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Lst>
  <p:notesMasterIdLst>
    <p:notesMasterId r:id="rId23"/>
  </p:notesMasterIdLst>
  <p:sldIdLst>
    <p:sldId id="256" r:id="rId3"/>
    <p:sldId id="257" r:id="rId4"/>
    <p:sldId id="258" r:id="rId5"/>
    <p:sldId id="278" r:id="rId6"/>
    <p:sldId id="263" r:id="rId7"/>
    <p:sldId id="260" r:id="rId8"/>
    <p:sldId id="261" r:id="rId9"/>
    <p:sldId id="279" r:id="rId10"/>
    <p:sldId id="271" r:id="rId11"/>
    <p:sldId id="270" r:id="rId12"/>
    <p:sldId id="280" r:id="rId13"/>
    <p:sldId id="281" r:id="rId14"/>
    <p:sldId id="272" r:id="rId15"/>
    <p:sldId id="273" r:id="rId16"/>
    <p:sldId id="274" r:id="rId17"/>
    <p:sldId id="275" r:id="rId18"/>
    <p:sldId id="282" r:id="rId19"/>
    <p:sldId id="283" r:id="rId20"/>
    <p:sldId id="284" r:id="rId21"/>
    <p:sldId id="276" r:id="rId22"/>
  </p:sldIdLst>
  <p:sldSz cx="13335000" cy="7505700"/>
  <p:notesSz cx="7077075" cy="9363075"/>
  <p:embeddedFontLst>
    <p:embeddedFont>
      <p:font typeface="Calibri" panose="020F0502020204030204" pitchFamily="34" charset="0"/>
      <p:regular r:id="rId24"/>
      <p:bold r:id="rId25"/>
      <p:italic r:id="rId26"/>
      <p:boldItalic r:id="rId27"/>
    </p:embeddedFont>
    <p:embeddedFont>
      <p:font typeface="Open Sans" panose="020B0606030504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h7FfFVmQaKyBhfx81U21DLn1qk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DD1F07-0FF4-4B1E-9DFA-376EE2B61048}">
  <a:tblStyle styleId="{B0DD1F07-0FF4-4B1E-9DFA-376EE2B6104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8E9"/>
          </a:solidFill>
        </a:fill>
      </a:tcStyle>
    </a:wholeTbl>
    <a:band1H>
      <a:tcTxStyle b="off" i="off"/>
      <a:tcStyle>
        <a:tcBdr/>
        <a:fill>
          <a:solidFill>
            <a:srgbClr val="CCCED0"/>
          </a:solidFill>
        </a:fill>
      </a:tcStyle>
    </a:band1H>
    <a:band2H>
      <a:tcTxStyle b="off" i="off"/>
      <a:tcStyle>
        <a:tcBdr/>
      </a:tcStyle>
    </a:band2H>
    <a:band1V>
      <a:tcTxStyle b="off" i="off"/>
      <a:tcStyle>
        <a:tcBdr/>
        <a:fill>
          <a:solidFill>
            <a:srgbClr val="CCCED0"/>
          </a:solidFill>
        </a:fill>
      </a:tcStyle>
    </a:band1V>
    <a:band2V>
      <a:tcTxStyle b="off" i="off"/>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48" autoAdjust="0"/>
    <p:restoredTop sz="94061" autoAdjust="0"/>
  </p:normalViewPr>
  <p:slideViewPr>
    <p:cSldViewPr snapToGrid="0">
      <p:cViewPr varScale="1">
        <p:scale>
          <a:sx n="102" d="100"/>
          <a:sy n="102" d="100"/>
        </p:scale>
        <p:origin x="216"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66733" cy="469780"/>
          </a:xfrm>
          <a:prstGeom prst="rect">
            <a:avLst/>
          </a:prstGeom>
          <a:noFill/>
          <a:ln>
            <a:noFill/>
          </a:ln>
        </p:spPr>
        <p:txBody>
          <a:bodyPr spcFirstLastPara="1" wrap="square" lIns="93921" tIns="46948" rIns="93921" bIns="4694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08705" y="0"/>
            <a:ext cx="3066733" cy="469780"/>
          </a:xfrm>
          <a:prstGeom prst="rect">
            <a:avLst/>
          </a:prstGeom>
          <a:noFill/>
          <a:ln>
            <a:noFill/>
          </a:ln>
        </p:spPr>
        <p:txBody>
          <a:bodyPr spcFirstLastPara="1" wrap="square" lIns="93921" tIns="46948" rIns="93921" bIns="4694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93297"/>
            <a:ext cx="3066733" cy="469779"/>
          </a:xfrm>
          <a:prstGeom prst="rect">
            <a:avLst/>
          </a:prstGeom>
          <a:noFill/>
          <a:ln>
            <a:noFill/>
          </a:ln>
        </p:spPr>
        <p:txBody>
          <a:bodyPr spcFirstLastPara="1" wrap="square" lIns="93921" tIns="46948" rIns="93921" bIns="4694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200"/>
            </a:pPr>
            <a:fld id="{00000000-1234-1234-1234-123412341234}" type="slidenum">
              <a:rPr lang="en-IE" sz="1200" smtClean="0">
                <a:solidFill>
                  <a:schemeClr val="dk1"/>
                </a:solidFill>
                <a:latin typeface="Calibri"/>
                <a:ea typeface="Calibri"/>
                <a:cs typeface="Calibri"/>
                <a:sym typeface="Calibri"/>
              </a:rPr>
              <a:pPr algn="r">
                <a:buSzPts val="1200"/>
              </a:pPr>
              <a:t>‹#›</a:t>
            </a:fld>
            <a:endParaRPr lang="en-IE"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66" name="Google Shape;66;p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4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43: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13" name="Google Shape;213;p43: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5: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293551" indent="-207899">
              <a:buClr>
                <a:schemeClr val="dk1"/>
              </a:buClr>
              <a:buSzPts val="1313"/>
            </a:pPr>
            <a:endParaRPr/>
          </a:p>
        </p:txBody>
      </p:sp>
      <p:sp>
        <p:nvSpPr>
          <p:cNvPr id="224" name="Google Shape;224;p15: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40" name="Google Shape;240;p1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50" name="Google Shape;250;p6: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66" name="Google Shape;66;p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19</a:t>
            </a:fld>
            <a:endParaRPr/>
          </a:p>
        </p:txBody>
      </p:sp>
    </p:spTree>
    <p:extLst>
      <p:ext uri="{BB962C8B-B14F-4D97-AF65-F5344CB8AC3E}">
        <p14:creationId xmlns:p14="http://schemas.microsoft.com/office/powerpoint/2010/main" val="353942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1: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1: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r>
              <a:rPr lang="en-IE"/>
              <a:t>   </a:t>
            </a:r>
            <a:endParaRPr/>
          </a:p>
        </p:txBody>
      </p:sp>
      <p:sp>
        <p:nvSpPr>
          <p:cNvPr id="258" name="Google Shape;258;p21: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73" name="Google Shape;73;p2: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80" name="Google Shape;80;p4: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30" name="Google Shape;130;p7: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5: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96" name="Google Shape;96;p5: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3: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3: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07" name="Google Shape;107;p33: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42: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42: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201" name="Google Shape;201;p42: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a:spLocks noGrp="1" noRot="1" noChangeAspect="1"/>
          </p:cNvSpPr>
          <p:nvPr>
            <p:ph type="sldImg" idx="2"/>
          </p:nvPr>
        </p:nvSpPr>
        <p:spPr>
          <a:xfrm>
            <a:off x="730250" y="1169988"/>
            <a:ext cx="5616575"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9:notes"/>
          <p:cNvSpPr txBox="1">
            <a:spLocks noGrp="1"/>
          </p:cNvSpPr>
          <p:nvPr>
            <p:ph type="body" idx="1"/>
          </p:nvPr>
        </p:nvSpPr>
        <p:spPr>
          <a:xfrm>
            <a:off x="707708" y="4505980"/>
            <a:ext cx="5661660" cy="3686711"/>
          </a:xfrm>
          <a:prstGeom prst="rect">
            <a:avLst/>
          </a:prstGeom>
          <a:noFill/>
          <a:ln>
            <a:noFill/>
          </a:ln>
        </p:spPr>
        <p:txBody>
          <a:bodyPr spcFirstLastPara="1" wrap="square" lIns="93921" tIns="46948" rIns="93921" bIns="46948" anchor="t" anchorCtr="0">
            <a:noAutofit/>
          </a:bodyPr>
          <a:lstStyle/>
          <a:p>
            <a:pPr marL="0" indent="0"/>
            <a:endParaRPr/>
          </a:p>
        </p:txBody>
      </p:sp>
      <p:sp>
        <p:nvSpPr>
          <p:cNvPr id="190" name="Google Shape;190;p9:notes"/>
          <p:cNvSpPr txBox="1">
            <a:spLocks noGrp="1"/>
          </p:cNvSpPr>
          <p:nvPr>
            <p:ph type="sldNum" idx="12"/>
          </p:nvPr>
        </p:nvSpPr>
        <p:spPr>
          <a:xfrm>
            <a:off x="4008705" y="8893297"/>
            <a:ext cx="3066733" cy="469779"/>
          </a:xfrm>
          <a:prstGeom prst="rect">
            <a:avLst/>
          </a:prstGeom>
          <a:noFill/>
          <a:ln>
            <a:noFill/>
          </a:ln>
        </p:spPr>
        <p:txBody>
          <a:bodyPr spcFirstLastPara="1" wrap="square" lIns="93921" tIns="46948" rIns="93921" bIns="46948" anchor="b" anchorCtr="0">
            <a:noAutofit/>
          </a:bodyPr>
          <a:lstStyle/>
          <a:p>
            <a:pPr algn="r">
              <a:buSzPts val="1400"/>
            </a:pPr>
            <a:fld id="{00000000-1234-1234-1234-123412341234}" type="slidenum">
              <a:rPr lang="en-IE"/>
              <a:pPr algn="r">
                <a:buSzPts val="1400"/>
              </a:pPr>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IE" sz="1200" smtClean="0">
                <a:solidFill>
                  <a:schemeClr val="dk1"/>
                </a:solidFill>
                <a:latin typeface="Calibri"/>
                <a:ea typeface="Calibri"/>
                <a:cs typeface="Calibri"/>
                <a:sym typeface="Calibri"/>
              </a:rPr>
              <a:pPr algn="r">
                <a:buSzPts val="1200"/>
              </a:pPr>
              <a:t>11</a:t>
            </a:fld>
            <a:endParaRPr lang="en-IE"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0031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ont cover" type="title">
  <p:cSld name="TITLE">
    <p:spTree>
      <p:nvGrpSpPr>
        <p:cNvPr id="1" name="Shape 11"/>
        <p:cNvGrpSpPr/>
        <p:nvPr/>
      </p:nvGrpSpPr>
      <p:grpSpPr>
        <a:xfrm>
          <a:off x="0" y="0"/>
          <a:ext cx="0" cy="0"/>
          <a:chOff x="0" y="0"/>
          <a:chExt cx="0" cy="0"/>
        </a:xfrm>
      </p:grpSpPr>
      <p:sp>
        <p:nvSpPr>
          <p:cNvPr id="12" name="Google Shape;12;p26"/>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13" name="Google Shape;13;p26"/>
          <p:cNvSpPr txBox="1">
            <a:spLocks noGrp="1"/>
          </p:cNvSpPr>
          <p:nvPr>
            <p:ph type="ctrTitle"/>
          </p:nvPr>
        </p:nvSpPr>
        <p:spPr>
          <a:xfrm>
            <a:off x="310399" y="2955190"/>
            <a:ext cx="6107071" cy="978635"/>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6"/>
          <p:cNvSpPr txBox="1">
            <a:spLocks noGrp="1"/>
          </p:cNvSpPr>
          <p:nvPr>
            <p:ph type="subTitle" id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94"/>
              </a:spcBef>
              <a:spcAft>
                <a:spcPts val="0"/>
              </a:spcAft>
              <a:buClr>
                <a:schemeClr val="accent2"/>
              </a:buClr>
              <a:buSzPts val="2400"/>
              <a:buFont typeface="Arial"/>
              <a:buNone/>
              <a:defRPr sz="2400" b="1" i="0" u="none" strike="noStrike" cap="none">
                <a:solidFill>
                  <a:schemeClr val="accent2"/>
                </a:solidFill>
                <a:latin typeface="Open Sans"/>
                <a:ea typeface="Open Sans"/>
                <a:cs typeface="Open Sans"/>
                <a:sym typeface="Open Sans"/>
              </a:defRPr>
            </a:lvl1pPr>
            <a:lvl2pPr marR="0" lvl="1" algn="ctr" rtl="0">
              <a:lnSpc>
                <a:spcPct val="90000"/>
              </a:lnSpc>
              <a:spcBef>
                <a:spcPts val="547"/>
              </a:spcBef>
              <a:spcAft>
                <a:spcPts val="0"/>
              </a:spcAft>
              <a:buClr>
                <a:schemeClr val="lt1"/>
              </a:buClr>
              <a:buSzPts val="2188"/>
              <a:buFont typeface="Arial"/>
              <a:buNone/>
              <a:defRPr sz="2188" b="0" i="0" u="none" strike="noStrike" cap="none">
                <a:solidFill>
                  <a:schemeClr val="lt1"/>
                </a:solidFill>
                <a:latin typeface="Calibri"/>
                <a:ea typeface="Calibri"/>
                <a:cs typeface="Calibri"/>
                <a:sym typeface="Calibri"/>
              </a:defRPr>
            </a:lvl2pPr>
            <a:lvl3pPr marR="0" lvl="2" algn="ctr" rtl="0">
              <a:lnSpc>
                <a:spcPct val="90000"/>
              </a:lnSpc>
              <a:spcBef>
                <a:spcPts val="547"/>
              </a:spcBef>
              <a:spcAft>
                <a:spcPts val="0"/>
              </a:spcAft>
              <a:buClr>
                <a:schemeClr val="lt1"/>
              </a:buClr>
              <a:buSzPts val="1969"/>
              <a:buFont typeface="Arial"/>
              <a:buNone/>
              <a:defRPr sz="1969" b="0" i="0" u="none" strike="noStrike" cap="none">
                <a:solidFill>
                  <a:schemeClr val="lt1"/>
                </a:solidFill>
                <a:latin typeface="Calibri"/>
                <a:ea typeface="Calibri"/>
                <a:cs typeface="Calibri"/>
                <a:sym typeface="Calibri"/>
              </a:defRPr>
            </a:lvl3pPr>
            <a:lvl4pPr marR="0" lvl="3"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4pPr>
            <a:lvl5pPr marR="0" lvl="4"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5pPr>
            <a:lvl6pPr marR="0" lvl="5"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6pPr>
            <a:lvl7pPr marR="0" lvl="6"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7pPr>
            <a:lvl8pPr marR="0" lvl="7"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8pPr>
            <a:lvl9pPr marR="0" lvl="8"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9pPr>
          </a:lstStyle>
          <a:p>
            <a:endParaRPr/>
          </a:p>
        </p:txBody>
      </p:sp>
      <p:pic>
        <p:nvPicPr>
          <p:cNvPr id="15" name="Google Shape;15;p26"/>
          <p:cNvPicPr preferRelativeResize="0"/>
          <p:nvPr/>
        </p:nvPicPr>
        <p:blipFill rotWithShape="1">
          <a:blip r:embed="rId2">
            <a:alphaModFix/>
          </a:blip>
          <a:srcRect/>
          <a:stretch/>
        </p:blipFill>
        <p:spPr>
          <a:xfrm>
            <a:off x="465786" y="637418"/>
            <a:ext cx="2782951" cy="1259537"/>
          </a:xfrm>
          <a:prstGeom prst="rect">
            <a:avLst/>
          </a:prstGeom>
          <a:noFill/>
          <a:ln>
            <a:noFill/>
          </a:ln>
        </p:spPr>
      </p:pic>
      <p:grpSp>
        <p:nvGrpSpPr>
          <p:cNvPr id="16" name="Google Shape;16;p26"/>
          <p:cNvGrpSpPr/>
          <p:nvPr/>
        </p:nvGrpSpPr>
        <p:grpSpPr>
          <a:xfrm>
            <a:off x="309367" y="6493935"/>
            <a:ext cx="6399441" cy="923330"/>
            <a:chOff x="309367" y="6493935"/>
            <a:chExt cx="6399441" cy="923330"/>
          </a:xfrm>
        </p:grpSpPr>
        <p:sp>
          <p:nvSpPr>
            <p:cNvPr id="17" name="Google Shape;17;p26"/>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sz="1200" b="0" i="0" u="none" strike="noStrike" cap="none">
                <a:solidFill>
                  <a:schemeClr val="dk1"/>
                </a:solidFill>
                <a:latin typeface="Calibri"/>
                <a:ea typeface="Calibri"/>
                <a:cs typeface="Calibri"/>
                <a:sym typeface="Calibri"/>
              </a:endParaRPr>
            </a:p>
          </p:txBody>
        </p:sp>
        <p:pic>
          <p:nvPicPr>
            <p:cNvPr id="18" name="Google Shape;18;p26"/>
            <p:cNvPicPr preferRelativeResize="0"/>
            <p:nvPr/>
          </p:nvPicPr>
          <p:blipFill rotWithShape="1">
            <a:blip r:embed="rId3">
              <a:alphaModFix/>
            </a:blip>
            <a:srcRect/>
            <a:stretch/>
          </p:blipFill>
          <p:spPr>
            <a:xfrm>
              <a:off x="309367" y="6778845"/>
              <a:ext cx="1471307" cy="304544"/>
            </a:xfrm>
            <a:prstGeom prst="rect">
              <a:avLst/>
            </a:prstGeom>
            <a:noFill/>
            <a:ln>
              <a:noFill/>
            </a:ln>
          </p:spPr>
        </p:pic>
      </p:grpSp>
      <p:pic>
        <p:nvPicPr>
          <p:cNvPr id="19" name="Google Shape;19;p26"/>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30"/>
        <p:cNvGrpSpPr/>
        <p:nvPr/>
      </p:nvGrpSpPr>
      <p:grpSpPr>
        <a:xfrm>
          <a:off x="0" y="0"/>
          <a:ext cx="0" cy="0"/>
          <a:chOff x="0" y="0"/>
          <a:chExt cx="0" cy="0"/>
        </a:xfrm>
      </p:grpSpPr>
      <p:sp>
        <p:nvSpPr>
          <p:cNvPr id="31" name="Google Shape;31;p27"/>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2" name="Google Shape;32;p2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33"/>
        <p:cNvGrpSpPr/>
        <p:nvPr/>
      </p:nvGrpSpPr>
      <p:grpSpPr>
        <a:xfrm>
          <a:off x="0" y="0"/>
          <a:ext cx="0" cy="0"/>
          <a:chOff x="0" y="0"/>
          <a:chExt cx="0" cy="0"/>
        </a:xfrm>
      </p:grpSpPr>
      <p:sp>
        <p:nvSpPr>
          <p:cNvPr id="34" name="Google Shape;34;p28"/>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5" name="Google Shape;35;p28"/>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8"/>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7"/>
        <p:cNvGrpSpPr/>
        <p:nvPr/>
      </p:nvGrpSpPr>
      <p:grpSpPr>
        <a:xfrm>
          <a:off x="0" y="0"/>
          <a:ext cx="0" cy="0"/>
          <a:chOff x="0" y="0"/>
          <a:chExt cx="0" cy="0"/>
        </a:xfrm>
      </p:grpSpPr>
      <p:sp>
        <p:nvSpPr>
          <p:cNvPr id="38" name="Google Shape;38;p31"/>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9" name="Google Shape;39;p31"/>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0" name="Google Shape;40;p3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41"/>
        <p:cNvGrpSpPr/>
        <p:nvPr/>
      </p:nvGrpSpPr>
      <p:grpSpPr>
        <a:xfrm>
          <a:off x="0" y="0"/>
          <a:ext cx="0" cy="0"/>
          <a:chOff x="0" y="0"/>
          <a:chExt cx="0" cy="0"/>
        </a:xfrm>
      </p:grpSpPr>
      <p:sp>
        <p:nvSpPr>
          <p:cNvPr id="42" name="Google Shape;42;p32"/>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3" name="Google Shape;43;p32"/>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4" name="Google Shape;44;p32"/>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45" name="Google Shape;45;p32"/>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ront cover" type="title">
  <p:cSld name="TITLE">
    <p:spTree>
      <p:nvGrpSpPr>
        <p:cNvPr id="1" name="Shape 46"/>
        <p:cNvGrpSpPr/>
        <p:nvPr/>
      </p:nvGrpSpPr>
      <p:grpSpPr>
        <a:xfrm>
          <a:off x="0" y="0"/>
          <a:ext cx="0" cy="0"/>
          <a:chOff x="0" y="0"/>
          <a:chExt cx="0" cy="0"/>
        </a:xfrm>
      </p:grpSpPr>
      <p:sp>
        <p:nvSpPr>
          <p:cNvPr id="47" name="Google Shape;47;p25"/>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48" name="Google Shape;48;p25"/>
          <p:cNvSpPr txBox="1">
            <a:spLocks noGrp="1"/>
          </p:cNvSpPr>
          <p:nvPr>
            <p:ph type="ctrTitle"/>
          </p:nvPr>
        </p:nvSpPr>
        <p:spPr>
          <a:xfrm>
            <a:off x="310399" y="2955190"/>
            <a:ext cx="6107071" cy="978635"/>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5"/>
          <p:cNvSpPr txBox="1">
            <a:spLocks noGrp="1"/>
          </p:cNvSpPr>
          <p:nvPr>
            <p:ph type="subTitle" id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94"/>
              </a:spcBef>
              <a:spcAft>
                <a:spcPts val="0"/>
              </a:spcAft>
              <a:buClr>
                <a:schemeClr val="accent2"/>
              </a:buClr>
              <a:buSzPts val="2400"/>
              <a:buFont typeface="Arial"/>
              <a:buNone/>
              <a:defRPr sz="2400" b="1" i="0" u="none" strike="noStrike" cap="none">
                <a:solidFill>
                  <a:schemeClr val="accent2"/>
                </a:solidFill>
                <a:latin typeface="Open Sans"/>
                <a:ea typeface="Open Sans"/>
                <a:cs typeface="Open Sans"/>
                <a:sym typeface="Open Sans"/>
              </a:defRPr>
            </a:lvl1pPr>
            <a:lvl2pPr marR="0" lvl="1" algn="ctr" rtl="0">
              <a:lnSpc>
                <a:spcPct val="90000"/>
              </a:lnSpc>
              <a:spcBef>
                <a:spcPts val="547"/>
              </a:spcBef>
              <a:spcAft>
                <a:spcPts val="0"/>
              </a:spcAft>
              <a:buClr>
                <a:schemeClr val="lt1"/>
              </a:buClr>
              <a:buSzPts val="2188"/>
              <a:buFont typeface="Arial"/>
              <a:buNone/>
              <a:defRPr sz="2188" b="0" i="0" u="none" strike="noStrike" cap="none">
                <a:solidFill>
                  <a:schemeClr val="lt1"/>
                </a:solidFill>
                <a:latin typeface="Calibri"/>
                <a:ea typeface="Calibri"/>
                <a:cs typeface="Calibri"/>
                <a:sym typeface="Calibri"/>
              </a:defRPr>
            </a:lvl2pPr>
            <a:lvl3pPr marR="0" lvl="2" algn="ctr" rtl="0">
              <a:lnSpc>
                <a:spcPct val="90000"/>
              </a:lnSpc>
              <a:spcBef>
                <a:spcPts val="547"/>
              </a:spcBef>
              <a:spcAft>
                <a:spcPts val="0"/>
              </a:spcAft>
              <a:buClr>
                <a:schemeClr val="lt1"/>
              </a:buClr>
              <a:buSzPts val="1969"/>
              <a:buFont typeface="Arial"/>
              <a:buNone/>
              <a:defRPr sz="1969" b="0" i="0" u="none" strike="noStrike" cap="none">
                <a:solidFill>
                  <a:schemeClr val="lt1"/>
                </a:solidFill>
                <a:latin typeface="Calibri"/>
                <a:ea typeface="Calibri"/>
                <a:cs typeface="Calibri"/>
                <a:sym typeface="Calibri"/>
              </a:defRPr>
            </a:lvl3pPr>
            <a:lvl4pPr marR="0" lvl="3"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4pPr>
            <a:lvl5pPr marR="0" lvl="4"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5pPr>
            <a:lvl6pPr marR="0" lvl="5"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6pPr>
            <a:lvl7pPr marR="0" lvl="6"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7pPr>
            <a:lvl8pPr marR="0" lvl="7"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8pPr>
            <a:lvl9pPr marR="0" lvl="8" algn="ctr" rtl="0">
              <a:lnSpc>
                <a:spcPct val="90000"/>
              </a:lnSpc>
              <a:spcBef>
                <a:spcPts val="547"/>
              </a:spcBef>
              <a:spcAft>
                <a:spcPts val="0"/>
              </a:spcAft>
              <a:buClr>
                <a:schemeClr val="lt1"/>
              </a:buClr>
              <a:buSzPts val="1750"/>
              <a:buFont typeface="Arial"/>
              <a:buNone/>
              <a:defRPr sz="1750" b="0" i="0" u="none" strike="noStrike" cap="none">
                <a:solidFill>
                  <a:schemeClr val="lt1"/>
                </a:solidFill>
                <a:latin typeface="Calibri"/>
                <a:ea typeface="Calibri"/>
                <a:cs typeface="Calibri"/>
                <a:sym typeface="Calibri"/>
              </a:defRPr>
            </a:lvl9pPr>
          </a:lstStyle>
          <a:p>
            <a:endParaRPr/>
          </a:p>
        </p:txBody>
      </p:sp>
      <p:pic>
        <p:nvPicPr>
          <p:cNvPr id="50" name="Google Shape;50;p25"/>
          <p:cNvPicPr preferRelativeResize="0"/>
          <p:nvPr/>
        </p:nvPicPr>
        <p:blipFill rotWithShape="1">
          <a:blip r:embed="rId2">
            <a:alphaModFix/>
          </a:blip>
          <a:srcRect/>
          <a:stretch/>
        </p:blipFill>
        <p:spPr>
          <a:xfrm>
            <a:off x="465786" y="637418"/>
            <a:ext cx="2782951" cy="1259537"/>
          </a:xfrm>
          <a:prstGeom prst="rect">
            <a:avLst/>
          </a:prstGeom>
          <a:noFill/>
          <a:ln>
            <a:noFill/>
          </a:ln>
        </p:spPr>
      </p:pic>
      <p:grpSp>
        <p:nvGrpSpPr>
          <p:cNvPr id="51" name="Google Shape;51;p25"/>
          <p:cNvGrpSpPr/>
          <p:nvPr/>
        </p:nvGrpSpPr>
        <p:grpSpPr>
          <a:xfrm>
            <a:off x="309367" y="6493935"/>
            <a:ext cx="6399441" cy="923330"/>
            <a:chOff x="309367" y="6493935"/>
            <a:chExt cx="6399441" cy="923330"/>
          </a:xfrm>
        </p:grpSpPr>
        <p:sp>
          <p:nvSpPr>
            <p:cNvPr id="52" name="Google Shape;52;p25"/>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KA204-EADDB377]</a:t>
              </a:r>
              <a:endParaRPr sz="1200" b="0" i="0" u="none" strike="noStrike" cap="none">
                <a:solidFill>
                  <a:schemeClr val="dk1"/>
                </a:solidFill>
                <a:latin typeface="Calibri"/>
                <a:ea typeface="Calibri"/>
                <a:cs typeface="Calibri"/>
                <a:sym typeface="Calibri"/>
              </a:endParaRPr>
            </a:p>
          </p:txBody>
        </p:sp>
        <p:pic>
          <p:nvPicPr>
            <p:cNvPr id="53" name="Google Shape;53;p25"/>
            <p:cNvPicPr preferRelativeResize="0"/>
            <p:nvPr/>
          </p:nvPicPr>
          <p:blipFill rotWithShape="1">
            <a:blip r:embed="rId3">
              <a:alphaModFix/>
            </a:blip>
            <a:srcRect/>
            <a:stretch/>
          </p:blipFill>
          <p:spPr>
            <a:xfrm>
              <a:off x="309367" y="6778845"/>
              <a:ext cx="1471307" cy="304544"/>
            </a:xfrm>
            <a:prstGeom prst="rect">
              <a:avLst/>
            </a:prstGeom>
            <a:noFill/>
            <a:ln>
              <a:noFill/>
            </a:ln>
          </p:spPr>
        </p:pic>
      </p:grpSp>
      <p:pic>
        <p:nvPicPr>
          <p:cNvPr id="54" name="Google Shape;54;p25"/>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55"/>
        <p:cNvGrpSpPr/>
        <p:nvPr/>
      </p:nvGrpSpPr>
      <p:grpSpPr>
        <a:xfrm>
          <a:off x="0" y="0"/>
          <a:ext cx="0" cy="0"/>
          <a:chOff x="0" y="0"/>
          <a:chExt cx="0" cy="0"/>
        </a:xfrm>
      </p:grpSpPr>
      <p:sp>
        <p:nvSpPr>
          <p:cNvPr id="56" name="Google Shape;56;p29"/>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lnSpc>
                <a:spcPct val="100000"/>
              </a:lnSpc>
              <a:spcBef>
                <a:spcPts val="0"/>
              </a:spcBef>
              <a:spcAft>
                <a:spcPts val="0"/>
              </a:spcAft>
              <a:buClr>
                <a:srgbClr val="000000"/>
              </a:buClr>
              <a:buSzPts val="1478"/>
              <a:buFont typeface="Arial"/>
              <a:buNone/>
            </a:pPr>
            <a:endParaRPr sz="1478" b="0" i="0" u="none" strike="noStrike" cap="none">
              <a:solidFill>
                <a:schemeClr val="lt1"/>
              </a:solidFill>
              <a:latin typeface="Calibri"/>
              <a:ea typeface="Calibri"/>
              <a:cs typeface="Calibri"/>
              <a:sym typeface="Calibri"/>
            </a:endParaRPr>
          </a:p>
        </p:txBody>
      </p:sp>
      <p:sp>
        <p:nvSpPr>
          <p:cNvPr id="57" name="Google Shape;57;p29"/>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8" name="Google Shape;58;p29"/>
          <p:cNvGrpSpPr/>
          <p:nvPr/>
        </p:nvGrpSpPr>
        <p:grpSpPr>
          <a:xfrm>
            <a:off x="309367" y="6493935"/>
            <a:ext cx="6399441" cy="923330"/>
            <a:chOff x="309367" y="6493935"/>
            <a:chExt cx="6399441" cy="923330"/>
          </a:xfrm>
        </p:grpSpPr>
        <p:sp>
          <p:nvSpPr>
            <p:cNvPr id="59" name="Google Shape;59;p29"/>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a:t>
              </a:r>
              <a:endParaRPr sz="1200" b="0" i="0" u="none" strike="noStrike" cap="none">
                <a:solidFill>
                  <a:schemeClr val="dk1"/>
                </a:solidFill>
                <a:latin typeface="Calibri"/>
                <a:ea typeface="Calibri"/>
                <a:cs typeface="Calibri"/>
                <a:sym typeface="Calibri"/>
              </a:endParaRPr>
            </a:p>
          </p:txBody>
        </p:sp>
        <p:pic>
          <p:nvPicPr>
            <p:cNvPr id="60" name="Google Shape;60;p29"/>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61" name="Google Shape;61;p29"/>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62" name="Google Shape;62;p29"/>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thewendyhouse/353584572" TargetMode="External"/><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moneymattersproject.eu/"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www.youtube.com/watch?v=RwC-EMh2-Z4" TargetMode="External"/><Relationship Id="rId3" Type="http://schemas.openxmlformats.org/officeDocument/2006/relationships/hyperlink" Target="https://www.nerdwallet.com/article/banking/checking-vs-savings" TargetMode="External"/><Relationship Id="rId7" Type="http://schemas.openxmlformats.org/officeDocument/2006/relationships/hyperlink" Target="https://www.experian.com/blogs/ask-experian/what-is-good-debt/"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debt.org/" TargetMode="External"/><Relationship Id="rId5" Type="http://schemas.openxmlformats.org/officeDocument/2006/relationships/hyperlink" Target="https://www.investopedia.com/" TargetMode="External"/><Relationship Id="rId4" Type="http://schemas.openxmlformats.org/officeDocument/2006/relationships/hyperlink" Target="https://www.wellsfargo.com/financial-education/college/?linkLoc=f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flickr.com/photos/143716469@N06/45086636285" TargetMode="External"/><Relationship Id="rId5" Type="http://schemas.openxmlformats.org/officeDocument/2006/relationships/image" Target="../media/image11.jpg"/><Relationship Id="rId4" Type="http://schemas.openxmlformats.org/officeDocument/2006/relationships/hyperlink" Target="https://pxhere.com/en/photo/57030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wallyg/944500619" TargetMode="External"/><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
          <p:cNvSpPr txBox="1">
            <a:spLocks noGrp="1"/>
          </p:cNvSpPr>
          <p:nvPr>
            <p:ph type="ctrTitle"/>
          </p:nvPr>
        </p:nvSpPr>
        <p:spPr>
          <a:xfrm>
            <a:off x="440508" y="2774215"/>
            <a:ext cx="7909013" cy="978635"/>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n-IE" dirty="0"/>
              <a:t>IO3: Financial Literacy Training for Parents </a:t>
            </a:r>
            <a:endParaRPr dirty="0"/>
          </a:p>
        </p:txBody>
      </p:sp>
      <p:sp>
        <p:nvSpPr>
          <p:cNvPr id="69" name="Google Shape;69;p1"/>
          <p:cNvSpPr txBox="1">
            <a:spLocks noGrp="1"/>
          </p:cNvSpPr>
          <p:nvPr>
            <p:ph type="subTitle" idx="1"/>
          </p:nvPr>
        </p:nvSpPr>
        <p:spPr>
          <a:xfrm>
            <a:off x="310399" y="4233090"/>
            <a:ext cx="6107071" cy="9364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IE" dirty="0">
                <a:solidFill>
                  <a:srgbClr val="097D74"/>
                </a:solidFill>
              </a:rPr>
              <a:t>Module 1: Financial Vocabulary</a:t>
            </a:r>
            <a:endParaRPr dirty="0">
              <a:solidFill>
                <a:srgbClr val="097D7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body" idx="1"/>
          </p:nvPr>
        </p:nvSpPr>
        <p:spPr>
          <a:xfrm>
            <a:off x="500064" y="1984376"/>
            <a:ext cx="12331402" cy="1393572"/>
          </a:xfrm>
          <a:prstGeom prst="rect">
            <a:avLst/>
          </a:prstGeom>
          <a:noFill/>
          <a:ln>
            <a:noFill/>
          </a:ln>
        </p:spPr>
        <p:txBody>
          <a:bodyPr spcFirstLastPara="1" wrap="square" lIns="72000" tIns="45700" rIns="72000" bIns="45700" anchor="t" anchorCtr="0">
            <a:noAutofit/>
          </a:bodyPr>
          <a:lstStyle/>
          <a:p>
            <a:pPr marL="1092991" lvl="1" indent="-203962" algn="l" rtl="0">
              <a:lnSpc>
                <a:spcPct val="100000"/>
              </a:lnSpc>
              <a:spcBef>
                <a:spcPts val="600"/>
              </a:spcBef>
              <a:spcAft>
                <a:spcPts val="0"/>
              </a:spcAft>
              <a:buSzPts val="2188"/>
              <a:buNone/>
            </a:pPr>
            <a:endParaRPr dirty="0"/>
          </a:p>
          <a:p>
            <a:pPr marL="1092991" lvl="1" indent="-203962" algn="l" rtl="0">
              <a:lnSpc>
                <a:spcPct val="100000"/>
              </a:lnSpc>
              <a:spcBef>
                <a:spcPts val="600"/>
              </a:spcBef>
              <a:spcAft>
                <a:spcPts val="0"/>
              </a:spcAft>
              <a:buSzPts val="2188"/>
              <a:buNone/>
            </a:pPr>
            <a:endParaRPr dirty="0">
              <a:highlight>
                <a:srgbClr val="FFFF00"/>
              </a:highlight>
            </a:endParaRPr>
          </a:p>
          <a:p>
            <a:pPr marL="0" lvl="0" indent="0" algn="just" rtl="0">
              <a:lnSpc>
                <a:spcPct val="100000"/>
              </a:lnSpc>
              <a:spcBef>
                <a:spcPts val="600"/>
              </a:spcBef>
              <a:spcAft>
                <a:spcPts val="0"/>
              </a:spcAft>
              <a:buClr>
                <a:schemeClr val="accent4"/>
              </a:buClr>
              <a:buSzPts val="2188"/>
              <a:buNone/>
            </a:pPr>
            <a:endParaRPr dirty="0">
              <a:highlight>
                <a:srgbClr val="FFFF00"/>
              </a:highlight>
            </a:endParaRPr>
          </a:p>
        </p:txBody>
      </p:sp>
      <p:sp>
        <p:nvSpPr>
          <p:cNvPr id="193" name="Google Shape;193;p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n-IE"/>
              <a:t>Financial Vocabulary</a:t>
            </a:r>
            <a:endParaRPr/>
          </a:p>
        </p:txBody>
      </p:sp>
      <p:sp>
        <p:nvSpPr>
          <p:cNvPr id="194" name="Google Shape;194;p9"/>
          <p:cNvSpPr txBox="1">
            <a:spLocks noGrp="1"/>
          </p:cNvSpPr>
          <p:nvPr>
            <p:ph type="body" idx="2"/>
          </p:nvPr>
        </p:nvSpPr>
        <p:spPr>
          <a:xfrm>
            <a:off x="500064" y="1020111"/>
            <a:ext cx="12331541" cy="580090"/>
          </a:xfrm>
          <a:prstGeom prst="rect">
            <a:avLst/>
          </a:prstGeom>
          <a:solidFill>
            <a:schemeClr val="dk1"/>
          </a:solidFill>
          <a:ln>
            <a:noFill/>
          </a:ln>
        </p:spPr>
        <p:txBody>
          <a:bodyPr spcFirstLastPara="1" wrap="square" lIns="72000" tIns="45700" rIns="72000" bIns="45700" anchor="ctr" anchorCtr="0">
            <a:noAutofit/>
          </a:bodyPr>
          <a:lstStyle/>
          <a:p>
            <a:pPr algn="l"/>
            <a:endParaRPr lang="en-IE" i="0" dirty="0"/>
          </a:p>
          <a:p>
            <a:pPr algn="l"/>
            <a:r>
              <a:rPr lang="en-IE" i="0" dirty="0"/>
              <a:t>Other financial institutions/nonbank financial companies </a:t>
            </a:r>
          </a:p>
          <a:p>
            <a:pPr marL="457200" marR="0" lvl="0" indent="-228600" algn="l" rtl="0">
              <a:lnSpc>
                <a:spcPct val="90000"/>
              </a:lnSpc>
              <a:spcBef>
                <a:spcPts val="1094"/>
              </a:spcBef>
              <a:spcAft>
                <a:spcPts val="0"/>
              </a:spcAft>
              <a:buClr>
                <a:schemeClr val="lt2"/>
              </a:buClr>
              <a:buSzPts val="2400"/>
              <a:buFont typeface="Arial"/>
              <a:buNone/>
            </a:pPr>
            <a:r>
              <a:rPr lang="en-IE" i="0" dirty="0"/>
              <a:t> </a:t>
            </a:r>
            <a:endParaRPr i="0" dirty="0"/>
          </a:p>
        </p:txBody>
      </p:sp>
      <p:sp>
        <p:nvSpPr>
          <p:cNvPr id="195" name="Google Shape;195;p9"/>
          <p:cNvSpPr/>
          <p:nvPr/>
        </p:nvSpPr>
        <p:spPr>
          <a:xfrm>
            <a:off x="500064" y="2660280"/>
            <a:ext cx="12330000" cy="3340874"/>
          </a:xfrm>
          <a:prstGeom prst="rect">
            <a:avLst/>
          </a:prstGeom>
          <a:noFill/>
          <a:ln>
            <a:noFill/>
          </a:ln>
        </p:spPr>
        <p:txBody>
          <a:bodyPr spcFirstLastPara="1" wrap="square" lIns="91425" tIns="45700" rIns="91425" bIns="45700" anchor="t" anchorCtr="0">
            <a:spAutoFit/>
          </a:bodyPr>
          <a:lstStyle/>
          <a:p>
            <a:pPr>
              <a:buSzPts val="2190"/>
            </a:pPr>
            <a:r>
              <a:rPr lang="en-IE" sz="2190" b="1" i="0" u="none" strike="noStrike" cap="none" dirty="0">
                <a:solidFill>
                  <a:schemeClr val="accent6"/>
                </a:solidFill>
                <a:latin typeface="Calibri"/>
                <a:ea typeface="Calibri"/>
                <a:cs typeface="Calibri"/>
                <a:sym typeface="Calibri"/>
              </a:rPr>
              <a:t>CREDIT UNIONS: </a:t>
            </a:r>
            <a:r>
              <a:rPr lang="en-US" sz="2190" dirty="0">
                <a:solidFill>
                  <a:schemeClr val="dk2"/>
                </a:solidFill>
                <a:latin typeface="Calibri"/>
                <a:ea typeface="Calibri"/>
                <a:cs typeface="Calibri"/>
                <a:sym typeface="Calibri"/>
              </a:rPr>
              <a:t>These a</a:t>
            </a:r>
            <a:r>
              <a:rPr lang="en-US" sz="2190" b="0" i="0" u="none" strike="noStrike" cap="none" dirty="0">
                <a:solidFill>
                  <a:schemeClr val="dk2"/>
                </a:solidFill>
                <a:latin typeface="Calibri"/>
                <a:ea typeface="Calibri"/>
                <a:cs typeface="Calibri"/>
                <a:sym typeface="Calibri"/>
              </a:rPr>
              <a:t>re financial institutions that offer various banking services </a:t>
            </a:r>
            <a:r>
              <a:rPr lang="en-US" sz="2190" dirty="0">
                <a:solidFill>
                  <a:schemeClr val="dk2"/>
                </a:solidFill>
                <a:latin typeface="Calibri"/>
                <a:ea typeface="Calibri"/>
                <a:cs typeface="Calibri"/>
                <a:sym typeface="Calibri"/>
              </a:rPr>
              <a:t>and</a:t>
            </a:r>
            <a:r>
              <a:rPr lang="en-US" sz="2190" b="0" i="0" u="none" strike="noStrike" cap="none" dirty="0">
                <a:solidFill>
                  <a:schemeClr val="dk2"/>
                </a:solidFill>
                <a:latin typeface="Calibri"/>
                <a:ea typeface="Calibri"/>
                <a:cs typeface="Calibri"/>
                <a:sym typeface="Calibri"/>
              </a:rPr>
              <a:t> are often owned by the contributors.</a:t>
            </a:r>
          </a:p>
          <a:p>
            <a:pPr>
              <a:buSzPts val="2190"/>
            </a:pPr>
            <a:endParaRPr lang="en-US" sz="2190" b="0" i="0" u="none" strike="noStrike" cap="none" dirty="0">
              <a:solidFill>
                <a:schemeClr val="dk2"/>
              </a:solidFill>
              <a:latin typeface="Calibri"/>
              <a:ea typeface="Calibri"/>
              <a:cs typeface="Calibri"/>
              <a:sym typeface="Calibri"/>
            </a:endParaRPr>
          </a:p>
          <a:p>
            <a:pPr>
              <a:buSzPts val="2190"/>
            </a:pPr>
            <a:r>
              <a:rPr lang="en-US" sz="2190" b="1" dirty="0">
                <a:solidFill>
                  <a:schemeClr val="accent6"/>
                </a:solidFill>
                <a:latin typeface="Calibri"/>
                <a:ea typeface="Calibri"/>
                <a:cs typeface="Calibri"/>
                <a:sym typeface="Calibri"/>
              </a:rPr>
              <a:t>ENERGY COMPANIES: </a:t>
            </a:r>
            <a:r>
              <a:rPr lang="en-US" sz="2190" dirty="0">
                <a:solidFill>
                  <a:schemeClr val="dk2"/>
                </a:solidFill>
                <a:latin typeface="Calibri"/>
                <a:ea typeface="Calibri"/>
                <a:cs typeface="Calibri"/>
                <a:sym typeface="Calibri"/>
              </a:rPr>
              <a:t>These may offer services to support customers struggling with bills.</a:t>
            </a:r>
          </a:p>
          <a:p>
            <a:pPr>
              <a:buSzPts val="2190"/>
            </a:pPr>
            <a:endParaRPr lang="en-IE" sz="2190" b="1" i="0" u="none" strike="noStrike" cap="none" dirty="0">
              <a:solidFill>
                <a:schemeClr val="accent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r>
              <a:rPr lang="en-IE" sz="2190" b="1" i="0" u="none" strike="noStrike" cap="none" dirty="0">
                <a:solidFill>
                  <a:schemeClr val="accent6"/>
                </a:solidFill>
                <a:latin typeface="Calibri"/>
                <a:ea typeface="Calibri"/>
                <a:cs typeface="Calibri"/>
                <a:sym typeface="Calibri"/>
              </a:rPr>
              <a:t>INSURANCE COMPANIES: </a:t>
            </a:r>
            <a:r>
              <a:rPr lang="en-IE" sz="2190" b="0" i="0" u="none" strike="noStrike" cap="none" dirty="0">
                <a:solidFill>
                  <a:schemeClr val="dk2"/>
                </a:solidFill>
                <a:latin typeface="Calibri"/>
                <a:ea typeface="Calibri"/>
                <a:cs typeface="Calibri"/>
                <a:sym typeface="Calibri"/>
              </a:rPr>
              <a:t>Among the most familiar non-bank financial institutions are insurance companies which protect against financial risk, secured through insurance payments.</a:t>
            </a:r>
          </a:p>
          <a:p>
            <a:pPr marL="0" marR="0" lvl="0" indent="0" algn="l" rtl="0">
              <a:lnSpc>
                <a:spcPct val="100000"/>
              </a:lnSpc>
              <a:spcBef>
                <a:spcPts val="0"/>
              </a:spcBef>
              <a:spcAft>
                <a:spcPts val="0"/>
              </a:spcAft>
              <a:buClr>
                <a:srgbClr val="000000"/>
              </a:buClr>
              <a:buSzPts val="2190"/>
              <a:buFont typeface="Arial"/>
              <a:buNone/>
            </a:pPr>
            <a:endParaRPr lang="en-IE" sz="2190" b="0"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r>
              <a:rPr lang="en-IE" sz="2190" b="1" dirty="0">
                <a:solidFill>
                  <a:schemeClr val="accent6"/>
                </a:solidFill>
                <a:latin typeface="Calibri"/>
                <a:ea typeface="Calibri"/>
                <a:cs typeface="Calibri"/>
                <a:sym typeface="Calibri"/>
              </a:rPr>
              <a:t>COMMUNITY ARRANGEMENTS: </a:t>
            </a:r>
            <a:r>
              <a:rPr lang="en-IE" sz="2190" dirty="0">
                <a:solidFill>
                  <a:schemeClr val="dk2"/>
                </a:solidFill>
                <a:latin typeface="Calibri"/>
                <a:ea typeface="Calibri"/>
                <a:cs typeface="Calibri"/>
                <a:sym typeface="Calibri"/>
              </a:rPr>
              <a:t>These are different depending on the community…</a:t>
            </a:r>
            <a:r>
              <a:rPr lang="en-IE" sz="2190" b="1" dirty="0">
                <a:solidFill>
                  <a:schemeClr val="dk2"/>
                </a:solidFill>
                <a:latin typeface="Calibri"/>
                <a:ea typeface="Calibri"/>
                <a:cs typeface="Calibri"/>
                <a:sym typeface="Calibri"/>
              </a:rPr>
              <a:t>can you think of any?</a:t>
            </a:r>
            <a:endParaRPr lang="en-IE" sz="2190" b="1" i="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sz="1400" b="0" i="0" u="none" strike="noStrike" cap="none" dirty="0">
              <a:solidFill>
                <a:srgbClr val="000000"/>
              </a:solidFill>
              <a:latin typeface="Arial"/>
              <a:ea typeface="Arial"/>
              <a:cs typeface="Arial"/>
              <a:sym typeface="Arial"/>
            </a:endParaRPr>
          </a:p>
        </p:txBody>
      </p:sp>
      <p:sp>
        <p:nvSpPr>
          <p:cNvPr id="196" name="Google Shape;196;p9"/>
          <p:cNvSpPr/>
          <p:nvPr/>
        </p:nvSpPr>
        <p:spPr>
          <a:xfrm>
            <a:off x="498662" y="1984375"/>
            <a:ext cx="12331402" cy="4293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0"/>
              <a:buFont typeface="Arial"/>
              <a:buNone/>
            </a:pPr>
            <a:r>
              <a:rPr lang="en-IE" sz="2190" b="1" i="0" u="none" strike="noStrike" cap="none" dirty="0">
                <a:solidFill>
                  <a:schemeClr val="dk2"/>
                </a:solidFill>
                <a:latin typeface="Calibri"/>
                <a:ea typeface="Calibri"/>
                <a:cs typeface="Calibri"/>
                <a:sym typeface="Calibri"/>
              </a:rPr>
              <a:t>What Are Nonbank Financial </a:t>
            </a:r>
            <a:r>
              <a:rPr lang="en-IE" sz="2190" b="1" dirty="0">
                <a:solidFill>
                  <a:schemeClr val="dk2"/>
                </a:solidFill>
                <a:latin typeface="Calibri"/>
                <a:ea typeface="Calibri"/>
                <a:cs typeface="Calibri"/>
                <a:sym typeface="Calibri"/>
              </a:rPr>
              <a:t>Institutions</a:t>
            </a:r>
            <a:r>
              <a:rPr lang="en-IE" sz="2190" b="1" i="0" u="none" strike="noStrike" cap="none" dirty="0">
                <a:solidFill>
                  <a:schemeClr val="dk2"/>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ADFCA8-6726-619C-1F46-DD9886018442}"/>
              </a:ext>
            </a:extLst>
          </p:cNvPr>
          <p:cNvSpPr>
            <a:spLocks noGrp="1"/>
          </p:cNvSpPr>
          <p:nvPr>
            <p:ph type="body" idx="1"/>
          </p:nvPr>
        </p:nvSpPr>
        <p:spPr/>
        <p:txBody>
          <a:bodyPr/>
          <a:lstStyle/>
          <a:p>
            <a:endParaRPr lang="en-GB" sz="4000" b="1" dirty="0"/>
          </a:p>
          <a:p>
            <a:endParaRPr lang="en-GB" sz="4000" b="1" dirty="0"/>
          </a:p>
          <a:p>
            <a:endParaRPr lang="en-GB" sz="4000" b="1" dirty="0"/>
          </a:p>
          <a:p>
            <a:r>
              <a:rPr lang="en-GB" sz="4000" b="1" dirty="0"/>
              <a:t>Coffee and Tea Break</a:t>
            </a:r>
          </a:p>
        </p:txBody>
      </p:sp>
      <p:sp>
        <p:nvSpPr>
          <p:cNvPr id="3" name="Title 2">
            <a:extLst>
              <a:ext uri="{FF2B5EF4-FFF2-40B4-BE49-F238E27FC236}">
                <a16:creationId xmlns:a16="http://schemas.microsoft.com/office/drawing/2014/main" id="{5D6B8C52-E2C2-0914-9FF5-C5AD402CE6BB}"/>
              </a:ext>
            </a:extLst>
          </p:cNvPr>
          <p:cNvSpPr>
            <a:spLocks noGrp="1"/>
          </p:cNvSpPr>
          <p:nvPr>
            <p:ph type="title"/>
          </p:nvPr>
        </p:nvSpPr>
        <p:spPr>
          <a:xfrm>
            <a:off x="691186" y="952599"/>
            <a:ext cx="12330000" cy="720000"/>
          </a:xfrm>
        </p:spPr>
        <p:txBody>
          <a:bodyPr/>
          <a:lstStyle/>
          <a:p>
            <a:r>
              <a:rPr lang="en-GB" dirty="0"/>
              <a:t>Financial Vocabulary</a:t>
            </a:r>
          </a:p>
        </p:txBody>
      </p:sp>
      <p:pic>
        <p:nvPicPr>
          <p:cNvPr id="6" name="Picture 5" descr="Teapot pouring tea into cup">
            <a:extLst>
              <a:ext uri="{FF2B5EF4-FFF2-40B4-BE49-F238E27FC236}">
                <a16:creationId xmlns:a16="http://schemas.microsoft.com/office/drawing/2014/main" id="{9ECC25FA-2527-911D-0816-4D60389F7C33}"/>
              </a:ext>
            </a:extLst>
          </p:cNvPr>
          <p:cNvPicPr>
            <a:picLocks noChangeAspect="1"/>
          </p:cNvPicPr>
          <p:nvPr/>
        </p:nvPicPr>
        <p:blipFill>
          <a:blip r:embed="rId3"/>
          <a:stretch>
            <a:fillRect/>
          </a:stretch>
        </p:blipFill>
        <p:spPr>
          <a:xfrm>
            <a:off x="5622880" y="2196946"/>
            <a:ext cx="7102573" cy="4704302"/>
          </a:xfrm>
          <a:prstGeom prst="rect">
            <a:avLst/>
          </a:prstGeom>
        </p:spPr>
      </p:pic>
    </p:spTree>
    <p:extLst>
      <p:ext uri="{BB962C8B-B14F-4D97-AF65-F5344CB8AC3E}">
        <p14:creationId xmlns:p14="http://schemas.microsoft.com/office/powerpoint/2010/main" val="3582835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4374F9-CA2A-E5A3-9AE0-A047DF5A5654}"/>
              </a:ext>
            </a:extLst>
          </p:cNvPr>
          <p:cNvSpPr>
            <a:spLocks noGrp="1"/>
          </p:cNvSpPr>
          <p:nvPr>
            <p:ph type="body" idx="1"/>
          </p:nvPr>
        </p:nvSpPr>
        <p:spPr/>
        <p:txBody>
          <a:bodyPr/>
          <a:lstStyle/>
          <a:p>
            <a:endParaRPr lang="en-GB" sz="4400" b="1" dirty="0"/>
          </a:p>
          <a:p>
            <a:r>
              <a:rPr lang="en-GB" sz="4400" b="1" dirty="0"/>
              <a:t>Is there such a thing as </a:t>
            </a:r>
            <a:r>
              <a:rPr lang="en-GB" sz="4400" b="1" dirty="0">
                <a:solidFill>
                  <a:srgbClr val="C00000"/>
                </a:solidFill>
              </a:rPr>
              <a:t>‘good’ </a:t>
            </a:r>
            <a:r>
              <a:rPr lang="en-GB" sz="4400" b="1" dirty="0"/>
              <a:t>or </a:t>
            </a:r>
            <a:r>
              <a:rPr lang="en-GB" sz="4400" b="1" dirty="0">
                <a:solidFill>
                  <a:srgbClr val="C00000"/>
                </a:solidFill>
              </a:rPr>
              <a:t>‘bad’ </a:t>
            </a:r>
            <a:r>
              <a:rPr lang="en-GB" sz="4400" b="1" dirty="0"/>
              <a:t>debt?</a:t>
            </a:r>
          </a:p>
        </p:txBody>
      </p:sp>
      <p:sp>
        <p:nvSpPr>
          <p:cNvPr id="3" name="Title 2">
            <a:extLst>
              <a:ext uri="{FF2B5EF4-FFF2-40B4-BE49-F238E27FC236}">
                <a16:creationId xmlns:a16="http://schemas.microsoft.com/office/drawing/2014/main" id="{3B859367-A281-51DD-91CA-C65C0112BD14}"/>
              </a:ext>
            </a:extLst>
          </p:cNvPr>
          <p:cNvSpPr>
            <a:spLocks noGrp="1"/>
          </p:cNvSpPr>
          <p:nvPr>
            <p:ph type="title"/>
          </p:nvPr>
        </p:nvSpPr>
        <p:spPr/>
        <p:txBody>
          <a:bodyPr/>
          <a:lstStyle/>
          <a:p>
            <a:r>
              <a:rPr lang="en-GB" dirty="0"/>
              <a:t>Financial Vocabulary</a:t>
            </a:r>
          </a:p>
        </p:txBody>
      </p:sp>
      <p:sp>
        <p:nvSpPr>
          <p:cNvPr id="4" name="Text Placeholder 3">
            <a:extLst>
              <a:ext uri="{FF2B5EF4-FFF2-40B4-BE49-F238E27FC236}">
                <a16:creationId xmlns:a16="http://schemas.microsoft.com/office/drawing/2014/main" id="{19C0FE9B-506C-24BE-76CA-DBDB9230AAC4}"/>
              </a:ext>
            </a:extLst>
          </p:cNvPr>
          <p:cNvSpPr>
            <a:spLocks noGrp="1"/>
          </p:cNvSpPr>
          <p:nvPr>
            <p:ph type="body" idx="2"/>
          </p:nvPr>
        </p:nvSpPr>
        <p:spPr>
          <a:xfrm>
            <a:off x="500064" y="1260554"/>
            <a:ext cx="12331541" cy="990199"/>
          </a:xfrm>
        </p:spPr>
        <p:txBody>
          <a:bodyPr/>
          <a:lstStyle/>
          <a:p>
            <a:r>
              <a:rPr lang="en-GB" i="0" dirty="0"/>
              <a:t>Activity M1.3</a:t>
            </a:r>
          </a:p>
          <a:p>
            <a:r>
              <a:rPr lang="en-GB" i="0" dirty="0"/>
              <a:t>Debt….</a:t>
            </a:r>
          </a:p>
        </p:txBody>
      </p:sp>
      <p:pic>
        <p:nvPicPr>
          <p:cNvPr id="6" name="Picture 5" descr="Magnifying glass and question mark">
            <a:extLst>
              <a:ext uri="{FF2B5EF4-FFF2-40B4-BE49-F238E27FC236}">
                <a16:creationId xmlns:a16="http://schemas.microsoft.com/office/drawing/2014/main" id="{F19D824A-22BF-0C6E-5991-3A10EB3C2676}"/>
              </a:ext>
            </a:extLst>
          </p:cNvPr>
          <p:cNvPicPr>
            <a:picLocks noChangeAspect="1"/>
          </p:cNvPicPr>
          <p:nvPr/>
        </p:nvPicPr>
        <p:blipFill>
          <a:blip r:embed="rId2"/>
          <a:stretch>
            <a:fillRect/>
          </a:stretch>
        </p:blipFill>
        <p:spPr>
          <a:xfrm>
            <a:off x="3991429" y="3481534"/>
            <a:ext cx="4368800" cy="3704002"/>
          </a:xfrm>
          <a:prstGeom prst="rect">
            <a:avLst/>
          </a:prstGeom>
        </p:spPr>
      </p:pic>
    </p:spTree>
    <p:extLst>
      <p:ext uri="{BB962C8B-B14F-4D97-AF65-F5344CB8AC3E}">
        <p14:creationId xmlns:p14="http://schemas.microsoft.com/office/powerpoint/2010/main" val="2012390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n-IE"/>
              <a:t>Financial Vocabulary</a:t>
            </a:r>
            <a:endParaRPr/>
          </a:p>
        </p:txBody>
      </p:sp>
      <p:sp>
        <p:nvSpPr>
          <p:cNvPr id="216" name="Google Shape;216;p43"/>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SzPts val="2400"/>
              <a:buNone/>
            </a:pPr>
            <a:r>
              <a:rPr lang="en-IE" i="0" dirty="0">
                <a:solidFill>
                  <a:schemeClr val="lt1"/>
                </a:solidFill>
              </a:rPr>
              <a:t>Good Debt and Bad Debt</a:t>
            </a:r>
            <a:endParaRPr dirty="0"/>
          </a:p>
        </p:txBody>
      </p:sp>
      <p:sp>
        <p:nvSpPr>
          <p:cNvPr id="217" name="Google Shape;217;p43"/>
          <p:cNvSpPr txBox="1">
            <a:spLocks noGrp="1"/>
          </p:cNvSpPr>
          <p:nvPr>
            <p:ph type="body" idx="1"/>
          </p:nvPr>
        </p:nvSpPr>
        <p:spPr>
          <a:xfrm>
            <a:off x="391886" y="1971837"/>
            <a:ext cx="12439797" cy="1243698"/>
          </a:xfrm>
          <a:prstGeom prst="rect">
            <a:avLst/>
          </a:prstGeom>
          <a:noFill/>
          <a:ln w="9525" cap="flat" cmpd="sng">
            <a:solidFill>
              <a:srgbClr val="00B050"/>
            </a:solidFill>
            <a:prstDash val="solid"/>
            <a:round/>
            <a:headEnd type="none" w="sm" len="sm"/>
            <a:tailEnd type="none" w="sm" len="sm"/>
          </a:ln>
        </p:spPr>
        <p:txBody>
          <a:bodyPr spcFirstLastPara="1" wrap="square" lIns="72000" tIns="45700" rIns="72000" bIns="45700" anchor="t" anchorCtr="0">
            <a:spAutoFit/>
          </a:bodyPr>
          <a:lstStyle/>
          <a:p>
            <a:pPr marL="179388" lvl="0" indent="0" algn="l" rtl="0">
              <a:lnSpc>
                <a:spcPct val="150000"/>
              </a:lnSpc>
              <a:spcBef>
                <a:spcPts val="0"/>
              </a:spcBef>
              <a:spcAft>
                <a:spcPts val="0"/>
              </a:spcAft>
              <a:buSzPts val="2188"/>
              <a:buNone/>
            </a:pPr>
            <a:r>
              <a:rPr lang="en-IE" sz="2800" b="1" u="sng" dirty="0">
                <a:solidFill>
                  <a:srgbClr val="00B050"/>
                </a:solidFill>
                <a:latin typeface="Calibri"/>
                <a:ea typeface="Calibri"/>
                <a:cs typeface="Calibri"/>
                <a:sym typeface="Calibri"/>
              </a:rPr>
              <a:t>GOOD DEBT: </a:t>
            </a:r>
            <a:r>
              <a:rPr lang="en-IE" sz="2800" dirty="0">
                <a:solidFill>
                  <a:schemeClr val="dk2"/>
                </a:solidFill>
                <a:latin typeface="Calibri"/>
                <a:ea typeface="Calibri"/>
                <a:cs typeface="Calibri"/>
                <a:sym typeface="Calibri"/>
              </a:rPr>
              <a:t>represents an investment that could benefit someone. </a:t>
            </a:r>
            <a:endParaRPr sz="2800" dirty="0"/>
          </a:p>
          <a:p>
            <a:pPr marL="179388" lvl="0" indent="0" algn="l" rtl="0">
              <a:lnSpc>
                <a:spcPct val="150000"/>
              </a:lnSpc>
              <a:spcBef>
                <a:spcPts val="0"/>
              </a:spcBef>
              <a:spcAft>
                <a:spcPts val="0"/>
              </a:spcAft>
              <a:buSzPts val="2188"/>
              <a:buNone/>
            </a:pPr>
            <a:endParaRPr sz="2188" dirty="0">
              <a:solidFill>
                <a:schemeClr val="dk2"/>
              </a:solidFill>
              <a:latin typeface="Calibri"/>
              <a:ea typeface="Calibri"/>
              <a:cs typeface="Calibri"/>
              <a:sym typeface="Calibri"/>
            </a:endParaRPr>
          </a:p>
        </p:txBody>
      </p:sp>
      <p:sp>
        <p:nvSpPr>
          <p:cNvPr id="218" name="Google Shape;218;p43"/>
          <p:cNvSpPr/>
          <p:nvPr/>
        </p:nvSpPr>
        <p:spPr>
          <a:xfrm>
            <a:off x="391887" y="4184710"/>
            <a:ext cx="12499996" cy="1890029"/>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188"/>
              <a:buFont typeface="Arial"/>
              <a:buNone/>
            </a:pPr>
            <a:r>
              <a:rPr lang="en-IE" sz="2800" b="1" i="0" u="sng" strike="noStrike" cap="none" dirty="0">
                <a:solidFill>
                  <a:srgbClr val="FF0000"/>
                </a:solidFill>
                <a:latin typeface="Calibri"/>
                <a:ea typeface="Calibri"/>
                <a:cs typeface="Calibri"/>
                <a:sym typeface="Calibri"/>
              </a:rPr>
              <a:t>BAD DEBT</a:t>
            </a:r>
            <a:r>
              <a:rPr lang="en-IE" sz="2800" b="1" i="0" u="none" strike="noStrike" cap="none" dirty="0">
                <a:solidFill>
                  <a:srgbClr val="FF0000"/>
                </a:solidFill>
                <a:latin typeface="Calibri"/>
                <a:ea typeface="Calibri"/>
                <a:cs typeface="Calibri"/>
                <a:sym typeface="Calibri"/>
              </a:rPr>
              <a:t>: </a:t>
            </a:r>
            <a:r>
              <a:rPr lang="en-IE" sz="2800" b="0" i="0" u="none" strike="noStrike" cap="none" dirty="0">
                <a:solidFill>
                  <a:schemeClr val="dk2"/>
                </a:solidFill>
                <a:latin typeface="Calibri"/>
                <a:ea typeface="Calibri"/>
                <a:cs typeface="Calibri"/>
                <a:sym typeface="Calibri"/>
              </a:rPr>
              <a:t>when you get yourself in financial trouble because you cannot pay the money back that you owe. </a:t>
            </a:r>
            <a:endParaRPr sz="2800" b="0" i="0" u="none" strike="noStrike" cap="none" dirty="0">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2188"/>
              <a:buFont typeface="Arial"/>
              <a:buNone/>
            </a:pPr>
            <a:endParaRPr sz="2188" b="0" i="0" u="none" strike="noStrike" cap="none" dirty="0">
              <a:solidFill>
                <a:schemeClr val="dk2"/>
              </a:solidFill>
              <a:latin typeface="Calibri"/>
              <a:ea typeface="Calibri"/>
              <a:cs typeface="Calibri"/>
              <a:sym typeface="Calibri"/>
            </a:endParaRPr>
          </a:p>
        </p:txBody>
      </p:sp>
      <p:pic>
        <p:nvPicPr>
          <p:cNvPr id="219" name="Google Shape;219;p43" descr="iphone, smartphone, hand, abstract, people, technology, white, internet, finger, symbol, phone, artistic, communication, gadget, gesture, business, arm, mobile phone, modern, cell phone, social media, product, best, fun, happy, fingers, display, yes, expression, good, character, contact, okay, wireless, android, success, positive, through, excellent, the device, approval, accept, succeed, hand sign, alright, seal of approval, finger up, the screen, portable computers"/>
          <p:cNvPicPr preferRelativeResize="0"/>
          <p:nvPr/>
        </p:nvPicPr>
        <p:blipFill rotWithShape="1">
          <a:blip r:embed="rId3">
            <a:alphaModFix/>
          </a:blip>
          <a:srcRect/>
          <a:stretch/>
        </p:blipFill>
        <p:spPr>
          <a:xfrm>
            <a:off x="10751853" y="1094668"/>
            <a:ext cx="1908904" cy="1736970"/>
          </a:xfrm>
          <a:prstGeom prst="rect">
            <a:avLst/>
          </a:prstGeom>
          <a:noFill/>
          <a:ln>
            <a:noFill/>
          </a:ln>
        </p:spPr>
      </p:pic>
      <p:pic>
        <p:nvPicPr>
          <p:cNvPr id="220" name="Google Shape;220;p43" descr="work, architecture, street, house, texture, number, old, cobblestone, urban, wall, construction, line, red, facade, abandoned, exterior, monochrome, brick, graffiti, material, painting, street art, urban art, font, grey, art, colors, worn, ruins, bricks, symmetry, forbidden, danger, mural, inspiration, painted, brickwork, decadence, flooring, materials, stone house, road surface, mural painting, wall bricks"/>
          <p:cNvPicPr preferRelativeResize="0"/>
          <p:nvPr/>
        </p:nvPicPr>
        <p:blipFill rotWithShape="1">
          <a:blip r:embed="rId4">
            <a:alphaModFix/>
          </a:blip>
          <a:srcRect/>
          <a:stretch/>
        </p:blipFill>
        <p:spPr>
          <a:xfrm>
            <a:off x="10621470" y="4964585"/>
            <a:ext cx="2169670" cy="144644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p:cNvSpPr txBox="1">
            <a:spLocks noGrp="1"/>
          </p:cNvSpPr>
          <p:nvPr>
            <p:ph type="title"/>
          </p:nvPr>
        </p:nvSpPr>
        <p:spPr>
          <a:xfrm>
            <a:off x="1693889" y="336946"/>
            <a:ext cx="7555042" cy="720000"/>
          </a:xfrm>
          <a:prstGeom prst="rect">
            <a:avLst/>
          </a:prstGeom>
          <a:no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Clr>
                <a:schemeClr val="accent2"/>
              </a:buClr>
              <a:buSzPts val="2800"/>
              <a:buFont typeface="Calibri"/>
              <a:buNone/>
            </a:pPr>
            <a:r>
              <a:rPr lang="en-IE" dirty="0"/>
              <a:t>Financial Vocabulary: Good Debt and Bad Debt </a:t>
            </a:r>
            <a:endParaRPr dirty="0"/>
          </a:p>
        </p:txBody>
      </p:sp>
      <p:sp>
        <p:nvSpPr>
          <p:cNvPr id="227" name="Google Shape;227;p15"/>
          <p:cNvSpPr txBox="1">
            <a:spLocks noGrp="1"/>
          </p:cNvSpPr>
          <p:nvPr>
            <p:ph type="body" idx="2"/>
          </p:nvPr>
        </p:nvSpPr>
        <p:spPr>
          <a:xfrm>
            <a:off x="500063" y="1056946"/>
            <a:ext cx="12331700" cy="1010308"/>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SzPts val="2400"/>
              <a:buNone/>
            </a:pPr>
            <a:r>
              <a:rPr lang="en-IE" i="0" dirty="0">
                <a:solidFill>
                  <a:schemeClr val="lt1"/>
                </a:solidFill>
              </a:rPr>
              <a:t>Activity M1.4</a:t>
            </a:r>
          </a:p>
          <a:p>
            <a:pPr marL="0" lvl="0" indent="0" algn="just" rtl="0">
              <a:lnSpc>
                <a:spcPct val="90000"/>
              </a:lnSpc>
              <a:spcBef>
                <a:spcPts val="0"/>
              </a:spcBef>
              <a:spcAft>
                <a:spcPts val="0"/>
              </a:spcAft>
              <a:buSzPts val="2400"/>
              <a:buNone/>
            </a:pPr>
            <a:r>
              <a:rPr lang="en-IE" i="0" dirty="0">
                <a:solidFill>
                  <a:schemeClr val="lt1"/>
                </a:solidFill>
              </a:rPr>
              <a:t>Good debt</a:t>
            </a:r>
            <a:endParaRPr dirty="0"/>
          </a:p>
        </p:txBody>
      </p:sp>
      <p:pic>
        <p:nvPicPr>
          <p:cNvPr id="228" name="Google Shape;228;p15" descr="Badge Tick with solid fill"/>
          <p:cNvPicPr preferRelativeResize="0"/>
          <p:nvPr/>
        </p:nvPicPr>
        <p:blipFill rotWithShape="1">
          <a:blip r:embed="rId3">
            <a:alphaModFix/>
          </a:blip>
          <a:srcRect/>
          <a:stretch/>
        </p:blipFill>
        <p:spPr>
          <a:xfrm>
            <a:off x="11917066" y="142546"/>
            <a:ext cx="914400" cy="914400"/>
          </a:xfrm>
          <a:prstGeom prst="rect">
            <a:avLst/>
          </a:prstGeom>
          <a:noFill/>
          <a:ln>
            <a:noFill/>
          </a:ln>
        </p:spPr>
      </p:pic>
      <p:pic>
        <p:nvPicPr>
          <p:cNvPr id="229" name="Google Shape;229;p15" descr="Badge Tick with solid fill"/>
          <p:cNvPicPr preferRelativeResize="0"/>
          <p:nvPr/>
        </p:nvPicPr>
        <p:blipFill rotWithShape="1">
          <a:blip r:embed="rId3">
            <a:alphaModFix/>
          </a:blip>
          <a:srcRect/>
          <a:stretch/>
        </p:blipFill>
        <p:spPr>
          <a:xfrm>
            <a:off x="500063" y="225425"/>
            <a:ext cx="914400" cy="914400"/>
          </a:xfrm>
          <a:prstGeom prst="rect">
            <a:avLst/>
          </a:prstGeom>
          <a:noFill/>
          <a:ln>
            <a:noFill/>
          </a:ln>
        </p:spPr>
      </p:pic>
      <p:graphicFrame>
        <p:nvGraphicFramePr>
          <p:cNvPr id="230" name="Google Shape;230;p15"/>
          <p:cNvGraphicFramePr/>
          <p:nvPr/>
        </p:nvGraphicFramePr>
        <p:xfrm>
          <a:off x="7559378" y="1954211"/>
          <a:ext cx="5272100" cy="5129450"/>
        </p:xfrm>
        <a:graphic>
          <a:graphicData uri="http://schemas.openxmlformats.org/drawingml/2006/table">
            <a:tbl>
              <a:tblPr firstRow="1" bandRow="1">
                <a:noFill/>
                <a:tableStyleId>{B0DD1F07-0FF4-4B1E-9DFA-376EE2B61048}</a:tableStyleId>
              </a:tblPr>
              <a:tblGrid>
                <a:gridCol w="2636050">
                  <a:extLst>
                    <a:ext uri="{9D8B030D-6E8A-4147-A177-3AD203B41FA5}">
                      <a16:colId xmlns:a16="http://schemas.microsoft.com/office/drawing/2014/main" val="20000"/>
                    </a:ext>
                  </a:extLst>
                </a:gridCol>
                <a:gridCol w="2636050">
                  <a:extLst>
                    <a:ext uri="{9D8B030D-6E8A-4147-A177-3AD203B41FA5}">
                      <a16:colId xmlns:a16="http://schemas.microsoft.com/office/drawing/2014/main" val="20001"/>
                    </a:ext>
                  </a:extLst>
                </a:gridCol>
              </a:tblGrid>
              <a:tr h="1258475">
                <a:tc>
                  <a:txBody>
                    <a:bodyPr/>
                    <a:lstStyle/>
                    <a:p>
                      <a:pPr marL="0" marR="0" lvl="0" indent="0" algn="l" rtl="0">
                        <a:lnSpc>
                          <a:spcPct val="100000"/>
                        </a:lnSpc>
                        <a:spcBef>
                          <a:spcPts val="0"/>
                        </a:spcBef>
                        <a:spcAft>
                          <a:spcPts val="0"/>
                        </a:spcAft>
                        <a:buClr>
                          <a:srgbClr val="000000"/>
                        </a:buClr>
                        <a:buSzPts val="1969"/>
                        <a:buFont typeface="Arial"/>
                        <a:buNone/>
                      </a:pPr>
                      <a:r>
                        <a:rPr lang="en-IE" sz="1969" u="none" strike="noStrike" cap="none">
                          <a:solidFill>
                            <a:schemeClr val="lt1"/>
                          </a:solidFill>
                        </a:rPr>
                        <a:t>MY FUTURE GOOD DEBTS COULD BE:</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969"/>
                        <a:buFont typeface="Arial"/>
                        <a:buNone/>
                      </a:pPr>
                      <a:r>
                        <a:rPr lang="en-IE" sz="1969" u="none" strike="noStrike" cap="none">
                          <a:solidFill>
                            <a:schemeClr val="lt1"/>
                          </a:solidFill>
                        </a:rPr>
                        <a:t>WHY:</a:t>
                      </a:r>
                      <a:endParaRPr sz="1400" u="none" strike="noStrike" cap="none">
                        <a:solidFill>
                          <a:schemeClr val="lt1"/>
                        </a:solidFill>
                      </a:endParaRPr>
                    </a:p>
                  </a:txBody>
                  <a:tcPr marL="91450" marR="91450" marT="45725" marB="45725"/>
                </a:tc>
                <a:extLst>
                  <a:ext uri="{0D108BD9-81ED-4DB2-BD59-A6C34878D82A}">
                    <a16:rowId xmlns:a16="http://schemas.microsoft.com/office/drawing/2014/main" val="10000"/>
                  </a:ext>
                </a:extLst>
              </a:tr>
              <a:tr h="38709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FF0000"/>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969"/>
                        <a:buFont typeface="Arial"/>
                        <a:buNone/>
                      </a:pPr>
                      <a:endParaRPr sz="1969" u="none" strike="noStrike" cap="none">
                        <a:solidFill>
                          <a:srgbClr val="FF0000"/>
                        </a:solidFill>
                      </a:endParaRPr>
                    </a:p>
                  </a:txBody>
                  <a:tcPr marL="91450" marR="91450" marT="45725" marB="45725"/>
                </a:tc>
                <a:extLst>
                  <a:ext uri="{0D108BD9-81ED-4DB2-BD59-A6C34878D82A}">
                    <a16:rowId xmlns:a16="http://schemas.microsoft.com/office/drawing/2014/main" val="10001"/>
                  </a:ext>
                </a:extLst>
              </a:tr>
            </a:tbl>
          </a:graphicData>
        </a:graphic>
      </p:graphicFrame>
      <p:sp>
        <p:nvSpPr>
          <p:cNvPr id="231" name="Google Shape;231;p15"/>
          <p:cNvSpPr txBox="1">
            <a:spLocks noGrp="1"/>
          </p:cNvSpPr>
          <p:nvPr>
            <p:ph type="body" idx="1"/>
          </p:nvPr>
        </p:nvSpPr>
        <p:spPr>
          <a:xfrm>
            <a:off x="500064" y="1984375"/>
            <a:ext cx="7059314" cy="2090033"/>
          </a:xfrm>
          <a:prstGeom prst="rect">
            <a:avLst/>
          </a:prstGeom>
          <a:noFill/>
          <a:ln>
            <a:noFill/>
          </a:ln>
        </p:spPr>
        <p:txBody>
          <a:bodyPr spcFirstLastPara="1" wrap="square" lIns="72000" tIns="45700" rIns="72000" bIns="45700" anchor="t" anchorCtr="0">
            <a:noAutofit/>
          </a:bodyPr>
          <a:lstStyle/>
          <a:p>
            <a:pPr lvl="0" indent="-457200" algn="l" rtl="0">
              <a:lnSpc>
                <a:spcPct val="150000"/>
              </a:lnSpc>
              <a:spcBef>
                <a:spcPts val="0"/>
              </a:spcBef>
              <a:spcAft>
                <a:spcPts val="0"/>
              </a:spcAft>
              <a:buSzPts val="2100"/>
              <a:buFont typeface="+mj-lt"/>
              <a:buAutoNum type="arabicPeriod"/>
            </a:pPr>
            <a:r>
              <a:rPr lang="en-IE" b="1" dirty="0">
                <a:solidFill>
                  <a:schemeClr val="dk2"/>
                </a:solidFill>
              </a:rPr>
              <a:t>Suggest</a:t>
            </a:r>
            <a:r>
              <a:rPr lang="en-IE" b="1" dirty="0"/>
              <a:t> 2 types of ‘good’ debt which might suit you  or a family from the list below. </a:t>
            </a:r>
            <a:endParaRPr b="1" dirty="0"/>
          </a:p>
          <a:p>
            <a:pPr lvl="0" indent="-457200" algn="l" rtl="0">
              <a:lnSpc>
                <a:spcPct val="150000"/>
              </a:lnSpc>
              <a:spcBef>
                <a:spcPts val="0"/>
              </a:spcBef>
              <a:spcAft>
                <a:spcPts val="0"/>
              </a:spcAft>
              <a:buSzPts val="2100"/>
              <a:buFont typeface="+mj-lt"/>
              <a:buAutoNum type="arabicPeriod"/>
            </a:pPr>
            <a:r>
              <a:rPr lang="en-IE" b="1" dirty="0"/>
              <a:t>Write them in the first column and try to explain why in the second column.</a:t>
            </a:r>
            <a:endParaRPr b="1" dirty="0"/>
          </a:p>
          <a:p>
            <a:pPr marL="342900" lvl="0" indent="-203962" algn="l" rtl="0">
              <a:lnSpc>
                <a:spcPct val="100000"/>
              </a:lnSpc>
              <a:spcBef>
                <a:spcPts val="600"/>
              </a:spcBef>
              <a:spcAft>
                <a:spcPts val="0"/>
              </a:spcAft>
              <a:buSzPts val="2188"/>
              <a:buFont typeface="Arial"/>
              <a:buNone/>
            </a:pPr>
            <a:endParaRPr dirty="0"/>
          </a:p>
        </p:txBody>
      </p:sp>
      <p:sp>
        <p:nvSpPr>
          <p:cNvPr id="232" name="Google Shape;232;p15"/>
          <p:cNvSpPr/>
          <p:nvPr/>
        </p:nvSpPr>
        <p:spPr>
          <a:xfrm>
            <a:off x="500063" y="4214076"/>
            <a:ext cx="2428870" cy="42934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n-IE" sz="2190" b="0" i="0" u="none" strike="noStrike" cap="none">
                <a:solidFill>
                  <a:schemeClr val="dk2"/>
                </a:solidFill>
                <a:latin typeface="Calibri"/>
                <a:ea typeface="Calibri"/>
                <a:cs typeface="Calibri"/>
                <a:sym typeface="Calibri"/>
              </a:rPr>
              <a:t>educational loan</a:t>
            </a:r>
            <a:endParaRPr sz="2190" b="0" i="0" u="none" strike="noStrike" cap="none">
              <a:solidFill>
                <a:srgbClr val="000000"/>
              </a:solidFill>
              <a:latin typeface="Arial"/>
              <a:ea typeface="Arial"/>
              <a:cs typeface="Arial"/>
              <a:sym typeface="Arial"/>
            </a:endParaRPr>
          </a:p>
        </p:txBody>
      </p:sp>
      <p:sp>
        <p:nvSpPr>
          <p:cNvPr id="233" name="Google Shape;233;p15"/>
          <p:cNvSpPr/>
          <p:nvPr/>
        </p:nvSpPr>
        <p:spPr>
          <a:xfrm>
            <a:off x="500063" y="4782410"/>
            <a:ext cx="2388795" cy="42934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n-IE" sz="2190" b="0" i="0" u="none" strike="noStrike" cap="none">
                <a:solidFill>
                  <a:schemeClr val="dk2"/>
                </a:solidFill>
                <a:latin typeface="Calibri"/>
                <a:ea typeface="Calibri"/>
                <a:cs typeface="Calibri"/>
                <a:sym typeface="Calibri"/>
              </a:rPr>
              <a:t>house mortgage</a:t>
            </a:r>
            <a:endParaRPr sz="2190" b="0" i="0" u="none" strike="noStrike" cap="none">
              <a:solidFill>
                <a:srgbClr val="000000"/>
              </a:solidFill>
              <a:latin typeface="Arial"/>
              <a:ea typeface="Arial"/>
              <a:cs typeface="Arial"/>
              <a:sym typeface="Arial"/>
            </a:endParaRPr>
          </a:p>
        </p:txBody>
      </p:sp>
      <p:sp>
        <p:nvSpPr>
          <p:cNvPr id="234" name="Google Shape;234;p15"/>
          <p:cNvSpPr/>
          <p:nvPr/>
        </p:nvSpPr>
        <p:spPr>
          <a:xfrm>
            <a:off x="500063" y="5350744"/>
            <a:ext cx="3062057" cy="42934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n-IE" sz="2190" b="0" i="0" u="none" strike="noStrike" cap="none">
                <a:solidFill>
                  <a:schemeClr val="dk2"/>
                </a:solidFill>
                <a:latin typeface="Calibri"/>
                <a:ea typeface="Calibri"/>
                <a:cs typeface="Calibri"/>
                <a:sym typeface="Calibri"/>
              </a:rPr>
              <a:t>buying essential items</a:t>
            </a:r>
            <a:endParaRPr sz="1400" b="0" i="0" u="none" strike="noStrike" cap="none">
              <a:solidFill>
                <a:srgbClr val="000000"/>
              </a:solidFill>
              <a:latin typeface="Arial"/>
              <a:ea typeface="Arial"/>
              <a:cs typeface="Arial"/>
              <a:sym typeface="Arial"/>
            </a:endParaRPr>
          </a:p>
        </p:txBody>
      </p:sp>
      <p:sp>
        <p:nvSpPr>
          <p:cNvPr id="235" name="Google Shape;235;p15"/>
          <p:cNvSpPr/>
          <p:nvPr/>
        </p:nvSpPr>
        <p:spPr>
          <a:xfrm>
            <a:off x="513071" y="5995412"/>
            <a:ext cx="3320140" cy="42934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n-IE" sz="2190" b="0" i="0" u="none" strike="noStrike" cap="none">
                <a:solidFill>
                  <a:schemeClr val="dk2"/>
                </a:solidFill>
                <a:latin typeface="Calibri"/>
                <a:ea typeface="Calibri"/>
                <a:cs typeface="Calibri"/>
                <a:sym typeface="Calibri"/>
              </a:rPr>
              <a:t>medical care treatments</a:t>
            </a:r>
            <a:endParaRPr sz="2190" b="0" i="0" u="none" strike="noStrike" cap="none">
              <a:solidFill>
                <a:schemeClr val="dk2"/>
              </a:solidFill>
              <a:latin typeface="Calibri"/>
              <a:ea typeface="Calibri"/>
              <a:cs typeface="Calibri"/>
              <a:sym typeface="Calibri"/>
            </a:endParaRPr>
          </a:p>
        </p:txBody>
      </p:sp>
      <p:sp>
        <p:nvSpPr>
          <p:cNvPr id="236" name="Google Shape;236;p15"/>
          <p:cNvSpPr/>
          <p:nvPr/>
        </p:nvSpPr>
        <p:spPr>
          <a:xfrm>
            <a:off x="513071" y="6564427"/>
            <a:ext cx="4697120" cy="42934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90"/>
              <a:buFont typeface="Arial"/>
              <a:buChar char="•"/>
            </a:pPr>
            <a:r>
              <a:rPr lang="en-IE" sz="2190" b="0" i="0" u="none" strike="noStrike" cap="none">
                <a:solidFill>
                  <a:schemeClr val="dk2"/>
                </a:solidFill>
                <a:latin typeface="Calibri"/>
                <a:ea typeface="Calibri"/>
                <a:cs typeface="Calibri"/>
                <a:sym typeface="Calibri"/>
              </a:rPr>
              <a:t>small business loans for investments</a:t>
            </a:r>
            <a:endParaRPr sz="2190" b="0" i="0" u="none" strike="noStrike" cap="none">
              <a:solidFill>
                <a:schemeClr val="dk2"/>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1"/>
          <p:cNvSpPr txBox="1">
            <a:spLocks noGrp="1"/>
          </p:cNvSpPr>
          <p:nvPr>
            <p:ph type="title"/>
          </p:nvPr>
        </p:nvSpPr>
        <p:spPr>
          <a:xfrm>
            <a:off x="1648919" y="391881"/>
            <a:ext cx="7323868"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IE" dirty="0"/>
              <a:t>Financial Vocabulary: Good Debt and Bad Debt </a:t>
            </a:r>
            <a:endParaRPr dirty="0"/>
          </a:p>
        </p:txBody>
      </p:sp>
      <p:sp>
        <p:nvSpPr>
          <p:cNvPr id="243" name="Google Shape;243;p11"/>
          <p:cNvSpPr txBox="1">
            <a:spLocks noGrp="1"/>
          </p:cNvSpPr>
          <p:nvPr>
            <p:ph type="body" idx="2"/>
          </p:nvPr>
        </p:nvSpPr>
        <p:spPr>
          <a:xfrm>
            <a:off x="500063" y="1152159"/>
            <a:ext cx="12331700" cy="913348"/>
          </a:xfrm>
          <a:prstGeom prst="rect">
            <a:avLst/>
          </a:prstGeom>
          <a:solidFill>
            <a:schemeClr val="dk1"/>
          </a:solidFill>
          <a:ln>
            <a:noFill/>
          </a:ln>
        </p:spPr>
        <p:txBody>
          <a:bodyPr spcFirstLastPara="1" wrap="square" lIns="72000" tIns="45700" rIns="72000" bIns="45700" anchor="ctr" anchorCtr="0">
            <a:noAutofit/>
          </a:bodyPr>
          <a:lstStyle/>
          <a:p>
            <a:pPr marL="0" indent="0" algn="l">
              <a:spcBef>
                <a:spcPts val="0"/>
              </a:spcBef>
            </a:pPr>
            <a:r>
              <a:rPr lang="en-IE" i="0" dirty="0">
                <a:solidFill>
                  <a:schemeClr val="lt1"/>
                </a:solidFill>
              </a:rPr>
              <a:t>Activity M1.5</a:t>
            </a:r>
            <a:endParaRPr lang="en-IE" dirty="0"/>
          </a:p>
          <a:p>
            <a:pPr marL="0" lvl="0" indent="0" algn="l" rtl="0">
              <a:lnSpc>
                <a:spcPct val="90000"/>
              </a:lnSpc>
              <a:spcBef>
                <a:spcPts val="0"/>
              </a:spcBef>
              <a:spcAft>
                <a:spcPts val="0"/>
              </a:spcAft>
              <a:buSzPts val="2400"/>
              <a:buNone/>
            </a:pPr>
            <a:r>
              <a:rPr lang="en-IE" i="0" dirty="0">
                <a:solidFill>
                  <a:schemeClr val="lt1"/>
                </a:solidFill>
              </a:rPr>
              <a:t>How to manage a small budget</a:t>
            </a:r>
          </a:p>
        </p:txBody>
      </p:sp>
      <p:pic>
        <p:nvPicPr>
          <p:cNvPr id="244" name="Google Shape;244;p11" descr="Close with solid fill"/>
          <p:cNvPicPr preferRelativeResize="0"/>
          <p:nvPr/>
        </p:nvPicPr>
        <p:blipFill rotWithShape="1">
          <a:blip r:embed="rId3">
            <a:alphaModFix/>
          </a:blip>
          <a:srcRect/>
          <a:stretch/>
        </p:blipFill>
        <p:spPr>
          <a:xfrm>
            <a:off x="11917066" y="196667"/>
            <a:ext cx="914400" cy="800182"/>
          </a:xfrm>
          <a:prstGeom prst="rect">
            <a:avLst/>
          </a:prstGeom>
          <a:noFill/>
          <a:ln>
            <a:noFill/>
          </a:ln>
        </p:spPr>
      </p:pic>
      <p:pic>
        <p:nvPicPr>
          <p:cNvPr id="245" name="Google Shape;245;p11" descr="Close with solid fill"/>
          <p:cNvPicPr preferRelativeResize="0"/>
          <p:nvPr/>
        </p:nvPicPr>
        <p:blipFill rotWithShape="1">
          <a:blip r:embed="rId3">
            <a:alphaModFix/>
          </a:blip>
          <a:srcRect/>
          <a:stretch/>
        </p:blipFill>
        <p:spPr>
          <a:xfrm>
            <a:off x="500063" y="237759"/>
            <a:ext cx="914400" cy="720000"/>
          </a:xfrm>
          <a:prstGeom prst="rect">
            <a:avLst/>
          </a:prstGeom>
          <a:noFill/>
          <a:ln>
            <a:noFill/>
          </a:ln>
        </p:spPr>
      </p:pic>
      <p:sp>
        <p:nvSpPr>
          <p:cNvPr id="246" name="Google Shape;246;p11"/>
          <p:cNvSpPr txBox="1">
            <a:spLocks noGrp="1"/>
          </p:cNvSpPr>
          <p:nvPr>
            <p:ph type="body" idx="1"/>
          </p:nvPr>
        </p:nvSpPr>
        <p:spPr>
          <a:xfrm>
            <a:off x="380659" y="2220817"/>
            <a:ext cx="12570209" cy="5414968"/>
          </a:xfrm>
          <a:prstGeom prst="rect">
            <a:avLst/>
          </a:prstGeom>
          <a:noFill/>
          <a:ln w="9525" cap="flat" cmpd="sng">
            <a:solidFill>
              <a:schemeClr val="accent6"/>
            </a:solidFill>
            <a:prstDash val="solid"/>
            <a:round/>
            <a:headEnd type="none" w="sm" len="sm"/>
            <a:tailEnd type="none" w="sm" len="sm"/>
          </a:ln>
        </p:spPr>
        <p:txBody>
          <a:bodyPr spcFirstLastPara="1" wrap="square" lIns="72000" tIns="45700" rIns="72000" bIns="45700" anchor="t" anchorCtr="0">
            <a:spAutoFit/>
          </a:bodyPr>
          <a:lstStyle/>
          <a:p>
            <a:pPr marL="457200" marR="0" lvl="0" indent="-228600" algn="l" rtl="0">
              <a:lnSpc>
                <a:spcPct val="100000"/>
              </a:lnSpc>
              <a:spcBef>
                <a:spcPts val="0"/>
              </a:spcBef>
              <a:spcAft>
                <a:spcPts val="0"/>
              </a:spcAft>
              <a:buClr>
                <a:schemeClr val="accent4"/>
              </a:buClr>
              <a:buSzPts val="2188"/>
              <a:buFont typeface="Arial"/>
              <a:buNone/>
            </a:pPr>
            <a:r>
              <a:rPr lang="en-IE" sz="2188" b="1" u="sng" dirty="0">
                <a:solidFill>
                  <a:schemeClr val="dk2"/>
                </a:solidFill>
                <a:latin typeface="Calibri"/>
                <a:ea typeface="Calibri"/>
                <a:cs typeface="Calibri"/>
                <a:sym typeface="Calibri"/>
              </a:rPr>
              <a:t>REFLECTIVE EXERCISE</a:t>
            </a:r>
            <a:r>
              <a:rPr lang="en-IE" sz="2188" dirty="0">
                <a:solidFill>
                  <a:schemeClr val="dk2"/>
                </a:solidFill>
                <a:latin typeface="Calibri"/>
                <a:ea typeface="Calibri"/>
                <a:cs typeface="Calibri"/>
                <a:sym typeface="Calibri"/>
              </a:rPr>
              <a:t>:</a:t>
            </a:r>
            <a:endParaRPr dirty="0"/>
          </a:p>
          <a:p>
            <a:pPr marL="179388" lvl="0" indent="-49211" algn="l" rtl="0">
              <a:lnSpc>
                <a:spcPct val="100000"/>
              </a:lnSpc>
              <a:spcBef>
                <a:spcPts val="0"/>
              </a:spcBef>
              <a:spcAft>
                <a:spcPts val="0"/>
              </a:spcAft>
              <a:buSzPts val="2188"/>
              <a:buNone/>
            </a:pPr>
            <a:r>
              <a:rPr lang="en-IE" sz="2400" dirty="0"/>
              <a:t>In small groups discuss how you might behave in the following situation:</a:t>
            </a:r>
            <a:endParaRPr sz="2400" dirty="0"/>
          </a:p>
          <a:p>
            <a:pPr marL="179388" lvl="0" indent="-49211" algn="l" rtl="0">
              <a:lnSpc>
                <a:spcPct val="100000"/>
              </a:lnSpc>
              <a:spcBef>
                <a:spcPts val="0"/>
              </a:spcBef>
              <a:spcAft>
                <a:spcPts val="0"/>
              </a:spcAft>
              <a:buSzPts val="2188"/>
              <a:buNone/>
            </a:pPr>
            <a:endParaRPr sz="2400" dirty="0"/>
          </a:p>
          <a:p>
            <a:pPr marL="179388" lvl="0" indent="-49211" algn="l" rtl="0">
              <a:lnSpc>
                <a:spcPct val="100000"/>
              </a:lnSpc>
              <a:spcBef>
                <a:spcPts val="0"/>
              </a:spcBef>
              <a:spcAft>
                <a:spcPts val="0"/>
              </a:spcAft>
              <a:buSzPts val="2188"/>
              <a:buNone/>
            </a:pPr>
            <a:r>
              <a:rPr lang="en-IE" sz="2400" dirty="0"/>
              <a:t>You only have £300/euros left for this month, but you will receive your next salary in 15 days. </a:t>
            </a:r>
            <a:endParaRPr sz="2400" dirty="0"/>
          </a:p>
          <a:p>
            <a:pPr marL="179388" lvl="0" indent="-49211" algn="l" rtl="0">
              <a:lnSpc>
                <a:spcPct val="100000"/>
              </a:lnSpc>
              <a:spcBef>
                <a:spcPts val="0"/>
              </a:spcBef>
              <a:spcAft>
                <a:spcPts val="0"/>
              </a:spcAft>
              <a:buSzPts val="2188"/>
              <a:buNone/>
            </a:pPr>
            <a:r>
              <a:rPr lang="en-IE" sz="2400" dirty="0"/>
              <a:t>Your washing machine is broken. Obviously you will have to buy everyday goods (food, medicines, petrol for your car, etc.) You have a credit card with a very high interest rate (15%).</a:t>
            </a:r>
            <a:endParaRPr sz="2400" dirty="0"/>
          </a:p>
          <a:p>
            <a:pPr marL="179388" lvl="0" indent="-49211" algn="l" rtl="0">
              <a:lnSpc>
                <a:spcPct val="100000"/>
              </a:lnSpc>
              <a:spcBef>
                <a:spcPts val="0"/>
              </a:spcBef>
              <a:spcAft>
                <a:spcPts val="0"/>
              </a:spcAft>
              <a:buSzPts val="2188"/>
              <a:buNone/>
            </a:pPr>
            <a:endParaRPr sz="2400" i="1" dirty="0"/>
          </a:p>
          <a:p>
            <a:pPr marL="179388" lvl="0" indent="-49211" algn="l" rtl="0">
              <a:lnSpc>
                <a:spcPct val="100000"/>
              </a:lnSpc>
              <a:spcBef>
                <a:spcPts val="0"/>
              </a:spcBef>
              <a:spcAft>
                <a:spcPts val="0"/>
              </a:spcAft>
              <a:buSzPts val="2188"/>
              <a:buNone/>
            </a:pPr>
            <a:r>
              <a:rPr lang="en-IE" sz="2400" b="1" dirty="0"/>
              <a:t>What are you going to do? Choose one of this options and explain why:</a:t>
            </a:r>
            <a:endParaRPr sz="2400" b="1" dirty="0"/>
          </a:p>
          <a:p>
            <a:pPr marL="473075" lvl="0" indent="-342900" algn="l" rtl="0">
              <a:lnSpc>
                <a:spcPct val="100000"/>
              </a:lnSpc>
              <a:spcBef>
                <a:spcPts val="0"/>
              </a:spcBef>
              <a:spcAft>
                <a:spcPts val="0"/>
              </a:spcAft>
              <a:buSzPts val="2188"/>
              <a:buFont typeface="Arial" panose="020B0604020202020204" pitchFamily="34" charset="0"/>
              <a:buChar char="•"/>
            </a:pPr>
            <a:r>
              <a:rPr lang="en-IE" sz="2400" i="1" dirty="0"/>
              <a:t>You will pay for everything using both cash and credit card.</a:t>
            </a:r>
            <a:endParaRPr sz="2400" dirty="0"/>
          </a:p>
          <a:p>
            <a:pPr marL="473075" lvl="0" indent="-342900" algn="l" rtl="0">
              <a:lnSpc>
                <a:spcPct val="100000"/>
              </a:lnSpc>
              <a:spcBef>
                <a:spcPts val="0"/>
              </a:spcBef>
              <a:spcAft>
                <a:spcPts val="0"/>
              </a:spcAft>
              <a:buSzPts val="2188"/>
              <a:buFont typeface="Arial" panose="020B0604020202020204" pitchFamily="34" charset="0"/>
              <a:buChar char="•"/>
            </a:pPr>
            <a:r>
              <a:rPr lang="en-IE" sz="2400" i="1" dirty="0"/>
              <a:t>You will borrow from friends or family with no interest.</a:t>
            </a:r>
          </a:p>
          <a:p>
            <a:pPr marL="473075" lvl="0" indent="-342900" algn="l" rtl="0">
              <a:lnSpc>
                <a:spcPct val="100000"/>
              </a:lnSpc>
              <a:spcBef>
                <a:spcPts val="0"/>
              </a:spcBef>
              <a:spcAft>
                <a:spcPts val="0"/>
              </a:spcAft>
              <a:buSzPts val="2188"/>
              <a:buFont typeface="Arial" panose="020B0604020202020204" pitchFamily="34" charset="0"/>
              <a:buChar char="•"/>
            </a:pPr>
            <a:r>
              <a:rPr lang="en-IE" sz="2400" i="1" dirty="0"/>
              <a:t>You will borrow from the friend of a friend who offers cash with interest to be paid.</a:t>
            </a:r>
          </a:p>
          <a:p>
            <a:pPr marL="473075" lvl="0" indent="-342900" algn="l" rtl="0">
              <a:lnSpc>
                <a:spcPct val="100000"/>
              </a:lnSpc>
              <a:spcBef>
                <a:spcPts val="0"/>
              </a:spcBef>
              <a:spcAft>
                <a:spcPts val="0"/>
              </a:spcAft>
              <a:buSzPts val="2188"/>
              <a:buFont typeface="Arial" panose="020B0604020202020204" pitchFamily="34" charset="0"/>
              <a:buChar char="•"/>
            </a:pPr>
            <a:r>
              <a:rPr lang="en-IE" sz="2400" i="1" dirty="0"/>
              <a:t>You will buy a new machine immediately on your credit card.</a:t>
            </a:r>
            <a:endParaRPr sz="2400" dirty="0"/>
          </a:p>
          <a:p>
            <a:pPr marL="473075" lvl="0" indent="-342900" algn="l" rtl="0">
              <a:lnSpc>
                <a:spcPct val="100000"/>
              </a:lnSpc>
              <a:spcBef>
                <a:spcPts val="0"/>
              </a:spcBef>
              <a:spcAft>
                <a:spcPts val="0"/>
              </a:spcAft>
              <a:buSzPts val="2188"/>
              <a:buFont typeface="Arial" panose="020B0604020202020204" pitchFamily="34" charset="0"/>
              <a:buChar char="•"/>
            </a:pPr>
            <a:r>
              <a:rPr lang="en-IE" sz="2400" i="1" dirty="0"/>
              <a:t>You will reduce everyday goods you buy and save for a new machine.</a:t>
            </a:r>
            <a:endParaRPr sz="2400" dirty="0"/>
          </a:p>
          <a:p>
            <a:pPr marL="130175" lvl="0" indent="0" algn="l" rtl="0">
              <a:lnSpc>
                <a:spcPct val="100000"/>
              </a:lnSpc>
              <a:spcBef>
                <a:spcPts val="0"/>
              </a:spcBef>
              <a:spcAft>
                <a:spcPts val="0"/>
              </a:spcAft>
              <a:buSzPts val="2188"/>
              <a:buNone/>
            </a:pPr>
            <a:endParaRPr sz="1800" i="1" dirty="0"/>
          </a:p>
          <a:p>
            <a:pPr marL="473075" lvl="0" indent="-203962" algn="l" rtl="0">
              <a:lnSpc>
                <a:spcPct val="100000"/>
              </a:lnSpc>
              <a:spcBef>
                <a:spcPts val="0"/>
              </a:spcBef>
              <a:spcAft>
                <a:spcPts val="0"/>
              </a:spcAft>
              <a:buSzPts val="2188"/>
              <a:buFont typeface="Calibri"/>
              <a:buNone/>
            </a:pPr>
            <a:endParaRPr sz="1800" i="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6"/>
          <p:cNvSpPr txBox="1">
            <a:spLocks noGrp="1"/>
          </p:cNvSpPr>
          <p:nvPr>
            <p:ph type="title"/>
          </p:nvPr>
        </p:nvSpPr>
        <p:spPr>
          <a:xfrm>
            <a:off x="601663" y="221161"/>
            <a:ext cx="4614043"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IE" dirty="0"/>
              <a:t>Financial Vocabulary</a:t>
            </a:r>
            <a:endParaRPr dirty="0"/>
          </a:p>
        </p:txBody>
      </p:sp>
      <p:sp>
        <p:nvSpPr>
          <p:cNvPr id="253" name="Google Shape;253;p6"/>
          <p:cNvSpPr txBox="1">
            <a:spLocks noGrp="1"/>
          </p:cNvSpPr>
          <p:nvPr>
            <p:ph type="body" idx="2"/>
          </p:nvPr>
        </p:nvSpPr>
        <p:spPr>
          <a:xfrm>
            <a:off x="601663" y="941161"/>
            <a:ext cx="12331700" cy="1018268"/>
          </a:xfrm>
          <a:prstGeom prst="rect">
            <a:avLst/>
          </a:prstGeom>
          <a:solidFill>
            <a:schemeClr val="dk1"/>
          </a:solid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SzPts val="2400"/>
              <a:buNone/>
            </a:pPr>
            <a:r>
              <a:rPr lang="en-GB" i="0" dirty="0"/>
              <a:t>Time travel …how does inflation affect my money?</a:t>
            </a:r>
          </a:p>
        </p:txBody>
      </p:sp>
      <p:sp>
        <p:nvSpPr>
          <p:cNvPr id="254" name="Google Shape;254;p6"/>
          <p:cNvSpPr txBox="1">
            <a:spLocks noGrp="1"/>
          </p:cNvSpPr>
          <p:nvPr>
            <p:ph type="body" idx="1"/>
          </p:nvPr>
        </p:nvSpPr>
        <p:spPr>
          <a:xfrm>
            <a:off x="601663" y="3218342"/>
            <a:ext cx="11640300" cy="646290"/>
          </a:xfrm>
          <a:prstGeom prst="rect">
            <a:avLst/>
          </a:prstGeom>
          <a:noFill/>
          <a:ln w="9525" cap="flat" cmpd="sng">
            <a:solidFill>
              <a:schemeClr val="accent6"/>
            </a:solidFill>
            <a:prstDash val="solid"/>
            <a:round/>
            <a:headEnd type="none" w="sm" len="sm"/>
            <a:tailEnd type="none" w="sm" len="sm"/>
          </a:ln>
        </p:spPr>
        <p:txBody>
          <a:bodyPr spcFirstLastPara="1" wrap="square" lIns="72000" tIns="45700" rIns="72000" bIns="45700" anchor="t" anchorCtr="0">
            <a:spAutoFit/>
          </a:bodyPr>
          <a:lstStyle/>
          <a:p>
            <a:pPr marL="473075" lvl="0" indent="-203962" algn="just" rtl="0">
              <a:lnSpc>
                <a:spcPct val="100000"/>
              </a:lnSpc>
              <a:spcBef>
                <a:spcPts val="0"/>
              </a:spcBef>
              <a:spcAft>
                <a:spcPts val="0"/>
              </a:spcAft>
              <a:buSzPts val="2188"/>
              <a:buFont typeface="Calibri"/>
              <a:buNone/>
            </a:pPr>
            <a:r>
              <a:rPr lang="en-GB" sz="3600" dirty="0"/>
              <a:t>What does </a:t>
            </a:r>
            <a:r>
              <a:rPr lang="en-GB" sz="3600" b="1" dirty="0">
                <a:solidFill>
                  <a:srgbClr val="C00000"/>
                </a:solidFill>
              </a:rPr>
              <a:t>‘inflation’ </a:t>
            </a:r>
            <a:r>
              <a:rPr lang="en-GB" sz="3600" dirty="0"/>
              <a:t>mean?</a:t>
            </a:r>
            <a:endParaRPr sz="3600" dirty="0"/>
          </a:p>
        </p:txBody>
      </p:sp>
      <p:pic>
        <p:nvPicPr>
          <p:cNvPr id="3" name="Picture 2" descr="Calculator, pen, compass, money and a paper with graphs printed on it">
            <a:extLst>
              <a:ext uri="{FF2B5EF4-FFF2-40B4-BE49-F238E27FC236}">
                <a16:creationId xmlns:a16="http://schemas.microsoft.com/office/drawing/2014/main" id="{A4322690-C505-36E2-44C1-DBE1D60C2570}"/>
              </a:ext>
            </a:extLst>
          </p:cNvPr>
          <p:cNvPicPr>
            <a:picLocks noChangeAspect="1"/>
          </p:cNvPicPr>
          <p:nvPr/>
        </p:nvPicPr>
        <p:blipFill>
          <a:blip r:embed="rId3"/>
          <a:stretch>
            <a:fillRect/>
          </a:stretch>
        </p:blipFill>
        <p:spPr>
          <a:xfrm>
            <a:off x="7929797" y="3541487"/>
            <a:ext cx="4556117" cy="305963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B02D45-27A6-6B30-CCE4-195AD69FF06C}"/>
              </a:ext>
            </a:extLst>
          </p:cNvPr>
          <p:cNvSpPr>
            <a:spLocks noGrp="1"/>
          </p:cNvSpPr>
          <p:nvPr>
            <p:ph type="body" idx="1"/>
          </p:nvPr>
        </p:nvSpPr>
        <p:spPr/>
        <p:txBody>
          <a:bodyPr/>
          <a:lstStyle/>
          <a:p>
            <a:r>
              <a:rPr lang="en-GB" sz="3600" b="1" dirty="0"/>
              <a:t>  Definition:</a:t>
            </a:r>
          </a:p>
          <a:p>
            <a:endParaRPr lang="en-GB" sz="3600" b="1" dirty="0"/>
          </a:p>
          <a:p>
            <a:r>
              <a:rPr lang="en-GB" sz="3600" b="1" dirty="0"/>
              <a:t>  </a:t>
            </a:r>
            <a:r>
              <a:rPr lang="en-GB" sz="3600" b="1" dirty="0">
                <a:solidFill>
                  <a:srgbClr val="C00000"/>
                </a:solidFill>
              </a:rPr>
              <a:t>Inflation</a:t>
            </a:r>
            <a:r>
              <a:rPr lang="en-GB" sz="3600" b="1" dirty="0"/>
              <a:t> is the overall increase in prices of goods and services over time.</a:t>
            </a:r>
          </a:p>
        </p:txBody>
      </p:sp>
      <p:sp>
        <p:nvSpPr>
          <p:cNvPr id="3" name="Title 2">
            <a:extLst>
              <a:ext uri="{FF2B5EF4-FFF2-40B4-BE49-F238E27FC236}">
                <a16:creationId xmlns:a16="http://schemas.microsoft.com/office/drawing/2014/main" id="{A8BF0ACF-6E29-1E75-7CE6-486472389B94}"/>
              </a:ext>
            </a:extLst>
          </p:cNvPr>
          <p:cNvSpPr>
            <a:spLocks noGrp="1"/>
          </p:cNvSpPr>
          <p:nvPr>
            <p:ph type="title"/>
          </p:nvPr>
        </p:nvSpPr>
        <p:spPr>
          <a:xfrm>
            <a:off x="989350" y="432159"/>
            <a:ext cx="11843149" cy="720000"/>
          </a:xfrm>
        </p:spPr>
        <p:txBody>
          <a:bodyPr/>
          <a:lstStyle/>
          <a:p>
            <a:r>
              <a:rPr lang="en-GB" dirty="0"/>
              <a:t>Financial Vocabulary</a:t>
            </a:r>
          </a:p>
        </p:txBody>
      </p:sp>
      <p:sp>
        <p:nvSpPr>
          <p:cNvPr id="4" name="Text Placeholder 3">
            <a:extLst>
              <a:ext uri="{FF2B5EF4-FFF2-40B4-BE49-F238E27FC236}">
                <a16:creationId xmlns:a16="http://schemas.microsoft.com/office/drawing/2014/main" id="{9BFEBDC1-455C-10B2-CE2E-9D39CAAE5D81}"/>
              </a:ext>
            </a:extLst>
          </p:cNvPr>
          <p:cNvSpPr>
            <a:spLocks noGrp="1"/>
          </p:cNvSpPr>
          <p:nvPr>
            <p:ph type="body" idx="2"/>
          </p:nvPr>
        </p:nvSpPr>
        <p:spPr>
          <a:xfrm>
            <a:off x="989351" y="1260554"/>
            <a:ext cx="11842254" cy="602889"/>
          </a:xfrm>
        </p:spPr>
        <p:txBody>
          <a:bodyPr/>
          <a:lstStyle/>
          <a:p>
            <a:r>
              <a:rPr lang="en-GB" i="0" dirty="0"/>
              <a:t>Inflation</a:t>
            </a:r>
          </a:p>
        </p:txBody>
      </p:sp>
      <p:pic>
        <p:nvPicPr>
          <p:cNvPr id="6" name="Picture 5" descr="Person buying vegetables">
            <a:extLst>
              <a:ext uri="{FF2B5EF4-FFF2-40B4-BE49-F238E27FC236}">
                <a16:creationId xmlns:a16="http://schemas.microsoft.com/office/drawing/2014/main" id="{39F525FF-1338-6C7C-DF23-488764AE193A}"/>
              </a:ext>
            </a:extLst>
          </p:cNvPr>
          <p:cNvPicPr>
            <a:picLocks noChangeAspect="1"/>
          </p:cNvPicPr>
          <p:nvPr/>
        </p:nvPicPr>
        <p:blipFill>
          <a:blip r:embed="rId2"/>
          <a:stretch>
            <a:fillRect/>
          </a:stretch>
        </p:blipFill>
        <p:spPr>
          <a:xfrm>
            <a:off x="7997371" y="3899203"/>
            <a:ext cx="4386489" cy="2924326"/>
          </a:xfrm>
          <a:prstGeom prst="rect">
            <a:avLst/>
          </a:prstGeom>
        </p:spPr>
      </p:pic>
    </p:spTree>
    <p:extLst>
      <p:ext uri="{BB962C8B-B14F-4D97-AF65-F5344CB8AC3E}">
        <p14:creationId xmlns:p14="http://schemas.microsoft.com/office/powerpoint/2010/main" val="797798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85E240-5B11-B250-951F-B0F05A692D07}"/>
              </a:ext>
            </a:extLst>
          </p:cNvPr>
          <p:cNvSpPr>
            <a:spLocks noGrp="1"/>
          </p:cNvSpPr>
          <p:nvPr>
            <p:ph type="body" idx="1"/>
          </p:nvPr>
        </p:nvSpPr>
        <p:spPr>
          <a:xfrm>
            <a:off x="500203" y="2623004"/>
            <a:ext cx="12331402" cy="5129444"/>
          </a:xfrm>
        </p:spPr>
        <p:txBody>
          <a:bodyPr/>
          <a:lstStyle/>
          <a:p>
            <a:pPr marL="685800" indent="-457200">
              <a:buFont typeface="+mj-lt"/>
              <a:buAutoNum type="arabicPeriod"/>
            </a:pPr>
            <a:r>
              <a:rPr lang="en-GB" sz="2800" dirty="0"/>
              <a:t>Where have you heard the word ‘inflation’ before?</a:t>
            </a:r>
          </a:p>
          <a:p>
            <a:pPr marL="685800" indent="-457200">
              <a:buFont typeface="+mj-lt"/>
              <a:buAutoNum type="arabicPeriod"/>
            </a:pPr>
            <a:endParaRPr lang="en-GB" sz="2800" dirty="0"/>
          </a:p>
          <a:p>
            <a:pPr marL="685800" indent="-457200">
              <a:buFont typeface="+mj-lt"/>
              <a:buAutoNum type="arabicPeriod"/>
            </a:pPr>
            <a:r>
              <a:rPr lang="en-GB" sz="2800" dirty="0"/>
              <a:t>Have you seen an increase or a decrease in food and other prices recently?</a:t>
            </a:r>
          </a:p>
          <a:p>
            <a:pPr marL="685800" indent="-457200">
              <a:buFont typeface="+mj-lt"/>
              <a:buAutoNum type="arabicPeriod"/>
            </a:pPr>
            <a:endParaRPr lang="en-GB" sz="2800" dirty="0"/>
          </a:p>
          <a:p>
            <a:pPr marL="685800" indent="-457200">
              <a:buFont typeface="+mj-lt"/>
              <a:buAutoNum type="arabicPeriod"/>
            </a:pPr>
            <a:r>
              <a:rPr lang="en-GB" sz="2800" dirty="0"/>
              <a:t>How much do you think a loaf of bread cost in the 1950s?</a:t>
            </a:r>
          </a:p>
          <a:p>
            <a:pPr marL="685800" indent="-457200">
              <a:buFont typeface="+mj-lt"/>
              <a:buAutoNum type="arabicPeriod"/>
            </a:pPr>
            <a:endParaRPr lang="en-GB" sz="2800" dirty="0"/>
          </a:p>
          <a:p>
            <a:pPr marL="685800" indent="-457200">
              <a:buFont typeface="+mj-lt"/>
              <a:buAutoNum type="arabicPeriod"/>
            </a:pPr>
            <a:r>
              <a:rPr lang="en-GB" sz="2800" dirty="0"/>
              <a:t>Do wages always increase with the cost of living?</a:t>
            </a:r>
          </a:p>
          <a:p>
            <a:pPr marL="685800" indent="-457200">
              <a:buFont typeface="+mj-lt"/>
              <a:buAutoNum type="arabicPeriod"/>
            </a:pPr>
            <a:endParaRPr lang="en-GB" sz="2800" dirty="0"/>
          </a:p>
          <a:p>
            <a:pPr marL="685800" indent="-457200">
              <a:buFont typeface="+mj-lt"/>
              <a:buAutoNum type="arabicPeriod"/>
            </a:pPr>
            <a:r>
              <a:rPr lang="en-GB" sz="2800" dirty="0"/>
              <a:t>Use your phone to look up the cost of petrol in the 1950s</a:t>
            </a:r>
          </a:p>
          <a:p>
            <a:endParaRPr lang="en-GB" dirty="0"/>
          </a:p>
        </p:txBody>
      </p:sp>
      <p:sp>
        <p:nvSpPr>
          <p:cNvPr id="3" name="Title 2">
            <a:extLst>
              <a:ext uri="{FF2B5EF4-FFF2-40B4-BE49-F238E27FC236}">
                <a16:creationId xmlns:a16="http://schemas.microsoft.com/office/drawing/2014/main" id="{87BDDB76-D8D9-7555-9D26-D10B56DF0908}"/>
              </a:ext>
            </a:extLst>
          </p:cNvPr>
          <p:cNvSpPr>
            <a:spLocks noGrp="1"/>
          </p:cNvSpPr>
          <p:nvPr>
            <p:ph type="title"/>
          </p:nvPr>
        </p:nvSpPr>
        <p:spPr/>
        <p:txBody>
          <a:bodyPr/>
          <a:lstStyle/>
          <a:p>
            <a:r>
              <a:rPr lang="en-GB" dirty="0"/>
              <a:t>Financial Vocabulary</a:t>
            </a:r>
          </a:p>
        </p:txBody>
      </p:sp>
      <p:sp>
        <p:nvSpPr>
          <p:cNvPr id="4" name="Text Placeholder 3">
            <a:extLst>
              <a:ext uri="{FF2B5EF4-FFF2-40B4-BE49-F238E27FC236}">
                <a16:creationId xmlns:a16="http://schemas.microsoft.com/office/drawing/2014/main" id="{EA0006B7-D68A-0CCB-2141-F218D50D65D7}"/>
              </a:ext>
            </a:extLst>
          </p:cNvPr>
          <p:cNvSpPr>
            <a:spLocks noGrp="1"/>
          </p:cNvSpPr>
          <p:nvPr>
            <p:ph type="body" idx="2"/>
          </p:nvPr>
        </p:nvSpPr>
        <p:spPr>
          <a:xfrm>
            <a:off x="500203" y="1152159"/>
            <a:ext cx="12331541" cy="1176623"/>
          </a:xfrm>
        </p:spPr>
        <p:txBody>
          <a:bodyPr/>
          <a:lstStyle/>
          <a:p>
            <a:endParaRPr lang="en-GB" i="0" dirty="0"/>
          </a:p>
          <a:p>
            <a:r>
              <a:rPr lang="en-GB" i="0" dirty="0"/>
              <a:t>Activity M1.6</a:t>
            </a:r>
          </a:p>
          <a:p>
            <a:r>
              <a:rPr lang="en-GB" i="0" dirty="0"/>
              <a:t>Time Travel</a:t>
            </a:r>
          </a:p>
          <a:p>
            <a:endParaRPr lang="en-GB" dirty="0"/>
          </a:p>
        </p:txBody>
      </p:sp>
      <p:pic>
        <p:nvPicPr>
          <p:cNvPr id="6" name="Picture 5" descr="A picture containing cup, coffee, food, beverage&#10;&#10;Description automatically generated">
            <a:extLst>
              <a:ext uri="{FF2B5EF4-FFF2-40B4-BE49-F238E27FC236}">
                <a16:creationId xmlns:a16="http://schemas.microsoft.com/office/drawing/2014/main" id="{D991F487-318F-A4E0-BAA4-F39455C51A0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662049" y="4615010"/>
            <a:ext cx="3169556" cy="2191657"/>
          </a:xfrm>
          <a:prstGeom prst="rect">
            <a:avLst/>
          </a:prstGeom>
        </p:spPr>
      </p:pic>
      <p:sp>
        <p:nvSpPr>
          <p:cNvPr id="8" name="TextBox 7">
            <a:extLst>
              <a:ext uri="{FF2B5EF4-FFF2-40B4-BE49-F238E27FC236}">
                <a16:creationId xmlns:a16="http://schemas.microsoft.com/office/drawing/2014/main" id="{B855D301-C1F4-D438-7341-76F4A0DA81A4}"/>
              </a:ext>
            </a:extLst>
          </p:cNvPr>
          <p:cNvSpPr txBox="1"/>
          <p:nvPr/>
        </p:nvSpPr>
        <p:spPr>
          <a:xfrm>
            <a:off x="9936279" y="6245146"/>
            <a:ext cx="1787669" cy="338554"/>
          </a:xfrm>
          <a:prstGeom prst="rect">
            <a:avLst/>
          </a:prstGeom>
          <a:noFill/>
        </p:spPr>
        <p:txBody>
          <a:bodyPr wrap="none" rtlCol="0">
            <a:spAutoFit/>
          </a:bodyPr>
          <a:lstStyle/>
          <a:p>
            <a:r>
              <a:rPr lang="en-GB" sz="1600" b="1" dirty="0">
                <a:solidFill>
                  <a:schemeClr val="tx2"/>
                </a:solidFill>
              </a:rPr>
              <a:t>5d = 5 old pence</a:t>
            </a:r>
          </a:p>
        </p:txBody>
      </p:sp>
    </p:spTree>
    <p:extLst>
      <p:ext uri="{BB962C8B-B14F-4D97-AF65-F5344CB8AC3E}">
        <p14:creationId xmlns:p14="http://schemas.microsoft.com/office/powerpoint/2010/main" val="3478564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8" name="Google Shape;273;p22">
            <a:extLst>
              <a:ext uri="{FF2B5EF4-FFF2-40B4-BE49-F238E27FC236}">
                <a16:creationId xmlns:a16="http://schemas.microsoft.com/office/drawing/2014/main" id="{A5460099-2E1F-742B-8B52-FFEBE55892C9}"/>
              </a:ext>
            </a:extLst>
          </p:cNvPr>
          <p:cNvSpPr txBox="1">
            <a:spLocks noGrp="1"/>
          </p:cNvSpPr>
          <p:nvPr>
            <p:ph type="ctrTitle"/>
          </p:nvPr>
        </p:nvSpPr>
        <p:spPr>
          <a:xfrm>
            <a:off x="310399" y="2955190"/>
            <a:ext cx="6107071" cy="1312010"/>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en-IE" dirty="0"/>
              <a:t>Thank you for attending. For more resources, visit the Money Matters website: </a:t>
            </a:r>
            <a:br>
              <a:rPr lang="en-IE" dirty="0"/>
            </a:br>
            <a:br>
              <a:rPr lang="en-IE" dirty="0"/>
            </a:br>
            <a:r>
              <a:rPr lang="en-IE" u="sng" dirty="0">
                <a:solidFill>
                  <a:schemeClr val="hlink"/>
                </a:solidFill>
                <a:hlinkClick r:id="rId3"/>
              </a:rPr>
              <a:t>https://moneymattersproject.eu/</a:t>
            </a:r>
            <a:r>
              <a:rPr lang="en-IE" dirty="0"/>
              <a:t> </a:t>
            </a:r>
            <a:endParaRPr dirty="0"/>
          </a:p>
        </p:txBody>
      </p:sp>
    </p:spTree>
    <p:extLst>
      <p:ext uri="{BB962C8B-B14F-4D97-AF65-F5344CB8AC3E}">
        <p14:creationId xmlns:p14="http://schemas.microsoft.com/office/powerpoint/2010/main" val="1221823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2"/>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p>
            <a:pPr marL="457200" lvl="0" indent="-228600" algn="l" rtl="0">
              <a:lnSpc>
                <a:spcPct val="150000"/>
              </a:lnSpc>
              <a:spcBef>
                <a:spcPts val="0"/>
              </a:spcBef>
              <a:spcAft>
                <a:spcPts val="0"/>
              </a:spcAft>
              <a:buSzPts val="2188"/>
              <a:buNone/>
            </a:pPr>
            <a:r>
              <a:rPr lang="en-IE" sz="2800" b="1" dirty="0"/>
              <a:t>After completing this module, parents and carers will be able to:</a:t>
            </a:r>
          </a:p>
          <a:p>
            <a:pPr marL="457200" lvl="0" indent="-228600" algn="l" rtl="0">
              <a:lnSpc>
                <a:spcPct val="150000"/>
              </a:lnSpc>
              <a:spcBef>
                <a:spcPts val="0"/>
              </a:spcBef>
              <a:spcAft>
                <a:spcPts val="0"/>
              </a:spcAft>
              <a:buSzPts val="2188"/>
              <a:buNone/>
            </a:pPr>
            <a:endParaRPr sz="2800" dirty="0"/>
          </a:p>
          <a:p>
            <a:pPr marL="571500" lvl="0" indent="-342900" algn="just" rtl="0">
              <a:lnSpc>
                <a:spcPct val="150000"/>
              </a:lnSpc>
              <a:spcBef>
                <a:spcPts val="0"/>
              </a:spcBef>
              <a:spcAft>
                <a:spcPts val="0"/>
              </a:spcAft>
              <a:buSzPts val="2188"/>
              <a:buFont typeface="Arial"/>
              <a:buChar char="•"/>
            </a:pPr>
            <a:r>
              <a:rPr lang="en-IE" sz="2800" dirty="0"/>
              <a:t>describe the meaning of the most common financial words                                                                                                     </a:t>
            </a:r>
            <a:endParaRPr sz="2800" dirty="0"/>
          </a:p>
          <a:p>
            <a:pPr marL="228600" lvl="0" indent="0" algn="l" rtl="0">
              <a:lnSpc>
                <a:spcPct val="150000"/>
              </a:lnSpc>
              <a:spcBef>
                <a:spcPts val="0"/>
              </a:spcBef>
              <a:spcAft>
                <a:spcPts val="0"/>
              </a:spcAft>
              <a:buSzPts val="2188"/>
            </a:pPr>
            <a:r>
              <a:rPr lang="en-IE" sz="2800" dirty="0">
                <a:highlight>
                  <a:srgbClr val="FFFF00"/>
                </a:highlight>
              </a:rPr>
              <a:t>   </a:t>
            </a:r>
          </a:p>
          <a:p>
            <a:pPr marL="685800" lvl="0" indent="-457200" algn="l" rtl="0">
              <a:lnSpc>
                <a:spcPct val="150000"/>
              </a:lnSpc>
              <a:spcBef>
                <a:spcPts val="0"/>
              </a:spcBef>
              <a:spcAft>
                <a:spcPts val="0"/>
              </a:spcAft>
              <a:buSzPts val="2188"/>
              <a:buFont typeface="Arial" panose="020B0604020202020204" pitchFamily="34" charset="0"/>
              <a:buChar char="•"/>
            </a:pPr>
            <a:r>
              <a:rPr lang="en-IE" sz="2800" dirty="0"/>
              <a:t>explain different types of debt  and inflation     </a:t>
            </a:r>
            <a:r>
              <a:rPr lang="en-IE" sz="2800" dirty="0">
                <a:highlight>
                  <a:srgbClr val="FFFF00"/>
                </a:highlight>
              </a:rPr>
              <a:t>                                                                                                                                                                                                </a:t>
            </a:r>
            <a:endParaRPr sz="2800" dirty="0">
              <a:highlight>
                <a:srgbClr val="FFFF00"/>
              </a:highlight>
            </a:endParaRPr>
          </a:p>
          <a:p>
            <a:pPr marL="228600" lvl="0" indent="0" algn="just" rtl="0">
              <a:lnSpc>
                <a:spcPct val="150000"/>
              </a:lnSpc>
              <a:spcBef>
                <a:spcPts val="0"/>
              </a:spcBef>
              <a:spcAft>
                <a:spcPts val="0"/>
              </a:spcAft>
              <a:buSzPts val="2188"/>
            </a:pPr>
            <a:r>
              <a:rPr lang="en-IE" sz="2800" dirty="0"/>
              <a:t>                                                        </a:t>
            </a:r>
            <a:endParaRPr sz="2800" dirty="0"/>
          </a:p>
          <a:p>
            <a:pPr marL="571500" lvl="0" indent="-342900" algn="l" rtl="0">
              <a:lnSpc>
                <a:spcPct val="150000"/>
              </a:lnSpc>
              <a:spcBef>
                <a:spcPts val="0"/>
              </a:spcBef>
              <a:spcAft>
                <a:spcPts val="0"/>
              </a:spcAft>
              <a:buSzPts val="2188"/>
              <a:buFont typeface="Arial"/>
              <a:buChar char="•"/>
            </a:pPr>
            <a:r>
              <a:rPr lang="en-IE" sz="2800" dirty="0"/>
              <a:t>describe some bank services and other financial agencies</a:t>
            </a:r>
            <a:endParaRPr sz="2800" dirty="0"/>
          </a:p>
        </p:txBody>
      </p:sp>
      <p:sp>
        <p:nvSpPr>
          <p:cNvPr id="76" name="Google Shape;76;p2"/>
          <p:cNvSpPr txBox="1">
            <a:spLocks noGrp="1"/>
          </p:cNvSpPr>
          <p:nvPr>
            <p:ph type="title"/>
          </p:nvPr>
        </p:nvSpPr>
        <p:spPr>
          <a:xfrm>
            <a:off x="793917" y="500375"/>
            <a:ext cx="12330000" cy="720000"/>
          </a:xfrm>
          <a:prstGeom prst="rect">
            <a:avLst/>
          </a:prstGeom>
          <a:no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Clr>
                <a:schemeClr val="accent2"/>
              </a:buClr>
              <a:buSzPts val="2800"/>
              <a:buFont typeface="Calibri"/>
              <a:buNone/>
            </a:pPr>
            <a:r>
              <a:rPr lang="en-IE" dirty="0"/>
              <a:t>Financial Vocabulary</a:t>
            </a:r>
            <a:br>
              <a:rPr lang="en-IE" dirty="0"/>
            </a:br>
            <a:r>
              <a:rPr lang="en-IE" dirty="0"/>
              <a:t>Learning Outcomes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1"/>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n-IE"/>
              <a:t>Financial Vocabulary</a:t>
            </a:r>
            <a:endParaRPr/>
          </a:p>
        </p:txBody>
      </p:sp>
      <p:sp>
        <p:nvSpPr>
          <p:cNvPr id="261" name="Google Shape;261;p21"/>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a:t>Additional resources: </a:t>
            </a:r>
            <a:endParaRPr i="0" dirty="0"/>
          </a:p>
        </p:txBody>
      </p:sp>
      <p:sp>
        <p:nvSpPr>
          <p:cNvPr id="262" name="Google Shape;262;p21"/>
          <p:cNvSpPr/>
          <p:nvPr/>
        </p:nvSpPr>
        <p:spPr>
          <a:xfrm>
            <a:off x="499925" y="2466290"/>
            <a:ext cx="7701147"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3"/>
              </a:rPr>
              <a:t>https://www.nerdwallet.com/article/banking/checking-vs-savings</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3" name="Google Shape;263;p21"/>
          <p:cNvSpPr/>
          <p:nvPr/>
        </p:nvSpPr>
        <p:spPr>
          <a:xfrm>
            <a:off x="499925" y="3036446"/>
            <a:ext cx="808747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4"/>
              </a:rPr>
              <a:t>https://www.wellsfargo.com/financial-education/college/?linkLoc=fn</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4" name="Google Shape;264;p21"/>
          <p:cNvSpPr/>
          <p:nvPr/>
        </p:nvSpPr>
        <p:spPr>
          <a:xfrm>
            <a:off x="499925" y="3747730"/>
            <a:ext cx="3765774"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5"/>
              </a:rPr>
              <a:t>https://www.investopedia.com</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5" name="Google Shape;265;p21"/>
          <p:cNvSpPr/>
          <p:nvPr/>
        </p:nvSpPr>
        <p:spPr>
          <a:xfrm>
            <a:off x="499925" y="4459014"/>
            <a:ext cx="2719014"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6"/>
              </a:rPr>
              <a:t>https://www.debt.org</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6" name="Google Shape;266;p21"/>
          <p:cNvSpPr/>
          <p:nvPr/>
        </p:nvSpPr>
        <p:spPr>
          <a:xfrm>
            <a:off x="499925" y="5170298"/>
            <a:ext cx="789511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7"/>
              </a:rPr>
              <a:t>https://www.experian.com/blogs/ask-experian/what-is-good-debt/</a:t>
            </a: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68" name="Google Shape;268;p21"/>
          <p:cNvSpPr/>
          <p:nvPr/>
        </p:nvSpPr>
        <p:spPr>
          <a:xfrm>
            <a:off x="499916" y="5902864"/>
            <a:ext cx="12330000" cy="4290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hlinkClick r:id="rId8"/>
              </a:rPr>
              <a:t>https://www.youtube.com/watch?v=RwC-EMh2-Z4</a:t>
            </a:r>
            <a:r>
              <a:rPr lang="en-IE" sz="2188" b="0" i="0" u="none" strike="noStrike" cap="none" dirty="0">
                <a:solidFill>
                  <a:schemeClr val="dk2"/>
                </a:solidFill>
                <a:latin typeface="Calibri"/>
                <a:ea typeface="Calibri"/>
                <a:cs typeface="Calibri"/>
                <a:sym typeface="Calibri"/>
              </a:rPr>
              <a:t>    (how to write a cheque)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209300" y="373508"/>
            <a:ext cx="12330000" cy="1230835"/>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IE" dirty="0"/>
              <a:t>Financial Vocabulary</a:t>
            </a:r>
            <a:br>
              <a:rPr lang="en-IE" dirty="0"/>
            </a:br>
            <a:r>
              <a:rPr lang="en-IE" dirty="0"/>
              <a:t>Visual Plan</a:t>
            </a:r>
            <a:endParaRPr dirty="0"/>
          </a:p>
        </p:txBody>
      </p:sp>
      <p:sp>
        <p:nvSpPr>
          <p:cNvPr id="6" name="Ovale 1">
            <a:extLst>
              <a:ext uri="{FF2B5EF4-FFF2-40B4-BE49-F238E27FC236}">
                <a16:creationId xmlns:a16="http://schemas.microsoft.com/office/drawing/2014/main" id="{0BCCD2DA-5E4B-959F-A563-9E0F5821AF1C}"/>
              </a:ext>
            </a:extLst>
          </p:cNvPr>
          <p:cNvSpPr/>
          <p:nvPr/>
        </p:nvSpPr>
        <p:spPr>
          <a:xfrm>
            <a:off x="213466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Introductions</a:t>
            </a:r>
            <a:endParaRPr lang="en-GB" sz="2000" dirty="0">
              <a:solidFill>
                <a:srgbClr val="374856"/>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Rettangolo con angoli arrotondati 40">
            <a:extLst>
              <a:ext uri="{FF2B5EF4-FFF2-40B4-BE49-F238E27FC236}">
                <a16:creationId xmlns:a16="http://schemas.microsoft.com/office/drawing/2014/main" id="{75E43BB2-EFC0-7463-6823-B6A1DED9B958}"/>
              </a:ext>
            </a:extLst>
          </p:cNvPr>
          <p:cNvSpPr/>
          <p:nvPr/>
        </p:nvSpPr>
        <p:spPr>
          <a:xfrm>
            <a:off x="293483" y="3560728"/>
            <a:ext cx="1925497" cy="1122274"/>
          </a:xfrm>
          <a:prstGeom prst="round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it-IT" sz="24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End</a:t>
            </a:r>
            <a:endParaRPr lang="en-GB" sz="2400" dirty="0">
              <a:solidFill>
                <a:srgbClr val="374856"/>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Freccia a destra 2">
            <a:extLst>
              <a:ext uri="{FF2B5EF4-FFF2-40B4-BE49-F238E27FC236}">
                <a16:creationId xmlns:a16="http://schemas.microsoft.com/office/drawing/2014/main" id="{3A746109-5D05-E6BA-A2C6-5A43C71F5356}"/>
              </a:ext>
            </a:extLst>
          </p:cNvPr>
          <p:cNvSpPr/>
          <p:nvPr/>
        </p:nvSpPr>
        <p:spPr>
          <a:xfrm>
            <a:off x="4837213"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11" name="Elemento grafico 19" descr="Tè">
            <a:extLst>
              <a:ext uri="{FF2B5EF4-FFF2-40B4-BE49-F238E27FC236}">
                <a16:creationId xmlns:a16="http://schemas.microsoft.com/office/drawing/2014/main" id="{30F8D57F-4A71-3CBE-12BA-61B102D047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77855" y="2879890"/>
            <a:ext cx="1326947" cy="1321079"/>
          </a:xfrm>
          <a:prstGeom prst="rect">
            <a:avLst/>
          </a:prstGeom>
        </p:spPr>
      </p:pic>
      <p:pic>
        <p:nvPicPr>
          <p:cNvPr id="12" name="Elemento grafico 16" descr="Presentazione con grafico a barre da destra a sinistra">
            <a:extLst>
              <a:ext uri="{FF2B5EF4-FFF2-40B4-BE49-F238E27FC236}">
                <a16:creationId xmlns:a16="http://schemas.microsoft.com/office/drawing/2014/main" id="{20855000-904D-774D-ECFA-4BA19F4F11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7500" y="2735099"/>
            <a:ext cx="333375" cy="333375"/>
          </a:xfrm>
          <a:prstGeom prst="rect">
            <a:avLst/>
          </a:prstGeom>
        </p:spPr>
      </p:pic>
      <p:sp>
        <p:nvSpPr>
          <p:cNvPr id="13" name="Ovale 1">
            <a:extLst>
              <a:ext uri="{FF2B5EF4-FFF2-40B4-BE49-F238E27FC236}">
                <a16:creationId xmlns:a16="http://schemas.microsoft.com/office/drawing/2014/main" id="{2AB77BFE-1320-9A5D-3A7D-6DACA19FD497}"/>
              </a:ext>
            </a:extLst>
          </p:cNvPr>
          <p:cNvSpPr/>
          <p:nvPr/>
        </p:nvSpPr>
        <p:spPr>
          <a:xfrm>
            <a:off x="5590400" y="1186163"/>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Financial vocabulary</a:t>
            </a:r>
          </a:p>
        </p:txBody>
      </p:sp>
      <p:sp>
        <p:nvSpPr>
          <p:cNvPr id="14" name="Ovale 1">
            <a:extLst>
              <a:ext uri="{FF2B5EF4-FFF2-40B4-BE49-F238E27FC236}">
                <a16:creationId xmlns:a16="http://schemas.microsoft.com/office/drawing/2014/main" id="{60D377CD-BCCB-66AF-8FF4-E86CE9F3C312}"/>
              </a:ext>
            </a:extLst>
          </p:cNvPr>
          <p:cNvSpPr/>
          <p:nvPr/>
        </p:nvSpPr>
        <p:spPr>
          <a:xfrm>
            <a:off x="9223180"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Activity - debt</a:t>
            </a:r>
          </a:p>
        </p:txBody>
      </p:sp>
      <p:sp>
        <p:nvSpPr>
          <p:cNvPr id="15" name="Ovale 1">
            <a:extLst>
              <a:ext uri="{FF2B5EF4-FFF2-40B4-BE49-F238E27FC236}">
                <a16:creationId xmlns:a16="http://schemas.microsoft.com/office/drawing/2014/main" id="{4FB26EE3-A37D-9929-D5AD-89DC431E2AD6}"/>
              </a:ext>
            </a:extLst>
          </p:cNvPr>
          <p:cNvSpPr/>
          <p:nvPr/>
        </p:nvSpPr>
        <p:spPr>
          <a:xfrm>
            <a:off x="5783582" y="4389494"/>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Reflective exercise</a:t>
            </a:r>
          </a:p>
        </p:txBody>
      </p:sp>
      <p:sp>
        <p:nvSpPr>
          <p:cNvPr id="16" name="Ovale 1">
            <a:extLst>
              <a:ext uri="{FF2B5EF4-FFF2-40B4-BE49-F238E27FC236}">
                <a16:creationId xmlns:a16="http://schemas.microsoft.com/office/drawing/2014/main" id="{F782D476-7390-B6DD-AD29-AD99811190EB}"/>
              </a:ext>
            </a:extLst>
          </p:cNvPr>
          <p:cNvSpPr/>
          <p:nvPr/>
        </p:nvSpPr>
        <p:spPr>
          <a:xfrm>
            <a:off x="9031752" y="1225652"/>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Activity - ideas</a:t>
            </a:r>
          </a:p>
        </p:txBody>
      </p:sp>
      <p:sp>
        <p:nvSpPr>
          <p:cNvPr id="17" name="Ovale 1">
            <a:extLst>
              <a:ext uri="{FF2B5EF4-FFF2-40B4-BE49-F238E27FC236}">
                <a16:creationId xmlns:a16="http://schemas.microsoft.com/office/drawing/2014/main" id="{9C2E76BB-E320-502C-7C59-5F58AC63C5A1}"/>
              </a:ext>
            </a:extLst>
          </p:cNvPr>
          <p:cNvSpPr/>
          <p:nvPr/>
        </p:nvSpPr>
        <p:spPr>
          <a:xfrm>
            <a:off x="2417922" y="4339185"/>
            <a:ext cx="2653259" cy="2158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r>
              <a:rPr lang="en-GB"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Inflation</a:t>
            </a:r>
          </a:p>
        </p:txBody>
      </p:sp>
      <p:sp>
        <p:nvSpPr>
          <p:cNvPr id="18" name="Freccia a destra 2">
            <a:extLst>
              <a:ext uri="{FF2B5EF4-FFF2-40B4-BE49-F238E27FC236}">
                <a16:creationId xmlns:a16="http://schemas.microsoft.com/office/drawing/2014/main" id="{74192749-95ED-43B9-3322-3E5EE222317A}"/>
              </a:ext>
            </a:extLst>
          </p:cNvPr>
          <p:cNvSpPr/>
          <p:nvPr/>
        </p:nvSpPr>
        <p:spPr>
          <a:xfrm>
            <a:off x="8311658" y="2297593"/>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Freccia a destra 2">
            <a:extLst>
              <a:ext uri="{FF2B5EF4-FFF2-40B4-BE49-F238E27FC236}">
                <a16:creationId xmlns:a16="http://schemas.microsoft.com/office/drawing/2014/main" id="{A4A56CE3-4980-BCAF-59A3-BC301BEC8D1B}"/>
              </a:ext>
            </a:extLst>
          </p:cNvPr>
          <p:cNvSpPr/>
          <p:nvPr/>
        </p:nvSpPr>
        <p:spPr>
          <a:xfrm rot="7963522">
            <a:off x="11850651" y="455666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0" name="Freccia a destra 2">
            <a:extLst>
              <a:ext uri="{FF2B5EF4-FFF2-40B4-BE49-F238E27FC236}">
                <a16:creationId xmlns:a16="http://schemas.microsoft.com/office/drawing/2014/main" id="{4EF23947-EEAC-9D30-BB31-90476642EDD7}"/>
              </a:ext>
            </a:extLst>
          </p:cNvPr>
          <p:cNvSpPr/>
          <p:nvPr/>
        </p:nvSpPr>
        <p:spPr>
          <a:xfrm rot="3139517">
            <a:off x="11794606" y="2593660"/>
            <a:ext cx="628015" cy="101734"/>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1" name="Freccia a destra 2">
            <a:extLst>
              <a:ext uri="{FF2B5EF4-FFF2-40B4-BE49-F238E27FC236}">
                <a16:creationId xmlns:a16="http://schemas.microsoft.com/office/drawing/2014/main" id="{AF7448CD-11CD-332A-E16C-B4328DEB9023}"/>
              </a:ext>
            </a:extLst>
          </p:cNvPr>
          <p:cNvSpPr/>
          <p:nvPr/>
        </p:nvSpPr>
        <p:spPr>
          <a:xfrm rot="10800000">
            <a:off x="509077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2" name="Freccia a destra 2">
            <a:extLst>
              <a:ext uri="{FF2B5EF4-FFF2-40B4-BE49-F238E27FC236}">
                <a16:creationId xmlns:a16="http://schemas.microsoft.com/office/drawing/2014/main" id="{ACA3005B-1D65-F283-67D0-476E882328C7}"/>
              </a:ext>
            </a:extLst>
          </p:cNvPr>
          <p:cNvSpPr/>
          <p:nvPr/>
        </p:nvSpPr>
        <p:spPr>
          <a:xfrm rot="10800000">
            <a:off x="8501629" y="5401476"/>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3" name="Freccia a destra 2">
            <a:extLst>
              <a:ext uri="{FF2B5EF4-FFF2-40B4-BE49-F238E27FC236}">
                <a16:creationId xmlns:a16="http://schemas.microsoft.com/office/drawing/2014/main" id="{F60A2E66-F491-EDCA-2A93-D48074EB782C}"/>
              </a:ext>
            </a:extLst>
          </p:cNvPr>
          <p:cNvSpPr/>
          <p:nvPr/>
        </p:nvSpPr>
        <p:spPr>
          <a:xfrm rot="13705042">
            <a:off x="1706434" y="5021759"/>
            <a:ext cx="628015" cy="134620"/>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Casella di testo 2">
            <a:extLst>
              <a:ext uri="{FF2B5EF4-FFF2-40B4-BE49-F238E27FC236}">
                <a16:creationId xmlns:a16="http://schemas.microsoft.com/office/drawing/2014/main" id="{911D3A04-E666-90C4-53DD-27649B096F2B}"/>
              </a:ext>
            </a:extLst>
          </p:cNvPr>
          <p:cNvSpPr txBox="1">
            <a:spLocks noChangeArrowheads="1"/>
          </p:cNvSpPr>
          <p:nvPr/>
        </p:nvSpPr>
        <p:spPr bwMode="auto">
          <a:xfrm>
            <a:off x="10254691" y="3617400"/>
            <a:ext cx="1647471" cy="7217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spcAft>
                <a:spcPts val="600"/>
              </a:spcAft>
            </a:pPr>
            <a:r>
              <a:rPr lang="en-US" sz="1800" b="1" dirty="0">
                <a:solidFill>
                  <a:srgbClr val="0A9A8F"/>
                </a:solidFill>
                <a:effectLst/>
                <a:latin typeface="Calibri" panose="020F0502020204030204" pitchFamily="34" charset="0"/>
                <a:ea typeface="Calibri" panose="020F0502020204030204" pitchFamily="34" charset="0"/>
              </a:rPr>
              <a:t>Break – 10 min</a:t>
            </a:r>
            <a:r>
              <a:rPr lang="en-US" sz="800" dirty="0">
                <a:solidFill>
                  <a:srgbClr val="0A9A8F"/>
                </a:solidFill>
                <a:effectLst/>
                <a:latin typeface="Calibri" panose="020F0502020204030204" pitchFamily="34" charset="0"/>
                <a:ea typeface="Calibri" panose="020F0502020204030204" pitchFamily="34" charset="0"/>
              </a:rPr>
              <a:t>.</a:t>
            </a:r>
            <a:endParaRPr lang="en-GB" sz="1200" dirty="0">
              <a:solidFill>
                <a:srgbClr val="374856"/>
              </a:solidFill>
              <a:effectLst/>
              <a:latin typeface="Calibri" panose="020F0502020204030204" pitchFamily="34" charset="0"/>
              <a:ea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EC8F6E-EED8-7592-92C3-91A85C5A63CF}"/>
              </a:ext>
            </a:extLst>
          </p:cNvPr>
          <p:cNvSpPr>
            <a:spLocks noGrp="1"/>
          </p:cNvSpPr>
          <p:nvPr>
            <p:ph type="body" idx="1"/>
          </p:nvPr>
        </p:nvSpPr>
        <p:spPr>
          <a:xfrm>
            <a:off x="500203" y="2600371"/>
            <a:ext cx="12331402" cy="4501673"/>
          </a:xfrm>
        </p:spPr>
        <p:txBody>
          <a:bodyPr/>
          <a:lstStyle/>
          <a:p>
            <a:pPr marL="571500" indent="-342900">
              <a:buFont typeface="Arial" panose="020B0604020202020204" pitchFamily="34" charset="0"/>
              <a:buChar char="•"/>
            </a:pPr>
            <a:endParaRPr lang="en-GB" sz="2800" dirty="0"/>
          </a:p>
          <a:p>
            <a:pPr marL="571500" indent="-342900">
              <a:buFont typeface="Arial" panose="020B0604020202020204" pitchFamily="34" charset="0"/>
              <a:buChar char="•"/>
            </a:pPr>
            <a:endParaRPr lang="en-GB" sz="2800" dirty="0"/>
          </a:p>
          <a:p>
            <a:pPr marL="571500" indent="-342900">
              <a:buFont typeface="Arial" panose="020B0604020202020204" pitchFamily="34" charset="0"/>
              <a:buChar char="•"/>
            </a:pPr>
            <a:r>
              <a:rPr lang="en-GB" sz="2800" dirty="0"/>
              <a:t>Introduce yourself to the people sitting next to you on either side</a:t>
            </a:r>
          </a:p>
          <a:p>
            <a:pPr marL="571500" indent="-342900">
              <a:buFont typeface="Arial" panose="020B0604020202020204" pitchFamily="34" charset="0"/>
              <a:buChar char="•"/>
            </a:pPr>
            <a:endParaRPr lang="en-GB" sz="2800" dirty="0"/>
          </a:p>
          <a:p>
            <a:pPr marL="571500" indent="-342900">
              <a:buFont typeface="Arial" panose="020B0604020202020204" pitchFamily="34" charset="0"/>
              <a:buChar char="•"/>
            </a:pPr>
            <a:r>
              <a:rPr lang="en-GB" sz="2800" dirty="0"/>
              <a:t>Tell them something about yourself</a:t>
            </a:r>
          </a:p>
        </p:txBody>
      </p:sp>
      <p:sp>
        <p:nvSpPr>
          <p:cNvPr id="3" name="Title 2">
            <a:extLst>
              <a:ext uri="{FF2B5EF4-FFF2-40B4-BE49-F238E27FC236}">
                <a16:creationId xmlns:a16="http://schemas.microsoft.com/office/drawing/2014/main" id="{D1283CEF-31E3-E86C-16F9-FDEA593BD4CE}"/>
              </a:ext>
            </a:extLst>
          </p:cNvPr>
          <p:cNvSpPr>
            <a:spLocks noGrp="1"/>
          </p:cNvSpPr>
          <p:nvPr>
            <p:ph type="title"/>
          </p:nvPr>
        </p:nvSpPr>
        <p:spPr>
          <a:xfrm>
            <a:off x="502500" y="432159"/>
            <a:ext cx="12330000" cy="1084106"/>
          </a:xfrm>
        </p:spPr>
        <p:txBody>
          <a:bodyPr>
            <a:noAutofit/>
          </a:bodyPr>
          <a:lstStyle/>
          <a:p>
            <a:r>
              <a:rPr lang="en-IE" dirty="0"/>
              <a:t>Financial Vocabulary</a:t>
            </a:r>
            <a:br>
              <a:rPr lang="en-IE" dirty="0"/>
            </a:br>
            <a:r>
              <a:rPr lang="en-GB" dirty="0"/>
              <a:t>Warmer</a:t>
            </a:r>
          </a:p>
        </p:txBody>
      </p:sp>
      <p:sp>
        <p:nvSpPr>
          <p:cNvPr id="4" name="Text Placeholder 3">
            <a:extLst>
              <a:ext uri="{FF2B5EF4-FFF2-40B4-BE49-F238E27FC236}">
                <a16:creationId xmlns:a16="http://schemas.microsoft.com/office/drawing/2014/main" id="{BE426CCF-E2C7-3712-B588-61FCDF535C0C}"/>
              </a:ext>
            </a:extLst>
          </p:cNvPr>
          <p:cNvSpPr>
            <a:spLocks noGrp="1"/>
          </p:cNvSpPr>
          <p:nvPr>
            <p:ph type="body" idx="2"/>
          </p:nvPr>
        </p:nvSpPr>
        <p:spPr>
          <a:xfrm>
            <a:off x="500064" y="1516265"/>
            <a:ext cx="12331541" cy="1246830"/>
          </a:xfrm>
        </p:spPr>
        <p:txBody>
          <a:bodyPr/>
          <a:lstStyle/>
          <a:p>
            <a:r>
              <a:rPr lang="en-GB" i="0" dirty="0"/>
              <a:t>Activity M1.1</a:t>
            </a:r>
          </a:p>
          <a:p>
            <a:r>
              <a:rPr lang="en-GB" i="0" dirty="0"/>
              <a:t>Meet the neighbours</a:t>
            </a:r>
          </a:p>
        </p:txBody>
      </p:sp>
      <p:pic>
        <p:nvPicPr>
          <p:cNvPr id="6" name="Picture 5" descr="Two women, one in glasses and blazer, talking in business office">
            <a:extLst>
              <a:ext uri="{FF2B5EF4-FFF2-40B4-BE49-F238E27FC236}">
                <a16:creationId xmlns:a16="http://schemas.microsoft.com/office/drawing/2014/main" id="{EF75FE7A-D642-9BF1-50B4-6CAF06637013}"/>
              </a:ext>
            </a:extLst>
          </p:cNvPr>
          <p:cNvPicPr>
            <a:picLocks noChangeAspect="1"/>
          </p:cNvPicPr>
          <p:nvPr/>
        </p:nvPicPr>
        <p:blipFill>
          <a:blip r:embed="rId2"/>
          <a:stretch>
            <a:fillRect/>
          </a:stretch>
        </p:blipFill>
        <p:spPr>
          <a:xfrm>
            <a:off x="7820856" y="4131802"/>
            <a:ext cx="2609786" cy="2340143"/>
          </a:xfrm>
          <a:prstGeom prst="rect">
            <a:avLst/>
          </a:prstGeom>
        </p:spPr>
      </p:pic>
    </p:spTree>
    <p:extLst>
      <p:ext uri="{BB962C8B-B14F-4D97-AF65-F5344CB8AC3E}">
        <p14:creationId xmlns:p14="http://schemas.microsoft.com/office/powerpoint/2010/main" val="2369579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n-IE" dirty="0"/>
              <a:t>Financial Vocabulary</a:t>
            </a:r>
            <a:endParaRPr dirty="0"/>
          </a:p>
        </p:txBody>
      </p:sp>
      <p:sp>
        <p:nvSpPr>
          <p:cNvPr id="133" name="Google Shape;133;p7"/>
          <p:cNvSpPr txBox="1">
            <a:spLocks noGrp="1"/>
          </p:cNvSpPr>
          <p:nvPr>
            <p:ph type="body" idx="2"/>
          </p:nvPr>
        </p:nvSpPr>
        <p:spPr>
          <a:xfrm>
            <a:off x="644442" y="1152159"/>
            <a:ext cx="12331541" cy="1184641"/>
          </a:xfrm>
          <a:prstGeom prst="rect">
            <a:avLst/>
          </a:prstGeom>
          <a:solidFill>
            <a:schemeClr val="dk1"/>
          </a:solid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SzPts val="2400"/>
              <a:buNone/>
            </a:pPr>
            <a:r>
              <a:rPr lang="en-IE" i="0" dirty="0"/>
              <a:t>Activity M1.2</a:t>
            </a:r>
          </a:p>
          <a:p>
            <a:pPr marL="0" lvl="0" indent="0" algn="l" rtl="0">
              <a:lnSpc>
                <a:spcPct val="90000"/>
              </a:lnSpc>
              <a:spcBef>
                <a:spcPts val="0"/>
              </a:spcBef>
              <a:spcAft>
                <a:spcPts val="0"/>
              </a:spcAft>
              <a:buSzPts val="2400"/>
              <a:buNone/>
            </a:pPr>
            <a:r>
              <a:rPr lang="en-IE" i="0" dirty="0"/>
              <a:t>Financial vocabulary</a:t>
            </a:r>
          </a:p>
        </p:txBody>
      </p:sp>
      <p:sp>
        <p:nvSpPr>
          <p:cNvPr id="134" name="Google Shape;134;p7"/>
          <p:cNvSpPr txBox="1"/>
          <p:nvPr/>
        </p:nvSpPr>
        <p:spPr>
          <a:xfrm>
            <a:off x="644442" y="1614431"/>
            <a:ext cx="12331500" cy="39041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0"/>
              <a:buFont typeface="Arial"/>
              <a:buNone/>
            </a:pPr>
            <a:endParaRPr lang="en-IE" sz="2190" b="0" i="1"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190" i="1"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190" b="0" i="1" u="none" strike="noStrike" cap="none" dirty="0">
              <a:solidFill>
                <a:schemeClr val="dk2"/>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190"/>
              <a:buFont typeface="Arial" panose="020B0604020202020204" pitchFamily="34" charset="0"/>
              <a:buChar char="•"/>
            </a:pPr>
            <a:r>
              <a:rPr lang="en-IE" sz="2800" dirty="0">
                <a:solidFill>
                  <a:schemeClr val="dk2"/>
                </a:solidFill>
                <a:latin typeface="Calibri"/>
                <a:ea typeface="Calibri"/>
                <a:cs typeface="Calibri"/>
                <a:sym typeface="Calibri"/>
              </a:rPr>
              <a:t>Look at your card for a word or a description</a:t>
            </a:r>
          </a:p>
          <a:p>
            <a:pPr marL="457200" marR="0" lvl="0" indent="-457200" algn="l" rtl="0">
              <a:lnSpc>
                <a:spcPct val="100000"/>
              </a:lnSpc>
              <a:spcBef>
                <a:spcPts val="0"/>
              </a:spcBef>
              <a:spcAft>
                <a:spcPts val="0"/>
              </a:spcAft>
              <a:buClr>
                <a:srgbClr val="000000"/>
              </a:buClr>
              <a:buSzPts val="2190"/>
              <a:buFont typeface="Arial" panose="020B0604020202020204" pitchFamily="34" charset="0"/>
              <a:buChar char="•"/>
            </a:pPr>
            <a:endParaRPr lang="en-IE" sz="2800" dirty="0">
              <a:solidFill>
                <a:schemeClr val="dk2"/>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2190"/>
              <a:buFont typeface="Arial" panose="020B0604020202020204" pitchFamily="34" charset="0"/>
              <a:buChar char="•"/>
            </a:pPr>
            <a:r>
              <a:rPr lang="en-IE" sz="2800" dirty="0">
                <a:solidFill>
                  <a:schemeClr val="dk2"/>
                </a:solidFill>
                <a:latin typeface="Calibri"/>
                <a:ea typeface="Calibri"/>
                <a:cs typeface="Calibri"/>
                <a:sym typeface="Calibri"/>
              </a:rPr>
              <a:t>Find the participant who has the word to match your description</a:t>
            </a:r>
          </a:p>
          <a:p>
            <a:pPr marL="457200" marR="0" lvl="0" indent="-457200" algn="l" rtl="0">
              <a:lnSpc>
                <a:spcPct val="100000"/>
              </a:lnSpc>
              <a:spcBef>
                <a:spcPts val="0"/>
              </a:spcBef>
              <a:spcAft>
                <a:spcPts val="0"/>
              </a:spcAft>
              <a:buClr>
                <a:srgbClr val="000000"/>
              </a:buClr>
              <a:buSzPts val="2190"/>
              <a:buFont typeface="Arial" panose="020B0604020202020204" pitchFamily="34" charset="0"/>
              <a:buChar char="•"/>
            </a:pPr>
            <a:endParaRPr lang="en-IE" sz="2800"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800" u="none" strike="noStrike" cap="none"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90"/>
              <a:buFont typeface="Arial"/>
              <a:buNone/>
            </a:pPr>
            <a:endParaRPr lang="en-IE" sz="2800" dirty="0">
              <a:solidFill>
                <a:schemeClr val="dk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 name="Picture 2" descr="Person holding a credit card and cell phone">
            <a:extLst>
              <a:ext uri="{FF2B5EF4-FFF2-40B4-BE49-F238E27FC236}">
                <a16:creationId xmlns:a16="http://schemas.microsoft.com/office/drawing/2014/main" id="{A3C68611-2455-893D-DDAC-81C95407B6EC}"/>
              </a:ext>
            </a:extLst>
          </p:cNvPr>
          <p:cNvPicPr>
            <a:picLocks noChangeAspect="1"/>
          </p:cNvPicPr>
          <p:nvPr/>
        </p:nvPicPr>
        <p:blipFill>
          <a:blip r:embed="rId3"/>
          <a:stretch>
            <a:fillRect/>
          </a:stretch>
        </p:blipFill>
        <p:spPr>
          <a:xfrm>
            <a:off x="7295234" y="4344133"/>
            <a:ext cx="2569194" cy="200940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5"/>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l" rtl="0">
              <a:lnSpc>
                <a:spcPct val="90000"/>
              </a:lnSpc>
              <a:spcBef>
                <a:spcPts val="0"/>
              </a:spcBef>
              <a:spcAft>
                <a:spcPts val="0"/>
              </a:spcAft>
              <a:buSzPts val="2400"/>
              <a:buNone/>
            </a:pPr>
            <a:r>
              <a:rPr lang="en-IE" i="0" dirty="0"/>
              <a:t>Financial vocabulary: descriptions of common financial words</a:t>
            </a:r>
            <a:endParaRPr dirty="0"/>
          </a:p>
        </p:txBody>
      </p:sp>
      <p:sp>
        <p:nvSpPr>
          <p:cNvPr id="100" name="Google Shape;100;p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n-IE" dirty="0"/>
              <a:t>Financial Vocabulary</a:t>
            </a:r>
            <a:endParaRPr dirty="0"/>
          </a:p>
        </p:txBody>
      </p:sp>
      <p:sp>
        <p:nvSpPr>
          <p:cNvPr id="101" name="Google Shape;101;p5"/>
          <p:cNvSpPr/>
          <p:nvPr/>
        </p:nvSpPr>
        <p:spPr>
          <a:xfrm>
            <a:off x="6130333" y="3598962"/>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5"/>
          <p:cNvSpPr/>
          <p:nvPr/>
        </p:nvSpPr>
        <p:spPr>
          <a:xfrm>
            <a:off x="279400" y="2262013"/>
            <a:ext cx="11942997" cy="261234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188"/>
              <a:buFont typeface="Arial"/>
              <a:buChar char="•"/>
            </a:pPr>
            <a:r>
              <a:rPr lang="en-IE" sz="2400" b="1" i="0" u="sng" strike="noStrike" cap="none" dirty="0">
                <a:solidFill>
                  <a:schemeClr val="accent6">
                    <a:lumMod val="75000"/>
                  </a:schemeClr>
                </a:solidFill>
                <a:latin typeface="Calibri" panose="020F0502020204030204" pitchFamily="34" charset="0"/>
                <a:ea typeface="Calibri"/>
                <a:cs typeface="Calibri" panose="020F0502020204030204" pitchFamily="34" charset="0"/>
                <a:sym typeface="Calibri"/>
              </a:rPr>
              <a:t>WAGES</a:t>
            </a:r>
            <a:r>
              <a:rPr lang="en-IE" sz="2400" b="1" i="0" u="sng" strike="noStrike" cap="none" dirty="0">
                <a:solidFill>
                  <a:schemeClr val="accent6"/>
                </a:solidFill>
                <a:latin typeface="Calibri" panose="020F0502020204030204" pitchFamily="34" charset="0"/>
                <a:cs typeface="Calibri" panose="020F0502020204030204" pitchFamily="34" charset="0"/>
                <a:sym typeface="Arial"/>
              </a:rPr>
              <a:t> </a:t>
            </a:r>
            <a:r>
              <a:rPr lang="en-IE" sz="2400" b="0" i="0" u="none" strike="noStrike" cap="none" dirty="0">
                <a:solidFill>
                  <a:schemeClr val="dk2"/>
                </a:solidFill>
                <a:latin typeface="Calibri" panose="020F0502020204030204" pitchFamily="34" charset="0"/>
                <a:ea typeface="Calibri"/>
                <a:cs typeface="Calibri" panose="020F0502020204030204" pitchFamily="34" charset="0"/>
                <a:sym typeface="Calibri"/>
              </a:rPr>
              <a:t>:</a:t>
            </a:r>
            <a:r>
              <a:rPr lang="en-IE" sz="2400" dirty="0">
                <a:solidFill>
                  <a:schemeClr val="dk2"/>
                </a:solidFill>
                <a:latin typeface="Calibri" panose="020F0502020204030204" pitchFamily="34" charset="0"/>
                <a:ea typeface="Calibri"/>
                <a:cs typeface="Calibri" panose="020F0502020204030204" pitchFamily="34" charset="0"/>
                <a:sym typeface="Calibri"/>
              </a:rPr>
              <a:t>  </a:t>
            </a:r>
            <a:r>
              <a:rPr lang="en-IE" sz="2400" b="0" i="0" u="none" strike="noStrike" cap="none" dirty="0">
                <a:solidFill>
                  <a:schemeClr val="dk2"/>
                </a:solidFill>
                <a:latin typeface="Calibri" panose="020F0502020204030204" pitchFamily="34" charset="0"/>
                <a:ea typeface="Calibri"/>
                <a:cs typeface="Calibri" panose="020F0502020204030204" pitchFamily="34" charset="0"/>
                <a:sym typeface="Calibri"/>
              </a:rPr>
              <a:t>payment earned for work or services</a:t>
            </a:r>
            <a:r>
              <a:rPr lang="en-IE" sz="2400" dirty="0">
                <a:solidFill>
                  <a:schemeClr val="dk2"/>
                </a:solidFill>
                <a:latin typeface="Calibri" panose="020F0502020204030204" pitchFamily="34" charset="0"/>
                <a:ea typeface="Calibri"/>
                <a:cs typeface="Calibri" panose="020F0502020204030204" pitchFamily="34" charset="0"/>
                <a:sym typeface="Calibri"/>
              </a:rPr>
              <a:t> often</a:t>
            </a:r>
            <a:r>
              <a:rPr lang="en-IE" sz="2400" b="0" i="0" u="none" strike="noStrike" cap="none" dirty="0">
                <a:solidFill>
                  <a:schemeClr val="dk2"/>
                </a:solidFill>
                <a:latin typeface="Calibri" panose="020F0502020204030204" pitchFamily="34" charset="0"/>
                <a:ea typeface="Calibri"/>
                <a:cs typeface="Calibri" panose="020F0502020204030204" pitchFamily="34" charset="0"/>
                <a:sym typeface="Calibri"/>
              </a:rPr>
              <a:t> paid on a daily or weekly basis</a:t>
            </a:r>
          </a:p>
          <a:p>
            <a:pPr marL="342900" indent="-342900">
              <a:buSzPts val="2188"/>
              <a:buFont typeface="Arial"/>
              <a:buChar char="•"/>
            </a:pPr>
            <a:r>
              <a:rPr lang="en-IE" sz="2400" b="1" u="sng" dirty="0">
                <a:solidFill>
                  <a:schemeClr val="accent6">
                    <a:lumMod val="75000"/>
                  </a:schemeClr>
                </a:solidFill>
                <a:latin typeface="Calibri" panose="020F0502020204030204" pitchFamily="34" charset="0"/>
                <a:cs typeface="Calibri" panose="020F0502020204030204" pitchFamily="34" charset="0"/>
              </a:rPr>
              <a:t>SALARY</a:t>
            </a:r>
            <a:r>
              <a:rPr lang="en-IE" sz="2400" dirty="0">
                <a:solidFill>
                  <a:schemeClr val="accent6">
                    <a:lumMod val="75000"/>
                  </a:schemeClr>
                </a:solidFill>
                <a:latin typeface="Calibri" panose="020F0502020204030204" pitchFamily="34" charset="0"/>
                <a:cs typeface="Calibri" panose="020F0502020204030204" pitchFamily="34" charset="0"/>
              </a:rPr>
              <a:t>:  </a:t>
            </a:r>
            <a:r>
              <a:rPr lang="en-IE" sz="2400" dirty="0">
                <a:solidFill>
                  <a:schemeClr val="bg2"/>
                </a:solidFill>
                <a:latin typeface="Calibri" panose="020F0502020204030204" pitchFamily="34" charset="0"/>
                <a:cs typeface="Calibri" panose="020F0502020204030204" pitchFamily="34" charset="0"/>
              </a:rPr>
              <a:t>payment earned for work or services often paid on a monthly basis.</a:t>
            </a:r>
          </a:p>
          <a:p>
            <a:pPr marL="342900" marR="0" lvl="0" indent="-342900" algn="l" rtl="0">
              <a:lnSpc>
                <a:spcPct val="100000"/>
              </a:lnSpc>
              <a:spcBef>
                <a:spcPts val="0"/>
              </a:spcBef>
              <a:spcAft>
                <a:spcPts val="0"/>
              </a:spcAft>
              <a:buClr>
                <a:srgbClr val="000000"/>
              </a:buClr>
              <a:buSzPts val="2188"/>
              <a:buFont typeface="Arial"/>
              <a:buChar char="•"/>
            </a:pPr>
            <a:r>
              <a:rPr lang="en-IE" sz="2400" b="1" u="sng" dirty="0">
                <a:solidFill>
                  <a:schemeClr val="accent6">
                    <a:lumMod val="75000"/>
                  </a:schemeClr>
                </a:solidFill>
                <a:latin typeface="Calibri" panose="020F0502020204030204" pitchFamily="34" charset="0"/>
                <a:ea typeface="Calibri"/>
                <a:cs typeface="Calibri" panose="020F0502020204030204" pitchFamily="34" charset="0"/>
                <a:sym typeface="Calibri"/>
              </a:rPr>
              <a:t>INCOME</a:t>
            </a:r>
            <a:r>
              <a:rPr lang="en-IE" sz="2400" b="1" dirty="0">
                <a:solidFill>
                  <a:schemeClr val="accent6">
                    <a:lumMod val="75000"/>
                  </a:schemeClr>
                </a:solidFill>
                <a:latin typeface="Calibri" panose="020F0502020204030204" pitchFamily="34" charset="0"/>
                <a:ea typeface="Calibri"/>
                <a:cs typeface="Calibri" panose="020F0502020204030204" pitchFamily="34" charset="0"/>
                <a:sym typeface="Calibri"/>
              </a:rPr>
              <a:t>: </a:t>
            </a:r>
            <a:r>
              <a:rPr lang="en-IE" sz="2400" dirty="0">
                <a:solidFill>
                  <a:schemeClr val="dk2"/>
                </a:solidFill>
                <a:latin typeface="Calibri" panose="020F0502020204030204" pitchFamily="34" charset="0"/>
                <a:ea typeface="Calibri"/>
                <a:cs typeface="Calibri" panose="020F0502020204030204" pitchFamily="34" charset="0"/>
                <a:sym typeface="Calibri"/>
              </a:rPr>
              <a:t>money a person earns or receives in benefit or pension, or other means sometimes known as ‘unearned income.’</a:t>
            </a:r>
          </a:p>
          <a:p>
            <a:pPr marL="342900" indent="-342900">
              <a:buSzPts val="2188"/>
              <a:buFont typeface="Arial"/>
              <a:buChar char="•"/>
            </a:pPr>
            <a:r>
              <a:rPr lang="en-US" sz="2400" b="1" u="sng" dirty="0">
                <a:solidFill>
                  <a:schemeClr val="accent6">
                    <a:lumMod val="75000"/>
                  </a:schemeClr>
                </a:solidFill>
                <a:latin typeface="Calibri" panose="020F0502020204030204" pitchFamily="34" charset="0"/>
                <a:cs typeface="Calibri" panose="020F0502020204030204" pitchFamily="34" charset="0"/>
              </a:rPr>
              <a:t>EXPENSES</a:t>
            </a:r>
            <a:r>
              <a:rPr lang="en-US" sz="2400" b="1" dirty="0">
                <a:solidFill>
                  <a:schemeClr val="accent6">
                    <a:lumMod val="75000"/>
                  </a:schemeClr>
                </a:solidFill>
                <a:latin typeface="Calibri" panose="020F0502020204030204" pitchFamily="34" charset="0"/>
                <a:cs typeface="Calibri" panose="020F0502020204030204" pitchFamily="34" charset="0"/>
              </a:rPr>
              <a:t>: </a:t>
            </a:r>
            <a:r>
              <a:rPr lang="en-US" sz="2400" dirty="0">
                <a:solidFill>
                  <a:schemeClr val="bg2"/>
                </a:solidFill>
                <a:latin typeface="Calibri" panose="020F0502020204030204" pitchFamily="34" charset="0"/>
                <a:cs typeface="Calibri" panose="020F0502020204030204" pitchFamily="34" charset="0"/>
              </a:rPr>
              <a:t>money a person spends on food or bills and other things.</a:t>
            </a:r>
          </a:p>
          <a:p>
            <a:pPr marL="342900" marR="0" lvl="0" indent="-342900" algn="l" rtl="0">
              <a:lnSpc>
                <a:spcPct val="100000"/>
              </a:lnSpc>
              <a:spcBef>
                <a:spcPts val="0"/>
              </a:spcBef>
              <a:spcAft>
                <a:spcPts val="0"/>
              </a:spcAft>
              <a:buClr>
                <a:srgbClr val="000000"/>
              </a:buClr>
              <a:buSzPts val="2188"/>
              <a:buFont typeface="Arial"/>
              <a:buChar char="•"/>
            </a:pPr>
            <a:endParaRPr lang="en-IE" sz="2188" dirty="0">
              <a:solidFill>
                <a:schemeClr val="dk2"/>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188"/>
              <a:buFont typeface="Arial"/>
              <a:buChar char="•"/>
            </a:pPr>
            <a:endParaRPr sz="2188" b="0" i="0" u="none" strike="noStrike" cap="none" dirty="0">
              <a:solidFill>
                <a:schemeClr val="dk2"/>
              </a:solidFill>
              <a:latin typeface="Calibri"/>
              <a:ea typeface="Calibri"/>
              <a:cs typeface="Calibri"/>
              <a:sym typeface="Calibri"/>
            </a:endParaRPr>
          </a:p>
        </p:txBody>
      </p:sp>
      <p:pic>
        <p:nvPicPr>
          <p:cNvPr id="6" name="Picture 5" descr="A picture containing graphical user interface&#10;&#10;Description automatically generated">
            <a:extLst>
              <a:ext uri="{FF2B5EF4-FFF2-40B4-BE49-F238E27FC236}">
                <a16:creationId xmlns:a16="http://schemas.microsoft.com/office/drawing/2014/main" id="{76652900-0D14-3934-AD72-F9A50D20D2C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72443" y="4821875"/>
            <a:ext cx="2733687" cy="1939826"/>
          </a:xfrm>
          <a:prstGeom prst="rect">
            <a:avLst/>
          </a:prstGeom>
        </p:spPr>
      </p:pic>
      <p:pic>
        <p:nvPicPr>
          <p:cNvPr id="3" name="Picture 2" descr="A picture containing indoor, toy&#10;&#10;Description automatically generated">
            <a:extLst>
              <a:ext uri="{FF2B5EF4-FFF2-40B4-BE49-F238E27FC236}">
                <a16:creationId xmlns:a16="http://schemas.microsoft.com/office/drawing/2014/main" id="{27321516-038C-8559-F00E-739D192CDE15}"/>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380000" y="3906739"/>
            <a:ext cx="2733687" cy="19398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3"/>
          <p:cNvSpPr txBox="1">
            <a:spLocks noGrp="1"/>
          </p:cNvSpPr>
          <p:nvPr>
            <p:ph type="body" idx="1"/>
          </p:nvPr>
        </p:nvSpPr>
        <p:spPr>
          <a:xfrm>
            <a:off x="269824" y="1071283"/>
            <a:ext cx="12560240" cy="1690997"/>
          </a:xfrm>
          <a:prstGeom prst="rect">
            <a:avLst/>
          </a:prstGeom>
          <a:noFill/>
          <a:ln>
            <a:noFill/>
          </a:ln>
        </p:spPr>
        <p:txBody>
          <a:bodyPr spcFirstLastPara="1" wrap="square" lIns="72000" tIns="45700" rIns="72000" bIns="45700" anchor="t" anchorCtr="0">
            <a:noAutofit/>
          </a:bodyPr>
          <a:lstStyle/>
          <a:p>
            <a:pPr marL="342900" lvl="0" indent="-209550" algn="just" rtl="0">
              <a:lnSpc>
                <a:spcPct val="100000"/>
              </a:lnSpc>
              <a:spcBef>
                <a:spcPts val="0"/>
              </a:spcBef>
              <a:spcAft>
                <a:spcPts val="0"/>
              </a:spcAft>
              <a:buSzPts val="2100"/>
              <a:buFont typeface="Arial"/>
              <a:buNone/>
            </a:pPr>
            <a:endParaRPr dirty="0">
              <a:solidFill>
                <a:schemeClr val="dk1"/>
              </a:solidFill>
            </a:endParaRPr>
          </a:p>
          <a:p>
            <a:pPr marL="571500" lvl="0" indent="-342900" algn="l" rtl="0">
              <a:lnSpc>
                <a:spcPct val="150000"/>
              </a:lnSpc>
              <a:spcBef>
                <a:spcPts val="0"/>
              </a:spcBef>
              <a:spcAft>
                <a:spcPts val="0"/>
              </a:spcAft>
              <a:buClr>
                <a:schemeClr val="dk2"/>
              </a:buClr>
              <a:buSzPts val="2188"/>
              <a:buFont typeface="Arial"/>
              <a:buChar char="•"/>
            </a:pPr>
            <a:r>
              <a:rPr lang="en-IE" b="1" u="sng" dirty="0">
                <a:solidFill>
                  <a:schemeClr val="accent6"/>
                </a:solidFill>
              </a:rPr>
              <a:t>CREDIT</a:t>
            </a:r>
            <a:r>
              <a:rPr lang="en-IE" dirty="0">
                <a:solidFill>
                  <a:schemeClr val="accent6"/>
                </a:solidFill>
              </a:rPr>
              <a:t>: </a:t>
            </a:r>
            <a:r>
              <a:rPr lang="en-IE" dirty="0"/>
              <a:t>used to describe money in 2 different ways:</a:t>
            </a:r>
          </a:p>
          <a:p>
            <a:pPr marL="571500" indent="-342900">
              <a:lnSpc>
                <a:spcPct val="150000"/>
              </a:lnSpc>
              <a:buClr>
                <a:schemeClr val="dk2"/>
              </a:buClr>
              <a:buFont typeface="Wingdings" panose="05000000000000000000" pitchFamily="2" charset="2"/>
              <a:buChar char="v"/>
            </a:pPr>
            <a:r>
              <a:rPr lang="en-IE" dirty="0"/>
              <a:t> when money is given for use in a loan</a:t>
            </a:r>
          </a:p>
          <a:p>
            <a:pPr marL="571500" indent="-342900">
              <a:lnSpc>
                <a:spcPct val="150000"/>
              </a:lnSpc>
              <a:buClr>
                <a:schemeClr val="dk2"/>
              </a:buClr>
              <a:buFont typeface="Wingdings" panose="05000000000000000000" pitchFamily="2" charset="2"/>
              <a:buChar char="v"/>
            </a:pPr>
            <a:r>
              <a:rPr lang="en-IE" dirty="0"/>
              <a:t> money you have in your bank account and you are ‘in credit’</a:t>
            </a:r>
            <a:endParaRPr dirty="0"/>
          </a:p>
          <a:p>
            <a:pPr marL="457200" marR="0" lvl="0" indent="-228600" algn="just" rtl="0">
              <a:lnSpc>
                <a:spcPct val="100000"/>
              </a:lnSpc>
              <a:spcBef>
                <a:spcPts val="0"/>
              </a:spcBef>
              <a:spcAft>
                <a:spcPts val="0"/>
              </a:spcAft>
              <a:buClr>
                <a:schemeClr val="accent4"/>
              </a:buClr>
              <a:buSzPts val="2188"/>
              <a:buFont typeface="Arial"/>
              <a:buNone/>
            </a:pPr>
            <a:endParaRPr dirty="0"/>
          </a:p>
        </p:txBody>
      </p:sp>
      <p:sp>
        <p:nvSpPr>
          <p:cNvPr id="110" name="Google Shape;110;p33"/>
          <p:cNvSpPr txBox="1">
            <a:spLocks noGrp="1"/>
          </p:cNvSpPr>
          <p:nvPr>
            <p:ph type="body" idx="2"/>
          </p:nvPr>
        </p:nvSpPr>
        <p:spPr>
          <a:xfrm>
            <a:off x="512385" y="851002"/>
            <a:ext cx="12331500" cy="603000"/>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SzPts val="2400"/>
              <a:buNone/>
            </a:pPr>
            <a:r>
              <a:rPr lang="en-IE" i="0" dirty="0"/>
              <a:t>Financial vocabulary: descriptions of common financial words</a:t>
            </a:r>
            <a:endParaRPr dirty="0"/>
          </a:p>
        </p:txBody>
      </p:sp>
      <p:sp>
        <p:nvSpPr>
          <p:cNvPr id="111" name="Google Shape;111;p33"/>
          <p:cNvSpPr txBox="1"/>
          <p:nvPr/>
        </p:nvSpPr>
        <p:spPr>
          <a:xfrm>
            <a:off x="500064" y="3629025"/>
            <a:ext cx="914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3"/>
          <p:cNvSpPr txBox="1"/>
          <p:nvPr/>
        </p:nvSpPr>
        <p:spPr>
          <a:xfrm>
            <a:off x="269824" y="3015450"/>
            <a:ext cx="10531640" cy="1102441"/>
          </a:xfrm>
          <a:prstGeom prst="rect">
            <a:avLst/>
          </a:prstGeom>
          <a:noFill/>
          <a:ln>
            <a:noFill/>
          </a:ln>
        </p:spPr>
        <p:txBody>
          <a:bodyPr spcFirstLastPara="1" wrap="square" lIns="91425" tIns="45700" rIns="91425" bIns="45700" anchor="t" anchorCtr="0">
            <a:spAutoFit/>
          </a:bodyPr>
          <a:lstStyle/>
          <a:p>
            <a:pPr marL="571500" marR="0" lvl="0" indent="-342900" algn="l" rtl="0">
              <a:lnSpc>
                <a:spcPct val="150000"/>
              </a:lnSpc>
              <a:spcBef>
                <a:spcPts val="0"/>
              </a:spcBef>
              <a:spcAft>
                <a:spcPts val="0"/>
              </a:spcAft>
              <a:buClr>
                <a:schemeClr val="dk2"/>
              </a:buClr>
              <a:buSzPts val="2188"/>
              <a:buFont typeface="Arial"/>
              <a:buChar char="•"/>
            </a:pPr>
            <a:r>
              <a:rPr lang="en-IE" sz="2188" b="1" i="0" u="sng" strike="noStrike" cap="none" dirty="0">
                <a:solidFill>
                  <a:schemeClr val="accent6"/>
                </a:solidFill>
                <a:latin typeface="Calibri"/>
                <a:ea typeface="Calibri"/>
                <a:cs typeface="Calibri"/>
                <a:sym typeface="Calibri"/>
              </a:rPr>
              <a:t>DEBT:</a:t>
            </a:r>
            <a:r>
              <a:rPr lang="en-IE" sz="2188" b="1" i="0" u="none" strike="noStrike" cap="none" dirty="0">
                <a:solidFill>
                  <a:schemeClr val="dk2"/>
                </a:solidFill>
                <a:latin typeface="Calibri"/>
                <a:ea typeface="Calibri"/>
                <a:cs typeface="Calibri"/>
                <a:sym typeface="Calibri"/>
              </a:rPr>
              <a:t> </a:t>
            </a:r>
            <a:r>
              <a:rPr lang="en-IE" sz="2188" b="0" i="0" u="none" strike="noStrike" cap="none" dirty="0">
                <a:solidFill>
                  <a:schemeClr val="dk2"/>
                </a:solidFill>
                <a:latin typeface="Calibri"/>
                <a:ea typeface="Calibri"/>
                <a:cs typeface="Calibri"/>
                <a:sym typeface="Calibri"/>
              </a:rPr>
              <a:t>represents the money owed by a person. The person who  has a debt is known as a debtor or borrower. </a:t>
            </a:r>
            <a:endParaRPr sz="1400" b="0" i="0" u="none" strike="noStrike" cap="none" dirty="0">
              <a:solidFill>
                <a:srgbClr val="000000"/>
              </a:solidFill>
              <a:latin typeface="Arial"/>
              <a:ea typeface="Arial"/>
              <a:cs typeface="Arial"/>
              <a:sym typeface="Arial"/>
            </a:endParaRPr>
          </a:p>
        </p:txBody>
      </p:sp>
      <p:sp>
        <p:nvSpPr>
          <p:cNvPr id="113" name="Google Shape;113;p33"/>
          <p:cNvSpPr txBox="1"/>
          <p:nvPr/>
        </p:nvSpPr>
        <p:spPr>
          <a:xfrm>
            <a:off x="269824" y="3936825"/>
            <a:ext cx="12741638" cy="4041451"/>
          </a:xfrm>
          <a:prstGeom prst="rect">
            <a:avLst/>
          </a:prstGeom>
          <a:noFill/>
          <a:ln>
            <a:noFill/>
          </a:ln>
        </p:spPr>
        <p:txBody>
          <a:bodyPr spcFirstLastPara="1" wrap="square" lIns="91425" tIns="45700" rIns="91425" bIns="45700" anchor="t" anchorCtr="0">
            <a:spAutoFit/>
          </a:bodyPr>
          <a:lstStyle/>
          <a:p>
            <a:pPr marL="481837" marR="0" lvl="0" indent="-342900" rtl="0">
              <a:lnSpc>
                <a:spcPct val="150000"/>
              </a:lnSpc>
              <a:spcBef>
                <a:spcPts val="0"/>
              </a:spcBef>
              <a:spcAft>
                <a:spcPts val="0"/>
              </a:spcAft>
              <a:buClr>
                <a:schemeClr val="dk2"/>
              </a:buClr>
              <a:buSzPts val="2188"/>
              <a:buFont typeface="Arial"/>
              <a:buChar char="•"/>
            </a:pPr>
            <a:r>
              <a:rPr lang="en-IE" sz="2188" b="1" i="0" u="sng" strike="noStrike" cap="none" dirty="0">
                <a:solidFill>
                  <a:schemeClr val="accent6"/>
                </a:solidFill>
                <a:latin typeface="Calibri"/>
                <a:ea typeface="Calibri"/>
                <a:cs typeface="Calibri"/>
                <a:sym typeface="Calibri"/>
              </a:rPr>
              <a:t>INTEREST:</a:t>
            </a:r>
            <a:r>
              <a:rPr lang="en-IE" sz="2188" b="0" i="0" u="none" strike="noStrike" cap="none" dirty="0">
                <a:solidFill>
                  <a:schemeClr val="dk2"/>
                </a:solidFill>
                <a:latin typeface="Calibri"/>
                <a:ea typeface="Calibri"/>
                <a:cs typeface="Calibri"/>
                <a:sym typeface="Calibri"/>
              </a:rPr>
              <a:t> used to describe money in 2 different ways:</a:t>
            </a:r>
          </a:p>
          <a:p>
            <a:pPr marL="481837" lvl="3" indent="-342900">
              <a:lnSpc>
                <a:spcPct val="150000"/>
              </a:lnSpc>
              <a:buClr>
                <a:schemeClr val="dk2"/>
              </a:buClr>
              <a:buSzPts val="2188"/>
              <a:buFont typeface="Wingdings" panose="05000000000000000000" pitchFamily="2" charset="2"/>
              <a:buChar char="v"/>
            </a:pPr>
            <a:r>
              <a:rPr lang="en-IE" sz="2188" dirty="0">
                <a:solidFill>
                  <a:schemeClr val="dk2"/>
                </a:solidFill>
                <a:latin typeface="Calibri"/>
                <a:ea typeface="Calibri"/>
                <a:cs typeface="Calibri"/>
                <a:sym typeface="Calibri"/>
              </a:rPr>
              <a:t>   m</a:t>
            </a:r>
            <a:r>
              <a:rPr lang="en-IE" sz="2188" b="0" i="0" u="none" strike="noStrike" cap="none" dirty="0">
                <a:solidFill>
                  <a:schemeClr val="dk2"/>
                </a:solidFill>
                <a:latin typeface="Calibri"/>
                <a:ea typeface="Calibri"/>
                <a:cs typeface="Calibri"/>
                <a:sym typeface="Calibri"/>
              </a:rPr>
              <a:t>oney a person pays back in order to borrow money</a:t>
            </a:r>
          </a:p>
          <a:p>
            <a:pPr marL="481837" lvl="3" indent="-342900">
              <a:lnSpc>
                <a:spcPct val="150000"/>
              </a:lnSpc>
              <a:buClr>
                <a:schemeClr val="dk2"/>
              </a:buClr>
              <a:buSzPts val="2188"/>
              <a:buFont typeface="Wingdings" panose="05000000000000000000" pitchFamily="2" charset="2"/>
              <a:buChar char="v"/>
            </a:pPr>
            <a:r>
              <a:rPr lang="en-IE" sz="2188" b="0" i="0" u="none" strike="noStrike" cap="none" dirty="0">
                <a:solidFill>
                  <a:schemeClr val="dk2"/>
                </a:solidFill>
                <a:latin typeface="Calibri"/>
                <a:ea typeface="Calibri"/>
                <a:cs typeface="Calibri"/>
                <a:sym typeface="Calibri"/>
              </a:rPr>
              <a:t>   money a bank pays a person when they deposit money into </a:t>
            </a:r>
            <a:r>
              <a:rPr lang="en-IE" sz="2188" dirty="0">
                <a:solidFill>
                  <a:schemeClr val="dk2"/>
                </a:solidFill>
                <a:latin typeface="Calibri"/>
                <a:ea typeface="Calibri"/>
                <a:cs typeface="Calibri"/>
                <a:sym typeface="Calibri"/>
              </a:rPr>
              <a:t>a</a:t>
            </a:r>
            <a:r>
              <a:rPr lang="en-IE" sz="2188" b="0" i="0" u="none" strike="noStrike" cap="none" dirty="0">
                <a:solidFill>
                  <a:schemeClr val="dk2"/>
                </a:solidFill>
                <a:latin typeface="Calibri"/>
                <a:ea typeface="Calibri"/>
                <a:cs typeface="Calibri"/>
                <a:sym typeface="Calibri"/>
              </a:rPr>
              <a:t> bank account giving interest</a:t>
            </a:r>
          </a:p>
          <a:p>
            <a:pPr marL="481837" lvl="1" indent="-342900">
              <a:lnSpc>
                <a:spcPct val="150000"/>
              </a:lnSpc>
              <a:buClr>
                <a:schemeClr val="dk2"/>
              </a:buClr>
              <a:buSzPts val="2188"/>
              <a:buFont typeface="Arial"/>
              <a:buChar char="•"/>
            </a:pPr>
            <a:r>
              <a:rPr lang="en-IE" sz="2188" b="1" u="sng" dirty="0">
                <a:solidFill>
                  <a:schemeClr val="accent6"/>
                </a:solidFill>
                <a:latin typeface="Calibri"/>
                <a:ea typeface="Calibri"/>
                <a:cs typeface="Calibri"/>
                <a:sym typeface="Calibri"/>
              </a:rPr>
              <a:t>CASH OR DEBIT CARDs:</a:t>
            </a:r>
            <a:r>
              <a:rPr lang="en-IE" sz="2188" dirty="0">
                <a:solidFill>
                  <a:schemeClr val="dk2"/>
                </a:solidFill>
                <a:latin typeface="Calibri"/>
                <a:ea typeface="Calibri"/>
                <a:cs typeface="Calibri"/>
                <a:sym typeface="Calibri"/>
              </a:rPr>
              <a:t> used to pay for goods or services. You must pay on time or be charged interest</a:t>
            </a:r>
          </a:p>
          <a:p>
            <a:pPr marL="481837" marR="0" lvl="0" indent="-342900" rtl="0">
              <a:lnSpc>
                <a:spcPct val="150000"/>
              </a:lnSpc>
              <a:spcBef>
                <a:spcPts val="0"/>
              </a:spcBef>
              <a:spcAft>
                <a:spcPts val="0"/>
              </a:spcAft>
              <a:buClr>
                <a:schemeClr val="dk2"/>
              </a:buClr>
              <a:buSzPts val="2188"/>
              <a:buFont typeface="Arial"/>
              <a:buChar char="•"/>
            </a:pPr>
            <a:r>
              <a:rPr lang="en-IE" sz="2188" b="1" u="sng" dirty="0">
                <a:solidFill>
                  <a:schemeClr val="accent6"/>
                </a:solidFill>
                <a:latin typeface="Calibri"/>
                <a:ea typeface="Calibri"/>
                <a:cs typeface="Calibri"/>
                <a:sym typeface="Calibri"/>
              </a:rPr>
              <a:t>CREDIT CARDS: </a:t>
            </a:r>
            <a:r>
              <a:rPr lang="en-IE" sz="2188" dirty="0">
                <a:solidFill>
                  <a:schemeClr val="dk2"/>
                </a:solidFill>
                <a:latin typeface="Calibri"/>
                <a:ea typeface="Calibri"/>
                <a:cs typeface="Calibri"/>
                <a:sym typeface="Calibri"/>
              </a:rPr>
              <a:t>used to buy things and pay for them over time. For this service you have to pay the money back plus some charges and interest</a:t>
            </a:r>
          </a:p>
          <a:p>
            <a:pPr marL="481837" marR="0" lvl="0" indent="-342900" algn="just" rtl="0">
              <a:lnSpc>
                <a:spcPct val="150000"/>
              </a:lnSpc>
              <a:spcBef>
                <a:spcPts val="0"/>
              </a:spcBef>
              <a:spcAft>
                <a:spcPts val="0"/>
              </a:spcAft>
              <a:buClr>
                <a:schemeClr val="dk2"/>
              </a:buClr>
              <a:buSzPts val="2188"/>
              <a:buFont typeface="Arial"/>
              <a:buChar char="•"/>
            </a:pPr>
            <a:endParaRPr sz="2188" b="0" i="0" u="none" strike="noStrike" cap="none" dirty="0">
              <a:solidFill>
                <a:schemeClr val="dk2"/>
              </a:solidFill>
              <a:latin typeface="Calibri"/>
              <a:ea typeface="Calibri"/>
              <a:cs typeface="Calibri"/>
              <a:sym typeface="Calibri"/>
            </a:endParaRPr>
          </a:p>
          <a:p>
            <a:pPr marL="138113" marR="0" lvl="8" indent="0" algn="just" rtl="0">
              <a:lnSpc>
                <a:spcPct val="100000"/>
              </a:lnSpc>
              <a:spcBef>
                <a:spcPts val="600"/>
              </a:spcBef>
              <a:spcAft>
                <a:spcPts val="0"/>
              </a:spcAft>
              <a:buClr>
                <a:srgbClr val="000000"/>
              </a:buClr>
              <a:buSzPts val="2188"/>
              <a:buFont typeface="Arial"/>
              <a:buNone/>
            </a:pPr>
            <a:r>
              <a:rPr lang="en-IE" sz="2188" b="0"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114" name="Google Shape;114;p33"/>
          <p:cNvSpPr txBox="1">
            <a:spLocks noGrp="1"/>
          </p:cNvSpPr>
          <p:nvPr>
            <p:ph type="title"/>
          </p:nvPr>
        </p:nvSpPr>
        <p:spPr>
          <a:xfrm>
            <a:off x="500064" y="230121"/>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n-IE" dirty="0"/>
              <a:t>Financial Vocabulary</a:t>
            </a:r>
            <a:endParaRPr dirty="0"/>
          </a:p>
        </p:txBody>
      </p:sp>
      <p:pic>
        <p:nvPicPr>
          <p:cNvPr id="116" name="Google Shape;116;p33" descr="hand, handcuff, banknote, dollar, handcuffed, money, business, steel, concept, idea, businessman, chain, banking, cash, currency, tax, finance, security, criminal, crime, lock, crisis, iron, handcuffs, theft, catch, debt, corruption, arrest, green, yellow, text, product, font, logo, line, graphic design, graphics, brand, computer wallpaper, illustration, angle, grass, sign"/>
          <p:cNvPicPr preferRelativeResize="0"/>
          <p:nvPr/>
        </p:nvPicPr>
        <p:blipFill rotWithShape="1">
          <a:blip r:embed="rId3">
            <a:alphaModFix/>
          </a:blip>
          <a:srcRect l="-1" t="22723" r="3911"/>
          <a:stretch/>
        </p:blipFill>
        <p:spPr>
          <a:xfrm>
            <a:off x="10252926" y="1529879"/>
            <a:ext cx="2577138" cy="16909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B30F39-C782-0A51-762C-779D05134F3D}"/>
              </a:ext>
            </a:extLst>
          </p:cNvPr>
          <p:cNvSpPr>
            <a:spLocks noGrp="1"/>
          </p:cNvSpPr>
          <p:nvPr>
            <p:ph type="body" idx="1"/>
          </p:nvPr>
        </p:nvSpPr>
        <p:spPr>
          <a:xfrm>
            <a:off x="309564" y="2093106"/>
            <a:ext cx="12331402" cy="4802369"/>
          </a:xfrm>
        </p:spPr>
        <p:txBody>
          <a:bodyPr/>
          <a:lstStyle/>
          <a:p>
            <a:pPr algn="l"/>
            <a:r>
              <a:rPr lang="en-GB" sz="2400" dirty="0"/>
              <a:t>   Here are some banking words. In small groups decide how you would explain the meanings to a child between the ages of 6 years and 12 years and suggest ideas for resources you might use e.g. real money or other ideas?</a:t>
            </a:r>
          </a:p>
          <a:p>
            <a:pPr algn="l"/>
            <a:endParaRPr lang="en-GB" sz="2400" dirty="0"/>
          </a:p>
          <a:p>
            <a:pPr marL="571500" indent="-342900" algn="l">
              <a:buFont typeface="Arial" panose="020B0604020202020204" pitchFamily="34" charset="0"/>
              <a:buChar char="•"/>
            </a:pPr>
            <a:r>
              <a:rPr lang="en-GB" sz="2800" b="1" dirty="0">
                <a:solidFill>
                  <a:schemeClr val="accent2">
                    <a:lumMod val="75000"/>
                  </a:schemeClr>
                </a:solidFill>
              </a:rPr>
              <a:t>Loan</a:t>
            </a:r>
          </a:p>
          <a:p>
            <a:pPr marL="571500" indent="-342900" algn="l">
              <a:buFont typeface="Arial" panose="020B0604020202020204" pitchFamily="34" charset="0"/>
              <a:buChar char="•"/>
            </a:pPr>
            <a:r>
              <a:rPr lang="en-GB" sz="2800" b="1" dirty="0">
                <a:solidFill>
                  <a:schemeClr val="accent2">
                    <a:lumMod val="75000"/>
                  </a:schemeClr>
                </a:solidFill>
              </a:rPr>
              <a:t>Cheque account</a:t>
            </a:r>
          </a:p>
          <a:p>
            <a:pPr marL="571500" indent="-342900" algn="l">
              <a:buFont typeface="Arial" panose="020B0604020202020204" pitchFamily="34" charset="0"/>
              <a:buChar char="•"/>
            </a:pPr>
            <a:r>
              <a:rPr lang="en-GB" sz="2800" b="1" dirty="0">
                <a:solidFill>
                  <a:schemeClr val="accent2">
                    <a:lumMod val="75000"/>
                  </a:schemeClr>
                </a:solidFill>
              </a:rPr>
              <a:t>Savings account</a:t>
            </a:r>
          </a:p>
          <a:p>
            <a:pPr marL="571500" indent="-342900" algn="l">
              <a:buFont typeface="Arial" panose="020B0604020202020204" pitchFamily="34" charset="0"/>
              <a:buChar char="•"/>
            </a:pPr>
            <a:r>
              <a:rPr lang="en-GB" sz="2800" b="1" dirty="0">
                <a:solidFill>
                  <a:schemeClr val="accent2">
                    <a:lumMod val="75000"/>
                  </a:schemeClr>
                </a:solidFill>
              </a:rPr>
              <a:t>Wire transfers</a:t>
            </a:r>
          </a:p>
          <a:p>
            <a:pPr marL="571500" indent="-342900" algn="l">
              <a:buFont typeface="Arial" panose="020B0604020202020204" pitchFamily="34" charset="0"/>
              <a:buChar char="•"/>
            </a:pPr>
            <a:r>
              <a:rPr lang="en-GB" sz="2800" b="1" dirty="0">
                <a:solidFill>
                  <a:schemeClr val="accent2">
                    <a:lumMod val="75000"/>
                  </a:schemeClr>
                </a:solidFill>
              </a:rPr>
              <a:t>Credit cards</a:t>
            </a:r>
          </a:p>
          <a:p>
            <a:pPr marL="571500" indent="-342900" algn="l">
              <a:buFont typeface="Arial" panose="020B0604020202020204" pitchFamily="34" charset="0"/>
              <a:buChar char="•"/>
            </a:pPr>
            <a:r>
              <a:rPr lang="en-GB" sz="2800" b="1" dirty="0">
                <a:solidFill>
                  <a:schemeClr val="accent2">
                    <a:lumMod val="75000"/>
                  </a:schemeClr>
                </a:solidFill>
              </a:rPr>
              <a:t>Charge cards</a:t>
            </a:r>
          </a:p>
          <a:p>
            <a:pPr marL="571500" indent="-342900" algn="l">
              <a:buFont typeface="Arial" panose="020B0604020202020204" pitchFamily="34" charset="0"/>
              <a:buChar char="•"/>
            </a:pPr>
            <a:r>
              <a:rPr lang="en-GB" sz="2800" b="1" dirty="0">
                <a:solidFill>
                  <a:schemeClr val="accent2">
                    <a:lumMod val="75000"/>
                  </a:schemeClr>
                </a:solidFill>
              </a:rPr>
              <a:t>Debit cards</a:t>
            </a:r>
          </a:p>
        </p:txBody>
      </p:sp>
      <p:sp>
        <p:nvSpPr>
          <p:cNvPr id="3" name="Title 2">
            <a:extLst>
              <a:ext uri="{FF2B5EF4-FFF2-40B4-BE49-F238E27FC236}">
                <a16:creationId xmlns:a16="http://schemas.microsoft.com/office/drawing/2014/main" id="{0690B77B-A60F-E36B-1915-7ECBC4173CE6}"/>
              </a:ext>
            </a:extLst>
          </p:cNvPr>
          <p:cNvSpPr>
            <a:spLocks noGrp="1"/>
          </p:cNvSpPr>
          <p:nvPr>
            <p:ph type="title"/>
          </p:nvPr>
        </p:nvSpPr>
        <p:spPr/>
        <p:txBody>
          <a:bodyPr/>
          <a:lstStyle/>
          <a:p>
            <a:r>
              <a:rPr lang="en-GB" dirty="0"/>
              <a:t>Financial Vocabulary</a:t>
            </a:r>
          </a:p>
        </p:txBody>
      </p:sp>
      <p:sp>
        <p:nvSpPr>
          <p:cNvPr id="4" name="Text Placeholder 3">
            <a:extLst>
              <a:ext uri="{FF2B5EF4-FFF2-40B4-BE49-F238E27FC236}">
                <a16:creationId xmlns:a16="http://schemas.microsoft.com/office/drawing/2014/main" id="{A50B206F-CCA1-BC88-18B3-49B389993C6D}"/>
              </a:ext>
            </a:extLst>
          </p:cNvPr>
          <p:cNvSpPr>
            <a:spLocks noGrp="1"/>
          </p:cNvSpPr>
          <p:nvPr>
            <p:ph type="body" idx="2"/>
          </p:nvPr>
        </p:nvSpPr>
        <p:spPr>
          <a:xfrm>
            <a:off x="500064" y="991175"/>
            <a:ext cx="12331541" cy="931103"/>
          </a:xfrm>
        </p:spPr>
        <p:txBody>
          <a:bodyPr/>
          <a:lstStyle/>
          <a:p>
            <a:r>
              <a:rPr lang="en-GB" i="0" dirty="0"/>
              <a:t>Activity M1.3</a:t>
            </a:r>
          </a:p>
          <a:p>
            <a:r>
              <a:rPr lang="en-GB" i="0" dirty="0"/>
              <a:t>Banking services</a:t>
            </a:r>
          </a:p>
        </p:txBody>
      </p:sp>
      <p:pic>
        <p:nvPicPr>
          <p:cNvPr id="6" name="Picture 5" descr="A clock on the front of a building&#10;&#10;Description automatically generated with medium confidence">
            <a:extLst>
              <a:ext uri="{FF2B5EF4-FFF2-40B4-BE49-F238E27FC236}">
                <a16:creationId xmlns:a16="http://schemas.microsoft.com/office/drawing/2014/main" id="{7DA640DE-B6C0-5D6D-3176-D504FA6F751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563463" y="3612631"/>
            <a:ext cx="3216431" cy="2901894"/>
          </a:xfrm>
          <a:prstGeom prst="rect">
            <a:avLst/>
          </a:prstGeom>
        </p:spPr>
      </p:pic>
    </p:spTree>
    <p:extLst>
      <p:ext uri="{BB962C8B-B14F-4D97-AF65-F5344CB8AC3E}">
        <p14:creationId xmlns:p14="http://schemas.microsoft.com/office/powerpoint/2010/main" val="124059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2"/>
          <p:cNvSpPr txBox="1">
            <a:spLocks noGrp="1"/>
          </p:cNvSpPr>
          <p:nvPr>
            <p:ph type="body" idx="1"/>
          </p:nvPr>
        </p:nvSpPr>
        <p:spPr>
          <a:xfrm>
            <a:off x="500064" y="1984375"/>
            <a:ext cx="12331402" cy="2197881"/>
          </a:xfrm>
          <a:prstGeom prst="rect">
            <a:avLst/>
          </a:prstGeom>
          <a:noFill/>
          <a:ln>
            <a:noFill/>
          </a:ln>
        </p:spPr>
        <p:txBody>
          <a:bodyPr spcFirstLastPara="1" wrap="square" lIns="72000" tIns="45700" rIns="72000" bIns="45700" anchor="t" anchorCtr="0">
            <a:noAutofit/>
          </a:bodyPr>
          <a:lstStyle/>
          <a:p>
            <a:pPr marL="1092991" lvl="1" indent="-203962" algn="l" rtl="0">
              <a:lnSpc>
                <a:spcPct val="100000"/>
              </a:lnSpc>
              <a:spcBef>
                <a:spcPts val="600"/>
              </a:spcBef>
              <a:spcAft>
                <a:spcPts val="0"/>
              </a:spcAft>
              <a:buSzPts val="2188"/>
              <a:buNone/>
            </a:pPr>
            <a:endParaRPr/>
          </a:p>
          <a:p>
            <a:pPr marL="1092991" lvl="1" indent="-203962" algn="l" rtl="0">
              <a:lnSpc>
                <a:spcPct val="100000"/>
              </a:lnSpc>
              <a:spcBef>
                <a:spcPts val="600"/>
              </a:spcBef>
              <a:spcAft>
                <a:spcPts val="0"/>
              </a:spcAft>
              <a:buSzPts val="2188"/>
              <a:buNone/>
            </a:pPr>
            <a:endParaRPr>
              <a:highlight>
                <a:srgbClr val="FFFF00"/>
              </a:highlight>
            </a:endParaRPr>
          </a:p>
          <a:p>
            <a:pPr marL="0" lvl="0" indent="0" algn="just" rtl="0">
              <a:lnSpc>
                <a:spcPct val="100000"/>
              </a:lnSpc>
              <a:spcBef>
                <a:spcPts val="600"/>
              </a:spcBef>
              <a:spcAft>
                <a:spcPts val="0"/>
              </a:spcAft>
              <a:buClr>
                <a:schemeClr val="accent4"/>
              </a:buClr>
              <a:buSzPts val="2188"/>
              <a:buNone/>
            </a:pPr>
            <a:endParaRPr>
              <a:highlight>
                <a:srgbClr val="FFFF00"/>
              </a:highlight>
            </a:endParaRPr>
          </a:p>
        </p:txBody>
      </p:sp>
      <p:sp>
        <p:nvSpPr>
          <p:cNvPr id="204" name="Google Shape;204;p42"/>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SzPts val="2800"/>
              <a:buNone/>
            </a:pPr>
            <a:r>
              <a:rPr lang="en-IE" dirty="0"/>
              <a:t>Financial Vocabulary</a:t>
            </a:r>
            <a:endParaRPr dirty="0"/>
          </a:p>
        </p:txBody>
      </p:sp>
      <p:sp>
        <p:nvSpPr>
          <p:cNvPr id="205" name="Google Shape;205;p42"/>
          <p:cNvSpPr txBox="1">
            <a:spLocks noGrp="1"/>
          </p:cNvSpPr>
          <p:nvPr>
            <p:ph type="body" idx="2"/>
          </p:nvPr>
        </p:nvSpPr>
        <p:spPr>
          <a:xfrm>
            <a:off x="434170" y="1090169"/>
            <a:ext cx="12331541" cy="602889"/>
          </a:xfrm>
          <a:prstGeom prst="rect">
            <a:avLst/>
          </a:prstGeom>
          <a:solidFill>
            <a:schemeClr val="dk1"/>
          </a:solidFill>
          <a:ln>
            <a:noFill/>
          </a:ln>
        </p:spPr>
        <p:txBody>
          <a:bodyPr spcFirstLastPara="1" wrap="square" lIns="72000" tIns="45700" rIns="72000" bIns="45700" anchor="ctr" anchorCtr="0">
            <a:noAutofit/>
          </a:bodyPr>
          <a:lstStyle/>
          <a:p>
            <a:pPr marL="457200" marR="0" lvl="0" indent="-228600" algn="l" rtl="0">
              <a:lnSpc>
                <a:spcPct val="90000"/>
              </a:lnSpc>
              <a:spcBef>
                <a:spcPts val="1094"/>
              </a:spcBef>
              <a:spcAft>
                <a:spcPts val="0"/>
              </a:spcAft>
              <a:buClr>
                <a:schemeClr val="lt2"/>
              </a:buClr>
              <a:buSzPts val="2400"/>
              <a:buFont typeface="Arial"/>
              <a:buNone/>
            </a:pPr>
            <a:r>
              <a:rPr lang="en-IE" i="0" dirty="0"/>
              <a:t>Other financial institutions/nonbank financial companies </a:t>
            </a:r>
            <a:endParaRPr i="0" dirty="0"/>
          </a:p>
        </p:txBody>
      </p:sp>
      <p:sp>
        <p:nvSpPr>
          <p:cNvPr id="206" name="Google Shape;206;p42"/>
          <p:cNvSpPr/>
          <p:nvPr/>
        </p:nvSpPr>
        <p:spPr>
          <a:xfrm>
            <a:off x="500064" y="2194611"/>
            <a:ext cx="12330000" cy="17773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0"/>
              <a:buFont typeface="Arial"/>
              <a:buNone/>
            </a:pPr>
            <a:r>
              <a:rPr lang="en-IE" sz="2190" b="1" i="0" u="none" strike="noStrike" cap="none" dirty="0">
                <a:solidFill>
                  <a:schemeClr val="accent6"/>
                </a:solidFill>
                <a:latin typeface="Calibri"/>
                <a:ea typeface="Calibri"/>
                <a:cs typeface="Calibri"/>
                <a:sym typeface="Calibri"/>
              </a:rPr>
              <a:t>MICROFINANCIAL COMPANIES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90"/>
              <a:buFont typeface="Arial"/>
              <a:buNone/>
            </a:pPr>
            <a:r>
              <a:rPr lang="en-IE" sz="2190" dirty="0">
                <a:solidFill>
                  <a:schemeClr val="dk2"/>
                </a:solidFill>
                <a:latin typeface="Calibri"/>
                <a:ea typeface="Calibri"/>
                <a:cs typeface="Calibri"/>
                <a:sym typeface="Calibri"/>
              </a:rPr>
              <a:t>A</a:t>
            </a:r>
            <a:r>
              <a:rPr lang="en-IE" sz="2190" b="0" i="0" u="none" strike="noStrike" cap="none" dirty="0">
                <a:solidFill>
                  <a:schemeClr val="dk2"/>
                </a:solidFill>
                <a:latin typeface="Calibri"/>
                <a:ea typeface="Calibri"/>
                <a:cs typeface="Calibri"/>
                <a:sym typeface="Calibri"/>
              </a:rPr>
              <a:t>lso called MICROCREDIT </a:t>
            </a:r>
            <a:r>
              <a:rPr lang="en-IE" sz="2190" dirty="0">
                <a:solidFill>
                  <a:schemeClr val="dk2"/>
                </a:solidFill>
                <a:latin typeface="Calibri"/>
                <a:ea typeface="Calibri"/>
                <a:cs typeface="Calibri"/>
                <a:sym typeface="Calibri"/>
              </a:rPr>
              <a:t>this</a:t>
            </a:r>
            <a:r>
              <a:rPr lang="en-IE" sz="2190" b="0" i="0" u="none" strike="noStrike" cap="none" dirty="0">
                <a:solidFill>
                  <a:schemeClr val="dk2"/>
                </a:solidFill>
                <a:latin typeface="Calibri"/>
                <a:ea typeface="Calibri"/>
                <a:cs typeface="Calibri"/>
                <a:sym typeface="Calibri"/>
              </a:rPr>
              <a:t> represents a type of financial service that provides loans to unemployed or low-income individuals or groups who otherwise would have no other access to banking services.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190"/>
              <a:buFont typeface="Arial"/>
              <a:buNone/>
            </a:pPr>
            <a:r>
              <a:rPr lang="en-IE" sz="2190" dirty="0">
                <a:solidFill>
                  <a:schemeClr val="dk2"/>
                </a:solidFill>
                <a:latin typeface="Calibri"/>
                <a:ea typeface="Calibri"/>
                <a:cs typeface="Calibri"/>
                <a:sym typeface="Calibri"/>
              </a:rPr>
              <a:t>The</a:t>
            </a:r>
            <a:r>
              <a:rPr lang="en-IE" sz="2190" b="0" i="0" u="none" strike="noStrike" cap="none" dirty="0">
                <a:solidFill>
                  <a:schemeClr val="dk2"/>
                </a:solidFill>
                <a:latin typeface="Calibri"/>
                <a:ea typeface="Calibri"/>
                <a:cs typeface="Calibri"/>
                <a:sym typeface="Calibri"/>
              </a:rPr>
              <a:t> goal is to give less affluent people the opportunity to become self-reliant by lending them small amounts of money.</a:t>
            </a:r>
            <a:endParaRPr sz="1400" b="0" i="0" u="none" strike="noStrike" cap="none" dirty="0">
              <a:solidFill>
                <a:srgbClr val="000000"/>
              </a:solidFill>
              <a:latin typeface="Arial"/>
              <a:ea typeface="Arial"/>
              <a:cs typeface="Arial"/>
              <a:sym typeface="Arial"/>
            </a:endParaRPr>
          </a:p>
        </p:txBody>
      </p:sp>
      <p:sp>
        <p:nvSpPr>
          <p:cNvPr id="207" name="Google Shape;207;p42"/>
          <p:cNvSpPr/>
          <p:nvPr/>
        </p:nvSpPr>
        <p:spPr>
          <a:xfrm>
            <a:off x="3529014" y="4856285"/>
            <a:ext cx="9499451" cy="7663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190"/>
              <a:buFont typeface="Arial"/>
              <a:buNone/>
            </a:pPr>
            <a:r>
              <a:rPr lang="en-IE" sz="2190" b="0" i="0" u="none" strike="noStrike" cap="none">
                <a:solidFill>
                  <a:schemeClr val="dk2"/>
                </a:solidFill>
                <a:latin typeface="Calibri"/>
                <a:ea typeface="Calibri"/>
                <a:cs typeface="Calibri"/>
                <a:sym typeface="Calibri"/>
              </a:rPr>
              <a:t>Like conventional lenders, they charge interest on loans and set up specific repayment schedules.</a:t>
            </a:r>
            <a:endParaRPr sz="1400" b="0" i="0" u="none" strike="noStrike" cap="none">
              <a:solidFill>
                <a:srgbClr val="000000"/>
              </a:solidFill>
              <a:latin typeface="Arial"/>
              <a:ea typeface="Arial"/>
              <a:cs typeface="Arial"/>
              <a:sym typeface="Arial"/>
            </a:endParaRPr>
          </a:p>
        </p:txBody>
      </p:sp>
      <p:sp>
        <p:nvSpPr>
          <p:cNvPr id="208" name="Google Shape;208;p42"/>
          <p:cNvSpPr/>
          <p:nvPr/>
        </p:nvSpPr>
        <p:spPr>
          <a:xfrm>
            <a:off x="7000407" y="4182256"/>
            <a:ext cx="239842" cy="547250"/>
          </a:xfrm>
          <a:prstGeom prst="downArrow">
            <a:avLst>
              <a:gd name="adj1" fmla="val 50000"/>
              <a:gd name="adj2" fmla="val 50000"/>
            </a:avLst>
          </a:prstGeom>
          <a:solidFill>
            <a:schemeClr val="accent1"/>
          </a:solidFill>
          <a:ln w="25400" cap="flat" cmpd="sng">
            <a:solidFill>
              <a:srgbClr val="B6762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09" name="Google Shape;209;p42" descr="chart, businessman, money, statistic, coin, payment, economy, financial, earning, invest, accounting, increase, currency, commercial, finances, saving, success, market, objects, banking, profit, income, achievement, green, illustration, conversation, gesture, job, businessperson, graphic design, recruiter, employment, business, art"/>
          <p:cNvPicPr preferRelativeResize="0"/>
          <p:nvPr/>
        </p:nvPicPr>
        <p:blipFill rotWithShape="1">
          <a:blip r:embed="rId3">
            <a:alphaModFix/>
          </a:blip>
          <a:srcRect/>
          <a:stretch/>
        </p:blipFill>
        <p:spPr>
          <a:xfrm>
            <a:off x="434170" y="4372198"/>
            <a:ext cx="3094844" cy="1962647"/>
          </a:xfrm>
          <a:prstGeom prst="rect">
            <a:avLst/>
          </a:prstGeom>
          <a:noFill/>
          <a:ln>
            <a:noFill/>
          </a:ln>
        </p:spPr>
      </p:pic>
    </p:spTree>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479</TotalTime>
  <Words>1158</Words>
  <Application>Microsoft Macintosh PowerPoint</Application>
  <PresentationFormat>Custom</PresentationFormat>
  <Paragraphs>178</Paragraphs>
  <Slides>20</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Open Sans</vt:lpstr>
      <vt:lpstr>Calibri</vt:lpstr>
      <vt:lpstr>Arial</vt:lpstr>
      <vt:lpstr>Wingdings</vt:lpstr>
      <vt:lpstr>CARDET Course template</vt:lpstr>
      <vt:lpstr>CARDET Course template</vt:lpstr>
      <vt:lpstr>IO3: Financial Literacy Training for Parents </vt:lpstr>
      <vt:lpstr>Financial Vocabulary Learning Outcomes </vt:lpstr>
      <vt:lpstr>Financial Vocabulary Visual Plan</vt:lpstr>
      <vt:lpstr>Financial Vocabulary Warmer</vt:lpstr>
      <vt:lpstr>Financial Vocabulary</vt:lpstr>
      <vt:lpstr>Financial Vocabulary</vt:lpstr>
      <vt:lpstr>Financial Vocabulary</vt:lpstr>
      <vt:lpstr>Financial Vocabulary</vt:lpstr>
      <vt:lpstr>Financial Vocabulary</vt:lpstr>
      <vt:lpstr>Financial Vocabulary</vt:lpstr>
      <vt:lpstr>Financial Vocabulary</vt:lpstr>
      <vt:lpstr>Financial Vocabulary</vt:lpstr>
      <vt:lpstr>Financial Vocabulary</vt:lpstr>
      <vt:lpstr>Financial Vocabulary: Good Debt and Bad Debt </vt:lpstr>
      <vt:lpstr>Financial Vocabulary: Good Debt and Bad Debt </vt:lpstr>
      <vt:lpstr>Financial Vocabulary</vt:lpstr>
      <vt:lpstr>Financial Vocabulary</vt:lpstr>
      <vt:lpstr>Financial Vocabulary</vt:lpstr>
      <vt:lpstr>Thank you for attending. For more resources, visit the Money Matters website:   https://moneymattersproject.eu/ </vt:lpstr>
      <vt:lpstr>Financial Vocabulary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IO3: Financial Literacy  Training for Parents </dc:title>
  <dc:creator>Debbie Bough</dc:creator>
  <cp:lastModifiedBy>Learning Unlimited</cp:lastModifiedBy>
  <cp:revision>45</cp:revision>
  <cp:lastPrinted>2022-06-09T15:26:03Z</cp:lastPrinted>
  <dcterms:created xsi:type="dcterms:W3CDTF">2014-07-11T09:12:14Z</dcterms:created>
  <dcterms:modified xsi:type="dcterms:W3CDTF">2022-07-03T16:43:43Z</dcterms:modified>
</cp:coreProperties>
</file>