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25"/>
  </p:notesMasterIdLst>
  <p:sldIdLst>
    <p:sldId id="256" r:id="rId3"/>
    <p:sldId id="257" r:id="rId4"/>
    <p:sldId id="278" r:id="rId5"/>
    <p:sldId id="275" r:id="rId6"/>
    <p:sldId id="259" r:id="rId7"/>
    <p:sldId id="260" r:id="rId8"/>
    <p:sldId id="261" r:id="rId9"/>
    <p:sldId id="262" r:id="rId10"/>
    <p:sldId id="263" r:id="rId11"/>
    <p:sldId id="276" r:id="rId12"/>
    <p:sldId id="277" r:id="rId13"/>
    <p:sldId id="264" r:id="rId14"/>
    <p:sldId id="265" r:id="rId15"/>
    <p:sldId id="266" r:id="rId16"/>
    <p:sldId id="267" r:id="rId17"/>
    <p:sldId id="268" r:id="rId18"/>
    <p:sldId id="269" r:id="rId19"/>
    <p:sldId id="270" r:id="rId20"/>
    <p:sldId id="271" r:id="rId21"/>
    <p:sldId id="272" r:id="rId22"/>
    <p:sldId id="274" r:id="rId23"/>
    <p:sldId id="273" r:id="rId24"/>
  </p:sldIdLst>
  <p:sldSz cx="13335000" cy="7505700"/>
  <p:notesSz cx="6858000" cy="9144000"/>
  <p:embeddedFontLst>
    <p:embeddedFont>
      <p:font typeface="Calibri" panose="020F0502020204030204" pitchFamily="34" charset="0"/>
      <p:regular r:id="rId26"/>
      <p:bold r:id="rId27"/>
      <p:italic r:id="rId28"/>
      <p:boldItalic r:id="rId29"/>
    </p:embeddedFont>
    <p:embeddedFont>
      <p:font typeface="Open Sans" panose="020B0606030504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jVSJQXBY5wny0sYY43YRQ8fcVq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7D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6F868B5-19D5-4688-84BE-11DB3AD2D9DC}">
  <a:tblStyle styleId="{86F868B5-19D5-4688-84BE-11DB3AD2D9D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EF0E7"/>
          </a:solidFill>
        </a:fill>
      </a:tcStyle>
    </a:wholeTbl>
    <a:band1H>
      <a:tcTxStyle/>
      <a:tcStyle>
        <a:tcBdr/>
        <a:fill>
          <a:solidFill>
            <a:srgbClr val="FDE0CC"/>
          </a:solidFill>
        </a:fill>
      </a:tcStyle>
    </a:band1H>
    <a:band2H>
      <a:tcTxStyle/>
      <a:tcStyle>
        <a:tcBdr/>
      </a:tcStyle>
    </a:band2H>
    <a:band1V>
      <a:tcTxStyle/>
      <a:tcStyle>
        <a:tcBdr/>
        <a:fill>
          <a:solidFill>
            <a:srgbClr val="FDE0CC"/>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99" autoAdjust="0"/>
    <p:restoredTop sz="94718"/>
  </p:normalViewPr>
  <p:slideViewPr>
    <p:cSldViewPr snapToGrid="0">
      <p:cViewPr varScale="1">
        <p:scale>
          <a:sx n="96" d="100"/>
          <a:sy n="96" d="100"/>
        </p:scale>
        <p:origin x="168" y="4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21" Type="http://schemas.openxmlformats.org/officeDocument/2006/relationships/slide" Target="slides/slide19.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 name="Google Shape;5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de-DE"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313"/>
              <a:buFont typeface="Calibri"/>
              <a:buNone/>
            </a:pPr>
            <a:endParaRPr/>
          </a:p>
        </p:txBody>
      </p:sp>
      <p:sp>
        <p:nvSpPr>
          <p:cNvPr id="140" name="Google Shape;14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DE"/>
              <a:t>13</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313"/>
              <a:buFont typeface="Calibri"/>
              <a:buNone/>
            </a:pPr>
            <a:endParaRPr/>
          </a:p>
        </p:txBody>
      </p:sp>
      <p:sp>
        <p:nvSpPr>
          <p:cNvPr id="154" name="Google Shape;15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DE"/>
              <a:t>14</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313"/>
              <a:buFont typeface="Calibri"/>
              <a:buNone/>
            </a:pPr>
            <a:endParaRPr/>
          </a:p>
        </p:txBody>
      </p:sp>
      <p:sp>
        <p:nvSpPr>
          <p:cNvPr id="165" name="Google Shape;16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DE"/>
              <a:t>15</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313"/>
              <a:buFont typeface="Calibri"/>
              <a:buNone/>
            </a:pPr>
            <a:endParaRPr/>
          </a:p>
        </p:txBody>
      </p:sp>
      <p:sp>
        <p:nvSpPr>
          <p:cNvPr id="179" name="Google Shape;17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DE"/>
              <a:t>16</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313"/>
              <a:buFont typeface="Calibri"/>
              <a:buNone/>
            </a:pPr>
            <a:endParaRPr dirty="0"/>
          </a:p>
        </p:txBody>
      </p:sp>
      <p:sp>
        <p:nvSpPr>
          <p:cNvPr id="193" name="Google Shape;19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DE"/>
              <a:t>17</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5: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18</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4" name="Google Shape;21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19</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20</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21</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8: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300"/>
              <a:buFont typeface="Calibri"/>
              <a:buNone/>
            </a:pPr>
            <a:r>
              <a:rPr lang="de-DE"/>
              <a:t>   </a:t>
            </a:r>
            <a:endParaRPr/>
          </a:p>
        </p:txBody>
      </p:sp>
      <p:sp>
        <p:nvSpPr>
          <p:cNvPr id="234" name="Google Shape;23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DE"/>
              <a:t>22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a:spLocks noGrp="1" noRot="1" noChangeAspect="1"/>
          </p:cNvSpPr>
          <p:nvPr>
            <p:ph type="sldImg" idx="2"/>
          </p:nvPr>
        </p:nvSpPr>
        <p:spPr>
          <a:xfrm>
            <a:off x="730250" y="1169988"/>
            <a:ext cx="561657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4:notes"/>
          <p:cNvSpPr txBox="1">
            <a:spLocks noGrp="1"/>
          </p:cNvSpPr>
          <p:nvPr>
            <p:ph type="body" idx="1"/>
          </p:nvPr>
        </p:nvSpPr>
        <p:spPr>
          <a:xfrm>
            <a:off x="707708" y="4505980"/>
            <a:ext cx="5661660" cy="3686711"/>
          </a:xfrm>
          <a:prstGeom prst="rect">
            <a:avLst/>
          </a:prstGeom>
          <a:noFill/>
          <a:ln>
            <a:noFill/>
          </a:ln>
        </p:spPr>
        <p:txBody>
          <a:bodyPr spcFirstLastPara="1" wrap="square" lIns="93921" tIns="46948" rIns="93921" bIns="46948" anchor="t" anchorCtr="0">
            <a:noAutofit/>
          </a:bodyPr>
          <a:lstStyle/>
          <a:p>
            <a:pPr marL="0" indent="0"/>
            <a:endParaRPr/>
          </a:p>
        </p:txBody>
      </p:sp>
      <p:sp>
        <p:nvSpPr>
          <p:cNvPr id="80" name="Google Shape;80;p4:notes"/>
          <p:cNvSpPr txBox="1">
            <a:spLocks noGrp="1"/>
          </p:cNvSpPr>
          <p:nvPr>
            <p:ph type="sldNum" idx="12"/>
          </p:nvPr>
        </p:nvSpPr>
        <p:spPr>
          <a:xfrm>
            <a:off x="4008705" y="8893297"/>
            <a:ext cx="3066733" cy="469779"/>
          </a:xfrm>
          <a:prstGeom prst="rect">
            <a:avLst/>
          </a:prstGeom>
          <a:noFill/>
          <a:ln>
            <a:noFill/>
          </a:ln>
        </p:spPr>
        <p:txBody>
          <a:bodyPr spcFirstLastPara="1" wrap="square" lIns="93921" tIns="46948" rIns="93921" bIns="46948" anchor="b" anchorCtr="0">
            <a:noAutofit/>
          </a:bodyPr>
          <a:lstStyle/>
          <a:p>
            <a:pPr algn="r">
              <a:buSzPts val="1400"/>
            </a:pPr>
            <a:fld id="{00000000-1234-1234-1234-123412341234}" type="slidenum">
              <a:rPr lang="en-IE"/>
              <a:pPr algn="r">
                <a:buSzPts val="1400"/>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2" name="Google Shape;72;p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5: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313"/>
              <a:buFont typeface="Calibri"/>
              <a:buNone/>
            </a:pPr>
            <a:endParaRPr/>
          </a:p>
        </p:txBody>
      </p:sp>
      <p:sp>
        <p:nvSpPr>
          <p:cNvPr id="89" name="Google Shape;8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DE"/>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313"/>
              <a:buFont typeface="Calibri"/>
              <a:buNone/>
            </a:pPr>
            <a:endParaRPr/>
          </a:p>
        </p:txBody>
      </p:sp>
      <p:sp>
        <p:nvSpPr>
          <p:cNvPr id="102" name="Google Shape;10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DE"/>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313"/>
              <a:buFont typeface="Calibri"/>
              <a:buNone/>
            </a:pPr>
            <a:endParaRPr/>
          </a:p>
        </p:txBody>
      </p:sp>
      <p:sp>
        <p:nvSpPr>
          <p:cNvPr id="117" name="Google Shape;11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DE"/>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313"/>
              <a:buFont typeface="Calibri"/>
              <a:buNone/>
            </a:pPr>
            <a:endParaRPr dirty="0"/>
          </a:p>
        </p:txBody>
      </p:sp>
      <p:sp>
        <p:nvSpPr>
          <p:cNvPr id="128" name="Google Shape;12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DE"/>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d cover">
  <p:cSld name="End cover">
    <p:spTree>
      <p:nvGrpSpPr>
        <p:cNvPr id="1" name="Shape 11"/>
        <p:cNvGrpSpPr/>
        <p:nvPr/>
      </p:nvGrpSpPr>
      <p:grpSpPr>
        <a:xfrm>
          <a:off x="0" y="0"/>
          <a:ext cx="0" cy="0"/>
          <a:chOff x="0" y="0"/>
          <a:chExt cx="0" cy="0"/>
        </a:xfrm>
      </p:grpSpPr>
      <p:sp>
        <p:nvSpPr>
          <p:cNvPr id="12" name="Google Shape;12;p23"/>
          <p:cNvSpPr/>
          <p:nvPr/>
        </p:nvSpPr>
        <p:spPr>
          <a:xfrm>
            <a:off x="-67969" y="-254000"/>
            <a:ext cx="13691032" cy="77597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spcBef>
                <a:spcPts val="0"/>
              </a:spcBef>
              <a:spcAft>
                <a:spcPts val="0"/>
              </a:spcAft>
              <a:buNone/>
            </a:pPr>
            <a:endParaRPr sz="1478" b="0" i="0" u="none" strike="noStrike" cap="none">
              <a:solidFill>
                <a:schemeClr val="lt1"/>
              </a:solidFill>
              <a:latin typeface="Calibri"/>
              <a:ea typeface="Calibri"/>
              <a:cs typeface="Calibri"/>
              <a:sym typeface="Calibri"/>
            </a:endParaRPr>
          </a:p>
        </p:txBody>
      </p:sp>
      <p:sp>
        <p:nvSpPr>
          <p:cNvPr id="13" name="Google Shape;13;p23"/>
          <p:cNvSpPr txBox="1">
            <a:spLocks noGrp="1"/>
          </p:cNvSpPr>
          <p:nvPr>
            <p:ph type="ctrTitle"/>
          </p:nvPr>
        </p:nvSpPr>
        <p:spPr>
          <a:xfrm>
            <a:off x="310399" y="2955190"/>
            <a:ext cx="6107071" cy="1060949"/>
          </a:xfrm>
          <a:prstGeom prst="rect">
            <a:avLst/>
          </a:prstGeom>
          <a:noFill/>
          <a:ln>
            <a:noFill/>
          </a:ln>
        </p:spPr>
        <p:txBody>
          <a:bodyPr spcFirstLastPara="1" wrap="square" lIns="72000" tIns="45700" rIns="72000" bIns="45700" anchor="t" anchorCtr="0">
            <a:noAutofit/>
          </a:bodyPr>
          <a:lstStyle>
            <a:lvl1pPr lvl="0" algn="l">
              <a:lnSpc>
                <a:spcPct val="90000"/>
              </a:lnSpc>
              <a:spcBef>
                <a:spcPts val="0"/>
              </a:spcBef>
              <a:spcAft>
                <a:spcPts val="0"/>
              </a:spcAft>
              <a:buClr>
                <a:schemeClr val="dk2"/>
              </a:buClr>
              <a:buSzPts val="2800"/>
              <a:buFont typeface="Open Sans"/>
              <a:buNone/>
              <a:defRPr sz="2800" b="1">
                <a:solidFill>
                  <a:schemeClr val="dk2"/>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4" name="Google Shape;14;p23"/>
          <p:cNvGrpSpPr/>
          <p:nvPr/>
        </p:nvGrpSpPr>
        <p:grpSpPr>
          <a:xfrm>
            <a:off x="309367" y="6493935"/>
            <a:ext cx="6399441" cy="923330"/>
            <a:chOff x="309367" y="6493935"/>
            <a:chExt cx="6399441" cy="923330"/>
          </a:xfrm>
        </p:grpSpPr>
        <p:sp>
          <p:nvSpPr>
            <p:cNvPr id="15" name="Google Shape;15;p23"/>
            <p:cNvSpPr txBox="1"/>
            <p:nvPr/>
          </p:nvSpPr>
          <p:spPr>
            <a:xfrm>
              <a:off x="2070100" y="6493935"/>
              <a:ext cx="4638708" cy="92333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200"/>
                <a:buFont typeface="Calibri"/>
                <a:buNone/>
              </a:pPr>
              <a:r>
                <a:rPr lang="de-DE" sz="12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2020-1-UK01-KA204-079048]</a:t>
              </a:r>
              <a:endParaRPr sz="1200" b="0" i="0" u="none" strike="noStrike" cap="none">
                <a:solidFill>
                  <a:schemeClr val="dk1"/>
                </a:solidFill>
                <a:latin typeface="Calibri"/>
                <a:ea typeface="Calibri"/>
                <a:cs typeface="Calibri"/>
                <a:sym typeface="Calibri"/>
              </a:endParaRPr>
            </a:p>
          </p:txBody>
        </p:sp>
        <p:pic>
          <p:nvPicPr>
            <p:cNvPr id="16" name="Google Shape;16;p23"/>
            <p:cNvPicPr preferRelativeResize="0"/>
            <p:nvPr/>
          </p:nvPicPr>
          <p:blipFill rotWithShape="1">
            <a:blip r:embed="rId2">
              <a:alphaModFix/>
            </a:blip>
            <a:srcRect/>
            <a:stretch/>
          </p:blipFill>
          <p:spPr>
            <a:xfrm>
              <a:off x="309367" y="6778845"/>
              <a:ext cx="1471307" cy="304544"/>
            </a:xfrm>
            <a:prstGeom prst="rect">
              <a:avLst/>
            </a:prstGeom>
            <a:noFill/>
            <a:ln>
              <a:noFill/>
            </a:ln>
          </p:spPr>
        </p:pic>
      </p:grpSp>
      <p:pic>
        <p:nvPicPr>
          <p:cNvPr id="17" name="Google Shape;17;p23"/>
          <p:cNvPicPr preferRelativeResize="0"/>
          <p:nvPr/>
        </p:nvPicPr>
        <p:blipFill rotWithShape="1">
          <a:blip r:embed="rId3">
            <a:alphaModFix/>
          </a:blip>
          <a:srcRect/>
          <a:stretch/>
        </p:blipFill>
        <p:spPr>
          <a:xfrm>
            <a:off x="465786" y="637418"/>
            <a:ext cx="2782951" cy="1259537"/>
          </a:xfrm>
          <a:prstGeom prst="rect">
            <a:avLst/>
          </a:prstGeom>
          <a:noFill/>
          <a:ln>
            <a:noFill/>
          </a:ln>
        </p:spPr>
      </p:pic>
      <p:pic>
        <p:nvPicPr>
          <p:cNvPr id="18" name="Google Shape;18;p23"/>
          <p:cNvPicPr preferRelativeResize="0"/>
          <p:nvPr/>
        </p:nvPicPr>
        <p:blipFill rotWithShape="1">
          <a:blip r:embed="rId4">
            <a:alphaModFix/>
          </a:blip>
          <a:srcRect/>
          <a:stretch/>
        </p:blipFill>
        <p:spPr>
          <a:xfrm>
            <a:off x="6998234" y="2675313"/>
            <a:ext cx="6624829" cy="483038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1"/>
        <p:cNvGrpSpPr/>
        <p:nvPr/>
      </p:nvGrpSpPr>
      <p:grpSpPr>
        <a:xfrm>
          <a:off x="0" y="0"/>
          <a:ext cx="0" cy="0"/>
          <a:chOff x="0" y="0"/>
          <a:chExt cx="0" cy="0"/>
        </a:xfrm>
      </p:grpSpPr>
      <p:sp>
        <p:nvSpPr>
          <p:cNvPr id="22" name="Google Shape;22;p24"/>
          <p:cNvSpPr txBox="1">
            <a:spLocks noGrp="1"/>
          </p:cNvSpPr>
          <p:nvPr>
            <p:ph type="body" idx="1"/>
          </p:nvPr>
        </p:nvSpPr>
        <p:spPr>
          <a:xfrm>
            <a:off x="500063" y="1466850"/>
            <a:ext cx="12331541" cy="5538475"/>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3" name="Google Shape;23;p24"/>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ubtitle Content - 2col">
  <p:cSld name="1_Title Subtitle Content - 2col">
    <p:spTree>
      <p:nvGrpSpPr>
        <p:cNvPr id="1" name="Shape 24"/>
        <p:cNvGrpSpPr/>
        <p:nvPr/>
      </p:nvGrpSpPr>
      <p:grpSpPr>
        <a:xfrm>
          <a:off x="0" y="0"/>
          <a:ext cx="0" cy="0"/>
          <a:chOff x="0" y="0"/>
          <a:chExt cx="0" cy="0"/>
        </a:xfrm>
      </p:grpSpPr>
      <p:sp>
        <p:nvSpPr>
          <p:cNvPr id="25" name="Google Shape;25;p25"/>
          <p:cNvSpPr txBox="1">
            <a:spLocks noGrp="1"/>
          </p:cNvSpPr>
          <p:nvPr>
            <p:ph type="body" idx="1"/>
          </p:nvPr>
        </p:nvSpPr>
        <p:spPr>
          <a:xfrm>
            <a:off x="500064" y="1984375"/>
            <a:ext cx="12331402" cy="5129444"/>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accent4"/>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6" name="Google Shape;26;p25"/>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5"/>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ubtitle Content - 2col">
  <p:cSld name="2_Title Subtitle Content - 2col">
    <p:spTree>
      <p:nvGrpSpPr>
        <p:cNvPr id="1" name="Shape 28"/>
        <p:cNvGrpSpPr/>
        <p:nvPr/>
      </p:nvGrpSpPr>
      <p:grpSpPr>
        <a:xfrm>
          <a:off x="0" y="0"/>
          <a:ext cx="0" cy="0"/>
          <a:chOff x="0" y="0"/>
          <a:chExt cx="0" cy="0"/>
        </a:xfrm>
      </p:grpSpPr>
      <p:sp>
        <p:nvSpPr>
          <p:cNvPr id="29" name="Google Shape;29;p26"/>
          <p:cNvSpPr txBox="1">
            <a:spLocks noGrp="1"/>
          </p:cNvSpPr>
          <p:nvPr>
            <p:ph type="body" idx="1"/>
          </p:nvPr>
        </p:nvSpPr>
        <p:spPr>
          <a:xfrm>
            <a:off x="500064" y="1984375"/>
            <a:ext cx="12331402" cy="5129444"/>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accent4"/>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0" name="Google Shape;30;p26"/>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6"/>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32"/>
        <p:cNvGrpSpPr/>
        <p:nvPr/>
      </p:nvGrpSpPr>
      <p:grpSpPr>
        <a:xfrm>
          <a:off x="0" y="0"/>
          <a:ext cx="0" cy="0"/>
          <a:chOff x="0" y="0"/>
          <a:chExt cx="0" cy="0"/>
        </a:xfrm>
      </p:grpSpPr>
      <p:sp>
        <p:nvSpPr>
          <p:cNvPr id="33" name="Google Shape;33;p27"/>
          <p:cNvSpPr txBox="1">
            <a:spLocks noGrp="1"/>
          </p:cNvSpPr>
          <p:nvPr>
            <p:ph type="body" idx="1"/>
          </p:nvPr>
        </p:nvSpPr>
        <p:spPr>
          <a:xfrm>
            <a:off x="500064" y="1514474"/>
            <a:ext cx="6042422" cy="5588141"/>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4" name="Google Shape;34;p27"/>
          <p:cNvSpPr txBox="1">
            <a:spLocks noGrp="1"/>
          </p:cNvSpPr>
          <p:nvPr>
            <p:ph type="body" idx="2"/>
          </p:nvPr>
        </p:nvSpPr>
        <p:spPr>
          <a:xfrm>
            <a:off x="6789183" y="1514474"/>
            <a:ext cx="6042422" cy="5588141"/>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5" name="Google Shape;35;p27"/>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6"/>
        <p:cNvGrpSpPr/>
        <p:nvPr/>
      </p:nvGrpSpPr>
      <p:grpSpPr>
        <a:xfrm>
          <a:off x="0" y="0"/>
          <a:ext cx="0" cy="0"/>
          <a:chOff x="0" y="0"/>
          <a:chExt cx="0" cy="0"/>
        </a:xfrm>
      </p:grpSpPr>
      <p:sp>
        <p:nvSpPr>
          <p:cNvPr id="37" name="Google Shape;37;p28"/>
          <p:cNvSpPr txBox="1">
            <a:spLocks noGrp="1"/>
          </p:cNvSpPr>
          <p:nvPr>
            <p:ph type="body" idx="1"/>
          </p:nvPr>
        </p:nvSpPr>
        <p:spPr>
          <a:xfrm>
            <a:off x="500064" y="1981200"/>
            <a:ext cx="6042422" cy="5121418"/>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8" name="Google Shape;38;p28"/>
          <p:cNvSpPr txBox="1">
            <a:spLocks noGrp="1"/>
          </p:cNvSpPr>
          <p:nvPr>
            <p:ph type="body" idx="2"/>
          </p:nvPr>
        </p:nvSpPr>
        <p:spPr>
          <a:xfrm>
            <a:off x="6789183" y="1981200"/>
            <a:ext cx="6042422" cy="5121418"/>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9" name="Google Shape;39;p28"/>
          <p:cNvSpPr txBox="1">
            <a:spLocks noGrp="1"/>
          </p:cNvSpPr>
          <p:nvPr>
            <p:ph type="body" idx="3"/>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40" name="Google Shape;40;p28"/>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d cover">
  <p:cSld name="End cover">
    <p:spTree>
      <p:nvGrpSpPr>
        <p:cNvPr id="1" name="Shape 41"/>
        <p:cNvGrpSpPr/>
        <p:nvPr/>
      </p:nvGrpSpPr>
      <p:grpSpPr>
        <a:xfrm>
          <a:off x="0" y="0"/>
          <a:ext cx="0" cy="0"/>
          <a:chOff x="0" y="0"/>
          <a:chExt cx="0" cy="0"/>
        </a:xfrm>
      </p:grpSpPr>
      <p:sp>
        <p:nvSpPr>
          <p:cNvPr id="42" name="Google Shape;42;p22"/>
          <p:cNvSpPr/>
          <p:nvPr/>
        </p:nvSpPr>
        <p:spPr>
          <a:xfrm>
            <a:off x="-67969" y="-254000"/>
            <a:ext cx="13691032" cy="77597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spcBef>
                <a:spcPts val="0"/>
              </a:spcBef>
              <a:spcAft>
                <a:spcPts val="0"/>
              </a:spcAft>
              <a:buNone/>
            </a:pPr>
            <a:endParaRPr sz="1478">
              <a:solidFill>
                <a:schemeClr val="lt1"/>
              </a:solidFill>
              <a:latin typeface="Calibri"/>
              <a:ea typeface="Calibri"/>
              <a:cs typeface="Calibri"/>
              <a:sym typeface="Calibri"/>
            </a:endParaRPr>
          </a:p>
        </p:txBody>
      </p:sp>
      <p:sp>
        <p:nvSpPr>
          <p:cNvPr id="43" name="Google Shape;43;p22"/>
          <p:cNvSpPr txBox="1">
            <a:spLocks noGrp="1"/>
          </p:cNvSpPr>
          <p:nvPr>
            <p:ph type="ctrTitle"/>
          </p:nvPr>
        </p:nvSpPr>
        <p:spPr>
          <a:xfrm>
            <a:off x="310399" y="2955190"/>
            <a:ext cx="6107071" cy="1060949"/>
          </a:xfrm>
          <a:prstGeom prst="rect">
            <a:avLst/>
          </a:prstGeom>
          <a:noFill/>
          <a:ln>
            <a:noFill/>
          </a:ln>
        </p:spPr>
        <p:txBody>
          <a:bodyPr spcFirstLastPara="1" wrap="square" lIns="72000" tIns="45700" rIns="72000" bIns="45700" anchor="t" anchorCtr="0">
            <a:noAutofit/>
          </a:bodyPr>
          <a:lstStyle>
            <a:lvl1pPr lvl="0" algn="l">
              <a:lnSpc>
                <a:spcPct val="90000"/>
              </a:lnSpc>
              <a:spcBef>
                <a:spcPts val="0"/>
              </a:spcBef>
              <a:spcAft>
                <a:spcPts val="0"/>
              </a:spcAft>
              <a:buClr>
                <a:schemeClr val="dk2"/>
              </a:buClr>
              <a:buSzPts val="2800"/>
              <a:buFont typeface="Open Sans"/>
              <a:buNone/>
              <a:defRPr sz="2800" b="1">
                <a:solidFill>
                  <a:schemeClr val="dk2"/>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44" name="Google Shape;44;p22"/>
          <p:cNvGrpSpPr/>
          <p:nvPr/>
        </p:nvGrpSpPr>
        <p:grpSpPr>
          <a:xfrm>
            <a:off x="309367" y="6493935"/>
            <a:ext cx="6399441" cy="923330"/>
            <a:chOff x="309367" y="6493935"/>
            <a:chExt cx="6399441" cy="923330"/>
          </a:xfrm>
        </p:grpSpPr>
        <p:sp>
          <p:nvSpPr>
            <p:cNvPr id="45" name="Google Shape;45;p22"/>
            <p:cNvSpPr txBox="1"/>
            <p:nvPr/>
          </p:nvSpPr>
          <p:spPr>
            <a:xfrm>
              <a:off x="2070100" y="6493935"/>
              <a:ext cx="4638708" cy="92333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200"/>
                <a:buFont typeface="Calibri"/>
                <a:buNone/>
              </a:pPr>
              <a:r>
                <a:rPr lang="de-DE" sz="12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2020-1-UK01-KA204-079048]</a:t>
              </a:r>
              <a:endParaRPr sz="1200">
                <a:solidFill>
                  <a:schemeClr val="dk1"/>
                </a:solidFill>
                <a:latin typeface="Calibri"/>
                <a:ea typeface="Calibri"/>
                <a:cs typeface="Calibri"/>
                <a:sym typeface="Calibri"/>
              </a:endParaRPr>
            </a:p>
          </p:txBody>
        </p:sp>
        <p:pic>
          <p:nvPicPr>
            <p:cNvPr id="46" name="Google Shape;46;p22"/>
            <p:cNvPicPr preferRelativeResize="0"/>
            <p:nvPr/>
          </p:nvPicPr>
          <p:blipFill rotWithShape="1">
            <a:blip r:embed="rId2">
              <a:alphaModFix/>
            </a:blip>
            <a:srcRect/>
            <a:stretch/>
          </p:blipFill>
          <p:spPr>
            <a:xfrm>
              <a:off x="309367" y="6778845"/>
              <a:ext cx="1471307" cy="304544"/>
            </a:xfrm>
            <a:prstGeom prst="rect">
              <a:avLst/>
            </a:prstGeom>
            <a:noFill/>
            <a:ln>
              <a:noFill/>
            </a:ln>
          </p:spPr>
        </p:pic>
      </p:grpSp>
      <p:pic>
        <p:nvPicPr>
          <p:cNvPr id="47" name="Google Shape;47;p22"/>
          <p:cNvPicPr preferRelativeResize="0"/>
          <p:nvPr/>
        </p:nvPicPr>
        <p:blipFill rotWithShape="1">
          <a:blip r:embed="rId3">
            <a:alphaModFix/>
          </a:blip>
          <a:srcRect/>
          <a:stretch/>
        </p:blipFill>
        <p:spPr>
          <a:xfrm>
            <a:off x="465786" y="637418"/>
            <a:ext cx="2782951" cy="1259537"/>
          </a:xfrm>
          <a:prstGeom prst="rect">
            <a:avLst/>
          </a:prstGeom>
          <a:noFill/>
          <a:ln>
            <a:noFill/>
          </a:ln>
        </p:spPr>
      </p:pic>
      <p:pic>
        <p:nvPicPr>
          <p:cNvPr id="48" name="Google Shape;48;p22"/>
          <p:cNvPicPr preferRelativeResize="0"/>
          <p:nvPr/>
        </p:nvPicPr>
        <p:blipFill rotWithShape="1">
          <a:blip r:embed="rId4">
            <a:alphaModFix/>
          </a:blip>
          <a:srcRect/>
          <a:stretch/>
        </p:blipFill>
        <p:spPr>
          <a:xfrm>
            <a:off x="6998234" y="2675313"/>
            <a:ext cx="6624829" cy="483038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20"/>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scpl.org/books-movies-music/benefits-of-reading-out-loud" TargetMode="External"/><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angsarap.net/2020/04/20/coffee-jelly/" TargetMode="External"/><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www.publicdomainpictures.net/view-image.php?image=172270&amp;picture=blue-monste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pixabay.com/en/gas-pump-red-fuel-gasoline-297049/" TargetMode="Externa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moneymattersproject.eu/"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raisingchildren.net.au/grown-ups/family-life/managing-money/managing-money" TargetMode="External"/><Relationship Id="rId7" Type="http://schemas.openxmlformats.org/officeDocument/2006/relationships/hyperlink" Target="https://www.discover.com/online-banking/banking-topics/7-ways-to-save-money-on-family-expenses/"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www.sofi.com/learn/content/saving-my-family-money/" TargetMode="External"/><Relationship Id="rId5" Type="http://schemas.openxmlformats.org/officeDocument/2006/relationships/hyperlink" Target="https://www.delraycc.com/budgeting/the-importance-of-a-household-budget/" TargetMode="External"/><Relationship Id="rId4" Type="http://schemas.openxmlformats.org/officeDocument/2006/relationships/hyperlink" Target="https://www.mvorganizing.org/what-is-the-importance-of-family-budg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hyperlink" Target="https://www.journeywithtechnology.com/mind-mapping-improves-learning/"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txBox="1">
            <a:spLocks noGrp="1"/>
          </p:cNvSpPr>
          <p:nvPr>
            <p:ph type="ctrTitle"/>
          </p:nvPr>
        </p:nvSpPr>
        <p:spPr>
          <a:xfrm>
            <a:off x="311150" y="2955925"/>
            <a:ext cx="8255334" cy="1060450"/>
          </a:xfrm>
          <a:prstGeom prst="rect">
            <a:avLst/>
          </a:prstGeom>
          <a:noFill/>
          <a:ln>
            <a:noFill/>
          </a:ln>
        </p:spPr>
        <p:txBody>
          <a:bodyPr spcFirstLastPara="1" wrap="square" lIns="72000" tIns="45700" rIns="72000" bIns="45700" anchor="t" anchorCtr="0">
            <a:noAutofit/>
          </a:bodyPr>
          <a:lstStyle/>
          <a:p>
            <a:pPr marL="0" lvl="0" indent="0" algn="l" rtl="0">
              <a:lnSpc>
                <a:spcPct val="90000"/>
              </a:lnSpc>
              <a:spcBef>
                <a:spcPts val="0"/>
              </a:spcBef>
              <a:spcAft>
                <a:spcPts val="0"/>
              </a:spcAft>
              <a:buClr>
                <a:schemeClr val="dk2"/>
              </a:buClr>
              <a:buSzPts val="2800"/>
              <a:buFont typeface="Open Sans"/>
              <a:buNone/>
            </a:pPr>
            <a:r>
              <a:rPr lang="de-DE" dirty="0"/>
              <a:t>IO3: Financial Literacy Training for Parents </a:t>
            </a:r>
            <a:endParaRPr dirty="0"/>
          </a:p>
        </p:txBody>
      </p:sp>
      <p:sp>
        <p:nvSpPr>
          <p:cNvPr id="55" name="Google Shape;55;p1"/>
          <p:cNvSpPr txBox="1"/>
          <p:nvPr/>
        </p:nvSpPr>
        <p:spPr>
          <a:xfrm>
            <a:off x="310399" y="4233090"/>
            <a:ext cx="6475412" cy="93647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A9A8F"/>
              </a:buClr>
              <a:buSzPts val="2400"/>
              <a:buFont typeface="Arial"/>
              <a:buNone/>
            </a:pPr>
            <a:r>
              <a:rPr lang="de-DE" sz="2400" b="1" i="0" u="none" strike="noStrike" cap="none" dirty="0">
                <a:solidFill>
                  <a:srgbClr val="097D74"/>
                </a:solidFill>
                <a:latin typeface="Open Sans"/>
                <a:ea typeface="Open Sans"/>
                <a:cs typeface="Open Sans"/>
                <a:sym typeface="Open Sans"/>
              </a:rPr>
              <a:t>Module 2: Family Financial Management </a:t>
            </a:r>
            <a:endParaRPr sz="2400" b="1" i="0" u="none" strike="noStrike" cap="none" dirty="0">
              <a:solidFill>
                <a:srgbClr val="097D74"/>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FFD661-DA6D-36CC-16FC-E6A58CACD027}"/>
              </a:ext>
            </a:extLst>
          </p:cNvPr>
          <p:cNvSpPr>
            <a:spLocks noGrp="1"/>
          </p:cNvSpPr>
          <p:nvPr>
            <p:ph type="body" idx="1"/>
          </p:nvPr>
        </p:nvSpPr>
        <p:spPr>
          <a:xfrm>
            <a:off x="500064" y="2367589"/>
            <a:ext cx="12331402" cy="4575881"/>
          </a:xfrm>
        </p:spPr>
        <p:txBody>
          <a:bodyPr/>
          <a:lstStyle/>
          <a:p>
            <a:endParaRPr lang="en-GB" sz="2800" dirty="0"/>
          </a:p>
          <a:p>
            <a:endParaRPr lang="en-GB" sz="2800" dirty="0"/>
          </a:p>
          <a:p>
            <a:endParaRPr lang="en-GB" sz="2800" dirty="0"/>
          </a:p>
          <a:p>
            <a:pPr marL="742950" indent="-514350" algn="l">
              <a:buFont typeface="+mj-lt"/>
              <a:buAutoNum type="arabicPeriod"/>
            </a:pPr>
            <a:r>
              <a:rPr lang="en-GB" sz="2800" dirty="0"/>
              <a:t>In pairs read through </a:t>
            </a:r>
            <a:r>
              <a:rPr lang="en-GB" sz="2800" u="sng" dirty="0"/>
              <a:t>Comic Strip 3</a:t>
            </a:r>
            <a:r>
              <a:rPr lang="en-GB" sz="2800" dirty="0"/>
              <a:t>    </a:t>
            </a:r>
            <a:r>
              <a:rPr lang="en-GB" sz="2800" b="1" dirty="0">
                <a:solidFill>
                  <a:schemeClr val="accent3"/>
                </a:solidFill>
              </a:rPr>
              <a:t>‘Save now…Spend later’</a:t>
            </a:r>
          </a:p>
          <a:p>
            <a:pPr marL="742950" indent="-514350" algn="l">
              <a:buFont typeface="+mj-lt"/>
              <a:buAutoNum type="arabicPeriod"/>
            </a:pPr>
            <a:endParaRPr lang="en-GB" sz="2800" dirty="0"/>
          </a:p>
          <a:p>
            <a:pPr marL="742950" indent="-514350" algn="l">
              <a:buFont typeface="+mj-lt"/>
              <a:buAutoNum type="arabicPeriod"/>
            </a:pPr>
            <a:r>
              <a:rPr lang="en-GB" sz="2800" dirty="0"/>
              <a:t>List 3 ways that could you use this with a child to help them understand budgeting</a:t>
            </a:r>
          </a:p>
          <a:p>
            <a:pPr marL="742950" indent="-514350" algn="l">
              <a:buFont typeface="+mj-lt"/>
              <a:buAutoNum type="arabicPeriod"/>
            </a:pPr>
            <a:endParaRPr lang="en-GB" sz="2800" dirty="0"/>
          </a:p>
          <a:p>
            <a:pPr marL="742950" indent="-514350" algn="l">
              <a:buFont typeface="+mj-lt"/>
              <a:buAutoNum type="arabicPeriod"/>
            </a:pPr>
            <a:r>
              <a:rPr lang="en-GB" sz="2800" dirty="0"/>
              <a:t>Feedback</a:t>
            </a:r>
          </a:p>
          <a:p>
            <a:endParaRPr lang="en-GB" dirty="0"/>
          </a:p>
        </p:txBody>
      </p:sp>
      <p:sp>
        <p:nvSpPr>
          <p:cNvPr id="3" name="Title 2">
            <a:extLst>
              <a:ext uri="{FF2B5EF4-FFF2-40B4-BE49-F238E27FC236}">
                <a16:creationId xmlns:a16="http://schemas.microsoft.com/office/drawing/2014/main" id="{D6DABD77-CC48-2F9C-48BD-E71178636193}"/>
              </a:ext>
            </a:extLst>
          </p:cNvPr>
          <p:cNvSpPr>
            <a:spLocks noGrp="1"/>
          </p:cNvSpPr>
          <p:nvPr>
            <p:ph type="title"/>
          </p:nvPr>
        </p:nvSpPr>
        <p:spPr/>
        <p:txBody>
          <a:bodyPr/>
          <a:lstStyle/>
          <a:p>
            <a:r>
              <a:rPr lang="en-GB" dirty="0"/>
              <a:t>Family Financial Management   How can we help children learn about budgeting?</a:t>
            </a:r>
          </a:p>
        </p:txBody>
      </p:sp>
      <p:sp>
        <p:nvSpPr>
          <p:cNvPr id="4" name="Text Placeholder 3">
            <a:extLst>
              <a:ext uri="{FF2B5EF4-FFF2-40B4-BE49-F238E27FC236}">
                <a16:creationId xmlns:a16="http://schemas.microsoft.com/office/drawing/2014/main" id="{4977ABE5-CCAD-9FA9-41FD-5448CF738B14}"/>
              </a:ext>
            </a:extLst>
          </p:cNvPr>
          <p:cNvSpPr>
            <a:spLocks noGrp="1"/>
          </p:cNvSpPr>
          <p:nvPr>
            <p:ph type="body" idx="2"/>
          </p:nvPr>
        </p:nvSpPr>
        <p:spPr>
          <a:xfrm>
            <a:off x="500064" y="1260553"/>
            <a:ext cx="12331541" cy="985341"/>
          </a:xfrm>
        </p:spPr>
        <p:txBody>
          <a:bodyPr/>
          <a:lstStyle/>
          <a:p>
            <a:r>
              <a:rPr lang="en-GB" i="0" dirty="0"/>
              <a:t>Activity M2.4</a:t>
            </a:r>
          </a:p>
          <a:p>
            <a:r>
              <a:rPr lang="en-GB" i="0" dirty="0"/>
              <a:t>Budgeting for children (6-12 year olds)</a:t>
            </a:r>
          </a:p>
        </p:txBody>
      </p:sp>
      <p:pic>
        <p:nvPicPr>
          <p:cNvPr id="6" name="Picture 5" descr="A person and a child reading a book&#10;&#10;Description automatically generated with medium confidence">
            <a:extLst>
              <a:ext uri="{FF2B5EF4-FFF2-40B4-BE49-F238E27FC236}">
                <a16:creationId xmlns:a16="http://schemas.microsoft.com/office/drawing/2014/main" id="{8A64311C-B86D-62AD-256E-CDF1AFE0E11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534400" y="1103055"/>
            <a:ext cx="3737811" cy="2362040"/>
          </a:xfrm>
          <a:prstGeom prst="rect">
            <a:avLst/>
          </a:prstGeom>
        </p:spPr>
      </p:pic>
    </p:spTree>
    <p:extLst>
      <p:ext uri="{BB962C8B-B14F-4D97-AF65-F5344CB8AC3E}">
        <p14:creationId xmlns:p14="http://schemas.microsoft.com/office/powerpoint/2010/main" val="2833273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6362BD-4811-5618-5B71-928361C7733F}"/>
              </a:ext>
            </a:extLst>
          </p:cNvPr>
          <p:cNvSpPr>
            <a:spLocks noGrp="1"/>
          </p:cNvSpPr>
          <p:nvPr>
            <p:ph type="body" idx="1"/>
          </p:nvPr>
        </p:nvSpPr>
        <p:spPr/>
        <p:txBody>
          <a:bodyPr/>
          <a:lstStyle/>
          <a:p>
            <a:endParaRPr lang="en-GB" sz="4000" b="1" dirty="0">
              <a:solidFill>
                <a:schemeClr val="accent6">
                  <a:lumMod val="60000"/>
                  <a:lumOff val="40000"/>
                </a:schemeClr>
              </a:solidFill>
            </a:endParaRPr>
          </a:p>
          <a:p>
            <a:endParaRPr lang="en-GB" sz="4000" b="1" dirty="0">
              <a:solidFill>
                <a:schemeClr val="accent6">
                  <a:lumMod val="60000"/>
                  <a:lumOff val="40000"/>
                </a:schemeClr>
              </a:solidFill>
            </a:endParaRPr>
          </a:p>
          <a:p>
            <a:r>
              <a:rPr lang="en-GB" sz="4000" b="1" dirty="0">
                <a:solidFill>
                  <a:schemeClr val="accent6">
                    <a:lumMod val="75000"/>
                  </a:schemeClr>
                </a:solidFill>
              </a:rPr>
              <a:t>Tea and Coffee Break</a:t>
            </a:r>
          </a:p>
        </p:txBody>
      </p:sp>
      <p:sp>
        <p:nvSpPr>
          <p:cNvPr id="3" name="Title 2">
            <a:extLst>
              <a:ext uri="{FF2B5EF4-FFF2-40B4-BE49-F238E27FC236}">
                <a16:creationId xmlns:a16="http://schemas.microsoft.com/office/drawing/2014/main" id="{B99792AA-4E92-203A-0287-291D25844C33}"/>
              </a:ext>
            </a:extLst>
          </p:cNvPr>
          <p:cNvSpPr>
            <a:spLocks noGrp="1"/>
          </p:cNvSpPr>
          <p:nvPr>
            <p:ph type="title"/>
          </p:nvPr>
        </p:nvSpPr>
        <p:spPr/>
        <p:txBody>
          <a:bodyPr/>
          <a:lstStyle/>
          <a:p>
            <a:r>
              <a:rPr lang="en-GB" dirty="0"/>
              <a:t>Family Financial Management</a:t>
            </a:r>
          </a:p>
        </p:txBody>
      </p:sp>
      <p:pic>
        <p:nvPicPr>
          <p:cNvPr id="6" name="Picture 5" descr="A picture containing cup, coffee, table, drink&#10;&#10;Description automatically generated">
            <a:extLst>
              <a:ext uri="{FF2B5EF4-FFF2-40B4-BE49-F238E27FC236}">
                <a16:creationId xmlns:a16="http://schemas.microsoft.com/office/drawing/2014/main" id="{264F8D70-7F67-79CB-67A9-72D0ECC500E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18321" y="1152159"/>
            <a:ext cx="5003800" cy="4971047"/>
          </a:xfrm>
          <a:prstGeom prst="rect">
            <a:avLst/>
          </a:prstGeom>
        </p:spPr>
      </p:pic>
    </p:spTree>
    <p:extLst>
      <p:ext uri="{BB962C8B-B14F-4D97-AF65-F5344CB8AC3E}">
        <p14:creationId xmlns:p14="http://schemas.microsoft.com/office/powerpoint/2010/main" val="3543807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9"/>
          <p:cNvSpPr txBox="1">
            <a:spLocks noGrp="1"/>
          </p:cNvSpPr>
          <p:nvPr>
            <p:ph type="body" idx="1"/>
          </p:nvPr>
        </p:nvSpPr>
        <p:spPr>
          <a:xfrm>
            <a:off x="499925" y="2157413"/>
            <a:ext cx="12331541" cy="877054"/>
          </a:xfrm>
          <a:prstGeom prst="rect">
            <a:avLst/>
          </a:prstGeom>
          <a:noFill/>
          <a:ln>
            <a:noFill/>
          </a:ln>
        </p:spPr>
        <p:txBody>
          <a:bodyPr spcFirstLastPara="1" wrap="square" lIns="72000" tIns="45700" rIns="72000" bIns="45700" anchor="t" anchorCtr="0">
            <a:noAutofit/>
          </a:bodyPr>
          <a:lstStyle/>
          <a:p>
            <a:pPr marL="0" lvl="0" indent="0" algn="l" rtl="0">
              <a:lnSpc>
                <a:spcPct val="100000"/>
              </a:lnSpc>
              <a:spcBef>
                <a:spcPts val="0"/>
              </a:spcBef>
              <a:spcAft>
                <a:spcPts val="0"/>
              </a:spcAft>
              <a:buSzPts val="2188"/>
              <a:buNone/>
            </a:pPr>
            <a:r>
              <a:rPr lang="de-DE" sz="2400" dirty="0"/>
              <a:t>Managing debt can be easier if you understand how debt work and know how to control money. </a:t>
            </a:r>
            <a:endParaRPr sz="2400" dirty="0">
              <a:highlight>
                <a:srgbClr val="FFFF00"/>
              </a:highlight>
            </a:endParaRPr>
          </a:p>
          <a:p>
            <a:pPr marL="0" lvl="0" indent="0" algn="just" rtl="0">
              <a:lnSpc>
                <a:spcPct val="100000"/>
              </a:lnSpc>
              <a:spcBef>
                <a:spcPts val="600"/>
              </a:spcBef>
              <a:spcAft>
                <a:spcPts val="0"/>
              </a:spcAft>
              <a:buClr>
                <a:schemeClr val="accent4"/>
              </a:buClr>
              <a:buSzPts val="2188"/>
              <a:buNone/>
            </a:pPr>
            <a:endParaRPr dirty="0">
              <a:highlight>
                <a:srgbClr val="FFFF00"/>
              </a:highlight>
            </a:endParaRPr>
          </a:p>
        </p:txBody>
      </p:sp>
      <p:sp>
        <p:nvSpPr>
          <p:cNvPr id="131" name="Google Shape;131;p9"/>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SzPts val="1800"/>
              <a:buFont typeface="Open Sans"/>
              <a:buNone/>
            </a:pPr>
            <a:r>
              <a:rPr lang="de-DE" dirty="0">
                <a:solidFill>
                  <a:srgbClr val="0A9A8F"/>
                </a:solidFill>
                <a:latin typeface="Calibri" panose="020F0502020204030204" pitchFamily="34" charset="0"/>
                <a:ea typeface="Open Sans"/>
                <a:cs typeface="Calibri" panose="020F0502020204030204" pitchFamily="34" charset="0"/>
                <a:sym typeface="Open Sans"/>
              </a:rPr>
              <a:t>Family Financial Management </a:t>
            </a:r>
            <a:endParaRPr dirty="0">
              <a:latin typeface="Calibri" panose="020F0502020204030204" pitchFamily="34" charset="0"/>
              <a:cs typeface="Calibri" panose="020F0502020204030204" pitchFamily="34" charset="0"/>
            </a:endParaRPr>
          </a:p>
        </p:txBody>
      </p:sp>
      <p:sp>
        <p:nvSpPr>
          <p:cNvPr id="132" name="Google Shape;132;p9"/>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457200" marR="0" lvl="0" indent="-228600" algn="just" rtl="0">
              <a:lnSpc>
                <a:spcPct val="90000"/>
              </a:lnSpc>
              <a:spcBef>
                <a:spcPts val="1094"/>
              </a:spcBef>
              <a:spcAft>
                <a:spcPts val="0"/>
              </a:spcAft>
              <a:buClr>
                <a:schemeClr val="lt2"/>
              </a:buClr>
              <a:buSzPts val="2400"/>
              <a:buFont typeface="Arial"/>
              <a:buNone/>
            </a:pPr>
            <a:r>
              <a:rPr lang="de-DE" i="0" dirty="0"/>
              <a:t>How to manage debt</a:t>
            </a:r>
            <a:endParaRPr i="0" dirty="0"/>
          </a:p>
        </p:txBody>
      </p:sp>
      <p:sp>
        <p:nvSpPr>
          <p:cNvPr id="133" name="Google Shape;133;p9"/>
          <p:cNvSpPr/>
          <p:nvPr/>
        </p:nvSpPr>
        <p:spPr>
          <a:xfrm>
            <a:off x="1828801" y="3034467"/>
            <a:ext cx="11002665"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b="1" dirty="0">
                <a:solidFill>
                  <a:schemeClr val="lt2"/>
                </a:solidFill>
                <a:latin typeface="Calibri" panose="020F0502020204030204" pitchFamily="34" charset="0"/>
                <a:ea typeface="Calibri"/>
                <a:cs typeface="Calibri" panose="020F0502020204030204" pitchFamily="34" charset="0"/>
                <a:sym typeface="Calibri"/>
              </a:rPr>
              <a:t>Understand when you have crossed the line! </a:t>
            </a:r>
            <a:endParaRPr sz="240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de-DE" sz="2400" dirty="0">
                <a:solidFill>
                  <a:schemeClr val="dk2"/>
                </a:solidFill>
                <a:latin typeface="Calibri" panose="020F0502020204030204" pitchFamily="34" charset="0"/>
                <a:ea typeface="Calibri"/>
                <a:cs typeface="Calibri" panose="020F0502020204030204" pitchFamily="34" charset="0"/>
                <a:sym typeface="Calibri"/>
              </a:rPr>
              <a:t>To see </a:t>
            </a:r>
            <a:r>
              <a:rPr lang="de-DE" sz="2400" dirty="0" err="1">
                <a:solidFill>
                  <a:schemeClr val="dk2"/>
                </a:solidFill>
                <a:latin typeface="Calibri" panose="020F0502020204030204" pitchFamily="34" charset="0"/>
                <a:ea typeface="Calibri"/>
                <a:cs typeface="Calibri" panose="020F0502020204030204" pitchFamily="34" charset="0"/>
                <a:sym typeface="Calibri"/>
              </a:rPr>
              <a:t>if</a:t>
            </a:r>
            <a:r>
              <a:rPr lang="de-DE" sz="2400" dirty="0">
                <a:solidFill>
                  <a:schemeClr val="dk2"/>
                </a:solidFill>
                <a:latin typeface="Calibri" panose="020F0502020204030204" pitchFamily="34" charset="0"/>
                <a:ea typeface="Calibri"/>
                <a:cs typeface="Calibri" panose="020F0502020204030204" pitchFamily="34" charset="0"/>
                <a:sym typeface="Calibri"/>
              </a:rPr>
              <a:t> </a:t>
            </a:r>
            <a:r>
              <a:rPr lang="de-DE" sz="2400" dirty="0" err="1">
                <a:solidFill>
                  <a:schemeClr val="dk2"/>
                </a:solidFill>
                <a:latin typeface="Calibri" panose="020F0502020204030204" pitchFamily="34" charset="0"/>
                <a:ea typeface="Calibri"/>
                <a:cs typeface="Calibri" panose="020F0502020204030204" pitchFamily="34" charset="0"/>
                <a:sym typeface="Calibri"/>
              </a:rPr>
              <a:t>you</a:t>
            </a:r>
            <a:r>
              <a:rPr lang="de-DE" sz="2400" dirty="0">
                <a:solidFill>
                  <a:schemeClr val="dk2"/>
                </a:solidFill>
                <a:latin typeface="Calibri" panose="020F0502020204030204" pitchFamily="34" charset="0"/>
                <a:ea typeface="Calibri"/>
                <a:cs typeface="Calibri" panose="020F0502020204030204" pitchFamily="34" charset="0"/>
                <a:sym typeface="Calibri"/>
              </a:rPr>
              <a:t> </a:t>
            </a:r>
            <a:r>
              <a:rPr lang="de-DE" sz="2400" dirty="0" err="1">
                <a:solidFill>
                  <a:schemeClr val="dk2"/>
                </a:solidFill>
                <a:latin typeface="Calibri" panose="020F0502020204030204" pitchFamily="34" charset="0"/>
                <a:ea typeface="Calibri"/>
                <a:cs typeface="Calibri" panose="020F0502020204030204" pitchFamily="34" charset="0"/>
                <a:sym typeface="Calibri"/>
              </a:rPr>
              <a:t>have</a:t>
            </a:r>
            <a:r>
              <a:rPr lang="de-DE" sz="2400" dirty="0">
                <a:solidFill>
                  <a:schemeClr val="dk2"/>
                </a:solidFill>
                <a:latin typeface="Calibri" panose="020F0502020204030204" pitchFamily="34" charset="0"/>
                <a:ea typeface="Calibri"/>
                <a:cs typeface="Calibri" panose="020F0502020204030204" pitchFamily="34" charset="0"/>
                <a:sym typeface="Calibri"/>
              </a:rPr>
              <a:t> </a:t>
            </a:r>
            <a:r>
              <a:rPr lang="de-DE" sz="2400" dirty="0" err="1">
                <a:solidFill>
                  <a:schemeClr val="dk2"/>
                </a:solidFill>
                <a:latin typeface="Calibri" panose="020F0502020204030204" pitchFamily="34" charset="0"/>
                <a:ea typeface="Calibri"/>
                <a:cs typeface="Calibri" panose="020F0502020204030204" pitchFamily="34" charset="0"/>
                <a:sym typeface="Calibri"/>
              </a:rPr>
              <a:t>too</a:t>
            </a:r>
            <a:r>
              <a:rPr lang="de-DE" sz="2400" dirty="0">
                <a:solidFill>
                  <a:schemeClr val="dk2"/>
                </a:solidFill>
                <a:latin typeface="Calibri" panose="020F0502020204030204" pitchFamily="34" charset="0"/>
                <a:ea typeface="Calibri"/>
                <a:cs typeface="Calibri" panose="020F0502020204030204" pitchFamily="34" charset="0"/>
                <a:sym typeface="Calibri"/>
              </a:rPr>
              <a:t> </a:t>
            </a:r>
            <a:r>
              <a:rPr lang="de-DE" sz="2400" dirty="0" err="1">
                <a:solidFill>
                  <a:schemeClr val="dk2"/>
                </a:solidFill>
                <a:latin typeface="Calibri" panose="020F0502020204030204" pitchFamily="34" charset="0"/>
                <a:ea typeface="Calibri"/>
                <a:cs typeface="Calibri" panose="020F0502020204030204" pitchFamily="34" charset="0"/>
                <a:sym typeface="Calibri"/>
              </a:rPr>
              <a:t>much</a:t>
            </a:r>
            <a:r>
              <a:rPr lang="de-DE" sz="2400" dirty="0">
                <a:solidFill>
                  <a:schemeClr val="dk2"/>
                </a:solidFill>
                <a:latin typeface="Calibri" panose="020F0502020204030204" pitchFamily="34" charset="0"/>
                <a:ea typeface="Calibri"/>
                <a:cs typeface="Calibri" panose="020F0502020204030204" pitchFamily="34" charset="0"/>
                <a:sym typeface="Calibri"/>
              </a:rPr>
              <a:t> </a:t>
            </a:r>
            <a:r>
              <a:rPr lang="de-DE" sz="2400" dirty="0" err="1">
                <a:solidFill>
                  <a:schemeClr val="dk2"/>
                </a:solidFill>
                <a:latin typeface="Calibri" panose="020F0502020204030204" pitchFamily="34" charset="0"/>
                <a:ea typeface="Calibri"/>
                <a:cs typeface="Calibri" panose="020F0502020204030204" pitchFamily="34" charset="0"/>
                <a:sym typeface="Calibri"/>
              </a:rPr>
              <a:t>debt</a:t>
            </a:r>
            <a:r>
              <a:rPr lang="de-DE" sz="2400" dirty="0">
                <a:solidFill>
                  <a:schemeClr val="dk2"/>
                </a:solidFill>
                <a:latin typeface="Calibri" panose="020F0502020204030204" pitchFamily="34" charset="0"/>
                <a:ea typeface="Calibri"/>
                <a:cs typeface="Calibri" panose="020F0502020204030204" pitchFamily="34" charset="0"/>
                <a:sym typeface="Calibri"/>
              </a:rPr>
              <a:t>, you can calculate monthly earnings </a:t>
            </a:r>
            <a:r>
              <a:rPr lang="de-DE" sz="2400" dirty="0" err="1">
                <a:solidFill>
                  <a:schemeClr val="dk2"/>
                </a:solidFill>
                <a:latin typeface="Calibri" panose="020F0502020204030204" pitchFamily="34" charset="0"/>
                <a:ea typeface="Calibri"/>
                <a:cs typeface="Calibri" panose="020F0502020204030204" pitchFamily="34" charset="0"/>
                <a:sym typeface="Calibri"/>
              </a:rPr>
              <a:t>against</a:t>
            </a:r>
            <a:r>
              <a:rPr lang="de-DE" sz="2400" dirty="0">
                <a:solidFill>
                  <a:schemeClr val="dk2"/>
                </a:solidFill>
                <a:latin typeface="Calibri" panose="020F0502020204030204" pitchFamily="34" charset="0"/>
                <a:ea typeface="Calibri"/>
                <a:cs typeface="Calibri" panose="020F0502020204030204" pitchFamily="34" charset="0"/>
                <a:sym typeface="Calibri"/>
              </a:rPr>
              <a:t> </a:t>
            </a:r>
            <a:r>
              <a:rPr lang="de-DE" sz="2400" dirty="0" err="1">
                <a:solidFill>
                  <a:schemeClr val="dk2"/>
                </a:solidFill>
                <a:latin typeface="Calibri" panose="020F0502020204030204" pitchFamily="34" charset="0"/>
                <a:ea typeface="Calibri"/>
                <a:cs typeface="Calibri" panose="020F0502020204030204" pitchFamily="34" charset="0"/>
                <a:sym typeface="Calibri"/>
              </a:rPr>
              <a:t>debts</a:t>
            </a:r>
            <a:r>
              <a:rPr lang="de-DE" sz="2400" dirty="0">
                <a:solidFill>
                  <a:schemeClr val="dk2"/>
                </a:solidFill>
                <a:latin typeface="Calibri" panose="020F0502020204030204" pitchFamily="34" charset="0"/>
                <a:ea typeface="Calibri"/>
                <a:cs typeface="Calibri" panose="020F0502020204030204" pitchFamily="34" charset="0"/>
                <a:sym typeface="Calibri"/>
              </a:rPr>
              <a:t>.</a:t>
            </a:r>
            <a:endParaRPr sz="2400" dirty="0">
              <a:latin typeface="Calibri" panose="020F0502020204030204" pitchFamily="34" charset="0"/>
              <a:cs typeface="Calibri" panose="020F0502020204030204" pitchFamily="34" charset="0"/>
            </a:endParaRPr>
          </a:p>
        </p:txBody>
      </p:sp>
      <p:sp>
        <p:nvSpPr>
          <p:cNvPr id="134" name="Google Shape;134;p9"/>
          <p:cNvSpPr/>
          <p:nvPr/>
        </p:nvSpPr>
        <p:spPr>
          <a:xfrm>
            <a:off x="0" y="5309720"/>
            <a:ext cx="1558977" cy="429028"/>
          </a:xfrm>
          <a:prstGeom prst="rect">
            <a:avLst/>
          </a:prstGeom>
          <a:noFill/>
          <a:ln>
            <a:noFill/>
          </a:ln>
        </p:spPr>
        <p:txBody>
          <a:bodyPr spcFirstLastPara="1" wrap="square" lIns="91425" tIns="45700" rIns="91425" bIns="45700" anchor="t" anchorCtr="0">
            <a:spAutoFit/>
          </a:bodyPr>
          <a:lstStyle/>
          <a:p>
            <a:pPr marL="500165" marR="0" lvl="1" indent="0" algn="l" rtl="0">
              <a:spcBef>
                <a:spcPts val="0"/>
              </a:spcBef>
              <a:spcAft>
                <a:spcPts val="0"/>
              </a:spcAft>
              <a:buClr>
                <a:schemeClr val="accent2"/>
              </a:buClr>
              <a:buSzPts val="2188"/>
              <a:buFont typeface="Calibri"/>
              <a:buNone/>
            </a:pPr>
            <a:r>
              <a:rPr lang="de-DE" sz="2188" b="1" i="0" u="none" strike="noStrike" cap="none">
                <a:solidFill>
                  <a:schemeClr val="accent2"/>
                </a:solidFill>
                <a:latin typeface="Calibri"/>
                <a:ea typeface="Calibri"/>
                <a:cs typeface="Calibri"/>
                <a:sym typeface="Calibri"/>
              </a:rPr>
              <a:t>STEP B:</a:t>
            </a:r>
            <a:r>
              <a:rPr lang="de-DE" sz="2188" b="1" i="0" u="none" strike="noStrike" cap="none">
                <a:solidFill>
                  <a:schemeClr val="accent6"/>
                </a:solidFill>
                <a:latin typeface="Calibri"/>
                <a:ea typeface="Calibri"/>
                <a:cs typeface="Calibri"/>
                <a:sym typeface="Calibri"/>
              </a:rPr>
              <a:t> </a:t>
            </a:r>
            <a:endParaRPr/>
          </a:p>
        </p:txBody>
      </p:sp>
      <p:sp>
        <p:nvSpPr>
          <p:cNvPr id="135" name="Google Shape;135;p9"/>
          <p:cNvSpPr/>
          <p:nvPr/>
        </p:nvSpPr>
        <p:spPr>
          <a:xfrm>
            <a:off x="1903751" y="4850043"/>
            <a:ext cx="11002666"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solidFill>
                  <a:schemeClr val="dk2"/>
                </a:solidFill>
                <a:latin typeface="Calibri"/>
                <a:ea typeface="Calibri"/>
                <a:cs typeface="Calibri"/>
                <a:sym typeface="Calibri"/>
              </a:rPr>
              <a:t>If the difference is </a:t>
            </a:r>
            <a:r>
              <a:rPr lang="de-DE" sz="2400" b="1" dirty="0">
                <a:solidFill>
                  <a:schemeClr val="dk2"/>
                </a:solidFill>
                <a:latin typeface="Calibri"/>
                <a:ea typeface="Calibri"/>
                <a:cs typeface="Calibri"/>
                <a:sym typeface="Calibri"/>
              </a:rPr>
              <a:t>too high</a:t>
            </a:r>
            <a:r>
              <a:rPr lang="de-DE" sz="2400" dirty="0">
                <a:solidFill>
                  <a:schemeClr val="dk2"/>
                </a:solidFill>
                <a:latin typeface="Calibri"/>
                <a:ea typeface="Calibri"/>
                <a:cs typeface="Calibri"/>
                <a:sym typeface="Calibri"/>
              </a:rPr>
              <a:t>, </a:t>
            </a:r>
            <a:r>
              <a:rPr lang="de-DE" sz="2400" dirty="0" err="1">
                <a:solidFill>
                  <a:schemeClr val="dk2"/>
                </a:solidFill>
                <a:latin typeface="Calibri"/>
                <a:ea typeface="Calibri"/>
                <a:cs typeface="Calibri"/>
                <a:sym typeface="Calibri"/>
              </a:rPr>
              <a:t>you</a:t>
            </a:r>
            <a:r>
              <a:rPr lang="de-DE" sz="2400" dirty="0">
                <a:solidFill>
                  <a:schemeClr val="dk2"/>
                </a:solidFill>
                <a:latin typeface="Calibri"/>
                <a:ea typeface="Calibri"/>
                <a:cs typeface="Calibri"/>
                <a:sym typeface="Calibri"/>
              </a:rPr>
              <a:t> can examine spending habits and </a:t>
            </a:r>
            <a:r>
              <a:rPr lang="de-DE" sz="2400" b="1" u="sng" dirty="0">
                <a:solidFill>
                  <a:schemeClr val="accent6"/>
                </a:solidFill>
                <a:latin typeface="Calibri"/>
                <a:ea typeface="Calibri"/>
                <a:cs typeface="Calibri"/>
                <a:sym typeface="Calibri"/>
              </a:rPr>
              <a:t>MAKE A PLAN </a:t>
            </a:r>
            <a:r>
              <a:rPr lang="de-DE" sz="2400" dirty="0">
                <a:solidFill>
                  <a:schemeClr val="dk2"/>
                </a:solidFill>
                <a:latin typeface="Calibri"/>
                <a:ea typeface="Calibri"/>
                <a:cs typeface="Calibri"/>
                <a:sym typeface="Calibri"/>
              </a:rPr>
              <a:t>in order to manage debts without worries! This plan would include identifying any unnecessary purchases or habits such as frequently eating in restaurants, uncontrolled  credit card spending or use of several cards at once etc. When unnecessary expenses  have been identified they can be </a:t>
            </a:r>
            <a:r>
              <a:rPr lang="de-DE" sz="2400" dirty="0" err="1">
                <a:solidFill>
                  <a:schemeClr val="dk2"/>
                </a:solidFill>
                <a:latin typeface="Calibri"/>
                <a:ea typeface="Calibri"/>
                <a:cs typeface="Calibri"/>
                <a:sym typeface="Calibri"/>
              </a:rPr>
              <a:t>controlled</a:t>
            </a:r>
            <a:r>
              <a:rPr lang="de-DE" sz="2400" dirty="0">
                <a:solidFill>
                  <a:schemeClr val="dk2"/>
                </a:solidFill>
                <a:latin typeface="Calibri"/>
                <a:ea typeface="Calibri"/>
                <a:cs typeface="Calibri"/>
                <a:sym typeface="Calibri"/>
              </a:rPr>
              <a:t> and </a:t>
            </a:r>
            <a:r>
              <a:rPr lang="de-DE" sz="2400" dirty="0" err="1">
                <a:solidFill>
                  <a:schemeClr val="dk2"/>
                </a:solidFill>
                <a:latin typeface="Calibri"/>
                <a:ea typeface="Calibri"/>
                <a:cs typeface="Calibri"/>
                <a:sym typeface="Calibri"/>
              </a:rPr>
              <a:t>you</a:t>
            </a:r>
            <a:r>
              <a:rPr lang="de-DE" sz="2400" dirty="0">
                <a:solidFill>
                  <a:schemeClr val="dk2"/>
                </a:solidFill>
                <a:latin typeface="Calibri"/>
                <a:ea typeface="Calibri"/>
                <a:cs typeface="Calibri"/>
                <a:sym typeface="Calibri"/>
              </a:rPr>
              <a:t> </a:t>
            </a:r>
            <a:r>
              <a:rPr lang="de-DE" sz="2400" dirty="0" err="1">
                <a:solidFill>
                  <a:schemeClr val="dk2"/>
                </a:solidFill>
                <a:latin typeface="Calibri"/>
                <a:ea typeface="Calibri"/>
                <a:cs typeface="Calibri"/>
                <a:sym typeface="Calibri"/>
              </a:rPr>
              <a:t>can</a:t>
            </a:r>
            <a:r>
              <a:rPr lang="de-DE" sz="2400" dirty="0">
                <a:solidFill>
                  <a:schemeClr val="dk2"/>
                </a:solidFill>
                <a:latin typeface="Calibri"/>
                <a:ea typeface="Calibri"/>
                <a:cs typeface="Calibri"/>
                <a:sym typeface="Calibri"/>
              </a:rPr>
              <a:t> try to </a:t>
            </a:r>
            <a:r>
              <a:rPr lang="de-DE" sz="2400" b="1" u="sng" dirty="0">
                <a:solidFill>
                  <a:schemeClr val="accent6"/>
                </a:solidFill>
                <a:latin typeface="Calibri"/>
                <a:ea typeface="Calibri"/>
                <a:cs typeface="Calibri"/>
                <a:sym typeface="Calibri"/>
              </a:rPr>
              <a:t>AVOID THEM</a:t>
            </a:r>
            <a:r>
              <a:rPr lang="de-DE" sz="2400" dirty="0">
                <a:solidFill>
                  <a:schemeClr val="dk2"/>
                </a:solidFill>
                <a:latin typeface="Calibri"/>
                <a:ea typeface="Calibri"/>
                <a:cs typeface="Calibri"/>
                <a:sym typeface="Calibri"/>
              </a:rPr>
              <a:t>.</a:t>
            </a:r>
            <a:endParaRPr sz="2400" dirty="0">
              <a:solidFill>
                <a:schemeClr val="dk2"/>
              </a:solidFill>
              <a:latin typeface="Calibri"/>
              <a:ea typeface="Calibri"/>
              <a:cs typeface="Calibri"/>
              <a:sym typeface="Calibri"/>
            </a:endParaRPr>
          </a:p>
        </p:txBody>
      </p:sp>
      <p:sp>
        <p:nvSpPr>
          <p:cNvPr id="136" name="Google Shape;136;p9"/>
          <p:cNvSpPr/>
          <p:nvPr/>
        </p:nvSpPr>
        <p:spPr>
          <a:xfrm>
            <a:off x="0" y="3367322"/>
            <a:ext cx="1558977" cy="429028"/>
          </a:xfrm>
          <a:prstGeom prst="rect">
            <a:avLst/>
          </a:prstGeom>
          <a:noFill/>
          <a:ln>
            <a:noFill/>
          </a:ln>
        </p:spPr>
        <p:txBody>
          <a:bodyPr spcFirstLastPara="1" wrap="square" lIns="91425" tIns="45700" rIns="91425" bIns="45700" anchor="t" anchorCtr="0">
            <a:spAutoFit/>
          </a:bodyPr>
          <a:lstStyle/>
          <a:p>
            <a:pPr marL="500165" marR="0" lvl="1" indent="0" algn="l" rtl="0">
              <a:spcBef>
                <a:spcPts val="0"/>
              </a:spcBef>
              <a:spcAft>
                <a:spcPts val="0"/>
              </a:spcAft>
              <a:buClr>
                <a:schemeClr val="accent2"/>
              </a:buClr>
              <a:buSzPts val="2188"/>
              <a:buFont typeface="Calibri"/>
              <a:buNone/>
            </a:pPr>
            <a:r>
              <a:rPr lang="de-DE" sz="2188" b="1" i="0" u="none" strike="noStrike" cap="none">
                <a:solidFill>
                  <a:schemeClr val="accent2"/>
                </a:solidFill>
                <a:latin typeface="Calibri"/>
                <a:ea typeface="Calibri"/>
                <a:cs typeface="Calibri"/>
                <a:sym typeface="Calibri"/>
              </a:rPr>
              <a:t>STEP A: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0"/>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SzPts val="1800"/>
              <a:buFont typeface="Open Sans"/>
              <a:buNone/>
            </a:pPr>
            <a:r>
              <a:rPr lang="de-DE" dirty="0">
                <a:solidFill>
                  <a:srgbClr val="0A9A8F"/>
                </a:solidFill>
                <a:latin typeface="Calibri" panose="020F0502020204030204" pitchFamily="34" charset="0"/>
                <a:ea typeface="Open Sans"/>
                <a:cs typeface="Calibri" panose="020F0502020204030204" pitchFamily="34" charset="0"/>
                <a:sym typeface="Open Sans"/>
              </a:rPr>
              <a:t>Family Financial Management </a:t>
            </a:r>
            <a:endParaRPr dirty="0">
              <a:latin typeface="Calibri" panose="020F0502020204030204" pitchFamily="34" charset="0"/>
              <a:cs typeface="Calibri" panose="020F0502020204030204" pitchFamily="34" charset="0"/>
            </a:endParaRPr>
          </a:p>
        </p:txBody>
      </p:sp>
      <p:sp>
        <p:nvSpPr>
          <p:cNvPr id="143" name="Google Shape;143;p10"/>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457200" marR="0" lvl="0" indent="-228600" algn="just" rtl="0">
              <a:lnSpc>
                <a:spcPct val="90000"/>
              </a:lnSpc>
              <a:spcBef>
                <a:spcPts val="1094"/>
              </a:spcBef>
              <a:spcAft>
                <a:spcPts val="0"/>
              </a:spcAft>
              <a:buClr>
                <a:schemeClr val="lt2"/>
              </a:buClr>
              <a:buSzPts val="2400"/>
              <a:buFont typeface="Arial"/>
              <a:buNone/>
            </a:pPr>
            <a:r>
              <a:rPr lang="de-DE" i="0" dirty="0"/>
              <a:t>How to manage debts: top tips</a:t>
            </a:r>
            <a:endParaRPr i="0" dirty="0"/>
          </a:p>
        </p:txBody>
      </p:sp>
      <p:sp>
        <p:nvSpPr>
          <p:cNvPr id="144" name="Google Shape;144;p10"/>
          <p:cNvSpPr txBox="1"/>
          <p:nvPr/>
        </p:nvSpPr>
        <p:spPr>
          <a:xfrm>
            <a:off x="500063" y="2158585"/>
            <a:ext cx="9543347" cy="76636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2"/>
              </a:buClr>
              <a:buSzPts val="2190"/>
              <a:buFont typeface="Arial"/>
              <a:buChar char="•"/>
            </a:pPr>
            <a:r>
              <a:rPr lang="de-DE" sz="2190">
                <a:solidFill>
                  <a:schemeClr val="lt2"/>
                </a:solidFill>
                <a:latin typeface="Calibri"/>
                <a:ea typeface="Calibri"/>
                <a:cs typeface="Calibri"/>
                <a:sym typeface="Calibri"/>
              </a:rPr>
              <a:t>Make a list of monthly debts, including student and car loans, credit cards, and mortgage</a:t>
            </a:r>
            <a:endParaRPr sz="2190">
              <a:solidFill>
                <a:schemeClr val="lt2"/>
              </a:solidFill>
              <a:latin typeface="Calibri"/>
              <a:ea typeface="Calibri"/>
              <a:cs typeface="Calibri"/>
              <a:sym typeface="Calibri"/>
            </a:endParaRPr>
          </a:p>
        </p:txBody>
      </p:sp>
      <p:sp>
        <p:nvSpPr>
          <p:cNvPr id="145" name="Google Shape;145;p10"/>
          <p:cNvSpPr/>
          <p:nvPr/>
        </p:nvSpPr>
        <p:spPr>
          <a:xfrm>
            <a:off x="500060" y="4135213"/>
            <a:ext cx="12331541" cy="766364"/>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lt2"/>
              </a:buClr>
              <a:buSzPts val="2190"/>
              <a:buFont typeface="Arial"/>
              <a:buChar char="•"/>
            </a:pPr>
            <a:r>
              <a:rPr lang="de-DE" sz="2190">
                <a:solidFill>
                  <a:schemeClr val="lt2"/>
                </a:solidFill>
                <a:latin typeface="Calibri"/>
                <a:ea typeface="Calibri"/>
                <a:cs typeface="Calibri"/>
                <a:sym typeface="Calibri"/>
              </a:rPr>
              <a:t>Make a monthly budget to determine how much you can afford to pay towards your debt. You’ll want to pay as much as you can to bring down your debt. </a:t>
            </a:r>
            <a:endParaRPr sz="2190">
              <a:solidFill>
                <a:schemeClr val="lt2"/>
              </a:solidFill>
              <a:latin typeface="Calibri"/>
              <a:ea typeface="Calibri"/>
              <a:cs typeface="Calibri"/>
              <a:sym typeface="Calibri"/>
            </a:endParaRPr>
          </a:p>
        </p:txBody>
      </p:sp>
      <p:sp>
        <p:nvSpPr>
          <p:cNvPr id="146" name="Google Shape;146;p10"/>
          <p:cNvSpPr/>
          <p:nvPr/>
        </p:nvSpPr>
        <p:spPr>
          <a:xfrm>
            <a:off x="502500" y="6406983"/>
            <a:ext cx="12329999" cy="76636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2"/>
              </a:buClr>
              <a:buSzPts val="2190"/>
              <a:buFont typeface="Arial"/>
              <a:buChar char="•"/>
            </a:pPr>
            <a:r>
              <a:rPr lang="de-DE" sz="2190">
                <a:solidFill>
                  <a:schemeClr val="lt2"/>
                </a:solidFill>
                <a:latin typeface="Calibri"/>
                <a:ea typeface="Calibri"/>
                <a:cs typeface="Calibri"/>
                <a:sym typeface="Calibri"/>
              </a:rPr>
              <a:t>Continue to pay all your debts, because if you miss payments, you may be charged fees and even higher interest rates. </a:t>
            </a:r>
            <a:endParaRPr sz="2190">
              <a:solidFill>
                <a:schemeClr val="lt2"/>
              </a:solidFill>
              <a:latin typeface="Calibri"/>
              <a:ea typeface="Calibri"/>
              <a:cs typeface="Calibri"/>
              <a:sym typeface="Calibri"/>
            </a:endParaRPr>
          </a:p>
        </p:txBody>
      </p:sp>
      <p:sp>
        <p:nvSpPr>
          <p:cNvPr id="147" name="Google Shape;147;p10"/>
          <p:cNvSpPr txBox="1"/>
          <p:nvPr/>
        </p:nvSpPr>
        <p:spPr>
          <a:xfrm>
            <a:off x="460779" y="2212152"/>
            <a:ext cx="9269192" cy="830956"/>
          </a:xfrm>
          <a:prstGeom prst="rect">
            <a:avLst/>
          </a:prstGeom>
          <a:noFill/>
          <a:ln>
            <a:noFill/>
          </a:ln>
        </p:spPr>
        <p:txBody>
          <a:bodyPr spcFirstLastPara="1" wrap="square" lIns="91425" tIns="45700" rIns="91425" bIns="45700" anchor="t" anchorCtr="0">
            <a:spAutoFit/>
          </a:bodyPr>
          <a:lstStyle/>
          <a:p>
            <a:pPr marL="261090" marR="0" lvl="0" indent="-261090" algn="l" rtl="0">
              <a:spcBef>
                <a:spcPts val="0"/>
              </a:spcBef>
              <a:spcAft>
                <a:spcPts val="0"/>
              </a:spcAft>
              <a:buClr>
                <a:schemeClr val="dk2"/>
              </a:buClr>
              <a:buSzPts val="2001"/>
              <a:buFont typeface="Arial"/>
              <a:buChar char="•"/>
            </a:pPr>
            <a:r>
              <a:rPr lang="de-DE" sz="2400" dirty="0">
                <a:solidFill>
                  <a:schemeClr val="dk2"/>
                </a:solidFill>
                <a:latin typeface="Calibri"/>
                <a:ea typeface="Calibri"/>
                <a:cs typeface="Calibri"/>
                <a:sym typeface="Calibri"/>
              </a:rPr>
              <a:t>Make a list of monthly debts including all loans e.g. credit cards, car purchase, mortgages or student loans.</a:t>
            </a:r>
            <a:endParaRPr sz="2400" dirty="0">
              <a:solidFill>
                <a:schemeClr val="dk2"/>
              </a:solidFill>
              <a:latin typeface="Calibri"/>
              <a:ea typeface="Calibri"/>
              <a:cs typeface="Calibri"/>
              <a:sym typeface="Calibri"/>
            </a:endParaRPr>
          </a:p>
        </p:txBody>
      </p:sp>
      <p:sp>
        <p:nvSpPr>
          <p:cNvPr id="148" name="Google Shape;148;p10"/>
          <p:cNvSpPr/>
          <p:nvPr/>
        </p:nvSpPr>
        <p:spPr>
          <a:xfrm>
            <a:off x="460776" y="4018208"/>
            <a:ext cx="9582634" cy="1200288"/>
          </a:xfrm>
          <a:prstGeom prst="rect">
            <a:avLst/>
          </a:prstGeom>
          <a:noFill/>
          <a:ln>
            <a:noFill/>
          </a:ln>
        </p:spPr>
        <p:txBody>
          <a:bodyPr spcFirstLastPara="1" wrap="square" lIns="91425" tIns="45700" rIns="91425" bIns="45700" anchor="t" anchorCtr="0">
            <a:spAutoFit/>
          </a:bodyPr>
          <a:lstStyle/>
          <a:p>
            <a:pPr marL="261090" marR="0" lvl="0" indent="-261090" algn="just" rtl="0">
              <a:spcBef>
                <a:spcPts val="0"/>
              </a:spcBef>
              <a:spcAft>
                <a:spcPts val="0"/>
              </a:spcAft>
              <a:buClr>
                <a:schemeClr val="dk2"/>
              </a:buClr>
              <a:buSzPts val="2001"/>
              <a:buFont typeface="Arial"/>
              <a:buChar char="•"/>
            </a:pPr>
            <a:r>
              <a:rPr lang="de-DE" sz="2400" dirty="0">
                <a:solidFill>
                  <a:schemeClr val="dk2"/>
                </a:solidFill>
                <a:latin typeface="Calibri"/>
                <a:ea typeface="Calibri"/>
                <a:cs typeface="Calibri"/>
                <a:sym typeface="Calibri"/>
              </a:rPr>
              <a:t>Make a monthly budget to determine how much you can afford to pay towards your debt. You’ll want to pay as much as you can to bring down your debt. </a:t>
            </a:r>
            <a:endParaRPr sz="2400" dirty="0">
              <a:solidFill>
                <a:schemeClr val="dk2"/>
              </a:solidFill>
              <a:latin typeface="Calibri"/>
              <a:ea typeface="Calibri"/>
              <a:cs typeface="Calibri"/>
              <a:sym typeface="Calibri"/>
            </a:endParaRPr>
          </a:p>
        </p:txBody>
      </p:sp>
      <p:sp>
        <p:nvSpPr>
          <p:cNvPr id="149" name="Google Shape;149;p10"/>
          <p:cNvSpPr/>
          <p:nvPr/>
        </p:nvSpPr>
        <p:spPr>
          <a:xfrm>
            <a:off x="463006" y="6093937"/>
            <a:ext cx="11265989" cy="830956"/>
          </a:xfrm>
          <a:prstGeom prst="rect">
            <a:avLst/>
          </a:prstGeom>
          <a:noFill/>
          <a:ln>
            <a:noFill/>
          </a:ln>
        </p:spPr>
        <p:txBody>
          <a:bodyPr spcFirstLastPara="1" wrap="square" lIns="91425" tIns="45700" rIns="91425" bIns="45700" anchor="t" anchorCtr="0">
            <a:spAutoFit/>
          </a:bodyPr>
          <a:lstStyle/>
          <a:p>
            <a:pPr marL="261090" marR="0" lvl="0" indent="-261090" algn="l" rtl="0">
              <a:spcBef>
                <a:spcPts val="0"/>
              </a:spcBef>
              <a:spcAft>
                <a:spcPts val="0"/>
              </a:spcAft>
              <a:buClr>
                <a:schemeClr val="dk2"/>
              </a:buClr>
              <a:buSzPts val="2001"/>
              <a:buFont typeface="Arial"/>
              <a:buChar char="•"/>
            </a:pPr>
            <a:r>
              <a:rPr lang="de-DE" sz="2400" dirty="0">
                <a:solidFill>
                  <a:schemeClr val="dk2"/>
                </a:solidFill>
                <a:latin typeface="Calibri"/>
                <a:ea typeface="Calibri"/>
                <a:cs typeface="Calibri"/>
                <a:sym typeface="Calibri"/>
              </a:rPr>
              <a:t>Continue to pay all your debts, because if you miss payments, you may be charged fees and even higher interest rates. </a:t>
            </a:r>
            <a:endParaRPr sz="2400" dirty="0">
              <a:solidFill>
                <a:schemeClr val="dk2"/>
              </a:solidFill>
              <a:latin typeface="Calibri"/>
              <a:ea typeface="Calibri"/>
              <a:cs typeface="Calibri"/>
              <a:sym typeface="Calibri"/>
            </a:endParaRPr>
          </a:p>
        </p:txBody>
      </p:sp>
      <p:pic>
        <p:nvPicPr>
          <p:cNvPr id="150" name="Google Shape;150;p10" descr="Mortgage, Hypothecary Credit, Loan, Interest Rate"/>
          <p:cNvPicPr preferRelativeResize="0"/>
          <p:nvPr/>
        </p:nvPicPr>
        <p:blipFill rotWithShape="1">
          <a:blip r:embed="rId3">
            <a:alphaModFix/>
          </a:blip>
          <a:srcRect/>
          <a:stretch/>
        </p:blipFill>
        <p:spPr>
          <a:xfrm>
            <a:off x="9729971" y="2245418"/>
            <a:ext cx="3056567" cy="212686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1"/>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SzPts val="1800"/>
              <a:buFont typeface="Open Sans"/>
              <a:buNone/>
            </a:pPr>
            <a:r>
              <a:rPr lang="de-DE" dirty="0">
                <a:solidFill>
                  <a:srgbClr val="0A9A8F"/>
                </a:solidFill>
                <a:latin typeface="Calibri" panose="020F0502020204030204" pitchFamily="34" charset="0"/>
                <a:ea typeface="Open Sans"/>
                <a:cs typeface="Calibri" panose="020F0502020204030204" pitchFamily="34" charset="0"/>
                <a:sym typeface="Open Sans"/>
              </a:rPr>
              <a:t>Family Financial</a:t>
            </a:r>
            <a:r>
              <a:rPr lang="de-DE" dirty="0">
                <a:solidFill>
                  <a:srgbClr val="0A9A8F"/>
                </a:solidFill>
                <a:latin typeface="Open Sans"/>
                <a:ea typeface="Open Sans"/>
                <a:cs typeface="Open Sans"/>
                <a:sym typeface="Open Sans"/>
              </a:rPr>
              <a:t> </a:t>
            </a:r>
            <a:r>
              <a:rPr lang="de-DE" dirty="0">
                <a:solidFill>
                  <a:srgbClr val="0A9A8F"/>
                </a:solidFill>
                <a:latin typeface="Calibri" panose="020F0502020204030204" pitchFamily="34" charset="0"/>
                <a:ea typeface="Open Sans"/>
                <a:cs typeface="Calibri" panose="020F0502020204030204" pitchFamily="34" charset="0"/>
                <a:sym typeface="Open Sans"/>
              </a:rPr>
              <a:t>Management</a:t>
            </a:r>
            <a:r>
              <a:rPr lang="de-DE" dirty="0">
                <a:solidFill>
                  <a:srgbClr val="0A9A8F"/>
                </a:solidFill>
                <a:latin typeface="Open Sans"/>
                <a:ea typeface="Open Sans"/>
                <a:cs typeface="Open Sans"/>
                <a:sym typeface="Open Sans"/>
              </a:rPr>
              <a:t> </a:t>
            </a:r>
            <a:endParaRPr dirty="0"/>
          </a:p>
        </p:txBody>
      </p:sp>
      <p:sp>
        <p:nvSpPr>
          <p:cNvPr id="157" name="Google Shape;157;p11"/>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457200" marR="0" lvl="0" indent="-228600" algn="just" rtl="0">
              <a:lnSpc>
                <a:spcPct val="90000"/>
              </a:lnSpc>
              <a:spcBef>
                <a:spcPts val="1094"/>
              </a:spcBef>
              <a:spcAft>
                <a:spcPts val="0"/>
              </a:spcAft>
              <a:buClr>
                <a:schemeClr val="lt2"/>
              </a:buClr>
              <a:buSzPts val="2400"/>
              <a:buFont typeface="Arial"/>
              <a:buNone/>
            </a:pPr>
            <a:r>
              <a:rPr lang="de-DE" i="0" dirty="0"/>
              <a:t>How to manage debts: top tips</a:t>
            </a:r>
            <a:endParaRPr i="0" dirty="0"/>
          </a:p>
        </p:txBody>
      </p:sp>
      <p:sp>
        <p:nvSpPr>
          <p:cNvPr id="158" name="Google Shape;158;p11"/>
          <p:cNvSpPr/>
          <p:nvPr/>
        </p:nvSpPr>
        <p:spPr>
          <a:xfrm>
            <a:off x="500061" y="2585488"/>
            <a:ext cx="12329998" cy="120028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2"/>
              </a:buClr>
              <a:buSzPts val="2190"/>
              <a:buFont typeface="Arial"/>
              <a:buChar char="•"/>
            </a:pPr>
            <a:r>
              <a:rPr lang="de-DE" sz="2400" dirty="0">
                <a:solidFill>
                  <a:schemeClr val="dk2"/>
                </a:solidFill>
                <a:latin typeface="Calibri"/>
                <a:ea typeface="Calibri"/>
                <a:cs typeface="Calibri"/>
                <a:sym typeface="Calibri"/>
              </a:rPr>
              <a:t>Avoid using credit cards for new purchases. Put your credit cards away until you have paid off your debt. If you continue to add new charges to your credit </a:t>
            </a:r>
            <a:r>
              <a:rPr lang="de-DE" sz="2400" dirty="0" err="1">
                <a:solidFill>
                  <a:schemeClr val="dk2"/>
                </a:solidFill>
                <a:latin typeface="Calibri"/>
                <a:ea typeface="Calibri"/>
                <a:cs typeface="Calibri"/>
                <a:sym typeface="Calibri"/>
              </a:rPr>
              <a:t>card</a:t>
            </a:r>
            <a:r>
              <a:rPr lang="de-DE" sz="2400" dirty="0">
                <a:solidFill>
                  <a:schemeClr val="dk2"/>
                </a:solidFill>
                <a:latin typeface="Calibri"/>
                <a:ea typeface="Calibri"/>
                <a:cs typeface="Calibri"/>
                <a:sym typeface="Calibri"/>
              </a:rPr>
              <a:t> </a:t>
            </a:r>
            <a:r>
              <a:rPr lang="de-DE" sz="2400" dirty="0" err="1">
                <a:solidFill>
                  <a:schemeClr val="dk2"/>
                </a:solidFill>
                <a:latin typeface="Calibri"/>
                <a:ea typeface="Calibri"/>
                <a:cs typeface="Calibri"/>
                <a:sym typeface="Calibri"/>
              </a:rPr>
              <a:t>debt</a:t>
            </a:r>
            <a:r>
              <a:rPr lang="de-DE" sz="2400" dirty="0">
                <a:solidFill>
                  <a:schemeClr val="dk2"/>
                </a:solidFill>
                <a:latin typeface="Calibri"/>
                <a:ea typeface="Calibri"/>
                <a:cs typeface="Calibri"/>
                <a:sym typeface="Calibri"/>
              </a:rPr>
              <a:t>, it will increase and it is unlikely that you will pay it off. </a:t>
            </a:r>
            <a:endParaRPr sz="2400" dirty="0"/>
          </a:p>
        </p:txBody>
      </p:sp>
      <p:sp>
        <p:nvSpPr>
          <p:cNvPr id="159" name="Google Shape;159;p11"/>
          <p:cNvSpPr/>
          <p:nvPr/>
        </p:nvSpPr>
        <p:spPr>
          <a:xfrm>
            <a:off x="500061" y="4238975"/>
            <a:ext cx="9143850" cy="83095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2"/>
              </a:buClr>
              <a:buSzPts val="2190"/>
              <a:buFont typeface="Arial"/>
              <a:buChar char="•"/>
            </a:pPr>
            <a:r>
              <a:rPr lang="de-DE" sz="2400" dirty="0">
                <a:solidFill>
                  <a:schemeClr val="dk2"/>
                </a:solidFill>
                <a:latin typeface="Calibri"/>
                <a:ea typeface="Calibri"/>
                <a:cs typeface="Calibri"/>
                <a:sym typeface="Calibri"/>
              </a:rPr>
              <a:t>If you get a raise, increase your savings instead of increasing your spending.</a:t>
            </a:r>
            <a:endParaRPr sz="2400" dirty="0"/>
          </a:p>
        </p:txBody>
      </p:sp>
      <p:sp>
        <p:nvSpPr>
          <p:cNvPr id="160" name="Google Shape;160;p11"/>
          <p:cNvSpPr/>
          <p:nvPr/>
        </p:nvSpPr>
        <p:spPr>
          <a:xfrm>
            <a:off x="500061" y="5763494"/>
            <a:ext cx="12329997" cy="1200288"/>
          </a:xfrm>
          <a:prstGeom prst="rect">
            <a:avLst/>
          </a:prstGeom>
          <a:noFill/>
          <a:ln>
            <a:noFill/>
          </a:ln>
        </p:spPr>
        <p:txBody>
          <a:bodyPr spcFirstLastPara="1" wrap="square" lIns="91425" tIns="45700" rIns="91425" bIns="45700" anchor="t" anchorCtr="0">
            <a:spAutoFit/>
          </a:bodyPr>
          <a:lstStyle/>
          <a:p>
            <a:pPr marL="342900" marR="0" lvl="0" indent="-342900" rtl="0">
              <a:spcBef>
                <a:spcPts val="0"/>
              </a:spcBef>
              <a:spcAft>
                <a:spcPts val="0"/>
              </a:spcAft>
              <a:buClr>
                <a:schemeClr val="dk2"/>
              </a:buClr>
              <a:buSzPts val="2190"/>
              <a:buFont typeface="Arial"/>
              <a:buChar char="•"/>
            </a:pPr>
            <a:r>
              <a:rPr lang="de-DE" sz="2400" dirty="0">
                <a:solidFill>
                  <a:schemeClr val="dk2"/>
                </a:solidFill>
                <a:latin typeface="Calibri"/>
                <a:ea typeface="Calibri"/>
                <a:cs typeface="Calibri"/>
                <a:sym typeface="Calibri"/>
              </a:rPr>
              <a:t>Don’t use all of your savings to pay off debt. You’ll want to keep a small amount of savings for any unforeseen emergencies. Savings will prevent you from having to charge these emergencies to your credit card. </a:t>
            </a:r>
            <a:endParaRPr sz="2400" dirty="0">
              <a:solidFill>
                <a:schemeClr val="dk2"/>
              </a:solidFill>
              <a:latin typeface="Calibri"/>
              <a:ea typeface="Calibri"/>
              <a:cs typeface="Calibri"/>
              <a:sym typeface="Calibri"/>
            </a:endParaRPr>
          </a:p>
        </p:txBody>
      </p:sp>
      <p:pic>
        <p:nvPicPr>
          <p:cNvPr id="161" name="Google Shape;161;p11" descr="Bank, Piggy, Fiat, Cash, Finance, Money, Saving Money"/>
          <p:cNvPicPr preferRelativeResize="0"/>
          <p:nvPr/>
        </p:nvPicPr>
        <p:blipFill rotWithShape="1">
          <a:blip r:embed="rId3">
            <a:alphaModFix/>
          </a:blip>
          <a:srcRect/>
          <a:stretch/>
        </p:blipFill>
        <p:spPr>
          <a:xfrm>
            <a:off x="9643911" y="3589605"/>
            <a:ext cx="3070642" cy="204709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2"/>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SzPts val="1800"/>
              <a:buFont typeface="Open Sans"/>
              <a:buNone/>
            </a:pPr>
            <a:r>
              <a:rPr lang="de-DE" dirty="0">
                <a:solidFill>
                  <a:srgbClr val="0A9A8F"/>
                </a:solidFill>
                <a:latin typeface="Calibri" panose="020F0502020204030204" pitchFamily="34" charset="0"/>
                <a:ea typeface="Open Sans"/>
                <a:cs typeface="Calibri" panose="020F0502020204030204" pitchFamily="34" charset="0"/>
                <a:sym typeface="Open Sans"/>
              </a:rPr>
              <a:t>Family Financial Management: </a:t>
            </a:r>
            <a:r>
              <a:rPr lang="de-DE" dirty="0">
                <a:solidFill>
                  <a:srgbClr val="C00000"/>
                </a:solidFill>
                <a:latin typeface="Calibri" panose="020F0502020204030204" pitchFamily="34" charset="0"/>
                <a:ea typeface="Open Sans"/>
                <a:cs typeface="Calibri" panose="020F0502020204030204" pitchFamily="34" charset="0"/>
                <a:sym typeface="Open Sans"/>
              </a:rPr>
              <a:t>Needs and Wants </a:t>
            </a:r>
            <a:endParaRPr dirty="0">
              <a:solidFill>
                <a:srgbClr val="C00000"/>
              </a:solidFill>
              <a:latin typeface="Calibri" panose="020F0502020204030204" pitchFamily="34" charset="0"/>
              <a:cs typeface="Calibri" panose="020F0502020204030204" pitchFamily="34" charset="0"/>
            </a:endParaRPr>
          </a:p>
        </p:txBody>
      </p:sp>
      <p:sp>
        <p:nvSpPr>
          <p:cNvPr id="168" name="Google Shape;168;p12"/>
          <p:cNvSpPr txBox="1">
            <a:spLocks noGrp="1"/>
          </p:cNvSpPr>
          <p:nvPr>
            <p:ph type="body" idx="2"/>
          </p:nvPr>
        </p:nvSpPr>
        <p:spPr>
          <a:xfrm>
            <a:off x="500064" y="1152160"/>
            <a:ext cx="12331541" cy="945734"/>
          </a:xfrm>
          <a:prstGeom prst="rect">
            <a:avLst/>
          </a:prstGeom>
          <a:solidFill>
            <a:schemeClr val="dk1"/>
          </a:solidFill>
          <a:ln>
            <a:noFill/>
          </a:ln>
        </p:spPr>
        <p:txBody>
          <a:bodyPr spcFirstLastPara="1" wrap="square" lIns="72000" tIns="45700" rIns="72000" bIns="45700" anchor="ctr" anchorCtr="0">
            <a:noAutofit/>
          </a:bodyPr>
          <a:lstStyle/>
          <a:p>
            <a:r>
              <a:rPr lang="de-DE" i="0" dirty="0"/>
              <a:t>Activity M2.5</a:t>
            </a:r>
          </a:p>
          <a:p>
            <a:pPr marL="457200" marR="0" lvl="0" indent="-228600" algn="just" rtl="0">
              <a:lnSpc>
                <a:spcPct val="90000"/>
              </a:lnSpc>
              <a:spcBef>
                <a:spcPts val="1094"/>
              </a:spcBef>
              <a:spcAft>
                <a:spcPts val="0"/>
              </a:spcAft>
              <a:buClr>
                <a:schemeClr val="lt2"/>
              </a:buClr>
              <a:buSzPts val="2400"/>
              <a:buFont typeface="Arial"/>
              <a:buNone/>
            </a:pPr>
            <a:r>
              <a:rPr lang="de-DE" i="0" dirty="0"/>
              <a:t>Thinking about family saving during periods of </a:t>
            </a:r>
            <a:r>
              <a:rPr lang="de-DE" i="0" dirty="0">
                <a:solidFill>
                  <a:schemeClr val="tx2"/>
                </a:solidFill>
              </a:rPr>
              <a:t>inflation</a:t>
            </a:r>
            <a:r>
              <a:rPr lang="de-DE" i="0" dirty="0"/>
              <a:t> </a:t>
            </a:r>
          </a:p>
        </p:txBody>
      </p:sp>
      <p:sp>
        <p:nvSpPr>
          <p:cNvPr id="169" name="Google Shape;169;p12"/>
          <p:cNvSpPr/>
          <p:nvPr/>
        </p:nvSpPr>
        <p:spPr>
          <a:xfrm>
            <a:off x="500064" y="2097893"/>
            <a:ext cx="12331541"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de-DE"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de-DE" sz="2400" dirty="0">
                <a:solidFill>
                  <a:schemeClr val="dk1"/>
                </a:solidFill>
                <a:latin typeface="Calibri"/>
                <a:ea typeface="Calibri"/>
                <a:cs typeface="Calibri"/>
                <a:sym typeface="Calibri"/>
              </a:rPr>
              <a:t>Knowing how to save money while raising children isn't easy especially with inflation. There are so many things to consider that </a:t>
            </a:r>
            <a:r>
              <a:rPr lang="de-DE" sz="2400" dirty="0" err="1">
                <a:solidFill>
                  <a:schemeClr val="dk1"/>
                </a:solidFill>
                <a:latin typeface="Calibri"/>
                <a:ea typeface="Calibri"/>
                <a:cs typeface="Calibri"/>
                <a:sym typeface="Calibri"/>
              </a:rPr>
              <a:t>you</a:t>
            </a:r>
            <a:r>
              <a:rPr lang="de-DE" sz="2400" dirty="0">
                <a:solidFill>
                  <a:schemeClr val="dk1"/>
                </a:solidFill>
                <a:latin typeface="Calibri"/>
                <a:ea typeface="Calibri"/>
                <a:cs typeface="Calibri"/>
                <a:sym typeface="Calibri"/>
              </a:rPr>
              <a:t> </a:t>
            </a:r>
            <a:r>
              <a:rPr lang="de-DE" sz="2400" dirty="0" err="1">
                <a:solidFill>
                  <a:schemeClr val="dk1"/>
                </a:solidFill>
                <a:latin typeface="Calibri"/>
                <a:ea typeface="Calibri"/>
                <a:cs typeface="Calibri"/>
                <a:sym typeface="Calibri"/>
              </a:rPr>
              <a:t>may</a:t>
            </a:r>
            <a:r>
              <a:rPr lang="de-DE" sz="2400" dirty="0">
                <a:solidFill>
                  <a:schemeClr val="dk1"/>
                </a:solidFill>
                <a:latin typeface="Calibri"/>
                <a:ea typeface="Calibri"/>
                <a:cs typeface="Calibri"/>
                <a:sym typeface="Calibri"/>
              </a:rPr>
              <a:t> not know where to start. Below you can find </a:t>
            </a:r>
            <a:r>
              <a:rPr lang="de-DE" sz="2400" dirty="0" err="1">
                <a:solidFill>
                  <a:schemeClr val="dk1"/>
                </a:solidFill>
                <a:latin typeface="Calibri"/>
                <a:ea typeface="Calibri"/>
                <a:cs typeface="Calibri"/>
                <a:sym typeface="Calibri"/>
              </a:rPr>
              <a:t>some</a:t>
            </a:r>
            <a:r>
              <a:rPr lang="de-DE" sz="2400" dirty="0">
                <a:solidFill>
                  <a:schemeClr val="dk1"/>
                </a:solidFill>
                <a:latin typeface="Calibri"/>
                <a:ea typeface="Calibri"/>
                <a:cs typeface="Calibri"/>
                <a:sym typeface="Calibri"/>
              </a:rPr>
              <a:t> </a:t>
            </a:r>
            <a:r>
              <a:rPr lang="de-DE" sz="2400" dirty="0" err="1">
                <a:solidFill>
                  <a:schemeClr val="dk1"/>
                </a:solidFill>
                <a:latin typeface="Calibri"/>
                <a:ea typeface="Calibri"/>
                <a:cs typeface="Calibri"/>
                <a:sym typeface="Calibri"/>
              </a:rPr>
              <a:t>suggestions</a:t>
            </a:r>
            <a:r>
              <a:rPr lang="de-DE" sz="2400" dirty="0">
                <a:solidFill>
                  <a:schemeClr val="dk1"/>
                </a:solidFill>
                <a:latin typeface="Calibri"/>
                <a:ea typeface="Calibri"/>
                <a:cs typeface="Calibri"/>
                <a:sym typeface="Calibri"/>
              </a:rPr>
              <a:t>:</a:t>
            </a:r>
            <a:endParaRPr sz="2400" dirty="0"/>
          </a:p>
        </p:txBody>
      </p:sp>
      <p:sp>
        <p:nvSpPr>
          <p:cNvPr id="170" name="Google Shape;170;p12"/>
          <p:cNvSpPr/>
          <p:nvPr/>
        </p:nvSpPr>
        <p:spPr>
          <a:xfrm>
            <a:off x="752203" y="3752849"/>
            <a:ext cx="1454046" cy="419725"/>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a:solidFill>
                <a:schemeClr val="lt1"/>
              </a:solidFill>
              <a:latin typeface="Calibri"/>
              <a:ea typeface="Calibri"/>
              <a:cs typeface="Calibri"/>
              <a:sym typeface="Calibri"/>
            </a:endParaRPr>
          </a:p>
        </p:txBody>
      </p:sp>
      <p:sp>
        <p:nvSpPr>
          <p:cNvPr id="171" name="Google Shape;171;p12"/>
          <p:cNvSpPr txBox="1"/>
          <p:nvPr/>
        </p:nvSpPr>
        <p:spPr>
          <a:xfrm>
            <a:off x="2564721" y="3527071"/>
            <a:ext cx="10217046"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400" dirty="0">
                <a:solidFill>
                  <a:schemeClr val="dk1"/>
                </a:solidFill>
                <a:latin typeface="Calibri"/>
                <a:ea typeface="Calibri"/>
                <a:cs typeface="Calibri"/>
                <a:sym typeface="Calibri"/>
              </a:rPr>
              <a:t>With </a:t>
            </a:r>
            <a:r>
              <a:rPr lang="de-DE" sz="2400" dirty="0" err="1">
                <a:solidFill>
                  <a:schemeClr val="dk1"/>
                </a:solidFill>
                <a:latin typeface="Calibri"/>
                <a:ea typeface="Calibri"/>
                <a:cs typeface="Calibri"/>
                <a:sym typeface="Calibri"/>
              </a:rPr>
              <a:t>your</a:t>
            </a:r>
            <a:r>
              <a:rPr lang="de-DE" sz="2400" dirty="0">
                <a:solidFill>
                  <a:schemeClr val="dk1"/>
                </a:solidFill>
                <a:latin typeface="Calibri"/>
                <a:ea typeface="Calibri"/>
                <a:cs typeface="Calibri"/>
                <a:sym typeface="Calibri"/>
              </a:rPr>
              <a:t> </a:t>
            </a:r>
            <a:r>
              <a:rPr lang="de-DE" sz="2400" dirty="0" err="1">
                <a:solidFill>
                  <a:schemeClr val="dk1"/>
                </a:solidFill>
                <a:latin typeface="Calibri"/>
                <a:ea typeface="Calibri"/>
                <a:cs typeface="Calibri"/>
                <a:sym typeface="Calibri"/>
              </a:rPr>
              <a:t>family</a:t>
            </a:r>
            <a:r>
              <a:rPr lang="de-DE" sz="2400" dirty="0">
                <a:solidFill>
                  <a:schemeClr val="dk1"/>
                </a:solidFill>
                <a:latin typeface="Calibri"/>
                <a:ea typeface="Calibri"/>
                <a:cs typeface="Calibri"/>
                <a:sym typeface="Calibri"/>
              </a:rPr>
              <a:t>, </a:t>
            </a:r>
            <a:r>
              <a:rPr lang="de-DE" sz="2400" dirty="0" err="1">
                <a:solidFill>
                  <a:schemeClr val="dk1"/>
                </a:solidFill>
                <a:latin typeface="Calibri"/>
                <a:ea typeface="Calibri"/>
                <a:cs typeface="Calibri"/>
                <a:sym typeface="Calibri"/>
              </a:rPr>
              <a:t>decide</a:t>
            </a:r>
            <a:r>
              <a:rPr lang="de-DE" sz="2400" dirty="0">
                <a:solidFill>
                  <a:schemeClr val="dk1"/>
                </a:solidFill>
                <a:latin typeface="Calibri"/>
                <a:ea typeface="Calibri"/>
                <a:cs typeface="Calibri"/>
                <a:sym typeface="Calibri"/>
              </a:rPr>
              <a:t> which spending could be cut e.g. some goods that you don't really need to buy (needs and </a:t>
            </a:r>
            <a:r>
              <a:rPr lang="de-DE" sz="2400" dirty="0" err="1">
                <a:solidFill>
                  <a:schemeClr val="dk1"/>
                </a:solidFill>
                <a:latin typeface="Calibri"/>
                <a:ea typeface="Calibri"/>
                <a:cs typeface="Calibri"/>
                <a:sym typeface="Calibri"/>
              </a:rPr>
              <a:t>wants</a:t>
            </a:r>
            <a:r>
              <a:rPr lang="de-DE" sz="2400" dirty="0">
                <a:solidFill>
                  <a:schemeClr val="dk1"/>
                </a:solidFill>
                <a:latin typeface="Calibri"/>
                <a:ea typeface="Calibri"/>
                <a:cs typeface="Calibri"/>
                <a:sym typeface="Calibri"/>
              </a:rPr>
              <a:t>).</a:t>
            </a:r>
            <a:endParaRPr sz="2400" dirty="0">
              <a:solidFill>
                <a:schemeClr val="dk1"/>
              </a:solidFill>
              <a:latin typeface="Calibri"/>
              <a:ea typeface="Calibri"/>
              <a:cs typeface="Calibri"/>
              <a:sym typeface="Calibri"/>
            </a:endParaRPr>
          </a:p>
        </p:txBody>
      </p:sp>
      <p:sp>
        <p:nvSpPr>
          <p:cNvPr id="172" name="Google Shape;172;p12"/>
          <p:cNvSpPr/>
          <p:nvPr/>
        </p:nvSpPr>
        <p:spPr>
          <a:xfrm>
            <a:off x="2458387" y="4646191"/>
            <a:ext cx="10429715"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solidFill>
                  <a:schemeClr val="dk1"/>
                </a:solidFill>
                <a:latin typeface="Calibri"/>
                <a:ea typeface="Calibri"/>
                <a:cs typeface="Calibri"/>
                <a:sym typeface="Calibri"/>
              </a:rPr>
              <a:t>Instead of throwing away the items you no longer use, try selling them first to earn some extra cash.</a:t>
            </a:r>
            <a:endParaRPr sz="2400" dirty="0">
              <a:solidFill>
                <a:schemeClr val="dk1"/>
              </a:solidFill>
              <a:latin typeface="Calibri"/>
              <a:ea typeface="Calibri"/>
              <a:cs typeface="Calibri"/>
              <a:sym typeface="Calibri"/>
            </a:endParaRPr>
          </a:p>
        </p:txBody>
      </p:sp>
      <p:sp>
        <p:nvSpPr>
          <p:cNvPr id="173" name="Google Shape;173;p12"/>
          <p:cNvSpPr/>
          <p:nvPr/>
        </p:nvSpPr>
        <p:spPr>
          <a:xfrm>
            <a:off x="752203" y="4852554"/>
            <a:ext cx="1454046" cy="419725"/>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a:solidFill>
                <a:schemeClr val="lt1"/>
              </a:solidFill>
              <a:latin typeface="Calibri"/>
              <a:ea typeface="Calibri"/>
              <a:cs typeface="Calibri"/>
              <a:sym typeface="Calibri"/>
            </a:endParaRPr>
          </a:p>
        </p:txBody>
      </p:sp>
      <p:sp>
        <p:nvSpPr>
          <p:cNvPr id="174" name="Google Shape;174;p12"/>
          <p:cNvSpPr/>
          <p:nvPr/>
        </p:nvSpPr>
        <p:spPr>
          <a:xfrm>
            <a:off x="752203" y="5936810"/>
            <a:ext cx="1454046" cy="419725"/>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a:solidFill>
                <a:schemeClr val="lt1"/>
              </a:solidFill>
              <a:latin typeface="Calibri"/>
              <a:ea typeface="Calibri"/>
              <a:cs typeface="Calibri"/>
              <a:sym typeface="Calibri"/>
            </a:endParaRPr>
          </a:p>
        </p:txBody>
      </p:sp>
      <p:sp>
        <p:nvSpPr>
          <p:cNvPr id="175" name="Google Shape;175;p12"/>
          <p:cNvSpPr/>
          <p:nvPr/>
        </p:nvSpPr>
        <p:spPr>
          <a:xfrm>
            <a:off x="2458387" y="5731195"/>
            <a:ext cx="10086539"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solidFill>
                  <a:schemeClr val="dk1"/>
                </a:solidFill>
                <a:latin typeface="Calibri"/>
                <a:ea typeface="Calibri"/>
                <a:cs typeface="Calibri"/>
                <a:sym typeface="Calibri"/>
              </a:rPr>
              <a:t>Try to buy second-hand items or refurbished technology products instead of new expensive </a:t>
            </a:r>
            <a:r>
              <a:rPr lang="de-DE" sz="2400" dirty="0" err="1">
                <a:solidFill>
                  <a:schemeClr val="dk1"/>
                </a:solidFill>
                <a:latin typeface="Calibri"/>
                <a:ea typeface="Calibri"/>
                <a:cs typeface="Calibri"/>
                <a:sym typeface="Calibri"/>
              </a:rPr>
              <a:t>items</a:t>
            </a:r>
            <a:r>
              <a:rPr lang="de-DE" sz="2400" dirty="0">
                <a:solidFill>
                  <a:schemeClr val="dk1"/>
                </a:solidFill>
                <a:latin typeface="Calibri"/>
                <a:ea typeface="Calibri"/>
                <a:cs typeface="Calibri"/>
                <a:sym typeface="Calibri"/>
              </a:rPr>
              <a:t>.</a:t>
            </a:r>
            <a:endParaRPr sz="2400" dirty="0">
              <a:solidFill>
                <a:schemeClr val="dk1"/>
              </a:solidFill>
              <a:latin typeface="Calibri"/>
              <a:ea typeface="Calibri"/>
              <a:cs typeface="Calibri"/>
              <a:sym typeface="Calibri"/>
            </a:endParaRPr>
          </a:p>
        </p:txBody>
      </p:sp>
      <p:pic>
        <p:nvPicPr>
          <p:cNvPr id="8" name="Picture 7" descr="A picture containing toy, shaped, decorated&#10;&#10;Description automatically generated">
            <a:extLst>
              <a:ext uri="{FF2B5EF4-FFF2-40B4-BE49-F238E27FC236}">
                <a16:creationId xmlns:a16="http://schemas.microsoft.com/office/drawing/2014/main" id="{B0011FBC-11C7-F62D-A374-61CA04E3094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1029926" y="394747"/>
            <a:ext cx="1858176" cy="185817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3"/>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SzPts val="1800"/>
              <a:buFont typeface="Open Sans"/>
              <a:buNone/>
            </a:pPr>
            <a:r>
              <a:rPr lang="de-DE" dirty="0">
                <a:solidFill>
                  <a:srgbClr val="0A9A8F"/>
                </a:solidFill>
                <a:latin typeface="Calibri" panose="020F0502020204030204" pitchFamily="34" charset="0"/>
                <a:ea typeface="Open Sans"/>
                <a:cs typeface="Calibri" panose="020F0502020204030204" pitchFamily="34" charset="0"/>
                <a:sym typeface="Open Sans"/>
              </a:rPr>
              <a:t>Family Financial Management </a:t>
            </a:r>
            <a:endParaRPr dirty="0">
              <a:latin typeface="Calibri" panose="020F0502020204030204" pitchFamily="34" charset="0"/>
              <a:cs typeface="Calibri" panose="020F0502020204030204" pitchFamily="34" charset="0"/>
            </a:endParaRPr>
          </a:p>
        </p:txBody>
      </p:sp>
      <p:sp>
        <p:nvSpPr>
          <p:cNvPr id="182" name="Google Shape;182;p13"/>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457200" marR="0" lvl="0" indent="-228600" algn="just" rtl="0">
              <a:lnSpc>
                <a:spcPct val="90000"/>
              </a:lnSpc>
              <a:spcBef>
                <a:spcPts val="1094"/>
              </a:spcBef>
              <a:spcAft>
                <a:spcPts val="0"/>
              </a:spcAft>
              <a:buClr>
                <a:schemeClr val="lt2"/>
              </a:buClr>
              <a:buSzPts val="2400"/>
              <a:buFont typeface="Arial"/>
              <a:buNone/>
            </a:pPr>
            <a:r>
              <a:rPr lang="de-DE" i="0" dirty="0"/>
              <a:t>How to save as a family: Top Tips</a:t>
            </a:r>
            <a:endParaRPr i="0" dirty="0"/>
          </a:p>
        </p:txBody>
      </p:sp>
      <p:sp>
        <p:nvSpPr>
          <p:cNvPr id="183" name="Google Shape;183;p13"/>
          <p:cNvSpPr/>
          <p:nvPr/>
        </p:nvSpPr>
        <p:spPr>
          <a:xfrm>
            <a:off x="618410" y="2598890"/>
            <a:ext cx="1454046" cy="419725"/>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a:solidFill>
                <a:schemeClr val="lt1"/>
              </a:solidFill>
              <a:latin typeface="Calibri"/>
              <a:ea typeface="Calibri"/>
              <a:cs typeface="Calibri"/>
              <a:sym typeface="Calibri"/>
            </a:endParaRPr>
          </a:p>
        </p:txBody>
      </p:sp>
      <p:sp>
        <p:nvSpPr>
          <p:cNvPr id="184" name="Google Shape;184;p13"/>
          <p:cNvSpPr txBox="1"/>
          <p:nvPr/>
        </p:nvSpPr>
        <p:spPr>
          <a:xfrm>
            <a:off x="2298884" y="2564860"/>
            <a:ext cx="10217046"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400" dirty="0">
                <a:solidFill>
                  <a:schemeClr val="dk1"/>
                </a:solidFill>
                <a:latin typeface="Calibri"/>
                <a:ea typeface="Calibri"/>
                <a:cs typeface="Calibri"/>
                <a:sym typeface="Calibri"/>
              </a:rPr>
              <a:t>Take good care of your health. Prevention is better and possibly</a:t>
            </a:r>
          </a:p>
          <a:p>
            <a:pPr marL="0" marR="0" lvl="0" indent="0" algn="just" rtl="0">
              <a:spcBef>
                <a:spcPts val="0"/>
              </a:spcBef>
              <a:spcAft>
                <a:spcPts val="0"/>
              </a:spcAft>
              <a:buNone/>
            </a:pPr>
            <a:r>
              <a:rPr lang="de-DE" sz="2400" dirty="0">
                <a:solidFill>
                  <a:schemeClr val="dk1"/>
                </a:solidFill>
                <a:latin typeface="Calibri"/>
                <a:ea typeface="Calibri"/>
                <a:cs typeface="Calibri"/>
                <a:sym typeface="Calibri"/>
              </a:rPr>
              <a:t>cheaper than cure.</a:t>
            </a:r>
            <a:endParaRPr sz="2400" dirty="0">
              <a:solidFill>
                <a:schemeClr val="dk1"/>
              </a:solidFill>
              <a:latin typeface="Calibri"/>
              <a:ea typeface="Calibri"/>
              <a:cs typeface="Calibri"/>
              <a:sym typeface="Calibri"/>
            </a:endParaRPr>
          </a:p>
        </p:txBody>
      </p:sp>
      <p:sp>
        <p:nvSpPr>
          <p:cNvPr id="185" name="Google Shape;185;p13"/>
          <p:cNvSpPr/>
          <p:nvPr/>
        </p:nvSpPr>
        <p:spPr>
          <a:xfrm>
            <a:off x="2458387" y="4314047"/>
            <a:ext cx="10013639"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de-DE" sz="2400">
                <a:solidFill>
                  <a:schemeClr val="dk1"/>
                </a:solidFill>
                <a:latin typeface="Calibri"/>
                <a:ea typeface="Calibri"/>
                <a:cs typeface="Calibri"/>
                <a:sym typeface="Calibri"/>
              </a:rPr>
              <a:t>Organise</a:t>
            </a:r>
            <a:r>
              <a:rPr lang="de-DE" sz="2400" dirty="0">
                <a:solidFill>
                  <a:schemeClr val="dk1"/>
                </a:solidFill>
                <a:latin typeface="Calibri"/>
                <a:ea typeface="Calibri"/>
                <a:cs typeface="Calibri"/>
                <a:sym typeface="Calibri"/>
              </a:rPr>
              <a:t> your purchases by making a list of the things you need to buy. It will help you not to be overwhelmed when you go shopping, avoiding buying unnecessary things.</a:t>
            </a:r>
            <a:endParaRPr sz="2400" dirty="0">
              <a:solidFill>
                <a:schemeClr val="dk1"/>
              </a:solidFill>
              <a:latin typeface="Calibri"/>
              <a:ea typeface="Calibri"/>
              <a:cs typeface="Calibri"/>
              <a:sym typeface="Calibri"/>
            </a:endParaRPr>
          </a:p>
        </p:txBody>
      </p:sp>
      <p:sp>
        <p:nvSpPr>
          <p:cNvPr id="186" name="Google Shape;186;p13"/>
          <p:cNvSpPr/>
          <p:nvPr/>
        </p:nvSpPr>
        <p:spPr>
          <a:xfrm>
            <a:off x="659567" y="4374007"/>
            <a:ext cx="1454046" cy="419725"/>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a:solidFill>
                <a:schemeClr val="lt1"/>
              </a:solidFill>
              <a:latin typeface="Calibri"/>
              <a:ea typeface="Calibri"/>
              <a:cs typeface="Calibri"/>
              <a:sym typeface="Calibri"/>
            </a:endParaRPr>
          </a:p>
        </p:txBody>
      </p:sp>
      <p:sp>
        <p:nvSpPr>
          <p:cNvPr id="187" name="Google Shape;187;p13"/>
          <p:cNvSpPr/>
          <p:nvPr/>
        </p:nvSpPr>
        <p:spPr>
          <a:xfrm>
            <a:off x="644577" y="6094754"/>
            <a:ext cx="1454046" cy="419725"/>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a:solidFill>
                <a:schemeClr val="lt1"/>
              </a:solidFill>
              <a:latin typeface="Calibri"/>
              <a:ea typeface="Calibri"/>
              <a:cs typeface="Calibri"/>
              <a:sym typeface="Calibri"/>
            </a:endParaRPr>
          </a:p>
        </p:txBody>
      </p:sp>
      <p:sp>
        <p:nvSpPr>
          <p:cNvPr id="188" name="Google Shape;188;p13"/>
          <p:cNvSpPr/>
          <p:nvPr/>
        </p:nvSpPr>
        <p:spPr>
          <a:xfrm>
            <a:off x="2458387" y="6106933"/>
            <a:ext cx="10224659" cy="8309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de-DE" sz="2400" dirty="0">
                <a:solidFill>
                  <a:schemeClr val="dk1"/>
                </a:solidFill>
                <a:latin typeface="Calibri"/>
                <a:ea typeface="Calibri"/>
                <a:cs typeface="Calibri"/>
                <a:sym typeface="Calibri"/>
              </a:rPr>
              <a:t>Keep home heating costs under control. You can use a thermostat to keep heat at a regular temperature </a:t>
            </a:r>
            <a:r>
              <a:rPr lang="de-DE" sz="2400" i="1" dirty="0">
                <a:solidFill>
                  <a:schemeClr val="dk1"/>
                </a:solidFill>
                <a:latin typeface="Calibri"/>
                <a:ea typeface="Calibri"/>
                <a:cs typeface="Calibri"/>
                <a:sym typeface="Calibri"/>
              </a:rPr>
              <a:t>(suggested at around 22° degrees)</a:t>
            </a:r>
            <a:endParaRPr sz="2400" i="1" dirty="0">
              <a:solidFill>
                <a:schemeClr val="dk1"/>
              </a:solidFill>
              <a:latin typeface="Calibri"/>
              <a:ea typeface="Calibri"/>
              <a:cs typeface="Calibri"/>
              <a:sym typeface="Calibri"/>
            </a:endParaRPr>
          </a:p>
        </p:txBody>
      </p:sp>
      <p:pic>
        <p:nvPicPr>
          <p:cNvPr id="189" name="Google Shape;189;p13" descr="Marketing, Dollar, Business, Forex, Finance, Financial"/>
          <p:cNvPicPr preferRelativeResize="0"/>
          <p:nvPr/>
        </p:nvPicPr>
        <p:blipFill rotWithShape="1">
          <a:blip r:embed="rId3">
            <a:alphaModFix/>
          </a:blip>
          <a:srcRect/>
          <a:stretch/>
        </p:blipFill>
        <p:spPr>
          <a:xfrm>
            <a:off x="10421773" y="1940407"/>
            <a:ext cx="2683785" cy="22922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4"/>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SzPts val="1800"/>
              <a:buFont typeface="Open Sans"/>
              <a:buNone/>
            </a:pPr>
            <a:r>
              <a:rPr lang="de-DE" dirty="0">
                <a:solidFill>
                  <a:srgbClr val="0A9A8F"/>
                </a:solidFill>
                <a:latin typeface="Calibri" panose="020F0502020204030204" pitchFamily="34" charset="0"/>
                <a:ea typeface="Open Sans"/>
                <a:cs typeface="Calibri" panose="020F0502020204030204" pitchFamily="34" charset="0"/>
                <a:sym typeface="Open Sans"/>
              </a:rPr>
              <a:t>Family Financial Management </a:t>
            </a:r>
            <a:endParaRPr dirty="0">
              <a:latin typeface="Calibri" panose="020F0502020204030204" pitchFamily="34" charset="0"/>
              <a:cs typeface="Calibri" panose="020F0502020204030204" pitchFamily="34" charset="0"/>
            </a:endParaRPr>
          </a:p>
        </p:txBody>
      </p:sp>
      <p:sp>
        <p:nvSpPr>
          <p:cNvPr id="196" name="Google Shape;196;p14"/>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457200" marR="0" lvl="0" indent="-228600" algn="just" rtl="0">
              <a:lnSpc>
                <a:spcPct val="90000"/>
              </a:lnSpc>
              <a:spcBef>
                <a:spcPts val="1094"/>
              </a:spcBef>
              <a:spcAft>
                <a:spcPts val="0"/>
              </a:spcAft>
              <a:buClr>
                <a:schemeClr val="lt2"/>
              </a:buClr>
              <a:buSzPts val="2400"/>
              <a:buFont typeface="Arial"/>
              <a:buNone/>
            </a:pPr>
            <a:r>
              <a:rPr lang="de-DE" i="0" dirty="0"/>
              <a:t>How to use savings: some suggestions</a:t>
            </a:r>
            <a:endParaRPr i="0" dirty="0"/>
          </a:p>
        </p:txBody>
      </p:sp>
      <p:sp>
        <p:nvSpPr>
          <p:cNvPr id="197" name="Google Shape;197;p14"/>
          <p:cNvSpPr txBox="1"/>
          <p:nvPr/>
        </p:nvSpPr>
        <p:spPr>
          <a:xfrm>
            <a:off x="500064" y="2218544"/>
            <a:ext cx="12331541"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solidFill>
                  <a:schemeClr val="dk1"/>
                </a:solidFill>
                <a:latin typeface="Calibri"/>
                <a:ea typeface="Calibri"/>
                <a:cs typeface="Calibri"/>
                <a:sym typeface="Calibri"/>
              </a:rPr>
              <a:t>It is very important to have </a:t>
            </a:r>
            <a:r>
              <a:rPr lang="de-DE" sz="2400" b="1" dirty="0">
                <a:solidFill>
                  <a:schemeClr val="accent1">
                    <a:lumMod val="75000"/>
                  </a:schemeClr>
                </a:solidFill>
                <a:latin typeface="Calibri"/>
                <a:ea typeface="Calibri"/>
                <a:cs typeface="Calibri"/>
                <a:sym typeface="Calibri"/>
              </a:rPr>
              <a:t>extra family savings </a:t>
            </a:r>
            <a:r>
              <a:rPr lang="de-DE" sz="2400" dirty="0">
                <a:solidFill>
                  <a:schemeClr val="dk1"/>
                </a:solidFill>
                <a:latin typeface="Calibri"/>
                <a:ea typeface="Calibri"/>
                <a:cs typeface="Calibri"/>
                <a:sym typeface="Calibri"/>
              </a:rPr>
              <a:t>in order to cope with unforeseen situations and long - term expenses</a:t>
            </a:r>
            <a:r>
              <a:rPr lang="de-DE" sz="1969" dirty="0">
                <a:solidFill>
                  <a:schemeClr val="dk1"/>
                </a:solidFill>
                <a:latin typeface="Calibri"/>
                <a:ea typeface="Calibri"/>
                <a:cs typeface="Calibri"/>
                <a:sym typeface="Calibri"/>
              </a:rPr>
              <a:t>.</a:t>
            </a:r>
            <a:endParaRPr sz="1969" dirty="0">
              <a:solidFill>
                <a:schemeClr val="dk1"/>
              </a:solidFill>
              <a:latin typeface="Calibri"/>
              <a:ea typeface="Calibri"/>
              <a:cs typeface="Calibri"/>
              <a:sym typeface="Calibri"/>
            </a:endParaRPr>
          </a:p>
        </p:txBody>
      </p:sp>
      <p:sp>
        <p:nvSpPr>
          <p:cNvPr id="198" name="Google Shape;198;p14"/>
          <p:cNvSpPr txBox="1"/>
          <p:nvPr/>
        </p:nvSpPr>
        <p:spPr>
          <a:xfrm>
            <a:off x="500064" y="3203492"/>
            <a:ext cx="8979108"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solidFill>
                  <a:schemeClr val="dk1"/>
                </a:solidFill>
                <a:latin typeface="Calibri"/>
                <a:ea typeface="Calibri"/>
                <a:cs typeface="Calibri"/>
                <a:sym typeface="Calibri"/>
              </a:rPr>
              <a:t>But when you get extra money for your family, how can you use it?</a:t>
            </a:r>
            <a:endParaRPr sz="2400" dirty="0">
              <a:solidFill>
                <a:schemeClr val="dk1"/>
              </a:solidFill>
              <a:latin typeface="Calibri"/>
              <a:ea typeface="Calibri"/>
              <a:cs typeface="Calibri"/>
              <a:sym typeface="Calibri"/>
            </a:endParaRPr>
          </a:p>
        </p:txBody>
      </p:sp>
      <p:sp>
        <p:nvSpPr>
          <p:cNvPr id="199" name="Google Shape;199;p14"/>
          <p:cNvSpPr/>
          <p:nvPr/>
        </p:nvSpPr>
        <p:spPr>
          <a:xfrm>
            <a:off x="278680" y="3752850"/>
            <a:ext cx="3348940" cy="2968792"/>
          </a:xfrm>
          <a:prstGeom prst="flowChartConnector">
            <a:avLst/>
          </a:prstGeom>
          <a:solidFill>
            <a:schemeClr val="accent6">
              <a:lumMod val="75000"/>
            </a:schemeClr>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400" dirty="0">
                <a:solidFill>
                  <a:schemeClr val="lt1"/>
                </a:solidFill>
                <a:latin typeface="Calibri"/>
                <a:ea typeface="Calibri"/>
                <a:cs typeface="Calibri"/>
                <a:sym typeface="Calibri"/>
              </a:rPr>
              <a:t>Any recomendations would depend on </a:t>
            </a:r>
            <a:r>
              <a:rPr lang="de-DE" sz="2400" dirty="0" err="1">
                <a:solidFill>
                  <a:schemeClr val="lt1"/>
                </a:solidFill>
                <a:latin typeface="Calibri"/>
                <a:ea typeface="Calibri"/>
                <a:cs typeface="Calibri"/>
                <a:sym typeface="Calibri"/>
              </a:rPr>
              <a:t>your</a:t>
            </a:r>
            <a:r>
              <a:rPr lang="de-DE" sz="2400" dirty="0">
                <a:solidFill>
                  <a:schemeClr val="lt1"/>
                </a:solidFill>
                <a:latin typeface="Calibri"/>
                <a:ea typeface="Calibri"/>
                <a:cs typeface="Calibri"/>
                <a:sym typeface="Calibri"/>
              </a:rPr>
              <a:t> </a:t>
            </a:r>
            <a:r>
              <a:rPr lang="de-DE" sz="2400" dirty="0" err="1">
                <a:solidFill>
                  <a:schemeClr val="lt1"/>
                </a:solidFill>
                <a:latin typeface="Calibri"/>
                <a:ea typeface="Calibri"/>
                <a:cs typeface="Calibri"/>
                <a:sym typeface="Calibri"/>
              </a:rPr>
              <a:t>family‘s</a:t>
            </a:r>
            <a:r>
              <a:rPr lang="de-DE" sz="2400" dirty="0">
                <a:solidFill>
                  <a:schemeClr val="lt1"/>
                </a:solidFill>
                <a:latin typeface="Calibri"/>
                <a:ea typeface="Calibri"/>
                <a:cs typeface="Calibri"/>
                <a:sym typeface="Calibri"/>
              </a:rPr>
              <a:t> goals and needs </a:t>
            </a:r>
            <a:endParaRPr sz="2400" dirty="0"/>
          </a:p>
        </p:txBody>
      </p:sp>
      <p:sp>
        <p:nvSpPr>
          <p:cNvPr id="200" name="Google Shape;200;p14"/>
          <p:cNvSpPr txBox="1"/>
          <p:nvPr/>
        </p:nvSpPr>
        <p:spPr>
          <a:xfrm>
            <a:off x="3627620" y="3819109"/>
            <a:ext cx="9428700" cy="3416279"/>
          </a:xfrm>
          <a:prstGeom prst="rect">
            <a:avLst/>
          </a:prstGeom>
          <a:noFill/>
          <a:ln>
            <a:noFill/>
          </a:ln>
        </p:spPr>
        <p:txBody>
          <a:bodyPr spcFirstLastPara="1" wrap="square" lIns="91425" tIns="45700" rIns="91425" bIns="45700" anchor="t" anchorCtr="0">
            <a:spAutoFit/>
          </a:bodyPr>
          <a:lstStyle/>
          <a:p>
            <a:pPr marL="342900" marR="0" lvl="0" indent="-342900" rtl="0">
              <a:spcBef>
                <a:spcPts val="0"/>
              </a:spcBef>
              <a:spcAft>
                <a:spcPts val="0"/>
              </a:spcAft>
              <a:buClr>
                <a:schemeClr val="accent4"/>
              </a:buClr>
              <a:buSzPts val="1969"/>
              <a:buFont typeface="Noto Sans Symbols"/>
              <a:buChar char="✔"/>
            </a:pPr>
            <a:r>
              <a:rPr lang="de-DE" sz="2400" b="1" dirty="0">
                <a:solidFill>
                  <a:schemeClr val="accent2"/>
                </a:solidFill>
                <a:latin typeface="Calibri"/>
                <a:ea typeface="Calibri"/>
                <a:cs typeface="Calibri"/>
                <a:sym typeface="Calibri"/>
              </a:rPr>
              <a:t>EMERGENCY FUND: </a:t>
            </a:r>
            <a:r>
              <a:rPr lang="de-DE" sz="2400" dirty="0">
                <a:solidFill>
                  <a:schemeClr val="dk1"/>
                </a:solidFill>
                <a:latin typeface="Calibri"/>
                <a:ea typeface="Calibri"/>
                <a:cs typeface="Calibri"/>
                <a:sym typeface="Calibri"/>
              </a:rPr>
              <a:t>this is very important in order to be financially prepared for unexpected situations</a:t>
            </a:r>
            <a:endParaRPr sz="2400" dirty="0"/>
          </a:p>
          <a:p>
            <a:pPr marL="342900" marR="0" lvl="0" indent="-217868" rtl="0">
              <a:spcBef>
                <a:spcPts val="0"/>
              </a:spcBef>
              <a:spcAft>
                <a:spcPts val="0"/>
              </a:spcAft>
              <a:buClr>
                <a:schemeClr val="accent4"/>
              </a:buClr>
              <a:buSzPts val="1969"/>
              <a:buFont typeface="Noto Sans Symbols"/>
              <a:buNone/>
            </a:pPr>
            <a:endParaRPr sz="2400" dirty="0">
              <a:solidFill>
                <a:schemeClr val="dk1"/>
              </a:solidFill>
              <a:latin typeface="Calibri"/>
              <a:ea typeface="Calibri"/>
              <a:cs typeface="Calibri"/>
              <a:sym typeface="Calibri"/>
            </a:endParaRPr>
          </a:p>
          <a:p>
            <a:pPr marL="342900" marR="0" lvl="0" indent="-342900" rtl="0">
              <a:spcBef>
                <a:spcPts val="0"/>
              </a:spcBef>
              <a:spcAft>
                <a:spcPts val="0"/>
              </a:spcAft>
              <a:buClr>
                <a:schemeClr val="accent4"/>
              </a:buClr>
              <a:buSzPts val="1969"/>
              <a:buFont typeface="Noto Sans Symbols"/>
              <a:buChar char="✔"/>
            </a:pPr>
            <a:r>
              <a:rPr lang="de-DE" sz="2400" b="1" dirty="0">
                <a:solidFill>
                  <a:schemeClr val="accent2"/>
                </a:solidFill>
                <a:latin typeface="Calibri"/>
                <a:ea typeface="Calibri"/>
                <a:cs typeface="Calibri"/>
                <a:sym typeface="Calibri"/>
              </a:rPr>
              <a:t>PLAN LONG-TERM GOALS: </a:t>
            </a:r>
            <a:r>
              <a:rPr lang="de-DE" sz="2400" dirty="0">
                <a:solidFill>
                  <a:schemeClr val="dk1"/>
                </a:solidFill>
                <a:latin typeface="Calibri"/>
                <a:ea typeface="Calibri"/>
                <a:cs typeface="Calibri"/>
                <a:sym typeface="Calibri"/>
              </a:rPr>
              <a:t>like educational goals, moving home, starting a family or retirement etc.</a:t>
            </a:r>
            <a:endParaRPr sz="2400" dirty="0"/>
          </a:p>
          <a:p>
            <a:pPr marL="0" marR="0" lvl="0" indent="0" rtl="0">
              <a:spcBef>
                <a:spcPts val="0"/>
              </a:spcBef>
              <a:spcAft>
                <a:spcPts val="0"/>
              </a:spcAft>
              <a:buNone/>
            </a:pPr>
            <a:endParaRPr sz="2400" dirty="0">
              <a:solidFill>
                <a:schemeClr val="dk1"/>
              </a:solidFill>
              <a:latin typeface="Calibri"/>
              <a:ea typeface="Calibri"/>
              <a:cs typeface="Calibri"/>
              <a:sym typeface="Calibri"/>
            </a:endParaRPr>
          </a:p>
          <a:p>
            <a:pPr marL="342900" marR="0" lvl="0" indent="-342900" rtl="0">
              <a:spcBef>
                <a:spcPts val="0"/>
              </a:spcBef>
              <a:spcAft>
                <a:spcPts val="0"/>
              </a:spcAft>
              <a:buClr>
                <a:schemeClr val="accent4"/>
              </a:buClr>
              <a:buSzPts val="1969"/>
              <a:buFont typeface="Noto Sans Symbols"/>
              <a:buChar char="✔"/>
            </a:pPr>
            <a:r>
              <a:rPr lang="de-DE" sz="2400" b="1" dirty="0">
                <a:solidFill>
                  <a:schemeClr val="accent2"/>
                </a:solidFill>
                <a:latin typeface="Calibri"/>
                <a:ea typeface="Calibri"/>
                <a:cs typeface="Calibri"/>
                <a:sym typeface="Calibri"/>
              </a:rPr>
              <a:t>INVESTMENTS: </a:t>
            </a:r>
            <a:r>
              <a:rPr lang="de-DE" sz="2400" dirty="0">
                <a:solidFill>
                  <a:schemeClr val="dk1"/>
                </a:solidFill>
                <a:latin typeface="Calibri"/>
                <a:ea typeface="Calibri"/>
                <a:cs typeface="Calibri"/>
                <a:sym typeface="Calibri"/>
              </a:rPr>
              <a:t>S</a:t>
            </a:r>
            <a:r>
              <a:rPr lang="de-DE" sz="2400" dirty="0">
                <a:solidFill>
                  <a:schemeClr val="tx1"/>
                </a:solidFill>
                <a:latin typeface="Calibri"/>
                <a:ea typeface="Calibri"/>
                <a:cs typeface="Calibri"/>
                <a:sym typeface="Calibri"/>
              </a:rPr>
              <a:t>ome money might be put in a</a:t>
            </a:r>
            <a:r>
              <a:rPr lang="de-DE" sz="2400" dirty="0">
                <a:solidFill>
                  <a:schemeClr val="dk1"/>
                </a:solidFill>
                <a:latin typeface="Calibri"/>
                <a:ea typeface="Calibri"/>
                <a:cs typeface="Calibri"/>
                <a:sym typeface="Calibri"/>
              </a:rPr>
              <a:t> high interest savings account, government bonds or invested in something with a likely (though not guaranteed) value increase over time such as a house.</a:t>
            </a:r>
            <a:endParaRPr sz="2400" dirty="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5"/>
          <p:cNvSpPr txBox="1">
            <a:spLocks noGrp="1"/>
          </p:cNvSpPr>
          <p:nvPr>
            <p:ph type="body" idx="1"/>
          </p:nvPr>
        </p:nvSpPr>
        <p:spPr>
          <a:xfrm>
            <a:off x="500063" y="1693612"/>
            <a:ext cx="12331402" cy="5429083"/>
          </a:xfrm>
          <a:prstGeom prst="rect">
            <a:avLst/>
          </a:prstGeom>
          <a:noFill/>
          <a:ln>
            <a:noFill/>
          </a:ln>
        </p:spPr>
        <p:txBody>
          <a:bodyPr spcFirstLastPara="1" wrap="square" lIns="72000" tIns="45700" rIns="72000" bIns="45700" anchor="t" anchorCtr="0">
            <a:noAutofit/>
          </a:bodyPr>
          <a:lstStyle/>
          <a:p>
            <a:pPr marL="0" lvl="0" indent="0" algn="l" rtl="0">
              <a:lnSpc>
                <a:spcPct val="100000"/>
              </a:lnSpc>
              <a:spcBef>
                <a:spcPts val="0"/>
              </a:spcBef>
              <a:spcAft>
                <a:spcPts val="0"/>
              </a:spcAft>
              <a:buClr>
                <a:schemeClr val="accent4"/>
              </a:buClr>
              <a:buSzPts val="2100"/>
              <a:buNone/>
            </a:pPr>
            <a:r>
              <a:rPr lang="de-DE" sz="2400" dirty="0"/>
              <a:t>Jan and Elain's family consists of 3 children and Elain's mother who lives with them and contributes a</a:t>
            </a:r>
            <a:r>
              <a:rPr lang="de-DE" sz="2400" b="1" dirty="0"/>
              <a:t> small</a:t>
            </a:r>
            <a:r>
              <a:rPr lang="de-DE" sz="2400" dirty="0"/>
              <a:t> monthly pension. Jan works </a:t>
            </a:r>
            <a:r>
              <a:rPr lang="de-DE" sz="2400" b="1" dirty="0"/>
              <a:t>part-time</a:t>
            </a:r>
            <a:r>
              <a:rPr lang="de-DE" sz="2400" dirty="0"/>
              <a:t> in a fast-food restaurant and Elain works as a </a:t>
            </a:r>
            <a:r>
              <a:rPr lang="de-DE" sz="2400" b="1" dirty="0"/>
              <a:t>full time </a:t>
            </a:r>
            <a:r>
              <a:rPr lang="de-DE" sz="2400" dirty="0"/>
              <a:t>secretary in an architect‘s office so there are </a:t>
            </a:r>
            <a:r>
              <a:rPr lang="de-DE" sz="2400" b="1" dirty="0"/>
              <a:t>3 incomes.</a:t>
            </a:r>
          </a:p>
          <a:p>
            <a:pPr marL="0" lvl="0" indent="0" algn="l" rtl="0">
              <a:lnSpc>
                <a:spcPct val="100000"/>
              </a:lnSpc>
              <a:spcBef>
                <a:spcPts val="0"/>
              </a:spcBef>
              <a:spcAft>
                <a:spcPts val="0"/>
              </a:spcAft>
              <a:buClr>
                <a:schemeClr val="accent4"/>
              </a:buClr>
              <a:buSzPts val="2100"/>
              <a:buNone/>
            </a:pPr>
            <a:endParaRPr sz="2400" dirty="0"/>
          </a:p>
          <a:p>
            <a:pPr marL="0" lvl="0" indent="0" algn="l" rtl="0">
              <a:lnSpc>
                <a:spcPct val="100000"/>
              </a:lnSpc>
              <a:spcBef>
                <a:spcPts val="600"/>
              </a:spcBef>
              <a:spcAft>
                <a:spcPts val="0"/>
              </a:spcAft>
              <a:buClr>
                <a:schemeClr val="accent4"/>
              </a:buClr>
              <a:buSzPts val="2100"/>
              <a:buNone/>
            </a:pPr>
            <a:r>
              <a:rPr lang="de-DE" sz="2400" dirty="0"/>
              <a:t>The 3 children all go to school and the parents are worried because the </a:t>
            </a:r>
            <a:r>
              <a:rPr lang="de-DE" sz="2400" b="1" dirty="0"/>
              <a:t>expenses for the children are growing</a:t>
            </a:r>
            <a:r>
              <a:rPr lang="de-DE" sz="2400" dirty="0"/>
              <a:t> (sports equipment, conputer games, phones etc.) they have to pay the</a:t>
            </a:r>
            <a:r>
              <a:rPr lang="de-DE" sz="2400" b="1" dirty="0"/>
              <a:t> mortgage </a:t>
            </a:r>
            <a:r>
              <a:rPr lang="de-DE" sz="2400" dirty="0"/>
              <a:t>and the health of Elain's mother is slightly deteriorating and there are </a:t>
            </a:r>
            <a:r>
              <a:rPr lang="de-DE" sz="2400" b="1" dirty="0"/>
              <a:t>future health care implications</a:t>
            </a:r>
            <a:r>
              <a:rPr lang="de-DE" sz="2400" dirty="0"/>
              <a:t>.</a:t>
            </a:r>
          </a:p>
          <a:p>
            <a:pPr marL="0" lvl="0" indent="0" algn="l" rtl="0">
              <a:lnSpc>
                <a:spcPct val="100000"/>
              </a:lnSpc>
              <a:spcBef>
                <a:spcPts val="600"/>
              </a:spcBef>
              <a:spcAft>
                <a:spcPts val="0"/>
              </a:spcAft>
              <a:buClr>
                <a:schemeClr val="accent4"/>
              </a:buClr>
              <a:buSzPts val="2100"/>
              <a:buNone/>
            </a:pPr>
            <a:endParaRPr sz="2400" dirty="0"/>
          </a:p>
          <a:p>
            <a:pPr marL="0" lvl="0" indent="0" algn="l" rtl="0">
              <a:lnSpc>
                <a:spcPct val="100000"/>
              </a:lnSpc>
              <a:spcBef>
                <a:spcPts val="600"/>
              </a:spcBef>
              <a:spcAft>
                <a:spcPts val="0"/>
              </a:spcAft>
              <a:buClr>
                <a:schemeClr val="accent4"/>
              </a:buClr>
              <a:buSzPts val="2100"/>
              <a:buNone/>
            </a:pPr>
            <a:r>
              <a:rPr lang="de-DE" sz="2400" dirty="0"/>
              <a:t>Elain is starting to feel very stressed, because she does not know how to handle this situation and she feels she cannot deal with it alone.</a:t>
            </a:r>
          </a:p>
          <a:p>
            <a:pPr marL="0" lvl="0" indent="0" algn="ctr" rtl="0">
              <a:lnSpc>
                <a:spcPct val="100000"/>
              </a:lnSpc>
              <a:spcBef>
                <a:spcPts val="600"/>
              </a:spcBef>
              <a:spcAft>
                <a:spcPts val="0"/>
              </a:spcAft>
              <a:buClr>
                <a:schemeClr val="accent4"/>
              </a:buClr>
              <a:buSzPts val="2100"/>
              <a:buNone/>
            </a:pPr>
            <a:r>
              <a:rPr lang="de-DE" sz="3600" b="1" dirty="0"/>
              <a:t>What are the issues?            What could Elain do? </a:t>
            </a:r>
          </a:p>
          <a:p>
            <a:pPr marL="0" lvl="0" indent="0" algn="ctr" rtl="0">
              <a:lnSpc>
                <a:spcPct val="100000"/>
              </a:lnSpc>
              <a:spcBef>
                <a:spcPts val="600"/>
              </a:spcBef>
              <a:spcAft>
                <a:spcPts val="0"/>
              </a:spcAft>
              <a:buClr>
                <a:schemeClr val="accent4"/>
              </a:buClr>
              <a:buSzPts val="2100"/>
              <a:buNone/>
            </a:pPr>
            <a:r>
              <a:rPr lang="de-DE" sz="3600" b="1" dirty="0"/>
              <a:t>Share 3 suggestions from your </a:t>
            </a:r>
            <a:r>
              <a:rPr lang="de-DE" sz="3600" b="1" dirty="0" err="1"/>
              <a:t>group</a:t>
            </a:r>
            <a:r>
              <a:rPr lang="de-DE" sz="3600" b="1" dirty="0"/>
              <a:t> </a:t>
            </a:r>
            <a:r>
              <a:rPr lang="de-DE" sz="3600" b="1" dirty="0" err="1"/>
              <a:t>discussion</a:t>
            </a:r>
            <a:r>
              <a:rPr lang="de-DE" sz="3600" b="1" dirty="0"/>
              <a:t>.</a:t>
            </a:r>
          </a:p>
          <a:p>
            <a:pPr marL="0" lvl="0" indent="0" algn="l" rtl="0">
              <a:lnSpc>
                <a:spcPct val="100000"/>
              </a:lnSpc>
              <a:spcBef>
                <a:spcPts val="600"/>
              </a:spcBef>
              <a:spcAft>
                <a:spcPts val="0"/>
              </a:spcAft>
              <a:buClr>
                <a:schemeClr val="accent4"/>
              </a:buClr>
              <a:buSzPts val="2100"/>
              <a:buNone/>
            </a:pPr>
            <a:endParaRPr dirty="0">
              <a:highlight>
                <a:srgbClr val="FFFF00"/>
              </a:highlight>
            </a:endParaRPr>
          </a:p>
        </p:txBody>
      </p:sp>
      <p:sp>
        <p:nvSpPr>
          <p:cNvPr id="207" name="Google Shape;207;p15"/>
          <p:cNvSpPr txBox="1">
            <a:spLocks noGrp="1"/>
          </p:cNvSpPr>
          <p:nvPr>
            <p:ph type="title"/>
          </p:nvPr>
        </p:nvSpPr>
        <p:spPr>
          <a:xfrm>
            <a:off x="1607791" y="119871"/>
            <a:ext cx="5057974"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de-DE" dirty="0"/>
              <a:t>Family Financial Management </a:t>
            </a:r>
            <a:endParaRPr dirty="0"/>
          </a:p>
        </p:txBody>
      </p:sp>
      <p:sp>
        <p:nvSpPr>
          <p:cNvPr id="208" name="Google Shape;208;p15"/>
          <p:cNvSpPr txBox="1">
            <a:spLocks noGrp="1"/>
          </p:cNvSpPr>
          <p:nvPr>
            <p:ph type="body" idx="2"/>
          </p:nvPr>
        </p:nvSpPr>
        <p:spPr>
          <a:xfrm>
            <a:off x="500063" y="757766"/>
            <a:ext cx="12331700" cy="914400"/>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de-DE" i="0" dirty="0"/>
              <a:t>A difficult family financial situation</a:t>
            </a:r>
          </a:p>
          <a:p>
            <a:pPr marL="0" lvl="0" indent="0" algn="just" rtl="0">
              <a:lnSpc>
                <a:spcPct val="90000"/>
              </a:lnSpc>
              <a:spcBef>
                <a:spcPts val="0"/>
              </a:spcBef>
              <a:spcAft>
                <a:spcPts val="0"/>
              </a:spcAft>
              <a:buClr>
                <a:schemeClr val="lt2"/>
              </a:buClr>
              <a:buSzPts val="2400"/>
              <a:buNone/>
            </a:pPr>
            <a:r>
              <a:rPr lang="de-DE" i="0" dirty="0"/>
              <a:t>Activity M2.6</a:t>
            </a:r>
            <a:endParaRPr i="0" dirty="0"/>
          </a:p>
        </p:txBody>
      </p:sp>
      <p:pic>
        <p:nvPicPr>
          <p:cNvPr id="209" name="Google Shape;209;p15" descr="Close with solid fill"/>
          <p:cNvPicPr preferRelativeResize="0"/>
          <p:nvPr/>
        </p:nvPicPr>
        <p:blipFill rotWithShape="1">
          <a:blip r:embed="rId3">
            <a:alphaModFix/>
          </a:blip>
          <a:srcRect/>
          <a:stretch/>
        </p:blipFill>
        <p:spPr>
          <a:xfrm>
            <a:off x="11917066" y="132125"/>
            <a:ext cx="914400" cy="696550"/>
          </a:xfrm>
          <a:prstGeom prst="rect">
            <a:avLst/>
          </a:prstGeom>
          <a:noFill/>
          <a:ln>
            <a:noFill/>
          </a:ln>
        </p:spPr>
      </p:pic>
      <p:pic>
        <p:nvPicPr>
          <p:cNvPr id="210" name="Google Shape;210;p15" descr="Close with solid fill"/>
          <p:cNvPicPr preferRelativeResize="0"/>
          <p:nvPr/>
        </p:nvPicPr>
        <p:blipFill rotWithShape="1">
          <a:blip r:embed="rId3">
            <a:alphaModFix/>
          </a:blip>
          <a:srcRect/>
          <a:stretch/>
        </p:blipFill>
        <p:spPr>
          <a:xfrm>
            <a:off x="500063" y="132125"/>
            <a:ext cx="914400" cy="720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6"/>
          <p:cNvSpPr txBox="1">
            <a:spLocks noGrp="1"/>
          </p:cNvSpPr>
          <p:nvPr>
            <p:ph type="title"/>
          </p:nvPr>
        </p:nvSpPr>
        <p:spPr>
          <a:xfrm>
            <a:off x="1768496" y="336946"/>
            <a:ext cx="7616135"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GB" dirty="0"/>
              <a:t>Family Financial Management</a:t>
            </a:r>
            <a:endParaRPr dirty="0"/>
          </a:p>
        </p:txBody>
      </p:sp>
      <p:sp>
        <p:nvSpPr>
          <p:cNvPr id="217" name="Google Shape;217;p16"/>
          <p:cNvSpPr txBox="1">
            <a:spLocks noGrp="1"/>
          </p:cNvSpPr>
          <p:nvPr>
            <p:ph type="body" idx="2"/>
          </p:nvPr>
        </p:nvSpPr>
        <p:spPr>
          <a:xfrm>
            <a:off x="499645" y="940111"/>
            <a:ext cx="12331700" cy="603250"/>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de-DE" i="0" dirty="0"/>
              <a:t>A good family budget plan </a:t>
            </a:r>
            <a:endParaRPr i="0" dirty="0"/>
          </a:p>
        </p:txBody>
      </p:sp>
      <p:pic>
        <p:nvPicPr>
          <p:cNvPr id="218" name="Google Shape;218;p16" descr="Badge Tick with solid fill"/>
          <p:cNvPicPr preferRelativeResize="0"/>
          <p:nvPr/>
        </p:nvPicPr>
        <p:blipFill rotWithShape="1">
          <a:blip r:embed="rId3">
            <a:alphaModFix/>
          </a:blip>
          <a:srcRect/>
          <a:stretch/>
        </p:blipFill>
        <p:spPr>
          <a:xfrm>
            <a:off x="11917066" y="115227"/>
            <a:ext cx="914400" cy="914400"/>
          </a:xfrm>
          <a:prstGeom prst="rect">
            <a:avLst/>
          </a:prstGeom>
          <a:noFill/>
          <a:ln>
            <a:noFill/>
          </a:ln>
        </p:spPr>
      </p:pic>
      <p:pic>
        <p:nvPicPr>
          <p:cNvPr id="219" name="Google Shape;219;p16" descr="Badge Tick with solid fill"/>
          <p:cNvPicPr preferRelativeResize="0"/>
          <p:nvPr/>
        </p:nvPicPr>
        <p:blipFill rotWithShape="1">
          <a:blip r:embed="rId3">
            <a:alphaModFix/>
          </a:blip>
          <a:srcRect/>
          <a:stretch/>
        </p:blipFill>
        <p:spPr>
          <a:xfrm>
            <a:off x="500063" y="85890"/>
            <a:ext cx="914400" cy="914400"/>
          </a:xfrm>
          <a:prstGeom prst="rect">
            <a:avLst/>
          </a:prstGeom>
          <a:noFill/>
          <a:ln>
            <a:noFill/>
          </a:ln>
        </p:spPr>
      </p:pic>
      <p:graphicFrame>
        <p:nvGraphicFramePr>
          <p:cNvPr id="220" name="Google Shape;220;p16"/>
          <p:cNvGraphicFramePr/>
          <p:nvPr>
            <p:extLst>
              <p:ext uri="{D42A27DB-BD31-4B8C-83A1-F6EECF244321}">
                <p14:modId xmlns:p14="http://schemas.microsoft.com/office/powerpoint/2010/main" val="3624639708"/>
              </p:ext>
            </p:extLst>
          </p:nvPr>
        </p:nvGraphicFramePr>
        <p:xfrm>
          <a:off x="176464" y="1603540"/>
          <a:ext cx="12978062" cy="6244273"/>
        </p:xfrm>
        <a:graphic>
          <a:graphicData uri="http://schemas.openxmlformats.org/drawingml/2006/table">
            <a:tbl>
              <a:tblPr firstRow="1" firstCol="1" bandRow="1">
                <a:noFill/>
                <a:tableStyleId>{86F868B5-19D5-4688-84BE-11DB3AD2D9DC}</a:tableStyleId>
              </a:tblPr>
              <a:tblGrid>
                <a:gridCol w="12978062">
                  <a:extLst>
                    <a:ext uri="{9D8B030D-6E8A-4147-A177-3AD203B41FA5}">
                      <a16:colId xmlns:a16="http://schemas.microsoft.com/office/drawing/2014/main" val="20000"/>
                    </a:ext>
                  </a:extLst>
                </a:gridCol>
              </a:tblGrid>
              <a:tr h="5650765">
                <a:tc>
                  <a:txBody>
                    <a:bodyPr/>
                    <a:lstStyle/>
                    <a:p>
                      <a:pPr marL="0" marR="0" lvl="0" indent="0" algn="l" rtl="0">
                        <a:lnSpc>
                          <a:spcPct val="107000"/>
                        </a:lnSpc>
                        <a:spcBef>
                          <a:spcPts val="0"/>
                        </a:spcBef>
                        <a:spcAft>
                          <a:spcPts val="0"/>
                        </a:spcAft>
                        <a:buNone/>
                      </a:pPr>
                      <a:r>
                        <a:rPr lang="de-DE" sz="2400" b="0" u="none" strike="noStrike" cap="none" dirty="0">
                          <a:solidFill>
                            <a:schemeClr val="dk2"/>
                          </a:solidFill>
                        </a:rPr>
                        <a:t>Marie and John have a son. </a:t>
                      </a:r>
                      <a:r>
                        <a:rPr lang="de-DE" sz="2400" b="1" u="none" strike="noStrike" cap="none" dirty="0">
                          <a:solidFill>
                            <a:schemeClr val="dk2"/>
                          </a:solidFill>
                        </a:rPr>
                        <a:t>Marie is a saleswoman and John a delivery driver</a:t>
                      </a:r>
                      <a:r>
                        <a:rPr lang="de-DE" sz="2400" b="0" u="none" strike="noStrike" cap="none" dirty="0">
                          <a:solidFill>
                            <a:schemeClr val="dk2"/>
                          </a:solidFill>
                        </a:rPr>
                        <a:t>. After an unexpected expense for their car they decide to create a budget plan to figure out which expenses to cut or keep. They aim to save money for </a:t>
                      </a:r>
                      <a:r>
                        <a:rPr lang="de-DE" sz="2400" b="1" u="none" strike="noStrike" cap="none" dirty="0">
                          <a:solidFill>
                            <a:schemeClr val="dk2"/>
                          </a:solidFill>
                        </a:rPr>
                        <a:t>2 goals:</a:t>
                      </a:r>
                    </a:p>
                    <a:p>
                      <a:pPr marL="0" marR="0" lvl="0" indent="0" algn="l" rtl="0">
                        <a:lnSpc>
                          <a:spcPct val="107000"/>
                        </a:lnSpc>
                        <a:spcBef>
                          <a:spcPts val="0"/>
                        </a:spcBef>
                        <a:spcAft>
                          <a:spcPts val="0"/>
                        </a:spcAft>
                        <a:buNone/>
                      </a:pPr>
                      <a:r>
                        <a:rPr lang="de-DE" sz="2400" b="0" u="none" strike="noStrike" cap="none" dirty="0">
                          <a:solidFill>
                            <a:schemeClr val="dk2"/>
                          </a:solidFill>
                        </a:rPr>
                        <a:t>1. to create an emergency fund for unexpected expenses</a:t>
                      </a:r>
                    </a:p>
                    <a:p>
                      <a:pPr marL="0" marR="0" lvl="1" indent="0" algn="l" rtl="0">
                        <a:lnSpc>
                          <a:spcPct val="107000"/>
                        </a:lnSpc>
                        <a:spcBef>
                          <a:spcPts val="0"/>
                        </a:spcBef>
                        <a:spcAft>
                          <a:spcPts val="0"/>
                        </a:spcAft>
                        <a:buFont typeface="+mj-lt"/>
                        <a:buNone/>
                      </a:pPr>
                      <a:r>
                        <a:rPr lang="de-DE" sz="2400" b="0" u="none" strike="noStrike" cap="none" dirty="0">
                          <a:solidFill>
                            <a:schemeClr val="dk2"/>
                          </a:solidFill>
                        </a:rPr>
                        <a:t>2. to save money to pay future college tuition for their son</a:t>
                      </a:r>
                      <a:endParaRPr sz="2400" b="0" u="none" strike="noStrike" cap="none" dirty="0">
                        <a:solidFill>
                          <a:schemeClr val="dk2"/>
                        </a:solidFill>
                      </a:endParaRPr>
                    </a:p>
                    <a:p>
                      <a:pPr marL="0" marR="0" lvl="0" indent="0" algn="l" rtl="0">
                        <a:lnSpc>
                          <a:spcPct val="107000"/>
                        </a:lnSpc>
                        <a:spcBef>
                          <a:spcPts val="0"/>
                        </a:spcBef>
                        <a:spcAft>
                          <a:spcPts val="0"/>
                        </a:spcAft>
                        <a:buNone/>
                      </a:pPr>
                      <a:r>
                        <a:rPr lang="de-DE" sz="2400" b="1" u="none" strike="noStrike" cap="none" dirty="0">
                          <a:solidFill>
                            <a:schemeClr val="dk2"/>
                          </a:solidFill>
                        </a:rPr>
                        <a:t>Usual expenses:</a:t>
                      </a:r>
                      <a:endParaRPr sz="2400" b="1" u="none" strike="noStrike" cap="none" dirty="0">
                        <a:solidFill>
                          <a:schemeClr val="dk2"/>
                        </a:solidFill>
                      </a:endParaRPr>
                    </a:p>
                    <a:p>
                      <a:pPr marL="285750" marR="0" lvl="0" indent="-285750" algn="l" rtl="0">
                        <a:lnSpc>
                          <a:spcPct val="107000"/>
                        </a:lnSpc>
                        <a:spcBef>
                          <a:spcPts val="0"/>
                        </a:spcBef>
                        <a:spcAft>
                          <a:spcPts val="0"/>
                        </a:spcAft>
                        <a:buFont typeface="Arial" panose="020B0604020202020204" pitchFamily="34" charset="0"/>
                        <a:buChar char="•"/>
                      </a:pPr>
                      <a:r>
                        <a:rPr lang="de-DE" sz="2400" b="0" u="none" strike="noStrike" cap="none" dirty="0">
                          <a:solidFill>
                            <a:schemeClr val="dk2"/>
                          </a:solidFill>
                        </a:rPr>
                        <a:t> they both use credit and debit cards for non-essential items</a:t>
                      </a:r>
                      <a:endParaRPr sz="2400" b="0" u="none" strike="noStrike" cap="none" dirty="0">
                        <a:solidFill>
                          <a:schemeClr val="dk2"/>
                        </a:solidFill>
                      </a:endParaRPr>
                    </a:p>
                    <a:p>
                      <a:pPr marL="285750" marR="0" lvl="0" indent="-285750" algn="l" rtl="0">
                        <a:lnSpc>
                          <a:spcPct val="107000"/>
                        </a:lnSpc>
                        <a:spcBef>
                          <a:spcPts val="0"/>
                        </a:spcBef>
                        <a:spcAft>
                          <a:spcPts val="0"/>
                        </a:spcAft>
                        <a:buFont typeface="Arial" panose="020B0604020202020204" pitchFamily="34" charset="0"/>
                        <a:buChar char="•"/>
                      </a:pPr>
                      <a:r>
                        <a:rPr lang="de-DE" sz="2400" b="0" u="none" strike="noStrike" cap="none" dirty="0">
                          <a:solidFill>
                            <a:schemeClr val="dk2"/>
                          </a:solidFill>
                        </a:rPr>
                        <a:t> they go shopping and eat out every month and often buy different things which they may not need</a:t>
                      </a:r>
                      <a:endParaRPr sz="2400" b="0" u="none" strike="noStrike" cap="none" dirty="0">
                        <a:solidFill>
                          <a:schemeClr val="dk2"/>
                        </a:solidFill>
                      </a:endParaRPr>
                    </a:p>
                    <a:p>
                      <a:pPr marL="285750" marR="0" lvl="0" indent="-285750" algn="l" rtl="0">
                        <a:lnSpc>
                          <a:spcPct val="107000"/>
                        </a:lnSpc>
                        <a:spcBef>
                          <a:spcPts val="0"/>
                        </a:spcBef>
                        <a:spcAft>
                          <a:spcPts val="0"/>
                        </a:spcAft>
                        <a:buFont typeface="Arial" panose="020B0604020202020204" pitchFamily="34" charset="0"/>
                        <a:buChar char="•"/>
                      </a:pPr>
                      <a:r>
                        <a:rPr lang="de-DE" sz="2400" b="0" u="none" strike="noStrike" cap="none" dirty="0">
                          <a:solidFill>
                            <a:schemeClr val="dk2"/>
                          </a:solidFill>
                        </a:rPr>
                        <a:t> they usually use the car for journeys.... including short trips to the shops</a:t>
                      </a:r>
                      <a:endParaRPr sz="2400" b="0" u="none" strike="noStrike" cap="none" dirty="0">
                        <a:solidFill>
                          <a:schemeClr val="dk2"/>
                        </a:solidFill>
                      </a:endParaRPr>
                    </a:p>
                    <a:p>
                      <a:pPr marL="285750" marR="0" lvl="0" indent="-285750" algn="l" rtl="0">
                        <a:lnSpc>
                          <a:spcPct val="107000"/>
                        </a:lnSpc>
                        <a:spcBef>
                          <a:spcPts val="0"/>
                        </a:spcBef>
                        <a:spcAft>
                          <a:spcPts val="0"/>
                        </a:spcAft>
                        <a:buFont typeface="Arial" panose="020B0604020202020204" pitchFamily="34" charset="0"/>
                        <a:buChar char="•"/>
                      </a:pPr>
                      <a:r>
                        <a:rPr lang="de-DE" sz="2400" b="0" u="none" strike="noStrike" cap="none" dirty="0">
                          <a:solidFill>
                            <a:schemeClr val="dk2"/>
                          </a:solidFill>
                        </a:rPr>
                        <a:t> their normal regular household expenses are: taxes, food, rent, heating and petrol for the car</a:t>
                      </a:r>
                      <a:endParaRPr sz="2400" b="0" u="none" strike="noStrike" cap="none" dirty="0">
                        <a:solidFill>
                          <a:schemeClr val="dk2"/>
                        </a:solidFill>
                      </a:endParaRPr>
                    </a:p>
                    <a:p>
                      <a:pPr marL="0" marR="0" lvl="0" indent="0" algn="l" rtl="0">
                        <a:lnSpc>
                          <a:spcPct val="107000"/>
                        </a:lnSpc>
                        <a:spcBef>
                          <a:spcPts val="0"/>
                        </a:spcBef>
                        <a:spcAft>
                          <a:spcPts val="0"/>
                        </a:spcAft>
                        <a:buNone/>
                      </a:pPr>
                      <a:r>
                        <a:rPr lang="de-DE" sz="2400" b="0" u="none" strike="noStrike" cap="none" dirty="0">
                          <a:solidFill>
                            <a:schemeClr val="dk2"/>
                          </a:solidFill>
                        </a:rPr>
                        <a:t> </a:t>
                      </a:r>
                      <a:r>
                        <a:rPr lang="de-DE" sz="2400" b="1" u="sng" strike="noStrike" cap="none" dirty="0">
                          <a:solidFill>
                            <a:schemeClr val="dk2"/>
                          </a:solidFill>
                        </a:rPr>
                        <a:t>How could Marie and John control their expenses and save money?</a:t>
                      </a:r>
                      <a:endParaRPr sz="2400" b="1" u="sng" strike="noStrike" cap="none" dirty="0">
                        <a:solidFill>
                          <a:schemeClr val="dk2"/>
                        </a:solidFill>
                      </a:endParaRPr>
                    </a:p>
                    <a:p>
                      <a:pPr marL="285750" marR="0" lvl="0" indent="-285750" algn="l" rtl="0">
                        <a:lnSpc>
                          <a:spcPct val="107000"/>
                        </a:lnSpc>
                        <a:spcBef>
                          <a:spcPts val="0"/>
                        </a:spcBef>
                        <a:spcAft>
                          <a:spcPts val="0"/>
                        </a:spcAft>
                        <a:buFont typeface="Arial" panose="020B0604020202020204" pitchFamily="34" charset="0"/>
                        <a:buChar char="•"/>
                      </a:pPr>
                      <a:r>
                        <a:rPr lang="de-DE" sz="2400" b="0" u="none" strike="noStrike" cap="none" dirty="0">
                          <a:solidFill>
                            <a:schemeClr val="dk2"/>
                          </a:solidFill>
                        </a:rPr>
                        <a:t>by using their credit and debit cards less</a:t>
                      </a:r>
                      <a:endParaRPr sz="2400" b="0" u="none" strike="noStrike" cap="none" dirty="0">
                        <a:solidFill>
                          <a:schemeClr val="dk2"/>
                        </a:solidFill>
                      </a:endParaRPr>
                    </a:p>
                    <a:p>
                      <a:pPr marL="285750" marR="0" lvl="0" indent="-285750" algn="l" rtl="0">
                        <a:lnSpc>
                          <a:spcPct val="107000"/>
                        </a:lnSpc>
                        <a:spcBef>
                          <a:spcPts val="0"/>
                        </a:spcBef>
                        <a:spcAft>
                          <a:spcPts val="0"/>
                        </a:spcAft>
                        <a:buFont typeface="Arial" panose="020B0604020202020204" pitchFamily="34" charset="0"/>
                        <a:buChar char="•"/>
                      </a:pPr>
                      <a:r>
                        <a:rPr lang="de-DE" sz="2400" b="0" u="none" strike="noStrike" cap="none" dirty="0">
                          <a:solidFill>
                            <a:schemeClr val="dk2"/>
                          </a:solidFill>
                        </a:rPr>
                        <a:t>by reducing their non-essential shopping and eating out</a:t>
                      </a:r>
                      <a:endParaRPr sz="2400" b="0" u="none" strike="noStrike" cap="none" dirty="0">
                        <a:solidFill>
                          <a:schemeClr val="dk2"/>
                        </a:solidFill>
                      </a:endParaRPr>
                    </a:p>
                    <a:p>
                      <a:pPr marL="285750" marR="0" lvl="0" indent="-285750" algn="l" rtl="0">
                        <a:lnSpc>
                          <a:spcPct val="107000"/>
                        </a:lnSpc>
                        <a:spcBef>
                          <a:spcPts val="0"/>
                        </a:spcBef>
                        <a:spcAft>
                          <a:spcPts val="0"/>
                        </a:spcAft>
                        <a:buFont typeface="Arial" panose="020B0604020202020204" pitchFamily="34" charset="0"/>
                        <a:buChar char="•"/>
                      </a:pPr>
                      <a:r>
                        <a:rPr lang="de-DE" sz="2400" b="0" u="none" strike="noStrike" cap="none" dirty="0">
                          <a:solidFill>
                            <a:schemeClr val="dk2"/>
                          </a:solidFill>
                        </a:rPr>
                        <a:t>by reducing household expenses possibly buying cheaper brands</a:t>
                      </a:r>
                      <a:endParaRPr sz="2400" b="0" u="none" strike="noStrike" cap="none" dirty="0">
                        <a:solidFill>
                          <a:schemeClr val="dk2"/>
                        </a:solidFill>
                      </a:endParaRPr>
                    </a:p>
                    <a:p>
                      <a:pPr marL="342900" marR="0" lvl="0" indent="-342900" algn="l" rtl="0">
                        <a:lnSpc>
                          <a:spcPct val="107000"/>
                        </a:lnSpc>
                        <a:spcBef>
                          <a:spcPts val="0"/>
                        </a:spcBef>
                        <a:spcAft>
                          <a:spcPts val="0"/>
                        </a:spcAft>
                        <a:buFont typeface="Arial" panose="020B0604020202020204" pitchFamily="34" charset="0"/>
                        <a:buChar char="•"/>
                      </a:pPr>
                      <a:r>
                        <a:rPr lang="de-DE" sz="2400" b="0" u="none" strike="noStrike" cap="none" dirty="0">
                          <a:solidFill>
                            <a:schemeClr val="dk2"/>
                          </a:solidFill>
                        </a:rPr>
                        <a:t>by avoiding using their car for very short trips</a:t>
                      </a:r>
                      <a:endParaRPr sz="2400" b="0" u="none" strike="noStrike" cap="none" dirty="0">
                        <a:solidFill>
                          <a:schemeClr val="dk2"/>
                        </a:solidFill>
                      </a:endParaRPr>
                    </a:p>
                    <a:p>
                      <a:pPr marL="0" marR="0" lvl="0" indent="0" algn="l" rtl="0">
                        <a:lnSpc>
                          <a:spcPct val="107000"/>
                        </a:lnSpc>
                        <a:spcBef>
                          <a:spcPts val="0"/>
                        </a:spcBef>
                        <a:spcAft>
                          <a:spcPts val="0"/>
                        </a:spcAft>
                        <a:buFont typeface="Arial" panose="020B0604020202020204" pitchFamily="34" charset="0"/>
                        <a:buNone/>
                      </a:pPr>
                      <a:r>
                        <a:rPr lang="de-DE" sz="2400" b="0" u="none" strike="noStrike" cap="none" dirty="0">
                          <a:solidFill>
                            <a:schemeClr val="dk2"/>
                          </a:solidFill>
                        </a:rPr>
                        <a:t> </a:t>
                      </a:r>
                      <a:endParaRPr sz="2400" b="0" u="none" strike="noStrike" cap="none" dirty="0">
                        <a:solidFill>
                          <a:schemeClr val="dk2"/>
                        </a:solidFill>
                        <a:latin typeface="Calibri"/>
                        <a:ea typeface="Calibri"/>
                        <a:cs typeface="Calibri"/>
                        <a:sym typeface="Calibri"/>
                      </a:endParaRPr>
                    </a:p>
                  </a:txBody>
                  <a:tcPr marL="58800" marR="58800" marT="0" marB="0">
                    <a:solidFill>
                      <a:schemeClr val="lt1"/>
                    </a:solidFill>
                  </a:tcPr>
                </a:tc>
                <a:extLst>
                  <a:ext uri="{0D108BD9-81ED-4DB2-BD59-A6C34878D82A}">
                    <a16:rowId xmlns:a16="http://schemas.microsoft.com/office/drawing/2014/main" val="10000"/>
                  </a:ext>
                </a:extLst>
              </a:tr>
            </a:tbl>
          </a:graphicData>
        </a:graphic>
      </p:graphicFrame>
      <p:pic>
        <p:nvPicPr>
          <p:cNvPr id="3" name="Picture 2" descr="Icon&#10;&#10;Description automatically generated">
            <a:extLst>
              <a:ext uri="{FF2B5EF4-FFF2-40B4-BE49-F238E27FC236}">
                <a16:creationId xmlns:a16="http://schemas.microsoft.com/office/drawing/2014/main" id="{16B36136-6389-F018-2BF2-5C605AFBA03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885358" y="5539395"/>
            <a:ext cx="2063416" cy="20523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2"/>
          <p:cNvSpPr txBox="1">
            <a:spLocks noGrp="1"/>
          </p:cNvSpPr>
          <p:nvPr>
            <p:ph type="body" idx="1"/>
          </p:nvPr>
        </p:nvSpPr>
        <p:spPr>
          <a:xfrm>
            <a:off x="502500" y="1819776"/>
            <a:ext cx="12331541" cy="4051635"/>
          </a:xfrm>
          <a:prstGeom prst="rect">
            <a:avLst/>
          </a:prstGeom>
          <a:noFill/>
          <a:ln>
            <a:noFill/>
          </a:ln>
        </p:spPr>
        <p:txBody>
          <a:bodyPr spcFirstLastPara="1" wrap="square" lIns="72000" tIns="45700" rIns="72000" bIns="45700" anchor="t" anchorCtr="0">
            <a:noAutofit/>
          </a:bodyPr>
          <a:lstStyle/>
          <a:p>
            <a:pPr marL="0" lvl="0" indent="0" algn="l" rtl="0">
              <a:lnSpc>
                <a:spcPct val="100000"/>
              </a:lnSpc>
              <a:spcBef>
                <a:spcPts val="0"/>
              </a:spcBef>
              <a:spcAft>
                <a:spcPts val="0"/>
              </a:spcAft>
              <a:buClr>
                <a:schemeClr val="dk2"/>
              </a:buClr>
              <a:buSzPts val="2100"/>
              <a:buNone/>
            </a:pPr>
            <a:r>
              <a:rPr lang="de-DE" sz="2800" b="1" dirty="0"/>
              <a:t>By the end of this module parents and carers will be able to:</a:t>
            </a:r>
          </a:p>
          <a:p>
            <a:pPr marL="0" lvl="0" indent="0" algn="l" rtl="0">
              <a:lnSpc>
                <a:spcPct val="100000"/>
              </a:lnSpc>
              <a:spcBef>
                <a:spcPts val="0"/>
              </a:spcBef>
              <a:spcAft>
                <a:spcPts val="0"/>
              </a:spcAft>
              <a:buClr>
                <a:schemeClr val="dk2"/>
              </a:buClr>
              <a:buSzPts val="2100"/>
              <a:buNone/>
            </a:pPr>
            <a:endParaRPr sz="2800" dirty="0"/>
          </a:p>
          <a:p>
            <a:pPr marL="342900" lvl="0" indent="-342900" algn="l" rtl="0">
              <a:lnSpc>
                <a:spcPct val="100000"/>
              </a:lnSpc>
              <a:spcBef>
                <a:spcPts val="600"/>
              </a:spcBef>
              <a:spcAft>
                <a:spcPts val="0"/>
              </a:spcAft>
              <a:buClr>
                <a:schemeClr val="dk2"/>
              </a:buClr>
              <a:buSzPts val="2100"/>
              <a:buFont typeface="Arial"/>
              <a:buChar char="•"/>
            </a:pPr>
            <a:r>
              <a:rPr lang="de-DE" sz="2800" dirty="0"/>
              <a:t>find a balance between their earnings and expenditure</a:t>
            </a:r>
          </a:p>
          <a:p>
            <a:pPr marL="342900" lvl="0" indent="-342900" algn="l" rtl="0">
              <a:lnSpc>
                <a:spcPct val="100000"/>
              </a:lnSpc>
              <a:spcBef>
                <a:spcPts val="600"/>
              </a:spcBef>
              <a:spcAft>
                <a:spcPts val="0"/>
              </a:spcAft>
              <a:buClr>
                <a:schemeClr val="dk2"/>
              </a:buClr>
              <a:buSzPts val="2100"/>
              <a:buFont typeface="Arial"/>
              <a:buChar char="•"/>
            </a:pPr>
            <a:endParaRPr lang="de-DE" sz="2800" dirty="0"/>
          </a:p>
          <a:p>
            <a:pPr marL="342900" lvl="0" indent="-342900" algn="l" rtl="0">
              <a:lnSpc>
                <a:spcPct val="100000"/>
              </a:lnSpc>
              <a:spcBef>
                <a:spcPts val="600"/>
              </a:spcBef>
              <a:spcAft>
                <a:spcPts val="0"/>
              </a:spcAft>
              <a:buClr>
                <a:schemeClr val="dk2"/>
              </a:buClr>
              <a:buSzPts val="2100"/>
              <a:buFont typeface="Arial"/>
              <a:buChar char="•"/>
            </a:pPr>
            <a:r>
              <a:rPr lang="de-DE" sz="2800" dirty="0"/>
              <a:t>think about involving children in family budgeting</a:t>
            </a:r>
          </a:p>
          <a:p>
            <a:pPr marL="342900" lvl="0" indent="-342900" algn="l" rtl="0">
              <a:lnSpc>
                <a:spcPct val="100000"/>
              </a:lnSpc>
              <a:spcBef>
                <a:spcPts val="600"/>
              </a:spcBef>
              <a:spcAft>
                <a:spcPts val="0"/>
              </a:spcAft>
              <a:buClr>
                <a:schemeClr val="dk2"/>
              </a:buClr>
              <a:buSzPts val="2100"/>
              <a:buFont typeface="Arial"/>
              <a:buChar char="•"/>
            </a:pPr>
            <a:endParaRPr sz="2800" dirty="0"/>
          </a:p>
          <a:p>
            <a:pPr marL="342900" lvl="0" indent="-342900" algn="l" rtl="0">
              <a:lnSpc>
                <a:spcPct val="100000"/>
              </a:lnSpc>
              <a:spcBef>
                <a:spcPts val="600"/>
              </a:spcBef>
              <a:spcAft>
                <a:spcPts val="0"/>
              </a:spcAft>
              <a:buClr>
                <a:schemeClr val="dk2"/>
              </a:buClr>
              <a:buSzPts val="2100"/>
              <a:buFont typeface="Arial"/>
              <a:buChar char="•"/>
            </a:pPr>
            <a:r>
              <a:rPr lang="de-DE" sz="2800" dirty="0"/>
              <a:t>find a possible way to make savings by calculating </a:t>
            </a:r>
            <a:r>
              <a:rPr lang="de-DE" sz="2800" dirty="0" err="1"/>
              <a:t>their</a:t>
            </a:r>
            <a:r>
              <a:rPr lang="de-DE" sz="2800" dirty="0"/>
              <a:t> </a:t>
            </a:r>
            <a:r>
              <a:rPr lang="de-DE" sz="2800" dirty="0" err="1"/>
              <a:t>expenditure</a:t>
            </a:r>
            <a:r>
              <a:rPr lang="de-DE" sz="2800" dirty="0"/>
              <a:t> and </a:t>
            </a:r>
            <a:r>
              <a:rPr lang="de-DE" sz="2800" dirty="0" err="1"/>
              <a:t>earnings</a:t>
            </a:r>
            <a:r>
              <a:rPr lang="de-DE" sz="2800" dirty="0"/>
              <a:t> </a:t>
            </a:r>
            <a:endParaRPr sz="2800" dirty="0">
              <a:highlight>
                <a:srgbClr val="FFFF00"/>
              </a:highlight>
            </a:endParaRPr>
          </a:p>
        </p:txBody>
      </p:sp>
      <p:sp>
        <p:nvSpPr>
          <p:cNvPr id="62" name="Google Shape;62;p2"/>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Autofit/>
          </a:bodyPr>
          <a:lstStyle/>
          <a:p>
            <a:pPr marL="0" lvl="0" indent="0" algn="l" rtl="0">
              <a:lnSpc>
                <a:spcPct val="90000"/>
              </a:lnSpc>
              <a:spcBef>
                <a:spcPts val="0"/>
              </a:spcBef>
              <a:spcAft>
                <a:spcPts val="0"/>
              </a:spcAft>
              <a:buClr>
                <a:schemeClr val="accent2"/>
              </a:buClr>
              <a:buSzPts val="2800"/>
              <a:buFont typeface="Calibri"/>
              <a:buNone/>
            </a:pPr>
            <a:r>
              <a:rPr lang="de-DE" dirty="0"/>
              <a:t>Family Financial Management </a:t>
            </a:r>
            <a:br>
              <a:rPr lang="de-DE" dirty="0"/>
            </a:br>
            <a:r>
              <a:rPr lang="de-DE" dirty="0"/>
              <a:t>Learning Outcomes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7"/>
          <p:cNvSpPr txBox="1">
            <a:spLocks noGrp="1"/>
          </p:cNvSpPr>
          <p:nvPr>
            <p:ph type="title"/>
          </p:nvPr>
        </p:nvSpPr>
        <p:spPr>
          <a:xfrm>
            <a:off x="1909011" y="336946"/>
            <a:ext cx="8630652"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de-DE" dirty="0"/>
              <a:t>Family Financial Managment </a:t>
            </a:r>
            <a:endParaRPr dirty="0"/>
          </a:p>
        </p:txBody>
      </p:sp>
      <p:sp>
        <p:nvSpPr>
          <p:cNvPr id="227" name="Google Shape;227;p17"/>
          <p:cNvSpPr txBox="1">
            <a:spLocks noGrp="1"/>
          </p:cNvSpPr>
          <p:nvPr>
            <p:ph type="body" idx="2"/>
          </p:nvPr>
        </p:nvSpPr>
        <p:spPr>
          <a:xfrm>
            <a:off x="499767" y="1100889"/>
            <a:ext cx="12331700" cy="603250"/>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de-DE" i="0" dirty="0"/>
              <a:t>A good family budget plan</a:t>
            </a:r>
            <a:endParaRPr i="0" dirty="0"/>
          </a:p>
        </p:txBody>
      </p:sp>
      <p:pic>
        <p:nvPicPr>
          <p:cNvPr id="228" name="Google Shape;228;p17" descr="Badge Tick with solid fill"/>
          <p:cNvPicPr preferRelativeResize="0"/>
          <p:nvPr/>
        </p:nvPicPr>
        <p:blipFill rotWithShape="1">
          <a:blip r:embed="rId3">
            <a:alphaModFix/>
          </a:blip>
          <a:srcRect/>
          <a:stretch/>
        </p:blipFill>
        <p:spPr>
          <a:xfrm>
            <a:off x="11917066" y="142546"/>
            <a:ext cx="914400" cy="914400"/>
          </a:xfrm>
          <a:prstGeom prst="rect">
            <a:avLst/>
          </a:prstGeom>
          <a:noFill/>
          <a:ln>
            <a:noFill/>
          </a:ln>
        </p:spPr>
      </p:pic>
      <p:pic>
        <p:nvPicPr>
          <p:cNvPr id="229" name="Google Shape;229;p17" descr="Badge Tick with solid fill"/>
          <p:cNvPicPr preferRelativeResize="0"/>
          <p:nvPr/>
        </p:nvPicPr>
        <p:blipFill rotWithShape="1">
          <a:blip r:embed="rId3">
            <a:alphaModFix/>
          </a:blip>
          <a:srcRect/>
          <a:stretch/>
        </p:blipFill>
        <p:spPr>
          <a:xfrm>
            <a:off x="500063" y="225425"/>
            <a:ext cx="914400" cy="914400"/>
          </a:xfrm>
          <a:prstGeom prst="rect">
            <a:avLst/>
          </a:prstGeom>
          <a:noFill/>
          <a:ln>
            <a:noFill/>
          </a:ln>
        </p:spPr>
      </p:pic>
      <p:graphicFrame>
        <p:nvGraphicFramePr>
          <p:cNvPr id="230" name="Google Shape;230;p17"/>
          <p:cNvGraphicFramePr/>
          <p:nvPr>
            <p:extLst>
              <p:ext uri="{D42A27DB-BD31-4B8C-83A1-F6EECF244321}">
                <p14:modId xmlns:p14="http://schemas.microsoft.com/office/powerpoint/2010/main" val="365472933"/>
              </p:ext>
            </p:extLst>
          </p:nvPr>
        </p:nvGraphicFramePr>
        <p:xfrm>
          <a:off x="499766" y="1634153"/>
          <a:ext cx="12331700" cy="5755069"/>
        </p:xfrm>
        <a:graphic>
          <a:graphicData uri="http://schemas.openxmlformats.org/drawingml/2006/table">
            <a:tbl>
              <a:tblPr firstRow="1" firstCol="1" bandRow="1">
                <a:noFill/>
                <a:tableStyleId>{86F868B5-19D5-4688-84BE-11DB3AD2D9DC}</a:tableStyleId>
              </a:tblPr>
              <a:tblGrid>
                <a:gridCol w="12331700">
                  <a:extLst>
                    <a:ext uri="{9D8B030D-6E8A-4147-A177-3AD203B41FA5}">
                      <a16:colId xmlns:a16="http://schemas.microsoft.com/office/drawing/2014/main" val="20000"/>
                    </a:ext>
                  </a:extLst>
                </a:gridCol>
              </a:tblGrid>
              <a:tr h="5385965">
                <a:tc>
                  <a:txBody>
                    <a:bodyPr/>
                    <a:lstStyle/>
                    <a:p>
                      <a:pPr marL="0" marR="0" lvl="0" indent="0" algn="l" rtl="0">
                        <a:lnSpc>
                          <a:spcPct val="107000"/>
                        </a:lnSpc>
                        <a:spcBef>
                          <a:spcPts val="0"/>
                        </a:spcBef>
                        <a:spcAft>
                          <a:spcPts val="0"/>
                        </a:spcAft>
                        <a:buNone/>
                      </a:pPr>
                      <a:r>
                        <a:rPr lang="de-DE" sz="1800" b="0" u="none" strike="noStrike" cap="none" dirty="0">
                          <a:solidFill>
                            <a:schemeClr val="dk2"/>
                          </a:solidFill>
                        </a:rPr>
                        <a:t> </a:t>
                      </a:r>
                      <a:endParaRPr sz="1800" b="0" u="none" strike="noStrike" cap="none" dirty="0">
                        <a:solidFill>
                          <a:schemeClr val="dk2"/>
                        </a:solidFill>
                      </a:endParaRPr>
                    </a:p>
                    <a:p>
                      <a:pPr marL="0" marR="0" lvl="0" indent="0" algn="l" rtl="0">
                        <a:lnSpc>
                          <a:spcPct val="107000"/>
                        </a:lnSpc>
                        <a:spcBef>
                          <a:spcPts val="0"/>
                        </a:spcBef>
                        <a:spcAft>
                          <a:spcPts val="0"/>
                        </a:spcAft>
                        <a:buNone/>
                      </a:pPr>
                      <a:r>
                        <a:rPr lang="de-DE" sz="1800" b="0" u="none" strike="noStrike" cap="none" dirty="0">
                          <a:solidFill>
                            <a:schemeClr val="dk2"/>
                          </a:solidFill>
                        </a:rPr>
                        <a:t> </a:t>
                      </a:r>
                      <a:r>
                        <a:rPr lang="de-DE" sz="2400" b="0" u="none" strike="noStrike" cap="none" dirty="0">
                          <a:solidFill>
                            <a:schemeClr val="dk2"/>
                          </a:solidFill>
                        </a:rPr>
                        <a:t>Now let's see how Marie and John will organise their future family money management, after making a </a:t>
                      </a:r>
                      <a:r>
                        <a:rPr lang="de-DE" sz="2400" b="0" u="sng" strike="noStrike" cap="none" dirty="0">
                          <a:solidFill>
                            <a:schemeClr val="dk2"/>
                          </a:solidFill>
                        </a:rPr>
                        <a:t>BUDGET PLAN</a:t>
                      </a:r>
                      <a:endParaRPr sz="2400" b="0" u="none" strike="noStrike" cap="none" dirty="0">
                        <a:solidFill>
                          <a:schemeClr val="dk2"/>
                        </a:solidFill>
                      </a:endParaRPr>
                    </a:p>
                    <a:p>
                      <a:pPr marL="0" marR="0" lvl="0" indent="0" algn="l" rtl="0">
                        <a:lnSpc>
                          <a:spcPct val="107000"/>
                        </a:lnSpc>
                        <a:spcBef>
                          <a:spcPts val="0"/>
                        </a:spcBef>
                        <a:spcAft>
                          <a:spcPts val="0"/>
                        </a:spcAft>
                        <a:buNone/>
                      </a:pPr>
                      <a:r>
                        <a:rPr lang="de-DE" sz="2400" b="0" u="none" strike="noStrike" cap="none" dirty="0">
                          <a:solidFill>
                            <a:schemeClr val="dk2"/>
                          </a:solidFill>
                        </a:rPr>
                        <a:t> </a:t>
                      </a:r>
                      <a:endParaRPr sz="2400" dirty="0"/>
                    </a:p>
                    <a:p>
                      <a:pPr marL="0" marR="0" lvl="0" indent="0" algn="l" rtl="0">
                        <a:lnSpc>
                          <a:spcPct val="107000"/>
                        </a:lnSpc>
                        <a:spcBef>
                          <a:spcPts val="0"/>
                        </a:spcBef>
                        <a:spcAft>
                          <a:spcPts val="0"/>
                        </a:spcAft>
                        <a:buNone/>
                      </a:pPr>
                      <a:r>
                        <a:rPr lang="de-DE" sz="2400" b="0" u="none" strike="noStrike" cap="none" dirty="0">
                          <a:solidFill>
                            <a:schemeClr val="dk2"/>
                          </a:solidFill>
                        </a:rPr>
                        <a:t>Marie and John realised they were spending too much on their cards, which were charging them very high interest rates for their expenses so they decided to just use their debit cards and spend within their means. </a:t>
                      </a:r>
                    </a:p>
                    <a:p>
                      <a:pPr marL="0" marR="0" lvl="0" indent="0" algn="l" rtl="0">
                        <a:lnSpc>
                          <a:spcPct val="107000"/>
                        </a:lnSpc>
                        <a:spcBef>
                          <a:spcPts val="0"/>
                        </a:spcBef>
                        <a:spcAft>
                          <a:spcPts val="0"/>
                        </a:spcAft>
                        <a:buNone/>
                      </a:pPr>
                      <a:endParaRPr lang="de-DE" sz="2400" b="0" u="none" strike="noStrike" cap="none" dirty="0">
                        <a:solidFill>
                          <a:schemeClr val="dk2"/>
                        </a:solidFill>
                      </a:endParaRPr>
                    </a:p>
                    <a:p>
                      <a:pPr marL="0" marR="0" lvl="0" indent="0" algn="l" rtl="0">
                        <a:lnSpc>
                          <a:spcPct val="107000"/>
                        </a:lnSpc>
                        <a:spcBef>
                          <a:spcPts val="0"/>
                        </a:spcBef>
                        <a:spcAft>
                          <a:spcPts val="0"/>
                        </a:spcAft>
                        <a:buNone/>
                      </a:pPr>
                      <a:r>
                        <a:rPr lang="de-DE" sz="2400" b="0" u="none" strike="noStrike" cap="none" dirty="0">
                          <a:solidFill>
                            <a:schemeClr val="dk2"/>
                          </a:solidFill>
                        </a:rPr>
                        <a:t>Thanks to the budget plan, they also realised they were spending too much on petrol for their car and decided to use public transport instead (where possible). They also decided to buy fewer new items and think about their usefulness before buying them. </a:t>
                      </a:r>
                    </a:p>
                    <a:p>
                      <a:pPr marL="0" marR="0" lvl="0" indent="0" algn="l" rtl="0">
                        <a:lnSpc>
                          <a:spcPct val="107000"/>
                        </a:lnSpc>
                        <a:spcBef>
                          <a:spcPts val="0"/>
                        </a:spcBef>
                        <a:spcAft>
                          <a:spcPts val="0"/>
                        </a:spcAft>
                        <a:buNone/>
                      </a:pPr>
                      <a:endParaRPr lang="de-DE" sz="2400" b="0" u="none" strike="noStrike" cap="none" dirty="0">
                        <a:solidFill>
                          <a:schemeClr val="dk2"/>
                        </a:solidFill>
                      </a:endParaRPr>
                    </a:p>
                    <a:p>
                      <a:pPr marL="0" marR="0" lvl="0" indent="0" algn="l" rtl="0">
                        <a:lnSpc>
                          <a:spcPct val="107000"/>
                        </a:lnSpc>
                        <a:spcBef>
                          <a:spcPts val="0"/>
                        </a:spcBef>
                        <a:spcAft>
                          <a:spcPts val="0"/>
                        </a:spcAft>
                        <a:buNone/>
                      </a:pPr>
                      <a:r>
                        <a:rPr lang="de-DE" sz="2400" b="0" u="none" strike="noStrike" cap="none" dirty="0">
                          <a:solidFill>
                            <a:schemeClr val="dk2"/>
                          </a:solidFill>
                        </a:rPr>
                        <a:t>This way they expected to be able to set aside enough money each year to equip themselves with the emergency fund and be able to pay future college fees for their son.</a:t>
                      </a:r>
                      <a:endParaRPr sz="2400" b="0" u="none" strike="noStrike" cap="none" dirty="0">
                        <a:solidFill>
                          <a:schemeClr val="dk2"/>
                        </a:solidFill>
                      </a:endParaRPr>
                    </a:p>
                    <a:p>
                      <a:pPr marL="0" marR="0" lvl="0" indent="0" algn="l" rtl="0">
                        <a:lnSpc>
                          <a:spcPct val="107000"/>
                        </a:lnSpc>
                        <a:spcBef>
                          <a:spcPts val="0"/>
                        </a:spcBef>
                        <a:spcAft>
                          <a:spcPts val="0"/>
                        </a:spcAft>
                        <a:buNone/>
                      </a:pPr>
                      <a:r>
                        <a:rPr lang="de-DE" sz="2400" b="0" u="none" strike="noStrike" cap="none" dirty="0">
                          <a:solidFill>
                            <a:schemeClr val="dk2"/>
                          </a:solidFill>
                        </a:rPr>
                        <a:t> </a:t>
                      </a:r>
                      <a:endParaRPr sz="2400" b="0" u="none" strike="noStrike" cap="none" dirty="0">
                        <a:solidFill>
                          <a:schemeClr val="dk2"/>
                        </a:solidFill>
                        <a:latin typeface="Calibri"/>
                        <a:ea typeface="Calibri"/>
                        <a:cs typeface="Calibri"/>
                        <a:sym typeface="Calibri"/>
                      </a:endParaRPr>
                    </a:p>
                  </a:txBody>
                  <a:tcPr marL="58800" marR="58800" marT="0" marB="0">
                    <a:solidFill>
                      <a:schemeClr val="lt1"/>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3" name="Title 2">
            <a:extLst>
              <a:ext uri="{FF2B5EF4-FFF2-40B4-BE49-F238E27FC236}">
                <a16:creationId xmlns:a16="http://schemas.microsoft.com/office/drawing/2014/main" id="{37DDEAD9-AA09-6EBA-794E-2E295F5BD00A}"/>
              </a:ext>
            </a:extLst>
          </p:cNvPr>
          <p:cNvSpPr>
            <a:spLocks noGrp="1"/>
          </p:cNvSpPr>
          <p:nvPr>
            <p:ph type="ctrTitle"/>
          </p:nvPr>
        </p:nvSpPr>
        <p:spPr>
          <a:xfrm>
            <a:off x="310399" y="2955190"/>
            <a:ext cx="6107071" cy="2242452"/>
          </a:xfrm>
        </p:spPr>
        <p:txBody>
          <a:bodyPr/>
          <a:lstStyle/>
          <a:p>
            <a:r>
              <a:rPr lang="en-GB" dirty="0"/>
              <a:t>Thank you for attending. For more resources, visit the Money Matters website:</a:t>
            </a:r>
            <a:br>
              <a:rPr lang="en-GB" dirty="0"/>
            </a:br>
            <a:r>
              <a:rPr lang="en-GB" dirty="0"/>
              <a:t> </a:t>
            </a:r>
            <a:r>
              <a:rPr lang="en-IE" u="sng" dirty="0">
                <a:solidFill>
                  <a:schemeClr val="hlink"/>
                </a:solidFill>
                <a:hlinkClick r:id="rId3"/>
              </a:rPr>
              <a:t>https://moneymattersproject.eu/</a:t>
            </a:r>
            <a:r>
              <a:rPr lang="en-IE" dirty="0"/>
              <a:t> </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8"/>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SzPts val="2800"/>
              <a:buFont typeface="Open Sans"/>
              <a:buNone/>
            </a:pPr>
            <a:r>
              <a:rPr lang="de-DE" dirty="0">
                <a:solidFill>
                  <a:srgbClr val="0A9A8F"/>
                </a:solidFill>
                <a:latin typeface="Open Sans"/>
                <a:ea typeface="Open Sans"/>
                <a:cs typeface="Open Sans"/>
                <a:sym typeface="Open Sans"/>
              </a:rPr>
              <a:t>Family Financial Management </a:t>
            </a:r>
            <a:endParaRPr dirty="0"/>
          </a:p>
        </p:txBody>
      </p:sp>
      <p:sp>
        <p:nvSpPr>
          <p:cNvPr id="237" name="Google Shape;237;p18"/>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de-DE" i="0" dirty="0"/>
              <a:t>Additional resources: </a:t>
            </a:r>
            <a:endParaRPr i="0" dirty="0"/>
          </a:p>
        </p:txBody>
      </p:sp>
      <p:sp>
        <p:nvSpPr>
          <p:cNvPr id="238" name="Google Shape;238;p18"/>
          <p:cNvSpPr/>
          <p:nvPr/>
        </p:nvSpPr>
        <p:spPr>
          <a:xfrm>
            <a:off x="499925" y="2466290"/>
            <a:ext cx="941385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000" dirty="0">
                <a:solidFill>
                  <a:schemeClr val="dk1"/>
                </a:solidFill>
                <a:latin typeface="Calibri"/>
                <a:ea typeface="Calibri"/>
                <a:cs typeface="Calibri"/>
                <a:sym typeface="Calibri"/>
                <a:hlinkClick r:id="rId3"/>
              </a:rPr>
              <a:t>https://raisingchildren.net.au/grown-ups/family-life/managing-money/managing-money</a:t>
            </a:r>
            <a:r>
              <a:rPr lang="de-DE" sz="2000" dirty="0">
                <a:solidFill>
                  <a:schemeClr val="dk1"/>
                </a:solidFill>
                <a:latin typeface="Calibri"/>
                <a:ea typeface="Calibri"/>
                <a:cs typeface="Calibri"/>
                <a:sym typeface="Calibri"/>
              </a:rPr>
              <a:t> </a:t>
            </a:r>
            <a:endParaRPr sz="2000" dirty="0">
              <a:solidFill>
                <a:schemeClr val="dk1"/>
              </a:solidFill>
              <a:latin typeface="Calibri"/>
              <a:ea typeface="Calibri"/>
              <a:cs typeface="Calibri"/>
              <a:sym typeface="Calibri"/>
            </a:endParaRPr>
          </a:p>
        </p:txBody>
      </p:sp>
      <p:sp>
        <p:nvSpPr>
          <p:cNvPr id="239" name="Google Shape;239;p18"/>
          <p:cNvSpPr/>
          <p:nvPr/>
        </p:nvSpPr>
        <p:spPr>
          <a:xfrm>
            <a:off x="499925" y="3036446"/>
            <a:ext cx="777648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000" dirty="0">
                <a:solidFill>
                  <a:schemeClr val="dk1"/>
                </a:solidFill>
                <a:latin typeface="Calibri"/>
                <a:ea typeface="Calibri"/>
                <a:cs typeface="Calibri"/>
                <a:sym typeface="Calibri"/>
                <a:hlinkClick r:id="rId4"/>
              </a:rPr>
              <a:t>https://www.mvorganizing.org/what-is-the-importance-of-family-budget</a:t>
            </a:r>
            <a:r>
              <a:rPr lang="de-DE" sz="2000" dirty="0">
                <a:solidFill>
                  <a:schemeClr val="dk1"/>
                </a:solidFill>
                <a:latin typeface="Calibri"/>
                <a:ea typeface="Calibri"/>
                <a:cs typeface="Calibri"/>
                <a:sym typeface="Calibri"/>
              </a:rPr>
              <a:t> </a:t>
            </a:r>
            <a:endParaRPr sz="2000" dirty="0">
              <a:solidFill>
                <a:srgbClr val="FF0000"/>
              </a:solidFill>
              <a:latin typeface="Calibri"/>
              <a:ea typeface="Calibri"/>
              <a:cs typeface="Calibri"/>
              <a:sym typeface="Calibri"/>
            </a:endParaRPr>
          </a:p>
        </p:txBody>
      </p:sp>
      <p:sp>
        <p:nvSpPr>
          <p:cNvPr id="240" name="Google Shape;240;p18"/>
          <p:cNvSpPr/>
          <p:nvPr/>
        </p:nvSpPr>
        <p:spPr>
          <a:xfrm>
            <a:off x="499925" y="3747730"/>
            <a:ext cx="842301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000" dirty="0">
                <a:solidFill>
                  <a:schemeClr val="dk1"/>
                </a:solidFill>
                <a:latin typeface="Calibri"/>
                <a:ea typeface="Calibri"/>
                <a:cs typeface="Calibri"/>
                <a:sym typeface="Calibri"/>
                <a:hlinkClick r:id="rId5"/>
              </a:rPr>
              <a:t>https://www.delraycc.com/budgeting/the-importance-of-a-household-budget/</a:t>
            </a:r>
            <a:r>
              <a:rPr lang="de-DE" sz="2000" dirty="0">
                <a:solidFill>
                  <a:schemeClr val="dk1"/>
                </a:solidFill>
                <a:latin typeface="Calibri"/>
                <a:ea typeface="Calibri"/>
                <a:cs typeface="Calibri"/>
                <a:sym typeface="Calibri"/>
              </a:rPr>
              <a:t> </a:t>
            </a:r>
            <a:endParaRPr sz="2000" dirty="0">
              <a:solidFill>
                <a:schemeClr val="dk1"/>
              </a:solidFill>
              <a:latin typeface="Calibri"/>
              <a:ea typeface="Calibri"/>
              <a:cs typeface="Calibri"/>
              <a:sym typeface="Calibri"/>
            </a:endParaRPr>
          </a:p>
        </p:txBody>
      </p:sp>
      <p:sp>
        <p:nvSpPr>
          <p:cNvPr id="241" name="Google Shape;241;p18"/>
          <p:cNvSpPr/>
          <p:nvPr/>
        </p:nvSpPr>
        <p:spPr>
          <a:xfrm>
            <a:off x="499925" y="4459014"/>
            <a:ext cx="675300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000" dirty="0">
                <a:solidFill>
                  <a:schemeClr val="dk1"/>
                </a:solidFill>
                <a:latin typeface="Calibri"/>
                <a:ea typeface="Calibri"/>
                <a:cs typeface="Calibri"/>
                <a:sym typeface="Calibri"/>
                <a:hlinkClick r:id="rId6"/>
              </a:rPr>
              <a:t>https://www.sofi.com/learn/content/saving-my-family-money/</a:t>
            </a:r>
            <a:r>
              <a:rPr lang="de-DE" sz="2000" dirty="0">
                <a:solidFill>
                  <a:schemeClr val="dk1"/>
                </a:solidFill>
                <a:latin typeface="Calibri"/>
                <a:ea typeface="Calibri"/>
                <a:cs typeface="Calibri"/>
                <a:sym typeface="Calibri"/>
              </a:rPr>
              <a:t> </a:t>
            </a:r>
            <a:endParaRPr sz="2000" dirty="0">
              <a:solidFill>
                <a:schemeClr val="dk1"/>
              </a:solidFill>
              <a:latin typeface="Calibri"/>
              <a:ea typeface="Calibri"/>
              <a:cs typeface="Calibri"/>
              <a:sym typeface="Calibri"/>
            </a:endParaRPr>
          </a:p>
        </p:txBody>
      </p:sp>
      <p:sp>
        <p:nvSpPr>
          <p:cNvPr id="242" name="Google Shape;242;p18"/>
          <p:cNvSpPr/>
          <p:nvPr/>
        </p:nvSpPr>
        <p:spPr>
          <a:xfrm>
            <a:off x="499925" y="5170298"/>
            <a:ext cx="1147721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000" dirty="0">
                <a:solidFill>
                  <a:schemeClr val="dk1"/>
                </a:solidFill>
                <a:latin typeface="Calibri"/>
                <a:ea typeface="Calibri"/>
                <a:cs typeface="Calibri"/>
                <a:sym typeface="Calibri"/>
                <a:hlinkClick r:id="rId7"/>
              </a:rPr>
              <a:t>https://www.discover.com/online-banking/banking-topics/7-ways-to-save-money-on-family-expenses/</a:t>
            </a:r>
            <a:r>
              <a:rPr lang="de-DE" sz="2000" dirty="0">
                <a:solidFill>
                  <a:schemeClr val="dk1"/>
                </a:solidFill>
                <a:latin typeface="Calibri"/>
                <a:ea typeface="Calibri"/>
                <a:cs typeface="Calibri"/>
                <a:sym typeface="Calibri"/>
              </a:rPr>
              <a:t>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4"/>
          <p:cNvSpPr txBox="1">
            <a:spLocks noGrp="1"/>
          </p:cNvSpPr>
          <p:nvPr>
            <p:ph type="title"/>
          </p:nvPr>
        </p:nvSpPr>
        <p:spPr>
          <a:xfrm>
            <a:off x="209300" y="373509"/>
            <a:ext cx="12330000" cy="720000"/>
          </a:xfrm>
          <a:prstGeom prst="rect">
            <a:avLst/>
          </a:prstGeom>
          <a:noFill/>
          <a:ln>
            <a:noFill/>
          </a:ln>
        </p:spPr>
        <p:txBody>
          <a:bodyPr spcFirstLastPara="1" wrap="square" lIns="72000" tIns="45700" rIns="72000" bIns="45700" anchor="ctr" anchorCtr="0">
            <a:noAutofit/>
          </a:bodyPr>
          <a:lstStyle/>
          <a:p>
            <a:pPr marL="0" lvl="0" indent="0" algn="l" rtl="0">
              <a:lnSpc>
                <a:spcPct val="90000"/>
              </a:lnSpc>
              <a:spcBef>
                <a:spcPts val="0"/>
              </a:spcBef>
              <a:spcAft>
                <a:spcPts val="0"/>
              </a:spcAft>
              <a:buClr>
                <a:schemeClr val="accent2"/>
              </a:buClr>
              <a:buSzPts val="2800"/>
              <a:buFont typeface="Calibri"/>
              <a:buNone/>
            </a:pPr>
            <a:r>
              <a:rPr lang="de-DE" dirty="0"/>
              <a:t>Family Financial Management </a:t>
            </a:r>
            <a:br>
              <a:rPr lang="de-DE" dirty="0"/>
            </a:br>
            <a:r>
              <a:rPr lang="en-IE" dirty="0"/>
              <a:t>Visual Plan</a:t>
            </a:r>
            <a:endParaRPr dirty="0"/>
          </a:p>
        </p:txBody>
      </p:sp>
      <p:sp>
        <p:nvSpPr>
          <p:cNvPr id="6" name="Ovale 1">
            <a:extLst>
              <a:ext uri="{FF2B5EF4-FFF2-40B4-BE49-F238E27FC236}">
                <a16:creationId xmlns:a16="http://schemas.microsoft.com/office/drawing/2014/main" id="{0BCCD2DA-5E4B-959F-A563-9E0F5821AF1C}"/>
              </a:ext>
            </a:extLst>
          </p:cNvPr>
          <p:cNvSpPr/>
          <p:nvPr/>
        </p:nvSpPr>
        <p:spPr>
          <a:xfrm>
            <a:off x="2134662" y="1225652"/>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GB" sz="2000" b="1" dirty="0">
                <a:solidFill>
                  <a:schemeClr val="tx2"/>
                </a:solidFill>
                <a:latin typeface="Calibri" panose="020F0502020204030204" pitchFamily="34" charset="0"/>
                <a:ea typeface="Calibri" panose="020F0502020204030204" pitchFamily="34" charset="0"/>
                <a:cs typeface="Calibri" panose="020F0502020204030204" pitchFamily="34" charset="0"/>
              </a:rPr>
              <a:t>Activity - Mindmap</a:t>
            </a:r>
            <a:endParaRPr lang="en-GB" sz="2000" b="1"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 name="Rettangolo con angoli arrotondati 40">
            <a:extLst>
              <a:ext uri="{FF2B5EF4-FFF2-40B4-BE49-F238E27FC236}">
                <a16:creationId xmlns:a16="http://schemas.microsoft.com/office/drawing/2014/main" id="{75E43BB2-EFC0-7463-6823-B6A1DED9B958}"/>
              </a:ext>
            </a:extLst>
          </p:cNvPr>
          <p:cNvSpPr/>
          <p:nvPr/>
        </p:nvSpPr>
        <p:spPr>
          <a:xfrm>
            <a:off x="293483" y="3560728"/>
            <a:ext cx="1925497" cy="112227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it-IT" sz="2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End</a:t>
            </a:r>
            <a:endParaRPr lang="en-GB" sz="2400" dirty="0">
              <a:solidFill>
                <a:srgbClr val="374856"/>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Freccia a destra 2">
            <a:extLst>
              <a:ext uri="{FF2B5EF4-FFF2-40B4-BE49-F238E27FC236}">
                <a16:creationId xmlns:a16="http://schemas.microsoft.com/office/drawing/2014/main" id="{3A746109-5D05-E6BA-A2C6-5A43C71F5356}"/>
              </a:ext>
            </a:extLst>
          </p:cNvPr>
          <p:cNvSpPr/>
          <p:nvPr/>
        </p:nvSpPr>
        <p:spPr>
          <a:xfrm>
            <a:off x="4837213" y="2297593"/>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1" name="Elemento grafico 19" descr="Tè">
            <a:extLst>
              <a:ext uri="{FF2B5EF4-FFF2-40B4-BE49-F238E27FC236}">
                <a16:creationId xmlns:a16="http://schemas.microsoft.com/office/drawing/2014/main" id="{30F8D57F-4A71-3CBE-12BA-61B102D047D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77855" y="2879890"/>
            <a:ext cx="1326947" cy="1321079"/>
          </a:xfrm>
          <a:prstGeom prst="rect">
            <a:avLst/>
          </a:prstGeom>
        </p:spPr>
      </p:pic>
      <p:pic>
        <p:nvPicPr>
          <p:cNvPr id="12" name="Elemento grafico 16" descr="Presentazione con grafico a barre da destra a sinistra">
            <a:extLst>
              <a:ext uri="{FF2B5EF4-FFF2-40B4-BE49-F238E27FC236}">
                <a16:creationId xmlns:a16="http://schemas.microsoft.com/office/drawing/2014/main" id="{20855000-904D-774D-ECFA-4BA19F4F114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67500" y="2735099"/>
            <a:ext cx="333375" cy="333375"/>
          </a:xfrm>
          <a:prstGeom prst="rect">
            <a:avLst/>
          </a:prstGeom>
        </p:spPr>
      </p:pic>
      <p:sp>
        <p:nvSpPr>
          <p:cNvPr id="13" name="Ovale 1">
            <a:extLst>
              <a:ext uri="{FF2B5EF4-FFF2-40B4-BE49-F238E27FC236}">
                <a16:creationId xmlns:a16="http://schemas.microsoft.com/office/drawing/2014/main" id="{2AB77BFE-1320-9A5D-3A7D-6DACA19FD497}"/>
              </a:ext>
            </a:extLst>
          </p:cNvPr>
          <p:cNvSpPr/>
          <p:nvPr/>
        </p:nvSpPr>
        <p:spPr>
          <a:xfrm>
            <a:off x="5590400" y="1186163"/>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GB" sz="20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Activity - Budgeting</a:t>
            </a:r>
          </a:p>
        </p:txBody>
      </p:sp>
      <p:sp>
        <p:nvSpPr>
          <p:cNvPr id="14" name="Ovale 1">
            <a:extLst>
              <a:ext uri="{FF2B5EF4-FFF2-40B4-BE49-F238E27FC236}">
                <a16:creationId xmlns:a16="http://schemas.microsoft.com/office/drawing/2014/main" id="{60D377CD-BCCB-66AF-8FF4-E86CE9F3C312}"/>
              </a:ext>
            </a:extLst>
          </p:cNvPr>
          <p:cNvSpPr/>
          <p:nvPr/>
        </p:nvSpPr>
        <p:spPr>
          <a:xfrm>
            <a:off x="9223180" y="4389494"/>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GB"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Activity - Debt</a:t>
            </a:r>
          </a:p>
        </p:txBody>
      </p:sp>
      <p:sp>
        <p:nvSpPr>
          <p:cNvPr id="15" name="Ovale 1">
            <a:extLst>
              <a:ext uri="{FF2B5EF4-FFF2-40B4-BE49-F238E27FC236}">
                <a16:creationId xmlns:a16="http://schemas.microsoft.com/office/drawing/2014/main" id="{4FB26EE3-A37D-9929-D5AD-89DC431E2AD6}"/>
              </a:ext>
            </a:extLst>
          </p:cNvPr>
          <p:cNvSpPr/>
          <p:nvPr/>
        </p:nvSpPr>
        <p:spPr>
          <a:xfrm>
            <a:off x="5783582" y="4389494"/>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E</a:t>
            </a:r>
            <a:r>
              <a:rPr lang="en-GB"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xpenditure and earnings </a:t>
            </a:r>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Top Tips</a:t>
            </a:r>
          </a:p>
        </p:txBody>
      </p:sp>
      <p:sp>
        <p:nvSpPr>
          <p:cNvPr id="16" name="Ovale 1">
            <a:extLst>
              <a:ext uri="{FF2B5EF4-FFF2-40B4-BE49-F238E27FC236}">
                <a16:creationId xmlns:a16="http://schemas.microsoft.com/office/drawing/2014/main" id="{F782D476-7390-B6DD-AD29-AD99811190EB}"/>
              </a:ext>
            </a:extLst>
          </p:cNvPr>
          <p:cNvSpPr/>
          <p:nvPr/>
        </p:nvSpPr>
        <p:spPr>
          <a:xfrm>
            <a:off x="9031752" y="1225652"/>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GB" sz="20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Activity – </a:t>
            </a:r>
            <a:r>
              <a:rPr lang="en-GB" sz="2000" b="1" dirty="0">
                <a:solidFill>
                  <a:schemeClr val="tx2"/>
                </a:solidFill>
                <a:latin typeface="Calibri" panose="020F0502020204030204" pitchFamily="34" charset="0"/>
                <a:ea typeface="Calibri" panose="020F0502020204030204" pitchFamily="34" charset="0"/>
                <a:cs typeface="Calibri" panose="020F0502020204030204" pitchFamily="34" charset="0"/>
              </a:rPr>
              <a:t>Budgeting with children - Money Matters Comic Strip</a:t>
            </a:r>
            <a:endParaRPr lang="en-GB" sz="2000" b="1"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7" name="Ovale 1">
            <a:extLst>
              <a:ext uri="{FF2B5EF4-FFF2-40B4-BE49-F238E27FC236}">
                <a16:creationId xmlns:a16="http://schemas.microsoft.com/office/drawing/2014/main" id="{9C2E76BB-E320-502C-7C59-5F58AC63C5A1}"/>
              </a:ext>
            </a:extLst>
          </p:cNvPr>
          <p:cNvSpPr/>
          <p:nvPr/>
        </p:nvSpPr>
        <p:spPr>
          <a:xfrm>
            <a:off x="2417922" y="4339185"/>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A</a:t>
            </a:r>
            <a:r>
              <a:rPr lang="en-GB"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ctivity – discussing a  family financial situation</a:t>
            </a:r>
          </a:p>
        </p:txBody>
      </p:sp>
      <p:sp>
        <p:nvSpPr>
          <p:cNvPr id="18" name="Freccia a destra 2">
            <a:extLst>
              <a:ext uri="{FF2B5EF4-FFF2-40B4-BE49-F238E27FC236}">
                <a16:creationId xmlns:a16="http://schemas.microsoft.com/office/drawing/2014/main" id="{74192749-95ED-43B9-3322-3E5EE222317A}"/>
              </a:ext>
            </a:extLst>
          </p:cNvPr>
          <p:cNvSpPr/>
          <p:nvPr/>
        </p:nvSpPr>
        <p:spPr>
          <a:xfrm>
            <a:off x="8311658" y="2297593"/>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 name="Freccia a destra 2">
            <a:extLst>
              <a:ext uri="{FF2B5EF4-FFF2-40B4-BE49-F238E27FC236}">
                <a16:creationId xmlns:a16="http://schemas.microsoft.com/office/drawing/2014/main" id="{A4A56CE3-4980-BCAF-59A3-BC301BEC8D1B}"/>
              </a:ext>
            </a:extLst>
          </p:cNvPr>
          <p:cNvSpPr/>
          <p:nvPr/>
        </p:nvSpPr>
        <p:spPr>
          <a:xfrm rot="7963522">
            <a:off x="11850651" y="4556669"/>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Freccia a destra 2">
            <a:extLst>
              <a:ext uri="{FF2B5EF4-FFF2-40B4-BE49-F238E27FC236}">
                <a16:creationId xmlns:a16="http://schemas.microsoft.com/office/drawing/2014/main" id="{4EF23947-EEAC-9D30-BB31-90476642EDD7}"/>
              </a:ext>
            </a:extLst>
          </p:cNvPr>
          <p:cNvSpPr/>
          <p:nvPr/>
        </p:nvSpPr>
        <p:spPr>
          <a:xfrm rot="3139517">
            <a:off x="11794606" y="2593660"/>
            <a:ext cx="628015" cy="101734"/>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Freccia a destra 2">
            <a:extLst>
              <a:ext uri="{FF2B5EF4-FFF2-40B4-BE49-F238E27FC236}">
                <a16:creationId xmlns:a16="http://schemas.microsoft.com/office/drawing/2014/main" id="{AF7448CD-11CD-332A-E16C-B4328DEB9023}"/>
              </a:ext>
            </a:extLst>
          </p:cNvPr>
          <p:cNvSpPr/>
          <p:nvPr/>
        </p:nvSpPr>
        <p:spPr>
          <a:xfrm rot="10800000">
            <a:off x="5090779" y="5401476"/>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 name="Freccia a destra 2">
            <a:extLst>
              <a:ext uri="{FF2B5EF4-FFF2-40B4-BE49-F238E27FC236}">
                <a16:creationId xmlns:a16="http://schemas.microsoft.com/office/drawing/2014/main" id="{ACA3005B-1D65-F283-67D0-476E882328C7}"/>
              </a:ext>
            </a:extLst>
          </p:cNvPr>
          <p:cNvSpPr/>
          <p:nvPr/>
        </p:nvSpPr>
        <p:spPr>
          <a:xfrm rot="10800000">
            <a:off x="8501629" y="5401476"/>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 name="Freccia a destra 2">
            <a:extLst>
              <a:ext uri="{FF2B5EF4-FFF2-40B4-BE49-F238E27FC236}">
                <a16:creationId xmlns:a16="http://schemas.microsoft.com/office/drawing/2014/main" id="{F60A2E66-F491-EDCA-2A93-D48074EB782C}"/>
              </a:ext>
            </a:extLst>
          </p:cNvPr>
          <p:cNvSpPr/>
          <p:nvPr/>
        </p:nvSpPr>
        <p:spPr>
          <a:xfrm rot="13705042">
            <a:off x="1706434" y="5021759"/>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Casella di testo 2">
            <a:extLst>
              <a:ext uri="{FF2B5EF4-FFF2-40B4-BE49-F238E27FC236}">
                <a16:creationId xmlns:a16="http://schemas.microsoft.com/office/drawing/2014/main" id="{911D3A04-E666-90C4-53DD-27649B096F2B}"/>
              </a:ext>
            </a:extLst>
          </p:cNvPr>
          <p:cNvSpPr txBox="1">
            <a:spLocks noChangeArrowheads="1"/>
          </p:cNvSpPr>
          <p:nvPr/>
        </p:nvSpPr>
        <p:spPr bwMode="auto">
          <a:xfrm>
            <a:off x="10254691" y="3617400"/>
            <a:ext cx="1647471" cy="72178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600"/>
              </a:spcAft>
            </a:pPr>
            <a:r>
              <a:rPr lang="en-US" sz="1800" b="1" dirty="0">
                <a:solidFill>
                  <a:srgbClr val="0A9A8F"/>
                </a:solidFill>
                <a:effectLst/>
                <a:latin typeface="Calibri" panose="020F0502020204030204" pitchFamily="34" charset="0"/>
                <a:ea typeface="Calibri" panose="020F0502020204030204" pitchFamily="34" charset="0"/>
              </a:rPr>
              <a:t>Break – 10 min</a:t>
            </a:r>
            <a:r>
              <a:rPr lang="en-US" sz="800" dirty="0">
                <a:solidFill>
                  <a:srgbClr val="0A9A8F"/>
                </a:solidFill>
                <a:effectLst/>
                <a:latin typeface="Calibri" panose="020F0502020204030204" pitchFamily="34" charset="0"/>
                <a:ea typeface="Calibri" panose="020F0502020204030204" pitchFamily="34" charset="0"/>
              </a:rPr>
              <a:t>.</a:t>
            </a:r>
            <a:endParaRPr lang="en-GB" sz="1200" dirty="0">
              <a:solidFill>
                <a:srgbClr val="374856"/>
              </a:solidFill>
              <a:effectLst/>
              <a:latin typeface="Calibri" panose="020F0502020204030204" pitchFamily="34" charset="0"/>
              <a:ea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E43A01-A5E5-8F70-B22F-5910A4D36DA9}"/>
              </a:ext>
            </a:extLst>
          </p:cNvPr>
          <p:cNvSpPr>
            <a:spLocks noGrp="1"/>
          </p:cNvSpPr>
          <p:nvPr>
            <p:ph type="body" idx="1"/>
          </p:nvPr>
        </p:nvSpPr>
        <p:spPr>
          <a:xfrm>
            <a:off x="292703" y="2109064"/>
            <a:ext cx="12331402" cy="5122174"/>
          </a:xfrm>
        </p:spPr>
        <p:txBody>
          <a:bodyPr/>
          <a:lstStyle/>
          <a:p>
            <a:r>
              <a:rPr lang="en-GB" sz="3200" dirty="0"/>
              <a:t>  </a:t>
            </a:r>
          </a:p>
          <a:p>
            <a:pPr algn="l"/>
            <a:r>
              <a:rPr lang="en-GB" sz="3200" dirty="0"/>
              <a:t>   In pairs create a mindmap of the idea of money including some financial words from</a:t>
            </a:r>
          </a:p>
          <a:p>
            <a:pPr algn="l"/>
            <a:r>
              <a:rPr lang="en-GB" sz="3200" dirty="0"/>
              <a:t>   the </a:t>
            </a:r>
            <a:r>
              <a:rPr lang="en-GB" sz="3200"/>
              <a:t>last session</a:t>
            </a:r>
          </a:p>
          <a:p>
            <a:pPr algn="l"/>
            <a:r>
              <a:rPr lang="en-GB" sz="3200"/>
              <a:t> </a:t>
            </a:r>
            <a:endParaRPr lang="en-GB" sz="3200" dirty="0"/>
          </a:p>
          <a:p>
            <a:r>
              <a:rPr lang="en-GB" sz="3200" b="1" dirty="0"/>
              <a:t>   You can use: </a:t>
            </a:r>
          </a:p>
          <a:p>
            <a:pPr marL="571500" indent="-342900">
              <a:buFont typeface="Arial" panose="020B0604020202020204" pitchFamily="34" charset="0"/>
              <a:buChar char="•"/>
            </a:pPr>
            <a:r>
              <a:rPr lang="en-GB" sz="3200" b="1" dirty="0">
                <a:solidFill>
                  <a:schemeClr val="accent3">
                    <a:lumMod val="75000"/>
                  </a:schemeClr>
                </a:solidFill>
              </a:rPr>
              <a:t>Drawings</a:t>
            </a:r>
          </a:p>
          <a:p>
            <a:pPr marL="571500" indent="-342900">
              <a:buFont typeface="Arial" panose="020B0604020202020204" pitchFamily="34" charset="0"/>
              <a:buChar char="•"/>
            </a:pPr>
            <a:r>
              <a:rPr lang="en-GB" sz="3200" b="1" dirty="0">
                <a:solidFill>
                  <a:schemeClr val="accent6">
                    <a:lumMod val="75000"/>
                  </a:schemeClr>
                </a:solidFill>
              </a:rPr>
              <a:t>Diagrams</a:t>
            </a:r>
          </a:p>
          <a:p>
            <a:pPr marL="571500" indent="-342900">
              <a:buFont typeface="Arial" panose="020B0604020202020204" pitchFamily="34" charset="0"/>
              <a:buChar char="•"/>
            </a:pPr>
            <a:r>
              <a:rPr lang="en-GB" sz="3200" b="1" dirty="0">
                <a:solidFill>
                  <a:schemeClr val="accent4">
                    <a:lumMod val="75000"/>
                  </a:schemeClr>
                </a:solidFill>
              </a:rPr>
              <a:t>Words</a:t>
            </a:r>
          </a:p>
          <a:p>
            <a:pPr marL="571500" indent="-342900">
              <a:buFont typeface="Arial" panose="020B0604020202020204" pitchFamily="34" charset="0"/>
              <a:buChar char="•"/>
            </a:pPr>
            <a:r>
              <a:rPr lang="en-GB" sz="3200" b="1" dirty="0">
                <a:solidFill>
                  <a:srgbClr val="C00000"/>
                </a:solidFill>
              </a:rPr>
              <a:t>Colour</a:t>
            </a:r>
          </a:p>
          <a:p>
            <a:endParaRPr lang="en-GB" dirty="0"/>
          </a:p>
          <a:p>
            <a:endParaRPr lang="en-GB" dirty="0"/>
          </a:p>
        </p:txBody>
      </p:sp>
      <p:sp>
        <p:nvSpPr>
          <p:cNvPr id="3" name="Title 2">
            <a:extLst>
              <a:ext uri="{FF2B5EF4-FFF2-40B4-BE49-F238E27FC236}">
                <a16:creationId xmlns:a16="http://schemas.microsoft.com/office/drawing/2014/main" id="{A1BD55B4-9E95-EEC0-5C0F-E83C378D5C06}"/>
              </a:ext>
            </a:extLst>
          </p:cNvPr>
          <p:cNvSpPr>
            <a:spLocks noGrp="1"/>
          </p:cNvSpPr>
          <p:nvPr>
            <p:ph type="title"/>
          </p:nvPr>
        </p:nvSpPr>
        <p:spPr/>
        <p:txBody>
          <a:bodyPr>
            <a:noAutofit/>
          </a:bodyPr>
          <a:lstStyle/>
          <a:p>
            <a:r>
              <a:rPr lang="de-DE" dirty="0"/>
              <a:t>Family Financial Management </a:t>
            </a:r>
            <a:br>
              <a:rPr lang="de-DE" dirty="0"/>
            </a:br>
            <a:r>
              <a:rPr lang="en-GB" dirty="0"/>
              <a:t>Warmer</a:t>
            </a:r>
          </a:p>
        </p:txBody>
      </p:sp>
      <p:sp>
        <p:nvSpPr>
          <p:cNvPr id="4" name="Text Placeholder 3">
            <a:extLst>
              <a:ext uri="{FF2B5EF4-FFF2-40B4-BE49-F238E27FC236}">
                <a16:creationId xmlns:a16="http://schemas.microsoft.com/office/drawing/2014/main" id="{A20CA5E5-7170-7126-E308-471C28B86F03}"/>
              </a:ext>
            </a:extLst>
          </p:cNvPr>
          <p:cNvSpPr>
            <a:spLocks noGrp="1"/>
          </p:cNvSpPr>
          <p:nvPr>
            <p:ph type="body" idx="2"/>
          </p:nvPr>
        </p:nvSpPr>
        <p:spPr>
          <a:xfrm>
            <a:off x="500959" y="1232358"/>
            <a:ext cx="12331541" cy="1081593"/>
          </a:xfrm>
        </p:spPr>
        <p:txBody>
          <a:bodyPr/>
          <a:lstStyle/>
          <a:p>
            <a:r>
              <a:rPr lang="en-GB" i="0" dirty="0"/>
              <a:t>Activity M2.1</a:t>
            </a:r>
          </a:p>
          <a:p>
            <a:r>
              <a:rPr lang="en-GB" i="0" dirty="0"/>
              <a:t>Mindmap</a:t>
            </a:r>
          </a:p>
        </p:txBody>
      </p:sp>
      <p:pic>
        <p:nvPicPr>
          <p:cNvPr id="7" name="Picture 6" descr="Diagram&#10;&#10;Description automatically generated">
            <a:extLst>
              <a:ext uri="{FF2B5EF4-FFF2-40B4-BE49-F238E27FC236}">
                <a16:creationId xmlns:a16="http://schemas.microsoft.com/office/drawing/2014/main" id="{8AE256BD-6F35-C955-2A67-551C82AC0F0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589139" y="3190657"/>
            <a:ext cx="8613579" cy="4040581"/>
          </a:xfrm>
          <a:prstGeom prst="rect">
            <a:avLst/>
          </a:prstGeom>
        </p:spPr>
      </p:pic>
    </p:spTree>
    <p:extLst>
      <p:ext uri="{BB962C8B-B14F-4D97-AF65-F5344CB8AC3E}">
        <p14:creationId xmlns:p14="http://schemas.microsoft.com/office/powerpoint/2010/main" val="3742071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4"/>
          <p:cNvSpPr txBox="1">
            <a:spLocks noGrp="1"/>
          </p:cNvSpPr>
          <p:nvPr>
            <p:ph type="body" idx="1"/>
          </p:nvPr>
        </p:nvSpPr>
        <p:spPr>
          <a:xfrm>
            <a:off x="498384" y="2163763"/>
            <a:ext cx="12331541" cy="1250770"/>
          </a:xfrm>
          <a:prstGeom prst="rect">
            <a:avLst/>
          </a:prstGeom>
          <a:noFill/>
          <a:ln>
            <a:noFill/>
          </a:ln>
        </p:spPr>
        <p:txBody>
          <a:bodyPr spcFirstLastPara="1" wrap="square" lIns="72000" tIns="45700" rIns="72000" bIns="45700" anchor="t" anchorCtr="0">
            <a:noAutofit/>
          </a:bodyPr>
          <a:lstStyle/>
          <a:p>
            <a:pPr marL="0" lvl="0" indent="0" algn="l" rtl="0">
              <a:lnSpc>
                <a:spcPct val="100000"/>
              </a:lnSpc>
              <a:spcBef>
                <a:spcPts val="0"/>
              </a:spcBef>
              <a:spcAft>
                <a:spcPts val="0"/>
              </a:spcAft>
              <a:buClr>
                <a:schemeClr val="accent4"/>
              </a:buClr>
              <a:buSzPts val="2100"/>
              <a:buNone/>
            </a:pPr>
            <a:r>
              <a:rPr lang="de-DE" sz="2400" dirty="0">
                <a:solidFill>
                  <a:schemeClr val="accent4">
                    <a:lumMod val="75000"/>
                  </a:schemeClr>
                </a:solidFill>
              </a:rPr>
              <a:t>Managing money for family expenses, such as daily purchases and bills, is an essential skill in everyone’s life, along with the ability to save money. Knowing how to manage money for your family helps you to deal with life events and </a:t>
            </a:r>
            <a:r>
              <a:rPr lang="de-DE" sz="2400" dirty="0" err="1">
                <a:solidFill>
                  <a:schemeClr val="accent4">
                    <a:lumMod val="75000"/>
                  </a:schemeClr>
                </a:solidFill>
              </a:rPr>
              <a:t>emergencies</a:t>
            </a:r>
            <a:r>
              <a:rPr lang="de-DE" sz="2400" dirty="0">
                <a:solidFill>
                  <a:schemeClr val="accent4">
                    <a:lumMod val="75000"/>
                  </a:schemeClr>
                </a:solidFill>
              </a:rPr>
              <a:t> </a:t>
            </a:r>
            <a:r>
              <a:rPr lang="de-DE" sz="2400" dirty="0" err="1">
                <a:solidFill>
                  <a:schemeClr val="accent4">
                    <a:lumMod val="75000"/>
                  </a:schemeClr>
                </a:solidFill>
              </a:rPr>
              <a:t>with</a:t>
            </a:r>
            <a:r>
              <a:rPr lang="de-DE" sz="2400" dirty="0">
                <a:solidFill>
                  <a:schemeClr val="accent4">
                    <a:lumMod val="75000"/>
                  </a:schemeClr>
                </a:solidFill>
              </a:rPr>
              <a:t> more confidence.</a:t>
            </a:r>
            <a:endParaRPr sz="2400" dirty="0">
              <a:solidFill>
                <a:schemeClr val="accent4">
                  <a:lumMod val="75000"/>
                </a:schemeClr>
              </a:solidFill>
            </a:endParaRPr>
          </a:p>
          <a:p>
            <a:pPr marL="0" lvl="0" indent="0" algn="just" rtl="0">
              <a:lnSpc>
                <a:spcPct val="100000"/>
              </a:lnSpc>
              <a:spcBef>
                <a:spcPts val="600"/>
              </a:spcBef>
              <a:spcAft>
                <a:spcPts val="0"/>
              </a:spcAft>
              <a:buClr>
                <a:schemeClr val="accent4"/>
              </a:buClr>
              <a:buSzPts val="2188"/>
              <a:buNone/>
            </a:pPr>
            <a:r>
              <a:rPr lang="en-GB" sz="3200" b="1" dirty="0"/>
              <a:t>Discuss in pairs:</a:t>
            </a:r>
          </a:p>
          <a:p>
            <a:pPr marL="514350" lvl="0" indent="-514350" algn="just" rtl="0">
              <a:lnSpc>
                <a:spcPct val="100000"/>
              </a:lnSpc>
              <a:spcBef>
                <a:spcPts val="600"/>
              </a:spcBef>
              <a:spcAft>
                <a:spcPts val="0"/>
              </a:spcAft>
              <a:buClr>
                <a:schemeClr val="accent4"/>
              </a:buClr>
              <a:buSzPts val="2188"/>
              <a:buFont typeface="+mj-lt"/>
              <a:buAutoNum type="arabicPeriod"/>
            </a:pPr>
            <a:r>
              <a:rPr lang="en-GB" sz="3200" dirty="0"/>
              <a:t>What is a budget?</a:t>
            </a:r>
          </a:p>
          <a:p>
            <a:pPr marL="514350" lvl="0" indent="-514350" algn="just" rtl="0">
              <a:lnSpc>
                <a:spcPct val="100000"/>
              </a:lnSpc>
              <a:spcBef>
                <a:spcPts val="600"/>
              </a:spcBef>
              <a:spcAft>
                <a:spcPts val="0"/>
              </a:spcAft>
              <a:buClr>
                <a:schemeClr val="accent4"/>
              </a:buClr>
              <a:buSzPts val="2188"/>
              <a:buFont typeface="+mj-lt"/>
              <a:buAutoNum type="arabicPeriod"/>
            </a:pPr>
            <a:r>
              <a:rPr lang="en-GB" sz="3200" dirty="0"/>
              <a:t>Why do we need budgets?</a:t>
            </a:r>
          </a:p>
          <a:p>
            <a:pPr marL="514350" lvl="0" indent="-514350" algn="just" rtl="0">
              <a:lnSpc>
                <a:spcPct val="100000"/>
              </a:lnSpc>
              <a:spcBef>
                <a:spcPts val="600"/>
              </a:spcBef>
              <a:spcAft>
                <a:spcPts val="0"/>
              </a:spcAft>
              <a:buClr>
                <a:schemeClr val="accent4"/>
              </a:buClr>
              <a:buSzPts val="2188"/>
              <a:buFont typeface="+mj-lt"/>
              <a:buAutoNum type="arabicPeriod"/>
            </a:pPr>
            <a:r>
              <a:rPr lang="en-GB" sz="3200" dirty="0"/>
              <a:t>How do you create them for yourself?</a:t>
            </a:r>
          </a:p>
          <a:p>
            <a:pPr marL="0" lvl="0" indent="0" algn="just" rtl="0">
              <a:lnSpc>
                <a:spcPct val="100000"/>
              </a:lnSpc>
              <a:spcBef>
                <a:spcPts val="600"/>
              </a:spcBef>
              <a:spcAft>
                <a:spcPts val="0"/>
              </a:spcAft>
              <a:buClr>
                <a:schemeClr val="accent4"/>
              </a:buClr>
              <a:buSzPts val="2188"/>
              <a:buNone/>
            </a:pPr>
            <a:endParaRPr lang="en-GB" sz="3200" dirty="0"/>
          </a:p>
          <a:p>
            <a:pPr marL="0" lvl="0" indent="0" algn="just" rtl="0">
              <a:lnSpc>
                <a:spcPct val="100000"/>
              </a:lnSpc>
              <a:spcBef>
                <a:spcPts val="600"/>
              </a:spcBef>
              <a:spcAft>
                <a:spcPts val="0"/>
              </a:spcAft>
              <a:buClr>
                <a:schemeClr val="accent4"/>
              </a:buClr>
              <a:buSzPts val="2188"/>
              <a:buNone/>
            </a:pPr>
            <a:r>
              <a:rPr lang="en-GB" sz="3200" b="1" dirty="0"/>
              <a:t>Feedback different ideas </a:t>
            </a:r>
            <a:endParaRPr sz="3200" b="1" dirty="0"/>
          </a:p>
          <a:p>
            <a:pPr marL="0" lvl="0" indent="0" algn="just" rtl="0">
              <a:lnSpc>
                <a:spcPct val="100000"/>
              </a:lnSpc>
              <a:spcBef>
                <a:spcPts val="600"/>
              </a:spcBef>
              <a:spcAft>
                <a:spcPts val="0"/>
              </a:spcAft>
              <a:buClr>
                <a:schemeClr val="accent4"/>
              </a:buClr>
              <a:buSzPts val="2188"/>
              <a:buNone/>
            </a:pPr>
            <a:endParaRPr dirty="0"/>
          </a:p>
          <a:p>
            <a:pPr marL="0" lvl="0" indent="0" algn="l" rtl="0">
              <a:lnSpc>
                <a:spcPct val="100000"/>
              </a:lnSpc>
              <a:spcBef>
                <a:spcPts val="600"/>
              </a:spcBef>
              <a:spcAft>
                <a:spcPts val="0"/>
              </a:spcAft>
              <a:buSzPts val="2100"/>
              <a:buNone/>
            </a:pPr>
            <a:r>
              <a:rPr lang="de-DE" dirty="0"/>
              <a:t>			</a:t>
            </a:r>
            <a:endParaRPr dirty="0"/>
          </a:p>
          <a:p>
            <a:pPr marL="0" lvl="0" indent="0" algn="just" rtl="0">
              <a:lnSpc>
                <a:spcPct val="100000"/>
              </a:lnSpc>
              <a:spcBef>
                <a:spcPts val="600"/>
              </a:spcBef>
              <a:spcAft>
                <a:spcPts val="0"/>
              </a:spcAft>
              <a:buClr>
                <a:schemeClr val="accent4"/>
              </a:buClr>
              <a:buSzPts val="2188"/>
              <a:buNone/>
            </a:pPr>
            <a:endParaRPr dirty="0"/>
          </a:p>
        </p:txBody>
      </p:sp>
      <p:sp>
        <p:nvSpPr>
          <p:cNvPr id="75" name="Google Shape;75;p4"/>
          <p:cNvSpPr txBox="1">
            <a:spLocks noGrp="1"/>
          </p:cNvSpPr>
          <p:nvPr>
            <p:ph type="title"/>
          </p:nvPr>
        </p:nvSpPr>
        <p:spPr>
          <a:xfrm>
            <a:off x="499925" y="369025"/>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de-DE" dirty="0"/>
              <a:t>Family Financial Management </a:t>
            </a:r>
            <a:endParaRPr dirty="0"/>
          </a:p>
        </p:txBody>
      </p:sp>
      <p:sp>
        <p:nvSpPr>
          <p:cNvPr id="76" name="Google Shape;76;p4"/>
          <p:cNvSpPr txBox="1">
            <a:spLocks noGrp="1"/>
          </p:cNvSpPr>
          <p:nvPr>
            <p:ph type="body" idx="2"/>
          </p:nvPr>
        </p:nvSpPr>
        <p:spPr>
          <a:xfrm>
            <a:off x="499925" y="994611"/>
            <a:ext cx="12331541" cy="114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de-DE" i="0" dirty="0"/>
              <a:t>Activity M2.2</a:t>
            </a:r>
          </a:p>
          <a:p>
            <a:pPr marL="0" lvl="0" indent="0" algn="l" rtl="0">
              <a:lnSpc>
                <a:spcPct val="90000"/>
              </a:lnSpc>
              <a:spcBef>
                <a:spcPts val="0"/>
              </a:spcBef>
              <a:spcAft>
                <a:spcPts val="0"/>
              </a:spcAft>
              <a:buClr>
                <a:schemeClr val="lt2"/>
              </a:buClr>
              <a:buSzPts val="2400"/>
              <a:buNone/>
            </a:pPr>
            <a:r>
              <a:rPr lang="de-DE" i="0" dirty="0"/>
              <a:t>The importance of knowing how to manage the family budget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5"/>
          <p:cNvSpPr txBox="1">
            <a:spLocks noGrp="1"/>
          </p:cNvSpPr>
          <p:nvPr>
            <p:ph type="body" idx="1"/>
          </p:nvPr>
        </p:nvSpPr>
        <p:spPr>
          <a:xfrm>
            <a:off x="500064" y="1984375"/>
            <a:ext cx="12331402" cy="5129444"/>
          </a:xfrm>
          <a:prstGeom prst="rect">
            <a:avLst/>
          </a:prstGeom>
          <a:noFill/>
          <a:ln>
            <a:noFill/>
          </a:ln>
        </p:spPr>
        <p:txBody>
          <a:bodyPr spcFirstLastPara="1" wrap="square" lIns="72000" tIns="45700" rIns="72000" bIns="45700" anchor="t" anchorCtr="0">
            <a:noAutofit/>
          </a:bodyPr>
          <a:lstStyle/>
          <a:p>
            <a:pPr marL="0" lvl="0" indent="0" algn="just" rtl="0">
              <a:lnSpc>
                <a:spcPct val="100000"/>
              </a:lnSpc>
              <a:spcBef>
                <a:spcPts val="0"/>
              </a:spcBef>
              <a:spcAft>
                <a:spcPts val="0"/>
              </a:spcAft>
              <a:buClr>
                <a:schemeClr val="accent4"/>
              </a:buClr>
              <a:buSzPts val="2188"/>
              <a:buNone/>
            </a:pPr>
            <a:endParaRPr dirty="0"/>
          </a:p>
          <a:p>
            <a:pPr marL="0" lvl="0" indent="0" algn="just" rtl="0">
              <a:lnSpc>
                <a:spcPct val="100000"/>
              </a:lnSpc>
              <a:spcBef>
                <a:spcPts val="600"/>
              </a:spcBef>
              <a:spcAft>
                <a:spcPts val="0"/>
              </a:spcAft>
              <a:buClr>
                <a:schemeClr val="accent4"/>
              </a:buClr>
              <a:buSzPts val="2100"/>
              <a:buNone/>
            </a:pPr>
            <a:r>
              <a:rPr lang="de-DE" sz="2800" dirty="0"/>
              <a:t>Fill in the imaginary weekly family budget sheet in pairs</a:t>
            </a:r>
          </a:p>
          <a:p>
            <a:pPr marL="0" lvl="0" indent="0" algn="just" rtl="0">
              <a:lnSpc>
                <a:spcPct val="100000"/>
              </a:lnSpc>
              <a:spcBef>
                <a:spcPts val="600"/>
              </a:spcBef>
              <a:spcAft>
                <a:spcPts val="0"/>
              </a:spcAft>
              <a:buClr>
                <a:schemeClr val="accent4"/>
              </a:buClr>
              <a:buSzPts val="2100"/>
              <a:buNone/>
            </a:pPr>
            <a:endParaRPr lang="de-DE" sz="2800" dirty="0"/>
          </a:p>
          <a:p>
            <a:pPr marL="0" lvl="0" indent="0" algn="just" rtl="0">
              <a:lnSpc>
                <a:spcPct val="100000"/>
              </a:lnSpc>
              <a:spcBef>
                <a:spcPts val="600"/>
              </a:spcBef>
              <a:spcAft>
                <a:spcPts val="0"/>
              </a:spcAft>
              <a:buClr>
                <a:schemeClr val="accent4"/>
              </a:buClr>
              <a:buSzPts val="2100"/>
              <a:buNone/>
            </a:pPr>
            <a:r>
              <a:rPr lang="de-DE" sz="2400" dirty="0"/>
              <a:t>A </a:t>
            </a:r>
            <a:r>
              <a:rPr lang="de-DE" sz="2400" b="1" dirty="0">
                <a:solidFill>
                  <a:schemeClr val="accent6"/>
                </a:solidFill>
              </a:rPr>
              <a:t>BUDGET </a:t>
            </a:r>
            <a:r>
              <a:rPr lang="de-DE" sz="2400" dirty="0"/>
              <a:t>helps:</a:t>
            </a:r>
            <a:endParaRPr sz="2400" dirty="0"/>
          </a:p>
          <a:p>
            <a:pPr marL="342900" lvl="0" indent="-342900" algn="just" rtl="0">
              <a:lnSpc>
                <a:spcPct val="100000"/>
              </a:lnSpc>
              <a:spcBef>
                <a:spcPts val="600"/>
              </a:spcBef>
              <a:spcAft>
                <a:spcPts val="0"/>
              </a:spcAft>
              <a:buClr>
                <a:schemeClr val="accent4"/>
              </a:buClr>
              <a:buSzPts val="2100"/>
              <a:buFont typeface="Arial" panose="020B0604020202020204" pitchFamily="34" charset="0"/>
              <a:buChar char="•"/>
            </a:pPr>
            <a:r>
              <a:rPr lang="de-DE" sz="2400" dirty="0"/>
              <a:t>to prioritise expenses and needs</a:t>
            </a:r>
            <a:endParaRPr sz="2400" dirty="0"/>
          </a:p>
          <a:p>
            <a:pPr marL="342900" lvl="0" indent="-342900" algn="l" rtl="0">
              <a:lnSpc>
                <a:spcPct val="100000"/>
              </a:lnSpc>
              <a:spcBef>
                <a:spcPts val="600"/>
              </a:spcBef>
              <a:spcAft>
                <a:spcPts val="0"/>
              </a:spcAft>
              <a:buClr>
                <a:schemeClr val="accent4"/>
              </a:buClr>
              <a:buSzPts val="2100"/>
              <a:buFont typeface="Arial" panose="020B0604020202020204" pitchFamily="34" charset="0"/>
              <a:buChar char="•"/>
            </a:pPr>
            <a:r>
              <a:rPr lang="de-DE" sz="2400" dirty="0"/>
              <a:t>to understand how to save money</a:t>
            </a:r>
          </a:p>
          <a:p>
            <a:pPr marL="342900" lvl="0" indent="-342900" algn="l" rtl="0">
              <a:lnSpc>
                <a:spcPct val="100000"/>
              </a:lnSpc>
              <a:spcBef>
                <a:spcPts val="600"/>
              </a:spcBef>
              <a:spcAft>
                <a:spcPts val="0"/>
              </a:spcAft>
              <a:buClr>
                <a:schemeClr val="accent4"/>
              </a:buClr>
              <a:buSzPts val="2100"/>
              <a:buFont typeface="Arial" panose="020B0604020202020204" pitchFamily="34" charset="0"/>
              <a:buChar char="•"/>
            </a:pPr>
            <a:r>
              <a:rPr lang="de-DE" sz="2400" dirty="0"/>
              <a:t>to set aside money for unexpected expenses and avoid overspending </a:t>
            </a:r>
            <a:endParaRPr sz="2400" dirty="0"/>
          </a:p>
          <a:p>
            <a:pPr marL="342900" lvl="0" indent="-342900" algn="just" rtl="0">
              <a:lnSpc>
                <a:spcPct val="100000"/>
              </a:lnSpc>
              <a:spcBef>
                <a:spcPts val="600"/>
              </a:spcBef>
              <a:spcAft>
                <a:spcPts val="0"/>
              </a:spcAft>
              <a:buClr>
                <a:schemeClr val="accent4"/>
              </a:buClr>
              <a:buSzPts val="2100"/>
              <a:buFont typeface="Arial" panose="020B0604020202020204" pitchFamily="34" charset="0"/>
              <a:buChar char="•"/>
            </a:pPr>
            <a:r>
              <a:rPr lang="de-DE" sz="2400" dirty="0"/>
              <a:t>to keep your eye on prices and price rises</a:t>
            </a:r>
            <a:endParaRPr sz="2400" dirty="0"/>
          </a:p>
          <a:p>
            <a:pPr marL="342900" lvl="0" indent="-203962" algn="just" rtl="0">
              <a:lnSpc>
                <a:spcPct val="100000"/>
              </a:lnSpc>
              <a:spcBef>
                <a:spcPts val="600"/>
              </a:spcBef>
              <a:spcAft>
                <a:spcPts val="0"/>
              </a:spcAft>
              <a:buSzPts val="2188"/>
              <a:buFont typeface="Calibri"/>
              <a:buNone/>
            </a:pPr>
            <a:endParaRPr dirty="0"/>
          </a:p>
          <a:p>
            <a:pPr marL="342900" lvl="0" indent="-203962" algn="just" rtl="0">
              <a:lnSpc>
                <a:spcPct val="100000"/>
              </a:lnSpc>
              <a:spcBef>
                <a:spcPts val="600"/>
              </a:spcBef>
              <a:spcAft>
                <a:spcPts val="0"/>
              </a:spcAft>
              <a:buSzPts val="2188"/>
              <a:buFont typeface="Calibri"/>
              <a:buNone/>
            </a:pPr>
            <a:endParaRPr dirty="0"/>
          </a:p>
          <a:p>
            <a:pPr marL="0" lvl="0" indent="0" algn="l" rtl="0">
              <a:lnSpc>
                <a:spcPct val="100000"/>
              </a:lnSpc>
              <a:spcBef>
                <a:spcPts val="600"/>
              </a:spcBef>
              <a:spcAft>
                <a:spcPts val="0"/>
              </a:spcAft>
              <a:buSzPts val="2800"/>
              <a:buNone/>
            </a:pPr>
            <a:r>
              <a:rPr lang="de-DE" sz="2800" b="1" dirty="0"/>
              <a:t>Share your ideas with others. </a:t>
            </a:r>
            <a:endParaRPr sz="2800" b="1" dirty="0">
              <a:highlight>
                <a:srgbClr val="FFFF00"/>
              </a:highlight>
            </a:endParaRPr>
          </a:p>
        </p:txBody>
      </p:sp>
      <p:sp>
        <p:nvSpPr>
          <p:cNvPr id="83" name="Google Shape;83;p5"/>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GB" dirty="0"/>
              <a:t>Family Financial Management</a:t>
            </a:r>
            <a:endParaRPr dirty="0"/>
          </a:p>
        </p:txBody>
      </p:sp>
      <p:sp>
        <p:nvSpPr>
          <p:cNvPr id="84" name="Google Shape;84;p5"/>
          <p:cNvSpPr txBox="1">
            <a:spLocks noGrp="1"/>
          </p:cNvSpPr>
          <p:nvPr>
            <p:ph type="body" idx="2"/>
          </p:nvPr>
        </p:nvSpPr>
        <p:spPr>
          <a:xfrm>
            <a:off x="499925" y="1049910"/>
            <a:ext cx="12331541" cy="1113678"/>
          </a:xfrm>
          <a:prstGeom prst="rect">
            <a:avLst/>
          </a:prstGeom>
          <a:solidFill>
            <a:schemeClr val="dk1"/>
          </a:solidFill>
          <a:ln>
            <a:noFill/>
          </a:ln>
        </p:spPr>
        <p:txBody>
          <a:bodyPr spcFirstLastPara="1" wrap="square" lIns="72000" tIns="45700" rIns="72000" bIns="45700" anchor="ctr" anchorCtr="0">
            <a:noAutofit/>
          </a:bodyPr>
          <a:lstStyle/>
          <a:p>
            <a:pPr marL="0" indent="0">
              <a:spcBef>
                <a:spcPts val="0"/>
              </a:spcBef>
            </a:pPr>
            <a:r>
              <a:rPr lang="de-DE" i="0" dirty="0"/>
              <a:t>Activity M2.3</a:t>
            </a:r>
          </a:p>
          <a:p>
            <a:pPr marL="0" lvl="0" indent="0" algn="just" rtl="0">
              <a:lnSpc>
                <a:spcPct val="90000"/>
              </a:lnSpc>
              <a:spcBef>
                <a:spcPts val="0"/>
              </a:spcBef>
              <a:spcAft>
                <a:spcPts val="0"/>
              </a:spcAft>
              <a:buClr>
                <a:schemeClr val="lt2"/>
              </a:buClr>
              <a:buSzPts val="2400"/>
              <a:buNone/>
            </a:pPr>
            <a:r>
              <a:rPr lang="de-DE" i="0" dirty="0"/>
              <a:t>What can a budget look like?</a:t>
            </a:r>
          </a:p>
        </p:txBody>
      </p:sp>
      <p:pic>
        <p:nvPicPr>
          <p:cNvPr id="85" name="Google Shape;85;p5" descr="Bitcoin, Money, Cryptocurrency, Blockchain, Currency"/>
          <p:cNvPicPr preferRelativeResize="0"/>
          <p:nvPr/>
        </p:nvPicPr>
        <p:blipFill rotWithShape="1">
          <a:blip r:embed="rId3">
            <a:alphaModFix/>
          </a:blip>
          <a:srcRect/>
          <a:stretch/>
        </p:blipFill>
        <p:spPr>
          <a:xfrm>
            <a:off x="9898911" y="2351582"/>
            <a:ext cx="2802536" cy="280253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6"/>
          <p:cNvSpPr txBox="1">
            <a:spLocks noGrp="1"/>
          </p:cNvSpPr>
          <p:nvPr>
            <p:ph type="body" idx="1"/>
          </p:nvPr>
        </p:nvSpPr>
        <p:spPr>
          <a:xfrm>
            <a:off x="499925" y="2157413"/>
            <a:ext cx="12331541" cy="797458"/>
          </a:xfrm>
          <a:prstGeom prst="rect">
            <a:avLst/>
          </a:prstGeom>
          <a:noFill/>
          <a:ln>
            <a:noFill/>
          </a:ln>
        </p:spPr>
        <p:txBody>
          <a:bodyPr spcFirstLastPara="1" wrap="square" lIns="72000" tIns="45700" rIns="72000" bIns="45700" anchor="t" anchorCtr="0">
            <a:noAutofit/>
          </a:bodyPr>
          <a:lstStyle/>
          <a:p>
            <a:pPr marL="0" lvl="0" indent="0" algn="l" rtl="0">
              <a:lnSpc>
                <a:spcPct val="100000"/>
              </a:lnSpc>
              <a:spcBef>
                <a:spcPts val="0"/>
              </a:spcBef>
              <a:spcAft>
                <a:spcPts val="0"/>
              </a:spcAft>
              <a:buSzPts val="2188"/>
              <a:buNone/>
            </a:pPr>
            <a:r>
              <a:rPr lang="de-DE" sz="2400" dirty="0"/>
              <a:t>MAIN GOAL OF THE BUDGET: spending less than you earn! </a:t>
            </a:r>
            <a:endParaRPr sz="2400" dirty="0"/>
          </a:p>
          <a:p>
            <a:pPr marL="0" lvl="0" indent="0" algn="just" rtl="0">
              <a:lnSpc>
                <a:spcPct val="100000"/>
              </a:lnSpc>
              <a:spcBef>
                <a:spcPts val="0"/>
              </a:spcBef>
              <a:spcAft>
                <a:spcPts val="0"/>
              </a:spcAft>
              <a:buSzPts val="2188"/>
              <a:buNone/>
            </a:pPr>
            <a:r>
              <a:rPr lang="de-DE" sz="2400" dirty="0"/>
              <a:t>There are different steps: </a:t>
            </a:r>
            <a:endParaRPr sz="2400" dirty="0">
              <a:highlight>
                <a:srgbClr val="FFFF00"/>
              </a:highlight>
            </a:endParaRPr>
          </a:p>
          <a:p>
            <a:pPr marL="0" lvl="0" indent="0" algn="just" rtl="0">
              <a:lnSpc>
                <a:spcPct val="100000"/>
              </a:lnSpc>
              <a:spcBef>
                <a:spcPts val="600"/>
              </a:spcBef>
              <a:spcAft>
                <a:spcPts val="0"/>
              </a:spcAft>
              <a:buClr>
                <a:schemeClr val="accent4"/>
              </a:buClr>
              <a:buSzPts val="2188"/>
              <a:buNone/>
            </a:pPr>
            <a:endParaRPr dirty="0">
              <a:highlight>
                <a:srgbClr val="FFFF00"/>
              </a:highlight>
            </a:endParaRPr>
          </a:p>
        </p:txBody>
      </p:sp>
      <p:sp>
        <p:nvSpPr>
          <p:cNvPr id="92" name="Google Shape;92;p6"/>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SzPts val="1800"/>
              <a:buFont typeface="Open Sans"/>
              <a:buNone/>
            </a:pPr>
            <a:r>
              <a:rPr lang="de-DE" dirty="0">
                <a:solidFill>
                  <a:srgbClr val="0A9A8F"/>
                </a:solidFill>
                <a:latin typeface="Calibri" panose="020F0502020204030204" pitchFamily="34" charset="0"/>
                <a:ea typeface="Open Sans"/>
                <a:cs typeface="Calibri" panose="020F0502020204030204" pitchFamily="34" charset="0"/>
                <a:sym typeface="Open Sans"/>
              </a:rPr>
              <a:t>Family Financial Management </a:t>
            </a:r>
            <a:endParaRPr dirty="0">
              <a:latin typeface="Calibri" panose="020F0502020204030204" pitchFamily="34" charset="0"/>
              <a:cs typeface="Calibri" panose="020F0502020204030204" pitchFamily="34" charset="0"/>
            </a:endParaRPr>
          </a:p>
        </p:txBody>
      </p:sp>
      <p:sp>
        <p:nvSpPr>
          <p:cNvPr id="93" name="Google Shape;93;p6"/>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457200" marR="0" lvl="0" indent="-228600" algn="l" rtl="0">
              <a:lnSpc>
                <a:spcPct val="90000"/>
              </a:lnSpc>
              <a:spcBef>
                <a:spcPts val="1094"/>
              </a:spcBef>
              <a:spcAft>
                <a:spcPts val="0"/>
              </a:spcAft>
              <a:buClr>
                <a:schemeClr val="lt2"/>
              </a:buClr>
              <a:buSzPts val="2400"/>
              <a:buFont typeface="Arial"/>
              <a:buNone/>
            </a:pPr>
            <a:r>
              <a:rPr lang="de-DE" i="0" dirty="0"/>
              <a:t>Budgeting for adults</a:t>
            </a:r>
            <a:endParaRPr dirty="0"/>
          </a:p>
        </p:txBody>
      </p:sp>
      <p:sp>
        <p:nvSpPr>
          <p:cNvPr id="94" name="Google Shape;94;p6"/>
          <p:cNvSpPr/>
          <p:nvPr/>
        </p:nvSpPr>
        <p:spPr>
          <a:xfrm>
            <a:off x="499925" y="3098014"/>
            <a:ext cx="1264707" cy="1130216"/>
          </a:xfrm>
          <a:prstGeom prst="dodecagon">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969" b="0" i="0" u="none" strike="noStrike" cap="none">
                <a:solidFill>
                  <a:schemeClr val="lt1"/>
                </a:solidFill>
                <a:latin typeface="Calibri"/>
                <a:ea typeface="Calibri"/>
                <a:cs typeface="Calibri"/>
                <a:sym typeface="Calibri"/>
              </a:rPr>
              <a:t>1</a:t>
            </a:r>
            <a:endParaRPr/>
          </a:p>
        </p:txBody>
      </p:sp>
      <p:sp>
        <p:nvSpPr>
          <p:cNvPr id="95" name="Google Shape;95;p6"/>
          <p:cNvSpPr/>
          <p:nvPr/>
        </p:nvSpPr>
        <p:spPr>
          <a:xfrm>
            <a:off x="2106674" y="3275679"/>
            <a:ext cx="9716132" cy="48746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de-DE" sz="2400" b="0" i="0" u="none" strike="noStrike" cap="none" dirty="0">
                <a:solidFill>
                  <a:schemeClr val="dk1"/>
                </a:solidFill>
                <a:latin typeface="Calibri"/>
                <a:ea typeface="Calibri"/>
                <a:cs typeface="Calibri"/>
                <a:sym typeface="Calibri"/>
              </a:rPr>
              <a:t>LIST YOUR </a:t>
            </a:r>
            <a:r>
              <a:rPr lang="de-DE" sz="2400" b="1" i="0" u="none" strike="noStrike" cap="none" dirty="0">
                <a:solidFill>
                  <a:schemeClr val="accent6"/>
                </a:solidFill>
                <a:latin typeface="Calibri"/>
                <a:ea typeface="Calibri"/>
                <a:cs typeface="Calibri"/>
                <a:sym typeface="Calibri"/>
              </a:rPr>
              <a:t>EARNING SOURCES </a:t>
            </a:r>
            <a:r>
              <a:rPr lang="de-DE" sz="2400" b="0" i="0" u="none" strike="noStrike" cap="none" dirty="0">
                <a:solidFill>
                  <a:schemeClr val="dk1"/>
                </a:solidFill>
                <a:latin typeface="Calibri"/>
                <a:ea typeface="Calibri"/>
                <a:cs typeface="Calibri"/>
                <a:sym typeface="Calibri"/>
              </a:rPr>
              <a:t>and </a:t>
            </a:r>
            <a:r>
              <a:rPr lang="de-DE" sz="2400" b="1" i="0" u="none" strike="noStrike" cap="none" dirty="0">
                <a:solidFill>
                  <a:schemeClr val="accent6"/>
                </a:solidFill>
                <a:latin typeface="Calibri"/>
                <a:ea typeface="Calibri"/>
                <a:cs typeface="Calibri"/>
                <a:sym typeface="Calibri"/>
              </a:rPr>
              <a:t>MONTHLY AMOUNTS</a:t>
            </a:r>
            <a:endParaRPr sz="2400" b="1" i="0" u="none" strike="noStrike" cap="none" dirty="0">
              <a:solidFill>
                <a:schemeClr val="accent6"/>
              </a:solidFill>
              <a:latin typeface="Calibri"/>
              <a:ea typeface="Calibri"/>
              <a:cs typeface="Calibri"/>
              <a:sym typeface="Calibri"/>
            </a:endParaRPr>
          </a:p>
        </p:txBody>
      </p:sp>
      <p:sp>
        <p:nvSpPr>
          <p:cNvPr id="96" name="Google Shape;96;p6"/>
          <p:cNvSpPr/>
          <p:nvPr/>
        </p:nvSpPr>
        <p:spPr>
          <a:xfrm>
            <a:off x="2106674" y="3960125"/>
            <a:ext cx="10847786" cy="341627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de-DE" sz="2400" b="0" i="0" u="none" strike="noStrike" cap="none" dirty="0">
                <a:solidFill>
                  <a:schemeClr val="dk1"/>
                </a:solidFill>
                <a:latin typeface="Calibri"/>
                <a:ea typeface="Calibri"/>
                <a:cs typeface="Calibri"/>
                <a:sym typeface="Calibri"/>
              </a:rPr>
              <a:t>LIST YOUR TOTAL </a:t>
            </a:r>
            <a:r>
              <a:rPr lang="de-DE" sz="2400" b="1" i="0" u="none" strike="noStrike" cap="none" dirty="0">
                <a:solidFill>
                  <a:schemeClr val="accent6"/>
                </a:solidFill>
                <a:latin typeface="Calibri"/>
                <a:ea typeface="Calibri"/>
                <a:cs typeface="Calibri"/>
                <a:sym typeface="Calibri"/>
              </a:rPr>
              <a:t>MONTHLY EXPENSES</a:t>
            </a:r>
            <a:r>
              <a:rPr lang="de-DE" sz="2400" dirty="0">
                <a:solidFill>
                  <a:schemeClr val="dk1"/>
                </a:solidFill>
                <a:latin typeface="Calibri"/>
                <a:ea typeface="Calibri"/>
                <a:cs typeface="Calibri"/>
                <a:sym typeface="Calibri"/>
              </a:rPr>
              <a:t>:</a:t>
            </a:r>
            <a:r>
              <a:rPr lang="de-DE" sz="2400" b="0" i="0" u="none" strike="noStrike" cap="none" dirty="0">
                <a:solidFill>
                  <a:schemeClr val="dk1"/>
                </a:solidFill>
                <a:latin typeface="Calibri"/>
                <a:ea typeface="Calibri"/>
                <a:cs typeface="Calibri"/>
                <a:sym typeface="Calibri"/>
              </a:rPr>
              <a:t> </a:t>
            </a:r>
          </a:p>
          <a:p>
            <a:pPr marL="342900" marR="0" lvl="0" indent="-342900" rtl="0">
              <a:spcBef>
                <a:spcPts val="0"/>
              </a:spcBef>
              <a:spcAft>
                <a:spcPts val="0"/>
              </a:spcAft>
              <a:buFont typeface="Arial" panose="020B0604020202020204" pitchFamily="34" charset="0"/>
              <a:buChar char="•"/>
            </a:pPr>
            <a:r>
              <a:rPr lang="de-DE" sz="2400" b="0" i="0" u="none" strike="noStrike" cap="none" dirty="0">
                <a:solidFill>
                  <a:schemeClr val="dk1"/>
                </a:solidFill>
                <a:latin typeface="Calibri"/>
                <a:ea typeface="Calibri"/>
                <a:cs typeface="Calibri"/>
                <a:sym typeface="Calibri"/>
              </a:rPr>
              <a:t> </a:t>
            </a:r>
            <a:r>
              <a:rPr lang="de-DE" sz="2400" b="1" i="0" u="none" strike="noStrike" cap="none" dirty="0">
                <a:solidFill>
                  <a:schemeClr val="dk1"/>
                </a:solidFill>
                <a:latin typeface="Calibri"/>
                <a:ea typeface="Calibri"/>
                <a:cs typeface="Calibri"/>
                <a:sym typeface="Calibri"/>
              </a:rPr>
              <a:t>fixed expenses </a:t>
            </a:r>
            <a:r>
              <a:rPr lang="de-DE" sz="2400" dirty="0">
                <a:solidFill>
                  <a:schemeClr val="dk1"/>
                </a:solidFill>
                <a:latin typeface="Calibri"/>
                <a:ea typeface="Calibri"/>
                <a:cs typeface="Calibri"/>
                <a:sym typeface="Calibri"/>
              </a:rPr>
              <a:t>e.g. standing orders for rent/mortgage</a:t>
            </a:r>
            <a:r>
              <a:rPr lang="de-DE" sz="2400" b="0" i="0" u="none" strike="noStrike" cap="none" dirty="0">
                <a:solidFill>
                  <a:schemeClr val="dk1"/>
                </a:solidFill>
                <a:latin typeface="Calibri"/>
                <a:ea typeface="Calibri"/>
                <a:cs typeface="Calibri"/>
                <a:sym typeface="Calibri"/>
              </a:rPr>
              <a:t>, </a:t>
            </a:r>
            <a:r>
              <a:rPr lang="de-DE" sz="2400" dirty="0">
                <a:solidFill>
                  <a:schemeClr val="dk1"/>
                </a:solidFill>
                <a:latin typeface="Calibri"/>
                <a:ea typeface="Calibri"/>
                <a:cs typeface="Calibri"/>
                <a:sym typeface="Calibri"/>
              </a:rPr>
              <a:t>council tax, phone, insurances</a:t>
            </a:r>
            <a:r>
              <a:rPr lang="de-DE" sz="2400" b="0" i="0" u="none" strike="noStrike" cap="none" dirty="0">
                <a:solidFill>
                  <a:schemeClr val="dk1"/>
                </a:solidFill>
                <a:latin typeface="Calibri"/>
                <a:ea typeface="Calibri"/>
                <a:cs typeface="Calibri"/>
                <a:sym typeface="Calibri"/>
              </a:rPr>
              <a:t> etc.</a:t>
            </a:r>
          </a:p>
          <a:p>
            <a:pPr marL="342900" marR="0" lvl="0" indent="-342900" rtl="0">
              <a:spcBef>
                <a:spcPts val="0"/>
              </a:spcBef>
              <a:spcAft>
                <a:spcPts val="0"/>
              </a:spcAft>
              <a:buFont typeface="Arial" panose="020B0604020202020204" pitchFamily="34" charset="0"/>
              <a:buChar char="•"/>
            </a:pPr>
            <a:r>
              <a:rPr lang="de-DE" sz="2400" b="0" i="0" u="none" strike="noStrike" cap="none" dirty="0">
                <a:solidFill>
                  <a:schemeClr val="dk1"/>
                </a:solidFill>
                <a:latin typeface="Calibri"/>
                <a:ea typeface="Calibri"/>
                <a:cs typeface="Calibri"/>
                <a:sym typeface="Calibri"/>
              </a:rPr>
              <a:t> </a:t>
            </a:r>
            <a:r>
              <a:rPr lang="de-DE" sz="2400" b="1" i="0" u="none" strike="noStrike" cap="none" dirty="0">
                <a:solidFill>
                  <a:schemeClr val="dk1"/>
                </a:solidFill>
                <a:latin typeface="Calibri"/>
                <a:ea typeface="Calibri"/>
                <a:cs typeface="Calibri"/>
                <a:sym typeface="Calibri"/>
              </a:rPr>
              <a:t>variable expenses </a:t>
            </a:r>
            <a:r>
              <a:rPr lang="de-DE" sz="2400" i="0" u="none" strike="noStrike" cap="none" dirty="0">
                <a:solidFill>
                  <a:schemeClr val="dk1"/>
                </a:solidFill>
                <a:latin typeface="Calibri"/>
                <a:ea typeface="Calibri"/>
                <a:cs typeface="Calibri"/>
                <a:sym typeface="Calibri"/>
              </a:rPr>
              <a:t>e.g. </a:t>
            </a:r>
            <a:r>
              <a:rPr lang="de-DE" sz="2400" b="0" i="0" u="none" strike="noStrike" cap="none" dirty="0">
                <a:solidFill>
                  <a:schemeClr val="dk1"/>
                </a:solidFill>
                <a:latin typeface="Calibri"/>
                <a:ea typeface="Calibri"/>
                <a:cs typeface="Calibri"/>
                <a:sym typeface="Calibri"/>
              </a:rPr>
              <a:t>clothes, holidays, medical expenses, petrol/travel or a tax bill if self-employed etc.) </a:t>
            </a:r>
          </a:p>
          <a:p>
            <a:pPr marL="0" marR="0" lvl="0" indent="0" rtl="0">
              <a:spcBef>
                <a:spcPts val="0"/>
              </a:spcBef>
              <a:spcAft>
                <a:spcPts val="0"/>
              </a:spcAft>
              <a:buNone/>
            </a:pPr>
            <a:endParaRPr sz="2400" dirty="0"/>
          </a:p>
          <a:p>
            <a:pPr marL="0" marR="0" lvl="0" indent="0" rtl="0">
              <a:spcBef>
                <a:spcPts val="0"/>
              </a:spcBef>
              <a:spcAft>
                <a:spcPts val="0"/>
              </a:spcAft>
              <a:buNone/>
            </a:pPr>
            <a:r>
              <a:rPr lang="de-DE" sz="2400" b="0" i="0" u="none" strike="noStrike" cap="none" dirty="0">
                <a:solidFill>
                  <a:schemeClr val="dk1"/>
                </a:solidFill>
                <a:latin typeface="Calibri"/>
                <a:ea typeface="Calibri"/>
                <a:cs typeface="Calibri"/>
                <a:sym typeface="Calibri"/>
              </a:rPr>
              <a:t>You </a:t>
            </a:r>
            <a:r>
              <a:rPr lang="de-DE" sz="2400" dirty="0">
                <a:solidFill>
                  <a:schemeClr val="dk1"/>
                </a:solidFill>
                <a:latin typeface="Calibri"/>
                <a:ea typeface="Calibri"/>
                <a:cs typeface="Calibri"/>
                <a:sym typeface="Calibri"/>
              </a:rPr>
              <a:t>can</a:t>
            </a:r>
            <a:r>
              <a:rPr lang="de-DE" sz="2400" b="0" i="0" u="none" strike="noStrike" cap="none" dirty="0">
                <a:solidFill>
                  <a:schemeClr val="dk1"/>
                </a:solidFill>
                <a:latin typeface="Calibri"/>
                <a:ea typeface="Calibri"/>
                <a:cs typeface="Calibri"/>
                <a:sym typeface="Calibri"/>
              </a:rPr>
              <a:t> check all the </a:t>
            </a:r>
            <a:r>
              <a:rPr lang="de-DE" sz="2400" b="1" i="0" u="none" strike="noStrike" cap="none" dirty="0">
                <a:solidFill>
                  <a:schemeClr val="accent6"/>
                </a:solidFill>
                <a:latin typeface="Calibri"/>
                <a:ea typeface="Calibri"/>
                <a:cs typeface="Calibri"/>
                <a:sym typeface="Calibri"/>
              </a:rPr>
              <a:t>expenses </a:t>
            </a:r>
            <a:r>
              <a:rPr lang="de-DE" sz="2400" b="1" dirty="0">
                <a:solidFill>
                  <a:schemeClr val="accent6"/>
                </a:solidFill>
                <a:latin typeface="Calibri"/>
                <a:ea typeface="Calibri"/>
                <a:cs typeface="Calibri"/>
                <a:sym typeface="Calibri"/>
              </a:rPr>
              <a:t>over</a:t>
            </a:r>
            <a:r>
              <a:rPr lang="de-DE" sz="2400" b="1" i="0" u="none" strike="noStrike" cap="none" dirty="0">
                <a:solidFill>
                  <a:schemeClr val="accent6"/>
                </a:solidFill>
                <a:latin typeface="Calibri"/>
                <a:ea typeface="Calibri"/>
                <a:cs typeface="Calibri"/>
                <a:sym typeface="Calibri"/>
              </a:rPr>
              <a:t> the last year and find an average</a:t>
            </a:r>
            <a:r>
              <a:rPr lang="de-DE" sz="2400" dirty="0">
                <a:solidFill>
                  <a:schemeClr val="dk1"/>
                </a:solidFill>
                <a:latin typeface="Calibri"/>
                <a:ea typeface="Calibri"/>
                <a:cs typeface="Calibri"/>
                <a:sym typeface="Calibri"/>
              </a:rPr>
              <a:t> - </a:t>
            </a:r>
            <a:r>
              <a:rPr lang="de-DE" sz="2400" b="0" i="0" u="none" strike="noStrike" cap="none" dirty="0">
                <a:solidFill>
                  <a:schemeClr val="dk1"/>
                </a:solidFill>
                <a:latin typeface="Calibri"/>
                <a:ea typeface="Calibri"/>
                <a:cs typeface="Calibri"/>
                <a:sym typeface="Calibri"/>
              </a:rPr>
              <a:t>dividing by 12 (or by the number of months taken into account). This could help you to understand your usual spending habits.</a:t>
            </a:r>
            <a:endParaRPr sz="2400" dirty="0"/>
          </a:p>
        </p:txBody>
      </p:sp>
      <p:sp>
        <p:nvSpPr>
          <p:cNvPr id="97" name="Google Shape;97;p6"/>
          <p:cNvSpPr/>
          <p:nvPr/>
        </p:nvSpPr>
        <p:spPr>
          <a:xfrm>
            <a:off x="449990" y="4685500"/>
            <a:ext cx="1264707" cy="1130216"/>
          </a:xfrm>
          <a:prstGeom prst="dodecagon">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969" b="0" i="0" u="none" strike="noStrike" cap="none">
                <a:solidFill>
                  <a:schemeClr val="lt1"/>
                </a:solidFill>
                <a:latin typeface="Calibri"/>
                <a:ea typeface="Calibri"/>
                <a:cs typeface="Calibri"/>
                <a:sym typeface="Calibri"/>
              </a:rPr>
              <a:t>2</a:t>
            </a:r>
            <a:endParaRPr/>
          </a:p>
        </p:txBody>
      </p:sp>
      <p:pic>
        <p:nvPicPr>
          <p:cNvPr id="98" name="Google Shape;98;p6" descr="Money, Saving, Savings, Finance, Economy, Accounting"/>
          <p:cNvPicPr preferRelativeResize="0"/>
          <p:nvPr/>
        </p:nvPicPr>
        <p:blipFill rotWithShape="1">
          <a:blip r:embed="rId3">
            <a:alphaModFix/>
          </a:blip>
          <a:srcRect/>
          <a:stretch/>
        </p:blipFill>
        <p:spPr>
          <a:xfrm>
            <a:off x="8408370" y="697048"/>
            <a:ext cx="3925791" cy="220825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7"/>
          <p:cNvSpPr txBox="1">
            <a:spLocks noGrp="1"/>
          </p:cNvSpPr>
          <p:nvPr>
            <p:ph type="title"/>
          </p:nvPr>
        </p:nvSpPr>
        <p:spPr>
          <a:xfrm>
            <a:off x="500064" y="527856"/>
            <a:ext cx="8445600" cy="5607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SzPts val="1800"/>
              <a:buFont typeface="Open Sans"/>
              <a:buNone/>
            </a:pPr>
            <a:r>
              <a:rPr lang="de-DE" dirty="0">
                <a:solidFill>
                  <a:srgbClr val="0A9A8F"/>
                </a:solidFill>
                <a:latin typeface="Calibri" panose="020F0502020204030204" pitchFamily="34" charset="0"/>
                <a:ea typeface="Open Sans"/>
                <a:cs typeface="Calibri" panose="020F0502020204030204" pitchFamily="34" charset="0"/>
                <a:sym typeface="Open Sans"/>
              </a:rPr>
              <a:t>Family Financial Management </a:t>
            </a:r>
            <a:endParaRPr dirty="0">
              <a:latin typeface="Calibri" panose="020F0502020204030204" pitchFamily="34" charset="0"/>
              <a:cs typeface="Calibri" panose="020F0502020204030204" pitchFamily="34" charset="0"/>
            </a:endParaRPr>
          </a:p>
        </p:txBody>
      </p:sp>
      <p:sp>
        <p:nvSpPr>
          <p:cNvPr id="105" name="Google Shape;105;p7"/>
          <p:cNvSpPr txBox="1">
            <a:spLocks noGrp="1"/>
          </p:cNvSpPr>
          <p:nvPr>
            <p:ph type="body" idx="2"/>
          </p:nvPr>
        </p:nvSpPr>
        <p:spPr>
          <a:xfrm>
            <a:off x="500064" y="1260554"/>
            <a:ext cx="12331500" cy="603000"/>
          </a:xfrm>
          <a:prstGeom prst="rect">
            <a:avLst/>
          </a:prstGeom>
          <a:solidFill>
            <a:schemeClr val="dk1"/>
          </a:solidFill>
          <a:ln>
            <a:noFill/>
          </a:ln>
        </p:spPr>
        <p:txBody>
          <a:bodyPr spcFirstLastPara="1" wrap="square" lIns="72000" tIns="45700" rIns="72000" bIns="45700" anchor="ctr" anchorCtr="0">
            <a:noAutofit/>
          </a:bodyPr>
          <a:lstStyle/>
          <a:p>
            <a:pPr marL="457200" marR="0" lvl="0" indent="-228600" algn="just" rtl="0">
              <a:lnSpc>
                <a:spcPct val="90000"/>
              </a:lnSpc>
              <a:spcBef>
                <a:spcPts val="1094"/>
              </a:spcBef>
              <a:spcAft>
                <a:spcPts val="0"/>
              </a:spcAft>
              <a:buClr>
                <a:schemeClr val="lt2"/>
              </a:buClr>
              <a:buSzPts val="2400"/>
              <a:buFont typeface="Arial"/>
              <a:buNone/>
            </a:pPr>
            <a:r>
              <a:rPr lang="de-DE" i="0" dirty="0"/>
              <a:t>Budgeting for adults</a:t>
            </a:r>
            <a:endParaRPr dirty="0"/>
          </a:p>
        </p:txBody>
      </p:sp>
      <p:sp>
        <p:nvSpPr>
          <p:cNvPr id="106" name="Google Shape;106;p7"/>
          <p:cNvSpPr/>
          <p:nvPr/>
        </p:nvSpPr>
        <p:spPr>
          <a:xfrm>
            <a:off x="500064" y="2338361"/>
            <a:ext cx="12526500"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400" b="0" i="0" u="none" strike="noStrike" cap="none" dirty="0">
                <a:solidFill>
                  <a:schemeClr val="dk1"/>
                </a:solidFill>
                <a:latin typeface="Calibri"/>
                <a:ea typeface="Calibri"/>
                <a:cs typeface="Calibri"/>
                <a:sym typeface="Calibri"/>
              </a:rPr>
              <a:t>These </a:t>
            </a:r>
            <a:r>
              <a:rPr lang="de-DE" sz="2400" dirty="0" err="1">
                <a:solidFill>
                  <a:schemeClr val="dk1"/>
                </a:solidFill>
                <a:latin typeface="Calibri"/>
                <a:ea typeface="Calibri"/>
                <a:cs typeface="Calibri"/>
                <a:sym typeface="Calibri"/>
              </a:rPr>
              <a:t>calculations</a:t>
            </a:r>
            <a:r>
              <a:rPr lang="de-DE" sz="2400" b="0" i="0" u="none" strike="noStrike" cap="none" dirty="0">
                <a:solidFill>
                  <a:schemeClr val="dk1"/>
                </a:solidFill>
                <a:latin typeface="Calibri"/>
                <a:ea typeface="Calibri"/>
                <a:cs typeface="Calibri"/>
                <a:sym typeface="Calibri"/>
              </a:rPr>
              <a:t> will help you to understand if you are currently spending more or less than what you have as earnings or income.</a:t>
            </a:r>
            <a:endParaRPr sz="2400" dirty="0"/>
          </a:p>
        </p:txBody>
      </p:sp>
      <p:sp>
        <p:nvSpPr>
          <p:cNvPr id="107" name="Google Shape;107;p7"/>
          <p:cNvSpPr/>
          <p:nvPr/>
        </p:nvSpPr>
        <p:spPr>
          <a:xfrm>
            <a:off x="1084764" y="3540091"/>
            <a:ext cx="12216900" cy="4616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400" b="0" i="0" u="none" strike="noStrike" cap="none" dirty="0">
                <a:solidFill>
                  <a:schemeClr val="dk1"/>
                </a:solidFill>
                <a:latin typeface="Calibri" panose="020F0502020204030204" pitchFamily="34" charset="0"/>
                <a:ea typeface="Calibri"/>
                <a:cs typeface="Calibri" panose="020F0502020204030204" pitchFamily="34" charset="0"/>
                <a:sym typeface="Calibri"/>
              </a:rPr>
              <a:t>If you are </a:t>
            </a:r>
            <a:r>
              <a:rPr lang="de-DE" sz="2400" b="1" i="0" u="none" strike="noStrike" cap="none" dirty="0">
                <a:solidFill>
                  <a:schemeClr val="accent6"/>
                </a:solidFill>
                <a:latin typeface="Calibri" panose="020F0502020204030204" pitchFamily="34" charset="0"/>
                <a:ea typeface="Calibri"/>
                <a:cs typeface="Calibri" panose="020F0502020204030204" pitchFamily="34" charset="0"/>
                <a:sym typeface="Calibri"/>
              </a:rPr>
              <a:t>spending less </a:t>
            </a:r>
            <a:r>
              <a:rPr lang="de-DE" sz="2400" b="0" i="0" u="none" strike="noStrike" cap="none" dirty="0">
                <a:solidFill>
                  <a:schemeClr val="dk1"/>
                </a:solidFill>
                <a:latin typeface="Calibri" panose="020F0502020204030204" pitchFamily="34" charset="0"/>
                <a:ea typeface="Calibri"/>
                <a:cs typeface="Calibri" panose="020F0502020204030204" pitchFamily="34" charset="0"/>
                <a:sym typeface="Calibri"/>
              </a:rPr>
              <a:t>it can be useful to see how to save and </a:t>
            </a:r>
            <a:r>
              <a:rPr lang="de-DE" sz="2400" b="1" i="0" u="none" strike="noStrike" cap="none" dirty="0">
                <a:solidFill>
                  <a:schemeClr val="dk1"/>
                </a:solidFill>
                <a:latin typeface="Calibri" panose="020F0502020204030204" pitchFamily="34" charset="0"/>
                <a:ea typeface="Calibri"/>
                <a:cs typeface="Calibri" panose="020F0502020204030204" pitchFamily="34" charset="0"/>
                <a:sym typeface="Calibri"/>
              </a:rPr>
              <a:t>HOW TO USE YOUR SAVINGS</a:t>
            </a:r>
            <a:r>
              <a:rPr lang="de-DE" sz="2400" b="0" i="0" u="none" strike="noStrike" cap="none" dirty="0">
                <a:solidFill>
                  <a:schemeClr val="dk1"/>
                </a:solidFill>
                <a:latin typeface="Calibri" panose="020F0502020204030204" pitchFamily="34" charset="0"/>
                <a:ea typeface="Calibri"/>
                <a:cs typeface="Calibri" panose="020F0502020204030204" pitchFamily="34" charset="0"/>
                <a:sym typeface="Calibri"/>
              </a:rPr>
              <a:t>.</a:t>
            </a:r>
            <a:endParaRPr sz="2400" dirty="0">
              <a:latin typeface="Calibri" panose="020F0502020204030204" pitchFamily="34" charset="0"/>
              <a:cs typeface="Calibri" panose="020F0502020204030204" pitchFamily="34" charset="0"/>
            </a:endParaRPr>
          </a:p>
        </p:txBody>
      </p:sp>
      <p:sp>
        <p:nvSpPr>
          <p:cNvPr id="108" name="Google Shape;108;p7"/>
          <p:cNvSpPr/>
          <p:nvPr/>
        </p:nvSpPr>
        <p:spPr>
          <a:xfrm>
            <a:off x="1084764" y="4892634"/>
            <a:ext cx="12331500" cy="4616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400" b="0" i="0" u="none" strike="noStrike" cap="none" dirty="0">
                <a:solidFill>
                  <a:schemeClr val="dk1"/>
                </a:solidFill>
                <a:latin typeface="Calibri"/>
                <a:ea typeface="Calibri"/>
                <a:cs typeface="Calibri"/>
                <a:sym typeface="Calibri"/>
              </a:rPr>
              <a:t>If you are </a:t>
            </a:r>
            <a:r>
              <a:rPr lang="de-DE" sz="2400" b="1" i="0" u="none" strike="noStrike" cap="none" dirty="0">
                <a:solidFill>
                  <a:schemeClr val="accent6"/>
                </a:solidFill>
                <a:latin typeface="Calibri"/>
                <a:ea typeface="Calibri"/>
                <a:cs typeface="Calibri"/>
                <a:sym typeface="Calibri"/>
              </a:rPr>
              <a:t>spending more</a:t>
            </a:r>
            <a:r>
              <a:rPr lang="de-DE" sz="2400" b="0" i="0" u="none" strike="noStrike" cap="none" dirty="0">
                <a:solidFill>
                  <a:schemeClr val="dk1"/>
                </a:solidFill>
                <a:latin typeface="Calibri"/>
                <a:ea typeface="Calibri"/>
                <a:cs typeface="Calibri"/>
                <a:sym typeface="Calibri"/>
              </a:rPr>
              <a:t> it is helpful to understand </a:t>
            </a:r>
            <a:r>
              <a:rPr lang="de-DE" sz="2400" b="1" i="0" u="none" strike="noStrike" cap="none" dirty="0">
                <a:solidFill>
                  <a:schemeClr val="dk1"/>
                </a:solidFill>
                <a:latin typeface="Calibri"/>
                <a:ea typeface="Calibri"/>
                <a:cs typeface="Calibri"/>
                <a:sym typeface="Calibri"/>
              </a:rPr>
              <a:t>WHICH FAMILY EXPENSES CAN BE CUT</a:t>
            </a:r>
            <a:r>
              <a:rPr lang="de-DE" sz="2400" b="0" i="0" u="none" strike="noStrike" cap="none" dirty="0">
                <a:solidFill>
                  <a:schemeClr val="dk1"/>
                </a:solidFill>
                <a:latin typeface="Calibri"/>
                <a:ea typeface="Calibri"/>
                <a:cs typeface="Calibri"/>
                <a:sym typeface="Calibri"/>
              </a:rPr>
              <a:t>. </a:t>
            </a:r>
            <a:endParaRPr sz="2400" dirty="0"/>
          </a:p>
        </p:txBody>
      </p:sp>
      <p:sp>
        <p:nvSpPr>
          <p:cNvPr id="109" name="Google Shape;109;p7"/>
          <p:cNvSpPr/>
          <p:nvPr/>
        </p:nvSpPr>
        <p:spPr>
          <a:xfrm>
            <a:off x="500064" y="6038951"/>
            <a:ext cx="12216900" cy="954067"/>
          </a:xfrm>
          <a:prstGeom prst="rect">
            <a:avLst/>
          </a:prstGeom>
          <a:solidFill>
            <a:schemeClr val="accent2"/>
          </a:solidFill>
          <a:ln w="9525"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800" b="0" i="0" u="none" strike="noStrike" cap="none" dirty="0">
                <a:solidFill>
                  <a:schemeClr val="lt1"/>
                </a:solidFill>
                <a:latin typeface="Calibri"/>
                <a:ea typeface="Calibri"/>
                <a:cs typeface="Calibri"/>
                <a:sym typeface="Calibri"/>
              </a:rPr>
              <a:t>If it includes </a:t>
            </a:r>
            <a:r>
              <a:rPr lang="de-DE" sz="2800" b="1" i="0" u="none" strike="noStrike" cap="none" dirty="0">
                <a:solidFill>
                  <a:schemeClr val="accent6"/>
                </a:solidFill>
                <a:latin typeface="Calibri"/>
                <a:ea typeface="Calibri"/>
                <a:cs typeface="Calibri"/>
                <a:sym typeface="Calibri"/>
              </a:rPr>
              <a:t>DEBTs </a:t>
            </a:r>
            <a:r>
              <a:rPr lang="de-DE" sz="2800" b="0" i="0" u="none" strike="noStrike" cap="none" dirty="0">
                <a:solidFill>
                  <a:schemeClr val="lt1"/>
                </a:solidFill>
                <a:latin typeface="Calibri"/>
                <a:ea typeface="Calibri"/>
                <a:cs typeface="Calibri"/>
                <a:sym typeface="Calibri"/>
              </a:rPr>
              <a:t>like mortgages, credit cards etc. and you don’t know how to manage </a:t>
            </a:r>
            <a:r>
              <a:rPr lang="de-DE" sz="2800" b="0" i="0" u="none" strike="noStrike" cap="none" dirty="0" err="1">
                <a:solidFill>
                  <a:schemeClr val="lt1"/>
                </a:solidFill>
                <a:latin typeface="Calibri"/>
                <a:ea typeface="Calibri"/>
                <a:cs typeface="Calibri"/>
                <a:sym typeface="Calibri"/>
              </a:rPr>
              <a:t>then</a:t>
            </a:r>
            <a:r>
              <a:rPr lang="de-DE" sz="2800" b="0" i="0" u="none" strike="noStrike" cap="none" dirty="0">
                <a:solidFill>
                  <a:schemeClr val="lt1"/>
                </a:solidFill>
                <a:latin typeface="Calibri"/>
                <a:ea typeface="Calibri"/>
                <a:cs typeface="Calibri"/>
                <a:sym typeface="Calibri"/>
              </a:rPr>
              <a:t> follow the tips on the next slide!</a:t>
            </a:r>
            <a:endParaRPr sz="2800" b="0" i="0" u="none" strike="noStrike" cap="none" dirty="0">
              <a:solidFill>
                <a:schemeClr val="lt1"/>
              </a:solidFill>
              <a:latin typeface="Calibri"/>
              <a:ea typeface="Calibri"/>
              <a:cs typeface="Calibri"/>
              <a:sym typeface="Calibri"/>
            </a:endParaRPr>
          </a:p>
        </p:txBody>
      </p:sp>
      <p:sp>
        <p:nvSpPr>
          <p:cNvPr id="110" name="Google Shape;110;p7"/>
          <p:cNvSpPr/>
          <p:nvPr/>
        </p:nvSpPr>
        <p:spPr>
          <a:xfrm>
            <a:off x="244264" y="3717336"/>
            <a:ext cx="584700" cy="196500"/>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b="0" i="0" u="none" strike="noStrike" cap="none">
              <a:solidFill>
                <a:schemeClr val="lt1"/>
              </a:solidFill>
              <a:latin typeface="Calibri"/>
              <a:ea typeface="Calibri"/>
              <a:cs typeface="Calibri"/>
              <a:sym typeface="Calibri"/>
            </a:endParaRPr>
          </a:p>
        </p:txBody>
      </p:sp>
      <p:sp>
        <p:nvSpPr>
          <p:cNvPr id="111" name="Google Shape;111;p7"/>
          <p:cNvSpPr/>
          <p:nvPr/>
        </p:nvSpPr>
        <p:spPr>
          <a:xfrm>
            <a:off x="207714" y="5029113"/>
            <a:ext cx="584700" cy="196500"/>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b="0" i="0" u="none" strike="noStrike" cap="none">
              <a:solidFill>
                <a:schemeClr val="lt1"/>
              </a:solidFill>
              <a:latin typeface="Calibri"/>
              <a:ea typeface="Calibri"/>
              <a:cs typeface="Calibri"/>
              <a:sym typeface="Calibri"/>
            </a:endParaRPr>
          </a:p>
        </p:txBody>
      </p:sp>
      <p:sp>
        <p:nvSpPr>
          <p:cNvPr id="112" name="Google Shape;112;p7"/>
          <p:cNvSpPr/>
          <p:nvPr/>
        </p:nvSpPr>
        <p:spPr>
          <a:xfrm rot="5400000">
            <a:off x="12326364" y="5498821"/>
            <a:ext cx="584700" cy="196500"/>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b="0" i="0" u="none" strike="noStrike" cap="none">
              <a:solidFill>
                <a:schemeClr val="lt1"/>
              </a:solidFill>
              <a:latin typeface="Calibri"/>
              <a:ea typeface="Calibri"/>
              <a:cs typeface="Calibri"/>
              <a:sym typeface="Calibri"/>
            </a:endParaRPr>
          </a:p>
        </p:txBody>
      </p:sp>
      <p:pic>
        <p:nvPicPr>
          <p:cNvPr id="113" name="Google Shape;113;p7" descr="Money, Grow, Gain, Finance, Income, Plant, Accounting"/>
          <p:cNvPicPr preferRelativeResize="0"/>
          <p:nvPr/>
        </p:nvPicPr>
        <p:blipFill rotWithShape="1">
          <a:blip r:embed="rId3">
            <a:alphaModFix/>
          </a:blip>
          <a:srcRect/>
          <a:stretch/>
        </p:blipFill>
        <p:spPr>
          <a:xfrm>
            <a:off x="8674262" y="374393"/>
            <a:ext cx="3467491" cy="195046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8"/>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SzPts val="2800"/>
              <a:buFont typeface="Open Sans"/>
              <a:buNone/>
            </a:pPr>
            <a:r>
              <a:rPr lang="de-DE" dirty="0">
                <a:solidFill>
                  <a:srgbClr val="0A9A8F"/>
                </a:solidFill>
                <a:latin typeface="Calibri" panose="020F0502020204030204" pitchFamily="34" charset="0"/>
                <a:ea typeface="Open Sans"/>
                <a:cs typeface="Calibri" panose="020F0502020204030204" pitchFamily="34" charset="0"/>
                <a:sym typeface="Open Sans"/>
              </a:rPr>
              <a:t>Family Financial Management</a:t>
            </a:r>
            <a:endParaRPr dirty="0">
              <a:highlight>
                <a:srgbClr val="FFFF00"/>
              </a:highlight>
              <a:latin typeface="Calibri" panose="020F0502020204030204" pitchFamily="34" charset="0"/>
              <a:cs typeface="Calibri" panose="020F0502020204030204" pitchFamily="34" charset="0"/>
            </a:endParaRPr>
          </a:p>
        </p:txBody>
      </p:sp>
      <p:sp>
        <p:nvSpPr>
          <p:cNvPr id="120" name="Google Shape;120;p8"/>
          <p:cNvSpPr txBox="1">
            <a:spLocks noGrp="1"/>
          </p:cNvSpPr>
          <p:nvPr>
            <p:ph type="body" idx="2"/>
          </p:nvPr>
        </p:nvSpPr>
        <p:spPr>
          <a:xfrm>
            <a:off x="500064" y="1143444"/>
            <a:ext cx="12331541" cy="720000"/>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n-GB" i="0" dirty="0"/>
              <a:t>A budget worksheet for adults       </a:t>
            </a:r>
            <a:r>
              <a:rPr lang="en-GB" i="0" dirty="0">
                <a:solidFill>
                  <a:schemeClr val="accent2">
                    <a:lumMod val="60000"/>
                    <a:lumOff val="40000"/>
                  </a:schemeClr>
                </a:solidFill>
              </a:rPr>
              <a:t>Have a look at the Money Matters App too</a:t>
            </a:r>
            <a:endParaRPr i="0" dirty="0">
              <a:solidFill>
                <a:schemeClr val="accent2">
                  <a:lumMod val="60000"/>
                  <a:lumOff val="40000"/>
                </a:schemeClr>
              </a:solidFill>
            </a:endParaRPr>
          </a:p>
        </p:txBody>
      </p:sp>
      <p:sp>
        <p:nvSpPr>
          <p:cNvPr id="121" name="Google Shape;121;p8"/>
          <p:cNvSpPr txBox="1"/>
          <p:nvPr/>
        </p:nvSpPr>
        <p:spPr>
          <a:xfrm>
            <a:off x="500062" y="1830956"/>
            <a:ext cx="12331541" cy="15080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dirty="0">
              <a:solidFill>
                <a:schemeClr val="lt2"/>
              </a:solidFill>
              <a:latin typeface="Calibri"/>
              <a:ea typeface="Calibri"/>
              <a:cs typeface="Calibri"/>
              <a:sym typeface="Calibri"/>
            </a:endParaRPr>
          </a:p>
          <a:p>
            <a:pPr marL="0" marR="0" lvl="0" indent="0" algn="ctr" rtl="0">
              <a:spcBef>
                <a:spcPts val="0"/>
              </a:spcBef>
              <a:spcAft>
                <a:spcPts val="0"/>
              </a:spcAft>
              <a:buNone/>
            </a:pPr>
            <a:r>
              <a:rPr lang="de-DE" sz="2000" b="1" dirty="0">
                <a:solidFill>
                  <a:schemeClr val="dk1"/>
                </a:solidFill>
                <a:latin typeface="Calibri"/>
                <a:ea typeface="Calibri"/>
                <a:cs typeface="Calibri"/>
                <a:sym typeface="Calibri"/>
              </a:rPr>
              <a:t>BLANK MONTHLY BUDGET WORKSHEET </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de-DE" sz="2400" dirty="0">
                <a:solidFill>
                  <a:schemeClr val="dk1"/>
                </a:solidFill>
                <a:latin typeface="Calibri"/>
                <a:ea typeface="Calibri"/>
                <a:cs typeface="Calibri"/>
                <a:sym typeface="Calibri"/>
              </a:rPr>
              <a:t>The following is monthly budget worksheet. You can use it as you plan your own budget. </a:t>
            </a:r>
            <a:r>
              <a:rPr lang="de-DE" sz="1600" dirty="0">
                <a:solidFill>
                  <a:schemeClr val="lt2"/>
                </a:solidFill>
                <a:latin typeface="Calibri"/>
                <a:ea typeface="Calibri"/>
                <a:cs typeface="Calibri"/>
                <a:sym typeface="Calibri"/>
              </a:rPr>
              <a:t>whit suggestions and tips.</a:t>
            </a:r>
            <a:endParaRPr sz="1600" dirty="0">
              <a:solidFill>
                <a:schemeClr val="lt2"/>
              </a:solidFill>
              <a:latin typeface="Calibri"/>
              <a:ea typeface="Calibri"/>
              <a:cs typeface="Calibri"/>
              <a:sym typeface="Calibri"/>
            </a:endParaRPr>
          </a:p>
          <a:p>
            <a:pPr marL="0" marR="0" lvl="0" indent="0" algn="l" rtl="0">
              <a:spcBef>
                <a:spcPts val="0"/>
              </a:spcBef>
              <a:spcAft>
                <a:spcPts val="0"/>
              </a:spcAft>
              <a:buNone/>
            </a:pPr>
            <a:endParaRPr sz="1600" dirty="0">
              <a:solidFill>
                <a:schemeClr val="lt2"/>
              </a:solidFill>
              <a:latin typeface="Calibri"/>
              <a:ea typeface="Calibri"/>
              <a:cs typeface="Calibri"/>
              <a:sym typeface="Calibri"/>
            </a:endParaRPr>
          </a:p>
        </p:txBody>
      </p:sp>
      <p:sp>
        <p:nvSpPr>
          <p:cNvPr id="122" name="Google Shape;122;p8"/>
          <p:cNvSpPr/>
          <p:nvPr/>
        </p:nvSpPr>
        <p:spPr>
          <a:xfrm>
            <a:off x="4862884" y="3339021"/>
            <a:ext cx="3411824"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000" b="1" dirty="0">
                <a:solidFill>
                  <a:schemeClr val="dk1"/>
                </a:solidFill>
                <a:latin typeface="Calibri"/>
                <a:ea typeface="Calibri"/>
                <a:cs typeface="Calibri"/>
                <a:sym typeface="Calibri"/>
              </a:rPr>
              <a:t>EXPENSES/MONEY SPENT </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de-DE" sz="2000" dirty="0">
                <a:solidFill>
                  <a:schemeClr val="dk1"/>
                </a:solidFill>
                <a:latin typeface="Calibri"/>
                <a:ea typeface="Calibri"/>
                <a:cs typeface="Calibri"/>
                <a:sym typeface="Calibri"/>
              </a:rPr>
              <a:t>Food: ____________________</a:t>
            </a:r>
            <a:endParaRPr dirty="0"/>
          </a:p>
          <a:p>
            <a:pPr marL="0" marR="0" lvl="0" indent="0" algn="l" rtl="0">
              <a:spcBef>
                <a:spcPts val="0"/>
              </a:spcBef>
              <a:spcAft>
                <a:spcPts val="0"/>
              </a:spcAft>
              <a:buNone/>
            </a:pPr>
            <a:r>
              <a:rPr lang="de-DE" sz="2000" dirty="0">
                <a:solidFill>
                  <a:schemeClr val="dk1"/>
                </a:solidFill>
                <a:latin typeface="Calibri"/>
                <a:ea typeface="Calibri"/>
                <a:cs typeface="Calibri"/>
                <a:sym typeface="Calibri"/>
              </a:rPr>
              <a:t>Other bills:________________ </a:t>
            </a:r>
          </a:p>
          <a:p>
            <a:pPr marL="0" marR="0" lvl="0" indent="0" algn="l" rtl="0">
              <a:spcBef>
                <a:spcPts val="0"/>
              </a:spcBef>
              <a:spcAft>
                <a:spcPts val="0"/>
              </a:spcAft>
              <a:buNone/>
            </a:pPr>
            <a:r>
              <a:rPr lang="de-DE" sz="2000" dirty="0">
                <a:solidFill>
                  <a:schemeClr val="dk1"/>
                </a:solidFill>
                <a:latin typeface="Calibri"/>
                <a:ea typeface="Calibri"/>
                <a:cs typeface="Calibri"/>
                <a:sym typeface="Calibri"/>
              </a:rPr>
              <a:t>New clothes: ______________</a:t>
            </a:r>
            <a:endParaRPr dirty="0"/>
          </a:p>
          <a:p>
            <a:pPr marL="0" marR="0" lvl="0" indent="0" algn="l" rtl="0">
              <a:spcBef>
                <a:spcPts val="0"/>
              </a:spcBef>
              <a:spcAft>
                <a:spcPts val="0"/>
              </a:spcAft>
              <a:buNone/>
            </a:pPr>
            <a:r>
              <a:rPr lang="de-DE" sz="2000" dirty="0">
                <a:solidFill>
                  <a:schemeClr val="dk1"/>
                </a:solidFill>
                <a:latin typeface="Calibri"/>
                <a:ea typeface="Calibri"/>
                <a:cs typeface="Calibri"/>
                <a:sym typeface="Calibri"/>
              </a:rPr>
              <a:t>Other expenses: ___________</a:t>
            </a:r>
          </a:p>
          <a:p>
            <a:pPr marL="0" marR="0" lvl="0" indent="0" algn="l" rtl="0">
              <a:spcBef>
                <a:spcPts val="0"/>
              </a:spcBef>
              <a:spcAft>
                <a:spcPts val="0"/>
              </a:spcAft>
              <a:buNone/>
            </a:pPr>
            <a:r>
              <a:rPr lang="de-DE" sz="2000" dirty="0">
                <a:solidFill>
                  <a:schemeClr val="dk1"/>
                </a:solidFill>
                <a:latin typeface="Calibri"/>
                <a:ea typeface="Calibri"/>
                <a:cs typeface="Calibri"/>
                <a:sym typeface="Calibri"/>
              </a:rPr>
              <a:t>Debts:____________________ </a:t>
            </a:r>
            <a:endParaRPr dirty="0"/>
          </a:p>
          <a:p>
            <a:pPr marL="0" marR="0" lvl="0" indent="0" algn="l" rtl="0">
              <a:spcBef>
                <a:spcPts val="0"/>
              </a:spcBef>
              <a:spcAft>
                <a:spcPts val="0"/>
              </a:spcAft>
              <a:buNone/>
            </a:pPr>
            <a:r>
              <a:rPr lang="de-DE" sz="2000" b="1" dirty="0">
                <a:solidFill>
                  <a:schemeClr val="dk1"/>
                </a:solidFill>
                <a:latin typeface="Calibri"/>
                <a:ea typeface="Calibri"/>
                <a:cs typeface="Calibri"/>
                <a:sym typeface="Calibri"/>
              </a:rPr>
              <a:t>TOTAL: </a:t>
            </a:r>
            <a:r>
              <a:rPr lang="de-DE" sz="2000" dirty="0">
                <a:solidFill>
                  <a:schemeClr val="dk1"/>
                </a:solidFill>
                <a:latin typeface="Calibri"/>
                <a:ea typeface="Calibri"/>
                <a:cs typeface="Calibri"/>
                <a:sym typeface="Calibri"/>
              </a:rPr>
              <a:t>___________________ </a:t>
            </a:r>
            <a:endParaRPr dirty="0"/>
          </a:p>
        </p:txBody>
      </p:sp>
      <p:sp>
        <p:nvSpPr>
          <p:cNvPr id="123" name="Google Shape;123;p8"/>
          <p:cNvSpPr/>
          <p:nvPr/>
        </p:nvSpPr>
        <p:spPr>
          <a:xfrm>
            <a:off x="9225706" y="3339021"/>
            <a:ext cx="3651666"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000" b="1" dirty="0">
                <a:solidFill>
                  <a:schemeClr val="dk1"/>
                </a:solidFill>
                <a:latin typeface="Calibri"/>
                <a:ea typeface="Calibri"/>
                <a:cs typeface="Calibri"/>
                <a:sym typeface="Calibri"/>
              </a:rPr>
              <a:t>EXCESS/MONTHLY TOTAL </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de-DE" sz="2000" dirty="0">
                <a:solidFill>
                  <a:schemeClr val="dk1"/>
                </a:solidFill>
                <a:latin typeface="Calibri"/>
                <a:ea typeface="Calibri"/>
                <a:cs typeface="Calibri"/>
                <a:sym typeface="Calibri"/>
              </a:rPr>
              <a:t>Income: _____________ </a:t>
            </a:r>
            <a:endParaRPr dirty="0"/>
          </a:p>
          <a:p>
            <a:pPr marL="0" marR="0" lvl="0" indent="0" algn="l" rtl="0">
              <a:spcBef>
                <a:spcPts val="0"/>
              </a:spcBef>
              <a:spcAft>
                <a:spcPts val="0"/>
              </a:spcAft>
              <a:buNone/>
            </a:pPr>
            <a:r>
              <a:rPr lang="de-DE" sz="2000" dirty="0">
                <a:solidFill>
                  <a:schemeClr val="dk1"/>
                </a:solidFill>
                <a:latin typeface="Calibri"/>
                <a:ea typeface="Calibri"/>
                <a:cs typeface="Calibri"/>
                <a:sym typeface="Calibri"/>
              </a:rPr>
              <a:t>Expenses: _____________ </a:t>
            </a:r>
            <a:endParaRPr dirty="0"/>
          </a:p>
          <a:p>
            <a:pPr marL="0" marR="0" lvl="0" indent="0" algn="l" rtl="0">
              <a:spcBef>
                <a:spcPts val="0"/>
              </a:spcBef>
              <a:spcAft>
                <a:spcPts val="0"/>
              </a:spcAft>
              <a:buNone/>
            </a:pPr>
            <a:r>
              <a:rPr lang="de-DE" sz="2000" b="1" dirty="0">
                <a:solidFill>
                  <a:schemeClr val="dk1"/>
                </a:solidFill>
                <a:latin typeface="Calibri"/>
                <a:ea typeface="Calibri"/>
                <a:cs typeface="Calibri"/>
                <a:sym typeface="Calibri"/>
              </a:rPr>
              <a:t>TOTAL</a:t>
            </a:r>
            <a:r>
              <a:rPr lang="de-DE" sz="2000" dirty="0">
                <a:solidFill>
                  <a:schemeClr val="dk1"/>
                </a:solidFill>
                <a:latin typeface="Calibri"/>
                <a:ea typeface="Calibri"/>
                <a:cs typeface="Calibri"/>
                <a:sym typeface="Calibri"/>
              </a:rPr>
              <a:t>: _____________ </a:t>
            </a:r>
            <a:endParaRPr sz="1969" dirty="0">
              <a:solidFill>
                <a:schemeClr val="dk1"/>
              </a:solidFill>
              <a:latin typeface="Calibri"/>
              <a:ea typeface="Calibri"/>
              <a:cs typeface="Calibri"/>
              <a:sym typeface="Calibri"/>
            </a:endParaRPr>
          </a:p>
        </p:txBody>
      </p:sp>
      <p:sp>
        <p:nvSpPr>
          <p:cNvPr id="124" name="Google Shape;124;p8"/>
          <p:cNvSpPr/>
          <p:nvPr/>
        </p:nvSpPr>
        <p:spPr>
          <a:xfrm>
            <a:off x="545831" y="3339021"/>
            <a:ext cx="341182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000" b="1" dirty="0">
                <a:solidFill>
                  <a:schemeClr val="dk1"/>
                </a:solidFill>
                <a:latin typeface="Calibri"/>
                <a:ea typeface="Calibri"/>
                <a:cs typeface="Calibri"/>
                <a:sym typeface="Calibri"/>
              </a:rPr>
              <a:t>INCOME/MONEY RECEIVED </a:t>
            </a:r>
            <a:r>
              <a:rPr lang="de-DE" sz="2000" dirty="0">
                <a:solidFill>
                  <a:schemeClr val="dk1"/>
                </a:solidFill>
                <a:latin typeface="Calibri"/>
                <a:ea typeface="Calibri"/>
                <a:cs typeface="Calibri"/>
                <a:sym typeface="Calibri"/>
              </a:rPr>
              <a:t>Earnings: _________________</a:t>
            </a:r>
            <a:endParaRPr dirty="0"/>
          </a:p>
          <a:p>
            <a:pPr marL="0" marR="0" lvl="0" indent="0" algn="l" rtl="0">
              <a:spcBef>
                <a:spcPts val="0"/>
              </a:spcBef>
              <a:spcAft>
                <a:spcPts val="0"/>
              </a:spcAft>
              <a:buNone/>
            </a:pPr>
            <a:r>
              <a:rPr lang="de-DE" sz="2000" dirty="0">
                <a:solidFill>
                  <a:schemeClr val="dk1"/>
                </a:solidFill>
                <a:latin typeface="Calibri"/>
                <a:ea typeface="Calibri"/>
                <a:cs typeface="Calibri"/>
                <a:sym typeface="Calibri"/>
              </a:rPr>
              <a:t>Allowance: _______________</a:t>
            </a:r>
            <a:endParaRPr dirty="0"/>
          </a:p>
          <a:p>
            <a:pPr marL="0" marR="0" lvl="0" indent="0" algn="l" rtl="0">
              <a:spcBef>
                <a:spcPts val="0"/>
              </a:spcBef>
              <a:spcAft>
                <a:spcPts val="0"/>
              </a:spcAft>
              <a:buNone/>
            </a:pPr>
            <a:r>
              <a:rPr lang="de-DE" sz="2000" dirty="0">
                <a:solidFill>
                  <a:schemeClr val="dk1"/>
                </a:solidFill>
                <a:latin typeface="Calibri"/>
                <a:ea typeface="Calibri"/>
                <a:cs typeface="Calibri"/>
                <a:sym typeface="Calibri"/>
              </a:rPr>
              <a:t>Other income: ____________</a:t>
            </a:r>
            <a:endParaRPr dirty="0"/>
          </a:p>
          <a:p>
            <a:pPr marL="0" marR="0" lvl="0" indent="0" algn="l" rtl="0">
              <a:spcBef>
                <a:spcPts val="0"/>
              </a:spcBef>
              <a:spcAft>
                <a:spcPts val="0"/>
              </a:spcAft>
              <a:buNone/>
            </a:pPr>
            <a:r>
              <a:rPr lang="de-DE" sz="2000" b="1" dirty="0">
                <a:solidFill>
                  <a:schemeClr val="dk1"/>
                </a:solidFill>
                <a:latin typeface="Calibri"/>
                <a:ea typeface="Calibri"/>
                <a:cs typeface="Calibri"/>
                <a:sym typeface="Calibri"/>
              </a:rPr>
              <a:t>TOTAL: </a:t>
            </a:r>
            <a:r>
              <a:rPr lang="de-DE" sz="2000" dirty="0">
                <a:solidFill>
                  <a:schemeClr val="dk1"/>
                </a:solidFill>
                <a:latin typeface="Calibri"/>
                <a:ea typeface="Calibri"/>
                <a:cs typeface="Calibri"/>
                <a:sym typeface="Calibri"/>
              </a:rPr>
              <a:t>__________________</a:t>
            </a:r>
            <a:endParaRPr dirty="0"/>
          </a:p>
          <a:p>
            <a:pPr marL="0" marR="0" lvl="0" indent="0" algn="l" rtl="0">
              <a:spcBef>
                <a:spcPts val="0"/>
              </a:spcBef>
              <a:spcAft>
                <a:spcPts val="0"/>
              </a:spcAft>
              <a:buNone/>
            </a:pPr>
            <a:r>
              <a:rPr lang="de-DE" sz="2000" dirty="0">
                <a:solidFill>
                  <a:schemeClr val="lt2"/>
                </a:solidFill>
                <a:latin typeface="Calibri"/>
                <a:ea typeface="Calibri"/>
                <a:cs typeface="Calibri"/>
                <a:sym typeface="Calibri"/>
              </a:rPr>
              <a:t>he facilitator will help them </a:t>
            </a:r>
            <a:endParaRPr sz="1969"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TotalTime>
  <Words>2040</Words>
  <Application>Microsoft Macintosh PowerPoint</Application>
  <PresentationFormat>Custom</PresentationFormat>
  <Paragraphs>219</Paragraphs>
  <Slides>22</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Noto Sans Symbols</vt:lpstr>
      <vt:lpstr>Calibri</vt:lpstr>
      <vt:lpstr>Arial</vt:lpstr>
      <vt:lpstr>Open Sans</vt:lpstr>
      <vt:lpstr>CARDET Course template</vt:lpstr>
      <vt:lpstr>CARDET Course template</vt:lpstr>
      <vt:lpstr>IO3: Financial Literacy Training for Parents </vt:lpstr>
      <vt:lpstr>Family Financial Management  Learning Outcomes </vt:lpstr>
      <vt:lpstr>Family Financial Management  Visual Plan</vt:lpstr>
      <vt:lpstr>Family Financial Management  Warmer</vt:lpstr>
      <vt:lpstr>Family Financial Management </vt:lpstr>
      <vt:lpstr>Family Financial Management</vt:lpstr>
      <vt:lpstr>Family Financial Management </vt:lpstr>
      <vt:lpstr>Family Financial Management </vt:lpstr>
      <vt:lpstr>Family Financial Management</vt:lpstr>
      <vt:lpstr>Family Financial Management   How can we help children learn about budgeting?</vt:lpstr>
      <vt:lpstr>Family Financial Management</vt:lpstr>
      <vt:lpstr>Family Financial Management </vt:lpstr>
      <vt:lpstr>Family Financial Management </vt:lpstr>
      <vt:lpstr>Family Financial Management </vt:lpstr>
      <vt:lpstr>Family Financial Management: Needs and Wants </vt:lpstr>
      <vt:lpstr>Family Financial Management </vt:lpstr>
      <vt:lpstr>Family Financial Management </vt:lpstr>
      <vt:lpstr>Family Financial Management </vt:lpstr>
      <vt:lpstr>Family Financial Management</vt:lpstr>
      <vt:lpstr>Family Financial Managment </vt:lpstr>
      <vt:lpstr>Thank you for attending. For more resources, visit the Money Matters website:  https://moneymattersproject.eu/ </vt:lpstr>
      <vt:lpstr>Family Financial Management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IO3: Financial Literacy Induction Training for Parents </dc:title>
  <dc:creator>Debbie Bough</dc:creator>
  <cp:lastModifiedBy>Learning Unlimited</cp:lastModifiedBy>
  <cp:revision>49</cp:revision>
  <dcterms:created xsi:type="dcterms:W3CDTF">2014-07-11T09:12:14Z</dcterms:created>
  <dcterms:modified xsi:type="dcterms:W3CDTF">2022-06-25T15:08:56Z</dcterms:modified>
</cp:coreProperties>
</file>