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5" r:id="rId2"/>
  </p:sldMasterIdLst>
  <p:notesMasterIdLst>
    <p:notesMasterId r:id="rId21"/>
  </p:notesMasterIdLst>
  <p:sldIdLst>
    <p:sldId id="256" r:id="rId3"/>
    <p:sldId id="287" r:id="rId4"/>
    <p:sldId id="295" r:id="rId5"/>
    <p:sldId id="258" r:id="rId6"/>
    <p:sldId id="263" r:id="rId7"/>
    <p:sldId id="269" r:id="rId8"/>
    <p:sldId id="267" r:id="rId9"/>
    <p:sldId id="268" r:id="rId10"/>
    <p:sldId id="289" r:id="rId11"/>
    <p:sldId id="273" r:id="rId12"/>
    <p:sldId id="274" r:id="rId13"/>
    <p:sldId id="283" r:id="rId14"/>
    <p:sldId id="284" r:id="rId15"/>
    <p:sldId id="270" r:id="rId16"/>
    <p:sldId id="293" r:id="rId17"/>
    <p:sldId id="296" r:id="rId18"/>
    <p:sldId id="286" r:id="rId19"/>
    <p:sldId id="271" r:id="rId20"/>
  </p:sldIdLst>
  <p:sldSz cx="13335000" cy="7505700"/>
  <p:notesSz cx="6858000" cy="9144000"/>
  <p:embeddedFontLst>
    <p:embeddedFont>
      <p:font typeface="Calibri" panose="020F0502020204030204" pitchFamily="34" charset="0"/>
      <p:regular r:id="rId22"/>
      <p:bold r:id="rId23"/>
      <p:italic r:id="rId24"/>
      <p:boldItalic r:id="rId25"/>
    </p:embeddedFont>
    <p:embeddedFont>
      <p:font typeface="Helvetica Neue" panose="02000503000000020004" pitchFamily="2"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hBjXSxjYYe2yv7h3b1T56FFrOp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07D912-C420-436E-B635-2C972EB3B4CD}">
  <a:tblStyle styleId="{F507D912-C420-436E-B635-2C972EB3B4C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EE"/>
          </a:solidFill>
        </a:fill>
      </a:tcStyle>
    </a:wholeTbl>
    <a:band1H>
      <a:tcTxStyle b="off" i="off"/>
      <a:tcStyle>
        <a:tcBdr/>
        <a:fill>
          <a:solidFill>
            <a:srgbClr val="CADDDB"/>
          </a:solidFill>
        </a:fill>
      </a:tcStyle>
    </a:band1H>
    <a:band2H>
      <a:tcTxStyle b="off" i="off"/>
      <a:tcStyle>
        <a:tcBdr/>
      </a:tcStyle>
    </a:band2H>
    <a:band1V>
      <a:tcTxStyle b="off" i="off"/>
      <a:tcStyle>
        <a:tcBdr/>
        <a:fill>
          <a:solidFill>
            <a:srgbClr val="CADDD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 styleId="{9E12EE7C-04DA-46B9-92E5-06825D94736F}"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66" autoAdjust="0"/>
    <p:restoredTop sz="94061" autoAdjust="0"/>
  </p:normalViewPr>
  <p:slideViewPr>
    <p:cSldViewPr snapToGrid="0">
      <p:cViewPr>
        <p:scale>
          <a:sx n="70" d="100"/>
          <a:sy n="70" d="100"/>
        </p:scale>
        <p:origin x="-976"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8" Type="http://customschemas.google.com/relationships/presentationmetadata" Target="meta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 name="Google Shape;67;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7" name="Google Shape;327;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 name="Google Shape;210;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f8f86123c2_0_22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gf8f86123c2_0_229:notes"/>
          <p:cNvSpPr txBox="1">
            <a:spLocks noGrp="1"/>
          </p:cNvSpPr>
          <p:nvPr>
            <p:ph type="body" idx="1"/>
          </p:nvPr>
        </p:nvSpPr>
        <p:spPr>
          <a:xfrm>
            <a:off x="685800" y="4400550"/>
            <a:ext cx="5486400" cy="3600300"/>
          </a:xfrm>
          <a:prstGeom prst="rect">
            <a:avLst/>
          </a:prstGeom>
          <a:noFill/>
          <a:ln>
            <a:noFill/>
          </a:ln>
        </p:spPr>
        <p:txBody>
          <a:bodyPr spcFirstLastPara="1" wrap="square" lIns="91250" tIns="45625" rIns="91250" bIns="45625" anchor="t" anchorCtr="0">
            <a:noAutofit/>
          </a:bodyPr>
          <a:lstStyle/>
          <a:p>
            <a:pPr marL="0" lvl="0" indent="0" algn="l" rtl="0">
              <a:lnSpc>
                <a:spcPct val="100000"/>
              </a:lnSpc>
              <a:spcBef>
                <a:spcPts val="0"/>
              </a:spcBef>
              <a:spcAft>
                <a:spcPts val="0"/>
              </a:spcAft>
              <a:buSzPts val="1400"/>
              <a:buNone/>
            </a:pPr>
            <a:endParaRPr/>
          </a:p>
        </p:txBody>
      </p:sp>
      <p:sp>
        <p:nvSpPr>
          <p:cNvPr id="354" name="Google Shape;354;gf8f86123c2_0_229:notes"/>
          <p:cNvSpPr txBox="1">
            <a:spLocks noGrp="1"/>
          </p:cNvSpPr>
          <p:nvPr>
            <p:ph type="sldNum" idx="12"/>
          </p:nvPr>
        </p:nvSpPr>
        <p:spPr>
          <a:xfrm>
            <a:off x="3884613" y="8685214"/>
            <a:ext cx="2971800" cy="458700"/>
          </a:xfrm>
          <a:prstGeom prst="rect">
            <a:avLst/>
          </a:prstGeom>
          <a:noFill/>
          <a:ln>
            <a:noFill/>
          </a:ln>
        </p:spPr>
        <p:txBody>
          <a:bodyPr spcFirstLastPara="1" wrap="square" lIns="91250" tIns="45625" rIns="91250" bIns="456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 name="Google Shape;60;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3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5" name="Google Shape;245;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x">
  <p:cSld name="TITLE_AND_BODY">
    <p:bg>
      <p:bgPr>
        <a:solidFill>
          <a:srgbClr val="374856"/>
        </a:solidFill>
        <a:effectLst/>
      </p:bgPr>
    </p:bg>
    <p:spTree>
      <p:nvGrpSpPr>
        <p:cNvPr id="1" name="Shape 9"/>
        <p:cNvGrpSpPr/>
        <p:nvPr/>
      </p:nvGrpSpPr>
      <p:grpSpPr>
        <a:xfrm>
          <a:off x="0" y="0"/>
          <a:ext cx="0" cy="0"/>
          <a:chOff x="0" y="0"/>
          <a:chExt cx="0" cy="0"/>
        </a:xfrm>
      </p:grpSpPr>
      <p:sp>
        <p:nvSpPr>
          <p:cNvPr id="10" name="Google Shape;10;p38"/>
          <p:cNvSpPr/>
          <p:nvPr/>
        </p:nvSpPr>
        <p:spPr>
          <a:xfrm>
            <a:off x="-67969" y="-254000"/>
            <a:ext cx="13691033" cy="7759700"/>
          </a:xfrm>
          <a:prstGeom prst="rect">
            <a:avLst/>
          </a:prstGeom>
          <a:solidFill>
            <a:srgbClr val="FFFFFF"/>
          </a:solidFill>
          <a:ln w="12700" cap="flat" cmpd="sng">
            <a:solidFill>
              <a:srgbClr val="FFFFF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11" name="Google Shape;11;p38"/>
          <p:cNvSpPr txBox="1">
            <a:spLocks noGrp="1"/>
          </p:cNvSpPr>
          <p:nvPr>
            <p:ph type="title"/>
          </p:nvPr>
        </p:nvSpPr>
        <p:spPr>
          <a:xfrm>
            <a:off x="310399" y="2955189"/>
            <a:ext cx="6107072" cy="978636"/>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12" name="Google Shape;12;p38"/>
          <p:cNvSpPr txBox="1">
            <a:spLocks noGrp="1"/>
          </p:cNvSpPr>
          <p:nvPr>
            <p:ph type="body" idx="1"/>
          </p:nvPr>
        </p:nvSpPr>
        <p:spPr>
          <a:xfrm>
            <a:off x="310399" y="4233090"/>
            <a:ext cx="6107072" cy="93647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1pPr>
            <a:lvl2pPr marL="914400" lvl="1"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2pPr>
            <a:lvl3pPr marL="1371600" lvl="2"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3pPr>
            <a:lvl4pPr marL="1828800" lvl="3"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4pPr>
            <a:lvl5pPr marL="2286000" lvl="4" indent="-228600" algn="l">
              <a:lnSpc>
                <a:spcPct val="90000"/>
              </a:lnSpc>
              <a:spcBef>
                <a:spcPts val="1000"/>
              </a:spcBef>
              <a:spcAft>
                <a:spcPts val="0"/>
              </a:spcAft>
              <a:buClr>
                <a:schemeClr val="accent2"/>
              </a:buClr>
              <a:buSzPts val="2400"/>
              <a:buFont typeface="Helvetica Neue"/>
              <a:buNone/>
              <a:defRPr sz="2400" b="1">
                <a:solidFill>
                  <a:schemeClr val="accent2"/>
                </a:solidFill>
                <a:latin typeface="Helvetica Neue"/>
                <a:ea typeface="Helvetica Neue"/>
                <a:cs typeface="Helvetica Neue"/>
                <a:sym typeface="Helvetica Neue"/>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pic>
        <p:nvPicPr>
          <p:cNvPr id="13" name="Google Shape;13;p38" descr="Picture 4"/>
          <p:cNvPicPr preferRelativeResize="0"/>
          <p:nvPr/>
        </p:nvPicPr>
        <p:blipFill rotWithShape="1">
          <a:blip r:embed="rId2">
            <a:alphaModFix/>
          </a:blip>
          <a:srcRect/>
          <a:stretch/>
        </p:blipFill>
        <p:spPr>
          <a:xfrm>
            <a:off x="465786" y="637418"/>
            <a:ext cx="2782952" cy="1259537"/>
          </a:xfrm>
          <a:prstGeom prst="rect">
            <a:avLst/>
          </a:prstGeom>
          <a:noFill/>
          <a:ln>
            <a:noFill/>
          </a:ln>
        </p:spPr>
      </p:pic>
      <p:grpSp>
        <p:nvGrpSpPr>
          <p:cNvPr id="14" name="Google Shape;14;p38"/>
          <p:cNvGrpSpPr/>
          <p:nvPr/>
        </p:nvGrpSpPr>
        <p:grpSpPr>
          <a:xfrm>
            <a:off x="309366" y="6511100"/>
            <a:ext cx="6399444" cy="889001"/>
            <a:chOff x="0" y="0"/>
            <a:chExt cx="6399442" cy="889000"/>
          </a:xfrm>
        </p:grpSpPr>
        <p:sp>
          <p:nvSpPr>
            <p:cNvPr id="15" name="Google Shape;15;p38"/>
            <p:cNvSpPr txBox="1"/>
            <p:nvPr/>
          </p:nvSpPr>
          <p:spPr>
            <a:xfrm>
              <a:off x="1760733" y="0"/>
              <a:ext cx="4638709" cy="8890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374856"/>
                </a:buClr>
                <a:buSzPts val="1200"/>
                <a:buFont typeface="Calibri"/>
                <a:buNone/>
              </a:pPr>
              <a:r>
                <a:rPr lang="en-US" sz="1200" b="0" i="0" u="none" strike="noStrike" cap="non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400" b="0" i="0" u="none" strike="noStrike" cap="none">
                <a:solidFill>
                  <a:srgbClr val="000000"/>
                </a:solidFill>
                <a:latin typeface="Arial"/>
                <a:ea typeface="Arial"/>
                <a:cs typeface="Arial"/>
                <a:sym typeface="Arial"/>
              </a:endParaRPr>
            </a:p>
          </p:txBody>
        </p:sp>
        <p:pic>
          <p:nvPicPr>
            <p:cNvPr id="16" name="Google Shape;16;p38" descr="Picture 7"/>
            <p:cNvPicPr preferRelativeResize="0"/>
            <p:nvPr/>
          </p:nvPicPr>
          <p:blipFill rotWithShape="1">
            <a:blip r:embed="rId3">
              <a:alphaModFix/>
            </a:blip>
            <a:srcRect/>
            <a:stretch/>
          </p:blipFill>
          <p:spPr>
            <a:xfrm>
              <a:off x="0" y="267744"/>
              <a:ext cx="1471307" cy="304545"/>
            </a:xfrm>
            <a:prstGeom prst="rect">
              <a:avLst/>
            </a:prstGeom>
            <a:noFill/>
            <a:ln>
              <a:noFill/>
            </a:ln>
          </p:spPr>
        </p:pic>
      </p:grpSp>
      <p:pic>
        <p:nvPicPr>
          <p:cNvPr id="17" name="Google Shape;17;p38" descr="Picture 3"/>
          <p:cNvPicPr preferRelativeResize="0"/>
          <p:nvPr/>
        </p:nvPicPr>
        <p:blipFill rotWithShape="1">
          <a:blip r:embed="rId4">
            <a:alphaModFix/>
          </a:blip>
          <a:srcRect/>
          <a:stretch/>
        </p:blipFill>
        <p:spPr>
          <a:xfrm>
            <a:off x="6998234" y="2675313"/>
            <a:ext cx="6624830" cy="4830387"/>
          </a:xfrm>
          <a:prstGeom prst="rect">
            <a:avLst/>
          </a:prstGeom>
          <a:noFill/>
          <a:ln>
            <a:noFill/>
          </a:ln>
        </p:spPr>
      </p:pic>
      <p:sp>
        <p:nvSpPr>
          <p:cNvPr id="18" name="Google Shape;18;p38"/>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19"/>
        <p:cNvGrpSpPr/>
        <p:nvPr/>
      </p:nvGrpSpPr>
      <p:grpSpPr>
        <a:xfrm>
          <a:off x="0" y="0"/>
          <a:ext cx="0" cy="0"/>
          <a:chOff x="0" y="0"/>
          <a:chExt cx="0" cy="0"/>
        </a:xfrm>
      </p:grpSpPr>
      <p:sp>
        <p:nvSpPr>
          <p:cNvPr id="20" name="Google Shape;20;p39"/>
          <p:cNvSpPr txBox="1">
            <a:spLocks noGrp="1"/>
          </p:cNvSpPr>
          <p:nvPr>
            <p:ph type="body" idx="1"/>
          </p:nvPr>
        </p:nvSpPr>
        <p:spPr>
          <a:xfrm>
            <a:off x="500062" y="1466850"/>
            <a:ext cx="12331542" cy="5538476"/>
          </a:xfrm>
          <a:prstGeom prst="rect">
            <a:avLst/>
          </a:prstGeom>
          <a:noFill/>
          <a:ln>
            <a:noFill/>
          </a:ln>
        </p:spPr>
        <p:txBody>
          <a:bodyPr spcFirstLastPara="1" wrap="square" lIns="45700" tIns="45700" rIns="45700" bIns="45700" anchor="t" anchorCtr="0">
            <a:normAutofit/>
          </a:bodyPr>
          <a:lstStyle>
            <a:lvl1pPr marL="457200" lvl="0" indent="-228600" algn="just">
              <a:lnSpc>
                <a:spcPct val="166666"/>
              </a:lnSpc>
              <a:spcBef>
                <a:spcPts val="600"/>
              </a:spcBef>
              <a:spcAft>
                <a:spcPts val="0"/>
              </a:spcAft>
              <a:buClr>
                <a:srgbClr val="44546A"/>
              </a:buClr>
              <a:buSzPts val="1800"/>
              <a:buNone/>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21" name="Google Shape;21;p39"/>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22" name="Google Shape;22;p39"/>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cover">
  <p:cSld name="End cover">
    <p:bg>
      <p:bgPr>
        <a:solidFill>
          <a:srgbClr val="374856"/>
        </a:solidFill>
        <a:effectLst/>
      </p:bgPr>
    </p:bg>
    <p:spTree>
      <p:nvGrpSpPr>
        <p:cNvPr id="1" name="Shape 23"/>
        <p:cNvGrpSpPr/>
        <p:nvPr/>
      </p:nvGrpSpPr>
      <p:grpSpPr>
        <a:xfrm>
          <a:off x="0" y="0"/>
          <a:ext cx="0" cy="0"/>
          <a:chOff x="0" y="0"/>
          <a:chExt cx="0" cy="0"/>
        </a:xfrm>
      </p:grpSpPr>
      <p:sp>
        <p:nvSpPr>
          <p:cNvPr id="24" name="Google Shape;24;p40"/>
          <p:cNvSpPr/>
          <p:nvPr/>
        </p:nvSpPr>
        <p:spPr>
          <a:xfrm>
            <a:off x="-67969" y="-254000"/>
            <a:ext cx="13691033" cy="7759700"/>
          </a:xfrm>
          <a:prstGeom prst="rect">
            <a:avLst/>
          </a:prstGeom>
          <a:solidFill>
            <a:srgbClr val="FFFFFF"/>
          </a:solidFill>
          <a:ln w="12700" cap="flat" cmpd="sng">
            <a:solidFill>
              <a:srgbClr val="FFFFFF"/>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25" name="Google Shape;25;p40"/>
          <p:cNvSpPr txBox="1">
            <a:spLocks noGrp="1"/>
          </p:cNvSpPr>
          <p:nvPr>
            <p:ph type="title"/>
          </p:nvPr>
        </p:nvSpPr>
        <p:spPr>
          <a:xfrm>
            <a:off x="310399" y="2955189"/>
            <a:ext cx="6107072" cy="1060950"/>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44546A"/>
              </a:buClr>
              <a:buSzPts val="2800"/>
              <a:buFont typeface="Helvetica Neue"/>
              <a:buNone/>
              <a:defRPr>
                <a:solidFill>
                  <a:srgbClr val="44546A"/>
                </a:solidFill>
                <a:latin typeface="Helvetica Neue"/>
                <a:ea typeface="Helvetica Neue"/>
                <a:cs typeface="Helvetica Neue"/>
                <a:sym typeface="Helvetica Neu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grpSp>
        <p:nvGrpSpPr>
          <p:cNvPr id="26" name="Google Shape;26;p40"/>
          <p:cNvGrpSpPr/>
          <p:nvPr/>
        </p:nvGrpSpPr>
        <p:grpSpPr>
          <a:xfrm>
            <a:off x="309366" y="6599999"/>
            <a:ext cx="6399444" cy="711201"/>
            <a:chOff x="0" y="0"/>
            <a:chExt cx="6399442" cy="711200"/>
          </a:xfrm>
        </p:grpSpPr>
        <p:sp>
          <p:nvSpPr>
            <p:cNvPr id="27" name="Google Shape;27;p40"/>
            <p:cNvSpPr txBox="1"/>
            <p:nvPr/>
          </p:nvSpPr>
          <p:spPr>
            <a:xfrm>
              <a:off x="1760733" y="0"/>
              <a:ext cx="4638709" cy="7112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374856"/>
                </a:buClr>
                <a:buSzPts val="1200"/>
                <a:buFont typeface="Calibri"/>
                <a:buNone/>
              </a:pPr>
              <a:r>
                <a:rPr lang="en-US" sz="1200" b="0" i="0" u="none" strike="noStrike" cap="none">
                  <a:solidFill>
                    <a:srgbClr val="374856"/>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400" b="0" i="0" u="none" strike="noStrike" cap="none">
                <a:solidFill>
                  <a:srgbClr val="000000"/>
                </a:solidFill>
                <a:latin typeface="Arial"/>
                <a:ea typeface="Arial"/>
                <a:cs typeface="Arial"/>
                <a:sym typeface="Arial"/>
              </a:endParaRPr>
            </a:p>
          </p:txBody>
        </p:sp>
        <p:pic>
          <p:nvPicPr>
            <p:cNvPr id="28" name="Google Shape;28;p40" descr="Picture 10"/>
            <p:cNvPicPr preferRelativeResize="0"/>
            <p:nvPr/>
          </p:nvPicPr>
          <p:blipFill rotWithShape="1">
            <a:blip r:embed="rId2">
              <a:alphaModFix/>
            </a:blip>
            <a:srcRect/>
            <a:stretch/>
          </p:blipFill>
          <p:spPr>
            <a:xfrm>
              <a:off x="0" y="178845"/>
              <a:ext cx="1471307" cy="304545"/>
            </a:xfrm>
            <a:prstGeom prst="rect">
              <a:avLst/>
            </a:prstGeom>
            <a:noFill/>
            <a:ln>
              <a:noFill/>
            </a:ln>
          </p:spPr>
        </p:pic>
      </p:grpSp>
      <p:pic>
        <p:nvPicPr>
          <p:cNvPr id="29" name="Google Shape;29;p40" descr="Picture 16"/>
          <p:cNvPicPr preferRelativeResize="0"/>
          <p:nvPr/>
        </p:nvPicPr>
        <p:blipFill rotWithShape="1">
          <a:blip r:embed="rId3">
            <a:alphaModFix/>
          </a:blip>
          <a:srcRect/>
          <a:stretch/>
        </p:blipFill>
        <p:spPr>
          <a:xfrm>
            <a:off x="465786" y="637418"/>
            <a:ext cx="2782952" cy="1259537"/>
          </a:xfrm>
          <a:prstGeom prst="rect">
            <a:avLst/>
          </a:prstGeom>
          <a:noFill/>
          <a:ln>
            <a:noFill/>
          </a:ln>
        </p:spPr>
      </p:pic>
      <p:pic>
        <p:nvPicPr>
          <p:cNvPr id="30" name="Google Shape;30;p40" descr="Picture 11"/>
          <p:cNvPicPr preferRelativeResize="0"/>
          <p:nvPr/>
        </p:nvPicPr>
        <p:blipFill rotWithShape="1">
          <a:blip r:embed="rId4">
            <a:alphaModFix/>
          </a:blip>
          <a:srcRect/>
          <a:stretch/>
        </p:blipFill>
        <p:spPr>
          <a:xfrm>
            <a:off x="6998234" y="2675313"/>
            <a:ext cx="6624830" cy="4830387"/>
          </a:xfrm>
          <a:prstGeom prst="rect">
            <a:avLst/>
          </a:prstGeom>
          <a:noFill/>
          <a:ln>
            <a:noFill/>
          </a:ln>
        </p:spPr>
      </p:pic>
      <p:sp>
        <p:nvSpPr>
          <p:cNvPr id="31" name="Google Shape;31;p40"/>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2"/>
        <p:cNvGrpSpPr/>
        <p:nvPr/>
      </p:nvGrpSpPr>
      <p:grpSpPr>
        <a:xfrm>
          <a:off x="0" y="0"/>
          <a:ext cx="0" cy="0"/>
          <a:chOff x="0" y="0"/>
          <a:chExt cx="0" cy="0"/>
        </a:xfrm>
      </p:grpSpPr>
      <p:sp>
        <p:nvSpPr>
          <p:cNvPr id="33" name="Google Shape;33;p41"/>
          <p:cNvSpPr txBox="1">
            <a:spLocks noGrp="1"/>
          </p:cNvSpPr>
          <p:nvPr>
            <p:ph type="body" idx="1"/>
          </p:nvPr>
        </p:nvSpPr>
        <p:spPr>
          <a:xfrm>
            <a:off x="500064" y="1984375"/>
            <a:ext cx="12331402" cy="5129444"/>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34" name="Google Shape;34;p41"/>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35" name="Google Shape;35;p41"/>
          <p:cNvSpPr txBox="1">
            <a:spLocks noGrp="1"/>
          </p:cNvSpPr>
          <p:nvPr>
            <p:ph type="body" idx="2"/>
          </p:nvPr>
        </p:nvSpPr>
        <p:spPr>
          <a:xfrm>
            <a:off x="500063" y="1260553"/>
            <a:ext cx="12331542" cy="602890"/>
          </a:xfrm>
          <a:prstGeom prst="rect">
            <a:avLst/>
          </a:prstGeom>
          <a:solidFill>
            <a:srgbClr val="374856"/>
          </a:solidFill>
          <a:ln>
            <a:noFill/>
          </a:ln>
        </p:spPr>
        <p:txBody>
          <a:bodyPr spcFirstLastPara="1" wrap="square" lIns="45700" tIns="45700" rIns="45700" bIns="45700" anchor="ctr" anchorCtr="0">
            <a:normAutofit/>
          </a:bodyPr>
          <a:lstStyle>
            <a:lvl1pPr marL="457200" lvl="0" indent="-228600" algn="just">
              <a:lnSpc>
                <a:spcPct val="90000"/>
              </a:lnSpc>
              <a:spcBef>
                <a:spcPts val="1000"/>
              </a:spcBef>
              <a:spcAft>
                <a:spcPts val="0"/>
              </a:spcAft>
              <a:buClr>
                <a:srgbClr val="FFFFFF"/>
              </a:buClr>
              <a:buSzPts val="2400"/>
              <a:buFont typeface="Calibri"/>
              <a:buNone/>
              <a:defRPr sz="2400" b="1" i="1">
                <a:solidFill>
                  <a:srgbClr val="FFFFFF"/>
                </a:solidFill>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36" name="Google Shape;36;p41"/>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7"/>
        <p:cNvGrpSpPr/>
        <p:nvPr/>
      </p:nvGrpSpPr>
      <p:grpSpPr>
        <a:xfrm>
          <a:off x="0" y="0"/>
          <a:ext cx="0" cy="0"/>
          <a:chOff x="0" y="0"/>
          <a:chExt cx="0" cy="0"/>
        </a:xfrm>
      </p:grpSpPr>
      <p:sp>
        <p:nvSpPr>
          <p:cNvPr id="38" name="Google Shape;38;p42"/>
          <p:cNvSpPr txBox="1">
            <a:spLocks noGrp="1"/>
          </p:cNvSpPr>
          <p:nvPr>
            <p:ph type="body" idx="1"/>
          </p:nvPr>
        </p:nvSpPr>
        <p:spPr>
          <a:xfrm>
            <a:off x="500064" y="1514474"/>
            <a:ext cx="6042422" cy="5588142"/>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39" name="Google Shape;39;p42"/>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40" name="Google Shape;40;p42"/>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41"/>
        <p:cNvGrpSpPr/>
        <p:nvPr/>
      </p:nvGrpSpPr>
      <p:grpSpPr>
        <a:xfrm>
          <a:off x="0" y="0"/>
          <a:ext cx="0" cy="0"/>
          <a:chOff x="0" y="0"/>
          <a:chExt cx="0" cy="0"/>
        </a:xfrm>
      </p:grpSpPr>
      <p:sp>
        <p:nvSpPr>
          <p:cNvPr id="42" name="Google Shape;42;p43"/>
          <p:cNvSpPr txBox="1">
            <a:spLocks noGrp="1"/>
          </p:cNvSpPr>
          <p:nvPr>
            <p:ph type="body" idx="1"/>
          </p:nvPr>
        </p:nvSpPr>
        <p:spPr>
          <a:xfrm>
            <a:off x="500064" y="1981200"/>
            <a:ext cx="6042422" cy="5121419"/>
          </a:xfrm>
          <a:prstGeom prst="rect">
            <a:avLst/>
          </a:prstGeom>
          <a:noFill/>
          <a:ln>
            <a:noFill/>
          </a:ln>
        </p:spPr>
        <p:txBody>
          <a:bodyPr spcFirstLastPara="1" wrap="square" lIns="45700" tIns="45700" rIns="45700" bIns="45700" anchor="t" anchorCtr="0">
            <a:normAutofit/>
          </a:bodyPr>
          <a:lstStyle>
            <a:lvl1pPr marL="457200" lvl="0" indent="-228600" algn="just">
              <a:lnSpc>
                <a:spcPct val="100000"/>
              </a:lnSpc>
              <a:spcBef>
                <a:spcPts val="600"/>
              </a:spcBef>
              <a:spcAft>
                <a:spcPts val="0"/>
              </a:spcAft>
              <a:buClr>
                <a:srgbClr val="44546A"/>
              </a:buClr>
              <a:buSzPts val="1800"/>
              <a:buNone/>
              <a:defRPr/>
            </a:lvl1pPr>
            <a:lvl2pPr marL="914400" lvl="1" indent="-342900" algn="just">
              <a:lnSpc>
                <a:spcPct val="100000"/>
              </a:lnSpc>
              <a:spcBef>
                <a:spcPts val="600"/>
              </a:spcBef>
              <a:spcAft>
                <a:spcPts val="0"/>
              </a:spcAft>
              <a:buClr>
                <a:srgbClr val="44546A"/>
              </a:buClr>
              <a:buSzPts val="1800"/>
              <a:buChar char="•"/>
              <a:defRPr/>
            </a:lvl2pPr>
            <a:lvl3pPr marL="1371600" lvl="2" indent="-342900" algn="just">
              <a:lnSpc>
                <a:spcPct val="100000"/>
              </a:lnSpc>
              <a:spcBef>
                <a:spcPts val="600"/>
              </a:spcBef>
              <a:spcAft>
                <a:spcPts val="0"/>
              </a:spcAft>
              <a:buClr>
                <a:srgbClr val="44546A"/>
              </a:buClr>
              <a:buSzPts val="1800"/>
              <a:buChar char="•"/>
              <a:defRPr/>
            </a:lvl3pPr>
            <a:lvl4pPr marL="1828800" lvl="3" indent="-342900" algn="just">
              <a:lnSpc>
                <a:spcPct val="100000"/>
              </a:lnSpc>
              <a:spcBef>
                <a:spcPts val="600"/>
              </a:spcBef>
              <a:spcAft>
                <a:spcPts val="0"/>
              </a:spcAft>
              <a:buClr>
                <a:srgbClr val="44546A"/>
              </a:buClr>
              <a:buSzPts val="1800"/>
              <a:buChar char="•"/>
              <a:defRPr/>
            </a:lvl4pPr>
            <a:lvl5pPr marL="2286000" lvl="4" indent="-342900" algn="just">
              <a:lnSpc>
                <a:spcPct val="100000"/>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3" name="Google Shape;43;p43"/>
          <p:cNvSpPr txBox="1">
            <a:spLocks noGrp="1"/>
          </p:cNvSpPr>
          <p:nvPr>
            <p:ph type="body" idx="2"/>
          </p:nvPr>
        </p:nvSpPr>
        <p:spPr>
          <a:xfrm>
            <a:off x="500063" y="1260553"/>
            <a:ext cx="12331542" cy="602890"/>
          </a:xfrm>
          <a:prstGeom prst="rect">
            <a:avLst/>
          </a:prstGeom>
          <a:solidFill>
            <a:srgbClr val="374856"/>
          </a:solidFill>
          <a:ln>
            <a:noFill/>
          </a:ln>
        </p:spPr>
        <p:txBody>
          <a:bodyPr spcFirstLastPara="1" wrap="square" lIns="45700" tIns="45700" rIns="45700" bIns="45700" anchor="ctr" anchorCtr="0">
            <a:normAutofit/>
          </a:bodyPr>
          <a:lstStyle>
            <a:lvl1pPr marL="457200" lvl="0" indent="-228600" algn="just">
              <a:lnSpc>
                <a:spcPct val="90000"/>
              </a:lnSpc>
              <a:spcBef>
                <a:spcPts val="1000"/>
              </a:spcBef>
              <a:spcAft>
                <a:spcPts val="0"/>
              </a:spcAft>
              <a:buClr>
                <a:srgbClr val="FFFFFF"/>
              </a:buClr>
              <a:buSzPts val="2400"/>
              <a:buFont typeface="Calibri"/>
              <a:buNone/>
              <a:defRPr sz="2400" b="1" i="1">
                <a:solidFill>
                  <a:srgbClr val="FFFFFF"/>
                </a:solidFill>
              </a:defRPr>
            </a:lvl1pPr>
            <a:lvl2pPr marL="914400" lvl="1" indent="-342900" algn="just">
              <a:lnSpc>
                <a:spcPct val="166666"/>
              </a:lnSpc>
              <a:spcBef>
                <a:spcPts val="600"/>
              </a:spcBef>
              <a:spcAft>
                <a:spcPts val="0"/>
              </a:spcAft>
              <a:buClr>
                <a:srgbClr val="44546A"/>
              </a:buClr>
              <a:buSzPts val="1800"/>
              <a:buChar char="•"/>
              <a:defRPr/>
            </a:lvl2pPr>
            <a:lvl3pPr marL="1371600" lvl="2" indent="-342900" algn="just">
              <a:lnSpc>
                <a:spcPct val="166666"/>
              </a:lnSpc>
              <a:spcBef>
                <a:spcPts val="600"/>
              </a:spcBef>
              <a:spcAft>
                <a:spcPts val="0"/>
              </a:spcAft>
              <a:buClr>
                <a:srgbClr val="44546A"/>
              </a:buClr>
              <a:buSzPts val="1800"/>
              <a:buChar char="•"/>
              <a:defRPr/>
            </a:lvl3pPr>
            <a:lvl4pPr marL="1828800" lvl="3" indent="-342900" algn="just">
              <a:lnSpc>
                <a:spcPct val="166666"/>
              </a:lnSpc>
              <a:spcBef>
                <a:spcPts val="600"/>
              </a:spcBef>
              <a:spcAft>
                <a:spcPts val="0"/>
              </a:spcAft>
              <a:buClr>
                <a:srgbClr val="44546A"/>
              </a:buClr>
              <a:buSzPts val="1800"/>
              <a:buChar char="•"/>
              <a:defRPr/>
            </a:lvl4pPr>
            <a:lvl5pPr marL="2286000" lvl="4" indent="-342900" algn="just">
              <a:lnSpc>
                <a:spcPct val="166666"/>
              </a:lnSpc>
              <a:spcBef>
                <a:spcPts val="600"/>
              </a:spcBef>
              <a:spcAft>
                <a:spcPts val="0"/>
              </a:spcAft>
              <a:buClr>
                <a:srgbClr val="44546A"/>
              </a:buClr>
              <a:buSzPts val="1800"/>
              <a:buChar char="•"/>
              <a:defRPr/>
            </a:lvl5pPr>
            <a:lvl6pPr marL="2743200" lvl="5" indent="-342900" algn="just">
              <a:lnSpc>
                <a:spcPct val="166666"/>
              </a:lnSpc>
              <a:spcBef>
                <a:spcPts val="600"/>
              </a:spcBef>
              <a:spcAft>
                <a:spcPts val="0"/>
              </a:spcAft>
              <a:buClr>
                <a:srgbClr val="44546A"/>
              </a:buClr>
              <a:buSzPts val="1800"/>
              <a:buChar char="•"/>
              <a:defRPr/>
            </a:lvl6pPr>
            <a:lvl7pPr marL="3200400" lvl="6" indent="-342900" algn="just">
              <a:lnSpc>
                <a:spcPct val="166666"/>
              </a:lnSpc>
              <a:spcBef>
                <a:spcPts val="600"/>
              </a:spcBef>
              <a:spcAft>
                <a:spcPts val="0"/>
              </a:spcAft>
              <a:buClr>
                <a:srgbClr val="44546A"/>
              </a:buClr>
              <a:buSzPts val="1800"/>
              <a:buChar char="•"/>
              <a:defRPr/>
            </a:lvl7pPr>
            <a:lvl8pPr marL="3657600" lvl="7" indent="-342900" algn="just">
              <a:lnSpc>
                <a:spcPct val="166666"/>
              </a:lnSpc>
              <a:spcBef>
                <a:spcPts val="600"/>
              </a:spcBef>
              <a:spcAft>
                <a:spcPts val="0"/>
              </a:spcAft>
              <a:buClr>
                <a:srgbClr val="44546A"/>
              </a:buClr>
              <a:buSzPts val="1800"/>
              <a:buChar char="•"/>
              <a:defRPr/>
            </a:lvl8pPr>
            <a:lvl9pPr marL="4114800" lvl="8" indent="-342900" algn="just">
              <a:lnSpc>
                <a:spcPct val="166666"/>
              </a:lnSpc>
              <a:spcBef>
                <a:spcPts val="600"/>
              </a:spcBef>
              <a:spcAft>
                <a:spcPts val="0"/>
              </a:spcAft>
              <a:buClr>
                <a:srgbClr val="44546A"/>
              </a:buClr>
              <a:buSzPts val="1800"/>
              <a:buChar char="•"/>
              <a:defRPr/>
            </a:lvl9pPr>
          </a:lstStyle>
          <a:p>
            <a:endParaRPr/>
          </a:p>
        </p:txBody>
      </p:sp>
      <p:sp>
        <p:nvSpPr>
          <p:cNvPr id="44" name="Google Shape;44;p43"/>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90000"/>
              </a:lnSpc>
              <a:spcBef>
                <a:spcPts val="0"/>
              </a:spcBef>
              <a:spcAft>
                <a:spcPts val="0"/>
              </a:spcAft>
              <a:buClr>
                <a:schemeClr val="accent2"/>
              </a:buClr>
              <a:buSzPts val="1800"/>
              <a:buNone/>
              <a:defRPr/>
            </a:lvl2pPr>
            <a:lvl3pPr lvl="2" algn="l">
              <a:lnSpc>
                <a:spcPct val="90000"/>
              </a:lnSpc>
              <a:spcBef>
                <a:spcPts val="0"/>
              </a:spcBef>
              <a:spcAft>
                <a:spcPts val="0"/>
              </a:spcAft>
              <a:buClr>
                <a:schemeClr val="accent2"/>
              </a:buClr>
              <a:buSzPts val="1800"/>
              <a:buNone/>
              <a:defRPr/>
            </a:lvl3pPr>
            <a:lvl4pPr lvl="3" algn="l">
              <a:lnSpc>
                <a:spcPct val="90000"/>
              </a:lnSpc>
              <a:spcBef>
                <a:spcPts val="0"/>
              </a:spcBef>
              <a:spcAft>
                <a:spcPts val="0"/>
              </a:spcAft>
              <a:buClr>
                <a:schemeClr val="accent2"/>
              </a:buClr>
              <a:buSzPts val="1800"/>
              <a:buNone/>
              <a:defRPr/>
            </a:lvl4pPr>
            <a:lvl5pPr lvl="4" algn="l">
              <a:lnSpc>
                <a:spcPct val="90000"/>
              </a:lnSpc>
              <a:spcBef>
                <a:spcPts val="0"/>
              </a:spcBef>
              <a:spcAft>
                <a:spcPts val="0"/>
              </a:spcAft>
              <a:buClr>
                <a:schemeClr val="accent2"/>
              </a:buClr>
              <a:buSzPts val="1800"/>
              <a:buNone/>
              <a:defRPr/>
            </a:lvl5pPr>
            <a:lvl6pPr lvl="5" algn="l">
              <a:lnSpc>
                <a:spcPct val="90000"/>
              </a:lnSpc>
              <a:spcBef>
                <a:spcPts val="0"/>
              </a:spcBef>
              <a:spcAft>
                <a:spcPts val="0"/>
              </a:spcAft>
              <a:buClr>
                <a:schemeClr val="accent2"/>
              </a:buClr>
              <a:buSzPts val="1800"/>
              <a:buNone/>
              <a:defRPr/>
            </a:lvl6pPr>
            <a:lvl7pPr lvl="6" algn="l">
              <a:lnSpc>
                <a:spcPct val="90000"/>
              </a:lnSpc>
              <a:spcBef>
                <a:spcPts val="0"/>
              </a:spcBef>
              <a:spcAft>
                <a:spcPts val="0"/>
              </a:spcAft>
              <a:buClr>
                <a:schemeClr val="accent2"/>
              </a:buClr>
              <a:buSzPts val="1800"/>
              <a:buNone/>
              <a:defRPr/>
            </a:lvl7pPr>
            <a:lvl8pPr lvl="7" algn="l">
              <a:lnSpc>
                <a:spcPct val="90000"/>
              </a:lnSpc>
              <a:spcBef>
                <a:spcPts val="0"/>
              </a:spcBef>
              <a:spcAft>
                <a:spcPts val="0"/>
              </a:spcAft>
              <a:buClr>
                <a:schemeClr val="accent2"/>
              </a:buClr>
              <a:buSzPts val="1800"/>
              <a:buNone/>
              <a:defRPr/>
            </a:lvl8pPr>
            <a:lvl9pPr lvl="8" algn="l">
              <a:lnSpc>
                <a:spcPct val="90000"/>
              </a:lnSpc>
              <a:spcBef>
                <a:spcPts val="0"/>
              </a:spcBef>
              <a:spcAft>
                <a:spcPts val="0"/>
              </a:spcAft>
              <a:buClr>
                <a:schemeClr val="accent2"/>
              </a:buClr>
              <a:buSzPts val="1800"/>
              <a:buNone/>
              <a:defRPr/>
            </a:lvl9pPr>
          </a:lstStyle>
          <a:p>
            <a:endParaRPr/>
          </a:p>
        </p:txBody>
      </p:sp>
      <p:sp>
        <p:nvSpPr>
          <p:cNvPr id="45" name="Google Shape;45;p43"/>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22"/>
          <p:cNvSpPr txBox="1">
            <a:spLocks noGrp="1"/>
          </p:cNvSpPr>
          <p:nvPr>
            <p:ph type="ctrTitle"/>
          </p:nvPr>
        </p:nvSpPr>
        <p:spPr>
          <a:xfrm>
            <a:off x="1666875" y="1228364"/>
            <a:ext cx="10001250" cy="2613096"/>
          </a:xfrm>
          <a:prstGeom prst="rect">
            <a:avLst/>
          </a:prstGeom>
          <a:noFill/>
          <a:ln>
            <a:noFill/>
          </a:ln>
        </p:spPr>
        <p:txBody>
          <a:bodyPr spcFirstLastPara="1" wrap="square" lIns="72000" tIns="45700" rIns="72000" bIns="45700" anchor="b" anchorCtr="0">
            <a:normAutofit/>
          </a:bodyPr>
          <a:lstStyle>
            <a:lvl1pPr lvl="0" algn="ctr">
              <a:lnSpc>
                <a:spcPct val="90000"/>
              </a:lnSpc>
              <a:spcBef>
                <a:spcPts val="0"/>
              </a:spcBef>
              <a:spcAft>
                <a:spcPts val="0"/>
              </a:spcAft>
              <a:buClr>
                <a:schemeClr val="accent2"/>
              </a:buClr>
              <a:buSzPts val="6563"/>
              <a:buFont typeface="Calibri"/>
              <a:buNone/>
              <a:defRPr sz="6562"/>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subTitle" idx="1"/>
          </p:nvPr>
        </p:nvSpPr>
        <p:spPr>
          <a:xfrm>
            <a:off x="1666875" y="3942230"/>
            <a:ext cx="10001250" cy="181214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94"/>
              </a:spcBef>
              <a:spcAft>
                <a:spcPts val="0"/>
              </a:spcAft>
              <a:buClr>
                <a:schemeClr val="lt2"/>
              </a:buClr>
              <a:buSzPts val="2625"/>
              <a:buFont typeface="Arial"/>
              <a:buNone/>
              <a:defRPr sz="2625" b="0" i="0" u="none" strike="noStrike" cap="none">
                <a:solidFill>
                  <a:schemeClr val="lt2"/>
                </a:solidFill>
                <a:latin typeface="Calibri"/>
                <a:ea typeface="Calibri"/>
                <a:cs typeface="Calibri"/>
                <a:sym typeface="Calibri"/>
              </a:defRPr>
            </a:lvl1pPr>
            <a:lvl2pPr marR="0" lvl="1" algn="ctr" rtl="0">
              <a:lnSpc>
                <a:spcPct val="90000"/>
              </a:lnSpc>
              <a:spcBef>
                <a:spcPts val="547"/>
              </a:spcBef>
              <a:spcAft>
                <a:spcPts val="0"/>
              </a:spcAft>
              <a:buClr>
                <a:schemeClr val="dk1"/>
              </a:buClr>
              <a:buSzPts val="2188"/>
              <a:buFont typeface="Arial"/>
              <a:buNone/>
              <a:defRPr sz="2188" b="0" i="0" u="none" strike="noStrike" cap="none">
                <a:solidFill>
                  <a:schemeClr val="dk1"/>
                </a:solidFill>
                <a:latin typeface="Calibri"/>
                <a:ea typeface="Calibri"/>
                <a:cs typeface="Calibri"/>
                <a:sym typeface="Calibri"/>
              </a:defRPr>
            </a:lvl2pPr>
            <a:lvl3pPr marR="0" lvl="2" algn="ctr" rtl="0">
              <a:lnSpc>
                <a:spcPct val="90000"/>
              </a:lnSpc>
              <a:spcBef>
                <a:spcPts val="547"/>
              </a:spcBef>
              <a:spcAft>
                <a:spcPts val="0"/>
              </a:spcAft>
              <a:buClr>
                <a:schemeClr val="dk1"/>
              </a:buClr>
              <a:buSzPts val="1969"/>
              <a:buFont typeface="Arial"/>
              <a:buNone/>
              <a:defRPr sz="1969" b="0" i="0" u="none" strike="noStrike" cap="none">
                <a:solidFill>
                  <a:schemeClr val="dk1"/>
                </a:solidFill>
                <a:latin typeface="Calibri"/>
                <a:ea typeface="Calibri"/>
                <a:cs typeface="Calibri"/>
                <a:sym typeface="Calibri"/>
              </a:defRPr>
            </a:lvl3pPr>
            <a:lvl4pPr marR="0" lvl="3"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4pPr>
            <a:lvl5pPr marR="0" lvl="4"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5pPr>
            <a:lvl6pPr marR="0" lvl="5"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6pPr>
            <a:lvl7pPr marR="0" lvl="6"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7pPr>
            <a:lvl8pPr marR="0" lvl="7"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8pPr>
            <a:lvl9pPr marR="0" lvl="8" algn="ctr" rtl="0">
              <a:lnSpc>
                <a:spcPct val="90000"/>
              </a:lnSpc>
              <a:spcBef>
                <a:spcPts val="547"/>
              </a:spcBef>
              <a:spcAft>
                <a:spcPts val="0"/>
              </a:spcAft>
              <a:buClr>
                <a:schemeClr val="dk1"/>
              </a:buClr>
              <a:buSzPts val="1750"/>
              <a:buFont typeface="Arial"/>
              <a:buNone/>
              <a:defRPr sz="1750" b="0" i="0" u="none" strike="noStrike" cap="none">
                <a:solidFill>
                  <a:schemeClr val="dk1"/>
                </a:solidFill>
                <a:latin typeface="Calibri"/>
                <a:ea typeface="Calibri"/>
                <a:cs typeface="Calibri"/>
                <a:sym typeface="Calibri"/>
              </a:defRPr>
            </a:lvl9pPr>
          </a:lstStyle>
          <a:p>
            <a:endParaRPr/>
          </a:p>
        </p:txBody>
      </p:sp>
      <p:sp>
        <p:nvSpPr>
          <p:cNvPr id="24" name="Google Shape;24;p2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5" name="Google Shape;25;p2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26" name="Google Shape;26;p2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69" b="0" i="0" u="none" strike="noStrike" cap="none">
                <a:solidFill>
                  <a:schemeClr val="dk1"/>
                </a:solidFill>
                <a:latin typeface="Calibri"/>
                <a:ea typeface="Calibri"/>
                <a:cs typeface="Calibri"/>
                <a:sym typeface="Calibri"/>
              </a:defRPr>
            </a:lvl1pPr>
            <a:lvl2pPr marL="0" marR="0" lvl="1" indent="0" algn="l" rtl="0">
              <a:spcBef>
                <a:spcPts val="0"/>
              </a:spcBef>
              <a:buNone/>
              <a:defRPr sz="1969" b="0" i="0" u="none" strike="noStrike" cap="none">
                <a:solidFill>
                  <a:schemeClr val="dk1"/>
                </a:solidFill>
                <a:latin typeface="Calibri"/>
                <a:ea typeface="Calibri"/>
                <a:cs typeface="Calibri"/>
                <a:sym typeface="Calibri"/>
              </a:defRPr>
            </a:lvl2pPr>
            <a:lvl3pPr marL="0" marR="0" lvl="2" indent="0" algn="l" rtl="0">
              <a:spcBef>
                <a:spcPts val="0"/>
              </a:spcBef>
              <a:buNone/>
              <a:defRPr sz="1969" b="0" i="0" u="none" strike="noStrike" cap="none">
                <a:solidFill>
                  <a:schemeClr val="dk1"/>
                </a:solidFill>
                <a:latin typeface="Calibri"/>
                <a:ea typeface="Calibri"/>
                <a:cs typeface="Calibri"/>
                <a:sym typeface="Calibri"/>
              </a:defRPr>
            </a:lvl3pPr>
            <a:lvl4pPr marL="0" marR="0" lvl="3" indent="0" algn="l" rtl="0">
              <a:spcBef>
                <a:spcPts val="0"/>
              </a:spcBef>
              <a:buNone/>
              <a:defRPr sz="1969" b="0" i="0" u="none" strike="noStrike" cap="none">
                <a:solidFill>
                  <a:schemeClr val="dk1"/>
                </a:solidFill>
                <a:latin typeface="Calibri"/>
                <a:ea typeface="Calibri"/>
                <a:cs typeface="Calibri"/>
                <a:sym typeface="Calibri"/>
              </a:defRPr>
            </a:lvl4pPr>
            <a:lvl5pPr marL="0" marR="0" lvl="4" indent="0" algn="l" rtl="0">
              <a:spcBef>
                <a:spcPts val="0"/>
              </a:spcBef>
              <a:buNone/>
              <a:defRPr sz="1969" b="0" i="0" u="none" strike="noStrike" cap="none">
                <a:solidFill>
                  <a:schemeClr val="dk1"/>
                </a:solidFill>
                <a:latin typeface="Calibri"/>
                <a:ea typeface="Calibri"/>
                <a:cs typeface="Calibri"/>
                <a:sym typeface="Calibri"/>
              </a:defRPr>
            </a:lvl5pPr>
            <a:lvl6pPr marL="0" marR="0" lvl="5" indent="0" algn="l" rtl="0">
              <a:spcBef>
                <a:spcPts val="0"/>
              </a:spcBef>
              <a:buNone/>
              <a:defRPr sz="1969" b="0" i="0" u="none" strike="noStrike" cap="none">
                <a:solidFill>
                  <a:schemeClr val="dk1"/>
                </a:solidFill>
                <a:latin typeface="Calibri"/>
                <a:ea typeface="Calibri"/>
                <a:cs typeface="Calibri"/>
                <a:sym typeface="Calibri"/>
              </a:defRPr>
            </a:lvl6pPr>
            <a:lvl7pPr marL="0" marR="0" lvl="6" indent="0" algn="l" rtl="0">
              <a:spcBef>
                <a:spcPts val="0"/>
              </a:spcBef>
              <a:buNone/>
              <a:defRPr sz="1969" b="0" i="0" u="none" strike="noStrike" cap="none">
                <a:solidFill>
                  <a:schemeClr val="dk1"/>
                </a:solidFill>
                <a:latin typeface="Calibri"/>
                <a:ea typeface="Calibri"/>
                <a:cs typeface="Calibri"/>
                <a:sym typeface="Calibri"/>
              </a:defRPr>
            </a:lvl7pPr>
            <a:lvl8pPr marL="0" marR="0" lvl="7" indent="0" algn="l" rtl="0">
              <a:spcBef>
                <a:spcPts val="0"/>
              </a:spcBef>
              <a:buNone/>
              <a:defRPr sz="1969" b="0" i="0" u="none" strike="noStrike" cap="none">
                <a:solidFill>
                  <a:schemeClr val="dk1"/>
                </a:solidFill>
                <a:latin typeface="Calibri"/>
                <a:ea typeface="Calibri"/>
                <a:cs typeface="Calibri"/>
                <a:sym typeface="Calibri"/>
              </a:defRPr>
            </a:lvl8pPr>
            <a:lvl9pPr marL="0" marR="0" lvl="8" indent="0" algn="l" rtl="0">
              <a:spcBef>
                <a:spcPts val="0"/>
              </a:spcBef>
              <a:buNone/>
              <a:defRPr sz="1969"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764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48"/>
        <p:cNvGrpSpPr/>
        <p:nvPr/>
      </p:nvGrpSpPr>
      <p:grpSpPr>
        <a:xfrm>
          <a:off x="0" y="0"/>
          <a:ext cx="0" cy="0"/>
          <a:chOff x="0" y="0"/>
          <a:chExt cx="0" cy="0"/>
        </a:xfrm>
      </p:grpSpPr>
      <p:sp>
        <p:nvSpPr>
          <p:cNvPr id="49" name="Google Shape;49;gf8f86123c2_0_280"/>
          <p:cNvSpPr/>
          <p:nvPr/>
        </p:nvSpPr>
        <p:spPr>
          <a:xfrm>
            <a:off x="-67969" y="-254000"/>
            <a:ext cx="13691100" cy="77598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50" name="Google Shape;50;gf8f86123c2_0_280"/>
          <p:cNvSpPr txBox="1">
            <a:spLocks noGrp="1"/>
          </p:cNvSpPr>
          <p:nvPr>
            <p:ph type="ctrTitle"/>
          </p:nvPr>
        </p:nvSpPr>
        <p:spPr>
          <a:xfrm>
            <a:off x="310399" y="2955190"/>
            <a:ext cx="6107100" cy="1060800"/>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 name="Google Shape;51;gf8f86123c2_0_280"/>
          <p:cNvGrpSpPr/>
          <p:nvPr/>
        </p:nvGrpSpPr>
        <p:grpSpPr>
          <a:xfrm>
            <a:off x="309367" y="6586268"/>
            <a:ext cx="6399333" cy="738900"/>
            <a:chOff x="309367" y="6586268"/>
            <a:chExt cx="6399333" cy="738900"/>
          </a:xfrm>
        </p:grpSpPr>
        <p:sp>
          <p:nvSpPr>
            <p:cNvPr id="52" name="Google Shape;52;gf8f86123c2_0_280"/>
            <p:cNvSpPr txBox="1"/>
            <p:nvPr/>
          </p:nvSpPr>
          <p:spPr>
            <a:xfrm>
              <a:off x="2070100" y="6586268"/>
              <a:ext cx="4638600" cy="7389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200" b="0" i="0" u="none" strike="noStrike" cap="none">
                <a:solidFill>
                  <a:schemeClr val="dk1"/>
                </a:solidFill>
                <a:latin typeface="Calibri"/>
                <a:ea typeface="Calibri"/>
                <a:cs typeface="Calibri"/>
                <a:sym typeface="Calibri"/>
              </a:endParaRPr>
            </a:p>
          </p:txBody>
        </p:sp>
        <p:pic>
          <p:nvPicPr>
            <p:cNvPr id="53" name="Google Shape;53;gf8f86123c2_0_280"/>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54" name="Google Shape;54;gf8f86123c2_0_280"/>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55" name="Google Shape;55;gf8f86123c2_0_280"/>
          <p:cNvPicPr preferRelativeResize="0"/>
          <p:nvPr/>
        </p:nvPicPr>
        <p:blipFill rotWithShape="1">
          <a:blip r:embed="rId4">
            <a:alphaModFix/>
          </a:blip>
          <a:srcRect/>
          <a:stretch/>
        </p:blipFill>
        <p:spPr>
          <a:xfrm>
            <a:off x="6998234" y="2675313"/>
            <a:ext cx="6624830" cy="483038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body" idx="1"/>
          </p:nvPr>
        </p:nvSpPr>
        <p:spPr>
          <a:xfrm>
            <a:off x="500062" y="1466850"/>
            <a:ext cx="12331542" cy="5538476"/>
          </a:xfrm>
          <a:prstGeom prst="rect">
            <a:avLst/>
          </a:prstGeom>
          <a:noFill/>
          <a:ln>
            <a:noFill/>
          </a:ln>
        </p:spPr>
        <p:txBody>
          <a:bodyPr spcFirstLastPara="1" wrap="square" lIns="45700" tIns="45700" rIns="45700" bIns="45700" anchor="t" anchorCtr="0">
            <a:normAutofit/>
          </a:bodyPr>
          <a:lstStyle>
            <a:lvl1pPr marL="457200" marR="0" lvl="0" indent="-228600" algn="just" rtl="0">
              <a:lnSpc>
                <a:spcPct val="142857"/>
              </a:lnSpc>
              <a:spcBef>
                <a:spcPts val="600"/>
              </a:spcBef>
              <a:spcAft>
                <a:spcPts val="0"/>
              </a:spcAft>
              <a:buClr>
                <a:srgbClr val="44546A"/>
              </a:buClr>
              <a:buSzPts val="2100"/>
              <a:buFont typeface="Calibri"/>
              <a:buNone/>
              <a:defRPr sz="2100" b="0" i="0" u="none" strike="noStrike" cap="none">
                <a:solidFill>
                  <a:srgbClr val="44546A"/>
                </a:solidFill>
                <a:latin typeface="Calibri"/>
                <a:ea typeface="Calibri"/>
                <a:cs typeface="Calibri"/>
                <a:sym typeface="Calibri"/>
              </a:defRPr>
            </a:lvl1pPr>
            <a:lvl2pPr marL="914400" marR="0" lvl="1"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2pPr>
            <a:lvl3pPr marL="1371600" marR="0" lvl="2"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3pPr>
            <a:lvl4pPr marL="1828800" marR="0" lvl="3"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4pPr>
            <a:lvl5pPr marL="2286000" marR="0" lvl="4"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5pPr>
            <a:lvl6pPr marL="2743200" marR="0" lvl="5"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6pPr>
            <a:lvl7pPr marL="3200400" marR="0" lvl="6"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7pPr>
            <a:lvl8pPr marL="3657600" marR="0" lvl="7"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8pPr>
            <a:lvl9pPr marL="4114800" marR="0" lvl="8" indent="-361950" algn="just" rtl="0">
              <a:lnSpc>
                <a:spcPct val="142857"/>
              </a:lnSpc>
              <a:spcBef>
                <a:spcPts val="600"/>
              </a:spcBef>
              <a:spcAft>
                <a:spcPts val="0"/>
              </a:spcAft>
              <a:buClr>
                <a:srgbClr val="44546A"/>
              </a:buClr>
              <a:buSzPts val="2100"/>
              <a:buFont typeface="Calibri"/>
              <a:buChar char="•"/>
              <a:defRPr sz="2100" b="0" i="0" u="none" strike="noStrike" cap="none">
                <a:solidFill>
                  <a:srgbClr val="44546A"/>
                </a:solidFill>
                <a:latin typeface="Calibri"/>
                <a:ea typeface="Calibri"/>
                <a:cs typeface="Calibri"/>
                <a:sym typeface="Calibri"/>
              </a:defRPr>
            </a:lvl9pPr>
          </a:lstStyle>
          <a:p>
            <a:endParaRPr/>
          </a:p>
        </p:txBody>
      </p:sp>
      <p:sp>
        <p:nvSpPr>
          <p:cNvPr id="7" name="Google Shape;7;p37"/>
          <p:cNvSpPr txBox="1">
            <a:spLocks noGrp="1"/>
          </p:cNvSpPr>
          <p:nvPr>
            <p:ph type="title"/>
          </p:nvPr>
        </p:nvSpPr>
        <p:spPr>
          <a:xfrm>
            <a:off x="502499" y="432158"/>
            <a:ext cx="12330002" cy="720001"/>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2pPr>
            <a:lvl3pPr marR="0" lvl="2"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3pPr>
            <a:lvl4pPr marR="0" lvl="3"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4pPr>
            <a:lvl5pPr marR="0" lvl="4"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5pPr>
            <a:lvl6pPr marR="0" lvl="5"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6pPr>
            <a:lvl7pPr marR="0" lvl="6"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7pPr>
            <a:lvl8pPr marR="0" lvl="7"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8pPr>
            <a:lvl9pPr marR="0" lvl="8"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9pPr>
          </a:lstStyle>
          <a:p>
            <a:endParaRPr/>
          </a:p>
        </p:txBody>
      </p:sp>
      <p:sp>
        <p:nvSpPr>
          <p:cNvPr id="8" name="Google Shape;8;p37"/>
          <p:cNvSpPr txBox="1">
            <a:spLocks noGrp="1"/>
          </p:cNvSpPr>
          <p:nvPr>
            <p:ph type="sldNum" idx="12"/>
          </p:nvPr>
        </p:nvSpPr>
        <p:spPr>
          <a:xfrm>
            <a:off x="6445250" y="6756867"/>
            <a:ext cx="3111500" cy="39961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1pPr>
            <a:lvl2pPr marL="0" marR="0" lvl="1"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2pPr>
            <a:lvl3pPr marL="0" marR="0" lvl="2"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3pPr>
            <a:lvl4pPr marL="0" marR="0" lvl="3"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4pPr>
            <a:lvl5pPr marL="0" marR="0" lvl="4"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5pPr>
            <a:lvl6pPr marL="0" marR="0" lvl="5"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6pPr>
            <a:lvl7pPr marL="0" marR="0" lvl="6"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7pPr>
            <a:lvl8pPr marL="0" marR="0" lvl="7"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8pPr>
            <a:lvl9pPr marL="0" marR="0" lvl="8" indent="0" algn="r" rtl="0">
              <a:lnSpc>
                <a:spcPct val="100000"/>
              </a:lnSpc>
              <a:spcBef>
                <a:spcPts val="0"/>
              </a:spcBef>
              <a:spcAft>
                <a:spcPts val="0"/>
              </a:spcAft>
              <a:buClr>
                <a:srgbClr val="374856"/>
              </a:buClr>
              <a:buSzPts val="1200"/>
              <a:buFont typeface="Calibri"/>
              <a:buNone/>
              <a:defRPr sz="1200" b="0" i="0" u="none" strike="noStrike" cap="none">
                <a:solidFill>
                  <a:srgbClr val="37485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
        <p:cNvGrpSpPr/>
        <p:nvPr/>
      </p:nvGrpSpPr>
      <p:grpSpPr>
        <a:xfrm>
          <a:off x="0" y="0"/>
          <a:ext cx="0" cy="0"/>
          <a:chOff x="0" y="0"/>
          <a:chExt cx="0" cy="0"/>
        </a:xfrm>
      </p:grpSpPr>
      <p:sp>
        <p:nvSpPr>
          <p:cNvPr id="47" name="Google Shape;47;gf8f86123c2_0_26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title"/>
          </p:nvPr>
        </p:nvSpPr>
        <p:spPr>
          <a:xfrm>
            <a:off x="310398" y="2286973"/>
            <a:ext cx="7022388" cy="97863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44546A"/>
              </a:buClr>
              <a:buSzPts val="3080"/>
              <a:buFont typeface="Helvetica Neue"/>
              <a:buNone/>
            </a:pPr>
            <a:br>
              <a:rPr lang="en-US" sz="3080" dirty="0"/>
            </a:br>
            <a:r>
              <a:rPr lang="en-US" sz="3200" dirty="0">
                <a:latin typeface="Calibri"/>
                <a:ea typeface="Calibri"/>
                <a:cs typeface="Calibri"/>
                <a:sym typeface="Calibri"/>
              </a:rPr>
              <a:t>Financial Literacy for Families</a:t>
            </a:r>
            <a:endParaRPr sz="3200" dirty="0"/>
          </a:p>
        </p:txBody>
      </p:sp>
      <p:sp>
        <p:nvSpPr>
          <p:cNvPr id="70" name="Google Shape;70;p1"/>
          <p:cNvSpPr txBox="1">
            <a:spLocks noGrp="1"/>
          </p:cNvSpPr>
          <p:nvPr>
            <p:ph type="body" idx="1"/>
          </p:nvPr>
        </p:nvSpPr>
        <p:spPr>
          <a:xfrm>
            <a:off x="310398" y="3648199"/>
            <a:ext cx="7022388" cy="2391093"/>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0"/>
              </a:spcBef>
              <a:spcAft>
                <a:spcPts val="0"/>
              </a:spcAft>
              <a:buClr>
                <a:schemeClr val="accent2"/>
              </a:buClr>
              <a:buSzPct val="108107"/>
              <a:buFont typeface="Calibri"/>
              <a:buNone/>
            </a:pPr>
            <a:r>
              <a:rPr lang="en-US" sz="2800" dirty="0">
                <a:solidFill>
                  <a:schemeClr val="accent4">
                    <a:lumMod val="90000"/>
                    <a:lumOff val="10000"/>
                  </a:schemeClr>
                </a:solidFill>
                <a:latin typeface="Calibri"/>
                <a:ea typeface="Calibri"/>
                <a:cs typeface="Calibri"/>
                <a:sym typeface="Calibri"/>
              </a:rPr>
              <a:t>Train the Trainer Module 2 </a:t>
            </a:r>
          </a:p>
          <a:p>
            <a:pPr marL="0" lvl="0" indent="0" algn="l" rtl="0">
              <a:lnSpc>
                <a:spcPct val="90000"/>
              </a:lnSpc>
              <a:spcBef>
                <a:spcPts val="0"/>
              </a:spcBef>
              <a:spcAft>
                <a:spcPts val="0"/>
              </a:spcAft>
              <a:buClr>
                <a:schemeClr val="accent2"/>
              </a:buClr>
              <a:buSzPct val="108107"/>
              <a:buFont typeface="Calibri"/>
              <a:buNone/>
            </a:pPr>
            <a:endParaRPr lang="en-US" sz="2800" dirty="0">
              <a:solidFill>
                <a:schemeClr val="accent4">
                  <a:lumMod val="90000"/>
                  <a:lumOff val="10000"/>
                </a:schemeClr>
              </a:solidFill>
              <a:latin typeface="Calibri"/>
              <a:ea typeface="Calibri"/>
              <a:cs typeface="Calibri"/>
              <a:sym typeface="Calibri"/>
            </a:endParaRPr>
          </a:p>
          <a:p>
            <a:pPr marL="0" lvl="0" indent="0" algn="l" rtl="0">
              <a:lnSpc>
                <a:spcPct val="90000"/>
              </a:lnSpc>
              <a:spcBef>
                <a:spcPts val="900"/>
              </a:spcBef>
              <a:spcAft>
                <a:spcPts val="0"/>
              </a:spcAft>
              <a:buClr>
                <a:schemeClr val="accent2"/>
              </a:buClr>
              <a:buSzPct val="108107"/>
              <a:buFont typeface="Calibri"/>
              <a:buNone/>
            </a:pPr>
            <a:r>
              <a:rPr lang="en-GB" sz="2800" b="0" dirty="0">
                <a:solidFill>
                  <a:schemeClr val="accent4">
                    <a:lumMod val="90000"/>
                    <a:lumOff val="10000"/>
                  </a:schemeClr>
                </a:solidFill>
                <a:latin typeface="Calibri" panose="020F0502020204030204" pitchFamily="34" charset="0"/>
                <a:cs typeface="Calibri" panose="020F0502020204030204" pitchFamily="34" charset="0"/>
              </a:rPr>
              <a:t>Identify key financial vocabulary and concepts and consider financial relationships in different communities</a:t>
            </a:r>
            <a:endParaRPr sz="2800" b="0" dirty="0">
              <a:solidFill>
                <a:schemeClr val="accent4">
                  <a:lumMod val="90000"/>
                  <a:lumOff val="10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2"/>
          <p:cNvSpPr txBox="1"/>
          <p:nvPr/>
        </p:nvSpPr>
        <p:spPr>
          <a:xfrm>
            <a:off x="372290" y="2412083"/>
            <a:ext cx="3608039" cy="242973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accent2"/>
              </a:buClr>
              <a:buSzPts val="2800"/>
              <a:buFont typeface="Calibri"/>
              <a:buNone/>
            </a:pPr>
            <a:r>
              <a:rPr lang="en-US" sz="3200" i="0" u="none" strike="noStrike" cap="none" dirty="0">
                <a:solidFill>
                  <a:schemeClr val="accent2"/>
                </a:solidFill>
                <a:latin typeface="Calibri"/>
                <a:ea typeface="Calibri"/>
                <a:cs typeface="Calibri"/>
                <a:sym typeface="Calibri"/>
              </a:rPr>
              <a:t>     </a:t>
            </a:r>
            <a:r>
              <a:rPr lang="en-US" sz="3200" dirty="0">
                <a:solidFill>
                  <a:schemeClr val="accent2"/>
                </a:solidFill>
                <a:latin typeface="Calibri"/>
                <a:ea typeface="Calibri"/>
                <a:cs typeface="Calibri"/>
                <a:sym typeface="Calibri"/>
              </a:rPr>
              <a:t>Tea and coffee break</a:t>
            </a:r>
          </a:p>
          <a:p>
            <a:pPr marL="0" marR="0" lvl="0" indent="0" algn="ctr" rtl="0">
              <a:lnSpc>
                <a:spcPct val="90000"/>
              </a:lnSpc>
              <a:spcBef>
                <a:spcPts val="0"/>
              </a:spcBef>
              <a:spcAft>
                <a:spcPts val="0"/>
              </a:spcAft>
              <a:buClr>
                <a:schemeClr val="accent2"/>
              </a:buClr>
              <a:buSzPts val="2800"/>
              <a:buFont typeface="Calibri"/>
              <a:buNone/>
            </a:pPr>
            <a:r>
              <a:rPr lang="en-US" sz="3200" dirty="0">
                <a:solidFill>
                  <a:schemeClr val="accent2"/>
                </a:solidFill>
                <a:latin typeface="Calibri"/>
                <a:ea typeface="Calibri"/>
                <a:cs typeface="Calibri"/>
                <a:sym typeface="Calibri"/>
              </a:rPr>
              <a:t>   while you download and explore the Money Matters App</a:t>
            </a:r>
            <a:endParaRPr sz="3200" i="0" u="none" strike="noStrike" cap="none" dirty="0">
              <a:solidFill>
                <a:srgbClr val="000000"/>
              </a:solidFill>
              <a:latin typeface="Arial"/>
              <a:ea typeface="Arial"/>
              <a:cs typeface="Arial"/>
              <a:sym typeface="Arial"/>
            </a:endParaRPr>
          </a:p>
        </p:txBody>
      </p:sp>
      <p:pic>
        <p:nvPicPr>
          <p:cNvPr id="248" name="Google Shape;248;p32"/>
          <p:cNvPicPr preferRelativeResize="0"/>
          <p:nvPr/>
        </p:nvPicPr>
        <p:blipFill rotWithShape="1">
          <a:blip r:embed="rId3">
            <a:alphaModFix/>
          </a:blip>
          <a:srcRect t="30529" b="21744"/>
          <a:stretch/>
        </p:blipFill>
        <p:spPr>
          <a:xfrm>
            <a:off x="4851700" y="1412854"/>
            <a:ext cx="6932567" cy="467999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406400" y="3037077"/>
            <a:ext cx="9450308" cy="1060950"/>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44546A"/>
              </a:buClr>
              <a:buSzPts val="4000"/>
              <a:buFont typeface="Calibri"/>
              <a:buNone/>
            </a:pPr>
            <a:r>
              <a:rPr lang="en-US" sz="4000" dirty="0">
                <a:latin typeface="Calibri"/>
                <a:ea typeface="Calibri"/>
                <a:cs typeface="Calibri"/>
                <a:sym typeface="Calibri"/>
              </a:rPr>
              <a:t>Money and Culture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7"/>
          <p:cNvSpPr txBox="1">
            <a:spLocks noGrp="1"/>
          </p:cNvSpPr>
          <p:nvPr>
            <p:ph type="title"/>
          </p:nvPr>
        </p:nvSpPr>
        <p:spPr>
          <a:xfrm>
            <a:off x="202695" y="794765"/>
            <a:ext cx="6165001"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ct val="111111"/>
              <a:buFont typeface="Calibri"/>
              <a:buNone/>
            </a:pPr>
            <a:r>
              <a:rPr lang="en-US" sz="3200" dirty="0"/>
              <a:t>Money and Culture </a:t>
            </a:r>
            <a:endParaRPr sz="3200" dirty="0"/>
          </a:p>
        </p:txBody>
      </p:sp>
      <p:sp>
        <p:nvSpPr>
          <p:cNvPr id="330" name="Google Shape;330;p47"/>
          <p:cNvSpPr txBox="1"/>
          <p:nvPr/>
        </p:nvSpPr>
        <p:spPr>
          <a:xfrm>
            <a:off x="0" y="1480450"/>
            <a:ext cx="1277878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200" b="1" i="1" u="none" strike="noStrike" cap="none" dirty="0">
                <a:solidFill>
                  <a:srgbClr val="C00000"/>
                </a:solidFill>
                <a:latin typeface="Calibri"/>
                <a:ea typeface="Calibri"/>
                <a:cs typeface="Calibri"/>
                <a:sym typeface="Calibri"/>
              </a:rPr>
              <a:t>“The truth is every aspect of your finances is directly impacted by your identity and culture”*</a:t>
            </a:r>
            <a:endParaRPr sz="3200" b="0" i="1" u="none" strike="noStrike" cap="none" dirty="0">
              <a:solidFill>
                <a:srgbClr val="000000"/>
              </a:solidFill>
              <a:latin typeface="Arial"/>
              <a:ea typeface="Arial"/>
              <a:cs typeface="Arial"/>
              <a:sym typeface="Arial"/>
            </a:endParaRPr>
          </a:p>
        </p:txBody>
      </p:sp>
      <p:sp>
        <p:nvSpPr>
          <p:cNvPr id="331" name="Google Shape;331;p47"/>
          <p:cNvSpPr txBox="1"/>
          <p:nvPr/>
        </p:nvSpPr>
        <p:spPr>
          <a:xfrm>
            <a:off x="202695" y="404413"/>
            <a:ext cx="2588305"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892"/>
              <a:buFont typeface="Calibri"/>
              <a:buNone/>
            </a:pPr>
            <a:r>
              <a:rPr lang="en-US" sz="3200" b="1" i="0" u="none" strike="noStrike" cap="none" dirty="0">
                <a:solidFill>
                  <a:schemeClr val="accent2"/>
                </a:solidFill>
                <a:latin typeface="Calibri"/>
                <a:ea typeface="Calibri"/>
                <a:cs typeface="Calibri"/>
                <a:sym typeface="Calibri"/>
              </a:rPr>
              <a:t>Activity M2.4a</a:t>
            </a:r>
            <a:endParaRPr sz="3200" b="1" i="0" u="none" strike="noStrike" cap="none" dirty="0">
              <a:solidFill>
                <a:schemeClr val="accent2"/>
              </a:solidFill>
              <a:latin typeface="Calibri"/>
              <a:ea typeface="Calibri"/>
              <a:cs typeface="Calibri"/>
              <a:sym typeface="Calibri"/>
            </a:endParaRPr>
          </a:p>
        </p:txBody>
      </p:sp>
      <p:sp>
        <p:nvSpPr>
          <p:cNvPr id="332" name="Google Shape;332;p47"/>
          <p:cNvSpPr txBox="1"/>
          <p:nvPr/>
        </p:nvSpPr>
        <p:spPr>
          <a:xfrm>
            <a:off x="8094689" y="4886517"/>
            <a:ext cx="4886793" cy="113873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900"/>
              <a:buFont typeface="Arial"/>
              <a:buNone/>
            </a:pPr>
            <a:r>
              <a:rPr lang="en-US" sz="900" b="0" i="0" u="none" strike="noStrike" cap="none" dirty="0">
                <a:solidFill>
                  <a:schemeClr val="tx1"/>
                </a:solidFill>
                <a:latin typeface="Arial"/>
                <a:ea typeface="Arial"/>
                <a:cs typeface="Arial"/>
                <a:sym typeface="Arial"/>
              </a:rPr>
              <a:t>*Source: </a:t>
            </a:r>
            <a:r>
              <a:rPr lang="en-US" sz="900" b="0" i="0" u="none" strike="noStrike" cap="none" dirty="0" err="1">
                <a:solidFill>
                  <a:schemeClr val="tx1"/>
                </a:solidFill>
                <a:latin typeface="Arial"/>
                <a:ea typeface="Arial"/>
                <a:cs typeface="Arial"/>
                <a:sym typeface="Arial"/>
              </a:rPr>
              <a:t>Dorsainvil</a:t>
            </a:r>
            <a:r>
              <a:rPr lang="en-US" sz="900" b="0" i="0" u="none" strike="noStrike" cap="none" dirty="0">
                <a:solidFill>
                  <a:schemeClr val="tx1"/>
                </a:solidFill>
                <a:latin typeface="Arial"/>
                <a:ea typeface="Arial"/>
                <a:cs typeface="Arial"/>
                <a:sym typeface="Arial"/>
              </a:rPr>
              <a:t>, R. (n.d.). Why We Can’t Talk About Money Without Talking About Culture. Forbes. Retrieved March 8, 2022, from https://www.forbes.com/sites/riankadorsainvil/2019/06/28/why-we-cant-talk-about-money-without-talking-about-culture/?sh=13ba4b185e8d</a:t>
            </a:r>
            <a:endParaRPr sz="1600" b="0" i="0" u="none" strike="noStrike" cap="none" dirty="0">
              <a:solidFill>
                <a:schemeClr val="tx1"/>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endParaRPr sz="1600" b="0" i="0" u="none" strike="noStrike" cap="none" dirty="0">
              <a:solidFill>
                <a:schemeClr val="tx1"/>
              </a:solidFill>
              <a:latin typeface="Arial"/>
              <a:ea typeface="Arial"/>
              <a:cs typeface="Arial"/>
              <a:sym typeface="Arial"/>
            </a:endParaRPr>
          </a:p>
          <a:p>
            <a:pPr marL="0" marR="0" lvl="0" indent="0"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Arial"/>
                <a:ea typeface="Arial"/>
                <a:cs typeface="Arial"/>
                <a:sym typeface="Arial"/>
              </a:rPr>
              <a:t>‌</a:t>
            </a:r>
            <a:endParaRPr sz="1600" b="0" i="0" u="none" strike="noStrike" cap="none" dirty="0">
              <a:solidFill>
                <a:srgbClr val="000000"/>
              </a:solidFill>
              <a:latin typeface="Arial"/>
              <a:ea typeface="Arial"/>
              <a:cs typeface="Arial"/>
              <a:sym typeface="Arial"/>
            </a:endParaRPr>
          </a:p>
        </p:txBody>
      </p:sp>
      <p:sp>
        <p:nvSpPr>
          <p:cNvPr id="333" name="Google Shape;333;p47"/>
          <p:cNvSpPr txBox="1"/>
          <p:nvPr/>
        </p:nvSpPr>
        <p:spPr>
          <a:xfrm>
            <a:off x="353518" y="2565751"/>
            <a:ext cx="7422677" cy="51398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dirty="0">
                <a:solidFill>
                  <a:schemeClr val="tx1"/>
                </a:solidFill>
                <a:latin typeface="Calibri"/>
                <a:ea typeface="Calibri"/>
                <a:cs typeface="Calibri"/>
                <a:sym typeface="Calibri"/>
              </a:rPr>
              <a:t>Take a personal approach to this sentence: </a:t>
            </a:r>
            <a:r>
              <a:rPr lang="en-US" sz="2800" b="0" i="1" u="none" strike="noStrike" cap="none" dirty="0">
                <a:solidFill>
                  <a:schemeClr val="tx1"/>
                </a:solidFill>
                <a:latin typeface="Calibri"/>
                <a:ea typeface="Calibri"/>
                <a:cs typeface="Calibri"/>
                <a:sym typeface="Calibri"/>
              </a:rPr>
              <a:t>“Think about your </a:t>
            </a:r>
            <a:r>
              <a:rPr lang="en-US" sz="2800" b="1" i="1" u="none" strike="noStrike" cap="none" dirty="0">
                <a:solidFill>
                  <a:schemeClr val="tx1"/>
                </a:solidFill>
                <a:latin typeface="Calibri"/>
                <a:ea typeface="Calibri"/>
                <a:cs typeface="Calibri"/>
                <a:sym typeface="Calibri"/>
              </a:rPr>
              <a:t>history</a:t>
            </a:r>
            <a:r>
              <a:rPr lang="en-US" sz="2800" b="0" i="1" u="none" strike="noStrike" cap="none" dirty="0">
                <a:solidFill>
                  <a:schemeClr val="tx1"/>
                </a:solidFill>
                <a:latin typeface="Calibri"/>
                <a:ea typeface="Calibri"/>
                <a:cs typeface="Calibri"/>
                <a:sym typeface="Calibri"/>
              </a:rPr>
              <a:t>, your </a:t>
            </a:r>
            <a:r>
              <a:rPr lang="en-US" sz="2800" b="1" i="1" u="none" strike="noStrike" cap="none" dirty="0">
                <a:solidFill>
                  <a:schemeClr val="tx1"/>
                </a:solidFill>
                <a:latin typeface="Calibri"/>
                <a:ea typeface="Calibri"/>
                <a:cs typeface="Calibri"/>
                <a:sym typeface="Calibri"/>
              </a:rPr>
              <a:t>community</a:t>
            </a:r>
            <a:r>
              <a:rPr lang="en-US" sz="2800" b="0" i="1" u="none" strike="noStrike" cap="none" dirty="0">
                <a:solidFill>
                  <a:schemeClr val="tx1"/>
                </a:solidFill>
                <a:latin typeface="Calibri"/>
                <a:ea typeface="Calibri"/>
                <a:cs typeface="Calibri"/>
                <a:sym typeface="Calibri"/>
              </a:rPr>
              <a:t>, what your </a:t>
            </a:r>
            <a:r>
              <a:rPr lang="en-US" sz="2800" b="1" i="1" u="none" strike="noStrike" cap="none" dirty="0">
                <a:solidFill>
                  <a:schemeClr val="tx1"/>
                </a:solidFill>
                <a:latin typeface="Calibri"/>
                <a:ea typeface="Calibri"/>
                <a:cs typeface="Calibri"/>
                <a:sym typeface="Calibri"/>
              </a:rPr>
              <a:t>day-to-day financial activities </a:t>
            </a:r>
            <a:r>
              <a:rPr lang="en-US" sz="2800" b="0" i="1" u="none" strike="noStrike" cap="none" dirty="0">
                <a:solidFill>
                  <a:schemeClr val="tx1"/>
                </a:solidFill>
                <a:latin typeface="Calibri"/>
                <a:ea typeface="Calibri"/>
                <a:cs typeface="Calibri"/>
                <a:sym typeface="Calibri"/>
              </a:rPr>
              <a:t>are.”</a:t>
            </a:r>
          </a:p>
          <a:p>
            <a:pPr marL="0" marR="0" lvl="0" indent="0" algn="l" rtl="0">
              <a:lnSpc>
                <a:spcPct val="100000"/>
              </a:lnSpc>
              <a:spcBef>
                <a:spcPts val="0"/>
              </a:spcBef>
              <a:spcAft>
                <a:spcPts val="0"/>
              </a:spcAft>
              <a:buClr>
                <a:srgbClr val="000000"/>
              </a:buClr>
              <a:buSzPts val="2400"/>
              <a:buFont typeface="Arial"/>
              <a:buNone/>
            </a:pPr>
            <a:endParaRPr lang="en-US" sz="2800" i="1" dirty="0">
              <a:solidFill>
                <a:schemeClr val="tx1"/>
              </a:solidFill>
              <a:latin typeface="Calibri"/>
              <a:cs typeface="Calibri"/>
              <a:sym typeface="Calibri"/>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800" dirty="0">
                <a:solidFill>
                  <a:schemeClr val="tx1"/>
                </a:solidFill>
                <a:latin typeface="Calibri"/>
                <a:cs typeface="Calibri"/>
                <a:sym typeface="Calibri"/>
              </a:rPr>
              <a:t>Can you outline </a:t>
            </a:r>
            <a:r>
              <a:rPr lang="en-US" sz="2800" b="1" dirty="0">
                <a:solidFill>
                  <a:schemeClr val="tx1"/>
                </a:solidFill>
                <a:latin typeface="Calibri"/>
                <a:cs typeface="Calibri"/>
                <a:sym typeface="Calibri"/>
              </a:rPr>
              <a:t>Sharia Law </a:t>
            </a:r>
            <a:r>
              <a:rPr lang="en-US" sz="2800" dirty="0">
                <a:solidFill>
                  <a:schemeClr val="tx1"/>
                </a:solidFill>
                <a:latin typeface="Calibri"/>
                <a:cs typeface="Calibri"/>
                <a:sym typeface="Calibri"/>
              </a:rPr>
              <a:t>and borrowing?</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800" dirty="0">
                <a:solidFill>
                  <a:schemeClr val="tx1"/>
                </a:solidFill>
                <a:latin typeface="Calibri"/>
                <a:cs typeface="Calibri"/>
                <a:sym typeface="Calibri"/>
              </a:rPr>
              <a:t>Do you know of families where only the men or only the women control the family finances?</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US" sz="2800" dirty="0">
                <a:solidFill>
                  <a:schemeClr val="tx1"/>
                </a:solidFill>
                <a:latin typeface="Calibri"/>
                <a:cs typeface="Calibri"/>
                <a:sym typeface="Calibri"/>
              </a:rPr>
              <a:t>Which groups have community attitudes to support family finance e.g. </a:t>
            </a:r>
            <a:r>
              <a:rPr lang="en-US" sz="2800" b="1" dirty="0">
                <a:solidFill>
                  <a:schemeClr val="tx1"/>
                </a:solidFill>
                <a:latin typeface="Calibri"/>
                <a:cs typeface="Calibri"/>
                <a:sym typeface="Calibri"/>
              </a:rPr>
              <a:t>‘Susu’, ‘</a:t>
            </a:r>
            <a:r>
              <a:rPr lang="en-US" sz="2800" b="1" dirty="0" err="1">
                <a:solidFill>
                  <a:schemeClr val="tx1"/>
                </a:solidFill>
                <a:latin typeface="Calibri"/>
                <a:cs typeface="Calibri"/>
                <a:sym typeface="Calibri"/>
              </a:rPr>
              <a:t>Pardnas</a:t>
            </a:r>
            <a:r>
              <a:rPr lang="en-US" sz="2800" b="1" dirty="0">
                <a:solidFill>
                  <a:schemeClr val="tx1"/>
                </a:solidFill>
                <a:latin typeface="Calibri"/>
                <a:cs typeface="Calibri"/>
                <a:sym typeface="Calibri"/>
              </a:rPr>
              <a:t>’, ‘</a:t>
            </a:r>
            <a:r>
              <a:rPr lang="en-US" sz="2800" b="1" dirty="0" err="1">
                <a:solidFill>
                  <a:schemeClr val="tx1"/>
                </a:solidFill>
                <a:latin typeface="Calibri"/>
                <a:cs typeface="Calibri"/>
                <a:sym typeface="Calibri"/>
              </a:rPr>
              <a:t>Roscas</a:t>
            </a:r>
            <a:r>
              <a:rPr lang="en-US" sz="2800" b="1" dirty="0">
                <a:solidFill>
                  <a:schemeClr val="tx1"/>
                </a:solidFill>
                <a:latin typeface="Calibri"/>
                <a:cs typeface="Calibri"/>
                <a:sym typeface="Calibri"/>
              </a:rPr>
              <a:t>’ ‘</a:t>
            </a:r>
            <a:r>
              <a:rPr lang="en-US" sz="2800" b="1" dirty="0" err="1">
                <a:solidFill>
                  <a:schemeClr val="tx1"/>
                </a:solidFill>
                <a:latin typeface="Calibri"/>
                <a:cs typeface="Calibri"/>
                <a:sym typeface="Calibri"/>
              </a:rPr>
              <a:t>Tandas</a:t>
            </a:r>
            <a:r>
              <a:rPr lang="en-US" sz="2800" b="1" dirty="0">
                <a:solidFill>
                  <a:schemeClr val="tx1"/>
                </a:solidFill>
                <a:latin typeface="Calibri"/>
                <a:cs typeface="Calibri"/>
                <a:sym typeface="Calibri"/>
              </a:rPr>
              <a: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endParaRPr lang="en-US" sz="2400" b="0" i="1" u="none" strike="noStrike" cap="none" dirty="0">
              <a:solidFill>
                <a:srgbClr val="44546A"/>
              </a:solidFill>
              <a:latin typeface="Calibri"/>
              <a:ea typeface="Arial"/>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lang="en-US" sz="2400" b="0" i="0" u="none" strike="noStrike" cap="none" dirty="0">
              <a:solidFill>
                <a:srgbClr val="44546A"/>
              </a:solidFill>
              <a:latin typeface="Calibri"/>
              <a:ea typeface="Calibri"/>
              <a:cs typeface="Calibri"/>
              <a:sym typeface="Calibri"/>
            </a:endParaRPr>
          </a:p>
        </p:txBody>
      </p:sp>
      <p:pic>
        <p:nvPicPr>
          <p:cNvPr id="334" name="Google Shape;334;p47" descr="Text&#10;&#10;Description automatically generated"/>
          <p:cNvPicPr preferRelativeResize="0"/>
          <p:nvPr/>
        </p:nvPicPr>
        <p:blipFill rotWithShape="1">
          <a:blip r:embed="rId3">
            <a:alphaModFix/>
          </a:blip>
          <a:srcRect t="19582"/>
          <a:stretch/>
        </p:blipFill>
        <p:spPr>
          <a:xfrm>
            <a:off x="7794887" y="2913665"/>
            <a:ext cx="4886792" cy="41511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8"/>
          <p:cNvSpPr txBox="1">
            <a:spLocks noGrp="1"/>
          </p:cNvSpPr>
          <p:nvPr>
            <p:ph type="title"/>
          </p:nvPr>
        </p:nvSpPr>
        <p:spPr>
          <a:xfrm>
            <a:off x="502496" y="849934"/>
            <a:ext cx="5016174" cy="720001"/>
          </a:xfrm>
          <a:prstGeom prst="rect">
            <a:avLst/>
          </a:prstGeom>
          <a:noFill/>
          <a:ln>
            <a:noFill/>
          </a:ln>
        </p:spPr>
        <p:txBody>
          <a:bodyPr spcFirstLastPara="1" wrap="square" lIns="45700" tIns="45700" rIns="45700" bIns="45700" anchor="ctr" anchorCtr="0">
            <a:normAutofit fontScale="90000"/>
          </a:bodyPr>
          <a:lstStyle/>
          <a:p>
            <a:pPr marL="0" marR="0" lvl="0" indent="0" algn="l" rtl="0">
              <a:lnSpc>
                <a:spcPct val="90000"/>
              </a:lnSpc>
              <a:spcBef>
                <a:spcPts val="0"/>
              </a:spcBef>
              <a:spcAft>
                <a:spcPts val="0"/>
              </a:spcAft>
              <a:buClr>
                <a:schemeClr val="accent2"/>
              </a:buClr>
              <a:buSzPct val="111111"/>
              <a:buFont typeface="Calibri"/>
              <a:buNone/>
            </a:pPr>
            <a:br>
              <a:rPr lang="en-US" dirty="0"/>
            </a:br>
            <a:r>
              <a:rPr lang="en-US" sz="3600" dirty="0"/>
              <a:t>Money and Culture </a:t>
            </a:r>
            <a:endParaRPr sz="3600" dirty="0"/>
          </a:p>
        </p:txBody>
      </p:sp>
      <p:sp>
        <p:nvSpPr>
          <p:cNvPr id="340" name="Google Shape;340;p48"/>
          <p:cNvSpPr txBox="1"/>
          <p:nvPr/>
        </p:nvSpPr>
        <p:spPr>
          <a:xfrm>
            <a:off x="191246" y="1490085"/>
            <a:ext cx="1295250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200" b="1" i="1" u="none" strike="noStrike" cap="none" dirty="0">
                <a:solidFill>
                  <a:srgbClr val="C00000"/>
                </a:solidFill>
                <a:latin typeface="Calibri"/>
                <a:ea typeface="Calibri"/>
                <a:cs typeface="Calibri"/>
                <a:sym typeface="Calibri"/>
              </a:rPr>
              <a:t>“The truth is every aspect of your finances is directly impacted by your identity and culture</a:t>
            </a:r>
            <a:r>
              <a:rPr lang="en-US" sz="2400" b="1" i="0" u="none" strike="noStrike" cap="none" dirty="0">
                <a:solidFill>
                  <a:srgbClr val="C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
        <p:nvSpPr>
          <p:cNvPr id="341" name="Google Shape;341;p48"/>
          <p:cNvSpPr txBox="1"/>
          <p:nvPr/>
        </p:nvSpPr>
        <p:spPr>
          <a:xfrm>
            <a:off x="502498" y="391917"/>
            <a:ext cx="3200071" cy="720001"/>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accent2"/>
              </a:buClr>
              <a:buSzPts val="3892"/>
              <a:buFont typeface="Calibri"/>
              <a:buNone/>
            </a:pPr>
            <a:r>
              <a:rPr lang="en-US" sz="3200" b="1" i="0" u="none" strike="noStrike" cap="none" dirty="0">
                <a:solidFill>
                  <a:schemeClr val="accent2"/>
                </a:solidFill>
                <a:latin typeface="Calibri"/>
                <a:ea typeface="Calibri"/>
                <a:cs typeface="Calibri"/>
                <a:sym typeface="Calibri"/>
              </a:rPr>
              <a:t>Activity M2.4b</a:t>
            </a:r>
            <a:endParaRPr sz="3200" b="1" i="0" u="none" strike="noStrike" cap="none" dirty="0">
              <a:solidFill>
                <a:schemeClr val="accent2"/>
              </a:solidFill>
              <a:latin typeface="Calibri"/>
              <a:ea typeface="Calibri"/>
              <a:cs typeface="Calibri"/>
              <a:sym typeface="Calibri"/>
            </a:endParaRPr>
          </a:p>
        </p:txBody>
      </p:sp>
      <p:sp>
        <p:nvSpPr>
          <p:cNvPr id="342" name="Google Shape;342;p48"/>
          <p:cNvSpPr txBox="1"/>
          <p:nvPr/>
        </p:nvSpPr>
        <p:spPr>
          <a:xfrm>
            <a:off x="6664960" y="7046551"/>
            <a:ext cx="6670040" cy="76944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dirty="0">
                <a:solidFill>
                  <a:srgbClr val="979797"/>
                </a:solidFill>
                <a:latin typeface="Arial"/>
                <a:ea typeface="Arial"/>
                <a:cs typeface="Arial"/>
                <a:sym typeface="Arial"/>
              </a:rPr>
              <a:t>Source: </a:t>
            </a:r>
            <a:r>
              <a:rPr lang="en-US" sz="800" b="0" i="0" u="none" strike="noStrike" cap="none" dirty="0" err="1">
                <a:solidFill>
                  <a:srgbClr val="979797"/>
                </a:solidFill>
                <a:latin typeface="Arial"/>
                <a:ea typeface="Arial"/>
                <a:cs typeface="Arial"/>
                <a:sym typeface="Arial"/>
              </a:rPr>
              <a:t>Dorsainvil</a:t>
            </a:r>
            <a:r>
              <a:rPr lang="en-US" sz="800" b="0" i="0" u="none" strike="noStrike" cap="none" dirty="0">
                <a:solidFill>
                  <a:srgbClr val="979797"/>
                </a:solidFill>
                <a:latin typeface="Arial"/>
                <a:ea typeface="Arial"/>
                <a:cs typeface="Arial"/>
                <a:sym typeface="Arial"/>
              </a:rPr>
              <a:t>, R. (n.d.). Why We Can’t Talk About Money Without Talking About Culture. Forbes. Retrieved March 8, 2022, from https://</a:t>
            </a:r>
            <a:r>
              <a:rPr lang="en-US" sz="800" b="0" i="0" u="none" strike="noStrike" cap="none" dirty="0" err="1">
                <a:solidFill>
                  <a:srgbClr val="979797"/>
                </a:solidFill>
                <a:latin typeface="Arial"/>
                <a:ea typeface="Arial"/>
                <a:cs typeface="Arial"/>
                <a:sym typeface="Arial"/>
              </a:rPr>
              <a:t>www.forbes.com</a:t>
            </a:r>
            <a:r>
              <a:rPr lang="en-US" sz="800" b="0" i="0" u="none" strike="noStrike" cap="none" dirty="0">
                <a:solidFill>
                  <a:srgbClr val="979797"/>
                </a:solidFill>
                <a:latin typeface="Arial"/>
                <a:ea typeface="Arial"/>
                <a:cs typeface="Arial"/>
                <a:sym typeface="Arial"/>
              </a:rPr>
              <a:t>/sites/</a:t>
            </a:r>
            <a:r>
              <a:rPr lang="en-US" sz="800" b="0" i="0" u="none" strike="noStrike" cap="none" dirty="0" err="1">
                <a:solidFill>
                  <a:srgbClr val="979797"/>
                </a:solidFill>
                <a:latin typeface="Arial"/>
                <a:ea typeface="Arial"/>
                <a:cs typeface="Arial"/>
                <a:sym typeface="Arial"/>
              </a:rPr>
              <a:t>riankadorsainvil</a:t>
            </a:r>
            <a:r>
              <a:rPr lang="en-US" sz="800" b="0" i="0" u="none" strike="noStrike" cap="none" dirty="0">
                <a:solidFill>
                  <a:srgbClr val="979797"/>
                </a:solidFill>
                <a:latin typeface="Arial"/>
                <a:ea typeface="Arial"/>
                <a:cs typeface="Arial"/>
                <a:sym typeface="Arial"/>
              </a:rPr>
              <a:t>/2019/06/28/why-we-cant-talk-about-money-without-talking-about-culture/?</a:t>
            </a:r>
            <a:r>
              <a:rPr lang="en-US" sz="800" b="0" i="0" u="none" strike="noStrike" cap="none" dirty="0" err="1">
                <a:solidFill>
                  <a:srgbClr val="979797"/>
                </a:solidFill>
                <a:latin typeface="Arial"/>
                <a:ea typeface="Arial"/>
                <a:cs typeface="Arial"/>
                <a:sym typeface="Arial"/>
              </a:rPr>
              <a:t>sh</a:t>
            </a:r>
            <a:r>
              <a:rPr lang="en-US" sz="800" b="0" i="0" u="none" strike="noStrike" cap="none" dirty="0">
                <a:solidFill>
                  <a:srgbClr val="979797"/>
                </a:solidFill>
                <a:latin typeface="Arial"/>
                <a:ea typeface="Arial"/>
                <a:cs typeface="Arial"/>
                <a:sym typeface="Arial"/>
              </a:rPr>
              <a:t>=13ba4b185e8d</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343" name="Google Shape;343;p48"/>
          <p:cNvSpPr txBox="1"/>
          <p:nvPr/>
        </p:nvSpPr>
        <p:spPr>
          <a:xfrm>
            <a:off x="397566" y="2435516"/>
            <a:ext cx="12089240" cy="483205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4546A"/>
              </a:buClr>
              <a:buSzPts val="2400"/>
              <a:buFont typeface="Arial"/>
              <a:buChar char="•"/>
            </a:pPr>
            <a:r>
              <a:rPr lang="en-US" sz="2800" b="0" i="0" u="none" strike="noStrike" cap="none" dirty="0">
                <a:solidFill>
                  <a:srgbClr val="44546A"/>
                </a:solidFill>
                <a:latin typeface="Calibri"/>
                <a:ea typeface="Calibri"/>
                <a:cs typeface="Calibri"/>
                <a:sym typeface="Calibri"/>
              </a:rPr>
              <a:t>Identify the </a:t>
            </a:r>
            <a:r>
              <a:rPr lang="en-US" sz="2800" b="1" i="0" u="none" strike="noStrike" cap="none" dirty="0">
                <a:solidFill>
                  <a:srgbClr val="44546A"/>
                </a:solidFill>
                <a:latin typeface="Calibri"/>
                <a:ea typeface="Calibri"/>
                <a:cs typeface="Calibri"/>
                <a:sym typeface="Calibri"/>
              </a:rPr>
              <a:t>historical and community elements </a:t>
            </a:r>
            <a:r>
              <a:rPr lang="en-US" sz="2800" b="0" i="0" u="none" strike="noStrike" cap="none" dirty="0">
                <a:solidFill>
                  <a:srgbClr val="44546A"/>
                </a:solidFill>
                <a:latin typeface="Calibri"/>
                <a:ea typeface="Calibri"/>
                <a:cs typeface="Calibri"/>
                <a:sym typeface="Calibri"/>
              </a:rPr>
              <a:t>of your identity to understand the "baggage of money you have on the table.“</a:t>
            </a:r>
          </a:p>
          <a:p>
            <a:pPr marL="342900" marR="0" lvl="0" indent="-342900" algn="l" rtl="0">
              <a:lnSpc>
                <a:spcPct val="100000"/>
              </a:lnSpc>
              <a:spcBef>
                <a:spcPts val="0"/>
              </a:spcBef>
              <a:spcAft>
                <a:spcPts val="0"/>
              </a:spcAft>
              <a:buClr>
                <a:srgbClr val="44546A"/>
              </a:buClr>
              <a:buSzPts val="2400"/>
              <a:buFont typeface="Arial"/>
              <a:buChar char="•"/>
            </a:pP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4546A"/>
              </a:buClr>
              <a:buSzPts val="2400"/>
              <a:buFont typeface="Arial"/>
              <a:buChar char="•"/>
            </a:pPr>
            <a:r>
              <a:rPr lang="en-US" sz="2800" dirty="0">
                <a:solidFill>
                  <a:srgbClr val="44546A"/>
                </a:solidFill>
                <a:latin typeface="Calibri"/>
                <a:ea typeface="Calibri"/>
                <a:cs typeface="Calibri"/>
                <a:sym typeface="Calibri"/>
              </a:rPr>
              <a:t>Does your</a:t>
            </a:r>
            <a:r>
              <a:rPr lang="en-US" sz="2800" b="0" i="0" u="none" strike="noStrike" cap="none" dirty="0">
                <a:solidFill>
                  <a:srgbClr val="44546A"/>
                </a:solidFill>
                <a:latin typeface="Calibri"/>
                <a:ea typeface="Calibri"/>
                <a:cs typeface="Calibri"/>
                <a:sym typeface="Calibri"/>
              </a:rPr>
              <a:t> </a:t>
            </a:r>
            <a:r>
              <a:rPr lang="en-US" sz="2800" b="1" i="0" u="none" strike="noStrike" cap="none" dirty="0">
                <a:solidFill>
                  <a:srgbClr val="44546A"/>
                </a:solidFill>
                <a:latin typeface="Calibri"/>
                <a:ea typeface="Calibri"/>
                <a:cs typeface="Calibri"/>
                <a:sym typeface="Calibri"/>
              </a:rPr>
              <a:t>community</a:t>
            </a:r>
            <a:r>
              <a:rPr lang="en-US" sz="2800" b="0" i="0" u="none" strike="noStrike" cap="none" dirty="0">
                <a:solidFill>
                  <a:srgbClr val="44546A"/>
                </a:solidFill>
                <a:latin typeface="Calibri"/>
                <a:ea typeface="Calibri"/>
                <a:cs typeface="Calibri"/>
                <a:sym typeface="Calibri"/>
              </a:rPr>
              <a:t> </a:t>
            </a:r>
            <a:r>
              <a:rPr lang="en-US" sz="2800" dirty="0">
                <a:solidFill>
                  <a:srgbClr val="44546A"/>
                </a:solidFill>
                <a:latin typeface="Calibri"/>
                <a:ea typeface="Calibri"/>
                <a:cs typeface="Calibri"/>
                <a:sym typeface="Calibri"/>
              </a:rPr>
              <a:t>influence</a:t>
            </a:r>
            <a:r>
              <a:rPr lang="en-US" sz="2800" b="0" i="0" u="none" strike="noStrike" cap="none" dirty="0">
                <a:solidFill>
                  <a:srgbClr val="44546A"/>
                </a:solidFill>
                <a:latin typeface="Calibri"/>
                <a:ea typeface="Calibri"/>
                <a:cs typeface="Calibri"/>
                <a:sym typeface="Calibri"/>
              </a:rPr>
              <a:t> your financial choices</a:t>
            </a:r>
            <a:r>
              <a:rPr lang="en-US" sz="2800" dirty="0">
                <a:solidFill>
                  <a:srgbClr val="44546A"/>
                </a:solidFill>
                <a:latin typeface="Calibri"/>
                <a:ea typeface="Calibri"/>
                <a:cs typeface="Calibri"/>
                <a:sym typeface="Calibri"/>
              </a:rPr>
              <a:t>?</a:t>
            </a:r>
            <a:endParaRPr lang="en-US" sz="2800" b="0" i="0" u="none" strike="noStrike" cap="none" dirty="0">
              <a:solidFill>
                <a:srgbClr val="44546A"/>
              </a:solidFill>
              <a:latin typeface="Calibri"/>
              <a:ea typeface="Calibri"/>
              <a:cs typeface="Calibri"/>
              <a:sym typeface="Calibri"/>
            </a:endParaRPr>
          </a:p>
          <a:p>
            <a:pPr marL="342900" indent="-342900">
              <a:buClr>
                <a:srgbClr val="44546A"/>
              </a:buClr>
              <a:buSzPts val="2400"/>
              <a:buFont typeface="Arial"/>
              <a:buChar char="•"/>
            </a:pPr>
            <a:endParaRPr lang="en-US" sz="2800" i="1" dirty="0">
              <a:solidFill>
                <a:srgbClr val="44546A"/>
              </a:solidFill>
              <a:latin typeface="Calibri"/>
              <a:cs typeface="Calibri"/>
              <a:sym typeface="Calibri"/>
            </a:endParaRPr>
          </a:p>
          <a:p>
            <a:pPr marL="342900" indent="-342900">
              <a:buClr>
                <a:srgbClr val="44546A"/>
              </a:buClr>
              <a:buSzPts val="2400"/>
              <a:buFont typeface="Arial"/>
              <a:buChar char="•"/>
            </a:pPr>
            <a:r>
              <a:rPr lang="en-US" sz="2800" dirty="0">
                <a:solidFill>
                  <a:srgbClr val="44546A"/>
                </a:solidFill>
                <a:latin typeface="Calibri"/>
                <a:cs typeface="Calibri"/>
                <a:sym typeface="Calibri"/>
              </a:rPr>
              <a:t>Do you have a family financial story? </a:t>
            </a:r>
            <a:endParaRPr lang="en-US" sz="2800" b="0" u="none" strike="noStrike" cap="none" dirty="0">
              <a:solidFill>
                <a:srgbClr val="44546A"/>
              </a:solidFill>
              <a:latin typeface="Calibri"/>
              <a:ea typeface="Arial"/>
              <a:cs typeface="Calibri"/>
              <a:sym typeface="Calibri"/>
            </a:endParaRPr>
          </a:p>
          <a:p>
            <a:pPr marR="0" lvl="0" algn="l" rtl="0">
              <a:lnSpc>
                <a:spcPct val="100000"/>
              </a:lnSpc>
              <a:spcBef>
                <a:spcPts val="0"/>
              </a:spcBef>
              <a:spcAft>
                <a:spcPts val="0"/>
              </a:spcAft>
              <a:buClr>
                <a:srgbClr val="44546A"/>
              </a:buClr>
              <a:buSzPts val="2400"/>
            </a:pPr>
            <a:endParaRPr lang="en-US" sz="2800" b="0" i="0" u="none" strike="noStrike" cap="none" dirty="0">
              <a:solidFill>
                <a:srgbClr val="44546A"/>
              </a:solidFill>
              <a:latin typeface="Calibri"/>
              <a:ea typeface="Calibri"/>
              <a:cs typeface="Calibri"/>
              <a:sym typeface="Calibri"/>
            </a:endParaRPr>
          </a:p>
          <a:p>
            <a:pPr marL="342900" indent="-342900">
              <a:buClr>
                <a:srgbClr val="44546A"/>
              </a:buClr>
              <a:buSzPts val="2400"/>
              <a:buFont typeface="Arial"/>
              <a:buChar char="•"/>
            </a:pPr>
            <a:r>
              <a:rPr lang="en-US" sz="2800" b="0" i="0" u="none" strike="noStrike" cap="none" dirty="0">
                <a:solidFill>
                  <a:srgbClr val="44546A"/>
                </a:solidFill>
                <a:latin typeface="Calibri"/>
                <a:ea typeface="Calibri"/>
                <a:cs typeface="Calibri"/>
                <a:sym typeface="Calibri"/>
              </a:rPr>
              <a:t>Clarify </a:t>
            </a:r>
            <a:r>
              <a:rPr lang="en-US" sz="2800" b="1" i="0" u="none" strike="noStrike" cap="none" dirty="0">
                <a:solidFill>
                  <a:srgbClr val="44546A"/>
                </a:solidFill>
                <a:latin typeface="Calibri"/>
                <a:ea typeface="Calibri"/>
                <a:cs typeface="Calibri"/>
                <a:sym typeface="Calibri"/>
              </a:rPr>
              <a:t>useless or negative stories </a:t>
            </a:r>
            <a:r>
              <a:rPr lang="en-US" sz="2800" b="0" i="0" u="none" strike="noStrike" cap="none" dirty="0">
                <a:solidFill>
                  <a:srgbClr val="44546A"/>
                </a:solidFill>
                <a:latin typeface="Calibri"/>
                <a:ea typeface="Calibri"/>
                <a:cs typeface="Calibri"/>
                <a:sym typeface="Calibri"/>
              </a:rPr>
              <a:t>about money you have </a:t>
            </a:r>
            <a:r>
              <a:rPr lang="en-US" sz="2800" dirty="0">
                <a:solidFill>
                  <a:srgbClr val="44546A"/>
                </a:solidFill>
                <a:latin typeface="Calibri"/>
                <a:ea typeface="Calibri"/>
                <a:cs typeface="Calibri"/>
                <a:sym typeface="Calibri"/>
              </a:rPr>
              <a:t>learned in the past</a:t>
            </a:r>
            <a:r>
              <a:rPr lang="en-US" sz="2800" b="0" i="0" u="none" strike="noStrike" cap="none" dirty="0">
                <a:solidFill>
                  <a:srgbClr val="44546A"/>
                </a:solidFill>
                <a:latin typeface="Calibri"/>
                <a:ea typeface="Calibri"/>
                <a:cs typeface="Calibri"/>
                <a:sym typeface="Calibri"/>
              </a:rPr>
              <a:t>.</a:t>
            </a:r>
          </a:p>
          <a:p>
            <a:pPr marL="342900" marR="0" lvl="0" indent="-342900" algn="l" rtl="0">
              <a:lnSpc>
                <a:spcPct val="100000"/>
              </a:lnSpc>
              <a:spcBef>
                <a:spcPts val="0"/>
              </a:spcBef>
              <a:spcAft>
                <a:spcPts val="0"/>
              </a:spcAft>
              <a:buClr>
                <a:srgbClr val="44546A"/>
              </a:buClr>
              <a:buSzPts val="2400"/>
              <a:buFont typeface="Arial"/>
              <a:buChar char="•"/>
            </a:pPr>
            <a:endParaRPr sz="28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44546A"/>
              </a:buClr>
              <a:buSzPts val="2400"/>
              <a:buFont typeface="Arial"/>
              <a:buChar char="•"/>
            </a:pPr>
            <a:r>
              <a:rPr lang="en-US" sz="2800" b="0" i="0" u="none" strike="noStrike" cap="none" dirty="0">
                <a:solidFill>
                  <a:srgbClr val="44546A"/>
                </a:solidFill>
                <a:latin typeface="Calibri"/>
                <a:ea typeface="Calibri"/>
                <a:cs typeface="Calibri"/>
                <a:sym typeface="Calibri"/>
              </a:rPr>
              <a:t>Before making any financial decision, remember the story you want to tell yourself.</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12" name="Google Shape;212;p11"/>
          <p:cNvGrpSpPr/>
          <p:nvPr/>
        </p:nvGrpSpPr>
        <p:grpSpPr>
          <a:xfrm>
            <a:off x="383358" y="603062"/>
            <a:ext cx="12331544" cy="602892"/>
            <a:chOff x="-1" y="-1"/>
            <a:chExt cx="12331542" cy="602891"/>
          </a:xfrm>
        </p:grpSpPr>
        <p:sp>
          <p:nvSpPr>
            <p:cNvPr id="213" name="Google Shape;213;p11"/>
            <p:cNvSpPr/>
            <p:nvPr/>
          </p:nvSpPr>
          <p:spPr>
            <a:xfrm>
              <a:off x="-1" y="-1"/>
              <a:ext cx="12331542" cy="602891"/>
            </a:xfrm>
            <a:prstGeom prst="rect">
              <a:avLst/>
            </a:prstGeom>
            <a:solidFill>
              <a:srgbClr val="374856"/>
            </a:solidFill>
            <a:ln>
              <a:noFill/>
            </a:ln>
          </p:spPr>
          <p:txBody>
            <a:bodyPr spcFirstLastPara="1" wrap="square" lIns="45700" tIns="45700" rIns="45700" bIns="45700" anchor="ctr" anchorCtr="0">
              <a:noAutofit/>
            </a:bodyPr>
            <a:lstStyle/>
            <a:p>
              <a:pPr marL="0" marR="0" lvl="0" indent="0" algn="just" rtl="0">
                <a:lnSpc>
                  <a:spcPct val="90000"/>
                </a:lnSpc>
                <a:spcBef>
                  <a:spcPts val="0"/>
                </a:spcBef>
                <a:spcAft>
                  <a:spcPts val="0"/>
                </a:spcAft>
                <a:buClr>
                  <a:srgbClr val="FFFFFF"/>
                </a:buClr>
                <a:buSzPts val="2400"/>
                <a:buFont typeface="Calibri"/>
                <a:buNone/>
              </a:pPr>
              <a:endParaRPr sz="2400" b="1" i="1" u="none" strike="noStrike" cap="none">
                <a:solidFill>
                  <a:srgbClr val="FFFFFF"/>
                </a:solidFill>
                <a:latin typeface="Calibri"/>
                <a:ea typeface="Calibri"/>
                <a:cs typeface="Calibri"/>
                <a:sym typeface="Calibri"/>
              </a:endParaRPr>
            </a:p>
          </p:txBody>
        </p:sp>
        <p:sp>
          <p:nvSpPr>
            <p:cNvPr id="214" name="Google Shape;214;p11"/>
            <p:cNvSpPr txBox="1"/>
            <p:nvPr/>
          </p:nvSpPr>
          <p:spPr>
            <a:xfrm>
              <a:off x="26279" y="89099"/>
              <a:ext cx="12278983" cy="424690"/>
            </a:xfrm>
            <a:prstGeom prst="rect">
              <a:avLst/>
            </a:prstGeom>
            <a:noFill/>
            <a:ln>
              <a:noFill/>
            </a:ln>
          </p:spPr>
          <p:txBody>
            <a:bodyPr spcFirstLastPara="1" wrap="square" lIns="45700" tIns="45700" rIns="45700" bIns="45700" anchor="ctr" anchorCtr="0">
              <a:spAutoFit/>
            </a:bodyPr>
            <a:lstStyle/>
            <a:p>
              <a:pPr marL="0" marR="0" lvl="0" indent="0" algn="just" rtl="0">
                <a:lnSpc>
                  <a:spcPct val="90000"/>
                </a:lnSpc>
                <a:spcBef>
                  <a:spcPts val="0"/>
                </a:spcBef>
                <a:spcAft>
                  <a:spcPts val="0"/>
                </a:spcAft>
                <a:buClr>
                  <a:srgbClr val="FFFFFF"/>
                </a:buClr>
                <a:buSzPts val="2400"/>
                <a:buFont typeface="Calibri"/>
                <a:buNone/>
              </a:pPr>
              <a:r>
                <a:rPr lang="en-US" sz="2400" b="1" i="1" dirty="0">
                  <a:solidFill>
                    <a:srgbClr val="FFFFFF"/>
                  </a:solidFill>
                  <a:latin typeface="Calibri"/>
                  <a:cs typeface="Calibri"/>
                  <a:sym typeface="Calibri"/>
                </a:rPr>
                <a:t>Budgeting and the Money Matters App</a:t>
              </a:r>
              <a:endParaRPr sz="1400" b="0" i="1" u="none" strike="noStrike" cap="none" dirty="0">
                <a:solidFill>
                  <a:srgbClr val="000000"/>
                </a:solidFill>
                <a:latin typeface="Arial"/>
                <a:ea typeface="Arial"/>
                <a:cs typeface="Arial"/>
                <a:sym typeface="Arial"/>
              </a:endParaRPr>
            </a:p>
          </p:txBody>
        </p:sp>
      </p:grpSp>
      <p:sp>
        <p:nvSpPr>
          <p:cNvPr id="215" name="Google Shape;215;p11"/>
          <p:cNvSpPr txBox="1"/>
          <p:nvPr/>
        </p:nvSpPr>
        <p:spPr>
          <a:xfrm>
            <a:off x="683960" y="2002014"/>
            <a:ext cx="5131319" cy="862554"/>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44546A"/>
              </a:buClr>
              <a:buSzPts val="2919"/>
              <a:buFont typeface="Calibri"/>
              <a:buNone/>
            </a:pPr>
            <a:r>
              <a:rPr lang="en-US" sz="2700" b="0" i="0" u="none" strike="noStrike" cap="none" dirty="0">
                <a:solidFill>
                  <a:srgbClr val="44546A"/>
                </a:solidFill>
                <a:latin typeface="Calibri"/>
                <a:ea typeface="Calibri"/>
                <a:cs typeface="Calibri"/>
                <a:sym typeface="Calibri"/>
              </a:rPr>
              <a:t>Budgeting is the process of planning for how you will spend your money. </a:t>
            </a:r>
            <a:endParaRPr dirty="0"/>
          </a:p>
        </p:txBody>
      </p:sp>
      <p:pic>
        <p:nvPicPr>
          <p:cNvPr id="216" name="Google Shape;216;p11"/>
          <p:cNvPicPr preferRelativeResize="0"/>
          <p:nvPr/>
        </p:nvPicPr>
        <p:blipFill rotWithShape="1">
          <a:blip r:embed="rId3">
            <a:alphaModFix/>
          </a:blip>
          <a:srcRect/>
          <a:stretch/>
        </p:blipFill>
        <p:spPr>
          <a:xfrm>
            <a:off x="6792303" y="1977933"/>
            <a:ext cx="2431970" cy="5301997"/>
          </a:xfrm>
          <a:prstGeom prst="rect">
            <a:avLst/>
          </a:prstGeom>
          <a:noFill/>
          <a:ln>
            <a:noFill/>
          </a:ln>
        </p:spPr>
      </p:pic>
      <p:pic>
        <p:nvPicPr>
          <p:cNvPr id="217" name="Google Shape;217;p11"/>
          <p:cNvPicPr preferRelativeResize="0"/>
          <p:nvPr/>
        </p:nvPicPr>
        <p:blipFill rotWithShape="1">
          <a:blip r:embed="rId4">
            <a:alphaModFix/>
          </a:blip>
          <a:srcRect/>
          <a:stretch/>
        </p:blipFill>
        <p:spPr>
          <a:xfrm>
            <a:off x="9517350" y="1952544"/>
            <a:ext cx="2341306" cy="5176306"/>
          </a:xfrm>
          <a:prstGeom prst="rect">
            <a:avLst/>
          </a:prstGeom>
          <a:noFill/>
          <a:ln>
            <a:noFill/>
          </a:ln>
        </p:spPr>
      </p:pic>
      <p:sp>
        <p:nvSpPr>
          <p:cNvPr id="218" name="Google Shape;218;p11"/>
          <p:cNvSpPr/>
          <p:nvPr/>
        </p:nvSpPr>
        <p:spPr>
          <a:xfrm>
            <a:off x="732420" y="3158307"/>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9" name="Google Shape;219;p11"/>
          <p:cNvSpPr/>
          <p:nvPr/>
        </p:nvSpPr>
        <p:spPr>
          <a:xfrm>
            <a:off x="94253" y="2157844"/>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0" name="Google Shape;220;p11"/>
          <p:cNvSpPr/>
          <p:nvPr/>
        </p:nvSpPr>
        <p:spPr>
          <a:xfrm>
            <a:off x="1394625" y="4061215"/>
            <a:ext cx="578211" cy="230332"/>
          </a:xfrm>
          <a:prstGeom prst="right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2" name="Google Shape;222;p11"/>
          <p:cNvSpPr txBox="1"/>
          <p:nvPr/>
        </p:nvSpPr>
        <p:spPr>
          <a:xfrm>
            <a:off x="10757647" y="6966761"/>
            <a:ext cx="25195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000000"/>
                </a:solidFill>
                <a:latin typeface="Calibri"/>
                <a:ea typeface="Calibri"/>
                <a:cs typeface="Calibri"/>
                <a:sym typeface="Calibri"/>
              </a:rPr>
              <a:t>Money Matters App</a:t>
            </a:r>
            <a:endParaRPr dirty="0"/>
          </a:p>
        </p:txBody>
      </p:sp>
      <p:sp>
        <p:nvSpPr>
          <p:cNvPr id="223" name="Google Shape;223;p11"/>
          <p:cNvSpPr txBox="1"/>
          <p:nvPr/>
        </p:nvSpPr>
        <p:spPr>
          <a:xfrm>
            <a:off x="1378128" y="2992291"/>
            <a:ext cx="4815782" cy="923330"/>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44546A"/>
              </a:buClr>
              <a:buSzPts val="2919"/>
              <a:buFont typeface="Calibri"/>
              <a:buNone/>
            </a:pPr>
            <a:r>
              <a:rPr lang="en-US" sz="2700" b="0" i="0" u="none" strike="noStrike" cap="none">
                <a:solidFill>
                  <a:srgbClr val="44546A"/>
                </a:solidFill>
                <a:latin typeface="Calibri"/>
                <a:ea typeface="Calibri"/>
                <a:cs typeface="Calibri"/>
                <a:sym typeface="Calibri"/>
              </a:rPr>
              <a:t>A budget is the name given to this spending plan. </a:t>
            </a:r>
            <a:endParaRPr/>
          </a:p>
        </p:txBody>
      </p:sp>
      <p:sp>
        <p:nvSpPr>
          <p:cNvPr id="224" name="Google Shape;224;p11"/>
          <p:cNvSpPr txBox="1"/>
          <p:nvPr/>
        </p:nvSpPr>
        <p:spPr>
          <a:xfrm>
            <a:off x="2000113" y="3928198"/>
            <a:ext cx="4807130" cy="2169825"/>
          </a:xfrm>
          <a:prstGeom prst="rect">
            <a:avLst/>
          </a:prstGeom>
          <a:noFill/>
          <a:ln>
            <a:noFill/>
          </a:ln>
        </p:spPr>
        <p:txBody>
          <a:bodyPr spcFirstLastPara="1" wrap="square" lIns="91425" tIns="45700" rIns="91425" bIns="45700" anchor="t" anchorCtr="0">
            <a:spAutoFit/>
          </a:bodyPr>
          <a:lstStyle/>
          <a:p>
            <a:pPr marL="85725" marR="0" lvl="0" indent="-85725" algn="l" rtl="0">
              <a:lnSpc>
                <a:spcPct val="100000"/>
              </a:lnSpc>
              <a:spcBef>
                <a:spcPts val="0"/>
              </a:spcBef>
              <a:spcAft>
                <a:spcPts val="0"/>
              </a:spcAft>
              <a:buClr>
                <a:srgbClr val="44546A"/>
              </a:buClr>
              <a:buSzPts val="2919"/>
              <a:buFont typeface="Calibri"/>
              <a:buNone/>
            </a:pPr>
            <a:r>
              <a:rPr lang="en-US" sz="2700" b="0" i="0" u="none" strike="noStrike" cap="none" dirty="0">
                <a:solidFill>
                  <a:srgbClr val="44546A"/>
                </a:solidFill>
                <a:latin typeface="Calibri"/>
                <a:ea typeface="Calibri"/>
                <a:cs typeface="Calibri"/>
                <a:sym typeface="Calibri"/>
              </a:rPr>
              <a:t>Making this spending plan allows</a:t>
            </a:r>
            <a:endParaRPr dirty="0"/>
          </a:p>
          <a:p>
            <a:pPr marL="85725" marR="0" lvl="0" indent="-85725" algn="l" rtl="0">
              <a:lnSpc>
                <a:spcPct val="100000"/>
              </a:lnSpc>
              <a:spcBef>
                <a:spcPts val="0"/>
              </a:spcBef>
              <a:spcAft>
                <a:spcPts val="0"/>
              </a:spcAft>
              <a:buClr>
                <a:srgbClr val="44546A"/>
              </a:buClr>
              <a:buSzPts val="2919"/>
              <a:buFont typeface="Calibri"/>
              <a:buNone/>
            </a:pPr>
            <a:r>
              <a:rPr lang="en-US" sz="2700" b="0" i="0" u="none" strike="noStrike" cap="none" dirty="0">
                <a:solidFill>
                  <a:srgbClr val="44546A"/>
                </a:solidFill>
                <a:latin typeface="Calibri"/>
                <a:ea typeface="Calibri"/>
                <a:cs typeface="Calibri"/>
                <a:sym typeface="Calibri"/>
              </a:rPr>
              <a:t>you to know ahead of time whether you will have enough money to do the things you need or want to do.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 calcmode="lin" valueType="num">
                                      <p:cBhvr additive="base">
                                        <p:cTn id="7" dur="500"/>
                                        <p:tgtEl>
                                          <p:spTgt spid="21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 calcmode="lin" valueType="num">
                                      <p:cBhvr additive="base">
                                        <p:cTn id="10" dur="500"/>
                                        <p:tgtEl>
                                          <p:spTgt spid="215"/>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8"/>
                                        </p:tgtEl>
                                        <p:attrNameLst>
                                          <p:attrName>style.visibility</p:attrName>
                                        </p:attrNameLst>
                                      </p:cBhvr>
                                      <p:to>
                                        <p:strVal val="visible"/>
                                      </p:to>
                                    </p:set>
                                    <p:anim calcmode="lin" valueType="num">
                                      <p:cBhvr additive="base">
                                        <p:cTn id="15" dur="500"/>
                                        <p:tgtEl>
                                          <p:spTgt spid="21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23"/>
                                        </p:tgtEl>
                                        <p:attrNameLst>
                                          <p:attrName>style.visibility</p:attrName>
                                        </p:attrNameLst>
                                      </p:cBhvr>
                                      <p:to>
                                        <p:strVal val="visible"/>
                                      </p:to>
                                    </p:set>
                                    <p:anim calcmode="lin" valueType="num">
                                      <p:cBhvr additive="base">
                                        <p:cTn id="18" dur="500"/>
                                        <p:tgtEl>
                                          <p:spTgt spid="22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20"/>
                                        </p:tgtEl>
                                        <p:attrNameLst>
                                          <p:attrName>style.visibility</p:attrName>
                                        </p:attrNameLst>
                                      </p:cBhvr>
                                      <p:to>
                                        <p:strVal val="visible"/>
                                      </p:to>
                                    </p:set>
                                    <p:anim calcmode="lin" valueType="num">
                                      <p:cBhvr additive="base">
                                        <p:cTn id="23" dur="500"/>
                                        <p:tgtEl>
                                          <p:spTgt spid="220"/>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24"/>
                                        </p:tgtEl>
                                        <p:attrNameLst>
                                          <p:attrName>style.visibility</p:attrName>
                                        </p:attrNameLst>
                                      </p:cBhvr>
                                      <p:to>
                                        <p:strVal val="visible"/>
                                      </p:to>
                                    </p:set>
                                    <p:anim calcmode="lin" valueType="num">
                                      <p:cBhvr additive="base">
                                        <p:cTn id="26" dur="500"/>
                                        <p:tgtEl>
                                          <p:spTgt spid="2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0C58D5-1AD3-5211-8A30-363EB5C5BF53}"/>
              </a:ext>
            </a:extLst>
          </p:cNvPr>
          <p:cNvSpPr>
            <a:spLocks noGrp="1"/>
          </p:cNvSpPr>
          <p:nvPr>
            <p:ph type="body" idx="1"/>
          </p:nvPr>
        </p:nvSpPr>
        <p:spPr>
          <a:xfrm>
            <a:off x="500959" y="1967224"/>
            <a:ext cx="12331542" cy="4553892"/>
          </a:xfrm>
        </p:spPr>
        <p:txBody>
          <a:bodyPr/>
          <a:lstStyle/>
          <a:p>
            <a:pPr marL="685800" indent="-457200" algn="l">
              <a:buFont typeface="+mj-lt"/>
              <a:buAutoNum type="arabicPeriod"/>
            </a:pPr>
            <a:r>
              <a:rPr lang="en-GB" sz="3200" dirty="0"/>
              <a:t>Have a look at these resources.</a:t>
            </a:r>
          </a:p>
          <a:p>
            <a:pPr marL="685800" indent="-457200" algn="l">
              <a:buFont typeface="+mj-lt"/>
              <a:buAutoNum type="arabicPeriod"/>
            </a:pPr>
            <a:r>
              <a:rPr lang="en-GB" sz="3200" dirty="0"/>
              <a:t>Think about ways of using them as a Family Learning teaching resource.</a:t>
            </a:r>
          </a:p>
          <a:p>
            <a:pPr marL="685800" indent="-457200" algn="l">
              <a:buFont typeface="+mj-lt"/>
              <a:buAutoNum type="arabicPeriod"/>
            </a:pPr>
            <a:r>
              <a:rPr lang="en-GB" sz="3200" dirty="0"/>
              <a:t>Feedback 3 ideas to the group. </a:t>
            </a:r>
            <a:endParaRPr lang="en-GB" sz="3200" dirty="0">
              <a:highlight>
                <a:srgbClr val="FFFF00"/>
              </a:highlight>
            </a:endParaRPr>
          </a:p>
          <a:p>
            <a:endParaRPr lang="en-GB" dirty="0"/>
          </a:p>
        </p:txBody>
      </p:sp>
      <p:sp>
        <p:nvSpPr>
          <p:cNvPr id="3" name="Title 2">
            <a:extLst>
              <a:ext uri="{FF2B5EF4-FFF2-40B4-BE49-F238E27FC236}">
                <a16:creationId xmlns:a16="http://schemas.microsoft.com/office/drawing/2014/main" id="{549FA34D-C40B-59E6-27B6-18455399EAF7}"/>
              </a:ext>
            </a:extLst>
          </p:cNvPr>
          <p:cNvSpPr>
            <a:spLocks noGrp="1"/>
          </p:cNvSpPr>
          <p:nvPr>
            <p:ph type="title"/>
          </p:nvPr>
        </p:nvSpPr>
        <p:spPr>
          <a:xfrm>
            <a:off x="502499" y="432158"/>
            <a:ext cx="12330002" cy="1381652"/>
          </a:xfrm>
        </p:spPr>
        <p:txBody>
          <a:bodyPr>
            <a:normAutofit/>
          </a:bodyPr>
          <a:lstStyle/>
          <a:p>
            <a:r>
              <a:rPr lang="en-GB" sz="3200" dirty="0"/>
              <a:t>Activity M2.5 </a:t>
            </a:r>
            <a:br>
              <a:rPr lang="en-GB" sz="3200" dirty="0"/>
            </a:br>
            <a:r>
              <a:rPr lang="en-GB" sz="3200" dirty="0"/>
              <a:t>Budgeting using the Money Matters App or Comic strip</a:t>
            </a:r>
          </a:p>
        </p:txBody>
      </p:sp>
      <p:pic>
        <p:nvPicPr>
          <p:cNvPr id="4" name="Google Shape;176;p8">
            <a:extLst>
              <a:ext uri="{FF2B5EF4-FFF2-40B4-BE49-F238E27FC236}">
                <a16:creationId xmlns:a16="http://schemas.microsoft.com/office/drawing/2014/main" id="{841EEE73-4558-0F08-03D4-B36EC5862881}"/>
              </a:ext>
            </a:extLst>
          </p:cNvPr>
          <p:cNvPicPr preferRelativeResize="0"/>
          <p:nvPr/>
        </p:nvPicPr>
        <p:blipFill rotWithShape="1">
          <a:blip r:embed="rId2">
            <a:alphaModFix/>
          </a:blip>
          <a:srcRect/>
          <a:stretch/>
        </p:blipFill>
        <p:spPr>
          <a:xfrm>
            <a:off x="9156032" y="1554431"/>
            <a:ext cx="3198985" cy="1738819"/>
          </a:xfrm>
          <a:prstGeom prst="rect">
            <a:avLst/>
          </a:prstGeom>
          <a:noFill/>
          <a:ln>
            <a:noFill/>
          </a:ln>
        </p:spPr>
      </p:pic>
      <p:pic>
        <p:nvPicPr>
          <p:cNvPr id="6" name="Picture 5">
            <a:extLst>
              <a:ext uri="{FF2B5EF4-FFF2-40B4-BE49-F238E27FC236}">
                <a16:creationId xmlns:a16="http://schemas.microsoft.com/office/drawing/2014/main" id="{34CADA19-9E8F-6E1C-B7DB-219B09B781B0}"/>
              </a:ext>
            </a:extLst>
          </p:cNvPr>
          <p:cNvPicPr>
            <a:picLocks noChangeAspect="1"/>
          </p:cNvPicPr>
          <p:nvPr/>
        </p:nvPicPr>
        <p:blipFill>
          <a:blip r:embed="rId3"/>
          <a:stretch>
            <a:fillRect/>
          </a:stretch>
        </p:blipFill>
        <p:spPr>
          <a:xfrm>
            <a:off x="8025063" y="3897229"/>
            <a:ext cx="2405604" cy="3398521"/>
          </a:xfrm>
          <a:prstGeom prst="rect">
            <a:avLst/>
          </a:prstGeom>
        </p:spPr>
      </p:pic>
    </p:spTree>
    <p:extLst>
      <p:ext uri="{BB962C8B-B14F-4D97-AF65-F5344CB8AC3E}">
        <p14:creationId xmlns:p14="http://schemas.microsoft.com/office/powerpoint/2010/main" val="1592899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925AE-3DC1-3536-E08A-C7B255AD6B5F}"/>
              </a:ext>
            </a:extLst>
          </p:cNvPr>
          <p:cNvSpPr>
            <a:spLocks noGrp="1"/>
          </p:cNvSpPr>
          <p:nvPr>
            <p:ph type="title"/>
          </p:nvPr>
        </p:nvSpPr>
        <p:spPr>
          <a:xfrm>
            <a:off x="502500" y="432159"/>
            <a:ext cx="12330000" cy="1065337"/>
          </a:xfrm>
        </p:spPr>
        <p:txBody>
          <a:bodyPr>
            <a:normAutofit/>
          </a:bodyPr>
          <a:lstStyle/>
          <a:p>
            <a:r>
              <a:rPr lang="en-GB" sz="3600" dirty="0"/>
              <a:t>Self study tasks:</a:t>
            </a:r>
          </a:p>
        </p:txBody>
      </p:sp>
      <p:sp>
        <p:nvSpPr>
          <p:cNvPr id="10" name="TextBox 9">
            <a:extLst>
              <a:ext uri="{FF2B5EF4-FFF2-40B4-BE49-F238E27FC236}">
                <a16:creationId xmlns:a16="http://schemas.microsoft.com/office/drawing/2014/main" id="{549B7878-E4F5-4A1C-954A-A6C350DF90A4}"/>
              </a:ext>
            </a:extLst>
          </p:cNvPr>
          <p:cNvSpPr txBox="1"/>
          <p:nvPr/>
        </p:nvSpPr>
        <p:spPr>
          <a:xfrm>
            <a:off x="1411566" y="1900743"/>
            <a:ext cx="9964645" cy="3046988"/>
          </a:xfrm>
          <a:prstGeom prst="rect">
            <a:avLst/>
          </a:prstGeom>
          <a:noFill/>
        </p:spPr>
        <p:txBody>
          <a:bodyPr wrap="square" rtlCol="0">
            <a:spAutoFit/>
          </a:bodyPr>
          <a:lstStyle/>
          <a:p>
            <a:pPr marL="342900" indent="-342900">
              <a:buClr>
                <a:srgbClr val="097D74"/>
              </a:buClr>
              <a:buFont typeface="Arial" panose="020B0604020202020204" pitchFamily="34" charset="0"/>
              <a:buChar char="•"/>
            </a:pPr>
            <a:r>
              <a:rPr lang="en-GB" sz="3200" b="1" dirty="0">
                <a:solidFill>
                  <a:srgbClr val="097D74"/>
                </a:solidFill>
                <a:latin typeface="Calibri"/>
                <a:cs typeface="Calibri"/>
                <a:sym typeface="Calibri"/>
              </a:rPr>
              <a:t>Complete your own budget plan and consider how you would support parents to do this.</a:t>
            </a:r>
          </a:p>
          <a:p>
            <a:pPr marL="342900" indent="-342900">
              <a:buClr>
                <a:srgbClr val="097D74"/>
              </a:buClr>
              <a:buFont typeface="Arial" panose="020B0604020202020204" pitchFamily="34" charset="0"/>
              <a:buChar char="•"/>
            </a:pPr>
            <a:r>
              <a:rPr lang="en-GB" sz="3200" b="1" dirty="0">
                <a:solidFill>
                  <a:srgbClr val="097D74"/>
                </a:solidFill>
                <a:latin typeface="Calibri"/>
                <a:cs typeface="Calibri"/>
                <a:sym typeface="Calibri"/>
              </a:rPr>
              <a:t>Explore the Parent Induction Training materials for Sessions 1 &amp; 2</a:t>
            </a:r>
          </a:p>
          <a:p>
            <a:pPr marL="342900" indent="-342900">
              <a:buClr>
                <a:srgbClr val="097D74"/>
              </a:buClr>
              <a:buFont typeface="Arial" panose="020B0604020202020204" pitchFamily="34" charset="0"/>
              <a:buChar char="•"/>
            </a:pPr>
            <a:r>
              <a:rPr lang="en-GB" sz="3200" b="1" dirty="0">
                <a:solidFill>
                  <a:srgbClr val="097D74"/>
                </a:solidFill>
                <a:latin typeface="Calibri"/>
                <a:cs typeface="Calibri"/>
                <a:sym typeface="Calibri"/>
              </a:rPr>
              <a:t>Go online to the Money Matters Financial Literacy Library to complete the Digital Badges for Module 2.</a:t>
            </a:r>
          </a:p>
        </p:txBody>
      </p:sp>
      <p:pic>
        <p:nvPicPr>
          <p:cNvPr id="5" name="Picture 4">
            <a:extLst>
              <a:ext uri="{FF2B5EF4-FFF2-40B4-BE49-F238E27FC236}">
                <a16:creationId xmlns:a16="http://schemas.microsoft.com/office/drawing/2014/main" id="{3882A907-5392-EC3B-EEC6-C1886C8A7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3754" y="5043134"/>
            <a:ext cx="2462566" cy="2462566"/>
          </a:xfrm>
          <a:prstGeom prst="rect">
            <a:avLst/>
          </a:prstGeom>
          <a:noFill/>
          <a:ln>
            <a:noFill/>
          </a:ln>
        </p:spPr>
      </p:pic>
      <p:pic>
        <p:nvPicPr>
          <p:cNvPr id="6" name="Picture 5">
            <a:extLst>
              <a:ext uri="{FF2B5EF4-FFF2-40B4-BE49-F238E27FC236}">
                <a16:creationId xmlns:a16="http://schemas.microsoft.com/office/drawing/2014/main" id="{B7FEA505-4B68-CFF9-9336-AAC63BD0D70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6986" y="5045059"/>
            <a:ext cx="2462566" cy="2460642"/>
          </a:xfrm>
          <a:prstGeom prst="rect">
            <a:avLst/>
          </a:prstGeom>
          <a:noFill/>
          <a:ln>
            <a:noFill/>
          </a:ln>
        </p:spPr>
      </p:pic>
    </p:spTree>
    <p:extLst>
      <p:ext uri="{BB962C8B-B14F-4D97-AF65-F5344CB8AC3E}">
        <p14:creationId xmlns:p14="http://schemas.microsoft.com/office/powerpoint/2010/main" val="296286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f8f86123c2_0_229"/>
          <p:cNvSpPr txBox="1">
            <a:spLocks noGrp="1"/>
          </p:cNvSpPr>
          <p:nvPr>
            <p:ph type="ctrTitle"/>
          </p:nvPr>
        </p:nvSpPr>
        <p:spPr>
          <a:xfrm>
            <a:off x="310399" y="2955190"/>
            <a:ext cx="6260100" cy="169809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n-US" dirty="0"/>
              <a:t>Thank you for attending we hope you find this useful. </a:t>
            </a:r>
            <a:br>
              <a:rPr lang="en-US" dirty="0"/>
            </a:b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9" descr="Uma imagem com mesa&#10;&#10;Descrição gerada automaticamente"/>
          <p:cNvPicPr preferRelativeResize="0"/>
          <p:nvPr/>
        </p:nvPicPr>
        <p:blipFill rotWithShape="1">
          <a:blip r:embed="rId3">
            <a:alphaModFix/>
          </a:blip>
          <a:srcRect/>
          <a:stretch/>
        </p:blipFill>
        <p:spPr>
          <a:xfrm>
            <a:off x="8649149" y="2338299"/>
            <a:ext cx="4208739" cy="4801641"/>
          </a:xfrm>
          <a:prstGeom prst="rect">
            <a:avLst/>
          </a:prstGeom>
          <a:noFill/>
          <a:ln>
            <a:noFill/>
          </a:ln>
        </p:spPr>
      </p:pic>
      <p:sp>
        <p:nvSpPr>
          <p:cNvPr id="231" name="Google Shape;231;p19"/>
          <p:cNvSpPr/>
          <p:nvPr/>
        </p:nvSpPr>
        <p:spPr>
          <a:xfrm rot="-5553023" flipH="1">
            <a:off x="5571274" y="4142910"/>
            <a:ext cx="2241682" cy="3776898"/>
          </a:xfrm>
          <a:prstGeom prst="wedgeEllipseCallout">
            <a:avLst>
              <a:gd name="adj1" fmla="val -20833"/>
              <a:gd name="adj2" fmla="val 625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2" name="Google Shape;232;p19"/>
          <p:cNvSpPr txBox="1">
            <a:spLocks noGrp="1"/>
          </p:cNvSpPr>
          <p:nvPr>
            <p:ph type="title"/>
          </p:nvPr>
        </p:nvSpPr>
        <p:spPr>
          <a:xfrm>
            <a:off x="552622" y="451450"/>
            <a:ext cx="4582086" cy="720001"/>
          </a:xfrm>
          <a:prstGeom prst="rect">
            <a:avLst/>
          </a:prstGeom>
          <a:noFill/>
          <a:ln>
            <a:noFill/>
          </a:ln>
        </p:spPr>
        <p:txBody>
          <a:bodyPr spcFirstLastPara="1" wrap="square" lIns="45700" tIns="45700" rIns="45700" bIns="45700" anchor="ctr" anchorCtr="0">
            <a:normAutofit fontScale="90000"/>
          </a:bodyPr>
          <a:lstStyle/>
          <a:p>
            <a:pPr marL="0" marR="0" lvl="0" indent="0" algn="l" rtl="0">
              <a:lnSpc>
                <a:spcPct val="90000"/>
              </a:lnSpc>
              <a:spcBef>
                <a:spcPts val="0"/>
              </a:spcBef>
              <a:spcAft>
                <a:spcPts val="0"/>
              </a:spcAft>
              <a:buClr>
                <a:schemeClr val="accent2"/>
              </a:buClr>
              <a:buSzPts val="4000"/>
              <a:buFont typeface="Calibri"/>
              <a:buNone/>
            </a:pPr>
            <a:r>
              <a:rPr lang="en-US" sz="3600" dirty="0"/>
              <a:t>Additional activity M2.6</a:t>
            </a:r>
            <a:endParaRPr dirty="0"/>
          </a:p>
        </p:txBody>
      </p:sp>
      <p:grpSp>
        <p:nvGrpSpPr>
          <p:cNvPr id="233" name="Google Shape;233;p19"/>
          <p:cNvGrpSpPr/>
          <p:nvPr/>
        </p:nvGrpSpPr>
        <p:grpSpPr>
          <a:xfrm>
            <a:off x="526344" y="1260552"/>
            <a:ext cx="12331544" cy="602892"/>
            <a:chOff x="-1" y="-1"/>
            <a:chExt cx="12331542" cy="602891"/>
          </a:xfrm>
        </p:grpSpPr>
        <p:sp>
          <p:nvSpPr>
            <p:cNvPr id="234" name="Google Shape;234;p19"/>
            <p:cNvSpPr/>
            <p:nvPr/>
          </p:nvSpPr>
          <p:spPr>
            <a:xfrm>
              <a:off x="-1" y="-1"/>
              <a:ext cx="12331542" cy="602891"/>
            </a:xfrm>
            <a:prstGeom prst="rect">
              <a:avLst/>
            </a:prstGeom>
            <a:solidFill>
              <a:srgbClr val="374856"/>
            </a:solidFill>
            <a:ln>
              <a:noFill/>
            </a:ln>
          </p:spPr>
          <p:txBody>
            <a:bodyPr spcFirstLastPara="1" wrap="square" lIns="45700" tIns="45700" rIns="45700" bIns="45700" anchor="ctr" anchorCtr="0">
              <a:noAutofit/>
            </a:bodyPr>
            <a:lstStyle/>
            <a:p>
              <a:pPr marL="0" marR="0" lvl="0" indent="0" algn="just" rtl="0">
                <a:lnSpc>
                  <a:spcPct val="90000"/>
                </a:lnSpc>
                <a:spcBef>
                  <a:spcPts val="0"/>
                </a:spcBef>
                <a:spcAft>
                  <a:spcPts val="0"/>
                </a:spcAft>
                <a:buClr>
                  <a:srgbClr val="FFFFFF"/>
                </a:buClr>
                <a:buSzPts val="2400"/>
                <a:buFont typeface="Calibri"/>
                <a:buNone/>
              </a:pPr>
              <a:endParaRPr sz="2400" b="1" i="1" u="none" strike="noStrike" cap="none">
                <a:solidFill>
                  <a:srgbClr val="FFFFFF"/>
                </a:solidFill>
                <a:latin typeface="Calibri"/>
                <a:ea typeface="Calibri"/>
                <a:cs typeface="Calibri"/>
                <a:sym typeface="Calibri"/>
              </a:endParaRPr>
            </a:p>
          </p:txBody>
        </p:sp>
        <p:sp>
          <p:nvSpPr>
            <p:cNvPr id="235" name="Google Shape;235;p19"/>
            <p:cNvSpPr txBox="1"/>
            <p:nvPr/>
          </p:nvSpPr>
          <p:spPr>
            <a:xfrm>
              <a:off x="26279" y="89099"/>
              <a:ext cx="12278983" cy="424690"/>
            </a:xfrm>
            <a:prstGeom prst="rect">
              <a:avLst/>
            </a:prstGeom>
            <a:noFill/>
            <a:ln>
              <a:noFill/>
            </a:ln>
          </p:spPr>
          <p:txBody>
            <a:bodyPr spcFirstLastPara="1" wrap="square" lIns="45700" tIns="45700" rIns="45700" bIns="45700" anchor="ctr" anchorCtr="0">
              <a:spAutoFit/>
            </a:bodyPr>
            <a:lstStyle/>
            <a:p>
              <a:pPr marL="0" marR="0" lvl="0" indent="0" algn="just" rtl="0">
                <a:lnSpc>
                  <a:spcPct val="90000"/>
                </a:lnSpc>
                <a:spcBef>
                  <a:spcPts val="0"/>
                </a:spcBef>
                <a:spcAft>
                  <a:spcPts val="0"/>
                </a:spcAft>
                <a:buClr>
                  <a:srgbClr val="FFFFFF"/>
                </a:buClr>
                <a:buSzPts val="2400"/>
                <a:buFont typeface="Calibri"/>
                <a:buNone/>
              </a:pPr>
              <a:r>
                <a:rPr lang="en-US" sz="2400" b="1" i="0" u="none" strike="noStrike" cap="none">
                  <a:solidFill>
                    <a:srgbClr val="FFFFFF"/>
                  </a:solidFill>
                  <a:latin typeface="Calibri"/>
                  <a:ea typeface="Calibri"/>
                  <a:cs typeface="Calibri"/>
                  <a:sym typeface="Calibri"/>
                </a:rPr>
                <a:t>Budget planning</a:t>
              </a:r>
              <a:endParaRPr sz="1400" b="0" i="0" u="none" strike="noStrike" cap="none">
                <a:solidFill>
                  <a:srgbClr val="000000"/>
                </a:solidFill>
                <a:latin typeface="Arial"/>
                <a:ea typeface="Arial"/>
                <a:cs typeface="Arial"/>
                <a:sym typeface="Arial"/>
              </a:endParaRPr>
            </a:p>
          </p:txBody>
        </p:sp>
      </p:grpSp>
      <p:sp>
        <p:nvSpPr>
          <p:cNvPr id="236" name="Google Shape;236;p19"/>
          <p:cNvSpPr txBox="1"/>
          <p:nvPr/>
        </p:nvSpPr>
        <p:spPr>
          <a:xfrm>
            <a:off x="554952" y="2094062"/>
            <a:ext cx="12278983" cy="3862537"/>
          </a:xfrm>
          <a:prstGeom prst="rect">
            <a:avLst/>
          </a:prstGeom>
          <a:no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44546A"/>
                </a:solidFill>
                <a:latin typeface="Calibri"/>
                <a:ea typeface="Calibri"/>
                <a:cs typeface="Calibri"/>
                <a:sym typeface="Calibri"/>
              </a:rPr>
              <a:t>To make your own budget plan, you should include: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a:solidFill>
                  <a:srgbClr val="44546A"/>
                </a:solidFill>
                <a:latin typeface="Calibri"/>
                <a:ea typeface="Calibri"/>
                <a:cs typeface="Calibri"/>
                <a:sym typeface="Calibri"/>
              </a:rPr>
              <a:t>Salary</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a:solidFill>
                  <a:srgbClr val="44546A"/>
                </a:solidFill>
                <a:latin typeface="Calibri"/>
                <a:ea typeface="Calibri"/>
                <a:cs typeface="Calibri"/>
                <a:sym typeface="Calibri"/>
              </a:rPr>
              <a:t>Fixed expenses </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a:solidFill>
                  <a:srgbClr val="44546A"/>
                </a:solidFill>
                <a:latin typeface="Calibri"/>
                <a:ea typeface="Calibri"/>
                <a:cs typeface="Calibri"/>
                <a:sym typeface="Calibri"/>
              </a:rPr>
              <a:t>Variable expenses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a:solidFill>
                  <a:srgbClr val="44546A"/>
                </a:solidFill>
                <a:latin typeface="Calibri"/>
                <a:ea typeface="Calibri"/>
                <a:cs typeface="Calibri"/>
                <a:sym typeface="Calibri"/>
              </a:rPr>
              <a:t>Extra expenses</a:t>
            </a:r>
            <a:endParaRPr sz="1400" b="0" i="0" u="none" strike="noStrike" cap="none" dirty="0">
              <a:solidFill>
                <a:srgbClr val="000000"/>
              </a:solidFill>
              <a:latin typeface="Arial"/>
              <a:ea typeface="Arial"/>
              <a:cs typeface="Arial"/>
              <a:sym typeface="Arial"/>
            </a:endParaRPr>
          </a:p>
          <a:p>
            <a:pPr marL="457200" marR="0" lvl="0" indent="-457200" algn="l" rtl="0">
              <a:lnSpc>
                <a:spcPct val="100000"/>
              </a:lnSpc>
              <a:spcBef>
                <a:spcPts val="0"/>
              </a:spcBef>
              <a:spcAft>
                <a:spcPts val="0"/>
              </a:spcAft>
              <a:buClr>
                <a:srgbClr val="44546A"/>
              </a:buClr>
              <a:buSzPts val="3200"/>
              <a:buFont typeface="Noto Sans Symbols"/>
              <a:buChar char="✔"/>
            </a:pPr>
            <a:r>
              <a:rPr lang="en-US" sz="3600" b="0" i="0" u="none" strike="noStrike" cap="none" dirty="0">
                <a:solidFill>
                  <a:srgbClr val="44546A"/>
                </a:solidFill>
                <a:latin typeface="Calibri"/>
                <a:ea typeface="Calibri"/>
                <a:cs typeface="Calibri"/>
                <a:sym typeface="Calibri"/>
              </a:rPr>
              <a:t>Saving</a:t>
            </a:r>
            <a:endParaRPr sz="1400" b="0" i="0" u="none" strike="noStrike" cap="none" dirty="0">
              <a:solidFill>
                <a:srgbClr val="000000"/>
              </a:solidFill>
              <a:latin typeface="Arial"/>
              <a:ea typeface="Arial"/>
              <a:cs typeface="Arial"/>
              <a:sym typeface="Arial"/>
            </a:endParaRPr>
          </a:p>
        </p:txBody>
      </p:sp>
      <p:sp>
        <p:nvSpPr>
          <p:cNvPr id="237" name="Google Shape;237;p19"/>
          <p:cNvSpPr txBox="1"/>
          <p:nvPr/>
        </p:nvSpPr>
        <p:spPr>
          <a:xfrm>
            <a:off x="4814780" y="5554170"/>
            <a:ext cx="3705440" cy="551948"/>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Calibri"/>
                <a:ea typeface="Calibri"/>
                <a:cs typeface="Calibri"/>
                <a:sym typeface="Calibri"/>
              </a:rPr>
              <a:t>Take this activity with you! Try to make your own plan at home!</a:t>
            </a:r>
            <a:endParaRPr sz="2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1B7F29-2257-447B-AFB8-FD6F5178CB19}"/>
              </a:ext>
            </a:extLst>
          </p:cNvPr>
          <p:cNvSpPr>
            <a:spLocks noGrp="1"/>
          </p:cNvSpPr>
          <p:nvPr>
            <p:ph type="body" idx="1"/>
          </p:nvPr>
        </p:nvSpPr>
        <p:spPr/>
        <p:txBody>
          <a:bodyPr/>
          <a:lstStyle/>
          <a:p>
            <a:r>
              <a:rPr lang="en-GB" sz="3200" b="1" dirty="0">
                <a:solidFill>
                  <a:schemeClr val="accent4">
                    <a:lumMod val="90000"/>
                    <a:lumOff val="10000"/>
                  </a:schemeClr>
                </a:solidFill>
              </a:rPr>
              <a:t>Learning Outcomes</a:t>
            </a:r>
          </a:p>
          <a:p>
            <a:pPr algn="l"/>
            <a:r>
              <a:rPr lang="en-GB" sz="2800" dirty="0"/>
              <a:t>Participants will be able to:</a:t>
            </a:r>
          </a:p>
          <a:p>
            <a:pPr marL="685800" indent="-457200" algn="l">
              <a:buFont typeface="Arial" panose="020B0604020202020204" pitchFamily="34" charset="0"/>
              <a:buChar char="•"/>
            </a:pPr>
            <a:r>
              <a:rPr lang="en-GB" sz="2800" dirty="0"/>
              <a:t>Feel confident to use and explain key financial language and vocabulary.</a:t>
            </a:r>
          </a:p>
          <a:p>
            <a:pPr marL="685800" indent="-457200" algn="l">
              <a:buFont typeface="Arial" panose="020B0604020202020204" pitchFamily="34" charset="0"/>
              <a:buChar char="•"/>
            </a:pPr>
            <a:r>
              <a:rPr lang="en-GB" sz="2800" dirty="0"/>
              <a:t>Consider financial relationships in different communities.</a:t>
            </a:r>
          </a:p>
          <a:p>
            <a:pPr marL="685800" indent="-457200" algn="l">
              <a:buFont typeface="Arial" panose="020B0604020202020204" pitchFamily="34" charset="0"/>
              <a:buChar char="•"/>
            </a:pPr>
            <a:r>
              <a:rPr lang="en-GB" sz="2800" dirty="0"/>
              <a:t>Feel able to explain and discuss budgeting, planning, saving, debt, borrowing and spending.</a:t>
            </a:r>
          </a:p>
        </p:txBody>
      </p:sp>
      <p:sp>
        <p:nvSpPr>
          <p:cNvPr id="3" name="Title 2">
            <a:extLst>
              <a:ext uri="{FF2B5EF4-FFF2-40B4-BE49-F238E27FC236}">
                <a16:creationId xmlns:a16="http://schemas.microsoft.com/office/drawing/2014/main" id="{CEF65835-E2A0-4B63-9114-724B4D8E44E0}"/>
              </a:ext>
            </a:extLst>
          </p:cNvPr>
          <p:cNvSpPr>
            <a:spLocks noGrp="1"/>
          </p:cNvSpPr>
          <p:nvPr>
            <p:ph type="title"/>
          </p:nvPr>
        </p:nvSpPr>
        <p:spPr>
          <a:xfrm>
            <a:off x="344774" y="432158"/>
            <a:ext cx="12487727" cy="720001"/>
          </a:xfrm>
        </p:spPr>
        <p:txBody>
          <a:bodyPr>
            <a:noAutofit/>
          </a:bodyPr>
          <a:lstStyle/>
          <a:p>
            <a:r>
              <a:rPr lang="en-GB" sz="3200" dirty="0">
                <a:solidFill>
                  <a:schemeClr val="accent4">
                    <a:lumMod val="90000"/>
                    <a:lumOff val="10000"/>
                  </a:schemeClr>
                </a:solidFill>
              </a:rPr>
              <a:t>Module Aim is to identify key financial vocabulary and concepts and consider financial  relationships in different communities</a:t>
            </a:r>
          </a:p>
        </p:txBody>
      </p:sp>
    </p:spTree>
    <p:extLst>
      <p:ext uri="{BB962C8B-B14F-4D97-AF65-F5344CB8AC3E}">
        <p14:creationId xmlns:p14="http://schemas.microsoft.com/office/powerpoint/2010/main" val="265698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2"/>
          <p:cNvSpPr txBox="1">
            <a:spLocks noGrp="1"/>
          </p:cNvSpPr>
          <p:nvPr>
            <p:ph type="ctrTitle"/>
          </p:nvPr>
        </p:nvSpPr>
        <p:spPr>
          <a:xfrm>
            <a:off x="265174" y="479985"/>
            <a:ext cx="11317834" cy="857782"/>
          </a:xfrm>
          <a:prstGeom prst="rect">
            <a:avLst/>
          </a:prstGeom>
          <a:noFill/>
          <a:ln>
            <a:noFill/>
          </a:ln>
        </p:spPr>
        <p:txBody>
          <a:bodyPr spcFirstLastPara="1" wrap="square" lIns="72000" tIns="45700" rIns="72000" bIns="45700" anchor="b" anchorCtr="0">
            <a:normAutofit fontScale="90000"/>
          </a:bodyPr>
          <a:lstStyle/>
          <a:p>
            <a:pPr marL="0" lvl="0" indent="0" algn="l" rtl="0">
              <a:lnSpc>
                <a:spcPct val="90000"/>
              </a:lnSpc>
              <a:spcBef>
                <a:spcPts val="0"/>
              </a:spcBef>
              <a:spcAft>
                <a:spcPts val="0"/>
              </a:spcAft>
              <a:buClr>
                <a:schemeClr val="accent2"/>
              </a:buClr>
              <a:buSzPct val="99040"/>
              <a:buFont typeface="Calibri"/>
              <a:buNone/>
            </a:pPr>
            <a:r>
              <a:rPr lang="en-US" dirty="0"/>
              <a:t>    </a:t>
            </a:r>
            <a:r>
              <a:rPr lang="en-US" sz="3600" dirty="0"/>
              <a:t>Module 2  Visual Plan for the session</a:t>
            </a:r>
            <a:endParaRPr sz="3600" dirty="0"/>
          </a:p>
        </p:txBody>
      </p:sp>
      <p:sp>
        <p:nvSpPr>
          <p:cNvPr id="65" name="Google Shape;65;p2"/>
          <p:cNvSpPr txBox="1">
            <a:spLocks noGrp="1"/>
          </p:cNvSpPr>
          <p:nvPr>
            <p:ph type="subTitle" idx="1"/>
          </p:nvPr>
        </p:nvSpPr>
        <p:spPr>
          <a:xfrm>
            <a:off x="1252988" y="1547139"/>
            <a:ext cx="240405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1094"/>
              </a:spcBef>
              <a:spcAft>
                <a:spcPts val="0"/>
              </a:spcAft>
              <a:buClr>
                <a:schemeClr val="dk1"/>
              </a:buClr>
              <a:buSzPts val="1641"/>
              <a:buNone/>
            </a:pPr>
            <a:r>
              <a:rPr lang="en-US" sz="2000" dirty="0">
                <a:solidFill>
                  <a:schemeClr val="bg1"/>
                </a:solidFill>
                <a:latin typeface="Calibri" panose="020F0502020204030204" pitchFamily="34" charset="0"/>
                <a:cs typeface="Calibri" panose="020F0502020204030204" pitchFamily="34" charset="0"/>
                <a:sym typeface="Calibri"/>
              </a:rPr>
              <a:t>Learning </a:t>
            </a:r>
          </a:p>
          <a:p>
            <a:pPr marL="0" lvl="0" indent="0" algn="ctr" rtl="0">
              <a:lnSpc>
                <a:spcPct val="90000"/>
              </a:lnSpc>
              <a:spcBef>
                <a:spcPts val="1094"/>
              </a:spcBef>
              <a:spcAft>
                <a:spcPts val="0"/>
              </a:spcAft>
              <a:buClr>
                <a:schemeClr val="dk1"/>
              </a:buClr>
              <a:buSzPts val="1641"/>
              <a:buNone/>
            </a:pPr>
            <a:r>
              <a:rPr lang="en-US" sz="2000" dirty="0">
                <a:solidFill>
                  <a:schemeClr val="bg1"/>
                </a:solidFill>
                <a:latin typeface="Calibri" panose="020F0502020204030204" pitchFamily="34" charset="0"/>
                <a:cs typeface="Calibri" panose="020F0502020204030204" pitchFamily="34" charset="0"/>
                <a:sym typeface="Calibri"/>
              </a:rPr>
              <a:t>outcomes</a:t>
            </a:r>
            <a:endParaRPr sz="2000" dirty="0">
              <a:solidFill>
                <a:schemeClr val="bg1"/>
              </a:solidFill>
              <a:latin typeface="Calibri" panose="020F0502020204030204" pitchFamily="34" charset="0"/>
              <a:cs typeface="Calibri" panose="020F0502020204030204" pitchFamily="34" charset="0"/>
            </a:endParaRPr>
          </a:p>
        </p:txBody>
      </p:sp>
      <p:sp>
        <p:nvSpPr>
          <p:cNvPr id="66" name="Google Shape;66;p2"/>
          <p:cNvSpPr txBox="1"/>
          <p:nvPr/>
        </p:nvSpPr>
        <p:spPr>
          <a:xfrm>
            <a:off x="5217626" y="1580698"/>
            <a:ext cx="2347811"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n-GB" sz="2000" dirty="0">
                <a:solidFill>
                  <a:schemeClr val="bg1"/>
                </a:solidFill>
                <a:latin typeface="Calibri" panose="020F0502020204030204" pitchFamily="34" charset="0"/>
                <a:cs typeface="Calibri" panose="020F0502020204030204" pitchFamily="34" charset="0"/>
              </a:rPr>
              <a:t>Warmer</a:t>
            </a:r>
            <a:endParaRPr dirty="0">
              <a:latin typeface="Calibri" panose="020F0502020204030204" pitchFamily="34" charset="0"/>
              <a:cs typeface="Calibri" panose="020F0502020204030204" pitchFamily="34" charset="0"/>
            </a:endParaRPr>
          </a:p>
        </p:txBody>
      </p:sp>
      <p:sp>
        <p:nvSpPr>
          <p:cNvPr id="67" name="Google Shape;67;p2"/>
          <p:cNvSpPr/>
          <p:nvPr/>
        </p:nvSpPr>
        <p:spPr>
          <a:xfrm>
            <a:off x="3929507" y="1732660"/>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8" name="Google Shape;68;p2"/>
          <p:cNvSpPr/>
          <p:nvPr/>
        </p:nvSpPr>
        <p:spPr>
          <a:xfrm rot="16200000">
            <a:off x="8035028" y="1479515"/>
            <a:ext cx="743540" cy="1213129"/>
          </a:xfrm>
          <a:prstGeom prst="down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69" name="Google Shape;69;p2"/>
          <p:cNvSpPr txBox="1"/>
          <p:nvPr/>
        </p:nvSpPr>
        <p:spPr>
          <a:xfrm>
            <a:off x="9455491" y="1495969"/>
            <a:ext cx="2347811" cy="1095493"/>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0"/>
              </a:spcBef>
              <a:spcAft>
                <a:spcPts val="0"/>
              </a:spcAft>
              <a:buClr>
                <a:schemeClr val="dk1"/>
              </a:buClr>
              <a:buSzPts val="1641"/>
              <a:buFont typeface="Arial"/>
              <a:buNone/>
            </a:pPr>
            <a:r>
              <a:rPr lang="en-GB" sz="2000" dirty="0">
                <a:solidFill>
                  <a:schemeClr val="bg1"/>
                </a:solidFill>
                <a:latin typeface="Calibri" panose="020F0502020204030204" pitchFamily="34" charset="0"/>
                <a:cs typeface="Calibri" panose="020F0502020204030204" pitchFamily="34" charset="0"/>
              </a:rPr>
              <a:t>Financial Vocabulary</a:t>
            </a:r>
            <a:endParaRPr sz="2000" dirty="0">
              <a:solidFill>
                <a:schemeClr val="bg1"/>
              </a:solidFill>
            </a:endParaRPr>
          </a:p>
        </p:txBody>
      </p:sp>
      <p:sp>
        <p:nvSpPr>
          <p:cNvPr id="71" name="Google Shape;71;p2"/>
          <p:cNvSpPr txBox="1"/>
          <p:nvPr/>
        </p:nvSpPr>
        <p:spPr>
          <a:xfrm>
            <a:off x="9538752" y="3343278"/>
            <a:ext cx="2480805" cy="1468551"/>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90000"/>
              </a:lnSpc>
              <a:spcBef>
                <a:spcPts val="1000"/>
              </a:spcBef>
              <a:spcAft>
                <a:spcPts val="0"/>
              </a:spcAft>
              <a:buClr>
                <a:schemeClr val="dk1"/>
              </a:buClr>
              <a:buSzPct val="100000"/>
              <a:buFont typeface="Arial"/>
              <a:buNone/>
            </a:pPr>
            <a:r>
              <a:rPr lang="en-US" sz="2000" dirty="0">
                <a:solidFill>
                  <a:schemeClr val="bg1"/>
                </a:solidFill>
                <a:latin typeface="Calibri"/>
                <a:ea typeface="Calibri"/>
                <a:cs typeface="Calibri"/>
                <a:sym typeface="Calibri"/>
              </a:rPr>
              <a:t>Money Matters App</a:t>
            </a:r>
            <a:endParaRPr sz="2000" dirty="0">
              <a:solidFill>
                <a:schemeClr val="bg1"/>
              </a:solidFill>
            </a:endParaRPr>
          </a:p>
        </p:txBody>
      </p:sp>
      <p:sp>
        <p:nvSpPr>
          <p:cNvPr id="72" name="Google Shape;72;p2"/>
          <p:cNvSpPr/>
          <p:nvPr/>
        </p:nvSpPr>
        <p:spPr>
          <a:xfrm>
            <a:off x="1252988" y="3215884"/>
            <a:ext cx="2676519" cy="1595945"/>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chemeClr val="bg1"/>
                </a:solidFill>
              </a:rPr>
              <a:t>Money and Culture</a:t>
            </a:r>
            <a:endParaRPr sz="2000" dirty="0">
              <a:solidFill>
                <a:schemeClr val="bg1"/>
              </a:solidFill>
            </a:endParaRPr>
          </a:p>
        </p:txBody>
      </p:sp>
      <p:sp>
        <p:nvSpPr>
          <p:cNvPr id="75" name="Google Shape;75;p2"/>
          <p:cNvSpPr/>
          <p:nvPr/>
        </p:nvSpPr>
        <p:spPr>
          <a:xfrm rot="10800000">
            <a:off x="7945530" y="3573765"/>
            <a:ext cx="1213129" cy="780243"/>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
        <p:nvSpPr>
          <p:cNvPr id="76" name="Google Shape;76;p2"/>
          <p:cNvSpPr/>
          <p:nvPr/>
        </p:nvSpPr>
        <p:spPr>
          <a:xfrm rot="10800000">
            <a:off x="4010552" y="3594005"/>
            <a:ext cx="1053323" cy="739764"/>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pic>
        <p:nvPicPr>
          <p:cNvPr id="79" name="Google Shape;79;p2" descr="Text, whiteboard&#10;&#10;Description automatically generated"/>
          <p:cNvPicPr preferRelativeResize="0"/>
          <p:nvPr/>
        </p:nvPicPr>
        <p:blipFill rotWithShape="1">
          <a:blip r:embed="rId3">
            <a:alphaModFix/>
          </a:blip>
          <a:srcRect/>
          <a:stretch/>
        </p:blipFill>
        <p:spPr>
          <a:xfrm>
            <a:off x="5435779" y="3343278"/>
            <a:ext cx="2129658" cy="1455681"/>
          </a:xfrm>
          <a:prstGeom prst="rect">
            <a:avLst/>
          </a:prstGeom>
          <a:noFill/>
          <a:ln>
            <a:noFill/>
          </a:ln>
        </p:spPr>
      </p:pic>
      <p:sp>
        <p:nvSpPr>
          <p:cNvPr id="13" name="Google Shape;66;p2">
            <a:extLst>
              <a:ext uri="{FF2B5EF4-FFF2-40B4-BE49-F238E27FC236}">
                <a16:creationId xmlns:a16="http://schemas.microsoft.com/office/drawing/2014/main" id="{DED4EA2C-17FA-A83F-9268-4DD4AFD37A8A}"/>
              </a:ext>
            </a:extLst>
          </p:cNvPr>
          <p:cNvSpPr txBox="1"/>
          <p:nvPr/>
        </p:nvSpPr>
        <p:spPr>
          <a:xfrm>
            <a:off x="1313364" y="5544707"/>
            <a:ext cx="255576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n-GB" sz="2000" dirty="0">
                <a:solidFill>
                  <a:schemeClr val="bg1"/>
                </a:solidFill>
                <a:latin typeface="Calibri" panose="020F0502020204030204" pitchFamily="34" charset="0"/>
                <a:cs typeface="Calibri" panose="020F0502020204030204" pitchFamily="34" charset="0"/>
              </a:rPr>
              <a:t>Budgeting</a:t>
            </a:r>
            <a:endParaRPr dirty="0">
              <a:latin typeface="Calibri" panose="020F0502020204030204" pitchFamily="34" charset="0"/>
              <a:cs typeface="Calibri" panose="020F0502020204030204" pitchFamily="34" charset="0"/>
            </a:endParaRPr>
          </a:p>
        </p:txBody>
      </p:sp>
      <p:sp>
        <p:nvSpPr>
          <p:cNvPr id="14" name="Google Shape;66;p2">
            <a:extLst>
              <a:ext uri="{FF2B5EF4-FFF2-40B4-BE49-F238E27FC236}">
                <a16:creationId xmlns:a16="http://schemas.microsoft.com/office/drawing/2014/main" id="{59CEA7B8-F638-2551-346A-98FE41EEFE51}"/>
              </a:ext>
            </a:extLst>
          </p:cNvPr>
          <p:cNvSpPr txBox="1"/>
          <p:nvPr/>
        </p:nvSpPr>
        <p:spPr>
          <a:xfrm>
            <a:off x="5217626" y="5550775"/>
            <a:ext cx="2555766" cy="1010764"/>
          </a:xfrm>
          <a:prstGeom prst="rect">
            <a:avLst/>
          </a:prstGeom>
          <a:solidFill>
            <a:schemeClr val="accent4"/>
          </a:solidFill>
          <a:ln w="12700" cap="flat" cmpd="sng">
            <a:solidFill>
              <a:srgbClr val="077068"/>
            </a:solidFill>
            <a:prstDash val="solid"/>
            <a:miter lim="800000"/>
            <a:headEnd type="none" w="sm" len="sm"/>
            <a:tailEnd type="none" w="sm" len="sm"/>
          </a:ln>
        </p:spPr>
        <p:txBody>
          <a:bodyPr spcFirstLastPara="1" wrap="square" lIns="100000" tIns="50000" rIns="100000" bIns="50000" anchor="ctr" anchorCtr="0">
            <a:normAutofit/>
          </a:bodyPr>
          <a:lstStyle/>
          <a:p>
            <a:pPr marL="0" marR="0" lvl="0" indent="0" algn="ctr" rtl="0">
              <a:lnSpc>
                <a:spcPct val="90000"/>
              </a:lnSpc>
              <a:spcBef>
                <a:spcPts val="0"/>
              </a:spcBef>
              <a:spcAft>
                <a:spcPts val="0"/>
              </a:spcAft>
              <a:buClr>
                <a:schemeClr val="dk1"/>
              </a:buClr>
              <a:buSzPts val="2625"/>
              <a:buFont typeface="Arial"/>
              <a:buNone/>
            </a:pPr>
            <a:r>
              <a:rPr lang="en-GB" sz="2000" dirty="0">
                <a:solidFill>
                  <a:schemeClr val="bg1"/>
                </a:solidFill>
                <a:latin typeface="Calibri" panose="020F0502020204030204" pitchFamily="34" charset="0"/>
                <a:cs typeface="Calibri" panose="020F0502020204030204" pitchFamily="34" charset="0"/>
              </a:rPr>
              <a:t>End</a:t>
            </a:r>
            <a:endParaRPr dirty="0">
              <a:latin typeface="Calibri" panose="020F0502020204030204" pitchFamily="34" charset="0"/>
              <a:cs typeface="Calibri" panose="020F0502020204030204" pitchFamily="34" charset="0"/>
            </a:endParaRPr>
          </a:p>
        </p:txBody>
      </p:sp>
      <p:sp>
        <p:nvSpPr>
          <p:cNvPr id="15" name="Google Shape;67;p2">
            <a:extLst>
              <a:ext uri="{FF2B5EF4-FFF2-40B4-BE49-F238E27FC236}">
                <a16:creationId xmlns:a16="http://schemas.microsoft.com/office/drawing/2014/main" id="{32100258-9B25-8DB1-6F14-35B65A1EC0D6}"/>
              </a:ext>
            </a:extLst>
          </p:cNvPr>
          <p:cNvSpPr/>
          <p:nvPr/>
        </p:nvSpPr>
        <p:spPr>
          <a:xfrm>
            <a:off x="4035940" y="5510312"/>
            <a:ext cx="1053323" cy="606459"/>
          </a:xfrm>
          <a:prstGeom prst="rightArrow">
            <a:avLst>
              <a:gd name="adj1" fmla="val 50000"/>
              <a:gd name="adj2" fmla="val 50000"/>
            </a:avLst>
          </a:prstGeom>
          <a:solidFill>
            <a:schemeClr val="accent1"/>
          </a:solidFill>
          <a:ln w="12700" cap="flat" cmpd="sng">
            <a:solidFill>
              <a:srgbClr val="B676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154">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4" name="Google Shape;84;p4"/>
          <p:cNvSpPr txBox="1"/>
          <p:nvPr/>
        </p:nvSpPr>
        <p:spPr>
          <a:xfrm>
            <a:off x="2544506" y="2521743"/>
            <a:ext cx="8605752" cy="2462213"/>
          </a:xfrm>
          <a:prstGeom prst="rect">
            <a:avLst/>
          </a:prstGeom>
          <a:noFill/>
          <a:ln>
            <a:noFill/>
          </a:ln>
        </p:spPr>
        <p:txBody>
          <a:bodyPr spcFirstLastPara="1" wrap="square" lIns="0" tIns="0" rIns="0" bIns="0" anchor="t" anchorCtr="0">
            <a:spAutoFit/>
          </a:bodyPr>
          <a:lstStyle/>
          <a:p>
            <a:pPr marL="742950" marR="0" lvl="0" indent="-742950" rtl="0">
              <a:lnSpc>
                <a:spcPct val="100000"/>
              </a:lnSpc>
              <a:spcBef>
                <a:spcPts val="0"/>
              </a:spcBef>
              <a:spcAft>
                <a:spcPts val="0"/>
              </a:spcAft>
              <a:buClr>
                <a:srgbClr val="44546A"/>
              </a:buClr>
              <a:buSzPts val="2400"/>
              <a:buFont typeface="+mj-lt"/>
              <a:buAutoNum type="arabicPeriod"/>
            </a:pPr>
            <a:r>
              <a:rPr lang="en-US" sz="3200" b="0" i="0" u="none" strike="noStrike" cap="none" dirty="0">
                <a:solidFill>
                  <a:srgbClr val="44546A"/>
                </a:solidFill>
                <a:latin typeface="Calibri"/>
                <a:ea typeface="Calibri"/>
                <a:cs typeface="Calibri"/>
                <a:sym typeface="Calibri"/>
              </a:rPr>
              <a:t>Introduce yourself if you are next to someone new </a:t>
            </a:r>
          </a:p>
          <a:p>
            <a:pPr marL="742950" marR="0" lvl="0" indent="-742950" rtl="0">
              <a:lnSpc>
                <a:spcPct val="100000"/>
              </a:lnSpc>
              <a:spcBef>
                <a:spcPts val="0"/>
              </a:spcBef>
              <a:spcAft>
                <a:spcPts val="0"/>
              </a:spcAft>
              <a:buClr>
                <a:srgbClr val="44546A"/>
              </a:buClr>
              <a:buSzPts val="2400"/>
              <a:buFont typeface="+mj-lt"/>
              <a:buAutoNum type="arabicPeriod"/>
            </a:pPr>
            <a:endParaRPr lang="en-US" sz="3200" dirty="0">
              <a:solidFill>
                <a:srgbClr val="44546A"/>
              </a:solidFill>
              <a:latin typeface="Calibri"/>
              <a:ea typeface="Calibri"/>
              <a:cs typeface="Calibri"/>
              <a:sym typeface="Calibri"/>
            </a:endParaRPr>
          </a:p>
          <a:p>
            <a:pPr marL="742950" marR="0" lvl="0" indent="-742950" rtl="0">
              <a:lnSpc>
                <a:spcPct val="100000"/>
              </a:lnSpc>
              <a:spcBef>
                <a:spcPts val="0"/>
              </a:spcBef>
              <a:spcAft>
                <a:spcPts val="0"/>
              </a:spcAft>
              <a:buClr>
                <a:srgbClr val="44546A"/>
              </a:buClr>
              <a:buSzPts val="2400"/>
              <a:buFont typeface="+mj-lt"/>
              <a:buAutoNum type="arabicPeriod"/>
            </a:pPr>
            <a:r>
              <a:rPr lang="en-US" sz="3200" b="0" i="0" u="none" strike="noStrike" cap="none" dirty="0">
                <a:solidFill>
                  <a:srgbClr val="44546A"/>
                </a:solidFill>
                <a:latin typeface="Calibri"/>
                <a:ea typeface="Calibri"/>
                <a:cs typeface="Calibri"/>
                <a:sym typeface="Calibri"/>
              </a:rPr>
              <a:t>Share your experiences or ideas for teaching financial literacy</a:t>
            </a:r>
            <a:endParaRPr sz="3200" b="0" i="0" u="none" strike="noStrike" cap="none" dirty="0">
              <a:solidFill>
                <a:srgbClr val="000000"/>
              </a:solidFill>
              <a:latin typeface="Arial"/>
              <a:ea typeface="Arial"/>
              <a:cs typeface="Arial"/>
              <a:sym typeface="Arial"/>
            </a:endParaRPr>
          </a:p>
        </p:txBody>
      </p:sp>
      <p:sp>
        <p:nvSpPr>
          <p:cNvPr id="87" name="Google Shape;87;p4"/>
          <p:cNvSpPr txBox="1">
            <a:spLocks noGrp="1"/>
          </p:cNvSpPr>
          <p:nvPr>
            <p:ph type="title"/>
          </p:nvPr>
        </p:nvSpPr>
        <p:spPr>
          <a:xfrm>
            <a:off x="502499" y="791922"/>
            <a:ext cx="12330002" cy="720001"/>
          </a:xfrm>
          <a:prstGeom prst="rect">
            <a:avLst/>
          </a:prstGeom>
          <a:noFill/>
          <a:ln>
            <a:noFill/>
          </a:ln>
        </p:spPr>
        <p:txBody>
          <a:bodyPr spcFirstLastPara="1" wrap="square" lIns="45700" tIns="45700" rIns="45700" bIns="45700" anchor="ctr" anchorCtr="0">
            <a:noAutofit/>
          </a:bodyPr>
          <a:lstStyle/>
          <a:p>
            <a:pPr marL="0" marR="0" lvl="0" indent="0" algn="l" rtl="0">
              <a:lnSpc>
                <a:spcPct val="90000"/>
              </a:lnSpc>
              <a:spcBef>
                <a:spcPts val="0"/>
              </a:spcBef>
              <a:spcAft>
                <a:spcPts val="0"/>
              </a:spcAft>
              <a:buClr>
                <a:schemeClr val="accent2"/>
              </a:buClr>
              <a:buSzPts val="3600"/>
              <a:buFont typeface="Calibri"/>
              <a:buNone/>
            </a:pPr>
            <a:r>
              <a:rPr lang="en-GB" dirty="0"/>
              <a:t>Activity M2.1  </a:t>
            </a:r>
            <a:br>
              <a:rPr lang="en-GB" dirty="0"/>
            </a:br>
            <a:r>
              <a:rPr lang="en-GB" dirty="0"/>
              <a:t>Warmer    Introductions and share ideas</a:t>
            </a:r>
            <a:endParaRPr dirty="0"/>
          </a:p>
        </p:txBody>
      </p:sp>
      <p:pic>
        <p:nvPicPr>
          <p:cNvPr id="88" name="Google Shape;88;p4" descr="Carving de madeira do número um numa tabela"/>
          <p:cNvPicPr preferRelativeResize="0"/>
          <p:nvPr/>
        </p:nvPicPr>
        <p:blipFill rotWithShape="1">
          <a:blip r:embed="rId3">
            <a:alphaModFix/>
          </a:blip>
          <a:srcRect l="10881" t="18872" r="58074"/>
          <a:stretch/>
        </p:blipFill>
        <p:spPr>
          <a:xfrm>
            <a:off x="1032448" y="2457795"/>
            <a:ext cx="969533" cy="25901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title"/>
          </p:nvPr>
        </p:nvSpPr>
        <p:spPr>
          <a:xfrm>
            <a:off x="314348" y="3037077"/>
            <a:ext cx="9121445" cy="114884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44546A"/>
              </a:buClr>
              <a:buSzPct val="111111"/>
              <a:buFont typeface="Calibri"/>
              <a:buNone/>
            </a:pPr>
            <a:r>
              <a:rPr lang="en-US" sz="4000" dirty="0">
                <a:latin typeface="Calibri"/>
                <a:ea typeface="Calibri"/>
                <a:cs typeface="Calibri"/>
                <a:sym typeface="Calibri"/>
              </a:rPr>
              <a:t>Key Financial Language and Vocabulary</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512891" y="1813810"/>
            <a:ext cx="4478834" cy="5111646"/>
          </a:xfrm>
          <a:prstGeom prst="rect">
            <a:avLst/>
          </a:prstGeom>
          <a:noFill/>
          <a:ln>
            <a:noFill/>
          </a:ln>
        </p:spPr>
        <p:txBody>
          <a:bodyPr spcFirstLastPara="1" wrap="square" lIns="45700" tIns="45700" rIns="45700" bIns="45700" anchor="ctr" anchorCtr="0">
            <a:noAutofit/>
          </a:bodyPr>
          <a:lstStyle/>
          <a:p>
            <a:pPr marL="0" lvl="0" indent="0" algn="l" rtl="0">
              <a:lnSpc>
                <a:spcPct val="90000"/>
              </a:lnSpc>
              <a:spcBef>
                <a:spcPts val="0"/>
              </a:spcBef>
              <a:spcAft>
                <a:spcPts val="0"/>
              </a:spcAft>
              <a:buClr>
                <a:schemeClr val="accent2"/>
              </a:buClr>
              <a:buSzPts val="1800"/>
              <a:buNone/>
            </a:pPr>
            <a:r>
              <a:rPr lang="en-US" sz="3200" dirty="0">
                <a:solidFill>
                  <a:schemeClr val="accent4">
                    <a:lumMod val="90000"/>
                    <a:lumOff val="10000"/>
                  </a:schemeClr>
                </a:solidFill>
              </a:rPr>
              <a:t>Activity M2.2</a:t>
            </a:r>
            <a:br>
              <a:rPr lang="en-US" sz="3200" dirty="0">
                <a:solidFill>
                  <a:schemeClr val="accent4">
                    <a:lumMod val="90000"/>
                    <a:lumOff val="10000"/>
                  </a:schemeClr>
                </a:solidFill>
              </a:rPr>
            </a:br>
            <a:r>
              <a:rPr lang="en-US" sz="3200" dirty="0">
                <a:solidFill>
                  <a:schemeClr val="accent4">
                    <a:lumMod val="90000"/>
                    <a:lumOff val="10000"/>
                  </a:schemeClr>
                </a:solidFill>
              </a:rPr>
              <a:t>Financial vocabulary</a:t>
            </a:r>
            <a:br>
              <a:rPr lang="en-US" sz="3200" dirty="0"/>
            </a:br>
            <a:br>
              <a:rPr lang="en-US" sz="3200" dirty="0"/>
            </a:br>
            <a:r>
              <a:rPr lang="en-US" sz="3200" b="0" dirty="0">
                <a:solidFill>
                  <a:schemeClr val="tx1"/>
                </a:solidFill>
              </a:rPr>
              <a:t>Financial Vocabulary and a resource you can use with your learners to check their knowledge</a:t>
            </a:r>
            <a:br>
              <a:rPr lang="en-US" sz="3600" b="0" dirty="0">
                <a:solidFill>
                  <a:schemeClr val="tx1"/>
                </a:solidFill>
              </a:rPr>
            </a:br>
            <a:br>
              <a:rPr lang="en-US" sz="3600" b="0" dirty="0">
                <a:solidFill>
                  <a:schemeClr val="tx1"/>
                </a:solidFill>
              </a:rPr>
            </a:br>
            <a:br>
              <a:rPr lang="en-US" sz="3600" b="0" dirty="0">
                <a:solidFill>
                  <a:schemeClr val="tx1"/>
                </a:solidFill>
              </a:rPr>
            </a:br>
            <a:r>
              <a:rPr lang="en-US" sz="3200" b="0" dirty="0">
                <a:solidFill>
                  <a:schemeClr val="tx1"/>
                </a:solidFill>
              </a:rPr>
              <a:t>Participants can identify known financial terminology and concepts using Handout M2.2</a:t>
            </a:r>
            <a:br>
              <a:rPr lang="en-US" sz="3200" b="0" dirty="0"/>
            </a:br>
            <a:br>
              <a:rPr lang="en-US" sz="3200" b="0" dirty="0"/>
            </a:br>
            <a:br>
              <a:rPr lang="en-US" sz="3200" b="0" dirty="0"/>
            </a:br>
            <a:br>
              <a:rPr lang="en-US" sz="3200" b="0" dirty="0"/>
            </a:br>
            <a:endParaRPr sz="3200" b="0" dirty="0"/>
          </a:p>
        </p:txBody>
      </p:sp>
      <p:pic>
        <p:nvPicPr>
          <p:cNvPr id="206" name="Google Shape;206;p31" descr="Text, chat or text message&#10;&#10;Description automatically generated"/>
          <p:cNvPicPr preferRelativeResize="0"/>
          <p:nvPr/>
        </p:nvPicPr>
        <p:blipFill rotWithShape="1">
          <a:blip r:embed="rId3">
            <a:alphaModFix/>
          </a:blip>
          <a:srcRect/>
          <a:stretch/>
        </p:blipFill>
        <p:spPr>
          <a:xfrm>
            <a:off x="5238750" y="164719"/>
            <a:ext cx="7277582" cy="71762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2"/>
          <p:cNvSpPr/>
          <p:nvPr/>
        </p:nvSpPr>
        <p:spPr>
          <a:xfrm>
            <a:off x="2431473" y="853369"/>
            <a:ext cx="8343899" cy="5884936"/>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56" name="Google Shape;156;p12"/>
          <p:cNvGrpSpPr/>
          <p:nvPr/>
        </p:nvGrpSpPr>
        <p:grpSpPr>
          <a:xfrm>
            <a:off x="4025492" y="557328"/>
            <a:ext cx="5337288" cy="2117100"/>
            <a:chOff x="3901193" y="259838"/>
            <a:chExt cx="5337288" cy="2117100"/>
          </a:xfrm>
        </p:grpSpPr>
        <p:sp>
          <p:nvSpPr>
            <p:cNvPr id="157" name="Google Shape;157;p12"/>
            <p:cNvSpPr/>
            <p:nvPr/>
          </p:nvSpPr>
          <p:spPr>
            <a:xfrm>
              <a:off x="3901193" y="259838"/>
              <a:ext cx="5337288" cy="1638463"/>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2"/>
            <p:cNvSpPr txBox="1"/>
            <p:nvPr/>
          </p:nvSpPr>
          <p:spPr>
            <a:xfrm>
              <a:off x="3981176" y="339821"/>
              <a:ext cx="5177322" cy="2037117"/>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Salary</a:t>
              </a:r>
              <a:r>
                <a:rPr lang="en-US" sz="2400" b="1" i="0" strike="noStrike" cap="none" dirty="0">
                  <a:solidFill>
                    <a:srgbClr val="44546A"/>
                  </a:solidFill>
                  <a:latin typeface="Calibri"/>
                  <a:ea typeface="Calibri"/>
                  <a:cs typeface="Calibri"/>
                  <a:sym typeface="Calibri"/>
                </a:rPr>
                <a:t> </a:t>
              </a:r>
              <a:r>
                <a:rPr lang="en-US" sz="2400" dirty="0">
                  <a:solidFill>
                    <a:srgbClr val="44546A"/>
                  </a:solidFill>
                  <a:latin typeface="Calibri"/>
                  <a:ea typeface="Calibri"/>
                  <a:cs typeface="Calibri"/>
                  <a:sym typeface="Calibri"/>
                </a:rPr>
                <a:t>A</a:t>
              </a:r>
              <a:r>
                <a:rPr lang="en-US" sz="2400" b="0" i="0" u="none" strike="noStrike" cap="none" dirty="0">
                  <a:solidFill>
                    <a:srgbClr val="44546A"/>
                  </a:solidFill>
                  <a:latin typeface="Calibri"/>
                  <a:ea typeface="Calibri"/>
                  <a:cs typeface="Calibri"/>
                  <a:sym typeface="Calibri"/>
                </a:rPr>
                <a:t>n amount of money paid to an employee by an employer in return for work performed, usually on a monthly basis SALARY and WAGE</a:t>
              </a:r>
              <a:r>
                <a:rPr lang="en-US" sz="2000" b="0" i="0" u="none" strike="noStrike" cap="none" dirty="0">
                  <a:solidFill>
                    <a:srgbClr val="44546A"/>
                  </a:solidFill>
                  <a:latin typeface="Calibri"/>
                  <a:ea typeface="Calibri"/>
                  <a:cs typeface="Calibri"/>
                  <a:sym typeface="Calibri"/>
                </a:rPr>
                <a:t>. </a:t>
              </a:r>
              <a:endParaRPr sz="2000" b="0" i="0" u="none" strike="noStrike" cap="none" dirty="0">
                <a:solidFill>
                  <a:schemeClr val="lt1"/>
                </a:solidFill>
                <a:latin typeface="Arial"/>
                <a:ea typeface="Arial"/>
                <a:cs typeface="Arial"/>
                <a:sym typeface="Arial"/>
              </a:endParaRPr>
            </a:p>
          </p:txBody>
        </p:sp>
      </p:grpSp>
      <p:grpSp>
        <p:nvGrpSpPr>
          <p:cNvPr id="159" name="Google Shape;159;p12"/>
          <p:cNvGrpSpPr/>
          <p:nvPr/>
        </p:nvGrpSpPr>
        <p:grpSpPr>
          <a:xfrm>
            <a:off x="9638801" y="4734755"/>
            <a:ext cx="3324144" cy="1502903"/>
            <a:chOff x="1290386" y="5382236"/>
            <a:chExt cx="3324144" cy="1553148"/>
          </a:xfrm>
        </p:grpSpPr>
        <p:sp>
          <p:nvSpPr>
            <p:cNvPr id="160" name="Google Shape;160;p12"/>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2"/>
            <p:cNvSpPr txBox="1"/>
            <p:nvPr/>
          </p:nvSpPr>
          <p:spPr>
            <a:xfrm>
              <a:off x="1366204" y="5458056"/>
              <a:ext cx="3172508"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Expenses</a:t>
              </a:r>
              <a:r>
                <a:rPr lang="en-US" sz="2400" i="0" strike="noStrike" cap="none" dirty="0">
                  <a:solidFill>
                    <a:srgbClr val="44546A"/>
                  </a:solidFill>
                  <a:latin typeface="Calibri"/>
                  <a:ea typeface="Calibri"/>
                  <a:cs typeface="Calibri"/>
                  <a:sym typeface="Calibri"/>
                </a:rPr>
                <a:t> The </a:t>
              </a:r>
              <a:r>
                <a:rPr lang="en-US" sz="2400" b="0" i="0" u="none" strike="noStrike" cap="none" dirty="0">
                  <a:solidFill>
                    <a:srgbClr val="44546A"/>
                  </a:solidFill>
                  <a:latin typeface="Calibri"/>
                  <a:ea typeface="Calibri"/>
                  <a:cs typeface="Calibri"/>
                  <a:sym typeface="Calibri"/>
                </a:rPr>
                <a:t>money a person spends on food, bills and other things</a:t>
              </a:r>
              <a:endParaRPr sz="2400" b="0" i="0" u="none" strike="noStrike" cap="none" dirty="0">
                <a:solidFill>
                  <a:schemeClr val="lt1"/>
                </a:solidFill>
                <a:latin typeface="Arial"/>
                <a:ea typeface="Arial"/>
                <a:cs typeface="Arial"/>
                <a:sym typeface="Arial"/>
              </a:endParaRPr>
            </a:p>
          </p:txBody>
        </p:sp>
      </p:grpSp>
      <p:grpSp>
        <p:nvGrpSpPr>
          <p:cNvPr id="162" name="Google Shape;162;p12"/>
          <p:cNvGrpSpPr/>
          <p:nvPr/>
        </p:nvGrpSpPr>
        <p:grpSpPr>
          <a:xfrm>
            <a:off x="3979717" y="5541739"/>
            <a:ext cx="5247409" cy="1761177"/>
            <a:chOff x="1462021" y="2710031"/>
            <a:chExt cx="2710961" cy="1761177"/>
          </a:xfrm>
        </p:grpSpPr>
        <p:sp>
          <p:nvSpPr>
            <p:cNvPr id="163" name="Google Shape;163;p12"/>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2"/>
            <p:cNvSpPr txBox="1"/>
            <p:nvPr/>
          </p:nvSpPr>
          <p:spPr>
            <a:xfrm>
              <a:off x="1547995" y="2796005"/>
              <a:ext cx="2539013" cy="158922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Credit Cards </a:t>
              </a:r>
              <a:r>
                <a:rPr lang="en-US" sz="2400" i="0" strike="noStrike" cap="none" dirty="0">
                  <a:solidFill>
                    <a:srgbClr val="44546A"/>
                  </a:solidFill>
                  <a:latin typeface="Calibri"/>
                  <a:ea typeface="Calibri"/>
                  <a:cs typeface="Calibri"/>
                  <a:sym typeface="Calibri"/>
                </a:rPr>
                <a:t> Used</a:t>
              </a:r>
              <a:r>
                <a:rPr lang="en-US" sz="2400" i="0" strike="noStrike" cap="none" dirty="0">
                  <a:solidFill>
                    <a:srgbClr val="1F4E79"/>
                  </a:solidFill>
                  <a:latin typeface="Calibri"/>
                  <a:ea typeface="Calibri"/>
                  <a:cs typeface="Calibri"/>
                  <a:sym typeface="Calibri"/>
                </a:rPr>
                <a:t> </a:t>
              </a:r>
              <a:r>
                <a:rPr lang="en-US" sz="2400" b="0" i="0" u="none" strike="noStrike" cap="none" dirty="0">
                  <a:solidFill>
                    <a:srgbClr val="1F4E79"/>
                  </a:solidFill>
                  <a:latin typeface="Calibri"/>
                  <a:ea typeface="Calibri"/>
                  <a:cs typeface="Calibri"/>
                  <a:sym typeface="Calibri"/>
                </a:rPr>
                <a:t>it to buy things and pay for them over time. You have to pay the money back with some charges and interest</a:t>
              </a:r>
              <a:r>
                <a:rPr lang="en-US" sz="2400" b="0" i="0" u="none" strike="noStrike" cap="none" dirty="0">
                  <a:solidFill>
                    <a:srgbClr val="FF0000"/>
                  </a:solidFill>
                  <a:latin typeface="Calibri"/>
                  <a:ea typeface="Calibri"/>
                  <a:cs typeface="Calibri"/>
                  <a:sym typeface="Calibri"/>
                </a:rPr>
                <a:t> </a:t>
              </a:r>
              <a:endParaRPr sz="2400" b="0" i="0" u="none" strike="noStrike" cap="none" dirty="0">
                <a:solidFill>
                  <a:schemeClr val="lt1"/>
                </a:solidFill>
                <a:latin typeface="Arial"/>
                <a:ea typeface="Arial"/>
                <a:cs typeface="Arial"/>
                <a:sym typeface="Arial"/>
              </a:endParaRPr>
            </a:p>
          </p:txBody>
        </p:sp>
      </p:grpSp>
      <p:grpSp>
        <p:nvGrpSpPr>
          <p:cNvPr id="165" name="Google Shape;165;p12"/>
          <p:cNvGrpSpPr/>
          <p:nvPr/>
        </p:nvGrpSpPr>
        <p:grpSpPr>
          <a:xfrm>
            <a:off x="9730098" y="2217126"/>
            <a:ext cx="2389459" cy="1553148"/>
            <a:chOff x="8950693" y="2281868"/>
            <a:chExt cx="2389459" cy="1553148"/>
          </a:xfrm>
        </p:grpSpPr>
        <p:sp>
          <p:nvSpPr>
            <p:cNvPr id="166" name="Google Shape;166;p12"/>
            <p:cNvSpPr/>
            <p:nvPr/>
          </p:nvSpPr>
          <p:spPr>
            <a:xfrm>
              <a:off x="8950693" y="2281868"/>
              <a:ext cx="2389459"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2"/>
            <p:cNvSpPr txBox="1"/>
            <p:nvPr/>
          </p:nvSpPr>
          <p:spPr>
            <a:xfrm>
              <a:off x="9026511" y="2357686"/>
              <a:ext cx="2237823"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Debt</a:t>
              </a:r>
              <a:r>
                <a:rPr lang="en-US" sz="2400" b="1" i="0" strike="noStrike" cap="none" dirty="0">
                  <a:solidFill>
                    <a:srgbClr val="44546A"/>
                  </a:solidFill>
                  <a:latin typeface="Calibri"/>
                  <a:ea typeface="Calibri"/>
                  <a:cs typeface="Calibri"/>
                  <a:sym typeface="Calibri"/>
                </a:rPr>
                <a:t> </a:t>
              </a:r>
              <a:r>
                <a:rPr lang="en-US" sz="2400" b="0" i="0" u="none" strike="noStrike" cap="none" dirty="0">
                  <a:solidFill>
                    <a:srgbClr val="44546A"/>
                  </a:solidFill>
                  <a:latin typeface="Calibri"/>
                  <a:ea typeface="Calibri"/>
                  <a:cs typeface="Calibri"/>
                  <a:sym typeface="Calibri"/>
                </a:rPr>
                <a:t> represents the money owed by a person</a:t>
              </a:r>
              <a:endParaRPr sz="2400" b="0" i="0" u="none" strike="noStrike" cap="none" dirty="0">
                <a:solidFill>
                  <a:schemeClr val="lt1"/>
                </a:solidFill>
                <a:latin typeface="Arial"/>
                <a:ea typeface="Arial"/>
                <a:cs typeface="Arial"/>
                <a:sym typeface="Arial"/>
              </a:endParaRPr>
            </a:p>
          </p:txBody>
        </p:sp>
      </p:grpSp>
      <p:grpSp>
        <p:nvGrpSpPr>
          <p:cNvPr id="168" name="Google Shape;168;p12"/>
          <p:cNvGrpSpPr/>
          <p:nvPr/>
        </p:nvGrpSpPr>
        <p:grpSpPr>
          <a:xfrm>
            <a:off x="1237099" y="1897854"/>
            <a:ext cx="2191612" cy="1553148"/>
            <a:chOff x="9220398" y="4249638"/>
            <a:chExt cx="2191612" cy="1553148"/>
          </a:xfrm>
        </p:grpSpPr>
        <p:sp>
          <p:nvSpPr>
            <p:cNvPr id="169" name="Google Shape;169;p12"/>
            <p:cNvSpPr/>
            <p:nvPr/>
          </p:nvSpPr>
          <p:spPr>
            <a:xfrm>
              <a:off x="9220398" y="4249638"/>
              <a:ext cx="2191612"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2"/>
            <p:cNvSpPr txBox="1"/>
            <p:nvPr/>
          </p:nvSpPr>
          <p:spPr>
            <a:xfrm>
              <a:off x="9296216" y="4325456"/>
              <a:ext cx="2039976"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Income</a:t>
              </a:r>
              <a:r>
                <a:rPr lang="en-US" sz="2400" b="1" i="0" strike="noStrike" cap="none" dirty="0">
                  <a:solidFill>
                    <a:srgbClr val="44546A"/>
                  </a:solidFill>
                  <a:latin typeface="Calibri"/>
                  <a:ea typeface="Calibri"/>
                  <a:cs typeface="Calibri"/>
                  <a:sym typeface="Calibri"/>
                </a:rPr>
                <a:t> </a:t>
              </a:r>
              <a:r>
                <a:rPr lang="en-US" sz="2400" b="0" i="0" u="none" strike="noStrike" cap="none" dirty="0">
                  <a:solidFill>
                    <a:srgbClr val="44546A"/>
                  </a:solidFill>
                  <a:latin typeface="Calibri"/>
                  <a:ea typeface="Calibri"/>
                  <a:cs typeface="Calibri"/>
                  <a:sym typeface="Calibri"/>
                </a:rPr>
                <a:t> </a:t>
              </a:r>
              <a:r>
                <a:rPr lang="en-US" sz="2400" dirty="0">
                  <a:solidFill>
                    <a:srgbClr val="44546A"/>
                  </a:solidFill>
                  <a:latin typeface="Calibri"/>
                  <a:ea typeface="Calibri"/>
                  <a:cs typeface="Calibri"/>
                  <a:sym typeface="Calibri"/>
                </a:rPr>
                <a:t>T</a:t>
              </a:r>
              <a:r>
                <a:rPr lang="en-US" sz="2400" b="0" i="0" u="none" strike="noStrike" cap="none" dirty="0">
                  <a:solidFill>
                    <a:srgbClr val="44546A"/>
                  </a:solidFill>
                  <a:latin typeface="Calibri"/>
                  <a:ea typeface="Calibri"/>
                  <a:cs typeface="Calibri"/>
                  <a:sym typeface="Calibri"/>
                </a:rPr>
                <a:t>he money a person earns. </a:t>
              </a:r>
              <a:endParaRPr sz="2400" b="0" i="0" u="none" strike="noStrike" cap="none" dirty="0">
                <a:solidFill>
                  <a:schemeClr val="lt1"/>
                </a:solidFill>
                <a:latin typeface="Arial"/>
                <a:ea typeface="Arial"/>
                <a:cs typeface="Arial"/>
                <a:sym typeface="Arial"/>
              </a:endParaRPr>
            </a:p>
          </p:txBody>
        </p:sp>
      </p:grpSp>
      <p:pic>
        <p:nvPicPr>
          <p:cNvPr id="171" name="Google Shape;171;p12"/>
          <p:cNvPicPr preferRelativeResize="0"/>
          <p:nvPr/>
        </p:nvPicPr>
        <p:blipFill rotWithShape="1">
          <a:blip r:embed="rId3">
            <a:alphaModFix/>
          </a:blip>
          <a:srcRect/>
          <a:stretch/>
        </p:blipFill>
        <p:spPr>
          <a:xfrm>
            <a:off x="5206797" y="2674428"/>
            <a:ext cx="3378605" cy="2388674"/>
          </a:xfrm>
          <a:prstGeom prst="rect">
            <a:avLst/>
          </a:prstGeom>
          <a:noFill/>
          <a:ln>
            <a:noFill/>
          </a:ln>
        </p:spPr>
      </p:pic>
      <p:sp>
        <p:nvSpPr>
          <p:cNvPr id="172" name="Google Shape;172;p12"/>
          <p:cNvSpPr txBox="1">
            <a:spLocks noGrp="1"/>
          </p:cNvSpPr>
          <p:nvPr>
            <p:ph type="title"/>
          </p:nvPr>
        </p:nvSpPr>
        <p:spPr>
          <a:xfrm>
            <a:off x="1169473" y="507461"/>
            <a:ext cx="2197670"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600"/>
              <a:buFont typeface="Calibri"/>
              <a:buNone/>
            </a:pPr>
            <a:r>
              <a:rPr lang="en-US" sz="3200" dirty="0"/>
              <a:t>Concepts</a:t>
            </a:r>
            <a:endParaRPr sz="3200" dirty="0"/>
          </a:p>
        </p:txBody>
      </p:sp>
      <p:grpSp>
        <p:nvGrpSpPr>
          <p:cNvPr id="173" name="Google Shape;173;p12"/>
          <p:cNvGrpSpPr/>
          <p:nvPr/>
        </p:nvGrpSpPr>
        <p:grpSpPr>
          <a:xfrm>
            <a:off x="1001989" y="4054699"/>
            <a:ext cx="2710961" cy="1761177"/>
            <a:chOff x="1462021" y="2710031"/>
            <a:chExt cx="2710961" cy="1761177"/>
          </a:xfrm>
        </p:grpSpPr>
        <p:sp>
          <p:nvSpPr>
            <p:cNvPr id="174" name="Google Shape;174;p12"/>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2"/>
            <p:cNvSpPr txBox="1"/>
            <p:nvPr/>
          </p:nvSpPr>
          <p:spPr>
            <a:xfrm>
              <a:off x="1547995" y="2796005"/>
              <a:ext cx="2539013" cy="158922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Wages</a:t>
              </a:r>
              <a:r>
                <a:rPr lang="en-US" sz="2400" b="0" i="0" u="none" strike="noStrike" cap="none" dirty="0">
                  <a:solidFill>
                    <a:srgbClr val="44546A"/>
                  </a:solidFill>
                  <a:latin typeface="Calibri"/>
                  <a:ea typeface="Calibri"/>
                  <a:cs typeface="Calibri"/>
                  <a:sym typeface="Calibri"/>
                </a:rPr>
                <a:t> Payment earned for work or services, typically paid daily or weekly.</a:t>
              </a:r>
              <a:endParaRPr sz="2400" b="0" i="0" u="none" strike="noStrike" cap="none" dirty="0">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4"/>
          <p:cNvSpPr/>
          <p:nvPr/>
        </p:nvSpPr>
        <p:spPr>
          <a:xfrm>
            <a:off x="2431473" y="853369"/>
            <a:ext cx="8343899" cy="5884936"/>
          </a:xfrm>
          <a:prstGeom prst="ellipse">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81" name="Google Shape;181;p14"/>
          <p:cNvGrpSpPr/>
          <p:nvPr/>
        </p:nvGrpSpPr>
        <p:grpSpPr>
          <a:xfrm>
            <a:off x="4232934" y="325499"/>
            <a:ext cx="5191622" cy="1874229"/>
            <a:chOff x="3905763" y="259838"/>
            <a:chExt cx="5337288" cy="1638486"/>
          </a:xfrm>
        </p:grpSpPr>
        <p:sp>
          <p:nvSpPr>
            <p:cNvPr id="182" name="Google Shape;182;p14"/>
            <p:cNvSpPr/>
            <p:nvPr/>
          </p:nvSpPr>
          <p:spPr>
            <a:xfrm>
              <a:off x="3905763" y="259838"/>
              <a:ext cx="5337288" cy="1638463"/>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txBox="1"/>
            <p:nvPr/>
          </p:nvSpPr>
          <p:spPr>
            <a:xfrm>
              <a:off x="4046091" y="339824"/>
              <a:ext cx="5112300" cy="155850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Credit </a:t>
              </a:r>
              <a:r>
                <a:rPr lang="en-US" sz="2400" dirty="0">
                  <a:solidFill>
                    <a:srgbClr val="1F4E79"/>
                  </a:solidFill>
                  <a:latin typeface="Calibri"/>
                  <a:ea typeface="Calibri"/>
                  <a:cs typeface="Calibri"/>
                  <a:sym typeface="Calibri"/>
                </a:rPr>
                <a:t>T</a:t>
              </a:r>
              <a:r>
                <a:rPr lang="en-US" sz="2400" b="0" i="0" u="none" strike="noStrike" cap="none" dirty="0">
                  <a:solidFill>
                    <a:srgbClr val="1F4E79"/>
                  </a:solidFill>
                  <a:latin typeface="Calibri"/>
                  <a:ea typeface="Calibri"/>
                  <a:cs typeface="Calibri"/>
                  <a:sym typeface="Calibri"/>
                </a:rPr>
                <a:t>his can be money given for use in a loan or money you have in your bank account</a:t>
              </a:r>
              <a:r>
                <a:rPr lang="en-US" sz="2400" b="0" i="0" u="none" strike="sngStrike" cap="none" dirty="0">
                  <a:solidFill>
                    <a:srgbClr val="000000"/>
                  </a:solidFill>
                  <a:latin typeface="Calibri"/>
                  <a:ea typeface="Calibri"/>
                  <a:cs typeface="Calibri"/>
                  <a:sym typeface="Calibri"/>
                </a:rPr>
                <a:t> </a:t>
              </a:r>
              <a:endParaRPr sz="2400" dirty="0"/>
            </a:p>
          </p:txBody>
        </p:sp>
      </p:grpSp>
      <p:grpSp>
        <p:nvGrpSpPr>
          <p:cNvPr id="184" name="Google Shape;184;p14"/>
          <p:cNvGrpSpPr/>
          <p:nvPr/>
        </p:nvGrpSpPr>
        <p:grpSpPr>
          <a:xfrm>
            <a:off x="9440611" y="5199072"/>
            <a:ext cx="2916936" cy="1307285"/>
            <a:chOff x="1290386" y="5382236"/>
            <a:chExt cx="3324144" cy="1553148"/>
          </a:xfrm>
        </p:grpSpPr>
        <p:sp>
          <p:nvSpPr>
            <p:cNvPr id="185" name="Google Shape;185;p14"/>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txBox="1"/>
            <p:nvPr/>
          </p:nvSpPr>
          <p:spPr>
            <a:xfrm>
              <a:off x="1366204" y="5458056"/>
              <a:ext cx="3172508"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Inflation</a:t>
              </a:r>
              <a:r>
                <a:rPr lang="en-US" sz="2400" b="1" i="0" strike="noStrike" cap="none" dirty="0">
                  <a:solidFill>
                    <a:srgbClr val="44546A"/>
                  </a:solidFill>
                  <a:latin typeface="Calibri"/>
                  <a:ea typeface="Calibri"/>
                  <a:cs typeface="Calibri"/>
                  <a:sym typeface="Calibri"/>
                </a:rPr>
                <a:t> </a:t>
              </a:r>
              <a:r>
                <a:rPr lang="en-US" sz="2400" b="0" i="0" u="none" strike="noStrike" cap="none" dirty="0" err="1">
                  <a:solidFill>
                    <a:srgbClr val="44546A"/>
                  </a:solidFill>
                  <a:latin typeface="Calibri"/>
                  <a:ea typeface="Calibri"/>
                  <a:cs typeface="Calibri"/>
                  <a:sym typeface="Calibri"/>
                </a:rPr>
                <a:t>Inflation</a:t>
              </a:r>
              <a:r>
                <a:rPr lang="en-US" sz="2400" b="0" i="0" u="none" strike="noStrike" cap="none" dirty="0">
                  <a:solidFill>
                    <a:srgbClr val="44546A"/>
                  </a:solidFill>
                  <a:latin typeface="Calibri"/>
                  <a:ea typeface="Calibri"/>
                  <a:cs typeface="Calibri"/>
                  <a:sym typeface="Calibri"/>
                </a:rPr>
                <a:t> is the increase in the cost of living </a:t>
              </a:r>
              <a:endParaRPr sz="2400" b="0" i="0" u="none" strike="noStrike" cap="none" dirty="0">
                <a:solidFill>
                  <a:srgbClr val="44546A"/>
                </a:solidFill>
                <a:latin typeface="Calibri"/>
                <a:ea typeface="Calibri"/>
                <a:cs typeface="Calibri"/>
                <a:sym typeface="Calibri"/>
              </a:endParaRPr>
            </a:p>
          </p:txBody>
        </p:sp>
      </p:grpSp>
      <p:grpSp>
        <p:nvGrpSpPr>
          <p:cNvPr id="187" name="Google Shape;187;p14"/>
          <p:cNvGrpSpPr/>
          <p:nvPr/>
        </p:nvGrpSpPr>
        <p:grpSpPr>
          <a:xfrm>
            <a:off x="2018055" y="4977297"/>
            <a:ext cx="2686291" cy="2177523"/>
            <a:chOff x="1462021" y="2710031"/>
            <a:chExt cx="2710961" cy="1761180"/>
          </a:xfrm>
        </p:grpSpPr>
        <p:sp>
          <p:nvSpPr>
            <p:cNvPr id="188" name="Google Shape;188;p14"/>
            <p:cNvSpPr/>
            <p:nvPr/>
          </p:nvSpPr>
          <p:spPr>
            <a:xfrm>
              <a:off x="1462021" y="2710031"/>
              <a:ext cx="2710961" cy="1761177"/>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4"/>
            <p:cNvSpPr txBox="1"/>
            <p:nvPr/>
          </p:nvSpPr>
          <p:spPr>
            <a:xfrm>
              <a:off x="1547983" y="2796011"/>
              <a:ext cx="2542500" cy="167520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Loan</a:t>
              </a:r>
              <a:r>
                <a:rPr lang="en-US" sz="2400" b="1" i="0" strike="noStrike" cap="none" dirty="0">
                  <a:solidFill>
                    <a:srgbClr val="44546A"/>
                  </a:solidFill>
                  <a:latin typeface="Calibri"/>
                  <a:ea typeface="Calibri"/>
                  <a:cs typeface="Calibri"/>
                  <a:sym typeface="Calibri"/>
                </a:rPr>
                <a:t> </a:t>
              </a:r>
              <a:r>
                <a:rPr lang="en-US" sz="2400" i="0" strike="noStrike" cap="none" dirty="0">
                  <a:solidFill>
                    <a:srgbClr val="44546A"/>
                  </a:solidFill>
                  <a:latin typeface="Calibri"/>
                  <a:ea typeface="Calibri"/>
                  <a:cs typeface="Calibri"/>
                  <a:sym typeface="Calibri"/>
                </a:rPr>
                <a:t>M</a:t>
              </a:r>
              <a:r>
                <a:rPr lang="en-US" sz="2400" b="0" i="0" strike="noStrike" cap="none" dirty="0">
                  <a:solidFill>
                    <a:srgbClr val="1F4E79"/>
                  </a:solidFill>
                  <a:latin typeface="Calibri"/>
                  <a:ea typeface="Calibri"/>
                  <a:cs typeface="Calibri"/>
                  <a:sym typeface="Calibri"/>
                </a:rPr>
                <a:t>oney </a:t>
              </a:r>
              <a:r>
                <a:rPr lang="en-US" sz="2400" b="0" i="0" u="none" strike="noStrike" cap="none" dirty="0">
                  <a:solidFill>
                    <a:srgbClr val="1F4E79"/>
                  </a:solidFill>
                  <a:latin typeface="Calibri"/>
                  <a:ea typeface="Calibri"/>
                  <a:cs typeface="Calibri"/>
                  <a:sym typeface="Calibri"/>
                </a:rPr>
                <a:t>borrowed (bank or building society) and must be paid back usually with extra interest</a:t>
              </a:r>
              <a:endParaRPr sz="2400" b="0" i="0" u="none" strike="noStrike" cap="none" dirty="0">
                <a:solidFill>
                  <a:schemeClr val="lt1"/>
                </a:solidFill>
                <a:latin typeface="Arial"/>
                <a:ea typeface="Arial"/>
                <a:cs typeface="Arial"/>
                <a:sym typeface="Arial"/>
              </a:endParaRPr>
            </a:p>
          </p:txBody>
        </p:sp>
      </p:grpSp>
      <p:grpSp>
        <p:nvGrpSpPr>
          <p:cNvPr id="190" name="Google Shape;190;p14"/>
          <p:cNvGrpSpPr/>
          <p:nvPr/>
        </p:nvGrpSpPr>
        <p:grpSpPr>
          <a:xfrm>
            <a:off x="9610866" y="2320135"/>
            <a:ext cx="3621320" cy="2177498"/>
            <a:chOff x="8950693" y="2281868"/>
            <a:chExt cx="2389459" cy="1553148"/>
          </a:xfrm>
        </p:grpSpPr>
        <p:sp>
          <p:nvSpPr>
            <p:cNvPr id="191" name="Google Shape;191;p14"/>
            <p:cNvSpPr/>
            <p:nvPr/>
          </p:nvSpPr>
          <p:spPr>
            <a:xfrm>
              <a:off x="8950693" y="2281868"/>
              <a:ext cx="2389459"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4"/>
            <p:cNvSpPr txBox="1"/>
            <p:nvPr/>
          </p:nvSpPr>
          <p:spPr>
            <a:xfrm>
              <a:off x="9026511" y="2357686"/>
              <a:ext cx="2237823"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Budget</a:t>
              </a:r>
              <a:r>
                <a:rPr lang="en-US" sz="2400" b="1" i="0" strike="noStrike" cap="none" dirty="0">
                  <a:solidFill>
                    <a:srgbClr val="44546A"/>
                  </a:solidFill>
                  <a:latin typeface="Calibri"/>
                  <a:ea typeface="Calibri"/>
                  <a:cs typeface="Calibri"/>
                  <a:sym typeface="Calibri"/>
                </a:rPr>
                <a:t> </a:t>
              </a:r>
              <a:r>
                <a:rPr lang="en-US" sz="2400" i="0" strike="noStrike" cap="none" dirty="0">
                  <a:solidFill>
                    <a:srgbClr val="44546A"/>
                  </a:solidFill>
                  <a:latin typeface="Calibri"/>
                  <a:ea typeface="Calibri"/>
                  <a:cs typeface="Calibri"/>
                  <a:sym typeface="Calibri"/>
                </a:rPr>
                <a:t>Income</a:t>
              </a:r>
              <a:r>
                <a:rPr lang="en-US" sz="2400" b="1" i="0" strike="noStrike" cap="none" dirty="0">
                  <a:solidFill>
                    <a:srgbClr val="44546A"/>
                  </a:solidFill>
                  <a:latin typeface="Calibri"/>
                  <a:ea typeface="Calibri"/>
                  <a:cs typeface="Calibri"/>
                  <a:sym typeface="Calibri"/>
                </a:rPr>
                <a:t> </a:t>
              </a:r>
              <a:r>
                <a:rPr lang="en-US" sz="2400" b="0" i="0" u="none" strike="noStrike" cap="none" dirty="0">
                  <a:solidFill>
                    <a:srgbClr val="44546A"/>
                  </a:solidFill>
                  <a:latin typeface="Calibri"/>
                  <a:ea typeface="Calibri"/>
                  <a:cs typeface="Calibri"/>
                  <a:sym typeface="Calibri"/>
                </a:rPr>
                <a:t>and expenses. A plan of how much money should be spent over a week or a month</a:t>
              </a:r>
              <a:endParaRPr sz="2400" dirty="0"/>
            </a:p>
            <a:p>
              <a:pPr marL="0" marR="0" lvl="0" indent="0" algn="l" rtl="0">
                <a:lnSpc>
                  <a:spcPct val="100000"/>
                </a:lnSpc>
                <a:spcBef>
                  <a:spcPts val="0"/>
                </a:spcBef>
                <a:spcAft>
                  <a:spcPts val="0"/>
                </a:spcAft>
                <a:buNone/>
              </a:pPr>
              <a:br>
                <a:rPr lang="en-US" sz="2800" b="0" i="0" u="none" strike="noStrike" cap="none" dirty="0">
                  <a:solidFill>
                    <a:schemeClr val="lt1"/>
                  </a:solidFill>
                  <a:latin typeface="Arial"/>
                  <a:ea typeface="Arial"/>
                  <a:cs typeface="Arial"/>
                  <a:sym typeface="Arial"/>
                </a:rPr>
              </a:br>
              <a:endParaRPr sz="2000" b="0" i="0" u="none" strike="noStrike" cap="none" dirty="0">
                <a:solidFill>
                  <a:schemeClr val="lt1"/>
                </a:solidFill>
                <a:latin typeface="Arial"/>
                <a:ea typeface="Arial"/>
                <a:cs typeface="Arial"/>
                <a:sym typeface="Arial"/>
              </a:endParaRPr>
            </a:p>
          </p:txBody>
        </p:sp>
      </p:grpSp>
      <p:grpSp>
        <p:nvGrpSpPr>
          <p:cNvPr id="193" name="Google Shape;193;p14"/>
          <p:cNvGrpSpPr/>
          <p:nvPr/>
        </p:nvGrpSpPr>
        <p:grpSpPr>
          <a:xfrm>
            <a:off x="1182038" y="2199702"/>
            <a:ext cx="3378605" cy="2335530"/>
            <a:chOff x="9220398" y="4249638"/>
            <a:chExt cx="2191612" cy="1553148"/>
          </a:xfrm>
        </p:grpSpPr>
        <p:sp>
          <p:nvSpPr>
            <p:cNvPr id="194" name="Google Shape;194;p14"/>
            <p:cNvSpPr/>
            <p:nvPr/>
          </p:nvSpPr>
          <p:spPr>
            <a:xfrm>
              <a:off x="9220398" y="4249638"/>
              <a:ext cx="2191612"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4"/>
            <p:cNvSpPr txBox="1"/>
            <p:nvPr/>
          </p:nvSpPr>
          <p:spPr>
            <a:xfrm>
              <a:off x="9296216" y="4325456"/>
              <a:ext cx="2039976" cy="1401512"/>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Interest</a:t>
              </a:r>
              <a:r>
                <a:rPr lang="en-US" sz="2400" b="1" i="0" strike="noStrike" cap="none" dirty="0">
                  <a:solidFill>
                    <a:srgbClr val="44546A"/>
                  </a:solidFill>
                  <a:latin typeface="Calibri"/>
                  <a:ea typeface="Calibri"/>
                  <a:cs typeface="Calibri"/>
                  <a:sym typeface="Calibri"/>
                </a:rPr>
                <a:t> </a:t>
              </a:r>
              <a:r>
                <a:rPr lang="en-US" sz="2400" b="0" i="0" u="none" strike="noStrike" cap="none" dirty="0">
                  <a:solidFill>
                    <a:srgbClr val="44546A"/>
                  </a:solidFill>
                  <a:latin typeface="Calibri"/>
                  <a:ea typeface="Calibri"/>
                  <a:cs typeface="Calibri"/>
                  <a:sym typeface="Calibri"/>
                </a:rPr>
                <a:t>Money a person pays to borrow money or the money a bank pays a person when they deposit money into the bank </a:t>
              </a:r>
              <a:endParaRPr sz="2400" b="0" i="0" u="none" strike="noStrike" cap="none" dirty="0">
                <a:solidFill>
                  <a:srgbClr val="44546A"/>
                </a:solidFill>
                <a:latin typeface="Calibri"/>
                <a:ea typeface="Calibri"/>
                <a:cs typeface="Calibri"/>
                <a:sym typeface="Calibri"/>
              </a:endParaRPr>
            </a:p>
          </p:txBody>
        </p:sp>
      </p:grpSp>
      <p:pic>
        <p:nvPicPr>
          <p:cNvPr id="196" name="Google Shape;196;p14"/>
          <p:cNvPicPr preferRelativeResize="0"/>
          <p:nvPr/>
        </p:nvPicPr>
        <p:blipFill rotWithShape="1">
          <a:blip r:embed="rId3">
            <a:alphaModFix/>
          </a:blip>
          <a:srcRect/>
          <a:stretch/>
        </p:blipFill>
        <p:spPr>
          <a:xfrm>
            <a:off x="5206797" y="2674428"/>
            <a:ext cx="3378605" cy="2388674"/>
          </a:xfrm>
          <a:prstGeom prst="rect">
            <a:avLst/>
          </a:prstGeom>
          <a:noFill/>
          <a:ln>
            <a:noFill/>
          </a:ln>
        </p:spPr>
      </p:pic>
      <p:sp>
        <p:nvSpPr>
          <p:cNvPr id="197" name="Google Shape;197;p14"/>
          <p:cNvSpPr txBox="1">
            <a:spLocks noGrp="1"/>
          </p:cNvSpPr>
          <p:nvPr>
            <p:ph type="title"/>
          </p:nvPr>
        </p:nvSpPr>
        <p:spPr>
          <a:xfrm>
            <a:off x="1169473" y="507461"/>
            <a:ext cx="2197670" cy="720001"/>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chemeClr val="accent2"/>
              </a:buClr>
              <a:buSzPts val="3600"/>
              <a:buFont typeface="Calibri"/>
              <a:buNone/>
            </a:pPr>
            <a:r>
              <a:rPr lang="en-US" sz="3200" dirty="0"/>
              <a:t>Concepts</a:t>
            </a:r>
            <a:endParaRPr sz="3200" dirty="0"/>
          </a:p>
        </p:txBody>
      </p:sp>
      <p:grpSp>
        <p:nvGrpSpPr>
          <p:cNvPr id="198" name="Google Shape;198;p14"/>
          <p:cNvGrpSpPr/>
          <p:nvPr/>
        </p:nvGrpSpPr>
        <p:grpSpPr>
          <a:xfrm>
            <a:off x="5550142" y="5704115"/>
            <a:ext cx="3302383" cy="1470562"/>
            <a:chOff x="1290386" y="5382236"/>
            <a:chExt cx="3399962" cy="1553148"/>
          </a:xfrm>
        </p:grpSpPr>
        <p:sp>
          <p:nvSpPr>
            <p:cNvPr id="199" name="Google Shape;199;p14"/>
            <p:cNvSpPr/>
            <p:nvPr/>
          </p:nvSpPr>
          <p:spPr>
            <a:xfrm>
              <a:off x="1290386" y="5382236"/>
              <a:ext cx="3324144" cy="1553148"/>
            </a:xfrm>
            <a:prstGeom prst="roundRect">
              <a:avLst>
                <a:gd name="adj" fmla="val 16667"/>
              </a:avLst>
            </a:prstGeom>
            <a:solidFill>
              <a:srgbClr val="F9A337"/>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txBox="1"/>
            <p:nvPr/>
          </p:nvSpPr>
          <p:spPr>
            <a:xfrm>
              <a:off x="1366204" y="5458056"/>
              <a:ext cx="3324144" cy="1401511"/>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400" b="1" i="0" u="sng" strike="noStrike" cap="none" dirty="0">
                  <a:solidFill>
                    <a:srgbClr val="44546A"/>
                  </a:solidFill>
                  <a:latin typeface="Calibri"/>
                  <a:ea typeface="Calibri"/>
                  <a:cs typeface="Calibri"/>
                  <a:sym typeface="Calibri"/>
                </a:rPr>
                <a:t>Cash or Debit Card  </a:t>
              </a:r>
              <a:endParaRPr sz="2400" b="0" i="0" u="none" strike="noStrike" cap="none" dirty="0">
                <a:solidFill>
                  <a:schemeClr val="lt1"/>
                </a:solidFill>
                <a:latin typeface="Arial"/>
                <a:ea typeface="Arial"/>
                <a:cs typeface="Arial"/>
                <a:sym typeface="Arial"/>
              </a:endParaRPr>
            </a:p>
            <a:p>
              <a:pPr marL="228600" marR="0" lvl="1" indent="-228600" algn="l" rtl="0">
                <a:lnSpc>
                  <a:spcPct val="90000"/>
                </a:lnSpc>
                <a:spcBef>
                  <a:spcPts val="700"/>
                </a:spcBef>
                <a:spcAft>
                  <a:spcPts val="0"/>
                </a:spcAft>
                <a:buClr>
                  <a:srgbClr val="44546A"/>
                </a:buClr>
                <a:buSzPts val="3200"/>
                <a:buFont typeface="Calibri"/>
                <a:buNone/>
              </a:pPr>
              <a:r>
                <a:rPr lang="en-US" sz="2400" b="0" i="0" u="none" strike="noStrike" cap="none" dirty="0">
                  <a:solidFill>
                    <a:srgbClr val="1F4E79"/>
                  </a:solidFill>
                  <a:latin typeface="Calibri"/>
                  <a:ea typeface="Calibri"/>
                  <a:cs typeface="Calibri"/>
                  <a:sym typeface="Calibri"/>
                </a:rPr>
                <a:t>Pays for goods or services </a:t>
              </a:r>
              <a:endParaRPr sz="2400" b="0" i="0" u="none" strike="noStrike" cap="none" dirty="0">
                <a:solidFill>
                  <a:srgbClr val="44546A"/>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C1B57B-FA0D-F6B4-5DB6-2131C915BEAF}"/>
              </a:ext>
            </a:extLst>
          </p:cNvPr>
          <p:cNvSpPr>
            <a:spLocks noGrp="1"/>
          </p:cNvSpPr>
          <p:nvPr>
            <p:ph type="title"/>
          </p:nvPr>
        </p:nvSpPr>
        <p:spPr>
          <a:xfrm>
            <a:off x="501464" y="819781"/>
            <a:ext cx="12330002" cy="720001"/>
          </a:xfrm>
        </p:spPr>
        <p:txBody>
          <a:bodyPr>
            <a:noAutofit/>
          </a:bodyPr>
          <a:lstStyle/>
          <a:p>
            <a:r>
              <a:rPr lang="en-GB" sz="3200" dirty="0"/>
              <a:t>Activity M2.3</a:t>
            </a:r>
            <a:br>
              <a:rPr lang="en-GB" sz="3200" dirty="0"/>
            </a:br>
            <a:r>
              <a:rPr lang="en-GB" sz="3200" dirty="0"/>
              <a:t>The Money Matters App</a:t>
            </a:r>
          </a:p>
        </p:txBody>
      </p:sp>
      <p:sp>
        <p:nvSpPr>
          <p:cNvPr id="4" name="Text Placeholder 3">
            <a:extLst>
              <a:ext uri="{FF2B5EF4-FFF2-40B4-BE49-F238E27FC236}">
                <a16:creationId xmlns:a16="http://schemas.microsoft.com/office/drawing/2014/main" id="{81E6CD16-31F4-BA85-9043-3118259EED52}"/>
              </a:ext>
            </a:extLst>
          </p:cNvPr>
          <p:cNvSpPr>
            <a:spLocks noGrp="1"/>
          </p:cNvSpPr>
          <p:nvPr>
            <p:ph type="body" idx="2"/>
          </p:nvPr>
        </p:nvSpPr>
        <p:spPr>
          <a:xfrm>
            <a:off x="500064" y="1815189"/>
            <a:ext cx="12331542" cy="602890"/>
          </a:xfrm>
        </p:spPr>
        <p:txBody>
          <a:bodyPr/>
          <a:lstStyle/>
          <a:p>
            <a:r>
              <a:rPr lang="en-GB" dirty="0"/>
              <a:t>Exploring the Money Matters App and introducing the vocabulary matching activity</a:t>
            </a:r>
          </a:p>
        </p:txBody>
      </p:sp>
      <p:pic>
        <p:nvPicPr>
          <p:cNvPr id="8" name="Picture 7" descr="Graphical user interface, text, application, chat or text message&#10;&#10;Description automatically generated">
            <a:extLst>
              <a:ext uri="{FF2B5EF4-FFF2-40B4-BE49-F238E27FC236}">
                <a16:creationId xmlns:a16="http://schemas.microsoft.com/office/drawing/2014/main" id="{DFC1074A-8E43-5741-6BE0-09E2A00AED81}"/>
              </a:ext>
            </a:extLst>
          </p:cNvPr>
          <p:cNvPicPr>
            <a:picLocks noChangeAspect="1"/>
          </p:cNvPicPr>
          <p:nvPr/>
        </p:nvPicPr>
        <p:blipFill>
          <a:blip r:embed="rId2"/>
          <a:stretch>
            <a:fillRect/>
          </a:stretch>
        </p:blipFill>
        <p:spPr>
          <a:xfrm>
            <a:off x="4197349" y="3199062"/>
            <a:ext cx="4476041" cy="2973137"/>
          </a:xfrm>
          <a:prstGeom prst="rect">
            <a:avLst/>
          </a:prstGeom>
        </p:spPr>
      </p:pic>
    </p:spTree>
    <p:extLst>
      <p:ext uri="{BB962C8B-B14F-4D97-AF65-F5344CB8AC3E}">
        <p14:creationId xmlns:p14="http://schemas.microsoft.com/office/powerpoint/2010/main" val="970079731"/>
      </p:ext>
    </p:extLst>
  </p:cSld>
  <p:clrMapOvr>
    <a:masterClrMapping/>
  </p:clrMapOvr>
</p:sld>
</file>

<file path=ppt/theme/theme1.xml><?xml version="1.0" encoding="utf-8"?>
<a:theme xmlns:a="http://schemas.openxmlformats.org/drawingml/2006/main" name="CARDET Course template">
  <a:themeElements>
    <a:clrScheme name="CARDET Course template">
      <a:dk1>
        <a:srgbClr val="374856"/>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RDET Course template">
  <a:themeElements>
    <a:clrScheme name="CARDET Course template">
      <a:dk1>
        <a:srgbClr val="000000"/>
      </a:dk1>
      <a:lt1>
        <a:srgbClr val="FFFFFF"/>
      </a:lt1>
      <a:dk2>
        <a:srgbClr val="A7A7A7"/>
      </a:dk2>
      <a:lt2>
        <a:srgbClr val="535353"/>
      </a:lt2>
      <a:accent1>
        <a:srgbClr val="FAA337"/>
      </a:accent1>
      <a:accent2>
        <a:srgbClr val="0A9A8F"/>
      </a:accent2>
      <a:accent3>
        <a:srgbClr val="3A48F9"/>
      </a:accent3>
      <a:accent4>
        <a:srgbClr val="065650"/>
      </a:accent4>
      <a:accent5>
        <a:srgbClr val="4472C4"/>
      </a:accent5>
      <a:accent6>
        <a:srgbClr val="8C5B1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904</Words>
  <Application>Microsoft Macintosh PowerPoint</Application>
  <PresentationFormat>Custom</PresentationFormat>
  <Paragraphs>97</Paragraphs>
  <Slides>18</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Helvetica Neue</vt:lpstr>
      <vt:lpstr>Open Sans</vt:lpstr>
      <vt:lpstr>Calibri</vt:lpstr>
      <vt:lpstr>Noto Sans Symbols</vt:lpstr>
      <vt:lpstr>Arial</vt:lpstr>
      <vt:lpstr>CARDET Course template</vt:lpstr>
      <vt:lpstr>CARDET Course template</vt:lpstr>
      <vt:lpstr> Financial Literacy for Families</vt:lpstr>
      <vt:lpstr>Module Aim is to identify key financial vocabulary and concepts and consider financial  relationships in different communities</vt:lpstr>
      <vt:lpstr>    Module 2  Visual Plan for the session</vt:lpstr>
      <vt:lpstr>Activity M2.1   Warmer    Introductions and share ideas</vt:lpstr>
      <vt:lpstr>Key Financial Language and Vocabulary</vt:lpstr>
      <vt:lpstr>Activity M2.2 Financial vocabulary  Financial Vocabulary and a resource you can use with your learners to check their knowledge   Participants can identify known financial terminology and concepts using Handout M2.2    </vt:lpstr>
      <vt:lpstr>Concepts</vt:lpstr>
      <vt:lpstr>Concepts</vt:lpstr>
      <vt:lpstr>Activity M2.3 The Money Matters App</vt:lpstr>
      <vt:lpstr>PowerPoint Presentation</vt:lpstr>
      <vt:lpstr>Money and Culture</vt:lpstr>
      <vt:lpstr>Money and Culture </vt:lpstr>
      <vt:lpstr> Money and Culture </vt:lpstr>
      <vt:lpstr>PowerPoint Presentation</vt:lpstr>
      <vt:lpstr>Activity M2.5  Budgeting using the Money Matters App or Comic strip</vt:lpstr>
      <vt:lpstr>Self study tasks:</vt:lpstr>
      <vt:lpstr>Thank you for attending we hope you find this useful.  </vt:lpstr>
      <vt:lpstr>Additional activity M2.6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Financial Literacy for Families</dc:title>
  <dc:creator>Rightchallenge Associação</dc:creator>
  <cp:lastModifiedBy>Learning Unlimited</cp:lastModifiedBy>
  <cp:revision>95</cp:revision>
  <dcterms:modified xsi:type="dcterms:W3CDTF">2022-06-08T14:14:59Z</dcterms:modified>
</cp:coreProperties>
</file>