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7" r:id="rId3"/>
    <p:sldId id="289" r:id="rId4"/>
    <p:sldId id="285" r:id="rId5"/>
    <p:sldId id="287" r:id="rId6"/>
    <p:sldId id="288" r:id="rId7"/>
    <p:sldId id="300" r:id="rId8"/>
    <p:sldId id="286" r:id="rId9"/>
    <p:sldId id="259" r:id="rId10"/>
    <p:sldId id="269" r:id="rId11"/>
    <p:sldId id="271" r:id="rId12"/>
    <p:sldId id="270" r:id="rId13"/>
    <p:sldId id="290" r:id="rId14"/>
    <p:sldId id="291" r:id="rId15"/>
    <p:sldId id="292" r:id="rId16"/>
    <p:sldId id="293" r:id="rId17"/>
    <p:sldId id="275" r:id="rId18"/>
    <p:sldId id="276" r:id="rId19"/>
    <p:sldId id="279" r:id="rId20"/>
    <p:sldId id="280" r:id="rId21"/>
    <p:sldId id="281" r:id="rId22"/>
    <p:sldId id="283" r:id="rId23"/>
    <p:sldId id="284" r:id="rId24"/>
    <p:sldId id="296" r:id="rId25"/>
    <p:sldId id="265" r:id="rId26"/>
  </p:sldIdLst>
  <p:sldSz cx="13335000" cy="7505700"/>
  <p:notesSz cx="6858000" cy="9144000"/>
  <p:custDataLst>
    <p:tags r:id="rId29"/>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83"/>
    <a:srgbClr val="00ADBB"/>
    <a:srgbClr val="CAE6E8"/>
    <a:srgbClr val="1F4E79"/>
    <a:srgbClr val="F9F9F9"/>
    <a:srgbClr val="A2D2D6"/>
    <a:srgbClr val="DDEFBF"/>
    <a:srgbClr val="CBE69E"/>
    <a:srgbClr val="BDFAFF"/>
    <a:srgbClr val="FFC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58" autoAdjust="0"/>
    <p:restoredTop sz="92867" autoAdjust="0"/>
  </p:normalViewPr>
  <p:slideViewPr>
    <p:cSldViewPr snapToGrid="0">
      <p:cViewPr varScale="1">
        <p:scale>
          <a:sx n="53" d="100"/>
          <a:sy n="53" d="100"/>
        </p:scale>
        <p:origin x="200" y="1352"/>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8/6/22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8/6/22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12798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extLst>
      <p:ext uri="{BB962C8B-B14F-4D97-AF65-F5344CB8AC3E}">
        <p14:creationId xmlns:p14="http://schemas.microsoft.com/office/powerpoint/2010/main" val="184797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6486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27896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if facilitator creates their own?</a:t>
            </a:r>
          </a:p>
        </p:txBody>
      </p:sp>
      <p:sp>
        <p:nvSpPr>
          <p:cNvPr id="4" name="Slide Number Placeholder 3"/>
          <p:cNvSpPr>
            <a:spLocks noGrp="1"/>
          </p:cNvSpPr>
          <p:nvPr>
            <p:ph type="sldNum" sz="quarter" idx="10"/>
          </p:nvPr>
        </p:nvSpPr>
        <p:spPr/>
        <p:txBody>
          <a:bodyPr/>
          <a:lstStyle/>
          <a:p>
            <a:fld id="{C6CF91B0-25AB-4DFA-B184-293DD156034C}" type="slidenum">
              <a:rPr lang="el-GR" smtClean="0"/>
              <a:t>8</a:t>
            </a:fld>
            <a:endParaRPr lang="el-GR"/>
          </a:p>
        </p:txBody>
      </p:sp>
    </p:spTree>
    <p:extLst>
      <p:ext uri="{BB962C8B-B14F-4D97-AF65-F5344CB8AC3E}">
        <p14:creationId xmlns:p14="http://schemas.microsoft.com/office/powerpoint/2010/main" val="281385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a:t>I’ve reduced the content but would suggest a handout for this task</a:t>
            </a: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whiteboard or flipchart</a:t>
            </a:r>
          </a:p>
        </p:txBody>
      </p:sp>
      <p:sp>
        <p:nvSpPr>
          <p:cNvPr id="4" name="Slide Number Placeholder 3"/>
          <p:cNvSpPr>
            <a:spLocks noGrp="1"/>
          </p:cNvSpPr>
          <p:nvPr>
            <p:ph type="sldNum" sz="quarter" idx="10"/>
          </p:nvPr>
        </p:nvSpPr>
        <p:spPr/>
        <p:txBody>
          <a:bodyPr/>
          <a:lstStyle/>
          <a:p>
            <a:fld id="{C6CF91B0-25AB-4DFA-B184-293DD156034C}" type="slidenum">
              <a:rPr lang="el-GR" smtClean="0"/>
              <a:t>12</a:t>
            </a:fld>
            <a:endParaRPr lang="el-GR"/>
          </a:p>
        </p:txBody>
      </p:sp>
    </p:spTree>
    <p:extLst>
      <p:ext uri="{BB962C8B-B14F-4D97-AF65-F5344CB8AC3E}">
        <p14:creationId xmlns:p14="http://schemas.microsoft.com/office/powerpoint/2010/main" val="143513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328107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GB" i="1" dirty="0"/>
              <a:t>The Wheel of Emotions was introduced in the 1980’s to demonstrate how our emotions can be mixed together to create  more emotions. </a:t>
            </a:r>
          </a:p>
          <a:p>
            <a:pPr marL="0" marR="0" lvl="0" indent="0" algn="l" rtl="0">
              <a:lnSpc>
                <a:spcPct val="100000"/>
              </a:lnSpc>
              <a:spcBef>
                <a:spcPts val="0"/>
              </a:spcBef>
              <a:spcAft>
                <a:spcPts val="0"/>
              </a:spcAft>
              <a:buClr>
                <a:schemeClr val="dk1"/>
              </a:buClr>
              <a:buSzPts val="1300"/>
              <a:buFont typeface="Calibri"/>
              <a:buNone/>
            </a:pPr>
            <a:endParaRPr i="1" dirty="0"/>
          </a:p>
          <a:p>
            <a:pPr marL="0" marR="0" lvl="0" indent="0" algn="l" rtl="0">
              <a:lnSpc>
                <a:spcPct val="100000"/>
              </a:lnSpc>
              <a:spcBef>
                <a:spcPts val="0"/>
              </a:spcBef>
              <a:spcAft>
                <a:spcPts val="0"/>
              </a:spcAft>
              <a:buClr>
                <a:schemeClr val="dk1"/>
              </a:buClr>
              <a:buSzPts val="1300"/>
              <a:buFont typeface="Calibri"/>
              <a:buNone/>
            </a:pPr>
            <a:r>
              <a:rPr lang="en-IE" i="1" dirty="0"/>
              <a:t> </a:t>
            </a:r>
            <a:endParaRPr dirty="0"/>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extLst>
      <p:ext uri="{BB962C8B-B14F-4D97-AF65-F5344CB8AC3E}">
        <p14:creationId xmlns:p14="http://schemas.microsoft.com/office/powerpoint/2010/main" val="418636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IE" i="1"/>
              <a:t> </a:t>
            </a:r>
            <a:endParaRPr i="1"/>
          </a:p>
          <a:p>
            <a:pPr marL="0" marR="0" lvl="0" indent="0" algn="l" rtl="0">
              <a:lnSpc>
                <a:spcPct val="100000"/>
              </a:lnSpc>
              <a:spcBef>
                <a:spcPts val="0"/>
              </a:spcBef>
              <a:spcAft>
                <a:spcPts val="0"/>
              </a:spcAft>
              <a:buClr>
                <a:schemeClr val="dk1"/>
              </a:buClr>
              <a:buSzPts val="1300"/>
              <a:buFont typeface="Calibri"/>
              <a:buNone/>
            </a:pPr>
            <a:r>
              <a:rPr lang="en-IE" i="1"/>
              <a:t> </a:t>
            </a:r>
            <a:endParaRPr/>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extLst>
      <p:ext uri="{BB962C8B-B14F-4D97-AF65-F5344CB8AC3E}">
        <p14:creationId xmlns:p14="http://schemas.microsoft.com/office/powerpoint/2010/main" val="213477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21</a:t>
            </a:fld>
            <a:endParaRPr/>
          </a:p>
        </p:txBody>
      </p:sp>
    </p:spTree>
    <p:extLst>
      <p:ext uri="{BB962C8B-B14F-4D97-AF65-F5344CB8AC3E}">
        <p14:creationId xmlns:p14="http://schemas.microsoft.com/office/powerpoint/2010/main" val="93842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over">
    <p:spTree>
      <p:nvGrpSpPr>
        <p:cNvPr id="1" name=""/>
        <p:cNvGrpSpPr/>
        <p:nvPr/>
      </p:nvGrpSpPr>
      <p:grpSpPr>
        <a:xfrm>
          <a:off x="0" y="0"/>
          <a:ext cx="0" cy="0"/>
          <a:chOff x="0" y="0"/>
          <a:chExt cx="0" cy="0"/>
        </a:xfrm>
      </p:grpSpPr>
      <p:sp>
        <p:nvSpPr>
          <p:cNvPr id="13" name="Rectangle 12"/>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15" name="Title 1"/>
          <p:cNvSpPr>
            <a:spLocks noGrp="1"/>
          </p:cNvSpPr>
          <p:nvPr>
            <p:ph type="ctrTitle" hasCustomPrompt="1"/>
          </p:nvPr>
        </p:nvSpPr>
        <p:spPr>
          <a:xfrm>
            <a:off x="310399" y="2955190"/>
            <a:ext cx="6107071" cy="1060949"/>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
        <p:nvSpPr>
          <p:cNvPr id="14" name="TextBox 13"/>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558974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33"/>
        <p:cNvGrpSpPr/>
        <p:nvPr/>
      </p:nvGrpSpPr>
      <p:grpSpPr>
        <a:xfrm>
          <a:off x="0" y="0"/>
          <a:ext cx="0" cy="0"/>
          <a:chOff x="0" y="0"/>
          <a:chExt cx="0" cy="0"/>
        </a:xfrm>
      </p:grpSpPr>
      <p:sp>
        <p:nvSpPr>
          <p:cNvPr id="34" name="Google Shape;34;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19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0" r:id="rId6"/>
    <p:sldLayoutId id="2147483692" r:id="rId7"/>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urses.lumenlearning.com/waymaker-psychology/chapter/outcome-thinking-and-problem-solv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iacharacter.org/survey/account/register"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barbourians/842567305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allpaperflare.com/search?wallpaper=Cook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3279351"/>
            <a:ext cx="6107071" cy="552327"/>
          </a:xfrm>
        </p:spPr>
        <p:txBody>
          <a:bodyPr/>
          <a:lstStyle/>
          <a:p>
            <a:pPr>
              <a:spcBef>
                <a:spcPts val="1094"/>
              </a:spcBef>
            </a:pPr>
            <a:r>
              <a:rPr lang="en-US" dirty="0">
                <a:solidFill>
                  <a:schemeClr val="accent2"/>
                </a:solidFill>
                <a:latin typeface="Calibri" panose="020F0502020204030204" pitchFamily="34" charset="0"/>
                <a:cs typeface="Calibri" panose="020F0502020204030204" pitchFamily="34" charset="0"/>
              </a:rPr>
              <a:t>Train the Trainer Module 3</a:t>
            </a:r>
            <a:endParaRPr lang="el-GR" dirty="0">
              <a:solidFill>
                <a:schemeClr val="accent2"/>
              </a:solidFill>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310399" y="4146712"/>
            <a:ext cx="7266058" cy="936476"/>
          </a:xfrm>
        </p:spPr>
        <p:txBody>
          <a:bodyPr/>
          <a:lstStyle/>
          <a:p>
            <a:r>
              <a:rPr lang="en-GB" sz="2800" b="0" dirty="0">
                <a:latin typeface="Calibri" panose="020F0502020204030204" pitchFamily="34" charset="0"/>
                <a:cs typeface="Calibri" panose="020F0502020204030204" pitchFamily="34" charset="0"/>
              </a:rPr>
              <a:t>Managing risks and emotions associated with money </a:t>
            </a:r>
            <a:endParaRPr lang="el-GR" sz="2800" b="0" dirty="0">
              <a:latin typeface="Calibri" panose="020F0502020204030204" pitchFamily="34" charset="0"/>
              <a:cs typeface="Calibri" panose="020F0502020204030204" pitchFamily="34" charset="0"/>
            </a:endParaRPr>
          </a:p>
        </p:txBody>
      </p:sp>
      <p:sp>
        <p:nvSpPr>
          <p:cNvPr id="7" name="Title 3"/>
          <p:cNvSpPr txBox="1">
            <a:spLocks/>
          </p:cNvSpPr>
          <p:nvPr/>
        </p:nvSpPr>
        <p:spPr>
          <a:xfrm>
            <a:off x="310399" y="2390246"/>
            <a:ext cx="6107071" cy="687917"/>
          </a:xfrm>
          <a:prstGeom prst="rect">
            <a:avLst/>
          </a:prstGeom>
        </p:spPr>
        <p:txBody>
          <a:bodyPr vert="horz" lIns="72000" tIns="45720" rIns="72000" bIns="45720" rtlCol="0" anchor="t">
            <a:noAutofit/>
          </a:bodyPr>
          <a:lstStyle>
            <a:lvl1pPr algn="l" defTabSz="1000120" rtl="0" eaLnBrk="1" latinLnBrk="0" hangingPunct="1">
              <a:lnSpc>
                <a:spcPct val="90000"/>
              </a:lnSpc>
              <a:spcBef>
                <a:spcPct val="0"/>
              </a:spcBef>
              <a:buNone/>
              <a:defRPr sz="2800" b="1"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3200" dirty="0">
                <a:latin typeface="Calibri" panose="020F0502020204030204" pitchFamily="34" charset="0"/>
                <a:cs typeface="Calibri" panose="020F0502020204030204" pitchFamily="34" charset="0"/>
              </a:rPr>
              <a:t>Financial Literacy for Families</a:t>
            </a:r>
            <a:endParaRPr lang="el-G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46527" y="985430"/>
            <a:ext cx="12641943" cy="5804061"/>
          </a:xfrm>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800" dirty="0"/>
              <a:t>Have a good anti-virus on your PC and smartphone </a:t>
            </a:r>
          </a:p>
          <a:p>
            <a:pPr marL="342900" indent="-342900">
              <a:buFont typeface="Arial" panose="020B0604020202020204" pitchFamily="34" charset="0"/>
              <a:buChar char="•"/>
            </a:pPr>
            <a:r>
              <a:rPr lang="en-US" sz="2800" dirty="0"/>
              <a:t>Check the connection is encrypted </a:t>
            </a:r>
          </a:p>
          <a:p>
            <a:pPr marL="342900" indent="-342900">
              <a:buFont typeface="Arial" panose="020B0604020202020204" pitchFamily="34" charset="0"/>
              <a:buChar char="•"/>
            </a:pPr>
            <a:r>
              <a:rPr lang="en-GB" sz="2800" dirty="0"/>
              <a:t>Ensure there is an SSL Certificate, a protecting protocol </a:t>
            </a:r>
          </a:p>
          <a:p>
            <a:endParaRPr lang="en-GB" sz="2800" dirty="0"/>
          </a:p>
          <a:p>
            <a:pPr marL="342900" indent="-342900">
              <a:buFont typeface="Arial" panose="020B0604020202020204" pitchFamily="34" charset="0"/>
              <a:buChar char="•"/>
            </a:pPr>
            <a:r>
              <a:rPr lang="en-US" sz="2800" dirty="0"/>
              <a:t>If you see a </a:t>
            </a:r>
            <a:r>
              <a:rPr lang="en-US" sz="2800" b="1" dirty="0">
                <a:solidFill>
                  <a:schemeClr val="bg1">
                    <a:lumMod val="50000"/>
                  </a:schemeClr>
                </a:solidFill>
              </a:rPr>
              <a:t>gray</a:t>
            </a:r>
            <a:r>
              <a:rPr lang="en-US" sz="2800" b="1" dirty="0"/>
              <a:t> </a:t>
            </a:r>
            <a:r>
              <a:rPr lang="en-US" sz="2800" dirty="0"/>
              <a:t>or</a:t>
            </a:r>
            <a:r>
              <a:rPr lang="en-US" sz="2800" b="1" dirty="0"/>
              <a:t> </a:t>
            </a:r>
            <a:r>
              <a:rPr lang="en-US" sz="2800" b="1" dirty="0">
                <a:solidFill>
                  <a:srgbClr val="00B050"/>
                </a:solidFill>
              </a:rPr>
              <a:t>green</a:t>
            </a:r>
            <a:r>
              <a:rPr lang="en-US" sz="2800" b="1" dirty="0"/>
              <a:t> </a:t>
            </a:r>
            <a:r>
              <a:rPr lang="en-US" sz="2800" dirty="0"/>
              <a:t>padlock                and https: // the connection is secure</a:t>
            </a:r>
          </a:p>
          <a:p>
            <a:pPr marL="342900" indent="-342900">
              <a:buFont typeface="Arial" panose="020B0604020202020204" pitchFamily="34" charset="0"/>
              <a:buChar char="•"/>
            </a:pPr>
            <a:r>
              <a:rPr lang="en-US" sz="2800" dirty="0"/>
              <a:t>If there is a </a:t>
            </a:r>
            <a:r>
              <a:rPr lang="en-US" sz="2800" b="1" dirty="0">
                <a:solidFill>
                  <a:srgbClr val="C00000"/>
                </a:solidFill>
              </a:rPr>
              <a:t>red</a:t>
            </a:r>
            <a:r>
              <a:rPr lang="en-US" sz="2800" b="1" dirty="0"/>
              <a:t> </a:t>
            </a:r>
            <a:r>
              <a:rPr lang="en-US" sz="2800" dirty="0"/>
              <a:t>triangle</a:t>
            </a:r>
            <a:r>
              <a:rPr lang="en-US" sz="2800" b="1" dirty="0"/>
              <a:t>          </a:t>
            </a:r>
            <a:r>
              <a:rPr lang="en-US" sz="2800" dirty="0"/>
              <a:t>with an exclamation mark on the navigation bar </a:t>
            </a:r>
          </a:p>
          <a:p>
            <a:r>
              <a:rPr lang="en-US" sz="2800" dirty="0"/>
              <a:t>    this means that the connection is not to be considered secure</a:t>
            </a:r>
          </a:p>
          <a:p>
            <a:endParaRPr lang="en-US" sz="2800" dirty="0"/>
          </a:p>
          <a:p>
            <a:pPr marL="342900" indent="-342900">
              <a:buFont typeface="Arial" panose="020B0604020202020204" pitchFamily="34" charset="0"/>
              <a:buChar char="•"/>
            </a:pPr>
            <a:r>
              <a:rPr lang="en-US" sz="2800" dirty="0"/>
              <a:t>Enter a secure site and make use of one of the main security measures </a:t>
            </a:r>
            <a:r>
              <a:rPr lang="en-GB" sz="2800" dirty="0"/>
              <a:t>envisaged by the EU legislation </a:t>
            </a:r>
            <a:r>
              <a:rPr lang="en-US" sz="2800" dirty="0"/>
              <a:t>such as Strong Customer Authentication (SCA) </a:t>
            </a:r>
          </a:p>
          <a:p>
            <a:pPr marL="342900" indent="-342900">
              <a:buFont typeface="Arial" panose="020B0604020202020204" pitchFamily="34" charset="0"/>
              <a:buChar char="•"/>
            </a:pPr>
            <a:r>
              <a:rPr lang="en-US" sz="2800" dirty="0"/>
              <a:t>Check web reputation by visiting online portals e.g. </a:t>
            </a:r>
            <a:r>
              <a:rPr lang="en-US" sz="2800" dirty="0" err="1"/>
              <a:t>trustpilot</a:t>
            </a:r>
            <a:r>
              <a:rPr lang="en-US" sz="2800" dirty="0"/>
              <a:t>, google, etc. </a:t>
            </a:r>
          </a:p>
          <a:p>
            <a:endParaRPr lang="en-US" dirty="0"/>
          </a:p>
        </p:txBody>
      </p:sp>
      <p:sp>
        <p:nvSpPr>
          <p:cNvPr id="4" name="Text Placeholder 3"/>
          <p:cNvSpPr>
            <a:spLocks noGrp="1"/>
          </p:cNvSpPr>
          <p:nvPr>
            <p:ph type="body" sz="quarter" idx="12"/>
          </p:nvPr>
        </p:nvSpPr>
        <p:spPr>
          <a:xfrm>
            <a:off x="501727" y="574420"/>
            <a:ext cx="12331541" cy="602889"/>
          </a:xfrm>
        </p:spPr>
        <p:txBody>
          <a:bodyPr/>
          <a:lstStyle/>
          <a:p>
            <a:r>
              <a:rPr lang="en-US" dirty="0"/>
              <a:t>Some tips on how to </a:t>
            </a:r>
            <a:r>
              <a:rPr lang="en-US" dirty="0" err="1"/>
              <a:t>recognise</a:t>
            </a:r>
            <a:r>
              <a:rPr lang="en-US" dirty="0"/>
              <a:t> a trustworthy website</a:t>
            </a:r>
          </a:p>
        </p:txBody>
      </p:sp>
      <p:pic>
        <p:nvPicPr>
          <p:cNvPr id="5" name="Picture 6" descr="Keepnet Labs on Twitter: &quot;Check for the HTTPS and green padlock icon in  your browser's navigation bar, see more:https://t.co/eXNIZTAfEm  #cybersecurity #technology #hack #iot #privacy #cybercrime #ai #GDPR  #security #Malware #Ransomware #dataprotection ...">
            <a:extLst>
              <a:ext uri="{FF2B5EF4-FFF2-40B4-BE49-F238E27FC236}">
                <a16:creationId xmlns:a16="http://schemas.microsoft.com/office/drawing/2014/main" id="{A53DF2D2-B6F1-426F-982C-01992C94D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9" r="67279" b="69482"/>
          <a:stretch/>
        </p:blipFill>
        <p:spPr bwMode="auto">
          <a:xfrm>
            <a:off x="5863771" y="3284571"/>
            <a:ext cx="914398" cy="602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209144" y="3887460"/>
            <a:ext cx="696685" cy="602889"/>
          </a:xfrm>
          <a:prstGeom prst="rect">
            <a:avLst/>
          </a:prstGeom>
        </p:spPr>
      </p:pic>
    </p:spTree>
    <p:extLst>
      <p:ext uri="{BB962C8B-B14F-4D97-AF65-F5344CB8AC3E}">
        <p14:creationId xmlns:p14="http://schemas.microsoft.com/office/powerpoint/2010/main" val="339682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2191612"/>
            <a:ext cx="12331402" cy="4563149"/>
          </a:xfrm>
        </p:spPr>
        <p:txBody>
          <a:bodyPr/>
          <a:lstStyle/>
          <a:p>
            <a:pPr marL="342900" indent="-342900">
              <a:buFont typeface="Arial" panose="020B0604020202020204" pitchFamily="34" charset="0"/>
              <a:buChar char="•"/>
            </a:pPr>
            <a:r>
              <a:rPr lang="en-US" sz="2800" dirty="0"/>
              <a:t>Keep your card and the PIN code in a safe place.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If you lose your card then immediately call the bank to block or freeze it.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Create a habit of checking your account balance regularly.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Avoid using the same credentials in every website you use.</a:t>
            </a:r>
          </a:p>
        </p:txBody>
      </p:sp>
      <p:sp>
        <p:nvSpPr>
          <p:cNvPr id="4" name="Text Placeholder 3"/>
          <p:cNvSpPr>
            <a:spLocks noGrp="1"/>
          </p:cNvSpPr>
          <p:nvPr>
            <p:ph type="body" sz="quarter" idx="12"/>
          </p:nvPr>
        </p:nvSpPr>
        <p:spPr>
          <a:xfrm>
            <a:off x="499925" y="930196"/>
            <a:ext cx="12331541" cy="602889"/>
          </a:xfrm>
        </p:spPr>
        <p:txBody>
          <a:bodyPr/>
          <a:lstStyle/>
          <a:p>
            <a:r>
              <a:rPr lang="en-US" dirty="0"/>
              <a:t>Some more tips on how to keep secure while shopping online </a:t>
            </a:r>
          </a:p>
        </p:txBody>
      </p:sp>
    </p:spTree>
    <p:extLst>
      <p:ext uri="{BB962C8B-B14F-4D97-AF65-F5344CB8AC3E}">
        <p14:creationId xmlns:p14="http://schemas.microsoft.com/office/powerpoint/2010/main" val="89948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203" y="2869266"/>
            <a:ext cx="6166068" cy="4180451"/>
          </a:xfrm>
        </p:spPr>
        <p:txBody>
          <a:bodyPr/>
          <a:lstStyle/>
          <a:p>
            <a:pPr marL="530225" indent="-530225">
              <a:buFont typeface="+mj-lt"/>
              <a:buAutoNum type="alphaLcParenR"/>
            </a:pPr>
            <a:r>
              <a:rPr lang="en-US" sz="3600" dirty="0"/>
              <a:t>PayPal </a:t>
            </a:r>
          </a:p>
          <a:p>
            <a:pPr marL="530225" indent="-530225">
              <a:buFont typeface="+mj-lt"/>
              <a:buAutoNum type="alphaLcParenR"/>
            </a:pPr>
            <a:r>
              <a:rPr lang="en-US" sz="3600" dirty="0"/>
              <a:t>Google pay </a:t>
            </a:r>
          </a:p>
          <a:p>
            <a:pPr marL="530225" indent="-530225">
              <a:buFont typeface="+mj-lt"/>
              <a:buAutoNum type="alphaLcParenR"/>
            </a:pPr>
            <a:r>
              <a:rPr lang="en-US" sz="3600" dirty="0"/>
              <a:t>Wise </a:t>
            </a:r>
          </a:p>
          <a:p>
            <a:pPr marL="530225" indent="-530225">
              <a:buFont typeface="+mj-lt"/>
              <a:buAutoNum type="alphaLcParenR"/>
            </a:pPr>
            <a:r>
              <a:rPr lang="en-US" sz="3600" dirty="0"/>
              <a:t>Bank transfer </a:t>
            </a:r>
          </a:p>
          <a:p>
            <a:pPr marL="530225" indent="-530225">
              <a:buFont typeface="+mj-lt"/>
              <a:buAutoNum type="alphaLcParenR"/>
            </a:pPr>
            <a:r>
              <a:rPr lang="en-US" sz="3600" dirty="0"/>
              <a:t>Cash on delivery </a:t>
            </a:r>
          </a:p>
          <a:p>
            <a:r>
              <a:rPr lang="en-US" sz="3600" dirty="0">
                <a:solidFill>
                  <a:srgbClr val="00ADBB"/>
                </a:solidFill>
              </a:rPr>
              <a:t>f)  </a:t>
            </a:r>
            <a:r>
              <a:rPr lang="en-US" sz="3600" dirty="0"/>
              <a:t>Other:___________________ </a:t>
            </a:r>
          </a:p>
          <a:p>
            <a:endParaRPr lang="en-US" sz="3600" dirty="0"/>
          </a:p>
        </p:txBody>
      </p:sp>
      <p:sp>
        <p:nvSpPr>
          <p:cNvPr id="4" name="Text Placeholder 3"/>
          <p:cNvSpPr>
            <a:spLocks noGrp="1"/>
          </p:cNvSpPr>
          <p:nvPr>
            <p:ph type="body" sz="quarter" idx="12"/>
          </p:nvPr>
        </p:nvSpPr>
        <p:spPr>
          <a:xfrm>
            <a:off x="500203" y="1768208"/>
            <a:ext cx="12331541" cy="602889"/>
          </a:xfrm>
        </p:spPr>
        <p:txBody>
          <a:bodyPr/>
          <a:lstStyle/>
          <a:p>
            <a:r>
              <a:rPr lang="en-GB" dirty="0"/>
              <a:t>Which is the most common way by which you make your online payments? </a:t>
            </a:r>
            <a:endParaRPr lang="en-US" dirty="0"/>
          </a:p>
        </p:txBody>
      </p:sp>
      <p:sp>
        <p:nvSpPr>
          <p:cNvPr id="6" name="Content Placeholder 1"/>
          <p:cNvSpPr txBox="1">
            <a:spLocks/>
          </p:cNvSpPr>
          <p:nvPr/>
        </p:nvSpPr>
        <p:spPr>
          <a:xfrm>
            <a:off x="7649028" y="2371097"/>
            <a:ext cx="4419600" cy="4542501"/>
          </a:xfrm>
          <a:prstGeom prst="rect">
            <a:avLst/>
          </a:prstGeom>
        </p:spPr>
        <p:txBody>
          <a:bodyPr lIns="72000" rIns="72000"/>
          <a:lstStyle>
            <a:lvl1pPr marL="0" indent="0" algn="just" defTabSz="1000120" rtl="0" eaLnBrk="1" latinLnBrk="0" hangingPunct="1">
              <a:lnSpc>
                <a:spcPct val="100000"/>
              </a:lnSpc>
              <a:spcBef>
                <a:spcPts val="0"/>
              </a:spcBef>
              <a:spcAft>
                <a:spcPts val="600"/>
              </a:spcAft>
              <a:buClr>
                <a:schemeClr val="accent4"/>
              </a:buClr>
              <a:buFont typeface="Arial" panose="020B0604020202020204" pitchFamily="34" charset="0"/>
              <a:buNone/>
              <a:defRPr sz="2188" kern="1200">
                <a:solidFill>
                  <a:schemeClr val="tx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2pPr>
            <a:lvl3pPr marL="1250150"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3pPr>
            <a:lvl4pPr marL="175021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4pPr>
            <a:lvl5pPr marL="2250273"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algn="ctr"/>
            <a:r>
              <a:rPr lang="en-US" sz="3600" dirty="0"/>
              <a:t> Responses </a:t>
            </a:r>
          </a:p>
          <a:p>
            <a:r>
              <a:rPr lang="en-US" sz="3600" dirty="0">
                <a:solidFill>
                  <a:srgbClr val="00ADBB"/>
                </a:solidFill>
              </a:rPr>
              <a:t>a) </a:t>
            </a:r>
          </a:p>
          <a:p>
            <a:r>
              <a:rPr lang="en-US" sz="3600" dirty="0">
                <a:solidFill>
                  <a:srgbClr val="00ADBB"/>
                </a:solidFill>
              </a:rPr>
              <a:t>b)</a:t>
            </a:r>
          </a:p>
          <a:p>
            <a:r>
              <a:rPr lang="en-US" sz="3600" dirty="0">
                <a:solidFill>
                  <a:srgbClr val="00ADBB"/>
                </a:solidFill>
              </a:rPr>
              <a:t>c) </a:t>
            </a:r>
          </a:p>
          <a:p>
            <a:r>
              <a:rPr lang="en-US" sz="3600" dirty="0">
                <a:solidFill>
                  <a:srgbClr val="00ADBB"/>
                </a:solidFill>
              </a:rPr>
              <a:t>d) </a:t>
            </a:r>
          </a:p>
          <a:p>
            <a:r>
              <a:rPr lang="en-US" sz="3600" dirty="0">
                <a:solidFill>
                  <a:srgbClr val="00ADBB"/>
                </a:solidFill>
              </a:rPr>
              <a:t>e) </a:t>
            </a:r>
          </a:p>
          <a:p>
            <a:r>
              <a:rPr lang="en-US" sz="3600" dirty="0">
                <a:solidFill>
                  <a:srgbClr val="00ADBB"/>
                </a:solidFill>
              </a:rPr>
              <a:t>f)</a:t>
            </a:r>
          </a:p>
        </p:txBody>
      </p:sp>
      <p:sp>
        <p:nvSpPr>
          <p:cNvPr id="7" name="Title 6"/>
          <p:cNvSpPr>
            <a:spLocks noGrp="1"/>
          </p:cNvSpPr>
          <p:nvPr>
            <p:ph type="title"/>
          </p:nvPr>
        </p:nvSpPr>
        <p:spPr>
          <a:xfrm>
            <a:off x="502500" y="432159"/>
            <a:ext cx="12330000" cy="1114198"/>
          </a:xfrm>
        </p:spPr>
        <p:txBody>
          <a:bodyPr>
            <a:normAutofit/>
          </a:bodyPr>
          <a:lstStyle/>
          <a:p>
            <a:r>
              <a:rPr lang="en-US" sz="3200" dirty="0"/>
              <a:t> Activity M3.4</a:t>
            </a:r>
            <a:br>
              <a:rPr lang="en-US" sz="3200" dirty="0"/>
            </a:br>
            <a:r>
              <a:rPr lang="en-US" sz="3200" dirty="0"/>
              <a:t> Online Payment</a:t>
            </a:r>
            <a:endParaRPr lang="el-GR" sz="3200" dirty="0"/>
          </a:p>
        </p:txBody>
      </p:sp>
    </p:spTree>
    <p:extLst>
      <p:ext uri="{BB962C8B-B14F-4D97-AF65-F5344CB8AC3E}">
        <p14:creationId xmlns:p14="http://schemas.microsoft.com/office/powerpoint/2010/main" val="279617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133" y="1179088"/>
            <a:ext cx="12331402" cy="5642626"/>
          </a:xfrm>
        </p:spPr>
        <p:txBody>
          <a:bodyPr/>
          <a:lstStyle/>
          <a:p>
            <a:pPr algn="l"/>
            <a:endParaRPr lang="en-GB" sz="2800" b="1" dirty="0"/>
          </a:p>
          <a:p>
            <a:pPr algn="l"/>
            <a:r>
              <a:rPr lang="en-GB" sz="2800" b="1" dirty="0"/>
              <a:t>BANK CARDS </a:t>
            </a:r>
          </a:p>
          <a:p>
            <a:pPr marL="457200" indent="-457200" algn="l">
              <a:buFont typeface="Arial" panose="020B0604020202020204" pitchFamily="34" charset="0"/>
              <a:buChar char="•"/>
            </a:pPr>
            <a:r>
              <a:rPr lang="en-GB" sz="2800" dirty="0"/>
              <a:t>Keep cards safe: avoid loss and keep PINs secure. If you lose your card </a:t>
            </a:r>
            <a:r>
              <a:rPr lang="en-GB" sz="2800" dirty="0">
                <a:sym typeface="Wingdings" panose="05000000000000000000" pitchFamily="2" charset="2"/>
              </a:rPr>
              <a:t> </a:t>
            </a:r>
            <a:r>
              <a:rPr lang="en-GB" sz="2800" dirty="0"/>
              <a:t>block it by calling your bank. This is essential for CONTACTLESS CARDS.</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Check your account balance regularly: you can still be the victim of fraud and need to detect unauthorised activities. If anything is wrong </a:t>
            </a:r>
            <a:r>
              <a:rPr lang="en-GB" sz="2800" dirty="0">
                <a:sym typeface="Wingdings" panose="05000000000000000000" pitchFamily="2" charset="2"/>
              </a:rPr>
              <a:t> </a:t>
            </a:r>
            <a:r>
              <a:rPr lang="en-GB" sz="2800" dirty="0"/>
              <a:t>call your bank.</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Use different passwords for websites to avoid information being stolen by web-thieves when your password is the same as your email password.</a:t>
            </a:r>
          </a:p>
          <a:p>
            <a:pPr algn="l"/>
            <a:endParaRPr lang="en-US" sz="2400" dirty="0"/>
          </a:p>
        </p:txBody>
      </p:sp>
      <p:sp>
        <p:nvSpPr>
          <p:cNvPr id="4" name="Text Placeholder 3"/>
          <p:cNvSpPr>
            <a:spLocks noGrp="1"/>
          </p:cNvSpPr>
          <p:nvPr>
            <p:ph type="body" sz="quarter" idx="12"/>
          </p:nvPr>
        </p:nvSpPr>
        <p:spPr>
          <a:xfrm>
            <a:off x="500063" y="877643"/>
            <a:ext cx="12331541" cy="602889"/>
          </a:xfrm>
        </p:spPr>
        <p:txBody>
          <a:bodyPr/>
          <a:lstStyle/>
          <a:p>
            <a:r>
              <a:rPr lang="en-US" dirty="0"/>
              <a:t>Tips when using different online payment methods </a:t>
            </a:r>
          </a:p>
        </p:txBody>
      </p:sp>
    </p:spTree>
    <p:extLst>
      <p:ext uri="{BB962C8B-B14F-4D97-AF65-F5344CB8AC3E}">
        <p14:creationId xmlns:p14="http://schemas.microsoft.com/office/powerpoint/2010/main" val="32500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1884588"/>
            <a:ext cx="12331402" cy="5129444"/>
          </a:xfrm>
        </p:spPr>
        <p:txBody>
          <a:bodyPr/>
          <a:lstStyle/>
          <a:p>
            <a:pPr algn="l"/>
            <a:r>
              <a:rPr lang="en-GB" sz="2800" b="1" dirty="0"/>
              <a:t>PAYMENT SYSTEMS (</a:t>
            </a:r>
            <a:r>
              <a:rPr lang="en-GB" sz="2800" b="1" dirty="0" err="1"/>
              <a:t>Paypal</a:t>
            </a:r>
            <a:r>
              <a:rPr lang="en-GB" sz="2800" b="1" dirty="0"/>
              <a:t>, Google Pay, Wise, etc.)</a:t>
            </a:r>
          </a:p>
          <a:p>
            <a:pPr marL="457200" indent="-457200" algn="l">
              <a:buFont typeface="Arial" panose="020B0604020202020204" pitchFamily="34" charset="0"/>
              <a:buChar char="•"/>
            </a:pPr>
            <a:r>
              <a:rPr lang="en-GB" sz="2800" dirty="0"/>
              <a:t>These services are intermediaries between your bank/card and the online seller.</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These services make it possible to allow safe purchases as they verify the reliability of the e-commerce site.</a:t>
            </a:r>
          </a:p>
          <a:p>
            <a:pPr algn="l"/>
            <a:endParaRPr lang="en-GB" sz="2800" dirty="0"/>
          </a:p>
          <a:p>
            <a:pPr marL="457200" indent="-457200" algn="l">
              <a:buFont typeface="Arial" panose="020B0604020202020204" pitchFamily="34" charset="0"/>
              <a:buChar char="•"/>
            </a:pPr>
            <a:r>
              <a:rPr lang="en-GB" sz="2800" dirty="0"/>
              <a:t>This way, anyone who transacts online is not required to disclose sensitive data.</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In addition, this service guarantees the refund of the purchase made in case of problems with the products.</a:t>
            </a:r>
          </a:p>
          <a:p>
            <a:pPr algn="l"/>
            <a:endParaRPr lang="en-US" sz="2800" dirty="0"/>
          </a:p>
        </p:txBody>
      </p:sp>
      <p:sp>
        <p:nvSpPr>
          <p:cNvPr id="5" name="Title 6"/>
          <p:cNvSpPr>
            <a:spLocks noGrp="1"/>
          </p:cNvSpPr>
          <p:nvPr>
            <p:ph type="title"/>
          </p:nvPr>
        </p:nvSpPr>
        <p:spPr>
          <a:xfrm>
            <a:off x="501466" y="317496"/>
            <a:ext cx="12330000" cy="720000"/>
          </a:xfrm>
        </p:spPr>
        <p:txBody>
          <a:bodyPr/>
          <a:lstStyle/>
          <a:p>
            <a:r>
              <a:rPr lang="en-US" dirty="0"/>
              <a:t>Online Payment</a:t>
            </a:r>
            <a:endParaRPr lang="el-GR" dirty="0"/>
          </a:p>
        </p:txBody>
      </p:sp>
      <p:sp>
        <p:nvSpPr>
          <p:cNvPr id="8" name="Text Placeholder 3"/>
          <p:cNvSpPr txBox="1">
            <a:spLocks/>
          </p:cNvSpPr>
          <p:nvPr/>
        </p:nvSpPr>
        <p:spPr>
          <a:xfrm>
            <a:off x="499925" y="94523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n-US" dirty="0"/>
              <a:t>Tips when using different online payment methods </a:t>
            </a:r>
          </a:p>
        </p:txBody>
      </p:sp>
    </p:spTree>
    <p:extLst>
      <p:ext uri="{BB962C8B-B14F-4D97-AF65-F5344CB8AC3E}">
        <p14:creationId xmlns:p14="http://schemas.microsoft.com/office/powerpoint/2010/main" val="139079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9314" y="1560088"/>
            <a:ext cx="12641943" cy="5755112"/>
          </a:xfrm>
        </p:spPr>
        <p:txBody>
          <a:bodyPr/>
          <a:lstStyle/>
          <a:p>
            <a:r>
              <a:rPr lang="en-GB" sz="2800" b="1" dirty="0"/>
              <a:t>BANK TRANSFER </a:t>
            </a:r>
          </a:p>
          <a:p>
            <a:pPr marL="457200" indent="-457200" algn="l">
              <a:buFont typeface="Arial" panose="020B0604020202020204" pitchFamily="34" charset="0"/>
              <a:buChar char="•"/>
            </a:pPr>
            <a:r>
              <a:rPr lang="en-GB" sz="2800" dirty="0"/>
              <a:t>Online payment by a bank is safe as it tracks and </a:t>
            </a:r>
            <a:r>
              <a:rPr lang="en-GB" sz="2800" dirty="0" err="1"/>
              <a:t>guaranteespayment</a:t>
            </a:r>
            <a:r>
              <a:rPr lang="en-GB" sz="2800" dirty="0"/>
              <a:t> in case of scams or problems.</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However, it is not the best payment method in the case of e-commerce as it is slower - the transfer takes a few days to be credited and your order will take longer to reach you.</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a:t>Always type the IBAN carefully as a service provider is not responsible for failure or incorrect execution of the payment by the customer.</a:t>
            </a:r>
          </a:p>
          <a:p>
            <a:endParaRPr lang="en-US" sz="2800" dirty="0"/>
          </a:p>
        </p:txBody>
      </p:sp>
      <p:sp>
        <p:nvSpPr>
          <p:cNvPr id="5" name="Title 6"/>
          <p:cNvSpPr>
            <a:spLocks noGrp="1"/>
          </p:cNvSpPr>
          <p:nvPr>
            <p:ph type="title"/>
          </p:nvPr>
        </p:nvSpPr>
        <p:spPr>
          <a:xfrm>
            <a:off x="501466" y="120088"/>
            <a:ext cx="12330000" cy="720000"/>
          </a:xfrm>
        </p:spPr>
        <p:txBody>
          <a:bodyPr/>
          <a:lstStyle/>
          <a:p>
            <a:r>
              <a:rPr lang="en-US" dirty="0"/>
              <a:t>Online Payment</a:t>
            </a:r>
            <a:endParaRPr lang="el-GR" dirty="0"/>
          </a:p>
        </p:txBody>
      </p:sp>
      <p:sp>
        <p:nvSpPr>
          <p:cNvPr id="8" name="Text Placeholder 3"/>
          <p:cNvSpPr txBox="1">
            <a:spLocks/>
          </p:cNvSpPr>
          <p:nvPr/>
        </p:nvSpPr>
        <p:spPr>
          <a:xfrm>
            <a:off x="500064" y="85532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n-US"/>
              <a:t>Tips when using different online payment methods </a:t>
            </a:r>
            <a:endParaRPr lang="en-US" dirty="0"/>
          </a:p>
        </p:txBody>
      </p:sp>
    </p:spTree>
    <p:extLst>
      <p:ext uri="{BB962C8B-B14F-4D97-AF65-F5344CB8AC3E}">
        <p14:creationId xmlns:p14="http://schemas.microsoft.com/office/powerpoint/2010/main" val="396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800" b="1" dirty="0"/>
              <a:t>CASH ON DELIVERY</a:t>
            </a:r>
          </a:p>
          <a:p>
            <a:pPr marL="342900" indent="-342900" algn="l">
              <a:buFont typeface="Arial" panose="020B0604020202020204" pitchFamily="34" charset="0"/>
              <a:buChar char="•"/>
            </a:pPr>
            <a:r>
              <a:rPr lang="en-GB" sz="2800" dirty="0"/>
              <a:t>This is a safe payment method that allows you to pay when you receive the product at your home.</a:t>
            </a:r>
          </a:p>
          <a:p>
            <a:pPr marL="342900" indent="-342900" algn="l">
              <a:buFont typeface="Arial" panose="020B0604020202020204" pitchFamily="34" charset="0"/>
              <a:buChar char="•"/>
            </a:pPr>
            <a:endParaRPr lang="en-GB" sz="2800" dirty="0"/>
          </a:p>
          <a:p>
            <a:pPr marL="342900" indent="-342900" algn="l">
              <a:buFont typeface="Arial" panose="020B0604020202020204" pitchFamily="34" charset="0"/>
              <a:buChar char="•"/>
            </a:pPr>
            <a:r>
              <a:rPr lang="en-GB" sz="2800" dirty="0"/>
              <a:t>However, the cash on delivery often has a higher cost than other online payment method, and it is not always offered by online sellers. </a:t>
            </a:r>
          </a:p>
          <a:p>
            <a:pPr marL="342900" indent="-342900" algn="l">
              <a:buFont typeface="Arial" panose="020B0604020202020204" pitchFamily="34" charset="0"/>
              <a:buChar char="•"/>
            </a:pPr>
            <a:endParaRPr lang="en-GB" sz="2800" dirty="0"/>
          </a:p>
          <a:p>
            <a:pPr algn="ctr"/>
            <a:r>
              <a:rPr lang="en-GB" sz="2800" b="1" dirty="0">
                <a:solidFill>
                  <a:srgbClr val="FF0000"/>
                </a:solidFill>
              </a:rPr>
              <a:t>Never give away any personal information unless trusted or essential</a:t>
            </a:r>
          </a:p>
          <a:p>
            <a:endParaRPr lang="en-US" sz="2800" dirty="0"/>
          </a:p>
        </p:txBody>
      </p:sp>
      <p:sp>
        <p:nvSpPr>
          <p:cNvPr id="5" name="Title 6"/>
          <p:cNvSpPr>
            <a:spLocks noGrp="1"/>
          </p:cNvSpPr>
          <p:nvPr>
            <p:ph type="title"/>
          </p:nvPr>
        </p:nvSpPr>
        <p:spPr/>
        <p:txBody>
          <a:bodyPr/>
          <a:lstStyle/>
          <a:p>
            <a:r>
              <a:rPr lang="en-US" dirty="0"/>
              <a:t>Online Payment</a:t>
            </a:r>
            <a:endParaRPr lang="el-GR" dirty="0"/>
          </a:p>
        </p:txBody>
      </p:sp>
      <p:sp>
        <p:nvSpPr>
          <p:cNvPr id="8" name="Text Placeholder 3"/>
          <p:cNvSpPr>
            <a:spLocks noGrp="1"/>
          </p:cNvSpPr>
          <p:nvPr>
            <p:ph type="body" sz="quarter" idx="12"/>
          </p:nvPr>
        </p:nvSpPr>
        <p:spPr>
          <a:xfrm>
            <a:off x="500064" y="1160128"/>
            <a:ext cx="12331541" cy="602889"/>
          </a:xfrm>
        </p:spPr>
        <p:txBody>
          <a:bodyPr/>
          <a:lstStyle/>
          <a:p>
            <a:r>
              <a:rPr lang="en-US" dirty="0"/>
              <a:t>Tips when using different online payment methods </a:t>
            </a:r>
          </a:p>
        </p:txBody>
      </p:sp>
    </p:spTree>
    <p:extLst>
      <p:ext uri="{BB962C8B-B14F-4D97-AF65-F5344CB8AC3E}">
        <p14:creationId xmlns:p14="http://schemas.microsoft.com/office/powerpoint/2010/main" val="145020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8347687" y="0"/>
            <a:ext cx="4987313" cy="7480971"/>
          </a:xfrm>
        </p:spPr>
      </p:pic>
      <p:sp>
        <p:nvSpPr>
          <p:cNvPr id="3" name="Title 2"/>
          <p:cNvSpPr>
            <a:spLocks noGrp="1"/>
          </p:cNvSpPr>
          <p:nvPr>
            <p:ph type="title"/>
          </p:nvPr>
        </p:nvSpPr>
        <p:spPr>
          <a:xfrm>
            <a:off x="2660563" y="2843456"/>
            <a:ext cx="3878825" cy="1320330"/>
          </a:xfrm>
        </p:spPr>
        <p:txBody>
          <a:bodyPr>
            <a:noAutofit/>
          </a:bodyPr>
          <a:lstStyle/>
          <a:p>
            <a:pPr algn="ctr"/>
            <a:r>
              <a:rPr lang="en-US" sz="4000" dirty="0"/>
              <a:t>Tea and coffee break</a:t>
            </a:r>
          </a:p>
        </p:txBody>
      </p:sp>
    </p:spTree>
    <p:extLst>
      <p:ext uri="{BB962C8B-B14F-4D97-AF65-F5344CB8AC3E}">
        <p14:creationId xmlns:p14="http://schemas.microsoft.com/office/powerpoint/2010/main" val="282663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sz="3600" dirty="0"/>
              <a:t>A wheel indicating words to depict a wide range of emotions</a:t>
            </a:r>
            <a:endParaRPr sz="3600" dirty="0"/>
          </a:p>
        </p:txBody>
      </p:sp>
      <p:sp>
        <p:nvSpPr>
          <p:cNvPr id="91" name="Google Shape;91;p4"/>
          <p:cNvSpPr txBox="1">
            <a:spLocks noGrp="1"/>
          </p:cNvSpPr>
          <p:nvPr>
            <p:ph type="body" idx="2"/>
          </p:nvPr>
        </p:nvSpPr>
        <p:spPr>
          <a:xfrm>
            <a:off x="502500" y="1193528"/>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n-IE" dirty="0"/>
              <a:t>The Wheel of Emotions identifies and labels feelings. It also uses colour to suggest emotions. </a:t>
            </a:r>
            <a:endParaRPr dirty="0"/>
          </a:p>
        </p:txBody>
      </p:sp>
      <p:pic>
        <p:nvPicPr>
          <p:cNvPr id="92" name="Google Shape;92;p4" descr="A list of emotions and Feelings  &#10;&#10;Source: https://www.pinterest.co.uk/pin/138556126008329042/ "/>
          <p:cNvPicPr preferRelativeResize="0"/>
          <p:nvPr/>
        </p:nvPicPr>
        <p:blipFill rotWithShape="1">
          <a:blip r:embed="rId3">
            <a:alphaModFix/>
          </a:blip>
          <a:srcRect/>
          <a:stretch/>
        </p:blipFill>
        <p:spPr>
          <a:xfrm>
            <a:off x="2986372" y="2073729"/>
            <a:ext cx="6157628" cy="5290457"/>
          </a:xfrm>
          <a:prstGeom prst="rect">
            <a:avLst/>
          </a:prstGeom>
          <a:noFill/>
          <a:ln>
            <a:noFill/>
          </a:ln>
        </p:spPr>
      </p:pic>
    </p:spTree>
    <p:extLst>
      <p:ext uri="{BB962C8B-B14F-4D97-AF65-F5344CB8AC3E}">
        <p14:creationId xmlns:p14="http://schemas.microsoft.com/office/powerpoint/2010/main" val="64219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129867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sz="3200" dirty="0"/>
              <a:t>Activity M3.5</a:t>
            </a:r>
            <a:br>
              <a:rPr lang="en-IE" sz="3200" dirty="0"/>
            </a:br>
            <a:r>
              <a:rPr lang="en-IE" sz="3200" dirty="0"/>
              <a:t>Identifying emotions related to money</a:t>
            </a:r>
            <a:endParaRPr sz="3200" dirty="0"/>
          </a:p>
        </p:txBody>
      </p:sp>
      <p:sp>
        <p:nvSpPr>
          <p:cNvPr id="91" name="Google Shape;91;p4"/>
          <p:cNvSpPr txBox="1">
            <a:spLocks noGrp="1"/>
          </p:cNvSpPr>
          <p:nvPr>
            <p:ph type="body" idx="2"/>
          </p:nvPr>
        </p:nvSpPr>
        <p:spPr>
          <a:xfrm>
            <a:off x="502500" y="19764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The Wheel of Emotions</a:t>
            </a:r>
            <a:endParaRPr dirty="0"/>
          </a:p>
        </p:txBody>
      </p:sp>
      <p:sp>
        <p:nvSpPr>
          <p:cNvPr id="2" name="Rectangle 1"/>
          <p:cNvSpPr/>
          <p:nvPr/>
        </p:nvSpPr>
        <p:spPr>
          <a:xfrm>
            <a:off x="354856" y="3298655"/>
            <a:ext cx="12477644" cy="707886"/>
          </a:xfrm>
          <a:prstGeom prst="rect">
            <a:avLst/>
          </a:prstGeom>
        </p:spPr>
        <p:txBody>
          <a:bodyPr wrap="square">
            <a:spAutoFit/>
          </a:bodyPr>
          <a:lstStyle/>
          <a:p>
            <a:pPr algn="ctr"/>
            <a:r>
              <a:rPr lang="en-US" sz="4000" b="1" dirty="0">
                <a:solidFill>
                  <a:srgbClr val="C00000"/>
                </a:solidFill>
              </a:rPr>
              <a:t>What emotions do you think link to these words?</a:t>
            </a:r>
          </a:p>
        </p:txBody>
      </p:sp>
      <p:pic>
        <p:nvPicPr>
          <p:cNvPr id="5" name="Google Shape;92;p4" descr="A list of emotions and Feelings  &#10;&#10;Source: https://www.pinterest.co.uk/pin/138556126008329042/ ">
            <a:extLst>
              <a:ext uri="{FF2B5EF4-FFF2-40B4-BE49-F238E27FC236}">
                <a16:creationId xmlns:a16="http://schemas.microsoft.com/office/drawing/2014/main" id="{34834DD6-A43C-19A1-9814-678B7DD58A15}"/>
              </a:ext>
            </a:extLst>
          </p:cNvPr>
          <p:cNvPicPr preferRelativeResize="0"/>
          <p:nvPr/>
        </p:nvPicPr>
        <p:blipFill rotWithShape="1">
          <a:blip r:embed="rId3">
            <a:alphaModFix/>
          </a:blip>
          <a:srcRect/>
          <a:stretch/>
        </p:blipFill>
        <p:spPr>
          <a:xfrm>
            <a:off x="4488600" y="4153214"/>
            <a:ext cx="3055199" cy="2612572"/>
          </a:xfrm>
          <a:prstGeom prst="rect">
            <a:avLst/>
          </a:prstGeom>
          <a:noFill/>
          <a:ln>
            <a:noFill/>
          </a:ln>
        </p:spPr>
      </p:pic>
    </p:spTree>
    <p:extLst>
      <p:ext uri="{BB962C8B-B14F-4D97-AF65-F5344CB8AC3E}">
        <p14:creationId xmlns:p14="http://schemas.microsoft.com/office/powerpoint/2010/main" val="186906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070DB-BD93-47F1-8604-9C0D45226FC1}"/>
              </a:ext>
            </a:extLst>
          </p:cNvPr>
          <p:cNvSpPr>
            <a:spLocks noGrp="1"/>
          </p:cNvSpPr>
          <p:nvPr>
            <p:ph sz="quarter" idx="11"/>
          </p:nvPr>
        </p:nvSpPr>
        <p:spPr>
          <a:xfrm>
            <a:off x="501098" y="1519918"/>
            <a:ext cx="12331402" cy="5129444"/>
          </a:xfrm>
        </p:spPr>
        <p:txBody>
          <a:bodyPr/>
          <a:lstStyle/>
          <a:p>
            <a:r>
              <a:rPr lang="en-GB" sz="2800" b="1" dirty="0">
                <a:solidFill>
                  <a:schemeClr val="accent4"/>
                </a:solidFill>
              </a:rPr>
              <a:t>Learning Outcomes</a:t>
            </a:r>
          </a:p>
          <a:p>
            <a:r>
              <a:rPr lang="en-GB" sz="2800" dirty="0"/>
              <a:t>Participants will be able to:</a:t>
            </a:r>
          </a:p>
          <a:p>
            <a:endParaRPr lang="en-GB" sz="2800" dirty="0"/>
          </a:p>
          <a:p>
            <a:pPr marL="457200" indent="-457200" algn="l">
              <a:buFont typeface="Arial" panose="020B0604020202020204" pitchFamily="34" charset="0"/>
              <a:buChar char="•"/>
            </a:pPr>
            <a:r>
              <a:rPr lang="en-GB" sz="2800" dirty="0"/>
              <a:t>explain how to keep money secure and avoid fraud and scams on and offline</a:t>
            </a:r>
          </a:p>
          <a:p>
            <a:pPr marL="457200" indent="-457200" algn="l">
              <a:buFont typeface="Arial" panose="020B0604020202020204" pitchFamily="34" charset="0"/>
              <a:buChar char="•"/>
            </a:pPr>
            <a:r>
              <a:rPr lang="en-GB" sz="2800" dirty="0"/>
              <a:t>signpost to sources of advice</a:t>
            </a:r>
          </a:p>
          <a:p>
            <a:pPr marL="457200" indent="-457200" algn="l">
              <a:buFont typeface="Arial" panose="020B0604020202020204" pitchFamily="34" charset="0"/>
              <a:buChar char="•"/>
            </a:pPr>
            <a:r>
              <a:rPr lang="en-GB" sz="2800" dirty="0"/>
              <a:t>feel confident to explain the emotional impact of money with individuals and groups</a:t>
            </a:r>
          </a:p>
          <a:p>
            <a:pPr marL="457200" indent="-457200" algn="l">
              <a:buFont typeface="Arial" panose="020B0604020202020204" pitchFamily="34" charset="0"/>
              <a:buChar char="•"/>
            </a:pPr>
            <a:r>
              <a:rPr lang="en-GB" sz="2800" dirty="0"/>
              <a:t>recognise that individuals and families may have different priorities and long term goals related to finances</a:t>
            </a:r>
          </a:p>
          <a:p>
            <a:pPr marL="457200" indent="-457200">
              <a:buFont typeface="Arial" panose="020B0604020202020204" pitchFamily="34" charset="0"/>
              <a:buChar char="•"/>
            </a:pPr>
            <a:endParaRPr lang="en-GB" sz="2800" dirty="0"/>
          </a:p>
          <a:p>
            <a:endParaRPr lang="en-GB" sz="2800" dirty="0"/>
          </a:p>
          <a:p>
            <a:endParaRPr lang="en-GB" dirty="0"/>
          </a:p>
        </p:txBody>
      </p:sp>
      <p:sp>
        <p:nvSpPr>
          <p:cNvPr id="3" name="Title 2">
            <a:extLst>
              <a:ext uri="{FF2B5EF4-FFF2-40B4-BE49-F238E27FC236}">
                <a16:creationId xmlns:a16="http://schemas.microsoft.com/office/drawing/2014/main" id="{3262EC70-49FD-4448-BE8F-D8260F15E388}"/>
              </a:ext>
            </a:extLst>
          </p:cNvPr>
          <p:cNvSpPr>
            <a:spLocks noGrp="1"/>
          </p:cNvSpPr>
          <p:nvPr>
            <p:ph type="title"/>
          </p:nvPr>
        </p:nvSpPr>
        <p:spPr/>
        <p:txBody>
          <a:bodyPr>
            <a:normAutofit/>
          </a:bodyPr>
          <a:lstStyle/>
          <a:p>
            <a:r>
              <a:rPr lang="en-GB" sz="3200" dirty="0">
                <a:solidFill>
                  <a:schemeClr val="accent4"/>
                </a:solidFill>
              </a:rPr>
              <a:t>Module 3 Aim is to manage risks and emotions associated with money </a:t>
            </a:r>
          </a:p>
        </p:txBody>
      </p:sp>
    </p:spTree>
    <p:extLst>
      <p:ext uri="{BB962C8B-B14F-4D97-AF65-F5344CB8AC3E}">
        <p14:creationId xmlns:p14="http://schemas.microsoft.com/office/powerpoint/2010/main" val="414592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Linking the concept of emotions and financial decisions </a:t>
            </a:r>
          </a:p>
        </p:txBody>
      </p:sp>
      <p:sp>
        <p:nvSpPr>
          <p:cNvPr id="4" name="Text Placeholder 3"/>
          <p:cNvSpPr>
            <a:spLocks noGrp="1"/>
          </p:cNvSpPr>
          <p:nvPr>
            <p:ph type="body" sz="quarter" idx="12"/>
          </p:nvPr>
        </p:nvSpPr>
        <p:spPr/>
        <p:txBody>
          <a:bodyPr/>
          <a:lstStyle/>
          <a:p>
            <a:r>
              <a:rPr lang="en-US" dirty="0"/>
              <a:t>Emotions and Financial decisions </a:t>
            </a:r>
          </a:p>
        </p:txBody>
      </p:sp>
      <p:sp>
        <p:nvSpPr>
          <p:cNvPr id="5" name="Google Shape;176;p12"/>
          <p:cNvSpPr txBox="1">
            <a:spLocks/>
          </p:cNvSpPr>
          <p:nvPr/>
        </p:nvSpPr>
        <p:spPr>
          <a:xfrm>
            <a:off x="6654810" y="1984375"/>
            <a:ext cx="6176655" cy="5129444"/>
          </a:xfrm>
          <a:prstGeom prst="rect">
            <a:avLst/>
          </a:prstGeom>
          <a:noFill/>
          <a:ln>
            <a:noFill/>
          </a:ln>
        </p:spPr>
        <p:txBody>
          <a:bodyPr spcFirstLastPara="1" wrap="square" lIns="72000" tIns="45700" rIns="72000" bIns="45700" anchor="t" anchorCtr="0">
            <a:noAutofit/>
          </a:bodyPr>
          <a:lst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marL="342900" indent="-342900" algn="l">
              <a:lnSpc>
                <a:spcPct val="100000"/>
              </a:lnSpc>
              <a:spcBef>
                <a:spcPts val="0"/>
              </a:spcBef>
              <a:buClr>
                <a:schemeClr val="accent4"/>
              </a:buClr>
              <a:buSzPts val="2100"/>
              <a:buFont typeface="Arial"/>
              <a:buChar char="•"/>
            </a:pPr>
            <a:r>
              <a:rPr lang="en-GB" sz="2400" dirty="0">
                <a:solidFill>
                  <a:schemeClr val="dk2"/>
                </a:solidFill>
                <a:latin typeface="Calibri"/>
                <a:ea typeface="Calibri"/>
                <a:cs typeface="Calibri"/>
                <a:sym typeface="Calibri"/>
              </a:rPr>
              <a:t>If you are experiencing negative emotions, it can be easy to run away from them, or avoid the challenges that you are having with regards to money. </a:t>
            </a:r>
          </a:p>
          <a:p>
            <a:pPr algn="l">
              <a:lnSpc>
                <a:spcPct val="100000"/>
              </a:lnSpc>
              <a:spcBef>
                <a:spcPts val="0"/>
              </a:spcBef>
              <a:buClr>
                <a:schemeClr val="accent4"/>
              </a:buClr>
              <a:buSzPts val="2100"/>
            </a:pPr>
            <a:endParaRPr lang="en-GB" sz="24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n-GB" sz="2400" dirty="0">
                <a:solidFill>
                  <a:schemeClr val="dk2"/>
                </a:solidFill>
                <a:latin typeface="Calibri"/>
                <a:ea typeface="Calibri"/>
                <a:cs typeface="Calibri"/>
                <a:sym typeface="Calibri"/>
              </a:rPr>
              <a:t>Although you may have a sense of relief in the short-term from not paying your bills, over the long-term, your bills will increase. </a:t>
            </a:r>
          </a:p>
          <a:p>
            <a:pPr algn="l">
              <a:lnSpc>
                <a:spcPct val="100000"/>
              </a:lnSpc>
              <a:spcBef>
                <a:spcPts val="0"/>
              </a:spcBef>
              <a:buClr>
                <a:schemeClr val="accent4"/>
              </a:buClr>
              <a:buSzPts val="2100"/>
            </a:pPr>
            <a:endParaRPr lang="en-GB" sz="24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n-GB" sz="2400" dirty="0">
                <a:solidFill>
                  <a:schemeClr val="dk2"/>
                </a:solidFill>
                <a:latin typeface="Calibri"/>
                <a:ea typeface="Calibri"/>
                <a:cs typeface="Calibri"/>
                <a:sym typeface="Calibri"/>
              </a:rPr>
              <a:t>This process, known as the Avoidance Cycle, can result in anxiety and more debt in the long term. </a:t>
            </a:r>
            <a:r>
              <a:rPr lang="en-GB" sz="2800" dirty="0"/>
              <a:t>can </a:t>
            </a:r>
            <a:r>
              <a:rPr lang="en-GB" sz="2400" dirty="0"/>
              <a:t>be easy to run away from them, or avoid the challenges that you are having with regards to money. </a:t>
            </a:r>
          </a:p>
          <a:p>
            <a:pPr marL="342900" indent="-342900">
              <a:lnSpc>
                <a:spcPct val="100000"/>
              </a:lnSpc>
              <a:spcBef>
                <a:spcPts val="600"/>
              </a:spcBef>
              <a:buSzPts val="2100"/>
              <a:buFont typeface="Arial"/>
              <a:buChar char="•"/>
            </a:pPr>
            <a:r>
              <a:rPr lang="en-GB" sz="2400" dirty="0"/>
              <a:t>Although you may have a sense of relief in the short-term from not paying your bills, over the long-term, your bills will increase. </a:t>
            </a:r>
          </a:p>
          <a:p>
            <a:pPr marL="342900" indent="-342900">
              <a:lnSpc>
                <a:spcPct val="100000"/>
              </a:lnSpc>
              <a:spcBef>
                <a:spcPts val="600"/>
              </a:spcBef>
              <a:buSzPts val="2100"/>
              <a:buFont typeface="Arial"/>
              <a:buChar char="•"/>
            </a:pPr>
            <a:r>
              <a:rPr lang="en-GB" sz="2400" dirty="0"/>
              <a:t>This process, known as the </a:t>
            </a:r>
            <a:r>
              <a:rPr lang="en-GB" sz="2400" b="1" u="sng" dirty="0"/>
              <a:t>Avoidance Cycle</a:t>
            </a:r>
            <a:r>
              <a:rPr lang="en-GB" sz="2400" dirty="0"/>
              <a:t>, can result in anxiety and more debt in the long term.  </a:t>
            </a:r>
          </a:p>
          <a:p>
            <a:pPr marL="342900" indent="-203962">
              <a:lnSpc>
                <a:spcPct val="100000"/>
              </a:lnSpc>
              <a:spcBef>
                <a:spcPts val="600"/>
              </a:spcBef>
              <a:buSzPts val="2188"/>
              <a:buFont typeface="Arial"/>
              <a:buNone/>
            </a:pPr>
            <a:endParaRPr lang="en-GB" sz="2400" dirty="0"/>
          </a:p>
          <a:p>
            <a:pPr>
              <a:lnSpc>
                <a:spcPct val="100000"/>
              </a:lnSpc>
              <a:spcBef>
                <a:spcPts val="600"/>
              </a:spcBef>
              <a:buClr>
                <a:schemeClr val="accent4"/>
              </a:buClr>
              <a:buSzPts val="2188"/>
            </a:pPr>
            <a:endParaRPr lang="en-GB" sz="2400" dirty="0">
              <a:highlight>
                <a:srgbClr val="FFFF00"/>
              </a:highlight>
            </a:endParaRPr>
          </a:p>
        </p:txBody>
      </p:sp>
      <p:grpSp>
        <p:nvGrpSpPr>
          <p:cNvPr id="6" name="Google Shape;181;p12"/>
          <p:cNvGrpSpPr/>
          <p:nvPr/>
        </p:nvGrpSpPr>
        <p:grpSpPr>
          <a:xfrm>
            <a:off x="250723" y="1971838"/>
            <a:ext cx="5869858" cy="5533862"/>
            <a:chOff x="1580" y="480585"/>
            <a:chExt cx="4412967" cy="4147582"/>
          </a:xfrm>
        </p:grpSpPr>
        <p:sp>
          <p:nvSpPr>
            <p:cNvPr id="7" name="Google Shape;182;p12"/>
            <p:cNvSpPr/>
            <p:nvPr/>
          </p:nvSpPr>
          <p:spPr>
            <a:xfrm>
              <a:off x="134272" y="480585"/>
              <a:ext cx="4147582" cy="4147582"/>
            </a:xfrm>
            <a:custGeom>
              <a:avLst/>
              <a:gdLst/>
              <a:ahLst/>
              <a:cxnLst/>
              <a:rect l="l" t="t" r="r" b="b"/>
              <a:pathLst>
                <a:path w="120000" h="120000" extrusionOk="0">
                  <a:moveTo>
                    <a:pt x="74268" y="5236"/>
                  </a:moveTo>
                  <a:cubicBezTo>
                    <a:pt x="100330" y="12026"/>
                    <a:pt x="117996" y="36242"/>
                    <a:pt x="116505" y="63132"/>
                  </a:cubicBezTo>
                  <a:cubicBezTo>
                    <a:pt x="115015" y="90022"/>
                    <a:pt x="94781" y="112137"/>
                    <a:pt x="68129" y="116005"/>
                  </a:cubicBezTo>
                  <a:cubicBezTo>
                    <a:pt x="41476" y="119873"/>
                    <a:pt x="15790" y="104424"/>
                    <a:pt x="6717" y="79067"/>
                  </a:cubicBezTo>
                  <a:cubicBezTo>
                    <a:pt x="-2357" y="53710"/>
                    <a:pt x="7696" y="25471"/>
                    <a:pt x="30752" y="11552"/>
                  </a:cubicBezTo>
                  <a:lnTo>
                    <a:pt x="29252" y="8506"/>
                  </a:lnTo>
                  <a:lnTo>
                    <a:pt x="36410" y="12062"/>
                  </a:lnTo>
                  <a:lnTo>
                    <a:pt x="35056" y="20300"/>
                  </a:lnTo>
                  <a:lnTo>
                    <a:pt x="33558" y="17254"/>
                  </a:lnTo>
                  <a:lnTo>
                    <a:pt x="33558" y="17254"/>
                  </a:lnTo>
                  <a:cubicBezTo>
                    <a:pt x="13259" y="29811"/>
                    <a:pt x="4591" y="54912"/>
                    <a:pt x="12815" y="77319"/>
                  </a:cubicBezTo>
                  <a:cubicBezTo>
                    <a:pt x="21039" y="99726"/>
                    <a:pt x="43887" y="113258"/>
                    <a:pt x="67489" y="109702"/>
                  </a:cubicBezTo>
                  <a:cubicBezTo>
                    <a:pt x="91091" y="106146"/>
                    <a:pt x="108937" y="86481"/>
                    <a:pt x="110194" y="62646"/>
                  </a:cubicBezTo>
                  <a:cubicBezTo>
                    <a:pt x="111450" y="38810"/>
                    <a:pt x="95770" y="17378"/>
                    <a:pt x="72673" y="1136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p12"/>
            <p:cNvSpPr/>
            <p:nvPr/>
          </p:nvSpPr>
          <p:spPr>
            <a:xfrm>
              <a:off x="1458745" y="487334"/>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4;p12"/>
            <p:cNvSpPr txBox="1"/>
            <p:nvPr/>
          </p:nvSpPr>
          <p:spPr>
            <a:xfrm>
              <a:off x="1495324" y="523913"/>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Your </a:t>
              </a:r>
              <a:r>
                <a:rPr lang="en-IE" sz="1800" dirty="0">
                  <a:solidFill>
                    <a:schemeClr val="lt1"/>
                  </a:solidFill>
                  <a:latin typeface="Calibri"/>
                  <a:ea typeface="Calibri"/>
                  <a:cs typeface="Calibri"/>
                  <a:sym typeface="Calibri"/>
                </a:rPr>
                <a:t>electricity</a:t>
              </a:r>
              <a:r>
                <a:rPr lang="en-IE" sz="1800" b="0" i="0" u="none" strike="noStrike" cap="none" dirty="0">
                  <a:solidFill>
                    <a:schemeClr val="lt1"/>
                  </a:solidFill>
                  <a:latin typeface="Calibri"/>
                  <a:ea typeface="Calibri"/>
                  <a:cs typeface="Calibri"/>
                  <a:sym typeface="Calibri"/>
                </a:rPr>
                <a:t> bill arrives </a:t>
              </a:r>
              <a:endParaRPr sz="3200" dirty="0"/>
            </a:p>
          </p:txBody>
        </p:sp>
        <p:sp>
          <p:nvSpPr>
            <p:cNvPr id="10" name="Google Shape;185;p12"/>
            <p:cNvSpPr/>
            <p:nvPr/>
          </p:nvSpPr>
          <p:spPr>
            <a:xfrm>
              <a:off x="2915910" y="1328629"/>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p12"/>
            <p:cNvSpPr txBox="1"/>
            <p:nvPr/>
          </p:nvSpPr>
          <p:spPr>
            <a:xfrm>
              <a:off x="2952489" y="1365208"/>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You worry about how you will pay for it </a:t>
              </a:r>
              <a:endParaRPr sz="3200" dirty="0"/>
            </a:p>
          </p:txBody>
        </p:sp>
        <p:sp>
          <p:nvSpPr>
            <p:cNvPr id="12" name="Google Shape;187;p12"/>
            <p:cNvSpPr/>
            <p:nvPr/>
          </p:nvSpPr>
          <p:spPr>
            <a:xfrm>
              <a:off x="2915910" y="3011218"/>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8;p12"/>
            <p:cNvSpPr txBox="1"/>
            <p:nvPr/>
          </p:nvSpPr>
          <p:spPr>
            <a:xfrm>
              <a:off x="2952489" y="3047797"/>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You avoid the bill by hiding it in your kitchen cupboard. </a:t>
              </a:r>
              <a:endParaRPr sz="3200" dirty="0"/>
            </a:p>
          </p:txBody>
        </p:sp>
        <p:sp>
          <p:nvSpPr>
            <p:cNvPr id="14" name="Google Shape;189;p12"/>
            <p:cNvSpPr/>
            <p:nvPr/>
          </p:nvSpPr>
          <p:spPr>
            <a:xfrm>
              <a:off x="1458745" y="3852513"/>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0;p12"/>
            <p:cNvSpPr txBox="1"/>
            <p:nvPr/>
          </p:nvSpPr>
          <p:spPr>
            <a:xfrm>
              <a:off x="1495324" y="3889092"/>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The bill is out of sight, and out of mind. </a:t>
              </a:r>
              <a:endParaRPr sz="3200" dirty="0"/>
            </a:p>
          </p:txBody>
        </p:sp>
        <p:sp>
          <p:nvSpPr>
            <p:cNvPr id="16" name="Google Shape;191;p12"/>
            <p:cNvSpPr/>
            <p:nvPr/>
          </p:nvSpPr>
          <p:spPr>
            <a:xfrm>
              <a:off x="1580" y="3011218"/>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p12"/>
            <p:cNvSpPr txBox="1"/>
            <p:nvPr/>
          </p:nvSpPr>
          <p:spPr>
            <a:xfrm>
              <a:off x="38159" y="3047797"/>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You relax. </a:t>
              </a:r>
              <a:endParaRPr sz="3200" dirty="0"/>
            </a:p>
          </p:txBody>
        </p:sp>
        <p:sp>
          <p:nvSpPr>
            <p:cNvPr id="18" name="Google Shape;193;p12"/>
            <p:cNvSpPr/>
            <p:nvPr/>
          </p:nvSpPr>
          <p:spPr>
            <a:xfrm>
              <a:off x="1580" y="1328629"/>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p12"/>
            <p:cNvSpPr txBox="1"/>
            <p:nvPr/>
          </p:nvSpPr>
          <p:spPr>
            <a:xfrm>
              <a:off x="38159" y="1365208"/>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In a few weeks, your next bill arrives, leaving you more in debt. </a:t>
              </a:r>
              <a:endParaRPr sz="3200" dirty="0"/>
            </a:p>
          </p:txBody>
        </p:sp>
      </p:grpSp>
    </p:spTree>
    <p:extLst>
      <p:ext uri="{BB962C8B-B14F-4D97-AF65-F5344CB8AC3E}">
        <p14:creationId xmlns:p14="http://schemas.microsoft.com/office/powerpoint/2010/main" val="252492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6750644" y="1875844"/>
            <a:ext cx="6043763" cy="6194322"/>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00"/>
            </a:pPr>
            <a:r>
              <a:rPr lang="en-IE" sz="2400" b="1" u="sng" dirty="0"/>
              <a:t>Activity</a:t>
            </a:r>
            <a:endParaRPr sz="2400" dirty="0"/>
          </a:p>
          <a:p>
            <a:pPr marL="442913" lvl="1" indent="-342900" rtl="0">
              <a:lnSpc>
                <a:spcPct val="100000"/>
              </a:lnSpc>
              <a:spcBef>
                <a:spcPts val="600"/>
              </a:spcBef>
              <a:spcAft>
                <a:spcPts val="0"/>
              </a:spcAft>
              <a:buSzPts val="2100"/>
              <a:buChar char="•"/>
            </a:pPr>
            <a:r>
              <a:rPr lang="en-IE" sz="2400" dirty="0"/>
              <a:t>In pairs, create your own circle. </a:t>
            </a:r>
            <a:endParaRPr sz="2400" dirty="0"/>
          </a:p>
          <a:p>
            <a:pPr marL="442913" lvl="1" indent="-342900" rtl="0">
              <a:lnSpc>
                <a:spcPct val="100000"/>
              </a:lnSpc>
              <a:spcBef>
                <a:spcPts val="600"/>
              </a:spcBef>
              <a:spcAft>
                <a:spcPts val="0"/>
              </a:spcAft>
              <a:buSzPts val="2100"/>
              <a:buChar char="•"/>
            </a:pPr>
            <a:r>
              <a:rPr lang="en-IE" sz="2400" dirty="0"/>
              <a:t>Identify examples of something you, or people you know, have done. </a:t>
            </a:r>
            <a:endParaRPr sz="2400" dirty="0"/>
          </a:p>
          <a:p>
            <a:pPr marL="442913" lvl="1" indent="-342900" rtl="0">
              <a:lnSpc>
                <a:spcPct val="100000"/>
              </a:lnSpc>
              <a:spcBef>
                <a:spcPts val="600"/>
              </a:spcBef>
              <a:spcAft>
                <a:spcPts val="0"/>
              </a:spcAft>
              <a:buSzPts val="2100"/>
              <a:buChar char="•"/>
            </a:pPr>
            <a:r>
              <a:rPr lang="en-IE" sz="2400" dirty="0"/>
              <a:t>Discuss how these behaviours make matters worse for the individual or the family. </a:t>
            </a:r>
            <a:endParaRPr sz="2400" dirty="0"/>
          </a:p>
          <a:p>
            <a:pPr marL="442913" lvl="1" indent="-342900" rtl="0">
              <a:lnSpc>
                <a:spcPct val="100000"/>
              </a:lnSpc>
              <a:spcBef>
                <a:spcPts val="600"/>
              </a:spcBef>
              <a:spcAft>
                <a:spcPts val="0"/>
              </a:spcAft>
              <a:buSzPts val="2100"/>
              <a:buChar char="•"/>
            </a:pPr>
            <a:r>
              <a:rPr lang="en-IE" sz="2400" dirty="0"/>
              <a:t>When you are ready, present your findings to the group</a:t>
            </a:r>
            <a:r>
              <a:rPr lang="en-IE" dirty="0"/>
              <a:t>. </a:t>
            </a:r>
          </a:p>
          <a:p>
            <a:pPr marL="442913" lvl="1" indent="-342900" algn="just" rtl="0">
              <a:lnSpc>
                <a:spcPct val="100000"/>
              </a:lnSpc>
              <a:spcBef>
                <a:spcPts val="600"/>
              </a:spcBef>
              <a:spcAft>
                <a:spcPts val="0"/>
              </a:spcAft>
              <a:buSzPts val="2100"/>
              <a:buChar char="•"/>
            </a:pPr>
            <a:endParaRPr dirty="0"/>
          </a:p>
          <a:p>
            <a:pPr marL="0" lvl="0" indent="0" algn="just" rtl="0">
              <a:lnSpc>
                <a:spcPct val="100000"/>
              </a:lnSpc>
              <a:spcBef>
                <a:spcPts val="600"/>
              </a:spcBef>
              <a:spcAft>
                <a:spcPts val="0"/>
              </a:spcAft>
              <a:buClr>
                <a:schemeClr val="accent4"/>
              </a:buClr>
              <a:buSzPts val="2188"/>
              <a:buNone/>
            </a:pPr>
            <a:endParaRPr lang="en-US" dirty="0">
              <a:highlight>
                <a:srgbClr val="FFFF00"/>
              </a:highlight>
            </a:endParaRPr>
          </a:p>
        </p:txBody>
      </p:sp>
      <p:sp>
        <p:nvSpPr>
          <p:cNvPr id="202" name="Google Shape;202;p13"/>
          <p:cNvSpPr txBox="1">
            <a:spLocks noGrp="1"/>
          </p:cNvSpPr>
          <p:nvPr>
            <p:ph type="body" idx="2"/>
          </p:nvPr>
        </p:nvSpPr>
        <p:spPr>
          <a:xfrm>
            <a:off x="222540" y="463092"/>
            <a:ext cx="12331700" cy="1254542"/>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sz="2800" i="0" dirty="0"/>
              <a:t>Activity M3.6</a:t>
            </a:r>
          </a:p>
          <a:p>
            <a:pPr marL="0" lvl="0" indent="0" algn="l" rtl="0">
              <a:lnSpc>
                <a:spcPct val="90000"/>
              </a:lnSpc>
              <a:spcBef>
                <a:spcPts val="0"/>
              </a:spcBef>
              <a:spcAft>
                <a:spcPts val="0"/>
              </a:spcAft>
              <a:buClr>
                <a:schemeClr val="lt2"/>
              </a:buClr>
              <a:buSzPts val="2400"/>
              <a:buNone/>
            </a:pPr>
            <a:r>
              <a:rPr lang="en-IE" dirty="0"/>
              <a:t>Create an example of emotions and finance such as binge shopping, gambling or obsessive saving</a:t>
            </a:r>
            <a:endParaRPr dirty="0"/>
          </a:p>
        </p:txBody>
      </p:sp>
      <p:grpSp>
        <p:nvGrpSpPr>
          <p:cNvPr id="205" name="Google Shape;205;p13"/>
          <p:cNvGrpSpPr/>
          <p:nvPr/>
        </p:nvGrpSpPr>
        <p:grpSpPr>
          <a:xfrm>
            <a:off x="162232" y="1283111"/>
            <a:ext cx="6533536" cy="5830708"/>
            <a:chOff x="1345" y="640769"/>
            <a:chExt cx="4413437" cy="3902266"/>
          </a:xfrm>
        </p:grpSpPr>
        <p:sp>
          <p:nvSpPr>
            <p:cNvPr id="206" name="Google Shape;206;p13"/>
            <p:cNvSpPr/>
            <p:nvPr/>
          </p:nvSpPr>
          <p:spPr>
            <a:xfrm>
              <a:off x="256930" y="640769"/>
              <a:ext cx="3902266" cy="3902266"/>
            </a:xfrm>
            <a:custGeom>
              <a:avLst/>
              <a:gdLst/>
              <a:ahLst/>
              <a:cxnLst/>
              <a:rect l="l" t="t" r="r" b="b"/>
              <a:pathLst>
                <a:path w="120000" h="120000" extrusionOk="0">
                  <a:moveTo>
                    <a:pt x="71726" y="4814"/>
                  </a:moveTo>
                  <a:lnTo>
                    <a:pt x="71726" y="4814"/>
                  </a:lnTo>
                  <a:cubicBezTo>
                    <a:pt x="98612" y="10527"/>
                    <a:pt x="117468" y="34783"/>
                    <a:pt x="116373" y="62248"/>
                  </a:cubicBezTo>
                  <a:cubicBezTo>
                    <a:pt x="115278" y="89712"/>
                    <a:pt x="94550" y="112390"/>
                    <a:pt x="67295" y="115944"/>
                  </a:cubicBezTo>
                  <a:cubicBezTo>
                    <a:pt x="40039" y="119498"/>
                    <a:pt x="14189" y="102894"/>
                    <a:pt x="6088" y="76628"/>
                  </a:cubicBezTo>
                  <a:cubicBezTo>
                    <a:pt x="-2013" y="50363"/>
                    <a:pt x="9993" y="22082"/>
                    <a:pt x="34515" y="9666"/>
                  </a:cubicBezTo>
                  <a:lnTo>
                    <a:pt x="33198" y="6351"/>
                  </a:lnTo>
                  <a:lnTo>
                    <a:pt x="40397" y="10660"/>
                  </a:lnTo>
                  <a:lnTo>
                    <a:pt x="38299" y="19191"/>
                  </a:lnTo>
                  <a:lnTo>
                    <a:pt x="36983" y="15878"/>
                  </a:lnTo>
                  <a:cubicBezTo>
                    <a:pt x="15537" y="27065"/>
                    <a:pt x="5242" y="52052"/>
                    <a:pt x="12581" y="75100"/>
                  </a:cubicBezTo>
                  <a:cubicBezTo>
                    <a:pt x="19920" y="98148"/>
                    <a:pt x="42769" y="112581"/>
                    <a:pt x="66734" y="109307"/>
                  </a:cubicBezTo>
                  <a:cubicBezTo>
                    <a:pt x="90700" y="106034"/>
                    <a:pt x="108841" y="86003"/>
                    <a:pt x="109731" y="61832"/>
                  </a:cubicBezTo>
                  <a:cubicBezTo>
                    <a:pt x="110622" y="37660"/>
                    <a:pt x="94003" y="16349"/>
                    <a:pt x="70343" y="1132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623703" y="670720"/>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1652229" y="699246"/>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09" name="Google Shape;209;p13"/>
            <p:cNvSpPr/>
            <p:nvPr/>
          </p:nvSpPr>
          <p:spPr>
            <a:xfrm>
              <a:off x="292473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txBox="1"/>
            <p:nvPr/>
          </p:nvSpPr>
          <p:spPr>
            <a:xfrm>
              <a:off x="295325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1" name="Google Shape;211;p13"/>
            <p:cNvSpPr/>
            <p:nvPr/>
          </p:nvSpPr>
          <p:spPr>
            <a:xfrm>
              <a:off x="3246061"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p:nvPr/>
          </p:nvSpPr>
          <p:spPr>
            <a:xfrm>
              <a:off x="3274587"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3" name="Google Shape;213;p13"/>
            <p:cNvSpPr/>
            <p:nvPr/>
          </p:nvSpPr>
          <p:spPr>
            <a:xfrm>
              <a:off x="2345720"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txBox="1"/>
            <p:nvPr/>
          </p:nvSpPr>
          <p:spPr>
            <a:xfrm>
              <a:off x="2374246"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5" name="Google Shape;215;p13"/>
            <p:cNvSpPr/>
            <p:nvPr/>
          </p:nvSpPr>
          <p:spPr>
            <a:xfrm>
              <a:off x="901686"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txBox="1"/>
            <p:nvPr/>
          </p:nvSpPr>
          <p:spPr>
            <a:xfrm>
              <a:off x="930212"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7" name="Google Shape;217;p13"/>
            <p:cNvSpPr/>
            <p:nvPr/>
          </p:nvSpPr>
          <p:spPr>
            <a:xfrm>
              <a:off x="1345"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txBox="1"/>
            <p:nvPr/>
          </p:nvSpPr>
          <p:spPr>
            <a:xfrm>
              <a:off x="29871"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9" name="Google Shape;219;p13"/>
            <p:cNvSpPr/>
            <p:nvPr/>
          </p:nvSpPr>
          <p:spPr>
            <a:xfrm>
              <a:off x="32267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txBox="1"/>
            <p:nvPr/>
          </p:nvSpPr>
          <p:spPr>
            <a:xfrm>
              <a:off x="35119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grpSp>
    </p:spTree>
    <p:extLst>
      <p:ext uri="{BB962C8B-B14F-4D97-AF65-F5344CB8AC3E}">
        <p14:creationId xmlns:p14="http://schemas.microsoft.com/office/powerpoint/2010/main" val="387882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277257" y="2515649"/>
            <a:ext cx="10842172" cy="2311845"/>
          </a:xfrm>
        </p:spPr>
        <p:txBody>
          <a:bodyPr/>
          <a:lstStyle/>
          <a:p>
            <a:pPr algn="l"/>
            <a:r>
              <a:rPr lang="en-GB" sz="2800" dirty="0"/>
              <a:t>Reflect upon your own personal life experiences and share one situation where you feel your </a:t>
            </a:r>
            <a:r>
              <a:rPr lang="en-GB" sz="2800" b="1" dirty="0"/>
              <a:t>emotions affected your decision </a:t>
            </a:r>
            <a:r>
              <a:rPr lang="en-GB" sz="2800" dirty="0"/>
              <a:t>related to money and one situation where you feel that you </a:t>
            </a:r>
            <a:r>
              <a:rPr lang="en-GB" sz="2800" b="1" dirty="0"/>
              <a:t>didn’t allow your emotions to affect your decision</a:t>
            </a:r>
            <a:r>
              <a:rPr lang="en-GB" sz="2800" dirty="0"/>
              <a:t>. </a:t>
            </a:r>
            <a:endParaRPr lang="en-US" sz="2800" dirty="0"/>
          </a:p>
        </p:txBody>
      </p:sp>
      <p:sp>
        <p:nvSpPr>
          <p:cNvPr id="3" name="Title 2"/>
          <p:cNvSpPr>
            <a:spLocks noGrp="1"/>
          </p:cNvSpPr>
          <p:nvPr>
            <p:ph type="title"/>
          </p:nvPr>
        </p:nvSpPr>
        <p:spPr>
          <a:xfrm>
            <a:off x="502500" y="432159"/>
            <a:ext cx="12330000" cy="1086398"/>
          </a:xfrm>
        </p:spPr>
        <p:txBody>
          <a:bodyPr>
            <a:normAutofit/>
          </a:bodyPr>
          <a:lstStyle/>
          <a:p>
            <a:r>
              <a:rPr lang="en-US" sz="3200" dirty="0"/>
              <a:t> Activity M3.7</a:t>
            </a:r>
            <a:br>
              <a:rPr lang="en-US" sz="3200" dirty="0"/>
            </a:br>
            <a:r>
              <a:rPr lang="en-US" sz="3200" dirty="0"/>
              <a:t> Emotions Management </a:t>
            </a:r>
          </a:p>
        </p:txBody>
      </p:sp>
      <p:sp>
        <p:nvSpPr>
          <p:cNvPr id="4" name="Text Placeholder 3"/>
          <p:cNvSpPr>
            <a:spLocks noGrp="1"/>
          </p:cNvSpPr>
          <p:nvPr>
            <p:ph type="body" sz="quarter" idx="12"/>
          </p:nvPr>
        </p:nvSpPr>
        <p:spPr>
          <a:xfrm>
            <a:off x="500959" y="1639719"/>
            <a:ext cx="12331541" cy="602889"/>
          </a:xfrm>
        </p:spPr>
        <p:txBody>
          <a:bodyPr/>
          <a:lstStyle/>
          <a:p>
            <a:r>
              <a:rPr lang="en-US" dirty="0"/>
              <a:t>Activity: Reflection</a:t>
            </a:r>
          </a:p>
        </p:txBody>
      </p:sp>
      <p:pic>
        <p:nvPicPr>
          <p:cNvPr id="6" name="Picture 5" descr="A picture containing silhouette, sunset&#10;&#10;Description automatically generated">
            <a:extLst>
              <a:ext uri="{FF2B5EF4-FFF2-40B4-BE49-F238E27FC236}">
                <a16:creationId xmlns:a16="http://schemas.microsoft.com/office/drawing/2014/main" id="{4ACA92E6-C72F-423A-9EA0-E930A18E0E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4642467" y="3973325"/>
            <a:ext cx="3121152" cy="2432177"/>
          </a:xfrm>
          <a:prstGeom prst="rect">
            <a:avLst/>
          </a:prstGeom>
        </p:spPr>
      </p:pic>
    </p:spTree>
    <p:extLst>
      <p:ext uri="{BB962C8B-B14F-4D97-AF65-F5344CB8AC3E}">
        <p14:creationId xmlns:p14="http://schemas.microsoft.com/office/powerpoint/2010/main" val="389778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body" idx="1"/>
          </p:nvPr>
        </p:nvSpPr>
        <p:spPr>
          <a:xfrm>
            <a:off x="500064" y="1222862"/>
            <a:ext cx="8005307" cy="5783216"/>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n-IE" sz="2800" dirty="0"/>
              <a:t>As humans, although we </a:t>
            </a:r>
            <a:r>
              <a:rPr lang="en-IE" sz="2800" b="1" dirty="0"/>
              <a:t>cannot fully control </a:t>
            </a:r>
            <a:r>
              <a:rPr lang="en-IE" sz="2800" dirty="0"/>
              <a:t>our emotions, we </a:t>
            </a:r>
            <a:r>
              <a:rPr lang="en-IE" sz="2800" b="1" dirty="0"/>
              <a:t>can influence </a:t>
            </a:r>
            <a:r>
              <a:rPr lang="en-IE" sz="2800" dirty="0"/>
              <a:t>how we are feeling.  </a:t>
            </a:r>
          </a:p>
          <a:p>
            <a:pPr marL="0" lvl="0" indent="0" algn="l" rtl="0">
              <a:lnSpc>
                <a:spcPct val="100000"/>
              </a:lnSpc>
              <a:spcBef>
                <a:spcPts val="0"/>
              </a:spcBef>
              <a:spcAft>
                <a:spcPts val="0"/>
              </a:spcAft>
              <a:buSzPts val="2100"/>
            </a:pPr>
            <a:endParaRPr sz="2800" dirty="0"/>
          </a:p>
          <a:p>
            <a:pPr marL="342900" lvl="0" indent="-342900" algn="l" rtl="0">
              <a:lnSpc>
                <a:spcPct val="100000"/>
              </a:lnSpc>
              <a:spcBef>
                <a:spcPts val="600"/>
              </a:spcBef>
              <a:spcAft>
                <a:spcPts val="0"/>
              </a:spcAft>
              <a:buSzPts val="2100"/>
              <a:buFont typeface="Arial"/>
              <a:buChar char="•"/>
            </a:pPr>
            <a:r>
              <a:rPr lang="en-IE" sz="2800" dirty="0"/>
              <a:t>There are many </a:t>
            </a:r>
            <a:r>
              <a:rPr lang="en-IE" sz="2800" b="1" dirty="0"/>
              <a:t>different strategies </a:t>
            </a:r>
            <a:r>
              <a:rPr lang="en-IE" sz="2800" dirty="0"/>
              <a:t>that we can use to regulate our emotions during money-related decisions, including: </a:t>
            </a:r>
            <a:endParaRPr sz="2800" dirty="0"/>
          </a:p>
          <a:p>
            <a:pPr marL="1092991" lvl="1" indent="-342900" algn="l" rtl="0">
              <a:lnSpc>
                <a:spcPct val="100000"/>
              </a:lnSpc>
              <a:spcBef>
                <a:spcPts val="600"/>
              </a:spcBef>
              <a:spcAft>
                <a:spcPts val="0"/>
              </a:spcAft>
              <a:buSzPts val="2100"/>
              <a:buChar char="•"/>
            </a:pPr>
            <a:r>
              <a:rPr lang="en-IE" sz="2800" dirty="0"/>
              <a:t>Doing </a:t>
            </a:r>
            <a:r>
              <a:rPr lang="en-IE" sz="2800" b="1" dirty="0"/>
              <a:t>mindfulness</a:t>
            </a:r>
            <a:r>
              <a:rPr lang="en-IE" sz="2800" dirty="0"/>
              <a:t> to regulate our emotions </a:t>
            </a:r>
            <a:endParaRPr sz="2800" dirty="0"/>
          </a:p>
          <a:p>
            <a:pPr marL="1092991" lvl="1" indent="-342900" algn="l" rtl="0">
              <a:lnSpc>
                <a:spcPct val="100000"/>
              </a:lnSpc>
              <a:spcBef>
                <a:spcPts val="600"/>
              </a:spcBef>
              <a:spcAft>
                <a:spcPts val="0"/>
              </a:spcAft>
              <a:buSzPts val="2100"/>
              <a:buChar char="•"/>
            </a:pPr>
            <a:r>
              <a:rPr lang="en-IE" sz="2800" b="1" dirty="0"/>
              <a:t>Rethink</a:t>
            </a:r>
            <a:r>
              <a:rPr lang="en-IE" sz="2800" dirty="0"/>
              <a:t> the situation to see if it can be seen through another perspective. </a:t>
            </a:r>
            <a:endParaRPr sz="2800" dirty="0"/>
          </a:p>
          <a:p>
            <a:pPr marL="1092991" lvl="1" indent="-342900" algn="l" rtl="0">
              <a:lnSpc>
                <a:spcPct val="100000"/>
              </a:lnSpc>
              <a:spcBef>
                <a:spcPts val="600"/>
              </a:spcBef>
              <a:spcAft>
                <a:spcPts val="0"/>
              </a:spcAft>
              <a:buSzPts val="2100"/>
              <a:buChar char="•"/>
            </a:pPr>
            <a:r>
              <a:rPr lang="en-IE" sz="2800" b="1" dirty="0"/>
              <a:t>Suppressing</a:t>
            </a:r>
            <a:r>
              <a:rPr lang="en-IE" sz="2800" dirty="0"/>
              <a:t> how we are feeling </a:t>
            </a:r>
            <a:endParaRPr sz="2800" dirty="0"/>
          </a:p>
          <a:p>
            <a:pPr marL="1092991" lvl="1" indent="-342900" algn="l" rtl="0">
              <a:lnSpc>
                <a:spcPct val="100000"/>
              </a:lnSpc>
              <a:spcBef>
                <a:spcPts val="600"/>
              </a:spcBef>
              <a:spcAft>
                <a:spcPts val="0"/>
              </a:spcAft>
              <a:buSzPts val="2100"/>
              <a:buChar char="•"/>
            </a:pPr>
            <a:r>
              <a:rPr lang="en-IE" sz="2800" b="1" dirty="0"/>
              <a:t>Accepting</a:t>
            </a:r>
            <a:r>
              <a:rPr lang="en-IE" sz="2800" dirty="0"/>
              <a:t> how we are feeling </a:t>
            </a:r>
            <a:endParaRPr sz="2800" dirty="0"/>
          </a:p>
        </p:txBody>
      </p:sp>
      <p:sp>
        <p:nvSpPr>
          <p:cNvPr id="251" name="Google Shape;251;p16"/>
          <p:cNvSpPr txBox="1">
            <a:spLocks noGrp="1"/>
          </p:cNvSpPr>
          <p:nvPr>
            <p:ph type="body" idx="2"/>
          </p:nvPr>
        </p:nvSpPr>
        <p:spPr>
          <a:xfrm>
            <a:off x="500064" y="43466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dirty="0"/>
              <a:t>Useful Strategies to regulate emotions during potentially stressful discussions about money. </a:t>
            </a:r>
            <a:endParaRP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897" y="1158484"/>
            <a:ext cx="3290246" cy="5847594"/>
          </a:xfrm>
          <a:prstGeom prst="rect">
            <a:avLst/>
          </a:prstGeom>
        </p:spPr>
      </p:pic>
    </p:spTree>
    <p:extLst>
      <p:ext uri="{BB962C8B-B14F-4D97-AF65-F5344CB8AC3E}">
        <p14:creationId xmlns:p14="http://schemas.microsoft.com/office/powerpoint/2010/main" val="64209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a:t>Self study tasks:</a:t>
            </a:r>
            <a:endParaRPr lang="en-GB" sz="3600" dirty="0"/>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1900743"/>
            <a:ext cx="9964645" cy="3046988"/>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Complete your own character strengths survey at: </a:t>
            </a:r>
            <a:r>
              <a:rPr lang="en-US" sz="3200" b="1" dirty="0">
                <a:solidFill>
                  <a:schemeClr val="accent2"/>
                </a:solidFill>
                <a:hlinkClick r:id="rId2"/>
              </a:rPr>
              <a:t>https://www.viacharacter.org/survey/account/register</a:t>
            </a:r>
            <a:r>
              <a:rPr lang="en-US" sz="3200" b="1" dirty="0">
                <a:solidFill>
                  <a:schemeClr val="accent2"/>
                </a:solidFill>
              </a:rPr>
              <a:t>  </a:t>
            </a:r>
            <a:endParaRPr lang="en-GB" sz="3200" b="1" dirty="0">
              <a:solidFill>
                <a:srgbClr val="097D74"/>
              </a:solidFill>
              <a:latin typeface="Calibri"/>
              <a:cs typeface="Calibri"/>
              <a:sym typeface="Calibri"/>
            </a:endParaRP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Explore the Parent Induction Training materials for Sessions 3 &amp; 4.</a:t>
            </a:r>
          </a:p>
          <a:p>
            <a:pPr marL="342900" indent="-342900">
              <a:buClr>
                <a:srgbClr val="097D74"/>
              </a:buClr>
              <a:buFont typeface="Arial" panose="020B0604020202020204" pitchFamily="34" charset="0"/>
              <a:buChar char="•"/>
            </a:pPr>
            <a:r>
              <a:rPr lang="en-GB" sz="3200" b="1" dirty="0">
                <a:solidFill>
                  <a:srgbClr val="097D74"/>
                </a:solidFill>
                <a:latin typeface="Calibri"/>
                <a:cs typeface="Calibri"/>
                <a:sym typeface="Calibri"/>
              </a:rPr>
              <a:t>Go online to the Money Matters Financial Literacy Library to complete the Digital Badges for Module 3.</a:t>
            </a:r>
          </a:p>
        </p:txBody>
      </p:sp>
      <p:pic>
        <p:nvPicPr>
          <p:cNvPr id="7" name="Picture 6">
            <a:extLst>
              <a:ext uri="{FF2B5EF4-FFF2-40B4-BE49-F238E27FC236}">
                <a16:creationId xmlns:a16="http://schemas.microsoft.com/office/drawing/2014/main" id="{BC2AECE0-1319-86F7-86C4-6E36473BC5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070" y="4721849"/>
            <a:ext cx="2419350" cy="2417445"/>
          </a:xfrm>
          <a:prstGeom prst="rect">
            <a:avLst/>
          </a:prstGeom>
          <a:noFill/>
          <a:ln>
            <a:noFill/>
          </a:ln>
        </p:spPr>
      </p:pic>
      <p:pic>
        <p:nvPicPr>
          <p:cNvPr id="9" name="Picture 8">
            <a:extLst>
              <a:ext uri="{FF2B5EF4-FFF2-40B4-BE49-F238E27FC236}">
                <a16:creationId xmlns:a16="http://schemas.microsoft.com/office/drawing/2014/main" id="{28BCBC4E-E569-A329-C1E1-339C32683E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500" y="4721849"/>
            <a:ext cx="2552700" cy="255270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94071" y="2961590"/>
            <a:ext cx="6107071" cy="1582520"/>
          </a:xfrm>
        </p:spPr>
        <p:txBody>
          <a:bodyPr/>
          <a:lstStyle/>
          <a:p>
            <a:r>
              <a:rPr lang="en-US" dirty="0"/>
              <a:t>Thank you for attending we hope you find this useful.</a:t>
            </a:r>
            <a:br>
              <a:rPr lang="en-US" dirty="0"/>
            </a:br>
            <a:br>
              <a:rPr lang="en-US" dirty="0"/>
            </a:br>
            <a:endParaRPr lang="el-GR" dirty="0"/>
          </a:p>
        </p:txBody>
      </p:sp>
    </p:spTree>
    <p:extLst>
      <p:ext uri="{BB962C8B-B14F-4D97-AF65-F5344CB8AC3E}">
        <p14:creationId xmlns:p14="http://schemas.microsoft.com/office/powerpoint/2010/main" val="382164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Module 3 Visual plan for the session</a:t>
            </a:r>
          </a:p>
        </p:txBody>
      </p:sp>
      <p:pic>
        <p:nvPicPr>
          <p:cNvPr id="14" name="Content Placeholder 1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9564182" y="3378430"/>
            <a:ext cx="1515497" cy="1704937"/>
          </a:xfrm>
        </p:spPr>
      </p:pic>
      <p:sp>
        <p:nvSpPr>
          <p:cNvPr id="10" name="Oval 9"/>
          <p:cNvSpPr/>
          <p:nvPr/>
        </p:nvSpPr>
        <p:spPr>
          <a:xfrm>
            <a:off x="1533377" y="2422333"/>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Warmer</a:t>
            </a:r>
          </a:p>
        </p:txBody>
      </p:sp>
      <p:sp>
        <p:nvSpPr>
          <p:cNvPr id="11" name="Oval 10"/>
          <p:cNvSpPr/>
          <p:nvPr/>
        </p:nvSpPr>
        <p:spPr>
          <a:xfrm>
            <a:off x="1563328" y="5083367"/>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End </a:t>
            </a:r>
          </a:p>
        </p:txBody>
      </p:sp>
      <p:sp>
        <p:nvSpPr>
          <p:cNvPr id="12" name="Rounded Rectangle 11"/>
          <p:cNvSpPr/>
          <p:nvPr/>
        </p:nvSpPr>
        <p:spPr>
          <a:xfrm>
            <a:off x="5764169" y="2527008"/>
            <a:ext cx="2639962" cy="104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Activities about money security </a:t>
            </a:r>
          </a:p>
        </p:txBody>
      </p:sp>
      <p:sp>
        <p:nvSpPr>
          <p:cNvPr id="13" name="Rounded Rectangle 12"/>
          <p:cNvSpPr/>
          <p:nvPr/>
        </p:nvSpPr>
        <p:spPr>
          <a:xfrm>
            <a:off x="5715183" y="5009626"/>
            <a:ext cx="2639962" cy="104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Activities about emotions attached to money </a:t>
            </a:r>
          </a:p>
        </p:txBody>
      </p:sp>
      <p:sp>
        <p:nvSpPr>
          <p:cNvPr id="15" name="Right Arrow 14"/>
          <p:cNvSpPr/>
          <p:nvPr/>
        </p:nvSpPr>
        <p:spPr>
          <a:xfrm>
            <a:off x="4305076" y="2858522"/>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09654">
            <a:off x="8584809" y="3118676"/>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451370">
            <a:off x="8584756" y="514520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4295558" y="543932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4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735489"/>
            <a:ext cx="12331402" cy="5129444"/>
          </a:xfrm>
        </p:spPr>
        <p:txBody>
          <a:bodyPr/>
          <a:lstStyle/>
          <a:p>
            <a:r>
              <a:rPr lang="en-US" sz="3200" dirty="0"/>
              <a:t>Imagine that you have just won the lottery of 25 million euro or pounds. </a:t>
            </a:r>
          </a:p>
          <a:p>
            <a:endParaRPr lang="en-US" sz="3200" dirty="0"/>
          </a:p>
          <a:p>
            <a:r>
              <a:rPr lang="en-GB" sz="3200" dirty="0"/>
              <a:t>List all the things you would do with the money and add one statement of what it means or why it is important for you. </a:t>
            </a:r>
          </a:p>
          <a:p>
            <a:endParaRPr lang="en-GB" sz="3200" dirty="0"/>
          </a:p>
          <a:p>
            <a:r>
              <a:rPr lang="en-GB" sz="3200" dirty="0"/>
              <a:t>There is no limit to the number of things you can put down, as long as you can write them within 5 minutes.</a:t>
            </a:r>
            <a:endParaRPr lang="en-US" sz="3200" dirty="0"/>
          </a:p>
        </p:txBody>
      </p:sp>
      <p:sp>
        <p:nvSpPr>
          <p:cNvPr id="3" name="Title 2"/>
          <p:cNvSpPr>
            <a:spLocks noGrp="1"/>
          </p:cNvSpPr>
          <p:nvPr>
            <p:ph type="title"/>
          </p:nvPr>
        </p:nvSpPr>
        <p:spPr>
          <a:xfrm>
            <a:off x="499925" y="373368"/>
            <a:ext cx="12330000" cy="997519"/>
          </a:xfrm>
        </p:spPr>
        <p:txBody>
          <a:bodyPr>
            <a:noAutofit/>
          </a:bodyPr>
          <a:lstStyle/>
          <a:p>
            <a:r>
              <a:rPr lang="en-US" sz="3200" dirty="0"/>
              <a:t>Activity M3.1a   </a:t>
            </a:r>
            <a:br>
              <a:rPr lang="en-US" sz="3200" dirty="0"/>
            </a:br>
            <a:r>
              <a:rPr lang="en-US" sz="3200" dirty="0"/>
              <a:t>Warmer  Big Lottery Win </a:t>
            </a:r>
          </a:p>
        </p:txBody>
      </p:sp>
      <p:sp>
        <p:nvSpPr>
          <p:cNvPr id="4" name="Text Placeholder 3"/>
          <p:cNvSpPr>
            <a:spLocks noGrp="1"/>
          </p:cNvSpPr>
          <p:nvPr>
            <p:ph type="body" sz="quarter" idx="12"/>
          </p:nvPr>
        </p:nvSpPr>
        <p:spPr>
          <a:xfrm>
            <a:off x="499925" y="1750756"/>
            <a:ext cx="12331541" cy="602889"/>
          </a:xfrm>
        </p:spPr>
        <p:txBody>
          <a:bodyPr/>
          <a:lstStyle/>
          <a:p>
            <a:r>
              <a:rPr lang="en-US" dirty="0"/>
              <a:t>Imagine…</a:t>
            </a:r>
          </a:p>
        </p:txBody>
      </p:sp>
      <p:pic>
        <p:nvPicPr>
          <p:cNvPr id="6" name="Picture 5" descr="A picture containing text, receipt&#10;&#10;Description automatically generated">
            <a:extLst>
              <a:ext uri="{FF2B5EF4-FFF2-40B4-BE49-F238E27FC236}">
                <a16:creationId xmlns:a16="http://schemas.microsoft.com/office/drawing/2014/main" id="{C6E70546-FB86-3FB6-293E-4F2C9470B9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1056" y="872127"/>
            <a:ext cx="1637747" cy="1774371"/>
          </a:xfrm>
          <a:prstGeom prst="rect">
            <a:avLst/>
          </a:prstGeom>
        </p:spPr>
      </p:pic>
    </p:spTree>
    <p:extLst>
      <p:ext uri="{BB962C8B-B14F-4D97-AF65-F5344CB8AC3E}">
        <p14:creationId xmlns:p14="http://schemas.microsoft.com/office/powerpoint/2010/main" val="258239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152015"/>
            <a:ext cx="12331402" cy="5129444"/>
          </a:xfrm>
        </p:spPr>
        <p:txBody>
          <a:bodyPr/>
          <a:lstStyle/>
          <a:p>
            <a:r>
              <a:rPr lang="en-GB" sz="3200" dirty="0"/>
              <a:t>Sort the items into the following categories:</a:t>
            </a:r>
          </a:p>
          <a:p>
            <a:r>
              <a:rPr lang="en-GB" sz="3200" dirty="0"/>
              <a:t> </a:t>
            </a:r>
          </a:p>
          <a:p>
            <a:pPr marL="457200" indent="-457200">
              <a:buFont typeface="Arial" panose="020B0604020202020204" pitchFamily="34" charset="0"/>
              <a:buChar char="•"/>
            </a:pPr>
            <a:r>
              <a:rPr lang="en-GB" sz="3200" dirty="0"/>
              <a:t>Material items </a:t>
            </a:r>
          </a:p>
          <a:p>
            <a:pPr marL="457200" indent="-457200">
              <a:buFont typeface="Arial" panose="020B0604020202020204" pitchFamily="34" charset="0"/>
              <a:buChar char="•"/>
            </a:pPr>
            <a:r>
              <a:rPr lang="en-GB" sz="3200" dirty="0"/>
              <a:t>Friends and family </a:t>
            </a:r>
          </a:p>
          <a:p>
            <a:pPr marL="457200" indent="-457200">
              <a:buFont typeface="Arial" panose="020B0604020202020204" pitchFamily="34" charset="0"/>
              <a:buChar char="•"/>
            </a:pPr>
            <a:r>
              <a:rPr lang="en-GB" sz="3200" dirty="0"/>
              <a:t>Travel and luxury </a:t>
            </a:r>
          </a:p>
          <a:p>
            <a:pPr marL="457200" indent="-457200">
              <a:buFont typeface="Arial" panose="020B0604020202020204" pitchFamily="34" charset="0"/>
              <a:buChar char="•"/>
            </a:pPr>
            <a:r>
              <a:rPr lang="en-GB" sz="3200" dirty="0"/>
              <a:t>Other________</a:t>
            </a:r>
          </a:p>
          <a:p>
            <a:endParaRPr lang="en-US" sz="3200" dirty="0"/>
          </a:p>
        </p:txBody>
      </p:sp>
      <p:sp>
        <p:nvSpPr>
          <p:cNvPr id="3" name="Title 2"/>
          <p:cNvSpPr>
            <a:spLocks noGrp="1"/>
          </p:cNvSpPr>
          <p:nvPr>
            <p:ph type="title"/>
          </p:nvPr>
        </p:nvSpPr>
        <p:spPr>
          <a:xfrm>
            <a:off x="502500" y="432158"/>
            <a:ext cx="12330000" cy="1108415"/>
          </a:xfrm>
        </p:spPr>
        <p:txBody>
          <a:bodyPr>
            <a:normAutofit/>
          </a:bodyPr>
          <a:lstStyle/>
          <a:p>
            <a:r>
              <a:rPr lang="en-US" sz="3200" dirty="0"/>
              <a:t>Activity M3.1b</a:t>
            </a:r>
            <a:br>
              <a:rPr lang="en-US" sz="3200" dirty="0"/>
            </a:br>
            <a:r>
              <a:rPr lang="en-US" sz="3200" dirty="0"/>
              <a:t>Big Lottery Win </a:t>
            </a:r>
          </a:p>
        </p:txBody>
      </p:sp>
      <p:sp>
        <p:nvSpPr>
          <p:cNvPr id="4" name="Text Placeholder 3"/>
          <p:cNvSpPr>
            <a:spLocks noGrp="1"/>
          </p:cNvSpPr>
          <p:nvPr>
            <p:ph type="body" sz="quarter" idx="12"/>
          </p:nvPr>
        </p:nvSpPr>
        <p:spPr>
          <a:xfrm>
            <a:off x="500064" y="1544850"/>
            <a:ext cx="12331541" cy="602889"/>
          </a:xfrm>
        </p:spPr>
        <p:txBody>
          <a:bodyPr/>
          <a:lstStyle/>
          <a:p>
            <a:r>
              <a:rPr lang="en-US" dirty="0"/>
              <a:t>Now…</a:t>
            </a:r>
          </a:p>
        </p:txBody>
      </p:sp>
      <p:pic>
        <p:nvPicPr>
          <p:cNvPr id="5" name="Picture 4" descr="A picture containing text, receipt&#10;&#10;Description automatically generated">
            <a:extLst>
              <a:ext uri="{FF2B5EF4-FFF2-40B4-BE49-F238E27FC236}">
                <a16:creationId xmlns:a16="http://schemas.microsoft.com/office/drawing/2014/main" id="{E0E6613D-9A62-9E06-4810-064227FBF3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74728" y="866826"/>
            <a:ext cx="1637747" cy="1774371"/>
          </a:xfrm>
          <a:prstGeom prst="rect">
            <a:avLst/>
          </a:prstGeom>
        </p:spPr>
      </p:pic>
    </p:spTree>
    <p:extLst>
      <p:ext uri="{BB962C8B-B14F-4D97-AF65-F5344CB8AC3E}">
        <p14:creationId xmlns:p14="http://schemas.microsoft.com/office/powerpoint/2010/main" val="282493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3154679"/>
            <a:ext cx="12331402" cy="2587539"/>
          </a:xfrm>
        </p:spPr>
        <p:txBody>
          <a:bodyPr/>
          <a:lstStyle/>
          <a:p>
            <a:pPr algn="l"/>
            <a:r>
              <a:rPr lang="en-GB" sz="3200" dirty="0"/>
              <a:t>Which of those categories do you recognise as priorities and which as long-term goals? </a:t>
            </a:r>
            <a:endParaRPr lang="en-US" sz="3200" dirty="0"/>
          </a:p>
        </p:txBody>
      </p:sp>
      <p:sp>
        <p:nvSpPr>
          <p:cNvPr id="3" name="Title 2"/>
          <p:cNvSpPr>
            <a:spLocks noGrp="1"/>
          </p:cNvSpPr>
          <p:nvPr>
            <p:ph type="title"/>
          </p:nvPr>
        </p:nvSpPr>
        <p:spPr>
          <a:xfrm>
            <a:off x="502500" y="432158"/>
            <a:ext cx="12330000" cy="1331323"/>
          </a:xfrm>
        </p:spPr>
        <p:txBody>
          <a:bodyPr>
            <a:normAutofit/>
          </a:bodyPr>
          <a:lstStyle/>
          <a:p>
            <a:r>
              <a:rPr lang="en-US" sz="3200" dirty="0"/>
              <a:t> Activity M3.1b cont.</a:t>
            </a:r>
            <a:br>
              <a:rPr lang="en-US" sz="3200" dirty="0"/>
            </a:br>
            <a:r>
              <a:rPr lang="en-US" sz="3200" dirty="0"/>
              <a:t> Big Lottery Win </a:t>
            </a:r>
          </a:p>
        </p:txBody>
      </p:sp>
      <p:sp>
        <p:nvSpPr>
          <p:cNvPr id="4" name="Text Placeholder 3"/>
          <p:cNvSpPr>
            <a:spLocks noGrp="1"/>
          </p:cNvSpPr>
          <p:nvPr>
            <p:ph type="body" sz="quarter" idx="12"/>
          </p:nvPr>
        </p:nvSpPr>
        <p:spPr>
          <a:xfrm>
            <a:off x="499925" y="2117718"/>
            <a:ext cx="12331541" cy="602889"/>
          </a:xfrm>
        </p:spPr>
        <p:txBody>
          <a:bodyPr/>
          <a:lstStyle/>
          <a:p>
            <a:r>
              <a:rPr lang="en-US" dirty="0"/>
              <a:t>Lastly…</a:t>
            </a:r>
          </a:p>
        </p:txBody>
      </p:sp>
      <p:pic>
        <p:nvPicPr>
          <p:cNvPr id="5" name="Picture 4" descr="A picture containing text, receipt&#10;&#10;Description automatically generated">
            <a:extLst>
              <a:ext uri="{FF2B5EF4-FFF2-40B4-BE49-F238E27FC236}">
                <a16:creationId xmlns:a16="http://schemas.microsoft.com/office/drawing/2014/main" id="{D7643E5E-27F6-BC42-5506-B212283A48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72699" y="1310367"/>
            <a:ext cx="1637747" cy="1774371"/>
          </a:xfrm>
          <a:prstGeom prst="rect">
            <a:avLst/>
          </a:prstGeom>
        </p:spPr>
      </p:pic>
    </p:spTree>
    <p:extLst>
      <p:ext uri="{BB962C8B-B14F-4D97-AF65-F5344CB8AC3E}">
        <p14:creationId xmlns:p14="http://schemas.microsoft.com/office/powerpoint/2010/main" val="323905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AAA00-CBE9-9C1D-938E-CE0B6232CCAA}"/>
              </a:ext>
            </a:extLst>
          </p:cNvPr>
          <p:cNvSpPr>
            <a:spLocks noGrp="1"/>
          </p:cNvSpPr>
          <p:nvPr>
            <p:ph sz="quarter" idx="11"/>
          </p:nvPr>
        </p:nvSpPr>
        <p:spPr>
          <a:xfrm>
            <a:off x="500064" y="2670629"/>
            <a:ext cx="12331402" cy="4443190"/>
          </a:xfrm>
        </p:spPr>
        <p:txBody>
          <a:bodyPr/>
          <a:lstStyle/>
          <a:p>
            <a:r>
              <a:rPr lang="en-GB" sz="3200" b="1" dirty="0"/>
              <a:t>Benefits or Risks</a:t>
            </a:r>
          </a:p>
          <a:p>
            <a:endParaRPr lang="en-GB" sz="3600" dirty="0"/>
          </a:p>
        </p:txBody>
      </p:sp>
      <p:sp>
        <p:nvSpPr>
          <p:cNvPr id="3" name="Title 2">
            <a:extLst>
              <a:ext uri="{FF2B5EF4-FFF2-40B4-BE49-F238E27FC236}">
                <a16:creationId xmlns:a16="http://schemas.microsoft.com/office/drawing/2014/main" id="{1A75612E-C700-276B-0B9F-76014B51FEE5}"/>
              </a:ext>
            </a:extLst>
          </p:cNvPr>
          <p:cNvSpPr>
            <a:spLocks noGrp="1"/>
          </p:cNvSpPr>
          <p:nvPr>
            <p:ph type="title"/>
          </p:nvPr>
        </p:nvSpPr>
        <p:spPr>
          <a:xfrm>
            <a:off x="502500" y="432158"/>
            <a:ext cx="12330000" cy="1197373"/>
          </a:xfrm>
        </p:spPr>
        <p:txBody>
          <a:bodyPr>
            <a:normAutofit/>
          </a:bodyPr>
          <a:lstStyle/>
          <a:p>
            <a:r>
              <a:rPr lang="en-GB" sz="3200" dirty="0"/>
              <a:t>Activity M3.2a </a:t>
            </a:r>
            <a:br>
              <a:rPr lang="en-GB" sz="3200" dirty="0"/>
            </a:br>
            <a:r>
              <a:rPr lang="en-GB" sz="3200" dirty="0"/>
              <a:t>Keeping money secure</a:t>
            </a:r>
          </a:p>
        </p:txBody>
      </p:sp>
      <p:sp>
        <p:nvSpPr>
          <p:cNvPr id="4" name="Text Placeholder 3">
            <a:extLst>
              <a:ext uri="{FF2B5EF4-FFF2-40B4-BE49-F238E27FC236}">
                <a16:creationId xmlns:a16="http://schemas.microsoft.com/office/drawing/2014/main" id="{5F195DA3-3228-56E0-0EEE-CC9F0246CEB6}"/>
              </a:ext>
            </a:extLst>
          </p:cNvPr>
          <p:cNvSpPr>
            <a:spLocks noGrp="1"/>
          </p:cNvSpPr>
          <p:nvPr>
            <p:ph type="body" sz="quarter" idx="12"/>
          </p:nvPr>
        </p:nvSpPr>
        <p:spPr>
          <a:xfrm>
            <a:off x="500064" y="1629532"/>
            <a:ext cx="12331541" cy="602889"/>
          </a:xfrm>
        </p:spPr>
        <p:txBody>
          <a:bodyPr/>
          <a:lstStyle/>
          <a:p>
            <a:r>
              <a:rPr lang="en-GB" dirty="0"/>
              <a:t>Let’s play!</a:t>
            </a:r>
          </a:p>
        </p:txBody>
      </p:sp>
      <p:sp>
        <p:nvSpPr>
          <p:cNvPr id="5" name="Speech Bubble: Oval 4">
            <a:extLst>
              <a:ext uri="{FF2B5EF4-FFF2-40B4-BE49-F238E27FC236}">
                <a16:creationId xmlns:a16="http://schemas.microsoft.com/office/drawing/2014/main" id="{3D90605E-5C49-B6EC-3899-C8034FA2D3DC}"/>
              </a:ext>
            </a:extLst>
          </p:cNvPr>
          <p:cNvSpPr/>
          <p:nvPr/>
        </p:nvSpPr>
        <p:spPr>
          <a:xfrm>
            <a:off x="3425372" y="3077028"/>
            <a:ext cx="5979885" cy="2743200"/>
          </a:xfrm>
          <a:prstGeom prst="wedgeEllipseCallout">
            <a:avLst>
              <a:gd name="adj1" fmla="val -72693"/>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F4E83"/>
                </a:solidFill>
              </a:rPr>
              <a:t>Hold up your response to the facilitator’s statements.</a:t>
            </a:r>
          </a:p>
        </p:txBody>
      </p:sp>
    </p:spTree>
    <p:extLst>
      <p:ext uri="{BB962C8B-B14F-4D97-AF65-F5344CB8AC3E}">
        <p14:creationId xmlns:p14="http://schemas.microsoft.com/office/powerpoint/2010/main" val="125219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106612" y="2189663"/>
            <a:ext cx="9118600" cy="5129213"/>
          </a:xfrm>
        </p:spPr>
      </p:pic>
      <p:sp>
        <p:nvSpPr>
          <p:cNvPr id="3" name="Title 2"/>
          <p:cNvSpPr>
            <a:spLocks noGrp="1"/>
          </p:cNvSpPr>
          <p:nvPr>
            <p:ph type="title"/>
          </p:nvPr>
        </p:nvSpPr>
        <p:spPr/>
        <p:txBody>
          <a:bodyPr>
            <a:normAutofit fontScale="90000"/>
          </a:bodyPr>
          <a:lstStyle/>
          <a:p>
            <a:r>
              <a:rPr lang="en-US" sz="3600" dirty="0"/>
              <a:t>Activity M3.2b </a:t>
            </a:r>
            <a:br>
              <a:rPr lang="en-US" sz="3600" dirty="0"/>
            </a:br>
            <a:r>
              <a:rPr lang="en-US" sz="3600" dirty="0"/>
              <a:t>Keeping money secure  </a:t>
            </a:r>
          </a:p>
        </p:txBody>
      </p:sp>
      <p:sp>
        <p:nvSpPr>
          <p:cNvPr id="4" name="Text Placeholder 3"/>
          <p:cNvSpPr>
            <a:spLocks noGrp="1"/>
          </p:cNvSpPr>
          <p:nvPr>
            <p:ph type="body" sz="quarter" idx="12"/>
          </p:nvPr>
        </p:nvSpPr>
        <p:spPr>
          <a:xfrm>
            <a:off x="500142" y="1381486"/>
            <a:ext cx="12331541" cy="602889"/>
          </a:xfrm>
        </p:spPr>
        <p:txBody>
          <a:bodyPr/>
          <a:lstStyle/>
          <a:p>
            <a:r>
              <a:rPr lang="en-US" dirty="0"/>
              <a:t>Let’s play!</a:t>
            </a:r>
          </a:p>
        </p:txBody>
      </p:sp>
    </p:spTree>
    <p:extLst>
      <p:ext uri="{BB962C8B-B14F-4D97-AF65-F5344CB8AC3E}">
        <p14:creationId xmlns:p14="http://schemas.microsoft.com/office/powerpoint/2010/main" val="226999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500064" y="1984374"/>
            <a:ext cx="12331402" cy="5521325"/>
          </a:xfrm>
        </p:spPr>
        <p:txBody>
          <a:bodyPr/>
          <a:lstStyle/>
          <a:p>
            <a:pPr algn="l"/>
            <a:endParaRPr lang="en-GB" sz="3600" dirty="0"/>
          </a:p>
          <a:p>
            <a:pPr marL="742950" indent="-742950" algn="l">
              <a:buFont typeface="+mj-lt"/>
              <a:buAutoNum type="arabicPeriod"/>
            </a:pPr>
            <a:r>
              <a:rPr lang="en-GB" sz="3600" dirty="0"/>
              <a:t>Read the handout about Marina’s online purchase to see the story.</a:t>
            </a:r>
          </a:p>
          <a:p>
            <a:pPr marL="742950" indent="-742950" algn="l">
              <a:buFont typeface="+mj-lt"/>
              <a:buAutoNum type="arabicPeriod"/>
            </a:pPr>
            <a:endParaRPr lang="en-GB" sz="3600" dirty="0"/>
          </a:p>
          <a:p>
            <a:pPr marL="742950" indent="-742950" algn="l">
              <a:buFont typeface="+mj-lt"/>
              <a:buAutoNum type="arabicPeriod"/>
            </a:pPr>
            <a:r>
              <a:rPr lang="en-GB" sz="3600" dirty="0"/>
              <a:t>How could you use this story with a group to elicit what to do differently?</a:t>
            </a:r>
            <a:endParaRPr lang="el-GR" sz="3600" dirty="0"/>
          </a:p>
        </p:txBody>
      </p:sp>
      <p:sp>
        <p:nvSpPr>
          <p:cNvPr id="7" name="Title 6"/>
          <p:cNvSpPr>
            <a:spLocks noGrp="1"/>
          </p:cNvSpPr>
          <p:nvPr>
            <p:ph type="title"/>
          </p:nvPr>
        </p:nvSpPr>
        <p:spPr>
          <a:xfrm>
            <a:off x="502500" y="432159"/>
            <a:ext cx="12330000" cy="955770"/>
          </a:xfrm>
        </p:spPr>
        <p:txBody>
          <a:bodyPr>
            <a:normAutofit fontScale="90000"/>
          </a:bodyPr>
          <a:lstStyle/>
          <a:p>
            <a:r>
              <a:rPr lang="en-US" sz="3600" dirty="0"/>
              <a:t> Activity M3.3</a:t>
            </a:r>
            <a:br>
              <a:rPr lang="en-US" sz="3600" dirty="0"/>
            </a:br>
            <a:r>
              <a:rPr lang="en-US" sz="3600" dirty="0"/>
              <a:t> Fraud. To do or not to do? </a:t>
            </a:r>
            <a:endParaRPr lang="el-GR" sz="3600" dirty="0"/>
          </a:p>
        </p:txBody>
      </p:sp>
      <p:sp>
        <p:nvSpPr>
          <p:cNvPr id="11" name="Text Placeholder 10"/>
          <p:cNvSpPr>
            <a:spLocks noGrp="1"/>
          </p:cNvSpPr>
          <p:nvPr>
            <p:ph type="body" sz="quarter" idx="12"/>
          </p:nvPr>
        </p:nvSpPr>
        <p:spPr>
          <a:xfrm>
            <a:off x="500064" y="1831609"/>
            <a:ext cx="12331700" cy="603250"/>
          </a:xfrm>
        </p:spPr>
        <p:txBody>
          <a:bodyPr/>
          <a:lstStyle/>
          <a:p>
            <a:r>
              <a:rPr lang="en-US" dirty="0"/>
              <a:t>Fraud Scenario </a:t>
            </a:r>
            <a:endParaRPr lang="el-GR" dirty="0"/>
          </a:p>
        </p:txBody>
      </p:sp>
      <p:pic>
        <p:nvPicPr>
          <p:cNvPr id="3" name="Picture 2" descr="A picture containing indoor, kitchenware, pot, pan&#10;&#10;Description automatically generated">
            <a:extLst>
              <a:ext uri="{FF2B5EF4-FFF2-40B4-BE49-F238E27FC236}">
                <a16:creationId xmlns:a16="http://schemas.microsoft.com/office/drawing/2014/main" id="{ACE7F02B-B92F-E110-C3A0-FC3277AFAE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3927" y="546459"/>
            <a:ext cx="3062515" cy="2107841"/>
          </a:xfrm>
          <a:prstGeom prst="rect">
            <a:avLst/>
          </a:prstGeom>
        </p:spPr>
      </p:pic>
    </p:spTree>
    <p:extLst>
      <p:ext uri="{BB962C8B-B14F-4D97-AF65-F5344CB8AC3E}">
        <p14:creationId xmlns:p14="http://schemas.microsoft.com/office/powerpoint/2010/main" val="1930956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9323</TotalTime>
  <Words>1470</Words>
  <Application>Microsoft Macintosh PowerPoint</Application>
  <PresentationFormat>Custom</PresentationFormat>
  <Paragraphs>180</Paragraphs>
  <Slides>25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Open Sans</vt:lpstr>
      <vt:lpstr>CARDET Course template</vt:lpstr>
      <vt:lpstr>Train the Trainer Module 3</vt:lpstr>
      <vt:lpstr>Module 3 Aim is to manage risks and emotions associated with money </vt:lpstr>
      <vt:lpstr>Module 3 Visual plan for the session</vt:lpstr>
      <vt:lpstr>Activity M3.1a    Warmer  Big Lottery Win </vt:lpstr>
      <vt:lpstr>Activity M3.1b Big Lottery Win </vt:lpstr>
      <vt:lpstr> Activity M3.1b cont.  Big Lottery Win </vt:lpstr>
      <vt:lpstr>Activity M3.2a  Keeping money secure</vt:lpstr>
      <vt:lpstr>Activity M3.2b  Keeping money secure  </vt:lpstr>
      <vt:lpstr> Activity M3.3  Fraud. To do or not to do? </vt:lpstr>
      <vt:lpstr>PowerPoint Presentation</vt:lpstr>
      <vt:lpstr>PowerPoint Presentation</vt:lpstr>
      <vt:lpstr> Activity M3.4  Online Payment</vt:lpstr>
      <vt:lpstr>PowerPoint Presentation</vt:lpstr>
      <vt:lpstr>Online Payment</vt:lpstr>
      <vt:lpstr>Online Payment</vt:lpstr>
      <vt:lpstr>Online Payment</vt:lpstr>
      <vt:lpstr>Tea and coffee break</vt:lpstr>
      <vt:lpstr>A wheel indicating words to depict a wide range of emotions</vt:lpstr>
      <vt:lpstr>Activity M3.5 Identifying emotions related to money</vt:lpstr>
      <vt:lpstr>Linking the concept of emotions and financial decisions </vt:lpstr>
      <vt:lpstr>PowerPoint Presentation</vt:lpstr>
      <vt:lpstr> Activity M3.7  Emotions Management </vt:lpstr>
      <vt:lpstr>PowerPoint Presentation</vt:lpstr>
      <vt:lpstr>Self study tasks:</vt:lpstr>
      <vt:lpstr>Thank you for attending we hope you find this useful.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Learning Unlimited</cp:lastModifiedBy>
  <cp:revision>287</cp:revision>
  <dcterms:created xsi:type="dcterms:W3CDTF">2014-07-11T09:12:14Z</dcterms:created>
  <dcterms:modified xsi:type="dcterms:W3CDTF">2022-06-08T14:31:44Z</dcterms:modified>
</cp:coreProperties>
</file>