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23"/>
  </p:notesMasterIdLst>
  <p:sldIdLst>
    <p:sldId id="256" r:id="rId3"/>
    <p:sldId id="258" r:id="rId4"/>
    <p:sldId id="257" r:id="rId5"/>
    <p:sldId id="273" r:id="rId6"/>
    <p:sldId id="259" r:id="rId7"/>
    <p:sldId id="260" r:id="rId8"/>
    <p:sldId id="261" r:id="rId9"/>
    <p:sldId id="274" r:id="rId10"/>
    <p:sldId id="276" r:id="rId11"/>
    <p:sldId id="265" r:id="rId12"/>
    <p:sldId id="267" r:id="rId13"/>
    <p:sldId id="266" r:id="rId14"/>
    <p:sldId id="277" r:id="rId15"/>
    <p:sldId id="269" r:id="rId16"/>
    <p:sldId id="270" r:id="rId17"/>
    <p:sldId id="278" r:id="rId18"/>
    <p:sldId id="268" r:id="rId19"/>
    <p:sldId id="279" r:id="rId20"/>
    <p:sldId id="296" r:id="rId21"/>
    <p:sldId id="272" r:id="rId22"/>
  </p:sldIdLst>
  <p:sldSz cx="13335000" cy="7505700"/>
  <p:notesSz cx="6858000" cy="9144000"/>
  <p:embeddedFontLst>
    <p:embeddedFont>
      <p:font typeface="Calibri" panose="020F0502020204030204" pitchFamily="34" charset="0"/>
      <p:regular r:id="rId24"/>
      <p:bold r:id="rId25"/>
      <p:italic r:id="rId26"/>
      <p:boldItalic r:id="rId27"/>
    </p:embeddedFont>
    <p:embeddedFont>
      <p:font typeface="Open Sans" panose="020B060603050402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64">
          <p15:clr>
            <a:srgbClr val="A4A3A4"/>
          </p15:clr>
        </p15:guide>
        <p15:guide id="2" pos="420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jeHhX13NSwCpqcMeMOyZEQ3YxP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106" d="100"/>
          <a:sy n="106" d="100"/>
        </p:scale>
        <p:origin x="408" y="192"/>
      </p:cViewPr>
      <p:guideLst>
        <p:guide orient="horz" pos="2364"/>
        <p:guide pos="42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heatlantic.com/business/archive/2013/11/your-brain-on-poverty-why-poor-people-seem-to-make-bad-decisions/281780/?fbclid=IwAR3tKge9Qim0UpeokpIK3uy2clk4h7P4xFe8sd_Ngr4wUC2DtAzSFkpZmzg"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ec.europa.eu/eurostat/web/products-eurostat-news/-/DDN-20191127-1" TargetMode="External"/><Relationship Id="rId4" Type="http://schemas.openxmlformats.org/officeDocument/2006/relationships/hyperlink" Target="https://www.youtube.com/watch?v=DUyyS2rjpJY&amp;ab_channel=SciShowPsych"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Source: https://hub.beesmart.city/en/strategy/the-circular-economy-and-smart-city-solutions</a:t>
            </a:r>
            <a:endParaRPr/>
          </a:p>
        </p:txBody>
      </p:sp>
      <p:sp>
        <p:nvSpPr>
          <p:cNvPr id="181" name="Google Shape;18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a:t>
            </a:r>
            <a:endParaRPr/>
          </a:p>
        </p:txBody>
      </p:sp>
      <p:sp>
        <p:nvSpPr>
          <p:cNvPr id="97" name="Google Shape;9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Source: https://www.dss.gov.au/sites/default/files/documents/09_2012/op41.pdf</a:t>
            </a:r>
            <a:endParaRPr/>
          </a:p>
        </p:txBody>
      </p:sp>
      <p:sp>
        <p:nvSpPr>
          <p:cNvPr id="106" name="Google Shape;10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Read this article: </a:t>
            </a:r>
            <a:r>
              <a:rPr lang="en-US" sz="1313"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https://www.theatlantic.com/business/archive/2013/11/your-brain-on-poverty-why-poor-people-seem-to-make-bad-decisions/281780/?fbclid=IwAR3tKge9Qim0UpeokpIK3uy2clk4h7P4xFe8sd_Ngr4wUC2DtAzSFkpZmzg</a:t>
            </a:r>
            <a:endParaRPr sz="1313" u="sng">
              <a:solidFill>
                <a:schemeClr val="dk1"/>
              </a:solidFill>
              <a:latin typeface="Calibri"/>
              <a:ea typeface="Calibri"/>
              <a:cs typeface="Calibri"/>
              <a:sym typeface="Calibri"/>
            </a:endParaRPr>
          </a:p>
          <a:p>
            <a:pPr marL="0" lvl="0" indent="0" algn="l" rtl="0">
              <a:spcBef>
                <a:spcPts val="0"/>
              </a:spcBef>
              <a:spcAft>
                <a:spcPts val="0"/>
              </a:spcAft>
              <a:buNone/>
            </a:pPr>
            <a:endParaRPr sz="1313" u="sng">
              <a:solidFill>
                <a:schemeClr val="dk1"/>
              </a:solidFill>
              <a:latin typeface="Calibri"/>
              <a:ea typeface="Calibri"/>
              <a:cs typeface="Calibri"/>
              <a:sym typeface="Calibri"/>
            </a:endParaRPr>
          </a:p>
          <a:p>
            <a:pPr marL="0" lvl="0" indent="0" algn="l" rtl="0">
              <a:spcBef>
                <a:spcPts val="0"/>
              </a:spcBef>
              <a:spcAft>
                <a:spcPts val="0"/>
              </a:spcAft>
              <a:buNone/>
            </a:pPr>
            <a:r>
              <a:rPr lang="en-US"/>
              <a:t>Watch this YouTube video : </a:t>
            </a:r>
            <a:r>
              <a:rPr lang="en-US" sz="1313"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https://www.youtube.com/watch?v=DUyyS2rjpJY&amp;ab_channel=SciShowPsych</a:t>
            </a:r>
            <a:endParaRPr sz="1313" u="sng">
              <a:solidFill>
                <a:schemeClr val="dk1"/>
              </a:solidFill>
              <a:latin typeface="Calibri"/>
              <a:ea typeface="Calibri"/>
              <a:cs typeface="Calibri"/>
              <a:sym typeface="Calibri"/>
            </a:endParaRPr>
          </a:p>
          <a:p>
            <a:pPr marL="0" lvl="0" indent="0" algn="l" rtl="0">
              <a:spcBef>
                <a:spcPts val="0"/>
              </a:spcBef>
              <a:spcAft>
                <a:spcPts val="0"/>
              </a:spcAft>
              <a:buNone/>
            </a:pPr>
            <a:endParaRPr sz="1313" u="sng">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313"/>
              <a:buFont typeface="Calibri"/>
              <a:buNone/>
            </a:pPr>
            <a:r>
              <a:rPr lang="en-US" sz="1313" b="0" u="none">
                <a:solidFill>
                  <a:schemeClr val="dk1"/>
                </a:solidFill>
                <a:latin typeface="Calibri"/>
                <a:ea typeface="Calibri"/>
                <a:cs typeface="Calibri"/>
                <a:sym typeface="Calibri"/>
              </a:rPr>
              <a:t>Source</a:t>
            </a:r>
            <a:r>
              <a:rPr lang="en-US" sz="1313">
                <a:solidFill>
                  <a:schemeClr val="dk1"/>
                </a:solidFill>
                <a:latin typeface="Calibri"/>
                <a:ea typeface="Calibri"/>
                <a:cs typeface="Calibri"/>
                <a:sym typeface="Calibri"/>
              </a:rPr>
              <a:t>: Eurostat, </a:t>
            </a:r>
            <a:r>
              <a:rPr lang="en-US" sz="1313"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https://ec.europa.eu/eurostat/web/products-eurostat-news/-/DDN-20191127-1</a:t>
            </a:r>
            <a:r>
              <a:rPr lang="en-US" sz="1313">
                <a:solidFill>
                  <a:schemeClr val="dk1"/>
                </a:solidFill>
                <a:latin typeface="Calibri"/>
                <a:ea typeface="Calibri"/>
                <a:cs typeface="Calibri"/>
                <a:sym typeface="Calibri"/>
              </a:rPr>
              <a:t> </a:t>
            </a:r>
            <a:endParaRPr sz="1313">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20" name="Google Shape;12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Watch this </a:t>
            </a:r>
            <a:r>
              <a:rPr lang="en-US" dirty="0" err="1"/>
              <a:t>Youtube</a:t>
            </a:r>
            <a:r>
              <a:rPr lang="en-US" dirty="0"/>
              <a:t> Video: </a:t>
            </a:r>
            <a:r>
              <a:rPr lang="en-US" sz="1313" dirty="0">
                <a:solidFill>
                  <a:schemeClr val="dk1"/>
                </a:solidFill>
                <a:latin typeface="Calibri"/>
                <a:ea typeface="Calibri"/>
                <a:cs typeface="Calibri"/>
                <a:sym typeface="Calibri"/>
              </a:rPr>
              <a:t>https://www.youtube.com/watch?v=w5wtCAaLFtY&amp;ab_channel=CNNBusiness</a:t>
            </a:r>
            <a:endParaRPr dirty="0"/>
          </a:p>
        </p:txBody>
      </p:sp>
      <p:sp>
        <p:nvSpPr>
          <p:cNvPr id="156" name="Google Shape;15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Source: https://saylordotorg.github.io/text_economics-theory-through-applications/s35-27-the-circular-flow-of-income.html</a:t>
            </a:r>
            <a:endParaRPr/>
          </a:p>
        </p:txBody>
      </p:sp>
      <p:sp>
        <p:nvSpPr>
          <p:cNvPr id="166" name="Google Shape;16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11"/>
        <p:cNvGrpSpPr/>
        <p:nvPr/>
      </p:nvGrpSpPr>
      <p:grpSpPr>
        <a:xfrm>
          <a:off x="0" y="0"/>
          <a:ext cx="0" cy="0"/>
          <a:chOff x="0" y="0"/>
          <a:chExt cx="0" cy="0"/>
        </a:xfrm>
      </p:grpSpPr>
      <p:sp>
        <p:nvSpPr>
          <p:cNvPr id="12" name="Google Shape;12;p21"/>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spcBef>
                <a:spcPts val="0"/>
              </a:spcBef>
              <a:spcAft>
                <a:spcPts val="0"/>
              </a:spcAft>
              <a:buNone/>
            </a:pPr>
            <a:endParaRPr sz="1478" b="0" i="0" u="none" strike="noStrike" cap="none">
              <a:solidFill>
                <a:schemeClr val="lt1"/>
              </a:solidFill>
              <a:latin typeface="Calibri"/>
              <a:ea typeface="Calibri"/>
              <a:cs typeface="Calibri"/>
              <a:sym typeface="Calibri"/>
            </a:endParaRPr>
          </a:p>
        </p:txBody>
      </p:sp>
      <p:sp>
        <p:nvSpPr>
          <p:cNvPr id="13" name="Google Shape;13;p21"/>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4" name="Google Shape;14;p21"/>
          <p:cNvGrpSpPr/>
          <p:nvPr/>
        </p:nvGrpSpPr>
        <p:grpSpPr>
          <a:xfrm>
            <a:off x="309367" y="6493935"/>
            <a:ext cx="6399441" cy="923330"/>
            <a:chOff x="309367" y="6493935"/>
            <a:chExt cx="6399441" cy="923330"/>
          </a:xfrm>
        </p:grpSpPr>
        <p:sp>
          <p:nvSpPr>
            <p:cNvPr id="15" name="Google Shape;15;p21"/>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2020-1-UK01-KA204-079048]</a:t>
              </a:r>
              <a:endParaRPr sz="1200" b="0" i="0" u="none" strike="noStrike" cap="none">
                <a:solidFill>
                  <a:schemeClr val="dk1"/>
                </a:solidFill>
                <a:latin typeface="Calibri"/>
                <a:ea typeface="Calibri"/>
                <a:cs typeface="Calibri"/>
                <a:sym typeface="Calibri"/>
              </a:endParaRPr>
            </a:p>
          </p:txBody>
        </p:sp>
        <p:pic>
          <p:nvPicPr>
            <p:cNvPr id="16" name="Google Shape;16;p21"/>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17" name="Google Shape;17;p21"/>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18" name="Google Shape;18;p21"/>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2"/>
          <p:cNvSpPr txBox="1">
            <a:spLocks noGrp="1"/>
          </p:cNvSpPr>
          <p:nvPr>
            <p:ph type="ctrTitle"/>
          </p:nvPr>
        </p:nvSpPr>
        <p:spPr>
          <a:xfrm>
            <a:off x="1666875" y="1228364"/>
            <a:ext cx="10001250" cy="2613096"/>
          </a:xfrm>
          <a:prstGeom prst="rect">
            <a:avLst/>
          </a:prstGeom>
          <a:noFill/>
          <a:ln>
            <a:noFill/>
          </a:ln>
        </p:spPr>
        <p:txBody>
          <a:bodyPr spcFirstLastPara="1" wrap="square" lIns="72000" tIns="45700" rIns="72000" bIns="45700" anchor="b" anchorCtr="0">
            <a:normAutofit/>
          </a:bodyPr>
          <a:lstStyle>
            <a:lvl1pPr lvl="0" algn="ctr">
              <a:lnSpc>
                <a:spcPct val="90000"/>
              </a:lnSpc>
              <a:spcBef>
                <a:spcPts val="0"/>
              </a:spcBef>
              <a:spcAft>
                <a:spcPts val="0"/>
              </a:spcAft>
              <a:buClr>
                <a:schemeClr val="accent2"/>
              </a:buClr>
              <a:buSzPts val="6563"/>
              <a:buFont typeface="Calibri"/>
              <a:buNone/>
              <a:defRPr sz="656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subTitle" idx="1"/>
          </p:nvPr>
        </p:nvSpPr>
        <p:spPr>
          <a:xfrm>
            <a:off x="1666875" y="3942230"/>
            <a:ext cx="10001250" cy="181214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94"/>
              </a:spcBef>
              <a:spcAft>
                <a:spcPts val="0"/>
              </a:spcAft>
              <a:buClr>
                <a:schemeClr val="lt2"/>
              </a:buClr>
              <a:buSzPts val="2625"/>
              <a:buFont typeface="Arial"/>
              <a:buNone/>
              <a:defRPr sz="2625" b="0" i="0" u="none" strike="noStrike" cap="none">
                <a:solidFill>
                  <a:schemeClr val="lt2"/>
                </a:solidFill>
                <a:latin typeface="Calibri"/>
                <a:ea typeface="Calibri"/>
                <a:cs typeface="Calibri"/>
                <a:sym typeface="Calibri"/>
              </a:defRPr>
            </a:lvl1pPr>
            <a:lvl2pPr marR="0" lvl="1" algn="ctr" rtl="0">
              <a:lnSpc>
                <a:spcPct val="90000"/>
              </a:lnSpc>
              <a:spcBef>
                <a:spcPts val="547"/>
              </a:spcBef>
              <a:spcAft>
                <a:spcPts val="0"/>
              </a:spcAft>
              <a:buClr>
                <a:schemeClr val="dk1"/>
              </a:buClr>
              <a:buSzPts val="2188"/>
              <a:buFont typeface="Arial"/>
              <a:buNone/>
              <a:defRPr sz="2188" b="0" i="0" u="none" strike="noStrike" cap="none">
                <a:solidFill>
                  <a:schemeClr val="dk1"/>
                </a:solidFill>
                <a:latin typeface="Calibri"/>
                <a:ea typeface="Calibri"/>
                <a:cs typeface="Calibri"/>
                <a:sym typeface="Calibri"/>
              </a:defRPr>
            </a:lvl2pPr>
            <a:lvl3pPr marR="0" lvl="2" algn="ctr" rtl="0">
              <a:lnSpc>
                <a:spcPct val="90000"/>
              </a:lnSpc>
              <a:spcBef>
                <a:spcPts val="547"/>
              </a:spcBef>
              <a:spcAft>
                <a:spcPts val="0"/>
              </a:spcAft>
              <a:buClr>
                <a:schemeClr val="dk1"/>
              </a:buClr>
              <a:buSzPts val="1969"/>
              <a:buFont typeface="Arial"/>
              <a:buNone/>
              <a:defRPr sz="1969" b="0" i="0" u="none" strike="noStrike" cap="none">
                <a:solidFill>
                  <a:schemeClr val="dk1"/>
                </a:solidFill>
                <a:latin typeface="Calibri"/>
                <a:ea typeface="Calibri"/>
                <a:cs typeface="Calibri"/>
                <a:sym typeface="Calibri"/>
              </a:defRPr>
            </a:lvl3pPr>
            <a:lvl4pPr marR="0" lvl="3"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4pPr>
            <a:lvl5pPr marR="0" lvl="4"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5pPr>
            <a:lvl6pPr marR="0" lvl="5"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6pPr>
            <a:lvl7pPr marR="0" lvl="6"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7pPr>
            <a:lvl8pPr marR="0" lvl="7"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8pPr>
            <a:lvl9pPr marR="0" lvl="8"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9pPr>
          </a:lstStyle>
          <a:p>
            <a:endParaRPr/>
          </a:p>
        </p:txBody>
      </p:sp>
      <p:sp>
        <p:nvSpPr>
          <p:cNvPr id="24" name="Google Shape;24;p2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25" name="Google Shape;25;p2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26" name="Google Shape;26;p2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69" b="0" i="0" u="none" strike="noStrike" cap="none">
                <a:solidFill>
                  <a:schemeClr val="dk1"/>
                </a:solidFill>
                <a:latin typeface="Calibri"/>
                <a:ea typeface="Calibri"/>
                <a:cs typeface="Calibri"/>
                <a:sym typeface="Calibri"/>
              </a:defRPr>
            </a:lvl1pPr>
            <a:lvl2pPr marL="0" marR="0" lvl="1" indent="0" algn="l" rtl="0">
              <a:spcBef>
                <a:spcPts val="0"/>
              </a:spcBef>
              <a:buNone/>
              <a:defRPr sz="1969" b="0" i="0" u="none" strike="noStrike" cap="none">
                <a:solidFill>
                  <a:schemeClr val="dk1"/>
                </a:solidFill>
                <a:latin typeface="Calibri"/>
                <a:ea typeface="Calibri"/>
                <a:cs typeface="Calibri"/>
                <a:sym typeface="Calibri"/>
              </a:defRPr>
            </a:lvl2pPr>
            <a:lvl3pPr marL="0" marR="0" lvl="2" indent="0" algn="l" rtl="0">
              <a:spcBef>
                <a:spcPts val="0"/>
              </a:spcBef>
              <a:buNone/>
              <a:defRPr sz="1969" b="0" i="0" u="none" strike="noStrike" cap="none">
                <a:solidFill>
                  <a:schemeClr val="dk1"/>
                </a:solidFill>
                <a:latin typeface="Calibri"/>
                <a:ea typeface="Calibri"/>
                <a:cs typeface="Calibri"/>
                <a:sym typeface="Calibri"/>
              </a:defRPr>
            </a:lvl3pPr>
            <a:lvl4pPr marL="0" marR="0" lvl="3" indent="0" algn="l" rtl="0">
              <a:spcBef>
                <a:spcPts val="0"/>
              </a:spcBef>
              <a:buNone/>
              <a:defRPr sz="1969" b="0" i="0" u="none" strike="noStrike" cap="none">
                <a:solidFill>
                  <a:schemeClr val="dk1"/>
                </a:solidFill>
                <a:latin typeface="Calibri"/>
                <a:ea typeface="Calibri"/>
                <a:cs typeface="Calibri"/>
                <a:sym typeface="Calibri"/>
              </a:defRPr>
            </a:lvl4pPr>
            <a:lvl5pPr marL="0" marR="0" lvl="4" indent="0" algn="l" rtl="0">
              <a:spcBef>
                <a:spcPts val="0"/>
              </a:spcBef>
              <a:buNone/>
              <a:defRPr sz="1969" b="0" i="0" u="none" strike="noStrike" cap="none">
                <a:solidFill>
                  <a:schemeClr val="dk1"/>
                </a:solidFill>
                <a:latin typeface="Calibri"/>
                <a:ea typeface="Calibri"/>
                <a:cs typeface="Calibri"/>
                <a:sym typeface="Calibri"/>
              </a:defRPr>
            </a:lvl5pPr>
            <a:lvl6pPr marL="0" marR="0" lvl="5" indent="0" algn="l" rtl="0">
              <a:spcBef>
                <a:spcPts val="0"/>
              </a:spcBef>
              <a:buNone/>
              <a:defRPr sz="1969" b="0" i="0" u="none" strike="noStrike" cap="none">
                <a:solidFill>
                  <a:schemeClr val="dk1"/>
                </a:solidFill>
                <a:latin typeface="Calibri"/>
                <a:ea typeface="Calibri"/>
                <a:cs typeface="Calibri"/>
                <a:sym typeface="Calibri"/>
              </a:defRPr>
            </a:lvl6pPr>
            <a:lvl7pPr marL="0" marR="0" lvl="6" indent="0" algn="l" rtl="0">
              <a:spcBef>
                <a:spcPts val="0"/>
              </a:spcBef>
              <a:buNone/>
              <a:defRPr sz="1969" b="0" i="0" u="none" strike="noStrike" cap="none">
                <a:solidFill>
                  <a:schemeClr val="dk1"/>
                </a:solidFill>
                <a:latin typeface="Calibri"/>
                <a:ea typeface="Calibri"/>
                <a:cs typeface="Calibri"/>
                <a:sym typeface="Calibri"/>
              </a:defRPr>
            </a:lvl7pPr>
            <a:lvl8pPr marL="0" marR="0" lvl="7" indent="0" algn="l" rtl="0">
              <a:spcBef>
                <a:spcPts val="0"/>
              </a:spcBef>
              <a:buNone/>
              <a:defRPr sz="1969" b="0" i="0" u="none" strike="noStrike" cap="none">
                <a:solidFill>
                  <a:schemeClr val="dk1"/>
                </a:solidFill>
                <a:latin typeface="Calibri"/>
                <a:ea typeface="Calibri"/>
                <a:cs typeface="Calibri"/>
                <a:sym typeface="Calibri"/>
              </a:defRPr>
            </a:lvl8pPr>
            <a:lvl9pPr marL="0" marR="0" lvl="8" indent="0" algn="l" rtl="0">
              <a:spcBef>
                <a:spcPts val="0"/>
              </a:spcBef>
              <a:buNone/>
              <a:defRPr sz="1969"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ubtitle Content - 2col">
  <p:cSld name="Title Subtitle Content - 2col">
    <p:spTree>
      <p:nvGrpSpPr>
        <p:cNvPr id="1" name="Shape 27"/>
        <p:cNvGrpSpPr/>
        <p:nvPr/>
      </p:nvGrpSpPr>
      <p:grpSpPr>
        <a:xfrm>
          <a:off x="0" y="0"/>
          <a:ext cx="0" cy="0"/>
          <a:chOff x="0" y="0"/>
          <a:chExt cx="0" cy="0"/>
        </a:xfrm>
      </p:grpSpPr>
      <p:sp>
        <p:nvSpPr>
          <p:cNvPr id="28" name="Google Shape;28;p23"/>
          <p:cNvSpPr txBox="1">
            <a:spLocks noGrp="1"/>
          </p:cNvSpPr>
          <p:nvPr>
            <p:ph type="body" idx="1"/>
          </p:nvPr>
        </p:nvSpPr>
        <p:spPr>
          <a:xfrm>
            <a:off x="500063" y="1466850"/>
            <a:ext cx="12331541" cy="5538475"/>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29" name="Google Shape;29;p2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ubtitle Content - 2col">
  <p:cSld name="1_Title Subtitle Content - 2col">
    <p:spTree>
      <p:nvGrpSpPr>
        <p:cNvPr id="1" name="Shape 30"/>
        <p:cNvGrpSpPr/>
        <p:nvPr/>
      </p:nvGrpSpPr>
      <p:grpSpPr>
        <a:xfrm>
          <a:off x="0" y="0"/>
          <a:ext cx="0" cy="0"/>
          <a:chOff x="0" y="0"/>
          <a:chExt cx="0" cy="0"/>
        </a:xfrm>
      </p:grpSpPr>
      <p:sp>
        <p:nvSpPr>
          <p:cNvPr id="31" name="Google Shape;31;p24"/>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accent4"/>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2" name="Google Shape;32;p2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4"/>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Content - 2col">
  <p:cSld name="Title Content - 2col">
    <p:spTree>
      <p:nvGrpSpPr>
        <p:cNvPr id="1" name="Shape 34"/>
        <p:cNvGrpSpPr/>
        <p:nvPr/>
      </p:nvGrpSpPr>
      <p:grpSpPr>
        <a:xfrm>
          <a:off x="0" y="0"/>
          <a:ext cx="0" cy="0"/>
          <a:chOff x="0" y="0"/>
          <a:chExt cx="0" cy="0"/>
        </a:xfrm>
      </p:grpSpPr>
      <p:sp>
        <p:nvSpPr>
          <p:cNvPr id="35" name="Google Shape;35;p25"/>
          <p:cNvSpPr txBox="1">
            <a:spLocks noGrp="1"/>
          </p:cNvSpPr>
          <p:nvPr>
            <p:ph type="body" idx="1"/>
          </p:nvPr>
        </p:nvSpPr>
        <p:spPr>
          <a:xfrm>
            <a:off x="500064"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6" name="Google Shape;36;p25"/>
          <p:cNvSpPr txBox="1">
            <a:spLocks noGrp="1"/>
          </p:cNvSpPr>
          <p:nvPr>
            <p:ph type="body" idx="2"/>
          </p:nvPr>
        </p:nvSpPr>
        <p:spPr>
          <a:xfrm>
            <a:off x="6789183"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7" name="Google Shape;37;p25"/>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ubtitle Text - 1col">
  <p:cSld name="Title Subtitle Text - 1col">
    <p:spTree>
      <p:nvGrpSpPr>
        <p:cNvPr id="1" name="Shape 38"/>
        <p:cNvGrpSpPr/>
        <p:nvPr/>
      </p:nvGrpSpPr>
      <p:grpSpPr>
        <a:xfrm>
          <a:off x="0" y="0"/>
          <a:ext cx="0" cy="0"/>
          <a:chOff x="0" y="0"/>
          <a:chExt cx="0" cy="0"/>
        </a:xfrm>
      </p:grpSpPr>
      <p:sp>
        <p:nvSpPr>
          <p:cNvPr id="39" name="Google Shape;39;p26"/>
          <p:cNvSpPr txBox="1">
            <a:spLocks noGrp="1"/>
          </p:cNvSpPr>
          <p:nvPr>
            <p:ph type="body" idx="1"/>
          </p:nvPr>
        </p:nvSpPr>
        <p:spPr>
          <a:xfrm>
            <a:off x="500064"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0" name="Google Shape;40;p26"/>
          <p:cNvSpPr txBox="1">
            <a:spLocks noGrp="1"/>
          </p:cNvSpPr>
          <p:nvPr>
            <p:ph type="body" idx="2"/>
          </p:nvPr>
        </p:nvSpPr>
        <p:spPr>
          <a:xfrm>
            <a:off x="6789183"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1" name="Google Shape;41;p26"/>
          <p:cNvSpPr txBox="1">
            <a:spLocks noGrp="1"/>
          </p:cNvSpPr>
          <p:nvPr>
            <p:ph type="body" idx="3"/>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2" name="Google Shape;42;p26"/>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43"/>
        <p:cNvGrpSpPr/>
        <p:nvPr/>
      </p:nvGrpSpPr>
      <p:grpSpPr>
        <a:xfrm>
          <a:off x="0" y="0"/>
          <a:ext cx="0" cy="0"/>
          <a:chOff x="0" y="0"/>
          <a:chExt cx="0" cy="0"/>
        </a:xfrm>
      </p:grpSpPr>
      <p:sp>
        <p:nvSpPr>
          <p:cNvPr id="44" name="Google Shape;44;p20"/>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spcBef>
                <a:spcPts val="0"/>
              </a:spcBef>
              <a:spcAft>
                <a:spcPts val="0"/>
              </a:spcAft>
              <a:buNone/>
            </a:pPr>
            <a:endParaRPr sz="1478">
              <a:solidFill>
                <a:schemeClr val="lt1"/>
              </a:solidFill>
              <a:latin typeface="Calibri"/>
              <a:ea typeface="Calibri"/>
              <a:cs typeface="Calibri"/>
              <a:sym typeface="Calibri"/>
            </a:endParaRPr>
          </a:p>
        </p:txBody>
      </p:sp>
      <p:sp>
        <p:nvSpPr>
          <p:cNvPr id="45" name="Google Shape;45;p20"/>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6" name="Google Shape;46;p20"/>
          <p:cNvGrpSpPr/>
          <p:nvPr/>
        </p:nvGrpSpPr>
        <p:grpSpPr>
          <a:xfrm>
            <a:off x="309367" y="6493935"/>
            <a:ext cx="6399441" cy="923330"/>
            <a:chOff x="309367" y="6493935"/>
            <a:chExt cx="6399441" cy="923330"/>
          </a:xfrm>
        </p:grpSpPr>
        <p:sp>
          <p:nvSpPr>
            <p:cNvPr id="47" name="Google Shape;47;p20"/>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2020-1-UK01-KA204-079048]</a:t>
              </a:r>
              <a:endParaRPr sz="1200">
                <a:solidFill>
                  <a:schemeClr val="dk1"/>
                </a:solidFill>
                <a:latin typeface="Calibri"/>
                <a:ea typeface="Calibri"/>
                <a:cs typeface="Calibri"/>
                <a:sym typeface="Calibri"/>
              </a:endParaRPr>
            </a:p>
          </p:txBody>
        </p:sp>
        <p:pic>
          <p:nvPicPr>
            <p:cNvPr id="48" name="Google Shape;48;p20"/>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49" name="Google Shape;49;p20"/>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50" name="Google Shape;50;p20"/>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18"/>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w5wtCAaLFtY&amp;ab_channel=CNNBusiness"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lamorworld.com/stop-stressing-now-it-may-cause-diabetes/" TargetMode="External"/><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about:blan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publicdomainpictures.net/en/view-image.php?image=148375&amp;picture=coffee-break" TargetMode="External"/><Relationship Id="rId2" Type="http://schemas.openxmlformats.org/officeDocument/2006/relationships/image" Target="../media/image1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
          <p:cNvSpPr txBox="1">
            <a:spLocks noGrp="1"/>
          </p:cNvSpPr>
          <p:nvPr>
            <p:ph type="ctrTitle"/>
          </p:nvPr>
        </p:nvSpPr>
        <p:spPr>
          <a:xfrm>
            <a:off x="310399" y="2445971"/>
            <a:ext cx="6107113" cy="1060450"/>
          </a:xfrm>
          <a:prstGeom prst="rect">
            <a:avLst/>
          </a:prstGeom>
          <a:noFill/>
          <a:ln>
            <a:noFill/>
          </a:ln>
        </p:spPr>
        <p:txBody>
          <a:bodyPr spcFirstLastPara="1" wrap="square" lIns="72000" tIns="45700" rIns="72000" bIns="45700" anchor="t" anchorCtr="0">
            <a:noAutofit/>
          </a:bodyPr>
          <a:lstStyle/>
          <a:p>
            <a:pPr marL="0" lvl="0" indent="0" algn="l" rtl="0">
              <a:lnSpc>
                <a:spcPct val="90000"/>
              </a:lnSpc>
              <a:spcBef>
                <a:spcPts val="0"/>
              </a:spcBef>
              <a:spcAft>
                <a:spcPts val="0"/>
              </a:spcAft>
              <a:buClr>
                <a:schemeClr val="dk2"/>
              </a:buClr>
              <a:buSzPts val="3200"/>
              <a:buFont typeface="Calibri"/>
              <a:buNone/>
            </a:pPr>
            <a:r>
              <a:rPr lang="en-US" sz="3600" dirty="0">
                <a:latin typeface="Calibri"/>
                <a:ea typeface="Calibri"/>
                <a:cs typeface="Calibri"/>
                <a:sym typeface="Calibri"/>
              </a:rPr>
              <a:t>Financial Literacy for Families</a:t>
            </a:r>
            <a:br>
              <a:rPr lang="en-US" sz="3600" dirty="0">
                <a:latin typeface="Calibri"/>
                <a:ea typeface="Calibri"/>
                <a:cs typeface="Calibri"/>
                <a:sym typeface="Calibri"/>
              </a:rPr>
            </a:br>
            <a:br>
              <a:rPr lang="en-US" sz="3200" dirty="0">
                <a:solidFill>
                  <a:schemeClr val="accent3"/>
                </a:solidFill>
                <a:latin typeface="Calibri"/>
                <a:ea typeface="Calibri"/>
                <a:cs typeface="Calibri"/>
                <a:sym typeface="Calibri"/>
              </a:rPr>
            </a:br>
            <a:r>
              <a:rPr lang="en-US" sz="3200" dirty="0">
                <a:solidFill>
                  <a:schemeClr val="accent2"/>
                </a:solidFill>
                <a:latin typeface="Calibri"/>
                <a:ea typeface="Calibri"/>
                <a:cs typeface="Calibri"/>
                <a:sym typeface="Calibri"/>
              </a:rPr>
              <a:t>Train the Trainer Module 4</a:t>
            </a:r>
            <a:br>
              <a:rPr lang="en-US" sz="3200" b="0" dirty="0">
                <a:solidFill>
                  <a:schemeClr val="accent2"/>
                </a:solidFill>
                <a:latin typeface="Calibri"/>
                <a:ea typeface="Calibri"/>
                <a:cs typeface="Calibri"/>
                <a:sym typeface="Calibri"/>
              </a:rPr>
            </a:br>
            <a:br>
              <a:rPr lang="en-US" sz="3200" b="0" dirty="0">
                <a:solidFill>
                  <a:schemeClr val="accent2"/>
                </a:solidFill>
                <a:latin typeface="Calibri"/>
                <a:ea typeface="Calibri"/>
                <a:cs typeface="Calibri"/>
                <a:sym typeface="Calibri"/>
              </a:rPr>
            </a:br>
            <a:r>
              <a:rPr lang="en-US" sz="3200" b="0" dirty="0">
                <a:solidFill>
                  <a:schemeClr val="accent2"/>
                </a:solidFill>
                <a:latin typeface="Calibri"/>
                <a:ea typeface="Calibri"/>
                <a:cs typeface="Calibri"/>
                <a:sym typeface="Calibri"/>
              </a:rPr>
              <a:t>Managing money during critical life periods</a:t>
            </a:r>
            <a:br>
              <a:rPr lang="en-US" sz="3200" dirty="0">
                <a:solidFill>
                  <a:schemeClr val="accent2"/>
                </a:solidFill>
                <a:latin typeface="Calibri"/>
                <a:ea typeface="Calibri"/>
                <a:cs typeface="Calibri"/>
                <a:sym typeface="Calibri"/>
              </a:rPr>
            </a:br>
            <a:br>
              <a:rPr lang="en-US" sz="3200" dirty="0">
                <a:solidFill>
                  <a:schemeClr val="accent2"/>
                </a:solidFill>
                <a:latin typeface="Calibri"/>
                <a:ea typeface="Calibri"/>
                <a:cs typeface="Calibri"/>
                <a:sym typeface="Calibri"/>
              </a:rPr>
            </a:br>
            <a:endParaRPr sz="3200" dirty="0">
              <a:solidFill>
                <a:schemeClr val="accent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2" name="Google Shape;162;p10"/>
          <p:cNvSpPr/>
          <p:nvPr/>
        </p:nvSpPr>
        <p:spPr>
          <a:xfrm>
            <a:off x="9081992" y="2421963"/>
            <a:ext cx="3300046" cy="2576988"/>
          </a:xfrm>
          <a:prstGeom prst="wedgeEllipseCallout">
            <a:avLst>
              <a:gd name="adj1" fmla="val -102987"/>
              <a:gd name="adj2" fmla="val 74111"/>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4"/>
              </a:buClr>
              <a:buSzPts val="2800"/>
              <a:buFont typeface="Arial"/>
              <a:buNone/>
            </a:pPr>
            <a:r>
              <a:rPr lang="en-US" sz="2800" dirty="0">
                <a:solidFill>
                  <a:schemeClr val="bg2"/>
                </a:solidFill>
                <a:latin typeface="Calibri"/>
                <a:ea typeface="Calibri"/>
                <a:cs typeface="Calibri"/>
                <a:sym typeface="Calibri"/>
              </a:rPr>
              <a:t>Group 3: Are taxes important for a society or not and why?</a:t>
            </a:r>
            <a:endParaRPr sz="2800" dirty="0">
              <a:solidFill>
                <a:schemeClr val="bg2"/>
              </a:solidFill>
              <a:latin typeface="Calibri"/>
              <a:ea typeface="Calibri"/>
              <a:cs typeface="Calibri"/>
              <a:sym typeface="Calibri"/>
            </a:endParaRPr>
          </a:p>
        </p:txBody>
      </p:sp>
      <p:sp>
        <p:nvSpPr>
          <p:cNvPr id="161" name="Google Shape;161;p10"/>
          <p:cNvSpPr/>
          <p:nvPr/>
        </p:nvSpPr>
        <p:spPr>
          <a:xfrm>
            <a:off x="3128211" y="2421963"/>
            <a:ext cx="4034607" cy="3270618"/>
          </a:xfrm>
          <a:prstGeom prst="wedgeEllipseCallout">
            <a:avLst>
              <a:gd name="adj1" fmla="val 37941"/>
              <a:gd name="adj2" fmla="val 54854"/>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4"/>
              </a:buClr>
              <a:buSzPts val="2800"/>
              <a:buFont typeface="Arial"/>
              <a:buNone/>
            </a:pPr>
            <a:r>
              <a:rPr lang="en-US" sz="2800" dirty="0">
                <a:solidFill>
                  <a:schemeClr val="dk2"/>
                </a:solidFill>
                <a:latin typeface="Calibri"/>
                <a:ea typeface="Calibri"/>
                <a:cs typeface="Calibri"/>
                <a:sym typeface="Calibri"/>
              </a:rPr>
              <a:t>Group 2: What are the different ways governments raise money and spend it?</a:t>
            </a:r>
            <a:endParaRPr sz="2800" dirty="0">
              <a:solidFill>
                <a:schemeClr val="dk2"/>
              </a:solidFill>
              <a:latin typeface="Calibri"/>
              <a:ea typeface="Calibri"/>
              <a:cs typeface="Calibri"/>
              <a:sym typeface="Calibri"/>
            </a:endParaRPr>
          </a:p>
        </p:txBody>
      </p:sp>
      <p:sp>
        <p:nvSpPr>
          <p:cNvPr id="158" name="Google Shape;158;p10"/>
          <p:cNvSpPr txBox="1">
            <a:spLocks noGrp="1"/>
          </p:cNvSpPr>
          <p:nvPr>
            <p:ph type="title"/>
          </p:nvPr>
        </p:nvSpPr>
        <p:spPr>
          <a:xfrm>
            <a:off x="502500" y="432158"/>
            <a:ext cx="12330000" cy="1206285"/>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4000"/>
              <a:buFont typeface="Calibri"/>
              <a:buNone/>
            </a:pPr>
            <a:r>
              <a:rPr lang="en-US" sz="3200" dirty="0"/>
              <a:t>Activity M4.4  </a:t>
            </a:r>
            <a:br>
              <a:rPr lang="en-US" sz="3200" dirty="0"/>
            </a:br>
            <a:r>
              <a:rPr lang="en-US" sz="3200" dirty="0"/>
              <a:t>Taxation discussion</a:t>
            </a:r>
            <a:endParaRPr sz="3200" dirty="0"/>
          </a:p>
        </p:txBody>
      </p:sp>
      <p:sp>
        <p:nvSpPr>
          <p:cNvPr id="159" name="Google Shape;159;p10"/>
          <p:cNvSpPr txBox="1">
            <a:spLocks noGrp="1"/>
          </p:cNvSpPr>
          <p:nvPr>
            <p:ph type="body" idx="2"/>
          </p:nvPr>
        </p:nvSpPr>
        <p:spPr>
          <a:xfrm>
            <a:off x="501729" y="163844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3600"/>
              <a:buNone/>
            </a:pPr>
            <a:r>
              <a:rPr lang="en-US" dirty="0"/>
              <a:t>How Societies raise and spend money</a:t>
            </a:r>
            <a:endParaRPr dirty="0"/>
          </a:p>
        </p:txBody>
      </p:sp>
      <p:sp>
        <p:nvSpPr>
          <p:cNvPr id="160" name="Google Shape;160;p10"/>
          <p:cNvSpPr>
            <a:spLocks noGrp="1"/>
          </p:cNvSpPr>
          <p:nvPr>
            <p:ph type="body" idx="1"/>
          </p:nvPr>
        </p:nvSpPr>
        <p:spPr>
          <a:xfrm>
            <a:off x="500064" y="4307187"/>
            <a:ext cx="3544398" cy="2576988"/>
          </a:xfrm>
          <a:prstGeom prst="wedgeEllipseCallout">
            <a:avLst>
              <a:gd name="adj1" fmla="val 66067"/>
              <a:gd name="adj2" fmla="val 28262"/>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72000" tIns="45700" rIns="72000" bIns="45700" anchor="ctr" anchorCtr="0">
            <a:noAutofit/>
          </a:bodyPr>
          <a:lstStyle/>
          <a:p>
            <a:pPr marL="0" lvl="0" indent="0" algn="ctr" rtl="0">
              <a:lnSpc>
                <a:spcPct val="100000"/>
              </a:lnSpc>
              <a:spcBef>
                <a:spcPts val="0"/>
              </a:spcBef>
              <a:spcAft>
                <a:spcPts val="0"/>
              </a:spcAft>
              <a:buClr>
                <a:schemeClr val="accent4"/>
              </a:buClr>
              <a:buSzPts val="2800"/>
              <a:buNone/>
            </a:pPr>
            <a:r>
              <a:rPr lang="en-US" sz="2800" dirty="0">
                <a:solidFill>
                  <a:schemeClr val="bg2"/>
                </a:solidFill>
                <a:latin typeface="Calibri"/>
                <a:ea typeface="Calibri"/>
                <a:cs typeface="Calibri"/>
                <a:sym typeface="Calibri"/>
              </a:rPr>
              <a:t>Group 1: Where does money come from?</a:t>
            </a:r>
            <a:endParaRPr sz="2800" dirty="0">
              <a:solidFill>
                <a:schemeClr val="bg2"/>
              </a:solidFill>
            </a:endParaRPr>
          </a:p>
        </p:txBody>
      </p:sp>
      <p:sp>
        <p:nvSpPr>
          <p:cNvPr id="8" name="TextBox 7">
            <a:extLst>
              <a:ext uri="{FF2B5EF4-FFF2-40B4-BE49-F238E27FC236}">
                <a16:creationId xmlns:a16="http://schemas.microsoft.com/office/drawing/2014/main" id="{065D62E2-2BE2-634C-42BF-EB6097A0FD47}"/>
              </a:ext>
            </a:extLst>
          </p:cNvPr>
          <p:cNvSpPr txBox="1"/>
          <p:nvPr/>
        </p:nvSpPr>
        <p:spPr>
          <a:xfrm>
            <a:off x="4696345" y="5873212"/>
            <a:ext cx="8135260" cy="1200329"/>
          </a:xfrm>
          <a:prstGeom prst="rect">
            <a:avLst/>
          </a:prstGeom>
          <a:noFill/>
        </p:spPr>
        <p:txBody>
          <a:bodyPr wrap="square">
            <a:spAutoFit/>
          </a:bodyPr>
          <a:lstStyle/>
          <a:p>
            <a:pPr marL="0" lvl="0" indent="0" algn="l" rtl="0">
              <a:spcBef>
                <a:spcPts val="0"/>
              </a:spcBef>
              <a:spcAft>
                <a:spcPts val="0"/>
              </a:spcAft>
              <a:buNone/>
            </a:pPr>
            <a:r>
              <a:rPr lang="en-US" sz="2400" dirty="0"/>
              <a:t>Watch this YouTube Video: </a:t>
            </a:r>
            <a:r>
              <a:rPr lang="en-US" sz="2400" dirty="0">
                <a:solidFill>
                  <a:schemeClr val="dk1"/>
                </a:solidFill>
                <a:latin typeface="Calibri"/>
                <a:ea typeface="Calibri"/>
                <a:cs typeface="Calibri"/>
                <a:sym typeface="Calibri"/>
                <a:hlinkClick r:id="rId3"/>
              </a:rPr>
              <a:t>https://www.youtube.com/watch?v=w5wtCAaLFtY&amp;ab_channel=CNNBusiness</a:t>
            </a:r>
            <a:r>
              <a:rPr lang="en-US" sz="2400" dirty="0">
                <a:solidFill>
                  <a:schemeClr val="dk1"/>
                </a:solidFill>
                <a:latin typeface="Calibri"/>
                <a:ea typeface="Calibri"/>
                <a:cs typeface="Calibri"/>
                <a:sym typeface="Calibri"/>
              </a:rPr>
              <a:t> </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2"/>
          <p:cNvSpPr txBox="1">
            <a:spLocks noGrp="1"/>
          </p:cNvSpPr>
          <p:nvPr>
            <p:ph type="body" idx="1"/>
          </p:nvPr>
        </p:nvSpPr>
        <p:spPr>
          <a:xfrm>
            <a:off x="500203" y="2956604"/>
            <a:ext cx="12331402" cy="5129444"/>
          </a:xfrm>
          <a:prstGeom prst="rect">
            <a:avLst/>
          </a:prstGeom>
          <a:noFill/>
          <a:ln>
            <a:noFill/>
          </a:ln>
        </p:spPr>
        <p:txBody>
          <a:bodyPr spcFirstLastPara="1" wrap="square" lIns="72000" tIns="45700" rIns="72000" bIns="45700" anchor="t" anchorCtr="0">
            <a:noAutofit/>
          </a:bodyPr>
          <a:lstStyle/>
          <a:p>
            <a:pPr marL="457200" lvl="0" indent="-457200" algn="l" rtl="0">
              <a:lnSpc>
                <a:spcPct val="100000"/>
              </a:lnSpc>
              <a:spcBef>
                <a:spcPts val="0"/>
              </a:spcBef>
              <a:spcAft>
                <a:spcPts val="0"/>
              </a:spcAft>
              <a:buSzPts val="2800"/>
              <a:buFont typeface="Arial"/>
              <a:buChar char="•"/>
            </a:pPr>
            <a:r>
              <a:rPr lang="en-US" sz="2800" dirty="0"/>
              <a:t>What are the most important services taxes pay for during critical life periods?</a:t>
            </a:r>
            <a:endParaRPr dirty="0"/>
          </a:p>
          <a:p>
            <a:pPr marL="1207291" lvl="1" indent="-457200" algn="l" rtl="0">
              <a:lnSpc>
                <a:spcPct val="100000"/>
              </a:lnSpc>
              <a:spcBef>
                <a:spcPts val="600"/>
              </a:spcBef>
              <a:spcAft>
                <a:spcPts val="0"/>
              </a:spcAft>
              <a:buSzPts val="2800"/>
              <a:buFont typeface="Wingdings" panose="05000000000000000000" pitchFamily="2" charset="2"/>
              <a:buChar char="v"/>
            </a:pPr>
            <a:r>
              <a:rPr lang="en-US" sz="2800" dirty="0"/>
              <a:t>Social Security and benefit system</a:t>
            </a:r>
          </a:p>
          <a:p>
            <a:pPr marL="1207291" lvl="1" indent="-457200" algn="l" rtl="0">
              <a:lnSpc>
                <a:spcPct val="100000"/>
              </a:lnSpc>
              <a:spcBef>
                <a:spcPts val="600"/>
              </a:spcBef>
              <a:spcAft>
                <a:spcPts val="0"/>
              </a:spcAft>
              <a:buSzPts val="2800"/>
              <a:buFont typeface="Wingdings" panose="05000000000000000000" pitchFamily="2" charset="2"/>
              <a:buChar char="v"/>
            </a:pPr>
            <a:r>
              <a:rPr lang="en-US" sz="2800" dirty="0"/>
              <a:t>Pensions</a:t>
            </a:r>
          </a:p>
          <a:p>
            <a:pPr marL="1207291" lvl="1" indent="-457200" algn="l" rtl="0">
              <a:lnSpc>
                <a:spcPct val="100000"/>
              </a:lnSpc>
              <a:spcBef>
                <a:spcPts val="600"/>
              </a:spcBef>
              <a:spcAft>
                <a:spcPts val="0"/>
              </a:spcAft>
              <a:buSzPts val="2800"/>
              <a:buFont typeface="Wingdings" panose="05000000000000000000" pitchFamily="2" charset="2"/>
              <a:buChar char="v"/>
            </a:pPr>
            <a:r>
              <a:rPr lang="en-US" sz="2800" dirty="0"/>
              <a:t>Maternity benefits</a:t>
            </a:r>
          </a:p>
          <a:p>
            <a:pPr marL="1207291" lvl="1" indent="-457200" algn="l" rtl="0">
              <a:lnSpc>
                <a:spcPct val="100000"/>
              </a:lnSpc>
              <a:spcBef>
                <a:spcPts val="600"/>
              </a:spcBef>
              <a:spcAft>
                <a:spcPts val="0"/>
              </a:spcAft>
              <a:buSzPts val="2800"/>
              <a:buFont typeface="Wingdings" panose="05000000000000000000" pitchFamily="2" charset="2"/>
              <a:buChar char="v"/>
            </a:pPr>
            <a:r>
              <a:rPr lang="en-US" sz="2800" dirty="0"/>
              <a:t>Carers allowances</a:t>
            </a:r>
            <a:endParaRPr dirty="0"/>
          </a:p>
          <a:p>
            <a:pPr marL="1207291" lvl="1" indent="-457200" algn="l" rtl="0">
              <a:lnSpc>
                <a:spcPct val="100000"/>
              </a:lnSpc>
              <a:spcBef>
                <a:spcPts val="600"/>
              </a:spcBef>
              <a:spcAft>
                <a:spcPts val="0"/>
              </a:spcAft>
              <a:buSzPts val="2800"/>
              <a:buFont typeface="Wingdings" panose="05000000000000000000" pitchFamily="2" charset="2"/>
              <a:buChar char="v"/>
            </a:pPr>
            <a:r>
              <a:rPr lang="en-US" sz="2800" dirty="0"/>
              <a:t>Healthcare</a:t>
            </a:r>
            <a:endParaRPr dirty="0"/>
          </a:p>
          <a:p>
            <a:pPr marL="1207291" lvl="1" indent="-457200" algn="l" rtl="0">
              <a:lnSpc>
                <a:spcPct val="100000"/>
              </a:lnSpc>
              <a:spcBef>
                <a:spcPts val="600"/>
              </a:spcBef>
              <a:spcAft>
                <a:spcPts val="0"/>
              </a:spcAft>
              <a:buSzPts val="2800"/>
              <a:buFont typeface="Wingdings" panose="05000000000000000000" pitchFamily="2" charset="2"/>
              <a:buChar char="v"/>
            </a:pPr>
            <a:r>
              <a:rPr lang="en-US" sz="2800" dirty="0"/>
              <a:t>Education</a:t>
            </a:r>
            <a:endParaRPr dirty="0"/>
          </a:p>
          <a:p>
            <a:pPr marL="457200" lvl="0" indent="-457200" algn="l" rtl="0">
              <a:lnSpc>
                <a:spcPct val="100000"/>
              </a:lnSpc>
              <a:spcBef>
                <a:spcPts val="600"/>
              </a:spcBef>
              <a:spcAft>
                <a:spcPts val="0"/>
              </a:spcAft>
              <a:buSzPts val="2800"/>
              <a:buFont typeface="Arial"/>
              <a:buChar char="•"/>
            </a:pPr>
            <a:r>
              <a:rPr lang="en-US" sz="2800" dirty="0"/>
              <a:t>What kinds of benefits and other financial assistance is available in your country?</a:t>
            </a:r>
            <a:endParaRPr sz="2800" dirty="0"/>
          </a:p>
          <a:p>
            <a:pPr marL="457200" lvl="0" indent="-279400" algn="just" rtl="0">
              <a:lnSpc>
                <a:spcPct val="100000"/>
              </a:lnSpc>
              <a:spcBef>
                <a:spcPts val="600"/>
              </a:spcBef>
              <a:spcAft>
                <a:spcPts val="0"/>
              </a:spcAft>
              <a:buSzPts val="2800"/>
              <a:buFont typeface="Arial"/>
              <a:buNone/>
            </a:pPr>
            <a:endParaRPr sz="2800" dirty="0"/>
          </a:p>
        </p:txBody>
      </p:sp>
      <p:sp>
        <p:nvSpPr>
          <p:cNvPr id="176" name="Google Shape;176;p12"/>
          <p:cNvSpPr txBox="1">
            <a:spLocks noGrp="1"/>
          </p:cNvSpPr>
          <p:nvPr>
            <p:ph type="title"/>
          </p:nvPr>
        </p:nvSpPr>
        <p:spPr>
          <a:xfrm>
            <a:off x="502500" y="432159"/>
            <a:ext cx="12330000" cy="1320778"/>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4000"/>
              <a:buFont typeface="Calibri"/>
              <a:buNone/>
            </a:pPr>
            <a:r>
              <a:rPr lang="en-US" sz="3200" dirty="0"/>
              <a:t>Activity M4.5   </a:t>
            </a:r>
            <a:br>
              <a:rPr lang="en-US" sz="3200" dirty="0"/>
            </a:br>
            <a:r>
              <a:rPr lang="en-US" sz="3200" dirty="0"/>
              <a:t>Managing money during critical life periods</a:t>
            </a:r>
            <a:endParaRPr sz="3200" dirty="0"/>
          </a:p>
        </p:txBody>
      </p:sp>
      <p:sp>
        <p:nvSpPr>
          <p:cNvPr id="177" name="Google Shape;177;p12"/>
          <p:cNvSpPr txBox="1">
            <a:spLocks noGrp="1"/>
          </p:cNvSpPr>
          <p:nvPr>
            <p:ph type="body" idx="2"/>
          </p:nvPr>
        </p:nvSpPr>
        <p:spPr>
          <a:xfrm>
            <a:off x="500064" y="1752937"/>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3600"/>
              <a:buNone/>
            </a:pPr>
            <a:r>
              <a:rPr lang="en-US" dirty="0"/>
              <a:t>Taxes</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1"/>
          <p:cNvPicPr preferRelativeResize="0">
            <a:picLocks noGrp="1"/>
          </p:cNvPicPr>
          <p:nvPr>
            <p:ph type="body" idx="1"/>
          </p:nvPr>
        </p:nvPicPr>
        <p:blipFill rotWithShape="1">
          <a:blip r:embed="rId3">
            <a:alphaModFix/>
          </a:blip>
          <a:srcRect/>
          <a:stretch/>
        </p:blipFill>
        <p:spPr>
          <a:xfrm>
            <a:off x="1122947" y="1931623"/>
            <a:ext cx="10668000" cy="5574077"/>
          </a:xfrm>
          <a:prstGeom prst="rect">
            <a:avLst/>
          </a:prstGeom>
          <a:noFill/>
          <a:ln>
            <a:noFill/>
          </a:ln>
        </p:spPr>
      </p:pic>
      <p:sp>
        <p:nvSpPr>
          <p:cNvPr id="169" name="Google Shape;169;p11"/>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endParaRPr i="0" dirty="0"/>
          </a:p>
          <a:p>
            <a:pPr marL="0" lvl="0" indent="0" algn="just" rtl="0">
              <a:lnSpc>
                <a:spcPct val="90000"/>
              </a:lnSpc>
              <a:spcBef>
                <a:spcPts val="1094"/>
              </a:spcBef>
              <a:spcAft>
                <a:spcPts val="0"/>
              </a:spcAft>
              <a:buClr>
                <a:schemeClr val="lt2"/>
              </a:buClr>
              <a:buSzPts val="3600"/>
              <a:buNone/>
            </a:pPr>
            <a:r>
              <a:rPr lang="en-US" dirty="0"/>
              <a:t>How do societies raise and spend money?</a:t>
            </a:r>
            <a:endParaRPr dirty="0"/>
          </a:p>
          <a:p>
            <a:pPr marL="0" lvl="0" indent="0" algn="just" rtl="0">
              <a:lnSpc>
                <a:spcPct val="90000"/>
              </a:lnSpc>
              <a:spcBef>
                <a:spcPts val="1094"/>
              </a:spcBef>
              <a:spcAft>
                <a:spcPts val="0"/>
              </a:spcAft>
              <a:buClr>
                <a:schemeClr val="lt2"/>
              </a:buClr>
              <a:buSzPts val="2400"/>
              <a:buNone/>
            </a:pPr>
            <a:endParaRPr dirty="0"/>
          </a:p>
        </p:txBody>
      </p:sp>
      <p:sp>
        <p:nvSpPr>
          <p:cNvPr id="170" name="Google Shape;170;p11"/>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4000"/>
              <a:buFont typeface="Calibri"/>
              <a:buNone/>
            </a:pPr>
            <a:r>
              <a:rPr lang="en-US" sz="3200" dirty="0"/>
              <a:t>Managing Money and Taxation</a:t>
            </a:r>
            <a:endParaRPr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C42676-7AD7-709B-F97B-6E653FBB3DDE}"/>
              </a:ext>
            </a:extLst>
          </p:cNvPr>
          <p:cNvSpPr>
            <a:spLocks noGrp="1"/>
          </p:cNvSpPr>
          <p:nvPr>
            <p:ph type="body" idx="1"/>
          </p:nvPr>
        </p:nvSpPr>
        <p:spPr/>
        <p:txBody>
          <a:bodyPr/>
          <a:lstStyle/>
          <a:p>
            <a:pPr algn="ctr"/>
            <a:r>
              <a:rPr lang="en-GB" sz="3600" dirty="0"/>
              <a:t>   As a whole group share ideas of what a critical consumer considers before buying anything.</a:t>
            </a:r>
          </a:p>
          <a:p>
            <a:endParaRPr lang="en-GB" sz="3600" dirty="0"/>
          </a:p>
        </p:txBody>
      </p:sp>
      <p:sp>
        <p:nvSpPr>
          <p:cNvPr id="3" name="Title 2">
            <a:extLst>
              <a:ext uri="{FF2B5EF4-FFF2-40B4-BE49-F238E27FC236}">
                <a16:creationId xmlns:a16="http://schemas.microsoft.com/office/drawing/2014/main" id="{290011DC-FD22-4DAD-20E6-48E4DBC4C0E1}"/>
              </a:ext>
            </a:extLst>
          </p:cNvPr>
          <p:cNvSpPr>
            <a:spLocks noGrp="1"/>
          </p:cNvSpPr>
          <p:nvPr>
            <p:ph type="title"/>
          </p:nvPr>
        </p:nvSpPr>
        <p:spPr/>
        <p:txBody>
          <a:bodyPr>
            <a:normAutofit/>
          </a:bodyPr>
          <a:lstStyle/>
          <a:p>
            <a:r>
              <a:rPr lang="en-GB" sz="3200" dirty="0"/>
              <a:t>Activity M4.6  What is a critical consumer?</a:t>
            </a:r>
          </a:p>
        </p:txBody>
      </p:sp>
      <p:sp>
        <p:nvSpPr>
          <p:cNvPr id="4" name="Text Placeholder 3">
            <a:extLst>
              <a:ext uri="{FF2B5EF4-FFF2-40B4-BE49-F238E27FC236}">
                <a16:creationId xmlns:a16="http://schemas.microsoft.com/office/drawing/2014/main" id="{30CBA638-9631-6DFE-E335-D85A76B84F70}"/>
              </a:ext>
            </a:extLst>
          </p:cNvPr>
          <p:cNvSpPr>
            <a:spLocks noGrp="1"/>
          </p:cNvSpPr>
          <p:nvPr>
            <p:ph type="body" idx="2"/>
          </p:nvPr>
        </p:nvSpPr>
        <p:spPr/>
        <p:txBody>
          <a:bodyPr/>
          <a:lstStyle/>
          <a:p>
            <a:r>
              <a:rPr lang="en-GB" dirty="0"/>
              <a:t>Discussion</a:t>
            </a:r>
          </a:p>
        </p:txBody>
      </p:sp>
      <p:pic>
        <p:nvPicPr>
          <p:cNvPr id="10" name="Picture 9" descr="Child sitting on the maze">
            <a:extLst>
              <a:ext uri="{FF2B5EF4-FFF2-40B4-BE49-F238E27FC236}">
                <a16:creationId xmlns:a16="http://schemas.microsoft.com/office/drawing/2014/main" id="{839B9472-34D3-73F0-0B19-27DB974B15BB}"/>
              </a:ext>
            </a:extLst>
          </p:cNvPr>
          <p:cNvPicPr>
            <a:picLocks noChangeAspect="1"/>
          </p:cNvPicPr>
          <p:nvPr/>
        </p:nvPicPr>
        <p:blipFill>
          <a:blip r:embed="rId2"/>
          <a:stretch>
            <a:fillRect/>
          </a:stretch>
        </p:blipFill>
        <p:spPr>
          <a:xfrm>
            <a:off x="4349974" y="3714643"/>
            <a:ext cx="5162996" cy="3101222"/>
          </a:xfrm>
          <a:prstGeom prst="rect">
            <a:avLst/>
          </a:prstGeom>
        </p:spPr>
      </p:pic>
    </p:spTree>
    <p:extLst>
      <p:ext uri="{BB962C8B-B14F-4D97-AF65-F5344CB8AC3E}">
        <p14:creationId xmlns:p14="http://schemas.microsoft.com/office/powerpoint/2010/main" val="1602229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4"/>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p>
            <a:pPr marL="342900" lvl="0" indent="-342900" algn="l" rtl="0">
              <a:lnSpc>
                <a:spcPct val="100000"/>
              </a:lnSpc>
              <a:spcBef>
                <a:spcPts val="0"/>
              </a:spcBef>
              <a:spcAft>
                <a:spcPts val="0"/>
              </a:spcAft>
              <a:buSzPts val="2800"/>
              <a:buFont typeface="Arial"/>
              <a:buChar char="•"/>
            </a:pPr>
            <a:r>
              <a:rPr lang="en-US" sz="2800" dirty="0"/>
              <a:t>Critical consumer is every person who takes into account one or more of the following before buying anything :</a:t>
            </a:r>
            <a:endParaRPr dirty="0"/>
          </a:p>
          <a:p>
            <a:pPr marL="1092991" lvl="1" indent="-342900" algn="l" rtl="0">
              <a:lnSpc>
                <a:spcPct val="100000"/>
              </a:lnSpc>
              <a:spcBef>
                <a:spcPts val="600"/>
              </a:spcBef>
              <a:spcAft>
                <a:spcPts val="0"/>
              </a:spcAft>
              <a:buSzPts val="2800"/>
              <a:buChar char="•"/>
            </a:pPr>
            <a:r>
              <a:rPr lang="en-US" sz="2800" dirty="0"/>
              <a:t>Price</a:t>
            </a:r>
          </a:p>
          <a:p>
            <a:pPr marL="1092991" lvl="1" indent="-342900" algn="l" rtl="0">
              <a:lnSpc>
                <a:spcPct val="100000"/>
              </a:lnSpc>
              <a:spcBef>
                <a:spcPts val="600"/>
              </a:spcBef>
              <a:spcAft>
                <a:spcPts val="0"/>
              </a:spcAft>
              <a:buSzPts val="2800"/>
              <a:buChar char="•"/>
            </a:pPr>
            <a:r>
              <a:rPr lang="en-US" sz="2800" dirty="0"/>
              <a:t>Quality</a:t>
            </a:r>
          </a:p>
          <a:p>
            <a:pPr marL="1092991" lvl="1" indent="-342900" algn="l" rtl="0">
              <a:lnSpc>
                <a:spcPct val="100000"/>
              </a:lnSpc>
              <a:spcBef>
                <a:spcPts val="600"/>
              </a:spcBef>
              <a:spcAft>
                <a:spcPts val="0"/>
              </a:spcAft>
              <a:buSzPts val="2800"/>
              <a:buChar char="•"/>
            </a:pPr>
            <a:r>
              <a:rPr lang="en-US" sz="2800" dirty="0"/>
              <a:t>Environmental factors</a:t>
            </a:r>
            <a:endParaRPr dirty="0"/>
          </a:p>
          <a:p>
            <a:pPr marL="1092991" lvl="1" indent="-342900" algn="l" rtl="0">
              <a:lnSpc>
                <a:spcPct val="100000"/>
              </a:lnSpc>
              <a:spcBef>
                <a:spcPts val="600"/>
              </a:spcBef>
              <a:spcAft>
                <a:spcPts val="0"/>
              </a:spcAft>
              <a:buSzPts val="2800"/>
              <a:buChar char="•"/>
            </a:pPr>
            <a:r>
              <a:rPr lang="en-US" sz="2800" dirty="0"/>
              <a:t>Ethical beliefs</a:t>
            </a:r>
            <a:endParaRPr dirty="0"/>
          </a:p>
          <a:p>
            <a:pPr marL="1092991" lvl="1" indent="-342900" algn="l" rtl="0">
              <a:lnSpc>
                <a:spcPct val="100000"/>
              </a:lnSpc>
              <a:spcBef>
                <a:spcPts val="600"/>
              </a:spcBef>
              <a:spcAft>
                <a:spcPts val="0"/>
              </a:spcAft>
              <a:buSzPts val="2800"/>
              <a:buChar char="•"/>
            </a:pPr>
            <a:r>
              <a:rPr lang="en-US" sz="2800" dirty="0"/>
              <a:t>Political beliefs</a:t>
            </a:r>
            <a:endParaRPr dirty="0"/>
          </a:p>
          <a:p>
            <a:pPr marL="1092991" lvl="1" indent="-342900" algn="l" rtl="0">
              <a:lnSpc>
                <a:spcPct val="100000"/>
              </a:lnSpc>
              <a:spcBef>
                <a:spcPts val="600"/>
              </a:spcBef>
              <a:spcAft>
                <a:spcPts val="0"/>
              </a:spcAft>
              <a:buSzPts val="2800"/>
              <a:buChar char="•"/>
            </a:pPr>
            <a:r>
              <a:rPr lang="en-US" sz="2800" dirty="0"/>
              <a:t>Workers’ rights</a:t>
            </a:r>
            <a:endParaRPr dirty="0"/>
          </a:p>
          <a:p>
            <a:pPr marL="1092991" lvl="1" indent="-342900" algn="l" rtl="0">
              <a:lnSpc>
                <a:spcPct val="100000"/>
              </a:lnSpc>
              <a:spcBef>
                <a:spcPts val="600"/>
              </a:spcBef>
              <a:spcAft>
                <a:spcPts val="0"/>
              </a:spcAft>
              <a:buSzPts val="2800"/>
              <a:buChar char="•"/>
            </a:pPr>
            <a:r>
              <a:rPr lang="en-US" sz="2800" dirty="0"/>
              <a:t>Social effects</a:t>
            </a:r>
            <a:endParaRPr dirty="0"/>
          </a:p>
          <a:p>
            <a:pPr marL="1092991" lvl="1" indent="-342900" algn="l" rtl="0">
              <a:lnSpc>
                <a:spcPct val="100000"/>
              </a:lnSpc>
              <a:spcBef>
                <a:spcPts val="600"/>
              </a:spcBef>
              <a:spcAft>
                <a:spcPts val="0"/>
              </a:spcAft>
              <a:buSzPts val="2800"/>
              <a:buChar char="•"/>
            </a:pPr>
            <a:r>
              <a:rPr lang="en-US" sz="2800" dirty="0"/>
              <a:t>Sustainability</a:t>
            </a:r>
            <a:endParaRPr dirty="0"/>
          </a:p>
          <a:p>
            <a:pPr marL="1092991" lvl="1" indent="-165100" algn="l" rtl="0">
              <a:lnSpc>
                <a:spcPct val="100000"/>
              </a:lnSpc>
              <a:spcBef>
                <a:spcPts val="600"/>
              </a:spcBef>
              <a:spcAft>
                <a:spcPts val="0"/>
              </a:spcAft>
              <a:buSzPts val="2800"/>
              <a:buNone/>
            </a:pPr>
            <a:endParaRPr sz="2800" dirty="0"/>
          </a:p>
        </p:txBody>
      </p:sp>
      <p:sp>
        <p:nvSpPr>
          <p:cNvPr id="191" name="Google Shape;191;p1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4000"/>
              <a:buFont typeface="Calibri"/>
              <a:buNone/>
            </a:pPr>
            <a:r>
              <a:rPr lang="en-US" sz="3200" dirty="0"/>
              <a:t>Managing Money</a:t>
            </a:r>
            <a:endParaRPr sz="3200" dirty="0"/>
          </a:p>
        </p:txBody>
      </p:sp>
      <p:sp>
        <p:nvSpPr>
          <p:cNvPr id="192" name="Google Shape;192;p14"/>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3600"/>
              <a:buNone/>
            </a:pPr>
            <a:r>
              <a:rPr lang="en-US" dirty="0"/>
              <a:t>What is a Critical consumer?</a:t>
            </a:r>
            <a:endParaRPr dirty="0"/>
          </a:p>
        </p:txBody>
      </p:sp>
      <p:sp>
        <p:nvSpPr>
          <p:cNvPr id="193" name="Google Shape;193;p14"/>
          <p:cNvSpPr/>
          <p:nvPr/>
        </p:nvSpPr>
        <p:spPr>
          <a:xfrm>
            <a:off x="6508467" y="2679032"/>
            <a:ext cx="5234354" cy="4010527"/>
          </a:xfrm>
          <a:prstGeom prst="cloudCallout">
            <a:avLst>
              <a:gd name="adj1" fmla="val -102969"/>
              <a:gd name="adj2" fmla="val 553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200" dirty="0">
                <a:solidFill>
                  <a:schemeClr val="lt1"/>
                </a:solidFill>
                <a:latin typeface="Calibri"/>
                <a:ea typeface="Calibri"/>
                <a:cs typeface="Calibri"/>
                <a:sym typeface="Calibri"/>
              </a:rPr>
              <a:t>What is a critical consumer?</a:t>
            </a:r>
            <a:endParaRPr sz="3200" dirty="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5"/>
          <p:cNvSpPr txBox="1">
            <a:spLocks noGrp="1"/>
          </p:cNvSpPr>
          <p:nvPr>
            <p:ph type="title"/>
          </p:nvPr>
        </p:nvSpPr>
        <p:spPr>
          <a:xfrm>
            <a:off x="502500" y="432158"/>
            <a:ext cx="12330000" cy="1025541"/>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4000"/>
              <a:buFont typeface="Calibri"/>
              <a:buNone/>
            </a:pPr>
            <a:r>
              <a:rPr lang="en-US" sz="3200" dirty="0"/>
              <a:t>Activity M4.7   </a:t>
            </a:r>
            <a:br>
              <a:rPr lang="en-US" sz="3200" dirty="0"/>
            </a:br>
            <a:r>
              <a:rPr lang="en-US" sz="3200" dirty="0"/>
              <a:t>Managing money and the critical consumer</a:t>
            </a:r>
            <a:endParaRPr sz="3200" dirty="0"/>
          </a:p>
        </p:txBody>
      </p:sp>
      <p:sp>
        <p:nvSpPr>
          <p:cNvPr id="199" name="Google Shape;199;p15"/>
          <p:cNvSpPr txBox="1">
            <a:spLocks noGrp="1"/>
          </p:cNvSpPr>
          <p:nvPr>
            <p:ph type="body" idx="2"/>
          </p:nvPr>
        </p:nvSpPr>
        <p:spPr>
          <a:xfrm>
            <a:off x="502500" y="1843877"/>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3600"/>
              <a:buNone/>
            </a:pPr>
            <a:r>
              <a:rPr lang="en-US" dirty="0"/>
              <a:t>Marketing and Advertising</a:t>
            </a:r>
            <a:endParaRPr dirty="0"/>
          </a:p>
        </p:txBody>
      </p:sp>
      <p:sp>
        <p:nvSpPr>
          <p:cNvPr id="200" name="Google Shape;200;p15"/>
          <p:cNvSpPr>
            <a:spLocks noGrp="1"/>
          </p:cNvSpPr>
          <p:nvPr>
            <p:ph type="body" idx="1"/>
          </p:nvPr>
        </p:nvSpPr>
        <p:spPr>
          <a:xfrm>
            <a:off x="758443" y="2267079"/>
            <a:ext cx="3825751" cy="2039815"/>
          </a:xfrm>
          <a:prstGeom prst="cloudCallout">
            <a:avLst>
              <a:gd name="adj1" fmla="val 90706"/>
              <a:gd name="adj2" fmla="val 83879"/>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72000" tIns="45700" rIns="72000" bIns="45700" anchor="ctr" anchorCtr="0">
            <a:noAutofit/>
          </a:bodyPr>
          <a:lstStyle/>
          <a:p>
            <a:pPr marL="0" lvl="0" indent="0" algn="ctr" rtl="0">
              <a:lnSpc>
                <a:spcPct val="100000"/>
              </a:lnSpc>
              <a:spcBef>
                <a:spcPts val="0"/>
              </a:spcBef>
              <a:spcAft>
                <a:spcPts val="0"/>
              </a:spcAft>
              <a:buSzPts val="2100"/>
              <a:buNone/>
            </a:pPr>
            <a:r>
              <a:rPr lang="en-GB" sz="2400" b="1" dirty="0"/>
              <a:t>Think of an advert that you remember and why?</a:t>
            </a:r>
            <a:endParaRPr sz="2400" b="1" dirty="0"/>
          </a:p>
        </p:txBody>
      </p:sp>
      <p:sp>
        <p:nvSpPr>
          <p:cNvPr id="201" name="Google Shape;201;p15"/>
          <p:cNvSpPr/>
          <p:nvPr/>
        </p:nvSpPr>
        <p:spPr>
          <a:xfrm>
            <a:off x="1753834" y="4744969"/>
            <a:ext cx="3825751" cy="2039814"/>
          </a:xfrm>
          <a:prstGeom prst="cloudCallout">
            <a:avLst>
              <a:gd name="adj1" fmla="val 74352"/>
              <a:gd name="adj2" fmla="val -13815"/>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4"/>
              </a:buClr>
              <a:buSzPts val="2188"/>
              <a:buFont typeface="Arial"/>
              <a:buNone/>
            </a:pPr>
            <a:r>
              <a:rPr lang="en-US" sz="2400" b="1" dirty="0">
                <a:solidFill>
                  <a:schemeClr val="dk2"/>
                </a:solidFill>
                <a:latin typeface="Calibri"/>
                <a:ea typeface="Calibri"/>
                <a:cs typeface="Calibri"/>
                <a:sym typeface="Calibri"/>
              </a:rPr>
              <a:t>How are people influenced by advertisements and why?</a:t>
            </a:r>
            <a:endParaRPr sz="2400" b="1" dirty="0">
              <a:solidFill>
                <a:schemeClr val="dk2"/>
              </a:solidFill>
              <a:latin typeface="Calibri"/>
              <a:ea typeface="Calibri"/>
              <a:cs typeface="Calibri"/>
              <a:sym typeface="Calibri"/>
            </a:endParaRPr>
          </a:p>
        </p:txBody>
      </p:sp>
      <p:sp>
        <p:nvSpPr>
          <p:cNvPr id="202" name="Google Shape;202;p15"/>
          <p:cNvSpPr/>
          <p:nvPr/>
        </p:nvSpPr>
        <p:spPr>
          <a:xfrm>
            <a:off x="6837040" y="1843877"/>
            <a:ext cx="4198696" cy="2669507"/>
          </a:xfrm>
          <a:prstGeom prst="cloudCallout">
            <a:avLst>
              <a:gd name="adj1" fmla="val -51090"/>
              <a:gd name="adj2" fmla="val 8171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4"/>
              </a:buClr>
              <a:buSzPts val="2188"/>
              <a:buFont typeface="Arial"/>
              <a:buNone/>
            </a:pPr>
            <a:r>
              <a:rPr lang="en-GB" sz="2400" b="1" dirty="0">
                <a:solidFill>
                  <a:schemeClr val="dk2"/>
                </a:solidFill>
                <a:latin typeface="Calibri"/>
                <a:ea typeface="Calibri"/>
                <a:cs typeface="Calibri"/>
                <a:sym typeface="Calibri"/>
              </a:rPr>
              <a:t>What makes a ‘good’ advert?</a:t>
            </a:r>
            <a:endParaRPr sz="2400" b="1" dirty="0">
              <a:solidFill>
                <a:schemeClr val="dk2"/>
              </a:solidFill>
              <a:latin typeface="Calibri"/>
              <a:ea typeface="Calibri"/>
              <a:cs typeface="Calibri"/>
              <a:sym typeface="Calibri"/>
            </a:endParaRPr>
          </a:p>
        </p:txBody>
      </p:sp>
      <p:sp>
        <p:nvSpPr>
          <p:cNvPr id="203" name="Google Shape;203;p15"/>
          <p:cNvSpPr/>
          <p:nvPr/>
        </p:nvSpPr>
        <p:spPr>
          <a:xfrm>
            <a:off x="8281446" y="4513383"/>
            <a:ext cx="3974722" cy="2400763"/>
          </a:xfrm>
          <a:prstGeom prst="cloudCallout">
            <a:avLst>
              <a:gd name="adj1" fmla="val -77232"/>
              <a:gd name="adj2" fmla="val -3242"/>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4"/>
              </a:buClr>
              <a:buSzPts val="2188"/>
              <a:buFont typeface="Arial"/>
              <a:buNone/>
            </a:pPr>
            <a:r>
              <a:rPr lang="en-US" sz="2400" b="1" dirty="0">
                <a:solidFill>
                  <a:schemeClr val="bg2"/>
                </a:solidFill>
                <a:latin typeface="Calibri"/>
                <a:ea typeface="Calibri"/>
                <a:cs typeface="Calibri"/>
                <a:sym typeface="Calibri"/>
              </a:rPr>
              <a:t>How can one be less vulnerable to advertising tricks?</a:t>
            </a:r>
            <a:endParaRPr sz="2400" b="1" dirty="0">
              <a:solidFill>
                <a:schemeClr val="bg2"/>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C181D5-2E36-F701-243F-36146F85F51F}"/>
              </a:ext>
            </a:extLst>
          </p:cNvPr>
          <p:cNvSpPr>
            <a:spLocks noGrp="1"/>
          </p:cNvSpPr>
          <p:nvPr>
            <p:ph type="body" idx="1"/>
          </p:nvPr>
        </p:nvSpPr>
        <p:spPr/>
        <p:txBody>
          <a:bodyPr/>
          <a:lstStyle/>
          <a:p>
            <a:endParaRPr lang="en-GB" dirty="0"/>
          </a:p>
          <a:p>
            <a:endParaRPr lang="en-GB" dirty="0"/>
          </a:p>
          <a:p>
            <a:endParaRPr lang="en-GB" dirty="0"/>
          </a:p>
        </p:txBody>
      </p:sp>
      <p:sp>
        <p:nvSpPr>
          <p:cNvPr id="3" name="Title 2">
            <a:extLst>
              <a:ext uri="{FF2B5EF4-FFF2-40B4-BE49-F238E27FC236}">
                <a16:creationId xmlns:a16="http://schemas.microsoft.com/office/drawing/2014/main" id="{1F9B65DA-1BD7-0E02-A0D2-1F3305DDAE91}"/>
              </a:ext>
            </a:extLst>
          </p:cNvPr>
          <p:cNvSpPr>
            <a:spLocks noGrp="1"/>
          </p:cNvSpPr>
          <p:nvPr>
            <p:ph type="title"/>
          </p:nvPr>
        </p:nvSpPr>
        <p:spPr>
          <a:xfrm>
            <a:off x="502500" y="112296"/>
            <a:ext cx="12330000" cy="1743124"/>
          </a:xfrm>
        </p:spPr>
        <p:txBody>
          <a:bodyPr>
            <a:normAutofit/>
          </a:bodyPr>
          <a:lstStyle/>
          <a:p>
            <a:r>
              <a:rPr lang="en-GB" sz="3200" dirty="0"/>
              <a:t>Activity M4.8  </a:t>
            </a:r>
            <a:br>
              <a:rPr lang="en-GB" sz="3200" dirty="0"/>
            </a:br>
            <a:r>
              <a:rPr lang="en-GB" sz="3200" dirty="0"/>
              <a:t>What do you understand by the term ‘Circular Economy’?   </a:t>
            </a:r>
          </a:p>
        </p:txBody>
      </p:sp>
      <p:sp>
        <p:nvSpPr>
          <p:cNvPr id="4" name="Text Placeholder 3">
            <a:extLst>
              <a:ext uri="{FF2B5EF4-FFF2-40B4-BE49-F238E27FC236}">
                <a16:creationId xmlns:a16="http://schemas.microsoft.com/office/drawing/2014/main" id="{8A787619-61B3-7EDB-2F21-8CB00AF29DAD}"/>
              </a:ext>
            </a:extLst>
          </p:cNvPr>
          <p:cNvSpPr>
            <a:spLocks noGrp="1"/>
          </p:cNvSpPr>
          <p:nvPr>
            <p:ph type="body" idx="2"/>
          </p:nvPr>
        </p:nvSpPr>
        <p:spPr>
          <a:xfrm>
            <a:off x="499925" y="1903659"/>
            <a:ext cx="12331541" cy="602889"/>
          </a:xfrm>
        </p:spPr>
        <p:txBody>
          <a:bodyPr/>
          <a:lstStyle/>
          <a:p>
            <a:r>
              <a:rPr lang="en-GB" dirty="0"/>
              <a:t>Discussion and feedback</a:t>
            </a:r>
          </a:p>
        </p:txBody>
      </p:sp>
      <p:pic>
        <p:nvPicPr>
          <p:cNvPr id="6" name="Picture 5" descr="Desert sunset">
            <a:extLst>
              <a:ext uri="{FF2B5EF4-FFF2-40B4-BE49-F238E27FC236}">
                <a16:creationId xmlns:a16="http://schemas.microsoft.com/office/drawing/2014/main" id="{06A2F2EA-C757-E47A-07CB-B0F6CBF870B8}"/>
              </a:ext>
            </a:extLst>
          </p:cNvPr>
          <p:cNvPicPr>
            <a:picLocks noChangeAspect="1"/>
          </p:cNvPicPr>
          <p:nvPr/>
        </p:nvPicPr>
        <p:blipFill>
          <a:blip r:embed="rId2"/>
          <a:stretch>
            <a:fillRect/>
          </a:stretch>
        </p:blipFill>
        <p:spPr>
          <a:xfrm>
            <a:off x="4455662" y="2205103"/>
            <a:ext cx="6837982" cy="4559033"/>
          </a:xfrm>
          <a:prstGeom prst="rect">
            <a:avLst/>
          </a:prstGeom>
        </p:spPr>
      </p:pic>
    </p:spTree>
    <p:extLst>
      <p:ext uri="{BB962C8B-B14F-4D97-AF65-F5344CB8AC3E}">
        <p14:creationId xmlns:p14="http://schemas.microsoft.com/office/powerpoint/2010/main" val="3180573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3"/>
          <p:cNvPicPr preferRelativeResize="0">
            <a:picLocks noGrp="1"/>
          </p:cNvPicPr>
          <p:nvPr>
            <p:ph type="body" idx="1"/>
          </p:nvPr>
        </p:nvPicPr>
        <p:blipFill rotWithShape="1">
          <a:blip r:embed="rId3">
            <a:alphaModFix/>
          </a:blip>
          <a:srcRect/>
          <a:stretch/>
        </p:blipFill>
        <p:spPr>
          <a:xfrm>
            <a:off x="1427746" y="1971838"/>
            <a:ext cx="9545053" cy="5343361"/>
          </a:xfrm>
          <a:prstGeom prst="rect">
            <a:avLst/>
          </a:prstGeom>
          <a:noFill/>
          <a:ln>
            <a:noFill/>
          </a:ln>
        </p:spPr>
      </p:pic>
      <p:sp>
        <p:nvSpPr>
          <p:cNvPr id="184" name="Google Shape;184;p1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4000"/>
              <a:buFont typeface="Calibri"/>
              <a:buNone/>
            </a:pPr>
            <a:r>
              <a:rPr lang="en-GB" sz="3200" dirty="0"/>
              <a:t>What is a ‘circular economy’?</a:t>
            </a:r>
            <a:endParaRPr sz="3200" dirty="0"/>
          </a:p>
        </p:txBody>
      </p:sp>
      <p:sp>
        <p:nvSpPr>
          <p:cNvPr id="185" name="Google Shape;185;p13"/>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3600"/>
              <a:buNone/>
            </a:pPr>
            <a:r>
              <a:rPr lang="en-US" dirty="0"/>
              <a:t>Circular Economy</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8EE767-9B27-FFEB-B3CF-4D3AEBE7AB46}"/>
              </a:ext>
            </a:extLst>
          </p:cNvPr>
          <p:cNvSpPr>
            <a:spLocks noGrp="1"/>
          </p:cNvSpPr>
          <p:nvPr>
            <p:ph type="title"/>
          </p:nvPr>
        </p:nvSpPr>
        <p:spPr/>
        <p:txBody>
          <a:bodyPr>
            <a:normAutofit/>
          </a:bodyPr>
          <a:lstStyle/>
          <a:p>
            <a:r>
              <a:rPr lang="en-GB" sz="3200" dirty="0"/>
              <a:t>The Circular Economy: How to start the discussion with young children</a:t>
            </a:r>
          </a:p>
        </p:txBody>
      </p:sp>
      <p:sp>
        <p:nvSpPr>
          <p:cNvPr id="4" name="Text Placeholder 3">
            <a:extLst>
              <a:ext uri="{FF2B5EF4-FFF2-40B4-BE49-F238E27FC236}">
                <a16:creationId xmlns:a16="http://schemas.microsoft.com/office/drawing/2014/main" id="{28944A37-0040-C045-C586-39511BC2DF7F}"/>
              </a:ext>
            </a:extLst>
          </p:cNvPr>
          <p:cNvSpPr>
            <a:spLocks noGrp="1"/>
          </p:cNvSpPr>
          <p:nvPr>
            <p:ph type="body" idx="2"/>
          </p:nvPr>
        </p:nvSpPr>
        <p:spPr/>
        <p:txBody>
          <a:bodyPr/>
          <a:lstStyle/>
          <a:p>
            <a:r>
              <a:rPr lang="en-GB" dirty="0"/>
              <a:t>Money Matters comic strip 12</a:t>
            </a:r>
          </a:p>
        </p:txBody>
      </p:sp>
      <p:pic>
        <p:nvPicPr>
          <p:cNvPr id="5" name="Picture 4">
            <a:extLst>
              <a:ext uri="{FF2B5EF4-FFF2-40B4-BE49-F238E27FC236}">
                <a16:creationId xmlns:a16="http://schemas.microsoft.com/office/drawing/2014/main" id="{5BAC4A11-0B7E-2B31-D4E0-91E16FE0FE3A}"/>
              </a:ext>
            </a:extLst>
          </p:cNvPr>
          <p:cNvPicPr>
            <a:picLocks noChangeAspect="1"/>
          </p:cNvPicPr>
          <p:nvPr/>
        </p:nvPicPr>
        <p:blipFill>
          <a:blip r:embed="rId2"/>
          <a:stretch>
            <a:fillRect/>
          </a:stretch>
        </p:blipFill>
        <p:spPr>
          <a:xfrm>
            <a:off x="3008234" y="1971838"/>
            <a:ext cx="7315200" cy="5232400"/>
          </a:xfrm>
          <a:prstGeom prst="rect">
            <a:avLst/>
          </a:prstGeom>
        </p:spPr>
      </p:pic>
    </p:spTree>
    <p:extLst>
      <p:ext uri="{BB962C8B-B14F-4D97-AF65-F5344CB8AC3E}">
        <p14:creationId xmlns:p14="http://schemas.microsoft.com/office/powerpoint/2010/main" val="1684355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C925AE-3DC1-3536-E08A-C7B255AD6B5F}"/>
              </a:ext>
            </a:extLst>
          </p:cNvPr>
          <p:cNvSpPr>
            <a:spLocks noGrp="1"/>
          </p:cNvSpPr>
          <p:nvPr>
            <p:ph type="title"/>
          </p:nvPr>
        </p:nvSpPr>
        <p:spPr>
          <a:xfrm>
            <a:off x="502500" y="432159"/>
            <a:ext cx="12330000" cy="1065337"/>
          </a:xfrm>
        </p:spPr>
        <p:txBody>
          <a:bodyPr>
            <a:normAutofit/>
          </a:bodyPr>
          <a:lstStyle/>
          <a:p>
            <a:r>
              <a:rPr lang="en-GB" sz="3600" dirty="0">
                <a:solidFill>
                  <a:srgbClr val="097D74"/>
                </a:solidFill>
              </a:rPr>
              <a:t>Self study tasks:</a:t>
            </a:r>
          </a:p>
        </p:txBody>
      </p:sp>
      <p:sp>
        <p:nvSpPr>
          <p:cNvPr id="10" name="TextBox 9">
            <a:extLst>
              <a:ext uri="{FF2B5EF4-FFF2-40B4-BE49-F238E27FC236}">
                <a16:creationId xmlns:a16="http://schemas.microsoft.com/office/drawing/2014/main" id="{549B7878-E4F5-4A1C-954A-A6C350DF90A4}"/>
              </a:ext>
            </a:extLst>
          </p:cNvPr>
          <p:cNvSpPr txBox="1"/>
          <p:nvPr/>
        </p:nvSpPr>
        <p:spPr>
          <a:xfrm>
            <a:off x="1567976" y="1586178"/>
            <a:ext cx="9964645" cy="2554545"/>
          </a:xfrm>
          <a:prstGeom prst="rect">
            <a:avLst/>
          </a:prstGeom>
          <a:noFill/>
        </p:spPr>
        <p:txBody>
          <a:bodyPr wrap="square" rtlCol="0">
            <a:spAutoFit/>
          </a:bodyPr>
          <a:lstStyle/>
          <a:p>
            <a:pPr marL="342900" indent="-342900">
              <a:buClr>
                <a:srgbClr val="097D74"/>
              </a:buClr>
              <a:buFont typeface="Arial" panose="020B0604020202020204" pitchFamily="34" charset="0"/>
              <a:buChar char="•"/>
            </a:pPr>
            <a:r>
              <a:rPr lang="en-GB" sz="3200" b="1" dirty="0">
                <a:solidFill>
                  <a:srgbClr val="097D74"/>
                </a:solidFill>
                <a:latin typeface="Calibri"/>
                <a:cs typeface="Calibri"/>
                <a:sym typeface="Calibri"/>
              </a:rPr>
              <a:t>Explore the links on handout M4.9.</a:t>
            </a:r>
          </a:p>
          <a:p>
            <a:pPr marL="342900" indent="-342900">
              <a:buClr>
                <a:srgbClr val="097D74"/>
              </a:buClr>
              <a:buFont typeface="Arial" panose="020B0604020202020204" pitchFamily="34" charset="0"/>
              <a:buChar char="•"/>
            </a:pPr>
            <a:r>
              <a:rPr lang="en-GB" sz="3200" b="1" dirty="0">
                <a:solidFill>
                  <a:srgbClr val="097D74"/>
                </a:solidFill>
                <a:latin typeface="Calibri"/>
                <a:cs typeface="Calibri"/>
                <a:sym typeface="Calibri"/>
              </a:rPr>
              <a:t>Explore the Parent Induction Training materials for Sessions 5 &amp; 6.</a:t>
            </a:r>
          </a:p>
          <a:p>
            <a:pPr marL="342900" indent="-342900">
              <a:buClr>
                <a:srgbClr val="097D74"/>
              </a:buClr>
              <a:buFont typeface="Arial" panose="020B0604020202020204" pitchFamily="34" charset="0"/>
              <a:buChar char="•"/>
            </a:pPr>
            <a:r>
              <a:rPr lang="en-GB" sz="3200" b="1" dirty="0">
                <a:solidFill>
                  <a:srgbClr val="097D74"/>
                </a:solidFill>
                <a:latin typeface="Calibri"/>
                <a:cs typeface="Calibri"/>
                <a:sym typeface="Calibri"/>
              </a:rPr>
              <a:t>Go online to the Money Matters Financial Literacy Library to complete the Digital Badges for Module 4.</a:t>
            </a:r>
          </a:p>
        </p:txBody>
      </p:sp>
      <p:pic>
        <p:nvPicPr>
          <p:cNvPr id="6" name="Picture 5">
            <a:extLst>
              <a:ext uri="{FF2B5EF4-FFF2-40B4-BE49-F238E27FC236}">
                <a16:creationId xmlns:a16="http://schemas.microsoft.com/office/drawing/2014/main" id="{0A71B4E5-ACA1-F1A4-E1EF-47A79D2AAA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3361" y="4323831"/>
            <a:ext cx="2661920" cy="2660015"/>
          </a:xfrm>
          <a:prstGeom prst="rect">
            <a:avLst/>
          </a:prstGeom>
          <a:noFill/>
          <a:ln>
            <a:noFill/>
          </a:ln>
        </p:spPr>
      </p:pic>
      <p:pic>
        <p:nvPicPr>
          <p:cNvPr id="8" name="Picture 7">
            <a:extLst>
              <a:ext uri="{FF2B5EF4-FFF2-40B4-BE49-F238E27FC236}">
                <a16:creationId xmlns:a16="http://schemas.microsoft.com/office/drawing/2014/main" id="{E218ACE8-F1D4-D84B-9372-E0EF6E1806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6740" y="4320021"/>
            <a:ext cx="2661920" cy="2663825"/>
          </a:xfrm>
          <a:prstGeom prst="rect">
            <a:avLst/>
          </a:prstGeom>
          <a:noFill/>
          <a:ln>
            <a:noFill/>
          </a:ln>
        </p:spPr>
      </p:pic>
    </p:spTree>
    <p:extLst>
      <p:ext uri="{BB962C8B-B14F-4D97-AF65-F5344CB8AC3E}">
        <p14:creationId xmlns:p14="http://schemas.microsoft.com/office/powerpoint/2010/main" val="296286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Google Shape;93;p3"/>
          <p:cNvSpPr txBox="1">
            <a:spLocks noGrp="1"/>
          </p:cNvSpPr>
          <p:nvPr>
            <p:ph type="title"/>
          </p:nvPr>
        </p:nvSpPr>
        <p:spPr>
          <a:xfrm>
            <a:off x="749968" y="432159"/>
            <a:ext cx="12082532" cy="720000"/>
          </a:xfrm>
          <a:prstGeom prst="rect">
            <a:avLst/>
          </a:prstGeom>
          <a:noFill/>
          <a:ln>
            <a:noFill/>
          </a:ln>
        </p:spPr>
        <p:txBody>
          <a:bodyPr spcFirstLastPara="1" wrap="square" lIns="72000" tIns="45700" rIns="72000" bIns="45700" anchor="ctr" anchorCtr="0">
            <a:normAutofit fontScale="90000"/>
          </a:bodyPr>
          <a:lstStyle/>
          <a:p>
            <a:pPr>
              <a:buSzPts val="4000"/>
            </a:pPr>
            <a:br>
              <a:rPr lang="en-GB" sz="4000" b="1" dirty="0">
                <a:solidFill>
                  <a:schemeClr val="accent4">
                    <a:lumMod val="90000"/>
                    <a:lumOff val="10000"/>
                  </a:schemeClr>
                </a:solidFill>
              </a:rPr>
            </a:br>
            <a:r>
              <a:rPr lang="en-GB" sz="3600" dirty="0">
                <a:solidFill>
                  <a:srgbClr val="097D74"/>
                </a:solidFill>
              </a:rPr>
              <a:t>Module 4 Aim: Managing money during critical life periods</a:t>
            </a:r>
            <a:br>
              <a:rPr lang="en-GB" sz="4000" b="1" dirty="0">
                <a:solidFill>
                  <a:schemeClr val="accent4">
                    <a:lumMod val="90000"/>
                    <a:lumOff val="10000"/>
                  </a:schemeClr>
                </a:solidFill>
              </a:rPr>
            </a:br>
            <a:endParaRPr sz="4000" dirty="0"/>
          </a:p>
        </p:txBody>
      </p:sp>
      <p:sp>
        <p:nvSpPr>
          <p:cNvPr id="5" name="TextBox 4">
            <a:extLst>
              <a:ext uri="{FF2B5EF4-FFF2-40B4-BE49-F238E27FC236}">
                <a16:creationId xmlns:a16="http://schemas.microsoft.com/office/drawing/2014/main" id="{51920ABE-9BDA-421B-AA2E-8A815CBA5349}"/>
              </a:ext>
            </a:extLst>
          </p:cNvPr>
          <p:cNvSpPr txBox="1"/>
          <p:nvPr/>
        </p:nvSpPr>
        <p:spPr>
          <a:xfrm>
            <a:off x="749967" y="1584538"/>
            <a:ext cx="12082531" cy="4462760"/>
          </a:xfrm>
          <a:prstGeom prst="rect">
            <a:avLst/>
          </a:prstGeom>
          <a:noFill/>
        </p:spPr>
        <p:txBody>
          <a:bodyPr wrap="square">
            <a:spAutoFit/>
          </a:bodyPr>
          <a:lstStyle/>
          <a:p>
            <a:r>
              <a:rPr lang="en-GB" sz="3600" b="1" dirty="0">
                <a:solidFill>
                  <a:srgbClr val="097D74"/>
                </a:solidFill>
                <a:latin typeface="Calibri" panose="020F0502020204030204" pitchFamily="34" charset="0"/>
                <a:cs typeface="Calibri" panose="020F0502020204030204" pitchFamily="34" charset="0"/>
              </a:rPr>
              <a:t>Learning Outcomes</a:t>
            </a:r>
          </a:p>
          <a:p>
            <a:endParaRPr lang="en-GB" sz="3600" b="1" dirty="0">
              <a:latin typeface="Calibri" panose="020F0502020204030204" pitchFamily="34" charset="0"/>
              <a:cs typeface="Calibri" panose="020F0502020204030204" pitchFamily="34" charset="0"/>
            </a:endParaRPr>
          </a:p>
          <a:p>
            <a:r>
              <a:rPr lang="en-GB" sz="3600" dirty="0">
                <a:solidFill>
                  <a:schemeClr val="accent2">
                    <a:lumMod val="50000"/>
                  </a:schemeClr>
                </a:solidFill>
                <a:latin typeface="Calibri" panose="020F0502020204030204" pitchFamily="34" charset="0"/>
                <a:cs typeface="Calibri" panose="020F0502020204030204" pitchFamily="34" charset="0"/>
              </a:rPr>
              <a:t>Participants will be able to:</a:t>
            </a:r>
          </a:p>
          <a:p>
            <a:endParaRPr lang="en-GB" sz="3600" dirty="0">
              <a:solidFill>
                <a:schemeClr val="accent2">
                  <a:lumMod val="50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3600" dirty="0">
                <a:solidFill>
                  <a:schemeClr val="accent2">
                    <a:lumMod val="50000"/>
                  </a:schemeClr>
                </a:solidFill>
                <a:latin typeface="Calibri" panose="020F0502020204030204" pitchFamily="34" charset="0"/>
                <a:cs typeface="Calibri" panose="020F0502020204030204" pitchFamily="34" charset="0"/>
              </a:rPr>
              <a:t>Identify money challenges during critical life periods</a:t>
            </a:r>
          </a:p>
          <a:p>
            <a:pPr marL="457200" indent="-457200">
              <a:buFont typeface="Arial" panose="020B0604020202020204" pitchFamily="34" charset="0"/>
              <a:buChar char="•"/>
            </a:pPr>
            <a:r>
              <a:rPr lang="en-GB" sz="3600" dirty="0">
                <a:solidFill>
                  <a:schemeClr val="accent2">
                    <a:lumMod val="50000"/>
                  </a:schemeClr>
                </a:solidFill>
                <a:latin typeface="Calibri" panose="020F0502020204030204" pitchFamily="34" charset="0"/>
                <a:cs typeface="Calibri" panose="020F0502020204030204" pitchFamily="34" charset="0"/>
              </a:rPr>
              <a:t>Describe how societies raise and spend money</a:t>
            </a:r>
          </a:p>
          <a:p>
            <a:pPr marL="457200" indent="-457200">
              <a:buFont typeface="Arial" panose="020B0604020202020204" pitchFamily="34" charset="0"/>
              <a:buChar char="•"/>
            </a:pPr>
            <a:r>
              <a:rPr lang="en-GB" sz="3600" dirty="0">
                <a:solidFill>
                  <a:schemeClr val="accent2">
                    <a:lumMod val="50000"/>
                  </a:schemeClr>
                </a:solidFill>
                <a:latin typeface="Calibri" panose="020F0502020204030204" pitchFamily="34" charset="0"/>
                <a:cs typeface="Calibri" panose="020F0502020204030204" pitchFamily="34" charset="0"/>
              </a:rPr>
              <a:t>Discuss critical consumerism and the circular economy</a:t>
            </a:r>
          </a:p>
          <a:p>
            <a:pPr marL="457200" indent="-457200">
              <a:buFont typeface="Arial" panose="020B0604020202020204" pitchFamily="34" charset="0"/>
              <a:buChar char="•"/>
            </a:pPr>
            <a:endParaRPr lang="en-GB" sz="3200" b="1" dirty="0">
              <a:solidFill>
                <a:schemeClr val="accent2">
                  <a:lumMod val="5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7"/>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p>
            <a:pPr marL="0" lvl="0" indent="0" algn="l" rtl="0">
              <a:lnSpc>
                <a:spcPct val="90000"/>
              </a:lnSpc>
              <a:spcBef>
                <a:spcPts val="0"/>
              </a:spcBef>
              <a:spcAft>
                <a:spcPts val="0"/>
              </a:spcAft>
              <a:buClr>
                <a:schemeClr val="dk2"/>
              </a:buClr>
              <a:buSzPts val="2800"/>
              <a:buFont typeface="Open Sans"/>
              <a:buNone/>
            </a:pPr>
            <a:r>
              <a:rPr lang="en-US" sz="3200" dirty="0">
                <a:latin typeface="Calibri" panose="020F0502020204030204" pitchFamily="34" charset="0"/>
                <a:cs typeface="Calibri" panose="020F0502020204030204" pitchFamily="34" charset="0"/>
              </a:rPr>
              <a:t>Thank you for attending, we hope you find this useful.</a:t>
            </a:r>
            <a:endParaRPr sz="3200" dirty="0">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2"/>
          <p:cNvSpPr txBox="1">
            <a:spLocks noGrp="1"/>
          </p:cNvSpPr>
          <p:nvPr>
            <p:ph type="ctrTitle"/>
          </p:nvPr>
        </p:nvSpPr>
        <p:spPr>
          <a:xfrm>
            <a:off x="265174" y="479985"/>
            <a:ext cx="11317834" cy="857782"/>
          </a:xfrm>
          <a:prstGeom prst="rect">
            <a:avLst/>
          </a:prstGeom>
          <a:noFill/>
          <a:ln>
            <a:noFill/>
          </a:ln>
        </p:spPr>
        <p:txBody>
          <a:bodyPr spcFirstLastPara="1" wrap="square" lIns="72000" tIns="45700" rIns="72000" bIns="45700" anchor="b" anchorCtr="0">
            <a:normAutofit fontScale="90000"/>
          </a:bodyPr>
          <a:lstStyle/>
          <a:p>
            <a:pPr marL="0" lvl="0" indent="0" algn="l" rtl="0">
              <a:lnSpc>
                <a:spcPct val="90000"/>
              </a:lnSpc>
              <a:spcBef>
                <a:spcPts val="0"/>
              </a:spcBef>
              <a:spcAft>
                <a:spcPts val="0"/>
              </a:spcAft>
              <a:buClr>
                <a:schemeClr val="accent2"/>
              </a:buClr>
              <a:buSzPct val="99040"/>
              <a:buFont typeface="Calibri"/>
              <a:buNone/>
            </a:pPr>
            <a:r>
              <a:rPr lang="en-US" dirty="0"/>
              <a:t>    </a:t>
            </a:r>
            <a:r>
              <a:rPr lang="en-US" sz="3600" dirty="0"/>
              <a:t>Module 4 Visual Plan for </a:t>
            </a:r>
            <a:r>
              <a:rPr lang="en-US" sz="3600"/>
              <a:t>the session</a:t>
            </a:r>
            <a:endParaRPr sz="3600" dirty="0"/>
          </a:p>
        </p:txBody>
      </p:sp>
      <p:sp>
        <p:nvSpPr>
          <p:cNvPr id="65" name="Google Shape;65;p2"/>
          <p:cNvSpPr txBox="1">
            <a:spLocks noGrp="1"/>
          </p:cNvSpPr>
          <p:nvPr>
            <p:ph type="subTitle" idx="1"/>
          </p:nvPr>
        </p:nvSpPr>
        <p:spPr>
          <a:xfrm>
            <a:off x="980524" y="1547139"/>
            <a:ext cx="2480805" cy="1010764"/>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1094"/>
              </a:spcBef>
              <a:spcAft>
                <a:spcPts val="0"/>
              </a:spcAft>
              <a:buClr>
                <a:schemeClr val="dk1"/>
              </a:buClr>
              <a:buSzPts val="1641"/>
              <a:buNone/>
            </a:pPr>
            <a:r>
              <a:rPr lang="en-US" sz="2000" dirty="0">
                <a:solidFill>
                  <a:schemeClr val="bg1"/>
                </a:solidFill>
                <a:latin typeface="Calibri" panose="020F0502020204030204" pitchFamily="34" charset="0"/>
                <a:cs typeface="Calibri" panose="020F0502020204030204" pitchFamily="34" charset="0"/>
                <a:sym typeface="Calibri"/>
              </a:rPr>
              <a:t>Learning </a:t>
            </a:r>
          </a:p>
          <a:p>
            <a:pPr marL="0" lvl="0" indent="0" algn="ctr" rtl="0">
              <a:lnSpc>
                <a:spcPct val="90000"/>
              </a:lnSpc>
              <a:spcBef>
                <a:spcPts val="1094"/>
              </a:spcBef>
              <a:spcAft>
                <a:spcPts val="0"/>
              </a:spcAft>
              <a:buClr>
                <a:schemeClr val="dk1"/>
              </a:buClr>
              <a:buSzPts val="1641"/>
              <a:buNone/>
            </a:pPr>
            <a:r>
              <a:rPr lang="en-US" sz="2000" dirty="0">
                <a:solidFill>
                  <a:schemeClr val="bg1"/>
                </a:solidFill>
                <a:latin typeface="Calibri" panose="020F0502020204030204" pitchFamily="34" charset="0"/>
                <a:cs typeface="Calibri" panose="020F0502020204030204" pitchFamily="34" charset="0"/>
                <a:sym typeface="Calibri"/>
              </a:rPr>
              <a:t>outcomes</a:t>
            </a:r>
            <a:endParaRPr sz="2000" dirty="0">
              <a:solidFill>
                <a:schemeClr val="bg1"/>
              </a:solidFill>
              <a:latin typeface="Calibri" panose="020F0502020204030204" pitchFamily="34" charset="0"/>
              <a:cs typeface="Calibri" panose="020F0502020204030204" pitchFamily="34" charset="0"/>
            </a:endParaRPr>
          </a:p>
        </p:txBody>
      </p:sp>
      <p:sp>
        <p:nvSpPr>
          <p:cNvPr id="66" name="Google Shape;66;p2"/>
          <p:cNvSpPr txBox="1"/>
          <p:nvPr/>
        </p:nvSpPr>
        <p:spPr>
          <a:xfrm>
            <a:off x="5217626" y="1580698"/>
            <a:ext cx="2347811" cy="1010764"/>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rmAutofit/>
          </a:bodyPr>
          <a:lstStyle/>
          <a:p>
            <a:pPr marL="0" marR="0" lvl="0" indent="0" algn="ctr" rtl="0">
              <a:lnSpc>
                <a:spcPct val="90000"/>
              </a:lnSpc>
              <a:spcBef>
                <a:spcPts val="0"/>
              </a:spcBef>
              <a:spcAft>
                <a:spcPts val="0"/>
              </a:spcAft>
              <a:buClr>
                <a:schemeClr val="dk1"/>
              </a:buClr>
              <a:buSzPts val="2625"/>
              <a:buFont typeface="Arial"/>
              <a:buNone/>
            </a:pPr>
            <a:r>
              <a:rPr lang="en-GB" sz="2000" dirty="0">
                <a:solidFill>
                  <a:schemeClr val="bg1"/>
                </a:solidFill>
                <a:latin typeface="Calibri" panose="020F0502020204030204" pitchFamily="34" charset="0"/>
                <a:cs typeface="Calibri" panose="020F0502020204030204" pitchFamily="34" charset="0"/>
              </a:rPr>
              <a:t>Warmer</a:t>
            </a:r>
            <a:endParaRPr dirty="0">
              <a:latin typeface="Calibri" panose="020F0502020204030204" pitchFamily="34" charset="0"/>
              <a:cs typeface="Calibri" panose="020F0502020204030204" pitchFamily="34" charset="0"/>
            </a:endParaRPr>
          </a:p>
        </p:txBody>
      </p:sp>
      <p:sp>
        <p:nvSpPr>
          <p:cNvPr id="67" name="Google Shape;67;p2"/>
          <p:cNvSpPr/>
          <p:nvPr/>
        </p:nvSpPr>
        <p:spPr>
          <a:xfrm>
            <a:off x="3721552" y="1703860"/>
            <a:ext cx="1053323" cy="606459"/>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sp>
        <p:nvSpPr>
          <p:cNvPr id="68" name="Google Shape;68;p2"/>
          <p:cNvSpPr/>
          <p:nvPr/>
        </p:nvSpPr>
        <p:spPr>
          <a:xfrm rot="16200000">
            <a:off x="8458582" y="1421334"/>
            <a:ext cx="780243" cy="1371353"/>
          </a:xfrm>
          <a:prstGeom prst="down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sp>
        <p:nvSpPr>
          <p:cNvPr id="69" name="Google Shape;69;p2"/>
          <p:cNvSpPr txBox="1"/>
          <p:nvPr/>
        </p:nvSpPr>
        <p:spPr>
          <a:xfrm>
            <a:off x="9890205" y="1476595"/>
            <a:ext cx="2347811" cy="1382616"/>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90000"/>
              </a:lnSpc>
              <a:spcBef>
                <a:spcPts val="0"/>
              </a:spcBef>
              <a:spcAft>
                <a:spcPts val="0"/>
              </a:spcAft>
              <a:buClr>
                <a:schemeClr val="dk1"/>
              </a:buClr>
              <a:buSzPts val="1641"/>
              <a:buFont typeface="Arial"/>
              <a:buNone/>
            </a:pPr>
            <a:r>
              <a:rPr lang="en-GB" sz="2000" dirty="0">
                <a:solidFill>
                  <a:schemeClr val="bg1"/>
                </a:solidFill>
                <a:latin typeface="Calibri" panose="020F0502020204030204" pitchFamily="34" charset="0"/>
                <a:cs typeface="Calibri" panose="020F0502020204030204" pitchFamily="34" charset="0"/>
              </a:rPr>
              <a:t>Money challenges and critical life periods</a:t>
            </a:r>
          </a:p>
          <a:p>
            <a:pPr marL="0" marR="0" lvl="0" indent="0" algn="ctr" rtl="0">
              <a:lnSpc>
                <a:spcPct val="90000"/>
              </a:lnSpc>
              <a:spcBef>
                <a:spcPts val="0"/>
              </a:spcBef>
              <a:spcAft>
                <a:spcPts val="0"/>
              </a:spcAft>
              <a:buClr>
                <a:schemeClr val="dk1"/>
              </a:buClr>
              <a:buSzPts val="1641"/>
              <a:buFont typeface="Arial"/>
              <a:buNone/>
            </a:pPr>
            <a:endParaRPr sz="2000" dirty="0">
              <a:solidFill>
                <a:schemeClr val="bg1"/>
              </a:solidFill>
            </a:endParaRPr>
          </a:p>
        </p:txBody>
      </p:sp>
      <p:sp>
        <p:nvSpPr>
          <p:cNvPr id="71" name="Google Shape;71;p2"/>
          <p:cNvSpPr txBox="1"/>
          <p:nvPr/>
        </p:nvSpPr>
        <p:spPr>
          <a:xfrm>
            <a:off x="9823707" y="3556028"/>
            <a:ext cx="2480805" cy="1328632"/>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90000"/>
              </a:lnSpc>
              <a:spcBef>
                <a:spcPts val="1000"/>
              </a:spcBef>
              <a:spcAft>
                <a:spcPts val="0"/>
              </a:spcAft>
              <a:buClr>
                <a:schemeClr val="dk1"/>
              </a:buClr>
              <a:buSzPct val="100000"/>
              <a:buFont typeface="Arial"/>
              <a:buNone/>
            </a:pPr>
            <a:r>
              <a:rPr lang="en-US" sz="2000" dirty="0">
                <a:solidFill>
                  <a:schemeClr val="bg1"/>
                </a:solidFill>
                <a:latin typeface="Calibri"/>
                <a:ea typeface="Calibri"/>
                <a:cs typeface="Calibri"/>
                <a:sym typeface="Calibri"/>
              </a:rPr>
              <a:t>Needs vs Wants </a:t>
            </a:r>
            <a:endParaRPr sz="2000" dirty="0">
              <a:solidFill>
                <a:schemeClr val="bg1"/>
              </a:solidFill>
            </a:endParaRPr>
          </a:p>
          <a:p>
            <a:pPr marL="0" marR="0" lvl="0" indent="0" algn="ctr" rtl="0">
              <a:lnSpc>
                <a:spcPct val="90000"/>
              </a:lnSpc>
              <a:spcBef>
                <a:spcPts val="1000"/>
              </a:spcBef>
              <a:spcAft>
                <a:spcPts val="0"/>
              </a:spcAft>
              <a:buClr>
                <a:schemeClr val="dk1"/>
              </a:buClr>
              <a:buSzPct val="100000"/>
              <a:buFont typeface="Arial"/>
              <a:buNone/>
            </a:pPr>
            <a:r>
              <a:rPr lang="en-US" sz="2000" dirty="0">
                <a:solidFill>
                  <a:schemeClr val="bg1"/>
                </a:solidFill>
                <a:latin typeface="Calibri"/>
                <a:ea typeface="Calibri"/>
                <a:cs typeface="Calibri"/>
                <a:sym typeface="Calibri"/>
              </a:rPr>
              <a:t>and Budgets</a:t>
            </a:r>
            <a:endParaRPr sz="2000" dirty="0">
              <a:solidFill>
                <a:schemeClr val="bg1"/>
              </a:solidFill>
            </a:endParaRPr>
          </a:p>
        </p:txBody>
      </p:sp>
      <p:sp>
        <p:nvSpPr>
          <p:cNvPr id="72" name="Google Shape;72;p2"/>
          <p:cNvSpPr/>
          <p:nvPr/>
        </p:nvSpPr>
        <p:spPr>
          <a:xfrm>
            <a:off x="981472" y="3186153"/>
            <a:ext cx="2676519" cy="1595945"/>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bg1"/>
                </a:solidFill>
                <a:latin typeface="Calibri"/>
                <a:ea typeface="Calibri"/>
                <a:cs typeface="Calibri"/>
                <a:sym typeface="Calibri"/>
              </a:rPr>
              <a:t>How societies earn &amp; spend money, circular economy and critical consuming</a:t>
            </a:r>
            <a:endParaRPr sz="2000" dirty="0">
              <a:solidFill>
                <a:schemeClr val="bg1"/>
              </a:solidFill>
            </a:endParaRPr>
          </a:p>
        </p:txBody>
      </p:sp>
      <p:sp>
        <p:nvSpPr>
          <p:cNvPr id="75" name="Google Shape;75;p2"/>
          <p:cNvSpPr/>
          <p:nvPr/>
        </p:nvSpPr>
        <p:spPr>
          <a:xfrm rot="10800000">
            <a:off x="8281494" y="3594005"/>
            <a:ext cx="1213129" cy="780243"/>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sp>
        <p:nvSpPr>
          <p:cNvPr id="76" name="Google Shape;76;p2"/>
          <p:cNvSpPr/>
          <p:nvPr/>
        </p:nvSpPr>
        <p:spPr>
          <a:xfrm rot="10800000">
            <a:off x="3866960" y="3691844"/>
            <a:ext cx="907915" cy="641926"/>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pic>
        <p:nvPicPr>
          <p:cNvPr id="79" name="Google Shape;79;p2" descr="Text, whiteboard&#10;&#10;Description automatically generated"/>
          <p:cNvPicPr preferRelativeResize="0"/>
          <p:nvPr/>
        </p:nvPicPr>
        <p:blipFill rotWithShape="1">
          <a:blip r:embed="rId3">
            <a:alphaModFix/>
          </a:blip>
          <a:srcRect/>
          <a:stretch/>
        </p:blipFill>
        <p:spPr>
          <a:xfrm>
            <a:off x="5217626" y="3327395"/>
            <a:ext cx="2129658" cy="145568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223FC7-C715-B8AC-A9B0-E75E873F2FF3}"/>
              </a:ext>
            </a:extLst>
          </p:cNvPr>
          <p:cNvSpPr>
            <a:spLocks noGrp="1"/>
          </p:cNvSpPr>
          <p:nvPr>
            <p:ph type="title"/>
          </p:nvPr>
        </p:nvSpPr>
        <p:spPr>
          <a:xfrm>
            <a:off x="502500" y="1010653"/>
            <a:ext cx="12330000" cy="3201401"/>
          </a:xfrm>
        </p:spPr>
        <p:txBody>
          <a:bodyPr>
            <a:normAutofit fontScale="90000"/>
          </a:bodyPr>
          <a:lstStyle/>
          <a:p>
            <a:r>
              <a:rPr lang="en-US" sz="3600" dirty="0"/>
              <a:t>Activity M4.1a  </a:t>
            </a:r>
            <a:br>
              <a:rPr lang="en-US" sz="3600" dirty="0"/>
            </a:br>
            <a:r>
              <a:rPr lang="en-US" sz="3600" dirty="0"/>
              <a:t>Warmer   Money Challenges</a:t>
            </a:r>
            <a:br>
              <a:rPr lang="en-US" sz="3200" dirty="0"/>
            </a:br>
            <a:br>
              <a:rPr lang="en-US" sz="3200" dirty="0"/>
            </a:br>
            <a:r>
              <a:rPr lang="en-US" sz="3200" dirty="0">
                <a:solidFill>
                  <a:schemeClr val="tx1"/>
                </a:solidFill>
              </a:rPr>
              <a:t>1. </a:t>
            </a:r>
            <a:r>
              <a:rPr lang="en-US" sz="3200" b="0" dirty="0">
                <a:solidFill>
                  <a:schemeClr val="tx1"/>
                </a:solidFill>
              </a:rPr>
              <a:t>Introduce yourself to a partner and share ideas about stress and money</a:t>
            </a:r>
            <a:br>
              <a:rPr lang="en-US" sz="3200" dirty="0">
                <a:solidFill>
                  <a:schemeClr val="tx1"/>
                </a:solidFill>
              </a:rPr>
            </a:br>
            <a:br>
              <a:rPr lang="en-US" sz="3200" dirty="0">
                <a:solidFill>
                  <a:schemeClr val="tx1"/>
                </a:solidFill>
              </a:rPr>
            </a:br>
            <a:r>
              <a:rPr lang="en-US" sz="3200" dirty="0">
                <a:solidFill>
                  <a:schemeClr val="tx1"/>
                </a:solidFill>
              </a:rPr>
              <a:t>2. </a:t>
            </a:r>
            <a:r>
              <a:rPr lang="en-US" sz="3200" b="0" dirty="0">
                <a:solidFill>
                  <a:schemeClr val="tx1"/>
                </a:solidFill>
              </a:rPr>
              <a:t>Write down times in peoples’ lives when they are worried or stressed</a:t>
            </a:r>
            <a:br>
              <a:rPr lang="en-US" sz="3200" b="0" dirty="0">
                <a:solidFill>
                  <a:schemeClr val="tx1"/>
                </a:solidFill>
              </a:rPr>
            </a:br>
            <a:r>
              <a:rPr lang="en-US" sz="3200" b="0" dirty="0">
                <a:solidFill>
                  <a:schemeClr val="tx1"/>
                </a:solidFill>
              </a:rPr>
              <a:t>     about money</a:t>
            </a:r>
            <a:br>
              <a:rPr lang="en-US" sz="3200" dirty="0"/>
            </a:br>
            <a:br>
              <a:rPr lang="en-US" sz="3200" dirty="0"/>
            </a:br>
            <a:endParaRPr lang="en-GB" sz="3200" dirty="0"/>
          </a:p>
        </p:txBody>
      </p:sp>
      <p:sp>
        <p:nvSpPr>
          <p:cNvPr id="4" name="Google Shape;101;p4">
            <a:extLst>
              <a:ext uri="{FF2B5EF4-FFF2-40B4-BE49-F238E27FC236}">
                <a16:creationId xmlns:a16="http://schemas.microsoft.com/office/drawing/2014/main" id="{0B33F0C4-854A-E2EF-2CBA-974A387C47B1}"/>
              </a:ext>
            </a:extLst>
          </p:cNvPr>
          <p:cNvSpPr txBox="1">
            <a:spLocks noGrp="1"/>
          </p:cNvSpPr>
          <p:nvPr>
            <p:ph type="body" idx="1"/>
          </p:nvPr>
        </p:nvSpPr>
        <p:spPr>
          <a:xfrm>
            <a:off x="500800" y="4170946"/>
            <a:ext cx="12331700" cy="609601"/>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3200"/>
              <a:buNone/>
            </a:pPr>
            <a:r>
              <a:rPr lang="en-US" sz="2400" b="1" i="1" dirty="0">
                <a:solidFill>
                  <a:schemeClr val="bg1"/>
                </a:solidFill>
              </a:rPr>
              <a:t>What are Critical Life Periods? </a:t>
            </a:r>
            <a:endParaRPr sz="2400" b="1" i="1" dirty="0">
              <a:solidFill>
                <a:schemeClr val="bg1"/>
              </a:solidFill>
            </a:endParaRPr>
          </a:p>
        </p:txBody>
      </p:sp>
      <p:pic>
        <p:nvPicPr>
          <p:cNvPr id="6" name="Picture 5">
            <a:extLst>
              <a:ext uri="{FF2B5EF4-FFF2-40B4-BE49-F238E27FC236}">
                <a16:creationId xmlns:a16="http://schemas.microsoft.com/office/drawing/2014/main" id="{A1E3BEFF-8FD3-5797-81AE-1FAABB3A34B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502443" y="3707009"/>
            <a:ext cx="4267199" cy="2902338"/>
          </a:xfrm>
          <a:prstGeom prst="rect">
            <a:avLst/>
          </a:prstGeom>
        </p:spPr>
      </p:pic>
    </p:spTree>
    <p:extLst>
      <p:ext uri="{BB962C8B-B14F-4D97-AF65-F5344CB8AC3E}">
        <p14:creationId xmlns:p14="http://schemas.microsoft.com/office/powerpoint/2010/main" val="3213155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
          <p:cNvSpPr txBox="1">
            <a:spLocks noGrp="1"/>
          </p:cNvSpPr>
          <p:nvPr>
            <p:ph type="body" idx="1"/>
          </p:nvPr>
        </p:nvSpPr>
        <p:spPr>
          <a:xfrm>
            <a:off x="5873262" y="2184194"/>
            <a:ext cx="7081421" cy="5129444"/>
          </a:xfrm>
          <a:prstGeom prst="rect">
            <a:avLst/>
          </a:prstGeom>
          <a:noFill/>
          <a:ln>
            <a:noFill/>
          </a:ln>
        </p:spPr>
        <p:txBody>
          <a:bodyPr spcFirstLastPara="1" wrap="square" lIns="72000" tIns="45700" rIns="72000" bIns="45700" anchor="t" anchorCtr="0">
            <a:noAutofit/>
          </a:bodyPr>
          <a:lstStyle/>
          <a:p>
            <a:pPr marL="0" lvl="0" indent="0" algn="l" rtl="0">
              <a:lnSpc>
                <a:spcPct val="100000"/>
              </a:lnSpc>
              <a:spcBef>
                <a:spcPts val="0"/>
              </a:spcBef>
              <a:spcAft>
                <a:spcPts val="0"/>
              </a:spcAft>
              <a:buClr>
                <a:schemeClr val="accent4"/>
              </a:buClr>
              <a:buSzPts val="2800"/>
              <a:buNone/>
            </a:pPr>
            <a:r>
              <a:rPr lang="en-US" sz="2800" dirty="0"/>
              <a:t>We face lots of different challenges in our daily lives that put pressure on our finances: </a:t>
            </a:r>
            <a:endParaRPr dirty="0"/>
          </a:p>
          <a:p>
            <a:pPr marL="342900" lvl="0" indent="-342900" algn="l" rtl="0">
              <a:lnSpc>
                <a:spcPct val="100000"/>
              </a:lnSpc>
              <a:spcBef>
                <a:spcPts val="600"/>
              </a:spcBef>
              <a:spcAft>
                <a:spcPts val="0"/>
              </a:spcAft>
              <a:buSzPts val="2800"/>
              <a:buFont typeface="Arial"/>
              <a:buChar char="•"/>
            </a:pPr>
            <a:r>
              <a:rPr lang="en-US" sz="2800" dirty="0"/>
              <a:t>Unexpected bills</a:t>
            </a:r>
          </a:p>
          <a:p>
            <a:pPr marL="342900" lvl="0" indent="-342900" algn="l" rtl="0">
              <a:lnSpc>
                <a:spcPct val="100000"/>
              </a:lnSpc>
              <a:spcBef>
                <a:spcPts val="600"/>
              </a:spcBef>
              <a:spcAft>
                <a:spcPts val="0"/>
              </a:spcAft>
              <a:buSzPts val="2800"/>
              <a:buFont typeface="Arial"/>
              <a:buChar char="•"/>
            </a:pPr>
            <a:r>
              <a:rPr lang="en-US" sz="2800" dirty="0"/>
              <a:t>Births, marriages and deaths </a:t>
            </a:r>
            <a:endParaRPr dirty="0"/>
          </a:p>
          <a:p>
            <a:pPr marL="342900" lvl="0" indent="-342900" algn="l" rtl="0">
              <a:lnSpc>
                <a:spcPct val="100000"/>
              </a:lnSpc>
              <a:spcBef>
                <a:spcPts val="600"/>
              </a:spcBef>
              <a:spcAft>
                <a:spcPts val="0"/>
              </a:spcAft>
              <a:buSzPts val="2800"/>
              <a:buFont typeface="Arial"/>
              <a:buChar char="•"/>
            </a:pPr>
            <a:r>
              <a:rPr lang="en-US" sz="2800" dirty="0"/>
              <a:t>Going back to school or education</a:t>
            </a:r>
          </a:p>
          <a:p>
            <a:pPr marL="342900" lvl="0" indent="-342900" algn="l" rtl="0">
              <a:lnSpc>
                <a:spcPct val="100000"/>
              </a:lnSpc>
              <a:spcBef>
                <a:spcPts val="600"/>
              </a:spcBef>
              <a:spcAft>
                <a:spcPts val="0"/>
              </a:spcAft>
              <a:buSzPts val="2800"/>
              <a:buFont typeface="Arial"/>
              <a:buChar char="•"/>
            </a:pPr>
            <a:r>
              <a:rPr lang="en-US" sz="2800" dirty="0"/>
              <a:t>Redundancy</a:t>
            </a:r>
            <a:endParaRPr dirty="0"/>
          </a:p>
          <a:p>
            <a:pPr marL="342900" lvl="0" indent="-342900" algn="l" rtl="0">
              <a:lnSpc>
                <a:spcPct val="100000"/>
              </a:lnSpc>
              <a:spcBef>
                <a:spcPts val="600"/>
              </a:spcBef>
              <a:spcAft>
                <a:spcPts val="0"/>
              </a:spcAft>
              <a:buSzPts val="2800"/>
              <a:buFont typeface="Arial"/>
              <a:buChar char="•"/>
            </a:pPr>
            <a:r>
              <a:rPr lang="en-US" sz="2800" dirty="0"/>
              <a:t>Starting or ending a job</a:t>
            </a:r>
            <a:endParaRPr dirty="0"/>
          </a:p>
          <a:p>
            <a:pPr marL="342900" lvl="0" indent="-342900" algn="l" rtl="0">
              <a:lnSpc>
                <a:spcPct val="100000"/>
              </a:lnSpc>
              <a:spcBef>
                <a:spcPts val="600"/>
              </a:spcBef>
              <a:spcAft>
                <a:spcPts val="0"/>
              </a:spcAft>
              <a:buSzPts val="2800"/>
              <a:buFont typeface="Arial"/>
              <a:buChar char="•"/>
            </a:pPr>
            <a:r>
              <a:rPr lang="en-US" sz="2800" dirty="0"/>
              <a:t>Reaching pension age</a:t>
            </a:r>
            <a:endParaRPr dirty="0"/>
          </a:p>
          <a:p>
            <a:pPr marL="342900" lvl="0" indent="-342900" algn="l" rtl="0">
              <a:lnSpc>
                <a:spcPct val="100000"/>
              </a:lnSpc>
              <a:spcBef>
                <a:spcPts val="600"/>
              </a:spcBef>
              <a:spcAft>
                <a:spcPts val="0"/>
              </a:spcAft>
              <a:buSzPts val="2800"/>
              <a:buFont typeface="Arial"/>
              <a:buChar char="•"/>
            </a:pPr>
            <a:r>
              <a:rPr lang="en-US" sz="2800" dirty="0"/>
              <a:t>Finance and forming long-term relationships</a:t>
            </a:r>
            <a:endParaRPr dirty="0"/>
          </a:p>
          <a:p>
            <a:pPr marL="342900" lvl="0" indent="-342900" algn="l" rtl="0">
              <a:lnSpc>
                <a:spcPct val="100000"/>
              </a:lnSpc>
              <a:spcBef>
                <a:spcPts val="600"/>
              </a:spcBef>
              <a:spcAft>
                <a:spcPts val="0"/>
              </a:spcAft>
              <a:buSzPts val="2800"/>
              <a:buFont typeface="Arial"/>
              <a:buChar char="•"/>
            </a:pPr>
            <a:r>
              <a:rPr lang="en-US" sz="2800" dirty="0"/>
              <a:t>Purchasing or renting a house or flat</a:t>
            </a:r>
            <a:r>
              <a:rPr lang="en-US" dirty="0"/>
              <a:t>  </a:t>
            </a:r>
            <a:endParaRPr dirty="0"/>
          </a:p>
          <a:p>
            <a:pPr marL="342900" lvl="0" indent="-203962" algn="just" rtl="0">
              <a:lnSpc>
                <a:spcPct val="100000"/>
              </a:lnSpc>
              <a:spcBef>
                <a:spcPts val="600"/>
              </a:spcBef>
              <a:spcAft>
                <a:spcPts val="0"/>
              </a:spcAft>
              <a:buSzPts val="2188"/>
              <a:buFont typeface="Arial"/>
              <a:buNone/>
            </a:pPr>
            <a:endParaRPr dirty="0"/>
          </a:p>
        </p:txBody>
      </p:sp>
      <p:sp>
        <p:nvSpPr>
          <p:cNvPr id="100" name="Google Shape;100;p4"/>
          <p:cNvSpPr txBox="1">
            <a:spLocks noGrp="1"/>
          </p:cNvSpPr>
          <p:nvPr>
            <p:ph type="title"/>
          </p:nvPr>
        </p:nvSpPr>
        <p:spPr>
          <a:xfrm>
            <a:off x="502500" y="288020"/>
            <a:ext cx="12330000" cy="1075307"/>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4000"/>
              <a:buFont typeface="Calibri"/>
              <a:buNone/>
            </a:pPr>
            <a:r>
              <a:rPr lang="en-US" sz="3200" dirty="0"/>
              <a:t>Activity M4.1b  </a:t>
            </a:r>
            <a:br>
              <a:rPr lang="en-US" sz="3200" dirty="0"/>
            </a:br>
            <a:r>
              <a:rPr lang="en-US" sz="3200" dirty="0"/>
              <a:t>Warmer    Money Challenges</a:t>
            </a:r>
            <a:endParaRPr sz="3200" dirty="0"/>
          </a:p>
        </p:txBody>
      </p:sp>
      <p:sp>
        <p:nvSpPr>
          <p:cNvPr id="101" name="Google Shape;101;p4"/>
          <p:cNvSpPr txBox="1">
            <a:spLocks noGrp="1"/>
          </p:cNvSpPr>
          <p:nvPr>
            <p:ph type="body" idx="2"/>
          </p:nvPr>
        </p:nvSpPr>
        <p:spPr>
          <a:xfrm>
            <a:off x="500959" y="1363327"/>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3200"/>
              <a:buNone/>
            </a:pPr>
            <a:r>
              <a:rPr lang="en-US" dirty="0"/>
              <a:t>What are Critical Life Periods</a:t>
            </a:r>
            <a:r>
              <a:rPr lang="en-US" sz="2800" dirty="0"/>
              <a:t>? </a:t>
            </a:r>
            <a:endParaRPr sz="2800" dirty="0"/>
          </a:p>
        </p:txBody>
      </p:sp>
      <p:pic>
        <p:nvPicPr>
          <p:cNvPr id="102" name="Google Shape;102;p4" descr="Text&#10;&#10;Description automatically generated"/>
          <p:cNvPicPr preferRelativeResize="0"/>
          <p:nvPr/>
        </p:nvPicPr>
        <p:blipFill rotWithShape="1">
          <a:blip r:embed="rId3">
            <a:alphaModFix/>
          </a:blip>
          <a:srcRect/>
          <a:stretch/>
        </p:blipFill>
        <p:spPr>
          <a:xfrm>
            <a:off x="380316" y="2184194"/>
            <a:ext cx="5492946" cy="37438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p5"/>
          <p:cNvSpPr/>
          <p:nvPr/>
        </p:nvSpPr>
        <p:spPr>
          <a:xfrm>
            <a:off x="0" y="0"/>
            <a:ext cx="13335000" cy="7505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sp>
        <p:nvSpPr>
          <p:cNvPr id="109" name="Google Shape;109;p5"/>
          <p:cNvSpPr/>
          <p:nvPr/>
        </p:nvSpPr>
        <p:spPr>
          <a:xfrm rot="-2700000" flipH="1">
            <a:off x="-411420" y="-277627"/>
            <a:ext cx="1998978" cy="1507037"/>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sp>
        <p:nvSpPr>
          <p:cNvPr id="110" name="Google Shape;110;p5"/>
          <p:cNvSpPr/>
          <p:nvPr/>
        </p:nvSpPr>
        <p:spPr>
          <a:xfrm rot="-2700000" flipH="1">
            <a:off x="975232" y="462015"/>
            <a:ext cx="705871" cy="706319"/>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sp>
        <p:nvSpPr>
          <p:cNvPr id="111" name="Google Shape;111;p5"/>
          <p:cNvSpPr/>
          <p:nvPr/>
        </p:nvSpPr>
        <p:spPr>
          <a:xfrm rot="-2700000" flipH="1">
            <a:off x="10985058" y="717014"/>
            <a:ext cx="751922" cy="752400"/>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sp>
        <p:nvSpPr>
          <p:cNvPr id="112" name="Google Shape;112;p5"/>
          <p:cNvSpPr/>
          <p:nvPr/>
        </p:nvSpPr>
        <p:spPr>
          <a:xfrm rot="10800000" flipH="1">
            <a:off x="10233828" y="0"/>
            <a:ext cx="3101172" cy="1620693"/>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pic>
        <p:nvPicPr>
          <p:cNvPr id="114" name="Google Shape;114;p5" descr="Timeline&#10;&#10;Description automatically generated"/>
          <p:cNvPicPr preferRelativeResize="0">
            <a:picLocks noGrp="1"/>
          </p:cNvPicPr>
          <p:nvPr>
            <p:ph type="body" idx="1"/>
          </p:nvPr>
        </p:nvPicPr>
        <p:blipFill rotWithShape="1">
          <a:blip r:embed="rId3">
            <a:alphaModFix/>
          </a:blip>
          <a:srcRect/>
          <a:stretch/>
        </p:blipFill>
        <p:spPr>
          <a:xfrm>
            <a:off x="68179" y="475891"/>
            <a:ext cx="13266821" cy="7186863"/>
          </a:xfrm>
          <a:prstGeom prst="rect">
            <a:avLst/>
          </a:prstGeom>
          <a:noFill/>
          <a:ln>
            <a:noFill/>
          </a:ln>
        </p:spPr>
      </p:pic>
      <p:sp>
        <p:nvSpPr>
          <p:cNvPr id="116" name="Google Shape;116;p5"/>
          <p:cNvSpPr txBox="1"/>
          <p:nvPr/>
        </p:nvSpPr>
        <p:spPr>
          <a:xfrm>
            <a:off x="10233828" y="6329532"/>
            <a:ext cx="2647983" cy="396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69"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 Ryan, C. (2012)  </a:t>
            </a:r>
            <a:endParaRPr sz="1969">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txBox="1">
            <a:spLocks noGrp="1"/>
          </p:cNvSpPr>
          <p:nvPr>
            <p:ph type="title"/>
          </p:nvPr>
        </p:nvSpPr>
        <p:spPr>
          <a:xfrm>
            <a:off x="502500" y="160421"/>
            <a:ext cx="12330000" cy="1208528"/>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4000"/>
              <a:buFont typeface="Calibri"/>
              <a:buNone/>
            </a:pPr>
            <a:r>
              <a:rPr lang="en-US" sz="3200" dirty="0"/>
              <a:t>Activity M4.2  </a:t>
            </a:r>
            <a:br>
              <a:rPr lang="en-US" sz="3200" dirty="0"/>
            </a:br>
            <a:r>
              <a:rPr lang="en-US" sz="3200" dirty="0"/>
              <a:t>Managing Money    Needs and Wants</a:t>
            </a:r>
            <a:endParaRPr sz="3200" dirty="0"/>
          </a:p>
        </p:txBody>
      </p:sp>
      <p:sp>
        <p:nvSpPr>
          <p:cNvPr id="123" name="Google Shape;123;p6"/>
          <p:cNvSpPr txBox="1">
            <a:spLocks noGrp="1"/>
          </p:cNvSpPr>
          <p:nvPr>
            <p:ph type="body" idx="2"/>
          </p:nvPr>
        </p:nvSpPr>
        <p:spPr>
          <a:xfrm>
            <a:off x="500959" y="1368949"/>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3600"/>
              <a:buNone/>
            </a:pPr>
            <a:r>
              <a:rPr lang="en-US" dirty="0"/>
              <a:t>Identifying Financial Needs and Wants </a:t>
            </a:r>
            <a:endParaRPr dirty="0"/>
          </a:p>
        </p:txBody>
      </p:sp>
      <p:sp>
        <p:nvSpPr>
          <p:cNvPr id="124" name="Google Shape;124;p6"/>
          <p:cNvSpPr/>
          <p:nvPr/>
        </p:nvSpPr>
        <p:spPr>
          <a:xfrm>
            <a:off x="3840774" y="1971838"/>
            <a:ext cx="3640015" cy="2547407"/>
          </a:xfrm>
          <a:prstGeom prst="wedgeEllipseCallout">
            <a:avLst>
              <a:gd name="adj1" fmla="val -122639"/>
              <a:gd name="adj2" fmla="val 133525"/>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a:solidFill>
                  <a:schemeClr val="dk2"/>
                </a:solidFill>
                <a:latin typeface="Calibri"/>
                <a:ea typeface="Calibri"/>
                <a:cs typeface="Calibri"/>
                <a:sym typeface="Calibri"/>
              </a:rPr>
              <a:t>Group 2: How would you manage money during critical life periods?</a:t>
            </a:r>
            <a:endParaRPr sz="2800" dirty="0">
              <a:solidFill>
                <a:schemeClr val="dk2"/>
              </a:solidFill>
              <a:latin typeface="Calibri"/>
              <a:ea typeface="Calibri"/>
              <a:cs typeface="Calibri"/>
              <a:sym typeface="Calibri"/>
            </a:endParaRPr>
          </a:p>
        </p:txBody>
      </p:sp>
      <p:sp>
        <p:nvSpPr>
          <p:cNvPr id="125" name="Google Shape;125;p6"/>
          <p:cNvSpPr>
            <a:spLocks noGrp="1"/>
          </p:cNvSpPr>
          <p:nvPr>
            <p:ph type="body" idx="1"/>
          </p:nvPr>
        </p:nvSpPr>
        <p:spPr>
          <a:xfrm>
            <a:off x="130787" y="1971838"/>
            <a:ext cx="3526813" cy="2410505"/>
          </a:xfrm>
          <a:prstGeom prst="wedgeEllipseCallout">
            <a:avLst>
              <a:gd name="adj1" fmla="val -21288"/>
              <a:gd name="adj2" fmla="val 129716"/>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72000" tIns="45700" rIns="72000" bIns="45700" anchor="ctr" anchorCtr="0">
            <a:noAutofit/>
          </a:bodyPr>
          <a:lstStyle/>
          <a:p>
            <a:pPr marL="0" lvl="0" indent="0" algn="ctr" rtl="0">
              <a:lnSpc>
                <a:spcPct val="100000"/>
              </a:lnSpc>
              <a:spcBef>
                <a:spcPts val="0"/>
              </a:spcBef>
              <a:spcAft>
                <a:spcPts val="0"/>
              </a:spcAft>
              <a:buClr>
                <a:schemeClr val="accent4"/>
              </a:buClr>
              <a:buSzPts val="2800"/>
              <a:buNone/>
            </a:pPr>
            <a:r>
              <a:rPr lang="en-US" sz="2800" dirty="0">
                <a:solidFill>
                  <a:schemeClr val="tx1"/>
                </a:solidFill>
                <a:latin typeface="Calibri"/>
                <a:ea typeface="Calibri"/>
                <a:cs typeface="Calibri"/>
                <a:sym typeface="Calibri"/>
              </a:rPr>
              <a:t>Group 1: What feelings do people have during critical life periods?</a:t>
            </a:r>
            <a:endParaRPr sz="2800" dirty="0">
              <a:solidFill>
                <a:schemeClr val="tx1"/>
              </a:solidFill>
            </a:endParaRPr>
          </a:p>
        </p:txBody>
      </p:sp>
      <p:sp>
        <p:nvSpPr>
          <p:cNvPr id="126" name="Google Shape;126;p6"/>
          <p:cNvSpPr/>
          <p:nvPr/>
        </p:nvSpPr>
        <p:spPr>
          <a:xfrm>
            <a:off x="1544516" y="4519245"/>
            <a:ext cx="4592516" cy="2554296"/>
          </a:xfrm>
          <a:prstGeom prst="wedgeEllipseCallout">
            <a:avLst>
              <a:gd name="adj1" fmla="val -60305"/>
              <a:gd name="adj2" fmla="val 46947"/>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a:solidFill>
                  <a:schemeClr val="tx1"/>
                </a:solidFill>
                <a:latin typeface="Calibri"/>
                <a:ea typeface="Calibri"/>
                <a:cs typeface="Calibri"/>
                <a:sym typeface="Calibri"/>
              </a:rPr>
              <a:t>Group 3: How are financial needs different for different </a:t>
            </a:r>
            <a:r>
              <a:rPr lang="en-US" sz="2800" b="1" dirty="0">
                <a:solidFill>
                  <a:srgbClr val="C00000"/>
                </a:solidFill>
                <a:latin typeface="Calibri"/>
                <a:ea typeface="Calibri"/>
                <a:cs typeface="Calibri"/>
                <a:sym typeface="Calibri"/>
              </a:rPr>
              <a:t>age groups?</a:t>
            </a:r>
            <a:endParaRPr sz="2800" b="1" dirty="0">
              <a:solidFill>
                <a:srgbClr val="C00000"/>
              </a:solidFill>
              <a:latin typeface="Calibri"/>
              <a:ea typeface="Calibri"/>
              <a:cs typeface="Calibri"/>
              <a:sym typeface="Calibri"/>
            </a:endParaRPr>
          </a:p>
        </p:txBody>
      </p:sp>
      <p:pic>
        <p:nvPicPr>
          <p:cNvPr id="127" name="Google Shape;127;p6"/>
          <p:cNvPicPr preferRelativeResize="0"/>
          <p:nvPr/>
        </p:nvPicPr>
        <p:blipFill rotWithShape="1">
          <a:blip r:embed="rId3">
            <a:alphaModFix/>
          </a:blip>
          <a:srcRect/>
          <a:stretch/>
        </p:blipFill>
        <p:spPr>
          <a:xfrm>
            <a:off x="7780425" y="1152159"/>
            <a:ext cx="5234354" cy="635354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B2F981-F6F8-E690-3551-1672FB00D18A}"/>
              </a:ext>
            </a:extLst>
          </p:cNvPr>
          <p:cNvSpPr>
            <a:spLocks noGrp="1"/>
          </p:cNvSpPr>
          <p:nvPr>
            <p:ph type="body" idx="1"/>
          </p:nvPr>
        </p:nvSpPr>
        <p:spPr>
          <a:xfrm>
            <a:off x="500203" y="2593975"/>
            <a:ext cx="12331402" cy="1701299"/>
          </a:xfrm>
        </p:spPr>
        <p:txBody>
          <a:bodyPr/>
          <a:lstStyle/>
          <a:p>
            <a:pPr algn="l"/>
            <a:r>
              <a:rPr lang="en-GB" sz="3200" dirty="0"/>
              <a:t>   Look at the comic strip and in pairs or groups discuss how you would use this tool to talk about ‘needs and wants’ and budgeting with young children or families.</a:t>
            </a:r>
          </a:p>
          <a:p>
            <a:endParaRPr lang="en-GB" sz="3200" dirty="0"/>
          </a:p>
          <a:p>
            <a:endParaRPr lang="en-GB" sz="3200" dirty="0"/>
          </a:p>
        </p:txBody>
      </p:sp>
      <p:sp>
        <p:nvSpPr>
          <p:cNvPr id="3" name="Title 2">
            <a:extLst>
              <a:ext uri="{FF2B5EF4-FFF2-40B4-BE49-F238E27FC236}">
                <a16:creationId xmlns:a16="http://schemas.microsoft.com/office/drawing/2014/main" id="{0EE99EEE-C06C-D9C2-B77D-57A60777F5ED}"/>
              </a:ext>
            </a:extLst>
          </p:cNvPr>
          <p:cNvSpPr>
            <a:spLocks noGrp="1"/>
          </p:cNvSpPr>
          <p:nvPr>
            <p:ph type="title"/>
          </p:nvPr>
        </p:nvSpPr>
        <p:spPr>
          <a:xfrm>
            <a:off x="501605" y="208547"/>
            <a:ext cx="12330000" cy="1072699"/>
          </a:xfrm>
        </p:spPr>
        <p:txBody>
          <a:bodyPr>
            <a:normAutofit/>
          </a:bodyPr>
          <a:lstStyle/>
          <a:p>
            <a:r>
              <a:rPr lang="en-GB" sz="3200" dirty="0"/>
              <a:t>Activity M4.3    </a:t>
            </a:r>
            <a:br>
              <a:rPr lang="en-GB" sz="3200" dirty="0"/>
            </a:br>
            <a:r>
              <a:rPr lang="en-GB" sz="3200" dirty="0"/>
              <a:t>Managing Money</a:t>
            </a:r>
          </a:p>
        </p:txBody>
      </p:sp>
      <p:sp>
        <p:nvSpPr>
          <p:cNvPr id="4" name="Text Placeholder 3">
            <a:extLst>
              <a:ext uri="{FF2B5EF4-FFF2-40B4-BE49-F238E27FC236}">
                <a16:creationId xmlns:a16="http://schemas.microsoft.com/office/drawing/2014/main" id="{1FA04234-78BA-E705-BE07-F06E579115B9}"/>
              </a:ext>
            </a:extLst>
          </p:cNvPr>
          <p:cNvSpPr>
            <a:spLocks noGrp="1"/>
          </p:cNvSpPr>
          <p:nvPr>
            <p:ph type="body" idx="2"/>
          </p:nvPr>
        </p:nvSpPr>
        <p:spPr>
          <a:xfrm>
            <a:off x="500203" y="1757859"/>
            <a:ext cx="12331541" cy="602889"/>
          </a:xfrm>
        </p:spPr>
        <p:txBody>
          <a:bodyPr/>
          <a:lstStyle/>
          <a:p>
            <a:r>
              <a:rPr lang="en-GB" dirty="0"/>
              <a:t>Looking at the comic strips on budgeting and needs and wants</a:t>
            </a:r>
          </a:p>
        </p:txBody>
      </p:sp>
      <p:pic>
        <p:nvPicPr>
          <p:cNvPr id="6" name="Picture 5">
            <a:extLst>
              <a:ext uri="{FF2B5EF4-FFF2-40B4-BE49-F238E27FC236}">
                <a16:creationId xmlns:a16="http://schemas.microsoft.com/office/drawing/2014/main" id="{B3F64C6C-37EB-840B-E77D-B4C414EF4FC3}"/>
              </a:ext>
            </a:extLst>
          </p:cNvPr>
          <p:cNvPicPr>
            <a:picLocks noChangeAspect="1"/>
          </p:cNvPicPr>
          <p:nvPr/>
        </p:nvPicPr>
        <p:blipFill>
          <a:blip r:embed="rId2"/>
          <a:stretch>
            <a:fillRect/>
          </a:stretch>
        </p:blipFill>
        <p:spPr>
          <a:xfrm>
            <a:off x="5551131" y="3595438"/>
            <a:ext cx="2620216" cy="3701716"/>
          </a:xfrm>
          <a:prstGeom prst="rect">
            <a:avLst/>
          </a:prstGeom>
        </p:spPr>
      </p:pic>
    </p:spTree>
    <p:extLst>
      <p:ext uri="{BB962C8B-B14F-4D97-AF65-F5344CB8AC3E}">
        <p14:creationId xmlns:p14="http://schemas.microsoft.com/office/powerpoint/2010/main" val="3284950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46F0C0-8670-DE1A-0C94-9789D87AB7EE}"/>
              </a:ext>
            </a:extLst>
          </p:cNvPr>
          <p:cNvSpPr>
            <a:spLocks noGrp="1"/>
          </p:cNvSpPr>
          <p:nvPr>
            <p:ph type="body" idx="1"/>
          </p:nvPr>
        </p:nvSpPr>
        <p:spPr>
          <a:xfrm>
            <a:off x="501799" y="1374775"/>
            <a:ext cx="12331402" cy="5129444"/>
          </a:xfrm>
        </p:spPr>
        <p:txBody>
          <a:bodyPr/>
          <a:lstStyle/>
          <a:p>
            <a:r>
              <a:rPr lang="en-GB" sz="4400" b="1" dirty="0">
                <a:solidFill>
                  <a:srgbClr val="0070C0"/>
                </a:solidFill>
              </a:rPr>
              <a:t>Coffee and </a:t>
            </a:r>
          </a:p>
          <a:p>
            <a:r>
              <a:rPr lang="en-GB" sz="4400" b="1" dirty="0">
                <a:solidFill>
                  <a:srgbClr val="0070C0"/>
                </a:solidFill>
              </a:rPr>
              <a:t>tea break</a:t>
            </a:r>
          </a:p>
        </p:txBody>
      </p:sp>
      <p:pic>
        <p:nvPicPr>
          <p:cNvPr id="6" name="Picture 5" descr="A cup of coffee and cookies on a plate&#10;&#10;Description automatically generated with low confidence">
            <a:extLst>
              <a:ext uri="{FF2B5EF4-FFF2-40B4-BE49-F238E27FC236}">
                <a16:creationId xmlns:a16="http://schemas.microsoft.com/office/drawing/2014/main" id="{E85C1824-97EA-C046-09A9-42B7321C16B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920414" y="1500104"/>
            <a:ext cx="6758238" cy="4505492"/>
          </a:xfrm>
          <a:prstGeom prst="rect">
            <a:avLst/>
          </a:prstGeom>
        </p:spPr>
      </p:pic>
    </p:spTree>
    <p:extLst>
      <p:ext uri="{BB962C8B-B14F-4D97-AF65-F5344CB8AC3E}">
        <p14:creationId xmlns:p14="http://schemas.microsoft.com/office/powerpoint/2010/main" val="2223262291"/>
      </p:ext>
    </p:extLst>
  </p:cSld>
  <p:clrMapOvr>
    <a:masterClrMapping/>
  </p:clrMapOvr>
</p:sld>
</file>

<file path=ppt/theme/theme1.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TotalTime>
  <Words>839</Words>
  <Application>Microsoft Macintosh PowerPoint</Application>
  <PresentationFormat>Custom</PresentationFormat>
  <Paragraphs>112</Paragraphs>
  <Slides>20</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Open Sans</vt:lpstr>
      <vt:lpstr>Calibri</vt:lpstr>
      <vt:lpstr>Arial</vt:lpstr>
      <vt:lpstr>Wingdings</vt:lpstr>
      <vt:lpstr>CARDET Course template</vt:lpstr>
      <vt:lpstr>CARDET Course template</vt:lpstr>
      <vt:lpstr>Financial Literacy for Families  Train the Trainer Module 4  Managing money during critical life periods  </vt:lpstr>
      <vt:lpstr> Module 4 Aim: Managing money during critical life periods </vt:lpstr>
      <vt:lpstr>    Module 4 Visual Plan for the session</vt:lpstr>
      <vt:lpstr>Activity M4.1a   Warmer   Money Challenges  1. Introduce yourself to a partner and share ideas about stress and money  2. Write down times in peoples’ lives when they are worried or stressed      about money  </vt:lpstr>
      <vt:lpstr>Activity M4.1b   Warmer    Money Challenges</vt:lpstr>
      <vt:lpstr>PowerPoint Presentation</vt:lpstr>
      <vt:lpstr>Activity M4.2   Managing Money    Needs and Wants</vt:lpstr>
      <vt:lpstr>Activity M4.3     Managing Money</vt:lpstr>
      <vt:lpstr>PowerPoint Presentation</vt:lpstr>
      <vt:lpstr>Activity M4.4   Taxation discussion</vt:lpstr>
      <vt:lpstr>Activity M4.5    Managing money during critical life periods</vt:lpstr>
      <vt:lpstr>Managing Money and Taxation</vt:lpstr>
      <vt:lpstr>Activity M4.6  What is a critical consumer?</vt:lpstr>
      <vt:lpstr>Managing Money</vt:lpstr>
      <vt:lpstr>Activity M4.7    Managing money and the critical consumer</vt:lpstr>
      <vt:lpstr>Activity M4.8   What do you understand by the term ‘Circular Economy’?   </vt:lpstr>
      <vt:lpstr>What is a ‘circular economy’?</vt:lpstr>
      <vt:lpstr>The Circular Economy: How to start the discussion with young children</vt:lpstr>
      <vt:lpstr>Self study tasks:</vt:lpstr>
      <vt:lpstr>Thank you for attending, we hope you find this useful.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IO2: Financial Literacy Induction Training for Trainers</dc:title>
  <dc:creator>Debbie Bough</dc:creator>
  <cp:lastModifiedBy>Learning Unlimited</cp:lastModifiedBy>
  <cp:revision>87</cp:revision>
  <dcterms:created xsi:type="dcterms:W3CDTF">2014-07-11T09:12:14Z</dcterms:created>
  <dcterms:modified xsi:type="dcterms:W3CDTF">2022-06-08T14:52:31Z</dcterms:modified>
</cp:coreProperties>
</file>