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38"/>
  </p:notesMasterIdLst>
  <p:sldIdLst>
    <p:sldId id="256" r:id="rId3"/>
    <p:sldId id="257" r:id="rId4"/>
    <p:sldId id="275" r:id="rId5"/>
    <p:sldId id="297" r:id="rId6"/>
    <p:sldId id="296" r:id="rId7"/>
    <p:sldId id="292" r:id="rId8"/>
    <p:sldId id="280" r:id="rId9"/>
    <p:sldId id="300" r:id="rId10"/>
    <p:sldId id="304" r:id="rId11"/>
    <p:sldId id="312" r:id="rId12"/>
    <p:sldId id="295" r:id="rId13"/>
    <p:sldId id="301" r:id="rId14"/>
    <p:sldId id="298" r:id="rId15"/>
    <p:sldId id="299" r:id="rId16"/>
    <p:sldId id="277" r:id="rId17"/>
    <p:sldId id="290" r:id="rId18"/>
    <p:sldId id="288" r:id="rId19"/>
    <p:sldId id="305" r:id="rId20"/>
    <p:sldId id="291" r:id="rId21"/>
    <p:sldId id="308" r:id="rId22"/>
    <p:sldId id="307" r:id="rId23"/>
    <p:sldId id="306" r:id="rId24"/>
    <p:sldId id="278" r:id="rId25"/>
    <p:sldId id="287" r:id="rId26"/>
    <p:sldId id="293" r:id="rId27"/>
    <p:sldId id="310" r:id="rId28"/>
    <p:sldId id="281" r:id="rId29"/>
    <p:sldId id="282" r:id="rId30"/>
    <p:sldId id="311" r:id="rId31"/>
    <p:sldId id="283" r:id="rId32"/>
    <p:sldId id="268" r:id="rId33"/>
    <p:sldId id="279" r:id="rId34"/>
    <p:sldId id="286" r:id="rId35"/>
    <p:sldId id="314" r:id="rId36"/>
    <p:sldId id="274" r:id="rId37"/>
  </p:sldIdLst>
  <p:sldSz cx="13335000" cy="7505700"/>
  <p:notesSz cx="6858000" cy="9144000"/>
  <p:embeddedFontLst>
    <p:embeddedFont>
      <p:font typeface="Calibri" panose="020F0502020204030204" pitchFamily="34" charset="0"/>
      <p:regular r:id="rId39"/>
      <p:bold r:id="rId40"/>
      <p:italic r:id="rId41"/>
      <p:boldItalic r:id="rId42"/>
    </p:embeddedFont>
    <p:embeddedFont>
      <p:font typeface="Open Sans" panose="020B060603050402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hITK7tXygNUnIeBwyaNfdpTo2LF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uela Soro" initials="MS" lastIdx="1" clrIdx="0">
    <p:extLst>
      <p:ext uri="{19B8F6BF-5375-455C-9EA6-DF929625EA0E}">
        <p15:presenceInfo xmlns:p15="http://schemas.microsoft.com/office/powerpoint/2012/main" userId="Manuela So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D74"/>
    <a:srgbClr val="2E9A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69" autoAdjust="0"/>
    <p:restoredTop sz="94640" autoAdjust="0"/>
  </p:normalViewPr>
  <p:slideViewPr>
    <p:cSldViewPr snapToGrid="0" snapToObjects="1">
      <p:cViewPr varScale="1">
        <p:scale>
          <a:sx n="56" d="100"/>
          <a:sy n="56" d="100"/>
        </p:scale>
        <p:origin x="184" y="13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customschemas.google.com/relationships/presentationmetadata" Target="meta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it-IT"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3152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6997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3083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4453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6244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5443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8354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9427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7325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7159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5" name="Google Shape;5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2959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8289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9278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6059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I have </a:t>
            </a:r>
            <a:r>
              <a:rPr lang="en-GB" dirty="0" err="1"/>
              <a:t>schanged</a:t>
            </a:r>
            <a:r>
              <a:rPr lang="en-GB" dirty="0"/>
              <a:t> this to make more sense</a:t>
            </a:r>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2114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2844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Layout changed</a:t>
            </a:r>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7416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6633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5147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As above</a:t>
            </a:r>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6386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5" name="Google Shape;5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3</a:t>
            </a:fld>
            <a:endParaRPr/>
          </a:p>
        </p:txBody>
      </p:sp>
    </p:spTree>
    <p:extLst>
      <p:ext uri="{BB962C8B-B14F-4D97-AF65-F5344CB8AC3E}">
        <p14:creationId xmlns:p14="http://schemas.microsoft.com/office/powerpoint/2010/main" val="878166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79351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22479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97067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35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3894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9068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4493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9707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5797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p:txBody>
      </p:sp>
      <p:sp>
        <p:nvSpPr>
          <p:cNvPr id="61" name="Google Shape;6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6645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d cover">
  <p:cSld name="End cover">
    <p:spTree>
      <p:nvGrpSpPr>
        <p:cNvPr id="1" name="Shape 11"/>
        <p:cNvGrpSpPr/>
        <p:nvPr/>
      </p:nvGrpSpPr>
      <p:grpSpPr>
        <a:xfrm>
          <a:off x="0" y="0"/>
          <a:ext cx="0" cy="0"/>
          <a:chOff x="0" y="0"/>
          <a:chExt cx="0" cy="0"/>
        </a:xfrm>
      </p:grpSpPr>
      <p:sp>
        <p:nvSpPr>
          <p:cNvPr id="12" name="Google Shape;12;p23"/>
          <p:cNvSpPr/>
          <p:nvPr/>
        </p:nvSpPr>
        <p:spPr>
          <a:xfrm>
            <a:off x="-67969" y="-254000"/>
            <a:ext cx="13691032" cy="77597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spcBef>
                <a:spcPts val="0"/>
              </a:spcBef>
              <a:spcAft>
                <a:spcPts val="0"/>
              </a:spcAft>
              <a:buNone/>
            </a:pPr>
            <a:endParaRPr sz="1478" b="0" i="0" u="none" strike="noStrike" cap="none">
              <a:solidFill>
                <a:schemeClr val="lt1"/>
              </a:solidFill>
              <a:latin typeface="Calibri"/>
              <a:ea typeface="Calibri"/>
              <a:cs typeface="Calibri"/>
              <a:sym typeface="Calibri"/>
            </a:endParaRPr>
          </a:p>
        </p:txBody>
      </p:sp>
      <p:sp>
        <p:nvSpPr>
          <p:cNvPr id="13" name="Google Shape;13;p23"/>
          <p:cNvSpPr txBox="1">
            <a:spLocks noGrp="1"/>
          </p:cNvSpPr>
          <p:nvPr>
            <p:ph type="ctrTitle"/>
          </p:nvPr>
        </p:nvSpPr>
        <p:spPr>
          <a:xfrm>
            <a:off x="310399" y="2955190"/>
            <a:ext cx="6107071" cy="1060949"/>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4" name="Google Shape;14;p23"/>
          <p:cNvGrpSpPr/>
          <p:nvPr/>
        </p:nvGrpSpPr>
        <p:grpSpPr>
          <a:xfrm>
            <a:off x="309367" y="6493935"/>
            <a:ext cx="6399441" cy="923330"/>
            <a:chOff x="309367" y="6493935"/>
            <a:chExt cx="6399441" cy="923330"/>
          </a:xfrm>
        </p:grpSpPr>
        <p:sp>
          <p:nvSpPr>
            <p:cNvPr id="15" name="Google Shape;15;p23"/>
            <p:cNvSpPr txBox="1"/>
            <p:nvPr/>
          </p:nvSpPr>
          <p:spPr>
            <a:xfrm>
              <a:off x="2070100" y="6493935"/>
              <a:ext cx="4638708" cy="92333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it-IT" sz="12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sz="1200" b="0" i="0" u="none" strike="noStrike" cap="none">
                <a:solidFill>
                  <a:schemeClr val="dk1"/>
                </a:solidFill>
                <a:latin typeface="Calibri"/>
                <a:ea typeface="Calibri"/>
                <a:cs typeface="Calibri"/>
                <a:sym typeface="Calibri"/>
              </a:endParaRPr>
            </a:p>
          </p:txBody>
        </p:sp>
        <p:pic>
          <p:nvPicPr>
            <p:cNvPr id="16" name="Google Shape;16;p23"/>
            <p:cNvPicPr preferRelativeResize="0"/>
            <p:nvPr/>
          </p:nvPicPr>
          <p:blipFill rotWithShape="1">
            <a:blip r:embed="rId2">
              <a:alphaModFix/>
            </a:blip>
            <a:srcRect/>
            <a:stretch/>
          </p:blipFill>
          <p:spPr>
            <a:xfrm>
              <a:off x="309367" y="6778845"/>
              <a:ext cx="1471307" cy="304544"/>
            </a:xfrm>
            <a:prstGeom prst="rect">
              <a:avLst/>
            </a:prstGeom>
            <a:noFill/>
            <a:ln>
              <a:noFill/>
            </a:ln>
          </p:spPr>
        </p:pic>
      </p:grpSp>
      <p:pic>
        <p:nvPicPr>
          <p:cNvPr id="17" name="Google Shape;17;p23"/>
          <p:cNvPicPr preferRelativeResize="0"/>
          <p:nvPr/>
        </p:nvPicPr>
        <p:blipFill rotWithShape="1">
          <a:blip r:embed="rId3">
            <a:alphaModFix/>
          </a:blip>
          <a:srcRect/>
          <a:stretch/>
        </p:blipFill>
        <p:spPr>
          <a:xfrm>
            <a:off x="465786" y="637418"/>
            <a:ext cx="2782951" cy="1259537"/>
          </a:xfrm>
          <a:prstGeom prst="rect">
            <a:avLst/>
          </a:prstGeom>
          <a:noFill/>
          <a:ln>
            <a:noFill/>
          </a:ln>
        </p:spPr>
      </p:pic>
      <p:pic>
        <p:nvPicPr>
          <p:cNvPr id="18" name="Google Shape;18;p23"/>
          <p:cNvPicPr preferRelativeResize="0"/>
          <p:nvPr/>
        </p:nvPicPr>
        <p:blipFill rotWithShape="1">
          <a:blip r:embed="rId4">
            <a:alphaModFix/>
          </a:blip>
          <a:srcRect/>
          <a:stretch/>
        </p:blipFill>
        <p:spPr>
          <a:xfrm>
            <a:off x="6998234" y="2675313"/>
            <a:ext cx="6624829" cy="483038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1"/>
        <p:cNvGrpSpPr/>
        <p:nvPr/>
      </p:nvGrpSpPr>
      <p:grpSpPr>
        <a:xfrm>
          <a:off x="0" y="0"/>
          <a:ext cx="0" cy="0"/>
          <a:chOff x="0" y="0"/>
          <a:chExt cx="0" cy="0"/>
        </a:xfrm>
      </p:grpSpPr>
      <p:sp>
        <p:nvSpPr>
          <p:cNvPr id="22" name="Google Shape;22;p24"/>
          <p:cNvSpPr txBox="1">
            <a:spLocks noGrp="1"/>
          </p:cNvSpPr>
          <p:nvPr>
            <p:ph type="body" idx="1"/>
          </p:nvPr>
        </p:nvSpPr>
        <p:spPr>
          <a:xfrm>
            <a:off x="500063" y="1466850"/>
            <a:ext cx="12331541" cy="5538475"/>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3" name="Google Shape;23;p24"/>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ubtitle Content - 2col">
  <p:cSld name="1_Title Subtitle Content - 2col">
    <p:spTree>
      <p:nvGrpSpPr>
        <p:cNvPr id="1" name="Shape 24"/>
        <p:cNvGrpSpPr/>
        <p:nvPr/>
      </p:nvGrpSpPr>
      <p:grpSpPr>
        <a:xfrm>
          <a:off x="0" y="0"/>
          <a:ext cx="0" cy="0"/>
          <a:chOff x="0" y="0"/>
          <a:chExt cx="0" cy="0"/>
        </a:xfrm>
      </p:grpSpPr>
      <p:sp>
        <p:nvSpPr>
          <p:cNvPr id="25" name="Google Shape;25;p25"/>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accent4"/>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6" name="Google Shape;26;p25"/>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5"/>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8"/>
        <p:cNvGrpSpPr/>
        <p:nvPr/>
      </p:nvGrpSpPr>
      <p:grpSpPr>
        <a:xfrm>
          <a:off x="0" y="0"/>
          <a:ext cx="0" cy="0"/>
          <a:chOff x="0" y="0"/>
          <a:chExt cx="0" cy="0"/>
        </a:xfrm>
      </p:grpSpPr>
      <p:sp>
        <p:nvSpPr>
          <p:cNvPr id="29" name="Google Shape;29;p26"/>
          <p:cNvSpPr txBox="1">
            <a:spLocks noGrp="1"/>
          </p:cNvSpPr>
          <p:nvPr>
            <p:ph type="body" idx="1"/>
          </p:nvPr>
        </p:nvSpPr>
        <p:spPr>
          <a:xfrm>
            <a:off x="500064" y="1514474"/>
            <a:ext cx="6042422" cy="5588141"/>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0" name="Google Shape;30;p26"/>
          <p:cNvSpPr txBox="1">
            <a:spLocks noGrp="1"/>
          </p:cNvSpPr>
          <p:nvPr>
            <p:ph type="body" idx="2"/>
          </p:nvPr>
        </p:nvSpPr>
        <p:spPr>
          <a:xfrm>
            <a:off x="6789183" y="1514474"/>
            <a:ext cx="6042422" cy="5588141"/>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1" name="Google Shape;31;p26"/>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2"/>
        <p:cNvGrpSpPr/>
        <p:nvPr/>
      </p:nvGrpSpPr>
      <p:grpSpPr>
        <a:xfrm>
          <a:off x="0" y="0"/>
          <a:ext cx="0" cy="0"/>
          <a:chOff x="0" y="0"/>
          <a:chExt cx="0" cy="0"/>
        </a:xfrm>
      </p:grpSpPr>
      <p:sp>
        <p:nvSpPr>
          <p:cNvPr id="33" name="Google Shape;33;p27"/>
          <p:cNvSpPr txBox="1">
            <a:spLocks noGrp="1"/>
          </p:cNvSpPr>
          <p:nvPr>
            <p:ph type="body" idx="1"/>
          </p:nvPr>
        </p:nvSpPr>
        <p:spPr>
          <a:xfrm>
            <a:off x="500064" y="1981200"/>
            <a:ext cx="6042422" cy="5121418"/>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4" name="Google Shape;34;p27"/>
          <p:cNvSpPr txBox="1">
            <a:spLocks noGrp="1"/>
          </p:cNvSpPr>
          <p:nvPr>
            <p:ph type="body" idx="2"/>
          </p:nvPr>
        </p:nvSpPr>
        <p:spPr>
          <a:xfrm>
            <a:off x="6789183" y="1981200"/>
            <a:ext cx="6042422" cy="5121418"/>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5" name="Google Shape;35;p27"/>
          <p:cNvSpPr txBox="1">
            <a:spLocks noGrp="1"/>
          </p:cNvSpPr>
          <p:nvPr>
            <p:ph type="body" idx="3"/>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6" name="Google Shape;36;p27"/>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20"/>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bbc.co.uk/bitesize/articles/znsmxyc"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bbc.co.uk/bitesize/topicszjkphbk/articles/zf4sscw"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www.nationalnumeracy.org.uk/challenge/maths_practic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ibonicci.com/numeracy/"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hyperlink" Target="https://www.mathcentre.ac.uk/resources/uploaded/numeracy-professional-skills-test-1-questions.pdf" TargetMode="External"/><Relationship Id="rId3" Type="http://schemas.openxmlformats.org/officeDocument/2006/relationships/hyperlink" Target="https://www.test-questions.com/qts-skills-test-numeracy-10.php" TargetMode="External"/><Relationship Id="rId7" Type="http://schemas.openxmlformats.org/officeDocument/2006/relationships/hyperlink" Target="https://www.incharge.org/financial-literacy/resources-for-teachers/financial-literacy-for-kid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scie.org.uk/workforce/careskillsbase/files/skillschecks/18_usingnumbersincarework1.pdf" TargetMode="External"/><Relationship Id="rId5" Type="http://schemas.openxmlformats.org/officeDocument/2006/relationships/hyperlink" Target="https://www.basic-mathematics.com/second-grade-math-test.html" TargetMode="External"/><Relationship Id="rId4" Type="http://schemas.openxmlformats.org/officeDocument/2006/relationships/hyperlink" Target="https://www.cgpbooks.co.uk/resources/cgp-s-free-online-10-minute-test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www.youtube.com/watch?v=dihlSqall3k" TargetMode="External"/><Relationship Id="rId5" Type="http://schemas.openxmlformats.org/officeDocument/2006/relationships/hyperlink" Target="https://www.parents.com/toddlers-preschoolers/development/intellectual/math-games-for-your-toddler/" TargetMode="External"/><Relationship Id="rId4" Type="http://schemas.openxmlformats.org/officeDocument/2006/relationships/hyperlink" Target="https://www.zerotothree.org/resources/3117-math4littles-early-math-activities-for-two-and-three-year-old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youtu.be/J8P3sCooGg0"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myboredtoddler.com/counting-activities-for-toddlers/"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hyperlink" Target="https://www.youtube.com/watch?v=gWT2m08lSf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moneymatters.ccpc.ie/wp-content/uploads/2020/09/2020.09.10-S4-Case-Study-Alex.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zTlR9amvk1U&amp;t=33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a:spLocks noGrp="1"/>
          </p:cNvSpPr>
          <p:nvPr>
            <p:ph type="ctrTitle"/>
          </p:nvPr>
        </p:nvSpPr>
        <p:spPr>
          <a:xfrm>
            <a:off x="311150" y="2955925"/>
            <a:ext cx="6107100" cy="1060500"/>
          </a:xfrm>
          <a:prstGeom prst="rect">
            <a:avLst/>
          </a:prstGeom>
          <a:noFill/>
          <a:ln>
            <a:noFill/>
          </a:ln>
        </p:spPr>
        <p:txBody>
          <a:bodyPr spcFirstLastPara="1" wrap="square" lIns="72000" tIns="45700" rIns="72000" bIns="45700" anchor="t" anchorCtr="0">
            <a:noAutofit/>
          </a:bodyPr>
          <a:lstStyle/>
          <a:p>
            <a:r>
              <a:rPr lang="en-US" sz="3600" dirty="0">
                <a:latin typeface="Calibri"/>
                <a:ea typeface="Calibri"/>
                <a:cs typeface="Calibri"/>
                <a:sym typeface="Calibri"/>
              </a:rPr>
              <a:t>Financial Literacy for Families</a:t>
            </a:r>
            <a:endParaRPr sz="3600" dirty="0"/>
          </a:p>
        </p:txBody>
      </p:sp>
      <p:sp>
        <p:nvSpPr>
          <p:cNvPr id="51" name="Google Shape;51;p1"/>
          <p:cNvSpPr txBox="1"/>
          <p:nvPr/>
        </p:nvSpPr>
        <p:spPr>
          <a:xfrm>
            <a:off x="311150" y="4016425"/>
            <a:ext cx="6605602" cy="1917088"/>
          </a:xfrm>
          <a:prstGeom prst="rect">
            <a:avLst/>
          </a:prstGeom>
          <a:noFill/>
          <a:ln>
            <a:noFill/>
          </a:ln>
        </p:spPr>
        <p:txBody>
          <a:bodyPr spcFirstLastPara="1" wrap="square" lIns="91425" tIns="45700" rIns="91425" bIns="45700" anchor="t" anchorCtr="0">
            <a:noAutofit/>
          </a:bodyPr>
          <a:lstStyle/>
          <a:p>
            <a:pPr lvl="0">
              <a:lnSpc>
                <a:spcPct val="90000"/>
              </a:lnSpc>
              <a:buClr>
                <a:srgbClr val="0A9A8F"/>
              </a:buClr>
              <a:buSzPts val="2400"/>
            </a:pPr>
            <a:r>
              <a:rPr lang="it-IT" sz="2800" b="1" dirty="0">
                <a:solidFill>
                  <a:srgbClr val="0A9A8F"/>
                </a:solidFill>
                <a:latin typeface="Calibri" panose="020F0502020204030204" pitchFamily="34" charset="0"/>
                <a:ea typeface="Open Sans"/>
                <a:cs typeface="Calibri" panose="020F0502020204030204" pitchFamily="34" charset="0"/>
                <a:sym typeface="Open Sans"/>
              </a:rPr>
              <a:t>Train the Trainer Module 5</a:t>
            </a:r>
          </a:p>
          <a:p>
            <a:pPr lvl="0">
              <a:lnSpc>
                <a:spcPct val="90000"/>
              </a:lnSpc>
              <a:buClr>
                <a:srgbClr val="0A9A8F"/>
              </a:buClr>
              <a:buSzPts val="2400"/>
            </a:pPr>
            <a:endParaRPr lang="it-IT" sz="2800" b="1" dirty="0">
              <a:solidFill>
                <a:srgbClr val="0A9A8F"/>
              </a:solidFill>
              <a:latin typeface="Calibri" panose="020F0502020204030204" pitchFamily="34" charset="0"/>
              <a:ea typeface="Open Sans"/>
              <a:cs typeface="Calibri" panose="020F0502020204030204" pitchFamily="34" charset="0"/>
              <a:sym typeface="Open Sans"/>
            </a:endParaRPr>
          </a:p>
          <a:p>
            <a:pPr lvl="0">
              <a:lnSpc>
                <a:spcPct val="90000"/>
              </a:lnSpc>
              <a:buClr>
                <a:srgbClr val="0A9A8F"/>
              </a:buClr>
              <a:buSzPts val="2400"/>
            </a:pPr>
            <a:r>
              <a:rPr lang="en-US" sz="2800" dirty="0">
                <a:solidFill>
                  <a:srgbClr val="0A9A8F"/>
                </a:solidFill>
                <a:latin typeface="Calibri" panose="020F0502020204030204" pitchFamily="34" charset="0"/>
                <a:ea typeface="Open Sans"/>
                <a:cs typeface="Calibri" panose="020F0502020204030204" pitchFamily="34" charset="0"/>
                <a:sym typeface="Open Sans"/>
              </a:rPr>
              <a:t>The role of money in our lives, numeracy and its relevance in Financial Literacy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CF9F26-00F8-118E-7C52-6F2D39F3A47F}"/>
              </a:ext>
            </a:extLst>
          </p:cNvPr>
          <p:cNvSpPr>
            <a:spLocks noGrp="1"/>
          </p:cNvSpPr>
          <p:nvPr>
            <p:ph type="body" idx="1"/>
          </p:nvPr>
        </p:nvSpPr>
        <p:spPr/>
        <p:txBody>
          <a:bodyPr/>
          <a:lstStyle/>
          <a:p>
            <a:r>
              <a:rPr lang="en-GB" sz="3200" dirty="0"/>
              <a:t>Thinking about money, with a partner suggest:</a:t>
            </a:r>
          </a:p>
          <a:p>
            <a:endParaRPr lang="en-GB" sz="3200" dirty="0"/>
          </a:p>
          <a:p>
            <a:pPr marL="742950" indent="-514350">
              <a:buFont typeface="+mj-lt"/>
              <a:buAutoNum type="arabicPeriod"/>
            </a:pPr>
            <a:r>
              <a:rPr lang="en-GB" sz="3200" dirty="0"/>
              <a:t>What scenarios is calculating interest useful for?</a:t>
            </a:r>
          </a:p>
          <a:p>
            <a:pPr marL="742950" indent="-514350">
              <a:buFont typeface="+mj-lt"/>
              <a:buAutoNum type="arabicPeriod"/>
            </a:pPr>
            <a:r>
              <a:rPr lang="en-GB" sz="3200" dirty="0"/>
              <a:t>Where and how do you use measuring skills? </a:t>
            </a:r>
          </a:p>
          <a:p>
            <a:pPr marL="742950" indent="-514350">
              <a:buFont typeface="+mj-lt"/>
              <a:buAutoNum type="arabicPeriod"/>
            </a:pPr>
            <a:r>
              <a:rPr lang="en-GB" sz="3200" dirty="0"/>
              <a:t>In financial calculations, when do you use mental arithmetic?</a:t>
            </a:r>
          </a:p>
          <a:p>
            <a:pPr marL="742950" indent="-514350">
              <a:buFont typeface="+mj-lt"/>
              <a:buAutoNum type="arabicPeriod"/>
            </a:pPr>
            <a:r>
              <a:rPr lang="en-GB" sz="3200" dirty="0"/>
              <a:t>When do you use addition and subtraction?</a:t>
            </a:r>
          </a:p>
          <a:p>
            <a:pPr marL="742950" indent="-514350">
              <a:buFont typeface="+mj-lt"/>
              <a:buAutoNum type="arabicPeriod"/>
            </a:pPr>
            <a:r>
              <a:rPr lang="en-GB" sz="3200" dirty="0"/>
              <a:t>Do you ever use percentages?</a:t>
            </a:r>
          </a:p>
          <a:p>
            <a:endParaRPr lang="en-GB" dirty="0"/>
          </a:p>
        </p:txBody>
      </p:sp>
      <p:sp>
        <p:nvSpPr>
          <p:cNvPr id="3" name="Title 2">
            <a:extLst>
              <a:ext uri="{FF2B5EF4-FFF2-40B4-BE49-F238E27FC236}">
                <a16:creationId xmlns:a16="http://schemas.microsoft.com/office/drawing/2014/main" id="{BCBB432D-DA70-8E7F-4DAF-D87A76EECFE3}"/>
              </a:ext>
            </a:extLst>
          </p:cNvPr>
          <p:cNvSpPr>
            <a:spLocks noGrp="1"/>
          </p:cNvSpPr>
          <p:nvPr>
            <p:ph type="title"/>
          </p:nvPr>
        </p:nvSpPr>
        <p:spPr/>
        <p:txBody>
          <a:bodyPr/>
          <a:lstStyle/>
          <a:p>
            <a:r>
              <a:rPr lang="en-GB" dirty="0"/>
              <a:t>A</a:t>
            </a:r>
            <a:r>
              <a:rPr lang="en-GB" sz="3200" dirty="0"/>
              <a:t>ctivity M5.2</a:t>
            </a:r>
          </a:p>
        </p:txBody>
      </p:sp>
      <p:sp>
        <p:nvSpPr>
          <p:cNvPr id="4" name="Text Placeholder 3">
            <a:extLst>
              <a:ext uri="{FF2B5EF4-FFF2-40B4-BE49-F238E27FC236}">
                <a16:creationId xmlns:a16="http://schemas.microsoft.com/office/drawing/2014/main" id="{70E9BA47-A763-C2CE-71E3-1E894CEB2947}"/>
              </a:ext>
            </a:extLst>
          </p:cNvPr>
          <p:cNvSpPr>
            <a:spLocks noGrp="1"/>
          </p:cNvSpPr>
          <p:nvPr>
            <p:ph type="body" idx="2"/>
          </p:nvPr>
        </p:nvSpPr>
        <p:spPr/>
        <p:txBody>
          <a:bodyPr/>
          <a:lstStyle/>
          <a:p>
            <a:r>
              <a:rPr lang="en-GB" dirty="0"/>
              <a:t>Numeracy and financial literacy</a:t>
            </a:r>
          </a:p>
        </p:txBody>
      </p:sp>
    </p:spTree>
    <p:extLst>
      <p:ext uri="{BB962C8B-B14F-4D97-AF65-F5344CB8AC3E}">
        <p14:creationId xmlns:p14="http://schemas.microsoft.com/office/powerpoint/2010/main" val="3309747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371728" y="715061"/>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n-US" dirty="0"/>
              <a:t>Examples of </a:t>
            </a:r>
            <a:r>
              <a:rPr lang="en-US" dirty="0" err="1"/>
              <a:t>maths</a:t>
            </a:r>
            <a:r>
              <a:rPr lang="en-US" dirty="0"/>
              <a:t>/numeracy connection in daily life: </a:t>
            </a:r>
            <a:r>
              <a:rPr lang="en-US" dirty="0">
                <a:solidFill>
                  <a:schemeClr val="accent1"/>
                </a:solidFill>
              </a:rPr>
              <a:t>real life scenarios</a:t>
            </a:r>
            <a:endParaRPr lang="en-US" dirty="0"/>
          </a:p>
        </p:txBody>
      </p:sp>
      <p:sp>
        <p:nvSpPr>
          <p:cNvPr id="65" name="Google Shape;65;p3"/>
          <p:cNvSpPr txBox="1">
            <a:spLocks noGrp="1"/>
          </p:cNvSpPr>
          <p:nvPr>
            <p:ph type="body" idx="1"/>
          </p:nvPr>
        </p:nvSpPr>
        <p:spPr>
          <a:xfrm>
            <a:off x="371728" y="1477546"/>
            <a:ext cx="12048652" cy="2962380"/>
          </a:xfrm>
          <a:prstGeom prst="rect">
            <a:avLst/>
          </a:prstGeom>
          <a:noFill/>
          <a:ln>
            <a:noFill/>
          </a:ln>
        </p:spPr>
        <p:txBody>
          <a:bodyPr spcFirstLastPara="1" wrap="square" lIns="72000" tIns="45700" rIns="72000" bIns="45700" anchor="t" anchorCtr="0">
            <a:noAutofit/>
          </a:bodyPr>
          <a:lstStyle/>
          <a:p>
            <a:pPr marL="0" lvl="0" indent="0" algn="l">
              <a:lnSpc>
                <a:spcPct val="150000"/>
              </a:lnSpc>
              <a:buSzPts val="2100"/>
            </a:pPr>
            <a:r>
              <a:rPr lang="en-US" sz="3200" b="1" dirty="0">
                <a:solidFill>
                  <a:schemeClr val="accent2"/>
                </a:solidFill>
              </a:rPr>
              <a:t>MANAGING MONEY: </a:t>
            </a:r>
            <a:r>
              <a:rPr lang="en-US" sz="3200" dirty="0"/>
              <a:t>one important skill families should learn is </a:t>
            </a:r>
            <a:r>
              <a:rPr lang="en-US" sz="3200" b="1" dirty="0">
                <a:solidFill>
                  <a:schemeClr val="accent1"/>
                </a:solidFill>
              </a:rPr>
              <a:t>how to calculate interest</a:t>
            </a:r>
          </a:p>
          <a:p>
            <a:pPr marL="0" lvl="0" indent="0" algn="l">
              <a:lnSpc>
                <a:spcPct val="150000"/>
              </a:lnSpc>
              <a:buSzPts val="2100"/>
            </a:pPr>
            <a:r>
              <a:rPr lang="en-US" sz="3200" dirty="0"/>
              <a:t> Families can use this skill to:</a:t>
            </a:r>
          </a:p>
          <a:p>
            <a:pPr marL="817563" lvl="0" indent="-457200" algn="l">
              <a:lnSpc>
                <a:spcPct val="150000"/>
              </a:lnSpc>
              <a:buSzPts val="2100"/>
              <a:buFont typeface="Arial" panose="020B0604020202020204" pitchFamily="34" charset="0"/>
              <a:buChar char="•"/>
            </a:pPr>
            <a:r>
              <a:rPr lang="en-US" sz="3200" dirty="0">
                <a:solidFill>
                  <a:srgbClr val="2E9A8F"/>
                </a:solidFill>
              </a:rPr>
              <a:t>manage their money</a:t>
            </a:r>
          </a:p>
          <a:p>
            <a:pPr marL="817563" lvl="0" indent="-457200" algn="l">
              <a:lnSpc>
                <a:spcPct val="150000"/>
              </a:lnSpc>
              <a:buSzPts val="2100"/>
              <a:buFont typeface="Arial" panose="020B0604020202020204" pitchFamily="34" charset="0"/>
              <a:buChar char="•"/>
            </a:pPr>
            <a:r>
              <a:rPr lang="en-US" sz="3200" dirty="0">
                <a:solidFill>
                  <a:srgbClr val="2E9A8F"/>
                </a:solidFill>
              </a:rPr>
              <a:t>pick the best bank account</a:t>
            </a:r>
          </a:p>
          <a:p>
            <a:pPr marL="817563" lvl="0" indent="-457200" algn="l">
              <a:lnSpc>
                <a:spcPct val="150000"/>
              </a:lnSpc>
              <a:buSzPts val="2100"/>
              <a:buFont typeface="Arial" panose="020B0604020202020204" pitchFamily="34" charset="0"/>
              <a:buChar char="•"/>
            </a:pPr>
            <a:r>
              <a:rPr lang="en-US" sz="3200" dirty="0">
                <a:solidFill>
                  <a:srgbClr val="2E9A8F"/>
                </a:solidFill>
              </a:rPr>
              <a:t>decide which credit card is best </a:t>
            </a:r>
          </a:p>
          <a:p>
            <a:pPr marL="817563" lvl="0" indent="-457200" algn="l">
              <a:lnSpc>
                <a:spcPct val="150000"/>
              </a:lnSpc>
              <a:buSzPts val="2100"/>
              <a:buFont typeface="Arial" panose="020B0604020202020204" pitchFamily="34" charset="0"/>
              <a:buChar char="•"/>
            </a:pPr>
            <a:r>
              <a:rPr lang="en-US" sz="3200" dirty="0">
                <a:solidFill>
                  <a:srgbClr val="2E9A8F"/>
                </a:solidFill>
              </a:rPr>
              <a:t>decide on loans and understand different interest rates</a:t>
            </a:r>
          </a:p>
          <a:p>
            <a:pPr marL="342900" lvl="0" indent="-342900" algn="l">
              <a:lnSpc>
                <a:spcPct val="150000"/>
              </a:lnSpc>
              <a:buSzPts val="2100"/>
              <a:buFont typeface="Arial" panose="020B0604020202020204" pitchFamily="34" charset="0"/>
              <a:buChar char="•"/>
            </a:pPr>
            <a:endParaRPr lang="en-US" dirty="0"/>
          </a:p>
          <a:p>
            <a:pPr marL="0" lvl="0" indent="0" algn="l">
              <a:lnSpc>
                <a:spcPct val="150000"/>
              </a:lnSpc>
              <a:buSzPts val="2100"/>
            </a:pPr>
            <a:endParaRPr lang="en-US" b="1" dirty="0">
              <a:solidFill>
                <a:schemeClr val="accent2"/>
              </a:solidFill>
            </a:endParaRPr>
          </a:p>
          <a:p>
            <a:pPr marL="0" lvl="0" indent="0" algn="l">
              <a:lnSpc>
                <a:spcPct val="150000"/>
              </a:lnSpc>
              <a:buSzPts val="2100"/>
            </a:pPr>
            <a:endParaRPr lang="en-US" dirty="0"/>
          </a:p>
          <a:p>
            <a:pPr marL="0" lvl="0" indent="0" algn="l">
              <a:lnSpc>
                <a:spcPct val="150000"/>
              </a:lnSpc>
              <a:buSzPts val="2100"/>
            </a:pPr>
            <a:r>
              <a:rPr lang="en-US" dirty="0"/>
              <a:t> </a:t>
            </a:r>
          </a:p>
          <a:p>
            <a:pPr marL="0" lvl="0" indent="0" algn="l">
              <a:lnSpc>
                <a:spcPct val="150000"/>
              </a:lnSpc>
              <a:buSzPts val="2100"/>
            </a:pPr>
            <a:endParaRPr lang="en-US" dirty="0"/>
          </a:p>
        </p:txBody>
      </p:sp>
      <p:pic>
        <p:nvPicPr>
          <p:cNvPr id="2054" name="Picture 6" descr="pen, money, office, business, product, cash, currency, saving, banking, commerce, tax, economy, financial, savings, success, coins, finance, investment, office supplies, insurance, save money, save money concept, stack of money, investment concept, product design, money background, biro, ballpoint">
            <a:extLst>
              <a:ext uri="{FF2B5EF4-FFF2-40B4-BE49-F238E27FC236}">
                <a16:creationId xmlns:a16="http://schemas.microsoft.com/office/drawing/2014/main" id="{56AFB18B-28F8-4FBF-A4D8-36F83051D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5032" y="3348238"/>
            <a:ext cx="3645348" cy="250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465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665810"/>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n-US" dirty="0"/>
              <a:t>Examples of </a:t>
            </a:r>
            <a:r>
              <a:rPr lang="en-US" dirty="0" err="1"/>
              <a:t>maths</a:t>
            </a:r>
            <a:r>
              <a:rPr lang="en-US" dirty="0"/>
              <a:t>/numeracy connections in daily life: </a:t>
            </a:r>
            <a:r>
              <a:rPr lang="en-US" dirty="0">
                <a:solidFill>
                  <a:schemeClr val="accent1"/>
                </a:solidFill>
              </a:rPr>
              <a:t>real life scenarios</a:t>
            </a:r>
            <a:endParaRPr lang="en-US" dirty="0"/>
          </a:p>
        </p:txBody>
      </p:sp>
      <p:sp>
        <p:nvSpPr>
          <p:cNvPr id="65" name="Google Shape;65;p3"/>
          <p:cNvSpPr txBox="1">
            <a:spLocks noGrp="1"/>
          </p:cNvSpPr>
          <p:nvPr>
            <p:ph type="body" idx="1"/>
          </p:nvPr>
        </p:nvSpPr>
        <p:spPr>
          <a:xfrm>
            <a:off x="500064" y="1540042"/>
            <a:ext cx="11451304" cy="5805137"/>
          </a:xfrm>
          <a:prstGeom prst="rect">
            <a:avLst/>
          </a:prstGeom>
          <a:noFill/>
          <a:ln>
            <a:noFill/>
          </a:ln>
        </p:spPr>
        <p:txBody>
          <a:bodyPr spcFirstLastPara="1" wrap="square" lIns="72000" tIns="45700" rIns="72000" bIns="45700" anchor="t" anchorCtr="0">
            <a:noAutofit/>
          </a:bodyPr>
          <a:lstStyle/>
          <a:p>
            <a:pPr marL="0" lvl="0" indent="0" algn="l">
              <a:lnSpc>
                <a:spcPct val="150000"/>
              </a:lnSpc>
              <a:buSzPts val="2100"/>
            </a:pPr>
            <a:endParaRPr lang="en-US" dirty="0"/>
          </a:p>
          <a:p>
            <a:pPr marL="0" indent="0" algn="l">
              <a:lnSpc>
                <a:spcPct val="150000"/>
              </a:lnSpc>
              <a:buSzPts val="2100"/>
            </a:pPr>
            <a:r>
              <a:rPr lang="it-IT" sz="3200" b="1" dirty="0">
                <a:solidFill>
                  <a:schemeClr val="accent2"/>
                </a:solidFill>
              </a:rPr>
              <a:t>GENERAL SHOPPING: </a:t>
            </a:r>
            <a:r>
              <a:rPr lang="en-US" sz="3200" dirty="0"/>
              <a:t>when families buy a new item, they need to figure out which store offers the best price or offer </a:t>
            </a:r>
            <a:r>
              <a:rPr lang="en-US" sz="3200" dirty="0">
                <a:solidFill>
                  <a:srgbClr val="FFC000"/>
                </a:solidFill>
              </a:rPr>
              <a:t>(comparison) </a:t>
            </a:r>
          </a:p>
          <a:p>
            <a:pPr marL="360363" indent="0" algn="l">
              <a:lnSpc>
                <a:spcPct val="150000"/>
              </a:lnSpc>
              <a:buSzPts val="2100"/>
            </a:pPr>
            <a:r>
              <a:rPr lang="en-US" sz="3200" dirty="0"/>
              <a:t>Also, stores often have sales that give a </a:t>
            </a:r>
            <a:r>
              <a:rPr lang="en-US" sz="3200" dirty="0">
                <a:solidFill>
                  <a:schemeClr val="accent1"/>
                </a:solidFill>
              </a:rPr>
              <a:t>percentage</a:t>
            </a:r>
            <a:r>
              <a:rPr lang="en-US" sz="3200" dirty="0"/>
              <a:t> of  the original price. It is helpful for people to know </a:t>
            </a:r>
            <a:r>
              <a:rPr lang="en-US" sz="3200" dirty="0">
                <a:solidFill>
                  <a:schemeClr val="accent1"/>
                </a:solidFill>
              </a:rPr>
              <a:t>how to to calculate savings and discounts</a:t>
            </a:r>
            <a:r>
              <a:rPr lang="en-US" sz="3200" dirty="0"/>
              <a:t> and buy an item at the best price offered.</a:t>
            </a:r>
            <a:endParaRPr lang="it-IT" sz="3200" dirty="0"/>
          </a:p>
          <a:p>
            <a:pPr marL="0" lvl="0" indent="0" algn="l">
              <a:lnSpc>
                <a:spcPct val="150000"/>
              </a:lnSpc>
              <a:buSzPts val="2100"/>
            </a:pPr>
            <a:endParaRPr lang="en-US" b="1" dirty="0">
              <a:solidFill>
                <a:schemeClr val="accent2"/>
              </a:solidFill>
            </a:endParaRPr>
          </a:p>
          <a:p>
            <a:pPr marL="0" lvl="0" indent="0" algn="l">
              <a:lnSpc>
                <a:spcPct val="150000"/>
              </a:lnSpc>
              <a:buSzPts val="2100"/>
            </a:pPr>
            <a:endParaRPr lang="en-US" dirty="0"/>
          </a:p>
          <a:p>
            <a:pPr marL="0" lvl="0" indent="0" algn="l">
              <a:lnSpc>
                <a:spcPct val="150000"/>
              </a:lnSpc>
              <a:buSzPts val="2100"/>
            </a:pPr>
            <a:r>
              <a:rPr lang="en-US" dirty="0"/>
              <a:t> </a:t>
            </a:r>
          </a:p>
          <a:p>
            <a:pPr marL="0" lvl="0" indent="0" algn="l">
              <a:lnSpc>
                <a:spcPct val="150000"/>
              </a:lnSpc>
              <a:buSzPts val="2100"/>
            </a:pPr>
            <a:endParaRPr lang="en-US" dirty="0"/>
          </a:p>
        </p:txBody>
      </p:sp>
      <p:pic>
        <p:nvPicPr>
          <p:cNvPr id="2056" name="Picture 8" descr="Online Shopping, Ecommerce, Buy, Computer, Shop">
            <a:extLst>
              <a:ext uri="{FF2B5EF4-FFF2-40B4-BE49-F238E27FC236}">
                <a16:creationId xmlns:a16="http://schemas.microsoft.com/office/drawing/2014/main" id="{5B8BCDC0-E475-49F5-A085-F977296FA8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4416" y="206564"/>
            <a:ext cx="1977189" cy="1720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772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602766"/>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n-US" dirty="0"/>
              <a:t>Examples of </a:t>
            </a:r>
            <a:r>
              <a:rPr lang="en-US" dirty="0" err="1"/>
              <a:t>maths</a:t>
            </a:r>
            <a:r>
              <a:rPr lang="en-US" dirty="0"/>
              <a:t>/numeracy in daily life: </a:t>
            </a:r>
            <a:r>
              <a:rPr lang="en-US" dirty="0">
                <a:solidFill>
                  <a:schemeClr val="accent1"/>
                </a:solidFill>
              </a:rPr>
              <a:t>real life scenarios</a:t>
            </a:r>
          </a:p>
        </p:txBody>
      </p:sp>
      <p:sp>
        <p:nvSpPr>
          <p:cNvPr id="65" name="Google Shape;65;p3"/>
          <p:cNvSpPr txBox="1">
            <a:spLocks noGrp="1"/>
          </p:cNvSpPr>
          <p:nvPr>
            <p:ph type="body" idx="1"/>
          </p:nvPr>
        </p:nvSpPr>
        <p:spPr>
          <a:xfrm>
            <a:off x="248521" y="1398491"/>
            <a:ext cx="12583083" cy="4396127"/>
          </a:xfrm>
          <a:prstGeom prst="rect">
            <a:avLst/>
          </a:prstGeom>
          <a:noFill/>
          <a:ln>
            <a:noFill/>
          </a:ln>
        </p:spPr>
        <p:txBody>
          <a:bodyPr spcFirstLastPara="1" wrap="square" lIns="72000" tIns="45700" rIns="72000" bIns="45700" anchor="t" anchorCtr="0">
            <a:noAutofit/>
          </a:bodyPr>
          <a:lstStyle/>
          <a:p>
            <a:pPr marL="0" lvl="0" indent="0" algn="l">
              <a:lnSpc>
                <a:spcPct val="150000"/>
              </a:lnSpc>
              <a:buSzPts val="2100"/>
            </a:pPr>
            <a:r>
              <a:rPr lang="en-US" sz="3200" b="1" dirty="0">
                <a:solidFill>
                  <a:schemeClr val="accent2"/>
                </a:solidFill>
              </a:rPr>
              <a:t>PURCHASE OF FOOD: </a:t>
            </a:r>
            <a:r>
              <a:rPr lang="en-US" sz="3200" dirty="0">
                <a:solidFill>
                  <a:schemeClr val="bg2"/>
                </a:solidFill>
              </a:rPr>
              <a:t>The supermarket is the best place to practice math! Shopping for food involves the application of many </a:t>
            </a:r>
            <a:r>
              <a:rPr lang="en-US" sz="3200" b="1" dirty="0">
                <a:solidFill>
                  <a:schemeClr val="accent2"/>
                </a:solidFill>
              </a:rPr>
              <a:t>mathematical concepts</a:t>
            </a:r>
            <a:r>
              <a:rPr lang="en-US" sz="3200" dirty="0">
                <a:solidFill>
                  <a:schemeClr val="bg2"/>
                </a:solidFill>
              </a:rPr>
              <a:t>, from </a:t>
            </a:r>
            <a:r>
              <a:rPr lang="en-US" sz="3200" b="1" dirty="0">
                <a:solidFill>
                  <a:schemeClr val="accent1"/>
                </a:solidFill>
              </a:rPr>
              <a:t>multiplication</a:t>
            </a:r>
            <a:r>
              <a:rPr lang="en-US" sz="3200" dirty="0">
                <a:solidFill>
                  <a:schemeClr val="bg2"/>
                </a:solidFill>
              </a:rPr>
              <a:t> to </a:t>
            </a:r>
            <a:r>
              <a:rPr lang="en-US" sz="3200" b="1" dirty="0">
                <a:solidFill>
                  <a:schemeClr val="accent1"/>
                </a:solidFill>
              </a:rPr>
              <a:t>estimation</a:t>
            </a:r>
            <a:r>
              <a:rPr lang="en-US" sz="3200" dirty="0">
                <a:solidFill>
                  <a:schemeClr val="bg2"/>
                </a:solidFill>
              </a:rPr>
              <a:t> and even </a:t>
            </a:r>
            <a:r>
              <a:rPr lang="en-US" sz="3200" b="1" dirty="0">
                <a:solidFill>
                  <a:schemeClr val="accent1"/>
                </a:solidFill>
              </a:rPr>
              <a:t>percentages</a:t>
            </a:r>
            <a:r>
              <a:rPr lang="en-US" sz="3200" dirty="0">
                <a:solidFill>
                  <a:schemeClr val="bg2"/>
                </a:solidFill>
              </a:rPr>
              <a:t> </a:t>
            </a:r>
          </a:p>
          <a:p>
            <a:pPr marL="360363" lvl="0" indent="0" algn="l">
              <a:lnSpc>
                <a:spcPct val="150000"/>
              </a:lnSpc>
              <a:buSzPts val="2100"/>
            </a:pPr>
            <a:r>
              <a:rPr lang="en-US" sz="3200" dirty="0">
                <a:solidFill>
                  <a:schemeClr val="bg2"/>
                </a:solidFill>
              </a:rPr>
              <a:t>When you calculate the price per unit, try to figure out the </a:t>
            </a:r>
            <a:r>
              <a:rPr lang="en-US" sz="3200" dirty="0">
                <a:solidFill>
                  <a:schemeClr val="accent1"/>
                </a:solidFill>
              </a:rPr>
              <a:t>value of the discounts and percentages</a:t>
            </a:r>
            <a:r>
              <a:rPr lang="en-US" sz="3200" dirty="0">
                <a:solidFill>
                  <a:schemeClr val="bg2"/>
                </a:solidFill>
              </a:rPr>
              <a:t>, </a:t>
            </a:r>
            <a:r>
              <a:rPr lang="en-US" sz="3200" dirty="0">
                <a:solidFill>
                  <a:schemeClr val="accent1"/>
                </a:solidFill>
              </a:rPr>
              <a:t>weigh </a:t>
            </a:r>
            <a:r>
              <a:rPr lang="en-US" sz="3200" dirty="0">
                <a:solidFill>
                  <a:schemeClr val="bg2"/>
                </a:solidFill>
              </a:rPr>
              <a:t>the products </a:t>
            </a:r>
            <a:r>
              <a:rPr lang="en-US" sz="3200" dirty="0">
                <a:solidFill>
                  <a:srgbClr val="FFC000"/>
                </a:solidFill>
              </a:rPr>
              <a:t>(additions), </a:t>
            </a:r>
            <a:r>
              <a:rPr lang="en-US" sz="3200" dirty="0">
                <a:solidFill>
                  <a:schemeClr val="bg2"/>
                </a:solidFill>
              </a:rPr>
              <a:t>and </a:t>
            </a:r>
            <a:r>
              <a:rPr lang="en-US" sz="3200" dirty="0">
                <a:solidFill>
                  <a:schemeClr val="accent1"/>
                </a:solidFill>
              </a:rPr>
              <a:t>estimate the final cost</a:t>
            </a:r>
            <a:r>
              <a:rPr lang="en-US" sz="3200" dirty="0">
                <a:solidFill>
                  <a:schemeClr val="bg2"/>
                </a:solidFill>
              </a:rPr>
              <a:t>, you are using math to make your shopping experience easier. Without this knowledge, shopping can be very difficult and confusing, so these basic concepts are really helpful.</a:t>
            </a:r>
            <a:endParaRPr lang="en-US" sz="3200" dirty="0"/>
          </a:p>
          <a:p>
            <a:pPr marL="0" lvl="0" indent="0" algn="l">
              <a:lnSpc>
                <a:spcPct val="150000"/>
              </a:lnSpc>
              <a:buSzPts val="2100"/>
            </a:pPr>
            <a:r>
              <a:rPr lang="en-US" dirty="0"/>
              <a:t> </a:t>
            </a:r>
          </a:p>
        </p:txBody>
      </p:sp>
      <p:pic>
        <p:nvPicPr>
          <p:cNvPr id="3078" name="Picture 6" descr="Supermarket fridge">
            <a:extLst>
              <a:ext uri="{FF2B5EF4-FFF2-40B4-BE49-F238E27FC236}">
                <a16:creationId xmlns:a16="http://schemas.microsoft.com/office/drawing/2014/main" id="{C581487D-2961-4FD5-942A-B32B356BD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2869" y="2101515"/>
            <a:ext cx="1724788" cy="1651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132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2500" y="618808"/>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n-US" dirty="0"/>
              <a:t>Examples of </a:t>
            </a:r>
            <a:r>
              <a:rPr lang="en-US" dirty="0" err="1"/>
              <a:t>maths</a:t>
            </a:r>
            <a:r>
              <a:rPr lang="en-US" dirty="0"/>
              <a:t>/numeracy connections in daily life: </a:t>
            </a:r>
            <a:r>
              <a:rPr lang="en-US" dirty="0">
                <a:solidFill>
                  <a:schemeClr val="accent1"/>
                </a:solidFill>
              </a:rPr>
              <a:t>real life scenarios</a:t>
            </a:r>
          </a:p>
        </p:txBody>
      </p:sp>
      <p:sp>
        <p:nvSpPr>
          <p:cNvPr id="65" name="Google Shape;65;p3"/>
          <p:cNvSpPr txBox="1">
            <a:spLocks noGrp="1"/>
          </p:cNvSpPr>
          <p:nvPr>
            <p:ph type="body" idx="1"/>
          </p:nvPr>
        </p:nvSpPr>
        <p:spPr>
          <a:xfrm>
            <a:off x="502500" y="1427747"/>
            <a:ext cx="12832500" cy="5827492"/>
          </a:xfrm>
          <a:prstGeom prst="rect">
            <a:avLst/>
          </a:prstGeom>
          <a:noFill/>
          <a:ln>
            <a:noFill/>
          </a:ln>
        </p:spPr>
        <p:txBody>
          <a:bodyPr spcFirstLastPara="1" wrap="square" lIns="72000" tIns="45700" rIns="72000" bIns="45700" anchor="t" anchorCtr="0">
            <a:noAutofit/>
          </a:bodyPr>
          <a:lstStyle/>
          <a:p>
            <a:pPr marL="0" lvl="0" indent="0" algn="l">
              <a:lnSpc>
                <a:spcPct val="150000"/>
              </a:lnSpc>
              <a:buSzPts val="2100"/>
            </a:pPr>
            <a:r>
              <a:rPr lang="en-US" sz="2800" b="1" dirty="0">
                <a:solidFill>
                  <a:schemeClr val="accent2"/>
                </a:solidFill>
              </a:rPr>
              <a:t>COOKING</a:t>
            </a:r>
            <a:r>
              <a:rPr lang="en-US" sz="2800" dirty="0"/>
              <a:t> can be a great time to practice some math. The recipes you follow are all based on important mathematical calculations, aimed at creating something tasty.</a:t>
            </a:r>
          </a:p>
          <a:p>
            <a:pPr marL="0" lvl="0" indent="0" algn="l">
              <a:lnSpc>
                <a:spcPct val="150000"/>
              </a:lnSpc>
              <a:buSzPts val="2100"/>
            </a:pPr>
            <a:r>
              <a:rPr lang="en-US" sz="2800" dirty="0"/>
              <a:t>Here are some operations that are usually done when cooking:</a:t>
            </a:r>
          </a:p>
          <a:p>
            <a:pPr indent="-457200" algn="l">
              <a:lnSpc>
                <a:spcPct val="150000"/>
              </a:lnSpc>
              <a:buSzPts val="2100"/>
              <a:buFont typeface="Arial" panose="020B0604020202020204" pitchFamily="34" charset="0"/>
              <a:buChar char="•"/>
            </a:pPr>
            <a:r>
              <a:rPr lang="en-US" sz="2800" dirty="0">
                <a:solidFill>
                  <a:schemeClr val="accent1"/>
                </a:solidFill>
              </a:rPr>
              <a:t>     Converting</a:t>
            </a:r>
            <a:r>
              <a:rPr lang="en-US" sz="2800" dirty="0"/>
              <a:t> a recipe from metric (ml) to units such as a teaspoon, spoon, or cup</a:t>
            </a:r>
          </a:p>
          <a:p>
            <a:pPr lvl="1" indent="-457200">
              <a:lnSpc>
                <a:spcPct val="150000"/>
              </a:lnSpc>
              <a:buSzPts val="2100"/>
            </a:pPr>
            <a:r>
              <a:rPr lang="en-US" sz="2800" dirty="0">
                <a:solidFill>
                  <a:schemeClr val="accent1"/>
                </a:solidFill>
              </a:rPr>
              <a:t>Multiplying / dividing </a:t>
            </a:r>
            <a:r>
              <a:rPr lang="en-US" sz="2800" dirty="0"/>
              <a:t>the quantities according to the number of people</a:t>
            </a:r>
          </a:p>
          <a:p>
            <a:pPr lvl="1" indent="-457200">
              <a:lnSpc>
                <a:spcPct val="150000"/>
              </a:lnSpc>
              <a:buSzPts val="2100"/>
            </a:pPr>
            <a:r>
              <a:rPr lang="en-US" sz="2800" dirty="0">
                <a:solidFill>
                  <a:schemeClr val="accent1"/>
                </a:solidFill>
              </a:rPr>
              <a:t>Calculation</a:t>
            </a:r>
            <a:r>
              <a:rPr lang="en-US" sz="2800" dirty="0"/>
              <a:t> of cooking time</a:t>
            </a:r>
          </a:p>
          <a:p>
            <a:pPr lvl="1" indent="-457200">
              <a:lnSpc>
                <a:spcPct val="150000"/>
              </a:lnSpc>
              <a:buSzPts val="2100"/>
            </a:pPr>
            <a:r>
              <a:rPr lang="en-US" sz="2800" dirty="0">
                <a:solidFill>
                  <a:schemeClr val="accent1"/>
                </a:solidFill>
              </a:rPr>
              <a:t>Proportions </a:t>
            </a:r>
            <a:r>
              <a:rPr lang="en-US" sz="2800" dirty="0"/>
              <a:t>in cooking times</a:t>
            </a:r>
          </a:p>
          <a:p>
            <a:pPr lvl="1" indent="-457200">
              <a:lnSpc>
                <a:spcPct val="150000"/>
              </a:lnSpc>
              <a:buSzPts val="2100"/>
            </a:pPr>
            <a:r>
              <a:rPr lang="en-US" sz="2800" dirty="0">
                <a:solidFill>
                  <a:schemeClr val="accent1"/>
                </a:solidFill>
              </a:rPr>
              <a:t>Measure </a:t>
            </a:r>
            <a:r>
              <a:rPr lang="en-US" sz="2800" dirty="0"/>
              <a:t>the ingredients</a:t>
            </a:r>
          </a:p>
          <a:p>
            <a:pPr marL="457200" lvl="1" indent="0">
              <a:lnSpc>
                <a:spcPct val="150000"/>
              </a:lnSpc>
              <a:buSzPts val="2100"/>
            </a:pPr>
            <a:endParaRPr lang="en-US" sz="2800" dirty="0"/>
          </a:p>
          <a:p>
            <a:pPr marL="0" lvl="0" indent="0" algn="l">
              <a:lnSpc>
                <a:spcPct val="150000"/>
              </a:lnSpc>
              <a:buSzPts val="2100"/>
            </a:pPr>
            <a:r>
              <a:rPr lang="en-US" dirty="0"/>
              <a:t> </a:t>
            </a:r>
          </a:p>
        </p:txBody>
      </p:sp>
      <p:pic>
        <p:nvPicPr>
          <p:cNvPr id="4098" name="Picture 2" descr="healthy, breakfast, banana, indoors, food, cooking, woman, ingredients, chef, lunch">
            <a:extLst>
              <a:ext uri="{FF2B5EF4-FFF2-40B4-BE49-F238E27FC236}">
                <a16:creationId xmlns:a16="http://schemas.microsoft.com/office/drawing/2014/main" id="{AD8CA220-463C-47B6-8A10-B7C8FCBA7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4543" y="4784373"/>
            <a:ext cx="3668299" cy="2338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725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3" y="618808"/>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l">
              <a:spcBef>
                <a:spcPts val="0"/>
              </a:spcBef>
            </a:pPr>
            <a:r>
              <a:rPr lang="en-GB" dirty="0"/>
              <a:t>The importance of numeracy skills in managing money</a:t>
            </a:r>
            <a:endParaRPr dirty="0"/>
          </a:p>
        </p:txBody>
      </p:sp>
      <p:sp>
        <p:nvSpPr>
          <p:cNvPr id="7" name="Segnaposto testo 6">
            <a:extLst>
              <a:ext uri="{FF2B5EF4-FFF2-40B4-BE49-F238E27FC236}">
                <a16:creationId xmlns:a16="http://schemas.microsoft.com/office/drawing/2014/main" id="{A00AAC4A-6B39-47D8-87E1-89A7843D309B}"/>
              </a:ext>
            </a:extLst>
          </p:cNvPr>
          <p:cNvSpPr txBox="1">
            <a:spLocks noGrp="1"/>
          </p:cNvSpPr>
          <p:nvPr>
            <p:ph type="body" idx="1"/>
          </p:nvPr>
        </p:nvSpPr>
        <p:spPr>
          <a:xfrm>
            <a:off x="500063" y="1984375"/>
            <a:ext cx="12331700" cy="1077178"/>
          </a:xfrm>
          <a:prstGeom prst="rect">
            <a:avLst/>
          </a:prstGeom>
          <a:noFill/>
        </p:spPr>
        <p:txBody>
          <a:bodyPr wrap="squar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Do you have any suggestions on any other common uses of maths in the daily life of the families you work with?</a:t>
            </a:r>
            <a:endParaRPr lang="it-IT" sz="3200" b="1"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7932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3"/>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t" anchorCtr="0">
            <a:normAutofit fontScale="90000"/>
          </a:bodyPr>
          <a:lstStyle/>
          <a:p>
            <a:pPr algn="just">
              <a:buSzPts val="2800"/>
            </a:pPr>
            <a:br>
              <a:rPr lang="it-IT" dirty="0"/>
            </a:br>
            <a:r>
              <a:rPr lang="it-IT" dirty="0"/>
              <a:t> </a:t>
            </a:r>
            <a:endParaRPr dirty="0"/>
          </a:p>
        </p:txBody>
      </p:sp>
      <p:sp>
        <p:nvSpPr>
          <p:cNvPr id="65" name="Google Shape;65;p3"/>
          <p:cNvSpPr txBox="1">
            <a:spLocks noGrp="1"/>
          </p:cNvSpPr>
          <p:nvPr>
            <p:ph type="body" idx="1"/>
          </p:nvPr>
        </p:nvSpPr>
        <p:spPr>
          <a:xfrm>
            <a:off x="500064" y="1328453"/>
            <a:ext cx="12331402" cy="5360805"/>
          </a:xfrm>
          <a:prstGeom prst="rect">
            <a:avLst/>
          </a:prstGeom>
          <a:noFill/>
          <a:ln>
            <a:noFill/>
          </a:ln>
        </p:spPr>
        <p:txBody>
          <a:bodyPr spcFirstLastPara="1" wrap="square" lIns="72000" tIns="45700" rIns="72000" bIns="45700" anchor="t" anchorCtr="0">
            <a:noAutofit/>
          </a:bodyPr>
          <a:lstStyle/>
          <a:p>
            <a:pPr marL="0" lvl="0" indent="0" algn="l">
              <a:lnSpc>
                <a:spcPct val="150000"/>
              </a:lnSpc>
              <a:buSzPts val="2100"/>
            </a:pPr>
            <a:endParaRPr lang="en-US" dirty="0"/>
          </a:p>
          <a:p>
            <a:pPr marL="0" lvl="0" indent="0" algn="l">
              <a:lnSpc>
                <a:spcPct val="150000"/>
              </a:lnSpc>
              <a:buSzPts val="2100"/>
            </a:pPr>
            <a:endParaRPr lang="en-US" dirty="0"/>
          </a:p>
          <a:p>
            <a:pPr marL="0" indent="0" algn="l">
              <a:lnSpc>
                <a:spcPct val="150000"/>
              </a:lnSpc>
              <a:buSzPts val="2100"/>
            </a:pPr>
            <a:r>
              <a:rPr lang="en-US" dirty="0"/>
              <a:t> </a:t>
            </a:r>
            <a:r>
              <a:rPr lang="en-GB" sz="4000" dirty="0">
                <a:solidFill>
                  <a:srgbClr val="2E9A8F"/>
                </a:solidFill>
              </a:rPr>
              <a:t>Tea and coffee break</a:t>
            </a:r>
          </a:p>
          <a:p>
            <a:pPr marL="0" lvl="0" indent="0" algn="l">
              <a:lnSpc>
                <a:spcPct val="150000"/>
              </a:lnSpc>
              <a:buSzPts val="2100"/>
            </a:pPr>
            <a:endParaRPr lang="en-US" dirty="0"/>
          </a:p>
        </p:txBody>
      </p:sp>
      <p:pic>
        <p:nvPicPr>
          <p:cNvPr id="8196" name="Picture 4" descr="aerial, background, barista, beans, beverage, break, brew, brewing, business, cafe, caffeine, career, coffee, coffee beans, culture, cup, drink, drip, drip coffee, enjoying, flat lay, flatlay, fresh, grinder, grinding, hand, hipster, hobby, home, house, interest, kettle, lifestyle, making, mania, morning, mug, passion, person, pouring, preparation, prepare, professional, refreshing, relax, retro, roast, startup, wooden table, people, tableware, food, product design, flavor">
            <a:extLst>
              <a:ext uri="{FF2B5EF4-FFF2-40B4-BE49-F238E27FC236}">
                <a16:creationId xmlns:a16="http://schemas.microsoft.com/office/drawing/2014/main" id="{32687DE8-FD39-408A-880D-2E50BDDB4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358" y="1583211"/>
            <a:ext cx="6720482" cy="4339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717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646962"/>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n-US" dirty="0"/>
              <a:t>How can people identify their numeracy skills?</a:t>
            </a:r>
          </a:p>
        </p:txBody>
      </p:sp>
      <p:sp>
        <p:nvSpPr>
          <p:cNvPr id="2" name="CasellaDiTesto 1">
            <a:extLst>
              <a:ext uri="{FF2B5EF4-FFF2-40B4-BE49-F238E27FC236}">
                <a16:creationId xmlns:a16="http://schemas.microsoft.com/office/drawing/2014/main" id="{78460D57-9393-43B4-9E5D-DB0D8A827AEF}"/>
              </a:ext>
            </a:extLst>
          </p:cNvPr>
          <p:cNvSpPr txBox="1"/>
          <p:nvPr/>
        </p:nvSpPr>
        <p:spPr>
          <a:xfrm>
            <a:off x="502500" y="2415178"/>
            <a:ext cx="11994300" cy="954107"/>
          </a:xfrm>
          <a:prstGeom prst="rect">
            <a:avLst/>
          </a:prstGeom>
          <a:noFill/>
        </p:spPr>
        <p:txBody>
          <a:bodyPr wrap="square" rtlCol="0">
            <a:spAutoFit/>
          </a:bodyPr>
          <a:lstStyle/>
          <a:p>
            <a:r>
              <a:rPr lang="en-US" sz="2800" dirty="0">
                <a:solidFill>
                  <a:schemeClr val="bg2"/>
                </a:solidFill>
                <a:latin typeface="Calibri" panose="020F0502020204030204" pitchFamily="34" charset="0"/>
                <a:cs typeface="Calibri" panose="020F0502020204030204" pitchFamily="34" charset="0"/>
              </a:rPr>
              <a:t>If you are working with families in need of financial literacy, it may be very helpful to identify </a:t>
            </a:r>
            <a:r>
              <a:rPr lang="en-US" sz="2800" b="1" dirty="0">
                <a:solidFill>
                  <a:schemeClr val="bg2"/>
                </a:solidFill>
                <a:latin typeface="Calibri" panose="020F0502020204030204" pitchFamily="34" charset="0"/>
                <a:cs typeface="Calibri" panose="020F0502020204030204" pitchFamily="34" charset="0"/>
              </a:rPr>
              <a:t>THEIR MATHS LEVEL</a:t>
            </a:r>
            <a:endParaRPr lang="it-IT" sz="2800" b="1" dirty="0">
              <a:solidFill>
                <a:schemeClr val="bg2"/>
              </a:solidFill>
              <a:latin typeface="Calibri" panose="020F0502020204030204" pitchFamily="34" charset="0"/>
              <a:cs typeface="Calibri" panose="020F0502020204030204" pitchFamily="34" charset="0"/>
            </a:endParaRPr>
          </a:p>
        </p:txBody>
      </p:sp>
      <p:sp>
        <p:nvSpPr>
          <p:cNvPr id="3" name="CasellaDiTesto 2">
            <a:extLst>
              <a:ext uri="{FF2B5EF4-FFF2-40B4-BE49-F238E27FC236}">
                <a16:creationId xmlns:a16="http://schemas.microsoft.com/office/drawing/2014/main" id="{0A5D2903-1232-4A8C-B8B7-CFE53B414C1A}"/>
              </a:ext>
            </a:extLst>
          </p:cNvPr>
          <p:cNvSpPr txBox="1"/>
          <p:nvPr/>
        </p:nvSpPr>
        <p:spPr>
          <a:xfrm>
            <a:off x="2788171" y="4046941"/>
            <a:ext cx="5483277" cy="830997"/>
          </a:xfrm>
          <a:prstGeom prst="rect">
            <a:avLst/>
          </a:prstGeom>
          <a:noFill/>
        </p:spPr>
        <p:txBody>
          <a:bodyPr wrap="square" rtlCol="0">
            <a:spAutoFit/>
          </a:bodyPr>
          <a:lstStyle/>
          <a:p>
            <a:r>
              <a:rPr lang="it-IT" sz="4800" b="1" dirty="0">
                <a:solidFill>
                  <a:schemeClr val="accent1"/>
                </a:solidFill>
                <a:latin typeface="Calibri" panose="020F0502020204030204" pitchFamily="34" charset="0"/>
                <a:cs typeface="Calibri" panose="020F0502020204030204" pitchFamily="34" charset="0"/>
              </a:rPr>
              <a:t>BUT HOW??????</a:t>
            </a:r>
          </a:p>
        </p:txBody>
      </p:sp>
      <p:sp>
        <p:nvSpPr>
          <p:cNvPr id="4" name="CasellaDiTesto 3">
            <a:extLst>
              <a:ext uri="{FF2B5EF4-FFF2-40B4-BE49-F238E27FC236}">
                <a16:creationId xmlns:a16="http://schemas.microsoft.com/office/drawing/2014/main" id="{325C183F-28F7-4980-BC01-5B91A6334627}"/>
              </a:ext>
            </a:extLst>
          </p:cNvPr>
          <p:cNvSpPr txBox="1"/>
          <p:nvPr/>
        </p:nvSpPr>
        <p:spPr>
          <a:xfrm>
            <a:off x="1539303" y="6245146"/>
            <a:ext cx="9758597" cy="461665"/>
          </a:xfrm>
          <a:prstGeom prst="rect">
            <a:avLst/>
          </a:prstGeom>
          <a:noFill/>
        </p:spPr>
        <p:txBody>
          <a:bodyPr wrap="square" rtlCol="0">
            <a:spAutoFit/>
          </a:bodyPr>
          <a:lstStyle/>
          <a:p>
            <a:r>
              <a:rPr lang="en-US" sz="2400" b="1" dirty="0">
                <a:solidFill>
                  <a:schemeClr val="bg2"/>
                </a:solidFill>
                <a:latin typeface="Calibri" panose="020F0502020204030204" pitchFamily="34" charset="0"/>
                <a:cs typeface="Calibri" panose="020F0502020204030204" pitchFamily="34" charset="0"/>
              </a:rPr>
              <a:t>In fact, checking maths knowledge might be a bit tricky!</a:t>
            </a:r>
            <a:endParaRPr lang="it-IT" sz="2400" b="1" dirty="0">
              <a:solidFill>
                <a:schemeClr val="bg2"/>
              </a:solidFill>
              <a:latin typeface="Calibri" panose="020F0502020204030204" pitchFamily="34" charset="0"/>
              <a:cs typeface="Calibri" panose="020F0502020204030204" pitchFamily="34" charset="0"/>
            </a:endParaRPr>
          </a:p>
        </p:txBody>
      </p:sp>
      <p:pic>
        <p:nvPicPr>
          <p:cNvPr id="8" name="Picture 7" descr="Numbers and symbols">
            <a:extLst>
              <a:ext uri="{FF2B5EF4-FFF2-40B4-BE49-F238E27FC236}">
                <a16:creationId xmlns:a16="http://schemas.microsoft.com/office/drawing/2014/main" id="{8910A94A-9569-3946-E493-647AA4A058DD}"/>
              </a:ext>
            </a:extLst>
          </p:cNvPr>
          <p:cNvPicPr>
            <a:picLocks noChangeAspect="1"/>
          </p:cNvPicPr>
          <p:nvPr/>
        </p:nvPicPr>
        <p:blipFill>
          <a:blip r:embed="rId3"/>
          <a:stretch>
            <a:fillRect/>
          </a:stretch>
        </p:blipFill>
        <p:spPr>
          <a:xfrm>
            <a:off x="7908758" y="3462546"/>
            <a:ext cx="4147386" cy="2575520"/>
          </a:xfrm>
          <a:prstGeom prst="rect">
            <a:avLst/>
          </a:prstGeom>
        </p:spPr>
      </p:pic>
    </p:spTree>
    <p:extLst>
      <p:ext uri="{BB962C8B-B14F-4D97-AF65-F5344CB8AC3E}">
        <p14:creationId xmlns:p14="http://schemas.microsoft.com/office/powerpoint/2010/main" val="3737075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660919"/>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n-US" dirty="0"/>
              <a:t>How can people identify their numeracy skills?</a:t>
            </a:r>
          </a:p>
        </p:txBody>
      </p:sp>
      <p:sp>
        <p:nvSpPr>
          <p:cNvPr id="14" name="Freccia a destra 13">
            <a:extLst>
              <a:ext uri="{FF2B5EF4-FFF2-40B4-BE49-F238E27FC236}">
                <a16:creationId xmlns:a16="http://schemas.microsoft.com/office/drawing/2014/main" id="{59FA8697-9529-48F8-9F4F-8405C5BE2C91}"/>
              </a:ext>
            </a:extLst>
          </p:cNvPr>
          <p:cNvSpPr/>
          <p:nvPr/>
        </p:nvSpPr>
        <p:spPr>
          <a:xfrm>
            <a:off x="500064" y="3622621"/>
            <a:ext cx="732221" cy="5566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57744AF9-33EE-4181-B1CD-F082D2688ED8}"/>
              </a:ext>
            </a:extLst>
          </p:cNvPr>
          <p:cNvSpPr/>
          <p:nvPr/>
        </p:nvSpPr>
        <p:spPr>
          <a:xfrm>
            <a:off x="1442929" y="3328127"/>
            <a:ext cx="10309232" cy="2554545"/>
          </a:xfrm>
          <a:prstGeom prst="rect">
            <a:avLst/>
          </a:prstGeom>
        </p:spPr>
        <p:txBody>
          <a:bodyPr wrap="none">
            <a:spAutoFit/>
          </a:bodyPr>
          <a:lstStyle/>
          <a:p>
            <a:r>
              <a:rPr lang="en-US" sz="2000" dirty="0">
                <a:solidFill>
                  <a:schemeClr val="tx1"/>
                </a:solidFill>
                <a:hlinkClick r:id="rId3"/>
              </a:rPr>
              <a:t>https://www.bbc.co.uk/bitesize/articles/znsmxyc</a:t>
            </a:r>
            <a:r>
              <a:rPr lang="en-US" sz="2000" dirty="0">
                <a:solidFill>
                  <a:schemeClr val="tx1"/>
                </a:solidFill>
              </a:rPr>
              <a:t>        Parents toolkit</a:t>
            </a:r>
          </a:p>
          <a:p>
            <a:endParaRPr lang="en-US" sz="2000" dirty="0">
              <a:solidFill>
                <a:schemeClr val="tx1"/>
              </a:solidFill>
            </a:endParaRPr>
          </a:p>
          <a:p>
            <a:r>
              <a:rPr lang="en-US" sz="2000" dirty="0">
                <a:solidFill>
                  <a:schemeClr val="tx1"/>
                </a:solidFill>
                <a:hlinkClick r:id="rId4"/>
              </a:rPr>
              <a:t>https://www.bbc.co.uk/bitesize/topicszjkphbk/articles/zf4sscw</a:t>
            </a:r>
            <a:r>
              <a:rPr lang="en-US" sz="2000" dirty="0">
                <a:solidFill>
                  <a:schemeClr val="tx1"/>
                </a:solidFill>
              </a:rPr>
              <a:t>     For children (Karate Cats)</a:t>
            </a: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r>
              <a:rPr lang="en-US" sz="2000" dirty="0">
                <a:solidFill>
                  <a:schemeClr val="tx1"/>
                </a:solidFill>
              </a:rPr>
              <a:t>These are BBC Bitesize web channels with various resources and games for children</a:t>
            </a:r>
          </a:p>
          <a:p>
            <a:endParaRPr lang="it-IT" sz="2000" dirty="0">
              <a:solidFill>
                <a:schemeClr val="tx1"/>
              </a:solidFill>
            </a:endParaRPr>
          </a:p>
        </p:txBody>
      </p:sp>
      <p:sp>
        <p:nvSpPr>
          <p:cNvPr id="7" name="TextBox 6">
            <a:extLst>
              <a:ext uri="{FF2B5EF4-FFF2-40B4-BE49-F238E27FC236}">
                <a16:creationId xmlns:a16="http://schemas.microsoft.com/office/drawing/2014/main" id="{6548537E-475A-F8E5-7DF8-4BCBBE8438DD}"/>
              </a:ext>
            </a:extLst>
          </p:cNvPr>
          <p:cNvSpPr txBox="1"/>
          <p:nvPr/>
        </p:nvSpPr>
        <p:spPr>
          <a:xfrm>
            <a:off x="502499" y="1599761"/>
            <a:ext cx="12329105" cy="954107"/>
          </a:xfrm>
          <a:prstGeom prst="rect">
            <a:avLst/>
          </a:prstGeom>
          <a:noFill/>
        </p:spPr>
        <p:txBody>
          <a:bodyPr wrap="square">
            <a:spAutoFit/>
          </a:bodyPr>
          <a:lstStyle/>
          <a:p>
            <a:r>
              <a:rPr lang="en-US" sz="2800" b="1" dirty="0">
                <a:solidFill>
                  <a:schemeClr val="accent2"/>
                </a:solidFill>
                <a:latin typeface="Calibri" panose="020F0502020204030204" pitchFamily="34" charset="0"/>
                <a:cs typeface="Calibri" panose="020F0502020204030204" pitchFamily="34" charset="0"/>
              </a:rPr>
              <a:t>There are many online tools designed to test and teach maths and they can be fun and useful!  Let’s see some of them</a:t>
            </a:r>
            <a:r>
              <a:rPr lang="en-US" sz="2800" dirty="0">
                <a:solidFill>
                  <a:schemeClr val="accent2"/>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38236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8" name="Immagine 7">
            <a:extLst>
              <a:ext uri="{FF2B5EF4-FFF2-40B4-BE49-F238E27FC236}">
                <a16:creationId xmlns:a16="http://schemas.microsoft.com/office/drawing/2014/main" id="{1B05E0EA-342E-4FD5-B63C-16C044BE6AC1}"/>
              </a:ext>
            </a:extLst>
          </p:cNvPr>
          <p:cNvPicPr>
            <a:picLocks noChangeAspect="1"/>
          </p:cNvPicPr>
          <p:nvPr/>
        </p:nvPicPr>
        <p:blipFill rotWithShape="1">
          <a:blip r:embed="rId3"/>
          <a:srcRect t="3576"/>
          <a:stretch/>
        </p:blipFill>
        <p:spPr>
          <a:xfrm>
            <a:off x="769718" y="3464019"/>
            <a:ext cx="8268438" cy="3774415"/>
          </a:xfrm>
          <a:prstGeom prst="rect">
            <a:avLst/>
          </a:prstGeom>
        </p:spPr>
      </p:pic>
      <p:sp>
        <p:nvSpPr>
          <p:cNvPr id="64" name="Google Shape;64;p3"/>
          <p:cNvSpPr txBox="1">
            <a:spLocks noGrp="1"/>
          </p:cNvSpPr>
          <p:nvPr>
            <p:ph type="body" idx="2"/>
          </p:nvPr>
        </p:nvSpPr>
        <p:spPr>
          <a:xfrm>
            <a:off x="500064" y="807703"/>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n-US" dirty="0"/>
              <a:t>How can people identify their numeracy skills?</a:t>
            </a:r>
          </a:p>
        </p:txBody>
      </p:sp>
      <p:sp>
        <p:nvSpPr>
          <p:cNvPr id="3" name="Rettangolo 2">
            <a:extLst>
              <a:ext uri="{FF2B5EF4-FFF2-40B4-BE49-F238E27FC236}">
                <a16:creationId xmlns:a16="http://schemas.microsoft.com/office/drawing/2014/main" id="{79FB9C42-BBCF-4708-ABB9-3119C6DFDCB3}"/>
              </a:ext>
            </a:extLst>
          </p:cNvPr>
          <p:cNvSpPr/>
          <p:nvPr/>
        </p:nvSpPr>
        <p:spPr>
          <a:xfrm>
            <a:off x="1519939" y="2319016"/>
            <a:ext cx="9051808" cy="769441"/>
          </a:xfrm>
          <a:prstGeom prst="rect">
            <a:avLst/>
          </a:prstGeom>
        </p:spPr>
        <p:txBody>
          <a:bodyPr wrap="square">
            <a:spAutoFit/>
          </a:bodyPr>
          <a:lstStyle/>
          <a:p>
            <a:r>
              <a:rPr lang="en-US" sz="2400" i="1" dirty="0">
                <a:solidFill>
                  <a:schemeClr val="bg2"/>
                </a:solidFill>
                <a:latin typeface="Calibri" panose="020F0502020204030204" pitchFamily="34" charset="0"/>
                <a:cs typeface="Calibri" panose="020F0502020204030204" pitchFamily="34" charset="0"/>
                <a:hlinkClick r:id="rId4"/>
              </a:rPr>
              <a:t>https://www.nationalnumeracy.org.uk/challenge/maths_practice</a:t>
            </a:r>
            <a:r>
              <a:rPr lang="en-US" sz="2400" i="1" dirty="0">
                <a:solidFill>
                  <a:schemeClr val="bg2"/>
                </a:solidFill>
                <a:latin typeface="Calibri" panose="020F0502020204030204" pitchFamily="34" charset="0"/>
                <a:cs typeface="Calibri" panose="020F0502020204030204" pitchFamily="34" charset="0"/>
              </a:rPr>
              <a:t> </a:t>
            </a:r>
            <a:r>
              <a:rPr lang="en-US" sz="2400" dirty="0">
                <a:solidFill>
                  <a:schemeClr val="accent2"/>
                </a:solidFill>
                <a:latin typeface="Calibri" panose="020F0502020204030204" pitchFamily="34" charset="0"/>
                <a:cs typeface="Calibri" panose="020F0502020204030204" pitchFamily="34" charset="0"/>
              </a:rPr>
              <a:t>  </a:t>
            </a:r>
          </a:p>
          <a:p>
            <a:r>
              <a:rPr lang="en-US" sz="2000" dirty="0">
                <a:solidFill>
                  <a:schemeClr val="accent2"/>
                </a:solidFill>
                <a:latin typeface="Calibri" panose="020F0502020204030204" pitchFamily="34" charset="0"/>
                <a:cs typeface="Calibri" panose="020F0502020204030204" pitchFamily="34" charset="0"/>
              </a:rPr>
              <a:t>PW: MONEYMATTERS22 User: smanus82@hotmail.it – Name: Manu S</a:t>
            </a:r>
            <a:r>
              <a:rPr lang="en-US" sz="1800" dirty="0">
                <a:solidFill>
                  <a:schemeClr val="accent2"/>
                </a:solidFill>
                <a:latin typeface="Calibri" panose="020F0502020204030204" pitchFamily="34" charset="0"/>
                <a:cs typeface="Calibri" panose="020F0502020204030204" pitchFamily="34" charset="0"/>
              </a:rPr>
              <a:t>.</a:t>
            </a:r>
          </a:p>
        </p:txBody>
      </p:sp>
      <p:sp>
        <p:nvSpPr>
          <p:cNvPr id="4" name="Freccia a destra 3">
            <a:extLst>
              <a:ext uri="{FF2B5EF4-FFF2-40B4-BE49-F238E27FC236}">
                <a16:creationId xmlns:a16="http://schemas.microsoft.com/office/drawing/2014/main" id="{828B0620-D795-440D-963A-91B2643B796C}"/>
              </a:ext>
            </a:extLst>
          </p:cNvPr>
          <p:cNvSpPr/>
          <p:nvPr/>
        </p:nvSpPr>
        <p:spPr>
          <a:xfrm>
            <a:off x="713284" y="2555596"/>
            <a:ext cx="509665" cy="5328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umetto: ovale 5">
            <a:extLst>
              <a:ext uri="{FF2B5EF4-FFF2-40B4-BE49-F238E27FC236}">
                <a16:creationId xmlns:a16="http://schemas.microsoft.com/office/drawing/2014/main" id="{45577BCF-998E-47A8-B29C-2E2961F69D3A}"/>
              </a:ext>
            </a:extLst>
          </p:cNvPr>
          <p:cNvSpPr/>
          <p:nvPr/>
        </p:nvSpPr>
        <p:spPr>
          <a:xfrm rot="5400000">
            <a:off x="8849049" y="2916917"/>
            <a:ext cx="4286685" cy="4356351"/>
          </a:xfrm>
          <a:prstGeom prst="wedgeEllipseCallout">
            <a:avLst>
              <a:gd name="adj1" fmla="val 19239"/>
              <a:gd name="adj2" fmla="val 8554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2400" dirty="0">
                <a:solidFill>
                  <a:schemeClr val="bg2"/>
                </a:solidFill>
              </a:rPr>
              <a:t>Here </a:t>
            </a:r>
            <a:r>
              <a:rPr lang="it-IT" sz="2400" dirty="0" err="1">
                <a:solidFill>
                  <a:schemeClr val="bg2"/>
                </a:solidFill>
              </a:rPr>
              <a:t>you</a:t>
            </a:r>
            <a:r>
              <a:rPr lang="it-IT" sz="2400" dirty="0">
                <a:solidFill>
                  <a:schemeClr val="bg2"/>
                </a:solidFill>
              </a:rPr>
              <a:t> can test your maths level, learn how to teach maths to children, get further </a:t>
            </a:r>
            <a:r>
              <a:rPr lang="it-IT" sz="2400" dirty="0" err="1">
                <a:solidFill>
                  <a:schemeClr val="bg2"/>
                </a:solidFill>
              </a:rPr>
              <a:t>useful</a:t>
            </a:r>
            <a:r>
              <a:rPr lang="it-IT" sz="2400" dirty="0">
                <a:solidFill>
                  <a:schemeClr val="bg2"/>
                </a:solidFill>
              </a:rPr>
              <a:t> links to resources, and also find videos of people speaking about their difficulties with numeracy</a:t>
            </a:r>
            <a:endParaRPr lang="it-IT" sz="1600" b="1" dirty="0">
              <a:solidFill>
                <a:schemeClr val="bg2"/>
              </a:solidFill>
            </a:endParaRPr>
          </a:p>
        </p:txBody>
      </p:sp>
    </p:spTree>
    <p:extLst>
      <p:ext uri="{BB962C8B-B14F-4D97-AF65-F5344CB8AC3E}">
        <p14:creationId xmlns:p14="http://schemas.microsoft.com/office/powerpoint/2010/main" val="532506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a:spLocks noGrp="1"/>
          </p:cNvSpPr>
          <p:nvPr>
            <p:ph type="body" idx="1"/>
          </p:nvPr>
        </p:nvSpPr>
        <p:spPr>
          <a:xfrm>
            <a:off x="496981" y="3208340"/>
            <a:ext cx="12331541" cy="3505201"/>
          </a:xfrm>
          <a:prstGeom prst="rect">
            <a:avLst/>
          </a:prstGeom>
          <a:noFill/>
          <a:ln>
            <a:noFill/>
          </a:ln>
        </p:spPr>
        <p:txBody>
          <a:bodyPr spcFirstLastPara="1" wrap="square" lIns="72000" tIns="45700" rIns="72000" bIns="45700" anchor="t" anchorCtr="0">
            <a:noAutofit/>
          </a:bodyPr>
          <a:lstStyle/>
          <a:p>
            <a:pPr marL="0" indent="0" algn="l">
              <a:buClr>
                <a:srgbClr val="44546A"/>
              </a:buClr>
              <a:buSzPts val="3200"/>
            </a:pPr>
            <a:r>
              <a:rPr lang="en-US" sz="2800" dirty="0"/>
              <a:t>Participants will be able to:</a:t>
            </a:r>
          </a:p>
          <a:p>
            <a:pPr marL="0" indent="0" algn="l">
              <a:buClr>
                <a:srgbClr val="44546A"/>
              </a:buClr>
              <a:buSzPts val="3200"/>
            </a:pPr>
            <a:endParaRPr lang="en-US" sz="2800" dirty="0"/>
          </a:p>
          <a:p>
            <a:pPr indent="-457200" algn="l">
              <a:buClr>
                <a:srgbClr val="44546A"/>
              </a:buClr>
              <a:buSzPts val="3200"/>
              <a:buFont typeface="Arial" panose="020B0604020202020204" pitchFamily="34" charset="0"/>
              <a:buChar char="•"/>
            </a:pPr>
            <a:r>
              <a:rPr lang="en-US" sz="2800" dirty="0"/>
              <a:t>support their learners in discussing attitudes towards financial numeracy skills</a:t>
            </a:r>
          </a:p>
          <a:p>
            <a:pPr indent="-457200" algn="l">
              <a:buClr>
                <a:srgbClr val="44546A"/>
              </a:buClr>
              <a:buSzPts val="3200"/>
              <a:buFont typeface="Arial" panose="020B0604020202020204" pitchFamily="34" charset="0"/>
              <a:buChar char="•"/>
            </a:pPr>
            <a:r>
              <a:rPr lang="en-US" sz="2800" dirty="0"/>
              <a:t>demonstrate how parents can positively support their own and their children’s financial numeracy development</a:t>
            </a:r>
          </a:p>
          <a:p>
            <a:pPr indent="-457200" algn="l">
              <a:buClr>
                <a:srgbClr val="44546A"/>
              </a:buClr>
              <a:buSzPts val="3200"/>
              <a:buFont typeface="Arial" panose="020B0604020202020204" pitchFamily="34" charset="0"/>
              <a:buChar char="•"/>
            </a:pPr>
            <a:r>
              <a:rPr lang="en-US" sz="2800" dirty="0"/>
              <a:t>have an awareness of online tools that use numeracy to support financial decisions</a:t>
            </a:r>
          </a:p>
          <a:p>
            <a:pPr indent="-457200" algn="l">
              <a:buClr>
                <a:srgbClr val="44546A"/>
              </a:buClr>
              <a:buSzPts val="3200"/>
              <a:buFont typeface="Arial" panose="020B0604020202020204" pitchFamily="34" charset="0"/>
              <a:buChar char="•"/>
            </a:pPr>
            <a:endParaRPr lang="en-US" sz="2800" dirty="0"/>
          </a:p>
          <a:p>
            <a:pPr marL="0" lvl="0" indent="0" algn="l">
              <a:buClr>
                <a:srgbClr val="44546A"/>
              </a:buClr>
              <a:buSzPts val="3200"/>
            </a:pPr>
            <a:endParaRPr lang="en-US" sz="2800" dirty="0">
              <a:solidFill>
                <a:srgbClr val="44546A"/>
              </a:solidFill>
              <a:highlight>
                <a:srgbClr val="FFFF00"/>
              </a:highlight>
            </a:endParaRPr>
          </a:p>
          <a:p>
            <a:pPr marL="0" lvl="0" indent="0" algn="l">
              <a:buClr>
                <a:srgbClr val="44546A"/>
              </a:buClr>
              <a:buSzPts val="3200"/>
            </a:pPr>
            <a:endParaRPr lang="en-US" sz="2800" dirty="0">
              <a:solidFill>
                <a:srgbClr val="44546A"/>
              </a:solidFill>
            </a:endParaRPr>
          </a:p>
          <a:p>
            <a:pPr marL="0" lvl="0" indent="0" algn="l">
              <a:buClr>
                <a:srgbClr val="44546A"/>
              </a:buClr>
              <a:buSzPts val="3200"/>
            </a:pPr>
            <a:endParaRPr lang="en-US" sz="2800" dirty="0">
              <a:highlight>
                <a:srgbClr val="FFFF00"/>
              </a:highlight>
            </a:endParaRPr>
          </a:p>
        </p:txBody>
      </p:sp>
      <p:sp>
        <p:nvSpPr>
          <p:cNvPr id="58" name="Google Shape;58;p2"/>
          <p:cNvSpPr txBox="1">
            <a:spLocks noGrp="1"/>
          </p:cNvSpPr>
          <p:nvPr>
            <p:ph type="title"/>
          </p:nvPr>
        </p:nvSpPr>
        <p:spPr>
          <a:xfrm>
            <a:off x="498522" y="792159"/>
            <a:ext cx="12330000" cy="720000"/>
          </a:xfrm>
          <a:prstGeom prst="rect">
            <a:avLst/>
          </a:prstGeom>
          <a:noFill/>
          <a:ln>
            <a:noFill/>
          </a:ln>
        </p:spPr>
        <p:txBody>
          <a:bodyPr spcFirstLastPara="1" wrap="square" lIns="72000" tIns="45700" rIns="72000" bIns="45700" anchor="ctr" anchorCtr="0">
            <a:normAutofit fontScale="90000"/>
          </a:bodyPr>
          <a:lstStyle/>
          <a:p>
            <a:pPr marL="0" lvl="0" indent="0" algn="l" rtl="0">
              <a:lnSpc>
                <a:spcPct val="90000"/>
              </a:lnSpc>
              <a:spcBef>
                <a:spcPts val="0"/>
              </a:spcBef>
              <a:spcAft>
                <a:spcPts val="0"/>
              </a:spcAft>
              <a:buClr>
                <a:schemeClr val="accent2"/>
              </a:buClr>
              <a:buSzPts val="2800"/>
              <a:buFont typeface="Calibri"/>
              <a:buNone/>
            </a:pPr>
            <a:br>
              <a:rPr lang="it-IT" sz="3200" dirty="0"/>
            </a:br>
            <a:br>
              <a:rPr lang="it-IT" sz="3200" dirty="0"/>
            </a:br>
            <a:br>
              <a:rPr lang="it-IT" sz="3200" dirty="0"/>
            </a:br>
            <a:br>
              <a:rPr lang="it-IT" sz="3200" dirty="0"/>
            </a:br>
            <a:r>
              <a:rPr lang="it-IT" sz="3200" dirty="0"/>
              <a:t>Module Aim is to Explore the role of money in our lives, numeracy and its relevance in Financial Literacy</a:t>
            </a:r>
            <a:br>
              <a:rPr lang="it-IT" sz="3200" dirty="0"/>
            </a:br>
            <a:br>
              <a:rPr lang="it-IT" sz="3200" dirty="0"/>
            </a:br>
            <a:br>
              <a:rPr lang="it-IT" sz="3200" dirty="0"/>
            </a:br>
            <a:br>
              <a:rPr lang="it-IT" sz="3200" dirty="0"/>
            </a:br>
            <a:r>
              <a:rPr lang="it-IT" sz="3200" dirty="0"/>
              <a:t>Learning Outcomes </a:t>
            </a:r>
            <a:endParaRPr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347664" y="622819"/>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n-US" dirty="0"/>
              <a:t>How can people identify their numeracy skills?</a:t>
            </a:r>
          </a:p>
        </p:txBody>
      </p:sp>
      <p:sp>
        <p:nvSpPr>
          <p:cNvPr id="14" name="Freccia a destra 13">
            <a:extLst>
              <a:ext uri="{FF2B5EF4-FFF2-40B4-BE49-F238E27FC236}">
                <a16:creationId xmlns:a16="http://schemas.microsoft.com/office/drawing/2014/main" id="{59FA8697-9529-48F8-9F4F-8405C5BE2C91}"/>
              </a:ext>
            </a:extLst>
          </p:cNvPr>
          <p:cNvSpPr/>
          <p:nvPr/>
        </p:nvSpPr>
        <p:spPr>
          <a:xfrm>
            <a:off x="481264" y="2463708"/>
            <a:ext cx="751022"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a:extLst>
              <a:ext uri="{FF2B5EF4-FFF2-40B4-BE49-F238E27FC236}">
                <a16:creationId xmlns:a16="http://schemas.microsoft.com/office/drawing/2014/main" id="{E1BFE8AB-F1DF-4942-A2AB-D6B35C85633A}"/>
              </a:ext>
            </a:extLst>
          </p:cNvPr>
          <p:cNvSpPr/>
          <p:nvPr/>
        </p:nvSpPr>
        <p:spPr>
          <a:xfrm>
            <a:off x="1418947" y="2463708"/>
            <a:ext cx="5248553" cy="461665"/>
          </a:xfrm>
          <a:prstGeom prst="rect">
            <a:avLst/>
          </a:prstGeom>
        </p:spPr>
        <p:txBody>
          <a:bodyPr wrap="none">
            <a:spAutoFit/>
          </a:bodyPr>
          <a:lstStyle/>
          <a:p>
            <a:r>
              <a:rPr lang="it-IT" sz="2400" dirty="0">
                <a:solidFill>
                  <a:schemeClr val="tx1"/>
                </a:solidFill>
                <a:hlinkClick r:id="rId3"/>
              </a:rPr>
              <a:t>https://www.fibonicci.com/numeracy/</a:t>
            </a:r>
            <a:r>
              <a:rPr lang="it-IT" sz="2400" dirty="0">
                <a:solidFill>
                  <a:schemeClr val="tx1"/>
                </a:solidFill>
              </a:rPr>
              <a:t> </a:t>
            </a:r>
          </a:p>
        </p:txBody>
      </p:sp>
      <p:pic>
        <p:nvPicPr>
          <p:cNvPr id="4" name="Immagine 3">
            <a:extLst>
              <a:ext uri="{FF2B5EF4-FFF2-40B4-BE49-F238E27FC236}">
                <a16:creationId xmlns:a16="http://schemas.microsoft.com/office/drawing/2014/main" id="{6AC2F4B4-52EF-4356-ACE9-81B95820147B}"/>
              </a:ext>
            </a:extLst>
          </p:cNvPr>
          <p:cNvPicPr>
            <a:picLocks noChangeAspect="1"/>
          </p:cNvPicPr>
          <p:nvPr/>
        </p:nvPicPr>
        <p:blipFill rotWithShape="1">
          <a:blip r:embed="rId4"/>
          <a:srcRect t="4606" r="1012"/>
          <a:stretch/>
        </p:blipFill>
        <p:spPr>
          <a:xfrm>
            <a:off x="624701" y="3254807"/>
            <a:ext cx="7454995" cy="4039213"/>
          </a:xfrm>
          <a:prstGeom prst="rect">
            <a:avLst/>
          </a:prstGeom>
        </p:spPr>
      </p:pic>
      <p:sp>
        <p:nvSpPr>
          <p:cNvPr id="5" name="Fumetto: ovale 4">
            <a:extLst>
              <a:ext uri="{FF2B5EF4-FFF2-40B4-BE49-F238E27FC236}">
                <a16:creationId xmlns:a16="http://schemas.microsoft.com/office/drawing/2014/main" id="{C522A61D-93A3-4A0E-8D1C-F16D059140D9}"/>
              </a:ext>
            </a:extLst>
          </p:cNvPr>
          <p:cNvSpPr/>
          <p:nvPr/>
        </p:nvSpPr>
        <p:spPr>
          <a:xfrm rot="5021210">
            <a:off x="8484287" y="3027808"/>
            <a:ext cx="2782392" cy="3305658"/>
          </a:xfrm>
          <a:prstGeom prst="wedgeEllipseCallout">
            <a:avLst>
              <a:gd name="adj1" fmla="val -16170"/>
              <a:gd name="adj2" fmla="val 88812"/>
            </a:avLst>
          </a:prstGeom>
          <a:solidFill>
            <a:schemeClr val="accent6">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2400" b="1" dirty="0" err="1">
                <a:solidFill>
                  <a:schemeClr val="tx1"/>
                </a:solidFill>
                <a:latin typeface="Calibri" panose="020F0502020204030204" pitchFamily="34" charset="0"/>
                <a:cs typeface="Calibri" panose="020F0502020204030204" pitchFamily="34" charset="0"/>
              </a:rPr>
              <a:t>This</a:t>
            </a:r>
            <a:r>
              <a:rPr lang="it-IT" sz="2400" b="1" dirty="0">
                <a:solidFill>
                  <a:schemeClr val="tx1"/>
                </a:solidFill>
                <a:latin typeface="Calibri" panose="020F0502020204030204" pitchFamily="34" charset="0"/>
                <a:cs typeface="Calibri" panose="020F0502020204030204" pitchFamily="34" charset="0"/>
              </a:rPr>
              <a:t> </a:t>
            </a:r>
            <a:r>
              <a:rPr lang="it-IT" sz="2400" b="1" dirty="0" err="1">
                <a:solidFill>
                  <a:schemeClr val="tx1"/>
                </a:solidFill>
                <a:latin typeface="Calibri" panose="020F0502020204030204" pitchFamily="34" charset="0"/>
                <a:cs typeface="Calibri" panose="020F0502020204030204" pitchFamily="34" charset="0"/>
              </a:rPr>
              <a:t>is</a:t>
            </a:r>
            <a:r>
              <a:rPr lang="it-IT" sz="2400" b="1" dirty="0">
                <a:solidFill>
                  <a:schemeClr val="tx1"/>
                </a:solidFill>
                <a:latin typeface="Calibri" panose="020F0502020204030204" pitchFamily="34" charset="0"/>
                <a:cs typeface="Calibri" panose="020F0502020204030204" pitchFamily="34" charset="0"/>
              </a:rPr>
              <a:t> </a:t>
            </a:r>
            <a:r>
              <a:rPr lang="it-IT" sz="2400" b="1" dirty="0" err="1">
                <a:solidFill>
                  <a:schemeClr val="tx1"/>
                </a:solidFill>
                <a:latin typeface="Calibri" panose="020F0502020204030204" pitchFamily="34" charset="0"/>
                <a:cs typeface="Calibri" panose="020F0502020204030204" pitchFamily="34" charset="0"/>
              </a:rPr>
              <a:t>another</a:t>
            </a:r>
            <a:r>
              <a:rPr lang="it-IT" sz="2400" b="1" dirty="0">
                <a:solidFill>
                  <a:schemeClr val="tx1"/>
                </a:solidFill>
                <a:latin typeface="Calibri" panose="020F0502020204030204" pitchFamily="34" charset="0"/>
                <a:cs typeface="Calibri" panose="020F0502020204030204" pitchFamily="34" charset="0"/>
              </a:rPr>
              <a:t> </a:t>
            </a:r>
            <a:r>
              <a:rPr lang="it-IT" sz="2400" b="1" dirty="0" err="1">
                <a:solidFill>
                  <a:schemeClr val="tx1"/>
                </a:solidFill>
                <a:latin typeface="Calibri" panose="020F0502020204030204" pitchFamily="34" charset="0"/>
                <a:cs typeface="Calibri" panose="020F0502020204030204" pitchFamily="34" charset="0"/>
              </a:rPr>
              <a:t>very</a:t>
            </a:r>
            <a:r>
              <a:rPr lang="it-IT" sz="2400" b="1" dirty="0">
                <a:solidFill>
                  <a:schemeClr val="tx1"/>
                </a:solidFill>
                <a:latin typeface="Calibri" panose="020F0502020204030204" pitchFamily="34" charset="0"/>
                <a:cs typeface="Calibri" panose="020F0502020204030204" pitchFamily="34" charset="0"/>
              </a:rPr>
              <a:t> </a:t>
            </a:r>
            <a:r>
              <a:rPr lang="it-IT" sz="2400" b="1" dirty="0" err="1">
                <a:solidFill>
                  <a:schemeClr val="tx1"/>
                </a:solidFill>
                <a:latin typeface="Calibri" panose="020F0502020204030204" pitchFamily="34" charset="0"/>
                <a:cs typeface="Calibri" panose="020F0502020204030204" pitchFamily="34" charset="0"/>
              </a:rPr>
              <a:t>useful</a:t>
            </a:r>
            <a:r>
              <a:rPr lang="it-IT" sz="2400" b="1" dirty="0">
                <a:solidFill>
                  <a:schemeClr val="tx1"/>
                </a:solidFill>
                <a:latin typeface="Calibri" panose="020F0502020204030204" pitchFamily="34" charset="0"/>
                <a:cs typeface="Calibri" panose="020F0502020204030204" pitchFamily="34" charset="0"/>
              </a:rPr>
              <a:t> </a:t>
            </a:r>
            <a:r>
              <a:rPr lang="it-IT" sz="2400" b="1" dirty="0" err="1">
                <a:solidFill>
                  <a:schemeClr val="tx1"/>
                </a:solidFill>
                <a:latin typeface="Calibri" panose="020F0502020204030204" pitchFamily="34" charset="0"/>
                <a:cs typeface="Calibri" panose="020F0502020204030204" pitchFamily="34" charset="0"/>
              </a:rPr>
              <a:t>tool</a:t>
            </a:r>
            <a:r>
              <a:rPr lang="it-IT" sz="2400" b="1" dirty="0">
                <a:solidFill>
                  <a:schemeClr val="tx1"/>
                </a:solidFill>
                <a:latin typeface="Calibri" panose="020F0502020204030204" pitchFamily="34" charset="0"/>
                <a:cs typeface="Calibri" panose="020F0502020204030204" pitchFamily="34" charset="0"/>
              </a:rPr>
              <a:t> to check </a:t>
            </a:r>
            <a:r>
              <a:rPr lang="it-IT" sz="2400" b="1" dirty="0" err="1">
                <a:solidFill>
                  <a:schemeClr val="tx1"/>
                </a:solidFill>
                <a:latin typeface="Calibri" panose="020F0502020204030204" pitchFamily="34" charset="0"/>
                <a:cs typeface="Calibri" panose="020F0502020204030204" pitchFamily="34" charset="0"/>
              </a:rPr>
              <a:t>your</a:t>
            </a:r>
            <a:r>
              <a:rPr lang="it-IT" sz="2400" b="1" dirty="0">
                <a:solidFill>
                  <a:schemeClr val="tx1"/>
                </a:solidFill>
                <a:latin typeface="Calibri" panose="020F0502020204030204" pitchFamily="34" charset="0"/>
                <a:cs typeface="Calibri" panose="020F0502020204030204" pitchFamily="34" charset="0"/>
              </a:rPr>
              <a:t> </a:t>
            </a:r>
            <a:r>
              <a:rPr lang="it-IT" sz="2400" b="1" dirty="0" err="1">
                <a:solidFill>
                  <a:schemeClr val="tx1"/>
                </a:solidFill>
                <a:latin typeface="Calibri" panose="020F0502020204030204" pitchFamily="34" charset="0"/>
                <a:cs typeface="Calibri" panose="020F0502020204030204" pitchFamily="34" charset="0"/>
              </a:rPr>
              <a:t>maths</a:t>
            </a:r>
            <a:r>
              <a:rPr lang="it-IT" sz="2400" b="1" dirty="0">
                <a:solidFill>
                  <a:schemeClr val="tx1"/>
                </a:solidFill>
                <a:latin typeface="Calibri" panose="020F0502020204030204" pitchFamily="34" charset="0"/>
                <a:cs typeface="Calibri" panose="020F0502020204030204" pitchFamily="34" charset="0"/>
              </a:rPr>
              <a:t> level </a:t>
            </a:r>
          </a:p>
        </p:txBody>
      </p:sp>
    </p:spTree>
    <p:extLst>
      <p:ext uri="{BB962C8B-B14F-4D97-AF65-F5344CB8AC3E}">
        <p14:creationId xmlns:p14="http://schemas.microsoft.com/office/powerpoint/2010/main" val="3601055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1957075"/>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n-US" dirty="0"/>
              <a:t>How can people identify their numeracy skills?</a:t>
            </a:r>
          </a:p>
        </p:txBody>
      </p:sp>
      <p:sp>
        <p:nvSpPr>
          <p:cNvPr id="9" name="CasellaDiTesto 8">
            <a:extLst>
              <a:ext uri="{FF2B5EF4-FFF2-40B4-BE49-F238E27FC236}">
                <a16:creationId xmlns:a16="http://schemas.microsoft.com/office/drawing/2014/main" id="{06C45878-ACE6-4C95-8430-686653DA8BFE}"/>
              </a:ext>
            </a:extLst>
          </p:cNvPr>
          <p:cNvSpPr txBox="1"/>
          <p:nvPr/>
        </p:nvSpPr>
        <p:spPr>
          <a:xfrm>
            <a:off x="500064" y="462077"/>
            <a:ext cx="11175562" cy="954107"/>
          </a:xfrm>
          <a:prstGeom prst="rect">
            <a:avLst/>
          </a:prstGeom>
          <a:noFill/>
          <a:ln>
            <a:solidFill>
              <a:schemeClr val="accent6"/>
            </a:solidFill>
          </a:ln>
        </p:spPr>
        <p:txBody>
          <a:bodyPr wrap="square" rtlCol="0">
            <a:spAutoFit/>
          </a:bodyPr>
          <a:lstStyle/>
          <a:p>
            <a:r>
              <a:rPr lang="it-IT" sz="2800" b="1" dirty="0">
                <a:solidFill>
                  <a:srgbClr val="0070C0"/>
                </a:solidFill>
                <a:latin typeface="Calibri" panose="020F0502020204030204" pitchFamily="34" charset="0"/>
                <a:cs typeface="Calibri" panose="020F0502020204030204" pitchFamily="34" charset="0"/>
              </a:rPr>
              <a:t>Activity M5.3 Check the links in </a:t>
            </a:r>
            <a:r>
              <a:rPr lang="it-IT" sz="2800" b="1" dirty="0" err="1">
                <a:solidFill>
                  <a:srgbClr val="0070C0"/>
                </a:solidFill>
                <a:latin typeface="Calibri" panose="020F0502020204030204" pitchFamily="34" charset="0"/>
                <a:cs typeface="Calibri" panose="020F0502020204030204" pitchFamily="34" charset="0"/>
              </a:rPr>
              <a:t>your</a:t>
            </a:r>
            <a:r>
              <a:rPr lang="it-IT" sz="2800" b="1" dirty="0">
                <a:solidFill>
                  <a:srgbClr val="0070C0"/>
                </a:solidFill>
                <a:latin typeface="Calibri" panose="020F0502020204030204" pitchFamily="34" charset="0"/>
                <a:cs typeface="Calibri" panose="020F0502020204030204" pitchFamily="34" charset="0"/>
              </a:rPr>
              <a:t> </a:t>
            </a:r>
            <a:r>
              <a:rPr lang="it-IT" sz="2800" b="1" dirty="0" err="1">
                <a:solidFill>
                  <a:srgbClr val="0070C0"/>
                </a:solidFill>
                <a:latin typeface="Calibri" panose="020F0502020204030204" pitchFamily="34" charset="0"/>
                <a:cs typeface="Calibri" panose="020F0502020204030204" pitchFamily="34" charset="0"/>
              </a:rPr>
              <a:t>own</a:t>
            </a:r>
            <a:r>
              <a:rPr lang="it-IT" sz="2800" b="1" dirty="0">
                <a:solidFill>
                  <a:srgbClr val="0070C0"/>
                </a:solidFill>
                <a:latin typeface="Calibri" panose="020F0502020204030204" pitchFamily="34" charset="0"/>
                <a:cs typeface="Calibri" panose="020F0502020204030204" pitchFamily="34" charset="0"/>
              </a:rPr>
              <a:t> time.</a:t>
            </a:r>
          </a:p>
          <a:p>
            <a:r>
              <a:rPr lang="it-IT" sz="2800" b="1" dirty="0">
                <a:solidFill>
                  <a:srgbClr val="0070C0"/>
                </a:solidFill>
                <a:latin typeface="Calibri" panose="020F0502020204030204" pitchFamily="34" charset="0"/>
                <a:cs typeface="Calibri" panose="020F0502020204030204" pitchFamily="34" charset="0"/>
              </a:rPr>
              <a:t>You can find more </a:t>
            </a:r>
            <a:r>
              <a:rPr lang="it-IT" sz="2800" b="1" dirty="0" err="1">
                <a:solidFill>
                  <a:srgbClr val="0070C0"/>
                </a:solidFill>
                <a:latin typeface="Calibri" panose="020F0502020204030204" pitchFamily="34" charset="0"/>
                <a:cs typeface="Calibri" panose="020F0502020204030204" pitchFamily="34" charset="0"/>
              </a:rPr>
              <a:t>useful</a:t>
            </a:r>
            <a:r>
              <a:rPr lang="it-IT" sz="2800" b="1" dirty="0">
                <a:solidFill>
                  <a:srgbClr val="0070C0"/>
                </a:solidFill>
                <a:latin typeface="Calibri" panose="020F0502020204030204" pitchFamily="34" charset="0"/>
                <a:cs typeface="Calibri" panose="020F0502020204030204" pitchFamily="34" charset="0"/>
              </a:rPr>
              <a:t> links to resources on the HANDOUT M5.3</a:t>
            </a:r>
            <a:endParaRPr lang="it-IT" sz="2400" b="1" dirty="0">
              <a:solidFill>
                <a:srgbClr val="0070C0"/>
              </a:solidFill>
              <a:latin typeface="Calibri" panose="020F0502020204030204" pitchFamily="34" charset="0"/>
              <a:cs typeface="Calibri" panose="020F0502020204030204" pitchFamily="34" charset="0"/>
            </a:endParaRPr>
          </a:p>
        </p:txBody>
      </p:sp>
      <p:sp>
        <p:nvSpPr>
          <p:cNvPr id="10" name="Google Shape;65;p3">
            <a:extLst>
              <a:ext uri="{FF2B5EF4-FFF2-40B4-BE49-F238E27FC236}">
                <a16:creationId xmlns:a16="http://schemas.microsoft.com/office/drawing/2014/main" id="{E8C90204-148C-49DA-8362-E935EE0272DF}"/>
              </a:ext>
            </a:extLst>
          </p:cNvPr>
          <p:cNvSpPr txBox="1">
            <a:spLocks noGrp="1"/>
          </p:cNvSpPr>
          <p:nvPr>
            <p:ph type="body" idx="1"/>
          </p:nvPr>
        </p:nvSpPr>
        <p:spPr>
          <a:xfrm>
            <a:off x="224589" y="2989160"/>
            <a:ext cx="12897853" cy="4337458"/>
          </a:xfrm>
          <a:prstGeom prst="rect">
            <a:avLst/>
          </a:prstGeom>
          <a:noFill/>
          <a:ln>
            <a:noFill/>
          </a:ln>
        </p:spPr>
        <p:txBody>
          <a:bodyPr spcFirstLastPara="1" wrap="square" lIns="72000" tIns="45700" rIns="72000" bIns="45700" anchor="t" anchorCtr="0">
            <a:noAutofit/>
          </a:bodyPr>
          <a:lstStyle/>
          <a:p>
            <a:pPr marL="0" lvl="0" indent="0" algn="l">
              <a:lnSpc>
                <a:spcPct val="150000"/>
              </a:lnSpc>
              <a:buSzPts val="2100"/>
            </a:pPr>
            <a:r>
              <a:rPr lang="en-US" sz="2400" dirty="0">
                <a:solidFill>
                  <a:schemeClr val="tx1"/>
                </a:solidFill>
                <a:hlinkClick r:id="rId3">
                  <a:extLst>
                    <a:ext uri="{A12FA001-AC4F-418D-AE19-62706E023703}">
                      <ahyp:hlinkClr xmlns:ahyp="http://schemas.microsoft.com/office/drawing/2018/hyperlinkcolor" val="tx"/>
                    </a:ext>
                  </a:extLst>
                </a:hlinkClick>
              </a:rPr>
              <a:t>https://www.test-questions.com/qts-skills-test-numeracy-10.php</a:t>
            </a:r>
            <a:endParaRPr lang="en-US" sz="2400" dirty="0">
              <a:solidFill>
                <a:schemeClr val="tx1"/>
              </a:solidFill>
            </a:endParaRPr>
          </a:p>
          <a:p>
            <a:pPr marL="0" lvl="0" indent="0" algn="l">
              <a:lnSpc>
                <a:spcPct val="150000"/>
              </a:lnSpc>
              <a:buSzPts val="2100"/>
            </a:pPr>
            <a:r>
              <a:rPr lang="en-US" sz="2400" dirty="0">
                <a:solidFill>
                  <a:schemeClr val="tx1"/>
                </a:solidFill>
                <a:hlinkClick r:id="rId4">
                  <a:extLst>
                    <a:ext uri="{A12FA001-AC4F-418D-AE19-62706E023703}">
                      <ahyp:hlinkClr xmlns:ahyp="http://schemas.microsoft.com/office/drawing/2018/hyperlinkcolor" val="tx"/>
                    </a:ext>
                  </a:extLst>
                </a:hlinkClick>
              </a:rPr>
              <a:t>https://www.cgpbooks.co.uk/resources/cgp-s-free-online-10-minute-tests</a:t>
            </a:r>
            <a:endParaRPr lang="en-US" sz="2400" dirty="0">
              <a:solidFill>
                <a:schemeClr val="tx1"/>
              </a:solidFill>
            </a:endParaRPr>
          </a:p>
          <a:p>
            <a:pPr marL="0" lvl="0" indent="0" algn="l">
              <a:lnSpc>
                <a:spcPct val="150000"/>
              </a:lnSpc>
              <a:buSzPts val="2100"/>
            </a:pPr>
            <a:r>
              <a:rPr lang="en-US" sz="2400" dirty="0">
                <a:solidFill>
                  <a:schemeClr val="tx1"/>
                </a:solidFill>
                <a:hlinkClick r:id="rId5">
                  <a:extLst>
                    <a:ext uri="{A12FA001-AC4F-418D-AE19-62706E023703}">
                      <ahyp:hlinkClr xmlns:ahyp="http://schemas.microsoft.com/office/drawing/2018/hyperlinkcolor" val="tx"/>
                    </a:ext>
                  </a:extLst>
                </a:hlinkClick>
              </a:rPr>
              <a:t>https://www.basic-mathematics.com/second-grade-math-test.html</a:t>
            </a:r>
            <a:endParaRPr lang="en-US" sz="2400" dirty="0">
              <a:solidFill>
                <a:schemeClr val="tx1"/>
              </a:solidFill>
            </a:endParaRPr>
          </a:p>
          <a:p>
            <a:pPr marL="0" lvl="0" indent="0" algn="l">
              <a:lnSpc>
                <a:spcPct val="150000"/>
              </a:lnSpc>
              <a:buSzPts val="2100"/>
            </a:pPr>
            <a:r>
              <a:rPr lang="en-US" sz="2400" dirty="0">
                <a:solidFill>
                  <a:schemeClr val="tx1"/>
                </a:solidFill>
                <a:hlinkClick r:id="rId6">
                  <a:extLst>
                    <a:ext uri="{A12FA001-AC4F-418D-AE19-62706E023703}">
                      <ahyp:hlinkClr xmlns:ahyp="http://schemas.microsoft.com/office/drawing/2018/hyperlinkcolor" val="tx"/>
                    </a:ext>
                  </a:extLst>
                </a:hlinkClick>
              </a:rPr>
              <a:t>https://www.scie.org.uk/workforce/careskillsbase/files/skillschecks/18_usingnumbersincarework1.pdf</a:t>
            </a:r>
            <a:endParaRPr lang="en-US" sz="2400" dirty="0">
              <a:solidFill>
                <a:schemeClr val="tx1"/>
              </a:solidFill>
            </a:endParaRPr>
          </a:p>
          <a:p>
            <a:pPr marL="0" lvl="0" indent="0" algn="l">
              <a:lnSpc>
                <a:spcPct val="150000"/>
              </a:lnSpc>
              <a:buSzPts val="2100"/>
            </a:pPr>
            <a:r>
              <a:rPr lang="en-US" sz="2400" dirty="0">
                <a:solidFill>
                  <a:schemeClr val="tx1"/>
                </a:solidFill>
                <a:hlinkClick r:id="rId7">
                  <a:extLst>
                    <a:ext uri="{A12FA001-AC4F-418D-AE19-62706E023703}">
                      <ahyp:hlinkClr xmlns:ahyp="http://schemas.microsoft.com/office/drawing/2018/hyperlinkcolor" val="tx"/>
                    </a:ext>
                  </a:extLst>
                </a:hlinkClick>
              </a:rPr>
              <a:t>https://www.incharge.org/financial-literacy/resources-for-teachers/financial-literacy-for-kids/</a:t>
            </a:r>
            <a:endParaRPr lang="en-US" sz="2400" dirty="0">
              <a:solidFill>
                <a:schemeClr val="tx1"/>
              </a:solidFill>
            </a:endParaRPr>
          </a:p>
          <a:p>
            <a:pPr marL="0" lvl="0" indent="0" algn="l">
              <a:lnSpc>
                <a:spcPct val="150000"/>
              </a:lnSpc>
              <a:buSzPts val="2100"/>
            </a:pPr>
            <a:r>
              <a:rPr lang="en-US" sz="2400" dirty="0">
                <a:solidFill>
                  <a:schemeClr val="tx1"/>
                </a:solidFill>
                <a:hlinkClick r:id="rId8">
                  <a:extLst>
                    <a:ext uri="{A12FA001-AC4F-418D-AE19-62706E023703}">
                      <ahyp:hlinkClr xmlns:ahyp="http://schemas.microsoft.com/office/drawing/2018/hyperlinkcolor" val="tx"/>
                    </a:ext>
                  </a:extLst>
                </a:hlinkClick>
              </a:rPr>
              <a:t>https://www.mathcentre.ac.uk/resources/uploaded/numeracy-professional-skills-test-1-questions.pdf</a:t>
            </a:r>
            <a:endParaRPr lang="en-US" sz="2400" dirty="0">
              <a:solidFill>
                <a:schemeClr val="tx1"/>
              </a:solidFill>
            </a:endParaRPr>
          </a:p>
          <a:p>
            <a:pPr marL="0" lvl="0" indent="0" algn="l">
              <a:lnSpc>
                <a:spcPct val="150000"/>
              </a:lnSpc>
              <a:buSzPts val="2100"/>
            </a:pPr>
            <a:endParaRPr lang="en-US" sz="2000" dirty="0"/>
          </a:p>
          <a:p>
            <a:pPr marL="0" lvl="0" indent="0" algn="l">
              <a:lnSpc>
                <a:spcPct val="150000"/>
              </a:lnSpc>
              <a:buSzPts val="2100"/>
            </a:pPr>
            <a:endParaRPr lang="en-US" sz="1200" dirty="0"/>
          </a:p>
        </p:txBody>
      </p:sp>
    </p:spTree>
    <p:extLst>
      <p:ext uri="{BB962C8B-B14F-4D97-AF65-F5344CB8AC3E}">
        <p14:creationId xmlns:p14="http://schemas.microsoft.com/office/powerpoint/2010/main" val="2969981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499925" y="82240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n-US" dirty="0"/>
              <a:t>How can people identify their numeracy skills?: </a:t>
            </a:r>
            <a:r>
              <a:rPr lang="it-IT" dirty="0">
                <a:solidFill>
                  <a:schemeClr val="accent6"/>
                </a:solidFill>
              </a:rPr>
              <a:t>CLASS EXERCISE! </a:t>
            </a:r>
            <a:endParaRPr lang="en-US" dirty="0"/>
          </a:p>
        </p:txBody>
      </p:sp>
      <p:sp>
        <p:nvSpPr>
          <p:cNvPr id="65" name="Google Shape;65;p3"/>
          <p:cNvSpPr txBox="1">
            <a:spLocks noGrp="1"/>
          </p:cNvSpPr>
          <p:nvPr>
            <p:ph type="body" idx="1"/>
          </p:nvPr>
        </p:nvSpPr>
        <p:spPr>
          <a:xfrm>
            <a:off x="500064" y="1796716"/>
            <a:ext cx="12331402" cy="771987"/>
          </a:xfrm>
          <a:prstGeom prst="rect">
            <a:avLst/>
          </a:prstGeom>
          <a:noFill/>
          <a:ln>
            <a:noFill/>
          </a:ln>
        </p:spPr>
        <p:txBody>
          <a:bodyPr spcFirstLastPara="1" wrap="square" lIns="72000" tIns="45700" rIns="72000" bIns="45700" anchor="t" anchorCtr="0">
            <a:noAutofit/>
          </a:bodyPr>
          <a:lstStyle/>
          <a:p>
            <a:pPr marL="0" lvl="0" indent="0" algn="l">
              <a:lnSpc>
                <a:spcPct val="150000"/>
              </a:lnSpc>
              <a:buSzPts val="2100"/>
            </a:pPr>
            <a:r>
              <a:rPr lang="it-IT" sz="3200" b="1" dirty="0">
                <a:solidFill>
                  <a:srgbClr val="0070C0"/>
                </a:solidFill>
              </a:rPr>
              <a:t>Activity M5.4  Group discussion   </a:t>
            </a:r>
          </a:p>
          <a:p>
            <a:pPr lvl="0" indent="-457200" algn="l">
              <a:lnSpc>
                <a:spcPct val="150000"/>
              </a:lnSpc>
              <a:buSzPts val="2100"/>
              <a:buFont typeface="Arial" panose="020B0604020202020204" pitchFamily="34" charset="0"/>
              <a:buChar char="•"/>
            </a:pPr>
            <a:r>
              <a:rPr lang="it-IT" sz="3200" b="1" dirty="0">
                <a:solidFill>
                  <a:srgbClr val="0070C0"/>
                </a:solidFill>
              </a:rPr>
              <a:t>How do you feel about checking your maths?</a:t>
            </a:r>
          </a:p>
          <a:p>
            <a:pPr lvl="0" indent="-457200" algn="l">
              <a:lnSpc>
                <a:spcPct val="150000"/>
              </a:lnSpc>
              <a:buSzPts val="2100"/>
              <a:buFont typeface="Arial" panose="020B0604020202020204" pitchFamily="34" charset="0"/>
              <a:buChar char="•"/>
            </a:pPr>
            <a:r>
              <a:rPr lang="it-IT" sz="3200" b="1" dirty="0">
                <a:solidFill>
                  <a:srgbClr val="0070C0"/>
                </a:solidFill>
              </a:rPr>
              <a:t>How might family learners feel about checking their maths?</a:t>
            </a:r>
          </a:p>
          <a:p>
            <a:pPr marL="0" lvl="0" indent="0" algn="l">
              <a:lnSpc>
                <a:spcPct val="150000"/>
              </a:lnSpc>
              <a:buSzPts val="2100"/>
            </a:pPr>
            <a:endParaRPr lang="it-IT" sz="4400" dirty="0">
              <a:solidFill>
                <a:schemeClr val="accent6"/>
              </a:solidFill>
            </a:endParaRPr>
          </a:p>
          <a:p>
            <a:pPr marL="0" lvl="0" indent="0" algn="l">
              <a:lnSpc>
                <a:spcPct val="150000"/>
              </a:lnSpc>
              <a:buSzPts val="2100"/>
            </a:pPr>
            <a:r>
              <a:rPr lang="it-IT" sz="4400" dirty="0">
                <a:solidFill>
                  <a:schemeClr val="accent6"/>
                </a:solidFill>
              </a:rPr>
              <a:t>TRY YOURSELF...CHECK YOUR MATHS LEVEL!</a:t>
            </a:r>
          </a:p>
          <a:p>
            <a:pPr marL="0" lvl="0" indent="0" algn="l">
              <a:lnSpc>
                <a:spcPct val="150000"/>
              </a:lnSpc>
              <a:buSzPts val="2100"/>
            </a:pPr>
            <a:r>
              <a:rPr lang="it-IT" sz="3200" dirty="0">
                <a:solidFill>
                  <a:schemeClr val="bg2"/>
                </a:solidFill>
              </a:rPr>
              <a:t>See the </a:t>
            </a:r>
            <a:r>
              <a:rPr lang="it-IT" sz="2800" b="1" dirty="0">
                <a:solidFill>
                  <a:schemeClr val="accent2"/>
                </a:solidFill>
              </a:rPr>
              <a:t>ACTIVITY SHEET M5.4</a:t>
            </a:r>
          </a:p>
          <a:p>
            <a:pPr marL="0" lvl="0" indent="0" algn="l">
              <a:lnSpc>
                <a:spcPct val="150000"/>
              </a:lnSpc>
              <a:buSzPts val="2100"/>
            </a:pPr>
            <a:endParaRPr lang="en-US" sz="1200" dirty="0">
              <a:solidFill>
                <a:schemeClr val="accent6"/>
              </a:solidFill>
            </a:endParaRPr>
          </a:p>
        </p:txBody>
      </p:sp>
      <p:pic>
        <p:nvPicPr>
          <p:cNvPr id="11266" name="Picture 2" descr="Lo studente completa un test">
            <a:extLst>
              <a:ext uri="{FF2B5EF4-FFF2-40B4-BE49-F238E27FC236}">
                <a16:creationId xmlns:a16="http://schemas.microsoft.com/office/drawing/2014/main" id="{4371360A-0398-467F-BB99-E1C6F62300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536"/>
          <a:stretch/>
        </p:blipFill>
        <p:spPr bwMode="auto">
          <a:xfrm>
            <a:off x="10577976" y="4193268"/>
            <a:ext cx="2757024" cy="3031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008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8033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it-IT" dirty="0"/>
              <a:t>Parents as financial teachers</a:t>
            </a:r>
            <a:endParaRPr dirty="0"/>
          </a:p>
        </p:txBody>
      </p:sp>
      <p:sp>
        <p:nvSpPr>
          <p:cNvPr id="65" name="Google Shape;65;p3"/>
          <p:cNvSpPr txBox="1">
            <a:spLocks noGrp="1"/>
          </p:cNvSpPr>
          <p:nvPr>
            <p:ph type="body" idx="1"/>
          </p:nvPr>
        </p:nvSpPr>
        <p:spPr>
          <a:xfrm>
            <a:off x="619984" y="1543050"/>
            <a:ext cx="8553995" cy="5524499"/>
          </a:xfrm>
          <a:prstGeom prst="rect">
            <a:avLst/>
          </a:prstGeom>
          <a:noFill/>
          <a:ln>
            <a:noFill/>
          </a:ln>
        </p:spPr>
        <p:txBody>
          <a:bodyPr spcFirstLastPara="1" wrap="square" lIns="72000" tIns="45700" rIns="72000" bIns="45700" anchor="t" anchorCtr="0">
            <a:noAutofit/>
          </a:bodyPr>
          <a:lstStyle/>
          <a:p>
            <a:pPr marL="0" lvl="0" indent="0" algn="l">
              <a:lnSpc>
                <a:spcPct val="150000"/>
              </a:lnSpc>
              <a:buSzPts val="2100"/>
            </a:pPr>
            <a:endParaRPr lang="en-US" sz="2400" dirty="0"/>
          </a:p>
          <a:p>
            <a:pPr marL="0" lvl="0" indent="0" algn="l">
              <a:lnSpc>
                <a:spcPct val="150000"/>
              </a:lnSpc>
              <a:buSzPts val="2100"/>
            </a:pPr>
            <a:r>
              <a:rPr lang="en-US" sz="2800" dirty="0"/>
              <a:t>It is very important to </a:t>
            </a:r>
            <a:r>
              <a:rPr lang="en-US" sz="2800" b="1" dirty="0"/>
              <a:t>provide children with adequate financial education </a:t>
            </a:r>
            <a:r>
              <a:rPr lang="en-US" sz="2800" dirty="0"/>
              <a:t>in order to enable them to manage money and make good financial choices for their future. </a:t>
            </a:r>
          </a:p>
          <a:p>
            <a:pPr marL="0" lvl="0" indent="0" algn="l">
              <a:lnSpc>
                <a:spcPct val="150000"/>
              </a:lnSpc>
              <a:buSzPts val="2100"/>
            </a:pPr>
            <a:endParaRPr lang="en-US" sz="2800" dirty="0"/>
          </a:p>
          <a:p>
            <a:pPr marL="0" lvl="0" indent="0" algn="l">
              <a:lnSpc>
                <a:spcPct val="150000"/>
              </a:lnSpc>
              <a:buSzPts val="2100"/>
            </a:pPr>
            <a:r>
              <a:rPr lang="en-US" sz="2800" dirty="0"/>
              <a:t>The </a:t>
            </a:r>
            <a:r>
              <a:rPr lang="en-US" sz="2800" b="1" dirty="0">
                <a:solidFill>
                  <a:schemeClr val="accent2"/>
                </a:solidFill>
              </a:rPr>
              <a:t>role of parents </a:t>
            </a:r>
            <a:r>
              <a:rPr lang="en-US" sz="2800" dirty="0"/>
              <a:t>or guardians in teaching financial issues, is very important, as they can teach children how to manage money in a </a:t>
            </a:r>
            <a:r>
              <a:rPr lang="en-US" sz="2800" b="1" dirty="0">
                <a:solidFill>
                  <a:schemeClr val="accent2"/>
                </a:solidFill>
              </a:rPr>
              <a:t>powerful way</a:t>
            </a:r>
            <a:r>
              <a:rPr lang="en-US" sz="2800" dirty="0">
                <a:solidFill>
                  <a:schemeClr val="accent2"/>
                </a:solidFill>
              </a:rPr>
              <a:t>.</a:t>
            </a:r>
          </a:p>
        </p:txBody>
      </p:sp>
      <p:pic>
        <p:nvPicPr>
          <p:cNvPr id="12292" name="Picture 4" descr="Girl, Studying, Teacher, School, Education, Examination">
            <a:extLst>
              <a:ext uri="{FF2B5EF4-FFF2-40B4-BE49-F238E27FC236}">
                <a16:creationId xmlns:a16="http://schemas.microsoft.com/office/drawing/2014/main" id="{59746AA0-1AEF-40B7-B1D0-60488FE8EE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6072" y="2959601"/>
            <a:ext cx="3286428" cy="286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354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498523" y="657665"/>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n-US" dirty="0"/>
              <a:t>Parents as financial teachers: </a:t>
            </a:r>
            <a:r>
              <a:rPr lang="it-IT" dirty="0">
                <a:solidFill>
                  <a:schemeClr val="accent6"/>
                </a:solidFill>
              </a:rPr>
              <a:t>CLASS EXERCISE! </a:t>
            </a:r>
            <a:endParaRPr dirty="0"/>
          </a:p>
        </p:txBody>
      </p:sp>
      <p:sp>
        <p:nvSpPr>
          <p:cNvPr id="65" name="Google Shape;65;p3"/>
          <p:cNvSpPr txBox="1">
            <a:spLocks noGrp="1"/>
          </p:cNvSpPr>
          <p:nvPr>
            <p:ph type="body" idx="1"/>
          </p:nvPr>
        </p:nvSpPr>
        <p:spPr>
          <a:xfrm>
            <a:off x="498662" y="3131222"/>
            <a:ext cx="12331402" cy="3113924"/>
          </a:xfrm>
          <a:prstGeom prst="rect">
            <a:avLst/>
          </a:prstGeom>
          <a:noFill/>
          <a:ln>
            <a:noFill/>
          </a:ln>
        </p:spPr>
        <p:txBody>
          <a:bodyPr spcFirstLastPara="1" wrap="square" lIns="72000" tIns="45700" rIns="72000" bIns="45700" anchor="t" anchorCtr="0">
            <a:noAutofit/>
          </a:bodyPr>
          <a:lstStyle/>
          <a:p>
            <a:pPr marL="0" lvl="0" indent="0" algn="l">
              <a:lnSpc>
                <a:spcPct val="150000"/>
              </a:lnSpc>
              <a:buSzPts val="2100"/>
            </a:pPr>
            <a:r>
              <a:rPr lang="en-US" sz="3200" dirty="0">
                <a:solidFill>
                  <a:schemeClr val="bg2"/>
                </a:solidFill>
              </a:rPr>
              <a:t>Can you identify some financial topics to teach children depending on their age?</a:t>
            </a:r>
          </a:p>
          <a:p>
            <a:pPr marL="0" indent="0" algn="l">
              <a:lnSpc>
                <a:spcPct val="150000"/>
              </a:lnSpc>
              <a:buSzPts val="2100"/>
            </a:pPr>
            <a:endParaRPr lang="en-US" sz="3200" dirty="0">
              <a:solidFill>
                <a:schemeClr val="bg2"/>
              </a:solidFill>
            </a:endParaRPr>
          </a:p>
          <a:p>
            <a:pPr marL="0" indent="0" algn="l">
              <a:lnSpc>
                <a:spcPct val="150000"/>
              </a:lnSpc>
              <a:buSzPts val="2100"/>
            </a:pPr>
            <a:r>
              <a:rPr lang="en-US" sz="3200" dirty="0">
                <a:solidFill>
                  <a:schemeClr val="bg2"/>
                </a:solidFill>
              </a:rPr>
              <a:t>Please try to fill in </a:t>
            </a:r>
            <a:r>
              <a:rPr lang="it-IT" sz="3200" b="1" dirty="0">
                <a:solidFill>
                  <a:schemeClr val="accent2"/>
                </a:solidFill>
              </a:rPr>
              <a:t>ACTIVITY SHEET M5.5</a:t>
            </a:r>
            <a:endParaRPr lang="en-US" sz="3200" dirty="0">
              <a:solidFill>
                <a:schemeClr val="bg2"/>
              </a:solidFill>
            </a:endParaRPr>
          </a:p>
        </p:txBody>
      </p:sp>
      <p:sp>
        <p:nvSpPr>
          <p:cNvPr id="5" name="Google Shape;71;p4">
            <a:extLst>
              <a:ext uri="{FF2B5EF4-FFF2-40B4-BE49-F238E27FC236}">
                <a16:creationId xmlns:a16="http://schemas.microsoft.com/office/drawing/2014/main" id="{40945E55-8775-42DE-B77E-3DDA63BC938B}"/>
              </a:ext>
            </a:extLst>
          </p:cNvPr>
          <p:cNvSpPr txBox="1"/>
          <p:nvPr/>
        </p:nvSpPr>
        <p:spPr>
          <a:xfrm>
            <a:off x="320842" y="1689182"/>
            <a:ext cx="12689305" cy="1077178"/>
          </a:xfrm>
          <a:prstGeom prst="rect">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rtl="0">
              <a:spcBef>
                <a:spcPts val="0"/>
              </a:spcBef>
              <a:spcAft>
                <a:spcPts val="0"/>
              </a:spcAft>
              <a:buNone/>
            </a:pPr>
            <a:r>
              <a:rPr lang="en-GB" sz="3200" b="1" i="0" u="none" strike="noStrike" cap="none" dirty="0">
                <a:solidFill>
                  <a:srgbClr val="0070C0"/>
                </a:solidFill>
                <a:latin typeface="Calibri"/>
                <a:ea typeface="Calibri"/>
                <a:cs typeface="Calibri"/>
                <a:sym typeface="Calibri"/>
              </a:rPr>
              <a:t>Activity M5.5</a:t>
            </a:r>
          </a:p>
          <a:p>
            <a:pPr marL="0" marR="0" lvl="0" indent="0" rtl="0">
              <a:spcBef>
                <a:spcPts val="0"/>
              </a:spcBef>
              <a:spcAft>
                <a:spcPts val="0"/>
              </a:spcAft>
              <a:buNone/>
            </a:pPr>
            <a:r>
              <a:rPr lang="en-GB" sz="3200" b="1" i="0" u="none" strike="noStrike" cap="none" dirty="0">
                <a:solidFill>
                  <a:schemeClr val="accent6">
                    <a:lumMod val="75000"/>
                  </a:schemeClr>
                </a:solidFill>
                <a:latin typeface="Calibri"/>
                <a:ea typeface="Calibri"/>
                <a:cs typeface="Calibri"/>
                <a:sym typeface="Calibri"/>
              </a:rPr>
              <a:t>The financial topics to teach children often depends on their age.</a:t>
            </a:r>
            <a:endParaRPr lang="en-GB" sz="3200" dirty="0">
              <a:solidFill>
                <a:schemeClr val="accent6">
                  <a:lumMod val="75000"/>
                </a:schemeClr>
              </a:solidFill>
            </a:endParaRPr>
          </a:p>
        </p:txBody>
      </p:sp>
    </p:spTree>
    <p:extLst>
      <p:ext uri="{BB962C8B-B14F-4D97-AF65-F5344CB8AC3E}">
        <p14:creationId xmlns:p14="http://schemas.microsoft.com/office/powerpoint/2010/main" val="2541462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549960"/>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l" rtl="0">
              <a:lnSpc>
                <a:spcPct val="90000"/>
              </a:lnSpc>
              <a:spcBef>
                <a:spcPts val="0"/>
              </a:spcBef>
              <a:spcAft>
                <a:spcPts val="0"/>
              </a:spcAft>
              <a:buClr>
                <a:schemeClr val="lt2"/>
              </a:buClr>
              <a:buSzPts val="2400"/>
              <a:buNone/>
            </a:pPr>
            <a:r>
              <a:rPr lang="it-IT" dirty="0"/>
              <a:t>Pre-schoolers</a:t>
            </a:r>
            <a:endParaRPr dirty="0"/>
          </a:p>
        </p:txBody>
      </p:sp>
      <p:sp>
        <p:nvSpPr>
          <p:cNvPr id="2" name="CasellaDiTesto 1">
            <a:extLst>
              <a:ext uri="{FF2B5EF4-FFF2-40B4-BE49-F238E27FC236}">
                <a16:creationId xmlns:a16="http://schemas.microsoft.com/office/drawing/2014/main" id="{4ACC642E-E452-4119-BD0C-CF026DDA42F6}"/>
              </a:ext>
            </a:extLst>
          </p:cNvPr>
          <p:cNvSpPr txBox="1"/>
          <p:nvPr/>
        </p:nvSpPr>
        <p:spPr>
          <a:xfrm>
            <a:off x="500064" y="1856131"/>
            <a:ext cx="12090811" cy="498444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it-IT" sz="3200" b="1" dirty="0">
                <a:solidFill>
                  <a:schemeClr val="accent1"/>
                </a:solidFill>
                <a:latin typeface="Calibri" panose="020F0502020204030204" pitchFamily="34" charset="0"/>
                <a:cs typeface="Calibri" panose="020F0502020204030204" pitchFamily="34" charset="0"/>
              </a:rPr>
              <a:t>2-3 YEAR OLD </a:t>
            </a:r>
            <a:r>
              <a:rPr lang="it-IT" sz="3000" dirty="0">
                <a:solidFill>
                  <a:schemeClr val="dk1"/>
                </a:solidFill>
                <a:latin typeface="Calibri" panose="020F0502020204030204" pitchFamily="34" charset="0"/>
                <a:cs typeface="Calibri" panose="020F0502020204030204" pitchFamily="34" charset="0"/>
              </a:rPr>
              <a:t>children can learn the shape of coin money and how it is used. They can understand that:</a:t>
            </a:r>
          </a:p>
          <a:p>
            <a:pPr>
              <a:lnSpc>
                <a:spcPct val="150000"/>
              </a:lnSpc>
            </a:pPr>
            <a:endParaRPr lang="it-IT" sz="2000" dirty="0">
              <a:solidFill>
                <a:schemeClr val="dk1"/>
              </a:solidFill>
              <a:latin typeface="Calibri" panose="020F0502020204030204" pitchFamily="34" charset="0"/>
              <a:cs typeface="Calibri" panose="020F0502020204030204" pitchFamily="34" charset="0"/>
            </a:endParaRPr>
          </a:p>
          <a:p>
            <a:pPr marL="612775" lvl="1" indent="-342900" algn="just">
              <a:lnSpc>
                <a:spcPct val="150000"/>
              </a:lnSpc>
              <a:buFontTx/>
              <a:buChar char="-"/>
            </a:pPr>
            <a:r>
              <a:rPr lang="en-US" sz="2800" dirty="0">
                <a:solidFill>
                  <a:schemeClr val="dk1"/>
                </a:solidFill>
                <a:latin typeface="Calibri" panose="020F0502020204030204" pitchFamily="34" charset="0"/>
                <a:cs typeface="Calibri" panose="020F0502020204030204" pitchFamily="34" charset="0"/>
              </a:rPr>
              <a:t>money is the </a:t>
            </a:r>
            <a:r>
              <a:rPr lang="en-US" sz="2800" dirty="0">
                <a:solidFill>
                  <a:schemeClr val="accent2"/>
                </a:solidFill>
                <a:latin typeface="Calibri" panose="020F0502020204030204" pitchFamily="34" charset="0"/>
                <a:cs typeface="Calibri" panose="020F0502020204030204" pitchFamily="34" charset="0"/>
              </a:rPr>
              <a:t>medium of exchange </a:t>
            </a:r>
            <a:r>
              <a:rPr lang="en-US" sz="2800" dirty="0">
                <a:solidFill>
                  <a:schemeClr val="dk1"/>
                </a:solidFill>
                <a:latin typeface="Calibri" panose="020F0502020204030204" pitchFamily="34" charset="0"/>
                <a:cs typeface="Calibri" panose="020F0502020204030204" pitchFamily="34" charset="0"/>
              </a:rPr>
              <a:t>for most goods</a:t>
            </a:r>
          </a:p>
          <a:p>
            <a:pPr marL="555625" lvl="1" indent="-285750" algn="just">
              <a:lnSpc>
                <a:spcPct val="150000"/>
              </a:lnSpc>
              <a:buFontTx/>
              <a:buChar char="-"/>
            </a:pPr>
            <a:r>
              <a:rPr lang="en-US" sz="2800" dirty="0">
                <a:solidFill>
                  <a:schemeClr val="dk1"/>
                </a:solidFill>
                <a:latin typeface="Calibri" panose="020F0502020204030204" pitchFamily="34" charset="0"/>
                <a:cs typeface="Calibri" panose="020F0502020204030204" pitchFamily="34" charset="0"/>
              </a:rPr>
              <a:t>different coins (and paper money) have </a:t>
            </a:r>
            <a:r>
              <a:rPr lang="en-US" sz="2800" dirty="0">
                <a:solidFill>
                  <a:schemeClr val="accent2"/>
                </a:solidFill>
                <a:latin typeface="Calibri" panose="020F0502020204030204" pitchFamily="34" charset="0"/>
                <a:cs typeface="Calibri" panose="020F0502020204030204" pitchFamily="34" charset="0"/>
              </a:rPr>
              <a:t>different names </a:t>
            </a:r>
          </a:p>
          <a:p>
            <a:pPr marL="555625" lvl="1" indent="-285750" algn="just">
              <a:lnSpc>
                <a:spcPct val="150000"/>
              </a:lnSpc>
              <a:buFontTx/>
              <a:buChar char="-"/>
            </a:pPr>
            <a:r>
              <a:rPr lang="en-US" sz="2800" dirty="0">
                <a:solidFill>
                  <a:schemeClr val="tx1"/>
                </a:solidFill>
                <a:latin typeface="Calibri" panose="020F0502020204030204" pitchFamily="34" charset="0"/>
                <a:cs typeface="Calibri" panose="020F0502020204030204" pitchFamily="34" charset="0"/>
              </a:rPr>
              <a:t>different coins have </a:t>
            </a:r>
            <a:r>
              <a:rPr lang="en-US" sz="2800" dirty="0">
                <a:solidFill>
                  <a:schemeClr val="accent2"/>
                </a:solidFill>
                <a:latin typeface="Calibri" panose="020F0502020204030204" pitchFamily="34" charset="0"/>
                <a:cs typeface="Calibri" panose="020F0502020204030204" pitchFamily="34" charset="0"/>
              </a:rPr>
              <a:t>different shapes</a:t>
            </a:r>
          </a:p>
          <a:p>
            <a:pPr marL="555625" lvl="1" indent="-285750" algn="just">
              <a:lnSpc>
                <a:spcPct val="150000"/>
              </a:lnSpc>
              <a:buFontTx/>
              <a:buChar char="-"/>
            </a:pPr>
            <a:r>
              <a:rPr lang="en-US" sz="2800" dirty="0">
                <a:solidFill>
                  <a:schemeClr val="tx1"/>
                </a:solidFill>
                <a:latin typeface="Calibri" panose="020F0502020204030204" pitchFamily="34" charset="0"/>
                <a:cs typeface="Calibri" panose="020F0502020204030204" pitchFamily="34" charset="0"/>
              </a:rPr>
              <a:t>different coins have </a:t>
            </a:r>
            <a:r>
              <a:rPr lang="en-US" sz="2800" dirty="0">
                <a:solidFill>
                  <a:schemeClr val="accent2"/>
                </a:solidFill>
                <a:latin typeface="Calibri" panose="020F0502020204030204" pitchFamily="34" charset="0"/>
                <a:cs typeface="Calibri" panose="020F0502020204030204" pitchFamily="34" charset="0"/>
              </a:rPr>
              <a:t>different values</a:t>
            </a:r>
            <a:r>
              <a:rPr lang="en-US" sz="2800" dirty="0">
                <a:solidFill>
                  <a:schemeClr val="dk1"/>
                </a:solidFill>
                <a:latin typeface="Calibri" panose="020F0502020204030204" pitchFamily="34" charset="0"/>
                <a:cs typeface="Calibri" panose="020F0502020204030204" pitchFamily="34" charset="0"/>
              </a:rPr>
              <a:t> </a:t>
            </a:r>
          </a:p>
          <a:p>
            <a:pPr marL="555625" lvl="1" indent="-285750" algn="just">
              <a:lnSpc>
                <a:spcPct val="150000"/>
              </a:lnSpc>
              <a:buFontTx/>
              <a:buChar char="-"/>
            </a:pPr>
            <a:endParaRPr lang="en-US" sz="2000" dirty="0">
              <a:solidFill>
                <a:schemeClr val="dk1"/>
              </a:solidFill>
              <a:latin typeface="Calibri" panose="020F0502020204030204" pitchFamily="34" charset="0"/>
              <a:cs typeface="Calibri" panose="020F0502020204030204" pitchFamily="34" charset="0"/>
            </a:endParaRPr>
          </a:p>
        </p:txBody>
      </p:sp>
      <p:pic>
        <p:nvPicPr>
          <p:cNvPr id="14342" name="Picture 6" descr="Wallet with cash and coins">
            <a:extLst>
              <a:ext uri="{FF2B5EF4-FFF2-40B4-BE49-F238E27FC236}">
                <a16:creationId xmlns:a16="http://schemas.microsoft.com/office/drawing/2014/main" id="{859FBC13-32BD-4BDA-B864-237F132B2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3389" y="3221347"/>
            <a:ext cx="2440849" cy="242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840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732475"/>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l" rtl="0">
              <a:lnSpc>
                <a:spcPct val="90000"/>
              </a:lnSpc>
              <a:spcBef>
                <a:spcPts val="0"/>
              </a:spcBef>
              <a:spcAft>
                <a:spcPts val="0"/>
              </a:spcAft>
              <a:buClr>
                <a:schemeClr val="lt2"/>
              </a:buClr>
              <a:buSzPts val="2400"/>
              <a:buNone/>
            </a:pPr>
            <a:r>
              <a:rPr lang="it-IT" dirty="0"/>
              <a:t>Pre-schoolers</a:t>
            </a:r>
            <a:endParaRPr dirty="0"/>
          </a:p>
        </p:txBody>
      </p:sp>
      <p:sp>
        <p:nvSpPr>
          <p:cNvPr id="2" name="CasellaDiTesto 1">
            <a:extLst>
              <a:ext uri="{FF2B5EF4-FFF2-40B4-BE49-F238E27FC236}">
                <a16:creationId xmlns:a16="http://schemas.microsoft.com/office/drawing/2014/main" id="{4ACC642E-E452-4119-BD0C-CF026DDA42F6}"/>
              </a:ext>
            </a:extLst>
          </p:cNvPr>
          <p:cNvSpPr txBox="1"/>
          <p:nvPr/>
        </p:nvSpPr>
        <p:spPr>
          <a:xfrm>
            <a:off x="168780" y="1872658"/>
            <a:ext cx="12994105" cy="1216359"/>
          </a:xfrm>
          <a:prstGeom prst="rect">
            <a:avLst/>
          </a:prstGeom>
          <a:noFill/>
        </p:spPr>
        <p:txBody>
          <a:bodyPr wrap="square" rtlCol="0">
            <a:spAutoFit/>
          </a:bodyPr>
          <a:lstStyle/>
          <a:p>
            <a:pPr marL="269875" lvl="1">
              <a:lnSpc>
                <a:spcPct val="150000"/>
              </a:lnSpc>
            </a:pPr>
            <a:endParaRPr lang="en-US" sz="2000" dirty="0">
              <a:solidFill>
                <a:schemeClr val="dk1"/>
              </a:solidFill>
              <a:latin typeface="Calibri" panose="020F0502020204030204" pitchFamily="34" charset="0"/>
              <a:cs typeface="Calibri" panose="020F0502020204030204" pitchFamily="34" charset="0"/>
            </a:endParaRPr>
          </a:p>
          <a:p>
            <a:pPr marL="269875" lvl="1">
              <a:lnSpc>
                <a:spcPct val="150000"/>
              </a:lnSpc>
            </a:pPr>
            <a:r>
              <a:rPr lang="it-IT" sz="3200" dirty="0">
                <a:solidFill>
                  <a:schemeClr val="dk1"/>
                </a:solidFill>
                <a:latin typeface="Calibri" panose="020F0502020204030204" pitchFamily="34" charset="0"/>
                <a:cs typeface="Calibri" panose="020F0502020204030204" pitchFamily="34" charset="0"/>
              </a:rPr>
              <a:t>Parents can </a:t>
            </a:r>
            <a:r>
              <a:rPr lang="it-IT" sz="3200" b="1" dirty="0">
                <a:solidFill>
                  <a:srgbClr val="0070C0"/>
                </a:solidFill>
                <a:latin typeface="Calibri" panose="020F0502020204030204" pitchFamily="34" charset="0"/>
                <a:cs typeface="Calibri" panose="020F0502020204030204" pitchFamily="34" charset="0"/>
              </a:rPr>
              <a:t>use online resources </a:t>
            </a:r>
            <a:r>
              <a:rPr lang="it-IT" sz="3200" dirty="0">
                <a:solidFill>
                  <a:schemeClr val="dk1"/>
                </a:solidFill>
                <a:latin typeface="Calibri" panose="020F0502020204030204" pitchFamily="34" charset="0"/>
                <a:cs typeface="Calibri" panose="020F0502020204030204" pitchFamily="34" charset="0"/>
              </a:rPr>
              <a:t>to start teaching numeracy to 2-3 yr olds</a:t>
            </a:r>
          </a:p>
        </p:txBody>
      </p:sp>
      <p:pic>
        <p:nvPicPr>
          <p:cNvPr id="14338" name="Picture 2" descr="Cartoon children">
            <a:extLst>
              <a:ext uri="{FF2B5EF4-FFF2-40B4-BE49-F238E27FC236}">
                <a16:creationId xmlns:a16="http://schemas.microsoft.com/office/drawing/2014/main" id="{83A607A2-4473-440F-9A82-9F6402A46B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2222" y="481263"/>
            <a:ext cx="2676661" cy="241737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a:extLst>
              <a:ext uri="{FF2B5EF4-FFF2-40B4-BE49-F238E27FC236}">
                <a16:creationId xmlns:a16="http://schemas.microsoft.com/office/drawing/2014/main" id="{AC5CA6A1-7422-4AC1-9A14-F79056964E0A}"/>
              </a:ext>
            </a:extLst>
          </p:cNvPr>
          <p:cNvSpPr/>
          <p:nvPr/>
        </p:nvSpPr>
        <p:spPr>
          <a:xfrm>
            <a:off x="500064" y="3886950"/>
            <a:ext cx="12028820" cy="1200329"/>
          </a:xfrm>
          <a:prstGeom prst="rect">
            <a:avLst/>
          </a:prstGeom>
        </p:spPr>
        <p:txBody>
          <a:bodyPr wrap="square">
            <a:spAutoFit/>
          </a:bodyPr>
          <a:lstStyle/>
          <a:p>
            <a:pPr marL="342900" indent="-342900">
              <a:buFont typeface="Arial" panose="020B0604020202020204" pitchFamily="34" charset="0"/>
              <a:buChar char="•"/>
            </a:pPr>
            <a:r>
              <a:rPr lang="it-IT" sz="2400" dirty="0">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https://www.zerotothree.org/resources/3117-math4littles-earlymath-activities-for-two-and-three-year-olds</a:t>
            </a:r>
            <a:r>
              <a:rPr lang="it-IT" sz="2400" dirty="0">
                <a:solidFill>
                  <a:schemeClr val="tx1"/>
                </a:solidFill>
                <a:latin typeface="Calibri" panose="020F0502020204030204" pitchFamily="34" charset="0"/>
                <a:cs typeface="Calibri" panose="020F0502020204030204" pitchFamily="34" charset="0"/>
              </a:rPr>
              <a:t>       </a:t>
            </a:r>
            <a:r>
              <a:rPr lang="it-IT" sz="2400" dirty="0">
                <a:solidFill>
                  <a:srgbClr val="0070C0"/>
                </a:solidFill>
                <a:latin typeface="Calibri" panose="020F0502020204030204" pitchFamily="34" charset="0"/>
                <a:cs typeface="Calibri" panose="020F0502020204030204" pitchFamily="34" charset="0"/>
              </a:rPr>
              <a:t>contains a lot of useful tips and games to play with toddlers</a:t>
            </a:r>
          </a:p>
          <a:p>
            <a:pPr marL="342900" indent="-342900">
              <a:buFont typeface="Arial" panose="020B0604020202020204" pitchFamily="34" charset="0"/>
              <a:buChar char="•"/>
            </a:pPr>
            <a:endParaRPr lang="it-IT" sz="2400" dirty="0">
              <a:solidFill>
                <a:schemeClr val="tx1"/>
              </a:solidFill>
              <a:latin typeface="Calibri" panose="020F0502020204030204" pitchFamily="34" charset="0"/>
              <a:cs typeface="Calibri" panose="020F0502020204030204" pitchFamily="34" charset="0"/>
            </a:endParaRPr>
          </a:p>
        </p:txBody>
      </p:sp>
      <p:sp>
        <p:nvSpPr>
          <p:cNvPr id="7" name="Rettangolo 6">
            <a:extLst>
              <a:ext uri="{FF2B5EF4-FFF2-40B4-BE49-F238E27FC236}">
                <a16:creationId xmlns:a16="http://schemas.microsoft.com/office/drawing/2014/main" id="{9DF39096-A166-4999-8EC0-A435E87BCFA3}"/>
              </a:ext>
            </a:extLst>
          </p:cNvPr>
          <p:cNvSpPr/>
          <p:nvPr/>
        </p:nvSpPr>
        <p:spPr>
          <a:xfrm>
            <a:off x="500063" y="5135648"/>
            <a:ext cx="12331541" cy="830997"/>
          </a:xfrm>
          <a:prstGeom prst="rect">
            <a:avLst/>
          </a:prstGeom>
        </p:spPr>
        <p:txBody>
          <a:bodyPr wrap="square">
            <a:spAutoFit/>
          </a:bodyPr>
          <a:lstStyle/>
          <a:p>
            <a:pPr marL="342900" indent="-342900">
              <a:buFont typeface="Arial" panose="020B0604020202020204" pitchFamily="34" charset="0"/>
              <a:buChar char="•"/>
            </a:pPr>
            <a:r>
              <a:rPr lang="it-IT" sz="2400" dirty="0">
                <a:solidFill>
                  <a:schemeClr val="tx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https://www.parents.com/toddlerspreschoolers/development/intellectual/math-games-for-your-toddler/</a:t>
            </a:r>
            <a:endParaRPr lang="it-IT" sz="2400" dirty="0">
              <a:solidFill>
                <a:schemeClr val="tx1"/>
              </a:solidFill>
              <a:latin typeface="Calibri" panose="020F0502020204030204" pitchFamily="34" charset="0"/>
              <a:cs typeface="Calibri" panose="020F0502020204030204" pitchFamily="34" charset="0"/>
            </a:endParaRPr>
          </a:p>
        </p:txBody>
      </p:sp>
      <p:sp>
        <p:nvSpPr>
          <p:cNvPr id="8" name="Rettangolo 7">
            <a:extLst>
              <a:ext uri="{FF2B5EF4-FFF2-40B4-BE49-F238E27FC236}">
                <a16:creationId xmlns:a16="http://schemas.microsoft.com/office/drawing/2014/main" id="{5F8BD538-7CDD-42C8-B9A2-7F319256599D}"/>
              </a:ext>
            </a:extLst>
          </p:cNvPr>
          <p:cNvSpPr/>
          <p:nvPr/>
        </p:nvSpPr>
        <p:spPr>
          <a:xfrm>
            <a:off x="500064" y="6275126"/>
            <a:ext cx="12028820" cy="461665"/>
          </a:xfrm>
          <a:prstGeom prst="rect">
            <a:avLst/>
          </a:prstGeom>
        </p:spPr>
        <p:txBody>
          <a:bodyPr wrap="square">
            <a:spAutoFit/>
          </a:bodyPr>
          <a:lstStyle/>
          <a:p>
            <a:pPr marL="342900" indent="-342900">
              <a:buFont typeface="Arial" panose="020B0604020202020204" pitchFamily="34" charset="0"/>
              <a:buChar char="•"/>
            </a:pPr>
            <a:r>
              <a:rPr lang="it-IT" sz="2400" dirty="0">
                <a:solidFill>
                  <a:schemeClr val="tx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https://www.youtube.com/watch?v=dihlSqall3k</a:t>
            </a:r>
            <a:r>
              <a:rPr lang="it-IT" sz="2400" dirty="0">
                <a:solidFill>
                  <a:schemeClr val="tx1"/>
                </a:solidFill>
                <a:latin typeface="Calibri" panose="020F0502020204030204" pitchFamily="34" charset="0"/>
                <a:cs typeface="Calibri" panose="020F0502020204030204" pitchFamily="34" charset="0"/>
              </a:rPr>
              <a:t> </a:t>
            </a:r>
            <a:r>
              <a:rPr lang="it-IT" sz="2400" dirty="0">
                <a:solidFill>
                  <a:srgbClr val="0070C0"/>
                </a:solidFill>
                <a:latin typeface="Calibri" panose="020F0502020204030204" pitchFamily="34" charset="0"/>
                <a:cs typeface="Calibri" panose="020F0502020204030204" pitchFamily="34" charset="0"/>
              </a:rPr>
              <a:t>VIDEO «</a:t>
            </a:r>
            <a:r>
              <a:rPr lang="en-US" sz="2400" dirty="0">
                <a:solidFill>
                  <a:srgbClr val="0070C0"/>
                </a:solidFill>
                <a:latin typeface="Calibri" panose="020F0502020204030204" pitchFamily="34" charset="0"/>
                <a:cs typeface="Calibri" panose="020F0502020204030204" pitchFamily="34" charset="0"/>
              </a:rPr>
              <a:t>Learn to count with Number Farm</a:t>
            </a:r>
            <a:r>
              <a:rPr lang="en-US" sz="2000" dirty="0">
                <a:solidFill>
                  <a:srgbClr val="0070C0"/>
                </a:solidFill>
                <a:latin typeface="Calibri" panose="020F0502020204030204" pitchFamily="34" charset="0"/>
                <a:cs typeface="Calibri" panose="020F0502020204030204" pitchFamily="34" charset="0"/>
              </a:rPr>
              <a:t>”</a:t>
            </a:r>
            <a:endParaRPr lang="it-IT" sz="20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0772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405393" y="664807"/>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l" rtl="0">
              <a:lnSpc>
                <a:spcPct val="90000"/>
              </a:lnSpc>
              <a:spcBef>
                <a:spcPts val="0"/>
              </a:spcBef>
              <a:spcAft>
                <a:spcPts val="0"/>
              </a:spcAft>
              <a:buClr>
                <a:schemeClr val="lt2"/>
              </a:buClr>
              <a:buSzPts val="2400"/>
              <a:buNone/>
            </a:pPr>
            <a:r>
              <a:rPr lang="it-IT" dirty="0"/>
              <a:t>Pre-schoolers</a:t>
            </a:r>
            <a:endParaRPr dirty="0"/>
          </a:p>
        </p:txBody>
      </p:sp>
      <p:sp>
        <p:nvSpPr>
          <p:cNvPr id="8" name="CasellaDiTesto 7">
            <a:extLst>
              <a:ext uri="{FF2B5EF4-FFF2-40B4-BE49-F238E27FC236}">
                <a16:creationId xmlns:a16="http://schemas.microsoft.com/office/drawing/2014/main" id="{B0E2C116-4CC9-4775-924E-957F6173FC7B}"/>
              </a:ext>
            </a:extLst>
          </p:cNvPr>
          <p:cNvSpPr txBox="1"/>
          <p:nvPr/>
        </p:nvSpPr>
        <p:spPr>
          <a:xfrm>
            <a:off x="405392" y="1341074"/>
            <a:ext cx="11433682" cy="2554545"/>
          </a:xfrm>
          <a:prstGeom prst="rect">
            <a:avLst/>
          </a:prstGeom>
          <a:noFill/>
        </p:spPr>
        <p:txBody>
          <a:bodyPr wrap="square" rtlCol="0">
            <a:spAutoFit/>
          </a:bodyPr>
          <a:lstStyle/>
          <a:p>
            <a:pPr marL="285750" indent="-285750">
              <a:buFont typeface="Arial" panose="020B0604020202020204" pitchFamily="34" charset="0"/>
              <a:buChar char="•"/>
            </a:pPr>
            <a:r>
              <a:rPr lang="it-IT" sz="3200" b="1" dirty="0">
                <a:solidFill>
                  <a:schemeClr val="accent1"/>
                </a:solidFill>
                <a:latin typeface="Calibri" panose="020F0502020204030204" pitchFamily="34" charset="0"/>
                <a:cs typeface="Calibri" panose="020F0502020204030204" pitchFamily="34" charset="0"/>
              </a:rPr>
              <a:t>4- 6 YEAR OLD</a:t>
            </a:r>
            <a:r>
              <a:rPr lang="en-GB" sz="3200" dirty="0">
                <a:solidFill>
                  <a:schemeClr val="dk1"/>
                </a:solidFill>
                <a:latin typeface="Calibri" panose="020F0502020204030204" pitchFamily="34" charset="0"/>
                <a:cs typeface="Calibri" panose="020F0502020204030204" pitchFamily="34" charset="0"/>
              </a:rPr>
              <a:t> children can learn about the </a:t>
            </a:r>
            <a:r>
              <a:rPr lang="en-GB" sz="3200" b="1" dirty="0">
                <a:solidFill>
                  <a:schemeClr val="accent2"/>
                </a:solidFill>
                <a:latin typeface="Calibri" panose="020F0502020204030204" pitchFamily="34" charset="0"/>
                <a:cs typeface="Calibri" panose="020F0502020204030204" pitchFamily="34" charset="0"/>
              </a:rPr>
              <a:t>concept of money</a:t>
            </a:r>
            <a:r>
              <a:rPr lang="en-GB" sz="3200" b="1" dirty="0">
                <a:solidFill>
                  <a:schemeClr val="dk1"/>
                </a:solidFill>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GB" sz="3200" dirty="0">
                <a:solidFill>
                  <a:schemeClr val="dk1"/>
                </a:solidFill>
                <a:latin typeface="Calibri" panose="020F0502020204030204" pitchFamily="34" charset="0"/>
                <a:cs typeface="Calibri" panose="020F0502020204030204" pitchFamily="34" charset="0"/>
              </a:rPr>
              <a:t>children know numbers and can usually count (how many coins or other items are on a table) </a:t>
            </a:r>
          </a:p>
          <a:p>
            <a:pPr marL="285750" indent="-285750">
              <a:buFont typeface="Arial" panose="020B0604020202020204" pitchFamily="34" charset="0"/>
              <a:buChar char="•"/>
            </a:pPr>
            <a:r>
              <a:rPr lang="en-GB" sz="3200" dirty="0">
                <a:solidFill>
                  <a:schemeClr val="dk1"/>
                </a:solidFill>
                <a:latin typeface="Calibri" panose="020F0502020204030204" pitchFamily="34" charset="0"/>
                <a:cs typeface="Calibri" panose="020F0502020204030204" pitchFamily="34" charset="0"/>
              </a:rPr>
              <a:t>p</a:t>
            </a:r>
            <a:r>
              <a:rPr lang="en-US" sz="3200" dirty="0" err="1">
                <a:solidFill>
                  <a:schemeClr val="dk1"/>
                </a:solidFill>
                <a:latin typeface="Calibri" panose="020F0502020204030204" pitchFamily="34" charset="0"/>
                <a:cs typeface="Calibri" panose="020F0502020204030204" pitchFamily="34" charset="0"/>
              </a:rPr>
              <a:t>arents</a:t>
            </a:r>
            <a:r>
              <a:rPr lang="en-US" sz="3200" dirty="0">
                <a:solidFill>
                  <a:schemeClr val="dk1"/>
                </a:solidFill>
                <a:latin typeface="Calibri" panose="020F0502020204030204" pitchFamily="34" charset="0"/>
                <a:cs typeface="Calibri" panose="020F0502020204030204" pitchFamily="34" charset="0"/>
              </a:rPr>
              <a:t> can talk about concepts such as </a:t>
            </a:r>
            <a:r>
              <a:rPr lang="en-US" sz="3200" dirty="0">
                <a:solidFill>
                  <a:srgbClr val="002060"/>
                </a:solidFill>
                <a:latin typeface="Calibri" panose="020F0502020204030204" pitchFamily="34" charset="0"/>
                <a:cs typeface="Calibri" panose="020F0502020204030204" pitchFamily="34" charset="0"/>
              </a:rPr>
              <a:t>the difference between </a:t>
            </a:r>
            <a:r>
              <a:rPr lang="en-US" sz="3200" b="1" dirty="0">
                <a:solidFill>
                  <a:schemeClr val="accent2"/>
                </a:solidFill>
                <a:latin typeface="Calibri" panose="020F0502020204030204" pitchFamily="34" charset="0"/>
                <a:cs typeface="Calibri" panose="020F0502020204030204" pitchFamily="34" charset="0"/>
              </a:rPr>
              <a:t>NEEDS</a:t>
            </a:r>
            <a:r>
              <a:rPr lang="en-US" sz="3200" b="1" u="sng" dirty="0">
                <a:solidFill>
                  <a:schemeClr val="accent2"/>
                </a:solidFill>
                <a:latin typeface="Calibri" panose="020F0502020204030204" pitchFamily="34" charset="0"/>
                <a:cs typeface="Calibri" panose="020F0502020204030204" pitchFamily="34" charset="0"/>
              </a:rPr>
              <a:t> </a:t>
            </a:r>
            <a:r>
              <a:rPr lang="en-US" sz="3200" dirty="0">
                <a:solidFill>
                  <a:schemeClr val="tx1"/>
                </a:solidFill>
                <a:latin typeface="Calibri" panose="020F0502020204030204" pitchFamily="34" charset="0"/>
                <a:cs typeface="Calibri" panose="020F0502020204030204" pitchFamily="34" charset="0"/>
              </a:rPr>
              <a:t>and </a:t>
            </a:r>
            <a:r>
              <a:rPr lang="en-US" sz="3200" b="1" dirty="0">
                <a:solidFill>
                  <a:schemeClr val="accent2"/>
                </a:solidFill>
                <a:latin typeface="Calibri" panose="020F0502020204030204" pitchFamily="34" charset="0"/>
                <a:cs typeface="Calibri" panose="020F0502020204030204" pitchFamily="34" charset="0"/>
              </a:rPr>
              <a:t>WANTS</a:t>
            </a:r>
            <a:r>
              <a:rPr lang="en-US" sz="3200" dirty="0">
                <a:solidFill>
                  <a:schemeClr val="accent2"/>
                </a:solidFill>
                <a:latin typeface="Calibri" panose="020F0502020204030204" pitchFamily="34" charset="0"/>
                <a:cs typeface="Calibri" panose="020F0502020204030204" pitchFamily="34" charset="0"/>
              </a:rPr>
              <a:t> </a:t>
            </a:r>
            <a:endParaRPr lang="it-IT" sz="3200" dirty="0">
              <a:latin typeface="Calibri" panose="020F0502020204030204" pitchFamily="34" charset="0"/>
              <a:cs typeface="Calibri" panose="020F0502020204030204" pitchFamily="34" charset="0"/>
            </a:endParaRPr>
          </a:p>
        </p:txBody>
      </p:sp>
      <p:sp>
        <p:nvSpPr>
          <p:cNvPr id="12" name="Google Shape;65;p3">
            <a:extLst>
              <a:ext uri="{FF2B5EF4-FFF2-40B4-BE49-F238E27FC236}">
                <a16:creationId xmlns:a16="http://schemas.microsoft.com/office/drawing/2014/main" id="{97CBC8BB-543A-439F-A65A-DFB5BB7C9398}"/>
              </a:ext>
            </a:extLst>
          </p:cNvPr>
          <p:cNvSpPr txBox="1">
            <a:spLocks noGrp="1"/>
          </p:cNvSpPr>
          <p:nvPr>
            <p:ph type="body" idx="1"/>
          </p:nvPr>
        </p:nvSpPr>
        <p:spPr>
          <a:xfrm>
            <a:off x="2034711" y="4168766"/>
            <a:ext cx="8746431" cy="524047"/>
          </a:xfrm>
          <a:prstGeom prst="rect">
            <a:avLst/>
          </a:prstGeom>
          <a:noFill/>
          <a:ln>
            <a:noFill/>
          </a:ln>
        </p:spPr>
        <p:txBody>
          <a:bodyPr spcFirstLastPara="1" wrap="square" lIns="72000" tIns="45700" rIns="72000" bIns="45700" anchor="t" anchorCtr="0">
            <a:noAutofit/>
          </a:bodyPr>
          <a:lstStyle/>
          <a:p>
            <a:pPr marL="0" lvl="0" indent="0" algn="l"/>
            <a:r>
              <a:rPr lang="en-GB" sz="2800" b="1" dirty="0"/>
              <a:t>NEEDS</a:t>
            </a:r>
            <a:r>
              <a:rPr lang="en-GB" sz="2800" dirty="0"/>
              <a:t> are things the family must have to survive </a:t>
            </a:r>
          </a:p>
          <a:p>
            <a:pPr marL="365125" lvl="3">
              <a:lnSpc>
                <a:spcPct val="150000"/>
              </a:lnSpc>
              <a:spcBef>
                <a:spcPts val="0"/>
              </a:spcBef>
              <a:buClr>
                <a:schemeClr val="dk1"/>
              </a:buClr>
              <a:buSzPts val="1969"/>
            </a:pPr>
            <a:endParaRPr lang="en-GB" sz="2000" dirty="0"/>
          </a:p>
        </p:txBody>
      </p:sp>
      <p:sp>
        <p:nvSpPr>
          <p:cNvPr id="13" name="Rettangolo 12">
            <a:extLst>
              <a:ext uri="{FF2B5EF4-FFF2-40B4-BE49-F238E27FC236}">
                <a16:creationId xmlns:a16="http://schemas.microsoft.com/office/drawing/2014/main" id="{EA71AC91-7D20-4FB0-8EE4-293EA11541DA}"/>
              </a:ext>
            </a:extLst>
          </p:cNvPr>
          <p:cNvSpPr/>
          <p:nvPr/>
        </p:nvSpPr>
        <p:spPr>
          <a:xfrm>
            <a:off x="2034711" y="4894506"/>
            <a:ext cx="7252306" cy="523220"/>
          </a:xfrm>
          <a:prstGeom prst="rect">
            <a:avLst/>
          </a:prstGeom>
        </p:spPr>
        <p:txBody>
          <a:bodyPr wrap="none">
            <a:spAutoFit/>
          </a:bodyPr>
          <a:lstStyle/>
          <a:p>
            <a:pPr marL="0" lvl="0" indent="0"/>
            <a:r>
              <a:rPr lang="en-GB" sz="2800" b="1" dirty="0">
                <a:solidFill>
                  <a:schemeClr val="dk2"/>
                </a:solidFill>
                <a:latin typeface="Calibri"/>
                <a:cs typeface="Calibri"/>
                <a:sym typeface="Calibri"/>
              </a:rPr>
              <a:t>WANTS</a:t>
            </a:r>
            <a:r>
              <a:rPr lang="en-GB" sz="2800" dirty="0">
                <a:solidFill>
                  <a:schemeClr val="dk2"/>
                </a:solidFill>
                <a:latin typeface="Calibri"/>
                <a:cs typeface="Calibri"/>
                <a:sym typeface="Calibri"/>
              </a:rPr>
              <a:t> are things you like but could do without</a:t>
            </a:r>
            <a:r>
              <a:rPr lang="en-GB" sz="1600" dirty="0">
                <a:solidFill>
                  <a:schemeClr val="dk2"/>
                </a:solidFill>
                <a:latin typeface="Calibri"/>
                <a:cs typeface="Calibri"/>
                <a:sym typeface="Calibri"/>
              </a:rPr>
              <a:t>.</a:t>
            </a:r>
          </a:p>
        </p:txBody>
      </p:sp>
      <p:sp>
        <p:nvSpPr>
          <p:cNvPr id="14" name="CasellaDiTesto 13">
            <a:extLst>
              <a:ext uri="{FF2B5EF4-FFF2-40B4-BE49-F238E27FC236}">
                <a16:creationId xmlns:a16="http://schemas.microsoft.com/office/drawing/2014/main" id="{8E0C7E76-ABAD-455B-9ACD-226D48F18C23}"/>
              </a:ext>
            </a:extLst>
          </p:cNvPr>
          <p:cNvSpPr txBox="1"/>
          <p:nvPr/>
        </p:nvSpPr>
        <p:spPr>
          <a:xfrm>
            <a:off x="405393" y="5546705"/>
            <a:ext cx="12426212" cy="1938992"/>
          </a:xfrm>
          <a:prstGeom prst="rect">
            <a:avLst/>
          </a:prstGeom>
          <a:noFill/>
          <a:ln w="38100">
            <a:solidFill>
              <a:schemeClr val="accent1"/>
            </a:solidFill>
          </a:ln>
        </p:spPr>
        <p:txBody>
          <a:bodyPr wrap="square" rtlCol="0">
            <a:spAutoFit/>
          </a:bodyPr>
          <a:lstStyle/>
          <a:p>
            <a:r>
              <a:rPr lang="en-US" sz="3200" dirty="0">
                <a:solidFill>
                  <a:schemeClr val="tx1"/>
                </a:solidFill>
                <a:latin typeface="Calibri"/>
                <a:cs typeface="Calibri"/>
              </a:rPr>
              <a:t>To explain to parents how they can teach their children the difference between </a:t>
            </a:r>
            <a:r>
              <a:rPr lang="en-US" sz="3200" b="1" dirty="0">
                <a:solidFill>
                  <a:srgbClr val="2E9A8F"/>
                </a:solidFill>
                <a:latin typeface="Calibri"/>
                <a:cs typeface="Calibri"/>
              </a:rPr>
              <a:t>NEEDS </a:t>
            </a:r>
            <a:r>
              <a:rPr lang="en-US" sz="3200" dirty="0">
                <a:solidFill>
                  <a:schemeClr val="tx1"/>
                </a:solidFill>
                <a:latin typeface="Calibri"/>
                <a:cs typeface="Calibri"/>
              </a:rPr>
              <a:t>and </a:t>
            </a:r>
            <a:r>
              <a:rPr lang="en-US" sz="3200" b="1" dirty="0">
                <a:solidFill>
                  <a:srgbClr val="2E9A8F"/>
                </a:solidFill>
                <a:latin typeface="Calibri"/>
                <a:cs typeface="Calibri"/>
              </a:rPr>
              <a:t>WANTS </a:t>
            </a:r>
            <a:r>
              <a:rPr lang="en-US" sz="3200" dirty="0">
                <a:solidFill>
                  <a:schemeClr val="tx1"/>
                </a:solidFill>
                <a:latin typeface="Calibri"/>
                <a:cs typeface="Calibri"/>
              </a:rPr>
              <a:t>let’s watch the following video: </a:t>
            </a:r>
            <a:r>
              <a:rPr lang="it-IT" sz="3200" i="1" dirty="0">
                <a:solidFill>
                  <a:schemeClr val="tx1"/>
                </a:solidFill>
                <a:latin typeface="Calibri"/>
                <a:cs typeface="Calibri"/>
                <a:hlinkClick r:id="rId3"/>
              </a:rPr>
              <a:t>https://youtu.be/J8P3sCooGg0</a:t>
            </a:r>
            <a:endParaRPr lang="it-IT" sz="3200" i="1" dirty="0">
              <a:solidFill>
                <a:schemeClr val="tx1"/>
              </a:solidFill>
              <a:latin typeface="Calibri"/>
              <a:cs typeface="Calibri"/>
            </a:endParaRPr>
          </a:p>
          <a:p>
            <a:endParaRPr lang="it-IT" sz="2400" i="1" dirty="0">
              <a:solidFill>
                <a:schemeClr val="tx1"/>
              </a:solidFill>
              <a:latin typeface="Calibri"/>
              <a:cs typeface="Calibri"/>
            </a:endParaRPr>
          </a:p>
        </p:txBody>
      </p:sp>
      <p:sp>
        <p:nvSpPr>
          <p:cNvPr id="15" name="Freccia a destra 14">
            <a:extLst>
              <a:ext uri="{FF2B5EF4-FFF2-40B4-BE49-F238E27FC236}">
                <a16:creationId xmlns:a16="http://schemas.microsoft.com/office/drawing/2014/main" id="{0C1DA29D-3132-4409-85C7-8E49AEED9647}"/>
              </a:ext>
            </a:extLst>
          </p:cNvPr>
          <p:cNvSpPr/>
          <p:nvPr/>
        </p:nvSpPr>
        <p:spPr>
          <a:xfrm>
            <a:off x="1023579" y="4240632"/>
            <a:ext cx="745266" cy="380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a destra 16">
            <a:extLst>
              <a:ext uri="{FF2B5EF4-FFF2-40B4-BE49-F238E27FC236}">
                <a16:creationId xmlns:a16="http://schemas.microsoft.com/office/drawing/2014/main" id="{F674F5B2-BE2D-4A36-8149-A96B8B75A23E}"/>
              </a:ext>
            </a:extLst>
          </p:cNvPr>
          <p:cNvSpPr/>
          <p:nvPr/>
        </p:nvSpPr>
        <p:spPr>
          <a:xfrm>
            <a:off x="1036171" y="4994094"/>
            <a:ext cx="745266" cy="380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074" name="Picture 2" descr="Pile of money">
            <a:extLst>
              <a:ext uri="{FF2B5EF4-FFF2-40B4-BE49-F238E27FC236}">
                <a16:creationId xmlns:a16="http://schemas.microsoft.com/office/drawing/2014/main" id="{A5E51274-6709-4D58-B1CF-E9133B6DDA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1598" y="3328638"/>
            <a:ext cx="199072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403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657665"/>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it-IT" dirty="0"/>
              <a:t>Pre-schoolers</a:t>
            </a:r>
          </a:p>
        </p:txBody>
      </p:sp>
      <p:sp>
        <p:nvSpPr>
          <p:cNvPr id="13" name="Rettangolo 12">
            <a:extLst>
              <a:ext uri="{FF2B5EF4-FFF2-40B4-BE49-F238E27FC236}">
                <a16:creationId xmlns:a16="http://schemas.microsoft.com/office/drawing/2014/main" id="{58FE7FD0-99B8-49FB-B900-55FDEEA3E108}"/>
              </a:ext>
            </a:extLst>
          </p:cNvPr>
          <p:cNvSpPr/>
          <p:nvPr/>
        </p:nvSpPr>
        <p:spPr>
          <a:xfrm>
            <a:off x="500064" y="2380744"/>
            <a:ext cx="6986586" cy="2677656"/>
          </a:xfrm>
          <a:prstGeom prst="rect">
            <a:avLst/>
          </a:prstGeom>
        </p:spPr>
        <p:txBody>
          <a:bodyPr wrap="square">
            <a:spAutoFit/>
          </a:bodyPr>
          <a:lstStyle/>
          <a:p>
            <a:pPr marL="457200" indent="-457200">
              <a:buFont typeface="Arial" panose="020B0604020202020204" pitchFamily="34" charset="0"/>
              <a:buChar char="•"/>
            </a:pPr>
            <a:r>
              <a:rPr lang="en-GB" sz="2800" b="1" u="sng" dirty="0">
                <a:solidFill>
                  <a:schemeClr val="accent2"/>
                </a:solidFill>
                <a:latin typeface="Calibri"/>
                <a:ea typeface="Calibri"/>
                <a:cs typeface="Calibri"/>
                <a:sym typeface="Calibri"/>
              </a:rPr>
              <a:t>SAVINGS</a:t>
            </a:r>
            <a:r>
              <a:rPr lang="en-GB" sz="2800" b="1" dirty="0">
                <a:solidFill>
                  <a:schemeClr val="accent2"/>
                </a:solidFill>
                <a:latin typeface="Calibri"/>
                <a:ea typeface="Calibri"/>
                <a:cs typeface="Calibri"/>
                <a:sym typeface="Calibri"/>
              </a:rPr>
              <a:t>: </a:t>
            </a:r>
            <a:r>
              <a:rPr lang="en-US" sz="2800" dirty="0">
                <a:solidFill>
                  <a:schemeClr val="dk2"/>
                </a:solidFill>
                <a:latin typeface="Calibri"/>
                <a:ea typeface="Calibri"/>
                <a:cs typeface="Calibri"/>
                <a:sym typeface="Calibri"/>
              </a:rPr>
              <a:t>a</a:t>
            </a:r>
            <a:r>
              <a:rPr lang="en-US" sz="2800" dirty="0">
                <a:solidFill>
                  <a:schemeClr val="dk2"/>
                </a:solidFill>
                <a:latin typeface="Calibri"/>
                <a:cs typeface="Calibri"/>
                <a:sym typeface="Calibri"/>
              </a:rPr>
              <a:t>t this age, children can </a:t>
            </a:r>
            <a:r>
              <a:rPr lang="en-US" sz="2800" dirty="0">
                <a:solidFill>
                  <a:srgbClr val="002060"/>
                </a:solidFill>
                <a:latin typeface="Calibri"/>
                <a:cs typeface="Calibri"/>
                <a:sym typeface="Calibri"/>
              </a:rPr>
              <a:t>learn to divide their money into categories such as </a:t>
            </a:r>
            <a:r>
              <a:rPr lang="en-US" sz="2800" b="1" dirty="0">
                <a:solidFill>
                  <a:srgbClr val="2E9A8F"/>
                </a:solidFill>
                <a:latin typeface="Calibri"/>
                <a:cs typeface="Calibri"/>
                <a:sym typeface="Calibri"/>
              </a:rPr>
              <a:t>‘save’, ‘spend’ </a:t>
            </a:r>
            <a:r>
              <a:rPr lang="en-US" sz="2800" dirty="0">
                <a:solidFill>
                  <a:srgbClr val="002060"/>
                </a:solidFill>
                <a:latin typeface="Calibri"/>
                <a:cs typeface="Calibri"/>
                <a:sym typeface="Calibri"/>
              </a:rPr>
              <a:t>and</a:t>
            </a:r>
            <a:r>
              <a:rPr lang="en-US" sz="2800" b="1" dirty="0">
                <a:solidFill>
                  <a:srgbClr val="2E9A8F"/>
                </a:solidFill>
                <a:latin typeface="Calibri"/>
                <a:cs typeface="Calibri"/>
                <a:sym typeface="Calibri"/>
              </a:rPr>
              <a:t> ‘share’</a:t>
            </a:r>
            <a:endParaRPr lang="en-US" sz="2800" dirty="0">
              <a:solidFill>
                <a:schemeClr val="dk2"/>
              </a:solidFill>
              <a:latin typeface="Calibri"/>
              <a:cs typeface="Calibri"/>
              <a:sym typeface="Calibri"/>
            </a:endParaRPr>
          </a:p>
          <a:p>
            <a:endParaRPr lang="en-US" sz="2800" dirty="0">
              <a:solidFill>
                <a:schemeClr val="dk2"/>
              </a:solidFill>
              <a:latin typeface="Calibri"/>
              <a:cs typeface="Calibri"/>
              <a:sym typeface="Calibri"/>
            </a:endParaRPr>
          </a:p>
          <a:p>
            <a:pPr marL="457200" indent="-457200">
              <a:buFont typeface="Arial" panose="020B0604020202020204" pitchFamily="34" charset="0"/>
              <a:buChar char="•"/>
            </a:pPr>
            <a:r>
              <a:rPr lang="en-US" sz="2800" dirty="0">
                <a:solidFill>
                  <a:schemeClr val="dk2"/>
                </a:solidFill>
                <a:latin typeface="Calibri"/>
                <a:cs typeface="Calibri"/>
                <a:sym typeface="Calibri"/>
              </a:rPr>
              <a:t>This way they will begin to </a:t>
            </a:r>
            <a:r>
              <a:rPr lang="en-US" sz="2800" dirty="0">
                <a:solidFill>
                  <a:schemeClr val="tx1"/>
                </a:solidFill>
                <a:latin typeface="Calibri"/>
                <a:cs typeface="Calibri"/>
                <a:sym typeface="Calibri"/>
              </a:rPr>
              <a:t>learn how to delay gratification </a:t>
            </a:r>
            <a:r>
              <a:rPr lang="en-US" sz="2800" dirty="0">
                <a:solidFill>
                  <a:schemeClr val="dk2"/>
                </a:solidFill>
                <a:latin typeface="Calibri"/>
                <a:cs typeface="Calibri"/>
                <a:sym typeface="Calibri"/>
              </a:rPr>
              <a:t>when it comes to money</a:t>
            </a:r>
            <a:endParaRPr lang="it-IT" sz="2800" u="sng" dirty="0">
              <a:solidFill>
                <a:srgbClr val="2E9A8F"/>
              </a:solidFill>
            </a:endParaRPr>
          </a:p>
        </p:txBody>
      </p:sp>
      <p:pic>
        <p:nvPicPr>
          <p:cNvPr id="1026" name="Picture 2" descr="Money, Finance, Financial, Gold, Coins, Savings, Cash">
            <a:extLst>
              <a:ext uri="{FF2B5EF4-FFF2-40B4-BE49-F238E27FC236}">
                <a16:creationId xmlns:a16="http://schemas.microsoft.com/office/drawing/2014/main" id="{60D835CB-EDD9-4C21-BA72-AEB51532E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9679" y="2447300"/>
            <a:ext cx="3702595" cy="261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680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657665"/>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it-IT" dirty="0"/>
              <a:t>School age</a:t>
            </a:r>
          </a:p>
        </p:txBody>
      </p:sp>
      <p:sp>
        <p:nvSpPr>
          <p:cNvPr id="14" name="Rettangolo 13">
            <a:extLst>
              <a:ext uri="{FF2B5EF4-FFF2-40B4-BE49-F238E27FC236}">
                <a16:creationId xmlns:a16="http://schemas.microsoft.com/office/drawing/2014/main" id="{03EF96AE-D67B-47AD-A20D-EDB355CB8C62}"/>
              </a:ext>
            </a:extLst>
          </p:cNvPr>
          <p:cNvSpPr/>
          <p:nvPr/>
        </p:nvSpPr>
        <p:spPr>
          <a:xfrm>
            <a:off x="813422" y="1655779"/>
            <a:ext cx="8178178" cy="3108543"/>
          </a:xfrm>
          <a:prstGeom prst="rect">
            <a:avLst/>
          </a:prstGeom>
        </p:spPr>
        <p:txBody>
          <a:bodyPr wrap="square">
            <a:spAutoFit/>
          </a:bodyPr>
          <a:lstStyle/>
          <a:p>
            <a:pPr marL="342900" indent="-342900">
              <a:buFont typeface="Arial" panose="020B0604020202020204" pitchFamily="34" charset="0"/>
              <a:buChar char="•"/>
            </a:pPr>
            <a:r>
              <a:rPr lang="en-US" sz="2800" b="1" dirty="0">
                <a:solidFill>
                  <a:schemeClr val="accent1"/>
                </a:solidFill>
                <a:latin typeface="Calibri"/>
                <a:cs typeface="Calibri"/>
                <a:sym typeface="Calibri"/>
              </a:rPr>
              <a:t>6 - 12 YEARS OLDs </a:t>
            </a:r>
            <a:r>
              <a:rPr lang="en-US" sz="2800" b="1" dirty="0">
                <a:solidFill>
                  <a:schemeClr val="accent2"/>
                </a:solidFill>
                <a:latin typeface="Calibri"/>
                <a:cs typeface="Calibri"/>
                <a:sym typeface="Calibri"/>
              </a:rPr>
              <a:t>earning POCKET MONEY. </a:t>
            </a:r>
            <a:r>
              <a:rPr lang="en-US" sz="2800" dirty="0">
                <a:solidFill>
                  <a:schemeClr val="tx1"/>
                </a:solidFill>
                <a:latin typeface="Calibri"/>
                <a:cs typeface="Calibri"/>
                <a:sym typeface="Calibri"/>
              </a:rPr>
              <a:t>This</a:t>
            </a:r>
            <a:r>
              <a:rPr lang="en-US" sz="2800" dirty="0">
                <a:solidFill>
                  <a:schemeClr val="dk2"/>
                </a:solidFill>
                <a:latin typeface="Calibri"/>
                <a:cs typeface="Calibri"/>
                <a:sym typeface="Calibri"/>
              </a:rPr>
              <a:t> is the right age to start learning that </a:t>
            </a:r>
            <a:r>
              <a:rPr lang="en-US" sz="2800" dirty="0">
                <a:solidFill>
                  <a:schemeClr val="tx1"/>
                </a:solidFill>
                <a:latin typeface="Calibri"/>
                <a:cs typeface="Calibri"/>
                <a:sym typeface="Calibri"/>
              </a:rPr>
              <a:t>money is earned and is limited in quantity. </a:t>
            </a:r>
          </a:p>
          <a:p>
            <a:pPr marL="342900" indent="-342900">
              <a:buFont typeface="Arial" panose="020B0604020202020204" pitchFamily="34" charset="0"/>
              <a:buChar char="•"/>
            </a:pPr>
            <a:r>
              <a:rPr lang="en-US" sz="2800" dirty="0">
                <a:solidFill>
                  <a:schemeClr val="dk2"/>
                </a:solidFill>
                <a:latin typeface="Calibri"/>
                <a:cs typeface="Calibri"/>
                <a:sym typeface="Calibri"/>
              </a:rPr>
              <a:t>It is useful to help children understand </a:t>
            </a:r>
            <a:r>
              <a:rPr lang="en-US" sz="2800" dirty="0">
                <a:solidFill>
                  <a:schemeClr val="tx1"/>
                </a:solidFill>
                <a:latin typeface="Calibri"/>
                <a:cs typeface="Calibri"/>
                <a:sym typeface="Calibri"/>
              </a:rPr>
              <a:t>that in order to obtain small amounts of money it is necessary to do small tasks. This </a:t>
            </a:r>
            <a:r>
              <a:rPr lang="en-US" sz="2800" dirty="0">
                <a:solidFill>
                  <a:schemeClr val="dk2"/>
                </a:solidFill>
                <a:latin typeface="Calibri"/>
                <a:cs typeface="Calibri"/>
                <a:sym typeface="Calibri"/>
              </a:rPr>
              <a:t>helps them to understand the link between work and money.</a:t>
            </a:r>
          </a:p>
        </p:txBody>
      </p:sp>
      <p:sp>
        <p:nvSpPr>
          <p:cNvPr id="9" name="CasellaDiTesto 8">
            <a:extLst>
              <a:ext uri="{FF2B5EF4-FFF2-40B4-BE49-F238E27FC236}">
                <a16:creationId xmlns:a16="http://schemas.microsoft.com/office/drawing/2014/main" id="{F87DF81B-7DC6-441C-896A-5ADDB8FC7013}"/>
              </a:ext>
            </a:extLst>
          </p:cNvPr>
          <p:cNvSpPr txBox="1"/>
          <p:nvPr/>
        </p:nvSpPr>
        <p:spPr>
          <a:xfrm>
            <a:off x="500064" y="4947911"/>
            <a:ext cx="11992131" cy="2416687"/>
          </a:xfrm>
          <a:prstGeom prst="rect">
            <a:avLst/>
          </a:prstGeom>
          <a:noFill/>
        </p:spPr>
        <p:txBody>
          <a:bodyPr wrap="square" rtlCol="0">
            <a:spAutoFit/>
          </a:bodyPr>
          <a:lstStyle/>
          <a:p>
            <a:pPr>
              <a:lnSpc>
                <a:spcPct val="150000"/>
              </a:lnSpc>
            </a:pPr>
            <a:r>
              <a:rPr lang="it-IT" sz="2400" dirty="0">
                <a:solidFill>
                  <a:schemeClr val="tx1"/>
                </a:solidFill>
                <a:latin typeface="Calibri" panose="020F0502020204030204" pitchFamily="34" charset="0"/>
                <a:cs typeface="Calibri" panose="020F0502020204030204" pitchFamily="34" charset="0"/>
              </a:rPr>
              <a:t>USEFUL LINKS: </a:t>
            </a:r>
            <a:r>
              <a:rPr lang="it-IT" sz="2400"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https://myboredtoddler.com/counting-activities-for-toddlers/</a:t>
            </a:r>
            <a:r>
              <a:rPr lang="it-IT" sz="2400" dirty="0">
                <a:solidFill>
                  <a:schemeClr val="tx1"/>
                </a:solidFill>
                <a:latin typeface="Calibri" panose="020F0502020204030204" pitchFamily="34" charset="0"/>
                <a:cs typeface="Calibri" panose="020F0502020204030204" pitchFamily="34" charset="0"/>
              </a:rPr>
              <a:t> a </a:t>
            </a:r>
            <a:r>
              <a:rPr lang="it-IT" sz="2400" dirty="0" err="1">
                <a:solidFill>
                  <a:schemeClr val="tx1"/>
                </a:solidFill>
                <a:latin typeface="Calibri" panose="020F0502020204030204" pitchFamily="34" charset="0"/>
                <a:cs typeface="Calibri" panose="020F0502020204030204" pitchFamily="34" charset="0"/>
              </a:rPr>
              <a:t>lot</a:t>
            </a:r>
            <a:r>
              <a:rPr lang="it-IT" sz="2400" dirty="0">
                <a:solidFill>
                  <a:schemeClr val="tx1"/>
                </a:solidFill>
                <a:latin typeface="Calibri" panose="020F0502020204030204" pitchFamily="34" charset="0"/>
                <a:cs typeface="Calibri" panose="020F0502020204030204" pitchFamily="34" charset="0"/>
              </a:rPr>
              <a:t> of games to play with </a:t>
            </a:r>
            <a:r>
              <a:rPr lang="it-IT" sz="2400" dirty="0" err="1">
                <a:solidFill>
                  <a:schemeClr val="tx1"/>
                </a:solidFill>
                <a:latin typeface="Calibri" panose="020F0502020204030204" pitchFamily="34" charset="0"/>
                <a:cs typeface="Calibri" panose="020F0502020204030204" pitchFamily="34" charset="0"/>
              </a:rPr>
              <a:t>children</a:t>
            </a:r>
            <a:r>
              <a:rPr lang="it-IT" sz="2400" dirty="0">
                <a:solidFill>
                  <a:schemeClr val="tx1"/>
                </a:solidFill>
                <a:latin typeface="Calibri" panose="020F0502020204030204" pitchFamily="34" charset="0"/>
                <a:cs typeface="Calibri" panose="020F0502020204030204" pitchFamily="34" charset="0"/>
              </a:rPr>
              <a:t> to </a:t>
            </a:r>
            <a:r>
              <a:rPr lang="it-IT" sz="2400" dirty="0" err="1">
                <a:solidFill>
                  <a:schemeClr val="tx1"/>
                </a:solidFill>
                <a:latin typeface="Calibri" panose="020F0502020204030204" pitchFamily="34" charset="0"/>
                <a:cs typeface="Calibri" panose="020F0502020204030204" pitchFamily="34" charset="0"/>
              </a:rPr>
              <a:t>teach</a:t>
            </a:r>
            <a:r>
              <a:rPr lang="it-IT" sz="2400" dirty="0">
                <a:solidFill>
                  <a:schemeClr val="tx1"/>
                </a:solidFill>
                <a:latin typeface="Calibri" panose="020F0502020204030204" pitchFamily="34" charset="0"/>
                <a:cs typeface="Calibri" panose="020F0502020204030204" pitchFamily="34" charset="0"/>
              </a:rPr>
              <a:t> </a:t>
            </a:r>
            <a:r>
              <a:rPr lang="it-IT" sz="2400" dirty="0" err="1">
                <a:solidFill>
                  <a:schemeClr val="tx1"/>
                </a:solidFill>
                <a:latin typeface="Calibri" panose="020F0502020204030204" pitchFamily="34" charset="0"/>
                <a:cs typeface="Calibri" panose="020F0502020204030204" pitchFamily="34" charset="0"/>
              </a:rPr>
              <a:t>them</a:t>
            </a:r>
            <a:r>
              <a:rPr lang="it-IT" sz="2400" dirty="0">
                <a:solidFill>
                  <a:schemeClr val="tx1"/>
                </a:solidFill>
                <a:latin typeface="Calibri" panose="020F0502020204030204" pitchFamily="34" charset="0"/>
                <a:cs typeface="Calibri" panose="020F0502020204030204" pitchFamily="34" charset="0"/>
              </a:rPr>
              <a:t> </a:t>
            </a:r>
            <a:r>
              <a:rPr lang="it-IT" sz="2400" dirty="0" err="1">
                <a:solidFill>
                  <a:schemeClr val="tx1"/>
                </a:solidFill>
                <a:latin typeface="Calibri" panose="020F0502020204030204" pitchFamily="34" charset="0"/>
                <a:cs typeface="Calibri" panose="020F0502020204030204" pitchFamily="34" charset="0"/>
              </a:rPr>
              <a:t>maths</a:t>
            </a:r>
            <a:endParaRPr lang="it-IT" sz="2400" dirty="0">
              <a:solidFill>
                <a:schemeClr val="tx1"/>
              </a:solidFill>
              <a:latin typeface="Calibri" panose="020F0502020204030204" pitchFamily="34" charset="0"/>
              <a:cs typeface="Calibri" panose="020F0502020204030204" pitchFamily="34" charset="0"/>
            </a:endParaRPr>
          </a:p>
          <a:p>
            <a:pPr>
              <a:lnSpc>
                <a:spcPct val="150000"/>
              </a:lnSpc>
            </a:pPr>
            <a:r>
              <a:rPr lang="it-IT" sz="2400" dirty="0">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https://www.youtube.com/watch?v=gWT2m08lSfk</a:t>
            </a:r>
            <a:r>
              <a:rPr lang="it-IT" sz="2400" dirty="0">
                <a:solidFill>
                  <a:schemeClr val="tx1"/>
                </a:solidFill>
                <a:latin typeface="Calibri" panose="020F0502020204030204" pitchFamily="34" charset="0"/>
                <a:cs typeface="Calibri" panose="020F0502020204030204" pitchFamily="34" charset="0"/>
              </a:rPr>
              <a:t> a </a:t>
            </a:r>
            <a:r>
              <a:rPr lang="it-IT" sz="2400" dirty="0" err="1">
                <a:solidFill>
                  <a:schemeClr val="tx1"/>
                </a:solidFill>
                <a:latin typeface="Calibri" panose="020F0502020204030204" pitchFamily="34" charset="0"/>
                <a:cs typeface="Calibri" panose="020F0502020204030204" pitchFamily="34" charset="0"/>
              </a:rPr>
              <a:t>very</a:t>
            </a:r>
            <a:r>
              <a:rPr lang="it-IT" sz="2400" dirty="0">
                <a:solidFill>
                  <a:schemeClr val="tx1"/>
                </a:solidFill>
                <a:latin typeface="Calibri" panose="020F0502020204030204" pitchFamily="34" charset="0"/>
                <a:cs typeface="Calibri" panose="020F0502020204030204" pitchFamily="34" charset="0"/>
              </a:rPr>
              <a:t> </a:t>
            </a:r>
            <a:r>
              <a:rPr lang="it-IT" sz="2400" dirty="0" err="1">
                <a:solidFill>
                  <a:schemeClr val="tx1"/>
                </a:solidFill>
                <a:latin typeface="Calibri" panose="020F0502020204030204" pitchFamily="34" charset="0"/>
                <a:cs typeface="Calibri" panose="020F0502020204030204" pitchFamily="34" charset="0"/>
              </a:rPr>
              <a:t>interesting</a:t>
            </a:r>
            <a:r>
              <a:rPr lang="it-IT" sz="2400" dirty="0">
                <a:solidFill>
                  <a:schemeClr val="tx1"/>
                </a:solidFill>
                <a:latin typeface="Calibri" panose="020F0502020204030204" pitchFamily="34" charset="0"/>
                <a:cs typeface="Calibri" panose="020F0502020204030204" pitchFamily="34" charset="0"/>
              </a:rPr>
              <a:t> video full of </a:t>
            </a:r>
            <a:r>
              <a:rPr lang="it-IT" sz="2400" dirty="0" err="1">
                <a:solidFill>
                  <a:schemeClr val="tx1"/>
                </a:solidFill>
                <a:latin typeface="Calibri" panose="020F0502020204030204" pitchFamily="34" charset="0"/>
                <a:cs typeface="Calibri" panose="020F0502020204030204" pitchFamily="34" charset="0"/>
              </a:rPr>
              <a:t>tips</a:t>
            </a:r>
            <a:r>
              <a:rPr lang="it-IT" sz="2400" dirty="0">
                <a:solidFill>
                  <a:schemeClr val="tx1"/>
                </a:solidFill>
                <a:latin typeface="Calibri" panose="020F0502020204030204" pitchFamily="34" charset="0"/>
                <a:cs typeface="Calibri" panose="020F0502020204030204" pitchFamily="34" charset="0"/>
              </a:rPr>
              <a:t>! </a:t>
            </a:r>
          </a:p>
          <a:p>
            <a:pPr algn="ctr">
              <a:lnSpc>
                <a:spcPct val="150000"/>
              </a:lnSpc>
            </a:pPr>
            <a:r>
              <a:rPr lang="it-IT" sz="3200" b="1" dirty="0">
                <a:solidFill>
                  <a:srgbClr val="FF0000"/>
                </a:solidFill>
                <a:latin typeface="Calibri" panose="020F0502020204030204" pitchFamily="34" charset="0"/>
                <a:cs typeface="Calibri" panose="020F0502020204030204" pitchFamily="34" charset="0"/>
              </a:rPr>
              <a:t>MONEY MATTERS COMIC STRIPS!!!</a:t>
            </a:r>
          </a:p>
        </p:txBody>
      </p:sp>
      <p:pic>
        <p:nvPicPr>
          <p:cNvPr id="2050" name="Picture 2" descr="Grow our money">
            <a:extLst>
              <a:ext uri="{FF2B5EF4-FFF2-40B4-BE49-F238E27FC236}">
                <a16:creationId xmlns:a16="http://schemas.microsoft.com/office/drawing/2014/main" id="{091EE8D9-6FE0-4CEB-8584-3DD7FA06E0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2678" y="2176663"/>
            <a:ext cx="2515849" cy="2515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827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8" name="Google Shape;58;p2"/>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it-IT" sz="3200"/>
              <a:t>Module 5 Visual Plan for the session</a:t>
            </a:r>
            <a:endParaRPr sz="3200" dirty="0"/>
          </a:p>
        </p:txBody>
      </p:sp>
      <p:sp>
        <p:nvSpPr>
          <p:cNvPr id="2" name="Connettore 1">
            <a:extLst>
              <a:ext uri="{FF2B5EF4-FFF2-40B4-BE49-F238E27FC236}">
                <a16:creationId xmlns:a16="http://schemas.microsoft.com/office/drawing/2014/main" id="{D4505736-DA6F-4373-AB74-D691263AA853}"/>
              </a:ext>
            </a:extLst>
          </p:cNvPr>
          <p:cNvSpPr/>
          <p:nvPr/>
        </p:nvSpPr>
        <p:spPr>
          <a:xfrm>
            <a:off x="761571" y="1283787"/>
            <a:ext cx="2038662" cy="184379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tx1"/>
                </a:solidFill>
              </a:rPr>
              <a:t>Warmer</a:t>
            </a:r>
            <a:endParaRPr lang="it-IT" dirty="0">
              <a:solidFill>
                <a:schemeClr val="tx1"/>
              </a:solidFill>
            </a:endParaRPr>
          </a:p>
        </p:txBody>
      </p:sp>
      <p:sp>
        <p:nvSpPr>
          <p:cNvPr id="3" name="Freccia a destra 2">
            <a:extLst>
              <a:ext uri="{FF2B5EF4-FFF2-40B4-BE49-F238E27FC236}">
                <a16:creationId xmlns:a16="http://schemas.microsoft.com/office/drawing/2014/main" id="{6E42652B-8D89-4D22-B095-54241EABF7F2}"/>
              </a:ext>
            </a:extLst>
          </p:cNvPr>
          <p:cNvSpPr/>
          <p:nvPr/>
        </p:nvSpPr>
        <p:spPr>
          <a:xfrm>
            <a:off x="3108156" y="1746358"/>
            <a:ext cx="829239" cy="36621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onnettore 4">
            <a:extLst>
              <a:ext uri="{FF2B5EF4-FFF2-40B4-BE49-F238E27FC236}">
                <a16:creationId xmlns:a16="http://schemas.microsoft.com/office/drawing/2014/main" id="{36FFB5A5-EDCD-4603-A83C-7287028CD8EF}"/>
              </a:ext>
            </a:extLst>
          </p:cNvPr>
          <p:cNvSpPr/>
          <p:nvPr/>
        </p:nvSpPr>
        <p:spPr>
          <a:xfrm>
            <a:off x="4952800" y="1120466"/>
            <a:ext cx="2038662" cy="200711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NUMERACY AND ITS RELEVANCE IN FINANCIAL LITERACY</a:t>
            </a:r>
            <a:endParaRPr lang="it-IT" sz="1600" dirty="0">
              <a:solidFill>
                <a:schemeClr val="tx1"/>
              </a:solidFill>
            </a:endParaRPr>
          </a:p>
        </p:txBody>
      </p:sp>
      <p:sp>
        <p:nvSpPr>
          <p:cNvPr id="11" name="Connettore 10">
            <a:extLst>
              <a:ext uri="{FF2B5EF4-FFF2-40B4-BE49-F238E27FC236}">
                <a16:creationId xmlns:a16="http://schemas.microsoft.com/office/drawing/2014/main" id="{4F090244-3662-4ED4-9C2C-5E068D659839}"/>
              </a:ext>
            </a:extLst>
          </p:cNvPr>
          <p:cNvSpPr/>
          <p:nvPr/>
        </p:nvSpPr>
        <p:spPr>
          <a:xfrm>
            <a:off x="4952800" y="4652205"/>
            <a:ext cx="2038662" cy="184379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buClr>
                <a:schemeClr val="lt2"/>
              </a:buClr>
              <a:buSzPts val="2400"/>
            </a:pPr>
            <a:r>
              <a:rPr lang="en-US" sz="1600" dirty="0">
                <a:solidFill>
                  <a:schemeClr val="tx1"/>
                </a:solidFill>
              </a:rPr>
              <a:t>PARENTS AS  FINANCIAL TEACHERS</a:t>
            </a:r>
          </a:p>
        </p:txBody>
      </p:sp>
      <p:sp>
        <p:nvSpPr>
          <p:cNvPr id="18" name="Connettore 17">
            <a:extLst>
              <a:ext uri="{FF2B5EF4-FFF2-40B4-BE49-F238E27FC236}">
                <a16:creationId xmlns:a16="http://schemas.microsoft.com/office/drawing/2014/main" id="{3A55E4A5-A37B-4FA9-96C4-2E9BB00F6BAC}"/>
              </a:ext>
            </a:extLst>
          </p:cNvPr>
          <p:cNvSpPr/>
          <p:nvPr/>
        </p:nvSpPr>
        <p:spPr>
          <a:xfrm>
            <a:off x="9918980" y="1123339"/>
            <a:ext cx="2433145" cy="184379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HOW CAN PEOPLE IDENTIFY THEIR NUMERACY CHALLENGES?</a:t>
            </a:r>
          </a:p>
        </p:txBody>
      </p:sp>
      <p:sp>
        <p:nvSpPr>
          <p:cNvPr id="23" name="Freccia a destra 22">
            <a:extLst>
              <a:ext uri="{FF2B5EF4-FFF2-40B4-BE49-F238E27FC236}">
                <a16:creationId xmlns:a16="http://schemas.microsoft.com/office/drawing/2014/main" id="{B7D335E6-5E5F-409D-9183-6C6576333BBA}"/>
              </a:ext>
            </a:extLst>
          </p:cNvPr>
          <p:cNvSpPr/>
          <p:nvPr/>
        </p:nvSpPr>
        <p:spPr>
          <a:xfrm>
            <a:off x="8268226" y="1824723"/>
            <a:ext cx="829239" cy="44102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Freccia a destra 24">
            <a:extLst>
              <a:ext uri="{FF2B5EF4-FFF2-40B4-BE49-F238E27FC236}">
                <a16:creationId xmlns:a16="http://schemas.microsoft.com/office/drawing/2014/main" id="{90338868-3A70-4C3B-B407-F3F31EAC636B}"/>
              </a:ext>
            </a:extLst>
          </p:cNvPr>
          <p:cNvSpPr/>
          <p:nvPr/>
        </p:nvSpPr>
        <p:spPr>
          <a:xfrm rot="5400000">
            <a:off x="10988732" y="3423902"/>
            <a:ext cx="884868" cy="49562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reccia a destra 26">
            <a:extLst>
              <a:ext uri="{FF2B5EF4-FFF2-40B4-BE49-F238E27FC236}">
                <a16:creationId xmlns:a16="http://schemas.microsoft.com/office/drawing/2014/main" id="{53BAD714-7E83-49DA-B616-101F152DB616}"/>
              </a:ext>
            </a:extLst>
          </p:cNvPr>
          <p:cNvSpPr/>
          <p:nvPr/>
        </p:nvSpPr>
        <p:spPr>
          <a:xfrm rot="10800000">
            <a:off x="8445090" y="5265754"/>
            <a:ext cx="829239" cy="41522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onnettore 27">
            <a:extLst>
              <a:ext uri="{FF2B5EF4-FFF2-40B4-BE49-F238E27FC236}">
                <a16:creationId xmlns:a16="http://schemas.microsoft.com/office/drawing/2014/main" id="{5A1E72A2-BD4A-4AF2-880C-D6BDE80FA42F}"/>
              </a:ext>
            </a:extLst>
          </p:cNvPr>
          <p:cNvSpPr/>
          <p:nvPr/>
        </p:nvSpPr>
        <p:spPr>
          <a:xfrm>
            <a:off x="10058400" y="4638588"/>
            <a:ext cx="2200235" cy="1843791"/>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accent2"/>
                </a:solidFill>
              </a:rPr>
              <a:t>BREAK</a:t>
            </a:r>
          </a:p>
        </p:txBody>
      </p:sp>
      <p:sp>
        <p:nvSpPr>
          <p:cNvPr id="30" name="Freccia a destra 29">
            <a:extLst>
              <a:ext uri="{FF2B5EF4-FFF2-40B4-BE49-F238E27FC236}">
                <a16:creationId xmlns:a16="http://schemas.microsoft.com/office/drawing/2014/main" id="{15348B61-BDDB-4EE9-A1A7-A065AAC96B74}"/>
              </a:ext>
            </a:extLst>
          </p:cNvPr>
          <p:cNvSpPr/>
          <p:nvPr/>
        </p:nvSpPr>
        <p:spPr>
          <a:xfrm rot="10800000">
            <a:off x="3201599" y="5594659"/>
            <a:ext cx="967130" cy="36621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0466F263-3964-4F2F-8758-D4C53813B40D}"/>
              </a:ext>
            </a:extLst>
          </p:cNvPr>
          <p:cNvSpPr/>
          <p:nvPr/>
        </p:nvSpPr>
        <p:spPr>
          <a:xfrm>
            <a:off x="1060229" y="5391824"/>
            <a:ext cx="1723868" cy="69685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a:solidFill>
                  <a:schemeClr val="bg1"/>
                </a:solidFill>
              </a:rPr>
              <a:t>END</a:t>
            </a:r>
          </a:p>
        </p:txBody>
      </p:sp>
    </p:spTree>
    <p:extLst>
      <p:ext uri="{BB962C8B-B14F-4D97-AF65-F5344CB8AC3E}">
        <p14:creationId xmlns:p14="http://schemas.microsoft.com/office/powerpoint/2010/main" val="1374691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45433" y="513258"/>
            <a:ext cx="12589238" cy="602889"/>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it-IT" dirty="0"/>
              <a:t>School age </a:t>
            </a:r>
          </a:p>
        </p:txBody>
      </p:sp>
      <p:sp>
        <p:nvSpPr>
          <p:cNvPr id="3" name="Segnaposto testo 2">
            <a:extLst>
              <a:ext uri="{FF2B5EF4-FFF2-40B4-BE49-F238E27FC236}">
                <a16:creationId xmlns:a16="http://schemas.microsoft.com/office/drawing/2014/main" id="{B8F40E46-70FC-46AA-9242-111FD5A61DD0}"/>
              </a:ext>
            </a:extLst>
          </p:cNvPr>
          <p:cNvSpPr>
            <a:spLocks noGrp="1"/>
          </p:cNvSpPr>
          <p:nvPr>
            <p:ph type="body" idx="1"/>
          </p:nvPr>
        </p:nvSpPr>
        <p:spPr>
          <a:xfrm>
            <a:off x="426892" y="1256076"/>
            <a:ext cx="12404573" cy="4936177"/>
          </a:xfrm>
        </p:spPr>
        <p:txBody>
          <a:bodyPr/>
          <a:lstStyle/>
          <a:p>
            <a:pPr indent="-457200" algn="l">
              <a:buClr>
                <a:schemeClr val="tx1"/>
              </a:buClr>
              <a:buFont typeface="Arial" panose="020B0604020202020204" pitchFamily="34" charset="0"/>
              <a:buChar char="•"/>
            </a:pPr>
            <a:r>
              <a:rPr lang="it-IT" sz="2800" b="1" dirty="0">
                <a:solidFill>
                  <a:schemeClr val="accent1"/>
                </a:solidFill>
                <a:latin typeface="Calibri" panose="020F0502020204030204" pitchFamily="34" charset="0"/>
                <a:cs typeface="Calibri" panose="020F0502020204030204" pitchFamily="34" charset="0"/>
                <a:sym typeface="Arial"/>
              </a:rPr>
              <a:t>6 - 12 YEAR OLD </a:t>
            </a:r>
            <a:r>
              <a:rPr lang="it-IT" sz="2800" dirty="0">
                <a:solidFill>
                  <a:schemeClr val="tx1"/>
                </a:solidFill>
                <a:latin typeface="Calibri" panose="020F0502020204030204" pitchFamily="34" charset="0"/>
                <a:cs typeface="Calibri" panose="020F0502020204030204" pitchFamily="34" charset="0"/>
                <a:sym typeface="Arial"/>
              </a:rPr>
              <a:t>children at</a:t>
            </a:r>
            <a:r>
              <a:rPr lang="en-US" sz="2800" dirty="0">
                <a:solidFill>
                  <a:schemeClr val="tx1"/>
                </a:solidFill>
                <a:latin typeface="Calibri" panose="020F0502020204030204" pitchFamily="34" charset="0"/>
                <a:cs typeface="Calibri" panose="020F0502020204030204" pitchFamily="34" charset="0"/>
              </a:rPr>
              <a:t> </a:t>
            </a:r>
            <a:r>
              <a:rPr lang="en-US" sz="2800" dirty="0">
                <a:solidFill>
                  <a:schemeClr val="dk1"/>
                </a:solidFill>
                <a:latin typeface="Calibri" panose="020F0502020204030204" pitchFamily="34" charset="0"/>
                <a:cs typeface="Calibri" panose="020F0502020204030204" pitchFamily="34" charset="0"/>
              </a:rPr>
              <a:t>elementary/primary school</a:t>
            </a:r>
            <a:r>
              <a:rPr lang="en-US" sz="2800" b="1" dirty="0">
                <a:solidFill>
                  <a:srgbClr val="2E9A8F"/>
                </a:solidFill>
                <a:latin typeface="Calibri" panose="020F0502020204030204" pitchFamily="34" charset="0"/>
                <a:cs typeface="Calibri" panose="020F0502020204030204" pitchFamily="34" charset="0"/>
              </a:rPr>
              <a:t> learn to add, subtract, multiply and divide. </a:t>
            </a:r>
          </a:p>
          <a:p>
            <a:pPr indent="-457200" algn="l">
              <a:buClr>
                <a:schemeClr val="tx1"/>
              </a:buClr>
              <a:buFont typeface="Arial" panose="020B0604020202020204" pitchFamily="34" charset="0"/>
              <a:buChar char="•"/>
            </a:pPr>
            <a:r>
              <a:rPr lang="en-US" sz="2800" dirty="0">
                <a:solidFill>
                  <a:schemeClr val="dk1"/>
                </a:solidFill>
                <a:latin typeface="Calibri" panose="020F0502020204030204" pitchFamily="34" charset="0"/>
                <a:cs typeface="Calibri" panose="020F0502020204030204" pitchFamily="34" charset="0"/>
              </a:rPr>
              <a:t>This is the time when children can </a:t>
            </a:r>
            <a:r>
              <a:rPr lang="en-US" sz="2800" b="1" dirty="0">
                <a:solidFill>
                  <a:srgbClr val="2E9A8F"/>
                </a:solidFill>
                <a:latin typeface="Calibri" panose="020F0502020204030204" pitchFamily="34" charset="0"/>
                <a:cs typeface="Calibri" panose="020F0502020204030204" pitchFamily="34" charset="0"/>
              </a:rPr>
              <a:t>manage small amounts of money </a:t>
            </a:r>
            <a:r>
              <a:rPr lang="en-US" sz="2800" dirty="0">
                <a:solidFill>
                  <a:schemeClr val="dk1"/>
                </a:solidFill>
                <a:latin typeface="Calibri" panose="020F0502020204030204" pitchFamily="34" charset="0"/>
                <a:cs typeface="Calibri" panose="020F0502020204030204" pitchFamily="34" charset="0"/>
              </a:rPr>
              <a:t>and keep track of their small purchases. </a:t>
            </a:r>
          </a:p>
          <a:p>
            <a:pPr indent="-457200" algn="l">
              <a:buClr>
                <a:schemeClr val="tx1"/>
              </a:buClr>
              <a:buFont typeface="Arial" panose="020B0604020202020204" pitchFamily="34" charset="0"/>
              <a:buChar char="•"/>
            </a:pPr>
            <a:r>
              <a:rPr lang="en-US" sz="2800" dirty="0">
                <a:solidFill>
                  <a:schemeClr val="dk1"/>
                </a:solidFill>
                <a:latin typeface="Calibri" panose="020F0502020204030204" pitchFamily="34" charset="0"/>
                <a:cs typeface="Calibri" panose="020F0502020204030204" pitchFamily="34" charset="0"/>
              </a:rPr>
              <a:t>Useful thing to do with children:</a:t>
            </a:r>
          </a:p>
          <a:p>
            <a:pPr indent="-457200" algn="l">
              <a:buClr>
                <a:schemeClr val="tx1"/>
              </a:buClr>
              <a:buFont typeface="Arial" panose="020B0604020202020204" pitchFamily="34" charset="0"/>
              <a:buChar char="•"/>
            </a:pPr>
            <a:endParaRPr lang="en-US" sz="2800" dirty="0">
              <a:solidFill>
                <a:schemeClr val="dk1"/>
              </a:solidFill>
              <a:latin typeface="Calibri" panose="020F0502020204030204" pitchFamily="34" charset="0"/>
              <a:cs typeface="Calibri" panose="020F0502020204030204" pitchFamily="34" charset="0"/>
            </a:endParaRPr>
          </a:p>
          <a:p>
            <a:pPr marL="1363663" lvl="1" indent="-457200">
              <a:buClr>
                <a:schemeClr val="tx1"/>
              </a:buClr>
              <a:buFont typeface="Wingdings" panose="05000000000000000000" pitchFamily="2" charset="2"/>
              <a:buChar char="v"/>
            </a:pPr>
            <a:r>
              <a:rPr lang="en-US" sz="2800" dirty="0">
                <a:solidFill>
                  <a:schemeClr val="tx1"/>
                </a:solidFill>
                <a:latin typeface="Calibri" panose="020F0502020204030204" pitchFamily="34" charset="0"/>
                <a:cs typeface="Calibri" panose="020F0502020204030204" pitchFamily="34" charset="0"/>
              </a:rPr>
              <a:t>give them small allowances or pocket money</a:t>
            </a:r>
          </a:p>
          <a:p>
            <a:pPr marL="1363663" lvl="1" indent="-457200">
              <a:buClr>
                <a:schemeClr val="tx1"/>
              </a:buClr>
              <a:buFont typeface="Wingdings" panose="05000000000000000000" pitchFamily="2" charset="2"/>
              <a:buChar char="v"/>
            </a:pPr>
            <a:r>
              <a:rPr lang="en-US" sz="2800" dirty="0">
                <a:solidFill>
                  <a:schemeClr val="tx1"/>
                </a:solidFill>
                <a:latin typeface="Calibri" panose="020F0502020204030204" pitchFamily="34" charset="0"/>
                <a:cs typeface="Calibri" panose="020F0502020204030204" pitchFamily="34" charset="0"/>
              </a:rPr>
              <a:t>help them understand written spending plans or budgets</a:t>
            </a:r>
          </a:p>
          <a:p>
            <a:pPr marL="1363663" lvl="1" indent="-457200">
              <a:buClr>
                <a:schemeClr val="tx1"/>
              </a:buClr>
              <a:buFont typeface="Wingdings" panose="05000000000000000000" pitchFamily="2" charset="2"/>
              <a:buChar char="v"/>
            </a:pPr>
            <a:r>
              <a:rPr lang="en-US" sz="2800" dirty="0">
                <a:solidFill>
                  <a:schemeClr val="tx1"/>
                </a:solidFill>
                <a:latin typeface="Calibri" panose="020F0502020204030204" pitchFamily="34" charset="0"/>
                <a:cs typeface="Calibri" panose="020F0502020204030204" pitchFamily="34" charset="0"/>
              </a:rPr>
              <a:t>encourage them to keep track of their money and spending on their </a:t>
            </a:r>
            <a:r>
              <a:rPr lang="en-US" sz="2800" dirty="0">
                <a:solidFill>
                  <a:schemeClr val="accent2"/>
                </a:solidFill>
                <a:latin typeface="Calibri" panose="020F0502020204030204" pitchFamily="34" charset="0"/>
                <a:cs typeface="Calibri" panose="020F0502020204030204" pitchFamily="34" charset="0"/>
              </a:rPr>
              <a:t>needs </a:t>
            </a:r>
          </a:p>
          <a:p>
            <a:pPr marL="1363663" lvl="1" indent="-457200">
              <a:buClr>
                <a:schemeClr val="tx1"/>
              </a:buClr>
              <a:buFont typeface="Wingdings" panose="05000000000000000000" pitchFamily="2" charset="2"/>
              <a:buChar char="v"/>
            </a:pPr>
            <a:r>
              <a:rPr lang="en-US" sz="2800" dirty="0">
                <a:solidFill>
                  <a:schemeClr val="accent2"/>
                </a:solidFill>
                <a:latin typeface="Calibri" panose="020F0502020204030204" pitchFamily="34" charset="0"/>
                <a:cs typeface="Calibri" panose="020F0502020204030204" pitchFamily="34" charset="0"/>
              </a:rPr>
              <a:t> and </a:t>
            </a:r>
            <a:r>
              <a:rPr lang="en-US" sz="2800" dirty="0">
                <a:solidFill>
                  <a:schemeClr val="tx1"/>
                </a:solidFill>
                <a:latin typeface="Calibri" panose="020F0502020204030204" pitchFamily="34" charset="0"/>
                <a:cs typeface="Calibri" panose="020F0502020204030204" pitchFamily="34" charset="0"/>
              </a:rPr>
              <a:t>wants </a:t>
            </a:r>
            <a:r>
              <a:rPr lang="en-US" sz="2800" dirty="0">
                <a:solidFill>
                  <a:schemeClr val="dk1"/>
                </a:solidFill>
                <a:latin typeface="Calibri" panose="020F0502020204030204" pitchFamily="34" charset="0"/>
                <a:cs typeface="Calibri" panose="020F0502020204030204" pitchFamily="34" charset="0"/>
                <a:sym typeface="Calibri"/>
              </a:rPr>
              <a:t> </a:t>
            </a:r>
          </a:p>
          <a:p>
            <a:pPr indent="-457200" algn="l">
              <a:buClr>
                <a:schemeClr val="tx1"/>
              </a:buClr>
              <a:buFont typeface="Arial" panose="020B0604020202020204" pitchFamily="34" charset="0"/>
              <a:buChar char="•"/>
            </a:pPr>
            <a:endParaRPr lang="en-US" sz="2800" dirty="0">
              <a:solidFill>
                <a:schemeClr val="dk1"/>
              </a:solidFill>
              <a:latin typeface="Calibri" panose="020F0502020204030204" pitchFamily="34" charset="0"/>
              <a:cs typeface="Calibri" panose="020F0502020204030204" pitchFamily="34" charset="0"/>
            </a:endParaRPr>
          </a:p>
          <a:p>
            <a:pPr marL="449263" indent="0" algn="l">
              <a:buClr>
                <a:schemeClr val="tx1"/>
              </a:buClr>
            </a:pPr>
            <a:endParaRPr lang="en-US" sz="2800" dirty="0">
              <a:solidFill>
                <a:schemeClr val="dk1"/>
              </a:solidFill>
              <a:latin typeface="Calibri" panose="020F0502020204030204" pitchFamily="34" charset="0"/>
              <a:cs typeface="Calibri" panose="020F0502020204030204" pitchFamily="34" charset="0"/>
            </a:endParaRPr>
          </a:p>
        </p:txBody>
      </p:sp>
      <p:sp>
        <p:nvSpPr>
          <p:cNvPr id="10" name="Rettangolo 9">
            <a:extLst>
              <a:ext uri="{FF2B5EF4-FFF2-40B4-BE49-F238E27FC236}">
                <a16:creationId xmlns:a16="http://schemas.microsoft.com/office/drawing/2014/main" id="{D3C19CF5-7D2C-4D54-877E-8BE31BDF193C}"/>
              </a:ext>
            </a:extLst>
          </p:cNvPr>
          <p:cNvSpPr/>
          <p:nvPr/>
        </p:nvSpPr>
        <p:spPr>
          <a:xfrm>
            <a:off x="396627" y="6272327"/>
            <a:ext cx="12209112" cy="461665"/>
          </a:xfrm>
          <a:prstGeom prst="rect">
            <a:avLst/>
          </a:prstGeom>
        </p:spPr>
        <p:txBody>
          <a:bodyPr wrap="none">
            <a:spAutoFit/>
          </a:bodyPr>
          <a:lstStyle/>
          <a:p>
            <a:pPr marL="449263" indent="0">
              <a:buClr>
                <a:schemeClr val="tx1"/>
              </a:buClr>
            </a:pPr>
            <a:r>
              <a:rPr lang="en-US" sz="2400" b="1" dirty="0">
                <a:solidFill>
                  <a:schemeClr val="accent1"/>
                </a:solidFill>
                <a:latin typeface="Calibri" panose="020F0502020204030204" pitchFamily="34" charset="0"/>
                <a:cs typeface="Calibri" panose="020F0502020204030204" pitchFamily="34" charset="0"/>
              </a:rPr>
              <a:t>ALL THESE ACTIONS WILL HELP CHILDREN TO BECOME FINANCIALLY RESPONSIBLE ADULTS.</a:t>
            </a:r>
            <a:endParaRPr lang="it-IT" sz="2400" b="1" dirty="0">
              <a:solidFill>
                <a:schemeClr val="accent1"/>
              </a:solidFill>
            </a:endParaRPr>
          </a:p>
        </p:txBody>
      </p:sp>
      <p:pic>
        <p:nvPicPr>
          <p:cNvPr id="4098" name="Picture 2" descr="wood, play, money, nostalgia, blue, paper, toy, grandma, product, apron, doll, art, drawing, euro, nostalgic, pension, save, children toys, savings book, bank note, pocket money, pension shortening, pension increase">
            <a:extLst>
              <a:ext uri="{FF2B5EF4-FFF2-40B4-BE49-F238E27FC236}">
                <a16:creationId xmlns:a16="http://schemas.microsoft.com/office/drawing/2014/main" id="{C5B3FA64-D34E-465B-BA9D-CA60543076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9902" y="2743199"/>
            <a:ext cx="2844227" cy="168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886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3"/>
          <p:cNvSpPr txBox="1">
            <a:spLocks noGrp="1"/>
          </p:cNvSpPr>
          <p:nvPr>
            <p:ph type="body" idx="2"/>
          </p:nvPr>
        </p:nvSpPr>
        <p:spPr>
          <a:xfrm>
            <a:off x="500064" y="657665"/>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n-GB" dirty="0"/>
              <a:t>School Age: Money Matters Comics</a:t>
            </a:r>
            <a:endParaRPr dirty="0"/>
          </a:p>
        </p:txBody>
      </p:sp>
      <p:sp>
        <p:nvSpPr>
          <p:cNvPr id="150" name="Google Shape;150;p13"/>
          <p:cNvSpPr txBox="1"/>
          <p:nvPr/>
        </p:nvSpPr>
        <p:spPr>
          <a:xfrm>
            <a:off x="5866678" y="2844929"/>
            <a:ext cx="7159512" cy="2246729"/>
          </a:xfrm>
          <a:prstGeom prst="rect">
            <a:avLst/>
          </a:prstGeom>
          <a:noFill/>
          <a:ln>
            <a:noFill/>
          </a:ln>
        </p:spPr>
        <p:txBody>
          <a:bodyPr spcFirstLastPara="1" wrap="square" lIns="91425" tIns="45700" rIns="91425" bIns="45700" anchor="t" anchorCtr="0">
            <a:spAutoFit/>
          </a:bodyPr>
          <a:lstStyle/>
          <a:p>
            <a:pPr lvl="0"/>
            <a:r>
              <a:rPr lang="en-US" sz="2800" dirty="0">
                <a:solidFill>
                  <a:schemeClr val="tx1"/>
                </a:solidFill>
                <a:latin typeface="Calibri"/>
                <a:ea typeface="Calibri"/>
                <a:cs typeface="Calibri"/>
                <a:sym typeface="Calibri"/>
              </a:rPr>
              <a:t>You can use the </a:t>
            </a:r>
            <a:r>
              <a:rPr lang="en-US" sz="2800" b="1" dirty="0">
                <a:solidFill>
                  <a:srgbClr val="C00000"/>
                </a:solidFill>
                <a:latin typeface="Calibri"/>
                <a:ea typeface="Calibri"/>
                <a:cs typeface="Calibri"/>
                <a:sym typeface="Calibri"/>
              </a:rPr>
              <a:t>MONEY MATTERS </a:t>
            </a:r>
            <a:r>
              <a:rPr lang="en-US" sz="2800" b="1" dirty="0">
                <a:solidFill>
                  <a:schemeClr val="accent6">
                    <a:lumMod val="75000"/>
                  </a:schemeClr>
                </a:solidFill>
                <a:latin typeface="Calibri"/>
                <a:ea typeface="Calibri"/>
                <a:cs typeface="Calibri"/>
                <a:sym typeface="Calibri"/>
              </a:rPr>
              <a:t>BUDGET PLANNER!</a:t>
            </a:r>
          </a:p>
          <a:p>
            <a:pPr lvl="0"/>
            <a:r>
              <a:rPr lang="en-US" sz="2800" b="1" dirty="0">
                <a:solidFill>
                  <a:schemeClr val="accent6"/>
                </a:solidFill>
                <a:latin typeface="Calibri"/>
                <a:ea typeface="Calibri"/>
                <a:cs typeface="Calibri"/>
                <a:sym typeface="Calibri"/>
              </a:rPr>
              <a:t> </a:t>
            </a:r>
          </a:p>
          <a:p>
            <a:pPr lvl="0"/>
            <a:r>
              <a:rPr lang="en-US" sz="2800" dirty="0">
                <a:solidFill>
                  <a:schemeClr val="tx1"/>
                </a:solidFill>
                <a:latin typeface="Calibri"/>
                <a:ea typeface="Calibri"/>
                <a:cs typeface="Calibri"/>
                <a:sym typeface="Calibri"/>
              </a:rPr>
              <a:t>This is helpful for teaching children how to spend and save money each week/month/</a:t>
            </a:r>
            <a:r>
              <a:rPr lang="en-US" sz="2800" dirty="0" err="1">
                <a:solidFill>
                  <a:schemeClr val="tx1"/>
                </a:solidFill>
                <a:latin typeface="Calibri"/>
                <a:ea typeface="Calibri"/>
                <a:cs typeface="Calibri"/>
                <a:sym typeface="Calibri"/>
              </a:rPr>
              <a:t>etc</a:t>
            </a:r>
            <a:endParaRPr lang="en-US" sz="2800" dirty="0">
              <a:solidFill>
                <a:schemeClr val="tx1"/>
              </a:solidFill>
              <a:latin typeface="Calibri"/>
              <a:ea typeface="Calibri"/>
              <a:cs typeface="Calibri"/>
              <a:sym typeface="Calibri"/>
            </a:endParaRPr>
          </a:p>
        </p:txBody>
      </p:sp>
      <p:pic>
        <p:nvPicPr>
          <p:cNvPr id="1028" name="Picture 4" descr="https://lh4.googleusercontent.com/aTQUYz7NuKSuEqfJPZTtKFteNmCve2iTznQVGC5TuY81t0z96te9eYUpYnUIWYFLk78clB0AoDS7kkotH_B2efflvMh7xNa5swub8JDovY_512bW_X3Bnyvu4lsl6TqbS5iqjwk">
            <a:extLst>
              <a:ext uri="{FF2B5EF4-FFF2-40B4-BE49-F238E27FC236}">
                <a16:creationId xmlns:a16="http://schemas.microsoft.com/office/drawing/2014/main" id="{35C3C4A7-D0B0-4F44-AF75-18A870EA5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232" y="1700464"/>
            <a:ext cx="4716379" cy="5373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656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585076"/>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it-IT" dirty="0"/>
              <a:t>School age and teenagers</a:t>
            </a:r>
          </a:p>
        </p:txBody>
      </p:sp>
      <p:sp>
        <p:nvSpPr>
          <p:cNvPr id="6" name="Segnaposto testo 5">
            <a:extLst>
              <a:ext uri="{FF2B5EF4-FFF2-40B4-BE49-F238E27FC236}">
                <a16:creationId xmlns:a16="http://schemas.microsoft.com/office/drawing/2014/main" id="{DCCFB33A-E983-43A7-B605-19B32D1BE798}"/>
              </a:ext>
            </a:extLst>
          </p:cNvPr>
          <p:cNvSpPr>
            <a:spLocks noGrp="1"/>
          </p:cNvSpPr>
          <p:nvPr>
            <p:ph type="body" idx="1"/>
          </p:nvPr>
        </p:nvSpPr>
        <p:spPr>
          <a:xfrm>
            <a:off x="592930" y="1378345"/>
            <a:ext cx="12331402" cy="1768475"/>
          </a:xfrm>
        </p:spPr>
        <p:txBody>
          <a:bodyPr/>
          <a:lstStyle/>
          <a:p>
            <a:pPr marL="0" indent="0" algn="l">
              <a:buClr>
                <a:schemeClr val="tx1"/>
              </a:buClr>
            </a:pPr>
            <a:r>
              <a:rPr lang="it-IT" sz="3200" b="1" dirty="0">
                <a:solidFill>
                  <a:schemeClr val="accent1"/>
                </a:solidFill>
                <a:latin typeface="Calibri" panose="020F0502020204030204" pitchFamily="34" charset="0"/>
                <a:cs typeface="Calibri" panose="020F0502020204030204" pitchFamily="34" charset="0"/>
              </a:rPr>
              <a:t>13-18 YEARS OLD: </a:t>
            </a:r>
            <a:r>
              <a:rPr lang="en-GB" sz="2800" dirty="0">
                <a:solidFill>
                  <a:schemeClr val="dk1"/>
                </a:solidFill>
                <a:latin typeface="Calibri" panose="020F0502020204030204" pitchFamily="34" charset="0"/>
                <a:cs typeface="Calibri" panose="020F0502020204030204" pitchFamily="34" charset="0"/>
              </a:rPr>
              <a:t>teenagers</a:t>
            </a:r>
            <a:r>
              <a:rPr lang="en-GB" sz="2800" dirty="0">
                <a:solidFill>
                  <a:schemeClr val="dk1"/>
                </a:solidFill>
              </a:rPr>
              <a:t> are mature enough to learn different financial concepts such as</a:t>
            </a:r>
            <a:r>
              <a:rPr lang="en-GB" sz="2800" b="1" dirty="0">
                <a:solidFill>
                  <a:schemeClr val="accent2"/>
                </a:solidFill>
              </a:rPr>
              <a:t>:</a:t>
            </a:r>
          </a:p>
          <a:p>
            <a:pPr marL="900113" lvl="0" indent="-450850" algn="l">
              <a:lnSpc>
                <a:spcPct val="150000"/>
              </a:lnSpc>
              <a:buClr>
                <a:schemeClr val="dk1"/>
              </a:buClr>
              <a:buSzPts val="1969"/>
              <a:buFont typeface="Wingdings" panose="05000000000000000000" pitchFamily="2" charset="2"/>
              <a:buChar char="Ø"/>
            </a:pPr>
            <a:endParaRPr lang="en-GB" sz="1600" dirty="0"/>
          </a:p>
          <a:p>
            <a:pPr indent="-457200" algn="l">
              <a:buClr>
                <a:schemeClr val="tx1"/>
              </a:buClr>
              <a:buFont typeface="Arial" panose="020B0604020202020204" pitchFamily="34" charset="0"/>
              <a:buChar char="•"/>
            </a:pPr>
            <a:endParaRPr lang="it-IT" sz="2000" dirty="0"/>
          </a:p>
        </p:txBody>
      </p:sp>
      <p:sp>
        <p:nvSpPr>
          <p:cNvPr id="7" name="Rettangolo 6">
            <a:extLst>
              <a:ext uri="{FF2B5EF4-FFF2-40B4-BE49-F238E27FC236}">
                <a16:creationId xmlns:a16="http://schemas.microsoft.com/office/drawing/2014/main" id="{4B7DEDF5-1C1B-430D-8AD9-19BE76CCDDEF}"/>
              </a:ext>
            </a:extLst>
          </p:cNvPr>
          <p:cNvSpPr/>
          <p:nvPr/>
        </p:nvSpPr>
        <p:spPr>
          <a:xfrm>
            <a:off x="502499" y="2479794"/>
            <a:ext cx="10614679" cy="589072"/>
          </a:xfrm>
          <a:prstGeom prst="rect">
            <a:avLst/>
          </a:prstGeom>
        </p:spPr>
        <p:txBody>
          <a:bodyPr wrap="square">
            <a:spAutoFit/>
          </a:bodyPr>
          <a:lstStyle/>
          <a:p>
            <a:pPr marL="792163" lvl="0" indent="-342900">
              <a:lnSpc>
                <a:spcPct val="150000"/>
              </a:lnSpc>
              <a:buClr>
                <a:schemeClr val="dk1"/>
              </a:buClr>
              <a:buSzPts val="1969"/>
              <a:buFont typeface="Arial" panose="020B0604020202020204" pitchFamily="34" charset="0"/>
              <a:buChar char="•"/>
            </a:pPr>
            <a:r>
              <a:rPr lang="en-GB" sz="2400" dirty="0">
                <a:solidFill>
                  <a:schemeClr val="bg2"/>
                </a:solidFill>
                <a:latin typeface="Calibri" panose="020F0502020204030204" pitchFamily="34" charset="0"/>
                <a:cs typeface="Calibri" panose="020F0502020204030204" pitchFamily="34" charset="0"/>
              </a:rPr>
              <a:t> the importance </a:t>
            </a:r>
            <a:r>
              <a:rPr lang="en-GB" sz="2400" dirty="0">
                <a:solidFill>
                  <a:schemeClr val="tx1"/>
                </a:solidFill>
                <a:latin typeface="Calibri" panose="020F0502020204030204" pitchFamily="34" charset="0"/>
                <a:cs typeface="Calibri" panose="020F0502020204030204" pitchFamily="34" charset="0"/>
              </a:rPr>
              <a:t>of not being heavily influenced by </a:t>
            </a:r>
            <a:r>
              <a:rPr lang="en-GB" sz="2400" b="1" dirty="0">
                <a:solidFill>
                  <a:schemeClr val="accent2"/>
                </a:solidFill>
                <a:latin typeface="Calibri" panose="020F0502020204030204" pitchFamily="34" charset="0"/>
                <a:cs typeface="Calibri" panose="020F0502020204030204" pitchFamily="34" charset="0"/>
              </a:rPr>
              <a:t>advertising</a:t>
            </a:r>
            <a:endParaRPr lang="en-GB" sz="2400" u="sng" dirty="0">
              <a:solidFill>
                <a:schemeClr val="accent2"/>
              </a:solidFill>
              <a:latin typeface="Calibri" panose="020F0502020204030204" pitchFamily="34" charset="0"/>
              <a:cs typeface="Calibri" panose="020F0502020204030204" pitchFamily="34" charset="0"/>
            </a:endParaRPr>
          </a:p>
        </p:txBody>
      </p:sp>
      <p:sp>
        <p:nvSpPr>
          <p:cNvPr id="8" name="Rettangolo 7">
            <a:extLst>
              <a:ext uri="{FF2B5EF4-FFF2-40B4-BE49-F238E27FC236}">
                <a16:creationId xmlns:a16="http://schemas.microsoft.com/office/drawing/2014/main" id="{ADA0E677-2286-4E2E-8AE6-07836B044390}"/>
              </a:ext>
            </a:extLst>
          </p:cNvPr>
          <p:cNvSpPr/>
          <p:nvPr/>
        </p:nvSpPr>
        <p:spPr>
          <a:xfrm>
            <a:off x="925247" y="3233935"/>
            <a:ext cx="11301434" cy="461665"/>
          </a:xfrm>
          <a:prstGeom prst="rect">
            <a:avLst/>
          </a:prstGeom>
        </p:spPr>
        <p:txBody>
          <a:bodyPr wrap="square">
            <a:spAutoFit/>
          </a:bodyPr>
          <a:lstStyle/>
          <a:p>
            <a:pPr marL="342900" indent="-342900">
              <a:buFont typeface="Arial" panose="020B0604020202020204" pitchFamily="34" charset="0"/>
              <a:buChar char="•"/>
            </a:pPr>
            <a:r>
              <a:rPr lang="en-GB" sz="2400" dirty="0">
                <a:solidFill>
                  <a:schemeClr val="bg2"/>
                </a:solidFill>
                <a:latin typeface="Calibri" panose="020F0502020204030204" pitchFamily="34" charset="0"/>
                <a:cs typeface="Calibri" panose="020F0502020204030204" pitchFamily="34" charset="0"/>
              </a:rPr>
              <a:t> </a:t>
            </a:r>
            <a:r>
              <a:rPr lang="en-GB" sz="2400" b="1" dirty="0">
                <a:solidFill>
                  <a:schemeClr val="accent2"/>
                </a:solidFill>
                <a:latin typeface="Calibri" panose="020F0502020204030204" pitchFamily="34" charset="0"/>
                <a:cs typeface="Calibri" panose="020F0502020204030204" pitchFamily="34" charset="0"/>
              </a:rPr>
              <a:t>money management </a:t>
            </a:r>
            <a:r>
              <a:rPr lang="en-GB" sz="2400" dirty="0">
                <a:solidFill>
                  <a:schemeClr val="tx1"/>
                </a:solidFill>
                <a:latin typeface="Calibri" panose="020F0502020204030204" pitchFamily="34" charset="0"/>
                <a:cs typeface="Calibri" panose="020F0502020204030204" pitchFamily="34" charset="0"/>
              </a:rPr>
              <a:t>and </a:t>
            </a:r>
            <a:r>
              <a:rPr lang="en-GB" sz="2400" dirty="0">
                <a:solidFill>
                  <a:schemeClr val="bg2"/>
                </a:solidFill>
                <a:latin typeface="Calibri" panose="020F0502020204030204" pitchFamily="34" charset="0"/>
                <a:cs typeface="Calibri" panose="020F0502020204030204" pitchFamily="34" charset="0"/>
              </a:rPr>
              <a:t>th</a:t>
            </a:r>
            <a:r>
              <a:rPr lang="en-GB" sz="2400" dirty="0">
                <a:solidFill>
                  <a:schemeClr val="accent2"/>
                </a:solidFill>
                <a:latin typeface="Calibri" panose="020F0502020204030204" pitchFamily="34" charset="0"/>
                <a:cs typeface="Calibri" panose="020F0502020204030204" pitchFamily="34" charset="0"/>
              </a:rPr>
              <a:t>e </a:t>
            </a:r>
            <a:r>
              <a:rPr lang="en-GB" sz="2400" b="1" dirty="0">
                <a:solidFill>
                  <a:schemeClr val="accent2"/>
                </a:solidFill>
                <a:latin typeface="Calibri" panose="020F0502020204030204" pitchFamily="34" charset="0"/>
                <a:cs typeface="Calibri" panose="020F0502020204030204" pitchFamily="34" charset="0"/>
              </a:rPr>
              <a:t>danger of debt</a:t>
            </a:r>
            <a:endParaRPr lang="it-IT" sz="2400" dirty="0">
              <a:solidFill>
                <a:schemeClr val="accent2"/>
              </a:solidFill>
              <a:latin typeface="Calibri" panose="020F0502020204030204" pitchFamily="34" charset="0"/>
              <a:cs typeface="Calibri" panose="020F0502020204030204" pitchFamily="34" charset="0"/>
            </a:endParaRPr>
          </a:p>
        </p:txBody>
      </p:sp>
      <p:sp>
        <p:nvSpPr>
          <p:cNvPr id="9" name="Rettangolo 8">
            <a:extLst>
              <a:ext uri="{FF2B5EF4-FFF2-40B4-BE49-F238E27FC236}">
                <a16:creationId xmlns:a16="http://schemas.microsoft.com/office/drawing/2014/main" id="{8839DBAD-1CCC-48C3-B6A9-CD2001417CF9}"/>
              </a:ext>
            </a:extLst>
          </p:cNvPr>
          <p:cNvSpPr/>
          <p:nvPr/>
        </p:nvSpPr>
        <p:spPr>
          <a:xfrm>
            <a:off x="541463" y="3875779"/>
            <a:ext cx="12310071" cy="589072"/>
          </a:xfrm>
          <a:prstGeom prst="rect">
            <a:avLst/>
          </a:prstGeom>
        </p:spPr>
        <p:txBody>
          <a:bodyPr wrap="square">
            <a:spAutoFit/>
          </a:bodyPr>
          <a:lstStyle/>
          <a:p>
            <a:pPr marL="792163" lvl="0" indent="-342900">
              <a:lnSpc>
                <a:spcPct val="150000"/>
              </a:lnSpc>
              <a:buClr>
                <a:schemeClr val="tx1"/>
              </a:buClr>
              <a:buSzPts val="1969"/>
              <a:buFont typeface="Arial" panose="020B0604020202020204" pitchFamily="34" charset="0"/>
              <a:buChar char="•"/>
            </a:pPr>
            <a:r>
              <a:rPr lang="en-GB" sz="2400" b="1" dirty="0">
                <a:solidFill>
                  <a:schemeClr val="accent2"/>
                </a:solidFill>
                <a:latin typeface="Calibri" panose="020F0502020204030204" pitchFamily="34" charset="0"/>
                <a:cs typeface="Calibri" panose="020F0502020204030204" pitchFamily="34" charset="0"/>
              </a:rPr>
              <a:t>Planning </a:t>
            </a:r>
            <a:r>
              <a:rPr lang="en-GB" sz="2400" dirty="0">
                <a:solidFill>
                  <a:schemeClr val="tx1"/>
                </a:solidFill>
                <a:latin typeface="Calibri" panose="020F0502020204030204" pitchFamily="34" charset="0"/>
                <a:cs typeface="Calibri" panose="020F0502020204030204" pitchFamily="34" charset="0"/>
              </a:rPr>
              <a:t>and </a:t>
            </a:r>
            <a:r>
              <a:rPr lang="en-GB" sz="2400" b="1" dirty="0">
                <a:solidFill>
                  <a:schemeClr val="accent2"/>
                </a:solidFill>
                <a:latin typeface="Calibri" panose="020F0502020204030204" pitchFamily="34" charset="0"/>
                <a:cs typeface="Calibri" panose="020F0502020204030204" pitchFamily="34" charset="0"/>
              </a:rPr>
              <a:t>budgeting</a:t>
            </a:r>
            <a:endParaRPr lang="en-GB" sz="2400" dirty="0">
              <a:solidFill>
                <a:schemeClr val="bg2"/>
              </a:solidFill>
              <a:highlight>
                <a:srgbClr val="FFFF00"/>
              </a:highlight>
              <a:latin typeface="Calibri" panose="020F0502020204030204" pitchFamily="34" charset="0"/>
              <a:cs typeface="Calibri" panose="020F0502020204030204" pitchFamily="34" charset="0"/>
            </a:endParaRPr>
          </a:p>
        </p:txBody>
      </p:sp>
      <p:sp>
        <p:nvSpPr>
          <p:cNvPr id="2" name="Rettangolo 1">
            <a:extLst>
              <a:ext uri="{FF2B5EF4-FFF2-40B4-BE49-F238E27FC236}">
                <a16:creationId xmlns:a16="http://schemas.microsoft.com/office/drawing/2014/main" id="{B715931F-CFEF-4DEA-8471-8A70D1A49ABF}"/>
              </a:ext>
            </a:extLst>
          </p:cNvPr>
          <p:cNvSpPr/>
          <p:nvPr/>
        </p:nvSpPr>
        <p:spPr>
          <a:xfrm>
            <a:off x="0" y="4784195"/>
            <a:ext cx="12851534" cy="1945469"/>
          </a:xfrm>
          <a:prstGeom prst="rect">
            <a:avLst/>
          </a:prstGeom>
        </p:spPr>
        <p:txBody>
          <a:bodyPr wrap="square">
            <a:spAutoFit/>
          </a:bodyPr>
          <a:lstStyle/>
          <a:p>
            <a:pPr marL="449263" lvl="0">
              <a:lnSpc>
                <a:spcPct val="150000"/>
              </a:lnSpc>
              <a:buClr>
                <a:schemeClr val="tx1"/>
              </a:buClr>
              <a:buSzPts val="1969"/>
            </a:pPr>
            <a:r>
              <a:rPr lang="en-GB" sz="2400" dirty="0">
                <a:solidFill>
                  <a:srgbClr val="00206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USEFUL RESOURCES : </a:t>
            </a:r>
          </a:p>
          <a:p>
            <a:pPr marL="449263" lvl="0">
              <a:lnSpc>
                <a:spcPct val="150000"/>
              </a:lnSpc>
              <a:buClr>
                <a:schemeClr val="tx1"/>
              </a:buClr>
              <a:buSzPts val="1969"/>
            </a:pPr>
            <a:r>
              <a:rPr lang="en-GB" sz="2400" dirty="0">
                <a:solidFill>
                  <a:srgbClr val="00206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https://moneymatters.ccpc.ie/wp-content/uploads/2020/09/2020.09.10-S4-Case-Study-Alex.pdf</a:t>
            </a:r>
            <a:endParaRPr lang="en-GB" sz="2400" dirty="0">
              <a:solidFill>
                <a:srgbClr val="002060"/>
              </a:solidFill>
              <a:latin typeface="Calibri" panose="020F0502020204030204" pitchFamily="34" charset="0"/>
              <a:cs typeface="Calibri" panose="020F0502020204030204" pitchFamily="34" charset="0"/>
            </a:endParaRPr>
          </a:p>
          <a:p>
            <a:pPr marL="449263" lvl="0" algn="ctr">
              <a:lnSpc>
                <a:spcPct val="150000"/>
              </a:lnSpc>
              <a:buClr>
                <a:schemeClr val="tx1"/>
              </a:buClr>
              <a:buSzPts val="1969"/>
            </a:pPr>
            <a:r>
              <a:rPr lang="en-GB" sz="3600" b="1" dirty="0">
                <a:solidFill>
                  <a:srgbClr val="FF0000"/>
                </a:solidFill>
                <a:latin typeface="Calibri" panose="020F0502020204030204" pitchFamily="34" charset="0"/>
                <a:cs typeface="Calibri" panose="020F0502020204030204" pitchFamily="34" charset="0"/>
              </a:rPr>
              <a:t>MONEY MATTERS ESCAPE ROOMS!!!</a:t>
            </a:r>
            <a:endParaRPr lang="en-GB" sz="3600" b="1" dirty="0">
              <a:solidFill>
                <a:srgbClr val="FF0000"/>
              </a:solidFill>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2606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427060"/>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it-IT" dirty="0"/>
              <a:t>Young adults</a:t>
            </a:r>
          </a:p>
        </p:txBody>
      </p:sp>
      <p:sp>
        <p:nvSpPr>
          <p:cNvPr id="6" name="Segnaposto testo 5">
            <a:extLst>
              <a:ext uri="{FF2B5EF4-FFF2-40B4-BE49-F238E27FC236}">
                <a16:creationId xmlns:a16="http://schemas.microsoft.com/office/drawing/2014/main" id="{DCCFB33A-E983-43A7-B605-19B32D1BE798}"/>
              </a:ext>
            </a:extLst>
          </p:cNvPr>
          <p:cNvSpPr>
            <a:spLocks noGrp="1"/>
          </p:cNvSpPr>
          <p:nvPr>
            <p:ph type="body" idx="1"/>
          </p:nvPr>
        </p:nvSpPr>
        <p:spPr>
          <a:xfrm>
            <a:off x="500064" y="1507162"/>
            <a:ext cx="12331402" cy="4909680"/>
          </a:xfrm>
        </p:spPr>
        <p:txBody>
          <a:bodyPr/>
          <a:lstStyle/>
          <a:p>
            <a:pPr lvl="0" indent="-457200" algn="l">
              <a:lnSpc>
                <a:spcPct val="150000"/>
              </a:lnSpc>
              <a:buFont typeface="Arial" panose="020B0604020202020204" pitchFamily="34" charset="0"/>
              <a:buChar char="•"/>
            </a:pPr>
            <a:r>
              <a:rPr lang="it-IT" sz="3200" b="1" dirty="0">
                <a:solidFill>
                  <a:schemeClr val="accent1"/>
                </a:solidFill>
                <a:latin typeface="Calibri" panose="020F0502020204030204" pitchFamily="34" charset="0"/>
                <a:cs typeface="Calibri" panose="020F0502020204030204" pitchFamily="34" charset="0"/>
              </a:rPr>
              <a:t>19 YEARS OLD ONWARDS </a:t>
            </a:r>
            <a:r>
              <a:rPr lang="it-IT" sz="2800" dirty="0">
                <a:solidFill>
                  <a:srgbClr val="002060"/>
                </a:solidFill>
                <a:latin typeface="Calibri" panose="020F0502020204030204" pitchFamily="34" charset="0"/>
                <a:cs typeface="Calibri" panose="020F0502020204030204" pitchFamily="34" charset="0"/>
              </a:rPr>
              <a:t>are young adults</a:t>
            </a:r>
            <a:r>
              <a:rPr lang="en-GB" sz="2800" dirty="0">
                <a:solidFill>
                  <a:srgbClr val="002060"/>
                </a:solidFill>
                <a:latin typeface="Calibri" panose="020F0502020204030204" pitchFamily="34" charset="0"/>
                <a:cs typeface="Calibri" panose="020F0502020204030204" pitchFamily="34" charset="0"/>
              </a:rPr>
              <a:t> and</a:t>
            </a:r>
            <a:r>
              <a:rPr lang="en-GB" sz="2800" dirty="0">
                <a:solidFill>
                  <a:srgbClr val="002060"/>
                </a:solidFill>
              </a:rPr>
              <a:t> </a:t>
            </a:r>
            <a:r>
              <a:rPr lang="en-GB" sz="2800" dirty="0">
                <a:solidFill>
                  <a:schemeClr val="dk1"/>
                </a:solidFill>
              </a:rPr>
              <a:t>the ‘child’ has begun a path towards independence from parents. In this period  they may ask for </a:t>
            </a:r>
            <a:r>
              <a:rPr lang="en-GB" sz="2800" b="1" dirty="0">
                <a:solidFill>
                  <a:schemeClr val="accent2"/>
                </a:solidFill>
              </a:rPr>
              <a:t>more money</a:t>
            </a:r>
            <a:r>
              <a:rPr lang="en-GB" sz="2800" dirty="0">
                <a:solidFill>
                  <a:schemeClr val="dk1"/>
                </a:solidFill>
              </a:rPr>
              <a:t> to out with friends or buy something they want. </a:t>
            </a:r>
          </a:p>
          <a:p>
            <a:pPr lvl="0" indent="-457200" algn="l">
              <a:lnSpc>
                <a:spcPct val="150000"/>
              </a:lnSpc>
              <a:buFont typeface="Arial" panose="020B0604020202020204" pitchFamily="34" charset="0"/>
              <a:buChar char="•"/>
            </a:pPr>
            <a:r>
              <a:rPr lang="en-GB" sz="2800" dirty="0">
                <a:solidFill>
                  <a:schemeClr val="dk1"/>
                </a:solidFill>
              </a:rPr>
              <a:t>They can be encouraged to do a </a:t>
            </a:r>
            <a:r>
              <a:rPr lang="en-GB" sz="2800" b="1" dirty="0">
                <a:solidFill>
                  <a:schemeClr val="accent6"/>
                </a:solidFill>
              </a:rPr>
              <a:t>part-time job </a:t>
            </a:r>
            <a:r>
              <a:rPr lang="en-GB" sz="2800" dirty="0">
                <a:solidFill>
                  <a:srgbClr val="002060"/>
                </a:solidFill>
              </a:rPr>
              <a:t>to</a:t>
            </a:r>
            <a:r>
              <a:rPr lang="en-GB" sz="2800" dirty="0">
                <a:solidFill>
                  <a:schemeClr val="dk1"/>
                </a:solidFill>
              </a:rPr>
              <a:t> understand that they have to earn money and it is better not to waste it.</a:t>
            </a:r>
          </a:p>
          <a:p>
            <a:pPr lvl="0" indent="-457200" algn="l">
              <a:lnSpc>
                <a:spcPct val="150000"/>
              </a:lnSpc>
              <a:buFont typeface="Arial" panose="020B0604020202020204" pitchFamily="34" charset="0"/>
              <a:buChar char="•"/>
            </a:pPr>
            <a:r>
              <a:rPr lang="en-GB" sz="2800" dirty="0">
                <a:solidFill>
                  <a:schemeClr val="dk1"/>
                </a:solidFill>
              </a:rPr>
              <a:t>It is important to teach them how to save and manage their money effectively and possibly use a personal </a:t>
            </a:r>
            <a:r>
              <a:rPr lang="en-GB" sz="2800" b="1" dirty="0">
                <a:solidFill>
                  <a:schemeClr val="accent2"/>
                </a:solidFill>
              </a:rPr>
              <a:t>PLAN.</a:t>
            </a:r>
          </a:p>
          <a:p>
            <a:pPr marL="0" lvl="0" indent="0" algn="ctr">
              <a:lnSpc>
                <a:spcPct val="150000"/>
              </a:lnSpc>
            </a:pPr>
            <a:r>
              <a:rPr lang="en-GB" sz="3600" b="1" dirty="0">
                <a:solidFill>
                  <a:srgbClr val="FF0000"/>
                </a:solidFill>
              </a:rPr>
              <a:t>MONEY MATTERS APP!!!</a:t>
            </a:r>
          </a:p>
        </p:txBody>
      </p:sp>
    </p:spTree>
    <p:extLst>
      <p:ext uri="{BB962C8B-B14F-4D97-AF65-F5344CB8AC3E}">
        <p14:creationId xmlns:p14="http://schemas.microsoft.com/office/powerpoint/2010/main" val="3341327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C925AE-3DC1-3536-E08A-C7B255AD6B5F}"/>
              </a:ext>
            </a:extLst>
          </p:cNvPr>
          <p:cNvSpPr>
            <a:spLocks noGrp="1"/>
          </p:cNvSpPr>
          <p:nvPr>
            <p:ph type="title"/>
          </p:nvPr>
        </p:nvSpPr>
        <p:spPr>
          <a:xfrm>
            <a:off x="502500" y="432159"/>
            <a:ext cx="12330000" cy="1065337"/>
          </a:xfrm>
        </p:spPr>
        <p:txBody>
          <a:bodyPr>
            <a:normAutofit/>
          </a:bodyPr>
          <a:lstStyle/>
          <a:p>
            <a:r>
              <a:rPr lang="en-GB" sz="3600" dirty="0">
                <a:solidFill>
                  <a:srgbClr val="097D74"/>
                </a:solidFill>
              </a:rPr>
              <a:t>Self study tasks:</a:t>
            </a:r>
          </a:p>
        </p:txBody>
      </p:sp>
      <p:sp>
        <p:nvSpPr>
          <p:cNvPr id="10" name="TextBox 9">
            <a:extLst>
              <a:ext uri="{FF2B5EF4-FFF2-40B4-BE49-F238E27FC236}">
                <a16:creationId xmlns:a16="http://schemas.microsoft.com/office/drawing/2014/main" id="{549B7878-E4F5-4A1C-954A-A6C350DF90A4}"/>
              </a:ext>
            </a:extLst>
          </p:cNvPr>
          <p:cNvSpPr txBox="1"/>
          <p:nvPr/>
        </p:nvSpPr>
        <p:spPr>
          <a:xfrm>
            <a:off x="1567976" y="1586178"/>
            <a:ext cx="9964645" cy="2554545"/>
          </a:xfrm>
          <a:prstGeom prst="rect">
            <a:avLst/>
          </a:prstGeom>
          <a:noFill/>
        </p:spPr>
        <p:txBody>
          <a:bodyPr wrap="square" rtlCol="0">
            <a:spAutoFit/>
          </a:bodyPr>
          <a:lstStyle/>
          <a:p>
            <a:pPr marL="342900" indent="-342900">
              <a:buClr>
                <a:srgbClr val="097D74"/>
              </a:buClr>
              <a:buFont typeface="Arial" panose="020B0604020202020204" pitchFamily="34" charset="0"/>
              <a:buChar char="•"/>
            </a:pPr>
            <a:r>
              <a:rPr lang="en-GB" sz="3200" b="1" dirty="0">
                <a:solidFill>
                  <a:srgbClr val="097D74"/>
                </a:solidFill>
                <a:latin typeface="Calibri"/>
                <a:cs typeface="Calibri"/>
                <a:sym typeface="Calibri"/>
              </a:rPr>
              <a:t>Explore the links on handout M5.3.</a:t>
            </a:r>
          </a:p>
          <a:p>
            <a:pPr marL="342900" indent="-342900">
              <a:buClr>
                <a:srgbClr val="097D74"/>
              </a:buClr>
              <a:buFont typeface="Arial" panose="020B0604020202020204" pitchFamily="34" charset="0"/>
              <a:buChar char="•"/>
            </a:pPr>
            <a:r>
              <a:rPr lang="en-GB" sz="3200" b="1" dirty="0">
                <a:solidFill>
                  <a:srgbClr val="097D74"/>
                </a:solidFill>
                <a:latin typeface="Calibri"/>
                <a:cs typeface="Calibri"/>
                <a:sym typeface="Calibri"/>
              </a:rPr>
              <a:t>Explore the Parent Induction Training materials for Sessions 7 &amp; 8.</a:t>
            </a:r>
          </a:p>
          <a:p>
            <a:pPr marL="342900" indent="-342900">
              <a:buClr>
                <a:srgbClr val="097D74"/>
              </a:buClr>
              <a:buFont typeface="Arial" panose="020B0604020202020204" pitchFamily="34" charset="0"/>
              <a:buChar char="•"/>
            </a:pPr>
            <a:r>
              <a:rPr lang="en-GB" sz="3200" b="1" dirty="0">
                <a:solidFill>
                  <a:srgbClr val="097D74"/>
                </a:solidFill>
                <a:latin typeface="Calibri"/>
                <a:cs typeface="Calibri"/>
                <a:sym typeface="Calibri"/>
              </a:rPr>
              <a:t>Go online to the Money Matters Financial Literacy Library to complete the Digital Badges for Module 5.</a:t>
            </a:r>
          </a:p>
        </p:txBody>
      </p:sp>
      <p:pic>
        <p:nvPicPr>
          <p:cNvPr id="7" name="Picture 6">
            <a:extLst>
              <a:ext uri="{FF2B5EF4-FFF2-40B4-BE49-F238E27FC236}">
                <a16:creationId xmlns:a16="http://schemas.microsoft.com/office/drawing/2014/main" id="{1E93C875-6373-91BA-D0FD-D4D74405DB8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3577" y="4229405"/>
            <a:ext cx="2590165" cy="2592705"/>
          </a:xfrm>
          <a:prstGeom prst="rect">
            <a:avLst/>
          </a:prstGeom>
          <a:noFill/>
          <a:ln>
            <a:noFill/>
          </a:ln>
        </p:spPr>
      </p:pic>
      <p:pic>
        <p:nvPicPr>
          <p:cNvPr id="9" name="Picture 8">
            <a:extLst>
              <a:ext uri="{FF2B5EF4-FFF2-40B4-BE49-F238E27FC236}">
                <a16:creationId xmlns:a16="http://schemas.microsoft.com/office/drawing/2014/main" id="{BD14C0FA-96C4-0F33-2DFB-6AC944CCE7F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0298" y="4235973"/>
            <a:ext cx="2590800" cy="2590800"/>
          </a:xfrm>
          <a:prstGeom prst="rect">
            <a:avLst/>
          </a:prstGeom>
          <a:noFill/>
          <a:ln>
            <a:noFill/>
          </a:ln>
        </p:spPr>
      </p:pic>
    </p:spTree>
    <p:extLst>
      <p:ext uri="{BB962C8B-B14F-4D97-AF65-F5344CB8AC3E}">
        <p14:creationId xmlns:p14="http://schemas.microsoft.com/office/powerpoint/2010/main" val="296286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9"/>
          <p:cNvSpPr txBox="1">
            <a:spLocks noGrp="1"/>
          </p:cNvSpPr>
          <p:nvPr>
            <p:ph type="ctrTitle"/>
          </p:nvPr>
        </p:nvSpPr>
        <p:spPr>
          <a:xfrm>
            <a:off x="310399" y="2955190"/>
            <a:ext cx="6357101" cy="1060949"/>
          </a:xfrm>
          <a:prstGeom prst="rect">
            <a:avLst/>
          </a:prstGeom>
          <a:noFill/>
          <a:ln>
            <a:noFill/>
          </a:ln>
        </p:spPr>
        <p:txBody>
          <a:bodyPr spcFirstLastPara="1" wrap="square" lIns="72000" tIns="45700" rIns="72000" bIns="45700" anchor="t" anchorCtr="0">
            <a:noAutofit/>
          </a:bodyPr>
          <a:lstStyle/>
          <a:p>
            <a:pPr marL="0" lvl="0" indent="0" algn="l" rtl="0">
              <a:lnSpc>
                <a:spcPct val="90000"/>
              </a:lnSpc>
              <a:spcBef>
                <a:spcPts val="0"/>
              </a:spcBef>
              <a:spcAft>
                <a:spcPts val="0"/>
              </a:spcAft>
              <a:buClr>
                <a:schemeClr val="dk2"/>
              </a:buClr>
              <a:buSzPts val="2800"/>
              <a:buFont typeface="Open Sans"/>
              <a:buNone/>
            </a:pPr>
            <a:r>
              <a:rPr lang="en-US" dirty="0"/>
              <a:t>Thank you for attending, we hope you find this useful.</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1011270" y="2043668"/>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n-US" dirty="0"/>
              <a:t>What are numeracy skills and their relationship with financial literacy</a:t>
            </a:r>
          </a:p>
        </p:txBody>
      </p:sp>
      <p:sp>
        <p:nvSpPr>
          <p:cNvPr id="65" name="Google Shape;65;p3"/>
          <p:cNvSpPr txBox="1">
            <a:spLocks noGrp="1"/>
          </p:cNvSpPr>
          <p:nvPr>
            <p:ph type="body" idx="1"/>
          </p:nvPr>
        </p:nvSpPr>
        <p:spPr>
          <a:xfrm>
            <a:off x="994610" y="372784"/>
            <a:ext cx="11826005" cy="1456016"/>
          </a:xfrm>
          <a:prstGeom prst="rect">
            <a:avLst/>
          </a:prstGeom>
          <a:noFill/>
          <a:ln>
            <a:noFill/>
          </a:ln>
        </p:spPr>
        <p:txBody>
          <a:bodyPr spcFirstLastPara="1" wrap="square" lIns="72000" tIns="45700" rIns="72000" bIns="45700" anchor="t" anchorCtr="0">
            <a:noAutofit/>
          </a:bodyPr>
          <a:lstStyle/>
          <a:p>
            <a:pPr marL="0" indent="0" algn="l">
              <a:lnSpc>
                <a:spcPct val="150000"/>
              </a:lnSpc>
              <a:buSzPts val="2100"/>
            </a:pPr>
            <a:r>
              <a:rPr lang="en-US" sz="3200" b="1" dirty="0">
                <a:solidFill>
                  <a:srgbClr val="097D74"/>
                </a:solidFill>
              </a:rPr>
              <a:t>Activity M5.1    </a:t>
            </a:r>
          </a:p>
          <a:p>
            <a:pPr marL="0" indent="0" algn="l">
              <a:lnSpc>
                <a:spcPct val="150000"/>
              </a:lnSpc>
              <a:buSzPts val="2100"/>
            </a:pPr>
            <a:r>
              <a:rPr lang="en-US" sz="3200" b="1" dirty="0">
                <a:solidFill>
                  <a:srgbClr val="097D74"/>
                </a:solidFill>
              </a:rPr>
              <a:t>Warmer Numeracy skills </a:t>
            </a:r>
          </a:p>
          <a:p>
            <a:pPr marL="0" indent="0" algn="l">
              <a:lnSpc>
                <a:spcPct val="150000"/>
              </a:lnSpc>
              <a:buSzPts val="2100"/>
            </a:pPr>
            <a:endParaRPr lang="en-US" sz="3200" b="1" dirty="0">
              <a:solidFill>
                <a:schemeClr val="accent1"/>
              </a:solidFill>
            </a:endParaRPr>
          </a:p>
          <a:p>
            <a:pPr marL="0" indent="0" algn="l">
              <a:lnSpc>
                <a:spcPct val="150000"/>
              </a:lnSpc>
              <a:buSzPts val="2100"/>
            </a:pPr>
            <a:r>
              <a:rPr lang="en-US" sz="3200" b="1" dirty="0">
                <a:solidFill>
                  <a:schemeClr val="accent1"/>
                </a:solidFill>
              </a:rPr>
              <a:t>In our daily lives we need to do different types of calculations.</a:t>
            </a:r>
          </a:p>
          <a:p>
            <a:pPr marL="0" indent="0" algn="l">
              <a:lnSpc>
                <a:spcPct val="150000"/>
              </a:lnSpc>
              <a:buSzPts val="2100"/>
            </a:pPr>
            <a:r>
              <a:rPr lang="en-US" sz="3200" b="1" dirty="0">
                <a:solidFill>
                  <a:schemeClr val="accent1"/>
                </a:solidFill>
              </a:rPr>
              <a:t>What did you do this morning?</a:t>
            </a:r>
            <a:endParaRPr lang="en-US" sz="3200" dirty="0"/>
          </a:p>
          <a:p>
            <a:pPr marL="0" indent="0" algn="l">
              <a:lnSpc>
                <a:spcPct val="150000"/>
              </a:lnSpc>
              <a:buSzPts val="2100"/>
            </a:pPr>
            <a:endParaRPr lang="en-US" sz="3200" b="1" dirty="0">
              <a:solidFill>
                <a:schemeClr val="accent1"/>
              </a:solidFill>
            </a:endParaRPr>
          </a:p>
        </p:txBody>
      </p:sp>
      <p:pic>
        <p:nvPicPr>
          <p:cNvPr id="1026" name="Picture 2" descr="Signora con i sacchetti di shopping">
            <a:extLst>
              <a:ext uri="{FF2B5EF4-FFF2-40B4-BE49-F238E27FC236}">
                <a16:creationId xmlns:a16="http://schemas.microsoft.com/office/drawing/2014/main" id="{B616FB22-B030-4B03-B341-3076095D3F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851"/>
          <a:stretch/>
        </p:blipFill>
        <p:spPr bwMode="auto">
          <a:xfrm>
            <a:off x="514384" y="4170669"/>
            <a:ext cx="3285969" cy="29622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mma lo shopping con la figlia">
            <a:extLst>
              <a:ext uri="{FF2B5EF4-FFF2-40B4-BE49-F238E27FC236}">
                <a16:creationId xmlns:a16="http://schemas.microsoft.com/office/drawing/2014/main" id="{AB211EDB-07D0-4AC0-81A2-9A1C4CE35F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3953" y="4133669"/>
            <a:ext cx="3523625" cy="30796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rooked post office">
            <a:extLst>
              <a:ext uri="{FF2B5EF4-FFF2-40B4-BE49-F238E27FC236}">
                <a16:creationId xmlns:a16="http://schemas.microsoft.com/office/drawing/2014/main" id="{4251E8B2-DA4D-4177-A6B3-D5DC7F4061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7321" y="4187180"/>
            <a:ext cx="3162612" cy="3162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57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208548" y="508139"/>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en-US" dirty="0"/>
              <a:t>The importance of numeracy skills in managing money</a:t>
            </a:r>
          </a:p>
        </p:txBody>
      </p:sp>
      <p:sp>
        <p:nvSpPr>
          <p:cNvPr id="6" name="CasellaDiTesto 5">
            <a:extLst>
              <a:ext uri="{FF2B5EF4-FFF2-40B4-BE49-F238E27FC236}">
                <a16:creationId xmlns:a16="http://schemas.microsoft.com/office/drawing/2014/main" id="{B88DD5CB-7294-493B-901B-1A50B78EC918}"/>
              </a:ext>
            </a:extLst>
          </p:cNvPr>
          <p:cNvSpPr txBox="1"/>
          <p:nvPr/>
        </p:nvSpPr>
        <p:spPr>
          <a:xfrm>
            <a:off x="208548" y="1111028"/>
            <a:ext cx="12623058" cy="1600438"/>
          </a:xfrm>
          <a:prstGeom prst="rect">
            <a:avLst/>
          </a:prstGeom>
          <a:noFill/>
        </p:spPr>
        <p:txBody>
          <a:bodyPr wrap="square" rtlCol="0">
            <a:spAutoFit/>
          </a:bodyPr>
          <a:lstStyle/>
          <a:p>
            <a:r>
              <a:rPr lang="en-US" sz="2800" b="1" dirty="0">
                <a:solidFill>
                  <a:schemeClr val="accent2"/>
                </a:solidFill>
                <a:latin typeface="Calibri" panose="020F0502020204030204" pitchFamily="34" charset="0"/>
                <a:cs typeface="Calibri" panose="020F0502020204030204" pitchFamily="34" charset="0"/>
              </a:rPr>
              <a:t>Activity M5.2 </a:t>
            </a:r>
          </a:p>
          <a:p>
            <a:endParaRPr lang="en-US" sz="1100" dirty="0">
              <a:solidFill>
                <a:srgbClr val="0070C0"/>
              </a:solidFill>
              <a:latin typeface="Calibri" panose="020F0502020204030204" pitchFamily="34" charset="0"/>
              <a:cs typeface="Calibri" panose="020F0502020204030204" pitchFamily="34" charset="0"/>
            </a:endParaRPr>
          </a:p>
          <a:p>
            <a:r>
              <a:rPr lang="en-US" sz="2800" dirty="0">
                <a:solidFill>
                  <a:srgbClr val="097D74"/>
                </a:solidFill>
                <a:latin typeface="Calibri" panose="020F0502020204030204" pitchFamily="34" charset="0"/>
                <a:cs typeface="Calibri" panose="020F0502020204030204" pitchFamily="34" charset="0"/>
              </a:rPr>
              <a:t>What do you consider to be the most common uses of maths in daily activities for your learners?  Try to rank the following daily actions in order of importance:</a:t>
            </a:r>
            <a:endParaRPr lang="it-IT" sz="2800" dirty="0">
              <a:solidFill>
                <a:srgbClr val="097D74"/>
              </a:solidFill>
              <a:latin typeface="Calibri" panose="020F0502020204030204" pitchFamily="34" charset="0"/>
              <a:cs typeface="Calibri" panose="020F0502020204030204" pitchFamily="34" charset="0"/>
            </a:endParaRPr>
          </a:p>
        </p:txBody>
      </p:sp>
      <p:sp>
        <p:nvSpPr>
          <p:cNvPr id="7" name="Rettangolo 6">
            <a:extLst>
              <a:ext uri="{FF2B5EF4-FFF2-40B4-BE49-F238E27FC236}">
                <a16:creationId xmlns:a16="http://schemas.microsoft.com/office/drawing/2014/main" id="{AED2815C-B70F-4271-9337-B70E5EE54E65}"/>
              </a:ext>
            </a:extLst>
          </p:cNvPr>
          <p:cNvSpPr/>
          <p:nvPr/>
        </p:nvSpPr>
        <p:spPr>
          <a:xfrm>
            <a:off x="500064" y="2862579"/>
            <a:ext cx="12952519" cy="4384277"/>
          </a:xfrm>
          <a:prstGeom prst="rect">
            <a:avLst/>
          </a:prstGeom>
        </p:spPr>
        <p:txBody>
          <a:bodyPr wrap="square">
            <a:spAutoFit/>
          </a:bodyPr>
          <a:lstStyle/>
          <a:p>
            <a:pPr marL="457200" lvl="0" indent="-457200">
              <a:lnSpc>
                <a:spcPct val="150000"/>
              </a:lnSpc>
              <a:buSzPts val="2100"/>
              <a:buFont typeface="+mj-lt"/>
              <a:buAutoNum type="alphaLcPeriod"/>
            </a:pPr>
            <a:r>
              <a:rPr lang="en-US" sz="2400" dirty="0">
                <a:solidFill>
                  <a:schemeClr val="bg2"/>
                </a:solidFill>
                <a:latin typeface="Calibri" panose="020F0502020204030204" pitchFamily="34" charset="0"/>
                <a:cs typeface="Calibri" panose="020F0502020204030204" pitchFamily="34" charset="0"/>
              </a:rPr>
              <a:t>Understanding documentation containing statistics, prices and figures.</a:t>
            </a:r>
          </a:p>
          <a:p>
            <a:pPr marL="457200" lvl="0" indent="-457200">
              <a:lnSpc>
                <a:spcPct val="150000"/>
              </a:lnSpc>
              <a:buSzPts val="2100"/>
              <a:buFont typeface="+mj-lt"/>
              <a:buAutoNum type="alphaLcPeriod"/>
            </a:pPr>
            <a:r>
              <a:rPr lang="en-US" sz="2400" dirty="0">
                <a:solidFill>
                  <a:schemeClr val="bg2"/>
                </a:solidFill>
                <a:latin typeface="Calibri" panose="020F0502020204030204" pitchFamily="34" charset="0"/>
                <a:cs typeface="Calibri" panose="020F0502020204030204" pitchFamily="34" charset="0"/>
              </a:rPr>
              <a:t>Keeping close account or note of change and receipts when buying things.</a:t>
            </a:r>
          </a:p>
          <a:p>
            <a:pPr marL="457200" lvl="0" indent="-457200">
              <a:lnSpc>
                <a:spcPct val="150000"/>
              </a:lnSpc>
              <a:buSzPts val="2100"/>
              <a:buFont typeface="+mj-lt"/>
              <a:buAutoNum type="alphaLcPeriod"/>
            </a:pPr>
            <a:r>
              <a:rPr lang="en-US" sz="2400" dirty="0">
                <a:solidFill>
                  <a:schemeClr val="bg2"/>
                </a:solidFill>
                <a:latin typeface="Calibri" panose="020F0502020204030204" pitchFamily="34" charset="0"/>
                <a:cs typeface="Calibri" panose="020F0502020204030204" pitchFamily="34" charset="0"/>
              </a:rPr>
              <a:t>Shopping for the best price.</a:t>
            </a:r>
          </a:p>
          <a:p>
            <a:pPr marL="457200" lvl="0" indent="-457200">
              <a:lnSpc>
                <a:spcPct val="150000"/>
              </a:lnSpc>
              <a:buSzPts val="2100"/>
              <a:buFont typeface="+mj-lt"/>
              <a:buAutoNum type="alphaLcPeriod"/>
            </a:pPr>
            <a:r>
              <a:rPr lang="en-US" sz="2400" dirty="0">
                <a:solidFill>
                  <a:schemeClr val="bg2"/>
                </a:solidFill>
                <a:latin typeface="Calibri" panose="020F0502020204030204" pitchFamily="34" charset="0"/>
                <a:cs typeface="Calibri" panose="020F0502020204030204" pitchFamily="34" charset="0"/>
              </a:rPr>
              <a:t>Understanding the value of personalised budgets or direct payments, wages, welfare benefits etc. </a:t>
            </a:r>
          </a:p>
          <a:p>
            <a:pPr marL="457200" lvl="0" indent="-457200">
              <a:lnSpc>
                <a:spcPct val="150000"/>
              </a:lnSpc>
              <a:buSzPts val="2100"/>
              <a:buFont typeface="+mj-lt"/>
              <a:buAutoNum type="alphaLcPeriod"/>
            </a:pPr>
            <a:r>
              <a:rPr lang="en-US" sz="2400" dirty="0">
                <a:solidFill>
                  <a:schemeClr val="bg2"/>
                </a:solidFill>
                <a:latin typeface="Calibri" panose="020F0502020204030204" pitchFamily="34" charset="0"/>
                <a:cs typeface="Calibri" panose="020F0502020204030204" pitchFamily="34" charset="0"/>
              </a:rPr>
              <a:t>Being aware of how income affects taxation.</a:t>
            </a:r>
          </a:p>
          <a:p>
            <a:pPr marL="457200" lvl="0" indent="-457200">
              <a:lnSpc>
                <a:spcPct val="150000"/>
              </a:lnSpc>
              <a:buSzPts val="2100"/>
              <a:buFont typeface="+mj-lt"/>
              <a:buAutoNum type="alphaLcPeriod"/>
            </a:pPr>
            <a:r>
              <a:rPr lang="en-US" sz="2400" dirty="0">
                <a:solidFill>
                  <a:schemeClr val="bg2"/>
                </a:solidFill>
                <a:latin typeface="Calibri" panose="020F0502020204030204" pitchFamily="34" charset="0"/>
                <a:cs typeface="Calibri" panose="020F0502020204030204" pitchFamily="34" charset="0"/>
              </a:rPr>
              <a:t>Knowing how to weigh things and use scales accurately, e.g., to cook or to manage a specific diet.</a:t>
            </a:r>
          </a:p>
          <a:p>
            <a:pPr marL="457200" lvl="0" indent="-457200">
              <a:lnSpc>
                <a:spcPct val="150000"/>
              </a:lnSpc>
              <a:buSzPts val="2100"/>
              <a:buFont typeface="+mj-lt"/>
              <a:buAutoNum type="alphaLcPeriod"/>
            </a:pPr>
            <a:r>
              <a:rPr lang="en-US" sz="2400" dirty="0">
                <a:solidFill>
                  <a:schemeClr val="bg2"/>
                </a:solidFill>
                <a:latin typeface="Calibri" panose="020F0502020204030204" pitchFamily="34" charset="0"/>
                <a:cs typeface="Calibri" panose="020F0502020204030204" pitchFamily="34" charset="0"/>
              </a:rPr>
              <a:t>Figuring out distance, time and costs for travel.</a:t>
            </a:r>
          </a:p>
          <a:p>
            <a:pPr lvl="0">
              <a:lnSpc>
                <a:spcPct val="150000"/>
              </a:lnSpc>
              <a:buSzPts val="2100"/>
            </a:pPr>
            <a:endParaRPr lang="en-US" sz="20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1464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498523" y="58672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l">
              <a:spcBef>
                <a:spcPts val="0"/>
              </a:spcBef>
            </a:pPr>
            <a:r>
              <a:rPr lang="en-US" dirty="0"/>
              <a:t>The role of money in our lives, numeracy and its relevance in Financial Literacy</a:t>
            </a:r>
          </a:p>
        </p:txBody>
      </p:sp>
      <p:sp>
        <p:nvSpPr>
          <p:cNvPr id="65" name="Google Shape;65;p3"/>
          <p:cNvSpPr txBox="1">
            <a:spLocks noGrp="1"/>
          </p:cNvSpPr>
          <p:nvPr>
            <p:ph type="body" idx="1"/>
          </p:nvPr>
        </p:nvSpPr>
        <p:spPr>
          <a:xfrm>
            <a:off x="502499" y="1456295"/>
            <a:ext cx="12331402" cy="2245089"/>
          </a:xfrm>
          <a:prstGeom prst="rect">
            <a:avLst/>
          </a:prstGeom>
          <a:noFill/>
          <a:ln>
            <a:noFill/>
          </a:ln>
        </p:spPr>
        <p:txBody>
          <a:bodyPr spcFirstLastPara="1" wrap="square" lIns="72000" tIns="45700" rIns="72000" bIns="45700" anchor="t" anchorCtr="0">
            <a:noAutofit/>
          </a:bodyPr>
          <a:lstStyle/>
          <a:p>
            <a:pPr marL="0" indent="0" algn="l">
              <a:buSzPts val="2100"/>
            </a:pPr>
            <a:r>
              <a:rPr lang="en-US" sz="2800" b="1" dirty="0"/>
              <a:t>As researchers stated </a:t>
            </a:r>
            <a:r>
              <a:rPr lang="en-US" sz="2800" dirty="0"/>
              <a:t>that the level of numeracy in the adult population gives reasons to worry: it is very </a:t>
            </a:r>
            <a:r>
              <a:rPr lang="en-US" sz="2800" b="1" dirty="0"/>
              <a:t>low and particularly severe </a:t>
            </a:r>
            <a:r>
              <a:rPr lang="en-US" sz="2800" dirty="0"/>
              <a:t>among some already vulnerable groups in the population, such as the elderly, women, and those with low educational attainment. </a:t>
            </a:r>
          </a:p>
          <a:p>
            <a:pPr marL="0" indent="0" algn="r">
              <a:lnSpc>
                <a:spcPct val="150000"/>
              </a:lnSpc>
              <a:buSzPts val="2100"/>
            </a:pPr>
            <a:r>
              <a:rPr lang="en-US" sz="1200" dirty="0"/>
              <a:t>Numeracy, Financial Literacy, and Financial Decision-Making ANNAMARIA LUSARDI-George Washington University</a:t>
            </a:r>
          </a:p>
          <a:p>
            <a:pPr marL="0" lvl="0" indent="0" algn="l">
              <a:lnSpc>
                <a:spcPct val="150000"/>
              </a:lnSpc>
              <a:buSzPts val="2100"/>
            </a:pPr>
            <a:r>
              <a:rPr lang="en-US" b="1" dirty="0">
                <a:highlight>
                  <a:srgbClr val="FFFF00"/>
                </a:highlight>
              </a:rPr>
              <a:t> </a:t>
            </a:r>
          </a:p>
        </p:txBody>
      </p:sp>
      <p:sp>
        <p:nvSpPr>
          <p:cNvPr id="3" name="Rettangolo 2">
            <a:extLst>
              <a:ext uri="{FF2B5EF4-FFF2-40B4-BE49-F238E27FC236}">
                <a16:creationId xmlns:a16="http://schemas.microsoft.com/office/drawing/2014/main" id="{AAB8AB5E-0EC1-4F62-B5A5-26FB7FBAEB95}"/>
              </a:ext>
            </a:extLst>
          </p:cNvPr>
          <p:cNvSpPr/>
          <p:nvPr/>
        </p:nvSpPr>
        <p:spPr>
          <a:xfrm>
            <a:off x="4978135" y="4128702"/>
            <a:ext cx="7855766" cy="2677656"/>
          </a:xfrm>
          <a:prstGeom prst="rect">
            <a:avLst/>
          </a:prstGeom>
          <a:ln>
            <a:noFill/>
          </a:ln>
        </p:spPr>
        <p:txBody>
          <a:bodyPr wrap="square">
            <a:spAutoFit/>
          </a:bodyPr>
          <a:lstStyle/>
          <a:p>
            <a:endParaRPr lang="it-IT" sz="2000" dirty="0">
              <a:solidFill>
                <a:schemeClr val="accent2"/>
              </a:solidFill>
            </a:endParaRPr>
          </a:p>
          <a:p>
            <a:r>
              <a:rPr lang="en-US" sz="3200" dirty="0">
                <a:solidFill>
                  <a:schemeClr val="accent2"/>
                </a:solidFill>
                <a:latin typeface="Calibri" panose="020F0502020204030204" pitchFamily="34" charset="0"/>
                <a:cs typeface="Calibri" panose="020F0502020204030204" pitchFamily="34" charset="0"/>
                <a:sym typeface="Calibri"/>
              </a:rPr>
              <a:t>Now more than ever, </a:t>
            </a:r>
            <a:r>
              <a:rPr lang="en-US" sz="3200" b="1" dirty="0">
                <a:solidFill>
                  <a:schemeClr val="accent2"/>
                </a:solidFill>
                <a:latin typeface="Calibri" panose="020F0502020204030204" pitchFamily="34" charset="0"/>
                <a:cs typeface="Calibri" panose="020F0502020204030204" pitchFamily="34" charset="0"/>
                <a:sym typeface="Calibri"/>
              </a:rPr>
              <a:t>numeracy</a:t>
            </a:r>
            <a:r>
              <a:rPr lang="en-US" sz="3200" dirty="0">
                <a:solidFill>
                  <a:schemeClr val="accent2"/>
                </a:solidFill>
                <a:latin typeface="Calibri" panose="020F0502020204030204" pitchFamily="34" charset="0"/>
                <a:cs typeface="Calibri" panose="020F0502020204030204" pitchFamily="34" charset="0"/>
                <a:sym typeface="Calibri"/>
              </a:rPr>
              <a:t> and </a:t>
            </a:r>
            <a:r>
              <a:rPr lang="en-US" sz="3200" b="1" dirty="0">
                <a:solidFill>
                  <a:schemeClr val="accent2"/>
                </a:solidFill>
                <a:latin typeface="Calibri" panose="020F0502020204030204" pitchFamily="34" charset="0"/>
                <a:cs typeface="Calibri" panose="020F0502020204030204" pitchFamily="34" charset="0"/>
                <a:sym typeface="Calibri"/>
              </a:rPr>
              <a:t>financial literacy are lifetime skills </a:t>
            </a:r>
            <a:r>
              <a:rPr lang="en-US" sz="3200" dirty="0">
                <a:solidFill>
                  <a:schemeClr val="accent2"/>
                </a:solidFill>
                <a:latin typeface="Calibri" panose="020F0502020204030204" pitchFamily="34" charset="0"/>
                <a:cs typeface="Calibri" panose="020F0502020204030204" pitchFamily="34" charset="0"/>
                <a:sym typeface="Calibri"/>
              </a:rPr>
              <a:t>that </a:t>
            </a:r>
            <a:r>
              <a:rPr lang="en-US" sz="3200" b="1" dirty="0">
                <a:solidFill>
                  <a:schemeClr val="accent2"/>
                </a:solidFill>
                <a:latin typeface="Calibri" panose="020F0502020204030204" pitchFamily="34" charset="0"/>
                <a:cs typeface="Calibri" panose="020F0502020204030204" pitchFamily="34" charset="0"/>
                <a:sym typeface="Calibri"/>
              </a:rPr>
              <a:t>everybody needs to have </a:t>
            </a:r>
            <a:r>
              <a:rPr lang="en-US" sz="3200" dirty="0">
                <a:solidFill>
                  <a:schemeClr val="accent2"/>
                </a:solidFill>
                <a:latin typeface="Calibri" panose="020F0502020204030204" pitchFamily="34" charset="0"/>
                <a:cs typeface="Calibri" panose="020F0502020204030204" pitchFamily="34" charset="0"/>
                <a:sym typeface="Calibri"/>
              </a:rPr>
              <a:t>to be able to live and operate in today’s complex economic environment</a:t>
            </a:r>
            <a:r>
              <a:rPr lang="en-US" sz="3200" dirty="0">
                <a:solidFill>
                  <a:schemeClr val="accent2"/>
                </a:solidFill>
                <a:latin typeface="Calibri" panose="020F0502020204030204" pitchFamily="34" charset="0"/>
                <a:cs typeface="Calibri" panose="020F0502020204030204" pitchFamily="34" charset="0"/>
              </a:rPr>
              <a:t>. </a:t>
            </a:r>
          </a:p>
          <a:p>
            <a:endParaRPr lang="it-IT" sz="2000" dirty="0">
              <a:solidFill>
                <a:schemeClr val="bg2"/>
              </a:solidFill>
            </a:endParaRPr>
          </a:p>
        </p:txBody>
      </p:sp>
      <p:pic>
        <p:nvPicPr>
          <p:cNvPr id="5122" name="Picture 2" descr="account, contabilità, revisione, bilancio, attività commerciale, calcolatrice, Contanti, contrarre, economia, finanza, fondo, mano, investimento, prestito, i soldi, ufficio, Piano, profitto, salvare, imposta, attrezzatura da ufficio, documento, tecnologia, dispositivo elettronico, forniture per ufficio, carta, illustrazione">
            <a:extLst>
              <a:ext uri="{FF2B5EF4-FFF2-40B4-BE49-F238E27FC236}">
                <a16:creationId xmlns:a16="http://schemas.microsoft.com/office/drawing/2014/main" id="{8BF7EB89-C048-4C7B-8F0A-4509E42A58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99" y="4344986"/>
            <a:ext cx="3870843" cy="2245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186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506690"/>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n-US" dirty="0"/>
              <a:t>What are numeracy skills and their relationship with financial literacy?</a:t>
            </a:r>
          </a:p>
        </p:txBody>
      </p:sp>
      <p:sp>
        <p:nvSpPr>
          <p:cNvPr id="65" name="Google Shape;65;p3"/>
          <p:cNvSpPr txBox="1">
            <a:spLocks noGrp="1"/>
          </p:cNvSpPr>
          <p:nvPr>
            <p:ph type="body" idx="1"/>
          </p:nvPr>
        </p:nvSpPr>
        <p:spPr>
          <a:xfrm>
            <a:off x="4494752" y="4330780"/>
            <a:ext cx="8336853" cy="1929357"/>
          </a:xfrm>
          <a:prstGeom prst="rect">
            <a:avLst/>
          </a:prstGeom>
          <a:noFill/>
          <a:ln>
            <a:noFill/>
          </a:ln>
        </p:spPr>
        <p:txBody>
          <a:bodyPr spcFirstLastPara="1" wrap="square" lIns="72000" tIns="45700" rIns="72000" bIns="45700" anchor="t" anchorCtr="0">
            <a:noAutofit/>
          </a:bodyPr>
          <a:lstStyle/>
          <a:p>
            <a:pPr marL="0" lvl="0" indent="0" algn="l">
              <a:lnSpc>
                <a:spcPct val="150000"/>
              </a:lnSpc>
              <a:buSzPts val="2100"/>
            </a:pPr>
            <a:r>
              <a:rPr lang="en-US" sz="3200" dirty="0">
                <a:solidFill>
                  <a:schemeClr val="bg2"/>
                </a:solidFill>
              </a:rPr>
              <a:t>Making effective </a:t>
            </a:r>
            <a:r>
              <a:rPr lang="en-US" sz="3200" b="1" dirty="0">
                <a:solidFill>
                  <a:schemeClr val="accent2"/>
                </a:solidFill>
              </a:rPr>
              <a:t>financial decisions </a:t>
            </a:r>
            <a:r>
              <a:rPr lang="en-US" sz="3200" dirty="0">
                <a:solidFill>
                  <a:schemeClr val="bg2"/>
                </a:solidFill>
              </a:rPr>
              <a:t>often depends on our</a:t>
            </a:r>
            <a:r>
              <a:rPr lang="en-US" sz="3200" dirty="0">
                <a:solidFill>
                  <a:schemeClr val="accent2"/>
                </a:solidFill>
              </a:rPr>
              <a:t> </a:t>
            </a:r>
            <a:r>
              <a:rPr lang="en-US" sz="3200" b="1" dirty="0">
                <a:solidFill>
                  <a:schemeClr val="accent2"/>
                </a:solidFill>
              </a:rPr>
              <a:t>ability to do mathematical calculations</a:t>
            </a:r>
            <a:r>
              <a:rPr lang="en-US" sz="3200" dirty="0">
                <a:solidFill>
                  <a:schemeClr val="accent2"/>
                </a:solidFill>
              </a:rPr>
              <a:t>, </a:t>
            </a:r>
            <a:r>
              <a:rPr lang="en-US" sz="3200" dirty="0">
                <a:solidFill>
                  <a:schemeClr val="bg2"/>
                </a:solidFill>
              </a:rPr>
              <a:t>both simple and complex. </a:t>
            </a:r>
          </a:p>
          <a:p>
            <a:pPr marL="0" lvl="0" indent="0" algn="l">
              <a:lnSpc>
                <a:spcPct val="150000"/>
              </a:lnSpc>
              <a:buSzPts val="2100"/>
            </a:pPr>
            <a:endParaRPr lang="en-US" sz="2400" dirty="0"/>
          </a:p>
          <a:p>
            <a:pPr marL="0" lvl="0" indent="0" algn="l">
              <a:lnSpc>
                <a:spcPct val="150000"/>
              </a:lnSpc>
              <a:buSzPts val="2100"/>
            </a:pPr>
            <a:r>
              <a:rPr lang="en-US" sz="2400" dirty="0"/>
              <a:t> </a:t>
            </a:r>
          </a:p>
        </p:txBody>
      </p:sp>
      <p:sp>
        <p:nvSpPr>
          <p:cNvPr id="6" name="Rettangolo 5">
            <a:extLst>
              <a:ext uri="{FF2B5EF4-FFF2-40B4-BE49-F238E27FC236}">
                <a16:creationId xmlns:a16="http://schemas.microsoft.com/office/drawing/2014/main" id="{10D0F2F1-87CD-4BB7-8D28-5FFB6C05B26B}"/>
              </a:ext>
            </a:extLst>
          </p:cNvPr>
          <p:cNvSpPr/>
          <p:nvPr/>
        </p:nvSpPr>
        <p:spPr>
          <a:xfrm>
            <a:off x="500064" y="1781757"/>
            <a:ext cx="12330001" cy="1815882"/>
          </a:xfrm>
          <a:prstGeom prst="rect">
            <a:avLst/>
          </a:prstGeom>
        </p:spPr>
        <p:txBody>
          <a:bodyPr wrap="square">
            <a:spAutoFit/>
          </a:bodyPr>
          <a:lstStyle/>
          <a:p>
            <a:r>
              <a:rPr lang="en-US" sz="2800" b="1" dirty="0">
                <a:solidFill>
                  <a:schemeClr val="accent1"/>
                </a:solidFill>
                <a:latin typeface="Calibri" panose="020F0502020204030204" pitchFamily="34" charset="0"/>
                <a:cs typeface="Calibri" panose="020F0502020204030204" pitchFamily="34" charset="0"/>
              </a:rPr>
              <a:t>UNESCO Institute for Lifelong Learning</a:t>
            </a:r>
            <a:r>
              <a:rPr lang="en-US" sz="2800" dirty="0">
                <a:solidFill>
                  <a:schemeClr val="bg2"/>
                </a:solidFill>
                <a:latin typeface="Calibri" panose="020F0502020204030204" pitchFamily="34" charset="0"/>
                <a:cs typeface="Calibri" panose="020F0502020204030204" pitchFamily="34" charset="0"/>
              </a:rPr>
              <a:t> in its </a:t>
            </a:r>
            <a:r>
              <a:rPr lang="en-US" sz="2800" i="1" dirty="0">
                <a:solidFill>
                  <a:schemeClr val="bg2"/>
                </a:solidFill>
                <a:latin typeface="Calibri" panose="020F0502020204030204" pitchFamily="34" charset="0"/>
                <a:cs typeface="Calibri" panose="020F0502020204030204" pitchFamily="34" charset="0"/>
              </a:rPr>
              <a:t>Adult numeracy: assessment and development 2021 </a:t>
            </a:r>
            <a:r>
              <a:rPr lang="en-US" sz="2800" dirty="0">
                <a:solidFill>
                  <a:schemeClr val="bg2"/>
                </a:solidFill>
                <a:latin typeface="Calibri" panose="020F0502020204030204" pitchFamily="34" charset="0"/>
                <a:cs typeface="Calibri" panose="020F0502020204030204" pitchFamily="34" charset="0"/>
              </a:rPr>
              <a:t>states that building adult </a:t>
            </a:r>
            <a:r>
              <a:rPr lang="en-US" sz="2800" b="1" dirty="0">
                <a:solidFill>
                  <a:schemeClr val="bg2"/>
                </a:solidFill>
                <a:latin typeface="Calibri" panose="020F0502020204030204" pitchFamily="34" charset="0"/>
                <a:cs typeface="Calibri" panose="020F0502020204030204" pitchFamily="34" charset="0"/>
              </a:rPr>
              <a:t>numeracy skills is key for our well-being and active participation in modern society</a:t>
            </a:r>
            <a:r>
              <a:rPr lang="en-US" sz="2800" dirty="0">
                <a:solidFill>
                  <a:schemeClr val="bg2"/>
                </a:solidFill>
                <a:latin typeface="Calibri" panose="020F0502020204030204" pitchFamily="34" charset="0"/>
                <a:cs typeface="Calibri" panose="020F0502020204030204" pitchFamily="34" charset="0"/>
              </a:rPr>
              <a:t>. It contributes to significant economic and social outcomes.</a:t>
            </a:r>
            <a:endParaRPr lang="it-IT" sz="2800" dirty="0">
              <a:solidFill>
                <a:schemeClr val="bg2"/>
              </a:solidFill>
              <a:latin typeface="Calibri" panose="020F0502020204030204" pitchFamily="34" charset="0"/>
              <a:cs typeface="Calibri" panose="020F0502020204030204" pitchFamily="34" charset="0"/>
            </a:endParaRPr>
          </a:p>
        </p:txBody>
      </p:sp>
      <p:pic>
        <p:nvPicPr>
          <p:cNvPr id="7170" name="Picture 2" descr="Maths, Mathematics, Maths Symbols, Symbols, Calculate">
            <a:extLst>
              <a:ext uri="{FF2B5EF4-FFF2-40B4-BE49-F238E27FC236}">
                <a16:creationId xmlns:a16="http://schemas.microsoft.com/office/drawing/2014/main" id="{B5E88A59-C4FC-4D7F-B31B-9BFB407DB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500" y="3597639"/>
            <a:ext cx="3314388" cy="3314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747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345292" y="602766"/>
            <a:ext cx="12331541" cy="60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en-US" dirty="0"/>
              <a:t>What are numeracy skills and their relationship with financial literacy?</a:t>
            </a:r>
          </a:p>
        </p:txBody>
      </p:sp>
      <p:sp>
        <p:nvSpPr>
          <p:cNvPr id="2" name="Rettangolo 1">
            <a:extLst>
              <a:ext uri="{FF2B5EF4-FFF2-40B4-BE49-F238E27FC236}">
                <a16:creationId xmlns:a16="http://schemas.microsoft.com/office/drawing/2014/main" id="{22F57635-37BD-401B-8684-846944D35A5F}"/>
              </a:ext>
            </a:extLst>
          </p:cNvPr>
          <p:cNvSpPr/>
          <p:nvPr/>
        </p:nvSpPr>
        <p:spPr>
          <a:xfrm>
            <a:off x="654835" y="5598631"/>
            <a:ext cx="12021998" cy="1493358"/>
          </a:xfrm>
          <a:prstGeom prst="rect">
            <a:avLst/>
          </a:prstGeom>
        </p:spPr>
        <p:txBody>
          <a:bodyPr wrap="square">
            <a:spAutoFit/>
          </a:bodyPr>
          <a:lstStyle/>
          <a:p>
            <a:pPr marL="0" lvl="0" indent="0">
              <a:lnSpc>
                <a:spcPct val="150000"/>
              </a:lnSpc>
              <a:buSzPts val="2100"/>
            </a:pPr>
            <a:r>
              <a:rPr lang="en-US" sz="2800" dirty="0">
                <a:solidFill>
                  <a:schemeClr val="tx1"/>
                </a:solidFill>
                <a:latin typeface="Calibri" panose="020F0502020204030204" pitchFamily="34" charset="0"/>
                <a:cs typeface="Calibri" panose="020F0502020204030204" pitchFamily="34" charset="0"/>
              </a:rPr>
              <a:t>It is therefore necessary to consider </a:t>
            </a:r>
            <a:r>
              <a:rPr lang="en-US" sz="3200" b="1" dirty="0">
                <a:solidFill>
                  <a:schemeClr val="accent2"/>
                </a:solidFill>
                <a:latin typeface="Calibri" panose="020F0502020204030204" pitchFamily="34" charset="0"/>
                <a:cs typeface="Calibri" panose="020F0502020204030204" pitchFamily="34" charset="0"/>
              </a:rPr>
              <a:t>the strengthening of mathematical skills as one of the means to improve financial literacy</a:t>
            </a:r>
            <a:r>
              <a:rPr lang="en-US" sz="3200" dirty="0">
                <a:solidFill>
                  <a:schemeClr val="tx1"/>
                </a:solidFill>
                <a:latin typeface="Calibri" panose="020F0502020204030204" pitchFamily="34" charset="0"/>
                <a:cs typeface="Calibri" panose="020F0502020204030204" pitchFamily="34" charset="0"/>
              </a:rPr>
              <a:t>. </a:t>
            </a:r>
          </a:p>
        </p:txBody>
      </p:sp>
      <p:sp>
        <p:nvSpPr>
          <p:cNvPr id="5" name="Freccia bidirezionale orizzontale 4">
            <a:extLst>
              <a:ext uri="{FF2B5EF4-FFF2-40B4-BE49-F238E27FC236}">
                <a16:creationId xmlns:a16="http://schemas.microsoft.com/office/drawing/2014/main" id="{A9EDD8F4-3014-474E-9059-27D1F49E3513}"/>
              </a:ext>
            </a:extLst>
          </p:cNvPr>
          <p:cNvSpPr/>
          <p:nvPr/>
        </p:nvSpPr>
        <p:spPr>
          <a:xfrm>
            <a:off x="4362622" y="1726858"/>
            <a:ext cx="4122295" cy="817497"/>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a:extLst>
              <a:ext uri="{FF2B5EF4-FFF2-40B4-BE49-F238E27FC236}">
                <a16:creationId xmlns:a16="http://schemas.microsoft.com/office/drawing/2014/main" id="{98E9733E-C7FF-4B96-8D5F-03FD2129271D}"/>
              </a:ext>
            </a:extLst>
          </p:cNvPr>
          <p:cNvSpPr/>
          <p:nvPr/>
        </p:nvSpPr>
        <p:spPr>
          <a:xfrm>
            <a:off x="1495316" y="1599895"/>
            <a:ext cx="1993692" cy="1344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949D2ECC-C08C-441B-8F46-5BDB87910AD4}"/>
              </a:ext>
            </a:extLst>
          </p:cNvPr>
          <p:cNvSpPr/>
          <p:nvPr/>
        </p:nvSpPr>
        <p:spPr>
          <a:xfrm>
            <a:off x="1777864" y="1981869"/>
            <a:ext cx="1428596" cy="646331"/>
          </a:xfrm>
          <a:prstGeom prst="rect">
            <a:avLst/>
          </a:prstGeom>
        </p:spPr>
        <p:txBody>
          <a:bodyPr wrap="none">
            <a:spAutoFit/>
          </a:bodyPr>
          <a:lstStyle/>
          <a:p>
            <a:r>
              <a:rPr lang="en-US" sz="1800" b="1" dirty="0">
                <a:solidFill>
                  <a:schemeClr val="bg1"/>
                </a:solidFill>
              </a:rPr>
              <a:t>FINANCIAL</a:t>
            </a:r>
          </a:p>
          <a:p>
            <a:r>
              <a:rPr lang="en-US" sz="1800" b="1" dirty="0">
                <a:solidFill>
                  <a:schemeClr val="bg1"/>
                </a:solidFill>
              </a:rPr>
              <a:t>LITERACY</a:t>
            </a:r>
            <a:endParaRPr lang="it-IT" sz="1800" dirty="0">
              <a:solidFill>
                <a:schemeClr val="bg1"/>
              </a:solidFill>
            </a:endParaRPr>
          </a:p>
        </p:txBody>
      </p:sp>
      <p:sp>
        <p:nvSpPr>
          <p:cNvPr id="13" name="Ovale 12">
            <a:extLst>
              <a:ext uri="{FF2B5EF4-FFF2-40B4-BE49-F238E27FC236}">
                <a16:creationId xmlns:a16="http://schemas.microsoft.com/office/drawing/2014/main" id="{7F49BF4F-CD10-45D2-96FA-02C85392AA65}"/>
              </a:ext>
            </a:extLst>
          </p:cNvPr>
          <p:cNvSpPr/>
          <p:nvPr/>
        </p:nvSpPr>
        <p:spPr>
          <a:xfrm>
            <a:off x="9358531" y="1504451"/>
            <a:ext cx="1993692" cy="1344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274DE66C-FB24-4AE9-AF11-63C40FF5396B}"/>
              </a:ext>
            </a:extLst>
          </p:cNvPr>
          <p:cNvSpPr/>
          <p:nvPr/>
        </p:nvSpPr>
        <p:spPr>
          <a:xfrm>
            <a:off x="9596195" y="2006526"/>
            <a:ext cx="1518364" cy="369332"/>
          </a:xfrm>
          <a:prstGeom prst="rect">
            <a:avLst/>
          </a:prstGeom>
        </p:spPr>
        <p:txBody>
          <a:bodyPr wrap="none">
            <a:spAutoFit/>
          </a:bodyPr>
          <a:lstStyle/>
          <a:p>
            <a:r>
              <a:rPr lang="en-US" sz="1800" b="1" dirty="0">
                <a:solidFill>
                  <a:schemeClr val="bg1"/>
                </a:solidFill>
              </a:rPr>
              <a:t>NUMERACY</a:t>
            </a:r>
            <a:endParaRPr lang="it-IT" sz="1800" dirty="0">
              <a:solidFill>
                <a:schemeClr val="bg1"/>
              </a:solidFill>
            </a:endParaRPr>
          </a:p>
        </p:txBody>
      </p:sp>
      <p:sp>
        <p:nvSpPr>
          <p:cNvPr id="9" name="Rettangolo 8">
            <a:extLst>
              <a:ext uri="{FF2B5EF4-FFF2-40B4-BE49-F238E27FC236}">
                <a16:creationId xmlns:a16="http://schemas.microsoft.com/office/drawing/2014/main" id="{34C781FD-4982-49EB-8879-FCACB98272F0}"/>
              </a:ext>
            </a:extLst>
          </p:cNvPr>
          <p:cNvSpPr/>
          <p:nvPr/>
        </p:nvSpPr>
        <p:spPr>
          <a:xfrm>
            <a:off x="654834" y="3167999"/>
            <a:ext cx="12021997" cy="1964512"/>
          </a:xfrm>
          <a:prstGeom prst="rect">
            <a:avLst/>
          </a:prstGeom>
        </p:spPr>
        <p:txBody>
          <a:bodyPr wrap="square">
            <a:spAutoFit/>
          </a:bodyPr>
          <a:lstStyle/>
          <a:p>
            <a:pPr marL="0" lvl="0" indent="0">
              <a:lnSpc>
                <a:spcPct val="150000"/>
              </a:lnSpc>
              <a:buSzPts val="2100"/>
            </a:pPr>
            <a:r>
              <a:rPr lang="en-US" sz="2800" dirty="0">
                <a:solidFill>
                  <a:schemeClr val="tx1"/>
                </a:solidFill>
                <a:latin typeface="Calibri" panose="020F0502020204030204" pitchFamily="34" charset="0"/>
                <a:cs typeface="Calibri" panose="020F0502020204030204" pitchFamily="34" charset="0"/>
              </a:rPr>
              <a:t>This relationship is very important and can depend on factors such as gender, level of education, level of financial education, language, parental involvement, community, parental education, family income, etc. </a:t>
            </a:r>
          </a:p>
        </p:txBody>
      </p:sp>
    </p:spTree>
    <p:extLst>
      <p:ext uri="{BB962C8B-B14F-4D97-AF65-F5344CB8AC3E}">
        <p14:creationId xmlns:p14="http://schemas.microsoft.com/office/powerpoint/2010/main" val="89262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3"/>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l">
              <a:spcBef>
                <a:spcPts val="0"/>
              </a:spcBef>
            </a:pPr>
            <a:r>
              <a:rPr lang="en-US" dirty="0"/>
              <a:t>The importance of numeracy skills in managing money</a:t>
            </a:r>
            <a:endParaRPr dirty="0"/>
          </a:p>
        </p:txBody>
      </p:sp>
      <p:sp>
        <p:nvSpPr>
          <p:cNvPr id="7" name="Segnaposto testo 6">
            <a:extLst>
              <a:ext uri="{FF2B5EF4-FFF2-40B4-BE49-F238E27FC236}">
                <a16:creationId xmlns:a16="http://schemas.microsoft.com/office/drawing/2014/main" id="{A00AAC4A-6B39-47D8-87E1-89A7843D309B}"/>
              </a:ext>
            </a:extLst>
          </p:cNvPr>
          <p:cNvSpPr txBox="1">
            <a:spLocks noGrp="1"/>
          </p:cNvSpPr>
          <p:nvPr>
            <p:ph type="body" idx="1"/>
          </p:nvPr>
        </p:nvSpPr>
        <p:spPr>
          <a:xfrm>
            <a:off x="502500" y="2703903"/>
            <a:ext cx="12331700" cy="1384954"/>
          </a:xfrm>
          <a:prstGeom prst="rect">
            <a:avLst/>
          </a:prstGeom>
          <a:noFill/>
        </p:spPr>
        <p:txBody>
          <a:bodyPr wrap="square" rtlCol="0">
            <a:spAutoFit/>
          </a:bodyPr>
          <a:lstStyle/>
          <a:p>
            <a:pPr algn="ctr"/>
            <a:r>
              <a:rPr lang="en-US" sz="2800" b="1" dirty="0">
                <a:solidFill>
                  <a:schemeClr val="accent2"/>
                </a:solidFill>
                <a:latin typeface="Calibri" panose="020F0502020204030204" pitchFamily="34" charset="0"/>
                <a:cs typeface="Calibri" panose="020F0502020204030204" pitchFamily="34" charset="0"/>
              </a:rPr>
              <a:t>Now let’s watch a video explaining the meaning and usefulness of numeracy:</a:t>
            </a:r>
          </a:p>
          <a:p>
            <a:pPr algn="ctr"/>
            <a:r>
              <a:rPr lang="it-IT" sz="2800" dirty="0">
                <a:solidFill>
                  <a:schemeClr val="accent2"/>
                </a:solidFill>
                <a:latin typeface="Calibri" panose="020F0502020204030204" pitchFamily="34" charset="0"/>
                <a:cs typeface="Calibri" panose="020F0502020204030204" pitchFamily="34" charset="0"/>
                <a:hlinkClick r:id="rId3"/>
              </a:rPr>
              <a:t>https://www.youtube.com/watch?v=zTlR9amvk1U&amp;t=33s</a:t>
            </a:r>
            <a:endParaRPr lang="it-IT" sz="2800" dirty="0">
              <a:solidFill>
                <a:schemeClr val="accent2"/>
              </a:solidFill>
              <a:latin typeface="Calibri" panose="020F0502020204030204" pitchFamily="34" charset="0"/>
              <a:cs typeface="Calibri" panose="020F0502020204030204" pitchFamily="34" charset="0"/>
            </a:endParaRPr>
          </a:p>
          <a:p>
            <a:pPr algn="ctr"/>
            <a:endParaRPr lang="it-IT" sz="2800"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0412015"/>
      </p:ext>
    </p:extLst>
  </p:cSld>
  <p:clrMapOvr>
    <a:masterClrMapping/>
  </p:clrMapOvr>
</p:sld>
</file>

<file path=ppt/theme/theme1.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15055</TotalTime>
  <Words>2248</Words>
  <Application>Microsoft Macintosh PowerPoint</Application>
  <PresentationFormat>Custom</PresentationFormat>
  <Paragraphs>219</Paragraphs>
  <Slides>35</Slides>
  <Notes>33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Open Sans</vt:lpstr>
      <vt:lpstr>Calibri</vt:lpstr>
      <vt:lpstr>Arial</vt:lpstr>
      <vt:lpstr>Wingdings</vt:lpstr>
      <vt:lpstr>CARDET Course template</vt:lpstr>
      <vt:lpstr>CARDET Course template</vt:lpstr>
      <vt:lpstr>Financial Literacy for Families</vt:lpstr>
      <vt:lpstr>    Module Aim is to Explore the role of money in our lives, numeracy and its relevance in Financial Literacy    Learning Outcomes </vt:lpstr>
      <vt:lpstr>Module 5 Visual Plan for the session</vt:lpstr>
      <vt:lpstr>PowerPoint Presentation</vt:lpstr>
      <vt:lpstr>PowerPoint Presentation</vt:lpstr>
      <vt:lpstr>PowerPoint Presentation</vt:lpstr>
      <vt:lpstr>PowerPoint Presentation</vt:lpstr>
      <vt:lpstr>PowerPoint Presentation</vt:lpstr>
      <vt:lpstr>PowerPoint Presentation</vt:lpstr>
      <vt:lpstr>Activity M5.2</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Self study tasks:</vt:lpstr>
      <vt:lpstr>Thank you for attending, we hope you find this useful.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IO3: Financial Literacy Induction Training for Parents</dc:title>
  <dc:creator>Debbie Bough</dc:creator>
  <cp:lastModifiedBy>Learning Unlimited</cp:lastModifiedBy>
  <cp:revision>211</cp:revision>
  <dcterms:created xsi:type="dcterms:W3CDTF">2014-07-11T09:12:14Z</dcterms:created>
  <dcterms:modified xsi:type="dcterms:W3CDTF">2022-06-08T15:03:06Z</dcterms:modified>
</cp:coreProperties>
</file>