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25"/>
  </p:notesMasterIdLst>
  <p:sldIdLst>
    <p:sldId id="256" r:id="rId3"/>
    <p:sldId id="258" r:id="rId4"/>
    <p:sldId id="295" r:id="rId5"/>
    <p:sldId id="259" r:id="rId6"/>
    <p:sldId id="266" r:id="rId7"/>
    <p:sldId id="281" r:id="rId8"/>
    <p:sldId id="282" r:id="rId9"/>
    <p:sldId id="264" r:id="rId10"/>
    <p:sldId id="265" r:id="rId11"/>
    <p:sldId id="267" r:id="rId12"/>
    <p:sldId id="269" r:id="rId13"/>
    <p:sldId id="270" r:id="rId14"/>
    <p:sldId id="271" r:id="rId15"/>
    <p:sldId id="274" r:id="rId16"/>
    <p:sldId id="276" r:id="rId17"/>
    <p:sldId id="280" r:id="rId18"/>
    <p:sldId id="283" r:id="rId19"/>
    <p:sldId id="287" r:id="rId20"/>
    <p:sldId id="284" r:id="rId21"/>
    <p:sldId id="285" r:id="rId22"/>
    <p:sldId id="314" r:id="rId23"/>
    <p:sldId id="286" r:id="rId24"/>
  </p:sldIdLst>
  <p:sldSz cx="13335000" cy="7505700"/>
  <p:notesSz cx="6858000" cy="9144000"/>
  <p:embeddedFontLst>
    <p:embeddedFont>
      <p:font typeface="Calibri" panose="020F0502020204030204" pitchFamily="34" charset="0"/>
      <p:regular r:id="rId26"/>
      <p:bold r:id="rId27"/>
      <p:italic r:id="rId28"/>
      <p:boldItalic r:id="rId29"/>
    </p:embeddedFont>
    <p:embeddedFont>
      <p:font typeface="Helvetica Neue" panose="02000503000000020004" pitchFamily="2"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iSqkGYvb3jpDa8VK34OuOCFgTC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74" autoAdjust="0"/>
    <p:restoredTop sz="94694"/>
  </p:normalViewPr>
  <p:slideViewPr>
    <p:cSldViewPr snapToGrid="0">
      <p:cViewPr varScale="1">
        <p:scale>
          <a:sx n="79" d="100"/>
          <a:sy n="79" d="100"/>
        </p:scale>
        <p:origin x="224" y="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p1: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5: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29: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5: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30: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9: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34: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35: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23: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Delete </a:t>
            </a:r>
            <a:endParaRPr/>
          </a:p>
        </p:txBody>
      </p:sp>
      <p:sp>
        <p:nvSpPr>
          <p:cNvPr id="387" name="Google Shape;387;p8: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24: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 name="Google Shape;84;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5" name="Google Shape;85;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f8f86123c2_0_229:notes"/>
          <p:cNvSpPr>
            <a:spLocks noGrp="1" noRot="1" noChangeAspect="1"/>
          </p:cNvSpPr>
          <p:nvPr>
            <p:ph type="sldImg" idx="2"/>
          </p:nvPr>
        </p:nvSpPr>
        <p:spPr>
          <a:xfrm>
            <a:off x="688975" y="1143000"/>
            <a:ext cx="54800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f8f86123c2_0_229:notes"/>
          <p:cNvSpPr txBox="1">
            <a:spLocks noGrp="1"/>
          </p:cNvSpPr>
          <p:nvPr>
            <p:ph type="body" idx="1"/>
          </p:nvPr>
        </p:nvSpPr>
        <p:spPr>
          <a:xfrm>
            <a:off x="685800" y="4400550"/>
            <a:ext cx="5486400" cy="3600300"/>
          </a:xfrm>
          <a:prstGeom prst="rect">
            <a:avLst/>
          </a:prstGeom>
          <a:noFill/>
          <a:ln>
            <a:noFill/>
          </a:ln>
        </p:spPr>
        <p:txBody>
          <a:bodyPr spcFirstLastPara="1" wrap="square" lIns="91250" tIns="45625" rIns="91250" bIns="45625" anchor="t" anchorCtr="0">
            <a:noAutofit/>
          </a:bodyPr>
          <a:lstStyle/>
          <a:p>
            <a:pPr marL="0" lvl="0" indent="0" algn="l" rtl="0">
              <a:lnSpc>
                <a:spcPct val="100000"/>
              </a:lnSpc>
              <a:spcBef>
                <a:spcPts val="0"/>
              </a:spcBef>
              <a:spcAft>
                <a:spcPts val="0"/>
              </a:spcAft>
              <a:buSzPts val="1400"/>
              <a:buNone/>
            </a:pPr>
            <a:endParaRPr/>
          </a:p>
        </p:txBody>
      </p:sp>
      <p:sp>
        <p:nvSpPr>
          <p:cNvPr id="405" name="Google Shape;405;gf8f86123c2_0_229:notes"/>
          <p:cNvSpPr txBox="1">
            <a:spLocks noGrp="1"/>
          </p:cNvSpPr>
          <p:nvPr>
            <p:ph type="sldNum" idx="12"/>
          </p:nvPr>
        </p:nvSpPr>
        <p:spPr>
          <a:xfrm>
            <a:off x="3884613" y="8685214"/>
            <a:ext cx="2971800" cy="458700"/>
          </a:xfrm>
          <a:prstGeom prst="rect">
            <a:avLst/>
          </a:prstGeom>
          <a:noFill/>
          <a:ln>
            <a:noFill/>
          </a:ln>
        </p:spPr>
        <p:txBody>
          <a:bodyPr spcFirstLastPara="1" wrap="square" lIns="91250" tIns="45625" rIns="9125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3: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4: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22: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36: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28: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7: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type="tx">
  <p:cSld name="TITLE_AND_BODY">
    <p:bg>
      <p:bgPr>
        <a:solidFill>
          <a:srgbClr val="374856"/>
        </a:solidFill>
        <a:effectLst/>
      </p:bgPr>
    </p:bg>
    <p:spTree>
      <p:nvGrpSpPr>
        <p:cNvPr id="1" name="Shape 9"/>
        <p:cNvGrpSpPr/>
        <p:nvPr/>
      </p:nvGrpSpPr>
      <p:grpSpPr>
        <a:xfrm>
          <a:off x="0" y="0"/>
          <a:ext cx="0" cy="0"/>
          <a:chOff x="0" y="0"/>
          <a:chExt cx="0" cy="0"/>
        </a:xfrm>
      </p:grpSpPr>
      <p:sp>
        <p:nvSpPr>
          <p:cNvPr id="10" name="Google Shape;10;p38"/>
          <p:cNvSpPr/>
          <p:nvPr/>
        </p:nvSpPr>
        <p:spPr>
          <a:xfrm>
            <a:off x="-67969" y="-254000"/>
            <a:ext cx="13691033" cy="7759700"/>
          </a:xfrm>
          <a:prstGeom prst="rect">
            <a:avLst/>
          </a:prstGeom>
          <a:solidFill>
            <a:srgbClr val="FFFFFF"/>
          </a:solidFill>
          <a:ln w="12700" cap="flat" cmpd="sng">
            <a:solidFill>
              <a:srgbClr val="FFFFFF"/>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1" name="Google Shape;11;p38"/>
          <p:cNvSpPr txBox="1">
            <a:spLocks noGrp="1"/>
          </p:cNvSpPr>
          <p:nvPr>
            <p:ph type="title"/>
          </p:nvPr>
        </p:nvSpPr>
        <p:spPr>
          <a:xfrm>
            <a:off x="310399" y="2955189"/>
            <a:ext cx="6107072" cy="978636"/>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44546A"/>
              </a:buClr>
              <a:buSzPts val="2800"/>
              <a:buFont typeface="Helvetica Neue"/>
              <a:buNone/>
              <a:defRPr>
                <a:solidFill>
                  <a:srgbClr val="44546A"/>
                </a:solidFill>
                <a:latin typeface="Helvetica Neue"/>
                <a:ea typeface="Helvetica Neue"/>
                <a:cs typeface="Helvetica Neue"/>
                <a:sym typeface="Helvetica Neu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12" name="Google Shape;12;p38"/>
          <p:cNvSpPr txBox="1">
            <a:spLocks noGrp="1"/>
          </p:cNvSpPr>
          <p:nvPr>
            <p:ph type="body" idx="1"/>
          </p:nvPr>
        </p:nvSpPr>
        <p:spPr>
          <a:xfrm>
            <a:off x="310399" y="4233090"/>
            <a:ext cx="6107072" cy="93647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1pPr>
            <a:lvl2pPr marL="914400" lvl="1"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2pPr>
            <a:lvl3pPr marL="1371600" lvl="2"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3pPr>
            <a:lvl4pPr marL="1828800" lvl="3"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4pPr>
            <a:lvl5pPr marL="2286000" lvl="4"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pic>
        <p:nvPicPr>
          <p:cNvPr id="13" name="Google Shape;13;p38" descr="Picture 4"/>
          <p:cNvPicPr preferRelativeResize="0"/>
          <p:nvPr/>
        </p:nvPicPr>
        <p:blipFill rotWithShape="1">
          <a:blip r:embed="rId2">
            <a:alphaModFix/>
          </a:blip>
          <a:srcRect/>
          <a:stretch/>
        </p:blipFill>
        <p:spPr>
          <a:xfrm>
            <a:off x="465786" y="637418"/>
            <a:ext cx="2782952" cy="1259537"/>
          </a:xfrm>
          <a:prstGeom prst="rect">
            <a:avLst/>
          </a:prstGeom>
          <a:noFill/>
          <a:ln>
            <a:noFill/>
          </a:ln>
        </p:spPr>
      </p:pic>
      <p:grpSp>
        <p:nvGrpSpPr>
          <p:cNvPr id="14" name="Google Shape;14;p38"/>
          <p:cNvGrpSpPr/>
          <p:nvPr/>
        </p:nvGrpSpPr>
        <p:grpSpPr>
          <a:xfrm>
            <a:off x="309366" y="6511100"/>
            <a:ext cx="6399444" cy="889001"/>
            <a:chOff x="0" y="0"/>
            <a:chExt cx="6399442" cy="889000"/>
          </a:xfrm>
        </p:grpSpPr>
        <p:sp>
          <p:nvSpPr>
            <p:cNvPr id="15" name="Google Shape;15;p38"/>
            <p:cNvSpPr txBox="1"/>
            <p:nvPr/>
          </p:nvSpPr>
          <p:spPr>
            <a:xfrm>
              <a:off x="1760733" y="0"/>
              <a:ext cx="4638709" cy="8890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374856"/>
                </a:buClr>
                <a:buSzPts val="1200"/>
                <a:buFont typeface="Calibri"/>
                <a:buNone/>
              </a:pPr>
              <a:r>
                <a:rPr lang="en-US" sz="1200" b="0" i="0" u="none" strike="noStrike" cap="none">
                  <a:solidFill>
                    <a:srgbClr val="374856"/>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sz="1400" b="0" i="0" u="none" strike="noStrike" cap="none">
                <a:solidFill>
                  <a:srgbClr val="000000"/>
                </a:solidFill>
                <a:latin typeface="Arial"/>
                <a:ea typeface="Arial"/>
                <a:cs typeface="Arial"/>
                <a:sym typeface="Arial"/>
              </a:endParaRPr>
            </a:p>
          </p:txBody>
        </p:sp>
        <p:pic>
          <p:nvPicPr>
            <p:cNvPr id="16" name="Google Shape;16;p38" descr="Picture 7"/>
            <p:cNvPicPr preferRelativeResize="0"/>
            <p:nvPr/>
          </p:nvPicPr>
          <p:blipFill rotWithShape="1">
            <a:blip r:embed="rId3">
              <a:alphaModFix/>
            </a:blip>
            <a:srcRect/>
            <a:stretch/>
          </p:blipFill>
          <p:spPr>
            <a:xfrm>
              <a:off x="0" y="267744"/>
              <a:ext cx="1471307" cy="304545"/>
            </a:xfrm>
            <a:prstGeom prst="rect">
              <a:avLst/>
            </a:prstGeom>
            <a:noFill/>
            <a:ln>
              <a:noFill/>
            </a:ln>
          </p:spPr>
        </p:pic>
      </p:grpSp>
      <p:pic>
        <p:nvPicPr>
          <p:cNvPr id="17" name="Google Shape;17;p38" descr="Picture 3"/>
          <p:cNvPicPr preferRelativeResize="0"/>
          <p:nvPr/>
        </p:nvPicPr>
        <p:blipFill rotWithShape="1">
          <a:blip r:embed="rId4">
            <a:alphaModFix/>
          </a:blip>
          <a:srcRect/>
          <a:stretch/>
        </p:blipFill>
        <p:spPr>
          <a:xfrm>
            <a:off x="6998234" y="2675313"/>
            <a:ext cx="6624830" cy="4830387"/>
          </a:xfrm>
          <a:prstGeom prst="rect">
            <a:avLst/>
          </a:prstGeom>
          <a:noFill/>
          <a:ln>
            <a:noFill/>
          </a:ln>
        </p:spPr>
      </p:pic>
      <p:sp>
        <p:nvSpPr>
          <p:cNvPr id="18" name="Google Shape;18;p38"/>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19"/>
        <p:cNvGrpSpPr/>
        <p:nvPr/>
      </p:nvGrpSpPr>
      <p:grpSpPr>
        <a:xfrm>
          <a:off x="0" y="0"/>
          <a:ext cx="0" cy="0"/>
          <a:chOff x="0" y="0"/>
          <a:chExt cx="0" cy="0"/>
        </a:xfrm>
      </p:grpSpPr>
      <p:sp>
        <p:nvSpPr>
          <p:cNvPr id="20" name="Google Shape;20;p39"/>
          <p:cNvSpPr txBox="1">
            <a:spLocks noGrp="1"/>
          </p:cNvSpPr>
          <p:nvPr>
            <p:ph type="body" idx="1"/>
          </p:nvPr>
        </p:nvSpPr>
        <p:spPr>
          <a:xfrm>
            <a:off x="500062" y="1466850"/>
            <a:ext cx="12331542" cy="5538476"/>
          </a:xfrm>
          <a:prstGeom prst="rect">
            <a:avLst/>
          </a:prstGeom>
          <a:noFill/>
          <a:ln>
            <a:noFill/>
          </a:ln>
        </p:spPr>
        <p:txBody>
          <a:bodyPr spcFirstLastPara="1" wrap="square" lIns="45700" tIns="45700" rIns="45700" bIns="45700" anchor="t" anchorCtr="0">
            <a:normAutofit/>
          </a:bodyPr>
          <a:lstStyle>
            <a:lvl1pPr marL="457200" lvl="0" indent="-228600" algn="just">
              <a:lnSpc>
                <a:spcPct val="166666"/>
              </a:lnSpc>
              <a:spcBef>
                <a:spcPts val="600"/>
              </a:spcBef>
              <a:spcAft>
                <a:spcPts val="0"/>
              </a:spcAft>
              <a:buClr>
                <a:srgbClr val="44546A"/>
              </a:buClr>
              <a:buSzPts val="1800"/>
              <a:buNone/>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21" name="Google Shape;21;p39"/>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22" name="Google Shape;22;p39"/>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ubtitle Content - 2col">
  <p:cSld name="2_Title Subtitle Content - 2col">
    <p:spTree>
      <p:nvGrpSpPr>
        <p:cNvPr id="1" name="Shape 23"/>
        <p:cNvGrpSpPr/>
        <p:nvPr/>
      </p:nvGrpSpPr>
      <p:grpSpPr>
        <a:xfrm>
          <a:off x="0" y="0"/>
          <a:ext cx="0" cy="0"/>
          <a:chOff x="0" y="0"/>
          <a:chExt cx="0" cy="0"/>
        </a:xfrm>
      </p:grpSpPr>
      <p:sp>
        <p:nvSpPr>
          <p:cNvPr id="24" name="Google Shape;24;p45"/>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rmAutofit/>
          </a:bodyPr>
          <a:lstStyle>
            <a:lvl1pPr marL="457200" lvl="0" indent="-228600" algn="just">
              <a:lnSpc>
                <a:spcPct val="100000"/>
              </a:lnSpc>
              <a:spcBef>
                <a:spcPts val="0"/>
              </a:spcBef>
              <a:spcAft>
                <a:spcPts val="0"/>
              </a:spcAft>
              <a:buSzPts val="2100"/>
              <a:buNone/>
              <a:defRPr sz="2188">
                <a:solidFill>
                  <a:schemeClr val="lt2"/>
                </a:solidFill>
                <a:latin typeface="Arial"/>
                <a:ea typeface="Arial"/>
                <a:cs typeface="Arial"/>
                <a:sym typeface="Arial"/>
              </a:defRPr>
            </a:lvl1pPr>
            <a:lvl2pPr marL="914400" lvl="1" indent="-361950" algn="just">
              <a:lnSpc>
                <a:spcPct val="100000"/>
              </a:lnSpc>
              <a:spcBef>
                <a:spcPts val="600"/>
              </a:spcBef>
              <a:spcAft>
                <a:spcPts val="0"/>
              </a:spcAft>
              <a:buSzPts val="2100"/>
              <a:buChar char="•"/>
              <a:defRPr sz="2188">
                <a:solidFill>
                  <a:schemeClr val="lt2"/>
                </a:solidFill>
                <a:latin typeface="Arial"/>
                <a:ea typeface="Arial"/>
                <a:cs typeface="Arial"/>
                <a:sym typeface="Arial"/>
              </a:defRPr>
            </a:lvl2pPr>
            <a:lvl3pPr marL="1371600" lvl="2" indent="-361950" algn="just">
              <a:lnSpc>
                <a:spcPct val="100000"/>
              </a:lnSpc>
              <a:spcBef>
                <a:spcPts val="600"/>
              </a:spcBef>
              <a:spcAft>
                <a:spcPts val="0"/>
              </a:spcAft>
              <a:buSzPts val="2100"/>
              <a:buChar char="•"/>
              <a:defRPr>
                <a:solidFill>
                  <a:schemeClr val="lt2"/>
                </a:solidFill>
                <a:latin typeface="Arial"/>
                <a:ea typeface="Arial"/>
                <a:cs typeface="Arial"/>
                <a:sym typeface="Arial"/>
              </a:defRPr>
            </a:lvl3pPr>
            <a:lvl4pPr marL="1828800" lvl="3" indent="-361950" algn="just">
              <a:lnSpc>
                <a:spcPct val="100000"/>
              </a:lnSpc>
              <a:spcBef>
                <a:spcPts val="600"/>
              </a:spcBef>
              <a:spcAft>
                <a:spcPts val="0"/>
              </a:spcAft>
              <a:buSzPts val="2100"/>
              <a:buChar char="•"/>
              <a:defRPr sz="2188">
                <a:solidFill>
                  <a:schemeClr val="lt2"/>
                </a:solidFill>
                <a:latin typeface="Arial"/>
                <a:ea typeface="Arial"/>
                <a:cs typeface="Arial"/>
                <a:sym typeface="Arial"/>
              </a:defRPr>
            </a:lvl4pPr>
            <a:lvl5pPr marL="2286000" lvl="4" indent="-361950" algn="just">
              <a:lnSpc>
                <a:spcPct val="100000"/>
              </a:lnSpc>
              <a:spcBef>
                <a:spcPts val="600"/>
              </a:spcBef>
              <a:spcAft>
                <a:spcPts val="0"/>
              </a:spcAft>
              <a:buSzPts val="2100"/>
              <a:buChar char="•"/>
              <a:defRPr sz="2188">
                <a:solidFill>
                  <a:schemeClr val="lt2"/>
                </a:solidFill>
                <a:latin typeface="Arial"/>
                <a:ea typeface="Arial"/>
                <a:cs typeface="Arial"/>
                <a:sym typeface="Arial"/>
              </a:defRPr>
            </a:lvl5pPr>
            <a:lvl6pPr marL="2743200" lvl="5" indent="-361950" algn="just">
              <a:lnSpc>
                <a:spcPct val="142857"/>
              </a:lnSpc>
              <a:spcBef>
                <a:spcPts val="600"/>
              </a:spcBef>
              <a:spcAft>
                <a:spcPts val="0"/>
              </a:spcAft>
              <a:buSzPts val="2100"/>
              <a:buChar char="•"/>
              <a:defRPr/>
            </a:lvl6pPr>
            <a:lvl7pPr marL="3200400" lvl="6" indent="-361950" algn="just">
              <a:lnSpc>
                <a:spcPct val="142857"/>
              </a:lnSpc>
              <a:spcBef>
                <a:spcPts val="600"/>
              </a:spcBef>
              <a:spcAft>
                <a:spcPts val="0"/>
              </a:spcAft>
              <a:buSzPts val="2100"/>
              <a:buChar char="•"/>
              <a:defRPr/>
            </a:lvl7pPr>
            <a:lvl8pPr marL="3657600" lvl="7" indent="-361950" algn="just">
              <a:lnSpc>
                <a:spcPct val="142857"/>
              </a:lnSpc>
              <a:spcBef>
                <a:spcPts val="600"/>
              </a:spcBef>
              <a:spcAft>
                <a:spcPts val="0"/>
              </a:spcAft>
              <a:buSzPts val="2100"/>
              <a:buChar char="•"/>
              <a:defRPr/>
            </a:lvl8pPr>
            <a:lvl9pPr marL="4114800" lvl="8" indent="-361950" algn="just">
              <a:lnSpc>
                <a:spcPct val="142857"/>
              </a:lnSpc>
              <a:spcBef>
                <a:spcPts val="600"/>
              </a:spcBef>
              <a:spcAft>
                <a:spcPts val="0"/>
              </a:spcAft>
              <a:buSzPts val="2100"/>
              <a:buChar char="•"/>
              <a:defRPr/>
            </a:lvl9pPr>
          </a:lstStyle>
          <a:p>
            <a:endParaRPr/>
          </a:p>
        </p:txBody>
      </p:sp>
      <p:sp>
        <p:nvSpPr>
          <p:cNvPr id="25" name="Google Shape;25;p45"/>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0"/>
        <p:cNvGrpSpPr/>
        <p:nvPr/>
      </p:nvGrpSpPr>
      <p:grpSpPr>
        <a:xfrm>
          <a:off x="0" y="0"/>
          <a:ext cx="0" cy="0"/>
          <a:chOff x="0" y="0"/>
          <a:chExt cx="0" cy="0"/>
        </a:xfrm>
      </p:grpSpPr>
      <p:sp>
        <p:nvSpPr>
          <p:cNvPr id="41" name="Google Shape;41;p42"/>
          <p:cNvSpPr txBox="1">
            <a:spLocks noGrp="1"/>
          </p:cNvSpPr>
          <p:nvPr>
            <p:ph type="body" idx="1"/>
          </p:nvPr>
        </p:nvSpPr>
        <p:spPr>
          <a:xfrm>
            <a:off x="500064" y="1514474"/>
            <a:ext cx="6042422" cy="5588142"/>
          </a:xfrm>
          <a:prstGeom prst="rect">
            <a:avLst/>
          </a:prstGeom>
          <a:noFill/>
          <a:ln>
            <a:noFill/>
          </a:ln>
        </p:spPr>
        <p:txBody>
          <a:bodyPr spcFirstLastPara="1" wrap="square" lIns="45700" tIns="45700" rIns="45700" bIns="45700" anchor="t" anchorCtr="0">
            <a:normAutofit/>
          </a:bodyPr>
          <a:lstStyle>
            <a:lvl1pPr marL="457200" lvl="0" indent="-228600" algn="just">
              <a:lnSpc>
                <a:spcPct val="100000"/>
              </a:lnSpc>
              <a:spcBef>
                <a:spcPts val="600"/>
              </a:spcBef>
              <a:spcAft>
                <a:spcPts val="0"/>
              </a:spcAft>
              <a:buClr>
                <a:srgbClr val="44546A"/>
              </a:buClr>
              <a:buSzPts val="1800"/>
              <a:buNone/>
              <a:defRPr/>
            </a:lvl1pPr>
            <a:lvl2pPr marL="914400" lvl="1" indent="-342900" algn="just">
              <a:lnSpc>
                <a:spcPct val="100000"/>
              </a:lnSpc>
              <a:spcBef>
                <a:spcPts val="600"/>
              </a:spcBef>
              <a:spcAft>
                <a:spcPts val="0"/>
              </a:spcAft>
              <a:buClr>
                <a:srgbClr val="44546A"/>
              </a:buClr>
              <a:buSzPts val="1800"/>
              <a:buChar char="•"/>
              <a:defRPr/>
            </a:lvl2pPr>
            <a:lvl3pPr marL="1371600" lvl="2" indent="-342900" algn="just">
              <a:lnSpc>
                <a:spcPct val="100000"/>
              </a:lnSpc>
              <a:spcBef>
                <a:spcPts val="600"/>
              </a:spcBef>
              <a:spcAft>
                <a:spcPts val="0"/>
              </a:spcAft>
              <a:buClr>
                <a:srgbClr val="44546A"/>
              </a:buClr>
              <a:buSzPts val="1800"/>
              <a:buChar char="•"/>
              <a:defRPr/>
            </a:lvl3pPr>
            <a:lvl4pPr marL="1828800" lvl="3" indent="-342900" algn="just">
              <a:lnSpc>
                <a:spcPct val="100000"/>
              </a:lnSpc>
              <a:spcBef>
                <a:spcPts val="600"/>
              </a:spcBef>
              <a:spcAft>
                <a:spcPts val="0"/>
              </a:spcAft>
              <a:buClr>
                <a:srgbClr val="44546A"/>
              </a:buClr>
              <a:buSzPts val="1800"/>
              <a:buChar char="•"/>
              <a:defRPr/>
            </a:lvl4pPr>
            <a:lvl5pPr marL="2286000" lvl="4" indent="-342900" algn="just">
              <a:lnSpc>
                <a:spcPct val="100000"/>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2" name="Google Shape;42;p42"/>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43" name="Google Shape;43;p42"/>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4"/>
        <p:cNvGrpSpPr/>
        <p:nvPr/>
      </p:nvGrpSpPr>
      <p:grpSpPr>
        <a:xfrm>
          <a:off x="0" y="0"/>
          <a:ext cx="0" cy="0"/>
          <a:chOff x="0" y="0"/>
          <a:chExt cx="0" cy="0"/>
        </a:xfrm>
      </p:grpSpPr>
      <p:sp>
        <p:nvSpPr>
          <p:cNvPr id="45" name="Google Shape;45;p43"/>
          <p:cNvSpPr txBox="1">
            <a:spLocks noGrp="1"/>
          </p:cNvSpPr>
          <p:nvPr>
            <p:ph type="body" idx="1"/>
          </p:nvPr>
        </p:nvSpPr>
        <p:spPr>
          <a:xfrm>
            <a:off x="500064" y="1981200"/>
            <a:ext cx="6042422" cy="5121419"/>
          </a:xfrm>
          <a:prstGeom prst="rect">
            <a:avLst/>
          </a:prstGeom>
          <a:noFill/>
          <a:ln>
            <a:noFill/>
          </a:ln>
        </p:spPr>
        <p:txBody>
          <a:bodyPr spcFirstLastPara="1" wrap="square" lIns="45700" tIns="45700" rIns="45700" bIns="45700" anchor="t" anchorCtr="0">
            <a:normAutofit/>
          </a:bodyPr>
          <a:lstStyle>
            <a:lvl1pPr marL="457200" lvl="0" indent="-228600" algn="just">
              <a:lnSpc>
                <a:spcPct val="100000"/>
              </a:lnSpc>
              <a:spcBef>
                <a:spcPts val="600"/>
              </a:spcBef>
              <a:spcAft>
                <a:spcPts val="0"/>
              </a:spcAft>
              <a:buClr>
                <a:srgbClr val="44546A"/>
              </a:buClr>
              <a:buSzPts val="1800"/>
              <a:buNone/>
              <a:defRPr/>
            </a:lvl1pPr>
            <a:lvl2pPr marL="914400" lvl="1" indent="-342900" algn="just">
              <a:lnSpc>
                <a:spcPct val="100000"/>
              </a:lnSpc>
              <a:spcBef>
                <a:spcPts val="600"/>
              </a:spcBef>
              <a:spcAft>
                <a:spcPts val="0"/>
              </a:spcAft>
              <a:buClr>
                <a:srgbClr val="44546A"/>
              </a:buClr>
              <a:buSzPts val="1800"/>
              <a:buChar char="•"/>
              <a:defRPr/>
            </a:lvl2pPr>
            <a:lvl3pPr marL="1371600" lvl="2" indent="-342900" algn="just">
              <a:lnSpc>
                <a:spcPct val="100000"/>
              </a:lnSpc>
              <a:spcBef>
                <a:spcPts val="600"/>
              </a:spcBef>
              <a:spcAft>
                <a:spcPts val="0"/>
              </a:spcAft>
              <a:buClr>
                <a:srgbClr val="44546A"/>
              </a:buClr>
              <a:buSzPts val="1800"/>
              <a:buChar char="•"/>
              <a:defRPr/>
            </a:lvl3pPr>
            <a:lvl4pPr marL="1828800" lvl="3" indent="-342900" algn="just">
              <a:lnSpc>
                <a:spcPct val="100000"/>
              </a:lnSpc>
              <a:spcBef>
                <a:spcPts val="600"/>
              </a:spcBef>
              <a:spcAft>
                <a:spcPts val="0"/>
              </a:spcAft>
              <a:buClr>
                <a:srgbClr val="44546A"/>
              </a:buClr>
              <a:buSzPts val="1800"/>
              <a:buChar char="•"/>
              <a:defRPr/>
            </a:lvl4pPr>
            <a:lvl5pPr marL="2286000" lvl="4" indent="-342900" algn="just">
              <a:lnSpc>
                <a:spcPct val="100000"/>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6" name="Google Shape;46;p43"/>
          <p:cNvSpPr txBox="1">
            <a:spLocks noGrp="1"/>
          </p:cNvSpPr>
          <p:nvPr>
            <p:ph type="body" idx="2"/>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lvl1pPr marL="457200" lvl="0" indent="-228600" algn="just">
              <a:lnSpc>
                <a:spcPct val="90000"/>
              </a:lnSpc>
              <a:spcBef>
                <a:spcPts val="1000"/>
              </a:spcBef>
              <a:spcAft>
                <a:spcPts val="0"/>
              </a:spcAft>
              <a:buClr>
                <a:srgbClr val="FFFFFF"/>
              </a:buClr>
              <a:buSzPts val="2400"/>
              <a:buFont typeface="Calibri"/>
              <a:buNone/>
              <a:defRPr sz="2400" b="1" i="1">
                <a:solidFill>
                  <a:srgbClr val="FFFFFF"/>
                </a:solidFill>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7" name="Google Shape;47;p43"/>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48" name="Google Shape;48;p43"/>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22"/>
          <p:cNvSpPr txBox="1">
            <a:spLocks noGrp="1"/>
          </p:cNvSpPr>
          <p:nvPr>
            <p:ph type="ctrTitle"/>
          </p:nvPr>
        </p:nvSpPr>
        <p:spPr>
          <a:xfrm>
            <a:off x="1666875" y="1228364"/>
            <a:ext cx="10001250" cy="2613096"/>
          </a:xfrm>
          <a:prstGeom prst="rect">
            <a:avLst/>
          </a:prstGeom>
          <a:noFill/>
          <a:ln>
            <a:noFill/>
          </a:ln>
        </p:spPr>
        <p:txBody>
          <a:bodyPr spcFirstLastPara="1" wrap="square" lIns="72000" tIns="45700" rIns="72000" bIns="45700" anchor="b" anchorCtr="0">
            <a:normAutofit/>
          </a:bodyPr>
          <a:lstStyle>
            <a:lvl1pPr lvl="0" algn="ctr">
              <a:lnSpc>
                <a:spcPct val="90000"/>
              </a:lnSpc>
              <a:spcBef>
                <a:spcPts val="0"/>
              </a:spcBef>
              <a:spcAft>
                <a:spcPts val="0"/>
              </a:spcAft>
              <a:buClr>
                <a:schemeClr val="accent2"/>
              </a:buClr>
              <a:buSzPts val="6563"/>
              <a:buFont typeface="Calibri"/>
              <a:buNone/>
              <a:defRPr sz="656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subTitle" idx="1"/>
          </p:nvPr>
        </p:nvSpPr>
        <p:spPr>
          <a:xfrm>
            <a:off x="1666875" y="3942230"/>
            <a:ext cx="10001250" cy="181214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94"/>
              </a:spcBef>
              <a:spcAft>
                <a:spcPts val="0"/>
              </a:spcAft>
              <a:buClr>
                <a:schemeClr val="lt2"/>
              </a:buClr>
              <a:buSzPts val="2625"/>
              <a:buFont typeface="Arial"/>
              <a:buNone/>
              <a:defRPr sz="2625" b="0" i="0" u="none" strike="noStrike" cap="none">
                <a:solidFill>
                  <a:schemeClr val="lt2"/>
                </a:solidFill>
                <a:latin typeface="Calibri"/>
                <a:ea typeface="Calibri"/>
                <a:cs typeface="Calibri"/>
                <a:sym typeface="Calibri"/>
              </a:defRPr>
            </a:lvl1pPr>
            <a:lvl2pPr marR="0" lvl="1" algn="ctr" rtl="0">
              <a:lnSpc>
                <a:spcPct val="90000"/>
              </a:lnSpc>
              <a:spcBef>
                <a:spcPts val="547"/>
              </a:spcBef>
              <a:spcAft>
                <a:spcPts val="0"/>
              </a:spcAft>
              <a:buClr>
                <a:schemeClr val="dk1"/>
              </a:buClr>
              <a:buSzPts val="2188"/>
              <a:buFont typeface="Arial"/>
              <a:buNone/>
              <a:defRPr sz="2188" b="0" i="0" u="none" strike="noStrike" cap="none">
                <a:solidFill>
                  <a:schemeClr val="dk1"/>
                </a:solidFill>
                <a:latin typeface="Calibri"/>
                <a:ea typeface="Calibri"/>
                <a:cs typeface="Calibri"/>
                <a:sym typeface="Calibri"/>
              </a:defRPr>
            </a:lvl2pPr>
            <a:lvl3pPr marR="0" lvl="2" algn="ctr" rtl="0">
              <a:lnSpc>
                <a:spcPct val="90000"/>
              </a:lnSpc>
              <a:spcBef>
                <a:spcPts val="547"/>
              </a:spcBef>
              <a:spcAft>
                <a:spcPts val="0"/>
              </a:spcAft>
              <a:buClr>
                <a:schemeClr val="dk1"/>
              </a:buClr>
              <a:buSzPts val="1969"/>
              <a:buFont typeface="Arial"/>
              <a:buNone/>
              <a:defRPr sz="1969" b="0" i="0" u="none" strike="noStrike" cap="none">
                <a:solidFill>
                  <a:schemeClr val="dk1"/>
                </a:solidFill>
                <a:latin typeface="Calibri"/>
                <a:ea typeface="Calibri"/>
                <a:cs typeface="Calibri"/>
                <a:sym typeface="Calibri"/>
              </a:defRPr>
            </a:lvl3pPr>
            <a:lvl4pPr marR="0" lvl="3"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4pPr>
            <a:lvl5pPr marR="0" lvl="4"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5pPr>
            <a:lvl6pPr marR="0" lvl="5"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6pPr>
            <a:lvl7pPr marR="0" lvl="6"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7pPr>
            <a:lvl8pPr marR="0" lvl="7"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8pPr>
            <a:lvl9pPr marR="0" lvl="8"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9pPr>
          </a:lstStyle>
          <a:p>
            <a:endParaRPr/>
          </a:p>
        </p:txBody>
      </p:sp>
      <p:sp>
        <p:nvSpPr>
          <p:cNvPr id="24" name="Google Shape;24;p2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25" name="Google Shape;25;p2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26" name="Google Shape;26;p2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69" b="0" i="0" u="none" strike="noStrike" cap="none">
                <a:solidFill>
                  <a:schemeClr val="dk1"/>
                </a:solidFill>
                <a:latin typeface="Calibri"/>
                <a:ea typeface="Calibri"/>
                <a:cs typeface="Calibri"/>
                <a:sym typeface="Calibri"/>
              </a:defRPr>
            </a:lvl1pPr>
            <a:lvl2pPr marL="0" marR="0" lvl="1" indent="0" algn="l" rtl="0">
              <a:spcBef>
                <a:spcPts val="0"/>
              </a:spcBef>
              <a:buNone/>
              <a:defRPr sz="1969" b="0" i="0" u="none" strike="noStrike" cap="none">
                <a:solidFill>
                  <a:schemeClr val="dk1"/>
                </a:solidFill>
                <a:latin typeface="Calibri"/>
                <a:ea typeface="Calibri"/>
                <a:cs typeface="Calibri"/>
                <a:sym typeface="Calibri"/>
              </a:defRPr>
            </a:lvl2pPr>
            <a:lvl3pPr marL="0" marR="0" lvl="2" indent="0" algn="l" rtl="0">
              <a:spcBef>
                <a:spcPts val="0"/>
              </a:spcBef>
              <a:buNone/>
              <a:defRPr sz="1969" b="0" i="0" u="none" strike="noStrike" cap="none">
                <a:solidFill>
                  <a:schemeClr val="dk1"/>
                </a:solidFill>
                <a:latin typeface="Calibri"/>
                <a:ea typeface="Calibri"/>
                <a:cs typeface="Calibri"/>
                <a:sym typeface="Calibri"/>
              </a:defRPr>
            </a:lvl3pPr>
            <a:lvl4pPr marL="0" marR="0" lvl="3" indent="0" algn="l" rtl="0">
              <a:spcBef>
                <a:spcPts val="0"/>
              </a:spcBef>
              <a:buNone/>
              <a:defRPr sz="1969" b="0" i="0" u="none" strike="noStrike" cap="none">
                <a:solidFill>
                  <a:schemeClr val="dk1"/>
                </a:solidFill>
                <a:latin typeface="Calibri"/>
                <a:ea typeface="Calibri"/>
                <a:cs typeface="Calibri"/>
                <a:sym typeface="Calibri"/>
              </a:defRPr>
            </a:lvl4pPr>
            <a:lvl5pPr marL="0" marR="0" lvl="4" indent="0" algn="l" rtl="0">
              <a:spcBef>
                <a:spcPts val="0"/>
              </a:spcBef>
              <a:buNone/>
              <a:defRPr sz="1969" b="0" i="0" u="none" strike="noStrike" cap="none">
                <a:solidFill>
                  <a:schemeClr val="dk1"/>
                </a:solidFill>
                <a:latin typeface="Calibri"/>
                <a:ea typeface="Calibri"/>
                <a:cs typeface="Calibri"/>
                <a:sym typeface="Calibri"/>
              </a:defRPr>
            </a:lvl5pPr>
            <a:lvl6pPr marL="0" marR="0" lvl="5" indent="0" algn="l" rtl="0">
              <a:spcBef>
                <a:spcPts val="0"/>
              </a:spcBef>
              <a:buNone/>
              <a:defRPr sz="1969" b="0" i="0" u="none" strike="noStrike" cap="none">
                <a:solidFill>
                  <a:schemeClr val="dk1"/>
                </a:solidFill>
                <a:latin typeface="Calibri"/>
                <a:ea typeface="Calibri"/>
                <a:cs typeface="Calibri"/>
                <a:sym typeface="Calibri"/>
              </a:defRPr>
            </a:lvl6pPr>
            <a:lvl7pPr marL="0" marR="0" lvl="6" indent="0" algn="l" rtl="0">
              <a:spcBef>
                <a:spcPts val="0"/>
              </a:spcBef>
              <a:buNone/>
              <a:defRPr sz="1969" b="0" i="0" u="none" strike="noStrike" cap="none">
                <a:solidFill>
                  <a:schemeClr val="dk1"/>
                </a:solidFill>
                <a:latin typeface="Calibri"/>
                <a:ea typeface="Calibri"/>
                <a:cs typeface="Calibri"/>
                <a:sym typeface="Calibri"/>
              </a:defRPr>
            </a:lvl7pPr>
            <a:lvl8pPr marL="0" marR="0" lvl="7" indent="0" algn="l" rtl="0">
              <a:spcBef>
                <a:spcPts val="0"/>
              </a:spcBef>
              <a:buNone/>
              <a:defRPr sz="1969" b="0" i="0" u="none" strike="noStrike" cap="none">
                <a:solidFill>
                  <a:schemeClr val="dk1"/>
                </a:solidFill>
                <a:latin typeface="Calibri"/>
                <a:ea typeface="Calibri"/>
                <a:cs typeface="Calibri"/>
                <a:sym typeface="Calibri"/>
              </a:defRPr>
            </a:lvl8pPr>
            <a:lvl9pPr marL="0" marR="0" lvl="8" indent="0" algn="l" rtl="0">
              <a:spcBef>
                <a:spcPts val="0"/>
              </a:spcBef>
              <a:buNone/>
              <a:defRPr sz="1969"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8907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5"/>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5"/>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0111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51"/>
        <p:cNvGrpSpPr/>
        <p:nvPr/>
      </p:nvGrpSpPr>
      <p:grpSpPr>
        <a:xfrm>
          <a:off x="0" y="0"/>
          <a:ext cx="0" cy="0"/>
          <a:chOff x="0" y="0"/>
          <a:chExt cx="0" cy="0"/>
        </a:xfrm>
      </p:grpSpPr>
      <p:sp>
        <p:nvSpPr>
          <p:cNvPr id="52" name="Google Shape;52;gf8f86123c2_0_280"/>
          <p:cNvSpPr/>
          <p:nvPr/>
        </p:nvSpPr>
        <p:spPr>
          <a:xfrm>
            <a:off x="-67969" y="-254000"/>
            <a:ext cx="13691100" cy="7759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100000"/>
              </a:lnSpc>
              <a:spcBef>
                <a:spcPts val="0"/>
              </a:spcBef>
              <a:spcAft>
                <a:spcPts val="0"/>
              </a:spcAft>
              <a:buClr>
                <a:srgbClr val="000000"/>
              </a:buClr>
              <a:buSzPts val="1478"/>
              <a:buFont typeface="Arial"/>
              <a:buNone/>
            </a:pPr>
            <a:endParaRPr sz="1478" b="0" i="0" u="none" strike="noStrike" cap="none">
              <a:solidFill>
                <a:schemeClr val="lt1"/>
              </a:solidFill>
              <a:latin typeface="Calibri"/>
              <a:ea typeface="Calibri"/>
              <a:cs typeface="Calibri"/>
              <a:sym typeface="Calibri"/>
            </a:endParaRPr>
          </a:p>
        </p:txBody>
      </p:sp>
      <p:sp>
        <p:nvSpPr>
          <p:cNvPr id="53" name="Google Shape;53;gf8f86123c2_0_280"/>
          <p:cNvSpPr txBox="1">
            <a:spLocks noGrp="1"/>
          </p:cNvSpPr>
          <p:nvPr>
            <p:ph type="ctrTitle"/>
          </p:nvPr>
        </p:nvSpPr>
        <p:spPr>
          <a:xfrm>
            <a:off x="310399" y="2955190"/>
            <a:ext cx="6107100" cy="1060800"/>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4" name="Google Shape;54;gf8f86123c2_0_280"/>
          <p:cNvGrpSpPr/>
          <p:nvPr/>
        </p:nvGrpSpPr>
        <p:grpSpPr>
          <a:xfrm>
            <a:off x="309367" y="6586268"/>
            <a:ext cx="6399333" cy="738900"/>
            <a:chOff x="309367" y="6586268"/>
            <a:chExt cx="6399333" cy="738900"/>
          </a:xfrm>
        </p:grpSpPr>
        <p:sp>
          <p:nvSpPr>
            <p:cNvPr id="55" name="Google Shape;55;gf8f86123c2_0_280"/>
            <p:cNvSpPr txBox="1"/>
            <p:nvPr/>
          </p:nvSpPr>
          <p:spPr>
            <a:xfrm>
              <a:off x="2070100" y="6586268"/>
              <a:ext cx="4638600" cy="7389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chemeClr val="dk1"/>
                </a:solidFill>
                <a:latin typeface="Calibri"/>
                <a:ea typeface="Calibri"/>
                <a:cs typeface="Calibri"/>
                <a:sym typeface="Calibri"/>
              </a:endParaRPr>
            </a:p>
          </p:txBody>
        </p:sp>
        <p:pic>
          <p:nvPicPr>
            <p:cNvPr id="56" name="Google Shape;56;gf8f86123c2_0_280"/>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57" name="Google Shape;57;gf8f86123c2_0_280"/>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58" name="Google Shape;58;gf8f86123c2_0_280"/>
          <p:cNvPicPr preferRelativeResize="0"/>
          <p:nvPr/>
        </p:nvPicPr>
        <p:blipFill rotWithShape="1">
          <a:blip r:embed="rId4">
            <a:alphaModFix/>
          </a:blip>
          <a:srcRect/>
          <a:stretch/>
        </p:blipFill>
        <p:spPr>
          <a:xfrm>
            <a:off x="6998234" y="2675313"/>
            <a:ext cx="6624830" cy="483038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body" idx="1"/>
          </p:nvPr>
        </p:nvSpPr>
        <p:spPr>
          <a:xfrm>
            <a:off x="500062" y="1466850"/>
            <a:ext cx="12331542" cy="5538476"/>
          </a:xfrm>
          <a:prstGeom prst="rect">
            <a:avLst/>
          </a:prstGeom>
          <a:noFill/>
          <a:ln>
            <a:noFill/>
          </a:ln>
        </p:spPr>
        <p:txBody>
          <a:bodyPr spcFirstLastPara="1" wrap="square" lIns="45700" tIns="45700" rIns="45700" bIns="45700" anchor="t" anchorCtr="0">
            <a:normAutofit/>
          </a:bodyPr>
          <a:lstStyle>
            <a:lvl1pPr marL="457200" marR="0" lvl="0" indent="-228600" algn="just" rtl="0">
              <a:lnSpc>
                <a:spcPct val="142857"/>
              </a:lnSpc>
              <a:spcBef>
                <a:spcPts val="600"/>
              </a:spcBef>
              <a:spcAft>
                <a:spcPts val="0"/>
              </a:spcAft>
              <a:buClr>
                <a:srgbClr val="44546A"/>
              </a:buClr>
              <a:buSzPts val="2100"/>
              <a:buFont typeface="Calibri"/>
              <a:buNone/>
              <a:defRPr sz="2100" b="0" i="0" u="none" strike="noStrike" cap="none">
                <a:solidFill>
                  <a:srgbClr val="44546A"/>
                </a:solidFill>
                <a:latin typeface="Calibri"/>
                <a:ea typeface="Calibri"/>
                <a:cs typeface="Calibri"/>
                <a:sym typeface="Calibri"/>
              </a:defRPr>
            </a:lvl1pPr>
            <a:lvl2pPr marL="914400" marR="0" lvl="1"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2pPr>
            <a:lvl3pPr marL="1371600" marR="0" lvl="2"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3pPr>
            <a:lvl4pPr marL="1828800" marR="0" lvl="3"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4pPr>
            <a:lvl5pPr marL="2286000" marR="0" lvl="4"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5pPr>
            <a:lvl6pPr marL="2743200" marR="0" lvl="5"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6pPr>
            <a:lvl7pPr marL="3200400" marR="0" lvl="6"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7pPr>
            <a:lvl8pPr marL="3657600" marR="0" lvl="7"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8pPr>
            <a:lvl9pPr marL="4114800" marR="0" lvl="8"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9pPr>
          </a:lstStyle>
          <a:p>
            <a:endParaRPr/>
          </a:p>
        </p:txBody>
      </p:sp>
      <p:sp>
        <p:nvSpPr>
          <p:cNvPr id="7" name="Google Shape;7;p37"/>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2pPr>
            <a:lvl3pPr marR="0" lvl="2"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3pPr>
            <a:lvl4pPr marR="0" lvl="3"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4pPr>
            <a:lvl5pPr marR="0" lvl="4"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5pPr>
            <a:lvl6pPr marR="0" lvl="5"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6pPr>
            <a:lvl7pPr marR="0" lvl="6"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7pPr>
            <a:lvl8pPr marR="0" lvl="7"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8pPr>
            <a:lvl9pPr marR="0" lvl="8"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9pPr>
          </a:lstStyle>
          <a:p>
            <a:endParaRPr/>
          </a:p>
        </p:txBody>
      </p:sp>
      <p:sp>
        <p:nvSpPr>
          <p:cNvPr id="8" name="Google Shape;8;p37"/>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9"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9"/>
        <p:cNvGrpSpPr/>
        <p:nvPr/>
      </p:nvGrpSpPr>
      <p:grpSpPr>
        <a:xfrm>
          <a:off x="0" y="0"/>
          <a:ext cx="0" cy="0"/>
          <a:chOff x="0" y="0"/>
          <a:chExt cx="0" cy="0"/>
        </a:xfrm>
      </p:grpSpPr>
      <p:sp>
        <p:nvSpPr>
          <p:cNvPr id="50" name="Google Shape;50;gf8f86123c2_0_26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orms.gle/1qNm9eD2mvmpbag4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youtube.com/watch?v=Fd0CZaSWPjA" TargetMode="External"/><Relationship Id="rId4" Type="http://schemas.openxmlformats.org/officeDocument/2006/relationships/hyperlink" Target="https://www.google.com/forms/abou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remakelearning.org/meetup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forms/abou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kahoot.com/" TargetMode="External"/><Relationship Id="rId4" Type="http://schemas.openxmlformats.org/officeDocument/2006/relationships/hyperlink" Target="https://www.socrative.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owtoon.com/?locale=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canva.com/video-editor/" TargetMode="External"/><Relationship Id="rId4" Type="http://schemas.openxmlformats.org/officeDocument/2006/relationships/hyperlink" Target="https://animoto.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title"/>
          </p:nvPr>
        </p:nvSpPr>
        <p:spPr>
          <a:xfrm>
            <a:off x="310398" y="2286973"/>
            <a:ext cx="7022388" cy="978636"/>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44546A"/>
              </a:buClr>
              <a:buSzPts val="3080"/>
              <a:buFont typeface="Helvetica Neue"/>
              <a:buNone/>
            </a:pP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ea typeface="Calibri"/>
                <a:cs typeface="Calibri" panose="020F0502020204030204" pitchFamily="34" charset="0"/>
                <a:sym typeface="Calibri"/>
              </a:rPr>
              <a:t>Financial Literacy for Families</a:t>
            </a:r>
            <a:endParaRPr sz="3200" dirty="0">
              <a:latin typeface="Calibri" panose="020F0502020204030204" pitchFamily="34" charset="0"/>
              <a:cs typeface="Calibri" panose="020F0502020204030204" pitchFamily="34" charset="0"/>
            </a:endParaRPr>
          </a:p>
        </p:txBody>
      </p:sp>
      <p:sp>
        <p:nvSpPr>
          <p:cNvPr id="73" name="Google Shape;73;p1"/>
          <p:cNvSpPr txBox="1">
            <a:spLocks noGrp="1"/>
          </p:cNvSpPr>
          <p:nvPr>
            <p:ph type="body" idx="1"/>
          </p:nvPr>
        </p:nvSpPr>
        <p:spPr>
          <a:xfrm>
            <a:off x="310397" y="3990280"/>
            <a:ext cx="7022388" cy="1560288"/>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accent2"/>
              </a:buClr>
              <a:buSzPts val="3275"/>
              <a:buFont typeface="Calibri"/>
              <a:buNone/>
            </a:pPr>
            <a:r>
              <a:rPr lang="en-US" sz="3200" dirty="0">
                <a:latin typeface="Calibri"/>
                <a:ea typeface="Calibri"/>
                <a:cs typeface="Calibri"/>
                <a:sym typeface="Calibri"/>
              </a:rPr>
              <a:t>Train the Trainer Module 6</a:t>
            </a:r>
          </a:p>
          <a:p>
            <a:pPr marL="0" lvl="0" indent="0" algn="l" rtl="0">
              <a:lnSpc>
                <a:spcPct val="90000"/>
              </a:lnSpc>
              <a:spcBef>
                <a:spcPts val="0"/>
              </a:spcBef>
              <a:spcAft>
                <a:spcPts val="0"/>
              </a:spcAft>
              <a:buClr>
                <a:schemeClr val="accent2"/>
              </a:buClr>
              <a:buSzPts val="3275"/>
              <a:buFont typeface="Calibri"/>
              <a:buNone/>
            </a:pPr>
            <a:endParaRPr lang="en-US" sz="3200" dirty="0">
              <a:latin typeface="Calibri"/>
              <a:ea typeface="Calibri"/>
              <a:cs typeface="Calibri"/>
              <a:sym typeface="Calibri"/>
            </a:endParaRPr>
          </a:p>
          <a:p>
            <a:pPr marL="0" lvl="0" indent="0" algn="l" rtl="0">
              <a:lnSpc>
                <a:spcPct val="90000"/>
              </a:lnSpc>
              <a:spcBef>
                <a:spcPts val="0"/>
              </a:spcBef>
              <a:spcAft>
                <a:spcPts val="0"/>
              </a:spcAft>
              <a:buClr>
                <a:schemeClr val="accent2"/>
              </a:buClr>
              <a:buSzPts val="3275"/>
              <a:buFont typeface="Calibri"/>
              <a:buNone/>
            </a:pPr>
            <a:r>
              <a:rPr lang="en-US" sz="3200" b="0" dirty="0">
                <a:latin typeface="Calibri"/>
                <a:ea typeface="Calibri"/>
                <a:cs typeface="Calibri"/>
                <a:sym typeface="Calibri"/>
              </a:rPr>
              <a:t>Creating and using digital resources</a:t>
            </a:r>
            <a:endParaRPr sz="32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body" idx="1"/>
          </p:nvPr>
        </p:nvSpPr>
        <p:spPr>
          <a:xfrm>
            <a:off x="710425" y="1649549"/>
            <a:ext cx="7143617" cy="5290093"/>
          </a:xfrm>
          <a:prstGeom prst="rect">
            <a:avLst/>
          </a:prstGeom>
          <a:noFill/>
          <a:ln>
            <a:noFill/>
          </a:ln>
        </p:spPr>
        <p:txBody>
          <a:bodyPr spcFirstLastPara="1" wrap="square" lIns="45700" tIns="45700" rIns="45700" bIns="45700" anchor="t" anchorCtr="0">
            <a:noAutofit/>
          </a:bodyPr>
          <a:lstStyle/>
          <a:p>
            <a:pPr marL="342900" lvl="0" indent="-342900" algn="l" rtl="0">
              <a:lnSpc>
                <a:spcPct val="150000"/>
              </a:lnSpc>
              <a:spcBef>
                <a:spcPts val="0"/>
              </a:spcBef>
              <a:spcAft>
                <a:spcPts val="0"/>
              </a:spcAft>
              <a:buClr>
                <a:schemeClr val="accent1"/>
              </a:buClr>
              <a:buSzPts val="2800"/>
              <a:buFont typeface="Noto Sans Symbols"/>
              <a:buChar char="●"/>
            </a:pPr>
            <a:r>
              <a:rPr lang="en-US" sz="2800" dirty="0"/>
              <a:t>Build 21</a:t>
            </a:r>
            <a:r>
              <a:rPr lang="en-US" sz="2800" baseline="30000" dirty="0"/>
              <a:t>st</a:t>
            </a:r>
            <a:r>
              <a:rPr lang="en-US" sz="2800" dirty="0"/>
              <a:t> century skills.</a:t>
            </a:r>
            <a:endParaRPr sz="2800" dirty="0"/>
          </a:p>
          <a:p>
            <a:pPr marL="342900" lvl="0" indent="-342900" algn="l" rtl="0">
              <a:lnSpc>
                <a:spcPct val="150000"/>
              </a:lnSpc>
              <a:spcBef>
                <a:spcPts val="0"/>
              </a:spcBef>
              <a:spcAft>
                <a:spcPts val="0"/>
              </a:spcAft>
              <a:buClr>
                <a:schemeClr val="accent1"/>
              </a:buClr>
              <a:buSzPts val="2800"/>
              <a:buFont typeface="Noto Sans Symbols"/>
              <a:buChar char="●"/>
            </a:pPr>
            <a:r>
              <a:rPr lang="en-US" sz="2800" dirty="0"/>
              <a:t>Open learning environments beyond the physical classroom.</a:t>
            </a:r>
            <a:endParaRPr sz="2800" dirty="0"/>
          </a:p>
          <a:p>
            <a:pPr marL="342900" lvl="0" indent="-342900" algn="l" rtl="0">
              <a:lnSpc>
                <a:spcPct val="150000"/>
              </a:lnSpc>
              <a:spcBef>
                <a:spcPts val="0"/>
              </a:spcBef>
              <a:spcAft>
                <a:spcPts val="0"/>
              </a:spcAft>
              <a:buClr>
                <a:schemeClr val="accent1"/>
              </a:buClr>
              <a:buSzPts val="2800"/>
              <a:buFont typeface="Noto Sans Symbols"/>
              <a:buChar char="●"/>
            </a:pPr>
            <a:r>
              <a:rPr lang="en-US" sz="2800" dirty="0"/>
              <a:t>Gain learners’ interest and curiosity through inquiry-based learning. </a:t>
            </a:r>
            <a:endParaRPr sz="2800" dirty="0"/>
          </a:p>
          <a:p>
            <a:pPr marL="342900" lvl="0" indent="-342900" algn="l" rtl="0">
              <a:lnSpc>
                <a:spcPct val="150000"/>
              </a:lnSpc>
              <a:spcBef>
                <a:spcPts val="0"/>
              </a:spcBef>
              <a:spcAft>
                <a:spcPts val="0"/>
              </a:spcAft>
              <a:buClr>
                <a:schemeClr val="accent1"/>
              </a:buClr>
              <a:buSzPts val="2800"/>
              <a:buFont typeface="Noto Sans Symbols"/>
              <a:buChar char="●"/>
            </a:pPr>
            <a:r>
              <a:rPr lang="en-US" sz="2800" dirty="0"/>
              <a:t>Develop effective self-directed learning skills. </a:t>
            </a:r>
            <a:endParaRPr sz="2800" dirty="0"/>
          </a:p>
          <a:p>
            <a:pPr marL="342900" lvl="0" indent="-342900" algn="l" rtl="0">
              <a:lnSpc>
                <a:spcPct val="150000"/>
              </a:lnSpc>
              <a:spcBef>
                <a:spcPts val="0"/>
              </a:spcBef>
              <a:spcAft>
                <a:spcPts val="0"/>
              </a:spcAft>
              <a:buClr>
                <a:schemeClr val="accent1"/>
              </a:buClr>
              <a:buSzPts val="2800"/>
              <a:buFont typeface="Noto Sans Symbols"/>
              <a:buChar char="●"/>
            </a:pPr>
            <a:r>
              <a:rPr lang="en-US" sz="2800" dirty="0"/>
              <a:t>Facilitates </a:t>
            </a:r>
            <a:r>
              <a:rPr lang="en-US" sz="2800" dirty="0" err="1"/>
              <a:t>personalised</a:t>
            </a:r>
            <a:r>
              <a:rPr lang="en-US" sz="2800" dirty="0"/>
              <a:t> learning.</a:t>
            </a:r>
            <a:endParaRPr sz="2800" dirty="0"/>
          </a:p>
          <a:p>
            <a:pPr marL="342900" lvl="0" indent="-342900" algn="l" rtl="0">
              <a:lnSpc>
                <a:spcPct val="150000"/>
              </a:lnSpc>
              <a:spcBef>
                <a:spcPts val="0"/>
              </a:spcBef>
              <a:spcAft>
                <a:spcPts val="0"/>
              </a:spcAft>
              <a:buClr>
                <a:schemeClr val="accent1"/>
              </a:buClr>
              <a:buSzPts val="2800"/>
              <a:buFont typeface="Noto Sans Symbols"/>
              <a:buChar char="●"/>
            </a:pPr>
            <a:r>
              <a:rPr lang="en-US" sz="2800" dirty="0"/>
              <a:t>Builds interest and self-confidence. </a:t>
            </a:r>
            <a:endParaRPr sz="2800" dirty="0"/>
          </a:p>
          <a:p>
            <a:pPr marL="342900" lvl="0" indent="-165100" algn="l" rtl="0">
              <a:lnSpc>
                <a:spcPct val="107142"/>
              </a:lnSpc>
              <a:spcBef>
                <a:spcPts val="0"/>
              </a:spcBef>
              <a:spcAft>
                <a:spcPts val="0"/>
              </a:spcAft>
              <a:buClr>
                <a:schemeClr val="accent1"/>
              </a:buClr>
              <a:buSzPts val="3027"/>
              <a:buFont typeface="Noto Sans Symbols"/>
              <a:buNone/>
            </a:pPr>
            <a:endParaRPr sz="2600" dirty="0"/>
          </a:p>
        </p:txBody>
      </p:sp>
      <p:sp>
        <p:nvSpPr>
          <p:cNvPr id="188" name="Google Shape;188;p15"/>
          <p:cNvSpPr txBox="1">
            <a:spLocks noGrp="1"/>
          </p:cNvSpPr>
          <p:nvPr>
            <p:ph type="title"/>
          </p:nvPr>
        </p:nvSpPr>
        <p:spPr>
          <a:xfrm>
            <a:off x="502499" y="403130"/>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t>Benefits of digital learning:</a:t>
            </a:r>
            <a:endParaRPr sz="3200" dirty="0"/>
          </a:p>
        </p:txBody>
      </p:sp>
      <p:pic>
        <p:nvPicPr>
          <p:cNvPr id="189" name="Google Shape;189;p15" descr="Digitization Of Library, Electronic, Digitizing Ebook"/>
          <p:cNvPicPr preferRelativeResize="0"/>
          <p:nvPr/>
        </p:nvPicPr>
        <p:blipFill rotWithShape="1">
          <a:blip r:embed="rId3">
            <a:alphaModFix/>
          </a:blip>
          <a:srcRect/>
          <a:stretch/>
        </p:blipFill>
        <p:spPr>
          <a:xfrm>
            <a:off x="7658624" y="1775450"/>
            <a:ext cx="4954051" cy="4032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502499" y="764342"/>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t>Challenges associated with using digital resources </a:t>
            </a:r>
            <a:endParaRPr sz="3200" dirty="0"/>
          </a:p>
        </p:txBody>
      </p:sp>
      <p:sp>
        <p:nvSpPr>
          <p:cNvPr id="204" name="Google Shape;204;p29"/>
          <p:cNvSpPr txBox="1"/>
          <p:nvPr/>
        </p:nvSpPr>
        <p:spPr>
          <a:xfrm>
            <a:off x="940649" y="1762208"/>
            <a:ext cx="5257799" cy="51706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0" i="0" u="none" strike="noStrike" cap="none" dirty="0">
                <a:solidFill>
                  <a:schemeClr val="dk1"/>
                </a:solidFill>
                <a:latin typeface="Calibri" panose="020F0502020204030204" pitchFamily="34" charset="0"/>
                <a:cs typeface="Calibri" panose="020F0502020204030204" pitchFamily="34" charset="0"/>
                <a:sym typeface="Arial"/>
              </a:rPr>
              <a:t>Teaching using digital resources can create non-traditional learning environments. </a:t>
            </a: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r>
              <a:rPr lang="en-US" sz="3200" b="0" i="0" u="none" strike="noStrike" cap="none" dirty="0">
                <a:solidFill>
                  <a:schemeClr val="dk1"/>
                </a:solidFill>
                <a:latin typeface="Calibri" panose="020F0502020204030204" pitchFamily="34" charset="0"/>
                <a:cs typeface="Calibri" panose="020F0502020204030204" pitchFamily="34" charset="0"/>
                <a:sym typeface="Arial"/>
              </a:rPr>
              <a:t>However, it is necessary to be aware of the challenges that can arise in order to overcome potential learning barriers. </a:t>
            </a:r>
            <a:endParaRPr sz="2800" b="0" i="0" u="none" strike="noStrike" cap="none" dirty="0">
              <a:solidFill>
                <a:schemeClr val="dk1"/>
              </a:solidFill>
              <a:latin typeface="Calibri" panose="020F0502020204030204" pitchFamily="34" charset="0"/>
              <a:cs typeface="Calibri" panose="020F0502020204030204" pitchFamily="34" charset="0"/>
              <a:sym typeface="Arial"/>
            </a:endParaRPr>
          </a:p>
          <a:p>
            <a:pPr marL="285750" marR="0" lvl="0" indent="-196850" algn="l" rtl="0">
              <a:lnSpc>
                <a:spcPct val="100000"/>
              </a:lnSpc>
              <a:spcBef>
                <a:spcPts val="0"/>
              </a:spcBef>
              <a:spcAft>
                <a:spcPts val="0"/>
              </a:spcAft>
              <a:buClr>
                <a:srgbClr val="F6931D"/>
              </a:buClr>
              <a:buSzPts val="1400"/>
              <a:buFont typeface="Arial"/>
              <a:buNone/>
            </a:pPr>
            <a:endParaRPr lang="en-GB" sz="14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F6931D"/>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9E1E63"/>
              </a:solidFill>
              <a:latin typeface="Arial"/>
              <a:ea typeface="Arial"/>
              <a:cs typeface="Arial"/>
              <a:sym typeface="Arial"/>
            </a:endParaRPr>
          </a:p>
        </p:txBody>
      </p:sp>
      <p:pic>
        <p:nvPicPr>
          <p:cNvPr id="205" name="Google Shape;205;p29" descr="Confusion, Left, Right, Straight, Confused, Choice"/>
          <p:cNvPicPr preferRelativeResize="0"/>
          <p:nvPr/>
        </p:nvPicPr>
        <p:blipFill rotWithShape="1">
          <a:blip r:embed="rId3">
            <a:alphaModFix/>
          </a:blip>
          <a:srcRect/>
          <a:stretch/>
        </p:blipFill>
        <p:spPr>
          <a:xfrm>
            <a:off x="7136550" y="1762208"/>
            <a:ext cx="5257800" cy="46506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5"/>
          <p:cNvSpPr txBox="1">
            <a:spLocks noGrp="1"/>
          </p:cNvSpPr>
          <p:nvPr>
            <p:ph type="title"/>
          </p:nvPr>
        </p:nvSpPr>
        <p:spPr>
          <a:xfrm>
            <a:off x="690471" y="640093"/>
            <a:ext cx="12330002" cy="1429339"/>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t>Activity M6.3  </a:t>
            </a:r>
            <a:br>
              <a:rPr lang="en-US" sz="3200" dirty="0"/>
            </a:br>
            <a:r>
              <a:rPr lang="en-US" sz="3200" dirty="0"/>
              <a:t>Challenges associated with digital resources </a:t>
            </a:r>
            <a:endParaRPr sz="3200" dirty="0"/>
          </a:p>
        </p:txBody>
      </p:sp>
      <p:sp>
        <p:nvSpPr>
          <p:cNvPr id="212" name="Google Shape;212;p5"/>
          <p:cNvSpPr txBox="1"/>
          <p:nvPr/>
        </p:nvSpPr>
        <p:spPr>
          <a:xfrm>
            <a:off x="7870371" y="2922989"/>
            <a:ext cx="4588329" cy="38471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0" i="0" u="none" strike="noStrike" cap="none" dirty="0">
                <a:solidFill>
                  <a:schemeClr val="dk1"/>
                </a:solidFill>
                <a:latin typeface="Calibri" panose="020F0502020204030204" pitchFamily="34" charset="0"/>
                <a:cs typeface="Calibri" panose="020F0502020204030204" pitchFamily="34" charset="0"/>
                <a:sym typeface="Arial"/>
              </a:rPr>
              <a:t>What challenges could you face with digital </a:t>
            </a:r>
            <a:r>
              <a:rPr lang="en-US" sz="3600" dirty="0">
                <a:solidFill>
                  <a:schemeClr val="dk1"/>
                </a:solidFill>
                <a:latin typeface="Calibri" panose="020F0502020204030204" pitchFamily="34" charset="0"/>
                <a:cs typeface="Calibri" panose="020F0502020204030204" pitchFamily="34" charset="0"/>
              </a:rPr>
              <a:t>resources</a:t>
            </a:r>
            <a:r>
              <a:rPr lang="en-US" sz="3600" b="0" i="0" u="none" strike="noStrike" cap="none" dirty="0">
                <a:solidFill>
                  <a:schemeClr val="dk1"/>
                </a:solidFill>
                <a:latin typeface="Calibri" panose="020F0502020204030204" pitchFamily="34" charset="0"/>
                <a:cs typeface="Calibri" panose="020F0502020204030204" pitchFamily="34" charset="0"/>
                <a:sym typeface="Arial"/>
              </a:rPr>
              <a:t>? </a:t>
            </a:r>
          </a:p>
          <a:p>
            <a:pPr marL="0" marR="0" lvl="0" indent="0" algn="ctr" rtl="0">
              <a:lnSpc>
                <a:spcPct val="100000"/>
              </a:lnSpc>
              <a:spcBef>
                <a:spcPts val="0"/>
              </a:spcBef>
              <a:spcAft>
                <a:spcPts val="0"/>
              </a:spcAft>
              <a:buClr>
                <a:srgbClr val="000000"/>
              </a:buClr>
              <a:buSzPts val="2400"/>
              <a:buFont typeface="Arial"/>
              <a:buNone/>
            </a:pPr>
            <a:endParaRPr lang="en-US" sz="3600" dirty="0">
              <a:solidFill>
                <a:schemeClr val="dk1"/>
              </a:solidFill>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000000"/>
              </a:buClr>
              <a:buSzPts val="2400"/>
              <a:buFont typeface="Arial"/>
              <a:buNone/>
            </a:pPr>
            <a:r>
              <a:rPr lang="en-US" sz="3600" b="0" i="0" u="none" strike="noStrike" cap="none" dirty="0">
                <a:solidFill>
                  <a:schemeClr val="dk1"/>
                </a:solidFill>
                <a:latin typeface="Calibri" panose="020F0502020204030204" pitchFamily="34" charset="0"/>
                <a:cs typeface="Calibri" panose="020F0502020204030204" pitchFamily="34" charset="0"/>
                <a:sym typeface="Arial"/>
              </a:rPr>
              <a:t>Consider online and offline digital settings… </a:t>
            </a: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a:p>
            <a:pPr marL="285750" marR="0" lvl="0" indent="-196850" algn="l" rtl="0">
              <a:lnSpc>
                <a:spcPct val="100000"/>
              </a:lnSpc>
              <a:spcBef>
                <a:spcPts val="0"/>
              </a:spcBef>
              <a:spcAft>
                <a:spcPts val="0"/>
              </a:spcAft>
              <a:buClr>
                <a:srgbClr val="F6931D"/>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9E1E63"/>
              </a:solidFill>
              <a:latin typeface="Arial"/>
              <a:ea typeface="Arial"/>
              <a:cs typeface="Arial"/>
              <a:sym typeface="Arial"/>
            </a:endParaRPr>
          </a:p>
        </p:txBody>
      </p:sp>
      <p:pic>
        <p:nvPicPr>
          <p:cNvPr id="213" name="Google Shape;213;p5" descr="Confusion, Left, Right, Straight, Confused, Choice"/>
          <p:cNvPicPr preferRelativeResize="0"/>
          <p:nvPr/>
        </p:nvPicPr>
        <p:blipFill rotWithShape="1">
          <a:blip r:embed="rId3">
            <a:alphaModFix/>
          </a:blip>
          <a:srcRect/>
          <a:stretch/>
        </p:blipFill>
        <p:spPr>
          <a:xfrm>
            <a:off x="1597672" y="2214973"/>
            <a:ext cx="5257800" cy="46506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502499" y="154743"/>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t>Challenges associated with digital resources</a:t>
            </a:r>
            <a:endParaRPr sz="3200" dirty="0"/>
          </a:p>
        </p:txBody>
      </p:sp>
      <p:grpSp>
        <p:nvGrpSpPr>
          <p:cNvPr id="220" name="Google Shape;220;p30"/>
          <p:cNvGrpSpPr/>
          <p:nvPr/>
        </p:nvGrpSpPr>
        <p:grpSpPr>
          <a:xfrm>
            <a:off x="502499" y="1087594"/>
            <a:ext cx="12119823" cy="5077493"/>
            <a:chOff x="0" y="1857"/>
            <a:chExt cx="12119823" cy="5077493"/>
          </a:xfrm>
        </p:grpSpPr>
        <p:sp>
          <p:nvSpPr>
            <p:cNvPr id="221" name="Google Shape;221;p30"/>
            <p:cNvSpPr/>
            <p:nvPr/>
          </p:nvSpPr>
          <p:spPr>
            <a:xfrm rot="5400000">
              <a:off x="-166355" y="168212"/>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txBox="1"/>
            <p:nvPr/>
          </p:nvSpPr>
          <p:spPr>
            <a:xfrm>
              <a:off x="1" y="390019"/>
              <a:ext cx="776323" cy="33271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F6931D"/>
                </a:buClr>
                <a:buSzPts val="1400"/>
                <a:buFont typeface="Arial"/>
                <a:buNone/>
              </a:pPr>
              <a:r>
                <a:rPr lang="en-US" sz="1600" b="1" i="0" u="none" strike="noStrike" cap="none" dirty="0">
                  <a:solidFill>
                    <a:schemeClr val="dk1"/>
                  </a:solidFill>
                  <a:latin typeface="Calibri" panose="020F0502020204030204" pitchFamily="34" charset="0"/>
                  <a:cs typeface="Calibri" panose="020F0502020204030204" pitchFamily="34" charset="0"/>
                  <a:sym typeface="Arial"/>
                </a:rPr>
                <a:t>Adapt</a:t>
              </a:r>
              <a:r>
                <a:rPr lang="en-US" sz="900" b="1" i="0" u="none" strike="noStrike" cap="none" dirty="0">
                  <a:solidFill>
                    <a:schemeClr val="dk1"/>
                  </a:solidFill>
                  <a:latin typeface="Arial"/>
                  <a:ea typeface="Arial"/>
                  <a:cs typeface="Arial"/>
                  <a:sym typeface="Arial"/>
                </a:rPr>
                <a:t>:</a:t>
              </a:r>
              <a:endParaRPr sz="900" b="1" i="0" u="none" strike="noStrike" cap="none" dirty="0">
                <a:solidFill>
                  <a:schemeClr val="dk1"/>
                </a:solidFill>
                <a:latin typeface="Arial"/>
                <a:ea typeface="Arial"/>
                <a:cs typeface="Arial"/>
                <a:sym typeface="Arial"/>
              </a:endParaRPr>
            </a:p>
          </p:txBody>
        </p:sp>
        <p:sp>
          <p:nvSpPr>
            <p:cNvPr id="223" name="Google Shape;223;p30"/>
            <p:cNvSpPr/>
            <p:nvPr/>
          </p:nvSpPr>
          <p:spPr>
            <a:xfrm rot="5400000">
              <a:off x="6087637" y="-5309456"/>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txBox="1"/>
            <p:nvPr/>
          </p:nvSpPr>
          <p:spPr>
            <a:xfrm>
              <a:off x="776323" y="37048"/>
              <a:ext cx="11308310" cy="650491"/>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tx1"/>
                </a:buClr>
                <a:buSzPct val="100000"/>
                <a:buFont typeface="Arial"/>
                <a:buChar char="•"/>
              </a:pPr>
              <a:r>
                <a:rPr lang="en-US" sz="2800" b="0" i="0" u="none" strike="noStrike" cap="none" dirty="0">
                  <a:solidFill>
                    <a:schemeClr val="dk1"/>
                  </a:solidFill>
                  <a:latin typeface="Calibri" panose="020F0502020204030204" pitchFamily="34" charset="0"/>
                  <a:cs typeface="Calibri" panose="020F0502020204030204" pitchFamily="34" charset="0"/>
                  <a:sym typeface="Arial"/>
                </a:rPr>
                <a:t>Adapting content to a digital or online format (material design, class length, etc.) </a:t>
              </a:r>
              <a:endParaRPr sz="28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225" name="Google Shape;225;p30"/>
            <p:cNvSpPr/>
            <p:nvPr/>
          </p:nvSpPr>
          <p:spPr>
            <a:xfrm rot="5400000">
              <a:off x="-166355" y="1160327"/>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txBox="1"/>
            <p:nvPr/>
          </p:nvSpPr>
          <p:spPr>
            <a:xfrm>
              <a:off x="1" y="1382134"/>
              <a:ext cx="776323" cy="33271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1800" b="1" i="0" u="none" strike="noStrike" cap="none" dirty="0">
                  <a:solidFill>
                    <a:schemeClr val="dk1"/>
                  </a:solidFill>
                  <a:latin typeface="Calibri" panose="020F0502020204030204" pitchFamily="34" charset="0"/>
                  <a:cs typeface="Calibri" panose="020F0502020204030204" pitchFamily="34" charset="0"/>
                  <a:sym typeface="Arial"/>
                </a:rPr>
                <a:t>Engagement:</a:t>
              </a:r>
              <a:endParaRPr sz="3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27" name="Google Shape;227;p30"/>
            <p:cNvSpPr/>
            <p:nvPr/>
          </p:nvSpPr>
          <p:spPr>
            <a:xfrm rot="5400000">
              <a:off x="6087637" y="-4317341"/>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0"/>
            <p:cNvSpPr txBox="1"/>
            <p:nvPr/>
          </p:nvSpPr>
          <p:spPr>
            <a:xfrm>
              <a:off x="776323" y="1029163"/>
              <a:ext cx="11308310" cy="650491"/>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n-US" sz="3200" b="0" i="0" u="none" strike="noStrike" cap="none" dirty="0">
                  <a:solidFill>
                    <a:schemeClr val="dk1"/>
                  </a:solidFill>
                  <a:latin typeface="Calibri" panose="020F0502020204030204" pitchFamily="34" charset="0"/>
                  <a:cs typeface="Calibri" panose="020F0502020204030204" pitchFamily="34" charset="0"/>
                  <a:sym typeface="Arial"/>
                </a:rPr>
                <a:t>Finding new ways to engage with and motivate </a:t>
              </a:r>
              <a:r>
                <a:rPr lang="en-US" sz="3200" dirty="0">
                  <a:solidFill>
                    <a:schemeClr val="dk1"/>
                  </a:solidFill>
                  <a:latin typeface="Calibri" panose="020F0502020204030204" pitchFamily="34" charset="0"/>
                  <a:cs typeface="Calibri" panose="020F0502020204030204" pitchFamily="34" charset="0"/>
                </a:rPr>
                <a:t>learners.</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29" name="Google Shape;229;p30"/>
            <p:cNvSpPr/>
            <p:nvPr/>
          </p:nvSpPr>
          <p:spPr>
            <a:xfrm rot="5400000">
              <a:off x="-166355" y="2152442"/>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0"/>
            <p:cNvSpPr txBox="1"/>
            <p:nvPr/>
          </p:nvSpPr>
          <p:spPr>
            <a:xfrm>
              <a:off x="1" y="2374249"/>
              <a:ext cx="776323" cy="33271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2000" b="1" i="0" u="none" strike="noStrike" cap="none" dirty="0">
                  <a:solidFill>
                    <a:schemeClr val="dk1"/>
                  </a:solidFill>
                  <a:latin typeface="Calibri" panose="020F0502020204030204" pitchFamily="34" charset="0"/>
                  <a:cs typeface="Calibri" panose="020F0502020204030204" pitchFamily="34" charset="0"/>
                  <a:sym typeface="Arial"/>
                </a:rPr>
                <a:t>Upskill</a:t>
              </a:r>
              <a:r>
                <a:rPr lang="en-US" sz="900" b="1"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31" name="Google Shape;231;p30"/>
            <p:cNvSpPr/>
            <p:nvPr/>
          </p:nvSpPr>
          <p:spPr>
            <a:xfrm rot="5400000">
              <a:off x="6087637" y="-3325226"/>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0"/>
            <p:cNvSpPr txBox="1"/>
            <p:nvPr/>
          </p:nvSpPr>
          <p:spPr>
            <a:xfrm>
              <a:off x="776323" y="2021278"/>
              <a:ext cx="11308310" cy="650491"/>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n-US" sz="3200" b="0" i="0" u="none" strike="noStrike" cap="none" dirty="0">
                  <a:solidFill>
                    <a:schemeClr val="dk1"/>
                  </a:solidFill>
                  <a:latin typeface="Calibri" panose="020F0502020204030204" pitchFamily="34" charset="0"/>
                  <a:cs typeface="Calibri" panose="020F0502020204030204" pitchFamily="34" charset="0"/>
                  <a:sym typeface="Arial"/>
                </a:rPr>
                <a:t>Feeling competent to teach through digital technologies.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33" name="Google Shape;233;p30"/>
            <p:cNvSpPr/>
            <p:nvPr/>
          </p:nvSpPr>
          <p:spPr>
            <a:xfrm rot="5400000">
              <a:off x="-166355" y="3144557"/>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0"/>
            <p:cNvSpPr txBox="1"/>
            <p:nvPr/>
          </p:nvSpPr>
          <p:spPr>
            <a:xfrm>
              <a:off x="1" y="3366364"/>
              <a:ext cx="776323" cy="33271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1600" b="1" i="0" u="none" strike="noStrike" cap="none" dirty="0">
                  <a:solidFill>
                    <a:schemeClr val="dk1"/>
                  </a:solidFill>
                  <a:latin typeface="Calibri" panose="020F0502020204030204" pitchFamily="34" charset="0"/>
                  <a:cs typeface="Calibri" panose="020F0502020204030204" pitchFamily="34" charset="0"/>
                  <a:sym typeface="Arial"/>
                </a:rPr>
                <a:t>Enhance Digital Skills:</a:t>
              </a:r>
              <a:endParaRPr sz="32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35" name="Google Shape;235;p30"/>
            <p:cNvSpPr/>
            <p:nvPr/>
          </p:nvSpPr>
          <p:spPr>
            <a:xfrm rot="5400000">
              <a:off x="6087637" y="-2333111"/>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0"/>
            <p:cNvSpPr txBox="1"/>
            <p:nvPr/>
          </p:nvSpPr>
          <p:spPr>
            <a:xfrm>
              <a:off x="776323" y="3013393"/>
              <a:ext cx="11308310" cy="650491"/>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n-US" sz="2800" b="0" i="0" u="none" strike="noStrike" cap="none" dirty="0">
                  <a:solidFill>
                    <a:schemeClr val="dk1"/>
                  </a:solidFill>
                  <a:latin typeface="Calibri" panose="020F0502020204030204" pitchFamily="34" charset="0"/>
                  <a:cs typeface="Calibri" panose="020F0502020204030204" pitchFamily="34" charset="0"/>
                  <a:sym typeface="Arial"/>
                </a:rPr>
                <a:t>Addressing and overcoming a possible lack of digital skills among learners. </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37" name="Google Shape;237;p30"/>
            <p:cNvSpPr/>
            <p:nvPr/>
          </p:nvSpPr>
          <p:spPr>
            <a:xfrm rot="5400000">
              <a:off x="-166355" y="4136672"/>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0"/>
            <p:cNvSpPr txBox="1"/>
            <p:nvPr/>
          </p:nvSpPr>
          <p:spPr>
            <a:xfrm>
              <a:off x="1" y="4358479"/>
              <a:ext cx="776323" cy="33271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1800" b="1" i="0" u="none" strike="noStrike" cap="none" dirty="0">
                  <a:solidFill>
                    <a:schemeClr val="dk1"/>
                  </a:solidFill>
                  <a:latin typeface="Calibri" panose="020F0502020204030204" pitchFamily="34" charset="0"/>
                  <a:cs typeface="Calibri" panose="020F0502020204030204" pitchFamily="34" charset="0"/>
                  <a:sym typeface="Arial"/>
                </a:rPr>
                <a:t>GDPR:</a:t>
              </a:r>
              <a:endParaRPr sz="3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39" name="Google Shape;239;p30"/>
            <p:cNvSpPr/>
            <p:nvPr/>
          </p:nvSpPr>
          <p:spPr>
            <a:xfrm rot="5400000">
              <a:off x="6087637" y="-1340996"/>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0"/>
            <p:cNvSpPr txBox="1"/>
            <p:nvPr/>
          </p:nvSpPr>
          <p:spPr>
            <a:xfrm>
              <a:off x="776323" y="4005508"/>
              <a:ext cx="11308310" cy="650491"/>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n-US" sz="2800" b="0" i="0" u="none" strike="noStrike" cap="none" dirty="0">
                  <a:solidFill>
                    <a:schemeClr val="dk1"/>
                  </a:solidFill>
                  <a:latin typeface="Calibri" panose="020F0502020204030204" pitchFamily="34" charset="0"/>
                  <a:cs typeface="Calibri" panose="020F0502020204030204" pitchFamily="34" charset="0"/>
                  <a:sym typeface="Arial"/>
                </a:rPr>
                <a:t>Considering personal data protection issues in a digital environment. </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9"/>
          <p:cNvSpPr txBox="1">
            <a:spLocks noGrp="1"/>
          </p:cNvSpPr>
          <p:nvPr>
            <p:ph type="title"/>
          </p:nvPr>
        </p:nvSpPr>
        <p:spPr>
          <a:xfrm>
            <a:off x="502499" y="514438"/>
            <a:ext cx="12330002" cy="147478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t>Activity M6.4 </a:t>
            </a:r>
            <a:br>
              <a:rPr lang="en-US" sz="3200" dirty="0"/>
            </a:br>
            <a:r>
              <a:rPr lang="en-US" sz="3200" dirty="0"/>
              <a:t>Digital learning resources – Introducing an escape room </a:t>
            </a:r>
            <a:endParaRPr sz="3200" dirty="0"/>
          </a:p>
        </p:txBody>
      </p:sp>
      <p:sp>
        <p:nvSpPr>
          <p:cNvPr id="276" name="Google Shape;276;p9"/>
          <p:cNvSpPr txBox="1"/>
          <p:nvPr/>
        </p:nvSpPr>
        <p:spPr>
          <a:xfrm>
            <a:off x="1293301" y="1874757"/>
            <a:ext cx="5675457"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0" i="0" u="none" strike="noStrike" cap="none" dirty="0">
                <a:solidFill>
                  <a:schemeClr val="dk1"/>
                </a:solidFill>
                <a:latin typeface="Calibri" panose="020F0502020204030204" pitchFamily="34" charset="0"/>
                <a:cs typeface="Calibri" panose="020F0502020204030204" pitchFamily="34" charset="0"/>
                <a:sym typeface="Arial"/>
              </a:rPr>
              <a:t>Identify any digital resources you have used to teach financial literacy</a:t>
            </a:r>
          </a:p>
          <a:p>
            <a:pPr marL="0" marR="0" lvl="0" indent="0" algn="l" rtl="0">
              <a:lnSpc>
                <a:spcPct val="100000"/>
              </a:lnSpc>
              <a:spcBef>
                <a:spcPts val="0"/>
              </a:spcBef>
              <a:spcAft>
                <a:spcPts val="0"/>
              </a:spcAft>
              <a:buClr>
                <a:srgbClr val="000000"/>
              </a:buClr>
              <a:buSzPts val="2400"/>
              <a:buFont typeface="Arial"/>
              <a:buNone/>
            </a:pPr>
            <a:endParaRPr lang="en-US" sz="3200" dirty="0">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2400"/>
              <a:buFont typeface="Arial"/>
              <a:buNone/>
            </a:pPr>
            <a:r>
              <a:rPr lang="en-US" sz="3200" b="0" i="0" u="none" strike="noStrike" cap="none" dirty="0">
                <a:solidFill>
                  <a:schemeClr val="dk1"/>
                </a:solidFill>
                <a:latin typeface="Calibri" panose="020F0502020204030204" pitchFamily="34" charset="0"/>
                <a:cs typeface="Calibri" panose="020F0502020204030204" pitchFamily="34" charset="0"/>
                <a:sym typeface="Arial"/>
              </a:rPr>
              <a:t>Let’s take a look at a </a:t>
            </a:r>
            <a:r>
              <a:rPr lang="en-US" sz="3200" b="0" i="1" u="none" strike="noStrike" cap="none" dirty="0">
                <a:solidFill>
                  <a:schemeClr val="dk1"/>
                </a:solidFill>
                <a:latin typeface="Calibri" panose="020F0502020204030204" pitchFamily="34" charset="0"/>
                <a:cs typeface="Calibri" panose="020F0502020204030204" pitchFamily="34" charset="0"/>
                <a:sym typeface="Arial"/>
              </a:rPr>
              <a:t>Money Matters </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Digital Escape Room: </a:t>
            </a:r>
            <a:endParaRPr sz="1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2400"/>
              <a:buFont typeface="Arial"/>
              <a:buNone/>
            </a:pP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r>
              <a:rPr lang="en-US" sz="3200" b="0" i="0" u="sng" strike="noStrike" cap="none" dirty="0">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Money Matters - Interplanetary Interchange Digital Escape Room </a:t>
            </a: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p:txBody>
      </p:sp>
      <p:pic>
        <p:nvPicPr>
          <p:cNvPr id="277" name="Google Shape;277;p9" descr="Open, Padlock, Lock, Security, Unsafe, Unlock, Key"/>
          <p:cNvPicPr preferRelativeResize="0"/>
          <p:nvPr/>
        </p:nvPicPr>
        <p:blipFill rotWithShape="1">
          <a:blip r:embed="rId4">
            <a:alphaModFix/>
          </a:blip>
          <a:srcRect/>
          <a:stretch/>
        </p:blipFill>
        <p:spPr>
          <a:xfrm rot="1364375">
            <a:off x="8298380" y="1303398"/>
            <a:ext cx="3204500" cy="48985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4"/>
          <p:cNvSpPr txBox="1"/>
          <p:nvPr/>
        </p:nvSpPr>
        <p:spPr>
          <a:xfrm>
            <a:off x="333829" y="2656114"/>
            <a:ext cx="6054513" cy="1340766"/>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2800"/>
              <a:buFont typeface="Calibri"/>
              <a:buNone/>
            </a:pPr>
            <a:br>
              <a:rPr lang="en-US" sz="2800" b="1" i="0" u="none" strike="noStrike" cap="none" dirty="0">
                <a:solidFill>
                  <a:schemeClr val="accent2"/>
                </a:solidFill>
                <a:latin typeface="Calibri"/>
                <a:ea typeface="Calibri"/>
                <a:cs typeface="Calibri"/>
                <a:sym typeface="Calibri"/>
              </a:rPr>
            </a:br>
            <a:r>
              <a:rPr lang="en-US" sz="2800" b="1" i="0" u="none" strike="noStrike" cap="none" dirty="0">
                <a:solidFill>
                  <a:schemeClr val="accent2"/>
                </a:solidFill>
                <a:latin typeface="Calibri"/>
                <a:ea typeface="Calibri"/>
                <a:cs typeface="Calibri"/>
                <a:sym typeface="Calibri"/>
              </a:rPr>
              <a:t>      </a:t>
            </a:r>
            <a:r>
              <a:rPr lang="en-US" sz="4400" b="1" dirty="0">
                <a:solidFill>
                  <a:srgbClr val="097D74"/>
                </a:solidFill>
                <a:latin typeface="Calibri"/>
                <a:ea typeface="Calibri"/>
                <a:cs typeface="Calibri"/>
                <a:sym typeface="Calibri"/>
              </a:rPr>
              <a:t>Tea and coffee break</a:t>
            </a:r>
            <a:endParaRPr sz="4400" b="0" i="0" u="none" strike="noStrike" cap="none" dirty="0">
              <a:solidFill>
                <a:srgbClr val="097D74"/>
              </a:solidFill>
              <a:latin typeface="Arial"/>
              <a:ea typeface="Arial"/>
              <a:cs typeface="Arial"/>
              <a:sym typeface="Arial"/>
            </a:endParaRPr>
          </a:p>
        </p:txBody>
      </p:sp>
      <p:pic>
        <p:nvPicPr>
          <p:cNvPr id="321" name="Google Shape;321;p34" descr="Drink, Coffee, Tea, Beverage, Hot Drink, Hot Beverage"/>
          <p:cNvPicPr preferRelativeResize="0"/>
          <p:nvPr/>
        </p:nvPicPr>
        <p:blipFill rotWithShape="1">
          <a:blip r:embed="rId3">
            <a:alphaModFix/>
          </a:blip>
          <a:srcRect/>
          <a:stretch/>
        </p:blipFill>
        <p:spPr>
          <a:xfrm>
            <a:off x="6191917" y="1830954"/>
            <a:ext cx="5011076" cy="38437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2" name="Google Shape;362;p35" descr="Emergency, Exit, Green, White, Direction, Route, Right"/>
          <p:cNvPicPr preferRelativeResize="0"/>
          <p:nvPr/>
        </p:nvPicPr>
        <p:blipFill rotWithShape="1">
          <a:blip r:embed="rId3">
            <a:alphaModFix/>
          </a:blip>
          <a:srcRect/>
          <a:stretch/>
        </p:blipFill>
        <p:spPr>
          <a:xfrm rot="-1749436">
            <a:off x="520989" y="2679305"/>
            <a:ext cx="4326097" cy="2621372"/>
          </a:xfrm>
          <a:prstGeom prst="rect">
            <a:avLst/>
          </a:prstGeom>
          <a:noFill/>
          <a:ln>
            <a:noFill/>
          </a:ln>
        </p:spPr>
      </p:pic>
      <p:sp>
        <p:nvSpPr>
          <p:cNvPr id="360" name="Google Shape;360;p35"/>
          <p:cNvSpPr txBox="1">
            <a:spLocks noGrp="1"/>
          </p:cNvSpPr>
          <p:nvPr>
            <p:ph type="body" idx="1"/>
          </p:nvPr>
        </p:nvSpPr>
        <p:spPr>
          <a:xfrm>
            <a:off x="5297715" y="1152159"/>
            <a:ext cx="7370536" cy="5715366"/>
          </a:xfrm>
          <a:prstGeom prst="rect">
            <a:avLst/>
          </a:prstGeom>
          <a:noFill/>
          <a:ln>
            <a:noFill/>
          </a:ln>
        </p:spPr>
        <p:txBody>
          <a:bodyPr spcFirstLastPara="1" wrap="square" lIns="45700" tIns="45700" rIns="45700" bIns="45700" anchor="t" anchorCtr="0">
            <a:normAutofit/>
          </a:bodyPr>
          <a:lstStyle/>
          <a:p>
            <a:pPr marL="342900" lvl="0" indent="-342900" algn="l" rtl="0">
              <a:lnSpc>
                <a:spcPct val="107142"/>
              </a:lnSpc>
              <a:spcBef>
                <a:spcPts val="0"/>
              </a:spcBef>
              <a:spcAft>
                <a:spcPts val="0"/>
              </a:spcAft>
              <a:buClr>
                <a:srgbClr val="44546A"/>
              </a:buClr>
              <a:buSzPct val="108108"/>
              <a:buFont typeface="Arial"/>
              <a:buChar char="•"/>
            </a:pPr>
            <a:r>
              <a:rPr lang="en-US" sz="2800" dirty="0"/>
              <a:t>A Digital Escape Room comprises a series of linked mini-games, challenges, questions and puzzles for learners to answer. It is an immersive online experience.</a:t>
            </a:r>
            <a:endParaRPr dirty="0"/>
          </a:p>
          <a:p>
            <a:pPr marL="342900" lvl="0" indent="-165100" algn="l" rtl="0">
              <a:lnSpc>
                <a:spcPct val="107142"/>
              </a:lnSpc>
              <a:spcBef>
                <a:spcPts val="0"/>
              </a:spcBef>
              <a:spcAft>
                <a:spcPts val="0"/>
              </a:spcAft>
              <a:buClr>
                <a:srgbClr val="44546A"/>
              </a:buClr>
              <a:buSzPct val="108108"/>
              <a:buFont typeface="Arial"/>
              <a:buNone/>
            </a:pPr>
            <a:endParaRPr sz="2800" dirty="0"/>
          </a:p>
          <a:p>
            <a:pPr marL="342900" lvl="0" indent="-342900" algn="l" rtl="0">
              <a:lnSpc>
                <a:spcPct val="107142"/>
              </a:lnSpc>
              <a:spcBef>
                <a:spcPts val="0"/>
              </a:spcBef>
              <a:spcAft>
                <a:spcPts val="0"/>
              </a:spcAft>
              <a:buClr>
                <a:srgbClr val="44546A"/>
              </a:buClr>
              <a:buSzPct val="108108"/>
              <a:buFont typeface="Arial"/>
              <a:buChar char="•"/>
            </a:pPr>
            <a:r>
              <a:rPr lang="en-US" sz="2800" dirty="0"/>
              <a:t>They work on the same basis as an ‘Escape Room’, where learners need to think on their feet to solve challenges and escape. This is simulated through an online scenario.</a:t>
            </a:r>
            <a:endParaRPr dirty="0"/>
          </a:p>
          <a:p>
            <a:pPr marL="342900" lvl="0" indent="-165100" algn="l" rtl="0">
              <a:lnSpc>
                <a:spcPct val="107142"/>
              </a:lnSpc>
              <a:spcBef>
                <a:spcPts val="0"/>
              </a:spcBef>
              <a:spcAft>
                <a:spcPts val="0"/>
              </a:spcAft>
              <a:buClr>
                <a:srgbClr val="44546A"/>
              </a:buClr>
              <a:buSzPct val="108108"/>
              <a:buFont typeface="Arial"/>
              <a:buNone/>
            </a:pPr>
            <a:endParaRPr sz="2800" dirty="0"/>
          </a:p>
          <a:p>
            <a:pPr marL="342900" lvl="0" indent="-228600" algn="l" rtl="0">
              <a:lnSpc>
                <a:spcPct val="107142"/>
              </a:lnSpc>
              <a:spcBef>
                <a:spcPts val="0"/>
              </a:spcBef>
              <a:spcAft>
                <a:spcPts val="0"/>
              </a:spcAft>
              <a:buSzPct val="108108"/>
              <a:buFont typeface="Arial"/>
              <a:buChar char="•"/>
            </a:pPr>
            <a:r>
              <a:rPr lang="en-US" sz="2800" dirty="0"/>
              <a:t>Digital Rooms are often presented using </a:t>
            </a:r>
          </a:p>
          <a:p>
            <a:pPr marL="114300" lvl="0" indent="0" algn="l" rtl="0">
              <a:lnSpc>
                <a:spcPct val="107142"/>
              </a:lnSpc>
              <a:spcBef>
                <a:spcPts val="0"/>
              </a:spcBef>
              <a:spcAft>
                <a:spcPts val="0"/>
              </a:spcAft>
              <a:buSzPct val="108108"/>
            </a:pPr>
            <a:r>
              <a:rPr lang="en-US" sz="2800" u="sng" dirty="0">
                <a:solidFill>
                  <a:schemeClr val="hlink"/>
                </a:solidFill>
                <a:hlinkClick r:id="rId4"/>
              </a:rPr>
              <a:t>Google Forms </a:t>
            </a:r>
            <a:r>
              <a:rPr lang="en-US" sz="2800" u="sng" dirty="0">
                <a:solidFill>
                  <a:schemeClr val="hlink"/>
                </a:solidFill>
              </a:rPr>
              <a:t>  </a:t>
            </a:r>
            <a:r>
              <a:rPr lang="en-US" sz="2800" u="sng" dirty="0">
                <a:solidFill>
                  <a:schemeClr val="hlink"/>
                </a:solidFill>
                <a:hlinkClick r:id="rId5"/>
              </a:rPr>
              <a:t>Creating a Digital Escape Room </a:t>
            </a:r>
            <a:endParaRPr sz="2800" dirty="0"/>
          </a:p>
        </p:txBody>
      </p:sp>
      <p:sp>
        <p:nvSpPr>
          <p:cNvPr id="361" name="Google Shape;361;p35"/>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t>Creating your own Digital Escape Room </a:t>
            </a:r>
            <a:endParaRPr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3"/>
          <p:cNvSpPr txBox="1">
            <a:spLocks noGrp="1"/>
          </p:cNvSpPr>
          <p:nvPr>
            <p:ph type="body" idx="1"/>
          </p:nvPr>
        </p:nvSpPr>
        <p:spPr>
          <a:xfrm>
            <a:off x="502500" y="1152150"/>
            <a:ext cx="7536600" cy="5782050"/>
          </a:xfrm>
          <a:prstGeom prst="rect">
            <a:avLst/>
          </a:prstGeom>
          <a:noFill/>
          <a:ln>
            <a:noFill/>
          </a:ln>
        </p:spPr>
        <p:txBody>
          <a:bodyPr spcFirstLastPara="1" wrap="square" lIns="45700" tIns="45700" rIns="45700" bIns="45700" anchor="t" anchorCtr="0">
            <a:noAutofit/>
          </a:bodyPr>
          <a:lstStyle/>
          <a:p>
            <a:pPr marL="342900" lvl="0" indent="-342900" algn="l" rtl="0">
              <a:lnSpc>
                <a:spcPct val="107142"/>
              </a:lnSpc>
              <a:spcBef>
                <a:spcPts val="0"/>
              </a:spcBef>
              <a:spcAft>
                <a:spcPts val="0"/>
              </a:spcAft>
              <a:buClr>
                <a:srgbClr val="C00000"/>
              </a:buClr>
              <a:buSzPts val="3000"/>
              <a:buFont typeface="Arial"/>
              <a:buChar char="•"/>
            </a:pPr>
            <a:r>
              <a:rPr lang="en-US" sz="3000" dirty="0"/>
              <a:t>Step 1: Split into groups of 2 or 3 people.</a:t>
            </a:r>
            <a:endParaRPr dirty="0"/>
          </a:p>
          <a:p>
            <a:pPr marL="342900" lvl="0" indent="-342900" algn="l" rtl="0">
              <a:lnSpc>
                <a:spcPct val="107142"/>
              </a:lnSpc>
              <a:spcBef>
                <a:spcPts val="0"/>
              </a:spcBef>
              <a:spcAft>
                <a:spcPts val="0"/>
              </a:spcAft>
              <a:buClr>
                <a:srgbClr val="C00000"/>
              </a:buClr>
              <a:buSzPts val="3000"/>
              <a:buFont typeface="Arial"/>
              <a:buChar char="•"/>
            </a:pPr>
            <a:r>
              <a:rPr lang="en-US" sz="3000" dirty="0"/>
              <a:t>Step 2: Pick from one of the following topics: </a:t>
            </a:r>
            <a:endParaRPr dirty="0"/>
          </a:p>
          <a:p>
            <a:pPr marL="0" lvl="0" indent="0" algn="l" rtl="0">
              <a:lnSpc>
                <a:spcPct val="107142"/>
              </a:lnSpc>
              <a:spcBef>
                <a:spcPts val="0"/>
              </a:spcBef>
              <a:spcAft>
                <a:spcPts val="0"/>
              </a:spcAft>
              <a:buClr>
                <a:srgbClr val="C00000"/>
              </a:buClr>
              <a:buSzPts val="3000"/>
              <a:buNone/>
            </a:pPr>
            <a:endParaRPr sz="3000" dirty="0"/>
          </a:p>
          <a:p>
            <a:pPr marL="800100" lvl="1" indent="-355600" algn="l" rtl="0">
              <a:lnSpc>
                <a:spcPct val="107142"/>
              </a:lnSpc>
              <a:spcBef>
                <a:spcPts val="0"/>
              </a:spcBef>
              <a:spcAft>
                <a:spcPts val="0"/>
              </a:spcAft>
              <a:buClr>
                <a:srgbClr val="C00000"/>
              </a:buClr>
              <a:buSzPts val="3000"/>
              <a:buFont typeface="Arial"/>
              <a:buChar char="•"/>
            </a:pPr>
            <a:r>
              <a:rPr lang="en-US" sz="2800" dirty="0"/>
              <a:t>Financial planning.</a:t>
            </a:r>
            <a:endParaRPr sz="2800" dirty="0"/>
          </a:p>
          <a:p>
            <a:pPr marL="800100" lvl="1" indent="-355600" algn="l" rtl="0">
              <a:lnSpc>
                <a:spcPct val="107142"/>
              </a:lnSpc>
              <a:spcBef>
                <a:spcPts val="0"/>
              </a:spcBef>
              <a:spcAft>
                <a:spcPts val="0"/>
              </a:spcAft>
              <a:buClr>
                <a:srgbClr val="C00000"/>
              </a:buClr>
              <a:buSzPts val="3000"/>
              <a:buFont typeface="Arial"/>
              <a:buChar char="•"/>
            </a:pPr>
            <a:r>
              <a:rPr lang="en-US" sz="2800" dirty="0"/>
              <a:t>Debt management. </a:t>
            </a:r>
            <a:endParaRPr sz="2800" dirty="0"/>
          </a:p>
          <a:p>
            <a:pPr marL="800100" lvl="1" indent="-355600" algn="l" rtl="0">
              <a:lnSpc>
                <a:spcPct val="107142"/>
              </a:lnSpc>
              <a:spcBef>
                <a:spcPts val="0"/>
              </a:spcBef>
              <a:spcAft>
                <a:spcPts val="0"/>
              </a:spcAft>
              <a:buClr>
                <a:srgbClr val="C00000"/>
              </a:buClr>
              <a:buSzPts val="3000"/>
              <a:buFont typeface="Arial"/>
              <a:buChar char="•"/>
            </a:pPr>
            <a:r>
              <a:rPr lang="en-US" sz="2800" dirty="0"/>
              <a:t>Dealing with financial institutions. </a:t>
            </a:r>
            <a:endParaRPr sz="2800" dirty="0"/>
          </a:p>
          <a:p>
            <a:pPr marL="800100" lvl="1" indent="-165100" algn="l" rtl="0">
              <a:lnSpc>
                <a:spcPct val="107142"/>
              </a:lnSpc>
              <a:spcBef>
                <a:spcPts val="0"/>
              </a:spcBef>
              <a:spcAft>
                <a:spcPts val="0"/>
              </a:spcAft>
              <a:buClr>
                <a:srgbClr val="C00000"/>
              </a:buClr>
              <a:buSzPts val="3000"/>
              <a:buFont typeface="Arial"/>
              <a:buNone/>
            </a:pPr>
            <a:endParaRPr sz="2400" dirty="0"/>
          </a:p>
          <a:p>
            <a:pPr marL="342900" lvl="0" indent="-342900" algn="l" rtl="0">
              <a:lnSpc>
                <a:spcPct val="107142"/>
              </a:lnSpc>
              <a:spcBef>
                <a:spcPts val="0"/>
              </a:spcBef>
              <a:spcAft>
                <a:spcPts val="0"/>
              </a:spcAft>
              <a:buClr>
                <a:srgbClr val="C00000"/>
              </a:buClr>
              <a:buSzPts val="3000"/>
              <a:buFont typeface="Arial"/>
              <a:buChar char="•"/>
            </a:pPr>
            <a:r>
              <a:rPr lang="en-US" sz="2800" dirty="0"/>
              <a:t>Step 3: Create a Digital Escape Room with 3 challenges. </a:t>
            </a:r>
            <a:endParaRPr dirty="0"/>
          </a:p>
          <a:p>
            <a:pPr marL="342900" lvl="0" indent="-342900" algn="l" rtl="0">
              <a:lnSpc>
                <a:spcPct val="107142"/>
              </a:lnSpc>
              <a:spcBef>
                <a:spcPts val="0"/>
              </a:spcBef>
              <a:spcAft>
                <a:spcPts val="0"/>
              </a:spcAft>
              <a:buClr>
                <a:srgbClr val="C00000"/>
              </a:buClr>
              <a:buSzPts val="3000"/>
              <a:buFont typeface="Arial"/>
              <a:buChar char="•"/>
            </a:pPr>
            <a:r>
              <a:rPr lang="en-US" sz="2800" dirty="0"/>
              <a:t>Step 4: Share with the group. </a:t>
            </a:r>
            <a:endParaRPr dirty="0"/>
          </a:p>
          <a:p>
            <a:pPr marL="800100" lvl="1" indent="-165100" algn="l" rtl="0">
              <a:lnSpc>
                <a:spcPct val="107142"/>
              </a:lnSpc>
              <a:spcBef>
                <a:spcPts val="0"/>
              </a:spcBef>
              <a:spcAft>
                <a:spcPts val="0"/>
              </a:spcAft>
              <a:buClr>
                <a:srgbClr val="C00000"/>
              </a:buClr>
              <a:buSzPts val="3000"/>
              <a:buFont typeface="Arial"/>
              <a:buNone/>
            </a:pPr>
            <a:endParaRPr sz="2400" dirty="0"/>
          </a:p>
          <a:p>
            <a:pPr marL="0" lvl="0" indent="0" algn="l" rtl="0">
              <a:lnSpc>
                <a:spcPct val="107142"/>
              </a:lnSpc>
              <a:spcBef>
                <a:spcPts val="0"/>
              </a:spcBef>
              <a:spcAft>
                <a:spcPts val="0"/>
              </a:spcAft>
              <a:buClr>
                <a:srgbClr val="C00000"/>
              </a:buClr>
              <a:buSzPts val="3000"/>
              <a:buNone/>
            </a:pPr>
            <a:endParaRPr sz="2400" dirty="0"/>
          </a:p>
        </p:txBody>
      </p:sp>
      <p:sp>
        <p:nvSpPr>
          <p:cNvPr id="382" name="Google Shape;382;p23"/>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fontScale="90000"/>
          </a:bodyPr>
          <a:lstStyle/>
          <a:p>
            <a:pPr marL="0" marR="0" lvl="0" indent="0" algn="l" rtl="0">
              <a:lnSpc>
                <a:spcPct val="90000"/>
              </a:lnSpc>
              <a:spcBef>
                <a:spcPts val="0"/>
              </a:spcBef>
              <a:spcAft>
                <a:spcPts val="0"/>
              </a:spcAft>
              <a:buClr>
                <a:schemeClr val="accent2"/>
              </a:buClr>
              <a:buSzPct val="111111"/>
              <a:buFont typeface="Calibri"/>
              <a:buNone/>
            </a:pPr>
            <a:r>
              <a:rPr lang="en-US" sz="3600" dirty="0"/>
              <a:t>Activity M6.5  Creating your own Digital Escape Room  </a:t>
            </a:r>
            <a:br>
              <a:rPr lang="en-US" dirty="0"/>
            </a:br>
            <a:endParaRPr dirty="0"/>
          </a:p>
        </p:txBody>
      </p:sp>
      <p:sp>
        <p:nvSpPr>
          <p:cNvPr id="383" name="Google Shape;383;p23"/>
          <p:cNvSpPr txBox="1"/>
          <p:nvPr/>
        </p:nvSpPr>
        <p:spPr>
          <a:xfrm>
            <a:off x="6713219" y="7926265"/>
            <a:ext cx="5623562"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chemeClr val="accent2"/>
              </a:buClr>
              <a:buSzPts val="900"/>
              <a:buFont typeface="Calibri"/>
              <a:buNone/>
            </a:pPr>
            <a:r>
              <a:rPr lang="en-US" sz="900" b="0" i="0" u="sng" strike="noStrike" cap="none">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This Photo</a:t>
            </a:r>
            <a:r>
              <a:rPr lang="en-US" sz="900" b="0" i="0" u="none" strike="noStrike" cap="none">
                <a:solidFill>
                  <a:srgbClr val="374856"/>
                </a:solidFill>
                <a:latin typeface="Calibri"/>
                <a:ea typeface="Calibri"/>
                <a:cs typeface="Calibri"/>
                <a:sym typeface="Calibri"/>
              </a:rPr>
              <a:t> by Unknown Author is licensed under </a:t>
            </a:r>
            <a:r>
              <a:rPr lang="en-US" sz="900" b="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CC BY-SA-NC</a:t>
            </a:r>
            <a:endParaRPr sz="1400" b="0" i="0" u="none" strike="noStrike" cap="none">
              <a:solidFill>
                <a:srgbClr val="000000"/>
              </a:solidFill>
              <a:latin typeface="Arial"/>
              <a:ea typeface="Arial"/>
              <a:cs typeface="Arial"/>
              <a:sym typeface="Arial"/>
            </a:endParaRPr>
          </a:p>
        </p:txBody>
      </p:sp>
      <p:pic>
        <p:nvPicPr>
          <p:cNvPr id="384" name="Google Shape;384;p23" descr="Icon, Pencil, The Questionnaire, Note, To Vote, Quiz"/>
          <p:cNvPicPr preferRelativeResize="0"/>
          <p:nvPr/>
        </p:nvPicPr>
        <p:blipFill rotWithShape="1">
          <a:blip r:embed="rId5">
            <a:alphaModFix/>
          </a:blip>
          <a:srcRect/>
          <a:stretch/>
        </p:blipFill>
        <p:spPr>
          <a:xfrm>
            <a:off x="8039100" y="1223962"/>
            <a:ext cx="5057775" cy="5057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E83963-DCC6-4A76-6A58-4B593B5D4CD7}"/>
              </a:ext>
            </a:extLst>
          </p:cNvPr>
          <p:cNvSpPr>
            <a:spLocks noGrp="1"/>
          </p:cNvSpPr>
          <p:nvPr>
            <p:ph type="body" idx="1"/>
          </p:nvPr>
        </p:nvSpPr>
        <p:spPr>
          <a:xfrm>
            <a:off x="500062" y="1531018"/>
            <a:ext cx="12331542" cy="5538476"/>
          </a:xfrm>
        </p:spPr>
        <p:txBody>
          <a:bodyPr>
            <a:noAutofit/>
          </a:bodyPr>
          <a:lstStyle/>
          <a:p>
            <a:r>
              <a:rPr lang="en-GB" sz="3200" dirty="0"/>
              <a:t>This is a digital resource that explores:</a:t>
            </a:r>
          </a:p>
          <a:p>
            <a:pPr marL="571500" indent="-342900">
              <a:buFont typeface="Arial" panose="020B0604020202020204" pitchFamily="34" charset="0"/>
              <a:buChar char="•"/>
            </a:pPr>
            <a:r>
              <a:rPr lang="en-GB" sz="3200" dirty="0"/>
              <a:t>financial vocabulary</a:t>
            </a:r>
          </a:p>
          <a:p>
            <a:pPr marL="571500" indent="-342900">
              <a:buFont typeface="Arial" panose="020B0604020202020204" pitchFamily="34" charset="0"/>
              <a:buChar char="•"/>
            </a:pPr>
            <a:r>
              <a:rPr lang="en-GB" sz="3200" dirty="0"/>
              <a:t> savings plans </a:t>
            </a:r>
          </a:p>
          <a:p>
            <a:pPr marL="571500" indent="-342900">
              <a:buFont typeface="Arial" panose="020B0604020202020204" pitchFamily="34" charset="0"/>
              <a:buChar char="•"/>
            </a:pPr>
            <a:r>
              <a:rPr lang="en-GB" sz="3200" dirty="0"/>
              <a:t>budgeting</a:t>
            </a:r>
          </a:p>
          <a:p>
            <a:pPr marL="571500" indent="-342900">
              <a:buFont typeface="Arial" panose="020B0604020202020204" pitchFamily="34" charset="0"/>
              <a:buChar char="•"/>
            </a:pPr>
            <a:r>
              <a:rPr lang="en-GB" sz="3200" dirty="0"/>
              <a:t>links to financial management resources and help</a:t>
            </a:r>
            <a:endParaRPr lang="en-GB" sz="3200" dirty="0">
              <a:highlight>
                <a:srgbClr val="FFFF00"/>
              </a:highlight>
            </a:endParaRPr>
          </a:p>
        </p:txBody>
      </p:sp>
      <p:sp>
        <p:nvSpPr>
          <p:cNvPr id="3" name="Title 2">
            <a:extLst>
              <a:ext uri="{FF2B5EF4-FFF2-40B4-BE49-F238E27FC236}">
                <a16:creationId xmlns:a16="http://schemas.microsoft.com/office/drawing/2014/main" id="{6175BBAF-F908-3749-E0A9-756C782C1A4A}"/>
              </a:ext>
            </a:extLst>
          </p:cNvPr>
          <p:cNvSpPr>
            <a:spLocks noGrp="1"/>
          </p:cNvSpPr>
          <p:nvPr>
            <p:ph type="title"/>
          </p:nvPr>
        </p:nvSpPr>
        <p:spPr>
          <a:xfrm>
            <a:off x="502499" y="432158"/>
            <a:ext cx="12330002" cy="1492895"/>
          </a:xfrm>
        </p:spPr>
        <p:txBody>
          <a:bodyPr>
            <a:normAutofit/>
          </a:bodyPr>
          <a:lstStyle/>
          <a:p>
            <a:r>
              <a:rPr lang="en-GB" sz="3200" dirty="0"/>
              <a:t>Activity M6.6   </a:t>
            </a:r>
            <a:br>
              <a:rPr lang="en-GB" sz="3200" dirty="0"/>
            </a:br>
            <a:r>
              <a:rPr lang="en-GB" sz="3200" dirty="0"/>
              <a:t>Looking at the Money Matters App</a:t>
            </a:r>
          </a:p>
        </p:txBody>
      </p:sp>
      <p:pic>
        <p:nvPicPr>
          <p:cNvPr id="5" name="Picture 4" descr="Mobile device with apps">
            <a:extLst>
              <a:ext uri="{FF2B5EF4-FFF2-40B4-BE49-F238E27FC236}">
                <a16:creationId xmlns:a16="http://schemas.microsoft.com/office/drawing/2014/main" id="{5F1326B9-0078-B1AA-B2B5-133BBD98BB9F}"/>
              </a:ext>
            </a:extLst>
          </p:cNvPr>
          <p:cNvPicPr>
            <a:picLocks noChangeAspect="1"/>
          </p:cNvPicPr>
          <p:nvPr/>
        </p:nvPicPr>
        <p:blipFill>
          <a:blip r:embed="rId2"/>
          <a:stretch>
            <a:fillRect/>
          </a:stretch>
        </p:blipFill>
        <p:spPr>
          <a:xfrm>
            <a:off x="8396897" y="1152159"/>
            <a:ext cx="3526971" cy="1983921"/>
          </a:xfrm>
          <a:prstGeom prst="rect">
            <a:avLst/>
          </a:prstGeom>
        </p:spPr>
      </p:pic>
    </p:spTree>
    <p:extLst>
      <p:ext uri="{BB962C8B-B14F-4D97-AF65-F5344CB8AC3E}">
        <p14:creationId xmlns:p14="http://schemas.microsoft.com/office/powerpoint/2010/main" val="3778643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8"/>
          <p:cNvSpPr/>
          <p:nvPr/>
        </p:nvSpPr>
        <p:spPr>
          <a:xfrm>
            <a:off x="719114" y="2328522"/>
            <a:ext cx="11865767" cy="539390"/>
          </a:xfrm>
          <a:prstGeom prst="leftRightArrow">
            <a:avLst>
              <a:gd name="adj1" fmla="val 50000"/>
              <a:gd name="adj2" fmla="val 50000"/>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90" name="Google Shape;390;p8"/>
          <p:cNvSpPr txBox="1">
            <a:spLocks noGrp="1"/>
          </p:cNvSpPr>
          <p:nvPr>
            <p:ph type="title"/>
          </p:nvPr>
        </p:nvSpPr>
        <p:spPr>
          <a:xfrm>
            <a:off x="254879" y="341314"/>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t>How could you use the Money Matters Digital Resources? </a:t>
            </a:r>
            <a:endParaRPr sz="3200" dirty="0"/>
          </a:p>
        </p:txBody>
      </p:sp>
      <p:sp>
        <p:nvSpPr>
          <p:cNvPr id="391" name="Google Shape;391;p8"/>
          <p:cNvSpPr txBox="1"/>
          <p:nvPr/>
        </p:nvSpPr>
        <p:spPr>
          <a:xfrm>
            <a:off x="254879" y="1419030"/>
            <a:ext cx="2875166" cy="45396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C00000"/>
              </a:buClr>
              <a:buSzPts val="2400"/>
              <a:buFont typeface="Calibri"/>
              <a:buNone/>
            </a:pPr>
            <a:r>
              <a:rPr lang="en-US" sz="2400" b="1" i="0" u="none" strike="noStrike" cap="none" dirty="0">
                <a:solidFill>
                  <a:schemeClr val="accent5"/>
                </a:solidFill>
                <a:latin typeface="Calibri"/>
                <a:ea typeface="Calibri"/>
                <a:cs typeface="Calibri"/>
                <a:sym typeface="Calibri"/>
              </a:rPr>
              <a:t>For Parents </a:t>
            </a:r>
            <a:endParaRPr sz="2100" b="0" i="0" u="none" strike="noStrike" cap="none" dirty="0">
              <a:solidFill>
                <a:schemeClr val="accent5"/>
              </a:solidFill>
              <a:latin typeface="Calibri"/>
              <a:ea typeface="Calibri"/>
              <a:cs typeface="Calibri"/>
              <a:sym typeface="Calibri"/>
            </a:endParaRPr>
          </a:p>
          <a:p>
            <a:pPr marL="0" marR="0" lvl="0" indent="0" algn="ctr" rtl="0">
              <a:lnSpc>
                <a:spcPct val="100000"/>
              </a:lnSpc>
              <a:spcBef>
                <a:spcPts val="0"/>
              </a:spcBef>
              <a:spcAft>
                <a:spcPts val="0"/>
              </a:spcAft>
              <a:buClr>
                <a:srgbClr val="C00000"/>
              </a:buClr>
              <a:buSzPts val="2400"/>
              <a:buFont typeface="Calibri"/>
              <a:buNone/>
            </a:pPr>
            <a:r>
              <a:rPr lang="en-US" sz="2400" b="1" i="0" u="none" strike="noStrike" cap="none" dirty="0">
                <a:solidFill>
                  <a:schemeClr val="accent5"/>
                </a:solidFill>
                <a:latin typeface="Calibri"/>
                <a:ea typeface="Calibri"/>
                <a:cs typeface="Calibri"/>
                <a:sym typeface="Calibri"/>
              </a:rPr>
              <a:t>and Guardians</a:t>
            </a:r>
            <a:endParaRPr sz="2100" b="0" i="0" u="none" strike="noStrike" cap="none" dirty="0">
              <a:solidFill>
                <a:schemeClr val="accent5"/>
              </a:solidFill>
              <a:latin typeface="Calibri"/>
              <a:ea typeface="Calibri"/>
              <a:cs typeface="Calibri"/>
              <a:sym typeface="Calibri"/>
            </a:endParaRPr>
          </a:p>
          <a:p>
            <a:pPr marL="0" marR="0" lvl="0" indent="0" algn="ctr"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1" i="0" u="none" strike="noStrike" cap="none" dirty="0">
                <a:solidFill>
                  <a:srgbClr val="44546A"/>
                </a:solidFill>
                <a:latin typeface="Calibri"/>
                <a:ea typeface="Calibri"/>
                <a:cs typeface="Calibri"/>
                <a:sym typeface="Calibri"/>
              </a:rPr>
              <a:t>A training programme </a:t>
            </a:r>
            <a:r>
              <a:rPr lang="en-US" sz="2000" b="0" i="0" u="none" strike="noStrike" cap="none" dirty="0">
                <a:solidFill>
                  <a:srgbClr val="44546A"/>
                </a:solidFill>
                <a:latin typeface="Calibri"/>
                <a:ea typeface="Calibri"/>
                <a:cs typeface="Calibri"/>
                <a:sym typeface="Calibri"/>
              </a:rPr>
              <a:t>aiming to tackle financial literacy</a:t>
            </a:r>
            <a:r>
              <a:rPr lang="en-US" sz="2000" b="1" i="0" u="none" strike="noStrike" cap="none" dirty="0">
                <a:solidFill>
                  <a:srgbClr val="44546A"/>
                </a:solidFill>
                <a:latin typeface="Calibri"/>
                <a:ea typeface="Calibri"/>
                <a:cs typeface="Calibri"/>
                <a:sym typeface="Calibri"/>
              </a:rPr>
              <a:t> </a:t>
            </a:r>
            <a:r>
              <a:rPr lang="en-US" sz="2000" b="0" i="0" u="none" strike="noStrike" cap="none" dirty="0">
                <a:solidFill>
                  <a:srgbClr val="44546A"/>
                </a:solidFill>
                <a:latin typeface="Calibri"/>
                <a:ea typeface="Calibri"/>
                <a:cs typeface="Calibri"/>
                <a:sym typeface="Calibri"/>
              </a:rPr>
              <a:t>using a workshop-based approach</a:t>
            </a:r>
            <a:endParaRPr sz="2000" b="0" i="0" u="none" strike="noStrike" cap="none" dirty="0">
              <a:solidFill>
                <a:srgbClr val="374856"/>
              </a:solidFill>
              <a:latin typeface="Calibri"/>
              <a:ea typeface="Calibri"/>
              <a:cs typeface="Calibri"/>
              <a:sym typeface="Calibri"/>
            </a:endParaRPr>
          </a:p>
          <a:p>
            <a:pPr marL="0" marR="0" lvl="0" indent="0" algn="ctr" rtl="0">
              <a:lnSpc>
                <a:spcPct val="100000"/>
              </a:lnSpc>
              <a:spcBef>
                <a:spcPts val="0"/>
              </a:spcBef>
              <a:spcAft>
                <a:spcPts val="0"/>
              </a:spcAft>
              <a:buClr>
                <a:srgbClr val="44546A"/>
              </a:buClr>
              <a:buSzPts val="2100"/>
              <a:buFont typeface="Calibri"/>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0" i="0" u="none" strike="noStrike" cap="none" dirty="0">
                <a:solidFill>
                  <a:srgbClr val="44546A"/>
                </a:solidFill>
                <a:latin typeface="Calibri"/>
                <a:ea typeface="Calibri"/>
                <a:cs typeface="Calibri"/>
                <a:sym typeface="Calibri"/>
              </a:rPr>
              <a:t>Support for parents and guardians to use the </a:t>
            </a:r>
            <a:r>
              <a:rPr lang="en-US" sz="2000" b="1" i="0" u="none" strike="noStrike" cap="none" dirty="0">
                <a:solidFill>
                  <a:srgbClr val="44546A"/>
                </a:solidFill>
                <a:latin typeface="Calibri"/>
                <a:ea typeface="Calibri"/>
                <a:cs typeface="Calibri"/>
                <a:sym typeface="Calibri"/>
              </a:rPr>
              <a:t>family learning model </a:t>
            </a:r>
            <a:endParaRPr sz="2000" b="0" i="0" u="none" strike="noStrike" cap="none" dirty="0">
              <a:solidFill>
                <a:srgbClr val="000000"/>
              </a:solidFill>
              <a:latin typeface="Arial"/>
              <a:ea typeface="Arial"/>
              <a:cs typeface="Arial"/>
              <a:sym typeface="Arial"/>
            </a:endParaRPr>
          </a:p>
        </p:txBody>
      </p:sp>
      <p:sp>
        <p:nvSpPr>
          <p:cNvPr id="392" name="Google Shape;392;p8"/>
          <p:cNvSpPr txBox="1"/>
          <p:nvPr/>
        </p:nvSpPr>
        <p:spPr>
          <a:xfrm>
            <a:off x="3269130" y="1418835"/>
            <a:ext cx="3029606" cy="515521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D79C07"/>
              </a:buClr>
              <a:buSzPts val="2400"/>
              <a:buFont typeface="Calibri"/>
              <a:buNone/>
            </a:pPr>
            <a:r>
              <a:rPr lang="en-US" sz="2400" b="1" i="0" u="none" strike="noStrike" cap="none" dirty="0">
                <a:solidFill>
                  <a:schemeClr val="accent2"/>
                </a:solidFill>
                <a:latin typeface="Calibri"/>
                <a:ea typeface="Calibri"/>
                <a:cs typeface="Calibri"/>
                <a:sym typeface="Calibri"/>
              </a:rPr>
              <a:t>For Youth </a:t>
            </a:r>
            <a:endParaRPr sz="2100" b="0" i="0" u="none" strike="noStrike" cap="none" dirty="0">
              <a:solidFill>
                <a:schemeClr val="accent2"/>
              </a:solidFill>
              <a:latin typeface="Calibri"/>
              <a:ea typeface="Calibri"/>
              <a:cs typeface="Calibri"/>
              <a:sym typeface="Calibri"/>
            </a:endParaRPr>
          </a:p>
          <a:p>
            <a:pPr marL="0" marR="0" lvl="0" indent="0" algn="ctr" rtl="0">
              <a:lnSpc>
                <a:spcPct val="100000"/>
              </a:lnSpc>
              <a:spcBef>
                <a:spcPts val="0"/>
              </a:spcBef>
              <a:spcAft>
                <a:spcPts val="0"/>
              </a:spcAft>
              <a:buClr>
                <a:srgbClr val="D79C07"/>
              </a:buClr>
              <a:buSzPts val="2400"/>
              <a:buFont typeface="Calibri"/>
              <a:buNone/>
            </a:pPr>
            <a:r>
              <a:rPr lang="en-US" sz="2400" b="1" i="0" u="none" strike="noStrike" cap="none" dirty="0">
                <a:solidFill>
                  <a:schemeClr val="accent2"/>
                </a:solidFill>
                <a:latin typeface="Calibri"/>
                <a:ea typeface="Calibri"/>
                <a:cs typeface="Calibri"/>
                <a:sym typeface="Calibri"/>
              </a:rPr>
              <a:t>19 to 25 years old</a:t>
            </a:r>
            <a:endParaRPr sz="2100" b="0" i="0" u="none" strike="noStrike" cap="none" dirty="0">
              <a:solidFill>
                <a:schemeClr val="accent2"/>
              </a:solidFill>
              <a:latin typeface="Calibri"/>
              <a:ea typeface="Calibri"/>
              <a:cs typeface="Calibri"/>
              <a:sym typeface="Calibri"/>
            </a:endParaRPr>
          </a:p>
          <a:p>
            <a:pPr marL="0" marR="0" lvl="0" indent="0" algn="ctr"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1" i="0" u="none" strike="noStrike" cap="none" dirty="0">
                <a:solidFill>
                  <a:srgbClr val="44546A"/>
                </a:solidFill>
                <a:latin typeface="Calibri"/>
                <a:ea typeface="Calibri"/>
                <a:cs typeface="Calibri"/>
                <a:sym typeface="Calibri"/>
              </a:rPr>
              <a:t>A mobile App</a:t>
            </a:r>
            <a:r>
              <a:rPr lang="en-US" sz="2000" b="0" i="0" u="none" strike="noStrike" cap="none" dirty="0">
                <a:solidFill>
                  <a:srgbClr val="44546A"/>
                </a:solidFill>
                <a:latin typeface="Calibri"/>
                <a:ea typeface="Calibri"/>
                <a:cs typeface="Calibri"/>
                <a:sym typeface="Calibri"/>
              </a:rPr>
              <a:t> encouraging learners to develop </a:t>
            </a:r>
            <a:r>
              <a:rPr lang="en-US" sz="2000" b="1" i="0" u="none" strike="noStrike" cap="none" dirty="0">
                <a:solidFill>
                  <a:srgbClr val="44546A"/>
                </a:solidFill>
                <a:latin typeface="Calibri"/>
                <a:ea typeface="Calibri"/>
                <a:cs typeface="Calibri"/>
                <a:sym typeface="Calibri"/>
              </a:rPr>
              <a:t>financial plans</a:t>
            </a:r>
            <a:r>
              <a:rPr lang="en-US" sz="2000" b="0" i="0" u="none" strike="noStrike" cap="none" dirty="0">
                <a:solidFill>
                  <a:srgbClr val="44546A"/>
                </a:solidFill>
                <a:latin typeface="Calibri"/>
                <a:ea typeface="Calibri"/>
                <a:cs typeface="Calibri"/>
                <a:sym typeface="Calibri"/>
              </a:rPr>
              <a:t> to respond to financial situations</a:t>
            </a:r>
            <a:endParaRPr sz="2000" b="0" i="0" u="none" strike="noStrike" cap="none" dirty="0">
              <a:solidFill>
                <a:srgbClr val="374856"/>
              </a:solidFill>
              <a:latin typeface="Calibri"/>
              <a:ea typeface="Calibri"/>
              <a:cs typeface="Calibri"/>
              <a:sym typeface="Calibri"/>
            </a:endParaRPr>
          </a:p>
          <a:p>
            <a:pPr marL="285750" marR="0" lvl="0" indent="-152400" algn="ctr" rtl="0">
              <a:lnSpc>
                <a:spcPct val="100000"/>
              </a:lnSpc>
              <a:spcBef>
                <a:spcPts val="0"/>
              </a:spcBef>
              <a:spcAft>
                <a:spcPts val="0"/>
              </a:spcAft>
              <a:buClr>
                <a:srgbClr val="44546A"/>
              </a:buClr>
              <a:buSzPts val="2100"/>
              <a:buFont typeface="Arial"/>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0" i="0" u="none" strike="noStrike" cap="none" dirty="0">
                <a:solidFill>
                  <a:srgbClr val="44546A"/>
                </a:solidFill>
                <a:latin typeface="Calibri"/>
                <a:ea typeface="Calibri"/>
                <a:cs typeface="Calibri"/>
                <a:sym typeface="Calibri"/>
              </a:rPr>
              <a:t>A personal or family </a:t>
            </a:r>
            <a:r>
              <a:rPr lang="en-US" sz="2000" b="1" i="0" u="none" strike="noStrike" cap="none" dirty="0">
                <a:solidFill>
                  <a:srgbClr val="44546A"/>
                </a:solidFill>
                <a:latin typeface="Calibri"/>
                <a:ea typeface="Calibri"/>
                <a:cs typeface="Calibri"/>
                <a:sym typeface="Calibri"/>
              </a:rPr>
              <a:t>budget</a:t>
            </a:r>
            <a:r>
              <a:rPr lang="en-US" sz="2000" b="0" i="0" u="none" strike="noStrike" cap="none" dirty="0">
                <a:solidFill>
                  <a:srgbClr val="44546A"/>
                </a:solidFill>
                <a:latin typeface="Calibri"/>
                <a:ea typeface="Calibri"/>
                <a:cs typeface="Calibri"/>
                <a:sym typeface="Calibri"/>
              </a:rPr>
              <a:t> planner</a:t>
            </a:r>
            <a:endParaRPr sz="2000" b="0" i="0" u="none" strike="noStrike" cap="none" dirty="0">
              <a:solidFill>
                <a:srgbClr val="374856"/>
              </a:solidFill>
              <a:latin typeface="Calibri"/>
              <a:ea typeface="Calibri"/>
              <a:cs typeface="Calibri"/>
              <a:sym typeface="Calibri"/>
            </a:endParaRPr>
          </a:p>
          <a:p>
            <a:pPr marL="285750" marR="0" lvl="0" indent="-152400" algn="ctr" rtl="0">
              <a:lnSpc>
                <a:spcPct val="100000"/>
              </a:lnSpc>
              <a:spcBef>
                <a:spcPts val="0"/>
              </a:spcBef>
              <a:spcAft>
                <a:spcPts val="0"/>
              </a:spcAft>
              <a:buClr>
                <a:srgbClr val="44546A"/>
              </a:buClr>
              <a:buSzPts val="2100"/>
              <a:buFont typeface="Arial"/>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0" i="0" u="none" strike="noStrike" cap="none" dirty="0">
                <a:solidFill>
                  <a:srgbClr val="44546A"/>
                </a:solidFill>
                <a:latin typeface="Calibri"/>
                <a:ea typeface="Calibri"/>
                <a:cs typeface="Calibri"/>
                <a:sym typeface="Calibri"/>
              </a:rPr>
              <a:t>Links to local </a:t>
            </a:r>
            <a:r>
              <a:rPr lang="en-US" sz="2000" b="1" i="0" u="none" strike="noStrike" cap="none" dirty="0">
                <a:solidFill>
                  <a:srgbClr val="44546A"/>
                </a:solidFill>
                <a:latin typeface="Calibri"/>
                <a:ea typeface="Calibri"/>
                <a:cs typeface="Calibri"/>
                <a:sym typeface="Calibri"/>
              </a:rPr>
              <a:t>support agencies</a:t>
            </a:r>
            <a:endParaRPr sz="2000" b="0" i="0" u="none" strike="noStrike" cap="none" dirty="0">
              <a:solidFill>
                <a:srgbClr val="000000"/>
              </a:solidFill>
              <a:latin typeface="Arial"/>
              <a:ea typeface="Arial"/>
              <a:cs typeface="Arial"/>
              <a:sym typeface="Arial"/>
            </a:endParaRPr>
          </a:p>
        </p:txBody>
      </p:sp>
      <p:sp>
        <p:nvSpPr>
          <p:cNvPr id="393" name="Google Shape;393;p8"/>
          <p:cNvSpPr txBox="1"/>
          <p:nvPr/>
        </p:nvSpPr>
        <p:spPr>
          <a:xfrm>
            <a:off x="6693779" y="1419032"/>
            <a:ext cx="3010515" cy="423188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717DF"/>
              </a:buClr>
              <a:buSzPts val="2400"/>
              <a:buFont typeface="Calibri"/>
              <a:buNone/>
            </a:pPr>
            <a:r>
              <a:rPr lang="en-US" sz="2400" b="1" i="0" u="none" strike="noStrike" cap="none">
                <a:solidFill>
                  <a:srgbClr val="0717DF"/>
                </a:solidFill>
                <a:latin typeface="Calibri"/>
                <a:ea typeface="Calibri"/>
                <a:cs typeface="Calibri"/>
                <a:sym typeface="Calibri"/>
              </a:rPr>
              <a:t>For Teenagers</a:t>
            </a:r>
            <a:endParaRPr sz="2100" b="0" i="0" u="none" strike="noStrike" cap="none">
              <a:solidFill>
                <a:srgbClr val="44546A"/>
              </a:solidFill>
              <a:latin typeface="Calibri"/>
              <a:ea typeface="Calibri"/>
              <a:cs typeface="Calibri"/>
              <a:sym typeface="Calibri"/>
            </a:endParaRPr>
          </a:p>
          <a:p>
            <a:pPr marL="0" marR="0" lvl="0" indent="0" algn="ctr" rtl="0">
              <a:lnSpc>
                <a:spcPct val="100000"/>
              </a:lnSpc>
              <a:spcBef>
                <a:spcPts val="0"/>
              </a:spcBef>
              <a:spcAft>
                <a:spcPts val="0"/>
              </a:spcAft>
              <a:buClr>
                <a:srgbClr val="0717DF"/>
              </a:buClr>
              <a:buSzPts val="2400"/>
              <a:buFont typeface="Calibri"/>
              <a:buNone/>
            </a:pPr>
            <a:r>
              <a:rPr lang="en-US" sz="2400" b="1" i="0" u="none" strike="noStrike" cap="none">
                <a:solidFill>
                  <a:srgbClr val="0717DF"/>
                </a:solidFill>
                <a:latin typeface="Calibri"/>
                <a:ea typeface="Calibri"/>
                <a:cs typeface="Calibri"/>
                <a:sym typeface="Calibri"/>
              </a:rPr>
              <a:t> 13 to 18 years old</a:t>
            </a:r>
            <a:endParaRPr sz="2100" b="0" i="0" u="none" strike="noStrike" cap="none">
              <a:solidFill>
                <a:srgbClr val="44546A"/>
              </a:solidFill>
              <a:latin typeface="Calibri"/>
              <a:ea typeface="Calibri"/>
              <a:cs typeface="Calibri"/>
              <a:sym typeface="Calibri"/>
            </a:endParaRPr>
          </a:p>
          <a:p>
            <a:pPr marL="0" marR="0" lvl="0" indent="0" algn="ctr" rtl="0">
              <a:lnSpc>
                <a:spcPct val="100000"/>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a:solidFill>
                <a:srgbClr val="44546A"/>
              </a:solidFill>
              <a:latin typeface="Calibri"/>
              <a:ea typeface="Calibri"/>
              <a:cs typeface="Calibri"/>
              <a:sym typeface="Calibri"/>
            </a:endParaRPr>
          </a:p>
          <a:p>
            <a:pPr marL="342900" marR="0" lvl="0" indent="-190500" algn="ctr" rtl="0">
              <a:lnSpc>
                <a:spcPct val="100000"/>
              </a:lnSpc>
              <a:spcBef>
                <a:spcPts val="0"/>
              </a:spcBef>
              <a:spcAft>
                <a:spcPts val="0"/>
              </a:spcAft>
              <a:buClr>
                <a:srgbClr val="44546A"/>
              </a:buClr>
              <a:buSzPts val="2400"/>
              <a:buFont typeface="Arial"/>
              <a:buNone/>
            </a:pPr>
            <a:endParaRPr sz="2000" b="1" i="0" u="none" strike="noStrike" cap="none">
              <a:solidFill>
                <a:srgbClr val="44546A"/>
              </a:solidFill>
              <a:latin typeface="Calibri"/>
              <a:ea typeface="Calibri"/>
              <a:cs typeface="Calibri"/>
              <a:sym typeface="Calibri"/>
            </a:endParaRPr>
          </a:p>
          <a:p>
            <a:pPr marL="342900" marR="0" lvl="0" indent="-342900" algn="ctr" rtl="0">
              <a:lnSpc>
                <a:spcPct val="100000"/>
              </a:lnSpc>
              <a:spcBef>
                <a:spcPts val="0"/>
              </a:spcBef>
              <a:spcAft>
                <a:spcPts val="0"/>
              </a:spcAft>
              <a:buClr>
                <a:srgbClr val="44546A"/>
              </a:buClr>
              <a:buSzPts val="2400"/>
              <a:buFont typeface="Arial"/>
              <a:buChar char="•"/>
            </a:pPr>
            <a:r>
              <a:rPr lang="en-US" sz="2000" b="1" i="0" u="none" strike="noStrike" cap="none">
                <a:solidFill>
                  <a:srgbClr val="44546A"/>
                </a:solidFill>
                <a:latin typeface="Calibri"/>
                <a:ea typeface="Calibri"/>
                <a:cs typeface="Calibri"/>
                <a:sym typeface="Calibri"/>
              </a:rPr>
              <a:t>Six Online Educational Escape Room</a:t>
            </a:r>
            <a:r>
              <a:rPr lang="en-US" sz="2000" b="0" i="0" u="none" strike="noStrike" cap="none">
                <a:solidFill>
                  <a:srgbClr val="44546A"/>
                </a:solidFill>
                <a:latin typeface="Calibri"/>
                <a:ea typeface="Calibri"/>
                <a:cs typeface="Calibri"/>
                <a:sym typeface="Calibri"/>
              </a:rPr>
              <a:t> challenge -based learning resources</a:t>
            </a:r>
            <a:endParaRPr sz="2000" b="0" i="0" u="none" strike="noStrike" cap="none">
              <a:solidFill>
                <a:srgbClr val="374856"/>
              </a:solidFill>
              <a:latin typeface="Calibri"/>
              <a:ea typeface="Calibri"/>
              <a:cs typeface="Calibri"/>
              <a:sym typeface="Calibri"/>
            </a:endParaRPr>
          </a:p>
          <a:p>
            <a:pPr marL="285750" marR="0" lvl="0" indent="-152400" algn="ctr" rtl="0">
              <a:lnSpc>
                <a:spcPct val="100000"/>
              </a:lnSpc>
              <a:spcBef>
                <a:spcPts val="0"/>
              </a:spcBef>
              <a:spcAft>
                <a:spcPts val="0"/>
              </a:spcAft>
              <a:buClr>
                <a:srgbClr val="44546A"/>
              </a:buClr>
              <a:buSzPts val="2100"/>
              <a:buFont typeface="Arial"/>
              <a:buNone/>
            </a:pPr>
            <a:endParaRPr sz="2000" b="0" i="0" u="none" strike="noStrike" cap="none">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0" i="0" u="none" strike="noStrike" cap="none">
                <a:solidFill>
                  <a:srgbClr val="44546A"/>
                </a:solidFill>
                <a:latin typeface="Calibri"/>
                <a:ea typeface="Calibri"/>
                <a:cs typeface="Calibri"/>
                <a:sym typeface="Calibri"/>
              </a:rPr>
              <a:t>Their scenarios will be related to </a:t>
            </a:r>
            <a:r>
              <a:rPr lang="en-US" sz="2000" b="1" i="0" u="none" strike="noStrike" cap="none">
                <a:solidFill>
                  <a:srgbClr val="44546A"/>
                </a:solidFill>
                <a:latin typeface="Calibri"/>
                <a:ea typeface="Calibri"/>
                <a:cs typeface="Calibri"/>
                <a:sym typeface="Calibri"/>
              </a:rPr>
              <a:t>effective financial management</a:t>
            </a:r>
            <a:endParaRPr sz="2000" b="0" i="0" u="none" strike="noStrike" cap="none">
              <a:solidFill>
                <a:srgbClr val="000000"/>
              </a:solidFill>
              <a:latin typeface="Arial"/>
              <a:ea typeface="Arial"/>
              <a:cs typeface="Arial"/>
              <a:sym typeface="Arial"/>
            </a:endParaRPr>
          </a:p>
        </p:txBody>
      </p:sp>
      <p:sp>
        <p:nvSpPr>
          <p:cNvPr id="394" name="Google Shape;394;p8"/>
          <p:cNvSpPr txBox="1">
            <a:spLocks noGrp="1"/>
          </p:cNvSpPr>
          <p:nvPr>
            <p:ph type="body" idx="1"/>
          </p:nvPr>
        </p:nvSpPr>
        <p:spPr>
          <a:xfrm>
            <a:off x="10099337" y="1419030"/>
            <a:ext cx="2927726" cy="5385355"/>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FF0000"/>
              </a:buClr>
              <a:buSzPts val="2400"/>
              <a:buFont typeface="Calibri"/>
              <a:buNone/>
            </a:pPr>
            <a:r>
              <a:rPr lang="en-US" sz="2400" b="1">
                <a:solidFill>
                  <a:schemeClr val="accent2"/>
                </a:solidFill>
              </a:rPr>
              <a:t>For Children  </a:t>
            </a:r>
            <a:endParaRPr/>
          </a:p>
          <a:p>
            <a:pPr marL="0" lvl="0" indent="0" algn="ctr" rtl="0">
              <a:lnSpc>
                <a:spcPct val="100000"/>
              </a:lnSpc>
              <a:spcBef>
                <a:spcPts val="0"/>
              </a:spcBef>
              <a:spcAft>
                <a:spcPts val="0"/>
              </a:spcAft>
              <a:buClr>
                <a:srgbClr val="FF0000"/>
              </a:buClr>
              <a:buSzPts val="2400"/>
              <a:buFont typeface="Calibri"/>
              <a:buNone/>
            </a:pPr>
            <a:r>
              <a:rPr lang="en-US" sz="2400" b="1">
                <a:solidFill>
                  <a:schemeClr val="accent2"/>
                </a:solidFill>
              </a:rPr>
              <a:t>6 to 12 years old</a:t>
            </a:r>
            <a:endParaRPr>
              <a:solidFill>
                <a:schemeClr val="accent2"/>
              </a:solidFill>
            </a:endParaRPr>
          </a:p>
          <a:p>
            <a:pPr marL="0" lvl="0" indent="0" algn="ctr" rtl="0">
              <a:lnSpc>
                <a:spcPct val="125000"/>
              </a:lnSpc>
              <a:spcBef>
                <a:spcPts val="600"/>
              </a:spcBef>
              <a:spcAft>
                <a:spcPts val="0"/>
              </a:spcAft>
              <a:buClr>
                <a:srgbClr val="FF0000"/>
              </a:buClr>
              <a:buSzPts val="2400"/>
              <a:buFont typeface="Calibri"/>
              <a:buNone/>
            </a:pPr>
            <a:endParaRPr sz="2400" b="1">
              <a:solidFill>
                <a:srgbClr val="FF0000"/>
              </a:solidFill>
            </a:endParaRPr>
          </a:p>
          <a:p>
            <a:pPr marL="342900" lvl="0" indent="-190500" algn="ctr" rtl="0">
              <a:lnSpc>
                <a:spcPct val="100000"/>
              </a:lnSpc>
              <a:spcBef>
                <a:spcPts val="600"/>
              </a:spcBef>
              <a:spcAft>
                <a:spcPts val="0"/>
              </a:spcAft>
              <a:buClr>
                <a:srgbClr val="44546A"/>
              </a:buClr>
              <a:buSzPts val="2400"/>
              <a:buFont typeface="Arial"/>
              <a:buNone/>
            </a:pPr>
            <a:endParaRPr sz="2000" b="1"/>
          </a:p>
          <a:p>
            <a:pPr marL="342900" lvl="0" indent="-342900" algn="ctr" rtl="0">
              <a:lnSpc>
                <a:spcPct val="100000"/>
              </a:lnSpc>
              <a:spcBef>
                <a:spcPts val="600"/>
              </a:spcBef>
              <a:spcAft>
                <a:spcPts val="0"/>
              </a:spcAft>
              <a:buClr>
                <a:srgbClr val="44546A"/>
              </a:buClr>
              <a:buSzPts val="2400"/>
              <a:buFont typeface="Arial"/>
              <a:buChar char="•"/>
            </a:pPr>
            <a:r>
              <a:rPr lang="en-US" sz="2000" b="1"/>
              <a:t>12</a:t>
            </a:r>
            <a:r>
              <a:rPr lang="en-US" sz="2000" b="0"/>
              <a:t> monthly editions </a:t>
            </a:r>
            <a:r>
              <a:rPr lang="en-US" sz="2000" b="1"/>
              <a:t>of themed comics</a:t>
            </a:r>
            <a:endParaRPr sz="2000"/>
          </a:p>
          <a:p>
            <a:pPr marL="342900" lvl="0" indent="-342900" algn="ctr" rtl="0">
              <a:lnSpc>
                <a:spcPct val="100000"/>
              </a:lnSpc>
              <a:spcBef>
                <a:spcPts val="600"/>
              </a:spcBef>
              <a:spcAft>
                <a:spcPts val="0"/>
              </a:spcAft>
              <a:buClr>
                <a:srgbClr val="44546A"/>
              </a:buClr>
              <a:buSzPts val="2400"/>
              <a:buFont typeface="Arial"/>
              <a:buChar char="•"/>
            </a:pPr>
            <a:r>
              <a:rPr lang="en-US" sz="2000"/>
              <a:t> Covering some basic</a:t>
            </a:r>
            <a:r>
              <a:rPr lang="en-US" sz="2000" b="1"/>
              <a:t> good financial principles</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7"/>
          <p:cNvSpPr txBox="1">
            <a:spLocks noGrp="1"/>
          </p:cNvSpPr>
          <p:nvPr>
            <p:ph type="body" idx="1"/>
          </p:nvPr>
        </p:nvSpPr>
        <p:spPr>
          <a:xfrm>
            <a:off x="519817" y="1890720"/>
            <a:ext cx="11874916" cy="2669405"/>
          </a:xfrm>
          <a:prstGeom prst="rect">
            <a:avLst/>
          </a:prstGeom>
          <a:noFill/>
          <a:ln>
            <a:noFill/>
          </a:ln>
        </p:spPr>
        <p:txBody>
          <a:bodyPr spcFirstLastPara="1" wrap="square" lIns="72000" tIns="45700" rIns="72000" bIns="45700" anchor="t" anchorCtr="0">
            <a:normAutofit/>
          </a:bodyPr>
          <a:lstStyle/>
          <a:p>
            <a:pPr marL="457200" lvl="0" indent="-228600" algn="just" rtl="0">
              <a:lnSpc>
                <a:spcPct val="100000"/>
              </a:lnSpc>
              <a:spcBef>
                <a:spcPts val="0"/>
              </a:spcBef>
              <a:spcAft>
                <a:spcPts val="0"/>
              </a:spcAft>
              <a:buSzPts val="2100"/>
              <a:buNone/>
            </a:pPr>
            <a:r>
              <a:rPr lang="en-US" sz="3200" dirty="0">
                <a:solidFill>
                  <a:schemeClr val="accent4">
                    <a:lumMod val="90000"/>
                    <a:lumOff val="10000"/>
                  </a:schemeClr>
                </a:solidFill>
                <a:latin typeface="Calibri" panose="020F0502020204030204" pitchFamily="34" charset="0"/>
                <a:cs typeface="Calibri" panose="020F0502020204030204" pitchFamily="34" charset="0"/>
              </a:rPr>
              <a:t>Learning Outcomes: Participants will be able to:</a:t>
            </a:r>
          </a:p>
          <a:p>
            <a:pPr marL="457200" lvl="0" indent="-228600" algn="just" rtl="0">
              <a:lnSpc>
                <a:spcPct val="100000"/>
              </a:lnSpc>
              <a:spcBef>
                <a:spcPts val="0"/>
              </a:spcBef>
              <a:spcAft>
                <a:spcPts val="0"/>
              </a:spcAft>
              <a:buSzPts val="2100"/>
              <a:buNone/>
            </a:pPr>
            <a:endParaRPr lang="en-US" sz="3200" dirty="0">
              <a:solidFill>
                <a:schemeClr val="accent4">
                  <a:lumMod val="90000"/>
                  <a:lumOff val="10000"/>
                </a:schemeClr>
              </a:solidFill>
              <a:latin typeface="Calibri" panose="020F0502020204030204" pitchFamily="34" charset="0"/>
              <a:cs typeface="Calibri" panose="020F0502020204030204" pitchFamily="34" charset="0"/>
            </a:endParaRPr>
          </a:p>
          <a:p>
            <a:pPr marL="685800" lvl="0" indent="-457200" algn="just" rtl="0">
              <a:lnSpc>
                <a:spcPct val="100000"/>
              </a:lnSpc>
              <a:spcBef>
                <a:spcPts val="0"/>
              </a:spcBef>
              <a:spcAft>
                <a:spcPts val="0"/>
              </a:spcAft>
              <a:buSzPts val="2100"/>
              <a:buFont typeface="Arial" panose="020B0604020202020204" pitchFamily="34" charset="0"/>
              <a:buChar char="•"/>
            </a:pPr>
            <a:r>
              <a:rPr lang="en-US" sz="3200" dirty="0">
                <a:solidFill>
                  <a:schemeClr val="accent4">
                    <a:lumMod val="90000"/>
                    <a:lumOff val="10000"/>
                  </a:schemeClr>
                </a:solidFill>
                <a:latin typeface="Calibri" panose="020F0502020204030204" pitchFamily="34" charset="0"/>
                <a:cs typeface="Calibri" panose="020F0502020204030204" pitchFamily="34" charset="0"/>
              </a:rPr>
              <a:t>Consider the benefits and challenges of using digital resources</a:t>
            </a:r>
          </a:p>
          <a:p>
            <a:pPr marL="685800" lvl="0" indent="-457200" algn="just" rtl="0">
              <a:lnSpc>
                <a:spcPct val="100000"/>
              </a:lnSpc>
              <a:spcBef>
                <a:spcPts val="0"/>
              </a:spcBef>
              <a:spcAft>
                <a:spcPts val="0"/>
              </a:spcAft>
              <a:buSzPts val="2100"/>
              <a:buFont typeface="Arial" panose="020B0604020202020204" pitchFamily="34" charset="0"/>
              <a:buChar char="•"/>
            </a:pPr>
            <a:r>
              <a:rPr lang="en-US" sz="3200" dirty="0">
                <a:solidFill>
                  <a:schemeClr val="accent4">
                    <a:lumMod val="90000"/>
                    <a:lumOff val="10000"/>
                  </a:schemeClr>
                </a:solidFill>
                <a:latin typeface="Calibri" panose="020F0502020204030204" pitchFamily="34" charset="0"/>
                <a:cs typeface="Calibri" panose="020F0502020204030204" pitchFamily="34" charset="0"/>
              </a:rPr>
              <a:t>Explore some digital resources </a:t>
            </a:r>
          </a:p>
          <a:p>
            <a:pPr marL="685800" lvl="0" indent="-457200" algn="just" rtl="0">
              <a:lnSpc>
                <a:spcPct val="100000"/>
              </a:lnSpc>
              <a:spcBef>
                <a:spcPts val="0"/>
              </a:spcBef>
              <a:spcAft>
                <a:spcPts val="0"/>
              </a:spcAft>
              <a:buSzPts val="2100"/>
              <a:buFont typeface="Arial" panose="020B0604020202020204" pitchFamily="34" charset="0"/>
              <a:buChar char="•"/>
            </a:pPr>
            <a:endParaRPr sz="3200" dirty="0">
              <a:solidFill>
                <a:schemeClr val="accent4">
                  <a:lumMod val="90000"/>
                  <a:lumOff val="10000"/>
                </a:schemeClr>
              </a:solidFill>
            </a:endParaRPr>
          </a:p>
          <a:p>
            <a:pPr marL="457200" lvl="0" indent="-228600" algn="just" rtl="0">
              <a:lnSpc>
                <a:spcPct val="100000"/>
              </a:lnSpc>
              <a:spcBef>
                <a:spcPts val="600"/>
              </a:spcBef>
              <a:spcAft>
                <a:spcPts val="0"/>
              </a:spcAft>
              <a:buSzPts val="2100"/>
              <a:buNone/>
            </a:pPr>
            <a:endParaRPr sz="3600" dirty="0"/>
          </a:p>
          <a:p>
            <a:pPr marL="457200" lvl="0" indent="-228600" algn="just" rtl="0">
              <a:lnSpc>
                <a:spcPct val="100000"/>
              </a:lnSpc>
              <a:spcBef>
                <a:spcPts val="600"/>
              </a:spcBef>
              <a:spcAft>
                <a:spcPts val="0"/>
              </a:spcAft>
              <a:buSzPts val="2100"/>
              <a:buNone/>
            </a:pPr>
            <a:endParaRPr dirty="0"/>
          </a:p>
        </p:txBody>
      </p:sp>
      <p:sp>
        <p:nvSpPr>
          <p:cNvPr id="88" name="Google Shape;88;p27"/>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800"/>
              <a:buNone/>
            </a:pPr>
            <a:r>
              <a:rPr lang="en-US" sz="3200" dirty="0"/>
              <a:t>Learning Outcomes: Creating and using digital resources </a:t>
            </a:r>
            <a:endParaRP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4"/>
          <p:cNvSpPr txBox="1">
            <a:spLocks noGrp="1"/>
          </p:cNvSpPr>
          <p:nvPr>
            <p:ph type="body" idx="1"/>
          </p:nvPr>
        </p:nvSpPr>
        <p:spPr>
          <a:xfrm>
            <a:off x="5141699" y="1328449"/>
            <a:ext cx="7893200" cy="5591550"/>
          </a:xfrm>
          <a:prstGeom prst="rect">
            <a:avLst/>
          </a:prstGeom>
          <a:noFill/>
          <a:ln>
            <a:noFill/>
          </a:ln>
        </p:spPr>
        <p:txBody>
          <a:bodyPr spcFirstLastPara="1" wrap="square" lIns="45700" tIns="45700" rIns="45700" bIns="45700" anchor="t" anchorCtr="0">
            <a:noAutofit/>
          </a:bodyPr>
          <a:lstStyle/>
          <a:p>
            <a:pPr marL="0" lvl="0" indent="0" algn="l" rtl="0">
              <a:lnSpc>
                <a:spcPct val="107142"/>
              </a:lnSpc>
              <a:spcBef>
                <a:spcPts val="0"/>
              </a:spcBef>
              <a:spcAft>
                <a:spcPts val="0"/>
              </a:spcAft>
              <a:buClr>
                <a:srgbClr val="44546A"/>
              </a:buClr>
              <a:buSzPts val="3100"/>
            </a:pPr>
            <a:r>
              <a:rPr lang="en-US" sz="2400" dirty="0"/>
              <a:t>In your teaching sessions you can use the Money Matters digital resources or create your own to engage your learners to build financial literacy skills:</a:t>
            </a:r>
            <a:endParaRPr sz="2400" dirty="0"/>
          </a:p>
          <a:p>
            <a:pPr marL="342900" lvl="0" indent="-146050" algn="l" rtl="0">
              <a:lnSpc>
                <a:spcPct val="107142"/>
              </a:lnSpc>
              <a:spcBef>
                <a:spcPts val="0"/>
              </a:spcBef>
              <a:spcAft>
                <a:spcPts val="0"/>
              </a:spcAft>
              <a:buClr>
                <a:srgbClr val="44546A"/>
              </a:buClr>
              <a:buSzPts val="3100"/>
              <a:buFont typeface="Arial"/>
              <a:buNone/>
            </a:pPr>
            <a:endParaRPr sz="2400" dirty="0"/>
          </a:p>
          <a:p>
            <a:pPr marL="342900" lvl="0" indent="-342900" algn="l" rtl="0">
              <a:lnSpc>
                <a:spcPct val="107142"/>
              </a:lnSpc>
              <a:spcBef>
                <a:spcPts val="0"/>
              </a:spcBef>
              <a:spcAft>
                <a:spcPts val="0"/>
              </a:spcAft>
              <a:buClr>
                <a:srgbClr val="44546A"/>
              </a:buClr>
              <a:buSzPts val="3100"/>
              <a:buFont typeface="Arial"/>
              <a:buChar char="•"/>
            </a:pPr>
            <a:r>
              <a:rPr lang="en-US" sz="2400" dirty="0"/>
              <a:t>Firstly, find out which digital tools are best for you and which ones will support your training.  </a:t>
            </a:r>
            <a:endParaRPr sz="2400" dirty="0"/>
          </a:p>
          <a:p>
            <a:pPr marL="342900" lvl="0" indent="-146050" algn="l" rtl="0">
              <a:lnSpc>
                <a:spcPct val="107142"/>
              </a:lnSpc>
              <a:spcBef>
                <a:spcPts val="0"/>
              </a:spcBef>
              <a:spcAft>
                <a:spcPts val="0"/>
              </a:spcAft>
              <a:buClr>
                <a:srgbClr val="44546A"/>
              </a:buClr>
              <a:buSzPts val="3100"/>
              <a:buFont typeface="Arial"/>
              <a:buNone/>
            </a:pPr>
            <a:endParaRPr sz="2400" dirty="0"/>
          </a:p>
          <a:p>
            <a:pPr marL="342900" lvl="0" indent="-342900" algn="l" rtl="0">
              <a:lnSpc>
                <a:spcPct val="107142"/>
              </a:lnSpc>
              <a:spcBef>
                <a:spcPts val="0"/>
              </a:spcBef>
              <a:spcAft>
                <a:spcPts val="0"/>
              </a:spcAft>
              <a:buClr>
                <a:srgbClr val="44546A"/>
              </a:buClr>
              <a:buSzPts val="3100"/>
              <a:buFont typeface="Arial"/>
              <a:buChar char="•"/>
            </a:pPr>
            <a:r>
              <a:rPr lang="en-US" sz="2400" dirty="0"/>
              <a:t>Secondly,  specific uses for resources vary. Some will streamline processes, facilitate activities or create virtual educational spaces.</a:t>
            </a:r>
          </a:p>
          <a:p>
            <a:pPr marL="342900" lvl="0" indent="-342900" algn="l" rtl="0">
              <a:lnSpc>
                <a:spcPct val="107142"/>
              </a:lnSpc>
              <a:spcBef>
                <a:spcPts val="0"/>
              </a:spcBef>
              <a:spcAft>
                <a:spcPts val="0"/>
              </a:spcAft>
              <a:buClr>
                <a:srgbClr val="44546A"/>
              </a:buClr>
              <a:buSzPts val="3100"/>
              <a:buFont typeface="Arial"/>
              <a:buChar char="•"/>
            </a:pPr>
            <a:endParaRPr lang="en-US" sz="2400" dirty="0"/>
          </a:p>
          <a:p>
            <a:pPr marL="342900" lvl="0" indent="-342900" algn="l" rtl="0">
              <a:lnSpc>
                <a:spcPct val="107142"/>
              </a:lnSpc>
              <a:spcBef>
                <a:spcPts val="0"/>
              </a:spcBef>
              <a:spcAft>
                <a:spcPts val="0"/>
              </a:spcAft>
              <a:buClr>
                <a:srgbClr val="44546A"/>
              </a:buClr>
              <a:buSzPts val="3100"/>
              <a:buFont typeface="Arial"/>
              <a:buChar char="•"/>
            </a:pPr>
            <a:r>
              <a:rPr lang="en-US" sz="2400" dirty="0"/>
              <a:t>Thirdly, these resources can make learning processes more entertaining for participants. </a:t>
            </a:r>
            <a:endParaRPr sz="2400" dirty="0"/>
          </a:p>
        </p:txBody>
      </p:sp>
      <p:sp>
        <p:nvSpPr>
          <p:cNvPr id="400" name="Google Shape;400;p24"/>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t>Considerations</a:t>
            </a:r>
            <a:endParaRPr sz="3200" dirty="0"/>
          </a:p>
        </p:txBody>
      </p:sp>
      <p:pic>
        <p:nvPicPr>
          <p:cNvPr id="401" name="Google Shape;401;p24" descr="Icon, Round, Circular, Symbol, Web, Circle, Design"/>
          <p:cNvPicPr preferRelativeResize="0"/>
          <p:nvPr/>
        </p:nvPicPr>
        <p:blipFill rotWithShape="1">
          <a:blip r:embed="rId3">
            <a:alphaModFix/>
          </a:blip>
          <a:srcRect/>
          <a:stretch/>
        </p:blipFill>
        <p:spPr>
          <a:xfrm>
            <a:off x="800450" y="1766887"/>
            <a:ext cx="3971925" cy="3971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C925AE-3DC1-3536-E08A-C7B255AD6B5F}"/>
              </a:ext>
            </a:extLst>
          </p:cNvPr>
          <p:cNvSpPr>
            <a:spLocks noGrp="1"/>
          </p:cNvSpPr>
          <p:nvPr>
            <p:ph type="title"/>
          </p:nvPr>
        </p:nvSpPr>
        <p:spPr>
          <a:xfrm>
            <a:off x="502500" y="432159"/>
            <a:ext cx="12330000" cy="1065337"/>
          </a:xfrm>
        </p:spPr>
        <p:txBody>
          <a:bodyPr>
            <a:normAutofit/>
          </a:bodyPr>
          <a:lstStyle/>
          <a:p>
            <a:r>
              <a:rPr lang="en-GB" sz="3600" dirty="0">
                <a:solidFill>
                  <a:srgbClr val="097D74"/>
                </a:solidFill>
              </a:rPr>
              <a:t>Self study tasks:</a:t>
            </a:r>
          </a:p>
        </p:txBody>
      </p:sp>
      <p:sp>
        <p:nvSpPr>
          <p:cNvPr id="10" name="TextBox 9">
            <a:extLst>
              <a:ext uri="{FF2B5EF4-FFF2-40B4-BE49-F238E27FC236}">
                <a16:creationId xmlns:a16="http://schemas.microsoft.com/office/drawing/2014/main" id="{549B7878-E4F5-4A1C-954A-A6C350DF90A4}"/>
              </a:ext>
            </a:extLst>
          </p:cNvPr>
          <p:cNvSpPr txBox="1"/>
          <p:nvPr/>
        </p:nvSpPr>
        <p:spPr>
          <a:xfrm>
            <a:off x="1567976" y="1586178"/>
            <a:ext cx="9964645" cy="2554545"/>
          </a:xfrm>
          <a:prstGeom prst="rect">
            <a:avLst/>
          </a:prstGeom>
          <a:noFill/>
        </p:spPr>
        <p:txBody>
          <a:bodyPr wrap="square" rtlCol="0">
            <a:spAutoFit/>
          </a:bodyPr>
          <a:lstStyle/>
          <a:p>
            <a:pPr marL="342900" indent="-342900">
              <a:buClr>
                <a:srgbClr val="097D74"/>
              </a:buClr>
              <a:buFont typeface="Arial" panose="020B0604020202020204" pitchFamily="34" charset="0"/>
              <a:buChar char="•"/>
            </a:pPr>
            <a:r>
              <a:rPr lang="en-GB" sz="3200" b="1" dirty="0">
                <a:solidFill>
                  <a:srgbClr val="097D74"/>
                </a:solidFill>
                <a:latin typeface="Calibri"/>
                <a:cs typeface="Calibri"/>
                <a:sym typeface="Calibri"/>
              </a:rPr>
              <a:t>Have a go at creating your own digital learning resources – an online quiz, wordsearch or escape room.</a:t>
            </a:r>
          </a:p>
          <a:p>
            <a:pPr marL="342900" indent="-342900">
              <a:buClr>
                <a:srgbClr val="097D74"/>
              </a:buClr>
              <a:buFont typeface="Arial" panose="020B0604020202020204" pitchFamily="34" charset="0"/>
              <a:buChar char="•"/>
            </a:pPr>
            <a:r>
              <a:rPr lang="en-GB" sz="3200" b="1" dirty="0">
                <a:solidFill>
                  <a:srgbClr val="097D74"/>
                </a:solidFill>
                <a:latin typeface="Calibri"/>
                <a:cs typeface="Calibri"/>
                <a:sym typeface="Calibri"/>
              </a:rPr>
              <a:t>Go online to the Money Matters Financial Literacy Library to complete the Digital Badges for Module 6.</a:t>
            </a:r>
          </a:p>
          <a:p>
            <a:pPr marL="342900" indent="-342900">
              <a:buClr>
                <a:srgbClr val="097D74"/>
              </a:buClr>
              <a:buFont typeface="Arial" panose="020B0604020202020204" pitchFamily="34" charset="0"/>
              <a:buChar char="•"/>
            </a:pPr>
            <a:r>
              <a:rPr lang="en-GB" sz="3200" b="1" dirty="0">
                <a:solidFill>
                  <a:srgbClr val="097D74"/>
                </a:solidFill>
                <a:latin typeface="Calibri"/>
                <a:cs typeface="Calibri"/>
                <a:sym typeface="Calibri"/>
              </a:rPr>
              <a:t>A final training survey will be sent to you to complete. </a:t>
            </a:r>
          </a:p>
        </p:txBody>
      </p:sp>
      <p:pic>
        <p:nvPicPr>
          <p:cNvPr id="6" name="Picture 5">
            <a:extLst>
              <a:ext uri="{FF2B5EF4-FFF2-40B4-BE49-F238E27FC236}">
                <a16:creationId xmlns:a16="http://schemas.microsoft.com/office/drawing/2014/main" id="{B7C576D2-4D5A-B1C2-B61F-6A566D20858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2811" y="4140723"/>
            <a:ext cx="2597785" cy="2597785"/>
          </a:xfrm>
          <a:prstGeom prst="rect">
            <a:avLst/>
          </a:prstGeom>
          <a:noFill/>
          <a:ln>
            <a:noFill/>
          </a:ln>
        </p:spPr>
      </p:pic>
      <p:pic>
        <p:nvPicPr>
          <p:cNvPr id="8" name="Picture 7">
            <a:extLst>
              <a:ext uri="{FF2B5EF4-FFF2-40B4-BE49-F238E27FC236}">
                <a16:creationId xmlns:a16="http://schemas.microsoft.com/office/drawing/2014/main" id="{43006AE2-4AB5-8820-137E-BC05ACAB9A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8605" y="4140722"/>
            <a:ext cx="2597785" cy="2597785"/>
          </a:xfrm>
          <a:prstGeom prst="rect">
            <a:avLst/>
          </a:prstGeom>
          <a:noFill/>
          <a:ln>
            <a:noFill/>
          </a:ln>
        </p:spPr>
      </p:pic>
      <p:pic>
        <p:nvPicPr>
          <p:cNvPr id="11" name="Picture 10" descr="A picture containing logo&#10;&#10;Description automatically generated">
            <a:extLst>
              <a:ext uri="{FF2B5EF4-FFF2-40B4-BE49-F238E27FC236}">
                <a16:creationId xmlns:a16="http://schemas.microsoft.com/office/drawing/2014/main" id="{D58A1F49-4BD7-5741-70AC-FA3D9812FC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8239" y="3752850"/>
            <a:ext cx="3657726" cy="3657726"/>
          </a:xfrm>
          <a:prstGeom prst="rect">
            <a:avLst/>
          </a:prstGeom>
          <a:noFill/>
          <a:ln>
            <a:noFill/>
          </a:ln>
        </p:spPr>
      </p:pic>
      <p:sp>
        <p:nvSpPr>
          <p:cNvPr id="2" name="Striped Right Arrow 1">
            <a:extLst>
              <a:ext uri="{FF2B5EF4-FFF2-40B4-BE49-F238E27FC236}">
                <a16:creationId xmlns:a16="http://schemas.microsoft.com/office/drawing/2014/main" id="{951E67F5-148D-018D-471B-ADD89857C7B4}"/>
              </a:ext>
            </a:extLst>
          </p:cNvPr>
          <p:cNvSpPr/>
          <p:nvPr/>
        </p:nvSpPr>
        <p:spPr>
          <a:xfrm>
            <a:off x="8539843" y="4980210"/>
            <a:ext cx="688396" cy="47352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286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f8f86123c2_0_229"/>
          <p:cNvSpPr txBox="1"/>
          <p:nvPr/>
        </p:nvSpPr>
        <p:spPr>
          <a:xfrm>
            <a:off x="352425" y="2762250"/>
            <a:ext cx="5966732" cy="178506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2000"/>
            </a:pPr>
            <a:r>
              <a:rPr lang="en-US" sz="2800" b="1" dirty="0">
                <a:solidFill>
                  <a:srgbClr val="002060"/>
                </a:solidFill>
                <a:latin typeface="Calibri" panose="020F0502020204030204" pitchFamily="34" charset="0"/>
                <a:cs typeface="Calibri" panose="020F0502020204030204" pitchFamily="34" charset="0"/>
              </a:rPr>
              <a:t>Thank you for attending, we hope you find this useful. </a:t>
            </a:r>
          </a:p>
          <a:p>
            <a:pPr marL="342900" marR="0" lvl="0" indent="-342900" algn="l" rtl="0">
              <a:lnSpc>
                <a:spcPct val="100000"/>
              </a:lnSpc>
              <a:spcBef>
                <a:spcPts val="0"/>
              </a:spcBef>
              <a:spcAft>
                <a:spcPts val="0"/>
              </a:spcAft>
              <a:buClr>
                <a:srgbClr val="000000"/>
              </a:buClr>
              <a:buSzPts val="2000"/>
              <a:buFont typeface="Arial"/>
              <a:buChar char="•"/>
            </a:pPr>
            <a:endParaRPr lang="en-US" sz="2000" b="1" i="0" u="none" strike="noStrike" cap="none" dirty="0">
              <a:solidFill>
                <a:srgbClr val="0070C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endParaRPr lang="en-US" sz="2000" b="1" dirty="0">
              <a:solidFill>
                <a:srgbClr val="0070C0"/>
              </a:solidFil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ctrTitle"/>
          </p:nvPr>
        </p:nvSpPr>
        <p:spPr>
          <a:xfrm>
            <a:off x="265174" y="479985"/>
            <a:ext cx="11317834" cy="857782"/>
          </a:xfrm>
          <a:prstGeom prst="rect">
            <a:avLst/>
          </a:prstGeom>
          <a:noFill/>
          <a:ln>
            <a:noFill/>
          </a:ln>
        </p:spPr>
        <p:txBody>
          <a:bodyPr spcFirstLastPara="1" wrap="square" lIns="72000" tIns="45700" rIns="72000" bIns="45700" anchor="b" anchorCtr="0">
            <a:normAutofit fontScale="90000"/>
          </a:bodyPr>
          <a:lstStyle/>
          <a:p>
            <a:pPr marL="0" lvl="0" indent="0" algn="l" rtl="0">
              <a:lnSpc>
                <a:spcPct val="90000"/>
              </a:lnSpc>
              <a:spcBef>
                <a:spcPts val="0"/>
              </a:spcBef>
              <a:spcAft>
                <a:spcPts val="0"/>
              </a:spcAft>
              <a:buClr>
                <a:schemeClr val="accent2"/>
              </a:buClr>
              <a:buSzPct val="99040"/>
              <a:buFont typeface="Calibri"/>
              <a:buNone/>
            </a:pPr>
            <a:r>
              <a:rPr lang="en-US" dirty="0"/>
              <a:t>    </a:t>
            </a:r>
            <a:r>
              <a:rPr lang="en-US" sz="3600" dirty="0"/>
              <a:t>Module 2  Visual Plan for the session</a:t>
            </a:r>
            <a:endParaRPr sz="3600" dirty="0"/>
          </a:p>
        </p:txBody>
      </p:sp>
      <p:sp>
        <p:nvSpPr>
          <p:cNvPr id="65" name="Google Shape;65;p2"/>
          <p:cNvSpPr txBox="1">
            <a:spLocks noGrp="1"/>
          </p:cNvSpPr>
          <p:nvPr>
            <p:ph type="subTitle" idx="1"/>
          </p:nvPr>
        </p:nvSpPr>
        <p:spPr>
          <a:xfrm>
            <a:off x="1252988" y="1547139"/>
            <a:ext cx="2404056" cy="1276272"/>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1094"/>
              </a:spcBef>
              <a:spcAft>
                <a:spcPts val="0"/>
              </a:spcAft>
              <a:buClr>
                <a:schemeClr val="dk1"/>
              </a:buClr>
              <a:buSzPts val="1641"/>
              <a:buNone/>
            </a:pPr>
            <a:r>
              <a:rPr lang="en-US" sz="2800" dirty="0">
                <a:solidFill>
                  <a:schemeClr val="bg1"/>
                </a:solidFill>
                <a:latin typeface="Calibri" panose="020F0502020204030204" pitchFamily="34" charset="0"/>
                <a:cs typeface="Calibri" panose="020F0502020204030204" pitchFamily="34" charset="0"/>
                <a:sym typeface="Calibri"/>
              </a:rPr>
              <a:t>Learning </a:t>
            </a:r>
          </a:p>
          <a:p>
            <a:pPr marL="0" lvl="0" indent="0" algn="ctr" rtl="0">
              <a:lnSpc>
                <a:spcPct val="90000"/>
              </a:lnSpc>
              <a:spcBef>
                <a:spcPts val="1094"/>
              </a:spcBef>
              <a:spcAft>
                <a:spcPts val="0"/>
              </a:spcAft>
              <a:buClr>
                <a:schemeClr val="dk1"/>
              </a:buClr>
              <a:buSzPts val="1641"/>
              <a:buNone/>
            </a:pPr>
            <a:r>
              <a:rPr lang="en-US" sz="2800" dirty="0">
                <a:solidFill>
                  <a:schemeClr val="bg1"/>
                </a:solidFill>
                <a:latin typeface="Calibri" panose="020F0502020204030204" pitchFamily="34" charset="0"/>
                <a:cs typeface="Calibri" panose="020F0502020204030204" pitchFamily="34" charset="0"/>
                <a:sym typeface="Calibri"/>
              </a:rPr>
              <a:t>outcomes</a:t>
            </a:r>
            <a:endParaRPr sz="2800" dirty="0">
              <a:solidFill>
                <a:schemeClr val="bg1"/>
              </a:solidFill>
              <a:latin typeface="Calibri" panose="020F0502020204030204" pitchFamily="34" charset="0"/>
              <a:cs typeface="Calibri" panose="020F0502020204030204" pitchFamily="34" charset="0"/>
            </a:endParaRPr>
          </a:p>
        </p:txBody>
      </p:sp>
      <p:sp>
        <p:nvSpPr>
          <p:cNvPr id="66" name="Google Shape;66;p2"/>
          <p:cNvSpPr txBox="1"/>
          <p:nvPr/>
        </p:nvSpPr>
        <p:spPr>
          <a:xfrm>
            <a:off x="5217626" y="1580698"/>
            <a:ext cx="2347811" cy="1010764"/>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rmAutofit/>
          </a:bodyPr>
          <a:lstStyle/>
          <a:p>
            <a:pPr marL="0" marR="0" lvl="0" indent="0" algn="ctr" rtl="0">
              <a:lnSpc>
                <a:spcPct val="90000"/>
              </a:lnSpc>
              <a:spcBef>
                <a:spcPts val="0"/>
              </a:spcBef>
              <a:spcAft>
                <a:spcPts val="0"/>
              </a:spcAft>
              <a:buClr>
                <a:schemeClr val="dk1"/>
              </a:buClr>
              <a:buSzPts val="2625"/>
              <a:buFont typeface="Arial"/>
              <a:buNone/>
            </a:pPr>
            <a:r>
              <a:rPr lang="en-GB" sz="2800" dirty="0">
                <a:solidFill>
                  <a:schemeClr val="bg1"/>
                </a:solidFill>
                <a:latin typeface="Calibri" panose="020F0502020204030204" pitchFamily="34" charset="0"/>
                <a:cs typeface="Calibri" panose="020F0502020204030204" pitchFamily="34" charset="0"/>
              </a:rPr>
              <a:t>Warmer</a:t>
            </a:r>
            <a:endParaRPr dirty="0">
              <a:latin typeface="Calibri" panose="020F0502020204030204" pitchFamily="34" charset="0"/>
              <a:cs typeface="Calibri" panose="020F0502020204030204" pitchFamily="34" charset="0"/>
            </a:endParaRPr>
          </a:p>
        </p:txBody>
      </p:sp>
      <p:sp>
        <p:nvSpPr>
          <p:cNvPr id="67" name="Google Shape;67;p2"/>
          <p:cNvSpPr/>
          <p:nvPr/>
        </p:nvSpPr>
        <p:spPr>
          <a:xfrm>
            <a:off x="3929507" y="1732660"/>
            <a:ext cx="1053323" cy="606459"/>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
        <p:nvSpPr>
          <p:cNvPr id="68" name="Google Shape;68;p2"/>
          <p:cNvSpPr/>
          <p:nvPr/>
        </p:nvSpPr>
        <p:spPr>
          <a:xfrm rot="16200000">
            <a:off x="8035028" y="1479515"/>
            <a:ext cx="743540" cy="1213129"/>
          </a:xfrm>
          <a:prstGeom prst="down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
        <p:nvSpPr>
          <p:cNvPr id="69" name="Google Shape;69;p2"/>
          <p:cNvSpPr txBox="1"/>
          <p:nvPr/>
        </p:nvSpPr>
        <p:spPr>
          <a:xfrm>
            <a:off x="9455491" y="1495969"/>
            <a:ext cx="2347811" cy="1095493"/>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90000"/>
              </a:lnSpc>
              <a:spcBef>
                <a:spcPts val="0"/>
              </a:spcBef>
              <a:spcAft>
                <a:spcPts val="0"/>
              </a:spcAft>
              <a:buClr>
                <a:schemeClr val="dk1"/>
              </a:buClr>
              <a:buSzPts val="1641"/>
              <a:buFont typeface="Arial"/>
              <a:buNone/>
            </a:pPr>
            <a:r>
              <a:rPr lang="en-GB" sz="2400" dirty="0">
                <a:solidFill>
                  <a:schemeClr val="bg1"/>
                </a:solidFill>
                <a:latin typeface="Calibri" panose="020F0502020204030204" pitchFamily="34" charset="0"/>
                <a:cs typeface="Calibri" panose="020F0502020204030204" pitchFamily="34" charset="0"/>
              </a:rPr>
              <a:t>Using and creating  digital resources</a:t>
            </a:r>
            <a:endParaRPr sz="2400" dirty="0">
              <a:solidFill>
                <a:schemeClr val="bg1"/>
              </a:solidFill>
              <a:latin typeface="Calibri" panose="020F0502020204030204" pitchFamily="34" charset="0"/>
              <a:cs typeface="Calibri" panose="020F0502020204030204" pitchFamily="34" charset="0"/>
            </a:endParaRPr>
          </a:p>
        </p:txBody>
      </p:sp>
      <p:sp>
        <p:nvSpPr>
          <p:cNvPr id="71" name="Google Shape;71;p2"/>
          <p:cNvSpPr txBox="1"/>
          <p:nvPr/>
        </p:nvSpPr>
        <p:spPr>
          <a:xfrm>
            <a:off x="5263168" y="3229607"/>
            <a:ext cx="2480805" cy="1468551"/>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90000"/>
              </a:lnSpc>
              <a:spcBef>
                <a:spcPts val="1000"/>
              </a:spcBef>
              <a:spcAft>
                <a:spcPts val="0"/>
              </a:spcAft>
              <a:buClr>
                <a:schemeClr val="dk1"/>
              </a:buClr>
              <a:buSzPct val="100000"/>
              <a:buFont typeface="Arial"/>
              <a:buNone/>
            </a:pPr>
            <a:r>
              <a:rPr lang="en-GB" sz="2400" dirty="0">
                <a:solidFill>
                  <a:schemeClr val="bg1"/>
                </a:solidFill>
                <a:latin typeface="Calibri" panose="020F0502020204030204" pitchFamily="34" charset="0"/>
                <a:cs typeface="Calibri" panose="020F0502020204030204" pitchFamily="34" charset="0"/>
              </a:rPr>
              <a:t>Introducing an Escape room</a:t>
            </a:r>
            <a:endParaRPr sz="2400" dirty="0">
              <a:solidFill>
                <a:schemeClr val="bg1"/>
              </a:solidFill>
              <a:latin typeface="Calibri" panose="020F0502020204030204" pitchFamily="34" charset="0"/>
              <a:cs typeface="Calibri" panose="020F0502020204030204" pitchFamily="34" charset="0"/>
            </a:endParaRPr>
          </a:p>
        </p:txBody>
      </p:sp>
      <p:sp>
        <p:nvSpPr>
          <p:cNvPr id="72" name="Google Shape;72;p2"/>
          <p:cNvSpPr/>
          <p:nvPr/>
        </p:nvSpPr>
        <p:spPr>
          <a:xfrm>
            <a:off x="980525" y="5015568"/>
            <a:ext cx="2676519" cy="1595945"/>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dirty="0">
                <a:solidFill>
                  <a:schemeClr val="bg1"/>
                </a:solidFill>
              </a:rPr>
              <a:t>Creating your own Escape room</a:t>
            </a:r>
            <a:endParaRPr sz="2400" dirty="0">
              <a:solidFill>
                <a:schemeClr val="bg1"/>
              </a:solidFill>
            </a:endParaRPr>
          </a:p>
        </p:txBody>
      </p:sp>
      <p:sp>
        <p:nvSpPr>
          <p:cNvPr id="75" name="Google Shape;75;p2"/>
          <p:cNvSpPr/>
          <p:nvPr/>
        </p:nvSpPr>
        <p:spPr>
          <a:xfrm rot="10800000">
            <a:off x="8111254" y="3678833"/>
            <a:ext cx="1213129" cy="780243"/>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
        <p:nvSpPr>
          <p:cNvPr id="76" name="Google Shape;76;p2"/>
          <p:cNvSpPr/>
          <p:nvPr/>
        </p:nvSpPr>
        <p:spPr>
          <a:xfrm rot="10800000">
            <a:off x="3842564" y="3594001"/>
            <a:ext cx="1053323" cy="739764"/>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pic>
        <p:nvPicPr>
          <p:cNvPr id="79" name="Google Shape;79;p2" descr="Text, whiteboard&#10;&#10;Description automatically generated"/>
          <p:cNvPicPr preferRelativeResize="0"/>
          <p:nvPr/>
        </p:nvPicPr>
        <p:blipFill rotWithShape="1">
          <a:blip r:embed="rId3">
            <a:alphaModFix/>
          </a:blip>
          <a:srcRect/>
          <a:stretch/>
        </p:blipFill>
        <p:spPr>
          <a:xfrm>
            <a:off x="1252988" y="3290781"/>
            <a:ext cx="2129658" cy="1455681"/>
          </a:xfrm>
          <a:prstGeom prst="rect">
            <a:avLst/>
          </a:prstGeom>
          <a:noFill/>
          <a:ln>
            <a:noFill/>
          </a:ln>
        </p:spPr>
      </p:pic>
      <p:sp>
        <p:nvSpPr>
          <p:cNvPr id="13" name="Google Shape;66;p2">
            <a:extLst>
              <a:ext uri="{FF2B5EF4-FFF2-40B4-BE49-F238E27FC236}">
                <a16:creationId xmlns:a16="http://schemas.microsoft.com/office/drawing/2014/main" id="{DED4EA2C-17FA-A83F-9268-4DD4AFD37A8A}"/>
              </a:ext>
            </a:extLst>
          </p:cNvPr>
          <p:cNvSpPr txBox="1"/>
          <p:nvPr/>
        </p:nvSpPr>
        <p:spPr>
          <a:xfrm>
            <a:off x="5142969" y="5201392"/>
            <a:ext cx="2555766" cy="1204386"/>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rmAutofit/>
          </a:bodyPr>
          <a:lstStyle/>
          <a:p>
            <a:pPr marL="0" marR="0" lvl="0" indent="0" algn="ctr" rtl="0">
              <a:lnSpc>
                <a:spcPct val="90000"/>
              </a:lnSpc>
              <a:spcBef>
                <a:spcPts val="0"/>
              </a:spcBef>
              <a:spcAft>
                <a:spcPts val="0"/>
              </a:spcAft>
              <a:buClr>
                <a:schemeClr val="dk1"/>
              </a:buClr>
              <a:buSzPts val="2625"/>
              <a:buFont typeface="Arial"/>
              <a:buNone/>
            </a:pPr>
            <a:r>
              <a:rPr lang="en-GB" sz="2400" dirty="0">
                <a:solidFill>
                  <a:schemeClr val="bg1"/>
                </a:solidFill>
                <a:latin typeface="Calibri" panose="020F0502020204030204" pitchFamily="34" charset="0"/>
                <a:cs typeface="Calibri" panose="020F0502020204030204" pitchFamily="34" charset="0"/>
              </a:rPr>
              <a:t>Looking at the Money Matters App</a:t>
            </a:r>
            <a:endParaRPr sz="2400" dirty="0">
              <a:solidFill>
                <a:schemeClr val="bg1"/>
              </a:solidFill>
              <a:latin typeface="Calibri" panose="020F0502020204030204" pitchFamily="34" charset="0"/>
              <a:cs typeface="Calibri" panose="020F0502020204030204" pitchFamily="34" charset="0"/>
            </a:endParaRPr>
          </a:p>
        </p:txBody>
      </p:sp>
      <p:sp>
        <p:nvSpPr>
          <p:cNvPr id="14" name="Google Shape;66;p2">
            <a:extLst>
              <a:ext uri="{FF2B5EF4-FFF2-40B4-BE49-F238E27FC236}">
                <a16:creationId xmlns:a16="http://schemas.microsoft.com/office/drawing/2014/main" id="{59CEA7B8-F638-2551-346A-98FE41EEFE51}"/>
              </a:ext>
            </a:extLst>
          </p:cNvPr>
          <p:cNvSpPr txBox="1"/>
          <p:nvPr/>
        </p:nvSpPr>
        <p:spPr>
          <a:xfrm>
            <a:off x="9418010" y="5308158"/>
            <a:ext cx="2555766" cy="1010764"/>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rmAutofit/>
          </a:bodyPr>
          <a:lstStyle/>
          <a:p>
            <a:pPr marL="0" marR="0" lvl="0" indent="0" algn="ctr" rtl="0">
              <a:lnSpc>
                <a:spcPct val="90000"/>
              </a:lnSpc>
              <a:spcBef>
                <a:spcPts val="0"/>
              </a:spcBef>
              <a:spcAft>
                <a:spcPts val="0"/>
              </a:spcAft>
              <a:buClr>
                <a:schemeClr val="dk1"/>
              </a:buClr>
              <a:buSzPts val="2625"/>
              <a:buFont typeface="Arial"/>
              <a:buNone/>
            </a:pPr>
            <a:r>
              <a:rPr lang="en-GB" sz="3200" dirty="0">
                <a:solidFill>
                  <a:schemeClr val="bg1"/>
                </a:solidFill>
                <a:latin typeface="Calibri" panose="020F0502020204030204" pitchFamily="34" charset="0"/>
                <a:cs typeface="Calibri" panose="020F0502020204030204" pitchFamily="34" charset="0"/>
              </a:rPr>
              <a:t>End</a:t>
            </a:r>
            <a:endParaRPr dirty="0">
              <a:latin typeface="Calibri" panose="020F0502020204030204" pitchFamily="34" charset="0"/>
              <a:cs typeface="Calibri" panose="020F0502020204030204" pitchFamily="34" charset="0"/>
            </a:endParaRPr>
          </a:p>
        </p:txBody>
      </p:sp>
      <p:sp>
        <p:nvSpPr>
          <p:cNvPr id="15" name="Google Shape;67;p2">
            <a:extLst>
              <a:ext uri="{FF2B5EF4-FFF2-40B4-BE49-F238E27FC236}">
                <a16:creationId xmlns:a16="http://schemas.microsoft.com/office/drawing/2014/main" id="{32100258-9B25-8DB1-6F14-35B65A1EC0D6}"/>
              </a:ext>
            </a:extLst>
          </p:cNvPr>
          <p:cNvSpPr/>
          <p:nvPr/>
        </p:nvSpPr>
        <p:spPr>
          <a:xfrm>
            <a:off x="7945531" y="5579159"/>
            <a:ext cx="1170784" cy="642474"/>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
        <p:nvSpPr>
          <p:cNvPr id="16" name="Google Shape;71;p2">
            <a:extLst>
              <a:ext uri="{FF2B5EF4-FFF2-40B4-BE49-F238E27FC236}">
                <a16:creationId xmlns:a16="http://schemas.microsoft.com/office/drawing/2014/main" id="{898AF3D4-BAA3-33EE-B7F3-C9EEEE5A7418}"/>
              </a:ext>
            </a:extLst>
          </p:cNvPr>
          <p:cNvSpPr txBox="1"/>
          <p:nvPr/>
        </p:nvSpPr>
        <p:spPr>
          <a:xfrm>
            <a:off x="9455491" y="3081183"/>
            <a:ext cx="2480805" cy="1468551"/>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90000"/>
              </a:lnSpc>
              <a:spcBef>
                <a:spcPts val="1000"/>
              </a:spcBef>
              <a:spcAft>
                <a:spcPts val="0"/>
              </a:spcAft>
              <a:buClr>
                <a:schemeClr val="dk1"/>
              </a:buClr>
              <a:buSzPct val="100000"/>
              <a:buFont typeface="Arial"/>
              <a:buNone/>
            </a:pPr>
            <a:r>
              <a:rPr lang="en-GB" sz="2400" dirty="0">
                <a:solidFill>
                  <a:schemeClr val="bg1"/>
                </a:solidFill>
                <a:latin typeface="Calibri" panose="020F0502020204030204" pitchFamily="34" charset="0"/>
                <a:cs typeface="Calibri" panose="020F0502020204030204" pitchFamily="34" charset="0"/>
              </a:rPr>
              <a:t>Motivation and digital learning</a:t>
            </a:r>
            <a:endParaRPr sz="2400" dirty="0">
              <a:solidFill>
                <a:schemeClr val="bg1"/>
              </a:solidFill>
              <a:latin typeface="Calibri" panose="020F0502020204030204" pitchFamily="34" charset="0"/>
              <a:cs typeface="Calibri" panose="020F0502020204030204" pitchFamily="34" charset="0"/>
            </a:endParaRPr>
          </a:p>
        </p:txBody>
      </p:sp>
      <p:sp>
        <p:nvSpPr>
          <p:cNvPr id="17" name="Google Shape;76;p2">
            <a:extLst>
              <a:ext uri="{FF2B5EF4-FFF2-40B4-BE49-F238E27FC236}">
                <a16:creationId xmlns:a16="http://schemas.microsoft.com/office/drawing/2014/main" id="{13A1E858-6C38-4FE1-A51F-B1C94F54E8B9}"/>
              </a:ext>
            </a:extLst>
          </p:cNvPr>
          <p:cNvSpPr/>
          <p:nvPr/>
        </p:nvSpPr>
        <p:spPr>
          <a:xfrm>
            <a:off x="3793275" y="5579158"/>
            <a:ext cx="1053323" cy="739764"/>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7" name="Google Shape;97;p3" descr="Emoticon, Emoji, Smile, Face, Icon"/>
          <p:cNvPicPr preferRelativeResize="0"/>
          <p:nvPr/>
        </p:nvPicPr>
        <p:blipFill rotWithShape="1">
          <a:blip r:embed="rId3">
            <a:alphaModFix/>
          </a:blip>
          <a:srcRect/>
          <a:stretch/>
        </p:blipFill>
        <p:spPr>
          <a:xfrm>
            <a:off x="1958975" y="2541100"/>
            <a:ext cx="5408236" cy="3605491"/>
          </a:xfrm>
          <a:prstGeom prst="rect">
            <a:avLst/>
          </a:prstGeom>
          <a:noFill/>
          <a:ln>
            <a:noFill/>
          </a:ln>
        </p:spPr>
      </p:pic>
      <p:sp>
        <p:nvSpPr>
          <p:cNvPr id="95" name="Google Shape;95;p3"/>
          <p:cNvSpPr txBox="1">
            <a:spLocks noGrp="1"/>
          </p:cNvSpPr>
          <p:nvPr>
            <p:ph type="title"/>
          </p:nvPr>
        </p:nvSpPr>
        <p:spPr>
          <a:xfrm>
            <a:off x="502499" y="1097324"/>
            <a:ext cx="10133417" cy="1443776"/>
          </a:xfrm>
          <a:prstGeom prst="rect">
            <a:avLst/>
          </a:prstGeom>
          <a:noFill/>
          <a:ln>
            <a:noFill/>
          </a:ln>
        </p:spPr>
        <p:txBody>
          <a:bodyPr spcFirstLastPara="1" wrap="square" lIns="45700" tIns="45700" rIns="45700" bIns="45700" anchor="ctr" anchorCtr="0">
            <a:normAutofit fontScale="90000"/>
          </a:bodyPr>
          <a:lstStyle/>
          <a:p>
            <a:pPr marL="0" marR="0" lvl="0" indent="0" algn="l" rtl="0">
              <a:lnSpc>
                <a:spcPct val="90000"/>
              </a:lnSpc>
              <a:spcBef>
                <a:spcPts val="0"/>
              </a:spcBef>
              <a:spcAft>
                <a:spcPts val="0"/>
              </a:spcAft>
              <a:buClr>
                <a:schemeClr val="accent2"/>
              </a:buClr>
              <a:buSzPct val="123456"/>
              <a:buFont typeface="Calibri"/>
              <a:buNone/>
            </a:pPr>
            <a:r>
              <a:rPr lang="en-US" sz="3600" dirty="0"/>
              <a:t>Activity M6.1  </a:t>
            </a:r>
            <a:br>
              <a:rPr lang="en-US" sz="3600" dirty="0"/>
            </a:br>
            <a:r>
              <a:rPr lang="en-US" sz="3600" dirty="0"/>
              <a:t>Warmer   Draw how you feel!</a:t>
            </a:r>
            <a:br>
              <a:rPr lang="en-US" sz="3600" dirty="0"/>
            </a:br>
            <a:br>
              <a:rPr lang="en-US" sz="3600" dirty="0"/>
            </a:br>
            <a:r>
              <a:rPr lang="en-US" sz="3600" dirty="0"/>
              <a:t> </a:t>
            </a:r>
            <a:endParaRPr dirty="0"/>
          </a:p>
        </p:txBody>
      </p:sp>
      <p:pic>
        <p:nvPicPr>
          <p:cNvPr id="96" name="Google Shape;96;p3" descr="Graphic 5"/>
          <p:cNvPicPr preferRelativeResize="0"/>
          <p:nvPr/>
        </p:nvPicPr>
        <p:blipFill rotWithShape="1">
          <a:blip r:embed="rId4">
            <a:alphaModFix/>
          </a:blip>
          <a:srcRect/>
          <a:stretch/>
        </p:blipFill>
        <p:spPr>
          <a:xfrm>
            <a:off x="7724485" y="2858040"/>
            <a:ext cx="2321884" cy="2271630"/>
          </a:xfrm>
          <a:prstGeom prst="rect">
            <a:avLst/>
          </a:prstGeom>
          <a:noFill/>
          <a:ln>
            <a:noFill/>
          </a:ln>
        </p:spPr>
      </p:pic>
      <p:sp>
        <p:nvSpPr>
          <p:cNvPr id="98" name="Google Shape;98;p3"/>
          <p:cNvSpPr txBox="1"/>
          <p:nvPr/>
        </p:nvSpPr>
        <p:spPr>
          <a:xfrm>
            <a:off x="6243026" y="2541100"/>
            <a:ext cx="439289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dirty="0">
                <a:solidFill>
                  <a:schemeClr val="accent2"/>
                </a:solidFill>
                <a:latin typeface="Calibri" panose="020F0502020204030204" pitchFamily="34" charset="0"/>
                <a:cs typeface="Calibri" panose="020F0502020204030204" pitchFamily="34" charset="0"/>
                <a:sym typeface="Arial"/>
              </a:rPr>
              <a:t>How do you feel today? </a:t>
            </a: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3600" b="0" i="0" u="none" strike="noStrike" cap="none" dirty="0">
              <a:solidFill>
                <a:schemeClr val="accent2"/>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endParaRPr sz="3600" b="0" i="0" u="none" strike="noStrike" cap="none" dirty="0">
              <a:solidFill>
                <a:schemeClr val="accent2"/>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br>
              <a:rPr lang="en-US" sz="3600" b="0" i="0" u="none" strike="noStrike" cap="none" dirty="0">
                <a:solidFill>
                  <a:schemeClr val="accent2"/>
                </a:solidFill>
                <a:latin typeface="Calibri" panose="020F0502020204030204" pitchFamily="34" charset="0"/>
                <a:cs typeface="Calibri" panose="020F0502020204030204" pitchFamily="34" charset="0"/>
                <a:sym typeface="Arial"/>
              </a:rPr>
            </a:br>
            <a:r>
              <a:rPr lang="en-US" sz="3600" b="0" i="0" u="none" strike="noStrike" cap="none" dirty="0">
                <a:solidFill>
                  <a:schemeClr val="accent2"/>
                </a:solidFill>
                <a:latin typeface="Calibri" panose="020F0502020204030204" pitchFamily="34" charset="0"/>
                <a:cs typeface="Calibri" panose="020F0502020204030204" pitchFamily="34" charset="0"/>
                <a:sym typeface="Arial"/>
              </a:rPr>
              <a:t>Online: Whiteboard </a:t>
            </a:r>
            <a:br>
              <a:rPr lang="en-US" sz="3600" b="0" i="0" u="none" strike="noStrike" cap="none" dirty="0">
                <a:solidFill>
                  <a:schemeClr val="accent2"/>
                </a:solidFill>
                <a:latin typeface="Calibri" panose="020F0502020204030204" pitchFamily="34" charset="0"/>
                <a:cs typeface="Calibri" panose="020F0502020204030204" pitchFamily="34" charset="0"/>
                <a:sym typeface="Arial"/>
              </a:rPr>
            </a:br>
            <a:r>
              <a:rPr lang="en-US" sz="3600" b="0" i="0" u="none" strike="noStrike" cap="none" dirty="0">
                <a:solidFill>
                  <a:schemeClr val="accent2"/>
                </a:solidFill>
                <a:latin typeface="Calibri" panose="020F0502020204030204" pitchFamily="34" charset="0"/>
                <a:cs typeface="Calibri" panose="020F0502020204030204" pitchFamily="34" charset="0"/>
                <a:sym typeface="Arial"/>
              </a:rPr>
              <a:t>Offline: Draw it!</a:t>
            </a:r>
            <a:endParaRPr sz="3600" b="0" i="0" u="none" strike="noStrike" cap="none" dirty="0">
              <a:solidFill>
                <a:schemeClr val="accent2"/>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
          <p:cNvSpPr txBox="1">
            <a:spLocks noGrp="1"/>
          </p:cNvSpPr>
          <p:nvPr>
            <p:ph type="title"/>
          </p:nvPr>
        </p:nvSpPr>
        <p:spPr>
          <a:xfrm>
            <a:off x="502499" y="826606"/>
            <a:ext cx="12330002" cy="166882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t>Activity M6.2 </a:t>
            </a:r>
            <a:br>
              <a:rPr lang="en-US" sz="3200" dirty="0"/>
            </a:br>
            <a:r>
              <a:rPr lang="en-US" sz="3200" dirty="0"/>
              <a:t>Using digital resources </a:t>
            </a:r>
            <a:endParaRPr sz="3200" dirty="0"/>
          </a:p>
        </p:txBody>
      </p:sp>
      <p:sp>
        <p:nvSpPr>
          <p:cNvPr id="181" name="Google Shape;181;p4"/>
          <p:cNvSpPr txBox="1"/>
          <p:nvPr/>
        </p:nvSpPr>
        <p:spPr>
          <a:xfrm>
            <a:off x="502500" y="2685141"/>
            <a:ext cx="5115876" cy="276994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accent1"/>
              </a:buClr>
              <a:buSzPts val="2400"/>
            </a:pPr>
            <a:r>
              <a:rPr lang="en-US" sz="3200" b="0" i="0" u="none" strike="noStrike" cap="none" dirty="0">
                <a:solidFill>
                  <a:schemeClr val="dk1"/>
                </a:solidFill>
                <a:latin typeface="Calibri" panose="020F0502020204030204" pitchFamily="34" charset="0"/>
                <a:cs typeface="Calibri" panose="020F0502020204030204" pitchFamily="34" charset="0"/>
                <a:sym typeface="Arial"/>
              </a:rPr>
              <a:t>How and what digital resources could help individuals to upskill in financial literacy and accelerate their learning? </a:t>
            </a:r>
            <a:endParaRPr sz="2400" b="0" i="0" u="none" strike="noStrike" cap="none" dirty="0">
              <a:solidFill>
                <a:schemeClr val="dk1"/>
              </a:solidFill>
              <a:latin typeface="Calibri" panose="020F0502020204030204" pitchFamily="34" charset="0"/>
              <a:cs typeface="Calibri" panose="020F0502020204030204" pitchFamily="34" charset="0"/>
              <a:sym typeface="Arial"/>
            </a:endParaRPr>
          </a:p>
          <a:p>
            <a:pPr marL="285750" marR="0" lvl="0" indent="-196850" algn="l" rtl="0">
              <a:lnSpc>
                <a:spcPct val="100000"/>
              </a:lnSpc>
              <a:spcBef>
                <a:spcPts val="0"/>
              </a:spcBef>
              <a:spcAft>
                <a:spcPts val="0"/>
              </a:spcAft>
              <a:buClr>
                <a:schemeClr val="accent1"/>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82" name="Google Shape;182;p4" descr="Social Media, Social, Marketing, Internet, Mobile"/>
          <p:cNvPicPr preferRelativeResize="0"/>
          <p:nvPr/>
        </p:nvPicPr>
        <p:blipFill rotWithShape="1">
          <a:blip r:embed="rId3">
            <a:alphaModFix/>
          </a:blip>
          <a:srcRect/>
          <a:stretch/>
        </p:blipFill>
        <p:spPr>
          <a:xfrm>
            <a:off x="6184749" y="2495426"/>
            <a:ext cx="6275502" cy="41836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2"/>
          <p:cNvSpPr txBox="1">
            <a:spLocks noGrp="1"/>
          </p:cNvSpPr>
          <p:nvPr>
            <p:ph type="body" idx="1"/>
          </p:nvPr>
        </p:nvSpPr>
        <p:spPr>
          <a:xfrm>
            <a:off x="502499" y="1152159"/>
            <a:ext cx="8203351" cy="5610591"/>
          </a:xfrm>
          <a:prstGeom prst="rect">
            <a:avLst/>
          </a:prstGeom>
          <a:noFill/>
          <a:ln>
            <a:noFill/>
          </a:ln>
        </p:spPr>
        <p:txBody>
          <a:bodyPr spcFirstLastPara="1" wrap="square" lIns="45700" tIns="45700" rIns="45700" bIns="45700" anchor="t" anchorCtr="0">
            <a:normAutofit/>
          </a:bodyPr>
          <a:lstStyle/>
          <a:p>
            <a:pPr marL="342900" lvl="0" indent="-342900" algn="l" rtl="0">
              <a:lnSpc>
                <a:spcPct val="107142"/>
              </a:lnSpc>
              <a:spcBef>
                <a:spcPts val="0"/>
              </a:spcBef>
              <a:spcAft>
                <a:spcPts val="0"/>
              </a:spcAft>
              <a:buClr>
                <a:srgbClr val="44546A"/>
              </a:buClr>
              <a:buSzPts val="2800"/>
              <a:buFont typeface="Arial"/>
              <a:buChar char="•"/>
            </a:pPr>
            <a:r>
              <a:rPr lang="en-US" sz="2800" dirty="0"/>
              <a:t>A useful digital resource to assess learning is through the creation of a quiz. </a:t>
            </a:r>
            <a:r>
              <a:rPr lang="en-US" sz="2700" dirty="0"/>
              <a:t>Online quizzes can be created across a multitude of online platforms including:</a:t>
            </a:r>
          </a:p>
          <a:p>
            <a:pPr marL="0" lvl="0" indent="0" algn="l" rtl="0">
              <a:lnSpc>
                <a:spcPct val="107142"/>
              </a:lnSpc>
              <a:spcBef>
                <a:spcPts val="0"/>
              </a:spcBef>
              <a:spcAft>
                <a:spcPts val="0"/>
              </a:spcAft>
              <a:buClr>
                <a:srgbClr val="44546A"/>
              </a:buClr>
              <a:buSzPts val="2800"/>
            </a:pPr>
            <a:endParaRPr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3"/>
              </a:rPr>
              <a:t>Google Forms </a:t>
            </a:r>
            <a:endParaRPr sz="2800"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4"/>
              </a:rPr>
              <a:t>Socrative</a:t>
            </a:r>
            <a:endParaRPr sz="2800"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5"/>
              </a:rPr>
              <a:t>Kahoot </a:t>
            </a:r>
            <a:endParaRPr sz="2800" dirty="0"/>
          </a:p>
          <a:p>
            <a:pPr marL="800100" lvl="1" indent="-165100" algn="l" rtl="0">
              <a:lnSpc>
                <a:spcPct val="107142"/>
              </a:lnSpc>
              <a:spcBef>
                <a:spcPts val="0"/>
              </a:spcBef>
              <a:spcAft>
                <a:spcPts val="0"/>
              </a:spcAft>
              <a:buSzPts val="2800"/>
              <a:buFont typeface="Arial"/>
              <a:buNone/>
            </a:pPr>
            <a:endParaRPr sz="2800" dirty="0"/>
          </a:p>
          <a:p>
            <a:pPr marL="800100" lvl="1" indent="-342900" algn="l" rtl="0">
              <a:lnSpc>
                <a:spcPct val="107142"/>
              </a:lnSpc>
              <a:spcBef>
                <a:spcPts val="0"/>
              </a:spcBef>
              <a:spcAft>
                <a:spcPts val="0"/>
              </a:spcAft>
              <a:buSzPts val="2800"/>
              <a:buFont typeface="Arial"/>
              <a:buChar char="•"/>
            </a:pPr>
            <a:r>
              <a:rPr lang="en-US" sz="2800" dirty="0"/>
              <a:t>Quizzes help with concentration, identify gaps in knowledge, build confidence and help learners to retain information. </a:t>
            </a:r>
            <a:endParaRPr dirty="0"/>
          </a:p>
          <a:p>
            <a:pPr marL="800100" lvl="1" indent="-165100" algn="l" rtl="0">
              <a:lnSpc>
                <a:spcPct val="107142"/>
              </a:lnSpc>
              <a:spcBef>
                <a:spcPts val="0"/>
              </a:spcBef>
              <a:spcAft>
                <a:spcPts val="0"/>
              </a:spcAft>
              <a:buSzPts val="2800"/>
              <a:buFont typeface="Arial"/>
              <a:buNone/>
            </a:pPr>
            <a:endParaRPr sz="2800" dirty="0"/>
          </a:p>
        </p:txBody>
      </p:sp>
      <p:sp>
        <p:nvSpPr>
          <p:cNvPr id="368" name="Google Shape;368;p22"/>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t>Creating digital resources e.g. A Quiz </a:t>
            </a:r>
            <a:endParaRPr sz="3200" dirty="0"/>
          </a:p>
        </p:txBody>
      </p:sp>
      <p:pic>
        <p:nvPicPr>
          <p:cNvPr id="369" name="Google Shape;369;p22" descr="Question Mark, Idea, Light Bulb, Questions, Problem"/>
          <p:cNvPicPr preferRelativeResize="0"/>
          <p:nvPr/>
        </p:nvPicPr>
        <p:blipFill rotWithShape="1">
          <a:blip r:embed="rId6">
            <a:alphaModFix/>
          </a:blip>
          <a:srcRect/>
          <a:stretch/>
        </p:blipFill>
        <p:spPr>
          <a:xfrm>
            <a:off x="8843964" y="1648322"/>
            <a:ext cx="3700462" cy="42090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6"/>
          <p:cNvSpPr txBox="1">
            <a:spLocks noGrp="1"/>
          </p:cNvSpPr>
          <p:nvPr>
            <p:ph type="body" idx="1"/>
          </p:nvPr>
        </p:nvSpPr>
        <p:spPr>
          <a:xfrm>
            <a:off x="502500" y="1152159"/>
            <a:ext cx="7088926" cy="5515341"/>
          </a:xfrm>
          <a:prstGeom prst="rect">
            <a:avLst/>
          </a:prstGeom>
          <a:noFill/>
          <a:ln>
            <a:noFill/>
          </a:ln>
        </p:spPr>
        <p:txBody>
          <a:bodyPr spcFirstLastPara="1" wrap="square" lIns="45700" tIns="45700" rIns="45700" bIns="45700" anchor="t" anchorCtr="0">
            <a:normAutofit lnSpcReduction="10000"/>
          </a:bodyPr>
          <a:lstStyle/>
          <a:p>
            <a:pPr marL="342900" lvl="0" indent="-342900" algn="l" rtl="0">
              <a:lnSpc>
                <a:spcPct val="107142"/>
              </a:lnSpc>
              <a:spcBef>
                <a:spcPts val="0"/>
              </a:spcBef>
              <a:spcAft>
                <a:spcPts val="0"/>
              </a:spcAft>
              <a:buClr>
                <a:srgbClr val="44546A"/>
              </a:buClr>
              <a:buSzPts val="2800"/>
              <a:buFont typeface="Arial"/>
              <a:buChar char="•"/>
            </a:pPr>
            <a:r>
              <a:rPr lang="en-US" sz="2800" dirty="0"/>
              <a:t>Introducing media-rich video resources can facilitate visual learning. Videos can demonstrate skills and talk about topics in engaging ways. You can create videos online through the following platforms: </a:t>
            </a:r>
            <a:endParaRPr dirty="0"/>
          </a:p>
          <a:p>
            <a:pPr marL="0" lvl="0" indent="0" algn="l" rtl="0">
              <a:lnSpc>
                <a:spcPct val="107142"/>
              </a:lnSpc>
              <a:spcBef>
                <a:spcPts val="0"/>
              </a:spcBef>
              <a:spcAft>
                <a:spcPts val="0"/>
              </a:spcAft>
              <a:buClr>
                <a:srgbClr val="44546A"/>
              </a:buClr>
              <a:buSzPts val="2800"/>
              <a:buNone/>
            </a:pPr>
            <a:endParaRPr sz="2800"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3"/>
              </a:rPr>
              <a:t>PowToon</a:t>
            </a:r>
            <a:endParaRPr sz="2800"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4"/>
              </a:rPr>
              <a:t>Animoto</a:t>
            </a:r>
            <a:endParaRPr sz="2800"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5"/>
              </a:rPr>
              <a:t>Canva</a:t>
            </a:r>
            <a:endParaRPr sz="2800" dirty="0"/>
          </a:p>
          <a:p>
            <a:pPr marL="342900" lvl="0" indent="-165100" algn="l" rtl="0">
              <a:lnSpc>
                <a:spcPct val="107142"/>
              </a:lnSpc>
              <a:spcBef>
                <a:spcPts val="0"/>
              </a:spcBef>
              <a:spcAft>
                <a:spcPts val="0"/>
              </a:spcAft>
              <a:buClr>
                <a:srgbClr val="44546A"/>
              </a:buClr>
              <a:buSzPts val="2800"/>
              <a:buFont typeface="Arial"/>
              <a:buNone/>
            </a:pPr>
            <a:endParaRPr sz="2800" dirty="0"/>
          </a:p>
          <a:p>
            <a:pPr marL="342900" lvl="0" indent="-342900" algn="l" rtl="0">
              <a:lnSpc>
                <a:spcPct val="107142"/>
              </a:lnSpc>
              <a:spcBef>
                <a:spcPts val="0"/>
              </a:spcBef>
              <a:spcAft>
                <a:spcPts val="0"/>
              </a:spcAft>
              <a:buClr>
                <a:srgbClr val="44546A"/>
              </a:buClr>
              <a:buSzPts val="2800"/>
              <a:buFont typeface="Arial"/>
              <a:buChar char="•"/>
            </a:pPr>
            <a:r>
              <a:rPr lang="en-US" sz="2700" dirty="0"/>
              <a:t>Videos tend to create discussion, engagement and reflection opportunities within learning environments. </a:t>
            </a:r>
            <a:endParaRPr dirty="0"/>
          </a:p>
          <a:p>
            <a:pPr marL="0" lvl="0" indent="0" algn="l" rtl="0">
              <a:lnSpc>
                <a:spcPct val="107142"/>
              </a:lnSpc>
              <a:spcBef>
                <a:spcPts val="0"/>
              </a:spcBef>
              <a:spcAft>
                <a:spcPts val="0"/>
              </a:spcAft>
              <a:buClr>
                <a:srgbClr val="44546A"/>
              </a:buClr>
              <a:buSzPts val="2800"/>
              <a:buNone/>
            </a:pPr>
            <a:endParaRPr sz="2700" dirty="0"/>
          </a:p>
          <a:p>
            <a:pPr marL="800100" lvl="1" indent="-165100" algn="l" rtl="0">
              <a:lnSpc>
                <a:spcPct val="107142"/>
              </a:lnSpc>
              <a:spcBef>
                <a:spcPts val="0"/>
              </a:spcBef>
              <a:spcAft>
                <a:spcPts val="0"/>
              </a:spcAft>
              <a:buSzPts val="2800"/>
              <a:buFont typeface="Arial"/>
              <a:buNone/>
            </a:pPr>
            <a:endParaRPr sz="2800" dirty="0"/>
          </a:p>
        </p:txBody>
      </p:sp>
      <p:sp>
        <p:nvSpPr>
          <p:cNvPr id="375" name="Google Shape;375;p36"/>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t>Creating Digital Resources e.g. A Video </a:t>
            </a:r>
            <a:endParaRPr sz="3200" dirty="0"/>
          </a:p>
        </p:txBody>
      </p:sp>
      <p:pic>
        <p:nvPicPr>
          <p:cNvPr id="376" name="Google Shape;376;p36" descr="Video, Movie, Filmstrip, Media, Video Film, Play, Icon"/>
          <p:cNvPicPr preferRelativeResize="0"/>
          <p:nvPr/>
        </p:nvPicPr>
        <p:blipFill rotWithShape="1">
          <a:blip r:embed="rId6">
            <a:alphaModFix/>
          </a:blip>
          <a:srcRect/>
          <a:stretch/>
        </p:blipFill>
        <p:spPr>
          <a:xfrm>
            <a:off x="7829550" y="1520765"/>
            <a:ext cx="5257800" cy="44641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502499" y="619902"/>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t>Motivational digital learning models </a:t>
            </a:r>
            <a:endParaRPr sz="3200" dirty="0"/>
          </a:p>
        </p:txBody>
      </p:sp>
      <p:sp>
        <p:nvSpPr>
          <p:cNvPr id="130" name="Google Shape;130;p28"/>
          <p:cNvSpPr txBox="1"/>
          <p:nvPr/>
        </p:nvSpPr>
        <p:spPr>
          <a:xfrm>
            <a:off x="857028" y="1865876"/>
            <a:ext cx="5466114" cy="467816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accent1"/>
              </a:buClr>
              <a:buSzPts val="2800"/>
              <a:buFont typeface="Arial"/>
              <a:buChar char="•"/>
            </a:pPr>
            <a:r>
              <a:rPr lang="en-US" sz="3200" b="0" i="0" u="none" strike="noStrike" cap="none" dirty="0">
                <a:solidFill>
                  <a:schemeClr val="dk1"/>
                </a:solidFill>
                <a:latin typeface="Calibri" panose="020F0502020204030204" pitchFamily="34" charset="0"/>
                <a:cs typeface="Calibri" panose="020F0502020204030204" pitchFamily="34" charset="0"/>
                <a:sym typeface="Arial"/>
              </a:rPr>
              <a:t>Learning models </a:t>
            </a:r>
            <a:r>
              <a:rPr lang="en-US" sz="3200" dirty="0">
                <a:solidFill>
                  <a:schemeClr val="dk1"/>
                </a:solidFill>
                <a:latin typeface="Calibri" panose="020F0502020204030204" pitchFamily="34" charset="0"/>
                <a:cs typeface="Calibri" panose="020F0502020204030204" pitchFamily="34" charset="0"/>
              </a:rPr>
              <a:t>can</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promote learner engagement and may motivate individuals to become more financially literate. </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107950" algn="l" rtl="0">
              <a:lnSpc>
                <a:spcPct val="100000"/>
              </a:lnSpc>
              <a:spcBef>
                <a:spcPts val="0"/>
              </a:spcBef>
              <a:spcAft>
                <a:spcPts val="0"/>
              </a:spcAft>
              <a:buClr>
                <a:schemeClr val="accent1"/>
              </a:buClr>
              <a:buSzPts val="2800"/>
              <a:buFont typeface="Arial"/>
              <a:buNone/>
            </a:pP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0"/>
              </a:spcBef>
              <a:spcAft>
                <a:spcPts val="0"/>
              </a:spcAft>
              <a:buClr>
                <a:schemeClr val="accent1"/>
              </a:buClr>
              <a:buSzPts val="2800"/>
              <a:buFont typeface="Arial"/>
              <a:buChar char="•"/>
            </a:pPr>
            <a:r>
              <a:rPr lang="en-US" sz="3200" b="0" i="0" u="none" strike="noStrike" cap="none" dirty="0">
                <a:solidFill>
                  <a:schemeClr val="dk1"/>
                </a:solidFill>
                <a:latin typeface="Calibri" panose="020F0502020204030204" pitchFamily="34" charset="0"/>
                <a:cs typeface="Calibri" panose="020F0502020204030204" pitchFamily="34" charset="0"/>
                <a:sym typeface="Arial"/>
              </a:rPr>
              <a:t>Learning models </a:t>
            </a:r>
            <a:r>
              <a:rPr lang="en-US" sz="3200" dirty="0">
                <a:solidFill>
                  <a:schemeClr val="dk1"/>
                </a:solidFill>
                <a:latin typeface="Calibri" panose="020F0502020204030204" pitchFamily="34" charset="0"/>
                <a:cs typeface="Calibri" panose="020F0502020204030204" pitchFamily="34" charset="0"/>
              </a:rPr>
              <a:t>will</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differ </a:t>
            </a:r>
            <a:r>
              <a:rPr lang="en-US" sz="3200" dirty="0">
                <a:solidFill>
                  <a:schemeClr val="dk1"/>
                </a:solidFill>
                <a:latin typeface="Calibri" panose="020F0502020204030204" pitchFamily="34" charset="0"/>
                <a:cs typeface="Calibri" panose="020F0502020204030204" pitchFamily="34" charset="0"/>
              </a:rPr>
              <a:t>with</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target groups. </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107950" algn="l" rtl="0">
              <a:lnSpc>
                <a:spcPct val="100000"/>
              </a:lnSpc>
              <a:spcBef>
                <a:spcPts val="0"/>
              </a:spcBef>
              <a:spcAft>
                <a:spcPts val="0"/>
              </a:spcAft>
              <a:buClr>
                <a:schemeClr val="accent1"/>
              </a:buClr>
              <a:buSzPts val="2800"/>
              <a:buFont typeface="Arial"/>
              <a:buNone/>
            </a:pPr>
            <a:endParaRPr sz="2800" b="0" i="0" u="none" strike="noStrike" cap="none" dirty="0">
              <a:solidFill>
                <a:schemeClr val="dk1"/>
              </a:solidFill>
              <a:latin typeface="Arial"/>
              <a:ea typeface="Arial"/>
              <a:cs typeface="Arial"/>
              <a:sym typeface="Arial"/>
            </a:endParaRPr>
          </a:p>
          <a:p>
            <a:pPr marL="285750" marR="0" lvl="0" indent="-196850" algn="l" rtl="0">
              <a:lnSpc>
                <a:spcPct val="100000"/>
              </a:lnSpc>
              <a:spcBef>
                <a:spcPts val="0"/>
              </a:spcBef>
              <a:spcAft>
                <a:spcPts val="0"/>
              </a:spcAft>
              <a:buClr>
                <a:schemeClr val="accent1"/>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31" name="Google Shape;131;p28"/>
          <p:cNvGrpSpPr/>
          <p:nvPr/>
        </p:nvGrpSpPr>
        <p:grpSpPr>
          <a:xfrm>
            <a:off x="6448926" y="762696"/>
            <a:ext cx="6609347" cy="6392083"/>
            <a:chOff x="1566501" y="1755"/>
            <a:chExt cx="5179147" cy="5179147"/>
          </a:xfrm>
        </p:grpSpPr>
        <p:sp>
          <p:nvSpPr>
            <p:cNvPr id="132" name="Google Shape;132;p28"/>
            <p:cNvSpPr/>
            <p:nvPr/>
          </p:nvSpPr>
          <p:spPr>
            <a:xfrm>
              <a:off x="2163011" y="598265"/>
              <a:ext cx="3986127" cy="3986127"/>
            </a:xfrm>
            <a:prstGeom prst="blockArc">
              <a:avLst>
                <a:gd name="adj1" fmla="val 10800000"/>
                <a:gd name="adj2" fmla="val 16200000"/>
                <a:gd name="adj3" fmla="val 4644"/>
              </a:avLst>
            </a:prstGeom>
            <a:solidFill>
              <a:srgbClr val="4372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8"/>
            <p:cNvSpPr/>
            <p:nvPr/>
          </p:nvSpPr>
          <p:spPr>
            <a:xfrm>
              <a:off x="2163011" y="598265"/>
              <a:ext cx="3986127" cy="3986127"/>
            </a:xfrm>
            <a:prstGeom prst="blockArc">
              <a:avLst>
                <a:gd name="adj1" fmla="val 5400000"/>
                <a:gd name="adj2" fmla="val 10800000"/>
                <a:gd name="adj3" fmla="val 4644"/>
              </a:avLst>
            </a:prstGeom>
            <a:solidFill>
              <a:srgbClr val="0356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8"/>
            <p:cNvSpPr/>
            <p:nvPr/>
          </p:nvSpPr>
          <p:spPr>
            <a:xfrm>
              <a:off x="2163011" y="598265"/>
              <a:ext cx="3986127" cy="3986127"/>
            </a:xfrm>
            <a:prstGeom prst="blockArc">
              <a:avLst>
                <a:gd name="adj1" fmla="val 0"/>
                <a:gd name="adj2" fmla="val 5400000"/>
                <a:gd name="adj3" fmla="val 4644"/>
              </a:avLst>
            </a:prstGeom>
            <a:solidFill>
              <a:srgbClr val="3A4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8"/>
            <p:cNvSpPr/>
            <p:nvPr/>
          </p:nvSpPr>
          <p:spPr>
            <a:xfrm>
              <a:off x="2163011" y="598265"/>
              <a:ext cx="3986127" cy="3986127"/>
            </a:xfrm>
            <a:prstGeom prst="blockArc">
              <a:avLst>
                <a:gd name="adj1" fmla="val 16200000"/>
                <a:gd name="adj2" fmla="val 0"/>
                <a:gd name="adj3" fmla="val 4644"/>
              </a:avLst>
            </a:prstGeom>
            <a:solidFill>
              <a:srgbClr val="079A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8"/>
            <p:cNvSpPr/>
            <p:nvPr/>
          </p:nvSpPr>
          <p:spPr>
            <a:xfrm>
              <a:off x="3237801" y="1673056"/>
              <a:ext cx="1836546" cy="1836546"/>
            </a:xfrm>
            <a:prstGeom prst="ellipse">
              <a:avLst/>
            </a:prstGeom>
            <a:solidFill>
              <a:srgbClr val="F9A33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8"/>
            <p:cNvSpPr txBox="1"/>
            <p:nvPr/>
          </p:nvSpPr>
          <p:spPr>
            <a:xfrm>
              <a:off x="3506757" y="1942012"/>
              <a:ext cx="1298634" cy="1298634"/>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Learning Models </a:t>
              </a:r>
              <a:endParaRPr sz="2400" b="0" i="0" u="none" strike="noStrike" cap="none">
                <a:solidFill>
                  <a:schemeClr val="lt1"/>
                </a:solidFill>
                <a:latin typeface="Arial"/>
                <a:ea typeface="Arial"/>
                <a:cs typeface="Arial"/>
                <a:sym typeface="Arial"/>
              </a:endParaRPr>
            </a:p>
          </p:txBody>
        </p:sp>
        <p:sp>
          <p:nvSpPr>
            <p:cNvPr id="138" name="Google Shape;138;p28"/>
            <p:cNvSpPr/>
            <p:nvPr/>
          </p:nvSpPr>
          <p:spPr>
            <a:xfrm>
              <a:off x="3513283" y="1755"/>
              <a:ext cx="1285582" cy="1285582"/>
            </a:xfrm>
            <a:prstGeom prst="ellipse">
              <a:avLst/>
            </a:prstGeom>
            <a:solidFill>
              <a:srgbClr val="079A8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8"/>
            <p:cNvSpPr txBox="1"/>
            <p:nvPr/>
          </p:nvSpPr>
          <p:spPr>
            <a:xfrm>
              <a:off x="3701552" y="190024"/>
              <a:ext cx="909044" cy="9090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Blended, flipped learning </a:t>
              </a:r>
              <a:endParaRPr sz="1200" b="0" i="0" u="none" strike="noStrike" cap="none">
                <a:solidFill>
                  <a:schemeClr val="lt1"/>
                </a:solidFill>
                <a:latin typeface="Arial"/>
                <a:ea typeface="Arial"/>
                <a:cs typeface="Arial"/>
                <a:sym typeface="Arial"/>
              </a:endParaRPr>
            </a:p>
          </p:txBody>
        </p:sp>
        <p:sp>
          <p:nvSpPr>
            <p:cNvPr id="140" name="Google Shape;140;p28"/>
            <p:cNvSpPr/>
            <p:nvPr/>
          </p:nvSpPr>
          <p:spPr>
            <a:xfrm>
              <a:off x="5460066" y="1948538"/>
              <a:ext cx="1285582" cy="1285582"/>
            </a:xfrm>
            <a:prstGeom prst="ellipse">
              <a:avLst/>
            </a:prstGeom>
            <a:solidFill>
              <a:srgbClr val="3A48F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8"/>
            <p:cNvSpPr txBox="1"/>
            <p:nvPr/>
          </p:nvSpPr>
          <p:spPr>
            <a:xfrm>
              <a:off x="5648335" y="2136807"/>
              <a:ext cx="909044" cy="9090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In-person instruction </a:t>
              </a:r>
              <a:endParaRPr sz="1200" b="0" i="0" u="none" strike="noStrike" cap="none">
                <a:solidFill>
                  <a:schemeClr val="lt1"/>
                </a:solidFill>
                <a:latin typeface="Arial"/>
                <a:ea typeface="Arial"/>
                <a:cs typeface="Arial"/>
                <a:sym typeface="Arial"/>
              </a:endParaRPr>
            </a:p>
          </p:txBody>
        </p:sp>
        <p:sp>
          <p:nvSpPr>
            <p:cNvPr id="142" name="Google Shape;142;p28"/>
            <p:cNvSpPr/>
            <p:nvPr/>
          </p:nvSpPr>
          <p:spPr>
            <a:xfrm>
              <a:off x="3513283" y="3895320"/>
              <a:ext cx="1285582" cy="1285582"/>
            </a:xfrm>
            <a:prstGeom prst="ellipse">
              <a:avLst/>
            </a:prstGeom>
            <a:solidFill>
              <a:srgbClr val="03564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8"/>
            <p:cNvSpPr txBox="1"/>
            <p:nvPr/>
          </p:nvSpPr>
          <p:spPr>
            <a:xfrm>
              <a:off x="3701552" y="4083589"/>
              <a:ext cx="909044" cy="9090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Technology-based learning </a:t>
              </a:r>
              <a:endParaRPr sz="1200" b="0" i="0" u="none" strike="noStrike" cap="none">
                <a:solidFill>
                  <a:schemeClr val="lt1"/>
                </a:solidFill>
                <a:latin typeface="Arial"/>
                <a:ea typeface="Arial"/>
                <a:cs typeface="Arial"/>
                <a:sym typeface="Arial"/>
              </a:endParaRPr>
            </a:p>
          </p:txBody>
        </p:sp>
        <p:sp>
          <p:nvSpPr>
            <p:cNvPr id="144" name="Google Shape;144;p28"/>
            <p:cNvSpPr/>
            <p:nvPr/>
          </p:nvSpPr>
          <p:spPr>
            <a:xfrm>
              <a:off x="1566501" y="1948538"/>
              <a:ext cx="1285582" cy="1285582"/>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8"/>
            <p:cNvSpPr txBox="1"/>
            <p:nvPr/>
          </p:nvSpPr>
          <p:spPr>
            <a:xfrm>
              <a:off x="1754770" y="2136807"/>
              <a:ext cx="909044" cy="9090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Online, live instruction </a:t>
              </a:r>
              <a:endParaRPr sz="1200" b="0" i="0" u="none" strike="noStrike" cap="none">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502498" y="589825"/>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t>Using digital resources as a ‘Learning Accelerator’</a:t>
            </a:r>
            <a:endParaRPr sz="3200" dirty="0"/>
          </a:p>
        </p:txBody>
      </p:sp>
      <p:sp>
        <p:nvSpPr>
          <p:cNvPr id="163" name="Google Shape;163;p17"/>
          <p:cNvSpPr txBox="1"/>
          <p:nvPr/>
        </p:nvSpPr>
        <p:spPr>
          <a:xfrm>
            <a:off x="502498" y="1503659"/>
            <a:ext cx="11870657" cy="116951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accent1"/>
              </a:buClr>
              <a:buSzPts val="2400"/>
            </a:pPr>
            <a:r>
              <a:rPr lang="en-US" sz="2800" dirty="0">
                <a:solidFill>
                  <a:schemeClr val="dk1"/>
                </a:solidFill>
                <a:latin typeface="Calibri" panose="020F0502020204030204" pitchFamily="34" charset="0"/>
                <a:cs typeface="Calibri" panose="020F0502020204030204" pitchFamily="34" charset="0"/>
              </a:rPr>
              <a:t>Below</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are three </a:t>
            </a:r>
            <a:r>
              <a:rPr lang="en-US" sz="2800" dirty="0">
                <a:solidFill>
                  <a:schemeClr val="dk1"/>
                </a:solidFill>
                <a:latin typeface="Calibri" panose="020F0502020204030204" pitchFamily="34" charset="0"/>
                <a:cs typeface="Calibri" panose="020F0502020204030204" pitchFamily="34" charset="0"/>
              </a:rPr>
              <a:t>approaches</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to using digital resources that can support the effective delivery of financial education: </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196850" algn="l" rtl="0">
              <a:lnSpc>
                <a:spcPct val="100000"/>
              </a:lnSpc>
              <a:spcBef>
                <a:spcPts val="0"/>
              </a:spcBef>
              <a:spcAft>
                <a:spcPts val="0"/>
              </a:spcAft>
              <a:buClr>
                <a:schemeClr val="accent1"/>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64" name="Google Shape;164;p17"/>
          <p:cNvGrpSpPr/>
          <p:nvPr/>
        </p:nvGrpSpPr>
        <p:grpSpPr>
          <a:xfrm>
            <a:off x="709955" y="3340359"/>
            <a:ext cx="11046637" cy="3248655"/>
            <a:chOff x="2320" y="0"/>
            <a:chExt cx="11046637" cy="3248655"/>
          </a:xfrm>
        </p:grpSpPr>
        <p:sp>
          <p:nvSpPr>
            <p:cNvPr id="165" name="Google Shape;165;p17"/>
            <p:cNvSpPr/>
            <p:nvPr/>
          </p:nvSpPr>
          <p:spPr>
            <a:xfrm>
              <a:off x="2320" y="0"/>
              <a:ext cx="3610012" cy="3230565"/>
            </a:xfrm>
            <a:prstGeom prst="roundRect">
              <a:avLst>
                <a:gd name="adj" fmla="val 10000"/>
              </a:avLst>
            </a:prstGeom>
            <a:solidFill>
              <a:schemeClr val="lt1"/>
            </a:solid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7"/>
            <p:cNvSpPr txBox="1"/>
            <p:nvPr/>
          </p:nvSpPr>
          <p:spPr>
            <a:xfrm>
              <a:off x="2320" y="1292226"/>
              <a:ext cx="3610012" cy="1292226"/>
            </a:xfrm>
            <a:prstGeom prst="rect">
              <a:avLst/>
            </a:prstGeom>
            <a:noFill/>
            <a:ln>
              <a:noFill/>
            </a:ln>
          </p:spPr>
          <p:txBody>
            <a:bodyPr spcFirstLastPara="1" wrap="square" lIns="135125" tIns="135125" rIns="135125" bIns="135125" anchor="t" anchorCtr="1">
              <a:noAutofit/>
            </a:bodyPr>
            <a:lstStyle/>
            <a:p>
              <a:pPr marL="0" marR="0" lvl="0" indent="0" algn="l" rtl="0">
                <a:lnSpc>
                  <a:spcPct val="90000"/>
                </a:lnSpc>
                <a:spcBef>
                  <a:spcPts val="0"/>
                </a:spcBef>
                <a:spcAft>
                  <a:spcPts val="0"/>
                </a:spcAft>
                <a:buClr>
                  <a:srgbClr val="000000"/>
                </a:buClr>
                <a:buSzPts val="1900"/>
                <a:buFont typeface="Arial"/>
                <a:buNone/>
              </a:pPr>
              <a:r>
                <a:rPr lang="en-US" sz="1900" b="1" i="0" u="none" strike="noStrike" cap="none" dirty="0">
                  <a:solidFill>
                    <a:schemeClr val="dk1"/>
                  </a:solidFill>
                  <a:latin typeface="Calibri" panose="020F0502020204030204" pitchFamily="34" charset="0"/>
                  <a:cs typeface="Calibri" panose="020F0502020204030204" pitchFamily="34" charset="0"/>
                  <a:sym typeface="Arial"/>
                </a:rPr>
                <a:t>1) Blended Learning </a:t>
              </a:r>
              <a:endParaRPr sz="1900" b="1" i="0" u="none" strike="noStrike" cap="none" dirty="0">
                <a:solidFill>
                  <a:schemeClr val="dk1"/>
                </a:solidFill>
                <a:latin typeface="Calibri" panose="020F0502020204030204" pitchFamily="34" charset="0"/>
                <a:cs typeface="Calibri" panose="020F0502020204030204" pitchFamily="34" charset="0"/>
                <a:sym typeface="Arial"/>
              </a:endParaRPr>
            </a:p>
            <a:p>
              <a:pPr marL="114300" marR="0" lvl="1" indent="-114300" algn="l" rtl="0">
                <a:lnSpc>
                  <a:spcPct val="90000"/>
                </a:lnSpc>
                <a:spcBef>
                  <a:spcPts val="665"/>
                </a:spcBef>
                <a:spcAft>
                  <a:spcPts val="0"/>
                </a:spcAft>
                <a:buClr>
                  <a:srgbClr val="000000"/>
                </a:buClr>
                <a:buSzPts val="1500"/>
                <a:buFont typeface="Arial"/>
                <a:buChar char="•"/>
              </a:pPr>
              <a:r>
                <a:rPr lang="en-US" sz="2000" i="0" u="none" strike="noStrike" cap="none" dirty="0">
                  <a:solidFill>
                    <a:schemeClr val="dk1"/>
                  </a:solidFill>
                  <a:latin typeface="Calibri" panose="020F0502020204030204" pitchFamily="34" charset="0"/>
                  <a:cs typeface="Calibri" panose="020F0502020204030204" pitchFamily="34" charset="0"/>
                  <a:sym typeface="Arial"/>
                </a:rPr>
                <a:t>Allows students to engage with the material at their own pace.</a:t>
              </a:r>
              <a:endParaRPr sz="200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67" name="Google Shape;167;p17"/>
            <p:cNvSpPr/>
            <p:nvPr/>
          </p:nvSpPr>
          <p:spPr>
            <a:xfrm>
              <a:off x="1269437" y="193833"/>
              <a:ext cx="1075778" cy="1075778"/>
            </a:xfrm>
            <a:prstGeom prst="ellipse">
              <a:avLst/>
            </a:prstGeom>
            <a:blipFill rotWithShape="1">
              <a:blip r:embed="rId3">
                <a:alphaModFix/>
              </a:blip>
              <a:stretch>
                <a:fillRect/>
              </a:stretch>
            </a:blip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7"/>
            <p:cNvSpPr/>
            <p:nvPr/>
          </p:nvSpPr>
          <p:spPr>
            <a:xfrm>
              <a:off x="3720632" y="0"/>
              <a:ext cx="3610012" cy="3230565"/>
            </a:xfrm>
            <a:prstGeom prst="roundRect">
              <a:avLst>
                <a:gd name="adj" fmla="val 10000"/>
              </a:avLst>
            </a:prstGeom>
            <a:solidFill>
              <a:schemeClr val="lt1"/>
            </a:solid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7"/>
            <p:cNvSpPr txBox="1"/>
            <p:nvPr/>
          </p:nvSpPr>
          <p:spPr>
            <a:xfrm>
              <a:off x="3720632" y="1292226"/>
              <a:ext cx="3610012" cy="1292226"/>
            </a:xfrm>
            <a:prstGeom prst="rect">
              <a:avLst/>
            </a:prstGeom>
            <a:noFill/>
            <a:ln>
              <a:noFill/>
            </a:ln>
          </p:spPr>
          <p:txBody>
            <a:bodyPr spcFirstLastPara="1" wrap="square" lIns="135125" tIns="135125" rIns="135125" bIns="135125" anchor="t" anchorCtr="1">
              <a:noAutofit/>
            </a:bodyPr>
            <a:lstStyle/>
            <a:p>
              <a:pPr marL="0" marR="0" lvl="0" indent="0" algn="l" rtl="0">
                <a:lnSpc>
                  <a:spcPct val="90000"/>
                </a:lnSpc>
                <a:spcBef>
                  <a:spcPts val="0"/>
                </a:spcBef>
                <a:spcAft>
                  <a:spcPts val="0"/>
                </a:spcAft>
                <a:buClr>
                  <a:srgbClr val="000000"/>
                </a:buClr>
                <a:buSzPts val="1900"/>
                <a:buFont typeface="Arial"/>
                <a:buNone/>
              </a:pPr>
              <a:r>
                <a:rPr lang="en-US" sz="1900" b="1" i="0" u="none" strike="noStrike" cap="none" dirty="0">
                  <a:solidFill>
                    <a:schemeClr val="dk1"/>
                  </a:solidFill>
                  <a:latin typeface="Calibri" panose="020F0502020204030204" pitchFamily="34" charset="0"/>
                  <a:cs typeface="Calibri" panose="020F0502020204030204" pitchFamily="34" charset="0"/>
                  <a:sym typeface="Arial"/>
                </a:rPr>
                <a:t>2) </a:t>
              </a:r>
              <a:r>
                <a:rPr lang="en-US" sz="1900" b="1" i="0" u="none" strike="noStrike" cap="none" dirty="0" err="1">
                  <a:solidFill>
                    <a:schemeClr val="dk1"/>
                  </a:solidFill>
                  <a:latin typeface="Calibri" panose="020F0502020204030204" pitchFamily="34" charset="0"/>
                  <a:cs typeface="Calibri" panose="020F0502020204030204" pitchFamily="34" charset="0"/>
                  <a:sym typeface="Arial"/>
                </a:rPr>
                <a:t>Personalisation</a:t>
              </a:r>
              <a:endParaRPr sz="1900" b="1" i="0" u="none" strike="noStrike" cap="none" dirty="0">
                <a:solidFill>
                  <a:schemeClr val="dk1"/>
                </a:solidFill>
                <a:latin typeface="Calibri" panose="020F0502020204030204" pitchFamily="34" charset="0"/>
                <a:cs typeface="Calibri" panose="020F0502020204030204" pitchFamily="34" charset="0"/>
                <a:sym typeface="Arial"/>
              </a:endParaRPr>
            </a:p>
            <a:p>
              <a:pPr marL="114300" marR="0" lvl="1" indent="-114300" algn="l" rtl="0">
                <a:lnSpc>
                  <a:spcPct val="90000"/>
                </a:lnSpc>
                <a:spcBef>
                  <a:spcPts val="665"/>
                </a:spcBef>
                <a:spcAft>
                  <a:spcPts val="0"/>
                </a:spcAft>
                <a:buClr>
                  <a:srgbClr val="000000"/>
                </a:buClr>
                <a:buSzPts val="1500"/>
                <a:buFont typeface="Arial"/>
                <a:buChar char="•"/>
              </a:pPr>
              <a:r>
                <a:rPr lang="en-US" sz="2000" b="0" i="0" u="none" strike="noStrike" cap="none" dirty="0">
                  <a:solidFill>
                    <a:schemeClr val="dk1"/>
                  </a:solidFill>
                  <a:latin typeface="Calibri" panose="020F0502020204030204" pitchFamily="34" charset="0"/>
                  <a:cs typeface="Calibri" panose="020F0502020204030204" pitchFamily="34" charset="0"/>
                  <a:sym typeface="Arial"/>
                </a:rPr>
                <a:t>By understanding the needs of each student, you can target the areas that require focus. </a:t>
              </a:r>
              <a:endParaRPr sz="20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70" name="Google Shape;170;p17"/>
            <p:cNvSpPr/>
            <p:nvPr/>
          </p:nvSpPr>
          <p:spPr>
            <a:xfrm>
              <a:off x="4987749" y="193833"/>
              <a:ext cx="1075778" cy="1075778"/>
            </a:xfrm>
            <a:prstGeom prst="ellipse">
              <a:avLst/>
            </a:prstGeom>
            <a:blipFill rotWithShape="1">
              <a:blip r:embed="rId4">
                <a:alphaModFix/>
              </a:blip>
              <a:stretch>
                <a:fillRect/>
              </a:stretch>
            </a:blip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7"/>
            <p:cNvSpPr/>
            <p:nvPr/>
          </p:nvSpPr>
          <p:spPr>
            <a:xfrm>
              <a:off x="7438945" y="0"/>
              <a:ext cx="3610012" cy="3230565"/>
            </a:xfrm>
            <a:prstGeom prst="roundRect">
              <a:avLst>
                <a:gd name="adj" fmla="val 10000"/>
              </a:avLst>
            </a:prstGeom>
            <a:solidFill>
              <a:schemeClr val="lt1"/>
            </a:solid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7"/>
            <p:cNvSpPr txBox="1"/>
            <p:nvPr/>
          </p:nvSpPr>
          <p:spPr>
            <a:xfrm>
              <a:off x="7438945" y="1292225"/>
              <a:ext cx="3610012" cy="1604929"/>
            </a:xfrm>
            <a:prstGeom prst="rect">
              <a:avLst/>
            </a:prstGeom>
            <a:noFill/>
            <a:ln>
              <a:noFill/>
            </a:ln>
          </p:spPr>
          <p:txBody>
            <a:bodyPr spcFirstLastPara="1" wrap="square" lIns="135125" tIns="135125" rIns="135125" bIns="135125" anchor="t" anchorCtr="1">
              <a:noAutofit/>
            </a:bodyPr>
            <a:lstStyle/>
            <a:p>
              <a:pPr marL="0" marR="0" lvl="0" indent="0" algn="l" rtl="0">
                <a:lnSpc>
                  <a:spcPct val="90000"/>
                </a:lnSpc>
                <a:spcBef>
                  <a:spcPts val="0"/>
                </a:spcBef>
                <a:spcAft>
                  <a:spcPts val="0"/>
                </a:spcAft>
                <a:buClr>
                  <a:srgbClr val="000000"/>
                </a:buClr>
                <a:buSzPts val="1900"/>
                <a:buFont typeface="Arial"/>
                <a:buNone/>
              </a:pPr>
              <a:r>
                <a:rPr lang="en-US" sz="1900" b="1" i="0" u="none" strike="noStrike" cap="none" dirty="0">
                  <a:solidFill>
                    <a:schemeClr val="dk1"/>
                  </a:solidFill>
                  <a:latin typeface="Calibri" panose="020F0502020204030204" pitchFamily="34" charset="0"/>
                  <a:cs typeface="Calibri" panose="020F0502020204030204" pitchFamily="34" charset="0"/>
                  <a:sym typeface="Arial"/>
                </a:rPr>
                <a:t>3) Collaboration</a:t>
              </a:r>
              <a:endParaRPr sz="1900" b="1" i="0" u="none" strike="noStrike" cap="none" dirty="0">
                <a:solidFill>
                  <a:schemeClr val="dk1"/>
                </a:solidFill>
                <a:latin typeface="Calibri" panose="020F0502020204030204" pitchFamily="34" charset="0"/>
                <a:cs typeface="Calibri" panose="020F0502020204030204" pitchFamily="34" charset="0"/>
                <a:sym typeface="Arial"/>
              </a:endParaRPr>
            </a:p>
            <a:p>
              <a:pPr marL="114300" marR="0" lvl="1" indent="-114300" algn="l" rtl="0">
                <a:lnSpc>
                  <a:spcPct val="90000"/>
                </a:lnSpc>
                <a:spcBef>
                  <a:spcPts val="665"/>
                </a:spcBef>
                <a:spcAft>
                  <a:spcPts val="0"/>
                </a:spcAft>
                <a:buClr>
                  <a:srgbClr val="000000"/>
                </a:buClr>
                <a:buSzPts val="1500"/>
                <a:buFont typeface="Arial"/>
                <a:buChar char="•"/>
              </a:pPr>
              <a:r>
                <a:rPr lang="en-US" sz="2000" b="0" i="0" u="none" strike="noStrike" cap="none" dirty="0">
                  <a:solidFill>
                    <a:schemeClr val="dk1"/>
                  </a:solidFill>
                  <a:latin typeface="Calibri" panose="020F0502020204030204" pitchFamily="34" charset="0"/>
                  <a:cs typeface="Calibri" panose="020F0502020204030204" pitchFamily="34" charset="0"/>
                  <a:sym typeface="Arial"/>
                </a:rPr>
                <a:t>Development of higher-level thinking, communication, self-management, and leadership skills.</a:t>
              </a:r>
              <a:r>
                <a:rPr lang="en-US" sz="2000" dirty="0">
                  <a:solidFill>
                    <a:schemeClr val="lt1"/>
                  </a:solidFill>
                  <a:latin typeface="Calibri" panose="020F0502020204030204" pitchFamily="34" charset="0"/>
                  <a:cs typeface="Calibri" panose="020F0502020204030204" pitchFamily="34" charset="0"/>
                </a:rPr>
                <a:t>.</a:t>
              </a:r>
              <a:endParaRPr sz="2000" b="0" i="0" u="none" strike="noStrike" cap="none" dirty="0">
                <a:solidFill>
                  <a:schemeClr val="lt1"/>
                </a:solidFill>
                <a:latin typeface="Calibri" panose="020F0502020204030204" pitchFamily="34" charset="0"/>
                <a:cs typeface="Calibri" panose="020F0502020204030204" pitchFamily="34" charset="0"/>
                <a:sym typeface="Arial"/>
              </a:endParaRPr>
            </a:p>
          </p:txBody>
        </p:sp>
        <p:sp>
          <p:nvSpPr>
            <p:cNvPr id="173" name="Google Shape;173;p17"/>
            <p:cNvSpPr/>
            <p:nvPr/>
          </p:nvSpPr>
          <p:spPr>
            <a:xfrm>
              <a:off x="8706062" y="193833"/>
              <a:ext cx="1075778" cy="1075778"/>
            </a:xfrm>
            <a:prstGeom prst="ellipse">
              <a:avLst/>
            </a:prstGeom>
            <a:blipFill rotWithShape="1">
              <a:blip r:embed="rId5">
                <a:alphaModFix/>
              </a:blip>
              <a:stretch>
                <a:fillRect/>
              </a:stretch>
            </a:blip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7"/>
            <p:cNvSpPr/>
            <p:nvPr/>
          </p:nvSpPr>
          <p:spPr>
            <a:xfrm>
              <a:off x="442051" y="2764071"/>
              <a:ext cx="10167175" cy="484584"/>
            </a:xfrm>
            <a:prstGeom prst="leftRightArrow">
              <a:avLst>
                <a:gd name="adj1" fmla="val 50000"/>
                <a:gd name="adj2" fmla="val 50000"/>
              </a:avLst>
            </a:prstGeom>
            <a:solidFill>
              <a:srgbClr val="FBCDA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CARDET Course template">
  <a:themeElements>
    <a:clrScheme name="CARDET Course template">
      <a:dk1>
        <a:srgbClr val="374856"/>
      </a:dk1>
      <a:lt1>
        <a:srgbClr val="FFFFFF"/>
      </a:lt1>
      <a:dk2>
        <a:srgbClr val="A7A7A7"/>
      </a:dk2>
      <a:lt2>
        <a:srgbClr val="535353"/>
      </a:lt2>
      <a:accent1>
        <a:srgbClr val="FAA337"/>
      </a:accent1>
      <a:accent2>
        <a:srgbClr val="0A9A8F"/>
      </a:accent2>
      <a:accent3>
        <a:srgbClr val="3A48F9"/>
      </a:accent3>
      <a:accent4>
        <a:srgbClr val="065650"/>
      </a:accent4>
      <a:accent5>
        <a:srgbClr val="4472C4"/>
      </a:accent5>
      <a:accent6>
        <a:srgbClr val="8C5B1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a:themeElements>
    <a:clrScheme name="CARDET Course template">
      <a:dk1>
        <a:srgbClr val="000000"/>
      </a:dk1>
      <a:lt1>
        <a:srgbClr val="FFFFFF"/>
      </a:lt1>
      <a:dk2>
        <a:srgbClr val="A7A7A7"/>
      </a:dk2>
      <a:lt2>
        <a:srgbClr val="535353"/>
      </a:lt2>
      <a:accent1>
        <a:srgbClr val="FAA337"/>
      </a:accent1>
      <a:accent2>
        <a:srgbClr val="0A9A8F"/>
      </a:accent2>
      <a:accent3>
        <a:srgbClr val="3A48F9"/>
      </a:accent3>
      <a:accent4>
        <a:srgbClr val="065650"/>
      </a:accent4>
      <a:accent5>
        <a:srgbClr val="4472C4"/>
      </a:accent5>
      <a:accent6>
        <a:srgbClr val="8C5B1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1047</Words>
  <Application>Microsoft Macintosh PowerPoint</Application>
  <PresentationFormat>Custom</PresentationFormat>
  <Paragraphs>168</Paragraphs>
  <Slides>22</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Helvetica Neue</vt:lpstr>
      <vt:lpstr>Open Sans</vt:lpstr>
      <vt:lpstr>Calibri</vt:lpstr>
      <vt:lpstr>Noto Sans Symbols</vt:lpstr>
      <vt:lpstr>Arial</vt:lpstr>
      <vt:lpstr>CARDET Course template</vt:lpstr>
      <vt:lpstr>CARDET Course template</vt:lpstr>
      <vt:lpstr> Financial Literacy for Families</vt:lpstr>
      <vt:lpstr>Learning Outcomes: Creating and using digital resources </vt:lpstr>
      <vt:lpstr>    Module 2  Visual Plan for the session</vt:lpstr>
      <vt:lpstr>Activity M6.1   Warmer   Draw how you feel!   </vt:lpstr>
      <vt:lpstr>Activity M6.2  Using digital resources </vt:lpstr>
      <vt:lpstr>Creating digital resources e.g. A Quiz </vt:lpstr>
      <vt:lpstr>Creating Digital Resources e.g. A Video </vt:lpstr>
      <vt:lpstr>Motivational digital learning models </vt:lpstr>
      <vt:lpstr>Using digital resources as a ‘Learning Accelerator’</vt:lpstr>
      <vt:lpstr>Benefits of digital learning:</vt:lpstr>
      <vt:lpstr>Challenges associated with using digital resources </vt:lpstr>
      <vt:lpstr>Activity M6.3   Challenges associated with digital resources </vt:lpstr>
      <vt:lpstr>Challenges associated with digital resources</vt:lpstr>
      <vt:lpstr>Activity M6.4  Digital learning resources – Introducing an escape room </vt:lpstr>
      <vt:lpstr>PowerPoint Presentation</vt:lpstr>
      <vt:lpstr>Creating your own Digital Escape Room </vt:lpstr>
      <vt:lpstr>Activity M6.5  Creating your own Digital Escape Room   </vt:lpstr>
      <vt:lpstr>Activity M6.6    Looking at the Money Matters App</vt:lpstr>
      <vt:lpstr>How could you use the Money Matters Digital Resources? </vt:lpstr>
      <vt:lpstr>Considerations</vt:lpstr>
      <vt:lpstr>Self study tasks: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Financial Literacy for Families</dc:title>
  <dc:creator>FIPL05</dc:creator>
  <cp:lastModifiedBy>Learning Unlimited</cp:lastModifiedBy>
  <cp:revision>37</cp:revision>
  <dcterms:modified xsi:type="dcterms:W3CDTF">2022-06-08T17:14:28Z</dcterms:modified>
</cp:coreProperties>
</file>