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84" r:id="rId5"/>
    <p:sldId id="259" r:id="rId6"/>
    <p:sldId id="278" r:id="rId7"/>
    <p:sldId id="260" r:id="rId8"/>
    <p:sldId id="261" r:id="rId9"/>
    <p:sldId id="279" r:id="rId10"/>
    <p:sldId id="262" r:id="rId11"/>
    <p:sldId id="263" r:id="rId12"/>
    <p:sldId id="281" r:id="rId13"/>
    <p:sldId id="264" r:id="rId14"/>
    <p:sldId id="282" r:id="rId15"/>
    <p:sldId id="265" r:id="rId16"/>
    <p:sldId id="266" r:id="rId17"/>
    <p:sldId id="267" r:id="rId18"/>
    <p:sldId id="268" r:id="rId19"/>
    <p:sldId id="269" r:id="rId20"/>
    <p:sldId id="283" r:id="rId21"/>
    <p:sldId id="270" r:id="rId22"/>
    <p:sldId id="271" r:id="rId23"/>
    <p:sldId id="272" r:id="rId24"/>
    <p:sldId id="273" r:id="rId25"/>
    <p:sldId id="274" r:id="rId26"/>
    <p:sldId id="275" r:id="rId27"/>
    <p:sldId id="276" r:id="rId28"/>
    <p:sldId id="277" r:id="rId29"/>
  </p:sldIdLst>
  <p:sldSz cx="13335000" cy="75057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wAUGKgEL2qFsOMpTg2ndSUwF9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2" autoAdjust="0"/>
    <p:restoredTop sz="94061" autoAdjust="0"/>
  </p:normalViewPr>
  <p:slideViewPr>
    <p:cSldViewPr snapToGrid="0">
      <p:cViewPr varScale="1">
        <p:scale>
          <a:sx n="74" d="100"/>
          <a:sy n="74" d="100"/>
        </p:scale>
        <p:origin x="216"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6"/>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6"/>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6"/>
          <p:cNvGrpSpPr/>
          <p:nvPr/>
        </p:nvGrpSpPr>
        <p:grpSpPr>
          <a:xfrm>
            <a:off x="309367" y="6493935"/>
            <a:ext cx="6399441" cy="923330"/>
            <a:chOff x="309367" y="6493935"/>
            <a:chExt cx="6399441" cy="923330"/>
          </a:xfrm>
        </p:grpSpPr>
        <p:sp>
          <p:nvSpPr>
            <p:cNvPr id="15" name="Google Shape;15;p26"/>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6"/>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6"/>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6"/>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7"/>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9"/>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9"/>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5"/>
          <p:cNvGrpSpPr/>
          <p:nvPr/>
        </p:nvGrpSpPr>
        <p:grpSpPr>
          <a:xfrm>
            <a:off x="309367" y="6493935"/>
            <a:ext cx="6399441" cy="923330"/>
            <a:chOff x="309367" y="6493935"/>
            <a:chExt cx="6399441" cy="923330"/>
          </a:xfrm>
        </p:grpSpPr>
        <p:sp>
          <p:nvSpPr>
            <p:cNvPr id="41" name="Google Shape;41;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task-p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s://publicdomainpictures.net/en/view-image.php?image=148375&amp;picture=coffee-break" TargetMode="External"/><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amingzion.com/gambling/gambling-news/ways-to-spot-a-scam-lottery/"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55023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9184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US" dirty="0"/>
              <a:t>IO3: Financial Literacy Training for Parents </a:t>
            </a:r>
            <a:endParaRPr dirty="0"/>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en-US" sz="2400" b="1" i="0" u="none" strike="noStrike" cap="none" dirty="0">
                <a:solidFill>
                  <a:srgbClr val="097D74"/>
                </a:solidFill>
                <a:latin typeface="Open Sans"/>
                <a:ea typeface="Open Sans"/>
                <a:cs typeface="Open Sans"/>
                <a:sym typeface="Open Sans"/>
              </a:rPr>
              <a:t>Module 3: Financial Online Resources and Tools</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333062" y="256736"/>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17" name="Google Shape;117;p8"/>
          <p:cNvSpPr txBox="1">
            <a:spLocks noGrp="1"/>
          </p:cNvSpPr>
          <p:nvPr>
            <p:ph type="body" idx="2"/>
          </p:nvPr>
        </p:nvSpPr>
        <p:spPr>
          <a:xfrm>
            <a:off x="224589" y="93662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Entering a secure site</a:t>
            </a:r>
            <a:endParaRPr i="0" dirty="0">
              <a:solidFill>
                <a:srgbClr val="0A9A8F"/>
              </a:solidFill>
              <a:latin typeface="Open Sans"/>
              <a:ea typeface="Open Sans"/>
              <a:cs typeface="Open Sans"/>
              <a:sym typeface="Open Sans"/>
            </a:endParaRPr>
          </a:p>
        </p:txBody>
      </p:sp>
      <p:sp>
        <p:nvSpPr>
          <p:cNvPr id="118" name="Google Shape;118;p8"/>
          <p:cNvSpPr txBox="1"/>
          <p:nvPr/>
        </p:nvSpPr>
        <p:spPr>
          <a:xfrm>
            <a:off x="224589" y="1621448"/>
            <a:ext cx="12689306" cy="4893607"/>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accent6">
                    <a:lumMod val="75000"/>
                  </a:schemeClr>
                </a:solidFill>
                <a:latin typeface="Calibri"/>
                <a:ea typeface="Calibri"/>
                <a:cs typeface="Calibri"/>
                <a:sym typeface="Calibri"/>
              </a:rPr>
              <a:t>SECURITY MEASURES FOR ONLINE PAYMENTS  </a:t>
            </a:r>
            <a:endParaRPr dirty="0">
              <a:solidFill>
                <a:schemeClr val="accent6">
                  <a:lumMod val="75000"/>
                </a:schemeClr>
              </a:solidFill>
            </a:endParaRPr>
          </a:p>
          <a:p>
            <a:pPr marL="0" marR="0" lvl="0" indent="0" algn="l" rtl="0">
              <a:lnSpc>
                <a:spcPct val="150000"/>
              </a:lnSpc>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Among the main security measures envisaged by E.U. legislation there is strong customer authentication</a:t>
            </a:r>
            <a:r>
              <a:rPr lang="en-US" sz="2400" dirty="0">
                <a:solidFill>
                  <a:schemeClr val="accent1"/>
                </a:solidFill>
                <a:latin typeface="Calibri" panose="020F0502020204030204" pitchFamily="34" charset="0"/>
                <a:ea typeface="Calibri"/>
                <a:cs typeface="Calibri" panose="020F0502020204030204" pitchFamily="34" charset="0"/>
                <a:sym typeface="Calibri"/>
              </a:rPr>
              <a:t> </a:t>
            </a:r>
            <a:r>
              <a:rPr lang="en-US" sz="2400" b="1" i="1" dirty="0">
                <a:solidFill>
                  <a:schemeClr val="accent6">
                    <a:lumMod val="75000"/>
                  </a:schemeClr>
                </a:solidFill>
                <a:latin typeface="Calibri" panose="020F0502020204030204" pitchFamily="34" charset="0"/>
                <a:ea typeface="Calibri"/>
                <a:cs typeface="Calibri" panose="020F0502020204030204" pitchFamily="34" charset="0"/>
                <a:sym typeface="Calibri"/>
              </a:rPr>
              <a:t>(SCA)</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dirty="0">
                <a:solidFill>
                  <a:schemeClr val="dk1"/>
                </a:solidFill>
                <a:latin typeface="Calibri" panose="020F0502020204030204" pitchFamily="34" charset="0"/>
                <a:ea typeface="Calibri"/>
                <a:cs typeface="Calibri" panose="020F0502020204030204" pitchFamily="34" charset="0"/>
                <a:sym typeface="Calibri"/>
              </a:rPr>
              <a:t>based on the use of at least two of the following factors: </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something that the user knows (e.g. a password)</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something that the user owns (e.g. a token or similar)</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something about them (e.g. a fingerprint); </a:t>
            </a:r>
            <a:endParaRPr sz="2400" dirty="0">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For greater security with internet payments, it is envisaged that authentication generates a dynamic and unalterable code, also called 2-factor authentication (2FA) e.g. when there is a one-time code sent to your phone in addition to asking for password)</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9" name="Google Shape;119;p8" descr="ecommerce, application, buy, card, cart, cellphone, checkout, commerce, communication, connectivity, consumer, credit, customer, debit, device, hand, internet, mobile, multimedia, online, order, paying, payment, phone, retail, sale, service, shop, shopping, text, product, font, design, technology, brand, logo, graphic design, angle, graphics"/>
          <p:cNvPicPr preferRelativeResize="0"/>
          <p:nvPr/>
        </p:nvPicPr>
        <p:blipFill rotWithShape="1">
          <a:blip r:embed="rId3">
            <a:alphaModFix/>
          </a:blip>
          <a:srcRect/>
          <a:stretch/>
        </p:blipFill>
        <p:spPr>
          <a:xfrm>
            <a:off x="7656101" y="3322380"/>
            <a:ext cx="2212688" cy="1491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122321" y="4008631"/>
            <a:ext cx="13090357" cy="2566663"/>
          </a:xfrm>
        </p:spPr>
        <p:txBody>
          <a:bodyPr/>
          <a:lstStyle/>
          <a:p>
            <a:pPr marL="971550" indent="-742950" algn="l">
              <a:buFont typeface="+mj-lt"/>
              <a:buAutoNum type="arabicPeriod"/>
            </a:pPr>
            <a:r>
              <a:rPr lang="en-GB" sz="3600" dirty="0"/>
              <a:t>  </a:t>
            </a:r>
            <a:r>
              <a:rPr lang="en-GB" sz="4000" dirty="0"/>
              <a:t>Find a shopping website on your smartphone or tablet  </a:t>
            </a:r>
          </a:p>
          <a:p>
            <a:pPr marL="971550" indent="-742950" algn="l">
              <a:buFont typeface="+mj-lt"/>
              <a:buAutoNum type="arabicPeriod"/>
            </a:pPr>
            <a:endParaRPr lang="en-GB" sz="4000" dirty="0"/>
          </a:p>
          <a:p>
            <a:pPr marL="971550" indent="-742950" algn="l">
              <a:buFont typeface="+mj-lt"/>
              <a:buAutoNum type="arabicPeriod"/>
            </a:pPr>
            <a:r>
              <a:rPr lang="en-GB" sz="4000" dirty="0"/>
              <a:t>  How do you know the website is secure and safe to use?</a:t>
            </a:r>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lstStyle/>
          <a:p>
            <a:r>
              <a:rPr lang="en-US" dirty="0"/>
              <a:t>Financial Online Resources and Tools</a:t>
            </a:r>
            <a:endParaRPr lang="en-GB"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a:t>Activity M3.4</a:t>
            </a:r>
          </a:p>
          <a:p>
            <a:r>
              <a:rPr lang="en-GB" i="0" dirty="0"/>
              <a:t>Websites</a:t>
            </a:r>
          </a:p>
        </p:txBody>
      </p:sp>
      <p:pic>
        <p:nvPicPr>
          <p:cNvPr id="6" name="Picture 5" descr="A person using a computer&#10;&#10;Description automatically generated with low confidence">
            <a:extLst>
              <a:ext uri="{FF2B5EF4-FFF2-40B4-BE49-F238E27FC236}">
                <a16:creationId xmlns:a16="http://schemas.microsoft.com/office/drawing/2014/main" id="{054407D7-3937-9165-C5FD-F4CAB2AC1B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25853" y="821342"/>
            <a:ext cx="3736607" cy="2566663"/>
          </a:xfrm>
          <a:prstGeom prst="rect">
            <a:avLst/>
          </a:prstGeom>
        </p:spPr>
      </p:pic>
    </p:spTree>
    <p:extLst>
      <p:ext uri="{BB962C8B-B14F-4D97-AF65-F5344CB8AC3E}">
        <p14:creationId xmlns:p14="http://schemas.microsoft.com/office/powerpoint/2010/main" val="87783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25" name="Google Shape;125;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safely use the most common store platforms</a:t>
            </a:r>
            <a:endParaRPr i="0" dirty="0">
              <a:solidFill>
                <a:srgbClr val="0A9A8F"/>
              </a:solidFill>
              <a:latin typeface="Open Sans"/>
              <a:ea typeface="Open Sans"/>
              <a:cs typeface="Open Sans"/>
              <a:sym typeface="Open Sans"/>
            </a:endParaRPr>
          </a:p>
        </p:txBody>
      </p:sp>
      <p:sp>
        <p:nvSpPr>
          <p:cNvPr id="126" name="Google Shape;126;p9"/>
          <p:cNvSpPr txBox="1"/>
          <p:nvPr/>
        </p:nvSpPr>
        <p:spPr>
          <a:xfrm>
            <a:off x="502500" y="2228274"/>
            <a:ext cx="12330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To shop online safely, you must </a:t>
            </a:r>
            <a:r>
              <a:rPr lang="en-US" sz="2400" b="1" dirty="0">
                <a:solidFill>
                  <a:schemeClr val="accent6">
                    <a:lumMod val="75000"/>
                  </a:schemeClr>
                </a:solidFill>
                <a:latin typeface="Calibri"/>
                <a:ea typeface="Calibri"/>
                <a:cs typeface="Calibri"/>
                <a:sym typeface="Calibri"/>
              </a:rPr>
              <a:t>first check the reliability of e-commerce </a:t>
            </a:r>
            <a:r>
              <a:rPr lang="en-US" sz="2400" dirty="0">
                <a:solidFill>
                  <a:schemeClr val="dk1"/>
                </a:solidFill>
                <a:latin typeface="Calibri"/>
                <a:ea typeface="Calibri"/>
                <a:cs typeface="Calibri"/>
                <a:sym typeface="Calibri"/>
              </a:rPr>
              <a:t>to avoid making purchases on online stores run by cybercriminals</a:t>
            </a:r>
            <a:endParaRPr sz="2400" dirty="0">
              <a:solidFill>
                <a:schemeClr val="dk1"/>
              </a:solidFill>
              <a:latin typeface="Calibri"/>
              <a:ea typeface="Calibri"/>
              <a:cs typeface="Calibri"/>
              <a:sym typeface="Calibri"/>
            </a:endParaRPr>
          </a:p>
        </p:txBody>
      </p:sp>
      <p:pic>
        <p:nvPicPr>
          <p:cNvPr id="127" name="Google Shape;127;p9" descr="Freccia linea, leggera curva"/>
          <p:cNvPicPr preferRelativeResize="0"/>
          <p:nvPr/>
        </p:nvPicPr>
        <p:blipFill rotWithShape="1">
          <a:blip r:embed="rId3">
            <a:alphaModFix/>
          </a:blip>
          <a:srcRect/>
          <a:stretch/>
        </p:blipFill>
        <p:spPr>
          <a:xfrm rot="8597229">
            <a:off x="4362208" y="3081609"/>
            <a:ext cx="1426240" cy="696508"/>
          </a:xfrm>
          <a:prstGeom prst="rect">
            <a:avLst/>
          </a:prstGeom>
          <a:noFill/>
          <a:ln>
            <a:noFill/>
          </a:ln>
        </p:spPr>
      </p:pic>
      <p:sp>
        <p:nvSpPr>
          <p:cNvPr id="128" name="Google Shape;128;p9"/>
          <p:cNvSpPr txBox="1"/>
          <p:nvPr/>
        </p:nvSpPr>
        <p:spPr>
          <a:xfrm>
            <a:off x="2053652" y="3357797"/>
            <a:ext cx="2241821" cy="923330"/>
          </a:xfrm>
          <a:prstGeom prst="rect">
            <a:avLst/>
          </a:prstGeom>
          <a:solidFill>
            <a:schemeClr val="accent2"/>
          </a:solidFill>
          <a:ln w="12700" cap="flat" cmpd="sng">
            <a:solidFill>
              <a:srgbClr val="07706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accent6"/>
                </a:solidFill>
                <a:latin typeface="Calibri"/>
                <a:ea typeface="Calibri"/>
                <a:cs typeface="Calibri"/>
                <a:sym typeface="Calibri"/>
              </a:rPr>
              <a:t>HOW?</a:t>
            </a:r>
            <a:endParaRPr/>
          </a:p>
        </p:txBody>
      </p:sp>
      <p:sp>
        <p:nvSpPr>
          <p:cNvPr id="129" name="Google Shape;129;p9"/>
          <p:cNvSpPr txBox="1"/>
          <p:nvPr/>
        </p:nvSpPr>
        <p:spPr>
          <a:xfrm>
            <a:off x="501605" y="4631452"/>
            <a:ext cx="12330000" cy="2241984"/>
          </a:xfrm>
          <a:prstGeom prst="rect">
            <a:avLst/>
          </a:prstGeom>
          <a:solidFill>
            <a:schemeClr val="l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After verifying if the website is secure, it is important to check the </a:t>
            </a:r>
            <a:endParaRPr sz="2400" dirty="0"/>
          </a:p>
          <a:p>
            <a:pPr marL="0" marR="0" lvl="0" indent="0" rtl="0">
              <a:spcBef>
                <a:spcPts val="0"/>
              </a:spcBef>
              <a:spcAft>
                <a:spcPts val="0"/>
              </a:spcAft>
              <a:buNone/>
            </a:pPr>
            <a:r>
              <a:rPr lang="en-US" sz="2400" b="1" dirty="0">
                <a:solidFill>
                  <a:schemeClr val="accent6">
                    <a:lumMod val="75000"/>
                  </a:schemeClr>
                </a:solidFill>
                <a:latin typeface="Calibri"/>
                <a:ea typeface="Calibri"/>
                <a:cs typeface="Calibri"/>
                <a:sym typeface="Calibri"/>
              </a:rPr>
              <a:t>Web reputation </a:t>
            </a:r>
            <a:r>
              <a:rPr lang="en-US" sz="2400" dirty="0">
                <a:solidFill>
                  <a:schemeClr val="dk1"/>
                </a:solidFill>
                <a:latin typeface="Calibri"/>
                <a:ea typeface="Calibri"/>
                <a:cs typeface="Calibri"/>
                <a:sym typeface="Calibri"/>
              </a:rPr>
              <a:t>of the website. </a:t>
            </a:r>
            <a:endParaRPr sz="2400" dirty="0"/>
          </a:p>
          <a:p>
            <a:pPr marL="0" marR="0" lvl="0" indent="0" rtl="0">
              <a:spcBef>
                <a:spcPts val="0"/>
              </a:spcBef>
              <a:spcAft>
                <a:spcPts val="0"/>
              </a:spcAft>
              <a:buNone/>
            </a:pPr>
            <a:endParaRPr sz="2400" dirty="0">
              <a:solidFill>
                <a:schemeClr val="dk1"/>
              </a:solidFill>
              <a:latin typeface="Calibri"/>
              <a:ea typeface="Calibri"/>
              <a:cs typeface="Calibri"/>
              <a:sym typeface="Calibri"/>
            </a:endParaRPr>
          </a:p>
          <a:p>
            <a:pPr marL="0" marR="0" lvl="0" indent="0" rtl="0">
              <a:spcBef>
                <a:spcPts val="0"/>
              </a:spcBef>
              <a:spcAft>
                <a:spcPts val="0"/>
              </a:spcAft>
              <a:buNone/>
            </a:pPr>
            <a:r>
              <a:rPr lang="en-US" sz="2400" dirty="0">
                <a:solidFill>
                  <a:schemeClr val="dk1"/>
                </a:solidFill>
                <a:latin typeface="Calibri"/>
                <a:ea typeface="Calibri"/>
                <a:cs typeface="Calibri"/>
                <a:sym typeface="Calibri"/>
              </a:rPr>
              <a:t>To do that, you can visit some online portals where users express their opinion on the webstore or on suppliers e.g., Trustpilot, google, etc.</a:t>
            </a:r>
            <a:endParaRPr sz="2400" dirty="0"/>
          </a:p>
          <a:p>
            <a:pPr marL="342900" marR="0" lvl="0" indent="-217868" algn="just" rtl="0">
              <a:spcBef>
                <a:spcPts val="0"/>
              </a:spcBef>
              <a:spcAft>
                <a:spcPts val="0"/>
              </a:spcAft>
              <a:buClr>
                <a:schemeClr val="accent2"/>
              </a:buClr>
              <a:buSzPts val="1969"/>
              <a:buFont typeface="Noto Sans Symbols"/>
              <a:buNone/>
            </a:pPr>
            <a:endParaRPr sz="1969" dirty="0">
              <a:solidFill>
                <a:schemeClr val="dk1"/>
              </a:solidFill>
              <a:latin typeface="Calibri"/>
              <a:ea typeface="Calibri"/>
              <a:cs typeface="Calibri"/>
              <a:sym typeface="Calibri"/>
            </a:endParaRPr>
          </a:p>
        </p:txBody>
      </p:sp>
      <p:pic>
        <p:nvPicPr>
          <p:cNvPr id="130" name="Google Shape;130;p9" descr="experience, feedback, survey, customer, user, online, client, happy, rating, review, business, satisfaction, test, marketing, excellent, student, reputation, lifestyle, man, service, best, digital, tablet, people, concept, young, businessman, caucasian, centric, copy, space, corporate, friendly, guy, male, manager, model, modern, person, product, professional, quality, ranking, sign, smile, text, cartoon, human behavior, communication, line, font, area, conversation, clip art, illustration, graphics, art, brand, logo"/>
          <p:cNvPicPr preferRelativeResize="0"/>
          <p:nvPr/>
        </p:nvPicPr>
        <p:blipFill rotWithShape="1">
          <a:blip r:embed="rId4">
            <a:alphaModFix/>
          </a:blip>
          <a:srcRect/>
          <a:stretch/>
        </p:blipFill>
        <p:spPr>
          <a:xfrm>
            <a:off x="9246343" y="3059230"/>
            <a:ext cx="3342973" cy="21812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6A1BD-C531-4D91-71EF-0C5D2E1E2DBD}"/>
              </a:ext>
            </a:extLst>
          </p:cNvPr>
          <p:cNvSpPr>
            <a:spLocks noGrp="1"/>
          </p:cNvSpPr>
          <p:nvPr>
            <p:ph type="body" idx="1"/>
          </p:nvPr>
        </p:nvSpPr>
        <p:spPr>
          <a:xfrm>
            <a:off x="500064" y="2792821"/>
            <a:ext cx="12331402" cy="4320997"/>
          </a:xfrm>
        </p:spPr>
        <p:txBody>
          <a:bodyPr/>
          <a:lstStyle/>
          <a:p>
            <a:endParaRPr lang="en-GB" sz="4000" dirty="0"/>
          </a:p>
          <a:p>
            <a:r>
              <a:rPr lang="en-GB" sz="4000" dirty="0"/>
              <a:t>Look at the list of payments on your handout.</a:t>
            </a:r>
          </a:p>
          <a:p>
            <a:endParaRPr lang="en-GB" sz="4000" dirty="0"/>
          </a:p>
          <a:p>
            <a:r>
              <a:rPr lang="en-GB" sz="4000" dirty="0"/>
              <a:t>List the issues ‘for’ and ‘against’ each method.</a:t>
            </a:r>
          </a:p>
        </p:txBody>
      </p:sp>
      <p:sp>
        <p:nvSpPr>
          <p:cNvPr id="3" name="Title 2">
            <a:extLst>
              <a:ext uri="{FF2B5EF4-FFF2-40B4-BE49-F238E27FC236}">
                <a16:creationId xmlns:a16="http://schemas.microsoft.com/office/drawing/2014/main" id="{8CEBC0B4-4C40-364B-ED8C-63ED72FBA3BA}"/>
              </a:ext>
            </a:extLst>
          </p:cNvPr>
          <p:cNvSpPr>
            <a:spLocks noGrp="1"/>
          </p:cNvSpPr>
          <p:nvPr>
            <p:ph type="title"/>
          </p:nvPr>
        </p:nvSpPr>
        <p:spPr/>
        <p:txBody>
          <a:bodyPr/>
          <a:lstStyle/>
          <a:p>
            <a:r>
              <a:rPr lang="en-US" dirty="0"/>
              <a:t>Financial Online Resources and Tools</a:t>
            </a:r>
            <a:endParaRPr lang="en-GB" dirty="0"/>
          </a:p>
        </p:txBody>
      </p:sp>
      <p:sp>
        <p:nvSpPr>
          <p:cNvPr id="4" name="Text Placeholder 3">
            <a:extLst>
              <a:ext uri="{FF2B5EF4-FFF2-40B4-BE49-F238E27FC236}">
                <a16:creationId xmlns:a16="http://schemas.microsoft.com/office/drawing/2014/main" id="{ABCEC5D0-8F46-BC43-1FF1-D992FEB80301}"/>
              </a:ext>
            </a:extLst>
          </p:cNvPr>
          <p:cNvSpPr>
            <a:spLocks noGrp="1"/>
          </p:cNvSpPr>
          <p:nvPr>
            <p:ph type="body" idx="2"/>
          </p:nvPr>
        </p:nvSpPr>
        <p:spPr>
          <a:xfrm>
            <a:off x="500064" y="1260554"/>
            <a:ext cx="12331541" cy="1209930"/>
          </a:xfrm>
        </p:spPr>
        <p:txBody>
          <a:bodyPr/>
          <a:lstStyle/>
          <a:p>
            <a:r>
              <a:rPr lang="en-GB" i="0" dirty="0"/>
              <a:t>Activity M3.5</a:t>
            </a:r>
          </a:p>
          <a:p>
            <a:r>
              <a:rPr lang="en-GB" i="0" dirty="0"/>
              <a:t>Online safety</a:t>
            </a:r>
          </a:p>
        </p:txBody>
      </p:sp>
      <p:pic>
        <p:nvPicPr>
          <p:cNvPr id="6" name="Picture 5" descr="Icon&#10;&#10;Description automatically generated">
            <a:extLst>
              <a:ext uri="{FF2B5EF4-FFF2-40B4-BE49-F238E27FC236}">
                <a16:creationId xmlns:a16="http://schemas.microsoft.com/office/drawing/2014/main" id="{A4B7A41C-5FC9-606C-72C7-008F7DDFBE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44001" y="595086"/>
            <a:ext cx="2795314" cy="2540000"/>
          </a:xfrm>
          <a:prstGeom prst="rect">
            <a:avLst/>
          </a:prstGeom>
        </p:spPr>
      </p:pic>
    </p:spTree>
    <p:extLst>
      <p:ext uri="{BB962C8B-B14F-4D97-AF65-F5344CB8AC3E}">
        <p14:creationId xmlns:p14="http://schemas.microsoft.com/office/powerpoint/2010/main" val="14015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body" idx="2"/>
          </p:nvPr>
        </p:nvSpPr>
        <p:spPr>
          <a:xfrm>
            <a:off x="500064" y="104291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 it depends on the type of payment made….</a:t>
            </a:r>
            <a:endParaRPr lang="en-US" i="0" dirty="0">
              <a:solidFill>
                <a:srgbClr val="0A9A8F"/>
              </a:solidFill>
              <a:latin typeface="Open Sans"/>
              <a:ea typeface="Open Sans"/>
              <a:cs typeface="Open Sans"/>
              <a:sym typeface="Open Sans"/>
            </a:endParaRPr>
          </a:p>
        </p:txBody>
      </p:sp>
      <p:pic>
        <p:nvPicPr>
          <p:cNvPr id="138" name="Google Shape;138;p10" descr="Freccia linea, leggera curva"/>
          <p:cNvPicPr preferRelativeResize="0"/>
          <p:nvPr/>
        </p:nvPicPr>
        <p:blipFill rotWithShape="1">
          <a:blip r:embed="rId3">
            <a:alphaModFix/>
          </a:blip>
          <a:srcRect/>
          <a:stretch/>
        </p:blipFill>
        <p:spPr>
          <a:xfrm>
            <a:off x="1059194" y="5721252"/>
            <a:ext cx="698573" cy="698573"/>
          </a:xfrm>
          <a:prstGeom prst="rect">
            <a:avLst/>
          </a:prstGeom>
          <a:noFill/>
          <a:ln>
            <a:noFill/>
          </a:ln>
        </p:spPr>
      </p:pic>
      <p:sp>
        <p:nvSpPr>
          <p:cNvPr id="139" name="Google Shape;139;p10"/>
          <p:cNvSpPr txBox="1"/>
          <p:nvPr/>
        </p:nvSpPr>
        <p:spPr>
          <a:xfrm>
            <a:off x="511333" y="1784448"/>
            <a:ext cx="12331542" cy="526293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800" b="1" dirty="0">
                <a:solidFill>
                  <a:schemeClr val="lt2"/>
                </a:solidFill>
                <a:highlight>
                  <a:srgbClr val="00ADBB"/>
                </a:highlight>
                <a:latin typeface="Calibri"/>
                <a:ea typeface="Calibri"/>
                <a:cs typeface="Calibri"/>
                <a:sym typeface="Calibri"/>
              </a:rPr>
              <a:t>BANK CARDS (credit/debit/pre-paid)</a:t>
            </a:r>
            <a:endParaRPr dirty="0"/>
          </a:p>
          <a:p>
            <a:pPr marL="0" marR="0" lvl="0" indent="0" rtl="0">
              <a:lnSpc>
                <a:spcPct val="150000"/>
              </a:lnSpc>
              <a:spcBef>
                <a:spcPts val="0"/>
              </a:spcBef>
              <a:spcAft>
                <a:spcPts val="0"/>
              </a:spcAft>
              <a:buNone/>
            </a:pPr>
            <a:r>
              <a:rPr lang="en-US" sz="2800" b="1" dirty="0">
                <a:solidFill>
                  <a:schemeClr val="dk1"/>
                </a:solidFill>
                <a:latin typeface="Calibri"/>
                <a:ea typeface="Calibri"/>
                <a:cs typeface="Calibri"/>
                <a:sym typeface="Calibri"/>
              </a:rPr>
              <a:t>Pay attention to the card: </a:t>
            </a:r>
          </a:p>
          <a:p>
            <a:pPr marL="457200" marR="0" lvl="0" indent="-457200" rtl="0">
              <a:lnSpc>
                <a:spcPct val="150000"/>
              </a:lnSpc>
              <a:spcBef>
                <a:spcPts val="0"/>
              </a:spcBef>
              <a:spcAft>
                <a:spcPts val="0"/>
              </a:spcAft>
              <a:buFont typeface="Arial" panose="020B0604020202020204" pitchFamily="34" charset="0"/>
              <a:buChar char="•"/>
            </a:pPr>
            <a:r>
              <a:rPr lang="en-US" sz="2800" b="1" dirty="0">
                <a:solidFill>
                  <a:schemeClr val="accent6">
                    <a:lumMod val="75000"/>
                  </a:schemeClr>
                </a:solidFill>
                <a:latin typeface="Calibri"/>
                <a:ea typeface="Calibri"/>
                <a:cs typeface="Calibri"/>
                <a:sym typeface="Calibri"/>
              </a:rPr>
              <a:t>avoid losing it!</a:t>
            </a:r>
          </a:p>
          <a:p>
            <a:pPr marL="457200" marR="0" lvl="0" indent="-457200" rtl="0">
              <a:lnSpc>
                <a:spcPct val="150000"/>
              </a:lnSpc>
              <a:spcBef>
                <a:spcPts val="0"/>
              </a:spcBef>
              <a:spcAft>
                <a:spcPts val="0"/>
              </a:spcAft>
              <a:buFont typeface="Arial" panose="020B0604020202020204" pitchFamily="34" charset="0"/>
              <a:buChar char="•"/>
            </a:pPr>
            <a:r>
              <a:rPr lang="en-US" sz="2800" dirty="0">
                <a:solidFill>
                  <a:schemeClr val="dk1"/>
                </a:solidFill>
                <a:latin typeface="Calibri"/>
                <a:ea typeface="Calibri"/>
                <a:cs typeface="Calibri"/>
                <a:sym typeface="Calibri"/>
              </a:rPr>
              <a:t>keep the PIN safe, </a:t>
            </a:r>
          </a:p>
          <a:p>
            <a:pPr marL="457200" marR="0" lvl="0" indent="-457200" rtl="0">
              <a:lnSpc>
                <a:spcPct val="150000"/>
              </a:lnSpc>
              <a:spcBef>
                <a:spcPts val="0"/>
              </a:spcBef>
              <a:spcAft>
                <a:spcPts val="0"/>
              </a:spcAft>
              <a:buFont typeface="Arial" panose="020B0604020202020204" pitchFamily="34" charset="0"/>
              <a:buChar char="•"/>
            </a:pPr>
            <a:r>
              <a:rPr lang="en-US" sz="2800" dirty="0">
                <a:solidFill>
                  <a:schemeClr val="dk1"/>
                </a:solidFill>
                <a:latin typeface="Calibri"/>
                <a:ea typeface="Calibri"/>
                <a:cs typeface="Calibri"/>
                <a:sym typeface="Calibri"/>
              </a:rPr>
              <a:t>if you lose your card immediately block it by calling your bank.</a:t>
            </a:r>
          </a:p>
          <a:p>
            <a:pPr marL="457200" marR="0" lvl="0" indent="-457200" rtl="0">
              <a:lnSpc>
                <a:spcPct val="150000"/>
              </a:lnSpc>
              <a:spcBef>
                <a:spcPts val="0"/>
              </a:spcBef>
              <a:spcAft>
                <a:spcPts val="0"/>
              </a:spcAft>
              <a:buFont typeface="Arial" panose="020B0604020202020204" pitchFamily="34" charset="0"/>
              <a:buChar char="•"/>
            </a:pPr>
            <a:endParaRPr lang="en-US" sz="2800"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US" sz="2800" dirty="0">
                <a:solidFill>
                  <a:schemeClr val="dk1"/>
                </a:solidFill>
                <a:latin typeface="Calibri"/>
                <a:ea typeface="Calibri"/>
                <a:cs typeface="Calibri"/>
                <a:sym typeface="Calibri"/>
              </a:rPr>
              <a:t>This is very important with </a:t>
            </a:r>
            <a:r>
              <a:rPr lang="en-US" sz="2800" b="1" dirty="0">
                <a:solidFill>
                  <a:schemeClr val="dk1"/>
                </a:solidFill>
                <a:latin typeface="Calibri"/>
                <a:ea typeface="Calibri"/>
                <a:cs typeface="Calibri"/>
                <a:sym typeface="Calibri"/>
              </a:rPr>
              <a:t>contactless cards </a:t>
            </a:r>
            <a:r>
              <a:rPr lang="en-US" sz="2800" dirty="0">
                <a:solidFill>
                  <a:schemeClr val="dk1"/>
                </a:solidFill>
                <a:latin typeface="Calibri"/>
                <a:ea typeface="Calibri"/>
                <a:cs typeface="Calibri"/>
                <a:sym typeface="Calibri"/>
              </a:rPr>
              <a:t>which can be used</a:t>
            </a:r>
            <a:endParaRPr sz="2800" dirty="0"/>
          </a:p>
          <a:p>
            <a:pPr marL="0" marR="0" lvl="0" indent="0" algn="ctr" rtl="0">
              <a:lnSpc>
                <a:spcPct val="150000"/>
              </a:lnSpc>
              <a:spcBef>
                <a:spcPts val="0"/>
              </a:spcBef>
              <a:spcAft>
                <a:spcPts val="0"/>
              </a:spcAft>
              <a:buNone/>
            </a:pPr>
            <a:r>
              <a:rPr lang="en-US" sz="2800" dirty="0">
                <a:solidFill>
                  <a:schemeClr val="dk1"/>
                </a:solidFill>
                <a:latin typeface="Calibri"/>
                <a:ea typeface="Calibri"/>
                <a:cs typeface="Calibri"/>
                <a:sym typeface="Calibri"/>
              </a:rPr>
              <a:t>for small amounts without a PIN.</a:t>
            </a:r>
            <a:endParaRPr sz="2800" b="1" dirty="0">
              <a:solidFill>
                <a:schemeClr val="dk1"/>
              </a:solidFill>
              <a:latin typeface="Calibri"/>
              <a:ea typeface="Calibri"/>
              <a:cs typeface="Calibri"/>
              <a:sym typeface="Calibri"/>
            </a:endParaRPr>
          </a:p>
        </p:txBody>
      </p:sp>
      <p:pic>
        <p:nvPicPr>
          <p:cNvPr id="140" name="Google Shape;140;p10" descr="choice, choosing, confident, dude, fashion, guy, jeans, look, male, person, presenting, relaxed, seated, selecting, shirt, showing, sitting, cartoon character, idea, blue, text, human behavior, technology, communication, line, area, clip art, conversation, font, graphics, illustration"/>
          <p:cNvPicPr preferRelativeResize="0"/>
          <p:nvPr/>
        </p:nvPicPr>
        <p:blipFill rotWithShape="1">
          <a:blip r:embed="rId4">
            <a:alphaModFix/>
          </a:blip>
          <a:srcRect/>
          <a:stretch/>
        </p:blipFill>
        <p:spPr>
          <a:xfrm>
            <a:off x="10268862" y="2248619"/>
            <a:ext cx="2167298" cy="2167298"/>
          </a:xfrm>
          <a:prstGeom prst="rect">
            <a:avLst/>
          </a:prstGeom>
          <a:noFill/>
          <a:ln>
            <a:noFill/>
          </a:ln>
        </p:spPr>
      </p:pic>
      <p:sp>
        <p:nvSpPr>
          <p:cNvPr id="141" name="Google Shape;141;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a:t>Financial Online Resources and Tools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47" name="Google Shape;14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a:t>
            </a:r>
            <a:endParaRPr i="0" dirty="0">
              <a:solidFill>
                <a:srgbClr val="0A9A8F"/>
              </a:solidFill>
              <a:latin typeface="Open Sans"/>
              <a:ea typeface="Open Sans"/>
              <a:cs typeface="Open Sans"/>
              <a:sym typeface="Open Sans"/>
            </a:endParaRPr>
          </a:p>
        </p:txBody>
      </p:sp>
      <p:pic>
        <p:nvPicPr>
          <p:cNvPr id="148" name="Google Shape;148;p11" descr="Freccia linea, leggera curva"/>
          <p:cNvPicPr preferRelativeResize="0"/>
          <p:nvPr/>
        </p:nvPicPr>
        <p:blipFill rotWithShape="1">
          <a:blip r:embed="rId3">
            <a:alphaModFix/>
          </a:blip>
          <a:srcRect/>
          <a:stretch/>
        </p:blipFill>
        <p:spPr>
          <a:xfrm>
            <a:off x="150777" y="2333835"/>
            <a:ext cx="698573" cy="698573"/>
          </a:xfrm>
          <a:prstGeom prst="rect">
            <a:avLst/>
          </a:prstGeom>
          <a:noFill/>
          <a:ln>
            <a:noFill/>
          </a:ln>
        </p:spPr>
      </p:pic>
      <p:sp>
        <p:nvSpPr>
          <p:cNvPr id="149" name="Google Shape;149;p11"/>
          <p:cNvSpPr txBox="1"/>
          <p:nvPr/>
        </p:nvSpPr>
        <p:spPr>
          <a:xfrm>
            <a:off x="441063" y="1971838"/>
            <a:ext cx="12602077" cy="501671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2"/>
                </a:solidFill>
                <a:highlight>
                  <a:srgbClr val="00ADBB"/>
                </a:highlight>
                <a:latin typeface="Calibri"/>
                <a:ea typeface="Calibri"/>
                <a:cs typeface="Calibri"/>
                <a:sym typeface="Calibri"/>
              </a:rPr>
              <a:t>BANK CARDS (credit/debit/pre-paid)</a:t>
            </a:r>
            <a:endParaRPr dirty="0"/>
          </a:p>
          <a:p>
            <a:pPr marL="0" marR="0" lvl="0" indent="0" algn="l" rtl="0">
              <a:spcBef>
                <a:spcPts val="0"/>
              </a:spcBef>
              <a:spcAft>
                <a:spcPts val="0"/>
              </a:spcAft>
              <a:buNone/>
            </a:pPr>
            <a:endParaRPr sz="2000" b="1" dirty="0">
              <a:solidFill>
                <a:schemeClr val="lt2"/>
              </a:solidFill>
              <a:latin typeface="Calibri"/>
              <a:ea typeface="Calibri"/>
              <a:cs typeface="Calibri"/>
              <a:sym typeface="Calibri"/>
            </a:endParaRPr>
          </a:p>
          <a:p>
            <a:pPr marL="342900" marR="0" lvl="0" indent="-342900" rtl="0">
              <a:lnSpc>
                <a:spcPct val="150000"/>
              </a:lnSpc>
              <a:spcBef>
                <a:spcPts val="0"/>
              </a:spcBef>
              <a:spcAft>
                <a:spcPts val="0"/>
              </a:spcAft>
              <a:buClr>
                <a:schemeClr val="dk1"/>
              </a:buClr>
              <a:buSzPts val="2000"/>
              <a:buFont typeface="Arial" panose="020B0604020202020204" pitchFamily="34" charset="0"/>
              <a:buChar char="•"/>
            </a:pPr>
            <a:r>
              <a:rPr lang="en-US" sz="2400" b="1" dirty="0">
                <a:solidFill>
                  <a:schemeClr val="dk1"/>
                </a:solidFill>
                <a:latin typeface="Calibri"/>
                <a:ea typeface="Calibri"/>
                <a:cs typeface="Calibri"/>
                <a:sym typeface="Calibri"/>
              </a:rPr>
              <a:t>Check your account balance regularly: </a:t>
            </a:r>
            <a:r>
              <a:rPr lang="en-US" sz="2400" dirty="0">
                <a:solidFill>
                  <a:schemeClr val="dk1"/>
                </a:solidFill>
                <a:latin typeface="Calibri"/>
                <a:ea typeface="Calibri"/>
                <a:cs typeface="Calibri"/>
                <a:sym typeface="Calibri"/>
              </a:rPr>
              <a:t>despite all precautions you can still be the victim of fraud. That is why it is important to check your account balance regularly. Then you can detect </a:t>
            </a:r>
            <a:r>
              <a:rPr lang="en-US" sz="2400" dirty="0" err="1">
                <a:solidFill>
                  <a:schemeClr val="dk1"/>
                </a:solidFill>
                <a:latin typeface="Calibri"/>
                <a:ea typeface="Calibri"/>
                <a:cs typeface="Calibri"/>
                <a:sym typeface="Calibri"/>
              </a:rPr>
              <a:t>unauthorised</a:t>
            </a:r>
            <a:r>
              <a:rPr lang="en-US" sz="2400" dirty="0">
                <a:solidFill>
                  <a:schemeClr val="dk1"/>
                </a:solidFill>
                <a:latin typeface="Calibri"/>
                <a:ea typeface="Calibri"/>
                <a:cs typeface="Calibri"/>
                <a:sym typeface="Calibri"/>
              </a:rPr>
              <a:t> activity. If there is something wrong, you should immediately call your bank.</a:t>
            </a:r>
            <a:endParaRPr sz="2400" dirty="0">
              <a:solidFill>
                <a:schemeClr val="dk1"/>
              </a:solidFill>
              <a:latin typeface="Calibri"/>
              <a:ea typeface="Calibri"/>
              <a:cs typeface="Calibri"/>
              <a:sym typeface="Calibri"/>
            </a:endParaRPr>
          </a:p>
          <a:p>
            <a:pPr marL="469900" marR="0" lvl="0" indent="-342900" rtl="0">
              <a:lnSpc>
                <a:spcPct val="150000"/>
              </a:lnSpc>
              <a:spcBef>
                <a:spcPts val="0"/>
              </a:spcBef>
              <a:spcAft>
                <a:spcPts val="0"/>
              </a:spcAft>
              <a:buClr>
                <a:schemeClr val="dk1"/>
              </a:buClr>
              <a:buSzPts val="2000"/>
              <a:buFont typeface="Arial" panose="020B0604020202020204" pitchFamily="34" charset="0"/>
              <a:buChar char="•"/>
            </a:pPr>
            <a:endParaRPr sz="2400" b="1" dirty="0">
              <a:solidFill>
                <a:schemeClr val="dk1"/>
              </a:solidFill>
              <a:latin typeface="Calibri"/>
              <a:ea typeface="Calibri"/>
              <a:cs typeface="Calibri"/>
              <a:sym typeface="Calibri"/>
            </a:endParaRPr>
          </a:p>
          <a:p>
            <a:pPr marL="342900" marR="0" lvl="0" indent="-342900" rtl="0">
              <a:lnSpc>
                <a:spcPct val="150000"/>
              </a:lnSpc>
              <a:spcBef>
                <a:spcPts val="0"/>
              </a:spcBef>
              <a:spcAft>
                <a:spcPts val="0"/>
              </a:spcAft>
              <a:buClr>
                <a:schemeClr val="dk1"/>
              </a:buClr>
              <a:buSzPts val="2000"/>
              <a:buFont typeface="Arial" panose="020B0604020202020204" pitchFamily="34" charset="0"/>
              <a:buChar char="•"/>
            </a:pPr>
            <a:r>
              <a:rPr lang="en-US" sz="2400" b="1" dirty="0">
                <a:solidFill>
                  <a:schemeClr val="dk1"/>
                </a:solidFill>
                <a:latin typeface="Calibri"/>
                <a:ea typeface="Calibri"/>
                <a:cs typeface="Calibri"/>
                <a:sym typeface="Calibri"/>
              </a:rPr>
              <a:t>Use different passwords or codes for each website and your bank: </a:t>
            </a:r>
            <a:r>
              <a:rPr lang="en-US" sz="2400" dirty="0">
                <a:solidFill>
                  <a:schemeClr val="dk1"/>
                </a:solidFill>
                <a:latin typeface="Calibri"/>
                <a:ea typeface="Calibri"/>
                <a:cs typeface="Calibri"/>
                <a:sym typeface="Calibri"/>
              </a:rPr>
              <a:t>it is important to use different passwords for each website you visit to avoid your personal information being stolen by a web-thief discovering that your banking password is the same as your email one.</a:t>
            </a:r>
            <a:endParaRPr sz="2400" dirty="0"/>
          </a:p>
          <a:p>
            <a:pPr marL="342900" marR="0" lvl="0" indent="-215900" algn="l" rtl="0">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p:txBody>
      </p:sp>
      <p:pic>
        <p:nvPicPr>
          <p:cNvPr id="150" name="Google Shape;150;p11"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p:cNvPicPr preferRelativeResize="0"/>
          <p:nvPr/>
        </p:nvPicPr>
        <p:blipFill rotWithShape="1">
          <a:blip r:embed="rId4">
            <a:alphaModFix/>
          </a:blip>
          <a:srcRect/>
          <a:stretch/>
        </p:blipFill>
        <p:spPr>
          <a:xfrm>
            <a:off x="10436748" y="636606"/>
            <a:ext cx="2394857" cy="20465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60187" y="432159"/>
            <a:ext cx="1237231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56" name="Google Shape;156;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a:t>
            </a:r>
            <a:endParaRPr i="0" dirty="0">
              <a:solidFill>
                <a:srgbClr val="0A9A8F"/>
              </a:solidFill>
              <a:latin typeface="Open Sans"/>
              <a:ea typeface="Open Sans"/>
              <a:cs typeface="Open Sans"/>
              <a:sym typeface="Open Sans"/>
            </a:endParaRPr>
          </a:p>
        </p:txBody>
      </p:sp>
      <p:sp>
        <p:nvSpPr>
          <p:cNvPr id="157" name="Google Shape;157;p12"/>
          <p:cNvSpPr/>
          <p:nvPr/>
        </p:nvSpPr>
        <p:spPr>
          <a:xfrm>
            <a:off x="500064" y="2274869"/>
            <a:ext cx="12372313" cy="4524275"/>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chemeClr val="lt2"/>
                </a:solidFill>
                <a:highlight>
                  <a:srgbClr val="00ADBB"/>
                </a:highlight>
                <a:latin typeface="Calibri"/>
                <a:ea typeface="Calibri"/>
                <a:cs typeface="Calibri"/>
                <a:sym typeface="Calibri"/>
              </a:rPr>
              <a:t>PAYMENT SYSTEMS (</a:t>
            </a:r>
            <a:r>
              <a:rPr lang="en-US" sz="2800" b="1" dirty="0" err="1">
                <a:solidFill>
                  <a:schemeClr val="lt2"/>
                </a:solidFill>
                <a:highlight>
                  <a:srgbClr val="00ADBB"/>
                </a:highlight>
                <a:latin typeface="Calibri"/>
                <a:ea typeface="Calibri"/>
                <a:cs typeface="Calibri"/>
                <a:sym typeface="Calibri"/>
              </a:rPr>
              <a:t>Paypal</a:t>
            </a:r>
            <a:r>
              <a:rPr lang="en-US" sz="2800" b="1" dirty="0">
                <a:solidFill>
                  <a:schemeClr val="lt2"/>
                </a:solidFill>
                <a:highlight>
                  <a:srgbClr val="00ADBB"/>
                </a:highlight>
                <a:latin typeface="Calibri"/>
                <a:ea typeface="Calibri"/>
                <a:cs typeface="Calibri"/>
                <a:sym typeface="Calibri"/>
              </a:rPr>
              <a:t>, Google Pay, Wise, etc.)</a:t>
            </a:r>
            <a:endParaRPr dirty="0"/>
          </a:p>
          <a:p>
            <a:pPr marL="0" marR="0" lvl="0" indent="0" algn="l" rtl="0">
              <a:lnSpc>
                <a:spcPct val="150000"/>
              </a:lnSpc>
              <a:spcBef>
                <a:spcPts val="0"/>
              </a:spcBef>
              <a:spcAft>
                <a:spcPts val="0"/>
              </a:spcAft>
              <a:buNone/>
            </a:pPr>
            <a:endParaRPr sz="2000" b="1" dirty="0">
              <a:solidFill>
                <a:schemeClr val="accent6"/>
              </a:solidFill>
              <a:latin typeface="Calibri"/>
              <a:ea typeface="Calibri"/>
              <a:cs typeface="Calibri"/>
              <a:sym typeface="Calibri"/>
            </a:endParaRPr>
          </a:p>
          <a:p>
            <a:pPr marL="0" marR="0" lvl="0" indent="0" algn="l" rtl="0">
              <a:lnSpc>
                <a:spcPct val="150000"/>
              </a:lnSpc>
              <a:spcBef>
                <a:spcPts val="0"/>
              </a:spcBef>
              <a:spcAft>
                <a:spcPts val="0"/>
              </a:spcAft>
              <a:buNone/>
            </a:pPr>
            <a:r>
              <a:rPr lang="en-US" sz="2400" dirty="0">
                <a:solidFill>
                  <a:schemeClr val="dk2"/>
                </a:solidFill>
                <a:latin typeface="Calibri"/>
                <a:ea typeface="Calibri"/>
                <a:cs typeface="Calibri"/>
                <a:sym typeface="Calibri"/>
              </a:rPr>
              <a:t>These services act as an intermediary between your bank / card and the online seller. Thanks to this service it is possible to make purchases safely because it verifies the reliability of the e-commerce site.</a:t>
            </a:r>
          </a:p>
          <a:p>
            <a:pPr marL="0" marR="0" lvl="0" indent="0" algn="l" rtl="0">
              <a:lnSpc>
                <a:spcPct val="150000"/>
              </a:lnSpc>
              <a:spcBef>
                <a:spcPts val="0"/>
              </a:spcBef>
              <a:spcAft>
                <a:spcPts val="0"/>
              </a:spcAft>
              <a:buNone/>
            </a:pPr>
            <a:endParaRPr sz="2400" dirty="0"/>
          </a:p>
          <a:p>
            <a:pPr marL="0" marR="0" lvl="0" indent="0" algn="l" rtl="0">
              <a:lnSpc>
                <a:spcPct val="150000"/>
              </a:lnSpc>
              <a:spcBef>
                <a:spcPts val="0"/>
              </a:spcBef>
              <a:spcAft>
                <a:spcPts val="0"/>
              </a:spcAft>
              <a:buNone/>
            </a:pPr>
            <a:r>
              <a:rPr lang="en-US" sz="2400" dirty="0">
                <a:solidFill>
                  <a:schemeClr val="dk2"/>
                </a:solidFill>
                <a:latin typeface="Calibri"/>
                <a:ea typeface="Calibri"/>
                <a:cs typeface="Calibri"/>
                <a:sym typeface="Calibri"/>
              </a:rPr>
              <a:t>This way, anyone who makes payments online does not have to disclose their sensitive data. In addition, this service guarantees a refund of the purchase in case of problems with the products.</a:t>
            </a:r>
            <a:endParaRPr sz="2400" dirty="0">
              <a:solidFill>
                <a:schemeClr val="dk2"/>
              </a:solidFill>
              <a:latin typeface="Calibri"/>
              <a:ea typeface="Calibri"/>
              <a:cs typeface="Calibri"/>
              <a:sym typeface="Calibri"/>
            </a:endParaRPr>
          </a:p>
        </p:txBody>
      </p:sp>
      <p:pic>
        <p:nvPicPr>
          <p:cNvPr id="158" name="Google Shape;158;p12" descr="Freccia linea, leggera curva"/>
          <p:cNvPicPr preferRelativeResize="0"/>
          <p:nvPr/>
        </p:nvPicPr>
        <p:blipFill rotWithShape="1">
          <a:blip r:embed="rId3">
            <a:alphaModFix/>
          </a:blip>
          <a:srcRect/>
          <a:stretch/>
        </p:blipFill>
        <p:spPr>
          <a:xfrm>
            <a:off x="150777" y="2986153"/>
            <a:ext cx="698573" cy="698573"/>
          </a:xfrm>
          <a:prstGeom prst="rect">
            <a:avLst/>
          </a:prstGeom>
          <a:noFill/>
          <a:ln>
            <a:noFill/>
          </a:ln>
        </p:spPr>
      </p:pic>
      <p:pic>
        <p:nvPicPr>
          <p:cNvPr id="159" name="Google Shape;159;p12" descr="e wallet, money, transfer, payment, online, bank, cash, financial, currency, hand, banking, business, dollar, earnings, finance, finger, income, investment, pay, shopping, technology, illustration, electronic device, gadget"/>
          <p:cNvPicPr preferRelativeResize="0"/>
          <p:nvPr/>
        </p:nvPicPr>
        <p:blipFill rotWithShape="1">
          <a:blip r:embed="rId4">
            <a:alphaModFix/>
          </a:blip>
          <a:srcRect/>
          <a:stretch/>
        </p:blipFill>
        <p:spPr>
          <a:xfrm>
            <a:off x="10437100" y="882160"/>
            <a:ext cx="2435277" cy="1962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18370" y="9284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65" name="Google Shape;165;p13"/>
          <p:cNvSpPr txBox="1">
            <a:spLocks noGrp="1"/>
          </p:cNvSpPr>
          <p:nvPr>
            <p:ph type="body" idx="2"/>
          </p:nvPr>
        </p:nvSpPr>
        <p:spPr>
          <a:xfrm>
            <a:off x="318370" y="82725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 </a:t>
            </a:r>
            <a:endParaRPr i="0" dirty="0">
              <a:solidFill>
                <a:srgbClr val="0A9A8F"/>
              </a:solidFill>
              <a:latin typeface="Open Sans"/>
              <a:ea typeface="Open Sans"/>
              <a:cs typeface="Open Sans"/>
              <a:sym typeface="Open Sans"/>
            </a:endParaRPr>
          </a:p>
        </p:txBody>
      </p:sp>
      <p:sp>
        <p:nvSpPr>
          <p:cNvPr id="166" name="Google Shape;166;p13"/>
          <p:cNvSpPr txBox="1"/>
          <p:nvPr/>
        </p:nvSpPr>
        <p:spPr>
          <a:xfrm>
            <a:off x="318371" y="1458950"/>
            <a:ext cx="12511694" cy="5170606"/>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chemeClr val="lt2"/>
                </a:solidFill>
                <a:highlight>
                  <a:srgbClr val="00ADBB"/>
                </a:highlight>
                <a:latin typeface="Calibri"/>
                <a:ea typeface="Calibri"/>
                <a:cs typeface="Calibri"/>
                <a:sym typeface="Calibri"/>
              </a:rPr>
              <a:t>BANK TRANSFER OR POSTAL TRANSFER</a:t>
            </a:r>
            <a:endParaRPr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Online payment by bank transfer or postal transfer is a </a:t>
            </a:r>
            <a:r>
              <a:rPr lang="en-US" sz="2400" b="1" dirty="0">
                <a:solidFill>
                  <a:schemeClr val="dk1"/>
                </a:solidFill>
                <a:latin typeface="Calibri"/>
                <a:ea typeface="Calibri"/>
                <a:cs typeface="Calibri"/>
                <a:sym typeface="Calibri"/>
              </a:rPr>
              <a:t>very safe method,  </a:t>
            </a:r>
            <a:r>
              <a:rPr lang="en-US" sz="2400" dirty="0">
                <a:solidFill>
                  <a:schemeClr val="dk1"/>
                </a:solidFill>
                <a:latin typeface="Calibri"/>
                <a:ea typeface="Calibri"/>
                <a:cs typeface="Calibri"/>
                <a:sym typeface="Calibri"/>
              </a:rPr>
              <a:t>because it tracks and  guarantees the payment made in case of scams or problems.</a:t>
            </a:r>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However, it is not necessarily the best payment method for e-commerce as it can be a </a:t>
            </a:r>
            <a:r>
              <a:rPr lang="en-US" sz="2400" b="1" dirty="0">
                <a:solidFill>
                  <a:schemeClr val="dk1"/>
                </a:solidFill>
                <a:latin typeface="Calibri"/>
                <a:ea typeface="Calibri"/>
                <a:cs typeface="Calibri"/>
                <a:sym typeface="Calibri"/>
              </a:rPr>
              <a:t>slow method. </a:t>
            </a:r>
            <a:r>
              <a:rPr lang="en-US" sz="2400" dirty="0">
                <a:solidFill>
                  <a:schemeClr val="dk1"/>
                </a:solidFill>
                <a:latin typeface="Calibri"/>
                <a:ea typeface="Calibri"/>
                <a:cs typeface="Calibri"/>
                <a:sym typeface="Calibri"/>
              </a:rPr>
              <a:t>The</a:t>
            </a:r>
            <a:r>
              <a:rPr lang="en-US" sz="24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transfer may take longer so your order will take longer to reach your home.</a:t>
            </a:r>
          </a:p>
          <a:p>
            <a:pPr marL="0" marR="0" lvl="0" indent="0" algn="l" rtl="0">
              <a:lnSpc>
                <a:spcPct val="150000"/>
              </a:lnSpc>
              <a:spcBef>
                <a:spcPts val="0"/>
              </a:spcBef>
              <a:spcAft>
                <a:spcPts val="0"/>
              </a:spcAft>
              <a:buNone/>
            </a:pPr>
            <a:endParaRPr sz="2400"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Also, it is important to </a:t>
            </a:r>
            <a:r>
              <a:rPr lang="en-US" sz="2400" b="1" dirty="0">
                <a:solidFill>
                  <a:schemeClr val="dk1"/>
                </a:solidFill>
                <a:latin typeface="Calibri"/>
                <a:ea typeface="Calibri"/>
                <a:cs typeface="Calibri"/>
                <a:sym typeface="Calibri"/>
              </a:rPr>
              <a:t>type the IBAN or account number carefully </a:t>
            </a:r>
            <a:r>
              <a:rPr lang="en-US" sz="2400" dirty="0">
                <a:solidFill>
                  <a:schemeClr val="dk1"/>
                </a:solidFill>
                <a:latin typeface="Calibri"/>
                <a:ea typeface="Calibri"/>
                <a:cs typeface="Calibri"/>
                <a:sym typeface="Calibri"/>
              </a:rPr>
              <a:t>as a service provider is not responsible for the failure or incorrect execution of the payment if the details provided by the customer are incorrect.</a:t>
            </a:r>
            <a:endParaRPr sz="2400" dirty="0">
              <a:solidFill>
                <a:schemeClr val="dk1"/>
              </a:solidFill>
              <a:latin typeface="Calibri"/>
              <a:ea typeface="Calibri"/>
              <a:cs typeface="Calibri"/>
              <a:sym typeface="Calibri"/>
            </a:endParaRPr>
          </a:p>
        </p:txBody>
      </p:sp>
      <p:pic>
        <p:nvPicPr>
          <p:cNvPr id="167" name="Google Shape;167;p13" descr="Freccia linea, leggera curva"/>
          <p:cNvPicPr preferRelativeResize="0"/>
          <p:nvPr/>
        </p:nvPicPr>
        <p:blipFill rotWithShape="1">
          <a:blip r:embed="rId3">
            <a:alphaModFix/>
          </a:blip>
          <a:srcRect/>
          <a:stretch/>
        </p:blipFill>
        <p:spPr>
          <a:xfrm>
            <a:off x="99660" y="4296501"/>
            <a:ext cx="698573" cy="698573"/>
          </a:xfrm>
          <a:prstGeom prst="rect">
            <a:avLst/>
          </a:prstGeom>
          <a:noFill/>
          <a:ln>
            <a:noFill/>
          </a:ln>
        </p:spPr>
      </p:pic>
      <p:pic>
        <p:nvPicPr>
          <p:cNvPr id="168" name="Google Shape;168;p13" descr="money, transfer, banking, icon, buy, communication, concept, customer, deposit, design, device, electronic, finance, flat, funds, hand, internet, online, payment, purchase, send, shopping, technology, telephone, withdraw, text, product, font, human behavior, circle, line, graphic design, diagram, logo, illustration, angle, brand, graphics"/>
          <p:cNvPicPr preferRelativeResize="0"/>
          <p:nvPr/>
        </p:nvPicPr>
        <p:blipFill rotWithShape="1">
          <a:blip r:embed="rId4">
            <a:alphaModFix/>
          </a:blip>
          <a:srcRect/>
          <a:stretch/>
        </p:blipFill>
        <p:spPr>
          <a:xfrm>
            <a:off x="10920228" y="147294"/>
            <a:ext cx="2046513" cy="1977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396715" y="41766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74" name="Google Shape;174;p14"/>
          <p:cNvSpPr txBox="1">
            <a:spLocks noGrp="1"/>
          </p:cNvSpPr>
          <p:nvPr>
            <p:ph type="body" idx="2"/>
          </p:nvPr>
        </p:nvSpPr>
        <p:spPr>
          <a:xfrm>
            <a:off x="39517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a:t>
            </a:r>
            <a:endParaRPr i="0" dirty="0">
              <a:solidFill>
                <a:srgbClr val="0A9A8F"/>
              </a:solidFill>
              <a:latin typeface="Open Sans"/>
              <a:ea typeface="Open Sans"/>
              <a:cs typeface="Open Sans"/>
              <a:sym typeface="Open Sans"/>
            </a:endParaRPr>
          </a:p>
        </p:txBody>
      </p:sp>
      <p:sp>
        <p:nvSpPr>
          <p:cNvPr id="175" name="Google Shape;175;p14"/>
          <p:cNvSpPr txBox="1"/>
          <p:nvPr/>
        </p:nvSpPr>
        <p:spPr>
          <a:xfrm>
            <a:off x="290286" y="2443403"/>
            <a:ext cx="12541319" cy="397027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chemeClr val="lt2"/>
                </a:solidFill>
                <a:highlight>
                  <a:srgbClr val="00ADBB"/>
                </a:highlight>
                <a:latin typeface="Calibri"/>
                <a:ea typeface="Calibri"/>
                <a:cs typeface="Calibri"/>
                <a:sym typeface="Calibri"/>
              </a:rPr>
              <a:t>CASH ON DELIVERY</a:t>
            </a:r>
            <a:endParaRPr dirty="0"/>
          </a:p>
          <a:p>
            <a:pPr marL="0" marR="0" lvl="0" indent="0" algn="l" rtl="0">
              <a:lnSpc>
                <a:spcPct val="150000"/>
              </a:lnSpc>
              <a:spcBef>
                <a:spcPts val="0"/>
              </a:spcBef>
              <a:spcAft>
                <a:spcPts val="0"/>
              </a:spcAft>
              <a:buNone/>
            </a:pPr>
            <a:endParaRPr sz="2000" b="1" dirty="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It is a </a:t>
            </a:r>
            <a:r>
              <a:rPr lang="en-US" sz="2400" b="1" dirty="0">
                <a:solidFill>
                  <a:schemeClr val="dk1"/>
                </a:solidFill>
                <a:latin typeface="Calibri"/>
                <a:ea typeface="Calibri"/>
                <a:cs typeface="Calibri"/>
                <a:sym typeface="Calibri"/>
              </a:rPr>
              <a:t>very safe </a:t>
            </a:r>
            <a:r>
              <a:rPr lang="en-US" sz="2400" dirty="0">
                <a:solidFill>
                  <a:schemeClr val="dk1"/>
                </a:solidFill>
                <a:latin typeface="Calibri"/>
                <a:ea typeface="Calibri"/>
                <a:cs typeface="Calibri"/>
                <a:sym typeface="Calibri"/>
              </a:rPr>
              <a:t>payment method that allows you to pay when you receive the product at your home.</a:t>
            </a:r>
          </a:p>
          <a:p>
            <a:pPr marL="0" marR="0" lvl="0" indent="0" algn="l" rtl="0">
              <a:lnSpc>
                <a:spcPct val="150000"/>
              </a:lnSpc>
              <a:spcBef>
                <a:spcPts val="0"/>
              </a:spcBef>
              <a:spcAft>
                <a:spcPts val="0"/>
              </a:spcAft>
              <a:buNone/>
            </a:pPr>
            <a:endParaRPr sz="2400"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However, the cash on delivery often has a higher cost than other online payment methods and is not always offered by online sellers. </a:t>
            </a:r>
            <a:endParaRPr sz="2400" dirty="0">
              <a:solidFill>
                <a:schemeClr val="dk1"/>
              </a:solidFill>
              <a:latin typeface="Calibri"/>
              <a:ea typeface="Calibri"/>
              <a:cs typeface="Calibri"/>
              <a:sym typeface="Calibri"/>
            </a:endParaRPr>
          </a:p>
        </p:txBody>
      </p:sp>
      <p:pic>
        <p:nvPicPr>
          <p:cNvPr id="176" name="Google Shape;176;p14" descr="Freccia linea, leggera curva"/>
          <p:cNvPicPr preferRelativeResize="0"/>
          <p:nvPr/>
        </p:nvPicPr>
        <p:blipFill rotWithShape="1">
          <a:blip r:embed="rId3">
            <a:alphaModFix/>
          </a:blip>
          <a:srcRect/>
          <a:stretch/>
        </p:blipFill>
        <p:spPr>
          <a:xfrm>
            <a:off x="0" y="3154687"/>
            <a:ext cx="698573" cy="698573"/>
          </a:xfrm>
          <a:prstGeom prst="rect">
            <a:avLst/>
          </a:prstGeom>
          <a:noFill/>
          <a:ln>
            <a:noFill/>
          </a:ln>
        </p:spPr>
      </p:pic>
      <p:pic>
        <p:nvPicPr>
          <p:cNvPr id="177" name="Google Shape;177;p14" descr="delivery, ecommerce, shipment, fast, free, box, easy, instant, freight, courier, online, package, screen, shipping, business, buy, dollar, cash, computer, deliver, express, holding, internet, pay, order, packaging, receive, service, shopping, technology, web, green, yellow, product, hand, human behavior, line, font, communication, angle, finger, material, illustration, brand"/>
          <p:cNvPicPr preferRelativeResize="0"/>
          <p:nvPr/>
        </p:nvPicPr>
        <p:blipFill rotWithShape="1">
          <a:blip r:embed="rId4">
            <a:alphaModFix/>
          </a:blip>
          <a:srcRect/>
          <a:stretch/>
        </p:blipFill>
        <p:spPr>
          <a:xfrm>
            <a:off x="9039572" y="294770"/>
            <a:ext cx="3792033" cy="25344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B8FF4-A1DE-0A3C-97C9-628F0ABC60C6}"/>
              </a:ext>
            </a:extLst>
          </p:cNvPr>
          <p:cNvSpPr>
            <a:spLocks noGrp="1"/>
          </p:cNvSpPr>
          <p:nvPr>
            <p:ph type="body" idx="1"/>
          </p:nvPr>
        </p:nvSpPr>
        <p:spPr>
          <a:xfrm>
            <a:off x="501098" y="1592489"/>
            <a:ext cx="12331402" cy="5129444"/>
          </a:xfrm>
        </p:spPr>
        <p:txBody>
          <a:bodyPr/>
          <a:lstStyle/>
          <a:p>
            <a:endParaRPr lang="en-GB" sz="4000" b="1" dirty="0"/>
          </a:p>
          <a:p>
            <a:endParaRPr lang="en-GB" sz="4000" b="1" dirty="0"/>
          </a:p>
          <a:p>
            <a:r>
              <a:rPr lang="en-GB" sz="4000" b="1" dirty="0">
                <a:solidFill>
                  <a:srgbClr val="097D74"/>
                </a:solidFill>
              </a:rPr>
              <a:t>Tea and Coffee Break</a:t>
            </a:r>
          </a:p>
        </p:txBody>
      </p:sp>
      <p:sp>
        <p:nvSpPr>
          <p:cNvPr id="3" name="Title 2">
            <a:extLst>
              <a:ext uri="{FF2B5EF4-FFF2-40B4-BE49-F238E27FC236}">
                <a16:creationId xmlns:a16="http://schemas.microsoft.com/office/drawing/2014/main" id="{E721F714-4AC6-8A64-D9C7-BC6B21045742}"/>
              </a:ext>
            </a:extLst>
          </p:cNvPr>
          <p:cNvSpPr>
            <a:spLocks noGrp="1"/>
          </p:cNvSpPr>
          <p:nvPr>
            <p:ph type="title"/>
          </p:nvPr>
        </p:nvSpPr>
        <p:spPr/>
        <p:txBody>
          <a:bodyPr/>
          <a:lstStyle/>
          <a:p>
            <a:r>
              <a:rPr lang="en-US" dirty="0"/>
              <a:t>Financial Online Resources and Tools</a:t>
            </a:r>
            <a:endParaRPr lang="en-GB" dirty="0"/>
          </a:p>
        </p:txBody>
      </p:sp>
      <p:pic>
        <p:nvPicPr>
          <p:cNvPr id="6" name="Picture 5" descr="A cup of coffee and cookies on a plate&#10;&#10;Description automatically generated with low confidence">
            <a:extLst>
              <a:ext uri="{FF2B5EF4-FFF2-40B4-BE49-F238E27FC236}">
                <a16:creationId xmlns:a16="http://schemas.microsoft.com/office/drawing/2014/main" id="{DBC246A9-28DF-2B37-EC86-3CD4B51F5E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1231" y="2111231"/>
            <a:ext cx="5270333" cy="3801980"/>
          </a:xfrm>
          <a:prstGeom prst="rect">
            <a:avLst/>
          </a:prstGeom>
        </p:spPr>
      </p:pic>
    </p:spTree>
    <p:extLst>
      <p:ext uri="{BB962C8B-B14F-4D97-AF65-F5344CB8AC3E}">
        <p14:creationId xmlns:p14="http://schemas.microsoft.com/office/powerpoint/2010/main" val="16012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dk2"/>
              </a:buClr>
              <a:buSzPts val="2100"/>
              <a:buNone/>
            </a:pPr>
            <a:r>
              <a:rPr lang="en-US" sz="2800" b="1" dirty="0"/>
              <a:t>By the end of this module, parents and carers will be able to:</a:t>
            </a:r>
          </a:p>
          <a:p>
            <a:pPr marL="0" lvl="0" indent="0" algn="just" rtl="0">
              <a:lnSpc>
                <a:spcPct val="100000"/>
              </a:lnSpc>
              <a:spcBef>
                <a:spcPts val="0"/>
              </a:spcBef>
              <a:spcAft>
                <a:spcPts val="0"/>
              </a:spcAft>
              <a:buClr>
                <a:schemeClr val="dk2"/>
              </a:buClr>
              <a:buSzPts val="2100"/>
              <a:buNone/>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n-US" sz="2800" dirty="0"/>
              <a:t>describe the risks related to electronic and online payments</a:t>
            </a:r>
          </a:p>
          <a:p>
            <a:pPr marL="342900" lvl="0" indent="-342900" algn="just" rtl="0">
              <a:lnSpc>
                <a:spcPct val="100000"/>
              </a:lnSpc>
              <a:spcBef>
                <a:spcPts val="600"/>
              </a:spcBef>
              <a:spcAft>
                <a:spcPts val="0"/>
              </a:spcAft>
              <a:buClr>
                <a:schemeClr val="dk2"/>
              </a:buClr>
              <a:buSzPts val="2100"/>
              <a:buFont typeface="Arial"/>
              <a:buChar char="•"/>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n-US" sz="2800" dirty="0" err="1"/>
              <a:t>recognise</a:t>
            </a:r>
            <a:r>
              <a:rPr lang="en-US" sz="2800" dirty="0"/>
              <a:t> a trustworthy site for online payments</a:t>
            </a:r>
          </a:p>
          <a:p>
            <a:pPr marL="0" lvl="0" indent="0" algn="just" rtl="0">
              <a:lnSpc>
                <a:spcPct val="100000"/>
              </a:lnSpc>
              <a:spcBef>
                <a:spcPts val="600"/>
              </a:spcBef>
              <a:spcAft>
                <a:spcPts val="0"/>
              </a:spcAft>
              <a:buClr>
                <a:schemeClr val="dk2"/>
              </a:buClr>
              <a:buSzPts val="2100"/>
            </a:pPr>
            <a:r>
              <a:rPr lang="en-US" sz="2800" dirty="0"/>
              <a:t> </a:t>
            </a:r>
            <a:endParaRPr sz="2800" dirty="0"/>
          </a:p>
          <a:p>
            <a:pPr marL="342900" lvl="0" indent="-342900" algn="just" rtl="0">
              <a:lnSpc>
                <a:spcPct val="100000"/>
              </a:lnSpc>
              <a:spcBef>
                <a:spcPts val="600"/>
              </a:spcBef>
              <a:spcAft>
                <a:spcPts val="0"/>
              </a:spcAft>
              <a:buClr>
                <a:schemeClr val="dk2"/>
              </a:buClr>
              <a:buSzPts val="2100"/>
              <a:buFont typeface="Arial"/>
              <a:buChar char="•"/>
            </a:pPr>
            <a:r>
              <a:rPr lang="en-US" sz="2800" dirty="0"/>
              <a:t>use the most common platforms safely</a:t>
            </a:r>
          </a:p>
          <a:p>
            <a:pPr marL="342900" lvl="0" indent="-342900" algn="just" rtl="0">
              <a:lnSpc>
                <a:spcPct val="100000"/>
              </a:lnSpc>
              <a:spcBef>
                <a:spcPts val="600"/>
              </a:spcBef>
              <a:spcAft>
                <a:spcPts val="0"/>
              </a:spcAft>
              <a:buClr>
                <a:schemeClr val="dk2"/>
              </a:buClr>
              <a:buSzPts val="2100"/>
              <a:buFont typeface="Arial"/>
              <a:buChar char="•"/>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n-US" sz="2800" dirty="0"/>
              <a:t>pay safely by avoiding fraud, scams and phishing etc.</a:t>
            </a:r>
            <a:endParaRPr sz="2800" dirty="0"/>
          </a:p>
        </p:txBody>
      </p:sp>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 </a:t>
            </a:r>
            <a:br>
              <a:rPr lang="en-US" dirty="0"/>
            </a:br>
            <a:r>
              <a:rPr lang="en-US" dirty="0"/>
              <a:t>Learning Outcomes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body" idx="1"/>
          </p:nvPr>
        </p:nvSpPr>
        <p:spPr>
          <a:xfrm>
            <a:off x="440453" y="1199570"/>
            <a:ext cx="12454094" cy="6214949"/>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n-US" sz="2800" dirty="0"/>
              <a:t>The O'Connor family needs to buy a washing machine and they order it online.</a:t>
            </a:r>
            <a:endParaRPr sz="2800" dirty="0"/>
          </a:p>
          <a:p>
            <a:pPr marL="457200" lvl="0" indent="-457200" algn="l" rtl="0">
              <a:lnSpc>
                <a:spcPct val="150000"/>
              </a:lnSpc>
              <a:spcBef>
                <a:spcPts val="600"/>
              </a:spcBef>
              <a:spcAft>
                <a:spcPts val="0"/>
              </a:spcAft>
              <a:buSzPts val="2100"/>
              <a:buFont typeface="Calibri"/>
              <a:buAutoNum type="arabicPeriod"/>
            </a:pPr>
            <a:r>
              <a:rPr lang="en-US" sz="2800" dirty="0"/>
              <a:t>Firstly, they search for the most suitable model for them by checking the descriptions on the internet.</a:t>
            </a:r>
            <a:endParaRPr sz="2800" dirty="0"/>
          </a:p>
          <a:p>
            <a:pPr marL="457200" lvl="0" indent="-457200" algn="l" rtl="0">
              <a:lnSpc>
                <a:spcPct val="150000"/>
              </a:lnSpc>
              <a:spcBef>
                <a:spcPts val="600"/>
              </a:spcBef>
              <a:spcAft>
                <a:spcPts val="0"/>
              </a:spcAft>
              <a:buSzPts val="2100"/>
              <a:buFont typeface="Calibri"/>
              <a:buAutoNum type="arabicPeriod"/>
            </a:pPr>
            <a:r>
              <a:rPr lang="en-US" sz="2800" dirty="0"/>
              <a:t>Secondly, they check for a web store and for suppliers that are more reliable in terms of secure payments through:</a:t>
            </a:r>
            <a:endParaRPr sz="2800" dirty="0"/>
          </a:p>
          <a:p>
            <a:pPr marL="842959" lvl="1" indent="-342900">
              <a:lnSpc>
                <a:spcPct val="150000"/>
              </a:lnSpc>
              <a:buSzPts val="2100"/>
            </a:pPr>
            <a:r>
              <a:rPr lang="en-US" sz="2800" dirty="0"/>
              <a:t>web reputation of the shop and suppliers using an </a:t>
            </a:r>
            <a:r>
              <a:rPr lang="en-US" sz="2800" b="1" dirty="0"/>
              <a:t>online review website</a:t>
            </a:r>
          </a:p>
          <a:p>
            <a:pPr marL="842959" lvl="1" indent="-342900">
              <a:lnSpc>
                <a:spcPct val="150000"/>
              </a:lnSpc>
              <a:buSzPts val="2100"/>
            </a:pPr>
            <a:r>
              <a:rPr lang="en-US" sz="2800" b="1" dirty="0"/>
              <a:t> </a:t>
            </a:r>
            <a:r>
              <a:rPr lang="en-US" sz="2800" dirty="0"/>
              <a:t>the security of the web shop’s page by checking the address bar of the website to see if there is a </a:t>
            </a:r>
            <a:r>
              <a:rPr lang="en-US" sz="2800" b="1" dirty="0"/>
              <a:t>red triangle or red padlock</a:t>
            </a:r>
            <a:endParaRPr sz="2800" dirty="0"/>
          </a:p>
          <a:p>
            <a:pPr marL="0" lvl="0" indent="0" algn="l" rtl="0">
              <a:lnSpc>
                <a:spcPct val="150000"/>
              </a:lnSpc>
              <a:spcBef>
                <a:spcPts val="600"/>
              </a:spcBef>
              <a:spcAft>
                <a:spcPts val="0"/>
              </a:spcAft>
              <a:buSzPts val="2188"/>
              <a:buNone/>
            </a:pPr>
            <a:endParaRPr dirty="0"/>
          </a:p>
        </p:txBody>
      </p:sp>
      <p:sp>
        <p:nvSpPr>
          <p:cNvPr id="184" name="Google Shape;184;p15"/>
          <p:cNvSpPr txBox="1">
            <a:spLocks noGrp="1"/>
          </p:cNvSpPr>
          <p:nvPr>
            <p:ph type="title"/>
          </p:nvPr>
        </p:nvSpPr>
        <p:spPr>
          <a:xfrm>
            <a:off x="1711966" y="91181"/>
            <a:ext cx="949306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r>
              <a:rPr lang="en-US" dirty="0">
                <a:solidFill>
                  <a:srgbClr val="00B050"/>
                </a:solidFill>
              </a:rPr>
              <a:t> </a:t>
            </a:r>
            <a:endParaRPr dirty="0">
              <a:solidFill>
                <a:srgbClr val="00B050"/>
              </a:solidFill>
            </a:endParaRPr>
          </a:p>
        </p:txBody>
      </p:sp>
      <p:sp>
        <p:nvSpPr>
          <p:cNvPr id="185" name="Google Shape;185;p15"/>
          <p:cNvSpPr txBox="1">
            <a:spLocks noGrp="1"/>
          </p:cNvSpPr>
          <p:nvPr>
            <p:ph type="body" idx="2"/>
          </p:nvPr>
        </p:nvSpPr>
        <p:spPr>
          <a:xfrm>
            <a:off x="501650" y="722280"/>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Making a secure online purchase … The </a:t>
            </a:r>
            <a:r>
              <a:rPr lang="en-US" i="0" dirty="0" err="1"/>
              <a:t>O’Connors</a:t>
            </a:r>
            <a:r>
              <a:rPr lang="en-US" i="0" dirty="0"/>
              <a:t> buy a washing machine</a:t>
            </a:r>
            <a:endParaRPr i="0" dirty="0"/>
          </a:p>
        </p:txBody>
      </p:sp>
      <p:pic>
        <p:nvPicPr>
          <p:cNvPr id="186" name="Google Shape;186;p15" descr="Badge Tick with solid fill"/>
          <p:cNvPicPr preferRelativeResize="0"/>
          <p:nvPr/>
        </p:nvPicPr>
        <p:blipFill rotWithShape="1">
          <a:blip r:embed="rId3">
            <a:alphaModFix/>
          </a:blip>
          <a:srcRect/>
          <a:stretch/>
        </p:blipFill>
        <p:spPr>
          <a:xfrm>
            <a:off x="11917066" y="-89516"/>
            <a:ext cx="914400" cy="914400"/>
          </a:xfrm>
          <a:prstGeom prst="rect">
            <a:avLst/>
          </a:prstGeom>
          <a:noFill/>
          <a:ln>
            <a:noFill/>
          </a:ln>
        </p:spPr>
      </p:pic>
      <p:pic>
        <p:nvPicPr>
          <p:cNvPr id="187" name="Google Shape;187;p15" descr="Badge Tick with solid fill"/>
          <p:cNvPicPr preferRelativeResize="0"/>
          <p:nvPr/>
        </p:nvPicPr>
        <p:blipFill rotWithShape="1">
          <a:blip r:embed="rId3">
            <a:alphaModFix/>
          </a:blip>
          <a:srcRect/>
          <a:stretch/>
        </p:blipFill>
        <p:spPr>
          <a:xfrm>
            <a:off x="501650" y="-89516"/>
            <a:ext cx="914400" cy="914400"/>
          </a:xfrm>
          <a:prstGeom prst="rect">
            <a:avLst/>
          </a:prstGeom>
          <a:noFill/>
          <a:ln>
            <a:noFill/>
          </a:ln>
        </p:spPr>
      </p:pic>
      <p:sp>
        <p:nvSpPr>
          <p:cNvPr id="188" name="Google Shape;188;p15"/>
          <p:cNvSpPr/>
          <p:nvPr/>
        </p:nvSpPr>
        <p:spPr>
          <a:xfrm>
            <a:off x="9622613" y="6783420"/>
            <a:ext cx="2053652" cy="29980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body" idx="1"/>
          </p:nvPr>
        </p:nvSpPr>
        <p:spPr>
          <a:xfrm>
            <a:off x="259431" y="2215723"/>
            <a:ext cx="12774398" cy="4867248"/>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n-US" sz="2800" dirty="0"/>
              <a:t>After verifying the site, the O'Connor Family purchase their washing machine using a </a:t>
            </a:r>
            <a:r>
              <a:rPr lang="en-US" sz="2800" b="1" dirty="0"/>
              <a:t>prepaid card </a:t>
            </a:r>
            <a:r>
              <a:rPr lang="en-US" sz="2800" dirty="0"/>
              <a:t>as</a:t>
            </a:r>
            <a:r>
              <a:rPr lang="en-US" sz="2800" b="1" dirty="0"/>
              <a:t> </a:t>
            </a:r>
            <a:r>
              <a:rPr lang="en-US" sz="2800" dirty="0"/>
              <a:t>the safest payment method available to them as they have no </a:t>
            </a:r>
            <a:r>
              <a:rPr lang="en-US" sz="2800" b="1" dirty="0"/>
              <a:t>Pay Pal account</a:t>
            </a:r>
            <a:r>
              <a:rPr lang="en-US" sz="2800" dirty="0"/>
              <a:t>. In a week they receive the washing machine at home! </a:t>
            </a:r>
            <a:endParaRPr sz="2800" dirty="0"/>
          </a:p>
          <a:p>
            <a:pPr marL="0" lvl="0" indent="0" algn="l" rtl="0">
              <a:lnSpc>
                <a:spcPct val="100000"/>
              </a:lnSpc>
              <a:spcBef>
                <a:spcPts val="600"/>
              </a:spcBef>
              <a:spcAft>
                <a:spcPts val="0"/>
              </a:spcAft>
              <a:buClr>
                <a:schemeClr val="accent4"/>
              </a:buClr>
              <a:buSzPts val="2100"/>
              <a:buNone/>
            </a:pPr>
            <a:endParaRPr lang="en-US" sz="2800" b="1" dirty="0">
              <a:solidFill>
                <a:srgbClr val="00B050"/>
              </a:solidFill>
            </a:endParaRPr>
          </a:p>
          <a:p>
            <a:pPr marL="0" lvl="0" indent="0" algn="l" rtl="0">
              <a:lnSpc>
                <a:spcPct val="100000"/>
              </a:lnSpc>
              <a:spcBef>
                <a:spcPts val="600"/>
              </a:spcBef>
              <a:spcAft>
                <a:spcPts val="0"/>
              </a:spcAft>
              <a:buClr>
                <a:schemeClr val="accent4"/>
              </a:buClr>
              <a:buSzPts val="2100"/>
              <a:buNone/>
            </a:pPr>
            <a:r>
              <a:rPr lang="en-US" sz="2800" b="1" dirty="0">
                <a:solidFill>
                  <a:srgbClr val="00B050"/>
                </a:solidFill>
              </a:rPr>
              <a:t>Reflective questions</a:t>
            </a:r>
            <a:r>
              <a:rPr lang="en-US" sz="2800" dirty="0">
                <a:solidFill>
                  <a:schemeClr val="dk1"/>
                </a:solidFill>
              </a:rPr>
              <a:t>:</a:t>
            </a:r>
            <a:endParaRPr sz="2800" b="1" dirty="0"/>
          </a:p>
          <a:p>
            <a:pPr marL="342900" lvl="0" indent="-342900" algn="l" rtl="0">
              <a:lnSpc>
                <a:spcPct val="100000"/>
              </a:lnSpc>
              <a:spcBef>
                <a:spcPts val="600"/>
              </a:spcBef>
              <a:spcAft>
                <a:spcPts val="0"/>
              </a:spcAft>
              <a:buSzPts val="2100"/>
              <a:buFont typeface="Arial"/>
              <a:buChar char="•"/>
            </a:pPr>
            <a:r>
              <a:rPr lang="en-US" sz="2800" dirty="0"/>
              <a:t>Which kind of payment do you prefer for online purchases?</a:t>
            </a:r>
            <a:endParaRPr sz="2800" dirty="0"/>
          </a:p>
          <a:p>
            <a:pPr marL="342900" lvl="0" indent="-342900" algn="l" rtl="0">
              <a:lnSpc>
                <a:spcPct val="100000"/>
              </a:lnSpc>
              <a:spcBef>
                <a:spcPts val="600"/>
              </a:spcBef>
              <a:spcAft>
                <a:spcPts val="0"/>
              </a:spcAft>
              <a:buSzPts val="2100"/>
              <a:buFont typeface="Arial"/>
              <a:buChar char="•"/>
            </a:pPr>
            <a:r>
              <a:rPr lang="en-US" sz="2800" dirty="0"/>
              <a:t>Do you know any webpage for webstore reviews?</a:t>
            </a:r>
            <a:endParaRPr sz="2800" dirty="0"/>
          </a:p>
          <a:p>
            <a:pPr marL="342900" lvl="0" indent="-342900" algn="l" rtl="0">
              <a:lnSpc>
                <a:spcPct val="100000"/>
              </a:lnSpc>
              <a:spcBef>
                <a:spcPts val="600"/>
              </a:spcBef>
              <a:spcAft>
                <a:spcPts val="0"/>
              </a:spcAft>
              <a:buSzPts val="2100"/>
              <a:buFont typeface="Arial"/>
              <a:buChar char="•"/>
            </a:pPr>
            <a:r>
              <a:rPr lang="en-US" sz="2800" dirty="0"/>
              <a:t>Have you ever bought something online without checking before the reliability of the webstore?</a:t>
            </a:r>
            <a:endParaRPr sz="2800" dirty="0"/>
          </a:p>
        </p:txBody>
      </p:sp>
      <p:sp>
        <p:nvSpPr>
          <p:cNvPr id="195" name="Google Shape;195;p16"/>
          <p:cNvSpPr txBox="1">
            <a:spLocks noGrp="1"/>
          </p:cNvSpPr>
          <p:nvPr>
            <p:ph type="title"/>
          </p:nvPr>
        </p:nvSpPr>
        <p:spPr>
          <a:xfrm>
            <a:off x="1414463" y="225425"/>
            <a:ext cx="1023779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 Financial Online Resources and Tools</a:t>
            </a:r>
            <a:endParaRPr dirty="0">
              <a:solidFill>
                <a:srgbClr val="00B050"/>
              </a:solidFill>
            </a:endParaRPr>
          </a:p>
        </p:txBody>
      </p:sp>
      <p:sp>
        <p:nvSpPr>
          <p:cNvPr id="196" name="Google Shape;196;p16"/>
          <p:cNvSpPr txBox="1">
            <a:spLocks noGrp="1"/>
          </p:cNvSpPr>
          <p:nvPr>
            <p:ph type="body" idx="2"/>
          </p:nvPr>
        </p:nvSpPr>
        <p:spPr>
          <a:xfrm>
            <a:off x="259431" y="1035504"/>
            <a:ext cx="12331700" cy="10280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endParaRPr lang="en-US" i="0" dirty="0"/>
          </a:p>
          <a:p>
            <a:pPr marL="0" indent="0">
              <a:spcBef>
                <a:spcPts val="0"/>
              </a:spcBef>
            </a:pPr>
            <a:r>
              <a:rPr lang="en-US" i="0" dirty="0"/>
              <a:t>Activity M3.6</a:t>
            </a:r>
          </a:p>
          <a:p>
            <a:pPr marL="0" lvl="0" indent="0" algn="just" rtl="0">
              <a:lnSpc>
                <a:spcPct val="90000"/>
              </a:lnSpc>
              <a:spcBef>
                <a:spcPts val="0"/>
              </a:spcBef>
              <a:spcAft>
                <a:spcPts val="0"/>
              </a:spcAft>
              <a:buClr>
                <a:schemeClr val="lt2"/>
              </a:buClr>
              <a:buSzPts val="2400"/>
              <a:buNone/>
            </a:pPr>
            <a:r>
              <a:rPr lang="en-US" i="0" dirty="0">
                <a:solidFill>
                  <a:schemeClr val="tx2"/>
                </a:solidFill>
              </a:rPr>
              <a:t>Making a secure online purchase....The </a:t>
            </a:r>
            <a:r>
              <a:rPr lang="en-US" i="0" dirty="0" err="1">
                <a:solidFill>
                  <a:schemeClr val="tx2"/>
                </a:solidFill>
              </a:rPr>
              <a:t>O’Connors</a:t>
            </a:r>
            <a:r>
              <a:rPr lang="en-US" i="0" dirty="0">
                <a:solidFill>
                  <a:schemeClr val="tx2"/>
                </a:solidFill>
              </a:rPr>
              <a:t> buy a washing machine</a:t>
            </a:r>
            <a:endParaRPr lang="en-US" i="0" dirty="0"/>
          </a:p>
          <a:p>
            <a:pPr marL="0" lvl="0" indent="0" algn="just" rtl="0">
              <a:lnSpc>
                <a:spcPct val="90000"/>
              </a:lnSpc>
              <a:spcBef>
                <a:spcPts val="0"/>
              </a:spcBef>
              <a:spcAft>
                <a:spcPts val="0"/>
              </a:spcAft>
              <a:buClr>
                <a:schemeClr val="lt2"/>
              </a:buClr>
              <a:buSzPts val="2400"/>
              <a:buNone/>
            </a:pPr>
            <a:endParaRPr i="0" dirty="0"/>
          </a:p>
        </p:txBody>
      </p:sp>
      <p:pic>
        <p:nvPicPr>
          <p:cNvPr id="197" name="Google Shape;197;p16" descr="Badge Tick with solid fill"/>
          <p:cNvPicPr preferRelativeResize="0"/>
          <p:nvPr/>
        </p:nvPicPr>
        <p:blipFill rotWithShape="1">
          <a:blip r:embed="rId3">
            <a:alphaModFix/>
          </a:blip>
          <a:srcRect/>
          <a:stretch/>
        </p:blipFill>
        <p:spPr>
          <a:xfrm>
            <a:off x="11973098" y="0"/>
            <a:ext cx="914400" cy="914400"/>
          </a:xfrm>
          <a:prstGeom prst="rect">
            <a:avLst/>
          </a:prstGeom>
          <a:noFill/>
          <a:ln>
            <a:noFill/>
          </a:ln>
        </p:spPr>
      </p:pic>
      <p:pic>
        <p:nvPicPr>
          <p:cNvPr id="198" name="Google Shape;198;p16" descr="Badge Tick with solid fill"/>
          <p:cNvPicPr preferRelativeResize="0"/>
          <p:nvPr/>
        </p:nvPicPr>
        <p:blipFill rotWithShape="1">
          <a:blip r:embed="rId3">
            <a:alphaModFix/>
          </a:blip>
          <a:srcRect/>
          <a:stretch/>
        </p:blipFill>
        <p:spPr>
          <a:xfrm>
            <a:off x="259431" y="31025"/>
            <a:ext cx="914400" cy="914400"/>
          </a:xfrm>
          <a:prstGeom prst="rect">
            <a:avLst/>
          </a:prstGeom>
          <a:noFill/>
          <a:ln>
            <a:noFill/>
          </a:ln>
        </p:spPr>
      </p:pic>
      <p:pic>
        <p:nvPicPr>
          <p:cNvPr id="199" name="Google Shape;199;p16" descr="Ok Grazie! | A.Fa.D.O.C."/>
          <p:cNvPicPr preferRelativeResize="0"/>
          <p:nvPr/>
        </p:nvPicPr>
        <p:blipFill rotWithShape="1">
          <a:blip r:embed="rId4">
            <a:alphaModFix/>
          </a:blip>
          <a:srcRect/>
          <a:stretch/>
        </p:blipFill>
        <p:spPr>
          <a:xfrm>
            <a:off x="10738640" y="877707"/>
            <a:ext cx="1315205" cy="1315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194031" y="1494996"/>
            <a:ext cx="12723683" cy="5893165"/>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n-US" sz="2800" dirty="0">
                <a:solidFill>
                  <a:schemeClr val="dk1"/>
                </a:solidFill>
              </a:rPr>
              <a:t>Michael receives an email from his bank asking for an immediate payment of £85/euros which has been suspended and could increase if not paid immediately. In the email is the payment link. Michael, alarmed, immediately clicks on the link and makes the payment using his card details.</a:t>
            </a:r>
          </a:p>
          <a:p>
            <a:pPr marL="0" lvl="0" indent="0" algn="l" rtl="0">
              <a:lnSpc>
                <a:spcPct val="150000"/>
              </a:lnSpc>
              <a:spcBef>
                <a:spcPts val="600"/>
              </a:spcBef>
              <a:spcAft>
                <a:spcPts val="0"/>
              </a:spcAft>
              <a:buSzPts val="2100"/>
              <a:buNone/>
            </a:pPr>
            <a:r>
              <a:rPr lang="en-US" sz="2800" dirty="0">
                <a:solidFill>
                  <a:schemeClr val="dk1"/>
                </a:solidFill>
              </a:rPr>
              <a:t>A few days later his bank calls to say they have noticed suspicious, repeated payments of £600 /euros at a time. At that point Michael realises he has been scammed and asks the bank to immediately block his card and get back the money lost in the scam. </a:t>
            </a:r>
          </a:p>
          <a:p>
            <a:pPr marL="0" lvl="0" indent="0" algn="ctr" rtl="0">
              <a:lnSpc>
                <a:spcPct val="150000"/>
              </a:lnSpc>
              <a:spcBef>
                <a:spcPts val="600"/>
              </a:spcBef>
              <a:spcAft>
                <a:spcPts val="0"/>
              </a:spcAft>
              <a:buSzPts val="2100"/>
              <a:buNone/>
            </a:pPr>
            <a:r>
              <a:rPr lang="en-US" sz="2800" b="1" dirty="0">
                <a:solidFill>
                  <a:schemeClr val="dk1"/>
                </a:solidFill>
              </a:rPr>
              <a:t>The bank replies it will try but is not at all sure the money can be returned.</a:t>
            </a:r>
            <a:endParaRPr sz="2800" b="1" dirty="0"/>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06" name="Google Shape;206;p17"/>
          <p:cNvSpPr txBox="1">
            <a:spLocks noGrp="1"/>
          </p:cNvSpPr>
          <p:nvPr>
            <p:ph type="title"/>
          </p:nvPr>
        </p:nvSpPr>
        <p:spPr>
          <a:xfrm>
            <a:off x="4358743" y="391881"/>
            <a:ext cx="461404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 </a:t>
            </a:r>
            <a:endParaRPr dirty="0"/>
          </a:p>
        </p:txBody>
      </p:sp>
      <p:sp>
        <p:nvSpPr>
          <p:cNvPr id="207" name="Google Shape;207;p17"/>
          <p:cNvSpPr txBox="1">
            <a:spLocks noGrp="1"/>
          </p:cNvSpPr>
          <p:nvPr>
            <p:ph type="body" idx="2"/>
          </p:nvPr>
        </p:nvSpPr>
        <p:spPr>
          <a:xfrm>
            <a:off x="255145" y="829716"/>
            <a:ext cx="12545763"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Part A: </a:t>
            </a:r>
            <a:r>
              <a:rPr lang="en-US" i="0" dirty="0">
                <a:solidFill>
                  <a:schemeClr val="bg1"/>
                </a:solidFill>
              </a:rPr>
              <a:t>Making a secure online purchase?     </a:t>
            </a:r>
            <a:r>
              <a:rPr lang="en-US" i="0" dirty="0"/>
              <a:t>Michael  makes an online payment</a:t>
            </a:r>
            <a:endParaRPr i="0" dirty="0"/>
          </a:p>
        </p:txBody>
      </p:sp>
      <p:pic>
        <p:nvPicPr>
          <p:cNvPr id="208" name="Google Shape;208;p17" descr="Close with solid fill"/>
          <p:cNvPicPr preferRelativeResize="0"/>
          <p:nvPr/>
        </p:nvPicPr>
        <p:blipFill rotWithShape="1">
          <a:blip r:embed="rId3">
            <a:alphaModFix/>
          </a:blip>
          <a:srcRect/>
          <a:stretch/>
        </p:blipFill>
        <p:spPr>
          <a:xfrm>
            <a:off x="11855952" y="73194"/>
            <a:ext cx="914400" cy="603250"/>
          </a:xfrm>
          <a:prstGeom prst="rect">
            <a:avLst/>
          </a:prstGeom>
          <a:noFill/>
          <a:ln>
            <a:noFill/>
          </a:ln>
        </p:spPr>
      </p:pic>
      <p:pic>
        <p:nvPicPr>
          <p:cNvPr id="209" name="Google Shape;209;p17" descr="Close with solid fill"/>
          <p:cNvPicPr preferRelativeResize="0"/>
          <p:nvPr/>
        </p:nvPicPr>
        <p:blipFill rotWithShape="1">
          <a:blip r:embed="rId3">
            <a:alphaModFix/>
          </a:blip>
          <a:srcRect/>
          <a:stretch/>
        </p:blipFill>
        <p:spPr>
          <a:xfrm>
            <a:off x="224589" y="117539"/>
            <a:ext cx="914400" cy="743700"/>
          </a:xfrm>
          <a:prstGeom prst="rect">
            <a:avLst/>
          </a:prstGeom>
          <a:noFill/>
          <a:ln>
            <a:noFill/>
          </a:ln>
        </p:spPr>
      </p:pic>
      <p:pic>
        <p:nvPicPr>
          <p:cNvPr id="210" name="Google Shape;210;p17" descr="Pericolo Avvertimento Segni - Grafica vettoriale gratuita su Pixabay"/>
          <p:cNvPicPr preferRelativeResize="0"/>
          <p:nvPr/>
        </p:nvPicPr>
        <p:blipFill rotWithShape="1">
          <a:blip r:embed="rId4">
            <a:alphaModFix/>
          </a:blip>
          <a:srcRect/>
          <a:stretch/>
        </p:blipFill>
        <p:spPr>
          <a:xfrm>
            <a:off x="10636468" y="589777"/>
            <a:ext cx="1219484" cy="1179561"/>
          </a:xfrm>
          <a:prstGeom prst="rect">
            <a:avLst/>
          </a:prstGeom>
          <a:noFill/>
          <a:ln>
            <a:noFill/>
          </a:ln>
        </p:spPr>
      </p:pic>
      <p:sp>
        <p:nvSpPr>
          <p:cNvPr id="8" name="Google Shape;195;p16">
            <a:extLst>
              <a:ext uri="{FF2B5EF4-FFF2-40B4-BE49-F238E27FC236}">
                <a16:creationId xmlns:a16="http://schemas.microsoft.com/office/drawing/2014/main" id="{CD455E16-5F7C-12AA-03A5-337104A5E257}"/>
              </a:ext>
            </a:extLst>
          </p:cNvPr>
          <p:cNvSpPr txBox="1">
            <a:spLocks/>
          </p:cNvSpPr>
          <p:nvPr/>
        </p:nvSpPr>
        <p:spPr>
          <a:xfrm>
            <a:off x="1475577" y="141239"/>
            <a:ext cx="6654149" cy="720000"/>
          </a:xfrm>
          <a:prstGeom prst="rect">
            <a:avLst/>
          </a:prstGeom>
          <a:noFill/>
          <a:ln>
            <a:noFill/>
          </a:ln>
        </p:spPr>
        <p:txBody>
          <a:bodyPr spcFirstLastPara="1" wrap="square" lIns="72000" tIns="45700" rIns="7200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dirty="0"/>
              <a:t> Financial Online Resources and Tools</a:t>
            </a:r>
            <a:endParaRPr lang="en-US" dirty="0">
              <a:solidFill>
                <a:srgbClr val="00B05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body" idx="1"/>
          </p:nvPr>
        </p:nvSpPr>
        <p:spPr>
          <a:xfrm>
            <a:off x="188686" y="1677483"/>
            <a:ext cx="12830628"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600"/>
              </a:spcBef>
              <a:spcAft>
                <a:spcPts val="0"/>
              </a:spcAft>
              <a:buClr>
                <a:schemeClr val="accent4"/>
              </a:buClr>
              <a:buSzPts val="2188"/>
              <a:buNone/>
            </a:pPr>
            <a:r>
              <a:rPr lang="en-GB" sz="2400" b="1" dirty="0">
                <a:solidFill>
                  <a:schemeClr val="dk1"/>
                </a:solidFill>
              </a:rPr>
              <a:t>Part A Michaels online payment</a:t>
            </a:r>
          </a:p>
          <a:p>
            <a:pPr marL="0" lvl="0" indent="0" algn="l" rtl="0">
              <a:lnSpc>
                <a:spcPct val="100000"/>
              </a:lnSpc>
              <a:spcBef>
                <a:spcPts val="600"/>
              </a:spcBef>
              <a:spcAft>
                <a:spcPts val="0"/>
              </a:spcAft>
              <a:buClr>
                <a:schemeClr val="accent4"/>
              </a:buClr>
              <a:buSzPts val="2188"/>
              <a:buNone/>
            </a:pPr>
            <a:r>
              <a:rPr lang="en-GB" sz="2400" b="1" dirty="0">
                <a:solidFill>
                  <a:schemeClr val="dk1"/>
                </a:solidFill>
              </a:rPr>
              <a:t>Part B Reflective questions</a:t>
            </a:r>
          </a:p>
          <a:p>
            <a:pPr marL="0" lvl="0" indent="0" algn="l" rtl="0">
              <a:lnSpc>
                <a:spcPct val="100000"/>
              </a:lnSpc>
              <a:spcBef>
                <a:spcPts val="600"/>
              </a:spcBef>
              <a:spcAft>
                <a:spcPts val="0"/>
              </a:spcAft>
              <a:buClr>
                <a:schemeClr val="accent4"/>
              </a:buClr>
              <a:buSzPts val="2188"/>
              <a:buNone/>
            </a:pPr>
            <a:r>
              <a:rPr lang="en-GB" sz="2400" b="1" dirty="0">
                <a:solidFill>
                  <a:schemeClr val="dk1"/>
                </a:solidFill>
              </a:rPr>
              <a:t>Part C What should Michael have done to avoid the scam?</a:t>
            </a:r>
            <a:endParaRPr sz="2400" b="1" dirty="0">
              <a:solidFill>
                <a:schemeClr val="dk1"/>
              </a:solidFill>
            </a:endParaRPr>
          </a:p>
          <a:p>
            <a:pPr marL="0" lvl="0" indent="0" algn="l" rtl="0">
              <a:lnSpc>
                <a:spcPct val="100000"/>
              </a:lnSpc>
              <a:spcBef>
                <a:spcPts val="600"/>
              </a:spcBef>
              <a:spcAft>
                <a:spcPts val="0"/>
              </a:spcAft>
              <a:buClr>
                <a:schemeClr val="accent4"/>
              </a:buClr>
              <a:buSzPts val="2100"/>
              <a:buNone/>
            </a:pPr>
            <a:r>
              <a:rPr lang="en-US" b="1" dirty="0">
                <a:solidFill>
                  <a:schemeClr val="dk1"/>
                </a:solidFill>
              </a:rPr>
              <a:t>----------------------------------------------------------------------------------------------------------------------------------------------</a:t>
            </a:r>
          </a:p>
          <a:p>
            <a:pPr marL="0" lvl="0" indent="0" algn="l" rtl="0">
              <a:lnSpc>
                <a:spcPct val="100000"/>
              </a:lnSpc>
              <a:spcBef>
                <a:spcPts val="600"/>
              </a:spcBef>
              <a:spcAft>
                <a:spcPts val="0"/>
              </a:spcAft>
              <a:buClr>
                <a:schemeClr val="accent4"/>
              </a:buClr>
              <a:buSzPts val="2100"/>
              <a:buNone/>
            </a:pPr>
            <a:r>
              <a:rPr lang="en-US" sz="2400" b="1" dirty="0">
                <a:solidFill>
                  <a:schemeClr val="dk1"/>
                </a:solidFill>
              </a:rPr>
              <a:t>Part C What should Michael have done to avoid the scam?</a:t>
            </a:r>
            <a:endParaRPr sz="2400" dirty="0"/>
          </a:p>
          <a:p>
            <a:pPr lvl="0" indent="-457200" algn="l" rtl="0">
              <a:lnSpc>
                <a:spcPct val="100000"/>
              </a:lnSpc>
              <a:spcBef>
                <a:spcPts val="600"/>
              </a:spcBef>
              <a:spcAft>
                <a:spcPts val="0"/>
              </a:spcAft>
              <a:buClr>
                <a:schemeClr val="accent4"/>
              </a:buClr>
              <a:buSzPts val="2100"/>
              <a:buFont typeface="+mj-lt"/>
              <a:buAutoNum type="arabicPeriod"/>
            </a:pPr>
            <a:r>
              <a:rPr lang="en-US" sz="2400" dirty="0">
                <a:solidFill>
                  <a:schemeClr val="dk1"/>
                </a:solidFill>
              </a:rPr>
              <a:t>Do not open the email </a:t>
            </a:r>
            <a:r>
              <a:rPr lang="en-US" sz="2400" dirty="0">
                <a:solidFill>
                  <a:srgbClr val="FF0000"/>
                </a:solidFill>
              </a:rPr>
              <a:t>  Yes, never open any suspicious emails, especially if they have a strange phrase in the subject line.</a:t>
            </a:r>
            <a:endParaRPr sz="2400" dirty="0"/>
          </a:p>
          <a:p>
            <a:pPr lvl="0" indent="-457200" algn="l" rtl="0">
              <a:lnSpc>
                <a:spcPct val="100000"/>
              </a:lnSpc>
              <a:spcBef>
                <a:spcPts val="600"/>
              </a:spcBef>
              <a:spcAft>
                <a:spcPts val="0"/>
              </a:spcAft>
              <a:buClr>
                <a:schemeClr val="accent4"/>
              </a:buClr>
              <a:buSzPts val="2100"/>
              <a:buFont typeface="+mj-lt"/>
              <a:buAutoNum type="arabicPeriod"/>
            </a:pPr>
            <a:r>
              <a:rPr lang="en-US" sz="2400" dirty="0">
                <a:solidFill>
                  <a:schemeClr val="dk1"/>
                </a:solidFill>
              </a:rPr>
              <a:t>Open the email but don't click on the link provided </a:t>
            </a:r>
            <a:r>
              <a:rPr lang="en-US" sz="2400" dirty="0">
                <a:solidFill>
                  <a:srgbClr val="FF0000"/>
                </a:solidFill>
              </a:rPr>
              <a:t>  Absolutely yes! Never open a payment link received from a bank email without calling the bank first for confirmation.</a:t>
            </a:r>
            <a:endParaRPr sz="2400" dirty="0"/>
          </a:p>
          <a:p>
            <a:pPr lvl="0" indent="-457200" algn="l" rtl="0">
              <a:lnSpc>
                <a:spcPct val="100000"/>
              </a:lnSpc>
              <a:spcBef>
                <a:spcPts val="600"/>
              </a:spcBef>
              <a:spcAft>
                <a:spcPts val="0"/>
              </a:spcAft>
              <a:buClr>
                <a:schemeClr val="accent4"/>
              </a:buClr>
              <a:buSzPts val="2100"/>
              <a:buFont typeface="+mj-lt"/>
              <a:buAutoNum type="arabicPeriod"/>
            </a:pPr>
            <a:r>
              <a:rPr lang="en-US" sz="2400" dirty="0">
                <a:solidFill>
                  <a:schemeClr val="dk1"/>
                </a:solidFill>
              </a:rPr>
              <a:t>Open the link but do not write the card credentials </a:t>
            </a:r>
            <a:r>
              <a:rPr lang="en-US" sz="2400" dirty="0">
                <a:solidFill>
                  <a:srgbClr val="FF0000"/>
                </a:solidFill>
              </a:rPr>
              <a:t>  While it is not recommended to open any suspicious link, it is essential to at least not write the details of the card.</a:t>
            </a:r>
            <a:endParaRPr sz="2400" dirty="0"/>
          </a:p>
          <a:p>
            <a:pPr lvl="0" indent="-457200" algn="l" rtl="0">
              <a:lnSpc>
                <a:spcPct val="100000"/>
              </a:lnSpc>
              <a:spcBef>
                <a:spcPts val="600"/>
              </a:spcBef>
              <a:spcAft>
                <a:spcPts val="0"/>
              </a:spcAft>
              <a:buClr>
                <a:schemeClr val="accent4"/>
              </a:buClr>
              <a:buSzPts val="2100"/>
              <a:buFont typeface="+mj-lt"/>
              <a:buAutoNum type="arabicPeriod"/>
            </a:pPr>
            <a:r>
              <a:rPr lang="en-US" sz="2400" dirty="0">
                <a:solidFill>
                  <a:schemeClr val="dk1"/>
                </a:solidFill>
              </a:rPr>
              <a:t>Call the bank immediately </a:t>
            </a:r>
            <a:r>
              <a:rPr lang="en-US" sz="2400" dirty="0">
                <a:solidFill>
                  <a:srgbClr val="FF0000"/>
                </a:solidFill>
              </a:rPr>
              <a:t>Yes, if you have any doubts, better call your bank.</a:t>
            </a:r>
            <a:endParaRPr sz="2400" dirty="0"/>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17" name="Google Shape;217;p18"/>
          <p:cNvSpPr txBox="1">
            <a:spLocks noGrp="1"/>
          </p:cNvSpPr>
          <p:nvPr>
            <p:ph type="title"/>
          </p:nvPr>
        </p:nvSpPr>
        <p:spPr>
          <a:xfrm>
            <a:off x="1414463" y="60325"/>
            <a:ext cx="10204974"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FF0000"/>
              </a:solidFill>
            </a:endParaRPr>
          </a:p>
        </p:txBody>
      </p:sp>
      <p:sp>
        <p:nvSpPr>
          <p:cNvPr id="218" name="Google Shape;218;p18"/>
          <p:cNvSpPr txBox="1">
            <a:spLocks noGrp="1"/>
          </p:cNvSpPr>
          <p:nvPr>
            <p:ph type="body" idx="2"/>
          </p:nvPr>
        </p:nvSpPr>
        <p:spPr>
          <a:xfrm>
            <a:off x="319314" y="698773"/>
            <a:ext cx="12512152" cy="949325"/>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t>Activity M3.7</a:t>
            </a:r>
          </a:p>
          <a:p>
            <a:pPr marL="0" lvl="0" indent="0" algn="just" rtl="0">
              <a:lnSpc>
                <a:spcPct val="90000"/>
              </a:lnSpc>
              <a:spcBef>
                <a:spcPts val="0"/>
              </a:spcBef>
              <a:spcAft>
                <a:spcPts val="0"/>
              </a:spcAft>
              <a:buClr>
                <a:schemeClr val="lt2"/>
              </a:buClr>
              <a:buSzPts val="2400"/>
              <a:buNone/>
            </a:pPr>
            <a:r>
              <a:rPr lang="en-US" i="0" dirty="0"/>
              <a:t>Part B: Consider the reflective questions in the handout</a:t>
            </a:r>
          </a:p>
        </p:txBody>
      </p:sp>
      <p:pic>
        <p:nvPicPr>
          <p:cNvPr id="219" name="Google Shape;219;p18" descr="Close with solid fill"/>
          <p:cNvPicPr preferRelativeResize="0"/>
          <p:nvPr/>
        </p:nvPicPr>
        <p:blipFill rotWithShape="1">
          <a:blip r:embed="rId3">
            <a:alphaModFix/>
          </a:blip>
          <a:srcRect/>
          <a:stretch/>
        </p:blipFill>
        <p:spPr>
          <a:xfrm>
            <a:off x="11917066" y="0"/>
            <a:ext cx="914400" cy="720000"/>
          </a:xfrm>
          <a:prstGeom prst="rect">
            <a:avLst/>
          </a:prstGeom>
          <a:noFill/>
          <a:ln>
            <a:noFill/>
          </a:ln>
        </p:spPr>
      </p:pic>
      <p:pic>
        <p:nvPicPr>
          <p:cNvPr id="220" name="Google Shape;220;p18" descr="Close with solid fill"/>
          <p:cNvPicPr preferRelativeResize="0"/>
          <p:nvPr/>
        </p:nvPicPr>
        <p:blipFill rotWithShape="1">
          <a:blip r:embed="rId3">
            <a:alphaModFix/>
          </a:blip>
          <a:srcRect/>
          <a:stretch/>
        </p:blipFill>
        <p:spPr>
          <a:xfrm>
            <a:off x="500063" y="0"/>
            <a:ext cx="914400" cy="720000"/>
          </a:xfrm>
          <a:prstGeom prst="rect">
            <a:avLst/>
          </a:prstGeom>
          <a:noFill/>
          <a:ln>
            <a:noFill/>
          </a:ln>
        </p:spPr>
      </p:pic>
      <p:pic>
        <p:nvPicPr>
          <p:cNvPr id="3" name="Picture 2" descr="A person wearing a mask&#10;&#10;Description automatically generated with low confidence">
            <a:extLst>
              <a:ext uri="{FF2B5EF4-FFF2-40B4-BE49-F238E27FC236}">
                <a16:creationId xmlns:a16="http://schemas.microsoft.com/office/drawing/2014/main" id="{515F4562-B61F-B3A7-D457-3DAA822885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52592" y="159023"/>
            <a:ext cx="2483757" cy="24837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501605" y="27932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226" name="Google Shape;226;p19"/>
          <p:cNvSpPr txBox="1">
            <a:spLocks noGrp="1"/>
          </p:cNvSpPr>
          <p:nvPr>
            <p:ph type="body" idx="2"/>
          </p:nvPr>
        </p:nvSpPr>
        <p:spPr>
          <a:xfrm>
            <a:off x="500064" y="87624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a:t>
            </a:r>
            <a:endParaRPr i="0" dirty="0">
              <a:solidFill>
                <a:srgbClr val="0A9A8F"/>
              </a:solidFill>
              <a:latin typeface="Open Sans"/>
              <a:ea typeface="Open Sans"/>
              <a:cs typeface="Open Sans"/>
              <a:sym typeface="Open Sans"/>
            </a:endParaRPr>
          </a:p>
        </p:txBody>
      </p:sp>
      <p:sp>
        <p:nvSpPr>
          <p:cNvPr id="227" name="Google Shape;227;p19"/>
          <p:cNvSpPr txBox="1"/>
          <p:nvPr/>
        </p:nvSpPr>
        <p:spPr>
          <a:xfrm>
            <a:off x="500063" y="1746815"/>
            <a:ext cx="12330000" cy="461660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chemeClr val="accent6">
                    <a:lumMod val="75000"/>
                  </a:schemeClr>
                </a:solidFill>
                <a:latin typeface="Calibri"/>
                <a:ea typeface="Calibri"/>
                <a:cs typeface="Calibri"/>
                <a:sym typeface="Calibri"/>
              </a:rPr>
              <a:t>WHAT IS PHISHING?</a:t>
            </a:r>
            <a:endParaRPr sz="2800" dirty="0">
              <a:solidFill>
                <a:schemeClr val="accent6">
                  <a:lumMod val="75000"/>
                </a:schemeClr>
              </a:solidFill>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Phishing is a </a:t>
            </a:r>
            <a:r>
              <a:rPr lang="en-US" sz="2800" b="1" dirty="0">
                <a:solidFill>
                  <a:schemeClr val="accent6">
                    <a:lumMod val="75000"/>
                  </a:schemeClr>
                </a:solidFill>
                <a:latin typeface="Calibri"/>
                <a:ea typeface="Calibri"/>
                <a:cs typeface="Calibri"/>
                <a:sym typeface="Calibri"/>
              </a:rPr>
              <a:t>scam</a:t>
            </a:r>
            <a:r>
              <a:rPr lang="en-US" sz="2800" dirty="0">
                <a:solidFill>
                  <a:schemeClr val="accent6">
                    <a:lumMod val="75000"/>
                  </a:schemeClr>
                </a:solidFill>
                <a:latin typeface="Calibri"/>
                <a:ea typeface="Calibri"/>
                <a:cs typeface="Calibri"/>
                <a:sym typeface="Calibri"/>
              </a:rPr>
              <a:t> </a:t>
            </a:r>
            <a:r>
              <a:rPr lang="en-US" sz="2800" dirty="0">
                <a:solidFill>
                  <a:schemeClr val="dk1"/>
                </a:solidFill>
                <a:latin typeface="Calibri"/>
                <a:ea typeface="Calibri"/>
                <a:cs typeface="Calibri"/>
                <a:sym typeface="Calibri"/>
              </a:rPr>
              <a:t>with the purpose of stealing personal data </a:t>
            </a:r>
            <a:r>
              <a:rPr lang="en-US" sz="2800" dirty="0" err="1">
                <a:solidFill>
                  <a:schemeClr val="dk1"/>
                </a:solidFill>
                <a:latin typeface="Calibri"/>
                <a:ea typeface="Calibri"/>
                <a:cs typeface="Calibri"/>
                <a:sym typeface="Calibri"/>
              </a:rPr>
              <a:t>e.g</a:t>
            </a:r>
            <a:r>
              <a:rPr lang="en-US" sz="2800" dirty="0">
                <a:solidFill>
                  <a:schemeClr val="dk1"/>
                </a:solidFill>
                <a:latin typeface="Calibri"/>
                <a:ea typeface="Calibri"/>
                <a:cs typeface="Calibri"/>
                <a:sym typeface="Calibri"/>
              </a:rPr>
              <a:t> credit card number or access keys to the home banking service. </a:t>
            </a:r>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It is carried out by scammers who send </a:t>
            </a:r>
            <a:r>
              <a:rPr lang="en-US" sz="2800" b="1" dirty="0">
                <a:solidFill>
                  <a:schemeClr val="dk1"/>
                </a:solidFill>
                <a:latin typeface="Calibri"/>
                <a:ea typeface="Calibri"/>
                <a:cs typeface="Calibri"/>
                <a:sym typeface="Calibri"/>
              </a:rPr>
              <a:t>fake emails </a:t>
            </a:r>
            <a:r>
              <a:rPr lang="en-US" sz="2800" dirty="0">
                <a:solidFill>
                  <a:schemeClr val="dk1"/>
                </a:solidFill>
                <a:latin typeface="Calibri"/>
                <a:ea typeface="Calibri"/>
                <a:cs typeface="Calibri"/>
                <a:sym typeface="Calibri"/>
              </a:rPr>
              <a:t>that appear to come from a </a:t>
            </a:r>
            <a:r>
              <a:rPr lang="en-US" sz="2800" b="1" dirty="0">
                <a:solidFill>
                  <a:schemeClr val="accent6">
                    <a:lumMod val="75000"/>
                  </a:schemeClr>
                </a:solidFill>
                <a:latin typeface="Calibri"/>
                <a:ea typeface="Calibri"/>
                <a:cs typeface="Calibri"/>
                <a:sym typeface="Calibri"/>
              </a:rPr>
              <a:t>bank or credit card company</a:t>
            </a:r>
            <a:r>
              <a:rPr lang="en-US" sz="2800" dirty="0">
                <a:solidFill>
                  <a:schemeClr val="accent6">
                    <a:lumMod val="75000"/>
                  </a:schemeClr>
                </a:solidFill>
                <a:latin typeface="Calibri"/>
                <a:ea typeface="Calibri"/>
                <a:cs typeface="Calibri"/>
                <a:sym typeface="Calibri"/>
              </a:rPr>
              <a:t>. </a:t>
            </a:r>
            <a:r>
              <a:rPr lang="en-US" sz="2800" dirty="0">
                <a:solidFill>
                  <a:schemeClr val="dk1"/>
                </a:solidFill>
                <a:latin typeface="Calibri"/>
                <a:ea typeface="Calibri"/>
                <a:cs typeface="Calibri"/>
                <a:sym typeface="Calibri"/>
              </a:rPr>
              <a:t>The e-mails invite the recipient to connect via a link to an Internet site similar to that of the bank and to enter confidential information. </a:t>
            </a:r>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With the data obtained by deception the scammer can carry out banking transactions in the victim's name or exploit his credit card.</a:t>
            </a:r>
            <a:endParaRPr sz="2800" dirty="0">
              <a:solidFill>
                <a:schemeClr val="dk1"/>
              </a:solidFill>
              <a:latin typeface="Calibri"/>
              <a:ea typeface="Calibri"/>
              <a:cs typeface="Calibri"/>
              <a:sym typeface="Calibri"/>
            </a:endParaRPr>
          </a:p>
        </p:txBody>
      </p:sp>
      <p:pic>
        <p:nvPicPr>
          <p:cNvPr id="228" name="Google Shape;228;p19" descr="hack, fraud, card, code, computer, credit, crime, cyber, data, hacker, identity, information, internet, password, phishing, pile, privacy, protection, safety, secure, spy, steal, technology, thief, cartoon, personal computer, laptop, gesture, font, output device, magenta, art, electronic device, gadget, peripheral, job, graphics, illustration, logo, brand, audio equipment, computer component, animation, graphic design, employment, sitting, t shirt, conversation, display device, netbook, rectangle, clip art"/>
          <p:cNvPicPr preferRelativeResize="0"/>
          <p:nvPr/>
        </p:nvPicPr>
        <p:blipFill rotWithShape="1">
          <a:blip r:embed="rId3">
            <a:alphaModFix/>
          </a:blip>
          <a:srcRect/>
          <a:stretch/>
        </p:blipFill>
        <p:spPr>
          <a:xfrm>
            <a:off x="10376892" y="245390"/>
            <a:ext cx="2598057" cy="22553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a:t>Financial Online Resources and Tools</a:t>
            </a:r>
            <a:endParaRPr>
              <a:solidFill>
                <a:srgbClr val="0A9A8F"/>
              </a:solidFill>
              <a:latin typeface="Open Sans"/>
              <a:ea typeface="Open Sans"/>
              <a:cs typeface="Open Sans"/>
              <a:sym typeface="Open Sans"/>
            </a:endParaRPr>
          </a:p>
        </p:txBody>
      </p:sp>
      <p:sp>
        <p:nvSpPr>
          <p:cNvPr id="234" name="Google Shape;234;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How to pay safely</a:t>
            </a:r>
            <a:endParaRPr i="0" dirty="0">
              <a:solidFill>
                <a:srgbClr val="0A9A8F"/>
              </a:solidFill>
              <a:latin typeface="Open Sans"/>
              <a:ea typeface="Open Sans"/>
              <a:cs typeface="Open Sans"/>
              <a:sym typeface="Open Sans"/>
            </a:endParaRPr>
          </a:p>
        </p:txBody>
      </p:sp>
      <p:sp>
        <p:nvSpPr>
          <p:cNvPr id="235" name="Google Shape;235;p20"/>
          <p:cNvSpPr txBox="1"/>
          <p:nvPr/>
        </p:nvSpPr>
        <p:spPr>
          <a:xfrm>
            <a:off x="784878" y="2603265"/>
            <a:ext cx="6635400" cy="3970277"/>
          </a:xfrm>
          <a:prstGeom prst="rect">
            <a:avLst/>
          </a:prstGeom>
          <a:solidFill>
            <a:schemeClr val="accent3">
              <a:lumMod val="40000"/>
              <a:lumOff val="60000"/>
            </a:schemeClr>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2"/>
                </a:solidFill>
                <a:latin typeface="Calibri"/>
                <a:ea typeface="Calibri"/>
                <a:cs typeface="Calibri"/>
                <a:sym typeface="Calibri"/>
              </a:rPr>
              <a:t>PROTECTION FROM PHISHING</a:t>
            </a:r>
            <a:endParaRPr dirty="0"/>
          </a:p>
          <a:p>
            <a:pPr marL="0" marR="0" lvl="0" indent="0" algn="l" rtl="0">
              <a:spcBef>
                <a:spcPts val="0"/>
              </a:spcBef>
              <a:spcAft>
                <a:spcPts val="0"/>
              </a:spcAft>
              <a:buNone/>
            </a:pPr>
            <a:endParaRPr sz="2800" dirty="0">
              <a:solidFill>
                <a:schemeClr val="lt2"/>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NEVER</a:t>
            </a:r>
            <a:r>
              <a:rPr lang="en-US" sz="2800" dirty="0">
                <a:solidFill>
                  <a:schemeClr val="dk1"/>
                </a:solidFill>
                <a:latin typeface="Calibri"/>
                <a:ea typeface="Calibri"/>
                <a:cs typeface="Calibri"/>
                <a:sym typeface="Calibri"/>
              </a:rPr>
              <a:t> open suspicious links or emails. These are often impersonal, have spelling and grammar errors, no deadlines and often ask for personal data or bank account details.</a:t>
            </a:r>
          </a:p>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NEVER</a:t>
            </a:r>
            <a:r>
              <a:rPr lang="en-US" sz="2800" dirty="0">
                <a:solidFill>
                  <a:schemeClr val="dk1"/>
                </a:solidFill>
                <a:latin typeface="Calibri"/>
                <a:ea typeface="Calibri"/>
                <a:cs typeface="Calibri"/>
                <a:sym typeface="Calibri"/>
              </a:rPr>
              <a:t> provide your bank or personal details unless you have verified the request.</a:t>
            </a:r>
            <a:endParaRPr sz="2800" dirty="0">
              <a:solidFill>
                <a:schemeClr val="dk1"/>
              </a:solidFill>
              <a:latin typeface="Calibri"/>
              <a:ea typeface="Calibri"/>
              <a:cs typeface="Calibri"/>
              <a:sym typeface="Calibri"/>
            </a:endParaRPr>
          </a:p>
        </p:txBody>
      </p:sp>
      <p:pic>
        <p:nvPicPr>
          <p:cNvPr id="236" name="Google Shape;236;p20" descr="scam, phishing, fraud, email, attack, mail, online, system, cybercrime, information, access, credit, money, hack, hacker, laptop, malware, password, protection, software, steal, text, graphic design, illustration, Material property, technology, paper, finger, icon, brand, rectangle, gesture, art"/>
          <p:cNvPicPr preferRelativeResize="0"/>
          <p:nvPr/>
        </p:nvPicPr>
        <p:blipFill rotWithShape="1">
          <a:blip r:embed="rId3">
            <a:alphaModFix/>
          </a:blip>
          <a:srcRect/>
          <a:stretch/>
        </p:blipFill>
        <p:spPr>
          <a:xfrm>
            <a:off x="8327685" y="2851399"/>
            <a:ext cx="4503920" cy="2612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501605" y="13167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242" name="Google Shape;242;p21"/>
          <p:cNvSpPr txBox="1">
            <a:spLocks noGrp="1"/>
          </p:cNvSpPr>
          <p:nvPr>
            <p:ph type="body" idx="2"/>
          </p:nvPr>
        </p:nvSpPr>
        <p:spPr>
          <a:xfrm>
            <a:off x="500064" y="851674"/>
            <a:ext cx="12331541" cy="86181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solidFill>
                  <a:schemeClr val="tx2"/>
                </a:solidFill>
                <a:latin typeface="Calibri" panose="020F0502020204030204" pitchFamily="34" charset="0"/>
                <a:ea typeface="Open Sans"/>
                <a:cs typeface="Calibri" panose="020F0502020204030204" pitchFamily="34" charset="0"/>
                <a:sym typeface="Open Sans"/>
              </a:rPr>
              <a:t>Activity M3.8</a:t>
            </a:r>
          </a:p>
          <a:p>
            <a:pPr marL="0" lvl="0" indent="0" algn="just" rtl="0">
              <a:lnSpc>
                <a:spcPct val="90000"/>
              </a:lnSpc>
              <a:spcBef>
                <a:spcPts val="0"/>
              </a:spcBef>
              <a:spcAft>
                <a:spcPts val="0"/>
              </a:spcAft>
              <a:buClr>
                <a:schemeClr val="lt2"/>
              </a:buClr>
              <a:buSzPts val="2400"/>
              <a:buNone/>
            </a:pPr>
            <a:r>
              <a:rPr lang="en-US" i="0" dirty="0">
                <a:latin typeface="Calibri" panose="020F0502020204030204" pitchFamily="34" charset="0"/>
                <a:cs typeface="Calibri" panose="020F0502020204030204" pitchFamily="34" charset="0"/>
              </a:rPr>
              <a:t>Discussion</a:t>
            </a:r>
          </a:p>
        </p:txBody>
      </p:sp>
      <p:sp>
        <p:nvSpPr>
          <p:cNvPr id="243" name="Google Shape;243;p21"/>
          <p:cNvSpPr txBox="1"/>
          <p:nvPr/>
        </p:nvSpPr>
        <p:spPr>
          <a:xfrm>
            <a:off x="385489" y="1771018"/>
            <a:ext cx="12691881" cy="5693826"/>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Divide the participants into small </a:t>
            </a:r>
            <a:r>
              <a:rPr lang="en-US" sz="2800" b="1" dirty="0">
                <a:solidFill>
                  <a:srgbClr val="002060"/>
                </a:solidFill>
                <a:latin typeface="Calibri"/>
                <a:ea typeface="Calibri"/>
                <a:cs typeface="Calibri"/>
                <a:sym typeface="Calibri"/>
              </a:rPr>
              <a:t>groups</a:t>
            </a:r>
            <a:r>
              <a:rPr lang="en-US" sz="2800" b="1" dirty="0">
                <a:solidFill>
                  <a:schemeClr val="dk1"/>
                </a:solidFill>
                <a:latin typeface="Calibri"/>
                <a:ea typeface="Calibri"/>
                <a:cs typeface="Calibri"/>
                <a:sym typeface="Calibri"/>
              </a:rPr>
              <a:t>:</a:t>
            </a:r>
            <a:endParaRPr sz="2800" dirty="0"/>
          </a:p>
          <a:p>
            <a:pPr marL="342900" marR="0" lvl="0" indent="-342900" algn="l" rtl="0">
              <a:spcBef>
                <a:spcPts val="0"/>
              </a:spcBef>
              <a:spcAft>
                <a:spcPts val="0"/>
              </a:spcAft>
              <a:buClr>
                <a:schemeClr val="dk1"/>
              </a:buClr>
              <a:buSzPts val="2000"/>
              <a:buFont typeface="Arial" panose="020B0604020202020204" pitchFamily="34" charset="0"/>
              <a:buChar char="•"/>
            </a:pPr>
            <a:r>
              <a:rPr lang="en-US" sz="2800" dirty="0">
                <a:solidFill>
                  <a:schemeClr val="dk1"/>
                </a:solidFill>
                <a:latin typeface="Calibri"/>
                <a:ea typeface="Calibri"/>
                <a:cs typeface="Calibri"/>
                <a:sym typeface="Calibri"/>
              </a:rPr>
              <a:t>Each group represents either the </a:t>
            </a:r>
            <a:r>
              <a:rPr lang="en-US" sz="2800" b="1" dirty="0">
                <a:solidFill>
                  <a:schemeClr val="dk1"/>
                </a:solidFill>
                <a:latin typeface="Calibri"/>
                <a:ea typeface="Calibri"/>
                <a:cs typeface="Calibri"/>
                <a:sym typeface="Calibri"/>
              </a:rPr>
              <a:t>SELLER </a:t>
            </a:r>
            <a:r>
              <a:rPr lang="en-US" sz="2800" dirty="0">
                <a:solidFill>
                  <a:schemeClr val="dk1"/>
                </a:solidFill>
                <a:latin typeface="Calibri"/>
                <a:ea typeface="Calibri"/>
                <a:cs typeface="Calibri"/>
                <a:sym typeface="Calibri"/>
              </a:rPr>
              <a:t>in possession of a furniture shop which offers e-commerce services</a:t>
            </a:r>
          </a:p>
          <a:p>
            <a:pPr marL="342900" marR="0" lvl="0" indent="-342900" algn="l" rtl="0">
              <a:spcBef>
                <a:spcPts val="0"/>
              </a:spcBef>
              <a:spcAft>
                <a:spcPts val="0"/>
              </a:spcAft>
              <a:buClr>
                <a:schemeClr val="dk1"/>
              </a:buClr>
              <a:buSzPts val="2000"/>
              <a:buFont typeface="Arial" panose="020B0604020202020204" pitchFamily="34" charset="0"/>
              <a:buChar char="•"/>
            </a:pPr>
            <a:r>
              <a:rPr lang="en-US" sz="2800" dirty="0">
                <a:solidFill>
                  <a:schemeClr val="dk1"/>
                </a:solidFill>
                <a:latin typeface="Calibri"/>
                <a:ea typeface="Calibri"/>
                <a:cs typeface="Calibri"/>
                <a:sym typeface="Calibri"/>
              </a:rPr>
              <a:t>or the </a:t>
            </a:r>
            <a:r>
              <a:rPr lang="en-US" sz="2800" b="1" dirty="0">
                <a:solidFill>
                  <a:schemeClr val="dk1"/>
                </a:solidFill>
                <a:latin typeface="Calibri"/>
                <a:ea typeface="Calibri"/>
                <a:cs typeface="Calibri"/>
                <a:sym typeface="Calibri"/>
              </a:rPr>
              <a:t>BUYER </a:t>
            </a:r>
            <a:r>
              <a:rPr lang="en-US" sz="2800" dirty="0">
                <a:solidFill>
                  <a:schemeClr val="dk1"/>
                </a:solidFill>
                <a:latin typeface="Calibri"/>
                <a:ea typeface="Calibri"/>
                <a:cs typeface="Calibri"/>
                <a:sym typeface="Calibri"/>
              </a:rPr>
              <a:t>who has £1,000/euros to spend</a:t>
            </a:r>
            <a:endParaRPr sz="2800" dirty="0"/>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Activity - </a:t>
            </a:r>
            <a:r>
              <a:rPr lang="en-US" sz="2800" b="1" u="sng" dirty="0">
                <a:solidFill>
                  <a:schemeClr val="dk1"/>
                </a:solidFill>
                <a:latin typeface="Calibri"/>
                <a:ea typeface="Calibri"/>
                <a:cs typeface="Calibri"/>
                <a:sym typeface="Calibri"/>
              </a:rPr>
              <a:t>Identify </a:t>
            </a:r>
            <a:r>
              <a:rPr lang="en-US" sz="2800" u="sng" dirty="0">
                <a:solidFill>
                  <a:schemeClr val="dk1"/>
                </a:solidFill>
                <a:latin typeface="Calibri"/>
                <a:ea typeface="Calibri"/>
                <a:cs typeface="Calibri"/>
                <a:sym typeface="Calibri"/>
              </a:rPr>
              <a:t>the most suitable form of payment </a:t>
            </a:r>
            <a:r>
              <a:rPr lang="en-US" sz="2800" dirty="0">
                <a:solidFill>
                  <a:schemeClr val="dk1"/>
                </a:solidFill>
                <a:latin typeface="Calibri"/>
                <a:ea typeface="Calibri"/>
                <a:cs typeface="Calibri"/>
                <a:sym typeface="Calibri"/>
              </a:rPr>
              <a:t>for the Seller and alternatively the </a:t>
            </a:r>
            <a:r>
              <a:rPr lang="en-US" sz="2800" u="sng" dirty="0">
                <a:solidFill>
                  <a:schemeClr val="dk1"/>
                </a:solidFill>
                <a:latin typeface="Calibri"/>
                <a:ea typeface="Calibri"/>
                <a:cs typeface="Calibri"/>
                <a:sym typeface="Calibri"/>
              </a:rPr>
              <a:t>Buyer considering:</a:t>
            </a:r>
          </a:p>
          <a:p>
            <a:pPr marL="342900" marR="0" lvl="0" indent="-342900" algn="l" rtl="0">
              <a:spcBef>
                <a:spcPts val="0"/>
              </a:spcBef>
              <a:spcAft>
                <a:spcPts val="0"/>
              </a:spcAft>
              <a:buFont typeface="Arial" panose="020B0604020202020204" pitchFamily="34" charset="0"/>
              <a:buChar char="•"/>
            </a:pPr>
            <a:r>
              <a:rPr lang="en-US" sz="2800" dirty="0">
                <a:solidFill>
                  <a:schemeClr val="dk1"/>
                </a:solidFill>
                <a:latin typeface="Calibri"/>
                <a:ea typeface="Calibri"/>
                <a:cs typeface="Calibri"/>
                <a:sym typeface="Calibri"/>
              </a:rPr>
              <a:t>the buyer does not have a prepaid card only a debit card,</a:t>
            </a:r>
            <a:endParaRPr sz="2800" dirty="0"/>
          </a:p>
          <a:p>
            <a:pPr marL="342900" marR="0" lvl="0" indent="-342900" algn="l" rtl="0">
              <a:spcBef>
                <a:spcPts val="0"/>
              </a:spcBef>
              <a:spcAft>
                <a:spcPts val="0"/>
              </a:spcAft>
              <a:buFont typeface="Arial" panose="020B0604020202020204" pitchFamily="34" charset="0"/>
              <a:buChar char="•"/>
            </a:pPr>
            <a:r>
              <a:rPr lang="en-US" sz="2800" dirty="0">
                <a:solidFill>
                  <a:schemeClr val="dk1"/>
                </a:solidFill>
                <a:latin typeface="Calibri"/>
                <a:ea typeface="Calibri"/>
                <a:cs typeface="Calibri"/>
                <a:sym typeface="Calibri"/>
              </a:rPr>
              <a:t>the buyer has a computer but is unsure of the effectiveness of their anti-virus software,</a:t>
            </a:r>
            <a:endParaRPr sz="2800" dirty="0"/>
          </a:p>
          <a:p>
            <a:pPr marL="342900" marR="0" lvl="0" indent="-342900" algn="l" rtl="0">
              <a:spcBef>
                <a:spcPts val="0"/>
              </a:spcBef>
              <a:spcAft>
                <a:spcPts val="0"/>
              </a:spcAft>
              <a:buFont typeface="Arial" panose="020B0604020202020204" pitchFamily="34" charset="0"/>
              <a:buChar char="•"/>
            </a:pPr>
            <a:r>
              <a:rPr lang="en-US" sz="2800" dirty="0">
                <a:solidFill>
                  <a:schemeClr val="dk1"/>
                </a:solidFill>
                <a:latin typeface="Calibri"/>
                <a:ea typeface="Calibri"/>
                <a:cs typeface="Calibri"/>
                <a:sym typeface="Calibri"/>
              </a:rPr>
              <a:t>the buyer wants the cheapest option available.</a:t>
            </a:r>
            <a:endParaRPr sz="2800"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Discuss  the issues as groups from the viewpoints of both seller or buyer.</a:t>
            </a:r>
            <a:endParaRPr sz="2800" b="1"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BDE9F28D-3241-9EE2-04D4-A9565AC1160F}"/>
              </a:ext>
            </a:extLst>
          </p:cNvPr>
          <p:cNvSpPr>
            <a:spLocks noGrp="1"/>
          </p:cNvSpPr>
          <p:nvPr>
            <p:ph type="ctrTitle"/>
          </p:nvPr>
        </p:nvSpPr>
        <p:spPr>
          <a:xfrm>
            <a:off x="311150" y="2955925"/>
            <a:ext cx="6107113" cy="1060450"/>
          </a:xfrm>
        </p:spPr>
        <p:txBody>
          <a:bodyPr/>
          <a:lstStyle/>
          <a:p>
            <a:r>
              <a:rPr lang="en-GB" dirty="0"/>
              <a:t>Thank you for attending. For more resources, visit the Money Matters website:</a:t>
            </a:r>
            <a:br>
              <a:rPr lang="en-GB"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 </a:t>
            </a:r>
            <a:br>
              <a:rPr lang="en-US" dirty="0"/>
            </a:br>
            <a:r>
              <a:rPr lang="en-IE" dirty="0"/>
              <a:t>Visual Plan</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Activity – Find Someone Who.. </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End</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Risks and benefits of online shopping</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ecurity for online purchases</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Activity – Avoiding frauds and scams</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Making payments when shopping</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 – Discussion</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a:solidFill>
                  <a:srgbClr val="0A9A8F"/>
                </a:solidFill>
                <a:effectLst/>
                <a:latin typeface="Calibri" panose="020F0502020204030204" pitchFamily="34" charset="0"/>
                <a:ea typeface="Calibri" panose="020F0502020204030204" pitchFamily="34" charset="0"/>
              </a:rPr>
              <a:t>Break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501466" y="427636"/>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 </a:t>
            </a:r>
            <a:br>
              <a:rPr lang="en-US" dirty="0"/>
            </a:br>
            <a:r>
              <a:rPr lang="en-GB" dirty="0"/>
              <a:t>Warmer</a:t>
            </a:r>
            <a:endParaRPr dirty="0"/>
          </a:p>
        </p:txBody>
      </p:sp>
      <p:sp>
        <p:nvSpPr>
          <p:cNvPr id="71" name="Google Shape;71;p4"/>
          <p:cNvSpPr txBox="1">
            <a:spLocks noGrp="1"/>
          </p:cNvSpPr>
          <p:nvPr>
            <p:ph type="body" idx="2"/>
          </p:nvPr>
        </p:nvSpPr>
        <p:spPr>
          <a:xfrm>
            <a:off x="500064" y="1608139"/>
            <a:ext cx="12330001" cy="115057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t>Activity M3.1</a:t>
            </a:r>
          </a:p>
          <a:p>
            <a:pPr marL="0" lvl="0" indent="0" algn="just" rtl="0">
              <a:lnSpc>
                <a:spcPct val="90000"/>
              </a:lnSpc>
              <a:spcBef>
                <a:spcPts val="0"/>
              </a:spcBef>
              <a:spcAft>
                <a:spcPts val="0"/>
              </a:spcAft>
              <a:buClr>
                <a:schemeClr val="lt2"/>
              </a:buClr>
              <a:buSzPts val="2400"/>
              <a:buNone/>
            </a:pPr>
            <a:r>
              <a:rPr lang="en-US" i="0" dirty="0"/>
              <a:t>Find Someone Who….</a:t>
            </a:r>
          </a:p>
        </p:txBody>
      </p:sp>
      <p:sp>
        <p:nvSpPr>
          <p:cNvPr id="72" name="Google Shape;72;p4"/>
          <p:cNvSpPr txBox="1">
            <a:spLocks noGrp="1"/>
          </p:cNvSpPr>
          <p:nvPr>
            <p:ph type="body" idx="1"/>
          </p:nvPr>
        </p:nvSpPr>
        <p:spPr>
          <a:xfrm>
            <a:off x="500064" y="3320715"/>
            <a:ext cx="12331402" cy="3138845"/>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n-US" sz="4000" b="1" dirty="0"/>
              <a:t>Find someone who </a:t>
            </a:r>
            <a:r>
              <a:rPr lang="en-US" sz="4000" dirty="0"/>
              <a:t>matches the description on your card and find out their name and something else about them so that you can introduce them to the group.</a:t>
            </a:r>
          </a:p>
          <a:p>
            <a:pPr marL="0" lvl="0" indent="0" algn="l" rtl="0">
              <a:lnSpc>
                <a:spcPct val="150000"/>
              </a:lnSpc>
              <a:spcBef>
                <a:spcPts val="0"/>
              </a:spcBef>
              <a:spcAft>
                <a:spcPts val="0"/>
              </a:spcAft>
              <a:buSzPts val="2100"/>
              <a:buNone/>
            </a:pPr>
            <a:endParaRPr lang="en-US" dirty="0"/>
          </a:p>
        </p:txBody>
      </p:sp>
      <p:pic>
        <p:nvPicPr>
          <p:cNvPr id="3" name="Picture 2" descr="A group of people sitting at a table&#10;&#10;Description automatically generated with medium confidence">
            <a:extLst>
              <a:ext uri="{FF2B5EF4-FFF2-40B4-BE49-F238E27FC236}">
                <a16:creationId xmlns:a16="http://schemas.microsoft.com/office/drawing/2014/main" id="{995264FE-BF11-09E7-E5EF-15FDC4D2EC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23311" y="534897"/>
            <a:ext cx="3906754" cy="27947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7A32-EF8C-46ED-DA32-FE2A9CE47236}"/>
              </a:ext>
            </a:extLst>
          </p:cNvPr>
          <p:cNvSpPr>
            <a:spLocks noGrp="1"/>
          </p:cNvSpPr>
          <p:nvPr>
            <p:ph type="body" idx="1"/>
          </p:nvPr>
        </p:nvSpPr>
        <p:spPr>
          <a:xfrm>
            <a:off x="660486" y="2967741"/>
            <a:ext cx="12331402" cy="3983289"/>
          </a:xfrm>
        </p:spPr>
        <p:txBody>
          <a:bodyPr/>
          <a:lstStyle/>
          <a:p>
            <a:pPr algn="l"/>
            <a:r>
              <a:rPr lang="en-GB" sz="3200" dirty="0"/>
              <a:t>  </a:t>
            </a:r>
          </a:p>
          <a:p>
            <a:pPr algn="l"/>
            <a:endParaRPr lang="en-GB" sz="3200" dirty="0"/>
          </a:p>
          <a:p>
            <a:pPr algn="l"/>
            <a:r>
              <a:rPr lang="en-GB" sz="4000" dirty="0"/>
              <a:t>  In small groups list as many </a:t>
            </a:r>
            <a:r>
              <a:rPr lang="en-GB" sz="4000" b="1" dirty="0">
                <a:solidFill>
                  <a:srgbClr val="FF0000"/>
                </a:solidFill>
              </a:rPr>
              <a:t>risks</a:t>
            </a:r>
            <a:r>
              <a:rPr lang="en-GB" sz="4000" dirty="0"/>
              <a:t> and </a:t>
            </a:r>
            <a:r>
              <a:rPr lang="en-GB" sz="4000" b="1" dirty="0">
                <a:solidFill>
                  <a:srgbClr val="00B050"/>
                </a:solidFill>
              </a:rPr>
              <a:t>benefits</a:t>
            </a:r>
            <a:r>
              <a:rPr lang="en-GB" sz="4000" dirty="0"/>
              <a:t> of online shopping that you can think of.  Share these with the group.</a:t>
            </a:r>
          </a:p>
        </p:txBody>
      </p:sp>
      <p:sp>
        <p:nvSpPr>
          <p:cNvPr id="3" name="Title 2">
            <a:extLst>
              <a:ext uri="{FF2B5EF4-FFF2-40B4-BE49-F238E27FC236}">
                <a16:creationId xmlns:a16="http://schemas.microsoft.com/office/drawing/2014/main" id="{681C53CC-F9CE-DFF5-BEC3-4CD8A86599DB}"/>
              </a:ext>
            </a:extLst>
          </p:cNvPr>
          <p:cNvSpPr>
            <a:spLocks noGrp="1"/>
          </p:cNvSpPr>
          <p:nvPr>
            <p:ph type="title"/>
          </p:nvPr>
        </p:nvSpPr>
        <p:spPr/>
        <p:txBody>
          <a:bodyPr/>
          <a:lstStyle/>
          <a:p>
            <a:r>
              <a:rPr lang="en-US" dirty="0"/>
              <a:t>Financial Online Resources and Tools</a:t>
            </a:r>
            <a:endParaRPr lang="en-GB" dirty="0"/>
          </a:p>
        </p:txBody>
      </p:sp>
      <p:sp>
        <p:nvSpPr>
          <p:cNvPr id="4" name="Text Placeholder 3">
            <a:extLst>
              <a:ext uri="{FF2B5EF4-FFF2-40B4-BE49-F238E27FC236}">
                <a16:creationId xmlns:a16="http://schemas.microsoft.com/office/drawing/2014/main" id="{540DB5BA-3FF8-44BF-5371-B254366CBAAD}"/>
              </a:ext>
            </a:extLst>
          </p:cNvPr>
          <p:cNvSpPr>
            <a:spLocks noGrp="1"/>
          </p:cNvSpPr>
          <p:nvPr>
            <p:ph type="body" idx="2"/>
          </p:nvPr>
        </p:nvSpPr>
        <p:spPr>
          <a:xfrm>
            <a:off x="502500" y="1438943"/>
            <a:ext cx="12331541" cy="1242014"/>
          </a:xfrm>
        </p:spPr>
        <p:txBody>
          <a:bodyPr/>
          <a:lstStyle/>
          <a:p>
            <a:r>
              <a:rPr lang="en-GB" i="0" dirty="0"/>
              <a:t>Activity M3.2</a:t>
            </a:r>
          </a:p>
          <a:p>
            <a:r>
              <a:rPr lang="en-GB" i="0" dirty="0"/>
              <a:t>Are online payments safe?</a:t>
            </a:r>
          </a:p>
        </p:txBody>
      </p:sp>
      <p:pic>
        <p:nvPicPr>
          <p:cNvPr id="6" name="Picture 5" descr="A person using a computer&#10;&#10;Description automatically generated with low confidence">
            <a:extLst>
              <a:ext uri="{FF2B5EF4-FFF2-40B4-BE49-F238E27FC236}">
                <a16:creationId xmlns:a16="http://schemas.microsoft.com/office/drawing/2014/main" id="{283C6841-DCBC-44E7-CD44-3EA7A17A36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4725" y="679648"/>
            <a:ext cx="3872326" cy="2760604"/>
          </a:xfrm>
          <a:prstGeom prst="rect">
            <a:avLst/>
          </a:prstGeom>
        </p:spPr>
      </p:pic>
    </p:spTree>
    <p:extLst>
      <p:ext uri="{BB962C8B-B14F-4D97-AF65-F5344CB8AC3E}">
        <p14:creationId xmlns:p14="http://schemas.microsoft.com/office/powerpoint/2010/main" val="8188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155621" y="432159"/>
            <a:ext cx="12676879"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100" dirty="0"/>
              <a:t>Financial Online Resources and Tools</a:t>
            </a:r>
            <a:br>
              <a:rPr lang="en-US" dirty="0"/>
            </a:br>
            <a:endParaRPr dirty="0">
              <a:solidFill>
                <a:srgbClr val="0A9A8F"/>
              </a:solidFill>
              <a:latin typeface="Open Sans"/>
              <a:ea typeface="Open Sans"/>
              <a:cs typeface="Open Sans"/>
              <a:sym typeface="Open Sans"/>
            </a:endParaRPr>
          </a:p>
        </p:txBody>
      </p:sp>
      <p:sp>
        <p:nvSpPr>
          <p:cNvPr id="78" name="Google Shape;78;p5"/>
          <p:cNvSpPr txBox="1">
            <a:spLocks noGrp="1"/>
          </p:cNvSpPr>
          <p:nvPr>
            <p:ph type="body" idx="2"/>
          </p:nvPr>
        </p:nvSpPr>
        <p:spPr>
          <a:xfrm>
            <a:off x="116306" y="937624"/>
            <a:ext cx="13063073"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Risks related to electronic and online payments</a:t>
            </a:r>
            <a:endParaRPr i="0" dirty="0"/>
          </a:p>
        </p:txBody>
      </p:sp>
      <p:sp>
        <p:nvSpPr>
          <p:cNvPr id="79" name="Google Shape;79;p5"/>
          <p:cNvSpPr txBox="1"/>
          <p:nvPr/>
        </p:nvSpPr>
        <p:spPr>
          <a:xfrm>
            <a:off x="116306" y="1694086"/>
            <a:ext cx="13063073" cy="954067"/>
          </a:xfrm>
          <a:prstGeom prst="rect">
            <a:avLst/>
          </a:prstGeom>
          <a:gradFill>
            <a:gsLst>
              <a:gs pos="0">
                <a:srgbClr val="9ACCC6"/>
              </a:gs>
              <a:gs pos="50000">
                <a:srgbClr val="8DC1BA"/>
              </a:gs>
              <a:gs pos="100000">
                <a:srgbClr val="78BCB3"/>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Thanks to the internet, our lives today are more </a:t>
            </a: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interconnected</a:t>
            </a: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 than ever. This includes our </a:t>
            </a:r>
            <a:r>
              <a:rPr lang="en-US" sz="2800" b="1" dirty="0">
                <a:solidFill>
                  <a:schemeClr val="lt1"/>
                </a:solidFill>
                <a:latin typeface="Calibri" panose="020F0502020204030204" pitchFamily="34" charset="0"/>
                <a:ea typeface="Calibri"/>
                <a:cs typeface="Calibri" panose="020F0502020204030204" pitchFamily="34" charset="0"/>
                <a:sym typeface="Calibri"/>
              </a:rPr>
              <a:t>f</a:t>
            </a:r>
            <a:r>
              <a:rPr lang="en-US" sz="2800" b="1" i="0" u="none" strike="noStrike" cap="none" dirty="0">
                <a:solidFill>
                  <a:schemeClr val="lt1"/>
                </a:solidFill>
                <a:latin typeface="Calibri" panose="020F0502020204030204" pitchFamily="34" charset="0"/>
                <a:ea typeface="Calibri"/>
                <a:cs typeface="Calibri" panose="020F0502020204030204" pitchFamily="34" charset="0"/>
                <a:sym typeface="Calibri"/>
              </a:rPr>
              <a:t>inancial choices and actions</a:t>
            </a: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 which have become increasingly </a:t>
            </a:r>
            <a:r>
              <a:rPr lang="en-US" sz="2800" b="1" i="0" u="none" strike="noStrike" cap="none" dirty="0">
                <a:solidFill>
                  <a:schemeClr val="tx2"/>
                </a:solidFill>
                <a:latin typeface="Calibri" panose="020F0502020204030204" pitchFamily="34" charset="0"/>
                <a:ea typeface="Calibri"/>
                <a:cs typeface="Calibri" panose="020F0502020204030204" pitchFamily="34" charset="0"/>
                <a:sym typeface="Calibri"/>
              </a:rPr>
              <a:t>digital</a:t>
            </a:r>
            <a:r>
              <a:rPr lang="en-US" sz="1969" b="0" i="0" u="none" strike="noStrike" cap="none" dirty="0">
                <a:solidFill>
                  <a:schemeClr val="tx2"/>
                </a:solidFill>
                <a:latin typeface="Calibri"/>
                <a:ea typeface="Calibri"/>
                <a:cs typeface="Calibri"/>
                <a:sym typeface="Calibri"/>
              </a:rPr>
              <a:t>.</a:t>
            </a:r>
            <a:endParaRPr dirty="0">
              <a:solidFill>
                <a:schemeClr val="tx2"/>
              </a:solidFill>
            </a:endParaRPr>
          </a:p>
        </p:txBody>
      </p:sp>
      <p:sp>
        <p:nvSpPr>
          <p:cNvPr id="80" name="Google Shape;80;p5"/>
          <p:cNvSpPr txBox="1"/>
          <p:nvPr/>
        </p:nvSpPr>
        <p:spPr>
          <a:xfrm>
            <a:off x="116306" y="4210699"/>
            <a:ext cx="6206522" cy="304694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1969"/>
              <a:buFont typeface="Noto Sans Symbols"/>
              <a:buChar char="✔"/>
            </a:pPr>
            <a:r>
              <a:rPr lang="en-US" sz="24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Comparable Information: </a:t>
            </a:r>
            <a:r>
              <a:rPr lang="en-US" sz="2400" b="0" i="1" u="none" strike="noStrike" cap="none" dirty="0">
                <a:solidFill>
                  <a:schemeClr val="dk1"/>
                </a:solidFill>
                <a:latin typeface="Calibri" panose="020F0502020204030204" pitchFamily="34" charset="0"/>
                <a:ea typeface="Calibri"/>
                <a:cs typeface="Calibri" panose="020F0502020204030204" pitchFamily="34" charset="0"/>
                <a:sym typeface="Calibri"/>
              </a:rPr>
              <a:t>People can check and compare different types of offers for the same product</a:t>
            </a:r>
            <a:endParaRP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accent6"/>
              </a:buClr>
              <a:buSzPts val="1969"/>
              <a:buFont typeface="Noto Sans Symbols"/>
              <a:buChar char="✔"/>
            </a:pPr>
            <a:r>
              <a:rPr lang="en-US" sz="24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Comfort: </a:t>
            </a:r>
            <a:r>
              <a:rPr lang="en-US" sz="2400" b="0" i="1" u="none" strike="noStrike" cap="none" dirty="0">
                <a:solidFill>
                  <a:schemeClr val="dk1"/>
                </a:solidFill>
                <a:latin typeface="Calibri" panose="020F0502020204030204" pitchFamily="34" charset="0"/>
                <a:ea typeface="Calibri"/>
                <a:cs typeface="Calibri" panose="020F0502020204030204" pitchFamily="34" charset="0"/>
                <a:sym typeface="Calibri"/>
              </a:rPr>
              <a:t>People can buy almost anything from their sofa</a:t>
            </a:r>
            <a:endParaRP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accent6"/>
              </a:buClr>
              <a:buSzPts val="1969"/>
              <a:buFont typeface="Noto Sans Symbols"/>
              <a:buChar char="✔"/>
            </a:pPr>
            <a:r>
              <a:rPr lang="en-US" sz="24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Efficiency: </a:t>
            </a:r>
            <a:r>
              <a:rPr lang="en-US" sz="2400" b="0" i="1" u="none" strike="noStrike" cap="none" dirty="0">
                <a:solidFill>
                  <a:schemeClr val="dk1"/>
                </a:solidFill>
                <a:latin typeface="Calibri" panose="020F0502020204030204" pitchFamily="34" charset="0"/>
                <a:ea typeface="Calibri"/>
                <a:cs typeface="Calibri" panose="020F0502020204030204" pitchFamily="34" charset="0"/>
                <a:sym typeface="Calibri"/>
              </a:rPr>
              <a:t>You can buy the goods very quickly  </a:t>
            </a:r>
            <a:endParaRP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accent6"/>
              </a:buClr>
              <a:buSzPts val="1969"/>
              <a:buFont typeface="Noto Sans Symbols"/>
              <a:buChar char="✔"/>
            </a:pPr>
            <a:r>
              <a:rPr lang="en-US" sz="24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Inclusion: </a:t>
            </a:r>
            <a:r>
              <a:rPr lang="en-US" sz="2400" b="0" i="1" u="none" strike="noStrike" cap="none" dirty="0">
                <a:solidFill>
                  <a:schemeClr val="dk1"/>
                </a:solidFill>
                <a:latin typeface="Calibri" panose="020F0502020204030204" pitchFamily="34" charset="0"/>
                <a:ea typeface="Calibri"/>
                <a:cs typeface="Calibri" panose="020F0502020204030204" pitchFamily="34" charset="0"/>
                <a:sym typeface="Calibri"/>
              </a:rPr>
              <a:t>More people than ever can buy things using their laptop or smartphone</a:t>
            </a:r>
            <a:endParaRPr sz="2400" dirty="0">
              <a:latin typeface="Calibri" panose="020F0502020204030204" pitchFamily="34" charset="0"/>
              <a:cs typeface="Calibri" panose="020F0502020204030204" pitchFamily="34" charset="0"/>
            </a:endParaRPr>
          </a:p>
        </p:txBody>
      </p:sp>
      <p:sp>
        <p:nvSpPr>
          <p:cNvPr id="81" name="Google Shape;81;p5"/>
          <p:cNvSpPr/>
          <p:nvPr/>
        </p:nvSpPr>
        <p:spPr>
          <a:xfrm>
            <a:off x="980024" y="2751702"/>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2" name="Google Shape;82;p5"/>
          <p:cNvSpPr/>
          <p:nvPr/>
        </p:nvSpPr>
        <p:spPr>
          <a:xfrm>
            <a:off x="500061" y="3674991"/>
            <a:ext cx="13806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accent6">
                    <a:lumMod val="75000"/>
                  </a:schemeClr>
                </a:solidFill>
                <a:latin typeface="Calibri"/>
                <a:ea typeface="Calibri"/>
                <a:cs typeface="Calibri"/>
                <a:sym typeface="Calibri"/>
              </a:rPr>
              <a:t>BENEFITS</a:t>
            </a:r>
            <a:endParaRPr dirty="0">
              <a:solidFill>
                <a:schemeClr val="accent6">
                  <a:lumMod val="75000"/>
                </a:schemeClr>
              </a:solidFill>
            </a:endParaRPr>
          </a:p>
        </p:txBody>
      </p:sp>
      <p:sp>
        <p:nvSpPr>
          <p:cNvPr id="83" name="Google Shape;83;p5"/>
          <p:cNvSpPr/>
          <p:nvPr/>
        </p:nvSpPr>
        <p:spPr>
          <a:xfrm>
            <a:off x="11718863" y="2770381"/>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84" name="Google Shape;84;p5"/>
          <p:cNvSpPr/>
          <p:nvPr/>
        </p:nvSpPr>
        <p:spPr>
          <a:xfrm>
            <a:off x="6841167" y="4223653"/>
            <a:ext cx="6338213" cy="3046948"/>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1969"/>
              <a:buFont typeface="Noto Sans Symbols"/>
              <a:buChar char="✔"/>
            </a:pP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Exclusion: </a:t>
            </a:r>
            <a:r>
              <a:rPr lang="en-US" sz="2400" i="1" dirty="0">
                <a:solidFill>
                  <a:schemeClr val="dk1"/>
                </a:solidFill>
                <a:latin typeface="Calibri" panose="020F0502020204030204" pitchFamily="34" charset="0"/>
                <a:ea typeface="Calibri"/>
                <a:cs typeface="Calibri" panose="020F0502020204030204" pitchFamily="34" charset="0"/>
                <a:sym typeface="Calibri"/>
              </a:rPr>
              <a:t>The digital divide</a:t>
            </a:r>
            <a:r>
              <a:rPr lang="en-US" sz="2400" dirty="0">
                <a:solidFill>
                  <a:schemeClr val="dk1"/>
                </a:solidFill>
                <a:latin typeface="Calibri" panose="020F0502020204030204" pitchFamily="34" charset="0"/>
                <a:ea typeface="Calibri"/>
                <a:cs typeface="Calibri" panose="020F0502020204030204" pitchFamily="34" charset="0"/>
                <a:sym typeface="Calibri"/>
              </a:rPr>
              <a:t> </a:t>
            </a:r>
            <a:endParaRP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accent6"/>
              </a:buClr>
              <a:buSzPts val="1969"/>
              <a:buFont typeface="Noto Sans Symbols"/>
              <a:buChar char="✔"/>
            </a:pP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Impulsive use: </a:t>
            </a:r>
            <a:r>
              <a:rPr lang="en-US" sz="2400" i="1" dirty="0">
                <a:solidFill>
                  <a:schemeClr val="dk1"/>
                </a:solidFill>
                <a:latin typeface="Calibri" panose="020F0502020204030204" pitchFamily="34" charset="0"/>
                <a:ea typeface="Calibri"/>
                <a:cs typeface="Calibri" panose="020F0502020204030204" pitchFamily="34" charset="0"/>
                <a:sym typeface="Calibri"/>
              </a:rPr>
              <a:t>People may buy more unnecessary things </a:t>
            </a:r>
            <a:endParaRPr sz="2400" i="1"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accent6"/>
              </a:buClr>
              <a:buSzPts val="1969"/>
              <a:buFont typeface="Noto Sans Symbols"/>
              <a:buChar char="✔"/>
            </a:pP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Fraud and scams</a:t>
            </a:r>
            <a:r>
              <a:rPr lang="en-US" sz="2400" dirty="0">
                <a:solidFill>
                  <a:schemeClr val="accent1"/>
                </a:solidFill>
                <a:latin typeface="Calibri" panose="020F0502020204030204" pitchFamily="34" charset="0"/>
                <a:ea typeface="Calibri"/>
                <a:cs typeface="Calibri" panose="020F0502020204030204" pitchFamily="34" charset="0"/>
                <a:sym typeface="Calibri"/>
              </a:rPr>
              <a:t>: </a:t>
            </a:r>
            <a:r>
              <a:rPr lang="en-US" sz="2400" i="1" dirty="0">
                <a:solidFill>
                  <a:schemeClr val="dk1"/>
                </a:solidFill>
                <a:latin typeface="Calibri" panose="020F0502020204030204" pitchFamily="34" charset="0"/>
                <a:ea typeface="Calibri"/>
                <a:cs typeface="Calibri" panose="020F0502020204030204" pitchFamily="34" charset="0"/>
                <a:sym typeface="Calibri"/>
              </a:rPr>
              <a:t>Through electronic or online purchases there are more opportunities for frauds and scams to claim victims </a:t>
            </a:r>
            <a:endParaRPr sz="2400" i="1"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algn="l" rtl="0">
              <a:spcBef>
                <a:spcPts val="0"/>
              </a:spcBef>
              <a:spcAft>
                <a:spcPts val="0"/>
              </a:spcAft>
              <a:buClr>
                <a:schemeClr val="accent6"/>
              </a:buClr>
              <a:buSzPts val="1969"/>
              <a:buFont typeface="Noto Sans Symbols"/>
              <a:buChar char="✔"/>
            </a:pP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Data loss: </a:t>
            </a:r>
            <a:r>
              <a:rPr lang="en-US" sz="2400" i="1" dirty="0">
                <a:solidFill>
                  <a:schemeClr val="dk1"/>
                </a:solidFill>
                <a:latin typeface="Calibri" panose="020F0502020204030204" pitchFamily="34" charset="0"/>
                <a:ea typeface="Calibri"/>
                <a:cs typeface="Calibri" panose="020F0502020204030204" pitchFamily="34" charset="0"/>
                <a:sym typeface="Calibri"/>
              </a:rPr>
              <a:t>Online payments require the provision of a lot of personal information</a:t>
            </a:r>
            <a:endParaRPr sz="2400" dirty="0">
              <a:latin typeface="Calibri" panose="020F0502020204030204" pitchFamily="34" charset="0"/>
              <a:cs typeface="Calibri" panose="020F0502020204030204" pitchFamily="34" charset="0"/>
            </a:endParaRPr>
          </a:p>
        </p:txBody>
      </p:sp>
      <p:sp>
        <p:nvSpPr>
          <p:cNvPr id="85" name="Google Shape;85;p5"/>
          <p:cNvSpPr/>
          <p:nvPr/>
        </p:nvSpPr>
        <p:spPr>
          <a:xfrm>
            <a:off x="11487539" y="3702543"/>
            <a:ext cx="8973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accent6">
                    <a:lumMod val="75000"/>
                  </a:schemeClr>
                </a:solidFill>
                <a:latin typeface="Calibri"/>
                <a:ea typeface="Calibri"/>
                <a:cs typeface="Calibri"/>
                <a:sym typeface="Calibri"/>
              </a:rPr>
              <a:t>RISKS</a:t>
            </a:r>
            <a:endParaRPr dirty="0">
              <a:solidFill>
                <a:schemeClr val="accent6">
                  <a:lumMod val="75000"/>
                </a:schemeClr>
              </a:solidFill>
            </a:endParaRPr>
          </a:p>
        </p:txBody>
      </p:sp>
      <p:sp>
        <p:nvSpPr>
          <p:cNvPr id="86" name="Google Shape;86;p5"/>
          <p:cNvSpPr/>
          <p:nvPr/>
        </p:nvSpPr>
        <p:spPr>
          <a:xfrm>
            <a:off x="3008910" y="3103059"/>
            <a:ext cx="73171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6">
                    <a:lumMod val="75000"/>
                  </a:schemeClr>
                </a:solidFill>
                <a:latin typeface="Calibri"/>
                <a:ea typeface="Calibri"/>
                <a:cs typeface="Calibri"/>
                <a:sym typeface="Calibri"/>
              </a:rPr>
              <a:t>Like everything this has both benefits and risks:</a:t>
            </a:r>
            <a:endParaRPr sz="2800" dirty="0">
              <a:solidFill>
                <a:schemeClr val="accent6">
                  <a:lumMod val="75000"/>
                </a:schemeClr>
              </a:solidFill>
            </a:endParaRPr>
          </a:p>
        </p:txBody>
      </p:sp>
      <p:pic>
        <p:nvPicPr>
          <p:cNvPr id="87" name="Google Shape;87;p5" descr="money transfer, Mobile banking, business, buy, communication, concept, customer, deposit, design, device, digital, electronic, finance, flat, funds, hand, internet, online, payment, purchase, send, shopping, technology, telephone, touch, transaction, transfer, withdraw, green, text, product, font, line, brand, logo, angle, computer wallpaper, graphic design, graphics, illustration"/>
          <p:cNvPicPr preferRelativeResize="0"/>
          <p:nvPr/>
        </p:nvPicPr>
        <p:blipFill rotWithShape="1">
          <a:blip r:embed="rId3">
            <a:alphaModFix/>
          </a:blip>
          <a:srcRect/>
          <a:stretch/>
        </p:blipFill>
        <p:spPr>
          <a:xfrm>
            <a:off x="10010274" y="184764"/>
            <a:ext cx="1984337" cy="140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100" dirty="0"/>
              <a:t>Financial Online Resources and Tools</a:t>
            </a:r>
            <a:br>
              <a:rPr lang="en-US" dirty="0"/>
            </a:br>
            <a:endParaRPr dirty="0">
              <a:solidFill>
                <a:srgbClr val="0A9A8F"/>
              </a:solidFill>
              <a:latin typeface="Open Sans"/>
              <a:ea typeface="Open Sans"/>
              <a:cs typeface="Open Sans"/>
              <a:sym typeface="Open Sans"/>
            </a:endParaRPr>
          </a:p>
        </p:txBody>
      </p:sp>
      <p:sp>
        <p:nvSpPr>
          <p:cNvPr id="93" name="Google Shape;93;p6"/>
          <p:cNvSpPr txBox="1">
            <a:spLocks noGrp="1"/>
          </p:cNvSpPr>
          <p:nvPr>
            <p:ph type="body" idx="2"/>
          </p:nvPr>
        </p:nvSpPr>
        <p:spPr>
          <a:xfrm>
            <a:off x="500023" y="9533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Risks related to electronic and online payments</a:t>
            </a:r>
            <a:endParaRPr i="0" dirty="0"/>
          </a:p>
        </p:txBody>
      </p:sp>
      <p:sp>
        <p:nvSpPr>
          <p:cNvPr id="94" name="Google Shape;94;p6"/>
          <p:cNvSpPr txBox="1"/>
          <p:nvPr/>
        </p:nvSpPr>
        <p:spPr>
          <a:xfrm>
            <a:off x="500023" y="1880432"/>
            <a:ext cx="12331500" cy="2923837"/>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ADBB"/>
                </a:solidFill>
                <a:latin typeface="Calibri"/>
                <a:ea typeface="Calibri"/>
                <a:cs typeface="Calibri"/>
                <a:sym typeface="Calibri"/>
              </a:rPr>
              <a:t>ARE ELECTRONIC/ONLINE PAYMENTS SAFE? </a:t>
            </a:r>
            <a:r>
              <a:rPr lang="en-US" sz="2800" dirty="0">
                <a:solidFill>
                  <a:schemeClr val="dk1"/>
                </a:solidFill>
                <a:latin typeface="Calibri"/>
                <a:ea typeface="Calibri"/>
                <a:cs typeface="Calibri"/>
                <a:sym typeface="Calibri"/>
              </a:rPr>
              <a:t>This is a very common question asked.</a:t>
            </a:r>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answer is </a:t>
            </a:r>
            <a:r>
              <a:rPr lang="en-US" sz="4400" b="1" dirty="0">
                <a:solidFill>
                  <a:schemeClr val="accent4"/>
                </a:solidFill>
                <a:latin typeface="Calibri"/>
                <a:ea typeface="Calibri"/>
                <a:cs typeface="Calibri"/>
                <a:sym typeface="Calibri"/>
              </a:rPr>
              <a:t>YES</a:t>
            </a:r>
            <a:r>
              <a:rPr lang="en-US" sz="3600" b="1" dirty="0">
                <a:solidFill>
                  <a:schemeClr val="accent4"/>
                </a:solidFill>
                <a:latin typeface="Calibri"/>
                <a:ea typeface="Calibri"/>
                <a:cs typeface="Calibri"/>
                <a:sym typeface="Calibri"/>
              </a:rPr>
              <a:t>!</a:t>
            </a:r>
            <a:r>
              <a:rPr lang="en-US" sz="1969"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Electronic payments are safe, but it is necessary to take certain </a:t>
            </a:r>
            <a:r>
              <a:rPr lang="en-US" sz="2800" b="1" dirty="0">
                <a:solidFill>
                  <a:schemeClr val="accent4"/>
                </a:solidFill>
                <a:latin typeface="Calibri"/>
                <a:ea typeface="Calibri"/>
                <a:cs typeface="Calibri"/>
                <a:sym typeface="Calibri"/>
              </a:rPr>
              <a:t>precautions</a:t>
            </a:r>
            <a:r>
              <a:rPr lang="en-US" sz="2800" dirty="0">
                <a:solidFill>
                  <a:schemeClr val="dk1"/>
                </a:solidFill>
                <a:latin typeface="Calibri"/>
                <a:ea typeface="Calibri"/>
                <a:cs typeface="Calibri"/>
                <a:sym typeface="Calibri"/>
              </a:rPr>
              <a:t> in order to avoid frauds, scams and mistakes.</a:t>
            </a:r>
            <a:endParaRPr lang="en-US" sz="2800"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In this module we will discuss how to manage online tools for making electronic payments without problems.</a:t>
            </a:r>
            <a:endParaRPr sz="2800" dirty="0"/>
          </a:p>
        </p:txBody>
      </p:sp>
      <p:sp>
        <p:nvSpPr>
          <p:cNvPr id="95" name="Google Shape;95;p6"/>
          <p:cNvSpPr txBox="1"/>
          <p:nvPr/>
        </p:nvSpPr>
        <p:spPr>
          <a:xfrm>
            <a:off x="1449803" y="5552203"/>
            <a:ext cx="1077795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THE FIRST THING BEFORE BUYING ANYTHING ONLINE IS TO HAVE  </a:t>
            </a:r>
          </a:p>
          <a:p>
            <a:pPr marL="0" marR="0" lvl="0" indent="0" algn="ctr" rtl="0">
              <a:spcBef>
                <a:spcPts val="0"/>
              </a:spcBef>
              <a:spcAft>
                <a:spcPts val="0"/>
              </a:spcAft>
              <a:buNone/>
            </a:pPr>
            <a:r>
              <a:rPr lang="en-US" sz="2400" b="1" dirty="0">
                <a:solidFill>
                  <a:schemeClr val="accent4"/>
                </a:solidFill>
                <a:latin typeface="Calibri"/>
                <a:ea typeface="Calibri"/>
                <a:cs typeface="Calibri"/>
                <a:sym typeface="Calibri"/>
              </a:rPr>
              <a:t>GOOD, UP-TO-DATE ANTI-VIRUS SOFTWARE </a:t>
            </a:r>
            <a:r>
              <a:rPr lang="en-US" sz="2400" b="1" dirty="0">
                <a:solidFill>
                  <a:schemeClr val="dk1"/>
                </a:solidFill>
                <a:latin typeface="Calibri"/>
                <a:ea typeface="Calibri"/>
                <a:cs typeface="Calibri"/>
                <a:sym typeface="Calibri"/>
              </a:rPr>
              <a:t>ON YOUR PC and SMARTPHONE !!</a:t>
            </a:r>
            <a:endParaRPr sz="2400" b="1" dirty="0">
              <a:solidFill>
                <a:schemeClr val="dk1"/>
              </a:solidFill>
              <a:latin typeface="Calibri"/>
              <a:ea typeface="Calibri"/>
              <a:cs typeface="Calibri"/>
              <a:sym typeface="Calibri"/>
            </a:endParaRPr>
          </a:p>
        </p:txBody>
      </p:sp>
      <p:pic>
        <p:nvPicPr>
          <p:cNvPr id="96" name="Google Shape;96;p6" descr="Punto esclamativo"/>
          <p:cNvPicPr preferRelativeResize="0"/>
          <p:nvPr/>
        </p:nvPicPr>
        <p:blipFill rotWithShape="1">
          <a:blip r:embed="rId3">
            <a:alphaModFix/>
          </a:blip>
          <a:srcRect/>
          <a:stretch/>
        </p:blipFill>
        <p:spPr>
          <a:xfrm>
            <a:off x="199244" y="5148163"/>
            <a:ext cx="2030308" cy="20303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499925" y="2422357"/>
            <a:ext cx="12331541" cy="4691461"/>
          </a:xfrm>
        </p:spPr>
        <p:txBody>
          <a:bodyPr/>
          <a:lstStyle/>
          <a:p>
            <a:pPr algn="l"/>
            <a:r>
              <a:rPr lang="en-GB" sz="3600" dirty="0"/>
              <a:t>  </a:t>
            </a:r>
          </a:p>
          <a:p>
            <a:pPr algn="l"/>
            <a:r>
              <a:rPr lang="en-GB" sz="3600" dirty="0"/>
              <a:t>  </a:t>
            </a:r>
            <a:r>
              <a:rPr lang="en-GB" sz="4000" dirty="0"/>
              <a:t>Find a website on your smartphone or tablet that you use to make online payments.</a:t>
            </a:r>
          </a:p>
          <a:p>
            <a:endParaRPr lang="en-GB" sz="4000" dirty="0"/>
          </a:p>
          <a:p>
            <a:r>
              <a:rPr lang="en-GB" sz="4000" dirty="0"/>
              <a:t>  How do you know this website is secure and safe to use?</a:t>
            </a:r>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lstStyle/>
          <a:p>
            <a:r>
              <a:rPr lang="en-US" dirty="0"/>
              <a:t>Financial Online Resources and Tools</a:t>
            </a:r>
            <a:endParaRPr lang="en-GB"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a:t>Websites</a:t>
            </a:r>
          </a:p>
          <a:p>
            <a:r>
              <a:rPr lang="en-GB" i="0" dirty="0"/>
              <a:t>Activity M3.3</a:t>
            </a:r>
          </a:p>
        </p:txBody>
      </p:sp>
    </p:spTree>
    <p:extLst>
      <p:ext uri="{BB962C8B-B14F-4D97-AF65-F5344CB8AC3E}">
        <p14:creationId xmlns:p14="http://schemas.microsoft.com/office/powerpoint/2010/main" val="34247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500065" y="32084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Financial Online Resources and Tools</a:t>
            </a:r>
            <a:endParaRPr dirty="0">
              <a:solidFill>
                <a:srgbClr val="0A9A8F"/>
              </a:solidFill>
              <a:latin typeface="Open Sans"/>
              <a:ea typeface="Open Sans"/>
              <a:cs typeface="Open Sans"/>
              <a:sym typeface="Open Sans"/>
            </a:endParaRPr>
          </a:p>
        </p:txBody>
      </p:sp>
      <p:sp>
        <p:nvSpPr>
          <p:cNvPr id="102" name="Google Shape;102;p7"/>
          <p:cNvSpPr txBox="1">
            <a:spLocks noGrp="1"/>
          </p:cNvSpPr>
          <p:nvPr>
            <p:ph type="body" idx="2"/>
          </p:nvPr>
        </p:nvSpPr>
        <p:spPr>
          <a:xfrm>
            <a:off x="450090" y="98648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US" i="0" dirty="0"/>
              <a:t>Making safe payments</a:t>
            </a:r>
            <a:endParaRPr i="0" dirty="0">
              <a:solidFill>
                <a:srgbClr val="0A9A8F"/>
              </a:solidFill>
              <a:latin typeface="Open Sans"/>
              <a:ea typeface="Open Sans"/>
              <a:cs typeface="Open Sans"/>
              <a:sym typeface="Open Sans"/>
            </a:endParaRPr>
          </a:p>
        </p:txBody>
      </p:sp>
      <p:sp>
        <p:nvSpPr>
          <p:cNvPr id="103" name="Google Shape;103;p7"/>
          <p:cNvSpPr txBox="1"/>
          <p:nvPr/>
        </p:nvSpPr>
        <p:spPr>
          <a:xfrm>
            <a:off x="567861" y="3711590"/>
            <a:ext cx="4250577" cy="3323946"/>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To understand if the connection to a website is safe and to avoid those sites that have the aim of stealing sensitive data from its visitors, it is essential to ensure the presence of the </a:t>
            </a:r>
            <a:r>
              <a:rPr lang="en-US" sz="2400" b="1" dirty="0">
                <a:solidFill>
                  <a:schemeClr val="accent6">
                    <a:lumMod val="75000"/>
                  </a:schemeClr>
                </a:solidFill>
                <a:latin typeface="Calibri"/>
                <a:ea typeface="Calibri"/>
                <a:cs typeface="Calibri"/>
                <a:sym typeface="Calibri"/>
              </a:rPr>
              <a:t>SSL Certificate</a:t>
            </a:r>
            <a:r>
              <a:rPr lang="en-US" sz="2400" dirty="0">
                <a:solidFill>
                  <a:schemeClr val="accent6">
                    <a:lumMod val="75000"/>
                  </a:schemeClr>
                </a:solidFill>
                <a:latin typeface="Calibri"/>
                <a:ea typeface="Calibri"/>
                <a:cs typeface="Calibri"/>
                <a:sym typeface="Calibri"/>
              </a:rPr>
              <a:t>, </a:t>
            </a:r>
            <a:r>
              <a:rPr lang="en-US" sz="2400" dirty="0">
                <a:solidFill>
                  <a:schemeClr val="dk1"/>
                </a:solidFill>
                <a:latin typeface="Calibri"/>
                <a:ea typeface="Calibri"/>
                <a:cs typeface="Calibri"/>
                <a:sym typeface="Calibri"/>
              </a:rPr>
              <a:t>which is a protecting protocol.</a:t>
            </a:r>
            <a:endParaRPr sz="2400"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104" name="Google Shape;104;p7"/>
          <p:cNvSpPr txBox="1"/>
          <p:nvPr/>
        </p:nvSpPr>
        <p:spPr>
          <a:xfrm>
            <a:off x="450091" y="1681004"/>
            <a:ext cx="12331540" cy="1569620"/>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Before buying anything online, make sure the </a:t>
            </a:r>
            <a:r>
              <a:rPr lang="en-US" sz="2400" b="1" dirty="0">
                <a:solidFill>
                  <a:schemeClr val="dk2"/>
                </a:solidFill>
                <a:latin typeface="Calibri" panose="020F0502020204030204" pitchFamily="34" charset="0"/>
                <a:ea typeface="Calibri"/>
                <a:cs typeface="Calibri" panose="020F0502020204030204" pitchFamily="34" charset="0"/>
                <a:sym typeface="Calibri"/>
              </a:rPr>
              <a:t>website is trustworthy </a:t>
            </a:r>
            <a:r>
              <a:rPr lang="en-US" sz="2400" dirty="0">
                <a:solidFill>
                  <a:schemeClr val="dk1"/>
                </a:solidFill>
                <a:latin typeface="Calibri" panose="020F0502020204030204" pitchFamily="34" charset="0"/>
                <a:ea typeface="Calibri"/>
                <a:cs typeface="Calibri" panose="020F0502020204030204" pitchFamily="34" charset="0"/>
                <a:sym typeface="Calibri"/>
              </a:rPr>
              <a:t>by checking if the </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connection is encrypted</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dirty="0">
                <a:solidFill>
                  <a:schemeClr val="dk1"/>
                </a:solidFill>
                <a:latin typeface="Calibri" panose="020F0502020204030204" pitchFamily="34" charset="0"/>
                <a:ea typeface="Calibri"/>
                <a:cs typeface="Calibri" panose="020F0502020204030204" pitchFamily="34" charset="0"/>
                <a:sym typeface="Calibri"/>
              </a:rPr>
              <a:t>This ensures that your credit or debit card details are not intercepted while connected to internet thanks to the latest security standards, such as </a:t>
            </a:r>
            <a:r>
              <a:rPr lang="en-US" sz="2400" b="1" dirty="0">
                <a:solidFill>
                  <a:schemeClr val="dk1"/>
                </a:solidFill>
                <a:latin typeface="Calibri" panose="020F0502020204030204" pitchFamily="34" charset="0"/>
                <a:ea typeface="Calibri"/>
                <a:cs typeface="Calibri" panose="020F0502020204030204" pitchFamily="34" charset="0"/>
                <a:sym typeface="Calibri"/>
              </a:rPr>
              <a:t>Verified by Visa, MasterCard Secure Code, Norton Secured.</a:t>
            </a:r>
            <a:endParaRPr sz="2400" b="1" dirty="0">
              <a:solidFill>
                <a:schemeClr val="accent1"/>
              </a:solidFill>
              <a:latin typeface="Calibri" panose="020F0502020204030204" pitchFamily="34" charset="0"/>
              <a:ea typeface="Calibri"/>
              <a:cs typeface="Calibri" panose="020F0502020204030204" pitchFamily="34" charset="0"/>
              <a:sym typeface="Calibri"/>
            </a:endParaRPr>
          </a:p>
        </p:txBody>
      </p:sp>
      <p:pic>
        <p:nvPicPr>
          <p:cNvPr id="105" name="Google Shape;105;p7" descr="Freccia linea, leggera curva"/>
          <p:cNvPicPr preferRelativeResize="0"/>
          <p:nvPr/>
        </p:nvPicPr>
        <p:blipFill rotWithShape="1">
          <a:blip r:embed="rId3">
            <a:alphaModFix/>
          </a:blip>
          <a:srcRect/>
          <a:stretch/>
        </p:blipFill>
        <p:spPr>
          <a:xfrm rot="4835235">
            <a:off x="-233825" y="3323373"/>
            <a:ext cx="858954" cy="858954"/>
          </a:xfrm>
          <a:prstGeom prst="rect">
            <a:avLst/>
          </a:prstGeom>
          <a:noFill/>
          <a:ln>
            <a:noFill/>
          </a:ln>
        </p:spPr>
      </p:pic>
      <p:pic>
        <p:nvPicPr>
          <p:cNvPr id="106" name="Google Shape;106;p7" descr="Exclamation Point in Red Triangle High Res Stock Images | Shutterstock"/>
          <p:cNvPicPr preferRelativeResize="0"/>
          <p:nvPr/>
        </p:nvPicPr>
        <p:blipFill rotWithShape="1">
          <a:blip r:embed="rId4">
            <a:alphaModFix/>
          </a:blip>
          <a:srcRect l="8622" t="10585" r="11232" b="15791"/>
          <a:stretch/>
        </p:blipFill>
        <p:spPr>
          <a:xfrm>
            <a:off x="11929685" y="4759505"/>
            <a:ext cx="837454" cy="816871"/>
          </a:xfrm>
          <a:prstGeom prst="rect">
            <a:avLst/>
          </a:prstGeom>
          <a:noFill/>
          <a:ln>
            <a:noFill/>
          </a:ln>
        </p:spPr>
      </p:pic>
      <p:pic>
        <p:nvPicPr>
          <p:cNvPr id="107" name="Google Shape;107;p7" descr="Freccia linea, leggera curva"/>
          <p:cNvPicPr preferRelativeResize="0"/>
          <p:nvPr/>
        </p:nvPicPr>
        <p:blipFill rotWithShape="1">
          <a:blip r:embed="rId3">
            <a:alphaModFix/>
          </a:blip>
          <a:srcRect/>
          <a:stretch/>
        </p:blipFill>
        <p:spPr>
          <a:xfrm>
            <a:off x="4410445" y="4858119"/>
            <a:ext cx="913738" cy="619645"/>
          </a:xfrm>
          <a:prstGeom prst="rect">
            <a:avLst/>
          </a:prstGeom>
          <a:noFill/>
          <a:ln>
            <a:noFill/>
          </a:ln>
        </p:spPr>
      </p:pic>
      <p:sp>
        <p:nvSpPr>
          <p:cNvPr id="108" name="Google Shape;108;p7"/>
          <p:cNvSpPr/>
          <p:nvPr/>
        </p:nvSpPr>
        <p:spPr>
          <a:xfrm>
            <a:off x="8088895" y="3526924"/>
            <a:ext cx="5028739" cy="3508612"/>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If you see a </a:t>
            </a:r>
            <a:r>
              <a:rPr lang="en-US" sz="2400" b="1" dirty="0">
                <a:solidFill>
                  <a:schemeClr val="dk1"/>
                </a:solidFill>
                <a:latin typeface="Calibri" panose="020F0502020204030204" pitchFamily="34" charset="0"/>
                <a:ea typeface="Calibri"/>
                <a:cs typeface="Calibri" panose="020F0502020204030204" pitchFamily="34" charset="0"/>
                <a:sym typeface="Calibri"/>
              </a:rPr>
              <a:t>gray or green padlock</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en-US" sz="2400" b="1" dirty="0">
                <a:solidFill>
                  <a:schemeClr val="dk1"/>
                </a:solidFill>
                <a:latin typeface="Calibri" panose="020F0502020204030204" pitchFamily="34" charset="0"/>
                <a:ea typeface="Calibri"/>
                <a:cs typeface="Calibri" panose="020F0502020204030204" pitchFamily="34" charset="0"/>
                <a:sym typeface="Calibri"/>
              </a:rPr>
              <a:t>and https: // </a:t>
            </a:r>
            <a:r>
              <a:rPr lang="en-US" sz="2400" dirty="0">
                <a:solidFill>
                  <a:schemeClr val="dk1"/>
                </a:solidFill>
                <a:latin typeface="Calibri" panose="020F0502020204030204" pitchFamily="34" charset="0"/>
                <a:ea typeface="Calibri"/>
                <a:cs typeface="Calibri" panose="020F0502020204030204" pitchFamily="34" charset="0"/>
                <a:sym typeface="Calibri"/>
              </a:rPr>
              <a:t>the connection is </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secure</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a:t>
            </a:r>
            <a:endParaRPr sz="2400" dirty="0">
              <a:solidFill>
                <a:schemeClr val="accent6">
                  <a:lumMod val="75000"/>
                </a:schemeClr>
              </a:solidFill>
              <a:latin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If there is a </a:t>
            </a:r>
            <a:r>
              <a:rPr lang="en-US" sz="2400" b="1" dirty="0">
                <a:solidFill>
                  <a:schemeClr val="dk1"/>
                </a:solidFill>
                <a:latin typeface="Calibri" panose="020F0502020204030204" pitchFamily="34" charset="0"/>
                <a:ea typeface="Calibri"/>
                <a:cs typeface="Calibri" panose="020F0502020204030204" pitchFamily="34" charset="0"/>
                <a:sym typeface="Calibri"/>
              </a:rPr>
              <a:t>red triangle with exclamation mark on the navigation bar</a:t>
            </a:r>
            <a:r>
              <a:rPr lang="en-US" sz="2400" dirty="0">
                <a:solidFill>
                  <a:schemeClr val="dk1"/>
                </a:solidFill>
                <a:latin typeface="Calibri" panose="020F0502020204030204" pitchFamily="34" charset="0"/>
                <a:ea typeface="Calibri"/>
                <a:cs typeface="Calibri" panose="020F0502020204030204" pitchFamily="34" charset="0"/>
                <a:sym typeface="Calibri"/>
              </a:rPr>
              <a:t>, this means that the connection is </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not to be considered secure</a:t>
            </a:r>
            <a:r>
              <a:rPr lang="en-US" sz="2400" dirty="0">
                <a:solidFill>
                  <a:schemeClr val="accent6">
                    <a:lumMod val="75000"/>
                  </a:schemeClr>
                </a:solidFill>
                <a:latin typeface="Calibri" panose="020F0502020204030204" pitchFamily="34" charset="0"/>
                <a:ea typeface="Calibri"/>
                <a:cs typeface="Calibri" panose="020F0502020204030204" pitchFamily="34" charset="0"/>
                <a:sym typeface="Calibri"/>
              </a:rPr>
              <a:t>.</a:t>
            </a:r>
            <a:endParaRPr sz="2400" dirty="0">
              <a:solidFill>
                <a:schemeClr val="accent6">
                  <a:lumMod val="75000"/>
                </a:schemeClr>
              </a:solidFill>
              <a:latin typeface="Calibri" panose="020F0502020204030204" pitchFamily="34" charset="0"/>
              <a:cs typeface="Calibri" panose="020F0502020204030204" pitchFamily="34" charset="0"/>
            </a:endParaRPr>
          </a:p>
        </p:txBody>
      </p:sp>
      <p:sp>
        <p:nvSpPr>
          <p:cNvPr id="109" name="Google Shape;109;p7"/>
          <p:cNvSpPr/>
          <p:nvPr/>
        </p:nvSpPr>
        <p:spPr>
          <a:xfrm>
            <a:off x="5266858" y="3780591"/>
            <a:ext cx="2583357" cy="2774698"/>
          </a:xfrm>
          <a:prstGeom prst="ellipse">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lt1"/>
                </a:solidFill>
                <a:latin typeface="Calibri"/>
                <a:ea typeface="Calibri"/>
                <a:cs typeface="Calibri"/>
                <a:sym typeface="Calibri"/>
              </a:rPr>
              <a:t>HOW? </a:t>
            </a:r>
            <a:endParaRPr dirty="0"/>
          </a:p>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By looking at the address on the navigation bar. </a:t>
            </a:r>
            <a:endParaRPr sz="2400" dirty="0"/>
          </a:p>
        </p:txBody>
      </p:sp>
      <p:pic>
        <p:nvPicPr>
          <p:cNvPr id="110" name="Google Shape;110;p7" descr="Keepnet Labs on Twitter: &quot;Check for the HTTPS and green padlock icon in  your browser's navigation bar, see more:https://t.co/eXNIZTAfEm  #cybersecurity #technology #hack #iot #privacy #cybercrime #ai #GDPR  #security #Malware #Ransomware #dataprotection ..."/>
          <p:cNvPicPr preferRelativeResize="0"/>
          <p:nvPr/>
        </p:nvPicPr>
        <p:blipFill rotWithShape="1">
          <a:blip r:embed="rId5">
            <a:alphaModFix/>
          </a:blip>
          <a:srcRect l="5059" r="67279" b="69482"/>
          <a:stretch/>
        </p:blipFill>
        <p:spPr>
          <a:xfrm>
            <a:off x="9180133" y="4449683"/>
            <a:ext cx="1557293" cy="816872"/>
          </a:xfrm>
          <a:prstGeom prst="rect">
            <a:avLst/>
          </a:prstGeom>
          <a:noFill/>
          <a:ln>
            <a:noFill/>
          </a:ln>
        </p:spPr>
      </p:pic>
      <p:pic>
        <p:nvPicPr>
          <p:cNvPr id="111" name="Google Shape;111;p7" descr="Freccia linea, leggera curva"/>
          <p:cNvPicPr preferRelativeResize="0"/>
          <p:nvPr/>
        </p:nvPicPr>
        <p:blipFill rotWithShape="1">
          <a:blip r:embed="rId3">
            <a:alphaModFix/>
          </a:blip>
          <a:srcRect/>
          <a:stretch/>
        </p:blipFill>
        <p:spPr>
          <a:xfrm>
            <a:off x="7632026" y="4795255"/>
            <a:ext cx="913738" cy="46724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2226</Words>
  <Application>Microsoft Macintosh PowerPoint</Application>
  <PresentationFormat>Custom</PresentationFormat>
  <Paragraphs>215</Paragraphs>
  <Slides>27</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Noto Sans Symbols</vt:lpstr>
      <vt:lpstr>Calibri</vt:lpstr>
      <vt:lpstr>Arial</vt:lpstr>
      <vt:lpstr>Open Sans</vt:lpstr>
      <vt:lpstr>CARDET Course template</vt:lpstr>
      <vt:lpstr>CARDET Course template</vt:lpstr>
      <vt:lpstr>IO3: Financial Literacy Training for Parents </vt:lpstr>
      <vt:lpstr>Financial Online Resources and Tools  Learning Outcomes </vt:lpstr>
      <vt:lpstr>Financial Online Resources and Tools  Visual Plan</vt:lpstr>
      <vt:lpstr>Financial Online Resources and Tools  Warmer</vt:lpstr>
      <vt:lpstr>Financial Online Resources and Tools</vt:lpstr>
      <vt:lpstr>Financial Online Resources and Tools </vt:lpstr>
      <vt:lpstr>Financial Online Resources and Tools </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vt:lpstr>
      <vt:lpstr>Financial Online Resources and Tools </vt:lpstr>
      <vt:lpstr> Financial Online Resources and Tools</vt:lpstr>
      <vt:lpstr> </vt:lpstr>
      <vt:lpstr>Financial Online Resources and Tools</vt:lpstr>
      <vt:lpstr>Financial Online Resources and Tools</vt:lpstr>
      <vt:lpstr>Financial Online Resources and Tools</vt:lpstr>
      <vt:lpstr>Financial Online Resources and Tools</vt:lpstr>
      <vt:lpstr>Thank you for attending. For more resources, visit the Money Matters website:  https://moneymattersproject.eu/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 </dc:title>
  <dc:creator>Debbie Bough</dc:creator>
  <cp:lastModifiedBy>Learning Unlimited</cp:lastModifiedBy>
  <cp:revision>24</cp:revision>
  <dcterms:created xsi:type="dcterms:W3CDTF">2014-07-11T09:12:14Z</dcterms:created>
  <dcterms:modified xsi:type="dcterms:W3CDTF">2022-06-25T16:26:05Z</dcterms:modified>
</cp:coreProperties>
</file>