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8"/>
  </p:notesMasterIdLst>
  <p:sldIdLst>
    <p:sldId id="256" r:id="rId3"/>
    <p:sldId id="257" r:id="rId4"/>
    <p:sldId id="258" r:id="rId5"/>
    <p:sldId id="275" r:id="rId6"/>
    <p:sldId id="259" r:id="rId7"/>
    <p:sldId id="276" r:id="rId8"/>
    <p:sldId id="277" r:id="rId9"/>
    <p:sldId id="260" r:id="rId10"/>
    <p:sldId id="261" r:id="rId11"/>
    <p:sldId id="262" r:id="rId12"/>
    <p:sldId id="263" r:id="rId13"/>
    <p:sldId id="264" r:id="rId14"/>
    <p:sldId id="278" r:id="rId15"/>
    <p:sldId id="265" r:id="rId16"/>
    <p:sldId id="266" r:id="rId17"/>
    <p:sldId id="267" r:id="rId18"/>
    <p:sldId id="269" r:id="rId19"/>
    <p:sldId id="279" r:id="rId20"/>
    <p:sldId id="268" r:id="rId21"/>
    <p:sldId id="280" r:id="rId22"/>
    <p:sldId id="270" r:id="rId23"/>
    <p:sldId id="271" r:id="rId24"/>
    <p:sldId id="272" r:id="rId25"/>
    <p:sldId id="273" r:id="rId26"/>
    <p:sldId id="274" r:id="rId27"/>
  </p:sldIdLst>
  <p:sldSz cx="13335000" cy="7505700"/>
  <p:notesSz cx="6858000" cy="9144000"/>
  <p:embeddedFontLst>
    <p:embeddedFont>
      <p:font typeface="Calibri" panose="020F0502020204030204"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hTFw4UibJlTl8JibMOYwJEpW77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1"/>
    <p:restoredTop sz="94577"/>
  </p:normalViewPr>
  <p:slideViewPr>
    <p:cSldViewPr snapToGrid="0">
      <p:cViewPr>
        <p:scale>
          <a:sx n="53" d="100"/>
          <a:sy n="53" d="100"/>
        </p:scale>
        <p:origin x="296" y="10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it-IT"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9" name="Google Shape;18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80" name="Google Shape;80;p4: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11"/>
        <p:cNvGrpSpPr/>
        <p:nvPr/>
      </p:nvGrpSpPr>
      <p:grpSpPr>
        <a:xfrm>
          <a:off x="0" y="0"/>
          <a:ext cx="0" cy="0"/>
          <a:chOff x="0" y="0"/>
          <a:chExt cx="0" cy="0"/>
        </a:xfrm>
      </p:grpSpPr>
      <p:sp>
        <p:nvSpPr>
          <p:cNvPr id="12" name="Google Shape;12;p23"/>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13" name="Google Shape;13;p23"/>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 name="Google Shape;14;p23"/>
          <p:cNvGrpSpPr/>
          <p:nvPr/>
        </p:nvGrpSpPr>
        <p:grpSpPr>
          <a:xfrm>
            <a:off x="309367" y="6493935"/>
            <a:ext cx="6399441" cy="923330"/>
            <a:chOff x="309367" y="6493935"/>
            <a:chExt cx="6399441" cy="923330"/>
          </a:xfrm>
        </p:grpSpPr>
        <p:sp>
          <p:nvSpPr>
            <p:cNvPr id="15" name="Google Shape;15;p23"/>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it-IT"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16" name="Google Shape;16;p23"/>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17" name="Google Shape;17;p23"/>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18" name="Google Shape;18;p23"/>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1"/>
        <p:cNvGrpSpPr/>
        <p:nvPr/>
      </p:nvGrpSpPr>
      <p:grpSpPr>
        <a:xfrm>
          <a:off x="0" y="0"/>
          <a:ext cx="0" cy="0"/>
          <a:chOff x="0" y="0"/>
          <a:chExt cx="0" cy="0"/>
        </a:xfrm>
      </p:grpSpPr>
      <p:sp>
        <p:nvSpPr>
          <p:cNvPr id="22" name="Google Shape;22;p24"/>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3" name="Google Shape;23;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24"/>
        <p:cNvGrpSpPr/>
        <p:nvPr/>
      </p:nvGrpSpPr>
      <p:grpSpPr>
        <a:xfrm>
          <a:off x="0" y="0"/>
          <a:ext cx="0" cy="0"/>
          <a:chOff x="0" y="0"/>
          <a:chExt cx="0" cy="0"/>
        </a:xfrm>
      </p:grpSpPr>
      <p:sp>
        <p:nvSpPr>
          <p:cNvPr id="25" name="Google Shape;25;p25"/>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6" name="Google Shape;26;p2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28"/>
        <p:cNvGrpSpPr/>
        <p:nvPr/>
      </p:nvGrpSpPr>
      <p:grpSpPr>
        <a:xfrm>
          <a:off x="0" y="0"/>
          <a:ext cx="0" cy="0"/>
          <a:chOff x="0" y="0"/>
          <a:chExt cx="0" cy="0"/>
        </a:xfrm>
      </p:grpSpPr>
      <p:sp>
        <p:nvSpPr>
          <p:cNvPr id="29" name="Google Shape;29;p26"/>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0" name="Google Shape;30;p26"/>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1" name="Google Shape;31;p2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4" name="Google Shape;34;p27"/>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7"/>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6" name="Google Shape;36;p2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37"/>
        <p:cNvGrpSpPr/>
        <p:nvPr/>
      </p:nvGrpSpPr>
      <p:grpSpPr>
        <a:xfrm>
          <a:off x="0" y="0"/>
          <a:ext cx="0" cy="0"/>
          <a:chOff x="0" y="0"/>
          <a:chExt cx="0" cy="0"/>
        </a:xfrm>
      </p:grpSpPr>
      <p:sp>
        <p:nvSpPr>
          <p:cNvPr id="38" name="Google Shape;38;p22"/>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39" name="Google Shape;39;p22"/>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0" name="Google Shape;40;p22"/>
          <p:cNvGrpSpPr/>
          <p:nvPr/>
        </p:nvGrpSpPr>
        <p:grpSpPr>
          <a:xfrm>
            <a:off x="309367" y="6493935"/>
            <a:ext cx="6399441" cy="923330"/>
            <a:chOff x="309367" y="6493935"/>
            <a:chExt cx="6399441" cy="923330"/>
          </a:xfrm>
        </p:grpSpPr>
        <p:sp>
          <p:nvSpPr>
            <p:cNvPr id="41" name="Google Shape;41;p22"/>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it-IT"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42" name="Google Shape;42;p22"/>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43" name="Google Shape;43;p22"/>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44" name="Google Shape;44;p22"/>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publicdomainpictures.net/view-image.php?image=336986&amp;picture=tea-break" TargetMode="External"/><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edintech.blog/2017/12/26/visual-thinking/" TargetMode="External"/><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tiff"/></Relationships>
</file>

<file path=ppt/slides/_rels/slide25.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hyperlink" Target="https://home.snu.edu/~hculbert/mws11.htm" TargetMode="External"/><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311149" y="2955925"/>
            <a:ext cx="8768683" cy="1060500"/>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it-IT" dirty="0">
                <a:solidFill>
                  <a:srgbClr val="002060"/>
                </a:solidFill>
                <a:latin typeface="Calibri" panose="020F0502020204030204" pitchFamily="34" charset="0"/>
                <a:cs typeface="Calibri" panose="020F0502020204030204" pitchFamily="34" charset="0"/>
              </a:rPr>
              <a:t>IO3: Financial Literacy Training for Parents </a:t>
            </a:r>
            <a:endParaRPr dirty="0">
              <a:solidFill>
                <a:srgbClr val="002060"/>
              </a:solidFill>
              <a:latin typeface="Calibri" panose="020F0502020204030204" pitchFamily="34" charset="0"/>
              <a:cs typeface="Calibri" panose="020F0502020204030204" pitchFamily="34" charset="0"/>
            </a:endParaRPr>
          </a:p>
        </p:txBody>
      </p:sp>
      <p:sp>
        <p:nvSpPr>
          <p:cNvPr id="51" name="Google Shape;51;p1"/>
          <p:cNvSpPr txBo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A9A8F"/>
              </a:buClr>
              <a:buSzPts val="2400"/>
              <a:buFont typeface="Arial"/>
              <a:buNone/>
            </a:pPr>
            <a:r>
              <a:rPr lang="it-IT" sz="2800" b="1" i="0" u="none" strike="noStrike" cap="none" dirty="0">
                <a:solidFill>
                  <a:srgbClr val="097D74"/>
                </a:solidFill>
                <a:latin typeface="Calibri" panose="020F0502020204030204" pitchFamily="34" charset="0"/>
                <a:ea typeface="Open Sans"/>
                <a:cs typeface="Calibri" panose="020F0502020204030204" pitchFamily="34" charset="0"/>
                <a:sym typeface="Open Sans"/>
              </a:rPr>
              <a:t>Module 7: Family Learning</a:t>
            </a:r>
            <a:endParaRPr sz="2800" b="1" i="0" u="none" strike="noStrike" cap="none" dirty="0">
              <a:solidFill>
                <a:srgbClr val="097D74"/>
              </a:solidFill>
              <a:latin typeface="Calibri" panose="020F0502020204030204" pitchFamily="34" charset="0"/>
              <a:ea typeface="Open Sans"/>
              <a:cs typeface="Calibri" panose="020F0502020204030204" pitchFamily="34" charset="0"/>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Preschoolers</a:t>
            </a:r>
            <a:endParaRPr i="0" dirty="0"/>
          </a:p>
        </p:txBody>
      </p:sp>
      <p:sp>
        <p:nvSpPr>
          <p:cNvPr id="98" name="Google Shape;98;p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a:t>Family Learning</a:t>
            </a:r>
            <a:endParaRPr/>
          </a:p>
        </p:txBody>
      </p:sp>
      <p:sp>
        <p:nvSpPr>
          <p:cNvPr id="99" name="Google Shape;99;p5"/>
          <p:cNvSpPr txBox="1"/>
          <p:nvPr/>
        </p:nvSpPr>
        <p:spPr>
          <a:xfrm>
            <a:off x="501729" y="2098624"/>
            <a:ext cx="12155491" cy="4616608"/>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chemeClr val="dk1"/>
              </a:buClr>
              <a:buSzPts val="1969"/>
            </a:pPr>
            <a:r>
              <a:rPr lang="it-IT" sz="2800" b="1" i="0" u="none" strike="noStrike" cap="none" dirty="0">
                <a:solidFill>
                  <a:schemeClr val="dk1"/>
                </a:solidFill>
                <a:latin typeface="Calibri"/>
                <a:ea typeface="Calibri"/>
                <a:cs typeface="Calibri"/>
                <a:sym typeface="Calibri"/>
              </a:rPr>
              <a:t>4-6 years old</a:t>
            </a:r>
            <a:r>
              <a:rPr lang="it-IT" sz="2800" b="0" i="0" u="none" strike="noStrike" cap="none" dirty="0">
                <a:solidFill>
                  <a:schemeClr val="dk1"/>
                </a:solidFill>
                <a:latin typeface="Calibri"/>
                <a:ea typeface="Calibri"/>
                <a:cs typeface="Calibri"/>
                <a:sym typeface="Calibri"/>
              </a:rPr>
              <a:t>: at this age, children are able to learn the concept of      </a:t>
            </a:r>
            <a:r>
              <a:rPr lang="it-IT" sz="2800" b="1" i="0" u="none" strike="noStrike" cap="none" dirty="0">
                <a:solidFill>
                  <a:schemeClr val="accent2"/>
                </a:solidFill>
                <a:latin typeface="Calibri"/>
                <a:ea typeface="Calibri"/>
                <a:cs typeface="Calibri"/>
                <a:sym typeface="Calibri"/>
              </a:rPr>
              <a:t>money            </a:t>
            </a:r>
            <a:r>
              <a:rPr lang="it-IT" sz="2800" b="0" i="0" u="none" strike="noStrike" cap="none" dirty="0">
                <a:solidFill>
                  <a:schemeClr val="dk1"/>
                </a:solidFill>
                <a:latin typeface="Calibri"/>
                <a:ea typeface="Calibri"/>
                <a:cs typeface="Calibri"/>
                <a:sym typeface="Calibri"/>
              </a:rPr>
              <a:t>as they </a:t>
            </a:r>
            <a:r>
              <a:rPr lang="it-IT" sz="2800" dirty="0">
                <a:solidFill>
                  <a:schemeClr val="dk1"/>
                </a:solidFill>
                <a:latin typeface="Calibri"/>
                <a:ea typeface="Calibri"/>
                <a:cs typeface="Calibri"/>
                <a:sym typeface="Calibri"/>
              </a:rPr>
              <a:t>learn</a:t>
            </a:r>
            <a:r>
              <a:rPr lang="it-IT" sz="2800" b="0" i="0" u="none" strike="noStrike" cap="none" dirty="0">
                <a:solidFill>
                  <a:schemeClr val="dk1"/>
                </a:solidFill>
                <a:latin typeface="Calibri"/>
                <a:ea typeface="Calibri"/>
                <a:cs typeface="Calibri"/>
                <a:sym typeface="Calibri"/>
              </a:rPr>
              <a:t> numbers and can </a:t>
            </a:r>
            <a:r>
              <a:rPr lang="it-IT" sz="2800" b="0" i="0" u="none" strike="noStrike" cap="none" dirty="0" err="1">
                <a:solidFill>
                  <a:schemeClr val="dk1"/>
                </a:solidFill>
                <a:latin typeface="Calibri"/>
                <a:ea typeface="Calibri"/>
                <a:cs typeface="Calibri"/>
                <a:sym typeface="Calibri"/>
              </a:rPr>
              <a:t>recognise</a:t>
            </a:r>
            <a:r>
              <a:rPr lang="it-IT" sz="2800" b="0" i="0" u="none" strike="noStrike" cap="none" dirty="0">
                <a:solidFill>
                  <a:schemeClr val="dk1"/>
                </a:solidFill>
                <a:latin typeface="Calibri"/>
                <a:ea typeface="Calibri"/>
                <a:cs typeface="Calibri"/>
                <a:sym typeface="Calibri"/>
              </a:rPr>
              <a:t>, for example, how many objects or coins there are on </a:t>
            </a:r>
            <a:r>
              <a:rPr lang="it-IT" sz="2800" dirty="0">
                <a:solidFill>
                  <a:schemeClr val="dk1"/>
                </a:solidFill>
                <a:latin typeface="Calibri"/>
                <a:ea typeface="Calibri"/>
                <a:cs typeface="Calibri"/>
                <a:sym typeface="Calibri"/>
              </a:rPr>
              <a:t>a</a:t>
            </a:r>
            <a:r>
              <a:rPr lang="it-IT" sz="2800" b="0" i="0" u="none" strike="noStrike" cap="none" dirty="0">
                <a:solidFill>
                  <a:schemeClr val="dk1"/>
                </a:solidFill>
                <a:latin typeface="Calibri"/>
                <a:ea typeface="Calibri"/>
                <a:cs typeface="Calibri"/>
                <a:sym typeface="Calibri"/>
              </a:rPr>
              <a:t> table. From this moment parents could start talking with children about concepts such as:</a:t>
            </a:r>
            <a:endParaRPr sz="2800" b="0" i="0" u="none" strike="noStrike" cap="none" dirty="0">
              <a:solidFill>
                <a:srgbClr val="000000"/>
              </a:solidFill>
              <a:latin typeface="Arial"/>
              <a:ea typeface="Arial"/>
              <a:cs typeface="Arial"/>
              <a:sym typeface="Arial"/>
            </a:endParaRPr>
          </a:p>
          <a:p>
            <a:pPr marL="360363" marR="0" lvl="1" algn="l" rtl="0">
              <a:lnSpc>
                <a:spcPct val="150000"/>
              </a:lnSpc>
              <a:spcBef>
                <a:spcPts val="0"/>
              </a:spcBef>
              <a:spcAft>
                <a:spcPts val="0"/>
              </a:spcAft>
              <a:buClr>
                <a:schemeClr val="accent2"/>
              </a:buClr>
              <a:buSzPts val="1969"/>
            </a:pPr>
            <a:r>
              <a:rPr lang="it-IT" sz="2800" b="1" dirty="0">
                <a:solidFill>
                  <a:schemeClr val="accent2"/>
                </a:solidFill>
                <a:latin typeface="Calibri"/>
                <a:ea typeface="Calibri"/>
                <a:cs typeface="Calibri"/>
                <a:sym typeface="Calibri"/>
              </a:rPr>
              <a:t>T</a:t>
            </a:r>
            <a:r>
              <a:rPr lang="it-IT" sz="2800" b="1" i="0" u="none" strike="noStrike" cap="none" dirty="0">
                <a:solidFill>
                  <a:schemeClr val="accent2"/>
                </a:solidFill>
                <a:latin typeface="Calibri"/>
                <a:ea typeface="Calibri"/>
                <a:cs typeface="Calibri"/>
                <a:sym typeface="Calibri"/>
              </a:rPr>
              <a:t>he difference between NEEDS and WANTS: </a:t>
            </a:r>
          </a:p>
          <a:p>
            <a:pPr marL="817563" lvl="4" indent="-457200">
              <a:lnSpc>
                <a:spcPct val="150000"/>
              </a:lnSpc>
              <a:buClr>
                <a:schemeClr val="accent2"/>
              </a:buClr>
              <a:buSzPts val="1969"/>
              <a:buFont typeface="Arial" panose="020B0604020202020204" pitchFamily="34" charset="0"/>
              <a:buChar char="•"/>
            </a:pPr>
            <a:r>
              <a:rPr lang="it-IT" sz="2800" b="0" i="0" u="none" strike="noStrike" cap="none" dirty="0">
                <a:solidFill>
                  <a:schemeClr val="dk2"/>
                </a:solidFill>
                <a:latin typeface="Calibri"/>
                <a:ea typeface="Calibri"/>
                <a:cs typeface="Calibri"/>
                <a:sym typeface="Calibri"/>
              </a:rPr>
              <a:t>NEEDS are things the family must have to survive</a:t>
            </a:r>
          </a:p>
          <a:p>
            <a:pPr marL="817563" lvl="4" indent="-457200">
              <a:lnSpc>
                <a:spcPct val="150000"/>
              </a:lnSpc>
              <a:buClr>
                <a:schemeClr val="accent2"/>
              </a:buClr>
              <a:buSzPts val="1969"/>
              <a:buFont typeface="Arial" panose="020B0604020202020204" pitchFamily="34" charset="0"/>
              <a:buChar char="•"/>
            </a:pPr>
            <a:r>
              <a:rPr lang="it-IT" sz="2800" b="0" i="0" u="none" strike="noStrike" cap="none" dirty="0">
                <a:solidFill>
                  <a:schemeClr val="dk2"/>
                </a:solidFill>
                <a:latin typeface="Calibri"/>
                <a:ea typeface="Calibri"/>
                <a:cs typeface="Calibri"/>
                <a:sym typeface="Calibri"/>
              </a:rPr>
              <a:t>WANTS are things you like but you could survive without</a:t>
            </a:r>
            <a:endParaRPr sz="2800" b="0" i="0" u="none" strike="noStrike" cap="none" dirty="0">
              <a:solidFill>
                <a:srgbClr val="000000"/>
              </a:solidFill>
              <a:latin typeface="Arial"/>
              <a:ea typeface="Arial"/>
              <a:cs typeface="Arial"/>
              <a:sym typeface="Arial"/>
            </a:endParaRPr>
          </a:p>
        </p:txBody>
      </p:sp>
      <p:pic>
        <p:nvPicPr>
          <p:cNvPr id="100" name="Google Shape;100;p5" descr="Four kids and circle"/>
          <p:cNvPicPr preferRelativeResize="0"/>
          <p:nvPr/>
        </p:nvPicPr>
        <p:blipFill rotWithShape="1">
          <a:blip r:embed="rId3">
            <a:alphaModFix/>
          </a:blip>
          <a:srcRect/>
          <a:stretch/>
        </p:blipFill>
        <p:spPr>
          <a:xfrm>
            <a:off x="9822791" y="626276"/>
            <a:ext cx="2575678" cy="24743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GB" i="0" dirty="0" err="1"/>
              <a:t>Preschoolers</a:t>
            </a:r>
            <a:endParaRPr i="0" dirty="0"/>
          </a:p>
        </p:txBody>
      </p:sp>
      <p:sp>
        <p:nvSpPr>
          <p:cNvPr id="106" name="Google Shape;106;p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a:t>Family Learning</a:t>
            </a:r>
            <a:endParaRPr/>
          </a:p>
        </p:txBody>
      </p:sp>
      <p:sp>
        <p:nvSpPr>
          <p:cNvPr id="107" name="Google Shape;107;p6"/>
          <p:cNvSpPr txBox="1"/>
          <p:nvPr/>
        </p:nvSpPr>
        <p:spPr>
          <a:xfrm>
            <a:off x="500063" y="2415763"/>
            <a:ext cx="12205283" cy="4616608"/>
          </a:xfrm>
          <a:prstGeom prst="rect">
            <a:avLst/>
          </a:prstGeom>
          <a:noFill/>
          <a:ln>
            <a:noFill/>
          </a:ln>
        </p:spPr>
        <p:txBody>
          <a:bodyPr spcFirstLastPara="1" wrap="square" lIns="91425" tIns="45700" rIns="91425" bIns="45700" anchor="t" anchorCtr="0">
            <a:spAutoFit/>
          </a:bodyPr>
          <a:lstStyle/>
          <a:p>
            <a:pPr marL="360363" marR="0" lvl="1" algn="l" rtl="0">
              <a:lnSpc>
                <a:spcPct val="150000"/>
              </a:lnSpc>
              <a:spcBef>
                <a:spcPts val="0"/>
              </a:spcBef>
              <a:spcAft>
                <a:spcPts val="0"/>
              </a:spcAft>
              <a:buClr>
                <a:schemeClr val="accent2"/>
              </a:buClr>
              <a:buSzPts val="1969"/>
            </a:pPr>
            <a:r>
              <a:rPr lang="it-IT" sz="2800" b="1" i="0" u="none" strike="noStrike" cap="none" dirty="0">
                <a:solidFill>
                  <a:schemeClr val="dk1"/>
                </a:solidFill>
                <a:latin typeface="Calibri"/>
                <a:ea typeface="Calibri"/>
                <a:cs typeface="Calibri"/>
                <a:sym typeface="Calibri"/>
              </a:rPr>
              <a:t>4-6 years old cont</a:t>
            </a:r>
            <a:r>
              <a:rPr lang="it-IT" sz="2800" b="0" i="0" u="none" strike="noStrike" cap="none" dirty="0">
                <a:solidFill>
                  <a:schemeClr val="dk1"/>
                </a:solidFill>
                <a:latin typeface="Calibri"/>
                <a:ea typeface="Calibri"/>
                <a:cs typeface="Calibri"/>
                <a:sym typeface="Calibri"/>
              </a:rPr>
              <a:t>: </a:t>
            </a:r>
          </a:p>
          <a:p>
            <a:pPr marL="817563" marR="0" lvl="1" indent="-457200" algn="l" rtl="0">
              <a:lnSpc>
                <a:spcPct val="150000"/>
              </a:lnSpc>
              <a:spcBef>
                <a:spcPts val="0"/>
              </a:spcBef>
              <a:spcAft>
                <a:spcPts val="0"/>
              </a:spcAft>
              <a:buClr>
                <a:schemeClr val="accent2"/>
              </a:buClr>
              <a:buSzPts val="1969"/>
              <a:buFont typeface="Arial" panose="020B0604020202020204" pitchFamily="34" charset="0"/>
              <a:buChar char="•"/>
            </a:pPr>
            <a:r>
              <a:rPr lang="it-IT" sz="2800" b="1" i="0" u="none" strike="noStrike" cap="none" dirty="0">
                <a:solidFill>
                  <a:schemeClr val="accent2"/>
                </a:solidFill>
                <a:latin typeface="Calibri"/>
                <a:ea typeface="Calibri"/>
                <a:cs typeface="Calibri"/>
                <a:sym typeface="Calibri"/>
              </a:rPr>
              <a:t>savings and budgeting: </a:t>
            </a:r>
            <a:r>
              <a:rPr lang="it-IT" sz="2800" b="0" i="0" u="none" strike="noStrike" cap="none" dirty="0">
                <a:solidFill>
                  <a:schemeClr val="dk2"/>
                </a:solidFill>
                <a:latin typeface="Calibri"/>
                <a:ea typeface="Calibri"/>
                <a:cs typeface="Calibri"/>
                <a:sym typeface="Calibri"/>
              </a:rPr>
              <a:t>with a </a:t>
            </a:r>
            <a:r>
              <a:rPr lang="it-IT" sz="2800" dirty="0">
                <a:solidFill>
                  <a:schemeClr val="dk2"/>
                </a:solidFill>
                <a:latin typeface="Calibri"/>
                <a:ea typeface="Calibri"/>
                <a:cs typeface="Calibri"/>
                <a:sym typeface="Calibri"/>
              </a:rPr>
              <a:t>set</a:t>
            </a:r>
            <a:r>
              <a:rPr lang="it-IT" sz="2800" b="0" i="0" u="none" strike="noStrike" cap="none" dirty="0">
                <a:solidFill>
                  <a:schemeClr val="dk2"/>
                </a:solidFill>
                <a:latin typeface="Calibri"/>
                <a:ea typeface="Calibri"/>
                <a:cs typeface="Calibri"/>
                <a:sym typeface="Calibri"/>
              </a:rPr>
              <a:t> amount of money buy the necessary things first and then you can choose whether to spend anything left over (if any) on what you would like or you can save it</a:t>
            </a:r>
          </a:p>
          <a:p>
            <a:pPr marL="360363" marR="0" lvl="1" algn="l" rtl="0">
              <a:lnSpc>
                <a:spcPct val="150000"/>
              </a:lnSpc>
              <a:spcBef>
                <a:spcPts val="0"/>
              </a:spcBef>
              <a:spcAft>
                <a:spcPts val="0"/>
              </a:spcAft>
              <a:buClr>
                <a:schemeClr val="accent2"/>
              </a:buClr>
              <a:buSzPts val="1969"/>
            </a:pPr>
            <a:endParaRPr sz="2800" b="0" i="0" u="none" strike="noStrike" cap="none" dirty="0">
              <a:solidFill>
                <a:srgbClr val="000000"/>
              </a:solidFill>
              <a:latin typeface="Arial"/>
              <a:ea typeface="Arial"/>
              <a:cs typeface="Arial"/>
              <a:sym typeface="Arial"/>
            </a:endParaRPr>
          </a:p>
          <a:p>
            <a:pPr marL="817563" marR="0" lvl="1" indent="-457200" algn="l" rtl="0">
              <a:lnSpc>
                <a:spcPct val="150000"/>
              </a:lnSpc>
              <a:spcBef>
                <a:spcPts val="0"/>
              </a:spcBef>
              <a:spcAft>
                <a:spcPts val="0"/>
              </a:spcAft>
              <a:buClr>
                <a:schemeClr val="accent2"/>
              </a:buClr>
              <a:buSzPts val="1969"/>
              <a:buFont typeface="Arial" panose="020B0604020202020204" pitchFamily="34" charset="0"/>
              <a:buChar char="•"/>
            </a:pPr>
            <a:r>
              <a:rPr lang="it-IT" sz="2800" b="1" i="0" u="none" strike="noStrike" cap="none" dirty="0">
                <a:solidFill>
                  <a:schemeClr val="accent2"/>
                </a:solidFill>
                <a:latin typeface="Calibri"/>
                <a:ea typeface="Calibri"/>
                <a:cs typeface="Calibri"/>
                <a:sym typeface="Calibri"/>
              </a:rPr>
              <a:t>how to earn money: </a:t>
            </a:r>
            <a:r>
              <a:rPr lang="it-IT" sz="2800" b="0" i="0" u="none" strike="noStrike" cap="none" dirty="0">
                <a:solidFill>
                  <a:schemeClr val="dk2"/>
                </a:solidFill>
                <a:latin typeface="Calibri"/>
                <a:ea typeface="Calibri"/>
                <a:cs typeface="Calibri"/>
                <a:sym typeface="Calibri"/>
              </a:rPr>
              <a:t>by explaining the meaning of the work (or the government support) and then where money is kept (bank).</a:t>
            </a:r>
            <a:endParaRPr sz="2800" b="0" i="0" u="none" strike="noStrike" cap="none" dirty="0">
              <a:solidFill>
                <a:srgbClr val="000000"/>
              </a:solidFill>
              <a:latin typeface="Arial"/>
              <a:ea typeface="Arial"/>
              <a:cs typeface="Arial"/>
              <a:sym typeface="Arial"/>
            </a:endParaRPr>
          </a:p>
        </p:txBody>
      </p:sp>
      <p:pic>
        <p:nvPicPr>
          <p:cNvPr id="108" name="Google Shape;108;p6" descr="Children holding hands"/>
          <p:cNvPicPr preferRelativeResize="0"/>
          <p:nvPr/>
        </p:nvPicPr>
        <p:blipFill rotWithShape="1">
          <a:blip r:embed="rId3">
            <a:alphaModFix/>
          </a:blip>
          <a:srcRect/>
          <a:stretch/>
        </p:blipFill>
        <p:spPr>
          <a:xfrm>
            <a:off x="7459505" y="628548"/>
            <a:ext cx="4762500" cy="1866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8"/>
          <p:cNvSpPr txBox="1">
            <a:spLocks noGrp="1"/>
          </p:cNvSpPr>
          <p:nvPr>
            <p:ph type="body" idx="2"/>
          </p:nvPr>
        </p:nvSpPr>
        <p:spPr>
          <a:xfrm>
            <a:off x="500023" y="963270"/>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4-6 years: </a:t>
            </a:r>
            <a:r>
              <a:rPr lang="it-IT" i="0" dirty="0">
                <a:solidFill>
                  <a:schemeClr val="accent6"/>
                </a:solidFill>
              </a:rPr>
              <a:t>Play games with children</a:t>
            </a:r>
            <a:r>
              <a:rPr lang="it-IT" i="0" dirty="0"/>
              <a:t> </a:t>
            </a:r>
            <a:endParaRPr i="0" dirty="0"/>
          </a:p>
        </p:txBody>
      </p:sp>
      <p:sp>
        <p:nvSpPr>
          <p:cNvPr id="114" name="Google Shape;114;p8"/>
          <p:cNvSpPr txBox="1">
            <a:spLocks noGrp="1"/>
          </p:cNvSpPr>
          <p:nvPr>
            <p:ph type="title"/>
          </p:nvPr>
        </p:nvSpPr>
        <p:spPr>
          <a:xfrm>
            <a:off x="501523" y="301826"/>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dirty="0"/>
              <a:t>Family Learning</a:t>
            </a:r>
            <a:endParaRPr dirty="0"/>
          </a:p>
        </p:txBody>
      </p:sp>
      <p:sp>
        <p:nvSpPr>
          <p:cNvPr id="115" name="Google Shape;115;p8"/>
          <p:cNvSpPr txBox="1"/>
          <p:nvPr/>
        </p:nvSpPr>
        <p:spPr>
          <a:xfrm>
            <a:off x="500023" y="1566159"/>
            <a:ext cx="12331500" cy="5693826"/>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969"/>
              <a:buFont typeface="Arial"/>
              <a:buNone/>
            </a:pPr>
            <a:r>
              <a:rPr lang="it-IT" sz="2800" b="1" i="0" u="none" strike="noStrike" cap="none" dirty="0">
                <a:solidFill>
                  <a:schemeClr val="accent6"/>
                </a:solidFill>
                <a:latin typeface="Calibri"/>
                <a:ea typeface="Calibri"/>
                <a:cs typeface="Calibri"/>
                <a:sym typeface="Calibri"/>
              </a:rPr>
              <a:t>Games to play</a:t>
            </a:r>
            <a:r>
              <a:rPr lang="it-IT" sz="2800" b="1" i="0" u="none" strike="noStrike" cap="none" dirty="0">
                <a:solidFill>
                  <a:srgbClr val="FFC000"/>
                </a:solidFill>
                <a:latin typeface="Calibri"/>
                <a:ea typeface="Calibri"/>
                <a:cs typeface="Calibri"/>
                <a:sym typeface="Calibri"/>
              </a:rPr>
              <a:t>:</a:t>
            </a:r>
            <a:r>
              <a:rPr lang="it-IT" sz="2800" b="1" i="0" u="none" strike="noStrike" cap="none" dirty="0">
                <a:solidFill>
                  <a:schemeClr val="dk1"/>
                </a:solidFill>
                <a:latin typeface="Calibri"/>
                <a:ea typeface="Calibri"/>
                <a:cs typeface="Calibri"/>
                <a:sym typeface="Calibri"/>
              </a:rPr>
              <a:t> 4-6 years old</a:t>
            </a:r>
            <a:r>
              <a:rPr lang="it-IT"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360363" indent="-360363">
              <a:lnSpc>
                <a:spcPct val="150000"/>
              </a:lnSpc>
              <a:buClr>
                <a:schemeClr val="dk1"/>
              </a:buClr>
              <a:buSzPts val="1969"/>
              <a:buFont typeface="Arial"/>
              <a:buChar char="•"/>
            </a:pPr>
            <a:r>
              <a:rPr lang="it-IT" sz="2800" b="0" i="0" u="none" strike="noStrike" cap="none" dirty="0">
                <a:solidFill>
                  <a:schemeClr val="dk1"/>
                </a:solidFill>
                <a:latin typeface="Calibri"/>
                <a:ea typeface="Calibri"/>
                <a:cs typeface="Calibri"/>
                <a:sym typeface="Calibri"/>
              </a:rPr>
              <a:t>Plan a day out together within a set budget.</a:t>
            </a:r>
          </a:p>
          <a:p>
            <a:pPr marL="360363" indent="-360363">
              <a:lnSpc>
                <a:spcPct val="150000"/>
              </a:lnSpc>
              <a:buClr>
                <a:schemeClr val="dk1"/>
              </a:buClr>
              <a:buSzPts val="1969"/>
              <a:buFont typeface="Arial"/>
              <a:buChar char="•"/>
            </a:pPr>
            <a:r>
              <a:rPr lang="it-IT" sz="2800" dirty="0">
                <a:solidFill>
                  <a:schemeClr val="dk1"/>
                </a:solidFill>
                <a:latin typeface="Calibri"/>
                <a:ea typeface="Calibri"/>
                <a:cs typeface="Calibri"/>
                <a:sym typeface="Calibri"/>
              </a:rPr>
              <a:t>Set up a little shop with toys as the customers.</a:t>
            </a:r>
          </a:p>
          <a:p>
            <a:pPr marL="360363" indent="-360363">
              <a:lnSpc>
                <a:spcPct val="150000"/>
              </a:lnSpc>
              <a:buClr>
                <a:schemeClr val="dk1"/>
              </a:buClr>
              <a:buSzPts val="1969"/>
              <a:buFont typeface="Arial"/>
              <a:buChar char="•"/>
            </a:pPr>
            <a:r>
              <a:rPr lang="it-IT" sz="2800" b="0" i="0" u="none" strike="noStrike" cap="none" dirty="0">
                <a:solidFill>
                  <a:schemeClr val="dk1"/>
                </a:solidFill>
                <a:latin typeface="Calibri"/>
                <a:ea typeface="Calibri"/>
                <a:cs typeface="Calibri"/>
                <a:sym typeface="Calibri"/>
              </a:rPr>
              <a:t>Create a play </a:t>
            </a:r>
            <a:r>
              <a:rPr lang="it-IT" sz="2800" dirty="0">
                <a:solidFill>
                  <a:schemeClr val="dk1"/>
                </a:solidFill>
                <a:latin typeface="Calibri"/>
                <a:ea typeface="Calibri"/>
                <a:cs typeface="Calibri"/>
                <a:sym typeface="Calibri"/>
              </a:rPr>
              <a:t>shop</a:t>
            </a:r>
            <a:r>
              <a:rPr lang="it-IT" sz="2800" b="0" i="0" u="none" strike="noStrike" cap="none" dirty="0">
                <a:solidFill>
                  <a:schemeClr val="dk1"/>
                </a:solidFill>
                <a:latin typeface="Calibri"/>
                <a:ea typeface="Calibri"/>
                <a:cs typeface="Calibri"/>
                <a:sym typeface="Calibri"/>
              </a:rPr>
              <a:t> using cardboard boxes and write out </a:t>
            </a:r>
            <a:r>
              <a:rPr lang="it-IT" sz="2800" b="0" i="0" u="none" strike="noStrike" cap="none" dirty="0" err="1">
                <a:solidFill>
                  <a:schemeClr val="dk1"/>
                </a:solidFill>
                <a:latin typeface="Calibri"/>
                <a:ea typeface="Calibri"/>
                <a:cs typeface="Calibri"/>
                <a:sym typeface="Calibri"/>
              </a:rPr>
              <a:t>imaginary</a:t>
            </a:r>
            <a:r>
              <a:rPr lang="it-IT" sz="2800" b="0" i="0" u="none" strike="noStrike" cap="none" dirty="0">
                <a:solidFill>
                  <a:schemeClr val="dk1"/>
                </a:solidFill>
                <a:latin typeface="Calibri"/>
                <a:ea typeface="Calibri"/>
                <a:cs typeface="Calibri"/>
                <a:sym typeface="Calibri"/>
              </a:rPr>
              <a:t> prices. </a:t>
            </a:r>
          </a:p>
          <a:p>
            <a:pPr marL="360363" indent="-360363">
              <a:lnSpc>
                <a:spcPct val="150000"/>
              </a:lnSpc>
              <a:buClr>
                <a:schemeClr val="dk1"/>
              </a:buClr>
              <a:buSzPts val="1969"/>
              <a:buFont typeface="Arial"/>
              <a:buChar char="•"/>
            </a:pPr>
            <a:r>
              <a:rPr lang="it-IT" sz="2800" dirty="0" err="1">
                <a:solidFill>
                  <a:schemeClr val="dk1"/>
                </a:solidFill>
                <a:latin typeface="Calibri"/>
                <a:ea typeface="Calibri"/>
                <a:cs typeface="Calibri"/>
                <a:sym typeface="Calibri"/>
              </a:rPr>
              <a:t>E</a:t>
            </a:r>
            <a:r>
              <a:rPr lang="it-IT" sz="2800" b="0" i="0" u="none" strike="noStrike" cap="none" dirty="0" err="1">
                <a:solidFill>
                  <a:schemeClr val="dk1"/>
                </a:solidFill>
                <a:latin typeface="Calibri"/>
                <a:ea typeface="Calibri"/>
                <a:cs typeface="Calibri"/>
                <a:sym typeface="Calibri"/>
              </a:rPr>
              <a:t>xplain</a:t>
            </a:r>
            <a:r>
              <a:rPr lang="it-IT" sz="2800" b="0" i="0" u="none" strike="noStrike" cap="none" dirty="0">
                <a:solidFill>
                  <a:schemeClr val="dk1"/>
                </a:solidFill>
                <a:latin typeface="Calibri"/>
                <a:ea typeface="Calibri"/>
                <a:cs typeface="Calibri"/>
                <a:sym typeface="Calibri"/>
              </a:rPr>
              <a:t> to your child why you decide to buy certain </a:t>
            </a:r>
            <a:r>
              <a:rPr lang="it-IT" sz="2800" b="0" i="0" u="none" strike="noStrike" cap="none" dirty="0" err="1">
                <a:solidFill>
                  <a:schemeClr val="dk1"/>
                </a:solidFill>
                <a:latin typeface="Calibri"/>
                <a:ea typeface="Calibri"/>
                <a:cs typeface="Calibri"/>
                <a:sym typeface="Calibri"/>
              </a:rPr>
              <a:t>things</a:t>
            </a:r>
            <a:r>
              <a:rPr lang="it-IT" sz="2800" b="0" i="0" u="none" strike="noStrike" cap="none" dirty="0">
                <a:solidFill>
                  <a:schemeClr val="dk1"/>
                </a:solidFill>
                <a:latin typeface="Calibri"/>
                <a:ea typeface="Calibri"/>
                <a:cs typeface="Calibri"/>
                <a:sym typeface="Calibri"/>
              </a:rPr>
              <a:t> and </a:t>
            </a:r>
            <a:r>
              <a:rPr lang="it-IT" sz="2800" b="0" i="0" u="none" strike="noStrike" cap="none" dirty="0" err="1">
                <a:solidFill>
                  <a:schemeClr val="dk1"/>
                </a:solidFill>
                <a:latin typeface="Calibri"/>
                <a:ea typeface="Calibri"/>
                <a:cs typeface="Calibri"/>
                <a:sym typeface="Calibri"/>
              </a:rPr>
              <a:t>not</a:t>
            </a:r>
            <a:r>
              <a:rPr lang="it-IT" sz="2800" b="0" i="0" u="none" strike="noStrike" cap="none" dirty="0">
                <a:solidFill>
                  <a:schemeClr val="dk1"/>
                </a:solidFill>
                <a:latin typeface="Calibri"/>
                <a:ea typeface="Calibri"/>
                <a:cs typeface="Calibri"/>
                <a:sym typeface="Calibri"/>
              </a:rPr>
              <a:t> </a:t>
            </a:r>
            <a:r>
              <a:rPr lang="it-IT" sz="2800" b="0" i="0" u="none" strike="noStrike" cap="none" dirty="0" err="1">
                <a:solidFill>
                  <a:schemeClr val="dk1"/>
                </a:solidFill>
                <a:latin typeface="Calibri"/>
                <a:ea typeface="Calibri"/>
                <a:cs typeface="Calibri"/>
                <a:sym typeface="Calibri"/>
              </a:rPr>
              <a:t>others</a:t>
            </a:r>
            <a:r>
              <a:rPr lang="it-IT" sz="2800" b="0" i="0" u="none" strike="noStrike" cap="none" dirty="0">
                <a:solidFill>
                  <a:schemeClr val="dk1"/>
                </a:solidFill>
                <a:latin typeface="Calibri"/>
                <a:ea typeface="Calibri"/>
                <a:cs typeface="Calibri"/>
                <a:sym typeface="Calibri"/>
              </a:rPr>
              <a:t>.</a:t>
            </a:r>
          </a:p>
          <a:p>
            <a:pPr marL="360363" indent="-360363">
              <a:lnSpc>
                <a:spcPct val="150000"/>
              </a:lnSpc>
              <a:buClr>
                <a:schemeClr val="dk1"/>
              </a:buClr>
              <a:buSzPts val="1969"/>
              <a:buFont typeface="Arial"/>
              <a:buChar char="•"/>
            </a:pPr>
            <a:r>
              <a:rPr lang="en-US" sz="2800" dirty="0">
                <a:solidFill>
                  <a:schemeClr val="dk1"/>
                </a:solidFill>
                <a:latin typeface="Calibri"/>
                <a:ea typeface="Calibri"/>
                <a:cs typeface="Calibri"/>
                <a:sym typeface="Calibri"/>
              </a:rPr>
              <a:t>I</a:t>
            </a:r>
            <a:r>
              <a:rPr lang="en-US" sz="2800" b="0" i="0" u="none" strike="noStrike" cap="none" dirty="0">
                <a:solidFill>
                  <a:schemeClr val="dk1"/>
                </a:solidFill>
                <a:latin typeface="Calibri"/>
                <a:ea typeface="Calibri"/>
                <a:cs typeface="Calibri"/>
                <a:sym typeface="Calibri"/>
              </a:rPr>
              <a:t>nvolve your child at home in the choice of things to buy </a:t>
            </a:r>
            <a:r>
              <a:rPr lang="en-US" sz="2800" b="0" i="1" u="none" strike="noStrike" cap="none" dirty="0">
                <a:solidFill>
                  <a:schemeClr val="dk1"/>
                </a:solidFill>
                <a:latin typeface="Calibri"/>
                <a:ea typeface="Calibri"/>
                <a:cs typeface="Calibri"/>
                <a:sym typeface="Calibri"/>
              </a:rPr>
              <a:t>(perhaps from a catalogue) </a:t>
            </a:r>
            <a:r>
              <a:rPr lang="en-US" sz="2800" b="0" i="0" u="none" strike="noStrike" cap="none" dirty="0">
                <a:solidFill>
                  <a:schemeClr val="dk1"/>
                </a:solidFill>
                <a:latin typeface="Calibri"/>
                <a:ea typeface="Calibri"/>
                <a:cs typeface="Calibri"/>
                <a:sym typeface="Calibri"/>
              </a:rPr>
              <a:t>talk together about what is a good deal and what is not so good.</a:t>
            </a:r>
            <a:endParaRPr lang="en-US" sz="2800" b="0" i="0" u="none" strike="noStrike" cap="none" dirty="0">
              <a:solidFill>
                <a:srgbClr val="000000"/>
              </a:solidFill>
              <a:latin typeface="Arial"/>
              <a:ea typeface="Arial"/>
              <a:cs typeface="Arial"/>
              <a:sym typeface="Arial"/>
            </a:endParaRPr>
          </a:p>
          <a:p>
            <a:pPr marL="360363" marR="0" lvl="0" indent="-360363" rtl="0">
              <a:lnSpc>
                <a:spcPct val="150000"/>
              </a:lnSpc>
              <a:spcBef>
                <a:spcPts val="0"/>
              </a:spcBef>
              <a:spcAft>
                <a:spcPts val="0"/>
              </a:spcAft>
              <a:buClr>
                <a:schemeClr val="dk1"/>
              </a:buClr>
              <a:buSzPts val="1969"/>
              <a:buFont typeface="Arial"/>
              <a:buChar char="•"/>
            </a:pPr>
            <a:r>
              <a:rPr lang="it-IT" sz="2800" dirty="0" err="1">
                <a:solidFill>
                  <a:schemeClr val="dk1"/>
                </a:solidFill>
                <a:latin typeface="Calibri"/>
                <a:ea typeface="Calibri"/>
                <a:cs typeface="Calibri"/>
                <a:sym typeface="Calibri"/>
              </a:rPr>
              <a:t>Describe</a:t>
            </a:r>
            <a:r>
              <a:rPr lang="it-IT" sz="2800" dirty="0">
                <a:solidFill>
                  <a:schemeClr val="dk1"/>
                </a:solidFill>
                <a:latin typeface="Calibri"/>
                <a:ea typeface="Calibri"/>
                <a:cs typeface="Calibri"/>
                <a:sym typeface="Calibri"/>
              </a:rPr>
              <a:t> </a:t>
            </a:r>
            <a:r>
              <a:rPr lang="it-IT" sz="2800" b="0" i="0" u="none" strike="noStrike" cap="none" dirty="0">
                <a:solidFill>
                  <a:schemeClr val="dk1"/>
                </a:solidFill>
                <a:latin typeface="Calibri"/>
                <a:ea typeface="Calibri"/>
                <a:cs typeface="Calibri"/>
                <a:sym typeface="Calibri"/>
              </a:rPr>
              <a:t>which things your family needs and which they don’t. (</a:t>
            </a:r>
            <a:r>
              <a:rPr lang="it-IT" sz="2800" b="0" i="1" u="none" strike="noStrike" cap="none" dirty="0">
                <a:solidFill>
                  <a:schemeClr val="dk1"/>
                </a:solidFill>
                <a:latin typeface="Calibri"/>
                <a:ea typeface="Calibri"/>
                <a:cs typeface="Calibri"/>
                <a:sym typeface="Calibri"/>
              </a:rPr>
              <a:t>You can say why you prefer healthier fruit juice instead of a </a:t>
            </a:r>
            <a:r>
              <a:rPr lang="it-IT" sz="2800" b="0" i="1" u="none" strike="noStrike" cap="none" dirty="0" err="1">
                <a:solidFill>
                  <a:schemeClr val="dk1"/>
                </a:solidFill>
                <a:latin typeface="Calibri"/>
                <a:ea typeface="Calibri"/>
                <a:cs typeface="Calibri"/>
                <a:sym typeface="Calibri"/>
              </a:rPr>
              <a:t>fizzy</a:t>
            </a:r>
            <a:r>
              <a:rPr lang="it-IT" sz="2800" b="0" i="1" u="none" strike="noStrike" cap="none" dirty="0">
                <a:solidFill>
                  <a:schemeClr val="dk1"/>
                </a:solidFill>
                <a:latin typeface="Calibri"/>
                <a:ea typeface="Calibri"/>
                <a:cs typeface="Calibri"/>
                <a:sym typeface="Calibri"/>
              </a:rPr>
              <a:t> drink for the same price).</a:t>
            </a:r>
            <a:endParaRPr sz="2800" b="0" i="1"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7FEE67-29BE-1723-5720-5547CFF1E11E}"/>
              </a:ext>
            </a:extLst>
          </p:cNvPr>
          <p:cNvSpPr>
            <a:spLocks noGrp="1"/>
          </p:cNvSpPr>
          <p:nvPr>
            <p:ph type="body" idx="1"/>
          </p:nvPr>
        </p:nvSpPr>
        <p:spPr/>
        <p:txBody>
          <a:bodyPr/>
          <a:lstStyle/>
          <a:p>
            <a:endParaRPr lang="en-GB" sz="4000" b="1" dirty="0">
              <a:solidFill>
                <a:srgbClr val="0070C0"/>
              </a:solidFill>
            </a:endParaRPr>
          </a:p>
          <a:p>
            <a:endParaRPr lang="en-GB" sz="4000" b="1" dirty="0">
              <a:solidFill>
                <a:srgbClr val="0070C0"/>
              </a:solidFill>
            </a:endParaRPr>
          </a:p>
          <a:p>
            <a:r>
              <a:rPr lang="en-GB" sz="4000" b="1" dirty="0">
                <a:solidFill>
                  <a:srgbClr val="0070C0"/>
                </a:solidFill>
              </a:rPr>
              <a:t>Tea and Coffee Break</a:t>
            </a:r>
          </a:p>
        </p:txBody>
      </p:sp>
      <p:pic>
        <p:nvPicPr>
          <p:cNvPr id="5" name="Picture 4" descr="A picture containing cup, blue, vessel, ceramic ware&#10;&#10;Description automatically generated">
            <a:extLst>
              <a:ext uri="{FF2B5EF4-FFF2-40B4-BE49-F238E27FC236}">
                <a16:creationId xmlns:a16="http://schemas.microsoft.com/office/drawing/2014/main" id="{30D416F4-8215-8BCC-43D3-B69D981681B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12377" y="1606234"/>
            <a:ext cx="6377405" cy="4858753"/>
          </a:xfrm>
          <a:prstGeom prst="rect">
            <a:avLst/>
          </a:prstGeom>
        </p:spPr>
      </p:pic>
      <p:sp>
        <p:nvSpPr>
          <p:cNvPr id="6" name="TextBox 5">
            <a:extLst>
              <a:ext uri="{FF2B5EF4-FFF2-40B4-BE49-F238E27FC236}">
                <a16:creationId xmlns:a16="http://schemas.microsoft.com/office/drawing/2014/main" id="{0D7D99AC-DD51-310B-BFA9-9C8F7D117833}"/>
              </a:ext>
            </a:extLst>
          </p:cNvPr>
          <p:cNvSpPr txBox="1"/>
          <p:nvPr/>
        </p:nvSpPr>
        <p:spPr>
          <a:xfrm>
            <a:off x="685799" y="992409"/>
            <a:ext cx="6665494" cy="523220"/>
          </a:xfrm>
          <a:prstGeom prst="rect">
            <a:avLst/>
          </a:prstGeom>
          <a:noFill/>
        </p:spPr>
        <p:txBody>
          <a:bodyPr wrap="square">
            <a:spAutoFit/>
          </a:bodyPr>
          <a:lstStyle/>
          <a:p>
            <a:r>
              <a:rPr lang="it-IT" sz="2800" b="1" dirty="0">
                <a:solidFill>
                  <a:schemeClr val="accent4"/>
                </a:solidFill>
                <a:latin typeface="Calibri" panose="020F0502020204030204" pitchFamily="34" charset="0"/>
                <a:cs typeface="Calibri" panose="020F0502020204030204" pitchFamily="34" charset="0"/>
              </a:rPr>
              <a:t>Family Learning </a:t>
            </a:r>
            <a:endParaRPr lang="en-GB" sz="2800" b="1" dirty="0">
              <a:solidFill>
                <a:schemeClr val="accent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8048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9"/>
          <p:cNvSpPr txBox="1"/>
          <p:nvPr/>
        </p:nvSpPr>
        <p:spPr>
          <a:xfrm>
            <a:off x="272716" y="1570812"/>
            <a:ext cx="12558847" cy="28622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it-IT" sz="2400" b="1" i="0" u="none" strike="noStrike" cap="none" dirty="0">
                <a:solidFill>
                  <a:schemeClr val="dk1"/>
                </a:solidFill>
                <a:latin typeface="Calibri" panose="020F0502020204030204" pitchFamily="34" charset="0"/>
                <a:ea typeface="Calibri"/>
                <a:cs typeface="Calibri" panose="020F0502020204030204" pitchFamily="34" charset="0"/>
                <a:sym typeface="Calibri"/>
              </a:rPr>
              <a:t>BETWEEN 6 AND 9 YEARS OLD:</a:t>
            </a:r>
            <a:r>
              <a:rPr lang="it-IT"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 This is a good time speak about what </a:t>
            </a:r>
            <a:r>
              <a:rPr lang="it-IT" sz="2400" dirty="0">
                <a:solidFill>
                  <a:schemeClr val="dk1"/>
                </a:solidFill>
                <a:latin typeface="Calibri" panose="020F0502020204030204" pitchFamily="34" charset="0"/>
                <a:ea typeface="Calibri"/>
                <a:cs typeface="Calibri" panose="020F0502020204030204" pitchFamily="34" charset="0"/>
                <a:sym typeface="Calibri"/>
              </a:rPr>
              <a:t>children can </a:t>
            </a:r>
            <a:r>
              <a:rPr lang="it-IT" sz="24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purchase with a given amount of money</a:t>
            </a:r>
            <a:r>
              <a:rPr lang="it-IT"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 and the importance of </a:t>
            </a:r>
            <a:r>
              <a:rPr lang="it-IT" sz="24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choosing between different options.  </a:t>
            </a:r>
          </a:p>
          <a:p>
            <a:pPr marL="0" marR="0" lvl="0" indent="0" rtl="0">
              <a:lnSpc>
                <a:spcPct val="150000"/>
              </a:lnSpc>
              <a:spcBef>
                <a:spcPts val="0"/>
              </a:spcBef>
              <a:spcAft>
                <a:spcPts val="0"/>
              </a:spcAft>
              <a:buClr>
                <a:srgbClr val="000000"/>
              </a:buClr>
              <a:buSzPts val="2000"/>
              <a:buFont typeface="Arial"/>
              <a:buNone/>
            </a:pPr>
            <a:r>
              <a:rPr lang="it-IT" sz="2400" i="0" u="none" strike="noStrike" cap="none" dirty="0">
                <a:solidFill>
                  <a:srgbClr val="002060"/>
                </a:solidFill>
                <a:latin typeface="Calibri" panose="020F0502020204030204" pitchFamily="34" charset="0"/>
                <a:ea typeface="Calibri"/>
                <a:cs typeface="Calibri" panose="020F0502020204030204" pitchFamily="34" charset="0"/>
                <a:sym typeface="Calibri"/>
              </a:rPr>
              <a:t>C</a:t>
            </a:r>
            <a:r>
              <a:rPr lang="it-IT"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hildren will now be learning to add and subtract and it helps them to understand how much money is needed to buy something. Also, at this age, parents </a:t>
            </a:r>
            <a:r>
              <a:rPr lang="it-IT" sz="2400" dirty="0">
                <a:solidFill>
                  <a:schemeClr val="dk1"/>
                </a:solidFill>
                <a:latin typeface="Calibri" panose="020F0502020204030204" pitchFamily="34" charset="0"/>
                <a:ea typeface="Calibri"/>
                <a:cs typeface="Calibri" panose="020F0502020204030204" pitchFamily="34" charset="0"/>
                <a:sym typeface="Calibri"/>
              </a:rPr>
              <a:t>might</a:t>
            </a:r>
            <a:r>
              <a:rPr lang="it-IT"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 increase </a:t>
            </a:r>
            <a:r>
              <a:rPr lang="it-IT" sz="2400" b="1" i="0" u="none" strike="noStrike" cap="none" dirty="0">
                <a:solidFill>
                  <a:schemeClr val="accent4"/>
                </a:solidFill>
                <a:latin typeface="Calibri" panose="020F0502020204030204" pitchFamily="34" charset="0"/>
                <a:ea typeface="Calibri"/>
                <a:cs typeface="Calibri" panose="020F0502020204030204" pitchFamily="34" charset="0"/>
                <a:sym typeface="Calibri"/>
              </a:rPr>
              <a:t>financial rewards or pocket money</a:t>
            </a:r>
            <a:r>
              <a:rPr lang="it-IT"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 for doing small jobs, tidying their room (or </a:t>
            </a:r>
            <a:r>
              <a:rPr lang="it-IT" sz="24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even</a:t>
            </a:r>
            <a:r>
              <a:rPr lang="it-IT"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r>
              <a:rPr lang="it-IT" sz="24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doing</a:t>
            </a:r>
            <a:r>
              <a:rPr lang="it-IT"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 their </a:t>
            </a:r>
            <a:r>
              <a:rPr lang="it-IT" sz="24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homework</a:t>
            </a:r>
            <a:r>
              <a:rPr lang="it-IT"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a:t>
            </a:r>
            <a:r>
              <a:rPr lang="it-IT" sz="2400" b="1" i="0" u="none" strike="noStrike" cap="none" dirty="0">
                <a:solidFill>
                  <a:srgbClr val="002060"/>
                </a:solidFill>
                <a:latin typeface="Calibri" panose="020F0502020204030204" pitchFamily="34" charset="0"/>
                <a:ea typeface="Calibri"/>
                <a:cs typeface="Calibri" panose="020F0502020204030204" pitchFamily="34" charset="0"/>
                <a:sym typeface="Calibri"/>
              </a:rPr>
              <a:t> </a:t>
            </a:r>
            <a:endParaRPr sz="2400" b="1" i="0" u="none" strike="noStrike" cap="none" dirty="0">
              <a:solidFill>
                <a:srgbClr val="002060"/>
              </a:solidFill>
              <a:latin typeface="Calibri" panose="020F0502020204030204" pitchFamily="34" charset="0"/>
              <a:cs typeface="Calibri" panose="020F0502020204030204" pitchFamily="34" charset="0"/>
              <a:sym typeface="Arial"/>
            </a:endParaRPr>
          </a:p>
        </p:txBody>
      </p:sp>
      <p:sp>
        <p:nvSpPr>
          <p:cNvPr id="121" name="Google Shape;121;p9"/>
          <p:cNvSpPr txBox="1"/>
          <p:nvPr/>
        </p:nvSpPr>
        <p:spPr>
          <a:xfrm>
            <a:off x="2709235" y="4657441"/>
            <a:ext cx="10119000" cy="2462172"/>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IT" sz="2800" b="1" i="0" u="none" strike="noStrike" cap="none" dirty="0">
                <a:solidFill>
                  <a:schemeClr val="accent6"/>
                </a:solidFill>
                <a:latin typeface="Calibri" panose="020F0502020204030204" pitchFamily="34" charset="0"/>
                <a:ea typeface="Calibri"/>
                <a:cs typeface="Calibri" panose="020F0502020204030204" pitchFamily="34" charset="0"/>
                <a:sym typeface="Calibri"/>
              </a:rPr>
              <a:t>TIPS</a:t>
            </a:r>
            <a:r>
              <a:rPr lang="it-IT" sz="2800" b="1" i="0" u="none" strike="noStrike" cap="none" dirty="0">
                <a:solidFill>
                  <a:schemeClr val="dk1"/>
                </a:solidFill>
                <a:latin typeface="Calibri" panose="020F0502020204030204" pitchFamily="34" charset="0"/>
                <a:ea typeface="Calibri"/>
                <a:cs typeface="Calibri" panose="020F0502020204030204" pitchFamily="34" charset="0"/>
                <a:sym typeface="Calibri"/>
              </a:rPr>
              <a:t>: </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50000"/>
              </a:lnSpc>
              <a:spcBef>
                <a:spcPts val="0"/>
              </a:spcBef>
              <a:spcAft>
                <a:spcPts val="0"/>
              </a:spcAft>
              <a:buClr>
                <a:srgbClr val="000000"/>
              </a:buClr>
              <a:buSzPts val="2400"/>
              <a:buFont typeface="Arial"/>
              <a:buNone/>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Many children have a piggy bank to practice saving. </a:t>
            </a:r>
            <a:r>
              <a:rPr lang="it-IT" sz="2800" dirty="0">
                <a:solidFill>
                  <a:schemeClr val="dk1"/>
                </a:solidFill>
                <a:latin typeface="Calibri" panose="020F0502020204030204" pitchFamily="34" charset="0"/>
                <a:ea typeface="Calibri"/>
                <a:cs typeface="Calibri" panose="020F0502020204030204" pitchFamily="34" charset="0"/>
                <a:sym typeface="Calibri"/>
              </a:rPr>
              <a:t>T</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his way, children can start planning how (and how much) to save in order to buy something they want (see Money Matters comics)</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22" name="Google Shape;122;p9"/>
          <p:cNvSpPr txBox="1">
            <a:spLocks noGrp="1"/>
          </p:cNvSpPr>
          <p:nvPr>
            <p:ph type="body" idx="2"/>
          </p:nvPr>
        </p:nvSpPr>
        <p:spPr>
          <a:xfrm>
            <a:off x="272674" y="1077687"/>
            <a:ext cx="12558889"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School age  and pocket money</a:t>
            </a:r>
            <a:endParaRPr i="0" dirty="0"/>
          </a:p>
        </p:txBody>
      </p:sp>
      <p:sp>
        <p:nvSpPr>
          <p:cNvPr id="123" name="Google Shape;123;p9"/>
          <p:cNvSpPr txBox="1">
            <a:spLocks noGrp="1"/>
          </p:cNvSpPr>
          <p:nvPr>
            <p:ph type="title"/>
          </p:nvPr>
        </p:nvSpPr>
        <p:spPr>
          <a:xfrm>
            <a:off x="219951" y="386087"/>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dirty="0"/>
              <a:t>Family Learning</a:t>
            </a:r>
            <a:endParaRPr dirty="0"/>
          </a:p>
        </p:txBody>
      </p:sp>
      <p:pic>
        <p:nvPicPr>
          <p:cNvPr id="124" name="Google Shape;124;p9" descr="Big light bulb"/>
          <p:cNvPicPr preferRelativeResize="0"/>
          <p:nvPr/>
        </p:nvPicPr>
        <p:blipFill rotWithShape="1">
          <a:blip r:embed="rId3">
            <a:alphaModFix/>
          </a:blip>
          <a:srcRect/>
          <a:stretch/>
        </p:blipFill>
        <p:spPr>
          <a:xfrm>
            <a:off x="500063" y="4911968"/>
            <a:ext cx="1981825" cy="1981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0"/>
          <p:cNvSpPr txBox="1">
            <a:spLocks noGrp="1"/>
          </p:cNvSpPr>
          <p:nvPr>
            <p:ph type="body" idx="2"/>
          </p:nvPr>
        </p:nvSpPr>
        <p:spPr>
          <a:xfrm>
            <a:off x="500959" y="1113772"/>
            <a:ext cx="12331541" cy="984795"/>
          </a:xfrm>
          <a:prstGeom prst="rect">
            <a:avLst/>
          </a:prstGeom>
          <a:solidFill>
            <a:schemeClr val="dk1"/>
          </a:solidFill>
          <a:ln>
            <a:noFill/>
          </a:ln>
        </p:spPr>
        <p:txBody>
          <a:bodyPr spcFirstLastPara="1" wrap="square" lIns="72000" tIns="45700" rIns="72000" bIns="45700" anchor="ctr" anchorCtr="0">
            <a:noAutofit/>
          </a:bodyPr>
          <a:lstStyle/>
          <a:p>
            <a:pPr marL="0" indent="0">
              <a:spcBef>
                <a:spcPts val="0"/>
              </a:spcBef>
            </a:pPr>
            <a:r>
              <a:rPr lang="it-IT" i="0" dirty="0">
                <a:solidFill>
                  <a:schemeClr val="bg1"/>
                </a:solidFill>
              </a:rPr>
              <a:t>Activity M7.3 </a:t>
            </a:r>
          </a:p>
          <a:p>
            <a:pPr marL="0" lvl="0" indent="0" algn="just" rtl="0">
              <a:lnSpc>
                <a:spcPct val="90000"/>
              </a:lnSpc>
              <a:spcBef>
                <a:spcPts val="0"/>
              </a:spcBef>
              <a:spcAft>
                <a:spcPts val="0"/>
              </a:spcAft>
              <a:buClr>
                <a:schemeClr val="lt2"/>
              </a:buClr>
              <a:buSzPts val="2400"/>
              <a:buNone/>
            </a:pPr>
            <a:r>
              <a:rPr lang="it-IT" i="0" dirty="0"/>
              <a:t>School age:  </a:t>
            </a:r>
            <a:r>
              <a:rPr lang="it-IT" i="0" dirty="0">
                <a:solidFill>
                  <a:schemeClr val="accent6"/>
                </a:solidFill>
              </a:rPr>
              <a:t>Cash machine or role play</a:t>
            </a:r>
          </a:p>
        </p:txBody>
      </p:sp>
      <p:sp>
        <p:nvSpPr>
          <p:cNvPr id="130" name="Google Shape;130;p10"/>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a:t>Family Learning</a:t>
            </a:r>
            <a:endParaRPr/>
          </a:p>
        </p:txBody>
      </p:sp>
      <p:sp>
        <p:nvSpPr>
          <p:cNvPr id="131" name="Google Shape;131;p10"/>
          <p:cNvSpPr/>
          <p:nvPr/>
        </p:nvSpPr>
        <p:spPr>
          <a:xfrm>
            <a:off x="320842" y="2245349"/>
            <a:ext cx="7283115" cy="507827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400"/>
              <a:buFont typeface="Arial" panose="020B0604020202020204" pitchFamily="34" charset="0"/>
              <a:buChar char="•"/>
            </a:pPr>
            <a:r>
              <a:rPr lang="it-IT" sz="2400" dirty="0">
                <a:solidFill>
                  <a:srgbClr val="097D74"/>
                </a:solidFill>
                <a:latin typeface="Calibri"/>
                <a:ea typeface="Calibri"/>
                <a:cs typeface="Calibri"/>
                <a:sym typeface="Calibri"/>
              </a:rPr>
              <a:t>T</a:t>
            </a:r>
            <a:r>
              <a:rPr lang="it-IT" sz="2400" b="0" i="0" u="none" strike="noStrike" cap="none" dirty="0">
                <a:solidFill>
                  <a:srgbClr val="097D74"/>
                </a:solidFill>
                <a:latin typeface="Calibri"/>
                <a:ea typeface="Calibri"/>
                <a:cs typeface="Calibri"/>
                <a:sym typeface="Calibri"/>
              </a:rPr>
              <a:t>each children to understand how selling works.</a:t>
            </a:r>
          </a:p>
          <a:p>
            <a:pPr marL="342900" marR="0" lvl="0" indent="-342900" algn="l" rtl="0">
              <a:lnSpc>
                <a:spcPct val="150000"/>
              </a:lnSpc>
              <a:spcBef>
                <a:spcPts val="0"/>
              </a:spcBef>
              <a:spcAft>
                <a:spcPts val="0"/>
              </a:spcAft>
              <a:buClr>
                <a:srgbClr val="000000"/>
              </a:buClr>
              <a:buSzPts val="2400"/>
              <a:buFont typeface="Arial" panose="020B0604020202020204" pitchFamily="34" charset="0"/>
              <a:buChar char="•"/>
            </a:pPr>
            <a:r>
              <a:rPr lang="it-IT" sz="2400" dirty="0">
                <a:solidFill>
                  <a:srgbClr val="097D74"/>
                </a:solidFill>
                <a:latin typeface="Calibri"/>
                <a:ea typeface="Calibri"/>
                <a:cs typeface="Calibri"/>
                <a:sym typeface="Calibri"/>
              </a:rPr>
              <a:t>C</a:t>
            </a:r>
            <a:r>
              <a:rPr lang="it-IT" sz="2400" b="0" i="0" u="none" strike="noStrike" cap="none" dirty="0">
                <a:solidFill>
                  <a:srgbClr val="097D74"/>
                </a:solidFill>
                <a:latin typeface="Calibri"/>
                <a:ea typeface="Calibri"/>
                <a:cs typeface="Calibri"/>
                <a:sym typeface="Calibri"/>
              </a:rPr>
              <a:t>reate a pretend shop, maybe with a cash machine where you play the buyer and your child the seller (or vice versa).</a:t>
            </a:r>
          </a:p>
          <a:p>
            <a:pPr marL="342900" marR="0" lvl="0" indent="-342900" algn="l" rtl="0">
              <a:lnSpc>
                <a:spcPct val="150000"/>
              </a:lnSpc>
              <a:spcBef>
                <a:spcPts val="0"/>
              </a:spcBef>
              <a:spcAft>
                <a:spcPts val="0"/>
              </a:spcAft>
              <a:buClr>
                <a:srgbClr val="000000"/>
              </a:buClr>
              <a:buSzPts val="2400"/>
              <a:buFont typeface="Arial" panose="020B0604020202020204" pitchFamily="34" charset="0"/>
              <a:buChar char="•"/>
            </a:pPr>
            <a:r>
              <a:rPr lang="it-IT" sz="2400" b="0" i="0" u="none" strike="noStrike" cap="none" dirty="0">
                <a:solidFill>
                  <a:srgbClr val="097D74"/>
                </a:solidFill>
                <a:latin typeface="Calibri"/>
                <a:ea typeface="Calibri"/>
                <a:cs typeface="Calibri"/>
                <a:sym typeface="Calibri"/>
              </a:rPr>
              <a:t>Using fake or real money, pay for the items and ask your child to give you the </a:t>
            </a:r>
            <a:r>
              <a:rPr lang="it-IT" sz="2400" b="0" i="0" u="none" strike="noStrike" cap="none" dirty="0" err="1">
                <a:solidFill>
                  <a:srgbClr val="097D74"/>
                </a:solidFill>
                <a:latin typeface="Calibri"/>
                <a:ea typeface="Calibri"/>
                <a:cs typeface="Calibri"/>
                <a:sym typeface="Calibri"/>
              </a:rPr>
              <a:t>correct</a:t>
            </a:r>
            <a:r>
              <a:rPr lang="it-IT" sz="2400" b="0" i="0" u="none" strike="noStrike" cap="none" dirty="0">
                <a:solidFill>
                  <a:srgbClr val="097D74"/>
                </a:solidFill>
                <a:latin typeface="Calibri"/>
                <a:ea typeface="Calibri"/>
                <a:cs typeface="Calibri"/>
                <a:sym typeface="Calibri"/>
              </a:rPr>
              <a:t> </a:t>
            </a:r>
            <a:r>
              <a:rPr lang="it-IT" sz="2400" b="0" i="0" u="none" strike="noStrike" cap="none" dirty="0" err="1">
                <a:solidFill>
                  <a:srgbClr val="097D74"/>
                </a:solidFill>
                <a:latin typeface="Calibri"/>
                <a:ea typeface="Calibri"/>
                <a:cs typeface="Calibri"/>
                <a:sym typeface="Calibri"/>
              </a:rPr>
              <a:t>change</a:t>
            </a:r>
            <a:r>
              <a:rPr lang="it-IT" sz="2400" b="0" i="0" u="none" strike="noStrike" cap="none" dirty="0">
                <a:solidFill>
                  <a:srgbClr val="097D74"/>
                </a:solidFill>
                <a:latin typeface="Calibri"/>
                <a:ea typeface="Calibri"/>
                <a:cs typeface="Calibri"/>
                <a:sym typeface="Calibri"/>
              </a:rPr>
              <a:t>.</a:t>
            </a:r>
          </a:p>
          <a:p>
            <a:pPr marL="342900" marR="0" lvl="0" indent="-342900" algn="l" rtl="0">
              <a:lnSpc>
                <a:spcPct val="150000"/>
              </a:lnSpc>
              <a:spcBef>
                <a:spcPts val="0"/>
              </a:spcBef>
              <a:spcAft>
                <a:spcPts val="0"/>
              </a:spcAft>
              <a:buClr>
                <a:srgbClr val="000000"/>
              </a:buClr>
              <a:buSzPts val="2400"/>
              <a:buFont typeface="Arial" panose="020B0604020202020204" pitchFamily="34" charset="0"/>
              <a:buChar char="•"/>
            </a:pPr>
            <a:r>
              <a:rPr lang="it-IT" sz="2400" dirty="0">
                <a:solidFill>
                  <a:srgbClr val="097D74"/>
                </a:solidFill>
                <a:latin typeface="Calibri"/>
                <a:ea typeface="Calibri"/>
                <a:cs typeface="Calibri"/>
                <a:sym typeface="Calibri"/>
              </a:rPr>
              <a:t>Help</a:t>
            </a:r>
            <a:r>
              <a:rPr lang="it-IT" sz="2400" b="0" i="0" u="none" strike="noStrike" cap="none" dirty="0">
                <a:solidFill>
                  <a:srgbClr val="097D74"/>
                </a:solidFill>
                <a:latin typeface="Calibri"/>
                <a:ea typeface="Calibri"/>
                <a:cs typeface="Calibri"/>
                <a:sym typeface="Calibri"/>
              </a:rPr>
              <a:t> your child to check change and maybe ask them to tell you if you gave them the correct change if you are the seller.</a:t>
            </a:r>
            <a:endParaRPr dirty="0">
              <a:solidFill>
                <a:srgbClr val="097D74"/>
              </a:solidFill>
            </a:endParaRPr>
          </a:p>
        </p:txBody>
      </p:sp>
      <p:pic>
        <p:nvPicPr>
          <p:cNvPr id="132" name="Google Shape;132;p10" descr="Cash desk"/>
          <p:cNvPicPr preferRelativeResize="0"/>
          <p:nvPr/>
        </p:nvPicPr>
        <p:blipFill rotWithShape="1">
          <a:blip r:embed="rId3">
            <a:alphaModFix/>
          </a:blip>
          <a:srcRect b="11190"/>
          <a:stretch/>
        </p:blipFill>
        <p:spPr>
          <a:xfrm>
            <a:off x="8070000" y="2392689"/>
            <a:ext cx="4762500" cy="42295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1"/>
          <p:cNvSpPr txBox="1">
            <a:spLocks noGrp="1"/>
          </p:cNvSpPr>
          <p:nvPr>
            <p:ph type="body" idx="2"/>
          </p:nvPr>
        </p:nvSpPr>
        <p:spPr>
          <a:xfrm>
            <a:off x="500022" y="956506"/>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School age </a:t>
            </a:r>
            <a:endParaRPr i="0" dirty="0"/>
          </a:p>
        </p:txBody>
      </p:sp>
      <p:sp>
        <p:nvSpPr>
          <p:cNvPr id="138" name="Google Shape;138;p11"/>
          <p:cNvSpPr txBox="1">
            <a:spLocks noGrp="1"/>
          </p:cNvSpPr>
          <p:nvPr>
            <p:ph type="title"/>
          </p:nvPr>
        </p:nvSpPr>
        <p:spPr>
          <a:xfrm>
            <a:off x="502500" y="285715"/>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a:t>Family Learning</a:t>
            </a:r>
            <a:endParaRPr/>
          </a:p>
        </p:txBody>
      </p:sp>
      <p:sp>
        <p:nvSpPr>
          <p:cNvPr id="139" name="Google Shape;139;p11"/>
          <p:cNvSpPr txBox="1"/>
          <p:nvPr/>
        </p:nvSpPr>
        <p:spPr>
          <a:xfrm>
            <a:off x="500063" y="1559395"/>
            <a:ext cx="12331500" cy="5755381"/>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r>
              <a:rPr lang="it-IT" sz="1969" b="1" i="0" u="none" strike="noStrike" cap="none" dirty="0">
                <a:solidFill>
                  <a:schemeClr val="dk2"/>
                </a:solidFill>
                <a:latin typeface="Calibri"/>
                <a:ea typeface="Calibri"/>
                <a:cs typeface="Calibri"/>
                <a:sym typeface="Calibri"/>
              </a:rPr>
              <a:t>FOCUS ON</a:t>
            </a:r>
            <a:r>
              <a:rPr lang="it-IT" sz="1969" b="0" i="0" u="none" strike="noStrike" cap="none" dirty="0">
                <a:solidFill>
                  <a:schemeClr val="dk1"/>
                </a:solidFill>
                <a:latin typeface="Calibri"/>
                <a:ea typeface="Calibri"/>
                <a:cs typeface="Calibri"/>
                <a:sym typeface="Calibri"/>
              </a:rPr>
              <a:t>: </a:t>
            </a:r>
            <a:r>
              <a:rPr lang="it-IT" sz="3200" b="1" i="0" u="none" strike="noStrike" cap="none" dirty="0">
                <a:solidFill>
                  <a:schemeClr val="accent4"/>
                </a:solidFill>
                <a:latin typeface="Calibri"/>
                <a:ea typeface="Calibri"/>
                <a:cs typeface="Calibri"/>
                <a:sym typeface="Calibri"/>
              </a:rPr>
              <a:t>POCKET MONEY</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400"/>
              <a:buFont typeface="Arial"/>
              <a:buNone/>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Through pocket money, children begin to understand the value of money. This  allows them to understand both the positive (e.g. saving to buy ‘needs’ or wants’) and negative (e.g. losses) consequences of managing their money.</a:t>
            </a:r>
            <a:endParaRPr sz="2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50000"/>
              </a:lnSpc>
              <a:spcBef>
                <a:spcPts val="0"/>
              </a:spcBef>
              <a:spcAft>
                <a:spcPts val="0"/>
              </a:spcAft>
              <a:buClr>
                <a:srgbClr val="000000"/>
              </a:buClr>
              <a:buSzPts val="2400"/>
              <a:buFont typeface="Arial"/>
              <a:buNone/>
            </a:pPr>
            <a:r>
              <a:rPr lang="it-IT" sz="2800" b="0" i="0" u="none" strike="noStrike" cap="none" dirty="0">
                <a:solidFill>
                  <a:schemeClr val="accent6"/>
                </a:solidFill>
                <a:latin typeface="Calibri" panose="020F0502020204030204" pitchFamily="34" charset="0"/>
                <a:ea typeface="Calibri"/>
                <a:cs typeface="Calibri" panose="020F0502020204030204" pitchFamily="34" charset="0"/>
                <a:sym typeface="Calibri"/>
              </a:rPr>
              <a:t>HOW MUCH GIVE TO YOUR CHILD?</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50000"/>
              </a:lnSpc>
              <a:spcBef>
                <a:spcPts val="0"/>
              </a:spcBef>
              <a:spcAft>
                <a:spcPts val="0"/>
              </a:spcAft>
              <a:buClr>
                <a:srgbClr val="000000"/>
              </a:buClr>
              <a:buSzPts val="2400"/>
              <a:buFont typeface="Arial"/>
              <a:buNone/>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It depends on:</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chemeClr val="dk1"/>
              </a:buClr>
              <a:buSzPts val="1969"/>
              <a:buFont typeface="Calibri"/>
              <a:buChar char="-"/>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age of your child</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chemeClr val="dk1"/>
              </a:buClr>
              <a:buSzPts val="1969"/>
              <a:buFont typeface="Calibri"/>
              <a:buChar char="-"/>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your family’s income</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chemeClr val="dk1"/>
              </a:buClr>
              <a:buSzPts val="1969"/>
              <a:buFont typeface="Calibri"/>
              <a:buChar char="-"/>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which kind of purchases the pocket money should cover</a:t>
            </a:r>
            <a:endParaRPr sz="2800" dirty="0">
              <a:latin typeface="Calibri" panose="020F0502020204030204" pitchFamily="34" charset="0"/>
              <a:cs typeface="Calibri" panose="020F0502020204030204" pitchFamily="34" charset="0"/>
            </a:endParaRPr>
          </a:p>
        </p:txBody>
      </p:sp>
      <p:sp>
        <p:nvSpPr>
          <p:cNvPr id="140" name="Google Shape;140;p11"/>
          <p:cNvSpPr txBox="1"/>
          <p:nvPr/>
        </p:nvSpPr>
        <p:spPr>
          <a:xfrm>
            <a:off x="6665792" y="4889308"/>
            <a:ext cx="5809200" cy="1384954"/>
          </a:xfrm>
          <a:prstGeom prst="rect">
            <a:avLst/>
          </a:prstGeom>
          <a:solidFill>
            <a:srgbClr val="00ADBB"/>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2800" b="0" i="0" u="none" strike="noStrike" cap="none" dirty="0">
                <a:solidFill>
                  <a:schemeClr val="lt1"/>
                </a:solidFill>
                <a:latin typeface="Calibri"/>
                <a:ea typeface="Calibri"/>
                <a:cs typeface="Calibri"/>
                <a:sym typeface="Calibri"/>
              </a:rPr>
              <a:t>The most important thing is to explain these decisions to your children to help them understand your reasoning.</a:t>
            </a: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3"/>
          <p:cNvSpPr txBox="1">
            <a:spLocks noGrp="1"/>
          </p:cNvSpPr>
          <p:nvPr>
            <p:ph type="body" idx="2"/>
          </p:nvPr>
        </p:nvSpPr>
        <p:spPr>
          <a:xfrm>
            <a:off x="502500" y="125198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GB" i="0" dirty="0"/>
              <a:t>School age</a:t>
            </a:r>
            <a:endParaRPr i="0" dirty="0"/>
          </a:p>
        </p:txBody>
      </p:sp>
      <p:sp>
        <p:nvSpPr>
          <p:cNvPr id="155" name="Google Shape;155;p1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a:t>Family Learning</a:t>
            </a:r>
            <a:endParaRPr/>
          </a:p>
        </p:txBody>
      </p:sp>
      <p:sp>
        <p:nvSpPr>
          <p:cNvPr id="156" name="Google Shape;156;p13"/>
          <p:cNvSpPr txBox="1"/>
          <p:nvPr/>
        </p:nvSpPr>
        <p:spPr>
          <a:xfrm>
            <a:off x="5741234" y="3013189"/>
            <a:ext cx="70905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1" i="0" u="none" strike="noStrike" cap="none" dirty="0" err="1">
                <a:solidFill>
                  <a:schemeClr val="dk1"/>
                </a:solidFill>
                <a:latin typeface="Calibri"/>
                <a:ea typeface="Calibri"/>
                <a:cs typeface="Calibri"/>
                <a:sym typeface="Calibri"/>
              </a:rPr>
              <a:t>You</a:t>
            </a:r>
            <a:r>
              <a:rPr lang="it-IT" sz="2800" b="1" i="0" u="none" strike="noStrike" cap="none" dirty="0">
                <a:solidFill>
                  <a:schemeClr val="dk1"/>
                </a:solidFill>
                <a:latin typeface="Calibri"/>
                <a:ea typeface="Calibri"/>
                <a:cs typeface="Calibri"/>
                <a:sym typeface="Calibri"/>
              </a:rPr>
              <a:t> can use the </a:t>
            </a:r>
            <a:r>
              <a:rPr lang="it-IT" sz="2800" b="1" i="0" u="none" strike="noStrike" cap="none" dirty="0">
                <a:solidFill>
                  <a:srgbClr val="097D74"/>
                </a:solidFill>
                <a:latin typeface="Calibri"/>
                <a:ea typeface="Calibri"/>
                <a:cs typeface="Calibri"/>
                <a:sym typeface="Calibri"/>
              </a:rPr>
              <a:t>MONEY MATTERS BUDGET </a:t>
            </a:r>
            <a:r>
              <a:rPr lang="it-IT" sz="2800" b="1" i="0" u="none" strike="noStrike" cap="none" dirty="0" err="1">
                <a:solidFill>
                  <a:srgbClr val="097D74"/>
                </a:solidFill>
                <a:latin typeface="Calibri"/>
                <a:ea typeface="Calibri"/>
                <a:cs typeface="Calibri"/>
                <a:sym typeface="Calibri"/>
              </a:rPr>
              <a:t>PLANNERs</a:t>
            </a:r>
            <a:r>
              <a:rPr lang="it-IT" sz="2800" b="1" i="0" u="none" strike="noStrike" cap="none" dirty="0">
                <a:solidFill>
                  <a:schemeClr val="accent1"/>
                </a:solidFill>
                <a:latin typeface="Calibri"/>
                <a:ea typeface="Calibri"/>
                <a:cs typeface="Calibri"/>
                <a:sym typeface="Calibri"/>
              </a:rPr>
              <a:t> </a:t>
            </a:r>
            <a:r>
              <a:rPr lang="it-IT" sz="2800" b="1" i="0" u="none" strike="noStrike" cap="none" dirty="0">
                <a:solidFill>
                  <a:schemeClr val="dk1"/>
                </a:solidFill>
                <a:latin typeface="Calibri"/>
                <a:ea typeface="Calibri"/>
                <a:cs typeface="Calibri"/>
                <a:sym typeface="Calibri"/>
              </a:rPr>
              <a:t>with </a:t>
            </a:r>
            <a:r>
              <a:rPr lang="it-IT" sz="2800" b="1" i="0" u="none" strike="noStrike" cap="none" dirty="0" err="1">
                <a:solidFill>
                  <a:schemeClr val="dk1"/>
                </a:solidFill>
                <a:latin typeface="Calibri"/>
                <a:ea typeface="Calibri"/>
                <a:cs typeface="Calibri"/>
                <a:sym typeface="Calibri"/>
              </a:rPr>
              <a:t>your</a:t>
            </a:r>
            <a:r>
              <a:rPr lang="it-IT" sz="2800" b="1" i="0" u="none" strike="noStrike" cap="none" dirty="0">
                <a:solidFill>
                  <a:schemeClr val="dk1"/>
                </a:solidFill>
                <a:latin typeface="Calibri"/>
                <a:ea typeface="Calibri"/>
                <a:cs typeface="Calibri"/>
                <a:sym typeface="Calibri"/>
              </a:rPr>
              <a:t> </a:t>
            </a:r>
            <a:r>
              <a:rPr lang="it-IT" sz="2800" b="1" i="0" u="none" strike="noStrike" cap="none" dirty="0" err="1">
                <a:solidFill>
                  <a:schemeClr val="dk1"/>
                </a:solidFill>
                <a:latin typeface="Calibri"/>
                <a:ea typeface="Calibri"/>
                <a:cs typeface="Calibri"/>
                <a:sym typeface="Calibri"/>
              </a:rPr>
              <a:t>child</a:t>
            </a:r>
            <a:r>
              <a:rPr lang="it-IT" sz="2800" b="1" i="0" u="none" strike="noStrike" cap="none" dirty="0">
                <a:solidFill>
                  <a:schemeClr val="dk1"/>
                </a:solidFill>
                <a:latin typeface="Calibri"/>
                <a:ea typeface="Calibri"/>
                <a:cs typeface="Calibri"/>
                <a:sym typeface="Calibri"/>
              </a:rPr>
              <a:t>!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it-IT" sz="2800" b="0" i="0" u="none" strike="noStrike" cap="none" dirty="0" err="1">
                <a:solidFill>
                  <a:schemeClr val="dk1"/>
                </a:solidFill>
                <a:latin typeface="Calibri"/>
                <a:ea typeface="Calibri"/>
                <a:cs typeface="Calibri"/>
                <a:sym typeface="Calibri"/>
              </a:rPr>
              <a:t>This</a:t>
            </a:r>
            <a:r>
              <a:rPr lang="it-IT" sz="2800" b="0" i="0" u="none" strike="noStrike" cap="none" dirty="0">
                <a:solidFill>
                  <a:schemeClr val="dk1"/>
                </a:solidFill>
                <a:latin typeface="Calibri"/>
                <a:ea typeface="Calibri"/>
                <a:cs typeface="Calibri"/>
                <a:sym typeface="Calibri"/>
              </a:rPr>
              <a:t> </a:t>
            </a:r>
            <a:r>
              <a:rPr lang="it-IT" sz="2800" b="0" i="0" u="none" strike="noStrike" cap="none" dirty="0" err="1">
                <a:solidFill>
                  <a:schemeClr val="dk1"/>
                </a:solidFill>
                <a:latin typeface="Calibri"/>
                <a:ea typeface="Calibri"/>
                <a:cs typeface="Calibri"/>
                <a:sym typeface="Calibri"/>
              </a:rPr>
              <a:t>could</a:t>
            </a:r>
            <a:r>
              <a:rPr lang="it-IT" sz="2800" b="0" i="0" u="none" strike="noStrike" cap="none" dirty="0">
                <a:solidFill>
                  <a:schemeClr val="dk1"/>
                </a:solidFill>
                <a:latin typeface="Calibri"/>
                <a:ea typeface="Calibri"/>
                <a:cs typeface="Calibri"/>
                <a:sym typeface="Calibri"/>
              </a:rPr>
              <a:t> be </a:t>
            </a:r>
            <a:r>
              <a:rPr lang="it-IT" sz="2800" b="0" i="0" u="none" strike="noStrike" cap="none" dirty="0" err="1">
                <a:solidFill>
                  <a:schemeClr val="dk1"/>
                </a:solidFill>
                <a:latin typeface="Calibri"/>
                <a:ea typeface="Calibri"/>
                <a:cs typeface="Calibri"/>
                <a:sym typeface="Calibri"/>
              </a:rPr>
              <a:t>helpful</a:t>
            </a:r>
            <a:r>
              <a:rPr lang="it-IT" sz="2800" b="0" i="0" u="none" strike="noStrike" cap="none" dirty="0">
                <a:solidFill>
                  <a:schemeClr val="dk1"/>
                </a:solidFill>
                <a:latin typeface="Calibri"/>
                <a:ea typeface="Calibri"/>
                <a:cs typeface="Calibri"/>
                <a:sym typeface="Calibri"/>
              </a:rPr>
              <a:t> to </a:t>
            </a:r>
            <a:r>
              <a:rPr lang="it-IT" sz="2800" b="0" i="0" u="none" strike="noStrike" cap="none" dirty="0" err="1">
                <a:solidFill>
                  <a:schemeClr val="dk1"/>
                </a:solidFill>
                <a:latin typeface="Calibri"/>
                <a:ea typeface="Calibri"/>
                <a:cs typeface="Calibri"/>
                <a:sym typeface="Calibri"/>
              </a:rPr>
              <a:t>teach</a:t>
            </a:r>
            <a:r>
              <a:rPr lang="it-IT" sz="2800" b="0" i="0" u="none" strike="noStrike" cap="none" dirty="0">
                <a:solidFill>
                  <a:schemeClr val="dk1"/>
                </a:solidFill>
                <a:latin typeface="Calibri"/>
                <a:ea typeface="Calibri"/>
                <a:cs typeface="Calibri"/>
                <a:sym typeface="Calibri"/>
              </a:rPr>
              <a:t> </a:t>
            </a:r>
            <a:r>
              <a:rPr lang="it-IT" sz="2800" b="0" i="0" u="none" strike="noStrike" cap="none" dirty="0" err="1">
                <a:solidFill>
                  <a:schemeClr val="dk1"/>
                </a:solidFill>
                <a:latin typeface="Calibri"/>
                <a:ea typeface="Calibri"/>
                <a:cs typeface="Calibri"/>
                <a:sym typeface="Calibri"/>
              </a:rPr>
              <a:t>them</a:t>
            </a:r>
            <a:r>
              <a:rPr lang="it-IT" sz="2800" b="0" i="0" u="none" strike="noStrike" cap="none" dirty="0">
                <a:solidFill>
                  <a:schemeClr val="dk1"/>
                </a:solidFill>
                <a:latin typeface="Calibri"/>
                <a:ea typeface="Calibri"/>
                <a:cs typeface="Calibri"/>
                <a:sym typeface="Calibri"/>
              </a:rPr>
              <a:t> </a:t>
            </a:r>
            <a:r>
              <a:rPr lang="it-IT" sz="2800" b="0" i="0" u="none" strike="noStrike" cap="none" dirty="0" err="1">
                <a:solidFill>
                  <a:schemeClr val="dk1"/>
                </a:solidFill>
                <a:latin typeface="Calibri"/>
                <a:ea typeface="Calibri"/>
                <a:cs typeface="Calibri"/>
                <a:sym typeface="Calibri"/>
              </a:rPr>
              <a:t>how</a:t>
            </a:r>
            <a:r>
              <a:rPr lang="it-IT" sz="2800" b="0" i="0" u="none" strike="noStrike" cap="none" dirty="0">
                <a:solidFill>
                  <a:schemeClr val="dk1"/>
                </a:solidFill>
                <a:latin typeface="Calibri"/>
                <a:ea typeface="Calibri"/>
                <a:cs typeface="Calibri"/>
                <a:sym typeface="Calibri"/>
              </a:rPr>
              <a:t> to </a:t>
            </a:r>
            <a:r>
              <a:rPr lang="it-IT" sz="2800" b="0" i="0" u="none" strike="noStrike" cap="none" dirty="0" err="1">
                <a:solidFill>
                  <a:schemeClr val="dk1"/>
                </a:solidFill>
                <a:latin typeface="Calibri"/>
                <a:ea typeface="Calibri"/>
                <a:cs typeface="Calibri"/>
                <a:sym typeface="Calibri"/>
              </a:rPr>
              <a:t>spend</a:t>
            </a:r>
            <a:r>
              <a:rPr lang="it-IT" sz="2800" b="0" i="0" u="none" strike="noStrike" cap="none" dirty="0">
                <a:solidFill>
                  <a:schemeClr val="dk1"/>
                </a:solidFill>
                <a:latin typeface="Calibri"/>
                <a:ea typeface="Calibri"/>
                <a:cs typeface="Calibri"/>
                <a:sym typeface="Calibri"/>
              </a:rPr>
              <a:t> and </a:t>
            </a:r>
            <a:r>
              <a:rPr lang="it-IT" sz="2800" b="0" i="0" u="none" strike="noStrike" cap="none" dirty="0" err="1">
                <a:solidFill>
                  <a:schemeClr val="dk1"/>
                </a:solidFill>
                <a:latin typeface="Calibri"/>
                <a:ea typeface="Calibri"/>
                <a:cs typeface="Calibri"/>
                <a:sym typeface="Calibri"/>
              </a:rPr>
              <a:t>save</a:t>
            </a:r>
            <a:r>
              <a:rPr lang="it-IT" sz="2800" b="0" i="0" u="none" strike="noStrike" cap="none" dirty="0">
                <a:solidFill>
                  <a:schemeClr val="dk1"/>
                </a:solidFill>
                <a:latin typeface="Calibri"/>
                <a:ea typeface="Calibri"/>
                <a:cs typeface="Calibri"/>
                <a:sym typeface="Calibri"/>
              </a:rPr>
              <a:t> money </a:t>
            </a:r>
            <a:r>
              <a:rPr lang="it-IT" sz="2800" b="0" i="0" u="none" strike="noStrike" cap="none" dirty="0" err="1">
                <a:solidFill>
                  <a:schemeClr val="dk1"/>
                </a:solidFill>
                <a:latin typeface="Calibri"/>
                <a:ea typeface="Calibri"/>
                <a:cs typeface="Calibri"/>
                <a:sym typeface="Calibri"/>
              </a:rPr>
              <a:t>each</a:t>
            </a:r>
            <a:r>
              <a:rPr lang="it-IT" sz="2800" b="0" i="0" u="none" strike="noStrike" cap="none" dirty="0">
                <a:solidFill>
                  <a:schemeClr val="dk1"/>
                </a:solidFill>
                <a:latin typeface="Calibri"/>
                <a:ea typeface="Calibri"/>
                <a:cs typeface="Calibri"/>
                <a:sym typeface="Calibri"/>
              </a:rPr>
              <a:t> week/</a:t>
            </a:r>
            <a:r>
              <a:rPr lang="it-IT" sz="2800" b="0" i="0" u="none" strike="noStrike" cap="none" dirty="0" err="1">
                <a:solidFill>
                  <a:schemeClr val="dk1"/>
                </a:solidFill>
                <a:latin typeface="Calibri"/>
                <a:ea typeface="Calibri"/>
                <a:cs typeface="Calibri"/>
                <a:sym typeface="Calibri"/>
              </a:rPr>
              <a:t>month</a:t>
            </a:r>
            <a:r>
              <a:rPr lang="it-IT" sz="2800" b="0" i="0" u="none" strike="noStrike" cap="none" dirty="0">
                <a:solidFill>
                  <a:schemeClr val="dk1"/>
                </a:solidFill>
                <a:latin typeface="Calibri"/>
                <a:ea typeface="Calibri"/>
                <a:cs typeface="Calibri"/>
                <a:sym typeface="Calibri"/>
              </a:rPr>
              <a:t>/etc.</a:t>
            </a:r>
            <a:endParaRPr sz="1800" b="0" i="0" u="none" strike="noStrike" cap="none" dirty="0">
              <a:solidFill>
                <a:srgbClr val="000000"/>
              </a:solidFill>
              <a:latin typeface="Arial"/>
              <a:ea typeface="Arial"/>
              <a:cs typeface="Arial"/>
              <a:sym typeface="Arial"/>
            </a:endParaRPr>
          </a:p>
        </p:txBody>
      </p:sp>
      <p:pic>
        <p:nvPicPr>
          <p:cNvPr id="3" name="Picture 2" descr="Diagram&#10;&#10;Description automatically generated">
            <a:extLst>
              <a:ext uri="{FF2B5EF4-FFF2-40B4-BE49-F238E27FC236}">
                <a16:creationId xmlns:a16="http://schemas.microsoft.com/office/drawing/2014/main" id="{98F5EB32-FE70-E249-9114-AC972BA7DB68}"/>
              </a:ext>
            </a:extLst>
          </p:cNvPr>
          <p:cNvPicPr>
            <a:picLocks noChangeAspect="1"/>
          </p:cNvPicPr>
          <p:nvPr/>
        </p:nvPicPr>
        <p:blipFill rotWithShape="1">
          <a:blip r:embed="rId3"/>
          <a:srcRect l="864" t="740" r="872" b="-1"/>
          <a:stretch/>
        </p:blipFill>
        <p:spPr>
          <a:xfrm>
            <a:off x="1435099" y="1993900"/>
            <a:ext cx="3721101" cy="525974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15792-FB43-BEC5-F3DB-DF8D85BF1546}"/>
              </a:ext>
            </a:extLst>
          </p:cNvPr>
          <p:cNvSpPr>
            <a:spLocks noGrp="1"/>
          </p:cNvSpPr>
          <p:nvPr>
            <p:ph type="body" idx="1"/>
          </p:nvPr>
        </p:nvSpPr>
        <p:spPr/>
        <p:txBody>
          <a:bodyPr/>
          <a:lstStyle/>
          <a:p>
            <a:pPr algn="l"/>
            <a:r>
              <a:rPr lang="en-GB" sz="3200" dirty="0"/>
              <a:t>  What are some of the financial issues for older </a:t>
            </a:r>
            <a:r>
              <a:rPr lang="en-GB" sz="3200" b="1" dirty="0">
                <a:solidFill>
                  <a:srgbClr val="002060"/>
                </a:solidFill>
              </a:rPr>
              <a:t>children and young teenagers?</a:t>
            </a:r>
          </a:p>
          <a:p>
            <a:pPr algn="l"/>
            <a:endParaRPr lang="en-GB" sz="3200" dirty="0"/>
          </a:p>
          <a:p>
            <a:pPr algn="l"/>
            <a:r>
              <a:rPr lang="en-GB" sz="3200" dirty="0"/>
              <a:t>In small groups: </a:t>
            </a:r>
          </a:p>
          <a:p>
            <a:pPr algn="l"/>
            <a:endParaRPr lang="en-GB" sz="3200" dirty="0"/>
          </a:p>
          <a:p>
            <a:pPr marL="571500" indent="-342900" algn="l">
              <a:buFont typeface="Arial" panose="020B0604020202020204" pitchFamily="34" charset="0"/>
              <a:buChar char="•"/>
            </a:pPr>
            <a:r>
              <a:rPr lang="en-GB" sz="3200" dirty="0"/>
              <a:t>create a </a:t>
            </a:r>
            <a:r>
              <a:rPr lang="en-GB" sz="3200" dirty="0" err="1"/>
              <a:t>mindmap</a:t>
            </a:r>
            <a:endParaRPr lang="en-GB" sz="3200" dirty="0"/>
          </a:p>
          <a:p>
            <a:pPr marL="571500" indent="-342900" algn="l">
              <a:buFont typeface="Arial" panose="020B0604020202020204" pitchFamily="34" charset="0"/>
              <a:buChar char="•"/>
            </a:pPr>
            <a:r>
              <a:rPr lang="en-GB" sz="3200" dirty="0"/>
              <a:t> or a chart</a:t>
            </a:r>
          </a:p>
          <a:p>
            <a:pPr marL="571500" indent="-342900" algn="l">
              <a:buFont typeface="Arial" panose="020B0604020202020204" pitchFamily="34" charset="0"/>
              <a:buChar char="•"/>
            </a:pPr>
            <a:r>
              <a:rPr lang="en-GB" sz="3200" dirty="0"/>
              <a:t> or any visual representation</a:t>
            </a:r>
          </a:p>
          <a:p>
            <a:pPr algn="l"/>
            <a:r>
              <a:rPr lang="en-GB" sz="3200" dirty="0"/>
              <a:t> </a:t>
            </a:r>
          </a:p>
          <a:p>
            <a:pPr algn="l"/>
            <a:r>
              <a:rPr lang="en-GB" sz="3200" dirty="0"/>
              <a:t>…that represents some of these issues.</a:t>
            </a:r>
          </a:p>
        </p:txBody>
      </p:sp>
      <p:sp>
        <p:nvSpPr>
          <p:cNvPr id="3" name="Title 2">
            <a:extLst>
              <a:ext uri="{FF2B5EF4-FFF2-40B4-BE49-F238E27FC236}">
                <a16:creationId xmlns:a16="http://schemas.microsoft.com/office/drawing/2014/main" id="{84894EB9-2322-C400-23D9-48FFAC8F5960}"/>
              </a:ext>
            </a:extLst>
          </p:cNvPr>
          <p:cNvSpPr>
            <a:spLocks noGrp="1"/>
          </p:cNvSpPr>
          <p:nvPr>
            <p:ph type="title"/>
          </p:nvPr>
        </p:nvSpPr>
        <p:spPr/>
        <p:txBody>
          <a:bodyPr/>
          <a:lstStyle/>
          <a:p>
            <a:r>
              <a:rPr lang="en-GB" dirty="0"/>
              <a:t>Family Learning</a:t>
            </a:r>
          </a:p>
        </p:txBody>
      </p:sp>
      <p:sp>
        <p:nvSpPr>
          <p:cNvPr id="4" name="Text Placeholder 3">
            <a:extLst>
              <a:ext uri="{FF2B5EF4-FFF2-40B4-BE49-F238E27FC236}">
                <a16:creationId xmlns:a16="http://schemas.microsoft.com/office/drawing/2014/main" id="{4990CBB8-FF2D-FF80-4931-A0E17EA5B049}"/>
              </a:ext>
            </a:extLst>
          </p:cNvPr>
          <p:cNvSpPr>
            <a:spLocks noGrp="1"/>
          </p:cNvSpPr>
          <p:nvPr>
            <p:ph type="body" idx="2"/>
          </p:nvPr>
        </p:nvSpPr>
        <p:spPr>
          <a:xfrm>
            <a:off x="500064" y="978568"/>
            <a:ext cx="12331541" cy="1005807"/>
          </a:xfrm>
        </p:spPr>
        <p:txBody>
          <a:bodyPr/>
          <a:lstStyle/>
          <a:p>
            <a:r>
              <a:rPr lang="en-GB" i="0" dirty="0"/>
              <a:t>Activity M7.4</a:t>
            </a:r>
          </a:p>
          <a:p>
            <a:r>
              <a:rPr lang="en-GB" i="0" dirty="0"/>
              <a:t>Discussion and visual representation </a:t>
            </a:r>
          </a:p>
        </p:txBody>
      </p:sp>
      <p:pic>
        <p:nvPicPr>
          <p:cNvPr id="6" name="Picture 5" descr="A white board with writing on it&#10;&#10;Description automatically generated with low confidence">
            <a:extLst>
              <a:ext uri="{FF2B5EF4-FFF2-40B4-BE49-F238E27FC236}">
                <a16:creationId xmlns:a16="http://schemas.microsoft.com/office/drawing/2014/main" id="{8940C81A-9855-F4EF-D2A8-4881C59E55E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01541" y="3048000"/>
            <a:ext cx="3786712" cy="3479132"/>
          </a:xfrm>
          <a:prstGeom prst="rect">
            <a:avLst/>
          </a:prstGeom>
        </p:spPr>
      </p:pic>
    </p:spTree>
    <p:extLst>
      <p:ext uri="{BB962C8B-B14F-4D97-AF65-F5344CB8AC3E}">
        <p14:creationId xmlns:p14="http://schemas.microsoft.com/office/powerpoint/2010/main" val="591077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2"/>
          <p:cNvSpPr txBox="1">
            <a:spLocks noGrp="1"/>
          </p:cNvSpPr>
          <p:nvPr>
            <p:ph type="body" idx="2"/>
          </p:nvPr>
        </p:nvSpPr>
        <p:spPr>
          <a:xfrm>
            <a:off x="499291" y="702292"/>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PRE and early TEENS</a:t>
            </a:r>
            <a:endParaRPr i="0" dirty="0"/>
          </a:p>
        </p:txBody>
      </p:sp>
      <p:sp>
        <p:nvSpPr>
          <p:cNvPr id="146" name="Google Shape;146;p12"/>
          <p:cNvSpPr txBox="1">
            <a:spLocks noGrp="1"/>
          </p:cNvSpPr>
          <p:nvPr>
            <p:ph type="title"/>
          </p:nvPr>
        </p:nvSpPr>
        <p:spPr>
          <a:xfrm>
            <a:off x="500832" y="10194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dirty="0"/>
              <a:t>Family Learning</a:t>
            </a:r>
            <a:endParaRPr dirty="0"/>
          </a:p>
        </p:txBody>
      </p:sp>
      <p:sp>
        <p:nvSpPr>
          <p:cNvPr id="147" name="Google Shape;147;p12"/>
          <p:cNvSpPr/>
          <p:nvPr/>
        </p:nvSpPr>
        <p:spPr>
          <a:xfrm>
            <a:off x="362066" y="1147370"/>
            <a:ext cx="12329999"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it-IT" sz="2800" b="1" i="0" u="none" strike="noStrike" cap="none" dirty="0">
                <a:solidFill>
                  <a:schemeClr val="dk1"/>
                </a:solidFill>
                <a:latin typeface="Calibri"/>
                <a:ea typeface="Calibri"/>
                <a:cs typeface="Calibri"/>
                <a:sym typeface="Calibri"/>
              </a:rPr>
              <a:t>BETWEEN THE AGES OF 10 AND 15</a:t>
            </a:r>
            <a:r>
              <a:rPr lang="it-IT" sz="2800" b="0" i="0" u="none" strike="noStrike" cap="none" dirty="0">
                <a:solidFill>
                  <a:schemeClr val="dk1"/>
                </a:solidFill>
                <a:latin typeface="Calibri"/>
                <a:ea typeface="Calibri"/>
                <a:cs typeface="Calibri"/>
                <a:sym typeface="Calibri"/>
              </a:rPr>
              <a:t>, </a:t>
            </a:r>
            <a:r>
              <a:rPr lang="it-IT" sz="2800" b="0" i="0" u="none" strike="noStrike" cap="none" dirty="0" err="1">
                <a:solidFill>
                  <a:schemeClr val="dk1"/>
                </a:solidFill>
                <a:latin typeface="Calibri"/>
                <a:ea typeface="Calibri"/>
                <a:cs typeface="Calibri"/>
                <a:sym typeface="Calibri"/>
              </a:rPr>
              <a:t>young</a:t>
            </a:r>
            <a:r>
              <a:rPr lang="it-IT" sz="2800" b="0" i="0" u="none" strike="noStrike" cap="none" dirty="0">
                <a:solidFill>
                  <a:schemeClr val="dk1"/>
                </a:solidFill>
                <a:latin typeface="Calibri"/>
                <a:ea typeface="Calibri"/>
                <a:cs typeface="Calibri"/>
                <a:sym typeface="Calibri"/>
              </a:rPr>
              <a:t> people understand </a:t>
            </a:r>
            <a:r>
              <a:rPr lang="it-IT" sz="2800" b="1" i="0" u="none" strike="noStrike" cap="none" dirty="0" err="1">
                <a:solidFill>
                  <a:schemeClr val="accent2"/>
                </a:solidFill>
                <a:latin typeface="Calibri"/>
                <a:ea typeface="Calibri"/>
                <a:cs typeface="Calibri"/>
                <a:sym typeface="Calibri"/>
              </a:rPr>
              <a:t>financial</a:t>
            </a:r>
            <a:r>
              <a:rPr lang="it-IT" sz="2800" b="1" i="0" u="none" strike="noStrike" cap="none" dirty="0">
                <a:solidFill>
                  <a:schemeClr val="accent2"/>
                </a:solidFill>
                <a:latin typeface="Calibri"/>
                <a:ea typeface="Calibri"/>
                <a:cs typeface="Calibri"/>
                <a:sym typeface="Calibri"/>
              </a:rPr>
              <a:t> concepts:</a:t>
            </a:r>
            <a:r>
              <a:rPr lang="it-IT" sz="2800" b="0" i="0" u="none" strike="noStrike" cap="none" dirty="0">
                <a:solidFill>
                  <a:schemeClr val="dk1"/>
                </a:solidFill>
                <a:latin typeface="Calibri"/>
                <a:ea typeface="Calibri"/>
                <a:cs typeface="Calibri"/>
                <a:sym typeface="Calibri"/>
              </a:rPr>
              <a:t> </a:t>
            </a:r>
            <a:endParaRPr sz="2800" b="0" i="0" u="none" strike="noStrike" cap="none" dirty="0">
              <a:solidFill>
                <a:srgbClr val="000000"/>
              </a:solidFill>
              <a:latin typeface="Arial"/>
              <a:ea typeface="Arial"/>
              <a:cs typeface="Arial"/>
              <a:sym typeface="Arial"/>
            </a:endParaRPr>
          </a:p>
        </p:txBody>
      </p:sp>
      <p:sp>
        <p:nvSpPr>
          <p:cNvPr id="148" name="Google Shape;148;p12"/>
          <p:cNvSpPr/>
          <p:nvPr/>
        </p:nvSpPr>
        <p:spPr>
          <a:xfrm>
            <a:off x="362066" y="1933931"/>
            <a:ext cx="5339264" cy="46166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As </a:t>
            </a:r>
            <a:r>
              <a:rPr lang="it-IT" sz="2800" dirty="0">
                <a:solidFill>
                  <a:schemeClr val="dk1"/>
                </a:solidFill>
                <a:latin typeface="Calibri" panose="020F0502020204030204" pitchFamily="34" charset="0"/>
                <a:ea typeface="Calibri"/>
                <a:cs typeface="Calibri" panose="020F0502020204030204" pitchFamily="34" charset="0"/>
                <a:sym typeface="Calibri"/>
              </a:rPr>
              <a:t>children</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 grow up </a:t>
            </a:r>
            <a:r>
              <a:rPr lang="it-IT" sz="2800" dirty="0">
                <a:solidFill>
                  <a:schemeClr val="dk1"/>
                </a:solidFill>
                <a:latin typeface="Calibri" panose="020F0502020204030204" pitchFamily="34" charset="0"/>
                <a:ea typeface="Calibri"/>
                <a:cs typeface="Calibri" panose="020F0502020204030204" pitchFamily="34" charset="0"/>
                <a:sym typeface="Calibri"/>
              </a:rPr>
              <a:t>they</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 can </a:t>
            </a:r>
            <a:r>
              <a:rPr lang="it-IT" sz="2800" dirty="0">
                <a:solidFill>
                  <a:schemeClr val="dk1"/>
                </a:solidFill>
                <a:latin typeface="Calibri" panose="020F0502020204030204" pitchFamily="34" charset="0"/>
                <a:ea typeface="Calibri"/>
                <a:cs typeface="Calibri" panose="020F0502020204030204" pitchFamily="34" charset="0"/>
                <a:sym typeface="Calibri"/>
              </a:rPr>
              <a:t>get</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r>
              <a:rPr lang="it-IT" sz="2800" b="1" i="0" u="none" strike="noStrike" cap="none" dirty="0">
                <a:solidFill>
                  <a:schemeClr val="accent6"/>
                </a:solidFill>
                <a:latin typeface="Calibri" panose="020F0502020204030204" pitchFamily="34" charset="0"/>
                <a:ea typeface="Calibri"/>
                <a:cs typeface="Calibri" panose="020F0502020204030204" pitchFamily="34" charset="0"/>
                <a:sym typeface="Calibri"/>
              </a:rPr>
              <a:t>more freedom </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over their money and how they spend it.</a:t>
            </a:r>
          </a:p>
          <a:p>
            <a:pPr marL="0" marR="0" lvl="0" indent="0" algn="l" rtl="0">
              <a:lnSpc>
                <a:spcPct val="150000"/>
              </a:lnSpc>
              <a:spcBef>
                <a:spcPts val="0"/>
              </a:spcBef>
              <a:spcAft>
                <a:spcPts val="0"/>
              </a:spcAft>
              <a:buClr>
                <a:srgbClr val="000000"/>
              </a:buClr>
              <a:buSzPts val="2400"/>
              <a:buFont typeface="Arial"/>
              <a:buNone/>
            </a:pP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50000"/>
              </a:lnSpc>
              <a:spcBef>
                <a:spcPts val="0"/>
              </a:spcBef>
              <a:spcAft>
                <a:spcPts val="0"/>
              </a:spcAft>
              <a:buClr>
                <a:srgbClr val="000000"/>
              </a:buClr>
              <a:buSzPts val="2400"/>
              <a:buFont typeface="Arial"/>
              <a:buNone/>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It is important to guide children </a:t>
            </a:r>
            <a:r>
              <a:rPr lang="it-IT" sz="2800" b="1" i="0" u="none" strike="noStrike" cap="none" dirty="0">
                <a:solidFill>
                  <a:schemeClr val="accent6"/>
                </a:solidFill>
                <a:latin typeface="Calibri" panose="020F0502020204030204" pitchFamily="34" charset="0"/>
                <a:ea typeface="Calibri"/>
                <a:cs typeface="Calibri" panose="020F0502020204030204" pitchFamily="34" charset="0"/>
                <a:sym typeface="Calibri"/>
              </a:rPr>
              <a:t>towards saving money</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 rather than spending it all.</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49" name="Google Shape;149;p12"/>
          <p:cNvSpPr/>
          <p:nvPr/>
        </p:nvSpPr>
        <p:spPr>
          <a:xfrm>
            <a:off x="5823284" y="1882506"/>
            <a:ext cx="6938165" cy="461660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This is the perfect time to:</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406400" marR="0" lvl="0" indent="-406400" algn="l" rtl="0">
              <a:lnSpc>
                <a:spcPct val="150000"/>
              </a:lnSpc>
              <a:spcBef>
                <a:spcPts val="0"/>
              </a:spcBef>
              <a:spcAft>
                <a:spcPts val="0"/>
              </a:spcAft>
              <a:buClr>
                <a:schemeClr val="dk1"/>
              </a:buClr>
              <a:buSzPts val="1969"/>
              <a:buFont typeface="Arial"/>
              <a:buChar char="•"/>
            </a:pPr>
            <a:r>
              <a:rPr lang="it-IT" sz="2800" dirty="0">
                <a:solidFill>
                  <a:schemeClr val="dk1"/>
                </a:solidFill>
                <a:latin typeface="Calibri" panose="020F0502020204030204" pitchFamily="34" charset="0"/>
                <a:ea typeface="Calibri"/>
                <a:cs typeface="Calibri" panose="020F0502020204030204" pitchFamily="34" charset="0"/>
                <a:sym typeface="Calibri"/>
              </a:rPr>
              <a:t>T</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alk about the importance of not being    </a:t>
            </a:r>
            <a:r>
              <a:rPr lang="it-IT" sz="28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influenced by advertising.</a:t>
            </a:r>
          </a:p>
          <a:p>
            <a:pPr marL="406400" marR="0" lvl="0" indent="-406400" algn="l" rtl="0">
              <a:lnSpc>
                <a:spcPct val="150000"/>
              </a:lnSpc>
              <a:spcBef>
                <a:spcPts val="0"/>
              </a:spcBef>
              <a:spcAft>
                <a:spcPts val="0"/>
              </a:spcAft>
              <a:buClr>
                <a:schemeClr val="dk1"/>
              </a:buClr>
              <a:buSzPts val="1969"/>
              <a:buFont typeface="Arial"/>
              <a:buChar char="•"/>
            </a:pPr>
            <a:r>
              <a:rPr lang="it-IT" sz="28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Let</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 children start </a:t>
            </a:r>
            <a:r>
              <a:rPr lang="it-IT" sz="28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managing </a:t>
            </a:r>
            <a:r>
              <a:rPr lang="it-IT" sz="2800" b="1" i="0" u="none" strike="noStrike" cap="none" dirty="0" err="1">
                <a:solidFill>
                  <a:schemeClr val="accent2"/>
                </a:solidFill>
                <a:latin typeface="Calibri" panose="020F0502020204030204" pitchFamily="34" charset="0"/>
                <a:ea typeface="Calibri"/>
                <a:cs typeface="Calibri" panose="020F0502020204030204" pitchFamily="34" charset="0"/>
                <a:sym typeface="Calibri"/>
              </a:rPr>
              <a:t>their</a:t>
            </a:r>
            <a:r>
              <a:rPr lang="it-IT" sz="28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 money. </a:t>
            </a:r>
            <a:endParaRPr lang="it-IT" sz="2800" dirty="0">
              <a:solidFill>
                <a:schemeClr val="dk1"/>
              </a:solidFill>
              <a:latin typeface="Calibri" panose="020F0502020204030204" pitchFamily="34" charset="0"/>
              <a:ea typeface="Calibri"/>
              <a:cs typeface="Calibri" panose="020F0502020204030204" pitchFamily="34" charset="0"/>
              <a:sym typeface="Calibri"/>
            </a:endParaRPr>
          </a:p>
          <a:p>
            <a:pPr marL="406400" marR="0" lvl="0" indent="-406400" algn="l" rtl="0">
              <a:lnSpc>
                <a:spcPct val="150000"/>
              </a:lnSpc>
              <a:spcBef>
                <a:spcPts val="0"/>
              </a:spcBef>
              <a:spcAft>
                <a:spcPts val="0"/>
              </a:spcAft>
              <a:buClr>
                <a:schemeClr val="dk1"/>
              </a:buClr>
              <a:buSzPts val="1969"/>
              <a:buFont typeface="Arial" panose="020B0604020202020204" pitchFamily="34" charset="0"/>
              <a:buChar char="•"/>
            </a:pPr>
            <a:r>
              <a:rPr lang="it-IT" sz="2800" dirty="0" err="1">
                <a:solidFill>
                  <a:schemeClr val="dk1"/>
                </a:solidFill>
                <a:latin typeface="Calibri" panose="020F0502020204030204" pitchFamily="34" charset="0"/>
                <a:ea typeface="Calibri"/>
                <a:cs typeface="Calibri" panose="020F0502020204030204" pitchFamily="34" charset="0"/>
                <a:sym typeface="Calibri"/>
              </a:rPr>
              <a:t>T</a:t>
            </a:r>
            <a:r>
              <a:rPr lang="it-IT" sz="28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each</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 them about the </a:t>
            </a:r>
            <a:r>
              <a:rPr lang="it-IT" sz="28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danger of </a:t>
            </a:r>
            <a:r>
              <a:rPr lang="it-IT" sz="2800" b="1" i="0" u="none" strike="noStrike" cap="none" dirty="0" err="1">
                <a:solidFill>
                  <a:schemeClr val="accent2"/>
                </a:solidFill>
                <a:latin typeface="Calibri" panose="020F0502020204030204" pitchFamily="34" charset="0"/>
                <a:ea typeface="Calibri"/>
                <a:cs typeface="Calibri" panose="020F0502020204030204" pitchFamily="34" charset="0"/>
                <a:sym typeface="Calibri"/>
              </a:rPr>
              <a:t>debt</a:t>
            </a:r>
            <a:r>
              <a:rPr lang="it-IT" sz="28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406400" marR="0" lvl="0" indent="-406400" algn="l" rtl="0">
              <a:lnSpc>
                <a:spcPct val="150000"/>
              </a:lnSpc>
              <a:spcBef>
                <a:spcPts val="0"/>
              </a:spcBef>
              <a:spcAft>
                <a:spcPts val="0"/>
              </a:spcAft>
              <a:buClr>
                <a:schemeClr val="accent2"/>
              </a:buClr>
              <a:buSzPts val="1969"/>
              <a:buFont typeface="Arial"/>
              <a:buChar char="•"/>
            </a:pPr>
            <a:r>
              <a:rPr lang="it-IT" sz="28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 </a:t>
            </a:r>
            <a:r>
              <a:rPr lang="it-IT" sz="2800" b="1" dirty="0">
                <a:solidFill>
                  <a:schemeClr val="accent2"/>
                </a:solidFill>
                <a:latin typeface="Calibri" panose="020F0502020204030204" pitchFamily="34" charset="0"/>
                <a:ea typeface="Calibri"/>
                <a:cs typeface="Calibri" panose="020F0502020204030204" pitchFamily="34" charset="0"/>
                <a:sym typeface="Calibri"/>
              </a:rPr>
              <a:t>Support </a:t>
            </a:r>
            <a:r>
              <a:rPr lang="it-IT" sz="2800" b="1" dirty="0" err="1">
                <a:solidFill>
                  <a:schemeClr val="accent2"/>
                </a:solidFill>
                <a:latin typeface="Calibri" panose="020F0502020204030204" pitchFamily="34" charset="0"/>
                <a:ea typeface="Calibri"/>
                <a:cs typeface="Calibri" panose="020F0502020204030204" pitchFamily="34" charset="0"/>
                <a:sym typeface="Calibri"/>
              </a:rPr>
              <a:t>them</a:t>
            </a:r>
            <a:r>
              <a:rPr lang="it-IT" sz="2800" b="1" dirty="0">
                <a:solidFill>
                  <a:schemeClr val="accent2"/>
                </a:solidFill>
                <a:latin typeface="Calibri" panose="020F0502020204030204" pitchFamily="34" charset="0"/>
                <a:ea typeface="Calibri"/>
                <a:cs typeface="Calibri" panose="020F0502020204030204" pitchFamily="34" charset="0"/>
                <a:sym typeface="Calibri"/>
              </a:rPr>
              <a:t> to p</a:t>
            </a:r>
            <a:r>
              <a:rPr lang="it-IT" sz="28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lan</a:t>
            </a:r>
            <a:r>
              <a:rPr lang="it-IT" sz="2800" b="1" i="0" u="none" strike="noStrike" cap="none" dirty="0">
                <a:solidFill>
                  <a:schemeClr val="accent6"/>
                </a:solidFill>
                <a:latin typeface="Calibri" panose="020F0502020204030204" pitchFamily="34" charset="0"/>
                <a:ea typeface="Calibri"/>
                <a:cs typeface="Calibri" panose="020F0502020204030204" pitchFamily="34" charset="0"/>
                <a:sym typeface="Calibri"/>
              </a:rPr>
              <a:t> </a:t>
            </a:r>
            <a:r>
              <a:rPr lang="it-IT" sz="2800" u="none" strike="noStrike" cap="none" dirty="0">
                <a:solidFill>
                  <a:srgbClr val="002060"/>
                </a:solidFill>
                <a:latin typeface="Calibri" panose="020F0502020204030204" pitchFamily="34" charset="0"/>
                <a:ea typeface="Calibri"/>
                <a:cs typeface="Calibri" panose="020F0502020204030204" pitchFamily="34" charset="0"/>
                <a:sym typeface="Calibri"/>
              </a:rPr>
              <a:t>and manage </a:t>
            </a:r>
            <a:r>
              <a:rPr lang="it-IT" sz="28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their</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r>
              <a:rPr lang="it-IT" sz="28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budgets</a:t>
            </a:r>
            <a:r>
              <a:rPr lang="it-IT" sz="2800" dirty="0">
                <a:solidFill>
                  <a:schemeClr val="dk1"/>
                </a:solidFill>
                <a:latin typeface="Calibri" panose="020F0502020204030204" pitchFamily="34" charset="0"/>
                <a:ea typeface="Calibri"/>
                <a:cs typeface="Calibri" panose="020F0502020204030204" pitchFamily="34" charset="0"/>
                <a:sym typeface="Calibri"/>
              </a:rPr>
              <a:t>.</a:t>
            </a:r>
            <a:endParaRPr sz="2800" dirty="0">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body" idx="1"/>
          </p:nvPr>
        </p:nvSpPr>
        <p:spPr>
          <a:xfrm>
            <a:off x="502500" y="2316329"/>
            <a:ext cx="12331541" cy="4052386"/>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dk2"/>
              </a:buClr>
              <a:buSzPts val="2100"/>
              <a:buNone/>
            </a:pPr>
            <a:r>
              <a:rPr lang="it-IT" sz="2800" b="1" dirty="0"/>
              <a:t>By the end of this module, parents and carers will be able to:</a:t>
            </a:r>
            <a:endParaRPr sz="2800" b="1" dirty="0"/>
          </a:p>
          <a:p>
            <a:pPr marL="0" lvl="0" indent="0" algn="l" rtl="0">
              <a:lnSpc>
                <a:spcPct val="100000"/>
              </a:lnSpc>
              <a:spcBef>
                <a:spcPts val="0"/>
              </a:spcBef>
              <a:spcAft>
                <a:spcPts val="0"/>
              </a:spcAft>
              <a:buClr>
                <a:schemeClr val="dk2"/>
              </a:buClr>
              <a:buSzPts val="2100"/>
              <a:buNone/>
            </a:pPr>
            <a:endParaRPr sz="2800" dirty="0"/>
          </a:p>
          <a:p>
            <a:pPr lvl="0" indent="-457200" algn="l" rtl="0">
              <a:lnSpc>
                <a:spcPct val="100000"/>
              </a:lnSpc>
              <a:spcBef>
                <a:spcPts val="600"/>
              </a:spcBef>
              <a:spcAft>
                <a:spcPts val="0"/>
              </a:spcAft>
              <a:buClr>
                <a:schemeClr val="dk2"/>
              </a:buClr>
              <a:buSzPts val="2100"/>
              <a:buFont typeface="Arial" panose="020B0604020202020204" pitchFamily="34" charset="0"/>
              <a:buChar char="•"/>
            </a:pPr>
            <a:r>
              <a:rPr lang="it-IT" sz="2800" dirty="0"/>
              <a:t>Discuss with their children the importance of the appropriate use of money using the right vocabulary and </a:t>
            </a:r>
            <a:r>
              <a:rPr lang="it-IT" sz="2800" dirty="0" err="1"/>
              <a:t>methods</a:t>
            </a:r>
            <a:r>
              <a:rPr lang="it-IT" sz="2800" dirty="0"/>
              <a:t>.</a:t>
            </a:r>
          </a:p>
          <a:p>
            <a:pPr marL="0" lvl="0" indent="0" algn="l" rtl="0">
              <a:lnSpc>
                <a:spcPct val="100000"/>
              </a:lnSpc>
              <a:spcBef>
                <a:spcPts val="600"/>
              </a:spcBef>
              <a:spcAft>
                <a:spcPts val="0"/>
              </a:spcAft>
              <a:buClr>
                <a:schemeClr val="dk2"/>
              </a:buClr>
              <a:buSzPts val="2100"/>
            </a:pPr>
            <a:endParaRPr sz="2800" dirty="0"/>
          </a:p>
          <a:p>
            <a:pPr lvl="0" indent="-457200" algn="l" rtl="0">
              <a:lnSpc>
                <a:spcPct val="100000"/>
              </a:lnSpc>
              <a:spcBef>
                <a:spcPts val="600"/>
              </a:spcBef>
              <a:spcAft>
                <a:spcPts val="0"/>
              </a:spcAft>
              <a:buClr>
                <a:schemeClr val="dk2"/>
              </a:buClr>
              <a:buSzPts val="2100"/>
              <a:buFont typeface="Arial" panose="020B0604020202020204" pitchFamily="34" charset="0"/>
              <a:buChar char="•"/>
            </a:pPr>
            <a:r>
              <a:rPr lang="it-IT" sz="2800" dirty="0" err="1"/>
              <a:t>Explore</a:t>
            </a:r>
            <a:r>
              <a:rPr lang="it-IT" sz="2800" dirty="0"/>
              <a:t> </a:t>
            </a:r>
            <a:r>
              <a:rPr lang="it-IT" sz="2800" dirty="0" err="1"/>
              <a:t>using</a:t>
            </a:r>
            <a:r>
              <a:rPr lang="it-IT" sz="2800" dirty="0"/>
              <a:t> financial online tools with </a:t>
            </a:r>
            <a:r>
              <a:rPr lang="it-IT" sz="2800" dirty="0" err="1"/>
              <a:t>their</a:t>
            </a:r>
            <a:r>
              <a:rPr lang="it-IT" sz="2800" dirty="0"/>
              <a:t> </a:t>
            </a:r>
            <a:r>
              <a:rPr lang="it-IT" sz="2800" dirty="0" err="1"/>
              <a:t>children</a:t>
            </a:r>
            <a:r>
              <a:rPr lang="it-IT" sz="2800" dirty="0"/>
              <a:t> </a:t>
            </a:r>
            <a:r>
              <a:rPr lang="it-IT" sz="2800" dirty="0" err="1"/>
              <a:t>including</a:t>
            </a:r>
            <a:r>
              <a:rPr lang="it-IT" sz="2800" dirty="0"/>
              <a:t> those provided by the Money </a:t>
            </a:r>
            <a:r>
              <a:rPr lang="it-IT" sz="2800" dirty="0" err="1"/>
              <a:t>Matters</a:t>
            </a:r>
            <a:r>
              <a:rPr lang="it-IT" sz="2800" dirty="0"/>
              <a:t> project.</a:t>
            </a:r>
            <a:endParaRPr sz="2800" dirty="0"/>
          </a:p>
        </p:txBody>
      </p:sp>
      <p:sp>
        <p:nvSpPr>
          <p:cNvPr id="58" name="Google Shape;58;p2"/>
          <p:cNvSpPr txBox="1">
            <a:spLocks noGrp="1"/>
          </p:cNvSpPr>
          <p:nvPr>
            <p:ph type="title"/>
          </p:nvPr>
        </p:nvSpPr>
        <p:spPr>
          <a:xfrm>
            <a:off x="662921" y="523763"/>
            <a:ext cx="12330000" cy="1226444"/>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dirty="0"/>
              <a:t>Family Learning </a:t>
            </a:r>
            <a:br>
              <a:rPr lang="it-IT" dirty="0"/>
            </a:br>
            <a:r>
              <a:rPr lang="it-IT" dirty="0"/>
              <a:t>Learning Outcomes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BA3B9A-CB9A-7914-05F3-C2B23904DC2F}"/>
              </a:ext>
            </a:extLst>
          </p:cNvPr>
          <p:cNvSpPr>
            <a:spLocks noGrp="1"/>
          </p:cNvSpPr>
          <p:nvPr>
            <p:ph type="body" idx="1"/>
          </p:nvPr>
        </p:nvSpPr>
        <p:spPr>
          <a:xfrm>
            <a:off x="499925" y="2542951"/>
            <a:ext cx="12331402" cy="2322930"/>
          </a:xfrm>
        </p:spPr>
        <p:txBody>
          <a:bodyPr/>
          <a:lstStyle/>
          <a:p>
            <a:pPr algn="l"/>
            <a:r>
              <a:rPr lang="en-GB" dirty="0"/>
              <a:t>    </a:t>
            </a:r>
            <a:r>
              <a:rPr lang="en-GB" sz="4000" dirty="0"/>
              <a:t>The Money Matters Library of resources covers all of the points we have discussed in the comic strips and the escape rooms – take a look at all the resources online.</a:t>
            </a:r>
          </a:p>
          <a:p>
            <a:pPr algn="l"/>
            <a:endParaRPr lang="en-GB" sz="4000" dirty="0"/>
          </a:p>
          <a:p>
            <a:pPr algn="l"/>
            <a:endParaRPr lang="en-GB" sz="4000" dirty="0"/>
          </a:p>
        </p:txBody>
      </p:sp>
      <p:sp>
        <p:nvSpPr>
          <p:cNvPr id="3" name="Title 2">
            <a:extLst>
              <a:ext uri="{FF2B5EF4-FFF2-40B4-BE49-F238E27FC236}">
                <a16:creationId xmlns:a16="http://schemas.microsoft.com/office/drawing/2014/main" id="{7A0FB30D-C519-809F-9939-11DDEDE86A96}"/>
              </a:ext>
            </a:extLst>
          </p:cNvPr>
          <p:cNvSpPr>
            <a:spLocks noGrp="1"/>
          </p:cNvSpPr>
          <p:nvPr>
            <p:ph type="title"/>
          </p:nvPr>
        </p:nvSpPr>
        <p:spPr/>
        <p:txBody>
          <a:bodyPr/>
          <a:lstStyle/>
          <a:p>
            <a:r>
              <a:rPr lang="en-GB" dirty="0"/>
              <a:t>Family Learning</a:t>
            </a:r>
          </a:p>
        </p:txBody>
      </p:sp>
      <p:sp>
        <p:nvSpPr>
          <p:cNvPr id="4" name="Text Placeholder 3">
            <a:extLst>
              <a:ext uri="{FF2B5EF4-FFF2-40B4-BE49-F238E27FC236}">
                <a16:creationId xmlns:a16="http://schemas.microsoft.com/office/drawing/2014/main" id="{6D6BBC21-20EB-3AFC-3F92-2CC237996EA1}"/>
              </a:ext>
            </a:extLst>
          </p:cNvPr>
          <p:cNvSpPr>
            <a:spLocks noGrp="1"/>
          </p:cNvSpPr>
          <p:nvPr>
            <p:ph type="body" idx="2"/>
          </p:nvPr>
        </p:nvSpPr>
        <p:spPr/>
        <p:txBody>
          <a:bodyPr/>
          <a:lstStyle/>
          <a:p>
            <a:r>
              <a:rPr lang="en-GB" i="0" dirty="0"/>
              <a:t>PRE and early TEENS</a:t>
            </a:r>
          </a:p>
        </p:txBody>
      </p:sp>
    </p:spTree>
    <p:extLst>
      <p:ext uri="{BB962C8B-B14F-4D97-AF65-F5344CB8AC3E}">
        <p14:creationId xmlns:p14="http://schemas.microsoft.com/office/powerpoint/2010/main" val="2182556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6"/>
          <p:cNvSpPr txBox="1">
            <a:spLocks noGrp="1"/>
          </p:cNvSpPr>
          <p:nvPr>
            <p:ph type="title"/>
          </p:nvPr>
        </p:nvSpPr>
        <p:spPr>
          <a:xfrm>
            <a:off x="1941095" y="237759"/>
            <a:ext cx="6951481"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GB" dirty="0"/>
              <a:t>Family Learning</a:t>
            </a:r>
            <a:endParaRPr dirty="0"/>
          </a:p>
        </p:txBody>
      </p:sp>
      <p:sp>
        <p:nvSpPr>
          <p:cNvPr id="164" name="Google Shape;164;p16"/>
          <p:cNvSpPr txBox="1">
            <a:spLocks noGrp="1"/>
          </p:cNvSpPr>
          <p:nvPr>
            <p:ph type="body" idx="2"/>
          </p:nvPr>
        </p:nvSpPr>
        <p:spPr>
          <a:xfrm>
            <a:off x="499766" y="928371"/>
            <a:ext cx="12331700" cy="1043669"/>
          </a:xfrm>
          <a:prstGeom prst="rect">
            <a:avLst/>
          </a:prstGeom>
          <a:solidFill>
            <a:schemeClr val="dk1"/>
          </a:solidFill>
          <a:ln>
            <a:noFill/>
          </a:ln>
        </p:spPr>
        <p:txBody>
          <a:bodyPr spcFirstLastPara="1" wrap="square" lIns="72000" tIns="45700" rIns="72000" bIns="45700" anchor="ctr" anchorCtr="0">
            <a:noAutofit/>
          </a:bodyPr>
          <a:lstStyle/>
          <a:p>
            <a:pPr marL="0" indent="0">
              <a:spcBef>
                <a:spcPts val="0"/>
              </a:spcBef>
            </a:pPr>
            <a:r>
              <a:rPr lang="it-IT" i="0" dirty="0"/>
              <a:t>Activity M7.5 Optional</a:t>
            </a:r>
          </a:p>
          <a:p>
            <a:pPr marL="0" lvl="0" indent="0" algn="just" rtl="0">
              <a:lnSpc>
                <a:spcPct val="90000"/>
              </a:lnSpc>
              <a:spcBef>
                <a:spcPts val="0"/>
              </a:spcBef>
              <a:spcAft>
                <a:spcPts val="0"/>
              </a:spcAft>
              <a:buClr>
                <a:schemeClr val="lt2"/>
              </a:buClr>
              <a:buSzPts val="2400"/>
              <a:buNone/>
            </a:pPr>
            <a:r>
              <a:rPr lang="it-IT" i="0" dirty="0"/>
              <a:t>A demanding teenager</a:t>
            </a:r>
          </a:p>
        </p:txBody>
      </p:sp>
      <p:pic>
        <p:nvPicPr>
          <p:cNvPr id="165" name="Google Shape;165;p16" descr="Close with solid fill"/>
          <p:cNvPicPr preferRelativeResize="0"/>
          <p:nvPr/>
        </p:nvPicPr>
        <p:blipFill rotWithShape="1">
          <a:blip r:embed="rId3">
            <a:alphaModFix/>
          </a:blip>
          <a:srcRect/>
          <a:stretch/>
        </p:blipFill>
        <p:spPr>
          <a:xfrm>
            <a:off x="11917066" y="196667"/>
            <a:ext cx="914400" cy="761092"/>
          </a:xfrm>
          <a:prstGeom prst="rect">
            <a:avLst/>
          </a:prstGeom>
          <a:noFill/>
          <a:ln>
            <a:noFill/>
          </a:ln>
        </p:spPr>
      </p:pic>
      <p:pic>
        <p:nvPicPr>
          <p:cNvPr id="166" name="Google Shape;166;p16" descr="Close with solid fill"/>
          <p:cNvPicPr preferRelativeResize="0"/>
          <p:nvPr/>
        </p:nvPicPr>
        <p:blipFill rotWithShape="1">
          <a:blip r:embed="rId3">
            <a:alphaModFix/>
          </a:blip>
          <a:srcRect/>
          <a:stretch/>
        </p:blipFill>
        <p:spPr>
          <a:xfrm>
            <a:off x="500063" y="237759"/>
            <a:ext cx="914400" cy="720000"/>
          </a:xfrm>
          <a:prstGeom prst="rect">
            <a:avLst/>
          </a:prstGeom>
          <a:noFill/>
          <a:ln>
            <a:noFill/>
          </a:ln>
        </p:spPr>
      </p:pic>
      <p:sp>
        <p:nvSpPr>
          <p:cNvPr id="167" name="Google Shape;167;p16"/>
          <p:cNvSpPr txBox="1">
            <a:spLocks noGrp="1"/>
          </p:cNvSpPr>
          <p:nvPr>
            <p:ph type="body" idx="1"/>
          </p:nvPr>
        </p:nvSpPr>
        <p:spPr>
          <a:xfrm>
            <a:off x="500064" y="1972041"/>
            <a:ext cx="12331402" cy="5129444"/>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SzPts val="2188"/>
              <a:buNone/>
            </a:pPr>
            <a:r>
              <a:rPr lang="it-IT" sz="2800" dirty="0"/>
              <a:t>Marie and John’s 17-year-old son Eric is going through a difficult time in his life. He refuses to go to college and look for a job. It seems that his only goal is to go out with his friends. That’s why every week he asks his parents for money to have fun with his group of friends.</a:t>
            </a:r>
            <a:endParaRPr dirty="0"/>
          </a:p>
          <a:p>
            <a:pPr marL="0" lvl="0" indent="0" algn="l" rtl="0">
              <a:lnSpc>
                <a:spcPct val="100000"/>
              </a:lnSpc>
              <a:spcBef>
                <a:spcPts val="0"/>
              </a:spcBef>
              <a:spcAft>
                <a:spcPts val="0"/>
              </a:spcAft>
              <a:buSzPts val="2188"/>
              <a:buNone/>
            </a:pPr>
            <a:endParaRPr lang="it-IT" sz="2800" dirty="0"/>
          </a:p>
          <a:p>
            <a:pPr marL="0" lvl="0" indent="0" algn="l" rtl="0">
              <a:lnSpc>
                <a:spcPct val="100000"/>
              </a:lnSpc>
              <a:spcBef>
                <a:spcPts val="0"/>
              </a:spcBef>
              <a:spcAft>
                <a:spcPts val="0"/>
              </a:spcAft>
              <a:buSzPts val="2188"/>
              <a:buNone/>
            </a:pPr>
            <a:r>
              <a:rPr lang="it-IT" sz="2800" dirty="0"/>
              <a:t>Marie and John do not have enough money to meet Eric’s demands and are really concerned about the behaviour and lifestyle of their son and do not know how to do.</a:t>
            </a:r>
          </a:p>
          <a:p>
            <a:pPr marL="0" lvl="0" indent="0" algn="l" rtl="0">
              <a:lnSpc>
                <a:spcPct val="100000"/>
              </a:lnSpc>
              <a:spcBef>
                <a:spcPts val="0"/>
              </a:spcBef>
              <a:spcAft>
                <a:spcPts val="0"/>
              </a:spcAft>
              <a:buSzPts val="2188"/>
              <a:buNone/>
            </a:pPr>
            <a:endParaRPr dirty="0"/>
          </a:p>
          <a:p>
            <a:pPr marL="0" lvl="0" indent="0" algn="l" rtl="0">
              <a:lnSpc>
                <a:spcPct val="100000"/>
              </a:lnSpc>
              <a:spcBef>
                <a:spcPts val="0"/>
              </a:spcBef>
              <a:spcAft>
                <a:spcPts val="0"/>
              </a:spcAft>
              <a:buSzPts val="2188"/>
              <a:buNone/>
            </a:pPr>
            <a:r>
              <a:rPr lang="it-IT" sz="2800" dirty="0"/>
              <a:t>Think about what you might suggest to Marie and John about his demands for money.</a:t>
            </a:r>
            <a:endParaRPr dirty="0"/>
          </a:p>
          <a:p>
            <a:pPr marL="0" lvl="0" indent="0" algn="r" rtl="0">
              <a:lnSpc>
                <a:spcPct val="100000"/>
              </a:lnSpc>
              <a:spcBef>
                <a:spcPts val="0"/>
              </a:spcBef>
              <a:spcAft>
                <a:spcPts val="0"/>
              </a:spcAft>
              <a:buSzPts val="2188"/>
              <a:buNone/>
            </a:pPr>
            <a:r>
              <a:rPr lang="it-IT" sz="2800" dirty="0">
                <a:solidFill>
                  <a:schemeClr val="accent6"/>
                </a:solidFill>
              </a:rPr>
              <a:t>See Handout M7.5</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Teens</a:t>
            </a:r>
            <a:endParaRPr i="0" dirty="0"/>
          </a:p>
        </p:txBody>
      </p:sp>
      <p:sp>
        <p:nvSpPr>
          <p:cNvPr id="173" name="Google Shape;173;p1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a:t>Family Learning</a:t>
            </a:r>
            <a:endParaRPr/>
          </a:p>
        </p:txBody>
      </p:sp>
      <p:sp>
        <p:nvSpPr>
          <p:cNvPr id="174" name="Google Shape;174;p14"/>
          <p:cNvSpPr/>
          <p:nvPr/>
        </p:nvSpPr>
        <p:spPr>
          <a:xfrm>
            <a:off x="500063" y="3946935"/>
            <a:ext cx="6667500" cy="3953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endParaRPr sz="1969" b="0" i="0" u="none" strike="noStrike" cap="none">
              <a:solidFill>
                <a:srgbClr val="FF0000"/>
              </a:solidFill>
              <a:latin typeface="Calibri"/>
              <a:ea typeface="Calibri"/>
              <a:cs typeface="Calibri"/>
              <a:sym typeface="Calibri"/>
            </a:endParaRPr>
          </a:p>
        </p:txBody>
      </p:sp>
      <p:sp>
        <p:nvSpPr>
          <p:cNvPr id="175" name="Google Shape;175;p14"/>
          <p:cNvSpPr/>
          <p:nvPr/>
        </p:nvSpPr>
        <p:spPr>
          <a:xfrm>
            <a:off x="500063" y="2068668"/>
            <a:ext cx="7558262" cy="397027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From the age of 16 onwards the "child" is </a:t>
            </a:r>
            <a:r>
              <a:rPr lang="it-IT" sz="2800" dirty="0">
                <a:solidFill>
                  <a:schemeClr val="dk1"/>
                </a:solidFill>
                <a:latin typeface="Calibri" panose="020F0502020204030204" pitchFamily="34" charset="0"/>
                <a:ea typeface="Calibri"/>
                <a:cs typeface="Calibri" panose="020F0502020204030204" pitchFamily="34" charset="0"/>
                <a:sym typeface="Calibri"/>
              </a:rPr>
              <a:t>an</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 adolescent and has begun their path towards complete </a:t>
            </a:r>
            <a:r>
              <a:rPr lang="it-IT" sz="28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independence</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 from their parents.</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50000"/>
              </a:lnSpc>
              <a:spcBef>
                <a:spcPts val="0"/>
              </a:spcBef>
              <a:spcAft>
                <a:spcPts val="0"/>
              </a:spcAft>
              <a:buClr>
                <a:srgbClr val="000000"/>
              </a:buClr>
              <a:buSzPts val="2800"/>
              <a:buFont typeface="Arial"/>
              <a:buNone/>
            </a:pP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In this period teenagers often asks their parents for </a:t>
            </a:r>
            <a:r>
              <a:rPr lang="it-IT" sz="28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more money</a:t>
            </a:r>
            <a:r>
              <a:rPr lang="it-IT" sz="2800" b="1" i="0" u="none" strike="noStrike" cap="none" dirty="0">
                <a:solidFill>
                  <a:schemeClr val="dk1"/>
                </a:solidFill>
                <a:latin typeface="Calibri" panose="020F0502020204030204" pitchFamily="34" charset="0"/>
                <a:ea typeface="Calibri"/>
                <a:cs typeface="Calibri" panose="020F0502020204030204" pitchFamily="34" charset="0"/>
                <a:sym typeface="Calibri"/>
              </a:rPr>
              <a:t>, </a:t>
            </a:r>
            <a:r>
              <a:rPr lang="it-IT"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in order to go out with friends or buy something they want.</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176" name="Google Shape;176;p14" descr="Naughty boy"/>
          <p:cNvPicPr preferRelativeResize="0"/>
          <p:nvPr/>
        </p:nvPicPr>
        <p:blipFill rotWithShape="1">
          <a:blip r:embed="rId3">
            <a:alphaModFix/>
          </a:blip>
          <a:srcRect/>
          <a:stretch/>
        </p:blipFill>
        <p:spPr>
          <a:xfrm>
            <a:off x="9283127" y="1971838"/>
            <a:ext cx="2533650" cy="4762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5"/>
          <p:cNvSpPr txBox="1">
            <a:spLocks noGrp="1"/>
          </p:cNvSpPr>
          <p:nvPr>
            <p:ph type="body" idx="2"/>
          </p:nvPr>
        </p:nvSpPr>
        <p:spPr>
          <a:xfrm>
            <a:off x="500063" y="12350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Teens</a:t>
            </a:r>
            <a:endParaRPr i="0" dirty="0"/>
          </a:p>
        </p:txBody>
      </p:sp>
      <p:sp>
        <p:nvSpPr>
          <p:cNvPr id="182" name="Google Shape;182;p15"/>
          <p:cNvSpPr txBox="1">
            <a:spLocks noGrp="1"/>
          </p:cNvSpPr>
          <p:nvPr>
            <p:ph type="title"/>
          </p:nvPr>
        </p:nvSpPr>
        <p:spPr>
          <a:xfrm>
            <a:off x="501605" y="381160"/>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a:t>Family Learning</a:t>
            </a:r>
            <a:endParaRPr/>
          </a:p>
        </p:txBody>
      </p:sp>
      <p:sp>
        <p:nvSpPr>
          <p:cNvPr id="183" name="Google Shape;183;p15"/>
          <p:cNvSpPr/>
          <p:nvPr/>
        </p:nvSpPr>
        <p:spPr>
          <a:xfrm>
            <a:off x="500063" y="3946935"/>
            <a:ext cx="6667500" cy="3953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endParaRPr sz="1969" b="0" i="0" u="none" strike="noStrike" cap="none">
              <a:solidFill>
                <a:srgbClr val="FF0000"/>
              </a:solidFill>
              <a:latin typeface="Calibri"/>
              <a:ea typeface="Calibri"/>
              <a:cs typeface="Calibri"/>
              <a:sym typeface="Calibri"/>
            </a:endParaRPr>
          </a:p>
        </p:txBody>
      </p:sp>
      <p:sp>
        <p:nvSpPr>
          <p:cNvPr id="184" name="Google Shape;184;p15"/>
          <p:cNvSpPr/>
          <p:nvPr/>
        </p:nvSpPr>
        <p:spPr>
          <a:xfrm>
            <a:off x="500063" y="1971838"/>
            <a:ext cx="813059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it-IT" sz="2800" b="0" i="0" u="none" strike="noStrike" cap="none" dirty="0">
                <a:solidFill>
                  <a:schemeClr val="dk1"/>
                </a:solidFill>
                <a:latin typeface="Calibri"/>
                <a:ea typeface="Calibri"/>
                <a:cs typeface="Calibri"/>
                <a:sym typeface="Calibri"/>
              </a:rPr>
              <a:t>It’s always crucial to </a:t>
            </a:r>
            <a:r>
              <a:rPr lang="it-IT" sz="2800" b="1" i="0" u="none" strike="noStrike" cap="none" dirty="0">
                <a:solidFill>
                  <a:schemeClr val="accent2"/>
                </a:solidFill>
                <a:latin typeface="Calibri"/>
                <a:ea typeface="Calibri"/>
                <a:cs typeface="Calibri"/>
                <a:sym typeface="Calibri"/>
              </a:rPr>
              <a:t>set limits </a:t>
            </a:r>
            <a:r>
              <a:rPr lang="it-IT" sz="2800" b="0" i="0" u="none" strike="noStrike" cap="none" dirty="0">
                <a:solidFill>
                  <a:schemeClr val="dk1"/>
                </a:solidFill>
                <a:latin typeface="Calibri"/>
                <a:ea typeface="Calibri"/>
                <a:cs typeface="Calibri"/>
                <a:sym typeface="Calibri"/>
              </a:rPr>
              <a:t>and make </a:t>
            </a:r>
            <a:r>
              <a:rPr lang="it-IT" sz="2800" dirty="0">
                <a:solidFill>
                  <a:schemeClr val="dk1"/>
                </a:solidFill>
                <a:latin typeface="Calibri"/>
                <a:ea typeface="Calibri"/>
                <a:cs typeface="Calibri"/>
                <a:sym typeface="Calibri"/>
              </a:rPr>
              <a:t>teenagers</a:t>
            </a:r>
            <a:r>
              <a:rPr lang="it-IT" sz="2800" b="0" i="0" u="none" strike="noStrike" cap="none" dirty="0">
                <a:solidFill>
                  <a:schemeClr val="dk1"/>
                </a:solidFill>
                <a:latin typeface="Calibri"/>
                <a:ea typeface="Calibri"/>
                <a:cs typeface="Calibri"/>
                <a:sym typeface="Calibri"/>
              </a:rPr>
              <a:t> understand that they can't always get all the money they </a:t>
            </a:r>
            <a:r>
              <a:rPr lang="it-IT" sz="2800" dirty="0">
                <a:solidFill>
                  <a:schemeClr val="dk1"/>
                </a:solidFill>
                <a:latin typeface="Calibri"/>
                <a:ea typeface="Calibri"/>
                <a:cs typeface="Calibri"/>
                <a:sym typeface="Calibri"/>
              </a:rPr>
              <a:t>want</a:t>
            </a:r>
            <a:r>
              <a:rPr lang="it-IT" sz="2800" b="0" i="0" u="none" strike="noStrike" cap="none" dirty="0">
                <a:solidFill>
                  <a:schemeClr val="dk1"/>
                </a:solidFill>
                <a:latin typeface="Calibri"/>
                <a:ea typeface="Calibri"/>
                <a:cs typeface="Calibri"/>
                <a:sym typeface="Calibri"/>
              </a:rPr>
              <a:t> and they must be careful how they </a:t>
            </a:r>
            <a:r>
              <a:rPr lang="it-IT" sz="2800" dirty="0">
                <a:solidFill>
                  <a:schemeClr val="dk1"/>
                </a:solidFill>
                <a:latin typeface="Calibri"/>
                <a:ea typeface="Calibri"/>
                <a:cs typeface="Calibri"/>
                <a:sym typeface="Calibri"/>
              </a:rPr>
              <a:t>spend</a:t>
            </a:r>
            <a:r>
              <a:rPr lang="it-IT" sz="2800" b="0" i="0" u="none" strike="noStrike" cap="none" dirty="0">
                <a:solidFill>
                  <a:schemeClr val="dk1"/>
                </a:solidFill>
                <a:latin typeface="Calibri"/>
                <a:ea typeface="Calibri"/>
                <a:cs typeface="Calibri"/>
                <a:sym typeface="Calibri"/>
              </a:rPr>
              <a:t> their money.</a:t>
            </a: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800"/>
              <a:buFont typeface="Arial"/>
              <a:buNone/>
            </a:pPr>
            <a:r>
              <a:rPr lang="it-IT" sz="2800" dirty="0">
                <a:solidFill>
                  <a:schemeClr val="dk1"/>
                </a:solidFill>
                <a:latin typeface="Calibri"/>
                <a:ea typeface="Calibri"/>
                <a:cs typeface="Calibri"/>
                <a:sym typeface="Calibri"/>
              </a:rPr>
              <a:t>Teenagers</a:t>
            </a:r>
            <a:r>
              <a:rPr lang="it-IT" sz="2800" b="0" i="0" u="none" strike="noStrike" cap="none" dirty="0">
                <a:solidFill>
                  <a:schemeClr val="dk1"/>
                </a:solidFill>
                <a:latin typeface="Calibri"/>
                <a:ea typeface="Calibri"/>
                <a:cs typeface="Calibri"/>
                <a:sym typeface="Calibri"/>
              </a:rPr>
              <a:t> can be encouraged to do a </a:t>
            </a:r>
            <a:r>
              <a:rPr lang="it-IT" sz="2800" b="1" i="0" u="none" strike="noStrike" cap="none" dirty="0">
                <a:solidFill>
                  <a:schemeClr val="accent6">
                    <a:lumMod val="75000"/>
                  </a:schemeClr>
                </a:solidFill>
                <a:latin typeface="Calibri"/>
                <a:ea typeface="Calibri"/>
                <a:cs typeface="Calibri"/>
                <a:sym typeface="Calibri"/>
              </a:rPr>
              <a:t>part-time job </a:t>
            </a:r>
            <a:r>
              <a:rPr lang="it-IT" sz="2800" b="0" i="0" u="none" strike="noStrike" cap="none" dirty="0">
                <a:solidFill>
                  <a:schemeClr val="dk1"/>
                </a:solidFill>
                <a:latin typeface="Calibri"/>
                <a:ea typeface="Calibri"/>
                <a:cs typeface="Calibri"/>
                <a:sym typeface="Calibri"/>
              </a:rPr>
              <a:t>so they can understand that they will have to earn  money as they grow up</a:t>
            </a:r>
            <a:r>
              <a:rPr lang="it-IT" sz="2800" dirty="0">
                <a:solidFill>
                  <a:schemeClr val="dk1"/>
                </a:solidFill>
                <a:latin typeface="Calibri"/>
                <a:ea typeface="Calibri"/>
                <a:cs typeface="Calibri"/>
                <a:sym typeface="Calibri"/>
              </a:rPr>
              <a:t> and</a:t>
            </a:r>
            <a:r>
              <a:rPr lang="it-IT" sz="2800" b="0" i="0" u="none" strike="noStrike" cap="none" dirty="0">
                <a:solidFill>
                  <a:schemeClr val="dk1"/>
                </a:solidFill>
                <a:latin typeface="Calibri"/>
                <a:ea typeface="Calibri"/>
                <a:cs typeface="Calibri"/>
                <a:sym typeface="Calibri"/>
              </a:rPr>
              <a:t> it is best not to waste it.</a:t>
            </a:r>
            <a:endParaRPr dirty="0"/>
          </a:p>
        </p:txBody>
      </p:sp>
      <p:pic>
        <p:nvPicPr>
          <p:cNvPr id="185" name="Google Shape;185;p15" descr="Vector clip art of girl with card and bag"/>
          <p:cNvPicPr preferRelativeResize="0"/>
          <p:nvPr/>
        </p:nvPicPr>
        <p:blipFill rotWithShape="1">
          <a:blip r:embed="rId3">
            <a:alphaModFix/>
          </a:blip>
          <a:srcRect/>
          <a:stretch/>
        </p:blipFill>
        <p:spPr>
          <a:xfrm>
            <a:off x="8832096" y="1971838"/>
            <a:ext cx="3495675" cy="4762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txBox="1">
            <a:spLocks noGrp="1"/>
          </p:cNvSpPr>
          <p:nvPr>
            <p:ph type="title"/>
          </p:nvPr>
        </p:nvSpPr>
        <p:spPr>
          <a:xfrm>
            <a:off x="1559950" y="419825"/>
            <a:ext cx="3153104"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GB" dirty="0"/>
              <a:t>Family Learning</a:t>
            </a:r>
            <a:endParaRPr dirty="0"/>
          </a:p>
        </p:txBody>
      </p:sp>
      <p:sp>
        <p:nvSpPr>
          <p:cNvPr id="192" name="Google Shape;192;p18"/>
          <p:cNvSpPr txBox="1">
            <a:spLocks noGrp="1"/>
          </p:cNvSpPr>
          <p:nvPr>
            <p:ph type="body" idx="2"/>
          </p:nvPr>
        </p:nvSpPr>
        <p:spPr>
          <a:xfrm>
            <a:off x="500063" y="1260475"/>
            <a:ext cx="12331700" cy="60325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A responsible boy</a:t>
            </a:r>
            <a:endParaRPr i="0" dirty="0"/>
          </a:p>
        </p:txBody>
      </p:sp>
      <p:pic>
        <p:nvPicPr>
          <p:cNvPr id="193" name="Google Shape;193;p18" descr="Badge Tick with solid fill"/>
          <p:cNvPicPr preferRelativeResize="0"/>
          <p:nvPr/>
        </p:nvPicPr>
        <p:blipFill rotWithShape="1">
          <a:blip r:embed="rId3">
            <a:alphaModFix/>
          </a:blip>
          <a:srcRect/>
          <a:stretch/>
        </p:blipFill>
        <p:spPr>
          <a:xfrm>
            <a:off x="11917066" y="142546"/>
            <a:ext cx="914400" cy="914400"/>
          </a:xfrm>
          <a:prstGeom prst="rect">
            <a:avLst/>
          </a:prstGeom>
          <a:noFill/>
          <a:ln>
            <a:noFill/>
          </a:ln>
        </p:spPr>
      </p:pic>
      <p:pic>
        <p:nvPicPr>
          <p:cNvPr id="194" name="Google Shape;194;p18" descr="Badge Tick with solid fill"/>
          <p:cNvPicPr preferRelativeResize="0"/>
          <p:nvPr/>
        </p:nvPicPr>
        <p:blipFill rotWithShape="1">
          <a:blip r:embed="rId3">
            <a:alphaModFix/>
          </a:blip>
          <a:srcRect/>
          <a:stretch/>
        </p:blipFill>
        <p:spPr>
          <a:xfrm>
            <a:off x="500063" y="225425"/>
            <a:ext cx="914400" cy="914400"/>
          </a:xfrm>
          <a:prstGeom prst="rect">
            <a:avLst/>
          </a:prstGeom>
          <a:noFill/>
          <a:ln>
            <a:noFill/>
          </a:ln>
        </p:spPr>
      </p:pic>
      <p:sp>
        <p:nvSpPr>
          <p:cNvPr id="195" name="Google Shape;195;p18"/>
          <p:cNvSpPr txBox="1">
            <a:spLocks noGrp="1"/>
          </p:cNvSpPr>
          <p:nvPr>
            <p:ph type="body" idx="1"/>
          </p:nvPr>
        </p:nvSpPr>
        <p:spPr>
          <a:xfrm>
            <a:off x="500064" y="1984375"/>
            <a:ext cx="12331402" cy="5101500"/>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SzPts val="2188"/>
              <a:buNone/>
            </a:pPr>
            <a:r>
              <a:rPr lang="it-IT" sz="2800" dirty="0"/>
              <a:t>Steve, an 18-year-old boy, needs extra money to afford his lifestyle of hanging out with his friends, buying new video games to play them, buying gifts for his new girlfriend and so on.</a:t>
            </a:r>
          </a:p>
          <a:p>
            <a:pPr marL="0" lvl="0" indent="0" algn="l" rtl="0">
              <a:lnSpc>
                <a:spcPct val="100000"/>
              </a:lnSpc>
              <a:spcBef>
                <a:spcPts val="0"/>
              </a:spcBef>
              <a:spcAft>
                <a:spcPts val="0"/>
              </a:spcAft>
              <a:buSzPts val="2188"/>
              <a:buNone/>
            </a:pPr>
            <a:endParaRPr dirty="0"/>
          </a:p>
          <a:p>
            <a:pPr marL="0" lvl="0" indent="0" algn="l" rtl="0">
              <a:lnSpc>
                <a:spcPct val="100000"/>
              </a:lnSpc>
              <a:spcBef>
                <a:spcPts val="0"/>
              </a:spcBef>
              <a:spcAft>
                <a:spcPts val="0"/>
              </a:spcAft>
              <a:buSzPts val="2188"/>
              <a:buNone/>
            </a:pPr>
            <a:r>
              <a:rPr lang="it-IT" sz="2800" dirty="0"/>
              <a:t>After talking to his parents, who told him they did not have enough money to support an increased allowance, he decided to build a personal budget plan. He planned on a monthly basis, to keep his money under control and also to try to save some. </a:t>
            </a:r>
          </a:p>
          <a:p>
            <a:pPr marL="0" lvl="0" indent="0" algn="l" rtl="0">
              <a:lnSpc>
                <a:spcPct val="100000"/>
              </a:lnSpc>
              <a:spcBef>
                <a:spcPts val="0"/>
              </a:spcBef>
              <a:spcAft>
                <a:spcPts val="0"/>
              </a:spcAft>
              <a:buSzPts val="2188"/>
              <a:buNone/>
            </a:pPr>
            <a:endParaRPr lang="it-IT" sz="2800" dirty="0"/>
          </a:p>
          <a:p>
            <a:pPr marL="0" lvl="0" indent="0" algn="l" rtl="0">
              <a:lnSpc>
                <a:spcPct val="100000"/>
              </a:lnSpc>
              <a:spcBef>
                <a:spcPts val="0"/>
              </a:spcBef>
              <a:spcAft>
                <a:spcPts val="0"/>
              </a:spcAft>
              <a:buSzPts val="2188"/>
              <a:buNone/>
            </a:pPr>
            <a:r>
              <a:rPr lang="it-IT" sz="2800" dirty="0"/>
              <a:t>In addition, he decided to find a part-time job to get extra </a:t>
            </a:r>
          </a:p>
          <a:p>
            <a:pPr marL="0" lvl="0" indent="0" algn="l" rtl="0">
              <a:lnSpc>
                <a:spcPct val="100000"/>
              </a:lnSpc>
              <a:spcBef>
                <a:spcPts val="0"/>
              </a:spcBef>
              <a:spcAft>
                <a:spcPts val="0"/>
              </a:spcAft>
              <a:buSzPts val="2188"/>
              <a:buNone/>
            </a:pPr>
            <a:r>
              <a:rPr lang="it-IT" sz="2800" dirty="0"/>
              <a:t>money for all his expenses while continuing to attend college.</a:t>
            </a:r>
            <a:endParaRPr sz="2800" dirty="0"/>
          </a:p>
        </p:txBody>
      </p:sp>
      <p:pic>
        <p:nvPicPr>
          <p:cNvPr id="3" name="Picture 2" descr="A picture containing text&#10;&#10;Description automatically generated">
            <a:extLst>
              <a:ext uri="{FF2B5EF4-FFF2-40B4-BE49-F238E27FC236}">
                <a16:creationId xmlns:a16="http://schemas.microsoft.com/office/drawing/2014/main" id="{5B3817A9-9FC9-54E5-8CDE-673BE799F8B7}"/>
              </a:ext>
            </a:extLst>
          </p:cNvPr>
          <p:cNvPicPr>
            <a:picLocks noChangeAspect="1"/>
          </p:cNvPicPr>
          <p:nvPr/>
        </p:nvPicPr>
        <p:blipFill>
          <a:blip r:embed="rId4"/>
          <a:stretch>
            <a:fillRect/>
          </a:stretch>
        </p:blipFill>
        <p:spPr>
          <a:xfrm>
            <a:off x="9780566" y="4996552"/>
            <a:ext cx="2893865" cy="227597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9"/>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n-IE" dirty="0"/>
              <a:t>Thank you for attending. For more resources, visit the Money Matters website:</a:t>
            </a:r>
            <a:br>
              <a:rPr lang="en-IE" dirty="0"/>
            </a:br>
            <a:br>
              <a:rPr lang="en-IE" dirty="0"/>
            </a:br>
            <a:r>
              <a:rPr lang="en-IE" u="sng" dirty="0">
                <a:solidFill>
                  <a:schemeClr val="hlink"/>
                </a:solidFill>
                <a:hlinkClick r:id="rId3"/>
              </a:rPr>
              <a:t>https://moneymattersproject.eu/</a:t>
            </a:r>
            <a:r>
              <a:rPr lang="en-IE" dirty="0"/>
              <a:t> </a:t>
            </a:r>
            <a:br>
              <a:rPr lang="en-IE" dirty="0"/>
            </a:b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209300" y="373508"/>
            <a:ext cx="12330000" cy="1298145"/>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dirty="0"/>
              <a:t>Family Learning </a:t>
            </a:r>
            <a:br>
              <a:rPr lang="it-IT" dirty="0"/>
            </a:br>
            <a:r>
              <a:rPr lang="en-IE" dirty="0"/>
              <a:t>Visual Plan</a:t>
            </a:r>
            <a:endParaRPr dirty="0"/>
          </a:p>
        </p:txBody>
      </p:sp>
      <p:sp>
        <p:nvSpPr>
          <p:cNvPr id="6" name="Ovale 1">
            <a:extLst>
              <a:ext uri="{FF2B5EF4-FFF2-40B4-BE49-F238E27FC236}">
                <a16:creationId xmlns:a16="http://schemas.microsoft.com/office/drawing/2014/main" id="{0BCCD2DA-5E4B-959F-A563-9E0F5821AF1C}"/>
              </a:ext>
            </a:extLst>
          </p:cNvPr>
          <p:cNvSpPr/>
          <p:nvPr/>
        </p:nvSpPr>
        <p:spPr>
          <a:xfrm>
            <a:off x="213466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Word Search</a:t>
            </a:r>
          </a:p>
        </p:txBody>
      </p:sp>
      <p:sp>
        <p:nvSpPr>
          <p:cNvPr id="9" name="Rettangolo con angoli arrotondati 40">
            <a:extLst>
              <a:ext uri="{FF2B5EF4-FFF2-40B4-BE49-F238E27FC236}">
                <a16:creationId xmlns:a16="http://schemas.microsoft.com/office/drawing/2014/main" id="{75E43BB2-EFC0-7463-6823-B6A1DED9B958}"/>
              </a:ext>
            </a:extLst>
          </p:cNvPr>
          <p:cNvSpPr/>
          <p:nvPr/>
        </p:nvSpPr>
        <p:spPr>
          <a:xfrm>
            <a:off x="293483" y="3560728"/>
            <a:ext cx="1925497" cy="112227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it-IT" sz="3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End</a:t>
            </a:r>
            <a:endParaRPr lang="en-GB" sz="2400" dirty="0">
              <a:solidFill>
                <a:srgbClr val="374856"/>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Freccia a destra 2">
            <a:extLst>
              <a:ext uri="{FF2B5EF4-FFF2-40B4-BE49-F238E27FC236}">
                <a16:creationId xmlns:a16="http://schemas.microsoft.com/office/drawing/2014/main" id="{3A746109-5D05-E6BA-A2C6-5A43C71F5356}"/>
              </a:ext>
            </a:extLst>
          </p:cNvPr>
          <p:cNvSpPr/>
          <p:nvPr/>
        </p:nvSpPr>
        <p:spPr>
          <a:xfrm>
            <a:off x="4837213"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1" name="Elemento grafico 19" descr="Tè">
            <a:extLst>
              <a:ext uri="{FF2B5EF4-FFF2-40B4-BE49-F238E27FC236}">
                <a16:creationId xmlns:a16="http://schemas.microsoft.com/office/drawing/2014/main" id="{30F8D57F-4A71-3CBE-12BA-61B102D047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77855" y="2879890"/>
            <a:ext cx="1326947" cy="1321079"/>
          </a:xfrm>
          <a:prstGeom prst="rect">
            <a:avLst/>
          </a:prstGeom>
        </p:spPr>
      </p:pic>
      <p:pic>
        <p:nvPicPr>
          <p:cNvPr id="12" name="Elemento grafico 16" descr="Presentazione con grafico a barre da destra a sinistra">
            <a:extLst>
              <a:ext uri="{FF2B5EF4-FFF2-40B4-BE49-F238E27FC236}">
                <a16:creationId xmlns:a16="http://schemas.microsoft.com/office/drawing/2014/main" id="{20855000-904D-774D-ECFA-4BA19F4F11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7500" y="2735099"/>
            <a:ext cx="333375" cy="333375"/>
          </a:xfrm>
          <a:prstGeom prst="rect">
            <a:avLst/>
          </a:prstGeom>
        </p:spPr>
      </p:pic>
      <p:sp>
        <p:nvSpPr>
          <p:cNvPr id="13" name="Ovale 1">
            <a:extLst>
              <a:ext uri="{FF2B5EF4-FFF2-40B4-BE49-F238E27FC236}">
                <a16:creationId xmlns:a16="http://schemas.microsoft.com/office/drawing/2014/main" id="{2AB77BFE-1320-9A5D-3A7D-6DACA19FD497}"/>
              </a:ext>
            </a:extLst>
          </p:cNvPr>
          <p:cNvSpPr/>
          <p:nvPr/>
        </p:nvSpPr>
        <p:spPr>
          <a:xfrm>
            <a:off x="5590400" y="1186163"/>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6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Activity – discussing money with children</a:t>
            </a:r>
          </a:p>
        </p:txBody>
      </p:sp>
      <p:sp>
        <p:nvSpPr>
          <p:cNvPr id="14" name="Ovale 1">
            <a:extLst>
              <a:ext uri="{FF2B5EF4-FFF2-40B4-BE49-F238E27FC236}">
                <a16:creationId xmlns:a16="http://schemas.microsoft.com/office/drawing/2014/main" id="{60D377CD-BCCB-66AF-8FF4-E86CE9F3C312}"/>
              </a:ext>
            </a:extLst>
          </p:cNvPr>
          <p:cNvSpPr/>
          <p:nvPr/>
        </p:nvSpPr>
        <p:spPr>
          <a:xfrm>
            <a:off x="9223180"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School-age children and money</a:t>
            </a:r>
          </a:p>
        </p:txBody>
      </p:sp>
      <p:sp>
        <p:nvSpPr>
          <p:cNvPr id="15" name="Ovale 1">
            <a:extLst>
              <a:ext uri="{FF2B5EF4-FFF2-40B4-BE49-F238E27FC236}">
                <a16:creationId xmlns:a16="http://schemas.microsoft.com/office/drawing/2014/main" id="{4FB26EE3-A37D-9929-D5AD-89DC431E2AD6}"/>
              </a:ext>
            </a:extLst>
          </p:cNvPr>
          <p:cNvSpPr/>
          <p:nvPr/>
        </p:nvSpPr>
        <p:spPr>
          <a:xfrm>
            <a:off x="5783582"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Money Matters Comics and Escape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R</a:t>
            </a:r>
            <a:r>
              <a:rPr lang="en-GB"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ooms</a:t>
            </a:r>
          </a:p>
        </p:txBody>
      </p:sp>
      <p:sp>
        <p:nvSpPr>
          <p:cNvPr id="16" name="Ovale 1">
            <a:extLst>
              <a:ext uri="{FF2B5EF4-FFF2-40B4-BE49-F238E27FC236}">
                <a16:creationId xmlns:a16="http://schemas.microsoft.com/office/drawing/2014/main" id="{F782D476-7390-B6DD-AD29-AD99811190EB}"/>
              </a:ext>
            </a:extLst>
          </p:cNvPr>
          <p:cNvSpPr/>
          <p:nvPr/>
        </p:nvSpPr>
        <p:spPr>
          <a:xfrm>
            <a:off x="903175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800" b="1" dirty="0">
                <a:solidFill>
                  <a:schemeClr val="tx2"/>
                </a:solidFill>
                <a:latin typeface="Calibri" panose="020F0502020204030204" pitchFamily="34" charset="0"/>
                <a:ea typeface="Calibri" panose="020F0502020204030204" pitchFamily="34" charset="0"/>
                <a:cs typeface="Calibri" panose="020F0502020204030204" pitchFamily="34" charset="0"/>
              </a:rPr>
              <a:t>P</a:t>
            </a:r>
            <a:r>
              <a:rPr lang="en-GB"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re-school children and money</a:t>
            </a:r>
          </a:p>
        </p:txBody>
      </p:sp>
      <p:sp>
        <p:nvSpPr>
          <p:cNvPr id="17" name="Ovale 1">
            <a:extLst>
              <a:ext uri="{FF2B5EF4-FFF2-40B4-BE49-F238E27FC236}">
                <a16:creationId xmlns:a16="http://schemas.microsoft.com/office/drawing/2014/main" id="{9C2E76BB-E320-502C-7C59-5F58AC63C5A1}"/>
              </a:ext>
            </a:extLst>
          </p:cNvPr>
          <p:cNvSpPr/>
          <p:nvPr/>
        </p:nvSpPr>
        <p:spPr>
          <a:xfrm>
            <a:off x="2417922" y="4339185"/>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Activity – Teenagers and money</a:t>
            </a:r>
          </a:p>
        </p:txBody>
      </p:sp>
      <p:sp>
        <p:nvSpPr>
          <p:cNvPr id="18" name="Freccia a destra 2">
            <a:extLst>
              <a:ext uri="{FF2B5EF4-FFF2-40B4-BE49-F238E27FC236}">
                <a16:creationId xmlns:a16="http://schemas.microsoft.com/office/drawing/2014/main" id="{74192749-95ED-43B9-3322-3E5EE222317A}"/>
              </a:ext>
            </a:extLst>
          </p:cNvPr>
          <p:cNvSpPr/>
          <p:nvPr/>
        </p:nvSpPr>
        <p:spPr>
          <a:xfrm>
            <a:off x="8311658"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ccia a destra 2">
            <a:extLst>
              <a:ext uri="{FF2B5EF4-FFF2-40B4-BE49-F238E27FC236}">
                <a16:creationId xmlns:a16="http://schemas.microsoft.com/office/drawing/2014/main" id="{A4A56CE3-4980-BCAF-59A3-BC301BEC8D1B}"/>
              </a:ext>
            </a:extLst>
          </p:cNvPr>
          <p:cNvSpPr/>
          <p:nvPr/>
        </p:nvSpPr>
        <p:spPr>
          <a:xfrm rot="7963522">
            <a:off x="11850651" y="455666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ccia a destra 2">
            <a:extLst>
              <a:ext uri="{FF2B5EF4-FFF2-40B4-BE49-F238E27FC236}">
                <a16:creationId xmlns:a16="http://schemas.microsoft.com/office/drawing/2014/main" id="{4EF23947-EEAC-9D30-BB31-90476642EDD7}"/>
              </a:ext>
            </a:extLst>
          </p:cNvPr>
          <p:cNvSpPr/>
          <p:nvPr/>
        </p:nvSpPr>
        <p:spPr>
          <a:xfrm rot="3139517">
            <a:off x="11794606" y="2593660"/>
            <a:ext cx="628015" cy="101734"/>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ccia a destra 2">
            <a:extLst>
              <a:ext uri="{FF2B5EF4-FFF2-40B4-BE49-F238E27FC236}">
                <a16:creationId xmlns:a16="http://schemas.microsoft.com/office/drawing/2014/main" id="{AF7448CD-11CD-332A-E16C-B4328DEB9023}"/>
              </a:ext>
            </a:extLst>
          </p:cNvPr>
          <p:cNvSpPr/>
          <p:nvPr/>
        </p:nvSpPr>
        <p:spPr>
          <a:xfrm rot="10800000">
            <a:off x="509077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ccia a destra 2">
            <a:extLst>
              <a:ext uri="{FF2B5EF4-FFF2-40B4-BE49-F238E27FC236}">
                <a16:creationId xmlns:a16="http://schemas.microsoft.com/office/drawing/2014/main" id="{ACA3005B-1D65-F283-67D0-476E882328C7}"/>
              </a:ext>
            </a:extLst>
          </p:cNvPr>
          <p:cNvSpPr/>
          <p:nvPr/>
        </p:nvSpPr>
        <p:spPr>
          <a:xfrm rot="10800000">
            <a:off x="850162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ccia a destra 2">
            <a:extLst>
              <a:ext uri="{FF2B5EF4-FFF2-40B4-BE49-F238E27FC236}">
                <a16:creationId xmlns:a16="http://schemas.microsoft.com/office/drawing/2014/main" id="{F60A2E66-F491-EDCA-2A93-D48074EB782C}"/>
              </a:ext>
            </a:extLst>
          </p:cNvPr>
          <p:cNvSpPr/>
          <p:nvPr/>
        </p:nvSpPr>
        <p:spPr>
          <a:xfrm rot="13705042">
            <a:off x="1706434" y="502175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Casella di testo 2">
            <a:extLst>
              <a:ext uri="{FF2B5EF4-FFF2-40B4-BE49-F238E27FC236}">
                <a16:creationId xmlns:a16="http://schemas.microsoft.com/office/drawing/2014/main" id="{911D3A04-E666-90C4-53DD-27649B096F2B}"/>
              </a:ext>
            </a:extLst>
          </p:cNvPr>
          <p:cNvSpPr txBox="1">
            <a:spLocks noChangeArrowheads="1"/>
          </p:cNvSpPr>
          <p:nvPr/>
        </p:nvSpPr>
        <p:spPr bwMode="auto">
          <a:xfrm>
            <a:off x="9761220" y="3463443"/>
            <a:ext cx="2140942" cy="7217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spcAft>
                <a:spcPts val="600"/>
              </a:spcAft>
            </a:pPr>
            <a:r>
              <a:rPr lang="en-US" sz="2400" b="1" dirty="0">
                <a:solidFill>
                  <a:srgbClr val="0A9A8F"/>
                </a:solidFill>
                <a:effectLst/>
                <a:latin typeface="Calibri" panose="020F0502020204030204" pitchFamily="34" charset="0"/>
                <a:ea typeface="Calibri" panose="020F0502020204030204" pitchFamily="34" charset="0"/>
              </a:rPr>
              <a:t>Break – 10 min</a:t>
            </a:r>
            <a:r>
              <a:rPr lang="en-US" sz="800" dirty="0">
                <a:solidFill>
                  <a:srgbClr val="0A9A8F"/>
                </a:solidFill>
                <a:effectLst/>
                <a:latin typeface="Calibri" panose="020F0502020204030204" pitchFamily="34" charset="0"/>
                <a:ea typeface="Calibri" panose="020F0502020204030204" pitchFamily="34" charset="0"/>
              </a:rPr>
              <a:t>.</a:t>
            </a:r>
            <a:endParaRPr lang="en-GB" sz="1200" dirty="0">
              <a:solidFill>
                <a:srgbClr val="374856"/>
              </a:solidFill>
              <a:effectLst/>
              <a:latin typeface="Calibri" panose="020F0502020204030204" pitchFamily="34" charset="0"/>
              <a:ea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F8FA7E-26AA-1DE0-5EF4-9233ECAA43ED}"/>
              </a:ext>
            </a:extLst>
          </p:cNvPr>
          <p:cNvSpPr>
            <a:spLocks noGrp="1"/>
          </p:cNvSpPr>
          <p:nvPr>
            <p:ph type="body" idx="1"/>
          </p:nvPr>
        </p:nvSpPr>
        <p:spPr>
          <a:xfrm>
            <a:off x="500133" y="2603206"/>
            <a:ext cx="12331402" cy="4651182"/>
          </a:xfrm>
        </p:spPr>
        <p:txBody>
          <a:bodyPr/>
          <a:lstStyle/>
          <a:p>
            <a:pPr marL="971550" indent="-742950" algn="l">
              <a:buFont typeface="+mj-lt"/>
              <a:buAutoNum type="arabicPeriod"/>
            </a:pPr>
            <a:r>
              <a:rPr lang="en-GB" sz="3600" dirty="0"/>
              <a:t>Find a partner who you have not worked with before.</a:t>
            </a:r>
          </a:p>
          <a:p>
            <a:pPr marL="971550" indent="-742950" algn="l">
              <a:buFont typeface="+mj-lt"/>
              <a:buAutoNum type="arabicPeriod"/>
            </a:pPr>
            <a:endParaRPr lang="en-GB" sz="3600" dirty="0"/>
          </a:p>
          <a:p>
            <a:pPr marL="971550" indent="-742950" algn="l">
              <a:buFont typeface="+mj-lt"/>
              <a:buAutoNum type="arabicPeriod"/>
            </a:pPr>
            <a:r>
              <a:rPr lang="en-GB" sz="3600" dirty="0"/>
              <a:t>Together complete the word search M7.1.</a:t>
            </a:r>
          </a:p>
          <a:p>
            <a:pPr marL="971550" indent="-742950" algn="l">
              <a:buFont typeface="+mj-lt"/>
              <a:buAutoNum type="arabicPeriod"/>
            </a:pPr>
            <a:endParaRPr lang="en-GB" sz="3600" dirty="0"/>
          </a:p>
          <a:p>
            <a:pPr marL="971550" indent="-742950" algn="l">
              <a:buFont typeface="+mj-lt"/>
              <a:buAutoNum type="arabicPeriod"/>
            </a:pPr>
            <a:r>
              <a:rPr lang="en-GB" sz="3600" dirty="0"/>
              <a:t>Check your answers.</a:t>
            </a:r>
          </a:p>
          <a:p>
            <a:pPr marL="971550" indent="-742950" algn="l">
              <a:buFont typeface="+mj-lt"/>
              <a:buAutoNum type="arabicPeriod"/>
            </a:pPr>
            <a:endParaRPr lang="en-GB" sz="3600" dirty="0"/>
          </a:p>
          <a:p>
            <a:pPr marL="971550" indent="-742950" algn="l">
              <a:buFont typeface="+mj-lt"/>
              <a:buAutoNum type="arabicPeriod"/>
            </a:pPr>
            <a:r>
              <a:rPr lang="en-GB" sz="3600" dirty="0"/>
              <a:t>Discuss what age children might play this word game and how might you use it?</a:t>
            </a:r>
          </a:p>
          <a:p>
            <a:pPr marL="228600" indent="0" algn="l"/>
            <a:endParaRPr lang="en-GB" sz="3600" dirty="0"/>
          </a:p>
          <a:p>
            <a:endParaRPr lang="en-GB" dirty="0"/>
          </a:p>
        </p:txBody>
      </p:sp>
      <p:sp>
        <p:nvSpPr>
          <p:cNvPr id="3" name="Title 2">
            <a:extLst>
              <a:ext uri="{FF2B5EF4-FFF2-40B4-BE49-F238E27FC236}">
                <a16:creationId xmlns:a16="http://schemas.microsoft.com/office/drawing/2014/main" id="{7B8CC2D9-D777-EAE6-96A4-D683E3520EB1}"/>
              </a:ext>
            </a:extLst>
          </p:cNvPr>
          <p:cNvSpPr>
            <a:spLocks noGrp="1"/>
          </p:cNvSpPr>
          <p:nvPr>
            <p:ph type="title"/>
          </p:nvPr>
        </p:nvSpPr>
        <p:spPr>
          <a:xfrm>
            <a:off x="501466" y="290653"/>
            <a:ext cx="12330000" cy="1345641"/>
          </a:xfrm>
        </p:spPr>
        <p:txBody>
          <a:bodyPr>
            <a:normAutofit/>
          </a:bodyPr>
          <a:lstStyle/>
          <a:p>
            <a:r>
              <a:rPr lang="it-IT" dirty="0"/>
              <a:t>Family Learning </a:t>
            </a:r>
            <a:br>
              <a:rPr lang="it-IT" dirty="0"/>
            </a:br>
            <a:r>
              <a:rPr lang="en-GB" dirty="0"/>
              <a:t>Warmer</a:t>
            </a:r>
          </a:p>
        </p:txBody>
      </p:sp>
      <p:sp>
        <p:nvSpPr>
          <p:cNvPr id="4" name="Text Placeholder 3">
            <a:extLst>
              <a:ext uri="{FF2B5EF4-FFF2-40B4-BE49-F238E27FC236}">
                <a16:creationId xmlns:a16="http://schemas.microsoft.com/office/drawing/2014/main" id="{0658DF8E-6C4A-BC34-5B17-FCE08F4386FB}"/>
              </a:ext>
            </a:extLst>
          </p:cNvPr>
          <p:cNvSpPr>
            <a:spLocks noGrp="1"/>
          </p:cNvSpPr>
          <p:nvPr>
            <p:ph type="body" idx="2"/>
          </p:nvPr>
        </p:nvSpPr>
        <p:spPr>
          <a:xfrm>
            <a:off x="500133" y="1389837"/>
            <a:ext cx="12331541" cy="1122946"/>
          </a:xfrm>
        </p:spPr>
        <p:txBody>
          <a:bodyPr/>
          <a:lstStyle/>
          <a:p>
            <a:r>
              <a:rPr lang="en-GB" i="0" dirty="0"/>
              <a:t>Activity M7.1</a:t>
            </a:r>
          </a:p>
          <a:p>
            <a:r>
              <a:rPr lang="en-GB" i="0" dirty="0"/>
              <a:t>Word Search</a:t>
            </a:r>
          </a:p>
        </p:txBody>
      </p:sp>
      <p:pic>
        <p:nvPicPr>
          <p:cNvPr id="6" name="Picture 5" descr="Text&#10;&#10;Description automatically generated">
            <a:extLst>
              <a:ext uri="{FF2B5EF4-FFF2-40B4-BE49-F238E27FC236}">
                <a16:creationId xmlns:a16="http://schemas.microsoft.com/office/drawing/2014/main" id="{65D1B9B1-91B8-F080-64ED-5AC3F3D8E8C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930062" y="442312"/>
            <a:ext cx="2069432" cy="1980047"/>
          </a:xfrm>
          <a:prstGeom prst="rect">
            <a:avLst/>
          </a:prstGeom>
        </p:spPr>
      </p:pic>
    </p:spTree>
    <p:extLst>
      <p:ext uri="{BB962C8B-B14F-4D97-AF65-F5344CB8AC3E}">
        <p14:creationId xmlns:p14="http://schemas.microsoft.com/office/powerpoint/2010/main" val="2859428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dirty="0"/>
              <a:t>Family Learning </a:t>
            </a:r>
            <a:endParaRPr dirty="0"/>
          </a:p>
        </p:txBody>
      </p:sp>
      <p:sp>
        <p:nvSpPr>
          <p:cNvPr id="71" name="Google Shape;71;p3"/>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Introduction</a:t>
            </a:r>
            <a:endParaRPr i="0" dirty="0"/>
          </a:p>
        </p:txBody>
      </p:sp>
      <p:sp>
        <p:nvSpPr>
          <p:cNvPr id="72" name="Google Shape;72;p3"/>
          <p:cNvSpPr txBox="1">
            <a:spLocks noGrp="1"/>
          </p:cNvSpPr>
          <p:nvPr>
            <p:ph type="body" idx="1"/>
          </p:nvPr>
        </p:nvSpPr>
        <p:spPr>
          <a:xfrm>
            <a:off x="500064" y="1984374"/>
            <a:ext cx="12331402" cy="5360805"/>
          </a:xfrm>
          <a:prstGeom prst="rect">
            <a:avLst/>
          </a:prstGeom>
          <a:noFill/>
          <a:ln>
            <a:noFill/>
          </a:ln>
        </p:spPr>
        <p:txBody>
          <a:bodyPr spcFirstLastPara="1" wrap="square" lIns="72000" tIns="45700" rIns="72000" bIns="45700" anchor="t" anchorCtr="0">
            <a:noAutofit/>
          </a:bodyPr>
          <a:lstStyle/>
          <a:p>
            <a:pPr marL="0" lvl="0" indent="0" algn="l" rtl="0">
              <a:lnSpc>
                <a:spcPct val="150000"/>
              </a:lnSpc>
              <a:spcBef>
                <a:spcPts val="0"/>
              </a:spcBef>
              <a:spcAft>
                <a:spcPts val="0"/>
              </a:spcAft>
              <a:buSzPts val="2100"/>
              <a:buNone/>
            </a:pPr>
            <a:r>
              <a:rPr lang="it-IT" sz="2800" dirty="0"/>
              <a:t>Parents are their children’s first and most effective teachers, so the family is the perfect environment to teach children how to manage money in a powerful way.  Not all parents are financial experts, but they are experts in their children.</a:t>
            </a:r>
            <a:endParaRPr sz="2800" dirty="0"/>
          </a:p>
          <a:p>
            <a:pPr marL="0" lvl="0" indent="0" algn="l" rtl="0">
              <a:lnSpc>
                <a:spcPct val="150000"/>
              </a:lnSpc>
              <a:spcBef>
                <a:spcPts val="0"/>
              </a:spcBef>
              <a:spcAft>
                <a:spcPts val="0"/>
              </a:spcAft>
              <a:buSzPts val="2100"/>
              <a:buNone/>
            </a:pPr>
            <a:endParaRPr sz="2800" dirty="0"/>
          </a:p>
          <a:p>
            <a:pPr marL="0" lvl="0" indent="0" algn="l" rtl="0">
              <a:lnSpc>
                <a:spcPct val="150000"/>
              </a:lnSpc>
              <a:spcBef>
                <a:spcPts val="0"/>
              </a:spcBef>
              <a:spcAft>
                <a:spcPts val="0"/>
              </a:spcAft>
              <a:buSzPts val="2100"/>
              <a:buNone/>
            </a:pPr>
            <a:r>
              <a:rPr lang="it-IT" sz="2800" dirty="0"/>
              <a:t>It is important to provide children with good financial education to enable them to manage money and make good financial choices for their future. This module will support parents and </a:t>
            </a:r>
            <a:r>
              <a:rPr lang="it-IT" sz="2800" dirty="0" err="1"/>
              <a:t>guardians</a:t>
            </a:r>
            <a:r>
              <a:rPr lang="it-IT" sz="2800" dirty="0"/>
              <a:t> to talk to their children about money using some simple strategies.</a:t>
            </a:r>
            <a:endParaRPr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D2CAE-60BF-26CE-D550-86F00E8BAE1A}"/>
              </a:ext>
            </a:extLst>
          </p:cNvPr>
          <p:cNvSpPr>
            <a:spLocks noGrp="1"/>
          </p:cNvSpPr>
          <p:nvPr>
            <p:ph type="body" idx="1"/>
          </p:nvPr>
        </p:nvSpPr>
        <p:spPr>
          <a:xfrm>
            <a:off x="500202" y="2546795"/>
            <a:ext cx="12507137" cy="4526746"/>
          </a:xfrm>
        </p:spPr>
        <p:txBody>
          <a:bodyPr/>
          <a:lstStyle/>
          <a:p>
            <a:endParaRPr lang="en-GB" dirty="0"/>
          </a:p>
          <a:p>
            <a:pPr marL="971550" indent="-742950">
              <a:buFont typeface="+mj-lt"/>
              <a:buAutoNum type="arabicPeriod"/>
            </a:pPr>
            <a:r>
              <a:rPr lang="en-GB" sz="3600" dirty="0"/>
              <a:t>Do you usually talk to your children about money?</a:t>
            </a:r>
          </a:p>
          <a:p>
            <a:pPr marL="971550" indent="-742950">
              <a:buFont typeface="+mj-lt"/>
              <a:buAutoNum type="arabicPeriod"/>
            </a:pPr>
            <a:endParaRPr lang="en-GB" sz="3600" dirty="0"/>
          </a:p>
          <a:p>
            <a:pPr marL="971550" indent="-742950">
              <a:buFont typeface="+mj-lt"/>
              <a:buAutoNum type="arabicPeriod"/>
            </a:pPr>
            <a:r>
              <a:rPr lang="en-GB" sz="3600" dirty="0"/>
              <a:t>What age do you start to teach children about money?</a:t>
            </a:r>
          </a:p>
          <a:p>
            <a:pPr marL="971550" indent="-742950">
              <a:buFont typeface="+mj-lt"/>
              <a:buAutoNum type="arabicPeriod"/>
            </a:pPr>
            <a:endParaRPr lang="en-GB" sz="3600" dirty="0"/>
          </a:p>
          <a:p>
            <a:pPr marL="971550" indent="-742950">
              <a:buFont typeface="+mj-lt"/>
              <a:buAutoNum type="arabicPeriod"/>
            </a:pPr>
            <a:r>
              <a:rPr lang="en-GB" sz="3600" dirty="0"/>
              <a:t>What do you teach them in terms of concepts?</a:t>
            </a:r>
          </a:p>
          <a:p>
            <a:pPr marL="971550" indent="-742950">
              <a:buFont typeface="+mj-lt"/>
              <a:buAutoNum type="arabicPeriod"/>
            </a:pPr>
            <a:endParaRPr lang="en-GB" sz="3600" dirty="0"/>
          </a:p>
          <a:p>
            <a:pPr marL="971550" indent="-742950">
              <a:buFont typeface="+mj-lt"/>
              <a:buAutoNum type="arabicPeriod"/>
            </a:pPr>
            <a:r>
              <a:rPr lang="en-GB" sz="3600" dirty="0"/>
              <a:t>What methods, and how do you teach them at various ages?</a:t>
            </a:r>
          </a:p>
        </p:txBody>
      </p:sp>
      <p:sp>
        <p:nvSpPr>
          <p:cNvPr id="3" name="Title 2">
            <a:extLst>
              <a:ext uri="{FF2B5EF4-FFF2-40B4-BE49-F238E27FC236}">
                <a16:creationId xmlns:a16="http://schemas.microsoft.com/office/drawing/2014/main" id="{725C71AF-D987-F584-CA89-05583E1B0A7E}"/>
              </a:ext>
            </a:extLst>
          </p:cNvPr>
          <p:cNvSpPr>
            <a:spLocks noGrp="1"/>
          </p:cNvSpPr>
          <p:nvPr>
            <p:ph type="title"/>
          </p:nvPr>
        </p:nvSpPr>
        <p:spPr/>
        <p:txBody>
          <a:bodyPr/>
          <a:lstStyle/>
          <a:p>
            <a:r>
              <a:rPr lang="en-GB" dirty="0"/>
              <a:t>Family Learning</a:t>
            </a:r>
          </a:p>
        </p:txBody>
      </p:sp>
      <p:sp>
        <p:nvSpPr>
          <p:cNvPr id="4" name="Text Placeholder 3">
            <a:extLst>
              <a:ext uri="{FF2B5EF4-FFF2-40B4-BE49-F238E27FC236}">
                <a16:creationId xmlns:a16="http://schemas.microsoft.com/office/drawing/2014/main" id="{F07AB5A4-958B-0D4B-4ECD-7D7ED6981914}"/>
              </a:ext>
            </a:extLst>
          </p:cNvPr>
          <p:cNvSpPr>
            <a:spLocks noGrp="1"/>
          </p:cNvSpPr>
          <p:nvPr>
            <p:ph type="body" idx="2"/>
          </p:nvPr>
        </p:nvSpPr>
        <p:spPr>
          <a:xfrm>
            <a:off x="500064" y="1260554"/>
            <a:ext cx="12331541" cy="1177846"/>
          </a:xfrm>
        </p:spPr>
        <p:txBody>
          <a:bodyPr/>
          <a:lstStyle/>
          <a:p>
            <a:r>
              <a:rPr lang="en-GB" i="0" dirty="0"/>
              <a:t>Activity M7.2</a:t>
            </a:r>
          </a:p>
          <a:p>
            <a:r>
              <a:rPr lang="en-GB" i="0" dirty="0"/>
              <a:t>Children and money</a:t>
            </a:r>
          </a:p>
        </p:txBody>
      </p:sp>
    </p:spTree>
    <p:extLst>
      <p:ext uri="{BB962C8B-B14F-4D97-AF65-F5344CB8AC3E}">
        <p14:creationId xmlns:p14="http://schemas.microsoft.com/office/powerpoint/2010/main" val="3997329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49008-0533-FE43-D9B0-A5533213946F}"/>
              </a:ext>
            </a:extLst>
          </p:cNvPr>
          <p:cNvSpPr>
            <a:spLocks noGrp="1"/>
          </p:cNvSpPr>
          <p:nvPr>
            <p:ph type="body" idx="1"/>
          </p:nvPr>
        </p:nvSpPr>
        <p:spPr>
          <a:xfrm>
            <a:off x="500064" y="2839463"/>
            <a:ext cx="12331402" cy="5129444"/>
          </a:xfrm>
        </p:spPr>
        <p:txBody>
          <a:bodyPr/>
          <a:lstStyle/>
          <a:p>
            <a:r>
              <a:rPr lang="en-GB" sz="3600" dirty="0"/>
              <a:t>Group 1: Identify 2 money games for 2-3 year olds</a:t>
            </a:r>
          </a:p>
          <a:p>
            <a:endParaRPr lang="en-GB" sz="3600" dirty="0"/>
          </a:p>
          <a:p>
            <a:endParaRPr lang="en-GB" sz="3600" dirty="0"/>
          </a:p>
          <a:p>
            <a:r>
              <a:rPr lang="en-GB" sz="3600" dirty="0"/>
              <a:t>Group 2: Identify 2 money games for 4-6 year olds</a:t>
            </a:r>
          </a:p>
        </p:txBody>
      </p:sp>
      <p:sp>
        <p:nvSpPr>
          <p:cNvPr id="3" name="Title 2">
            <a:extLst>
              <a:ext uri="{FF2B5EF4-FFF2-40B4-BE49-F238E27FC236}">
                <a16:creationId xmlns:a16="http://schemas.microsoft.com/office/drawing/2014/main" id="{0B140C66-77E1-F10E-E5BC-97017598D7A4}"/>
              </a:ext>
            </a:extLst>
          </p:cNvPr>
          <p:cNvSpPr>
            <a:spLocks noGrp="1"/>
          </p:cNvSpPr>
          <p:nvPr>
            <p:ph type="title"/>
          </p:nvPr>
        </p:nvSpPr>
        <p:spPr/>
        <p:txBody>
          <a:bodyPr/>
          <a:lstStyle/>
          <a:p>
            <a:r>
              <a:rPr lang="en-GB" dirty="0"/>
              <a:t>Family Learning:</a:t>
            </a:r>
          </a:p>
        </p:txBody>
      </p:sp>
      <p:sp>
        <p:nvSpPr>
          <p:cNvPr id="4" name="Text Placeholder 3">
            <a:extLst>
              <a:ext uri="{FF2B5EF4-FFF2-40B4-BE49-F238E27FC236}">
                <a16:creationId xmlns:a16="http://schemas.microsoft.com/office/drawing/2014/main" id="{82904668-881D-3975-6DCE-10C94EFF0797}"/>
              </a:ext>
            </a:extLst>
          </p:cNvPr>
          <p:cNvSpPr>
            <a:spLocks noGrp="1"/>
          </p:cNvSpPr>
          <p:nvPr>
            <p:ph type="body" idx="2"/>
          </p:nvPr>
        </p:nvSpPr>
        <p:spPr>
          <a:xfrm>
            <a:off x="500064" y="1152160"/>
            <a:ext cx="12331541" cy="949356"/>
          </a:xfrm>
        </p:spPr>
        <p:txBody>
          <a:bodyPr/>
          <a:lstStyle/>
          <a:p>
            <a:r>
              <a:rPr lang="en-GB" i="0" dirty="0"/>
              <a:t>Activity M7.2 cont.</a:t>
            </a:r>
          </a:p>
          <a:p>
            <a:r>
              <a:rPr lang="en-GB" i="0" dirty="0"/>
              <a:t>Pre schoolers teaching activities</a:t>
            </a:r>
          </a:p>
        </p:txBody>
      </p:sp>
    </p:spTree>
    <p:extLst>
      <p:ext uri="{BB962C8B-B14F-4D97-AF65-F5344CB8AC3E}">
        <p14:creationId xmlns:p14="http://schemas.microsoft.com/office/powerpoint/2010/main" val="119131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4"/>
          <p:cNvSpPr txBox="1">
            <a:spLocks noGrp="1"/>
          </p:cNvSpPr>
          <p:nvPr>
            <p:ph type="body" idx="2"/>
          </p:nvPr>
        </p:nvSpPr>
        <p:spPr>
          <a:xfrm>
            <a:off x="224589" y="1008700"/>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dirty="0"/>
              <a:t> </a:t>
            </a:r>
            <a:r>
              <a:rPr lang="it-IT" i="0" dirty="0"/>
              <a:t>Preschoolers</a:t>
            </a:r>
            <a:endParaRPr i="0" dirty="0"/>
          </a:p>
        </p:txBody>
      </p:sp>
      <p:sp>
        <p:nvSpPr>
          <p:cNvPr id="78" name="Google Shape;78;p4"/>
          <p:cNvSpPr txBox="1"/>
          <p:nvPr/>
        </p:nvSpPr>
        <p:spPr>
          <a:xfrm>
            <a:off x="224589" y="1764007"/>
            <a:ext cx="10316310" cy="52318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it-IT" sz="2800" b="1" i="0" u="none" strike="noStrike" cap="none" dirty="0">
                <a:solidFill>
                  <a:schemeClr val="accent6"/>
                </a:solidFill>
                <a:latin typeface="Calibri"/>
                <a:ea typeface="Calibri"/>
                <a:cs typeface="Calibri"/>
                <a:sym typeface="Calibri"/>
              </a:rPr>
              <a:t>The financial topics to teach to our children depend on </a:t>
            </a:r>
            <a:r>
              <a:rPr lang="it-IT" sz="2800" b="1" i="0" u="none" strike="noStrike" cap="none" dirty="0" err="1">
                <a:solidFill>
                  <a:schemeClr val="accent6"/>
                </a:solidFill>
                <a:latin typeface="Calibri"/>
                <a:ea typeface="Calibri"/>
                <a:cs typeface="Calibri"/>
                <a:sym typeface="Calibri"/>
              </a:rPr>
              <a:t>their</a:t>
            </a:r>
            <a:r>
              <a:rPr lang="it-IT" sz="2800" b="1" i="0" u="none" strike="noStrike" cap="none" dirty="0">
                <a:solidFill>
                  <a:schemeClr val="accent6"/>
                </a:solidFill>
                <a:latin typeface="Calibri"/>
                <a:ea typeface="Calibri"/>
                <a:cs typeface="Calibri"/>
                <a:sym typeface="Calibri"/>
              </a:rPr>
              <a:t> age:</a:t>
            </a:r>
            <a:endParaRPr sz="2800" b="0" i="0" u="none" strike="noStrike" cap="none" dirty="0">
              <a:solidFill>
                <a:srgbClr val="000000"/>
              </a:solidFill>
              <a:latin typeface="Arial"/>
              <a:ea typeface="Arial"/>
              <a:cs typeface="Arial"/>
              <a:sym typeface="Arial"/>
            </a:endParaRPr>
          </a:p>
        </p:txBody>
      </p:sp>
      <p:sp>
        <p:nvSpPr>
          <p:cNvPr id="79" name="Google Shape;79;p4"/>
          <p:cNvSpPr txBox="1">
            <a:spLocks noGrp="1"/>
          </p:cNvSpPr>
          <p:nvPr>
            <p:ph type="title"/>
          </p:nvPr>
        </p:nvSpPr>
        <p:spPr>
          <a:xfrm>
            <a:off x="241573" y="302290"/>
            <a:ext cx="12330000" cy="720000"/>
          </a:xfrm>
          <a:prstGeom prst="rect">
            <a:avLst/>
          </a:prstGeom>
          <a:noFill/>
          <a:ln>
            <a:noFill/>
          </a:ln>
        </p:spPr>
        <p:txBody>
          <a:bodyPr spcFirstLastPara="1" wrap="square" lIns="72000" tIns="45700" rIns="72000" bIns="45700" anchor="ctr" anchorCtr="0">
            <a:normAutofit/>
          </a:bodyPr>
          <a:lstStyle/>
          <a:p>
            <a:pPr marL="0" lvl="0" indent="0" rtl="0">
              <a:lnSpc>
                <a:spcPct val="90000"/>
              </a:lnSpc>
              <a:spcBef>
                <a:spcPts val="0"/>
              </a:spcBef>
              <a:spcAft>
                <a:spcPts val="0"/>
              </a:spcAft>
              <a:buClr>
                <a:schemeClr val="accent2"/>
              </a:buClr>
              <a:buSzPts val="2800"/>
              <a:buFont typeface="Calibri"/>
              <a:buNone/>
            </a:pPr>
            <a:r>
              <a:rPr lang="it-IT" dirty="0"/>
              <a:t>Family Learning</a:t>
            </a:r>
            <a:endParaRPr dirty="0"/>
          </a:p>
        </p:txBody>
      </p:sp>
      <p:sp>
        <p:nvSpPr>
          <p:cNvPr id="80" name="Google Shape;80;p4"/>
          <p:cNvSpPr txBox="1"/>
          <p:nvPr/>
        </p:nvSpPr>
        <p:spPr>
          <a:xfrm>
            <a:off x="224589" y="2386712"/>
            <a:ext cx="12769516" cy="501671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it-IT" sz="2800" b="1" i="0" u="none" strike="noStrike" cap="none" dirty="0">
                <a:solidFill>
                  <a:schemeClr val="dk1"/>
                </a:solidFill>
                <a:latin typeface="Calibri"/>
                <a:ea typeface="Calibri"/>
                <a:cs typeface="Calibri"/>
                <a:sym typeface="Calibri"/>
              </a:rPr>
              <a:t>PRESCHOOL AGE</a:t>
            </a:r>
            <a:r>
              <a:rPr lang="it-IT" sz="2800" b="1" dirty="0">
                <a:solidFill>
                  <a:schemeClr val="dk1"/>
                </a:solidFill>
                <a:latin typeface="Calibri"/>
                <a:ea typeface="Calibri"/>
                <a:cs typeface="Calibri"/>
                <a:sym typeface="Calibri"/>
              </a:rPr>
              <a:t> - </a:t>
            </a:r>
            <a:r>
              <a:rPr lang="it-IT" sz="2800" b="1" i="0" u="none" strike="noStrike" cap="none" dirty="0">
                <a:solidFill>
                  <a:schemeClr val="dk1"/>
                </a:solidFill>
                <a:latin typeface="Calibri"/>
                <a:ea typeface="Calibri"/>
                <a:cs typeface="Calibri"/>
                <a:sym typeface="Calibri"/>
              </a:rPr>
              <a:t>2-3 years old</a:t>
            </a:r>
            <a:r>
              <a:rPr lang="it-IT" sz="2800" b="0" i="0" u="none" strike="noStrike" cap="none" dirty="0">
                <a:solidFill>
                  <a:schemeClr val="dk1"/>
                </a:solidFill>
                <a:latin typeface="Calibri"/>
                <a:ea typeface="Calibri"/>
                <a:cs typeface="Calibri"/>
                <a:sym typeface="Calibri"/>
              </a:rPr>
              <a:t>: the first </a:t>
            </a:r>
            <a:r>
              <a:rPr lang="it-IT" sz="2800" dirty="0">
                <a:solidFill>
                  <a:schemeClr val="dk1"/>
                </a:solidFill>
                <a:latin typeface="Calibri"/>
                <a:ea typeface="Calibri"/>
                <a:cs typeface="Calibri"/>
                <a:sym typeface="Calibri"/>
              </a:rPr>
              <a:t>ideas</a:t>
            </a:r>
            <a:r>
              <a:rPr lang="it-IT" sz="2800" b="0" i="0" u="none" strike="noStrike" cap="none" dirty="0">
                <a:solidFill>
                  <a:schemeClr val="dk1"/>
                </a:solidFill>
                <a:latin typeface="Calibri"/>
                <a:ea typeface="Calibri"/>
                <a:cs typeface="Calibri"/>
                <a:sym typeface="Calibri"/>
              </a:rPr>
              <a:t> to teach children are:</a:t>
            </a:r>
          </a:p>
          <a:p>
            <a:pPr marL="0" marR="0" lvl="0" indent="0" rtl="0">
              <a:lnSpc>
                <a:spcPct val="100000"/>
              </a:lnSpc>
              <a:spcBef>
                <a:spcPts val="0"/>
              </a:spcBef>
              <a:spcAft>
                <a:spcPts val="0"/>
              </a:spcAft>
              <a:buClr>
                <a:srgbClr val="000000"/>
              </a:buClr>
              <a:buSzPts val="2400"/>
              <a:buFont typeface="Arial"/>
              <a:buNone/>
            </a:pPr>
            <a:endParaRPr lang="it-IT" sz="2800" b="0" i="0" u="none" strike="noStrike" cap="none" dirty="0">
              <a:solidFill>
                <a:schemeClr val="dk1"/>
              </a:solidFill>
              <a:latin typeface="Calibri"/>
              <a:ea typeface="Calibri"/>
              <a:cs typeface="Calibri"/>
              <a:sym typeface="Calibri"/>
            </a:endParaRPr>
          </a:p>
          <a:p>
            <a:pPr marL="457200" marR="0" lvl="0" indent="-457200" rtl="0">
              <a:lnSpc>
                <a:spcPct val="100000"/>
              </a:lnSpc>
              <a:spcBef>
                <a:spcPts val="0"/>
              </a:spcBef>
              <a:spcAft>
                <a:spcPts val="0"/>
              </a:spcAft>
              <a:buClr>
                <a:srgbClr val="000000"/>
              </a:buClr>
              <a:buSzPts val="2400"/>
              <a:buFont typeface="Arial" panose="020B0604020202020204" pitchFamily="34" charset="0"/>
              <a:buChar char="•"/>
            </a:pPr>
            <a:r>
              <a:rPr lang="it-IT" sz="2800" dirty="0">
                <a:solidFill>
                  <a:schemeClr val="dk1"/>
                </a:solidFill>
                <a:latin typeface="Calibri"/>
                <a:ea typeface="Calibri"/>
                <a:cs typeface="Calibri"/>
                <a:sym typeface="Calibri"/>
              </a:rPr>
              <a:t>some</a:t>
            </a:r>
            <a:r>
              <a:rPr lang="it-IT" sz="2800" b="0" i="0" u="none" strike="noStrike" cap="none" dirty="0">
                <a:solidFill>
                  <a:schemeClr val="dk1"/>
                </a:solidFill>
                <a:latin typeface="Calibri"/>
                <a:ea typeface="Calibri"/>
                <a:cs typeface="Calibri"/>
                <a:sym typeface="Calibri"/>
              </a:rPr>
              <a:t> basic words such as pounds/euros, pennies/cents, </a:t>
            </a:r>
            <a:r>
              <a:rPr lang="it-IT" sz="2800" b="0" i="0" u="none" strike="noStrike" cap="none" dirty="0" err="1">
                <a:solidFill>
                  <a:schemeClr val="dk1"/>
                </a:solidFill>
                <a:latin typeface="Calibri"/>
                <a:ea typeface="Calibri"/>
                <a:cs typeface="Calibri"/>
                <a:sym typeface="Calibri"/>
              </a:rPr>
              <a:t>piggy</a:t>
            </a:r>
            <a:r>
              <a:rPr lang="it-IT" sz="2800" b="0" i="0" u="none" strike="noStrike" cap="none" dirty="0">
                <a:solidFill>
                  <a:schemeClr val="dk1"/>
                </a:solidFill>
                <a:latin typeface="Calibri"/>
                <a:ea typeface="Calibri"/>
                <a:cs typeface="Calibri"/>
                <a:sym typeface="Calibri"/>
              </a:rPr>
              <a:t> bank, savings, purse etc.</a:t>
            </a:r>
          </a:p>
          <a:p>
            <a:pPr marL="457200" marR="0" lvl="0" indent="-457200" rtl="0">
              <a:lnSpc>
                <a:spcPct val="100000"/>
              </a:lnSpc>
              <a:spcBef>
                <a:spcPts val="0"/>
              </a:spcBef>
              <a:spcAft>
                <a:spcPts val="0"/>
              </a:spcAft>
              <a:buClr>
                <a:srgbClr val="000000"/>
              </a:buClr>
              <a:buSzPts val="2400"/>
              <a:buFont typeface="Arial" panose="020B0604020202020204" pitchFamily="34" charset="0"/>
              <a:buChar char="•"/>
            </a:pPr>
            <a:r>
              <a:rPr lang="it-IT" sz="2800" dirty="0">
                <a:solidFill>
                  <a:schemeClr val="dk1"/>
                </a:solidFill>
                <a:latin typeface="Calibri"/>
                <a:cs typeface="Calibri"/>
                <a:sym typeface="Calibri"/>
              </a:rPr>
              <a:t>basic concepts around money such as:</a:t>
            </a:r>
            <a:endParaRPr sz="2800" b="0" i="0" u="none" strike="noStrike" cap="none" dirty="0">
              <a:solidFill>
                <a:srgbClr val="000000"/>
              </a:solidFill>
              <a:latin typeface="Arial"/>
              <a:ea typeface="Arial"/>
              <a:cs typeface="Arial"/>
              <a:sym typeface="Arial"/>
            </a:endParaRPr>
          </a:p>
          <a:p>
            <a:pPr marL="342900" marR="0" lvl="0" indent="-217868" algn="l" rtl="0">
              <a:lnSpc>
                <a:spcPct val="150000"/>
              </a:lnSpc>
              <a:spcBef>
                <a:spcPts val="0"/>
              </a:spcBef>
              <a:spcAft>
                <a:spcPts val="0"/>
              </a:spcAft>
              <a:buClr>
                <a:schemeClr val="dk1"/>
              </a:buClr>
              <a:buSzPts val="1969"/>
              <a:buFont typeface="Arial"/>
              <a:buNone/>
            </a:pPr>
            <a:endParaRPr sz="2400" b="0" i="0" u="none" strike="noStrike" cap="none" dirty="0">
              <a:solidFill>
                <a:schemeClr val="dk1"/>
              </a:solidFill>
              <a:latin typeface="Calibri"/>
              <a:ea typeface="Calibri"/>
              <a:cs typeface="Calibri"/>
              <a:sym typeface="Calibri"/>
            </a:endParaRPr>
          </a:p>
          <a:p>
            <a:pPr marL="365125" marR="0" lvl="3" indent="0" algn="l" rtl="0">
              <a:lnSpc>
                <a:spcPct val="150000"/>
              </a:lnSpc>
              <a:spcBef>
                <a:spcPts val="0"/>
              </a:spcBef>
              <a:spcAft>
                <a:spcPts val="0"/>
              </a:spcAft>
              <a:buNone/>
            </a:pPr>
            <a:r>
              <a:rPr lang="it-IT" sz="2400" b="0" i="0" u="none" strike="noStrike" cap="none" dirty="0">
                <a:solidFill>
                  <a:schemeClr val="dk1"/>
                </a:solidFill>
                <a:latin typeface="Calibri"/>
                <a:ea typeface="Calibri"/>
                <a:cs typeface="Calibri"/>
                <a:sym typeface="Calibri"/>
              </a:rPr>
              <a:t>			</a:t>
            </a:r>
            <a:r>
              <a:rPr lang="it-IT" sz="2400" b="1" dirty="0">
                <a:solidFill>
                  <a:schemeClr val="accent2"/>
                </a:solidFill>
                <a:latin typeface="Calibri"/>
                <a:cs typeface="Calibri"/>
                <a:sym typeface="Calibri"/>
              </a:rPr>
              <a:t>the </a:t>
            </a:r>
            <a:r>
              <a:rPr lang="it-IT" sz="2400" b="1" dirty="0" err="1">
                <a:solidFill>
                  <a:schemeClr val="accent2"/>
                </a:solidFill>
                <a:latin typeface="Calibri"/>
                <a:cs typeface="Calibri"/>
                <a:sym typeface="Calibri"/>
              </a:rPr>
              <a:t>shape</a:t>
            </a:r>
            <a:r>
              <a:rPr lang="it-IT" sz="2400" b="1" i="0" u="none" strike="noStrike" cap="none" dirty="0">
                <a:solidFill>
                  <a:schemeClr val="accent2"/>
                </a:solidFill>
                <a:latin typeface="Calibri"/>
                <a:ea typeface="Calibri"/>
                <a:cs typeface="Calibri"/>
                <a:sym typeface="Calibri"/>
              </a:rPr>
              <a:t> of </a:t>
            </a:r>
            <a:r>
              <a:rPr lang="it-IT" sz="2400" b="1" dirty="0">
                <a:solidFill>
                  <a:schemeClr val="accent2"/>
                </a:solidFill>
                <a:latin typeface="Calibri"/>
                <a:ea typeface="Calibri"/>
                <a:cs typeface="Calibri"/>
                <a:sym typeface="Calibri"/>
              </a:rPr>
              <a:t>real </a:t>
            </a:r>
            <a:r>
              <a:rPr lang="it-IT" sz="2400" b="1" i="0" u="none" strike="noStrike" cap="none" dirty="0">
                <a:solidFill>
                  <a:schemeClr val="accent2"/>
                </a:solidFill>
                <a:latin typeface="Calibri"/>
                <a:ea typeface="Calibri"/>
                <a:cs typeface="Calibri"/>
                <a:sym typeface="Calibri"/>
              </a:rPr>
              <a:t>money </a:t>
            </a:r>
            <a:endParaRPr sz="1800" b="0" i="0" u="none" strike="noStrike" cap="none" dirty="0">
              <a:solidFill>
                <a:srgbClr val="000000"/>
              </a:solidFill>
              <a:latin typeface="Arial"/>
              <a:ea typeface="Arial"/>
              <a:cs typeface="Arial"/>
              <a:sym typeface="Arial"/>
            </a:endParaRPr>
          </a:p>
          <a:p>
            <a:pPr marL="1865617" marR="0" lvl="6" indent="0" algn="l" rtl="0">
              <a:lnSpc>
                <a:spcPct val="150000"/>
              </a:lnSpc>
              <a:spcBef>
                <a:spcPts val="0"/>
              </a:spcBef>
              <a:spcAft>
                <a:spcPts val="0"/>
              </a:spcAft>
              <a:buClr>
                <a:srgbClr val="000000"/>
              </a:buClr>
              <a:buSzPts val="2400"/>
              <a:buFont typeface="Arial"/>
              <a:buNone/>
            </a:pPr>
            <a:endParaRPr sz="2400" b="1" i="0" u="none" strike="noStrike" cap="none" dirty="0">
              <a:solidFill>
                <a:schemeClr val="accent2"/>
              </a:solidFill>
              <a:latin typeface="Calibri"/>
              <a:ea typeface="Calibri"/>
              <a:cs typeface="Calibri"/>
              <a:sym typeface="Calibri"/>
            </a:endParaRPr>
          </a:p>
          <a:p>
            <a:pPr marL="1865617" marR="0" lvl="6" indent="0" algn="l" rtl="0">
              <a:lnSpc>
                <a:spcPct val="150000"/>
              </a:lnSpc>
              <a:spcBef>
                <a:spcPts val="0"/>
              </a:spcBef>
              <a:spcAft>
                <a:spcPts val="0"/>
              </a:spcAft>
              <a:buClr>
                <a:srgbClr val="000000"/>
              </a:buClr>
              <a:buSzPts val="2400"/>
              <a:buFont typeface="Arial"/>
              <a:buNone/>
            </a:pPr>
            <a:endParaRPr sz="2400" b="1" i="0" u="none" strike="noStrike" cap="none" dirty="0">
              <a:solidFill>
                <a:schemeClr val="accent2"/>
              </a:solidFill>
              <a:latin typeface="Calibri"/>
              <a:ea typeface="Calibri"/>
              <a:cs typeface="Calibri"/>
              <a:sym typeface="Calibri"/>
            </a:endParaRPr>
          </a:p>
          <a:p>
            <a:pPr marL="2149475" marR="0" lvl="6" indent="0" algn="l" rtl="0">
              <a:lnSpc>
                <a:spcPct val="150000"/>
              </a:lnSpc>
              <a:spcBef>
                <a:spcPts val="0"/>
              </a:spcBef>
              <a:spcAft>
                <a:spcPts val="0"/>
              </a:spcAft>
              <a:buClr>
                <a:srgbClr val="000000"/>
              </a:buClr>
              <a:buSzPts val="2400"/>
              <a:buFont typeface="Arial"/>
              <a:buNone/>
            </a:pPr>
            <a:r>
              <a:rPr lang="it-IT" sz="2400" b="1" i="0" u="none" strike="noStrike" cap="none" dirty="0">
                <a:solidFill>
                  <a:schemeClr val="accent2"/>
                </a:solidFill>
                <a:latin typeface="Calibri"/>
                <a:ea typeface="Calibri"/>
                <a:cs typeface="Calibri"/>
                <a:sym typeface="Calibri"/>
              </a:rPr>
              <a:t>            a place for money </a:t>
            </a:r>
            <a:endParaRPr sz="1800" b="0" i="0" u="none" strike="noStrike" cap="none" dirty="0">
              <a:solidFill>
                <a:srgbClr val="000000"/>
              </a:solidFill>
              <a:latin typeface="Arial"/>
              <a:ea typeface="Arial"/>
              <a:cs typeface="Arial"/>
              <a:sym typeface="Arial"/>
            </a:endParaRPr>
          </a:p>
        </p:txBody>
      </p:sp>
      <p:sp>
        <p:nvSpPr>
          <p:cNvPr id="81" name="Google Shape;81;p4"/>
          <p:cNvSpPr/>
          <p:nvPr/>
        </p:nvSpPr>
        <p:spPr>
          <a:xfrm>
            <a:off x="7386211" y="4943158"/>
            <a:ext cx="4434840" cy="830956"/>
          </a:xfrm>
          <a:prstGeom prst="rect">
            <a:avLst/>
          </a:prstGeom>
          <a:noFill/>
          <a:ln w="9525" cap="flat" cmpd="sng">
            <a:solidFill>
              <a:schemeClr val="accent2"/>
            </a:solidFill>
            <a:prstDash val="solid"/>
            <a:round/>
            <a:headEnd type="none" w="sm" len="sm"/>
            <a:tailEnd type="none" w="sm" len="sm"/>
          </a:ln>
        </p:spPr>
        <p:txBody>
          <a:bodyPr spcFirstLastPara="1" wrap="square" lIns="180000"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r>
              <a:rPr lang="it-IT" sz="1969" b="0" i="0" u="none" strike="noStrike" cap="none" dirty="0">
                <a:solidFill>
                  <a:schemeClr val="dk1"/>
                </a:solidFill>
                <a:latin typeface="Calibri"/>
                <a:ea typeface="Calibri"/>
                <a:cs typeface="Calibri"/>
                <a:sym typeface="Calibri"/>
              </a:rPr>
              <a:t> </a:t>
            </a:r>
            <a:r>
              <a:rPr lang="it-IT" sz="2400" b="0" i="0" u="none" strike="noStrike" cap="none" dirty="0">
                <a:solidFill>
                  <a:schemeClr val="dk1"/>
                </a:solidFill>
                <a:latin typeface="Calibri"/>
                <a:ea typeface="Calibri"/>
                <a:cs typeface="Calibri"/>
                <a:sym typeface="Calibri"/>
              </a:rPr>
              <a:t>helps children to understand that money is </a:t>
            </a:r>
            <a:r>
              <a:rPr lang="it-IT" sz="2400" b="1" i="0" u="none" strike="noStrike" cap="none" dirty="0">
                <a:solidFill>
                  <a:schemeClr val="accent6"/>
                </a:solidFill>
                <a:latin typeface="Calibri"/>
                <a:ea typeface="Calibri"/>
                <a:cs typeface="Calibri"/>
                <a:sym typeface="Calibri"/>
              </a:rPr>
              <a:t>real and solid</a:t>
            </a:r>
            <a:endParaRPr sz="1969" b="0" i="0" u="none" strike="noStrike" cap="none" dirty="0">
              <a:solidFill>
                <a:schemeClr val="dk1"/>
              </a:solidFill>
              <a:latin typeface="Calibri"/>
              <a:ea typeface="Calibri"/>
              <a:cs typeface="Calibri"/>
              <a:sym typeface="Calibri"/>
            </a:endParaRPr>
          </a:p>
        </p:txBody>
      </p:sp>
      <p:pic>
        <p:nvPicPr>
          <p:cNvPr id="82" name="Google Shape;82;p4" descr="Freccia linea, leggera curva"/>
          <p:cNvPicPr preferRelativeResize="0"/>
          <p:nvPr/>
        </p:nvPicPr>
        <p:blipFill rotWithShape="1">
          <a:blip r:embed="rId3">
            <a:alphaModFix/>
          </a:blip>
          <a:srcRect/>
          <a:stretch/>
        </p:blipFill>
        <p:spPr>
          <a:xfrm>
            <a:off x="6523120" y="5075541"/>
            <a:ext cx="698573" cy="698573"/>
          </a:xfrm>
          <a:prstGeom prst="rect">
            <a:avLst/>
          </a:prstGeom>
          <a:noFill/>
          <a:ln>
            <a:noFill/>
          </a:ln>
        </p:spPr>
      </p:pic>
      <p:pic>
        <p:nvPicPr>
          <p:cNvPr id="83" name="Google Shape;83;p4" descr="Bank building"/>
          <p:cNvPicPr preferRelativeResize="0"/>
          <p:nvPr/>
        </p:nvPicPr>
        <p:blipFill rotWithShape="1">
          <a:blip r:embed="rId4">
            <a:alphaModFix/>
          </a:blip>
          <a:srcRect t="6072" r="5137" b="12092"/>
          <a:stretch/>
        </p:blipFill>
        <p:spPr>
          <a:xfrm>
            <a:off x="1613748" y="5747851"/>
            <a:ext cx="1616328" cy="1394386"/>
          </a:xfrm>
          <a:prstGeom prst="rect">
            <a:avLst/>
          </a:prstGeom>
          <a:noFill/>
          <a:ln>
            <a:noFill/>
          </a:ln>
        </p:spPr>
      </p:pic>
      <p:pic>
        <p:nvPicPr>
          <p:cNvPr id="84" name="Google Shape;84;p4" descr="Guy questioning about money"/>
          <p:cNvPicPr preferRelativeResize="0"/>
          <p:nvPr/>
        </p:nvPicPr>
        <p:blipFill rotWithShape="1">
          <a:blip r:embed="rId5">
            <a:alphaModFix/>
          </a:blip>
          <a:srcRect r="51692"/>
          <a:stretch/>
        </p:blipFill>
        <p:spPr>
          <a:xfrm>
            <a:off x="1147816" y="4554538"/>
            <a:ext cx="1484026" cy="1198095"/>
          </a:xfrm>
          <a:prstGeom prst="rect">
            <a:avLst/>
          </a:prstGeom>
          <a:noFill/>
          <a:ln>
            <a:noFill/>
          </a:ln>
        </p:spPr>
      </p:pic>
      <p:sp>
        <p:nvSpPr>
          <p:cNvPr id="10" name="Google Shape;81;p4">
            <a:extLst>
              <a:ext uri="{FF2B5EF4-FFF2-40B4-BE49-F238E27FC236}">
                <a16:creationId xmlns:a16="http://schemas.microsoft.com/office/drawing/2014/main" id="{7D0A2E77-8957-8E60-E62E-EFFCFFCF32A0}"/>
              </a:ext>
            </a:extLst>
          </p:cNvPr>
          <p:cNvSpPr/>
          <p:nvPr/>
        </p:nvSpPr>
        <p:spPr>
          <a:xfrm>
            <a:off x="7386211" y="6069002"/>
            <a:ext cx="4434840" cy="1200288"/>
          </a:xfrm>
          <a:prstGeom prst="rect">
            <a:avLst/>
          </a:prstGeom>
          <a:noFill/>
          <a:ln w="9525" cap="flat" cmpd="sng">
            <a:solidFill>
              <a:schemeClr val="accent2"/>
            </a:solidFill>
            <a:prstDash val="solid"/>
            <a:round/>
            <a:headEnd type="none" w="sm" len="sm"/>
            <a:tailEnd type="none" w="sm" len="sm"/>
          </a:ln>
        </p:spPr>
        <p:txBody>
          <a:bodyPr spcFirstLastPara="1" wrap="square" lIns="180000"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r>
              <a:rPr lang="it-IT" sz="1969" b="0" i="0" u="none" strike="noStrike" cap="none" dirty="0">
                <a:solidFill>
                  <a:schemeClr val="dk1"/>
                </a:solidFill>
                <a:latin typeface="Calibri"/>
                <a:ea typeface="Calibri"/>
                <a:cs typeface="Calibri"/>
                <a:sym typeface="Calibri"/>
              </a:rPr>
              <a:t> </a:t>
            </a:r>
            <a:r>
              <a:rPr lang="it-IT" sz="2400" b="0" i="0" u="none" strike="noStrike" cap="none" dirty="0">
                <a:solidFill>
                  <a:schemeClr val="dk1"/>
                </a:solidFill>
                <a:latin typeface="Calibri"/>
                <a:ea typeface="Calibri"/>
                <a:cs typeface="Calibri"/>
                <a:sym typeface="Calibri"/>
              </a:rPr>
              <a:t>helps children to understand you can put money in or take money out of a bank  </a:t>
            </a:r>
            <a:endParaRPr sz="1969" b="0" i="0" u="none" strike="noStrike" cap="none" dirty="0">
              <a:solidFill>
                <a:schemeClr val="dk1"/>
              </a:solidFill>
              <a:latin typeface="Calibri"/>
              <a:ea typeface="Calibri"/>
              <a:cs typeface="Calibri"/>
              <a:sym typeface="Calibri"/>
            </a:endParaRPr>
          </a:p>
        </p:txBody>
      </p:sp>
      <p:pic>
        <p:nvPicPr>
          <p:cNvPr id="11" name="Google Shape;82;p4" descr="Freccia linea, leggera curva">
            <a:extLst>
              <a:ext uri="{FF2B5EF4-FFF2-40B4-BE49-F238E27FC236}">
                <a16:creationId xmlns:a16="http://schemas.microsoft.com/office/drawing/2014/main" id="{DEE99C7D-8898-9153-AAD0-118867603078}"/>
              </a:ext>
            </a:extLst>
          </p:cNvPr>
          <p:cNvPicPr preferRelativeResize="0"/>
          <p:nvPr/>
        </p:nvPicPr>
        <p:blipFill rotWithShape="1">
          <a:blip r:embed="rId3">
            <a:alphaModFix/>
          </a:blip>
          <a:srcRect/>
          <a:stretch/>
        </p:blipFill>
        <p:spPr>
          <a:xfrm>
            <a:off x="6611580" y="6319860"/>
            <a:ext cx="698573" cy="6985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7"/>
          <p:cNvSpPr txBox="1">
            <a:spLocks noGrp="1"/>
          </p:cNvSpPr>
          <p:nvPr>
            <p:ph type="body" idx="2"/>
          </p:nvPr>
        </p:nvSpPr>
        <p:spPr>
          <a:xfrm>
            <a:off x="500065" y="114538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Preschoolers: </a:t>
            </a:r>
            <a:r>
              <a:rPr lang="it-IT" i="0" dirty="0">
                <a:solidFill>
                  <a:schemeClr val="accent6"/>
                </a:solidFill>
              </a:rPr>
              <a:t>Play games with children</a:t>
            </a:r>
            <a:r>
              <a:rPr lang="it-IT" i="0" dirty="0"/>
              <a:t> </a:t>
            </a:r>
            <a:endParaRPr i="0" dirty="0"/>
          </a:p>
        </p:txBody>
      </p:sp>
      <p:sp>
        <p:nvSpPr>
          <p:cNvPr id="90" name="Google Shape;90;p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dirty="0"/>
              <a:t>Family Learning</a:t>
            </a:r>
            <a:endParaRPr dirty="0"/>
          </a:p>
        </p:txBody>
      </p:sp>
      <p:sp>
        <p:nvSpPr>
          <p:cNvPr id="91" name="Google Shape;91;p7"/>
          <p:cNvSpPr txBox="1"/>
          <p:nvPr/>
        </p:nvSpPr>
        <p:spPr>
          <a:xfrm>
            <a:off x="0" y="1971838"/>
            <a:ext cx="13122442" cy="4855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r>
              <a:rPr lang="it-IT" sz="2800" b="1" i="0" u="none" strike="noStrike" cap="none" dirty="0">
                <a:solidFill>
                  <a:schemeClr val="accent6"/>
                </a:solidFill>
                <a:latin typeface="Calibri"/>
                <a:ea typeface="Calibri"/>
                <a:cs typeface="Calibri"/>
                <a:sym typeface="Calibri"/>
              </a:rPr>
              <a:t>    Games to play</a:t>
            </a:r>
            <a:r>
              <a:rPr lang="it-IT" sz="2800" b="1" i="0" u="none" strike="noStrike" cap="none" dirty="0">
                <a:solidFill>
                  <a:srgbClr val="FFC000"/>
                </a:solidFill>
                <a:latin typeface="Calibri"/>
                <a:ea typeface="Calibri"/>
                <a:cs typeface="Calibri"/>
                <a:sym typeface="Calibri"/>
              </a:rPr>
              <a:t>:</a:t>
            </a:r>
            <a:r>
              <a:rPr lang="it-IT" sz="2800" b="1" i="0" u="none" strike="noStrike" cap="none" dirty="0">
                <a:solidFill>
                  <a:schemeClr val="dk1"/>
                </a:solidFill>
                <a:latin typeface="Calibri"/>
                <a:ea typeface="Calibri"/>
                <a:cs typeface="Calibri"/>
                <a:sym typeface="Calibri"/>
              </a:rPr>
              <a:t> 2-3 years old: </a:t>
            </a:r>
          </a:p>
          <a:p>
            <a:pPr marL="817563" indent="-457200">
              <a:lnSpc>
                <a:spcPct val="150000"/>
              </a:lnSpc>
              <a:buSzPts val="2400"/>
              <a:buFont typeface="Arial" panose="020B0604020202020204" pitchFamily="34" charset="0"/>
              <a:buChar char="•"/>
            </a:pPr>
            <a:r>
              <a:rPr lang="it-IT" sz="2800" dirty="0" err="1">
                <a:solidFill>
                  <a:schemeClr val="dk1"/>
                </a:solidFill>
                <a:latin typeface="Calibri"/>
                <a:ea typeface="Calibri"/>
                <a:cs typeface="Calibri"/>
                <a:sym typeface="Calibri"/>
              </a:rPr>
              <a:t>Y</a:t>
            </a:r>
            <a:r>
              <a:rPr lang="it-IT" sz="2800" b="0" i="0" u="none" strike="noStrike" cap="none" dirty="0" err="1">
                <a:solidFill>
                  <a:schemeClr val="dk1"/>
                </a:solidFill>
                <a:latin typeface="Calibri"/>
                <a:ea typeface="Calibri"/>
                <a:cs typeface="Calibri"/>
                <a:sym typeface="Calibri"/>
              </a:rPr>
              <a:t>ou</a:t>
            </a:r>
            <a:r>
              <a:rPr lang="it-IT" sz="2800" b="0" i="0" u="none" strike="noStrike" cap="none" dirty="0">
                <a:solidFill>
                  <a:schemeClr val="dk1"/>
                </a:solidFill>
                <a:latin typeface="Calibri"/>
                <a:ea typeface="Calibri"/>
                <a:cs typeface="Calibri"/>
                <a:sym typeface="Calibri"/>
              </a:rPr>
              <a:t> can draw money with your children </a:t>
            </a:r>
            <a:r>
              <a:rPr lang="it-IT" sz="2800" b="0" i="1" u="none" strike="noStrike" cap="none" dirty="0">
                <a:solidFill>
                  <a:schemeClr val="dk1"/>
                </a:solidFill>
                <a:latin typeface="Calibri"/>
                <a:ea typeface="Calibri"/>
                <a:cs typeface="Calibri"/>
                <a:sym typeface="Calibri"/>
              </a:rPr>
              <a:t>(both coins and notes) </a:t>
            </a:r>
            <a:r>
              <a:rPr lang="it-IT" sz="2800" b="0" i="0" u="none" strike="noStrike" cap="none" dirty="0" err="1">
                <a:solidFill>
                  <a:schemeClr val="dk1"/>
                </a:solidFill>
                <a:latin typeface="Calibri"/>
                <a:ea typeface="Calibri"/>
                <a:cs typeface="Calibri"/>
                <a:sym typeface="Calibri"/>
              </a:rPr>
              <a:t>at</a:t>
            </a:r>
            <a:r>
              <a:rPr lang="it-IT" sz="2800" b="0" i="0" u="none" strike="noStrike" cap="none" dirty="0">
                <a:solidFill>
                  <a:schemeClr val="dk1"/>
                </a:solidFill>
                <a:latin typeface="Calibri"/>
                <a:ea typeface="Calibri"/>
                <a:cs typeface="Calibri"/>
                <a:sym typeface="Calibri"/>
              </a:rPr>
              <a:t> home.</a:t>
            </a:r>
          </a:p>
          <a:p>
            <a:pPr marL="817563" indent="-457200">
              <a:lnSpc>
                <a:spcPct val="150000"/>
              </a:lnSpc>
              <a:buSzPts val="2400"/>
              <a:buFont typeface="Arial" panose="020B0604020202020204" pitchFamily="34" charset="0"/>
              <a:buChar char="•"/>
            </a:pPr>
            <a:r>
              <a:rPr lang="it-IT" sz="2800" dirty="0" err="1">
                <a:solidFill>
                  <a:schemeClr val="dk1"/>
                </a:solidFill>
                <a:latin typeface="Calibri"/>
                <a:ea typeface="Calibri"/>
                <a:cs typeface="Calibri"/>
                <a:sym typeface="Calibri"/>
              </a:rPr>
              <a:t>E</a:t>
            </a:r>
            <a:r>
              <a:rPr lang="it-IT" sz="2800" b="0" i="0" u="none" strike="noStrike" cap="none" dirty="0" err="1">
                <a:solidFill>
                  <a:schemeClr val="dk1"/>
                </a:solidFill>
                <a:latin typeface="Calibri"/>
                <a:ea typeface="Calibri"/>
                <a:cs typeface="Calibri"/>
                <a:sym typeface="Calibri"/>
              </a:rPr>
              <a:t>xplain</a:t>
            </a:r>
            <a:r>
              <a:rPr lang="it-IT" sz="2800" b="0" i="0" u="none" strike="noStrike" cap="none" dirty="0">
                <a:solidFill>
                  <a:schemeClr val="dk1"/>
                </a:solidFill>
                <a:latin typeface="Calibri"/>
                <a:ea typeface="Calibri"/>
                <a:cs typeface="Calibri"/>
                <a:sym typeface="Calibri"/>
              </a:rPr>
              <a:t> the different values and what sweets or toys </a:t>
            </a:r>
            <a:r>
              <a:rPr lang="it-IT" sz="2800" b="0" i="0" u="none" strike="noStrike" cap="none" dirty="0" err="1">
                <a:solidFill>
                  <a:schemeClr val="dk1"/>
                </a:solidFill>
                <a:latin typeface="Calibri"/>
                <a:ea typeface="Calibri"/>
                <a:cs typeface="Calibri"/>
                <a:sym typeface="Calibri"/>
              </a:rPr>
              <a:t>you</a:t>
            </a:r>
            <a:r>
              <a:rPr lang="it-IT" sz="2800" b="0" i="0" u="none" strike="noStrike" cap="none" dirty="0">
                <a:solidFill>
                  <a:schemeClr val="dk1"/>
                </a:solidFill>
                <a:latin typeface="Calibri"/>
                <a:ea typeface="Calibri"/>
                <a:cs typeface="Calibri"/>
                <a:sym typeface="Calibri"/>
              </a:rPr>
              <a:t> can buy with </a:t>
            </a:r>
            <a:r>
              <a:rPr lang="it-IT" sz="2800" b="0" i="0" u="none" strike="noStrike" cap="none" dirty="0" err="1">
                <a:solidFill>
                  <a:schemeClr val="dk1"/>
                </a:solidFill>
                <a:latin typeface="Calibri"/>
                <a:ea typeface="Calibri"/>
                <a:cs typeface="Calibri"/>
                <a:sym typeface="Calibri"/>
              </a:rPr>
              <a:t>each</a:t>
            </a:r>
            <a:r>
              <a:rPr lang="it-IT" sz="2800" b="0" i="0" u="none" strike="noStrike" cap="none" dirty="0">
                <a:solidFill>
                  <a:schemeClr val="dk1"/>
                </a:solidFill>
                <a:latin typeface="Calibri"/>
                <a:ea typeface="Calibri"/>
                <a:cs typeface="Calibri"/>
                <a:sym typeface="Calibri"/>
              </a:rPr>
              <a:t> </a:t>
            </a:r>
            <a:r>
              <a:rPr lang="it-IT" sz="2800" b="0" i="0" u="none" strike="noStrike" cap="none" dirty="0" err="1">
                <a:solidFill>
                  <a:schemeClr val="dk1"/>
                </a:solidFill>
                <a:latin typeface="Calibri"/>
                <a:ea typeface="Calibri"/>
                <a:cs typeface="Calibri"/>
                <a:sym typeface="Calibri"/>
              </a:rPr>
              <a:t>value</a:t>
            </a:r>
            <a:r>
              <a:rPr lang="it-IT" sz="2800" b="0" i="0" u="none" strike="noStrike" cap="none" dirty="0">
                <a:solidFill>
                  <a:schemeClr val="dk1"/>
                </a:solidFill>
                <a:latin typeface="Calibri"/>
                <a:ea typeface="Calibri"/>
                <a:cs typeface="Calibri"/>
                <a:sym typeface="Calibri"/>
              </a:rPr>
              <a:t>.</a:t>
            </a:r>
          </a:p>
          <a:p>
            <a:pPr marL="817563" indent="-457200">
              <a:lnSpc>
                <a:spcPct val="150000"/>
              </a:lnSpc>
              <a:buSzPts val="2400"/>
              <a:buFont typeface="Arial" panose="020B0604020202020204" pitchFamily="34" charset="0"/>
              <a:buChar char="•"/>
            </a:pPr>
            <a:r>
              <a:rPr lang="it-IT" sz="2800" dirty="0" err="1">
                <a:solidFill>
                  <a:schemeClr val="dk1"/>
                </a:solidFill>
                <a:latin typeface="Calibri"/>
                <a:ea typeface="Calibri"/>
                <a:cs typeface="Calibri"/>
                <a:sym typeface="Calibri"/>
              </a:rPr>
              <a:t>A</a:t>
            </a:r>
            <a:r>
              <a:rPr lang="it-IT" sz="2800" b="0" i="0" u="none" strike="noStrike" cap="none" dirty="0" err="1">
                <a:solidFill>
                  <a:schemeClr val="dk1"/>
                </a:solidFill>
                <a:latin typeface="Calibri"/>
                <a:ea typeface="Calibri"/>
                <a:cs typeface="Calibri"/>
                <a:sym typeface="Calibri"/>
              </a:rPr>
              <a:t>sk</a:t>
            </a:r>
            <a:r>
              <a:rPr lang="it-IT" sz="2800" b="0" i="0" u="none" strike="noStrike" cap="none" dirty="0">
                <a:solidFill>
                  <a:schemeClr val="dk1"/>
                </a:solidFill>
                <a:latin typeface="Calibri"/>
                <a:ea typeface="Calibri"/>
                <a:cs typeface="Calibri"/>
                <a:sym typeface="Calibri"/>
              </a:rPr>
              <a:t> them to guess which coin or notes you can buy </a:t>
            </a:r>
            <a:r>
              <a:rPr lang="it-IT" sz="2800" dirty="0">
                <a:solidFill>
                  <a:schemeClr val="dk1"/>
                </a:solidFill>
                <a:latin typeface="Calibri"/>
                <a:ea typeface="Calibri"/>
                <a:cs typeface="Calibri"/>
                <a:sym typeface="Calibri"/>
              </a:rPr>
              <a:t>more</a:t>
            </a:r>
            <a:r>
              <a:rPr lang="it-IT" sz="2800" b="0" i="0" u="none" strike="noStrike" cap="none" dirty="0">
                <a:solidFill>
                  <a:schemeClr val="dk1"/>
                </a:solidFill>
                <a:latin typeface="Calibri"/>
                <a:ea typeface="Calibri"/>
                <a:cs typeface="Calibri"/>
                <a:sym typeface="Calibri"/>
              </a:rPr>
              <a:t> items with. </a:t>
            </a:r>
          </a:p>
          <a:p>
            <a:pPr marL="817563" indent="-457200">
              <a:lnSpc>
                <a:spcPct val="150000"/>
              </a:lnSpc>
              <a:buSzPts val="2400"/>
              <a:buFont typeface="Arial" panose="020B0604020202020204" pitchFamily="34" charset="0"/>
              <a:buChar char="•"/>
            </a:pPr>
            <a:r>
              <a:rPr lang="it-IT" sz="2800" b="0" i="0" u="none" strike="noStrike" cap="none" dirty="0" err="1">
                <a:solidFill>
                  <a:schemeClr val="dk1"/>
                </a:solidFill>
                <a:latin typeface="Calibri"/>
                <a:ea typeface="Calibri"/>
                <a:cs typeface="Calibri"/>
                <a:sym typeface="Calibri"/>
              </a:rPr>
              <a:t>They</a:t>
            </a:r>
            <a:r>
              <a:rPr lang="it-IT" sz="2800" b="0" i="0" u="none" strike="noStrike" cap="none" dirty="0">
                <a:solidFill>
                  <a:schemeClr val="dk1"/>
                </a:solidFill>
                <a:latin typeface="Calibri"/>
                <a:ea typeface="Calibri"/>
                <a:cs typeface="Calibri"/>
                <a:sym typeface="Calibri"/>
              </a:rPr>
              <a:t> can practice with you when you go to the cash machine or bank to </a:t>
            </a:r>
            <a:r>
              <a:rPr lang="it-IT" sz="2800" b="0" i="0" u="none" strike="noStrike" cap="none" dirty="0" err="1">
                <a:solidFill>
                  <a:schemeClr val="dk1"/>
                </a:solidFill>
                <a:latin typeface="Calibri"/>
                <a:ea typeface="Calibri"/>
                <a:cs typeface="Calibri"/>
                <a:sym typeface="Calibri"/>
              </a:rPr>
              <a:t>get</a:t>
            </a:r>
            <a:r>
              <a:rPr lang="it-IT" sz="2800" b="0" i="0" u="none" strike="noStrike" cap="none" dirty="0">
                <a:solidFill>
                  <a:schemeClr val="dk1"/>
                </a:solidFill>
                <a:latin typeface="Calibri"/>
                <a:ea typeface="Calibri"/>
                <a:cs typeface="Calibri"/>
                <a:sym typeface="Calibri"/>
              </a:rPr>
              <a:t> money.</a:t>
            </a:r>
          </a:p>
          <a:p>
            <a:pPr marL="817563" indent="-457200">
              <a:lnSpc>
                <a:spcPct val="150000"/>
              </a:lnSpc>
              <a:buSzPts val="2400"/>
              <a:buFont typeface="Arial" panose="020B0604020202020204" pitchFamily="34" charset="0"/>
              <a:buChar char="•"/>
            </a:pPr>
            <a:r>
              <a:rPr lang="it-IT" sz="2800" dirty="0">
                <a:solidFill>
                  <a:schemeClr val="dk1"/>
                </a:solidFill>
                <a:latin typeface="Calibri"/>
                <a:ea typeface="Calibri"/>
                <a:cs typeface="Calibri"/>
                <a:sym typeface="Calibri"/>
              </a:rPr>
              <a:t>P</a:t>
            </a:r>
            <a:r>
              <a:rPr lang="it-IT" sz="2800" b="0" i="0" u="none" strike="noStrike" cap="none" dirty="0">
                <a:solidFill>
                  <a:schemeClr val="dk1"/>
                </a:solidFill>
                <a:latin typeface="Calibri"/>
                <a:ea typeface="Calibri"/>
                <a:cs typeface="Calibri"/>
                <a:sym typeface="Calibri"/>
              </a:rPr>
              <a:t>lay with </a:t>
            </a:r>
            <a:r>
              <a:rPr lang="it-IT" sz="2800" b="0" i="0" u="none" strike="noStrike" cap="none" dirty="0" err="1">
                <a:solidFill>
                  <a:schemeClr val="dk1"/>
                </a:solidFill>
                <a:latin typeface="Calibri"/>
                <a:ea typeface="Calibri"/>
                <a:cs typeface="Calibri"/>
                <a:sym typeface="Calibri"/>
              </a:rPr>
              <a:t>real</a:t>
            </a:r>
            <a:r>
              <a:rPr lang="it-IT" sz="2800" b="0" i="0" u="none" strike="noStrike" cap="none" dirty="0">
                <a:solidFill>
                  <a:schemeClr val="dk1"/>
                </a:solidFill>
                <a:latin typeface="Calibri"/>
                <a:ea typeface="Calibri"/>
                <a:cs typeface="Calibri"/>
                <a:sym typeface="Calibri"/>
              </a:rPr>
              <a:t> or </a:t>
            </a:r>
            <a:r>
              <a:rPr lang="it-IT" sz="2800" b="0" i="0" u="none" strike="noStrike" cap="none" dirty="0" err="1">
                <a:solidFill>
                  <a:schemeClr val="dk1"/>
                </a:solidFill>
                <a:latin typeface="Calibri"/>
                <a:ea typeface="Calibri"/>
                <a:cs typeface="Calibri"/>
                <a:sym typeface="Calibri"/>
              </a:rPr>
              <a:t>pretend</a:t>
            </a:r>
            <a:r>
              <a:rPr lang="it-IT" sz="2800" b="0" i="0" u="none" strike="noStrike" cap="none" dirty="0">
                <a:solidFill>
                  <a:schemeClr val="dk1"/>
                </a:solidFill>
                <a:latin typeface="Calibri"/>
                <a:ea typeface="Calibri"/>
                <a:cs typeface="Calibri"/>
                <a:sym typeface="Calibri"/>
              </a:rPr>
              <a:t> money </a:t>
            </a:r>
            <a:r>
              <a:rPr lang="it-IT" sz="2800" b="0" i="1" u="none" strike="noStrike" cap="none" dirty="0">
                <a:solidFill>
                  <a:schemeClr val="dk1"/>
                </a:solidFill>
                <a:latin typeface="Calibri"/>
                <a:ea typeface="Calibri"/>
                <a:cs typeface="Calibri"/>
                <a:sym typeface="Calibri"/>
              </a:rPr>
              <a:t>(but beware of swallowing small </a:t>
            </a:r>
            <a:r>
              <a:rPr lang="it-IT" sz="2800" b="0" i="1" u="none" strike="noStrike" cap="none" dirty="0" err="1">
                <a:solidFill>
                  <a:schemeClr val="dk1"/>
                </a:solidFill>
                <a:latin typeface="Calibri"/>
                <a:ea typeface="Calibri"/>
                <a:cs typeface="Calibri"/>
                <a:sym typeface="Calibri"/>
              </a:rPr>
              <a:t>coins</a:t>
            </a:r>
            <a:r>
              <a:rPr lang="it-IT" sz="2800" b="0" i="1" u="none" strike="noStrike" cap="none" dirty="0">
                <a:solidFill>
                  <a:schemeClr val="dk1"/>
                </a:solidFill>
                <a:latin typeface="Calibri"/>
                <a:ea typeface="Calibri"/>
                <a:cs typeface="Calibri"/>
                <a:sym typeface="Calibri"/>
              </a:rPr>
              <a:t>).</a:t>
            </a:r>
          </a:p>
          <a:p>
            <a:pPr marL="817563" indent="-457200">
              <a:lnSpc>
                <a:spcPct val="150000"/>
              </a:lnSpc>
              <a:buSzPts val="2400"/>
              <a:buFont typeface="Arial" panose="020B0604020202020204" pitchFamily="34" charset="0"/>
              <a:buChar char="•"/>
            </a:pPr>
            <a:r>
              <a:rPr lang="en-US" sz="2800" dirty="0">
                <a:solidFill>
                  <a:schemeClr val="dk1"/>
                </a:solidFill>
                <a:latin typeface="Calibri"/>
                <a:cs typeface="Calibri"/>
                <a:sym typeface="Calibri"/>
              </a:rPr>
              <a:t>Give them a piggy bank for savings to rattle and shake.</a:t>
            </a:r>
            <a:endParaRPr lang="it-IT" sz="2800" b="0" i="0" u="none" strike="noStrike" cap="none" dirty="0">
              <a:solidFill>
                <a:schemeClr val="dk1"/>
              </a:solidFill>
              <a:latin typeface="Calibri"/>
              <a:ea typeface="Calibri"/>
              <a:cs typeface="Calibri"/>
              <a:sym typeface="Calibri"/>
            </a:endParaRPr>
          </a:p>
          <a:p>
            <a:pPr marL="360363" marR="0" lvl="0" indent="-90488" algn="l" rtl="0">
              <a:lnSpc>
                <a:spcPct val="150000"/>
              </a:lnSpc>
              <a:spcBef>
                <a:spcPts val="0"/>
              </a:spcBef>
              <a:spcAft>
                <a:spcPts val="0"/>
              </a:spcAft>
              <a:buClr>
                <a:srgbClr val="000000"/>
              </a:buClr>
              <a:buSzPts val="1969"/>
              <a:buFont typeface="Arial"/>
              <a:buNone/>
            </a:pPr>
            <a:endParaRPr sz="1969" b="0" i="0" u="none" strike="noStrike" cap="none" dirty="0">
              <a:solidFill>
                <a:schemeClr val="dk1"/>
              </a:solidFill>
              <a:latin typeface="Calibri"/>
              <a:ea typeface="Calibri"/>
              <a:cs typeface="Calibri"/>
              <a:sym typeface="Calibri"/>
            </a:endParaRPr>
          </a:p>
        </p:txBody>
      </p:sp>
      <p:pic>
        <p:nvPicPr>
          <p:cNvPr id="92" name="Google Shape;92;p7" descr="Kids colorful drawing"/>
          <p:cNvPicPr preferRelativeResize="0"/>
          <p:nvPr/>
        </p:nvPicPr>
        <p:blipFill rotWithShape="1">
          <a:blip r:embed="rId3">
            <a:alphaModFix/>
          </a:blip>
          <a:srcRect r="25811"/>
          <a:stretch/>
        </p:blipFill>
        <p:spPr>
          <a:xfrm>
            <a:off x="8673576" y="432159"/>
            <a:ext cx="3533282" cy="2076450"/>
          </a:xfrm>
          <a:prstGeom prst="rect">
            <a:avLst/>
          </a:prstGeom>
          <a:noFill/>
          <a:ln>
            <a:noFill/>
          </a:ln>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11619</TotalTime>
  <Words>1767</Words>
  <Application>Microsoft Macintosh PowerPoint</Application>
  <PresentationFormat>Custom</PresentationFormat>
  <Paragraphs>184</Paragraphs>
  <Slides>25</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Calibri</vt:lpstr>
      <vt:lpstr>Arial</vt:lpstr>
      <vt:lpstr>Open Sans</vt:lpstr>
      <vt:lpstr>CARDET Course template</vt:lpstr>
      <vt:lpstr>CARDET Course template</vt:lpstr>
      <vt:lpstr>IO3: Financial Literacy Training for Parents </vt:lpstr>
      <vt:lpstr>Family Learning  Learning Outcomes </vt:lpstr>
      <vt:lpstr>Family Learning  Visual Plan</vt:lpstr>
      <vt:lpstr>Family Learning  Warmer</vt:lpstr>
      <vt:lpstr>Family Learning </vt:lpstr>
      <vt:lpstr>Family Learning</vt:lpstr>
      <vt:lpstr>Family Learning:</vt:lpstr>
      <vt:lpstr>Family Learning</vt:lpstr>
      <vt:lpstr>Family Learning</vt:lpstr>
      <vt:lpstr>Family Learning</vt:lpstr>
      <vt:lpstr>Family Learning</vt:lpstr>
      <vt:lpstr>Family Learning</vt:lpstr>
      <vt:lpstr>PowerPoint Presentation</vt:lpstr>
      <vt:lpstr>Family Learning</vt:lpstr>
      <vt:lpstr>Family Learning</vt:lpstr>
      <vt:lpstr>Family Learning</vt:lpstr>
      <vt:lpstr>Family Learning</vt:lpstr>
      <vt:lpstr>Family Learning</vt:lpstr>
      <vt:lpstr>Family Learning</vt:lpstr>
      <vt:lpstr>Family Learning</vt:lpstr>
      <vt:lpstr>Family Learning</vt:lpstr>
      <vt:lpstr>Family Learning</vt:lpstr>
      <vt:lpstr>Family Learning</vt:lpstr>
      <vt:lpstr>Family Learning</vt:lpstr>
      <vt:lpstr>Thank you for attending. For more resources, visit the Money Matters website:  https://moneymattersproject.eu/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Induction Training for Parents </dc:title>
  <dc:creator>Debbie Bough</dc:creator>
  <cp:lastModifiedBy>Learning Unlimited</cp:lastModifiedBy>
  <cp:revision>28</cp:revision>
  <dcterms:created xsi:type="dcterms:W3CDTF">2014-07-11T09:12:14Z</dcterms:created>
  <dcterms:modified xsi:type="dcterms:W3CDTF">2022-07-02T17:50:00Z</dcterms:modified>
</cp:coreProperties>
</file>