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6" r:id="rId3"/>
    <p:sldId id="258" r:id="rId4"/>
    <p:sldId id="287" r:id="rId5"/>
    <p:sldId id="275" r:id="rId6"/>
    <p:sldId id="288" r:id="rId7"/>
    <p:sldId id="278" r:id="rId8"/>
    <p:sldId id="267" r:id="rId9"/>
    <p:sldId id="270" r:id="rId10"/>
    <p:sldId id="279" r:id="rId11"/>
    <p:sldId id="280" r:id="rId12"/>
    <p:sldId id="268" r:id="rId13"/>
    <p:sldId id="285" r:id="rId14"/>
    <p:sldId id="269" r:id="rId15"/>
    <p:sldId id="259" r:id="rId16"/>
    <p:sldId id="276" r:id="rId17"/>
    <p:sldId id="281" r:id="rId18"/>
    <p:sldId id="289" r:id="rId19"/>
    <p:sldId id="290" r:id="rId20"/>
    <p:sldId id="266" r:id="rId21"/>
    <p:sldId id="282" r:id="rId22"/>
    <p:sldId id="291" r:id="rId23"/>
    <p:sldId id="284" r:id="rId24"/>
    <p:sldId id="283" r:id="rId25"/>
    <p:sldId id="273" r:id="rId26"/>
    <p:sldId id="274" r:id="rId27"/>
  </p:sldIdLst>
  <p:sldSz cx="13335000" cy="7505700"/>
  <p:notesSz cx="6858000" cy="9144000"/>
  <p:custDataLst>
    <p:tags r:id="rId30"/>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00ADBB"/>
    <a:srgbClr val="F9F9F9"/>
    <a:srgbClr val="CAE6E8"/>
    <a:srgbClr val="1F4E83"/>
    <a:srgbClr val="1F4E79"/>
    <a:srgbClr val="A2D2D6"/>
    <a:srgbClr val="DDEFBF"/>
    <a:srgbClr val="CBE69E"/>
    <a:srgbClr val="BD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03" autoAdjust="0"/>
    <p:restoredTop sz="94061" autoAdjust="0"/>
  </p:normalViewPr>
  <p:slideViewPr>
    <p:cSldViewPr snapToGrid="0">
      <p:cViewPr varScale="1">
        <p:scale>
          <a:sx n="104" d="100"/>
          <a:sy n="104" d="100"/>
        </p:scale>
        <p:origin x="224" y="320"/>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5108D-51E8-4A05-92BC-04830359477A}"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en-IE" dirty="0"/>
            <a:t>Worrying about your money </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en-IE" dirty="0"/>
            <a:t>Having difficulties managing your money </a:t>
          </a:r>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4D6BA5BE-2FD4-4166-A89B-064ADBA1EE3F}" type="pres">
      <dgm:prSet presAssocID="{8065108D-51E8-4A05-92BC-04830359477A}" presName="cycle" presStyleCnt="0">
        <dgm:presLayoutVars>
          <dgm:dir/>
          <dgm:resizeHandles val="exact"/>
        </dgm:presLayoutVars>
      </dgm:prSet>
      <dgm:spPr/>
    </dgm:pt>
    <dgm:pt modelId="{41D66222-8F32-4934-A169-D7AC649BE142}" type="pres">
      <dgm:prSet presAssocID="{572589D9-6B57-4756-A7D0-D013517875B3}" presName="node" presStyleLbl="node1" presStyleIdx="0" presStyleCnt="2">
        <dgm:presLayoutVars>
          <dgm:bulletEnabled val="1"/>
        </dgm:presLayoutVars>
      </dgm:prSet>
      <dgm:spPr/>
    </dgm:pt>
    <dgm:pt modelId="{8086CAB4-9B8F-4C42-9108-D03B6A5AE189}" type="pres">
      <dgm:prSet presAssocID="{572589D9-6B57-4756-A7D0-D013517875B3}" presName="spNode" presStyleCnt="0"/>
      <dgm:spPr/>
    </dgm:pt>
    <dgm:pt modelId="{CC6B6DE7-BAD8-4E76-8B61-3270F717612D}" type="pres">
      <dgm:prSet presAssocID="{404D8642-F6CA-4DF6-BC72-D773F722D193}" presName="sibTrans" presStyleLbl="sibTrans1D1" presStyleIdx="0" presStyleCnt="2"/>
      <dgm:spPr/>
    </dgm:pt>
    <dgm:pt modelId="{7678E33B-8D31-4D79-B0D3-8544AD9D8546}" type="pres">
      <dgm:prSet presAssocID="{93125325-0A78-4286-BAF9-EA0CA140F5C4}" presName="node" presStyleLbl="node1" presStyleIdx="1" presStyleCnt="2">
        <dgm:presLayoutVars>
          <dgm:bulletEnabled val="1"/>
        </dgm:presLayoutVars>
      </dgm:prSet>
      <dgm:spPr/>
    </dgm:pt>
    <dgm:pt modelId="{9F2E20A7-154C-46A8-A1FC-D772093E96F0}" type="pres">
      <dgm:prSet presAssocID="{93125325-0A78-4286-BAF9-EA0CA140F5C4}" presName="spNode" presStyleCnt="0"/>
      <dgm:spPr/>
    </dgm:pt>
    <dgm:pt modelId="{62EB0F8C-4776-4C0E-A3CD-F3C2321E6E7C}" type="pres">
      <dgm:prSet presAssocID="{0DED3078-D740-4FEA-8C38-13E65BBB2C28}" presName="sibTrans" presStyleLbl="sibTrans1D1" presStyleIdx="1" presStyleCnt="2"/>
      <dgm:spPr/>
    </dgm:pt>
  </dgm:ptLst>
  <dgm:cxnLst>
    <dgm:cxn modelId="{AC975363-C178-4D4E-AD01-205AFBA1AB2B}" type="presOf" srcId="{404D8642-F6CA-4DF6-BC72-D773F722D193}" destId="{CC6B6DE7-BAD8-4E76-8B61-3270F717612D}" srcOrd="0" destOrd="0" presId="urn:microsoft.com/office/officeart/2005/8/layout/cycle5"/>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4AD291A8-B777-4F34-91FD-58790258EA0A}" type="presOf" srcId="{93125325-0A78-4286-BAF9-EA0CA140F5C4}" destId="{7678E33B-8D31-4D79-B0D3-8544AD9D8546}" srcOrd="0" destOrd="0" presId="urn:microsoft.com/office/officeart/2005/8/layout/cycle5"/>
    <dgm:cxn modelId="{F610C0D1-890C-4931-AB47-847C31E259A1}" type="presOf" srcId="{8065108D-51E8-4A05-92BC-04830359477A}" destId="{4D6BA5BE-2FD4-4166-A89B-064ADBA1EE3F}" srcOrd="0" destOrd="0" presId="urn:microsoft.com/office/officeart/2005/8/layout/cycle5"/>
    <dgm:cxn modelId="{936BA8DC-26D1-4401-882B-C690526B452B}" type="presOf" srcId="{0DED3078-D740-4FEA-8C38-13E65BBB2C28}" destId="{62EB0F8C-4776-4C0E-A3CD-F3C2321E6E7C}" srcOrd="0" destOrd="0" presId="urn:microsoft.com/office/officeart/2005/8/layout/cycle5"/>
    <dgm:cxn modelId="{79F4C5EB-EFED-4C8B-AEFB-AB51C03C4366}" type="presOf" srcId="{572589D9-6B57-4756-A7D0-D013517875B3}" destId="{41D66222-8F32-4934-A169-D7AC649BE142}" srcOrd="0" destOrd="0" presId="urn:microsoft.com/office/officeart/2005/8/layout/cycle5"/>
    <dgm:cxn modelId="{0C4FC317-FC09-4832-94CE-F078EDA7D385}" type="presParOf" srcId="{4D6BA5BE-2FD4-4166-A89B-064ADBA1EE3F}" destId="{41D66222-8F32-4934-A169-D7AC649BE142}" srcOrd="0" destOrd="0" presId="urn:microsoft.com/office/officeart/2005/8/layout/cycle5"/>
    <dgm:cxn modelId="{25A632EA-016D-4BE5-8AF9-F307B9EA85BC}" type="presParOf" srcId="{4D6BA5BE-2FD4-4166-A89B-064ADBA1EE3F}" destId="{8086CAB4-9B8F-4C42-9108-D03B6A5AE189}" srcOrd="1" destOrd="0" presId="urn:microsoft.com/office/officeart/2005/8/layout/cycle5"/>
    <dgm:cxn modelId="{BC863557-E062-4500-9D67-3C2B888387C1}" type="presParOf" srcId="{4D6BA5BE-2FD4-4166-A89B-064ADBA1EE3F}" destId="{CC6B6DE7-BAD8-4E76-8B61-3270F717612D}" srcOrd="2" destOrd="0" presId="urn:microsoft.com/office/officeart/2005/8/layout/cycle5"/>
    <dgm:cxn modelId="{0DF98906-4715-4823-89F4-E90FD182173F}" type="presParOf" srcId="{4D6BA5BE-2FD4-4166-A89B-064ADBA1EE3F}" destId="{7678E33B-8D31-4D79-B0D3-8544AD9D8546}" srcOrd="3" destOrd="0" presId="urn:microsoft.com/office/officeart/2005/8/layout/cycle5"/>
    <dgm:cxn modelId="{FE0DFD55-FAA1-4A35-91F3-22A38358541A}" type="presParOf" srcId="{4D6BA5BE-2FD4-4166-A89B-064ADBA1EE3F}" destId="{9F2E20A7-154C-46A8-A1FC-D772093E96F0}" srcOrd="4" destOrd="0" presId="urn:microsoft.com/office/officeart/2005/8/layout/cycle5"/>
    <dgm:cxn modelId="{6D7533D9-09C9-402C-96E5-933147C3AE13}" type="presParOf" srcId="{4D6BA5BE-2FD4-4166-A89B-064ADBA1EE3F}" destId="{62EB0F8C-4776-4C0E-A3CD-F3C2321E6E7C}"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5108D-51E8-4A05-92BC-04830359477A}"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en-IE" dirty="0"/>
            <a:t>Worrying about your money </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en-IE" dirty="0"/>
            <a:t>Having difficulties managing your money </a:t>
          </a:r>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4D6BA5BE-2FD4-4166-A89B-064ADBA1EE3F}" type="pres">
      <dgm:prSet presAssocID="{8065108D-51E8-4A05-92BC-04830359477A}" presName="cycle" presStyleCnt="0">
        <dgm:presLayoutVars>
          <dgm:dir/>
          <dgm:resizeHandles val="exact"/>
        </dgm:presLayoutVars>
      </dgm:prSet>
      <dgm:spPr/>
    </dgm:pt>
    <dgm:pt modelId="{41D66222-8F32-4934-A169-D7AC649BE142}" type="pres">
      <dgm:prSet presAssocID="{572589D9-6B57-4756-A7D0-D013517875B3}" presName="node" presStyleLbl="node1" presStyleIdx="0" presStyleCnt="2">
        <dgm:presLayoutVars>
          <dgm:bulletEnabled val="1"/>
        </dgm:presLayoutVars>
      </dgm:prSet>
      <dgm:spPr/>
    </dgm:pt>
    <dgm:pt modelId="{8086CAB4-9B8F-4C42-9108-D03B6A5AE189}" type="pres">
      <dgm:prSet presAssocID="{572589D9-6B57-4756-A7D0-D013517875B3}" presName="spNode" presStyleCnt="0"/>
      <dgm:spPr/>
    </dgm:pt>
    <dgm:pt modelId="{CC6B6DE7-BAD8-4E76-8B61-3270F717612D}" type="pres">
      <dgm:prSet presAssocID="{404D8642-F6CA-4DF6-BC72-D773F722D193}" presName="sibTrans" presStyleLbl="sibTrans1D1" presStyleIdx="0" presStyleCnt="2"/>
      <dgm:spPr/>
    </dgm:pt>
    <dgm:pt modelId="{7678E33B-8D31-4D79-B0D3-8544AD9D8546}" type="pres">
      <dgm:prSet presAssocID="{93125325-0A78-4286-BAF9-EA0CA140F5C4}" presName="node" presStyleLbl="node1" presStyleIdx="1" presStyleCnt="2">
        <dgm:presLayoutVars>
          <dgm:bulletEnabled val="1"/>
        </dgm:presLayoutVars>
      </dgm:prSet>
      <dgm:spPr/>
    </dgm:pt>
    <dgm:pt modelId="{9F2E20A7-154C-46A8-A1FC-D772093E96F0}" type="pres">
      <dgm:prSet presAssocID="{93125325-0A78-4286-BAF9-EA0CA140F5C4}" presName="spNode" presStyleCnt="0"/>
      <dgm:spPr/>
    </dgm:pt>
    <dgm:pt modelId="{62EB0F8C-4776-4C0E-A3CD-F3C2321E6E7C}" type="pres">
      <dgm:prSet presAssocID="{0DED3078-D740-4FEA-8C38-13E65BBB2C28}" presName="sibTrans" presStyleLbl="sibTrans1D1" presStyleIdx="1" presStyleCnt="2"/>
      <dgm:spPr/>
    </dgm:pt>
  </dgm:ptLst>
  <dgm:cxnLst>
    <dgm:cxn modelId="{AC975363-C178-4D4E-AD01-205AFBA1AB2B}" type="presOf" srcId="{404D8642-F6CA-4DF6-BC72-D773F722D193}" destId="{CC6B6DE7-BAD8-4E76-8B61-3270F717612D}" srcOrd="0" destOrd="0" presId="urn:microsoft.com/office/officeart/2005/8/layout/cycle5"/>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4AD291A8-B777-4F34-91FD-58790258EA0A}" type="presOf" srcId="{93125325-0A78-4286-BAF9-EA0CA140F5C4}" destId="{7678E33B-8D31-4D79-B0D3-8544AD9D8546}" srcOrd="0" destOrd="0" presId="urn:microsoft.com/office/officeart/2005/8/layout/cycle5"/>
    <dgm:cxn modelId="{F610C0D1-890C-4931-AB47-847C31E259A1}" type="presOf" srcId="{8065108D-51E8-4A05-92BC-04830359477A}" destId="{4D6BA5BE-2FD4-4166-A89B-064ADBA1EE3F}" srcOrd="0" destOrd="0" presId="urn:microsoft.com/office/officeart/2005/8/layout/cycle5"/>
    <dgm:cxn modelId="{936BA8DC-26D1-4401-882B-C690526B452B}" type="presOf" srcId="{0DED3078-D740-4FEA-8C38-13E65BBB2C28}" destId="{62EB0F8C-4776-4C0E-A3CD-F3C2321E6E7C}" srcOrd="0" destOrd="0" presId="urn:microsoft.com/office/officeart/2005/8/layout/cycle5"/>
    <dgm:cxn modelId="{79F4C5EB-EFED-4C8B-AEFB-AB51C03C4366}" type="presOf" srcId="{572589D9-6B57-4756-A7D0-D013517875B3}" destId="{41D66222-8F32-4934-A169-D7AC649BE142}" srcOrd="0" destOrd="0" presId="urn:microsoft.com/office/officeart/2005/8/layout/cycle5"/>
    <dgm:cxn modelId="{0C4FC317-FC09-4832-94CE-F078EDA7D385}" type="presParOf" srcId="{4D6BA5BE-2FD4-4166-A89B-064ADBA1EE3F}" destId="{41D66222-8F32-4934-A169-D7AC649BE142}" srcOrd="0" destOrd="0" presId="urn:microsoft.com/office/officeart/2005/8/layout/cycle5"/>
    <dgm:cxn modelId="{25A632EA-016D-4BE5-8AF9-F307B9EA85BC}" type="presParOf" srcId="{4D6BA5BE-2FD4-4166-A89B-064ADBA1EE3F}" destId="{8086CAB4-9B8F-4C42-9108-D03B6A5AE189}" srcOrd="1" destOrd="0" presId="urn:microsoft.com/office/officeart/2005/8/layout/cycle5"/>
    <dgm:cxn modelId="{BC863557-E062-4500-9D67-3C2B888387C1}" type="presParOf" srcId="{4D6BA5BE-2FD4-4166-A89B-064ADBA1EE3F}" destId="{CC6B6DE7-BAD8-4E76-8B61-3270F717612D}" srcOrd="2" destOrd="0" presId="urn:microsoft.com/office/officeart/2005/8/layout/cycle5"/>
    <dgm:cxn modelId="{0DF98906-4715-4823-89F4-E90FD182173F}" type="presParOf" srcId="{4D6BA5BE-2FD4-4166-A89B-064ADBA1EE3F}" destId="{7678E33B-8D31-4D79-B0D3-8544AD9D8546}" srcOrd="3" destOrd="0" presId="urn:microsoft.com/office/officeart/2005/8/layout/cycle5"/>
    <dgm:cxn modelId="{FE0DFD55-FAA1-4A35-91F3-22A38358541A}" type="presParOf" srcId="{4D6BA5BE-2FD4-4166-A89B-064ADBA1EE3F}" destId="{9F2E20A7-154C-46A8-A1FC-D772093E96F0}" srcOrd="4" destOrd="0" presId="urn:microsoft.com/office/officeart/2005/8/layout/cycle5"/>
    <dgm:cxn modelId="{6D7533D9-09C9-402C-96E5-933147C3AE13}" type="presParOf" srcId="{4D6BA5BE-2FD4-4166-A89B-064ADBA1EE3F}" destId="{62EB0F8C-4776-4C0E-A3CD-F3C2321E6E7C}" srcOrd="5"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65108D-51E8-4A05-92BC-04830359477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en-IE" dirty="0"/>
            <a:t>Your phone bill arrives </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en-IE" dirty="0"/>
            <a:t>You worry about how you will pay for it </a:t>
          </a:r>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6ADFE256-FE81-4552-B8D3-A47BB7217133}">
      <dgm:prSet phldrT="[Text]"/>
      <dgm:spPr/>
      <dgm:t>
        <a:bodyPr/>
        <a:lstStyle/>
        <a:p>
          <a:r>
            <a:rPr lang="en-IE" dirty="0"/>
            <a:t>You avoid the bill by hiding it in your kitchen cupboard. </a:t>
          </a:r>
        </a:p>
      </dgm:t>
    </dgm:pt>
    <dgm:pt modelId="{3DAE93AB-EF0E-4849-A53B-6DD7CB7D3A47}" type="parTrans" cxnId="{6B14FFDB-C277-442F-8C5F-6DAF4C2B8269}">
      <dgm:prSet/>
      <dgm:spPr/>
      <dgm:t>
        <a:bodyPr/>
        <a:lstStyle/>
        <a:p>
          <a:endParaRPr lang="en-IE"/>
        </a:p>
      </dgm:t>
    </dgm:pt>
    <dgm:pt modelId="{7DB87F49-0451-40BF-8F4C-84933A775BAE}" type="sibTrans" cxnId="{6B14FFDB-C277-442F-8C5F-6DAF4C2B8269}">
      <dgm:prSet/>
      <dgm:spPr/>
      <dgm:t>
        <a:bodyPr/>
        <a:lstStyle/>
        <a:p>
          <a:endParaRPr lang="en-IE"/>
        </a:p>
      </dgm:t>
    </dgm:pt>
    <dgm:pt modelId="{19D84E9A-18CE-4267-9407-16F894A2FF63}">
      <dgm:prSet phldrT="[Text]"/>
      <dgm:spPr/>
      <dgm:t>
        <a:bodyPr/>
        <a:lstStyle/>
        <a:p>
          <a:r>
            <a:rPr lang="en-IE" dirty="0"/>
            <a:t>The bill is out of sight, and out of mind. </a:t>
          </a:r>
        </a:p>
      </dgm:t>
    </dgm:pt>
    <dgm:pt modelId="{0A798C06-9CD4-4DC3-A746-805F9106D516}" type="parTrans" cxnId="{C932FC46-CAC8-441E-BF84-EB4D742BF7D4}">
      <dgm:prSet/>
      <dgm:spPr/>
      <dgm:t>
        <a:bodyPr/>
        <a:lstStyle/>
        <a:p>
          <a:endParaRPr lang="en-IE"/>
        </a:p>
      </dgm:t>
    </dgm:pt>
    <dgm:pt modelId="{6E9845AE-5388-4AF2-8391-11AC8BA0115F}" type="sibTrans" cxnId="{C932FC46-CAC8-441E-BF84-EB4D742BF7D4}">
      <dgm:prSet/>
      <dgm:spPr/>
      <dgm:t>
        <a:bodyPr/>
        <a:lstStyle/>
        <a:p>
          <a:endParaRPr lang="en-IE"/>
        </a:p>
      </dgm:t>
    </dgm:pt>
    <dgm:pt modelId="{655A4872-D57A-4444-B84E-C2F5A238DC69}">
      <dgm:prSet phldrT="[Text]"/>
      <dgm:spPr/>
      <dgm:t>
        <a:bodyPr/>
        <a:lstStyle/>
        <a:p>
          <a:r>
            <a:rPr lang="en-IE" dirty="0"/>
            <a:t>You relax. </a:t>
          </a:r>
        </a:p>
      </dgm:t>
    </dgm:pt>
    <dgm:pt modelId="{0E908919-F2BB-4AE7-B78A-3C29371FB868}" type="parTrans" cxnId="{68138A72-12E7-4D95-90FC-C4328800DAA1}">
      <dgm:prSet/>
      <dgm:spPr/>
      <dgm:t>
        <a:bodyPr/>
        <a:lstStyle/>
        <a:p>
          <a:endParaRPr lang="en-IE"/>
        </a:p>
      </dgm:t>
    </dgm:pt>
    <dgm:pt modelId="{361081C5-0603-4EA7-90D5-F7DEC7AF7134}" type="sibTrans" cxnId="{68138A72-12E7-4D95-90FC-C4328800DAA1}">
      <dgm:prSet/>
      <dgm:spPr/>
      <dgm:t>
        <a:bodyPr/>
        <a:lstStyle/>
        <a:p>
          <a:endParaRPr lang="en-IE"/>
        </a:p>
      </dgm:t>
    </dgm:pt>
    <dgm:pt modelId="{60965A3E-5C28-4BAC-A40B-6BBC64EA2418}">
      <dgm:prSet phldrT="[Text]"/>
      <dgm:spPr/>
      <dgm:t>
        <a:bodyPr/>
        <a:lstStyle/>
        <a:p>
          <a:r>
            <a:rPr lang="en-IE" dirty="0"/>
            <a:t>In a few weeks, your next bill arrives, leaving you more in debt. </a:t>
          </a:r>
        </a:p>
      </dgm:t>
    </dgm:pt>
    <dgm:pt modelId="{2915E6C3-FAB2-487F-9993-5D89A0E47144}" type="parTrans" cxnId="{2B46C133-36F9-4AB7-BA72-658684D0764A}">
      <dgm:prSet/>
      <dgm:spPr/>
      <dgm:t>
        <a:bodyPr/>
        <a:lstStyle/>
        <a:p>
          <a:endParaRPr lang="en-IE"/>
        </a:p>
      </dgm:t>
    </dgm:pt>
    <dgm:pt modelId="{53C14DEF-4E62-44FE-9D95-AF3A38326DFA}" type="sibTrans" cxnId="{2B46C133-36F9-4AB7-BA72-658684D0764A}">
      <dgm:prSet/>
      <dgm:spPr/>
      <dgm:t>
        <a:bodyPr/>
        <a:lstStyle/>
        <a:p>
          <a:endParaRPr lang="en-IE"/>
        </a:p>
      </dgm:t>
    </dgm:pt>
    <dgm:pt modelId="{08EAD6E5-6F5A-4D50-8F6F-266035B77577}" type="pres">
      <dgm:prSet presAssocID="{8065108D-51E8-4A05-92BC-04830359477A}" presName="Name0" presStyleCnt="0">
        <dgm:presLayoutVars>
          <dgm:dir/>
          <dgm:resizeHandles val="exact"/>
        </dgm:presLayoutVars>
      </dgm:prSet>
      <dgm:spPr/>
    </dgm:pt>
    <dgm:pt modelId="{7B217A62-C4E7-4726-B426-127DF83AB0B4}" type="pres">
      <dgm:prSet presAssocID="{8065108D-51E8-4A05-92BC-04830359477A}" presName="cycle" presStyleCnt="0"/>
      <dgm:spPr/>
    </dgm:pt>
    <dgm:pt modelId="{7EA61883-62DE-4AE9-BF55-6F9DD16F2434}" type="pres">
      <dgm:prSet presAssocID="{572589D9-6B57-4756-A7D0-D013517875B3}" presName="nodeFirstNode" presStyleLbl="node1" presStyleIdx="0" presStyleCnt="6">
        <dgm:presLayoutVars>
          <dgm:bulletEnabled val="1"/>
        </dgm:presLayoutVars>
      </dgm:prSet>
      <dgm:spPr/>
    </dgm:pt>
    <dgm:pt modelId="{B2E9FFCB-AA28-4C49-A888-4B6906FF0423}" type="pres">
      <dgm:prSet presAssocID="{404D8642-F6CA-4DF6-BC72-D773F722D193}" presName="sibTransFirstNode" presStyleLbl="bgShp" presStyleIdx="0" presStyleCnt="1"/>
      <dgm:spPr/>
    </dgm:pt>
    <dgm:pt modelId="{EA252B9E-89AA-433C-9C87-A0F12FFA3674}" type="pres">
      <dgm:prSet presAssocID="{93125325-0A78-4286-BAF9-EA0CA140F5C4}" presName="nodeFollowingNodes" presStyleLbl="node1" presStyleIdx="1" presStyleCnt="6">
        <dgm:presLayoutVars>
          <dgm:bulletEnabled val="1"/>
        </dgm:presLayoutVars>
      </dgm:prSet>
      <dgm:spPr/>
    </dgm:pt>
    <dgm:pt modelId="{8D274C22-8BA0-4FDB-ADDA-30DC2C4B6702}" type="pres">
      <dgm:prSet presAssocID="{6ADFE256-FE81-4552-B8D3-A47BB7217133}" presName="nodeFollowingNodes" presStyleLbl="node1" presStyleIdx="2" presStyleCnt="6">
        <dgm:presLayoutVars>
          <dgm:bulletEnabled val="1"/>
        </dgm:presLayoutVars>
      </dgm:prSet>
      <dgm:spPr/>
    </dgm:pt>
    <dgm:pt modelId="{58470F16-7649-4A7E-AE4F-DF792D246078}" type="pres">
      <dgm:prSet presAssocID="{19D84E9A-18CE-4267-9407-16F894A2FF63}" presName="nodeFollowingNodes" presStyleLbl="node1" presStyleIdx="3" presStyleCnt="6">
        <dgm:presLayoutVars>
          <dgm:bulletEnabled val="1"/>
        </dgm:presLayoutVars>
      </dgm:prSet>
      <dgm:spPr/>
    </dgm:pt>
    <dgm:pt modelId="{372C48AC-74C0-4C9D-9827-D43B96ADE805}" type="pres">
      <dgm:prSet presAssocID="{655A4872-D57A-4444-B84E-C2F5A238DC69}" presName="nodeFollowingNodes" presStyleLbl="node1" presStyleIdx="4" presStyleCnt="6">
        <dgm:presLayoutVars>
          <dgm:bulletEnabled val="1"/>
        </dgm:presLayoutVars>
      </dgm:prSet>
      <dgm:spPr/>
    </dgm:pt>
    <dgm:pt modelId="{71264BA2-C6A6-4E8F-9F5F-3610FFAE366A}" type="pres">
      <dgm:prSet presAssocID="{60965A3E-5C28-4BAC-A40B-6BBC64EA2418}" presName="nodeFollowingNodes" presStyleLbl="node1" presStyleIdx="5" presStyleCnt="6">
        <dgm:presLayoutVars>
          <dgm:bulletEnabled val="1"/>
        </dgm:presLayoutVars>
      </dgm:prSet>
      <dgm:spPr/>
    </dgm:pt>
  </dgm:ptLst>
  <dgm:cxnLst>
    <dgm:cxn modelId="{2B46C133-36F9-4AB7-BA72-658684D0764A}" srcId="{8065108D-51E8-4A05-92BC-04830359477A}" destId="{60965A3E-5C28-4BAC-A40B-6BBC64EA2418}" srcOrd="5" destOrd="0" parTransId="{2915E6C3-FAB2-487F-9993-5D89A0E47144}" sibTransId="{53C14DEF-4E62-44FE-9D95-AF3A38326DFA}"/>
    <dgm:cxn modelId="{9EF47546-0282-436E-A8CF-D8A44BCA2BAD}" type="presOf" srcId="{404D8642-F6CA-4DF6-BC72-D773F722D193}" destId="{B2E9FFCB-AA28-4C49-A888-4B6906FF0423}" srcOrd="0" destOrd="0" presId="urn:microsoft.com/office/officeart/2005/8/layout/cycle3"/>
    <dgm:cxn modelId="{C932FC46-CAC8-441E-BF84-EB4D742BF7D4}" srcId="{8065108D-51E8-4A05-92BC-04830359477A}" destId="{19D84E9A-18CE-4267-9407-16F894A2FF63}" srcOrd="3" destOrd="0" parTransId="{0A798C06-9CD4-4DC3-A746-805F9106D516}" sibTransId="{6E9845AE-5388-4AF2-8391-11AC8BA0115F}"/>
    <dgm:cxn modelId="{3727526B-B6EB-4DC1-9EB1-A1044829F3E7}" type="presOf" srcId="{6ADFE256-FE81-4552-B8D3-A47BB7217133}" destId="{8D274C22-8BA0-4FDB-ADDA-30DC2C4B6702}" srcOrd="0" destOrd="0" presId="urn:microsoft.com/office/officeart/2005/8/layout/cycle3"/>
    <dgm:cxn modelId="{68138A72-12E7-4D95-90FC-C4328800DAA1}" srcId="{8065108D-51E8-4A05-92BC-04830359477A}" destId="{655A4872-D57A-4444-B84E-C2F5A238DC69}" srcOrd="4" destOrd="0" parTransId="{0E908919-F2BB-4AE7-B78A-3C29371FB868}" sibTransId="{361081C5-0603-4EA7-90D5-F7DEC7AF7134}"/>
    <dgm:cxn modelId="{D2096977-6EE7-41BA-AB5D-4A0A57E7A365}" srcId="{8065108D-51E8-4A05-92BC-04830359477A}" destId="{93125325-0A78-4286-BAF9-EA0CA140F5C4}" srcOrd="1" destOrd="0" parTransId="{26038A45-64CF-4D11-8BFC-804DB74145DC}" sibTransId="{0DED3078-D740-4FEA-8C38-13E65BBB2C28}"/>
    <dgm:cxn modelId="{A196F882-3B36-4034-BEB8-A9D911528BB8}" srcId="{8065108D-51E8-4A05-92BC-04830359477A}" destId="{572589D9-6B57-4756-A7D0-D013517875B3}" srcOrd="0" destOrd="0" parTransId="{D7C3758D-57EB-476D-A167-B69F239AF701}" sibTransId="{404D8642-F6CA-4DF6-BC72-D773F722D193}"/>
    <dgm:cxn modelId="{9E85A983-472D-45F7-A340-9D7E2317C7F9}" type="presOf" srcId="{8065108D-51E8-4A05-92BC-04830359477A}" destId="{08EAD6E5-6F5A-4D50-8F6F-266035B77577}" srcOrd="0" destOrd="0" presId="urn:microsoft.com/office/officeart/2005/8/layout/cycle3"/>
    <dgm:cxn modelId="{D3C38D8A-02C5-4363-AE14-F6B830EFBB68}" type="presOf" srcId="{60965A3E-5C28-4BAC-A40B-6BBC64EA2418}" destId="{71264BA2-C6A6-4E8F-9F5F-3610FFAE366A}" srcOrd="0" destOrd="0" presId="urn:microsoft.com/office/officeart/2005/8/layout/cycle3"/>
    <dgm:cxn modelId="{9E55D8A0-BF2D-4846-B962-AB4C0BE60D24}" type="presOf" srcId="{572589D9-6B57-4756-A7D0-D013517875B3}" destId="{7EA61883-62DE-4AE9-BF55-6F9DD16F2434}" srcOrd="0" destOrd="0" presId="urn:microsoft.com/office/officeart/2005/8/layout/cycle3"/>
    <dgm:cxn modelId="{7217EBB2-54A4-4A27-BC4B-AC7C2F95535B}" type="presOf" srcId="{93125325-0A78-4286-BAF9-EA0CA140F5C4}" destId="{EA252B9E-89AA-433C-9C87-A0F12FFA3674}" srcOrd="0" destOrd="0" presId="urn:microsoft.com/office/officeart/2005/8/layout/cycle3"/>
    <dgm:cxn modelId="{6B14FFDB-C277-442F-8C5F-6DAF4C2B8269}" srcId="{8065108D-51E8-4A05-92BC-04830359477A}" destId="{6ADFE256-FE81-4552-B8D3-A47BB7217133}" srcOrd="2" destOrd="0" parTransId="{3DAE93AB-EF0E-4849-A53B-6DD7CB7D3A47}" sibTransId="{7DB87F49-0451-40BF-8F4C-84933A775BAE}"/>
    <dgm:cxn modelId="{EEAE74E3-286F-4376-8BF7-96FBDC929F68}" type="presOf" srcId="{655A4872-D57A-4444-B84E-C2F5A238DC69}" destId="{372C48AC-74C0-4C9D-9827-D43B96ADE805}" srcOrd="0" destOrd="0" presId="urn:microsoft.com/office/officeart/2005/8/layout/cycle3"/>
    <dgm:cxn modelId="{5223ECE9-19D4-4E7D-B49A-F32B500F0CA3}" type="presOf" srcId="{19D84E9A-18CE-4267-9407-16F894A2FF63}" destId="{58470F16-7649-4A7E-AE4F-DF792D246078}" srcOrd="0" destOrd="0" presId="urn:microsoft.com/office/officeart/2005/8/layout/cycle3"/>
    <dgm:cxn modelId="{4110157E-554C-470A-B2F1-EDCA717B90D1}" type="presParOf" srcId="{08EAD6E5-6F5A-4D50-8F6F-266035B77577}" destId="{7B217A62-C4E7-4726-B426-127DF83AB0B4}" srcOrd="0" destOrd="0" presId="urn:microsoft.com/office/officeart/2005/8/layout/cycle3"/>
    <dgm:cxn modelId="{8D9C6914-DD12-4F59-B0E4-83953FA42018}" type="presParOf" srcId="{7B217A62-C4E7-4726-B426-127DF83AB0B4}" destId="{7EA61883-62DE-4AE9-BF55-6F9DD16F2434}" srcOrd="0" destOrd="0" presId="urn:microsoft.com/office/officeart/2005/8/layout/cycle3"/>
    <dgm:cxn modelId="{346A3D45-CEB6-4F70-86FB-7AE49BB1C2AC}" type="presParOf" srcId="{7B217A62-C4E7-4726-B426-127DF83AB0B4}" destId="{B2E9FFCB-AA28-4C49-A888-4B6906FF0423}" srcOrd="1" destOrd="0" presId="urn:microsoft.com/office/officeart/2005/8/layout/cycle3"/>
    <dgm:cxn modelId="{B5A30C43-E4BE-444E-9905-80D97D27291D}" type="presParOf" srcId="{7B217A62-C4E7-4726-B426-127DF83AB0B4}" destId="{EA252B9E-89AA-433C-9C87-A0F12FFA3674}" srcOrd="2" destOrd="0" presId="urn:microsoft.com/office/officeart/2005/8/layout/cycle3"/>
    <dgm:cxn modelId="{DE974EED-0BD1-414D-966A-448ECAF5423E}" type="presParOf" srcId="{7B217A62-C4E7-4726-B426-127DF83AB0B4}" destId="{8D274C22-8BA0-4FDB-ADDA-30DC2C4B6702}" srcOrd="3" destOrd="0" presId="urn:microsoft.com/office/officeart/2005/8/layout/cycle3"/>
    <dgm:cxn modelId="{5E61E643-297A-4CF3-B823-68B256BF92FC}" type="presParOf" srcId="{7B217A62-C4E7-4726-B426-127DF83AB0B4}" destId="{58470F16-7649-4A7E-AE4F-DF792D246078}" srcOrd="4" destOrd="0" presId="urn:microsoft.com/office/officeart/2005/8/layout/cycle3"/>
    <dgm:cxn modelId="{5B219A71-99EB-4EE5-95E2-EEAB7A367E41}" type="presParOf" srcId="{7B217A62-C4E7-4726-B426-127DF83AB0B4}" destId="{372C48AC-74C0-4C9D-9827-D43B96ADE805}" srcOrd="5" destOrd="0" presId="urn:microsoft.com/office/officeart/2005/8/layout/cycle3"/>
    <dgm:cxn modelId="{39D5E088-3C6A-4083-9AFB-D9D934599A18}" type="presParOf" srcId="{7B217A62-C4E7-4726-B426-127DF83AB0B4}" destId="{71264BA2-C6A6-4E8F-9F5F-3610FFAE366A}" srcOrd="6"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65108D-51E8-4A05-92BC-04830359477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IE"/>
        </a:p>
      </dgm:t>
    </dgm:pt>
    <dgm:pt modelId="{572589D9-6B57-4756-A7D0-D013517875B3}">
      <dgm:prSet phldrT="[Text]"/>
      <dgm:spPr/>
      <dgm:t>
        <a:bodyPr/>
        <a:lstStyle/>
        <a:p>
          <a:r>
            <a:rPr lang="en-IE" dirty="0"/>
            <a:t>Issue 1 </a:t>
          </a:r>
        </a:p>
      </dgm:t>
    </dgm:pt>
    <dgm:pt modelId="{D7C3758D-57EB-476D-A167-B69F239AF701}" type="parTrans" cxnId="{A196F882-3B36-4034-BEB8-A9D911528BB8}">
      <dgm:prSet/>
      <dgm:spPr/>
      <dgm:t>
        <a:bodyPr/>
        <a:lstStyle/>
        <a:p>
          <a:endParaRPr lang="en-IE"/>
        </a:p>
      </dgm:t>
    </dgm:pt>
    <dgm:pt modelId="{404D8642-F6CA-4DF6-BC72-D773F722D193}" type="sibTrans" cxnId="{A196F882-3B36-4034-BEB8-A9D911528BB8}">
      <dgm:prSet/>
      <dgm:spPr/>
      <dgm:t>
        <a:bodyPr/>
        <a:lstStyle/>
        <a:p>
          <a:endParaRPr lang="en-IE"/>
        </a:p>
      </dgm:t>
    </dgm:pt>
    <dgm:pt modelId="{93125325-0A78-4286-BAF9-EA0CA140F5C4}">
      <dgm:prSet phldrT="[Text]"/>
      <dgm:spPr/>
      <dgm:t>
        <a:bodyPr/>
        <a:lstStyle/>
        <a:p>
          <a:r>
            <a:rPr lang="en-IE" dirty="0"/>
            <a:t>Rational 1 </a:t>
          </a:r>
        </a:p>
      </dgm:t>
    </dgm:pt>
    <dgm:pt modelId="{26038A45-64CF-4D11-8BFC-804DB74145DC}" type="parTrans" cxnId="{D2096977-6EE7-41BA-AB5D-4A0A57E7A365}">
      <dgm:prSet/>
      <dgm:spPr/>
      <dgm:t>
        <a:bodyPr/>
        <a:lstStyle/>
        <a:p>
          <a:endParaRPr lang="en-IE"/>
        </a:p>
      </dgm:t>
    </dgm:pt>
    <dgm:pt modelId="{0DED3078-D740-4FEA-8C38-13E65BBB2C28}" type="sibTrans" cxnId="{D2096977-6EE7-41BA-AB5D-4A0A57E7A365}">
      <dgm:prSet/>
      <dgm:spPr/>
      <dgm:t>
        <a:bodyPr/>
        <a:lstStyle/>
        <a:p>
          <a:endParaRPr lang="en-IE"/>
        </a:p>
      </dgm:t>
    </dgm:pt>
    <dgm:pt modelId="{6ADFE256-FE81-4552-B8D3-A47BB7217133}">
      <dgm:prSet phldrT="[Text]"/>
      <dgm:spPr/>
      <dgm:t>
        <a:bodyPr/>
        <a:lstStyle/>
        <a:p>
          <a:r>
            <a:rPr lang="en-IE" dirty="0"/>
            <a:t>Issue 2 </a:t>
          </a:r>
        </a:p>
      </dgm:t>
    </dgm:pt>
    <dgm:pt modelId="{3DAE93AB-EF0E-4849-A53B-6DD7CB7D3A47}" type="parTrans" cxnId="{6B14FFDB-C277-442F-8C5F-6DAF4C2B8269}">
      <dgm:prSet/>
      <dgm:spPr/>
      <dgm:t>
        <a:bodyPr/>
        <a:lstStyle/>
        <a:p>
          <a:endParaRPr lang="en-IE"/>
        </a:p>
      </dgm:t>
    </dgm:pt>
    <dgm:pt modelId="{7DB87F49-0451-40BF-8F4C-84933A775BAE}" type="sibTrans" cxnId="{6B14FFDB-C277-442F-8C5F-6DAF4C2B8269}">
      <dgm:prSet/>
      <dgm:spPr/>
      <dgm:t>
        <a:bodyPr/>
        <a:lstStyle/>
        <a:p>
          <a:endParaRPr lang="en-IE"/>
        </a:p>
      </dgm:t>
    </dgm:pt>
    <dgm:pt modelId="{19D84E9A-18CE-4267-9407-16F894A2FF63}">
      <dgm:prSet phldrT="[Text]"/>
      <dgm:spPr/>
      <dgm:t>
        <a:bodyPr/>
        <a:lstStyle/>
        <a:p>
          <a:r>
            <a:rPr lang="en-IE" dirty="0"/>
            <a:t>Rational 2 </a:t>
          </a:r>
        </a:p>
      </dgm:t>
    </dgm:pt>
    <dgm:pt modelId="{0A798C06-9CD4-4DC3-A746-805F9106D516}" type="parTrans" cxnId="{C932FC46-CAC8-441E-BF84-EB4D742BF7D4}">
      <dgm:prSet/>
      <dgm:spPr/>
      <dgm:t>
        <a:bodyPr/>
        <a:lstStyle/>
        <a:p>
          <a:endParaRPr lang="en-IE"/>
        </a:p>
      </dgm:t>
    </dgm:pt>
    <dgm:pt modelId="{6E9845AE-5388-4AF2-8391-11AC8BA0115F}" type="sibTrans" cxnId="{C932FC46-CAC8-441E-BF84-EB4D742BF7D4}">
      <dgm:prSet/>
      <dgm:spPr/>
      <dgm:t>
        <a:bodyPr/>
        <a:lstStyle/>
        <a:p>
          <a:endParaRPr lang="en-IE"/>
        </a:p>
      </dgm:t>
    </dgm:pt>
    <dgm:pt modelId="{655A4872-D57A-4444-B84E-C2F5A238DC69}">
      <dgm:prSet phldrT="[Text]"/>
      <dgm:spPr/>
      <dgm:t>
        <a:bodyPr/>
        <a:lstStyle/>
        <a:p>
          <a:r>
            <a:rPr lang="en-IE" dirty="0"/>
            <a:t>Issue 3  </a:t>
          </a:r>
        </a:p>
      </dgm:t>
    </dgm:pt>
    <dgm:pt modelId="{0E908919-F2BB-4AE7-B78A-3C29371FB868}" type="parTrans" cxnId="{68138A72-12E7-4D95-90FC-C4328800DAA1}">
      <dgm:prSet/>
      <dgm:spPr/>
      <dgm:t>
        <a:bodyPr/>
        <a:lstStyle/>
        <a:p>
          <a:endParaRPr lang="en-IE"/>
        </a:p>
      </dgm:t>
    </dgm:pt>
    <dgm:pt modelId="{361081C5-0603-4EA7-90D5-F7DEC7AF7134}" type="sibTrans" cxnId="{68138A72-12E7-4D95-90FC-C4328800DAA1}">
      <dgm:prSet/>
      <dgm:spPr/>
      <dgm:t>
        <a:bodyPr/>
        <a:lstStyle/>
        <a:p>
          <a:endParaRPr lang="en-IE"/>
        </a:p>
      </dgm:t>
    </dgm:pt>
    <dgm:pt modelId="{60965A3E-5C28-4BAC-A40B-6BBC64EA2418}">
      <dgm:prSet phldrT="[Text]"/>
      <dgm:spPr/>
      <dgm:t>
        <a:bodyPr/>
        <a:lstStyle/>
        <a:p>
          <a:r>
            <a:rPr lang="en-IE" dirty="0"/>
            <a:t>Rational 3 </a:t>
          </a:r>
        </a:p>
      </dgm:t>
    </dgm:pt>
    <dgm:pt modelId="{2915E6C3-FAB2-487F-9993-5D89A0E47144}" type="parTrans" cxnId="{2B46C133-36F9-4AB7-BA72-658684D0764A}">
      <dgm:prSet/>
      <dgm:spPr/>
      <dgm:t>
        <a:bodyPr/>
        <a:lstStyle/>
        <a:p>
          <a:endParaRPr lang="en-IE"/>
        </a:p>
      </dgm:t>
    </dgm:pt>
    <dgm:pt modelId="{53C14DEF-4E62-44FE-9D95-AF3A38326DFA}" type="sibTrans" cxnId="{2B46C133-36F9-4AB7-BA72-658684D0764A}">
      <dgm:prSet/>
      <dgm:spPr/>
      <dgm:t>
        <a:bodyPr/>
        <a:lstStyle/>
        <a:p>
          <a:endParaRPr lang="en-IE"/>
        </a:p>
      </dgm:t>
    </dgm:pt>
    <dgm:pt modelId="{CFBECBDD-4DD2-4E30-98C9-E0AE0E90E3EE}">
      <dgm:prSet phldrT="[Text]"/>
      <dgm:spPr/>
      <dgm:t>
        <a:bodyPr/>
        <a:lstStyle/>
        <a:p>
          <a:r>
            <a:rPr lang="en-IE" dirty="0"/>
            <a:t>Long-term issue </a:t>
          </a:r>
        </a:p>
      </dgm:t>
    </dgm:pt>
    <dgm:pt modelId="{ABE1EC1E-8039-49F7-A1F9-8FC145073AE6}" type="parTrans" cxnId="{9B270280-7975-43FE-87FF-5D4D46228F8B}">
      <dgm:prSet/>
      <dgm:spPr/>
      <dgm:t>
        <a:bodyPr/>
        <a:lstStyle/>
        <a:p>
          <a:endParaRPr lang="en-IE"/>
        </a:p>
      </dgm:t>
    </dgm:pt>
    <dgm:pt modelId="{549E947F-CC0A-4DDC-8232-293F98A61AE6}" type="sibTrans" cxnId="{9B270280-7975-43FE-87FF-5D4D46228F8B}">
      <dgm:prSet/>
      <dgm:spPr/>
      <dgm:t>
        <a:bodyPr/>
        <a:lstStyle/>
        <a:p>
          <a:endParaRPr lang="en-IE"/>
        </a:p>
      </dgm:t>
    </dgm:pt>
    <dgm:pt modelId="{08EAD6E5-6F5A-4D50-8F6F-266035B77577}" type="pres">
      <dgm:prSet presAssocID="{8065108D-51E8-4A05-92BC-04830359477A}" presName="Name0" presStyleCnt="0">
        <dgm:presLayoutVars>
          <dgm:dir/>
          <dgm:resizeHandles val="exact"/>
        </dgm:presLayoutVars>
      </dgm:prSet>
      <dgm:spPr/>
    </dgm:pt>
    <dgm:pt modelId="{7B217A62-C4E7-4726-B426-127DF83AB0B4}" type="pres">
      <dgm:prSet presAssocID="{8065108D-51E8-4A05-92BC-04830359477A}" presName="cycle" presStyleCnt="0"/>
      <dgm:spPr/>
    </dgm:pt>
    <dgm:pt modelId="{7EA61883-62DE-4AE9-BF55-6F9DD16F2434}" type="pres">
      <dgm:prSet presAssocID="{572589D9-6B57-4756-A7D0-D013517875B3}" presName="nodeFirstNode" presStyleLbl="node1" presStyleIdx="0" presStyleCnt="7">
        <dgm:presLayoutVars>
          <dgm:bulletEnabled val="1"/>
        </dgm:presLayoutVars>
      </dgm:prSet>
      <dgm:spPr/>
    </dgm:pt>
    <dgm:pt modelId="{B2E9FFCB-AA28-4C49-A888-4B6906FF0423}" type="pres">
      <dgm:prSet presAssocID="{404D8642-F6CA-4DF6-BC72-D773F722D193}" presName="sibTransFirstNode" presStyleLbl="bgShp" presStyleIdx="0" presStyleCnt="1"/>
      <dgm:spPr/>
    </dgm:pt>
    <dgm:pt modelId="{EA252B9E-89AA-433C-9C87-A0F12FFA3674}" type="pres">
      <dgm:prSet presAssocID="{93125325-0A78-4286-BAF9-EA0CA140F5C4}" presName="nodeFollowingNodes" presStyleLbl="node1" presStyleIdx="1" presStyleCnt="7">
        <dgm:presLayoutVars>
          <dgm:bulletEnabled val="1"/>
        </dgm:presLayoutVars>
      </dgm:prSet>
      <dgm:spPr/>
    </dgm:pt>
    <dgm:pt modelId="{8D274C22-8BA0-4FDB-ADDA-30DC2C4B6702}" type="pres">
      <dgm:prSet presAssocID="{6ADFE256-FE81-4552-B8D3-A47BB7217133}" presName="nodeFollowingNodes" presStyleLbl="node1" presStyleIdx="2" presStyleCnt="7">
        <dgm:presLayoutVars>
          <dgm:bulletEnabled val="1"/>
        </dgm:presLayoutVars>
      </dgm:prSet>
      <dgm:spPr/>
    </dgm:pt>
    <dgm:pt modelId="{58470F16-7649-4A7E-AE4F-DF792D246078}" type="pres">
      <dgm:prSet presAssocID="{19D84E9A-18CE-4267-9407-16F894A2FF63}" presName="nodeFollowingNodes" presStyleLbl="node1" presStyleIdx="3" presStyleCnt="7">
        <dgm:presLayoutVars>
          <dgm:bulletEnabled val="1"/>
        </dgm:presLayoutVars>
      </dgm:prSet>
      <dgm:spPr/>
    </dgm:pt>
    <dgm:pt modelId="{372C48AC-74C0-4C9D-9827-D43B96ADE805}" type="pres">
      <dgm:prSet presAssocID="{655A4872-D57A-4444-B84E-C2F5A238DC69}" presName="nodeFollowingNodes" presStyleLbl="node1" presStyleIdx="4" presStyleCnt="7">
        <dgm:presLayoutVars>
          <dgm:bulletEnabled val="1"/>
        </dgm:presLayoutVars>
      </dgm:prSet>
      <dgm:spPr/>
    </dgm:pt>
    <dgm:pt modelId="{71264BA2-C6A6-4E8F-9F5F-3610FFAE366A}" type="pres">
      <dgm:prSet presAssocID="{60965A3E-5C28-4BAC-A40B-6BBC64EA2418}" presName="nodeFollowingNodes" presStyleLbl="node1" presStyleIdx="5" presStyleCnt="7">
        <dgm:presLayoutVars>
          <dgm:bulletEnabled val="1"/>
        </dgm:presLayoutVars>
      </dgm:prSet>
      <dgm:spPr/>
    </dgm:pt>
    <dgm:pt modelId="{3D84F526-6AFF-46AF-8A3A-4102423191B2}" type="pres">
      <dgm:prSet presAssocID="{CFBECBDD-4DD2-4E30-98C9-E0AE0E90E3EE}" presName="nodeFollowingNodes" presStyleLbl="node1" presStyleIdx="6" presStyleCnt="7">
        <dgm:presLayoutVars>
          <dgm:bulletEnabled val="1"/>
        </dgm:presLayoutVars>
      </dgm:prSet>
      <dgm:spPr/>
    </dgm:pt>
  </dgm:ptLst>
  <dgm:cxnLst>
    <dgm:cxn modelId="{2E44042B-6771-4E12-8B0D-C1026BAFB3B5}" type="presOf" srcId="{CFBECBDD-4DD2-4E30-98C9-E0AE0E90E3EE}" destId="{3D84F526-6AFF-46AF-8A3A-4102423191B2}" srcOrd="0" destOrd="0" presId="urn:microsoft.com/office/officeart/2005/8/layout/cycle3"/>
    <dgm:cxn modelId="{2B46C133-36F9-4AB7-BA72-658684D0764A}" srcId="{8065108D-51E8-4A05-92BC-04830359477A}" destId="{60965A3E-5C28-4BAC-A40B-6BBC64EA2418}" srcOrd="5" destOrd="0" parTransId="{2915E6C3-FAB2-487F-9993-5D89A0E47144}" sibTransId="{53C14DEF-4E62-44FE-9D95-AF3A38326DFA}"/>
    <dgm:cxn modelId="{9EF47546-0282-436E-A8CF-D8A44BCA2BAD}" type="presOf" srcId="{404D8642-F6CA-4DF6-BC72-D773F722D193}" destId="{B2E9FFCB-AA28-4C49-A888-4B6906FF0423}" srcOrd="0" destOrd="0" presId="urn:microsoft.com/office/officeart/2005/8/layout/cycle3"/>
    <dgm:cxn modelId="{C932FC46-CAC8-441E-BF84-EB4D742BF7D4}" srcId="{8065108D-51E8-4A05-92BC-04830359477A}" destId="{19D84E9A-18CE-4267-9407-16F894A2FF63}" srcOrd="3" destOrd="0" parTransId="{0A798C06-9CD4-4DC3-A746-805F9106D516}" sibTransId="{6E9845AE-5388-4AF2-8391-11AC8BA0115F}"/>
    <dgm:cxn modelId="{3727526B-B6EB-4DC1-9EB1-A1044829F3E7}" type="presOf" srcId="{6ADFE256-FE81-4552-B8D3-A47BB7217133}" destId="{8D274C22-8BA0-4FDB-ADDA-30DC2C4B6702}" srcOrd="0" destOrd="0" presId="urn:microsoft.com/office/officeart/2005/8/layout/cycle3"/>
    <dgm:cxn modelId="{68138A72-12E7-4D95-90FC-C4328800DAA1}" srcId="{8065108D-51E8-4A05-92BC-04830359477A}" destId="{655A4872-D57A-4444-B84E-C2F5A238DC69}" srcOrd="4" destOrd="0" parTransId="{0E908919-F2BB-4AE7-B78A-3C29371FB868}" sibTransId="{361081C5-0603-4EA7-90D5-F7DEC7AF7134}"/>
    <dgm:cxn modelId="{D2096977-6EE7-41BA-AB5D-4A0A57E7A365}" srcId="{8065108D-51E8-4A05-92BC-04830359477A}" destId="{93125325-0A78-4286-BAF9-EA0CA140F5C4}" srcOrd="1" destOrd="0" parTransId="{26038A45-64CF-4D11-8BFC-804DB74145DC}" sibTransId="{0DED3078-D740-4FEA-8C38-13E65BBB2C28}"/>
    <dgm:cxn modelId="{9B270280-7975-43FE-87FF-5D4D46228F8B}" srcId="{8065108D-51E8-4A05-92BC-04830359477A}" destId="{CFBECBDD-4DD2-4E30-98C9-E0AE0E90E3EE}" srcOrd="6" destOrd="0" parTransId="{ABE1EC1E-8039-49F7-A1F9-8FC145073AE6}" sibTransId="{549E947F-CC0A-4DDC-8232-293F98A61AE6}"/>
    <dgm:cxn modelId="{A196F882-3B36-4034-BEB8-A9D911528BB8}" srcId="{8065108D-51E8-4A05-92BC-04830359477A}" destId="{572589D9-6B57-4756-A7D0-D013517875B3}" srcOrd="0" destOrd="0" parTransId="{D7C3758D-57EB-476D-A167-B69F239AF701}" sibTransId="{404D8642-F6CA-4DF6-BC72-D773F722D193}"/>
    <dgm:cxn modelId="{9E85A983-472D-45F7-A340-9D7E2317C7F9}" type="presOf" srcId="{8065108D-51E8-4A05-92BC-04830359477A}" destId="{08EAD6E5-6F5A-4D50-8F6F-266035B77577}" srcOrd="0" destOrd="0" presId="urn:microsoft.com/office/officeart/2005/8/layout/cycle3"/>
    <dgm:cxn modelId="{D3C38D8A-02C5-4363-AE14-F6B830EFBB68}" type="presOf" srcId="{60965A3E-5C28-4BAC-A40B-6BBC64EA2418}" destId="{71264BA2-C6A6-4E8F-9F5F-3610FFAE366A}" srcOrd="0" destOrd="0" presId="urn:microsoft.com/office/officeart/2005/8/layout/cycle3"/>
    <dgm:cxn modelId="{9E55D8A0-BF2D-4846-B962-AB4C0BE60D24}" type="presOf" srcId="{572589D9-6B57-4756-A7D0-D013517875B3}" destId="{7EA61883-62DE-4AE9-BF55-6F9DD16F2434}" srcOrd="0" destOrd="0" presId="urn:microsoft.com/office/officeart/2005/8/layout/cycle3"/>
    <dgm:cxn modelId="{7217EBB2-54A4-4A27-BC4B-AC7C2F95535B}" type="presOf" srcId="{93125325-0A78-4286-BAF9-EA0CA140F5C4}" destId="{EA252B9E-89AA-433C-9C87-A0F12FFA3674}" srcOrd="0" destOrd="0" presId="urn:microsoft.com/office/officeart/2005/8/layout/cycle3"/>
    <dgm:cxn modelId="{6B14FFDB-C277-442F-8C5F-6DAF4C2B8269}" srcId="{8065108D-51E8-4A05-92BC-04830359477A}" destId="{6ADFE256-FE81-4552-B8D3-A47BB7217133}" srcOrd="2" destOrd="0" parTransId="{3DAE93AB-EF0E-4849-A53B-6DD7CB7D3A47}" sibTransId="{7DB87F49-0451-40BF-8F4C-84933A775BAE}"/>
    <dgm:cxn modelId="{EEAE74E3-286F-4376-8BF7-96FBDC929F68}" type="presOf" srcId="{655A4872-D57A-4444-B84E-C2F5A238DC69}" destId="{372C48AC-74C0-4C9D-9827-D43B96ADE805}" srcOrd="0" destOrd="0" presId="urn:microsoft.com/office/officeart/2005/8/layout/cycle3"/>
    <dgm:cxn modelId="{5223ECE9-19D4-4E7D-B49A-F32B500F0CA3}" type="presOf" srcId="{19D84E9A-18CE-4267-9407-16F894A2FF63}" destId="{58470F16-7649-4A7E-AE4F-DF792D246078}" srcOrd="0" destOrd="0" presId="urn:microsoft.com/office/officeart/2005/8/layout/cycle3"/>
    <dgm:cxn modelId="{4110157E-554C-470A-B2F1-EDCA717B90D1}" type="presParOf" srcId="{08EAD6E5-6F5A-4D50-8F6F-266035B77577}" destId="{7B217A62-C4E7-4726-B426-127DF83AB0B4}" srcOrd="0" destOrd="0" presId="urn:microsoft.com/office/officeart/2005/8/layout/cycle3"/>
    <dgm:cxn modelId="{8D9C6914-DD12-4F59-B0E4-83953FA42018}" type="presParOf" srcId="{7B217A62-C4E7-4726-B426-127DF83AB0B4}" destId="{7EA61883-62DE-4AE9-BF55-6F9DD16F2434}" srcOrd="0" destOrd="0" presId="urn:microsoft.com/office/officeart/2005/8/layout/cycle3"/>
    <dgm:cxn modelId="{346A3D45-CEB6-4F70-86FB-7AE49BB1C2AC}" type="presParOf" srcId="{7B217A62-C4E7-4726-B426-127DF83AB0B4}" destId="{B2E9FFCB-AA28-4C49-A888-4B6906FF0423}" srcOrd="1" destOrd="0" presId="urn:microsoft.com/office/officeart/2005/8/layout/cycle3"/>
    <dgm:cxn modelId="{B5A30C43-E4BE-444E-9905-80D97D27291D}" type="presParOf" srcId="{7B217A62-C4E7-4726-B426-127DF83AB0B4}" destId="{EA252B9E-89AA-433C-9C87-A0F12FFA3674}" srcOrd="2" destOrd="0" presId="urn:microsoft.com/office/officeart/2005/8/layout/cycle3"/>
    <dgm:cxn modelId="{DE974EED-0BD1-414D-966A-448ECAF5423E}" type="presParOf" srcId="{7B217A62-C4E7-4726-B426-127DF83AB0B4}" destId="{8D274C22-8BA0-4FDB-ADDA-30DC2C4B6702}" srcOrd="3" destOrd="0" presId="urn:microsoft.com/office/officeart/2005/8/layout/cycle3"/>
    <dgm:cxn modelId="{5E61E643-297A-4CF3-B823-68B256BF92FC}" type="presParOf" srcId="{7B217A62-C4E7-4726-B426-127DF83AB0B4}" destId="{58470F16-7649-4A7E-AE4F-DF792D246078}" srcOrd="4" destOrd="0" presId="urn:microsoft.com/office/officeart/2005/8/layout/cycle3"/>
    <dgm:cxn modelId="{5B219A71-99EB-4EE5-95E2-EEAB7A367E41}" type="presParOf" srcId="{7B217A62-C4E7-4726-B426-127DF83AB0B4}" destId="{372C48AC-74C0-4C9D-9827-D43B96ADE805}" srcOrd="5" destOrd="0" presId="urn:microsoft.com/office/officeart/2005/8/layout/cycle3"/>
    <dgm:cxn modelId="{39D5E088-3C6A-4083-9AFB-D9D934599A18}" type="presParOf" srcId="{7B217A62-C4E7-4726-B426-127DF83AB0B4}" destId="{71264BA2-C6A6-4E8F-9F5F-3610FFAE366A}" srcOrd="6" destOrd="0" presId="urn:microsoft.com/office/officeart/2005/8/layout/cycle3"/>
    <dgm:cxn modelId="{58C98FC1-6F7C-474A-BE26-64DCC1D6641E}" type="presParOf" srcId="{7B217A62-C4E7-4726-B426-127DF83AB0B4}" destId="{3D84F526-6AFF-46AF-8A3A-4102423191B2}" srcOrd="7"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6222-8F32-4934-A169-D7AC649BE142}">
      <dsp:nvSpPr>
        <dsp:cNvPr id="0" name=""/>
        <dsp:cNvSpPr/>
      </dsp:nvSpPr>
      <dsp:spPr>
        <a:xfrm>
          <a:off x="969" y="1862703"/>
          <a:ext cx="2098092" cy="13637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Worrying about your money </a:t>
          </a:r>
        </a:p>
      </dsp:txBody>
      <dsp:txXfrm>
        <a:off x="67542" y="1929276"/>
        <a:ext cx="1964946" cy="1230613"/>
      </dsp:txXfrm>
    </dsp:sp>
    <dsp:sp modelId="{CC6B6DE7-BAD8-4E76-8B61-3270F717612D}">
      <dsp:nvSpPr>
        <dsp:cNvPr id="0" name=""/>
        <dsp:cNvSpPr/>
      </dsp:nvSpPr>
      <dsp:spPr>
        <a:xfrm>
          <a:off x="1050015" y="1386534"/>
          <a:ext cx="2316096" cy="2316096"/>
        </a:xfrm>
        <a:custGeom>
          <a:avLst/>
          <a:gdLst/>
          <a:ahLst/>
          <a:cxnLst/>
          <a:rect l="0" t="0" r="0" b="0"/>
          <a:pathLst>
            <a:path>
              <a:moveTo>
                <a:pt x="487167" y="214122"/>
              </a:moveTo>
              <a:arcTo wR="1158048" hR="1158048" stAng="140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78E33B-8D31-4D79-B0D3-8544AD9D8546}">
      <dsp:nvSpPr>
        <dsp:cNvPr id="0" name=""/>
        <dsp:cNvSpPr/>
      </dsp:nvSpPr>
      <dsp:spPr>
        <a:xfrm>
          <a:off x="2317066" y="1862703"/>
          <a:ext cx="2098092" cy="136375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Having difficulties managing your money </a:t>
          </a:r>
        </a:p>
      </dsp:txBody>
      <dsp:txXfrm>
        <a:off x="2383639" y="1929276"/>
        <a:ext cx="1964946" cy="1230613"/>
      </dsp:txXfrm>
    </dsp:sp>
    <dsp:sp modelId="{62EB0F8C-4776-4C0E-A3CD-F3C2321E6E7C}">
      <dsp:nvSpPr>
        <dsp:cNvPr id="0" name=""/>
        <dsp:cNvSpPr/>
      </dsp:nvSpPr>
      <dsp:spPr>
        <a:xfrm>
          <a:off x="1050015" y="1386534"/>
          <a:ext cx="2316096" cy="2316096"/>
        </a:xfrm>
        <a:custGeom>
          <a:avLst/>
          <a:gdLst/>
          <a:ahLst/>
          <a:cxnLst/>
          <a:rect l="0" t="0" r="0" b="0"/>
          <a:pathLst>
            <a:path>
              <a:moveTo>
                <a:pt x="1828929" y="2101973"/>
              </a:moveTo>
              <a:arcTo wR="1158048" hR="1158048" stAng="32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6222-8F32-4934-A169-D7AC649BE142}">
      <dsp:nvSpPr>
        <dsp:cNvPr id="0" name=""/>
        <dsp:cNvSpPr/>
      </dsp:nvSpPr>
      <dsp:spPr>
        <a:xfrm>
          <a:off x="866" y="1568681"/>
          <a:ext cx="1874032" cy="1218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dirty="0"/>
            <a:t>Worrying about your money </a:t>
          </a:r>
        </a:p>
      </dsp:txBody>
      <dsp:txXfrm>
        <a:off x="60330" y="1628145"/>
        <a:ext cx="1755104" cy="1099193"/>
      </dsp:txXfrm>
    </dsp:sp>
    <dsp:sp modelId="{CC6B6DE7-BAD8-4E76-8B61-3270F717612D}">
      <dsp:nvSpPr>
        <dsp:cNvPr id="0" name=""/>
        <dsp:cNvSpPr/>
      </dsp:nvSpPr>
      <dsp:spPr>
        <a:xfrm>
          <a:off x="937882" y="1143363"/>
          <a:ext cx="2068756" cy="2068756"/>
        </a:xfrm>
        <a:custGeom>
          <a:avLst/>
          <a:gdLst/>
          <a:ahLst/>
          <a:cxnLst/>
          <a:rect l="0" t="0" r="0" b="0"/>
          <a:pathLst>
            <a:path>
              <a:moveTo>
                <a:pt x="435142" y="191256"/>
              </a:moveTo>
              <a:arcTo wR="1034378" hR="1034378" stAng="140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78E33B-8D31-4D79-B0D3-8544AD9D8546}">
      <dsp:nvSpPr>
        <dsp:cNvPr id="0" name=""/>
        <dsp:cNvSpPr/>
      </dsp:nvSpPr>
      <dsp:spPr>
        <a:xfrm>
          <a:off x="2069622" y="1568681"/>
          <a:ext cx="1874032" cy="1218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dirty="0"/>
            <a:t>Having difficulties managing your money </a:t>
          </a:r>
        </a:p>
      </dsp:txBody>
      <dsp:txXfrm>
        <a:off x="2129086" y="1628145"/>
        <a:ext cx="1755104" cy="1099193"/>
      </dsp:txXfrm>
    </dsp:sp>
    <dsp:sp modelId="{62EB0F8C-4776-4C0E-A3CD-F3C2321E6E7C}">
      <dsp:nvSpPr>
        <dsp:cNvPr id="0" name=""/>
        <dsp:cNvSpPr/>
      </dsp:nvSpPr>
      <dsp:spPr>
        <a:xfrm>
          <a:off x="937882" y="1143363"/>
          <a:ext cx="2068756" cy="2068756"/>
        </a:xfrm>
        <a:custGeom>
          <a:avLst/>
          <a:gdLst/>
          <a:ahLst/>
          <a:cxnLst/>
          <a:rect l="0" t="0" r="0" b="0"/>
          <a:pathLst>
            <a:path>
              <a:moveTo>
                <a:pt x="1633614" y="1877499"/>
              </a:moveTo>
              <a:arcTo wR="1034378" hR="1034378" stAng="3275836" swAng="42483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FFCB-AA28-4C49-A888-4B6906FF0423}">
      <dsp:nvSpPr>
        <dsp:cNvPr id="0" name=""/>
        <dsp:cNvSpPr/>
      </dsp:nvSpPr>
      <dsp:spPr>
        <a:xfrm>
          <a:off x="618047" y="-7245"/>
          <a:ext cx="5850502" cy="5850502"/>
        </a:xfrm>
        <a:prstGeom prst="circularArrow">
          <a:avLst>
            <a:gd name="adj1" fmla="val 5274"/>
            <a:gd name="adj2" fmla="val 312630"/>
            <a:gd name="adj3" fmla="val 14246836"/>
            <a:gd name="adj4" fmla="val 17116081"/>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61883-62DE-4AE9-BF55-6F9DD16F2434}">
      <dsp:nvSpPr>
        <dsp:cNvPr id="0" name=""/>
        <dsp:cNvSpPr/>
      </dsp:nvSpPr>
      <dsp:spPr>
        <a:xfrm>
          <a:off x="2442938" y="266"/>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Your phone bill arrives </a:t>
          </a:r>
        </a:p>
      </dsp:txBody>
      <dsp:txXfrm>
        <a:off x="2496653" y="53981"/>
        <a:ext cx="2093290" cy="992930"/>
      </dsp:txXfrm>
    </dsp:sp>
    <dsp:sp modelId="{EA252B9E-89AA-433C-9C87-A0F12FFA3674}">
      <dsp:nvSpPr>
        <dsp:cNvPr id="0" name=""/>
        <dsp:cNvSpPr/>
      </dsp:nvSpPr>
      <dsp:spPr>
        <a:xfrm>
          <a:off x="4498388" y="1186980"/>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You worry about how you will pay for it </a:t>
          </a:r>
        </a:p>
      </dsp:txBody>
      <dsp:txXfrm>
        <a:off x="4552103" y="1240695"/>
        <a:ext cx="2093290" cy="992930"/>
      </dsp:txXfrm>
    </dsp:sp>
    <dsp:sp modelId="{8D274C22-8BA0-4FDB-ADDA-30DC2C4B6702}">
      <dsp:nvSpPr>
        <dsp:cNvPr id="0" name=""/>
        <dsp:cNvSpPr/>
      </dsp:nvSpPr>
      <dsp:spPr>
        <a:xfrm>
          <a:off x="4498388" y="3560409"/>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You avoid the bill by hiding it in your kitchen cupboard. </a:t>
          </a:r>
        </a:p>
      </dsp:txBody>
      <dsp:txXfrm>
        <a:off x="4552103" y="3614124"/>
        <a:ext cx="2093290" cy="992930"/>
      </dsp:txXfrm>
    </dsp:sp>
    <dsp:sp modelId="{58470F16-7649-4A7E-AE4F-DF792D246078}">
      <dsp:nvSpPr>
        <dsp:cNvPr id="0" name=""/>
        <dsp:cNvSpPr/>
      </dsp:nvSpPr>
      <dsp:spPr>
        <a:xfrm>
          <a:off x="2442938" y="4747124"/>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The bill is out of sight, and out of mind. </a:t>
          </a:r>
        </a:p>
      </dsp:txBody>
      <dsp:txXfrm>
        <a:off x="2496653" y="4800839"/>
        <a:ext cx="2093290" cy="992930"/>
      </dsp:txXfrm>
    </dsp:sp>
    <dsp:sp modelId="{372C48AC-74C0-4C9D-9827-D43B96ADE805}">
      <dsp:nvSpPr>
        <dsp:cNvPr id="0" name=""/>
        <dsp:cNvSpPr/>
      </dsp:nvSpPr>
      <dsp:spPr>
        <a:xfrm>
          <a:off x="387488" y="3560409"/>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You relax. </a:t>
          </a:r>
        </a:p>
      </dsp:txBody>
      <dsp:txXfrm>
        <a:off x="441203" y="3614124"/>
        <a:ext cx="2093290" cy="992930"/>
      </dsp:txXfrm>
    </dsp:sp>
    <dsp:sp modelId="{71264BA2-C6A6-4E8F-9F5F-3610FFAE366A}">
      <dsp:nvSpPr>
        <dsp:cNvPr id="0" name=""/>
        <dsp:cNvSpPr/>
      </dsp:nvSpPr>
      <dsp:spPr>
        <a:xfrm>
          <a:off x="387488" y="1186980"/>
          <a:ext cx="2200720" cy="1100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In a few weeks, your next bill arrives, leaving you more in debt. </a:t>
          </a:r>
        </a:p>
      </dsp:txBody>
      <dsp:txXfrm>
        <a:off x="441203" y="1240695"/>
        <a:ext cx="2093290" cy="99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9FFCB-AA28-4C49-A888-4B6906FF0423}">
      <dsp:nvSpPr>
        <dsp:cNvPr id="0" name=""/>
        <dsp:cNvSpPr/>
      </dsp:nvSpPr>
      <dsp:spPr>
        <a:xfrm>
          <a:off x="599443" y="-33624"/>
          <a:ext cx="5263981" cy="5263981"/>
        </a:xfrm>
        <a:prstGeom prst="circularArrow">
          <a:avLst>
            <a:gd name="adj1" fmla="val 5544"/>
            <a:gd name="adj2" fmla="val 330680"/>
            <a:gd name="adj3" fmla="val 14522077"/>
            <a:gd name="adj4" fmla="val 16946630"/>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61883-62DE-4AE9-BF55-6F9DD16F2434}">
      <dsp:nvSpPr>
        <dsp:cNvPr id="0" name=""/>
        <dsp:cNvSpPr/>
      </dsp:nvSpPr>
      <dsp:spPr>
        <a:xfrm>
          <a:off x="2415686" y="3092"/>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Issue 1 </a:t>
          </a:r>
        </a:p>
      </dsp:txBody>
      <dsp:txXfrm>
        <a:off x="2455507" y="42913"/>
        <a:ext cx="1551853" cy="736105"/>
      </dsp:txXfrm>
    </dsp:sp>
    <dsp:sp modelId="{EA252B9E-89AA-433C-9C87-A0F12FFA3674}">
      <dsp:nvSpPr>
        <dsp:cNvPr id="0" name=""/>
        <dsp:cNvSpPr/>
      </dsp:nvSpPr>
      <dsp:spPr>
        <a:xfrm>
          <a:off x="4170716" y="848270"/>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Rational 1 </a:t>
          </a:r>
        </a:p>
      </dsp:txBody>
      <dsp:txXfrm>
        <a:off x="4210537" y="888091"/>
        <a:ext cx="1551853" cy="736105"/>
      </dsp:txXfrm>
    </dsp:sp>
    <dsp:sp modelId="{8D274C22-8BA0-4FDB-ADDA-30DC2C4B6702}">
      <dsp:nvSpPr>
        <dsp:cNvPr id="0" name=""/>
        <dsp:cNvSpPr/>
      </dsp:nvSpPr>
      <dsp:spPr>
        <a:xfrm>
          <a:off x="4604173" y="2747367"/>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Issue 2 </a:t>
          </a:r>
        </a:p>
      </dsp:txBody>
      <dsp:txXfrm>
        <a:off x="4643994" y="2787188"/>
        <a:ext cx="1551853" cy="736105"/>
      </dsp:txXfrm>
    </dsp:sp>
    <dsp:sp modelId="{58470F16-7649-4A7E-AE4F-DF792D246078}">
      <dsp:nvSpPr>
        <dsp:cNvPr id="0" name=""/>
        <dsp:cNvSpPr/>
      </dsp:nvSpPr>
      <dsp:spPr>
        <a:xfrm>
          <a:off x="3389654" y="4270326"/>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Rational 2 </a:t>
          </a:r>
        </a:p>
      </dsp:txBody>
      <dsp:txXfrm>
        <a:off x="3429475" y="4310147"/>
        <a:ext cx="1551853" cy="736105"/>
      </dsp:txXfrm>
    </dsp:sp>
    <dsp:sp modelId="{372C48AC-74C0-4C9D-9827-D43B96ADE805}">
      <dsp:nvSpPr>
        <dsp:cNvPr id="0" name=""/>
        <dsp:cNvSpPr/>
      </dsp:nvSpPr>
      <dsp:spPr>
        <a:xfrm>
          <a:off x="1441717" y="4270326"/>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Issue 3  </a:t>
          </a:r>
        </a:p>
      </dsp:txBody>
      <dsp:txXfrm>
        <a:off x="1481538" y="4310147"/>
        <a:ext cx="1551853" cy="736105"/>
      </dsp:txXfrm>
    </dsp:sp>
    <dsp:sp modelId="{71264BA2-C6A6-4E8F-9F5F-3610FFAE366A}">
      <dsp:nvSpPr>
        <dsp:cNvPr id="0" name=""/>
        <dsp:cNvSpPr/>
      </dsp:nvSpPr>
      <dsp:spPr>
        <a:xfrm>
          <a:off x="227199" y="2747367"/>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Rational 3 </a:t>
          </a:r>
        </a:p>
      </dsp:txBody>
      <dsp:txXfrm>
        <a:off x="267020" y="2787188"/>
        <a:ext cx="1551853" cy="736105"/>
      </dsp:txXfrm>
    </dsp:sp>
    <dsp:sp modelId="{3D84F526-6AFF-46AF-8A3A-4102423191B2}">
      <dsp:nvSpPr>
        <dsp:cNvPr id="0" name=""/>
        <dsp:cNvSpPr/>
      </dsp:nvSpPr>
      <dsp:spPr>
        <a:xfrm>
          <a:off x="660655" y="848270"/>
          <a:ext cx="1631495" cy="81574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Long-term issue </a:t>
          </a:r>
        </a:p>
      </dsp:txBody>
      <dsp:txXfrm>
        <a:off x="700476" y="888091"/>
        <a:ext cx="1551853" cy="73610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3/7/22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3/7/22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12</a:t>
            </a:fld>
            <a:endParaRPr lang="el-GR"/>
          </a:p>
        </p:txBody>
      </p:sp>
    </p:spTree>
    <p:extLst>
      <p:ext uri="{BB962C8B-B14F-4D97-AF65-F5344CB8AC3E}">
        <p14:creationId xmlns:p14="http://schemas.microsoft.com/office/powerpoint/2010/main" val="373498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13</a:t>
            </a:fld>
            <a:endParaRPr lang="el-GR"/>
          </a:p>
        </p:txBody>
      </p:sp>
    </p:spTree>
    <p:extLst>
      <p:ext uri="{BB962C8B-B14F-4D97-AF65-F5344CB8AC3E}">
        <p14:creationId xmlns:p14="http://schemas.microsoft.com/office/powerpoint/2010/main" val="353974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14</a:t>
            </a:fld>
            <a:endParaRPr lang="el-GR"/>
          </a:p>
        </p:txBody>
      </p:sp>
    </p:spTree>
    <p:extLst>
      <p:ext uri="{BB962C8B-B14F-4D97-AF65-F5344CB8AC3E}">
        <p14:creationId xmlns:p14="http://schemas.microsoft.com/office/powerpoint/2010/main" val="319457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15</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16</a:t>
            </a:fld>
            <a:endParaRPr lang="el-GR"/>
          </a:p>
        </p:txBody>
      </p:sp>
    </p:spTree>
    <p:extLst>
      <p:ext uri="{BB962C8B-B14F-4D97-AF65-F5344CB8AC3E}">
        <p14:creationId xmlns:p14="http://schemas.microsoft.com/office/powerpoint/2010/main" val="151689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17</a:t>
            </a:fld>
            <a:endParaRPr lang="el-GR"/>
          </a:p>
        </p:txBody>
      </p:sp>
    </p:spTree>
    <p:extLst>
      <p:ext uri="{BB962C8B-B14F-4D97-AF65-F5344CB8AC3E}">
        <p14:creationId xmlns:p14="http://schemas.microsoft.com/office/powerpoint/2010/main" val="105686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0" indent="0">
              <a:buFontTx/>
              <a:buNone/>
            </a:pPr>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20</a:t>
            </a:fld>
            <a:endParaRPr lang="el-GR"/>
          </a:p>
        </p:txBody>
      </p:sp>
    </p:spTree>
    <p:extLst>
      <p:ext uri="{BB962C8B-B14F-4D97-AF65-F5344CB8AC3E}">
        <p14:creationId xmlns:p14="http://schemas.microsoft.com/office/powerpoint/2010/main" val="140994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21</a:t>
            </a:fld>
            <a:endParaRPr lang="el-GR"/>
          </a:p>
        </p:txBody>
      </p:sp>
    </p:spTree>
    <p:extLst>
      <p:ext uri="{BB962C8B-B14F-4D97-AF65-F5344CB8AC3E}">
        <p14:creationId xmlns:p14="http://schemas.microsoft.com/office/powerpoint/2010/main" val="2995043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22</a:t>
            </a:fld>
            <a:endParaRPr lang="el-GR"/>
          </a:p>
        </p:txBody>
      </p:sp>
    </p:spTree>
    <p:extLst>
      <p:ext uri="{BB962C8B-B14F-4D97-AF65-F5344CB8AC3E}">
        <p14:creationId xmlns:p14="http://schemas.microsoft.com/office/powerpoint/2010/main" val="1121982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23</a:t>
            </a:fld>
            <a:endParaRPr lang="el-GR"/>
          </a:p>
        </p:txBody>
      </p:sp>
    </p:spTree>
    <p:extLst>
      <p:ext uri="{BB962C8B-B14F-4D97-AF65-F5344CB8AC3E}">
        <p14:creationId xmlns:p14="http://schemas.microsoft.com/office/powerpoint/2010/main" val="288530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226885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p:txBody>
      </p:sp>
      <p:sp>
        <p:nvSpPr>
          <p:cNvPr id="4" name="Slide Number Placeholder 3"/>
          <p:cNvSpPr>
            <a:spLocks noGrp="1"/>
          </p:cNvSpPr>
          <p:nvPr>
            <p:ph type="sldNum" sz="quarter" idx="5"/>
          </p:nvPr>
        </p:nvSpPr>
        <p:spPr/>
        <p:txBody>
          <a:bodyPr/>
          <a:lstStyle/>
          <a:p>
            <a:fld id="{C6CF91B0-25AB-4DFA-B184-293DD156034C}" type="slidenum">
              <a:rPr lang="el-GR" smtClean="0"/>
              <a:t>24</a:t>
            </a:fld>
            <a:endParaRPr lang="el-GR"/>
          </a:p>
        </p:txBody>
      </p:sp>
    </p:spTree>
    <p:extLst>
      <p:ext uri="{BB962C8B-B14F-4D97-AF65-F5344CB8AC3E}">
        <p14:creationId xmlns:p14="http://schemas.microsoft.com/office/powerpoint/2010/main" val="1230448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25</a:t>
            </a:fld>
            <a:endParaRPr lang="el-GR"/>
          </a:p>
        </p:txBody>
      </p:sp>
    </p:spTree>
    <p:extLst>
      <p:ext uri="{BB962C8B-B14F-4D97-AF65-F5344CB8AC3E}">
        <p14:creationId xmlns:p14="http://schemas.microsoft.com/office/powerpoint/2010/main" val="3718573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1, 3, 5, 7, 8, 10 make up the Cognitive Reappraisal facet. </a:t>
            </a:r>
          </a:p>
          <a:p>
            <a:r>
              <a:rPr lang="en-US" dirty="0"/>
              <a:t>Items 2, 4, 6, 9 make up the Expressive Suppression facet. Scoring is kept continuous. </a:t>
            </a:r>
          </a:p>
          <a:p>
            <a:r>
              <a:rPr lang="en-US" dirty="0"/>
              <a:t>Each facet’s scoring is kept separate. </a:t>
            </a:r>
          </a:p>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26</a:t>
            </a:fld>
            <a:endParaRPr lang="el-GR"/>
          </a:p>
        </p:txBody>
      </p:sp>
    </p:spTree>
    <p:extLst>
      <p:ext uri="{BB962C8B-B14F-4D97-AF65-F5344CB8AC3E}">
        <p14:creationId xmlns:p14="http://schemas.microsoft.com/office/powerpoint/2010/main" val="86289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5</a:t>
            </a:fld>
            <a:endParaRPr lang="el-GR"/>
          </a:p>
        </p:txBody>
      </p:sp>
    </p:spTree>
    <p:extLst>
      <p:ext uri="{BB962C8B-B14F-4D97-AF65-F5344CB8AC3E}">
        <p14:creationId xmlns:p14="http://schemas.microsoft.com/office/powerpoint/2010/main" val="137727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7</a:t>
            </a:fld>
            <a:endParaRPr lang="el-GR"/>
          </a:p>
        </p:txBody>
      </p:sp>
    </p:spTree>
    <p:extLst>
      <p:ext uri="{BB962C8B-B14F-4D97-AF65-F5344CB8AC3E}">
        <p14:creationId xmlns:p14="http://schemas.microsoft.com/office/powerpoint/2010/main" val="46999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8</a:t>
            </a:fld>
            <a:endParaRPr lang="el-GR"/>
          </a:p>
        </p:txBody>
      </p:sp>
    </p:spTree>
    <p:extLst>
      <p:ext uri="{BB962C8B-B14F-4D97-AF65-F5344CB8AC3E}">
        <p14:creationId xmlns:p14="http://schemas.microsoft.com/office/powerpoint/2010/main" val="414691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210680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10</a:t>
            </a:fld>
            <a:endParaRPr lang="el-GR"/>
          </a:p>
        </p:txBody>
      </p:sp>
    </p:spTree>
    <p:extLst>
      <p:ext uri="{BB962C8B-B14F-4D97-AF65-F5344CB8AC3E}">
        <p14:creationId xmlns:p14="http://schemas.microsoft.com/office/powerpoint/2010/main" val="1492024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11</a:t>
            </a:fld>
            <a:endParaRPr lang="el-GR"/>
          </a:p>
        </p:txBody>
      </p:sp>
    </p:spTree>
    <p:extLst>
      <p:ext uri="{BB962C8B-B14F-4D97-AF65-F5344CB8AC3E}">
        <p14:creationId xmlns:p14="http://schemas.microsoft.com/office/powerpoint/2010/main" val="9789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2_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18009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2" r:id="rId6"/>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3.tmp"/><Relationship Id="rId7" Type="http://schemas.openxmlformats.org/officeDocument/2006/relationships/hyperlink" Target="https://factly.in/ugc-requests-universities-ban-junk-foo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creativecommons.org/licenses/by-nd/3.0/" TargetMode="External"/><Relationship Id="rId4" Type="http://schemas.openxmlformats.org/officeDocument/2006/relationships/hyperlink" Target="https://www.usgamblingsites.com/news/online-poker-legislative-path-clearer-after-court-rules-in-favor-of-new-hampshire/" TargetMode="External"/><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sv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7.pn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8.sv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7.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8.sv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romancemeetslife.com/2017/05/5-tips-to-help-parents-improve-their.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mp"/><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honeybearlane.com/2011/03/7-ways-to-deal-with-poisonous-person.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mentalhealthandmoneyadvice.org/media/1397/mhm-toolkit-pdf-editable-version.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psychologytoday.com/us/blog/between-cultures/201709/3-ways-regulate-your-emotions" TargetMode="External"/><Relationship Id="rId5" Type="http://schemas.openxmlformats.org/officeDocument/2006/relationships/hyperlink" Target="https://www.forbes.com/sites/prudygourguechon/2019/02/25/the-psychology-of-money-what-you-need-to-know-to-have-a-relatively-fearless-financial-life/?sh=35fa4103dfe8" TargetMode="External"/><Relationship Id="rId4" Type="http://schemas.openxmlformats.org/officeDocument/2006/relationships/hyperlink" Target="https://www.ocf.berkeley.edu/~johnlab/pdfs/ERQ.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www.maxpixel.net/Emotions-Emoji-Face-Smiley-Comic-Icons-Emoticons-5153993"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2955190"/>
            <a:ext cx="7949181" cy="978635"/>
          </a:xfrm>
        </p:spPr>
        <p:txBody>
          <a:bodyPr/>
          <a:lstStyle/>
          <a:p>
            <a:r>
              <a:rPr lang="en-IE" dirty="0"/>
              <a:t>IO3: Financial Literacy Training for Parents </a:t>
            </a:r>
            <a:endParaRPr lang="el-GR" dirty="0"/>
          </a:p>
        </p:txBody>
      </p:sp>
      <p:sp>
        <p:nvSpPr>
          <p:cNvPr id="5" name="Subtitle 4"/>
          <p:cNvSpPr>
            <a:spLocks noGrp="1"/>
          </p:cNvSpPr>
          <p:nvPr>
            <p:ph type="subTitle" idx="1"/>
          </p:nvPr>
        </p:nvSpPr>
        <p:spPr/>
        <p:txBody>
          <a:bodyPr/>
          <a:lstStyle/>
          <a:p>
            <a:r>
              <a:rPr lang="en-IE" dirty="0">
                <a:solidFill>
                  <a:srgbClr val="097D74"/>
                </a:solidFill>
              </a:rPr>
              <a:t>Module 4: Managing Emotions Associated with Money </a:t>
            </a:r>
            <a:endParaRPr lang="el-GR" dirty="0">
              <a:solidFill>
                <a:srgbClr val="097D74"/>
              </a:solidFill>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3822492" y="1876820"/>
            <a:ext cx="9009115" cy="5359259"/>
          </a:xfrm>
        </p:spPr>
        <p:txBody>
          <a:bodyPr/>
          <a:lstStyle/>
          <a:p>
            <a:pPr algn="l"/>
            <a:r>
              <a:rPr lang="en-IE" sz="2800" dirty="0"/>
              <a:t>In pairs: </a:t>
            </a:r>
          </a:p>
          <a:p>
            <a:pPr marL="457200" indent="-457200" algn="l">
              <a:buFont typeface="Arial" panose="020B0604020202020204" pitchFamily="34" charset="0"/>
              <a:buChar char="•"/>
            </a:pPr>
            <a:r>
              <a:rPr lang="en-IE" sz="2800" dirty="0"/>
              <a:t>partner A explains to person B a difficult financial situation(Imaginary or real) and asks for advice</a:t>
            </a:r>
          </a:p>
          <a:p>
            <a:pPr marL="457200" indent="-457200" algn="l">
              <a:buFont typeface="Arial" panose="020B0604020202020204" pitchFamily="34" charset="0"/>
              <a:buChar char="•"/>
            </a:pPr>
            <a:r>
              <a:rPr lang="en-IE" sz="2800" dirty="0"/>
              <a:t>partner B offers advice (3 minutes)</a:t>
            </a:r>
          </a:p>
          <a:p>
            <a:pPr algn="l"/>
            <a:r>
              <a:rPr lang="en-IE" sz="2800" i="1" dirty="0"/>
              <a:t>Exchange roles</a:t>
            </a:r>
          </a:p>
          <a:p>
            <a:pPr marL="457200" indent="-457200" algn="l">
              <a:buFont typeface="Arial" panose="020B0604020202020204" pitchFamily="34" charset="0"/>
              <a:buChar char="•"/>
            </a:pPr>
            <a:r>
              <a:rPr lang="en-IE" sz="2800" dirty="0"/>
              <a:t>partner B asks for advice on a different difficult situation</a:t>
            </a:r>
          </a:p>
          <a:p>
            <a:pPr marL="457200" indent="-457200" algn="l">
              <a:buFont typeface="Arial" panose="020B0604020202020204" pitchFamily="34" charset="0"/>
              <a:buChar char="•"/>
            </a:pPr>
            <a:r>
              <a:rPr lang="en-IE" sz="2800" dirty="0"/>
              <a:t>partner A offers advice (3 minutes)</a:t>
            </a:r>
          </a:p>
          <a:p>
            <a:pPr algn="l"/>
            <a:endParaRPr lang="en-IE" sz="2800" dirty="0"/>
          </a:p>
          <a:p>
            <a:pPr algn="ctr"/>
            <a:r>
              <a:rPr lang="en-IE" sz="2800" dirty="0"/>
              <a:t>What</a:t>
            </a:r>
            <a:r>
              <a:rPr lang="en-IE" sz="2800" dirty="0">
                <a:solidFill>
                  <a:schemeClr val="accent4"/>
                </a:solidFill>
              </a:rPr>
              <a:t> </a:t>
            </a:r>
            <a:r>
              <a:rPr lang="en-IE" sz="2800" b="1" dirty="0">
                <a:solidFill>
                  <a:schemeClr val="accent4"/>
                </a:solidFill>
              </a:rPr>
              <a:t>feelings</a:t>
            </a:r>
            <a:r>
              <a:rPr lang="en-IE" sz="2800" dirty="0">
                <a:solidFill>
                  <a:schemeClr val="accent4"/>
                </a:solidFill>
              </a:rPr>
              <a:t> </a:t>
            </a:r>
            <a:r>
              <a:rPr lang="en-IE" sz="2800" dirty="0"/>
              <a:t>did you have either </a:t>
            </a:r>
            <a:r>
              <a:rPr lang="en-IE" sz="2800" dirty="0">
                <a:highlight>
                  <a:srgbClr val="F9F9F9"/>
                </a:highlight>
              </a:rPr>
              <a:t>asking the questions or offering advice in this role play? </a:t>
            </a: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394633" y="269620"/>
            <a:ext cx="12330000" cy="720000"/>
          </a:xfrm>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394633" y="877715"/>
            <a:ext cx="12331541" cy="904073"/>
          </a:xfrm>
        </p:spPr>
        <p:txBody>
          <a:bodyPr/>
          <a:lstStyle/>
          <a:p>
            <a:r>
              <a:rPr lang="en-IE" i="0" dirty="0"/>
              <a:t>Activity M4.4 </a:t>
            </a:r>
          </a:p>
          <a:p>
            <a:r>
              <a:rPr lang="en-IE" i="0" dirty="0"/>
              <a:t>Role play scenario</a:t>
            </a:r>
          </a:p>
        </p:txBody>
      </p:sp>
      <p:pic>
        <p:nvPicPr>
          <p:cNvPr id="6" name="Picture 5" descr="A picture containing person, sitting, indoor&#10;&#10;Description automatically generated">
            <a:extLst>
              <a:ext uri="{FF2B5EF4-FFF2-40B4-BE49-F238E27FC236}">
                <a16:creationId xmlns:a16="http://schemas.microsoft.com/office/drawing/2014/main" id="{470BB7F0-EF4D-4681-AF44-487E50B88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01" y="2355917"/>
            <a:ext cx="3217998" cy="4171252"/>
          </a:xfrm>
          <a:prstGeom prst="rect">
            <a:avLst/>
          </a:prstGeom>
        </p:spPr>
      </p:pic>
    </p:spTree>
    <p:extLst>
      <p:ext uri="{BB962C8B-B14F-4D97-AF65-F5344CB8AC3E}">
        <p14:creationId xmlns:p14="http://schemas.microsoft.com/office/powerpoint/2010/main" val="318522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925" y="1067776"/>
            <a:ext cx="12331541" cy="602889"/>
          </a:xfrm>
        </p:spPr>
        <p:txBody>
          <a:bodyPr/>
          <a:lstStyle/>
          <a:p>
            <a:r>
              <a:rPr lang="en-IE" dirty="0"/>
              <a:t> </a:t>
            </a:r>
            <a:r>
              <a:rPr lang="en-US" i="0" dirty="0"/>
              <a:t>How do people use money to feel better or worse?</a:t>
            </a:r>
            <a:endParaRPr lang="en-US" i="0" dirty="0">
              <a:highlight>
                <a:srgbClr val="00FF00"/>
              </a:highlight>
            </a:endParaRPr>
          </a:p>
        </p:txBody>
      </p:sp>
      <p:pic>
        <p:nvPicPr>
          <p:cNvPr id="8" name="Picture 7" descr="A picture containing text, indoor, marketplace, handcart&#10;&#10;Description automatically generated">
            <a:extLst>
              <a:ext uri="{FF2B5EF4-FFF2-40B4-BE49-F238E27FC236}">
                <a16:creationId xmlns:a16="http://schemas.microsoft.com/office/drawing/2014/main" id="{9E63649A-C71C-4612-8091-8B2310910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4" y="2201437"/>
            <a:ext cx="4210638" cy="4695319"/>
          </a:xfrm>
          <a:prstGeom prst="rect">
            <a:avLst/>
          </a:prstGeom>
        </p:spPr>
      </p:pic>
      <p:sp>
        <p:nvSpPr>
          <p:cNvPr id="9" name="TextBox 8">
            <a:extLst>
              <a:ext uri="{FF2B5EF4-FFF2-40B4-BE49-F238E27FC236}">
                <a16:creationId xmlns:a16="http://schemas.microsoft.com/office/drawing/2014/main" id="{41E17D7A-901D-BF66-4453-C981F7783A7B}"/>
              </a:ext>
            </a:extLst>
          </p:cNvPr>
          <p:cNvSpPr txBox="1"/>
          <p:nvPr/>
        </p:nvSpPr>
        <p:spPr>
          <a:xfrm>
            <a:off x="7480091" y="7632478"/>
            <a:ext cx="4809655" cy="230832"/>
          </a:xfrm>
          <a:prstGeom prst="rect">
            <a:avLst/>
          </a:prstGeom>
          <a:noFill/>
        </p:spPr>
        <p:txBody>
          <a:bodyPr wrap="square" rtlCol="0">
            <a:spAutoFit/>
          </a:bodyPr>
          <a:lstStyle/>
          <a:p>
            <a:r>
              <a:rPr lang="en-GB" sz="900">
                <a:hlinkClick r:id="rId4" tooltip="https://www.usgamblingsites.com/news/online-poker-legislative-path-clearer-after-court-rules-in-favor-of-new-hampshire/"/>
              </a:rPr>
              <a:t>This Photo</a:t>
            </a:r>
            <a:r>
              <a:rPr lang="en-GB" sz="900"/>
              <a:t> by Unknown Author is licensed under </a:t>
            </a:r>
            <a:r>
              <a:rPr lang="en-GB" sz="900">
                <a:hlinkClick r:id="rId5" tooltip="https://creativecommons.org/licenses/by-nd/3.0/"/>
              </a:rPr>
              <a:t>CC BY-ND</a:t>
            </a:r>
            <a:endParaRPr lang="en-GB" sz="900"/>
          </a:p>
        </p:txBody>
      </p:sp>
      <p:pic>
        <p:nvPicPr>
          <p:cNvPr id="12" name="Picture 11" descr="A picture containing food, fries, sandwich, snack food&#10;&#10;Description automatically generated">
            <a:extLst>
              <a:ext uri="{FF2B5EF4-FFF2-40B4-BE49-F238E27FC236}">
                <a16:creationId xmlns:a16="http://schemas.microsoft.com/office/drawing/2014/main" id="{4CF8BC77-B507-91A7-77B4-B05FFEF223D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80091" y="3585485"/>
            <a:ext cx="5807284" cy="3695700"/>
          </a:xfrm>
          <a:prstGeom prst="rect">
            <a:avLst/>
          </a:prstGeom>
        </p:spPr>
      </p:pic>
      <p:sp>
        <p:nvSpPr>
          <p:cNvPr id="13" name="TextBox 12">
            <a:extLst>
              <a:ext uri="{FF2B5EF4-FFF2-40B4-BE49-F238E27FC236}">
                <a16:creationId xmlns:a16="http://schemas.microsoft.com/office/drawing/2014/main" id="{3596BFC9-6781-1D44-E3D7-8F0702C45D7F}"/>
              </a:ext>
            </a:extLst>
          </p:cNvPr>
          <p:cNvSpPr txBox="1"/>
          <p:nvPr/>
        </p:nvSpPr>
        <p:spPr>
          <a:xfrm>
            <a:off x="7480091" y="7448550"/>
            <a:ext cx="5807284" cy="230832"/>
          </a:xfrm>
          <a:prstGeom prst="rect">
            <a:avLst/>
          </a:prstGeom>
          <a:noFill/>
        </p:spPr>
        <p:txBody>
          <a:bodyPr wrap="square" rtlCol="0">
            <a:spAutoFit/>
          </a:bodyPr>
          <a:lstStyle/>
          <a:p>
            <a:r>
              <a:rPr lang="en-GB" sz="900">
                <a:hlinkClick r:id="rId7" tooltip="https://factly.in/ugc-requests-universities-ban-junk-food/"/>
              </a:rPr>
              <a:t>This Photo</a:t>
            </a:r>
            <a:r>
              <a:rPr lang="en-GB" sz="900"/>
              <a:t> by Unknown Author is licensed under </a:t>
            </a:r>
            <a:r>
              <a:rPr lang="en-GB" sz="900">
                <a:hlinkClick r:id="rId8" tooltip="https://creativecommons.org/licenses/by/3.0/"/>
              </a:rPr>
              <a:t>CC BY</a:t>
            </a:r>
            <a:endParaRPr lang="en-GB" sz="900"/>
          </a:p>
        </p:txBody>
      </p:sp>
      <p:pic>
        <p:nvPicPr>
          <p:cNvPr id="7" name="Picture 6" descr="A picture containing person, computer, computer, indoor&#10;&#10;Description automatically generated">
            <a:extLst>
              <a:ext uri="{FF2B5EF4-FFF2-40B4-BE49-F238E27FC236}">
                <a16:creationId xmlns:a16="http://schemas.microsoft.com/office/drawing/2014/main" id="{3213A0F6-18A2-6657-C958-24F0BA9AFDD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02312" y="1940215"/>
            <a:ext cx="5068771" cy="3383405"/>
          </a:xfrm>
          <a:prstGeom prst="rect">
            <a:avLst/>
          </a:prstGeom>
        </p:spPr>
      </p:pic>
    </p:spTree>
    <p:extLst>
      <p:ext uri="{BB962C8B-B14F-4D97-AF65-F5344CB8AC3E}">
        <p14:creationId xmlns:p14="http://schemas.microsoft.com/office/powerpoint/2010/main" val="22203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224852" y="1562225"/>
            <a:ext cx="12981482" cy="5821250"/>
          </a:xfrm>
        </p:spPr>
        <p:txBody>
          <a:bodyPr/>
          <a:lstStyle/>
          <a:p>
            <a:pPr marL="342900" indent="-342900">
              <a:buFont typeface="Arial" panose="020B0604020202020204" pitchFamily="34" charset="0"/>
              <a:buChar char="•"/>
            </a:pPr>
            <a:r>
              <a:rPr lang="en-IE" sz="2800" dirty="0"/>
              <a:t>We may want new things e.g. the latest phone or gaming console</a:t>
            </a:r>
          </a:p>
          <a:p>
            <a:pPr marL="342900" indent="-342900">
              <a:buFont typeface="Arial" panose="020B0604020202020204" pitchFamily="34" charset="0"/>
              <a:buChar char="•"/>
            </a:pPr>
            <a:r>
              <a:rPr lang="en-IE" sz="2800" dirty="0"/>
              <a:t>With the desire for possessions or experiences we often wish for </a:t>
            </a:r>
            <a:r>
              <a:rPr lang="en-IE" sz="2800" b="1" u="sng" dirty="0"/>
              <a:t>instant gratification. </a:t>
            </a:r>
            <a:endParaRPr lang="en-IE" sz="2800" dirty="0"/>
          </a:p>
          <a:p>
            <a:pPr marL="342900" indent="-342900">
              <a:buFont typeface="Arial" panose="020B0604020202020204" pitchFamily="34" charset="0"/>
              <a:buChar char="•"/>
            </a:pPr>
            <a:r>
              <a:rPr lang="en-IE" sz="2800" b="1" dirty="0"/>
              <a:t>‘Gratification’ </a:t>
            </a:r>
            <a:r>
              <a:rPr lang="en-IE" sz="2800" dirty="0"/>
              <a:t>describes a desire to forego future benefits to get something </a:t>
            </a:r>
            <a:r>
              <a:rPr lang="en-IE" sz="2800" b="1" u="sng" dirty="0"/>
              <a:t>now: </a:t>
            </a:r>
          </a:p>
          <a:p>
            <a:pPr marL="1385888" lvl="1" indent="-636588" algn="just">
              <a:buFont typeface="Wingdings" panose="05000000000000000000" pitchFamily="2" charset="2"/>
              <a:buChar char="v"/>
            </a:pPr>
            <a:r>
              <a:rPr lang="en-IE" sz="2800" dirty="0"/>
              <a:t>buying an ice-cream after lunch but not having money to buy milk later </a:t>
            </a:r>
          </a:p>
          <a:p>
            <a:pPr marL="1385888" lvl="1" indent="-636588" algn="just">
              <a:buFont typeface="Wingdings" panose="05000000000000000000" pitchFamily="2" charset="2"/>
              <a:buChar char="v"/>
            </a:pPr>
            <a:r>
              <a:rPr lang="en-IE" sz="2800" dirty="0"/>
              <a:t>buying a new phone but not having the money for an electricity bill next week</a:t>
            </a:r>
          </a:p>
          <a:p>
            <a:pPr lvl="1" indent="0" algn="just">
              <a:buNone/>
            </a:pPr>
            <a:endParaRPr lang="en-IE" sz="2800" dirty="0"/>
          </a:p>
          <a:p>
            <a:pPr marL="342900" indent="-342900">
              <a:buFont typeface="Arial" panose="020B0604020202020204" pitchFamily="34" charset="0"/>
              <a:buChar char="•"/>
            </a:pPr>
            <a:r>
              <a:rPr lang="en-IE" sz="2800" dirty="0"/>
              <a:t>Short-term pleasure and gratification may be hard to avoid, especially for:</a:t>
            </a:r>
          </a:p>
          <a:p>
            <a:pPr marL="1385888" lvl="1" indent="-636588" algn="just">
              <a:buFont typeface="Wingdings" panose="05000000000000000000" pitchFamily="2" charset="2"/>
              <a:buChar char="v"/>
            </a:pPr>
            <a:r>
              <a:rPr lang="en-IE" sz="2800" dirty="0"/>
              <a:t>young people who may be more impulsive </a:t>
            </a:r>
          </a:p>
          <a:p>
            <a:pPr marL="1385888" lvl="1" indent="-636588" algn="just">
              <a:buFont typeface="Wingdings" panose="05000000000000000000" pitchFamily="2" charset="2"/>
              <a:buChar char="v"/>
            </a:pPr>
            <a:r>
              <a:rPr lang="en-IE" sz="2800" dirty="0"/>
              <a:t>some families in stressful circumstances  </a:t>
            </a:r>
          </a:p>
          <a:p>
            <a:pPr marL="1385888" lvl="1" indent="-636588" algn="just">
              <a:buFont typeface="Wingdings" panose="05000000000000000000" pitchFamily="2" charset="2"/>
              <a:buChar char="v"/>
            </a:pPr>
            <a:r>
              <a:rPr lang="en-IE" sz="2800" dirty="0"/>
              <a:t>some people with mental health issues </a:t>
            </a:r>
          </a:p>
          <a:p>
            <a:pPr marL="1092991" lvl="1" indent="-342900">
              <a:buFont typeface="Wingdings" panose="05000000000000000000" pitchFamily="2" charset="2"/>
              <a:buChar char="v"/>
            </a:pPr>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500064" y="122225"/>
            <a:ext cx="12330000" cy="720000"/>
          </a:xfrm>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8523" y="842225"/>
            <a:ext cx="12331541" cy="602889"/>
          </a:xfrm>
        </p:spPr>
        <p:txBody>
          <a:bodyPr/>
          <a:lstStyle/>
          <a:p>
            <a:r>
              <a:rPr lang="en-IE" i="0" dirty="0"/>
              <a:t>What is gratification? </a:t>
            </a:r>
          </a:p>
        </p:txBody>
      </p:sp>
    </p:spTree>
    <p:extLst>
      <p:ext uri="{BB962C8B-B14F-4D97-AF65-F5344CB8AC3E}">
        <p14:creationId xmlns:p14="http://schemas.microsoft.com/office/powerpoint/2010/main" val="407961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1092991" lvl="1" indent="-342900"/>
            <a:endParaRPr lang="en-IE" dirty="0"/>
          </a:p>
          <a:p>
            <a:pPr marL="1092991" lvl="1" indent="-342900"/>
            <a:endParaRPr lang="en-IE" dirty="0">
              <a:highlight>
                <a:srgbClr val="FFFF00"/>
              </a:highlight>
            </a:endParaRPr>
          </a:p>
          <a:p>
            <a:r>
              <a:rPr lang="en-IE" sz="4000" b="1" i="0" dirty="0"/>
              <a:t>Coffee and Tea </a:t>
            </a:r>
            <a:r>
              <a:rPr lang="en-IE" sz="4000" b="1" dirty="0"/>
              <a:t>B</a:t>
            </a:r>
            <a:r>
              <a:rPr lang="en-IE" sz="4000" b="1" i="0" dirty="0"/>
              <a:t>reak </a:t>
            </a:r>
          </a:p>
          <a:p>
            <a:endParaRPr lang="en-IE" dirty="0">
              <a:highlight>
                <a:srgbClr val="FFFF00"/>
              </a:highlight>
            </a:endParaRPr>
          </a:p>
        </p:txBody>
      </p:sp>
      <p:pic>
        <p:nvPicPr>
          <p:cNvPr id="5" name="Google Shape;321;p34" descr="Drink, Coffee, Tea, Beverage, Hot Drink, Hot Beverage">
            <a:extLst>
              <a:ext uri="{FF2B5EF4-FFF2-40B4-BE49-F238E27FC236}">
                <a16:creationId xmlns:a16="http://schemas.microsoft.com/office/drawing/2014/main" id="{490F18CB-B338-4B2F-B405-757FD89D6205}"/>
              </a:ext>
            </a:extLst>
          </p:cNvPr>
          <p:cNvPicPr preferRelativeResize="0"/>
          <p:nvPr/>
        </p:nvPicPr>
        <p:blipFill rotWithShape="1">
          <a:blip r:embed="rId3">
            <a:alphaModFix/>
          </a:blip>
          <a:srcRect/>
          <a:stretch/>
        </p:blipFill>
        <p:spPr>
          <a:xfrm>
            <a:off x="5915283" y="1306734"/>
            <a:ext cx="5788152" cy="4892231"/>
          </a:xfrm>
          <a:prstGeom prst="rect">
            <a:avLst/>
          </a:prstGeom>
          <a:noFill/>
          <a:ln>
            <a:noFill/>
          </a:ln>
        </p:spPr>
      </p:pic>
      <p:sp>
        <p:nvSpPr>
          <p:cNvPr id="6" name="TextBox 5">
            <a:extLst>
              <a:ext uri="{FF2B5EF4-FFF2-40B4-BE49-F238E27FC236}">
                <a16:creationId xmlns:a16="http://schemas.microsoft.com/office/drawing/2014/main" id="{484BECA2-6A59-7E5F-C559-06A2DBC81FB2}"/>
              </a:ext>
            </a:extLst>
          </p:cNvPr>
          <p:cNvSpPr txBox="1"/>
          <p:nvPr/>
        </p:nvSpPr>
        <p:spPr>
          <a:xfrm>
            <a:off x="500064" y="706304"/>
            <a:ext cx="6670622" cy="523220"/>
          </a:xfrm>
          <a:prstGeom prst="rect">
            <a:avLst/>
          </a:prstGeom>
          <a:noFill/>
        </p:spPr>
        <p:txBody>
          <a:bodyPr wrap="square">
            <a:spAutoFit/>
          </a:bodyPr>
          <a:lstStyle/>
          <a:p>
            <a:r>
              <a:rPr lang="en-IE" sz="2800" b="1" dirty="0">
                <a:solidFill>
                  <a:schemeClr val="accent4"/>
                </a:solidFill>
              </a:rPr>
              <a:t>Managing Emotions Associated with Money </a:t>
            </a:r>
            <a:endParaRPr lang="en-GB" sz="2800" b="1" dirty="0">
              <a:solidFill>
                <a:schemeClr val="accent4"/>
              </a:solidFill>
            </a:endParaRPr>
          </a:p>
        </p:txBody>
      </p:sp>
    </p:spTree>
    <p:extLst>
      <p:ext uri="{BB962C8B-B14F-4D97-AF65-F5344CB8AC3E}">
        <p14:creationId xmlns:p14="http://schemas.microsoft.com/office/powerpoint/2010/main" val="239628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173750" y="1984375"/>
            <a:ext cx="8280702" cy="5750380"/>
          </a:xfrm>
        </p:spPr>
        <p:txBody>
          <a:bodyPr/>
          <a:lstStyle/>
          <a:p>
            <a:pPr marL="342900" indent="-342900" algn="l">
              <a:buFont typeface="Arial" panose="020B0604020202020204" pitchFamily="34" charset="0"/>
              <a:buChar char="•"/>
            </a:pPr>
            <a:r>
              <a:rPr lang="en-IE" sz="2800" dirty="0"/>
              <a:t>The more you worry about money, the more difficult you may find it to manage your money </a:t>
            </a:r>
          </a:p>
          <a:p>
            <a:pPr marL="342900" indent="-342900" algn="l">
              <a:buFont typeface="Arial" panose="020B0604020202020204" pitchFamily="34" charset="0"/>
              <a:buChar char="•"/>
            </a:pPr>
            <a:r>
              <a:rPr lang="en-IE" sz="2800" dirty="0"/>
              <a:t>It is suggested that the more you worry about money, the more likely you are to have poor mental health surrounding money. </a:t>
            </a:r>
          </a:p>
          <a:p>
            <a:pPr marL="342900" indent="-342900" algn="l">
              <a:buFont typeface="Arial" panose="020B0604020202020204" pitchFamily="34" charset="0"/>
              <a:buChar char="•"/>
            </a:pPr>
            <a:r>
              <a:rPr lang="en-IE" sz="2800" dirty="0"/>
              <a:t>Questions to consider when thinking about money:</a:t>
            </a:r>
          </a:p>
          <a:p>
            <a:pPr algn="l"/>
            <a:endParaRPr lang="en-IE" sz="2800" dirty="0"/>
          </a:p>
          <a:p>
            <a:pPr marL="1207291" lvl="1" indent="-457200">
              <a:buFont typeface="Wingdings" panose="05000000000000000000" pitchFamily="2" charset="2"/>
              <a:buChar char="v"/>
            </a:pPr>
            <a:r>
              <a:rPr lang="en-IE" sz="2800" dirty="0"/>
              <a:t>Do you tend to think about the ‘worst-case scenario’ of your financial decisions? </a:t>
            </a:r>
          </a:p>
          <a:p>
            <a:pPr marL="1207291" lvl="1" indent="-457200">
              <a:buFont typeface="Wingdings" panose="05000000000000000000" pitchFamily="2" charset="2"/>
              <a:buChar char="v"/>
            </a:pPr>
            <a:r>
              <a:rPr lang="en-IE" sz="2800" dirty="0"/>
              <a:t>Do you think about the ‘best case’ scenario? </a:t>
            </a:r>
          </a:p>
          <a:p>
            <a:pPr lvl="1"/>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a:xfrm>
            <a:off x="175291" y="262770"/>
            <a:ext cx="12330000" cy="720000"/>
          </a:xfrm>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173750" y="871986"/>
            <a:ext cx="12331541" cy="602889"/>
          </a:xfrm>
        </p:spPr>
        <p:txBody>
          <a:bodyPr/>
          <a:lstStyle/>
          <a:p>
            <a:r>
              <a:rPr lang="en-IE" i="0" dirty="0"/>
              <a:t>Mental health and money            Do you agree or disagree with these statements?</a:t>
            </a:r>
          </a:p>
        </p:txBody>
      </p:sp>
      <p:graphicFrame>
        <p:nvGraphicFramePr>
          <p:cNvPr id="5" name="Diagram 4">
            <a:extLst>
              <a:ext uri="{FF2B5EF4-FFF2-40B4-BE49-F238E27FC236}">
                <a16:creationId xmlns:a16="http://schemas.microsoft.com/office/drawing/2014/main" id="{EC7D5011-A2F8-41BE-A9C6-A0B093495C2E}"/>
              </a:ext>
            </a:extLst>
          </p:cNvPr>
          <p:cNvGraphicFramePr/>
          <p:nvPr>
            <p:extLst>
              <p:ext uri="{D42A27DB-BD31-4B8C-83A1-F6EECF244321}">
                <p14:modId xmlns:p14="http://schemas.microsoft.com/office/powerpoint/2010/main" val="512356595"/>
              </p:ext>
            </p:extLst>
          </p:nvPr>
        </p:nvGraphicFramePr>
        <p:xfrm>
          <a:off x="8454452" y="1990048"/>
          <a:ext cx="4416128" cy="508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385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4612832" y="1713503"/>
            <a:ext cx="8379502" cy="5730152"/>
          </a:xfrm>
        </p:spPr>
        <p:txBody>
          <a:bodyPr/>
          <a:lstStyle/>
          <a:p>
            <a:pPr algn="l"/>
            <a:r>
              <a:rPr lang="en-US" sz="2400" dirty="0"/>
              <a:t>Have you, or anyone you know  experienced any of the following </a:t>
            </a:r>
            <a:r>
              <a:rPr lang="en-US" sz="2400" b="1" dirty="0"/>
              <a:t>behaviour</a:t>
            </a:r>
            <a:r>
              <a:rPr lang="en-US" sz="2400" dirty="0"/>
              <a:t> or </a:t>
            </a:r>
            <a:r>
              <a:rPr lang="en-US" sz="2400" b="1" dirty="0"/>
              <a:t>worries</a:t>
            </a:r>
            <a:r>
              <a:rPr lang="en-US" sz="2400" dirty="0"/>
              <a:t>: </a:t>
            </a:r>
          </a:p>
          <a:p>
            <a:pPr algn="l"/>
            <a:r>
              <a:rPr lang="en-US" sz="2400" b="1" dirty="0"/>
              <a:t>Behaviour:</a:t>
            </a:r>
          </a:p>
          <a:p>
            <a:pPr marL="342900" indent="-342900" algn="l">
              <a:buFont typeface="Arial" panose="020B0604020202020204" pitchFamily="34" charset="0"/>
              <a:buChar char="•"/>
            </a:pPr>
            <a:r>
              <a:rPr lang="en-US" sz="2400" dirty="0">
                <a:solidFill>
                  <a:schemeClr val="tx1"/>
                </a:solidFill>
              </a:rPr>
              <a:t>I put bills in a drawer without reading them</a:t>
            </a:r>
          </a:p>
          <a:p>
            <a:pPr marL="342900" indent="-342900" algn="l">
              <a:buFont typeface="Arial" panose="020B0604020202020204" pitchFamily="34" charset="0"/>
              <a:buChar char="•"/>
            </a:pPr>
            <a:r>
              <a:rPr lang="en-US" sz="2400" dirty="0">
                <a:solidFill>
                  <a:schemeClr val="tx1"/>
                </a:solidFill>
              </a:rPr>
              <a:t>I don’t have enough money to pay the bills</a:t>
            </a:r>
          </a:p>
          <a:p>
            <a:pPr marL="342900" indent="-342900" algn="l">
              <a:buFont typeface="Arial" panose="020B0604020202020204" pitchFamily="34" charset="0"/>
              <a:buChar char="•"/>
            </a:pPr>
            <a:r>
              <a:rPr lang="en-US" sz="2400" dirty="0">
                <a:solidFill>
                  <a:schemeClr val="tx1"/>
                </a:solidFill>
              </a:rPr>
              <a:t> I tend to spend more money when I am emotional</a:t>
            </a:r>
          </a:p>
          <a:p>
            <a:pPr algn="l"/>
            <a:r>
              <a:rPr lang="en-US" sz="2400" b="1" dirty="0">
                <a:solidFill>
                  <a:schemeClr val="tx1"/>
                </a:solidFill>
              </a:rPr>
              <a:t>Worries:</a:t>
            </a:r>
          </a:p>
          <a:p>
            <a:pPr marL="342900" indent="-342900" algn="l">
              <a:buFont typeface="Arial" panose="020B0604020202020204" pitchFamily="34" charset="0"/>
              <a:buChar char="•"/>
            </a:pPr>
            <a:r>
              <a:rPr lang="en-US" sz="2400" dirty="0">
                <a:solidFill>
                  <a:schemeClr val="tx1"/>
                </a:solidFill>
              </a:rPr>
              <a:t>I spend over my limits – then worry</a:t>
            </a:r>
          </a:p>
          <a:p>
            <a:pPr marL="342900" indent="-342900" algn="l">
              <a:buFont typeface="Arial" panose="020B0604020202020204" pitchFamily="34" charset="0"/>
              <a:buChar char="•"/>
            </a:pPr>
            <a:r>
              <a:rPr lang="en-US" sz="2400" dirty="0">
                <a:solidFill>
                  <a:schemeClr val="tx1"/>
                </a:solidFill>
              </a:rPr>
              <a:t>I fear my water or electricity may be cut off </a:t>
            </a:r>
          </a:p>
          <a:p>
            <a:pPr marL="342900" indent="-342900" algn="l">
              <a:buFont typeface="Arial" panose="020B0604020202020204" pitchFamily="34" charset="0"/>
              <a:buChar char="•"/>
            </a:pPr>
            <a:r>
              <a:rPr lang="en-US" sz="2400" dirty="0">
                <a:solidFill>
                  <a:schemeClr val="tx1"/>
                </a:solidFill>
              </a:rPr>
              <a:t>I don’t want to think about my debts because it scares me</a:t>
            </a:r>
          </a:p>
          <a:p>
            <a:pPr algn="l"/>
            <a:endParaRPr lang="en-US" sz="2400" dirty="0"/>
          </a:p>
          <a:p>
            <a:pPr algn="l"/>
            <a:r>
              <a:rPr lang="en-US" sz="2400" dirty="0"/>
              <a:t>If you have, you are not alone. Others have also thought the same. </a:t>
            </a:r>
          </a:p>
          <a:p>
            <a:endParaRPr lang="el-GR" sz="2100" dirty="0"/>
          </a:p>
        </p:txBody>
      </p:sp>
      <p:sp>
        <p:nvSpPr>
          <p:cNvPr id="7" name="Title 6"/>
          <p:cNvSpPr>
            <a:spLocks noGrp="1"/>
          </p:cNvSpPr>
          <p:nvPr>
            <p:ph type="title"/>
          </p:nvPr>
        </p:nvSpPr>
        <p:spPr>
          <a:xfrm>
            <a:off x="1768839" y="391881"/>
            <a:ext cx="7203947" cy="720000"/>
          </a:xfrm>
        </p:spPr>
        <p:txBody>
          <a:bodyPr>
            <a:normAutofit/>
          </a:bodyPr>
          <a:lstStyle/>
          <a:p>
            <a:r>
              <a:rPr lang="en-IE" dirty="0"/>
              <a:t>Managing Emotions Associated with Money</a:t>
            </a:r>
            <a:endParaRPr lang="el-GR" dirty="0"/>
          </a:p>
        </p:txBody>
      </p:sp>
      <p:sp>
        <p:nvSpPr>
          <p:cNvPr id="11" name="Text Placeholder 10"/>
          <p:cNvSpPr>
            <a:spLocks noGrp="1"/>
          </p:cNvSpPr>
          <p:nvPr>
            <p:ph type="body" sz="quarter" idx="12"/>
          </p:nvPr>
        </p:nvSpPr>
        <p:spPr>
          <a:xfrm>
            <a:off x="499765" y="975631"/>
            <a:ext cx="12331700" cy="603250"/>
          </a:xfrm>
        </p:spPr>
        <p:txBody>
          <a:bodyPr/>
          <a:lstStyle/>
          <a:p>
            <a:r>
              <a:rPr lang="en-US" i="0" dirty="0"/>
              <a:t>Behaviour associated with money and worries about money </a:t>
            </a:r>
            <a:endParaRPr lang="el-GR" i="0" dirty="0"/>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6" y="196667"/>
            <a:ext cx="914400" cy="644342"/>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063" y="237759"/>
            <a:ext cx="914400" cy="60325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3380867267"/>
              </p:ext>
            </p:extLst>
          </p:nvPr>
        </p:nvGraphicFramePr>
        <p:xfrm>
          <a:off x="342665" y="2000346"/>
          <a:ext cx="3944521" cy="43554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3095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7741145" y="547433"/>
            <a:ext cx="5244803" cy="6751511"/>
          </a:xfrm>
        </p:spPr>
        <p:txBody>
          <a:bodyPr/>
          <a:lstStyle/>
          <a:p>
            <a:pPr marL="342900" indent="-342900" algn="l">
              <a:buFont typeface="Arial" panose="020B0604020202020204" pitchFamily="34" charset="0"/>
              <a:buChar char="•"/>
            </a:pPr>
            <a:r>
              <a:rPr lang="en-US" sz="2400" dirty="0"/>
              <a:t> </a:t>
            </a:r>
            <a:r>
              <a:rPr lang="en-US" sz="2800" dirty="0"/>
              <a:t>If you are experiencing unsettling emotions, it can be easy to run away or avoid the challenges you are having with  money. </a:t>
            </a:r>
          </a:p>
          <a:p>
            <a:pPr marL="342900" indent="-342900" algn="l">
              <a:buFont typeface="Arial" panose="020B0604020202020204" pitchFamily="34" charset="0"/>
              <a:buChar char="•"/>
            </a:pPr>
            <a:r>
              <a:rPr lang="en-US" sz="2800" dirty="0"/>
              <a:t>Although you may have a sense of relief in the short-term from not paying bills, in the long-term your bills and debts will increase. </a:t>
            </a:r>
          </a:p>
          <a:p>
            <a:pPr marL="342900" indent="-342900" algn="l">
              <a:buFont typeface="Arial" panose="020B0604020202020204" pitchFamily="34" charset="0"/>
              <a:buChar char="•"/>
            </a:pPr>
            <a:r>
              <a:rPr lang="en-US" sz="2800" dirty="0"/>
              <a:t>This process, known as the </a:t>
            </a:r>
            <a:r>
              <a:rPr lang="en-US" sz="2800" b="1" u="sng" dirty="0"/>
              <a:t>Avoidance Cycle</a:t>
            </a:r>
            <a:r>
              <a:rPr lang="en-US" sz="2800" dirty="0"/>
              <a:t>, can result in anxiety and more debt in the long term.  </a:t>
            </a:r>
          </a:p>
          <a:p>
            <a:pPr marL="342900" indent="-342900">
              <a:buFont typeface="Arial" panose="020B0604020202020204" pitchFamily="34" charset="0"/>
              <a:buChar char="•"/>
            </a:pPr>
            <a:endParaRPr lang="en-US" dirty="0"/>
          </a:p>
          <a:p>
            <a:endParaRPr lang="el-GR" dirty="0">
              <a:highlight>
                <a:srgbClr val="FFFF00"/>
              </a:highlight>
            </a:endParaRPr>
          </a:p>
        </p:txBody>
      </p:sp>
      <p:sp>
        <p:nvSpPr>
          <p:cNvPr id="11" name="Text Placeholder 10"/>
          <p:cNvSpPr>
            <a:spLocks noGrp="1"/>
          </p:cNvSpPr>
          <p:nvPr>
            <p:ph type="body" sz="quarter" idx="12"/>
          </p:nvPr>
        </p:nvSpPr>
        <p:spPr>
          <a:xfrm>
            <a:off x="499765" y="923925"/>
            <a:ext cx="6665533" cy="603250"/>
          </a:xfrm>
        </p:spPr>
        <p:txBody>
          <a:bodyPr/>
          <a:lstStyle/>
          <a:p>
            <a:r>
              <a:rPr lang="en-US" i="0" dirty="0"/>
              <a:t>The ‘Avoidance Cycle’ </a:t>
            </a:r>
            <a:endParaRPr lang="el-GR" i="0" dirty="0"/>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5" y="148400"/>
            <a:ext cx="914400" cy="714300"/>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65" y="203925"/>
            <a:ext cx="914400" cy="60325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1200996268"/>
              </p:ext>
            </p:extLst>
          </p:nvPr>
        </p:nvGraphicFramePr>
        <p:xfrm>
          <a:off x="500064" y="1542400"/>
          <a:ext cx="7086598" cy="58477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a:extLst>
              <a:ext uri="{FF2B5EF4-FFF2-40B4-BE49-F238E27FC236}">
                <a16:creationId xmlns:a16="http://schemas.microsoft.com/office/drawing/2014/main" id="{BBA52520-E06B-B5FD-A659-92C5B983A031}"/>
              </a:ext>
            </a:extLst>
          </p:cNvPr>
          <p:cNvSpPr>
            <a:spLocks noGrp="1"/>
          </p:cNvSpPr>
          <p:nvPr>
            <p:ph type="title"/>
          </p:nvPr>
        </p:nvSpPr>
        <p:spPr>
          <a:xfrm>
            <a:off x="1568648" y="203925"/>
            <a:ext cx="11108631" cy="720000"/>
          </a:xfrm>
        </p:spPr>
        <p:txBody>
          <a:bodyPr/>
          <a:lstStyle/>
          <a:p>
            <a:r>
              <a:rPr lang="en-US" dirty="0"/>
              <a:t>Managing Emotions Associated with Money </a:t>
            </a:r>
            <a:endParaRPr lang="en-GB" dirty="0"/>
          </a:p>
        </p:txBody>
      </p:sp>
    </p:spTree>
    <p:extLst>
      <p:ext uri="{BB962C8B-B14F-4D97-AF65-F5344CB8AC3E}">
        <p14:creationId xmlns:p14="http://schemas.microsoft.com/office/powerpoint/2010/main" val="390190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6295869" y="1984375"/>
            <a:ext cx="6629867" cy="5129444"/>
          </a:xfrm>
        </p:spPr>
        <p:txBody>
          <a:bodyPr/>
          <a:lstStyle/>
          <a:p>
            <a:r>
              <a:rPr lang="en-US" sz="2800" b="1" u="sng" dirty="0"/>
              <a:t>Activity in pairs: </a:t>
            </a:r>
          </a:p>
          <a:p>
            <a:pPr marL="457200" indent="-457200" algn="l">
              <a:buFont typeface="Arial" panose="020B0604020202020204" pitchFamily="34" charset="0"/>
              <a:buChar char="•"/>
            </a:pPr>
            <a:r>
              <a:rPr lang="en-US" sz="2800" dirty="0"/>
              <a:t>Create your own avoidance circle</a:t>
            </a:r>
          </a:p>
          <a:p>
            <a:pPr marL="457200" indent="-457200" algn="l">
              <a:buFont typeface="Arial" panose="020B0604020202020204" pitchFamily="34" charset="0"/>
              <a:buChar char="•"/>
            </a:pPr>
            <a:r>
              <a:rPr lang="en-US" sz="2800" dirty="0"/>
              <a:t>Identify an example of something you, or anyone you know, has done when trapped in an avoidance cycle </a:t>
            </a:r>
          </a:p>
          <a:p>
            <a:pPr marL="457200" indent="-457200" algn="l">
              <a:buFont typeface="Arial" panose="020B0604020202020204" pitchFamily="34" charset="0"/>
              <a:buChar char="•"/>
            </a:pPr>
            <a:r>
              <a:rPr lang="en-US" sz="2800" dirty="0"/>
              <a:t>Identify how the </a:t>
            </a:r>
            <a:r>
              <a:rPr lang="en-IE" sz="2800" dirty="0"/>
              <a:t>behaviour</a:t>
            </a:r>
            <a:r>
              <a:rPr lang="en-US" sz="2800" dirty="0"/>
              <a:t> has resulted in the situation becoming worse for the individual </a:t>
            </a:r>
          </a:p>
          <a:p>
            <a:pPr marL="457200" indent="-457200" algn="l">
              <a:buFont typeface="Arial" panose="020B0604020202020204" pitchFamily="34" charset="0"/>
              <a:buChar char="•"/>
            </a:pPr>
            <a:r>
              <a:rPr lang="en-US" sz="2800" dirty="0"/>
              <a:t>Be ready to present your ideas to the group </a:t>
            </a:r>
          </a:p>
          <a:p>
            <a:pPr marL="342900" indent="-342900">
              <a:buFont typeface="Arial" panose="020B0604020202020204" pitchFamily="34" charset="0"/>
              <a:buChar char="•"/>
            </a:pPr>
            <a:endParaRPr lang="en-US" dirty="0"/>
          </a:p>
          <a:p>
            <a:endParaRPr lang="el-GR" dirty="0">
              <a:highlight>
                <a:srgbClr val="FFFF00"/>
              </a:highlight>
            </a:endParaRPr>
          </a:p>
        </p:txBody>
      </p:sp>
      <p:sp>
        <p:nvSpPr>
          <p:cNvPr id="7" name="Title 6"/>
          <p:cNvSpPr>
            <a:spLocks noGrp="1"/>
          </p:cNvSpPr>
          <p:nvPr>
            <p:ph type="title"/>
          </p:nvPr>
        </p:nvSpPr>
        <p:spPr>
          <a:xfrm>
            <a:off x="1866684" y="243341"/>
            <a:ext cx="7487178" cy="720000"/>
          </a:xfrm>
        </p:spPr>
        <p:txBody>
          <a:bodyPr>
            <a:normAutofit/>
          </a:bodyPr>
          <a:lstStyle/>
          <a:p>
            <a:r>
              <a:rPr lang="en-US" dirty="0"/>
              <a:t>Managing Emotions Associated with Money </a:t>
            </a:r>
            <a:endParaRPr lang="el-GR" dirty="0"/>
          </a:p>
        </p:txBody>
      </p:sp>
      <p:sp>
        <p:nvSpPr>
          <p:cNvPr id="11" name="Text Placeholder 10"/>
          <p:cNvSpPr>
            <a:spLocks noGrp="1"/>
          </p:cNvSpPr>
          <p:nvPr>
            <p:ph type="body" sz="quarter" idx="12"/>
          </p:nvPr>
        </p:nvSpPr>
        <p:spPr>
          <a:xfrm>
            <a:off x="499765" y="923925"/>
            <a:ext cx="12331700" cy="1060450"/>
          </a:xfrm>
        </p:spPr>
        <p:txBody>
          <a:bodyPr/>
          <a:lstStyle/>
          <a:p>
            <a:r>
              <a:rPr lang="en-US" i="0" dirty="0"/>
              <a:t>Activity M4.5</a:t>
            </a:r>
            <a:endParaRPr lang="el-GR" i="0" dirty="0"/>
          </a:p>
          <a:p>
            <a:r>
              <a:rPr lang="en-US" i="0" dirty="0"/>
              <a:t>Create your own ‘Avoidance Circle’</a:t>
            </a:r>
          </a:p>
        </p:txBody>
      </p:sp>
      <p:pic>
        <p:nvPicPr>
          <p:cNvPr id="8" name="Graphic 7" descr="Close with solid fill">
            <a:extLst>
              <a:ext uri="{FF2B5EF4-FFF2-40B4-BE49-F238E27FC236}">
                <a16:creationId xmlns:a16="http://schemas.microsoft.com/office/drawing/2014/main" id="{CD5AAA0D-849A-4694-B67A-8C2F5EC2B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7065" y="48941"/>
            <a:ext cx="914400" cy="914400"/>
          </a:xfrm>
          <a:prstGeom prst="rect">
            <a:avLst/>
          </a:prstGeom>
        </p:spPr>
      </p:pic>
      <p:pic>
        <p:nvPicPr>
          <p:cNvPr id="13" name="Graphic 12" descr="Close with solid fill">
            <a:extLst>
              <a:ext uri="{FF2B5EF4-FFF2-40B4-BE49-F238E27FC236}">
                <a16:creationId xmlns:a16="http://schemas.microsoft.com/office/drawing/2014/main" id="{811B90D4-B499-402B-A5A9-838C245F0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4994" y="69776"/>
            <a:ext cx="914400" cy="914400"/>
          </a:xfrm>
          <a:prstGeom prst="rect">
            <a:avLst/>
          </a:prstGeom>
        </p:spPr>
      </p:pic>
      <p:graphicFrame>
        <p:nvGraphicFramePr>
          <p:cNvPr id="10" name="Diagram 9">
            <a:extLst>
              <a:ext uri="{FF2B5EF4-FFF2-40B4-BE49-F238E27FC236}">
                <a16:creationId xmlns:a16="http://schemas.microsoft.com/office/drawing/2014/main" id="{1C99923B-1F00-4BDA-ACC2-95A1545A7AE6}"/>
              </a:ext>
            </a:extLst>
          </p:cNvPr>
          <p:cNvGraphicFramePr/>
          <p:nvPr>
            <p:extLst>
              <p:ext uri="{D42A27DB-BD31-4B8C-83A1-F6EECF244321}">
                <p14:modId xmlns:p14="http://schemas.microsoft.com/office/powerpoint/2010/main" val="1344031453"/>
              </p:ext>
            </p:extLst>
          </p:nvPr>
        </p:nvGraphicFramePr>
        <p:xfrm>
          <a:off x="0" y="2030326"/>
          <a:ext cx="6462868" cy="50891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6362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53AFC8-130A-AD91-D198-B24E9605833E}"/>
              </a:ext>
            </a:extLst>
          </p:cNvPr>
          <p:cNvSpPr>
            <a:spLocks noGrp="1"/>
          </p:cNvSpPr>
          <p:nvPr>
            <p:ph sz="quarter" idx="11"/>
          </p:nvPr>
        </p:nvSpPr>
        <p:spPr>
          <a:xfrm>
            <a:off x="500203" y="2773179"/>
            <a:ext cx="12331402" cy="2983043"/>
          </a:xfrm>
        </p:spPr>
        <p:txBody>
          <a:bodyPr/>
          <a:lstStyle/>
          <a:p>
            <a:r>
              <a:rPr lang="en-GB" sz="2800" dirty="0">
                <a:solidFill>
                  <a:schemeClr val="tx1"/>
                </a:solidFill>
              </a:rPr>
              <a:t>Any comments or suggestions on the issues raised?</a:t>
            </a:r>
          </a:p>
          <a:p>
            <a:r>
              <a:rPr lang="en-GB" sz="2800" dirty="0">
                <a:solidFill>
                  <a:schemeClr val="tx1"/>
                </a:solidFill>
              </a:rPr>
              <a:t>There is no </a:t>
            </a:r>
            <a:r>
              <a:rPr lang="en-GB" sz="2800">
                <a:solidFill>
                  <a:schemeClr val="tx1"/>
                </a:solidFill>
              </a:rPr>
              <a:t>one solution.....</a:t>
            </a:r>
            <a:endParaRPr lang="en-GB" sz="2800" dirty="0">
              <a:solidFill>
                <a:schemeClr val="bg2"/>
              </a:solidFill>
            </a:endParaRPr>
          </a:p>
        </p:txBody>
      </p:sp>
      <p:sp>
        <p:nvSpPr>
          <p:cNvPr id="3" name="Title 2">
            <a:extLst>
              <a:ext uri="{FF2B5EF4-FFF2-40B4-BE49-F238E27FC236}">
                <a16:creationId xmlns:a16="http://schemas.microsoft.com/office/drawing/2014/main" id="{366FBE56-1CC7-7689-29E9-CDA8A5980F34}"/>
              </a:ext>
            </a:extLst>
          </p:cNvPr>
          <p:cNvSpPr>
            <a:spLocks noGrp="1"/>
          </p:cNvSpPr>
          <p:nvPr>
            <p:ph type="title"/>
          </p:nvPr>
        </p:nvSpPr>
        <p:spPr/>
        <p:txBody>
          <a:bodyPr/>
          <a:lstStyle/>
          <a:p>
            <a:r>
              <a:rPr lang="en-US" dirty="0"/>
              <a:t>Managing Emotions Associated with Money </a:t>
            </a:r>
            <a:endParaRPr lang="en-GB" dirty="0"/>
          </a:p>
        </p:txBody>
      </p:sp>
      <p:sp>
        <p:nvSpPr>
          <p:cNvPr id="4" name="Text Placeholder 3">
            <a:extLst>
              <a:ext uri="{FF2B5EF4-FFF2-40B4-BE49-F238E27FC236}">
                <a16:creationId xmlns:a16="http://schemas.microsoft.com/office/drawing/2014/main" id="{98506E45-B457-CE8F-583B-47963B3C95A1}"/>
              </a:ext>
            </a:extLst>
          </p:cNvPr>
          <p:cNvSpPr>
            <a:spLocks noGrp="1"/>
          </p:cNvSpPr>
          <p:nvPr>
            <p:ph type="body" sz="quarter" idx="12"/>
          </p:nvPr>
        </p:nvSpPr>
        <p:spPr>
          <a:xfrm>
            <a:off x="500203" y="1519065"/>
            <a:ext cx="12331541" cy="1032941"/>
          </a:xfrm>
        </p:spPr>
        <p:txBody>
          <a:bodyPr/>
          <a:lstStyle/>
          <a:p>
            <a:r>
              <a:rPr lang="en-IE" dirty="0"/>
              <a:t>Managing Emotions Associated with Money </a:t>
            </a:r>
            <a:endParaRPr lang="en-GB" i="0" dirty="0"/>
          </a:p>
          <a:p>
            <a:r>
              <a:rPr lang="en-GB" i="0" dirty="0"/>
              <a:t>Activity M4.6</a:t>
            </a:r>
          </a:p>
          <a:p>
            <a:r>
              <a:rPr lang="en-GB" i="0" dirty="0"/>
              <a:t>Exploring the issues</a:t>
            </a:r>
          </a:p>
          <a:p>
            <a:endParaRPr lang="en-GB" i="0" dirty="0"/>
          </a:p>
        </p:txBody>
      </p:sp>
    </p:spTree>
    <p:extLst>
      <p:ext uri="{BB962C8B-B14F-4D97-AF65-F5344CB8AC3E}">
        <p14:creationId xmlns:p14="http://schemas.microsoft.com/office/powerpoint/2010/main" val="41404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AD9B17-6AF0-79EC-91AC-3709AF6D1559}"/>
              </a:ext>
            </a:extLst>
          </p:cNvPr>
          <p:cNvSpPr>
            <a:spLocks noGrp="1"/>
          </p:cNvSpPr>
          <p:nvPr>
            <p:ph sz="quarter" idx="11"/>
          </p:nvPr>
        </p:nvSpPr>
        <p:spPr>
          <a:xfrm>
            <a:off x="500064" y="2218545"/>
            <a:ext cx="12331402" cy="4895274"/>
          </a:xfrm>
        </p:spPr>
        <p:txBody>
          <a:bodyPr/>
          <a:lstStyle/>
          <a:p>
            <a:endParaRPr lang="en-GB" dirty="0"/>
          </a:p>
          <a:p>
            <a:r>
              <a:rPr lang="en-GB" sz="2800" dirty="0"/>
              <a:t>Exploring the sources:</a:t>
            </a:r>
          </a:p>
          <a:p>
            <a:endParaRPr lang="en-GB" sz="2800" dirty="0"/>
          </a:p>
          <a:p>
            <a:pPr marL="457200" indent="-457200">
              <a:buFont typeface="Arial" panose="020B0604020202020204" pitchFamily="34" charset="0"/>
              <a:buChar char="•"/>
            </a:pPr>
            <a:r>
              <a:rPr lang="en-GB" sz="2800" dirty="0"/>
              <a:t>Advertising pressures</a:t>
            </a:r>
          </a:p>
          <a:p>
            <a:pPr marL="457200" indent="-457200">
              <a:buFont typeface="Arial" panose="020B0604020202020204" pitchFamily="34" charset="0"/>
              <a:buChar char="•"/>
            </a:pPr>
            <a:r>
              <a:rPr lang="en-GB" sz="2800" dirty="0"/>
              <a:t>Peer pressure</a:t>
            </a:r>
          </a:p>
          <a:p>
            <a:pPr marL="457200" indent="-457200">
              <a:buFont typeface="Arial" panose="020B0604020202020204" pitchFamily="34" charset="0"/>
              <a:buChar char="•"/>
            </a:pPr>
            <a:r>
              <a:rPr lang="en-GB" sz="2800" dirty="0"/>
              <a:t>Influencers </a:t>
            </a:r>
          </a:p>
          <a:p>
            <a:pPr marL="457200" indent="-457200">
              <a:buFont typeface="Arial" panose="020B0604020202020204" pitchFamily="34" charset="0"/>
              <a:buChar char="•"/>
            </a:pPr>
            <a:r>
              <a:rPr lang="en-GB" sz="2800" dirty="0"/>
              <a:t>Social Media</a:t>
            </a:r>
          </a:p>
          <a:p>
            <a:pPr marL="457200" indent="-457200">
              <a:buFont typeface="Arial" panose="020B0604020202020204" pitchFamily="34" charset="0"/>
              <a:buChar char="•"/>
            </a:pPr>
            <a:r>
              <a:rPr lang="en-GB" sz="2800" dirty="0"/>
              <a:t>Scam mail</a:t>
            </a:r>
          </a:p>
          <a:p>
            <a:pPr marL="457200" indent="-457200">
              <a:buFont typeface="Arial" panose="020B0604020202020204" pitchFamily="34" charset="0"/>
              <a:buChar char="•"/>
            </a:pPr>
            <a:r>
              <a:rPr lang="en-GB" sz="2800" dirty="0"/>
              <a:t>High prices and low wages</a:t>
            </a:r>
          </a:p>
        </p:txBody>
      </p:sp>
      <p:sp>
        <p:nvSpPr>
          <p:cNvPr id="3" name="Title 2">
            <a:extLst>
              <a:ext uri="{FF2B5EF4-FFF2-40B4-BE49-F238E27FC236}">
                <a16:creationId xmlns:a16="http://schemas.microsoft.com/office/drawing/2014/main" id="{A6D44D06-58A1-70E7-0AF1-054D39FEF9B3}"/>
              </a:ext>
            </a:extLst>
          </p:cNvPr>
          <p:cNvSpPr>
            <a:spLocks noGrp="1"/>
          </p:cNvSpPr>
          <p:nvPr>
            <p:ph type="title"/>
          </p:nvPr>
        </p:nvSpPr>
        <p:spPr/>
        <p:txBody>
          <a:bodyPr/>
          <a:lstStyle/>
          <a:p>
            <a:r>
              <a:rPr lang="en-US" dirty="0"/>
              <a:t>Emotions and activities associated with money </a:t>
            </a:r>
            <a:endParaRPr lang="en-GB" dirty="0"/>
          </a:p>
        </p:txBody>
      </p:sp>
      <p:sp>
        <p:nvSpPr>
          <p:cNvPr id="4" name="Text Placeholder 3">
            <a:extLst>
              <a:ext uri="{FF2B5EF4-FFF2-40B4-BE49-F238E27FC236}">
                <a16:creationId xmlns:a16="http://schemas.microsoft.com/office/drawing/2014/main" id="{DCD3F6B8-464F-97AE-D98E-0A6F27D7E778}"/>
              </a:ext>
            </a:extLst>
          </p:cNvPr>
          <p:cNvSpPr>
            <a:spLocks noGrp="1"/>
          </p:cNvSpPr>
          <p:nvPr>
            <p:ph type="body" sz="quarter" idx="12"/>
          </p:nvPr>
        </p:nvSpPr>
        <p:spPr>
          <a:xfrm>
            <a:off x="500064" y="989351"/>
            <a:ext cx="12331541" cy="1229194"/>
          </a:xfrm>
        </p:spPr>
        <p:txBody>
          <a:bodyPr/>
          <a:lstStyle/>
          <a:p>
            <a:endParaRPr lang="en-GB" i="0" dirty="0"/>
          </a:p>
          <a:p>
            <a:r>
              <a:rPr lang="en-GB" i="0" dirty="0"/>
              <a:t>Activity M4.6 </a:t>
            </a:r>
            <a:r>
              <a:rPr lang="en-GB" i="0" dirty="0" err="1"/>
              <a:t>cont</a:t>
            </a:r>
            <a:endParaRPr lang="en-GB" i="0" dirty="0"/>
          </a:p>
          <a:p>
            <a:r>
              <a:rPr lang="en-GB" i="0" dirty="0"/>
              <a:t>Exploring the some of the sources for these issues</a:t>
            </a:r>
          </a:p>
          <a:p>
            <a:endParaRPr lang="en-GB" dirty="0"/>
          </a:p>
        </p:txBody>
      </p:sp>
    </p:spTree>
    <p:extLst>
      <p:ext uri="{BB962C8B-B14F-4D97-AF65-F5344CB8AC3E}">
        <p14:creationId xmlns:p14="http://schemas.microsoft.com/office/powerpoint/2010/main" val="345226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2500" y="1967225"/>
            <a:ext cx="12480441" cy="5538475"/>
          </a:xfrm>
        </p:spPr>
        <p:txBody>
          <a:bodyPr/>
          <a:lstStyle/>
          <a:p>
            <a:r>
              <a:rPr lang="en-IE" sz="2800" b="1" dirty="0"/>
              <a:t>By the end of this module, parents and carers will be able to:</a:t>
            </a:r>
          </a:p>
          <a:p>
            <a:endParaRPr lang="en-IE" sz="2800" dirty="0"/>
          </a:p>
          <a:p>
            <a:pPr marL="342900" indent="-342900" algn="l">
              <a:buFont typeface="Arial" panose="020B0604020202020204" pitchFamily="34" charset="0"/>
              <a:buChar char="•"/>
            </a:pPr>
            <a:r>
              <a:rPr lang="en-IE" sz="2800" dirty="0"/>
              <a:t>Deal with difficult discussions or situations in the family about money in a positive way and identify useful strategies to regulate emotions</a:t>
            </a:r>
          </a:p>
          <a:p>
            <a:pPr marL="342900" indent="-342900" algn="l">
              <a:buFont typeface="Arial" panose="020B0604020202020204" pitchFamily="34" charset="0"/>
              <a:buChar char="•"/>
            </a:pPr>
            <a:endParaRPr lang="en-IE" sz="2800" dirty="0"/>
          </a:p>
          <a:p>
            <a:pPr marL="342900" indent="-342900" algn="l">
              <a:buFont typeface="Arial" panose="020B0604020202020204" pitchFamily="34" charset="0"/>
              <a:buChar char="•"/>
            </a:pPr>
            <a:r>
              <a:rPr lang="en-IE" sz="2800" dirty="0"/>
              <a:t>Recognise emotional needs related to money and gratification </a:t>
            </a:r>
          </a:p>
          <a:p>
            <a:pPr marL="342900" indent="-342900" algn="l">
              <a:buFont typeface="Arial" panose="020B0604020202020204" pitchFamily="34" charset="0"/>
              <a:buChar char="•"/>
            </a:pPr>
            <a:endParaRPr lang="en-IE" sz="2800" dirty="0"/>
          </a:p>
          <a:p>
            <a:pPr marL="342900" indent="-342900" algn="l">
              <a:buFont typeface="Arial" panose="020B0604020202020204" pitchFamily="34" charset="0"/>
              <a:buChar char="•"/>
            </a:pPr>
            <a:r>
              <a:rPr lang="en-IE" sz="2800" dirty="0"/>
              <a:t>Discuss how spending money can impact on emotional wellbeing in different ways</a:t>
            </a:r>
          </a:p>
        </p:txBody>
      </p:sp>
      <p:sp>
        <p:nvSpPr>
          <p:cNvPr id="2" name="Title 1"/>
          <p:cNvSpPr>
            <a:spLocks noGrp="1"/>
          </p:cNvSpPr>
          <p:nvPr>
            <p:ph type="title"/>
          </p:nvPr>
        </p:nvSpPr>
        <p:spPr>
          <a:xfrm>
            <a:off x="502500" y="432158"/>
            <a:ext cx="12330000" cy="1034691"/>
          </a:xfrm>
        </p:spPr>
        <p:txBody>
          <a:bodyPr>
            <a:normAutofit/>
          </a:bodyPr>
          <a:lstStyle/>
          <a:p>
            <a:r>
              <a:rPr lang="en-IE" dirty="0"/>
              <a:t>Managing Emotions Associated with Money </a:t>
            </a:r>
            <a:br>
              <a:rPr lang="en-IE" dirty="0"/>
            </a:br>
            <a:r>
              <a:rPr lang="en-US" dirty="0"/>
              <a:t>Learning Outcomes </a:t>
            </a:r>
            <a:endParaRPr lang="el-GR" dirty="0"/>
          </a:p>
        </p:txBody>
      </p:sp>
    </p:spTree>
    <p:extLst>
      <p:ext uri="{BB962C8B-B14F-4D97-AF65-F5344CB8AC3E}">
        <p14:creationId xmlns:p14="http://schemas.microsoft.com/office/powerpoint/2010/main" val="164817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202314" y="1710043"/>
            <a:ext cx="8207168" cy="5609075"/>
          </a:xfrm>
        </p:spPr>
        <p:txBody>
          <a:bodyPr/>
          <a:lstStyle/>
          <a:p>
            <a:pPr marL="342900" indent="-342900" algn="l">
              <a:buFont typeface="Arial" panose="020B0604020202020204" pitchFamily="34" charset="0"/>
              <a:buChar char="•"/>
            </a:pPr>
            <a:r>
              <a:rPr lang="en-IE" sz="2400" dirty="0"/>
              <a:t>Be very aware of your strengths and weaknesses </a:t>
            </a:r>
            <a:r>
              <a:rPr lang="en-IE" sz="2400" b="1" dirty="0"/>
              <a:t>(see Activity handout M4.7 for considering personal strengths and weaknesses </a:t>
            </a:r>
            <a:r>
              <a:rPr lang="en-IE" sz="2400" b="1" u="sng" dirty="0"/>
              <a:t>after the session</a:t>
            </a:r>
            <a:r>
              <a:rPr lang="en-IE" sz="2400" b="1" dirty="0"/>
              <a:t>) </a:t>
            </a:r>
          </a:p>
          <a:p>
            <a:pPr marL="342900" indent="-342900" algn="l">
              <a:buFont typeface="Arial" panose="020B0604020202020204" pitchFamily="34" charset="0"/>
              <a:buChar char="•"/>
            </a:pPr>
            <a:r>
              <a:rPr lang="en-IE" sz="2400" dirty="0"/>
              <a:t>Recognise both flaws and unique capabilities to develop confidence and self-esteem</a:t>
            </a:r>
          </a:p>
          <a:p>
            <a:pPr marL="342900" indent="-342900" algn="l">
              <a:buFont typeface="Arial" panose="020B0604020202020204" pitchFamily="34" charset="0"/>
              <a:buChar char="•"/>
            </a:pPr>
            <a:r>
              <a:rPr lang="en-IE" sz="2400" dirty="0"/>
              <a:t>Some good affirmations: </a:t>
            </a:r>
          </a:p>
          <a:p>
            <a:pPr marL="1092991" lvl="1" indent="-342900"/>
            <a:r>
              <a:rPr lang="en-IE" sz="2400" dirty="0"/>
              <a:t>I am …. </a:t>
            </a:r>
          </a:p>
          <a:p>
            <a:pPr marL="1092991" lvl="1" indent="-342900"/>
            <a:r>
              <a:rPr lang="en-IE" sz="2400" dirty="0"/>
              <a:t>I can … </a:t>
            </a:r>
          </a:p>
          <a:p>
            <a:pPr marL="1092991" lvl="1" indent="-342900"/>
            <a:r>
              <a:rPr lang="en-IE" sz="2400" dirty="0"/>
              <a:t>I spend … </a:t>
            </a:r>
          </a:p>
          <a:p>
            <a:pPr marL="1092991" lvl="1" indent="-342900"/>
            <a:r>
              <a:rPr lang="en-IE" sz="2400" dirty="0"/>
              <a:t>I have achieved … </a:t>
            </a:r>
          </a:p>
          <a:p>
            <a:pPr marL="1092991" lvl="1" indent="-342900"/>
            <a:r>
              <a:rPr lang="en-IE" sz="2400" dirty="0"/>
              <a:t>I have completed …</a:t>
            </a:r>
          </a:p>
          <a:p>
            <a:r>
              <a:rPr lang="en-IE" sz="2400" b="1" dirty="0"/>
              <a:t>Encourage children to focus on their personal strengths and to use positive affirmations themselves</a:t>
            </a:r>
          </a:p>
        </p:txBody>
      </p:sp>
      <p:sp>
        <p:nvSpPr>
          <p:cNvPr id="7" name="Title 6"/>
          <p:cNvSpPr>
            <a:spLocks noGrp="1"/>
          </p:cNvSpPr>
          <p:nvPr>
            <p:ph type="title"/>
          </p:nvPr>
        </p:nvSpPr>
        <p:spPr>
          <a:xfrm>
            <a:off x="1557158" y="216625"/>
            <a:ext cx="8604354" cy="720000"/>
          </a:xfrm>
        </p:spPr>
        <p:txBody>
          <a:bodyPr>
            <a:normAutofit/>
          </a:bodyPr>
          <a:lstStyle/>
          <a:p>
            <a:r>
              <a:rPr lang="en-US" dirty="0"/>
              <a:t>Emotions and activities associated with money</a:t>
            </a:r>
            <a:endParaRPr lang="el-GR" dirty="0"/>
          </a:p>
        </p:txBody>
      </p:sp>
      <p:sp>
        <p:nvSpPr>
          <p:cNvPr id="11" name="Text Placeholder 10"/>
          <p:cNvSpPr>
            <a:spLocks noGrp="1"/>
          </p:cNvSpPr>
          <p:nvPr>
            <p:ph type="body" sz="quarter" idx="12"/>
          </p:nvPr>
        </p:nvSpPr>
        <p:spPr>
          <a:xfrm>
            <a:off x="202314" y="854786"/>
            <a:ext cx="12631036" cy="833032"/>
          </a:xfrm>
        </p:spPr>
        <p:txBody>
          <a:bodyPr/>
          <a:lstStyle/>
          <a:p>
            <a:r>
              <a:rPr lang="en-US" i="0" dirty="0"/>
              <a:t>Building confidence (Activity M4.7) Positive ideas from self-help suggestions and popular culture</a:t>
            </a:r>
            <a:endParaRPr lang="el-GR" i="0" dirty="0"/>
          </a:p>
        </p:txBody>
      </p:sp>
      <p:pic>
        <p:nvPicPr>
          <p:cNvPr id="3" name="Graphic 2" descr="Badge Tick with solid fill">
            <a:extLst>
              <a:ext uri="{FF2B5EF4-FFF2-40B4-BE49-F238E27FC236}">
                <a16:creationId xmlns:a16="http://schemas.microsoft.com/office/drawing/2014/main" id="{ABA98300-1406-4208-B262-4B7EB55BE0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8950" y="0"/>
            <a:ext cx="914400" cy="914400"/>
          </a:xfrm>
          <a:prstGeom prst="rect">
            <a:avLst/>
          </a:prstGeom>
        </p:spPr>
      </p:pic>
      <p:pic>
        <p:nvPicPr>
          <p:cNvPr id="9" name="Graphic 8" descr="Badge Tick with solid fill">
            <a:extLst>
              <a:ext uri="{FF2B5EF4-FFF2-40B4-BE49-F238E27FC236}">
                <a16:creationId xmlns:a16="http://schemas.microsoft.com/office/drawing/2014/main" id="{ECC40292-55F3-4A83-A5AA-FC3289CCC8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239" y="0"/>
            <a:ext cx="914400" cy="914400"/>
          </a:xfrm>
          <a:prstGeom prst="rect">
            <a:avLst/>
          </a:prstGeom>
        </p:spPr>
      </p:pic>
      <p:pic>
        <p:nvPicPr>
          <p:cNvPr id="5" name="Picture 4" descr="A person holding a sign&#10;&#10;Description automatically generated with medium confidence">
            <a:extLst>
              <a:ext uri="{FF2B5EF4-FFF2-40B4-BE49-F238E27FC236}">
                <a16:creationId xmlns:a16="http://schemas.microsoft.com/office/drawing/2014/main" id="{B14AA641-9D8E-46A3-8F21-E86B2727F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519" y="1984375"/>
            <a:ext cx="4020111" cy="5334744"/>
          </a:xfrm>
          <a:prstGeom prst="rect">
            <a:avLst/>
          </a:prstGeom>
        </p:spPr>
      </p:pic>
      <p:pic>
        <p:nvPicPr>
          <p:cNvPr id="4" name="Picture 3" descr="A group of children smiling&#10;&#10;Description automatically generated">
            <a:extLst>
              <a:ext uri="{FF2B5EF4-FFF2-40B4-BE49-F238E27FC236}">
                <a16:creationId xmlns:a16="http://schemas.microsoft.com/office/drawing/2014/main" id="{598E9D16-D812-3C28-85B5-CBD37560C06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69794" y="4047344"/>
            <a:ext cx="3691718" cy="2197881"/>
          </a:xfrm>
          <a:prstGeom prst="rect">
            <a:avLst/>
          </a:prstGeom>
        </p:spPr>
      </p:pic>
    </p:spTree>
    <p:extLst>
      <p:ext uri="{BB962C8B-B14F-4D97-AF65-F5344CB8AC3E}">
        <p14:creationId xmlns:p14="http://schemas.microsoft.com/office/powerpoint/2010/main" val="216846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a:xfrm>
            <a:off x="499925" y="2075544"/>
            <a:ext cx="6292761" cy="5038276"/>
          </a:xfrm>
        </p:spPr>
        <p:txBody>
          <a:bodyPr/>
          <a:lstStyle/>
          <a:p>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4" y="1260554"/>
            <a:ext cx="12331541" cy="1002961"/>
          </a:xfrm>
        </p:spPr>
        <p:txBody>
          <a:bodyPr/>
          <a:lstStyle/>
          <a:p>
            <a:r>
              <a:rPr lang="en-IE" i="0" dirty="0"/>
              <a:t>Activity M4.8</a:t>
            </a:r>
          </a:p>
          <a:p>
            <a:r>
              <a:rPr lang="en-IE" i="0" dirty="0"/>
              <a:t>Managing emotions when having difficult discussions about money with children or teenagers</a:t>
            </a:r>
          </a:p>
        </p:txBody>
      </p:sp>
      <p:sp>
        <p:nvSpPr>
          <p:cNvPr id="2" name="TextBox 1">
            <a:extLst>
              <a:ext uri="{FF2B5EF4-FFF2-40B4-BE49-F238E27FC236}">
                <a16:creationId xmlns:a16="http://schemas.microsoft.com/office/drawing/2014/main" id="{9B6C12E1-A2E9-2FEC-43BF-2F5282EC6C9F}"/>
              </a:ext>
            </a:extLst>
          </p:cNvPr>
          <p:cNvSpPr txBox="1"/>
          <p:nvPr/>
        </p:nvSpPr>
        <p:spPr>
          <a:xfrm>
            <a:off x="528530" y="2578745"/>
            <a:ext cx="9213701" cy="4031873"/>
          </a:xfrm>
          <a:prstGeom prst="rect">
            <a:avLst/>
          </a:prstGeom>
          <a:noFill/>
        </p:spPr>
        <p:txBody>
          <a:bodyPr wrap="square" rtlCol="0">
            <a:spAutoFit/>
          </a:bodyPr>
          <a:lstStyle/>
          <a:p>
            <a:pPr marL="514350" indent="-514350">
              <a:buFont typeface="+mj-lt"/>
              <a:buAutoNum type="arabicPeriod"/>
            </a:pPr>
            <a:r>
              <a:rPr lang="en-GB" sz="3200" dirty="0"/>
              <a:t>Devise a scenario with a partner where emotions could be difficult when talking to a child or </a:t>
            </a:r>
          </a:p>
          <a:p>
            <a:r>
              <a:rPr lang="en-GB" sz="3200" dirty="0"/>
              <a:t>      a teenager about money </a:t>
            </a:r>
          </a:p>
          <a:p>
            <a:pPr marL="514350" indent="-514350">
              <a:buFont typeface="+mj-lt"/>
              <a:buAutoNum type="arabicPeriod"/>
            </a:pPr>
            <a:endParaRPr lang="en-GB" sz="3200" dirty="0"/>
          </a:p>
          <a:p>
            <a:pPr marL="514350" indent="-514350">
              <a:buFont typeface="+mj-lt"/>
              <a:buAutoNum type="arabicPeriod"/>
            </a:pPr>
            <a:r>
              <a:rPr lang="en-GB" sz="3200" dirty="0"/>
              <a:t>Share your scenario with the group</a:t>
            </a:r>
          </a:p>
          <a:p>
            <a:pPr marL="514350" indent="-514350">
              <a:buFont typeface="+mj-lt"/>
              <a:buAutoNum type="arabicPeriod"/>
            </a:pPr>
            <a:endParaRPr lang="en-GB" sz="3200" dirty="0"/>
          </a:p>
          <a:p>
            <a:pPr marL="514350" indent="-514350">
              <a:buFont typeface="+mj-lt"/>
              <a:buAutoNum type="arabicPeriod"/>
            </a:pPr>
            <a:r>
              <a:rPr lang="en-GB" sz="3200" dirty="0"/>
              <a:t>What suggestions do you have to manage </a:t>
            </a:r>
          </a:p>
          <a:p>
            <a:r>
              <a:rPr lang="en-GB" sz="3200" dirty="0"/>
              <a:t>      the situation?</a:t>
            </a:r>
          </a:p>
        </p:txBody>
      </p:sp>
      <p:pic>
        <p:nvPicPr>
          <p:cNvPr id="7" name="Picture 6" descr="A person with her hands up&#10;&#10;Description automatically generated with low confidence">
            <a:extLst>
              <a:ext uri="{FF2B5EF4-FFF2-40B4-BE49-F238E27FC236}">
                <a16:creationId xmlns:a16="http://schemas.microsoft.com/office/drawing/2014/main" id="{17C5F5E5-CB2F-CCC1-A212-5546FFA0C4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19541" y="3245118"/>
            <a:ext cx="4905324" cy="3365500"/>
          </a:xfrm>
          <a:prstGeom prst="rect">
            <a:avLst/>
          </a:prstGeom>
        </p:spPr>
      </p:pic>
    </p:spTree>
    <p:extLst>
      <p:ext uri="{BB962C8B-B14F-4D97-AF65-F5344CB8AC3E}">
        <p14:creationId xmlns:p14="http://schemas.microsoft.com/office/powerpoint/2010/main" val="2269828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E10675B-AD60-D302-D517-569F89C6BB1E}"/>
              </a:ext>
            </a:extLst>
          </p:cNvPr>
          <p:cNvSpPr>
            <a:spLocks noGrp="1"/>
          </p:cNvSpPr>
          <p:nvPr>
            <p:ph type="ctrTitle"/>
          </p:nvPr>
        </p:nvSpPr>
        <p:spPr>
          <a:xfrm>
            <a:off x="310399" y="2955190"/>
            <a:ext cx="6107071" cy="1060949"/>
          </a:xfrm>
        </p:spPr>
        <p:txBody>
          <a:bodyPr/>
          <a:lstStyle/>
          <a:p>
            <a:r>
              <a:rPr lang="en-IE" dirty="0"/>
              <a:t>Thank you for attending. For more resources, visit the Money Matters website: </a:t>
            </a:r>
            <a:br>
              <a:rPr lang="en-IE" dirty="0"/>
            </a:br>
            <a:br>
              <a:rPr lang="en-IE" dirty="0"/>
            </a:br>
            <a:r>
              <a:rPr lang="en-IE" dirty="0">
                <a:hlinkClick r:id="rId3"/>
              </a:rPr>
              <a:t>https://moneymattersproject.eu/</a:t>
            </a:r>
            <a:r>
              <a:rPr lang="en-IE" dirty="0"/>
              <a:t> </a:t>
            </a:r>
            <a:endParaRPr lang="el-GR" dirty="0"/>
          </a:p>
        </p:txBody>
      </p:sp>
    </p:spTree>
    <p:extLst>
      <p:ext uri="{BB962C8B-B14F-4D97-AF65-F5344CB8AC3E}">
        <p14:creationId xmlns:p14="http://schemas.microsoft.com/office/powerpoint/2010/main" val="47221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a:xfrm>
            <a:off x="499925" y="2075544"/>
            <a:ext cx="12330000" cy="5038276"/>
          </a:xfrm>
        </p:spPr>
        <p:txBody>
          <a:bodyPr/>
          <a:lstStyle/>
          <a:p>
            <a:pPr algn="l"/>
            <a:r>
              <a:rPr lang="en-IE" dirty="0"/>
              <a:t>Mental Health &amp; </a:t>
            </a:r>
            <a:r>
              <a:rPr lang="en-IE"/>
              <a:t>Money Toolkit: </a:t>
            </a:r>
            <a:r>
              <a:rPr lang="en-IE" dirty="0">
                <a:hlinkClick r:id="rId3"/>
              </a:rPr>
              <a:t>https://www.mentalhealthandmoneyadvice.org/media/1397/mhm-toolkit-pdf-editable-version.pdf</a:t>
            </a:r>
            <a:r>
              <a:rPr lang="en-IE" dirty="0"/>
              <a:t>   </a:t>
            </a:r>
          </a:p>
          <a:p>
            <a:pPr algn="l"/>
            <a:endParaRPr lang="en-IE" dirty="0"/>
          </a:p>
          <a:p>
            <a:pPr algn="l"/>
            <a:r>
              <a:rPr lang="en-IE" dirty="0"/>
              <a:t>Emotion Regulation Questionnaire: </a:t>
            </a:r>
            <a:r>
              <a:rPr lang="en-IE" dirty="0">
                <a:hlinkClick r:id="rId4"/>
              </a:rPr>
              <a:t>https://www.ocf.berkeley.edu/~johnlab/pdfs/ERQ.pdf</a:t>
            </a:r>
            <a:r>
              <a:rPr lang="en-IE" dirty="0"/>
              <a:t>   </a:t>
            </a:r>
          </a:p>
          <a:p>
            <a:pPr algn="l"/>
            <a:endParaRPr lang="en-IE" dirty="0"/>
          </a:p>
          <a:p>
            <a:pPr algn="l"/>
            <a:r>
              <a:rPr lang="en-US" dirty="0"/>
              <a:t>The Psychology of Money: What You Need To Know To Have A (Relatively) Fearless Financial Life: </a:t>
            </a:r>
            <a:r>
              <a:rPr lang="en-IE" dirty="0">
                <a:hlinkClick r:id="rId5"/>
              </a:rPr>
              <a:t>https://www.forbes.com/sites/prudygourguechon/2019/02/25/the-psychology-of-money-what-you-need-to-know-to-have-a-relatively-fearless-financial-life/?sh=35fa4103dfe8</a:t>
            </a:r>
            <a:r>
              <a:rPr lang="en-IE" dirty="0"/>
              <a:t> </a:t>
            </a:r>
          </a:p>
          <a:p>
            <a:pPr algn="l"/>
            <a:endParaRPr lang="en-IE" dirty="0"/>
          </a:p>
          <a:p>
            <a:pPr algn="l"/>
            <a:r>
              <a:rPr lang="en-US" dirty="0"/>
              <a:t>3 Ways to Regulate Your Emotions: </a:t>
            </a:r>
            <a:r>
              <a:rPr lang="en-IE" dirty="0">
                <a:hlinkClick r:id="rId6"/>
              </a:rPr>
              <a:t>https://www.psychologytoday.com/us/blog/between-cultures/201709/3-ways-regulate-your-emotions</a:t>
            </a:r>
            <a:r>
              <a:rPr lang="en-IE" dirty="0"/>
              <a:t>  </a:t>
            </a:r>
          </a:p>
          <a:p>
            <a:r>
              <a:rPr lang="en-IE" dirty="0"/>
              <a:t> </a:t>
            </a:r>
          </a:p>
          <a:p>
            <a:r>
              <a:rPr lang="en-IE" dirty="0"/>
              <a:t> </a:t>
            </a:r>
          </a:p>
          <a:p>
            <a:r>
              <a:rPr lang="en-IE" dirty="0"/>
              <a:t> </a:t>
            </a:r>
          </a:p>
          <a:p>
            <a:endParaRPr lang="en-IE" dirty="0"/>
          </a:p>
          <a:p>
            <a:r>
              <a:rPr lang="en-IE" dirty="0"/>
              <a:t> </a:t>
            </a:r>
          </a:p>
          <a:p>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n-IE" i="0" dirty="0"/>
              <a:t>Additional Resources: </a:t>
            </a:r>
          </a:p>
        </p:txBody>
      </p:sp>
    </p:spTree>
    <p:extLst>
      <p:ext uri="{BB962C8B-B14F-4D97-AF65-F5344CB8AC3E}">
        <p14:creationId xmlns:p14="http://schemas.microsoft.com/office/powerpoint/2010/main" val="164582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342900" indent="-342900" algn="l">
              <a:buFont typeface="Arial" panose="020B0604020202020204" pitchFamily="34" charset="0"/>
              <a:buChar char="•"/>
            </a:pPr>
            <a:r>
              <a:rPr lang="en-IE" sz="2800" dirty="0"/>
              <a:t>The CERQ is a popular emotion regulation scale used by psychologists. </a:t>
            </a:r>
          </a:p>
          <a:p>
            <a:pPr marL="342900" indent="-342900" algn="l">
              <a:buFont typeface="Arial" panose="020B0604020202020204" pitchFamily="34" charset="0"/>
              <a:buChar char="•"/>
            </a:pPr>
            <a:r>
              <a:rPr lang="en-IE" sz="2800" dirty="0"/>
              <a:t>Over 10 questions, it examines and assesses how individuals control, regulate and manage their emotions.</a:t>
            </a:r>
          </a:p>
          <a:p>
            <a:pPr marL="342900" indent="-342900" algn="l">
              <a:buFont typeface="Arial" panose="020B0604020202020204" pitchFamily="34" charset="0"/>
              <a:buChar char="•"/>
            </a:pPr>
            <a:r>
              <a:rPr lang="en-IE" sz="2800" dirty="0"/>
              <a:t>The questionnaire focuses on two main elements of an individual’s emotional life:</a:t>
            </a:r>
          </a:p>
          <a:p>
            <a:pPr marL="1092991" lvl="1" indent="-342900"/>
            <a:r>
              <a:rPr lang="en-IE" sz="2800" dirty="0"/>
              <a:t>Emotional Expression (or Cognitive Reappraisal) : </a:t>
            </a:r>
            <a:r>
              <a:rPr lang="en-IE" sz="2800" i="1" dirty="0"/>
              <a:t>How you feel (based on the stimuli that you are provided with) </a:t>
            </a:r>
            <a:endParaRPr lang="en-IE" sz="2800" dirty="0"/>
          </a:p>
          <a:p>
            <a:pPr marL="1092991" lvl="1" indent="-342900"/>
            <a:r>
              <a:rPr lang="en-IE" sz="2800" dirty="0"/>
              <a:t>Emotional Experience (or Expressive Suppression) : </a:t>
            </a:r>
            <a:r>
              <a:rPr lang="en-IE" sz="2800" i="1" dirty="0"/>
              <a:t>How you show how you are feeling, in your talking, gestures or behaviours (based on this stimuli) </a:t>
            </a:r>
          </a:p>
          <a:p>
            <a:pPr marL="342900" indent="-342900" algn="l">
              <a:buFont typeface="Arial" panose="020B0604020202020204" pitchFamily="34" charset="0"/>
              <a:buChar char="•"/>
            </a:pPr>
            <a:r>
              <a:rPr lang="en-IE" sz="2800" dirty="0"/>
              <a:t>By learning where your base line for emotional regulation is, you can understand and possibly have more control over emotions in the long term. </a:t>
            </a: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n-IE" i="0" dirty="0"/>
              <a:t>Additional resources: The Cognitive Emotional Regulation Questionnaire </a:t>
            </a:r>
          </a:p>
        </p:txBody>
      </p:sp>
    </p:spTree>
    <p:extLst>
      <p:ext uri="{BB962C8B-B14F-4D97-AF65-F5344CB8AC3E}">
        <p14:creationId xmlns:p14="http://schemas.microsoft.com/office/powerpoint/2010/main" val="4023475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imeline&#10;&#10;Description automatically generated">
            <a:extLst>
              <a:ext uri="{FF2B5EF4-FFF2-40B4-BE49-F238E27FC236}">
                <a16:creationId xmlns:a16="http://schemas.microsoft.com/office/drawing/2014/main" id="{8049A036-5897-4900-8699-4B87031212E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956818" y="1984375"/>
            <a:ext cx="10973691" cy="5129213"/>
          </a:xfrm>
        </p:spPr>
      </p:pic>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n-IE" i="0" dirty="0"/>
              <a:t>Additional resources: The Cognitive Emotional Regulation Questionnaire </a:t>
            </a:r>
          </a:p>
        </p:txBody>
      </p:sp>
      <p:sp>
        <p:nvSpPr>
          <p:cNvPr id="7" name="TextBox 6">
            <a:extLst>
              <a:ext uri="{FF2B5EF4-FFF2-40B4-BE49-F238E27FC236}">
                <a16:creationId xmlns:a16="http://schemas.microsoft.com/office/drawing/2014/main" id="{E7C50BE3-B0E2-4CE7-BCF9-981ACA8881F9}"/>
              </a:ext>
            </a:extLst>
          </p:cNvPr>
          <p:cNvSpPr txBox="1"/>
          <p:nvPr/>
        </p:nvSpPr>
        <p:spPr>
          <a:xfrm>
            <a:off x="157164" y="7113588"/>
            <a:ext cx="12573000" cy="395365"/>
          </a:xfrm>
          <a:prstGeom prst="rect">
            <a:avLst/>
          </a:prstGeom>
          <a:noFill/>
        </p:spPr>
        <p:txBody>
          <a:bodyPr wrap="square" rtlCol="0">
            <a:spAutoFit/>
          </a:bodyPr>
          <a:lstStyle/>
          <a:p>
            <a:r>
              <a:rPr lang="en-IE" dirty="0"/>
              <a:t> Source: https://www.ocf.berkeley.edu/~johnlab/pdfs/ERQ.pdf   </a:t>
            </a:r>
          </a:p>
        </p:txBody>
      </p:sp>
    </p:spTree>
    <p:extLst>
      <p:ext uri="{BB962C8B-B14F-4D97-AF65-F5344CB8AC3E}">
        <p14:creationId xmlns:p14="http://schemas.microsoft.com/office/powerpoint/2010/main" val="41127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CC3C3-4752-4ECF-8114-A7553E36F78F}"/>
              </a:ext>
            </a:extLst>
          </p:cNvPr>
          <p:cNvSpPr>
            <a:spLocks noGrp="1"/>
          </p:cNvSpPr>
          <p:nvPr>
            <p:ph sz="quarter" idx="11"/>
          </p:nvPr>
        </p:nvSpPr>
        <p:spPr/>
        <p:txBody>
          <a:bodyPr/>
          <a:lstStyle/>
          <a:p>
            <a:r>
              <a:rPr lang="en-IE" dirty="0"/>
              <a:t> To find out how you scored and where your base line for emotions is, follow the steps in the table below:  </a:t>
            </a:r>
          </a:p>
          <a:p>
            <a:endParaRPr lang="en-IE" dirty="0"/>
          </a:p>
          <a:p>
            <a:endParaRPr lang="en-IE" dirty="0"/>
          </a:p>
          <a:p>
            <a:endParaRPr lang="en-IE" dirty="0"/>
          </a:p>
          <a:p>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en-IE" i="0" dirty="0"/>
              <a:t>Additional resources: The Cognitive Emotional Regulation Questionnaire </a:t>
            </a:r>
          </a:p>
        </p:txBody>
      </p:sp>
      <p:graphicFrame>
        <p:nvGraphicFramePr>
          <p:cNvPr id="7" name="Table 7">
            <a:extLst>
              <a:ext uri="{FF2B5EF4-FFF2-40B4-BE49-F238E27FC236}">
                <a16:creationId xmlns:a16="http://schemas.microsoft.com/office/drawing/2014/main" id="{674F9496-2EC5-4B09-911B-EC9A786B821C}"/>
              </a:ext>
            </a:extLst>
          </p:cNvPr>
          <p:cNvGraphicFramePr>
            <a:graphicFrameLocks noGrp="1"/>
          </p:cNvGraphicFramePr>
          <p:nvPr>
            <p:extLst>
              <p:ext uri="{D42A27DB-BD31-4B8C-83A1-F6EECF244321}">
                <p14:modId xmlns:p14="http://schemas.microsoft.com/office/powerpoint/2010/main" val="2350472818"/>
              </p:ext>
            </p:extLst>
          </p:nvPr>
        </p:nvGraphicFramePr>
        <p:xfrm>
          <a:off x="500063" y="2997196"/>
          <a:ext cx="12330000" cy="3247949"/>
        </p:xfrm>
        <a:graphic>
          <a:graphicData uri="http://schemas.openxmlformats.org/drawingml/2006/table">
            <a:tbl>
              <a:tblPr firstRow="1" bandRow="1">
                <a:tableStyleId>{073A0DAA-6AF3-43AB-8588-CEC1D06C72B9}</a:tableStyleId>
              </a:tblPr>
              <a:tblGrid>
                <a:gridCol w="6165000">
                  <a:extLst>
                    <a:ext uri="{9D8B030D-6E8A-4147-A177-3AD203B41FA5}">
                      <a16:colId xmlns:a16="http://schemas.microsoft.com/office/drawing/2014/main" val="2659030338"/>
                    </a:ext>
                  </a:extLst>
                </a:gridCol>
                <a:gridCol w="6165000">
                  <a:extLst>
                    <a:ext uri="{9D8B030D-6E8A-4147-A177-3AD203B41FA5}">
                      <a16:colId xmlns:a16="http://schemas.microsoft.com/office/drawing/2014/main" val="1982042106"/>
                    </a:ext>
                  </a:extLst>
                </a:gridCol>
              </a:tblGrid>
              <a:tr h="612892">
                <a:tc>
                  <a:txBody>
                    <a:bodyPr/>
                    <a:lstStyle/>
                    <a:p>
                      <a:r>
                        <a:rPr lang="en-IE" dirty="0"/>
                        <a:t>Cognitive Reappraisal of Emotions </a:t>
                      </a:r>
                    </a:p>
                  </a:txBody>
                  <a:tcPr/>
                </a:tc>
                <a:tc>
                  <a:txBody>
                    <a:bodyPr/>
                    <a:lstStyle/>
                    <a:p>
                      <a:r>
                        <a:rPr lang="en-IE" dirty="0"/>
                        <a:t>Expressive Suppression of Emotions </a:t>
                      </a:r>
                    </a:p>
                  </a:txBody>
                  <a:tcPr/>
                </a:tc>
                <a:extLst>
                  <a:ext uri="{0D108BD9-81ED-4DB2-BD59-A6C34878D82A}">
                    <a16:rowId xmlns:a16="http://schemas.microsoft.com/office/drawing/2014/main" val="169870213"/>
                  </a:ext>
                </a:extLst>
              </a:tr>
              <a:tr h="1552407">
                <a:tc>
                  <a:txBody>
                    <a:bodyPr/>
                    <a:lstStyle/>
                    <a:p>
                      <a:pPr marL="0" marR="0" lvl="0" indent="0" algn="l" defTabSz="1000120" rtl="0" eaLnBrk="1" fontAlgn="auto" latinLnBrk="0" hangingPunct="1">
                        <a:lnSpc>
                          <a:spcPct val="100000"/>
                        </a:lnSpc>
                        <a:spcBef>
                          <a:spcPts val="0"/>
                        </a:spcBef>
                        <a:spcAft>
                          <a:spcPts val="0"/>
                        </a:spcAft>
                        <a:buClrTx/>
                        <a:buSzTx/>
                        <a:buFontTx/>
                        <a:buNone/>
                        <a:tabLst/>
                        <a:defRPr/>
                      </a:pPr>
                      <a:r>
                        <a:rPr lang="en-IE" dirty="0"/>
                        <a:t>Add up </a:t>
                      </a:r>
                      <a:r>
                        <a:rPr lang="en-US" dirty="0"/>
                        <a:t> your score for items 1, 3, 5, 7, 8, 10 and get the average. </a:t>
                      </a:r>
                    </a:p>
                    <a:p>
                      <a:endParaRPr lang="en-IE" dirty="0"/>
                    </a:p>
                  </a:txBody>
                  <a:tcPr/>
                </a:tc>
                <a:tc>
                  <a:txBody>
                    <a:bodyPr/>
                    <a:lstStyle/>
                    <a:p>
                      <a:pPr marL="0" marR="0" lvl="0" indent="0" algn="l" defTabSz="1000120" rtl="0" eaLnBrk="1" fontAlgn="auto" latinLnBrk="0" hangingPunct="1">
                        <a:lnSpc>
                          <a:spcPct val="100000"/>
                        </a:lnSpc>
                        <a:spcBef>
                          <a:spcPts val="0"/>
                        </a:spcBef>
                        <a:spcAft>
                          <a:spcPts val="0"/>
                        </a:spcAft>
                        <a:buClrTx/>
                        <a:buSzTx/>
                        <a:buFontTx/>
                        <a:buNone/>
                        <a:tabLst/>
                        <a:defRPr/>
                      </a:pPr>
                      <a:r>
                        <a:rPr lang="en-US" dirty="0"/>
                        <a:t>Add up your score for items 2, 4, 6, 9 and get the average. </a:t>
                      </a:r>
                      <a:endParaRPr lang="en-IE" dirty="0"/>
                    </a:p>
                    <a:p>
                      <a:endParaRPr lang="en-IE" dirty="0"/>
                    </a:p>
                  </a:txBody>
                  <a:tcPr/>
                </a:tc>
                <a:extLst>
                  <a:ext uri="{0D108BD9-81ED-4DB2-BD59-A6C34878D82A}">
                    <a16:rowId xmlns:a16="http://schemas.microsoft.com/office/drawing/2014/main" val="354497460"/>
                  </a:ext>
                </a:extLst>
              </a:tr>
              <a:tr h="1082650">
                <a:tc>
                  <a:txBody>
                    <a:bodyPr/>
                    <a:lstStyle/>
                    <a:p>
                      <a:r>
                        <a:rPr lang="en-IE" dirty="0"/>
                        <a:t>Men averaged 4.60 </a:t>
                      </a:r>
                    </a:p>
                    <a:p>
                      <a:r>
                        <a:rPr lang="en-IE" dirty="0"/>
                        <a:t>Women averaged 4.61 </a:t>
                      </a:r>
                    </a:p>
                  </a:txBody>
                  <a:tcPr/>
                </a:tc>
                <a:tc>
                  <a:txBody>
                    <a:bodyPr/>
                    <a:lstStyle/>
                    <a:p>
                      <a:r>
                        <a:rPr lang="en-IE" dirty="0"/>
                        <a:t>Men averaged 3.64 </a:t>
                      </a:r>
                    </a:p>
                    <a:p>
                      <a:r>
                        <a:rPr lang="en-IE" dirty="0"/>
                        <a:t>Women averaged 3.14 </a:t>
                      </a:r>
                    </a:p>
                  </a:txBody>
                  <a:tcPr/>
                </a:tc>
                <a:extLst>
                  <a:ext uri="{0D108BD9-81ED-4DB2-BD59-A6C34878D82A}">
                    <a16:rowId xmlns:a16="http://schemas.microsoft.com/office/drawing/2014/main" val="3547316207"/>
                  </a:ext>
                </a:extLst>
              </a:tr>
            </a:tbl>
          </a:graphicData>
        </a:graphic>
      </p:graphicFrame>
    </p:spTree>
    <p:extLst>
      <p:ext uri="{BB962C8B-B14F-4D97-AF65-F5344CB8AC3E}">
        <p14:creationId xmlns:p14="http://schemas.microsoft.com/office/powerpoint/2010/main" val="265627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9300" y="373509"/>
            <a:ext cx="12330000" cy="1122274"/>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Emotions Associated with Money </a:t>
            </a:r>
            <a:br>
              <a:rPr lang="en-IE" dirty="0"/>
            </a:br>
            <a:r>
              <a:rPr lang="en-IE" dirty="0"/>
              <a:t>Visual Plan</a:t>
            </a:r>
            <a:endParaRPr dirty="0"/>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Activity -Money and feelings</a:t>
            </a: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End</a:t>
            </a:r>
            <a:endParaRPr lang="en-GB" sz="2400" dirty="0">
              <a:solidFill>
                <a:srgbClr val="37485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2"/>
                </a:solidFill>
                <a:effectLst/>
                <a:latin typeface="Calibri" panose="020F0502020204030204" pitchFamily="34" charset="0"/>
                <a:ea typeface="Calibri" panose="020F0502020204030204" pitchFamily="34" charset="0"/>
                <a:cs typeface="Calibri" panose="020F0502020204030204" pitchFamily="34" charset="0"/>
              </a:rPr>
              <a:t>Talking about money and the Wheel of Emotions</a:t>
            </a: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Mental health and money</a:t>
            </a: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Activity – The Avoidance Circle</a:t>
            </a: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2"/>
                </a:solidFill>
                <a:latin typeface="Calibri" panose="020F0502020204030204" pitchFamily="34" charset="0"/>
                <a:ea typeface="Calibri" panose="020F0502020204030204" pitchFamily="34" charset="0"/>
                <a:cs typeface="Calibri" panose="020F0502020204030204" pitchFamily="34" charset="0"/>
              </a:rPr>
              <a:t>Activity – Role Play</a:t>
            </a:r>
            <a:endParaRPr lang="en-GB" sz="2000" b="1"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Activity – Discussing money</a:t>
            </a: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n-US" sz="1800" b="1" dirty="0">
                <a:solidFill>
                  <a:srgbClr val="0A9A8F"/>
                </a:solidFill>
                <a:effectLst/>
                <a:latin typeface="Calibri" panose="020F0502020204030204" pitchFamily="34" charset="0"/>
                <a:ea typeface="Calibri" panose="020F0502020204030204" pitchFamily="34" charset="0"/>
              </a:rPr>
              <a:t>Break – 10 min</a:t>
            </a:r>
            <a:r>
              <a:rPr lang="en-US" sz="800" dirty="0">
                <a:solidFill>
                  <a:srgbClr val="0A9A8F"/>
                </a:solidFill>
                <a:effectLst/>
                <a:latin typeface="Calibri" panose="020F0502020204030204" pitchFamily="34" charset="0"/>
                <a:ea typeface="Calibri" panose="020F0502020204030204" pitchFamily="34" charset="0"/>
              </a:rPr>
              <a:t>.</a:t>
            </a:r>
            <a:endParaRPr lang="en-GB" sz="1200" dirty="0">
              <a:solidFill>
                <a:srgbClr val="374856"/>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EB3D1-229C-0A04-6930-1D291792CD90}"/>
              </a:ext>
            </a:extLst>
          </p:cNvPr>
          <p:cNvSpPr>
            <a:spLocks noGrp="1"/>
          </p:cNvSpPr>
          <p:nvPr>
            <p:ph sz="quarter" idx="11"/>
          </p:nvPr>
        </p:nvSpPr>
        <p:spPr>
          <a:xfrm>
            <a:off x="498523" y="3217910"/>
            <a:ext cx="12331402" cy="3694758"/>
          </a:xfrm>
        </p:spPr>
        <p:txBody>
          <a:bodyPr/>
          <a:lstStyle/>
          <a:p>
            <a:pPr algn="l"/>
            <a:r>
              <a:rPr lang="en-GB" sz="3600" dirty="0"/>
              <a:t>Write down or draw how you feel when you hear the word ‘MONEY’ or think about it.</a:t>
            </a:r>
          </a:p>
        </p:txBody>
      </p:sp>
      <p:sp>
        <p:nvSpPr>
          <p:cNvPr id="3" name="Title 2">
            <a:extLst>
              <a:ext uri="{FF2B5EF4-FFF2-40B4-BE49-F238E27FC236}">
                <a16:creationId xmlns:a16="http://schemas.microsoft.com/office/drawing/2014/main" id="{EA4E1A1B-0DFD-8DB5-CDDF-323ABCDD5F87}"/>
              </a:ext>
            </a:extLst>
          </p:cNvPr>
          <p:cNvSpPr>
            <a:spLocks noGrp="1"/>
          </p:cNvSpPr>
          <p:nvPr>
            <p:ph type="title"/>
          </p:nvPr>
        </p:nvSpPr>
        <p:spPr>
          <a:xfrm>
            <a:off x="499925" y="372635"/>
            <a:ext cx="12330000" cy="1168189"/>
          </a:xfrm>
        </p:spPr>
        <p:txBody>
          <a:bodyPr>
            <a:normAutofit/>
          </a:bodyPr>
          <a:lstStyle/>
          <a:p>
            <a:r>
              <a:rPr lang="en-IE" dirty="0"/>
              <a:t>Managing Emotions Associated with Money </a:t>
            </a:r>
            <a:br>
              <a:rPr lang="en-IE" dirty="0"/>
            </a:br>
            <a:r>
              <a:rPr lang="en-GB" dirty="0"/>
              <a:t>Warmer</a:t>
            </a:r>
          </a:p>
        </p:txBody>
      </p:sp>
      <p:sp>
        <p:nvSpPr>
          <p:cNvPr id="4" name="Text Placeholder 3">
            <a:extLst>
              <a:ext uri="{FF2B5EF4-FFF2-40B4-BE49-F238E27FC236}">
                <a16:creationId xmlns:a16="http://schemas.microsoft.com/office/drawing/2014/main" id="{1C5A7852-9536-92C5-1257-F21304C05B10}"/>
              </a:ext>
            </a:extLst>
          </p:cNvPr>
          <p:cNvSpPr>
            <a:spLocks noGrp="1"/>
          </p:cNvSpPr>
          <p:nvPr>
            <p:ph type="body" sz="quarter" idx="12"/>
          </p:nvPr>
        </p:nvSpPr>
        <p:spPr>
          <a:xfrm>
            <a:off x="498384" y="1540825"/>
            <a:ext cx="12331541" cy="1253111"/>
          </a:xfrm>
        </p:spPr>
        <p:txBody>
          <a:bodyPr/>
          <a:lstStyle/>
          <a:p>
            <a:r>
              <a:rPr lang="en-GB" i="0" dirty="0"/>
              <a:t>Activity M4.1</a:t>
            </a:r>
          </a:p>
          <a:p>
            <a:r>
              <a:rPr lang="en-GB" i="0" dirty="0"/>
              <a:t>How do you feel about money?</a:t>
            </a:r>
          </a:p>
        </p:txBody>
      </p:sp>
      <p:pic>
        <p:nvPicPr>
          <p:cNvPr id="11" name="Picture 10" descr="Shape, circle&#10;&#10;Description automatically generated">
            <a:extLst>
              <a:ext uri="{FF2B5EF4-FFF2-40B4-BE49-F238E27FC236}">
                <a16:creationId xmlns:a16="http://schemas.microsoft.com/office/drawing/2014/main" id="{4ED7107B-D46F-AE59-B15D-849EA0DD22D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86883" y="4016190"/>
            <a:ext cx="3106759" cy="2337351"/>
          </a:xfrm>
          <a:prstGeom prst="rect">
            <a:avLst/>
          </a:prstGeom>
        </p:spPr>
      </p:pic>
    </p:spTree>
    <p:extLst>
      <p:ext uri="{BB962C8B-B14F-4D97-AF65-F5344CB8AC3E}">
        <p14:creationId xmlns:p14="http://schemas.microsoft.com/office/powerpoint/2010/main" val="324829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03D9B-D5D9-44CC-8D63-35C636661C66}"/>
              </a:ext>
            </a:extLst>
          </p:cNvPr>
          <p:cNvSpPr>
            <a:spLocks noGrp="1"/>
          </p:cNvSpPr>
          <p:nvPr>
            <p:ph sz="quarter" idx="11"/>
          </p:nvPr>
        </p:nvSpPr>
        <p:spPr>
          <a:xfrm>
            <a:off x="500064" y="1984375"/>
            <a:ext cx="12330000" cy="5129444"/>
          </a:xfrm>
        </p:spPr>
        <p:txBody>
          <a:bodyPr/>
          <a:lstStyle/>
          <a:p>
            <a:pPr marL="342900" indent="-342900" algn="l">
              <a:buFont typeface="Arial" panose="020B0604020202020204" pitchFamily="34" charset="0"/>
              <a:buChar char="•"/>
            </a:pPr>
            <a:r>
              <a:rPr lang="en-IE" dirty="0"/>
              <a:t>Although there is not ‘one’ definition for the term emotions, they can be considered to be a core element in human psychology. </a:t>
            </a:r>
          </a:p>
          <a:p>
            <a:pPr marL="342900" indent="-342900" algn="l">
              <a:buFont typeface="Arial" panose="020B0604020202020204" pitchFamily="34" charset="0"/>
              <a:buChar char="•"/>
            </a:pPr>
            <a:r>
              <a:rPr lang="en-IE" dirty="0"/>
              <a:t>Emotions play an important role in how we live our lives as we tend to make decisions based on how we feel.  </a:t>
            </a:r>
          </a:p>
          <a:p>
            <a:pPr marL="342900" indent="-342900" algn="l">
              <a:buFont typeface="Arial" panose="020B0604020202020204" pitchFamily="34" charset="0"/>
              <a:buChar char="•"/>
            </a:pPr>
            <a:r>
              <a:rPr lang="en-IE" dirty="0"/>
              <a:t>In the 1970s the psychologist Paul Eckman suggested 6 basic emotions:</a:t>
            </a:r>
          </a:p>
          <a:p>
            <a:pPr marL="1207291" lvl="1" indent="-457200">
              <a:buFont typeface="+mj-lt"/>
              <a:buAutoNum type="arabicPeriod"/>
            </a:pPr>
            <a:r>
              <a:rPr lang="en-IE" b="1" dirty="0"/>
              <a:t>Fear</a:t>
            </a:r>
          </a:p>
          <a:p>
            <a:pPr marL="1207291" lvl="1" indent="-457200">
              <a:buFont typeface="+mj-lt"/>
              <a:buAutoNum type="arabicPeriod"/>
            </a:pPr>
            <a:r>
              <a:rPr lang="en-IE" b="1" dirty="0"/>
              <a:t>Disgust </a:t>
            </a:r>
          </a:p>
          <a:p>
            <a:pPr marL="1207291" lvl="1" indent="-457200">
              <a:buFont typeface="+mj-lt"/>
              <a:buAutoNum type="arabicPeriod"/>
            </a:pPr>
            <a:r>
              <a:rPr lang="en-IE" b="1" dirty="0"/>
              <a:t>Anger </a:t>
            </a:r>
          </a:p>
          <a:p>
            <a:pPr marL="1207291" lvl="1" indent="-457200">
              <a:buFont typeface="+mj-lt"/>
              <a:buAutoNum type="arabicPeriod"/>
            </a:pPr>
            <a:r>
              <a:rPr lang="en-IE" b="1" dirty="0"/>
              <a:t>Surprise </a:t>
            </a:r>
          </a:p>
          <a:p>
            <a:pPr marL="1207291" lvl="1" indent="-457200">
              <a:buFont typeface="+mj-lt"/>
              <a:buAutoNum type="arabicPeriod"/>
            </a:pPr>
            <a:r>
              <a:rPr lang="en-IE" b="1" dirty="0"/>
              <a:t>Happiness </a:t>
            </a:r>
          </a:p>
          <a:p>
            <a:pPr marL="1207291" lvl="1" indent="-457200">
              <a:buFont typeface="+mj-lt"/>
              <a:buAutoNum type="arabicPeriod"/>
            </a:pPr>
            <a:r>
              <a:rPr lang="en-IE" b="1" dirty="0"/>
              <a:t>Sadness</a:t>
            </a:r>
          </a:p>
          <a:p>
            <a:pPr marL="342900" indent="-342900" algn="l">
              <a:buFont typeface="Arial" panose="020B0604020202020204" pitchFamily="34" charset="0"/>
              <a:buChar char="•"/>
            </a:pPr>
            <a:r>
              <a:rPr lang="en-IE" dirty="0"/>
              <a:t>The ‘Wheel of Emotions’ was introduced in the 1980s to demonstrate how our emotions can be mixed together to create more emotions. </a:t>
            </a:r>
          </a:p>
          <a:p>
            <a:pPr marL="342900" indent="-342900">
              <a:buFont typeface="Arial" panose="020B0604020202020204" pitchFamily="34" charset="0"/>
              <a:buChar char="•"/>
            </a:pPr>
            <a:endParaRPr lang="en-IE" i="1" dirty="0"/>
          </a:p>
          <a:p>
            <a:r>
              <a:rPr lang="en-IE" i="1" dirty="0"/>
              <a:t> </a:t>
            </a:r>
          </a:p>
          <a:p>
            <a:endParaRPr lang="en-IE" i="1" dirty="0"/>
          </a:p>
          <a:p>
            <a:endParaRPr lang="en-IE" i="1" dirty="0"/>
          </a:p>
        </p:txBody>
      </p:sp>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IE" i="0" dirty="0"/>
              <a:t>What are emotions? </a:t>
            </a:r>
          </a:p>
        </p:txBody>
      </p:sp>
    </p:spTree>
    <p:extLst>
      <p:ext uri="{BB962C8B-B14F-4D97-AF65-F5344CB8AC3E}">
        <p14:creationId xmlns:p14="http://schemas.microsoft.com/office/powerpoint/2010/main" val="80171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A4A354-C2C9-2798-49A9-B4D81358EAA8}"/>
              </a:ext>
            </a:extLst>
          </p:cNvPr>
          <p:cNvSpPr>
            <a:spLocks noGrp="1"/>
          </p:cNvSpPr>
          <p:nvPr>
            <p:ph sz="quarter" idx="11"/>
          </p:nvPr>
        </p:nvSpPr>
        <p:spPr>
          <a:xfrm>
            <a:off x="500203" y="2806284"/>
            <a:ext cx="12331402" cy="4362138"/>
          </a:xfrm>
        </p:spPr>
        <p:txBody>
          <a:bodyPr/>
          <a:lstStyle/>
          <a:p>
            <a:pPr marL="457200" indent="-457200" algn="l">
              <a:buFont typeface="+mj-lt"/>
              <a:buAutoNum type="arabicPeriod"/>
            </a:pPr>
            <a:r>
              <a:rPr lang="en-GB" sz="2800" dirty="0">
                <a:latin typeface="+mn-lt"/>
              </a:rPr>
              <a:t>Look at your empty ‘wheel of emotions’ handout and fill in these words in the central sections:</a:t>
            </a:r>
          </a:p>
          <a:p>
            <a:pPr marL="1207291" lvl="1" indent="-457200"/>
            <a:r>
              <a:rPr lang="en-IE" dirty="0"/>
              <a:t>Fear</a:t>
            </a:r>
          </a:p>
          <a:p>
            <a:pPr marL="1207291" lvl="1" indent="-457200"/>
            <a:r>
              <a:rPr lang="en-IE" dirty="0"/>
              <a:t>Happy </a:t>
            </a:r>
          </a:p>
          <a:p>
            <a:pPr marL="1207291" lvl="1" indent="-457200"/>
            <a:r>
              <a:rPr lang="en-IE" dirty="0"/>
              <a:t>Mad </a:t>
            </a:r>
          </a:p>
          <a:p>
            <a:pPr marL="1207291" lvl="1" indent="-457200"/>
            <a:r>
              <a:rPr lang="en-IE" dirty="0"/>
              <a:t>Sad </a:t>
            </a:r>
          </a:p>
          <a:p>
            <a:pPr marL="1207291" lvl="1" indent="-457200"/>
            <a:r>
              <a:rPr lang="en-IE" dirty="0"/>
              <a:t>Calm </a:t>
            </a:r>
          </a:p>
          <a:p>
            <a:pPr marL="1207291" lvl="1" indent="-457200"/>
            <a:r>
              <a:rPr lang="en-IE" dirty="0"/>
              <a:t>Strong</a:t>
            </a:r>
          </a:p>
          <a:p>
            <a:pPr marL="514350" indent="-514350" algn="l">
              <a:buFont typeface="+mj-lt"/>
              <a:buAutoNum type="arabicPeriod"/>
            </a:pPr>
            <a:r>
              <a:rPr lang="en-IE" sz="2800" dirty="0">
                <a:solidFill>
                  <a:schemeClr val="accent4">
                    <a:lumMod val="50000"/>
                  </a:schemeClr>
                </a:solidFill>
              </a:rPr>
              <a:t>Write down some additional emotions related to the inner circle in the surrounding outer circle.</a:t>
            </a:r>
          </a:p>
          <a:p>
            <a:endParaRPr lang="en-GB" dirty="0"/>
          </a:p>
        </p:txBody>
      </p:sp>
      <p:sp>
        <p:nvSpPr>
          <p:cNvPr id="3" name="Title 2">
            <a:extLst>
              <a:ext uri="{FF2B5EF4-FFF2-40B4-BE49-F238E27FC236}">
                <a16:creationId xmlns:a16="http://schemas.microsoft.com/office/drawing/2014/main" id="{1273ADE5-2B21-EC31-6738-ACB4A97E6193}"/>
              </a:ext>
            </a:extLst>
          </p:cNvPr>
          <p:cNvSpPr>
            <a:spLocks noGrp="1"/>
          </p:cNvSpPr>
          <p:nvPr>
            <p:ph type="title"/>
          </p:nvPr>
        </p:nvSpPr>
        <p:spPr/>
        <p:txBody>
          <a:bodyPr/>
          <a:lstStyle/>
          <a:p>
            <a:r>
              <a:rPr lang="en-IE" dirty="0"/>
              <a:t>Managing Emotions Associated with Money </a:t>
            </a:r>
            <a:endParaRPr lang="en-GB" dirty="0"/>
          </a:p>
        </p:txBody>
      </p:sp>
      <p:sp>
        <p:nvSpPr>
          <p:cNvPr id="4" name="Text Placeholder 3">
            <a:extLst>
              <a:ext uri="{FF2B5EF4-FFF2-40B4-BE49-F238E27FC236}">
                <a16:creationId xmlns:a16="http://schemas.microsoft.com/office/drawing/2014/main" id="{74C1CF85-609C-9ED5-BBFB-7B444C511F23}"/>
              </a:ext>
            </a:extLst>
          </p:cNvPr>
          <p:cNvSpPr>
            <a:spLocks noGrp="1"/>
          </p:cNvSpPr>
          <p:nvPr>
            <p:ph type="body" sz="quarter" idx="12"/>
          </p:nvPr>
        </p:nvSpPr>
        <p:spPr>
          <a:xfrm>
            <a:off x="500064" y="1114946"/>
            <a:ext cx="12331541" cy="1133579"/>
          </a:xfrm>
        </p:spPr>
        <p:txBody>
          <a:bodyPr/>
          <a:lstStyle/>
          <a:p>
            <a:endParaRPr lang="en-IE" i="0" dirty="0"/>
          </a:p>
          <a:p>
            <a:endParaRPr lang="en-IE" i="0" dirty="0"/>
          </a:p>
          <a:p>
            <a:r>
              <a:rPr lang="en-IE" i="0" dirty="0"/>
              <a:t>Activity M4.2</a:t>
            </a:r>
          </a:p>
          <a:p>
            <a:r>
              <a:rPr lang="en-IE" i="0" dirty="0"/>
              <a:t>What are Emotions?    Opinions about the words are different….</a:t>
            </a:r>
          </a:p>
          <a:p>
            <a:endParaRPr lang="en-IE" i="0" dirty="0"/>
          </a:p>
          <a:p>
            <a:endParaRPr lang="en-GB" dirty="0"/>
          </a:p>
        </p:txBody>
      </p:sp>
    </p:spTree>
    <p:extLst>
      <p:ext uri="{BB962C8B-B14F-4D97-AF65-F5344CB8AC3E}">
        <p14:creationId xmlns:p14="http://schemas.microsoft.com/office/powerpoint/2010/main" val="318074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345103" y="610226"/>
            <a:ext cx="11751959" cy="1428436"/>
          </a:xfrm>
        </p:spPr>
        <p:txBody>
          <a:bodyPr>
            <a:normAutofit/>
          </a:bodyPr>
          <a:lstStyle/>
          <a:p>
            <a:r>
              <a:rPr lang="en-IE" dirty="0"/>
              <a:t>Managing Emotions </a:t>
            </a:r>
            <a:br>
              <a:rPr lang="en-IE" dirty="0"/>
            </a:br>
            <a:r>
              <a:rPr lang="en-IE" dirty="0"/>
              <a:t>Associated with Money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345103" y="2578308"/>
            <a:ext cx="3792181" cy="4050779"/>
          </a:xfrm>
        </p:spPr>
        <p:txBody>
          <a:bodyPr/>
          <a:lstStyle/>
          <a:p>
            <a:pPr algn="l"/>
            <a:r>
              <a:rPr lang="en-IE" i="0" dirty="0"/>
              <a:t> The Wheel of Emotions</a:t>
            </a:r>
          </a:p>
          <a:p>
            <a:pPr algn="l"/>
            <a:endParaRPr lang="en-IE" i="0" dirty="0"/>
          </a:p>
          <a:p>
            <a:pPr marL="457200" indent="-457200" algn="l">
              <a:buFont typeface="+mj-lt"/>
              <a:buAutoNum type="arabicPeriod"/>
            </a:pPr>
            <a:r>
              <a:rPr lang="en-IE" i="0" dirty="0"/>
              <a:t>  Which ones have you identified? </a:t>
            </a:r>
          </a:p>
          <a:p>
            <a:pPr marL="457200" indent="-457200" algn="l">
              <a:buFont typeface="+mj-lt"/>
              <a:buAutoNum type="arabicPeriod"/>
            </a:pPr>
            <a:endParaRPr lang="en-IE" i="0" dirty="0"/>
          </a:p>
          <a:p>
            <a:pPr marL="457200" indent="-457200" algn="l">
              <a:buFont typeface="+mj-lt"/>
              <a:buAutoNum type="arabicPeriod"/>
            </a:pPr>
            <a:r>
              <a:rPr lang="en-IE" i="0" dirty="0"/>
              <a:t>Which ones can be associated with money?</a:t>
            </a:r>
          </a:p>
        </p:txBody>
      </p:sp>
      <p:sp>
        <p:nvSpPr>
          <p:cNvPr id="6" name="AutoShape 2">
            <a:extLst>
              <a:ext uri="{FF2B5EF4-FFF2-40B4-BE49-F238E27FC236}">
                <a16:creationId xmlns:a16="http://schemas.microsoft.com/office/drawing/2014/main" id="{A884D3F6-D8D7-822C-6C3E-F18307B76202}"/>
              </a:ext>
            </a:extLst>
          </p:cNvPr>
          <p:cNvSpPr>
            <a:spLocks noChangeAspect="1" noChangeArrowheads="1"/>
          </p:cNvSpPr>
          <p:nvPr/>
        </p:nvSpPr>
        <p:spPr bwMode="auto">
          <a:xfrm>
            <a:off x="1798819" y="3421192"/>
            <a:ext cx="3522064" cy="35220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Feelings Wheel Sticker Mental Health Vinyl Sticker Emotions image 1">
            <a:extLst>
              <a:ext uri="{FF2B5EF4-FFF2-40B4-BE49-F238E27FC236}">
                <a16:creationId xmlns:a16="http://schemas.microsoft.com/office/drawing/2014/main" id="{021DCF2C-C5CB-D385-BCF8-B3F34DE58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76" t="8336" r="10781" b="10600"/>
          <a:stretch/>
        </p:blipFill>
        <p:spPr bwMode="auto">
          <a:xfrm>
            <a:off x="4549457" y="610226"/>
            <a:ext cx="8118793" cy="664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24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500063" y="1984375"/>
            <a:ext cx="11447097" cy="5405776"/>
          </a:xfrm>
        </p:spPr>
        <p:txBody>
          <a:bodyPr/>
          <a:lstStyle/>
          <a:p>
            <a:pPr marL="342900" indent="-342900" algn="l">
              <a:buFont typeface="Arial" panose="020B0604020202020204" pitchFamily="34" charset="0"/>
              <a:buChar char="•"/>
            </a:pPr>
            <a:r>
              <a:rPr lang="en-IE" sz="2800" dirty="0">
                <a:latin typeface="+mn-lt"/>
              </a:rPr>
              <a:t>Talking about money with others can be very challenging, especially when we have heightened emotions. </a:t>
            </a:r>
          </a:p>
          <a:p>
            <a:pPr marL="342900" indent="-342900" algn="l">
              <a:buFont typeface="Arial" panose="020B0604020202020204" pitchFamily="34" charset="0"/>
              <a:buChar char="•"/>
            </a:pPr>
            <a:r>
              <a:rPr lang="en-IE" sz="2800" dirty="0">
                <a:latin typeface="+mn-lt"/>
              </a:rPr>
              <a:t>Some cultures teach from an early age not to discuss financial situations with others. In other cultures it’s normal to work abroad and send money home to the family. </a:t>
            </a:r>
          </a:p>
          <a:p>
            <a:pPr marL="342900" indent="-342900" algn="l">
              <a:buFont typeface="Arial" panose="020B0604020202020204" pitchFamily="34" charset="0"/>
              <a:buChar char="•"/>
            </a:pPr>
            <a:r>
              <a:rPr lang="en-IE" sz="2800" dirty="0">
                <a:latin typeface="+mn-lt"/>
              </a:rPr>
              <a:t>When we worry about finances we can:</a:t>
            </a:r>
          </a:p>
          <a:p>
            <a:pPr marL="1092991" lvl="1" indent="-342900"/>
            <a:r>
              <a:rPr lang="en-IE" sz="2800" dirty="0">
                <a:latin typeface="+mn-lt"/>
              </a:rPr>
              <a:t>bottle up our emotions</a:t>
            </a:r>
          </a:p>
          <a:p>
            <a:pPr marL="1092991" lvl="1" indent="-342900"/>
            <a:r>
              <a:rPr lang="en-IE" sz="2800" dirty="0">
                <a:latin typeface="+mn-lt"/>
              </a:rPr>
              <a:t>overshare our financial situation with others</a:t>
            </a:r>
          </a:p>
          <a:p>
            <a:pPr marL="1092991" lvl="1" indent="-342900"/>
            <a:r>
              <a:rPr lang="en-IE" sz="2800" dirty="0">
                <a:latin typeface="+mn-lt"/>
              </a:rPr>
              <a:t>constantly check our bank balance or wallet to see</a:t>
            </a:r>
          </a:p>
          <a:p>
            <a:pPr lvl="1" indent="0">
              <a:buNone/>
            </a:pPr>
            <a:r>
              <a:rPr lang="en-IE" sz="2800" dirty="0">
                <a:latin typeface="+mn-lt"/>
              </a:rPr>
              <a:t>    how much money we have. </a:t>
            </a:r>
          </a:p>
          <a:p>
            <a:pPr lvl="1" indent="0">
              <a:buNone/>
            </a:pPr>
            <a:r>
              <a:rPr lang="en-IE" sz="2800" dirty="0"/>
              <a:t> </a:t>
            </a:r>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3" y="1088381"/>
            <a:ext cx="12331541" cy="602889"/>
          </a:xfrm>
        </p:spPr>
        <p:txBody>
          <a:bodyPr/>
          <a:lstStyle/>
          <a:p>
            <a:r>
              <a:rPr lang="en-IE" i="0" dirty="0"/>
              <a:t>Talking about money </a:t>
            </a:r>
          </a:p>
        </p:txBody>
      </p:sp>
      <p:pic>
        <p:nvPicPr>
          <p:cNvPr id="6" name="Picture 5" descr="A pink piggy bank with coins&#10;&#10;Description automatically generated">
            <a:extLst>
              <a:ext uri="{FF2B5EF4-FFF2-40B4-BE49-F238E27FC236}">
                <a16:creationId xmlns:a16="http://schemas.microsoft.com/office/drawing/2014/main" id="{F53E7F4D-5EE3-4126-88B7-EB423452F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812" y="3887761"/>
            <a:ext cx="4258109" cy="3042752"/>
          </a:xfrm>
          <a:prstGeom prst="rect">
            <a:avLst/>
          </a:prstGeom>
        </p:spPr>
      </p:pic>
    </p:spTree>
    <p:extLst>
      <p:ext uri="{BB962C8B-B14F-4D97-AF65-F5344CB8AC3E}">
        <p14:creationId xmlns:p14="http://schemas.microsoft.com/office/powerpoint/2010/main" val="244837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794479" y="2608289"/>
            <a:ext cx="7285219" cy="4505530"/>
          </a:xfrm>
        </p:spPr>
        <p:txBody>
          <a:bodyPr/>
          <a:lstStyle/>
          <a:p>
            <a:pPr algn="l"/>
            <a:r>
              <a:rPr lang="en-IE" sz="2800" dirty="0"/>
              <a:t>In pairs identify situations where you might find it easy or hard to talk about money such as:</a:t>
            </a:r>
          </a:p>
          <a:p>
            <a:pPr algn="l"/>
            <a:endParaRPr lang="en-IE" sz="2800" dirty="0"/>
          </a:p>
          <a:p>
            <a:pPr marL="342900" indent="-342900" algn="l">
              <a:buFont typeface="Arial" panose="020B0604020202020204" pitchFamily="34" charset="0"/>
              <a:buChar char="•"/>
            </a:pPr>
            <a:r>
              <a:rPr lang="en-IE" sz="2800" dirty="0"/>
              <a:t>in the house, specifically at the kitchen table? </a:t>
            </a:r>
          </a:p>
          <a:p>
            <a:pPr marL="342900" indent="-342900" algn="l">
              <a:buFont typeface="Arial" panose="020B0604020202020204" pitchFamily="34" charset="0"/>
              <a:buChar char="•"/>
            </a:pPr>
            <a:r>
              <a:rPr lang="en-IE" sz="2800" dirty="0"/>
              <a:t>in the supermarket? </a:t>
            </a:r>
          </a:p>
          <a:p>
            <a:pPr marL="342900" indent="-342900" algn="l">
              <a:buFont typeface="Arial" panose="020B0604020202020204" pitchFamily="34" charset="0"/>
              <a:buChar char="•"/>
            </a:pPr>
            <a:r>
              <a:rPr lang="en-IE" sz="2800" dirty="0"/>
              <a:t>at the bank? </a:t>
            </a:r>
          </a:p>
          <a:p>
            <a:pPr marL="342900" indent="-342900" algn="l">
              <a:buFont typeface="Arial" panose="020B0604020202020204" pitchFamily="34" charset="0"/>
              <a:buChar char="•"/>
            </a:pPr>
            <a:r>
              <a:rPr lang="en-IE" sz="2800" dirty="0"/>
              <a:t>at the bus or train station? </a:t>
            </a:r>
          </a:p>
          <a:p>
            <a:pPr marL="342900" indent="-342900" algn="l">
              <a:buFont typeface="Arial" panose="020B0604020202020204" pitchFamily="34" charset="0"/>
              <a:buChar char="•"/>
            </a:pPr>
            <a:r>
              <a:rPr lang="en-IE" sz="2800" dirty="0"/>
              <a:t>when reading a bank statement?</a:t>
            </a:r>
          </a:p>
          <a:p>
            <a:pPr algn="l"/>
            <a:endParaRPr lang="en-IE" sz="2800" dirty="0"/>
          </a:p>
          <a:p>
            <a:endParaRPr lang="en-IE" dirty="0">
              <a:highlight>
                <a:srgbClr val="FFFF00"/>
              </a:highlight>
            </a:endParaRPr>
          </a:p>
          <a:p>
            <a:r>
              <a:rPr lang="en-IE" dirty="0">
                <a:highlight>
                  <a:srgbClr val="FFFF00"/>
                </a:highlight>
              </a:rPr>
              <a:t> </a:t>
            </a: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Managing Emotions Associated with Money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0064" y="1143444"/>
            <a:ext cx="12331541" cy="1015140"/>
          </a:xfrm>
        </p:spPr>
        <p:txBody>
          <a:bodyPr/>
          <a:lstStyle/>
          <a:p>
            <a:r>
              <a:rPr lang="en-IE" i="0" dirty="0"/>
              <a:t>Activity M4.3</a:t>
            </a:r>
          </a:p>
          <a:p>
            <a:r>
              <a:rPr lang="en-IE" i="0" dirty="0"/>
              <a:t>How and when does your family talk about money?</a:t>
            </a:r>
          </a:p>
        </p:txBody>
      </p:sp>
      <p:pic>
        <p:nvPicPr>
          <p:cNvPr id="7" name="Picture 6" descr="A picture containing ground, outdoor, spring&#10;&#10;Description automatically generated">
            <a:extLst>
              <a:ext uri="{FF2B5EF4-FFF2-40B4-BE49-F238E27FC236}">
                <a16:creationId xmlns:a16="http://schemas.microsoft.com/office/drawing/2014/main" id="{86516689-F4B2-4506-B259-CD984595A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831" y="2436391"/>
            <a:ext cx="4229690" cy="4677428"/>
          </a:xfrm>
          <a:prstGeom prst="rect">
            <a:avLst/>
          </a:prstGeom>
        </p:spPr>
      </p:pic>
    </p:spTree>
    <p:extLst>
      <p:ext uri="{BB962C8B-B14F-4D97-AF65-F5344CB8AC3E}">
        <p14:creationId xmlns:p14="http://schemas.microsoft.com/office/powerpoint/2010/main" val="2466916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5369</TotalTime>
  <Words>1868</Words>
  <Application>Microsoft Macintosh PowerPoint</Application>
  <PresentationFormat>Custom</PresentationFormat>
  <Paragraphs>278</Paragraphs>
  <Slides>26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Open Sans</vt:lpstr>
      <vt:lpstr>Wingdings</vt:lpstr>
      <vt:lpstr>CARDET Course template</vt:lpstr>
      <vt:lpstr>IO3: Financial Literacy Training for Parents </vt:lpstr>
      <vt:lpstr>Managing Emotions Associated with Money  Learning Outcomes </vt:lpstr>
      <vt:lpstr>Managing Emotions Associated with Money  Visual Plan</vt:lpstr>
      <vt:lpstr>Managing Emotions Associated with Money  Warmer</vt:lpstr>
      <vt:lpstr>Managing Emotions Associated with Money </vt:lpstr>
      <vt:lpstr>Managing Emotions Associated with Money </vt:lpstr>
      <vt:lpstr>Managing Emotions  Associated with Money </vt:lpstr>
      <vt:lpstr>Managing Emotions Associated with Money </vt:lpstr>
      <vt:lpstr>Managing Emotions Associated with Money </vt:lpstr>
      <vt:lpstr>Managing Emotions Associated with Money </vt:lpstr>
      <vt:lpstr>Managing Emotions Associated with Money </vt:lpstr>
      <vt:lpstr>Managing Emotions Associated with Money </vt:lpstr>
      <vt:lpstr>PowerPoint Presentation</vt:lpstr>
      <vt:lpstr>Managing Emotions Associated with Money </vt:lpstr>
      <vt:lpstr>Managing Emotions Associated with Money</vt:lpstr>
      <vt:lpstr>Managing Emotions Associated with Money </vt:lpstr>
      <vt:lpstr>Managing Emotions Associated with Money </vt:lpstr>
      <vt:lpstr>Managing Emotions Associated with Money </vt:lpstr>
      <vt:lpstr>Emotions and activities associated with money </vt:lpstr>
      <vt:lpstr>Emotions and activities associated with money</vt:lpstr>
      <vt:lpstr>Managing Emotions Associated with Money </vt:lpstr>
      <vt:lpstr>Thank you for attending. For more resources, visit the Money Matters website:   https://moneymattersproject.eu/ </vt:lpstr>
      <vt:lpstr>Managing Emotions Associated with Money </vt:lpstr>
      <vt:lpstr>Managing Emotions Associated with Money </vt:lpstr>
      <vt:lpstr>Managing Emotions Associated with Money </vt:lpstr>
      <vt:lpstr>Managing Emotions Associated with Money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Bough</dc:creator>
  <cp:lastModifiedBy>Learning Unlimited</cp:lastModifiedBy>
  <cp:revision>219</cp:revision>
  <dcterms:created xsi:type="dcterms:W3CDTF">2014-07-11T09:12:14Z</dcterms:created>
  <dcterms:modified xsi:type="dcterms:W3CDTF">2022-07-03T16:42:07Z</dcterms:modified>
</cp:coreProperties>
</file>