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xml" ContentType="application/vnd.openxmlformats-officedocument.drawingml.chart+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0" r:id="rId2"/>
  </p:sldMasterIdLst>
  <p:notesMasterIdLst>
    <p:notesMasterId r:id="rId26"/>
  </p:notesMasterIdLst>
  <p:sldIdLst>
    <p:sldId id="256" r:id="rId3"/>
    <p:sldId id="277" r:id="rId4"/>
    <p:sldId id="257" r:id="rId5"/>
    <p:sldId id="279" r:id="rId6"/>
    <p:sldId id="260" r:id="rId7"/>
    <p:sldId id="258" r:id="rId8"/>
    <p:sldId id="259" r:id="rId9"/>
    <p:sldId id="262" r:id="rId10"/>
    <p:sldId id="261" r:id="rId11"/>
    <p:sldId id="263" r:id="rId12"/>
    <p:sldId id="264" r:id="rId13"/>
    <p:sldId id="268" r:id="rId14"/>
    <p:sldId id="265" r:id="rId15"/>
    <p:sldId id="266" r:id="rId16"/>
    <p:sldId id="267" r:id="rId17"/>
    <p:sldId id="278" r:id="rId18"/>
    <p:sldId id="271" r:id="rId19"/>
    <p:sldId id="273" r:id="rId20"/>
    <p:sldId id="274" r:id="rId21"/>
    <p:sldId id="276" r:id="rId22"/>
    <p:sldId id="275" r:id="rId23"/>
    <p:sldId id="269" r:id="rId24"/>
    <p:sldId id="270" r:id="rId25"/>
  </p:sldIdLst>
  <p:sldSz cx="13335000" cy="7505700"/>
  <p:notesSz cx="6858000" cy="9144000"/>
  <p:embeddedFontLst>
    <p:embeddedFont>
      <p:font typeface="Calibri" panose="020F0502020204030204" pitchFamily="34" charset="0"/>
      <p:regular r:id="rId27"/>
      <p:bold r:id="rId28"/>
      <p:italic r:id="rId29"/>
      <p:boldItalic r:id="rId30"/>
    </p:embeddedFont>
    <p:embeddedFont>
      <p:font typeface="Open Sans" panose="020B0606030504020204" pitchFamily="34"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5" roundtripDataSignature="AMtx7mhubDYZGCwm212Blr625dF6SRXuK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7D74"/>
    <a:srgbClr val="00AD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6EB57A1-F5E4-4330-A820-B162EB056F16}">
  <a:tblStyle styleId="{86EB57A1-F5E4-4330-A820-B162EB056F16}"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EF0E7"/>
          </a:solidFill>
        </a:fill>
      </a:tcStyle>
    </a:wholeTbl>
    <a:band1H>
      <a:tcTxStyle/>
      <a:tcStyle>
        <a:tcBdr/>
        <a:fill>
          <a:solidFill>
            <a:srgbClr val="FDE0CC"/>
          </a:solidFill>
        </a:fill>
      </a:tcStyle>
    </a:band1H>
    <a:band2H>
      <a:tcTxStyle/>
      <a:tcStyle>
        <a:tcBdr/>
      </a:tcStyle>
    </a:band2H>
    <a:band1V>
      <a:tcTxStyle/>
      <a:tcStyle>
        <a:tcBdr/>
        <a:fill>
          <a:solidFill>
            <a:srgbClr val="FDE0CC"/>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93" autoAdjust="0"/>
    <p:restoredTop sz="94864"/>
  </p:normalViewPr>
  <p:slideViewPr>
    <p:cSldViewPr snapToGrid="0">
      <p:cViewPr varScale="1">
        <p:scale>
          <a:sx n="95" d="100"/>
          <a:sy n="95" d="100"/>
        </p:scale>
        <p:origin x="760"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font" Target="fonts/font8.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7.fntdata"/><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6.fntdata"/><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2.fntdata"/><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1.fntdata"/><Relationship Id="rId30" Type="http://schemas.openxmlformats.org/officeDocument/2006/relationships/font" Target="fonts/font4.fntdata"/><Relationship Id="rId35" Type="http://customschemas.google.com/relationships/presentationmetadata" Target="metadata"/><Relationship Id="rId8" Type="http://schemas.openxmlformats.org/officeDocument/2006/relationships/slide" Target="slides/slide6.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t>The 50 / 30 / 20 Budgeting Rule</a:t>
            </a:r>
          </a:p>
        </c:rich>
      </c:tx>
      <c:overlay val="0"/>
      <c:spPr>
        <a:noFill/>
        <a:ln>
          <a:noFill/>
        </a:ln>
        <a:effectLst/>
      </c:spPr>
    </c:title>
    <c:autoTitleDeleted val="0"/>
    <c:plotArea>
      <c:layout/>
      <c:pieChart>
        <c:varyColors val="1"/>
        <c:ser>
          <c:idx val="0"/>
          <c:order val="0"/>
          <c:tx>
            <c:strRef>
              <c:f>Sheet1!$B$1</c:f>
              <c:strCache>
                <c:ptCount val="1"/>
                <c:pt idx="0">
                  <c:v>Sales</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1-3E99-4A17-9497-EE72E2F75454}"/>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3-3E99-4A17-9497-EE72E2F75454}"/>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5-3E99-4A17-9497-EE72E2F75454}"/>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outEnd"/>
            <c:showLegendKey val="0"/>
            <c:showVal val="0"/>
            <c:showCatName val="0"/>
            <c:showSerName val="0"/>
            <c:showPercent val="1"/>
            <c:showBubbleSize val="0"/>
            <c:showLeaderLines val="1"/>
            <c:leaderLines>
              <c:spPr>
                <a:ln w="9525">
                  <a:solidFill>
                    <a:schemeClr val="lt1">
                      <a:lumMod val="95000"/>
                      <a:alpha val="54000"/>
                    </a:schemeClr>
                  </a:solidFill>
                </a:ln>
                <a:effectLst/>
              </c:spPr>
            </c:leaderLines>
            <c:extLst>
              <c:ext xmlns:c15="http://schemas.microsoft.com/office/drawing/2012/chart" uri="{CE6537A1-D6FC-4f65-9D91-7224C49458BB}"/>
            </c:extLst>
          </c:dLbls>
          <c:cat>
            <c:strRef>
              <c:f>Sheet1!$A$2:$A$4</c:f>
              <c:strCache>
                <c:ptCount val="3"/>
                <c:pt idx="0">
                  <c:v>Needs </c:v>
                </c:pt>
                <c:pt idx="1">
                  <c:v>Wants </c:v>
                </c:pt>
                <c:pt idx="2">
                  <c:v>Savings </c:v>
                </c:pt>
              </c:strCache>
            </c:strRef>
          </c:cat>
          <c:val>
            <c:numRef>
              <c:f>Sheet1!$B$2:$B$4</c:f>
              <c:numCache>
                <c:formatCode>General</c:formatCode>
                <c:ptCount val="3"/>
                <c:pt idx="0">
                  <c:v>50</c:v>
                </c:pt>
                <c:pt idx="1">
                  <c:v>30</c:v>
                </c:pt>
                <c:pt idx="2">
                  <c:v>20</c:v>
                </c:pt>
              </c:numCache>
            </c:numRef>
          </c:val>
          <c:extLst>
            <c:ext xmlns:c16="http://schemas.microsoft.com/office/drawing/2014/chart" uri="{C3380CC4-5D6E-409C-BE32-E72D297353CC}">
              <c16:uniqueId val="{00000000-878F-4BFA-B186-E3F043AD349B}"/>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9E293B-11A2-4E74-AEB4-2A2FAABD3B48}" type="doc">
      <dgm:prSet loTypeId="urn:microsoft.com/office/officeart/2005/8/layout/bProcess3" loCatId="process" qsTypeId="urn:microsoft.com/office/officeart/2005/8/quickstyle/simple1" qsCatId="simple" csTypeId="urn:microsoft.com/office/officeart/2005/8/colors/accent4_3" csCatId="accent4" phldr="1"/>
      <dgm:spPr/>
      <dgm:t>
        <a:bodyPr/>
        <a:lstStyle/>
        <a:p>
          <a:endParaRPr lang="en-IE"/>
        </a:p>
      </dgm:t>
    </dgm:pt>
    <dgm:pt modelId="{E44748F8-B9FF-40FC-B76D-14F2CA461D0E}">
      <dgm:prSet phldrT="[Text]"/>
      <dgm:spPr>
        <a:xfrm>
          <a:off x="730278" y="1826"/>
          <a:ext cx="1937100" cy="1162260"/>
        </a:xfrm>
        <a:prstGeom prst="rect">
          <a:avLst/>
        </a:prstGeom>
        <a:solidFill>
          <a:srgbClr val="FFC000">
            <a:shade val="8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IE">
              <a:solidFill>
                <a:sysClr val="window" lastClr="FFFFFF"/>
              </a:solidFill>
              <a:latin typeface="Calibri" panose="020F0502020204030204"/>
              <a:ea typeface="+mn-ea"/>
              <a:cs typeface="+mn-cs"/>
            </a:rPr>
            <a:t>Introduction </a:t>
          </a:r>
        </a:p>
      </dgm:t>
    </dgm:pt>
    <dgm:pt modelId="{A63419F6-0F82-4639-9F2C-1FD035E1FF2E}" type="parTrans" cxnId="{76D1A3FE-523D-4BA8-A368-F02211B21E2C}">
      <dgm:prSet/>
      <dgm:spPr/>
      <dgm:t>
        <a:bodyPr/>
        <a:lstStyle/>
        <a:p>
          <a:endParaRPr lang="en-IE"/>
        </a:p>
      </dgm:t>
    </dgm:pt>
    <dgm:pt modelId="{AC355222-48BE-4D19-893E-811EB4FE50EE}" type="sibTrans" cxnId="{76D1A3FE-523D-4BA8-A368-F02211B21E2C}">
      <dgm:prSet/>
      <dgm:spPr>
        <a:xfrm>
          <a:off x="2665579" y="537236"/>
          <a:ext cx="414933" cy="91440"/>
        </a:xfrm>
        <a:custGeom>
          <a:avLst/>
          <a:gdLst/>
          <a:ahLst/>
          <a:cxnLst/>
          <a:rect l="0" t="0" r="0" b="0"/>
          <a:pathLst>
            <a:path>
              <a:moveTo>
                <a:pt x="0" y="45720"/>
              </a:moveTo>
              <a:lnTo>
                <a:pt x="414933" y="45720"/>
              </a:lnTo>
            </a:path>
          </a:pathLst>
        </a:custGeom>
        <a:noFill/>
        <a:ln w="6350" cap="flat" cmpd="sng" algn="ctr">
          <a:solidFill>
            <a:srgbClr val="FFC000">
              <a:shade val="90000"/>
              <a:hueOff val="0"/>
              <a:satOff val="0"/>
              <a:lumOff val="0"/>
              <a:alphaOff val="0"/>
            </a:srgbClr>
          </a:solidFill>
          <a:prstDash val="solid"/>
          <a:miter lim="800000"/>
          <a:tailEnd type="arrow"/>
        </a:ln>
        <a:effectLst/>
      </dgm:spPr>
      <dgm:t>
        <a:bodyPr/>
        <a:lstStyle/>
        <a:p>
          <a:pPr>
            <a:buNone/>
          </a:pPr>
          <a:endParaRPr lang="en-IE">
            <a:solidFill>
              <a:sysClr val="windowText" lastClr="000000">
                <a:hueOff val="0"/>
                <a:satOff val="0"/>
                <a:lumOff val="0"/>
                <a:alphaOff val="0"/>
              </a:sysClr>
            </a:solidFill>
            <a:latin typeface="Calibri" panose="020F0502020204030204"/>
            <a:ea typeface="+mn-ea"/>
            <a:cs typeface="+mn-cs"/>
          </a:endParaRPr>
        </a:p>
      </dgm:t>
    </dgm:pt>
    <dgm:pt modelId="{3C877917-B937-40A1-AB3C-A2F1C566DBF8}">
      <dgm:prSet phldrT="[Text]"/>
      <dgm:spPr>
        <a:xfrm>
          <a:off x="3112912" y="1826"/>
          <a:ext cx="1937100" cy="1162260"/>
        </a:xfrm>
        <a:prstGeom prst="rect">
          <a:avLst/>
        </a:prstGeom>
        <a:solidFill>
          <a:srgbClr val="C00000"/>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IE" dirty="0">
              <a:solidFill>
                <a:sysClr val="window" lastClr="FFFFFF"/>
              </a:solidFill>
              <a:latin typeface="Calibri" panose="020F0502020204030204"/>
              <a:ea typeface="+mn-ea"/>
              <a:cs typeface="+mn-cs"/>
            </a:rPr>
            <a:t>Managing Money During Critical Life Periods</a:t>
          </a:r>
        </a:p>
      </dgm:t>
    </dgm:pt>
    <dgm:pt modelId="{C6745D61-6786-424A-ACBE-F1E8CD3FB282}" type="parTrans" cxnId="{A5F1F052-FDA1-4CC4-ADC9-ED3495765686}">
      <dgm:prSet/>
      <dgm:spPr/>
      <dgm:t>
        <a:bodyPr/>
        <a:lstStyle/>
        <a:p>
          <a:endParaRPr lang="en-IE"/>
        </a:p>
      </dgm:t>
    </dgm:pt>
    <dgm:pt modelId="{049AFFD2-0D79-42E5-91D1-6549E3FCF62E}" type="sibTrans" cxnId="{A5F1F052-FDA1-4CC4-ADC9-ED3495765686}">
      <dgm:prSet/>
      <dgm:spPr>
        <a:xfrm>
          <a:off x="5048212" y="537236"/>
          <a:ext cx="414933" cy="91440"/>
        </a:xfrm>
        <a:custGeom>
          <a:avLst/>
          <a:gdLst/>
          <a:ahLst/>
          <a:cxnLst/>
          <a:rect l="0" t="0" r="0" b="0"/>
          <a:pathLst>
            <a:path>
              <a:moveTo>
                <a:pt x="0" y="45720"/>
              </a:moveTo>
              <a:lnTo>
                <a:pt x="414933" y="45720"/>
              </a:lnTo>
            </a:path>
          </a:pathLst>
        </a:custGeom>
        <a:noFill/>
        <a:ln w="6350" cap="flat" cmpd="sng" algn="ctr">
          <a:solidFill>
            <a:srgbClr val="FFC000">
              <a:shade val="90000"/>
              <a:hueOff val="-73695"/>
              <a:satOff val="0"/>
              <a:lumOff val="4494"/>
              <a:alphaOff val="0"/>
            </a:srgbClr>
          </a:solidFill>
          <a:prstDash val="solid"/>
          <a:miter lim="800000"/>
          <a:tailEnd type="arrow"/>
        </a:ln>
        <a:effectLst/>
      </dgm:spPr>
      <dgm:t>
        <a:bodyPr/>
        <a:lstStyle/>
        <a:p>
          <a:pPr>
            <a:buNone/>
          </a:pPr>
          <a:endParaRPr lang="en-IE">
            <a:solidFill>
              <a:sysClr val="windowText" lastClr="000000">
                <a:hueOff val="0"/>
                <a:satOff val="0"/>
                <a:lumOff val="0"/>
                <a:alphaOff val="0"/>
              </a:sysClr>
            </a:solidFill>
            <a:latin typeface="Calibri" panose="020F0502020204030204"/>
            <a:ea typeface="+mn-ea"/>
            <a:cs typeface="+mn-cs"/>
          </a:endParaRPr>
        </a:p>
      </dgm:t>
    </dgm:pt>
    <dgm:pt modelId="{26E72F72-03DF-4948-AF9C-AA7C525F7270}">
      <dgm:prSet phldrT="[Text]"/>
      <dgm:spPr>
        <a:xfrm>
          <a:off x="5495545" y="1826"/>
          <a:ext cx="1937100" cy="1162260"/>
        </a:xfrm>
        <a:prstGeom prst="rect">
          <a:avLst/>
        </a:prstGeom>
        <a:solidFill>
          <a:srgbClr val="FFC000">
            <a:shade val="80000"/>
            <a:hueOff val="-128321"/>
            <a:satOff val="0"/>
            <a:lumOff val="8469"/>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IE">
              <a:solidFill>
                <a:sysClr val="window" lastClr="FFFFFF"/>
              </a:solidFill>
              <a:latin typeface="Calibri" panose="020F0502020204030204"/>
              <a:ea typeface="+mn-ea"/>
              <a:cs typeface="+mn-cs"/>
            </a:rPr>
            <a:t>Group Discussion </a:t>
          </a:r>
        </a:p>
      </dgm:t>
    </dgm:pt>
    <dgm:pt modelId="{B1040AED-6F0C-4A25-B9EE-2788FAE27826}" type="parTrans" cxnId="{D255692F-0BBF-4298-A6EE-0C2123DF0E04}">
      <dgm:prSet/>
      <dgm:spPr/>
      <dgm:t>
        <a:bodyPr/>
        <a:lstStyle/>
        <a:p>
          <a:endParaRPr lang="en-IE"/>
        </a:p>
      </dgm:t>
    </dgm:pt>
    <dgm:pt modelId="{17DBC2E8-4B05-4872-8D8B-D8D008BDE655}" type="sibTrans" cxnId="{D255692F-0BBF-4298-A6EE-0C2123DF0E04}">
      <dgm:prSet/>
      <dgm:spPr>
        <a:xfrm>
          <a:off x="1698829" y="1162286"/>
          <a:ext cx="4765266" cy="414933"/>
        </a:xfrm>
        <a:custGeom>
          <a:avLst/>
          <a:gdLst/>
          <a:ahLst/>
          <a:cxnLst/>
          <a:rect l="0" t="0" r="0" b="0"/>
          <a:pathLst>
            <a:path>
              <a:moveTo>
                <a:pt x="4765266" y="0"/>
              </a:moveTo>
              <a:lnTo>
                <a:pt x="4765266" y="224566"/>
              </a:lnTo>
              <a:lnTo>
                <a:pt x="0" y="224566"/>
              </a:lnTo>
              <a:lnTo>
                <a:pt x="0" y="414933"/>
              </a:lnTo>
            </a:path>
          </a:pathLst>
        </a:custGeom>
        <a:noFill/>
        <a:ln w="6350" cap="flat" cmpd="sng" algn="ctr">
          <a:solidFill>
            <a:srgbClr val="FFC000">
              <a:shade val="90000"/>
              <a:hueOff val="-147391"/>
              <a:satOff val="0"/>
              <a:lumOff val="8988"/>
              <a:alphaOff val="0"/>
            </a:srgbClr>
          </a:solidFill>
          <a:prstDash val="solid"/>
          <a:miter lim="800000"/>
          <a:tailEnd type="arrow"/>
        </a:ln>
        <a:effectLst/>
      </dgm:spPr>
      <dgm:t>
        <a:bodyPr/>
        <a:lstStyle/>
        <a:p>
          <a:pPr>
            <a:buNone/>
          </a:pPr>
          <a:endParaRPr lang="en-IE">
            <a:solidFill>
              <a:sysClr val="windowText" lastClr="000000">
                <a:hueOff val="0"/>
                <a:satOff val="0"/>
                <a:lumOff val="0"/>
                <a:alphaOff val="0"/>
              </a:sysClr>
            </a:solidFill>
            <a:latin typeface="Calibri" panose="020F0502020204030204"/>
            <a:ea typeface="+mn-ea"/>
            <a:cs typeface="+mn-cs"/>
          </a:endParaRPr>
        </a:p>
      </dgm:t>
    </dgm:pt>
    <dgm:pt modelId="{E2436C36-FE2B-4915-9A60-73B6257DC49E}">
      <dgm:prSet phldrT="[Text]"/>
      <dgm:spPr>
        <a:xfrm>
          <a:off x="730278" y="1609619"/>
          <a:ext cx="1937100" cy="1162260"/>
        </a:xfrm>
        <a:prstGeom prst="rect">
          <a:avLst/>
        </a:prstGeom>
        <a:solidFill>
          <a:srgbClr val="FF0000"/>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IE">
              <a:solidFill>
                <a:sysClr val="window" lastClr="FFFFFF"/>
              </a:solidFill>
              <a:latin typeface="Calibri" panose="020F0502020204030204"/>
              <a:ea typeface="+mn-ea"/>
              <a:cs typeface="+mn-cs"/>
            </a:rPr>
            <a:t>Personal Survival Budget </a:t>
          </a:r>
        </a:p>
      </dgm:t>
    </dgm:pt>
    <dgm:pt modelId="{9C196288-947B-49D5-8599-0230AC0241CC}" type="parTrans" cxnId="{2B0FD6D1-21F6-4312-B9D7-8F78707E64F7}">
      <dgm:prSet/>
      <dgm:spPr/>
      <dgm:t>
        <a:bodyPr/>
        <a:lstStyle/>
        <a:p>
          <a:endParaRPr lang="en-IE"/>
        </a:p>
      </dgm:t>
    </dgm:pt>
    <dgm:pt modelId="{EBFF3C76-E36C-4BAA-BE46-3E45120A4797}" type="sibTrans" cxnId="{2B0FD6D1-21F6-4312-B9D7-8F78707E64F7}">
      <dgm:prSet/>
      <dgm:spPr>
        <a:xfrm>
          <a:off x="2665579" y="2145030"/>
          <a:ext cx="414933" cy="91440"/>
        </a:xfrm>
        <a:custGeom>
          <a:avLst/>
          <a:gdLst/>
          <a:ahLst/>
          <a:cxnLst/>
          <a:rect l="0" t="0" r="0" b="0"/>
          <a:pathLst>
            <a:path>
              <a:moveTo>
                <a:pt x="0" y="45720"/>
              </a:moveTo>
              <a:lnTo>
                <a:pt x="414933" y="45720"/>
              </a:lnTo>
            </a:path>
          </a:pathLst>
        </a:custGeom>
        <a:noFill/>
        <a:ln w="6350" cap="flat" cmpd="sng" algn="ctr">
          <a:solidFill>
            <a:srgbClr val="FFC000">
              <a:shade val="90000"/>
              <a:hueOff val="-221086"/>
              <a:satOff val="0"/>
              <a:lumOff val="13482"/>
              <a:alphaOff val="0"/>
            </a:srgbClr>
          </a:solidFill>
          <a:prstDash val="solid"/>
          <a:miter lim="800000"/>
          <a:tailEnd type="arrow"/>
        </a:ln>
        <a:effectLst/>
      </dgm:spPr>
      <dgm:t>
        <a:bodyPr/>
        <a:lstStyle/>
        <a:p>
          <a:pPr>
            <a:buNone/>
          </a:pPr>
          <a:endParaRPr lang="en-IE">
            <a:solidFill>
              <a:sysClr val="windowText" lastClr="000000">
                <a:hueOff val="0"/>
                <a:satOff val="0"/>
                <a:lumOff val="0"/>
                <a:alphaOff val="0"/>
              </a:sysClr>
            </a:solidFill>
            <a:latin typeface="Calibri" panose="020F0502020204030204"/>
            <a:ea typeface="+mn-ea"/>
            <a:cs typeface="+mn-cs"/>
          </a:endParaRPr>
        </a:p>
      </dgm:t>
    </dgm:pt>
    <dgm:pt modelId="{F4EA916D-4CD5-4CEC-B163-71FC9B4574CD}">
      <dgm:prSet phldrT="[Text]"/>
      <dgm:spPr>
        <a:xfrm>
          <a:off x="3112912" y="1609619"/>
          <a:ext cx="1937100" cy="1162260"/>
        </a:xfrm>
        <a:prstGeom prst="rect">
          <a:avLst/>
        </a:prstGeom>
        <a:solidFill>
          <a:schemeClr val="accent6">
            <a:lumMod val="75000"/>
          </a:scheme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IE">
              <a:solidFill>
                <a:sysClr val="window" lastClr="FFFFFF"/>
              </a:solidFill>
              <a:latin typeface="Calibri" panose="020F0502020204030204"/>
              <a:ea typeface="+mn-ea"/>
              <a:cs typeface="+mn-cs"/>
            </a:rPr>
            <a:t>Activity</a:t>
          </a:r>
        </a:p>
      </dgm:t>
    </dgm:pt>
    <dgm:pt modelId="{4A52D0D7-5BFA-48CE-9106-1F7BFD386823}" type="parTrans" cxnId="{BB3E5EC3-5895-44A9-A3DC-A9386FA07E7B}">
      <dgm:prSet/>
      <dgm:spPr/>
      <dgm:t>
        <a:bodyPr/>
        <a:lstStyle/>
        <a:p>
          <a:endParaRPr lang="en-IE"/>
        </a:p>
      </dgm:t>
    </dgm:pt>
    <dgm:pt modelId="{C959A93F-0DB8-4034-A239-44DD46A384E1}" type="sibTrans" cxnId="{BB3E5EC3-5895-44A9-A3DC-A9386FA07E7B}">
      <dgm:prSet/>
      <dgm:spPr>
        <a:xfrm>
          <a:off x="5048212" y="2145030"/>
          <a:ext cx="414933" cy="91440"/>
        </a:xfrm>
        <a:custGeom>
          <a:avLst/>
          <a:gdLst/>
          <a:ahLst/>
          <a:cxnLst/>
          <a:rect l="0" t="0" r="0" b="0"/>
          <a:pathLst>
            <a:path>
              <a:moveTo>
                <a:pt x="0" y="45720"/>
              </a:moveTo>
              <a:lnTo>
                <a:pt x="414933" y="45720"/>
              </a:lnTo>
            </a:path>
          </a:pathLst>
        </a:custGeom>
        <a:noFill/>
        <a:ln w="6350" cap="flat" cmpd="sng" algn="ctr">
          <a:solidFill>
            <a:srgbClr val="FFC000">
              <a:shade val="90000"/>
              <a:hueOff val="-294782"/>
              <a:satOff val="0"/>
              <a:lumOff val="17976"/>
              <a:alphaOff val="0"/>
            </a:srgbClr>
          </a:solidFill>
          <a:prstDash val="solid"/>
          <a:miter lim="800000"/>
          <a:tailEnd type="arrow"/>
        </a:ln>
        <a:effectLst/>
      </dgm:spPr>
      <dgm:t>
        <a:bodyPr/>
        <a:lstStyle/>
        <a:p>
          <a:pPr>
            <a:buNone/>
          </a:pPr>
          <a:endParaRPr lang="en-IE">
            <a:solidFill>
              <a:sysClr val="windowText" lastClr="000000">
                <a:hueOff val="0"/>
                <a:satOff val="0"/>
                <a:lumOff val="0"/>
                <a:alphaOff val="0"/>
              </a:sysClr>
            </a:solidFill>
            <a:latin typeface="Calibri" panose="020F0502020204030204"/>
            <a:ea typeface="+mn-ea"/>
            <a:cs typeface="+mn-cs"/>
          </a:endParaRPr>
        </a:p>
      </dgm:t>
    </dgm:pt>
    <dgm:pt modelId="{CB33309B-AE54-4B09-B233-E549E3D144FD}">
      <dgm:prSet phldrT="[Text]"/>
      <dgm:spPr>
        <a:xfrm>
          <a:off x="730278" y="3217413"/>
          <a:ext cx="1937100" cy="1162260"/>
        </a:xfrm>
        <a:prstGeom prst="rect">
          <a:avLst/>
        </a:prstGeom>
        <a:solidFill>
          <a:schemeClr val="accent6"/>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IE">
              <a:solidFill>
                <a:sysClr val="window" lastClr="FFFFFF"/>
              </a:solidFill>
              <a:latin typeface="Calibri" panose="020F0502020204030204"/>
              <a:ea typeface="+mn-ea"/>
              <a:cs typeface="+mn-cs"/>
            </a:rPr>
            <a:t>Useful Strategies to Manage Money </a:t>
          </a:r>
        </a:p>
      </dgm:t>
    </dgm:pt>
    <dgm:pt modelId="{81D976DA-54D5-4087-8C6B-DC3F747ACC06}" type="parTrans" cxnId="{7FA170C5-24A5-458F-A85A-33DD117B3F8B}">
      <dgm:prSet/>
      <dgm:spPr/>
      <dgm:t>
        <a:bodyPr/>
        <a:lstStyle/>
        <a:p>
          <a:endParaRPr lang="en-IE"/>
        </a:p>
      </dgm:t>
    </dgm:pt>
    <dgm:pt modelId="{124B8988-ED73-47C6-82C4-B849FA7ECC64}" type="sibTrans" cxnId="{7FA170C5-24A5-458F-A85A-33DD117B3F8B}">
      <dgm:prSet/>
      <dgm:spPr>
        <a:xfrm>
          <a:off x="2665579" y="3752823"/>
          <a:ext cx="414933" cy="91440"/>
        </a:xfrm>
        <a:custGeom>
          <a:avLst/>
          <a:gdLst/>
          <a:ahLst/>
          <a:cxnLst/>
          <a:rect l="0" t="0" r="0" b="0"/>
          <a:pathLst>
            <a:path>
              <a:moveTo>
                <a:pt x="0" y="45720"/>
              </a:moveTo>
              <a:lnTo>
                <a:pt x="414933" y="45720"/>
              </a:lnTo>
            </a:path>
          </a:pathLst>
        </a:custGeom>
        <a:noFill/>
        <a:ln w="6350" cap="flat" cmpd="sng" algn="ctr">
          <a:solidFill>
            <a:srgbClr val="FFC000">
              <a:shade val="90000"/>
              <a:hueOff val="-442173"/>
              <a:satOff val="0"/>
              <a:lumOff val="26964"/>
              <a:alphaOff val="0"/>
            </a:srgbClr>
          </a:solidFill>
          <a:prstDash val="solid"/>
          <a:miter lim="800000"/>
          <a:tailEnd type="arrow"/>
        </a:ln>
        <a:effectLst/>
      </dgm:spPr>
      <dgm:t>
        <a:bodyPr/>
        <a:lstStyle/>
        <a:p>
          <a:pPr>
            <a:buNone/>
          </a:pPr>
          <a:endParaRPr lang="en-IE">
            <a:solidFill>
              <a:sysClr val="windowText" lastClr="000000">
                <a:hueOff val="0"/>
                <a:satOff val="0"/>
                <a:lumOff val="0"/>
                <a:alphaOff val="0"/>
              </a:sysClr>
            </a:solidFill>
            <a:latin typeface="Calibri" panose="020F0502020204030204"/>
            <a:ea typeface="+mn-ea"/>
            <a:cs typeface="+mn-cs"/>
          </a:endParaRPr>
        </a:p>
      </dgm:t>
    </dgm:pt>
    <dgm:pt modelId="{61C83EAB-4AEB-470A-8452-DF0DD3FAC1C2}">
      <dgm:prSet phldrT="[Text]"/>
      <dgm:spPr>
        <a:xfrm>
          <a:off x="3112912" y="3217413"/>
          <a:ext cx="1937100" cy="1162260"/>
        </a:xfrm>
        <a:prstGeom prst="rect">
          <a:avLst/>
        </a:prstGeom>
        <a:solidFill>
          <a:schemeClr val="accent1">
            <a:lumMod val="75000"/>
          </a:scheme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IE">
              <a:solidFill>
                <a:sysClr val="window" lastClr="FFFFFF"/>
              </a:solidFill>
              <a:latin typeface="Calibri" panose="020F0502020204030204"/>
              <a:ea typeface="+mn-ea"/>
              <a:cs typeface="+mn-cs"/>
            </a:rPr>
            <a:t>Additional Resources </a:t>
          </a:r>
        </a:p>
      </dgm:t>
    </dgm:pt>
    <dgm:pt modelId="{16E34164-1667-45A5-8A92-84E939510E8C}" type="parTrans" cxnId="{0A8763C3-83DB-44F9-AB0C-71F2C8B4FE42}">
      <dgm:prSet/>
      <dgm:spPr/>
      <dgm:t>
        <a:bodyPr/>
        <a:lstStyle/>
        <a:p>
          <a:endParaRPr lang="en-IE"/>
        </a:p>
      </dgm:t>
    </dgm:pt>
    <dgm:pt modelId="{253E1DE1-B7DC-49D7-BD1E-95866F04C7A1}" type="sibTrans" cxnId="{0A8763C3-83DB-44F9-AB0C-71F2C8B4FE42}">
      <dgm:prSet/>
      <dgm:spPr>
        <a:xfrm>
          <a:off x="5048212" y="3752823"/>
          <a:ext cx="414933" cy="91440"/>
        </a:xfrm>
        <a:custGeom>
          <a:avLst/>
          <a:gdLst/>
          <a:ahLst/>
          <a:cxnLst/>
          <a:rect l="0" t="0" r="0" b="0"/>
          <a:pathLst>
            <a:path>
              <a:moveTo>
                <a:pt x="0" y="45720"/>
              </a:moveTo>
              <a:lnTo>
                <a:pt x="414933" y="45720"/>
              </a:lnTo>
            </a:path>
          </a:pathLst>
        </a:custGeom>
        <a:noFill/>
        <a:ln w="6350" cap="flat" cmpd="sng" algn="ctr">
          <a:solidFill>
            <a:srgbClr val="FFC000">
              <a:shade val="90000"/>
              <a:hueOff val="-515868"/>
              <a:satOff val="0"/>
              <a:lumOff val="31458"/>
              <a:alphaOff val="0"/>
            </a:srgbClr>
          </a:solidFill>
          <a:prstDash val="solid"/>
          <a:miter lim="800000"/>
          <a:tailEnd type="arrow"/>
        </a:ln>
        <a:effectLst/>
      </dgm:spPr>
      <dgm:t>
        <a:bodyPr/>
        <a:lstStyle/>
        <a:p>
          <a:pPr>
            <a:buNone/>
          </a:pPr>
          <a:endParaRPr lang="en-IE">
            <a:solidFill>
              <a:sysClr val="windowText" lastClr="000000">
                <a:hueOff val="0"/>
                <a:satOff val="0"/>
                <a:lumOff val="0"/>
                <a:alphaOff val="0"/>
              </a:sysClr>
            </a:solidFill>
            <a:latin typeface="Calibri" panose="020F0502020204030204"/>
            <a:ea typeface="+mn-ea"/>
            <a:cs typeface="+mn-cs"/>
          </a:endParaRPr>
        </a:p>
      </dgm:t>
    </dgm:pt>
    <dgm:pt modelId="{8F0E7D93-F3C3-49A2-A813-F8F2B1D27BC1}">
      <dgm:prSet phldrT="[Text]"/>
      <dgm:spPr>
        <a:xfrm>
          <a:off x="5495545" y="3217413"/>
          <a:ext cx="1937100" cy="1162260"/>
        </a:xfrm>
        <a:prstGeom prst="rect">
          <a:avLst/>
        </a:prstGeom>
        <a:solidFill>
          <a:schemeClr val="accent6">
            <a:lumMod val="75000"/>
          </a:scheme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IE">
              <a:solidFill>
                <a:sysClr val="window" lastClr="FFFFFF"/>
              </a:solidFill>
              <a:latin typeface="Calibri" panose="020F0502020204030204"/>
              <a:ea typeface="+mn-ea"/>
              <a:cs typeface="+mn-cs"/>
            </a:rPr>
            <a:t>End </a:t>
          </a:r>
        </a:p>
      </dgm:t>
    </dgm:pt>
    <dgm:pt modelId="{182F27F1-967A-4257-AA1C-AE251723FA0C}" type="parTrans" cxnId="{CA690E08-6F64-4B96-8478-0F3AC354AD88}">
      <dgm:prSet/>
      <dgm:spPr/>
      <dgm:t>
        <a:bodyPr/>
        <a:lstStyle/>
        <a:p>
          <a:endParaRPr lang="en-IE"/>
        </a:p>
      </dgm:t>
    </dgm:pt>
    <dgm:pt modelId="{2A177796-F200-4ADC-9B6D-72DB4EC60FB7}" type="sibTrans" cxnId="{CA690E08-6F64-4B96-8478-0F3AC354AD88}">
      <dgm:prSet/>
      <dgm:spPr/>
      <dgm:t>
        <a:bodyPr/>
        <a:lstStyle/>
        <a:p>
          <a:endParaRPr lang="en-IE"/>
        </a:p>
      </dgm:t>
    </dgm:pt>
    <dgm:pt modelId="{FE27FF30-C6C0-4F03-BD76-0DC8380C9B05}">
      <dgm:prSet phldrT="[Text]"/>
      <dgm:spPr>
        <a:xfrm>
          <a:off x="5495545" y="1609619"/>
          <a:ext cx="1937100" cy="1162260"/>
        </a:xfrm>
        <a:prstGeom prst="rect">
          <a:avLst/>
        </a:prstGeom>
        <a:solidFill>
          <a:srgbClr val="C00000"/>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IE">
              <a:solidFill>
                <a:sysClr val="window" lastClr="FFFFFF"/>
              </a:solidFill>
              <a:latin typeface="Calibri" panose="020F0502020204030204"/>
              <a:ea typeface="+mn-ea"/>
              <a:cs typeface="+mn-cs"/>
            </a:rPr>
            <a:t>Break</a:t>
          </a:r>
        </a:p>
      </dgm:t>
    </dgm:pt>
    <dgm:pt modelId="{EECF66CE-98E1-4C4E-8B75-DB9F4038405E}" type="parTrans" cxnId="{09A4E8B7-8E43-4BEC-8D12-6CB428594EB5}">
      <dgm:prSet/>
      <dgm:spPr/>
      <dgm:t>
        <a:bodyPr/>
        <a:lstStyle/>
        <a:p>
          <a:endParaRPr lang="en-IE"/>
        </a:p>
      </dgm:t>
    </dgm:pt>
    <dgm:pt modelId="{CF2831EF-5318-4652-BB95-DECFC2B37B30}" type="sibTrans" cxnId="{09A4E8B7-8E43-4BEC-8D12-6CB428594EB5}">
      <dgm:prSet/>
      <dgm:spPr>
        <a:xfrm>
          <a:off x="1698829" y="2770080"/>
          <a:ext cx="4765266" cy="414933"/>
        </a:xfrm>
        <a:custGeom>
          <a:avLst/>
          <a:gdLst/>
          <a:ahLst/>
          <a:cxnLst/>
          <a:rect l="0" t="0" r="0" b="0"/>
          <a:pathLst>
            <a:path>
              <a:moveTo>
                <a:pt x="4765266" y="0"/>
              </a:moveTo>
              <a:lnTo>
                <a:pt x="4765266" y="224566"/>
              </a:lnTo>
              <a:lnTo>
                <a:pt x="0" y="224566"/>
              </a:lnTo>
              <a:lnTo>
                <a:pt x="0" y="414933"/>
              </a:lnTo>
            </a:path>
          </a:pathLst>
        </a:custGeom>
        <a:noFill/>
        <a:ln w="6350" cap="flat" cmpd="sng" algn="ctr">
          <a:solidFill>
            <a:srgbClr val="FFC000">
              <a:shade val="90000"/>
              <a:hueOff val="-368477"/>
              <a:satOff val="0"/>
              <a:lumOff val="22470"/>
              <a:alphaOff val="0"/>
            </a:srgbClr>
          </a:solidFill>
          <a:prstDash val="solid"/>
          <a:miter lim="800000"/>
          <a:tailEnd type="arrow"/>
        </a:ln>
        <a:effectLst/>
      </dgm:spPr>
      <dgm:t>
        <a:bodyPr/>
        <a:lstStyle/>
        <a:p>
          <a:pPr>
            <a:buNone/>
          </a:pPr>
          <a:endParaRPr lang="en-IE">
            <a:solidFill>
              <a:sysClr val="windowText" lastClr="000000">
                <a:hueOff val="0"/>
                <a:satOff val="0"/>
                <a:lumOff val="0"/>
                <a:alphaOff val="0"/>
              </a:sysClr>
            </a:solidFill>
            <a:latin typeface="Calibri" panose="020F0502020204030204"/>
            <a:ea typeface="+mn-ea"/>
            <a:cs typeface="+mn-cs"/>
          </a:endParaRPr>
        </a:p>
      </dgm:t>
    </dgm:pt>
    <dgm:pt modelId="{C56AE18B-2578-40D0-8EFE-045D2C5E4994}" type="pres">
      <dgm:prSet presAssocID="{7C9E293B-11A2-4E74-AEB4-2A2FAABD3B48}" presName="Name0" presStyleCnt="0">
        <dgm:presLayoutVars>
          <dgm:dir/>
          <dgm:resizeHandles val="exact"/>
        </dgm:presLayoutVars>
      </dgm:prSet>
      <dgm:spPr/>
    </dgm:pt>
    <dgm:pt modelId="{8D646B68-4348-4791-8F6C-1BF25FB54A74}" type="pres">
      <dgm:prSet presAssocID="{E44748F8-B9FF-40FC-B76D-14F2CA461D0E}" presName="node" presStyleLbl="node1" presStyleIdx="0" presStyleCnt="9">
        <dgm:presLayoutVars>
          <dgm:bulletEnabled val="1"/>
        </dgm:presLayoutVars>
      </dgm:prSet>
      <dgm:spPr/>
    </dgm:pt>
    <dgm:pt modelId="{E226B5AB-C23A-4C42-9799-6CA56B39F57F}" type="pres">
      <dgm:prSet presAssocID="{AC355222-48BE-4D19-893E-811EB4FE50EE}" presName="sibTrans" presStyleLbl="sibTrans1D1" presStyleIdx="0" presStyleCnt="8"/>
      <dgm:spPr/>
    </dgm:pt>
    <dgm:pt modelId="{4A33D42F-C65B-4E2C-AE8C-E22C1E0030B1}" type="pres">
      <dgm:prSet presAssocID="{AC355222-48BE-4D19-893E-811EB4FE50EE}" presName="connectorText" presStyleLbl="sibTrans1D1" presStyleIdx="0" presStyleCnt="8"/>
      <dgm:spPr/>
    </dgm:pt>
    <dgm:pt modelId="{B4AB7303-49AA-4FAA-BD5E-0445C20AB627}" type="pres">
      <dgm:prSet presAssocID="{3C877917-B937-40A1-AB3C-A2F1C566DBF8}" presName="node" presStyleLbl="node1" presStyleIdx="1" presStyleCnt="9" custLinFactNeighborX="-1480" custLinFactNeighborY="-197">
        <dgm:presLayoutVars>
          <dgm:bulletEnabled val="1"/>
        </dgm:presLayoutVars>
      </dgm:prSet>
      <dgm:spPr/>
    </dgm:pt>
    <dgm:pt modelId="{6794187C-97A7-4706-90DD-3EE66721FC5D}" type="pres">
      <dgm:prSet presAssocID="{049AFFD2-0D79-42E5-91D1-6549E3FCF62E}" presName="sibTrans" presStyleLbl="sibTrans1D1" presStyleIdx="1" presStyleCnt="8"/>
      <dgm:spPr/>
    </dgm:pt>
    <dgm:pt modelId="{79E974C6-FD44-4E17-B860-2E3E589D4585}" type="pres">
      <dgm:prSet presAssocID="{049AFFD2-0D79-42E5-91D1-6549E3FCF62E}" presName="connectorText" presStyleLbl="sibTrans1D1" presStyleIdx="1" presStyleCnt="8"/>
      <dgm:spPr/>
    </dgm:pt>
    <dgm:pt modelId="{D69159F9-FBFD-4441-BB4E-AD1275EB703D}" type="pres">
      <dgm:prSet presAssocID="{26E72F72-03DF-4948-AF9C-AA7C525F7270}" presName="node" presStyleLbl="node1" presStyleIdx="2" presStyleCnt="9">
        <dgm:presLayoutVars>
          <dgm:bulletEnabled val="1"/>
        </dgm:presLayoutVars>
      </dgm:prSet>
      <dgm:spPr/>
    </dgm:pt>
    <dgm:pt modelId="{C2A0604B-F5DC-42F0-9F18-006FBE038F97}" type="pres">
      <dgm:prSet presAssocID="{17DBC2E8-4B05-4872-8D8B-D8D008BDE655}" presName="sibTrans" presStyleLbl="sibTrans1D1" presStyleIdx="2" presStyleCnt="8"/>
      <dgm:spPr/>
    </dgm:pt>
    <dgm:pt modelId="{29E3635B-63F0-491F-9BB0-3F9CFB92907A}" type="pres">
      <dgm:prSet presAssocID="{17DBC2E8-4B05-4872-8D8B-D8D008BDE655}" presName="connectorText" presStyleLbl="sibTrans1D1" presStyleIdx="2" presStyleCnt="8"/>
      <dgm:spPr/>
    </dgm:pt>
    <dgm:pt modelId="{BCD24B96-05CD-472B-B3E3-5E17FC2C5FDD}" type="pres">
      <dgm:prSet presAssocID="{E2436C36-FE2B-4915-9A60-73B6257DC49E}" presName="node" presStyleLbl="node1" presStyleIdx="3" presStyleCnt="9">
        <dgm:presLayoutVars>
          <dgm:bulletEnabled val="1"/>
        </dgm:presLayoutVars>
      </dgm:prSet>
      <dgm:spPr/>
    </dgm:pt>
    <dgm:pt modelId="{10BBBF07-4844-4916-90A0-DD83DD5A084D}" type="pres">
      <dgm:prSet presAssocID="{EBFF3C76-E36C-4BAA-BE46-3E45120A4797}" presName="sibTrans" presStyleLbl="sibTrans1D1" presStyleIdx="3" presStyleCnt="8"/>
      <dgm:spPr/>
    </dgm:pt>
    <dgm:pt modelId="{9C6C327F-56B2-4335-93A2-368C4A92F702}" type="pres">
      <dgm:prSet presAssocID="{EBFF3C76-E36C-4BAA-BE46-3E45120A4797}" presName="connectorText" presStyleLbl="sibTrans1D1" presStyleIdx="3" presStyleCnt="8"/>
      <dgm:spPr/>
    </dgm:pt>
    <dgm:pt modelId="{49314917-E345-4230-8638-914C63866473}" type="pres">
      <dgm:prSet presAssocID="{F4EA916D-4CD5-4CEC-B163-71FC9B4574CD}" presName="node" presStyleLbl="node1" presStyleIdx="4" presStyleCnt="9">
        <dgm:presLayoutVars>
          <dgm:bulletEnabled val="1"/>
        </dgm:presLayoutVars>
      </dgm:prSet>
      <dgm:spPr/>
    </dgm:pt>
    <dgm:pt modelId="{DE8B4C62-DE9A-4906-A2DC-28B3C570B7FB}" type="pres">
      <dgm:prSet presAssocID="{C959A93F-0DB8-4034-A239-44DD46A384E1}" presName="sibTrans" presStyleLbl="sibTrans1D1" presStyleIdx="4" presStyleCnt="8"/>
      <dgm:spPr/>
    </dgm:pt>
    <dgm:pt modelId="{A6963A17-610F-4BCC-80C1-E383CEDDE30B}" type="pres">
      <dgm:prSet presAssocID="{C959A93F-0DB8-4034-A239-44DD46A384E1}" presName="connectorText" presStyleLbl="sibTrans1D1" presStyleIdx="4" presStyleCnt="8"/>
      <dgm:spPr/>
    </dgm:pt>
    <dgm:pt modelId="{C8455CFF-80D8-4641-A423-B3F40EC935F3}" type="pres">
      <dgm:prSet presAssocID="{FE27FF30-C6C0-4F03-BD76-0DC8380C9B05}" presName="node" presStyleLbl="node1" presStyleIdx="5" presStyleCnt="9">
        <dgm:presLayoutVars>
          <dgm:bulletEnabled val="1"/>
        </dgm:presLayoutVars>
      </dgm:prSet>
      <dgm:spPr/>
    </dgm:pt>
    <dgm:pt modelId="{5C528D29-28AD-4188-AAE2-2C00620D293A}" type="pres">
      <dgm:prSet presAssocID="{CF2831EF-5318-4652-BB95-DECFC2B37B30}" presName="sibTrans" presStyleLbl="sibTrans1D1" presStyleIdx="5" presStyleCnt="8"/>
      <dgm:spPr/>
    </dgm:pt>
    <dgm:pt modelId="{45B7EE5C-95EA-4032-94E9-F112888609C2}" type="pres">
      <dgm:prSet presAssocID="{CF2831EF-5318-4652-BB95-DECFC2B37B30}" presName="connectorText" presStyleLbl="sibTrans1D1" presStyleIdx="5" presStyleCnt="8"/>
      <dgm:spPr/>
    </dgm:pt>
    <dgm:pt modelId="{D5BAD770-4CD6-45F1-95EF-79CFE3E22EBD}" type="pres">
      <dgm:prSet presAssocID="{CB33309B-AE54-4B09-B233-E549E3D144FD}" presName="node" presStyleLbl="node1" presStyleIdx="6" presStyleCnt="9">
        <dgm:presLayoutVars>
          <dgm:bulletEnabled val="1"/>
        </dgm:presLayoutVars>
      </dgm:prSet>
      <dgm:spPr/>
    </dgm:pt>
    <dgm:pt modelId="{1D6B1FBE-513D-4BC6-AD15-6F5FC068CD08}" type="pres">
      <dgm:prSet presAssocID="{124B8988-ED73-47C6-82C4-B849FA7ECC64}" presName="sibTrans" presStyleLbl="sibTrans1D1" presStyleIdx="6" presStyleCnt="8"/>
      <dgm:spPr/>
    </dgm:pt>
    <dgm:pt modelId="{5292832B-D871-4447-9287-64B5829D362C}" type="pres">
      <dgm:prSet presAssocID="{124B8988-ED73-47C6-82C4-B849FA7ECC64}" presName="connectorText" presStyleLbl="sibTrans1D1" presStyleIdx="6" presStyleCnt="8"/>
      <dgm:spPr/>
    </dgm:pt>
    <dgm:pt modelId="{68B5228F-5D11-45C6-825B-3082C064E1F4}" type="pres">
      <dgm:prSet presAssocID="{61C83EAB-4AEB-470A-8452-DF0DD3FAC1C2}" presName="node" presStyleLbl="node1" presStyleIdx="7" presStyleCnt="9">
        <dgm:presLayoutVars>
          <dgm:bulletEnabled val="1"/>
        </dgm:presLayoutVars>
      </dgm:prSet>
      <dgm:spPr/>
    </dgm:pt>
    <dgm:pt modelId="{06F45E6A-FCF8-4B75-A5BF-0CB794DD3B7D}" type="pres">
      <dgm:prSet presAssocID="{253E1DE1-B7DC-49D7-BD1E-95866F04C7A1}" presName="sibTrans" presStyleLbl="sibTrans1D1" presStyleIdx="7" presStyleCnt="8"/>
      <dgm:spPr/>
    </dgm:pt>
    <dgm:pt modelId="{85A7D0E9-FE87-4B9F-AE1B-8CA08C3464AE}" type="pres">
      <dgm:prSet presAssocID="{253E1DE1-B7DC-49D7-BD1E-95866F04C7A1}" presName="connectorText" presStyleLbl="sibTrans1D1" presStyleIdx="7" presStyleCnt="8"/>
      <dgm:spPr/>
    </dgm:pt>
    <dgm:pt modelId="{FE6AAA0A-C61E-4381-BF9E-764AFB4E6A7E}" type="pres">
      <dgm:prSet presAssocID="{8F0E7D93-F3C3-49A2-A813-F8F2B1D27BC1}" presName="node" presStyleLbl="node1" presStyleIdx="8" presStyleCnt="9">
        <dgm:presLayoutVars>
          <dgm:bulletEnabled val="1"/>
        </dgm:presLayoutVars>
      </dgm:prSet>
      <dgm:spPr/>
    </dgm:pt>
  </dgm:ptLst>
  <dgm:cxnLst>
    <dgm:cxn modelId="{9C493A03-ABF8-4D7F-B1E9-C73E2FAF974D}" type="presOf" srcId="{CF2831EF-5318-4652-BB95-DECFC2B37B30}" destId="{45B7EE5C-95EA-4032-94E9-F112888609C2}" srcOrd="1" destOrd="0" presId="urn:microsoft.com/office/officeart/2005/8/layout/bProcess3"/>
    <dgm:cxn modelId="{EBA1ED04-EF9E-42F2-9669-8DAAAFCFB08D}" type="presOf" srcId="{26E72F72-03DF-4948-AF9C-AA7C525F7270}" destId="{D69159F9-FBFD-4441-BB4E-AD1275EB703D}" srcOrd="0" destOrd="0" presId="urn:microsoft.com/office/officeart/2005/8/layout/bProcess3"/>
    <dgm:cxn modelId="{CA690E08-6F64-4B96-8478-0F3AC354AD88}" srcId="{7C9E293B-11A2-4E74-AEB4-2A2FAABD3B48}" destId="{8F0E7D93-F3C3-49A2-A813-F8F2B1D27BC1}" srcOrd="8" destOrd="0" parTransId="{182F27F1-967A-4257-AA1C-AE251723FA0C}" sibTransId="{2A177796-F200-4ADC-9B6D-72DB4EC60FB7}"/>
    <dgm:cxn modelId="{90D5510D-B96A-4EBD-95FA-480D6627BAFD}" type="presOf" srcId="{124B8988-ED73-47C6-82C4-B849FA7ECC64}" destId="{5292832B-D871-4447-9287-64B5829D362C}" srcOrd="1" destOrd="0" presId="urn:microsoft.com/office/officeart/2005/8/layout/bProcess3"/>
    <dgm:cxn modelId="{BD56BF15-4EEB-4253-9E3B-4396617ED590}" type="presOf" srcId="{3C877917-B937-40A1-AB3C-A2F1C566DBF8}" destId="{B4AB7303-49AA-4FAA-BD5E-0445C20AB627}" srcOrd="0" destOrd="0" presId="urn:microsoft.com/office/officeart/2005/8/layout/bProcess3"/>
    <dgm:cxn modelId="{B935C125-7BF1-4EA9-B3A1-CFEDAF6832A9}" type="presOf" srcId="{17DBC2E8-4B05-4872-8D8B-D8D008BDE655}" destId="{C2A0604B-F5DC-42F0-9F18-006FBE038F97}" srcOrd="0" destOrd="0" presId="urn:microsoft.com/office/officeart/2005/8/layout/bProcess3"/>
    <dgm:cxn modelId="{6AA6CD28-C9DA-4D31-BE0D-8E717C8BC987}" type="presOf" srcId="{F4EA916D-4CD5-4CEC-B163-71FC9B4574CD}" destId="{49314917-E345-4230-8638-914C63866473}" srcOrd="0" destOrd="0" presId="urn:microsoft.com/office/officeart/2005/8/layout/bProcess3"/>
    <dgm:cxn modelId="{AE01AE29-55BE-45C1-8180-AD1FB3414C73}" type="presOf" srcId="{E44748F8-B9FF-40FC-B76D-14F2CA461D0E}" destId="{8D646B68-4348-4791-8F6C-1BF25FB54A74}" srcOrd="0" destOrd="0" presId="urn:microsoft.com/office/officeart/2005/8/layout/bProcess3"/>
    <dgm:cxn modelId="{D255692F-0BBF-4298-A6EE-0C2123DF0E04}" srcId="{7C9E293B-11A2-4E74-AEB4-2A2FAABD3B48}" destId="{26E72F72-03DF-4948-AF9C-AA7C525F7270}" srcOrd="2" destOrd="0" parTransId="{B1040AED-6F0C-4A25-B9EE-2788FAE27826}" sibTransId="{17DBC2E8-4B05-4872-8D8B-D8D008BDE655}"/>
    <dgm:cxn modelId="{E151F73F-F60A-4156-B835-33650D466BA5}" type="presOf" srcId="{C959A93F-0DB8-4034-A239-44DD46A384E1}" destId="{DE8B4C62-DE9A-4906-A2DC-28B3C570B7FB}" srcOrd="0" destOrd="0" presId="urn:microsoft.com/office/officeart/2005/8/layout/bProcess3"/>
    <dgm:cxn modelId="{A5F1F052-FDA1-4CC4-ADC9-ED3495765686}" srcId="{7C9E293B-11A2-4E74-AEB4-2A2FAABD3B48}" destId="{3C877917-B937-40A1-AB3C-A2F1C566DBF8}" srcOrd="1" destOrd="0" parTransId="{C6745D61-6786-424A-ACBE-F1E8CD3FB282}" sibTransId="{049AFFD2-0D79-42E5-91D1-6549E3FCF62E}"/>
    <dgm:cxn modelId="{E3F06D7E-4392-4FC9-BD74-768908EEBC41}" type="presOf" srcId="{AC355222-48BE-4D19-893E-811EB4FE50EE}" destId="{4A33D42F-C65B-4E2C-AE8C-E22C1E0030B1}" srcOrd="1" destOrd="0" presId="urn:microsoft.com/office/officeart/2005/8/layout/bProcess3"/>
    <dgm:cxn modelId="{5734378D-1832-40DB-9095-BBE1391BB6EA}" type="presOf" srcId="{124B8988-ED73-47C6-82C4-B849FA7ECC64}" destId="{1D6B1FBE-513D-4BC6-AD15-6F5FC068CD08}" srcOrd="0" destOrd="0" presId="urn:microsoft.com/office/officeart/2005/8/layout/bProcess3"/>
    <dgm:cxn modelId="{29574E8E-8A19-4F7B-8C06-EBE978D290C1}" type="presOf" srcId="{253E1DE1-B7DC-49D7-BD1E-95866F04C7A1}" destId="{06F45E6A-FCF8-4B75-A5BF-0CB794DD3B7D}" srcOrd="0" destOrd="0" presId="urn:microsoft.com/office/officeart/2005/8/layout/bProcess3"/>
    <dgm:cxn modelId="{5970E68E-6B75-4125-92DD-506909477B37}" type="presOf" srcId="{AC355222-48BE-4D19-893E-811EB4FE50EE}" destId="{E226B5AB-C23A-4C42-9799-6CA56B39F57F}" srcOrd="0" destOrd="0" presId="urn:microsoft.com/office/officeart/2005/8/layout/bProcess3"/>
    <dgm:cxn modelId="{8999C893-3028-463F-A34A-EE5A009827D5}" type="presOf" srcId="{C959A93F-0DB8-4034-A239-44DD46A384E1}" destId="{A6963A17-610F-4BCC-80C1-E383CEDDE30B}" srcOrd="1" destOrd="0" presId="urn:microsoft.com/office/officeart/2005/8/layout/bProcess3"/>
    <dgm:cxn modelId="{B11CE495-B24C-4F05-AAF0-3D6B5B318FDA}" type="presOf" srcId="{FE27FF30-C6C0-4F03-BD76-0DC8380C9B05}" destId="{C8455CFF-80D8-4641-A423-B3F40EC935F3}" srcOrd="0" destOrd="0" presId="urn:microsoft.com/office/officeart/2005/8/layout/bProcess3"/>
    <dgm:cxn modelId="{BB5397A9-1448-4E3A-92EA-8F33ED11FE46}" type="presOf" srcId="{049AFFD2-0D79-42E5-91D1-6549E3FCF62E}" destId="{79E974C6-FD44-4E17-B860-2E3E589D4585}" srcOrd="1" destOrd="0" presId="urn:microsoft.com/office/officeart/2005/8/layout/bProcess3"/>
    <dgm:cxn modelId="{088B9BAD-7DD8-42E1-8277-1BB3F6A237E1}" type="presOf" srcId="{8F0E7D93-F3C3-49A2-A813-F8F2B1D27BC1}" destId="{FE6AAA0A-C61E-4381-BF9E-764AFB4E6A7E}" srcOrd="0" destOrd="0" presId="urn:microsoft.com/office/officeart/2005/8/layout/bProcess3"/>
    <dgm:cxn modelId="{E8D43BB4-7644-4AF4-A720-837408FB8A68}" type="presOf" srcId="{CF2831EF-5318-4652-BB95-DECFC2B37B30}" destId="{5C528D29-28AD-4188-AAE2-2C00620D293A}" srcOrd="0" destOrd="0" presId="urn:microsoft.com/office/officeart/2005/8/layout/bProcess3"/>
    <dgm:cxn modelId="{79FD6DB4-221E-4681-8A69-74175FCE4BD5}" type="presOf" srcId="{253E1DE1-B7DC-49D7-BD1E-95866F04C7A1}" destId="{85A7D0E9-FE87-4B9F-AE1B-8CA08C3464AE}" srcOrd="1" destOrd="0" presId="urn:microsoft.com/office/officeart/2005/8/layout/bProcess3"/>
    <dgm:cxn modelId="{09A4E8B7-8E43-4BEC-8D12-6CB428594EB5}" srcId="{7C9E293B-11A2-4E74-AEB4-2A2FAABD3B48}" destId="{FE27FF30-C6C0-4F03-BD76-0DC8380C9B05}" srcOrd="5" destOrd="0" parTransId="{EECF66CE-98E1-4C4E-8B75-DB9F4038405E}" sibTransId="{CF2831EF-5318-4652-BB95-DECFC2B37B30}"/>
    <dgm:cxn modelId="{142EA7BC-F8B8-4FD5-85AB-12ECA3DC09CF}" type="presOf" srcId="{EBFF3C76-E36C-4BAA-BE46-3E45120A4797}" destId="{10BBBF07-4844-4916-90A0-DD83DD5A084D}" srcOrd="0" destOrd="0" presId="urn:microsoft.com/office/officeart/2005/8/layout/bProcess3"/>
    <dgm:cxn modelId="{251540C3-203E-4C13-AEBE-4F034C709F0D}" type="presOf" srcId="{EBFF3C76-E36C-4BAA-BE46-3E45120A4797}" destId="{9C6C327F-56B2-4335-93A2-368C4A92F702}" srcOrd="1" destOrd="0" presId="urn:microsoft.com/office/officeart/2005/8/layout/bProcess3"/>
    <dgm:cxn modelId="{BB3E5EC3-5895-44A9-A3DC-A9386FA07E7B}" srcId="{7C9E293B-11A2-4E74-AEB4-2A2FAABD3B48}" destId="{F4EA916D-4CD5-4CEC-B163-71FC9B4574CD}" srcOrd="4" destOrd="0" parTransId="{4A52D0D7-5BFA-48CE-9106-1F7BFD386823}" sibTransId="{C959A93F-0DB8-4034-A239-44DD46A384E1}"/>
    <dgm:cxn modelId="{0A8763C3-83DB-44F9-AB0C-71F2C8B4FE42}" srcId="{7C9E293B-11A2-4E74-AEB4-2A2FAABD3B48}" destId="{61C83EAB-4AEB-470A-8452-DF0DD3FAC1C2}" srcOrd="7" destOrd="0" parTransId="{16E34164-1667-45A5-8A92-84E939510E8C}" sibTransId="{253E1DE1-B7DC-49D7-BD1E-95866F04C7A1}"/>
    <dgm:cxn modelId="{7FA170C5-24A5-458F-A85A-33DD117B3F8B}" srcId="{7C9E293B-11A2-4E74-AEB4-2A2FAABD3B48}" destId="{CB33309B-AE54-4B09-B233-E549E3D144FD}" srcOrd="6" destOrd="0" parTransId="{81D976DA-54D5-4087-8C6B-DC3F747ACC06}" sibTransId="{124B8988-ED73-47C6-82C4-B849FA7ECC64}"/>
    <dgm:cxn modelId="{4360CAC7-EFEE-451F-AE80-7968B926E9FA}" type="presOf" srcId="{CB33309B-AE54-4B09-B233-E549E3D144FD}" destId="{D5BAD770-4CD6-45F1-95EF-79CFE3E22EBD}" srcOrd="0" destOrd="0" presId="urn:microsoft.com/office/officeart/2005/8/layout/bProcess3"/>
    <dgm:cxn modelId="{0D1FD9C7-144D-47E6-81DE-76C6293D8F1C}" type="presOf" srcId="{7C9E293B-11A2-4E74-AEB4-2A2FAABD3B48}" destId="{C56AE18B-2578-40D0-8EFE-045D2C5E4994}" srcOrd="0" destOrd="0" presId="urn:microsoft.com/office/officeart/2005/8/layout/bProcess3"/>
    <dgm:cxn modelId="{2B0FD6D1-21F6-4312-B9D7-8F78707E64F7}" srcId="{7C9E293B-11A2-4E74-AEB4-2A2FAABD3B48}" destId="{E2436C36-FE2B-4915-9A60-73B6257DC49E}" srcOrd="3" destOrd="0" parTransId="{9C196288-947B-49D5-8599-0230AC0241CC}" sibTransId="{EBFF3C76-E36C-4BAA-BE46-3E45120A4797}"/>
    <dgm:cxn modelId="{3C786BDA-4327-44B4-8191-13B1BDB9E742}" type="presOf" srcId="{61C83EAB-4AEB-470A-8452-DF0DD3FAC1C2}" destId="{68B5228F-5D11-45C6-825B-3082C064E1F4}" srcOrd="0" destOrd="0" presId="urn:microsoft.com/office/officeart/2005/8/layout/bProcess3"/>
    <dgm:cxn modelId="{C2C011DF-4BDC-4E44-A08F-A87D372BE8A6}" type="presOf" srcId="{E2436C36-FE2B-4915-9A60-73B6257DC49E}" destId="{BCD24B96-05CD-472B-B3E3-5E17FC2C5FDD}" srcOrd="0" destOrd="0" presId="urn:microsoft.com/office/officeart/2005/8/layout/bProcess3"/>
    <dgm:cxn modelId="{CB51E2E6-1E39-4685-8576-F456E9BDD2F7}" type="presOf" srcId="{049AFFD2-0D79-42E5-91D1-6549E3FCF62E}" destId="{6794187C-97A7-4706-90DD-3EE66721FC5D}" srcOrd="0" destOrd="0" presId="urn:microsoft.com/office/officeart/2005/8/layout/bProcess3"/>
    <dgm:cxn modelId="{35659EEA-8F4B-4713-98FD-DD520B9B8063}" type="presOf" srcId="{17DBC2E8-4B05-4872-8D8B-D8D008BDE655}" destId="{29E3635B-63F0-491F-9BB0-3F9CFB92907A}" srcOrd="1" destOrd="0" presId="urn:microsoft.com/office/officeart/2005/8/layout/bProcess3"/>
    <dgm:cxn modelId="{76D1A3FE-523D-4BA8-A368-F02211B21E2C}" srcId="{7C9E293B-11A2-4E74-AEB4-2A2FAABD3B48}" destId="{E44748F8-B9FF-40FC-B76D-14F2CA461D0E}" srcOrd="0" destOrd="0" parTransId="{A63419F6-0F82-4639-9F2C-1FD035E1FF2E}" sibTransId="{AC355222-48BE-4D19-893E-811EB4FE50EE}"/>
    <dgm:cxn modelId="{993513C7-6F56-4CD0-832E-A5B52C646C95}" type="presParOf" srcId="{C56AE18B-2578-40D0-8EFE-045D2C5E4994}" destId="{8D646B68-4348-4791-8F6C-1BF25FB54A74}" srcOrd="0" destOrd="0" presId="urn:microsoft.com/office/officeart/2005/8/layout/bProcess3"/>
    <dgm:cxn modelId="{50C8BAE9-1BF2-4455-A89A-B0BF4886B3E4}" type="presParOf" srcId="{C56AE18B-2578-40D0-8EFE-045D2C5E4994}" destId="{E226B5AB-C23A-4C42-9799-6CA56B39F57F}" srcOrd="1" destOrd="0" presId="urn:microsoft.com/office/officeart/2005/8/layout/bProcess3"/>
    <dgm:cxn modelId="{4B1B1A26-3B7F-4F71-9848-7CD0517116C3}" type="presParOf" srcId="{E226B5AB-C23A-4C42-9799-6CA56B39F57F}" destId="{4A33D42F-C65B-4E2C-AE8C-E22C1E0030B1}" srcOrd="0" destOrd="0" presId="urn:microsoft.com/office/officeart/2005/8/layout/bProcess3"/>
    <dgm:cxn modelId="{0BC9FAE9-1FF0-438C-84D6-BF26C4DA4667}" type="presParOf" srcId="{C56AE18B-2578-40D0-8EFE-045D2C5E4994}" destId="{B4AB7303-49AA-4FAA-BD5E-0445C20AB627}" srcOrd="2" destOrd="0" presId="urn:microsoft.com/office/officeart/2005/8/layout/bProcess3"/>
    <dgm:cxn modelId="{2912C056-4351-49F9-BAE2-5B888EAB136A}" type="presParOf" srcId="{C56AE18B-2578-40D0-8EFE-045D2C5E4994}" destId="{6794187C-97A7-4706-90DD-3EE66721FC5D}" srcOrd="3" destOrd="0" presId="urn:microsoft.com/office/officeart/2005/8/layout/bProcess3"/>
    <dgm:cxn modelId="{61F8EF72-3895-4FE1-AFD9-791378CF1E58}" type="presParOf" srcId="{6794187C-97A7-4706-90DD-3EE66721FC5D}" destId="{79E974C6-FD44-4E17-B860-2E3E589D4585}" srcOrd="0" destOrd="0" presId="urn:microsoft.com/office/officeart/2005/8/layout/bProcess3"/>
    <dgm:cxn modelId="{D732B1D3-43AE-422D-A57E-202F37D91F3B}" type="presParOf" srcId="{C56AE18B-2578-40D0-8EFE-045D2C5E4994}" destId="{D69159F9-FBFD-4441-BB4E-AD1275EB703D}" srcOrd="4" destOrd="0" presId="urn:microsoft.com/office/officeart/2005/8/layout/bProcess3"/>
    <dgm:cxn modelId="{CB009319-40F8-4AA1-BA61-571BF0212CA4}" type="presParOf" srcId="{C56AE18B-2578-40D0-8EFE-045D2C5E4994}" destId="{C2A0604B-F5DC-42F0-9F18-006FBE038F97}" srcOrd="5" destOrd="0" presId="urn:microsoft.com/office/officeart/2005/8/layout/bProcess3"/>
    <dgm:cxn modelId="{4C9632C7-F9F4-4A28-A735-606EE3648389}" type="presParOf" srcId="{C2A0604B-F5DC-42F0-9F18-006FBE038F97}" destId="{29E3635B-63F0-491F-9BB0-3F9CFB92907A}" srcOrd="0" destOrd="0" presId="urn:microsoft.com/office/officeart/2005/8/layout/bProcess3"/>
    <dgm:cxn modelId="{9AC96F8B-F8A6-498A-AD31-8CFBFFCD644F}" type="presParOf" srcId="{C56AE18B-2578-40D0-8EFE-045D2C5E4994}" destId="{BCD24B96-05CD-472B-B3E3-5E17FC2C5FDD}" srcOrd="6" destOrd="0" presId="urn:microsoft.com/office/officeart/2005/8/layout/bProcess3"/>
    <dgm:cxn modelId="{EB0E53E5-6E7C-45AD-AB8D-5B33F5EC88BD}" type="presParOf" srcId="{C56AE18B-2578-40D0-8EFE-045D2C5E4994}" destId="{10BBBF07-4844-4916-90A0-DD83DD5A084D}" srcOrd="7" destOrd="0" presId="urn:microsoft.com/office/officeart/2005/8/layout/bProcess3"/>
    <dgm:cxn modelId="{890B2764-39D2-4E69-8CE3-D7673F8B75C3}" type="presParOf" srcId="{10BBBF07-4844-4916-90A0-DD83DD5A084D}" destId="{9C6C327F-56B2-4335-93A2-368C4A92F702}" srcOrd="0" destOrd="0" presId="urn:microsoft.com/office/officeart/2005/8/layout/bProcess3"/>
    <dgm:cxn modelId="{84834636-F06E-4FBB-B83C-EDA093DA504D}" type="presParOf" srcId="{C56AE18B-2578-40D0-8EFE-045D2C5E4994}" destId="{49314917-E345-4230-8638-914C63866473}" srcOrd="8" destOrd="0" presId="urn:microsoft.com/office/officeart/2005/8/layout/bProcess3"/>
    <dgm:cxn modelId="{83B6C9C2-9E87-4804-B4DC-59D7946649D1}" type="presParOf" srcId="{C56AE18B-2578-40D0-8EFE-045D2C5E4994}" destId="{DE8B4C62-DE9A-4906-A2DC-28B3C570B7FB}" srcOrd="9" destOrd="0" presId="urn:microsoft.com/office/officeart/2005/8/layout/bProcess3"/>
    <dgm:cxn modelId="{6DF9499E-015F-457E-A2FC-2A4FCF814C90}" type="presParOf" srcId="{DE8B4C62-DE9A-4906-A2DC-28B3C570B7FB}" destId="{A6963A17-610F-4BCC-80C1-E383CEDDE30B}" srcOrd="0" destOrd="0" presId="urn:microsoft.com/office/officeart/2005/8/layout/bProcess3"/>
    <dgm:cxn modelId="{BF1137AC-4CF7-4F78-B887-9297710DED1A}" type="presParOf" srcId="{C56AE18B-2578-40D0-8EFE-045D2C5E4994}" destId="{C8455CFF-80D8-4641-A423-B3F40EC935F3}" srcOrd="10" destOrd="0" presId="urn:microsoft.com/office/officeart/2005/8/layout/bProcess3"/>
    <dgm:cxn modelId="{62649C2D-9883-4F93-8437-21B2A0831A27}" type="presParOf" srcId="{C56AE18B-2578-40D0-8EFE-045D2C5E4994}" destId="{5C528D29-28AD-4188-AAE2-2C00620D293A}" srcOrd="11" destOrd="0" presId="urn:microsoft.com/office/officeart/2005/8/layout/bProcess3"/>
    <dgm:cxn modelId="{CF4D7C2F-F261-4D87-8917-CFC25C5A27D4}" type="presParOf" srcId="{5C528D29-28AD-4188-AAE2-2C00620D293A}" destId="{45B7EE5C-95EA-4032-94E9-F112888609C2}" srcOrd="0" destOrd="0" presId="urn:microsoft.com/office/officeart/2005/8/layout/bProcess3"/>
    <dgm:cxn modelId="{2F302BC3-7766-4877-ACB0-EC2177B94F84}" type="presParOf" srcId="{C56AE18B-2578-40D0-8EFE-045D2C5E4994}" destId="{D5BAD770-4CD6-45F1-95EF-79CFE3E22EBD}" srcOrd="12" destOrd="0" presId="urn:microsoft.com/office/officeart/2005/8/layout/bProcess3"/>
    <dgm:cxn modelId="{76B3389F-28D2-4AF8-A538-5B865C150693}" type="presParOf" srcId="{C56AE18B-2578-40D0-8EFE-045D2C5E4994}" destId="{1D6B1FBE-513D-4BC6-AD15-6F5FC068CD08}" srcOrd="13" destOrd="0" presId="urn:microsoft.com/office/officeart/2005/8/layout/bProcess3"/>
    <dgm:cxn modelId="{DBB6CD7B-9559-48BC-8AA8-DAE02B3F96AE}" type="presParOf" srcId="{1D6B1FBE-513D-4BC6-AD15-6F5FC068CD08}" destId="{5292832B-D871-4447-9287-64B5829D362C}" srcOrd="0" destOrd="0" presId="urn:microsoft.com/office/officeart/2005/8/layout/bProcess3"/>
    <dgm:cxn modelId="{B18A7B1D-D239-4620-8BE7-F5486E5BD795}" type="presParOf" srcId="{C56AE18B-2578-40D0-8EFE-045D2C5E4994}" destId="{68B5228F-5D11-45C6-825B-3082C064E1F4}" srcOrd="14" destOrd="0" presId="urn:microsoft.com/office/officeart/2005/8/layout/bProcess3"/>
    <dgm:cxn modelId="{E5017873-2A71-452D-81A8-95E4B0618F64}" type="presParOf" srcId="{C56AE18B-2578-40D0-8EFE-045D2C5E4994}" destId="{06F45E6A-FCF8-4B75-A5BF-0CB794DD3B7D}" srcOrd="15" destOrd="0" presId="urn:microsoft.com/office/officeart/2005/8/layout/bProcess3"/>
    <dgm:cxn modelId="{6AAFA3DE-C558-4DA2-8663-57D19C3DC768}" type="presParOf" srcId="{06F45E6A-FCF8-4B75-A5BF-0CB794DD3B7D}" destId="{85A7D0E9-FE87-4B9F-AE1B-8CA08C3464AE}" srcOrd="0" destOrd="0" presId="urn:microsoft.com/office/officeart/2005/8/layout/bProcess3"/>
    <dgm:cxn modelId="{888BA4CB-3B8F-47E6-87AF-6CEBE2CE70C6}" type="presParOf" srcId="{C56AE18B-2578-40D0-8EFE-045D2C5E4994}" destId="{FE6AAA0A-C61E-4381-BF9E-764AFB4E6A7E}" srcOrd="16"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26B5AB-C23A-4C42-9799-6CA56B39F57F}">
      <dsp:nvSpPr>
        <dsp:cNvPr id="0" name=""/>
        <dsp:cNvSpPr/>
      </dsp:nvSpPr>
      <dsp:spPr>
        <a:xfrm>
          <a:off x="2665579" y="535410"/>
          <a:ext cx="386263" cy="91440"/>
        </a:xfrm>
        <a:custGeom>
          <a:avLst/>
          <a:gdLst/>
          <a:ahLst/>
          <a:cxnLst/>
          <a:rect l="0" t="0" r="0" b="0"/>
          <a:pathLst>
            <a:path>
              <a:moveTo>
                <a:pt x="0" y="45720"/>
              </a:moveTo>
              <a:lnTo>
                <a:pt x="414933" y="45720"/>
              </a:lnTo>
            </a:path>
          </a:pathLst>
        </a:custGeom>
        <a:noFill/>
        <a:ln w="6350" cap="flat" cmpd="sng" algn="ctr">
          <a:solidFill>
            <a:srgbClr val="FFC000">
              <a:shade val="90000"/>
              <a:hueOff val="0"/>
              <a:satOff val="0"/>
              <a:lumOff val="0"/>
              <a:alphaOff val="0"/>
            </a:srgb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E" sz="500" kern="1200">
            <a:solidFill>
              <a:sysClr val="windowText" lastClr="000000">
                <a:hueOff val="0"/>
                <a:satOff val="0"/>
                <a:lumOff val="0"/>
                <a:alphaOff val="0"/>
              </a:sysClr>
            </a:solidFill>
            <a:latin typeface="Calibri" panose="020F0502020204030204"/>
            <a:ea typeface="+mn-ea"/>
            <a:cs typeface="+mn-cs"/>
          </a:endParaRPr>
        </a:p>
      </dsp:txBody>
      <dsp:txXfrm>
        <a:off x="2848289" y="578902"/>
        <a:ext cx="0" cy="0"/>
      </dsp:txXfrm>
    </dsp:sp>
    <dsp:sp modelId="{8D646B68-4348-4791-8F6C-1BF25FB54A74}">
      <dsp:nvSpPr>
        <dsp:cNvPr id="0" name=""/>
        <dsp:cNvSpPr/>
      </dsp:nvSpPr>
      <dsp:spPr>
        <a:xfrm>
          <a:off x="730278" y="1826"/>
          <a:ext cx="1937100" cy="1162260"/>
        </a:xfrm>
        <a:prstGeom prst="rect">
          <a:avLst/>
        </a:prstGeom>
        <a:solidFill>
          <a:srgbClr val="FFC000">
            <a:shade val="8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IE" sz="1800" kern="1200">
              <a:solidFill>
                <a:sysClr val="window" lastClr="FFFFFF"/>
              </a:solidFill>
              <a:latin typeface="Calibri" panose="020F0502020204030204"/>
              <a:ea typeface="+mn-ea"/>
              <a:cs typeface="+mn-cs"/>
            </a:rPr>
            <a:t>Introduction </a:t>
          </a:r>
        </a:p>
      </dsp:txBody>
      <dsp:txXfrm>
        <a:off x="730278" y="1826"/>
        <a:ext cx="1937100" cy="1162260"/>
      </dsp:txXfrm>
    </dsp:sp>
    <dsp:sp modelId="{6794187C-97A7-4706-90DD-3EE66721FC5D}">
      <dsp:nvSpPr>
        <dsp:cNvPr id="0" name=""/>
        <dsp:cNvSpPr/>
      </dsp:nvSpPr>
      <dsp:spPr>
        <a:xfrm>
          <a:off x="5019543" y="535410"/>
          <a:ext cx="443602" cy="91440"/>
        </a:xfrm>
        <a:custGeom>
          <a:avLst/>
          <a:gdLst/>
          <a:ahLst/>
          <a:cxnLst/>
          <a:rect l="0" t="0" r="0" b="0"/>
          <a:pathLst>
            <a:path>
              <a:moveTo>
                <a:pt x="0" y="45720"/>
              </a:moveTo>
              <a:lnTo>
                <a:pt x="414933" y="45720"/>
              </a:lnTo>
            </a:path>
          </a:pathLst>
        </a:custGeom>
        <a:noFill/>
        <a:ln w="6350" cap="flat" cmpd="sng" algn="ctr">
          <a:solidFill>
            <a:srgbClr val="FFC000">
              <a:shade val="90000"/>
              <a:hueOff val="-73695"/>
              <a:satOff val="0"/>
              <a:lumOff val="4494"/>
              <a:alphaOff val="0"/>
            </a:srgb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E" sz="500" kern="1200">
            <a:solidFill>
              <a:sysClr val="windowText" lastClr="000000">
                <a:hueOff val="0"/>
                <a:satOff val="0"/>
                <a:lumOff val="0"/>
                <a:alphaOff val="0"/>
              </a:sysClr>
            </a:solidFill>
            <a:latin typeface="Calibri" panose="020F0502020204030204"/>
            <a:ea typeface="+mn-ea"/>
            <a:cs typeface="+mn-cs"/>
          </a:endParaRPr>
        </a:p>
      </dsp:txBody>
      <dsp:txXfrm>
        <a:off x="5229489" y="578902"/>
        <a:ext cx="0" cy="0"/>
      </dsp:txXfrm>
    </dsp:sp>
    <dsp:sp modelId="{B4AB7303-49AA-4FAA-BD5E-0445C20AB627}">
      <dsp:nvSpPr>
        <dsp:cNvPr id="0" name=""/>
        <dsp:cNvSpPr/>
      </dsp:nvSpPr>
      <dsp:spPr>
        <a:xfrm>
          <a:off x="3084243" y="0"/>
          <a:ext cx="1937100" cy="1162260"/>
        </a:xfrm>
        <a:prstGeom prst="rect">
          <a:avLst/>
        </a:prstGeom>
        <a:solidFill>
          <a:srgbClr val="C0000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IE" sz="1800" kern="1200" dirty="0">
              <a:solidFill>
                <a:sysClr val="window" lastClr="FFFFFF"/>
              </a:solidFill>
              <a:latin typeface="Calibri" panose="020F0502020204030204"/>
              <a:ea typeface="+mn-ea"/>
              <a:cs typeface="+mn-cs"/>
            </a:rPr>
            <a:t>Managing Money During Critical Life Periods</a:t>
          </a:r>
        </a:p>
      </dsp:txBody>
      <dsp:txXfrm>
        <a:off x="3084243" y="0"/>
        <a:ext cx="1937100" cy="1162260"/>
      </dsp:txXfrm>
    </dsp:sp>
    <dsp:sp modelId="{C2A0604B-F5DC-42F0-9F18-006FBE038F97}">
      <dsp:nvSpPr>
        <dsp:cNvPr id="0" name=""/>
        <dsp:cNvSpPr/>
      </dsp:nvSpPr>
      <dsp:spPr>
        <a:xfrm>
          <a:off x="1698829" y="1162286"/>
          <a:ext cx="4765266" cy="414933"/>
        </a:xfrm>
        <a:custGeom>
          <a:avLst/>
          <a:gdLst/>
          <a:ahLst/>
          <a:cxnLst/>
          <a:rect l="0" t="0" r="0" b="0"/>
          <a:pathLst>
            <a:path>
              <a:moveTo>
                <a:pt x="4765266" y="0"/>
              </a:moveTo>
              <a:lnTo>
                <a:pt x="4765266" y="224566"/>
              </a:lnTo>
              <a:lnTo>
                <a:pt x="0" y="224566"/>
              </a:lnTo>
              <a:lnTo>
                <a:pt x="0" y="414933"/>
              </a:lnTo>
            </a:path>
          </a:pathLst>
        </a:custGeom>
        <a:noFill/>
        <a:ln w="6350" cap="flat" cmpd="sng" algn="ctr">
          <a:solidFill>
            <a:srgbClr val="FFC000">
              <a:shade val="90000"/>
              <a:hueOff val="-147391"/>
              <a:satOff val="0"/>
              <a:lumOff val="8988"/>
              <a:alphaOff val="0"/>
            </a:srgb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E" sz="500" kern="1200">
            <a:solidFill>
              <a:sysClr val="windowText" lastClr="000000">
                <a:hueOff val="0"/>
                <a:satOff val="0"/>
                <a:lumOff val="0"/>
                <a:alphaOff val="0"/>
              </a:sysClr>
            </a:solidFill>
            <a:latin typeface="Calibri" panose="020F0502020204030204"/>
            <a:ea typeface="+mn-ea"/>
            <a:cs typeface="+mn-cs"/>
          </a:endParaRPr>
        </a:p>
      </dsp:txBody>
      <dsp:txXfrm>
        <a:off x="3961811" y="1367525"/>
        <a:ext cx="0" cy="0"/>
      </dsp:txXfrm>
    </dsp:sp>
    <dsp:sp modelId="{D69159F9-FBFD-4441-BB4E-AD1275EB703D}">
      <dsp:nvSpPr>
        <dsp:cNvPr id="0" name=""/>
        <dsp:cNvSpPr/>
      </dsp:nvSpPr>
      <dsp:spPr>
        <a:xfrm>
          <a:off x="5495545" y="1826"/>
          <a:ext cx="1937100" cy="1162260"/>
        </a:xfrm>
        <a:prstGeom prst="rect">
          <a:avLst/>
        </a:prstGeom>
        <a:solidFill>
          <a:srgbClr val="FFC000">
            <a:shade val="80000"/>
            <a:hueOff val="-128321"/>
            <a:satOff val="0"/>
            <a:lumOff val="8469"/>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IE" sz="1800" kern="1200">
              <a:solidFill>
                <a:sysClr val="window" lastClr="FFFFFF"/>
              </a:solidFill>
              <a:latin typeface="Calibri" panose="020F0502020204030204"/>
              <a:ea typeface="+mn-ea"/>
              <a:cs typeface="+mn-cs"/>
            </a:rPr>
            <a:t>Group Discussion </a:t>
          </a:r>
        </a:p>
      </dsp:txBody>
      <dsp:txXfrm>
        <a:off x="5495545" y="1826"/>
        <a:ext cx="1937100" cy="1162260"/>
      </dsp:txXfrm>
    </dsp:sp>
    <dsp:sp modelId="{10BBBF07-4844-4916-90A0-DD83DD5A084D}">
      <dsp:nvSpPr>
        <dsp:cNvPr id="0" name=""/>
        <dsp:cNvSpPr/>
      </dsp:nvSpPr>
      <dsp:spPr>
        <a:xfrm>
          <a:off x="2665579" y="2145030"/>
          <a:ext cx="414933" cy="91440"/>
        </a:xfrm>
        <a:custGeom>
          <a:avLst/>
          <a:gdLst/>
          <a:ahLst/>
          <a:cxnLst/>
          <a:rect l="0" t="0" r="0" b="0"/>
          <a:pathLst>
            <a:path>
              <a:moveTo>
                <a:pt x="0" y="45720"/>
              </a:moveTo>
              <a:lnTo>
                <a:pt x="414933" y="45720"/>
              </a:lnTo>
            </a:path>
          </a:pathLst>
        </a:custGeom>
        <a:noFill/>
        <a:ln w="6350" cap="flat" cmpd="sng" algn="ctr">
          <a:solidFill>
            <a:srgbClr val="FFC000">
              <a:shade val="90000"/>
              <a:hueOff val="-221086"/>
              <a:satOff val="0"/>
              <a:lumOff val="13482"/>
              <a:alphaOff val="0"/>
            </a:srgb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E" sz="500" kern="1200">
            <a:solidFill>
              <a:sysClr val="windowText" lastClr="000000">
                <a:hueOff val="0"/>
                <a:satOff val="0"/>
                <a:lumOff val="0"/>
                <a:alphaOff val="0"/>
              </a:sysClr>
            </a:solidFill>
            <a:latin typeface="Calibri" panose="020F0502020204030204"/>
            <a:ea typeface="+mn-ea"/>
            <a:cs typeface="+mn-cs"/>
          </a:endParaRPr>
        </a:p>
      </dsp:txBody>
      <dsp:txXfrm>
        <a:off x="2861907" y="2188522"/>
        <a:ext cx="0" cy="0"/>
      </dsp:txXfrm>
    </dsp:sp>
    <dsp:sp modelId="{BCD24B96-05CD-472B-B3E3-5E17FC2C5FDD}">
      <dsp:nvSpPr>
        <dsp:cNvPr id="0" name=""/>
        <dsp:cNvSpPr/>
      </dsp:nvSpPr>
      <dsp:spPr>
        <a:xfrm>
          <a:off x="730278" y="1609619"/>
          <a:ext cx="1937100" cy="1162260"/>
        </a:xfrm>
        <a:prstGeom prst="rect">
          <a:avLst/>
        </a:prstGeom>
        <a:solidFill>
          <a:srgbClr val="FF000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IE" sz="1800" kern="1200">
              <a:solidFill>
                <a:sysClr val="window" lastClr="FFFFFF"/>
              </a:solidFill>
              <a:latin typeface="Calibri" panose="020F0502020204030204"/>
              <a:ea typeface="+mn-ea"/>
              <a:cs typeface="+mn-cs"/>
            </a:rPr>
            <a:t>Personal Survival Budget </a:t>
          </a:r>
        </a:p>
      </dsp:txBody>
      <dsp:txXfrm>
        <a:off x="730278" y="1609619"/>
        <a:ext cx="1937100" cy="1162260"/>
      </dsp:txXfrm>
    </dsp:sp>
    <dsp:sp modelId="{DE8B4C62-DE9A-4906-A2DC-28B3C570B7FB}">
      <dsp:nvSpPr>
        <dsp:cNvPr id="0" name=""/>
        <dsp:cNvSpPr/>
      </dsp:nvSpPr>
      <dsp:spPr>
        <a:xfrm>
          <a:off x="5048212" y="2145030"/>
          <a:ext cx="414933" cy="91440"/>
        </a:xfrm>
        <a:custGeom>
          <a:avLst/>
          <a:gdLst/>
          <a:ahLst/>
          <a:cxnLst/>
          <a:rect l="0" t="0" r="0" b="0"/>
          <a:pathLst>
            <a:path>
              <a:moveTo>
                <a:pt x="0" y="45720"/>
              </a:moveTo>
              <a:lnTo>
                <a:pt x="414933" y="45720"/>
              </a:lnTo>
            </a:path>
          </a:pathLst>
        </a:custGeom>
        <a:noFill/>
        <a:ln w="6350" cap="flat" cmpd="sng" algn="ctr">
          <a:solidFill>
            <a:srgbClr val="FFC000">
              <a:shade val="90000"/>
              <a:hueOff val="-294782"/>
              <a:satOff val="0"/>
              <a:lumOff val="17976"/>
              <a:alphaOff val="0"/>
            </a:srgb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E" sz="500" kern="1200">
            <a:solidFill>
              <a:sysClr val="windowText" lastClr="000000">
                <a:hueOff val="0"/>
                <a:satOff val="0"/>
                <a:lumOff val="0"/>
                <a:alphaOff val="0"/>
              </a:sysClr>
            </a:solidFill>
            <a:latin typeface="Calibri" panose="020F0502020204030204"/>
            <a:ea typeface="+mn-ea"/>
            <a:cs typeface="+mn-cs"/>
          </a:endParaRPr>
        </a:p>
      </dsp:txBody>
      <dsp:txXfrm>
        <a:off x="5244540" y="2188522"/>
        <a:ext cx="0" cy="0"/>
      </dsp:txXfrm>
    </dsp:sp>
    <dsp:sp modelId="{49314917-E345-4230-8638-914C63866473}">
      <dsp:nvSpPr>
        <dsp:cNvPr id="0" name=""/>
        <dsp:cNvSpPr/>
      </dsp:nvSpPr>
      <dsp:spPr>
        <a:xfrm>
          <a:off x="3112912" y="1609619"/>
          <a:ext cx="1937100" cy="1162260"/>
        </a:xfrm>
        <a:prstGeom prst="rect">
          <a:avLst/>
        </a:prstGeom>
        <a:solidFill>
          <a:schemeClr val="accent6">
            <a:lumMod val="75000"/>
          </a:scheme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IE" sz="1800" kern="1200">
              <a:solidFill>
                <a:sysClr val="window" lastClr="FFFFFF"/>
              </a:solidFill>
              <a:latin typeface="Calibri" panose="020F0502020204030204"/>
              <a:ea typeface="+mn-ea"/>
              <a:cs typeface="+mn-cs"/>
            </a:rPr>
            <a:t>Activity</a:t>
          </a:r>
        </a:p>
      </dsp:txBody>
      <dsp:txXfrm>
        <a:off x="3112912" y="1609619"/>
        <a:ext cx="1937100" cy="1162260"/>
      </dsp:txXfrm>
    </dsp:sp>
    <dsp:sp modelId="{5C528D29-28AD-4188-AAE2-2C00620D293A}">
      <dsp:nvSpPr>
        <dsp:cNvPr id="0" name=""/>
        <dsp:cNvSpPr/>
      </dsp:nvSpPr>
      <dsp:spPr>
        <a:xfrm>
          <a:off x="1698829" y="2770080"/>
          <a:ext cx="4765266" cy="414933"/>
        </a:xfrm>
        <a:custGeom>
          <a:avLst/>
          <a:gdLst/>
          <a:ahLst/>
          <a:cxnLst/>
          <a:rect l="0" t="0" r="0" b="0"/>
          <a:pathLst>
            <a:path>
              <a:moveTo>
                <a:pt x="4765266" y="0"/>
              </a:moveTo>
              <a:lnTo>
                <a:pt x="4765266" y="224566"/>
              </a:lnTo>
              <a:lnTo>
                <a:pt x="0" y="224566"/>
              </a:lnTo>
              <a:lnTo>
                <a:pt x="0" y="414933"/>
              </a:lnTo>
            </a:path>
          </a:pathLst>
        </a:custGeom>
        <a:noFill/>
        <a:ln w="6350" cap="flat" cmpd="sng" algn="ctr">
          <a:solidFill>
            <a:srgbClr val="FFC000">
              <a:shade val="90000"/>
              <a:hueOff val="-368477"/>
              <a:satOff val="0"/>
              <a:lumOff val="22470"/>
              <a:alphaOff val="0"/>
            </a:srgb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E" sz="500" kern="1200">
            <a:solidFill>
              <a:sysClr val="windowText" lastClr="000000">
                <a:hueOff val="0"/>
                <a:satOff val="0"/>
                <a:lumOff val="0"/>
                <a:alphaOff val="0"/>
              </a:sysClr>
            </a:solidFill>
            <a:latin typeface="Calibri" panose="020F0502020204030204"/>
            <a:ea typeface="+mn-ea"/>
            <a:cs typeface="+mn-cs"/>
          </a:endParaRPr>
        </a:p>
      </dsp:txBody>
      <dsp:txXfrm>
        <a:off x="3961811" y="2975318"/>
        <a:ext cx="0" cy="0"/>
      </dsp:txXfrm>
    </dsp:sp>
    <dsp:sp modelId="{C8455CFF-80D8-4641-A423-B3F40EC935F3}">
      <dsp:nvSpPr>
        <dsp:cNvPr id="0" name=""/>
        <dsp:cNvSpPr/>
      </dsp:nvSpPr>
      <dsp:spPr>
        <a:xfrm>
          <a:off x="5495545" y="1609619"/>
          <a:ext cx="1937100" cy="1162260"/>
        </a:xfrm>
        <a:prstGeom prst="rect">
          <a:avLst/>
        </a:prstGeom>
        <a:solidFill>
          <a:srgbClr val="C0000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IE" sz="1800" kern="1200">
              <a:solidFill>
                <a:sysClr val="window" lastClr="FFFFFF"/>
              </a:solidFill>
              <a:latin typeface="Calibri" panose="020F0502020204030204"/>
              <a:ea typeface="+mn-ea"/>
              <a:cs typeface="+mn-cs"/>
            </a:rPr>
            <a:t>Break</a:t>
          </a:r>
        </a:p>
      </dsp:txBody>
      <dsp:txXfrm>
        <a:off x="5495545" y="1609619"/>
        <a:ext cx="1937100" cy="1162260"/>
      </dsp:txXfrm>
    </dsp:sp>
    <dsp:sp modelId="{1D6B1FBE-513D-4BC6-AD15-6F5FC068CD08}">
      <dsp:nvSpPr>
        <dsp:cNvPr id="0" name=""/>
        <dsp:cNvSpPr/>
      </dsp:nvSpPr>
      <dsp:spPr>
        <a:xfrm>
          <a:off x="2665579" y="3752823"/>
          <a:ext cx="414933" cy="91440"/>
        </a:xfrm>
        <a:custGeom>
          <a:avLst/>
          <a:gdLst/>
          <a:ahLst/>
          <a:cxnLst/>
          <a:rect l="0" t="0" r="0" b="0"/>
          <a:pathLst>
            <a:path>
              <a:moveTo>
                <a:pt x="0" y="45720"/>
              </a:moveTo>
              <a:lnTo>
                <a:pt x="414933" y="45720"/>
              </a:lnTo>
            </a:path>
          </a:pathLst>
        </a:custGeom>
        <a:noFill/>
        <a:ln w="6350" cap="flat" cmpd="sng" algn="ctr">
          <a:solidFill>
            <a:srgbClr val="FFC000">
              <a:shade val="90000"/>
              <a:hueOff val="-442173"/>
              <a:satOff val="0"/>
              <a:lumOff val="26964"/>
              <a:alphaOff val="0"/>
            </a:srgb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E" sz="500" kern="1200">
            <a:solidFill>
              <a:sysClr val="windowText" lastClr="000000">
                <a:hueOff val="0"/>
                <a:satOff val="0"/>
                <a:lumOff val="0"/>
                <a:alphaOff val="0"/>
              </a:sysClr>
            </a:solidFill>
            <a:latin typeface="Calibri" panose="020F0502020204030204"/>
            <a:ea typeface="+mn-ea"/>
            <a:cs typeface="+mn-cs"/>
          </a:endParaRPr>
        </a:p>
      </dsp:txBody>
      <dsp:txXfrm>
        <a:off x="2861907" y="3796315"/>
        <a:ext cx="0" cy="0"/>
      </dsp:txXfrm>
    </dsp:sp>
    <dsp:sp modelId="{D5BAD770-4CD6-45F1-95EF-79CFE3E22EBD}">
      <dsp:nvSpPr>
        <dsp:cNvPr id="0" name=""/>
        <dsp:cNvSpPr/>
      </dsp:nvSpPr>
      <dsp:spPr>
        <a:xfrm>
          <a:off x="730278" y="3217413"/>
          <a:ext cx="1937100" cy="1162260"/>
        </a:xfrm>
        <a:prstGeom prst="rect">
          <a:avLst/>
        </a:prstGeom>
        <a:solidFill>
          <a:schemeClr val="accent6"/>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IE" sz="1800" kern="1200">
              <a:solidFill>
                <a:sysClr val="window" lastClr="FFFFFF"/>
              </a:solidFill>
              <a:latin typeface="Calibri" panose="020F0502020204030204"/>
              <a:ea typeface="+mn-ea"/>
              <a:cs typeface="+mn-cs"/>
            </a:rPr>
            <a:t>Useful Strategies to Manage Money </a:t>
          </a:r>
        </a:p>
      </dsp:txBody>
      <dsp:txXfrm>
        <a:off x="730278" y="3217413"/>
        <a:ext cx="1937100" cy="1162260"/>
      </dsp:txXfrm>
    </dsp:sp>
    <dsp:sp modelId="{06F45E6A-FCF8-4B75-A5BF-0CB794DD3B7D}">
      <dsp:nvSpPr>
        <dsp:cNvPr id="0" name=""/>
        <dsp:cNvSpPr/>
      </dsp:nvSpPr>
      <dsp:spPr>
        <a:xfrm>
          <a:off x="5048212" y="3752823"/>
          <a:ext cx="414933" cy="91440"/>
        </a:xfrm>
        <a:custGeom>
          <a:avLst/>
          <a:gdLst/>
          <a:ahLst/>
          <a:cxnLst/>
          <a:rect l="0" t="0" r="0" b="0"/>
          <a:pathLst>
            <a:path>
              <a:moveTo>
                <a:pt x="0" y="45720"/>
              </a:moveTo>
              <a:lnTo>
                <a:pt x="414933" y="45720"/>
              </a:lnTo>
            </a:path>
          </a:pathLst>
        </a:custGeom>
        <a:noFill/>
        <a:ln w="6350" cap="flat" cmpd="sng" algn="ctr">
          <a:solidFill>
            <a:srgbClr val="FFC000">
              <a:shade val="90000"/>
              <a:hueOff val="-515868"/>
              <a:satOff val="0"/>
              <a:lumOff val="31458"/>
              <a:alphaOff val="0"/>
            </a:srgb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E" sz="500" kern="1200">
            <a:solidFill>
              <a:sysClr val="windowText" lastClr="000000">
                <a:hueOff val="0"/>
                <a:satOff val="0"/>
                <a:lumOff val="0"/>
                <a:alphaOff val="0"/>
              </a:sysClr>
            </a:solidFill>
            <a:latin typeface="Calibri" panose="020F0502020204030204"/>
            <a:ea typeface="+mn-ea"/>
            <a:cs typeface="+mn-cs"/>
          </a:endParaRPr>
        </a:p>
      </dsp:txBody>
      <dsp:txXfrm>
        <a:off x="5244540" y="3796315"/>
        <a:ext cx="0" cy="0"/>
      </dsp:txXfrm>
    </dsp:sp>
    <dsp:sp modelId="{68B5228F-5D11-45C6-825B-3082C064E1F4}">
      <dsp:nvSpPr>
        <dsp:cNvPr id="0" name=""/>
        <dsp:cNvSpPr/>
      </dsp:nvSpPr>
      <dsp:spPr>
        <a:xfrm>
          <a:off x="3112912" y="3217413"/>
          <a:ext cx="1937100" cy="1162260"/>
        </a:xfrm>
        <a:prstGeom prst="rect">
          <a:avLst/>
        </a:prstGeom>
        <a:solidFill>
          <a:schemeClr val="accent1">
            <a:lumMod val="75000"/>
          </a:scheme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IE" sz="1800" kern="1200">
              <a:solidFill>
                <a:sysClr val="window" lastClr="FFFFFF"/>
              </a:solidFill>
              <a:latin typeface="Calibri" panose="020F0502020204030204"/>
              <a:ea typeface="+mn-ea"/>
              <a:cs typeface="+mn-cs"/>
            </a:rPr>
            <a:t>Additional Resources </a:t>
          </a:r>
        </a:p>
      </dsp:txBody>
      <dsp:txXfrm>
        <a:off x="3112912" y="3217413"/>
        <a:ext cx="1937100" cy="1162260"/>
      </dsp:txXfrm>
    </dsp:sp>
    <dsp:sp modelId="{FE6AAA0A-C61E-4381-BF9E-764AFB4E6A7E}">
      <dsp:nvSpPr>
        <dsp:cNvPr id="0" name=""/>
        <dsp:cNvSpPr/>
      </dsp:nvSpPr>
      <dsp:spPr>
        <a:xfrm>
          <a:off x="5495545" y="3217413"/>
          <a:ext cx="1937100" cy="1162260"/>
        </a:xfrm>
        <a:prstGeom prst="rect">
          <a:avLst/>
        </a:prstGeom>
        <a:solidFill>
          <a:schemeClr val="accent6">
            <a:lumMod val="75000"/>
          </a:scheme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IE" sz="1800" kern="1200">
              <a:solidFill>
                <a:sysClr val="window" lastClr="FFFFFF"/>
              </a:solidFill>
              <a:latin typeface="Calibri" panose="020F0502020204030204"/>
              <a:ea typeface="+mn-ea"/>
              <a:cs typeface="+mn-cs"/>
            </a:rPr>
            <a:t>End </a:t>
          </a:r>
        </a:p>
      </dsp:txBody>
      <dsp:txXfrm>
        <a:off x="5495545" y="3217413"/>
        <a:ext cx="1937100" cy="1162260"/>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313"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313"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313"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313"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313"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313"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313"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313"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313"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IE"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1: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 name="Google Shape;4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 name="Google Shape;48;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E"/>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9: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IE"/>
              <a:t> </a:t>
            </a:r>
            <a:endParaRPr/>
          </a:p>
        </p:txBody>
      </p:sp>
      <p:sp>
        <p:nvSpPr>
          <p:cNvPr id="142" name="Google Shape;142;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E"/>
              <a:t>11</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3: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 name="Google Shape;190;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91" name="Google Shape;191;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E"/>
              <a:t>12</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0: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IE"/>
              <a:t>Source: https://www.youtube.com/watch?v=CU4l_rs50Kk</a:t>
            </a:r>
            <a:endParaRPr/>
          </a:p>
        </p:txBody>
      </p:sp>
      <p:sp>
        <p:nvSpPr>
          <p:cNvPr id="167" name="Google Shape;167;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E"/>
              <a:t>13</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1: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4" name="Google Shape;174;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IE"/>
              <a:t> </a:t>
            </a:r>
            <a:endParaRPr/>
          </a:p>
        </p:txBody>
      </p:sp>
      <p:sp>
        <p:nvSpPr>
          <p:cNvPr id="175" name="Google Shape;175;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E"/>
              <a:t>14</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2: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3" name="Google Shape;183;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E"/>
              <a:t>15</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3: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 name="Google Shape;190;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91" name="Google Shape;191;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E"/>
              <a:t>16</a:t>
            </a:fld>
            <a:endParaRPr/>
          </a:p>
        </p:txBody>
      </p:sp>
    </p:spTree>
    <p:extLst>
      <p:ext uri="{BB962C8B-B14F-4D97-AF65-F5344CB8AC3E}">
        <p14:creationId xmlns:p14="http://schemas.microsoft.com/office/powerpoint/2010/main" val="41312228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24" name="Google Shape;224;p16: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8: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9" name="Google Shape;239;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0" name="Google Shape;240;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E"/>
              <a:t>18</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9: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7" name="Google Shape;267;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IE"/>
              <a:t> </a:t>
            </a:r>
            <a:endParaRPr/>
          </a:p>
        </p:txBody>
      </p:sp>
      <p:sp>
        <p:nvSpPr>
          <p:cNvPr id="268" name="Google Shape;268;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E"/>
              <a:t>19</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21: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3" name="Google Shape;283;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4" name="Google Shape;284;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E"/>
              <a:t>20</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2: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 name="Google Shape;5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 name="Google Shape;55;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E"/>
              <a:t>2</a:t>
            </a:fld>
            <a:endParaRPr/>
          </a:p>
        </p:txBody>
      </p:sp>
    </p:spTree>
    <p:extLst>
      <p:ext uri="{BB962C8B-B14F-4D97-AF65-F5344CB8AC3E}">
        <p14:creationId xmlns:p14="http://schemas.microsoft.com/office/powerpoint/2010/main" val="18348197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6" name="Google Shape;276;p20: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4: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1" name="Google Shape;201;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IE"/>
              <a:t> </a:t>
            </a:r>
            <a:endParaRPr/>
          </a:p>
        </p:txBody>
      </p:sp>
      <p:sp>
        <p:nvSpPr>
          <p:cNvPr id="202" name="Google Shape;202;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E"/>
              <a:t>22</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5: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13" name="Google Shape;213;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E"/>
              <a:t>23</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2: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 name="Google Shape;5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 name="Google Shape;55;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E"/>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5: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 name="Google Shape;8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IE"/>
              <a:t> </a:t>
            </a:r>
            <a:endParaRPr/>
          </a:p>
        </p:txBody>
      </p:sp>
      <p:sp>
        <p:nvSpPr>
          <p:cNvPr id="85" name="Google Shape;85;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E"/>
              <a:t>5</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3: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 name="Google Shape;61;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IE"/>
              <a:t> </a:t>
            </a:r>
            <a:endParaRPr/>
          </a:p>
        </p:txBody>
      </p:sp>
      <p:sp>
        <p:nvSpPr>
          <p:cNvPr id="62" name="Google Shape;62;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E"/>
              <a:t>6</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4: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 name="Google Shape;7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IE"/>
              <a:t>Source: https://www.dss.gov.au/sites/default/files/documents/09_2012/op41.pdf</a:t>
            </a:r>
            <a:endParaRPr/>
          </a:p>
        </p:txBody>
      </p:sp>
      <p:sp>
        <p:nvSpPr>
          <p:cNvPr id="71" name="Google Shape;71;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E"/>
              <a:t>7</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7: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 name="Google Shape;101;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IE"/>
              <a:t> </a:t>
            </a:r>
            <a:endParaRPr/>
          </a:p>
          <a:p>
            <a:pPr marL="0" lvl="0" indent="0" algn="l" rtl="0">
              <a:spcBef>
                <a:spcPts val="0"/>
              </a:spcBef>
              <a:spcAft>
                <a:spcPts val="0"/>
              </a:spcAft>
              <a:buNone/>
            </a:pPr>
            <a:endParaRPr/>
          </a:p>
          <a:p>
            <a:pPr marL="0" lvl="0" indent="0" algn="l" rtl="0">
              <a:spcBef>
                <a:spcPts val="0"/>
              </a:spcBef>
              <a:spcAft>
                <a:spcPts val="0"/>
              </a:spcAft>
              <a:buNone/>
            </a:pPr>
            <a:r>
              <a:rPr lang="en-IE"/>
              <a:t> </a:t>
            </a:r>
            <a:endParaRPr/>
          </a:p>
        </p:txBody>
      </p:sp>
      <p:sp>
        <p:nvSpPr>
          <p:cNvPr id="102" name="Google Shape;102;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E"/>
              <a:t>8</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6: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4" name="Google Shape;94;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E"/>
              <a:t>9</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8: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 name="Google Shape;133;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IE"/>
              <a:t> </a:t>
            </a:r>
            <a:endParaRPr/>
          </a:p>
        </p:txBody>
      </p:sp>
      <p:sp>
        <p:nvSpPr>
          <p:cNvPr id="134" name="Google Shape;134;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E"/>
              <a:t>10</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End cover">
  <p:cSld name="End cover">
    <p:spTree>
      <p:nvGrpSpPr>
        <p:cNvPr id="1" name="Shape 11"/>
        <p:cNvGrpSpPr/>
        <p:nvPr/>
      </p:nvGrpSpPr>
      <p:grpSpPr>
        <a:xfrm>
          <a:off x="0" y="0"/>
          <a:ext cx="0" cy="0"/>
          <a:chOff x="0" y="0"/>
          <a:chExt cx="0" cy="0"/>
        </a:xfrm>
      </p:grpSpPr>
      <p:sp>
        <p:nvSpPr>
          <p:cNvPr id="12" name="Google Shape;12;p25"/>
          <p:cNvSpPr/>
          <p:nvPr/>
        </p:nvSpPr>
        <p:spPr>
          <a:xfrm>
            <a:off x="-67969" y="-254000"/>
            <a:ext cx="13691032" cy="775970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100000" tIns="50000" rIns="100000" bIns="50000" anchor="ctr" anchorCtr="0">
            <a:noAutofit/>
          </a:bodyPr>
          <a:lstStyle/>
          <a:p>
            <a:pPr marL="0" marR="0" lvl="0" indent="0" algn="ctr" rtl="0">
              <a:spcBef>
                <a:spcPts val="0"/>
              </a:spcBef>
              <a:spcAft>
                <a:spcPts val="0"/>
              </a:spcAft>
              <a:buNone/>
            </a:pPr>
            <a:endParaRPr sz="1478" b="0" i="0" u="none" strike="noStrike" cap="none">
              <a:solidFill>
                <a:schemeClr val="lt1"/>
              </a:solidFill>
              <a:latin typeface="Calibri"/>
              <a:ea typeface="Calibri"/>
              <a:cs typeface="Calibri"/>
              <a:sym typeface="Calibri"/>
            </a:endParaRPr>
          </a:p>
        </p:txBody>
      </p:sp>
      <p:sp>
        <p:nvSpPr>
          <p:cNvPr id="13" name="Google Shape;13;p25"/>
          <p:cNvSpPr txBox="1">
            <a:spLocks noGrp="1"/>
          </p:cNvSpPr>
          <p:nvPr>
            <p:ph type="ctrTitle"/>
          </p:nvPr>
        </p:nvSpPr>
        <p:spPr>
          <a:xfrm>
            <a:off x="310399" y="2955190"/>
            <a:ext cx="6107071" cy="1060949"/>
          </a:xfrm>
          <a:prstGeom prst="rect">
            <a:avLst/>
          </a:prstGeom>
          <a:noFill/>
          <a:ln>
            <a:noFill/>
          </a:ln>
        </p:spPr>
        <p:txBody>
          <a:bodyPr spcFirstLastPara="1" wrap="square" lIns="72000" tIns="45700" rIns="72000" bIns="45700" anchor="t" anchorCtr="0">
            <a:noAutofit/>
          </a:bodyPr>
          <a:lstStyle>
            <a:lvl1pPr lvl="0" algn="l">
              <a:lnSpc>
                <a:spcPct val="90000"/>
              </a:lnSpc>
              <a:spcBef>
                <a:spcPts val="0"/>
              </a:spcBef>
              <a:spcAft>
                <a:spcPts val="0"/>
              </a:spcAft>
              <a:buClr>
                <a:schemeClr val="dk2"/>
              </a:buClr>
              <a:buSzPts val="2800"/>
              <a:buFont typeface="Open Sans"/>
              <a:buNone/>
              <a:defRPr sz="2800" b="1">
                <a:solidFill>
                  <a:schemeClr val="dk2"/>
                </a:solidFill>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14" name="Google Shape;14;p25"/>
          <p:cNvGrpSpPr/>
          <p:nvPr/>
        </p:nvGrpSpPr>
        <p:grpSpPr>
          <a:xfrm>
            <a:off x="309367" y="6493935"/>
            <a:ext cx="6399441" cy="923330"/>
            <a:chOff x="309367" y="6493935"/>
            <a:chExt cx="6399441" cy="923330"/>
          </a:xfrm>
        </p:grpSpPr>
        <p:sp>
          <p:nvSpPr>
            <p:cNvPr id="15" name="Google Shape;15;p25"/>
            <p:cNvSpPr txBox="1"/>
            <p:nvPr/>
          </p:nvSpPr>
          <p:spPr>
            <a:xfrm>
              <a:off x="2070100" y="6493935"/>
              <a:ext cx="4638708" cy="923330"/>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chemeClr val="dk1"/>
                </a:buClr>
                <a:buSzPts val="1200"/>
                <a:buFont typeface="Calibri"/>
                <a:buNone/>
              </a:pPr>
              <a:r>
                <a:rPr lang="en-IE" sz="1200" b="0" i="0" u="none" strike="noStrike" cap="none">
                  <a:solidFill>
                    <a:schemeClr val="dk1"/>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[Project Number:  2020-1-UK01-KA204-079048]</a:t>
              </a:r>
              <a:endParaRPr sz="1200" b="0" i="0" u="none" strike="noStrike" cap="none">
                <a:solidFill>
                  <a:schemeClr val="dk1"/>
                </a:solidFill>
                <a:latin typeface="Calibri"/>
                <a:ea typeface="Calibri"/>
                <a:cs typeface="Calibri"/>
                <a:sym typeface="Calibri"/>
              </a:endParaRPr>
            </a:p>
          </p:txBody>
        </p:sp>
        <p:pic>
          <p:nvPicPr>
            <p:cNvPr id="16" name="Google Shape;16;p25"/>
            <p:cNvPicPr preferRelativeResize="0"/>
            <p:nvPr/>
          </p:nvPicPr>
          <p:blipFill rotWithShape="1">
            <a:blip r:embed="rId2">
              <a:alphaModFix/>
            </a:blip>
            <a:srcRect/>
            <a:stretch/>
          </p:blipFill>
          <p:spPr>
            <a:xfrm>
              <a:off x="309367" y="6778845"/>
              <a:ext cx="1471307" cy="304544"/>
            </a:xfrm>
            <a:prstGeom prst="rect">
              <a:avLst/>
            </a:prstGeom>
            <a:noFill/>
            <a:ln>
              <a:noFill/>
            </a:ln>
          </p:spPr>
        </p:pic>
      </p:grpSp>
      <p:pic>
        <p:nvPicPr>
          <p:cNvPr id="17" name="Google Shape;17;p25"/>
          <p:cNvPicPr preferRelativeResize="0"/>
          <p:nvPr/>
        </p:nvPicPr>
        <p:blipFill rotWithShape="1">
          <a:blip r:embed="rId3">
            <a:alphaModFix/>
          </a:blip>
          <a:srcRect/>
          <a:stretch/>
        </p:blipFill>
        <p:spPr>
          <a:xfrm>
            <a:off x="465786" y="637418"/>
            <a:ext cx="2782951" cy="1259537"/>
          </a:xfrm>
          <a:prstGeom prst="rect">
            <a:avLst/>
          </a:prstGeom>
          <a:noFill/>
          <a:ln>
            <a:noFill/>
          </a:ln>
        </p:spPr>
      </p:pic>
      <p:pic>
        <p:nvPicPr>
          <p:cNvPr id="18" name="Google Shape;18;p25"/>
          <p:cNvPicPr preferRelativeResize="0"/>
          <p:nvPr/>
        </p:nvPicPr>
        <p:blipFill rotWithShape="1">
          <a:blip r:embed="rId4">
            <a:alphaModFix/>
          </a:blip>
          <a:srcRect/>
          <a:stretch/>
        </p:blipFill>
        <p:spPr>
          <a:xfrm>
            <a:off x="6998234" y="2675313"/>
            <a:ext cx="6624829" cy="4830387"/>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ubtitle Content - 2col">
  <p:cSld name="Title Subtitle Content - 2col">
    <p:spTree>
      <p:nvGrpSpPr>
        <p:cNvPr id="1" name="Shape 21"/>
        <p:cNvGrpSpPr/>
        <p:nvPr/>
      </p:nvGrpSpPr>
      <p:grpSpPr>
        <a:xfrm>
          <a:off x="0" y="0"/>
          <a:ext cx="0" cy="0"/>
          <a:chOff x="0" y="0"/>
          <a:chExt cx="0" cy="0"/>
        </a:xfrm>
      </p:grpSpPr>
      <p:sp>
        <p:nvSpPr>
          <p:cNvPr id="22" name="Google Shape;22;p26"/>
          <p:cNvSpPr txBox="1">
            <a:spLocks noGrp="1"/>
          </p:cNvSpPr>
          <p:nvPr>
            <p:ph type="body" idx="1"/>
          </p:nvPr>
        </p:nvSpPr>
        <p:spPr>
          <a:xfrm>
            <a:off x="500063" y="1466850"/>
            <a:ext cx="12331541" cy="5538475"/>
          </a:xfrm>
          <a:prstGeom prst="rect">
            <a:avLst/>
          </a:prstGeom>
          <a:noFill/>
          <a:ln>
            <a:noFill/>
          </a:ln>
        </p:spPr>
        <p:txBody>
          <a:bodyPr spcFirstLastPara="1" wrap="square" lIns="72000" tIns="45700" rIns="72000" bIns="45700" anchor="t" anchorCtr="0">
            <a:noAutofit/>
          </a:bodyPr>
          <a:lstStyle>
            <a:lvl1pPr marL="457200" marR="0" lvl="0" indent="-228600" algn="just" rtl="0">
              <a:lnSpc>
                <a:spcPct val="100000"/>
              </a:lnSpc>
              <a:spcBef>
                <a:spcPts val="0"/>
              </a:spcBef>
              <a:spcAft>
                <a:spcPts val="0"/>
              </a:spcAft>
              <a:buClr>
                <a:schemeClr val="dk2"/>
              </a:buClr>
              <a:buSzPts val="2188"/>
              <a:buFont typeface="Arial"/>
              <a:buNone/>
              <a:defRPr sz="2188" b="0" i="0" u="none" strike="noStrike" cap="none">
                <a:solidFill>
                  <a:schemeClr val="dk2"/>
                </a:solidFill>
                <a:latin typeface="Calibri"/>
                <a:ea typeface="Calibri"/>
                <a:cs typeface="Calibri"/>
                <a:sym typeface="Calibri"/>
              </a:defRPr>
            </a:lvl1pPr>
            <a:lvl2pPr marL="914400" marR="0" lvl="1" indent="-367537" algn="l" rtl="0">
              <a:lnSpc>
                <a:spcPct val="100000"/>
              </a:lnSpc>
              <a:spcBef>
                <a:spcPts val="600"/>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2pPr>
            <a:lvl3pPr marL="1371600" marR="0" lvl="2" indent="-367538" algn="l" rtl="0">
              <a:lnSpc>
                <a:spcPct val="100000"/>
              </a:lnSpc>
              <a:spcBef>
                <a:spcPts val="600"/>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3pPr>
            <a:lvl4pPr marL="1828800" marR="0" lvl="3" indent="-367538" algn="l" rtl="0">
              <a:lnSpc>
                <a:spcPct val="100000"/>
              </a:lnSpc>
              <a:spcBef>
                <a:spcPts val="600"/>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4pPr>
            <a:lvl5pPr marL="2286000" marR="0" lvl="4" indent="-367538" algn="l" rtl="0">
              <a:lnSpc>
                <a:spcPct val="100000"/>
              </a:lnSpc>
              <a:spcBef>
                <a:spcPts val="600"/>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5pPr>
            <a:lvl6pPr marL="2743200" marR="0" lvl="5" indent="-353631" algn="l" rtl="0">
              <a:lnSpc>
                <a:spcPct val="90000"/>
              </a:lnSpc>
              <a:spcBef>
                <a:spcPts val="600"/>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6pPr>
            <a:lvl7pPr marL="3200400" marR="0" lvl="6"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7pPr>
            <a:lvl8pPr marL="3657600" marR="0" lvl="7"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8pPr>
            <a:lvl9pPr marL="4114800" marR="0" lvl="8"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9pPr>
          </a:lstStyle>
          <a:p>
            <a:endParaRPr/>
          </a:p>
        </p:txBody>
      </p:sp>
      <p:sp>
        <p:nvSpPr>
          <p:cNvPr id="23" name="Google Shape;23;p26"/>
          <p:cNvSpPr txBox="1">
            <a:spLocks noGrp="1"/>
          </p:cNvSpPr>
          <p:nvPr>
            <p:ph type="title"/>
          </p:nvPr>
        </p:nvSpPr>
        <p:spPr>
          <a:xfrm>
            <a:off x="502500" y="432159"/>
            <a:ext cx="12330000" cy="720000"/>
          </a:xfrm>
          <a:prstGeom prst="rect">
            <a:avLst/>
          </a:prstGeom>
          <a:noFill/>
          <a:ln>
            <a:noFill/>
          </a:ln>
        </p:spPr>
        <p:txBody>
          <a:bodyPr spcFirstLastPara="1" wrap="square" lIns="72000" tIns="45700" rIns="72000" bIns="45700" anchor="ctr" anchorCtr="0">
            <a:normAutofit/>
          </a:bodyPr>
          <a:lstStyle>
            <a:lvl1pPr lvl="0" algn="l">
              <a:lnSpc>
                <a:spcPct val="90000"/>
              </a:lnSpc>
              <a:spcBef>
                <a:spcPts val="0"/>
              </a:spcBef>
              <a:spcAft>
                <a:spcPts val="0"/>
              </a:spcAft>
              <a:buClr>
                <a:schemeClr val="accen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Subtitle Content - 2col">
  <p:cSld name="1_Title Subtitle Content - 2col">
    <p:spTree>
      <p:nvGrpSpPr>
        <p:cNvPr id="1" name="Shape 24"/>
        <p:cNvGrpSpPr/>
        <p:nvPr/>
      </p:nvGrpSpPr>
      <p:grpSpPr>
        <a:xfrm>
          <a:off x="0" y="0"/>
          <a:ext cx="0" cy="0"/>
          <a:chOff x="0" y="0"/>
          <a:chExt cx="0" cy="0"/>
        </a:xfrm>
      </p:grpSpPr>
      <p:sp>
        <p:nvSpPr>
          <p:cNvPr id="25" name="Google Shape;25;p27"/>
          <p:cNvSpPr txBox="1">
            <a:spLocks noGrp="1"/>
          </p:cNvSpPr>
          <p:nvPr>
            <p:ph type="body" idx="1"/>
          </p:nvPr>
        </p:nvSpPr>
        <p:spPr>
          <a:xfrm>
            <a:off x="500064" y="1984375"/>
            <a:ext cx="12331402" cy="5129444"/>
          </a:xfrm>
          <a:prstGeom prst="rect">
            <a:avLst/>
          </a:prstGeom>
          <a:noFill/>
          <a:ln>
            <a:noFill/>
          </a:ln>
        </p:spPr>
        <p:txBody>
          <a:bodyPr spcFirstLastPara="1" wrap="square" lIns="72000" tIns="45700" rIns="72000" bIns="45700" anchor="t" anchorCtr="0">
            <a:noAutofit/>
          </a:bodyPr>
          <a:lstStyle>
            <a:lvl1pPr marL="457200" marR="0" lvl="0" indent="-228600" algn="just" rtl="0">
              <a:lnSpc>
                <a:spcPct val="100000"/>
              </a:lnSpc>
              <a:spcBef>
                <a:spcPts val="0"/>
              </a:spcBef>
              <a:spcAft>
                <a:spcPts val="0"/>
              </a:spcAft>
              <a:buClr>
                <a:schemeClr val="accent4"/>
              </a:buClr>
              <a:buSzPts val="2188"/>
              <a:buFont typeface="Arial"/>
              <a:buNone/>
              <a:defRPr sz="2188" b="0" i="0" u="none" strike="noStrike" cap="none">
                <a:solidFill>
                  <a:schemeClr val="dk2"/>
                </a:solidFill>
                <a:latin typeface="Calibri"/>
                <a:ea typeface="Calibri"/>
                <a:cs typeface="Calibri"/>
                <a:sym typeface="Calibri"/>
              </a:defRPr>
            </a:lvl1pPr>
            <a:lvl2pPr marL="914400" marR="0" lvl="1" indent="-367537" algn="l" rtl="0">
              <a:lnSpc>
                <a:spcPct val="100000"/>
              </a:lnSpc>
              <a:spcBef>
                <a:spcPts val="600"/>
              </a:spcBef>
              <a:spcAft>
                <a:spcPts val="0"/>
              </a:spcAft>
              <a:buClr>
                <a:schemeClr val="accent4"/>
              </a:buClr>
              <a:buSzPts val="2188"/>
              <a:buFont typeface="Arial"/>
              <a:buChar char="•"/>
              <a:defRPr sz="2188" b="0" i="0" u="none" strike="noStrike" cap="none">
                <a:solidFill>
                  <a:schemeClr val="dk2"/>
                </a:solidFill>
                <a:latin typeface="Calibri"/>
                <a:ea typeface="Calibri"/>
                <a:cs typeface="Calibri"/>
                <a:sym typeface="Calibri"/>
              </a:defRPr>
            </a:lvl2pPr>
            <a:lvl3pPr marL="1371600" marR="0" lvl="2" indent="-367538" algn="l" rtl="0">
              <a:lnSpc>
                <a:spcPct val="100000"/>
              </a:lnSpc>
              <a:spcBef>
                <a:spcPts val="600"/>
              </a:spcBef>
              <a:spcAft>
                <a:spcPts val="0"/>
              </a:spcAft>
              <a:buClr>
                <a:schemeClr val="accent4"/>
              </a:buClr>
              <a:buSzPts val="2188"/>
              <a:buFont typeface="Arial"/>
              <a:buChar char="•"/>
              <a:defRPr sz="2188" b="0" i="0" u="none" strike="noStrike" cap="none">
                <a:solidFill>
                  <a:schemeClr val="dk2"/>
                </a:solidFill>
                <a:latin typeface="Calibri"/>
                <a:ea typeface="Calibri"/>
                <a:cs typeface="Calibri"/>
                <a:sym typeface="Calibri"/>
              </a:defRPr>
            </a:lvl3pPr>
            <a:lvl4pPr marL="1828800" marR="0" lvl="3" indent="-367538" algn="l" rtl="0">
              <a:lnSpc>
                <a:spcPct val="100000"/>
              </a:lnSpc>
              <a:spcBef>
                <a:spcPts val="600"/>
              </a:spcBef>
              <a:spcAft>
                <a:spcPts val="0"/>
              </a:spcAft>
              <a:buClr>
                <a:schemeClr val="accent4"/>
              </a:buClr>
              <a:buSzPts val="2188"/>
              <a:buFont typeface="Arial"/>
              <a:buChar char="•"/>
              <a:defRPr sz="2188" b="0" i="0" u="none" strike="noStrike" cap="none">
                <a:solidFill>
                  <a:schemeClr val="dk2"/>
                </a:solidFill>
                <a:latin typeface="Calibri"/>
                <a:ea typeface="Calibri"/>
                <a:cs typeface="Calibri"/>
                <a:sym typeface="Calibri"/>
              </a:defRPr>
            </a:lvl4pPr>
            <a:lvl5pPr marL="2286000" marR="0" lvl="4" indent="-367538" algn="l" rtl="0">
              <a:lnSpc>
                <a:spcPct val="100000"/>
              </a:lnSpc>
              <a:spcBef>
                <a:spcPts val="600"/>
              </a:spcBef>
              <a:spcAft>
                <a:spcPts val="0"/>
              </a:spcAft>
              <a:buClr>
                <a:schemeClr val="accent4"/>
              </a:buClr>
              <a:buSzPts val="2188"/>
              <a:buFont typeface="Arial"/>
              <a:buChar char="•"/>
              <a:defRPr sz="2188" b="0" i="0" u="none" strike="noStrike" cap="none">
                <a:solidFill>
                  <a:schemeClr val="dk2"/>
                </a:solidFill>
                <a:latin typeface="Calibri"/>
                <a:ea typeface="Calibri"/>
                <a:cs typeface="Calibri"/>
                <a:sym typeface="Calibri"/>
              </a:defRPr>
            </a:lvl5pPr>
            <a:lvl6pPr marL="2743200" marR="0" lvl="5" indent="-353631" algn="l" rtl="0">
              <a:lnSpc>
                <a:spcPct val="90000"/>
              </a:lnSpc>
              <a:spcBef>
                <a:spcPts val="600"/>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6pPr>
            <a:lvl7pPr marL="3200400" marR="0" lvl="6"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7pPr>
            <a:lvl8pPr marL="3657600" marR="0" lvl="7"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8pPr>
            <a:lvl9pPr marL="4114800" marR="0" lvl="8"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9pPr>
          </a:lstStyle>
          <a:p>
            <a:endParaRPr/>
          </a:p>
        </p:txBody>
      </p:sp>
      <p:sp>
        <p:nvSpPr>
          <p:cNvPr id="26" name="Google Shape;26;p27"/>
          <p:cNvSpPr txBox="1">
            <a:spLocks noGrp="1"/>
          </p:cNvSpPr>
          <p:nvPr>
            <p:ph type="title"/>
          </p:nvPr>
        </p:nvSpPr>
        <p:spPr>
          <a:xfrm>
            <a:off x="502500" y="432159"/>
            <a:ext cx="12330000" cy="720000"/>
          </a:xfrm>
          <a:prstGeom prst="rect">
            <a:avLst/>
          </a:prstGeom>
          <a:noFill/>
          <a:ln>
            <a:noFill/>
          </a:ln>
        </p:spPr>
        <p:txBody>
          <a:bodyPr spcFirstLastPara="1" wrap="square" lIns="72000" tIns="45700" rIns="72000" bIns="45700" anchor="ctr" anchorCtr="0">
            <a:normAutofit/>
          </a:bodyPr>
          <a:lstStyle>
            <a:lvl1pPr lvl="0" algn="l">
              <a:lnSpc>
                <a:spcPct val="90000"/>
              </a:lnSpc>
              <a:spcBef>
                <a:spcPts val="0"/>
              </a:spcBef>
              <a:spcAft>
                <a:spcPts val="0"/>
              </a:spcAft>
              <a:buClr>
                <a:schemeClr val="accen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27"/>
          <p:cNvSpPr txBox="1">
            <a:spLocks noGrp="1"/>
          </p:cNvSpPr>
          <p:nvPr>
            <p:ph type="body" idx="2"/>
          </p:nvPr>
        </p:nvSpPr>
        <p:spPr>
          <a:xfrm>
            <a:off x="500064" y="1260554"/>
            <a:ext cx="12331541" cy="602889"/>
          </a:xfrm>
          <a:prstGeom prst="rect">
            <a:avLst/>
          </a:prstGeom>
          <a:solidFill>
            <a:schemeClr val="dk1"/>
          </a:solidFill>
          <a:ln>
            <a:noFill/>
          </a:ln>
        </p:spPr>
        <p:txBody>
          <a:bodyPr spcFirstLastPara="1" wrap="square" lIns="72000" tIns="45700" rIns="72000" bIns="45700" anchor="ctr" anchorCtr="0">
            <a:noAutofit/>
          </a:bodyPr>
          <a:lstStyle>
            <a:lvl1pPr marL="457200" marR="0" lvl="0" indent="-228600" algn="just" rtl="0">
              <a:lnSpc>
                <a:spcPct val="90000"/>
              </a:lnSpc>
              <a:spcBef>
                <a:spcPts val="1094"/>
              </a:spcBef>
              <a:spcAft>
                <a:spcPts val="0"/>
              </a:spcAft>
              <a:buClr>
                <a:schemeClr val="lt2"/>
              </a:buClr>
              <a:buSzPts val="2400"/>
              <a:buFont typeface="Arial"/>
              <a:buNone/>
              <a:defRPr sz="2400" b="1" i="1" u="none" strike="noStrike" cap="none">
                <a:solidFill>
                  <a:schemeClr val="lt2"/>
                </a:solidFill>
                <a:latin typeface="Calibri"/>
                <a:ea typeface="Calibri"/>
                <a:cs typeface="Calibri"/>
                <a:sym typeface="Calibri"/>
              </a:defRPr>
            </a:lvl1pPr>
            <a:lvl2pPr marL="914400" marR="0" lvl="1" indent="-395287" algn="l" rtl="0">
              <a:lnSpc>
                <a:spcPct val="90000"/>
              </a:lnSpc>
              <a:spcBef>
                <a:spcPts val="547"/>
              </a:spcBef>
              <a:spcAft>
                <a:spcPts val="0"/>
              </a:spcAft>
              <a:buClr>
                <a:schemeClr val="dk1"/>
              </a:buClr>
              <a:buSzPts val="2625"/>
              <a:buFont typeface="Arial"/>
              <a:buChar char="•"/>
              <a:defRPr sz="2625" b="0" i="0" u="none" strike="noStrike" cap="none">
                <a:solidFill>
                  <a:schemeClr val="dk1"/>
                </a:solidFill>
                <a:latin typeface="Calibri"/>
                <a:ea typeface="Calibri"/>
                <a:cs typeface="Calibri"/>
                <a:sym typeface="Calibri"/>
              </a:defRPr>
            </a:lvl2pPr>
            <a:lvl3pPr marL="1371600" marR="0" lvl="2" indent="-367538" algn="l" rtl="0">
              <a:lnSpc>
                <a:spcPct val="90000"/>
              </a:lnSpc>
              <a:spcBef>
                <a:spcPts val="547"/>
              </a:spcBef>
              <a:spcAft>
                <a:spcPts val="0"/>
              </a:spcAft>
              <a:buClr>
                <a:schemeClr val="dk1"/>
              </a:buClr>
              <a:buSzPts val="2188"/>
              <a:buFont typeface="Arial"/>
              <a:buChar char="•"/>
              <a:defRPr sz="2188" b="0" i="0" u="none" strike="noStrike" cap="none">
                <a:solidFill>
                  <a:schemeClr val="dk1"/>
                </a:solidFill>
                <a:latin typeface="Calibri"/>
                <a:ea typeface="Calibri"/>
                <a:cs typeface="Calibri"/>
                <a:sym typeface="Calibri"/>
              </a:defRPr>
            </a:lvl3pPr>
            <a:lvl4pPr marL="1828800" marR="0" lvl="3"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4pPr>
            <a:lvl5pPr marL="2286000" marR="0" lvl="4"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5pPr>
            <a:lvl6pPr marL="2743200" marR="0" lvl="5"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6pPr>
            <a:lvl7pPr marL="3200400" marR="0" lvl="6"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7pPr>
            <a:lvl8pPr marL="3657600" marR="0" lvl="7"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8pPr>
            <a:lvl9pPr marL="4114800" marR="0" lvl="8"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Content - 2col">
  <p:cSld name="Title Content - 2col">
    <p:spTree>
      <p:nvGrpSpPr>
        <p:cNvPr id="1" name="Shape 28"/>
        <p:cNvGrpSpPr/>
        <p:nvPr/>
      </p:nvGrpSpPr>
      <p:grpSpPr>
        <a:xfrm>
          <a:off x="0" y="0"/>
          <a:ext cx="0" cy="0"/>
          <a:chOff x="0" y="0"/>
          <a:chExt cx="0" cy="0"/>
        </a:xfrm>
      </p:grpSpPr>
      <p:sp>
        <p:nvSpPr>
          <p:cNvPr id="29" name="Google Shape;29;p28"/>
          <p:cNvSpPr txBox="1">
            <a:spLocks noGrp="1"/>
          </p:cNvSpPr>
          <p:nvPr>
            <p:ph type="body" idx="1"/>
          </p:nvPr>
        </p:nvSpPr>
        <p:spPr>
          <a:xfrm>
            <a:off x="500064" y="1514474"/>
            <a:ext cx="6042422" cy="5588141"/>
          </a:xfrm>
          <a:prstGeom prst="rect">
            <a:avLst/>
          </a:prstGeom>
          <a:noFill/>
          <a:ln>
            <a:noFill/>
          </a:ln>
        </p:spPr>
        <p:txBody>
          <a:bodyPr spcFirstLastPara="1" wrap="square" lIns="72000" tIns="45700" rIns="72000" bIns="45700" anchor="t" anchorCtr="0">
            <a:noAutofit/>
          </a:bodyPr>
          <a:lstStyle>
            <a:lvl1pPr marL="457200" marR="0" lvl="0" indent="-228600" algn="just" rtl="0">
              <a:lnSpc>
                <a:spcPct val="90000"/>
              </a:lnSpc>
              <a:spcBef>
                <a:spcPts val="1094"/>
              </a:spcBef>
              <a:spcAft>
                <a:spcPts val="0"/>
              </a:spcAft>
              <a:buClr>
                <a:schemeClr val="dk2"/>
              </a:buClr>
              <a:buSzPts val="2188"/>
              <a:buFont typeface="Arial"/>
              <a:buNone/>
              <a:defRPr sz="2188" b="0" i="0" u="none" strike="noStrike" cap="none">
                <a:solidFill>
                  <a:schemeClr val="dk2"/>
                </a:solidFill>
                <a:latin typeface="Calibri"/>
                <a:ea typeface="Calibri"/>
                <a:cs typeface="Calibri"/>
                <a:sym typeface="Calibri"/>
              </a:defRPr>
            </a:lvl1pPr>
            <a:lvl2pPr marL="914400" marR="0" lvl="1" indent="-367537"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2pPr>
            <a:lvl3pPr marL="1371600" marR="0" lvl="2" indent="-367538"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3pPr>
            <a:lvl4pPr marL="1828800" marR="0" lvl="3" indent="-367538"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4pPr>
            <a:lvl5pPr marL="2286000" marR="0" lvl="4" indent="-367538"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5pPr>
            <a:lvl6pPr marL="2743200" marR="0" lvl="5"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6pPr>
            <a:lvl7pPr marL="3200400" marR="0" lvl="6"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7pPr>
            <a:lvl8pPr marL="3657600" marR="0" lvl="7"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8pPr>
            <a:lvl9pPr marL="4114800" marR="0" lvl="8"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9pPr>
          </a:lstStyle>
          <a:p>
            <a:endParaRPr/>
          </a:p>
        </p:txBody>
      </p:sp>
      <p:sp>
        <p:nvSpPr>
          <p:cNvPr id="30" name="Google Shape;30;p28"/>
          <p:cNvSpPr txBox="1">
            <a:spLocks noGrp="1"/>
          </p:cNvSpPr>
          <p:nvPr>
            <p:ph type="body" idx="2"/>
          </p:nvPr>
        </p:nvSpPr>
        <p:spPr>
          <a:xfrm>
            <a:off x="6789183" y="1514474"/>
            <a:ext cx="6042422" cy="5588141"/>
          </a:xfrm>
          <a:prstGeom prst="rect">
            <a:avLst/>
          </a:prstGeom>
          <a:noFill/>
          <a:ln>
            <a:noFill/>
          </a:ln>
        </p:spPr>
        <p:txBody>
          <a:bodyPr spcFirstLastPara="1" wrap="square" lIns="72000" tIns="45700" rIns="72000" bIns="45700" anchor="t" anchorCtr="0">
            <a:noAutofit/>
          </a:bodyPr>
          <a:lstStyle>
            <a:lvl1pPr marL="457200" marR="0" lvl="0" indent="-228600" algn="just" rtl="0">
              <a:lnSpc>
                <a:spcPct val="90000"/>
              </a:lnSpc>
              <a:spcBef>
                <a:spcPts val="1094"/>
              </a:spcBef>
              <a:spcAft>
                <a:spcPts val="0"/>
              </a:spcAft>
              <a:buClr>
                <a:schemeClr val="dk2"/>
              </a:buClr>
              <a:buSzPts val="2188"/>
              <a:buFont typeface="Arial"/>
              <a:buNone/>
              <a:defRPr sz="2188" b="0" i="0" u="none" strike="noStrike" cap="none">
                <a:solidFill>
                  <a:schemeClr val="dk2"/>
                </a:solidFill>
                <a:latin typeface="Calibri"/>
                <a:ea typeface="Calibri"/>
                <a:cs typeface="Calibri"/>
                <a:sym typeface="Calibri"/>
              </a:defRPr>
            </a:lvl1pPr>
            <a:lvl2pPr marL="914400" marR="0" lvl="1" indent="-367537"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2pPr>
            <a:lvl3pPr marL="1371600" marR="0" lvl="2" indent="-367538"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3pPr>
            <a:lvl4pPr marL="1828800" marR="0" lvl="3" indent="-367538"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4pPr>
            <a:lvl5pPr marL="2286000" marR="0" lvl="4" indent="-367538"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5pPr>
            <a:lvl6pPr marL="2743200" marR="0" lvl="5"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6pPr>
            <a:lvl7pPr marL="3200400" marR="0" lvl="6"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7pPr>
            <a:lvl8pPr marL="3657600" marR="0" lvl="7"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8pPr>
            <a:lvl9pPr marL="4114800" marR="0" lvl="8"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9pPr>
          </a:lstStyle>
          <a:p>
            <a:endParaRPr/>
          </a:p>
        </p:txBody>
      </p:sp>
      <p:sp>
        <p:nvSpPr>
          <p:cNvPr id="31" name="Google Shape;31;p28"/>
          <p:cNvSpPr txBox="1">
            <a:spLocks noGrp="1"/>
          </p:cNvSpPr>
          <p:nvPr>
            <p:ph type="title"/>
          </p:nvPr>
        </p:nvSpPr>
        <p:spPr>
          <a:xfrm>
            <a:off x="502500" y="432159"/>
            <a:ext cx="12330000" cy="720000"/>
          </a:xfrm>
          <a:prstGeom prst="rect">
            <a:avLst/>
          </a:prstGeom>
          <a:noFill/>
          <a:ln>
            <a:noFill/>
          </a:ln>
        </p:spPr>
        <p:txBody>
          <a:bodyPr spcFirstLastPara="1" wrap="square" lIns="72000" tIns="45700" rIns="72000" bIns="45700" anchor="ctr" anchorCtr="0">
            <a:normAutofit/>
          </a:bodyPr>
          <a:lstStyle>
            <a:lvl1pPr lvl="0" algn="l">
              <a:lnSpc>
                <a:spcPct val="90000"/>
              </a:lnSpc>
              <a:spcBef>
                <a:spcPts val="0"/>
              </a:spcBef>
              <a:spcAft>
                <a:spcPts val="0"/>
              </a:spcAft>
              <a:buClr>
                <a:schemeClr val="accen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ubtitle Text - 1col">
  <p:cSld name="Title Subtitle Text - 1col">
    <p:spTree>
      <p:nvGrpSpPr>
        <p:cNvPr id="1" name="Shape 32"/>
        <p:cNvGrpSpPr/>
        <p:nvPr/>
      </p:nvGrpSpPr>
      <p:grpSpPr>
        <a:xfrm>
          <a:off x="0" y="0"/>
          <a:ext cx="0" cy="0"/>
          <a:chOff x="0" y="0"/>
          <a:chExt cx="0" cy="0"/>
        </a:xfrm>
      </p:grpSpPr>
      <p:sp>
        <p:nvSpPr>
          <p:cNvPr id="33" name="Google Shape;33;p29"/>
          <p:cNvSpPr txBox="1">
            <a:spLocks noGrp="1"/>
          </p:cNvSpPr>
          <p:nvPr>
            <p:ph type="body" idx="1"/>
          </p:nvPr>
        </p:nvSpPr>
        <p:spPr>
          <a:xfrm>
            <a:off x="500064" y="1981200"/>
            <a:ext cx="6042422" cy="5121418"/>
          </a:xfrm>
          <a:prstGeom prst="rect">
            <a:avLst/>
          </a:prstGeom>
          <a:noFill/>
          <a:ln>
            <a:noFill/>
          </a:ln>
        </p:spPr>
        <p:txBody>
          <a:bodyPr spcFirstLastPara="1" wrap="square" lIns="72000" tIns="45700" rIns="72000" bIns="45700" anchor="t" anchorCtr="0">
            <a:noAutofit/>
          </a:bodyPr>
          <a:lstStyle>
            <a:lvl1pPr marL="457200" marR="0" lvl="0" indent="-228600" algn="just" rtl="0">
              <a:lnSpc>
                <a:spcPct val="90000"/>
              </a:lnSpc>
              <a:spcBef>
                <a:spcPts val="1094"/>
              </a:spcBef>
              <a:spcAft>
                <a:spcPts val="0"/>
              </a:spcAft>
              <a:buClr>
                <a:schemeClr val="dk2"/>
              </a:buClr>
              <a:buSzPts val="2188"/>
              <a:buFont typeface="Arial"/>
              <a:buNone/>
              <a:defRPr sz="2188" b="0" i="0" u="none" strike="noStrike" cap="none">
                <a:solidFill>
                  <a:schemeClr val="dk2"/>
                </a:solidFill>
                <a:latin typeface="Calibri"/>
                <a:ea typeface="Calibri"/>
                <a:cs typeface="Calibri"/>
                <a:sym typeface="Calibri"/>
              </a:defRPr>
            </a:lvl1pPr>
            <a:lvl2pPr marL="914400" marR="0" lvl="1" indent="-367537"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2pPr>
            <a:lvl3pPr marL="1371600" marR="0" lvl="2" indent="-367538"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3pPr>
            <a:lvl4pPr marL="1828800" marR="0" lvl="3" indent="-367538"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4pPr>
            <a:lvl5pPr marL="2286000" marR="0" lvl="4" indent="-367538"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5pPr>
            <a:lvl6pPr marL="2743200" marR="0" lvl="5"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6pPr>
            <a:lvl7pPr marL="3200400" marR="0" lvl="6"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7pPr>
            <a:lvl8pPr marL="3657600" marR="0" lvl="7"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8pPr>
            <a:lvl9pPr marL="4114800" marR="0" lvl="8"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9pPr>
          </a:lstStyle>
          <a:p>
            <a:endParaRPr/>
          </a:p>
        </p:txBody>
      </p:sp>
      <p:sp>
        <p:nvSpPr>
          <p:cNvPr id="34" name="Google Shape;34;p29"/>
          <p:cNvSpPr txBox="1">
            <a:spLocks noGrp="1"/>
          </p:cNvSpPr>
          <p:nvPr>
            <p:ph type="body" idx="2"/>
          </p:nvPr>
        </p:nvSpPr>
        <p:spPr>
          <a:xfrm>
            <a:off x="6789183" y="1981200"/>
            <a:ext cx="6042422" cy="5121418"/>
          </a:xfrm>
          <a:prstGeom prst="rect">
            <a:avLst/>
          </a:prstGeom>
          <a:noFill/>
          <a:ln>
            <a:noFill/>
          </a:ln>
        </p:spPr>
        <p:txBody>
          <a:bodyPr spcFirstLastPara="1" wrap="square" lIns="72000" tIns="45700" rIns="72000" bIns="45700" anchor="t" anchorCtr="0">
            <a:noAutofit/>
          </a:bodyPr>
          <a:lstStyle>
            <a:lvl1pPr marL="457200" marR="0" lvl="0" indent="-228600" algn="just" rtl="0">
              <a:lnSpc>
                <a:spcPct val="90000"/>
              </a:lnSpc>
              <a:spcBef>
                <a:spcPts val="1094"/>
              </a:spcBef>
              <a:spcAft>
                <a:spcPts val="0"/>
              </a:spcAft>
              <a:buClr>
                <a:schemeClr val="dk2"/>
              </a:buClr>
              <a:buSzPts val="2188"/>
              <a:buFont typeface="Arial"/>
              <a:buNone/>
              <a:defRPr sz="2188" b="0" i="0" u="none" strike="noStrike" cap="none">
                <a:solidFill>
                  <a:schemeClr val="dk2"/>
                </a:solidFill>
                <a:latin typeface="Calibri"/>
                <a:ea typeface="Calibri"/>
                <a:cs typeface="Calibri"/>
                <a:sym typeface="Calibri"/>
              </a:defRPr>
            </a:lvl1pPr>
            <a:lvl2pPr marL="914400" marR="0" lvl="1" indent="-367537"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2pPr>
            <a:lvl3pPr marL="1371600" marR="0" lvl="2" indent="-367538"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3pPr>
            <a:lvl4pPr marL="1828800" marR="0" lvl="3" indent="-367538"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4pPr>
            <a:lvl5pPr marL="2286000" marR="0" lvl="4" indent="-367538"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5pPr>
            <a:lvl6pPr marL="2743200" marR="0" lvl="5"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6pPr>
            <a:lvl7pPr marL="3200400" marR="0" lvl="6"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7pPr>
            <a:lvl8pPr marL="3657600" marR="0" lvl="7"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8pPr>
            <a:lvl9pPr marL="4114800" marR="0" lvl="8"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9pPr>
          </a:lstStyle>
          <a:p>
            <a:endParaRPr/>
          </a:p>
        </p:txBody>
      </p:sp>
      <p:sp>
        <p:nvSpPr>
          <p:cNvPr id="35" name="Google Shape;35;p29"/>
          <p:cNvSpPr txBox="1">
            <a:spLocks noGrp="1"/>
          </p:cNvSpPr>
          <p:nvPr>
            <p:ph type="body" idx="3"/>
          </p:nvPr>
        </p:nvSpPr>
        <p:spPr>
          <a:xfrm>
            <a:off x="500064" y="1260554"/>
            <a:ext cx="12331541" cy="602889"/>
          </a:xfrm>
          <a:prstGeom prst="rect">
            <a:avLst/>
          </a:prstGeom>
          <a:solidFill>
            <a:schemeClr val="dk1"/>
          </a:solidFill>
          <a:ln>
            <a:noFill/>
          </a:ln>
        </p:spPr>
        <p:txBody>
          <a:bodyPr spcFirstLastPara="1" wrap="square" lIns="72000" tIns="45700" rIns="72000" bIns="45700" anchor="ctr" anchorCtr="0">
            <a:noAutofit/>
          </a:bodyPr>
          <a:lstStyle>
            <a:lvl1pPr marL="457200" marR="0" lvl="0" indent="-228600" algn="just" rtl="0">
              <a:lnSpc>
                <a:spcPct val="90000"/>
              </a:lnSpc>
              <a:spcBef>
                <a:spcPts val="1094"/>
              </a:spcBef>
              <a:spcAft>
                <a:spcPts val="0"/>
              </a:spcAft>
              <a:buClr>
                <a:schemeClr val="lt2"/>
              </a:buClr>
              <a:buSzPts val="2400"/>
              <a:buFont typeface="Arial"/>
              <a:buNone/>
              <a:defRPr sz="2400" b="1" i="1" u="none" strike="noStrike" cap="none">
                <a:solidFill>
                  <a:schemeClr val="lt2"/>
                </a:solidFill>
                <a:latin typeface="Calibri"/>
                <a:ea typeface="Calibri"/>
                <a:cs typeface="Calibri"/>
                <a:sym typeface="Calibri"/>
              </a:defRPr>
            </a:lvl1pPr>
            <a:lvl2pPr marL="914400" marR="0" lvl="1" indent="-395287" algn="l" rtl="0">
              <a:lnSpc>
                <a:spcPct val="90000"/>
              </a:lnSpc>
              <a:spcBef>
                <a:spcPts val="547"/>
              </a:spcBef>
              <a:spcAft>
                <a:spcPts val="0"/>
              </a:spcAft>
              <a:buClr>
                <a:schemeClr val="dk1"/>
              </a:buClr>
              <a:buSzPts val="2625"/>
              <a:buFont typeface="Arial"/>
              <a:buChar char="•"/>
              <a:defRPr sz="2625" b="0" i="0" u="none" strike="noStrike" cap="none">
                <a:solidFill>
                  <a:schemeClr val="dk1"/>
                </a:solidFill>
                <a:latin typeface="Calibri"/>
                <a:ea typeface="Calibri"/>
                <a:cs typeface="Calibri"/>
                <a:sym typeface="Calibri"/>
              </a:defRPr>
            </a:lvl2pPr>
            <a:lvl3pPr marL="1371600" marR="0" lvl="2" indent="-367538" algn="l" rtl="0">
              <a:lnSpc>
                <a:spcPct val="90000"/>
              </a:lnSpc>
              <a:spcBef>
                <a:spcPts val="547"/>
              </a:spcBef>
              <a:spcAft>
                <a:spcPts val="0"/>
              </a:spcAft>
              <a:buClr>
                <a:schemeClr val="dk1"/>
              </a:buClr>
              <a:buSzPts val="2188"/>
              <a:buFont typeface="Arial"/>
              <a:buChar char="•"/>
              <a:defRPr sz="2188" b="0" i="0" u="none" strike="noStrike" cap="none">
                <a:solidFill>
                  <a:schemeClr val="dk1"/>
                </a:solidFill>
                <a:latin typeface="Calibri"/>
                <a:ea typeface="Calibri"/>
                <a:cs typeface="Calibri"/>
                <a:sym typeface="Calibri"/>
              </a:defRPr>
            </a:lvl3pPr>
            <a:lvl4pPr marL="1828800" marR="0" lvl="3"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4pPr>
            <a:lvl5pPr marL="2286000" marR="0" lvl="4"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5pPr>
            <a:lvl6pPr marL="2743200" marR="0" lvl="5"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6pPr>
            <a:lvl7pPr marL="3200400" marR="0" lvl="6"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7pPr>
            <a:lvl8pPr marL="3657600" marR="0" lvl="7"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8pPr>
            <a:lvl9pPr marL="4114800" marR="0" lvl="8"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9pPr>
          </a:lstStyle>
          <a:p>
            <a:endParaRPr/>
          </a:p>
        </p:txBody>
      </p:sp>
      <p:sp>
        <p:nvSpPr>
          <p:cNvPr id="36" name="Google Shape;36;p29"/>
          <p:cNvSpPr txBox="1">
            <a:spLocks noGrp="1"/>
          </p:cNvSpPr>
          <p:nvPr>
            <p:ph type="title"/>
          </p:nvPr>
        </p:nvSpPr>
        <p:spPr>
          <a:xfrm>
            <a:off x="502500" y="432159"/>
            <a:ext cx="12330000" cy="720000"/>
          </a:xfrm>
          <a:prstGeom prst="rect">
            <a:avLst/>
          </a:prstGeom>
          <a:noFill/>
          <a:ln>
            <a:noFill/>
          </a:ln>
        </p:spPr>
        <p:txBody>
          <a:bodyPr spcFirstLastPara="1" wrap="square" lIns="72000" tIns="45700" rIns="72000" bIns="45700" anchor="ctr" anchorCtr="0">
            <a:normAutofit/>
          </a:bodyPr>
          <a:lstStyle>
            <a:lvl1pPr lvl="0" algn="l">
              <a:lnSpc>
                <a:spcPct val="90000"/>
              </a:lnSpc>
              <a:spcBef>
                <a:spcPts val="0"/>
              </a:spcBef>
              <a:spcAft>
                <a:spcPts val="0"/>
              </a:spcAft>
              <a:buClr>
                <a:schemeClr val="accen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End cover">
  <p:cSld name="End cover">
    <p:spTree>
      <p:nvGrpSpPr>
        <p:cNvPr id="1" name="Shape 37"/>
        <p:cNvGrpSpPr/>
        <p:nvPr/>
      </p:nvGrpSpPr>
      <p:grpSpPr>
        <a:xfrm>
          <a:off x="0" y="0"/>
          <a:ext cx="0" cy="0"/>
          <a:chOff x="0" y="0"/>
          <a:chExt cx="0" cy="0"/>
        </a:xfrm>
      </p:grpSpPr>
      <p:sp>
        <p:nvSpPr>
          <p:cNvPr id="38" name="Google Shape;38;p24"/>
          <p:cNvSpPr/>
          <p:nvPr/>
        </p:nvSpPr>
        <p:spPr>
          <a:xfrm>
            <a:off x="-67969" y="-254000"/>
            <a:ext cx="13691032" cy="775970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100000" tIns="50000" rIns="100000" bIns="50000" anchor="ctr" anchorCtr="0">
            <a:noAutofit/>
          </a:bodyPr>
          <a:lstStyle/>
          <a:p>
            <a:pPr marL="0" marR="0" lvl="0" indent="0" algn="ctr" rtl="0">
              <a:spcBef>
                <a:spcPts val="0"/>
              </a:spcBef>
              <a:spcAft>
                <a:spcPts val="0"/>
              </a:spcAft>
              <a:buNone/>
            </a:pPr>
            <a:endParaRPr sz="1478">
              <a:solidFill>
                <a:schemeClr val="lt1"/>
              </a:solidFill>
              <a:latin typeface="Calibri"/>
              <a:ea typeface="Calibri"/>
              <a:cs typeface="Calibri"/>
              <a:sym typeface="Calibri"/>
            </a:endParaRPr>
          </a:p>
        </p:txBody>
      </p:sp>
      <p:sp>
        <p:nvSpPr>
          <p:cNvPr id="39" name="Google Shape;39;p24"/>
          <p:cNvSpPr txBox="1">
            <a:spLocks noGrp="1"/>
          </p:cNvSpPr>
          <p:nvPr>
            <p:ph type="ctrTitle"/>
          </p:nvPr>
        </p:nvSpPr>
        <p:spPr>
          <a:xfrm>
            <a:off x="310399" y="2955190"/>
            <a:ext cx="6107071" cy="1060949"/>
          </a:xfrm>
          <a:prstGeom prst="rect">
            <a:avLst/>
          </a:prstGeom>
          <a:noFill/>
          <a:ln>
            <a:noFill/>
          </a:ln>
        </p:spPr>
        <p:txBody>
          <a:bodyPr spcFirstLastPara="1" wrap="square" lIns="72000" tIns="45700" rIns="72000" bIns="45700" anchor="t" anchorCtr="0">
            <a:noAutofit/>
          </a:bodyPr>
          <a:lstStyle>
            <a:lvl1pPr lvl="0" algn="l">
              <a:lnSpc>
                <a:spcPct val="90000"/>
              </a:lnSpc>
              <a:spcBef>
                <a:spcPts val="0"/>
              </a:spcBef>
              <a:spcAft>
                <a:spcPts val="0"/>
              </a:spcAft>
              <a:buClr>
                <a:schemeClr val="dk2"/>
              </a:buClr>
              <a:buSzPts val="2800"/>
              <a:buFont typeface="Open Sans"/>
              <a:buNone/>
              <a:defRPr sz="2800" b="1">
                <a:solidFill>
                  <a:schemeClr val="dk2"/>
                </a:solidFill>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40" name="Google Shape;40;p24"/>
          <p:cNvGrpSpPr/>
          <p:nvPr/>
        </p:nvGrpSpPr>
        <p:grpSpPr>
          <a:xfrm>
            <a:off x="309367" y="6493935"/>
            <a:ext cx="6399441" cy="923330"/>
            <a:chOff x="309367" y="6493935"/>
            <a:chExt cx="6399441" cy="923330"/>
          </a:xfrm>
        </p:grpSpPr>
        <p:sp>
          <p:nvSpPr>
            <p:cNvPr id="41" name="Google Shape;41;p24"/>
            <p:cNvSpPr txBox="1"/>
            <p:nvPr/>
          </p:nvSpPr>
          <p:spPr>
            <a:xfrm>
              <a:off x="2070100" y="6493935"/>
              <a:ext cx="4638708" cy="923330"/>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chemeClr val="dk1"/>
                </a:buClr>
                <a:buSzPts val="1200"/>
                <a:buFont typeface="Calibri"/>
                <a:buNone/>
              </a:pPr>
              <a:r>
                <a:rPr lang="en-IE" sz="1200">
                  <a:solidFill>
                    <a:schemeClr val="dk1"/>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[Project Number:  2020-1-UK01-KA204-079048]</a:t>
              </a:r>
              <a:endParaRPr sz="1200">
                <a:solidFill>
                  <a:schemeClr val="dk1"/>
                </a:solidFill>
                <a:latin typeface="Calibri"/>
                <a:ea typeface="Calibri"/>
                <a:cs typeface="Calibri"/>
                <a:sym typeface="Calibri"/>
              </a:endParaRPr>
            </a:p>
          </p:txBody>
        </p:sp>
        <p:pic>
          <p:nvPicPr>
            <p:cNvPr id="42" name="Google Shape;42;p24"/>
            <p:cNvPicPr preferRelativeResize="0"/>
            <p:nvPr/>
          </p:nvPicPr>
          <p:blipFill rotWithShape="1">
            <a:blip r:embed="rId2">
              <a:alphaModFix/>
            </a:blip>
            <a:srcRect/>
            <a:stretch/>
          </p:blipFill>
          <p:spPr>
            <a:xfrm>
              <a:off x="309367" y="6778845"/>
              <a:ext cx="1471307" cy="304544"/>
            </a:xfrm>
            <a:prstGeom prst="rect">
              <a:avLst/>
            </a:prstGeom>
            <a:noFill/>
            <a:ln>
              <a:noFill/>
            </a:ln>
          </p:spPr>
        </p:pic>
      </p:grpSp>
      <p:pic>
        <p:nvPicPr>
          <p:cNvPr id="43" name="Google Shape;43;p24"/>
          <p:cNvPicPr preferRelativeResize="0"/>
          <p:nvPr/>
        </p:nvPicPr>
        <p:blipFill rotWithShape="1">
          <a:blip r:embed="rId3">
            <a:alphaModFix/>
          </a:blip>
          <a:srcRect/>
          <a:stretch/>
        </p:blipFill>
        <p:spPr>
          <a:xfrm>
            <a:off x="465786" y="637418"/>
            <a:ext cx="2782951" cy="1259537"/>
          </a:xfrm>
          <a:prstGeom prst="rect">
            <a:avLst/>
          </a:prstGeom>
          <a:noFill/>
          <a:ln>
            <a:noFill/>
          </a:ln>
        </p:spPr>
      </p:pic>
      <p:pic>
        <p:nvPicPr>
          <p:cNvPr id="44" name="Google Shape;44;p24"/>
          <p:cNvPicPr preferRelativeResize="0"/>
          <p:nvPr/>
        </p:nvPicPr>
        <p:blipFill rotWithShape="1">
          <a:blip r:embed="rId4">
            <a:alphaModFix/>
          </a:blip>
          <a:srcRect/>
          <a:stretch/>
        </p:blipFill>
        <p:spPr>
          <a:xfrm>
            <a:off x="6998234" y="2675313"/>
            <a:ext cx="6624829" cy="4830387"/>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
        <p:cNvGrpSpPr/>
        <p:nvPr/>
      </p:nvGrpSpPr>
      <p:grpSpPr>
        <a:xfrm>
          <a:off x="0" y="0"/>
          <a:ext cx="0" cy="0"/>
          <a:chOff x="0" y="0"/>
          <a:chExt cx="0" cy="0"/>
        </a:xfrm>
      </p:grpSpPr>
      <p:sp>
        <p:nvSpPr>
          <p:cNvPr id="10" name="Google Shape;10;p23"/>
          <p:cNvSpPr txBox="1">
            <a:spLocks noGrp="1"/>
          </p:cNvSpPr>
          <p:nvPr>
            <p:ph type="title"/>
          </p:nvPr>
        </p:nvSpPr>
        <p:spPr>
          <a:xfrm>
            <a:off x="502500" y="432159"/>
            <a:ext cx="12330000" cy="720000"/>
          </a:xfrm>
          <a:prstGeom prst="rect">
            <a:avLst/>
          </a:prstGeom>
          <a:noFill/>
          <a:ln>
            <a:noFill/>
          </a:ln>
        </p:spPr>
        <p:txBody>
          <a:bodyPr spcFirstLastPara="1" wrap="square" lIns="72000" tIns="45700" rIns="72000" bIns="45700" anchor="ctr" anchorCtr="0">
            <a:normAutofit/>
          </a:bodyPr>
          <a:lstStyle>
            <a:lvl1pPr marR="0" lvl="0" algn="l" rtl="0">
              <a:lnSpc>
                <a:spcPct val="90000"/>
              </a:lnSpc>
              <a:spcBef>
                <a:spcPts val="0"/>
              </a:spcBef>
              <a:spcAft>
                <a:spcPts val="0"/>
              </a:spcAft>
              <a:buClr>
                <a:schemeClr val="accent2"/>
              </a:buClr>
              <a:buSzPts val="2800"/>
              <a:buFont typeface="Calibri"/>
              <a:buNone/>
              <a:defRPr sz="2800" b="1" i="0" u="none" strike="noStrike" cap="none">
                <a:solidFill>
                  <a:schemeClr val="accent2"/>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
        <p:cNvGrpSpPr/>
        <p:nvPr/>
      </p:nvGrpSpPr>
      <p:grpSpPr>
        <a:xfrm>
          <a:off x="0" y="0"/>
          <a:ext cx="0" cy="0"/>
          <a:chOff x="0" y="0"/>
          <a:chExt cx="0" cy="0"/>
        </a:xfrm>
      </p:grpSpPr>
      <p:sp>
        <p:nvSpPr>
          <p:cNvPr id="20" name="Google Shape;20;p22"/>
          <p:cNvSpPr txBox="1">
            <a:spLocks noGrp="1"/>
          </p:cNvSpPr>
          <p:nvPr>
            <p:ph type="title"/>
          </p:nvPr>
        </p:nvSpPr>
        <p:spPr>
          <a:xfrm>
            <a:off x="502500" y="432159"/>
            <a:ext cx="12330000" cy="720000"/>
          </a:xfrm>
          <a:prstGeom prst="rect">
            <a:avLst/>
          </a:prstGeom>
          <a:noFill/>
          <a:ln>
            <a:noFill/>
          </a:ln>
        </p:spPr>
        <p:txBody>
          <a:bodyPr spcFirstLastPara="1" wrap="square" lIns="72000" tIns="45700" rIns="72000" bIns="45700" anchor="ctr" anchorCtr="0">
            <a:normAutofit/>
          </a:bodyPr>
          <a:lstStyle>
            <a:lvl1pPr marR="0" lvl="0" algn="l" rtl="0">
              <a:lnSpc>
                <a:spcPct val="90000"/>
              </a:lnSpc>
              <a:spcBef>
                <a:spcPts val="0"/>
              </a:spcBef>
              <a:spcAft>
                <a:spcPts val="0"/>
              </a:spcAft>
              <a:buClr>
                <a:schemeClr val="accent2"/>
              </a:buClr>
              <a:buSzPts val="2800"/>
              <a:buFont typeface="Calibri"/>
              <a:buNone/>
              <a:defRPr sz="2800" b="1" i="0" u="none" strike="noStrike" cap="none">
                <a:solidFill>
                  <a:schemeClr val="accent2"/>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www.bing.com/videos/search?q=utube+video+the+importance+of+budgeting&amp;qs=n&amp;sp=-1&amp;pq=utube+video+the+importance+of+budgeting&amp;sc=1-39&amp;sk=&amp;cvid=F95D8F4069C64770BC02E828A7521C5C&amp;ru=%2fsearch%3fq%3dutube%2bvideo%2bthe%2bimportance%2bof%2bbudgeting%26qs%3dn%26form%3dQBRE%26sp%3d-1%26pq%3dutube%2bvideo%2bthe%2bimportance%2bof%2bbudgeting%26sc%3d1-39%26sk%3d%26cvid%3dF95D8F4069C64770BC02E828A7521C5C&amp;view=detail&amp;mmscn=vwrc&amp;mid=C6B1B6241905DE00E45CC6B1B6241905DE00E45C&amp;FORM=WRVORC"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hyperlink" Target="https://www.youtube.com/watch?v=dH-8yrzd8yc"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moneymattersproject.eu/" TargetMode="External"/><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hyperlink" Target="https://www.thebalance.com/the-50-30-20-rule-of-thumb-453922" TargetMode="External"/><Relationship Id="rId3" Type="http://schemas.openxmlformats.org/officeDocument/2006/relationships/hyperlink" Target="https://www.youtube.com/watch?v=3Ew9453gvJ8" TargetMode="External"/><Relationship Id="rId7" Type="http://schemas.openxmlformats.org/officeDocument/2006/relationships/hyperlink" Target="https://www.struggletodaystrengthtomorrow.com/financial-buffer/"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hyperlink" Target="https://www.dss.gov.au/sites/default/files/documents/09_2012/op41.pdf" TargetMode="External"/><Relationship Id="rId5" Type="http://schemas.openxmlformats.org/officeDocument/2006/relationships/hyperlink" Target="https://www.simplefp.co.uk/the-hierarchy-of-financial-needs/" TargetMode="External"/><Relationship Id="rId4" Type="http://schemas.openxmlformats.org/officeDocument/2006/relationships/hyperlink" Target="https://www.youtube.com/watch?v=QyuU4wFIz3o&amp;t=9s"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chart" Target="../charts/chart1.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9.sv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8.png"/><Relationship Id="rId17" Type="http://schemas.openxmlformats.org/officeDocument/2006/relationships/image" Target="../media/image13.svg"/><Relationship Id="rId2" Type="http://schemas.openxmlformats.org/officeDocument/2006/relationships/notesSlide" Target="../notesSlides/notesSlide3.xml"/><Relationship Id="rId16"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7.svg"/><Relationship Id="rId5" Type="http://schemas.openxmlformats.org/officeDocument/2006/relationships/diagramQuickStyle" Target="../diagrams/quickStyle1.xml"/><Relationship Id="rId15" Type="http://schemas.openxmlformats.org/officeDocument/2006/relationships/image" Target="../media/image11.svg"/><Relationship Id="rId10" Type="http://schemas.openxmlformats.org/officeDocument/2006/relationships/image" Target="../media/image6.png"/><Relationship Id="rId4" Type="http://schemas.openxmlformats.org/officeDocument/2006/relationships/diagramLayout" Target="../diagrams/layout1.xml"/><Relationship Id="rId9" Type="http://schemas.openxmlformats.org/officeDocument/2006/relationships/image" Target="../media/image5.svg"/><Relationship Id="rId14"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hyperlink" Target="about:blank"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6OAqNtueu0U"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0" name="Google Shape;50;p1"/>
          <p:cNvSpPr txBox="1">
            <a:spLocks noGrp="1"/>
          </p:cNvSpPr>
          <p:nvPr>
            <p:ph type="ctrTitle"/>
          </p:nvPr>
        </p:nvSpPr>
        <p:spPr>
          <a:xfrm>
            <a:off x="311150" y="2955925"/>
            <a:ext cx="7766050" cy="1060450"/>
          </a:xfrm>
          <a:prstGeom prst="rect">
            <a:avLst/>
          </a:prstGeom>
          <a:noFill/>
          <a:ln>
            <a:noFill/>
          </a:ln>
        </p:spPr>
        <p:txBody>
          <a:bodyPr spcFirstLastPara="1" wrap="square" lIns="72000" tIns="45700" rIns="72000" bIns="45700" anchor="t" anchorCtr="0">
            <a:noAutofit/>
          </a:bodyPr>
          <a:lstStyle/>
          <a:p>
            <a:pPr marL="0" lvl="0" indent="0" algn="l" rtl="0">
              <a:lnSpc>
                <a:spcPct val="90000"/>
              </a:lnSpc>
              <a:spcBef>
                <a:spcPts val="0"/>
              </a:spcBef>
              <a:spcAft>
                <a:spcPts val="0"/>
              </a:spcAft>
              <a:buClr>
                <a:schemeClr val="dk2"/>
              </a:buClr>
              <a:buSzPts val="2800"/>
              <a:buFont typeface="Open Sans"/>
              <a:buNone/>
            </a:pPr>
            <a:r>
              <a:rPr lang="en-IE" dirty="0">
                <a:latin typeface="Calibri" panose="020F0502020204030204" pitchFamily="34" charset="0"/>
                <a:cs typeface="Calibri" panose="020F0502020204030204" pitchFamily="34" charset="0"/>
              </a:rPr>
              <a:t>IO3: Financial Literacy Training for Parents </a:t>
            </a:r>
            <a:endParaRPr dirty="0">
              <a:latin typeface="Calibri" panose="020F0502020204030204" pitchFamily="34" charset="0"/>
              <a:cs typeface="Calibri" panose="020F0502020204030204" pitchFamily="34" charset="0"/>
            </a:endParaRPr>
          </a:p>
        </p:txBody>
      </p:sp>
      <p:sp>
        <p:nvSpPr>
          <p:cNvPr id="51" name="Google Shape;51;p1"/>
          <p:cNvSpPr txBox="1"/>
          <p:nvPr/>
        </p:nvSpPr>
        <p:spPr>
          <a:xfrm>
            <a:off x="310399" y="4233090"/>
            <a:ext cx="6107071" cy="936476"/>
          </a:xfrm>
          <a:prstGeom prst="rect">
            <a:avLst/>
          </a:prstGeom>
          <a:noFill/>
          <a:ln>
            <a:noFill/>
          </a:ln>
        </p:spPr>
        <p:txBody>
          <a:bodyPr spcFirstLastPara="1" wrap="square" lIns="91425" tIns="45700" rIns="91425" bIns="45700" anchor="t" anchorCtr="0">
            <a:noAutofit/>
          </a:bodyPr>
          <a:lstStyle/>
          <a:p>
            <a:pPr marL="0" marR="0" lvl="0" indent="0" rtl="0">
              <a:lnSpc>
                <a:spcPct val="90000"/>
              </a:lnSpc>
              <a:spcBef>
                <a:spcPts val="0"/>
              </a:spcBef>
              <a:spcAft>
                <a:spcPts val="0"/>
              </a:spcAft>
              <a:buClr>
                <a:schemeClr val="accent2"/>
              </a:buClr>
              <a:buSzPts val="2400"/>
              <a:buFont typeface="Arial"/>
              <a:buNone/>
            </a:pPr>
            <a:r>
              <a:rPr lang="en-IE" sz="2800" b="1" i="0" u="none" strike="noStrike" cap="none" dirty="0">
                <a:solidFill>
                  <a:srgbClr val="097D74"/>
                </a:solidFill>
                <a:latin typeface="Calibri" panose="020F0502020204030204" pitchFamily="34" charset="0"/>
                <a:ea typeface="Open Sans"/>
                <a:cs typeface="Calibri" panose="020F0502020204030204" pitchFamily="34" charset="0"/>
                <a:sym typeface="Open Sans"/>
              </a:rPr>
              <a:t>Module 5: Managing Money During Critical Life Periods </a:t>
            </a:r>
            <a:endParaRPr sz="2800" b="1" i="0" u="none" strike="noStrike" cap="none" dirty="0">
              <a:solidFill>
                <a:srgbClr val="097D74"/>
              </a:solidFill>
              <a:latin typeface="Calibri" panose="020F0502020204030204" pitchFamily="34" charset="0"/>
              <a:ea typeface="Open Sans"/>
              <a:cs typeface="Calibri" panose="020F0502020204030204" pitchFamily="34" charset="0"/>
              <a:sym typeface="Open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8"/>
          <p:cNvSpPr txBox="1">
            <a:spLocks noGrp="1"/>
          </p:cNvSpPr>
          <p:nvPr>
            <p:ph type="body" idx="1"/>
          </p:nvPr>
        </p:nvSpPr>
        <p:spPr>
          <a:xfrm>
            <a:off x="500063" y="1984375"/>
            <a:ext cx="12329999" cy="5129444"/>
          </a:xfrm>
          <a:prstGeom prst="rect">
            <a:avLst/>
          </a:prstGeom>
          <a:noFill/>
          <a:ln>
            <a:noFill/>
          </a:ln>
        </p:spPr>
        <p:txBody>
          <a:bodyPr spcFirstLastPara="1" wrap="square" lIns="72000" tIns="45700" rIns="72000" bIns="45700" anchor="t" anchorCtr="0">
            <a:noAutofit/>
          </a:bodyPr>
          <a:lstStyle/>
          <a:p>
            <a:pPr marL="342900" lvl="0" indent="-342900" algn="l" rtl="0">
              <a:lnSpc>
                <a:spcPct val="100000"/>
              </a:lnSpc>
              <a:spcBef>
                <a:spcPts val="0"/>
              </a:spcBef>
              <a:spcAft>
                <a:spcPts val="0"/>
              </a:spcAft>
              <a:buSzPts val="2100"/>
              <a:buFont typeface="Arial"/>
              <a:buChar char="•"/>
            </a:pPr>
            <a:r>
              <a:rPr lang="en-IE" sz="3200" dirty="0"/>
              <a:t>Every person has different financial priorities and goals. </a:t>
            </a:r>
            <a:endParaRPr sz="3200" dirty="0"/>
          </a:p>
          <a:p>
            <a:pPr marL="342900" lvl="0" indent="-342900" algn="l" rtl="0">
              <a:lnSpc>
                <a:spcPct val="100000"/>
              </a:lnSpc>
              <a:spcBef>
                <a:spcPts val="600"/>
              </a:spcBef>
              <a:spcAft>
                <a:spcPts val="0"/>
              </a:spcAft>
              <a:buSzPts val="2100"/>
              <a:buFont typeface="Arial"/>
              <a:buChar char="•"/>
            </a:pPr>
            <a:r>
              <a:rPr lang="en-IE" sz="3200" dirty="0"/>
              <a:t>Some individuals might reduce their food waste to save money, whereas others might put on an extra jumper in the winter. </a:t>
            </a:r>
            <a:endParaRPr sz="3200" dirty="0"/>
          </a:p>
          <a:p>
            <a:pPr marL="342900" lvl="0" indent="-342900" algn="l" rtl="0">
              <a:lnSpc>
                <a:spcPct val="100000"/>
              </a:lnSpc>
              <a:spcBef>
                <a:spcPts val="600"/>
              </a:spcBef>
              <a:spcAft>
                <a:spcPts val="0"/>
              </a:spcAft>
              <a:buSzPts val="2100"/>
              <a:buFont typeface="Arial"/>
              <a:buChar char="•"/>
            </a:pPr>
            <a:r>
              <a:rPr lang="en-IE" sz="3200" dirty="0"/>
              <a:t>To help you set financial priorities, we recommend that you follow these 3 steps:</a:t>
            </a:r>
            <a:endParaRPr sz="3200" dirty="0"/>
          </a:p>
          <a:p>
            <a:pPr marL="1092991" lvl="1" indent="-342900" rtl="0">
              <a:lnSpc>
                <a:spcPct val="100000"/>
              </a:lnSpc>
              <a:spcBef>
                <a:spcPts val="600"/>
              </a:spcBef>
              <a:spcAft>
                <a:spcPts val="0"/>
              </a:spcAft>
              <a:buSzPts val="2100"/>
              <a:buChar char="•"/>
            </a:pPr>
            <a:r>
              <a:rPr lang="en-IE" sz="3200" dirty="0"/>
              <a:t>Ask yourself – What is important to you? </a:t>
            </a:r>
            <a:endParaRPr sz="3200" dirty="0"/>
          </a:p>
          <a:p>
            <a:pPr marL="1092991" lvl="1" indent="-342900" rtl="0">
              <a:lnSpc>
                <a:spcPct val="100000"/>
              </a:lnSpc>
              <a:spcBef>
                <a:spcPts val="600"/>
              </a:spcBef>
              <a:spcAft>
                <a:spcPts val="0"/>
              </a:spcAft>
              <a:buSzPts val="2100"/>
              <a:buChar char="•"/>
            </a:pPr>
            <a:r>
              <a:rPr lang="en-IE" sz="3200" dirty="0"/>
              <a:t>Set SMART goals to help you to achieve your financial goals. </a:t>
            </a:r>
            <a:endParaRPr sz="3200" dirty="0"/>
          </a:p>
          <a:p>
            <a:pPr marL="1092991" lvl="1" indent="-342900" rtl="0">
              <a:lnSpc>
                <a:spcPct val="100000"/>
              </a:lnSpc>
              <a:spcBef>
                <a:spcPts val="600"/>
              </a:spcBef>
              <a:spcAft>
                <a:spcPts val="0"/>
              </a:spcAft>
              <a:buSzPts val="2100"/>
              <a:buChar char="•"/>
            </a:pPr>
            <a:r>
              <a:rPr lang="en-IE" sz="3200" dirty="0"/>
              <a:t>Review your list after a few weeks and see if you have achieved your goals. </a:t>
            </a:r>
            <a:endParaRPr sz="3200" dirty="0"/>
          </a:p>
          <a:p>
            <a:pPr marL="1092991" lvl="1" indent="-203962" algn="l" rtl="0">
              <a:lnSpc>
                <a:spcPct val="100000"/>
              </a:lnSpc>
              <a:spcBef>
                <a:spcPts val="600"/>
              </a:spcBef>
              <a:spcAft>
                <a:spcPts val="0"/>
              </a:spcAft>
              <a:buSzPts val="2188"/>
              <a:buNone/>
            </a:pPr>
            <a:endParaRPr dirty="0">
              <a:highlight>
                <a:srgbClr val="FFFF00"/>
              </a:highlight>
            </a:endParaRPr>
          </a:p>
          <a:p>
            <a:pPr marL="750091" lvl="1" indent="0" algn="l" rtl="0">
              <a:lnSpc>
                <a:spcPct val="100000"/>
              </a:lnSpc>
              <a:spcBef>
                <a:spcPts val="600"/>
              </a:spcBef>
              <a:spcAft>
                <a:spcPts val="0"/>
              </a:spcAft>
              <a:buSzPts val="2188"/>
              <a:buNone/>
            </a:pPr>
            <a:endParaRPr dirty="0">
              <a:highlight>
                <a:srgbClr val="FFFF00"/>
              </a:highlight>
            </a:endParaRPr>
          </a:p>
        </p:txBody>
      </p:sp>
      <p:sp>
        <p:nvSpPr>
          <p:cNvPr id="137" name="Google Shape;137;p8"/>
          <p:cNvSpPr txBox="1">
            <a:spLocks noGrp="1"/>
          </p:cNvSpPr>
          <p:nvPr>
            <p:ph type="title"/>
          </p:nvPr>
        </p:nvSpPr>
        <p:spPr>
          <a:xfrm>
            <a:off x="502500" y="432159"/>
            <a:ext cx="12330000" cy="720000"/>
          </a:xfrm>
          <a:prstGeom prst="rect">
            <a:avLst/>
          </a:prstGeom>
          <a:noFill/>
          <a:ln>
            <a:noFill/>
          </a:ln>
        </p:spPr>
        <p:txBody>
          <a:bodyPr spcFirstLastPara="1" wrap="square" lIns="72000" tIns="45700" rIns="72000" bIns="45700" anchor="ctr" anchorCtr="0">
            <a:normAutofit/>
          </a:bodyPr>
          <a:lstStyle/>
          <a:p>
            <a:pPr marL="0" lvl="0" indent="0" algn="l" rtl="0">
              <a:lnSpc>
                <a:spcPct val="90000"/>
              </a:lnSpc>
              <a:spcBef>
                <a:spcPts val="0"/>
              </a:spcBef>
              <a:spcAft>
                <a:spcPts val="0"/>
              </a:spcAft>
              <a:buClr>
                <a:schemeClr val="accent2"/>
              </a:buClr>
              <a:buSzPts val="2800"/>
              <a:buFont typeface="Calibri"/>
              <a:buNone/>
            </a:pPr>
            <a:r>
              <a:rPr lang="en-IE"/>
              <a:t>Managing Money During Critical Life Periods</a:t>
            </a:r>
            <a:endParaRPr/>
          </a:p>
        </p:txBody>
      </p:sp>
      <p:sp>
        <p:nvSpPr>
          <p:cNvPr id="138" name="Google Shape;138;p8"/>
          <p:cNvSpPr txBox="1">
            <a:spLocks noGrp="1"/>
          </p:cNvSpPr>
          <p:nvPr>
            <p:ph type="body" idx="2"/>
          </p:nvPr>
        </p:nvSpPr>
        <p:spPr>
          <a:xfrm>
            <a:off x="500064" y="1143444"/>
            <a:ext cx="12331541" cy="720000"/>
          </a:xfrm>
          <a:prstGeom prst="rect">
            <a:avLst/>
          </a:prstGeom>
          <a:solidFill>
            <a:schemeClr val="dk1"/>
          </a:solidFill>
          <a:ln>
            <a:noFill/>
          </a:ln>
        </p:spPr>
        <p:txBody>
          <a:bodyPr spcFirstLastPara="1" wrap="square" lIns="72000" tIns="45700" rIns="72000" bIns="45700" anchor="ctr" anchorCtr="0">
            <a:noAutofit/>
          </a:bodyPr>
          <a:lstStyle/>
          <a:p>
            <a:pPr marL="0" lvl="0" indent="0" algn="just" rtl="0">
              <a:lnSpc>
                <a:spcPct val="90000"/>
              </a:lnSpc>
              <a:spcBef>
                <a:spcPts val="0"/>
              </a:spcBef>
              <a:spcAft>
                <a:spcPts val="0"/>
              </a:spcAft>
              <a:buClr>
                <a:schemeClr val="lt2"/>
              </a:buClr>
              <a:buSzPts val="2400"/>
              <a:buNone/>
            </a:pPr>
            <a:r>
              <a:rPr lang="en-IE" i="0" dirty="0"/>
              <a:t>Activity M5.4</a:t>
            </a:r>
          </a:p>
          <a:p>
            <a:pPr marL="0" lvl="0" indent="0" algn="just" rtl="0">
              <a:lnSpc>
                <a:spcPct val="90000"/>
              </a:lnSpc>
              <a:spcBef>
                <a:spcPts val="0"/>
              </a:spcBef>
              <a:spcAft>
                <a:spcPts val="0"/>
              </a:spcAft>
              <a:buClr>
                <a:schemeClr val="lt2"/>
              </a:buClr>
              <a:buSzPts val="2400"/>
              <a:buNone/>
            </a:pPr>
            <a:r>
              <a:rPr lang="en-IE" i="0" dirty="0"/>
              <a:t>What are your financial priorities? </a:t>
            </a: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9"/>
          <p:cNvSpPr txBox="1">
            <a:spLocks noGrp="1"/>
          </p:cNvSpPr>
          <p:nvPr>
            <p:ph type="body" idx="1"/>
          </p:nvPr>
        </p:nvSpPr>
        <p:spPr>
          <a:xfrm>
            <a:off x="500063" y="1984375"/>
            <a:ext cx="12329999" cy="5129444"/>
          </a:xfrm>
          <a:prstGeom prst="rect">
            <a:avLst/>
          </a:prstGeom>
          <a:noFill/>
          <a:ln>
            <a:noFill/>
          </a:ln>
        </p:spPr>
        <p:txBody>
          <a:bodyPr spcFirstLastPara="1" wrap="square" lIns="72000" tIns="45700" rIns="72000" bIns="45700" anchor="t" anchorCtr="0">
            <a:noAutofit/>
          </a:bodyPr>
          <a:lstStyle/>
          <a:p>
            <a:pPr marL="0" lvl="0" indent="0" algn="just" rtl="0">
              <a:lnSpc>
                <a:spcPct val="100000"/>
              </a:lnSpc>
              <a:spcBef>
                <a:spcPts val="0"/>
              </a:spcBef>
              <a:spcAft>
                <a:spcPts val="0"/>
              </a:spcAft>
              <a:buClr>
                <a:schemeClr val="accent4"/>
              </a:buClr>
              <a:buSzPts val="2188"/>
              <a:buNone/>
            </a:pPr>
            <a:endParaRPr/>
          </a:p>
          <a:p>
            <a:pPr marL="1092991" lvl="1" indent="-203962" algn="l" rtl="0">
              <a:lnSpc>
                <a:spcPct val="100000"/>
              </a:lnSpc>
              <a:spcBef>
                <a:spcPts val="600"/>
              </a:spcBef>
              <a:spcAft>
                <a:spcPts val="0"/>
              </a:spcAft>
              <a:buSzPts val="2188"/>
              <a:buNone/>
            </a:pPr>
            <a:endParaRPr>
              <a:highlight>
                <a:srgbClr val="FFFF00"/>
              </a:highlight>
            </a:endParaRPr>
          </a:p>
          <a:p>
            <a:pPr marL="750091" lvl="1" indent="0" algn="l" rtl="0">
              <a:lnSpc>
                <a:spcPct val="100000"/>
              </a:lnSpc>
              <a:spcBef>
                <a:spcPts val="600"/>
              </a:spcBef>
              <a:spcAft>
                <a:spcPts val="0"/>
              </a:spcAft>
              <a:buSzPts val="2188"/>
              <a:buNone/>
            </a:pPr>
            <a:endParaRPr>
              <a:highlight>
                <a:srgbClr val="FFFF00"/>
              </a:highlight>
            </a:endParaRPr>
          </a:p>
        </p:txBody>
      </p:sp>
      <p:sp>
        <p:nvSpPr>
          <p:cNvPr id="145" name="Google Shape;145;p9"/>
          <p:cNvSpPr txBox="1">
            <a:spLocks noGrp="1"/>
          </p:cNvSpPr>
          <p:nvPr>
            <p:ph type="title"/>
          </p:nvPr>
        </p:nvSpPr>
        <p:spPr>
          <a:xfrm>
            <a:off x="502500" y="432159"/>
            <a:ext cx="12330000" cy="720000"/>
          </a:xfrm>
          <a:prstGeom prst="rect">
            <a:avLst/>
          </a:prstGeom>
          <a:noFill/>
          <a:ln>
            <a:noFill/>
          </a:ln>
        </p:spPr>
        <p:txBody>
          <a:bodyPr spcFirstLastPara="1" wrap="square" lIns="72000" tIns="45700" rIns="72000" bIns="45700" anchor="ctr" anchorCtr="0">
            <a:normAutofit/>
          </a:bodyPr>
          <a:lstStyle/>
          <a:p>
            <a:pPr marL="0" lvl="0" indent="0" algn="l" rtl="0">
              <a:lnSpc>
                <a:spcPct val="90000"/>
              </a:lnSpc>
              <a:spcBef>
                <a:spcPts val="0"/>
              </a:spcBef>
              <a:spcAft>
                <a:spcPts val="0"/>
              </a:spcAft>
              <a:buClr>
                <a:schemeClr val="accent2"/>
              </a:buClr>
              <a:buSzPts val="2800"/>
              <a:buFont typeface="Calibri"/>
              <a:buNone/>
            </a:pPr>
            <a:r>
              <a:rPr lang="en-IE" dirty="0"/>
              <a:t>Managing Money During Critical Life Periods</a:t>
            </a:r>
            <a:endParaRPr dirty="0"/>
          </a:p>
        </p:txBody>
      </p:sp>
      <p:sp>
        <p:nvSpPr>
          <p:cNvPr id="146" name="Google Shape;146;p9"/>
          <p:cNvSpPr txBox="1">
            <a:spLocks noGrp="1"/>
          </p:cNvSpPr>
          <p:nvPr>
            <p:ph type="body" idx="2"/>
          </p:nvPr>
        </p:nvSpPr>
        <p:spPr>
          <a:xfrm>
            <a:off x="500064" y="1260554"/>
            <a:ext cx="12331541" cy="602889"/>
          </a:xfrm>
          <a:prstGeom prst="rect">
            <a:avLst/>
          </a:prstGeom>
          <a:solidFill>
            <a:schemeClr val="dk1"/>
          </a:solidFill>
          <a:ln>
            <a:noFill/>
          </a:ln>
        </p:spPr>
        <p:txBody>
          <a:bodyPr spcFirstLastPara="1" wrap="square" lIns="72000" tIns="45700" rIns="72000" bIns="45700" anchor="ctr" anchorCtr="0">
            <a:noAutofit/>
          </a:bodyPr>
          <a:lstStyle/>
          <a:p>
            <a:pPr marL="0" lvl="0" indent="0" algn="just" rtl="0">
              <a:lnSpc>
                <a:spcPct val="90000"/>
              </a:lnSpc>
              <a:spcBef>
                <a:spcPts val="0"/>
              </a:spcBef>
              <a:spcAft>
                <a:spcPts val="0"/>
              </a:spcAft>
              <a:buClr>
                <a:schemeClr val="lt2"/>
              </a:buClr>
              <a:buSzPts val="2400"/>
              <a:buNone/>
            </a:pPr>
            <a:r>
              <a:rPr lang="en-IE" i="0" dirty="0"/>
              <a:t>SMART Goals are a tool  </a:t>
            </a:r>
            <a:endParaRPr dirty="0"/>
          </a:p>
        </p:txBody>
      </p:sp>
      <p:grpSp>
        <p:nvGrpSpPr>
          <p:cNvPr id="147" name="Google Shape;147;p9"/>
          <p:cNvGrpSpPr/>
          <p:nvPr/>
        </p:nvGrpSpPr>
        <p:grpSpPr>
          <a:xfrm>
            <a:off x="2905254" y="1984375"/>
            <a:ext cx="7700087" cy="4699760"/>
            <a:chOff x="2405191" y="0"/>
            <a:chExt cx="7700087" cy="4699760"/>
          </a:xfrm>
        </p:grpSpPr>
        <p:sp>
          <p:nvSpPr>
            <p:cNvPr id="148" name="Google Shape;148;p9"/>
            <p:cNvSpPr/>
            <p:nvPr/>
          </p:nvSpPr>
          <p:spPr>
            <a:xfrm>
              <a:off x="2405191" y="0"/>
              <a:ext cx="7519616" cy="4699760"/>
            </a:xfrm>
            <a:custGeom>
              <a:avLst/>
              <a:gdLst/>
              <a:ahLst/>
              <a:cxnLst/>
              <a:rect l="l" t="t" r="r" b="b"/>
              <a:pathLst>
                <a:path w="120000" h="120000" extrusionOk="0">
                  <a:moveTo>
                    <a:pt x="0" y="120000"/>
                  </a:moveTo>
                  <a:quadBezTo>
                    <a:pt x="20000" y="40000"/>
                    <a:pt x="101250" y="15000"/>
                  </a:quadBezTo>
                  <a:lnTo>
                    <a:pt x="100194" y="0"/>
                  </a:lnTo>
                  <a:lnTo>
                    <a:pt x="120000" y="24000"/>
                  </a:lnTo>
                  <a:lnTo>
                    <a:pt x="104419" y="60000"/>
                  </a:lnTo>
                  <a:lnTo>
                    <a:pt x="103363" y="45000"/>
                  </a:lnTo>
                  <a:quadBezTo>
                    <a:pt x="30000" y="55000"/>
                    <a:pt x="0" y="120000"/>
                  </a:quadBezTo>
                  <a:close/>
                </a:path>
              </a:pathLst>
            </a:custGeom>
            <a:solidFill>
              <a:srgbClr val="FCE0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9"/>
            <p:cNvSpPr/>
            <p:nvPr/>
          </p:nvSpPr>
          <p:spPr>
            <a:xfrm>
              <a:off x="3145873" y="3494741"/>
              <a:ext cx="172951" cy="172951"/>
            </a:xfrm>
            <a:prstGeom prst="ellipse">
              <a:avLst/>
            </a:prstGeom>
            <a:solidFill>
              <a:srgbClr val="F9A337"/>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9"/>
            <p:cNvSpPr/>
            <p:nvPr/>
          </p:nvSpPr>
          <p:spPr>
            <a:xfrm>
              <a:off x="3232349" y="3581217"/>
              <a:ext cx="985069" cy="111854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9"/>
            <p:cNvSpPr txBox="1"/>
            <p:nvPr/>
          </p:nvSpPr>
          <p:spPr>
            <a:xfrm>
              <a:off x="3232349" y="3581217"/>
              <a:ext cx="1071544" cy="1118542"/>
            </a:xfrm>
            <a:prstGeom prst="rect">
              <a:avLst/>
            </a:prstGeom>
            <a:noFill/>
            <a:ln>
              <a:noFill/>
            </a:ln>
          </p:spPr>
          <p:txBody>
            <a:bodyPr spcFirstLastPara="1" wrap="square" lIns="91625" tIns="0" rIns="0" bIns="0" anchor="t" anchorCtr="0">
              <a:noAutofit/>
            </a:bodyPr>
            <a:lstStyle/>
            <a:p>
              <a:pPr marL="0" marR="0" lvl="0" indent="0" algn="l" rtl="0">
                <a:lnSpc>
                  <a:spcPct val="90000"/>
                </a:lnSpc>
                <a:spcBef>
                  <a:spcPts val="0"/>
                </a:spcBef>
                <a:spcAft>
                  <a:spcPts val="0"/>
                </a:spcAft>
                <a:buClr>
                  <a:schemeClr val="dk1"/>
                </a:buClr>
                <a:buSzPts val="1800"/>
                <a:buFont typeface="Calibri"/>
                <a:buNone/>
              </a:pPr>
              <a:r>
                <a:rPr lang="en-IE" sz="2400" dirty="0">
                  <a:solidFill>
                    <a:schemeClr val="dk1"/>
                  </a:solidFill>
                  <a:latin typeface="Calibri"/>
                  <a:ea typeface="Calibri"/>
                  <a:cs typeface="Calibri"/>
                  <a:sym typeface="Calibri"/>
                </a:rPr>
                <a:t>Specific </a:t>
              </a:r>
              <a:endParaRPr sz="1800" dirty="0"/>
            </a:p>
            <a:p>
              <a:pPr marL="114300" marR="0" lvl="1" indent="-114300" algn="l" rtl="0">
                <a:lnSpc>
                  <a:spcPct val="90000"/>
                </a:lnSpc>
                <a:spcBef>
                  <a:spcPts val="630"/>
                </a:spcBef>
                <a:spcAft>
                  <a:spcPts val="0"/>
                </a:spcAft>
                <a:buClr>
                  <a:schemeClr val="dk1"/>
                </a:buClr>
                <a:buSzPts val="1400"/>
                <a:buFont typeface="Calibri"/>
                <a:buChar char="•"/>
              </a:pPr>
              <a:r>
                <a:rPr lang="en-IE" sz="1800" b="0" i="0" u="none" strike="noStrike" cap="none" dirty="0">
                  <a:solidFill>
                    <a:schemeClr val="dk1"/>
                  </a:solidFill>
                  <a:latin typeface="Calibri"/>
                  <a:ea typeface="Calibri"/>
                  <a:cs typeface="Calibri"/>
                  <a:sym typeface="Calibri"/>
                </a:rPr>
                <a:t>Who? </a:t>
              </a:r>
              <a:endParaRPr sz="1800" dirty="0"/>
            </a:p>
            <a:p>
              <a:pPr marL="114300" marR="0" lvl="1" indent="-114300" algn="l" rtl="0">
                <a:lnSpc>
                  <a:spcPct val="90000"/>
                </a:lnSpc>
                <a:spcBef>
                  <a:spcPts val="210"/>
                </a:spcBef>
                <a:spcAft>
                  <a:spcPts val="0"/>
                </a:spcAft>
                <a:buClr>
                  <a:schemeClr val="dk1"/>
                </a:buClr>
                <a:buSzPts val="1400"/>
                <a:buFont typeface="Calibri"/>
                <a:buChar char="•"/>
              </a:pPr>
              <a:r>
                <a:rPr lang="en-IE" sz="1800" b="0" i="0" u="none" strike="noStrike" cap="none" dirty="0">
                  <a:solidFill>
                    <a:schemeClr val="dk1"/>
                  </a:solidFill>
                  <a:latin typeface="Calibri"/>
                  <a:ea typeface="Calibri"/>
                  <a:cs typeface="Calibri"/>
                  <a:sym typeface="Calibri"/>
                </a:rPr>
                <a:t>What?  </a:t>
              </a:r>
              <a:endParaRPr sz="1800" dirty="0"/>
            </a:p>
          </p:txBody>
        </p:sp>
        <p:sp>
          <p:nvSpPr>
            <p:cNvPr id="152" name="Google Shape;152;p9"/>
            <p:cNvSpPr/>
            <p:nvPr/>
          </p:nvSpPr>
          <p:spPr>
            <a:xfrm>
              <a:off x="4082065" y="2595207"/>
              <a:ext cx="270706" cy="270706"/>
            </a:xfrm>
            <a:prstGeom prst="ellipse">
              <a:avLst/>
            </a:prstGeom>
            <a:solidFill>
              <a:srgbClr val="F9A337"/>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9"/>
            <p:cNvSpPr/>
            <p:nvPr/>
          </p:nvSpPr>
          <p:spPr>
            <a:xfrm>
              <a:off x="4217418" y="2730560"/>
              <a:ext cx="1248256" cy="196919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9"/>
            <p:cNvSpPr txBox="1"/>
            <p:nvPr/>
          </p:nvSpPr>
          <p:spPr>
            <a:xfrm>
              <a:off x="4137906" y="2730560"/>
              <a:ext cx="1676874" cy="1969199"/>
            </a:xfrm>
            <a:prstGeom prst="rect">
              <a:avLst/>
            </a:prstGeom>
            <a:noFill/>
            <a:ln>
              <a:noFill/>
            </a:ln>
          </p:spPr>
          <p:txBody>
            <a:bodyPr spcFirstLastPara="1" wrap="square" lIns="143425" tIns="0" rIns="0" bIns="0" anchor="t" anchorCtr="0">
              <a:noAutofit/>
            </a:bodyPr>
            <a:lstStyle/>
            <a:p>
              <a:pPr marL="0" marR="0" lvl="0" indent="0" algn="l" rtl="0">
                <a:lnSpc>
                  <a:spcPct val="90000"/>
                </a:lnSpc>
                <a:spcBef>
                  <a:spcPts val="0"/>
                </a:spcBef>
                <a:spcAft>
                  <a:spcPts val="0"/>
                </a:spcAft>
                <a:buClr>
                  <a:schemeClr val="dk1"/>
                </a:buClr>
                <a:buSzPts val="1800"/>
                <a:buFont typeface="Calibri"/>
                <a:buNone/>
              </a:pPr>
              <a:r>
                <a:rPr lang="en-IE" sz="2400" dirty="0">
                  <a:solidFill>
                    <a:schemeClr val="dk1"/>
                  </a:solidFill>
                  <a:latin typeface="Calibri"/>
                  <a:ea typeface="Calibri"/>
                  <a:cs typeface="Calibri"/>
                  <a:sym typeface="Calibri"/>
                </a:rPr>
                <a:t>Measurable </a:t>
              </a:r>
              <a:endParaRPr sz="1800" dirty="0"/>
            </a:p>
            <a:p>
              <a:pPr marL="114300" marR="0" lvl="1" indent="-114300" algn="l" rtl="0">
                <a:lnSpc>
                  <a:spcPct val="90000"/>
                </a:lnSpc>
                <a:spcBef>
                  <a:spcPts val="630"/>
                </a:spcBef>
                <a:spcAft>
                  <a:spcPts val="0"/>
                </a:spcAft>
                <a:buClr>
                  <a:schemeClr val="dk1"/>
                </a:buClr>
                <a:buSzPts val="1400"/>
                <a:buFont typeface="Calibri"/>
                <a:buChar char="•"/>
              </a:pPr>
              <a:r>
                <a:rPr lang="en-IE" sz="1800" b="0" i="0" u="none" strike="noStrike" cap="none" dirty="0">
                  <a:solidFill>
                    <a:schemeClr val="dk1"/>
                  </a:solidFill>
                  <a:latin typeface="Calibri"/>
                  <a:ea typeface="Calibri"/>
                  <a:cs typeface="Calibri"/>
                  <a:sym typeface="Calibri"/>
                </a:rPr>
                <a:t>How much? </a:t>
              </a:r>
              <a:endParaRPr sz="1800" dirty="0"/>
            </a:p>
            <a:p>
              <a:pPr marL="114300" marR="0" lvl="1" indent="-114300" algn="l" rtl="0">
                <a:lnSpc>
                  <a:spcPct val="90000"/>
                </a:lnSpc>
                <a:spcBef>
                  <a:spcPts val="210"/>
                </a:spcBef>
                <a:spcAft>
                  <a:spcPts val="0"/>
                </a:spcAft>
                <a:buClr>
                  <a:schemeClr val="dk1"/>
                </a:buClr>
                <a:buSzPts val="1400"/>
                <a:buFont typeface="Calibri"/>
                <a:buChar char="•"/>
              </a:pPr>
              <a:r>
                <a:rPr lang="en-IE" sz="1800" b="0" i="0" u="none" strike="noStrike" cap="none" dirty="0">
                  <a:solidFill>
                    <a:schemeClr val="dk1"/>
                  </a:solidFill>
                  <a:latin typeface="Calibri"/>
                  <a:ea typeface="Calibri"/>
                  <a:cs typeface="Calibri"/>
                  <a:sym typeface="Calibri"/>
                </a:rPr>
                <a:t>How often?  </a:t>
              </a:r>
              <a:endParaRPr sz="1800" dirty="0"/>
            </a:p>
          </p:txBody>
        </p:sp>
        <p:sp>
          <p:nvSpPr>
            <p:cNvPr id="155" name="Google Shape;155;p9"/>
            <p:cNvSpPr/>
            <p:nvPr/>
          </p:nvSpPr>
          <p:spPr>
            <a:xfrm>
              <a:off x="5285204" y="1878024"/>
              <a:ext cx="360941" cy="360941"/>
            </a:xfrm>
            <a:prstGeom prst="ellipse">
              <a:avLst/>
            </a:prstGeom>
            <a:solidFill>
              <a:srgbClr val="F9A337"/>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9"/>
            <p:cNvSpPr/>
            <p:nvPr/>
          </p:nvSpPr>
          <p:spPr>
            <a:xfrm>
              <a:off x="5465675" y="2058494"/>
              <a:ext cx="1451285" cy="264126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9"/>
            <p:cNvSpPr txBox="1"/>
            <p:nvPr/>
          </p:nvSpPr>
          <p:spPr>
            <a:xfrm>
              <a:off x="5565065" y="1978982"/>
              <a:ext cx="1503922" cy="2641265"/>
            </a:xfrm>
            <a:prstGeom prst="rect">
              <a:avLst/>
            </a:prstGeom>
            <a:noFill/>
            <a:ln>
              <a:noFill/>
            </a:ln>
          </p:spPr>
          <p:txBody>
            <a:bodyPr spcFirstLastPara="1" wrap="square" lIns="191250" tIns="0" rIns="0" bIns="0" anchor="t" anchorCtr="0">
              <a:noAutofit/>
            </a:bodyPr>
            <a:lstStyle/>
            <a:p>
              <a:pPr marL="0" marR="0" lvl="0" indent="0" algn="l" rtl="0">
                <a:lnSpc>
                  <a:spcPct val="90000"/>
                </a:lnSpc>
                <a:spcBef>
                  <a:spcPts val="0"/>
                </a:spcBef>
                <a:spcAft>
                  <a:spcPts val="0"/>
                </a:spcAft>
                <a:buClr>
                  <a:schemeClr val="dk1"/>
                </a:buClr>
                <a:buSzPts val="1800"/>
                <a:buFont typeface="Calibri"/>
                <a:buNone/>
              </a:pPr>
              <a:r>
                <a:rPr lang="en-IE" sz="2400" dirty="0">
                  <a:solidFill>
                    <a:schemeClr val="dk1"/>
                  </a:solidFill>
                  <a:latin typeface="Calibri"/>
                  <a:ea typeface="Calibri"/>
                  <a:cs typeface="Calibri"/>
                  <a:sym typeface="Calibri"/>
                </a:rPr>
                <a:t>Attainable</a:t>
              </a:r>
              <a:endParaRPr sz="1800" dirty="0"/>
            </a:p>
            <a:p>
              <a:pPr marL="114300" marR="0" lvl="1" indent="-114300" algn="l" rtl="0">
                <a:lnSpc>
                  <a:spcPct val="90000"/>
                </a:lnSpc>
                <a:spcBef>
                  <a:spcPts val="630"/>
                </a:spcBef>
                <a:spcAft>
                  <a:spcPts val="0"/>
                </a:spcAft>
                <a:buClr>
                  <a:schemeClr val="dk1"/>
                </a:buClr>
                <a:buSzPts val="1400"/>
                <a:buFont typeface="Calibri"/>
                <a:buChar char="•"/>
              </a:pPr>
              <a:r>
                <a:rPr lang="en-IE" sz="1800" b="0" i="0" u="none" strike="noStrike" cap="none" dirty="0">
                  <a:solidFill>
                    <a:schemeClr val="dk1"/>
                  </a:solidFill>
                  <a:latin typeface="Calibri"/>
                  <a:ea typeface="Calibri"/>
                  <a:cs typeface="Calibri"/>
                  <a:sym typeface="Calibri"/>
                </a:rPr>
                <a:t>Set goals that are in your reach  </a:t>
              </a:r>
              <a:endParaRPr sz="1800" dirty="0"/>
            </a:p>
          </p:txBody>
        </p:sp>
        <p:sp>
          <p:nvSpPr>
            <p:cNvPr id="158" name="Google Shape;158;p9"/>
            <p:cNvSpPr/>
            <p:nvPr/>
          </p:nvSpPr>
          <p:spPr>
            <a:xfrm>
              <a:off x="6683853" y="1317812"/>
              <a:ext cx="466216" cy="466216"/>
            </a:xfrm>
            <a:prstGeom prst="ellipse">
              <a:avLst/>
            </a:prstGeom>
            <a:solidFill>
              <a:srgbClr val="F9A337"/>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9"/>
            <p:cNvSpPr/>
            <p:nvPr/>
          </p:nvSpPr>
          <p:spPr>
            <a:xfrm>
              <a:off x="6916961" y="1550920"/>
              <a:ext cx="1503923" cy="314883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9"/>
            <p:cNvSpPr txBox="1"/>
            <p:nvPr/>
          </p:nvSpPr>
          <p:spPr>
            <a:xfrm>
              <a:off x="6916961" y="1550920"/>
              <a:ext cx="1655949" cy="3148839"/>
            </a:xfrm>
            <a:prstGeom prst="rect">
              <a:avLst/>
            </a:prstGeom>
            <a:noFill/>
            <a:ln>
              <a:noFill/>
            </a:ln>
          </p:spPr>
          <p:txBody>
            <a:bodyPr spcFirstLastPara="1" wrap="square" lIns="247025" tIns="0" rIns="0" bIns="0" anchor="t" anchorCtr="0">
              <a:noAutofit/>
            </a:bodyPr>
            <a:lstStyle/>
            <a:p>
              <a:pPr marL="0" marR="0" lvl="0" indent="0" algn="l" rtl="0">
                <a:lnSpc>
                  <a:spcPct val="90000"/>
                </a:lnSpc>
                <a:spcBef>
                  <a:spcPts val="0"/>
                </a:spcBef>
                <a:spcAft>
                  <a:spcPts val="0"/>
                </a:spcAft>
                <a:buClr>
                  <a:schemeClr val="dk1"/>
                </a:buClr>
                <a:buSzPts val="1800"/>
                <a:buFont typeface="Calibri"/>
                <a:buNone/>
              </a:pPr>
              <a:r>
                <a:rPr lang="en-IE" sz="2400" dirty="0">
                  <a:solidFill>
                    <a:schemeClr val="dk1"/>
                  </a:solidFill>
                  <a:latin typeface="Calibri"/>
                  <a:ea typeface="Calibri"/>
                  <a:cs typeface="Calibri"/>
                  <a:sym typeface="Calibri"/>
                </a:rPr>
                <a:t>Relevant</a:t>
              </a:r>
              <a:endParaRPr sz="1800" dirty="0"/>
            </a:p>
            <a:p>
              <a:pPr marL="114300" marR="0" lvl="1" indent="-114300" algn="l" rtl="0">
                <a:lnSpc>
                  <a:spcPct val="90000"/>
                </a:lnSpc>
                <a:spcBef>
                  <a:spcPts val="630"/>
                </a:spcBef>
                <a:spcAft>
                  <a:spcPts val="0"/>
                </a:spcAft>
                <a:buClr>
                  <a:schemeClr val="dk1"/>
                </a:buClr>
                <a:buSzPts val="1400"/>
                <a:buFont typeface="Calibri"/>
                <a:buChar char="•"/>
              </a:pPr>
              <a:r>
                <a:rPr lang="en-IE" sz="1800" b="0" i="0" u="none" strike="noStrike" cap="none" dirty="0">
                  <a:solidFill>
                    <a:schemeClr val="dk1"/>
                  </a:solidFill>
                  <a:latin typeface="Calibri"/>
                  <a:ea typeface="Calibri"/>
                  <a:cs typeface="Calibri"/>
                  <a:sym typeface="Calibri"/>
                </a:rPr>
                <a:t>Are these goals important in relation to your other goals? </a:t>
              </a:r>
              <a:endParaRPr sz="1800" dirty="0"/>
            </a:p>
          </p:txBody>
        </p:sp>
        <p:sp>
          <p:nvSpPr>
            <p:cNvPr id="161" name="Google Shape;161;p9"/>
            <p:cNvSpPr/>
            <p:nvPr/>
          </p:nvSpPr>
          <p:spPr>
            <a:xfrm>
              <a:off x="8123859" y="943711"/>
              <a:ext cx="594049" cy="594049"/>
            </a:xfrm>
            <a:prstGeom prst="ellipse">
              <a:avLst/>
            </a:prstGeom>
            <a:solidFill>
              <a:srgbClr val="F9A337"/>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9"/>
            <p:cNvSpPr/>
            <p:nvPr/>
          </p:nvSpPr>
          <p:spPr>
            <a:xfrm>
              <a:off x="8420884" y="1240736"/>
              <a:ext cx="1503923" cy="3459023"/>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9"/>
            <p:cNvSpPr txBox="1"/>
            <p:nvPr/>
          </p:nvSpPr>
          <p:spPr>
            <a:xfrm>
              <a:off x="8420884" y="1240736"/>
              <a:ext cx="1684394" cy="3459023"/>
            </a:xfrm>
            <a:prstGeom prst="rect">
              <a:avLst/>
            </a:prstGeom>
            <a:noFill/>
            <a:ln>
              <a:noFill/>
            </a:ln>
          </p:spPr>
          <p:txBody>
            <a:bodyPr spcFirstLastPara="1" wrap="square" lIns="314775" tIns="0" rIns="0" bIns="0" anchor="t" anchorCtr="0">
              <a:noAutofit/>
            </a:bodyPr>
            <a:lstStyle/>
            <a:p>
              <a:pPr marL="0" marR="0" lvl="0" indent="0" algn="l" rtl="0">
                <a:lnSpc>
                  <a:spcPct val="90000"/>
                </a:lnSpc>
                <a:spcBef>
                  <a:spcPts val="0"/>
                </a:spcBef>
                <a:spcAft>
                  <a:spcPts val="0"/>
                </a:spcAft>
                <a:buClr>
                  <a:schemeClr val="dk1"/>
                </a:buClr>
                <a:buSzPts val="1800"/>
                <a:buFont typeface="Calibri"/>
                <a:buNone/>
              </a:pPr>
              <a:r>
                <a:rPr lang="en-IE" sz="2400" dirty="0">
                  <a:solidFill>
                    <a:schemeClr val="dk1"/>
                  </a:solidFill>
                  <a:latin typeface="Calibri"/>
                  <a:ea typeface="Calibri"/>
                  <a:cs typeface="Calibri"/>
                  <a:sym typeface="Calibri"/>
                </a:rPr>
                <a:t>Time Bound</a:t>
              </a:r>
              <a:endParaRPr sz="1800" dirty="0"/>
            </a:p>
            <a:p>
              <a:pPr marL="114300" marR="0" lvl="1" indent="-114300" algn="l" rtl="0">
                <a:lnSpc>
                  <a:spcPct val="90000"/>
                </a:lnSpc>
                <a:spcBef>
                  <a:spcPts val="630"/>
                </a:spcBef>
                <a:spcAft>
                  <a:spcPts val="0"/>
                </a:spcAft>
                <a:buClr>
                  <a:schemeClr val="dk1"/>
                </a:buClr>
                <a:buSzPts val="1400"/>
                <a:buFont typeface="Calibri"/>
                <a:buChar char="•"/>
              </a:pPr>
              <a:r>
                <a:rPr lang="en-IE" sz="1800" b="0" i="0" u="none" strike="noStrike" cap="none" dirty="0">
                  <a:solidFill>
                    <a:schemeClr val="dk1"/>
                  </a:solidFill>
                  <a:latin typeface="Calibri"/>
                  <a:ea typeface="Calibri"/>
                  <a:cs typeface="Calibri"/>
                  <a:sym typeface="Calibri"/>
                </a:rPr>
                <a:t>What is your timeframe? </a:t>
              </a:r>
              <a:endParaRPr sz="1800" dirty="0"/>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4" name="Google Shape;194;p13"/>
          <p:cNvSpPr txBox="1">
            <a:spLocks noGrp="1"/>
          </p:cNvSpPr>
          <p:nvPr>
            <p:ph type="title"/>
          </p:nvPr>
        </p:nvSpPr>
        <p:spPr>
          <a:xfrm>
            <a:off x="500063" y="391881"/>
            <a:ext cx="8472723" cy="720000"/>
          </a:xfrm>
          <a:prstGeom prst="rect">
            <a:avLst/>
          </a:prstGeom>
          <a:noFill/>
          <a:ln>
            <a:noFill/>
          </a:ln>
        </p:spPr>
        <p:txBody>
          <a:bodyPr spcFirstLastPara="1" wrap="square" lIns="72000" tIns="45700" rIns="72000" bIns="45700" anchor="ctr" anchorCtr="0">
            <a:normAutofit/>
          </a:bodyPr>
          <a:lstStyle/>
          <a:p>
            <a:pPr marL="0" lvl="0" indent="0" rtl="0">
              <a:lnSpc>
                <a:spcPct val="90000"/>
              </a:lnSpc>
              <a:spcBef>
                <a:spcPts val="0"/>
              </a:spcBef>
              <a:spcAft>
                <a:spcPts val="0"/>
              </a:spcAft>
              <a:buClr>
                <a:schemeClr val="accent2"/>
              </a:buClr>
              <a:buSzPts val="2800"/>
              <a:buFont typeface="Calibri"/>
              <a:buNone/>
            </a:pPr>
            <a:r>
              <a:rPr lang="en-IE" dirty="0"/>
              <a:t>Managing Money During Critical Life Periods </a:t>
            </a:r>
            <a:endParaRPr dirty="0"/>
          </a:p>
        </p:txBody>
      </p:sp>
      <p:sp>
        <p:nvSpPr>
          <p:cNvPr id="3" name="Text Placeholder 2">
            <a:extLst>
              <a:ext uri="{FF2B5EF4-FFF2-40B4-BE49-F238E27FC236}">
                <a16:creationId xmlns:a16="http://schemas.microsoft.com/office/drawing/2014/main" id="{49881960-033C-8481-169D-8AC4D7416CE0}"/>
              </a:ext>
            </a:extLst>
          </p:cNvPr>
          <p:cNvSpPr>
            <a:spLocks noGrp="1"/>
          </p:cNvSpPr>
          <p:nvPr>
            <p:ph type="body" idx="2"/>
          </p:nvPr>
        </p:nvSpPr>
        <p:spPr>
          <a:xfrm>
            <a:off x="866274" y="2312534"/>
            <a:ext cx="5358063" cy="2880632"/>
          </a:xfrm>
        </p:spPr>
        <p:txBody>
          <a:bodyPr/>
          <a:lstStyle/>
          <a:p>
            <a:pPr algn="l"/>
            <a:r>
              <a:rPr lang="en-GB" sz="4000" i="0" dirty="0"/>
              <a:t>Tea and Coffee Break</a:t>
            </a:r>
          </a:p>
        </p:txBody>
      </p:sp>
      <p:pic>
        <p:nvPicPr>
          <p:cNvPr id="10" name="Google Shape;321;p34" descr="Drink, Coffee, Tea, Beverage, Hot Drink, Hot Beverage">
            <a:extLst>
              <a:ext uri="{FF2B5EF4-FFF2-40B4-BE49-F238E27FC236}">
                <a16:creationId xmlns:a16="http://schemas.microsoft.com/office/drawing/2014/main" id="{B9CA1DBE-840B-4F6A-82E6-98BF3D454042}"/>
              </a:ext>
            </a:extLst>
          </p:cNvPr>
          <p:cNvPicPr preferRelativeResize="0"/>
          <p:nvPr/>
        </p:nvPicPr>
        <p:blipFill rotWithShape="1">
          <a:blip r:embed="rId3">
            <a:alphaModFix/>
          </a:blip>
          <a:srcRect/>
          <a:stretch/>
        </p:blipFill>
        <p:spPr>
          <a:xfrm>
            <a:off x="5116177" y="1948113"/>
            <a:ext cx="5358063" cy="360947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70" name="Google Shape;170;p10"/>
          <p:cNvSpPr txBox="1">
            <a:spLocks noGrp="1"/>
          </p:cNvSpPr>
          <p:nvPr>
            <p:ph type="title"/>
          </p:nvPr>
        </p:nvSpPr>
        <p:spPr>
          <a:xfrm>
            <a:off x="502500" y="432159"/>
            <a:ext cx="12330000" cy="720000"/>
          </a:xfrm>
          <a:prstGeom prst="rect">
            <a:avLst/>
          </a:prstGeom>
          <a:noFill/>
          <a:ln>
            <a:noFill/>
          </a:ln>
        </p:spPr>
        <p:txBody>
          <a:bodyPr spcFirstLastPara="1" wrap="square" lIns="72000" tIns="45700" rIns="72000" bIns="45700" anchor="ctr" anchorCtr="0">
            <a:normAutofit/>
          </a:bodyPr>
          <a:lstStyle/>
          <a:p>
            <a:pPr marL="0" lvl="0" indent="0" algn="l" rtl="0">
              <a:lnSpc>
                <a:spcPct val="90000"/>
              </a:lnSpc>
              <a:spcBef>
                <a:spcPts val="0"/>
              </a:spcBef>
              <a:spcAft>
                <a:spcPts val="0"/>
              </a:spcAft>
              <a:buClr>
                <a:schemeClr val="accent2"/>
              </a:buClr>
              <a:buSzPts val="2800"/>
              <a:buFont typeface="Calibri"/>
              <a:buNone/>
            </a:pPr>
            <a:r>
              <a:rPr lang="en-IE" dirty="0"/>
              <a:t>Managing Money During Critical Life Periods</a:t>
            </a:r>
            <a:endParaRPr dirty="0"/>
          </a:p>
        </p:txBody>
      </p:sp>
      <p:sp>
        <p:nvSpPr>
          <p:cNvPr id="171" name="Google Shape;171;p10"/>
          <p:cNvSpPr txBox="1">
            <a:spLocks noGrp="1"/>
          </p:cNvSpPr>
          <p:nvPr>
            <p:ph type="body" idx="2"/>
          </p:nvPr>
        </p:nvSpPr>
        <p:spPr>
          <a:xfrm>
            <a:off x="500959" y="1117202"/>
            <a:ext cx="12331541" cy="1193431"/>
          </a:xfrm>
          <a:prstGeom prst="rect">
            <a:avLst/>
          </a:prstGeom>
          <a:solidFill>
            <a:schemeClr val="dk1"/>
          </a:solidFill>
          <a:ln>
            <a:noFill/>
          </a:ln>
        </p:spPr>
        <p:txBody>
          <a:bodyPr spcFirstLastPara="1" wrap="square" lIns="72000" tIns="45700" rIns="72000" bIns="45700" anchor="ctr" anchorCtr="0">
            <a:noAutofit/>
          </a:bodyPr>
          <a:lstStyle/>
          <a:p>
            <a:pPr marL="0" indent="0">
              <a:spcBef>
                <a:spcPts val="0"/>
              </a:spcBef>
            </a:pPr>
            <a:r>
              <a:rPr lang="en-US" i="0" dirty="0">
                <a:solidFill>
                  <a:schemeClr val="bg1"/>
                </a:solidFill>
              </a:rPr>
              <a:t>Activity M5.5</a:t>
            </a:r>
          </a:p>
          <a:p>
            <a:pPr marL="0" lvl="0" indent="0" algn="just" rtl="0">
              <a:lnSpc>
                <a:spcPct val="90000"/>
              </a:lnSpc>
              <a:spcBef>
                <a:spcPts val="0"/>
              </a:spcBef>
              <a:spcAft>
                <a:spcPts val="0"/>
              </a:spcAft>
              <a:buClr>
                <a:schemeClr val="lt2"/>
              </a:buClr>
              <a:buSzPts val="2400"/>
              <a:buNone/>
            </a:pPr>
            <a:r>
              <a:rPr lang="en-IE" i="0" dirty="0"/>
              <a:t>Personal Survival Budget         </a:t>
            </a:r>
            <a:r>
              <a:rPr lang="en-US" i="0" u="sng" dirty="0">
                <a:solidFill>
                  <a:schemeClr val="bg1"/>
                </a:solidFill>
                <a:hlinkClick r:id="rId3">
                  <a:extLst>
                    <a:ext uri="{A12FA001-AC4F-418D-AE19-62706E023703}">
                      <ahyp:hlinkClr xmlns:ahyp="http://schemas.microsoft.com/office/drawing/2018/hyperlinkcolor" val="tx"/>
                    </a:ext>
                  </a:extLst>
                </a:hlinkClick>
              </a:rPr>
              <a:t>The Importance Of Budgeting - video</a:t>
            </a:r>
            <a:endParaRPr lang="en-US" i="0" u="sng" dirty="0">
              <a:solidFill>
                <a:schemeClr val="bg1"/>
              </a:solidFill>
            </a:endParaRPr>
          </a:p>
        </p:txBody>
      </p:sp>
      <p:sp>
        <p:nvSpPr>
          <p:cNvPr id="7" name="TextBox 6">
            <a:extLst>
              <a:ext uri="{FF2B5EF4-FFF2-40B4-BE49-F238E27FC236}">
                <a16:creationId xmlns:a16="http://schemas.microsoft.com/office/drawing/2014/main" id="{D9408F07-CC8A-6322-2FA1-6ABA881DDD57}"/>
              </a:ext>
            </a:extLst>
          </p:cNvPr>
          <p:cNvSpPr txBox="1"/>
          <p:nvPr/>
        </p:nvSpPr>
        <p:spPr>
          <a:xfrm>
            <a:off x="3333749" y="3598962"/>
            <a:ext cx="6824041" cy="1877437"/>
          </a:xfrm>
          <a:prstGeom prst="rect">
            <a:avLst/>
          </a:prstGeom>
          <a:noFill/>
        </p:spPr>
        <p:txBody>
          <a:bodyPr wrap="square">
            <a:spAutoFit/>
          </a:bodyPr>
          <a:lstStyle/>
          <a:p>
            <a:r>
              <a:rPr lang="en-GB" sz="2400" dirty="0">
                <a:hlinkClick r:id="rId4"/>
              </a:rPr>
              <a:t>https://www.youtube.com/watch?v=dH-8yrzd8yc</a:t>
            </a:r>
            <a:endParaRPr lang="en-GB" sz="2400" dirty="0"/>
          </a:p>
          <a:p>
            <a:endParaRPr lang="en-GB" dirty="0"/>
          </a:p>
          <a:p>
            <a:r>
              <a:rPr lang="en-GB" sz="3200" dirty="0">
                <a:latin typeface="Calibri" panose="020F0502020204030204" pitchFamily="34" charset="0"/>
                <a:cs typeface="Calibri" panose="020F0502020204030204" pitchFamily="34" charset="0"/>
              </a:rPr>
              <a:t>Watch the video and identify and share 3 things that you found interesting in it</a:t>
            </a:r>
            <a:r>
              <a:rPr lang="en-GB" dirty="0">
                <a:latin typeface="Calibri" panose="020F0502020204030204" pitchFamily="34" charset="0"/>
                <a:cs typeface="Calibri" panose="020F0502020204030204" pitchFamily="34" charset="0"/>
              </a:rPr>
              <a:t>.</a:t>
            </a:r>
          </a:p>
          <a:p>
            <a:endParaRPr lang="en-GB" dirty="0"/>
          </a:p>
        </p:txBody>
      </p:sp>
      <p:sp>
        <p:nvSpPr>
          <p:cNvPr id="5" name="Text Placeholder 4">
            <a:extLst>
              <a:ext uri="{FF2B5EF4-FFF2-40B4-BE49-F238E27FC236}">
                <a16:creationId xmlns:a16="http://schemas.microsoft.com/office/drawing/2014/main" id="{187E2307-118D-9C97-D3E2-C083C5D0EF24}"/>
              </a:ext>
            </a:extLst>
          </p:cNvPr>
          <p:cNvSpPr>
            <a:spLocks noGrp="1"/>
          </p:cNvSpPr>
          <p:nvPr>
            <p:ph type="body" idx="1"/>
          </p:nvPr>
        </p:nvSpPr>
        <p:spPr>
          <a:xfrm>
            <a:off x="660400" y="2884178"/>
            <a:ext cx="11900568" cy="3360968"/>
          </a:xfrm>
        </p:spPr>
        <p:txBody>
          <a:bodyPr/>
          <a:lstStyle/>
          <a:p>
            <a:r>
              <a:rPr lang="en-GB" dirty="0"/>
              <a:t>Video:</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11"/>
          <p:cNvSpPr txBox="1">
            <a:spLocks noGrp="1"/>
          </p:cNvSpPr>
          <p:nvPr>
            <p:ph type="body" idx="1"/>
          </p:nvPr>
        </p:nvSpPr>
        <p:spPr>
          <a:xfrm>
            <a:off x="499169" y="2037988"/>
            <a:ext cx="12332297" cy="5467712"/>
          </a:xfrm>
          <a:prstGeom prst="rect">
            <a:avLst/>
          </a:prstGeom>
          <a:noFill/>
          <a:ln>
            <a:noFill/>
          </a:ln>
        </p:spPr>
        <p:txBody>
          <a:bodyPr spcFirstLastPara="1" wrap="square" lIns="72000" tIns="45700" rIns="72000" bIns="45700" anchor="t" anchorCtr="0">
            <a:noAutofit/>
          </a:bodyPr>
          <a:lstStyle/>
          <a:p>
            <a:pPr marL="0" lvl="0" indent="0" algn="just" rtl="0">
              <a:lnSpc>
                <a:spcPct val="100000"/>
              </a:lnSpc>
              <a:spcBef>
                <a:spcPts val="0"/>
              </a:spcBef>
              <a:spcAft>
                <a:spcPts val="0"/>
              </a:spcAft>
              <a:buClr>
                <a:schemeClr val="accent4"/>
              </a:buClr>
              <a:buSzPts val="2100"/>
              <a:buNone/>
            </a:pPr>
            <a:r>
              <a:rPr lang="en-IE" sz="2400" dirty="0"/>
              <a:t>Paul works as a nurse in the local hospital. He gets </a:t>
            </a:r>
            <a:r>
              <a:rPr lang="en-IE" sz="2400" b="1" u="sng" dirty="0"/>
              <a:t>paid monthly </a:t>
            </a:r>
            <a:r>
              <a:rPr lang="en-IE" sz="2400" dirty="0"/>
              <a:t>and earns £1100/euros a month in wages and benefits.  Paul’s family has the following bills:</a:t>
            </a:r>
          </a:p>
          <a:p>
            <a:pPr marL="342900" lvl="0" indent="-342900" algn="just" rtl="0">
              <a:lnSpc>
                <a:spcPct val="100000"/>
              </a:lnSpc>
              <a:spcBef>
                <a:spcPts val="600"/>
              </a:spcBef>
              <a:spcAft>
                <a:spcPts val="0"/>
              </a:spcAft>
              <a:buSzPts val="2100"/>
              <a:buFont typeface="Arial"/>
              <a:buChar char="•"/>
            </a:pPr>
            <a:r>
              <a:rPr lang="en-IE" sz="2400" dirty="0"/>
              <a:t>TV subscription = £10/euros per month. </a:t>
            </a:r>
            <a:endParaRPr sz="2400" dirty="0"/>
          </a:p>
          <a:p>
            <a:pPr marL="342900" lvl="0" indent="-342900" algn="just" rtl="0">
              <a:lnSpc>
                <a:spcPct val="100000"/>
              </a:lnSpc>
              <a:spcBef>
                <a:spcPts val="600"/>
              </a:spcBef>
              <a:spcAft>
                <a:spcPts val="0"/>
              </a:spcAft>
              <a:buSzPts val="2100"/>
              <a:buFont typeface="Arial"/>
              <a:buChar char="•"/>
            </a:pPr>
            <a:r>
              <a:rPr lang="en-IE" sz="2400" dirty="0"/>
              <a:t>Rent = £450/euros per month. </a:t>
            </a:r>
            <a:endParaRPr sz="2400" dirty="0"/>
          </a:p>
          <a:p>
            <a:pPr marL="342900" lvl="0" indent="-342900" algn="just" rtl="0">
              <a:lnSpc>
                <a:spcPct val="100000"/>
              </a:lnSpc>
              <a:spcBef>
                <a:spcPts val="600"/>
              </a:spcBef>
              <a:spcAft>
                <a:spcPts val="0"/>
              </a:spcAft>
              <a:buSzPts val="2100"/>
              <a:buFont typeface="Arial"/>
              <a:buChar char="•"/>
            </a:pPr>
            <a:r>
              <a:rPr lang="en-IE" sz="2400" dirty="0"/>
              <a:t>Electricity = £100/euros per month. </a:t>
            </a:r>
            <a:endParaRPr sz="2400" dirty="0"/>
          </a:p>
          <a:p>
            <a:pPr marL="342900" lvl="0" indent="-342900" algn="just" rtl="0">
              <a:lnSpc>
                <a:spcPct val="100000"/>
              </a:lnSpc>
              <a:spcBef>
                <a:spcPts val="600"/>
              </a:spcBef>
              <a:spcAft>
                <a:spcPts val="0"/>
              </a:spcAft>
              <a:buSzPts val="2100"/>
              <a:buFont typeface="Arial"/>
              <a:buChar char="•"/>
            </a:pPr>
            <a:r>
              <a:rPr lang="en-IE" sz="2400" dirty="0"/>
              <a:t>Car (including car loan and fuel) = £100/euros per month. </a:t>
            </a:r>
            <a:endParaRPr sz="2400" dirty="0"/>
          </a:p>
          <a:p>
            <a:pPr marL="342900" lvl="0" indent="-342900" algn="just" rtl="0">
              <a:lnSpc>
                <a:spcPct val="100000"/>
              </a:lnSpc>
              <a:spcBef>
                <a:spcPts val="600"/>
              </a:spcBef>
              <a:spcAft>
                <a:spcPts val="0"/>
              </a:spcAft>
              <a:buSzPts val="2100"/>
              <a:buFont typeface="Arial"/>
              <a:buChar char="•"/>
            </a:pPr>
            <a:r>
              <a:rPr lang="en-IE" sz="2400" dirty="0"/>
              <a:t>Phone Bill = £50/euros per month. </a:t>
            </a:r>
            <a:endParaRPr sz="2400" dirty="0"/>
          </a:p>
          <a:p>
            <a:pPr marL="342900" lvl="0" indent="-342900" algn="just" rtl="0">
              <a:lnSpc>
                <a:spcPct val="100000"/>
              </a:lnSpc>
              <a:spcBef>
                <a:spcPts val="600"/>
              </a:spcBef>
              <a:spcAft>
                <a:spcPts val="0"/>
              </a:spcAft>
              <a:buSzPts val="2100"/>
              <a:buFont typeface="Arial"/>
              <a:buChar char="•"/>
            </a:pPr>
            <a:r>
              <a:rPr lang="en-IE" sz="2400" dirty="0"/>
              <a:t>Internet = £20/euros per month. </a:t>
            </a:r>
            <a:endParaRPr sz="2400" dirty="0"/>
          </a:p>
          <a:p>
            <a:pPr marL="342900" lvl="0" indent="-342900" algn="just" rtl="0">
              <a:lnSpc>
                <a:spcPct val="100000"/>
              </a:lnSpc>
              <a:spcBef>
                <a:spcPts val="600"/>
              </a:spcBef>
              <a:spcAft>
                <a:spcPts val="0"/>
              </a:spcAft>
              <a:buSzPts val="2100"/>
              <a:buFont typeface="Arial"/>
              <a:buChar char="•"/>
            </a:pPr>
            <a:r>
              <a:rPr lang="en-IE" sz="2400" dirty="0"/>
              <a:t>Savings = £15/euros per month. </a:t>
            </a:r>
          </a:p>
          <a:p>
            <a:pPr marL="0" lvl="0" indent="0" algn="ctr" rtl="0">
              <a:lnSpc>
                <a:spcPct val="100000"/>
              </a:lnSpc>
              <a:spcBef>
                <a:spcPts val="600"/>
              </a:spcBef>
              <a:spcAft>
                <a:spcPts val="0"/>
              </a:spcAft>
              <a:buClr>
                <a:schemeClr val="accent4"/>
              </a:buClr>
              <a:buSzPts val="2100"/>
              <a:buNone/>
            </a:pPr>
            <a:r>
              <a:rPr lang="en-IE" sz="2800" dirty="0">
                <a:solidFill>
                  <a:schemeClr val="accent3"/>
                </a:solidFill>
              </a:rPr>
              <a:t>Paul uses his remaining money to buy food and clothing. Create a </a:t>
            </a:r>
            <a:r>
              <a:rPr lang="en-IE" sz="2800" b="1" u="sng" dirty="0">
                <a:solidFill>
                  <a:schemeClr val="accent3"/>
                </a:solidFill>
              </a:rPr>
              <a:t>weekly</a:t>
            </a:r>
            <a:r>
              <a:rPr lang="en-IE" sz="2800" dirty="0">
                <a:solidFill>
                  <a:schemeClr val="accent3"/>
                </a:solidFill>
              </a:rPr>
              <a:t> budget for his family and identify how much disposable income he has left.  What could be his family’s priorities?</a:t>
            </a:r>
            <a:endParaRPr sz="2800" dirty="0">
              <a:solidFill>
                <a:schemeClr val="accent3"/>
              </a:solidFill>
            </a:endParaRPr>
          </a:p>
        </p:txBody>
      </p:sp>
      <p:sp>
        <p:nvSpPr>
          <p:cNvPr id="178" name="Google Shape;178;p11"/>
          <p:cNvSpPr txBox="1">
            <a:spLocks noGrp="1"/>
          </p:cNvSpPr>
          <p:nvPr>
            <p:ph type="title"/>
          </p:nvPr>
        </p:nvSpPr>
        <p:spPr>
          <a:xfrm>
            <a:off x="501466" y="413246"/>
            <a:ext cx="12330000" cy="720000"/>
          </a:xfrm>
          <a:prstGeom prst="rect">
            <a:avLst/>
          </a:prstGeom>
          <a:noFill/>
          <a:ln>
            <a:noFill/>
          </a:ln>
        </p:spPr>
        <p:txBody>
          <a:bodyPr spcFirstLastPara="1" wrap="square" lIns="72000" tIns="45700" rIns="72000" bIns="45700" anchor="ctr" anchorCtr="0">
            <a:normAutofit/>
          </a:bodyPr>
          <a:lstStyle/>
          <a:p>
            <a:pPr marL="0" lvl="0" indent="0" algn="l" rtl="0">
              <a:lnSpc>
                <a:spcPct val="90000"/>
              </a:lnSpc>
              <a:spcBef>
                <a:spcPts val="0"/>
              </a:spcBef>
              <a:spcAft>
                <a:spcPts val="0"/>
              </a:spcAft>
              <a:buClr>
                <a:schemeClr val="accent2"/>
              </a:buClr>
              <a:buSzPts val="2800"/>
              <a:buFont typeface="Calibri"/>
              <a:buNone/>
            </a:pPr>
            <a:r>
              <a:rPr lang="en-IE" dirty="0"/>
              <a:t>Managing Money During Critical Life Periods</a:t>
            </a:r>
            <a:endParaRPr dirty="0"/>
          </a:p>
        </p:txBody>
      </p:sp>
      <p:sp>
        <p:nvSpPr>
          <p:cNvPr id="179" name="Google Shape;179;p11"/>
          <p:cNvSpPr txBox="1">
            <a:spLocks noGrp="1"/>
          </p:cNvSpPr>
          <p:nvPr>
            <p:ph type="body" idx="2"/>
          </p:nvPr>
        </p:nvSpPr>
        <p:spPr>
          <a:xfrm>
            <a:off x="500064" y="1152160"/>
            <a:ext cx="12331541" cy="885828"/>
          </a:xfrm>
          <a:prstGeom prst="rect">
            <a:avLst/>
          </a:prstGeom>
          <a:solidFill>
            <a:schemeClr val="dk1"/>
          </a:solidFill>
          <a:ln>
            <a:noFill/>
          </a:ln>
        </p:spPr>
        <p:txBody>
          <a:bodyPr spcFirstLastPara="1" wrap="square" lIns="72000" tIns="45700" rIns="72000" bIns="45700" anchor="ctr" anchorCtr="0">
            <a:noAutofit/>
          </a:bodyPr>
          <a:lstStyle/>
          <a:p>
            <a:pPr marL="0" indent="0">
              <a:spcBef>
                <a:spcPts val="0"/>
              </a:spcBef>
            </a:pPr>
            <a:r>
              <a:rPr lang="en-GB" i="0" dirty="0"/>
              <a:t>Activity M5.6</a:t>
            </a:r>
          </a:p>
          <a:p>
            <a:pPr marL="0" lvl="0" indent="0" algn="just" rtl="0">
              <a:lnSpc>
                <a:spcPct val="90000"/>
              </a:lnSpc>
              <a:spcBef>
                <a:spcPts val="0"/>
              </a:spcBef>
              <a:spcAft>
                <a:spcPts val="0"/>
              </a:spcAft>
              <a:buClr>
                <a:schemeClr val="lt2"/>
              </a:buClr>
              <a:buSzPts val="2400"/>
              <a:buNone/>
            </a:pPr>
            <a:r>
              <a:rPr lang="en-GB" i="0" dirty="0"/>
              <a:t>Calculating a personal budget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graphicFrame>
        <p:nvGraphicFramePr>
          <p:cNvPr id="185" name="Google Shape;185;p12"/>
          <p:cNvGraphicFramePr/>
          <p:nvPr>
            <p:extLst>
              <p:ext uri="{D42A27DB-BD31-4B8C-83A1-F6EECF244321}">
                <p14:modId xmlns:p14="http://schemas.microsoft.com/office/powerpoint/2010/main" val="1622157421"/>
              </p:ext>
            </p:extLst>
          </p:nvPr>
        </p:nvGraphicFramePr>
        <p:xfrm>
          <a:off x="498521" y="1863442"/>
          <a:ext cx="12330000" cy="5539801"/>
        </p:xfrm>
        <a:graphic>
          <a:graphicData uri="http://schemas.openxmlformats.org/drawingml/2006/table">
            <a:tbl>
              <a:tblPr firstRow="1" bandRow="1">
                <a:noFill/>
                <a:tableStyleId>{86EB57A1-F5E4-4330-A820-B162EB056F16}</a:tableStyleId>
              </a:tblPr>
              <a:tblGrid>
                <a:gridCol w="3082500">
                  <a:extLst>
                    <a:ext uri="{9D8B030D-6E8A-4147-A177-3AD203B41FA5}">
                      <a16:colId xmlns:a16="http://schemas.microsoft.com/office/drawing/2014/main" val="20000"/>
                    </a:ext>
                  </a:extLst>
                </a:gridCol>
                <a:gridCol w="3082500">
                  <a:extLst>
                    <a:ext uri="{9D8B030D-6E8A-4147-A177-3AD203B41FA5}">
                      <a16:colId xmlns:a16="http://schemas.microsoft.com/office/drawing/2014/main" val="20001"/>
                    </a:ext>
                  </a:extLst>
                </a:gridCol>
                <a:gridCol w="3082500">
                  <a:extLst>
                    <a:ext uri="{9D8B030D-6E8A-4147-A177-3AD203B41FA5}">
                      <a16:colId xmlns:a16="http://schemas.microsoft.com/office/drawing/2014/main" val="20002"/>
                    </a:ext>
                  </a:extLst>
                </a:gridCol>
                <a:gridCol w="3082500">
                  <a:extLst>
                    <a:ext uri="{9D8B030D-6E8A-4147-A177-3AD203B41FA5}">
                      <a16:colId xmlns:a16="http://schemas.microsoft.com/office/drawing/2014/main" val="20003"/>
                    </a:ext>
                  </a:extLst>
                </a:gridCol>
              </a:tblGrid>
              <a:tr h="411134">
                <a:tc gridSpan="2">
                  <a:txBody>
                    <a:bodyPr/>
                    <a:lstStyle/>
                    <a:p>
                      <a:pPr marL="0" marR="0" lvl="0" indent="0" algn="l" rtl="0">
                        <a:spcBef>
                          <a:spcPts val="0"/>
                        </a:spcBef>
                        <a:spcAft>
                          <a:spcPts val="0"/>
                        </a:spcAft>
                        <a:buNone/>
                      </a:pPr>
                      <a:r>
                        <a:rPr lang="en-IE" sz="1969" u="none" strike="noStrike" cap="none"/>
                        <a:t>Income </a:t>
                      </a:r>
                      <a:endParaRPr/>
                    </a:p>
                  </a:txBody>
                  <a:tcPr marL="91450" marR="91450" marT="45725" marB="45725"/>
                </a:tc>
                <a:tc hMerge="1">
                  <a:txBody>
                    <a:bodyPr/>
                    <a:lstStyle/>
                    <a:p>
                      <a:endParaRPr lang="en-US"/>
                    </a:p>
                  </a:txBody>
                  <a:tcPr/>
                </a:tc>
                <a:tc gridSpan="2">
                  <a:txBody>
                    <a:bodyPr/>
                    <a:lstStyle/>
                    <a:p>
                      <a:pPr marL="0" marR="0" lvl="0" indent="0" algn="l" rtl="0">
                        <a:spcBef>
                          <a:spcPts val="0"/>
                        </a:spcBef>
                        <a:spcAft>
                          <a:spcPts val="0"/>
                        </a:spcAft>
                        <a:buNone/>
                      </a:pPr>
                      <a:r>
                        <a:rPr lang="en-IE" sz="1969"/>
                        <a:t>Expenditure </a:t>
                      </a:r>
                      <a:endParaRPr/>
                    </a:p>
                  </a:txBody>
                  <a:tcPr marL="91450" marR="91450" marT="45725" marB="45725"/>
                </a:tc>
                <a:tc hMerge="1">
                  <a:txBody>
                    <a:bodyPr/>
                    <a:lstStyle/>
                    <a:p>
                      <a:endParaRPr lang="en-US"/>
                    </a:p>
                  </a:txBody>
                  <a:tcPr/>
                </a:tc>
                <a:extLst>
                  <a:ext uri="{0D108BD9-81ED-4DB2-BD59-A6C34878D82A}">
                    <a16:rowId xmlns:a16="http://schemas.microsoft.com/office/drawing/2014/main" val="10000"/>
                  </a:ext>
                </a:extLst>
              </a:tr>
              <a:tr h="411134">
                <a:tc>
                  <a:txBody>
                    <a:bodyPr/>
                    <a:lstStyle/>
                    <a:p>
                      <a:pPr marL="0" marR="0" lvl="0" indent="0" algn="l" rtl="0">
                        <a:spcBef>
                          <a:spcPts val="0"/>
                        </a:spcBef>
                        <a:spcAft>
                          <a:spcPts val="0"/>
                        </a:spcAft>
                        <a:buNone/>
                      </a:pPr>
                      <a:r>
                        <a:rPr lang="en-IE" sz="1969"/>
                        <a:t>Wages </a:t>
                      </a:r>
                      <a:endParaRPr/>
                    </a:p>
                  </a:txBody>
                  <a:tcPr marL="91450" marR="91450" marT="45725" marB="45725"/>
                </a:tc>
                <a:tc>
                  <a:txBody>
                    <a:bodyPr/>
                    <a:lstStyle/>
                    <a:p>
                      <a:pPr marL="0" marR="0" lvl="0" indent="0" algn="l" rtl="0">
                        <a:spcBef>
                          <a:spcPts val="0"/>
                        </a:spcBef>
                        <a:spcAft>
                          <a:spcPts val="0"/>
                        </a:spcAft>
                        <a:buNone/>
                      </a:pPr>
                      <a:r>
                        <a:rPr lang="en-IE" sz="1969" dirty="0"/>
                        <a:t>1100 </a:t>
                      </a:r>
                      <a:endParaRPr dirty="0"/>
                    </a:p>
                  </a:txBody>
                  <a:tcPr marL="91450" marR="91450" marT="45725" marB="45725"/>
                </a:tc>
                <a:tc>
                  <a:txBody>
                    <a:bodyPr/>
                    <a:lstStyle/>
                    <a:p>
                      <a:pPr marL="0" marR="0" lvl="0" indent="0" algn="l" rtl="0">
                        <a:spcBef>
                          <a:spcPts val="0"/>
                        </a:spcBef>
                        <a:spcAft>
                          <a:spcPts val="0"/>
                        </a:spcAft>
                        <a:buClr>
                          <a:schemeClr val="dk1"/>
                        </a:buClr>
                        <a:buSzPts val="1969"/>
                        <a:buFont typeface="Arial"/>
                        <a:buNone/>
                      </a:pPr>
                      <a:r>
                        <a:rPr lang="en-IE" sz="1969"/>
                        <a:t>TV subscription</a:t>
                      </a:r>
                      <a:endParaRPr/>
                    </a:p>
                  </a:txBody>
                  <a:tcPr marL="91450" marR="91450" marT="45725" marB="45725"/>
                </a:tc>
                <a:tc>
                  <a:txBody>
                    <a:bodyPr/>
                    <a:lstStyle/>
                    <a:p>
                      <a:pPr marL="0" marR="0" lvl="0" indent="0" algn="l" rtl="0">
                        <a:spcBef>
                          <a:spcPts val="0"/>
                        </a:spcBef>
                        <a:spcAft>
                          <a:spcPts val="0"/>
                        </a:spcAft>
                        <a:buNone/>
                      </a:pPr>
                      <a:r>
                        <a:rPr lang="en-IE" sz="1969" dirty="0"/>
                        <a:t> 10 </a:t>
                      </a:r>
                      <a:endParaRPr dirty="0"/>
                    </a:p>
                  </a:txBody>
                  <a:tcPr marL="91450" marR="91450" marT="45725" marB="45725"/>
                </a:tc>
                <a:extLst>
                  <a:ext uri="{0D108BD9-81ED-4DB2-BD59-A6C34878D82A}">
                    <a16:rowId xmlns:a16="http://schemas.microsoft.com/office/drawing/2014/main" val="10001"/>
                  </a:ext>
                </a:extLst>
              </a:tr>
              <a:tr h="726244">
                <a:tc>
                  <a:txBody>
                    <a:bodyPr/>
                    <a:lstStyle/>
                    <a:p>
                      <a:pPr marL="0" marR="0" lvl="0" indent="0" algn="l" rtl="0">
                        <a:spcBef>
                          <a:spcPts val="0"/>
                        </a:spcBef>
                        <a:spcAft>
                          <a:spcPts val="0"/>
                        </a:spcAft>
                        <a:buNone/>
                      </a:pPr>
                      <a:endParaRPr sz="1969"/>
                    </a:p>
                  </a:txBody>
                  <a:tcPr marL="91450" marR="91450" marT="45725" marB="45725"/>
                </a:tc>
                <a:tc>
                  <a:txBody>
                    <a:bodyPr/>
                    <a:lstStyle/>
                    <a:p>
                      <a:pPr marL="0" marR="0" lvl="0" indent="0" algn="l" rtl="0">
                        <a:spcBef>
                          <a:spcPts val="0"/>
                        </a:spcBef>
                        <a:spcAft>
                          <a:spcPts val="0"/>
                        </a:spcAft>
                        <a:buNone/>
                      </a:pPr>
                      <a:endParaRPr sz="1969"/>
                    </a:p>
                  </a:txBody>
                  <a:tcPr marL="91450" marR="91450" marT="45725" marB="45725"/>
                </a:tc>
                <a:tc>
                  <a:txBody>
                    <a:bodyPr/>
                    <a:lstStyle/>
                    <a:p>
                      <a:pPr marL="0" marR="0" lvl="0" indent="0" algn="l" rtl="0">
                        <a:spcBef>
                          <a:spcPts val="0"/>
                        </a:spcBef>
                        <a:spcAft>
                          <a:spcPts val="0"/>
                        </a:spcAft>
                        <a:buClr>
                          <a:schemeClr val="dk1"/>
                        </a:buClr>
                        <a:buSzPts val="1969"/>
                        <a:buFont typeface="Arial"/>
                        <a:buNone/>
                      </a:pPr>
                      <a:r>
                        <a:rPr lang="en-IE" sz="1969"/>
                        <a:t>Rent</a:t>
                      </a:r>
                      <a:endParaRPr/>
                    </a:p>
                    <a:p>
                      <a:pPr marL="0" marR="0" lvl="0" indent="0" algn="l" rtl="0">
                        <a:spcBef>
                          <a:spcPts val="0"/>
                        </a:spcBef>
                        <a:spcAft>
                          <a:spcPts val="0"/>
                        </a:spcAft>
                        <a:buNone/>
                      </a:pPr>
                      <a:endParaRPr sz="1969"/>
                    </a:p>
                  </a:txBody>
                  <a:tcPr marL="91450" marR="91450" marT="45725" marB="45725"/>
                </a:tc>
                <a:tc>
                  <a:txBody>
                    <a:bodyPr/>
                    <a:lstStyle/>
                    <a:p>
                      <a:pPr marL="0" marR="0" lvl="0" indent="0" algn="l" rtl="0">
                        <a:spcBef>
                          <a:spcPts val="0"/>
                        </a:spcBef>
                        <a:spcAft>
                          <a:spcPts val="0"/>
                        </a:spcAft>
                        <a:buNone/>
                      </a:pPr>
                      <a:r>
                        <a:rPr lang="en-IE" sz="1969" dirty="0"/>
                        <a:t>450 </a:t>
                      </a:r>
                      <a:endParaRPr dirty="0"/>
                    </a:p>
                  </a:txBody>
                  <a:tcPr marL="91450" marR="91450" marT="45725" marB="45725"/>
                </a:tc>
                <a:extLst>
                  <a:ext uri="{0D108BD9-81ED-4DB2-BD59-A6C34878D82A}">
                    <a16:rowId xmlns:a16="http://schemas.microsoft.com/office/drawing/2014/main" val="10002"/>
                  </a:ext>
                </a:extLst>
              </a:tr>
              <a:tr h="411134">
                <a:tc>
                  <a:txBody>
                    <a:bodyPr/>
                    <a:lstStyle/>
                    <a:p>
                      <a:pPr marL="0" marR="0" lvl="0" indent="0" algn="l" rtl="0">
                        <a:spcBef>
                          <a:spcPts val="0"/>
                        </a:spcBef>
                        <a:spcAft>
                          <a:spcPts val="0"/>
                        </a:spcAft>
                        <a:buNone/>
                      </a:pPr>
                      <a:endParaRPr sz="1969"/>
                    </a:p>
                  </a:txBody>
                  <a:tcPr marL="91450" marR="91450" marT="45725" marB="45725"/>
                </a:tc>
                <a:tc>
                  <a:txBody>
                    <a:bodyPr/>
                    <a:lstStyle/>
                    <a:p>
                      <a:pPr marL="0" marR="0" lvl="0" indent="0" algn="l" rtl="0">
                        <a:spcBef>
                          <a:spcPts val="0"/>
                        </a:spcBef>
                        <a:spcAft>
                          <a:spcPts val="0"/>
                        </a:spcAft>
                        <a:buNone/>
                      </a:pPr>
                      <a:endParaRPr sz="1969"/>
                    </a:p>
                  </a:txBody>
                  <a:tcPr marL="91450" marR="91450" marT="45725" marB="45725"/>
                </a:tc>
                <a:tc>
                  <a:txBody>
                    <a:bodyPr/>
                    <a:lstStyle/>
                    <a:p>
                      <a:pPr marL="0" marR="0" lvl="0" indent="0" algn="l" rtl="0">
                        <a:spcBef>
                          <a:spcPts val="0"/>
                        </a:spcBef>
                        <a:spcAft>
                          <a:spcPts val="0"/>
                        </a:spcAft>
                        <a:buClr>
                          <a:schemeClr val="dk1"/>
                        </a:buClr>
                        <a:buSzPts val="1969"/>
                        <a:buFont typeface="Arial"/>
                        <a:buNone/>
                      </a:pPr>
                      <a:r>
                        <a:rPr lang="en-IE" sz="1969"/>
                        <a:t>Electricity </a:t>
                      </a:r>
                      <a:endParaRPr/>
                    </a:p>
                  </a:txBody>
                  <a:tcPr marL="91450" marR="91450" marT="45725" marB="45725"/>
                </a:tc>
                <a:tc>
                  <a:txBody>
                    <a:bodyPr/>
                    <a:lstStyle/>
                    <a:p>
                      <a:pPr marL="0" marR="0" lvl="0" indent="0" algn="l" rtl="0">
                        <a:spcBef>
                          <a:spcPts val="0"/>
                        </a:spcBef>
                        <a:spcAft>
                          <a:spcPts val="0"/>
                        </a:spcAft>
                        <a:buNone/>
                      </a:pPr>
                      <a:r>
                        <a:rPr lang="en-IE" sz="1969" dirty="0"/>
                        <a:t>100 </a:t>
                      </a:r>
                      <a:endParaRPr dirty="0"/>
                    </a:p>
                  </a:txBody>
                  <a:tcPr marL="91450" marR="91450" marT="45725" marB="45725"/>
                </a:tc>
                <a:extLst>
                  <a:ext uri="{0D108BD9-81ED-4DB2-BD59-A6C34878D82A}">
                    <a16:rowId xmlns:a16="http://schemas.microsoft.com/office/drawing/2014/main" val="10003"/>
                  </a:ext>
                </a:extLst>
              </a:tr>
              <a:tr h="1041379">
                <a:tc>
                  <a:txBody>
                    <a:bodyPr/>
                    <a:lstStyle/>
                    <a:p>
                      <a:pPr marL="0" marR="0" lvl="0" indent="0" algn="l" rtl="0">
                        <a:spcBef>
                          <a:spcPts val="0"/>
                        </a:spcBef>
                        <a:spcAft>
                          <a:spcPts val="0"/>
                        </a:spcAft>
                        <a:buNone/>
                      </a:pPr>
                      <a:endParaRPr sz="1969"/>
                    </a:p>
                  </a:txBody>
                  <a:tcPr marL="91450" marR="91450" marT="45725" marB="45725"/>
                </a:tc>
                <a:tc>
                  <a:txBody>
                    <a:bodyPr/>
                    <a:lstStyle/>
                    <a:p>
                      <a:pPr marL="0" marR="0" lvl="0" indent="0" algn="l" rtl="0">
                        <a:spcBef>
                          <a:spcPts val="0"/>
                        </a:spcBef>
                        <a:spcAft>
                          <a:spcPts val="0"/>
                        </a:spcAft>
                        <a:buNone/>
                      </a:pPr>
                      <a:endParaRPr sz="1969"/>
                    </a:p>
                  </a:txBody>
                  <a:tcPr marL="91450" marR="91450" marT="45725" marB="45725"/>
                </a:tc>
                <a:tc>
                  <a:txBody>
                    <a:bodyPr/>
                    <a:lstStyle/>
                    <a:p>
                      <a:pPr marL="0" marR="0" lvl="0" indent="0" algn="l" rtl="0">
                        <a:spcBef>
                          <a:spcPts val="0"/>
                        </a:spcBef>
                        <a:spcAft>
                          <a:spcPts val="0"/>
                        </a:spcAft>
                        <a:buClr>
                          <a:schemeClr val="dk1"/>
                        </a:buClr>
                        <a:buSzPts val="1969"/>
                        <a:buFont typeface="Arial"/>
                        <a:buNone/>
                      </a:pPr>
                      <a:r>
                        <a:rPr lang="en-IE" sz="1969"/>
                        <a:t>Car (including car loan and fuel)  </a:t>
                      </a:r>
                      <a:endParaRPr/>
                    </a:p>
                    <a:p>
                      <a:pPr marL="0" marR="0" lvl="0" indent="0" algn="l" rtl="0">
                        <a:spcBef>
                          <a:spcPts val="0"/>
                        </a:spcBef>
                        <a:spcAft>
                          <a:spcPts val="0"/>
                        </a:spcAft>
                        <a:buNone/>
                      </a:pPr>
                      <a:endParaRPr sz="1969"/>
                    </a:p>
                  </a:txBody>
                  <a:tcPr marL="91450" marR="91450" marT="45725" marB="45725"/>
                </a:tc>
                <a:tc>
                  <a:txBody>
                    <a:bodyPr/>
                    <a:lstStyle/>
                    <a:p>
                      <a:pPr marL="0" marR="0" lvl="0" indent="0" algn="l" rtl="0">
                        <a:spcBef>
                          <a:spcPts val="0"/>
                        </a:spcBef>
                        <a:spcAft>
                          <a:spcPts val="0"/>
                        </a:spcAft>
                        <a:buNone/>
                      </a:pPr>
                      <a:r>
                        <a:rPr lang="en-IE" sz="1969" dirty="0"/>
                        <a:t>100 </a:t>
                      </a:r>
                      <a:endParaRPr dirty="0"/>
                    </a:p>
                  </a:txBody>
                  <a:tcPr marL="91450" marR="91450" marT="45725" marB="45725"/>
                </a:tc>
                <a:extLst>
                  <a:ext uri="{0D108BD9-81ED-4DB2-BD59-A6C34878D82A}">
                    <a16:rowId xmlns:a16="http://schemas.microsoft.com/office/drawing/2014/main" val="10004"/>
                  </a:ext>
                </a:extLst>
              </a:tr>
              <a:tr h="726244">
                <a:tc>
                  <a:txBody>
                    <a:bodyPr/>
                    <a:lstStyle/>
                    <a:p>
                      <a:pPr marL="0" marR="0" lvl="0" indent="0" algn="l" rtl="0">
                        <a:spcBef>
                          <a:spcPts val="0"/>
                        </a:spcBef>
                        <a:spcAft>
                          <a:spcPts val="0"/>
                        </a:spcAft>
                        <a:buNone/>
                      </a:pPr>
                      <a:endParaRPr sz="1969"/>
                    </a:p>
                  </a:txBody>
                  <a:tcPr marL="91450" marR="91450" marT="45725" marB="45725"/>
                </a:tc>
                <a:tc>
                  <a:txBody>
                    <a:bodyPr/>
                    <a:lstStyle/>
                    <a:p>
                      <a:pPr marL="0" marR="0" lvl="0" indent="0" algn="l" rtl="0">
                        <a:spcBef>
                          <a:spcPts val="0"/>
                        </a:spcBef>
                        <a:spcAft>
                          <a:spcPts val="0"/>
                        </a:spcAft>
                        <a:buNone/>
                      </a:pPr>
                      <a:endParaRPr sz="1969"/>
                    </a:p>
                  </a:txBody>
                  <a:tcPr marL="91450" marR="91450" marT="45725" marB="45725"/>
                </a:tc>
                <a:tc>
                  <a:txBody>
                    <a:bodyPr/>
                    <a:lstStyle/>
                    <a:p>
                      <a:pPr marL="0" marR="0" lvl="0" indent="0" algn="l" rtl="0">
                        <a:spcBef>
                          <a:spcPts val="0"/>
                        </a:spcBef>
                        <a:spcAft>
                          <a:spcPts val="0"/>
                        </a:spcAft>
                        <a:buClr>
                          <a:schemeClr val="dk1"/>
                        </a:buClr>
                        <a:buSzPts val="1969"/>
                        <a:buFont typeface="Arial"/>
                        <a:buNone/>
                      </a:pPr>
                      <a:r>
                        <a:rPr lang="en-IE" sz="1969"/>
                        <a:t>Phone Bill  </a:t>
                      </a:r>
                      <a:endParaRPr/>
                    </a:p>
                    <a:p>
                      <a:pPr marL="0" marR="0" lvl="0" indent="0" algn="l" rtl="0">
                        <a:spcBef>
                          <a:spcPts val="0"/>
                        </a:spcBef>
                        <a:spcAft>
                          <a:spcPts val="0"/>
                        </a:spcAft>
                        <a:buNone/>
                      </a:pPr>
                      <a:endParaRPr sz="1969"/>
                    </a:p>
                  </a:txBody>
                  <a:tcPr marL="91450" marR="91450" marT="45725" marB="45725"/>
                </a:tc>
                <a:tc>
                  <a:txBody>
                    <a:bodyPr/>
                    <a:lstStyle/>
                    <a:p>
                      <a:pPr marL="0" marR="0" lvl="0" indent="0" algn="l" rtl="0">
                        <a:spcBef>
                          <a:spcPts val="0"/>
                        </a:spcBef>
                        <a:spcAft>
                          <a:spcPts val="0"/>
                        </a:spcAft>
                        <a:buNone/>
                      </a:pPr>
                      <a:r>
                        <a:rPr lang="en-IE" sz="1969" dirty="0"/>
                        <a:t>50 </a:t>
                      </a:r>
                      <a:endParaRPr dirty="0"/>
                    </a:p>
                  </a:txBody>
                  <a:tcPr marL="91450" marR="91450" marT="45725" marB="45725"/>
                </a:tc>
                <a:extLst>
                  <a:ext uri="{0D108BD9-81ED-4DB2-BD59-A6C34878D82A}">
                    <a16:rowId xmlns:a16="http://schemas.microsoft.com/office/drawing/2014/main" val="10005"/>
                  </a:ext>
                </a:extLst>
              </a:tr>
              <a:tr h="411134">
                <a:tc>
                  <a:txBody>
                    <a:bodyPr/>
                    <a:lstStyle/>
                    <a:p>
                      <a:pPr marL="0" marR="0" lvl="0" indent="0" algn="l" rtl="0">
                        <a:spcBef>
                          <a:spcPts val="0"/>
                        </a:spcBef>
                        <a:spcAft>
                          <a:spcPts val="0"/>
                        </a:spcAft>
                        <a:buNone/>
                      </a:pPr>
                      <a:endParaRPr sz="1969"/>
                    </a:p>
                  </a:txBody>
                  <a:tcPr marL="91450" marR="91450" marT="45725" marB="45725"/>
                </a:tc>
                <a:tc>
                  <a:txBody>
                    <a:bodyPr/>
                    <a:lstStyle/>
                    <a:p>
                      <a:pPr marL="0" marR="0" lvl="0" indent="0" algn="l" rtl="0">
                        <a:spcBef>
                          <a:spcPts val="0"/>
                        </a:spcBef>
                        <a:spcAft>
                          <a:spcPts val="0"/>
                        </a:spcAft>
                        <a:buNone/>
                      </a:pPr>
                      <a:endParaRPr sz="1969"/>
                    </a:p>
                  </a:txBody>
                  <a:tcPr marL="91450" marR="91450" marT="45725" marB="45725"/>
                </a:tc>
                <a:tc>
                  <a:txBody>
                    <a:bodyPr/>
                    <a:lstStyle/>
                    <a:p>
                      <a:pPr marL="0" marR="0" lvl="0" indent="0" algn="l" rtl="0">
                        <a:spcBef>
                          <a:spcPts val="0"/>
                        </a:spcBef>
                        <a:spcAft>
                          <a:spcPts val="0"/>
                        </a:spcAft>
                        <a:buClr>
                          <a:schemeClr val="dk1"/>
                        </a:buClr>
                        <a:buSzPts val="1969"/>
                        <a:buFont typeface="Arial"/>
                        <a:buNone/>
                      </a:pPr>
                      <a:r>
                        <a:rPr lang="en-IE" sz="1969"/>
                        <a:t>Internet </a:t>
                      </a:r>
                      <a:endParaRPr/>
                    </a:p>
                  </a:txBody>
                  <a:tcPr marL="91450" marR="91450" marT="45725" marB="45725"/>
                </a:tc>
                <a:tc>
                  <a:txBody>
                    <a:bodyPr/>
                    <a:lstStyle/>
                    <a:p>
                      <a:pPr marL="0" marR="0" lvl="0" indent="0" algn="l" rtl="0">
                        <a:spcBef>
                          <a:spcPts val="0"/>
                        </a:spcBef>
                        <a:spcAft>
                          <a:spcPts val="0"/>
                        </a:spcAft>
                        <a:buNone/>
                      </a:pPr>
                      <a:r>
                        <a:rPr lang="en-IE" sz="1969" dirty="0"/>
                        <a:t>20 </a:t>
                      </a:r>
                      <a:endParaRPr dirty="0"/>
                    </a:p>
                  </a:txBody>
                  <a:tcPr marL="91450" marR="91450" marT="45725" marB="45725"/>
                </a:tc>
                <a:extLst>
                  <a:ext uri="{0D108BD9-81ED-4DB2-BD59-A6C34878D82A}">
                    <a16:rowId xmlns:a16="http://schemas.microsoft.com/office/drawing/2014/main" val="10006"/>
                  </a:ext>
                </a:extLst>
              </a:tr>
              <a:tr h="411134">
                <a:tc>
                  <a:txBody>
                    <a:bodyPr/>
                    <a:lstStyle/>
                    <a:p>
                      <a:pPr marL="0" marR="0" lvl="0" indent="0" algn="l" rtl="0">
                        <a:spcBef>
                          <a:spcPts val="0"/>
                        </a:spcBef>
                        <a:spcAft>
                          <a:spcPts val="0"/>
                        </a:spcAft>
                        <a:buNone/>
                      </a:pPr>
                      <a:endParaRPr sz="1969"/>
                    </a:p>
                  </a:txBody>
                  <a:tcPr marL="91450" marR="91450" marT="45725" marB="45725"/>
                </a:tc>
                <a:tc>
                  <a:txBody>
                    <a:bodyPr/>
                    <a:lstStyle/>
                    <a:p>
                      <a:pPr marL="0" marR="0" lvl="0" indent="0" algn="l" rtl="0">
                        <a:spcBef>
                          <a:spcPts val="0"/>
                        </a:spcBef>
                        <a:spcAft>
                          <a:spcPts val="0"/>
                        </a:spcAft>
                        <a:buNone/>
                      </a:pPr>
                      <a:endParaRPr sz="1969"/>
                    </a:p>
                  </a:txBody>
                  <a:tcPr marL="91450" marR="91450" marT="45725" marB="45725"/>
                </a:tc>
                <a:tc>
                  <a:txBody>
                    <a:bodyPr/>
                    <a:lstStyle/>
                    <a:p>
                      <a:pPr marL="0" marR="0" lvl="0" indent="0" algn="l" rtl="0">
                        <a:lnSpc>
                          <a:spcPct val="100000"/>
                        </a:lnSpc>
                        <a:spcBef>
                          <a:spcPts val="0"/>
                        </a:spcBef>
                        <a:spcAft>
                          <a:spcPts val="0"/>
                        </a:spcAft>
                        <a:buClr>
                          <a:schemeClr val="dk1"/>
                        </a:buClr>
                        <a:buSzPts val="1969"/>
                        <a:buFont typeface="Calibri"/>
                        <a:buNone/>
                      </a:pPr>
                      <a:r>
                        <a:rPr lang="en-IE" sz="1969"/>
                        <a:t>Savings </a:t>
                      </a:r>
                      <a:endParaRPr/>
                    </a:p>
                  </a:txBody>
                  <a:tcPr marL="91450" marR="91450" marT="45725" marB="45725"/>
                </a:tc>
                <a:tc>
                  <a:txBody>
                    <a:bodyPr/>
                    <a:lstStyle/>
                    <a:p>
                      <a:pPr marL="0" marR="0" lvl="0" indent="0" algn="l" rtl="0">
                        <a:spcBef>
                          <a:spcPts val="0"/>
                        </a:spcBef>
                        <a:spcAft>
                          <a:spcPts val="0"/>
                        </a:spcAft>
                        <a:buNone/>
                      </a:pPr>
                      <a:r>
                        <a:rPr lang="en-IE" sz="1969" dirty="0"/>
                        <a:t>15 </a:t>
                      </a:r>
                      <a:endParaRPr dirty="0"/>
                    </a:p>
                  </a:txBody>
                  <a:tcPr marL="91450" marR="91450" marT="45725" marB="45725"/>
                </a:tc>
                <a:extLst>
                  <a:ext uri="{0D108BD9-81ED-4DB2-BD59-A6C34878D82A}">
                    <a16:rowId xmlns:a16="http://schemas.microsoft.com/office/drawing/2014/main" val="10007"/>
                  </a:ext>
                </a:extLst>
              </a:tr>
              <a:tr h="411134">
                <a:tc>
                  <a:txBody>
                    <a:bodyPr/>
                    <a:lstStyle/>
                    <a:p>
                      <a:pPr marL="0" marR="0" lvl="0" indent="0" algn="l" rtl="0">
                        <a:spcBef>
                          <a:spcPts val="0"/>
                        </a:spcBef>
                        <a:spcAft>
                          <a:spcPts val="0"/>
                        </a:spcAft>
                        <a:buNone/>
                      </a:pPr>
                      <a:r>
                        <a:rPr lang="en-IE" sz="1969"/>
                        <a:t>Total Income </a:t>
                      </a:r>
                      <a:endParaRPr/>
                    </a:p>
                  </a:txBody>
                  <a:tcPr marL="91450" marR="91450" marT="45725" marB="45725"/>
                </a:tc>
                <a:tc>
                  <a:txBody>
                    <a:bodyPr/>
                    <a:lstStyle/>
                    <a:p>
                      <a:pPr marL="0" marR="0" lvl="0" indent="0" algn="l" rtl="0">
                        <a:spcBef>
                          <a:spcPts val="0"/>
                        </a:spcBef>
                        <a:spcAft>
                          <a:spcPts val="0"/>
                        </a:spcAft>
                        <a:buNone/>
                      </a:pPr>
                      <a:r>
                        <a:rPr lang="en-IE" sz="1969" dirty="0"/>
                        <a:t>1100 </a:t>
                      </a:r>
                      <a:endParaRPr dirty="0"/>
                    </a:p>
                  </a:txBody>
                  <a:tcPr marL="91450" marR="91450" marT="45725" marB="45725"/>
                </a:tc>
                <a:tc>
                  <a:txBody>
                    <a:bodyPr/>
                    <a:lstStyle/>
                    <a:p>
                      <a:pPr marL="0" marR="0" lvl="0" indent="0" algn="l" rtl="0">
                        <a:lnSpc>
                          <a:spcPct val="100000"/>
                        </a:lnSpc>
                        <a:spcBef>
                          <a:spcPts val="0"/>
                        </a:spcBef>
                        <a:spcAft>
                          <a:spcPts val="0"/>
                        </a:spcAft>
                        <a:buClr>
                          <a:schemeClr val="dk1"/>
                        </a:buClr>
                        <a:buSzPts val="1969"/>
                        <a:buFont typeface="Calibri"/>
                        <a:buNone/>
                      </a:pPr>
                      <a:r>
                        <a:rPr lang="en-IE" sz="1969" dirty="0"/>
                        <a:t>Total Expenses </a:t>
                      </a:r>
                      <a:endParaRPr dirty="0"/>
                    </a:p>
                  </a:txBody>
                  <a:tcPr marL="91450" marR="91450" marT="45725" marB="45725"/>
                </a:tc>
                <a:tc>
                  <a:txBody>
                    <a:bodyPr/>
                    <a:lstStyle/>
                    <a:p>
                      <a:pPr marL="0" marR="0" lvl="0" indent="0" algn="l" rtl="0">
                        <a:spcBef>
                          <a:spcPts val="0"/>
                        </a:spcBef>
                        <a:spcAft>
                          <a:spcPts val="0"/>
                        </a:spcAft>
                        <a:buNone/>
                      </a:pPr>
                      <a:r>
                        <a:rPr lang="en-GB" sz="1800" dirty="0"/>
                        <a:t>745</a:t>
                      </a:r>
                      <a:endParaRPr sz="1800" dirty="0"/>
                    </a:p>
                  </a:txBody>
                  <a:tcPr marL="91450" marR="91450" marT="45725" marB="45725"/>
                </a:tc>
                <a:extLst>
                  <a:ext uri="{0D108BD9-81ED-4DB2-BD59-A6C34878D82A}">
                    <a16:rowId xmlns:a16="http://schemas.microsoft.com/office/drawing/2014/main" val="10008"/>
                  </a:ext>
                </a:extLst>
              </a:tr>
              <a:tr h="529187">
                <a:tc>
                  <a:txBody>
                    <a:bodyPr/>
                    <a:lstStyle/>
                    <a:p>
                      <a:pPr marL="0" marR="0" lvl="0" indent="0" algn="l" rtl="0">
                        <a:spcBef>
                          <a:spcPts val="0"/>
                        </a:spcBef>
                        <a:spcAft>
                          <a:spcPts val="0"/>
                        </a:spcAft>
                        <a:buNone/>
                      </a:pPr>
                      <a:r>
                        <a:rPr lang="en-GB" sz="1600" dirty="0"/>
                        <a:t>Money left after paying the bills = income minus expenses</a:t>
                      </a:r>
                      <a:endParaRPr sz="1600" dirty="0"/>
                    </a:p>
                  </a:txBody>
                  <a:tcPr marL="91450" marR="91450" marT="45725" marB="45725"/>
                </a:tc>
                <a:tc gridSpan="3">
                  <a:txBody>
                    <a:bodyPr/>
                    <a:lstStyle/>
                    <a:p>
                      <a:pPr marL="0" marR="0" lvl="0" indent="0" algn="l" rtl="0">
                        <a:spcBef>
                          <a:spcPts val="0"/>
                        </a:spcBef>
                        <a:spcAft>
                          <a:spcPts val="0"/>
                        </a:spcAft>
                        <a:buNone/>
                      </a:pPr>
                      <a:r>
                        <a:rPr lang="en-GB" sz="1600" dirty="0"/>
                        <a:t>1100-745 = 355,     355 divided by 5 (weeks in a month) = £/Euros 71 per week</a:t>
                      </a:r>
                      <a:endParaRPr sz="1600" dirty="0"/>
                    </a:p>
                  </a:txBody>
                  <a:tcPr marL="91450" marR="91450" marT="45725" marB="45725"/>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9"/>
                  </a:ext>
                </a:extLst>
              </a:tr>
            </a:tbl>
          </a:graphicData>
        </a:graphic>
      </p:graphicFrame>
      <p:sp>
        <p:nvSpPr>
          <p:cNvPr id="186" name="Google Shape;186;p12"/>
          <p:cNvSpPr txBox="1">
            <a:spLocks noGrp="1"/>
          </p:cNvSpPr>
          <p:nvPr>
            <p:ph type="title"/>
          </p:nvPr>
        </p:nvSpPr>
        <p:spPr>
          <a:xfrm>
            <a:off x="502500" y="432159"/>
            <a:ext cx="12330000" cy="720000"/>
          </a:xfrm>
          <a:prstGeom prst="rect">
            <a:avLst/>
          </a:prstGeom>
          <a:noFill/>
          <a:ln>
            <a:noFill/>
          </a:ln>
        </p:spPr>
        <p:txBody>
          <a:bodyPr spcFirstLastPara="1" wrap="square" lIns="72000" tIns="45700" rIns="72000" bIns="45700" anchor="ctr" anchorCtr="0">
            <a:normAutofit/>
          </a:bodyPr>
          <a:lstStyle/>
          <a:p>
            <a:pPr marL="0" lvl="0" indent="0" algn="l" rtl="0">
              <a:lnSpc>
                <a:spcPct val="90000"/>
              </a:lnSpc>
              <a:spcBef>
                <a:spcPts val="0"/>
              </a:spcBef>
              <a:spcAft>
                <a:spcPts val="0"/>
              </a:spcAft>
              <a:buClr>
                <a:schemeClr val="accent2"/>
              </a:buClr>
              <a:buSzPts val="2800"/>
              <a:buFont typeface="Calibri"/>
              <a:buNone/>
            </a:pPr>
            <a:r>
              <a:rPr lang="en-IE"/>
              <a:t>Managing Money During Critical Life Periods</a:t>
            </a:r>
            <a:endParaRPr/>
          </a:p>
        </p:txBody>
      </p:sp>
      <p:sp>
        <p:nvSpPr>
          <p:cNvPr id="187" name="Google Shape;187;p12"/>
          <p:cNvSpPr txBox="1">
            <a:spLocks noGrp="1"/>
          </p:cNvSpPr>
          <p:nvPr>
            <p:ph type="body" idx="2"/>
          </p:nvPr>
        </p:nvSpPr>
        <p:spPr>
          <a:xfrm>
            <a:off x="500064" y="1260554"/>
            <a:ext cx="12331541" cy="602889"/>
          </a:xfrm>
          <a:prstGeom prst="rect">
            <a:avLst/>
          </a:prstGeom>
          <a:solidFill>
            <a:schemeClr val="dk1"/>
          </a:solidFill>
          <a:ln>
            <a:noFill/>
          </a:ln>
        </p:spPr>
        <p:txBody>
          <a:bodyPr spcFirstLastPara="1" wrap="square" lIns="72000" tIns="45700" rIns="72000" bIns="45700" anchor="ctr" anchorCtr="0">
            <a:noAutofit/>
          </a:bodyPr>
          <a:lstStyle/>
          <a:p>
            <a:pPr marL="0" lvl="0" indent="0" algn="just" rtl="0">
              <a:lnSpc>
                <a:spcPct val="90000"/>
              </a:lnSpc>
              <a:spcBef>
                <a:spcPts val="0"/>
              </a:spcBef>
              <a:spcAft>
                <a:spcPts val="0"/>
              </a:spcAft>
              <a:buClr>
                <a:schemeClr val="lt2"/>
              </a:buClr>
              <a:buSzPts val="2400"/>
              <a:buNone/>
            </a:pPr>
            <a:r>
              <a:rPr lang="en-IE" i="0" dirty="0"/>
              <a:t>Paul’s Monthly Survival Budget </a:t>
            </a: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13"/>
          <p:cNvSpPr txBox="1">
            <a:spLocks noGrp="1"/>
          </p:cNvSpPr>
          <p:nvPr>
            <p:ph type="body" idx="1"/>
          </p:nvPr>
        </p:nvSpPr>
        <p:spPr>
          <a:xfrm>
            <a:off x="500064" y="1984375"/>
            <a:ext cx="6927103" cy="5324658"/>
          </a:xfrm>
          <a:prstGeom prst="rect">
            <a:avLst/>
          </a:prstGeom>
          <a:noFill/>
          <a:ln>
            <a:noFill/>
          </a:ln>
        </p:spPr>
        <p:txBody>
          <a:bodyPr spcFirstLastPara="1" wrap="square" lIns="72000" tIns="45700" rIns="72000" bIns="45700" anchor="t" anchorCtr="0">
            <a:noAutofit/>
          </a:bodyPr>
          <a:lstStyle/>
          <a:p>
            <a:pPr marL="342900" lvl="0" indent="-342900" algn="l" rtl="0">
              <a:lnSpc>
                <a:spcPct val="100000"/>
              </a:lnSpc>
              <a:spcBef>
                <a:spcPts val="0"/>
              </a:spcBef>
              <a:spcAft>
                <a:spcPts val="0"/>
              </a:spcAft>
              <a:buSzPts val="2100"/>
              <a:buFont typeface="Arial"/>
              <a:buChar char="•"/>
            </a:pPr>
            <a:r>
              <a:rPr lang="en-IE" sz="2400" dirty="0"/>
              <a:t>Imagine losing your job or source of income in the morning, how long would you be able to survive for without having to borrow money? </a:t>
            </a:r>
            <a:endParaRPr sz="2400" dirty="0"/>
          </a:p>
          <a:p>
            <a:pPr marL="342900" lvl="0" indent="-203962" algn="l" rtl="0">
              <a:lnSpc>
                <a:spcPct val="100000"/>
              </a:lnSpc>
              <a:spcBef>
                <a:spcPts val="600"/>
              </a:spcBef>
              <a:spcAft>
                <a:spcPts val="0"/>
              </a:spcAft>
              <a:buSzPts val="2188"/>
              <a:buFont typeface="Arial"/>
              <a:buNone/>
            </a:pPr>
            <a:endParaRPr sz="2400" dirty="0"/>
          </a:p>
          <a:p>
            <a:pPr marL="342900" lvl="0" indent="-342900" algn="l" rtl="0">
              <a:lnSpc>
                <a:spcPct val="100000"/>
              </a:lnSpc>
              <a:spcBef>
                <a:spcPts val="600"/>
              </a:spcBef>
              <a:spcAft>
                <a:spcPts val="0"/>
              </a:spcAft>
              <a:buSzPts val="2100"/>
              <a:buFont typeface="Arial"/>
              <a:buChar char="•"/>
            </a:pPr>
            <a:r>
              <a:rPr lang="en-IE" sz="2400" dirty="0"/>
              <a:t>A financial buffer is a sum of money that you can access immediately, often in the form of savings. </a:t>
            </a:r>
            <a:endParaRPr sz="2400" dirty="0"/>
          </a:p>
          <a:p>
            <a:pPr marL="342900" lvl="0" indent="-203962" algn="l" rtl="0">
              <a:lnSpc>
                <a:spcPct val="100000"/>
              </a:lnSpc>
              <a:spcBef>
                <a:spcPts val="600"/>
              </a:spcBef>
              <a:spcAft>
                <a:spcPts val="0"/>
              </a:spcAft>
              <a:buSzPts val="2188"/>
              <a:buFont typeface="Arial"/>
              <a:buNone/>
            </a:pPr>
            <a:endParaRPr sz="2400" dirty="0"/>
          </a:p>
          <a:p>
            <a:pPr marL="342900" lvl="0" indent="-342900" algn="l" rtl="0">
              <a:lnSpc>
                <a:spcPct val="100000"/>
              </a:lnSpc>
              <a:spcBef>
                <a:spcPts val="600"/>
              </a:spcBef>
              <a:spcAft>
                <a:spcPts val="0"/>
              </a:spcAft>
              <a:buSzPts val="2100"/>
              <a:buFont typeface="Arial"/>
              <a:buChar char="•"/>
            </a:pPr>
            <a:r>
              <a:rPr lang="en-IE" sz="2400" dirty="0"/>
              <a:t>It is recommended that you have at least 3 months of your monthly wages as a financial buffer. </a:t>
            </a:r>
            <a:endParaRPr sz="2400" dirty="0"/>
          </a:p>
          <a:p>
            <a:pPr marL="342900" lvl="0" indent="-203962" algn="l" rtl="0">
              <a:lnSpc>
                <a:spcPct val="100000"/>
              </a:lnSpc>
              <a:spcBef>
                <a:spcPts val="600"/>
              </a:spcBef>
              <a:spcAft>
                <a:spcPts val="0"/>
              </a:spcAft>
              <a:buSzPts val="2188"/>
              <a:buFont typeface="Arial"/>
              <a:buNone/>
            </a:pPr>
            <a:endParaRPr sz="2400" dirty="0"/>
          </a:p>
          <a:p>
            <a:pPr marL="342900" lvl="0" indent="-342900" algn="l" rtl="0">
              <a:lnSpc>
                <a:spcPct val="100000"/>
              </a:lnSpc>
              <a:spcBef>
                <a:spcPts val="600"/>
              </a:spcBef>
              <a:spcAft>
                <a:spcPts val="0"/>
              </a:spcAft>
              <a:buSzPts val="2100"/>
              <a:buFont typeface="Arial"/>
              <a:buChar char="•"/>
            </a:pPr>
            <a:r>
              <a:rPr lang="en-IE" sz="2400" dirty="0"/>
              <a:t>Without a financial buffer, if you lose your job or face unexpected bills, you might not be able to survive comfortably.</a:t>
            </a:r>
            <a:endParaRPr sz="2400" dirty="0"/>
          </a:p>
          <a:p>
            <a:pPr marL="0" lvl="0" indent="0" algn="just" rtl="0">
              <a:lnSpc>
                <a:spcPct val="100000"/>
              </a:lnSpc>
              <a:spcBef>
                <a:spcPts val="600"/>
              </a:spcBef>
              <a:spcAft>
                <a:spcPts val="0"/>
              </a:spcAft>
              <a:buClr>
                <a:schemeClr val="accent4"/>
              </a:buClr>
              <a:buSzPts val="2188"/>
              <a:buNone/>
            </a:pPr>
            <a:endParaRPr dirty="0">
              <a:highlight>
                <a:srgbClr val="FFFF00"/>
              </a:highlight>
            </a:endParaRPr>
          </a:p>
        </p:txBody>
      </p:sp>
      <p:sp>
        <p:nvSpPr>
          <p:cNvPr id="194" name="Google Shape;194;p13"/>
          <p:cNvSpPr txBox="1">
            <a:spLocks noGrp="1"/>
          </p:cNvSpPr>
          <p:nvPr>
            <p:ph type="title"/>
          </p:nvPr>
        </p:nvSpPr>
        <p:spPr>
          <a:xfrm>
            <a:off x="1860884" y="391881"/>
            <a:ext cx="9721515" cy="720000"/>
          </a:xfrm>
          <a:prstGeom prst="rect">
            <a:avLst/>
          </a:prstGeom>
          <a:noFill/>
          <a:ln>
            <a:noFill/>
          </a:ln>
        </p:spPr>
        <p:txBody>
          <a:bodyPr spcFirstLastPara="1" wrap="square" lIns="72000" tIns="45700" rIns="72000" bIns="45700" anchor="ctr" anchorCtr="0">
            <a:normAutofit/>
          </a:bodyPr>
          <a:lstStyle/>
          <a:p>
            <a:pPr marL="0" lvl="0" indent="0" algn="l" rtl="0">
              <a:lnSpc>
                <a:spcPct val="90000"/>
              </a:lnSpc>
              <a:spcBef>
                <a:spcPts val="0"/>
              </a:spcBef>
              <a:spcAft>
                <a:spcPts val="0"/>
              </a:spcAft>
              <a:buClr>
                <a:schemeClr val="accent2"/>
              </a:buClr>
              <a:buSzPts val="2800"/>
              <a:buFont typeface="Calibri"/>
              <a:buNone/>
            </a:pPr>
            <a:r>
              <a:rPr lang="en-IE" dirty="0"/>
              <a:t>Managing Money During Critical Life Periods</a:t>
            </a:r>
            <a:endParaRPr dirty="0"/>
          </a:p>
        </p:txBody>
      </p:sp>
      <p:sp>
        <p:nvSpPr>
          <p:cNvPr id="195" name="Google Shape;195;p13"/>
          <p:cNvSpPr txBox="1">
            <a:spLocks noGrp="1"/>
          </p:cNvSpPr>
          <p:nvPr>
            <p:ph type="body" idx="2"/>
          </p:nvPr>
        </p:nvSpPr>
        <p:spPr>
          <a:xfrm>
            <a:off x="500063" y="1245689"/>
            <a:ext cx="12331700" cy="603250"/>
          </a:xfrm>
          <a:prstGeom prst="rect">
            <a:avLst/>
          </a:prstGeom>
          <a:solidFill>
            <a:schemeClr val="dk1"/>
          </a:solidFill>
          <a:ln>
            <a:noFill/>
          </a:ln>
        </p:spPr>
        <p:txBody>
          <a:bodyPr spcFirstLastPara="1" wrap="square" lIns="72000" tIns="45700" rIns="72000" bIns="45700" anchor="ctr" anchorCtr="0">
            <a:noAutofit/>
          </a:bodyPr>
          <a:lstStyle/>
          <a:p>
            <a:pPr marL="0" lvl="0" indent="0" algn="just" rtl="0">
              <a:lnSpc>
                <a:spcPct val="90000"/>
              </a:lnSpc>
              <a:spcBef>
                <a:spcPts val="0"/>
              </a:spcBef>
              <a:spcAft>
                <a:spcPts val="0"/>
              </a:spcAft>
              <a:buClr>
                <a:schemeClr val="lt2"/>
              </a:buClr>
              <a:buSzPts val="2400"/>
              <a:buNone/>
            </a:pPr>
            <a:r>
              <a:rPr lang="en-IE" i="0" dirty="0"/>
              <a:t>Not having a financial buffer</a:t>
            </a:r>
            <a:endParaRPr i="0" dirty="0"/>
          </a:p>
        </p:txBody>
      </p:sp>
      <p:pic>
        <p:nvPicPr>
          <p:cNvPr id="196" name="Google Shape;196;p13" descr="Close with solid fill"/>
          <p:cNvPicPr preferRelativeResize="0"/>
          <p:nvPr/>
        </p:nvPicPr>
        <p:blipFill rotWithShape="1">
          <a:blip r:embed="rId3">
            <a:alphaModFix/>
          </a:blip>
          <a:srcRect/>
          <a:stretch/>
        </p:blipFill>
        <p:spPr>
          <a:xfrm>
            <a:off x="11917066" y="120942"/>
            <a:ext cx="914400" cy="914400"/>
          </a:xfrm>
          <a:prstGeom prst="rect">
            <a:avLst/>
          </a:prstGeom>
          <a:noFill/>
          <a:ln>
            <a:noFill/>
          </a:ln>
        </p:spPr>
      </p:pic>
      <p:pic>
        <p:nvPicPr>
          <p:cNvPr id="197" name="Google Shape;197;p13" descr="Close with solid fill"/>
          <p:cNvPicPr preferRelativeResize="0"/>
          <p:nvPr/>
        </p:nvPicPr>
        <p:blipFill rotWithShape="1">
          <a:blip r:embed="rId3">
            <a:alphaModFix/>
          </a:blip>
          <a:srcRect/>
          <a:stretch/>
        </p:blipFill>
        <p:spPr>
          <a:xfrm>
            <a:off x="500063" y="196667"/>
            <a:ext cx="914400" cy="914400"/>
          </a:xfrm>
          <a:prstGeom prst="rect">
            <a:avLst/>
          </a:prstGeom>
          <a:noFill/>
          <a:ln>
            <a:noFill/>
          </a:ln>
        </p:spPr>
      </p:pic>
      <p:pic>
        <p:nvPicPr>
          <p:cNvPr id="198" name="Google Shape;198;p13"/>
          <p:cNvPicPr preferRelativeResize="0"/>
          <p:nvPr/>
        </p:nvPicPr>
        <p:blipFill rotWithShape="1">
          <a:blip r:embed="rId4">
            <a:alphaModFix/>
          </a:blip>
          <a:srcRect/>
          <a:stretch/>
        </p:blipFill>
        <p:spPr>
          <a:xfrm>
            <a:off x="7596426" y="2313991"/>
            <a:ext cx="5235040" cy="3491883"/>
          </a:xfrm>
          <a:prstGeom prst="rect">
            <a:avLst/>
          </a:prstGeom>
          <a:noFill/>
          <a:ln>
            <a:noFill/>
          </a:ln>
        </p:spPr>
      </p:pic>
    </p:spTree>
    <p:extLst>
      <p:ext uri="{BB962C8B-B14F-4D97-AF65-F5344CB8AC3E}">
        <p14:creationId xmlns:p14="http://schemas.microsoft.com/office/powerpoint/2010/main" val="16257912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16"/>
          <p:cNvSpPr txBox="1">
            <a:spLocks noGrp="1"/>
          </p:cNvSpPr>
          <p:nvPr>
            <p:ph type="body" idx="1"/>
          </p:nvPr>
        </p:nvSpPr>
        <p:spPr>
          <a:xfrm>
            <a:off x="620634" y="2274634"/>
            <a:ext cx="12090400" cy="4798908"/>
          </a:xfrm>
          <a:prstGeom prst="rect">
            <a:avLst/>
          </a:prstGeom>
          <a:noFill/>
          <a:ln>
            <a:noFill/>
          </a:ln>
        </p:spPr>
        <p:txBody>
          <a:bodyPr spcFirstLastPara="1" wrap="square" lIns="72000" tIns="45700" rIns="72000" bIns="45700" anchor="t" anchorCtr="0">
            <a:noAutofit/>
          </a:bodyPr>
          <a:lstStyle/>
          <a:p>
            <a:pPr marL="0" lvl="0" indent="0" algn="just" rtl="0">
              <a:lnSpc>
                <a:spcPct val="100000"/>
              </a:lnSpc>
              <a:spcBef>
                <a:spcPts val="0"/>
              </a:spcBef>
              <a:spcAft>
                <a:spcPts val="0"/>
              </a:spcAft>
              <a:buClr>
                <a:schemeClr val="accent4"/>
              </a:buClr>
              <a:buSzPts val="1600"/>
              <a:buNone/>
            </a:pPr>
            <a:r>
              <a:rPr lang="en-IE" sz="2400" dirty="0"/>
              <a:t>Here are 2 strategies:</a:t>
            </a:r>
          </a:p>
          <a:p>
            <a:pPr marL="0" lvl="0" indent="0" algn="just" rtl="0">
              <a:lnSpc>
                <a:spcPct val="100000"/>
              </a:lnSpc>
              <a:spcBef>
                <a:spcPts val="0"/>
              </a:spcBef>
              <a:spcAft>
                <a:spcPts val="0"/>
              </a:spcAft>
              <a:buClr>
                <a:schemeClr val="accent4"/>
              </a:buClr>
              <a:buSzPts val="1600"/>
              <a:buNone/>
            </a:pPr>
            <a:endParaRPr sz="2400" dirty="0"/>
          </a:p>
          <a:p>
            <a:pPr marL="342900" lvl="0" indent="-342900" algn="just" rtl="0">
              <a:lnSpc>
                <a:spcPct val="100000"/>
              </a:lnSpc>
              <a:spcBef>
                <a:spcPts val="600"/>
              </a:spcBef>
              <a:spcAft>
                <a:spcPts val="0"/>
              </a:spcAft>
              <a:buSzPts val="1600"/>
              <a:buFont typeface="Arial"/>
              <a:buChar char="•"/>
            </a:pPr>
            <a:r>
              <a:rPr lang="en-IE" sz="2400" dirty="0"/>
              <a:t>The 80 / 20 Rule:  </a:t>
            </a:r>
            <a:endParaRPr sz="2400" dirty="0"/>
          </a:p>
          <a:p>
            <a:pPr marL="1092991" lvl="1" indent="-342900" algn="l" rtl="0">
              <a:lnSpc>
                <a:spcPct val="100000"/>
              </a:lnSpc>
              <a:spcBef>
                <a:spcPts val="600"/>
              </a:spcBef>
              <a:spcAft>
                <a:spcPts val="0"/>
              </a:spcAft>
              <a:buSzPts val="1600"/>
              <a:buChar char="•"/>
            </a:pPr>
            <a:r>
              <a:rPr lang="en-IE" sz="2400" dirty="0"/>
              <a:t>When you receive your income put 80% for spending and use 20% for savings </a:t>
            </a:r>
            <a:endParaRPr sz="2400" dirty="0"/>
          </a:p>
          <a:p>
            <a:pPr marL="342900" lvl="0" indent="-342900" algn="just" rtl="0">
              <a:lnSpc>
                <a:spcPct val="100000"/>
              </a:lnSpc>
              <a:spcBef>
                <a:spcPts val="600"/>
              </a:spcBef>
              <a:spcAft>
                <a:spcPts val="0"/>
              </a:spcAft>
              <a:buSzPts val="1600"/>
              <a:buFont typeface="Arial"/>
              <a:buChar char="•"/>
            </a:pPr>
            <a:endParaRPr lang="en-GB" sz="2400" dirty="0"/>
          </a:p>
          <a:p>
            <a:pPr marL="342900" lvl="0" indent="-342900" algn="just" rtl="0">
              <a:lnSpc>
                <a:spcPct val="100000"/>
              </a:lnSpc>
              <a:spcBef>
                <a:spcPts val="600"/>
              </a:spcBef>
              <a:spcAft>
                <a:spcPts val="0"/>
              </a:spcAft>
              <a:buSzPts val="1600"/>
              <a:buFont typeface="Arial"/>
              <a:buChar char="•"/>
            </a:pPr>
            <a:r>
              <a:rPr lang="en-IE" sz="2400" dirty="0"/>
              <a:t>The 50 / 30 / 20 Rule to use if you have a debt to pay off: </a:t>
            </a:r>
            <a:endParaRPr sz="2400" dirty="0"/>
          </a:p>
          <a:p>
            <a:pPr marL="1092991" lvl="1" indent="-342900" algn="l" rtl="0">
              <a:lnSpc>
                <a:spcPct val="100000"/>
              </a:lnSpc>
              <a:spcBef>
                <a:spcPts val="600"/>
              </a:spcBef>
              <a:spcAft>
                <a:spcPts val="0"/>
              </a:spcAft>
              <a:buSzPts val="1600"/>
              <a:buChar char="•"/>
            </a:pPr>
            <a:r>
              <a:rPr lang="en-IE" sz="2400" dirty="0"/>
              <a:t>When you receive your income put 70% for spending, 20% towards your debt and use 10% on savings</a:t>
            </a:r>
          </a:p>
          <a:p>
            <a:pPr marL="1092991" lvl="1" indent="-342900" algn="l" rtl="0">
              <a:lnSpc>
                <a:spcPct val="100000"/>
              </a:lnSpc>
              <a:spcBef>
                <a:spcPts val="600"/>
              </a:spcBef>
              <a:spcAft>
                <a:spcPts val="0"/>
              </a:spcAft>
              <a:buSzPts val="1600"/>
              <a:buChar char="•"/>
            </a:pPr>
            <a:endParaRPr lang="en-IE" sz="2400" dirty="0"/>
          </a:p>
          <a:p>
            <a:pPr marL="750091" lvl="1" indent="0">
              <a:buSzPts val="1600"/>
              <a:buNone/>
            </a:pPr>
            <a:r>
              <a:rPr lang="en-GB" sz="2800" dirty="0"/>
              <a:t>In groups devise a game that you could play with a child using these ideas</a:t>
            </a:r>
            <a:endParaRPr sz="2800" dirty="0"/>
          </a:p>
        </p:txBody>
      </p:sp>
      <p:sp>
        <p:nvSpPr>
          <p:cNvPr id="227" name="Google Shape;227;p16"/>
          <p:cNvSpPr txBox="1">
            <a:spLocks noGrp="1"/>
          </p:cNvSpPr>
          <p:nvPr>
            <p:ph type="title"/>
          </p:nvPr>
        </p:nvSpPr>
        <p:spPr>
          <a:xfrm>
            <a:off x="502500" y="432159"/>
            <a:ext cx="12330000" cy="720000"/>
          </a:xfrm>
          <a:prstGeom prst="rect">
            <a:avLst/>
          </a:prstGeom>
          <a:noFill/>
          <a:ln>
            <a:noFill/>
          </a:ln>
        </p:spPr>
        <p:txBody>
          <a:bodyPr spcFirstLastPara="1" wrap="square" lIns="72000" tIns="45700" rIns="72000" bIns="45700" anchor="ctr" anchorCtr="0">
            <a:normAutofit/>
          </a:bodyPr>
          <a:lstStyle/>
          <a:p>
            <a:pPr marL="0" lvl="0" indent="0" algn="l" rtl="0">
              <a:lnSpc>
                <a:spcPct val="90000"/>
              </a:lnSpc>
              <a:spcBef>
                <a:spcPts val="0"/>
              </a:spcBef>
              <a:spcAft>
                <a:spcPts val="0"/>
              </a:spcAft>
              <a:buClr>
                <a:schemeClr val="accent2"/>
              </a:buClr>
              <a:buSzPts val="2800"/>
              <a:buFont typeface="Calibri"/>
              <a:buNone/>
            </a:pPr>
            <a:r>
              <a:rPr lang="en-IE"/>
              <a:t>Managing Money During Critical Life Periods</a:t>
            </a:r>
            <a:endParaRPr/>
          </a:p>
        </p:txBody>
      </p:sp>
      <p:sp>
        <p:nvSpPr>
          <p:cNvPr id="228" name="Google Shape;228;p16"/>
          <p:cNvSpPr txBox="1">
            <a:spLocks noGrp="1"/>
          </p:cNvSpPr>
          <p:nvPr>
            <p:ph type="body" idx="2"/>
          </p:nvPr>
        </p:nvSpPr>
        <p:spPr>
          <a:xfrm>
            <a:off x="500064" y="1152159"/>
            <a:ext cx="12331541" cy="949357"/>
          </a:xfrm>
          <a:prstGeom prst="rect">
            <a:avLst/>
          </a:prstGeom>
          <a:solidFill>
            <a:schemeClr val="dk1"/>
          </a:solidFill>
          <a:ln>
            <a:noFill/>
          </a:ln>
        </p:spPr>
        <p:txBody>
          <a:bodyPr spcFirstLastPara="1" wrap="square" lIns="72000" tIns="45700" rIns="72000" bIns="45700" anchor="ctr" anchorCtr="0">
            <a:noAutofit/>
          </a:bodyPr>
          <a:lstStyle/>
          <a:p>
            <a:pPr marL="0" indent="0">
              <a:spcBef>
                <a:spcPts val="0"/>
              </a:spcBef>
            </a:pPr>
            <a:r>
              <a:rPr lang="en-IE" i="0" dirty="0"/>
              <a:t>Activity M5.7</a:t>
            </a:r>
            <a:endParaRPr lang="en-IE" dirty="0"/>
          </a:p>
          <a:p>
            <a:pPr marL="0" lvl="0" indent="0" algn="just" rtl="0">
              <a:lnSpc>
                <a:spcPct val="90000"/>
              </a:lnSpc>
              <a:spcBef>
                <a:spcPts val="0"/>
              </a:spcBef>
              <a:spcAft>
                <a:spcPts val="0"/>
              </a:spcAft>
              <a:buClr>
                <a:schemeClr val="lt2"/>
              </a:buClr>
              <a:buSzPts val="2400"/>
              <a:buNone/>
            </a:pPr>
            <a:r>
              <a:rPr lang="en-IE" i="0" dirty="0"/>
              <a:t>Strategies for personal survival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18"/>
          <p:cNvSpPr txBox="1">
            <a:spLocks noGrp="1"/>
          </p:cNvSpPr>
          <p:nvPr>
            <p:ph type="title"/>
          </p:nvPr>
        </p:nvSpPr>
        <p:spPr>
          <a:xfrm>
            <a:off x="502500" y="432159"/>
            <a:ext cx="12330000" cy="720000"/>
          </a:xfrm>
          <a:prstGeom prst="rect">
            <a:avLst/>
          </a:prstGeom>
          <a:noFill/>
          <a:ln>
            <a:noFill/>
          </a:ln>
        </p:spPr>
        <p:txBody>
          <a:bodyPr spcFirstLastPara="1" wrap="square" lIns="72000" tIns="45700" rIns="72000" bIns="45700" anchor="ctr" anchorCtr="0">
            <a:normAutofit/>
          </a:bodyPr>
          <a:lstStyle/>
          <a:p>
            <a:pPr marL="0" lvl="0" indent="0" algn="l" rtl="0">
              <a:lnSpc>
                <a:spcPct val="90000"/>
              </a:lnSpc>
              <a:spcBef>
                <a:spcPts val="0"/>
              </a:spcBef>
              <a:spcAft>
                <a:spcPts val="0"/>
              </a:spcAft>
              <a:buClr>
                <a:schemeClr val="accent2"/>
              </a:buClr>
              <a:buSzPts val="2800"/>
              <a:buFont typeface="Calibri"/>
              <a:buNone/>
            </a:pPr>
            <a:r>
              <a:rPr lang="en-IE"/>
              <a:t>Managing Money During Critical Life Periods</a:t>
            </a:r>
            <a:endParaRPr/>
          </a:p>
        </p:txBody>
      </p:sp>
      <p:sp>
        <p:nvSpPr>
          <p:cNvPr id="243" name="Google Shape;243;p18"/>
          <p:cNvSpPr txBox="1">
            <a:spLocks noGrp="1"/>
          </p:cNvSpPr>
          <p:nvPr>
            <p:ph type="body" idx="2"/>
          </p:nvPr>
        </p:nvSpPr>
        <p:spPr>
          <a:xfrm>
            <a:off x="500063" y="965376"/>
            <a:ext cx="12331541" cy="602889"/>
          </a:xfrm>
          <a:prstGeom prst="rect">
            <a:avLst/>
          </a:prstGeom>
          <a:solidFill>
            <a:schemeClr val="dk1"/>
          </a:solidFill>
          <a:ln>
            <a:noFill/>
          </a:ln>
        </p:spPr>
        <p:txBody>
          <a:bodyPr spcFirstLastPara="1" wrap="square" lIns="72000" tIns="45700" rIns="72000" bIns="45700" anchor="ctr" anchorCtr="0">
            <a:noAutofit/>
          </a:bodyPr>
          <a:lstStyle/>
          <a:p>
            <a:pPr marL="0" lvl="0" indent="0" algn="just" rtl="0">
              <a:lnSpc>
                <a:spcPct val="90000"/>
              </a:lnSpc>
              <a:spcBef>
                <a:spcPts val="0"/>
              </a:spcBef>
              <a:spcAft>
                <a:spcPts val="0"/>
              </a:spcAft>
              <a:buClr>
                <a:schemeClr val="lt2"/>
              </a:buClr>
              <a:buSzPts val="2400"/>
              <a:buNone/>
            </a:pPr>
            <a:r>
              <a:rPr lang="en-IE" i="0" dirty="0"/>
              <a:t>The ‘Hierarchy of Financial Needs’ </a:t>
            </a:r>
            <a:endParaRPr dirty="0"/>
          </a:p>
        </p:txBody>
      </p:sp>
      <p:grpSp>
        <p:nvGrpSpPr>
          <p:cNvPr id="244" name="Google Shape;244;p18"/>
          <p:cNvGrpSpPr/>
          <p:nvPr/>
        </p:nvGrpSpPr>
        <p:grpSpPr>
          <a:xfrm>
            <a:off x="176462" y="1568265"/>
            <a:ext cx="12994105" cy="5545322"/>
            <a:chOff x="0" y="0"/>
            <a:chExt cx="12331700" cy="5129212"/>
          </a:xfrm>
        </p:grpSpPr>
        <p:sp>
          <p:nvSpPr>
            <p:cNvPr id="245" name="Google Shape;245;p18"/>
            <p:cNvSpPr/>
            <p:nvPr/>
          </p:nvSpPr>
          <p:spPr>
            <a:xfrm rot="10800000">
              <a:off x="4192778" y="0"/>
              <a:ext cx="8138922" cy="1025842"/>
            </a:xfrm>
            <a:custGeom>
              <a:avLst/>
              <a:gdLst/>
              <a:ahLst/>
              <a:cxnLst/>
              <a:rect l="l" t="t" r="r" b="b"/>
              <a:pathLst>
                <a:path w="120000" h="120000" extrusionOk="0">
                  <a:moveTo>
                    <a:pt x="0" y="120000"/>
                  </a:moveTo>
                  <a:lnTo>
                    <a:pt x="0" y="0"/>
                  </a:lnTo>
                  <a:lnTo>
                    <a:pt x="107636" y="0"/>
                  </a:lnTo>
                  <a:lnTo>
                    <a:pt x="120000" y="120000"/>
                  </a:lnTo>
                  <a:close/>
                </a:path>
              </a:pathLst>
            </a:custGeom>
            <a:solidFill>
              <a:schemeClr val="lt1">
                <a:alpha val="89803"/>
              </a:schemeClr>
            </a:solidFill>
            <a:ln w="12700" cap="flat" cmpd="sng">
              <a:solidFill>
                <a:srgbClr val="F9A337"/>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8"/>
            <p:cNvSpPr txBox="1"/>
            <p:nvPr/>
          </p:nvSpPr>
          <p:spPr>
            <a:xfrm>
              <a:off x="5031333" y="0"/>
              <a:ext cx="7300366" cy="1025842"/>
            </a:xfrm>
            <a:prstGeom prst="rect">
              <a:avLst/>
            </a:prstGeom>
            <a:noFill/>
            <a:ln>
              <a:noFill/>
            </a:ln>
          </p:spPr>
          <p:txBody>
            <a:bodyPr spcFirstLastPara="1" wrap="square" lIns="247650" tIns="247650" rIns="247650" bIns="247650" anchor="ctr" anchorCtr="0">
              <a:noAutofit/>
            </a:bodyPr>
            <a:lstStyle/>
            <a:p>
              <a:pPr marL="114300" marR="0" lvl="1" indent="-114300" algn="l" rtl="0">
                <a:lnSpc>
                  <a:spcPct val="90000"/>
                </a:lnSpc>
                <a:spcBef>
                  <a:spcPts val="0"/>
                </a:spcBef>
                <a:spcAft>
                  <a:spcPts val="0"/>
                </a:spcAft>
                <a:buClr>
                  <a:schemeClr val="dk1"/>
                </a:buClr>
                <a:buSzPts val="1400"/>
                <a:buFont typeface="Calibri"/>
                <a:buChar char="•"/>
              </a:pPr>
              <a:r>
                <a:rPr lang="en-IE" sz="1400" b="0" i="0" u="none" strike="noStrike" cap="none" dirty="0">
                  <a:solidFill>
                    <a:schemeClr val="dk1"/>
                  </a:solidFill>
                  <a:latin typeface="Calibri"/>
                  <a:ea typeface="Calibri"/>
                  <a:cs typeface="Calibri"/>
                  <a:sym typeface="Calibri"/>
                </a:rPr>
                <a:t>Unfortunately the time will come when we must think about passing on our assets to our loved ones when we die.</a:t>
              </a:r>
              <a:endParaRPr dirty="0"/>
            </a:p>
            <a:p>
              <a:pPr marL="114300" marR="0" lvl="1" indent="-114300" algn="l" rtl="0">
                <a:lnSpc>
                  <a:spcPct val="90000"/>
                </a:lnSpc>
                <a:spcBef>
                  <a:spcPts val="210"/>
                </a:spcBef>
                <a:spcAft>
                  <a:spcPts val="0"/>
                </a:spcAft>
                <a:buClr>
                  <a:schemeClr val="dk1"/>
                </a:buClr>
                <a:buSzPts val="1400"/>
                <a:buFont typeface="Calibri"/>
                <a:buChar char="•"/>
              </a:pPr>
              <a:r>
                <a:rPr lang="en-IE" sz="1400" b="0" i="0" u="none" strike="noStrike" cap="none" dirty="0">
                  <a:solidFill>
                    <a:schemeClr val="dk1"/>
                  </a:solidFill>
                  <a:latin typeface="Calibri"/>
                  <a:ea typeface="Calibri"/>
                  <a:cs typeface="Calibri"/>
                  <a:sym typeface="Calibri"/>
                </a:rPr>
                <a:t>Having a will or a trust set up will help with this final stage of financial planning. </a:t>
              </a:r>
              <a:endParaRPr dirty="0"/>
            </a:p>
          </p:txBody>
        </p:sp>
        <p:sp>
          <p:nvSpPr>
            <p:cNvPr id="247" name="Google Shape;247;p18"/>
            <p:cNvSpPr/>
            <p:nvPr/>
          </p:nvSpPr>
          <p:spPr>
            <a:xfrm>
              <a:off x="3354222" y="0"/>
              <a:ext cx="1677111" cy="1025842"/>
            </a:xfrm>
            <a:prstGeom prst="trapezoid">
              <a:avLst>
                <a:gd name="adj" fmla="val 81743"/>
              </a:avLst>
            </a:prstGeom>
            <a:solidFill>
              <a:srgbClr val="F9A337"/>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8"/>
            <p:cNvSpPr txBox="1"/>
            <p:nvPr/>
          </p:nvSpPr>
          <p:spPr>
            <a:xfrm>
              <a:off x="3354222" y="183866"/>
              <a:ext cx="1677111" cy="1025842"/>
            </a:xfrm>
            <a:prstGeom prst="rect">
              <a:avLst/>
            </a:prstGeom>
            <a:noFill/>
            <a:ln>
              <a:noFill/>
            </a:ln>
          </p:spPr>
          <p:txBody>
            <a:bodyPr spcFirstLastPara="1" wrap="square" lIns="17775" tIns="17775" rIns="17775" bIns="17775" anchor="ctr" anchorCtr="0">
              <a:noAutofit/>
            </a:bodyPr>
            <a:lstStyle/>
            <a:p>
              <a:pPr marL="0" marR="0" lvl="0" indent="0" algn="ctr" rtl="0">
                <a:lnSpc>
                  <a:spcPct val="90000"/>
                </a:lnSpc>
                <a:spcBef>
                  <a:spcPts val="0"/>
                </a:spcBef>
                <a:spcAft>
                  <a:spcPts val="0"/>
                </a:spcAft>
                <a:buClr>
                  <a:schemeClr val="lt1"/>
                </a:buClr>
                <a:buSzPts val="1400"/>
                <a:buFont typeface="Calibri"/>
                <a:buNone/>
              </a:pPr>
              <a:r>
                <a:rPr lang="en-IE" sz="1800" dirty="0">
                  <a:solidFill>
                    <a:schemeClr val="lt1"/>
                  </a:solidFill>
                  <a:latin typeface="Calibri"/>
                  <a:ea typeface="Calibri"/>
                  <a:cs typeface="Calibri"/>
                  <a:sym typeface="Calibri"/>
                </a:rPr>
                <a:t>(5) Legacy </a:t>
              </a:r>
              <a:endParaRPr sz="1800" dirty="0"/>
            </a:p>
          </p:txBody>
        </p:sp>
        <p:sp>
          <p:nvSpPr>
            <p:cNvPr id="249" name="Google Shape;249;p18"/>
            <p:cNvSpPr/>
            <p:nvPr/>
          </p:nvSpPr>
          <p:spPr>
            <a:xfrm rot="10800000">
              <a:off x="5031334" y="1025842"/>
              <a:ext cx="7300366" cy="1025842"/>
            </a:xfrm>
            <a:custGeom>
              <a:avLst/>
              <a:gdLst/>
              <a:ahLst/>
              <a:cxnLst/>
              <a:rect l="l" t="t" r="r" b="b"/>
              <a:pathLst>
                <a:path w="120000" h="120000" extrusionOk="0">
                  <a:moveTo>
                    <a:pt x="0" y="120000"/>
                  </a:moveTo>
                  <a:lnTo>
                    <a:pt x="0" y="0"/>
                  </a:lnTo>
                  <a:lnTo>
                    <a:pt x="106216" y="0"/>
                  </a:lnTo>
                  <a:lnTo>
                    <a:pt x="120000" y="120000"/>
                  </a:lnTo>
                  <a:close/>
                </a:path>
              </a:pathLst>
            </a:custGeom>
            <a:solidFill>
              <a:schemeClr val="lt1">
                <a:alpha val="89803"/>
              </a:schemeClr>
            </a:solidFill>
            <a:ln w="12700" cap="flat" cmpd="sng">
              <a:solidFill>
                <a:srgbClr val="F9A337"/>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18"/>
            <p:cNvSpPr txBox="1"/>
            <p:nvPr/>
          </p:nvSpPr>
          <p:spPr>
            <a:xfrm>
              <a:off x="5869889" y="1025842"/>
              <a:ext cx="6461810" cy="1025842"/>
            </a:xfrm>
            <a:prstGeom prst="rect">
              <a:avLst/>
            </a:prstGeom>
            <a:noFill/>
            <a:ln>
              <a:noFill/>
            </a:ln>
          </p:spPr>
          <p:txBody>
            <a:bodyPr spcFirstLastPara="1" wrap="square" lIns="247650" tIns="247650" rIns="247650" bIns="247650" anchor="ctr" anchorCtr="0">
              <a:noAutofit/>
            </a:bodyPr>
            <a:lstStyle/>
            <a:p>
              <a:pPr marL="114300" marR="0" lvl="1" indent="-114300" algn="l" rtl="0">
                <a:lnSpc>
                  <a:spcPct val="90000"/>
                </a:lnSpc>
                <a:spcBef>
                  <a:spcPts val="0"/>
                </a:spcBef>
                <a:spcAft>
                  <a:spcPts val="0"/>
                </a:spcAft>
                <a:buClr>
                  <a:schemeClr val="dk1"/>
                </a:buClr>
                <a:buSzPts val="1400"/>
                <a:buFont typeface="Calibri"/>
                <a:buChar char="•"/>
              </a:pPr>
              <a:r>
                <a:rPr lang="en-IE" sz="1400" b="0" i="0" u="none" strike="noStrike" cap="none">
                  <a:solidFill>
                    <a:schemeClr val="dk1"/>
                  </a:solidFill>
                  <a:latin typeface="Calibri"/>
                  <a:ea typeface="Calibri"/>
                  <a:cs typeface="Calibri"/>
                  <a:sym typeface="Calibri"/>
                </a:rPr>
                <a:t>In this stage, you have managed to create a little ‘nest-egg’ for yourself. </a:t>
              </a:r>
              <a:endParaRPr/>
            </a:p>
            <a:p>
              <a:pPr marL="114300" marR="0" lvl="1" indent="-114300" algn="l" rtl="0">
                <a:lnSpc>
                  <a:spcPct val="90000"/>
                </a:lnSpc>
                <a:spcBef>
                  <a:spcPts val="210"/>
                </a:spcBef>
                <a:spcAft>
                  <a:spcPts val="0"/>
                </a:spcAft>
                <a:buClr>
                  <a:schemeClr val="dk1"/>
                </a:buClr>
                <a:buSzPts val="1400"/>
                <a:buFont typeface="Calibri"/>
                <a:buChar char="•"/>
              </a:pPr>
              <a:r>
                <a:rPr lang="en-IE" sz="1400" b="0" i="0" u="none" strike="noStrike" cap="none">
                  <a:solidFill>
                    <a:schemeClr val="dk1"/>
                  </a:solidFill>
                  <a:latin typeface="Calibri"/>
                  <a:ea typeface="Calibri"/>
                  <a:cs typeface="Calibri"/>
                  <a:sym typeface="Calibri"/>
                </a:rPr>
                <a:t>You can think about saving for retirement or for your children's education. </a:t>
              </a:r>
              <a:r>
                <a:rPr lang="en-IE" sz="1100" b="0" i="0" u="none" strike="noStrike" cap="none">
                  <a:solidFill>
                    <a:schemeClr val="dk1"/>
                  </a:solidFill>
                  <a:latin typeface="Calibri"/>
                  <a:ea typeface="Calibri"/>
                  <a:cs typeface="Calibri"/>
                  <a:sym typeface="Calibri"/>
                </a:rPr>
                <a:t> </a:t>
              </a:r>
              <a:endParaRPr sz="1400" b="0" i="0" u="none" strike="noStrike" cap="none">
                <a:solidFill>
                  <a:schemeClr val="dk1"/>
                </a:solidFill>
                <a:latin typeface="Calibri"/>
                <a:ea typeface="Calibri"/>
                <a:cs typeface="Calibri"/>
                <a:sym typeface="Calibri"/>
              </a:endParaRPr>
            </a:p>
          </p:txBody>
        </p:sp>
        <p:sp>
          <p:nvSpPr>
            <p:cNvPr id="251" name="Google Shape;251;p18"/>
            <p:cNvSpPr/>
            <p:nvPr/>
          </p:nvSpPr>
          <p:spPr>
            <a:xfrm>
              <a:off x="2515666" y="1025842"/>
              <a:ext cx="3354222" cy="1025842"/>
            </a:xfrm>
            <a:prstGeom prst="trapezoid">
              <a:avLst>
                <a:gd name="adj" fmla="val 81743"/>
              </a:avLst>
            </a:prstGeom>
            <a:solidFill>
              <a:srgbClr val="F9A337"/>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8"/>
            <p:cNvSpPr txBox="1"/>
            <p:nvPr/>
          </p:nvSpPr>
          <p:spPr>
            <a:xfrm>
              <a:off x="3102655" y="1025842"/>
              <a:ext cx="2180244" cy="1025842"/>
            </a:xfrm>
            <a:prstGeom prst="rect">
              <a:avLst/>
            </a:prstGeom>
            <a:noFill/>
            <a:ln>
              <a:noFill/>
            </a:ln>
          </p:spPr>
          <p:txBody>
            <a:bodyPr spcFirstLastPara="1" wrap="square" lIns="17775" tIns="17775" rIns="17775" bIns="17775" anchor="ctr" anchorCtr="0">
              <a:noAutofit/>
            </a:bodyPr>
            <a:lstStyle/>
            <a:p>
              <a:pPr marL="0" marR="0" lvl="0" indent="0" algn="ctr" rtl="0">
                <a:lnSpc>
                  <a:spcPct val="90000"/>
                </a:lnSpc>
                <a:spcBef>
                  <a:spcPts val="0"/>
                </a:spcBef>
                <a:spcAft>
                  <a:spcPts val="0"/>
                </a:spcAft>
                <a:buClr>
                  <a:schemeClr val="lt1"/>
                </a:buClr>
                <a:buSzPts val="1400"/>
                <a:buFont typeface="Calibri"/>
                <a:buNone/>
              </a:pPr>
              <a:r>
                <a:rPr lang="en-IE" sz="1800" dirty="0">
                  <a:solidFill>
                    <a:schemeClr val="lt1"/>
                  </a:solidFill>
                  <a:latin typeface="Calibri"/>
                  <a:ea typeface="Calibri"/>
                  <a:cs typeface="Calibri"/>
                  <a:sym typeface="Calibri"/>
                </a:rPr>
                <a:t>(4) Financial Freedom</a:t>
              </a:r>
              <a:endParaRPr sz="1800" dirty="0"/>
            </a:p>
          </p:txBody>
        </p:sp>
        <p:sp>
          <p:nvSpPr>
            <p:cNvPr id="253" name="Google Shape;253;p18"/>
            <p:cNvSpPr/>
            <p:nvPr/>
          </p:nvSpPr>
          <p:spPr>
            <a:xfrm rot="10800000">
              <a:off x="5869889" y="2051685"/>
              <a:ext cx="6461810" cy="1025842"/>
            </a:xfrm>
            <a:custGeom>
              <a:avLst/>
              <a:gdLst/>
              <a:ahLst/>
              <a:cxnLst/>
              <a:rect l="l" t="t" r="r" b="b"/>
              <a:pathLst>
                <a:path w="120000" h="120000" extrusionOk="0">
                  <a:moveTo>
                    <a:pt x="0" y="120000"/>
                  </a:moveTo>
                  <a:lnTo>
                    <a:pt x="0" y="0"/>
                  </a:lnTo>
                  <a:lnTo>
                    <a:pt x="104428" y="0"/>
                  </a:lnTo>
                  <a:lnTo>
                    <a:pt x="120000" y="120000"/>
                  </a:lnTo>
                  <a:close/>
                </a:path>
              </a:pathLst>
            </a:custGeom>
            <a:solidFill>
              <a:schemeClr val="lt1">
                <a:alpha val="89803"/>
              </a:schemeClr>
            </a:solidFill>
            <a:ln w="12700" cap="flat" cmpd="sng">
              <a:solidFill>
                <a:srgbClr val="F9A337"/>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8"/>
            <p:cNvSpPr txBox="1"/>
            <p:nvPr/>
          </p:nvSpPr>
          <p:spPr>
            <a:xfrm>
              <a:off x="6708444" y="2051685"/>
              <a:ext cx="5623255" cy="1025842"/>
            </a:xfrm>
            <a:prstGeom prst="rect">
              <a:avLst/>
            </a:prstGeom>
            <a:noFill/>
            <a:ln>
              <a:noFill/>
            </a:ln>
          </p:spPr>
          <p:txBody>
            <a:bodyPr spcFirstLastPara="1" wrap="square" lIns="247650" tIns="247650" rIns="247650" bIns="247650" anchor="ctr" anchorCtr="0">
              <a:noAutofit/>
            </a:bodyPr>
            <a:lstStyle/>
            <a:p>
              <a:pPr marL="114300" marR="0" lvl="1" indent="-114300" algn="l" rtl="0">
                <a:lnSpc>
                  <a:spcPct val="90000"/>
                </a:lnSpc>
                <a:spcBef>
                  <a:spcPts val="0"/>
                </a:spcBef>
                <a:spcAft>
                  <a:spcPts val="0"/>
                </a:spcAft>
                <a:buClr>
                  <a:schemeClr val="dk1"/>
                </a:buClr>
                <a:buSzPts val="1400"/>
                <a:buFont typeface="Calibri"/>
                <a:buChar char="•"/>
              </a:pPr>
              <a:r>
                <a:rPr lang="en-IE" sz="1400" b="0" i="0" u="none" strike="noStrike" cap="none" dirty="0">
                  <a:solidFill>
                    <a:schemeClr val="dk1"/>
                  </a:solidFill>
                  <a:latin typeface="Calibri"/>
                  <a:ea typeface="Calibri"/>
                  <a:cs typeface="Calibri"/>
                  <a:sym typeface="Calibri"/>
                </a:rPr>
                <a:t>Now that you have paid all of your bills and have saved some money for an emergency, you can start thinking about building your money. </a:t>
              </a:r>
              <a:endParaRPr dirty="0"/>
            </a:p>
            <a:p>
              <a:pPr marL="114300" marR="0" lvl="1" indent="-114300" algn="l" rtl="0">
                <a:lnSpc>
                  <a:spcPct val="90000"/>
                </a:lnSpc>
                <a:spcBef>
                  <a:spcPts val="210"/>
                </a:spcBef>
                <a:spcAft>
                  <a:spcPts val="0"/>
                </a:spcAft>
                <a:buClr>
                  <a:schemeClr val="dk1"/>
                </a:buClr>
                <a:buSzPts val="1400"/>
                <a:buFont typeface="Calibri"/>
                <a:buChar char="•"/>
              </a:pPr>
              <a:r>
                <a:rPr lang="en-IE" sz="1400" b="0" i="0" u="none" strike="noStrike" cap="none" dirty="0">
                  <a:solidFill>
                    <a:schemeClr val="dk1"/>
                  </a:solidFill>
                  <a:latin typeface="Calibri"/>
                  <a:ea typeface="Calibri"/>
                  <a:cs typeface="Calibri"/>
                  <a:sym typeface="Calibri"/>
                </a:rPr>
                <a:t>You can invest in bonds,  stock, pensions or paying off your loans.</a:t>
              </a:r>
              <a:endParaRPr dirty="0"/>
            </a:p>
          </p:txBody>
        </p:sp>
        <p:sp>
          <p:nvSpPr>
            <p:cNvPr id="255" name="Google Shape;255;p18"/>
            <p:cNvSpPr/>
            <p:nvPr/>
          </p:nvSpPr>
          <p:spPr>
            <a:xfrm>
              <a:off x="1677111" y="2051685"/>
              <a:ext cx="5031333" cy="1025842"/>
            </a:xfrm>
            <a:prstGeom prst="trapezoid">
              <a:avLst>
                <a:gd name="adj" fmla="val 81743"/>
              </a:avLst>
            </a:prstGeom>
            <a:solidFill>
              <a:srgbClr val="F9A337"/>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8"/>
            <p:cNvSpPr txBox="1"/>
            <p:nvPr/>
          </p:nvSpPr>
          <p:spPr>
            <a:xfrm>
              <a:off x="2515665" y="2051685"/>
              <a:ext cx="3270366" cy="1025842"/>
            </a:xfrm>
            <a:prstGeom prst="rect">
              <a:avLst/>
            </a:prstGeom>
            <a:noFill/>
            <a:ln>
              <a:noFill/>
            </a:ln>
          </p:spPr>
          <p:txBody>
            <a:bodyPr spcFirstLastPara="1" wrap="square" lIns="17775" tIns="17775" rIns="17775" bIns="17775" anchor="ctr" anchorCtr="0">
              <a:noAutofit/>
            </a:bodyPr>
            <a:lstStyle/>
            <a:p>
              <a:pPr marL="0" marR="0" lvl="0" indent="0" algn="ctr" rtl="0">
                <a:lnSpc>
                  <a:spcPct val="90000"/>
                </a:lnSpc>
                <a:spcBef>
                  <a:spcPts val="0"/>
                </a:spcBef>
                <a:spcAft>
                  <a:spcPts val="0"/>
                </a:spcAft>
                <a:buClr>
                  <a:schemeClr val="lt1"/>
                </a:buClr>
                <a:buSzPts val="1400"/>
                <a:buFont typeface="Calibri"/>
                <a:buNone/>
              </a:pPr>
              <a:r>
                <a:rPr lang="en-IE" sz="1800" dirty="0">
                  <a:solidFill>
                    <a:schemeClr val="lt1"/>
                  </a:solidFill>
                  <a:latin typeface="Calibri"/>
                  <a:ea typeface="Calibri"/>
                  <a:cs typeface="Calibri"/>
                  <a:sym typeface="Calibri"/>
                </a:rPr>
                <a:t>(3) Accumulating Wealth </a:t>
              </a:r>
              <a:endParaRPr sz="1800" dirty="0"/>
            </a:p>
          </p:txBody>
        </p:sp>
        <p:sp>
          <p:nvSpPr>
            <p:cNvPr id="257" name="Google Shape;257;p18"/>
            <p:cNvSpPr/>
            <p:nvPr/>
          </p:nvSpPr>
          <p:spPr>
            <a:xfrm rot="10800000">
              <a:off x="6708444" y="3077527"/>
              <a:ext cx="5623255" cy="1025842"/>
            </a:xfrm>
            <a:custGeom>
              <a:avLst/>
              <a:gdLst/>
              <a:ahLst/>
              <a:cxnLst/>
              <a:rect l="l" t="t" r="r" b="b"/>
              <a:pathLst>
                <a:path w="120000" h="120000" extrusionOk="0">
                  <a:moveTo>
                    <a:pt x="0" y="120000"/>
                  </a:moveTo>
                  <a:lnTo>
                    <a:pt x="0" y="0"/>
                  </a:lnTo>
                  <a:lnTo>
                    <a:pt x="102105" y="0"/>
                  </a:lnTo>
                  <a:lnTo>
                    <a:pt x="120000" y="120000"/>
                  </a:lnTo>
                  <a:close/>
                </a:path>
              </a:pathLst>
            </a:custGeom>
            <a:solidFill>
              <a:schemeClr val="lt1">
                <a:alpha val="89803"/>
              </a:schemeClr>
            </a:solidFill>
            <a:ln w="12700" cap="flat" cmpd="sng">
              <a:solidFill>
                <a:srgbClr val="F9A337"/>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8"/>
            <p:cNvSpPr txBox="1"/>
            <p:nvPr/>
          </p:nvSpPr>
          <p:spPr>
            <a:xfrm>
              <a:off x="7547000" y="3077527"/>
              <a:ext cx="4784699" cy="1025842"/>
            </a:xfrm>
            <a:prstGeom prst="rect">
              <a:avLst/>
            </a:prstGeom>
            <a:noFill/>
            <a:ln>
              <a:noFill/>
            </a:ln>
          </p:spPr>
          <p:txBody>
            <a:bodyPr spcFirstLastPara="1" wrap="square" lIns="247650" tIns="247650" rIns="247650" bIns="247650" anchor="ctr" anchorCtr="0">
              <a:noAutofit/>
            </a:bodyPr>
            <a:lstStyle/>
            <a:p>
              <a:pPr marL="114300" marR="0" lvl="1" indent="-114300" algn="l" rtl="0">
                <a:lnSpc>
                  <a:spcPct val="90000"/>
                </a:lnSpc>
                <a:spcBef>
                  <a:spcPts val="0"/>
                </a:spcBef>
                <a:spcAft>
                  <a:spcPts val="0"/>
                </a:spcAft>
                <a:buClr>
                  <a:schemeClr val="dk1"/>
                </a:buClr>
                <a:buSzPts val="1400"/>
                <a:buFont typeface="Calibri"/>
                <a:buChar char="•"/>
              </a:pPr>
              <a:r>
                <a:rPr lang="en-IE" sz="1400" b="0" i="0" u="none" strike="noStrike" cap="none">
                  <a:solidFill>
                    <a:schemeClr val="dk1"/>
                  </a:solidFill>
                  <a:latin typeface="Calibri"/>
                  <a:ea typeface="Calibri"/>
                  <a:cs typeface="Calibri"/>
                  <a:sym typeface="Calibri"/>
                </a:rPr>
                <a:t>Once you have managed to survive, you will  need to have some money for emergencies.  </a:t>
              </a:r>
              <a:endParaRPr/>
            </a:p>
            <a:p>
              <a:pPr marL="114300" marR="0" lvl="1" indent="-114300" algn="l" rtl="0">
                <a:lnSpc>
                  <a:spcPct val="90000"/>
                </a:lnSpc>
                <a:spcBef>
                  <a:spcPts val="210"/>
                </a:spcBef>
                <a:spcAft>
                  <a:spcPts val="0"/>
                </a:spcAft>
                <a:buClr>
                  <a:schemeClr val="dk1"/>
                </a:buClr>
                <a:buSzPts val="1400"/>
                <a:buFont typeface="Calibri"/>
                <a:buChar char="•"/>
              </a:pPr>
              <a:r>
                <a:rPr lang="en-IE" sz="1400" b="0" i="0" u="none" strike="noStrike" cap="none">
                  <a:solidFill>
                    <a:schemeClr val="dk1"/>
                  </a:solidFill>
                  <a:latin typeface="Calibri"/>
                  <a:ea typeface="Calibri"/>
                  <a:cs typeface="Calibri"/>
                  <a:sym typeface="Calibri"/>
                </a:rPr>
                <a:t>It is suggested that you should have at least 3-months of savings available to you. </a:t>
              </a:r>
              <a:endParaRPr/>
            </a:p>
          </p:txBody>
        </p:sp>
        <p:sp>
          <p:nvSpPr>
            <p:cNvPr id="259" name="Google Shape;259;p18"/>
            <p:cNvSpPr/>
            <p:nvPr/>
          </p:nvSpPr>
          <p:spPr>
            <a:xfrm>
              <a:off x="838555" y="3077527"/>
              <a:ext cx="6708444" cy="1025842"/>
            </a:xfrm>
            <a:prstGeom prst="trapezoid">
              <a:avLst>
                <a:gd name="adj" fmla="val 81743"/>
              </a:avLst>
            </a:prstGeom>
            <a:solidFill>
              <a:srgbClr val="F9A337"/>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8"/>
            <p:cNvSpPr txBox="1"/>
            <p:nvPr/>
          </p:nvSpPr>
          <p:spPr>
            <a:xfrm>
              <a:off x="2012533" y="3077527"/>
              <a:ext cx="4360489" cy="1025842"/>
            </a:xfrm>
            <a:prstGeom prst="rect">
              <a:avLst/>
            </a:prstGeom>
            <a:noFill/>
            <a:ln>
              <a:noFill/>
            </a:ln>
          </p:spPr>
          <p:txBody>
            <a:bodyPr spcFirstLastPara="1" wrap="square" lIns="17775" tIns="17775" rIns="17775" bIns="17775" anchor="ctr" anchorCtr="0">
              <a:noAutofit/>
            </a:bodyPr>
            <a:lstStyle/>
            <a:p>
              <a:pPr marL="0" marR="0" lvl="0" indent="0" algn="ctr" rtl="0">
                <a:lnSpc>
                  <a:spcPct val="90000"/>
                </a:lnSpc>
                <a:spcBef>
                  <a:spcPts val="0"/>
                </a:spcBef>
                <a:spcAft>
                  <a:spcPts val="0"/>
                </a:spcAft>
                <a:buClr>
                  <a:schemeClr val="lt1"/>
                </a:buClr>
                <a:buSzPts val="1400"/>
                <a:buFont typeface="Calibri"/>
                <a:buNone/>
              </a:pPr>
              <a:r>
                <a:rPr lang="en-IE" sz="1800" dirty="0">
                  <a:solidFill>
                    <a:schemeClr val="lt1"/>
                  </a:solidFill>
                  <a:latin typeface="Calibri"/>
                  <a:ea typeface="Calibri"/>
                  <a:cs typeface="Calibri"/>
                  <a:sym typeface="Calibri"/>
                </a:rPr>
                <a:t>(2) Financial Safety</a:t>
              </a:r>
              <a:endParaRPr sz="1800" dirty="0"/>
            </a:p>
          </p:txBody>
        </p:sp>
        <p:sp>
          <p:nvSpPr>
            <p:cNvPr id="261" name="Google Shape;261;p18"/>
            <p:cNvSpPr/>
            <p:nvPr/>
          </p:nvSpPr>
          <p:spPr>
            <a:xfrm rot="10800000">
              <a:off x="7547000" y="4103370"/>
              <a:ext cx="4784699" cy="1025842"/>
            </a:xfrm>
            <a:custGeom>
              <a:avLst/>
              <a:gdLst/>
              <a:ahLst/>
              <a:cxnLst/>
              <a:rect l="l" t="t" r="r" b="b"/>
              <a:pathLst>
                <a:path w="120000" h="120000" extrusionOk="0">
                  <a:moveTo>
                    <a:pt x="0" y="120000"/>
                  </a:moveTo>
                  <a:lnTo>
                    <a:pt x="0" y="0"/>
                  </a:lnTo>
                  <a:lnTo>
                    <a:pt x="98969" y="0"/>
                  </a:lnTo>
                  <a:lnTo>
                    <a:pt x="120000" y="120000"/>
                  </a:lnTo>
                  <a:close/>
                </a:path>
              </a:pathLst>
            </a:custGeom>
            <a:solidFill>
              <a:schemeClr val="lt1">
                <a:alpha val="89803"/>
              </a:schemeClr>
            </a:solidFill>
            <a:ln w="12700" cap="flat" cmpd="sng">
              <a:solidFill>
                <a:srgbClr val="F9A337"/>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8"/>
            <p:cNvSpPr txBox="1"/>
            <p:nvPr/>
          </p:nvSpPr>
          <p:spPr>
            <a:xfrm>
              <a:off x="8385556" y="4103370"/>
              <a:ext cx="3946144" cy="1025842"/>
            </a:xfrm>
            <a:prstGeom prst="rect">
              <a:avLst/>
            </a:prstGeom>
            <a:noFill/>
            <a:ln>
              <a:noFill/>
            </a:ln>
          </p:spPr>
          <p:txBody>
            <a:bodyPr spcFirstLastPara="1" wrap="square" lIns="247650" tIns="247650" rIns="247650" bIns="247650" anchor="ctr" anchorCtr="0">
              <a:noAutofit/>
            </a:bodyPr>
            <a:lstStyle/>
            <a:p>
              <a:pPr marL="114300" marR="0" lvl="1" indent="-114300" algn="l" rtl="0">
                <a:lnSpc>
                  <a:spcPct val="90000"/>
                </a:lnSpc>
                <a:spcBef>
                  <a:spcPts val="0"/>
                </a:spcBef>
                <a:spcAft>
                  <a:spcPts val="0"/>
                </a:spcAft>
                <a:buClr>
                  <a:schemeClr val="dk1"/>
                </a:buClr>
                <a:buSzPts val="1400"/>
                <a:buFont typeface="Calibri"/>
                <a:buChar char="•"/>
              </a:pPr>
              <a:r>
                <a:rPr lang="en-IE" sz="1400" b="0" i="0" u="none" strike="noStrike" cap="none" dirty="0">
                  <a:solidFill>
                    <a:schemeClr val="dk1"/>
                  </a:solidFill>
                  <a:latin typeface="Calibri"/>
                  <a:ea typeface="Calibri"/>
                  <a:cs typeface="Calibri"/>
                  <a:sym typeface="Calibri"/>
                </a:rPr>
                <a:t>These are the basic needs of our lives, that we all must pay for. </a:t>
              </a:r>
              <a:endParaRPr dirty="0"/>
            </a:p>
            <a:p>
              <a:pPr marL="114300" marR="0" lvl="1" indent="-114300" algn="l" rtl="0">
                <a:lnSpc>
                  <a:spcPct val="90000"/>
                </a:lnSpc>
                <a:spcBef>
                  <a:spcPts val="210"/>
                </a:spcBef>
                <a:spcAft>
                  <a:spcPts val="0"/>
                </a:spcAft>
                <a:buClr>
                  <a:schemeClr val="dk1"/>
                </a:buClr>
                <a:buSzPts val="1400"/>
                <a:buFont typeface="Calibri"/>
                <a:buChar char="•"/>
              </a:pPr>
              <a:r>
                <a:rPr lang="en-IE" sz="1400" b="0" i="0" u="none" strike="noStrike" cap="none" dirty="0">
                  <a:solidFill>
                    <a:schemeClr val="dk1"/>
                  </a:solidFill>
                  <a:latin typeface="Calibri"/>
                  <a:ea typeface="Calibri"/>
                  <a:cs typeface="Calibri"/>
                  <a:sym typeface="Calibri"/>
                </a:rPr>
                <a:t>Some of the most important elements include: food, shelter, transport, the cost of living. </a:t>
              </a:r>
              <a:endParaRPr dirty="0"/>
            </a:p>
          </p:txBody>
        </p:sp>
        <p:sp>
          <p:nvSpPr>
            <p:cNvPr id="263" name="Google Shape;263;p18"/>
            <p:cNvSpPr/>
            <p:nvPr/>
          </p:nvSpPr>
          <p:spPr>
            <a:xfrm>
              <a:off x="0" y="4103370"/>
              <a:ext cx="8385555" cy="1025842"/>
            </a:xfrm>
            <a:prstGeom prst="trapezoid">
              <a:avLst>
                <a:gd name="adj" fmla="val 81743"/>
              </a:avLst>
            </a:prstGeom>
            <a:solidFill>
              <a:srgbClr val="F9A337"/>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8"/>
            <p:cNvSpPr txBox="1"/>
            <p:nvPr/>
          </p:nvSpPr>
          <p:spPr>
            <a:xfrm>
              <a:off x="1467472" y="4103370"/>
              <a:ext cx="5450611" cy="1025842"/>
            </a:xfrm>
            <a:prstGeom prst="rect">
              <a:avLst/>
            </a:prstGeom>
            <a:noFill/>
            <a:ln>
              <a:noFill/>
            </a:ln>
          </p:spPr>
          <p:txBody>
            <a:bodyPr spcFirstLastPara="1" wrap="square" lIns="17775" tIns="17775" rIns="17775" bIns="17775" anchor="ctr" anchorCtr="0">
              <a:noAutofit/>
            </a:bodyPr>
            <a:lstStyle/>
            <a:p>
              <a:pPr marL="0" marR="0" lvl="0" indent="0" algn="ctr" rtl="0">
                <a:lnSpc>
                  <a:spcPct val="90000"/>
                </a:lnSpc>
                <a:spcBef>
                  <a:spcPts val="0"/>
                </a:spcBef>
                <a:spcAft>
                  <a:spcPts val="0"/>
                </a:spcAft>
                <a:buClr>
                  <a:schemeClr val="lt1"/>
                </a:buClr>
                <a:buSzPts val="1400"/>
                <a:buFont typeface="Calibri"/>
                <a:buNone/>
              </a:pPr>
              <a:r>
                <a:rPr lang="en-IE" sz="1800" dirty="0">
                  <a:solidFill>
                    <a:schemeClr val="lt1"/>
                  </a:solidFill>
                  <a:latin typeface="Calibri"/>
                  <a:ea typeface="Calibri"/>
                  <a:cs typeface="Calibri"/>
                  <a:sym typeface="Calibri"/>
                </a:rPr>
                <a:t>(1) Cash Flow and Basic Needs</a:t>
              </a:r>
              <a:endParaRPr sz="1800" dirty="0"/>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19"/>
          <p:cNvSpPr txBox="1">
            <a:spLocks noGrp="1"/>
          </p:cNvSpPr>
          <p:nvPr>
            <p:ph type="body" idx="1"/>
          </p:nvPr>
        </p:nvSpPr>
        <p:spPr>
          <a:xfrm>
            <a:off x="176462" y="2075543"/>
            <a:ext cx="10475495" cy="5159445"/>
          </a:xfrm>
          <a:prstGeom prst="rect">
            <a:avLst/>
          </a:prstGeom>
          <a:noFill/>
          <a:ln>
            <a:noFill/>
          </a:ln>
        </p:spPr>
        <p:txBody>
          <a:bodyPr spcFirstLastPara="1" wrap="square" lIns="72000" tIns="45700" rIns="72000" bIns="45700" anchor="t" anchorCtr="0">
            <a:noAutofit/>
          </a:bodyPr>
          <a:lstStyle/>
          <a:p>
            <a:pPr marL="0" lvl="0" indent="0" algn="l" rtl="0">
              <a:lnSpc>
                <a:spcPct val="100000"/>
              </a:lnSpc>
              <a:spcBef>
                <a:spcPts val="0"/>
              </a:spcBef>
              <a:spcAft>
                <a:spcPts val="0"/>
              </a:spcAft>
              <a:buClr>
                <a:schemeClr val="accent4"/>
              </a:buClr>
              <a:buSzPts val="2100"/>
              <a:buNone/>
            </a:pPr>
            <a:r>
              <a:rPr lang="en-IE" sz="2800" dirty="0"/>
              <a:t>       Here are some Top Tips that will help you ! </a:t>
            </a:r>
          </a:p>
          <a:p>
            <a:pPr marL="0" lvl="0" indent="0" algn="l" rtl="0">
              <a:lnSpc>
                <a:spcPct val="100000"/>
              </a:lnSpc>
              <a:spcBef>
                <a:spcPts val="0"/>
              </a:spcBef>
              <a:spcAft>
                <a:spcPts val="0"/>
              </a:spcAft>
              <a:buClr>
                <a:schemeClr val="accent4"/>
              </a:buClr>
              <a:buSzPts val="2100"/>
              <a:buNone/>
            </a:pPr>
            <a:endParaRPr sz="2800" dirty="0"/>
          </a:p>
          <a:p>
            <a:pPr marL="1092991" lvl="1" indent="-342900" rtl="0">
              <a:lnSpc>
                <a:spcPct val="100000"/>
              </a:lnSpc>
              <a:spcBef>
                <a:spcPts val="600"/>
              </a:spcBef>
              <a:spcAft>
                <a:spcPts val="0"/>
              </a:spcAft>
              <a:buSzPts val="2100"/>
              <a:buChar char="•"/>
            </a:pPr>
            <a:r>
              <a:rPr lang="en-IE" sz="2800" dirty="0"/>
              <a:t>Just like you can improve your physical wellbeing with sport, you can improve your ability to manage money during critical life periods. </a:t>
            </a:r>
            <a:endParaRPr sz="2800" dirty="0"/>
          </a:p>
          <a:p>
            <a:pPr marL="1092991" lvl="1" indent="-342900" rtl="0">
              <a:lnSpc>
                <a:spcPct val="100000"/>
              </a:lnSpc>
              <a:spcBef>
                <a:spcPts val="600"/>
              </a:spcBef>
              <a:spcAft>
                <a:spcPts val="0"/>
              </a:spcAft>
              <a:buSzPts val="2100"/>
              <a:buChar char="•"/>
            </a:pPr>
            <a:r>
              <a:rPr lang="en-IE" sz="2800" dirty="0"/>
              <a:t>Access supports that are available in your home country, through Citizens Information Organisations, your Banking provider, or even online information can help you to find financial wellbeing. </a:t>
            </a:r>
          </a:p>
          <a:p>
            <a:pPr marL="750091" lvl="1" indent="0" rtl="0">
              <a:lnSpc>
                <a:spcPct val="100000"/>
              </a:lnSpc>
              <a:spcBef>
                <a:spcPts val="600"/>
              </a:spcBef>
              <a:spcAft>
                <a:spcPts val="0"/>
              </a:spcAft>
              <a:buSzPts val="2100"/>
              <a:buNone/>
            </a:pPr>
            <a:endParaRPr lang="en-IE" sz="2800" b="1" dirty="0"/>
          </a:p>
          <a:p>
            <a:pPr marL="750091" lvl="1" indent="0" rtl="0">
              <a:lnSpc>
                <a:spcPct val="100000"/>
              </a:lnSpc>
              <a:spcBef>
                <a:spcPts val="600"/>
              </a:spcBef>
              <a:spcAft>
                <a:spcPts val="0"/>
              </a:spcAft>
              <a:buSzPts val="2100"/>
              <a:buNone/>
            </a:pPr>
            <a:r>
              <a:rPr lang="en-IE" sz="2800" b="1" dirty="0"/>
              <a:t>What are the supports that you already know about?</a:t>
            </a:r>
            <a:endParaRPr sz="2800" b="1" dirty="0"/>
          </a:p>
          <a:p>
            <a:pPr marL="0" lvl="0" indent="0" algn="just" rtl="0">
              <a:lnSpc>
                <a:spcPct val="100000"/>
              </a:lnSpc>
              <a:spcBef>
                <a:spcPts val="600"/>
              </a:spcBef>
              <a:spcAft>
                <a:spcPts val="0"/>
              </a:spcAft>
              <a:buClr>
                <a:schemeClr val="accent4"/>
              </a:buClr>
              <a:buSzPts val="2188"/>
              <a:buNone/>
            </a:pPr>
            <a:endParaRPr dirty="0"/>
          </a:p>
          <a:p>
            <a:pPr marL="0" lvl="0" indent="0" algn="just" rtl="0">
              <a:lnSpc>
                <a:spcPct val="100000"/>
              </a:lnSpc>
              <a:spcBef>
                <a:spcPts val="600"/>
              </a:spcBef>
              <a:spcAft>
                <a:spcPts val="0"/>
              </a:spcAft>
              <a:buClr>
                <a:schemeClr val="accent4"/>
              </a:buClr>
              <a:buSzPts val="2100"/>
              <a:buNone/>
            </a:pPr>
            <a:r>
              <a:rPr lang="en-IE" dirty="0"/>
              <a:t> </a:t>
            </a:r>
            <a:endParaRPr dirty="0"/>
          </a:p>
          <a:p>
            <a:pPr marL="0" lvl="0" indent="0" algn="just" rtl="0">
              <a:lnSpc>
                <a:spcPct val="100000"/>
              </a:lnSpc>
              <a:spcBef>
                <a:spcPts val="600"/>
              </a:spcBef>
              <a:spcAft>
                <a:spcPts val="0"/>
              </a:spcAft>
              <a:buClr>
                <a:schemeClr val="accent4"/>
              </a:buClr>
              <a:buSzPts val="2188"/>
              <a:buNone/>
            </a:pPr>
            <a:endParaRPr dirty="0"/>
          </a:p>
          <a:p>
            <a:pPr marL="0" lvl="0" indent="0" algn="just" rtl="0">
              <a:lnSpc>
                <a:spcPct val="100000"/>
              </a:lnSpc>
              <a:spcBef>
                <a:spcPts val="600"/>
              </a:spcBef>
              <a:spcAft>
                <a:spcPts val="0"/>
              </a:spcAft>
              <a:buClr>
                <a:schemeClr val="accent4"/>
              </a:buClr>
              <a:buSzPts val="2188"/>
              <a:buNone/>
            </a:pPr>
            <a:endParaRPr dirty="0"/>
          </a:p>
          <a:p>
            <a:pPr marL="0" lvl="0" indent="0" algn="just" rtl="0">
              <a:lnSpc>
                <a:spcPct val="100000"/>
              </a:lnSpc>
              <a:spcBef>
                <a:spcPts val="600"/>
              </a:spcBef>
              <a:spcAft>
                <a:spcPts val="0"/>
              </a:spcAft>
              <a:buClr>
                <a:schemeClr val="accent4"/>
              </a:buClr>
              <a:buSzPts val="2188"/>
              <a:buNone/>
            </a:pPr>
            <a:endParaRPr dirty="0"/>
          </a:p>
          <a:p>
            <a:pPr marL="0" lvl="0" indent="0" algn="just" rtl="0">
              <a:lnSpc>
                <a:spcPct val="100000"/>
              </a:lnSpc>
              <a:spcBef>
                <a:spcPts val="600"/>
              </a:spcBef>
              <a:spcAft>
                <a:spcPts val="0"/>
              </a:spcAft>
              <a:buClr>
                <a:schemeClr val="accent4"/>
              </a:buClr>
              <a:buSzPts val="2188"/>
              <a:buNone/>
            </a:pPr>
            <a:endParaRPr dirty="0"/>
          </a:p>
        </p:txBody>
      </p:sp>
      <p:sp>
        <p:nvSpPr>
          <p:cNvPr id="271" name="Google Shape;271;p19"/>
          <p:cNvSpPr txBox="1">
            <a:spLocks noGrp="1"/>
          </p:cNvSpPr>
          <p:nvPr>
            <p:ph type="title"/>
          </p:nvPr>
        </p:nvSpPr>
        <p:spPr>
          <a:xfrm>
            <a:off x="502500" y="432159"/>
            <a:ext cx="12330000" cy="720000"/>
          </a:xfrm>
          <a:prstGeom prst="rect">
            <a:avLst/>
          </a:prstGeom>
          <a:noFill/>
          <a:ln>
            <a:noFill/>
          </a:ln>
        </p:spPr>
        <p:txBody>
          <a:bodyPr spcFirstLastPara="1" wrap="square" lIns="72000" tIns="45700" rIns="72000" bIns="45700" anchor="ctr" anchorCtr="0">
            <a:normAutofit/>
          </a:bodyPr>
          <a:lstStyle/>
          <a:p>
            <a:pPr marL="0" lvl="0" indent="0" algn="l" rtl="0">
              <a:lnSpc>
                <a:spcPct val="90000"/>
              </a:lnSpc>
              <a:spcBef>
                <a:spcPts val="0"/>
              </a:spcBef>
              <a:spcAft>
                <a:spcPts val="0"/>
              </a:spcAft>
              <a:buClr>
                <a:schemeClr val="accent2"/>
              </a:buClr>
              <a:buSzPts val="2800"/>
              <a:buFont typeface="Calibri"/>
              <a:buNone/>
            </a:pPr>
            <a:r>
              <a:rPr lang="en-IE"/>
              <a:t>Managing Money During Critical Life Periods</a:t>
            </a:r>
            <a:endParaRPr/>
          </a:p>
        </p:txBody>
      </p:sp>
      <p:sp>
        <p:nvSpPr>
          <p:cNvPr id="272" name="Google Shape;272;p19"/>
          <p:cNvSpPr txBox="1">
            <a:spLocks noGrp="1"/>
          </p:cNvSpPr>
          <p:nvPr>
            <p:ph type="body" idx="2"/>
          </p:nvPr>
        </p:nvSpPr>
        <p:spPr>
          <a:xfrm>
            <a:off x="500064" y="1260554"/>
            <a:ext cx="12331541" cy="602889"/>
          </a:xfrm>
          <a:prstGeom prst="rect">
            <a:avLst/>
          </a:prstGeom>
          <a:solidFill>
            <a:schemeClr val="dk1"/>
          </a:solidFill>
          <a:ln>
            <a:noFill/>
          </a:ln>
        </p:spPr>
        <p:txBody>
          <a:bodyPr spcFirstLastPara="1" wrap="square" lIns="72000" tIns="45700" rIns="72000" bIns="45700" anchor="ctr" anchorCtr="0">
            <a:noAutofit/>
          </a:bodyPr>
          <a:lstStyle/>
          <a:p>
            <a:pPr marL="0" lvl="0" indent="0" algn="just" rtl="0">
              <a:lnSpc>
                <a:spcPct val="90000"/>
              </a:lnSpc>
              <a:spcBef>
                <a:spcPts val="0"/>
              </a:spcBef>
              <a:spcAft>
                <a:spcPts val="0"/>
              </a:spcAft>
              <a:buClr>
                <a:schemeClr val="lt2"/>
              </a:buClr>
              <a:buSzPts val="2400"/>
              <a:buNone/>
            </a:pPr>
            <a:r>
              <a:rPr lang="en-IE" i="0"/>
              <a:t>Top Tips </a:t>
            </a:r>
            <a:endParaRPr/>
          </a:p>
        </p:txBody>
      </p:sp>
      <p:pic>
        <p:nvPicPr>
          <p:cNvPr id="273" name="Google Shape;273;p19" descr="Alarm clock outline"/>
          <p:cNvPicPr preferRelativeResize="0"/>
          <p:nvPr/>
        </p:nvPicPr>
        <p:blipFill rotWithShape="1">
          <a:blip r:embed="rId3">
            <a:alphaModFix/>
          </a:blip>
          <a:srcRect/>
          <a:stretch/>
        </p:blipFill>
        <p:spPr>
          <a:xfrm>
            <a:off x="10424049" y="1863443"/>
            <a:ext cx="2407556" cy="240755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p2"/>
          <p:cNvSpPr txBox="1">
            <a:spLocks noGrp="1"/>
          </p:cNvSpPr>
          <p:nvPr>
            <p:ph type="body" idx="1"/>
          </p:nvPr>
        </p:nvSpPr>
        <p:spPr>
          <a:xfrm>
            <a:off x="614795" y="2181727"/>
            <a:ext cx="12331541" cy="4539915"/>
          </a:xfrm>
          <a:prstGeom prst="rect">
            <a:avLst/>
          </a:prstGeom>
          <a:noFill/>
          <a:ln>
            <a:noFill/>
          </a:ln>
        </p:spPr>
        <p:txBody>
          <a:bodyPr spcFirstLastPara="1" wrap="square" lIns="72000" tIns="45700" rIns="72000" bIns="45700" anchor="t" anchorCtr="0">
            <a:noAutofit/>
          </a:bodyPr>
          <a:lstStyle/>
          <a:p>
            <a:pPr marL="0" lvl="0" indent="0" algn="l" rtl="0">
              <a:lnSpc>
                <a:spcPct val="100000"/>
              </a:lnSpc>
              <a:spcBef>
                <a:spcPts val="0"/>
              </a:spcBef>
              <a:spcAft>
                <a:spcPts val="0"/>
              </a:spcAft>
              <a:buClr>
                <a:schemeClr val="dk2"/>
              </a:buClr>
              <a:buSzPts val="2100"/>
              <a:buNone/>
            </a:pPr>
            <a:r>
              <a:rPr lang="en-IE" sz="2800" b="1" dirty="0"/>
              <a:t>By the end of this module, parents and carers will be able to:</a:t>
            </a:r>
          </a:p>
          <a:p>
            <a:pPr marL="0" lvl="0" indent="0" algn="l" rtl="0">
              <a:lnSpc>
                <a:spcPct val="100000"/>
              </a:lnSpc>
              <a:spcBef>
                <a:spcPts val="0"/>
              </a:spcBef>
              <a:spcAft>
                <a:spcPts val="0"/>
              </a:spcAft>
              <a:buClr>
                <a:schemeClr val="dk2"/>
              </a:buClr>
              <a:buSzPts val="2100"/>
              <a:buNone/>
            </a:pPr>
            <a:endParaRPr sz="2800" b="1" dirty="0"/>
          </a:p>
          <a:p>
            <a:pPr marL="342900" lvl="0" indent="-342900" algn="l" rtl="0">
              <a:lnSpc>
                <a:spcPct val="100000"/>
              </a:lnSpc>
              <a:spcBef>
                <a:spcPts val="600"/>
              </a:spcBef>
              <a:spcAft>
                <a:spcPts val="0"/>
              </a:spcAft>
              <a:buClr>
                <a:schemeClr val="dk2"/>
              </a:buClr>
              <a:buSzPts val="2100"/>
              <a:buFont typeface="Arial"/>
              <a:buChar char="•"/>
            </a:pPr>
            <a:r>
              <a:rPr lang="en-IE" sz="2800" dirty="0"/>
              <a:t>Identify critical life periods for families</a:t>
            </a:r>
          </a:p>
          <a:p>
            <a:pPr marL="342900" lvl="0" indent="-342900" algn="l" rtl="0">
              <a:lnSpc>
                <a:spcPct val="100000"/>
              </a:lnSpc>
              <a:spcBef>
                <a:spcPts val="600"/>
              </a:spcBef>
              <a:spcAft>
                <a:spcPts val="0"/>
              </a:spcAft>
              <a:buClr>
                <a:schemeClr val="dk2"/>
              </a:buClr>
              <a:buSzPts val="2100"/>
              <a:buFont typeface="Arial"/>
              <a:buChar char="•"/>
            </a:pPr>
            <a:endParaRPr sz="2800" dirty="0"/>
          </a:p>
          <a:p>
            <a:pPr marL="342900" lvl="0" indent="-342900" algn="l" rtl="0">
              <a:lnSpc>
                <a:spcPct val="100000"/>
              </a:lnSpc>
              <a:spcBef>
                <a:spcPts val="600"/>
              </a:spcBef>
              <a:spcAft>
                <a:spcPts val="0"/>
              </a:spcAft>
              <a:buClr>
                <a:schemeClr val="dk2"/>
              </a:buClr>
              <a:buSzPts val="2100"/>
              <a:buFont typeface="Arial"/>
              <a:buChar char="•"/>
            </a:pPr>
            <a:r>
              <a:rPr lang="en-IE" sz="2800" dirty="0"/>
              <a:t>Deal with unforeseen events and different types of family needs and expenditures</a:t>
            </a:r>
          </a:p>
          <a:p>
            <a:pPr marL="0" lvl="0" indent="0" algn="l" rtl="0">
              <a:lnSpc>
                <a:spcPct val="100000"/>
              </a:lnSpc>
              <a:spcBef>
                <a:spcPts val="600"/>
              </a:spcBef>
              <a:spcAft>
                <a:spcPts val="0"/>
              </a:spcAft>
              <a:buClr>
                <a:schemeClr val="dk2"/>
              </a:buClr>
              <a:buSzPts val="2100"/>
            </a:pPr>
            <a:r>
              <a:rPr lang="en-IE" sz="2800" dirty="0"/>
              <a:t> </a:t>
            </a:r>
            <a:endParaRPr sz="2800" dirty="0"/>
          </a:p>
          <a:p>
            <a:pPr marL="342900" lvl="0" indent="-342900" algn="l" rtl="0">
              <a:lnSpc>
                <a:spcPct val="100000"/>
              </a:lnSpc>
              <a:spcBef>
                <a:spcPts val="600"/>
              </a:spcBef>
              <a:spcAft>
                <a:spcPts val="0"/>
              </a:spcAft>
              <a:buClr>
                <a:schemeClr val="dk2"/>
              </a:buClr>
              <a:buSzPts val="2100"/>
              <a:buFont typeface="Arial"/>
              <a:buChar char="•"/>
            </a:pPr>
            <a:r>
              <a:rPr lang="en-IE" sz="2800" dirty="0"/>
              <a:t>Plan personal and family spending and saving </a:t>
            </a:r>
            <a:endParaRPr sz="2800" dirty="0"/>
          </a:p>
        </p:txBody>
      </p:sp>
      <p:sp>
        <p:nvSpPr>
          <p:cNvPr id="58" name="Google Shape;58;p2"/>
          <p:cNvSpPr txBox="1">
            <a:spLocks noGrp="1"/>
          </p:cNvSpPr>
          <p:nvPr>
            <p:ph type="title"/>
          </p:nvPr>
        </p:nvSpPr>
        <p:spPr>
          <a:xfrm>
            <a:off x="502500" y="432159"/>
            <a:ext cx="12330000" cy="1172052"/>
          </a:xfrm>
          <a:prstGeom prst="rect">
            <a:avLst/>
          </a:prstGeom>
          <a:noFill/>
          <a:ln>
            <a:noFill/>
          </a:ln>
        </p:spPr>
        <p:txBody>
          <a:bodyPr spcFirstLastPara="1" wrap="square" lIns="72000" tIns="45700" rIns="72000" bIns="45700" anchor="ctr" anchorCtr="0">
            <a:normAutofit/>
          </a:bodyPr>
          <a:lstStyle/>
          <a:p>
            <a:pPr marL="0" lvl="0" indent="0" algn="l" rtl="0">
              <a:lnSpc>
                <a:spcPct val="90000"/>
              </a:lnSpc>
              <a:spcBef>
                <a:spcPts val="0"/>
              </a:spcBef>
              <a:spcAft>
                <a:spcPts val="0"/>
              </a:spcAft>
              <a:buClr>
                <a:schemeClr val="accent2"/>
              </a:buClr>
              <a:buSzPts val="2800"/>
              <a:buFont typeface="Calibri"/>
              <a:buNone/>
            </a:pPr>
            <a:r>
              <a:rPr lang="en-IE" dirty="0"/>
              <a:t>Managing Money During Critical Life Periods </a:t>
            </a:r>
            <a:br>
              <a:rPr lang="en-IE" dirty="0"/>
            </a:br>
            <a:r>
              <a:rPr lang="en-IE" dirty="0"/>
              <a:t>Learning Outcomes </a:t>
            </a:r>
            <a:endParaRPr dirty="0"/>
          </a:p>
        </p:txBody>
      </p:sp>
    </p:spTree>
    <p:extLst>
      <p:ext uri="{BB962C8B-B14F-4D97-AF65-F5344CB8AC3E}">
        <p14:creationId xmlns:p14="http://schemas.microsoft.com/office/powerpoint/2010/main" val="24979378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21"/>
          <p:cNvSpPr txBox="1">
            <a:spLocks noGrp="1"/>
          </p:cNvSpPr>
          <p:nvPr>
            <p:ph type="ctrTitle"/>
          </p:nvPr>
        </p:nvSpPr>
        <p:spPr>
          <a:xfrm>
            <a:off x="310399" y="2955190"/>
            <a:ext cx="6107071" cy="1060949"/>
          </a:xfrm>
          <a:prstGeom prst="rect">
            <a:avLst/>
          </a:prstGeom>
          <a:noFill/>
          <a:ln>
            <a:noFill/>
          </a:ln>
        </p:spPr>
        <p:txBody>
          <a:bodyPr spcFirstLastPara="1" wrap="square" lIns="72000" tIns="45700" rIns="72000" bIns="45700" anchor="t" anchorCtr="0">
            <a:noAutofit/>
          </a:bodyPr>
          <a:lstStyle/>
          <a:p>
            <a:pPr marL="0" lvl="0" indent="0" algn="l" rtl="0">
              <a:lnSpc>
                <a:spcPct val="90000"/>
              </a:lnSpc>
              <a:spcBef>
                <a:spcPts val="0"/>
              </a:spcBef>
              <a:spcAft>
                <a:spcPts val="0"/>
              </a:spcAft>
              <a:buClr>
                <a:schemeClr val="dk2"/>
              </a:buClr>
              <a:buSzPts val="2800"/>
              <a:buFont typeface="Open Sans"/>
              <a:buNone/>
            </a:pPr>
            <a:r>
              <a:rPr lang="en-GB" dirty="0"/>
              <a:t>Thank you for attending. For more resources, visit the Money Matters website:</a:t>
            </a:r>
            <a:br>
              <a:rPr lang="en-GB" dirty="0"/>
            </a:br>
            <a:r>
              <a:rPr lang="en-GB" dirty="0"/>
              <a:t> </a:t>
            </a:r>
            <a:r>
              <a:rPr lang="en-IE" u="sng" dirty="0">
                <a:solidFill>
                  <a:schemeClr val="hlink"/>
                </a:solidFill>
                <a:hlinkClick r:id="rId3"/>
              </a:rPr>
              <a:t>https://moneymattersproject.eu/</a:t>
            </a:r>
            <a:r>
              <a:rPr lang="en-IE" dirty="0"/>
              <a:t> </a:t>
            </a:r>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20"/>
          <p:cNvSpPr txBox="1">
            <a:spLocks noGrp="1"/>
          </p:cNvSpPr>
          <p:nvPr>
            <p:ph type="body" idx="1"/>
          </p:nvPr>
        </p:nvSpPr>
        <p:spPr>
          <a:xfrm>
            <a:off x="500064" y="1984375"/>
            <a:ext cx="12331402" cy="5129444"/>
          </a:xfrm>
          <a:prstGeom prst="rect">
            <a:avLst/>
          </a:prstGeom>
          <a:noFill/>
          <a:ln>
            <a:noFill/>
          </a:ln>
        </p:spPr>
        <p:txBody>
          <a:bodyPr spcFirstLastPara="1" wrap="square" lIns="72000" tIns="45700" rIns="72000" bIns="45700" anchor="t" anchorCtr="0">
            <a:noAutofit/>
          </a:bodyPr>
          <a:lstStyle/>
          <a:p>
            <a:pPr marL="0" lvl="0" indent="0" algn="l" rtl="0">
              <a:lnSpc>
                <a:spcPct val="100000"/>
              </a:lnSpc>
              <a:spcBef>
                <a:spcPts val="0"/>
              </a:spcBef>
              <a:spcAft>
                <a:spcPts val="0"/>
              </a:spcAft>
              <a:buClr>
                <a:schemeClr val="accent4"/>
              </a:buClr>
              <a:buSzPts val="1600"/>
              <a:buNone/>
            </a:pPr>
            <a:r>
              <a:rPr lang="en-IE" sz="1800" dirty="0"/>
              <a:t>Bank of Ireland (2020) </a:t>
            </a:r>
            <a:r>
              <a:rPr lang="en-IE" sz="1800" i="1" dirty="0"/>
              <a:t>Find financial wellbeing – Episode 1 – What is financial wellbeing? </a:t>
            </a:r>
            <a:r>
              <a:rPr lang="en-IE" sz="1800" dirty="0"/>
              <a:t>Available from: </a:t>
            </a:r>
            <a:r>
              <a:rPr lang="en-IE" sz="1800" u="sng" dirty="0">
                <a:solidFill>
                  <a:schemeClr val="hlink"/>
                </a:solidFill>
                <a:hlinkClick r:id="rId3"/>
              </a:rPr>
              <a:t>https://www.youtube.com/watch?v=3Ew9453gvJ8</a:t>
            </a:r>
            <a:r>
              <a:rPr lang="en-IE" sz="1800" dirty="0"/>
              <a:t> </a:t>
            </a:r>
            <a:endParaRPr sz="1800" dirty="0"/>
          </a:p>
          <a:p>
            <a:pPr marL="0" lvl="0" indent="0" algn="l" rtl="0">
              <a:lnSpc>
                <a:spcPct val="100000"/>
              </a:lnSpc>
              <a:spcBef>
                <a:spcPts val="600"/>
              </a:spcBef>
              <a:spcAft>
                <a:spcPts val="0"/>
              </a:spcAft>
              <a:buClr>
                <a:schemeClr val="accent4"/>
              </a:buClr>
              <a:buSzPts val="1600"/>
              <a:buNone/>
            </a:pPr>
            <a:endParaRPr sz="1800" dirty="0"/>
          </a:p>
          <a:p>
            <a:pPr marL="0" lvl="0" indent="0" algn="l" rtl="0">
              <a:lnSpc>
                <a:spcPct val="100000"/>
              </a:lnSpc>
              <a:spcBef>
                <a:spcPts val="600"/>
              </a:spcBef>
              <a:spcAft>
                <a:spcPts val="0"/>
              </a:spcAft>
              <a:buClr>
                <a:schemeClr val="accent4"/>
              </a:buClr>
              <a:buSzPts val="1600"/>
              <a:buNone/>
            </a:pPr>
            <a:r>
              <a:rPr lang="en-IE" sz="1800" dirty="0"/>
              <a:t>Columbia College (2015) </a:t>
            </a:r>
            <a:r>
              <a:rPr lang="en-IE" sz="1800" i="1" dirty="0"/>
              <a:t>Needs vs Wants </a:t>
            </a:r>
            <a:r>
              <a:rPr lang="en-IE" sz="1800" dirty="0"/>
              <a:t>|</a:t>
            </a:r>
            <a:r>
              <a:rPr lang="en-IE" sz="1800" i="1" dirty="0"/>
              <a:t>Columbia College. </a:t>
            </a:r>
            <a:r>
              <a:rPr lang="en-IE" sz="1800" dirty="0"/>
              <a:t>Available from: </a:t>
            </a:r>
            <a:r>
              <a:rPr lang="en-IE" sz="1800" u="sng" dirty="0">
                <a:solidFill>
                  <a:schemeClr val="hlink"/>
                </a:solidFill>
                <a:hlinkClick r:id="rId4"/>
              </a:rPr>
              <a:t>https://www.youtube.com/watch?v=QyuU4wFIz3o&amp;t=9s</a:t>
            </a:r>
            <a:r>
              <a:rPr lang="en-IE" sz="1800" dirty="0"/>
              <a:t> </a:t>
            </a:r>
            <a:endParaRPr sz="1800" dirty="0"/>
          </a:p>
          <a:p>
            <a:pPr marL="0" lvl="0" indent="0" algn="l" rtl="0">
              <a:lnSpc>
                <a:spcPct val="100000"/>
              </a:lnSpc>
              <a:spcBef>
                <a:spcPts val="600"/>
              </a:spcBef>
              <a:spcAft>
                <a:spcPts val="0"/>
              </a:spcAft>
              <a:buClr>
                <a:schemeClr val="accent4"/>
              </a:buClr>
              <a:buSzPts val="1600"/>
              <a:buNone/>
            </a:pPr>
            <a:endParaRPr sz="1800" dirty="0"/>
          </a:p>
          <a:p>
            <a:pPr marL="0" lvl="0" indent="0" algn="l" rtl="0">
              <a:lnSpc>
                <a:spcPct val="100000"/>
              </a:lnSpc>
              <a:spcBef>
                <a:spcPts val="600"/>
              </a:spcBef>
              <a:spcAft>
                <a:spcPts val="0"/>
              </a:spcAft>
              <a:buClr>
                <a:schemeClr val="accent4"/>
              </a:buClr>
              <a:buSzPts val="1600"/>
              <a:buNone/>
            </a:pPr>
            <a:r>
              <a:rPr lang="en-IE" sz="1800" dirty="0"/>
              <a:t>Johnston, B. (2021) </a:t>
            </a:r>
            <a:r>
              <a:rPr lang="en-IE" sz="1800" i="1" dirty="0"/>
              <a:t>The hierarchy of financial needs. </a:t>
            </a:r>
            <a:r>
              <a:rPr lang="en-IE" sz="1800" dirty="0"/>
              <a:t>Available from: </a:t>
            </a:r>
            <a:r>
              <a:rPr lang="en-IE" sz="1800" u="sng" dirty="0">
                <a:solidFill>
                  <a:schemeClr val="hlink"/>
                </a:solidFill>
                <a:hlinkClick r:id="rId5"/>
              </a:rPr>
              <a:t>https://www.simplefp.co.uk/the-hierarchy-of-financial-needs/</a:t>
            </a:r>
            <a:r>
              <a:rPr lang="en-IE" sz="1800" dirty="0"/>
              <a:t> </a:t>
            </a:r>
            <a:endParaRPr sz="1800" dirty="0"/>
          </a:p>
          <a:p>
            <a:pPr marL="0" lvl="0" indent="0" algn="l" rtl="0">
              <a:lnSpc>
                <a:spcPct val="100000"/>
              </a:lnSpc>
              <a:spcBef>
                <a:spcPts val="600"/>
              </a:spcBef>
              <a:spcAft>
                <a:spcPts val="0"/>
              </a:spcAft>
              <a:buClr>
                <a:schemeClr val="accent4"/>
              </a:buClr>
              <a:buSzPts val="1600"/>
              <a:buNone/>
            </a:pPr>
            <a:endParaRPr sz="1800" dirty="0"/>
          </a:p>
          <a:p>
            <a:pPr marL="0" lvl="0" indent="0" algn="l" rtl="0">
              <a:lnSpc>
                <a:spcPct val="100000"/>
              </a:lnSpc>
              <a:spcBef>
                <a:spcPts val="600"/>
              </a:spcBef>
              <a:spcAft>
                <a:spcPts val="0"/>
              </a:spcAft>
              <a:buClr>
                <a:schemeClr val="accent4"/>
              </a:buClr>
              <a:buSzPts val="1600"/>
              <a:buNone/>
            </a:pPr>
            <a:r>
              <a:rPr lang="en-IE" sz="1800" dirty="0"/>
              <a:t>Ryan, C. (2012) </a:t>
            </a:r>
            <a:r>
              <a:rPr lang="en-IE" sz="1800" i="1" dirty="0"/>
              <a:t>Responses to financial stresses at life transition points. </a:t>
            </a:r>
            <a:r>
              <a:rPr lang="en-IE" sz="1800" dirty="0"/>
              <a:t>Available from: </a:t>
            </a:r>
            <a:r>
              <a:rPr lang="en-IE" sz="1800" u="sng" dirty="0">
                <a:solidFill>
                  <a:schemeClr val="hlink"/>
                </a:solidFill>
                <a:hlinkClick r:id="rId6"/>
              </a:rPr>
              <a:t>https://www.dss.gov.au/sites/default/files/documents/09_2012/op41.pdf</a:t>
            </a:r>
            <a:r>
              <a:rPr lang="en-IE" sz="1800" dirty="0"/>
              <a:t> </a:t>
            </a:r>
            <a:endParaRPr sz="1800" dirty="0"/>
          </a:p>
          <a:p>
            <a:pPr marL="0" lvl="0" indent="0" algn="l" rtl="0">
              <a:lnSpc>
                <a:spcPct val="100000"/>
              </a:lnSpc>
              <a:spcBef>
                <a:spcPts val="600"/>
              </a:spcBef>
              <a:spcAft>
                <a:spcPts val="0"/>
              </a:spcAft>
              <a:buClr>
                <a:schemeClr val="accent4"/>
              </a:buClr>
              <a:buSzPts val="1600"/>
              <a:buNone/>
            </a:pPr>
            <a:endParaRPr sz="1800" dirty="0"/>
          </a:p>
          <a:p>
            <a:pPr marL="0" lvl="0" indent="0" algn="l" rtl="0">
              <a:lnSpc>
                <a:spcPct val="100000"/>
              </a:lnSpc>
              <a:spcBef>
                <a:spcPts val="600"/>
              </a:spcBef>
              <a:spcAft>
                <a:spcPts val="0"/>
              </a:spcAft>
              <a:buClr>
                <a:schemeClr val="accent4"/>
              </a:buClr>
              <a:buSzPts val="1600"/>
              <a:buNone/>
            </a:pPr>
            <a:r>
              <a:rPr lang="en-IE" sz="1800" dirty="0"/>
              <a:t>Struggle Today Strength Tomorrow (</a:t>
            </a:r>
            <a:r>
              <a:rPr lang="en-IE" sz="1800" dirty="0" err="1"/>
              <a:t>n.d</a:t>
            </a:r>
            <a:r>
              <a:rPr lang="en-IE" sz="1800" dirty="0"/>
              <a:t>) </a:t>
            </a:r>
            <a:r>
              <a:rPr lang="en-IE" sz="1800" i="1" dirty="0"/>
              <a:t>Why you should keep a financial buffer in your bank account. </a:t>
            </a:r>
            <a:r>
              <a:rPr lang="en-IE" sz="1800" dirty="0"/>
              <a:t>Available from: </a:t>
            </a:r>
            <a:r>
              <a:rPr lang="en-IE" sz="1800" u="sng" dirty="0">
                <a:solidFill>
                  <a:schemeClr val="hlink"/>
                </a:solidFill>
                <a:hlinkClick r:id="rId7"/>
              </a:rPr>
              <a:t>https://www.struggletodaystrengthtomorrow.com/financial-buffer/</a:t>
            </a:r>
            <a:r>
              <a:rPr lang="en-IE" sz="1800" dirty="0"/>
              <a:t> </a:t>
            </a:r>
            <a:endParaRPr sz="1800" dirty="0"/>
          </a:p>
          <a:p>
            <a:pPr marL="0" lvl="0" indent="0" algn="l" rtl="0">
              <a:lnSpc>
                <a:spcPct val="100000"/>
              </a:lnSpc>
              <a:spcBef>
                <a:spcPts val="600"/>
              </a:spcBef>
              <a:spcAft>
                <a:spcPts val="0"/>
              </a:spcAft>
              <a:buClr>
                <a:schemeClr val="accent4"/>
              </a:buClr>
              <a:buSzPts val="1600"/>
              <a:buNone/>
            </a:pPr>
            <a:endParaRPr sz="1800" dirty="0"/>
          </a:p>
          <a:p>
            <a:pPr marL="0" lvl="0" indent="0" algn="l" rtl="0">
              <a:lnSpc>
                <a:spcPct val="100000"/>
              </a:lnSpc>
              <a:spcBef>
                <a:spcPts val="600"/>
              </a:spcBef>
              <a:spcAft>
                <a:spcPts val="0"/>
              </a:spcAft>
              <a:buClr>
                <a:schemeClr val="accent4"/>
              </a:buClr>
              <a:buSzPts val="1600"/>
              <a:buNone/>
            </a:pPr>
            <a:r>
              <a:rPr lang="en-IE" sz="1800" dirty="0" err="1"/>
              <a:t>Vansomeren</a:t>
            </a:r>
            <a:r>
              <a:rPr lang="en-IE" sz="1800" dirty="0"/>
              <a:t>, L. ( 2021) </a:t>
            </a:r>
            <a:r>
              <a:rPr lang="en-IE" sz="1800" i="1" dirty="0"/>
              <a:t>The 50 / 30 / 20 rule of thumb for budgeting. </a:t>
            </a:r>
            <a:r>
              <a:rPr lang="en-IE" sz="1800" dirty="0"/>
              <a:t>Available from: </a:t>
            </a:r>
            <a:r>
              <a:rPr lang="en-IE" sz="1800" u="sng" dirty="0">
                <a:solidFill>
                  <a:schemeClr val="hlink"/>
                </a:solidFill>
                <a:hlinkClick r:id="rId8"/>
              </a:rPr>
              <a:t>https://www.thebalance.com/the-50-30-20-rule-of-thumb-453922</a:t>
            </a:r>
            <a:r>
              <a:rPr lang="en-IE" sz="1800" dirty="0"/>
              <a:t>  </a:t>
            </a:r>
            <a:endParaRPr sz="1800" dirty="0"/>
          </a:p>
          <a:p>
            <a:pPr marL="0" lvl="0" indent="0" algn="just" rtl="0">
              <a:lnSpc>
                <a:spcPct val="100000"/>
              </a:lnSpc>
              <a:spcBef>
                <a:spcPts val="600"/>
              </a:spcBef>
              <a:spcAft>
                <a:spcPts val="0"/>
              </a:spcAft>
              <a:buClr>
                <a:schemeClr val="accent4"/>
              </a:buClr>
              <a:buSzPts val="1600"/>
              <a:buNone/>
            </a:pPr>
            <a:r>
              <a:rPr lang="en-IE" sz="1800" dirty="0"/>
              <a:t> </a:t>
            </a:r>
            <a:endParaRPr sz="1800" dirty="0"/>
          </a:p>
          <a:p>
            <a:pPr marL="0" lvl="0" indent="0" algn="just" rtl="0">
              <a:lnSpc>
                <a:spcPct val="100000"/>
              </a:lnSpc>
              <a:spcBef>
                <a:spcPts val="600"/>
              </a:spcBef>
              <a:spcAft>
                <a:spcPts val="0"/>
              </a:spcAft>
              <a:buClr>
                <a:schemeClr val="accent4"/>
              </a:buClr>
              <a:buSzPts val="1600"/>
              <a:buNone/>
            </a:pPr>
            <a:r>
              <a:rPr lang="en-IE" sz="1600" dirty="0"/>
              <a:t> </a:t>
            </a:r>
            <a:endParaRPr sz="1600" dirty="0"/>
          </a:p>
          <a:p>
            <a:pPr marL="0" lvl="0" indent="0" algn="just" rtl="0">
              <a:lnSpc>
                <a:spcPct val="100000"/>
              </a:lnSpc>
              <a:spcBef>
                <a:spcPts val="600"/>
              </a:spcBef>
              <a:spcAft>
                <a:spcPts val="0"/>
              </a:spcAft>
              <a:buClr>
                <a:schemeClr val="accent4"/>
              </a:buClr>
              <a:buSzPts val="1600"/>
              <a:buNone/>
            </a:pPr>
            <a:endParaRPr sz="1600" dirty="0"/>
          </a:p>
          <a:p>
            <a:pPr marL="0" lvl="0" indent="0" algn="just" rtl="0">
              <a:lnSpc>
                <a:spcPct val="100000"/>
              </a:lnSpc>
              <a:spcBef>
                <a:spcPts val="600"/>
              </a:spcBef>
              <a:spcAft>
                <a:spcPts val="0"/>
              </a:spcAft>
              <a:buClr>
                <a:schemeClr val="accent4"/>
              </a:buClr>
              <a:buSzPts val="1600"/>
              <a:buNone/>
            </a:pPr>
            <a:r>
              <a:rPr lang="en-IE" sz="1600" dirty="0"/>
              <a:t> </a:t>
            </a:r>
            <a:endParaRPr dirty="0"/>
          </a:p>
          <a:p>
            <a:pPr marL="0" lvl="0" indent="0" algn="just" rtl="0">
              <a:lnSpc>
                <a:spcPct val="100000"/>
              </a:lnSpc>
              <a:spcBef>
                <a:spcPts val="600"/>
              </a:spcBef>
              <a:spcAft>
                <a:spcPts val="0"/>
              </a:spcAft>
              <a:buClr>
                <a:schemeClr val="accent4"/>
              </a:buClr>
              <a:buSzPts val="1600"/>
              <a:buNone/>
            </a:pPr>
            <a:r>
              <a:rPr lang="en-IE" sz="1600" dirty="0"/>
              <a:t> </a:t>
            </a:r>
            <a:endParaRPr dirty="0"/>
          </a:p>
          <a:p>
            <a:pPr marL="0" lvl="0" indent="0" algn="just" rtl="0">
              <a:lnSpc>
                <a:spcPct val="100000"/>
              </a:lnSpc>
              <a:spcBef>
                <a:spcPts val="600"/>
              </a:spcBef>
              <a:spcAft>
                <a:spcPts val="0"/>
              </a:spcAft>
              <a:buClr>
                <a:schemeClr val="accent4"/>
              </a:buClr>
              <a:buSzPts val="1600"/>
              <a:buNone/>
            </a:pPr>
            <a:r>
              <a:rPr lang="en-IE" sz="1600" dirty="0">
                <a:highlight>
                  <a:srgbClr val="FFFF00"/>
                </a:highlight>
              </a:rPr>
              <a:t> </a:t>
            </a:r>
            <a:endParaRPr sz="1600" dirty="0">
              <a:highlight>
                <a:srgbClr val="FFFF00"/>
              </a:highlight>
            </a:endParaRPr>
          </a:p>
          <a:p>
            <a:pPr marL="0" lvl="0" indent="0" algn="just" rtl="0">
              <a:lnSpc>
                <a:spcPct val="100000"/>
              </a:lnSpc>
              <a:spcBef>
                <a:spcPts val="600"/>
              </a:spcBef>
              <a:spcAft>
                <a:spcPts val="0"/>
              </a:spcAft>
              <a:buClr>
                <a:schemeClr val="accent4"/>
              </a:buClr>
              <a:buSzPts val="1600"/>
              <a:buNone/>
            </a:pPr>
            <a:r>
              <a:rPr lang="en-IE" sz="1600" dirty="0"/>
              <a:t> </a:t>
            </a:r>
            <a:endParaRPr dirty="0"/>
          </a:p>
        </p:txBody>
      </p:sp>
      <p:sp>
        <p:nvSpPr>
          <p:cNvPr id="279" name="Google Shape;279;p20"/>
          <p:cNvSpPr txBox="1">
            <a:spLocks noGrp="1"/>
          </p:cNvSpPr>
          <p:nvPr>
            <p:ph type="title"/>
          </p:nvPr>
        </p:nvSpPr>
        <p:spPr>
          <a:xfrm>
            <a:off x="502500" y="432159"/>
            <a:ext cx="12330000" cy="720000"/>
          </a:xfrm>
          <a:prstGeom prst="rect">
            <a:avLst/>
          </a:prstGeom>
          <a:noFill/>
          <a:ln>
            <a:noFill/>
          </a:ln>
        </p:spPr>
        <p:txBody>
          <a:bodyPr spcFirstLastPara="1" wrap="square" lIns="72000" tIns="45700" rIns="72000" bIns="45700" anchor="ctr" anchorCtr="0">
            <a:normAutofit/>
          </a:bodyPr>
          <a:lstStyle/>
          <a:p>
            <a:pPr marL="0" lvl="0" indent="0" algn="l" rtl="0">
              <a:lnSpc>
                <a:spcPct val="90000"/>
              </a:lnSpc>
              <a:spcBef>
                <a:spcPts val="0"/>
              </a:spcBef>
              <a:spcAft>
                <a:spcPts val="0"/>
              </a:spcAft>
              <a:buClr>
                <a:schemeClr val="accent2"/>
              </a:buClr>
              <a:buSzPts val="2800"/>
              <a:buFont typeface="Calibri"/>
              <a:buNone/>
            </a:pPr>
            <a:r>
              <a:rPr lang="en-IE" dirty="0"/>
              <a:t>Managing Money During Critical Life Periods</a:t>
            </a:r>
            <a:endParaRPr dirty="0"/>
          </a:p>
        </p:txBody>
      </p:sp>
      <p:sp>
        <p:nvSpPr>
          <p:cNvPr id="280" name="Google Shape;280;p20"/>
          <p:cNvSpPr txBox="1">
            <a:spLocks noGrp="1"/>
          </p:cNvSpPr>
          <p:nvPr>
            <p:ph type="body" idx="2"/>
          </p:nvPr>
        </p:nvSpPr>
        <p:spPr>
          <a:xfrm>
            <a:off x="500064" y="1260554"/>
            <a:ext cx="12331541" cy="602889"/>
          </a:xfrm>
          <a:prstGeom prst="rect">
            <a:avLst/>
          </a:prstGeom>
          <a:solidFill>
            <a:schemeClr val="dk1"/>
          </a:solidFill>
          <a:ln>
            <a:noFill/>
          </a:ln>
        </p:spPr>
        <p:txBody>
          <a:bodyPr spcFirstLastPara="1" wrap="square" lIns="72000" tIns="45700" rIns="72000" bIns="45700" anchor="ctr" anchorCtr="0">
            <a:noAutofit/>
          </a:bodyPr>
          <a:lstStyle/>
          <a:p>
            <a:pPr marL="0" lvl="0" indent="0" algn="just" rtl="0">
              <a:lnSpc>
                <a:spcPct val="90000"/>
              </a:lnSpc>
              <a:spcBef>
                <a:spcPts val="0"/>
              </a:spcBef>
              <a:spcAft>
                <a:spcPts val="0"/>
              </a:spcAft>
              <a:buClr>
                <a:schemeClr val="lt2"/>
              </a:buClr>
              <a:buSzPts val="2400"/>
              <a:buNone/>
            </a:pPr>
            <a:r>
              <a:rPr lang="en-IE" i="0"/>
              <a:t>Additional Resources: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14"/>
          <p:cNvSpPr txBox="1">
            <a:spLocks noGrp="1"/>
          </p:cNvSpPr>
          <p:nvPr>
            <p:ph type="body" idx="1"/>
          </p:nvPr>
        </p:nvSpPr>
        <p:spPr>
          <a:xfrm>
            <a:off x="500064" y="1984375"/>
            <a:ext cx="12331402" cy="5129444"/>
          </a:xfrm>
          <a:prstGeom prst="rect">
            <a:avLst/>
          </a:prstGeom>
          <a:noFill/>
          <a:ln>
            <a:noFill/>
          </a:ln>
        </p:spPr>
        <p:txBody>
          <a:bodyPr spcFirstLastPara="1" wrap="square" lIns="72000" tIns="45700" rIns="72000" bIns="45700" anchor="t" anchorCtr="0">
            <a:noAutofit/>
          </a:bodyPr>
          <a:lstStyle/>
          <a:p>
            <a:pPr marL="0" lvl="0" indent="0" algn="just" rtl="0">
              <a:lnSpc>
                <a:spcPct val="100000"/>
              </a:lnSpc>
              <a:spcBef>
                <a:spcPts val="0"/>
              </a:spcBef>
              <a:spcAft>
                <a:spcPts val="0"/>
              </a:spcAft>
              <a:buClr>
                <a:schemeClr val="accent4"/>
              </a:buClr>
              <a:buSzPts val="2100"/>
              <a:buNone/>
            </a:pPr>
            <a:r>
              <a:rPr lang="en-IE">
                <a:highlight>
                  <a:srgbClr val="FFFF00"/>
                </a:highlight>
              </a:rPr>
              <a:t> </a:t>
            </a:r>
            <a:endParaRPr>
              <a:highlight>
                <a:srgbClr val="FFFF00"/>
              </a:highlight>
            </a:endParaRPr>
          </a:p>
        </p:txBody>
      </p:sp>
      <p:sp>
        <p:nvSpPr>
          <p:cNvPr id="205" name="Google Shape;205;p14"/>
          <p:cNvSpPr txBox="1">
            <a:spLocks noGrp="1"/>
          </p:cNvSpPr>
          <p:nvPr>
            <p:ph type="title"/>
          </p:nvPr>
        </p:nvSpPr>
        <p:spPr>
          <a:xfrm>
            <a:off x="1828800" y="336946"/>
            <a:ext cx="7507705" cy="720000"/>
          </a:xfrm>
          <a:prstGeom prst="rect">
            <a:avLst/>
          </a:prstGeom>
          <a:noFill/>
          <a:ln>
            <a:noFill/>
          </a:ln>
        </p:spPr>
        <p:txBody>
          <a:bodyPr spcFirstLastPara="1" wrap="square" lIns="72000" tIns="45700" rIns="72000" bIns="45700" anchor="ctr" anchorCtr="0">
            <a:noAutofit/>
          </a:bodyPr>
          <a:lstStyle/>
          <a:p>
            <a:pPr marL="0" lvl="0" indent="0" algn="l" rtl="0">
              <a:lnSpc>
                <a:spcPct val="90000"/>
              </a:lnSpc>
              <a:spcBef>
                <a:spcPts val="0"/>
              </a:spcBef>
              <a:spcAft>
                <a:spcPts val="0"/>
              </a:spcAft>
              <a:buClr>
                <a:schemeClr val="accent2"/>
              </a:buClr>
              <a:buSzPts val="2800"/>
              <a:buFont typeface="Calibri"/>
              <a:buNone/>
            </a:pPr>
            <a:r>
              <a:rPr lang="en-IE" dirty="0"/>
              <a:t>Managing Money During Critical Life Periods</a:t>
            </a:r>
            <a:endParaRPr dirty="0"/>
          </a:p>
        </p:txBody>
      </p:sp>
      <p:sp>
        <p:nvSpPr>
          <p:cNvPr id="206" name="Google Shape;206;p14"/>
          <p:cNvSpPr txBox="1">
            <a:spLocks noGrp="1"/>
          </p:cNvSpPr>
          <p:nvPr>
            <p:ph type="body" idx="2"/>
          </p:nvPr>
        </p:nvSpPr>
        <p:spPr>
          <a:xfrm>
            <a:off x="500063" y="1260475"/>
            <a:ext cx="12331700" cy="603250"/>
          </a:xfrm>
          <a:prstGeom prst="rect">
            <a:avLst/>
          </a:prstGeom>
          <a:solidFill>
            <a:schemeClr val="dk1"/>
          </a:solidFill>
          <a:ln>
            <a:noFill/>
          </a:ln>
        </p:spPr>
        <p:txBody>
          <a:bodyPr spcFirstLastPara="1" wrap="square" lIns="72000" tIns="45700" rIns="72000" bIns="45700" anchor="ctr" anchorCtr="0">
            <a:noAutofit/>
          </a:bodyPr>
          <a:lstStyle/>
          <a:p>
            <a:pPr marL="0" lvl="0" indent="0" algn="just" rtl="0">
              <a:lnSpc>
                <a:spcPct val="90000"/>
              </a:lnSpc>
              <a:spcBef>
                <a:spcPts val="0"/>
              </a:spcBef>
              <a:spcAft>
                <a:spcPts val="0"/>
              </a:spcAft>
              <a:buClr>
                <a:schemeClr val="lt2"/>
              </a:buClr>
              <a:buSzPts val="2400"/>
              <a:buNone/>
            </a:pPr>
            <a:r>
              <a:rPr lang="en-IE" i="0"/>
              <a:t>The 50 / 30 / 20 Budgeting Rule </a:t>
            </a:r>
            <a:endParaRPr i="0"/>
          </a:p>
        </p:txBody>
      </p:sp>
      <p:pic>
        <p:nvPicPr>
          <p:cNvPr id="207" name="Google Shape;207;p14" descr="Badge Tick with solid fill"/>
          <p:cNvPicPr preferRelativeResize="0"/>
          <p:nvPr/>
        </p:nvPicPr>
        <p:blipFill rotWithShape="1">
          <a:blip r:embed="rId3">
            <a:alphaModFix/>
          </a:blip>
          <a:srcRect/>
          <a:stretch/>
        </p:blipFill>
        <p:spPr>
          <a:xfrm>
            <a:off x="11917066" y="142546"/>
            <a:ext cx="914400" cy="914400"/>
          </a:xfrm>
          <a:prstGeom prst="rect">
            <a:avLst/>
          </a:prstGeom>
          <a:noFill/>
          <a:ln>
            <a:noFill/>
          </a:ln>
        </p:spPr>
      </p:pic>
      <p:pic>
        <p:nvPicPr>
          <p:cNvPr id="208" name="Google Shape;208;p14" descr="Badge Tick with solid fill"/>
          <p:cNvPicPr preferRelativeResize="0"/>
          <p:nvPr/>
        </p:nvPicPr>
        <p:blipFill rotWithShape="1">
          <a:blip r:embed="rId3">
            <a:alphaModFix/>
          </a:blip>
          <a:srcRect/>
          <a:stretch/>
        </p:blipFill>
        <p:spPr>
          <a:xfrm>
            <a:off x="500063" y="225425"/>
            <a:ext cx="914400" cy="914400"/>
          </a:xfrm>
          <a:prstGeom prst="rect">
            <a:avLst/>
          </a:prstGeom>
          <a:noFill/>
          <a:ln>
            <a:noFill/>
          </a:ln>
        </p:spPr>
      </p:pic>
      <p:graphicFrame>
        <p:nvGraphicFramePr>
          <p:cNvPr id="209" name="Google Shape;209;p14"/>
          <p:cNvGraphicFramePr/>
          <p:nvPr/>
        </p:nvGraphicFramePr>
        <p:xfrm>
          <a:off x="500063" y="2198078"/>
          <a:ext cx="12331402" cy="4712676"/>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15"/>
          <p:cNvSpPr txBox="1">
            <a:spLocks noGrp="1"/>
          </p:cNvSpPr>
          <p:nvPr>
            <p:ph type="body" idx="1"/>
          </p:nvPr>
        </p:nvSpPr>
        <p:spPr>
          <a:xfrm>
            <a:off x="500064" y="1984375"/>
            <a:ext cx="12331402" cy="5129444"/>
          </a:xfrm>
          <a:prstGeom prst="rect">
            <a:avLst/>
          </a:prstGeom>
          <a:noFill/>
          <a:ln>
            <a:noFill/>
          </a:ln>
        </p:spPr>
        <p:txBody>
          <a:bodyPr spcFirstLastPara="1" wrap="square" lIns="72000" tIns="45700" rIns="72000" bIns="45700" anchor="t" anchorCtr="0">
            <a:noAutofit/>
          </a:bodyPr>
          <a:lstStyle/>
          <a:p>
            <a:pPr marL="0" lvl="0" indent="0" algn="just" rtl="0">
              <a:lnSpc>
                <a:spcPct val="100000"/>
              </a:lnSpc>
              <a:spcBef>
                <a:spcPts val="0"/>
              </a:spcBef>
              <a:spcAft>
                <a:spcPts val="0"/>
              </a:spcAft>
              <a:buClr>
                <a:schemeClr val="accent4"/>
              </a:buClr>
              <a:buSzPts val="2100"/>
              <a:buNone/>
            </a:pPr>
            <a:r>
              <a:rPr lang="en-IE" dirty="0">
                <a:highlight>
                  <a:srgbClr val="FFFF00"/>
                </a:highlight>
              </a:rPr>
              <a:t> </a:t>
            </a:r>
            <a:endParaRPr dirty="0">
              <a:highlight>
                <a:srgbClr val="FFFF00"/>
              </a:highlight>
            </a:endParaRPr>
          </a:p>
        </p:txBody>
      </p:sp>
      <p:sp>
        <p:nvSpPr>
          <p:cNvPr id="216" name="Google Shape;216;p15"/>
          <p:cNvSpPr txBox="1">
            <a:spLocks noGrp="1"/>
          </p:cNvSpPr>
          <p:nvPr>
            <p:ph type="title"/>
          </p:nvPr>
        </p:nvSpPr>
        <p:spPr>
          <a:xfrm>
            <a:off x="1669143" y="336946"/>
            <a:ext cx="9129486" cy="720000"/>
          </a:xfrm>
          <a:prstGeom prst="rect">
            <a:avLst/>
          </a:prstGeom>
          <a:noFill/>
          <a:ln>
            <a:noFill/>
          </a:ln>
        </p:spPr>
        <p:txBody>
          <a:bodyPr spcFirstLastPara="1" wrap="square" lIns="72000" tIns="45700" rIns="72000" bIns="45700" anchor="ctr" anchorCtr="0">
            <a:normAutofit/>
          </a:bodyPr>
          <a:lstStyle/>
          <a:p>
            <a:pPr marL="0" lvl="0" indent="0" algn="l" rtl="0">
              <a:lnSpc>
                <a:spcPct val="90000"/>
              </a:lnSpc>
              <a:spcBef>
                <a:spcPts val="0"/>
              </a:spcBef>
              <a:spcAft>
                <a:spcPts val="0"/>
              </a:spcAft>
              <a:buClr>
                <a:schemeClr val="accent2"/>
              </a:buClr>
              <a:buSzPts val="2800"/>
              <a:buFont typeface="Calibri"/>
              <a:buNone/>
            </a:pPr>
            <a:r>
              <a:rPr lang="en-IE" dirty="0"/>
              <a:t>Managing Money During Critical Life Periods </a:t>
            </a:r>
            <a:endParaRPr dirty="0"/>
          </a:p>
        </p:txBody>
      </p:sp>
      <p:sp>
        <p:nvSpPr>
          <p:cNvPr id="217" name="Google Shape;217;p15"/>
          <p:cNvSpPr txBox="1">
            <a:spLocks noGrp="1"/>
          </p:cNvSpPr>
          <p:nvPr>
            <p:ph type="body" idx="2"/>
          </p:nvPr>
        </p:nvSpPr>
        <p:spPr>
          <a:xfrm>
            <a:off x="500063" y="1260475"/>
            <a:ext cx="12331700" cy="603250"/>
          </a:xfrm>
          <a:prstGeom prst="rect">
            <a:avLst/>
          </a:prstGeom>
          <a:solidFill>
            <a:schemeClr val="dk1"/>
          </a:solidFill>
          <a:ln>
            <a:noFill/>
          </a:ln>
        </p:spPr>
        <p:txBody>
          <a:bodyPr spcFirstLastPara="1" wrap="square" lIns="72000" tIns="45700" rIns="72000" bIns="45700" anchor="ctr" anchorCtr="0">
            <a:noAutofit/>
          </a:bodyPr>
          <a:lstStyle/>
          <a:p>
            <a:pPr marL="0" lvl="0" indent="0" algn="just" rtl="0">
              <a:lnSpc>
                <a:spcPct val="90000"/>
              </a:lnSpc>
              <a:spcBef>
                <a:spcPts val="0"/>
              </a:spcBef>
              <a:spcAft>
                <a:spcPts val="0"/>
              </a:spcAft>
              <a:buClr>
                <a:schemeClr val="lt2"/>
              </a:buClr>
              <a:buSzPts val="2400"/>
              <a:buNone/>
            </a:pPr>
            <a:r>
              <a:rPr lang="en-IE" i="0"/>
              <a:t>The 50 / 30 / 20 Budgeting Rule </a:t>
            </a:r>
            <a:endParaRPr i="0"/>
          </a:p>
        </p:txBody>
      </p:sp>
      <p:pic>
        <p:nvPicPr>
          <p:cNvPr id="218" name="Google Shape;218;p15" descr="Badge Tick with solid fill"/>
          <p:cNvPicPr preferRelativeResize="0"/>
          <p:nvPr/>
        </p:nvPicPr>
        <p:blipFill rotWithShape="1">
          <a:blip r:embed="rId3">
            <a:alphaModFix/>
          </a:blip>
          <a:srcRect/>
          <a:stretch/>
        </p:blipFill>
        <p:spPr>
          <a:xfrm>
            <a:off x="11917066" y="142546"/>
            <a:ext cx="914400" cy="914400"/>
          </a:xfrm>
          <a:prstGeom prst="rect">
            <a:avLst/>
          </a:prstGeom>
          <a:noFill/>
          <a:ln>
            <a:noFill/>
          </a:ln>
        </p:spPr>
      </p:pic>
      <p:pic>
        <p:nvPicPr>
          <p:cNvPr id="219" name="Google Shape;219;p15" descr="Badge Tick with solid fill"/>
          <p:cNvPicPr preferRelativeResize="0"/>
          <p:nvPr/>
        </p:nvPicPr>
        <p:blipFill rotWithShape="1">
          <a:blip r:embed="rId3">
            <a:alphaModFix/>
          </a:blip>
          <a:srcRect/>
          <a:stretch/>
        </p:blipFill>
        <p:spPr>
          <a:xfrm>
            <a:off x="500063" y="225425"/>
            <a:ext cx="914400" cy="914400"/>
          </a:xfrm>
          <a:prstGeom prst="rect">
            <a:avLst/>
          </a:prstGeom>
          <a:noFill/>
          <a:ln>
            <a:noFill/>
          </a:ln>
        </p:spPr>
      </p:pic>
      <p:sp>
        <p:nvSpPr>
          <p:cNvPr id="220" name="Google Shape;220;p15"/>
          <p:cNvSpPr txBox="1"/>
          <p:nvPr/>
        </p:nvSpPr>
        <p:spPr>
          <a:xfrm>
            <a:off x="499765" y="2164080"/>
            <a:ext cx="6800195" cy="5135083"/>
          </a:xfrm>
          <a:prstGeom prst="rect">
            <a:avLst/>
          </a:prstGeom>
          <a:noFill/>
          <a:ln>
            <a:noFill/>
          </a:ln>
        </p:spPr>
        <p:txBody>
          <a:bodyPr spcFirstLastPara="1" wrap="square" lIns="91425" tIns="45700" rIns="91425" bIns="45700" anchor="t" anchorCtr="0">
            <a:spAutoFit/>
          </a:bodyPr>
          <a:lstStyle/>
          <a:p>
            <a:pPr marL="342900" marR="0" lvl="0" indent="-342900" algn="just" rtl="0">
              <a:spcBef>
                <a:spcPts val="0"/>
              </a:spcBef>
              <a:spcAft>
                <a:spcPts val="0"/>
              </a:spcAft>
              <a:buClr>
                <a:schemeClr val="dk1"/>
              </a:buClr>
              <a:buSzPts val="1969"/>
              <a:buFont typeface="Arial"/>
              <a:buChar char="•"/>
            </a:pPr>
            <a:r>
              <a:rPr lang="en-IE" sz="2800" dirty="0">
                <a:solidFill>
                  <a:schemeClr val="dk1"/>
                </a:solidFill>
                <a:latin typeface="Calibri"/>
                <a:ea typeface="Calibri"/>
                <a:cs typeface="Calibri"/>
                <a:sym typeface="Calibri"/>
              </a:rPr>
              <a:t>Based on your personal financial situation, the 50 / 30 / 20 Budgeting Rule states that you should allocate your money according to your needs, wants and saving goals. </a:t>
            </a:r>
            <a:endParaRPr sz="2800" dirty="0"/>
          </a:p>
          <a:p>
            <a:pPr marL="843065" marR="0" lvl="1" indent="-342900" algn="just" rtl="0">
              <a:spcBef>
                <a:spcPts val="0"/>
              </a:spcBef>
              <a:spcAft>
                <a:spcPts val="0"/>
              </a:spcAft>
              <a:buClr>
                <a:schemeClr val="dk1"/>
              </a:buClr>
              <a:buSzPts val="1969"/>
              <a:buFont typeface="Arial"/>
              <a:buChar char="•"/>
            </a:pPr>
            <a:r>
              <a:rPr lang="en-IE" sz="2800" b="0" i="0" u="none" strike="noStrike" cap="none" dirty="0">
                <a:solidFill>
                  <a:schemeClr val="dk1"/>
                </a:solidFill>
                <a:latin typeface="Calibri"/>
                <a:ea typeface="Calibri"/>
                <a:cs typeface="Calibri"/>
                <a:sym typeface="Calibri"/>
              </a:rPr>
              <a:t>50 % of your income should go towards needs, such as rent and groceries. </a:t>
            </a:r>
            <a:endParaRPr sz="2800" dirty="0"/>
          </a:p>
          <a:p>
            <a:pPr marL="843065" marR="0" lvl="1" indent="-342900" algn="l" rtl="0">
              <a:spcBef>
                <a:spcPts val="0"/>
              </a:spcBef>
              <a:spcAft>
                <a:spcPts val="0"/>
              </a:spcAft>
              <a:buClr>
                <a:schemeClr val="dk1"/>
              </a:buClr>
              <a:buSzPts val="1969"/>
              <a:buFont typeface="Arial"/>
              <a:buChar char="•"/>
            </a:pPr>
            <a:r>
              <a:rPr lang="en-IE" sz="2800" b="0" i="0" u="none" strike="noStrike" cap="none" dirty="0">
                <a:solidFill>
                  <a:schemeClr val="dk1"/>
                </a:solidFill>
                <a:latin typeface="Calibri"/>
                <a:ea typeface="Calibri"/>
                <a:cs typeface="Calibri"/>
                <a:sym typeface="Calibri"/>
              </a:rPr>
              <a:t>30 % of your income should go towards wants, such as hobbies and discretionary spending. </a:t>
            </a:r>
            <a:endParaRPr sz="2800" dirty="0"/>
          </a:p>
          <a:p>
            <a:pPr marL="843065" marR="0" lvl="1" indent="-342900" algn="l" rtl="0">
              <a:spcBef>
                <a:spcPts val="0"/>
              </a:spcBef>
              <a:spcAft>
                <a:spcPts val="0"/>
              </a:spcAft>
              <a:buClr>
                <a:schemeClr val="dk1"/>
              </a:buClr>
              <a:buSzPts val="1969"/>
              <a:buFont typeface="Arial"/>
              <a:buChar char="•"/>
            </a:pPr>
            <a:r>
              <a:rPr lang="en-IE" sz="2800" b="0" i="0" u="none" strike="noStrike" cap="none" dirty="0">
                <a:solidFill>
                  <a:schemeClr val="dk1"/>
                </a:solidFill>
                <a:latin typeface="Calibri"/>
                <a:ea typeface="Calibri"/>
                <a:cs typeface="Calibri"/>
                <a:sym typeface="Calibri"/>
              </a:rPr>
              <a:t>20 % of your income should go towards savings and debt payments. </a:t>
            </a:r>
            <a:endParaRPr sz="2800" dirty="0"/>
          </a:p>
          <a:p>
            <a:pPr marL="0" marR="0" lvl="0" indent="0" algn="l" rtl="0">
              <a:spcBef>
                <a:spcPts val="0"/>
              </a:spcBef>
              <a:spcAft>
                <a:spcPts val="0"/>
              </a:spcAft>
              <a:buNone/>
            </a:pPr>
            <a:endParaRPr sz="1969" dirty="0">
              <a:solidFill>
                <a:schemeClr val="dk1"/>
              </a:solidFill>
              <a:latin typeface="Calibri"/>
              <a:ea typeface="Calibri"/>
              <a:cs typeface="Calibri"/>
              <a:sym typeface="Calibri"/>
            </a:endParaRPr>
          </a:p>
        </p:txBody>
      </p:sp>
      <p:sp>
        <p:nvSpPr>
          <p:cNvPr id="221" name="Google Shape;221;p15"/>
          <p:cNvSpPr/>
          <p:nvPr/>
        </p:nvSpPr>
        <p:spPr>
          <a:xfrm>
            <a:off x="8242317" y="2407920"/>
            <a:ext cx="4589149" cy="4012758"/>
          </a:xfrm>
          <a:prstGeom prst="cloudCallout">
            <a:avLst>
              <a:gd name="adj1" fmla="val -68914"/>
              <a:gd name="adj2" fmla="val 64482"/>
            </a:avLst>
          </a:prstGeom>
          <a:solidFill>
            <a:schemeClr val="accent1"/>
          </a:solidFill>
          <a:ln w="12700" cap="flat" cmpd="sng">
            <a:solidFill>
              <a:srgbClr val="B6762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IE" sz="2400" dirty="0">
                <a:solidFill>
                  <a:schemeClr val="lt1"/>
                </a:solidFill>
                <a:latin typeface="Calibri"/>
                <a:ea typeface="Calibri"/>
                <a:cs typeface="Calibri"/>
                <a:sym typeface="Calibri"/>
              </a:rPr>
              <a:t>The 50 / 30 / 20 Budgeting Rule helps you to familiarise yourself with your personal finance and gain control of your money. </a:t>
            </a:r>
            <a:endParaRPr sz="1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8" name="Google Shape;58;p2"/>
          <p:cNvSpPr txBox="1">
            <a:spLocks noGrp="1"/>
          </p:cNvSpPr>
          <p:nvPr>
            <p:ph type="title"/>
          </p:nvPr>
        </p:nvSpPr>
        <p:spPr>
          <a:xfrm>
            <a:off x="502500" y="432158"/>
            <a:ext cx="12330000" cy="1291865"/>
          </a:xfrm>
          <a:prstGeom prst="rect">
            <a:avLst/>
          </a:prstGeom>
          <a:noFill/>
          <a:ln>
            <a:noFill/>
          </a:ln>
        </p:spPr>
        <p:txBody>
          <a:bodyPr spcFirstLastPara="1" wrap="square" lIns="72000" tIns="45700" rIns="72000" bIns="45700" anchor="ctr" anchorCtr="0">
            <a:normAutofit/>
          </a:bodyPr>
          <a:lstStyle/>
          <a:p>
            <a:pPr marL="0" lvl="0" indent="0" algn="l" rtl="0">
              <a:lnSpc>
                <a:spcPct val="90000"/>
              </a:lnSpc>
              <a:spcBef>
                <a:spcPts val="0"/>
              </a:spcBef>
              <a:spcAft>
                <a:spcPts val="0"/>
              </a:spcAft>
              <a:buClr>
                <a:schemeClr val="accent2"/>
              </a:buClr>
              <a:buSzPts val="2800"/>
              <a:buFont typeface="Calibri"/>
              <a:buNone/>
            </a:pPr>
            <a:r>
              <a:rPr lang="en-IE" dirty="0"/>
              <a:t>Managing Money During Critical Life Periods </a:t>
            </a:r>
            <a:br>
              <a:rPr lang="en-IE" dirty="0"/>
            </a:br>
            <a:r>
              <a:rPr lang="en-IE" dirty="0"/>
              <a:t>Visual Plan </a:t>
            </a:r>
            <a:endParaRPr dirty="0"/>
          </a:p>
        </p:txBody>
      </p:sp>
      <p:graphicFrame>
        <p:nvGraphicFramePr>
          <p:cNvPr id="9" name="Diagram 8">
            <a:extLst>
              <a:ext uri="{FF2B5EF4-FFF2-40B4-BE49-F238E27FC236}">
                <a16:creationId xmlns:a16="http://schemas.microsoft.com/office/drawing/2014/main" id="{3F2A09FC-6F9C-4F14-A017-C81C733FCD34}"/>
              </a:ext>
            </a:extLst>
          </p:cNvPr>
          <p:cNvGraphicFramePr/>
          <p:nvPr>
            <p:extLst>
              <p:ext uri="{D42A27DB-BD31-4B8C-83A1-F6EECF244321}">
                <p14:modId xmlns:p14="http://schemas.microsoft.com/office/powerpoint/2010/main" val="3575571372"/>
              </p:ext>
            </p:extLst>
          </p:nvPr>
        </p:nvGraphicFramePr>
        <p:xfrm>
          <a:off x="2841208" y="1643062"/>
          <a:ext cx="8162925" cy="4381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Graphic 6" descr="Coffee with solid fill">
            <a:extLst>
              <a:ext uri="{FF2B5EF4-FFF2-40B4-BE49-F238E27FC236}">
                <a16:creationId xmlns:a16="http://schemas.microsoft.com/office/drawing/2014/main" id="{68CD22B0-2098-41D1-8C77-CC088C84EAE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906000" y="3193254"/>
            <a:ext cx="914400" cy="914400"/>
          </a:xfrm>
          <a:prstGeom prst="rect">
            <a:avLst/>
          </a:prstGeom>
        </p:spPr>
      </p:pic>
      <p:pic>
        <p:nvPicPr>
          <p:cNvPr id="11" name="Graphic 5" descr="Wallet with solid fill">
            <a:extLst>
              <a:ext uri="{FF2B5EF4-FFF2-40B4-BE49-F238E27FC236}">
                <a16:creationId xmlns:a16="http://schemas.microsoft.com/office/drawing/2014/main" id="{5F33170C-CB27-44F0-B5B4-B108DE79458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356309" y="3760620"/>
            <a:ext cx="914400" cy="914400"/>
          </a:xfrm>
          <a:prstGeom prst="rect">
            <a:avLst/>
          </a:prstGeom>
        </p:spPr>
      </p:pic>
      <p:pic>
        <p:nvPicPr>
          <p:cNvPr id="12" name="Graphic 4" descr="Flying Money with solid fill">
            <a:extLst>
              <a:ext uri="{FF2B5EF4-FFF2-40B4-BE49-F238E27FC236}">
                <a16:creationId xmlns:a16="http://schemas.microsoft.com/office/drawing/2014/main" id="{019A8BAF-599F-4E69-B8C5-F78ED2D3959D}"/>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356309" y="5405438"/>
            <a:ext cx="914400" cy="914400"/>
          </a:xfrm>
          <a:prstGeom prst="rect">
            <a:avLst/>
          </a:prstGeom>
        </p:spPr>
      </p:pic>
      <p:pic>
        <p:nvPicPr>
          <p:cNvPr id="13" name="Graphic 3" descr="Meeting with solid fill">
            <a:extLst>
              <a:ext uri="{FF2B5EF4-FFF2-40B4-BE49-F238E27FC236}">
                <a16:creationId xmlns:a16="http://schemas.microsoft.com/office/drawing/2014/main" id="{0A249A44-C072-41A8-BB8F-BAB21761C57A}"/>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9239250" y="1257300"/>
            <a:ext cx="914400" cy="914400"/>
          </a:xfrm>
          <a:prstGeom prst="rect">
            <a:avLst/>
          </a:prstGeom>
        </p:spPr>
      </p:pic>
      <p:pic>
        <p:nvPicPr>
          <p:cNvPr id="14" name="Graphic 7" descr="Ribbon with solid fill">
            <a:extLst>
              <a:ext uri="{FF2B5EF4-FFF2-40B4-BE49-F238E27FC236}">
                <a16:creationId xmlns:a16="http://schemas.microsoft.com/office/drawing/2014/main" id="{496D1AE8-C788-47C9-BF6D-44256E6EFECC}"/>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8324850" y="5119166"/>
            <a:ext cx="914400" cy="9144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5D4997B-02FE-45E1-C641-A33CFF257B09}"/>
              </a:ext>
            </a:extLst>
          </p:cNvPr>
          <p:cNvSpPr>
            <a:spLocks noGrp="1"/>
          </p:cNvSpPr>
          <p:nvPr>
            <p:ph type="body" idx="1"/>
          </p:nvPr>
        </p:nvSpPr>
        <p:spPr>
          <a:xfrm>
            <a:off x="499925" y="2727157"/>
            <a:ext cx="12331402" cy="4001651"/>
          </a:xfrm>
        </p:spPr>
        <p:txBody>
          <a:bodyPr/>
          <a:lstStyle/>
          <a:p>
            <a:pPr marL="685800" indent="-457200" algn="l">
              <a:buFont typeface="Arial" panose="020B0604020202020204" pitchFamily="34" charset="0"/>
              <a:buChar char="•"/>
            </a:pPr>
            <a:r>
              <a:rPr lang="en-GB" sz="3200" dirty="0"/>
              <a:t>In pairs discuss together any times in yours or others lives when there has been worry or stress about money.</a:t>
            </a:r>
          </a:p>
          <a:p>
            <a:pPr marL="228600" indent="0" algn="l"/>
            <a:endParaRPr lang="en-GB" sz="3200" dirty="0"/>
          </a:p>
          <a:p>
            <a:pPr marL="685800" indent="-457200" algn="l">
              <a:buFont typeface="Arial" panose="020B0604020202020204" pitchFamily="34" charset="0"/>
              <a:buChar char="•"/>
            </a:pPr>
            <a:r>
              <a:rPr lang="en-GB" sz="3200" dirty="0"/>
              <a:t>Share some examples with the group.</a:t>
            </a:r>
          </a:p>
          <a:p>
            <a:pPr marL="685800" indent="-457200" algn="l">
              <a:buFont typeface="Arial" panose="020B0604020202020204" pitchFamily="34" charset="0"/>
              <a:buChar char="•"/>
            </a:pPr>
            <a:endParaRPr lang="en-GB" sz="3200" dirty="0"/>
          </a:p>
          <a:p>
            <a:pPr marL="685800" indent="-457200" algn="l">
              <a:buFont typeface="Arial" panose="020B0604020202020204" pitchFamily="34" charset="0"/>
              <a:buChar char="•"/>
            </a:pPr>
            <a:r>
              <a:rPr lang="en-GB" sz="3200" dirty="0"/>
              <a:t>As a group share ideas on the impact of financial stress on children in a family.</a:t>
            </a:r>
          </a:p>
        </p:txBody>
      </p:sp>
      <p:sp>
        <p:nvSpPr>
          <p:cNvPr id="3" name="Title 2">
            <a:extLst>
              <a:ext uri="{FF2B5EF4-FFF2-40B4-BE49-F238E27FC236}">
                <a16:creationId xmlns:a16="http://schemas.microsoft.com/office/drawing/2014/main" id="{61A3EFFA-EEEB-6538-E089-922390C2383E}"/>
              </a:ext>
            </a:extLst>
          </p:cNvPr>
          <p:cNvSpPr>
            <a:spLocks noGrp="1"/>
          </p:cNvSpPr>
          <p:nvPr>
            <p:ph type="title"/>
          </p:nvPr>
        </p:nvSpPr>
        <p:spPr>
          <a:xfrm>
            <a:off x="502500" y="272716"/>
            <a:ext cx="12330000" cy="1385415"/>
          </a:xfrm>
        </p:spPr>
        <p:txBody>
          <a:bodyPr>
            <a:normAutofit/>
          </a:bodyPr>
          <a:lstStyle/>
          <a:p>
            <a:r>
              <a:rPr lang="en-IE" dirty="0"/>
              <a:t>Managing Money During Critical Life Periods</a:t>
            </a:r>
            <a:br>
              <a:rPr lang="en-IE" dirty="0"/>
            </a:br>
            <a:r>
              <a:rPr lang="en-GB" dirty="0"/>
              <a:t>Warmer</a:t>
            </a:r>
          </a:p>
        </p:txBody>
      </p:sp>
      <p:sp>
        <p:nvSpPr>
          <p:cNvPr id="4" name="Text Placeholder 3">
            <a:extLst>
              <a:ext uri="{FF2B5EF4-FFF2-40B4-BE49-F238E27FC236}">
                <a16:creationId xmlns:a16="http://schemas.microsoft.com/office/drawing/2014/main" id="{378FE135-A536-7BA4-E36F-021C0C5BDB26}"/>
              </a:ext>
            </a:extLst>
          </p:cNvPr>
          <p:cNvSpPr>
            <a:spLocks noGrp="1"/>
          </p:cNvSpPr>
          <p:nvPr>
            <p:ph type="body" idx="2"/>
          </p:nvPr>
        </p:nvSpPr>
        <p:spPr>
          <a:xfrm>
            <a:off x="499786" y="1495138"/>
            <a:ext cx="12331541" cy="1225972"/>
          </a:xfrm>
        </p:spPr>
        <p:txBody>
          <a:bodyPr/>
          <a:lstStyle/>
          <a:p>
            <a:r>
              <a:rPr lang="en-GB" i="0" dirty="0"/>
              <a:t>Activity M5.1</a:t>
            </a:r>
          </a:p>
          <a:p>
            <a:r>
              <a:rPr lang="en-GB" i="0" dirty="0"/>
              <a:t>What are critical life periods?</a:t>
            </a:r>
          </a:p>
        </p:txBody>
      </p:sp>
    </p:spTree>
    <p:extLst>
      <p:ext uri="{BB962C8B-B14F-4D97-AF65-F5344CB8AC3E}">
        <p14:creationId xmlns:p14="http://schemas.microsoft.com/office/powerpoint/2010/main" val="26665796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5"/>
          <p:cNvSpPr txBox="1">
            <a:spLocks noGrp="1"/>
          </p:cNvSpPr>
          <p:nvPr>
            <p:ph type="body" idx="1"/>
          </p:nvPr>
        </p:nvSpPr>
        <p:spPr>
          <a:xfrm>
            <a:off x="325265" y="1637594"/>
            <a:ext cx="9602505" cy="5751991"/>
          </a:xfrm>
          <a:prstGeom prst="rect">
            <a:avLst/>
          </a:prstGeom>
          <a:noFill/>
          <a:ln>
            <a:noFill/>
          </a:ln>
        </p:spPr>
        <p:txBody>
          <a:bodyPr spcFirstLastPara="1" wrap="square" lIns="72000" tIns="45700" rIns="72000" bIns="45700" anchor="t" anchorCtr="0">
            <a:noAutofit/>
          </a:bodyPr>
          <a:lstStyle/>
          <a:p>
            <a:pPr marL="342900" lvl="0" indent="-342900" algn="l" rtl="0">
              <a:lnSpc>
                <a:spcPct val="100000"/>
              </a:lnSpc>
              <a:spcBef>
                <a:spcPts val="600"/>
              </a:spcBef>
              <a:spcAft>
                <a:spcPts val="0"/>
              </a:spcAft>
              <a:buSzPts val="2100"/>
              <a:buFont typeface="Arial"/>
              <a:buChar char="•"/>
            </a:pPr>
            <a:r>
              <a:rPr lang="en-IE" sz="2800" dirty="0"/>
              <a:t>A young single mum’s mobile phone dies or breaks, and she has no spare money for a replacement. </a:t>
            </a:r>
            <a:endParaRPr sz="2800" dirty="0"/>
          </a:p>
          <a:p>
            <a:pPr marL="342900" lvl="0" indent="-342900" algn="l" rtl="0">
              <a:lnSpc>
                <a:spcPct val="100000"/>
              </a:lnSpc>
              <a:spcBef>
                <a:spcPts val="600"/>
              </a:spcBef>
              <a:spcAft>
                <a:spcPts val="0"/>
              </a:spcAft>
              <a:buSzPts val="2100"/>
              <a:buFont typeface="Arial"/>
              <a:buChar char="•"/>
            </a:pPr>
            <a:r>
              <a:rPr lang="en-IE" sz="2800" dirty="0"/>
              <a:t>The father of a family with 2 children receives an unexpectedly large utility bill that they cannot afford. </a:t>
            </a:r>
          </a:p>
          <a:p>
            <a:pPr marL="342900" indent="-342900" algn="l">
              <a:spcBef>
                <a:spcPts val="600"/>
              </a:spcBef>
              <a:buSzPts val="2100"/>
              <a:buFont typeface="Arial"/>
              <a:buChar char="•"/>
            </a:pPr>
            <a:r>
              <a:rPr lang="en-IE" sz="2800" dirty="0"/>
              <a:t>A family has an unexpected dental bill but find that the savings have been used for gambling.</a:t>
            </a:r>
          </a:p>
          <a:p>
            <a:pPr marL="342900" lvl="0" indent="-342900" algn="l" rtl="0">
              <a:lnSpc>
                <a:spcPct val="100000"/>
              </a:lnSpc>
              <a:spcBef>
                <a:spcPts val="600"/>
              </a:spcBef>
              <a:spcAft>
                <a:spcPts val="0"/>
              </a:spcAft>
              <a:buSzPts val="2100"/>
              <a:buFont typeface="Arial"/>
              <a:buChar char="•"/>
            </a:pPr>
            <a:r>
              <a:rPr lang="en-IE" sz="2800" dirty="0"/>
              <a:t>A care assistant’s car breaks down and they have no roadside assistance cover.</a:t>
            </a:r>
            <a:endParaRPr sz="2800" dirty="0"/>
          </a:p>
          <a:p>
            <a:pPr marL="342900" lvl="0" indent="-342900" algn="l" rtl="0">
              <a:lnSpc>
                <a:spcPct val="100000"/>
              </a:lnSpc>
              <a:spcBef>
                <a:spcPts val="600"/>
              </a:spcBef>
              <a:spcAft>
                <a:spcPts val="0"/>
              </a:spcAft>
              <a:buSzPts val="2100"/>
              <a:buFont typeface="Arial"/>
              <a:buChar char="•"/>
            </a:pPr>
            <a:r>
              <a:rPr lang="en-IE" sz="2800" dirty="0"/>
              <a:t>A young single mother spends all her money on an item advertised by an influencer.</a:t>
            </a:r>
          </a:p>
          <a:p>
            <a:pPr marL="0" lvl="0" indent="0" algn="ctr" rtl="0">
              <a:lnSpc>
                <a:spcPct val="100000"/>
              </a:lnSpc>
              <a:spcBef>
                <a:spcPts val="600"/>
              </a:spcBef>
              <a:spcAft>
                <a:spcPts val="0"/>
              </a:spcAft>
              <a:buSzPts val="2100"/>
            </a:pPr>
            <a:r>
              <a:rPr lang="en-IE" sz="2800" b="1" dirty="0"/>
              <a:t>Can you think of some more?</a:t>
            </a:r>
            <a:endParaRPr sz="2800" b="1" dirty="0"/>
          </a:p>
        </p:txBody>
      </p:sp>
      <p:sp>
        <p:nvSpPr>
          <p:cNvPr id="88" name="Google Shape;88;p5"/>
          <p:cNvSpPr txBox="1">
            <a:spLocks noGrp="1"/>
          </p:cNvSpPr>
          <p:nvPr>
            <p:ph type="title"/>
          </p:nvPr>
        </p:nvSpPr>
        <p:spPr>
          <a:xfrm>
            <a:off x="326807" y="116115"/>
            <a:ext cx="12330000" cy="720000"/>
          </a:xfrm>
          <a:prstGeom prst="rect">
            <a:avLst/>
          </a:prstGeom>
          <a:noFill/>
          <a:ln>
            <a:noFill/>
          </a:ln>
        </p:spPr>
        <p:txBody>
          <a:bodyPr spcFirstLastPara="1" wrap="square" lIns="72000" tIns="45700" rIns="72000" bIns="45700" anchor="ctr" anchorCtr="0">
            <a:normAutofit/>
          </a:bodyPr>
          <a:lstStyle/>
          <a:p>
            <a:pPr marL="0" lvl="0" indent="0" algn="l" rtl="0">
              <a:lnSpc>
                <a:spcPct val="90000"/>
              </a:lnSpc>
              <a:spcBef>
                <a:spcPts val="0"/>
              </a:spcBef>
              <a:spcAft>
                <a:spcPts val="0"/>
              </a:spcAft>
              <a:buClr>
                <a:schemeClr val="accent2"/>
              </a:buClr>
              <a:buSzPts val="2800"/>
              <a:buFont typeface="Calibri"/>
              <a:buNone/>
            </a:pPr>
            <a:r>
              <a:rPr lang="en-IE" dirty="0"/>
              <a:t>Managing Money During Critical Life Periods </a:t>
            </a:r>
            <a:endParaRPr dirty="0"/>
          </a:p>
        </p:txBody>
      </p:sp>
      <p:sp>
        <p:nvSpPr>
          <p:cNvPr id="89" name="Google Shape;89;p5"/>
          <p:cNvSpPr txBox="1">
            <a:spLocks noGrp="1"/>
          </p:cNvSpPr>
          <p:nvPr>
            <p:ph type="body" idx="2"/>
          </p:nvPr>
        </p:nvSpPr>
        <p:spPr>
          <a:xfrm>
            <a:off x="325266" y="737937"/>
            <a:ext cx="12331541" cy="992307"/>
          </a:xfrm>
          <a:prstGeom prst="rect">
            <a:avLst/>
          </a:prstGeom>
          <a:solidFill>
            <a:schemeClr val="dk1"/>
          </a:solidFill>
          <a:ln>
            <a:noFill/>
          </a:ln>
        </p:spPr>
        <p:txBody>
          <a:bodyPr spcFirstLastPara="1" wrap="square" lIns="72000" tIns="45700" rIns="72000" bIns="45700" anchor="ctr" anchorCtr="0">
            <a:noAutofit/>
          </a:bodyPr>
          <a:lstStyle/>
          <a:p>
            <a:pPr marL="0" indent="0">
              <a:spcBef>
                <a:spcPts val="0"/>
              </a:spcBef>
            </a:pPr>
            <a:r>
              <a:rPr lang="en-US" i="0" dirty="0"/>
              <a:t>Activity M5.2</a:t>
            </a:r>
          </a:p>
          <a:p>
            <a:pPr marL="0" indent="0">
              <a:spcBef>
                <a:spcPts val="0"/>
              </a:spcBef>
            </a:pPr>
            <a:r>
              <a:rPr lang="en-US" i="0" dirty="0"/>
              <a:t>What are unexpected costs that you cannot always plan for?       Financial ‘tipping points’ </a:t>
            </a:r>
            <a:endParaRPr lang="en-US" dirty="0"/>
          </a:p>
          <a:p>
            <a:pPr marL="0" lvl="0" indent="0" algn="just" rtl="0">
              <a:lnSpc>
                <a:spcPct val="90000"/>
              </a:lnSpc>
              <a:spcBef>
                <a:spcPts val="0"/>
              </a:spcBef>
              <a:spcAft>
                <a:spcPts val="0"/>
              </a:spcAft>
              <a:buClr>
                <a:schemeClr val="lt2"/>
              </a:buClr>
              <a:buSzPts val="2400"/>
              <a:buNone/>
            </a:pPr>
            <a:endParaRPr dirty="0"/>
          </a:p>
        </p:txBody>
      </p:sp>
      <p:pic>
        <p:nvPicPr>
          <p:cNvPr id="90" name="Google Shape;90;p5"/>
          <p:cNvPicPr preferRelativeResize="0"/>
          <p:nvPr/>
        </p:nvPicPr>
        <p:blipFill rotWithShape="1">
          <a:blip r:embed="rId3">
            <a:alphaModFix/>
          </a:blip>
          <a:srcRect/>
          <a:stretch/>
        </p:blipFill>
        <p:spPr>
          <a:xfrm>
            <a:off x="9927771" y="2531723"/>
            <a:ext cx="3034250" cy="256966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3"/>
          <p:cNvSpPr txBox="1">
            <a:spLocks noGrp="1"/>
          </p:cNvSpPr>
          <p:nvPr>
            <p:ph type="body" idx="1"/>
          </p:nvPr>
        </p:nvSpPr>
        <p:spPr>
          <a:xfrm>
            <a:off x="4681536" y="1979409"/>
            <a:ext cx="8150070" cy="5129444"/>
          </a:xfrm>
          <a:prstGeom prst="rect">
            <a:avLst/>
          </a:prstGeom>
          <a:noFill/>
          <a:ln>
            <a:noFill/>
          </a:ln>
        </p:spPr>
        <p:txBody>
          <a:bodyPr spcFirstLastPara="1" wrap="square" lIns="72000" tIns="45700" rIns="72000" bIns="45700" anchor="t" anchorCtr="0">
            <a:noAutofit/>
          </a:bodyPr>
          <a:lstStyle/>
          <a:p>
            <a:pPr marL="0" lvl="0" indent="0" algn="l" rtl="0">
              <a:lnSpc>
                <a:spcPct val="100000"/>
              </a:lnSpc>
              <a:spcBef>
                <a:spcPts val="0"/>
              </a:spcBef>
              <a:spcAft>
                <a:spcPts val="0"/>
              </a:spcAft>
              <a:buClr>
                <a:schemeClr val="accent4"/>
              </a:buClr>
              <a:buSzPts val="2100"/>
              <a:buNone/>
            </a:pPr>
            <a:r>
              <a:rPr lang="en-IE" sz="2800" dirty="0"/>
              <a:t>We are faced with different challenges in our daily lives that put pressures on our finances. These can be:</a:t>
            </a:r>
          </a:p>
          <a:p>
            <a:pPr marL="0" lvl="0" indent="0" algn="l" rtl="0">
              <a:lnSpc>
                <a:spcPct val="100000"/>
              </a:lnSpc>
              <a:spcBef>
                <a:spcPts val="0"/>
              </a:spcBef>
              <a:spcAft>
                <a:spcPts val="0"/>
              </a:spcAft>
              <a:buClr>
                <a:schemeClr val="accent4"/>
              </a:buClr>
              <a:buSzPts val="2100"/>
              <a:buNone/>
            </a:pPr>
            <a:endParaRPr sz="2800" dirty="0"/>
          </a:p>
          <a:p>
            <a:pPr marL="342900" lvl="0" indent="-342900" algn="l" rtl="0">
              <a:lnSpc>
                <a:spcPct val="100000"/>
              </a:lnSpc>
              <a:spcBef>
                <a:spcPts val="600"/>
              </a:spcBef>
              <a:spcAft>
                <a:spcPts val="0"/>
              </a:spcAft>
              <a:buSzPts val="2100"/>
              <a:buFont typeface="Arial"/>
              <a:buChar char="•"/>
            </a:pPr>
            <a:r>
              <a:rPr lang="en-IE" sz="2800" dirty="0"/>
              <a:t>unexpected bills </a:t>
            </a:r>
            <a:endParaRPr sz="2800" dirty="0"/>
          </a:p>
          <a:p>
            <a:pPr marL="342900" indent="-342900" algn="l">
              <a:spcBef>
                <a:spcPts val="600"/>
              </a:spcBef>
              <a:buSzPts val="2100"/>
              <a:buFont typeface="Arial"/>
              <a:buChar char="•"/>
            </a:pPr>
            <a:r>
              <a:rPr lang="en-IE" sz="2800" dirty="0"/>
              <a:t>celebrations and parties </a:t>
            </a:r>
          </a:p>
          <a:p>
            <a:pPr marL="342900" indent="-342900" algn="l">
              <a:spcBef>
                <a:spcPts val="600"/>
              </a:spcBef>
              <a:buSzPts val="2100"/>
              <a:buFont typeface="Arial"/>
              <a:buChar char="•"/>
            </a:pPr>
            <a:r>
              <a:rPr lang="en-US" sz="2800" dirty="0"/>
              <a:t>purchasing or renting a flat or house</a:t>
            </a:r>
          </a:p>
          <a:p>
            <a:pPr marL="342900" lvl="0" indent="-342900" algn="l" rtl="0">
              <a:lnSpc>
                <a:spcPct val="100000"/>
              </a:lnSpc>
              <a:spcBef>
                <a:spcPts val="600"/>
              </a:spcBef>
              <a:spcAft>
                <a:spcPts val="0"/>
              </a:spcAft>
              <a:buSzPts val="2100"/>
              <a:buFont typeface="Arial"/>
              <a:buChar char="•"/>
            </a:pPr>
            <a:r>
              <a:rPr lang="en-IE" sz="2800" dirty="0"/>
              <a:t>new arrivals into or departures from the family </a:t>
            </a:r>
            <a:endParaRPr sz="2800" dirty="0"/>
          </a:p>
          <a:p>
            <a:pPr marL="342900" lvl="0" indent="-342900" algn="l" rtl="0">
              <a:lnSpc>
                <a:spcPct val="100000"/>
              </a:lnSpc>
              <a:spcBef>
                <a:spcPts val="600"/>
              </a:spcBef>
              <a:spcAft>
                <a:spcPts val="0"/>
              </a:spcAft>
              <a:buSzPts val="2100"/>
              <a:buFont typeface="Arial"/>
              <a:buChar char="•"/>
            </a:pPr>
            <a:r>
              <a:rPr lang="en-IE" sz="2800" dirty="0"/>
              <a:t>returning to education </a:t>
            </a:r>
            <a:endParaRPr sz="2800" dirty="0"/>
          </a:p>
          <a:p>
            <a:pPr marL="342900" lvl="0" indent="-342900" algn="l" rtl="0">
              <a:lnSpc>
                <a:spcPct val="100000"/>
              </a:lnSpc>
              <a:spcBef>
                <a:spcPts val="600"/>
              </a:spcBef>
              <a:spcAft>
                <a:spcPts val="0"/>
              </a:spcAft>
              <a:buSzPts val="2100"/>
              <a:buFont typeface="Arial"/>
              <a:buChar char="•"/>
            </a:pPr>
            <a:r>
              <a:rPr lang="en-IE" sz="2800" dirty="0"/>
              <a:t>starting or ending a job </a:t>
            </a:r>
            <a:endParaRPr sz="2800" dirty="0"/>
          </a:p>
          <a:p>
            <a:pPr marL="342900" lvl="0" indent="-342900" algn="l" rtl="0">
              <a:lnSpc>
                <a:spcPct val="100000"/>
              </a:lnSpc>
              <a:spcBef>
                <a:spcPts val="600"/>
              </a:spcBef>
              <a:spcAft>
                <a:spcPts val="0"/>
              </a:spcAft>
              <a:buSzPts val="2100"/>
              <a:buFont typeface="Arial"/>
              <a:buChar char="•"/>
            </a:pPr>
            <a:r>
              <a:rPr lang="en-IE" sz="2800" dirty="0"/>
              <a:t>reaching pension age</a:t>
            </a:r>
            <a:endParaRPr sz="2800" dirty="0"/>
          </a:p>
          <a:p>
            <a:pPr marL="342900" lvl="0" indent="-203962" algn="just" rtl="0">
              <a:lnSpc>
                <a:spcPct val="100000"/>
              </a:lnSpc>
              <a:spcBef>
                <a:spcPts val="600"/>
              </a:spcBef>
              <a:spcAft>
                <a:spcPts val="0"/>
              </a:spcAft>
              <a:buSzPts val="2188"/>
              <a:buFont typeface="Arial"/>
              <a:buNone/>
            </a:pPr>
            <a:endParaRPr dirty="0"/>
          </a:p>
        </p:txBody>
      </p:sp>
      <p:sp>
        <p:nvSpPr>
          <p:cNvPr id="65" name="Google Shape;65;p3"/>
          <p:cNvSpPr txBox="1">
            <a:spLocks noGrp="1"/>
          </p:cNvSpPr>
          <p:nvPr>
            <p:ph type="title"/>
          </p:nvPr>
        </p:nvSpPr>
        <p:spPr>
          <a:xfrm>
            <a:off x="502500" y="432159"/>
            <a:ext cx="12330000" cy="720000"/>
          </a:xfrm>
          <a:prstGeom prst="rect">
            <a:avLst/>
          </a:prstGeom>
          <a:noFill/>
          <a:ln>
            <a:noFill/>
          </a:ln>
        </p:spPr>
        <p:txBody>
          <a:bodyPr spcFirstLastPara="1" wrap="square" lIns="72000" tIns="45700" rIns="72000" bIns="45700" anchor="ctr" anchorCtr="0">
            <a:normAutofit/>
          </a:bodyPr>
          <a:lstStyle/>
          <a:p>
            <a:pPr marL="0" lvl="0" indent="0" algn="l" rtl="0">
              <a:lnSpc>
                <a:spcPct val="90000"/>
              </a:lnSpc>
              <a:spcBef>
                <a:spcPts val="0"/>
              </a:spcBef>
              <a:spcAft>
                <a:spcPts val="0"/>
              </a:spcAft>
              <a:buClr>
                <a:schemeClr val="accent2"/>
              </a:buClr>
              <a:buSzPts val="2800"/>
              <a:buFont typeface="Calibri"/>
              <a:buNone/>
            </a:pPr>
            <a:r>
              <a:rPr lang="en-IE" dirty="0"/>
              <a:t>Managing Money During Critical Life Periods</a:t>
            </a:r>
            <a:endParaRPr dirty="0"/>
          </a:p>
        </p:txBody>
      </p:sp>
      <p:sp>
        <p:nvSpPr>
          <p:cNvPr id="66" name="Google Shape;66;p3"/>
          <p:cNvSpPr txBox="1">
            <a:spLocks noGrp="1"/>
          </p:cNvSpPr>
          <p:nvPr>
            <p:ph type="body" idx="2"/>
          </p:nvPr>
        </p:nvSpPr>
        <p:spPr>
          <a:xfrm>
            <a:off x="500065" y="1075583"/>
            <a:ext cx="12331541" cy="602889"/>
          </a:xfrm>
          <a:prstGeom prst="rect">
            <a:avLst/>
          </a:prstGeom>
          <a:solidFill>
            <a:schemeClr val="dk1"/>
          </a:solidFill>
          <a:ln>
            <a:noFill/>
          </a:ln>
        </p:spPr>
        <p:txBody>
          <a:bodyPr spcFirstLastPara="1" wrap="square" lIns="72000" tIns="45700" rIns="72000" bIns="45700" anchor="ctr" anchorCtr="0">
            <a:noAutofit/>
          </a:bodyPr>
          <a:lstStyle/>
          <a:p>
            <a:pPr marL="0" lvl="0" indent="0" algn="just" rtl="0">
              <a:lnSpc>
                <a:spcPct val="90000"/>
              </a:lnSpc>
              <a:spcBef>
                <a:spcPts val="0"/>
              </a:spcBef>
              <a:spcAft>
                <a:spcPts val="0"/>
              </a:spcAft>
              <a:buClr>
                <a:schemeClr val="lt2"/>
              </a:buClr>
              <a:buSzPts val="2400"/>
              <a:buNone/>
            </a:pPr>
            <a:r>
              <a:rPr lang="en-IE" i="0" dirty="0"/>
              <a:t>What are ‘Critical Life Periods’ that you can plan for? </a:t>
            </a:r>
            <a:endParaRPr dirty="0"/>
          </a:p>
        </p:txBody>
      </p:sp>
      <p:pic>
        <p:nvPicPr>
          <p:cNvPr id="67" name="Google Shape;67;p3" descr="Text&#10;&#10;Description automatically generated"/>
          <p:cNvPicPr preferRelativeResize="0"/>
          <p:nvPr/>
        </p:nvPicPr>
        <p:blipFill rotWithShape="1">
          <a:blip r:embed="rId3">
            <a:alphaModFix/>
          </a:blip>
          <a:srcRect/>
          <a:stretch/>
        </p:blipFill>
        <p:spPr>
          <a:xfrm>
            <a:off x="0" y="2356923"/>
            <a:ext cx="4681536" cy="374384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2"/>
        <p:cNvGrpSpPr/>
        <p:nvPr/>
      </p:nvGrpSpPr>
      <p:grpSpPr>
        <a:xfrm>
          <a:off x="0" y="0"/>
          <a:ext cx="0" cy="0"/>
          <a:chOff x="0" y="0"/>
          <a:chExt cx="0" cy="0"/>
        </a:xfrm>
      </p:grpSpPr>
      <p:sp>
        <p:nvSpPr>
          <p:cNvPr id="73" name="Google Shape;73;p4"/>
          <p:cNvSpPr/>
          <p:nvPr/>
        </p:nvSpPr>
        <p:spPr>
          <a:xfrm>
            <a:off x="64167" y="545194"/>
            <a:ext cx="13335001" cy="75057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IE" sz="6600"/>
              <a:t>Managing Money During Critical Life Periods</a:t>
            </a:r>
            <a:endParaRPr sz="1969" b="0" i="0" u="none" strike="noStrike" cap="none">
              <a:solidFill>
                <a:schemeClr val="lt1"/>
              </a:solidFill>
              <a:latin typeface="Calibri"/>
              <a:ea typeface="Calibri"/>
              <a:cs typeface="Calibri"/>
              <a:sym typeface="Calibri"/>
            </a:endParaRPr>
          </a:p>
        </p:txBody>
      </p:sp>
      <p:sp>
        <p:nvSpPr>
          <p:cNvPr id="74" name="Google Shape;74;p4"/>
          <p:cNvSpPr/>
          <p:nvPr/>
        </p:nvSpPr>
        <p:spPr>
          <a:xfrm rot="-2700000" flipH="1">
            <a:off x="-411420" y="-277627"/>
            <a:ext cx="1998978" cy="1507037"/>
          </a:xfrm>
          <a:custGeom>
            <a:avLst/>
            <a:gdLst/>
            <a:ahLst/>
            <a:cxnLst/>
            <a:rect l="l" t="t" r="r" b="b"/>
            <a:pathLst>
              <a:path w="1827638" h="1376989" extrusionOk="0">
                <a:moveTo>
                  <a:pt x="0" y="987379"/>
                </a:moveTo>
                <a:lnTo>
                  <a:pt x="987379" y="0"/>
                </a:lnTo>
                <a:lnTo>
                  <a:pt x="1827638" y="840260"/>
                </a:lnTo>
                <a:lnTo>
                  <a:pt x="1827638" y="1376989"/>
                </a:lnTo>
                <a:lnTo>
                  <a:pt x="0" y="1376989"/>
                </a:lnTo>
                <a:close/>
              </a:path>
            </a:pathLst>
          </a:cu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69" b="0" i="0" u="none" strike="noStrike" cap="none">
              <a:solidFill>
                <a:schemeClr val="lt1"/>
              </a:solidFill>
              <a:latin typeface="Calibri"/>
              <a:ea typeface="Calibri"/>
              <a:cs typeface="Calibri"/>
              <a:sym typeface="Calibri"/>
            </a:endParaRPr>
          </a:p>
        </p:txBody>
      </p:sp>
      <p:sp>
        <p:nvSpPr>
          <p:cNvPr id="75" name="Google Shape;75;p4"/>
          <p:cNvSpPr/>
          <p:nvPr/>
        </p:nvSpPr>
        <p:spPr>
          <a:xfrm rot="-2700000" flipH="1">
            <a:off x="975232" y="462015"/>
            <a:ext cx="705871" cy="706319"/>
          </a:xfrm>
          <a:prstGeom prst="rect">
            <a:avLst/>
          </a:pr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69" b="0" i="0" u="none" strike="noStrike" cap="none">
              <a:solidFill>
                <a:schemeClr val="lt1"/>
              </a:solidFill>
              <a:latin typeface="Calibri"/>
              <a:ea typeface="Calibri"/>
              <a:cs typeface="Calibri"/>
              <a:sym typeface="Calibri"/>
            </a:endParaRPr>
          </a:p>
        </p:txBody>
      </p:sp>
      <p:sp>
        <p:nvSpPr>
          <p:cNvPr id="76" name="Google Shape;76;p4"/>
          <p:cNvSpPr/>
          <p:nvPr/>
        </p:nvSpPr>
        <p:spPr>
          <a:xfrm rot="-2700000" flipH="1">
            <a:off x="10985058" y="717014"/>
            <a:ext cx="751922" cy="752400"/>
          </a:xfrm>
          <a:prstGeom prst="rect">
            <a:avLst/>
          </a:prstGeom>
          <a:solidFill>
            <a:schemeClr val="accent4">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69" b="0" i="0" u="none" strike="noStrike" cap="none">
              <a:solidFill>
                <a:schemeClr val="lt1"/>
              </a:solidFill>
              <a:latin typeface="Calibri"/>
              <a:ea typeface="Calibri"/>
              <a:cs typeface="Calibri"/>
              <a:sym typeface="Calibri"/>
            </a:endParaRPr>
          </a:p>
        </p:txBody>
      </p:sp>
      <p:sp>
        <p:nvSpPr>
          <p:cNvPr id="77" name="Google Shape;77;p4"/>
          <p:cNvSpPr/>
          <p:nvPr/>
        </p:nvSpPr>
        <p:spPr>
          <a:xfrm rot="10800000" flipH="1">
            <a:off x="10233828" y="0"/>
            <a:ext cx="3101172" cy="1620693"/>
          </a:xfrm>
          <a:custGeom>
            <a:avLst/>
            <a:gdLst/>
            <a:ahLst/>
            <a:cxnLst/>
            <a:rect l="l" t="t" r="r" b="b"/>
            <a:pathLst>
              <a:path w="2835357" h="1480837" extrusionOk="0">
                <a:moveTo>
                  <a:pt x="2835357" y="1480837"/>
                </a:moveTo>
                <a:lnTo>
                  <a:pt x="0" y="1480837"/>
                </a:lnTo>
                <a:lnTo>
                  <a:pt x="1552727" y="0"/>
                </a:lnTo>
                <a:lnTo>
                  <a:pt x="2835357" y="1223245"/>
                </a:lnTo>
                <a:close/>
              </a:path>
            </a:pathLst>
          </a:custGeom>
          <a:solidFill>
            <a:schemeClr val="accent4">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69" b="0" i="0" u="none" strike="noStrike" cap="none">
              <a:solidFill>
                <a:schemeClr val="lt1"/>
              </a:solidFill>
              <a:latin typeface="Calibri"/>
              <a:ea typeface="Calibri"/>
              <a:cs typeface="Calibri"/>
              <a:sym typeface="Calibri"/>
            </a:endParaRPr>
          </a:p>
        </p:txBody>
      </p:sp>
      <p:sp>
        <p:nvSpPr>
          <p:cNvPr id="78" name="Google Shape;78;p4"/>
          <p:cNvSpPr/>
          <p:nvPr/>
        </p:nvSpPr>
        <p:spPr>
          <a:xfrm flipH="1">
            <a:off x="8724126" y="6693076"/>
            <a:ext cx="1634623" cy="812624"/>
          </a:xfrm>
          <a:prstGeom prst="triangle">
            <a:avLst>
              <a:gd name="adj" fmla="val 50000"/>
            </a:avLst>
          </a:pr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69" b="0" i="0" u="none" strike="noStrike" cap="none">
              <a:solidFill>
                <a:schemeClr val="lt1"/>
              </a:solidFill>
              <a:latin typeface="Calibri"/>
              <a:ea typeface="Calibri"/>
              <a:cs typeface="Calibri"/>
              <a:sym typeface="Calibri"/>
            </a:endParaRPr>
          </a:p>
        </p:txBody>
      </p:sp>
      <p:pic>
        <p:nvPicPr>
          <p:cNvPr id="79" name="Google Shape;79;p4" descr="Timeline&#10;&#10;Description automatically generated"/>
          <p:cNvPicPr preferRelativeResize="0">
            <a:picLocks noGrp="1"/>
          </p:cNvPicPr>
          <p:nvPr>
            <p:ph type="body" idx="1"/>
          </p:nvPr>
        </p:nvPicPr>
        <p:blipFill rotWithShape="1">
          <a:blip r:embed="rId3">
            <a:alphaModFix/>
          </a:blip>
          <a:srcRect/>
          <a:stretch/>
        </p:blipFill>
        <p:spPr>
          <a:xfrm>
            <a:off x="128337" y="810346"/>
            <a:ext cx="13206663" cy="7062606"/>
          </a:xfrm>
          <a:prstGeom prst="rect">
            <a:avLst/>
          </a:prstGeom>
          <a:noFill/>
          <a:ln>
            <a:noFill/>
          </a:ln>
        </p:spPr>
      </p:pic>
      <p:sp>
        <p:nvSpPr>
          <p:cNvPr id="80" name="Google Shape;80;p4"/>
          <p:cNvSpPr/>
          <p:nvPr/>
        </p:nvSpPr>
        <p:spPr>
          <a:xfrm flipH="1">
            <a:off x="8316962" y="7062606"/>
            <a:ext cx="891300" cy="443094"/>
          </a:xfrm>
          <a:prstGeom prst="triangle">
            <a:avLst>
              <a:gd name="adj" fmla="val 50000"/>
            </a:avLst>
          </a:pr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69" b="0" i="0" u="none" strike="noStrike" cap="none">
              <a:solidFill>
                <a:schemeClr val="lt1"/>
              </a:solidFill>
              <a:latin typeface="Calibri"/>
              <a:ea typeface="Calibri"/>
              <a:cs typeface="Calibri"/>
              <a:sym typeface="Calibri"/>
            </a:endParaRPr>
          </a:p>
        </p:txBody>
      </p:sp>
      <p:sp>
        <p:nvSpPr>
          <p:cNvPr id="81" name="Google Shape;81;p4"/>
          <p:cNvSpPr txBox="1"/>
          <p:nvPr/>
        </p:nvSpPr>
        <p:spPr>
          <a:xfrm>
            <a:off x="7128933" y="6666416"/>
            <a:ext cx="5232400" cy="396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E" sz="1969"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Source: Ryan, C. (2012)  </a:t>
            </a:r>
            <a:endParaRPr sz="1969">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7"/>
          <p:cNvSpPr txBox="1">
            <a:spLocks noGrp="1"/>
          </p:cNvSpPr>
          <p:nvPr>
            <p:ph type="title"/>
          </p:nvPr>
        </p:nvSpPr>
        <p:spPr>
          <a:xfrm>
            <a:off x="502500" y="432159"/>
            <a:ext cx="12330000" cy="720000"/>
          </a:xfrm>
          <a:prstGeom prst="rect">
            <a:avLst/>
          </a:prstGeom>
          <a:noFill/>
          <a:ln>
            <a:noFill/>
          </a:ln>
        </p:spPr>
        <p:txBody>
          <a:bodyPr spcFirstLastPara="1" wrap="square" lIns="72000" tIns="45700" rIns="72000" bIns="45700" anchor="ctr" anchorCtr="0">
            <a:normAutofit/>
          </a:bodyPr>
          <a:lstStyle/>
          <a:p>
            <a:pPr marL="0" lvl="0" indent="0" algn="l" rtl="0">
              <a:lnSpc>
                <a:spcPct val="90000"/>
              </a:lnSpc>
              <a:spcBef>
                <a:spcPts val="0"/>
              </a:spcBef>
              <a:spcAft>
                <a:spcPts val="0"/>
              </a:spcAft>
              <a:buClr>
                <a:schemeClr val="accent2"/>
              </a:buClr>
              <a:buSzPts val="2800"/>
              <a:buFont typeface="Calibri"/>
              <a:buNone/>
            </a:pPr>
            <a:r>
              <a:rPr lang="en-IE"/>
              <a:t>Managing Money During Critical Life Periods</a:t>
            </a:r>
            <a:endParaRPr/>
          </a:p>
        </p:txBody>
      </p:sp>
      <p:sp>
        <p:nvSpPr>
          <p:cNvPr id="105" name="Google Shape;105;p7"/>
          <p:cNvSpPr txBox="1">
            <a:spLocks noGrp="1"/>
          </p:cNvSpPr>
          <p:nvPr>
            <p:ph type="body" idx="2"/>
          </p:nvPr>
        </p:nvSpPr>
        <p:spPr>
          <a:xfrm>
            <a:off x="500064" y="1152159"/>
            <a:ext cx="12331541" cy="602889"/>
          </a:xfrm>
          <a:prstGeom prst="rect">
            <a:avLst/>
          </a:prstGeom>
          <a:solidFill>
            <a:schemeClr val="dk1"/>
          </a:solidFill>
          <a:ln>
            <a:noFill/>
          </a:ln>
        </p:spPr>
        <p:txBody>
          <a:bodyPr spcFirstLastPara="1" wrap="square" lIns="72000" tIns="45700" rIns="72000" bIns="45700" anchor="ctr" anchorCtr="0">
            <a:noAutofit/>
          </a:bodyPr>
          <a:lstStyle/>
          <a:p>
            <a:pPr marL="0" lvl="0" indent="0" algn="just" rtl="0">
              <a:lnSpc>
                <a:spcPct val="90000"/>
              </a:lnSpc>
              <a:spcBef>
                <a:spcPts val="0"/>
              </a:spcBef>
              <a:spcAft>
                <a:spcPts val="0"/>
              </a:spcAft>
              <a:buClr>
                <a:schemeClr val="lt2"/>
              </a:buClr>
              <a:buSzPts val="2400"/>
              <a:buNone/>
            </a:pPr>
            <a:r>
              <a:rPr lang="en-IE" i="0" dirty="0"/>
              <a:t> How can financial needs be different for the following groups?</a:t>
            </a:r>
            <a:endParaRPr dirty="0"/>
          </a:p>
        </p:txBody>
      </p:sp>
      <p:sp>
        <p:nvSpPr>
          <p:cNvPr id="106" name="Google Shape;106;p7"/>
          <p:cNvSpPr txBox="1">
            <a:spLocks noGrp="1"/>
          </p:cNvSpPr>
          <p:nvPr>
            <p:ph type="body" idx="1"/>
          </p:nvPr>
        </p:nvSpPr>
        <p:spPr>
          <a:xfrm>
            <a:off x="500064" y="1984375"/>
            <a:ext cx="12331402" cy="5129444"/>
          </a:xfrm>
          <a:prstGeom prst="rect">
            <a:avLst/>
          </a:prstGeom>
          <a:noFill/>
          <a:ln>
            <a:noFill/>
          </a:ln>
        </p:spPr>
        <p:txBody>
          <a:bodyPr spcFirstLastPara="1" wrap="square" lIns="72000" tIns="45700" rIns="72000" bIns="45700" anchor="t" anchorCtr="0">
            <a:noAutofit/>
          </a:bodyPr>
          <a:lstStyle/>
          <a:p>
            <a:pPr marL="0" lvl="0" indent="0" algn="just" rtl="0">
              <a:lnSpc>
                <a:spcPct val="100000"/>
              </a:lnSpc>
              <a:spcBef>
                <a:spcPts val="0"/>
              </a:spcBef>
              <a:spcAft>
                <a:spcPts val="0"/>
              </a:spcAft>
              <a:buClr>
                <a:schemeClr val="accent4"/>
              </a:buClr>
              <a:buSzPts val="2188"/>
              <a:buNone/>
            </a:pPr>
            <a:endParaRPr/>
          </a:p>
          <a:p>
            <a:pPr marL="0" lvl="0" indent="0" algn="just" rtl="0">
              <a:lnSpc>
                <a:spcPct val="100000"/>
              </a:lnSpc>
              <a:spcBef>
                <a:spcPts val="600"/>
              </a:spcBef>
              <a:spcAft>
                <a:spcPts val="0"/>
              </a:spcAft>
              <a:buClr>
                <a:schemeClr val="accent4"/>
              </a:buClr>
              <a:buSzPts val="2188"/>
              <a:buNone/>
            </a:pPr>
            <a:endParaRPr/>
          </a:p>
        </p:txBody>
      </p:sp>
      <p:grpSp>
        <p:nvGrpSpPr>
          <p:cNvPr id="107" name="Google Shape;107;p7"/>
          <p:cNvGrpSpPr/>
          <p:nvPr/>
        </p:nvGrpSpPr>
        <p:grpSpPr>
          <a:xfrm>
            <a:off x="1155032" y="1944097"/>
            <a:ext cx="11433488" cy="5129444"/>
            <a:chOff x="2487" y="992932"/>
            <a:chExt cx="8216110" cy="2827135"/>
          </a:xfrm>
        </p:grpSpPr>
        <p:sp>
          <p:nvSpPr>
            <p:cNvPr id="108" name="Google Shape;108;p7"/>
            <p:cNvSpPr/>
            <p:nvPr/>
          </p:nvSpPr>
          <p:spPr>
            <a:xfrm rot="5400000">
              <a:off x="252284" y="2455181"/>
              <a:ext cx="752426" cy="1252020"/>
            </a:xfrm>
            <a:prstGeom prst="corner">
              <a:avLst>
                <a:gd name="adj1" fmla="val 16120"/>
                <a:gd name="adj2" fmla="val 16110"/>
              </a:avLst>
            </a:prstGeom>
            <a:solidFill>
              <a:srgbClr val="F9A337"/>
            </a:solidFill>
            <a:ln w="12700" cap="flat" cmpd="sng">
              <a:solidFill>
                <a:srgbClr val="F9A337"/>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7"/>
            <p:cNvSpPr/>
            <p:nvPr/>
          </p:nvSpPr>
          <p:spPr>
            <a:xfrm>
              <a:off x="126685" y="2829266"/>
              <a:ext cx="1130330" cy="99080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7"/>
            <p:cNvSpPr txBox="1"/>
            <p:nvPr/>
          </p:nvSpPr>
          <p:spPr>
            <a:xfrm>
              <a:off x="169539" y="2829266"/>
              <a:ext cx="1130330" cy="990801"/>
            </a:xfrm>
            <a:prstGeom prst="rect">
              <a:avLst/>
            </a:prstGeom>
            <a:noFill/>
            <a:ln>
              <a:noFill/>
            </a:ln>
          </p:spPr>
          <p:txBody>
            <a:bodyPr spcFirstLastPara="1" wrap="square" lIns="57150" tIns="57150" rIns="57150" bIns="57150" anchor="t" anchorCtr="0">
              <a:noAutofit/>
            </a:bodyPr>
            <a:lstStyle/>
            <a:p>
              <a:pPr marL="0" marR="0" lvl="0" indent="0" algn="l" rtl="0">
                <a:lnSpc>
                  <a:spcPct val="90000"/>
                </a:lnSpc>
                <a:spcBef>
                  <a:spcPts val="0"/>
                </a:spcBef>
                <a:spcAft>
                  <a:spcPts val="0"/>
                </a:spcAft>
                <a:buClr>
                  <a:schemeClr val="dk1"/>
                </a:buClr>
                <a:buSzPts val="1500"/>
                <a:buFont typeface="Calibri"/>
                <a:buNone/>
              </a:pPr>
              <a:r>
                <a:rPr lang="en-IE" sz="2000" dirty="0">
                  <a:solidFill>
                    <a:schemeClr val="dk1"/>
                  </a:solidFill>
                  <a:latin typeface="Calibri"/>
                  <a:ea typeface="Calibri"/>
                  <a:cs typeface="Calibri"/>
                  <a:sym typeface="Calibri"/>
                </a:rPr>
                <a:t>An unemployed person</a:t>
              </a:r>
              <a:endParaRPr sz="2000" dirty="0"/>
            </a:p>
          </p:txBody>
        </p:sp>
        <p:sp>
          <p:nvSpPr>
            <p:cNvPr id="111" name="Google Shape;111;p7"/>
            <p:cNvSpPr/>
            <p:nvPr/>
          </p:nvSpPr>
          <p:spPr>
            <a:xfrm>
              <a:off x="1043746" y="2363006"/>
              <a:ext cx="213269" cy="213269"/>
            </a:xfrm>
            <a:prstGeom prst="triangle">
              <a:avLst>
                <a:gd name="adj" fmla="val 100000"/>
              </a:avLst>
            </a:prstGeom>
            <a:solidFill>
              <a:srgbClr val="F9A337"/>
            </a:solidFill>
            <a:ln w="12700" cap="flat" cmpd="sng">
              <a:solidFill>
                <a:srgbClr val="F9A337"/>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7"/>
            <p:cNvSpPr/>
            <p:nvPr/>
          </p:nvSpPr>
          <p:spPr>
            <a:xfrm rot="5400000">
              <a:off x="1636029" y="2112772"/>
              <a:ext cx="752426" cy="1252020"/>
            </a:xfrm>
            <a:prstGeom prst="corner">
              <a:avLst>
                <a:gd name="adj1" fmla="val 16120"/>
                <a:gd name="adj2" fmla="val 16110"/>
              </a:avLst>
            </a:prstGeom>
            <a:solidFill>
              <a:srgbClr val="F9A337"/>
            </a:solidFill>
            <a:ln w="12700" cap="flat" cmpd="sng">
              <a:solidFill>
                <a:srgbClr val="F9A337"/>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7"/>
            <p:cNvSpPr/>
            <p:nvPr/>
          </p:nvSpPr>
          <p:spPr>
            <a:xfrm>
              <a:off x="1510431" y="2486856"/>
              <a:ext cx="1130330" cy="99080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7"/>
            <p:cNvSpPr txBox="1"/>
            <p:nvPr/>
          </p:nvSpPr>
          <p:spPr>
            <a:xfrm>
              <a:off x="1553284" y="2486856"/>
              <a:ext cx="1130330" cy="990801"/>
            </a:xfrm>
            <a:prstGeom prst="rect">
              <a:avLst/>
            </a:prstGeom>
            <a:noFill/>
            <a:ln>
              <a:noFill/>
            </a:ln>
          </p:spPr>
          <p:txBody>
            <a:bodyPr spcFirstLastPara="1" wrap="square" lIns="57150" tIns="57150" rIns="57150" bIns="57150" anchor="t" anchorCtr="0">
              <a:noAutofit/>
            </a:bodyPr>
            <a:lstStyle/>
            <a:p>
              <a:pPr marL="0" marR="0" lvl="0" indent="0" algn="l" rtl="0">
                <a:lnSpc>
                  <a:spcPct val="90000"/>
                </a:lnSpc>
                <a:spcBef>
                  <a:spcPts val="0"/>
                </a:spcBef>
                <a:spcAft>
                  <a:spcPts val="0"/>
                </a:spcAft>
                <a:buClr>
                  <a:schemeClr val="dk1"/>
                </a:buClr>
                <a:buSzPts val="1500"/>
                <a:buFont typeface="Calibri"/>
                <a:buNone/>
              </a:pPr>
              <a:r>
                <a:rPr lang="en-IE" sz="2000" dirty="0">
                  <a:solidFill>
                    <a:schemeClr val="dk1"/>
                  </a:solidFill>
                  <a:latin typeface="Calibri"/>
                  <a:ea typeface="Calibri"/>
                  <a:cs typeface="Calibri"/>
                  <a:sym typeface="Calibri"/>
                </a:rPr>
                <a:t>A single person</a:t>
              </a:r>
              <a:endParaRPr sz="2000" dirty="0"/>
            </a:p>
          </p:txBody>
        </p:sp>
        <p:sp>
          <p:nvSpPr>
            <p:cNvPr id="115" name="Google Shape;115;p7"/>
            <p:cNvSpPr/>
            <p:nvPr/>
          </p:nvSpPr>
          <p:spPr>
            <a:xfrm>
              <a:off x="2427492" y="2020597"/>
              <a:ext cx="213269" cy="213269"/>
            </a:xfrm>
            <a:prstGeom prst="triangle">
              <a:avLst>
                <a:gd name="adj" fmla="val 100000"/>
              </a:avLst>
            </a:prstGeom>
            <a:solidFill>
              <a:srgbClr val="F9A337"/>
            </a:solidFill>
            <a:ln w="12700" cap="flat" cmpd="sng">
              <a:solidFill>
                <a:srgbClr val="F9A337"/>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7"/>
            <p:cNvSpPr/>
            <p:nvPr/>
          </p:nvSpPr>
          <p:spPr>
            <a:xfrm rot="5400000">
              <a:off x="3019775" y="1770363"/>
              <a:ext cx="752426" cy="1252020"/>
            </a:xfrm>
            <a:prstGeom prst="corner">
              <a:avLst>
                <a:gd name="adj1" fmla="val 16120"/>
                <a:gd name="adj2" fmla="val 16110"/>
              </a:avLst>
            </a:prstGeom>
            <a:solidFill>
              <a:srgbClr val="F9A337"/>
            </a:solidFill>
            <a:ln w="12700" cap="flat" cmpd="sng">
              <a:solidFill>
                <a:srgbClr val="F9A337"/>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7"/>
            <p:cNvSpPr/>
            <p:nvPr/>
          </p:nvSpPr>
          <p:spPr>
            <a:xfrm>
              <a:off x="2894177" y="2144447"/>
              <a:ext cx="1130330" cy="99080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7"/>
            <p:cNvSpPr txBox="1"/>
            <p:nvPr/>
          </p:nvSpPr>
          <p:spPr>
            <a:xfrm>
              <a:off x="2937032" y="2144447"/>
              <a:ext cx="1130330" cy="990801"/>
            </a:xfrm>
            <a:prstGeom prst="rect">
              <a:avLst/>
            </a:prstGeom>
            <a:noFill/>
            <a:ln>
              <a:noFill/>
            </a:ln>
          </p:spPr>
          <p:txBody>
            <a:bodyPr spcFirstLastPara="1" wrap="square" lIns="57150" tIns="57150" rIns="57150" bIns="57150" anchor="t" anchorCtr="0">
              <a:noAutofit/>
            </a:bodyPr>
            <a:lstStyle/>
            <a:p>
              <a:pPr marL="0" marR="0" lvl="0" indent="0" algn="l" rtl="0">
                <a:lnSpc>
                  <a:spcPct val="90000"/>
                </a:lnSpc>
                <a:spcBef>
                  <a:spcPts val="0"/>
                </a:spcBef>
                <a:spcAft>
                  <a:spcPts val="0"/>
                </a:spcAft>
                <a:buClr>
                  <a:schemeClr val="dk1"/>
                </a:buClr>
                <a:buSzPts val="1500"/>
                <a:buFont typeface="Calibri"/>
                <a:buNone/>
              </a:pPr>
              <a:r>
                <a:rPr lang="en-IE" sz="2000" dirty="0">
                  <a:solidFill>
                    <a:schemeClr val="dk1"/>
                  </a:solidFill>
                  <a:latin typeface="Calibri"/>
                  <a:ea typeface="Calibri"/>
                  <a:cs typeface="Calibri"/>
                  <a:sym typeface="Calibri"/>
                </a:rPr>
                <a:t>Working families; </a:t>
              </a:r>
              <a:endParaRPr sz="2000" dirty="0"/>
            </a:p>
          </p:txBody>
        </p:sp>
        <p:sp>
          <p:nvSpPr>
            <p:cNvPr id="119" name="Google Shape;119;p7"/>
            <p:cNvSpPr/>
            <p:nvPr/>
          </p:nvSpPr>
          <p:spPr>
            <a:xfrm>
              <a:off x="3811237" y="1678188"/>
              <a:ext cx="213269" cy="213269"/>
            </a:xfrm>
            <a:prstGeom prst="triangle">
              <a:avLst>
                <a:gd name="adj" fmla="val 100000"/>
              </a:avLst>
            </a:prstGeom>
            <a:solidFill>
              <a:srgbClr val="F9A337"/>
            </a:solidFill>
            <a:ln w="12700" cap="flat" cmpd="sng">
              <a:solidFill>
                <a:srgbClr val="F9A337"/>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7"/>
            <p:cNvSpPr/>
            <p:nvPr/>
          </p:nvSpPr>
          <p:spPr>
            <a:xfrm rot="5400000">
              <a:off x="4403521" y="1427954"/>
              <a:ext cx="752426" cy="1252020"/>
            </a:xfrm>
            <a:prstGeom prst="corner">
              <a:avLst>
                <a:gd name="adj1" fmla="val 16120"/>
                <a:gd name="adj2" fmla="val 16110"/>
              </a:avLst>
            </a:prstGeom>
            <a:solidFill>
              <a:srgbClr val="F9A337"/>
            </a:solidFill>
            <a:ln w="12700" cap="flat" cmpd="sng">
              <a:solidFill>
                <a:srgbClr val="F9A337"/>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7"/>
            <p:cNvSpPr/>
            <p:nvPr/>
          </p:nvSpPr>
          <p:spPr>
            <a:xfrm>
              <a:off x="4277922" y="1802038"/>
              <a:ext cx="1130330" cy="99080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7"/>
            <p:cNvSpPr txBox="1"/>
            <p:nvPr/>
          </p:nvSpPr>
          <p:spPr>
            <a:xfrm>
              <a:off x="4320776" y="1802038"/>
              <a:ext cx="1130330" cy="990801"/>
            </a:xfrm>
            <a:prstGeom prst="rect">
              <a:avLst/>
            </a:prstGeom>
            <a:noFill/>
            <a:ln>
              <a:noFill/>
            </a:ln>
          </p:spPr>
          <p:txBody>
            <a:bodyPr spcFirstLastPara="1" wrap="square" lIns="57150" tIns="57150" rIns="57150" bIns="57150" anchor="t" anchorCtr="0">
              <a:noAutofit/>
            </a:bodyPr>
            <a:lstStyle/>
            <a:p>
              <a:pPr marL="0" marR="0" lvl="0" indent="0" algn="l" rtl="0">
                <a:lnSpc>
                  <a:spcPct val="90000"/>
                </a:lnSpc>
                <a:spcBef>
                  <a:spcPts val="0"/>
                </a:spcBef>
                <a:spcAft>
                  <a:spcPts val="0"/>
                </a:spcAft>
                <a:buClr>
                  <a:schemeClr val="dk1"/>
                </a:buClr>
                <a:buSzPts val="1500"/>
                <a:buFont typeface="Calibri"/>
                <a:buNone/>
              </a:pPr>
              <a:r>
                <a:rPr lang="en-IE" sz="2000" dirty="0">
                  <a:solidFill>
                    <a:schemeClr val="dk1"/>
                  </a:solidFill>
                  <a:latin typeface="Calibri"/>
                  <a:ea typeface="Calibri"/>
                  <a:cs typeface="Calibri"/>
                  <a:sym typeface="Calibri"/>
                </a:rPr>
                <a:t>Single-parent families</a:t>
              </a:r>
              <a:endParaRPr sz="2000" dirty="0"/>
            </a:p>
          </p:txBody>
        </p:sp>
        <p:sp>
          <p:nvSpPr>
            <p:cNvPr id="123" name="Google Shape;123;p7"/>
            <p:cNvSpPr/>
            <p:nvPr/>
          </p:nvSpPr>
          <p:spPr>
            <a:xfrm>
              <a:off x="5194983" y="1335779"/>
              <a:ext cx="213269" cy="213269"/>
            </a:xfrm>
            <a:prstGeom prst="triangle">
              <a:avLst>
                <a:gd name="adj" fmla="val 100000"/>
              </a:avLst>
            </a:prstGeom>
            <a:solidFill>
              <a:srgbClr val="F9A337"/>
            </a:solidFill>
            <a:ln w="12700" cap="flat" cmpd="sng">
              <a:solidFill>
                <a:srgbClr val="F9A337"/>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7"/>
            <p:cNvSpPr/>
            <p:nvPr/>
          </p:nvSpPr>
          <p:spPr>
            <a:xfrm rot="5400000">
              <a:off x="5787266" y="1085544"/>
              <a:ext cx="752426" cy="1252020"/>
            </a:xfrm>
            <a:prstGeom prst="corner">
              <a:avLst>
                <a:gd name="adj1" fmla="val 16120"/>
                <a:gd name="adj2" fmla="val 16110"/>
              </a:avLst>
            </a:prstGeom>
            <a:solidFill>
              <a:srgbClr val="F9A337"/>
            </a:solidFill>
            <a:ln w="12700" cap="flat" cmpd="sng">
              <a:solidFill>
                <a:srgbClr val="F9A337"/>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7"/>
            <p:cNvSpPr/>
            <p:nvPr/>
          </p:nvSpPr>
          <p:spPr>
            <a:xfrm>
              <a:off x="5661668" y="1459629"/>
              <a:ext cx="1130330" cy="99080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7"/>
            <p:cNvSpPr txBox="1"/>
            <p:nvPr/>
          </p:nvSpPr>
          <p:spPr>
            <a:xfrm>
              <a:off x="5704520" y="1459629"/>
              <a:ext cx="1130330" cy="990801"/>
            </a:xfrm>
            <a:prstGeom prst="rect">
              <a:avLst/>
            </a:prstGeom>
            <a:noFill/>
            <a:ln>
              <a:noFill/>
            </a:ln>
          </p:spPr>
          <p:txBody>
            <a:bodyPr spcFirstLastPara="1" wrap="square" lIns="57150" tIns="57150" rIns="57150" bIns="57150" anchor="t" anchorCtr="0">
              <a:noAutofit/>
            </a:bodyPr>
            <a:lstStyle/>
            <a:p>
              <a:pPr marL="0" marR="0" lvl="0" indent="0" algn="l" rtl="0">
                <a:lnSpc>
                  <a:spcPct val="90000"/>
                </a:lnSpc>
                <a:spcBef>
                  <a:spcPts val="0"/>
                </a:spcBef>
                <a:spcAft>
                  <a:spcPts val="0"/>
                </a:spcAft>
                <a:buClr>
                  <a:schemeClr val="dk1"/>
                </a:buClr>
                <a:buSzPts val="1500"/>
                <a:buFont typeface="Calibri"/>
                <a:buNone/>
              </a:pPr>
              <a:r>
                <a:rPr lang="en-IE" sz="2000" dirty="0">
                  <a:solidFill>
                    <a:schemeClr val="dk1"/>
                  </a:solidFill>
                  <a:latin typeface="Calibri"/>
                  <a:ea typeface="Calibri"/>
                  <a:cs typeface="Calibri"/>
                  <a:sym typeface="Calibri"/>
                </a:rPr>
                <a:t>Families with 2 adults &amp; 1 child</a:t>
              </a:r>
              <a:endParaRPr sz="2000" dirty="0"/>
            </a:p>
          </p:txBody>
        </p:sp>
        <p:sp>
          <p:nvSpPr>
            <p:cNvPr id="127" name="Google Shape;127;p7"/>
            <p:cNvSpPr/>
            <p:nvPr/>
          </p:nvSpPr>
          <p:spPr>
            <a:xfrm>
              <a:off x="6578729" y="993369"/>
              <a:ext cx="213269" cy="213269"/>
            </a:xfrm>
            <a:prstGeom prst="triangle">
              <a:avLst>
                <a:gd name="adj" fmla="val 100000"/>
              </a:avLst>
            </a:prstGeom>
            <a:solidFill>
              <a:srgbClr val="F9A337"/>
            </a:solidFill>
            <a:ln w="12700" cap="flat" cmpd="sng">
              <a:solidFill>
                <a:srgbClr val="F9A337"/>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7"/>
            <p:cNvSpPr/>
            <p:nvPr/>
          </p:nvSpPr>
          <p:spPr>
            <a:xfrm rot="5400000">
              <a:off x="7171012" y="743135"/>
              <a:ext cx="752426" cy="1252020"/>
            </a:xfrm>
            <a:prstGeom prst="corner">
              <a:avLst>
                <a:gd name="adj1" fmla="val 16120"/>
                <a:gd name="adj2" fmla="val 16110"/>
              </a:avLst>
            </a:prstGeom>
            <a:solidFill>
              <a:srgbClr val="F9A337"/>
            </a:solidFill>
            <a:ln w="12700" cap="flat" cmpd="sng">
              <a:solidFill>
                <a:srgbClr val="F9A337"/>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7"/>
            <p:cNvSpPr/>
            <p:nvPr/>
          </p:nvSpPr>
          <p:spPr>
            <a:xfrm>
              <a:off x="7045413" y="1117219"/>
              <a:ext cx="1130330" cy="99080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7"/>
            <p:cNvSpPr txBox="1"/>
            <p:nvPr/>
          </p:nvSpPr>
          <p:spPr>
            <a:xfrm>
              <a:off x="7088267" y="1117219"/>
              <a:ext cx="1130330" cy="990801"/>
            </a:xfrm>
            <a:prstGeom prst="rect">
              <a:avLst/>
            </a:prstGeom>
            <a:noFill/>
            <a:ln>
              <a:noFill/>
            </a:ln>
          </p:spPr>
          <p:txBody>
            <a:bodyPr spcFirstLastPara="1" wrap="square" lIns="57150" tIns="57150" rIns="57150" bIns="57150" anchor="t" anchorCtr="0">
              <a:noAutofit/>
            </a:bodyPr>
            <a:lstStyle/>
            <a:p>
              <a:pPr marL="0" marR="0" lvl="0" indent="0" algn="l" rtl="0">
                <a:lnSpc>
                  <a:spcPct val="90000"/>
                </a:lnSpc>
                <a:spcBef>
                  <a:spcPts val="0"/>
                </a:spcBef>
                <a:spcAft>
                  <a:spcPts val="0"/>
                </a:spcAft>
                <a:buClr>
                  <a:schemeClr val="dk1"/>
                </a:buClr>
                <a:buSzPts val="1500"/>
                <a:buFont typeface="Calibri"/>
                <a:buNone/>
              </a:pPr>
              <a:r>
                <a:rPr lang="en-IE" sz="2000" dirty="0">
                  <a:solidFill>
                    <a:schemeClr val="dk1"/>
                  </a:solidFill>
                  <a:latin typeface="Calibri"/>
                  <a:ea typeface="Calibri"/>
                  <a:cs typeface="Calibri"/>
                  <a:sym typeface="Calibri"/>
                </a:rPr>
                <a:t>Families with 2 adults &amp; more than 1 child.</a:t>
              </a:r>
              <a:endParaRPr sz="2000" dirty="0"/>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7" name="Google Shape;97;p6"/>
          <p:cNvSpPr txBox="1">
            <a:spLocks noGrp="1"/>
          </p:cNvSpPr>
          <p:nvPr>
            <p:ph type="title"/>
          </p:nvPr>
        </p:nvSpPr>
        <p:spPr>
          <a:xfrm>
            <a:off x="502500" y="432159"/>
            <a:ext cx="12330000" cy="720000"/>
          </a:xfrm>
          <a:prstGeom prst="rect">
            <a:avLst/>
          </a:prstGeom>
          <a:noFill/>
          <a:ln>
            <a:noFill/>
          </a:ln>
        </p:spPr>
        <p:txBody>
          <a:bodyPr spcFirstLastPara="1" wrap="square" lIns="72000" tIns="45700" rIns="72000" bIns="45700" anchor="ctr" anchorCtr="0">
            <a:normAutofit/>
          </a:bodyPr>
          <a:lstStyle/>
          <a:p>
            <a:pPr marL="0" lvl="0" indent="0" algn="l" rtl="0">
              <a:lnSpc>
                <a:spcPct val="90000"/>
              </a:lnSpc>
              <a:spcBef>
                <a:spcPts val="0"/>
              </a:spcBef>
              <a:spcAft>
                <a:spcPts val="0"/>
              </a:spcAft>
              <a:buClr>
                <a:schemeClr val="accent2"/>
              </a:buClr>
              <a:buSzPts val="2800"/>
              <a:buFont typeface="Calibri"/>
              <a:buNone/>
            </a:pPr>
            <a:r>
              <a:rPr lang="en-IE"/>
              <a:t>Managing Money During Critical Life Periods</a:t>
            </a:r>
            <a:endParaRPr/>
          </a:p>
        </p:txBody>
      </p:sp>
      <p:sp>
        <p:nvSpPr>
          <p:cNvPr id="98" name="Google Shape;98;p6"/>
          <p:cNvSpPr txBox="1">
            <a:spLocks noGrp="1"/>
          </p:cNvSpPr>
          <p:nvPr>
            <p:ph type="body" idx="2"/>
          </p:nvPr>
        </p:nvSpPr>
        <p:spPr>
          <a:xfrm>
            <a:off x="500064" y="1152159"/>
            <a:ext cx="12331541" cy="1013525"/>
          </a:xfrm>
          <a:prstGeom prst="rect">
            <a:avLst/>
          </a:prstGeom>
          <a:solidFill>
            <a:schemeClr val="dk1"/>
          </a:solidFill>
          <a:ln>
            <a:noFill/>
          </a:ln>
        </p:spPr>
        <p:txBody>
          <a:bodyPr spcFirstLastPara="1" wrap="square" lIns="72000" tIns="45700" rIns="72000" bIns="45700" anchor="ctr" anchorCtr="0">
            <a:noAutofit/>
          </a:bodyPr>
          <a:lstStyle/>
          <a:p>
            <a:pPr marL="0" lvl="0" indent="0" algn="just" rtl="0">
              <a:lnSpc>
                <a:spcPct val="90000"/>
              </a:lnSpc>
              <a:spcBef>
                <a:spcPts val="0"/>
              </a:spcBef>
              <a:spcAft>
                <a:spcPts val="0"/>
              </a:spcAft>
              <a:buClr>
                <a:schemeClr val="lt2"/>
              </a:buClr>
              <a:buSzPts val="2400"/>
              <a:buNone/>
            </a:pPr>
            <a:r>
              <a:rPr lang="en-IE" i="0" dirty="0"/>
              <a:t>Activity M5.3</a:t>
            </a:r>
          </a:p>
          <a:p>
            <a:pPr marL="0" lvl="0" indent="0" algn="just" rtl="0">
              <a:lnSpc>
                <a:spcPct val="90000"/>
              </a:lnSpc>
              <a:spcBef>
                <a:spcPts val="0"/>
              </a:spcBef>
              <a:spcAft>
                <a:spcPts val="0"/>
              </a:spcAft>
              <a:buClr>
                <a:schemeClr val="lt2"/>
              </a:buClr>
              <a:buSzPts val="2400"/>
              <a:buNone/>
            </a:pPr>
            <a:r>
              <a:rPr lang="en-IE" i="0" dirty="0"/>
              <a:t>Identifying financial ‘Needs and Wants’ </a:t>
            </a:r>
          </a:p>
          <a:p>
            <a:pPr marL="0" lvl="0" indent="0" algn="just" rtl="0">
              <a:lnSpc>
                <a:spcPct val="90000"/>
              </a:lnSpc>
              <a:spcBef>
                <a:spcPts val="0"/>
              </a:spcBef>
              <a:spcAft>
                <a:spcPts val="0"/>
              </a:spcAft>
              <a:buClr>
                <a:schemeClr val="lt2"/>
              </a:buClr>
              <a:buSzPts val="2400"/>
              <a:buNone/>
            </a:pPr>
            <a:endParaRPr lang="en-IE" i="0" dirty="0"/>
          </a:p>
        </p:txBody>
      </p:sp>
      <p:sp>
        <p:nvSpPr>
          <p:cNvPr id="3" name="Text Placeholder 2">
            <a:extLst>
              <a:ext uri="{FF2B5EF4-FFF2-40B4-BE49-F238E27FC236}">
                <a16:creationId xmlns:a16="http://schemas.microsoft.com/office/drawing/2014/main" id="{BCDCB3FD-A85A-B1ED-6BEB-C6CF77DF005A}"/>
              </a:ext>
            </a:extLst>
          </p:cNvPr>
          <p:cNvSpPr>
            <a:spLocks noGrp="1"/>
          </p:cNvSpPr>
          <p:nvPr>
            <p:ph type="body" idx="1"/>
          </p:nvPr>
        </p:nvSpPr>
        <p:spPr>
          <a:xfrm>
            <a:off x="500064" y="2883679"/>
            <a:ext cx="12331402" cy="4230140"/>
          </a:xfrm>
        </p:spPr>
        <p:txBody>
          <a:bodyPr/>
          <a:lstStyle/>
          <a:p>
            <a:r>
              <a:rPr lang="en-GB" sz="3600" dirty="0">
                <a:hlinkClick r:id="rId3"/>
              </a:rPr>
              <a:t>https://www.youtube.com/watch?v=6OAqNtueu0U</a:t>
            </a:r>
            <a:r>
              <a:rPr lang="en-GB" sz="3600" dirty="0"/>
              <a:t> </a:t>
            </a:r>
          </a:p>
          <a:p>
            <a:endParaRPr lang="en-GB" sz="3600" dirty="0">
              <a:highlight>
                <a:srgbClr val="FFFF00"/>
              </a:highlight>
            </a:endParaRPr>
          </a:p>
          <a:p>
            <a:pPr marL="800100" indent="-571500">
              <a:buFont typeface="Arial" panose="020B0604020202020204" pitchFamily="34" charset="0"/>
              <a:buChar char="•"/>
            </a:pPr>
            <a:r>
              <a:rPr lang="en-GB" sz="3600" dirty="0"/>
              <a:t> </a:t>
            </a:r>
            <a:r>
              <a:rPr lang="en-GB" sz="3200" dirty="0"/>
              <a:t>Watch this video and consider how you might use it with children. </a:t>
            </a:r>
          </a:p>
          <a:p>
            <a:pPr marL="800100" indent="-571500">
              <a:buFont typeface="Arial" panose="020B0604020202020204" pitchFamily="34" charset="0"/>
              <a:buChar char="•"/>
            </a:pPr>
            <a:r>
              <a:rPr lang="en-GB" sz="3200" dirty="0"/>
              <a:t> What might the discussion be?</a:t>
            </a:r>
          </a:p>
          <a:p>
            <a:pPr marL="800100" indent="-571500">
              <a:buFont typeface="Arial" panose="020B0604020202020204" pitchFamily="34" charset="0"/>
              <a:buChar char="•"/>
            </a:pPr>
            <a:r>
              <a:rPr lang="en-GB" sz="3200" dirty="0"/>
              <a:t> How might you link this video for children to the really important</a:t>
            </a:r>
          </a:p>
          <a:p>
            <a:pPr marL="228600" indent="0"/>
            <a:r>
              <a:rPr lang="en-GB" sz="3200" dirty="0"/>
              <a:t>       financial issues we have just discussed?</a:t>
            </a:r>
          </a:p>
        </p:txBody>
      </p:sp>
    </p:spTree>
  </p:cSld>
  <p:clrMapOvr>
    <a:masterClrMapping/>
  </p:clrMapOvr>
</p:sld>
</file>

<file path=ppt/theme/theme1.xml><?xml version="1.0" encoding="utf-8"?>
<a:theme xmlns:a="http://schemas.openxmlformats.org/drawingml/2006/main" name="CARDET Course template">
  <a:themeElements>
    <a:clrScheme name="MoneyMatters">
      <a:dk1>
        <a:srgbClr val="374856"/>
      </a:dk1>
      <a:lt1>
        <a:srgbClr val="FFFFFF"/>
      </a:lt1>
      <a:dk2>
        <a:srgbClr val="44546A"/>
      </a:dk2>
      <a:lt2>
        <a:srgbClr val="FFFFFF"/>
      </a:lt2>
      <a:accent1>
        <a:srgbClr val="FAA337"/>
      </a:accent1>
      <a:accent2>
        <a:srgbClr val="0A9A8F"/>
      </a:accent2>
      <a:accent3>
        <a:srgbClr val="3A48F9"/>
      </a:accent3>
      <a:accent4>
        <a:srgbClr val="0A9A8F"/>
      </a:accent4>
      <a:accent5>
        <a:srgbClr val="4472C4"/>
      </a:accent5>
      <a:accent6>
        <a:srgbClr val="FAA337"/>
      </a:accent6>
      <a:hlink>
        <a:srgbClr val="0A9A8F"/>
      </a:hlink>
      <a:folHlink>
        <a:srgbClr val="17756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ARDET Course template">
  <a:themeElements>
    <a:clrScheme name="MoneyMatters">
      <a:dk1>
        <a:srgbClr val="374856"/>
      </a:dk1>
      <a:lt1>
        <a:srgbClr val="FFFFFF"/>
      </a:lt1>
      <a:dk2>
        <a:srgbClr val="44546A"/>
      </a:dk2>
      <a:lt2>
        <a:srgbClr val="FFFFFF"/>
      </a:lt2>
      <a:accent1>
        <a:srgbClr val="FAA337"/>
      </a:accent1>
      <a:accent2>
        <a:srgbClr val="0A9A8F"/>
      </a:accent2>
      <a:accent3>
        <a:srgbClr val="3A48F9"/>
      </a:accent3>
      <a:accent4>
        <a:srgbClr val="0A9A8F"/>
      </a:accent4>
      <a:accent5>
        <a:srgbClr val="4472C4"/>
      </a:accent5>
      <a:accent6>
        <a:srgbClr val="FAA337"/>
      </a:accent6>
      <a:hlink>
        <a:srgbClr val="0A9A8F"/>
      </a:hlink>
      <a:folHlink>
        <a:srgbClr val="17756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394</TotalTime>
  <Words>1863</Words>
  <Application>Microsoft Macintosh PowerPoint</Application>
  <PresentationFormat>Custom</PresentationFormat>
  <Paragraphs>255</Paragraphs>
  <Slides>23</Slides>
  <Notes>22</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23</vt:i4>
      </vt:variant>
    </vt:vector>
  </HeadingPairs>
  <TitlesOfParts>
    <vt:vector size="28" baseType="lpstr">
      <vt:lpstr>Calibri</vt:lpstr>
      <vt:lpstr>Arial</vt:lpstr>
      <vt:lpstr>Open Sans</vt:lpstr>
      <vt:lpstr>CARDET Course template</vt:lpstr>
      <vt:lpstr>CARDET Course template</vt:lpstr>
      <vt:lpstr>IO3: Financial Literacy Training for Parents </vt:lpstr>
      <vt:lpstr>Managing Money During Critical Life Periods  Learning Outcomes </vt:lpstr>
      <vt:lpstr>Managing Money During Critical Life Periods  Visual Plan </vt:lpstr>
      <vt:lpstr>Managing Money During Critical Life Periods Warmer</vt:lpstr>
      <vt:lpstr>Managing Money During Critical Life Periods </vt:lpstr>
      <vt:lpstr>Managing Money During Critical Life Periods</vt:lpstr>
      <vt:lpstr>PowerPoint Presentation</vt:lpstr>
      <vt:lpstr>Managing Money During Critical Life Periods</vt:lpstr>
      <vt:lpstr>Managing Money During Critical Life Periods</vt:lpstr>
      <vt:lpstr>Managing Money During Critical Life Periods</vt:lpstr>
      <vt:lpstr>Managing Money During Critical Life Periods</vt:lpstr>
      <vt:lpstr>Managing Money During Critical Life Periods </vt:lpstr>
      <vt:lpstr>Managing Money During Critical Life Periods</vt:lpstr>
      <vt:lpstr>Managing Money During Critical Life Periods</vt:lpstr>
      <vt:lpstr>Managing Money During Critical Life Periods</vt:lpstr>
      <vt:lpstr>Managing Money During Critical Life Periods</vt:lpstr>
      <vt:lpstr>Managing Money During Critical Life Periods</vt:lpstr>
      <vt:lpstr>Managing Money During Critical Life Periods</vt:lpstr>
      <vt:lpstr>Managing Money During Critical Life Periods</vt:lpstr>
      <vt:lpstr>Thank you for attending. For more resources, visit the Money Matters website:  https://moneymattersproject.eu/ </vt:lpstr>
      <vt:lpstr>Managing Money During Critical Life Periods</vt:lpstr>
      <vt:lpstr>Managing Money During Critical Life Periods</vt:lpstr>
      <vt:lpstr>Managing Money During Critical Life Periods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IO3: Financial Literacy Induction Training for Parents</dc:title>
  <dc:creator>Debbie Bough</dc:creator>
  <cp:lastModifiedBy>Learning Unlimited</cp:lastModifiedBy>
  <cp:revision>50</cp:revision>
  <dcterms:created xsi:type="dcterms:W3CDTF">2014-07-11T09:12:14Z</dcterms:created>
  <dcterms:modified xsi:type="dcterms:W3CDTF">2022-07-02T14:34:06Z</dcterms:modified>
</cp:coreProperties>
</file>