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28"/>
  </p:notesMasterIdLst>
  <p:sldIdLst>
    <p:sldId id="256" r:id="rId3"/>
    <p:sldId id="274" r:id="rId4"/>
    <p:sldId id="257" r:id="rId5"/>
    <p:sldId id="277" r:id="rId6"/>
    <p:sldId id="258" r:id="rId7"/>
    <p:sldId id="278" r:id="rId8"/>
    <p:sldId id="259" r:id="rId9"/>
    <p:sldId id="260" r:id="rId10"/>
    <p:sldId id="261" r:id="rId11"/>
    <p:sldId id="275" r:id="rId12"/>
    <p:sldId id="276" r:id="rId13"/>
    <p:sldId id="279" r:id="rId14"/>
    <p:sldId id="262" r:id="rId15"/>
    <p:sldId id="264" r:id="rId16"/>
    <p:sldId id="263" r:id="rId17"/>
    <p:sldId id="265" r:id="rId18"/>
    <p:sldId id="280" r:id="rId19"/>
    <p:sldId id="281" r:id="rId20"/>
    <p:sldId id="282" r:id="rId21"/>
    <p:sldId id="269" r:id="rId22"/>
    <p:sldId id="268" r:id="rId23"/>
    <p:sldId id="273" r:id="rId24"/>
    <p:sldId id="270" r:id="rId25"/>
    <p:sldId id="271" r:id="rId26"/>
    <p:sldId id="272" r:id="rId27"/>
  </p:sldIdLst>
  <p:sldSz cx="13335000" cy="7505700"/>
  <p:notesSz cx="6858000" cy="9144000"/>
  <p:embeddedFontLst>
    <p:embeddedFont>
      <p:font typeface="Calibri" panose="020F0502020204030204" pitchFamily="34" charset="0"/>
      <p:regular r:id="rId29"/>
      <p:bold r:id="rId30"/>
      <p:italic r:id="rId31"/>
      <p:boldItalic r:id="rId32"/>
    </p:embeddedFont>
    <p:embeddedFont>
      <p:font typeface="Open Sans" panose="020B0606030504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j7umTWuhHvYZvVjL+7WIRKvU3N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75"/>
    <p:restoredTop sz="94507"/>
  </p:normalViewPr>
  <p:slideViewPr>
    <p:cSldViewPr snapToGrid="0">
      <p:cViewPr>
        <p:scale>
          <a:sx n="60" d="100"/>
          <a:sy n="60" d="100"/>
        </p:scale>
        <p:origin x="1872" y="1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9E293B-11A2-4E74-AEB4-2A2FAABD3B48}" type="doc">
      <dgm:prSet loTypeId="urn:microsoft.com/office/officeart/2005/8/layout/bProcess3" loCatId="process" qsTypeId="urn:microsoft.com/office/officeart/2005/8/quickstyle/simple1" qsCatId="simple" csTypeId="urn:microsoft.com/office/officeart/2005/8/colors/accent4_3" csCatId="accent4" phldr="1"/>
      <dgm:spPr/>
      <dgm:t>
        <a:bodyPr/>
        <a:lstStyle/>
        <a:p>
          <a:endParaRPr lang="en-IE"/>
        </a:p>
      </dgm:t>
    </dgm:pt>
    <dgm:pt modelId="{3C877917-B937-40A1-AB3C-A2F1C566DBF8}">
      <dgm:prSet phldrT="[Text]" custT="1"/>
      <dgm:spPr>
        <a:xfrm>
          <a:off x="3112912" y="1826"/>
          <a:ext cx="1937100" cy="1162260"/>
        </a:xfrm>
        <a:prstGeom prst="rect">
          <a:avLst/>
        </a:prstGeom>
        <a:solidFill>
          <a:srgbClr val="FFC000">
            <a:shade val="80000"/>
            <a:hueOff val="-64160"/>
            <a:satOff val="0"/>
            <a:lumOff val="423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sz="2400" b="1" dirty="0">
              <a:solidFill>
                <a:schemeClr val="bg2"/>
              </a:solidFill>
              <a:latin typeface="Calibri" panose="020F0502020204030204"/>
              <a:ea typeface="+mn-ea"/>
              <a:cs typeface="+mn-cs"/>
            </a:rPr>
            <a:t>What is a ‘Critical Consumer</a:t>
          </a:r>
          <a:r>
            <a:rPr lang="en-IE" sz="2100" b="1" dirty="0">
              <a:solidFill>
                <a:schemeClr val="bg2"/>
              </a:solidFill>
              <a:latin typeface="Calibri" panose="020F0502020204030204"/>
              <a:ea typeface="+mn-ea"/>
              <a:cs typeface="+mn-cs"/>
            </a:rPr>
            <a:t>‘</a:t>
          </a:r>
        </a:p>
      </dgm:t>
    </dgm:pt>
    <dgm:pt modelId="{C6745D61-6786-424A-ACBE-F1E8CD3FB282}" type="parTrans" cxnId="{A5F1F052-FDA1-4CC4-ADC9-ED3495765686}">
      <dgm:prSet/>
      <dgm:spPr/>
      <dgm:t>
        <a:bodyPr/>
        <a:lstStyle/>
        <a:p>
          <a:endParaRPr lang="en-IE"/>
        </a:p>
      </dgm:t>
    </dgm:pt>
    <dgm:pt modelId="{049AFFD2-0D79-42E5-91D1-6549E3FCF62E}" type="sibTrans" cxnId="{A5F1F052-FDA1-4CC4-ADC9-ED3495765686}">
      <dgm:prSet/>
      <dgm:spPr>
        <a:xfrm>
          <a:off x="5048212" y="537236"/>
          <a:ext cx="414933" cy="91440"/>
        </a:xfrm>
        <a:custGeom>
          <a:avLst/>
          <a:gdLst/>
          <a:ahLst/>
          <a:cxnLst/>
          <a:rect l="0" t="0" r="0" b="0"/>
          <a:pathLst>
            <a:path>
              <a:moveTo>
                <a:pt x="0" y="45720"/>
              </a:moveTo>
              <a:lnTo>
                <a:pt x="414933" y="45720"/>
              </a:lnTo>
            </a:path>
          </a:pathLst>
        </a:custGeom>
        <a:noFill/>
        <a:ln w="6350" cap="flat" cmpd="sng" algn="ctr">
          <a:solidFill>
            <a:srgbClr val="FFC000">
              <a:shade val="90000"/>
              <a:hueOff val="-73695"/>
              <a:satOff val="0"/>
              <a:lumOff val="4494"/>
              <a:alphaOff val="0"/>
            </a:srgbClr>
          </a:solidFill>
          <a:prstDash val="solid"/>
          <a:miter lim="800000"/>
          <a:tailEnd type="arrow"/>
        </a:ln>
        <a:effectLst/>
      </dgm:spPr>
      <dgm:t>
        <a:bodyPr/>
        <a:lstStyle/>
        <a:p>
          <a:pPr>
            <a:buNone/>
          </a:pPr>
          <a:endParaRPr lang="en-IE">
            <a:solidFill>
              <a:sysClr val="windowText" lastClr="000000">
                <a:hueOff val="0"/>
                <a:satOff val="0"/>
                <a:lumOff val="0"/>
                <a:alphaOff val="0"/>
              </a:sysClr>
            </a:solidFill>
            <a:latin typeface="Calibri" panose="020F0502020204030204"/>
            <a:ea typeface="+mn-ea"/>
            <a:cs typeface="+mn-cs"/>
          </a:endParaRPr>
        </a:p>
      </dgm:t>
    </dgm:pt>
    <dgm:pt modelId="{26E72F72-03DF-4948-AF9C-AA7C525F7270}">
      <dgm:prSet phldrT="[Text]" custT="1"/>
      <dgm:spPr>
        <a:xfrm>
          <a:off x="5495545" y="1826"/>
          <a:ext cx="1937100" cy="1162260"/>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sz="2800" b="1" dirty="0">
              <a:solidFill>
                <a:schemeClr val="bg2"/>
              </a:solidFill>
              <a:latin typeface="Calibri" panose="020F0502020204030204"/>
              <a:ea typeface="+mn-ea"/>
              <a:cs typeface="+mn-cs"/>
            </a:rPr>
            <a:t>Activity - Advertising</a:t>
          </a:r>
        </a:p>
      </dgm:t>
    </dgm:pt>
    <dgm:pt modelId="{B1040AED-6F0C-4A25-B9EE-2788FAE27826}" type="parTrans" cxnId="{D255692F-0BBF-4298-A6EE-0C2123DF0E04}">
      <dgm:prSet/>
      <dgm:spPr/>
      <dgm:t>
        <a:bodyPr/>
        <a:lstStyle/>
        <a:p>
          <a:endParaRPr lang="en-IE"/>
        </a:p>
      </dgm:t>
    </dgm:pt>
    <dgm:pt modelId="{17DBC2E8-4B05-4872-8D8B-D8D008BDE655}" type="sibTrans" cxnId="{D255692F-0BBF-4298-A6EE-0C2123DF0E04}">
      <dgm:prSet/>
      <dgm:spPr>
        <a:xfrm>
          <a:off x="1698829" y="1162286"/>
          <a:ext cx="4765266" cy="414933"/>
        </a:xfrm>
        <a:noFill/>
        <a:ln w="6350" cap="flat" cmpd="sng" algn="ctr">
          <a:solidFill>
            <a:srgbClr val="FFC000">
              <a:shade val="90000"/>
              <a:hueOff val="-147391"/>
              <a:satOff val="0"/>
              <a:lumOff val="8988"/>
              <a:alphaOff val="0"/>
            </a:srgbClr>
          </a:solidFill>
          <a:prstDash val="solid"/>
          <a:miter lim="800000"/>
          <a:tailEnd type="arrow"/>
        </a:ln>
        <a:effectLst/>
      </dgm:spPr>
      <dgm:t>
        <a:bodyPr/>
        <a:lstStyle/>
        <a:p>
          <a:pPr>
            <a:buNone/>
          </a:pPr>
          <a:endParaRPr lang="en-IE">
            <a:solidFill>
              <a:sysClr val="windowText" lastClr="000000">
                <a:hueOff val="0"/>
                <a:satOff val="0"/>
                <a:lumOff val="0"/>
                <a:alphaOff val="0"/>
              </a:sysClr>
            </a:solidFill>
            <a:latin typeface="Calibri" panose="020F0502020204030204"/>
            <a:ea typeface="+mn-ea"/>
            <a:cs typeface="+mn-cs"/>
          </a:endParaRPr>
        </a:p>
      </dgm:t>
    </dgm:pt>
    <dgm:pt modelId="{756AF546-6D6C-4B89-974D-8C20B09A9830}">
      <dgm:prSet phldrT="[Text]"/>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b="1" dirty="0">
              <a:solidFill>
                <a:schemeClr val="bg2"/>
              </a:solidFill>
              <a:latin typeface="Calibri" panose="020F0502020204030204"/>
              <a:ea typeface="+mn-ea"/>
              <a:cs typeface="+mn-cs"/>
            </a:rPr>
            <a:t>Advertising and the Money Matters Comic Strip </a:t>
          </a:r>
        </a:p>
      </dgm:t>
    </dgm:pt>
    <dgm:pt modelId="{25A5DD00-DE4F-4E02-A492-A075133DA950}" type="parTrans" cxnId="{4D1B3BB4-9199-4D6F-8A4A-B56C08E23326}">
      <dgm:prSet/>
      <dgm:spPr/>
      <dgm:t>
        <a:bodyPr/>
        <a:lstStyle/>
        <a:p>
          <a:endParaRPr lang="en-IE"/>
        </a:p>
      </dgm:t>
    </dgm:pt>
    <dgm:pt modelId="{B77CA059-7A74-47BA-9E16-711185A1D5B8}" type="sibTrans" cxnId="{4D1B3BB4-9199-4D6F-8A4A-B56C08E23326}">
      <dgm:prSet/>
      <dgm:spPr/>
      <dgm:t>
        <a:bodyPr/>
        <a:lstStyle/>
        <a:p>
          <a:endParaRPr lang="en-IE"/>
        </a:p>
      </dgm:t>
    </dgm:pt>
    <dgm:pt modelId="{88D85C80-39ED-4576-9297-579BD631F3F7}">
      <dgm:prSet phldrT="[Text]" custT="1"/>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sz="2800" b="1" dirty="0">
              <a:solidFill>
                <a:schemeClr val="bg2"/>
              </a:solidFill>
              <a:latin typeface="Calibri" panose="020F0502020204030204"/>
              <a:ea typeface="+mn-ea"/>
              <a:cs typeface="+mn-cs"/>
            </a:rPr>
            <a:t>The psychology of colour </a:t>
          </a:r>
        </a:p>
      </dgm:t>
    </dgm:pt>
    <dgm:pt modelId="{582836CC-6D2D-4D52-AA1F-10F6B580E4B6}" type="parTrans" cxnId="{3691D268-87D9-4CDC-B22F-5F1A712A21FF}">
      <dgm:prSet/>
      <dgm:spPr/>
      <dgm:t>
        <a:bodyPr/>
        <a:lstStyle/>
        <a:p>
          <a:endParaRPr lang="en-IE"/>
        </a:p>
      </dgm:t>
    </dgm:pt>
    <dgm:pt modelId="{F4CD6D48-1E40-41F1-A25F-5360B78B50A2}" type="sibTrans" cxnId="{3691D268-87D9-4CDC-B22F-5F1A712A21FF}">
      <dgm:prSet/>
      <dgm:spPr/>
      <dgm:t>
        <a:bodyPr/>
        <a:lstStyle/>
        <a:p>
          <a:endParaRPr lang="en-IE"/>
        </a:p>
      </dgm:t>
    </dgm:pt>
    <dgm:pt modelId="{F02D356B-0D9E-43D0-8D23-F52E8E76D871}">
      <dgm:prSet phldrT="[Text]" custT="1"/>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sz="3200" b="1" dirty="0">
              <a:solidFill>
                <a:schemeClr val="bg2"/>
              </a:solidFill>
              <a:latin typeface="Calibri" panose="020F0502020204030204"/>
              <a:ea typeface="+mn-ea"/>
              <a:cs typeface="+mn-cs"/>
            </a:rPr>
            <a:t>Break</a:t>
          </a:r>
          <a:endParaRPr lang="en-IE" sz="2100" b="1" dirty="0">
            <a:solidFill>
              <a:schemeClr val="bg2"/>
            </a:solidFill>
            <a:latin typeface="Calibri" panose="020F0502020204030204"/>
            <a:ea typeface="+mn-ea"/>
            <a:cs typeface="+mn-cs"/>
          </a:endParaRPr>
        </a:p>
      </dgm:t>
    </dgm:pt>
    <dgm:pt modelId="{38DEFBC5-BBFA-45A0-B541-7F38F2291973}" type="parTrans" cxnId="{789F6314-D349-4955-B7BE-52555A8F1D0B}">
      <dgm:prSet/>
      <dgm:spPr/>
      <dgm:t>
        <a:bodyPr/>
        <a:lstStyle/>
        <a:p>
          <a:endParaRPr lang="en-IE"/>
        </a:p>
      </dgm:t>
    </dgm:pt>
    <dgm:pt modelId="{2D2B333E-5737-4655-B31C-F5BE0DC4183D}" type="sibTrans" cxnId="{789F6314-D349-4955-B7BE-52555A8F1D0B}">
      <dgm:prSet/>
      <dgm:spPr/>
      <dgm:t>
        <a:bodyPr/>
        <a:lstStyle/>
        <a:p>
          <a:endParaRPr lang="en-IE"/>
        </a:p>
      </dgm:t>
    </dgm:pt>
    <dgm:pt modelId="{86D930A6-FC7B-4E67-9B54-25811D60F671}">
      <dgm:prSet phldrT="[Text]"/>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b="1" dirty="0">
              <a:solidFill>
                <a:schemeClr val="bg2"/>
              </a:solidFill>
              <a:latin typeface="Calibri" panose="020F0502020204030204"/>
              <a:ea typeface="+mn-ea"/>
              <a:cs typeface="+mn-cs"/>
            </a:rPr>
            <a:t>Money Matters resources Escape the Money Jungle</a:t>
          </a:r>
        </a:p>
      </dgm:t>
    </dgm:pt>
    <dgm:pt modelId="{575C1B71-032E-4667-A137-CA04508EC1C9}" type="parTrans" cxnId="{09AE8462-5A92-407B-99B9-80A260F6F84F}">
      <dgm:prSet/>
      <dgm:spPr/>
      <dgm:t>
        <a:bodyPr/>
        <a:lstStyle/>
        <a:p>
          <a:endParaRPr lang="en-IE"/>
        </a:p>
      </dgm:t>
    </dgm:pt>
    <dgm:pt modelId="{83E525D5-A6CA-432F-AB4A-6ECD56733181}" type="sibTrans" cxnId="{09AE8462-5A92-407B-99B9-80A260F6F84F}">
      <dgm:prSet/>
      <dgm:spPr/>
      <dgm:t>
        <a:bodyPr/>
        <a:lstStyle/>
        <a:p>
          <a:endParaRPr lang="en-IE"/>
        </a:p>
      </dgm:t>
    </dgm:pt>
    <dgm:pt modelId="{675E752F-CD9F-4F8B-B0D9-60D12FB2868A}">
      <dgm:prSet phldrT="[Text]"/>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b="1" dirty="0">
              <a:solidFill>
                <a:schemeClr val="bg2"/>
              </a:solidFill>
              <a:latin typeface="Calibri" panose="020F0502020204030204"/>
              <a:ea typeface="+mn-ea"/>
              <a:cs typeface="+mn-cs"/>
            </a:rPr>
            <a:t>Money Matters resources and The Circular Economy </a:t>
          </a:r>
        </a:p>
      </dgm:t>
    </dgm:pt>
    <dgm:pt modelId="{BB01CDA5-9E07-447C-A34B-5E5514BB3A8B}" type="parTrans" cxnId="{B9D0CAFF-02F6-455A-988F-CE2CA6AAE646}">
      <dgm:prSet/>
      <dgm:spPr/>
      <dgm:t>
        <a:bodyPr/>
        <a:lstStyle/>
        <a:p>
          <a:endParaRPr lang="en-IE"/>
        </a:p>
      </dgm:t>
    </dgm:pt>
    <dgm:pt modelId="{A17F5AFF-7032-49E3-995E-7EC00D4F110B}" type="sibTrans" cxnId="{B9D0CAFF-02F6-455A-988F-CE2CA6AAE646}">
      <dgm:prSet/>
      <dgm:spPr/>
      <dgm:t>
        <a:bodyPr/>
        <a:lstStyle/>
        <a:p>
          <a:endParaRPr lang="en-IE"/>
        </a:p>
      </dgm:t>
    </dgm:pt>
    <dgm:pt modelId="{8FE30F41-83C3-4C0D-9228-E92AA138A003}">
      <dgm:prSet phldrT="[Text]" custT="1"/>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sz="3600" b="1" dirty="0">
              <a:solidFill>
                <a:schemeClr val="bg2"/>
              </a:solidFill>
              <a:latin typeface="Calibri" panose="020F0502020204030204"/>
              <a:ea typeface="+mn-ea"/>
              <a:cs typeface="+mn-cs"/>
            </a:rPr>
            <a:t>End</a:t>
          </a:r>
          <a:r>
            <a:rPr lang="en-IE" sz="2100" dirty="0">
              <a:solidFill>
                <a:sysClr val="window" lastClr="FFFFFF"/>
              </a:solidFill>
              <a:latin typeface="Calibri" panose="020F0502020204030204"/>
              <a:ea typeface="+mn-ea"/>
              <a:cs typeface="+mn-cs"/>
            </a:rPr>
            <a:t> </a:t>
          </a:r>
        </a:p>
      </dgm:t>
    </dgm:pt>
    <dgm:pt modelId="{A68E6926-ADDD-4ABF-B111-7EFFFCB9134C}" type="parTrans" cxnId="{00AC7CA1-C7D7-4797-BAD6-E20E2E965FEC}">
      <dgm:prSet/>
      <dgm:spPr/>
      <dgm:t>
        <a:bodyPr/>
        <a:lstStyle/>
        <a:p>
          <a:endParaRPr lang="en-IE"/>
        </a:p>
      </dgm:t>
    </dgm:pt>
    <dgm:pt modelId="{A867C4C8-F51A-4B36-95ED-AE2FE2B6BEE0}" type="sibTrans" cxnId="{00AC7CA1-C7D7-4797-BAD6-E20E2E965FEC}">
      <dgm:prSet/>
      <dgm:spPr/>
      <dgm:t>
        <a:bodyPr/>
        <a:lstStyle/>
        <a:p>
          <a:endParaRPr lang="en-IE"/>
        </a:p>
      </dgm:t>
    </dgm:pt>
    <dgm:pt modelId="{E44748F8-B9FF-40FC-B76D-14F2CA461D0E}">
      <dgm:prSet phldrT="[Text]" custT="1"/>
      <dgm:spPr>
        <a:xfrm>
          <a:off x="730278" y="1826"/>
          <a:ext cx="1937100" cy="1162260"/>
        </a:xfrm>
        <a:prstGeom prst="rect">
          <a:avLst/>
        </a:prstGeom>
        <a:solidFill>
          <a:srgbClr val="FFC000">
            <a:shade val="8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sz="2800" b="1" dirty="0">
              <a:solidFill>
                <a:schemeClr val="bg2"/>
              </a:solidFill>
              <a:latin typeface="Calibri" panose="020F0502020204030204"/>
              <a:ea typeface="+mn-ea"/>
              <a:cs typeface="+mn-cs"/>
            </a:rPr>
            <a:t>Types of consumers </a:t>
          </a:r>
        </a:p>
      </dgm:t>
    </dgm:pt>
    <dgm:pt modelId="{AC355222-48BE-4D19-893E-811EB4FE50EE}" type="sibTrans" cxnId="{76D1A3FE-523D-4BA8-A368-F02211B21E2C}">
      <dgm:prSet/>
      <dgm:spPr>
        <a:xfrm>
          <a:off x="2665579" y="537236"/>
          <a:ext cx="414933" cy="91440"/>
        </a:xfrm>
        <a:custGeom>
          <a:avLst/>
          <a:gdLst/>
          <a:ahLst/>
          <a:cxnLst/>
          <a:rect l="0" t="0" r="0" b="0"/>
          <a:pathLst>
            <a:path>
              <a:moveTo>
                <a:pt x="0" y="45720"/>
              </a:moveTo>
              <a:lnTo>
                <a:pt x="414933" y="45720"/>
              </a:lnTo>
            </a:path>
          </a:pathLst>
        </a:custGeom>
        <a:noFill/>
        <a:ln w="6350" cap="flat" cmpd="sng" algn="ctr">
          <a:solidFill>
            <a:srgbClr val="FFC000">
              <a:shade val="90000"/>
              <a:hueOff val="0"/>
              <a:satOff val="0"/>
              <a:lumOff val="0"/>
              <a:alphaOff val="0"/>
            </a:srgbClr>
          </a:solidFill>
          <a:prstDash val="solid"/>
          <a:miter lim="800000"/>
          <a:tailEnd type="arrow"/>
        </a:ln>
        <a:effectLst/>
      </dgm:spPr>
      <dgm:t>
        <a:bodyPr/>
        <a:lstStyle/>
        <a:p>
          <a:pPr>
            <a:buNone/>
          </a:pPr>
          <a:endParaRPr lang="en-IE">
            <a:solidFill>
              <a:sysClr val="windowText" lastClr="000000">
                <a:hueOff val="0"/>
                <a:satOff val="0"/>
                <a:lumOff val="0"/>
                <a:alphaOff val="0"/>
              </a:sysClr>
            </a:solidFill>
            <a:latin typeface="Calibri" panose="020F0502020204030204"/>
            <a:ea typeface="+mn-ea"/>
            <a:cs typeface="+mn-cs"/>
          </a:endParaRPr>
        </a:p>
      </dgm:t>
    </dgm:pt>
    <dgm:pt modelId="{A63419F6-0F82-4639-9F2C-1FD035E1FF2E}" type="parTrans" cxnId="{76D1A3FE-523D-4BA8-A368-F02211B21E2C}">
      <dgm:prSet/>
      <dgm:spPr/>
      <dgm:t>
        <a:bodyPr/>
        <a:lstStyle/>
        <a:p>
          <a:endParaRPr lang="en-IE"/>
        </a:p>
      </dgm:t>
    </dgm:pt>
    <dgm:pt modelId="{C56AE18B-2578-40D0-8EFE-045D2C5E4994}" type="pres">
      <dgm:prSet presAssocID="{7C9E293B-11A2-4E74-AEB4-2A2FAABD3B48}" presName="Name0" presStyleCnt="0">
        <dgm:presLayoutVars>
          <dgm:dir/>
          <dgm:resizeHandles val="exact"/>
        </dgm:presLayoutVars>
      </dgm:prSet>
      <dgm:spPr/>
    </dgm:pt>
    <dgm:pt modelId="{8D646B68-4348-4791-8F6C-1BF25FB54A74}" type="pres">
      <dgm:prSet presAssocID="{E44748F8-B9FF-40FC-B76D-14F2CA461D0E}" presName="node" presStyleLbl="node1" presStyleIdx="0" presStyleCnt="9">
        <dgm:presLayoutVars>
          <dgm:bulletEnabled val="1"/>
        </dgm:presLayoutVars>
      </dgm:prSet>
      <dgm:spPr/>
    </dgm:pt>
    <dgm:pt modelId="{E226B5AB-C23A-4C42-9799-6CA56B39F57F}" type="pres">
      <dgm:prSet presAssocID="{AC355222-48BE-4D19-893E-811EB4FE50EE}" presName="sibTrans" presStyleLbl="sibTrans1D1" presStyleIdx="0" presStyleCnt="8"/>
      <dgm:spPr/>
    </dgm:pt>
    <dgm:pt modelId="{4A33D42F-C65B-4E2C-AE8C-E22C1E0030B1}" type="pres">
      <dgm:prSet presAssocID="{AC355222-48BE-4D19-893E-811EB4FE50EE}" presName="connectorText" presStyleLbl="sibTrans1D1" presStyleIdx="0" presStyleCnt="8"/>
      <dgm:spPr/>
    </dgm:pt>
    <dgm:pt modelId="{B4AB7303-49AA-4FAA-BD5E-0445C20AB627}" type="pres">
      <dgm:prSet presAssocID="{3C877917-B937-40A1-AB3C-A2F1C566DBF8}" presName="node" presStyleLbl="node1" presStyleIdx="1" presStyleCnt="9">
        <dgm:presLayoutVars>
          <dgm:bulletEnabled val="1"/>
        </dgm:presLayoutVars>
      </dgm:prSet>
      <dgm:spPr/>
    </dgm:pt>
    <dgm:pt modelId="{6794187C-97A7-4706-90DD-3EE66721FC5D}" type="pres">
      <dgm:prSet presAssocID="{049AFFD2-0D79-42E5-91D1-6549E3FCF62E}" presName="sibTrans" presStyleLbl="sibTrans1D1" presStyleIdx="1" presStyleCnt="8"/>
      <dgm:spPr/>
    </dgm:pt>
    <dgm:pt modelId="{79E974C6-FD44-4E17-B860-2E3E589D4585}" type="pres">
      <dgm:prSet presAssocID="{049AFFD2-0D79-42E5-91D1-6549E3FCF62E}" presName="connectorText" presStyleLbl="sibTrans1D1" presStyleIdx="1" presStyleCnt="8"/>
      <dgm:spPr/>
    </dgm:pt>
    <dgm:pt modelId="{D69159F9-FBFD-4441-BB4E-AD1275EB703D}" type="pres">
      <dgm:prSet presAssocID="{26E72F72-03DF-4948-AF9C-AA7C525F7270}" presName="node" presStyleLbl="node1" presStyleIdx="2" presStyleCnt="9">
        <dgm:presLayoutVars>
          <dgm:bulletEnabled val="1"/>
        </dgm:presLayoutVars>
      </dgm:prSet>
      <dgm:spPr/>
    </dgm:pt>
    <dgm:pt modelId="{D246CE1F-C792-4ACF-BB95-7840A4FF529E}" type="pres">
      <dgm:prSet presAssocID="{17DBC2E8-4B05-4872-8D8B-D8D008BDE655}" presName="sibTrans" presStyleLbl="sibTrans1D1" presStyleIdx="2" presStyleCnt="8"/>
      <dgm:spPr>
        <a:custGeom>
          <a:avLst/>
          <a:gdLst/>
          <a:ahLst/>
          <a:cxnLst/>
          <a:rect l="0" t="0" r="0" b="0"/>
          <a:pathLst>
            <a:path>
              <a:moveTo>
                <a:pt x="4765266" y="0"/>
              </a:moveTo>
              <a:lnTo>
                <a:pt x="4765266" y="224566"/>
              </a:lnTo>
              <a:lnTo>
                <a:pt x="0" y="224566"/>
              </a:lnTo>
              <a:lnTo>
                <a:pt x="0" y="414933"/>
              </a:lnTo>
            </a:path>
          </a:pathLst>
        </a:custGeom>
      </dgm:spPr>
    </dgm:pt>
    <dgm:pt modelId="{49A0B443-2D18-41D0-812A-CE2B4FC8956B}" type="pres">
      <dgm:prSet presAssocID="{17DBC2E8-4B05-4872-8D8B-D8D008BDE655}" presName="connectorText" presStyleLbl="sibTrans1D1" presStyleIdx="2" presStyleCnt="8"/>
      <dgm:spPr/>
    </dgm:pt>
    <dgm:pt modelId="{37E08DF1-5426-44F1-8EC0-6912C65F97E8}" type="pres">
      <dgm:prSet presAssocID="{F02D356B-0D9E-43D0-8D23-F52E8E76D871}" presName="node" presStyleLbl="node1" presStyleIdx="3" presStyleCnt="9">
        <dgm:presLayoutVars>
          <dgm:bulletEnabled val="1"/>
        </dgm:presLayoutVars>
      </dgm:prSet>
      <dgm:spPr>
        <a:prstGeom prst="rect">
          <a:avLst/>
        </a:prstGeom>
      </dgm:spPr>
    </dgm:pt>
    <dgm:pt modelId="{8152B08F-7474-403A-B51B-DFCFF864E8A4}" type="pres">
      <dgm:prSet presAssocID="{2D2B333E-5737-4655-B31C-F5BE0DC4183D}" presName="sibTrans" presStyleLbl="sibTrans1D1" presStyleIdx="3" presStyleCnt="8"/>
      <dgm:spPr/>
    </dgm:pt>
    <dgm:pt modelId="{D52767F4-B440-48A9-B55D-637E68AEDE1E}" type="pres">
      <dgm:prSet presAssocID="{2D2B333E-5737-4655-B31C-F5BE0DC4183D}" presName="connectorText" presStyleLbl="sibTrans1D1" presStyleIdx="3" presStyleCnt="8"/>
      <dgm:spPr/>
    </dgm:pt>
    <dgm:pt modelId="{FDD91F6A-B573-4538-9743-9F7F716ED6C3}" type="pres">
      <dgm:prSet presAssocID="{756AF546-6D6C-4B89-974D-8C20B09A9830}" presName="node" presStyleLbl="node1" presStyleIdx="4" presStyleCnt="9">
        <dgm:presLayoutVars>
          <dgm:bulletEnabled val="1"/>
        </dgm:presLayoutVars>
      </dgm:prSet>
      <dgm:spPr>
        <a:prstGeom prst="rect">
          <a:avLst/>
        </a:prstGeom>
      </dgm:spPr>
    </dgm:pt>
    <dgm:pt modelId="{CEA3A6A4-5B3C-4ABA-BEE6-6360BB6A7F54}" type="pres">
      <dgm:prSet presAssocID="{B77CA059-7A74-47BA-9E16-711185A1D5B8}" presName="sibTrans" presStyleLbl="sibTrans1D1" presStyleIdx="4" presStyleCnt="8"/>
      <dgm:spPr/>
    </dgm:pt>
    <dgm:pt modelId="{B9B128E6-0746-4DAC-9C2B-5A1F2BF5E4EE}" type="pres">
      <dgm:prSet presAssocID="{B77CA059-7A74-47BA-9E16-711185A1D5B8}" presName="connectorText" presStyleLbl="sibTrans1D1" presStyleIdx="4" presStyleCnt="8"/>
      <dgm:spPr/>
    </dgm:pt>
    <dgm:pt modelId="{431D6F10-E6B6-438A-A284-25F7B35078B0}" type="pres">
      <dgm:prSet presAssocID="{88D85C80-39ED-4576-9297-579BD631F3F7}" presName="node" presStyleLbl="node1" presStyleIdx="5" presStyleCnt="9">
        <dgm:presLayoutVars>
          <dgm:bulletEnabled val="1"/>
        </dgm:presLayoutVars>
      </dgm:prSet>
      <dgm:spPr/>
    </dgm:pt>
    <dgm:pt modelId="{F6CBE4F9-1791-4E94-A9E8-23A6C0BF4A8B}" type="pres">
      <dgm:prSet presAssocID="{F4CD6D48-1E40-41F1-A25F-5360B78B50A2}" presName="sibTrans" presStyleLbl="sibTrans1D1" presStyleIdx="5" presStyleCnt="8"/>
      <dgm:spPr/>
    </dgm:pt>
    <dgm:pt modelId="{328CD76C-9FBC-4CA9-8F94-38DE143A8D5B}" type="pres">
      <dgm:prSet presAssocID="{F4CD6D48-1E40-41F1-A25F-5360B78B50A2}" presName="connectorText" presStyleLbl="sibTrans1D1" presStyleIdx="5" presStyleCnt="8"/>
      <dgm:spPr/>
    </dgm:pt>
    <dgm:pt modelId="{EAE017C1-4178-4CEE-9EFC-F0901777FE69}" type="pres">
      <dgm:prSet presAssocID="{86D930A6-FC7B-4E67-9B54-25811D60F671}" presName="node" presStyleLbl="node1" presStyleIdx="6" presStyleCnt="9">
        <dgm:presLayoutVars>
          <dgm:bulletEnabled val="1"/>
        </dgm:presLayoutVars>
      </dgm:prSet>
      <dgm:spPr/>
    </dgm:pt>
    <dgm:pt modelId="{E6445661-36FB-44BE-B3DF-61BF0FC4D79E}" type="pres">
      <dgm:prSet presAssocID="{83E525D5-A6CA-432F-AB4A-6ECD56733181}" presName="sibTrans" presStyleLbl="sibTrans1D1" presStyleIdx="6" presStyleCnt="8"/>
      <dgm:spPr/>
    </dgm:pt>
    <dgm:pt modelId="{88FF1CFC-28AD-4294-A4AD-05198C8A27C9}" type="pres">
      <dgm:prSet presAssocID="{83E525D5-A6CA-432F-AB4A-6ECD56733181}" presName="connectorText" presStyleLbl="sibTrans1D1" presStyleIdx="6" presStyleCnt="8"/>
      <dgm:spPr/>
    </dgm:pt>
    <dgm:pt modelId="{ADE51109-721B-4561-996A-06D0C5901733}" type="pres">
      <dgm:prSet presAssocID="{675E752F-CD9F-4F8B-B0D9-60D12FB2868A}" presName="node" presStyleLbl="node1" presStyleIdx="7" presStyleCnt="9">
        <dgm:presLayoutVars>
          <dgm:bulletEnabled val="1"/>
        </dgm:presLayoutVars>
      </dgm:prSet>
      <dgm:spPr/>
    </dgm:pt>
    <dgm:pt modelId="{57C26D44-EF6E-4ACE-9BF4-68C39B8DFCAF}" type="pres">
      <dgm:prSet presAssocID="{A17F5AFF-7032-49E3-995E-7EC00D4F110B}" presName="sibTrans" presStyleLbl="sibTrans1D1" presStyleIdx="7" presStyleCnt="8"/>
      <dgm:spPr/>
    </dgm:pt>
    <dgm:pt modelId="{7F36BFE6-E7F5-4ECB-AE67-8DF2317FE990}" type="pres">
      <dgm:prSet presAssocID="{A17F5AFF-7032-49E3-995E-7EC00D4F110B}" presName="connectorText" presStyleLbl="sibTrans1D1" presStyleIdx="7" presStyleCnt="8"/>
      <dgm:spPr/>
    </dgm:pt>
    <dgm:pt modelId="{3CD50814-C781-4743-984F-D22A66245A35}" type="pres">
      <dgm:prSet presAssocID="{8FE30F41-83C3-4C0D-9228-E92AA138A003}" presName="node" presStyleLbl="node1" presStyleIdx="8" presStyleCnt="9">
        <dgm:presLayoutVars>
          <dgm:bulletEnabled val="1"/>
        </dgm:presLayoutVars>
      </dgm:prSet>
      <dgm:spPr/>
    </dgm:pt>
  </dgm:ptLst>
  <dgm:cxnLst>
    <dgm:cxn modelId="{9B603801-1C85-400F-9074-EDA95467D515}" type="presOf" srcId="{83E525D5-A6CA-432F-AB4A-6ECD56733181}" destId="{88FF1CFC-28AD-4294-A4AD-05198C8A27C9}" srcOrd="1" destOrd="0" presId="urn:microsoft.com/office/officeart/2005/8/layout/bProcess3"/>
    <dgm:cxn modelId="{EBA1ED04-EF9E-42F2-9669-8DAAAFCFB08D}" type="presOf" srcId="{26E72F72-03DF-4948-AF9C-AA7C525F7270}" destId="{D69159F9-FBFD-4441-BB4E-AD1275EB703D}" srcOrd="0" destOrd="0" presId="urn:microsoft.com/office/officeart/2005/8/layout/bProcess3"/>
    <dgm:cxn modelId="{E30EA807-B2A7-4B7F-B6E0-A83B759917D4}" type="presOf" srcId="{2D2B333E-5737-4655-B31C-F5BE0DC4183D}" destId="{8152B08F-7474-403A-B51B-DFCFF864E8A4}" srcOrd="0" destOrd="0" presId="urn:microsoft.com/office/officeart/2005/8/layout/bProcess3"/>
    <dgm:cxn modelId="{5F3AE211-B581-4A1D-B3D8-A6FB604379AF}" type="presOf" srcId="{8FE30F41-83C3-4C0D-9228-E92AA138A003}" destId="{3CD50814-C781-4743-984F-D22A66245A35}" srcOrd="0" destOrd="0" presId="urn:microsoft.com/office/officeart/2005/8/layout/bProcess3"/>
    <dgm:cxn modelId="{789F6314-D349-4955-B7BE-52555A8F1D0B}" srcId="{7C9E293B-11A2-4E74-AEB4-2A2FAABD3B48}" destId="{F02D356B-0D9E-43D0-8D23-F52E8E76D871}" srcOrd="3" destOrd="0" parTransId="{38DEFBC5-BBFA-45A0-B541-7F38F2291973}" sibTransId="{2D2B333E-5737-4655-B31C-F5BE0DC4183D}"/>
    <dgm:cxn modelId="{BD56BF15-4EEB-4253-9E3B-4396617ED590}" type="presOf" srcId="{3C877917-B937-40A1-AB3C-A2F1C566DBF8}" destId="{B4AB7303-49AA-4FAA-BD5E-0445C20AB627}" srcOrd="0" destOrd="0" presId="urn:microsoft.com/office/officeart/2005/8/layout/bProcess3"/>
    <dgm:cxn modelId="{AE01AE29-55BE-45C1-8180-AD1FB3414C73}" type="presOf" srcId="{E44748F8-B9FF-40FC-B76D-14F2CA461D0E}" destId="{8D646B68-4348-4791-8F6C-1BF25FB54A74}" srcOrd="0" destOrd="0" presId="urn:microsoft.com/office/officeart/2005/8/layout/bProcess3"/>
    <dgm:cxn modelId="{D255692F-0BBF-4298-A6EE-0C2123DF0E04}" srcId="{7C9E293B-11A2-4E74-AEB4-2A2FAABD3B48}" destId="{26E72F72-03DF-4948-AF9C-AA7C525F7270}" srcOrd="2" destOrd="0" parTransId="{B1040AED-6F0C-4A25-B9EE-2788FAE27826}" sibTransId="{17DBC2E8-4B05-4872-8D8B-D8D008BDE655}"/>
    <dgm:cxn modelId="{2260F830-9156-4E26-A536-09DF64A92E83}" type="presOf" srcId="{675E752F-CD9F-4F8B-B0D9-60D12FB2868A}" destId="{ADE51109-721B-4561-996A-06D0C5901733}" srcOrd="0" destOrd="0" presId="urn:microsoft.com/office/officeart/2005/8/layout/bProcess3"/>
    <dgm:cxn modelId="{A5F1F052-FDA1-4CC4-ADC9-ED3495765686}" srcId="{7C9E293B-11A2-4E74-AEB4-2A2FAABD3B48}" destId="{3C877917-B937-40A1-AB3C-A2F1C566DBF8}" srcOrd="1" destOrd="0" parTransId="{C6745D61-6786-424A-ACBE-F1E8CD3FB282}" sibTransId="{049AFFD2-0D79-42E5-91D1-6549E3FCF62E}"/>
    <dgm:cxn modelId="{B96F3E5F-C319-40BB-8C2B-BA7176735DA8}" type="presOf" srcId="{F4CD6D48-1E40-41F1-A25F-5360B78B50A2}" destId="{328CD76C-9FBC-4CA9-8F94-38DE143A8D5B}" srcOrd="1" destOrd="0" presId="urn:microsoft.com/office/officeart/2005/8/layout/bProcess3"/>
    <dgm:cxn modelId="{09AE8462-5A92-407B-99B9-80A260F6F84F}" srcId="{7C9E293B-11A2-4E74-AEB4-2A2FAABD3B48}" destId="{86D930A6-FC7B-4E67-9B54-25811D60F671}" srcOrd="6" destOrd="0" parTransId="{575C1B71-032E-4667-A137-CA04508EC1C9}" sibTransId="{83E525D5-A6CA-432F-AB4A-6ECD56733181}"/>
    <dgm:cxn modelId="{DE07D662-4954-4F3E-B505-DA05C47D4FF0}" type="presOf" srcId="{86D930A6-FC7B-4E67-9B54-25811D60F671}" destId="{EAE017C1-4178-4CEE-9EFC-F0901777FE69}" srcOrd="0" destOrd="0" presId="urn:microsoft.com/office/officeart/2005/8/layout/bProcess3"/>
    <dgm:cxn modelId="{A5B25564-CC03-4D4C-8D7E-414F9CB5D956}" type="presOf" srcId="{F02D356B-0D9E-43D0-8D23-F52E8E76D871}" destId="{37E08DF1-5426-44F1-8EC0-6912C65F97E8}" srcOrd="0" destOrd="0" presId="urn:microsoft.com/office/officeart/2005/8/layout/bProcess3"/>
    <dgm:cxn modelId="{3691D268-87D9-4CDC-B22F-5F1A712A21FF}" srcId="{7C9E293B-11A2-4E74-AEB4-2A2FAABD3B48}" destId="{88D85C80-39ED-4576-9297-579BD631F3F7}" srcOrd="5" destOrd="0" parTransId="{582836CC-6D2D-4D52-AA1F-10F6B580E4B6}" sibTransId="{F4CD6D48-1E40-41F1-A25F-5360B78B50A2}"/>
    <dgm:cxn modelId="{BC0C1F6B-8AAC-455F-8F75-179C1D62EA76}" type="presOf" srcId="{88D85C80-39ED-4576-9297-579BD631F3F7}" destId="{431D6F10-E6B6-438A-A284-25F7B35078B0}" srcOrd="0" destOrd="0" presId="urn:microsoft.com/office/officeart/2005/8/layout/bProcess3"/>
    <dgm:cxn modelId="{E745B46D-D560-4E22-AF5E-8B92E037391E}" type="presOf" srcId="{756AF546-6D6C-4B89-974D-8C20B09A9830}" destId="{FDD91F6A-B573-4538-9743-9F7F716ED6C3}" srcOrd="0" destOrd="0" presId="urn:microsoft.com/office/officeart/2005/8/layout/bProcess3"/>
    <dgm:cxn modelId="{D1E1FA6F-198C-4C41-BEBE-3F935FAAAE29}" type="presOf" srcId="{2D2B333E-5737-4655-B31C-F5BE0DC4183D}" destId="{D52767F4-B440-48A9-B55D-637E68AEDE1E}" srcOrd="1" destOrd="0" presId="urn:microsoft.com/office/officeart/2005/8/layout/bProcess3"/>
    <dgm:cxn modelId="{113DB672-82C0-42A7-BCEB-08F18F08086F}" type="presOf" srcId="{17DBC2E8-4B05-4872-8D8B-D8D008BDE655}" destId="{49A0B443-2D18-41D0-812A-CE2B4FC8956B}" srcOrd="1" destOrd="0" presId="urn:microsoft.com/office/officeart/2005/8/layout/bProcess3"/>
    <dgm:cxn modelId="{ACA1537B-93B3-4FA5-8DB1-1F2EA9027066}" type="presOf" srcId="{17DBC2E8-4B05-4872-8D8B-D8D008BDE655}" destId="{D246CE1F-C792-4ACF-BB95-7840A4FF529E}" srcOrd="0" destOrd="0" presId="urn:microsoft.com/office/officeart/2005/8/layout/bProcess3"/>
    <dgm:cxn modelId="{E3F06D7E-4392-4FC9-BD74-768908EEBC41}" type="presOf" srcId="{AC355222-48BE-4D19-893E-811EB4FE50EE}" destId="{4A33D42F-C65B-4E2C-AE8C-E22C1E0030B1}" srcOrd="1" destOrd="0" presId="urn:microsoft.com/office/officeart/2005/8/layout/bProcess3"/>
    <dgm:cxn modelId="{1189B384-5906-4020-969A-FD199A0F911D}" type="presOf" srcId="{F4CD6D48-1E40-41F1-A25F-5360B78B50A2}" destId="{F6CBE4F9-1791-4E94-A9E8-23A6C0BF4A8B}" srcOrd="0" destOrd="0" presId="urn:microsoft.com/office/officeart/2005/8/layout/bProcess3"/>
    <dgm:cxn modelId="{5970E68E-6B75-4125-92DD-506909477B37}" type="presOf" srcId="{AC355222-48BE-4D19-893E-811EB4FE50EE}" destId="{E226B5AB-C23A-4C42-9799-6CA56B39F57F}" srcOrd="0" destOrd="0" presId="urn:microsoft.com/office/officeart/2005/8/layout/bProcess3"/>
    <dgm:cxn modelId="{00AC7CA1-C7D7-4797-BAD6-E20E2E965FEC}" srcId="{7C9E293B-11A2-4E74-AEB4-2A2FAABD3B48}" destId="{8FE30F41-83C3-4C0D-9228-E92AA138A003}" srcOrd="8" destOrd="0" parTransId="{A68E6926-ADDD-4ABF-B111-7EFFFCB9134C}" sibTransId="{A867C4C8-F51A-4B36-95ED-AE2FE2B6BEE0}"/>
    <dgm:cxn modelId="{B6A51DA5-9B80-436A-87DF-596806635964}" type="presOf" srcId="{B77CA059-7A74-47BA-9E16-711185A1D5B8}" destId="{B9B128E6-0746-4DAC-9C2B-5A1F2BF5E4EE}" srcOrd="1" destOrd="0" presId="urn:microsoft.com/office/officeart/2005/8/layout/bProcess3"/>
    <dgm:cxn modelId="{BB5397A9-1448-4E3A-92EA-8F33ED11FE46}" type="presOf" srcId="{049AFFD2-0D79-42E5-91D1-6549E3FCF62E}" destId="{79E974C6-FD44-4E17-B860-2E3E589D4585}" srcOrd="1" destOrd="0" presId="urn:microsoft.com/office/officeart/2005/8/layout/bProcess3"/>
    <dgm:cxn modelId="{5B467CB3-5D51-44E3-AE05-C034F08814E7}" type="presOf" srcId="{B77CA059-7A74-47BA-9E16-711185A1D5B8}" destId="{CEA3A6A4-5B3C-4ABA-BEE6-6360BB6A7F54}" srcOrd="0" destOrd="0" presId="urn:microsoft.com/office/officeart/2005/8/layout/bProcess3"/>
    <dgm:cxn modelId="{4D1B3BB4-9199-4D6F-8A4A-B56C08E23326}" srcId="{7C9E293B-11A2-4E74-AEB4-2A2FAABD3B48}" destId="{756AF546-6D6C-4B89-974D-8C20B09A9830}" srcOrd="4" destOrd="0" parTransId="{25A5DD00-DE4F-4E02-A492-A075133DA950}" sibTransId="{B77CA059-7A74-47BA-9E16-711185A1D5B8}"/>
    <dgm:cxn modelId="{B6936FB7-0D2C-491E-9FF6-91388136CF16}" type="presOf" srcId="{A17F5AFF-7032-49E3-995E-7EC00D4F110B}" destId="{7F36BFE6-E7F5-4ECB-AE67-8DF2317FE990}" srcOrd="1" destOrd="0" presId="urn:microsoft.com/office/officeart/2005/8/layout/bProcess3"/>
    <dgm:cxn modelId="{3DE419C2-0101-4E16-AA56-1C8E76841F09}" type="presOf" srcId="{A17F5AFF-7032-49E3-995E-7EC00D4F110B}" destId="{57C26D44-EF6E-4ACE-9BF4-68C39B8DFCAF}" srcOrd="0" destOrd="0" presId="urn:microsoft.com/office/officeart/2005/8/layout/bProcess3"/>
    <dgm:cxn modelId="{0D1FD9C7-144D-47E6-81DE-76C6293D8F1C}" type="presOf" srcId="{7C9E293B-11A2-4E74-AEB4-2A2FAABD3B48}" destId="{C56AE18B-2578-40D0-8EFE-045D2C5E4994}" srcOrd="0" destOrd="0" presId="urn:microsoft.com/office/officeart/2005/8/layout/bProcess3"/>
    <dgm:cxn modelId="{CB51E2E6-1E39-4685-8576-F456E9BDD2F7}" type="presOf" srcId="{049AFFD2-0D79-42E5-91D1-6549E3FCF62E}" destId="{6794187C-97A7-4706-90DD-3EE66721FC5D}" srcOrd="0" destOrd="0" presId="urn:microsoft.com/office/officeart/2005/8/layout/bProcess3"/>
    <dgm:cxn modelId="{75A6B1F4-5CF6-464D-9AD0-FFA0BB11520D}" type="presOf" srcId="{83E525D5-A6CA-432F-AB4A-6ECD56733181}" destId="{E6445661-36FB-44BE-B3DF-61BF0FC4D79E}" srcOrd="0" destOrd="0" presId="urn:microsoft.com/office/officeart/2005/8/layout/bProcess3"/>
    <dgm:cxn modelId="{76D1A3FE-523D-4BA8-A368-F02211B21E2C}" srcId="{7C9E293B-11A2-4E74-AEB4-2A2FAABD3B48}" destId="{E44748F8-B9FF-40FC-B76D-14F2CA461D0E}" srcOrd="0" destOrd="0" parTransId="{A63419F6-0F82-4639-9F2C-1FD035E1FF2E}" sibTransId="{AC355222-48BE-4D19-893E-811EB4FE50EE}"/>
    <dgm:cxn modelId="{B9D0CAFF-02F6-455A-988F-CE2CA6AAE646}" srcId="{7C9E293B-11A2-4E74-AEB4-2A2FAABD3B48}" destId="{675E752F-CD9F-4F8B-B0D9-60D12FB2868A}" srcOrd="7" destOrd="0" parTransId="{BB01CDA5-9E07-447C-A34B-5E5514BB3A8B}" sibTransId="{A17F5AFF-7032-49E3-995E-7EC00D4F110B}"/>
    <dgm:cxn modelId="{993513C7-6F56-4CD0-832E-A5B52C646C95}" type="presParOf" srcId="{C56AE18B-2578-40D0-8EFE-045D2C5E4994}" destId="{8D646B68-4348-4791-8F6C-1BF25FB54A74}" srcOrd="0" destOrd="0" presId="urn:microsoft.com/office/officeart/2005/8/layout/bProcess3"/>
    <dgm:cxn modelId="{50C8BAE9-1BF2-4455-A89A-B0BF4886B3E4}" type="presParOf" srcId="{C56AE18B-2578-40D0-8EFE-045D2C5E4994}" destId="{E226B5AB-C23A-4C42-9799-6CA56B39F57F}" srcOrd="1" destOrd="0" presId="urn:microsoft.com/office/officeart/2005/8/layout/bProcess3"/>
    <dgm:cxn modelId="{4B1B1A26-3B7F-4F71-9848-7CD0517116C3}" type="presParOf" srcId="{E226B5AB-C23A-4C42-9799-6CA56B39F57F}" destId="{4A33D42F-C65B-4E2C-AE8C-E22C1E0030B1}" srcOrd="0" destOrd="0" presId="urn:microsoft.com/office/officeart/2005/8/layout/bProcess3"/>
    <dgm:cxn modelId="{0BC9FAE9-1FF0-438C-84D6-BF26C4DA4667}" type="presParOf" srcId="{C56AE18B-2578-40D0-8EFE-045D2C5E4994}" destId="{B4AB7303-49AA-4FAA-BD5E-0445C20AB627}" srcOrd="2" destOrd="0" presId="urn:microsoft.com/office/officeart/2005/8/layout/bProcess3"/>
    <dgm:cxn modelId="{2912C056-4351-49F9-BAE2-5B888EAB136A}" type="presParOf" srcId="{C56AE18B-2578-40D0-8EFE-045D2C5E4994}" destId="{6794187C-97A7-4706-90DD-3EE66721FC5D}" srcOrd="3" destOrd="0" presId="urn:microsoft.com/office/officeart/2005/8/layout/bProcess3"/>
    <dgm:cxn modelId="{61F8EF72-3895-4FE1-AFD9-791378CF1E58}" type="presParOf" srcId="{6794187C-97A7-4706-90DD-3EE66721FC5D}" destId="{79E974C6-FD44-4E17-B860-2E3E589D4585}" srcOrd="0" destOrd="0" presId="urn:microsoft.com/office/officeart/2005/8/layout/bProcess3"/>
    <dgm:cxn modelId="{D732B1D3-43AE-422D-A57E-202F37D91F3B}" type="presParOf" srcId="{C56AE18B-2578-40D0-8EFE-045D2C5E4994}" destId="{D69159F9-FBFD-4441-BB4E-AD1275EB703D}" srcOrd="4" destOrd="0" presId="urn:microsoft.com/office/officeart/2005/8/layout/bProcess3"/>
    <dgm:cxn modelId="{7FA1019C-C4B4-437A-BDE3-6B2CDD166955}" type="presParOf" srcId="{C56AE18B-2578-40D0-8EFE-045D2C5E4994}" destId="{D246CE1F-C792-4ACF-BB95-7840A4FF529E}" srcOrd="5" destOrd="0" presId="urn:microsoft.com/office/officeart/2005/8/layout/bProcess3"/>
    <dgm:cxn modelId="{F896E17D-C454-4544-9C6C-D4CA2CBE9716}" type="presParOf" srcId="{D246CE1F-C792-4ACF-BB95-7840A4FF529E}" destId="{49A0B443-2D18-41D0-812A-CE2B4FC8956B}" srcOrd="0" destOrd="0" presId="urn:microsoft.com/office/officeart/2005/8/layout/bProcess3"/>
    <dgm:cxn modelId="{796B096B-E1F9-4970-A231-11C7AA2A0ECC}" type="presParOf" srcId="{C56AE18B-2578-40D0-8EFE-045D2C5E4994}" destId="{37E08DF1-5426-44F1-8EC0-6912C65F97E8}" srcOrd="6" destOrd="0" presId="urn:microsoft.com/office/officeart/2005/8/layout/bProcess3"/>
    <dgm:cxn modelId="{0B55AC93-E226-4C7E-9262-46E1A28F9982}" type="presParOf" srcId="{C56AE18B-2578-40D0-8EFE-045D2C5E4994}" destId="{8152B08F-7474-403A-B51B-DFCFF864E8A4}" srcOrd="7" destOrd="0" presId="urn:microsoft.com/office/officeart/2005/8/layout/bProcess3"/>
    <dgm:cxn modelId="{5236D9E2-6E8E-4975-896B-FC0366B283F5}" type="presParOf" srcId="{8152B08F-7474-403A-B51B-DFCFF864E8A4}" destId="{D52767F4-B440-48A9-B55D-637E68AEDE1E}" srcOrd="0" destOrd="0" presId="urn:microsoft.com/office/officeart/2005/8/layout/bProcess3"/>
    <dgm:cxn modelId="{40EA4CF2-2D92-427A-A00A-F2ECC81BD852}" type="presParOf" srcId="{C56AE18B-2578-40D0-8EFE-045D2C5E4994}" destId="{FDD91F6A-B573-4538-9743-9F7F716ED6C3}" srcOrd="8" destOrd="0" presId="urn:microsoft.com/office/officeart/2005/8/layout/bProcess3"/>
    <dgm:cxn modelId="{8FBE79A2-BC6C-4688-A024-AD0DC286E239}" type="presParOf" srcId="{C56AE18B-2578-40D0-8EFE-045D2C5E4994}" destId="{CEA3A6A4-5B3C-4ABA-BEE6-6360BB6A7F54}" srcOrd="9" destOrd="0" presId="urn:microsoft.com/office/officeart/2005/8/layout/bProcess3"/>
    <dgm:cxn modelId="{2E259112-3DB9-4712-9352-E976ECFD9254}" type="presParOf" srcId="{CEA3A6A4-5B3C-4ABA-BEE6-6360BB6A7F54}" destId="{B9B128E6-0746-4DAC-9C2B-5A1F2BF5E4EE}" srcOrd="0" destOrd="0" presId="urn:microsoft.com/office/officeart/2005/8/layout/bProcess3"/>
    <dgm:cxn modelId="{94126A47-AE52-4527-8142-F7B32BDE1173}" type="presParOf" srcId="{C56AE18B-2578-40D0-8EFE-045D2C5E4994}" destId="{431D6F10-E6B6-438A-A284-25F7B35078B0}" srcOrd="10" destOrd="0" presId="urn:microsoft.com/office/officeart/2005/8/layout/bProcess3"/>
    <dgm:cxn modelId="{94375C4A-1791-443B-9D68-67D39FAA0780}" type="presParOf" srcId="{C56AE18B-2578-40D0-8EFE-045D2C5E4994}" destId="{F6CBE4F9-1791-4E94-A9E8-23A6C0BF4A8B}" srcOrd="11" destOrd="0" presId="urn:microsoft.com/office/officeart/2005/8/layout/bProcess3"/>
    <dgm:cxn modelId="{DAB8A068-A300-423E-8EC7-FC396540B4A0}" type="presParOf" srcId="{F6CBE4F9-1791-4E94-A9E8-23A6C0BF4A8B}" destId="{328CD76C-9FBC-4CA9-8F94-38DE143A8D5B}" srcOrd="0" destOrd="0" presId="urn:microsoft.com/office/officeart/2005/8/layout/bProcess3"/>
    <dgm:cxn modelId="{D1BE36C8-93D0-4673-8972-AD932F06F139}" type="presParOf" srcId="{C56AE18B-2578-40D0-8EFE-045D2C5E4994}" destId="{EAE017C1-4178-4CEE-9EFC-F0901777FE69}" srcOrd="12" destOrd="0" presId="urn:microsoft.com/office/officeart/2005/8/layout/bProcess3"/>
    <dgm:cxn modelId="{CDB1471C-F98F-4288-B63E-71B28C933801}" type="presParOf" srcId="{C56AE18B-2578-40D0-8EFE-045D2C5E4994}" destId="{E6445661-36FB-44BE-B3DF-61BF0FC4D79E}" srcOrd="13" destOrd="0" presId="urn:microsoft.com/office/officeart/2005/8/layout/bProcess3"/>
    <dgm:cxn modelId="{3EBFB744-782D-4DBB-97BE-9531A9D4D8AA}" type="presParOf" srcId="{E6445661-36FB-44BE-B3DF-61BF0FC4D79E}" destId="{88FF1CFC-28AD-4294-A4AD-05198C8A27C9}" srcOrd="0" destOrd="0" presId="urn:microsoft.com/office/officeart/2005/8/layout/bProcess3"/>
    <dgm:cxn modelId="{D1755896-A4F1-4833-BE14-33345BB4AE8E}" type="presParOf" srcId="{C56AE18B-2578-40D0-8EFE-045D2C5E4994}" destId="{ADE51109-721B-4561-996A-06D0C5901733}" srcOrd="14" destOrd="0" presId="urn:microsoft.com/office/officeart/2005/8/layout/bProcess3"/>
    <dgm:cxn modelId="{A70FAE14-4557-4044-A8CD-C9B8A96EFBDB}" type="presParOf" srcId="{C56AE18B-2578-40D0-8EFE-045D2C5E4994}" destId="{57C26D44-EF6E-4ACE-9BF4-68C39B8DFCAF}" srcOrd="15" destOrd="0" presId="urn:microsoft.com/office/officeart/2005/8/layout/bProcess3"/>
    <dgm:cxn modelId="{28A1A74D-D051-4967-9E56-EB124263CB14}" type="presParOf" srcId="{57C26D44-EF6E-4ACE-9BF4-68C39B8DFCAF}" destId="{7F36BFE6-E7F5-4ECB-AE67-8DF2317FE990}" srcOrd="0" destOrd="0" presId="urn:microsoft.com/office/officeart/2005/8/layout/bProcess3"/>
    <dgm:cxn modelId="{F77A56C7-4141-45FD-9ACF-82CF85140E9A}" type="presParOf" srcId="{C56AE18B-2578-40D0-8EFE-045D2C5E4994}" destId="{3CD50814-C781-4743-984F-D22A66245A35}"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6B5AB-C23A-4C42-9799-6CA56B39F57F}">
      <dsp:nvSpPr>
        <dsp:cNvPr id="0" name=""/>
        <dsp:cNvSpPr/>
      </dsp:nvSpPr>
      <dsp:spPr>
        <a:xfrm>
          <a:off x="3010409" y="699731"/>
          <a:ext cx="536168" cy="91440"/>
        </a:xfrm>
        <a:custGeom>
          <a:avLst/>
          <a:gdLst/>
          <a:ahLst/>
          <a:cxnLst/>
          <a:rect l="0" t="0" r="0" b="0"/>
          <a:pathLst>
            <a:path>
              <a:moveTo>
                <a:pt x="0" y="45720"/>
              </a:moveTo>
              <a:lnTo>
                <a:pt x="414933" y="45720"/>
              </a:lnTo>
            </a:path>
          </a:pathLst>
        </a:custGeom>
        <a:noFill/>
        <a:ln w="6350" cap="flat" cmpd="sng" algn="ctr">
          <a:solidFill>
            <a:srgbClr val="FFC000">
              <a:shade val="90000"/>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hueOff val="0"/>
                <a:satOff val="0"/>
                <a:lumOff val="0"/>
                <a:alphaOff val="0"/>
              </a:sysClr>
            </a:solidFill>
            <a:latin typeface="Calibri" panose="020F0502020204030204"/>
            <a:ea typeface="+mn-ea"/>
            <a:cs typeface="+mn-cs"/>
          </a:endParaRPr>
        </a:p>
      </dsp:txBody>
      <dsp:txXfrm>
        <a:off x="3264324" y="742615"/>
        <a:ext cx="0" cy="0"/>
      </dsp:txXfrm>
    </dsp:sp>
    <dsp:sp modelId="{8D646B68-4348-4791-8F6C-1BF25FB54A74}">
      <dsp:nvSpPr>
        <dsp:cNvPr id="0" name=""/>
        <dsp:cNvSpPr/>
      </dsp:nvSpPr>
      <dsp:spPr>
        <a:xfrm>
          <a:off x="547998" y="6188"/>
          <a:ext cx="2464211" cy="1478526"/>
        </a:xfrm>
        <a:prstGeom prst="rect">
          <a:avLst/>
        </a:prstGeom>
        <a:solidFill>
          <a:srgbClr val="FFC000">
            <a:shade val="8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IE" sz="2800" b="1" kern="1200" dirty="0">
              <a:solidFill>
                <a:schemeClr val="bg2"/>
              </a:solidFill>
              <a:latin typeface="Calibri" panose="020F0502020204030204"/>
              <a:ea typeface="+mn-ea"/>
              <a:cs typeface="+mn-cs"/>
            </a:rPr>
            <a:t>Types of consumers </a:t>
          </a:r>
        </a:p>
      </dsp:txBody>
      <dsp:txXfrm>
        <a:off x="547998" y="6188"/>
        <a:ext cx="2464211" cy="1478526"/>
      </dsp:txXfrm>
    </dsp:sp>
    <dsp:sp modelId="{6794187C-97A7-4706-90DD-3EE66721FC5D}">
      <dsp:nvSpPr>
        <dsp:cNvPr id="0" name=""/>
        <dsp:cNvSpPr/>
      </dsp:nvSpPr>
      <dsp:spPr>
        <a:xfrm>
          <a:off x="6041389" y="699731"/>
          <a:ext cx="536168" cy="91440"/>
        </a:xfrm>
        <a:custGeom>
          <a:avLst/>
          <a:gdLst/>
          <a:ahLst/>
          <a:cxnLst/>
          <a:rect l="0" t="0" r="0" b="0"/>
          <a:pathLst>
            <a:path>
              <a:moveTo>
                <a:pt x="0" y="45720"/>
              </a:moveTo>
              <a:lnTo>
                <a:pt x="414933" y="45720"/>
              </a:lnTo>
            </a:path>
          </a:pathLst>
        </a:custGeom>
        <a:noFill/>
        <a:ln w="6350" cap="flat" cmpd="sng" algn="ctr">
          <a:solidFill>
            <a:srgbClr val="FFC000">
              <a:shade val="90000"/>
              <a:hueOff val="-73695"/>
              <a:satOff val="0"/>
              <a:lumOff val="4494"/>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hueOff val="0"/>
                <a:satOff val="0"/>
                <a:lumOff val="0"/>
                <a:alphaOff val="0"/>
              </a:sysClr>
            </a:solidFill>
            <a:latin typeface="Calibri" panose="020F0502020204030204"/>
            <a:ea typeface="+mn-ea"/>
            <a:cs typeface="+mn-cs"/>
          </a:endParaRPr>
        </a:p>
      </dsp:txBody>
      <dsp:txXfrm>
        <a:off x="6295304" y="742615"/>
        <a:ext cx="0" cy="0"/>
      </dsp:txXfrm>
    </dsp:sp>
    <dsp:sp modelId="{B4AB7303-49AA-4FAA-BD5E-0445C20AB627}">
      <dsp:nvSpPr>
        <dsp:cNvPr id="0" name=""/>
        <dsp:cNvSpPr/>
      </dsp:nvSpPr>
      <dsp:spPr>
        <a:xfrm>
          <a:off x="3578977" y="6188"/>
          <a:ext cx="2464211" cy="1478526"/>
        </a:xfrm>
        <a:prstGeom prst="rect">
          <a:avLst/>
        </a:prstGeom>
        <a:solidFill>
          <a:srgbClr val="FFC000">
            <a:shade val="80000"/>
            <a:hueOff val="-64160"/>
            <a:satOff val="0"/>
            <a:lumOff val="423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IE" sz="2400" b="1" kern="1200" dirty="0">
              <a:solidFill>
                <a:schemeClr val="bg2"/>
              </a:solidFill>
              <a:latin typeface="Calibri" panose="020F0502020204030204"/>
              <a:ea typeface="+mn-ea"/>
              <a:cs typeface="+mn-cs"/>
            </a:rPr>
            <a:t>What is a ‘Critical Consumer</a:t>
          </a:r>
          <a:r>
            <a:rPr lang="en-IE" sz="2100" b="1" kern="1200" dirty="0">
              <a:solidFill>
                <a:schemeClr val="bg2"/>
              </a:solidFill>
              <a:latin typeface="Calibri" panose="020F0502020204030204"/>
              <a:ea typeface="+mn-ea"/>
              <a:cs typeface="+mn-cs"/>
            </a:rPr>
            <a:t>‘</a:t>
          </a:r>
        </a:p>
      </dsp:txBody>
      <dsp:txXfrm>
        <a:off x="3578977" y="6188"/>
        <a:ext cx="2464211" cy="1478526"/>
      </dsp:txXfrm>
    </dsp:sp>
    <dsp:sp modelId="{D246CE1F-C792-4ACF-BB95-7840A4FF529E}">
      <dsp:nvSpPr>
        <dsp:cNvPr id="0" name=""/>
        <dsp:cNvSpPr/>
      </dsp:nvSpPr>
      <dsp:spPr>
        <a:xfrm>
          <a:off x="1780103" y="1482915"/>
          <a:ext cx="6061959" cy="536168"/>
        </a:xfrm>
        <a:custGeom>
          <a:avLst/>
          <a:gdLst/>
          <a:ahLst/>
          <a:cxnLst/>
          <a:rect l="0" t="0" r="0" b="0"/>
          <a:pathLst>
            <a:path>
              <a:moveTo>
                <a:pt x="4765266" y="0"/>
              </a:moveTo>
              <a:lnTo>
                <a:pt x="4765266" y="224566"/>
              </a:lnTo>
              <a:lnTo>
                <a:pt x="0" y="224566"/>
              </a:lnTo>
              <a:lnTo>
                <a:pt x="0" y="414933"/>
              </a:lnTo>
            </a:path>
          </a:pathLst>
        </a:custGeom>
        <a:noFill/>
        <a:ln w="6350" cap="flat" cmpd="sng" algn="ctr">
          <a:solidFill>
            <a:srgbClr val="FFC000">
              <a:shade val="90000"/>
              <a:hueOff val="-147391"/>
              <a:satOff val="0"/>
              <a:lumOff val="8988"/>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hueOff val="0"/>
                <a:satOff val="0"/>
                <a:lumOff val="0"/>
                <a:alphaOff val="0"/>
              </a:sysClr>
            </a:solidFill>
            <a:latin typeface="Calibri" panose="020F0502020204030204"/>
            <a:ea typeface="+mn-ea"/>
            <a:cs typeface="+mn-cs"/>
          </a:endParaRPr>
        </a:p>
      </dsp:txBody>
      <dsp:txXfrm>
        <a:off x="4658873" y="1748162"/>
        <a:ext cx="304419" cy="5673"/>
      </dsp:txXfrm>
    </dsp:sp>
    <dsp:sp modelId="{D69159F9-FBFD-4441-BB4E-AD1275EB703D}">
      <dsp:nvSpPr>
        <dsp:cNvPr id="0" name=""/>
        <dsp:cNvSpPr/>
      </dsp:nvSpPr>
      <dsp:spPr>
        <a:xfrm>
          <a:off x="6609957" y="6188"/>
          <a:ext cx="2464211" cy="1478526"/>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IE" sz="2800" b="1" kern="1200" dirty="0">
              <a:solidFill>
                <a:schemeClr val="bg2"/>
              </a:solidFill>
              <a:latin typeface="Calibri" panose="020F0502020204030204"/>
              <a:ea typeface="+mn-ea"/>
              <a:cs typeface="+mn-cs"/>
            </a:rPr>
            <a:t>Activity - Advertising</a:t>
          </a:r>
        </a:p>
      </dsp:txBody>
      <dsp:txXfrm>
        <a:off x="6609957" y="6188"/>
        <a:ext cx="2464211" cy="1478526"/>
      </dsp:txXfrm>
    </dsp:sp>
    <dsp:sp modelId="{8152B08F-7474-403A-B51B-DFCFF864E8A4}">
      <dsp:nvSpPr>
        <dsp:cNvPr id="0" name=""/>
        <dsp:cNvSpPr/>
      </dsp:nvSpPr>
      <dsp:spPr>
        <a:xfrm>
          <a:off x="3010409" y="2745027"/>
          <a:ext cx="536168" cy="91440"/>
        </a:xfrm>
        <a:custGeom>
          <a:avLst/>
          <a:gdLst/>
          <a:ahLst/>
          <a:cxnLst/>
          <a:rect l="0" t="0" r="0" b="0"/>
          <a:pathLst>
            <a:path>
              <a:moveTo>
                <a:pt x="0" y="45720"/>
              </a:moveTo>
              <a:lnTo>
                <a:pt x="536168" y="45720"/>
              </a:lnTo>
            </a:path>
          </a:pathLst>
        </a:custGeom>
        <a:noFill/>
        <a:ln w="9525" cap="flat" cmpd="sng" algn="ctr">
          <a:solidFill>
            <a:schemeClr val="accent4">
              <a:shade val="90000"/>
              <a:hueOff val="-86775"/>
              <a:satOff val="-27102"/>
              <a:lumOff val="1558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3264324" y="2787910"/>
        <a:ext cx="28338" cy="5673"/>
      </dsp:txXfrm>
    </dsp:sp>
    <dsp:sp modelId="{37E08DF1-5426-44F1-8EC0-6912C65F97E8}">
      <dsp:nvSpPr>
        <dsp:cNvPr id="0" name=""/>
        <dsp:cNvSpPr/>
      </dsp:nvSpPr>
      <dsp:spPr>
        <a:xfrm>
          <a:off x="547998" y="2051483"/>
          <a:ext cx="2464211" cy="1478526"/>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IE" sz="3200" b="1" kern="1200" dirty="0">
              <a:solidFill>
                <a:schemeClr val="bg2"/>
              </a:solidFill>
              <a:latin typeface="Calibri" panose="020F0502020204030204"/>
              <a:ea typeface="+mn-ea"/>
              <a:cs typeface="+mn-cs"/>
            </a:rPr>
            <a:t>Break</a:t>
          </a:r>
          <a:endParaRPr lang="en-IE" sz="2100" b="1" kern="1200" dirty="0">
            <a:solidFill>
              <a:schemeClr val="bg2"/>
            </a:solidFill>
            <a:latin typeface="Calibri" panose="020F0502020204030204"/>
            <a:ea typeface="+mn-ea"/>
            <a:cs typeface="+mn-cs"/>
          </a:endParaRPr>
        </a:p>
      </dsp:txBody>
      <dsp:txXfrm>
        <a:off x="547998" y="2051483"/>
        <a:ext cx="2464211" cy="1478526"/>
      </dsp:txXfrm>
    </dsp:sp>
    <dsp:sp modelId="{CEA3A6A4-5B3C-4ABA-BEE6-6360BB6A7F54}">
      <dsp:nvSpPr>
        <dsp:cNvPr id="0" name=""/>
        <dsp:cNvSpPr/>
      </dsp:nvSpPr>
      <dsp:spPr>
        <a:xfrm>
          <a:off x="6041389" y="2745027"/>
          <a:ext cx="536168" cy="91440"/>
        </a:xfrm>
        <a:custGeom>
          <a:avLst/>
          <a:gdLst/>
          <a:ahLst/>
          <a:cxnLst/>
          <a:rect l="0" t="0" r="0" b="0"/>
          <a:pathLst>
            <a:path>
              <a:moveTo>
                <a:pt x="0" y="45720"/>
              </a:moveTo>
              <a:lnTo>
                <a:pt x="536168" y="45720"/>
              </a:lnTo>
            </a:path>
          </a:pathLst>
        </a:custGeom>
        <a:noFill/>
        <a:ln w="9525" cap="flat" cmpd="sng" algn="ctr">
          <a:solidFill>
            <a:schemeClr val="accent4">
              <a:shade val="90000"/>
              <a:hueOff val="-115700"/>
              <a:satOff val="-36136"/>
              <a:lumOff val="2077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6295304" y="2787910"/>
        <a:ext cx="28338" cy="5673"/>
      </dsp:txXfrm>
    </dsp:sp>
    <dsp:sp modelId="{FDD91F6A-B573-4538-9743-9F7F716ED6C3}">
      <dsp:nvSpPr>
        <dsp:cNvPr id="0" name=""/>
        <dsp:cNvSpPr/>
      </dsp:nvSpPr>
      <dsp:spPr>
        <a:xfrm>
          <a:off x="3578977" y="2051483"/>
          <a:ext cx="2464211" cy="1478526"/>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IE" sz="2100" b="1" kern="1200" dirty="0">
              <a:solidFill>
                <a:schemeClr val="bg2"/>
              </a:solidFill>
              <a:latin typeface="Calibri" panose="020F0502020204030204"/>
              <a:ea typeface="+mn-ea"/>
              <a:cs typeface="+mn-cs"/>
            </a:rPr>
            <a:t>Advertising and the Money Matters Comic Strip </a:t>
          </a:r>
        </a:p>
      </dsp:txBody>
      <dsp:txXfrm>
        <a:off x="3578977" y="2051483"/>
        <a:ext cx="2464211" cy="1478526"/>
      </dsp:txXfrm>
    </dsp:sp>
    <dsp:sp modelId="{F6CBE4F9-1791-4E94-A9E8-23A6C0BF4A8B}">
      <dsp:nvSpPr>
        <dsp:cNvPr id="0" name=""/>
        <dsp:cNvSpPr/>
      </dsp:nvSpPr>
      <dsp:spPr>
        <a:xfrm>
          <a:off x="1780103" y="3528210"/>
          <a:ext cx="6061959" cy="536168"/>
        </a:xfrm>
        <a:custGeom>
          <a:avLst/>
          <a:gdLst/>
          <a:ahLst/>
          <a:cxnLst/>
          <a:rect l="0" t="0" r="0" b="0"/>
          <a:pathLst>
            <a:path>
              <a:moveTo>
                <a:pt x="6061959" y="0"/>
              </a:moveTo>
              <a:lnTo>
                <a:pt x="6061959" y="285184"/>
              </a:lnTo>
              <a:lnTo>
                <a:pt x="0" y="285184"/>
              </a:lnTo>
              <a:lnTo>
                <a:pt x="0" y="536168"/>
              </a:lnTo>
            </a:path>
          </a:pathLst>
        </a:custGeom>
        <a:noFill/>
        <a:ln w="9525" cap="flat" cmpd="sng" algn="ctr">
          <a:solidFill>
            <a:schemeClr val="accent4">
              <a:shade val="90000"/>
              <a:hueOff val="-144625"/>
              <a:satOff val="-45170"/>
              <a:lumOff val="2596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4658873" y="3793458"/>
        <a:ext cx="304419" cy="5673"/>
      </dsp:txXfrm>
    </dsp:sp>
    <dsp:sp modelId="{431D6F10-E6B6-438A-A284-25F7B35078B0}">
      <dsp:nvSpPr>
        <dsp:cNvPr id="0" name=""/>
        <dsp:cNvSpPr/>
      </dsp:nvSpPr>
      <dsp:spPr>
        <a:xfrm>
          <a:off x="6609957" y="2051483"/>
          <a:ext cx="2464211" cy="1478526"/>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IE" sz="2800" b="1" kern="1200" dirty="0">
              <a:solidFill>
                <a:schemeClr val="bg2"/>
              </a:solidFill>
              <a:latin typeface="Calibri" panose="020F0502020204030204"/>
              <a:ea typeface="+mn-ea"/>
              <a:cs typeface="+mn-cs"/>
            </a:rPr>
            <a:t>The psychology of colour </a:t>
          </a:r>
        </a:p>
      </dsp:txBody>
      <dsp:txXfrm>
        <a:off x="6609957" y="2051483"/>
        <a:ext cx="2464211" cy="1478526"/>
      </dsp:txXfrm>
    </dsp:sp>
    <dsp:sp modelId="{E6445661-36FB-44BE-B3DF-61BF0FC4D79E}">
      <dsp:nvSpPr>
        <dsp:cNvPr id="0" name=""/>
        <dsp:cNvSpPr/>
      </dsp:nvSpPr>
      <dsp:spPr>
        <a:xfrm>
          <a:off x="3010409" y="4790322"/>
          <a:ext cx="536168" cy="91440"/>
        </a:xfrm>
        <a:custGeom>
          <a:avLst/>
          <a:gdLst/>
          <a:ahLst/>
          <a:cxnLst/>
          <a:rect l="0" t="0" r="0" b="0"/>
          <a:pathLst>
            <a:path>
              <a:moveTo>
                <a:pt x="0" y="45720"/>
              </a:moveTo>
              <a:lnTo>
                <a:pt x="536168" y="45720"/>
              </a:lnTo>
            </a:path>
          </a:pathLst>
        </a:custGeom>
        <a:noFill/>
        <a:ln w="9525" cap="flat" cmpd="sng" algn="ctr">
          <a:solidFill>
            <a:schemeClr val="accent4">
              <a:shade val="90000"/>
              <a:hueOff val="-173549"/>
              <a:satOff val="-54204"/>
              <a:lumOff val="3116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3264324" y="4833205"/>
        <a:ext cx="28338" cy="5673"/>
      </dsp:txXfrm>
    </dsp:sp>
    <dsp:sp modelId="{EAE017C1-4178-4CEE-9EFC-F0901777FE69}">
      <dsp:nvSpPr>
        <dsp:cNvPr id="0" name=""/>
        <dsp:cNvSpPr/>
      </dsp:nvSpPr>
      <dsp:spPr>
        <a:xfrm>
          <a:off x="547998" y="4096778"/>
          <a:ext cx="2464211" cy="1478526"/>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IE" sz="2100" b="1" kern="1200" dirty="0">
              <a:solidFill>
                <a:schemeClr val="bg2"/>
              </a:solidFill>
              <a:latin typeface="Calibri" panose="020F0502020204030204"/>
              <a:ea typeface="+mn-ea"/>
              <a:cs typeface="+mn-cs"/>
            </a:rPr>
            <a:t>Money Matters resources Escape the Money Jungle</a:t>
          </a:r>
        </a:p>
      </dsp:txBody>
      <dsp:txXfrm>
        <a:off x="547998" y="4096778"/>
        <a:ext cx="2464211" cy="1478526"/>
      </dsp:txXfrm>
    </dsp:sp>
    <dsp:sp modelId="{57C26D44-EF6E-4ACE-9BF4-68C39B8DFCAF}">
      <dsp:nvSpPr>
        <dsp:cNvPr id="0" name=""/>
        <dsp:cNvSpPr/>
      </dsp:nvSpPr>
      <dsp:spPr>
        <a:xfrm>
          <a:off x="6041389" y="4790322"/>
          <a:ext cx="536168" cy="91440"/>
        </a:xfrm>
        <a:custGeom>
          <a:avLst/>
          <a:gdLst/>
          <a:ahLst/>
          <a:cxnLst/>
          <a:rect l="0" t="0" r="0" b="0"/>
          <a:pathLst>
            <a:path>
              <a:moveTo>
                <a:pt x="0" y="45720"/>
              </a:moveTo>
              <a:lnTo>
                <a:pt x="536168" y="45720"/>
              </a:lnTo>
            </a:path>
          </a:pathLst>
        </a:custGeom>
        <a:noFill/>
        <a:ln w="9525" cap="flat" cmpd="sng" algn="ctr">
          <a:solidFill>
            <a:schemeClr val="accent4">
              <a:shade val="90000"/>
              <a:hueOff val="-202474"/>
              <a:satOff val="-63238"/>
              <a:lumOff val="3635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6295304" y="4833205"/>
        <a:ext cx="28338" cy="5673"/>
      </dsp:txXfrm>
    </dsp:sp>
    <dsp:sp modelId="{ADE51109-721B-4561-996A-06D0C5901733}">
      <dsp:nvSpPr>
        <dsp:cNvPr id="0" name=""/>
        <dsp:cNvSpPr/>
      </dsp:nvSpPr>
      <dsp:spPr>
        <a:xfrm>
          <a:off x="3578977" y="4096778"/>
          <a:ext cx="2464211" cy="1478526"/>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IE" sz="2100" b="1" kern="1200" dirty="0">
              <a:solidFill>
                <a:schemeClr val="bg2"/>
              </a:solidFill>
              <a:latin typeface="Calibri" panose="020F0502020204030204"/>
              <a:ea typeface="+mn-ea"/>
              <a:cs typeface="+mn-cs"/>
            </a:rPr>
            <a:t>Money Matters resources and The Circular Economy </a:t>
          </a:r>
        </a:p>
      </dsp:txBody>
      <dsp:txXfrm>
        <a:off x="3578977" y="4096778"/>
        <a:ext cx="2464211" cy="1478526"/>
      </dsp:txXfrm>
    </dsp:sp>
    <dsp:sp modelId="{3CD50814-C781-4743-984F-D22A66245A35}">
      <dsp:nvSpPr>
        <dsp:cNvPr id="0" name=""/>
        <dsp:cNvSpPr/>
      </dsp:nvSpPr>
      <dsp:spPr>
        <a:xfrm>
          <a:off x="6609957" y="4096778"/>
          <a:ext cx="2464211" cy="1478526"/>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IE" sz="3600" b="1" kern="1200" dirty="0">
              <a:solidFill>
                <a:schemeClr val="bg2"/>
              </a:solidFill>
              <a:latin typeface="Calibri" panose="020F0502020204030204"/>
              <a:ea typeface="+mn-ea"/>
              <a:cs typeface="+mn-cs"/>
            </a:rPr>
            <a:t>End</a:t>
          </a:r>
          <a:r>
            <a:rPr lang="en-IE" sz="2100" kern="1200" dirty="0">
              <a:solidFill>
                <a:sysClr val="window" lastClr="FFFFFF"/>
              </a:solidFill>
              <a:latin typeface="Calibri" panose="020F0502020204030204"/>
              <a:ea typeface="+mn-ea"/>
              <a:cs typeface="+mn-cs"/>
            </a:rPr>
            <a:t> </a:t>
          </a:r>
        </a:p>
      </dsp:txBody>
      <dsp:txXfrm>
        <a:off x="6609957" y="4096778"/>
        <a:ext cx="2464211" cy="1478526"/>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9" name="Google Shape;11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4" name="Google Shape;14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16</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 </a:t>
            </a:r>
            <a:endParaRPr/>
          </a:p>
        </p:txBody>
      </p:sp>
      <p:sp>
        <p:nvSpPr>
          <p:cNvPr id="181" name="Google Shape;18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20</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 </a:t>
            </a:r>
            <a:endParaRPr/>
          </a:p>
        </p:txBody>
      </p:sp>
      <p:sp>
        <p:nvSpPr>
          <p:cNvPr id="189" name="Google Shape;18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23</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a:t>
            </a:fld>
            <a:endParaRPr/>
          </a:p>
        </p:txBody>
      </p:sp>
    </p:spTree>
    <p:extLst>
      <p:ext uri="{BB962C8B-B14F-4D97-AF65-F5344CB8AC3E}">
        <p14:creationId xmlns:p14="http://schemas.microsoft.com/office/powerpoint/2010/main" val="2538340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 </a:t>
            </a:r>
            <a:endParaRPr/>
          </a:p>
        </p:txBody>
      </p:sp>
      <p:sp>
        <p:nvSpPr>
          <p:cNvPr id="62" name="Google Shape;6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 </a:t>
            </a:r>
            <a:endParaRPr/>
          </a:p>
        </p:txBody>
      </p:sp>
      <p:sp>
        <p:nvSpPr>
          <p:cNvPr id="99" name="Google Shape;9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1" name="Google Shape;19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11"/>
        <p:cNvGrpSpPr/>
        <p:nvPr/>
      </p:nvGrpSpPr>
      <p:grpSpPr>
        <a:xfrm>
          <a:off x="0" y="0"/>
          <a:ext cx="0" cy="0"/>
          <a:chOff x="0" y="0"/>
          <a:chExt cx="0" cy="0"/>
        </a:xfrm>
      </p:grpSpPr>
      <p:sp>
        <p:nvSpPr>
          <p:cNvPr id="12" name="Google Shape;12;p22"/>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spcBef>
                <a:spcPts val="0"/>
              </a:spcBef>
              <a:spcAft>
                <a:spcPts val="0"/>
              </a:spcAft>
              <a:buNone/>
            </a:pPr>
            <a:endParaRPr sz="1478" b="0" i="0" u="none" strike="noStrike" cap="none">
              <a:solidFill>
                <a:schemeClr val="lt1"/>
              </a:solidFill>
              <a:latin typeface="Calibri"/>
              <a:ea typeface="Calibri"/>
              <a:cs typeface="Calibri"/>
              <a:sym typeface="Calibri"/>
            </a:endParaRPr>
          </a:p>
        </p:txBody>
      </p:sp>
      <p:sp>
        <p:nvSpPr>
          <p:cNvPr id="13" name="Google Shape;13;p22"/>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4" name="Google Shape;14;p22"/>
          <p:cNvGrpSpPr/>
          <p:nvPr/>
        </p:nvGrpSpPr>
        <p:grpSpPr>
          <a:xfrm>
            <a:off x="309367" y="6493935"/>
            <a:ext cx="6399441" cy="923330"/>
            <a:chOff x="309367" y="6493935"/>
            <a:chExt cx="6399441" cy="923330"/>
          </a:xfrm>
        </p:grpSpPr>
        <p:sp>
          <p:nvSpPr>
            <p:cNvPr id="15" name="Google Shape;15;p22"/>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b="0" i="0" u="none" strike="noStrike" cap="none">
                <a:solidFill>
                  <a:schemeClr val="dk1"/>
                </a:solidFill>
                <a:latin typeface="Calibri"/>
                <a:ea typeface="Calibri"/>
                <a:cs typeface="Calibri"/>
                <a:sym typeface="Calibri"/>
              </a:endParaRPr>
            </a:p>
          </p:txBody>
        </p:sp>
        <p:pic>
          <p:nvPicPr>
            <p:cNvPr id="16" name="Google Shape;16;p22"/>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17" name="Google Shape;17;p22"/>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18" name="Google Shape;18;p22"/>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21"/>
        <p:cNvGrpSpPr/>
        <p:nvPr/>
      </p:nvGrpSpPr>
      <p:grpSpPr>
        <a:xfrm>
          <a:off x="0" y="0"/>
          <a:ext cx="0" cy="0"/>
          <a:chOff x="0" y="0"/>
          <a:chExt cx="0" cy="0"/>
        </a:xfrm>
      </p:grpSpPr>
      <p:sp>
        <p:nvSpPr>
          <p:cNvPr id="22" name="Google Shape;22;p23"/>
          <p:cNvSpPr txBox="1">
            <a:spLocks noGrp="1"/>
          </p:cNvSpPr>
          <p:nvPr>
            <p:ph type="body" idx="1"/>
          </p:nvPr>
        </p:nvSpPr>
        <p:spPr>
          <a:xfrm>
            <a:off x="500063" y="1466850"/>
            <a:ext cx="12331541" cy="5538475"/>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23" name="Google Shape;23;p2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ubtitle Content - 2col">
  <p:cSld name="1_Title Subtitle Content - 2col">
    <p:spTree>
      <p:nvGrpSpPr>
        <p:cNvPr id="1" name="Shape 24"/>
        <p:cNvGrpSpPr/>
        <p:nvPr/>
      </p:nvGrpSpPr>
      <p:grpSpPr>
        <a:xfrm>
          <a:off x="0" y="0"/>
          <a:ext cx="0" cy="0"/>
          <a:chOff x="0" y="0"/>
          <a:chExt cx="0" cy="0"/>
        </a:xfrm>
      </p:grpSpPr>
      <p:sp>
        <p:nvSpPr>
          <p:cNvPr id="25" name="Google Shape;25;p24"/>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accent4"/>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26" name="Google Shape;26;p2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4"/>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28"/>
        <p:cNvGrpSpPr/>
        <p:nvPr/>
      </p:nvGrpSpPr>
      <p:grpSpPr>
        <a:xfrm>
          <a:off x="0" y="0"/>
          <a:ext cx="0" cy="0"/>
          <a:chOff x="0" y="0"/>
          <a:chExt cx="0" cy="0"/>
        </a:xfrm>
      </p:grpSpPr>
      <p:sp>
        <p:nvSpPr>
          <p:cNvPr id="29" name="Google Shape;29;p25"/>
          <p:cNvSpPr txBox="1">
            <a:spLocks noGrp="1"/>
          </p:cNvSpPr>
          <p:nvPr>
            <p:ph type="body" idx="1"/>
          </p:nvPr>
        </p:nvSpPr>
        <p:spPr>
          <a:xfrm>
            <a:off x="500064"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0" name="Google Shape;30;p25"/>
          <p:cNvSpPr txBox="1">
            <a:spLocks noGrp="1"/>
          </p:cNvSpPr>
          <p:nvPr>
            <p:ph type="body" idx="2"/>
          </p:nvPr>
        </p:nvSpPr>
        <p:spPr>
          <a:xfrm>
            <a:off x="6789183"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1" name="Google Shape;31;p25"/>
          <p:cNvSpPr txBox="1">
            <a:spLocks noGrp="1"/>
          </p:cNvSpPr>
          <p:nvPr>
            <p:ph type="body" idx="3"/>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2" name="Google Shape;32;p2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33"/>
        <p:cNvGrpSpPr/>
        <p:nvPr/>
      </p:nvGrpSpPr>
      <p:grpSpPr>
        <a:xfrm>
          <a:off x="0" y="0"/>
          <a:ext cx="0" cy="0"/>
          <a:chOff x="0" y="0"/>
          <a:chExt cx="0" cy="0"/>
        </a:xfrm>
      </p:grpSpPr>
      <p:sp>
        <p:nvSpPr>
          <p:cNvPr id="34" name="Google Shape;34;p26"/>
          <p:cNvSpPr txBox="1">
            <a:spLocks noGrp="1"/>
          </p:cNvSpPr>
          <p:nvPr>
            <p:ph type="body" idx="1"/>
          </p:nvPr>
        </p:nvSpPr>
        <p:spPr>
          <a:xfrm>
            <a:off x="500064"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5" name="Google Shape;35;p26"/>
          <p:cNvSpPr txBox="1">
            <a:spLocks noGrp="1"/>
          </p:cNvSpPr>
          <p:nvPr>
            <p:ph type="body" idx="2"/>
          </p:nvPr>
        </p:nvSpPr>
        <p:spPr>
          <a:xfrm>
            <a:off x="6789183"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6" name="Google Shape;36;p26"/>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37"/>
        <p:cNvGrpSpPr/>
        <p:nvPr/>
      </p:nvGrpSpPr>
      <p:grpSpPr>
        <a:xfrm>
          <a:off x="0" y="0"/>
          <a:ext cx="0" cy="0"/>
          <a:chOff x="0" y="0"/>
          <a:chExt cx="0" cy="0"/>
        </a:xfrm>
      </p:grpSpPr>
      <p:sp>
        <p:nvSpPr>
          <p:cNvPr id="38" name="Google Shape;38;p21"/>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spcBef>
                <a:spcPts val="0"/>
              </a:spcBef>
              <a:spcAft>
                <a:spcPts val="0"/>
              </a:spcAft>
              <a:buNone/>
            </a:pPr>
            <a:endParaRPr sz="1478">
              <a:solidFill>
                <a:schemeClr val="lt1"/>
              </a:solidFill>
              <a:latin typeface="Calibri"/>
              <a:ea typeface="Calibri"/>
              <a:cs typeface="Calibri"/>
              <a:sym typeface="Calibri"/>
            </a:endParaRPr>
          </a:p>
        </p:txBody>
      </p:sp>
      <p:sp>
        <p:nvSpPr>
          <p:cNvPr id="39" name="Google Shape;39;p21"/>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0" name="Google Shape;40;p21"/>
          <p:cNvGrpSpPr/>
          <p:nvPr/>
        </p:nvGrpSpPr>
        <p:grpSpPr>
          <a:xfrm>
            <a:off x="309367" y="6493935"/>
            <a:ext cx="6399441" cy="923330"/>
            <a:chOff x="309367" y="6493935"/>
            <a:chExt cx="6399441" cy="923330"/>
          </a:xfrm>
        </p:grpSpPr>
        <p:sp>
          <p:nvSpPr>
            <p:cNvPr id="41" name="Google Shape;41;p21"/>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a:solidFill>
                  <a:schemeClr val="dk1"/>
                </a:solidFill>
                <a:latin typeface="Calibri"/>
                <a:ea typeface="Calibri"/>
                <a:cs typeface="Calibri"/>
                <a:sym typeface="Calibri"/>
              </a:endParaRPr>
            </a:p>
          </p:txBody>
        </p:sp>
        <p:pic>
          <p:nvPicPr>
            <p:cNvPr id="42" name="Google Shape;42;p21"/>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43" name="Google Shape;43;p21"/>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44" name="Google Shape;44;p21"/>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19"/>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pxhere.com/en/photo/156274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drive.google.com/drive/u/0/folders/1gcdxCiySuXhHvOVn1bRx2rd-OLDn-io5"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forms.gle/7Ht4divX2EenTbVv7"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hyperlink" Target="https://forms.gle/1qNm9eD2mvmpbag46"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hyperlink" Target="https://creativecommons.org/licenses/by-nc-sa/3.0/"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eewiki.newint.org/index.php?title=Modern_life_is_rubbish" TargetMode="External"/><Relationship Id="rId5" Type="http://schemas.openxmlformats.org/officeDocument/2006/relationships/image" Target="../media/image34.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moneymattersproject.eu/"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hyperlink" Target="https://www.ioinvesto.com/" TargetMode="External"/><Relationship Id="rId3" Type="http://schemas.openxmlformats.org/officeDocument/2006/relationships/hyperlink" Target="https://www.instagram.com/financas.no.feminino/" TargetMode="External"/><Relationship Id="rId7" Type="http://schemas.openxmlformats.org/officeDocument/2006/relationships/hyperlink" Target="https://www.instagram.com/moneylabpt/" TargetMode="External"/><Relationship Id="rId12" Type="http://schemas.openxmlformats.org/officeDocument/2006/relationships/hyperlink" Target="https://www.youtube.com/results?search_query=Pietro+Michelangeli"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www.instagram.com/barbarabarroso/" TargetMode="External"/><Relationship Id="rId11" Type="http://schemas.openxmlformats.org/officeDocument/2006/relationships/hyperlink" Target="https://www.instagram.com/leonpinn/" TargetMode="External"/><Relationship Id="rId5" Type="http://schemas.openxmlformats.org/officeDocument/2006/relationships/hyperlink" Target="https://www.instagram.com/financascomella/" TargetMode="External"/><Relationship Id="rId10" Type="http://schemas.openxmlformats.org/officeDocument/2006/relationships/hyperlink" Target="https://www.youtube.com/user/TheMARCELLEMME" TargetMode="External"/><Relationship Id="rId4" Type="http://schemas.openxmlformats.org/officeDocument/2006/relationships/hyperlink" Target="https://www.instagram.com/cat.poupanca/" TargetMode="External"/><Relationship Id="rId9" Type="http://schemas.openxmlformats.org/officeDocument/2006/relationships/hyperlink" Target="https://www.youtube.com/channel/UCdxW9KZslNPIqlq9AZVZ8_A"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instagram.com/eoin_mcgee/" TargetMode="External"/><Relationship Id="rId3" Type="http://schemas.openxmlformats.org/officeDocument/2006/relationships/hyperlink" Target="https://www.instagram.com/financialgreeks/" TargetMode="External"/><Relationship Id="rId7" Type="http://schemas.openxmlformats.org/officeDocument/2006/relationships/hyperlink" Target="https://www.instagram.com/moneysavingexp/"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www.instagram.com/martinlewismse/" TargetMode="External"/><Relationship Id="rId5" Type="http://schemas.openxmlformats.org/officeDocument/2006/relationships/hyperlink" Target="https://www.instagram.com/bewealthyapp/" TargetMode="External"/><Relationship Id="rId4" Type="http://schemas.openxmlformats.org/officeDocument/2006/relationships/hyperlink" Target="https://www.instagram.com/tsounischri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1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png"/><Relationship Id="rId17" Type="http://schemas.openxmlformats.org/officeDocument/2006/relationships/image" Target="../media/image13.svg"/><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7.svg"/><Relationship Id="rId5" Type="http://schemas.openxmlformats.org/officeDocument/2006/relationships/diagramQuickStyle" Target="../diagrams/quickStyle1.xml"/><Relationship Id="rId15" Type="http://schemas.openxmlformats.org/officeDocument/2006/relationships/image" Target="../media/image11.svg"/><Relationship Id="rId10" Type="http://schemas.openxmlformats.org/officeDocument/2006/relationships/image" Target="../media/image6.png"/><Relationship Id="rId19" Type="http://schemas.openxmlformats.org/officeDocument/2006/relationships/image" Target="../media/image15.svg"/><Relationship Id="rId4" Type="http://schemas.openxmlformats.org/officeDocument/2006/relationships/diagramLayout" Target="../diagrams/layout1.xml"/><Relationship Id="rId9" Type="http://schemas.openxmlformats.org/officeDocument/2006/relationships/image" Target="../media/image5.sv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pixnio.com/media/bottled-water-bottles-ecology-environment-garbag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EC7VLjIw8hY"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www.yatesweb.com/the-advertising-idea/" TargetMode="Externa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weightymatters.ca/2013/03/why-i-dont-support-junk-food.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a:spLocks noGrp="1"/>
          </p:cNvSpPr>
          <p:nvPr>
            <p:ph type="ctrTitle"/>
          </p:nvPr>
        </p:nvSpPr>
        <p:spPr>
          <a:xfrm>
            <a:off x="311150" y="2955925"/>
            <a:ext cx="8126997" cy="1060450"/>
          </a:xfrm>
          <a:prstGeom prst="rect">
            <a:avLst/>
          </a:prstGeom>
          <a:noFill/>
          <a:ln>
            <a:noFill/>
          </a:ln>
        </p:spPr>
        <p:txBody>
          <a:bodyPr spcFirstLastPara="1" wrap="square" lIns="72000" tIns="45700" rIns="72000" bIns="45700" anchor="t" anchorCtr="0">
            <a:noAutofit/>
          </a:bodyPr>
          <a:lstStyle/>
          <a:p>
            <a:pPr marL="0" lvl="0" indent="0" algn="l" rtl="0">
              <a:lnSpc>
                <a:spcPct val="90000"/>
              </a:lnSpc>
              <a:spcBef>
                <a:spcPts val="0"/>
              </a:spcBef>
              <a:spcAft>
                <a:spcPts val="0"/>
              </a:spcAft>
              <a:buClr>
                <a:schemeClr val="dk2"/>
              </a:buClr>
              <a:buSzPts val="2800"/>
              <a:buFont typeface="Open Sans"/>
              <a:buNone/>
            </a:pPr>
            <a:r>
              <a:rPr lang="en-IE" dirty="0"/>
              <a:t>IO3: Financial Literacy Training for Parents </a:t>
            </a:r>
            <a:br>
              <a:rPr lang="en-IE" dirty="0"/>
            </a:br>
            <a:r>
              <a:rPr lang="en-IE" dirty="0"/>
              <a:t> </a:t>
            </a:r>
            <a:endParaRPr dirty="0"/>
          </a:p>
        </p:txBody>
      </p:sp>
      <p:sp>
        <p:nvSpPr>
          <p:cNvPr id="51" name="Google Shape;51;p1"/>
          <p:cNvSpPr txBox="1"/>
          <p:nvPr/>
        </p:nvSpPr>
        <p:spPr>
          <a:xfrm>
            <a:off x="310399" y="4233090"/>
            <a:ext cx="6514147" cy="936476"/>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rgbClr val="0A9A8F"/>
              </a:buClr>
              <a:buSzPts val="2400"/>
              <a:buFont typeface="Arial"/>
              <a:buNone/>
            </a:pPr>
            <a:r>
              <a:rPr lang="en-IE" sz="2400" b="1" i="0" u="none" strike="noStrike" cap="none" dirty="0">
                <a:solidFill>
                  <a:srgbClr val="097D74"/>
                </a:solidFill>
                <a:latin typeface="Open Sans"/>
                <a:ea typeface="Open Sans"/>
                <a:cs typeface="Open Sans"/>
                <a:sym typeface="Open Sans"/>
              </a:rPr>
              <a:t>Module 6: Becoming a Critical Consumer </a:t>
            </a:r>
            <a:endParaRPr dirty="0">
              <a:solidFill>
                <a:srgbClr val="097D74"/>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4" name="Google Shape;194;p13"/>
          <p:cNvSpPr txBox="1">
            <a:spLocks noGrp="1"/>
          </p:cNvSpPr>
          <p:nvPr>
            <p:ph type="title"/>
          </p:nvPr>
        </p:nvSpPr>
        <p:spPr>
          <a:xfrm>
            <a:off x="6364006" y="2814238"/>
            <a:ext cx="4614043" cy="720000"/>
          </a:xfrm>
          <a:prstGeom prst="rect">
            <a:avLst/>
          </a:prstGeom>
          <a:noFill/>
          <a:ln>
            <a:noFill/>
          </a:ln>
        </p:spPr>
        <p:txBody>
          <a:bodyPr spcFirstLastPara="1" wrap="square" lIns="72000" tIns="45700" rIns="72000" bIns="45700" anchor="ctr" anchorCtr="0">
            <a:normAutofit/>
          </a:bodyPr>
          <a:lstStyle/>
          <a:p>
            <a:pPr marL="0" lvl="0" indent="0" algn="ctr" rtl="0">
              <a:lnSpc>
                <a:spcPct val="90000"/>
              </a:lnSpc>
              <a:spcBef>
                <a:spcPts val="0"/>
              </a:spcBef>
              <a:spcAft>
                <a:spcPts val="0"/>
              </a:spcAft>
              <a:buClr>
                <a:schemeClr val="accent2"/>
              </a:buClr>
              <a:buSzPts val="2800"/>
              <a:buFont typeface="Calibri"/>
              <a:buNone/>
            </a:pPr>
            <a:endParaRPr dirty="0"/>
          </a:p>
        </p:txBody>
      </p:sp>
      <p:sp>
        <p:nvSpPr>
          <p:cNvPr id="195" name="Google Shape;195;p13"/>
          <p:cNvSpPr txBox="1">
            <a:spLocks noGrp="1"/>
          </p:cNvSpPr>
          <p:nvPr>
            <p:ph type="body" idx="2"/>
          </p:nvPr>
        </p:nvSpPr>
        <p:spPr>
          <a:xfrm>
            <a:off x="1042737" y="2020300"/>
            <a:ext cx="4186989" cy="3465095"/>
          </a:xfrm>
          <a:prstGeom prst="rect">
            <a:avLst/>
          </a:prstGeom>
          <a:solidFill>
            <a:schemeClr val="dk1"/>
          </a:solidFill>
          <a:ln>
            <a:noFill/>
          </a:ln>
        </p:spPr>
        <p:txBody>
          <a:bodyPr spcFirstLastPara="1" wrap="square" lIns="72000" tIns="45700" rIns="72000" bIns="45700" anchor="ctr" anchorCtr="0">
            <a:noAutofit/>
          </a:bodyPr>
          <a:lstStyle/>
          <a:p>
            <a:pPr marL="0" lvl="0" indent="0" algn="ctr" rtl="0">
              <a:lnSpc>
                <a:spcPct val="90000"/>
              </a:lnSpc>
              <a:spcBef>
                <a:spcPts val="0"/>
              </a:spcBef>
              <a:spcAft>
                <a:spcPts val="0"/>
              </a:spcAft>
              <a:buClr>
                <a:schemeClr val="lt2"/>
              </a:buClr>
              <a:buSzPts val="2400"/>
              <a:buNone/>
            </a:pPr>
            <a:r>
              <a:rPr lang="en-IE" sz="4400" i="0" dirty="0">
                <a:solidFill>
                  <a:srgbClr val="FFC000"/>
                </a:solidFill>
              </a:rPr>
              <a:t>Tea and Coffee Break</a:t>
            </a:r>
            <a:endParaRPr sz="4400" i="0" dirty="0">
              <a:solidFill>
                <a:srgbClr val="FFC000"/>
              </a:solidFill>
            </a:endParaRPr>
          </a:p>
        </p:txBody>
      </p:sp>
      <p:pic>
        <p:nvPicPr>
          <p:cNvPr id="3" name="Picture 2" descr="A picture containing food, person, orange&#10;&#10;Description automatically generated">
            <a:extLst>
              <a:ext uri="{FF2B5EF4-FFF2-40B4-BE49-F238E27FC236}">
                <a16:creationId xmlns:a16="http://schemas.microsoft.com/office/drawing/2014/main" id="{50DD7DD7-3369-9305-C1C7-CE45F0DD629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943868" y="2020301"/>
            <a:ext cx="5454317" cy="3465095"/>
          </a:xfrm>
          <a:prstGeom prst="rect">
            <a:avLst/>
          </a:prstGeom>
        </p:spPr>
      </p:pic>
      <p:sp>
        <p:nvSpPr>
          <p:cNvPr id="6" name="TextBox 5">
            <a:extLst>
              <a:ext uri="{FF2B5EF4-FFF2-40B4-BE49-F238E27FC236}">
                <a16:creationId xmlns:a16="http://schemas.microsoft.com/office/drawing/2014/main" id="{1AD5B26C-CE77-7B18-478E-A551297FBF78}"/>
              </a:ext>
            </a:extLst>
          </p:cNvPr>
          <p:cNvSpPr txBox="1"/>
          <p:nvPr/>
        </p:nvSpPr>
        <p:spPr>
          <a:xfrm>
            <a:off x="782052" y="838502"/>
            <a:ext cx="6665494" cy="523220"/>
          </a:xfrm>
          <a:prstGeom prst="rect">
            <a:avLst/>
          </a:prstGeom>
          <a:noFill/>
        </p:spPr>
        <p:txBody>
          <a:bodyPr wrap="square">
            <a:spAutoFit/>
          </a:bodyPr>
          <a:lstStyle/>
          <a:p>
            <a: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Becoming a Critical Consumer</a:t>
            </a:r>
            <a:endParaRPr lang="en-GB" sz="2800" dirty="0">
              <a:latin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4660A8-A094-31EB-DA65-2974603E7A8D}"/>
              </a:ext>
            </a:extLst>
          </p:cNvPr>
          <p:cNvSpPr>
            <a:spLocks noGrp="1"/>
          </p:cNvSpPr>
          <p:nvPr>
            <p:ph type="body" idx="1"/>
          </p:nvPr>
        </p:nvSpPr>
        <p:spPr>
          <a:xfrm>
            <a:off x="500064" y="2510971"/>
            <a:ext cx="6345236" cy="4602848"/>
          </a:xfrm>
        </p:spPr>
        <p:txBody>
          <a:bodyPr/>
          <a:lstStyle/>
          <a:p>
            <a:endParaRPr lang="en-GB" dirty="0">
              <a:hlinkClick r:id="rId2"/>
            </a:endParaRPr>
          </a:p>
          <a:p>
            <a:pPr marL="215900" indent="0" algn="l"/>
            <a:r>
              <a:rPr lang="en-GB" sz="3600" dirty="0"/>
              <a:t>What are the key points about advertising made in this comic strip aimed at children?</a:t>
            </a:r>
          </a:p>
          <a:p>
            <a:endParaRPr lang="en-GB" dirty="0">
              <a:hlinkClick r:id="rId2"/>
            </a:endParaRPr>
          </a:p>
          <a:p>
            <a:endParaRPr lang="en-GB" dirty="0">
              <a:hlinkClick r:id="rId2"/>
            </a:endParaRPr>
          </a:p>
          <a:p>
            <a:endParaRPr lang="en-GB" dirty="0">
              <a:hlinkClick r:id="rId2"/>
            </a:endParaRPr>
          </a:p>
          <a:p>
            <a:endParaRPr lang="en-GB" dirty="0">
              <a:hlinkClick r:id="rId2"/>
            </a:endParaRPr>
          </a:p>
          <a:p>
            <a:endParaRPr lang="en-GB" dirty="0">
              <a:hlinkClick r:id="rId2"/>
            </a:endParaRPr>
          </a:p>
          <a:p>
            <a:endParaRPr lang="en-GB" dirty="0">
              <a:hlinkClick r:id="rId2"/>
            </a:endParaRPr>
          </a:p>
          <a:p>
            <a:endParaRPr lang="en-GB" dirty="0"/>
          </a:p>
          <a:p>
            <a:endParaRPr lang="en-GB" dirty="0"/>
          </a:p>
          <a:p>
            <a:endParaRPr lang="en-GB" dirty="0">
              <a:highlight>
                <a:srgbClr val="FFFF00"/>
              </a:highlight>
            </a:endParaRPr>
          </a:p>
        </p:txBody>
      </p:sp>
      <p:sp>
        <p:nvSpPr>
          <p:cNvPr id="3" name="Title 2">
            <a:extLst>
              <a:ext uri="{FF2B5EF4-FFF2-40B4-BE49-F238E27FC236}">
                <a16:creationId xmlns:a16="http://schemas.microsoft.com/office/drawing/2014/main" id="{94BA2CD1-90D2-0DBF-8B81-01BBAC9FE759}"/>
              </a:ext>
            </a:extLst>
          </p:cNvPr>
          <p:cNvSpPr>
            <a:spLocks noGrp="1"/>
          </p:cNvSpPr>
          <p:nvPr>
            <p:ph type="title"/>
          </p:nvPr>
        </p:nvSpPr>
        <p:spPr>
          <a:xfrm>
            <a:off x="502500" y="497381"/>
            <a:ext cx="12330000" cy="720000"/>
          </a:xfrm>
        </p:spPr>
        <p:txBody>
          <a:bodyPr/>
          <a:lstStyle/>
          <a:p>
            <a: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Becoming a Critical Consumer</a:t>
            </a:r>
            <a:endParaRPr lang="en-GB"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457B83EB-598B-EF16-89BC-8E7756CE11A3}"/>
              </a:ext>
            </a:extLst>
          </p:cNvPr>
          <p:cNvSpPr>
            <a:spLocks noGrp="1"/>
          </p:cNvSpPr>
          <p:nvPr>
            <p:ph type="body" idx="2"/>
          </p:nvPr>
        </p:nvSpPr>
        <p:spPr>
          <a:xfrm>
            <a:off x="499925" y="1167436"/>
            <a:ext cx="12331541" cy="945248"/>
          </a:xfrm>
        </p:spPr>
        <p:txBody>
          <a:bodyPr/>
          <a:lstStyle/>
          <a:p>
            <a:r>
              <a:rPr lang="en-GB" i="0" dirty="0"/>
              <a:t>Activity M6.4</a:t>
            </a:r>
          </a:p>
          <a:p>
            <a:r>
              <a:rPr lang="en-GB" i="0" dirty="0"/>
              <a:t>Money Matters comic No 6:  ‘Advertisements’ </a:t>
            </a:r>
          </a:p>
        </p:txBody>
      </p:sp>
      <p:pic>
        <p:nvPicPr>
          <p:cNvPr id="7" name="Picture 6" descr="A picture containing text, toy, vector graphics&#10;&#10;Description automatically generated">
            <a:extLst>
              <a:ext uri="{FF2B5EF4-FFF2-40B4-BE49-F238E27FC236}">
                <a16:creationId xmlns:a16="http://schemas.microsoft.com/office/drawing/2014/main" id="{30B0BDED-9C31-6DF3-B544-45B43B17947C}"/>
              </a:ext>
            </a:extLst>
          </p:cNvPr>
          <p:cNvPicPr>
            <a:picLocks noChangeAspect="1"/>
          </p:cNvPicPr>
          <p:nvPr/>
        </p:nvPicPr>
        <p:blipFill rotWithShape="1">
          <a:blip r:embed="rId3"/>
          <a:srcRect t="-1" b="-558"/>
          <a:stretch/>
        </p:blipFill>
        <p:spPr>
          <a:xfrm>
            <a:off x="8525124" y="2640695"/>
            <a:ext cx="3259099" cy="4367624"/>
          </a:xfrm>
          <a:prstGeom prst="rect">
            <a:avLst/>
          </a:prstGeom>
        </p:spPr>
      </p:pic>
    </p:spTree>
    <p:extLst>
      <p:ext uri="{BB962C8B-B14F-4D97-AF65-F5344CB8AC3E}">
        <p14:creationId xmlns:p14="http://schemas.microsoft.com/office/powerpoint/2010/main" val="3864633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AB72D4-746F-EAFC-4E8D-4C07AB948754}"/>
              </a:ext>
            </a:extLst>
          </p:cNvPr>
          <p:cNvSpPr>
            <a:spLocks noGrp="1"/>
          </p:cNvSpPr>
          <p:nvPr>
            <p:ph type="body" idx="1"/>
          </p:nvPr>
        </p:nvSpPr>
        <p:spPr>
          <a:xfrm>
            <a:off x="500064" y="2714170"/>
            <a:ext cx="12331402" cy="3877133"/>
          </a:xfrm>
        </p:spPr>
        <p:txBody>
          <a:bodyPr/>
          <a:lstStyle/>
          <a:p>
            <a:pPr marL="571500" indent="-342900">
              <a:buFont typeface="Arial" panose="020B0604020202020204" pitchFamily="34" charset="0"/>
              <a:buChar char="•"/>
            </a:pPr>
            <a:r>
              <a:rPr lang="en-GB" sz="3200" dirty="0"/>
              <a:t>Inflation.    </a:t>
            </a:r>
            <a:endParaRPr lang="en-GB" sz="2400" dirty="0">
              <a:highlight>
                <a:srgbClr val="FFFF00"/>
              </a:highlight>
            </a:endParaRPr>
          </a:p>
          <a:p>
            <a:pPr marL="571500" indent="-342900">
              <a:buFont typeface="Arial" panose="020B0604020202020204" pitchFamily="34" charset="0"/>
              <a:buChar char="•"/>
            </a:pPr>
            <a:r>
              <a:rPr lang="en-GB" sz="3200" dirty="0"/>
              <a:t>Discounts.</a:t>
            </a:r>
          </a:p>
          <a:p>
            <a:pPr marL="571500" indent="-342900">
              <a:buFont typeface="Arial" panose="020B0604020202020204" pitchFamily="34" charset="0"/>
              <a:buChar char="•"/>
            </a:pPr>
            <a:r>
              <a:rPr lang="en-GB" sz="3200" dirty="0"/>
              <a:t>Peer pressure.</a:t>
            </a:r>
          </a:p>
          <a:p>
            <a:pPr marL="571500" indent="-342900">
              <a:buFont typeface="Arial" panose="020B0604020202020204" pitchFamily="34" charset="0"/>
              <a:buChar char="•"/>
            </a:pPr>
            <a:r>
              <a:rPr lang="en-GB" sz="3200" dirty="0"/>
              <a:t>Influencers.</a:t>
            </a:r>
          </a:p>
          <a:p>
            <a:pPr marL="571500" indent="-342900">
              <a:buFont typeface="Arial" panose="020B0604020202020204" pitchFamily="34" charset="0"/>
              <a:buChar char="•"/>
            </a:pPr>
            <a:r>
              <a:rPr lang="en-GB" sz="3200" dirty="0"/>
              <a:t>Bargains such as 2 for 1.</a:t>
            </a:r>
          </a:p>
          <a:p>
            <a:pPr marL="571500" indent="-342900">
              <a:buFont typeface="Arial" panose="020B0604020202020204" pitchFamily="34" charset="0"/>
              <a:buChar char="•"/>
            </a:pPr>
            <a:r>
              <a:rPr lang="en-GB" sz="3200" dirty="0"/>
              <a:t>Lottery tickets.</a:t>
            </a:r>
          </a:p>
          <a:p>
            <a:pPr marL="571500" indent="-342900">
              <a:buFont typeface="Arial" panose="020B0604020202020204" pitchFamily="34" charset="0"/>
              <a:buChar char="•"/>
            </a:pPr>
            <a:r>
              <a:rPr lang="en-GB" sz="3200" dirty="0"/>
              <a:t>Consumerism.</a:t>
            </a:r>
          </a:p>
          <a:p>
            <a:pPr marL="571500" indent="-342900">
              <a:buFont typeface="Arial" panose="020B0604020202020204" pitchFamily="34" charset="0"/>
              <a:buChar char="•"/>
            </a:pPr>
            <a:r>
              <a:rPr lang="en-GB" sz="3200" dirty="0"/>
              <a:t>Other advertising techniques.</a:t>
            </a:r>
          </a:p>
        </p:txBody>
      </p:sp>
      <p:sp>
        <p:nvSpPr>
          <p:cNvPr id="3" name="Title 2">
            <a:extLst>
              <a:ext uri="{FF2B5EF4-FFF2-40B4-BE49-F238E27FC236}">
                <a16:creationId xmlns:a16="http://schemas.microsoft.com/office/drawing/2014/main" id="{49A94269-9841-34B5-49C8-5A340F908852}"/>
              </a:ext>
            </a:extLst>
          </p:cNvPr>
          <p:cNvSpPr>
            <a:spLocks noGrp="1"/>
          </p:cNvSpPr>
          <p:nvPr>
            <p:ph type="title"/>
          </p:nvPr>
        </p:nvSpPr>
        <p:spPr/>
        <p:txBody>
          <a:bodyPr/>
          <a:lstStyle/>
          <a:p>
            <a: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Becoming a Critical Consumer</a:t>
            </a:r>
            <a:endParaRPr lang="en-GB"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79BE790F-8675-FD19-E3F9-7EF60D337780}"/>
              </a:ext>
            </a:extLst>
          </p:cNvPr>
          <p:cNvSpPr>
            <a:spLocks noGrp="1"/>
          </p:cNvSpPr>
          <p:nvPr>
            <p:ph type="body" idx="2"/>
          </p:nvPr>
        </p:nvSpPr>
        <p:spPr>
          <a:xfrm>
            <a:off x="500064" y="1260554"/>
            <a:ext cx="12331541" cy="1192360"/>
          </a:xfrm>
        </p:spPr>
        <p:txBody>
          <a:bodyPr/>
          <a:lstStyle/>
          <a:p>
            <a:r>
              <a:rPr lang="en-GB" i="0" dirty="0"/>
              <a:t>Activity M6.4 cont.</a:t>
            </a:r>
          </a:p>
          <a:p>
            <a:r>
              <a:rPr lang="en-GB" i="0" dirty="0"/>
              <a:t>Money Matters comic No. 6:  ‘Advertisements’ </a:t>
            </a:r>
          </a:p>
          <a:p>
            <a:endParaRPr lang="en-GB" dirty="0"/>
          </a:p>
        </p:txBody>
      </p:sp>
      <p:pic>
        <p:nvPicPr>
          <p:cNvPr id="7" name="Picture 6" descr="Graphical user interface, text&#10;&#10;Description automatically generated">
            <a:extLst>
              <a:ext uri="{FF2B5EF4-FFF2-40B4-BE49-F238E27FC236}">
                <a16:creationId xmlns:a16="http://schemas.microsoft.com/office/drawing/2014/main" id="{3A30EFE5-A0FF-E13B-B142-D56EA42076DD}"/>
              </a:ext>
            </a:extLst>
          </p:cNvPr>
          <p:cNvPicPr>
            <a:picLocks noChangeAspect="1"/>
          </p:cNvPicPr>
          <p:nvPr/>
        </p:nvPicPr>
        <p:blipFill>
          <a:blip r:embed="rId2"/>
          <a:stretch>
            <a:fillRect/>
          </a:stretch>
        </p:blipFill>
        <p:spPr>
          <a:xfrm>
            <a:off x="6217907" y="2714170"/>
            <a:ext cx="6395700" cy="3877132"/>
          </a:xfrm>
          <a:prstGeom prst="rect">
            <a:avLst/>
          </a:prstGeom>
        </p:spPr>
      </p:pic>
    </p:spTree>
    <p:extLst>
      <p:ext uri="{BB962C8B-B14F-4D97-AF65-F5344CB8AC3E}">
        <p14:creationId xmlns:p14="http://schemas.microsoft.com/office/powerpoint/2010/main" val="2621855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a:spLocks noGrp="1"/>
          </p:cNvSpPr>
          <p:nvPr>
            <p:ph type="body" idx="1"/>
          </p:nvPr>
        </p:nvSpPr>
        <p:spPr>
          <a:xfrm>
            <a:off x="500063" y="1984374"/>
            <a:ext cx="7742253" cy="4581318"/>
          </a:xfrm>
          <a:prstGeom prst="rect">
            <a:avLst/>
          </a:prstGeom>
          <a:noFill/>
          <a:ln>
            <a:noFill/>
          </a:ln>
        </p:spPr>
        <p:txBody>
          <a:bodyPr spcFirstLastPara="1" wrap="square" lIns="72000" tIns="45700" rIns="72000" bIns="45700" anchor="t" anchorCtr="0">
            <a:noAutofit/>
          </a:bodyPr>
          <a:lstStyle/>
          <a:p>
            <a:pPr marL="342900" lvl="0" indent="-342900" algn="l" rtl="0">
              <a:lnSpc>
                <a:spcPct val="100000"/>
              </a:lnSpc>
              <a:spcBef>
                <a:spcPts val="0"/>
              </a:spcBef>
              <a:spcAft>
                <a:spcPts val="0"/>
              </a:spcAft>
              <a:buSzPts val="2100"/>
              <a:buFont typeface="Arial"/>
              <a:buChar char="•"/>
            </a:pPr>
            <a:r>
              <a:rPr lang="en-IE" sz="2800" dirty="0"/>
              <a:t>Did you know that colour plays an important role in our lives? </a:t>
            </a:r>
            <a:endParaRPr sz="2800" dirty="0"/>
          </a:p>
          <a:p>
            <a:pPr marL="1207291" lvl="1" indent="-457200">
              <a:buSzPts val="2100"/>
              <a:buFont typeface="Wingdings" panose="05000000000000000000" pitchFamily="2" charset="2"/>
              <a:buChar char="v"/>
            </a:pPr>
            <a:r>
              <a:rPr lang="en-IE" sz="2800" dirty="0"/>
              <a:t>We express ourselves through colour </a:t>
            </a:r>
            <a:endParaRPr sz="2800" dirty="0"/>
          </a:p>
          <a:p>
            <a:pPr marL="1207291" lvl="1" indent="-457200">
              <a:buSzPts val="2100"/>
              <a:buFont typeface="Wingdings" panose="05000000000000000000" pitchFamily="2" charset="2"/>
              <a:buChar char="v"/>
            </a:pPr>
            <a:r>
              <a:rPr lang="en-IE" sz="2800" dirty="0"/>
              <a:t>We eat colourful food </a:t>
            </a:r>
            <a:endParaRPr sz="2800" dirty="0"/>
          </a:p>
          <a:p>
            <a:pPr marL="1207291" lvl="1" indent="-457200">
              <a:buSzPts val="2100"/>
              <a:buFont typeface="Wingdings" panose="05000000000000000000" pitchFamily="2" charset="2"/>
              <a:buChar char="v"/>
            </a:pPr>
            <a:r>
              <a:rPr lang="en-IE" sz="2800" dirty="0"/>
              <a:t>We buy items based on their colour </a:t>
            </a:r>
            <a:endParaRPr sz="2800" dirty="0"/>
          </a:p>
          <a:p>
            <a:pPr marL="596138" lvl="0" indent="-457200" algn="l" rtl="0">
              <a:lnSpc>
                <a:spcPct val="100000"/>
              </a:lnSpc>
              <a:spcBef>
                <a:spcPts val="600"/>
              </a:spcBef>
              <a:spcAft>
                <a:spcPts val="0"/>
              </a:spcAft>
              <a:buSzPts val="2188"/>
              <a:buFont typeface="Wingdings" panose="05000000000000000000" pitchFamily="2" charset="2"/>
              <a:buChar char="v"/>
            </a:pPr>
            <a:endParaRPr sz="2800" dirty="0"/>
          </a:p>
          <a:p>
            <a:pPr marL="342900" lvl="0" indent="-342900" algn="l" rtl="0">
              <a:lnSpc>
                <a:spcPct val="100000"/>
              </a:lnSpc>
              <a:spcBef>
                <a:spcPts val="600"/>
              </a:spcBef>
              <a:spcAft>
                <a:spcPts val="0"/>
              </a:spcAft>
              <a:buSzPts val="2100"/>
              <a:buFont typeface="Arial"/>
              <a:buChar char="•"/>
            </a:pPr>
            <a:r>
              <a:rPr lang="en-IE" sz="2800" dirty="0"/>
              <a:t>How do companies use colours to attract us to spend our money?  </a:t>
            </a:r>
            <a:endParaRPr sz="2800" dirty="0"/>
          </a:p>
          <a:p>
            <a:pPr marL="0" lvl="0" indent="0" algn="just" rtl="0">
              <a:lnSpc>
                <a:spcPct val="100000"/>
              </a:lnSpc>
              <a:spcBef>
                <a:spcPts val="600"/>
              </a:spcBef>
              <a:spcAft>
                <a:spcPts val="0"/>
              </a:spcAft>
              <a:buClr>
                <a:schemeClr val="accent4"/>
              </a:buClr>
              <a:buSzPts val="2100"/>
              <a:buNone/>
            </a:pPr>
            <a:r>
              <a:rPr lang="en-IE" sz="2800" dirty="0"/>
              <a:t> </a:t>
            </a:r>
            <a:endParaRPr sz="2800"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p:txBody>
      </p:sp>
      <p:sp>
        <p:nvSpPr>
          <p:cNvPr id="111" name="Google Shape;111;p7"/>
          <p:cNvSpPr txBox="1">
            <a:spLocks noGrp="1"/>
          </p:cNvSpPr>
          <p:nvPr>
            <p:ph type="title"/>
          </p:nvPr>
        </p:nvSpPr>
        <p:spPr>
          <a:xfrm>
            <a:off x="1814286" y="336946"/>
            <a:ext cx="6428031"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Becoming a Critical Consumer</a:t>
            </a:r>
            <a:endParaRPr dirty="0">
              <a:latin typeface="Calibri" panose="020F0502020204030204" pitchFamily="34" charset="0"/>
              <a:cs typeface="Calibri" panose="020F0502020204030204" pitchFamily="34" charset="0"/>
            </a:endParaRPr>
          </a:p>
        </p:txBody>
      </p:sp>
      <p:sp>
        <p:nvSpPr>
          <p:cNvPr id="112" name="Google Shape;112;p7"/>
          <p:cNvSpPr txBox="1">
            <a:spLocks noGrp="1"/>
          </p:cNvSpPr>
          <p:nvPr>
            <p:ph type="body" idx="2"/>
          </p:nvPr>
        </p:nvSpPr>
        <p:spPr>
          <a:xfrm>
            <a:off x="500063" y="1260475"/>
            <a:ext cx="12331700" cy="603250"/>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IE" i="0" dirty="0"/>
              <a:t>How does advertising use psychology?.... for example colours </a:t>
            </a:r>
            <a:endParaRPr dirty="0"/>
          </a:p>
        </p:txBody>
      </p:sp>
      <p:pic>
        <p:nvPicPr>
          <p:cNvPr id="113" name="Google Shape;113;p7" descr="Badge Tick with solid fill"/>
          <p:cNvPicPr preferRelativeResize="0"/>
          <p:nvPr/>
        </p:nvPicPr>
        <p:blipFill rotWithShape="1">
          <a:blip r:embed="rId3">
            <a:alphaModFix/>
          </a:blip>
          <a:srcRect/>
          <a:stretch/>
        </p:blipFill>
        <p:spPr>
          <a:xfrm>
            <a:off x="11917066" y="142546"/>
            <a:ext cx="914400" cy="914400"/>
          </a:xfrm>
          <a:prstGeom prst="rect">
            <a:avLst/>
          </a:prstGeom>
          <a:noFill/>
          <a:ln>
            <a:noFill/>
          </a:ln>
        </p:spPr>
      </p:pic>
      <p:pic>
        <p:nvPicPr>
          <p:cNvPr id="114" name="Google Shape;114;p7" descr="Badge Tick with solid fill"/>
          <p:cNvPicPr preferRelativeResize="0"/>
          <p:nvPr/>
        </p:nvPicPr>
        <p:blipFill rotWithShape="1">
          <a:blip r:embed="rId3">
            <a:alphaModFix/>
          </a:blip>
          <a:srcRect/>
          <a:stretch/>
        </p:blipFill>
        <p:spPr>
          <a:xfrm>
            <a:off x="500063" y="225425"/>
            <a:ext cx="914400" cy="914400"/>
          </a:xfrm>
          <a:prstGeom prst="rect">
            <a:avLst/>
          </a:prstGeom>
          <a:noFill/>
          <a:ln>
            <a:noFill/>
          </a:ln>
        </p:spPr>
      </p:pic>
      <p:pic>
        <p:nvPicPr>
          <p:cNvPr id="115" name="Google Shape;115;p7"/>
          <p:cNvPicPr preferRelativeResize="0"/>
          <p:nvPr/>
        </p:nvPicPr>
        <p:blipFill rotWithShape="1">
          <a:blip r:embed="rId4">
            <a:alphaModFix/>
          </a:blip>
          <a:srcRect/>
          <a:stretch/>
        </p:blipFill>
        <p:spPr>
          <a:xfrm>
            <a:off x="8916683" y="1984374"/>
            <a:ext cx="3457583" cy="51843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p9"/>
          <p:cNvSpPr/>
          <p:nvPr/>
        </p:nvSpPr>
        <p:spPr>
          <a:xfrm>
            <a:off x="0" y="0"/>
            <a:ext cx="13335001" cy="7505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pic>
        <p:nvPicPr>
          <p:cNvPr id="140" name="Google Shape;140;p9"/>
          <p:cNvPicPr preferRelativeResize="0">
            <a:picLocks noGrp="1"/>
          </p:cNvPicPr>
          <p:nvPr>
            <p:ph type="body" idx="1"/>
          </p:nvPr>
        </p:nvPicPr>
        <p:blipFill rotWithShape="1">
          <a:blip r:embed="rId3">
            <a:alphaModFix/>
          </a:blip>
          <a:srcRect/>
          <a:stretch/>
        </p:blipFill>
        <p:spPr>
          <a:xfrm>
            <a:off x="0" y="0"/>
            <a:ext cx="13335000" cy="7505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8"/>
          <p:cNvSpPr txBox="1">
            <a:spLocks noGrp="1"/>
          </p:cNvSpPr>
          <p:nvPr>
            <p:ph type="body" idx="1"/>
          </p:nvPr>
        </p:nvSpPr>
        <p:spPr>
          <a:xfrm>
            <a:off x="623273" y="1464644"/>
            <a:ext cx="6042422" cy="5637973"/>
          </a:xfrm>
          <a:prstGeom prst="rect">
            <a:avLst/>
          </a:prstGeom>
          <a:noFill/>
          <a:ln>
            <a:noFill/>
          </a:ln>
        </p:spPr>
        <p:txBody>
          <a:bodyPr spcFirstLastPara="1" wrap="square" lIns="72000" tIns="45700" rIns="72000" bIns="45700" anchor="t" anchorCtr="0">
            <a:noAutofit/>
          </a:bodyPr>
          <a:lstStyle/>
          <a:p>
            <a:pPr marL="0" lvl="0" indent="0" algn="just" rtl="0">
              <a:lnSpc>
                <a:spcPct val="90000"/>
              </a:lnSpc>
              <a:spcBef>
                <a:spcPts val="0"/>
              </a:spcBef>
              <a:spcAft>
                <a:spcPts val="0"/>
              </a:spcAft>
              <a:buClr>
                <a:schemeClr val="dk2"/>
              </a:buClr>
              <a:buSzPts val="2188"/>
              <a:buNone/>
            </a:pPr>
            <a:endParaRPr dirty="0"/>
          </a:p>
          <a:p>
            <a:pPr marL="0" lvl="0" indent="0" algn="just" rtl="0">
              <a:lnSpc>
                <a:spcPct val="90000"/>
              </a:lnSpc>
              <a:spcBef>
                <a:spcPts val="1094"/>
              </a:spcBef>
              <a:spcAft>
                <a:spcPts val="0"/>
              </a:spcAft>
              <a:buClr>
                <a:schemeClr val="dk2"/>
              </a:buClr>
              <a:buSzPts val="2188"/>
              <a:buNone/>
            </a:pPr>
            <a:endParaRPr sz="2400" dirty="0"/>
          </a:p>
          <a:p>
            <a:pPr marL="0" lvl="0" indent="0" algn="just" rtl="0">
              <a:lnSpc>
                <a:spcPct val="90000"/>
              </a:lnSpc>
              <a:spcBef>
                <a:spcPts val="1094"/>
              </a:spcBef>
              <a:spcAft>
                <a:spcPts val="0"/>
              </a:spcAft>
              <a:buClr>
                <a:schemeClr val="dk2"/>
              </a:buClr>
              <a:buSzPts val="2100"/>
              <a:buNone/>
            </a:pPr>
            <a:r>
              <a:rPr lang="en-IE" sz="2800" b="1" i="1" dirty="0"/>
              <a:t>Women love the colours:  </a:t>
            </a:r>
            <a:endParaRPr sz="2800" b="1" i="1" dirty="0"/>
          </a:p>
          <a:p>
            <a:pPr marL="0" lvl="0" indent="0" algn="just" rtl="0">
              <a:lnSpc>
                <a:spcPct val="90000"/>
              </a:lnSpc>
              <a:spcBef>
                <a:spcPts val="1094"/>
              </a:spcBef>
              <a:spcAft>
                <a:spcPts val="0"/>
              </a:spcAft>
              <a:buClr>
                <a:schemeClr val="dk2"/>
              </a:buClr>
              <a:buSzPts val="2100"/>
              <a:buNone/>
            </a:pPr>
            <a:r>
              <a:rPr lang="en-IE" sz="2800" b="1" dirty="0">
                <a:solidFill>
                  <a:schemeClr val="accent3">
                    <a:lumMod val="75000"/>
                  </a:schemeClr>
                </a:solidFill>
              </a:rPr>
              <a:t>Blue</a:t>
            </a:r>
            <a:r>
              <a:rPr lang="en-IE" sz="2800" b="1" dirty="0">
                <a:solidFill>
                  <a:srgbClr val="0070C0"/>
                </a:solidFill>
              </a:rPr>
              <a:t> </a:t>
            </a:r>
            <a:endParaRPr sz="2800" b="1" dirty="0">
              <a:solidFill>
                <a:srgbClr val="0070C0"/>
              </a:solidFill>
            </a:endParaRPr>
          </a:p>
          <a:p>
            <a:pPr marL="0" lvl="0" indent="0" algn="just" rtl="0">
              <a:lnSpc>
                <a:spcPct val="90000"/>
              </a:lnSpc>
              <a:spcBef>
                <a:spcPts val="1094"/>
              </a:spcBef>
              <a:spcAft>
                <a:spcPts val="0"/>
              </a:spcAft>
              <a:buClr>
                <a:schemeClr val="dk2"/>
              </a:buClr>
              <a:buSzPts val="2100"/>
              <a:buNone/>
            </a:pPr>
            <a:r>
              <a:rPr lang="en-IE" sz="2800" b="1" dirty="0">
                <a:solidFill>
                  <a:srgbClr val="7030A0"/>
                </a:solidFill>
              </a:rPr>
              <a:t>Purple </a:t>
            </a:r>
            <a:endParaRPr sz="2800" b="1" dirty="0">
              <a:solidFill>
                <a:srgbClr val="7030A0"/>
              </a:solidFill>
            </a:endParaRPr>
          </a:p>
          <a:p>
            <a:pPr marL="0" lvl="0" indent="0" algn="just" rtl="0">
              <a:lnSpc>
                <a:spcPct val="90000"/>
              </a:lnSpc>
              <a:spcBef>
                <a:spcPts val="1094"/>
              </a:spcBef>
              <a:spcAft>
                <a:spcPts val="0"/>
              </a:spcAft>
              <a:buClr>
                <a:schemeClr val="dk2"/>
              </a:buClr>
              <a:buSzPts val="2100"/>
              <a:buNone/>
            </a:pPr>
            <a:r>
              <a:rPr lang="en-IE" sz="2800" b="1" dirty="0">
                <a:solidFill>
                  <a:srgbClr val="00B050"/>
                </a:solidFill>
              </a:rPr>
              <a:t>Green </a:t>
            </a:r>
            <a:endParaRPr sz="2800" b="1" dirty="0">
              <a:solidFill>
                <a:srgbClr val="00B050"/>
              </a:solidFill>
            </a:endParaRPr>
          </a:p>
          <a:p>
            <a:pPr marL="0" lvl="0" indent="0" algn="just" rtl="0">
              <a:lnSpc>
                <a:spcPct val="90000"/>
              </a:lnSpc>
              <a:spcBef>
                <a:spcPts val="1094"/>
              </a:spcBef>
              <a:spcAft>
                <a:spcPts val="0"/>
              </a:spcAft>
              <a:buClr>
                <a:schemeClr val="dk2"/>
              </a:buClr>
              <a:buSzPts val="2188"/>
              <a:buNone/>
            </a:pPr>
            <a:endParaRPr sz="2800" dirty="0"/>
          </a:p>
          <a:p>
            <a:pPr marL="0" lvl="0" indent="0" algn="just" rtl="0">
              <a:lnSpc>
                <a:spcPct val="90000"/>
              </a:lnSpc>
              <a:spcBef>
                <a:spcPts val="1094"/>
              </a:spcBef>
              <a:spcAft>
                <a:spcPts val="0"/>
              </a:spcAft>
              <a:buClr>
                <a:schemeClr val="dk2"/>
              </a:buClr>
              <a:buSzPts val="2100"/>
              <a:buNone/>
            </a:pPr>
            <a:r>
              <a:rPr lang="en-IE" sz="2800" b="1" i="1" dirty="0"/>
              <a:t>Women hate: </a:t>
            </a:r>
            <a:endParaRPr sz="2800" b="1" i="1" dirty="0"/>
          </a:p>
          <a:p>
            <a:pPr marL="0" lvl="0" indent="0" algn="just" rtl="0">
              <a:lnSpc>
                <a:spcPct val="90000"/>
              </a:lnSpc>
              <a:spcBef>
                <a:spcPts val="1094"/>
              </a:spcBef>
              <a:spcAft>
                <a:spcPts val="0"/>
              </a:spcAft>
              <a:buClr>
                <a:schemeClr val="dk2"/>
              </a:buClr>
              <a:buSzPts val="2100"/>
              <a:buNone/>
            </a:pPr>
            <a:r>
              <a:rPr lang="en-IE" sz="2800" b="1" dirty="0">
                <a:solidFill>
                  <a:schemeClr val="accent6"/>
                </a:solidFill>
              </a:rPr>
              <a:t>Orange</a:t>
            </a:r>
            <a:r>
              <a:rPr lang="en-IE" sz="2800" b="1" dirty="0">
                <a:solidFill>
                  <a:srgbClr val="FFC000"/>
                </a:solidFill>
              </a:rPr>
              <a:t> </a:t>
            </a:r>
            <a:endParaRPr sz="2800" b="1" dirty="0">
              <a:solidFill>
                <a:srgbClr val="FFC000"/>
              </a:solidFill>
            </a:endParaRPr>
          </a:p>
          <a:p>
            <a:pPr marL="0" lvl="0" indent="0" algn="just" rtl="0">
              <a:lnSpc>
                <a:spcPct val="90000"/>
              </a:lnSpc>
              <a:spcBef>
                <a:spcPts val="1094"/>
              </a:spcBef>
              <a:spcAft>
                <a:spcPts val="0"/>
              </a:spcAft>
              <a:buClr>
                <a:schemeClr val="dk2"/>
              </a:buClr>
              <a:buSzPts val="2100"/>
              <a:buNone/>
            </a:pPr>
            <a:r>
              <a:rPr lang="en-IE" sz="2800" b="1" dirty="0">
                <a:solidFill>
                  <a:srgbClr val="C00000"/>
                </a:solidFill>
              </a:rPr>
              <a:t>Brown </a:t>
            </a:r>
            <a:endParaRPr sz="2800" b="1" dirty="0">
              <a:solidFill>
                <a:srgbClr val="C00000"/>
              </a:solidFill>
            </a:endParaRPr>
          </a:p>
          <a:p>
            <a:pPr marL="0" lvl="0" indent="0" algn="just" rtl="0">
              <a:lnSpc>
                <a:spcPct val="90000"/>
              </a:lnSpc>
              <a:spcBef>
                <a:spcPts val="1094"/>
              </a:spcBef>
              <a:spcAft>
                <a:spcPts val="0"/>
              </a:spcAft>
              <a:buClr>
                <a:schemeClr val="dk2"/>
              </a:buClr>
              <a:buSzPts val="2100"/>
              <a:buNone/>
            </a:pPr>
            <a:r>
              <a:rPr lang="en-IE" sz="2800" b="1" dirty="0">
                <a:solidFill>
                  <a:schemeClr val="bg1">
                    <a:lumMod val="65000"/>
                  </a:schemeClr>
                </a:solidFill>
              </a:rPr>
              <a:t>Gray </a:t>
            </a:r>
            <a:endParaRPr sz="2800" b="1" dirty="0">
              <a:solidFill>
                <a:schemeClr val="bg1">
                  <a:lumMod val="65000"/>
                </a:schemeClr>
              </a:solidFill>
            </a:endParaRPr>
          </a:p>
          <a:p>
            <a:pPr marL="0" lvl="0" indent="0" algn="just" rtl="0">
              <a:lnSpc>
                <a:spcPct val="90000"/>
              </a:lnSpc>
              <a:spcBef>
                <a:spcPts val="1094"/>
              </a:spcBef>
              <a:spcAft>
                <a:spcPts val="0"/>
              </a:spcAft>
              <a:buClr>
                <a:schemeClr val="dk2"/>
              </a:buClr>
              <a:buSzPts val="2188"/>
              <a:buNone/>
            </a:pPr>
            <a:endParaRPr dirty="0"/>
          </a:p>
          <a:p>
            <a:pPr marL="0" lvl="0" indent="0" algn="just" rtl="0">
              <a:lnSpc>
                <a:spcPct val="90000"/>
              </a:lnSpc>
              <a:spcBef>
                <a:spcPts val="1094"/>
              </a:spcBef>
              <a:spcAft>
                <a:spcPts val="0"/>
              </a:spcAft>
              <a:buClr>
                <a:schemeClr val="dk2"/>
              </a:buClr>
              <a:buSzPts val="2188"/>
              <a:buNone/>
            </a:pPr>
            <a:endParaRPr dirty="0"/>
          </a:p>
        </p:txBody>
      </p:sp>
      <p:sp>
        <p:nvSpPr>
          <p:cNvPr id="122" name="Google Shape;122;p8"/>
          <p:cNvSpPr txBox="1">
            <a:spLocks noGrp="1"/>
          </p:cNvSpPr>
          <p:nvPr>
            <p:ph type="body" idx="2"/>
          </p:nvPr>
        </p:nvSpPr>
        <p:spPr>
          <a:xfrm>
            <a:off x="6789044" y="1529893"/>
            <a:ext cx="6042422" cy="5572724"/>
          </a:xfrm>
          <a:prstGeom prst="rect">
            <a:avLst/>
          </a:prstGeom>
          <a:noFill/>
          <a:ln>
            <a:noFill/>
          </a:ln>
        </p:spPr>
        <p:txBody>
          <a:bodyPr spcFirstLastPara="1" wrap="square" lIns="72000" tIns="45700" rIns="72000" bIns="45700" anchor="t" anchorCtr="0">
            <a:noAutofit/>
          </a:bodyPr>
          <a:lstStyle/>
          <a:p>
            <a:pPr marL="0" lvl="0" indent="0" algn="just" rtl="0">
              <a:lnSpc>
                <a:spcPct val="90000"/>
              </a:lnSpc>
              <a:spcBef>
                <a:spcPts val="0"/>
              </a:spcBef>
              <a:spcAft>
                <a:spcPts val="0"/>
              </a:spcAft>
              <a:buClr>
                <a:schemeClr val="dk2"/>
              </a:buClr>
              <a:buSzPts val="2188"/>
              <a:buNone/>
            </a:pPr>
            <a:endParaRPr dirty="0"/>
          </a:p>
          <a:p>
            <a:pPr marL="0" lvl="0" indent="0" algn="just" rtl="0">
              <a:lnSpc>
                <a:spcPct val="90000"/>
              </a:lnSpc>
              <a:spcBef>
                <a:spcPts val="1094"/>
              </a:spcBef>
              <a:spcAft>
                <a:spcPts val="0"/>
              </a:spcAft>
              <a:buClr>
                <a:schemeClr val="dk2"/>
              </a:buClr>
              <a:buSzPts val="2188"/>
              <a:buNone/>
            </a:pPr>
            <a:endParaRPr dirty="0"/>
          </a:p>
          <a:p>
            <a:pPr marL="0" lvl="0" indent="0" algn="just" rtl="0">
              <a:lnSpc>
                <a:spcPct val="90000"/>
              </a:lnSpc>
              <a:spcBef>
                <a:spcPts val="1094"/>
              </a:spcBef>
              <a:spcAft>
                <a:spcPts val="0"/>
              </a:spcAft>
              <a:buClr>
                <a:schemeClr val="dk2"/>
              </a:buClr>
              <a:buSzPts val="2100"/>
              <a:buNone/>
            </a:pPr>
            <a:r>
              <a:rPr lang="en-IE" sz="2800" b="1" i="1" dirty="0"/>
              <a:t>Men love the colours: </a:t>
            </a:r>
            <a:endParaRPr sz="2800" b="1" i="1" dirty="0"/>
          </a:p>
          <a:p>
            <a:pPr marL="0" lvl="0" indent="0" algn="just" rtl="0">
              <a:lnSpc>
                <a:spcPct val="90000"/>
              </a:lnSpc>
              <a:spcBef>
                <a:spcPts val="1094"/>
              </a:spcBef>
              <a:spcAft>
                <a:spcPts val="0"/>
              </a:spcAft>
              <a:buClr>
                <a:schemeClr val="dk2"/>
              </a:buClr>
              <a:buSzPts val="2100"/>
              <a:buNone/>
            </a:pPr>
            <a:r>
              <a:rPr lang="en-IE" sz="2800" b="1" dirty="0">
                <a:solidFill>
                  <a:schemeClr val="accent3">
                    <a:lumMod val="75000"/>
                  </a:schemeClr>
                </a:solidFill>
              </a:rPr>
              <a:t>Blue </a:t>
            </a:r>
            <a:endParaRPr sz="2800" b="1" dirty="0">
              <a:solidFill>
                <a:schemeClr val="accent3">
                  <a:lumMod val="75000"/>
                </a:schemeClr>
              </a:solidFill>
            </a:endParaRPr>
          </a:p>
          <a:p>
            <a:pPr marL="0" lvl="0" indent="0" algn="just" rtl="0">
              <a:lnSpc>
                <a:spcPct val="90000"/>
              </a:lnSpc>
              <a:spcBef>
                <a:spcPts val="1094"/>
              </a:spcBef>
              <a:spcAft>
                <a:spcPts val="0"/>
              </a:spcAft>
              <a:buClr>
                <a:schemeClr val="dk2"/>
              </a:buClr>
              <a:buSzPts val="2100"/>
              <a:buNone/>
            </a:pPr>
            <a:r>
              <a:rPr lang="en-IE" sz="2800" b="1" dirty="0">
                <a:solidFill>
                  <a:srgbClr val="00B050"/>
                </a:solidFill>
              </a:rPr>
              <a:t>Green</a:t>
            </a:r>
            <a:r>
              <a:rPr lang="en-IE" sz="2800" b="1" dirty="0">
                <a:solidFill>
                  <a:srgbClr val="92D050"/>
                </a:solidFill>
              </a:rPr>
              <a:t> </a:t>
            </a:r>
            <a:endParaRPr sz="2800" b="1" dirty="0">
              <a:solidFill>
                <a:srgbClr val="92D050"/>
              </a:solidFill>
            </a:endParaRPr>
          </a:p>
          <a:p>
            <a:pPr marL="0" lvl="0" indent="0" algn="just" rtl="0">
              <a:lnSpc>
                <a:spcPct val="90000"/>
              </a:lnSpc>
              <a:spcBef>
                <a:spcPts val="1094"/>
              </a:spcBef>
              <a:spcAft>
                <a:spcPts val="0"/>
              </a:spcAft>
              <a:buClr>
                <a:schemeClr val="dk2"/>
              </a:buClr>
              <a:buSzPts val="2100"/>
              <a:buNone/>
            </a:pPr>
            <a:r>
              <a:rPr lang="en-IE" sz="2800" b="1" dirty="0">
                <a:solidFill>
                  <a:schemeClr val="tx1">
                    <a:lumMod val="50000"/>
                  </a:schemeClr>
                </a:solidFill>
              </a:rPr>
              <a:t>Black</a:t>
            </a:r>
            <a:r>
              <a:rPr lang="en-IE" sz="2800" b="1" dirty="0"/>
              <a:t> </a:t>
            </a:r>
            <a:endParaRPr sz="2800" b="1" dirty="0"/>
          </a:p>
          <a:p>
            <a:pPr marL="0" lvl="0" indent="0" algn="just" rtl="0">
              <a:lnSpc>
                <a:spcPct val="90000"/>
              </a:lnSpc>
              <a:spcBef>
                <a:spcPts val="1094"/>
              </a:spcBef>
              <a:spcAft>
                <a:spcPts val="0"/>
              </a:spcAft>
              <a:buClr>
                <a:schemeClr val="dk2"/>
              </a:buClr>
              <a:buSzPts val="2188"/>
              <a:buNone/>
            </a:pPr>
            <a:endParaRPr sz="2800" dirty="0"/>
          </a:p>
          <a:p>
            <a:pPr marL="0" lvl="0" indent="0" algn="just" rtl="0">
              <a:lnSpc>
                <a:spcPct val="90000"/>
              </a:lnSpc>
              <a:spcBef>
                <a:spcPts val="1094"/>
              </a:spcBef>
              <a:spcAft>
                <a:spcPts val="0"/>
              </a:spcAft>
              <a:buClr>
                <a:schemeClr val="dk2"/>
              </a:buClr>
              <a:buSzPts val="2100"/>
              <a:buNone/>
            </a:pPr>
            <a:r>
              <a:rPr lang="en-IE" sz="2800" b="1" i="1" dirty="0"/>
              <a:t>Men hate: </a:t>
            </a:r>
            <a:endParaRPr sz="2800" b="1" i="1" dirty="0"/>
          </a:p>
          <a:p>
            <a:pPr marL="0" lvl="0" indent="0" algn="just" rtl="0">
              <a:lnSpc>
                <a:spcPct val="90000"/>
              </a:lnSpc>
              <a:spcBef>
                <a:spcPts val="1094"/>
              </a:spcBef>
              <a:spcAft>
                <a:spcPts val="0"/>
              </a:spcAft>
              <a:buClr>
                <a:schemeClr val="dk2"/>
              </a:buClr>
              <a:buSzPts val="2100"/>
              <a:buNone/>
            </a:pPr>
            <a:r>
              <a:rPr lang="en-IE" sz="2800" b="1" dirty="0">
                <a:solidFill>
                  <a:srgbClr val="C00000"/>
                </a:solidFill>
              </a:rPr>
              <a:t>Brown </a:t>
            </a:r>
            <a:endParaRPr sz="2800" b="1" dirty="0">
              <a:solidFill>
                <a:srgbClr val="C00000"/>
              </a:solidFill>
            </a:endParaRPr>
          </a:p>
          <a:p>
            <a:pPr marL="0" lvl="0" indent="0" algn="just" rtl="0">
              <a:lnSpc>
                <a:spcPct val="90000"/>
              </a:lnSpc>
              <a:spcBef>
                <a:spcPts val="1094"/>
              </a:spcBef>
              <a:spcAft>
                <a:spcPts val="0"/>
              </a:spcAft>
              <a:buClr>
                <a:schemeClr val="dk2"/>
              </a:buClr>
              <a:buSzPts val="2100"/>
              <a:buNone/>
            </a:pPr>
            <a:r>
              <a:rPr lang="en-IE" sz="2800" b="1" dirty="0">
                <a:solidFill>
                  <a:schemeClr val="accent6"/>
                </a:solidFill>
              </a:rPr>
              <a:t>Orange</a:t>
            </a:r>
            <a:r>
              <a:rPr lang="en-IE" sz="2800" b="1" dirty="0">
                <a:solidFill>
                  <a:srgbClr val="FFC000"/>
                </a:solidFill>
              </a:rPr>
              <a:t> </a:t>
            </a:r>
            <a:endParaRPr sz="2800" b="1" dirty="0">
              <a:solidFill>
                <a:srgbClr val="FFC000"/>
              </a:solidFill>
            </a:endParaRPr>
          </a:p>
          <a:p>
            <a:pPr marL="0" lvl="0" indent="0" algn="just" rtl="0">
              <a:lnSpc>
                <a:spcPct val="90000"/>
              </a:lnSpc>
              <a:spcBef>
                <a:spcPts val="1094"/>
              </a:spcBef>
              <a:spcAft>
                <a:spcPts val="0"/>
              </a:spcAft>
              <a:buClr>
                <a:schemeClr val="dk2"/>
              </a:buClr>
              <a:buSzPts val="2100"/>
              <a:buNone/>
            </a:pPr>
            <a:r>
              <a:rPr lang="en-IE" sz="2800" b="1" dirty="0">
                <a:solidFill>
                  <a:srgbClr val="7030A0"/>
                </a:solidFill>
              </a:rPr>
              <a:t>Purple </a:t>
            </a:r>
            <a:endParaRPr sz="2800" b="1" dirty="0">
              <a:solidFill>
                <a:srgbClr val="7030A0"/>
              </a:solidFill>
            </a:endParaRPr>
          </a:p>
        </p:txBody>
      </p:sp>
      <p:sp>
        <p:nvSpPr>
          <p:cNvPr id="123" name="Google Shape;123;p8"/>
          <p:cNvSpPr txBox="1">
            <a:spLocks noGrp="1"/>
          </p:cNvSpPr>
          <p:nvPr>
            <p:ph type="body" idx="3"/>
          </p:nvPr>
        </p:nvSpPr>
        <p:spPr>
          <a:xfrm>
            <a:off x="499925" y="1007692"/>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IE" i="0" dirty="0"/>
              <a:t>Do you agree with psychologists who believe that: </a:t>
            </a:r>
            <a:endParaRPr dirty="0"/>
          </a:p>
        </p:txBody>
      </p:sp>
      <p:sp>
        <p:nvSpPr>
          <p:cNvPr id="124" name="Google Shape;124;p8"/>
          <p:cNvSpPr txBox="1">
            <a:spLocks noGrp="1"/>
          </p:cNvSpPr>
          <p:nvPr>
            <p:ph type="title"/>
          </p:nvPr>
        </p:nvSpPr>
        <p:spPr>
          <a:xfrm>
            <a:off x="1582056" y="239939"/>
            <a:ext cx="4960430" cy="720000"/>
          </a:xfrm>
          <a:prstGeom prst="rect">
            <a:avLst/>
          </a:prstGeom>
          <a:noFill/>
          <a:ln>
            <a:noFill/>
          </a:ln>
        </p:spPr>
        <p:txBody>
          <a:bodyPr spcFirstLastPara="1" wrap="square" lIns="72000" tIns="45700" rIns="72000" bIns="45700" anchor="ctr" anchorCtr="0">
            <a:noAutofit/>
          </a:bodyPr>
          <a:lstStyle/>
          <a:p>
            <a:pPr marL="0" lvl="0" indent="0" algn="ctr" rtl="0">
              <a:lnSpc>
                <a:spcPct val="90000"/>
              </a:lnSpc>
              <a:spcBef>
                <a:spcPts val="0"/>
              </a:spcBef>
              <a:spcAft>
                <a:spcPts val="0"/>
              </a:spcAft>
              <a:buClr>
                <a:schemeClr val="accent2"/>
              </a:buClr>
              <a:buSzPts val="2800"/>
              <a:buFont typeface="Calibri"/>
              <a:buNone/>
            </a:pPr>
            <a:r>
              <a:rPr lang="en-IE" dirty="0"/>
              <a:t>Becoming a Critical Consumer </a:t>
            </a:r>
            <a:endParaRPr dirty="0"/>
          </a:p>
        </p:txBody>
      </p:sp>
      <p:pic>
        <p:nvPicPr>
          <p:cNvPr id="125" name="Google Shape;125;p8" descr="Badge Tick with solid fill"/>
          <p:cNvPicPr preferRelativeResize="0"/>
          <p:nvPr/>
        </p:nvPicPr>
        <p:blipFill rotWithShape="1">
          <a:blip r:embed="rId3">
            <a:alphaModFix/>
          </a:blip>
          <a:srcRect/>
          <a:stretch/>
        </p:blipFill>
        <p:spPr>
          <a:xfrm>
            <a:off x="11917066" y="19175"/>
            <a:ext cx="914400" cy="914400"/>
          </a:xfrm>
          <a:prstGeom prst="rect">
            <a:avLst/>
          </a:prstGeom>
          <a:noFill/>
          <a:ln>
            <a:noFill/>
          </a:ln>
        </p:spPr>
      </p:pic>
      <p:pic>
        <p:nvPicPr>
          <p:cNvPr id="126" name="Google Shape;126;p8" descr="Badge Tick with solid fill"/>
          <p:cNvPicPr preferRelativeResize="0"/>
          <p:nvPr/>
        </p:nvPicPr>
        <p:blipFill rotWithShape="1">
          <a:blip r:embed="rId3">
            <a:alphaModFix/>
          </a:blip>
          <a:srcRect/>
          <a:stretch/>
        </p:blipFill>
        <p:spPr>
          <a:xfrm>
            <a:off x="499925" y="117919"/>
            <a:ext cx="914400" cy="914400"/>
          </a:xfrm>
          <a:prstGeom prst="rect">
            <a:avLst/>
          </a:prstGeom>
          <a:noFill/>
          <a:ln>
            <a:noFill/>
          </a:ln>
        </p:spPr>
      </p:pic>
      <p:pic>
        <p:nvPicPr>
          <p:cNvPr id="127" name="Google Shape;127;p8" descr="Group of women with solid fill"/>
          <p:cNvPicPr preferRelativeResize="0"/>
          <p:nvPr/>
        </p:nvPicPr>
        <p:blipFill rotWithShape="1">
          <a:blip r:embed="rId4">
            <a:alphaModFix/>
          </a:blip>
          <a:srcRect/>
          <a:stretch/>
        </p:blipFill>
        <p:spPr>
          <a:xfrm>
            <a:off x="5043546" y="1849712"/>
            <a:ext cx="914400" cy="914400"/>
          </a:xfrm>
          <a:prstGeom prst="rect">
            <a:avLst/>
          </a:prstGeom>
          <a:noFill/>
          <a:ln>
            <a:noFill/>
          </a:ln>
        </p:spPr>
      </p:pic>
      <p:pic>
        <p:nvPicPr>
          <p:cNvPr id="128" name="Google Shape;128;p8" descr="Two Men with solid fill"/>
          <p:cNvPicPr preferRelativeResize="0"/>
          <p:nvPr/>
        </p:nvPicPr>
        <p:blipFill rotWithShape="1">
          <a:blip r:embed="rId5">
            <a:alphaModFix/>
          </a:blip>
          <a:srcRect/>
          <a:stretch/>
        </p:blipFill>
        <p:spPr>
          <a:xfrm>
            <a:off x="10628768" y="1849712"/>
            <a:ext cx="914400" cy="914400"/>
          </a:xfrm>
          <a:prstGeom prst="rect">
            <a:avLst/>
          </a:prstGeom>
          <a:noFill/>
          <a:ln>
            <a:noFill/>
          </a:ln>
        </p:spPr>
      </p:pic>
      <p:sp>
        <p:nvSpPr>
          <p:cNvPr id="129" name="Google Shape;129;p8"/>
          <p:cNvSpPr txBox="1"/>
          <p:nvPr/>
        </p:nvSpPr>
        <p:spPr>
          <a:xfrm>
            <a:off x="577768" y="6967874"/>
            <a:ext cx="11422742" cy="6983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600" dirty="0">
                <a:solidFill>
                  <a:schemeClr val="dk1"/>
                </a:solidFill>
                <a:latin typeface="Calibri"/>
                <a:ea typeface="Calibri"/>
                <a:cs typeface="Calibri"/>
                <a:sym typeface="Calibri"/>
              </a:rPr>
              <a:t>Source: https://buffer.com/resources/the-science-of-colors-in-marketing-why-is-facebook-blue/</a:t>
            </a:r>
            <a:r>
              <a:rPr lang="en-IE" sz="1969" dirty="0">
                <a:solidFill>
                  <a:schemeClr val="dk1"/>
                </a:solidFill>
                <a:latin typeface="Calibri"/>
                <a:ea typeface="Calibri"/>
                <a:cs typeface="Calibri"/>
                <a:sym typeface="Calibri"/>
              </a:rPr>
              <a:t> </a:t>
            </a:r>
            <a:endParaRPr sz="1969" dirty="0">
              <a:solidFill>
                <a:schemeClr val="dk1"/>
              </a:solidFill>
              <a:latin typeface="Calibri"/>
              <a:ea typeface="Calibri"/>
              <a:cs typeface="Calibri"/>
              <a:sym typeface="Calibri"/>
            </a:endParaRPr>
          </a:p>
          <a:p>
            <a:pPr marL="0" marR="0" lvl="0" indent="0" algn="l" rtl="0">
              <a:spcBef>
                <a:spcPts val="0"/>
              </a:spcBef>
              <a:spcAft>
                <a:spcPts val="0"/>
              </a:spcAft>
              <a:buNone/>
            </a:pPr>
            <a:r>
              <a:rPr lang="en-IE" sz="1969" dirty="0">
                <a:solidFill>
                  <a:schemeClr val="dk1"/>
                </a:solidFill>
                <a:latin typeface="Calibri"/>
                <a:ea typeface="Calibri"/>
                <a:cs typeface="Calibri"/>
                <a:sym typeface="Calibri"/>
              </a:rPr>
              <a:t> </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p10"/>
          <p:cNvSpPr/>
          <p:nvPr/>
        </p:nvSpPr>
        <p:spPr>
          <a:xfrm>
            <a:off x="0" y="0"/>
            <a:ext cx="13335001" cy="7505700"/>
          </a:xfrm>
          <a:prstGeom prst="rect">
            <a:avLst/>
          </a:prstGeom>
          <a:solidFill>
            <a:srgbClr val="423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sp>
        <p:nvSpPr>
          <p:cNvPr id="147" name="Google Shape;147;p10"/>
          <p:cNvSpPr/>
          <p:nvPr/>
        </p:nvSpPr>
        <p:spPr>
          <a:xfrm>
            <a:off x="1204686" y="525399"/>
            <a:ext cx="10461954" cy="573207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pic>
        <p:nvPicPr>
          <p:cNvPr id="148" name="Google Shape;148;p10" descr="Map&#10;&#10;Description automatically generated with medium confidence"/>
          <p:cNvPicPr preferRelativeResize="0">
            <a:picLocks noGrp="1"/>
          </p:cNvPicPr>
          <p:nvPr>
            <p:ph type="body" idx="1"/>
          </p:nvPr>
        </p:nvPicPr>
        <p:blipFill rotWithShape="1">
          <a:blip r:embed="rId3">
            <a:alphaModFix/>
          </a:blip>
          <a:srcRect/>
          <a:stretch/>
        </p:blipFill>
        <p:spPr>
          <a:xfrm>
            <a:off x="1204686" y="269823"/>
            <a:ext cx="10813143" cy="6452568"/>
          </a:xfrm>
          <a:prstGeom prst="rect">
            <a:avLst/>
          </a:prstGeom>
          <a:noFill/>
          <a:ln>
            <a:noFill/>
          </a:ln>
        </p:spPr>
      </p:pic>
      <p:sp>
        <p:nvSpPr>
          <p:cNvPr id="149" name="Google Shape;149;p10"/>
          <p:cNvSpPr txBox="1"/>
          <p:nvPr/>
        </p:nvSpPr>
        <p:spPr>
          <a:xfrm>
            <a:off x="1204686" y="6980301"/>
            <a:ext cx="12845143" cy="6983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969" dirty="0">
                <a:solidFill>
                  <a:schemeClr val="lt1"/>
                </a:solidFill>
                <a:latin typeface="Calibri"/>
                <a:ea typeface="Calibri"/>
                <a:cs typeface="Calibri"/>
                <a:sym typeface="Calibri"/>
              </a:rPr>
              <a:t>Source: https://thelogocompany.net/wp-content/uploads/2020/12/Color_Emotion_Guide221.png</a:t>
            </a:r>
            <a:endParaRPr dirty="0"/>
          </a:p>
          <a:p>
            <a:pPr marL="0" marR="0" lvl="0" indent="0" algn="l" rtl="0">
              <a:spcBef>
                <a:spcPts val="0"/>
              </a:spcBef>
              <a:spcAft>
                <a:spcPts val="0"/>
              </a:spcAft>
              <a:buNone/>
            </a:pPr>
            <a:r>
              <a:rPr lang="en-IE" sz="1969" dirty="0">
                <a:solidFill>
                  <a:schemeClr val="dk1"/>
                </a:solidFill>
                <a:latin typeface="Calibri"/>
                <a:ea typeface="Calibri"/>
                <a:cs typeface="Calibri"/>
                <a:sym typeface="Calibri"/>
              </a:rPr>
              <a:t> </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17BBD2-424D-CCA0-D649-88C8F141FD06}"/>
              </a:ext>
            </a:extLst>
          </p:cNvPr>
          <p:cNvSpPr>
            <a:spLocks noGrp="1"/>
          </p:cNvSpPr>
          <p:nvPr>
            <p:ph type="body" idx="1"/>
          </p:nvPr>
        </p:nvSpPr>
        <p:spPr>
          <a:xfrm>
            <a:off x="442092" y="2319563"/>
            <a:ext cx="7366539" cy="4415065"/>
          </a:xfrm>
        </p:spPr>
        <p:txBody>
          <a:bodyPr/>
          <a:lstStyle/>
          <a:p>
            <a:pPr marL="571500" indent="-342900" algn="l">
              <a:buFont typeface="Arial" panose="020B0604020202020204" pitchFamily="34" charset="0"/>
              <a:buChar char="•"/>
            </a:pPr>
            <a:r>
              <a:rPr lang="en-GB" sz="2800" b="1" dirty="0"/>
              <a:t>Advertising</a:t>
            </a:r>
            <a:r>
              <a:rPr lang="en-GB" sz="2800" dirty="0"/>
              <a:t> can persuade us to spend money that we may not have.</a:t>
            </a:r>
          </a:p>
          <a:p>
            <a:pPr marL="571500" indent="-342900" algn="l">
              <a:buFont typeface="Arial" panose="020B0604020202020204" pitchFamily="34" charset="0"/>
              <a:buChar char="•"/>
            </a:pPr>
            <a:r>
              <a:rPr lang="en-GB" sz="2800" b="1" dirty="0"/>
              <a:t>Peer pressure </a:t>
            </a:r>
            <a:r>
              <a:rPr lang="en-GB" sz="2800" dirty="0"/>
              <a:t>can persuade us to spend money that we may not have.</a:t>
            </a:r>
          </a:p>
          <a:p>
            <a:pPr marL="571500" indent="-342900" algn="l">
              <a:buFont typeface="Arial" panose="020B0604020202020204" pitchFamily="34" charset="0"/>
              <a:buChar char="•"/>
            </a:pPr>
            <a:r>
              <a:rPr lang="en-GB" sz="2800" b="1" dirty="0"/>
              <a:t>Influencers</a:t>
            </a:r>
            <a:r>
              <a:rPr lang="en-GB" sz="2800" dirty="0"/>
              <a:t> can persuade us to spend money that we may not have.</a:t>
            </a:r>
          </a:p>
          <a:p>
            <a:pPr marL="571500" indent="-342900" algn="l">
              <a:buFont typeface="Arial" panose="020B0604020202020204" pitchFamily="34" charset="0"/>
              <a:buChar char="•"/>
            </a:pPr>
            <a:endParaRPr lang="en-GB" sz="2800" dirty="0"/>
          </a:p>
          <a:p>
            <a:pPr marL="228600" indent="0" algn="ctr"/>
            <a:r>
              <a:rPr lang="en-GB" sz="2800" b="1" dirty="0">
                <a:solidFill>
                  <a:srgbClr val="FF0000"/>
                </a:solidFill>
              </a:rPr>
              <a:t>If we do not have the money to buy things, we could be pressurised to borrow it from another source.</a:t>
            </a:r>
          </a:p>
          <a:p>
            <a:endParaRPr lang="en-GB" dirty="0"/>
          </a:p>
          <a:p>
            <a:endParaRPr lang="en-GB" dirty="0"/>
          </a:p>
        </p:txBody>
      </p:sp>
      <p:sp>
        <p:nvSpPr>
          <p:cNvPr id="3" name="Title 2">
            <a:extLst>
              <a:ext uri="{FF2B5EF4-FFF2-40B4-BE49-F238E27FC236}">
                <a16:creationId xmlns:a16="http://schemas.microsoft.com/office/drawing/2014/main" id="{2EABA5C8-B7CD-2790-B145-10B25CB46495}"/>
              </a:ext>
            </a:extLst>
          </p:cNvPr>
          <p:cNvSpPr>
            <a:spLocks noGrp="1"/>
          </p:cNvSpPr>
          <p:nvPr>
            <p:ph type="title"/>
          </p:nvPr>
        </p:nvSpPr>
        <p:spPr/>
        <p:txBody>
          <a:bodyPr/>
          <a:lstStyle/>
          <a:p>
            <a:r>
              <a:rPr lang="en-IE" dirty="0"/>
              <a:t>Becoming a Critical Consumer </a:t>
            </a:r>
            <a:endParaRPr lang="en-GB" dirty="0"/>
          </a:p>
        </p:txBody>
      </p:sp>
      <p:sp>
        <p:nvSpPr>
          <p:cNvPr id="4" name="Text Placeholder 3">
            <a:extLst>
              <a:ext uri="{FF2B5EF4-FFF2-40B4-BE49-F238E27FC236}">
                <a16:creationId xmlns:a16="http://schemas.microsoft.com/office/drawing/2014/main" id="{EC8BF257-AC95-43DE-643E-C96F6D557D5B}"/>
              </a:ext>
            </a:extLst>
          </p:cNvPr>
          <p:cNvSpPr>
            <a:spLocks noGrp="1"/>
          </p:cNvSpPr>
          <p:nvPr>
            <p:ph type="body" idx="2"/>
          </p:nvPr>
        </p:nvSpPr>
        <p:spPr>
          <a:xfrm>
            <a:off x="500064" y="1152159"/>
            <a:ext cx="12331541" cy="995955"/>
          </a:xfrm>
        </p:spPr>
        <p:txBody>
          <a:bodyPr/>
          <a:lstStyle/>
          <a:p>
            <a:r>
              <a:rPr lang="en-GB" i="0" dirty="0"/>
              <a:t>Activity M6.5</a:t>
            </a:r>
          </a:p>
          <a:p>
            <a:r>
              <a:rPr lang="en-GB" i="0" dirty="0"/>
              <a:t>Money Matters Resources: Escape the Money Jungle</a:t>
            </a:r>
          </a:p>
        </p:txBody>
      </p:sp>
      <p:pic>
        <p:nvPicPr>
          <p:cNvPr id="5" name="Content Placeholder 4" descr="A picture containing outdoor, plant, tree&#10;&#10;Description automatically generated">
            <a:extLst>
              <a:ext uri="{FF2B5EF4-FFF2-40B4-BE49-F238E27FC236}">
                <a16:creationId xmlns:a16="http://schemas.microsoft.com/office/drawing/2014/main" id="{016317A5-3FBD-12B6-79E6-BE17745001C9}"/>
              </a:ext>
            </a:extLst>
          </p:cNvPr>
          <p:cNvPicPr>
            <a:picLocks noChangeAspect="1"/>
          </p:cNvPicPr>
          <p:nvPr/>
        </p:nvPicPr>
        <p:blipFill rotWithShape="1">
          <a:blip r:embed="rId2">
            <a:extLst>
              <a:ext uri="{28A0092B-C50C-407E-A947-70E740481C1C}">
                <a14:useLocalDpi xmlns:a14="http://schemas.microsoft.com/office/drawing/2010/main" val="0"/>
              </a:ext>
            </a:extLst>
          </a:blip>
          <a:srcRect r="18220" b="-1"/>
          <a:stretch/>
        </p:blipFill>
        <p:spPr>
          <a:xfrm>
            <a:off x="8124287" y="1152159"/>
            <a:ext cx="4707318" cy="3338566"/>
          </a:xfrm>
          <a:prstGeom prst="rect">
            <a:avLst/>
          </a:prstGeom>
        </p:spPr>
      </p:pic>
    </p:spTree>
    <p:extLst>
      <p:ext uri="{BB962C8B-B14F-4D97-AF65-F5344CB8AC3E}">
        <p14:creationId xmlns:p14="http://schemas.microsoft.com/office/powerpoint/2010/main" val="3795783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3DCABC-D7C4-52F4-05D6-29BF8F4C81E4}"/>
              </a:ext>
            </a:extLst>
          </p:cNvPr>
          <p:cNvSpPr>
            <a:spLocks noGrp="1"/>
          </p:cNvSpPr>
          <p:nvPr>
            <p:ph type="body" idx="1"/>
          </p:nvPr>
        </p:nvSpPr>
        <p:spPr/>
        <p:txBody>
          <a:bodyPr/>
          <a:lstStyle/>
          <a:p>
            <a:endParaRPr lang="en-GB" dirty="0"/>
          </a:p>
          <a:p>
            <a:endParaRPr lang="en-GB" dirty="0"/>
          </a:p>
          <a:p>
            <a:endParaRPr lang="en-GB" dirty="0"/>
          </a:p>
          <a:p>
            <a:pPr marL="1461262" lvl="3" indent="0">
              <a:buNone/>
            </a:pPr>
            <a:endParaRPr lang="en-GB" u="sng" dirty="0">
              <a:hlinkClick r:id="rId2"/>
            </a:endParaRPr>
          </a:p>
          <a:p>
            <a:pPr marL="1461262" lvl="3" indent="0">
              <a:buNone/>
            </a:pPr>
            <a:endParaRPr lang="en-GB" u="sng" dirty="0">
              <a:hlinkClick r:id="rId2"/>
            </a:endParaRPr>
          </a:p>
          <a:p>
            <a:pPr marL="1004062" lvl="2" indent="0">
              <a:buNone/>
            </a:pPr>
            <a:r>
              <a:rPr lang="en-GB" sz="2800" u="sng" dirty="0">
                <a:hlinkClick r:id="rId2"/>
              </a:rPr>
              <a:t>https://forms.gle/7Ht4divX2EenTbVv7</a:t>
            </a:r>
            <a:endParaRPr lang="en-GB" sz="2800" dirty="0"/>
          </a:p>
          <a:p>
            <a:endParaRPr lang="en-GB" dirty="0"/>
          </a:p>
          <a:p>
            <a:endParaRPr lang="en-GB" dirty="0"/>
          </a:p>
        </p:txBody>
      </p:sp>
      <p:sp>
        <p:nvSpPr>
          <p:cNvPr id="3" name="Title 2">
            <a:extLst>
              <a:ext uri="{FF2B5EF4-FFF2-40B4-BE49-F238E27FC236}">
                <a16:creationId xmlns:a16="http://schemas.microsoft.com/office/drawing/2014/main" id="{127F033A-44FF-B5D3-7796-34C281203A47}"/>
              </a:ext>
            </a:extLst>
          </p:cNvPr>
          <p:cNvSpPr>
            <a:spLocks noGrp="1"/>
          </p:cNvSpPr>
          <p:nvPr>
            <p:ph type="title"/>
          </p:nvPr>
        </p:nvSpPr>
        <p:spPr/>
        <p:txBody>
          <a:bodyPr/>
          <a:lstStyle/>
          <a:p>
            <a:r>
              <a:rPr lang="en-IE" dirty="0"/>
              <a:t>Becoming a Critical Consumer </a:t>
            </a:r>
            <a:endParaRPr lang="en-GB" dirty="0"/>
          </a:p>
        </p:txBody>
      </p:sp>
      <p:sp>
        <p:nvSpPr>
          <p:cNvPr id="4" name="Text Placeholder 3">
            <a:extLst>
              <a:ext uri="{FF2B5EF4-FFF2-40B4-BE49-F238E27FC236}">
                <a16:creationId xmlns:a16="http://schemas.microsoft.com/office/drawing/2014/main" id="{E634C036-7BDB-4C25-87B6-725EFE40DC5C}"/>
              </a:ext>
            </a:extLst>
          </p:cNvPr>
          <p:cNvSpPr>
            <a:spLocks noGrp="1"/>
          </p:cNvSpPr>
          <p:nvPr>
            <p:ph type="body" idx="2"/>
          </p:nvPr>
        </p:nvSpPr>
        <p:spPr>
          <a:xfrm>
            <a:off x="500064" y="1143444"/>
            <a:ext cx="12331541" cy="840931"/>
          </a:xfrm>
        </p:spPr>
        <p:txBody>
          <a:bodyPr/>
          <a:lstStyle/>
          <a:p>
            <a:r>
              <a:rPr lang="en-GB" i="0" dirty="0"/>
              <a:t>Money Matters Resources: Escape the Money Jungle</a:t>
            </a:r>
          </a:p>
          <a:p>
            <a:endParaRPr lang="en-GB" dirty="0"/>
          </a:p>
        </p:txBody>
      </p:sp>
      <p:pic>
        <p:nvPicPr>
          <p:cNvPr id="8" name="Picture 7" descr="A picture containing indoor, person&#10;&#10;Description automatically generated">
            <a:extLst>
              <a:ext uri="{FF2B5EF4-FFF2-40B4-BE49-F238E27FC236}">
                <a16:creationId xmlns:a16="http://schemas.microsoft.com/office/drawing/2014/main" id="{F4D52904-1B7A-4864-2ADC-B108F8E63C94}"/>
              </a:ext>
            </a:extLst>
          </p:cNvPr>
          <p:cNvPicPr>
            <a:picLocks noChangeAspect="1"/>
          </p:cNvPicPr>
          <p:nvPr/>
        </p:nvPicPr>
        <p:blipFill>
          <a:blip r:embed="rId3"/>
          <a:stretch>
            <a:fillRect/>
          </a:stretch>
        </p:blipFill>
        <p:spPr>
          <a:xfrm>
            <a:off x="7761469" y="2380343"/>
            <a:ext cx="4967560" cy="4440182"/>
          </a:xfrm>
          <a:prstGeom prst="rect">
            <a:avLst/>
          </a:prstGeom>
        </p:spPr>
      </p:pic>
    </p:spTree>
    <p:extLst>
      <p:ext uri="{BB962C8B-B14F-4D97-AF65-F5344CB8AC3E}">
        <p14:creationId xmlns:p14="http://schemas.microsoft.com/office/powerpoint/2010/main" val="160327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3DDAB6-EEAD-72B8-2FA1-876B09585C3A}"/>
              </a:ext>
            </a:extLst>
          </p:cNvPr>
          <p:cNvSpPr>
            <a:spLocks noGrp="1"/>
          </p:cNvSpPr>
          <p:nvPr>
            <p:ph type="body" idx="1"/>
          </p:nvPr>
        </p:nvSpPr>
        <p:spPr/>
        <p:txBody>
          <a:bodyPr/>
          <a:lstStyle/>
          <a:p>
            <a:endParaRPr lang="en-GB" dirty="0"/>
          </a:p>
          <a:p>
            <a:endParaRPr lang="en-GB" dirty="0">
              <a:hlinkClick r:id="rId2"/>
            </a:endParaRPr>
          </a:p>
          <a:p>
            <a:r>
              <a:rPr lang="en-GB" sz="2800" dirty="0">
                <a:hlinkClick r:id="rId2"/>
              </a:rPr>
              <a:t>Interplanetary Interchange:</a:t>
            </a:r>
          </a:p>
          <a:p>
            <a:endParaRPr lang="en-GB" sz="2800" u="sng" dirty="0">
              <a:hlinkClick r:id="rId2"/>
            </a:endParaRPr>
          </a:p>
          <a:p>
            <a:endParaRPr lang="en-GB" sz="2800" u="sng" dirty="0">
              <a:hlinkClick r:id="rId2"/>
            </a:endParaRPr>
          </a:p>
          <a:p>
            <a:r>
              <a:rPr lang="en-GB" sz="2800" u="sng" dirty="0">
                <a:hlinkClick r:id="rId2"/>
              </a:rPr>
              <a:t>https://forms.gle/1qNm9eD2mvmpbag46</a:t>
            </a:r>
            <a:endParaRPr lang="en-GB" sz="2800" dirty="0"/>
          </a:p>
          <a:p>
            <a:endParaRPr lang="en-US" sz="2800" i="1" dirty="0">
              <a:solidFill>
                <a:srgbClr val="00B050"/>
              </a:solidFill>
            </a:endParaRPr>
          </a:p>
          <a:p>
            <a:endParaRPr lang="en-US" sz="2800" i="1" dirty="0">
              <a:solidFill>
                <a:srgbClr val="00B050"/>
              </a:solidFill>
            </a:endParaRPr>
          </a:p>
          <a:p>
            <a:r>
              <a:rPr lang="en-US" sz="2800" i="1" dirty="0">
                <a:solidFill>
                  <a:srgbClr val="00B050"/>
                </a:solidFill>
              </a:rPr>
              <a:t>What’s a financial  CRISIS!?!</a:t>
            </a:r>
          </a:p>
          <a:p>
            <a:r>
              <a:rPr lang="en-US" sz="2800" i="1" dirty="0">
                <a:solidFill>
                  <a:srgbClr val="00B050"/>
                </a:solidFill>
              </a:rPr>
              <a:t>How do high interest rates trap us into debt?</a:t>
            </a:r>
          </a:p>
          <a:p>
            <a:r>
              <a:rPr lang="en-US" sz="2800" i="1" dirty="0">
                <a:solidFill>
                  <a:srgbClr val="00B050"/>
                </a:solidFill>
              </a:rPr>
              <a:t>How can we have a circular, green economy?</a:t>
            </a:r>
          </a:p>
          <a:p>
            <a:endParaRPr lang="en-GB" dirty="0"/>
          </a:p>
          <a:p>
            <a:endParaRPr lang="en-GB" dirty="0"/>
          </a:p>
        </p:txBody>
      </p:sp>
      <p:sp>
        <p:nvSpPr>
          <p:cNvPr id="3" name="Title 2">
            <a:extLst>
              <a:ext uri="{FF2B5EF4-FFF2-40B4-BE49-F238E27FC236}">
                <a16:creationId xmlns:a16="http://schemas.microsoft.com/office/drawing/2014/main" id="{78D95FEF-4413-D8CC-AA07-52D3DEB8EE4C}"/>
              </a:ext>
            </a:extLst>
          </p:cNvPr>
          <p:cNvSpPr>
            <a:spLocks noGrp="1"/>
          </p:cNvSpPr>
          <p:nvPr>
            <p:ph type="title"/>
          </p:nvPr>
        </p:nvSpPr>
        <p:spPr>
          <a:xfrm>
            <a:off x="319314" y="432159"/>
            <a:ext cx="12513186" cy="720000"/>
          </a:xfrm>
        </p:spPr>
        <p:txBody>
          <a:bodyPr/>
          <a:lstStyle/>
          <a:p>
            <a:r>
              <a:rPr lang="en-IE" dirty="0"/>
              <a:t>Becoming a Critical Consumer </a:t>
            </a:r>
            <a:endParaRPr lang="en-GB" dirty="0"/>
          </a:p>
        </p:txBody>
      </p:sp>
      <p:sp>
        <p:nvSpPr>
          <p:cNvPr id="4" name="Text Placeholder 3">
            <a:extLst>
              <a:ext uri="{FF2B5EF4-FFF2-40B4-BE49-F238E27FC236}">
                <a16:creationId xmlns:a16="http://schemas.microsoft.com/office/drawing/2014/main" id="{EE00A558-635D-E1DA-9D01-56EB26F0B4F8}"/>
              </a:ext>
            </a:extLst>
          </p:cNvPr>
          <p:cNvSpPr>
            <a:spLocks noGrp="1"/>
          </p:cNvSpPr>
          <p:nvPr>
            <p:ph type="body" idx="2"/>
          </p:nvPr>
        </p:nvSpPr>
        <p:spPr>
          <a:xfrm>
            <a:off x="319314" y="957944"/>
            <a:ext cx="12512291" cy="1378856"/>
          </a:xfrm>
        </p:spPr>
        <p:txBody>
          <a:bodyPr/>
          <a:lstStyle/>
          <a:p>
            <a:pPr algn="l"/>
            <a:r>
              <a:rPr lang="en-GB" i="0" dirty="0"/>
              <a:t>  Activity M6.6</a:t>
            </a:r>
          </a:p>
          <a:p>
            <a:pPr algn="l"/>
            <a:r>
              <a:rPr lang="en-GB" i="0" dirty="0"/>
              <a:t>   Money Matters Resources: Strategies to become critical consumer: The ‘Circular Economy’</a:t>
            </a:r>
            <a:endParaRPr lang="en-GB" dirty="0"/>
          </a:p>
        </p:txBody>
      </p:sp>
      <p:pic>
        <p:nvPicPr>
          <p:cNvPr id="5" name="Content Placeholder 8" descr="A picture containing text&#10;&#10;Description automatically generated">
            <a:extLst>
              <a:ext uri="{FF2B5EF4-FFF2-40B4-BE49-F238E27FC236}">
                <a16:creationId xmlns:a16="http://schemas.microsoft.com/office/drawing/2014/main" id="{39221A4C-C22E-9FF5-C828-ACCE669D6DC6}"/>
              </a:ext>
            </a:extLst>
          </p:cNvPr>
          <p:cNvPicPr>
            <a:picLocks noChangeAspect="1"/>
          </p:cNvPicPr>
          <p:nvPr/>
        </p:nvPicPr>
        <p:blipFill rotWithShape="1">
          <a:blip r:embed="rId3">
            <a:extLst>
              <a:ext uri="{28A0092B-C50C-407E-A947-70E740481C1C}">
                <a14:useLocalDpi xmlns:a14="http://schemas.microsoft.com/office/drawing/2010/main" val="0"/>
              </a:ext>
            </a:extLst>
          </a:blip>
          <a:srcRect b="9939"/>
          <a:stretch/>
        </p:blipFill>
        <p:spPr>
          <a:xfrm>
            <a:off x="7719936" y="2491699"/>
            <a:ext cx="5096540" cy="4106631"/>
          </a:xfrm>
          <a:prstGeom prst="rect">
            <a:avLst/>
          </a:prstGeom>
        </p:spPr>
      </p:pic>
    </p:spTree>
    <p:extLst>
      <p:ext uri="{BB962C8B-B14F-4D97-AF65-F5344CB8AC3E}">
        <p14:creationId xmlns:p14="http://schemas.microsoft.com/office/powerpoint/2010/main" val="779297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a:spLocks noGrp="1"/>
          </p:cNvSpPr>
          <p:nvPr>
            <p:ph type="body" idx="1"/>
          </p:nvPr>
        </p:nvSpPr>
        <p:spPr>
          <a:xfrm>
            <a:off x="725548" y="2644075"/>
            <a:ext cx="12331541" cy="4429468"/>
          </a:xfrm>
          <a:prstGeom prst="rect">
            <a:avLst/>
          </a:prstGeom>
          <a:noFill/>
          <a:ln>
            <a:noFill/>
          </a:ln>
        </p:spPr>
        <p:txBody>
          <a:bodyPr spcFirstLastPara="1" wrap="square" lIns="72000" tIns="45700" rIns="72000" bIns="45700" anchor="t" anchorCtr="0">
            <a:noAutofit/>
          </a:bodyPr>
          <a:lstStyle/>
          <a:p>
            <a:pPr marL="0" lvl="0" indent="0" algn="l" rtl="0">
              <a:lnSpc>
                <a:spcPct val="100000"/>
              </a:lnSpc>
              <a:spcBef>
                <a:spcPts val="0"/>
              </a:spcBef>
              <a:spcAft>
                <a:spcPts val="0"/>
              </a:spcAft>
              <a:buClr>
                <a:schemeClr val="dk2"/>
              </a:buClr>
              <a:buSzPts val="2100"/>
              <a:buNone/>
            </a:pPr>
            <a:r>
              <a:rPr lang="en-IE" sz="2800" b="1" dirty="0"/>
              <a:t>After completing this module parents and carers will be able to:</a:t>
            </a:r>
          </a:p>
          <a:p>
            <a:pPr marL="0" lvl="0" indent="0" algn="l" rtl="0">
              <a:lnSpc>
                <a:spcPct val="100000"/>
              </a:lnSpc>
              <a:spcBef>
                <a:spcPts val="0"/>
              </a:spcBef>
              <a:spcAft>
                <a:spcPts val="0"/>
              </a:spcAft>
              <a:buClr>
                <a:schemeClr val="dk2"/>
              </a:buClr>
              <a:buSzPts val="2100"/>
              <a:buNone/>
            </a:pPr>
            <a:endParaRPr sz="2800" dirty="0"/>
          </a:p>
          <a:p>
            <a:pPr marL="342900" lvl="0" indent="-342900" algn="l" rtl="0">
              <a:lnSpc>
                <a:spcPct val="100000"/>
              </a:lnSpc>
              <a:spcBef>
                <a:spcPts val="600"/>
              </a:spcBef>
              <a:spcAft>
                <a:spcPts val="0"/>
              </a:spcAft>
              <a:buClr>
                <a:schemeClr val="dk2"/>
              </a:buClr>
              <a:buSzPts val="2100"/>
              <a:buFont typeface="Arial"/>
              <a:buChar char="•"/>
            </a:pPr>
            <a:r>
              <a:rPr lang="en-IE" sz="2800" dirty="0"/>
              <a:t>Identify some of the characteristics of critical consumers.</a:t>
            </a:r>
          </a:p>
          <a:p>
            <a:pPr marL="0" lvl="0" indent="0" algn="l" rtl="0">
              <a:lnSpc>
                <a:spcPct val="100000"/>
              </a:lnSpc>
              <a:spcBef>
                <a:spcPts val="600"/>
              </a:spcBef>
              <a:spcAft>
                <a:spcPts val="0"/>
              </a:spcAft>
              <a:buClr>
                <a:schemeClr val="dk2"/>
              </a:buClr>
              <a:buSzPts val="2100"/>
            </a:pPr>
            <a:r>
              <a:rPr lang="en-IE" sz="2800" dirty="0"/>
              <a:t> </a:t>
            </a:r>
            <a:endParaRPr sz="2800" dirty="0"/>
          </a:p>
          <a:p>
            <a:pPr marL="342900" lvl="0" indent="-342900" algn="l" rtl="0">
              <a:lnSpc>
                <a:spcPct val="100000"/>
              </a:lnSpc>
              <a:spcBef>
                <a:spcPts val="600"/>
              </a:spcBef>
              <a:spcAft>
                <a:spcPts val="0"/>
              </a:spcAft>
              <a:buClr>
                <a:schemeClr val="dk2"/>
              </a:buClr>
              <a:buSzPts val="2100"/>
              <a:buFont typeface="Arial"/>
              <a:buChar char="•"/>
            </a:pPr>
            <a:r>
              <a:rPr lang="en-IE" sz="2800" dirty="0"/>
              <a:t>Recognise how advertising works to encourage spending by persuasion.</a:t>
            </a:r>
          </a:p>
          <a:p>
            <a:pPr marL="0" lvl="0" indent="0" algn="l" rtl="0">
              <a:lnSpc>
                <a:spcPct val="100000"/>
              </a:lnSpc>
              <a:spcBef>
                <a:spcPts val="600"/>
              </a:spcBef>
              <a:spcAft>
                <a:spcPts val="0"/>
              </a:spcAft>
              <a:buClr>
                <a:schemeClr val="dk2"/>
              </a:buClr>
              <a:buSzPts val="2100"/>
            </a:pPr>
            <a:r>
              <a:rPr lang="en-IE" sz="2800" dirty="0"/>
              <a:t> </a:t>
            </a:r>
            <a:endParaRPr sz="2800" dirty="0"/>
          </a:p>
          <a:p>
            <a:pPr marL="342900" lvl="0" indent="-342900" algn="l" rtl="0">
              <a:lnSpc>
                <a:spcPct val="100000"/>
              </a:lnSpc>
              <a:spcBef>
                <a:spcPts val="600"/>
              </a:spcBef>
              <a:spcAft>
                <a:spcPts val="0"/>
              </a:spcAft>
              <a:buClr>
                <a:schemeClr val="dk2"/>
              </a:buClr>
              <a:buSzPts val="2100"/>
              <a:buFont typeface="Arial"/>
              <a:buChar char="•"/>
            </a:pPr>
            <a:r>
              <a:rPr lang="en-IE" sz="2800" dirty="0"/>
              <a:t>Understand the role of the circular economy. </a:t>
            </a:r>
            <a:endParaRPr sz="2800" dirty="0"/>
          </a:p>
        </p:txBody>
      </p:sp>
      <p:sp>
        <p:nvSpPr>
          <p:cNvPr id="58" name="Google Shape;58;p2"/>
          <p:cNvSpPr txBox="1">
            <a:spLocks noGrp="1"/>
          </p:cNvSpPr>
          <p:nvPr>
            <p:ph type="title"/>
          </p:nvPr>
        </p:nvSpPr>
        <p:spPr>
          <a:xfrm>
            <a:off x="502500" y="432158"/>
            <a:ext cx="12330000" cy="1201263"/>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Becoming a Critical Consumer</a:t>
            </a:r>
            <a:b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br>
            <a:r>
              <a:rPr lang="en-IE" dirty="0"/>
              <a:t>Learning Outcomes </a:t>
            </a:r>
            <a:endParaRPr dirty="0"/>
          </a:p>
        </p:txBody>
      </p:sp>
    </p:spTree>
    <p:extLst>
      <p:ext uri="{BB962C8B-B14F-4D97-AF65-F5344CB8AC3E}">
        <p14:creationId xmlns:p14="http://schemas.microsoft.com/office/powerpoint/2010/main" val="4146393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4" title="Explaining the Circular Economy and How Society Can Re-think Progress | Animated Video Essay"/>
          <p:cNvPicPr preferRelativeResize="0">
            <a:picLocks noGrp="1"/>
          </p:cNvPicPr>
          <p:nvPr>
            <p:ph type="body" idx="1"/>
          </p:nvPr>
        </p:nvPicPr>
        <p:blipFill rotWithShape="1">
          <a:blip r:embed="rId3">
            <a:alphaModFix/>
          </a:blip>
          <a:srcRect/>
          <a:stretch/>
        </p:blipFill>
        <p:spPr>
          <a:xfrm>
            <a:off x="3190557" y="2300054"/>
            <a:ext cx="6952343" cy="4097031"/>
          </a:xfrm>
          <a:prstGeom prst="rect">
            <a:avLst/>
          </a:prstGeom>
          <a:noFill/>
          <a:ln>
            <a:noFill/>
          </a:ln>
        </p:spPr>
      </p:pic>
      <p:sp>
        <p:nvSpPr>
          <p:cNvPr id="184" name="Google Shape;184;p1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Becoming a Critical Consumer</a:t>
            </a:r>
            <a:endParaRPr dirty="0">
              <a:latin typeface="Calibri" panose="020F0502020204030204" pitchFamily="34" charset="0"/>
              <a:cs typeface="Calibri" panose="020F0502020204030204" pitchFamily="34" charset="0"/>
            </a:endParaRPr>
          </a:p>
        </p:txBody>
      </p:sp>
      <p:sp>
        <p:nvSpPr>
          <p:cNvPr id="185" name="Google Shape;185;p14"/>
          <p:cNvSpPr txBox="1">
            <a:spLocks noGrp="1"/>
          </p:cNvSpPr>
          <p:nvPr>
            <p:ph type="body" idx="2"/>
          </p:nvPr>
        </p:nvSpPr>
        <p:spPr>
          <a:xfrm>
            <a:off x="500959" y="1152159"/>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IE" i="0" dirty="0"/>
              <a:t>Useful Strategies to help us to become critical consumers – The Circular Economy </a:t>
            </a:r>
            <a:endParaRPr dirty="0"/>
          </a:p>
        </p:txBody>
      </p:sp>
      <p:pic>
        <p:nvPicPr>
          <p:cNvPr id="3" name="Picture 2" descr="A landscape with trees and hills in the back&#10;&#10;Description automatically generated with low confidence">
            <a:extLst>
              <a:ext uri="{FF2B5EF4-FFF2-40B4-BE49-F238E27FC236}">
                <a16:creationId xmlns:a16="http://schemas.microsoft.com/office/drawing/2014/main" id="{3B720A87-DB86-0F12-46BC-F959306DF6C8}"/>
              </a:ext>
            </a:extLst>
          </p:cNvPr>
          <p:cNvPicPr>
            <a:picLocks noChangeAspect="1"/>
          </p:cNvPicPr>
          <p:nvPr/>
        </p:nvPicPr>
        <p:blipFill>
          <a:blip r:embed="rId4"/>
          <a:stretch>
            <a:fillRect/>
          </a:stretch>
        </p:blipFill>
        <p:spPr>
          <a:xfrm>
            <a:off x="500959" y="4020457"/>
            <a:ext cx="3664641" cy="3258508"/>
          </a:xfrm>
          <a:prstGeom prst="rect">
            <a:avLst/>
          </a:prstGeom>
        </p:spPr>
      </p:pic>
      <p:pic>
        <p:nvPicPr>
          <p:cNvPr id="5" name="Picture 4" descr="A picture containing outdoor, rock, people, crowd&#10;&#10;Description automatically generated">
            <a:extLst>
              <a:ext uri="{FF2B5EF4-FFF2-40B4-BE49-F238E27FC236}">
                <a16:creationId xmlns:a16="http://schemas.microsoft.com/office/drawing/2014/main" id="{0FC28F24-65EF-C54F-C69C-1E4D13131FE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708570" y="3886486"/>
            <a:ext cx="3758471" cy="3258508"/>
          </a:xfrm>
          <a:prstGeom prst="rect">
            <a:avLst/>
          </a:prstGeom>
        </p:spPr>
      </p:pic>
      <p:sp>
        <p:nvSpPr>
          <p:cNvPr id="6" name="TextBox 5">
            <a:extLst>
              <a:ext uri="{FF2B5EF4-FFF2-40B4-BE49-F238E27FC236}">
                <a16:creationId xmlns:a16="http://schemas.microsoft.com/office/drawing/2014/main" id="{9181B11B-8A92-B05D-ABC7-13E5E1400A28}"/>
              </a:ext>
            </a:extLst>
          </p:cNvPr>
          <p:cNvSpPr txBox="1"/>
          <p:nvPr/>
        </p:nvSpPr>
        <p:spPr>
          <a:xfrm>
            <a:off x="8708570" y="10482210"/>
            <a:ext cx="3758471" cy="230832"/>
          </a:xfrm>
          <a:prstGeom prst="rect">
            <a:avLst/>
          </a:prstGeom>
          <a:noFill/>
        </p:spPr>
        <p:txBody>
          <a:bodyPr wrap="square" rtlCol="0">
            <a:spAutoFit/>
          </a:bodyPr>
          <a:lstStyle/>
          <a:p>
            <a:r>
              <a:rPr lang="en-GB" sz="900">
                <a:hlinkClick r:id="rId6" tooltip="https://eewiki.newint.org/index.php?title=Modern_life_is_rubbish"/>
              </a:rPr>
              <a:t>This Photo</a:t>
            </a:r>
            <a:r>
              <a:rPr lang="en-GB" sz="900"/>
              <a:t> by Unknown Author is licensed under </a:t>
            </a:r>
            <a:r>
              <a:rPr lang="en-GB" sz="900">
                <a:hlinkClick r:id="rId7" tooltip="https://creativecommons.org/licenses/by-nc-sa/3.0/"/>
              </a:rPr>
              <a:t>CC BY-SA-NC</a:t>
            </a:r>
            <a:endParaRPr lang="en-GB"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3"/>
          <p:cNvSpPr txBox="1">
            <a:spLocks noGrp="1"/>
          </p:cNvSpPr>
          <p:nvPr>
            <p:ph type="body" idx="1"/>
          </p:nvPr>
        </p:nvSpPr>
        <p:spPr>
          <a:xfrm>
            <a:off x="500064" y="1984375"/>
            <a:ext cx="12330000" cy="5388882"/>
          </a:xfrm>
          <a:prstGeom prst="rect">
            <a:avLst/>
          </a:prstGeom>
          <a:noFill/>
          <a:ln>
            <a:noFill/>
          </a:ln>
        </p:spPr>
        <p:txBody>
          <a:bodyPr spcFirstLastPara="1" wrap="square" lIns="72000" tIns="45700" rIns="72000" bIns="45700" anchor="t" anchorCtr="0">
            <a:noAutofit/>
          </a:bodyPr>
          <a:lstStyle/>
          <a:p>
            <a:pPr marL="342900" lvl="0" indent="-342900" algn="l" rtl="0">
              <a:lnSpc>
                <a:spcPct val="100000"/>
              </a:lnSpc>
              <a:spcBef>
                <a:spcPts val="0"/>
              </a:spcBef>
              <a:spcAft>
                <a:spcPts val="0"/>
              </a:spcAft>
              <a:buSzPts val="2100"/>
              <a:buFont typeface="Arial"/>
              <a:buChar char="•"/>
            </a:pPr>
            <a:r>
              <a:rPr lang="en-IE" sz="2800" dirty="0"/>
              <a:t>The ‘</a:t>
            </a:r>
            <a:r>
              <a:rPr lang="en-IE" sz="2800" b="1" dirty="0"/>
              <a:t>Single Use Plastics</a:t>
            </a:r>
            <a:r>
              <a:rPr lang="en-IE" sz="2800" dirty="0"/>
              <a:t>’ (SUP) directive was introduced on the 3.7.2021 across Europe. The aim is to reduce the volume and impact of plastic products on the environment. Did you know that it is now illegal to purchase the following items?</a:t>
            </a:r>
            <a:endParaRPr sz="2800" dirty="0"/>
          </a:p>
          <a:p>
            <a:pPr marL="1092991" lvl="1" indent="-342900" rtl="0">
              <a:lnSpc>
                <a:spcPct val="100000"/>
              </a:lnSpc>
              <a:spcBef>
                <a:spcPts val="600"/>
              </a:spcBef>
              <a:spcAft>
                <a:spcPts val="0"/>
              </a:spcAft>
              <a:buSzPts val="2100"/>
              <a:buFont typeface="Wingdings" panose="05000000000000000000" pitchFamily="2" charset="2"/>
              <a:buChar char="v"/>
            </a:pPr>
            <a:r>
              <a:rPr lang="en-IE" sz="2800" b="1" dirty="0">
                <a:solidFill>
                  <a:schemeClr val="bg2"/>
                </a:solidFill>
              </a:rPr>
              <a:t>Plastic</a:t>
            </a:r>
            <a:r>
              <a:rPr lang="en-IE" sz="2800" dirty="0"/>
              <a:t> cotton buds</a:t>
            </a:r>
            <a:endParaRPr sz="2800" dirty="0"/>
          </a:p>
          <a:p>
            <a:pPr marL="1092991" lvl="1" indent="-342900" rtl="0">
              <a:lnSpc>
                <a:spcPct val="100000"/>
              </a:lnSpc>
              <a:spcBef>
                <a:spcPts val="600"/>
              </a:spcBef>
              <a:spcAft>
                <a:spcPts val="0"/>
              </a:spcAft>
              <a:buSzPts val="2100"/>
              <a:buFont typeface="Wingdings" panose="05000000000000000000" pitchFamily="2" charset="2"/>
              <a:buChar char="v"/>
            </a:pPr>
            <a:r>
              <a:rPr lang="en-IE" sz="2800" b="1" dirty="0"/>
              <a:t>Plastic </a:t>
            </a:r>
            <a:r>
              <a:rPr lang="en-IE" sz="2800" dirty="0"/>
              <a:t>cutlery/plates/chopsticks </a:t>
            </a:r>
            <a:endParaRPr sz="2800" dirty="0"/>
          </a:p>
          <a:p>
            <a:pPr marL="1092991" lvl="1" indent="-342900" rtl="0">
              <a:lnSpc>
                <a:spcPct val="100000"/>
              </a:lnSpc>
              <a:spcBef>
                <a:spcPts val="600"/>
              </a:spcBef>
              <a:spcAft>
                <a:spcPts val="0"/>
              </a:spcAft>
              <a:buSzPts val="2100"/>
              <a:buFont typeface="Wingdings" panose="05000000000000000000" pitchFamily="2" charset="2"/>
              <a:buChar char="v"/>
            </a:pPr>
            <a:r>
              <a:rPr lang="en-IE" sz="2800" b="1" dirty="0"/>
              <a:t>Plastic</a:t>
            </a:r>
            <a:r>
              <a:rPr lang="en-IE" sz="2800" dirty="0"/>
              <a:t> straws</a:t>
            </a:r>
          </a:p>
          <a:p>
            <a:pPr marL="635791" indent="-342900" algn="l">
              <a:spcBef>
                <a:spcPts val="600"/>
              </a:spcBef>
              <a:buSzPts val="2100"/>
              <a:buChar char="•"/>
            </a:pPr>
            <a:r>
              <a:rPr lang="en-IE" sz="2800" dirty="0"/>
              <a:t>Be aware of advertising tricks, methods and strategies to make you buy things.</a:t>
            </a:r>
          </a:p>
          <a:p>
            <a:pPr marL="635791" indent="-342900" algn="l">
              <a:spcBef>
                <a:spcPts val="600"/>
              </a:spcBef>
              <a:buSzPts val="2100"/>
              <a:buChar char="•"/>
            </a:pPr>
            <a:r>
              <a:rPr lang="en-IE" sz="2800" dirty="0"/>
              <a:t>Recycle food waste or create garden compost from suitable waste.</a:t>
            </a:r>
          </a:p>
          <a:p>
            <a:pPr marL="635791" indent="-342900" algn="l">
              <a:spcBef>
                <a:spcPts val="600"/>
              </a:spcBef>
              <a:buSzPts val="2100"/>
              <a:buChar char="•"/>
            </a:pPr>
            <a:r>
              <a:rPr lang="en-IE" sz="2800" dirty="0"/>
              <a:t>Sell or gift rather than destroying unwanted items.</a:t>
            </a:r>
          </a:p>
          <a:p>
            <a:pPr marL="292891" indent="0" algn="ctr">
              <a:spcBef>
                <a:spcPts val="600"/>
              </a:spcBef>
              <a:buSzPts val="2100"/>
            </a:pPr>
            <a:r>
              <a:rPr lang="en-IE" sz="3200" b="1" dirty="0">
                <a:solidFill>
                  <a:srgbClr val="FF0000"/>
                </a:solidFill>
              </a:rPr>
              <a:t>Have you any other ideas?</a:t>
            </a:r>
          </a:p>
          <a:p>
            <a:pPr marL="292891" indent="0" algn="l">
              <a:spcBef>
                <a:spcPts val="600"/>
              </a:spcBef>
              <a:buSzPts val="2100"/>
            </a:pPr>
            <a:r>
              <a:rPr lang="en-IE" dirty="0"/>
              <a:t> </a:t>
            </a:r>
            <a:endParaRPr dirty="0"/>
          </a:p>
          <a:p>
            <a:pPr marL="1092991" lvl="1" indent="-203962" algn="l" rtl="0">
              <a:lnSpc>
                <a:spcPct val="100000"/>
              </a:lnSpc>
              <a:spcBef>
                <a:spcPts val="600"/>
              </a:spcBef>
              <a:spcAft>
                <a:spcPts val="0"/>
              </a:spcAft>
              <a:buSzPts val="2188"/>
              <a:buNone/>
            </a:pPr>
            <a:endParaRPr dirty="0"/>
          </a:p>
        </p:txBody>
      </p:sp>
      <p:sp>
        <p:nvSpPr>
          <p:cNvPr id="176" name="Google Shape;176;p1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n-IE" dirty="0"/>
              <a:t>Becoming a Critical Consumer </a:t>
            </a:r>
            <a:endParaRPr dirty="0"/>
          </a:p>
        </p:txBody>
      </p:sp>
      <p:sp>
        <p:nvSpPr>
          <p:cNvPr id="177" name="Google Shape;177;p13"/>
          <p:cNvSpPr txBox="1">
            <a:spLocks noGrp="1"/>
          </p:cNvSpPr>
          <p:nvPr>
            <p:ph type="body" idx="2"/>
          </p:nvPr>
        </p:nvSpPr>
        <p:spPr>
          <a:xfrm>
            <a:off x="500064" y="977275"/>
            <a:ext cx="12331541" cy="1007100"/>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IE" i="0" dirty="0"/>
              <a:t>Activity M6.7</a:t>
            </a:r>
          </a:p>
          <a:p>
            <a:pPr marL="0" lvl="0" indent="0" algn="just" rtl="0">
              <a:lnSpc>
                <a:spcPct val="90000"/>
              </a:lnSpc>
              <a:spcBef>
                <a:spcPts val="0"/>
              </a:spcBef>
              <a:spcAft>
                <a:spcPts val="0"/>
              </a:spcAft>
              <a:buClr>
                <a:schemeClr val="lt2"/>
              </a:buClr>
              <a:buSzPts val="2400"/>
              <a:buNone/>
            </a:pPr>
            <a:r>
              <a:rPr lang="en-IE" i="0" dirty="0"/>
              <a:t>Useful Strategies to help us to become critical consumers – The SUP Directive </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8"/>
          <p:cNvSpPr txBox="1"/>
          <p:nvPr/>
        </p:nvSpPr>
        <p:spPr>
          <a:xfrm>
            <a:off x="462799" y="3107590"/>
            <a:ext cx="6107071" cy="1060949"/>
          </a:xfrm>
          <a:prstGeom prst="rect">
            <a:avLst/>
          </a:prstGeom>
          <a:noFill/>
          <a:ln>
            <a:noFill/>
          </a:ln>
        </p:spPr>
        <p:txBody>
          <a:bodyPr spcFirstLastPara="1" wrap="square" lIns="72000" tIns="45700" rIns="72000" bIns="45700" anchor="t" anchorCtr="0">
            <a:noAutofit/>
          </a:bodyPr>
          <a:lstStyle/>
          <a:p>
            <a:pPr marL="0" marR="0" lvl="0" indent="0" algn="l" rtl="0">
              <a:lnSpc>
                <a:spcPct val="90000"/>
              </a:lnSpc>
              <a:spcBef>
                <a:spcPts val="0"/>
              </a:spcBef>
              <a:spcAft>
                <a:spcPts val="0"/>
              </a:spcAft>
              <a:buClr>
                <a:schemeClr val="dk2"/>
              </a:buClr>
              <a:buSzPts val="2800"/>
              <a:buFont typeface="Open Sans"/>
              <a:buNone/>
            </a:pPr>
            <a:r>
              <a:rPr lang="en-IE" sz="2800" b="1" dirty="0">
                <a:solidFill>
                  <a:schemeClr val="dk2"/>
                </a:solidFill>
                <a:latin typeface="Open Sans"/>
                <a:ea typeface="Open Sans"/>
                <a:cs typeface="Open Sans"/>
                <a:sym typeface="Open Sans"/>
              </a:rPr>
              <a:t>Thank you for attending. For more resources, visit the Money Matters website: </a:t>
            </a:r>
            <a:br>
              <a:rPr lang="en-IE" sz="2800" b="1" dirty="0">
                <a:solidFill>
                  <a:schemeClr val="dk2"/>
                </a:solidFill>
                <a:latin typeface="Open Sans"/>
                <a:ea typeface="Open Sans"/>
                <a:cs typeface="Open Sans"/>
                <a:sym typeface="Open Sans"/>
              </a:rPr>
            </a:br>
            <a:br>
              <a:rPr lang="en-IE" sz="2800" b="1" dirty="0">
                <a:solidFill>
                  <a:schemeClr val="dk2"/>
                </a:solidFill>
                <a:latin typeface="Open Sans"/>
                <a:ea typeface="Open Sans"/>
                <a:cs typeface="Open Sans"/>
                <a:sym typeface="Open Sans"/>
              </a:rPr>
            </a:br>
            <a:r>
              <a:rPr lang="en-IE" sz="2800" b="1" u="sng" dirty="0">
                <a:solidFill>
                  <a:schemeClr val="dk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https://moneymattersproject.eu/</a:t>
            </a:r>
            <a:r>
              <a:rPr lang="en-IE" sz="2800" b="1" dirty="0">
                <a:solidFill>
                  <a:schemeClr val="dk2"/>
                </a:solidFill>
                <a:latin typeface="Open Sans"/>
                <a:ea typeface="Open Sans"/>
                <a:cs typeface="Open Sans"/>
                <a:sym typeface="Open Sans"/>
              </a:rPr>
              <a:t> </a:t>
            </a:r>
            <a:endParaRPr sz="2800" b="1" dirty="0">
              <a:solidFill>
                <a:schemeClr val="dk2"/>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5"/>
          <p:cNvSpPr txBox="1">
            <a:spLocks noGrp="1"/>
          </p:cNvSpPr>
          <p:nvPr>
            <p:ph type="body" idx="1"/>
          </p:nvPr>
        </p:nvSpPr>
        <p:spPr>
          <a:xfrm>
            <a:off x="499924" y="2075544"/>
            <a:ext cx="7091047" cy="5038276"/>
          </a:xfrm>
          <a:prstGeom prst="rect">
            <a:avLst/>
          </a:prstGeom>
          <a:noFill/>
          <a:ln>
            <a:noFill/>
          </a:ln>
        </p:spPr>
        <p:txBody>
          <a:bodyPr spcFirstLastPara="1" wrap="square" lIns="72000" tIns="45700" rIns="72000" bIns="45700" anchor="t" anchorCtr="0">
            <a:noAutofit/>
          </a:bodyPr>
          <a:lstStyle/>
          <a:p>
            <a:pPr marL="0" lvl="0" indent="0" algn="l" rtl="0">
              <a:lnSpc>
                <a:spcPct val="100000"/>
              </a:lnSpc>
              <a:spcBef>
                <a:spcPts val="0"/>
              </a:spcBef>
              <a:spcAft>
                <a:spcPts val="0"/>
              </a:spcAft>
              <a:buClr>
                <a:schemeClr val="accent4"/>
              </a:buClr>
              <a:buSzPts val="2100"/>
              <a:buNone/>
            </a:pPr>
            <a:r>
              <a:rPr lang="en-IE" sz="2400" dirty="0"/>
              <a:t>Here are some Top Tips that will help you </a:t>
            </a:r>
            <a:r>
              <a:rPr lang="en-IE" sz="2400"/>
              <a:t>! </a:t>
            </a:r>
          </a:p>
          <a:p>
            <a:pPr marL="0" lvl="0" indent="0" algn="l" rtl="0">
              <a:lnSpc>
                <a:spcPct val="100000"/>
              </a:lnSpc>
              <a:spcBef>
                <a:spcPts val="0"/>
              </a:spcBef>
              <a:spcAft>
                <a:spcPts val="0"/>
              </a:spcAft>
              <a:buClr>
                <a:schemeClr val="accent4"/>
              </a:buClr>
              <a:buSzPts val="2100"/>
              <a:buNone/>
            </a:pPr>
            <a:endParaRPr sz="2400" dirty="0"/>
          </a:p>
          <a:p>
            <a:pPr marL="635791" indent="-342900">
              <a:spcBef>
                <a:spcPts val="600"/>
              </a:spcBef>
              <a:buSzPts val="2100"/>
              <a:buChar char="•"/>
            </a:pPr>
            <a:r>
              <a:rPr lang="en-IE" sz="2400" dirty="0"/>
              <a:t>Social Media Influencers are individuals who use online social media platforms to share their personal opinions on a wide range of topics. </a:t>
            </a:r>
          </a:p>
          <a:p>
            <a:pPr marL="292891" indent="0">
              <a:spcBef>
                <a:spcPts val="600"/>
              </a:spcBef>
              <a:buSzPts val="2100"/>
            </a:pPr>
            <a:endParaRPr sz="2400" dirty="0"/>
          </a:p>
          <a:p>
            <a:pPr marL="635791" indent="-342900">
              <a:spcBef>
                <a:spcPts val="600"/>
              </a:spcBef>
              <a:buSzPts val="2100"/>
              <a:buChar char="•"/>
            </a:pPr>
            <a:r>
              <a:rPr lang="en-IE" sz="2400" dirty="0"/>
              <a:t>In the following slides, we have included some of the most well-known social influencers and financial experts across Europe, who discuss financial topics – including how to be a critical consumer. </a:t>
            </a:r>
            <a:endParaRPr sz="2400"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00"/>
              <a:buNone/>
            </a:pPr>
            <a:r>
              <a:rPr lang="en-IE" dirty="0"/>
              <a:t> </a:t>
            </a: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p:txBody>
      </p:sp>
      <p:sp>
        <p:nvSpPr>
          <p:cNvPr id="192" name="Google Shape;192;p1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n-IE"/>
              <a:t>Becoming a Critical Consumer. </a:t>
            </a:r>
            <a:endParaRPr/>
          </a:p>
        </p:txBody>
      </p:sp>
      <p:sp>
        <p:nvSpPr>
          <p:cNvPr id="193" name="Google Shape;193;p15"/>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IE" i="0" dirty="0"/>
              <a:t>Top Tips </a:t>
            </a:r>
            <a:endParaRPr i="0" dirty="0"/>
          </a:p>
        </p:txBody>
      </p:sp>
      <p:pic>
        <p:nvPicPr>
          <p:cNvPr id="194" name="Google Shape;194;p15"/>
          <p:cNvPicPr preferRelativeResize="0"/>
          <p:nvPr/>
        </p:nvPicPr>
        <p:blipFill rotWithShape="1">
          <a:blip r:embed="rId3">
            <a:alphaModFix/>
          </a:blip>
          <a:srcRect/>
          <a:stretch/>
        </p:blipFill>
        <p:spPr>
          <a:xfrm>
            <a:off x="8040914" y="1971838"/>
            <a:ext cx="4790691" cy="396421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6"/>
          <p:cNvSpPr txBox="1">
            <a:spLocks noGrp="1"/>
          </p:cNvSpPr>
          <p:nvPr>
            <p:ph type="body" idx="1"/>
          </p:nvPr>
        </p:nvSpPr>
        <p:spPr>
          <a:xfrm>
            <a:off x="500203" y="1863443"/>
            <a:ext cx="12331402" cy="5129444"/>
          </a:xfrm>
          <a:prstGeom prst="rect">
            <a:avLst/>
          </a:prstGeom>
          <a:noFill/>
          <a:ln>
            <a:noFill/>
          </a:ln>
        </p:spPr>
        <p:txBody>
          <a:bodyPr spcFirstLastPara="1" wrap="square" lIns="72000" tIns="45700" rIns="72000" bIns="45700" anchor="t" anchorCtr="0">
            <a:noAutofit/>
          </a:bodyPr>
          <a:lstStyle/>
          <a:p>
            <a:pPr marL="0" lvl="0" indent="0" algn="just" rtl="0">
              <a:lnSpc>
                <a:spcPct val="100000"/>
              </a:lnSpc>
              <a:spcBef>
                <a:spcPts val="0"/>
              </a:spcBef>
              <a:spcAft>
                <a:spcPts val="0"/>
              </a:spcAft>
              <a:buClr>
                <a:schemeClr val="accent4"/>
              </a:buClr>
              <a:buSzPts val="2000"/>
              <a:buNone/>
            </a:pPr>
            <a:r>
              <a:rPr lang="en-IE" sz="2000" b="1"/>
              <a:t>Portugal: </a:t>
            </a:r>
            <a:endParaRPr/>
          </a:p>
          <a:p>
            <a:pPr marL="342900" lvl="0" indent="-342900" algn="just" rtl="0">
              <a:lnSpc>
                <a:spcPct val="100000"/>
              </a:lnSpc>
              <a:spcBef>
                <a:spcPts val="600"/>
              </a:spcBef>
              <a:spcAft>
                <a:spcPts val="0"/>
              </a:spcAft>
              <a:buSzPts val="2000"/>
              <a:buFont typeface="Arial"/>
              <a:buChar char="•"/>
            </a:pPr>
            <a:r>
              <a:rPr lang="en-IE" sz="2000"/>
              <a:t>Finanças no Feminino: </a:t>
            </a:r>
            <a:r>
              <a:rPr lang="en-IE" sz="2000" b="1" u="sng">
                <a:solidFill>
                  <a:schemeClr val="hlink"/>
                </a:solidFill>
                <a:hlinkClick r:id="rId3"/>
              </a:rPr>
              <a:t>https://www.instagram.com/financas.no.feminino/</a:t>
            </a:r>
            <a:r>
              <a:rPr lang="en-IE" sz="2000" b="1"/>
              <a:t> </a:t>
            </a:r>
            <a:endParaRPr/>
          </a:p>
          <a:p>
            <a:pPr marL="342900" lvl="0" indent="-342900" algn="just" rtl="0">
              <a:lnSpc>
                <a:spcPct val="100000"/>
              </a:lnSpc>
              <a:spcBef>
                <a:spcPts val="600"/>
              </a:spcBef>
              <a:spcAft>
                <a:spcPts val="0"/>
              </a:spcAft>
              <a:buSzPts val="2000"/>
              <a:buFont typeface="Arial"/>
              <a:buChar char="•"/>
            </a:pPr>
            <a:r>
              <a:rPr lang="en-IE" sz="2000"/>
              <a:t>Poupança &amp; Finanças Pessoais </a:t>
            </a:r>
            <a:r>
              <a:rPr lang="en-IE" sz="2000" b="1"/>
              <a:t>: </a:t>
            </a:r>
            <a:r>
              <a:rPr lang="en-IE" sz="2000" b="1" u="sng">
                <a:solidFill>
                  <a:schemeClr val="hlink"/>
                </a:solidFill>
                <a:hlinkClick r:id="rId4"/>
              </a:rPr>
              <a:t>https://www.instagram.com/cat.poupanca/</a:t>
            </a:r>
            <a:r>
              <a:rPr lang="en-IE" sz="2000" b="1"/>
              <a:t> </a:t>
            </a:r>
            <a:endParaRPr/>
          </a:p>
          <a:p>
            <a:pPr marL="342900" lvl="0" indent="-342900" algn="just" rtl="0">
              <a:lnSpc>
                <a:spcPct val="100000"/>
              </a:lnSpc>
              <a:spcBef>
                <a:spcPts val="600"/>
              </a:spcBef>
              <a:spcAft>
                <a:spcPts val="0"/>
              </a:spcAft>
              <a:buSzPts val="2000"/>
              <a:buFont typeface="Arial"/>
              <a:buChar char="•"/>
            </a:pPr>
            <a:r>
              <a:rPr lang="en-IE" sz="2000"/>
              <a:t>Finanças com Ella :  </a:t>
            </a:r>
            <a:r>
              <a:rPr lang="en-IE" sz="2000" b="1" u="sng">
                <a:solidFill>
                  <a:schemeClr val="hlink"/>
                </a:solidFill>
                <a:hlinkClick r:id="rId5"/>
              </a:rPr>
              <a:t>https://www.instagram.com/financascomella/</a:t>
            </a:r>
            <a:r>
              <a:rPr lang="en-IE" sz="2000" b="1"/>
              <a:t> </a:t>
            </a:r>
            <a:endParaRPr/>
          </a:p>
          <a:p>
            <a:pPr marL="342900" lvl="0" indent="-342900" algn="just" rtl="0">
              <a:lnSpc>
                <a:spcPct val="100000"/>
              </a:lnSpc>
              <a:spcBef>
                <a:spcPts val="600"/>
              </a:spcBef>
              <a:spcAft>
                <a:spcPts val="0"/>
              </a:spcAft>
              <a:buSzPts val="2000"/>
              <a:buFont typeface="Arial"/>
              <a:buChar char="•"/>
            </a:pPr>
            <a:r>
              <a:rPr lang="en-IE" sz="2000"/>
              <a:t>Bárbara Barroso </a:t>
            </a:r>
            <a:r>
              <a:rPr lang="en-IE" sz="2000" b="1"/>
              <a:t>: </a:t>
            </a:r>
            <a:r>
              <a:rPr lang="en-IE" sz="2000" b="1" u="sng">
                <a:solidFill>
                  <a:schemeClr val="hlink"/>
                </a:solidFill>
                <a:hlinkClick r:id="rId6"/>
              </a:rPr>
              <a:t>https://www.instagram.com/barbarabarroso/</a:t>
            </a:r>
            <a:r>
              <a:rPr lang="en-IE" sz="2000" b="1"/>
              <a:t> </a:t>
            </a:r>
            <a:endParaRPr/>
          </a:p>
          <a:p>
            <a:pPr marL="342900" lvl="0" indent="-342900" algn="just" rtl="0">
              <a:lnSpc>
                <a:spcPct val="100000"/>
              </a:lnSpc>
              <a:spcBef>
                <a:spcPts val="600"/>
              </a:spcBef>
              <a:spcAft>
                <a:spcPts val="0"/>
              </a:spcAft>
              <a:buSzPts val="2000"/>
              <a:buFont typeface="Arial"/>
              <a:buChar char="•"/>
            </a:pPr>
            <a:r>
              <a:rPr lang="en-IE" sz="2000"/>
              <a:t>MoneyLab</a:t>
            </a:r>
            <a:r>
              <a:rPr lang="en-IE" sz="2000" b="1"/>
              <a:t>: </a:t>
            </a:r>
            <a:r>
              <a:rPr lang="en-IE" sz="2000" b="1" u="sng">
                <a:solidFill>
                  <a:schemeClr val="hlink"/>
                </a:solidFill>
                <a:hlinkClick r:id="rId7"/>
              </a:rPr>
              <a:t>https://www.instagram.com/moneylabpt/</a:t>
            </a:r>
            <a:r>
              <a:rPr lang="en-IE" sz="2000" b="1"/>
              <a:t> </a:t>
            </a:r>
            <a:endParaRPr/>
          </a:p>
          <a:p>
            <a:pPr marL="0" lvl="0" indent="0" algn="just" rtl="0">
              <a:lnSpc>
                <a:spcPct val="100000"/>
              </a:lnSpc>
              <a:spcBef>
                <a:spcPts val="600"/>
              </a:spcBef>
              <a:spcAft>
                <a:spcPts val="0"/>
              </a:spcAft>
              <a:buClr>
                <a:schemeClr val="accent4"/>
              </a:buClr>
              <a:buSzPts val="2000"/>
              <a:buNone/>
            </a:pPr>
            <a:endParaRPr sz="2000"/>
          </a:p>
          <a:p>
            <a:pPr marL="0" lvl="0" indent="0" algn="just" rtl="0">
              <a:lnSpc>
                <a:spcPct val="100000"/>
              </a:lnSpc>
              <a:spcBef>
                <a:spcPts val="600"/>
              </a:spcBef>
              <a:spcAft>
                <a:spcPts val="0"/>
              </a:spcAft>
              <a:buClr>
                <a:schemeClr val="accent4"/>
              </a:buClr>
              <a:buSzPts val="2000"/>
              <a:buNone/>
            </a:pPr>
            <a:r>
              <a:rPr lang="en-IE" sz="2000" b="1"/>
              <a:t>Italy: </a:t>
            </a:r>
            <a:endParaRPr/>
          </a:p>
          <a:p>
            <a:pPr marL="342900" lvl="0" indent="-342900" algn="just" rtl="0">
              <a:lnSpc>
                <a:spcPct val="100000"/>
              </a:lnSpc>
              <a:spcBef>
                <a:spcPts val="600"/>
              </a:spcBef>
              <a:spcAft>
                <a:spcPts val="0"/>
              </a:spcAft>
              <a:buSzPts val="2000"/>
              <a:buFont typeface="Arial"/>
              <a:buChar char="•"/>
            </a:pPr>
            <a:r>
              <a:rPr lang="en-IE" sz="2000"/>
              <a:t>Io Investo : </a:t>
            </a:r>
            <a:r>
              <a:rPr lang="en-IE" sz="2000" b="1" u="sng">
                <a:solidFill>
                  <a:schemeClr val="hlink"/>
                </a:solidFill>
                <a:hlinkClick r:id="rId8"/>
              </a:rPr>
              <a:t>https://www.ioinvesto.com/</a:t>
            </a:r>
            <a:r>
              <a:rPr lang="en-IE" sz="2000" b="1"/>
              <a:t> &amp; </a:t>
            </a:r>
            <a:r>
              <a:rPr lang="en-IE" sz="2000"/>
              <a:t> </a:t>
            </a:r>
            <a:r>
              <a:rPr lang="en-IE" sz="2000" b="1" u="sng">
                <a:solidFill>
                  <a:schemeClr val="hlink"/>
                </a:solidFill>
                <a:hlinkClick r:id="rId9"/>
              </a:rPr>
              <a:t>https://www.youtube.com/channel/UCdxW9KZslNPIqlq9AZVZ8_A</a:t>
            </a:r>
            <a:r>
              <a:rPr lang="en-IE" sz="2000" b="1"/>
              <a:t>  </a:t>
            </a:r>
            <a:endParaRPr/>
          </a:p>
          <a:p>
            <a:pPr marL="342900" lvl="0" indent="-342900" algn="just" rtl="0">
              <a:lnSpc>
                <a:spcPct val="100000"/>
              </a:lnSpc>
              <a:spcBef>
                <a:spcPts val="600"/>
              </a:spcBef>
              <a:spcAft>
                <a:spcPts val="0"/>
              </a:spcAft>
              <a:buSzPts val="2000"/>
              <a:buFont typeface="Arial"/>
              <a:buChar char="•"/>
            </a:pPr>
            <a:r>
              <a:rPr lang="en-IE" sz="2000"/>
              <a:t>Marcello Ascani  : </a:t>
            </a:r>
            <a:r>
              <a:rPr lang="en-IE" sz="2000" u="sng">
                <a:solidFill>
                  <a:schemeClr val="hlink"/>
                </a:solidFill>
                <a:hlinkClick r:id="rId10"/>
              </a:rPr>
              <a:t>https://www.youtube.com/user/TheMARCELLEMME</a:t>
            </a:r>
            <a:r>
              <a:rPr lang="en-IE" sz="2000"/>
              <a:t> </a:t>
            </a:r>
            <a:endParaRPr/>
          </a:p>
          <a:p>
            <a:pPr marL="342900" lvl="0" indent="-342900" algn="just" rtl="0">
              <a:lnSpc>
                <a:spcPct val="100000"/>
              </a:lnSpc>
              <a:spcBef>
                <a:spcPts val="600"/>
              </a:spcBef>
              <a:spcAft>
                <a:spcPts val="0"/>
              </a:spcAft>
              <a:buSzPts val="2000"/>
              <a:buFont typeface="Arial"/>
              <a:buChar char="•"/>
            </a:pPr>
            <a:r>
              <a:rPr lang="en-IE" sz="2000"/>
              <a:t>Leonardo Pinna: </a:t>
            </a:r>
            <a:r>
              <a:rPr lang="en-IE" sz="2000" b="1" u="sng">
                <a:solidFill>
                  <a:schemeClr val="hlink"/>
                </a:solidFill>
                <a:hlinkClick r:id="rId11"/>
              </a:rPr>
              <a:t>https://www.instagram.com/leonpinn/</a:t>
            </a:r>
            <a:endParaRPr sz="2000" b="1"/>
          </a:p>
          <a:p>
            <a:pPr marL="342900" lvl="0" indent="-342900" algn="just" rtl="0">
              <a:lnSpc>
                <a:spcPct val="100000"/>
              </a:lnSpc>
              <a:spcBef>
                <a:spcPts val="600"/>
              </a:spcBef>
              <a:spcAft>
                <a:spcPts val="0"/>
              </a:spcAft>
              <a:buSzPts val="2000"/>
              <a:buFont typeface="Arial"/>
              <a:buChar char="•"/>
            </a:pPr>
            <a:r>
              <a:rPr lang="en-IE" sz="2000"/>
              <a:t>Pietro Micelangeli: </a:t>
            </a:r>
            <a:r>
              <a:rPr lang="en-IE" sz="2000" b="1" u="sng">
                <a:solidFill>
                  <a:schemeClr val="hlink"/>
                </a:solidFill>
                <a:hlinkClick r:id="rId12"/>
              </a:rPr>
              <a:t>https://www.youtube.com/results?search_query=Pietro+Michelangeli</a:t>
            </a:r>
            <a:r>
              <a:rPr lang="en-IE" sz="2000" b="1"/>
              <a:t> </a:t>
            </a:r>
            <a:endParaRPr/>
          </a:p>
        </p:txBody>
      </p:sp>
      <p:sp>
        <p:nvSpPr>
          <p:cNvPr id="200" name="Google Shape;200;p16"/>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Becoming a Critical Consumer</a:t>
            </a:r>
            <a:endParaRPr dirty="0">
              <a:latin typeface="Calibri" panose="020F0502020204030204" pitchFamily="34" charset="0"/>
              <a:cs typeface="Calibri" panose="020F0502020204030204" pitchFamily="34" charset="0"/>
            </a:endParaRPr>
          </a:p>
        </p:txBody>
      </p:sp>
      <p:sp>
        <p:nvSpPr>
          <p:cNvPr id="201" name="Google Shape;201;p16"/>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IE" i="0"/>
              <a:t>Social influencers </a:t>
            </a:r>
            <a:r>
              <a:rPr lang="en-IE" i="0" dirty="0"/>
              <a:t>a</a:t>
            </a:r>
            <a:r>
              <a:rPr lang="en-IE" i="0"/>
              <a:t>cross </a:t>
            </a:r>
            <a:r>
              <a:rPr lang="en-IE" i="0" dirty="0"/>
              <a:t>Europe </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7"/>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p>
            <a:pPr marL="0" lvl="0" indent="0" algn="just" rtl="0">
              <a:lnSpc>
                <a:spcPct val="100000"/>
              </a:lnSpc>
              <a:spcBef>
                <a:spcPts val="0"/>
              </a:spcBef>
              <a:spcAft>
                <a:spcPts val="0"/>
              </a:spcAft>
              <a:buClr>
                <a:schemeClr val="accent4"/>
              </a:buClr>
              <a:buSzPts val="2100"/>
              <a:buNone/>
            </a:pPr>
            <a:r>
              <a:rPr lang="en-IE" b="1"/>
              <a:t>Greece and Cyprus: </a:t>
            </a:r>
            <a:endParaRPr/>
          </a:p>
          <a:p>
            <a:pPr marL="0" lvl="0" indent="0" algn="just" rtl="0">
              <a:lnSpc>
                <a:spcPct val="100000"/>
              </a:lnSpc>
              <a:spcBef>
                <a:spcPts val="600"/>
              </a:spcBef>
              <a:spcAft>
                <a:spcPts val="0"/>
              </a:spcAft>
              <a:buClr>
                <a:schemeClr val="accent4"/>
              </a:buClr>
              <a:buSzPts val="2188"/>
              <a:buNone/>
            </a:pPr>
            <a:endParaRPr b="1">
              <a:highlight>
                <a:srgbClr val="FFFF00"/>
              </a:highlight>
            </a:endParaRPr>
          </a:p>
          <a:p>
            <a:pPr marL="342900" lvl="0" indent="-342900" algn="just" rtl="0">
              <a:lnSpc>
                <a:spcPct val="100000"/>
              </a:lnSpc>
              <a:spcBef>
                <a:spcPts val="600"/>
              </a:spcBef>
              <a:spcAft>
                <a:spcPts val="0"/>
              </a:spcAft>
              <a:buSzPts val="2100"/>
              <a:buFont typeface="Arial"/>
              <a:buChar char="•"/>
            </a:pPr>
            <a:r>
              <a:rPr lang="en-IE"/>
              <a:t>Financialgreeks : </a:t>
            </a:r>
            <a:r>
              <a:rPr lang="en-IE" u="sng">
                <a:solidFill>
                  <a:schemeClr val="hlink"/>
                </a:solidFill>
                <a:hlinkClick r:id="rId3"/>
              </a:rPr>
              <a:t>https://www.instagram.com/financialgreeks/</a:t>
            </a:r>
            <a:endParaRPr/>
          </a:p>
          <a:p>
            <a:pPr marL="342900" lvl="0" indent="-342900" algn="just" rtl="0">
              <a:lnSpc>
                <a:spcPct val="100000"/>
              </a:lnSpc>
              <a:spcBef>
                <a:spcPts val="600"/>
              </a:spcBef>
              <a:spcAft>
                <a:spcPts val="0"/>
              </a:spcAft>
              <a:buSzPts val="2100"/>
              <a:buFont typeface="Arial"/>
              <a:buChar char="•"/>
            </a:pPr>
            <a:r>
              <a:rPr lang="en-IE"/>
              <a:t>Chris Tsounis : </a:t>
            </a:r>
            <a:r>
              <a:rPr lang="en-IE" u="sng">
                <a:solidFill>
                  <a:schemeClr val="hlink"/>
                </a:solidFill>
                <a:hlinkClick r:id="rId4"/>
              </a:rPr>
              <a:t>https://www.instagram.com/tsounischris/</a:t>
            </a:r>
            <a:r>
              <a:rPr lang="en-IE"/>
              <a:t> </a:t>
            </a:r>
            <a:endParaRPr/>
          </a:p>
          <a:p>
            <a:pPr marL="342900" lvl="0" indent="-342900" algn="just" rtl="0">
              <a:lnSpc>
                <a:spcPct val="100000"/>
              </a:lnSpc>
              <a:spcBef>
                <a:spcPts val="600"/>
              </a:spcBef>
              <a:spcAft>
                <a:spcPts val="0"/>
              </a:spcAft>
              <a:buSzPts val="2100"/>
              <a:buFont typeface="Arial"/>
              <a:buChar char="•"/>
            </a:pPr>
            <a:r>
              <a:rPr lang="en-IE"/>
              <a:t>Be Wealthy : </a:t>
            </a:r>
            <a:r>
              <a:rPr lang="en-IE" u="sng">
                <a:solidFill>
                  <a:schemeClr val="hlink"/>
                </a:solidFill>
                <a:hlinkClick r:id="rId5"/>
              </a:rPr>
              <a:t>https://www.instagram.com/bewealthyapp/</a:t>
            </a:r>
            <a:r>
              <a:rPr lang="en-IE"/>
              <a:t>  </a:t>
            </a:r>
            <a:endParaRPr/>
          </a:p>
          <a:p>
            <a:pPr marL="0" lvl="0" indent="0" algn="just" rtl="0">
              <a:lnSpc>
                <a:spcPct val="100000"/>
              </a:lnSpc>
              <a:spcBef>
                <a:spcPts val="600"/>
              </a:spcBef>
              <a:spcAft>
                <a:spcPts val="0"/>
              </a:spcAft>
              <a:buClr>
                <a:schemeClr val="accent4"/>
              </a:buClr>
              <a:buSzPts val="2188"/>
              <a:buNone/>
            </a:pPr>
            <a:endParaRPr b="1"/>
          </a:p>
          <a:p>
            <a:pPr marL="0" lvl="0" indent="0" algn="just" rtl="0">
              <a:lnSpc>
                <a:spcPct val="100000"/>
              </a:lnSpc>
              <a:spcBef>
                <a:spcPts val="600"/>
              </a:spcBef>
              <a:spcAft>
                <a:spcPts val="0"/>
              </a:spcAft>
              <a:buClr>
                <a:schemeClr val="accent4"/>
              </a:buClr>
              <a:buSzPts val="2100"/>
              <a:buNone/>
            </a:pPr>
            <a:r>
              <a:rPr lang="en-IE" b="1"/>
              <a:t>England and Ireland </a:t>
            </a:r>
            <a:endParaRPr/>
          </a:p>
          <a:p>
            <a:pPr marL="342900" lvl="0" indent="-342900" algn="just" rtl="0">
              <a:lnSpc>
                <a:spcPct val="100000"/>
              </a:lnSpc>
              <a:spcBef>
                <a:spcPts val="600"/>
              </a:spcBef>
              <a:spcAft>
                <a:spcPts val="0"/>
              </a:spcAft>
              <a:buSzPts val="2100"/>
              <a:buFont typeface="Arial"/>
              <a:buChar char="•"/>
            </a:pPr>
            <a:r>
              <a:rPr lang="en-IE"/>
              <a:t>Martin Lewis: </a:t>
            </a:r>
            <a:r>
              <a:rPr lang="en-IE" u="sng">
                <a:solidFill>
                  <a:schemeClr val="hlink"/>
                </a:solidFill>
                <a:hlinkClick r:id="rId6"/>
              </a:rPr>
              <a:t>https://www.instagram.com/martinlewismse/</a:t>
            </a:r>
            <a:r>
              <a:rPr lang="en-IE"/>
              <a:t> </a:t>
            </a:r>
            <a:endParaRPr/>
          </a:p>
          <a:p>
            <a:pPr marL="342900" lvl="0" indent="-342900" algn="just" rtl="0">
              <a:lnSpc>
                <a:spcPct val="100000"/>
              </a:lnSpc>
              <a:spcBef>
                <a:spcPts val="600"/>
              </a:spcBef>
              <a:spcAft>
                <a:spcPts val="0"/>
              </a:spcAft>
              <a:buSzPts val="2100"/>
              <a:buFont typeface="Arial"/>
              <a:buChar char="•"/>
            </a:pPr>
            <a:r>
              <a:rPr lang="en-IE"/>
              <a:t>Money Saving Expert:  </a:t>
            </a:r>
            <a:r>
              <a:rPr lang="en-IE" u="sng">
                <a:solidFill>
                  <a:schemeClr val="hlink"/>
                </a:solidFill>
                <a:hlinkClick r:id="rId7"/>
              </a:rPr>
              <a:t>https://www.instagram.com/moneysavingexp/</a:t>
            </a:r>
            <a:r>
              <a:rPr lang="en-IE"/>
              <a:t> </a:t>
            </a:r>
            <a:endParaRPr/>
          </a:p>
          <a:p>
            <a:pPr marL="342900" lvl="0" indent="-342900" algn="just" rtl="0">
              <a:lnSpc>
                <a:spcPct val="100000"/>
              </a:lnSpc>
              <a:spcBef>
                <a:spcPts val="600"/>
              </a:spcBef>
              <a:spcAft>
                <a:spcPts val="0"/>
              </a:spcAft>
              <a:buSzPts val="2100"/>
              <a:buFont typeface="Arial"/>
              <a:buChar char="•"/>
            </a:pPr>
            <a:r>
              <a:rPr lang="en-IE"/>
              <a:t>Eoin McGee</a:t>
            </a:r>
            <a:r>
              <a:rPr lang="en-IE" b="1"/>
              <a:t>: </a:t>
            </a:r>
            <a:r>
              <a:rPr lang="en-IE" u="sng">
                <a:solidFill>
                  <a:schemeClr val="hlink"/>
                </a:solidFill>
                <a:hlinkClick r:id="rId8"/>
              </a:rPr>
              <a:t>https://www.instagram.com/eoin_mcgee/</a:t>
            </a:r>
            <a:r>
              <a:rPr lang="en-IE"/>
              <a:t> </a:t>
            </a:r>
            <a:endParaRPr/>
          </a:p>
          <a:p>
            <a:pPr marL="0" lvl="0" indent="0" algn="just" rtl="0">
              <a:lnSpc>
                <a:spcPct val="100000"/>
              </a:lnSpc>
              <a:spcBef>
                <a:spcPts val="600"/>
              </a:spcBef>
              <a:spcAft>
                <a:spcPts val="0"/>
              </a:spcAft>
              <a:buClr>
                <a:schemeClr val="accent4"/>
              </a:buClr>
              <a:buSzPts val="2188"/>
              <a:buNone/>
            </a:pPr>
            <a:endParaRPr b="1">
              <a:highlight>
                <a:srgbClr val="FFFF00"/>
              </a:highlight>
            </a:endParaRPr>
          </a:p>
        </p:txBody>
      </p:sp>
      <p:sp>
        <p:nvSpPr>
          <p:cNvPr id="207" name="Google Shape;207;p17"/>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Becoming a Critical Consumer</a:t>
            </a:r>
            <a:endParaRPr dirty="0">
              <a:latin typeface="Calibri" panose="020F0502020204030204" pitchFamily="34" charset="0"/>
              <a:cs typeface="Calibri" panose="020F0502020204030204" pitchFamily="34" charset="0"/>
            </a:endParaRPr>
          </a:p>
        </p:txBody>
      </p:sp>
      <p:sp>
        <p:nvSpPr>
          <p:cNvPr id="208" name="Google Shape;208;p17"/>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IE" i="0" dirty="0"/>
              <a:t>Additional Learning Resources </a:t>
            </a:r>
            <a:endParaRPr i="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8" name="Google Shape;58;p2"/>
          <p:cNvSpPr txBox="1">
            <a:spLocks noGrp="1"/>
          </p:cNvSpPr>
          <p:nvPr>
            <p:ph type="title"/>
          </p:nvPr>
        </p:nvSpPr>
        <p:spPr>
          <a:xfrm>
            <a:off x="502500" y="432158"/>
            <a:ext cx="12330000" cy="1244329"/>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Becoming a Critical Consumer</a:t>
            </a:r>
            <a:b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br>
            <a:r>
              <a:rPr lang="en-IE" dirty="0"/>
              <a:t>Visual Plan  </a:t>
            </a:r>
            <a:endParaRPr dirty="0"/>
          </a:p>
        </p:txBody>
      </p:sp>
      <p:grpSp>
        <p:nvGrpSpPr>
          <p:cNvPr id="2" name="Group 1">
            <a:extLst>
              <a:ext uri="{FF2B5EF4-FFF2-40B4-BE49-F238E27FC236}">
                <a16:creationId xmlns:a16="http://schemas.microsoft.com/office/drawing/2014/main" id="{735ACDC4-1E59-EF45-B9DB-18332B40CAE2}"/>
              </a:ext>
            </a:extLst>
          </p:cNvPr>
          <p:cNvGrpSpPr/>
          <p:nvPr/>
        </p:nvGrpSpPr>
        <p:grpSpPr>
          <a:xfrm>
            <a:off x="2131218" y="1252740"/>
            <a:ext cx="9630936" cy="5995553"/>
            <a:chOff x="2131218" y="1676487"/>
            <a:chExt cx="9080831" cy="5473909"/>
          </a:xfrm>
        </p:grpSpPr>
        <p:graphicFrame>
          <p:nvGraphicFramePr>
            <p:cNvPr id="6" name="Diagram 5">
              <a:extLst>
                <a:ext uri="{FF2B5EF4-FFF2-40B4-BE49-F238E27FC236}">
                  <a16:creationId xmlns:a16="http://schemas.microsoft.com/office/drawing/2014/main" id="{374931BF-3E3E-4B58-8B52-7DBCDA55D12A}"/>
                </a:ext>
              </a:extLst>
            </p:cNvPr>
            <p:cNvGraphicFramePr/>
            <p:nvPr>
              <p:extLst>
                <p:ext uri="{D42A27DB-BD31-4B8C-83A1-F6EECF244321}">
                  <p14:modId xmlns:p14="http://schemas.microsoft.com/office/powerpoint/2010/main" val="3626944102"/>
                </p:ext>
              </p:extLst>
            </p:nvPr>
          </p:nvGraphicFramePr>
          <p:xfrm>
            <a:off x="2131218" y="2054521"/>
            <a:ext cx="9072563" cy="5095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Megaphone1 with solid fill">
              <a:extLst>
                <a:ext uri="{FF2B5EF4-FFF2-40B4-BE49-F238E27FC236}">
                  <a16:creationId xmlns:a16="http://schemas.microsoft.com/office/drawing/2014/main" id="{109E4139-5223-4C52-BA14-BEE2038385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52007" y="1676487"/>
              <a:ext cx="914400" cy="914400"/>
            </a:xfrm>
            <a:prstGeom prst="rect">
              <a:avLst/>
            </a:prstGeom>
          </p:spPr>
        </p:pic>
        <p:pic>
          <p:nvPicPr>
            <p:cNvPr id="8" name="Graphic 7" descr="Person with idea with solid fill">
              <a:extLst>
                <a:ext uri="{FF2B5EF4-FFF2-40B4-BE49-F238E27FC236}">
                  <a16:creationId xmlns:a16="http://schemas.microsoft.com/office/drawing/2014/main" id="{52BE55D3-A8AD-46FE-9CBF-50C884B671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97649" y="4248970"/>
              <a:ext cx="914400" cy="914400"/>
            </a:xfrm>
            <a:prstGeom prst="rect">
              <a:avLst/>
            </a:prstGeom>
          </p:spPr>
        </p:pic>
        <p:pic>
          <p:nvPicPr>
            <p:cNvPr id="10" name="Graphic 9" descr="Latte Cup with solid fill">
              <a:extLst>
                <a:ext uri="{FF2B5EF4-FFF2-40B4-BE49-F238E27FC236}">
                  <a16:creationId xmlns:a16="http://schemas.microsoft.com/office/drawing/2014/main" id="{FE349D3E-ECDB-4F11-8968-E208C6A080B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91764" y="4145258"/>
              <a:ext cx="914400" cy="914400"/>
            </a:xfrm>
            <a:prstGeom prst="rect">
              <a:avLst/>
            </a:prstGeom>
          </p:spPr>
        </p:pic>
        <p:pic>
          <p:nvPicPr>
            <p:cNvPr id="12" name="Graphic 11" descr="Information with solid fill">
              <a:extLst>
                <a:ext uri="{FF2B5EF4-FFF2-40B4-BE49-F238E27FC236}">
                  <a16:creationId xmlns:a16="http://schemas.microsoft.com/office/drawing/2014/main" id="{CEB2C2F2-995F-46C3-B18B-11D457E7E80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17568" y="4557086"/>
              <a:ext cx="914400" cy="914400"/>
            </a:xfrm>
            <a:prstGeom prst="rect">
              <a:avLst/>
            </a:prstGeom>
          </p:spPr>
        </p:pic>
        <p:pic>
          <p:nvPicPr>
            <p:cNvPr id="14" name="Graphic 13" descr="Signature with solid fill">
              <a:extLst>
                <a:ext uri="{FF2B5EF4-FFF2-40B4-BE49-F238E27FC236}">
                  <a16:creationId xmlns:a16="http://schemas.microsoft.com/office/drawing/2014/main" id="{569BC41B-9990-4F80-968A-40320DA0ABA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887195" y="1754370"/>
              <a:ext cx="914400" cy="914400"/>
            </a:xfrm>
            <a:prstGeom prst="rect">
              <a:avLst/>
            </a:prstGeom>
          </p:spPr>
        </p:pic>
        <p:pic>
          <p:nvPicPr>
            <p:cNvPr id="16" name="Graphic 15" descr="Ribbon with solid fill">
              <a:extLst>
                <a:ext uri="{FF2B5EF4-FFF2-40B4-BE49-F238E27FC236}">
                  <a16:creationId xmlns:a16="http://schemas.microsoft.com/office/drawing/2014/main" id="{C5632153-0055-4FAF-98A8-0B6EA7168BB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40450" y="6159141"/>
              <a:ext cx="914400" cy="914400"/>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D4A665-B104-BC43-0C14-55C313E4292D}"/>
              </a:ext>
            </a:extLst>
          </p:cNvPr>
          <p:cNvSpPr>
            <a:spLocks noGrp="1"/>
          </p:cNvSpPr>
          <p:nvPr>
            <p:ph type="body" idx="1"/>
          </p:nvPr>
        </p:nvSpPr>
        <p:spPr>
          <a:xfrm>
            <a:off x="337062" y="2169302"/>
            <a:ext cx="12654462" cy="4550232"/>
          </a:xfrm>
        </p:spPr>
        <p:txBody>
          <a:bodyPr/>
          <a:lstStyle/>
          <a:p>
            <a:pPr algn="l"/>
            <a:r>
              <a:rPr lang="en-US" sz="2800" b="0" i="0" dirty="0">
                <a:solidFill>
                  <a:srgbClr val="333333"/>
                </a:solidFill>
                <a:effectLst/>
                <a:latin typeface="Calibri" panose="020F0502020204030204" pitchFamily="34" charset="0"/>
                <a:cs typeface="Calibri" panose="020F0502020204030204" pitchFamily="34" charset="0"/>
              </a:rPr>
              <a:t>The following are the most common five types of consumers in marketing:</a:t>
            </a:r>
          </a:p>
          <a:p>
            <a:pPr algn="l"/>
            <a:endParaRPr lang="en-US" sz="2800" b="0" i="0" dirty="0">
              <a:solidFill>
                <a:srgbClr val="333333"/>
              </a:solidFill>
              <a:effectLst/>
              <a:latin typeface="Calibri" panose="020F0502020204030204" pitchFamily="34" charset="0"/>
              <a:cs typeface="Calibri" panose="020F0502020204030204" pitchFamily="34" charset="0"/>
            </a:endParaRPr>
          </a:p>
          <a:p>
            <a:pPr marL="228600" indent="0" algn="l"/>
            <a:r>
              <a:rPr lang="en-US" sz="2800" b="0" i="0" dirty="0">
                <a:solidFill>
                  <a:srgbClr val="333333"/>
                </a:solidFill>
                <a:effectLst/>
                <a:latin typeface="Calibri" panose="020F0502020204030204" pitchFamily="34" charset="0"/>
                <a:cs typeface="Calibri" panose="020F0502020204030204" pitchFamily="34" charset="0"/>
              </a:rPr>
              <a:t>• Loyal Customers - make up the bedrock of any business.</a:t>
            </a:r>
            <a:br>
              <a:rPr lang="en-US" sz="2800" b="0" i="0" dirty="0">
                <a:solidFill>
                  <a:srgbClr val="333333"/>
                </a:solidFill>
                <a:effectLst/>
                <a:latin typeface="Calibri" panose="020F0502020204030204" pitchFamily="34" charset="0"/>
                <a:cs typeface="Calibri" panose="020F0502020204030204" pitchFamily="34" charset="0"/>
              </a:rPr>
            </a:br>
            <a:r>
              <a:rPr lang="en-US" sz="2800" b="0" i="0" dirty="0">
                <a:solidFill>
                  <a:srgbClr val="333333"/>
                </a:solidFill>
                <a:effectLst/>
                <a:latin typeface="Calibri" panose="020F0502020204030204" pitchFamily="34" charset="0"/>
                <a:cs typeface="Calibri" panose="020F0502020204030204" pitchFamily="34" charset="0"/>
              </a:rPr>
              <a:t>• Impulse Shoppers - are those simply browsing products and services with no</a:t>
            </a:r>
          </a:p>
          <a:p>
            <a:pPr marL="228600" indent="0" algn="l"/>
            <a:r>
              <a:rPr lang="en-US" sz="2800" dirty="0">
                <a:solidFill>
                  <a:srgbClr val="333333"/>
                </a:solidFill>
                <a:latin typeface="Calibri" panose="020F0502020204030204" pitchFamily="34" charset="0"/>
                <a:cs typeface="Calibri" panose="020F0502020204030204" pitchFamily="34" charset="0"/>
              </a:rPr>
              <a:t>  </a:t>
            </a:r>
            <a:r>
              <a:rPr lang="en-US" sz="2800" b="0" i="0" dirty="0">
                <a:solidFill>
                  <a:srgbClr val="333333"/>
                </a:solidFill>
                <a:effectLst/>
                <a:latin typeface="Calibri" panose="020F0502020204030204" pitchFamily="34" charset="0"/>
                <a:cs typeface="Calibri" panose="020F0502020204030204" pitchFamily="34" charset="0"/>
              </a:rPr>
              <a:t> specific purchasing goal in place.</a:t>
            </a:r>
            <a:br>
              <a:rPr lang="en-US" sz="2800" b="0" i="0" dirty="0">
                <a:solidFill>
                  <a:srgbClr val="333333"/>
                </a:solidFill>
                <a:effectLst/>
                <a:latin typeface="Calibri" panose="020F0502020204030204" pitchFamily="34" charset="0"/>
                <a:cs typeface="Calibri" panose="020F0502020204030204" pitchFamily="34" charset="0"/>
              </a:rPr>
            </a:br>
            <a:r>
              <a:rPr lang="en-US" sz="2800" b="0" i="0" dirty="0">
                <a:solidFill>
                  <a:srgbClr val="333333"/>
                </a:solidFill>
                <a:effectLst/>
                <a:latin typeface="Calibri" panose="020F0502020204030204" pitchFamily="34" charset="0"/>
                <a:cs typeface="Calibri" panose="020F0502020204030204" pitchFamily="34" charset="0"/>
              </a:rPr>
              <a:t>• Bargain Hunters - constantly look for ‘bargains’ whether they need them or not.</a:t>
            </a:r>
            <a:br>
              <a:rPr lang="en-US" sz="2800" b="0" i="0" dirty="0">
                <a:solidFill>
                  <a:srgbClr val="333333"/>
                </a:solidFill>
                <a:effectLst/>
                <a:latin typeface="Calibri" panose="020F0502020204030204" pitchFamily="34" charset="0"/>
                <a:cs typeface="Calibri" panose="020F0502020204030204" pitchFamily="34" charset="0"/>
              </a:rPr>
            </a:br>
            <a:r>
              <a:rPr lang="en-US" sz="2800" b="0" i="0" dirty="0">
                <a:solidFill>
                  <a:srgbClr val="333333"/>
                </a:solidFill>
                <a:effectLst/>
                <a:latin typeface="Calibri" panose="020F0502020204030204" pitchFamily="34" charset="0"/>
                <a:cs typeface="Calibri" panose="020F0502020204030204" pitchFamily="34" charset="0"/>
              </a:rPr>
              <a:t>• Wandering Consumers - will buy from anywhere randomly.</a:t>
            </a:r>
            <a:br>
              <a:rPr lang="en-US" sz="2800" b="0" i="0" dirty="0">
                <a:solidFill>
                  <a:srgbClr val="333333"/>
                </a:solidFill>
                <a:effectLst/>
                <a:latin typeface="Calibri" panose="020F0502020204030204" pitchFamily="34" charset="0"/>
                <a:cs typeface="Calibri" panose="020F0502020204030204" pitchFamily="34" charset="0"/>
              </a:rPr>
            </a:br>
            <a:r>
              <a:rPr lang="en-US" sz="2800" b="0" i="0" dirty="0">
                <a:solidFill>
                  <a:srgbClr val="333333"/>
                </a:solidFill>
                <a:effectLst/>
                <a:latin typeface="Calibri" panose="020F0502020204030204" pitchFamily="34" charset="0"/>
                <a:cs typeface="Calibri" panose="020F0502020204030204" pitchFamily="34" charset="0"/>
              </a:rPr>
              <a:t>• Need-Based Customers - just buy what is essential.</a:t>
            </a:r>
          </a:p>
          <a:p>
            <a:pPr marL="228600" indent="0" algn="l"/>
            <a:endParaRPr lang="en-US" sz="2800" dirty="0">
              <a:solidFill>
                <a:srgbClr val="333333"/>
              </a:solidFill>
              <a:latin typeface="Calibri" panose="020F0502020204030204" pitchFamily="34" charset="0"/>
              <a:cs typeface="Calibri" panose="020F0502020204030204" pitchFamily="34" charset="0"/>
            </a:endParaRPr>
          </a:p>
          <a:p>
            <a:pPr marL="228600" indent="0" algn="l"/>
            <a:r>
              <a:rPr lang="en-GB" sz="2800" b="1" i="0" dirty="0"/>
              <a:t>What type of consumer are you?   Tell your neighbour and explain why…</a:t>
            </a:r>
            <a:endParaRPr lang="en-US" sz="2800" b="1" i="0" dirty="0">
              <a:solidFill>
                <a:srgbClr val="333333"/>
              </a:solidFill>
              <a:effectLst/>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888DB486-B0C7-9260-009C-2A1654F970BD}"/>
              </a:ext>
            </a:extLst>
          </p:cNvPr>
          <p:cNvSpPr>
            <a:spLocks noGrp="1"/>
          </p:cNvSpPr>
          <p:nvPr>
            <p:ph type="title"/>
          </p:nvPr>
        </p:nvSpPr>
        <p:spPr>
          <a:xfrm>
            <a:off x="500064" y="230774"/>
            <a:ext cx="12330000" cy="720000"/>
          </a:xfrm>
        </p:spPr>
        <p:txBody>
          <a:bodyPr/>
          <a:lstStyle/>
          <a:p>
            <a: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Becoming a Critical Consumer</a:t>
            </a:r>
            <a:endParaRPr lang="en-GB"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F78F8D57-0CD2-D467-0A29-5BDA930D1861}"/>
              </a:ext>
            </a:extLst>
          </p:cNvPr>
          <p:cNvSpPr>
            <a:spLocks noGrp="1"/>
          </p:cNvSpPr>
          <p:nvPr>
            <p:ph type="body" idx="2"/>
          </p:nvPr>
        </p:nvSpPr>
        <p:spPr>
          <a:xfrm>
            <a:off x="500064" y="999003"/>
            <a:ext cx="12331541" cy="1090760"/>
          </a:xfrm>
        </p:spPr>
        <p:txBody>
          <a:bodyPr/>
          <a:lstStyle/>
          <a:p>
            <a:r>
              <a:rPr lang="en-GB" i="0" dirty="0"/>
              <a:t>Activity 6.1 </a:t>
            </a:r>
          </a:p>
          <a:p>
            <a:r>
              <a:rPr lang="en-GB" i="0" dirty="0"/>
              <a:t>Warmer    What type of consumer are you?   Tell your neighbour and explain why….</a:t>
            </a:r>
          </a:p>
        </p:txBody>
      </p:sp>
    </p:spTree>
    <p:extLst>
      <p:ext uri="{BB962C8B-B14F-4D97-AF65-F5344CB8AC3E}">
        <p14:creationId xmlns:p14="http://schemas.microsoft.com/office/powerpoint/2010/main" val="2976443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3"/>
          <p:cNvSpPr txBox="1">
            <a:spLocks noGrp="1"/>
          </p:cNvSpPr>
          <p:nvPr>
            <p:ph type="body" idx="1"/>
          </p:nvPr>
        </p:nvSpPr>
        <p:spPr>
          <a:xfrm>
            <a:off x="500065" y="1984375"/>
            <a:ext cx="5515724" cy="5089166"/>
          </a:xfrm>
          <a:prstGeom prst="rect">
            <a:avLst/>
          </a:prstGeom>
          <a:noFill/>
          <a:ln>
            <a:noFill/>
          </a:ln>
        </p:spPr>
        <p:txBody>
          <a:bodyPr spcFirstLastPara="1" wrap="square" lIns="72000" tIns="45700" rIns="72000" bIns="45700" anchor="t" anchorCtr="0">
            <a:noAutofit/>
          </a:bodyPr>
          <a:lstStyle/>
          <a:p>
            <a:pPr marL="0" lvl="0" indent="0" algn="l" rtl="0">
              <a:lnSpc>
                <a:spcPct val="100000"/>
              </a:lnSpc>
              <a:spcBef>
                <a:spcPts val="0"/>
              </a:spcBef>
              <a:spcAft>
                <a:spcPts val="0"/>
              </a:spcAft>
              <a:buClr>
                <a:schemeClr val="accent4"/>
              </a:buClr>
              <a:buSzPts val="2100"/>
              <a:buNone/>
            </a:pPr>
            <a:r>
              <a:rPr lang="en-IE" sz="3200" dirty="0"/>
              <a:t>Critical consumers consciously choose whether they want to buy a product or not. </a:t>
            </a:r>
            <a:endParaRPr sz="3200" dirty="0"/>
          </a:p>
          <a:p>
            <a:pPr marL="0" lvl="0" indent="0" algn="l" rtl="0">
              <a:lnSpc>
                <a:spcPct val="100000"/>
              </a:lnSpc>
              <a:spcBef>
                <a:spcPts val="600"/>
              </a:spcBef>
              <a:spcAft>
                <a:spcPts val="0"/>
              </a:spcAft>
              <a:buClr>
                <a:schemeClr val="accent4"/>
              </a:buClr>
              <a:buSzPts val="2188"/>
              <a:buNone/>
            </a:pPr>
            <a:endParaRPr sz="3200" dirty="0"/>
          </a:p>
          <a:p>
            <a:pPr marL="0" lvl="0" indent="0" algn="l" rtl="0">
              <a:lnSpc>
                <a:spcPct val="100000"/>
              </a:lnSpc>
              <a:spcBef>
                <a:spcPts val="600"/>
              </a:spcBef>
              <a:spcAft>
                <a:spcPts val="0"/>
              </a:spcAft>
              <a:buClr>
                <a:schemeClr val="accent4"/>
              </a:buClr>
              <a:buSzPts val="2100"/>
              <a:buNone/>
            </a:pPr>
            <a:r>
              <a:rPr lang="en-IE" sz="3200" dirty="0"/>
              <a:t>Critical consumers think about the ethical, social and environmental impacts of their decisions. </a:t>
            </a:r>
            <a:r>
              <a:rPr lang="en-IE" dirty="0"/>
              <a:t> </a:t>
            </a: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p:txBody>
      </p:sp>
      <p:sp>
        <p:nvSpPr>
          <p:cNvPr id="65" name="Google Shape;65;p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Becoming a Critical Consumer</a:t>
            </a:r>
            <a:endParaRPr dirty="0">
              <a:latin typeface="Calibri" panose="020F0502020204030204" pitchFamily="34" charset="0"/>
              <a:cs typeface="Calibri" panose="020F0502020204030204" pitchFamily="34" charset="0"/>
            </a:endParaRPr>
          </a:p>
        </p:txBody>
      </p:sp>
      <p:sp>
        <p:nvSpPr>
          <p:cNvPr id="66" name="Google Shape;66;p3"/>
          <p:cNvSpPr txBox="1">
            <a:spLocks noGrp="1"/>
          </p:cNvSpPr>
          <p:nvPr>
            <p:ph type="body" idx="2"/>
          </p:nvPr>
        </p:nvSpPr>
        <p:spPr>
          <a:xfrm>
            <a:off x="500959" y="1066513"/>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IE" i="0" dirty="0"/>
              <a:t>Who is a critical consumer? </a:t>
            </a:r>
            <a:endParaRPr dirty="0"/>
          </a:p>
        </p:txBody>
      </p:sp>
      <p:pic>
        <p:nvPicPr>
          <p:cNvPr id="7" name="Picture 6" descr="A picture containing beverage, drinking water, swimming, plastic&#10;&#10;Description automatically generated">
            <a:extLst>
              <a:ext uri="{FF2B5EF4-FFF2-40B4-BE49-F238E27FC236}">
                <a16:creationId xmlns:a16="http://schemas.microsoft.com/office/drawing/2014/main" id="{046DF86E-2F4C-80B0-FA6E-83C22465CED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65834" y="2311010"/>
            <a:ext cx="5892467" cy="392831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6B216C-5B1F-AD96-F19F-9954E75470C6}"/>
              </a:ext>
            </a:extLst>
          </p:cNvPr>
          <p:cNvSpPr>
            <a:spLocks noGrp="1"/>
          </p:cNvSpPr>
          <p:nvPr>
            <p:ph type="body" idx="1"/>
          </p:nvPr>
        </p:nvSpPr>
        <p:spPr>
          <a:xfrm>
            <a:off x="336778" y="2244764"/>
            <a:ext cx="12331402" cy="5260936"/>
          </a:xfrm>
        </p:spPr>
        <p:txBody>
          <a:bodyPr/>
          <a:lstStyle/>
          <a:p>
            <a:pPr algn="l"/>
            <a:r>
              <a:rPr lang="en-GB" sz="3200" b="1" dirty="0"/>
              <a:t>  In pairs or small groups:</a:t>
            </a:r>
          </a:p>
          <a:p>
            <a:pPr algn="l"/>
            <a:endParaRPr lang="en-GB" sz="3200" dirty="0"/>
          </a:p>
          <a:p>
            <a:pPr algn="l"/>
            <a:r>
              <a:rPr lang="en-GB" sz="3200" dirty="0"/>
              <a:t>  Think of an advert you remember seeing while coming to this session (or any that you can remember)</a:t>
            </a:r>
          </a:p>
          <a:p>
            <a:pPr algn="l"/>
            <a:r>
              <a:rPr lang="en-GB" sz="3200" b="1" dirty="0">
                <a:solidFill>
                  <a:schemeClr val="accent2"/>
                </a:solidFill>
              </a:rPr>
              <a:t>  Any ideas as to why you remember it?</a:t>
            </a:r>
          </a:p>
          <a:p>
            <a:pPr algn="l"/>
            <a:endParaRPr lang="en-GB" sz="3200" dirty="0"/>
          </a:p>
          <a:p>
            <a:pPr algn="l"/>
            <a:r>
              <a:rPr lang="en-GB" sz="3200" dirty="0"/>
              <a:t>  Now think of an advert that really annoys you..</a:t>
            </a:r>
          </a:p>
          <a:p>
            <a:pPr algn="l"/>
            <a:r>
              <a:rPr lang="en-GB" sz="3200" b="1" dirty="0">
                <a:solidFill>
                  <a:schemeClr val="accent2"/>
                </a:solidFill>
              </a:rPr>
              <a:t>  Any ideas as to why the advert annoys you?</a:t>
            </a:r>
          </a:p>
          <a:p>
            <a:endParaRPr lang="en-GB" dirty="0"/>
          </a:p>
          <a:p>
            <a:pPr algn="ctr"/>
            <a:r>
              <a:rPr lang="en-GB" sz="2800" b="1" dirty="0"/>
              <a:t>Buses          TV        Billboards        Newspapers           Online          In the post etc.</a:t>
            </a:r>
          </a:p>
          <a:p>
            <a:endParaRPr lang="en-GB" dirty="0"/>
          </a:p>
          <a:p>
            <a:endParaRPr lang="en-GB" dirty="0"/>
          </a:p>
        </p:txBody>
      </p:sp>
      <p:sp>
        <p:nvSpPr>
          <p:cNvPr id="3" name="Title 2">
            <a:extLst>
              <a:ext uri="{FF2B5EF4-FFF2-40B4-BE49-F238E27FC236}">
                <a16:creationId xmlns:a16="http://schemas.microsoft.com/office/drawing/2014/main" id="{09E10F86-705C-44BA-5DD0-29A5344B30D4}"/>
              </a:ext>
            </a:extLst>
          </p:cNvPr>
          <p:cNvSpPr>
            <a:spLocks noGrp="1"/>
          </p:cNvSpPr>
          <p:nvPr>
            <p:ph type="title"/>
          </p:nvPr>
        </p:nvSpPr>
        <p:spPr>
          <a:xfrm>
            <a:off x="501466" y="163098"/>
            <a:ext cx="12330000" cy="720000"/>
          </a:xfrm>
        </p:spPr>
        <p:txBody>
          <a:bodyPr/>
          <a:lstStyle/>
          <a:p>
            <a: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Becoming a Critical Consumer</a:t>
            </a:r>
            <a:endParaRPr lang="en-GB"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68E1364F-BA19-D81E-637B-E9F9FD319498}"/>
              </a:ext>
            </a:extLst>
          </p:cNvPr>
          <p:cNvSpPr>
            <a:spLocks noGrp="1"/>
          </p:cNvSpPr>
          <p:nvPr>
            <p:ph type="body" idx="2"/>
          </p:nvPr>
        </p:nvSpPr>
        <p:spPr>
          <a:xfrm>
            <a:off x="501466" y="847445"/>
            <a:ext cx="12331541" cy="892030"/>
          </a:xfrm>
        </p:spPr>
        <p:txBody>
          <a:bodyPr/>
          <a:lstStyle/>
          <a:p>
            <a:r>
              <a:rPr lang="en-GB" i="0" dirty="0"/>
              <a:t>Activity 6.2 </a:t>
            </a:r>
          </a:p>
          <a:p>
            <a:r>
              <a:rPr lang="en-GB" i="0" dirty="0"/>
              <a:t>Advertising</a:t>
            </a:r>
          </a:p>
        </p:txBody>
      </p:sp>
      <p:pic>
        <p:nvPicPr>
          <p:cNvPr id="5" name="Google Shape;104;p6">
            <a:extLst>
              <a:ext uri="{FF2B5EF4-FFF2-40B4-BE49-F238E27FC236}">
                <a16:creationId xmlns:a16="http://schemas.microsoft.com/office/drawing/2014/main" id="{E55D83AB-7D57-1800-C1FD-8AE4A9404983}"/>
              </a:ext>
            </a:extLst>
          </p:cNvPr>
          <p:cNvPicPr preferRelativeResize="0"/>
          <p:nvPr/>
        </p:nvPicPr>
        <p:blipFill rotWithShape="1">
          <a:blip r:embed="rId2">
            <a:alphaModFix/>
          </a:blip>
          <a:srcRect/>
          <a:stretch/>
        </p:blipFill>
        <p:spPr>
          <a:xfrm>
            <a:off x="8824686" y="375064"/>
            <a:ext cx="3149600" cy="2025236"/>
          </a:xfrm>
          <a:prstGeom prst="rect">
            <a:avLst/>
          </a:prstGeom>
          <a:noFill/>
          <a:ln>
            <a:noFill/>
          </a:ln>
        </p:spPr>
      </p:pic>
    </p:spTree>
    <p:extLst>
      <p:ext uri="{BB962C8B-B14F-4D97-AF65-F5344CB8AC3E}">
        <p14:creationId xmlns:p14="http://schemas.microsoft.com/office/powerpoint/2010/main" val="433846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grpSp>
        <p:nvGrpSpPr>
          <p:cNvPr id="73" name="Google Shape;73;p4"/>
          <p:cNvGrpSpPr/>
          <p:nvPr/>
        </p:nvGrpSpPr>
        <p:grpSpPr>
          <a:xfrm>
            <a:off x="510901" y="1984375"/>
            <a:ext cx="12310022" cy="5129212"/>
            <a:chOff x="10838" y="0"/>
            <a:chExt cx="12310022" cy="5129212"/>
          </a:xfrm>
        </p:grpSpPr>
        <p:sp>
          <p:nvSpPr>
            <p:cNvPr id="74" name="Google Shape;74;p4"/>
            <p:cNvSpPr/>
            <p:nvPr/>
          </p:nvSpPr>
          <p:spPr>
            <a:xfrm>
              <a:off x="10838" y="0"/>
              <a:ext cx="3239479" cy="5129212"/>
            </a:xfrm>
            <a:prstGeom prst="roundRect">
              <a:avLst>
                <a:gd name="adj" fmla="val 10000"/>
              </a:avLst>
            </a:prstGeom>
            <a:solidFill>
              <a:srgbClr val="079A8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txBox="1"/>
            <p:nvPr/>
          </p:nvSpPr>
          <p:spPr>
            <a:xfrm>
              <a:off x="105719" y="94881"/>
              <a:ext cx="3049717" cy="4939450"/>
            </a:xfrm>
            <a:prstGeom prst="rect">
              <a:avLst/>
            </a:prstGeom>
            <a:noFill/>
            <a:ln>
              <a:noFill/>
            </a:ln>
          </p:spPr>
          <p:txBody>
            <a:bodyPr spcFirstLastPara="1" wrap="square" lIns="121900" tIns="121900" rIns="121900" bIns="121900" anchor="t" anchorCtr="0">
              <a:noAutofit/>
            </a:bodyPr>
            <a:lstStyle/>
            <a:p>
              <a:pPr marL="0" marR="0" lvl="0" indent="0" rtl="0">
                <a:lnSpc>
                  <a:spcPct val="90000"/>
                </a:lnSpc>
                <a:spcBef>
                  <a:spcPts val="0"/>
                </a:spcBef>
                <a:spcAft>
                  <a:spcPts val="0"/>
                </a:spcAft>
                <a:buClr>
                  <a:schemeClr val="lt1"/>
                </a:buClr>
                <a:buSzPts val="3200"/>
                <a:buFont typeface="Calibri"/>
                <a:buNone/>
              </a:pPr>
              <a:r>
                <a:rPr lang="en-IE" sz="3200" b="0" i="0" u="none" strike="noStrike" cap="none" dirty="0">
                  <a:solidFill>
                    <a:schemeClr val="lt1"/>
                  </a:solidFill>
                  <a:latin typeface="Calibri"/>
                  <a:ea typeface="Calibri"/>
                  <a:cs typeface="Calibri"/>
                  <a:sym typeface="Calibri"/>
                </a:rPr>
                <a:t>Informing  </a:t>
              </a:r>
              <a:endParaRPr dirty="0"/>
            </a:p>
            <a:p>
              <a:pPr marL="228600" marR="0" lvl="1" indent="-228600" rtl="0">
                <a:lnSpc>
                  <a:spcPct val="90000"/>
                </a:lnSpc>
                <a:spcBef>
                  <a:spcPts val="1120"/>
                </a:spcBef>
                <a:spcAft>
                  <a:spcPts val="0"/>
                </a:spcAft>
                <a:buClr>
                  <a:schemeClr val="lt1"/>
                </a:buClr>
                <a:buSzPts val="2400"/>
                <a:buFont typeface="Calibri"/>
                <a:buChar char="•"/>
              </a:pPr>
              <a:r>
                <a:rPr lang="en-IE" sz="2400" b="0" i="0" u="none" strike="noStrike" cap="none" dirty="0">
                  <a:solidFill>
                    <a:schemeClr val="lt1"/>
                  </a:solidFill>
                  <a:latin typeface="Calibri"/>
                  <a:ea typeface="Calibri"/>
                  <a:cs typeface="Calibri"/>
                  <a:sym typeface="Calibri"/>
                </a:rPr>
                <a:t>Advertising informs consumers about their product and services. </a:t>
              </a:r>
              <a:endParaRPr dirty="0"/>
            </a:p>
            <a:p>
              <a:pPr marL="228600" marR="0" lvl="1" indent="-228600" rtl="0">
                <a:lnSpc>
                  <a:spcPct val="90000"/>
                </a:lnSpc>
                <a:spcBef>
                  <a:spcPts val="360"/>
                </a:spcBef>
                <a:spcAft>
                  <a:spcPts val="0"/>
                </a:spcAft>
                <a:buClr>
                  <a:schemeClr val="lt1"/>
                </a:buClr>
                <a:buSzPts val="2400"/>
                <a:buFont typeface="Calibri"/>
                <a:buChar char="•"/>
              </a:pPr>
              <a:r>
                <a:rPr lang="en-IE" sz="2400" b="0" i="0" u="none" strike="noStrike" cap="none" dirty="0">
                  <a:solidFill>
                    <a:schemeClr val="lt1"/>
                  </a:solidFill>
                  <a:latin typeface="Calibri"/>
                  <a:ea typeface="Calibri"/>
                  <a:cs typeface="Calibri"/>
                  <a:sym typeface="Calibri"/>
                </a:rPr>
                <a:t>Critical Consumers  understand the goals and objectives of the company, and choose whether they want to support that company. </a:t>
              </a:r>
              <a:endParaRPr dirty="0"/>
            </a:p>
          </p:txBody>
        </p:sp>
        <p:sp>
          <p:nvSpPr>
            <p:cNvPr id="76" name="Google Shape;76;p4"/>
            <p:cNvSpPr/>
            <p:nvPr/>
          </p:nvSpPr>
          <p:spPr>
            <a:xfrm>
              <a:off x="3574266" y="2162911"/>
              <a:ext cx="686769" cy="803390"/>
            </a:xfrm>
            <a:prstGeom prst="rightArrow">
              <a:avLst>
                <a:gd name="adj1" fmla="val 60000"/>
                <a:gd name="adj2" fmla="val 50000"/>
              </a:avLst>
            </a:prstGeom>
            <a:solidFill>
              <a:srgbClr val="079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txBox="1"/>
            <p:nvPr/>
          </p:nvSpPr>
          <p:spPr>
            <a:xfrm>
              <a:off x="3574266" y="2323589"/>
              <a:ext cx="480738" cy="48203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3400"/>
                <a:buFont typeface="Calibri"/>
                <a:buNone/>
              </a:pPr>
              <a:endParaRPr sz="3400" b="0" i="0" u="none" strike="noStrike" cap="none">
                <a:solidFill>
                  <a:schemeClr val="lt1"/>
                </a:solidFill>
                <a:latin typeface="Calibri"/>
                <a:ea typeface="Calibri"/>
                <a:cs typeface="Calibri"/>
                <a:sym typeface="Calibri"/>
              </a:endParaRPr>
            </a:p>
          </p:txBody>
        </p:sp>
        <p:sp>
          <p:nvSpPr>
            <p:cNvPr id="78" name="Google Shape;78;p4"/>
            <p:cNvSpPr/>
            <p:nvPr/>
          </p:nvSpPr>
          <p:spPr>
            <a:xfrm>
              <a:off x="4546110" y="0"/>
              <a:ext cx="3239479" cy="5129212"/>
            </a:xfrm>
            <a:prstGeom prst="roundRect">
              <a:avLst>
                <a:gd name="adj" fmla="val 10000"/>
              </a:avLst>
            </a:prstGeom>
            <a:solidFill>
              <a:srgbClr val="0884E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txBox="1"/>
            <p:nvPr/>
          </p:nvSpPr>
          <p:spPr>
            <a:xfrm>
              <a:off x="4640991" y="94881"/>
              <a:ext cx="3049717" cy="4939450"/>
            </a:xfrm>
            <a:prstGeom prst="rect">
              <a:avLst/>
            </a:prstGeom>
            <a:noFill/>
            <a:ln>
              <a:noFill/>
            </a:ln>
          </p:spPr>
          <p:txBody>
            <a:bodyPr spcFirstLastPara="1" wrap="square" lIns="121900" tIns="121900" rIns="121900" bIns="121900" anchor="t" anchorCtr="0">
              <a:noAutofit/>
            </a:bodyPr>
            <a:lstStyle/>
            <a:p>
              <a:pPr marL="0" marR="0" lvl="0" indent="0" rtl="0">
                <a:lnSpc>
                  <a:spcPct val="90000"/>
                </a:lnSpc>
                <a:spcBef>
                  <a:spcPts val="0"/>
                </a:spcBef>
                <a:spcAft>
                  <a:spcPts val="0"/>
                </a:spcAft>
                <a:buClr>
                  <a:schemeClr val="lt1"/>
                </a:buClr>
                <a:buSzPts val="3200"/>
                <a:buFont typeface="Calibri"/>
                <a:buNone/>
              </a:pPr>
              <a:r>
                <a:rPr lang="en-IE" sz="3200" b="0" i="0" u="none" strike="noStrike" cap="none" dirty="0">
                  <a:solidFill>
                    <a:schemeClr val="lt1"/>
                  </a:solidFill>
                  <a:latin typeface="Calibri"/>
                  <a:ea typeface="Calibri"/>
                  <a:cs typeface="Calibri"/>
                  <a:sym typeface="Calibri"/>
                </a:rPr>
                <a:t>Persuading </a:t>
              </a:r>
              <a:endParaRPr dirty="0"/>
            </a:p>
            <a:p>
              <a:pPr marL="228600" marR="0" lvl="1" indent="-228600" rtl="0">
                <a:lnSpc>
                  <a:spcPct val="90000"/>
                </a:lnSpc>
                <a:spcBef>
                  <a:spcPts val="1120"/>
                </a:spcBef>
                <a:spcAft>
                  <a:spcPts val="0"/>
                </a:spcAft>
                <a:buClr>
                  <a:schemeClr val="lt1"/>
                </a:buClr>
                <a:buSzPts val="2400"/>
                <a:buFont typeface="Calibri"/>
                <a:buChar char="•"/>
              </a:pPr>
              <a:r>
                <a:rPr lang="en-IE" sz="2400" b="0" i="0" u="none" strike="noStrike" cap="none" dirty="0">
                  <a:solidFill>
                    <a:schemeClr val="lt1"/>
                  </a:solidFill>
                  <a:latin typeface="Calibri"/>
                  <a:ea typeface="Calibri"/>
                  <a:cs typeface="Calibri"/>
                  <a:sym typeface="Calibri"/>
                </a:rPr>
                <a:t>Advertising encourages and influences consumers to spend their money. </a:t>
              </a:r>
              <a:endParaRPr dirty="0"/>
            </a:p>
            <a:p>
              <a:pPr marL="228600" marR="0" lvl="1" indent="-228600" rtl="0">
                <a:lnSpc>
                  <a:spcPct val="90000"/>
                </a:lnSpc>
                <a:spcBef>
                  <a:spcPts val="360"/>
                </a:spcBef>
                <a:spcAft>
                  <a:spcPts val="0"/>
                </a:spcAft>
                <a:buClr>
                  <a:schemeClr val="lt1"/>
                </a:buClr>
                <a:buSzPts val="2400"/>
                <a:buFont typeface="Calibri"/>
                <a:buChar char="•"/>
              </a:pPr>
              <a:r>
                <a:rPr lang="en-IE" sz="2400" b="0" i="0" u="none" strike="noStrike" cap="none" dirty="0">
                  <a:solidFill>
                    <a:schemeClr val="lt1"/>
                  </a:solidFill>
                  <a:latin typeface="Calibri"/>
                  <a:ea typeface="Calibri"/>
                  <a:cs typeface="Calibri"/>
                  <a:sym typeface="Calibri"/>
                </a:rPr>
                <a:t>Critical consumers understand this and make informed purchasing decisions.  </a:t>
              </a:r>
              <a:endParaRPr dirty="0"/>
            </a:p>
          </p:txBody>
        </p:sp>
        <p:sp>
          <p:nvSpPr>
            <p:cNvPr id="80" name="Google Shape;80;p4"/>
            <p:cNvSpPr/>
            <p:nvPr/>
          </p:nvSpPr>
          <p:spPr>
            <a:xfrm>
              <a:off x="8109537" y="2162911"/>
              <a:ext cx="686769" cy="803390"/>
            </a:xfrm>
            <a:prstGeom prst="rightArrow">
              <a:avLst>
                <a:gd name="adj1" fmla="val 60000"/>
                <a:gd name="adj2" fmla="val 50000"/>
              </a:avLst>
            </a:prstGeom>
            <a:solidFill>
              <a:srgbClr val="354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txBox="1"/>
            <p:nvPr/>
          </p:nvSpPr>
          <p:spPr>
            <a:xfrm>
              <a:off x="8109537" y="2323589"/>
              <a:ext cx="480738" cy="48203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3400"/>
                <a:buFont typeface="Calibri"/>
                <a:buNone/>
              </a:pPr>
              <a:endParaRPr sz="3400" b="0" i="0" u="none" strike="noStrike" cap="none">
                <a:solidFill>
                  <a:schemeClr val="lt1"/>
                </a:solidFill>
                <a:latin typeface="Calibri"/>
                <a:ea typeface="Calibri"/>
                <a:cs typeface="Calibri"/>
                <a:sym typeface="Calibri"/>
              </a:endParaRPr>
            </a:p>
          </p:txBody>
        </p:sp>
        <p:sp>
          <p:nvSpPr>
            <p:cNvPr id="82" name="Google Shape;82;p4"/>
            <p:cNvSpPr/>
            <p:nvPr/>
          </p:nvSpPr>
          <p:spPr>
            <a:xfrm>
              <a:off x="9081381" y="0"/>
              <a:ext cx="3239479" cy="5129212"/>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txBox="1"/>
            <p:nvPr/>
          </p:nvSpPr>
          <p:spPr>
            <a:xfrm>
              <a:off x="9176262" y="94881"/>
              <a:ext cx="3049717" cy="4939450"/>
            </a:xfrm>
            <a:prstGeom prst="rect">
              <a:avLst/>
            </a:prstGeom>
            <a:noFill/>
            <a:ln>
              <a:noFill/>
            </a:ln>
          </p:spPr>
          <p:txBody>
            <a:bodyPr spcFirstLastPara="1" wrap="square" lIns="121900" tIns="121900" rIns="121900" bIns="121900" anchor="t" anchorCtr="0">
              <a:noAutofit/>
            </a:bodyPr>
            <a:lstStyle/>
            <a:p>
              <a:pPr marL="0" marR="0" lvl="0" indent="0" rtl="0">
                <a:lnSpc>
                  <a:spcPct val="90000"/>
                </a:lnSpc>
                <a:spcBef>
                  <a:spcPts val="0"/>
                </a:spcBef>
                <a:spcAft>
                  <a:spcPts val="0"/>
                </a:spcAft>
                <a:buClr>
                  <a:schemeClr val="lt1"/>
                </a:buClr>
                <a:buSzPts val="3200"/>
                <a:buFont typeface="Calibri"/>
                <a:buNone/>
              </a:pPr>
              <a:r>
                <a:rPr lang="en-IE" sz="3200" b="0" i="0" u="none" strike="noStrike" cap="none" dirty="0">
                  <a:solidFill>
                    <a:schemeClr val="lt1"/>
                  </a:solidFill>
                  <a:latin typeface="Calibri"/>
                  <a:ea typeface="Calibri"/>
                  <a:cs typeface="Calibri"/>
                  <a:sym typeface="Calibri"/>
                </a:rPr>
                <a:t>Reminding </a:t>
              </a:r>
              <a:endParaRPr dirty="0"/>
            </a:p>
            <a:p>
              <a:pPr marL="228600" marR="0" lvl="1" indent="-228600" rtl="0">
                <a:lnSpc>
                  <a:spcPct val="90000"/>
                </a:lnSpc>
                <a:spcBef>
                  <a:spcPts val="1120"/>
                </a:spcBef>
                <a:spcAft>
                  <a:spcPts val="0"/>
                </a:spcAft>
                <a:buClr>
                  <a:schemeClr val="lt1"/>
                </a:buClr>
                <a:buSzPts val="2400"/>
                <a:buFont typeface="Calibri"/>
                <a:buChar char="•"/>
              </a:pPr>
              <a:r>
                <a:rPr lang="en-IE" sz="2400" b="0" i="0" u="none" strike="noStrike" cap="none" dirty="0">
                  <a:solidFill>
                    <a:schemeClr val="lt1"/>
                  </a:solidFill>
                  <a:latin typeface="Calibri"/>
                  <a:ea typeface="Calibri"/>
                  <a:cs typeface="Calibri"/>
                  <a:sym typeface="Calibri"/>
                </a:rPr>
                <a:t>Advertising reinforces the brand image of a company so that they can remain competitive and attract new customers.</a:t>
              </a:r>
              <a:endParaRPr dirty="0"/>
            </a:p>
            <a:p>
              <a:pPr marL="228600" marR="0" lvl="1" indent="-228600" rtl="0">
                <a:lnSpc>
                  <a:spcPct val="90000"/>
                </a:lnSpc>
                <a:spcBef>
                  <a:spcPts val="360"/>
                </a:spcBef>
                <a:spcAft>
                  <a:spcPts val="0"/>
                </a:spcAft>
                <a:buClr>
                  <a:schemeClr val="lt1"/>
                </a:buClr>
                <a:buSzPts val="2400"/>
                <a:buFont typeface="Calibri"/>
                <a:buChar char="•"/>
              </a:pPr>
              <a:r>
                <a:rPr lang="en-IE" sz="2400" b="0" i="0" u="none" strike="noStrike" cap="none" dirty="0">
                  <a:solidFill>
                    <a:schemeClr val="lt1"/>
                  </a:solidFill>
                  <a:latin typeface="Calibri"/>
                  <a:ea typeface="Calibri"/>
                  <a:cs typeface="Calibri"/>
                  <a:sym typeface="Calibri"/>
                </a:rPr>
                <a:t>Critical consumers recognise this ‘sales-pitch’ and th</a:t>
              </a:r>
              <a:r>
                <a:rPr lang="en-IE" sz="2400" dirty="0">
                  <a:solidFill>
                    <a:schemeClr val="lt1"/>
                  </a:solidFill>
                  <a:latin typeface="Calibri"/>
                  <a:ea typeface="Calibri"/>
                  <a:cs typeface="Calibri"/>
                  <a:sym typeface="Calibri"/>
                </a:rPr>
                <a:t>e false emotional calls for ‘brand loyalty’</a:t>
              </a:r>
              <a:r>
                <a:rPr lang="en-IE" sz="2400" b="0" i="0" u="none" strike="noStrike" cap="none" dirty="0">
                  <a:solidFill>
                    <a:schemeClr val="lt1"/>
                  </a:solidFill>
                  <a:latin typeface="Calibri"/>
                  <a:ea typeface="Calibri"/>
                  <a:cs typeface="Calibri"/>
                  <a:sym typeface="Calibri"/>
                </a:rPr>
                <a:t>.   </a:t>
              </a:r>
              <a:endParaRPr dirty="0"/>
            </a:p>
          </p:txBody>
        </p:sp>
      </p:grpSp>
      <p:sp>
        <p:nvSpPr>
          <p:cNvPr id="84" name="Google Shape;84;p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Becoming a critical </a:t>
            </a:r>
            <a:r>
              <a:rPr lang="en-IE" dirty="0">
                <a:solidFill>
                  <a:srgbClr val="0A9A8F"/>
                </a:solidFill>
                <a:latin typeface="Calibri" panose="020F0502020204030204" pitchFamily="34" charset="0"/>
                <a:ea typeface="Open Sans"/>
                <a:cs typeface="Calibri" panose="020F0502020204030204" pitchFamily="34" charset="0"/>
                <a:sym typeface="Open Sans"/>
              </a:rPr>
              <a:t>c</a:t>
            </a:r>
            <a: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onsumer</a:t>
            </a:r>
            <a:endParaRPr dirty="0">
              <a:latin typeface="Calibri" panose="020F0502020204030204" pitchFamily="34" charset="0"/>
              <a:cs typeface="Calibri" panose="020F0502020204030204" pitchFamily="34" charset="0"/>
            </a:endParaRPr>
          </a:p>
        </p:txBody>
      </p:sp>
      <p:sp>
        <p:nvSpPr>
          <p:cNvPr id="85" name="Google Shape;85;p4"/>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IE" i="0" dirty="0"/>
              <a:t>Advertising influences all consumers by: </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5"/>
          <p:cNvSpPr txBox="1">
            <a:spLocks noGrp="1"/>
          </p:cNvSpPr>
          <p:nvPr>
            <p:ph type="body" idx="1"/>
          </p:nvPr>
        </p:nvSpPr>
        <p:spPr>
          <a:xfrm>
            <a:off x="38463" y="2320991"/>
            <a:ext cx="12330000" cy="4453179"/>
          </a:xfrm>
          <a:prstGeom prst="rect">
            <a:avLst/>
          </a:prstGeom>
          <a:noFill/>
          <a:ln>
            <a:noFill/>
          </a:ln>
        </p:spPr>
        <p:txBody>
          <a:bodyPr spcFirstLastPara="1" wrap="square" lIns="72000" tIns="45700" rIns="72000" bIns="45700" anchor="t" anchorCtr="0">
            <a:noAutofit/>
          </a:bodyPr>
          <a:lstStyle/>
          <a:p>
            <a:pPr marL="0" lvl="0" indent="0" algn="just" rtl="0">
              <a:lnSpc>
                <a:spcPct val="100000"/>
              </a:lnSpc>
              <a:spcBef>
                <a:spcPts val="0"/>
              </a:spcBef>
              <a:spcAft>
                <a:spcPts val="0"/>
              </a:spcAft>
              <a:buClr>
                <a:schemeClr val="accent4"/>
              </a:buClr>
              <a:buSzPts val="2400"/>
              <a:buNone/>
            </a:pPr>
            <a:r>
              <a:rPr lang="en-IE" sz="2800" dirty="0"/>
              <a:t>    Consumers can be persuaded by communication techniques:</a:t>
            </a:r>
          </a:p>
          <a:p>
            <a:pPr marL="0" lvl="0" indent="0" algn="just" rtl="0">
              <a:lnSpc>
                <a:spcPct val="100000"/>
              </a:lnSpc>
              <a:spcBef>
                <a:spcPts val="0"/>
              </a:spcBef>
              <a:spcAft>
                <a:spcPts val="0"/>
              </a:spcAft>
              <a:buClr>
                <a:schemeClr val="accent4"/>
              </a:buClr>
              <a:buSzPts val="2400"/>
              <a:buNone/>
            </a:pPr>
            <a:r>
              <a:rPr lang="en-IE" sz="2800" dirty="0"/>
              <a:t> </a:t>
            </a:r>
            <a:endParaRPr sz="2800" dirty="0"/>
          </a:p>
          <a:p>
            <a:pPr marL="0" lvl="0" indent="0" algn="just" rtl="0">
              <a:lnSpc>
                <a:spcPct val="100000"/>
              </a:lnSpc>
              <a:spcBef>
                <a:spcPts val="600"/>
              </a:spcBef>
              <a:spcAft>
                <a:spcPts val="0"/>
              </a:spcAft>
              <a:buSzPts val="2400"/>
            </a:pPr>
            <a:r>
              <a:rPr lang="en-IE" sz="2800" dirty="0"/>
              <a:t>   1) Directly appealing to the consumer through facts, logic and thought:</a:t>
            </a:r>
            <a:endParaRPr sz="2800" dirty="0"/>
          </a:p>
          <a:p>
            <a:pPr marL="292891" indent="0" algn="l">
              <a:spcBef>
                <a:spcPts val="600"/>
              </a:spcBef>
              <a:buSzPts val="2400"/>
            </a:pPr>
            <a:r>
              <a:rPr lang="en-IE" sz="2800" i="1" dirty="0"/>
              <a:t>   The more a customer wants a product, the more they will be involved in or </a:t>
            </a:r>
          </a:p>
          <a:p>
            <a:pPr marL="292891" indent="0" algn="l">
              <a:spcBef>
                <a:spcPts val="600"/>
              </a:spcBef>
              <a:buSzPts val="2400"/>
            </a:pPr>
            <a:r>
              <a:rPr lang="en-IE" sz="2800" i="1" dirty="0"/>
              <a:t>    engaged with the advertisement.</a:t>
            </a:r>
          </a:p>
          <a:p>
            <a:pPr marL="292891" indent="0" algn="l">
              <a:spcBef>
                <a:spcPts val="600"/>
              </a:spcBef>
              <a:buSzPts val="2400"/>
            </a:pPr>
            <a:endParaRPr lang="en-IE" sz="2800" i="1" dirty="0"/>
          </a:p>
          <a:p>
            <a:pPr marL="292891" indent="0" algn="l">
              <a:spcBef>
                <a:spcPts val="600"/>
              </a:spcBef>
              <a:buSzPts val="2400"/>
            </a:pPr>
            <a:r>
              <a:rPr lang="en-IE" sz="2800" dirty="0"/>
              <a:t>2) Indirectly appealing to the customer through superficial cues or gimmicks:</a:t>
            </a:r>
            <a:endParaRPr sz="2800" dirty="0"/>
          </a:p>
          <a:p>
            <a:pPr marL="750091" lvl="1" indent="0" algn="l" rtl="0">
              <a:lnSpc>
                <a:spcPct val="100000"/>
              </a:lnSpc>
              <a:spcBef>
                <a:spcPts val="600"/>
              </a:spcBef>
              <a:spcAft>
                <a:spcPts val="0"/>
              </a:spcAft>
              <a:buSzPts val="2400"/>
              <a:buNone/>
            </a:pPr>
            <a:r>
              <a:rPr lang="en-IE" sz="2800" i="1" dirty="0"/>
              <a:t>Colours, music, words, emotions, nostalgia and storylines can all influence consumers.</a:t>
            </a:r>
            <a:endParaRPr sz="2800" i="1" dirty="0"/>
          </a:p>
        </p:txBody>
      </p:sp>
      <p:sp>
        <p:nvSpPr>
          <p:cNvPr id="92" name="Google Shape;92;p5"/>
          <p:cNvSpPr txBox="1">
            <a:spLocks noGrp="1"/>
          </p:cNvSpPr>
          <p:nvPr>
            <p:ph type="title"/>
          </p:nvPr>
        </p:nvSpPr>
        <p:spPr>
          <a:xfrm>
            <a:off x="501729" y="236933"/>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Becoming a Critical Consumer</a:t>
            </a:r>
            <a:endParaRPr dirty="0">
              <a:latin typeface="Calibri" panose="020F0502020204030204" pitchFamily="34" charset="0"/>
              <a:cs typeface="Calibri" panose="020F0502020204030204" pitchFamily="34" charset="0"/>
            </a:endParaRPr>
          </a:p>
        </p:txBody>
      </p:sp>
      <p:sp>
        <p:nvSpPr>
          <p:cNvPr id="93" name="Google Shape;93;p5"/>
          <p:cNvSpPr txBox="1">
            <a:spLocks noGrp="1"/>
          </p:cNvSpPr>
          <p:nvPr>
            <p:ph type="body" idx="2"/>
          </p:nvPr>
        </p:nvSpPr>
        <p:spPr>
          <a:xfrm>
            <a:off x="501729" y="1021583"/>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IE" i="0" dirty="0"/>
              <a:t>The ‘Elaboration Likelihood Model’ – the ELM </a:t>
            </a:r>
            <a:endParaRPr dirty="0"/>
          </a:p>
        </p:txBody>
      </p:sp>
      <p:sp>
        <p:nvSpPr>
          <p:cNvPr id="95" name="Google Shape;95;p5"/>
          <p:cNvSpPr txBox="1"/>
          <p:nvPr/>
        </p:nvSpPr>
        <p:spPr>
          <a:xfrm>
            <a:off x="500188" y="6967680"/>
            <a:ext cx="1233154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600" b="0" i="0" u="none" strike="noStrike" cap="none" dirty="0">
                <a:solidFill>
                  <a:schemeClr val="dk1"/>
                </a:solidFill>
                <a:latin typeface="Calibri"/>
                <a:ea typeface="Calibri"/>
                <a:cs typeface="Calibri"/>
                <a:sym typeface="Calibri"/>
              </a:rPr>
              <a:t>Amended from: She Made (2009) </a:t>
            </a:r>
            <a:r>
              <a:rPr lang="en-IE" sz="1600" b="0" i="1" u="none" strike="noStrike" cap="none" dirty="0">
                <a:solidFill>
                  <a:schemeClr val="dk1"/>
                </a:solidFill>
                <a:latin typeface="Calibri"/>
                <a:ea typeface="Calibri"/>
                <a:cs typeface="Calibri"/>
                <a:sym typeface="Calibri"/>
              </a:rPr>
              <a:t>Psychology And Advertising</a:t>
            </a:r>
            <a:r>
              <a:rPr lang="en-IE" sz="1600" b="0" i="0" u="none" strike="noStrike" cap="none" dirty="0">
                <a:solidFill>
                  <a:schemeClr val="dk1"/>
                </a:solidFill>
                <a:latin typeface="Calibri"/>
                <a:ea typeface="Calibri"/>
                <a:cs typeface="Calibri"/>
                <a:sym typeface="Calibri"/>
              </a:rPr>
              <a:t>: </a:t>
            </a:r>
            <a:r>
              <a:rPr lang="en-IE" sz="1600" b="0" i="0" u="none" strike="noStrike" cap="none" dirty="0">
                <a:solidFill>
                  <a:schemeClr val="dk1"/>
                </a:solidFill>
                <a:latin typeface="Calibri"/>
                <a:ea typeface="Calibri"/>
                <a:cs typeface="Calibri"/>
                <a:sym typeface="Calibri"/>
                <a:hlinkClick r:id="rId3"/>
              </a:rPr>
              <a:t>https://www.youtube.com/watch?v=EC7VLjIw8hY</a:t>
            </a:r>
            <a:r>
              <a:rPr lang="en-IE" sz="1600" b="0" i="0" u="none" strike="noStrike" cap="none" dirty="0">
                <a:solidFill>
                  <a:schemeClr val="dk1"/>
                </a:solidFill>
                <a:latin typeface="Calibri"/>
                <a:ea typeface="Calibri"/>
                <a:cs typeface="Calibri"/>
                <a:sym typeface="Calibri"/>
              </a:rPr>
              <a:t> </a:t>
            </a:r>
            <a:endParaRPr sz="1600" dirty="0"/>
          </a:p>
        </p:txBody>
      </p:sp>
      <p:pic>
        <p:nvPicPr>
          <p:cNvPr id="3" name="Picture 2" descr="A picture containing text&#10;&#10;Description automatically generated">
            <a:extLst>
              <a:ext uri="{FF2B5EF4-FFF2-40B4-BE49-F238E27FC236}">
                <a16:creationId xmlns:a16="http://schemas.microsoft.com/office/drawing/2014/main" id="{D4F832AD-0146-9190-C049-EF6D28D4B1B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609221" y="199506"/>
            <a:ext cx="2614863" cy="292870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6"/>
          <p:cNvSpPr txBox="1">
            <a:spLocks noGrp="1"/>
          </p:cNvSpPr>
          <p:nvPr>
            <p:ph type="body" idx="1"/>
          </p:nvPr>
        </p:nvSpPr>
        <p:spPr>
          <a:xfrm>
            <a:off x="500064" y="1984374"/>
            <a:ext cx="12189241" cy="5362909"/>
          </a:xfrm>
          <a:prstGeom prst="rect">
            <a:avLst/>
          </a:prstGeom>
          <a:noFill/>
          <a:ln>
            <a:noFill/>
          </a:ln>
        </p:spPr>
        <p:txBody>
          <a:bodyPr spcFirstLastPara="1" wrap="square" lIns="72000" tIns="45700" rIns="72000" bIns="45700" anchor="t" anchorCtr="0">
            <a:noAutofit/>
          </a:bodyPr>
          <a:lstStyle/>
          <a:p>
            <a:pPr marL="0" lvl="0" indent="0" algn="l" rtl="0">
              <a:lnSpc>
                <a:spcPct val="100000"/>
              </a:lnSpc>
              <a:spcBef>
                <a:spcPts val="0"/>
              </a:spcBef>
              <a:spcAft>
                <a:spcPts val="0"/>
              </a:spcAft>
              <a:buClr>
                <a:schemeClr val="accent4"/>
              </a:buClr>
              <a:buSzPts val="2100"/>
              <a:buNone/>
            </a:pPr>
            <a:r>
              <a:rPr lang="en-IE" sz="2800" dirty="0"/>
              <a:t>In pairs or groups suggest one example of advertising that appeals to young children directly and another that appeals to teenagers.  You can choose from a range of advertisements such as: </a:t>
            </a:r>
          </a:p>
          <a:p>
            <a:pPr marL="0" lvl="0" indent="0" algn="l" rtl="0">
              <a:lnSpc>
                <a:spcPct val="100000"/>
              </a:lnSpc>
              <a:spcBef>
                <a:spcPts val="0"/>
              </a:spcBef>
              <a:spcAft>
                <a:spcPts val="0"/>
              </a:spcAft>
              <a:buClr>
                <a:schemeClr val="accent4"/>
              </a:buClr>
              <a:buSzPts val="2100"/>
              <a:buNone/>
            </a:pPr>
            <a:endParaRPr sz="2800" dirty="0"/>
          </a:p>
          <a:p>
            <a:pPr marL="342900" lvl="0" indent="-342900" algn="l" rtl="0">
              <a:lnSpc>
                <a:spcPct val="100000"/>
              </a:lnSpc>
              <a:spcBef>
                <a:spcPts val="600"/>
              </a:spcBef>
              <a:spcAft>
                <a:spcPts val="0"/>
              </a:spcAft>
              <a:buSzPts val="2100"/>
              <a:buFont typeface="Arial"/>
              <a:buChar char="•"/>
            </a:pPr>
            <a:r>
              <a:rPr lang="en-IE" sz="2800" dirty="0"/>
              <a:t>online advertisements</a:t>
            </a:r>
            <a:endParaRPr sz="2800" dirty="0"/>
          </a:p>
          <a:p>
            <a:pPr marL="342900" lvl="0" indent="-342900" algn="l" rtl="0">
              <a:lnSpc>
                <a:spcPct val="100000"/>
              </a:lnSpc>
              <a:spcBef>
                <a:spcPts val="600"/>
              </a:spcBef>
              <a:spcAft>
                <a:spcPts val="0"/>
              </a:spcAft>
              <a:buSzPts val="2100"/>
              <a:buFont typeface="Arial"/>
              <a:buChar char="•"/>
            </a:pPr>
            <a:r>
              <a:rPr lang="en-IE" sz="2800" dirty="0"/>
              <a:t>TV advertisements </a:t>
            </a:r>
            <a:endParaRPr sz="2800" dirty="0"/>
          </a:p>
          <a:p>
            <a:pPr marL="342900" lvl="0" indent="-342900" algn="l" rtl="0">
              <a:lnSpc>
                <a:spcPct val="100000"/>
              </a:lnSpc>
              <a:spcBef>
                <a:spcPts val="600"/>
              </a:spcBef>
              <a:spcAft>
                <a:spcPts val="0"/>
              </a:spcAft>
              <a:buSzPts val="2100"/>
              <a:buFont typeface="Arial"/>
              <a:buChar char="•"/>
            </a:pPr>
            <a:r>
              <a:rPr lang="en-IE" sz="2800" dirty="0"/>
              <a:t>product placement </a:t>
            </a:r>
            <a:endParaRPr sz="2800" dirty="0"/>
          </a:p>
          <a:p>
            <a:pPr marL="342900" lvl="0" indent="-342900" algn="l" rtl="0">
              <a:lnSpc>
                <a:spcPct val="100000"/>
              </a:lnSpc>
              <a:spcBef>
                <a:spcPts val="600"/>
              </a:spcBef>
              <a:spcAft>
                <a:spcPts val="0"/>
              </a:spcAft>
              <a:buSzPts val="2100"/>
              <a:buFont typeface="Arial"/>
              <a:buChar char="•"/>
            </a:pPr>
            <a:r>
              <a:rPr lang="en-IE" sz="2800" dirty="0"/>
              <a:t>print (magazines, brochures, newspapers)</a:t>
            </a:r>
            <a:endParaRPr sz="2800" dirty="0"/>
          </a:p>
          <a:p>
            <a:pPr marL="342900" lvl="0" indent="-342900" algn="l" rtl="0">
              <a:lnSpc>
                <a:spcPct val="100000"/>
              </a:lnSpc>
              <a:spcBef>
                <a:spcPts val="600"/>
              </a:spcBef>
              <a:spcAft>
                <a:spcPts val="0"/>
              </a:spcAft>
              <a:buSzPts val="2100"/>
              <a:buFont typeface="Arial"/>
              <a:buChar char="•"/>
            </a:pPr>
            <a:r>
              <a:rPr lang="en-IE" sz="2800" dirty="0"/>
              <a:t>outdoors including billboards </a:t>
            </a:r>
          </a:p>
          <a:p>
            <a:pPr marL="0" lvl="0" indent="0" algn="l" rtl="0">
              <a:lnSpc>
                <a:spcPct val="100000"/>
              </a:lnSpc>
              <a:spcBef>
                <a:spcPts val="600"/>
              </a:spcBef>
              <a:spcAft>
                <a:spcPts val="0"/>
              </a:spcAft>
              <a:buSzPts val="2100"/>
            </a:pPr>
            <a:endParaRPr sz="2800" dirty="0"/>
          </a:p>
          <a:p>
            <a:pPr marL="0" lvl="0" indent="0" algn="l" rtl="0">
              <a:lnSpc>
                <a:spcPct val="100000"/>
              </a:lnSpc>
              <a:spcBef>
                <a:spcPts val="600"/>
              </a:spcBef>
              <a:spcAft>
                <a:spcPts val="0"/>
              </a:spcAft>
              <a:buClr>
                <a:schemeClr val="accent4"/>
              </a:buClr>
              <a:buSzPts val="2100"/>
              <a:buNone/>
            </a:pPr>
            <a:r>
              <a:rPr lang="en-IE" sz="2800" b="1" dirty="0"/>
              <a:t>Present your ideas to the group </a:t>
            </a:r>
            <a:endParaRPr sz="2800" b="1" dirty="0"/>
          </a:p>
          <a:p>
            <a:pPr marL="0" lvl="0" indent="0" algn="just" rtl="0">
              <a:lnSpc>
                <a:spcPct val="100000"/>
              </a:lnSpc>
              <a:spcBef>
                <a:spcPts val="600"/>
              </a:spcBef>
              <a:spcAft>
                <a:spcPts val="0"/>
              </a:spcAft>
              <a:buClr>
                <a:schemeClr val="accent4"/>
              </a:buClr>
              <a:buSzPts val="2188"/>
              <a:buNone/>
            </a:pPr>
            <a:endParaRPr dirty="0"/>
          </a:p>
        </p:txBody>
      </p:sp>
      <p:sp>
        <p:nvSpPr>
          <p:cNvPr id="102" name="Google Shape;102;p6"/>
          <p:cNvSpPr txBox="1">
            <a:spLocks noGrp="1"/>
          </p:cNvSpPr>
          <p:nvPr>
            <p:ph type="title"/>
          </p:nvPr>
        </p:nvSpPr>
        <p:spPr>
          <a:xfrm>
            <a:off x="501605" y="394046"/>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Becoming a Critical Consumer</a:t>
            </a:r>
            <a:endParaRPr dirty="0">
              <a:latin typeface="Calibri" panose="020F0502020204030204" pitchFamily="34" charset="0"/>
              <a:cs typeface="Calibri" panose="020F0502020204030204" pitchFamily="34" charset="0"/>
            </a:endParaRPr>
          </a:p>
        </p:txBody>
      </p:sp>
      <p:sp>
        <p:nvSpPr>
          <p:cNvPr id="103" name="Google Shape;103;p6"/>
          <p:cNvSpPr txBox="1">
            <a:spLocks noGrp="1"/>
          </p:cNvSpPr>
          <p:nvPr>
            <p:ph type="body" idx="2"/>
          </p:nvPr>
        </p:nvSpPr>
        <p:spPr>
          <a:xfrm>
            <a:off x="500064" y="972458"/>
            <a:ext cx="12331541" cy="890986"/>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IE" i="0" dirty="0"/>
              <a:t> Activity M6.3</a:t>
            </a:r>
          </a:p>
          <a:p>
            <a:pPr marL="0" lvl="0" indent="0" algn="just" rtl="0">
              <a:lnSpc>
                <a:spcPct val="90000"/>
              </a:lnSpc>
              <a:spcBef>
                <a:spcPts val="0"/>
              </a:spcBef>
              <a:spcAft>
                <a:spcPts val="0"/>
              </a:spcAft>
              <a:buClr>
                <a:schemeClr val="lt2"/>
              </a:buClr>
              <a:buSzPts val="2400"/>
              <a:buNone/>
            </a:pPr>
            <a:r>
              <a:rPr lang="en-IE" i="0" dirty="0"/>
              <a:t> Advertisements that appeal to children or teenagers	</a:t>
            </a:r>
            <a:endParaRPr dirty="0"/>
          </a:p>
        </p:txBody>
      </p:sp>
      <p:pic>
        <p:nvPicPr>
          <p:cNvPr id="3" name="Picture 2" descr="Diagram&#10;&#10;Description automatically generated with low confidence">
            <a:extLst>
              <a:ext uri="{FF2B5EF4-FFF2-40B4-BE49-F238E27FC236}">
                <a16:creationId xmlns:a16="http://schemas.microsoft.com/office/drawing/2014/main" id="{156E18C7-0630-7C67-3978-05264DD49A0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95103" y="3925229"/>
            <a:ext cx="5764840" cy="2826425"/>
          </a:xfrm>
          <a:prstGeom prst="rect">
            <a:avLst/>
          </a:prstGeom>
        </p:spPr>
      </p:pic>
    </p:spTree>
  </p:cSld>
  <p:clrMapOvr>
    <a:masterClrMapping/>
  </p:clrMapOvr>
</p:sld>
</file>

<file path=ppt/theme/theme1.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498</TotalTime>
  <Words>1518</Words>
  <Application>Microsoft Macintosh PowerPoint</Application>
  <PresentationFormat>Custom</PresentationFormat>
  <Paragraphs>246</Paragraphs>
  <Slides>25</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Calibri</vt:lpstr>
      <vt:lpstr>Arial</vt:lpstr>
      <vt:lpstr>Wingdings</vt:lpstr>
      <vt:lpstr>Open Sans</vt:lpstr>
      <vt:lpstr>CARDET Course template</vt:lpstr>
      <vt:lpstr>CARDET Course template</vt:lpstr>
      <vt:lpstr>IO3: Financial Literacy Training for Parents   </vt:lpstr>
      <vt:lpstr>Becoming a Critical Consumer Learning Outcomes </vt:lpstr>
      <vt:lpstr>Becoming a Critical Consumer Visual Plan  </vt:lpstr>
      <vt:lpstr>Becoming a Critical Consumer</vt:lpstr>
      <vt:lpstr>Becoming a Critical Consumer</vt:lpstr>
      <vt:lpstr>Becoming a Critical Consumer</vt:lpstr>
      <vt:lpstr>Becoming a critical consumer</vt:lpstr>
      <vt:lpstr>Becoming a Critical Consumer</vt:lpstr>
      <vt:lpstr>Becoming a Critical Consumer</vt:lpstr>
      <vt:lpstr>PowerPoint Presentation</vt:lpstr>
      <vt:lpstr>Becoming a Critical Consumer</vt:lpstr>
      <vt:lpstr>Becoming a Critical Consumer</vt:lpstr>
      <vt:lpstr>Becoming a Critical Consumer</vt:lpstr>
      <vt:lpstr>PowerPoint Presentation</vt:lpstr>
      <vt:lpstr>Becoming a Critical Consumer </vt:lpstr>
      <vt:lpstr>PowerPoint Presentation</vt:lpstr>
      <vt:lpstr>Becoming a Critical Consumer </vt:lpstr>
      <vt:lpstr>Becoming a Critical Consumer </vt:lpstr>
      <vt:lpstr>Becoming a Critical Consumer </vt:lpstr>
      <vt:lpstr>Becoming a Critical Consumer</vt:lpstr>
      <vt:lpstr>Becoming a Critical Consumer </vt:lpstr>
      <vt:lpstr>PowerPoint Presentation</vt:lpstr>
      <vt:lpstr>Becoming a Critical Consumer. </vt:lpstr>
      <vt:lpstr>Becoming a Critical Consumer</vt:lpstr>
      <vt:lpstr>Becoming a Critical Consumer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IO3: Financial Literacy Induction Training for Parents</dc:title>
  <dc:creator>Debbie Bough</dc:creator>
  <cp:lastModifiedBy>Learning Unlimited</cp:lastModifiedBy>
  <cp:revision>48</cp:revision>
  <dcterms:created xsi:type="dcterms:W3CDTF">2014-07-11T09:12:14Z</dcterms:created>
  <dcterms:modified xsi:type="dcterms:W3CDTF">2022-07-04T10:08:20Z</dcterms:modified>
</cp:coreProperties>
</file>