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2" r:id="rId3"/>
  </p:sldMasterIdLst>
  <p:notesMasterIdLst>
    <p:notesMasterId r:id="rId40"/>
  </p:notesMasterIdLst>
  <p:sldIdLst>
    <p:sldId id="256" r:id="rId4"/>
    <p:sldId id="29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2" r:id="rId38"/>
    <p:sldId id="290" r:id="rId39"/>
  </p:sldIdLst>
  <p:sldSz cx="13335000" cy="7505700"/>
  <p:notesSz cx="7077075" cy="9363075"/>
  <p:embeddedFontLst>
    <p:embeddedFont>
      <p:font typeface="Calibri" panose="020F0502020204030204" pitchFamily="34" charset="0"/>
      <p:regular r:id="rId41"/>
      <p:bold r:id="rId42"/>
      <p:italic r:id="rId43"/>
      <p:boldItalic r:id="rId44"/>
    </p:embeddedFont>
    <p:embeddedFont>
      <p:font typeface="Helvetica Neue" panose="020B060402020202020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k+Vo4FosgnBwVdd9Zn54o9Htc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79108B-F655-47A5-B50F-FCF72E74AFB5}">
  <a:tblStyle styleId="{DA79108B-F655-47A5-B50F-FCF72E74AFB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FEE"/>
          </a:solidFill>
        </a:fill>
      </a:tcStyle>
    </a:wholeTbl>
    <a:band1H>
      <a:tcTxStyle b="off" i="off"/>
      <a:tcStyle>
        <a:tcBdr/>
        <a:fill>
          <a:solidFill>
            <a:srgbClr val="CADDDB"/>
          </a:solidFill>
        </a:fill>
      </a:tcStyle>
    </a:band1H>
    <a:band2H>
      <a:tcTxStyle b="off" i="off"/>
      <a:tcStyle>
        <a:tcBdr/>
      </a:tcStyle>
    </a:band2H>
    <a:band1V>
      <a:tcTxStyle b="off" i="off"/>
      <a:tcStyle>
        <a:tcBdr/>
        <a:fill>
          <a:solidFill>
            <a:srgbClr val="CADD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7" autoAdjust="0"/>
    <p:restoredTop sz="94648"/>
  </p:normalViewPr>
  <p:slideViewPr>
    <p:cSldViewPr snapToGrid="0">
      <p:cViewPr varScale="1">
        <p:scale>
          <a:sx n="74" d="100"/>
          <a:sy n="74" d="100"/>
        </p:scale>
        <p:origin x="211"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02" name="Google Shape;102;p1: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91" name="Google Shape;191;p10: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02" name="Google Shape;202;p11: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13" name="Google Shape;213;p12: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21" name="Google Shape;221;p13: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26" name="Google Shape;226;p14: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32" name="Google Shape;232;p15: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39" name="Google Shape;239;p16: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44" name="Google Shape;244;p17: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51" name="Google Shape;251;p18: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0: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63" name="Google Shape;263;p20: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08" name="Google Shape;108;p2: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282" name="Google Shape;282;p21: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2: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dirty="0"/>
          </a:p>
        </p:txBody>
      </p:sp>
      <p:sp>
        <p:nvSpPr>
          <p:cNvPr id="307" name="Google Shape;307;p22: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3: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14" name="Google Shape;314;p23: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22" name="Google Shape;322;p24: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29" name="Google Shape;329;p25: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6: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337" name="Google Shape;337;p26: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f8f86123c2_0_148: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50" name="Google Shape;350;gf8f86123c2_0_148: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f8f86123c2_0_170: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67" name="Google Shape;367;gf8f86123c2_0_170: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8f86123c2_0_175: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73" name="Google Shape;373;gf8f86123c2_0_175: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f8f86123c2_0_18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82" name="Google Shape;382;gf8f86123c2_0_18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16" name="Google Shape;116;p3: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f8f86123c2_0_19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394" name="Google Shape;394;gf8f86123c2_0_19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f8f86123c2_0_20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405" name="Google Shape;405;gf8f86123c2_0_20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8f86123c2_0_213: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416" name="Google Shape;416;gf8f86123c2_0_213: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f8f86123c2_0_222:notes"/>
          <p:cNvSpPr txBox="1">
            <a:spLocks noGrp="1"/>
          </p:cNvSpPr>
          <p:nvPr>
            <p:ph type="body" idx="1"/>
          </p:nvPr>
        </p:nvSpPr>
        <p:spPr>
          <a:xfrm>
            <a:off x="707708" y="4505980"/>
            <a:ext cx="5661660" cy="3686557"/>
          </a:xfrm>
          <a:prstGeom prst="rect">
            <a:avLst/>
          </a:prstGeom>
          <a:noFill/>
          <a:ln>
            <a:noFill/>
          </a:ln>
        </p:spPr>
        <p:txBody>
          <a:bodyPr spcFirstLastPara="1" wrap="square" lIns="93921" tIns="46948" rIns="93921" bIns="46948" anchor="t" anchorCtr="0">
            <a:noAutofit/>
          </a:bodyPr>
          <a:lstStyle/>
          <a:p>
            <a:pPr marL="0" indent="0"/>
            <a:endParaRPr/>
          </a:p>
        </p:txBody>
      </p:sp>
      <p:sp>
        <p:nvSpPr>
          <p:cNvPr id="427" name="Google Shape;427;gf8f86123c2_0_222: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f8f86123c2_0_229: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f8f86123c2_0_229:notes"/>
          <p:cNvSpPr txBox="1">
            <a:spLocks noGrp="1"/>
          </p:cNvSpPr>
          <p:nvPr>
            <p:ph type="body" idx="1"/>
          </p:nvPr>
        </p:nvSpPr>
        <p:spPr>
          <a:xfrm>
            <a:off x="707708" y="4505980"/>
            <a:ext cx="5661660" cy="3686557"/>
          </a:xfrm>
          <a:prstGeom prst="rect">
            <a:avLst/>
          </a:prstGeom>
          <a:noFill/>
          <a:ln>
            <a:noFill/>
          </a:ln>
        </p:spPr>
        <p:txBody>
          <a:bodyPr spcFirstLastPara="1" wrap="square" lIns="93741" tIns="46871" rIns="93741" bIns="46871" anchor="t" anchorCtr="0">
            <a:noAutofit/>
          </a:bodyPr>
          <a:lstStyle/>
          <a:p>
            <a:pPr marL="0" indent="0"/>
            <a:endParaRPr/>
          </a:p>
        </p:txBody>
      </p:sp>
      <p:sp>
        <p:nvSpPr>
          <p:cNvPr id="436" name="Google Shape;436;gf8f86123c2_0_229:notes"/>
          <p:cNvSpPr txBox="1">
            <a:spLocks noGrp="1"/>
          </p:cNvSpPr>
          <p:nvPr>
            <p:ph type="sldNum" idx="12"/>
          </p:nvPr>
        </p:nvSpPr>
        <p:spPr>
          <a:xfrm>
            <a:off x="4008705" y="8893297"/>
            <a:ext cx="3066733" cy="469690"/>
          </a:xfrm>
          <a:prstGeom prst="rect">
            <a:avLst/>
          </a:prstGeom>
          <a:noFill/>
          <a:ln>
            <a:noFill/>
          </a:ln>
        </p:spPr>
        <p:txBody>
          <a:bodyPr spcFirstLastPara="1" wrap="square" lIns="93741" tIns="46871" rIns="93741" bIns="46871" anchor="b" anchorCtr="0">
            <a:noAutofit/>
          </a:bodyPr>
          <a:lstStyle/>
          <a:p>
            <a:pPr algn="r">
              <a:buSzPts val="1400"/>
            </a:pPr>
            <a:fld id="{00000000-1234-1234-1234-123412341234}" type="slidenum">
              <a:rPr lang="en-US"/>
              <a:pPr algn="r">
                <a:buSzPts val="1400"/>
              </a:pPr>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31" name="Google Shape;131;p4: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43" name="Google Shape;143;p5: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50" name="Google Shape;150;p6: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55" name="Google Shape;155;p7: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69" name="Google Shape;169;p8:notes"/>
          <p:cNvSpPr>
            <a:spLocks noGrp="1" noRot="1" noChangeAspect="1"/>
          </p:cNvSpPr>
          <p:nvPr>
            <p:ph type="sldImg" idx="2"/>
          </p:nvPr>
        </p:nvSpPr>
        <p:spPr>
          <a:xfrm>
            <a:off x="419100" y="701675"/>
            <a:ext cx="6238875"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943610" y="4447461"/>
            <a:ext cx="5189855" cy="4213384"/>
          </a:xfrm>
          <a:prstGeom prst="rect">
            <a:avLst/>
          </a:prstGeom>
          <a:noFill/>
          <a:ln>
            <a:noFill/>
          </a:ln>
        </p:spPr>
        <p:txBody>
          <a:bodyPr spcFirstLastPara="1" wrap="square" lIns="93921" tIns="46948" rIns="93921" bIns="46948" anchor="t" anchorCtr="0">
            <a:noAutofit/>
          </a:bodyPr>
          <a:lstStyle/>
          <a:p>
            <a:pPr marL="0" indent="0"/>
            <a:endParaRPr/>
          </a:p>
        </p:txBody>
      </p:sp>
      <p:sp>
        <p:nvSpPr>
          <p:cNvPr id="180" name="Google Shape;180;p9:notes"/>
          <p:cNvSpPr>
            <a:spLocks noGrp="1" noRot="1" noChangeAspect="1"/>
          </p:cNvSpPr>
          <p:nvPr>
            <p:ph type="sldImg" idx="2"/>
          </p:nvPr>
        </p:nvSpPr>
        <p:spPr>
          <a:xfrm>
            <a:off x="420688" y="701675"/>
            <a:ext cx="6235700" cy="35115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cover" type="tx">
  <p:cSld name="TITLE_AND_BODY">
    <p:bg>
      <p:bgPr>
        <a:solidFill>
          <a:srgbClr val="374856"/>
        </a:solidFill>
        <a:effectLst/>
      </p:bgPr>
    </p:bg>
    <p:spTree>
      <p:nvGrpSpPr>
        <p:cNvPr id="1" name="Shape 9"/>
        <p:cNvGrpSpPr/>
        <p:nvPr/>
      </p:nvGrpSpPr>
      <p:grpSpPr>
        <a:xfrm>
          <a:off x="0" y="0"/>
          <a:ext cx="0" cy="0"/>
          <a:chOff x="0" y="0"/>
          <a:chExt cx="0" cy="0"/>
        </a:xfrm>
      </p:grpSpPr>
      <p:sp>
        <p:nvSpPr>
          <p:cNvPr id="10" name="Google Shape;10;p38"/>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1" name="Google Shape;11;p38"/>
          <p:cNvSpPr txBox="1">
            <a:spLocks noGrp="1"/>
          </p:cNvSpPr>
          <p:nvPr>
            <p:ph type="title"/>
          </p:nvPr>
        </p:nvSpPr>
        <p:spPr>
          <a:xfrm>
            <a:off x="310399" y="2955189"/>
            <a:ext cx="6107072" cy="978636"/>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12" name="Google Shape;12;p38"/>
          <p:cNvSpPr txBox="1">
            <a:spLocks noGrp="1"/>
          </p:cNvSpPr>
          <p:nvPr>
            <p:ph type="body" idx="1"/>
          </p:nvPr>
        </p:nvSpPr>
        <p:spPr>
          <a:xfrm>
            <a:off x="310399" y="4233090"/>
            <a:ext cx="6107072" cy="93647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1pPr>
            <a:lvl2pPr marL="914400" lvl="1"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2pPr>
            <a:lvl3pPr marL="1371600" lvl="2"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3pPr>
            <a:lvl4pPr marL="1828800" lvl="3"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4pPr>
            <a:lvl5pPr marL="2286000" lvl="4" indent="-228600" algn="l">
              <a:lnSpc>
                <a:spcPct val="90000"/>
              </a:lnSpc>
              <a:spcBef>
                <a:spcPts val="1000"/>
              </a:spcBef>
              <a:spcAft>
                <a:spcPts val="0"/>
              </a:spcAft>
              <a:buClr>
                <a:schemeClr val="accent2"/>
              </a:buClr>
              <a:buSzPts val="2400"/>
              <a:buFont typeface="Helvetica Neue"/>
              <a:buNone/>
              <a:defRPr sz="2400" b="1">
                <a:solidFill>
                  <a:schemeClr val="accent2"/>
                </a:solidFill>
                <a:latin typeface="Helvetica Neue"/>
                <a:ea typeface="Helvetica Neue"/>
                <a:cs typeface="Helvetica Neue"/>
                <a:sym typeface="Helvetica Neue"/>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pic>
        <p:nvPicPr>
          <p:cNvPr id="13" name="Google Shape;13;p38" descr="Picture 4"/>
          <p:cNvPicPr preferRelativeResize="0"/>
          <p:nvPr/>
        </p:nvPicPr>
        <p:blipFill rotWithShape="1">
          <a:blip r:embed="rId2">
            <a:alphaModFix/>
          </a:blip>
          <a:srcRect/>
          <a:stretch/>
        </p:blipFill>
        <p:spPr>
          <a:xfrm>
            <a:off x="465786" y="637418"/>
            <a:ext cx="2782952" cy="1259537"/>
          </a:xfrm>
          <a:prstGeom prst="rect">
            <a:avLst/>
          </a:prstGeom>
          <a:noFill/>
          <a:ln>
            <a:noFill/>
          </a:ln>
        </p:spPr>
      </p:pic>
      <p:grpSp>
        <p:nvGrpSpPr>
          <p:cNvPr id="14" name="Google Shape;14;p38"/>
          <p:cNvGrpSpPr/>
          <p:nvPr/>
        </p:nvGrpSpPr>
        <p:grpSpPr>
          <a:xfrm>
            <a:off x="309366" y="6511100"/>
            <a:ext cx="6399444" cy="889001"/>
            <a:chOff x="0" y="0"/>
            <a:chExt cx="6399442" cy="889000"/>
          </a:xfrm>
        </p:grpSpPr>
        <p:sp>
          <p:nvSpPr>
            <p:cNvPr id="15" name="Google Shape;15;p38"/>
            <p:cNvSpPr txBox="1"/>
            <p:nvPr/>
          </p:nvSpPr>
          <p:spPr>
            <a:xfrm>
              <a:off x="1760733" y="0"/>
              <a:ext cx="4638709" cy="889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400" b="0" i="0" u="none" strike="noStrike" cap="none">
                <a:solidFill>
                  <a:srgbClr val="000000"/>
                </a:solidFill>
                <a:latin typeface="Arial"/>
                <a:ea typeface="Arial"/>
                <a:cs typeface="Arial"/>
                <a:sym typeface="Arial"/>
              </a:endParaRPr>
            </a:p>
          </p:txBody>
        </p:sp>
        <p:pic>
          <p:nvPicPr>
            <p:cNvPr id="16" name="Google Shape;16;p38" descr="Picture 7"/>
            <p:cNvPicPr preferRelativeResize="0"/>
            <p:nvPr/>
          </p:nvPicPr>
          <p:blipFill rotWithShape="1">
            <a:blip r:embed="rId3">
              <a:alphaModFix/>
            </a:blip>
            <a:srcRect/>
            <a:stretch/>
          </p:blipFill>
          <p:spPr>
            <a:xfrm>
              <a:off x="0" y="267744"/>
              <a:ext cx="1471307" cy="304545"/>
            </a:xfrm>
            <a:prstGeom prst="rect">
              <a:avLst/>
            </a:prstGeom>
            <a:noFill/>
            <a:ln>
              <a:noFill/>
            </a:ln>
          </p:spPr>
        </p:pic>
      </p:grpSp>
      <p:pic>
        <p:nvPicPr>
          <p:cNvPr id="17" name="Google Shape;17;p38" descr="Picture 3"/>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18" name="Google Shape;18;p38"/>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9"/>
        <p:cNvGrpSpPr/>
        <p:nvPr/>
      </p:nvGrpSpPr>
      <p:grpSpPr>
        <a:xfrm>
          <a:off x="0" y="0"/>
          <a:ext cx="0" cy="0"/>
          <a:chOff x="0" y="0"/>
          <a:chExt cx="0" cy="0"/>
        </a:xfrm>
      </p:grpSpPr>
      <p:sp>
        <p:nvSpPr>
          <p:cNvPr id="60" name="Google Shape;60;gf8f86123c2_0_247"/>
          <p:cNvSpPr txBox="1">
            <a:spLocks noGrp="1"/>
          </p:cNvSpPr>
          <p:nvPr>
            <p:ph type="body" idx="1"/>
          </p:nvPr>
        </p:nvSpPr>
        <p:spPr>
          <a:xfrm>
            <a:off x="500064" y="1981200"/>
            <a:ext cx="6042300" cy="51213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61" name="Google Shape;61;gf8f86123c2_0_247"/>
          <p:cNvSpPr txBox="1">
            <a:spLocks noGrp="1"/>
          </p:cNvSpPr>
          <p:nvPr>
            <p:ph type="body" idx="2"/>
          </p:nvPr>
        </p:nvSpPr>
        <p:spPr>
          <a:xfrm>
            <a:off x="6789183" y="1981200"/>
            <a:ext cx="6042300" cy="51213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62" name="Google Shape;62;gf8f86123c2_0_247"/>
          <p:cNvSpPr txBox="1">
            <a:spLocks noGrp="1"/>
          </p:cNvSpPr>
          <p:nvPr>
            <p:ph type="body" idx="3"/>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63" name="Google Shape;63;gf8f86123c2_0_24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ront cover" type="title">
  <p:cSld name="TITLE">
    <p:spTree>
      <p:nvGrpSpPr>
        <p:cNvPr id="1" name="Shape 64"/>
        <p:cNvGrpSpPr/>
        <p:nvPr/>
      </p:nvGrpSpPr>
      <p:grpSpPr>
        <a:xfrm>
          <a:off x="0" y="0"/>
          <a:ext cx="0" cy="0"/>
          <a:chOff x="0" y="0"/>
          <a:chExt cx="0" cy="0"/>
        </a:xfrm>
      </p:grpSpPr>
      <p:sp>
        <p:nvSpPr>
          <p:cNvPr id="65" name="Google Shape;65;gf8f86123c2_0_252"/>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66" name="Google Shape;66;gf8f86123c2_0_252"/>
          <p:cNvSpPr txBox="1">
            <a:spLocks noGrp="1"/>
          </p:cNvSpPr>
          <p:nvPr>
            <p:ph type="ctrTitle"/>
          </p:nvPr>
        </p:nvSpPr>
        <p:spPr>
          <a:xfrm>
            <a:off x="310399" y="2955190"/>
            <a:ext cx="6107100" cy="9786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gf8f86123c2_0_252"/>
          <p:cNvSpPr txBox="1">
            <a:spLocks noGrp="1"/>
          </p:cNvSpPr>
          <p:nvPr>
            <p:ph type="subTitle" idx="1"/>
          </p:nvPr>
        </p:nvSpPr>
        <p:spPr>
          <a:xfrm>
            <a:off x="310399" y="4233090"/>
            <a:ext cx="6107100" cy="936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94"/>
              </a:spcBef>
              <a:spcAft>
                <a:spcPts val="0"/>
              </a:spcAft>
              <a:buClr>
                <a:schemeClr val="accent2"/>
              </a:buClr>
              <a:buSzPts val="2400"/>
              <a:buFont typeface="Arial"/>
              <a:buNone/>
              <a:defRPr sz="2400" b="1" i="0" u="none" strike="noStrike" cap="none">
                <a:solidFill>
                  <a:schemeClr val="accent2"/>
                </a:solidFill>
                <a:latin typeface="Open Sans"/>
                <a:ea typeface="Open Sans"/>
                <a:cs typeface="Open Sans"/>
                <a:sym typeface="Open Sans"/>
              </a:defRPr>
            </a:lvl1pPr>
            <a:lvl2pPr marR="0" lvl="1" algn="ctr" rtl="0">
              <a:lnSpc>
                <a:spcPct val="90000"/>
              </a:lnSpc>
              <a:spcBef>
                <a:spcPts val="547"/>
              </a:spcBef>
              <a:spcAft>
                <a:spcPts val="0"/>
              </a:spcAft>
              <a:buClr>
                <a:schemeClr val="lt1"/>
              </a:buClr>
              <a:buSzPts val="2188"/>
              <a:buFont typeface="Arial"/>
              <a:buNone/>
              <a:defRPr sz="2188" b="0" i="0" u="none" strike="noStrike" cap="none">
                <a:solidFill>
                  <a:schemeClr val="lt1"/>
                </a:solidFill>
                <a:latin typeface="Calibri"/>
                <a:ea typeface="Calibri"/>
                <a:cs typeface="Calibri"/>
                <a:sym typeface="Calibri"/>
              </a:defRPr>
            </a:lvl2pPr>
            <a:lvl3pPr marR="0" lvl="2" algn="ctr" rtl="0">
              <a:lnSpc>
                <a:spcPct val="90000"/>
              </a:lnSpc>
              <a:spcBef>
                <a:spcPts val="547"/>
              </a:spcBef>
              <a:spcAft>
                <a:spcPts val="0"/>
              </a:spcAft>
              <a:buClr>
                <a:schemeClr val="lt1"/>
              </a:buClr>
              <a:buSzPts val="1969"/>
              <a:buFont typeface="Arial"/>
              <a:buNone/>
              <a:defRPr sz="1969" b="0" i="0" u="none" strike="noStrike" cap="none">
                <a:solidFill>
                  <a:schemeClr val="lt1"/>
                </a:solidFill>
                <a:latin typeface="Calibri"/>
                <a:ea typeface="Calibri"/>
                <a:cs typeface="Calibri"/>
                <a:sym typeface="Calibri"/>
              </a:defRPr>
            </a:lvl3pPr>
            <a:lvl4pPr marR="0" lvl="3"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4pPr>
            <a:lvl5pPr marR="0" lvl="4"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5pPr>
            <a:lvl6pPr marR="0" lvl="5"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6pPr>
            <a:lvl7pPr marR="0" lvl="6"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7pPr>
            <a:lvl8pPr marR="0" lvl="7"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8pPr>
            <a:lvl9pPr marR="0" lvl="8" algn="ctr" rtl="0">
              <a:lnSpc>
                <a:spcPct val="90000"/>
              </a:lnSpc>
              <a:spcBef>
                <a:spcPts val="547"/>
              </a:spcBef>
              <a:spcAft>
                <a:spcPts val="0"/>
              </a:spcAft>
              <a:buClr>
                <a:schemeClr val="lt1"/>
              </a:buClr>
              <a:buSzPts val="1750"/>
              <a:buFont typeface="Arial"/>
              <a:buNone/>
              <a:defRPr sz="1750" b="0" i="0" u="none" strike="noStrike" cap="none">
                <a:solidFill>
                  <a:schemeClr val="lt1"/>
                </a:solidFill>
                <a:latin typeface="Calibri"/>
                <a:ea typeface="Calibri"/>
                <a:cs typeface="Calibri"/>
                <a:sym typeface="Calibri"/>
              </a:defRPr>
            </a:lvl9pPr>
          </a:lstStyle>
          <a:p>
            <a:endParaRPr/>
          </a:p>
        </p:txBody>
      </p:sp>
      <p:pic>
        <p:nvPicPr>
          <p:cNvPr id="68" name="Google Shape;68;gf8f86123c2_0_252"/>
          <p:cNvPicPr preferRelativeResize="0"/>
          <p:nvPr/>
        </p:nvPicPr>
        <p:blipFill rotWithShape="1">
          <a:blip r:embed="rId2">
            <a:alphaModFix/>
          </a:blip>
          <a:srcRect/>
          <a:stretch/>
        </p:blipFill>
        <p:spPr>
          <a:xfrm>
            <a:off x="465786" y="637418"/>
            <a:ext cx="2782951" cy="1259537"/>
          </a:xfrm>
          <a:prstGeom prst="rect">
            <a:avLst/>
          </a:prstGeom>
          <a:noFill/>
          <a:ln>
            <a:noFill/>
          </a:ln>
        </p:spPr>
      </p:pic>
      <p:grpSp>
        <p:nvGrpSpPr>
          <p:cNvPr id="69" name="Google Shape;69;gf8f86123c2_0_252"/>
          <p:cNvGrpSpPr/>
          <p:nvPr/>
        </p:nvGrpSpPr>
        <p:grpSpPr>
          <a:xfrm>
            <a:off x="309367" y="6493935"/>
            <a:ext cx="6399333" cy="923400"/>
            <a:chOff x="309367" y="6493935"/>
            <a:chExt cx="6399333" cy="923400"/>
          </a:xfrm>
        </p:grpSpPr>
        <p:sp>
          <p:nvSpPr>
            <p:cNvPr id="70" name="Google Shape;70;gf8f86123c2_0_252"/>
            <p:cNvSpPr txBox="1"/>
            <p:nvPr/>
          </p:nvSpPr>
          <p:spPr>
            <a:xfrm>
              <a:off x="2070100" y="6493935"/>
              <a:ext cx="4638600" cy="9234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KA204-EADDB377]</a:t>
              </a:r>
              <a:endParaRPr sz="1200" b="0" i="0" u="none" strike="noStrike" cap="none">
                <a:solidFill>
                  <a:schemeClr val="dk1"/>
                </a:solidFill>
                <a:latin typeface="Calibri"/>
                <a:ea typeface="Calibri"/>
                <a:cs typeface="Calibri"/>
                <a:sym typeface="Calibri"/>
              </a:endParaRPr>
            </a:p>
          </p:txBody>
        </p:sp>
        <p:pic>
          <p:nvPicPr>
            <p:cNvPr id="71" name="Google Shape;71;gf8f86123c2_0_252"/>
            <p:cNvPicPr preferRelativeResize="0"/>
            <p:nvPr/>
          </p:nvPicPr>
          <p:blipFill rotWithShape="1">
            <a:blip r:embed="rId3">
              <a:alphaModFix/>
            </a:blip>
            <a:srcRect/>
            <a:stretch/>
          </p:blipFill>
          <p:spPr>
            <a:xfrm>
              <a:off x="309367" y="6778845"/>
              <a:ext cx="1471307" cy="304544"/>
            </a:xfrm>
            <a:prstGeom prst="rect">
              <a:avLst/>
            </a:prstGeom>
            <a:noFill/>
            <a:ln>
              <a:noFill/>
            </a:ln>
          </p:spPr>
        </p:pic>
      </p:grpSp>
      <p:pic>
        <p:nvPicPr>
          <p:cNvPr id="72" name="Google Shape;72;gf8f86123c2_0_252"/>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73"/>
        <p:cNvGrpSpPr/>
        <p:nvPr/>
      </p:nvGrpSpPr>
      <p:grpSpPr>
        <a:xfrm>
          <a:off x="0" y="0"/>
          <a:ext cx="0" cy="0"/>
          <a:chOff x="0" y="0"/>
          <a:chExt cx="0" cy="0"/>
        </a:xfrm>
      </p:grpSpPr>
      <p:sp>
        <p:nvSpPr>
          <p:cNvPr id="74" name="Google Shape;74;gf8f86123c2_0_261"/>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75" name="Google Shape;75;gf8f86123c2_0_261"/>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6" name="Google Shape;76;gf8f86123c2_0_261"/>
          <p:cNvGrpSpPr/>
          <p:nvPr/>
        </p:nvGrpSpPr>
        <p:grpSpPr>
          <a:xfrm>
            <a:off x="309367" y="6586268"/>
            <a:ext cx="6399333" cy="738900"/>
            <a:chOff x="309367" y="6586268"/>
            <a:chExt cx="6399333" cy="738900"/>
          </a:xfrm>
        </p:grpSpPr>
        <p:sp>
          <p:nvSpPr>
            <p:cNvPr id="77" name="Google Shape;77;gf8f86123c2_0_261"/>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78" name="Google Shape;78;gf8f86123c2_0_261"/>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79" name="Google Shape;79;gf8f86123c2_0_261"/>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80" name="Google Shape;80;gf8f86123c2_0_261"/>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83"/>
        <p:cNvGrpSpPr/>
        <p:nvPr/>
      </p:nvGrpSpPr>
      <p:grpSpPr>
        <a:xfrm>
          <a:off x="0" y="0"/>
          <a:ext cx="0" cy="0"/>
          <a:chOff x="0" y="0"/>
          <a:chExt cx="0" cy="0"/>
        </a:xfrm>
      </p:grpSpPr>
      <p:sp>
        <p:nvSpPr>
          <p:cNvPr id="84" name="Google Shape;84;gf8f86123c2_0_280"/>
          <p:cNvSpPr/>
          <p:nvPr/>
        </p:nvSpPr>
        <p:spPr>
          <a:xfrm>
            <a:off x="-67969" y="-254000"/>
            <a:ext cx="13691100" cy="77598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lnSpc>
                <a:spcPct val="100000"/>
              </a:lnSpc>
              <a:spcBef>
                <a:spcPts val="0"/>
              </a:spcBef>
              <a:spcAft>
                <a:spcPts val="0"/>
              </a:spcAft>
              <a:buClr>
                <a:srgbClr val="000000"/>
              </a:buClr>
              <a:buSzPts val="1478"/>
              <a:buFont typeface="Arial"/>
              <a:buNone/>
            </a:pPr>
            <a:endParaRPr sz="1478" b="0" i="0" u="none" strike="noStrike" cap="none">
              <a:solidFill>
                <a:schemeClr val="lt1"/>
              </a:solidFill>
              <a:latin typeface="Calibri"/>
              <a:ea typeface="Calibri"/>
              <a:cs typeface="Calibri"/>
              <a:sym typeface="Calibri"/>
            </a:endParaRPr>
          </a:p>
        </p:txBody>
      </p:sp>
      <p:sp>
        <p:nvSpPr>
          <p:cNvPr id="85" name="Google Shape;85;gf8f86123c2_0_280"/>
          <p:cNvSpPr txBox="1">
            <a:spLocks noGrp="1"/>
          </p:cNvSpPr>
          <p:nvPr>
            <p:ph type="ctrTitle"/>
          </p:nvPr>
        </p:nvSpPr>
        <p:spPr>
          <a:xfrm>
            <a:off x="310399" y="2955190"/>
            <a:ext cx="6107100" cy="1060800"/>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6" name="Google Shape;86;gf8f86123c2_0_280"/>
          <p:cNvGrpSpPr/>
          <p:nvPr/>
        </p:nvGrpSpPr>
        <p:grpSpPr>
          <a:xfrm>
            <a:off x="309367" y="6586268"/>
            <a:ext cx="6399333" cy="738900"/>
            <a:chOff x="309367" y="6586268"/>
            <a:chExt cx="6399333" cy="738900"/>
          </a:xfrm>
        </p:grpSpPr>
        <p:sp>
          <p:nvSpPr>
            <p:cNvPr id="87" name="Google Shape;87;gf8f86123c2_0_280"/>
            <p:cNvSpPr txBox="1"/>
            <p:nvPr/>
          </p:nvSpPr>
          <p:spPr>
            <a:xfrm>
              <a:off x="2070100" y="6586268"/>
              <a:ext cx="4638600" cy="7389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200" b="0" i="0" u="none" strike="noStrike" cap="none">
                <a:solidFill>
                  <a:schemeClr val="dk1"/>
                </a:solidFill>
                <a:latin typeface="Calibri"/>
                <a:ea typeface="Calibri"/>
                <a:cs typeface="Calibri"/>
                <a:sym typeface="Calibri"/>
              </a:endParaRPr>
            </a:p>
          </p:txBody>
        </p:sp>
        <p:pic>
          <p:nvPicPr>
            <p:cNvPr id="88" name="Google Shape;88;gf8f86123c2_0_280"/>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89" name="Google Shape;89;gf8f86123c2_0_280"/>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90" name="Google Shape;90;gf8f86123c2_0_280"/>
          <p:cNvPicPr preferRelativeResize="0"/>
          <p:nvPr/>
        </p:nvPicPr>
        <p:blipFill rotWithShape="1">
          <a:blip r:embed="rId4">
            <a:alphaModFix/>
          </a:blip>
          <a:srcRect/>
          <a:stretch/>
        </p:blipFill>
        <p:spPr>
          <a:xfrm>
            <a:off x="6998234" y="2675313"/>
            <a:ext cx="6624830" cy="48303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19"/>
        <p:cNvGrpSpPr/>
        <p:nvPr/>
      </p:nvGrpSpPr>
      <p:grpSpPr>
        <a:xfrm>
          <a:off x="0" y="0"/>
          <a:ext cx="0" cy="0"/>
          <a:chOff x="0" y="0"/>
          <a:chExt cx="0" cy="0"/>
        </a:xfrm>
      </p:grpSpPr>
      <p:sp>
        <p:nvSpPr>
          <p:cNvPr id="20" name="Google Shape;20;p39"/>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lvl="0" indent="-228600" algn="just">
              <a:lnSpc>
                <a:spcPct val="166666"/>
              </a:lnSpc>
              <a:spcBef>
                <a:spcPts val="600"/>
              </a:spcBef>
              <a:spcAft>
                <a:spcPts val="0"/>
              </a:spcAft>
              <a:buClr>
                <a:srgbClr val="44546A"/>
              </a:buClr>
              <a:buSzPts val="1800"/>
              <a:buNone/>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21" name="Google Shape;21;p3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22" name="Google Shape;22;p39"/>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cover">
  <p:cSld name="End cover">
    <p:bg>
      <p:bgPr>
        <a:solidFill>
          <a:srgbClr val="374856"/>
        </a:solidFill>
        <a:effectLst/>
      </p:bgPr>
    </p:bg>
    <p:spTree>
      <p:nvGrpSpPr>
        <p:cNvPr id="1" name="Shape 23"/>
        <p:cNvGrpSpPr/>
        <p:nvPr/>
      </p:nvGrpSpPr>
      <p:grpSpPr>
        <a:xfrm>
          <a:off x="0" y="0"/>
          <a:ext cx="0" cy="0"/>
          <a:chOff x="0" y="0"/>
          <a:chExt cx="0" cy="0"/>
        </a:xfrm>
      </p:grpSpPr>
      <p:sp>
        <p:nvSpPr>
          <p:cNvPr id="24" name="Google Shape;24;p40"/>
          <p:cNvSpPr/>
          <p:nvPr/>
        </p:nvSpPr>
        <p:spPr>
          <a:xfrm>
            <a:off x="-67969" y="-254000"/>
            <a:ext cx="13691033" cy="7759700"/>
          </a:xfrm>
          <a:prstGeom prst="rect">
            <a:avLst/>
          </a:prstGeom>
          <a:solidFill>
            <a:srgbClr val="FFFFFF"/>
          </a:solidFill>
          <a:ln w="12700" cap="flat" cmpd="sng">
            <a:solidFill>
              <a:srgbClr val="FFFFFF"/>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5" name="Google Shape;25;p40"/>
          <p:cNvSpPr txBox="1">
            <a:spLocks noGrp="1"/>
          </p:cNvSpPr>
          <p:nvPr>
            <p:ph type="title"/>
          </p:nvPr>
        </p:nvSpPr>
        <p:spPr>
          <a:xfrm>
            <a:off x="310399" y="2955189"/>
            <a:ext cx="6107072" cy="1060950"/>
          </a:xfrm>
          <a:prstGeom prst="rect">
            <a:avLst/>
          </a:prstGeom>
          <a:noFill/>
          <a:ln>
            <a:noFill/>
          </a:ln>
        </p:spPr>
        <p:txBody>
          <a:bodyPr spcFirstLastPara="1" wrap="square" lIns="45700" tIns="45700" rIns="45700" bIns="45700" anchor="t" anchorCtr="0">
            <a:normAutofit/>
          </a:bodyPr>
          <a:lstStyle>
            <a:lvl1pPr lvl="0" algn="l">
              <a:lnSpc>
                <a:spcPct val="90000"/>
              </a:lnSpc>
              <a:spcBef>
                <a:spcPts val="0"/>
              </a:spcBef>
              <a:spcAft>
                <a:spcPts val="0"/>
              </a:spcAft>
              <a:buClr>
                <a:srgbClr val="44546A"/>
              </a:buClr>
              <a:buSzPts val="2800"/>
              <a:buFont typeface="Helvetica Neue"/>
              <a:buNone/>
              <a:defRPr>
                <a:solidFill>
                  <a:srgbClr val="44546A"/>
                </a:solidFill>
                <a:latin typeface="Helvetica Neue"/>
                <a:ea typeface="Helvetica Neue"/>
                <a:cs typeface="Helvetica Neue"/>
                <a:sym typeface="Helvetica Neu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grpSp>
        <p:nvGrpSpPr>
          <p:cNvPr id="26" name="Google Shape;26;p40"/>
          <p:cNvGrpSpPr/>
          <p:nvPr/>
        </p:nvGrpSpPr>
        <p:grpSpPr>
          <a:xfrm>
            <a:off x="309366" y="6599999"/>
            <a:ext cx="6399444" cy="711201"/>
            <a:chOff x="0" y="0"/>
            <a:chExt cx="6399442" cy="711200"/>
          </a:xfrm>
        </p:grpSpPr>
        <p:sp>
          <p:nvSpPr>
            <p:cNvPr id="27" name="Google Shape;27;p40"/>
            <p:cNvSpPr txBox="1"/>
            <p:nvPr/>
          </p:nvSpPr>
          <p:spPr>
            <a:xfrm>
              <a:off x="1760733" y="0"/>
              <a:ext cx="4638709" cy="7112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374856"/>
                </a:buClr>
                <a:buSzPts val="1200"/>
                <a:buFont typeface="Calibri"/>
                <a:buNone/>
              </a:pPr>
              <a:r>
                <a:rPr lang="en-US" sz="1200" b="0" i="0" u="none" strike="noStrike" cap="none">
                  <a:solidFill>
                    <a:srgbClr val="374856"/>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400" b="0" i="0" u="none" strike="noStrike" cap="none">
                <a:solidFill>
                  <a:srgbClr val="000000"/>
                </a:solidFill>
                <a:latin typeface="Arial"/>
                <a:ea typeface="Arial"/>
                <a:cs typeface="Arial"/>
                <a:sym typeface="Arial"/>
              </a:endParaRPr>
            </a:p>
          </p:txBody>
        </p:sp>
        <p:pic>
          <p:nvPicPr>
            <p:cNvPr id="28" name="Google Shape;28;p40" descr="Picture 10"/>
            <p:cNvPicPr preferRelativeResize="0"/>
            <p:nvPr/>
          </p:nvPicPr>
          <p:blipFill rotWithShape="1">
            <a:blip r:embed="rId2">
              <a:alphaModFix/>
            </a:blip>
            <a:srcRect/>
            <a:stretch/>
          </p:blipFill>
          <p:spPr>
            <a:xfrm>
              <a:off x="0" y="178845"/>
              <a:ext cx="1471307" cy="304545"/>
            </a:xfrm>
            <a:prstGeom prst="rect">
              <a:avLst/>
            </a:prstGeom>
            <a:noFill/>
            <a:ln>
              <a:noFill/>
            </a:ln>
          </p:spPr>
        </p:pic>
      </p:grpSp>
      <p:pic>
        <p:nvPicPr>
          <p:cNvPr id="29" name="Google Shape;29;p40" descr="Picture 16"/>
          <p:cNvPicPr preferRelativeResize="0"/>
          <p:nvPr/>
        </p:nvPicPr>
        <p:blipFill rotWithShape="1">
          <a:blip r:embed="rId3">
            <a:alphaModFix/>
          </a:blip>
          <a:srcRect/>
          <a:stretch/>
        </p:blipFill>
        <p:spPr>
          <a:xfrm>
            <a:off x="465786" y="637418"/>
            <a:ext cx="2782952" cy="1259537"/>
          </a:xfrm>
          <a:prstGeom prst="rect">
            <a:avLst/>
          </a:prstGeom>
          <a:noFill/>
          <a:ln>
            <a:noFill/>
          </a:ln>
        </p:spPr>
      </p:pic>
      <p:pic>
        <p:nvPicPr>
          <p:cNvPr id="30" name="Google Shape;30;p40" descr="Picture 11"/>
          <p:cNvPicPr preferRelativeResize="0"/>
          <p:nvPr/>
        </p:nvPicPr>
        <p:blipFill rotWithShape="1">
          <a:blip r:embed="rId4">
            <a:alphaModFix/>
          </a:blip>
          <a:srcRect/>
          <a:stretch/>
        </p:blipFill>
        <p:spPr>
          <a:xfrm>
            <a:off x="6998234" y="2675313"/>
            <a:ext cx="6624830" cy="4830387"/>
          </a:xfrm>
          <a:prstGeom prst="rect">
            <a:avLst/>
          </a:prstGeom>
          <a:noFill/>
          <a:ln>
            <a:noFill/>
          </a:ln>
        </p:spPr>
      </p:pic>
      <p:sp>
        <p:nvSpPr>
          <p:cNvPr id="31" name="Google Shape;31;p40"/>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32"/>
        <p:cNvGrpSpPr/>
        <p:nvPr/>
      </p:nvGrpSpPr>
      <p:grpSpPr>
        <a:xfrm>
          <a:off x="0" y="0"/>
          <a:ext cx="0" cy="0"/>
          <a:chOff x="0" y="0"/>
          <a:chExt cx="0" cy="0"/>
        </a:xfrm>
      </p:grpSpPr>
      <p:sp>
        <p:nvSpPr>
          <p:cNvPr id="33" name="Google Shape;33;p41"/>
          <p:cNvSpPr txBox="1">
            <a:spLocks noGrp="1"/>
          </p:cNvSpPr>
          <p:nvPr>
            <p:ph type="body" idx="1"/>
          </p:nvPr>
        </p:nvSpPr>
        <p:spPr>
          <a:xfrm>
            <a:off x="500064" y="1984375"/>
            <a:ext cx="12331402" cy="5129444"/>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34" name="Google Shape;34;p41"/>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35" name="Google Shape;35;p41"/>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36" name="Google Shape;36;p41"/>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7"/>
        <p:cNvGrpSpPr/>
        <p:nvPr/>
      </p:nvGrpSpPr>
      <p:grpSpPr>
        <a:xfrm>
          <a:off x="0" y="0"/>
          <a:ext cx="0" cy="0"/>
          <a:chOff x="0" y="0"/>
          <a:chExt cx="0" cy="0"/>
        </a:xfrm>
      </p:grpSpPr>
      <p:sp>
        <p:nvSpPr>
          <p:cNvPr id="38" name="Google Shape;38;p42"/>
          <p:cNvSpPr txBox="1">
            <a:spLocks noGrp="1"/>
          </p:cNvSpPr>
          <p:nvPr>
            <p:ph type="body" idx="1"/>
          </p:nvPr>
        </p:nvSpPr>
        <p:spPr>
          <a:xfrm>
            <a:off x="500064" y="1514474"/>
            <a:ext cx="6042422" cy="5588142"/>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39" name="Google Shape;39;p4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0" name="Google Shape;40;p42"/>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1"/>
        <p:cNvGrpSpPr/>
        <p:nvPr/>
      </p:nvGrpSpPr>
      <p:grpSpPr>
        <a:xfrm>
          <a:off x="0" y="0"/>
          <a:ext cx="0" cy="0"/>
          <a:chOff x="0" y="0"/>
          <a:chExt cx="0" cy="0"/>
        </a:xfrm>
      </p:grpSpPr>
      <p:sp>
        <p:nvSpPr>
          <p:cNvPr id="42" name="Google Shape;42;p43"/>
          <p:cNvSpPr txBox="1">
            <a:spLocks noGrp="1"/>
          </p:cNvSpPr>
          <p:nvPr>
            <p:ph type="body" idx="1"/>
          </p:nvPr>
        </p:nvSpPr>
        <p:spPr>
          <a:xfrm>
            <a:off x="500064" y="1981200"/>
            <a:ext cx="6042422" cy="5121419"/>
          </a:xfrm>
          <a:prstGeom prst="rect">
            <a:avLst/>
          </a:prstGeom>
          <a:noFill/>
          <a:ln>
            <a:noFill/>
          </a:ln>
        </p:spPr>
        <p:txBody>
          <a:bodyPr spcFirstLastPara="1" wrap="square" lIns="45700" tIns="45700" rIns="45700" bIns="45700" anchor="t" anchorCtr="0">
            <a:normAutofit/>
          </a:bodyPr>
          <a:lstStyle>
            <a:lvl1pPr marL="457200" lvl="0" indent="-228600" algn="just">
              <a:lnSpc>
                <a:spcPct val="100000"/>
              </a:lnSpc>
              <a:spcBef>
                <a:spcPts val="600"/>
              </a:spcBef>
              <a:spcAft>
                <a:spcPts val="0"/>
              </a:spcAft>
              <a:buClr>
                <a:srgbClr val="44546A"/>
              </a:buClr>
              <a:buSzPts val="1800"/>
              <a:buNone/>
              <a:defRPr/>
            </a:lvl1pPr>
            <a:lvl2pPr marL="914400" lvl="1" indent="-342900" algn="just">
              <a:lnSpc>
                <a:spcPct val="100000"/>
              </a:lnSpc>
              <a:spcBef>
                <a:spcPts val="600"/>
              </a:spcBef>
              <a:spcAft>
                <a:spcPts val="0"/>
              </a:spcAft>
              <a:buClr>
                <a:srgbClr val="44546A"/>
              </a:buClr>
              <a:buSzPts val="1800"/>
              <a:buChar char="•"/>
              <a:defRPr/>
            </a:lvl2pPr>
            <a:lvl3pPr marL="1371600" lvl="2" indent="-342900" algn="just">
              <a:lnSpc>
                <a:spcPct val="100000"/>
              </a:lnSpc>
              <a:spcBef>
                <a:spcPts val="600"/>
              </a:spcBef>
              <a:spcAft>
                <a:spcPts val="0"/>
              </a:spcAft>
              <a:buClr>
                <a:srgbClr val="44546A"/>
              </a:buClr>
              <a:buSzPts val="1800"/>
              <a:buChar char="•"/>
              <a:defRPr/>
            </a:lvl3pPr>
            <a:lvl4pPr marL="1828800" lvl="3" indent="-342900" algn="just">
              <a:lnSpc>
                <a:spcPct val="100000"/>
              </a:lnSpc>
              <a:spcBef>
                <a:spcPts val="600"/>
              </a:spcBef>
              <a:spcAft>
                <a:spcPts val="0"/>
              </a:spcAft>
              <a:buClr>
                <a:srgbClr val="44546A"/>
              </a:buClr>
              <a:buSzPts val="1800"/>
              <a:buChar char="•"/>
              <a:defRPr/>
            </a:lvl4pPr>
            <a:lvl5pPr marL="2286000" lvl="4" indent="-342900" algn="just">
              <a:lnSpc>
                <a:spcPct val="100000"/>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3" name="Google Shape;43;p43"/>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lvl1pPr marL="457200" lvl="0" indent="-228600" algn="just">
              <a:lnSpc>
                <a:spcPct val="90000"/>
              </a:lnSpc>
              <a:spcBef>
                <a:spcPts val="1000"/>
              </a:spcBef>
              <a:spcAft>
                <a:spcPts val="0"/>
              </a:spcAft>
              <a:buClr>
                <a:srgbClr val="FFFFFF"/>
              </a:buClr>
              <a:buSzPts val="2400"/>
              <a:buFont typeface="Calibri"/>
              <a:buNone/>
              <a:defRPr sz="2400" b="1" i="1">
                <a:solidFill>
                  <a:srgbClr val="FFFFFF"/>
                </a:solidFill>
              </a:defRPr>
            </a:lvl1pPr>
            <a:lvl2pPr marL="914400" lvl="1" indent="-342900" algn="just">
              <a:lnSpc>
                <a:spcPct val="166666"/>
              </a:lnSpc>
              <a:spcBef>
                <a:spcPts val="600"/>
              </a:spcBef>
              <a:spcAft>
                <a:spcPts val="0"/>
              </a:spcAft>
              <a:buClr>
                <a:srgbClr val="44546A"/>
              </a:buClr>
              <a:buSzPts val="1800"/>
              <a:buChar char="•"/>
              <a:defRPr/>
            </a:lvl2pPr>
            <a:lvl3pPr marL="1371600" lvl="2" indent="-342900" algn="just">
              <a:lnSpc>
                <a:spcPct val="166666"/>
              </a:lnSpc>
              <a:spcBef>
                <a:spcPts val="600"/>
              </a:spcBef>
              <a:spcAft>
                <a:spcPts val="0"/>
              </a:spcAft>
              <a:buClr>
                <a:srgbClr val="44546A"/>
              </a:buClr>
              <a:buSzPts val="1800"/>
              <a:buChar char="•"/>
              <a:defRPr/>
            </a:lvl3pPr>
            <a:lvl4pPr marL="1828800" lvl="3" indent="-342900" algn="just">
              <a:lnSpc>
                <a:spcPct val="166666"/>
              </a:lnSpc>
              <a:spcBef>
                <a:spcPts val="600"/>
              </a:spcBef>
              <a:spcAft>
                <a:spcPts val="0"/>
              </a:spcAft>
              <a:buClr>
                <a:srgbClr val="44546A"/>
              </a:buClr>
              <a:buSzPts val="1800"/>
              <a:buChar char="•"/>
              <a:defRPr/>
            </a:lvl4pPr>
            <a:lvl5pPr marL="2286000" lvl="4" indent="-342900" algn="just">
              <a:lnSpc>
                <a:spcPct val="166666"/>
              </a:lnSpc>
              <a:spcBef>
                <a:spcPts val="600"/>
              </a:spcBef>
              <a:spcAft>
                <a:spcPts val="0"/>
              </a:spcAft>
              <a:buClr>
                <a:srgbClr val="44546A"/>
              </a:buClr>
              <a:buSzPts val="1800"/>
              <a:buChar char="•"/>
              <a:defRPr/>
            </a:lvl5pPr>
            <a:lvl6pPr marL="2743200" lvl="5" indent="-342900" algn="just">
              <a:lnSpc>
                <a:spcPct val="166666"/>
              </a:lnSpc>
              <a:spcBef>
                <a:spcPts val="600"/>
              </a:spcBef>
              <a:spcAft>
                <a:spcPts val="0"/>
              </a:spcAft>
              <a:buClr>
                <a:srgbClr val="44546A"/>
              </a:buClr>
              <a:buSzPts val="1800"/>
              <a:buChar char="•"/>
              <a:defRPr/>
            </a:lvl6pPr>
            <a:lvl7pPr marL="3200400" lvl="6" indent="-342900" algn="just">
              <a:lnSpc>
                <a:spcPct val="166666"/>
              </a:lnSpc>
              <a:spcBef>
                <a:spcPts val="600"/>
              </a:spcBef>
              <a:spcAft>
                <a:spcPts val="0"/>
              </a:spcAft>
              <a:buClr>
                <a:srgbClr val="44546A"/>
              </a:buClr>
              <a:buSzPts val="1800"/>
              <a:buChar char="•"/>
              <a:defRPr/>
            </a:lvl7pPr>
            <a:lvl8pPr marL="3657600" lvl="7" indent="-342900" algn="just">
              <a:lnSpc>
                <a:spcPct val="166666"/>
              </a:lnSpc>
              <a:spcBef>
                <a:spcPts val="600"/>
              </a:spcBef>
              <a:spcAft>
                <a:spcPts val="0"/>
              </a:spcAft>
              <a:buClr>
                <a:srgbClr val="44546A"/>
              </a:buClr>
              <a:buSzPts val="1800"/>
              <a:buChar char="•"/>
              <a:defRPr/>
            </a:lvl8pPr>
            <a:lvl9pPr marL="4114800" lvl="8" indent="-342900" algn="just">
              <a:lnSpc>
                <a:spcPct val="166666"/>
              </a:lnSpc>
              <a:spcBef>
                <a:spcPts val="600"/>
              </a:spcBef>
              <a:spcAft>
                <a:spcPts val="0"/>
              </a:spcAft>
              <a:buClr>
                <a:srgbClr val="44546A"/>
              </a:buClr>
              <a:buSzPts val="1800"/>
              <a:buChar char="•"/>
              <a:defRPr/>
            </a:lvl9pPr>
          </a:lstStyle>
          <a:p>
            <a:endParaRPr/>
          </a:p>
        </p:txBody>
      </p:sp>
      <p:sp>
        <p:nvSpPr>
          <p:cNvPr id="44" name="Google Shape;44;p4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90000"/>
              </a:lnSpc>
              <a:spcBef>
                <a:spcPts val="0"/>
              </a:spcBef>
              <a:spcAft>
                <a:spcPts val="0"/>
              </a:spcAft>
              <a:buClr>
                <a:schemeClr val="accent2"/>
              </a:buClr>
              <a:buSzPts val="1800"/>
              <a:buNone/>
              <a:defRPr/>
            </a:lvl2pPr>
            <a:lvl3pPr lvl="2" algn="l">
              <a:lnSpc>
                <a:spcPct val="90000"/>
              </a:lnSpc>
              <a:spcBef>
                <a:spcPts val="0"/>
              </a:spcBef>
              <a:spcAft>
                <a:spcPts val="0"/>
              </a:spcAft>
              <a:buClr>
                <a:schemeClr val="accent2"/>
              </a:buClr>
              <a:buSzPts val="1800"/>
              <a:buNone/>
              <a:defRPr/>
            </a:lvl3pPr>
            <a:lvl4pPr lvl="3" algn="l">
              <a:lnSpc>
                <a:spcPct val="90000"/>
              </a:lnSpc>
              <a:spcBef>
                <a:spcPts val="0"/>
              </a:spcBef>
              <a:spcAft>
                <a:spcPts val="0"/>
              </a:spcAft>
              <a:buClr>
                <a:schemeClr val="accent2"/>
              </a:buClr>
              <a:buSzPts val="1800"/>
              <a:buNone/>
              <a:defRPr/>
            </a:lvl4pPr>
            <a:lvl5pPr lvl="4" algn="l">
              <a:lnSpc>
                <a:spcPct val="90000"/>
              </a:lnSpc>
              <a:spcBef>
                <a:spcPts val="0"/>
              </a:spcBef>
              <a:spcAft>
                <a:spcPts val="0"/>
              </a:spcAft>
              <a:buClr>
                <a:schemeClr val="accent2"/>
              </a:buClr>
              <a:buSzPts val="1800"/>
              <a:buNone/>
              <a:defRPr/>
            </a:lvl5pPr>
            <a:lvl6pPr lvl="5" algn="l">
              <a:lnSpc>
                <a:spcPct val="90000"/>
              </a:lnSpc>
              <a:spcBef>
                <a:spcPts val="0"/>
              </a:spcBef>
              <a:spcAft>
                <a:spcPts val="0"/>
              </a:spcAft>
              <a:buClr>
                <a:schemeClr val="accent2"/>
              </a:buClr>
              <a:buSzPts val="1800"/>
              <a:buNone/>
              <a:defRPr/>
            </a:lvl6pPr>
            <a:lvl7pPr lvl="6" algn="l">
              <a:lnSpc>
                <a:spcPct val="90000"/>
              </a:lnSpc>
              <a:spcBef>
                <a:spcPts val="0"/>
              </a:spcBef>
              <a:spcAft>
                <a:spcPts val="0"/>
              </a:spcAft>
              <a:buClr>
                <a:schemeClr val="accent2"/>
              </a:buClr>
              <a:buSzPts val="1800"/>
              <a:buNone/>
              <a:defRPr/>
            </a:lvl7pPr>
            <a:lvl8pPr lvl="7" algn="l">
              <a:lnSpc>
                <a:spcPct val="90000"/>
              </a:lnSpc>
              <a:spcBef>
                <a:spcPts val="0"/>
              </a:spcBef>
              <a:spcAft>
                <a:spcPts val="0"/>
              </a:spcAft>
              <a:buClr>
                <a:schemeClr val="accent2"/>
              </a:buClr>
              <a:buSzPts val="1800"/>
              <a:buNone/>
              <a:defRPr/>
            </a:lvl8pPr>
            <a:lvl9pPr lvl="8" algn="l">
              <a:lnSpc>
                <a:spcPct val="90000"/>
              </a:lnSpc>
              <a:spcBef>
                <a:spcPts val="0"/>
              </a:spcBef>
              <a:spcAft>
                <a:spcPts val="0"/>
              </a:spcAft>
              <a:buClr>
                <a:schemeClr val="accent2"/>
              </a:buClr>
              <a:buSzPts val="1800"/>
              <a:buNone/>
              <a:defRPr/>
            </a:lvl9pPr>
          </a:lstStyle>
          <a:p>
            <a:endParaRPr/>
          </a:p>
        </p:txBody>
      </p:sp>
      <p:sp>
        <p:nvSpPr>
          <p:cNvPr id="45" name="Google Shape;45;p43"/>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8"/>
        <p:cNvGrpSpPr/>
        <p:nvPr/>
      </p:nvGrpSpPr>
      <p:grpSpPr>
        <a:xfrm>
          <a:off x="0" y="0"/>
          <a:ext cx="0" cy="0"/>
          <a:chOff x="0" y="0"/>
          <a:chExt cx="0" cy="0"/>
        </a:xfrm>
      </p:grpSpPr>
      <p:sp>
        <p:nvSpPr>
          <p:cNvPr id="49" name="Google Shape;49;gf8f86123c2_0_236"/>
          <p:cNvSpPr txBox="1">
            <a:spLocks noGrp="1"/>
          </p:cNvSpPr>
          <p:nvPr>
            <p:ph type="body" idx="1"/>
          </p:nvPr>
        </p:nvSpPr>
        <p:spPr>
          <a:xfrm>
            <a:off x="500063" y="1466850"/>
            <a:ext cx="12331500" cy="55386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0" name="Google Shape;50;gf8f86123c2_0_23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51"/>
        <p:cNvGrpSpPr/>
        <p:nvPr/>
      </p:nvGrpSpPr>
      <p:grpSpPr>
        <a:xfrm>
          <a:off x="0" y="0"/>
          <a:ext cx="0" cy="0"/>
          <a:chOff x="0" y="0"/>
          <a:chExt cx="0" cy="0"/>
        </a:xfrm>
      </p:grpSpPr>
      <p:sp>
        <p:nvSpPr>
          <p:cNvPr id="52" name="Google Shape;52;gf8f86123c2_0_239"/>
          <p:cNvSpPr txBox="1">
            <a:spLocks noGrp="1"/>
          </p:cNvSpPr>
          <p:nvPr>
            <p:ph type="body" idx="1"/>
          </p:nvPr>
        </p:nvSpPr>
        <p:spPr>
          <a:xfrm>
            <a:off x="500064" y="1984375"/>
            <a:ext cx="12331500" cy="51294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3" name="Google Shape;53;gf8f86123c2_0_23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f8f86123c2_0_239"/>
          <p:cNvSpPr txBox="1">
            <a:spLocks noGrp="1"/>
          </p:cNvSpPr>
          <p:nvPr>
            <p:ph type="body" idx="2"/>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5"/>
        <p:cNvGrpSpPr/>
        <p:nvPr/>
      </p:nvGrpSpPr>
      <p:grpSpPr>
        <a:xfrm>
          <a:off x="0" y="0"/>
          <a:ext cx="0" cy="0"/>
          <a:chOff x="0" y="0"/>
          <a:chExt cx="0" cy="0"/>
        </a:xfrm>
      </p:grpSpPr>
      <p:sp>
        <p:nvSpPr>
          <p:cNvPr id="56" name="Google Shape;56;gf8f86123c2_0_243"/>
          <p:cNvSpPr txBox="1">
            <a:spLocks noGrp="1"/>
          </p:cNvSpPr>
          <p:nvPr>
            <p:ph type="body" idx="1"/>
          </p:nvPr>
        </p:nvSpPr>
        <p:spPr>
          <a:xfrm>
            <a:off x="500064" y="1514474"/>
            <a:ext cx="6042300" cy="55881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7" name="Google Shape;57;gf8f86123c2_0_243"/>
          <p:cNvSpPr txBox="1">
            <a:spLocks noGrp="1"/>
          </p:cNvSpPr>
          <p:nvPr>
            <p:ph type="body" idx="2"/>
          </p:nvPr>
        </p:nvSpPr>
        <p:spPr>
          <a:xfrm>
            <a:off x="6789183" y="1514474"/>
            <a:ext cx="6042300" cy="5588100"/>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58" name="Google Shape;58;gf8f86123c2_0_24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body" idx="1"/>
          </p:nvPr>
        </p:nvSpPr>
        <p:spPr>
          <a:xfrm>
            <a:off x="500062" y="1466850"/>
            <a:ext cx="12331542" cy="5538476"/>
          </a:xfrm>
          <a:prstGeom prst="rect">
            <a:avLst/>
          </a:prstGeom>
          <a:noFill/>
          <a:ln>
            <a:noFill/>
          </a:ln>
        </p:spPr>
        <p:txBody>
          <a:bodyPr spcFirstLastPara="1" wrap="square" lIns="45700" tIns="45700" rIns="45700" bIns="45700" anchor="t" anchorCtr="0">
            <a:normAutofit/>
          </a:bodyPr>
          <a:lstStyle>
            <a:lvl1pPr marL="457200" marR="0" lvl="0" indent="-228600" algn="just" rtl="0">
              <a:lnSpc>
                <a:spcPct val="142857"/>
              </a:lnSpc>
              <a:spcBef>
                <a:spcPts val="600"/>
              </a:spcBef>
              <a:spcAft>
                <a:spcPts val="0"/>
              </a:spcAft>
              <a:buClr>
                <a:srgbClr val="44546A"/>
              </a:buClr>
              <a:buSzPts val="2100"/>
              <a:buFont typeface="Calibri"/>
              <a:buNone/>
              <a:defRPr sz="2100" b="0" i="0" u="none" strike="noStrike" cap="none">
                <a:solidFill>
                  <a:srgbClr val="44546A"/>
                </a:solidFill>
                <a:latin typeface="Calibri"/>
                <a:ea typeface="Calibri"/>
                <a:cs typeface="Calibri"/>
                <a:sym typeface="Calibri"/>
              </a:defRPr>
            </a:lvl1pPr>
            <a:lvl2pPr marL="914400" marR="0" lvl="1"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2pPr>
            <a:lvl3pPr marL="1371600" marR="0" lvl="2"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3pPr>
            <a:lvl4pPr marL="1828800" marR="0" lvl="3"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4pPr>
            <a:lvl5pPr marL="2286000" marR="0" lvl="4"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5pPr>
            <a:lvl6pPr marL="2743200" marR="0" lvl="5"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6pPr>
            <a:lvl7pPr marL="3200400" marR="0" lvl="6"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7pPr>
            <a:lvl8pPr marL="3657600" marR="0" lvl="7"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8pPr>
            <a:lvl9pPr marL="4114800" marR="0" lvl="8" indent="-361950" algn="just" rtl="0">
              <a:lnSpc>
                <a:spcPct val="142857"/>
              </a:lnSpc>
              <a:spcBef>
                <a:spcPts val="600"/>
              </a:spcBef>
              <a:spcAft>
                <a:spcPts val="0"/>
              </a:spcAft>
              <a:buClr>
                <a:srgbClr val="44546A"/>
              </a:buClr>
              <a:buSzPts val="2100"/>
              <a:buFont typeface="Calibri"/>
              <a:buChar char="•"/>
              <a:defRPr sz="2100" b="0" i="0" u="none" strike="noStrike" cap="none">
                <a:solidFill>
                  <a:srgbClr val="44546A"/>
                </a:solidFill>
                <a:latin typeface="Calibri"/>
                <a:ea typeface="Calibri"/>
                <a:cs typeface="Calibri"/>
                <a:sym typeface="Calibri"/>
              </a:defRPr>
            </a:lvl9pPr>
          </a:lstStyle>
          <a:p>
            <a:endParaRPr/>
          </a:p>
        </p:txBody>
      </p:sp>
      <p:sp>
        <p:nvSpPr>
          <p:cNvPr id="7" name="Google Shape;7;p3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2pPr>
            <a:lvl3pPr marR="0" lvl="2"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3pPr>
            <a:lvl4pPr marR="0" lvl="3"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4pPr>
            <a:lvl5pPr marR="0" lvl="4"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5pPr>
            <a:lvl6pPr marR="0" lvl="5"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6pPr>
            <a:lvl7pPr marR="0" lvl="6"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7pPr>
            <a:lvl8pPr marR="0" lvl="7"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8pPr>
            <a:lvl9pPr marR="0" lvl="8"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9pPr>
          </a:lstStyle>
          <a:p>
            <a:endParaRPr/>
          </a:p>
        </p:txBody>
      </p:sp>
      <p:sp>
        <p:nvSpPr>
          <p:cNvPr id="8" name="Google Shape;8;p37"/>
          <p:cNvSpPr txBox="1">
            <a:spLocks noGrp="1"/>
          </p:cNvSpPr>
          <p:nvPr>
            <p:ph type="sldNum" idx="12"/>
          </p:nvPr>
        </p:nvSpPr>
        <p:spPr>
          <a:xfrm>
            <a:off x="6445250" y="6756867"/>
            <a:ext cx="3111500" cy="399610"/>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1pPr>
            <a:lvl2pPr marL="0" marR="0" lvl="1"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2pPr>
            <a:lvl3pPr marL="0" marR="0" lvl="2"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3pPr>
            <a:lvl4pPr marL="0" marR="0" lvl="3"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4pPr>
            <a:lvl5pPr marL="0" marR="0" lvl="4"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5pPr>
            <a:lvl6pPr marL="0" marR="0" lvl="5"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6pPr>
            <a:lvl7pPr marL="0" marR="0" lvl="6"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7pPr>
            <a:lvl8pPr marL="0" marR="0" lvl="7"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8pPr>
            <a:lvl9pPr marL="0" marR="0" lvl="8" indent="0" algn="r" rtl="0">
              <a:lnSpc>
                <a:spcPct val="100000"/>
              </a:lnSpc>
              <a:spcBef>
                <a:spcPts val="0"/>
              </a:spcBef>
              <a:spcAft>
                <a:spcPts val="0"/>
              </a:spcAft>
              <a:buClr>
                <a:srgbClr val="374856"/>
              </a:buClr>
              <a:buSzPts val="1200"/>
              <a:buFont typeface="Calibri"/>
              <a:buNone/>
              <a:defRPr sz="1200" b="0" i="0" u="none" strike="noStrike" cap="none">
                <a:solidFill>
                  <a:srgbClr val="37485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gf8f86123c2_0_23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1"/>
        <p:cNvGrpSpPr/>
        <p:nvPr/>
      </p:nvGrpSpPr>
      <p:grpSpPr>
        <a:xfrm>
          <a:off x="0" y="0"/>
          <a:ext cx="0" cy="0"/>
          <a:chOff x="0" y="0"/>
          <a:chExt cx="0" cy="0"/>
        </a:xfrm>
      </p:grpSpPr>
      <p:sp>
        <p:nvSpPr>
          <p:cNvPr id="82" name="Google Shape;82;gf8f86123c2_0_26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remakelearning.org/meetup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files.consumerfinance.gov/f/documents/cfpb_building-blocks-youth-financial-capability_measurement-guide.pdf"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piggybankproject.eu/elearning/course/view.php?id=2&amp;section=3"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34.pn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title"/>
          </p:nvPr>
        </p:nvSpPr>
        <p:spPr>
          <a:xfrm>
            <a:off x="310398" y="1977007"/>
            <a:ext cx="7022388" cy="978636"/>
          </a:xfrm>
          <a:prstGeom prst="rect">
            <a:avLst/>
          </a:prstGeom>
          <a:noFill/>
          <a:ln>
            <a:noFill/>
          </a:ln>
        </p:spPr>
        <p:txBody>
          <a:bodyPr spcFirstLastPara="1" wrap="square" lIns="45700" tIns="45700" rIns="45700" bIns="45700" anchor="t" anchorCtr="0">
            <a:normAutofit fontScale="90000"/>
          </a:bodyPr>
          <a:lstStyle/>
          <a:p>
            <a:pPr marL="0" lvl="0" indent="0" algn="l" rtl="0">
              <a:lnSpc>
                <a:spcPct val="90000"/>
              </a:lnSpc>
              <a:spcBef>
                <a:spcPts val="0"/>
              </a:spcBef>
              <a:spcAft>
                <a:spcPts val="0"/>
              </a:spcAft>
              <a:buClr>
                <a:srgbClr val="44546A"/>
              </a:buClr>
              <a:buSzPts val="3080"/>
              <a:buFont typeface="Helvetica Neue"/>
              <a:buNone/>
            </a:pPr>
            <a:br>
              <a:rPr lang="el-GR" sz="3080" dirty="0"/>
            </a:br>
            <a:r>
              <a:rPr lang="el-GR" sz="3200" dirty="0">
                <a:latin typeface="Calibri"/>
                <a:ea typeface="Calibri"/>
                <a:cs typeface="Calibri"/>
                <a:sym typeface="Calibri"/>
              </a:rPr>
              <a:t>Οικονομικός Αλφαβητισμός για Οικογένειες</a:t>
            </a:r>
          </a:p>
        </p:txBody>
      </p:sp>
      <p:sp>
        <p:nvSpPr>
          <p:cNvPr id="105" name="Google Shape;105;p1"/>
          <p:cNvSpPr txBox="1">
            <a:spLocks noGrp="1"/>
          </p:cNvSpPr>
          <p:nvPr>
            <p:ph type="body" idx="1"/>
          </p:nvPr>
        </p:nvSpPr>
        <p:spPr>
          <a:xfrm>
            <a:off x="310398" y="3362564"/>
            <a:ext cx="8175877" cy="2101516"/>
          </a:xfrm>
          <a:prstGeom prst="rect">
            <a:avLst/>
          </a:prstGeom>
          <a:noFill/>
          <a:ln>
            <a:noFill/>
          </a:ln>
        </p:spPr>
        <p:txBody>
          <a:bodyPr spcFirstLastPara="1" wrap="square" lIns="45700" tIns="45700" rIns="45700" bIns="45700" anchor="t" anchorCtr="0">
            <a:noAutofit/>
          </a:bodyPr>
          <a:lstStyle/>
          <a:p>
            <a:pPr marL="0" indent="0">
              <a:spcBef>
                <a:spcPts val="0"/>
              </a:spcBef>
              <a:buSzPct val="108107"/>
            </a:pPr>
            <a:r>
              <a:rPr lang="el-GR" sz="2800">
                <a:solidFill>
                  <a:schemeClr val="accent4">
                    <a:lumMod val="90000"/>
                    <a:lumOff val="10000"/>
                  </a:schemeClr>
                </a:solidFill>
                <a:latin typeface="Calibri"/>
                <a:cs typeface="Calibri"/>
                <a:sym typeface="Calibri"/>
              </a:rPr>
              <a:t>Εκπαίδευση του/της Εκπαιδευτή/-τριας Ενότητα 1 </a:t>
            </a:r>
          </a:p>
          <a:p>
            <a:pPr marL="0" lvl="0" indent="0" algn="l" rtl="0">
              <a:lnSpc>
                <a:spcPct val="90000"/>
              </a:lnSpc>
              <a:spcBef>
                <a:spcPts val="0"/>
              </a:spcBef>
              <a:spcAft>
                <a:spcPts val="0"/>
              </a:spcAft>
              <a:buClr>
                <a:schemeClr val="accent2"/>
              </a:buClr>
              <a:buSzPts val="3275"/>
              <a:buFont typeface="Calibri"/>
              <a:buNone/>
            </a:pPr>
            <a:endParaRPr lang="en-US" sz="2800" b="0" dirty="0">
              <a:solidFill>
                <a:srgbClr val="0070C0"/>
              </a:solidFill>
              <a:latin typeface="Calibri" panose="020F0502020204030204" pitchFamily="34" charset="0"/>
              <a:ea typeface="Calibri"/>
              <a:cs typeface="Calibri" panose="020F0502020204030204" pitchFamily="34" charset="0"/>
              <a:sym typeface="Calibri"/>
            </a:endParaRPr>
          </a:p>
          <a:p>
            <a:pPr marL="0" indent="0">
              <a:spcBef>
                <a:spcPts val="900"/>
              </a:spcBef>
              <a:buSzPct val="108107"/>
            </a:pPr>
            <a:r>
              <a:rPr lang="el-GR" sz="2800" b="0">
                <a:solidFill>
                  <a:schemeClr val="accent4">
                    <a:lumMod val="90000"/>
                    <a:lumOff val="10000"/>
                  </a:schemeClr>
                </a:solidFill>
                <a:latin typeface="Calibri" panose="020F0502020204030204" pitchFamily="34" charset="0"/>
                <a:cs typeface="Calibri" panose="020F0502020204030204" pitchFamily="34" charset="0"/>
                <a:sym typeface="Calibri"/>
              </a:rPr>
              <a:t>Εισαγωγή στο πρόγραμμα Money Matters Οικονομικός Αλφαβητισμός Εκπαίδευση των Εκπαιδευτών/-τριών και στις έννοιες της Οικογενειακής Μάθησης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body" idx="1"/>
          </p:nvPr>
        </p:nvSpPr>
        <p:spPr>
          <a:xfrm>
            <a:off x="500064" y="1971837"/>
            <a:ext cx="12331542" cy="1562933"/>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44546A"/>
              </a:buClr>
              <a:buSzPts val="3136"/>
              <a:buFont typeface="Calibri"/>
              <a:buNone/>
            </a:pPr>
            <a:r>
              <a:rPr lang="el-GR" sz="2800" dirty="0"/>
              <a:t>Παρουσιάζει το </a:t>
            </a:r>
            <a:r>
              <a:rPr lang="el-GR" sz="2800" b="1" dirty="0">
                <a:solidFill>
                  <a:srgbClr val="C00000"/>
                </a:solidFill>
              </a:rPr>
              <a:t>πρόγραμμα Money </a:t>
            </a:r>
            <a:r>
              <a:rPr lang="el-GR" sz="2800" b="1" dirty="0" err="1">
                <a:solidFill>
                  <a:srgbClr val="C00000"/>
                </a:solidFill>
              </a:rPr>
              <a:t>Matters</a:t>
            </a:r>
            <a:r>
              <a:rPr lang="el-GR" sz="2800" b="1" dirty="0">
                <a:solidFill>
                  <a:srgbClr val="C00000"/>
                </a:solidFill>
              </a:rPr>
              <a:t> Εκπαίδευση των Εκπαιδευτών/-τριών </a:t>
            </a:r>
            <a:r>
              <a:rPr lang="el-GR" sz="2800" dirty="0"/>
              <a:t>και δίνει μια επισκόπηση των εννοιών της οικογενειακής μάθησης, της μάθησης με βάση τις προκλήσεις και της παιδαγωγικής του οικονομικού αλφαβητισμού.</a:t>
            </a:r>
          </a:p>
        </p:txBody>
      </p:sp>
      <p:sp>
        <p:nvSpPr>
          <p:cNvPr id="183" name="Google Shape;183;p9"/>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rgbClr val="097D74"/>
                </a:solidFill>
              </a:rPr>
              <a:t>Περιεχόμενο προγράμματος        Πρώτη ημέρα</a:t>
            </a:r>
          </a:p>
        </p:txBody>
      </p:sp>
      <p:sp>
        <p:nvSpPr>
          <p:cNvPr id="184" name="Google Shape;184;p9"/>
          <p:cNvSpPr txBox="1">
            <a:spLocks noGrp="1"/>
          </p:cNvSpPr>
          <p:nvPr>
            <p:ph type="body" idx="2"/>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p>
            <a:pPr marL="0" marR="0" lvl="0" indent="0" algn="just" rtl="0">
              <a:lnSpc>
                <a:spcPct val="90000"/>
              </a:lnSpc>
              <a:spcBef>
                <a:spcPts val="0"/>
              </a:spcBef>
              <a:spcAft>
                <a:spcPts val="0"/>
              </a:spcAft>
              <a:buClr>
                <a:srgbClr val="FFFFFF"/>
              </a:buClr>
              <a:buSzPts val="2400"/>
              <a:buFont typeface="Calibri"/>
              <a:buNone/>
            </a:pPr>
            <a:r>
              <a:rPr lang="el-GR"/>
              <a:t>Ενότητα 1:</a:t>
            </a:r>
          </a:p>
        </p:txBody>
      </p:sp>
      <p:grpSp>
        <p:nvGrpSpPr>
          <p:cNvPr id="185" name="Google Shape;185;p9"/>
          <p:cNvGrpSpPr/>
          <p:nvPr/>
        </p:nvGrpSpPr>
        <p:grpSpPr>
          <a:xfrm>
            <a:off x="501727" y="3738916"/>
            <a:ext cx="12331544" cy="602892"/>
            <a:chOff x="-1" y="-1"/>
            <a:chExt cx="12331542" cy="602891"/>
          </a:xfrm>
        </p:grpSpPr>
        <p:sp>
          <p:nvSpPr>
            <p:cNvPr id="186" name="Google Shape;186;p9"/>
            <p:cNvSpPr/>
            <p:nvPr/>
          </p:nvSpPr>
          <p:spPr>
            <a:xfrm>
              <a:off x="-1" y="-1"/>
              <a:ext cx="12331542" cy="602891"/>
            </a:xfrm>
            <a:prstGeom prst="rect">
              <a:avLst/>
            </a:prstGeom>
            <a:solidFill>
              <a:srgbClr val="374856"/>
            </a:solidFill>
            <a:ln>
              <a:noFill/>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Clr>
                  <a:srgbClr val="FFFFFF"/>
                </a:buClr>
                <a:buSzPts val="2400"/>
                <a:buFont typeface="Calibri"/>
                <a:buNone/>
              </a:pPr>
              <a:endParaRPr sz="2400" b="1" i="1" u="none" strike="noStrike" cap="none">
                <a:solidFill>
                  <a:srgbClr val="FFFFFF"/>
                </a:solidFill>
                <a:latin typeface="Calibri"/>
                <a:ea typeface="Calibri"/>
                <a:cs typeface="Calibri"/>
                <a:sym typeface="Calibri"/>
              </a:endParaRPr>
            </a:p>
          </p:txBody>
        </p:sp>
        <p:sp>
          <p:nvSpPr>
            <p:cNvPr id="187" name="Google Shape;187;p9"/>
            <p:cNvSpPr txBox="1"/>
            <p:nvPr/>
          </p:nvSpPr>
          <p:spPr>
            <a:xfrm>
              <a:off x="26279" y="89099"/>
              <a:ext cx="12278983" cy="424690"/>
            </a:xfrm>
            <a:prstGeom prst="rect">
              <a:avLst/>
            </a:prstGeom>
            <a:noFill/>
            <a:ln>
              <a:noFill/>
            </a:ln>
          </p:spPr>
          <p:txBody>
            <a:bodyPr spcFirstLastPara="1" wrap="square" lIns="45700" tIns="45700" rIns="45700" bIns="45700" anchor="ctr" anchorCtr="0">
              <a:spAutoFit/>
            </a:bodyPr>
            <a:lstStyle/>
            <a:p>
              <a:pPr marL="0" marR="0" lvl="0" indent="0" algn="just" rtl="0">
                <a:lnSpc>
                  <a:spcPct val="90000"/>
                </a:lnSpc>
                <a:spcBef>
                  <a:spcPts val="0"/>
                </a:spcBef>
                <a:spcAft>
                  <a:spcPts val="0"/>
                </a:spcAft>
                <a:buClr>
                  <a:srgbClr val="FFFFFF"/>
                </a:buClr>
                <a:buSzPts val="2400"/>
                <a:buFont typeface="Calibri"/>
                <a:buNone/>
              </a:pPr>
              <a:r>
                <a:rPr lang="el-GR" sz="2400" b="1" i="1" u="none" strike="noStrike" cap="none">
                  <a:solidFill>
                    <a:srgbClr val="FFFFFF"/>
                  </a:solidFill>
                  <a:latin typeface="Calibri"/>
                  <a:ea typeface="Calibri"/>
                  <a:cs typeface="Calibri"/>
                  <a:sym typeface="Calibri"/>
                </a:rPr>
                <a:t>Ενότητα 2:</a:t>
              </a:r>
            </a:p>
          </p:txBody>
        </p:sp>
      </p:grpSp>
      <p:sp>
        <p:nvSpPr>
          <p:cNvPr id="188" name="Google Shape;188;p9"/>
          <p:cNvSpPr txBox="1"/>
          <p:nvPr/>
        </p:nvSpPr>
        <p:spPr>
          <a:xfrm>
            <a:off x="526343" y="4558596"/>
            <a:ext cx="12278983" cy="1082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3200"/>
              <a:buFont typeface="Calibri"/>
              <a:buNone/>
            </a:pPr>
            <a:r>
              <a:rPr lang="el-GR" sz="3200" b="0" i="0" u="none" strike="noStrike" cap="none" dirty="0">
                <a:solidFill>
                  <a:srgbClr val="44546A"/>
                </a:solidFill>
                <a:latin typeface="Calibri"/>
                <a:ea typeface="Calibri"/>
                <a:cs typeface="Calibri"/>
                <a:sym typeface="Calibri"/>
              </a:rPr>
              <a:t>Καλύπτει τη βασική οικονομική γλώσσα και το λεξιλόγιο και τα βασικά στοιχεία της διαχείρισης χρημάτων.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0"/>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rgbClr val="097D74"/>
                </a:solidFill>
              </a:rPr>
              <a:t>Περιεχόμενο προγράμματος        Δεύτερη ημέρα</a:t>
            </a:r>
          </a:p>
        </p:txBody>
      </p:sp>
      <p:sp>
        <p:nvSpPr>
          <p:cNvPr id="194" name="Google Shape;194;p10"/>
          <p:cNvSpPr txBox="1">
            <a:spLocks noGrp="1"/>
          </p:cNvSpPr>
          <p:nvPr>
            <p:ph type="body" idx="1"/>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p>
            <a:pPr marL="0" marR="0" lvl="0" indent="0" algn="just" rtl="0">
              <a:lnSpc>
                <a:spcPct val="90000"/>
              </a:lnSpc>
              <a:spcBef>
                <a:spcPts val="0"/>
              </a:spcBef>
              <a:spcAft>
                <a:spcPts val="0"/>
              </a:spcAft>
              <a:buClr>
                <a:srgbClr val="FFFFFF"/>
              </a:buClr>
              <a:buSzPts val="2400"/>
              <a:buFont typeface="Calibri"/>
              <a:buNone/>
            </a:pPr>
            <a:r>
              <a:rPr lang="el-GR" sz="2400" b="1" i="1">
                <a:solidFill>
                  <a:srgbClr val="FFFFFF"/>
                </a:solidFill>
              </a:rPr>
              <a:t>Ενότητα 3:</a:t>
            </a:r>
          </a:p>
        </p:txBody>
      </p:sp>
      <p:grpSp>
        <p:nvGrpSpPr>
          <p:cNvPr id="195" name="Google Shape;195;p10"/>
          <p:cNvGrpSpPr/>
          <p:nvPr/>
        </p:nvGrpSpPr>
        <p:grpSpPr>
          <a:xfrm>
            <a:off x="501727" y="3738916"/>
            <a:ext cx="12331544" cy="602892"/>
            <a:chOff x="-1" y="-1"/>
            <a:chExt cx="12331542" cy="602891"/>
          </a:xfrm>
        </p:grpSpPr>
        <p:sp>
          <p:nvSpPr>
            <p:cNvPr id="196" name="Google Shape;196;p10"/>
            <p:cNvSpPr/>
            <p:nvPr/>
          </p:nvSpPr>
          <p:spPr>
            <a:xfrm>
              <a:off x="-1" y="-1"/>
              <a:ext cx="12331542" cy="602891"/>
            </a:xfrm>
            <a:prstGeom prst="rect">
              <a:avLst/>
            </a:prstGeom>
            <a:solidFill>
              <a:srgbClr val="374856"/>
            </a:solidFill>
            <a:ln>
              <a:noFill/>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Clr>
                  <a:srgbClr val="FFFFFF"/>
                </a:buClr>
                <a:buSzPts val="2400"/>
                <a:buFont typeface="Calibri"/>
                <a:buNone/>
              </a:pPr>
              <a:endParaRPr sz="2400" b="1" i="1" u="none" strike="noStrike" cap="none">
                <a:solidFill>
                  <a:srgbClr val="FFFFFF"/>
                </a:solidFill>
                <a:latin typeface="Calibri"/>
                <a:ea typeface="Calibri"/>
                <a:cs typeface="Calibri"/>
                <a:sym typeface="Calibri"/>
              </a:endParaRPr>
            </a:p>
          </p:txBody>
        </p:sp>
        <p:sp>
          <p:nvSpPr>
            <p:cNvPr id="197" name="Google Shape;197;p10"/>
            <p:cNvSpPr txBox="1"/>
            <p:nvPr/>
          </p:nvSpPr>
          <p:spPr>
            <a:xfrm>
              <a:off x="26279" y="89099"/>
              <a:ext cx="12278983" cy="424690"/>
            </a:xfrm>
            <a:prstGeom prst="rect">
              <a:avLst/>
            </a:prstGeom>
            <a:noFill/>
            <a:ln>
              <a:noFill/>
            </a:ln>
          </p:spPr>
          <p:txBody>
            <a:bodyPr spcFirstLastPara="1" wrap="square" lIns="45700" tIns="45700" rIns="45700" bIns="45700" anchor="ctr" anchorCtr="0">
              <a:spAutoFit/>
            </a:bodyPr>
            <a:lstStyle/>
            <a:p>
              <a:pPr marL="0" marR="0" lvl="0" indent="0" algn="just" rtl="0">
                <a:lnSpc>
                  <a:spcPct val="90000"/>
                </a:lnSpc>
                <a:spcBef>
                  <a:spcPts val="0"/>
                </a:spcBef>
                <a:spcAft>
                  <a:spcPts val="0"/>
                </a:spcAft>
                <a:buClr>
                  <a:srgbClr val="FFFFFF"/>
                </a:buClr>
                <a:buSzPts val="2400"/>
                <a:buFont typeface="Calibri"/>
                <a:buNone/>
              </a:pPr>
              <a:r>
                <a:rPr lang="el-GR" sz="2400" b="1" i="1" u="none" strike="noStrike" cap="none">
                  <a:solidFill>
                    <a:srgbClr val="FFFFFF"/>
                  </a:solidFill>
                  <a:latin typeface="Calibri"/>
                  <a:ea typeface="Calibri"/>
                  <a:cs typeface="Calibri"/>
                  <a:sym typeface="Calibri"/>
                </a:rPr>
                <a:t>Ενότητα 4:</a:t>
              </a:r>
            </a:p>
          </p:txBody>
        </p:sp>
      </p:grpSp>
      <p:sp>
        <p:nvSpPr>
          <p:cNvPr id="198" name="Google Shape;198;p10"/>
          <p:cNvSpPr txBox="1"/>
          <p:nvPr/>
        </p:nvSpPr>
        <p:spPr>
          <a:xfrm>
            <a:off x="526344" y="1971837"/>
            <a:ext cx="12278983" cy="1562933"/>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44546A"/>
              </a:buClr>
              <a:buSzPts val="3200"/>
              <a:buFont typeface="Calibri"/>
              <a:buNone/>
            </a:pPr>
            <a:r>
              <a:rPr lang="el-GR" sz="3200" b="0" i="0" u="none" strike="noStrike" cap="none">
                <a:solidFill>
                  <a:srgbClr val="44546A"/>
                </a:solidFill>
                <a:latin typeface="Calibri"/>
                <a:ea typeface="Calibri"/>
                <a:cs typeface="Calibri"/>
                <a:sym typeface="Calibri"/>
              </a:rPr>
              <a:t>Εξετάζει τους οικονομικούς διαδικτυακούς πόρους και εργαλεία, καθώς και τα συναισθήματα που σχετίζονται με τα χρήματα.</a:t>
            </a:r>
          </a:p>
        </p:txBody>
      </p:sp>
      <p:sp>
        <p:nvSpPr>
          <p:cNvPr id="199" name="Google Shape;199;p10"/>
          <p:cNvSpPr txBox="1"/>
          <p:nvPr/>
        </p:nvSpPr>
        <p:spPr>
          <a:xfrm>
            <a:off x="526343" y="4628779"/>
            <a:ext cx="12278983" cy="206206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3200"/>
              <a:buFont typeface="Calibri"/>
              <a:buNone/>
            </a:pPr>
            <a:r>
              <a:rPr lang="el-GR" sz="3200" b="0" i="0" u="none" strike="noStrike" cap="none" dirty="0">
                <a:solidFill>
                  <a:srgbClr val="44546A"/>
                </a:solidFill>
                <a:latin typeface="Calibri"/>
                <a:ea typeface="Calibri"/>
                <a:cs typeface="Calibri"/>
                <a:sym typeface="Calibri"/>
              </a:rPr>
              <a:t>Εξετάζει τον τρόπο διαχείρισης των χρημάτων κατά τη διάρκεια κρίσιμων περιόδων της ζωής, την κατανόηση του ρόλου των χρημάτων στη ζωή μας και τον τρόπο με τον οποίο μπορούμε να γίνουμε ενσυνείδητοι καταναλωτές.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rgbClr val="097D74"/>
                </a:solidFill>
              </a:rPr>
              <a:t>Περιεχόμενο προγράμματος        Τρίτη ημέρα</a:t>
            </a:r>
          </a:p>
        </p:txBody>
      </p:sp>
      <p:sp>
        <p:nvSpPr>
          <p:cNvPr id="205" name="Google Shape;205;p11"/>
          <p:cNvSpPr txBox="1">
            <a:spLocks noGrp="1"/>
          </p:cNvSpPr>
          <p:nvPr>
            <p:ph type="body" idx="1"/>
          </p:nvPr>
        </p:nvSpPr>
        <p:spPr>
          <a:xfrm>
            <a:off x="500063" y="1260553"/>
            <a:ext cx="12331542" cy="602890"/>
          </a:xfrm>
          <a:prstGeom prst="rect">
            <a:avLst/>
          </a:prstGeom>
          <a:solidFill>
            <a:srgbClr val="374856"/>
          </a:solidFill>
          <a:ln>
            <a:noFill/>
          </a:ln>
        </p:spPr>
        <p:txBody>
          <a:bodyPr spcFirstLastPara="1" wrap="square" lIns="45700" tIns="45700" rIns="45700" bIns="45700" anchor="ctr" anchorCtr="0">
            <a:normAutofit/>
          </a:bodyPr>
          <a:lstStyle/>
          <a:p>
            <a:pPr marL="0" marR="0" lvl="0" indent="0" algn="just" rtl="0">
              <a:lnSpc>
                <a:spcPct val="90000"/>
              </a:lnSpc>
              <a:spcBef>
                <a:spcPts val="0"/>
              </a:spcBef>
              <a:spcAft>
                <a:spcPts val="0"/>
              </a:spcAft>
              <a:buClr>
                <a:srgbClr val="FFFFFF"/>
              </a:buClr>
              <a:buSzPts val="2400"/>
              <a:buFont typeface="Calibri"/>
              <a:buNone/>
            </a:pPr>
            <a:r>
              <a:rPr lang="el-GR" sz="2400" b="1" i="1" dirty="0">
                <a:solidFill>
                  <a:srgbClr val="FFFFFF"/>
                </a:solidFill>
              </a:rPr>
              <a:t>Ενότητα 5:</a:t>
            </a:r>
          </a:p>
        </p:txBody>
      </p:sp>
      <p:grpSp>
        <p:nvGrpSpPr>
          <p:cNvPr id="206" name="Google Shape;206;p11"/>
          <p:cNvGrpSpPr/>
          <p:nvPr/>
        </p:nvGrpSpPr>
        <p:grpSpPr>
          <a:xfrm>
            <a:off x="501727" y="3738916"/>
            <a:ext cx="12331544" cy="602892"/>
            <a:chOff x="-1" y="-1"/>
            <a:chExt cx="12331542" cy="602891"/>
          </a:xfrm>
        </p:grpSpPr>
        <p:sp>
          <p:nvSpPr>
            <p:cNvPr id="207" name="Google Shape;207;p11"/>
            <p:cNvSpPr/>
            <p:nvPr/>
          </p:nvSpPr>
          <p:spPr>
            <a:xfrm>
              <a:off x="-1" y="-1"/>
              <a:ext cx="12331542" cy="602891"/>
            </a:xfrm>
            <a:prstGeom prst="rect">
              <a:avLst/>
            </a:prstGeom>
            <a:solidFill>
              <a:srgbClr val="374856"/>
            </a:solidFill>
            <a:ln>
              <a:noFill/>
            </a:ln>
          </p:spPr>
          <p:txBody>
            <a:bodyPr spcFirstLastPara="1" wrap="square" lIns="45700" tIns="45700" rIns="45700" bIns="45700" anchor="ctr" anchorCtr="0">
              <a:noAutofit/>
            </a:bodyPr>
            <a:lstStyle/>
            <a:p>
              <a:pPr marL="0" marR="0" lvl="0" indent="0" algn="just" rtl="0">
                <a:lnSpc>
                  <a:spcPct val="90000"/>
                </a:lnSpc>
                <a:spcBef>
                  <a:spcPts val="0"/>
                </a:spcBef>
                <a:spcAft>
                  <a:spcPts val="0"/>
                </a:spcAft>
                <a:buClr>
                  <a:srgbClr val="FFFFFF"/>
                </a:buClr>
                <a:buSzPts val="2400"/>
                <a:buFont typeface="Calibri"/>
                <a:buNone/>
              </a:pPr>
              <a:endParaRPr sz="2400" b="1" i="1" u="none" strike="noStrike" cap="none">
                <a:solidFill>
                  <a:srgbClr val="FFFFFF"/>
                </a:solidFill>
                <a:latin typeface="Calibri"/>
                <a:ea typeface="Calibri"/>
                <a:cs typeface="Calibri"/>
                <a:sym typeface="Calibri"/>
              </a:endParaRPr>
            </a:p>
          </p:txBody>
        </p:sp>
        <p:sp>
          <p:nvSpPr>
            <p:cNvPr id="208" name="Google Shape;208;p11"/>
            <p:cNvSpPr txBox="1"/>
            <p:nvPr/>
          </p:nvSpPr>
          <p:spPr>
            <a:xfrm>
              <a:off x="26279" y="89099"/>
              <a:ext cx="12278983" cy="424690"/>
            </a:xfrm>
            <a:prstGeom prst="rect">
              <a:avLst/>
            </a:prstGeom>
            <a:noFill/>
            <a:ln>
              <a:noFill/>
            </a:ln>
          </p:spPr>
          <p:txBody>
            <a:bodyPr spcFirstLastPara="1" wrap="square" lIns="45700" tIns="45700" rIns="45700" bIns="45700" anchor="ctr" anchorCtr="0">
              <a:spAutoFit/>
            </a:bodyPr>
            <a:lstStyle/>
            <a:p>
              <a:pPr marL="0" marR="0" lvl="0" indent="0" algn="just" rtl="0">
                <a:lnSpc>
                  <a:spcPct val="90000"/>
                </a:lnSpc>
                <a:spcBef>
                  <a:spcPts val="0"/>
                </a:spcBef>
                <a:spcAft>
                  <a:spcPts val="0"/>
                </a:spcAft>
                <a:buClr>
                  <a:srgbClr val="FFFFFF"/>
                </a:buClr>
                <a:buSzPts val="2400"/>
                <a:buFont typeface="Calibri"/>
                <a:buNone/>
              </a:pPr>
              <a:r>
                <a:rPr lang="el-GR" sz="2400" b="1" i="1" u="none" strike="noStrike" cap="none">
                  <a:solidFill>
                    <a:srgbClr val="FFFFFF"/>
                  </a:solidFill>
                  <a:latin typeface="Calibri"/>
                  <a:ea typeface="Calibri"/>
                  <a:cs typeface="Calibri"/>
                  <a:sym typeface="Calibri"/>
                </a:rPr>
                <a:t>Ενότητα 6:</a:t>
              </a:r>
            </a:p>
          </p:txBody>
        </p:sp>
      </p:grpSp>
      <p:sp>
        <p:nvSpPr>
          <p:cNvPr id="209" name="Google Shape;209;p11"/>
          <p:cNvSpPr txBox="1"/>
          <p:nvPr/>
        </p:nvSpPr>
        <p:spPr>
          <a:xfrm>
            <a:off x="526344" y="1971837"/>
            <a:ext cx="12278983" cy="1562933"/>
          </a:xfrm>
          <a:prstGeom prst="rect">
            <a:avLst/>
          </a:prstGeom>
          <a:noFill/>
          <a:ln>
            <a:noFill/>
          </a:ln>
        </p:spPr>
        <p:txBody>
          <a:bodyPr spcFirstLastPara="1" wrap="square" lIns="45700" tIns="45700" rIns="45700" bIns="45700" anchor="t" anchorCtr="0">
            <a:normAutofit/>
          </a:bodyPr>
          <a:lstStyle/>
          <a:p>
            <a:pPr marL="0" marR="0" lvl="0" indent="0" algn="l" rtl="0">
              <a:lnSpc>
                <a:spcPct val="100000"/>
              </a:lnSpc>
              <a:spcBef>
                <a:spcPts val="0"/>
              </a:spcBef>
              <a:spcAft>
                <a:spcPts val="0"/>
              </a:spcAft>
              <a:buClr>
                <a:srgbClr val="44546A"/>
              </a:buClr>
              <a:buSzPts val="3200"/>
              <a:buFont typeface="Calibri"/>
              <a:buNone/>
            </a:pPr>
            <a:r>
              <a:rPr lang="el-GR" sz="3200" b="0" i="0" u="none" strike="noStrike" cap="none">
                <a:solidFill>
                  <a:srgbClr val="44546A"/>
                </a:solidFill>
                <a:latin typeface="Calibri"/>
                <a:ea typeface="Calibri"/>
                <a:cs typeface="Calibri"/>
                <a:sym typeface="Calibri"/>
              </a:rPr>
              <a:t>Εξετάζει περαιτέρω το ρόλο του χρήματος, του αριθμητισμού και τη σημασία του στον οικονομικό αλφαβητισμό.</a:t>
            </a:r>
          </a:p>
        </p:txBody>
      </p:sp>
      <p:sp>
        <p:nvSpPr>
          <p:cNvPr id="210" name="Google Shape;210;p11"/>
          <p:cNvSpPr txBox="1"/>
          <p:nvPr/>
        </p:nvSpPr>
        <p:spPr>
          <a:xfrm>
            <a:off x="526343" y="4545955"/>
            <a:ext cx="12278983" cy="10820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3200"/>
              <a:buFont typeface="Calibri"/>
              <a:buNone/>
            </a:pPr>
            <a:r>
              <a:rPr lang="el-GR" sz="3200" b="0" i="0" u="none" strike="noStrike" cap="none">
                <a:solidFill>
                  <a:srgbClr val="44546A"/>
                </a:solidFill>
                <a:latin typeface="Calibri"/>
                <a:ea typeface="Calibri"/>
                <a:cs typeface="Calibri"/>
                <a:sym typeface="Calibri"/>
              </a:rPr>
              <a:t>Καλύπτει τη δημιουργία ψηφιακών πόρων για διαφορετικές ηλικιακές ομάδες, ώστε να είναι δυνατή η μάθηση με βάση τις προκλήσεις.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2"/>
          <p:cNvSpPr txBox="1">
            <a:spLocks noGrp="1"/>
          </p:cNvSpPr>
          <p:nvPr>
            <p:ph type="body" idx="1"/>
          </p:nvPr>
        </p:nvSpPr>
        <p:spPr>
          <a:xfrm>
            <a:off x="525950" y="1938402"/>
            <a:ext cx="11519400" cy="47487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7142"/>
              </a:lnSpc>
              <a:spcBef>
                <a:spcPts val="0"/>
              </a:spcBef>
              <a:spcAft>
                <a:spcPts val="0"/>
              </a:spcAft>
              <a:buClr>
                <a:srgbClr val="44546A"/>
              </a:buClr>
              <a:buSzPts val="2800"/>
              <a:buFont typeface="Calibri"/>
              <a:buNone/>
            </a:pPr>
            <a:endParaRPr sz="2800" dirty="0"/>
          </a:p>
          <a:p>
            <a:pPr marL="0" lvl="0" indent="0" algn="l" rtl="0">
              <a:lnSpc>
                <a:spcPct val="107142"/>
              </a:lnSpc>
              <a:spcBef>
                <a:spcPts val="600"/>
              </a:spcBef>
              <a:spcAft>
                <a:spcPts val="0"/>
              </a:spcAft>
              <a:buClr>
                <a:srgbClr val="44546A"/>
              </a:buClr>
              <a:buSzPts val="2800"/>
              <a:buFont typeface="Calibri"/>
              <a:buNone/>
            </a:pPr>
            <a:r>
              <a:rPr lang="el-GR" sz="3400" dirty="0"/>
              <a:t>Το πρόγραμμα περιλαμβάνει 12 ώρες διαδικτυακής προσωπικής μελέτης</a:t>
            </a:r>
          </a:p>
          <a:p>
            <a:pPr marL="0" lvl="0" indent="0" algn="l" rtl="0">
              <a:lnSpc>
                <a:spcPct val="107142"/>
              </a:lnSpc>
              <a:spcBef>
                <a:spcPts val="600"/>
              </a:spcBef>
              <a:spcAft>
                <a:spcPts val="0"/>
              </a:spcAft>
              <a:buClr>
                <a:srgbClr val="44546A"/>
              </a:buClr>
              <a:buSzPts val="2800"/>
              <a:buFont typeface="Calibri"/>
              <a:buNone/>
            </a:pPr>
            <a:endParaRPr sz="3400" dirty="0"/>
          </a:p>
          <a:p>
            <a:pPr marL="0" lvl="0" indent="0" algn="l" rtl="0">
              <a:lnSpc>
                <a:spcPct val="107142"/>
              </a:lnSpc>
              <a:spcBef>
                <a:spcPts val="600"/>
              </a:spcBef>
              <a:spcAft>
                <a:spcPts val="0"/>
              </a:spcAft>
              <a:buClr>
                <a:srgbClr val="44546A"/>
              </a:buClr>
              <a:buSzPts val="2800"/>
              <a:buFont typeface="Calibri"/>
              <a:buNone/>
            </a:pPr>
            <a:r>
              <a:rPr lang="el-GR" sz="3400" dirty="0"/>
              <a:t>Θα έχετε την ευκαιρία να αναπτύξετε τους δικούς σας πόρους </a:t>
            </a:r>
          </a:p>
          <a:p>
            <a:pPr marL="0" lvl="0" indent="0" algn="l" rtl="0">
              <a:lnSpc>
                <a:spcPct val="107142"/>
              </a:lnSpc>
              <a:spcBef>
                <a:spcPts val="600"/>
              </a:spcBef>
              <a:spcAft>
                <a:spcPts val="0"/>
              </a:spcAft>
              <a:buClr>
                <a:srgbClr val="44546A"/>
              </a:buClr>
              <a:buSzPts val="2800"/>
              <a:buFont typeface="Calibri"/>
              <a:buNone/>
            </a:pPr>
            <a:endParaRPr sz="3400" dirty="0"/>
          </a:p>
          <a:p>
            <a:pPr marL="0" lvl="0" indent="0" algn="l" rtl="0">
              <a:lnSpc>
                <a:spcPct val="107142"/>
              </a:lnSpc>
              <a:spcBef>
                <a:spcPts val="600"/>
              </a:spcBef>
              <a:spcAft>
                <a:spcPts val="0"/>
              </a:spcAft>
              <a:buClr>
                <a:srgbClr val="44546A"/>
              </a:buClr>
              <a:buSzPts val="2800"/>
              <a:buFont typeface="Calibri"/>
              <a:buNone/>
            </a:pPr>
            <a:r>
              <a:rPr lang="el-GR" sz="3400" dirty="0"/>
              <a:t>Θα έχετε τη δυνατότητα να αποκτήσετε ψηφιακά ανοικτά διακριτικά</a:t>
            </a:r>
          </a:p>
        </p:txBody>
      </p:sp>
      <p:sp>
        <p:nvSpPr>
          <p:cNvPr id="216" name="Google Shape;216;p12"/>
          <p:cNvSpPr txBox="1">
            <a:spLocks noGrp="1"/>
          </p:cNvSpPr>
          <p:nvPr>
            <p:ph type="title"/>
          </p:nvPr>
        </p:nvSpPr>
        <p:spPr>
          <a:xfrm>
            <a:off x="525945" y="7369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solidFill>
                  <a:schemeClr val="accent4">
                    <a:lumMod val="90000"/>
                    <a:lumOff val="10000"/>
                  </a:schemeClr>
                </a:solidFill>
              </a:rPr>
              <a:t>Μελέτη, έρευνα και ψηφιακά ανοικτά διακριτικά (</a:t>
            </a:r>
            <a:r>
              <a:rPr lang="el-GR" sz="3200" dirty="0" err="1">
                <a:solidFill>
                  <a:schemeClr val="accent4">
                    <a:lumMod val="90000"/>
                    <a:lumOff val="10000"/>
                  </a:schemeClr>
                </a:solidFill>
              </a:rPr>
              <a:t>Open</a:t>
            </a:r>
            <a:r>
              <a:rPr lang="el-GR" sz="3200" dirty="0">
                <a:solidFill>
                  <a:schemeClr val="accent4">
                    <a:lumMod val="90000"/>
                    <a:lumOff val="10000"/>
                  </a:schemeClr>
                </a:solidFill>
              </a:rPr>
              <a:t> </a:t>
            </a:r>
            <a:r>
              <a:rPr lang="el-GR" sz="3200" dirty="0" err="1">
                <a:solidFill>
                  <a:schemeClr val="accent4">
                    <a:lumMod val="90000"/>
                    <a:lumOff val="10000"/>
                  </a:schemeClr>
                </a:solidFill>
              </a:rPr>
              <a:t>Badge</a:t>
            </a:r>
            <a:r>
              <a:rPr lang="el-GR" sz="3200" dirty="0">
                <a:solidFill>
                  <a:schemeClr val="accent4">
                    <a:lumMod val="90000"/>
                    <a:lumOff val="10000"/>
                  </a:schemeClr>
                </a:solidFill>
              </a:rPr>
              <a:t>)</a:t>
            </a:r>
          </a:p>
        </p:txBody>
      </p:sp>
      <p:pic>
        <p:nvPicPr>
          <p:cNvPr id="217" name="Google Shape;217;p12" descr="Graphic 5"/>
          <p:cNvPicPr preferRelativeResize="0"/>
          <p:nvPr/>
        </p:nvPicPr>
        <p:blipFill rotWithShape="1">
          <a:blip r:embed="rId3">
            <a:alphaModFix/>
          </a:blip>
          <a:srcRect/>
          <a:stretch/>
        </p:blipFill>
        <p:spPr>
          <a:xfrm>
            <a:off x="11573037" y="5008540"/>
            <a:ext cx="1421579" cy="1421579"/>
          </a:xfrm>
          <a:prstGeom prst="rect">
            <a:avLst/>
          </a:prstGeom>
          <a:noFill/>
          <a:ln>
            <a:noFill/>
          </a:ln>
        </p:spPr>
      </p:pic>
      <p:pic>
        <p:nvPicPr>
          <p:cNvPr id="218" name="Google Shape;218;p12" descr="Graphic 6"/>
          <p:cNvPicPr preferRelativeResize="0"/>
          <p:nvPr/>
        </p:nvPicPr>
        <p:blipFill rotWithShape="1">
          <a:blip r:embed="rId4">
            <a:alphaModFix/>
          </a:blip>
          <a:srcRect/>
          <a:stretch/>
        </p:blipFill>
        <p:spPr>
          <a:xfrm>
            <a:off x="11194950" y="2346669"/>
            <a:ext cx="1614100" cy="1614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1491594" y="2803004"/>
            <a:ext cx="10351811" cy="1552019"/>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44546A"/>
              </a:buClr>
              <a:buSzPts val="4000"/>
              <a:buFont typeface="Calibri"/>
              <a:buNone/>
            </a:pPr>
            <a:r>
              <a:rPr lang="el-GR" sz="4000">
                <a:solidFill>
                  <a:schemeClr val="accent4">
                    <a:lumMod val="90000"/>
                    <a:lumOff val="10000"/>
                  </a:schemeClr>
                </a:solidFill>
                <a:latin typeface="Calibri"/>
                <a:ea typeface="Calibri"/>
                <a:cs typeface="Calibri"/>
                <a:sym typeface="Calibri"/>
              </a:rPr>
              <a:t>Ερωτήσεις;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xfrm>
            <a:off x="314729" y="2403142"/>
            <a:ext cx="9101965" cy="1060950"/>
          </a:xfrm>
          <a:prstGeom prst="rect">
            <a:avLst/>
          </a:prstGeom>
          <a:noFill/>
          <a:ln>
            <a:noFill/>
          </a:ln>
        </p:spPr>
        <p:txBody>
          <a:bodyPr spcFirstLastPara="1" wrap="square" lIns="45700" tIns="45700" rIns="45700" bIns="45700" anchor="t" anchorCtr="0">
            <a:normAutofit fontScale="90000"/>
          </a:bodyPr>
          <a:lstStyle/>
          <a:p>
            <a:pPr marL="0" marR="0" lvl="0" indent="0" algn="l" rtl="0">
              <a:lnSpc>
                <a:spcPct val="90000"/>
              </a:lnSpc>
              <a:spcBef>
                <a:spcPts val="0"/>
              </a:spcBef>
              <a:spcAft>
                <a:spcPts val="0"/>
              </a:spcAft>
              <a:buClr>
                <a:srgbClr val="44546A"/>
              </a:buClr>
              <a:buSzPts val="4000"/>
              <a:buFont typeface="Calibri"/>
              <a:buNone/>
            </a:pPr>
            <a:r>
              <a:rPr lang="el-GR" sz="3200">
                <a:solidFill>
                  <a:schemeClr val="accent4">
                    <a:lumMod val="90000"/>
                    <a:lumOff val="10000"/>
                  </a:schemeClr>
                </a:solidFill>
                <a:latin typeface="Calibri"/>
                <a:ea typeface="Calibri"/>
                <a:cs typeface="Calibri"/>
                <a:sym typeface="Calibri"/>
              </a:rPr>
              <a:t>Δραστηριότητα M1.4 
</a:t>
            </a:r>
            <a:br>
              <a:rPr lang="el-GR" sz="3200">
                <a:solidFill>
                  <a:schemeClr val="accent4">
                    <a:lumMod val="90000"/>
                    <a:lumOff val="10000"/>
                  </a:schemeClr>
                </a:solidFill>
                <a:latin typeface="Calibri"/>
                <a:ea typeface="Calibri"/>
                <a:cs typeface="Calibri"/>
                <a:sym typeface="Calibri"/>
              </a:rPr>
            </a:br>
            <a:r>
              <a:rPr lang="el-GR" sz="3200">
                <a:solidFill>
                  <a:schemeClr val="accent4">
                    <a:lumMod val="90000"/>
                    <a:lumOff val="10000"/>
                  </a:schemeClr>
                </a:solidFill>
                <a:latin typeface="Calibri"/>
                <a:ea typeface="Calibri"/>
                <a:cs typeface="Calibri"/>
                <a:sym typeface="Calibri"/>
              </a:rPr>
              <a:t>Μια προσέγγιση οικογενειακής μάθησης</a:t>
            </a:r>
          </a:p>
        </p:txBody>
      </p:sp>
      <p:pic>
        <p:nvPicPr>
          <p:cNvPr id="229" name="Google Shape;229;p14"/>
          <p:cNvPicPr preferRelativeResize="0"/>
          <p:nvPr/>
        </p:nvPicPr>
        <p:blipFill rotWithShape="1">
          <a:blip r:embed="rId3">
            <a:alphaModFix/>
          </a:blip>
          <a:srcRect/>
          <a:stretch/>
        </p:blipFill>
        <p:spPr>
          <a:xfrm>
            <a:off x="483891" y="3869575"/>
            <a:ext cx="5453718" cy="226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body" idx="1"/>
          </p:nvPr>
        </p:nvSpPr>
        <p:spPr>
          <a:xfrm>
            <a:off x="4394199" y="1182835"/>
            <a:ext cx="8751415" cy="5919735"/>
          </a:xfrm>
          <a:prstGeom prst="rect">
            <a:avLst/>
          </a:prstGeom>
          <a:noFill/>
          <a:ln>
            <a:noFill/>
          </a:ln>
        </p:spPr>
        <p:txBody>
          <a:bodyPr spcFirstLastPara="1" wrap="square" lIns="45700" tIns="45700" rIns="45700" bIns="45700" anchor="t" anchorCtr="0">
            <a:normAutofit/>
          </a:bodyPr>
          <a:lstStyle/>
          <a:p>
            <a:pPr marL="342900" lvl="0" indent="-342900" algn="l" rtl="0">
              <a:lnSpc>
                <a:spcPct val="107142"/>
              </a:lnSpc>
              <a:spcBef>
                <a:spcPts val="0"/>
              </a:spcBef>
              <a:spcAft>
                <a:spcPts val="0"/>
              </a:spcAft>
              <a:buClr>
                <a:schemeClr val="accent1"/>
              </a:buClr>
              <a:buSzPts val="2800"/>
              <a:buFont typeface="Noto Sans Symbols"/>
              <a:buChar char="∙"/>
            </a:pPr>
            <a:r>
              <a:rPr lang="el-GR" sz="2800"/>
              <a:t>να παρέχει ευκαιρίες για </a:t>
            </a:r>
            <a:r>
              <a:rPr lang="el-GR" sz="2800">
                <a:solidFill>
                  <a:srgbClr val="C00000"/>
                </a:solidFill>
              </a:rPr>
              <a:t>διαγενεακή</a:t>
            </a:r>
            <a:r>
              <a:rPr lang="el-GR" sz="2800"/>
              <a:t> μάθηση</a:t>
            </a:r>
          </a:p>
          <a:p>
            <a:pPr marL="342900" lvl="0" indent="-342900" algn="l" rtl="0">
              <a:lnSpc>
                <a:spcPct val="107142"/>
              </a:lnSpc>
              <a:spcBef>
                <a:spcPts val="2400"/>
              </a:spcBef>
              <a:spcAft>
                <a:spcPts val="0"/>
              </a:spcAft>
              <a:buClr>
                <a:schemeClr val="accent1"/>
              </a:buClr>
              <a:buSzPts val="2800"/>
              <a:buFont typeface="Noto Sans Symbols"/>
              <a:buChar char="∙"/>
            </a:pPr>
            <a:r>
              <a:rPr lang="el-GR" sz="2800"/>
              <a:t>να δώσει τη δυνατότητα σε ενήλικες και παιδιά να μάθουν σε μια θετική και</a:t>
            </a:r>
            <a:r>
              <a:rPr lang="el-GR" sz="2800">
                <a:solidFill>
                  <a:srgbClr val="C00000"/>
                </a:solidFill>
              </a:rPr>
              <a:t> ευχάριστη ατμόσφαιρα</a:t>
            </a:r>
          </a:p>
          <a:p>
            <a:pPr marL="342900" lvl="0" indent="-342900" algn="l" rtl="0">
              <a:lnSpc>
                <a:spcPct val="107142"/>
              </a:lnSpc>
              <a:spcBef>
                <a:spcPts val="2400"/>
              </a:spcBef>
              <a:spcAft>
                <a:spcPts val="0"/>
              </a:spcAft>
              <a:buClr>
                <a:schemeClr val="accent1"/>
              </a:buClr>
              <a:buSzPts val="2800"/>
              <a:buFont typeface="Noto Sans Symbols"/>
              <a:buChar char="∙"/>
            </a:pPr>
            <a:r>
              <a:rPr lang="el-GR" sz="2800"/>
              <a:t>να παρέχει ευκαιρίες σε ενήλικες και παιδιά να αναπτύξουν </a:t>
            </a:r>
            <a:r>
              <a:rPr lang="el-GR" sz="2800">
                <a:solidFill>
                  <a:srgbClr val="C00000"/>
                </a:solidFill>
              </a:rPr>
              <a:t>οικονομικές και τεχνολογικές δεξιότητες</a:t>
            </a:r>
            <a:r>
              <a:rPr lang="el-GR" sz="2800"/>
              <a:t> που οδηγούν σε περαιτέρω γνώσεις</a:t>
            </a:r>
          </a:p>
          <a:p>
            <a:pPr marL="342900" lvl="0" indent="-342900" algn="l" rtl="0">
              <a:lnSpc>
                <a:spcPct val="107142"/>
              </a:lnSpc>
              <a:spcBef>
                <a:spcPts val="2400"/>
              </a:spcBef>
              <a:spcAft>
                <a:spcPts val="0"/>
              </a:spcAft>
              <a:buClr>
                <a:schemeClr val="accent1"/>
              </a:buClr>
              <a:buSzPts val="2800"/>
              <a:buFont typeface="Noto Sans Symbols"/>
              <a:buChar char="∙"/>
            </a:pPr>
            <a:r>
              <a:rPr lang="el-GR" sz="2800"/>
              <a:t>να βοηθήσει τους γονείς να αναπτύξουν </a:t>
            </a:r>
            <a:r>
              <a:rPr lang="el-GR" sz="2800">
                <a:solidFill>
                  <a:srgbClr val="C00000"/>
                </a:solidFill>
              </a:rPr>
              <a:t>στρατηγικές</a:t>
            </a:r>
            <a:r>
              <a:rPr lang="el-GR" sz="2800"/>
              <a:t> για την υποστήριξη της ανάπτυξης των παιδιών τους</a:t>
            </a:r>
          </a:p>
          <a:p>
            <a:pPr marL="342900" lvl="0" indent="-342900" algn="l" rtl="0">
              <a:lnSpc>
                <a:spcPct val="107142"/>
              </a:lnSpc>
              <a:spcBef>
                <a:spcPts val="2400"/>
              </a:spcBef>
              <a:spcAft>
                <a:spcPts val="0"/>
              </a:spcAft>
              <a:buClr>
                <a:schemeClr val="accent1"/>
              </a:buClr>
              <a:buSzPts val="2800"/>
              <a:buFont typeface="Noto Sans Symbols"/>
              <a:buChar char="∙"/>
            </a:pPr>
            <a:r>
              <a:rPr lang="el-GR" sz="2800"/>
              <a:t>να αναγνωρίσουν τον </a:t>
            </a:r>
            <a:r>
              <a:rPr lang="el-GR" sz="2800">
                <a:solidFill>
                  <a:srgbClr val="C00000"/>
                </a:solidFill>
              </a:rPr>
              <a:t>κρίσιμο ρόλο</a:t>
            </a:r>
            <a:r>
              <a:rPr lang="el-GR" sz="2800"/>
              <a:t> που διαδραματίζουν οι γονείς και οι κηδεμόνες στη </a:t>
            </a:r>
            <a:r>
              <a:rPr lang="el-GR" sz="2800">
                <a:solidFill>
                  <a:srgbClr val="C00000"/>
                </a:solidFill>
              </a:rPr>
              <a:t>μάθηση των παιδιών</a:t>
            </a:r>
          </a:p>
        </p:txBody>
      </p:sp>
      <p:sp>
        <p:nvSpPr>
          <p:cNvPr id="235" name="Google Shape;235;p15"/>
          <p:cNvSpPr txBox="1">
            <a:spLocks noGrp="1"/>
          </p:cNvSpPr>
          <p:nvPr>
            <p:ph type="title"/>
          </p:nvPr>
        </p:nvSpPr>
        <p:spPr>
          <a:xfrm>
            <a:off x="502499" y="403130"/>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chemeClr val="accent4">
                    <a:lumMod val="90000"/>
                    <a:lumOff val="10000"/>
                  </a:schemeClr>
                </a:solidFill>
              </a:rPr>
              <a:t>Οι στόχοι της Οικογενειακής Μάθησης είναι: </a:t>
            </a:r>
          </a:p>
        </p:txBody>
      </p:sp>
      <p:pic>
        <p:nvPicPr>
          <p:cNvPr id="236" name="Google Shape;236;p15" descr="Picture 3"/>
          <p:cNvPicPr preferRelativeResize="0"/>
          <p:nvPr/>
        </p:nvPicPr>
        <p:blipFill rotWithShape="1">
          <a:blip r:embed="rId3">
            <a:alphaModFix/>
          </a:blip>
          <a:srcRect l="28750" r="9156"/>
          <a:stretch/>
        </p:blipFill>
        <p:spPr>
          <a:xfrm>
            <a:off x="502499" y="1775460"/>
            <a:ext cx="3683784" cy="39547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464456" y="3037077"/>
            <a:ext cx="9392251" cy="1060950"/>
          </a:xfrm>
          <a:prstGeom prst="rect">
            <a:avLst/>
          </a:prstGeom>
          <a:noFill/>
          <a:ln>
            <a:noFill/>
          </a:ln>
        </p:spPr>
        <p:txBody>
          <a:bodyPr spcFirstLastPara="1" wrap="square" lIns="45700" tIns="45700" rIns="45700" bIns="45700" anchor="t" anchorCtr="0">
            <a:normAutofit/>
          </a:bodyPr>
          <a:lstStyle/>
          <a:p>
            <a:pPr marL="0" marR="0" lvl="0" indent="0" algn="l" rtl="0">
              <a:lnSpc>
                <a:spcPct val="90000"/>
              </a:lnSpc>
              <a:spcBef>
                <a:spcPts val="0"/>
              </a:spcBef>
              <a:spcAft>
                <a:spcPts val="0"/>
              </a:spcAft>
              <a:buClr>
                <a:srgbClr val="44546A"/>
              </a:buClr>
              <a:buSzPts val="4000"/>
              <a:buFont typeface="Calibri"/>
              <a:buNone/>
            </a:pPr>
            <a:r>
              <a:rPr lang="el-GR" sz="3200">
                <a:solidFill>
                  <a:schemeClr val="accent4">
                    <a:lumMod val="90000"/>
                    <a:lumOff val="10000"/>
                  </a:schemeClr>
                </a:solidFill>
                <a:latin typeface="Calibri"/>
                <a:ea typeface="Calibri"/>
                <a:cs typeface="Calibri"/>
                <a:sym typeface="Calibri"/>
              </a:rPr>
              <a:t>Δραστηριότητα M1.5                                                                                          Οικογενειακή Μάθηση – Σωστό ή Λάθος</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body" idx="1"/>
          </p:nvPr>
        </p:nvSpPr>
        <p:spPr>
          <a:xfrm>
            <a:off x="350896" y="983611"/>
            <a:ext cx="12633207" cy="5538477"/>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chemeClr val="accent1"/>
              </a:buClr>
              <a:buSzPts val="2800"/>
              <a:buFont typeface="Noto Sans Symbols"/>
              <a:buChar char="∙"/>
            </a:pPr>
            <a:r>
              <a:rPr lang="el-GR" sz="2800"/>
              <a:t>Η πεποίθηση ότι όλοι οι γονείς ενδιαφέρονται για </a:t>
            </a:r>
            <a:r>
              <a:rPr lang="el-GR" sz="2800">
                <a:solidFill>
                  <a:srgbClr val="C00000"/>
                </a:solidFill>
              </a:rPr>
              <a:t>την εκπαίδευση των παιδιών τους</a:t>
            </a:r>
            <a:r>
              <a:rPr lang="el-GR" sz="2800"/>
              <a:t>, παράλληλα με την αναγνώριση ότι μερικές φορές χρειάζεται υποστήριξη για να μπορέσουν να εκτιμήσουν τη δική τους συμβολή στην</a:t>
            </a:r>
            <a:r>
              <a:rPr lang="el-GR" sz="2800">
                <a:solidFill>
                  <a:srgbClr val="C00000"/>
                </a:solidFill>
              </a:rPr>
              <a:t> πρόοδο των παιδιών τους</a:t>
            </a:r>
          </a:p>
          <a:p>
            <a:pPr marL="342900" lvl="0" indent="-209550" algn="l" rtl="0">
              <a:lnSpc>
                <a:spcPct val="142857"/>
              </a:lnSpc>
              <a:spcBef>
                <a:spcPts val="600"/>
              </a:spcBef>
              <a:spcAft>
                <a:spcPts val="0"/>
              </a:spcAft>
              <a:buClr>
                <a:schemeClr val="accent1"/>
              </a:buClr>
              <a:buSzPts val="2100"/>
              <a:buFont typeface="Noto Sans Symbols"/>
              <a:buNone/>
            </a:pPr>
            <a:endParaRPr sz="2800" dirty="0">
              <a:solidFill>
                <a:srgbClr val="C00000"/>
              </a:solidFill>
            </a:endParaRPr>
          </a:p>
          <a:p>
            <a:pPr marL="342900" lvl="0" indent="-342900" algn="l" rtl="0">
              <a:lnSpc>
                <a:spcPct val="107142"/>
              </a:lnSpc>
              <a:spcBef>
                <a:spcPts val="600"/>
              </a:spcBef>
              <a:spcAft>
                <a:spcPts val="0"/>
              </a:spcAft>
              <a:buClr>
                <a:schemeClr val="accent1"/>
              </a:buClr>
              <a:buSzPts val="2800"/>
              <a:buFont typeface="Noto Sans Symbols"/>
              <a:buChar char="∙"/>
            </a:pPr>
            <a:r>
              <a:rPr lang="el-GR" sz="2800">
                <a:solidFill>
                  <a:srgbClr val="C00000"/>
                </a:solidFill>
              </a:rPr>
              <a:t>Ατομικός σεβασμός</a:t>
            </a:r>
            <a:r>
              <a:rPr lang="el-GR" sz="2800"/>
              <a:t> - η συμβολή όλων ενθαρρύνεται και αναγνωρίζεται</a:t>
            </a:r>
          </a:p>
          <a:p>
            <a:pPr marL="342900" lvl="0" indent="-209550" algn="l" rtl="0">
              <a:lnSpc>
                <a:spcPct val="142857"/>
              </a:lnSpc>
              <a:spcBef>
                <a:spcPts val="600"/>
              </a:spcBef>
              <a:spcAft>
                <a:spcPts val="0"/>
              </a:spcAft>
              <a:buClr>
                <a:schemeClr val="accent1"/>
              </a:buClr>
              <a:buSzPts val="2100"/>
              <a:buFont typeface="Noto Sans Symbols"/>
              <a:buNone/>
            </a:pPr>
            <a:endParaRPr sz="2800" dirty="0">
              <a:solidFill>
                <a:srgbClr val="44546A"/>
              </a:solidFill>
            </a:endParaRPr>
          </a:p>
          <a:p>
            <a:pPr marL="342900" lvl="0" indent="-342900" algn="l" rtl="0">
              <a:lnSpc>
                <a:spcPct val="107142"/>
              </a:lnSpc>
              <a:spcBef>
                <a:spcPts val="600"/>
              </a:spcBef>
              <a:spcAft>
                <a:spcPts val="0"/>
              </a:spcAft>
              <a:buClr>
                <a:schemeClr val="accent1"/>
              </a:buClr>
              <a:buSzPts val="2800"/>
              <a:buFont typeface="Noto Sans Symbols"/>
              <a:buChar char="∙"/>
            </a:pPr>
            <a:r>
              <a:rPr lang="el-GR" sz="2800"/>
              <a:t>Μοντέλα βασισμένα στα </a:t>
            </a:r>
            <a:r>
              <a:rPr lang="el-GR" sz="2800">
                <a:solidFill>
                  <a:srgbClr val="C00000"/>
                </a:solidFill>
              </a:rPr>
              <a:t>δυνατά σημεία,</a:t>
            </a:r>
            <a:r>
              <a:rPr lang="el-GR" sz="2800"/>
              <a:t> που βασίζονται σε όσα οι γονείς και τα παιδιά ήδη γνωρίζουν και μπορούν να κάνουν και στις εμπειρίες της ζωής τους</a:t>
            </a:r>
          </a:p>
          <a:p>
            <a:pPr marL="342900" lvl="0" indent="-165100" algn="l" rtl="0">
              <a:lnSpc>
                <a:spcPct val="107142"/>
              </a:lnSpc>
              <a:spcBef>
                <a:spcPts val="600"/>
              </a:spcBef>
              <a:spcAft>
                <a:spcPts val="0"/>
              </a:spcAft>
              <a:buClr>
                <a:schemeClr val="accent1"/>
              </a:buClr>
              <a:buSzPts val="2800"/>
              <a:buFont typeface="Noto Sans Symbols"/>
              <a:buNone/>
            </a:pPr>
            <a:endParaRPr sz="2800" dirty="0"/>
          </a:p>
          <a:p>
            <a:pPr marL="342900" lvl="0" indent="-342900" algn="l" rtl="0">
              <a:lnSpc>
                <a:spcPct val="107142"/>
              </a:lnSpc>
              <a:spcBef>
                <a:spcPts val="600"/>
              </a:spcBef>
              <a:spcAft>
                <a:spcPts val="0"/>
              </a:spcAft>
              <a:buClr>
                <a:schemeClr val="accent1"/>
              </a:buClr>
              <a:buSzPts val="2800"/>
              <a:buFont typeface="Noto Sans Symbols"/>
              <a:buChar char="∙"/>
            </a:pPr>
            <a:r>
              <a:rPr lang="el-GR" sz="2800">
                <a:solidFill>
                  <a:srgbClr val="C00000"/>
                </a:solidFill>
              </a:rPr>
              <a:t>Οι ατομικοί τρόποι μάθησης</a:t>
            </a:r>
            <a:r>
              <a:rPr lang="el-GR" sz="2800"/>
              <a:t> και πρόσβασης στις πληροφορίες εντοπίζονται συζητούνται και λαμβάνονται υπόψη στα προγράμματα μέσω του φάσματος των δραστηριοτήτων και των πόρων που παρέχονται</a:t>
            </a:r>
          </a:p>
        </p:txBody>
      </p:sp>
      <p:sp>
        <p:nvSpPr>
          <p:cNvPr id="247" name="Google Shape;247;p17"/>
          <p:cNvSpPr txBox="1">
            <a:spLocks noGrp="1"/>
          </p:cNvSpPr>
          <p:nvPr>
            <p:ph type="title"/>
          </p:nvPr>
        </p:nvSpPr>
        <p:spPr>
          <a:xfrm>
            <a:off x="753979" y="154743"/>
            <a:ext cx="1207852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chemeClr val="accent4">
                    <a:lumMod val="90000"/>
                    <a:lumOff val="10000"/>
                  </a:schemeClr>
                </a:solidFill>
              </a:rPr>
              <a:t>Βασικές Αρχές της Οικογενειακής Μάθησης 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body" idx="1"/>
          </p:nvPr>
        </p:nvSpPr>
        <p:spPr>
          <a:xfrm>
            <a:off x="311377" y="1152158"/>
            <a:ext cx="12331404" cy="5129446"/>
          </a:xfrm>
          <a:prstGeom prst="rect">
            <a:avLst/>
          </a:prstGeom>
          <a:noFill/>
          <a:ln>
            <a:noFill/>
          </a:ln>
        </p:spPr>
        <p:txBody>
          <a:bodyPr spcFirstLastPara="1" wrap="square" lIns="45700" tIns="45700" rIns="45700" bIns="45700" anchor="t" anchorCtr="0">
            <a:normAutofit fontScale="92500"/>
          </a:bodyPr>
          <a:lstStyle/>
          <a:p>
            <a:pPr marL="339470" lvl="0" indent="-226312" algn="l" rtl="0">
              <a:lnSpc>
                <a:spcPct val="90000"/>
              </a:lnSpc>
              <a:spcBef>
                <a:spcPts val="0"/>
              </a:spcBef>
              <a:spcAft>
                <a:spcPts val="0"/>
              </a:spcAft>
              <a:buClr>
                <a:schemeClr val="accent1"/>
              </a:buClr>
              <a:buSzPts val="2772"/>
              <a:buFont typeface="Arial"/>
              <a:buChar char="•"/>
            </a:pPr>
            <a:r>
              <a:rPr lang="el-GR" sz="2800" dirty="0"/>
              <a:t>Οι δραστηριότητες ενηλίκων επιτρέπουν συζητήσεις σε βάθος στις οποίες η </a:t>
            </a:r>
            <a:r>
              <a:rPr lang="el-GR" sz="2800" dirty="0">
                <a:solidFill>
                  <a:srgbClr val="C00000"/>
                </a:solidFill>
              </a:rPr>
              <a:t>μάθηση και η υποστήριξη από συνομηλίκους</a:t>
            </a:r>
            <a:r>
              <a:rPr lang="el-GR" sz="2800" dirty="0"/>
              <a:t> παίζει βασικό ρόλο</a:t>
            </a:r>
          </a:p>
          <a:p>
            <a:pPr marL="339470" lvl="0" indent="-50290" algn="l" rtl="0">
              <a:lnSpc>
                <a:spcPct val="90000"/>
              </a:lnSpc>
              <a:spcBef>
                <a:spcPts val="500"/>
              </a:spcBef>
              <a:spcAft>
                <a:spcPts val="0"/>
              </a:spcAft>
              <a:buClr>
                <a:schemeClr val="accent1"/>
              </a:buClr>
              <a:buSzPts val="2772"/>
              <a:buFont typeface="Arial"/>
              <a:buNone/>
            </a:pPr>
            <a:endParaRPr sz="2800" dirty="0">
              <a:solidFill>
                <a:srgbClr val="374856"/>
              </a:solidFill>
            </a:endParaRPr>
          </a:p>
          <a:p>
            <a:pPr marL="339470" lvl="0" indent="-226312" algn="l" rtl="0">
              <a:lnSpc>
                <a:spcPct val="90000"/>
              </a:lnSpc>
              <a:spcBef>
                <a:spcPts val="500"/>
              </a:spcBef>
              <a:spcAft>
                <a:spcPts val="0"/>
              </a:spcAft>
              <a:buClr>
                <a:schemeClr val="accent1"/>
              </a:buClr>
              <a:buSzPts val="2772"/>
              <a:buFont typeface="Arial"/>
              <a:buChar char="•"/>
            </a:pPr>
            <a:r>
              <a:rPr lang="el-GR" sz="2800" dirty="0"/>
              <a:t>Το οικογενειακό περιβάλλον μάθησης είναι άτυπο και μη επικριτικό, ώστε οι ενήλικες αλλά και τα παιδιά να έχουν μια </a:t>
            </a:r>
            <a:r>
              <a:rPr lang="el-GR" sz="2800" dirty="0">
                <a:solidFill>
                  <a:srgbClr val="C00000"/>
                </a:solidFill>
              </a:rPr>
              <a:t>θετική εμπειρία μάθησης</a:t>
            </a:r>
            <a:r>
              <a:rPr lang="el-GR" sz="2800" dirty="0"/>
              <a:t> που οδηγεί στην </a:t>
            </a:r>
            <a:r>
              <a:rPr lang="el-GR" sz="2800" dirty="0" err="1"/>
              <a:t>αυτοανάπτυξη</a:t>
            </a:r>
            <a:r>
              <a:rPr lang="el-GR" sz="2800" dirty="0"/>
              <a:t> και οι ενήλικες να μπορούν να εξερευνήσουν νέες κατευθύνσεις.</a:t>
            </a:r>
          </a:p>
          <a:p>
            <a:pPr marL="339470" lvl="0" indent="-50290" algn="l" rtl="0">
              <a:lnSpc>
                <a:spcPct val="90000"/>
              </a:lnSpc>
              <a:spcBef>
                <a:spcPts val="500"/>
              </a:spcBef>
              <a:spcAft>
                <a:spcPts val="0"/>
              </a:spcAft>
              <a:buClr>
                <a:schemeClr val="accent1"/>
              </a:buClr>
              <a:buSzPts val="2772"/>
              <a:buFont typeface="Arial"/>
              <a:buNone/>
            </a:pPr>
            <a:endParaRPr sz="2800" dirty="0">
              <a:solidFill>
                <a:srgbClr val="374856"/>
              </a:solidFill>
            </a:endParaRPr>
          </a:p>
          <a:p>
            <a:pPr marL="339470" lvl="0" indent="-226312" algn="l" rtl="0">
              <a:lnSpc>
                <a:spcPct val="90000"/>
              </a:lnSpc>
              <a:spcBef>
                <a:spcPts val="500"/>
              </a:spcBef>
              <a:spcAft>
                <a:spcPts val="0"/>
              </a:spcAft>
              <a:buClr>
                <a:schemeClr val="accent1"/>
              </a:buClr>
              <a:buSzPts val="2772"/>
              <a:buFont typeface="Arial"/>
              <a:buChar char="•"/>
            </a:pPr>
            <a:r>
              <a:rPr lang="el-GR" sz="2800" dirty="0"/>
              <a:t>Η οικογενειακή μάθηση έχει σχεδιαστεί για να εμπλέκει τους/τις εκπαιδευόμενους/-</a:t>
            </a:r>
            <a:r>
              <a:rPr lang="el-GR" sz="2800" dirty="0" err="1"/>
              <a:t>ες</a:t>
            </a:r>
            <a:r>
              <a:rPr lang="el-GR" sz="2800" dirty="0"/>
              <a:t> σε μια σειρά πρακτικών δραστηριοτήτων που ενθαρρύνουν τον προβληματισμό σε ένα </a:t>
            </a:r>
            <a:r>
              <a:rPr lang="el-GR" sz="2800" dirty="0">
                <a:solidFill>
                  <a:srgbClr val="C00000"/>
                </a:solidFill>
              </a:rPr>
              <a:t>ασφαλές και μη επικριτικό</a:t>
            </a:r>
            <a:r>
              <a:rPr lang="el-GR" sz="2800" dirty="0"/>
              <a:t> </a:t>
            </a:r>
            <a:r>
              <a:rPr lang="el-GR" sz="2800" dirty="0">
                <a:solidFill>
                  <a:srgbClr val="374856"/>
                </a:solidFill>
              </a:rPr>
              <a:t>περιβάλλον</a:t>
            </a:r>
            <a:r>
              <a:rPr lang="el-GR" sz="2800" dirty="0"/>
              <a:t> μάθησης</a:t>
            </a:r>
          </a:p>
          <a:p>
            <a:pPr marL="339470" lvl="0" indent="-50290" algn="l" rtl="0">
              <a:lnSpc>
                <a:spcPct val="90000"/>
              </a:lnSpc>
              <a:spcBef>
                <a:spcPts val="500"/>
              </a:spcBef>
              <a:spcAft>
                <a:spcPts val="0"/>
              </a:spcAft>
              <a:buClr>
                <a:schemeClr val="accent1"/>
              </a:buClr>
              <a:buSzPts val="2772"/>
              <a:buFont typeface="Arial"/>
              <a:buNone/>
            </a:pPr>
            <a:endParaRPr sz="2800" dirty="0">
              <a:solidFill>
                <a:srgbClr val="374856"/>
              </a:solidFill>
            </a:endParaRPr>
          </a:p>
          <a:p>
            <a:pPr marL="339470" lvl="0" indent="-226312" algn="l" rtl="0">
              <a:lnSpc>
                <a:spcPct val="90000"/>
              </a:lnSpc>
              <a:spcBef>
                <a:spcPts val="500"/>
              </a:spcBef>
              <a:spcAft>
                <a:spcPts val="0"/>
              </a:spcAft>
              <a:buClr>
                <a:schemeClr val="accent1"/>
              </a:buClr>
              <a:buSzPts val="2772"/>
              <a:buFont typeface="Arial"/>
              <a:buChar char="•"/>
            </a:pPr>
            <a:r>
              <a:rPr lang="el-GR" sz="2800" dirty="0"/>
              <a:t>Ανεξάρτητα από το πλαίσιο ή το </a:t>
            </a:r>
            <a:r>
              <a:rPr lang="el-GR" sz="2800" dirty="0">
                <a:solidFill>
                  <a:srgbClr val="374856"/>
                </a:solidFill>
              </a:rPr>
              <a:t>θέμα,</a:t>
            </a:r>
            <a:r>
              <a:rPr lang="el-GR" sz="2800" dirty="0"/>
              <a:t> η μεθοδολογία που χρησιμοποιείται για την παράδοση δημιουργεί </a:t>
            </a:r>
            <a:r>
              <a:rPr lang="el-GR" sz="2800" dirty="0">
                <a:solidFill>
                  <a:srgbClr val="C00000"/>
                </a:solidFill>
              </a:rPr>
              <a:t>ενθουσιασμό και εμπλοκή</a:t>
            </a:r>
            <a:r>
              <a:rPr lang="el-GR" sz="2800" dirty="0"/>
              <a:t> στη </a:t>
            </a:r>
            <a:r>
              <a:rPr lang="el-GR" sz="2800" dirty="0">
                <a:solidFill>
                  <a:srgbClr val="374856"/>
                </a:solidFill>
              </a:rPr>
              <a:t>μάθηση</a:t>
            </a:r>
          </a:p>
        </p:txBody>
      </p:sp>
      <p:sp>
        <p:nvSpPr>
          <p:cNvPr id="254" name="Google Shape;254;p18"/>
          <p:cNvSpPr txBox="1">
            <a:spLocks noGrp="1"/>
          </p:cNvSpPr>
          <p:nvPr>
            <p:ph type="title"/>
          </p:nvPr>
        </p:nvSpPr>
        <p:spPr>
          <a:xfrm>
            <a:off x="502499" y="243473"/>
            <a:ext cx="12330002" cy="720000"/>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chemeClr val="accent4">
                    <a:lumMod val="90000"/>
                    <a:lumOff val="10000"/>
                  </a:schemeClr>
                </a:solidFill>
              </a:rPr>
              <a:t>Βασικές Αρχές της Οικογενειακής Μάθησης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9ACA0-A9DE-4EFD-8133-3EA2BB8A1B37}"/>
              </a:ext>
            </a:extLst>
          </p:cNvPr>
          <p:cNvSpPr>
            <a:spLocks noGrp="1"/>
          </p:cNvSpPr>
          <p:nvPr>
            <p:ph type="body" idx="1"/>
          </p:nvPr>
        </p:nvSpPr>
        <p:spPr>
          <a:xfrm>
            <a:off x="500959" y="1187881"/>
            <a:ext cx="12331542" cy="5538476"/>
          </a:xfrm>
        </p:spPr>
        <p:txBody>
          <a:bodyPr>
            <a:normAutofit fontScale="92500"/>
          </a:bodyPr>
          <a:lstStyle/>
          <a:p>
            <a:endParaRPr lang="en-GB" sz="2800" b="1" dirty="0">
              <a:solidFill>
                <a:srgbClr val="0070C0"/>
              </a:solidFill>
            </a:endParaRPr>
          </a:p>
          <a:p>
            <a:r>
              <a:rPr lang="el-GR" sz="2800" b="1" dirty="0">
                <a:solidFill>
                  <a:schemeClr val="accent4">
                    <a:lumMod val="90000"/>
                    <a:lumOff val="10000"/>
                  </a:schemeClr>
                </a:solidFill>
              </a:rPr>
              <a:t>Μαθησιακά Αποτελέσματα</a:t>
            </a:r>
          </a:p>
          <a:p>
            <a:r>
              <a:rPr lang="el-GR" sz="2800" dirty="0">
                <a:solidFill>
                  <a:schemeClr val="accent4">
                    <a:lumMod val="90000"/>
                    <a:lumOff val="10000"/>
                  </a:schemeClr>
                </a:solidFill>
              </a:rPr>
              <a:t>Οι συμμετέχοντες/-</a:t>
            </a:r>
            <a:r>
              <a:rPr lang="el-GR" sz="2800" dirty="0" err="1">
                <a:solidFill>
                  <a:schemeClr val="accent4">
                    <a:lumMod val="90000"/>
                    <a:lumOff val="10000"/>
                  </a:schemeClr>
                </a:solidFill>
              </a:rPr>
              <a:t>χουσες</a:t>
            </a:r>
            <a:r>
              <a:rPr lang="el-GR" sz="2800" dirty="0">
                <a:solidFill>
                  <a:schemeClr val="accent4">
                    <a:lumMod val="90000"/>
                    <a:lumOff val="10000"/>
                  </a:schemeClr>
                </a:solidFill>
              </a:rPr>
              <a:t> θα είναι σε θέση να:</a:t>
            </a:r>
          </a:p>
          <a:p>
            <a:pPr marL="685800" indent="-457200">
              <a:buFont typeface="Arial" panose="020B0604020202020204" pitchFamily="34" charset="0"/>
              <a:buChar char="•"/>
            </a:pPr>
            <a:r>
              <a:rPr lang="el-GR" sz="2800" dirty="0">
                <a:solidFill>
                  <a:schemeClr val="accent4">
                    <a:lumMod val="90000"/>
                    <a:lumOff val="10000"/>
                  </a:schemeClr>
                </a:solidFill>
              </a:rPr>
              <a:t>δώσουν μια επισκόπηση του προγράμματος Money </a:t>
            </a:r>
            <a:r>
              <a:rPr lang="el-GR" sz="2800" dirty="0" err="1">
                <a:solidFill>
                  <a:schemeClr val="accent4">
                    <a:lumMod val="90000"/>
                    <a:lumOff val="10000"/>
                  </a:schemeClr>
                </a:solidFill>
              </a:rPr>
              <a:t>Matters</a:t>
            </a:r>
            <a:endParaRPr lang="el-GR" sz="2800" dirty="0">
              <a:solidFill>
                <a:schemeClr val="accent4">
                  <a:lumMod val="90000"/>
                  <a:lumOff val="10000"/>
                </a:schemeClr>
              </a:solidFill>
            </a:endParaRPr>
          </a:p>
          <a:p>
            <a:pPr marL="685800" indent="-457200">
              <a:buFont typeface="Arial" panose="020B0604020202020204" pitchFamily="34" charset="0"/>
              <a:buChar char="•"/>
            </a:pPr>
            <a:r>
              <a:rPr lang="el-GR" sz="2800" dirty="0">
                <a:solidFill>
                  <a:schemeClr val="accent4">
                    <a:lumMod val="90000"/>
                    <a:lumOff val="10000"/>
                  </a:schemeClr>
                </a:solidFill>
              </a:rPr>
              <a:t>εξηγήσουν τη σημασία της χρήσης της προσέγγισης της Οικογενειακής Μάθησης</a:t>
            </a:r>
          </a:p>
          <a:p>
            <a:pPr marL="685800" indent="-457200">
              <a:buFont typeface="Arial" panose="020B0604020202020204" pitchFamily="34" charset="0"/>
              <a:buChar char="•"/>
            </a:pPr>
            <a:r>
              <a:rPr lang="el-GR" sz="2800" dirty="0">
                <a:solidFill>
                  <a:schemeClr val="accent4">
                    <a:lumMod val="90000"/>
                    <a:lumOff val="10000"/>
                  </a:schemeClr>
                </a:solidFill>
              </a:rPr>
              <a:t>εξετάσουν τις γνώσεις και τις δεξιότητες που σχετίζονται με τον οικονομικό αλφαβητισμό</a:t>
            </a:r>
          </a:p>
          <a:p>
            <a:pPr marL="685800" indent="-457200">
              <a:buFont typeface="Arial" panose="020B0604020202020204" pitchFamily="34" charset="0"/>
              <a:buChar char="•"/>
            </a:pPr>
            <a:endParaRPr lang="en-GB" sz="2800" dirty="0">
              <a:solidFill>
                <a:srgbClr val="0070C0"/>
              </a:solidFill>
            </a:endParaRPr>
          </a:p>
        </p:txBody>
      </p:sp>
      <p:sp>
        <p:nvSpPr>
          <p:cNvPr id="3" name="Title 2">
            <a:extLst>
              <a:ext uri="{FF2B5EF4-FFF2-40B4-BE49-F238E27FC236}">
                <a16:creationId xmlns:a16="http://schemas.microsoft.com/office/drawing/2014/main" id="{05A823DC-58CA-4D97-B63E-D4981FE880FE}"/>
              </a:ext>
            </a:extLst>
          </p:cNvPr>
          <p:cNvSpPr>
            <a:spLocks noGrp="1"/>
          </p:cNvSpPr>
          <p:nvPr>
            <p:ph type="title"/>
          </p:nvPr>
        </p:nvSpPr>
        <p:spPr>
          <a:xfrm>
            <a:off x="502499" y="432157"/>
            <a:ext cx="12330002" cy="1829779"/>
          </a:xfrm>
        </p:spPr>
        <p:txBody>
          <a:bodyPr>
            <a:normAutofit/>
          </a:bodyPr>
          <a:lstStyle/>
          <a:p>
            <a:r>
              <a:rPr lang="el-GR" sz="3200" dirty="0"/>
              <a:t>Σκοπός της ενότητας είναι να εισαγάγει το πρόγραμμα Money </a:t>
            </a:r>
            <a:r>
              <a:rPr lang="el-GR" sz="3200" dirty="0" err="1"/>
              <a:t>Matters</a:t>
            </a:r>
            <a:r>
              <a:rPr lang="el-GR" sz="3200" dirty="0"/>
              <a:t> Οικονομικός Αλφαβητισμός Εκπαίδευση των Εκπαιδευτών/-τριών και τις έννοιες της Οικογενειακής Μάθησης.</a:t>
            </a:r>
          </a:p>
        </p:txBody>
      </p:sp>
    </p:spTree>
    <p:extLst>
      <p:ext uri="{BB962C8B-B14F-4D97-AF65-F5344CB8AC3E}">
        <p14:creationId xmlns:p14="http://schemas.microsoft.com/office/powerpoint/2010/main" val="3488128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0"/>
          <p:cNvSpPr/>
          <p:nvPr/>
        </p:nvSpPr>
        <p:spPr>
          <a:xfrm>
            <a:off x="0" y="0"/>
            <a:ext cx="13335001" cy="75057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6" name="Google Shape;266;p20"/>
          <p:cNvSpPr/>
          <p:nvPr/>
        </p:nvSpPr>
        <p:spPr>
          <a:xfrm flipH="1">
            <a:off x="2" y="0"/>
            <a:ext cx="13334999" cy="1724794"/>
          </a:xfrm>
          <a:prstGeom prst="rect">
            <a:avLst/>
          </a:prstGeom>
          <a:gradFill>
            <a:gsLst>
              <a:gs pos="0">
                <a:srgbClr val="000000">
                  <a:alpha val="95294"/>
                </a:srgbClr>
              </a:gs>
              <a:gs pos="100000">
                <a:srgbClr val="DF7E06"/>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7" name="Google Shape;267;p20"/>
          <p:cNvSpPr/>
          <p:nvPr/>
        </p:nvSpPr>
        <p:spPr>
          <a:xfrm rot="10800000" flipH="1">
            <a:off x="8890937" y="0"/>
            <a:ext cx="4444064" cy="1725296"/>
          </a:xfrm>
          <a:prstGeom prst="rect">
            <a:avLst/>
          </a:prstGeom>
          <a:gradFill>
            <a:gsLst>
              <a:gs pos="0">
                <a:srgbClr val="955404">
                  <a:alpha val="67450"/>
                </a:srgbClr>
              </a:gs>
              <a:gs pos="19000">
                <a:srgbClr val="955404">
                  <a:alpha val="67450"/>
                </a:srgbClr>
              </a:gs>
              <a:gs pos="100000">
                <a:srgbClr val="FAA337">
                  <a:alpha val="78431"/>
                </a:srgbClr>
              </a:gs>
            </a:gsLst>
            <a:lin ang="191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8" name="Google Shape;268;p20"/>
          <p:cNvSpPr/>
          <p:nvPr/>
        </p:nvSpPr>
        <p:spPr>
          <a:xfrm rot="5400000">
            <a:off x="5804834" y="-5804835"/>
            <a:ext cx="1725334" cy="13335002"/>
          </a:xfrm>
          <a:prstGeom prst="rect">
            <a:avLst/>
          </a:prstGeom>
          <a:gradFill>
            <a:gsLst>
              <a:gs pos="0">
                <a:srgbClr val="FAA337">
                  <a:alpha val="0"/>
                </a:srgbClr>
              </a:gs>
              <a:gs pos="23000">
                <a:srgbClr val="FAA337">
                  <a:alpha val="0"/>
                </a:srgbClr>
              </a:gs>
              <a:gs pos="99000">
                <a:srgbClr val="000000">
                  <a:alpha val="73333"/>
                </a:srgbClr>
              </a:gs>
              <a:gs pos="100000">
                <a:srgbClr val="000000">
                  <a:alpha val="73333"/>
                </a:srgbClr>
              </a:gs>
            </a:gsLst>
            <a:lin ang="203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69" name="Google Shape;269;p20"/>
          <p:cNvSpPr txBox="1">
            <a:spLocks noGrp="1"/>
          </p:cNvSpPr>
          <p:nvPr>
            <p:ph type="title"/>
          </p:nvPr>
        </p:nvSpPr>
        <p:spPr>
          <a:xfrm>
            <a:off x="1500183" y="381813"/>
            <a:ext cx="10985652" cy="960626"/>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4400"/>
              <a:buFont typeface="Calibri"/>
              <a:buNone/>
            </a:pPr>
            <a:r>
              <a:rPr lang="el-GR" sz="3200">
                <a:solidFill>
                  <a:srgbClr val="FFFFFF"/>
                </a:solidFill>
              </a:rPr>
              <a:t>Δραστηριότητα M1.6
</a:t>
            </a:r>
            <a:br>
              <a:rPr lang="el-GR" sz="3200">
                <a:solidFill>
                  <a:srgbClr val="FFFFFF"/>
                </a:solidFill>
              </a:rPr>
            </a:br>
            <a:r>
              <a:rPr lang="el-GR" sz="3200">
                <a:solidFill>
                  <a:srgbClr val="FFFFFF"/>
                </a:solidFill>
              </a:rPr>
              <a:t>Δημιουργία θετικής μαθησιακής ατμόσφαιρας </a:t>
            </a:r>
          </a:p>
        </p:txBody>
      </p:sp>
      <p:grpSp>
        <p:nvGrpSpPr>
          <p:cNvPr id="270" name="Google Shape;270;p20"/>
          <p:cNvGrpSpPr/>
          <p:nvPr/>
        </p:nvGrpSpPr>
        <p:grpSpPr>
          <a:xfrm>
            <a:off x="744810" y="2513995"/>
            <a:ext cx="11871565" cy="4197713"/>
            <a:chOff x="0" y="0"/>
            <a:chExt cx="11871562" cy="4197712"/>
          </a:xfrm>
        </p:grpSpPr>
        <p:sp>
          <p:nvSpPr>
            <p:cNvPr id="271" name="Google Shape;271;p20"/>
            <p:cNvSpPr/>
            <p:nvPr/>
          </p:nvSpPr>
          <p:spPr>
            <a:xfrm>
              <a:off x="691030" y="0"/>
              <a:ext cx="2161689" cy="2161689"/>
            </a:xfrm>
            <a:prstGeom prst="ellipse">
              <a:avLst/>
            </a:prstGeom>
            <a:solidFill>
              <a:schemeClr val="accent2"/>
            </a:solid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2" name="Google Shape;272;p20"/>
            <p:cNvSpPr/>
            <p:nvPr/>
          </p:nvSpPr>
          <p:spPr>
            <a:xfrm>
              <a:off x="1151719" y="460688"/>
              <a:ext cx="1240312" cy="1240313"/>
            </a:xfrm>
            <a:prstGeom prst="rect">
              <a:avLst/>
            </a:prstGeom>
            <a:blipFill rotWithShape="1">
              <a:blip r:embed="rId3">
                <a:alphaModFix/>
              </a:blip>
              <a:stretch>
                <a:fillRect/>
              </a:stretch>
            </a:blip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3" name="Google Shape;273;p20"/>
            <p:cNvSpPr txBox="1"/>
            <p:nvPr/>
          </p:nvSpPr>
          <p:spPr>
            <a:xfrm>
              <a:off x="0" y="2835001"/>
              <a:ext cx="3543750" cy="1362711"/>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4546A"/>
                </a:buClr>
                <a:buSzPts val="2400"/>
                <a:buFont typeface="Calibri"/>
                <a:buNone/>
              </a:pPr>
              <a:r>
                <a:rPr lang="el-GR" sz="2400" b="0" i="0" u="none" strike="noStrike" cap="none">
                  <a:solidFill>
                    <a:srgbClr val="44546A"/>
                  </a:solidFill>
                  <a:latin typeface="Calibri"/>
                  <a:ea typeface="Calibri"/>
                  <a:cs typeface="Calibri"/>
                  <a:sym typeface="Calibri"/>
                </a:rPr>
                <a:t>ΣΚΕΦΤΕΙΤΕ ΜΙΑ ΤΑΞΗ Ή ΜΙΑ ΘΕΤΙΚΗ ΜΑΘΗΣΙΑΚΗ ΕΜΠΕΙΡΙΑ ΠΟΥ ΣΑΣ ΑΡΕΣΕ</a:t>
              </a:r>
            </a:p>
          </p:txBody>
        </p:sp>
        <p:sp>
          <p:nvSpPr>
            <p:cNvPr id="274" name="Google Shape;274;p20"/>
            <p:cNvSpPr/>
            <p:nvPr/>
          </p:nvSpPr>
          <p:spPr>
            <a:xfrm>
              <a:off x="4854937" y="0"/>
              <a:ext cx="2161689" cy="2161689"/>
            </a:xfrm>
            <a:prstGeom prst="ellipse">
              <a:avLst/>
            </a:prstGeom>
            <a:solidFill>
              <a:schemeClr val="accent3"/>
            </a:solid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5" name="Google Shape;275;p20"/>
            <p:cNvSpPr/>
            <p:nvPr/>
          </p:nvSpPr>
          <p:spPr>
            <a:xfrm>
              <a:off x="5315624" y="460688"/>
              <a:ext cx="1240313" cy="1240313"/>
            </a:xfrm>
            <a:prstGeom prst="rect">
              <a:avLst/>
            </a:prstGeom>
            <a:blipFill rotWithShape="1">
              <a:blip r:embed="rId4">
                <a:alphaModFix/>
              </a:blip>
              <a:stretch>
                <a:fillRect/>
              </a:stretch>
            </a:blip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6" name="Google Shape;276;p20"/>
            <p:cNvSpPr txBox="1"/>
            <p:nvPr/>
          </p:nvSpPr>
          <p:spPr>
            <a:xfrm>
              <a:off x="4163905" y="2835001"/>
              <a:ext cx="3543751" cy="699771"/>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4546A"/>
                </a:buClr>
                <a:buSzPts val="2400"/>
                <a:buFont typeface="Calibri"/>
                <a:buNone/>
              </a:pPr>
              <a:r>
                <a:rPr lang="el-GR" sz="2400" b="0" i="0" u="none" strike="noStrike" cap="none">
                  <a:solidFill>
                    <a:srgbClr val="44546A"/>
                  </a:solidFill>
                  <a:latin typeface="Calibri"/>
                  <a:ea typeface="Calibri"/>
                  <a:cs typeface="Calibri"/>
                  <a:sym typeface="Calibri"/>
                </a:rPr>
                <a:t>ΜΟΙΡΑΣΤΕΙΤΕ ΤΗΝ ΕΝ ΣΥΝΤΟΜΙΑ ΜΕ ΤΟΝ/ΤΗΝ ΣΥΝΕΡΓΑΤΗ ΣΑΣ</a:t>
              </a:r>
            </a:p>
          </p:txBody>
        </p:sp>
        <p:sp>
          <p:nvSpPr>
            <p:cNvPr id="277" name="Google Shape;277;p20"/>
            <p:cNvSpPr/>
            <p:nvPr/>
          </p:nvSpPr>
          <p:spPr>
            <a:xfrm>
              <a:off x="9018844" y="0"/>
              <a:ext cx="2161689" cy="2161689"/>
            </a:xfrm>
            <a:prstGeom prst="ellipse">
              <a:avLst/>
            </a:prstGeom>
            <a:solidFill>
              <a:schemeClr val="accent2"/>
            </a:solid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8" name="Google Shape;278;p20"/>
            <p:cNvSpPr/>
            <p:nvPr/>
          </p:nvSpPr>
          <p:spPr>
            <a:xfrm>
              <a:off x="9479530" y="460688"/>
              <a:ext cx="1240313" cy="1240313"/>
            </a:xfrm>
            <a:prstGeom prst="rect">
              <a:avLst/>
            </a:prstGeom>
            <a:blipFill rotWithShape="1">
              <a:blip r:embed="rId5">
                <a:alphaModFix/>
              </a:blip>
              <a:stretch>
                <a:fillRect/>
              </a:stretch>
            </a:blipFill>
            <a:ln>
              <a:noFill/>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79" name="Google Shape;279;p20"/>
            <p:cNvSpPr txBox="1"/>
            <p:nvPr/>
          </p:nvSpPr>
          <p:spPr>
            <a:xfrm>
              <a:off x="8327811" y="2835001"/>
              <a:ext cx="3543751" cy="1362711"/>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Clr>
                  <a:srgbClr val="44546A"/>
                </a:buClr>
                <a:buSzPts val="2400"/>
                <a:buFont typeface="Calibri"/>
                <a:buNone/>
              </a:pPr>
              <a:r>
                <a:rPr lang="el-GR" sz="2400" b="0" i="0" u="none" strike="noStrike" cap="none">
                  <a:solidFill>
                    <a:srgbClr val="44546A"/>
                  </a:solidFill>
                  <a:latin typeface="Calibri"/>
                  <a:ea typeface="Calibri"/>
                  <a:cs typeface="Calibri"/>
                  <a:sym typeface="Calibri"/>
                </a:rPr>
                <a:t>ΕΠΙΛΕΞΤΕ ΑΠΟ ΚΟΙΝΟΥ ΚΑΠΟΙΕΣ ΛΕΞΕΙΣ ΚΑΙ ΦΡΑΣΕΙΣ-ΚΛΕΙΔΙΑ ΓΙΑ ΝΑ ΤΙΣ ΓΡΑΨΕΤΕ ΣΕ 2 Ή 3 ΑΥΤΟΚΟΛΛΗΤΕΣ ΣΗΜΕΙΩΣΕΙΣ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p:nvPr/>
        </p:nvSpPr>
        <p:spPr>
          <a:xfrm>
            <a:off x="0" y="0"/>
            <a:ext cx="13335001" cy="75057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5" name="Google Shape;285;p21"/>
          <p:cNvSpPr/>
          <p:nvPr/>
        </p:nvSpPr>
        <p:spPr>
          <a:xfrm flipH="1">
            <a:off x="2" y="0"/>
            <a:ext cx="13334999" cy="1724794"/>
          </a:xfrm>
          <a:prstGeom prst="rect">
            <a:avLst/>
          </a:prstGeom>
          <a:gradFill>
            <a:gsLst>
              <a:gs pos="0">
                <a:srgbClr val="000000">
                  <a:alpha val="95294"/>
                </a:srgbClr>
              </a:gs>
              <a:gs pos="100000">
                <a:srgbClr val="DF7E06"/>
              </a:gs>
            </a:gsLst>
            <a:lin ang="8400000"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6" name="Google Shape;286;p21"/>
          <p:cNvSpPr/>
          <p:nvPr/>
        </p:nvSpPr>
        <p:spPr>
          <a:xfrm rot="10800000" flipH="1">
            <a:off x="8890937" y="0"/>
            <a:ext cx="4444064" cy="1725296"/>
          </a:xfrm>
          <a:prstGeom prst="rect">
            <a:avLst/>
          </a:prstGeom>
          <a:gradFill>
            <a:gsLst>
              <a:gs pos="0">
                <a:srgbClr val="955404">
                  <a:alpha val="67450"/>
                </a:srgbClr>
              </a:gs>
              <a:gs pos="19000">
                <a:srgbClr val="955404">
                  <a:alpha val="67450"/>
                </a:srgbClr>
              </a:gs>
              <a:gs pos="100000">
                <a:srgbClr val="FAA337">
                  <a:alpha val="78431"/>
                </a:srgbClr>
              </a:gs>
            </a:gsLst>
            <a:lin ang="191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7" name="Google Shape;287;p21"/>
          <p:cNvSpPr/>
          <p:nvPr/>
        </p:nvSpPr>
        <p:spPr>
          <a:xfrm rot="5400000">
            <a:off x="5804834" y="-5804835"/>
            <a:ext cx="1725334" cy="13335002"/>
          </a:xfrm>
          <a:prstGeom prst="rect">
            <a:avLst/>
          </a:prstGeom>
          <a:gradFill>
            <a:gsLst>
              <a:gs pos="0">
                <a:srgbClr val="FAA337">
                  <a:alpha val="0"/>
                </a:srgbClr>
              </a:gs>
              <a:gs pos="23000">
                <a:srgbClr val="FAA337">
                  <a:alpha val="0"/>
                </a:srgbClr>
              </a:gs>
              <a:gs pos="99000">
                <a:srgbClr val="000000">
                  <a:alpha val="73333"/>
                </a:srgbClr>
              </a:gs>
              <a:gs pos="100000">
                <a:srgbClr val="000000">
                  <a:alpha val="73333"/>
                </a:srgbClr>
              </a:gs>
            </a:gsLst>
            <a:lin ang="20399999" scaled="0"/>
          </a:gra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88" name="Google Shape;288;p21"/>
          <p:cNvSpPr txBox="1">
            <a:spLocks noGrp="1"/>
          </p:cNvSpPr>
          <p:nvPr>
            <p:ph type="title"/>
          </p:nvPr>
        </p:nvSpPr>
        <p:spPr>
          <a:xfrm>
            <a:off x="943429" y="381813"/>
            <a:ext cx="11542406" cy="960626"/>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rgbClr val="FFFFFF"/>
              </a:buClr>
              <a:buSzPts val="4100"/>
              <a:buFont typeface="Calibri"/>
              <a:buNone/>
            </a:pPr>
            <a:r>
              <a:rPr lang="el-GR" sz="3200">
                <a:solidFill>
                  <a:srgbClr val="FFFFFF"/>
                </a:solidFill>
              </a:rPr>
              <a:t>Δραστηριότητα M1.7 
</a:t>
            </a:r>
            <a:br>
              <a:rPr lang="el-GR" sz="3200">
                <a:solidFill>
                  <a:srgbClr val="FFFFFF"/>
                </a:solidFill>
              </a:rPr>
            </a:br>
            <a:r>
              <a:rPr lang="el-GR" sz="3200">
                <a:solidFill>
                  <a:srgbClr val="FFFFFF"/>
                </a:solidFill>
              </a:rPr>
              <a:t>Βάλτε τις αυτοκόλλητες σημειώσεις σας κάτω από έναν από αυτούς τους τίτλους </a:t>
            </a:r>
          </a:p>
        </p:txBody>
      </p:sp>
      <p:grpSp>
        <p:nvGrpSpPr>
          <p:cNvPr id="289" name="Google Shape;289;p21"/>
          <p:cNvGrpSpPr/>
          <p:nvPr/>
        </p:nvGrpSpPr>
        <p:grpSpPr>
          <a:xfrm>
            <a:off x="678250" y="2312099"/>
            <a:ext cx="12317625" cy="4595108"/>
            <a:chOff x="-26186" y="0"/>
            <a:chExt cx="12317624" cy="4595106"/>
          </a:xfrm>
        </p:grpSpPr>
        <p:grpSp>
          <p:nvGrpSpPr>
            <p:cNvPr id="290" name="Google Shape;290;p21"/>
            <p:cNvGrpSpPr/>
            <p:nvPr/>
          </p:nvGrpSpPr>
          <p:grpSpPr>
            <a:xfrm>
              <a:off x="-26186" y="0"/>
              <a:ext cx="3761284" cy="4588793"/>
              <a:chOff x="-26186" y="0"/>
              <a:chExt cx="3761283" cy="4588792"/>
            </a:xfrm>
          </p:grpSpPr>
          <p:sp>
            <p:nvSpPr>
              <p:cNvPr id="291" name="Google Shape;291;p21"/>
              <p:cNvSpPr/>
              <p:nvPr/>
            </p:nvSpPr>
            <p:spPr>
              <a:xfrm>
                <a:off x="-1" y="0"/>
                <a:ext cx="3735098" cy="4588792"/>
              </a:xfrm>
              <a:prstGeom prst="rect">
                <a:avLst/>
              </a:prstGeom>
              <a:solidFill>
                <a:srgbClr val="CDD4EA">
                  <a:alpha val="89411"/>
                </a:srgbClr>
              </a:solidFill>
              <a:ln w="12700" cap="flat" cmpd="sng">
                <a:solidFill>
                  <a:srgbClr val="CDD4EA">
                    <a:alpha val="89411"/>
                  </a:srgbClr>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92" name="Google Shape;292;p21"/>
              <p:cNvSpPr txBox="1"/>
              <p:nvPr/>
            </p:nvSpPr>
            <p:spPr>
              <a:xfrm>
                <a:off x="-26186" y="2264927"/>
                <a:ext cx="3735097" cy="948185"/>
              </a:xfrm>
              <a:prstGeom prst="rect">
                <a:avLst/>
              </a:prstGeom>
              <a:noFill/>
              <a:ln>
                <a:noFill/>
              </a:ln>
            </p:spPr>
            <p:txBody>
              <a:bodyPr spcFirstLastPara="1" wrap="square" lIns="291200" tIns="291200" rIns="291200" bIns="291200" anchor="t" anchorCtr="0">
                <a:spAutoFit/>
              </a:bodyPr>
              <a:lstStyle/>
              <a:p>
                <a:pPr marL="0" marR="0" lvl="0" indent="0" algn="l" rtl="0">
                  <a:lnSpc>
                    <a:spcPct val="90000"/>
                  </a:lnSpc>
                  <a:spcBef>
                    <a:spcPts val="0"/>
                  </a:spcBef>
                  <a:spcAft>
                    <a:spcPts val="0"/>
                  </a:spcAft>
                  <a:buClr>
                    <a:srgbClr val="44546A"/>
                  </a:buClr>
                  <a:buSzPts val="2600"/>
                  <a:buFont typeface="Calibri"/>
                  <a:buNone/>
                </a:pPr>
                <a:r>
                  <a:rPr lang="el-GR" sz="2600" b="0" i="0" u="none" strike="noStrike" cap="none" dirty="0">
                    <a:solidFill>
                      <a:srgbClr val="44546A"/>
                    </a:solidFill>
                    <a:latin typeface="Calibri"/>
                    <a:ea typeface="Calibri"/>
                    <a:cs typeface="Calibri"/>
                    <a:sym typeface="Calibri"/>
                  </a:rPr>
                  <a:t>       ΚΑΘΗΓΗΤΗΣ/-ΤΡΙΑ</a:t>
                </a:r>
              </a:p>
            </p:txBody>
          </p:sp>
        </p:grpSp>
        <p:sp>
          <p:nvSpPr>
            <p:cNvPr id="293" name="Google Shape;293;p21"/>
            <p:cNvSpPr/>
            <p:nvPr/>
          </p:nvSpPr>
          <p:spPr>
            <a:xfrm>
              <a:off x="1179229" y="458878"/>
              <a:ext cx="1376640" cy="1376640"/>
            </a:xfrm>
            <a:prstGeom prst="ellipse">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800"/>
                <a:buFont typeface="Calibri"/>
                <a:buNone/>
              </a:pPr>
              <a:endParaRPr sz="4800" b="0" i="0" u="none" strike="noStrike" cap="none">
                <a:solidFill>
                  <a:srgbClr val="FFFFFF"/>
                </a:solidFill>
                <a:latin typeface="Calibri"/>
                <a:ea typeface="Calibri"/>
                <a:cs typeface="Calibri"/>
                <a:sym typeface="Calibri"/>
              </a:endParaRPr>
            </a:p>
          </p:txBody>
        </p:sp>
        <p:sp>
          <p:nvSpPr>
            <p:cNvPr id="294" name="Google Shape;294;p21"/>
            <p:cNvSpPr/>
            <p:nvPr/>
          </p:nvSpPr>
          <p:spPr>
            <a:xfrm>
              <a:off x="0" y="4582405"/>
              <a:ext cx="3735097" cy="12701"/>
            </a:xfrm>
            <a:prstGeom prst="rect">
              <a:avLst/>
            </a:prstGeom>
            <a:solidFill>
              <a:srgbClr val="40CDD0"/>
            </a:solidFill>
            <a:ln w="12700" cap="flat" cmpd="sng">
              <a:solidFill>
                <a:srgbClr val="40CDD0"/>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grpSp>
          <p:nvGrpSpPr>
            <p:cNvPr id="295" name="Google Shape;295;p21"/>
            <p:cNvGrpSpPr/>
            <p:nvPr/>
          </p:nvGrpSpPr>
          <p:grpSpPr>
            <a:xfrm>
              <a:off x="4108605" y="0"/>
              <a:ext cx="3904662" cy="4588793"/>
              <a:chOff x="-1" y="0"/>
              <a:chExt cx="3904660" cy="4588792"/>
            </a:xfrm>
          </p:grpSpPr>
          <p:sp>
            <p:nvSpPr>
              <p:cNvPr id="296" name="Google Shape;296;p21"/>
              <p:cNvSpPr/>
              <p:nvPr/>
            </p:nvSpPr>
            <p:spPr>
              <a:xfrm>
                <a:off x="-1" y="0"/>
                <a:ext cx="3735098" cy="4588792"/>
              </a:xfrm>
              <a:prstGeom prst="rect">
                <a:avLst/>
              </a:prstGeom>
              <a:solidFill>
                <a:srgbClr val="CCF5CE">
                  <a:alpha val="89411"/>
                </a:srgbClr>
              </a:solidFill>
              <a:ln w="12700" cap="flat" cmpd="sng">
                <a:solidFill>
                  <a:srgbClr val="CCF5CE">
                    <a:alpha val="89411"/>
                  </a:srgbClr>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297" name="Google Shape;297;p21"/>
              <p:cNvSpPr txBox="1"/>
              <p:nvPr/>
            </p:nvSpPr>
            <p:spPr>
              <a:xfrm>
                <a:off x="169562" y="2422283"/>
                <a:ext cx="3735097" cy="988807"/>
              </a:xfrm>
              <a:prstGeom prst="rect">
                <a:avLst/>
              </a:prstGeom>
              <a:noFill/>
              <a:ln>
                <a:noFill/>
              </a:ln>
            </p:spPr>
            <p:txBody>
              <a:bodyPr spcFirstLastPara="1" wrap="square" lIns="291200" tIns="291200" rIns="291200" bIns="291200" anchor="t" anchorCtr="0">
                <a:spAutoFit/>
              </a:bodyPr>
              <a:lstStyle/>
              <a:p>
                <a:pPr marL="0" marR="0" lvl="0" indent="0" algn="l" rtl="0">
                  <a:lnSpc>
                    <a:spcPct val="90000"/>
                  </a:lnSpc>
                  <a:spcBef>
                    <a:spcPts val="0"/>
                  </a:spcBef>
                  <a:spcAft>
                    <a:spcPts val="0"/>
                  </a:spcAft>
                  <a:buClr>
                    <a:srgbClr val="44546A"/>
                  </a:buClr>
                  <a:buSzPts val="2600"/>
                  <a:buFont typeface="Calibri"/>
                  <a:buNone/>
                </a:pPr>
                <a:r>
                  <a:rPr lang="el-GR" sz="2600" b="0" i="0" u="none" strike="noStrike" cap="none" dirty="0">
                    <a:solidFill>
                      <a:srgbClr val="44546A"/>
                    </a:solidFill>
                    <a:latin typeface="Calibri"/>
                    <a:ea typeface="Calibri"/>
                    <a:cs typeface="Calibri"/>
                    <a:sym typeface="Calibri"/>
                  </a:rPr>
                  <a:t>       ΠΕΡΙΒΑΛΛΟΝ</a:t>
                </a:r>
              </a:p>
            </p:txBody>
          </p:sp>
        </p:grpSp>
        <p:sp>
          <p:nvSpPr>
            <p:cNvPr id="298" name="Google Shape;298;p21"/>
            <p:cNvSpPr/>
            <p:nvPr/>
          </p:nvSpPr>
          <p:spPr>
            <a:xfrm>
              <a:off x="5287836" y="458878"/>
              <a:ext cx="1376639" cy="1376640"/>
            </a:xfrm>
            <a:prstGeom prst="ellipse">
              <a:avLst/>
            </a:prstGeom>
            <a:solidFill>
              <a:srgbClr val="3DDC7D"/>
            </a:solidFill>
            <a:ln w="12700" cap="flat" cmpd="sng">
              <a:solidFill>
                <a:srgbClr val="3DDC7D"/>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800"/>
                <a:buFont typeface="Calibri"/>
                <a:buNone/>
              </a:pPr>
              <a:endParaRPr sz="4800" b="0" i="0" u="none" strike="noStrike" cap="none">
                <a:solidFill>
                  <a:srgbClr val="FFFFFF"/>
                </a:solidFill>
                <a:latin typeface="Calibri"/>
                <a:ea typeface="Calibri"/>
                <a:cs typeface="Calibri"/>
                <a:sym typeface="Calibri"/>
              </a:endParaRPr>
            </a:p>
          </p:txBody>
        </p:sp>
        <p:sp>
          <p:nvSpPr>
            <p:cNvPr id="299" name="Google Shape;299;p21"/>
            <p:cNvSpPr/>
            <p:nvPr/>
          </p:nvSpPr>
          <p:spPr>
            <a:xfrm>
              <a:off x="4108606" y="4582405"/>
              <a:ext cx="3735098" cy="12701"/>
            </a:xfrm>
            <a:prstGeom prst="rect">
              <a:avLst/>
            </a:prstGeom>
            <a:solidFill>
              <a:srgbClr val="5FE73A"/>
            </a:solidFill>
            <a:ln w="12700" cap="flat" cmpd="sng">
              <a:solidFill>
                <a:srgbClr val="5FE73A"/>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grpSp>
          <p:nvGrpSpPr>
            <p:cNvPr id="300" name="Google Shape;300;p21"/>
            <p:cNvGrpSpPr/>
            <p:nvPr/>
          </p:nvGrpSpPr>
          <p:grpSpPr>
            <a:xfrm>
              <a:off x="8217213" y="0"/>
              <a:ext cx="4074225" cy="4588793"/>
              <a:chOff x="-1" y="0"/>
              <a:chExt cx="4074223" cy="4588792"/>
            </a:xfrm>
          </p:grpSpPr>
          <p:sp>
            <p:nvSpPr>
              <p:cNvPr id="301" name="Google Shape;301;p21"/>
              <p:cNvSpPr/>
              <p:nvPr/>
            </p:nvSpPr>
            <p:spPr>
              <a:xfrm>
                <a:off x="-1" y="0"/>
                <a:ext cx="3735098" cy="4588792"/>
              </a:xfrm>
              <a:prstGeom prst="rect">
                <a:avLst/>
              </a:prstGeom>
              <a:solidFill>
                <a:srgbClr val="FDDFCC">
                  <a:alpha val="89411"/>
                </a:srgbClr>
              </a:solidFill>
              <a:ln w="12700" cap="flat" cmpd="sng">
                <a:solidFill>
                  <a:srgbClr val="FDDFCC">
                    <a:alpha val="89411"/>
                  </a:srgbClr>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302" name="Google Shape;302;p21"/>
              <p:cNvSpPr txBox="1"/>
              <p:nvPr/>
            </p:nvSpPr>
            <p:spPr>
              <a:xfrm>
                <a:off x="339125" y="2410124"/>
                <a:ext cx="3735097" cy="948185"/>
              </a:xfrm>
              <a:prstGeom prst="rect">
                <a:avLst/>
              </a:prstGeom>
              <a:noFill/>
              <a:ln>
                <a:noFill/>
              </a:ln>
            </p:spPr>
            <p:txBody>
              <a:bodyPr spcFirstLastPara="1" wrap="square" lIns="291200" tIns="291200" rIns="291200" bIns="291200" anchor="t" anchorCtr="0">
                <a:spAutoFit/>
              </a:bodyPr>
              <a:lstStyle/>
              <a:p>
                <a:pPr marL="0" marR="0" lvl="0" indent="0" algn="l" rtl="0">
                  <a:lnSpc>
                    <a:spcPct val="90000"/>
                  </a:lnSpc>
                  <a:spcBef>
                    <a:spcPts val="0"/>
                  </a:spcBef>
                  <a:spcAft>
                    <a:spcPts val="0"/>
                  </a:spcAft>
                  <a:buClr>
                    <a:srgbClr val="44546A"/>
                  </a:buClr>
                  <a:buSzPts val="2600"/>
                  <a:buFont typeface="Calibri"/>
                  <a:buNone/>
                </a:pPr>
                <a:r>
                  <a:rPr lang="el-GR" sz="2600" b="0" i="0" u="none" strike="noStrike" cap="none" dirty="0">
                    <a:solidFill>
                      <a:srgbClr val="44546A"/>
                    </a:solidFill>
                    <a:latin typeface="Calibri"/>
                    <a:ea typeface="Calibri"/>
                    <a:cs typeface="Calibri"/>
                    <a:sym typeface="Calibri"/>
                  </a:rPr>
                  <a:t>  ΑΛΛΕΣ ΣΚΕΨΕΙΣ   </a:t>
                </a:r>
              </a:p>
            </p:txBody>
          </p:sp>
        </p:grpSp>
        <p:sp>
          <p:nvSpPr>
            <p:cNvPr id="303" name="Google Shape;303;p21"/>
            <p:cNvSpPr/>
            <p:nvPr/>
          </p:nvSpPr>
          <p:spPr>
            <a:xfrm>
              <a:off x="9396445" y="458878"/>
              <a:ext cx="1376639" cy="1376640"/>
            </a:xfrm>
            <a:prstGeom prst="ellipse">
              <a:avLst/>
            </a:prstGeom>
            <a:solidFill>
              <a:srgbClr val="D1F138"/>
            </a:solidFill>
            <a:ln w="12700" cap="flat" cmpd="sng">
              <a:solidFill>
                <a:srgbClr val="D1F138"/>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4800"/>
                <a:buFont typeface="Calibri"/>
                <a:buNone/>
              </a:pPr>
              <a:endParaRPr sz="4800" b="0" i="0" u="none" strike="noStrike" cap="none">
                <a:solidFill>
                  <a:srgbClr val="FFFFFF"/>
                </a:solidFill>
                <a:latin typeface="Calibri"/>
                <a:ea typeface="Calibri"/>
                <a:cs typeface="Calibri"/>
                <a:sym typeface="Calibri"/>
              </a:endParaRPr>
            </a:p>
          </p:txBody>
        </p:sp>
        <p:sp>
          <p:nvSpPr>
            <p:cNvPr id="304" name="Google Shape;304;p21"/>
            <p:cNvSpPr/>
            <p:nvPr/>
          </p:nvSpPr>
          <p:spPr>
            <a:xfrm>
              <a:off x="8217214" y="4582405"/>
              <a:ext cx="3735097" cy="12701"/>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2"/>
          <p:cNvSpPr txBox="1">
            <a:spLocks noGrp="1"/>
          </p:cNvSpPr>
          <p:nvPr>
            <p:ph type="body" idx="1"/>
          </p:nvPr>
        </p:nvSpPr>
        <p:spPr>
          <a:xfrm>
            <a:off x="488431" y="1295198"/>
            <a:ext cx="12330002" cy="6215786"/>
          </a:xfrm>
          <a:prstGeom prst="rect">
            <a:avLst/>
          </a:prstGeom>
          <a:noFill/>
          <a:ln>
            <a:noFill/>
          </a:ln>
        </p:spPr>
        <p:txBody>
          <a:bodyPr spcFirstLastPara="1" wrap="square" lIns="45700" tIns="45700" rIns="45700" bIns="45700" anchor="t" anchorCtr="0">
            <a:normAutofit/>
          </a:bodyPr>
          <a:lstStyle/>
          <a:p>
            <a:pPr marL="342900" lvl="0" indent="-342900" algn="l" rtl="0">
              <a:lnSpc>
                <a:spcPct val="107142"/>
              </a:lnSpc>
              <a:spcBef>
                <a:spcPts val="0"/>
              </a:spcBef>
              <a:spcAft>
                <a:spcPts val="0"/>
              </a:spcAft>
              <a:buClr>
                <a:srgbClr val="44546A"/>
              </a:buClr>
              <a:buSzPts val="2800"/>
              <a:buFont typeface="Arial"/>
              <a:buChar char="•"/>
            </a:pPr>
            <a:r>
              <a:rPr lang="el-GR" dirty="0"/>
              <a:t>Θετική συμπεριφορά - </a:t>
            </a:r>
            <a:r>
              <a:rPr lang="el-GR" dirty="0">
                <a:solidFill>
                  <a:srgbClr val="C00000"/>
                </a:solidFill>
              </a:rPr>
              <a:t>υποστηρικτική γλώσσα </a:t>
            </a:r>
            <a:r>
              <a:rPr lang="el-GR" dirty="0"/>
              <a:t>για τους λιγότερο σίγουρους/-</a:t>
            </a:r>
            <a:r>
              <a:rPr lang="el-GR" dirty="0" err="1"/>
              <a:t>ες</a:t>
            </a:r>
            <a:r>
              <a:rPr lang="el-GR" dirty="0"/>
              <a:t> εκπαιδευόμενους/-</a:t>
            </a:r>
            <a:r>
              <a:rPr lang="el-GR" dirty="0" err="1"/>
              <a:t>ες</a:t>
            </a:r>
            <a:r>
              <a:rPr lang="el-GR" dirty="0"/>
              <a:t> και μη επικριτικός "</a:t>
            </a:r>
            <a:r>
              <a:rPr lang="el-GR" dirty="0" err="1"/>
              <a:t>γονεϊκός</a:t>
            </a:r>
            <a:r>
              <a:rPr lang="el-GR" dirty="0"/>
              <a:t> ρόλος" αλλά "από ενήλικα προς ενήλικα" με τους γονείς/φροντιστές:</a:t>
            </a:r>
          </a:p>
          <a:p>
            <a:pPr marL="1092991" lvl="1" indent="-368300" algn="l" rtl="0">
              <a:lnSpc>
                <a:spcPct val="125000"/>
              </a:lnSpc>
              <a:spcBef>
                <a:spcPts val="600"/>
              </a:spcBef>
              <a:spcAft>
                <a:spcPts val="0"/>
              </a:spcAft>
              <a:buClr>
                <a:schemeClr val="accent2"/>
              </a:buClr>
              <a:buSzPts val="2800"/>
              <a:buFont typeface="Arial"/>
              <a:buChar char="•"/>
            </a:pPr>
            <a:r>
              <a:rPr lang="el-GR" i="1" dirty="0"/>
              <a:t>«Μου αρέσει ο τρόπος που ...»</a:t>
            </a:r>
          </a:p>
          <a:p>
            <a:pPr marL="1092991" lvl="1" indent="-368300" algn="l" rtl="0">
              <a:lnSpc>
                <a:spcPct val="125000"/>
              </a:lnSpc>
              <a:spcBef>
                <a:spcPts val="600"/>
              </a:spcBef>
              <a:spcAft>
                <a:spcPts val="0"/>
              </a:spcAft>
              <a:buClr>
                <a:schemeClr val="accent2"/>
              </a:buClr>
              <a:buSzPts val="2800"/>
              <a:buFont typeface="Arial"/>
              <a:buChar char="•"/>
            </a:pPr>
            <a:r>
              <a:rPr lang="el-GR" i="1" dirty="0"/>
              <a:t>«Αυτό είναι καλό/ευγενικό/δημιουργικό κ.λπ.»</a:t>
            </a:r>
          </a:p>
          <a:p>
            <a:pPr marL="0" lvl="1" indent="750090" algn="l" rtl="0">
              <a:lnSpc>
                <a:spcPct val="125000"/>
              </a:lnSpc>
              <a:spcBef>
                <a:spcPts val="600"/>
              </a:spcBef>
              <a:spcAft>
                <a:spcPts val="0"/>
              </a:spcAft>
              <a:buClr>
                <a:srgbClr val="44546A"/>
              </a:buClr>
              <a:buSzPts val="2400"/>
              <a:buFont typeface="Calibri"/>
              <a:buNone/>
            </a:pPr>
            <a:endParaRPr i="1" dirty="0"/>
          </a:p>
          <a:p>
            <a:pPr marL="342900" lvl="0" indent="-342900" algn="just" rtl="0">
              <a:lnSpc>
                <a:spcPct val="107142"/>
              </a:lnSpc>
              <a:spcBef>
                <a:spcPts val="600"/>
              </a:spcBef>
              <a:spcAft>
                <a:spcPts val="0"/>
              </a:spcAft>
              <a:buClr>
                <a:srgbClr val="C00000"/>
              </a:buClr>
              <a:buSzPts val="2800"/>
              <a:buFont typeface="Arial"/>
              <a:buChar char="•"/>
            </a:pPr>
            <a:r>
              <a:rPr lang="el-GR" dirty="0">
                <a:solidFill>
                  <a:srgbClr val="C00000"/>
                </a:solidFill>
              </a:rPr>
              <a:t>Δημιουργικότητα</a:t>
            </a:r>
            <a:r>
              <a:rPr lang="el-GR" dirty="0"/>
              <a:t> - χώρος και χρόνος για σκέψη και παιχνίδι με ιδέες</a:t>
            </a:r>
          </a:p>
          <a:p>
            <a:pPr marL="0" lvl="0" indent="0" algn="just" rtl="0">
              <a:lnSpc>
                <a:spcPct val="142857"/>
              </a:lnSpc>
              <a:spcBef>
                <a:spcPts val="600"/>
              </a:spcBef>
              <a:spcAft>
                <a:spcPts val="0"/>
              </a:spcAft>
              <a:buClr>
                <a:srgbClr val="44546A"/>
              </a:buClr>
              <a:buSzPts val="2100"/>
              <a:buFont typeface="Calibri"/>
              <a:buNone/>
            </a:pPr>
            <a:endParaRPr dirty="0">
              <a:solidFill>
                <a:srgbClr val="44546A"/>
              </a:solidFill>
            </a:endParaRPr>
          </a:p>
          <a:p>
            <a:pPr marL="457200" lvl="0" indent="-457200" algn="just" rtl="0">
              <a:lnSpc>
                <a:spcPct val="107142"/>
              </a:lnSpc>
              <a:spcBef>
                <a:spcPts val="600"/>
              </a:spcBef>
              <a:spcAft>
                <a:spcPts val="0"/>
              </a:spcAft>
              <a:buClr>
                <a:srgbClr val="44546A"/>
              </a:buClr>
              <a:buSzPts val="2800"/>
              <a:buFont typeface="Arial"/>
              <a:buChar char="•"/>
            </a:pPr>
            <a:r>
              <a:rPr lang="el-GR" dirty="0"/>
              <a:t>Αποδοχή των </a:t>
            </a:r>
            <a:r>
              <a:rPr lang="el-GR" dirty="0">
                <a:solidFill>
                  <a:srgbClr val="C00000"/>
                </a:solidFill>
              </a:rPr>
              <a:t>συναισθημάτων</a:t>
            </a:r>
            <a:r>
              <a:rPr lang="el-GR" dirty="0"/>
              <a:t> των ενηλίκων και των παιδιών - φιλική σχέση </a:t>
            </a:r>
          </a:p>
          <a:p>
            <a:pPr marL="457200" lvl="0" indent="-279400" algn="just" rtl="0">
              <a:lnSpc>
                <a:spcPct val="107142"/>
              </a:lnSpc>
              <a:spcBef>
                <a:spcPts val="600"/>
              </a:spcBef>
              <a:spcAft>
                <a:spcPts val="0"/>
              </a:spcAft>
              <a:buClr>
                <a:srgbClr val="44546A"/>
              </a:buClr>
              <a:buSzPts val="2800"/>
              <a:buFont typeface="Arial"/>
              <a:buNone/>
            </a:pPr>
            <a:endParaRPr dirty="0"/>
          </a:p>
          <a:p>
            <a:pPr marL="457200" lvl="0" indent="-457200" algn="just" rtl="0">
              <a:lnSpc>
                <a:spcPct val="107142"/>
              </a:lnSpc>
              <a:spcBef>
                <a:spcPts val="600"/>
              </a:spcBef>
              <a:spcAft>
                <a:spcPts val="0"/>
              </a:spcAft>
              <a:buClr>
                <a:srgbClr val="C00000"/>
              </a:buClr>
              <a:buSzPts val="2800"/>
              <a:buFont typeface="Arial"/>
              <a:buChar char="•"/>
            </a:pPr>
            <a:r>
              <a:rPr lang="el-GR" dirty="0">
                <a:solidFill>
                  <a:srgbClr val="C00000"/>
                </a:solidFill>
              </a:rPr>
              <a:t>Γέλιο και διασκέδαση</a:t>
            </a:r>
            <a:r>
              <a:rPr lang="el-GR" dirty="0"/>
              <a:t> - ενθάρρυνση της επιθυμίας να μοιράζονται και να βοηθούν ο ένας τον άλλον</a:t>
            </a:r>
          </a:p>
          <a:p>
            <a:pPr marL="457200" lvl="0" indent="-323850" algn="just" rtl="0">
              <a:lnSpc>
                <a:spcPct val="142857"/>
              </a:lnSpc>
              <a:spcBef>
                <a:spcPts val="600"/>
              </a:spcBef>
              <a:spcAft>
                <a:spcPts val="0"/>
              </a:spcAft>
              <a:buClr>
                <a:srgbClr val="44546A"/>
              </a:buClr>
              <a:buSzPts val="2100"/>
              <a:buFont typeface="Arial"/>
              <a:buNone/>
            </a:pPr>
            <a:endParaRPr dirty="0">
              <a:solidFill>
                <a:srgbClr val="44546A"/>
              </a:solidFill>
            </a:endParaRPr>
          </a:p>
          <a:p>
            <a:pPr marL="342900" lvl="0" indent="-342900" algn="l" rtl="0">
              <a:lnSpc>
                <a:spcPct val="107142"/>
              </a:lnSpc>
              <a:spcBef>
                <a:spcPts val="600"/>
              </a:spcBef>
              <a:spcAft>
                <a:spcPts val="0"/>
              </a:spcAft>
              <a:buClr>
                <a:srgbClr val="44546A"/>
              </a:buClr>
              <a:buSzPts val="2800"/>
              <a:buFont typeface="Arial"/>
              <a:buChar char="•"/>
            </a:pPr>
            <a:r>
              <a:rPr lang="el-GR" dirty="0"/>
              <a:t>Δώστε αυτοπεποίθηση με το να </a:t>
            </a:r>
            <a:r>
              <a:rPr lang="el-GR" dirty="0" err="1"/>
              <a:t>προκαλειτε</a:t>
            </a:r>
            <a:r>
              <a:rPr lang="el-GR" dirty="0"/>
              <a:t> τους/τις εκπαιδευόμενους/-</a:t>
            </a:r>
            <a:r>
              <a:rPr lang="el-GR" dirty="0" err="1"/>
              <a:t>νες</a:t>
            </a:r>
            <a:r>
              <a:rPr lang="el-GR" dirty="0"/>
              <a:t> και να </a:t>
            </a:r>
            <a:r>
              <a:rPr lang="el-GR" dirty="0">
                <a:solidFill>
                  <a:srgbClr val="C00000"/>
                </a:solidFill>
              </a:rPr>
              <a:t>εστιάζετε στα δυνατά σημεία </a:t>
            </a:r>
          </a:p>
        </p:txBody>
      </p:sp>
      <p:sp>
        <p:nvSpPr>
          <p:cNvPr id="310" name="Google Shape;310;p2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ts val="3600"/>
              <a:buFont typeface="Calibri"/>
              <a:buNone/>
            </a:pPr>
            <a:r>
              <a:rPr lang="el-GR" sz="3600">
                <a:solidFill>
                  <a:schemeClr val="accent4">
                    <a:lumMod val="90000"/>
                    <a:lumOff val="10000"/>
                  </a:schemeClr>
                </a:solidFill>
              </a:rPr>
              <a:t>Καθηγητής/-τρια - μερικές προτάσεις για ένα δημιουργικό και θετικό μήνυμα:</a:t>
            </a:r>
          </a:p>
        </p:txBody>
      </p:sp>
      <p:pic>
        <p:nvPicPr>
          <p:cNvPr id="311" name="Google Shape;311;p22" descr="Picture 7"/>
          <p:cNvPicPr preferRelativeResize="0"/>
          <p:nvPr/>
        </p:nvPicPr>
        <p:blipFill rotWithShape="1">
          <a:blip r:embed="rId3">
            <a:alphaModFix/>
          </a:blip>
          <a:srcRect/>
          <a:stretch/>
        </p:blipFill>
        <p:spPr>
          <a:xfrm>
            <a:off x="9768115" y="2348986"/>
            <a:ext cx="3064386" cy="23906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3"/>
          <p:cNvSpPr txBox="1">
            <a:spLocks noGrp="1"/>
          </p:cNvSpPr>
          <p:nvPr>
            <p:ph type="body" idx="1"/>
          </p:nvPr>
        </p:nvSpPr>
        <p:spPr>
          <a:xfrm>
            <a:off x="502500" y="1152150"/>
            <a:ext cx="11994300" cy="6163200"/>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C00000"/>
              </a:buClr>
              <a:buSzPts val="3000"/>
              <a:buFont typeface="Arial"/>
              <a:buChar char="•"/>
            </a:pPr>
            <a:r>
              <a:rPr lang="el-GR" sz="3000" dirty="0">
                <a:solidFill>
                  <a:srgbClr val="C00000"/>
                </a:solidFill>
              </a:rPr>
              <a:t>Ασφαλές</a:t>
            </a:r>
            <a:r>
              <a:rPr lang="el-GR" sz="3000" dirty="0"/>
              <a:t> και φιλόξενο περιβάλλον - καλός φωτισμός - όχι αποπνικτικό</a:t>
            </a:r>
          </a:p>
          <a:p>
            <a:pPr marL="342900" lvl="0" indent="-209550" algn="l" rtl="0">
              <a:lnSpc>
                <a:spcPct val="142857"/>
              </a:lnSpc>
              <a:spcBef>
                <a:spcPts val="600"/>
              </a:spcBef>
              <a:spcAft>
                <a:spcPts val="0"/>
              </a:spcAft>
              <a:buClr>
                <a:srgbClr val="44546A"/>
              </a:buClr>
              <a:buSzPts val="2100"/>
              <a:buFont typeface="Arial"/>
              <a:buNone/>
            </a:pPr>
            <a:endParaRPr sz="3000" dirty="0">
              <a:solidFill>
                <a:srgbClr val="44546A"/>
              </a:solidFill>
            </a:endParaRPr>
          </a:p>
          <a:p>
            <a:pPr marL="342900" lvl="0" indent="-342900" algn="l" rtl="0">
              <a:lnSpc>
                <a:spcPct val="107142"/>
              </a:lnSpc>
              <a:spcBef>
                <a:spcPts val="600"/>
              </a:spcBef>
              <a:spcAft>
                <a:spcPts val="0"/>
              </a:spcAft>
              <a:buClr>
                <a:srgbClr val="44546A"/>
              </a:buClr>
              <a:buSzPts val="3000"/>
              <a:buFont typeface="Arial"/>
              <a:buChar char="•"/>
            </a:pPr>
            <a:r>
              <a:rPr lang="el-GR" sz="3000" dirty="0"/>
              <a:t>Οπτικά φιλικό - επιβεβαιώσεις και </a:t>
            </a:r>
            <a:r>
              <a:rPr lang="el-GR" sz="3000" dirty="0">
                <a:solidFill>
                  <a:srgbClr val="C00000"/>
                </a:solidFill>
              </a:rPr>
              <a:t>πολύχρωμες αφίσες</a:t>
            </a:r>
            <a:r>
              <a:rPr lang="el-GR" sz="3000" dirty="0"/>
              <a:t> στους τοίχους</a:t>
            </a:r>
          </a:p>
          <a:p>
            <a:pPr marL="342900" lvl="0" indent="-165100" algn="l" rtl="0">
              <a:lnSpc>
                <a:spcPct val="107142"/>
              </a:lnSpc>
              <a:spcBef>
                <a:spcPts val="600"/>
              </a:spcBef>
              <a:spcAft>
                <a:spcPts val="0"/>
              </a:spcAft>
              <a:buClr>
                <a:srgbClr val="44546A"/>
              </a:buClr>
              <a:buSzPts val="2800"/>
              <a:buFont typeface="Arial"/>
              <a:buNone/>
            </a:pPr>
            <a:endParaRPr sz="3000" dirty="0"/>
          </a:p>
          <a:p>
            <a:pPr marL="342900" lvl="0" indent="-342900" algn="l" rtl="0">
              <a:lnSpc>
                <a:spcPct val="107142"/>
              </a:lnSpc>
              <a:spcBef>
                <a:spcPts val="600"/>
              </a:spcBef>
              <a:spcAft>
                <a:spcPts val="0"/>
              </a:spcAft>
              <a:buClr>
                <a:srgbClr val="44546A"/>
              </a:buClr>
              <a:buSzPts val="3000"/>
              <a:buFont typeface="Arial"/>
              <a:buChar char="•"/>
            </a:pPr>
            <a:r>
              <a:rPr lang="el-GR" sz="3000" dirty="0"/>
              <a:t>Πρόσβαση σε </a:t>
            </a:r>
            <a:r>
              <a:rPr lang="el-GR" sz="3000" dirty="0">
                <a:solidFill>
                  <a:srgbClr val="C00000"/>
                </a:solidFill>
              </a:rPr>
              <a:t>νερό</a:t>
            </a:r>
            <a:r>
              <a:rPr lang="el-GR" sz="3000" dirty="0"/>
              <a:t> και εγκαταστάσεις άνεσης</a:t>
            </a:r>
          </a:p>
          <a:p>
            <a:pPr marL="342900" lvl="0" indent="-165100" algn="l" rtl="0">
              <a:lnSpc>
                <a:spcPct val="107142"/>
              </a:lnSpc>
              <a:spcBef>
                <a:spcPts val="600"/>
              </a:spcBef>
              <a:spcAft>
                <a:spcPts val="0"/>
              </a:spcAft>
              <a:buClr>
                <a:srgbClr val="44546A"/>
              </a:buClr>
              <a:buSzPts val="2800"/>
              <a:buFont typeface="Arial"/>
              <a:buNone/>
            </a:pPr>
            <a:endParaRPr sz="3000" dirty="0"/>
          </a:p>
          <a:p>
            <a:pPr marL="342900" lvl="0" indent="-342900" algn="l" rtl="0">
              <a:lnSpc>
                <a:spcPct val="107142"/>
              </a:lnSpc>
              <a:spcBef>
                <a:spcPts val="600"/>
              </a:spcBef>
              <a:spcAft>
                <a:spcPts val="0"/>
              </a:spcAft>
              <a:buClr>
                <a:srgbClr val="C00000"/>
              </a:buClr>
              <a:buSzPts val="3000"/>
              <a:buFont typeface="Arial"/>
              <a:buChar char="•"/>
            </a:pPr>
            <a:r>
              <a:rPr lang="el-GR" sz="3000" dirty="0">
                <a:solidFill>
                  <a:srgbClr val="C00000"/>
                </a:solidFill>
              </a:rPr>
              <a:t>Τακτοποιημένο και καλά οργανωμένο</a:t>
            </a:r>
            <a:r>
              <a:rPr lang="el-GR" sz="3000" dirty="0"/>
              <a:t> για τις                                       ανάγκες της ομάδας, αλλά με χώρο για κίνηση </a:t>
            </a:r>
          </a:p>
          <a:p>
            <a:pPr marL="342900" lvl="0" indent="-165100" algn="l" rtl="0">
              <a:lnSpc>
                <a:spcPct val="107142"/>
              </a:lnSpc>
              <a:spcBef>
                <a:spcPts val="600"/>
              </a:spcBef>
              <a:spcAft>
                <a:spcPts val="0"/>
              </a:spcAft>
              <a:buClr>
                <a:srgbClr val="44546A"/>
              </a:buClr>
              <a:buSzPts val="2800"/>
              <a:buFont typeface="Arial"/>
              <a:buNone/>
            </a:pPr>
            <a:endParaRPr sz="3000" dirty="0"/>
          </a:p>
          <a:p>
            <a:pPr marL="342900" lvl="0" indent="-342900" algn="l" rtl="0">
              <a:lnSpc>
                <a:spcPct val="107142"/>
              </a:lnSpc>
              <a:spcBef>
                <a:spcPts val="600"/>
              </a:spcBef>
              <a:spcAft>
                <a:spcPts val="0"/>
              </a:spcAft>
              <a:buClr>
                <a:srgbClr val="C00000"/>
              </a:buClr>
              <a:buSzPts val="3000"/>
              <a:buFont typeface="Arial"/>
              <a:buChar char="•"/>
            </a:pPr>
            <a:r>
              <a:rPr lang="el-GR" sz="3000" dirty="0">
                <a:solidFill>
                  <a:srgbClr val="C00000"/>
                </a:solidFill>
              </a:rPr>
              <a:t>Άνετες καρέκλες</a:t>
            </a:r>
            <a:r>
              <a:rPr lang="el-GR" sz="3000" dirty="0"/>
              <a:t> και τραπέζια σε εσωτερικούς χώρους</a:t>
            </a:r>
          </a:p>
        </p:txBody>
      </p:sp>
      <p:sp>
        <p:nvSpPr>
          <p:cNvPr id="317" name="Google Shape;317;p2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chemeClr val="accent4">
                    <a:lumMod val="90000"/>
                    <a:lumOff val="10000"/>
                  </a:schemeClr>
                </a:solidFill>
              </a:rPr>
              <a:t>Περιβάλλον - μερικές προτάσεις για καλή ατμόσφαιρα</a:t>
            </a:r>
          </a:p>
        </p:txBody>
      </p:sp>
      <p:pic>
        <p:nvPicPr>
          <p:cNvPr id="318" name="Google Shape;318;p23" descr="Picture 5"/>
          <p:cNvPicPr preferRelativeResize="0"/>
          <p:nvPr/>
        </p:nvPicPr>
        <p:blipFill rotWithShape="1">
          <a:blip r:embed="rId3">
            <a:alphaModFix/>
          </a:blip>
          <a:srcRect/>
          <a:stretch/>
        </p:blipFill>
        <p:spPr>
          <a:xfrm>
            <a:off x="9105512" y="3451464"/>
            <a:ext cx="3391288" cy="2502527"/>
          </a:xfrm>
          <a:prstGeom prst="rect">
            <a:avLst/>
          </a:prstGeom>
          <a:noFill/>
          <a:ln>
            <a:noFill/>
          </a:ln>
        </p:spPr>
      </p:pic>
      <p:sp>
        <p:nvSpPr>
          <p:cNvPr id="319" name="Google Shape;319;p23"/>
          <p:cNvSpPr txBox="1"/>
          <p:nvPr/>
        </p:nvSpPr>
        <p:spPr>
          <a:xfrm>
            <a:off x="6713219" y="7926265"/>
            <a:ext cx="5623562" cy="2311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accent2"/>
              </a:buClr>
              <a:buSzPts val="900"/>
              <a:buFont typeface="Calibri"/>
              <a:buNone/>
            </a:pPr>
            <a:r>
              <a:rPr lang="el-GR" sz="900" b="0" i="0" u="sng" strike="noStrike" cap="none">
                <a:solidFill>
                  <a:schemeClr val="accent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Αυτή η φωτογραφία</a:t>
            </a:r>
            <a:r>
              <a:rPr lang="el-GR" sz="900" b="0" i="0" strike="noStrike" cap="none">
                <a:latin typeface="Calibri"/>
                <a:ea typeface="Calibri"/>
                <a:cs typeface="Calibri"/>
                <a:sym typeface="Calibri"/>
              </a:rPr>
              <a:t> από Άγνωστο Συγγραφέα έχει άδεια χρήσης </a:t>
            </a:r>
            <a:r>
              <a:rPr lang="el-GR" sz="900" b="0" i="0" u="sng" strike="noStrike" cap="none">
                <a:solidFill>
                  <a:schemeClr val="accent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4"/>
          <p:cNvSpPr txBox="1">
            <a:spLocks noGrp="1"/>
          </p:cNvSpPr>
          <p:nvPr>
            <p:ph type="body" idx="1"/>
          </p:nvPr>
        </p:nvSpPr>
        <p:spPr>
          <a:xfrm>
            <a:off x="231625" y="1152150"/>
            <a:ext cx="13103400" cy="5901900"/>
          </a:xfrm>
          <a:prstGeom prst="rect">
            <a:avLst/>
          </a:prstGeom>
          <a:noFill/>
          <a:ln>
            <a:noFill/>
          </a:ln>
        </p:spPr>
        <p:txBody>
          <a:bodyPr spcFirstLastPara="1" wrap="square" lIns="45700" tIns="45700" rIns="45700" bIns="45700" anchor="t" anchorCtr="0">
            <a:noAutofit/>
          </a:bodyPr>
          <a:lstStyle/>
          <a:p>
            <a:pPr marL="342900" lvl="0" indent="-342900" algn="l" rtl="0">
              <a:lnSpc>
                <a:spcPct val="107142"/>
              </a:lnSpc>
              <a:spcBef>
                <a:spcPts val="0"/>
              </a:spcBef>
              <a:spcAft>
                <a:spcPts val="0"/>
              </a:spcAft>
              <a:buClr>
                <a:srgbClr val="44546A"/>
              </a:buClr>
              <a:buSzPts val="3100"/>
              <a:buFont typeface="Arial"/>
              <a:buChar char="•"/>
            </a:pPr>
            <a:endParaRPr lang="en-US" sz="3100" dirty="0"/>
          </a:p>
          <a:p>
            <a:pPr marL="342900" lvl="0" indent="-342900" algn="l" rtl="0">
              <a:lnSpc>
                <a:spcPct val="107142"/>
              </a:lnSpc>
              <a:spcBef>
                <a:spcPts val="0"/>
              </a:spcBef>
              <a:spcAft>
                <a:spcPts val="0"/>
              </a:spcAft>
              <a:buClr>
                <a:srgbClr val="44546A"/>
              </a:buClr>
              <a:buSzPts val="3100"/>
              <a:buFont typeface="Arial"/>
              <a:buChar char="•"/>
            </a:pPr>
            <a:r>
              <a:rPr lang="el-GR" sz="3100"/>
              <a:t>Ήρεμη ατμόσφαιρα - οι συμμετέχοντες/-χουσες δημιουργούν κανόνες - </a:t>
            </a:r>
            <a:r>
              <a:rPr lang="el-GR" sz="3100">
                <a:solidFill>
                  <a:srgbClr val="C00000"/>
                </a:solidFill>
              </a:rPr>
              <a:t>οι προσδοκίες συμπεριφοράς</a:t>
            </a:r>
            <a:r>
              <a:rPr lang="el-GR" sz="3100"/>
              <a:t> "ανήκουν" στην ομάδα - ρουτίνα και δομή ώστε τα άτομα να γνωρίζουν τι να περιμένουν</a:t>
            </a:r>
          </a:p>
          <a:p>
            <a:pPr marL="342900" lvl="0" indent="-342900" algn="l" rtl="0">
              <a:lnSpc>
                <a:spcPct val="107142"/>
              </a:lnSpc>
              <a:spcBef>
                <a:spcPts val="600"/>
              </a:spcBef>
              <a:spcAft>
                <a:spcPts val="0"/>
              </a:spcAft>
              <a:buClr>
                <a:srgbClr val="C00000"/>
              </a:buClr>
              <a:buSzPts val="3100"/>
              <a:buFont typeface="Arial"/>
              <a:buChar char="•"/>
            </a:pPr>
            <a:r>
              <a:rPr lang="el-GR" sz="3100"/>
              <a:t>Θετική γλώσσα - </a:t>
            </a:r>
            <a:r>
              <a:rPr lang="el-GR" sz="3100" b="1">
                <a:solidFill>
                  <a:srgbClr val="097D74"/>
                </a:solidFill>
              </a:rPr>
              <a:t>«Παρακαλώ κρατήστε τα τηλέφωνα στο αθόρυβο»</a:t>
            </a:r>
            <a:r>
              <a:rPr lang="el-GR" sz="3100"/>
              <a:t> και όχι </a:t>
            </a:r>
            <a:r>
              <a:rPr lang="el-GR" sz="3100" b="1">
                <a:solidFill>
                  <a:srgbClr val="FF0000"/>
                </a:solidFill>
              </a:rPr>
              <a:t>«Μην κρατάτε τα τηλέφωνα ανοιχτά».</a:t>
            </a:r>
          </a:p>
          <a:p>
            <a:pPr marL="342900" lvl="0" indent="-342900" algn="l" rtl="0">
              <a:lnSpc>
                <a:spcPct val="107142"/>
              </a:lnSpc>
              <a:spcBef>
                <a:spcPts val="600"/>
              </a:spcBef>
              <a:spcAft>
                <a:spcPts val="0"/>
              </a:spcAft>
              <a:buClr>
                <a:srgbClr val="44546A"/>
              </a:buClr>
              <a:buSzPts val="3100"/>
              <a:buFont typeface="Arial"/>
              <a:buChar char="•"/>
            </a:pPr>
            <a:r>
              <a:rPr lang="el-GR" sz="3100"/>
              <a:t>Μεγάλη ποικιλία μαθησιακού υλικού για διαφορετικά </a:t>
            </a:r>
            <a:r>
              <a:rPr lang="el-GR" sz="3100">
                <a:solidFill>
                  <a:srgbClr val="C00000"/>
                </a:solidFill>
              </a:rPr>
              <a:t>μαθησιακά στυλ</a:t>
            </a:r>
          </a:p>
          <a:p>
            <a:pPr lvl="0" indent="-457200" algn="l" rtl="0">
              <a:lnSpc>
                <a:spcPct val="107142"/>
              </a:lnSpc>
              <a:spcBef>
                <a:spcPts val="600"/>
              </a:spcBef>
              <a:spcAft>
                <a:spcPts val="0"/>
              </a:spcAft>
              <a:buClr>
                <a:srgbClr val="44546A"/>
              </a:buClr>
              <a:buSzPts val="2800"/>
              <a:buFont typeface="Arial" panose="020B0604020202020204" pitchFamily="34" charset="0"/>
              <a:buChar char="•"/>
            </a:pPr>
            <a:r>
              <a:rPr lang="el-GR" sz="3100"/>
              <a:t>Ο/Η καθηγητής/-τρια γνωρίζει το υπόβαθρο των μαθητών/-τριών - γνωρίζει τους στόχους τους</a:t>
            </a:r>
          </a:p>
          <a:p>
            <a:pPr marL="457200" lvl="0" indent="-457200" algn="l" rtl="0">
              <a:lnSpc>
                <a:spcPct val="107142"/>
              </a:lnSpc>
              <a:spcBef>
                <a:spcPts val="600"/>
              </a:spcBef>
              <a:spcAft>
                <a:spcPts val="0"/>
              </a:spcAft>
              <a:buClr>
                <a:srgbClr val="44546A"/>
              </a:buClr>
              <a:buSzPts val="3100"/>
              <a:buFont typeface="Arial"/>
              <a:buChar char="•"/>
            </a:pPr>
            <a:r>
              <a:rPr lang="el-GR" sz="3100"/>
              <a:t>Συζήτηση και χρήση </a:t>
            </a:r>
            <a:r>
              <a:rPr lang="el-GR" sz="3100">
                <a:solidFill>
                  <a:srgbClr val="C00000"/>
                </a:solidFill>
              </a:rPr>
              <a:t>νέου λεξιλογίου</a:t>
            </a:r>
            <a:r>
              <a:rPr lang="el-GR" sz="3100"/>
              <a:t> για την αύξηση της αυτοπεποίθησης</a:t>
            </a:r>
          </a:p>
          <a:p>
            <a:pPr marL="457200" lvl="0" indent="-457200" algn="l" rtl="0">
              <a:lnSpc>
                <a:spcPct val="107142"/>
              </a:lnSpc>
              <a:spcBef>
                <a:spcPts val="600"/>
              </a:spcBef>
              <a:spcAft>
                <a:spcPts val="0"/>
              </a:spcAft>
              <a:buClr>
                <a:srgbClr val="44546A"/>
              </a:buClr>
              <a:buSzPts val="3100"/>
              <a:buFont typeface="Arial"/>
              <a:buChar char="•"/>
            </a:pPr>
            <a:r>
              <a:rPr lang="el-GR" sz="3100"/>
              <a:t>Οι καθηγητές/-τριες γνωρίζουν τους "ρόλους" μέσα στη </a:t>
            </a:r>
            <a:r>
              <a:rPr lang="el-GR" sz="3100">
                <a:solidFill>
                  <a:srgbClr val="C00000"/>
                </a:solidFill>
              </a:rPr>
              <a:t>δυναμική της ομάδας</a:t>
            </a:r>
          </a:p>
        </p:txBody>
      </p:sp>
      <p:sp>
        <p:nvSpPr>
          <p:cNvPr id="325" name="Google Shape;325;p24"/>
          <p:cNvSpPr txBox="1">
            <a:spLocks noGrp="1"/>
          </p:cNvSpPr>
          <p:nvPr>
            <p:ph type="title"/>
          </p:nvPr>
        </p:nvSpPr>
        <p:spPr>
          <a:xfrm>
            <a:off x="352926" y="432158"/>
            <a:ext cx="12479575"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chemeClr val="accent4">
                    <a:lumMod val="90000"/>
                    <a:lumOff val="10000"/>
                  </a:schemeClr>
                </a:solidFill>
              </a:rPr>
              <a:t>Κάποιες σκέψεις - γενικές προτάσεις </a:t>
            </a:r>
          </a:p>
        </p:txBody>
      </p:sp>
      <p:pic>
        <p:nvPicPr>
          <p:cNvPr id="326" name="Google Shape;326;p24" descr="Picture 8"/>
          <p:cNvPicPr preferRelativeResize="0"/>
          <p:nvPr/>
        </p:nvPicPr>
        <p:blipFill rotWithShape="1">
          <a:blip r:embed="rId3">
            <a:alphaModFix/>
          </a:blip>
          <a:srcRect/>
          <a:stretch/>
        </p:blipFill>
        <p:spPr>
          <a:xfrm>
            <a:off x="9647959" y="0"/>
            <a:ext cx="2959469" cy="166894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5"/>
          <p:cNvSpPr/>
          <p:nvPr/>
        </p:nvSpPr>
        <p:spPr>
          <a:xfrm>
            <a:off x="-1" y="0"/>
            <a:ext cx="13331667" cy="75057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dirty="0">
              <a:solidFill>
                <a:srgbClr val="FFFFFF"/>
              </a:solidFill>
              <a:latin typeface="Calibri"/>
              <a:ea typeface="Calibri"/>
              <a:cs typeface="Calibri"/>
              <a:sym typeface="Calibri"/>
            </a:endParaRPr>
          </a:p>
        </p:txBody>
      </p:sp>
      <p:pic>
        <p:nvPicPr>
          <p:cNvPr id="334" name="Google Shape;334;p25" descr="Picture 5"/>
          <p:cNvPicPr preferRelativeResize="0"/>
          <p:nvPr/>
        </p:nvPicPr>
        <p:blipFill rotWithShape="1">
          <a:blip r:embed="rId3">
            <a:alphaModFix/>
          </a:blip>
          <a:srcRect/>
          <a:stretch/>
        </p:blipFill>
        <p:spPr>
          <a:xfrm>
            <a:off x="2877831" y="2185332"/>
            <a:ext cx="7112590" cy="4026470"/>
          </a:xfrm>
          <a:prstGeom prst="rect">
            <a:avLst/>
          </a:prstGeom>
          <a:noFill/>
          <a:ln>
            <a:noFill/>
          </a:ln>
        </p:spPr>
      </p:pic>
      <p:sp>
        <p:nvSpPr>
          <p:cNvPr id="2" name="TextBox 1">
            <a:extLst>
              <a:ext uri="{FF2B5EF4-FFF2-40B4-BE49-F238E27FC236}">
                <a16:creationId xmlns:a16="http://schemas.microsoft.com/office/drawing/2014/main" id="{D1A8B74C-B6A5-4898-8674-842FC4A74524}"/>
              </a:ext>
            </a:extLst>
          </p:cNvPr>
          <p:cNvSpPr txBox="1"/>
          <p:nvPr/>
        </p:nvSpPr>
        <p:spPr>
          <a:xfrm>
            <a:off x="3703791" y="1288385"/>
            <a:ext cx="5176417" cy="707886"/>
          </a:xfrm>
          <a:prstGeom prst="rect">
            <a:avLst/>
          </a:prstGeom>
          <a:noFill/>
        </p:spPr>
        <p:txBody>
          <a:bodyPr wrap="none" rtlCol="0">
            <a:spAutoFit/>
          </a:bodyPr>
          <a:lstStyle/>
          <a:p>
            <a:r>
              <a:rPr lang="el-GR" sz="4000">
                <a:solidFill>
                  <a:schemeClr val="accent4">
                    <a:lumMod val="90000"/>
                    <a:lumOff val="10000"/>
                  </a:schemeClr>
                </a:solidFill>
              </a:rPr>
              <a:t>Διάλειμμα για Τσάι και Καφέ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6"/>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chemeClr val="accent4">
                    <a:lumMod val="90000"/>
                    <a:lumOff val="10000"/>
                  </a:schemeClr>
                </a:solidFill>
              </a:rPr>
              <a:t>Money Matters και οι δραστηριότητες </a:t>
            </a:r>
          </a:p>
        </p:txBody>
      </p:sp>
      <p:grpSp>
        <p:nvGrpSpPr>
          <p:cNvPr id="340" name="Google Shape;340;p26"/>
          <p:cNvGrpSpPr/>
          <p:nvPr/>
        </p:nvGrpSpPr>
        <p:grpSpPr>
          <a:xfrm>
            <a:off x="1226334" y="1091513"/>
            <a:ext cx="11347553" cy="4996063"/>
            <a:chOff x="-2" y="649045"/>
            <a:chExt cx="11347552" cy="4996062"/>
          </a:xfrm>
        </p:grpSpPr>
        <p:grpSp>
          <p:nvGrpSpPr>
            <p:cNvPr id="341" name="Google Shape;341;p26"/>
            <p:cNvGrpSpPr/>
            <p:nvPr/>
          </p:nvGrpSpPr>
          <p:grpSpPr>
            <a:xfrm>
              <a:off x="3485181" y="663535"/>
              <a:ext cx="2980088" cy="3425391"/>
              <a:chOff x="-1" y="0"/>
              <a:chExt cx="2980087" cy="3425390"/>
            </a:xfrm>
          </p:grpSpPr>
          <p:sp>
            <p:nvSpPr>
              <p:cNvPr id="342" name="Google Shape;342;p26"/>
              <p:cNvSpPr/>
              <p:nvPr/>
            </p:nvSpPr>
            <p:spPr>
              <a:xfrm rot="5400000">
                <a:off x="-222652" y="222651"/>
                <a:ext cx="3425390" cy="2980087"/>
              </a:xfrm>
              <a:custGeom>
                <a:avLst/>
                <a:gdLst/>
                <a:ahLst/>
                <a:cxnLst/>
                <a:rect l="l" t="t" r="r" b="b"/>
                <a:pathLst>
                  <a:path w="21600" h="21600" extrusionOk="0">
                    <a:moveTo>
                      <a:pt x="0" y="10800"/>
                    </a:moveTo>
                    <a:lnTo>
                      <a:pt x="4698" y="0"/>
                    </a:lnTo>
                    <a:lnTo>
                      <a:pt x="16902" y="0"/>
                    </a:lnTo>
                    <a:lnTo>
                      <a:pt x="21600" y="10800"/>
                    </a:lnTo>
                    <a:lnTo>
                      <a:pt x="16902" y="21600"/>
                    </a:lnTo>
                    <a:lnTo>
                      <a:pt x="4698" y="21600"/>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2800"/>
                  <a:buFont typeface="Calibri"/>
                  <a:buNone/>
                </a:pPr>
                <a:endParaRPr sz="2800" b="0" i="0" u="none" strike="noStrike" cap="none">
                  <a:solidFill>
                    <a:srgbClr val="FFFFFF"/>
                  </a:solidFill>
                  <a:latin typeface="Calibri"/>
                  <a:ea typeface="Calibri"/>
                  <a:cs typeface="Calibri"/>
                  <a:sym typeface="Calibri"/>
                </a:endParaRPr>
              </a:p>
            </p:txBody>
          </p:sp>
          <p:sp>
            <p:nvSpPr>
              <p:cNvPr id="343" name="Google Shape;343;p26"/>
              <p:cNvSpPr txBox="1"/>
              <p:nvPr/>
            </p:nvSpPr>
            <p:spPr>
              <a:xfrm>
                <a:off x="464395" y="1480847"/>
                <a:ext cx="2051400" cy="437033"/>
              </a:xfrm>
              <a:prstGeom prst="rect">
                <a:avLst/>
              </a:prstGeom>
              <a:noFill/>
              <a:ln>
                <a:noFill/>
              </a:ln>
            </p:spPr>
            <p:txBody>
              <a:bodyPr spcFirstLastPara="1" wrap="square" lIns="106675" tIns="106675" rIns="106675" bIns="106675" anchor="ctr" anchorCtr="0">
                <a:spAutoFit/>
              </a:bodyPr>
              <a:lstStyle/>
              <a:p>
                <a:pPr marL="0" marR="0" lvl="0" indent="0" algn="ctr" rtl="0">
                  <a:lnSpc>
                    <a:spcPct val="90000"/>
                  </a:lnSpc>
                  <a:spcBef>
                    <a:spcPts val="0"/>
                  </a:spcBef>
                  <a:spcAft>
                    <a:spcPts val="0"/>
                  </a:spcAft>
                  <a:buClr>
                    <a:srgbClr val="FFFFFF"/>
                  </a:buClr>
                  <a:buSzPts val="2800"/>
                  <a:buFont typeface="Calibri"/>
                  <a:buNone/>
                </a:pPr>
                <a:endParaRPr sz="1600" b="0" i="0" u="none" strike="noStrike" cap="none" dirty="0">
                  <a:solidFill>
                    <a:srgbClr val="000000"/>
                  </a:solidFill>
                  <a:latin typeface="Arial"/>
                  <a:ea typeface="Arial"/>
                  <a:cs typeface="Arial"/>
                  <a:sym typeface="Arial"/>
                </a:endParaRPr>
              </a:p>
            </p:txBody>
          </p:sp>
        </p:grpSp>
        <p:sp>
          <p:nvSpPr>
            <p:cNvPr id="344" name="Google Shape;344;p26"/>
            <p:cNvSpPr txBox="1"/>
            <p:nvPr/>
          </p:nvSpPr>
          <p:spPr>
            <a:xfrm>
              <a:off x="7524950" y="975655"/>
              <a:ext cx="3822600" cy="4669452"/>
            </a:xfrm>
            <a:prstGeom prst="rect">
              <a:avLst/>
            </a:prstGeom>
            <a:noFill/>
            <a:ln>
              <a:noFill/>
            </a:ln>
          </p:spPr>
          <p:txBody>
            <a:bodyPr spcFirstLastPara="1" wrap="square" lIns="129525" tIns="129525" rIns="129525" bIns="129525" anchor="ctr" anchorCtr="0">
              <a:spAutoFit/>
            </a:bodyPr>
            <a:lstStyle/>
            <a:p>
              <a:pPr marL="0" marR="0" lvl="0" indent="0" algn="l" rtl="0">
                <a:lnSpc>
                  <a:spcPct val="90000"/>
                </a:lnSpc>
                <a:spcBef>
                  <a:spcPts val="1400"/>
                </a:spcBef>
                <a:spcAft>
                  <a:spcPts val="0"/>
                </a:spcAft>
                <a:buClr>
                  <a:srgbClr val="00B050"/>
                </a:buClr>
                <a:buSzPts val="3400"/>
                <a:buFont typeface="Calibri"/>
                <a:buNone/>
              </a:pPr>
              <a:r>
                <a:rPr lang="el-GR" sz="3400" b="0" i="0" u="none" strike="noStrike" cap="none" dirty="0">
                  <a:solidFill>
                    <a:schemeClr val="accent4">
                      <a:lumMod val="90000"/>
                      <a:lumOff val="10000"/>
                    </a:schemeClr>
                  </a:solidFill>
                  <a:latin typeface="Calibri"/>
                  <a:ea typeface="Calibri"/>
                  <a:cs typeface="Calibri"/>
                  <a:sym typeface="Calibri"/>
                </a:rPr>
                <a:t>Δεξιότητες σκέψης</a:t>
              </a:r>
            </a:p>
            <a:p>
              <a:pPr marL="0" marR="0" lvl="0" indent="0" algn="l" rtl="0">
                <a:lnSpc>
                  <a:spcPct val="90000"/>
                </a:lnSpc>
                <a:spcBef>
                  <a:spcPts val="1400"/>
                </a:spcBef>
                <a:spcAft>
                  <a:spcPts val="0"/>
                </a:spcAft>
                <a:buClr>
                  <a:srgbClr val="0717DF"/>
                </a:buClr>
                <a:buSzPts val="3400"/>
                <a:buFont typeface="Calibri"/>
                <a:buNone/>
              </a:pPr>
              <a:r>
                <a:rPr lang="el-GR" sz="3400" b="0" i="0" u="none" strike="noStrike" cap="none" dirty="0">
                  <a:solidFill>
                    <a:srgbClr val="0717DF"/>
                  </a:solidFill>
                  <a:latin typeface="Calibri"/>
                  <a:ea typeface="Calibri"/>
                  <a:cs typeface="Calibri"/>
                  <a:sym typeface="Calibri"/>
                </a:rPr>
                <a:t> </a:t>
              </a:r>
            </a:p>
            <a:p>
              <a:pPr marL="0" marR="0" lvl="0" indent="0" algn="l" rtl="0">
                <a:lnSpc>
                  <a:spcPct val="90000"/>
                </a:lnSpc>
                <a:spcBef>
                  <a:spcPts val="1400"/>
                </a:spcBef>
                <a:spcAft>
                  <a:spcPts val="0"/>
                </a:spcAft>
                <a:buClr>
                  <a:srgbClr val="C00000"/>
                </a:buClr>
                <a:buSzPts val="3400"/>
                <a:buFont typeface="Calibri"/>
                <a:buNone/>
              </a:pPr>
              <a:r>
                <a:rPr lang="el-GR" sz="3400" b="0" i="0" u="none" strike="noStrike" cap="none" dirty="0">
                  <a:solidFill>
                    <a:srgbClr val="C00000"/>
                  </a:solidFill>
                  <a:latin typeface="Calibri"/>
                  <a:ea typeface="Calibri"/>
                  <a:cs typeface="Calibri"/>
                  <a:sym typeface="Calibri"/>
                </a:rPr>
                <a:t>Οικονομικές δεξιότητες και Γνώσεις</a:t>
              </a:r>
            </a:p>
            <a:p>
              <a:pPr marL="0" marR="0" lvl="0" indent="0" algn="l" rtl="0">
                <a:lnSpc>
                  <a:spcPct val="90000"/>
                </a:lnSpc>
                <a:spcBef>
                  <a:spcPts val="800"/>
                </a:spcBef>
                <a:spcAft>
                  <a:spcPts val="0"/>
                </a:spcAft>
                <a:buClr>
                  <a:srgbClr val="C00000"/>
                </a:buClr>
                <a:buSzPts val="2100"/>
                <a:buFont typeface="Calibri"/>
                <a:buNone/>
              </a:pPr>
              <a:endParaRPr sz="2100" b="0" i="0" u="none" strike="noStrike" cap="none" dirty="0">
                <a:solidFill>
                  <a:srgbClr val="44546A"/>
                </a:solidFill>
                <a:latin typeface="Calibri"/>
                <a:ea typeface="Calibri"/>
                <a:cs typeface="Calibri"/>
                <a:sym typeface="Calibri"/>
              </a:endParaRPr>
            </a:p>
            <a:p>
              <a:pPr marL="0" marR="0" lvl="0" indent="0" algn="l" rtl="0">
                <a:lnSpc>
                  <a:spcPct val="90000"/>
                </a:lnSpc>
                <a:spcBef>
                  <a:spcPts val="1400"/>
                </a:spcBef>
                <a:spcAft>
                  <a:spcPts val="0"/>
                </a:spcAft>
                <a:buClr>
                  <a:srgbClr val="0717DF"/>
                </a:buClr>
                <a:buSzPts val="3400"/>
                <a:buFont typeface="Calibri"/>
                <a:buNone/>
              </a:pPr>
              <a:r>
                <a:rPr lang="el-GR" sz="3400" b="0" i="0" u="none" strike="noStrike" cap="none" dirty="0">
                  <a:solidFill>
                    <a:srgbClr val="0717DF"/>
                  </a:solidFill>
                  <a:latin typeface="Calibri"/>
                  <a:ea typeface="Calibri"/>
                  <a:cs typeface="Calibri"/>
                  <a:sym typeface="Calibri"/>
                </a:rPr>
                <a:t>Πόροι Money </a:t>
              </a:r>
              <a:r>
                <a:rPr lang="el-GR" sz="3400" b="0" i="0" u="none" strike="noStrike" cap="none" dirty="0" err="1">
                  <a:solidFill>
                    <a:srgbClr val="0717DF"/>
                  </a:solidFill>
                  <a:latin typeface="Calibri"/>
                  <a:ea typeface="Calibri"/>
                  <a:cs typeface="Calibri"/>
                  <a:sym typeface="Calibri"/>
                </a:rPr>
                <a:t>Matters</a:t>
              </a:r>
              <a:r>
                <a:rPr lang="el-GR" sz="3400" b="0" i="0" u="none" strike="noStrike" cap="none" dirty="0">
                  <a:solidFill>
                    <a:srgbClr val="0717DF"/>
                  </a:solidFill>
                  <a:latin typeface="Calibri"/>
                  <a:ea typeface="Calibri"/>
                  <a:cs typeface="Calibri"/>
                  <a:sym typeface="Calibri"/>
                </a:rPr>
                <a:t> </a:t>
              </a:r>
            </a:p>
          </p:txBody>
        </p:sp>
        <p:grpSp>
          <p:nvGrpSpPr>
            <p:cNvPr id="345" name="Google Shape;345;p26"/>
            <p:cNvGrpSpPr/>
            <p:nvPr/>
          </p:nvGrpSpPr>
          <p:grpSpPr>
            <a:xfrm>
              <a:off x="-2" y="649045"/>
              <a:ext cx="2980089" cy="3425391"/>
              <a:chOff x="-1" y="0"/>
              <a:chExt cx="2980087" cy="3425390"/>
            </a:xfrm>
          </p:grpSpPr>
          <p:sp>
            <p:nvSpPr>
              <p:cNvPr id="346" name="Google Shape;346;p26"/>
              <p:cNvSpPr/>
              <p:nvPr/>
            </p:nvSpPr>
            <p:spPr>
              <a:xfrm rot="5400000">
                <a:off x="-222652" y="222651"/>
                <a:ext cx="3425390" cy="2980087"/>
              </a:xfrm>
              <a:custGeom>
                <a:avLst/>
                <a:gdLst/>
                <a:ahLst/>
                <a:cxnLst/>
                <a:rect l="l" t="t" r="r" b="b"/>
                <a:pathLst>
                  <a:path w="21600" h="21600" extrusionOk="0">
                    <a:moveTo>
                      <a:pt x="0" y="10800"/>
                    </a:moveTo>
                    <a:lnTo>
                      <a:pt x="4698" y="0"/>
                    </a:lnTo>
                    <a:lnTo>
                      <a:pt x="16902" y="0"/>
                    </a:lnTo>
                    <a:lnTo>
                      <a:pt x="21600" y="10800"/>
                    </a:lnTo>
                    <a:lnTo>
                      <a:pt x="16902" y="21600"/>
                    </a:lnTo>
                    <a:lnTo>
                      <a:pt x="4698" y="21600"/>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2100"/>
                  <a:buFont typeface="Calibri"/>
                  <a:buNone/>
                </a:pPr>
                <a:endParaRPr sz="2100" b="0" i="0" u="none" strike="noStrike" cap="none">
                  <a:solidFill>
                    <a:srgbClr val="FFFFFF"/>
                  </a:solidFill>
                  <a:latin typeface="Calibri"/>
                  <a:ea typeface="Calibri"/>
                  <a:cs typeface="Calibri"/>
                  <a:sym typeface="Calibri"/>
                </a:endParaRPr>
              </a:p>
            </p:txBody>
          </p:sp>
          <p:sp>
            <p:nvSpPr>
              <p:cNvPr id="347" name="Google Shape;347;p26"/>
              <p:cNvSpPr txBox="1"/>
              <p:nvPr/>
            </p:nvSpPr>
            <p:spPr>
              <a:xfrm>
                <a:off x="464395" y="1597794"/>
                <a:ext cx="2051400" cy="276999"/>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F9F9F9"/>
                  </a:buClr>
                  <a:buSzPts val="2400"/>
                  <a:buFont typeface="Calibri"/>
                  <a:buNone/>
                </a:pPr>
                <a:endParaRPr sz="2000" b="0" i="0" u="none" strike="noStrike" cap="none" dirty="0">
                  <a:solidFill>
                    <a:srgbClr val="000000"/>
                  </a:solidFill>
                  <a:latin typeface="Arial"/>
                  <a:ea typeface="Arial"/>
                  <a:cs typeface="Arial"/>
                  <a:sym typeface="Arial"/>
                </a:endParaRPr>
              </a:p>
            </p:txBody>
          </p:sp>
        </p:grpSp>
      </p:grpSp>
      <p:sp>
        <p:nvSpPr>
          <p:cNvPr id="11" name="Google Shape;342;p26">
            <a:extLst>
              <a:ext uri="{FF2B5EF4-FFF2-40B4-BE49-F238E27FC236}">
                <a16:creationId xmlns:a16="http://schemas.microsoft.com/office/drawing/2014/main" id="{6F271F92-2FD9-56B1-9E27-E08A1700FAD5}"/>
              </a:ext>
            </a:extLst>
          </p:cNvPr>
          <p:cNvSpPr/>
          <p:nvPr/>
        </p:nvSpPr>
        <p:spPr>
          <a:xfrm rot="5400000">
            <a:off x="2769818" y="4040149"/>
            <a:ext cx="3425392" cy="2980088"/>
          </a:xfrm>
          <a:custGeom>
            <a:avLst/>
            <a:gdLst/>
            <a:ahLst/>
            <a:cxnLst/>
            <a:rect l="l" t="t" r="r" b="b"/>
            <a:pathLst>
              <a:path w="21600" h="21600" extrusionOk="0">
                <a:moveTo>
                  <a:pt x="0" y="10800"/>
                </a:moveTo>
                <a:lnTo>
                  <a:pt x="4698" y="0"/>
                </a:lnTo>
                <a:lnTo>
                  <a:pt x="16902" y="0"/>
                </a:lnTo>
                <a:lnTo>
                  <a:pt x="21600" y="10800"/>
                </a:lnTo>
                <a:lnTo>
                  <a:pt x="16902" y="21600"/>
                </a:lnTo>
                <a:lnTo>
                  <a:pt x="4698" y="21600"/>
                </a:lnTo>
                <a:close/>
              </a:path>
            </a:pathLst>
          </a:custGeom>
          <a:solidFill>
            <a:schemeClr val="accent1"/>
          </a:solidFill>
          <a:ln w="12700" cap="flat" cmpd="sng">
            <a:solidFill>
              <a:srgbClr val="FFFFFF"/>
            </a:solidFill>
            <a:prstDash val="solid"/>
            <a:miter lim="800000"/>
            <a:headEnd type="none" w="sm" len="sm"/>
            <a:tailEnd type="none" w="sm" len="sm"/>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2800"/>
              <a:buFont typeface="Calibri"/>
              <a:buNone/>
            </a:pPr>
            <a:endParaRPr sz="2800" b="0" i="0" u="none" strike="noStrike" cap="none">
              <a:solidFill>
                <a:srgbClr val="FFFFF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f8f86123c2_0_148"/>
          <p:cNvSpPr txBox="1"/>
          <p:nvPr/>
        </p:nvSpPr>
        <p:spPr>
          <a:xfrm>
            <a:off x="1056695" y="320774"/>
            <a:ext cx="12278235" cy="720000"/>
          </a:xfrm>
          <a:prstGeom prst="rect">
            <a:avLst/>
          </a:prstGeom>
          <a:noFill/>
          <a:ln>
            <a:noFill/>
          </a:ln>
        </p:spPr>
        <p:txBody>
          <a:bodyPr spcFirstLastPara="1" wrap="square" lIns="72000" tIns="45700" rIns="72000" bIns="45700" anchor="ctr" anchorCtr="0">
            <a:noAutofit/>
          </a:bodyPr>
          <a:lstStyle/>
          <a:p>
            <a:pPr marL="0" marR="0" lvl="0" indent="0" algn="l" rtl="0">
              <a:lnSpc>
                <a:spcPct val="90000"/>
              </a:lnSpc>
              <a:spcBef>
                <a:spcPts val="0"/>
              </a:spcBef>
              <a:spcAft>
                <a:spcPts val="0"/>
              </a:spcAft>
              <a:buClr>
                <a:schemeClr val="accent2"/>
              </a:buClr>
              <a:buSzPts val="3600"/>
              <a:buFont typeface="Calibri"/>
              <a:buNone/>
            </a:pPr>
            <a:r>
              <a:rPr lang="el-GR" sz="3200" b="1" i="0" u="none" strike="noStrike" cap="none">
                <a:solidFill>
                  <a:schemeClr val="accent4">
                    <a:lumMod val="75000"/>
                  </a:schemeClr>
                </a:solidFill>
                <a:latin typeface="Calibri"/>
                <a:ea typeface="Calibri"/>
                <a:cs typeface="Calibri"/>
                <a:sym typeface="Calibri"/>
              </a:rPr>
              <a:t>Δεξιότητες σκέψης - Οικονομικές δεξιότητες και γνώσεις</a:t>
            </a:r>
          </a:p>
        </p:txBody>
      </p:sp>
      <p:graphicFrame>
        <p:nvGraphicFramePr>
          <p:cNvPr id="353" name="Google Shape;353;gf8f86123c2_0_148"/>
          <p:cNvGraphicFramePr/>
          <p:nvPr>
            <p:extLst>
              <p:ext uri="{D42A27DB-BD31-4B8C-83A1-F6EECF244321}">
                <p14:modId xmlns:p14="http://schemas.microsoft.com/office/powerpoint/2010/main" val="935583387"/>
              </p:ext>
            </p:extLst>
          </p:nvPr>
        </p:nvGraphicFramePr>
        <p:xfrm>
          <a:off x="1056696" y="1296360"/>
          <a:ext cx="11479250" cy="5492230"/>
        </p:xfrm>
        <a:graphic>
          <a:graphicData uri="http://schemas.openxmlformats.org/drawingml/2006/table">
            <a:tbl>
              <a:tblPr firstRow="1" bandRow="1">
                <a:noFill/>
                <a:tableStyleId>{DA79108B-F655-47A5-B50F-FCF72E74AFB5}</a:tableStyleId>
              </a:tblPr>
              <a:tblGrid>
                <a:gridCol w="2391500">
                  <a:extLst>
                    <a:ext uri="{9D8B030D-6E8A-4147-A177-3AD203B41FA5}">
                      <a16:colId xmlns:a16="http://schemas.microsoft.com/office/drawing/2014/main" val="20000"/>
                    </a:ext>
                  </a:extLst>
                </a:gridCol>
                <a:gridCol w="3029250">
                  <a:extLst>
                    <a:ext uri="{9D8B030D-6E8A-4147-A177-3AD203B41FA5}">
                      <a16:colId xmlns:a16="http://schemas.microsoft.com/office/drawing/2014/main" val="20001"/>
                    </a:ext>
                  </a:extLst>
                </a:gridCol>
                <a:gridCol w="3029250">
                  <a:extLst>
                    <a:ext uri="{9D8B030D-6E8A-4147-A177-3AD203B41FA5}">
                      <a16:colId xmlns:a16="http://schemas.microsoft.com/office/drawing/2014/main" val="20002"/>
                    </a:ext>
                  </a:extLst>
                </a:gridCol>
                <a:gridCol w="3029250">
                  <a:extLst>
                    <a:ext uri="{9D8B030D-6E8A-4147-A177-3AD203B41FA5}">
                      <a16:colId xmlns:a16="http://schemas.microsoft.com/office/drawing/2014/main" val="20003"/>
                    </a:ext>
                  </a:extLst>
                </a:gridCol>
              </a:tblGrid>
              <a:tr h="1241827">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9525" cap="flat" cmpd="sng">
                      <a:solidFill>
                        <a:srgbClr val="000000">
                          <a:alpha val="0"/>
                        </a:srgbClr>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l-GR" sz="1600" u="sng" strike="noStrike" cap="none" dirty="0"/>
                        <a:t>Δεξιότητες σκέψης </a:t>
                      </a:r>
                    </a:p>
                    <a:p>
                      <a:pPr marL="842961" marR="0" lvl="1" indent="-342900" algn="l" rtl="0">
                        <a:lnSpc>
                          <a:spcPct val="100000"/>
                        </a:lnSpc>
                        <a:spcBef>
                          <a:spcPts val="0"/>
                        </a:spcBef>
                        <a:spcAft>
                          <a:spcPts val="0"/>
                        </a:spcAft>
                        <a:buClr>
                          <a:schemeClr val="dk1"/>
                        </a:buClr>
                        <a:buSzPts val="1800"/>
                        <a:buFont typeface="Calibri"/>
                        <a:buChar char="-"/>
                      </a:pPr>
                      <a:r>
                        <a:rPr lang="el-GR" sz="1600" b="0" u="none" strike="noStrike" cap="none" dirty="0"/>
                        <a:t>αυτοέλεγχος</a:t>
                      </a:r>
                    </a:p>
                    <a:p>
                      <a:pPr marL="842961" marR="0" lvl="1" indent="-342900" algn="l" rtl="0">
                        <a:lnSpc>
                          <a:spcPct val="100000"/>
                        </a:lnSpc>
                        <a:spcBef>
                          <a:spcPts val="0"/>
                        </a:spcBef>
                        <a:spcAft>
                          <a:spcPts val="0"/>
                        </a:spcAft>
                        <a:buClr>
                          <a:schemeClr val="dk1"/>
                        </a:buClr>
                        <a:buSzPts val="1800"/>
                        <a:buFont typeface="Calibri"/>
                        <a:buChar char="-"/>
                      </a:pPr>
                      <a:r>
                        <a:rPr lang="el-GR" sz="1600" b="0" u="none" strike="noStrike" cap="none" dirty="0"/>
                        <a:t>μνήμη εργασίας</a:t>
                      </a:r>
                    </a:p>
                    <a:p>
                      <a:pPr marL="842961" marR="0" lvl="1" indent="-342900" algn="l" rtl="0">
                        <a:lnSpc>
                          <a:spcPct val="100000"/>
                        </a:lnSpc>
                        <a:spcBef>
                          <a:spcPts val="0"/>
                        </a:spcBef>
                        <a:spcAft>
                          <a:spcPts val="0"/>
                        </a:spcAft>
                        <a:buClr>
                          <a:schemeClr val="dk1"/>
                        </a:buClr>
                        <a:buSzPts val="1800"/>
                        <a:buFont typeface="Calibri"/>
                        <a:buChar char="-"/>
                      </a:pPr>
                      <a:r>
                        <a:rPr lang="el-GR" sz="1600" b="0" u="none" strike="noStrike" cap="none" dirty="0"/>
                        <a:t>επίλυση προβλημάτων</a:t>
                      </a:r>
                    </a:p>
                    <a:p>
                      <a:pPr marL="0" marR="0" lvl="0" indent="0" algn="l" rtl="0">
                        <a:lnSpc>
                          <a:spcPct val="100000"/>
                        </a:lnSpc>
                        <a:spcBef>
                          <a:spcPts val="0"/>
                        </a:spcBef>
                        <a:spcAft>
                          <a:spcPts val="0"/>
                        </a:spcAft>
                        <a:buClr>
                          <a:srgbClr val="000000"/>
                        </a:buClr>
                        <a:buSzPts val="1969"/>
                        <a:buFont typeface="Arial"/>
                        <a:buNone/>
                      </a:pPr>
                      <a:endParaRPr sz="1969" b="0" u="none" strike="noStrike" cap="none" dirty="0"/>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l-GR" sz="1600" u="sng" strike="noStrike" cap="none" dirty="0"/>
                        <a:t>Οικονομικές συνήθειες</a:t>
                      </a:r>
                    </a:p>
                    <a:p>
                      <a:pPr marL="0" marR="0" lvl="0" indent="0" algn="l" rtl="0">
                        <a:lnSpc>
                          <a:spcPct val="100000"/>
                        </a:lnSpc>
                        <a:spcBef>
                          <a:spcPts val="0"/>
                        </a:spcBef>
                        <a:spcAft>
                          <a:spcPts val="0"/>
                        </a:spcAft>
                        <a:buClr>
                          <a:srgbClr val="000000"/>
                        </a:buClr>
                        <a:buSzPts val="2400"/>
                        <a:buFont typeface="Arial"/>
                        <a:buNone/>
                      </a:pPr>
                      <a:endParaRPr sz="1600" u="sng" strike="noStrike" cap="none" dirty="0"/>
                    </a:p>
                    <a:p>
                      <a:pPr marL="285750" marR="0" lvl="0" indent="-285750" algn="ctr" rtl="0">
                        <a:lnSpc>
                          <a:spcPct val="100000"/>
                        </a:lnSpc>
                        <a:spcBef>
                          <a:spcPts val="0"/>
                        </a:spcBef>
                        <a:spcAft>
                          <a:spcPts val="0"/>
                        </a:spcAft>
                        <a:buClr>
                          <a:schemeClr val="dk1"/>
                        </a:buClr>
                        <a:buSzPts val="1800"/>
                        <a:buFont typeface="Calibri"/>
                        <a:buChar char="-"/>
                      </a:pPr>
                      <a:r>
                        <a:rPr lang="el-GR" sz="1600" b="0" u="none" strike="noStrike" cap="none" dirty="0"/>
                        <a:t>καλές συνήθειες διαχείρισης χρημάτων</a:t>
                      </a:r>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l-GR" sz="1600" u="sng" strike="noStrike" cap="none" dirty="0"/>
                        <a:t>Οικονομικές γνώσεις και δεξιότητες λήψης αποφάσεων</a:t>
                      </a:r>
                    </a:p>
                    <a:p>
                      <a:pPr marL="342900" marR="0" lvl="0" indent="-342900" algn="l" rtl="0">
                        <a:lnSpc>
                          <a:spcPct val="100000"/>
                        </a:lnSpc>
                        <a:spcBef>
                          <a:spcPts val="0"/>
                        </a:spcBef>
                        <a:spcAft>
                          <a:spcPts val="0"/>
                        </a:spcAft>
                        <a:buClr>
                          <a:schemeClr val="dk1"/>
                        </a:buClr>
                        <a:buSzPts val="1800"/>
                        <a:buFont typeface="Calibri"/>
                        <a:buChar char="-"/>
                      </a:pPr>
                      <a:r>
                        <a:rPr lang="el-GR" sz="1600" b="0" u="none" strike="noStrike" cap="none" dirty="0"/>
                        <a:t>πραγματικές γνώσεις</a:t>
                      </a:r>
                    </a:p>
                    <a:p>
                      <a:pPr marL="342900" marR="0" lvl="0" indent="-342900" algn="l" rtl="0">
                        <a:lnSpc>
                          <a:spcPct val="100000"/>
                        </a:lnSpc>
                        <a:spcBef>
                          <a:spcPts val="0"/>
                        </a:spcBef>
                        <a:spcAft>
                          <a:spcPts val="0"/>
                        </a:spcAft>
                        <a:buClr>
                          <a:schemeClr val="dk1"/>
                        </a:buClr>
                        <a:buSzPts val="1800"/>
                        <a:buFont typeface="Calibri"/>
                        <a:buChar char="-"/>
                      </a:pPr>
                      <a:r>
                        <a:rPr lang="el-GR" sz="1600" b="0" u="none" strike="noStrike" cap="none" dirty="0"/>
                        <a:t>έρευνα</a:t>
                      </a:r>
                    </a:p>
                    <a:p>
                      <a:pPr marL="342900" marR="0" lvl="0" indent="-342900" algn="l" rtl="0">
                        <a:lnSpc>
                          <a:spcPct val="100000"/>
                        </a:lnSpc>
                        <a:spcBef>
                          <a:spcPts val="0"/>
                        </a:spcBef>
                        <a:spcAft>
                          <a:spcPts val="0"/>
                        </a:spcAft>
                        <a:buClr>
                          <a:schemeClr val="dk1"/>
                        </a:buClr>
                        <a:buSzPts val="1800"/>
                        <a:buFont typeface="Calibri"/>
                        <a:buChar char="-"/>
                      </a:pPr>
                      <a:r>
                        <a:rPr lang="el-GR" sz="1600" b="0" u="none" strike="noStrike" cap="none" dirty="0"/>
                        <a:t>δεξιότητες λήψης αποφάσεων</a:t>
                      </a:r>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191625">
                <a:tc>
                  <a:txBody>
                    <a:bodyPr/>
                    <a:lstStyle/>
                    <a:p>
                      <a:pPr marL="0" marR="0" lvl="0" indent="0" algn="ctr" rtl="0">
                        <a:lnSpc>
                          <a:spcPct val="100000"/>
                        </a:lnSpc>
                        <a:spcBef>
                          <a:spcPts val="0"/>
                        </a:spcBef>
                        <a:spcAft>
                          <a:spcPts val="0"/>
                        </a:spcAft>
                        <a:buClr>
                          <a:srgbClr val="000000"/>
                        </a:buClr>
                        <a:buSzPts val="2400"/>
                        <a:buFont typeface="Arial"/>
                        <a:buNone/>
                      </a:pPr>
                      <a:r>
                        <a:rPr lang="el-GR" sz="2400" u="none" strike="noStrike" cap="none"/>
                        <a:t>Πρώιμη παιδική ηλικία</a:t>
                      </a:r>
                    </a:p>
                    <a:p>
                      <a:pPr marL="0" marR="0" lvl="0" indent="0" algn="ctr" rtl="0">
                        <a:lnSpc>
                          <a:spcPct val="100000"/>
                        </a:lnSpc>
                        <a:spcBef>
                          <a:spcPts val="0"/>
                        </a:spcBef>
                        <a:spcAft>
                          <a:spcPts val="0"/>
                        </a:spcAft>
                        <a:buClr>
                          <a:srgbClr val="000000"/>
                        </a:buClr>
                        <a:buSzPts val="2400"/>
                        <a:buFont typeface="Arial"/>
                        <a:buNone/>
                      </a:pPr>
                      <a:r>
                        <a:rPr lang="el-GR" sz="2400" u="none" strike="noStrike" cap="none"/>
                        <a:t>- ηλικίες 3-5</a:t>
                      </a: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l-GR" sz="2400" u="none" strike="noStrike" cap="none"/>
                        <a:t>Πρώιμες αξίες και συνήθειες</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l-GR" sz="2400" u="none" strike="noStrike" cap="none" dirty="0"/>
                        <a:t>Βασική αριθμητική ικανότητα</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191625">
                <a:tc>
                  <a:txBody>
                    <a:bodyPr/>
                    <a:lstStyle/>
                    <a:p>
                      <a:pPr marL="0" marR="0" lvl="0" indent="0" algn="ctr" rtl="0">
                        <a:lnSpc>
                          <a:spcPct val="100000"/>
                        </a:lnSpc>
                        <a:spcBef>
                          <a:spcPts val="0"/>
                        </a:spcBef>
                        <a:spcAft>
                          <a:spcPts val="0"/>
                        </a:spcAft>
                        <a:buClr>
                          <a:srgbClr val="374856"/>
                        </a:buClr>
                        <a:buSzPts val="2400"/>
                        <a:buFont typeface="Calibri"/>
                        <a:buNone/>
                      </a:pPr>
                      <a:r>
                        <a:rPr lang="el-GR" sz="2400" b="0" i="0" u="none" strike="noStrike" cap="none">
                          <a:solidFill>
                            <a:srgbClr val="374856"/>
                          </a:solidFill>
                          <a:latin typeface="Calibri"/>
                          <a:ea typeface="Calibri"/>
                          <a:cs typeface="Calibri"/>
                          <a:sym typeface="Calibri"/>
                        </a:rPr>
                        <a:t>Μέση παιδική ηλικία</a:t>
                      </a:r>
                    </a:p>
                    <a:p>
                      <a:pPr marL="0" marR="0" lvl="0" indent="0" algn="ctr" rtl="0">
                        <a:lnSpc>
                          <a:spcPct val="100000"/>
                        </a:lnSpc>
                        <a:spcBef>
                          <a:spcPts val="0"/>
                        </a:spcBef>
                        <a:spcAft>
                          <a:spcPts val="0"/>
                        </a:spcAft>
                        <a:buClr>
                          <a:srgbClr val="374856"/>
                        </a:buClr>
                        <a:buSzPts val="2400"/>
                        <a:buFont typeface="Calibri"/>
                        <a:buNone/>
                      </a:pPr>
                      <a:r>
                        <a:rPr lang="el-GR" sz="2400" b="0" i="0" u="none" strike="noStrike" cap="none">
                          <a:solidFill>
                            <a:srgbClr val="374856"/>
                          </a:solidFill>
                          <a:latin typeface="Calibri"/>
                          <a:ea typeface="Calibri"/>
                          <a:cs typeface="Calibri"/>
                          <a:sym typeface="Calibri"/>
                        </a:rPr>
                        <a:t>- ηλικίες 6-12</a:t>
                      </a: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l-GR" sz="2400" u="none" strike="noStrike" cap="none"/>
                        <a:t>Βασική διαχείριση χρημάτων</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91625">
                <a:tc>
                  <a:txBody>
                    <a:bodyPr/>
                    <a:lstStyle/>
                    <a:p>
                      <a:pPr marL="0" marR="0" lvl="0" indent="0" algn="ctr" rtl="0">
                        <a:lnSpc>
                          <a:spcPct val="100000"/>
                        </a:lnSpc>
                        <a:spcBef>
                          <a:spcPts val="0"/>
                        </a:spcBef>
                        <a:spcAft>
                          <a:spcPts val="0"/>
                        </a:spcAft>
                        <a:buClr>
                          <a:srgbClr val="000000"/>
                        </a:buClr>
                        <a:buSzPts val="2400"/>
                        <a:buFont typeface="Arial"/>
                        <a:buNone/>
                      </a:pPr>
                      <a:r>
                        <a:rPr lang="el-GR" sz="2400" u="none" strike="noStrike" cap="none"/>
                        <a:t>Εφηβεία και νεαρή ενηλικίωση</a:t>
                      </a:r>
                    </a:p>
                    <a:p>
                      <a:pPr marL="0" marR="0" lvl="0" indent="0" algn="ctr" rtl="0">
                        <a:lnSpc>
                          <a:spcPct val="100000"/>
                        </a:lnSpc>
                        <a:spcBef>
                          <a:spcPts val="0"/>
                        </a:spcBef>
                        <a:spcAft>
                          <a:spcPts val="0"/>
                        </a:spcAft>
                        <a:buClr>
                          <a:srgbClr val="000000"/>
                        </a:buClr>
                        <a:buSzPts val="2400"/>
                        <a:buFont typeface="Arial"/>
                        <a:buNone/>
                      </a:pPr>
                      <a:r>
                        <a:rPr lang="el-GR" sz="2400" u="none" strike="noStrike" cap="none"/>
                        <a:t>- ηλικίες 13-21</a:t>
                      </a: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el-GR" sz="2400" u="none" strike="noStrike" cap="none">
                          <a:solidFill>
                            <a:srgbClr val="7892A7"/>
                          </a:solidFill>
                        </a:rPr>
                        <a:t>Η ανάπτυξη συνεχίζεται</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7892A7"/>
                        </a:buClr>
                        <a:buSzPts val="2400"/>
                        <a:buFont typeface="Calibri"/>
                        <a:buNone/>
                      </a:pPr>
                      <a:r>
                        <a:rPr lang="el-GR" sz="2400" b="0" i="0" u="none" strike="noStrike" cap="none">
                          <a:solidFill>
                            <a:srgbClr val="7892A7"/>
                          </a:solidFill>
                          <a:latin typeface="Calibri"/>
                          <a:ea typeface="Calibri"/>
                          <a:cs typeface="Calibri"/>
                          <a:sym typeface="Calibri"/>
                        </a:rPr>
                        <a:t>Η ανάπτυξη συνεχίζεται</a:t>
                      </a: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969"/>
                        <a:buFont typeface="Arial"/>
                        <a:buNone/>
                      </a:pPr>
                      <a:endParaRPr sz="1969"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54" name="Google Shape;354;gf8f86123c2_0_148" descr="Badge Tick with solid fill"/>
          <p:cNvSpPr/>
          <p:nvPr/>
        </p:nvSpPr>
        <p:spPr>
          <a:xfrm>
            <a:off x="4635886" y="3141668"/>
            <a:ext cx="718175" cy="703882"/>
          </a:xfrm>
          <a:custGeom>
            <a:avLst/>
            <a:gdLst/>
            <a:ahLst/>
            <a:cxnLst/>
            <a:rect l="l" t="t" r="r" b="b"/>
            <a:pathLst>
              <a:path w="1429203" h="1429203" extrusionOk="0">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69"/>
              <a:buFont typeface="Arial"/>
              <a:buNone/>
            </a:pPr>
            <a:endParaRPr sz="1969" b="0" i="0" u="none" strike="noStrike" cap="none" dirty="0">
              <a:solidFill>
                <a:schemeClr val="dk1"/>
              </a:solidFill>
              <a:latin typeface="Calibri"/>
              <a:ea typeface="Calibri"/>
              <a:cs typeface="Calibri"/>
              <a:sym typeface="Calibri"/>
            </a:endParaRPr>
          </a:p>
        </p:txBody>
      </p:sp>
      <p:sp>
        <p:nvSpPr>
          <p:cNvPr id="355" name="Google Shape;355;gf8f86123c2_0_148"/>
          <p:cNvSpPr/>
          <p:nvPr/>
        </p:nvSpPr>
        <p:spPr>
          <a:xfrm rot="5400000">
            <a:off x="4806858" y="3975125"/>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6" name="Google Shape;356;gf8f86123c2_0_148"/>
          <p:cNvSpPr/>
          <p:nvPr/>
        </p:nvSpPr>
        <p:spPr>
          <a:xfrm rot="5400000">
            <a:off x="4806858" y="4497639"/>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7" name="Google Shape;357;gf8f86123c2_0_148"/>
          <p:cNvSpPr/>
          <p:nvPr/>
        </p:nvSpPr>
        <p:spPr>
          <a:xfrm rot="5400000">
            <a:off x="4806858" y="5020153"/>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8" name="Google Shape;358;gf8f86123c2_0_148"/>
          <p:cNvSpPr/>
          <p:nvPr/>
        </p:nvSpPr>
        <p:spPr>
          <a:xfrm rot="5400000">
            <a:off x="7836162" y="3746526"/>
            <a:ext cx="377100" cy="441000"/>
          </a:xfrm>
          <a:prstGeom prst="chevron">
            <a:avLst>
              <a:gd name="adj" fmla="val 50000"/>
            </a:avLst>
          </a:prstGeom>
          <a:solidFill>
            <a:srgbClr val="0A9A8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59" name="Google Shape;359;gf8f86123c2_0_148"/>
          <p:cNvSpPr/>
          <p:nvPr/>
        </p:nvSpPr>
        <p:spPr>
          <a:xfrm rot="5400000">
            <a:off x="7819834" y="5036477"/>
            <a:ext cx="377100" cy="441000"/>
          </a:xfrm>
          <a:prstGeom prst="chevron">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0" name="Google Shape;360;gf8f86123c2_0_148" descr="Badge Tick with solid fill"/>
          <p:cNvSpPr/>
          <p:nvPr/>
        </p:nvSpPr>
        <p:spPr>
          <a:xfrm>
            <a:off x="7656671" y="4284668"/>
            <a:ext cx="718175" cy="703882"/>
          </a:xfrm>
          <a:custGeom>
            <a:avLst/>
            <a:gdLst/>
            <a:ahLst/>
            <a:cxnLst/>
            <a:rect l="l" t="t" r="r" b="b"/>
            <a:pathLst>
              <a:path w="1429203" h="1429203" extrusionOk="0">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1" name="Google Shape;361;gf8f86123c2_0_148" descr="Badge Tick with solid fill"/>
          <p:cNvSpPr/>
          <p:nvPr/>
        </p:nvSpPr>
        <p:spPr>
          <a:xfrm>
            <a:off x="10677457" y="5525638"/>
            <a:ext cx="718175" cy="703882"/>
          </a:xfrm>
          <a:custGeom>
            <a:avLst/>
            <a:gdLst/>
            <a:ahLst/>
            <a:cxnLst/>
            <a:rect l="l" t="t" r="r" b="b"/>
            <a:pathLst>
              <a:path w="1429203" h="1429203" extrusionOk="0">
                <a:moveTo>
                  <a:pt x="714602" y="0"/>
                </a:moveTo>
                <a:cubicBezTo>
                  <a:pt x="319940" y="0"/>
                  <a:pt x="0" y="319940"/>
                  <a:pt x="0" y="714602"/>
                </a:cubicBezTo>
                <a:cubicBezTo>
                  <a:pt x="0" y="1109264"/>
                  <a:pt x="319940" y="1429204"/>
                  <a:pt x="714602" y="1429204"/>
                </a:cubicBezTo>
                <a:cubicBezTo>
                  <a:pt x="1109267" y="1429204"/>
                  <a:pt x="1429204" y="1109264"/>
                  <a:pt x="1429204" y="714602"/>
                </a:cubicBezTo>
                <a:cubicBezTo>
                  <a:pt x="1428759" y="320123"/>
                  <a:pt x="1109081" y="444"/>
                  <a:pt x="714602" y="0"/>
                </a:cubicBezTo>
                <a:close/>
                <a:moveTo>
                  <a:pt x="613004" y="1005538"/>
                </a:moveTo>
                <a:lnTo>
                  <a:pt x="301593" y="694096"/>
                </a:lnTo>
                <a:lnTo>
                  <a:pt x="407416" y="588273"/>
                </a:lnTo>
                <a:lnTo>
                  <a:pt x="613004" y="793861"/>
                </a:lnTo>
                <a:lnTo>
                  <a:pt x="1034060" y="372836"/>
                </a:lnTo>
                <a:lnTo>
                  <a:pt x="1139883" y="4786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2" name="Google Shape;362;gf8f86123c2_0_148"/>
          <p:cNvSpPr/>
          <p:nvPr/>
        </p:nvSpPr>
        <p:spPr>
          <a:xfrm rot="5400000">
            <a:off x="10848429" y="5020153"/>
            <a:ext cx="377100" cy="441000"/>
          </a:xfrm>
          <a:prstGeom prst="chevron">
            <a:avLst>
              <a:gd name="adj" fmla="val 50000"/>
            </a:avLst>
          </a:prstGeom>
          <a:solidFill>
            <a:srgbClr val="0A9A8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
        <p:nvSpPr>
          <p:cNvPr id="363" name="Google Shape;363;gf8f86123c2_0_148"/>
          <p:cNvSpPr txBox="1"/>
          <p:nvPr/>
        </p:nvSpPr>
        <p:spPr>
          <a:xfrm>
            <a:off x="1224247" y="6950115"/>
            <a:ext cx="12110753"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l-GR" sz="1100" b="0" i="0" u="none" strike="noStrike" cap="none" dirty="0">
                <a:solidFill>
                  <a:schemeClr val="dk1"/>
                </a:solidFill>
                <a:latin typeface="Calibri"/>
                <a:ea typeface="Calibri"/>
                <a:cs typeface="Calibri"/>
                <a:sym typeface="Calibri"/>
              </a:rPr>
              <a:t>Προσαρμόστηκε από:   CFPB (2016) </a:t>
            </a:r>
            <a:r>
              <a:rPr lang="el-GR" sz="1100" b="0" i="0" u="none" strike="noStrike" cap="none" dirty="0" err="1">
                <a:solidFill>
                  <a:schemeClr val="dk1"/>
                </a:solidFill>
                <a:latin typeface="Calibri"/>
                <a:ea typeface="Calibri"/>
                <a:cs typeface="Calibri"/>
                <a:sym typeface="Calibri"/>
              </a:rPr>
              <a:t>Building</a:t>
            </a:r>
            <a:r>
              <a:rPr lang="el-GR" sz="1100" b="0" i="0" u="none" strike="noStrike" cap="none" dirty="0">
                <a:solidFill>
                  <a:schemeClr val="dk1"/>
                </a:solidFill>
                <a:latin typeface="Calibri"/>
                <a:ea typeface="Calibri"/>
                <a:cs typeface="Calibri"/>
                <a:sym typeface="Calibri"/>
              </a:rPr>
              <a:t> </a:t>
            </a:r>
            <a:r>
              <a:rPr lang="el-GR" sz="1100" b="0" i="0" u="none" strike="noStrike" cap="none" dirty="0" err="1">
                <a:solidFill>
                  <a:schemeClr val="dk1"/>
                </a:solidFill>
                <a:latin typeface="Calibri"/>
                <a:ea typeface="Calibri"/>
                <a:cs typeface="Calibri"/>
                <a:sym typeface="Calibri"/>
              </a:rPr>
              <a:t>Blocks</a:t>
            </a:r>
            <a:r>
              <a:rPr lang="el-GR" sz="1100" b="0" i="0" u="none" strike="noStrike" cap="none" dirty="0">
                <a:solidFill>
                  <a:schemeClr val="dk1"/>
                </a:solidFill>
                <a:latin typeface="Calibri"/>
                <a:ea typeface="Calibri"/>
                <a:cs typeface="Calibri"/>
                <a:sym typeface="Calibri"/>
              </a:rPr>
              <a:t> </a:t>
            </a:r>
            <a:r>
              <a:rPr lang="el-GR" sz="1100" b="0" i="0" u="none" strike="noStrike" cap="none" dirty="0" err="1">
                <a:solidFill>
                  <a:schemeClr val="dk1"/>
                </a:solidFill>
                <a:latin typeface="Calibri"/>
                <a:ea typeface="Calibri"/>
                <a:cs typeface="Calibri"/>
                <a:sym typeface="Calibri"/>
              </a:rPr>
              <a:t>to</a:t>
            </a:r>
            <a:r>
              <a:rPr lang="el-GR" sz="1100" b="0" i="0" u="none" strike="noStrike" cap="none" dirty="0">
                <a:solidFill>
                  <a:schemeClr val="dk1"/>
                </a:solidFill>
                <a:latin typeface="Calibri"/>
                <a:ea typeface="Calibri"/>
                <a:cs typeface="Calibri"/>
                <a:sym typeface="Calibri"/>
              </a:rPr>
              <a:t> </a:t>
            </a:r>
            <a:r>
              <a:rPr lang="el-GR" sz="1100" b="0" i="0" u="none" strike="noStrike" cap="none" dirty="0" err="1">
                <a:solidFill>
                  <a:schemeClr val="dk1"/>
                </a:solidFill>
                <a:latin typeface="Calibri"/>
                <a:ea typeface="Calibri"/>
                <a:cs typeface="Calibri"/>
                <a:sym typeface="Calibri"/>
              </a:rPr>
              <a:t>help</a:t>
            </a:r>
            <a:r>
              <a:rPr lang="el-GR" sz="1100" b="0" i="0" u="none" strike="noStrike" cap="none" dirty="0">
                <a:solidFill>
                  <a:schemeClr val="dk1"/>
                </a:solidFill>
                <a:latin typeface="Calibri"/>
                <a:ea typeface="Calibri"/>
                <a:cs typeface="Calibri"/>
                <a:sym typeface="Calibri"/>
              </a:rPr>
              <a:t> </a:t>
            </a:r>
            <a:r>
              <a:rPr lang="el-GR" sz="1100" b="0" i="0" u="none" strike="noStrike" cap="none" dirty="0" err="1">
                <a:solidFill>
                  <a:schemeClr val="dk1"/>
                </a:solidFill>
                <a:latin typeface="Calibri"/>
                <a:ea typeface="Calibri"/>
                <a:cs typeface="Calibri"/>
                <a:sym typeface="Calibri"/>
              </a:rPr>
              <a:t>Youth</a:t>
            </a:r>
            <a:r>
              <a:rPr lang="el-GR" sz="1100" b="0" i="0" u="none" strike="noStrike" cap="none" dirty="0">
                <a:solidFill>
                  <a:schemeClr val="dk1"/>
                </a:solidFill>
                <a:latin typeface="Calibri"/>
                <a:ea typeface="Calibri"/>
                <a:cs typeface="Calibri"/>
                <a:sym typeface="Calibri"/>
              </a:rPr>
              <a:t> </a:t>
            </a:r>
            <a:r>
              <a:rPr lang="el-GR" sz="1100" b="0" i="0" u="none" strike="noStrike" cap="none" dirty="0" err="1">
                <a:solidFill>
                  <a:schemeClr val="dk1"/>
                </a:solidFill>
                <a:latin typeface="Calibri"/>
                <a:ea typeface="Calibri"/>
                <a:cs typeface="Calibri"/>
                <a:sym typeface="Calibri"/>
              </a:rPr>
              <a:t>achieve</a:t>
            </a:r>
            <a:r>
              <a:rPr lang="el-GR" sz="1100" b="0" i="0" u="none" strike="noStrike" cap="none" dirty="0">
                <a:solidFill>
                  <a:schemeClr val="dk1"/>
                </a:solidFill>
                <a:latin typeface="Calibri"/>
                <a:ea typeface="Calibri"/>
                <a:cs typeface="Calibri"/>
                <a:sym typeface="Calibri"/>
              </a:rPr>
              <a:t> </a:t>
            </a:r>
            <a:r>
              <a:rPr lang="el-GR" sz="1100" b="0" i="0" u="none" strike="noStrike" cap="none" dirty="0" err="1">
                <a:solidFill>
                  <a:schemeClr val="dk1"/>
                </a:solidFill>
                <a:latin typeface="Calibri"/>
                <a:ea typeface="Calibri"/>
                <a:cs typeface="Calibri"/>
                <a:sym typeface="Calibri"/>
              </a:rPr>
              <a:t>Financial</a:t>
            </a:r>
            <a:r>
              <a:rPr lang="el-GR" sz="1100" b="0" i="0" u="none" strike="noStrike" cap="none" dirty="0">
                <a:solidFill>
                  <a:schemeClr val="dk1"/>
                </a:solidFill>
                <a:latin typeface="Calibri"/>
                <a:ea typeface="Calibri"/>
                <a:cs typeface="Calibri"/>
                <a:sym typeface="Calibri"/>
              </a:rPr>
              <a:t> </a:t>
            </a:r>
            <a:r>
              <a:rPr lang="el-GR" sz="1100" b="0" i="0" u="none" strike="noStrike" cap="none" dirty="0" err="1">
                <a:solidFill>
                  <a:schemeClr val="dk1"/>
                </a:solidFill>
                <a:latin typeface="Calibri"/>
                <a:ea typeface="Calibri"/>
                <a:cs typeface="Calibri"/>
                <a:sym typeface="Calibri"/>
              </a:rPr>
              <a:t>Capability</a:t>
            </a:r>
            <a:r>
              <a:rPr lang="el-GR" sz="1100" b="0" i="0" u="none" strike="noStrike" cap="none" dirty="0">
                <a:solidFill>
                  <a:schemeClr val="dk1"/>
                </a:solidFill>
                <a:latin typeface="Calibri"/>
                <a:ea typeface="Calibri"/>
                <a:cs typeface="Calibri"/>
                <a:sym typeface="Calibri"/>
              </a:rPr>
              <a:t>. </a:t>
            </a:r>
            <a:r>
              <a:rPr lang="el-GR" sz="1100" b="0" i="1" u="none" strike="noStrike" cap="none" dirty="0" err="1">
                <a:solidFill>
                  <a:schemeClr val="dk1"/>
                </a:solidFill>
                <a:latin typeface="Calibri"/>
                <a:ea typeface="Calibri"/>
                <a:cs typeface="Calibri"/>
                <a:sym typeface="Calibri"/>
              </a:rPr>
              <a:t>Consumer</a:t>
            </a:r>
            <a:r>
              <a:rPr lang="el-GR" sz="1100" b="0" i="1" u="none" strike="noStrike" cap="none" dirty="0">
                <a:solidFill>
                  <a:schemeClr val="dk1"/>
                </a:solidFill>
                <a:latin typeface="Calibri"/>
                <a:ea typeface="Calibri"/>
                <a:cs typeface="Calibri"/>
                <a:sym typeface="Calibri"/>
              </a:rPr>
              <a:t> </a:t>
            </a:r>
            <a:r>
              <a:rPr lang="el-GR" sz="1100" b="0" i="1" u="none" strike="noStrike" cap="none" dirty="0" err="1">
                <a:solidFill>
                  <a:schemeClr val="dk1"/>
                </a:solidFill>
                <a:latin typeface="Calibri"/>
                <a:ea typeface="Calibri"/>
                <a:cs typeface="Calibri"/>
                <a:sym typeface="Calibri"/>
              </a:rPr>
              <a:t>Financial</a:t>
            </a:r>
            <a:r>
              <a:rPr lang="el-GR" sz="1100" b="0" i="1" u="none" strike="noStrike" cap="none" dirty="0">
                <a:solidFill>
                  <a:schemeClr val="dk1"/>
                </a:solidFill>
                <a:latin typeface="Calibri"/>
                <a:ea typeface="Calibri"/>
                <a:cs typeface="Calibri"/>
                <a:sym typeface="Calibri"/>
              </a:rPr>
              <a:t> Protection </a:t>
            </a:r>
            <a:r>
              <a:rPr lang="el-GR" sz="1100" b="0" i="1" u="none" strike="noStrike" cap="none" dirty="0" err="1">
                <a:solidFill>
                  <a:schemeClr val="dk1"/>
                </a:solidFill>
                <a:latin typeface="Calibri"/>
                <a:ea typeface="Calibri"/>
                <a:cs typeface="Calibri"/>
                <a:sym typeface="Calibri"/>
              </a:rPr>
              <a:t>Bureau</a:t>
            </a:r>
            <a:r>
              <a:rPr lang="el-GR" sz="1100" b="0" i="1" u="none" strike="noStrike" cap="none" dirty="0">
                <a:solidFill>
                  <a:schemeClr val="dk1"/>
                </a:solidFill>
                <a:latin typeface="Calibri"/>
                <a:ea typeface="Calibri"/>
                <a:cs typeface="Calibri"/>
                <a:sym typeface="Calibri"/>
              </a:rPr>
              <a:t>.</a:t>
            </a:r>
          </a:p>
          <a:p>
            <a:pPr marL="0" marR="0" lvl="0" indent="0" algn="l" rtl="0">
              <a:lnSpc>
                <a:spcPct val="100000"/>
              </a:lnSpc>
              <a:spcBef>
                <a:spcPts val="0"/>
              </a:spcBef>
              <a:spcAft>
                <a:spcPts val="0"/>
              </a:spcAft>
              <a:buClr>
                <a:srgbClr val="000000"/>
              </a:buClr>
              <a:buSzPts val="1100"/>
              <a:buFont typeface="Arial"/>
              <a:buNone/>
            </a:pPr>
            <a:r>
              <a:rPr lang="el-GR" sz="1100" b="0" i="1" u="none" strike="noStrike" cap="none" dirty="0">
                <a:solidFill>
                  <a:schemeClr val="dk1"/>
                </a:solidFill>
                <a:latin typeface="Calibri"/>
                <a:ea typeface="Calibri"/>
                <a:cs typeface="Calibri"/>
                <a:sym typeface="Calibri"/>
              </a:rPr>
              <a:t> </a:t>
            </a:r>
            <a:r>
              <a:rPr lang="el-GR" sz="1100" b="0" strike="noStrike" cap="none" dirty="0">
                <a:solidFill>
                  <a:schemeClr val="dk1"/>
                </a:solidFill>
                <a:latin typeface="Calibri"/>
                <a:ea typeface="Calibri"/>
                <a:cs typeface="Calibri"/>
                <a:sym typeface="Calibri"/>
              </a:rPr>
              <a:t>Διαθέσιμο στη διεύθυνση </a:t>
            </a:r>
            <a:r>
              <a:rPr lang="el-GR" sz="1100" b="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https://files.consumerfinance.gov/f/documents/cfpb_building-blocks-youth-financial-capability_measurement-guide.pdf</a:t>
            </a:r>
            <a:r>
              <a:rPr lang="el-GR" sz="1100" b="0" i="0" u="none" strike="noStrike" cap="none" dirty="0">
                <a:solidFill>
                  <a:schemeClr val="dk1"/>
                </a:solidFill>
                <a:latin typeface="Calibri"/>
                <a:ea typeface="Calibri"/>
                <a:cs typeface="Calibri"/>
                <a:sym typeface="Calibri"/>
              </a:rPr>
              <a:t> </a:t>
            </a:r>
          </a:p>
        </p:txBody>
      </p:sp>
      <p:sp>
        <p:nvSpPr>
          <p:cNvPr id="364" name="Google Shape;364;gf8f86123c2_0_148"/>
          <p:cNvSpPr/>
          <p:nvPr/>
        </p:nvSpPr>
        <p:spPr>
          <a:xfrm rot="5400000">
            <a:off x="10848429" y="3800953"/>
            <a:ext cx="377100" cy="441000"/>
          </a:xfrm>
          <a:prstGeom prst="chevron">
            <a:avLst>
              <a:gd name="adj" fmla="val 50000"/>
            </a:avLst>
          </a:prstGeom>
          <a:solidFill>
            <a:srgbClr val="0A9A8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f8f86123c2_0_170"/>
          <p:cNvSpPr txBox="1">
            <a:spLocks noGrp="1"/>
          </p:cNvSpPr>
          <p:nvPr>
            <p:ph type="body" idx="1"/>
          </p:nvPr>
        </p:nvSpPr>
        <p:spPr>
          <a:xfrm>
            <a:off x="199657" y="1331131"/>
            <a:ext cx="13135343" cy="6174569"/>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600"/>
              </a:spcBef>
              <a:spcAft>
                <a:spcPts val="0"/>
              </a:spcAft>
              <a:buSzPts val="2188"/>
              <a:buNone/>
            </a:pPr>
            <a:r>
              <a:rPr lang="el-GR" sz="2800" dirty="0"/>
              <a:t>Τοποθετήστε τις μωβ κάρτες δεξιοτήτων κάτω από τις επικεφαλίδες είτε: </a:t>
            </a:r>
          </a:p>
          <a:p>
            <a:pPr marL="1397000" lvl="2" indent="-457200" algn="l" rtl="0">
              <a:lnSpc>
                <a:spcPct val="100000"/>
              </a:lnSpc>
              <a:spcBef>
                <a:spcPts val="600"/>
              </a:spcBef>
              <a:spcAft>
                <a:spcPts val="0"/>
              </a:spcAft>
              <a:buClr>
                <a:schemeClr val="accent2"/>
              </a:buClr>
              <a:buSzPts val="3200"/>
              <a:buFont typeface="Wingdings" panose="05000000000000000000" pitchFamily="2" charset="2"/>
              <a:buChar char="v"/>
            </a:pPr>
            <a:r>
              <a:rPr lang="el-GR" sz="2800" dirty="0">
                <a:solidFill>
                  <a:srgbClr val="FF0000"/>
                </a:solidFill>
              </a:rPr>
              <a:t>    </a:t>
            </a:r>
            <a:r>
              <a:rPr lang="el-GR" sz="2800" b="1" dirty="0">
                <a:solidFill>
                  <a:srgbClr val="097D74"/>
                </a:solidFill>
              </a:rPr>
              <a:t>Οικονομικές δεξιότητες</a:t>
            </a:r>
          </a:p>
          <a:p>
            <a:pPr marL="1397000" lvl="2" indent="-457200" algn="l" rtl="0">
              <a:lnSpc>
                <a:spcPct val="100000"/>
              </a:lnSpc>
              <a:spcBef>
                <a:spcPts val="600"/>
              </a:spcBef>
              <a:spcAft>
                <a:spcPts val="0"/>
              </a:spcAft>
              <a:buClr>
                <a:schemeClr val="accent2"/>
              </a:buClr>
              <a:buSzPts val="3200"/>
              <a:buFont typeface="Wingdings" panose="05000000000000000000" pitchFamily="2" charset="2"/>
              <a:buChar char="v"/>
            </a:pPr>
            <a:r>
              <a:rPr lang="el-GR" sz="2800" b="1" dirty="0">
                <a:solidFill>
                  <a:srgbClr val="FF0000"/>
                </a:solidFill>
              </a:rPr>
              <a:t>    </a:t>
            </a:r>
            <a:r>
              <a:rPr lang="el-GR" sz="2800" b="1" dirty="0">
                <a:solidFill>
                  <a:schemeClr val="accent4">
                    <a:lumMod val="75000"/>
                  </a:schemeClr>
                </a:solidFill>
              </a:rPr>
              <a:t>Δεξιότητες σκέψης</a:t>
            </a:r>
          </a:p>
          <a:p>
            <a:pPr marL="228600" lvl="0" indent="-228600" algn="l" rtl="0">
              <a:lnSpc>
                <a:spcPct val="100000"/>
              </a:lnSpc>
              <a:spcBef>
                <a:spcPts val="0"/>
              </a:spcBef>
              <a:spcAft>
                <a:spcPts val="0"/>
              </a:spcAft>
              <a:buSzPts val="2188"/>
              <a:buNone/>
            </a:pPr>
            <a:endParaRPr sz="2800" dirty="0">
              <a:solidFill>
                <a:schemeClr val="dk1"/>
              </a:solidFill>
            </a:endParaRPr>
          </a:p>
          <a:p>
            <a:pPr marL="228600" lvl="0" indent="-228600" algn="l" rtl="0">
              <a:lnSpc>
                <a:spcPct val="100000"/>
              </a:lnSpc>
              <a:spcBef>
                <a:spcPts val="600"/>
              </a:spcBef>
              <a:spcAft>
                <a:spcPts val="0"/>
              </a:spcAft>
              <a:buSzPts val="2188"/>
              <a:buNone/>
            </a:pPr>
            <a:r>
              <a:rPr lang="el-GR" sz="2800" i="1" dirty="0">
                <a:solidFill>
                  <a:schemeClr val="dk1"/>
                </a:solidFill>
              </a:rPr>
              <a:t>Αν δεν είναι σίγουροι ή πιστεύουν ότι έχουν και τις δύο δεξιότητες βάλτε τους στη μέση. </a:t>
            </a:r>
            <a:r>
              <a:rPr lang="el-GR" sz="2800" dirty="0">
                <a:solidFill>
                  <a:schemeClr val="dk1"/>
                </a:solidFill>
              </a:rPr>
              <a:t> </a:t>
            </a:r>
          </a:p>
          <a:p>
            <a:pPr marL="228600" lvl="0" indent="-228600" algn="l" rtl="0">
              <a:lnSpc>
                <a:spcPct val="100000"/>
              </a:lnSpc>
              <a:spcBef>
                <a:spcPts val="600"/>
              </a:spcBef>
              <a:spcAft>
                <a:spcPts val="0"/>
              </a:spcAft>
              <a:buSzPts val="2188"/>
              <a:buNone/>
            </a:pPr>
            <a:r>
              <a:rPr lang="el-GR" sz="2800" b="1" dirty="0">
                <a:solidFill>
                  <a:srgbClr val="0C343D"/>
                </a:solidFill>
              </a:rPr>
              <a:t>                  Χρησιμοποιήστε είτε:</a:t>
            </a:r>
          </a:p>
          <a:p>
            <a:pPr marL="0" lvl="0" indent="0" algn="just" rtl="0">
              <a:lnSpc>
                <a:spcPct val="100000"/>
              </a:lnSpc>
              <a:spcBef>
                <a:spcPts val="600"/>
              </a:spcBef>
              <a:spcAft>
                <a:spcPts val="0"/>
              </a:spcAft>
              <a:buClr>
                <a:schemeClr val="accent4"/>
              </a:buClr>
              <a:buSzPts val="3200"/>
              <a:buNone/>
            </a:pPr>
            <a:r>
              <a:rPr lang="el-GR" sz="2800" b="1" i="1" dirty="0">
                <a:solidFill>
                  <a:srgbClr val="C00000"/>
                </a:solidFill>
              </a:rPr>
              <a:t>Διαδικτυακά </a:t>
            </a:r>
            <a:r>
              <a:rPr lang="el-GR" sz="2800" b="1" dirty="0">
                <a:solidFill>
                  <a:srgbClr val="C00000"/>
                </a:solidFill>
              </a:rPr>
              <a:t>- </a:t>
            </a:r>
            <a:r>
              <a:rPr lang="el-GR" sz="2800" dirty="0">
                <a:solidFill>
                  <a:schemeClr val="dk1"/>
                </a:solidFill>
              </a:rPr>
              <a:t>η δραστηριότητα σύρε και άφησε (</a:t>
            </a:r>
            <a:r>
              <a:rPr lang="el-GR" sz="2800" dirty="0" err="1">
                <a:solidFill>
                  <a:schemeClr val="dk1"/>
                </a:solidFill>
              </a:rPr>
              <a:t>Drag</a:t>
            </a:r>
            <a:r>
              <a:rPr lang="el-GR" sz="2800" dirty="0">
                <a:solidFill>
                  <a:schemeClr val="dk1"/>
                </a:solidFill>
              </a:rPr>
              <a:t> and </a:t>
            </a:r>
            <a:r>
              <a:rPr lang="el-GR" sz="2800" dirty="0" err="1">
                <a:solidFill>
                  <a:schemeClr val="dk1"/>
                </a:solidFill>
              </a:rPr>
              <a:t>Drop</a:t>
            </a:r>
            <a:r>
              <a:rPr lang="el-GR" sz="2800" dirty="0">
                <a:solidFill>
                  <a:schemeClr val="dk1"/>
                </a:solidFill>
              </a:rPr>
              <a:t>) </a:t>
            </a:r>
          </a:p>
          <a:p>
            <a:pPr marL="228600" lvl="0" indent="-228600" algn="l" rtl="0">
              <a:lnSpc>
                <a:spcPct val="100000"/>
              </a:lnSpc>
              <a:spcBef>
                <a:spcPts val="0"/>
              </a:spcBef>
              <a:spcAft>
                <a:spcPts val="0"/>
              </a:spcAft>
              <a:buSzPts val="2188"/>
              <a:buNone/>
            </a:pPr>
            <a:r>
              <a:rPr lang="el-GR" sz="2800" b="1" i="1" dirty="0">
                <a:solidFill>
                  <a:srgbClr val="C00000"/>
                </a:solidFill>
              </a:rPr>
              <a:t>Στην τάξη </a:t>
            </a:r>
            <a:r>
              <a:rPr lang="el-GR" sz="2800" dirty="0">
                <a:solidFill>
                  <a:schemeClr val="dk1"/>
                </a:solidFill>
              </a:rPr>
              <a:t>- χρησιμοποιήστε το εκτυπωμένο φυλλάδιο για να συνδέσετε τις δεξιότητες με τους τίτλους </a:t>
            </a:r>
          </a:p>
          <a:p>
            <a:pPr marL="228600" lvl="0" indent="-228600" algn="l" rtl="0">
              <a:lnSpc>
                <a:spcPct val="100000"/>
              </a:lnSpc>
              <a:spcBef>
                <a:spcPts val="0"/>
              </a:spcBef>
              <a:spcAft>
                <a:spcPts val="0"/>
              </a:spcAft>
              <a:buSzPts val="2188"/>
              <a:buNone/>
            </a:pPr>
            <a:r>
              <a:rPr lang="el-GR" sz="3200" b="1" dirty="0">
                <a:solidFill>
                  <a:srgbClr val="980000"/>
                </a:solidFill>
              </a:rPr>
              <a:t>      </a:t>
            </a:r>
          </a:p>
          <a:p>
            <a:pPr marL="228600" lvl="0" indent="-228600" algn="l" rtl="0">
              <a:lnSpc>
                <a:spcPct val="100000"/>
              </a:lnSpc>
              <a:spcBef>
                <a:spcPts val="0"/>
              </a:spcBef>
              <a:spcAft>
                <a:spcPts val="0"/>
              </a:spcAft>
              <a:buSzPts val="2188"/>
              <a:buNone/>
            </a:pPr>
            <a:r>
              <a:rPr lang="el-GR" sz="3200" b="1" dirty="0">
                <a:solidFill>
                  <a:schemeClr val="accent4">
                    <a:lumMod val="90000"/>
                    <a:lumOff val="10000"/>
                  </a:schemeClr>
                </a:solidFill>
              </a:rPr>
              <a:t> </a:t>
            </a:r>
            <a:r>
              <a:rPr lang="el-GR" sz="2800" b="1" dirty="0">
                <a:solidFill>
                  <a:schemeClr val="accent4">
                    <a:lumMod val="75000"/>
                  </a:schemeClr>
                </a:solidFill>
              </a:rPr>
              <a:t>Ζητήστε τη βοήθεια του/της καθηγητή/-</a:t>
            </a:r>
            <a:r>
              <a:rPr lang="el-GR" sz="2800" b="1" dirty="0" err="1">
                <a:solidFill>
                  <a:schemeClr val="accent4">
                    <a:lumMod val="75000"/>
                  </a:schemeClr>
                </a:solidFill>
              </a:rPr>
              <a:t>τριας</a:t>
            </a:r>
            <a:r>
              <a:rPr lang="el-GR" sz="2800" b="1" dirty="0">
                <a:solidFill>
                  <a:schemeClr val="accent4">
                    <a:lumMod val="75000"/>
                  </a:schemeClr>
                </a:solidFill>
              </a:rPr>
              <a:t> αν χρειάζεστε οποιαδήποτε βοήθεια.</a:t>
            </a:r>
          </a:p>
          <a:p>
            <a:pPr marL="0" lvl="0" indent="0" algn="just" rtl="0">
              <a:lnSpc>
                <a:spcPct val="100000"/>
              </a:lnSpc>
              <a:spcBef>
                <a:spcPts val="600"/>
              </a:spcBef>
              <a:spcAft>
                <a:spcPts val="0"/>
              </a:spcAft>
              <a:buClr>
                <a:schemeClr val="accent4"/>
              </a:buClr>
              <a:buSzPts val="3200"/>
              <a:buNone/>
            </a:pPr>
            <a:endParaRPr sz="3200" dirty="0"/>
          </a:p>
        </p:txBody>
      </p:sp>
      <p:sp>
        <p:nvSpPr>
          <p:cNvPr id="370" name="Google Shape;370;gf8f86123c2_0_170"/>
          <p:cNvSpPr txBox="1">
            <a:spLocks noGrp="1"/>
          </p:cNvSpPr>
          <p:nvPr>
            <p:ph type="title"/>
          </p:nvPr>
        </p:nvSpPr>
        <p:spPr>
          <a:xfrm>
            <a:off x="246743" y="432160"/>
            <a:ext cx="128886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3600"/>
              <a:buFont typeface="Calibri"/>
              <a:buNone/>
            </a:pPr>
            <a:r>
              <a:rPr lang="el-GR" sz="3200">
                <a:solidFill>
                  <a:schemeClr val="accent4">
                    <a:lumMod val="75000"/>
                  </a:schemeClr>
                </a:solidFill>
              </a:rPr>
              <a:t>Δραστηριότητα M1.8                                                                                                                                Δεξιότητες σκέψης ή οικονομικές δεξιότητες;</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gf8f86123c2_0_175"/>
          <p:cNvSpPr/>
          <p:nvPr/>
        </p:nvSpPr>
        <p:spPr>
          <a:xfrm>
            <a:off x="0" y="0"/>
            <a:ext cx="13331700" cy="7505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69"/>
              <a:buFont typeface="Arial"/>
              <a:buNone/>
            </a:pPr>
            <a:endParaRPr sz="1969" b="0" i="0" u="none" strike="noStrike" cap="none">
              <a:solidFill>
                <a:schemeClr val="lt1"/>
              </a:solidFill>
              <a:latin typeface="Calibri"/>
              <a:ea typeface="Calibri"/>
              <a:cs typeface="Calibri"/>
              <a:sym typeface="Calibri"/>
            </a:endParaRPr>
          </a:p>
        </p:txBody>
      </p:sp>
      <p:sp>
        <p:nvSpPr>
          <p:cNvPr id="376" name="Google Shape;376;gf8f86123c2_0_175"/>
          <p:cNvSpPr txBox="1">
            <a:spLocks noGrp="1"/>
          </p:cNvSpPr>
          <p:nvPr>
            <p:ph type="title"/>
          </p:nvPr>
        </p:nvSpPr>
        <p:spPr>
          <a:xfrm>
            <a:off x="700087" y="356098"/>
            <a:ext cx="11635200" cy="15660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29E86"/>
              </a:buClr>
              <a:buSzPts val="3600"/>
              <a:buFont typeface="Calibri"/>
              <a:buNone/>
            </a:pPr>
            <a:r>
              <a:rPr lang="el-GR" sz="3200">
                <a:solidFill>
                  <a:schemeClr val="accent4">
                    <a:lumMod val="75000"/>
                  </a:schemeClr>
                </a:solidFill>
              </a:rPr>
              <a:t>Δραστηριότητα M1.9 
</a:t>
            </a:r>
            <a:br>
              <a:rPr lang="el-GR" sz="3200">
                <a:solidFill>
                  <a:schemeClr val="accent4">
                    <a:lumMod val="75000"/>
                  </a:schemeClr>
                </a:solidFill>
              </a:rPr>
            </a:br>
            <a:r>
              <a:rPr lang="el-GR" sz="3200">
                <a:solidFill>
                  <a:schemeClr val="accent4">
                    <a:lumMod val="75000"/>
                  </a:schemeClr>
                </a:solidFill>
              </a:rPr>
              <a:t>Money Matters σενάρια και οικονομικές δεξιότητες </a:t>
            </a:r>
            <a:br>
              <a:rPr lang="el-GR" sz="3200">
                <a:solidFill>
                  <a:schemeClr val="dk1"/>
                </a:solidFill>
              </a:rPr>
            </a:br>
            <a:endParaRPr lang="el-GR" sz="3200">
              <a:solidFill>
                <a:schemeClr val="dk1"/>
              </a:solidFill>
            </a:endParaRPr>
          </a:p>
        </p:txBody>
      </p:sp>
      <p:sp>
        <p:nvSpPr>
          <p:cNvPr id="377" name="Google Shape;377;gf8f86123c2_0_175"/>
          <p:cNvSpPr txBox="1">
            <a:spLocks noGrp="1"/>
          </p:cNvSpPr>
          <p:nvPr>
            <p:ph type="body" idx="1"/>
          </p:nvPr>
        </p:nvSpPr>
        <p:spPr>
          <a:xfrm>
            <a:off x="655073" y="2278070"/>
            <a:ext cx="11328380" cy="48715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600"/>
              </a:spcBef>
              <a:spcAft>
                <a:spcPts val="0"/>
              </a:spcAft>
              <a:buSzPts val="3200"/>
              <a:buNone/>
            </a:pPr>
            <a:endParaRPr sz="3200" dirty="0">
              <a:solidFill>
                <a:srgbClr val="C00000"/>
              </a:solidFill>
            </a:endParaRPr>
          </a:p>
          <a:p>
            <a:pPr marL="285750" lvl="0" indent="0" algn="l" rtl="0">
              <a:lnSpc>
                <a:spcPct val="90000"/>
              </a:lnSpc>
              <a:spcBef>
                <a:spcPts val="600"/>
              </a:spcBef>
              <a:spcAft>
                <a:spcPts val="0"/>
              </a:spcAft>
              <a:buSzPts val="3200"/>
              <a:buNone/>
            </a:pPr>
            <a:r>
              <a:rPr lang="el-GR" sz="3200" dirty="0">
                <a:solidFill>
                  <a:srgbClr val="C00000"/>
                </a:solidFill>
              </a:rPr>
              <a:t>Κοιτάξτε ένα από τα </a:t>
            </a:r>
          </a:p>
          <a:p>
            <a:pPr marL="285750" lvl="0" indent="0" algn="l" rtl="0">
              <a:lnSpc>
                <a:spcPct val="90000"/>
              </a:lnSpc>
              <a:spcBef>
                <a:spcPts val="600"/>
              </a:spcBef>
              <a:spcAft>
                <a:spcPts val="0"/>
              </a:spcAft>
              <a:buSzPts val="3200"/>
              <a:buNone/>
            </a:pPr>
            <a:r>
              <a:rPr lang="el-GR" sz="3200" dirty="0">
                <a:solidFill>
                  <a:srgbClr val="C00000"/>
                </a:solidFill>
              </a:rPr>
              <a:t>τρία σενάρια</a:t>
            </a:r>
          </a:p>
          <a:p>
            <a:pPr marL="285750" lvl="0" indent="0" algn="l" rtl="0">
              <a:lnSpc>
                <a:spcPct val="90000"/>
              </a:lnSpc>
              <a:spcBef>
                <a:spcPts val="600"/>
              </a:spcBef>
              <a:spcAft>
                <a:spcPts val="0"/>
              </a:spcAft>
              <a:buSzPts val="3200"/>
              <a:buNone/>
            </a:pPr>
            <a:endParaRPr sz="3200" dirty="0">
              <a:solidFill>
                <a:srgbClr val="C00000"/>
              </a:solidFill>
            </a:endParaRPr>
          </a:p>
          <a:p>
            <a:pPr marL="285750" lvl="0" indent="0" algn="l" rtl="0">
              <a:lnSpc>
                <a:spcPct val="90000"/>
              </a:lnSpc>
              <a:spcBef>
                <a:spcPts val="600"/>
              </a:spcBef>
              <a:spcAft>
                <a:spcPts val="0"/>
              </a:spcAft>
              <a:buSzPts val="3200"/>
              <a:buNone/>
            </a:pPr>
            <a:r>
              <a:rPr lang="el-GR" sz="3200" dirty="0">
                <a:solidFill>
                  <a:srgbClr val="C00000"/>
                </a:solidFill>
              </a:rPr>
              <a:t>Με έναν συνεργάτη, προσδιορίστε τις οικονομικές δεξιότητες ή τις δεξιότητες σκέψης που εμπλέκονται στο σενάριό σας</a:t>
            </a:r>
          </a:p>
          <a:p>
            <a:pPr marL="0" lvl="0" indent="0" algn="l" rtl="0">
              <a:lnSpc>
                <a:spcPct val="90000"/>
              </a:lnSpc>
              <a:spcBef>
                <a:spcPts val="600"/>
              </a:spcBef>
              <a:spcAft>
                <a:spcPts val="0"/>
              </a:spcAft>
              <a:buSzPts val="3200"/>
              <a:buNone/>
            </a:pPr>
            <a:endParaRPr sz="3708" dirty="0">
              <a:solidFill>
                <a:srgbClr val="C00000"/>
              </a:solidFill>
              <a:latin typeface="Calibri"/>
              <a:ea typeface="Calibri"/>
              <a:cs typeface="Calibri"/>
              <a:sym typeface="Calibri"/>
            </a:endParaRPr>
          </a:p>
          <a:p>
            <a:pPr marL="285750" lvl="0" indent="0" algn="ctr" rtl="0">
              <a:lnSpc>
                <a:spcPct val="90000"/>
              </a:lnSpc>
              <a:spcBef>
                <a:spcPts val="600"/>
              </a:spcBef>
              <a:spcAft>
                <a:spcPts val="0"/>
              </a:spcAft>
              <a:buSzPts val="3200"/>
              <a:buNone/>
            </a:pPr>
            <a:r>
              <a:rPr lang="el-GR" sz="2800" i="1" dirty="0">
                <a:solidFill>
                  <a:schemeClr val="accent4">
                    <a:lumMod val="75000"/>
                  </a:schemeClr>
                </a:solidFill>
                <a:latin typeface="Calibri"/>
                <a:ea typeface="Calibri"/>
                <a:cs typeface="Calibri"/>
                <a:sym typeface="Calibri"/>
              </a:rPr>
              <a:t>Αναφέρονται ορισμένες, αλλά πιθανόν να υπάρχουν περισσότερες</a:t>
            </a:r>
          </a:p>
          <a:p>
            <a:pPr marL="0" lvl="0" indent="203200" algn="l" rtl="0">
              <a:lnSpc>
                <a:spcPct val="90000"/>
              </a:lnSpc>
              <a:spcBef>
                <a:spcPts val="600"/>
              </a:spcBef>
              <a:spcAft>
                <a:spcPts val="0"/>
              </a:spcAft>
              <a:buSzPts val="3200"/>
              <a:buFont typeface="Arial"/>
              <a:buNone/>
            </a:pPr>
            <a:endParaRPr sz="3200" dirty="0">
              <a:solidFill>
                <a:srgbClr val="FF0000"/>
              </a:solidFill>
              <a:latin typeface="Calibri"/>
              <a:ea typeface="Calibri"/>
              <a:cs typeface="Calibri"/>
              <a:sym typeface="Calibri"/>
            </a:endParaRPr>
          </a:p>
        </p:txBody>
      </p:sp>
      <p:sp>
        <p:nvSpPr>
          <p:cNvPr id="378" name="Google Shape;378;gf8f86123c2_0_175"/>
          <p:cNvSpPr txBox="1"/>
          <p:nvPr/>
        </p:nvSpPr>
        <p:spPr>
          <a:xfrm>
            <a:off x="8580044" y="7194978"/>
            <a:ext cx="47517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l-GR" sz="1000" dirty="0">
                <a:solidFill>
                  <a:schemeClr val="dk1"/>
                </a:solidFill>
                <a:latin typeface="Calibri"/>
                <a:ea typeface="Calibri"/>
                <a:cs typeface="Calibri"/>
                <a:sym typeface="Calibri"/>
              </a:rPr>
              <a:t>Πηγή εικόνας</a:t>
            </a:r>
            <a:r>
              <a:rPr lang="el-GR" sz="1000" b="0" i="0" u="none" strike="noStrike" cap="none" dirty="0">
                <a:solidFill>
                  <a:schemeClr val="dk1"/>
                </a:solidFill>
                <a:latin typeface="Calibri"/>
                <a:ea typeface="Calibri"/>
                <a:cs typeface="Calibri"/>
                <a:sym typeface="Calibri"/>
              </a:rPr>
              <a:t>: </a:t>
            </a:r>
            <a:r>
              <a:rPr lang="el-GR" sz="10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https://piggybankproject.eu/elearning/course/view.php?id=2&amp;section=3</a:t>
            </a:r>
          </a:p>
        </p:txBody>
      </p:sp>
      <p:pic>
        <p:nvPicPr>
          <p:cNvPr id="379" name="Google Shape;379;gf8f86123c2_0_175"/>
          <p:cNvPicPr preferRelativeResize="0"/>
          <p:nvPr/>
        </p:nvPicPr>
        <p:blipFill rotWithShape="1">
          <a:blip r:embed="rId4">
            <a:alphaModFix/>
          </a:blip>
          <a:srcRect/>
          <a:stretch/>
        </p:blipFill>
        <p:spPr>
          <a:xfrm>
            <a:off x="6149066" y="2278070"/>
            <a:ext cx="4861955" cy="20171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dirty="0">
                <a:solidFill>
                  <a:srgbClr val="097D74"/>
                </a:solidFill>
              </a:rPr>
              <a:t>Ενότητα 1 </a:t>
            </a:r>
            <a:r>
              <a:rPr lang="el-GR" sz="3200">
                <a:solidFill>
                  <a:srgbClr val="097D74"/>
                </a:solidFill>
              </a:rPr>
              <a:t>Σχεδιάγραμμα της συνεδρίας</a:t>
            </a:r>
            <a:endParaRPr lang="el-GR" sz="3200" dirty="0">
              <a:solidFill>
                <a:srgbClr val="097D74"/>
              </a:solidFill>
            </a:endParaRPr>
          </a:p>
        </p:txBody>
      </p:sp>
      <p:sp>
        <p:nvSpPr>
          <p:cNvPr id="111" name="Google Shape;111;p2"/>
          <p:cNvSpPr/>
          <p:nvPr/>
        </p:nvSpPr>
        <p:spPr>
          <a:xfrm>
            <a:off x="5511800" y="1257300"/>
            <a:ext cx="2095500" cy="2032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pic>
        <p:nvPicPr>
          <p:cNvPr id="112" name="Google Shape;112;p2" descr="Picture 8"/>
          <p:cNvPicPr preferRelativeResize="0"/>
          <p:nvPr/>
        </p:nvPicPr>
        <p:blipFill rotWithShape="1">
          <a:blip r:embed="rId3">
            <a:alphaModFix/>
          </a:blip>
          <a:srcRect t="24175" b="11877"/>
          <a:stretch/>
        </p:blipFill>
        <p:spPr>
          <a:xfrm>
            <a:off x="0" y="1127193"/>
            <a:ext cx="13279866" cy="6008692"/>
          </a:xfrm>
          <a:prstGeom prst="rect">
            <a:avLst/>
          </a:prstGeom>
          <a:noFill/>
          <a:ln>
            <a:noFill/>
          </a:ln>
        </p:spPr>
      </p:pic>
      <p:sp>
        <p:nvSpPr>
          <p:cNvPr id="113" name="Google Shape;113;p2"/>
          <p:cNvSpPr/>
          <p:nvPr/>
        </p:nvSpPr>
        <p:spPr>
          <a:xfrm>
            <a:off x="5511800" y="948959"/>
            <a:ext cx="2095500" cy="402764"/>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900"/>
              <a:buFont typeface="Calibri"/>
              <a:buNone/>
            </a:pPr>
            <a:endParaRPr sz="1900" b="0" i="0" u="none" strike="noStrike" cap="none">
              <a:solidFill>
                <a:srgbClr val="FFFFFF"/>
              </a:solidFill>
              <a:latin typeface="Calibri"/>
              <a:ea typeface="Calibri"/>
              <a:cs typeface="Calibri"/>
              <a:sym typeface="Calibri"/>
            </a:endParaRPr>
          </a:p>
        </p:txBody>
      </p:sp>
      <p:sp>
        <p:nvSpPr>
          <p:cNvPr id="2" name="TextBox 1">
            <a:extLst>
              <a:ext uri="{FF2B5EF4-FFF2-40B4-BE49-F238E27FC236}">
                <a16:creationId xmlns:a16="http://schemas.microsoft.com/office/drawing/2014/main" id="{E7781998-F171-C039-831C-2202CCE96420}"/>
              </a:ext>
            </a:extLst>
          </p:cNvPr>
          <p:cNvSpPr txBox="1"/>
          <p:nvPr/>
        </p:nvSpPr>
        <p:spPr>
          <a:xfrm>
            <a:off x="1441342" y="2053803"/>
            <a:ext cx="1859797" cy="338554"/>
          </a:xfrm>
          <a:prstGeom prst="rect">
            <a:avLst/>
          </a:prstGeom>
          <a:solidFill>
            <a:schemeClr val="accent1"/>
          </a:solidFill>
          <a:ln>
            <a:solidFill>
              <a:schemeClr val="accent1"/>
            </a:solidFill>
          </a:ln>
        </p:spPr>
        <p:txBody>
          <a:bodyPr wrap="square" rtlCol="0">
            <a:spAutoFit/>
          </a:bodyPr>
          <a:lstStyle/>
          <a:p>
            <a:pPr algn="ctr"/>
            <a:r>
              <a:rPr lang="el-GR" sz="1600" b="1" dirty="0"/>
              <a:t>Εισαγωγικά</a:t>
            </a:r>
            <a:endParaRPr lang="en-US" sz="1600" b="1" dirty="0"/>
          </a:p>
        </p:txBody>
      </p:sp>
      <p:sp>
        <p:nvSpPr>
          <p:cNvPr id="3" name="TextBox 2">
            <a:extLst>
              <a:ext uri="{FF2B5EF4-FFF2-40B4-BE49-F238E27FC236}">
                <a16:creationId xmlns:a16="http://schemas.microsoft.com/office/drawing/2014/main" id="{EC4C0E30-7BC8-4FFA-CF54-89ECCB29ED84}"/>
              </a:ext>
            </a:extLst>
          </p:cNvPr>
          <p:cNvSpPr txBox="1"/>
          <p:nvPr/>
        </p:nvSpPr>
        <p:spPr>
          <a:xfrm>
            <a:off x="4742481" y="1930692"/>
            <a:ext cx="1925019" cy="584775"/>
          </a:xfrm>
          <a:prstGeom prst="rect">
            <a:avLst/>
          </a:prstGeom>
          <a:solidFill>
            <a:schemeClr val="accent1"/>
          </a:solidFill>
          <a:ln>
            <a:solidFill>
              <a:schemeClr val="accent1"/>
            </a:solidFill>
          </a:ln>
        </p:spPr>
        <p:txBody>
          <a:bodyPr wrap="square" rtlCol="0">
            <a:spAutoFit/>
          </a:bodyPr>
          <a:lstStyle/>
          <a:p>
            <a:r>
              <a:rPr lang="el-GR" sz="1600" b="1" dirty="0"/>
              <a:t>Επισκόπηση προγράμματος</a:t>
            </a:r>
            <a:endParaRPr lang="en-US" sz="1600" b="1" dirty="0"/>
          </a:p>
        </p:txBody>
      </p:sp>
      <p:sp>
        <p:nvSpPr>
          <p:cNvPr id="4" name="TextBox 3">
            <a:extLst>
              <a:ext uri="{FF2B5EF4-FFF2-40B4-BE49-F238E27FC236}">
                <a16:creationId xmlns:a16="http://schemas.microsoft.com/office/drawing/2014/main" id="{288F6843-2B64-4B90-A711-1678F1868439}"/>
              </a:ext>
            </a:extLst>
          </p:cNvPr>
          <p:cNvSpPr txBox="1"/>
          <p:nvPr/>
        </p:nvSpPr>
        <p:spPr>
          <a:xfrm>
            <a:off x="7607300" y="1884525"/>
            <a:ext cx="1831167" cy="923330"/>
          </a:xfrm>
          <a:prstGeom prst="rect">
            <a:avLst/>
          </a:prstGeom>
          <a:solidFill>
            <a:schemeClr val="accent1"/>
          </a:solidFill>
          <a:ln>
            <a:solidFill>
              <a:schemeClr val="accent1"/>
            </a:solidFill>
          </a:ln>
        </p:spPr>
        <p:txBody>
          <a:bodyPr wrap="square" rtlCol="0">
            <a:spAutoFit/>
          </a:bodyPr>
          <a:lstStyle/>
          <a:p>
            <a:pPr algn="ctr"/>
            <a:r>
              <a:rPr lang="el-GR" sz="1800" b="1" dirty="0"/>
              <a:t>Προσέγγιση Οικογενειακής Μάθησης</a:t>
            </a:r>
            <a:endParaRPr lang="en-US" sz="1800" b="1" dirty="0"/>
          </a:p>
        </p:txBody>
      </p:sp>
      <p:sp>
        <p:nvSpPr>
          <p:cNvPr id="5" name="TextBox 4">
            <a:extLst>
              <a:ext uri="{FF2B5EF4-FFF2-40B4-BE49-F238E27FC236}">
                <a16:creationId xmlns:a16="http://schemas.microsoft.com/office/drawing/2014/main" id="{07E20C74-FA91-10B5-0E26-2C2360476940}"/>
              </a:ext>
            </a:extLst>
          </p:cNvPr>
          <p:cNvSpPr txBox="1"/>
          <p:nvPr/>
        </p:nvSpPr>
        <p:spPr>
          <a:xfrm>
            <a:off x="10802319" y="2053803"/>
            <a:ext cx="1441342" cy="584775"/>
          </a:xfrm>
          <a:prstGeom prst="rect">
            <a:avLst/>
          </a:prstGeom>
          <a:solidFill>
            <a:schemeClr val="accent1"/>
          </a:solidFill>
          <a:ln>
            <a:solidFill>
              <a:schemeClr val="accent1"/>
            </a:solidFill>
          </a:ln>
        </p:spPr>
        <p:txBody>
          <a:bodyPr wrap="square" rtlCol="0">
            <a:spAutoFit/>
          </a:bodyPr>
          <a:lstStyle/>
          <a:p>
            <a:r>
              <a:rPr lang="el-GR" sz="1600" b="1" dirty="0"/>
              <a:t>Δυναμική Ομάδας</a:t>
            </a:r>
            <a:endParaRPr lang="en-US" sz="1600" b="1" dirty="0"/>
          </a:p>
        </p:txBody>
      </p:sp>
      <p:sp>
        <p:nvSpPr>
          <p:cNvPr id="6" name="TextBox 5">
            <a:extLst>
              <a:ext uri="{FF2B5EF4-FFF2-40B4-BE49-F238E27FC236}">
                <a16:creationId xmlns:a16="http://schemas.microsoft.com/office/drawing/2014/main" id="{9A4A0E4C-7993-271A-329A-5DBB5F1370E1}"/>
              </a:ext>
            </a:extLst>
          </p:cNvPr>
          <p:cNvSpPr txBox="1"/>
          <p:nvPr/>
        </p:nvSpPr>
        <p:spPr>
          <a:xfrm>
            <a:off x="5156415" y="3648999"/>
            <a:ext cx="3022169" cy="584775"/>
          </a:xfrm>
          <a:prstGeom prst="rect">
            <a:avLst/>
          </a:prstGeom>
          <a:solidFill>
            <a:schemeClr val="bg1"/>
          </a:solidFill>
          <a:ln>
            <a:solidFill>
              <a:schemeClr val="bg1"/>
            </a:solidFill>
          </a:ln>
        </p:spPr>
        <p:txBody>
          <a:bodyPr wrap="square" rtlCol="0">
            <a:spAutoFit/>
          </a:bodyPr>
          <a:lstStyle/>
          <a:p>
            <a:r>
              <a:rPr lang="el-GR" sz="3200" b="1" dirty="0">
                <a:solidFill>
                  <a:schemeClr val="accent2"/>
                </a:solidFill>
              </a:rPr>
              <a:t>Ενότητα 1</a:t>
            </a:r>
            <a:endParaRPr lang="en-US" sz="3200" b="1" dirty="0">
              <a:solidFill>
                <a:schemeClr val="accent2"/>
              </a:solidFill>
            </a:endParaRPr>
          </a:p>
        </p:txBody>
      </p:sp>
      <p:sp>
        <p:nvSpPr>
          <p:cNvPr id="7" name="TextBox 6">
            <a:extLst>
              <a:ext uri="{FF2B5EF4-FFF2-40B4-BE49-F238E27FC236}">
                <a16:creationId xmlns:a16="http://schemas.microsoft.com/office/drawing/2014/main" id="{9B0EF762-508B-A57D-1D17-8D286F7FB40E}"/>
              </a:ext>
            </a:extLst>
          </p:cNvPr>
          <p:cNvSpPr txBox="1"/>
          <p:nvPr/>
        </p:nvSpPr>
        <p:spPr>
          <a:xfrm>
            <a:off x="11399004" y="4069194"/>
            <a:ext cx="612183" cy="430887"/>
          </a:xfrm>
          <a:prstGeom prst="rect">
            <a:avLst/>
          </a:prstGeom>
          <a:solidFill>
            <a:schemeClr val="bg1"/>
          </a:solidFill>
          <a:ln>
            <a:solidFill>
              <a:schemeClr val="bg1"/>
            </a:solidFill>
          </a:ln>
        </p:spPr>
        <p:txBody>
          <a:bodyPr wrap="square" rtlCol="0">
            <a:spAutoFit/>
          </a:bodyPr>
          <a:lstStyle/>
          <a:p>
            <a:r>
              <a:rPr lang="el-GR" sz="1100" b="1" dirty="0"/>
              <a:t>10 λεπτά</a:t>
            </a:r>
            <a:endParaRPr lang="en-US" sz="1100" b="1" dirty="0"/>
          </a:p>
        </p:txBody>
      </p:sp>
      <p:sp>
        <p:nvSpPr>
          <p:cNvPr id="8" name="TextBox 7">
            <a:extLst>
              <a:ext uri="{FF2B5EF4-FFF2-40B4-BE49-F238E27FC236}">
                <a16:creationId xmlns:a16="http://schemas.microsoft.com/office/drawing/2014/main" id="{A1F6740C-732F-31B0-A897-D9E6CB398662}"/>
              </a:ext>
            </a:extLst>
          </p:cNvPr>
          <p:cNvSpPr txBox="1"/>
          <p:nvPr/>
        </p:nvSpPr>
        <p:spPr>
          <a:xfrm>
            <a:off x="2371240" y="5850262"/>
            <a:ext cx="1146874" cy="369332"/>
          </a:xfrm>
          <a:prstGeom prst="rect">
            <a:avLst/>
          </a:prstGeom>
          <a:solidFill>
            <a:schemeClr val="accent1"/>
          </a:solidFill>
          <a:ln>
            <a:solidFill>
              <a:schemeClr val="accent1"/>
            </a:solidFill>
          </a:ln>
        </p:spPr>
        <p:txBody>
          <a:bodyPr wrap="square" rtlCol="0">
            <a:spAutoFit/>
          </a:bodyPr>
          <a:lstStyle/>
          <a:p>
            <a:r>
              <a:rPr lang="el-GR" sz="1800" b="1" dirty="0"/>
              <a:t>Τέλος</a:t>
            </a:r>
            <a:endParaRPr lang="en-US" sz="1800" b="1" dirty="0"/>
          </a:p>
        </p:txBody>
      </p:sp>
      <p:sp>
        <p:nvSpPr>
          <p:cNvPr id="9" name="TextBox 8">
            <a:extLst>
              <a:ext uri="{FF2B5EF4-FFF2-40B4-BE49-F238E27FC236}">
                <a16:creationId xmlns:a16="http://schemas.microsoft.com/office/drawing/2014/main" id="{2ACBB231-E3BF-3BFF-698B-DD8909928C79}"/>
              </a:ext>
            </a:extLst>
          </p:cNvPr>
          <p:cNvSpPr txBox="1"/>
          <p:nvPr/>
        </p:nvSpPr>
        <p:spPr>
          <a:xfrm>
            <a:off x="5343884" y="5367306"/>
            <a:ext cx="1985075" cy="1477328"/>
          </a:xfrm>
          <a:prstGeom prst="rect">
            <a:avLst/>
          </a:prstGeom>
          <a:solidFill>
            <a:schemeClr val="accent1"/>
          </a:solidFill>
          <a:ln>
            <a:solidFill>
              <a:schemeClr val="accent1"/>
            </a:solidFill>
          </a:ln>
        </p:spPr>
        <p:txBody>
          <a:bodyPr wrap="square" rtlCol="0">
            <a:spAutoFit/>
          </a:bodyPr>
          <a:lstStyle/>
          <a:p>
            <a:r>
              <a:rPr lang="el-GR" sz="1800" b="1" dirty="0"/>
              <a:t>Δραστηριότητες για διαφορετικές ηλικιακές ομάδες</a:t>
            </a:r>
            <a:endParaRPr lang="en-US" sz="1800" b="1" dirty="0"/>
          </a:p>
        </p:txBody>
      </p:sp>
      <p:sp>
        <p:nvSpPr>
          <p:cNvPr id="10" name="TextBox 9">
            <a:extLst>
              <a:ext uri="{FF2B5EF4-FFF2-40B4-BE49-F238E27FC236}">
                <a16:creationId xmlns:a16="http://schemas.microsoft.com/office/drawing/2014/main" id="{07DDF262-D209-27C0-CFDB-1F4A11A84DE5}"/>
              </a:ext>
            </a:extLst>
          </p:cNvPr>
          <p:cNvSpPr txBox="1"/>
          <p:nvPr/>
        </p:nvSpPr>
        <p:spPr>
          <a:xfrm>
            <a:off x="9154729" y="5517522"/>
            <a:ext cx="1831166" cy="923330"/>
          </a:xfrm>
          <a:prstGeom prst="rect">
            <a:avLst/>
          </a:prstGeom>
          <a:solidFill>
            <a:schemeClr val="accent1"/>
          </a:solidFill>
          <a:ln>
            <a:solidFill>
              <a:schemeClr val="accent1"/>
            </a:solidFill>
          </a:ln>
        </p:spPr>
        <p:txBody>
          <a:bodyPr wrap="square" rtlCol="0">
            <a:spAutoFit/>
          </a:bodyPr>
          <a:lstStyle/>
          <a:p>
            <a:r>
              <a:rPr lang="el-GR" sz="1800" b="1" dirty="0"/>
              <a:t>Επισκόπηση οικονομικού αλφαβητισμού</a:t>
            </a:r>
            <a:endParaRPr lang="en-US" sz="1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f8f86123c2_0_183"/>
          <p:cNvSpPr txBox="1">
            <a:spLocks noGrp="1"/>
          </p:cNvSpPr>
          <p:nvPr>
            <p:ph type="body" idx="1"/>
          </p:nvPr>
        </p:nvSpPr>
        <p:spPr>
          <a:xfrm>
            <a:off x="518167" y="899886"/>
            <a:ext cx="12330000" cy="4560785"/>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SzPts val="2188"/>
              <a:buNone/>
            </a:pPr>
            <a:r>
              <a:rPr lang="el-GR" sz="3200" b="1">
                <a:solidFill>
                  <a:srgbClr val="FF0000"/>
                </a:solidFill>
              </a:rPr>
              <a:t>M1.9α       </a:t>
            </a:r>
          </a:p>
          <a:p>
            <a:pPr marL="0" lvl="0" indent="0" algn="just" rtl="0">
              <a:lnSpc>
                <a:spcPct val="100000"/>
              </a:lnSpc>
              <a:spcBef>
                <a:spcPts val="0"/>
              </a:spcBef>
              <a:spcAft>
                <a:spcPts val="0"/>
              </a:spcAft>
              <a:buSzPts val="2188"/>
              <a:buNone/>
            </a:pPr>
            <a:r>
              <a:rPr lang="el-GR" sz="3200" b="1">
                <a:solidFill>
                  <a:srgbClr val="FF0000"/>
                </a:solidFill>
              </a:rPr>
              <a:t>Πιστωτικές κάρτες - δαπάνες και αποπληρωμή του δανειστή</a:t>
            </a:r>
          </a:p>
          <a:p>
            <a:pPr marL="0" lvl="0" indent="0" algn="just" rtl="0">
              <a:lnSpc>
                <a:spcPct val="100000"/>
              </a:lnSpc>
              <a:spcBef>
                <a:spcPts val="600"/>
              </a:spcBef>
              <a:spcAft>
                <a:spcPts val="0"/>
              </a:spcAft>
              <a:buClr>
                <a:schemeClr val="accent4"/>
              </a:buClr>
              <a:buSzPts val="3200"/>
              <a:buNone/>
            </a:pPr>
            <a:r>
              <a:rPr lang="el-GR" sz="3200" b="1"/>
              <a:t>Μπορείτε να σκεφτείτε άλλες οικονομικές δεξιότητες που εμπλέκονται;</a:t>
            </a:r>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l-GR" sz="3200" b="1"/>
              <a:t> </a:t>
            </a:r>
          </a:p>
          <a:p>
            <a:pPr marL="0" lvl="0" indent="0" algn="just" rtl="0">
              <a:lnSpc>
                <a:spcPct val="100000"/>
              </a:lnSpc>
              <a:spcBef>
                <a:spcPts val="600"/>
              </a:spcBef>
              <a:spcAft>
                <a:spcPts val="0"/>
              </a:spcAft>
              <a:buClr>
                <a:schemeClr val="accent4"/>
              </a:buClr>
              <a:buSzPts val="3200"/>
              <a:buNone/>
            </a:pPr>
            <a:r>
              <a:rPr lang="el-GR" sz="3200"/>
              <a:t> </a:t>
            </a:r>
          </a:p>
          <a:p>
            <a:pPr marL="0" lvl="0" indent="0" algn="just" rtl="0">
              <a:lnSpc>
                <a:spcPct val="100000"/>
              </a:lnSpc>
              <a:spcBef>
                <a:spcPts val="600"/>
              </a:spcBef>
              <a:spcAft>
                <a:spcPts val="0"/>
              </a:spcAft>
              <a:buClr>
                <a:schemeClr val="accent4"/>
              </a:buClr>
              <a:buSzPts val="3200"/>
              <a:buNone/>
            </a:pPr>
            <a:r>
              <a:rPr lang="el-GR" sz="3200" b="1"/>
              <a:t> </a:t>
            </a:r>
          </a:p>
          <a:p>
            <a:pPr marL="0" lvl="0" indent="0" algn="just" rtl="0">
              <a:lnSpc>
                <a:spcPct val="100000"/>
              </a:lnSpc>
              <a:spcBef>
                <a:spcPts val="600"/>
              </a:spcBef>
              <a:spcAft>
                <a:spcPts val="0"/>
              </a:spcAft>
              <a:buClr>
                <a:schemeClr val="accent4"/>
              </a:buClr>
              <a:buSzPts val="3200"/>
              <a:buNone/>
            </a:pPr>
            <a:r>
              <a:rPr lang="el-GR" sz="3200"/>
              <a:t> </a:t>
            </a:r>
          </a:p>
          <a:p>
            <a:pPr marL="0" lvl="0" indent="0" algn="just" rtl="0">
              <a:lnSpc>
                <a:spcPct val="100000"/>
              </a:lnSpc>
              <a:spcBef>
                <a:spcPts val="600"/>
              </a:spcBef>
              <a:spcAft>
                <a:spcPts val="0"/>
              </a:spcAft>
              <a:buClr>
                <a:schemeClr val="accent4"/>
              </a:buClr>
              <a:buSzPts val="3200"/>
              <a:buNone/>
            </a:pPr>
            <a:br>
              <a:rPr lang="el-GR" sz="3200"/>
            </a:br>
            <a:endParaRPr lang="el-GR" sz="3200"/>
          </a:p>
        </p:txBody>
      </p:sp>
      <p:sp>
        <p:nvSpPr>
          <p:cNvPr id="385" name="Google Shape;385;gf8f86123c2_0_18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l-GR" sz="3600">
                <a:solidFill>
                  <a:schemeClr val="accent4">
                    <a:lumMod val="75000"/>
                  </a:schemeClr>
                </a:solidFill>
              </a:rPr>
              <a:t>Σύνδεση των δεξιοτήτων σκέψης και των οικονομικών δεξιοτήτων με το έργο Money Matters </a:t>
            </a:r>
            <a:br>
              <a:rPr lang="el-GR"/>
            </a:br>
            <a:endParaRPr lang="el-GR"/>
          </a:p>
        </p:txBody>
      </p:sp>
      <p:sp>
        <p:nvSpPr>
          <p:cNvPr id="386" name="Google Shape;386;gf8f86123c2_0_183"/>
          <p:cNvSpPr/>
          <p:nvPr/>
        </p:nvSpPr>
        <p:spPr>
          <a:xfrm>
            <a:off x="8964621" y="2536658"/>
            <a:ext cx="4098000" cy="2220600"/>
          </a:xfrm>
          <a:prstGeom prst="wedgeEllipseCallout">
            <a:avLst>
              <a:gd name="adj1" fmla="val -52799"/>
              <a:gd name="adj2" fmla="val 79226"/>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Calibri"/>
              <a:buNone/>
            </a:pPr>
            <a:r>
              <a:rPr lang="el-GR" sz="2400" b="0" i="0" u="none" strike="noStrike" cap="none">
                <a:solidFill>
                  <a:srgbClr val="C00000"/>
                </a:solidFill>
                <a:latin typeface="Calibri"/>
                <a:ea typeface="Calibri"/>
                <a:cs typeface="Calibri"/>
                <a:sym typeface="Calibri"/>
              </a:rPr>
              <a:t>Ικανότητα να σκέφτεστε τις μακροπρόθεσμες συνέπειες των πράξεων</a:t>
            </a:r>
          </a:p>
        </p:txBody>
      </p:sp>
      <p:sp>
        <p:nvSpPr>
          <p:cNvPr id="387" name="Google Shape;387;gf8f86123c2_0_183"/>
          <p:cNvSpPr/>
          <p:nvPr/>
        </p:nvSpPr>
        <p:spPr>
          <a:xfrm>
            <a:off x="150336" y="3136881"/>
            <a:ext cx="2743200" cy="2016900"/>
          </a:xfrm>
          <a:prstGeom prst="wedgeEllipseCallout">
            <a:avLst>
              <a:gd name="adj1" fmla="val 66529"/>
              <a:gd name="adj2" fmla="val 35398"/>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388" name="Google Shape;388;gf8f86123c2_0_183"/>
          <p:cNvSpPr/>
          <p:nvPr/>
        </p:nvSpPr>
        <p:spPr>
          <a:xfrm>
            <a:off x="267615" y="5552211"/>
            <a:ext cx="2743200" cy="1737900"/>
          </a:xfrm>
          <a:prstGeom prst="wedgeEllipseCallout">
            <a:avLst>
              <a:gd name="adj1" fmla="val 62246"/>
              <a:gd name="adj2" fmla="val -83247"/>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389" name="Google Shape;389;gf8f86123c2_0_183"/>
          <p:cNvSpPr/>
          <p:nvPr/>
        </p:nvSpPr>
        <p:spPr>
          <a:xfrm>
            <a:off x="9856461" y="5027529"/>
            <a:ext cx="3098933" cy="2354123"/>
          </a:xfrm>
          <a:prstGeom prst="wedgeEllipseCallout">
            <a:avLst>
              <a:gd name="adj1" fmla="val -81355"/>
              <a:gd name="adj2" fmla="val -30593"/>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pic>
        <p:nvPicPr>
          <p:cNvPr id="390" name="Google Shape;390;gf8f86123c2_0_183"/>
          <p:cNvPicPr preferRelativeResize="0"/>
          <p:nvPr/>
        </p:nvPicPr>
        <p:blipFill rotWithShape="1">
          <a:blip r:embed="rId3">
            <a:alphaModFix/>
          </a:blip>
          <a:srcRect/>
          <a:stretch/>
        </p:blipFill>
        <p:spPr>
          <a:xfrm>
            <a:off x="3479802" y="2447025"/>
            <a:ext cx="5202865" cy="4737433"/>
          </a:xfrm>
          <a:prstGeom prst="rect">
            <a:avLst/>
          </a:prstGeom>
          <a:noFill/>
          <a:ln>
            <a:noFill/>
          </a:ln>
        </p:spPr>
      </p:pic>
      <p:pic>
        <p:nvPicPr>
          <p:cNvPr id="391" name="Google Shape;391;gf8f86123c2_0_183"/>
          <p:cNvPicPr preferRelativeResize="0"/>
          <p:nvPr/>
        </p:nvPicPr>
        <p:blipFill rotWithShape="1">
          <a:blip r:embed="rId4">
            <a:alphaModFix/>
          </a:blip>
          <a:srcRect/>
          <a:stretch/>
        </p:blipFill>
        <p:spPr>
          <a:xfrm>
            <a:off x="4047092" y="5428415"/>
            <a:ext cx="3612299" cy="14353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f8f86123c2_0_193"/>
          <p:cNvSpPr txBox="1">
            <a:spLocks noGrp="1"/>
          </p:cNvSpPr>
          <p:nvPr>
            <p:ph type="body" idx="1"/>
          </p:nvPr>
        </p:nvSpPr>
        <p:spPr>
          <a:xfrm>
            <a:off x="190500" y="1030514"/>
            <a:ext cx="12657600" cy="4430157"/>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3200"/>
              <a:buNone/>
            </a:pPr>
            <a:r>
              <a:rPr lang="el-GR" sz="3200" b="1">
                <a:solidFill>
                  <a:srgbClr val="FF0000"/>
                </a:solidFill>
              </a:rPr>
              <a:t>M1.9β  </a:t>
            </a:r>
          </a:p>
          <a:p>
            <a:pPr marL="0" lvl="0" indent="0" algn="just" rtl="0">
              <a:lnSpc>
                <a:spcPct val="100000"/>
              </a:lnSpc>
              <a:spcBef>
                <a:spcPts val="0"/>
              </a:spcBef>
              <a:spcAft>
                <a:spcPts val="0"/>
              </a:spcAft>
              <a:buClr>
                <a:schemeClr val="accent4"/>
              </a:buClr>
              <a:buSzPts val="3200"/>
              <a:buNone/>
            </a:pPr>
            <a:r>
              <a:rPr lang="el-GR" sz="3200" b="1">
                <a:solidFill>
                  <a:srgbClr val="FF0000"/>
                </a:solidFill>
              </a:rPr>
              <a:t>Ψώνια κοιτώντας τις βιτρίνες / σύγκριση τιμών</a:t>
            </a:r>
            <a:r>
              <a:rPr lang="el-GR" sz="3200">
                <a:solidFill>
                  <a:srgbClr val="FF0000"/>
                </a:solidFill>
              </a:rPr>
              <a:t> </a:t>
            </a:r>
          </a:p>
          <a:p>
            <a:pPr marL="0" lvl="0" indent="0" algn="just" rtl="0">
              <a:lnSpc>
                <a:spcPct val="100000"/>
              </a:lnSpc>
              <a:spcBef>
                <a:spcPts val="600"/>
              </a:spcBef>
              <a:spcAft>
                <a:spcPts val="0"/>
              </a:spcAft>
              <a:buClr>
                <a:schemeClr val="accent4"/>
              </a:buClr>
              <a:buSzPts val="3200"/>
              <a:buNone/>
            </a:pPr>
            <a:r>
              <a:rPr lang="el-GR" sz="3200" b="1">
                <a:solidFill>
                  <a:srgbClr val="097D74"/>
                </a:solidFill>
              </a:rPr>
              <a:t>Μπορείτε να σκεφτείτε άλλες οικονομικές δεξιότητες που εμπλέκονται;</a:t>
            </a:r>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l-GR" sz="3200" b="1"/>
              <a:t> </a:t>
            </a:r>
          </a:p>
          <a:p>
            <a:pPr marL="0" lvl="0" indent="0" algn="just" rtl="0">
              <a:lnSpc>
                <a:spcPct val="100000"/>
              </a:lnSpc>
              <a:spcBef>
                <a:spcPts val="600"/>
              </a:spcBef>
              <a:spcAft>
                <a:spcPts val="0"/>
              </a:spcAft>
              <a:buClr>
                <a:schemeClr val="accent4"/>
              </a:buClr>
              <a:buSzPts val="3200"/>
              <a:buNone/>
            </a:pPr>
            <a:r>
              <a:rPr lang="el-GR" sz="3200"/>
              <a:t> </a:t>
            </a:r>
          </a:p>
          <a:p>
            <a:pPr marL="0" lvl="0" indent="0" algn="just" rtl="0">
              <a:lnSpc>
                <a:spcPct val="100000"/>
              </a:lnSpc>
              <a:spcBef>
                <a:spcPts val="600"/>
              </a:spcBef>
              <a:spcAft>
                <a:spcPts val="0"/>
              </a:spcAft>
              <a:buClr>
                <a:schemeClr val="accent4"/>
              </a:buClr>
              <a:buSzPts val="3200"/>
              <a:buNone/>
            </a:pPr>
            <a:r>
              <a:rPr lang="el-GR" sz="3200" b="1"/>
              <a:t> </a:t>
            </a:r>
          </a:p>
          <a:p>
            <a:pPr marL="0" lvl="0" indent="0" algn="just" rtl="0">
              <a:lnSpc>
                <a:spcPct val="100000"/>
              </a:lnSpc>
              <a:spcBef>
                <a:spcPts val="600"/>
              </a:spcBef>
              <a:spcAft>
                <a:spcPts val="0"/>
              </a:spcAft>
              <a:buClr>
                <a:schemeClr val="accent4"/>
              </a:buClr>
              <a:buSzPts val="3200"/>
              <a:buNone/>
            </a:pPr>
            <a:r>
              <a:rPr lang="el-GR" sz="3200"/>
              <a:t> </a:t>
            </a:r>
          </a:p>
          <a:p>
            <a:pPr marL="0" lvl="0" indent="0" algn="just" rtl="0">
              <a:lnSpc>
                <a:spcPct val="100000"/>
              </a:lnSpc>
              <a:spcBef>
                <a:spcPts val="600"/>
              </a:spcBef>
              <a:spcAft>
                <a:spcPts val="0"/>
              </a:spcAft>
              <a:buClr>
                <a:schemeClr val="accent4"/>
              </a:buClr>
              <a:buSzPts val="3200"/>
              <a:buNone/>
            </a:pPr>
            <a:br>
              <a:rPr lang="el-GR" sz="3200"/>
            </a:br>
            <a:endParaRPr lang="el-GR" sz="3200"/>
          </a:p>
        </p:txBody>
      </p:sp>
      <p:sp>
        <p:nvSpPr>
          <p:cNvPr id="397" name="Google Shape;397;gf8f86123c2_0_193"/>
          <p:cNvSpPr txBox="1">
            <a:spLocks noGrp="1"/>
          </p:cNvSpPr>
          <p:nvPr>
            <p:ph type="title"/>
          </p:nvPr>
        </p:nvSpPr>
        <p:spPr>
          <a:xfrm>
            <a:off x="287867" y="432159"/>
            <a:ext cx="12544633"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l-GR" sz="3600">
                <a:solidFill>
                  <a:schemeClr val="accent4">
                    <a:lumMod val="75000"/>
                  </a:schemeClr>
                </a:solidFill>
              </a:rPr>
              <a:t>Σύνδεση των δεξιοτήτων σκέψης και των οικονομικών δεξιοτήτων με το έργο Money Matters </a:t>
            </a:r>
            <a:br>
              <a:rPr lang="el-GR"/>
            </a:br>
            <a:endParaRPr lang="el-GR"/>
          </a:p>
        </p:txBody>
      </p:sp>
      <p:sp>
        <p:nvSpPr>
          <p:cNvPr id="398" name="Google Shape;398;gf8f86123c2_0_193"/>
          <p:cNvSpPr/>
          <p:nvPr/>
        </p:nvSpPr>
        <p:spPr>
          <a:xfrm>
            <a:off x="9810427" y="2731168"/>
            <a:ext cx="3236706" cy="1511400"/>
          </a:xfrm>
          <a:prstGeom prst="wedgeEllipseCallout">
            <a:avLst>
              <a:gd name="adj1" fmla="val -64748"/>
              <a:gd name="adj2" fmla="val 74909"/>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800"/>
              <a:buFont typeface="Calibri"/>
              <a:buNone/>
            </a:pPr>
            <a:r>
              <a:rPr lang="el-GR" sz="2800" b="0" i="0" u="none" strike="noStrike" cap="none">
                <a:solidFill>
                  <a:srgbClr val="C00000"/>
                </a:solidFill>
                <a:latin typeface="Calibri"/>
                <a:ea typeface="Calibri"/>
                <a:cs typeface="Calibri"/>
                <a:sym typeface="Calibri"/>
              </a:rPr>
              <a:t>Παρορμητικές αγορές</a:t>
            </a:r>
          </a:p>
        </p:txBody>
      </p:sp>
      <p:sp>
        <p:nvSpPr>
          <p:cNvPr id="399" name="Google Shape;399;gf8f86123c2_0_193"/>
          <p:cNvSpPr/>
          <p:nvPr/>
        </p:nvSpPr>
        <p:spPr>
          <a:xfrm>
            <a:off x="287867" y="2731168"/>
            <a:ext cx="2743200" cy="2665861"/>
          </a:xfrm>
          <a:prstGeom prst="wedgeEllipseCallout">
            <a:avLst>
              <a:gd name="adj1" fmla="val 93847"/>
              <a:gd name="adj2" fmla="val 25985"/>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00" name="Google Shape;400;gf8f86123c2_0_193"/>
          <p:cNvSpPr/>
          <p:nvPr/>
        </p:nvSpPr>
        <p:spPr>
          <a:xfrm>
            <a:off x="502500" y="5533996"/>
            <a:ext cx="3900167" cy="1623300"/>
          </a:xfrm>
          <a:prstGeom prst="wedgeEllipseCallout">
            <a:avLst>
              <a:gd name="adj1" fmla="val 48078"/>
              <a:gd name="adj2" fmla="val -76798"/>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01" name="Google Shape;401;gf8f86123c2_0_193"/>
          <p:cNvSpPr/>
          <p:nvPr/>
        </p:nvSpPr>
        <p:spPr>
          <a:xfrm>
            <a:off x="9417189" y="5848723"/>
            <a:ext cx="2743200" cy="1511400"/>
          </a:xfrm>
          <a:prstGeom prst="wedgeEllipseCallout">
            <a:avLst>
              <a:gd name="adj1" fmla="val -44110"/>
              <a:gd name="adj2" fmla="val -109820"/>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pic>
        <p:nvPicPr>
          <p:cNvPr id="402" name="Google Shape;402;gf8f86123c2_0_193"/>
          <p:cNvPicPr preferRelativeResize="0"/>
          <p:nvPr/>
        </p:nvPicPr>
        <p:blipFill rotWithShape="1">
          <a:blip r:embed="rId3">
            <a:alphaModFix/>
          </a:blip>
          <a:srcRect/>
          <a:stretch/>
        </p:blipFill>
        <p:spPr>
          <a:xfrm>
            <a:off x="4402666" y="3188368"/>
            <a:ext cx="5014523" cy="286318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f8f86123c2_0_203"/>
          <p:cNvSpPr txBox="1">
            <a:spLocks noGrp="1"/>
          </p:cNvSpPr>
          <p:nvPr>
            <p:ph type="body" idx="1"/>
          </p:nvPr>
        </p:nvSpPr>
        <p:spPr>
          <a:xfrm>
            <a:off x="190500" y="1012250"/>
            <a:ext cx="12657600" cy="4448421"/>
          </a:xfrm>
          <a:prstGeom prst="rect">
            <a:avLst/>
          </a:prstGeom>
          <a:noFill/>
          <a:ln>
            <a:noFill/>
          </a:ln>
        </p:spPr>
        <p:txBody>
          <a:bodyPr spcFirstLastPara="1" wrap="square" lIns="72000" tIns="45700" rIns="72000" bIns="45700" anchor="t" anchorCtr="0">
            <a:noAutofit/>
          </a:bodyPr>
          <a:lstStyle/>
          <a:p>
            <a:pPr marL="0" lvl="0" indent="0" algn="just" rtl="0">
              <a:lnSpc>
                <a:spcPct val="100000"/>
              </a:lnSpc>
              <a:spcBef>
                <a:spcPts val="0"/>
              </a:spcBef>
              <a:spcAft>
                <a:spcPts val="0"/>
              </a:spcAft>
              <a:buClr>
                <a:schemeClr val="accent4"/>
              </a:buClr>
              <a:buSzPts val="3200"/>
              <a:buNone/>
            </a:pPr>
            <a:r>
              <a:rPr lang="el-GR" sz="3200" b="1">
                <a:solidFill>
                  <a:srgbClr val="FF0000"/>
                </a:solidFill>
              </a:rPr>
              <a:t>Δραστηριότητα M1.9c  </a:t>
            </a:r>
          </a:p>
          <a:p>
            <a:pPr marL="0" lvl="0" indent="0" algn="just" rtl="0">
              <a:lnSpc>
                <a:spcPct val="100000"/>
              </a:lnSpc>
              <a:spcBef>
                <a:spcPts val="0"/>
              </a:spcBef>
              <a:spcAft>
                <a:spcPts val="0"/>
              </a:spcAft>
              <a:buClr>
                <a:schemeClr val="accent4"/>
              </a:buClr>
              <a:buSzPts val="3200"/>
              <a:buNone/>
            </a:pPr>
            <a:r>
              <a:rPr lang="el-GR" sz="3200" b="1">
                <a:solidFill>
                  <a:srgbClr val="FF0000"/>
                </a:solidFill>
              </a:rPr>
              <a:t>Συναγερμός απάτης - Πολύ καλό για να είναι αληθινό;</a:t>
            </a:r>
            <a:r>
              <a:rPr lang="el-GR" sz="3200">
                <a:solidFill>
                  <a:srgbClr val="FF0000"/>
                </a:solidFill>
              </a:rPr>
              <a:t> </a:t>
            </a:r>
          </a:p>
          <a:p>
            <a:pPr marL="0" lvl="0" indent="0" algn="just" rtl="0">
              <a:lnSpc>
                <a:spcPct val="100000"/>
              </a:lnSpc>
              <a:spcBef>
                <a:spcPts val="600"/>
              </a:spcBef>
              <a:spcAft>
                <a:spcPts val="0"/>
              </a:spcAft>
              <a:buClr>
                <a:schemeClr val="accent4"/>
              </a:buClr>
              <a:buSzPts val="3200"/>
              <a:buNone/>
            </a:pPr>
            <a:r>
              <a:rPr lang="el-GR" sz="3200" b="1">
                <a:solidFill>
                  <a:schemeClr val="accent4">
                    <a:lumMod val="75000"/>
                  </a:schemeClr>
                </a:solidFill>
              </a:rPr>
              <a:t>Μπορείτε να σκεφτείτε άλλες οικονομικές δεξιότητες που εμπλέκονται;</a:t>
            </a:r>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l-GR" sz="3200" b="1"/>
              <a:t> </a:t>
            </a:r>
          </a:p>
          <a:p>
            <a:pPr marL="0" lvl="0" indent="0" algn="just" rtl="0">
              <a:lnSpc>
                <a:spcPct val="100000"/>
              </a:lnSpc>
              <a:spcBef>
                <a:spcPts val="600"/>
              </a:spcBef>
              <a:spcAft>
                <a:spcPts val="0"/>
              </a:spcAft>
              <a:buClr>
                <a:schemeClr val="accent4"/>
              </a:buClr>
              <a:buSzPts val="3200"/>
              <a:buNone/>
            </a:pPr>
            <a:r>
              <a:rPr lang="el-GR" sz="3200"/>
              <a:t> </a:t>
            </a:r>
            <a:r>
              <a:rPr lang="el-GR" sz="3200" b="1"/>
              <a:t> </a:t>
            </a:r>
          </a:p>
          <a:p>
            <a:pPr marL="0" lvl="0" indent="0" algn="just" rtl="0">
              <a:lnSpc>
                <a:spcPct val="100000"/>
              </a:lnSpc>
              <a:spcBef>
                <a:spcPts val="600"/>
              </a:spcBef>
              <a:spcAft>
                <a:spcPts val="0"/>
              </a:spcAft>
              <a:buClr>
                <a:schemeClr val="accent4"/>
              </a:buClr>
              <a:buSzPts val="3200"/>
              <a:buNone/>
            </a:pPr>
            <a:r>
              <a:rPr lang="el-GR" sz="3200"/>
              <a:t> </a:t>
            </a:r>
          </a:p>
          <a:p>
            <a:pPr marL="0" lvl="0" indent="0" algn="just" rtl="0">
              <a:lnSpc>
                <a:spcPct val="100000"/>
              </a:lnSpc>
              <a:spcBef>
                <a:spcPts val="600"/>
              </a:spcBef>
              <a:spcAft>
                <a:spcPts val="0"/>
              </a:spcAft>
              <a:buClr>
                <a:schemeClr val="accent4"/>
              </a:buClr>
              <a:buSzPts val="3200"/>
              <a:buNone/>
            </a:pPr>
            <a:br>
              <a:rPr lang="el-GR" sz="3200"/>
            </a:br>
            <a:endParaRPr lang="el-GR" sz="3200"/>
          </a:p>
        </p:txBody>
      </p:sp>
      <p:sp>
        <p:nvSpPr>
          <p:cNvPr id="408" name="Google Shape;408;gf8f86123c2_0_203"/>
          <p:cNvSpPr txBox="1">
            <a:spLocks noGrp="1"/>
          </p:cNvSpPr>
          <p:nvPr>
            <p:ph type="title"/>
          </p:nvPr>
        </p:nvSpPr>
        <p:spPr>
          <a:xfrm>
            <a:off x="323924" y="432159"/>
            <a:ext cx="12508576"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l-GR" sz="3600">
                <a:solidFill>
                  <a:schemeClr val="accent4">
                    <a:lumMod val="75000"/>
                  </a:schemeClr>
                </a:solidFill>
              </a:rPr>
              <a:t>Σύνδεση των δεξιοτήτων σκέψης και των οικονομικών δεξιοτήτων με το έργο Money Matters </a:t>
            </a:r>
            <a:br>
              <a:rPr lang="el-GR"/>
            </a:br>
            <a:endParaRPr lang="el-GR"/>
          </a:p>
        </p:txBody>
      </p:sp>
      <p:sp>
        <p:nvSpPr>
          <p:cNvPr id="409" name="Google Shape;409;gf8f86123c2_0_203"/>
          <p:cNvSpPr/>
          <p:nvPr/>
        </p:nvSpPr>
        <p:spPr>
          <a:xfrm>
            <a:off x="323924" y="2678118"/>
            <a:ext cx="2743200" cy="2349000"/>
          </a:xfrm>
          <a:prstGeom prst="wedgeEllipseCallout">
            <a:avLst>
              <a:gd name="adj1" fmla="val 90582"/>
              <a:gd name="adj2" fmla="val 41466"/>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10" name="Google Shape;410;gf8f86123c2_0_203"/>
          <p:cNvSpPr/>
          <p:nvPr/>
        </p:nvSpPr>
        <p:spPr>
          <a:xfrm>
            <a:off x="502500" y="5460671"/>
            <a:ext cx="3265459" cy="1540800"/>
          </a:xfrm>
          <a:prstGeom prst="wedgeEllipseCallout">
            <a:avLst>
              <a:gd name="adj1" fmla="val 65417"/>
              <a:gd name="adj2" fmla="val -52590"/>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11" name="Google Shape;411;gf8f86123c2_0_203"/>
          <p:cNvSpPr/>
          <p:nvPr/>
        </p:nvSpPr>
        <p:spPr>
          <a:xfrm>
            <a:off x="9817348" y="4798001"/>
            <a:ext cx="3265459" cy="2382998"/>
          </a:xfrm>
          <a:prstGeom prst="wedgeEllipseCallout">
            <a:avLst>
              <a:gd name="adj1" fmla="val -70998"/>
              <a:gd name="adj2" fmla="val -35195"/>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Arial"/>
              <a:ea typeface="Arial"/>
              <a:cs typeface="Arial"/>
              <a:sym typeface="Arial"/>
            </a:endParaRPr>
          </a:p>
        </p:txBody>
      </p:sp>
      <p:sp>
        <p:nvSpPr>
          <p:cNvPr id="412" name="Google Shape;412;gf8f86123c2_0_203"/>
          <p:cNvSpPr/>
          <p:nvPr/>
        </p:nvSpPr>
        <p:spPr>
          <a:xfrm>
            <a:off x="9567041" y="2550398"/>
            <a:ext cx="3444035" cy="1893000"/>
          </a:xfrm>
          <a:prstGeom prst="wedgeEllipseCallout">
            <a:avLst>
              <a:gd name="adj1" fmla="val -80585"/>
              <a:gd name="adj2" fmla="val 51316"/>
            </a:avLst>
          </a:prstGeom>
          <a:solidFill>
            <a:srgbClr val="C2D69B"/>
          </a:solidFill>
          <a:ln w="9525" cap="flat" cmpd="sng">
            <a:solidFill>
              <a:srgbClr val="4A7EBB"/>
            </a:solidFill>
            <a:prstDash val="solid"/>
            <a:miter lim="800000"/>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C00000"/>
              </a:buClr>
              <a:buSzPts val="2400"/>
              <a:buFont typeface="Calibri"/>
              <a:buNone/>
            </a:pPr>
            <a:r>
              <a:rPr lang="el-GR" sz="2400" b="0" i="0" u="none" strike="noStrike" cap="none" dirty="0">
                <a:solidFill>
                  <a:srgbClr val="C00000"/>
                </a:solidFill>
                <a:latin typeface="Calibri"/>
                <a:ea typeface="Calibri"/>
                <a:cs typeface="Calibri"/>
                <a:sym typeface="Calibri"/>
              </a:rPr>
              <a:t>Ποιες είναι οι μακροπρόθεσμες συνέπειες;</a:t>
            </a:r>
          </a:p>
        </p:txBody>
      </p:sp>
      <p:pic>
        <p:nvPicPr>
          <p:cNvPr id="413" name="Google Shape;413;gf8f86123c2_0_203"/>
          <p:cNvPicPr preferRelativeResize="0"/>
          <p:nvPr/>
        </p:nvPicPr>
        <p:blipFill rotWithShape="1">
          <a:blip r:embed="rId3">
            <a:alphaModFix/>
          </a:blip>
          <a:srcRect/>
          <a:stretch/>
        </p:blipFill>
        <p:spPr>
          <a:xfrm>
            <a:off x="4221774" y="2678118"/>
            <a:ext cx="4891452" cy="381533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f8f86123c2_0_213"/>
          <p:cNvSpPr txBox="1">
            <a:spLocks noGrp="1"/>
          </p:cNvSpPr>
          <p:nvPr>
            <p:ph type="body" idx="1"/>
          </p:nvPr>
        </p:nvSpPr>
        <p:spPr>
          <a:xfrm>
            <a:off x="190500" y="1354571"/>
            <a:ext cx="12657600" cy="4106100"/>
          </a:xfrm>
          <a:prstGeom prst="rect">
            <a:avLst/>
          </a:prstGeom>
          <a:noFill/>
          <a:ln>
            <a:noFill/>
          </a:ln>
        </p:spPr>
        <p:txBody>
          <a:bodyPr spcFirstLastPara="1" wrap="square" lIns="72000" tIns="45700" rIns="72000" bIns="45700" anchor="t" anchorCtr="0">
            <a:noAutofit/>
          </a:bodyPr>
          <a:lstStyle/>
          <a:p>
            <a:pPr marL="457200" lvl="0" indent="-431800" algn="just" rtl="0">
              <a:lnSpc>
                <a:spcPct val="100000"/>
              </a:lnSpc>
              <a:spcBef>
                <a:spcPts val="0"/>
              </a:spcBef>
              <a:spcAft>
                <a:spcPts val="0"/>
              </a:spcAft>
              <a:buSzPts val="3200"/>
              <a:buAutoNum type="arabicPeriod"/>
            </a:pPr>
            <a:r>
              <a:rPr lang="el-GR" sz="3200"/>
              <a:t>Σκεφτείτε πότε θα μπορούσατε να αρχίσετε να μιλάτε για τέτοιου είδους προβλήματα με τα παιδιά</a:t>
            </a:r>
          </a:p>
          <a:p>
            <a:pPr marL="514350" lvl="0" indent="-311150" algn="just" rtl="0">
              <a:lnSpc>
                <a:spcPct val="100000"/>
              </a:lnSpc>
              <a:spcBef>
                <a:spcPts val="600"/>
              </a:spcBef>
              <a:spcAft>
                <a:spcPts val="0"/>
              </a:spcAft>
              <a:buSzPts val="3200"/>
              <a:buFont typeface="Calibri"/>
              <a:buNone/>
            </a:pPr>
            <a:endParaRPr sz="3200" dirty="0"/>
          </a:p>
          <a:p>
            <a:pPr marL="514350" lvl="0" indent="-311150" algn="just" rtl="0">
              <a:lnSpc>
                <a:spcPct val="100000"/>
              </a:lnSpc>
              <a:spcBef>
                <a:spcPts val="600"/>
              </a:spcBef>
              <a:spcAft>
                <a:spcPts val="0"/>
              </a:spcAft>
              <a:buSzPts val="3200"/>
              <a:buFont typeface="Calibri"/>
              <a:buNone/>
            </a:pPr>
            <a:endParaRPr sz="3200" dirty="0"/>
          </a:p>
          <a:p>
            <a:pPr marL="514350" lvl="0" indent="-311150" algn="just" rtl="0">
              <a:lnSpc>
                <a:spcPct val="100000"/>
              </a:lnSpc>
              <a:spcBef>
                <a:spcPts val="600"/>
              </a:spcBef>
              <a:spcAft>
                <a:spcPts val="0"/>
              </a:spcAft>
              <a:buSzPts val="3200"/>
              <a:buFont typeface="Calibri"/>
              <a:buNone/>
            </a:pPr>
            <a:endParaRPr sz="3200" dirty="0"/>
          </a:p>
          <a:p>
            <a:pPr marL="0" lvl="0" indent="0" algn="just" rtl="0">
              <a:lnSpc>
                <a:spcPct val="100000"/>
              </a:lnSpc>
              <a:spcBef>
                <a:spcPts val="600"/>
              </a:spcBef>
              <a:spcAft>
                <a:spcPts val="0"/>
              </a:spcAft>
              <a:buClr>
                <a:schemeClr val="accent4"/>
              </a:buClr>
              <a:buSzPts val="3200"/>
              <a:buNone/>
            </a:pPr>
            <a:endParaRPr sz="3200" b="1" dirty="0"/>
          </a:p>
          <a:p>
            <a:pPr marL="0" lvl="0" indent="0" algn="just" rtl="0">
              <a:lnSpc>
                <a:spcPct val="100000"/>
              </a:lnSpc>
              <a:spcBef>
                <a:spcPts val="600"/>
              </a:spcBef>
              <a:spcAft>
                <a:spcPts val="0"/>
              </a:spcAft>
              <a:buClr>
                <a:schemeClr val="accent4"/>
              </a:buClr>
              <a:buSzPts val="3200"/>
              <a:buNone/>
            </a:pPr>
            <a:r>
              <a:rPr lang="el-GR" sz="3200"/>
              <a:t> </a:t>
            </a:r>
            <a:r>
              <a:rPr lang="el-GR" sz="3200" b="1"/>
              <a:t> </a:t>
            </a:r>
          </a:p>
          <a:p>
            <a:pPr marL="0" lvl="0" indent="0" algn="just" rtl="0">
              <a:lnSpc>
                <a:spcPct val="100000"/>
              </a:lnSpc>
              <a:spcBef>
                <a:spcPts val="600"/>
              </a:spcBef>
              <a:spcAft>
                <a:spcPts val="0"/>
              </a:spcAft>
              <a:buClr>
                <a:schemeClr val="accent4"/>
              </a:buClr>
              <a:buSzPts val="3200"/>
              <a:buNone/>
            </a:pPr>
            <a:r>
              <a:rPr lang="el-GR" sz="3200"/>
              <a:t> </a:t>
            </a:r>
          </a:p>
          <a:p>
            <a:pPr marL="0" lvl="0" indent="0" algn="just" rtl="0">
              <a:lnSpc>
                <a:spcPct val="100000"/>
              </a:lnSpc>
              <a:spcBef>
                <a:spcPts val="600"/>
              </a:spcBef>
              <a:spcAft>
                <a:spcPts val="0"/>
              </a:spcAft>
              <a:buClr>
                <a:schemeClr val="accent4"/>
              </a:buClr>
              <a:buSzPts val="3200"/>
              <a:buNone/>
            </a:pPr>
            <a:r>
              <a:rPr lang="el-GR" sz="3200"/>
              <a:t>   </a:t>
            </a:r>
            <a:br>
              <a:rPr lang="el-GR" sz="3200"/>
            </a:br>
            <a:endParaRPr lang="el-GR" sz="3200"/>
          </a:p>
        </p:txBody>
      </p:sp>
      <p:sp>
        <p:nvSpPr>
          <p:cNvPr id="419" name="Google Shape;419;gf8f86123c2_0_21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fontScale="90000"/>
          </a:bodyPr>
          <a:lstStyle/>
          <a:p>
            <a:pPr marL="0" lvl="0" indent="0" algn="l" rtl="0">
              <a:lnSpc>
                <a:spcPct val="90000"/>
              </a:lnSpc>
              <a:spcBef>
                <a:spcPts val="0"/>
              </a:spcBef>
              <a:spcAft>
                <a:spcPts val="0"/>
              </a:spcAft>
              <a:buClr>
                <a:schemeClr val="accent2"/>
              </a:buClr>
              <a:buSzPct val="100000"/>
              <a:buFont typeface="Calibri"/>
              <a:buNone/>
            </a:pPr>
            <a:r>
              <a:rPr lang="el-GR" sz="3600">
                <a:solidFill>
                  <a:schemeClr val="accent4">
                    <a:lumMod val="75000"/>
                  </a:schemeClr>
                </a:solidFill>
              </a:rPr>
              <a:t>Μιλώντας για οικονομικές δεξιότητες με το έργο Money Matters </a:t>
            </a:r>
            <a:br>
              <a:rPr lang="el-GR"/>
            </a:br>
            <a:endParaRPr lang="el-GR"/>
          </a:p>
        </p:txBody>
      </p:sp>
      <p:sp>
        <p:nvSpPr>
          <p:cNvPr id="420" name="Google Shape;420;gf8f86123c2_0_213"/>
          <p:cNvSpPr/>
          <p:nvPr/>
        </p:nvSpPr>
        <p:spPr>
          <a:xfrm>
            <a:off x="3657600" y="5086140"/>
            <a:ext cx="9281871" cy="213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l-GR" sz="3200" b="0" i="0" u="none" strike="noStrike" cap="none" dirty="0">
                <a:solidFill>
                  <a:srgbClr val="44546A"/>
                </a:solidFill>
                <a:latin typeface="Calibri"/>
                <a:ea typeface="Calibri"/>
                <a:cs typeface="Calibri"/>
                <a:sym typeface="Calibri"/>
              </a:rPr>
              <a:t> </a:t>
            </a:r>
            <a:r>
              <a:rPr lang="el-GR" sz="2800" b="0" i="0" u="none" strike="noStrike" cap="none" dirty="0">
                <a:solidFill>
                  <a:srgbClr val="44546A"/>
                </a:solidFill>
                <a:latin typeface="Calibri"/>
                <a:ea typeface="Calibri"/>
                <a:cs typeface="Calibri"/>
                <a:sym typeface="Calibri"/>
              </a:rPr>
              <a:t>2. </a:t>
            </a:r>
            <a:r>
              <a:rPr lang="el-GR" sz="2800" i="0" u="none" strike="noStrike" cap="none" dirty="0">
                <a:solidFill>
                  <a:srgbClr val="44546A"/>
                </a:solidFill>
                <a:latin typeface="Calibri"/>
                <a:ea typeface="Calibri"/>
                <a:cs typeface="Calibri"/>
                <a:sym typeface="Calibri"/>
              </a:rPr>
              <a:t>Προτείνετε ποια προσέγγιση του </a:t>
            </a:r>
            <a:r>
              <a:rPr lang="el-GR" sz="2800" i="0" u="none" strike="noStrike" cap="none" dirty="0">
                <a:solidFill>
                  <a:srgbClr val="C00000"/>
                </a:solidFill>
                <a:latin typeface="Calibri"/>
                <a:ea typeface="Calibri"/>
                <a:cs typeface="Calibri"/>
                <a:sym typeface="Calibri"/>
              </a:rPr>
              <a:t>Money </a:t>
            </a:r>
            <a:r>
              <a:rPr lang="el-GR" sz="2800" i="0" u="none" strike="noStrike" cap="none" dirty="0" err="1">
                <a:solidFill>
                  <a:srgbClr val="C00000"/>
                </a:solidFill>
                <a:latin typeface="Calibri"/>
                <a:ea typeface="Calibri"/>
                <a:cs typeface="Calibri"/>
                <a:sym typeface="Calibri"/>
              </a:rPr>
              <a:t>Matters</a:t>
            </a:r>
            <a:r>
              <a:rPr lang="el-GR" sz="2800" i="0" u="none" strike="noStrike" cap="none" dirty="0">
                <a:solidFill>
                  <a:srgbClr val="C00000"/>
                </a:solidFill>
                <a:latin typeface="Calibri"/>
                <a:ea typeface="Calibri"/>
                <a:cs typeface="Calibri"/>
                <a:sym typeface="Calibri"/>
              </a:rPr>
              <a:t> </a:t>
            </a:r>
            <a:r>
              <a:rPr lang="el-GR" sz="2800" b="1" i="0" u="none" strike="noStrike" cap="none" dirty="0">
                <a:solidFill>
                  <a:srgbClr val="00B050"/>
                </a:solidFill>
                <a:latin typeface="Calibri"/>
                <a:ea typeface="Calibri"/>
                <a:cs typeface="Calibri"/>
                <a:sym typeface="Calibri"/>
              </a:rPr>
              <a:t>Βιβλία</a:t>
            </a:r>
          </a:p>
          <a:p>
            <a:pPr marL="0" marR="0" lvl="0" indent="0" algn="l" rtl="0">
              <a:lnSpc>
                <a:spcPct val="100000"/>
              </a:lnSpc>
              <a:spcBef>
                <a:spcPts val="0"/>
              </a:spcBef>
              <a:spcAft>
                <a:spcPts val="0"/>
              </a:spcAft>
              <a:buClr>
                <a:srgbClr val="000000"/>
              </a:buClr>
              <a:buSzPts val="3200"/>
              <a:buFont typeface="Arial"/>
              <a:buNone/>
            </a:pPr>
            <a:r>
              <a:rPr lang="el-GR" sz="2800" b="1" dirty="0">
                <a:solidFill>
                  <a:srgbClr val="00B050"/>
                </a:solidFill>
                <a:latin typeface="Calibri"/>
                <a:ea typeface="Calibri"/>
                <a:cs typeface="Calibri"/>
                <a:sym typeface="Calibri"/>
              </a:rPr>
              <a:t>    </a:t>
            </a:r>
            <a:r>
              <a:rPr lang="el-GR" sz="2800" b="1" i="0" u="none" strike="noStrike" cap="none" dirty="0">
                <a:solidFill>
                  <a:srgbClr val="00B050"/>
                </a:solidFill>
                <a:latin typeface="Calibri"/>
                <a:ea typeface="Calibri"/>
                <a:cs typeface="Calibri"/>
                <a:sym typeface="Calibri"/>
              </a:rPr>
              <a:t> </a:t>
            </a:r>
            <a:r>
              <a:rPr lang="el-GR" sz="2800" b="1" dirty="0">
                <a:solidFill>
                  <a:srgbClr val="00B050"/>
                </a:solidFill>
                <a:latin typeface="Calibri"/>
                <a:ea typeface="Calibri"/>
                <a:cs typeface="Calibri"/>
                <a:sym typeface="Calibri"/>
              </a:rPr>
              <a:t>Κόμικς, Δωμάτια απόδρασης ή Εφαρμογές </a:t>
            </a:r>
            <a:r>
              <a:rPr lang="el-GR" sz="2800" b="0" i="0" u="none" strike="noStrike" cap="none" dirty="0">
                <a:solidFill>
                  <a:srgbClr val="44546A"/>
                </a:solidFill>
                <a:latin typeface="Calibri"/>
                <a:ea typeface="Calibri"/>
                <a:cs typeface="Calibri"/>
                <a:sym typeface="Calibri"/>
              </a:rPr>
              <a:t>θα ήταν καλύτερες για</a:t>
            </a:r>
          </a:p>
          <a:p>
            <a:pPr marL="0" marR="0" lvl="0" indent="0" algn="l" rtl="0">
              <a:lnSpc>
                <a:spcPct val="100000"/>
              </a:lnSpc>
              <a:spcBef>
                <a:spcPts val="0"/>
              </a:spcBef>
              <a:spcAft>
                <a:spcPts val="0"/>
              </a:spcAft>
              <a:buClr>
                <a:srgbClr val="000000"/>
              </a:buClr>
              <a:buSzPts val="3200"/>
              <a:buFont typeface="Arial"/>
              <a:buNone/>
            </a:pPr>
            <a:r>
              <a:rPr lang="el-GR" sz="2800" dirty="0">
                <a:solidFill>
                  <a:srgbClr val="44546A"/>
                </a:solidFill>
                <a:latin typeface="Calibri"/>
                <a:ea typeface="Calibri"/>
                <a:cs typeface="Calibri"/>
                <a:sym typeface="Calibri"/>
              </a:rPr>
              <a:t>    </a:t>
            </a:r>
            <a:r>
              <a:rPr lang="el-GR" sz="2800" b="0" i="0" u="none" strike="noStrike" cap="none" dirty="0">
                <a:solidFill>
                  <a:srgbClr val="44546A"/>
                </a:solidFill>
                <a:latin typeface="Calibri"/>
                <a:ea typeface="Calibri"/>
                <a:cs typeface="Calibri"/>
                <a:sym typeface="Calibri"/>
              </a:rPr>
              <a:t> αυτές τις τρεις ηλικιακές ομάδες; </a:t>
            </a:r>
            <a:r>
              <a:rPr lang="el-GR" sz="2800" b="0" i="0" u="none" strike="noStrike" cap="none"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3200"/>
              <a:buFont typeface="Arial"/>
              <a:buNone/>
            </a:pPr>
            <a:r>
              <a:rPr lang="el-GR" sz="2800" b="0" i="0" u="none" strike="noStrike" cap="none" dirty="0">
                <a:solidFill>
                  <a:schemeClr val="dk1"/>
                </a:solidFill>
                <a:latin typeface="Calibri"/>
                <a:ea typeface="Calibri"/>
                <a:cs typeface="Calibri"/>
                <a:sym typeface="Calibri"/>
              </a:rPr>
              <a:t>    6- 12 χρονών       13-18 χρονών       19-25 χρονών</a:t>
            </a:r>
          </a:p>
        </p:txBody>
      </p:sp>
      <p:pic>
        <p:nvPicPr>
          <p:cNvPr id="421" name="Google Shape;421;gf8f86123c2_0_213"/>
          <p:cNvPicPr preferRelativeResize="0"/>
          <p:nvPr/>
        </p:nvPicPr>
        <p:blipFill rotWithShape="1">
          <a:blip r:embed="rId3">
            <a:alphaModFix/>
          </a:blip>
          <a:srcRect/>
          <a:stretch/>
        </p:blipFill>
        <p:spPr>
          <a:xfrm>
            <a:off x="8298535" y="2439897"/>
            <a:ext cx="4152595" cy="2371040"/>
          </a:xfrm>
          <a:prstGeom prst="rect">
            <a:avLst/>
          </a:prstGeom>
          <a:noFill/>
          <a:ln>
            <a:noFill/>
          </a:ln>
        </p:spPr>
      </p:pic>
      <p:pic>
        <p:nvPicPr>
          <p:cNvPr id="422" name="Google Shape;422;gf8f86123c2_0_213"/>
          <p:cNvPicPr preferRelativeResize="0"/>
          <p:nvPr/>
        </p:nvPicPr>
        <p:blipFill rotWithShape="1">
          <a:blip r:embed="rId4">
            <a:alphaModFix/>
          </a:blip>
          <a:srcRect/>
          <a:stretch/>
        </p:blipFill>
        <p:spPr>
          <a:xfrm>
            <a:off x="4378323" y="2352034"/>
            <a:ext cx="2761739" cy="2514683"/>
          </a:xfrm>
          <a:prstGeom prst="rect">
            <a:avLst/>
          </a:prstGeom>
          <a:noFill/>
          <a:ln>
            <a:noFill/>
          </a:ln>
        </p:spPr>
      </p:pic>
      <p:pic>
        <p:nvPicPr>
          <p:cNvPr id="423" name="Google Shape;423;gf8f86123c2_0_213"/>
          <p:cNvPicPr preferRelativeResize="0"/>
          <p:nvPr/>
        </p:nvPicPr>
        <p:blipFill rotWithShape="1">
          <a:blip r:embed="rId5">
            <a:alphaModFix/>
          </a:blip>
          <a:srcRect/>
          <a:stretch/>
        </p:blipFill>
        <p:spPr>
          <a:xfrm>
            <a:off x="4701001" y="4283020"/>
            <a:ext cx="1592103" cy="668942"/>
          </a:xfrm>
          <a:prstGeom prst="rect">
            <a:avLst/>
          </a:prstGeom>
          <a:noFill/>
          <a:ln>
            <a:noFill/>
          </a:ln>
        </p:spPr>
      </p:pic>
      <p:pic>
        <p:nvPicPr>
          <p:cNvPr id="424" name="Google Shape;424;gf8f86123c2_0_213"/>
          <p:cNvPicPr preferRelativeResize="0"/>
          <p:nvPr/>
        </p:nvPicPr>
        <p:blipFill rotWithShape="1">
          <a:blip r:embed="rId6">
            <a:alphaModFix/>
          </a:blip>
          <a:srcRect/>
          <a:stretch/>
        </p:blipFill>
        <p:spPr>
          <a:xfrm>
            <a:off x="538300" y="2439897"/>
            <a:ext cx="2608451" cy="399145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8"/>
        <p:cNvGrpSpPr/>
        <p:nvPr/>
      </p:nvGrpSpPr>
      <p:grpSpPr>
        <a:xfrm>
          <a:off x="0" y="0"/>
          <a:ext cx="0" cy="0"/>
          <a:chOff x="0" y="0"/>
          <a:chExt cx="0" cy="0"/>
        </a:xfrm>
      </p:grpSpPr>
      <p:pic>
        <p:nvPicPr>
          <p:cNvPr id="429" name="Google Shape;429;gf8f86123c2_0_222" descr="People working on ideas"/>
          <p:cNvPicPr preferRelativeResize="0"/>
          <p:nvPr/>
        </p:nvPicPr>
        <p:blipFill rotWithShape="1">
          <a:blip r:embed="rId3">
            <a:alphaModFix/>
          </a:blip>
          <a:srcRect l="15563" r="23405"/>
          <a:stretch/>
        </p:blipFill>
        <p:spPr>
          <a:xfrm>
            <a:off x="8374909" y="1945338"/>
            <a:ext cx="3987466" cy="4804249"/>
          </a:xfrm>
          <a:prstGeom prst="rect">
            <a:avLst/>
          </a:prstGeom>
          <a:noFill/>
          <a:ln>
            <a:noFill/>
          </a:ln>
        </p:spPr>
      </p:pic>
      <p:pic>
        <p:nvPicPr>
          <p:cNvPr id="430" name="Google Shape;430;gf8f86123c2_0_222"/>
          <p:cNvPicPr preferRelativeResize="0"/>
          <p:nvPr/>
        </p:nvPicPr>
        <p:blipFill rotWithShape="1">
          <a:blip r:embed="rId4">
            <a:alphaModFix/>
          </a:blip>
          <a:srcRect/>
          <a:stretch/>
        </p:blipFill>
        <p:spPr>
          <a:xfrm rot="10800000">
            <a:off x="0" y="1"/>
            <a:ext cx="13335000" cy="7505699"/>
          </a:xfrm>
          <a:prstGeom prst="rect">
            <a:avLst/>
          </a:prstGeom>
          <a:noFill/>
          <a:ln>
            <a:noFill/>
          </a:ln>
        </p:spPr>
      </p:pic>
      <p:sp>
        <p:nvSpPr>
          <p:cNvPr id="431" name="Google Shape;431;gf8f86123c2_0_222"/>
          <p:cNvSpPr txBox="1">
            <a:spLocks noGrp="1"/>
          </p:cNvSpPr>
          <p:nvPr>
            <p:ph type="title"/>
          </p:nvPr>
        </p:nvSpPr>
        <p:spPr>
          <a:xfrm>
            <a:off x="621212" y="521324"/>
            <a:ext cx="12148304" cy="14355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229E86"/>
              </a:buClr>
              <a:buSzPct val="100000"/>
              <a:buFont typeface="Calibri"/>
              <a:buNone/>
            </a:pPr>
            <a:r>
              <a:rPr lang="el-GR" sz="3600">
                <a:solidFill>
                  <a:srgbClr val="097D74"/>
                </a:solidFill>
              </a:rPr>
              <a:t>Δραστηριότητα M1.10                                                                                        Σύνδεση των δεξιοτήτων σκέψης και των οικονομικών δεξιοτήτων με το έργο Money Matters </a:t>
            </a:r>
            <a:br>
              <a:rPr lang="el-GR" sz="3100">
                <a:solidFill>
                  <a:srgbClr val="000000"/>
                </a:solidFill>
              </a:rPr>
            </a:br>
            <a:endParaRPr lang="el-GR" sz="3100">
              <a:solidFill>
                <a:srgbClr val="000000"/>
              </a:solidFill>
            </a:endParaRPr>
          </a:p>
        </p:txBody>
      </p:sp>
      <p:sp>
        <p:nvSpPr>
          <p:cNvPr id="432" name="Google Shape;432;gf8f86123c2_0_222"/>
          <p:cNvSpPr txBox="1">
            <a:spLocks noGrp="1"/>
          </p:cNvSpPr>
          <p:nvPr>
            <p:ph type="body" idx="1"/>
          </p:nvPr>
        </p:nvSpPr>
        <p:spPr>
          <a:xfrm>
            <a:off x="101600" y="1809475"/>
            <a:ext cx="7951200" cy="5696100"/>
          </a:xfrm>
          <a:prstGeom prst="rect">
            <a:avLst/>
          </a:prstGeom>
          <a:noFill/>
          <a:ln>
            <a:noFill/>
          </a:ln>
        </p:spPr>
        <p:txBody>
          <a:bodyPr spcFirstLastPara="1" wrap="square" lIns="91425" tIns="45700" rIns="91425" bIns="45700" anchor="ctr" anchorCtr="0">
            <a:normAutofit fontScale="92500" lnSpcReduction="10000"/>
          </a:bodyPr>
          <a:lstStyle/>
          <a:p>
            <a:pPr marL="514350" lvl="0" indent="-261422" algn="l" rtl="0">
              <a:lnSpc>
                <a:spcPct val="90000"/>
              </a:lnSpc>
              <a:spcBef>
                <a:spcPts val="0"/>
              </a:spcBef>
              <a:spcAft>
                <a:spcPts val="0"/>
              </a:spcAft>
              <a:buSzPct val="108140"/>
              <a:buFont typeface="Arial"/>
              <a:buChar char="•"/>
            </a:pPr>
            <a:r>
              <a:rPr lang="el-GR" sz="3291" dirty="0">
                <a:solidFill>
                  <a:srgbClr val="000000"/>
                </a:solidFill>
                <a:latin typeface="Calibri"/>
                <a:ea typeface="Calibri"/>
                <a:cs typeface="Calibri"/>
                <a:sym typeface="Calibri"/>
              </a:rPr>
              <a:t>Εξερευνήστε στην ομάδα σας τους πόρους που αναπτύχθηκαν για το πρόγραμμα Money </a:t>
            </a:r>
            <a:r>
              <a:rPr lang="el-GR" sz="3291" dirty="0" err="1">
                <a:solidFill>
                  <a:srgbClr val="000000"/>
                </a:solidFill>
                <a:latin typeface="Calibri"/>
                <a:ea typeface="Calibri"/>
                <a:cs typeface="Calibri"/>
                <a:sym typeface="Calibri"/>
              </a:rPr>
              <a:t>Matters</a:t>
            </a:r>
            <a:r>
              <a:rPr lang="el-GR" sz="3291" dirty="0">
                <a:solidFill>
                  <a:srgbClr val="000000"/>
                </a:solidFill>
                <a:latin typeface="Calibri"/>
                <a:ea typeface="Calibri"/>
                <a:cs typeface="Calibri"/>
                <a:sym typeface="Calibri"/>
              </a:rPr>
              <a:t>.</a:t>
            </a:r>
          </a:p>
          <a:p>
            <a:pPr marL="514350" lvl="0" indent="-52387" algn="l" rtl="0">
              <a:lnSpc>
                <a:spcPct val="90000"/>
              </a:lnSpc>
              <a:spcBef>
                <a:spcPts val="600"/>
              </a:spcBef>
              <a:spcAft>
                <a:spcPts val="0"/>
              </a:spcAft>
              <a:buSzPct val="98548"/>
              <a:buFont typeface="Arial"/>
              <a:buNone/>
            </a:pPr>
            <a:endParaRPr sz="3291" dirty="0">
              <a:solidFill>
                <a:srgbClr val="000000"/>
              </a:solidFill>
              <a:latin typeface="Calibri"/>
              <a:ea typeface="Calibri"/>
              <a:cs typeface="Calibri"/>
              <a:sym typeface="Calibri"/>
            </a:endParaRPr>
          </a:p>
          <a:p>
            <a:pPr marL="514350" lvl="0" indent="-261422" algn="l" rtl="0">
              <a:lnSpc>
                <a:spcPct val="90000"/>
              </a:lnSpc>
              <a:spcBef>
                <a:spcPts val="600"/>
              </a:spcBef>
              <a:spcAft>
                <a:spcPts val="0"/>
              </a:spcAft>
              <a:buSzPct val="108140"/>
              <a:buFont typeface="Arial"/>
              <a:buChar char="•"/>
            </a:pPr>
            <a:r>
              <a:rPr lang="el-GR" sz="3291" dirty="0">
                <a:solidFill>
                  <a:srgbClr val="000000"/>
                </a:solidFill>
                <a:latin typeface="Calibri"/>
                <a:ea typeface="Calibri"/>
                <a:cs typeface="Calibri"/>
                <a:sym typeface="Calibri"/>
              </a:rPr>
              <a:t>Ποιες δεξιότητες εμπλέκονται;</a:t>
            </a:r>
          </a:p>
          <a:p>
            <a:pPr marL="514350" lvl="0" indent="-52387" algn="l" rtl="0">
              <a:lnSpc>
                <a:spcPct val="90000"/>
              </a:lnSpc>
              <a:spcBef>
                <a:spcPts val="600"/>
              </a:spcBef>
              <a:spcAft>
                <a:spcPts val="0"/>
              </a:spcAft>
              <a:buSzPct val="98548"/>
              <a:buFont typeface="Arial"/>
              <a:buNone/>
            </a:pPr>
            <a:endParaRPr sz="3291" dirty="0">
              <a:solidFill>
                <a:srgbClr val="000000"/>
              </a:solidFill>
              <a:latin typeface="Calibri"/>
              <a:ea typeface="Calibri"/>
              <a:cs typeface="Calibri"/>
              <a:sym typeface="Calibri"/>
            </a:endParaRPr>
          </a:p>
          <a:p>
            <a:pPr marL="514350" lvl="0" indent="-261422" algn="l" rtl="0">
              <a:lnSpc>
                <a:spcPct val="90000"/>
              </a:lnSpc>
              <a:spcBef>
                <a:spcPts val="600"/>
              </a:spcBef>
              <a:spcAft>
                <a:spcPts val="0"/>
              </a:spcAft>
              <a:buSzPct val="108140"/>
              <a:buFont typeface="Arial"/>
              <a:buChar char="•"/>
            </a:pPr>
            <a:r>
              <a:rPr lang="el-GR" sz="3291" dirty="0">
                <a:solidFill>
                  <a:srgbClr val="000000"/>
                </a:solidFill>
                <a:latin typeface="Calibri"/>
                <a:ea typeface="Calibri"/>
                <a:cs typeface="Calibri"/>
                <a:sym typeface="Calibri"/>
              </a:rPr>
              <a:t>Πώς θα μπορούσατε να τις χρησιμοποιήσετε σε μια </a:t>
            </a:r>
            <a:r>
              <a:rPr lang="el-GR" sz="3291" dirty="0">
                <a:solidFill>
                  <a:schemeClr val="accent2"/>
                </a:solidFill>
                <a:latin typeface="Calibri"/>
                <a:ea typeface="Calibri"/>
                <a:cs typeface="Calibri"/>
                <a:sym typeface="Calibri"/>
              </a:rPr>
              <a:t>οικογενειακή μαθησιακή κατάσταση;</a:t>
            </a:r>
          </a:p>
          <a:p>
            <a:pPr marL="514350" lvl="0" indent="-52387" algn="l" rtl="0">
              <a:lnSpc>
                <a:spcPct val="90000"/>
              </a:lnSpc>
              <a:spcBef>
                <a:spcPts val="600"/>
              </a:spcBef>
              <a:spcAft>
                <a:spcPts val="0"/>
              </a:spcAft>
              <a:buSzPct val="98548"/>
              <a:buFont typeface="Arial"/>
              <a:buNone/>
            </a:pPr>
            <a:endParaRPr sz="3291" dirty="0">
              <a:solidFill>
                <a:srgbClr val="000000"/>
              </a:solidFill>
              <a:latin typeface="Calibri"/>
              <a:ea typeface="Calibri"/>
              <a:cs typeface="Calibri"/>
              <a:sym typeface="Calibri"/>
            </a:endParaRPr>
          </a:p>
          <a:p>
            <a:pPr marL="514350" lvl="0" indent="-261422" algn="l" rtl="0">
              <a:lnSpc>
                <a:spcPct val="90000"/>
              </a:lnSpc>
              <a:spcBef>
                <a:spcPts val="600"/>
              </a:spcBef>
              <a:spcAft>
                <a:spcPts val="0"/>
              </a:spcAft>
              <a:buSzPct val="108140"/>
              <a:buFont typeface="Arial"/>
              <a:buChar char="•"/>
            </a:pPr>
            <a:r>
              <a:rPr lang="el-GR" sz="3291" dirty="0">
                <a:solidFill>
                  <a:srgbClr val="000000"/>
                </a:solidFill>
                <a:latin typeface="Calibri"/>
                <a:ea typeface="Calibri"/>
                <a:cs typeface="Calibri"/>
                <a:sym typeface="Calibri"/>
              </a:rPr>
              <a:t>Έχετε δικές σας ιδέες;</a:t>
            </a:r>
          </a:p>
          <a:p>
            <a:pPr marL="0" lvl="0" indent="7048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514350" lvl="0" indent="-15811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514350" lvl="0" indent="-15811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514350" lvl="0" indent="-158115" algn="l" rtl="0">
              <a:lnSpc>
                <a:spcPct val="90000"/>
              </a:lnSpc>
              <a:spcBef>
                <a:spcPts val="600"/>
              </a:spcBef>
              <a:spcAft>
                <a:spcPts val="0"/>
              </a:spcAft>
              <a:buSzPct val="108108"/>
              <a:buFont typeface="Arial"/>
              <a:buNone/>
            </a:pPr>
            <a:endParaRPr sz="1200" dirty="0">
              <a:solidFill>
                <a:srgbClr val="000000"/>
              </a:solidFill>
              <a:latin typeface="Calibri"/>
              <a:ea typeface="Calibri"/>
              <a:cs typeface="Calibri"/>
              <a:sym typeface="Calibri"/>
            </a:endParaRPr>
          </a:p>
          <a:p>
            <a:pPr marL="0" lvl="0" indent="0" algn="l" rtl="0">
              <a:lnSpc>
                <a:spcPct val="90000"/>
              </a:lnSpc>
              <a:spcBef>
                <a:spcPts val="600"/>
              </a:spcBef>
              <a:spcAft>
                <a:spcPts val="0"/>
              </a:spcAft>
              <a:buSzPct val="108108"/>
              <a:buNone/>
            </a:pPr>
            <a:br>
              <a:rPr lang="el-GR" sz="1200" dirty="0">
                <a:solidFill>
                  <a:srgbClr val="000000"/>
                </a:solidFill>
                <a:latin typeface="Calibri"/>
                <a:ea typeface="Calibri"/>
                <a:cs typeface="Calibri"/>
                <a:sym typeface="Calibri"/>
              </a:rPr>
            </a:br>
            <a:endParaRPr lang="el-GR" sz="1200" dirty="0">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C925AE-3DC1-3536-E08A-C7B255AD6B5F}"/>
              </a:ext>
            </a:extLst>
          </p:cNvPr>
          <p:cNvSpPr>
            <a:spLocks noGrp="1"/>
          </p:cNvSpPr>
          <p:nvPr>
            <p:ph type="title"/>
          </p:nvPr>
        </p:nvSpPr>
        <p:spPr>
          <a:xfrm>
            <a:off x="502500" y="432159"/>
            <a:ext cx="12330000" cy="1065337"/>
          </a:xfrm>
        </p:spPr>
        <p:txBody>
          <a:bodyPr>
            <a:normAutofit/>
          </a:bodyPr>
          <a:lstStyle/>
          <a:p>
            <a:r>
              <a:rPr lang="el-GR" sz="3600"/>
              <a:t>Εργασίες για προσωπική μελέτη:</a:t>
            </a:r>
            <a:endParaRPr lang="el-GR" sz="3600" dirty="0"/>
          </a:p>
        </p:txBody>
      </p:sp>
      <p:sp>
        <p:nvSpPr>
          <p:cNvPr id="10" name="TextBox 9">
            <a:extLst>
              <a:ext uri="{FF2B5EF4-FFF2-40B4-BE49-F238E27FC236}">
                <a16:creationId xmlns:a16="http://schemas.microsoft.com/office/drawing/2014/main" id="{549B7878-E4F5-4A1C-954A-A6C350DF90A4}"/>
              </a:ext>
            </a:extLst>
          </p:cNvPr>
          <p:cNvSpPr txBox="1"/>
          <p:nvPr/>
        </p:nvSpPr>
        <p:spPr>
          <a:xfrm>
            <a:off x="1411566" y="2292627"/>
            <a:ext cx="9964645" cy="3046988"/>
          </a:xfrm>
          <a:prstGeom prst="rect">
            <a:avLst/>
          </a:prstGeom>
          <a:noFill/>
        </p:spPr>
        <p:txBody>
          <a:bodyPr wrap="square" rtlCol="0">
            <a:spAutoFit/>
          </a:bodyPr>
          <a:lstStyle/>
          <a:p>
            <a:pPr marL="342900" indent="-342900">
              <a:buClr>
                <a:srgbClr val="097D74"/>
              </a:buClr>
              <a:buFont typeface="Arial" panose="020B0604020202020204" pitchFamily="34" charset="0"/>
              <a:buChar char="•"/>
            </a:pPr>
            <a:r>
              <a:rPr lang="el-GR" sz="3200" b="1" dirty="0">
                <a:solidFill>
                  <a:srgbClr val="097D74"/>
                </a:solidFill>
                <a:latin typeface="Calibri"/>
                <a:cs typeface="Calibri"/>
                <a:sym typeface="Calibri"/>
              </a:rPr>
              <a:t>Διαβάστε το φυλλάδιο </a:t>
            </a:r>
            <a:r>
              <a:rPr lang="el-GR" sz="3200" b="1">
                <a:solidFill>
                  <a:srgbClr val="097D74"/>
                </a:solidFill>
                <a:latin typeface="Calibri"/>
                <a:cs typeface="Calibri"/>
                <a:sym typeface="Calibri"/>
              </a:rPr>
              <a:t>της συνδιαλλακτικής </a:t>
            </a:r>
            <a:r>
              <a:rPr lang="el-GR" sz="3200" b="1" dirty="0">
                <a:solidFill>
                  <a:srgbClr val="097D74"/>
                </a:solidFill>
                <a:latin typeface="Calibri"/>
                <a:cs typeface="Calibri"/>
                <a:sym typeface="Calibri"/>
              </a:rPr>
              <a:t>ανάλυσης και εξετάστε το δικό σας στυλ παράδοσης και μάθησης.</a:t>
            </a:r>
          </a:p>
          <a:p>
            <a:pPr marL="342900" indent="-342900">
              <a:buClr>
                <a:srgbClr val="097D74"/>
              </a:buClr>
              <a:buFont typeface="Arial" panose="020B0604020202020204" pitchFamily="34" charset="0"/>
              <a:buChar char="•"/>
            </a:pPr>
            <a:r>
              <a:rPr lang="el-GR" sz="3200" b="1" dirty="0">
                <a:solidFill>
                  <a:srgbClr val="097D74"/>
                </a:solidFill>
                <a:latin typeface="Calibri"/>
                <a:cs typeface="Calibri"/>
                <a:sym typeface="Calibri"/>
              </a:rPr>
              <a:t>Μεταβείτε διαδικτυακά στη Βιβλιοθήκη Οικονομικού Αλφαβητισμού Money </a:t>
            </a:r>
            <a:r>
              <a:rPr lang="el-GR" sz="3200" b="1" dirty="0" err="1">
                <a:solidFill>
                  <a:srgbClr val="097D74"/>
                </a:solidFill>
                <a:latin typeface="Calibri"/>
                <a:cs typeface="Calibri"/>
                <a:sym typeface="Calibri"/>
              </a:rPr>
              <a:t>Matters</a:t>
            </a:r>
            <a:r>
              <a:rPr lang="el-GR" sz="3200" b="1" dirty="0">
                <a:solidFill>
                  <a:srgbClr val="097D74"/>
                </a:solidFill>
                <a:latin typeface="Calibri"/>
                <a:cs typeface="Calibri"/>
                <a:sym typeface="Calibri"/>
              </a:rPr>
              <a:t> για να συμπληρώσετε την ψηφιακή κάρτα για την ενότητα 1.</a:t>
            </a:r>
          </a:p>
        </p:txBody>
      </p:sp>
      <p:pic>
        <p:nvPicPr>
          <p:cNvPr id="4" name="Picture 3">
            <a:extLst>
              <a:ext uri="{FF2B5EF4-FFF2-40B4-BE49-F238E27FC236}">
                <a16:creationId xmlns:a16="http://schemas.microsoft.com/office/drawing/2014/main" id="{438816A3-19C3-9897-C3E2-42A9C0C38F1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3511" y="4725935"/>
            <a:ext cx="2552700" cy="2550160"/>
          </a:xfrm>
          <a:prstGeom prst="rect">
            <a:avLst/>
          </a:prstGeom>
          <a:noFill/>
          <a:ln>
            <a:noFill/>
          </a:ln>
        </p:spPr>
      </p:pic>
    </p:spTree>
    <p:extLst>
      <p:ext uri="{BB962C8B-B14F-4D97-AF65-F5344CB8AC3E}">
        <p14:creationId xmlns:p14="http://schemas.microsoft.com/office/powerpoint/2010/main" val="29628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f8f86123c2_0_229"/>
          <p:cNvSpPr txBox="1">
            <a:spLocks noGrp="1"/>
          </p:cNvSpPr>
          <p:nvPr>
            <p:ph type="ctrTitle"/>
          </p:nvPr>
        </p:nvSpPr>
        <p:spPr>
          <a:xfrm>
            <a:off x="310399" y="2955190"/>
            <a:ext cx="6260100" cy="168210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el-GR" sz="3200">
                <a:solidFill>
                  <a:srgbClr val="097D74"/>
                </a:solidFill>
                <a:latin typeface="Calibri" panose="020F0502020204030204" pitchFamily="34" charset="0"/>
                <a:cs typeface="Calibri" panose="020F0502020204030204" pitchFamily="34" charset="0"/>
              </a:rPr>
              <a:t>Σας ευχαριστούμε για την παρουσία σας, ελπίζουμε να το βρήκατε χρήσιμο.</a:t>
            </a:r>
            <a:br>
              <a:rPr lang="el-GR"/>
            </a:b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body" idx="1"/>
          </p:nvPr>
        </p:nvSpPr>
        <p:spPr>
          <a:xfrm>
            <a:off x="2065751" y="1535066"/>
            <a:ext cx="3765707" cy="1950006"/>
          </a:xfrm>
          <a:prstGeom prst="rect">
            <a:avLst/>
          </a:prstGeom>
          <a:noFill/>
          <a:ln>
            <a:noFill/>
          </a:ln>
        </p:spPr>
        <p:txBody>
          <a:bodyPr spcFirstLastPara="1" wrap="square" lIns="45700" tIns="45700" rIns="45700" bIns="45700" anchor="t" anchorCtr="0">
            <a:normAutofit fontScale="92500"/>
          </a:bodyPr>
          <a:lstStyle/>
          <a:p>
            <a:pPr marL="0" marR="0" lvl="0" indent="0" algn="l" rtl="0">
              <a:lnSpc>
                <a:spcPct val="125000"/>
              </a:lnSpc>
              <a:spcBef>
                <a:spcPts val="0"/>
              </a:spcBef>
              <a:spcAft>
                <a:spcPts val="0"/>
              </a:spcAft>
              <a:buClr>
                <a:srgbClr val="44546A"/>
              </a:buClr>
              <a:buSzPts val="2400"/>
              <a:buFont typeface="Calibri"/>
              <a:buNone/>
            </a:pPr>
            <a:r>
              <a:rPr lang="el-GR" sz="2400"/>
              <a:t>Περιηγηθείτε στην αίθουσα μιλώντας σε ανθρώπους και ρωτήστε τους αν οι προτάσεις στο φύλλο ισχύουν γι' αυτούς.  </a:t>
            </a:r>
          </a:p>
        </p:txBody>
      </p:sp>
      <p:sp>
        <p:nvSpPr>
          <p:cNvPr id="119" name="Google Shape;119;p3"/>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ts val="3600"/>
              <a:buFont typeface="Calibri"/>
              <a:buNone/>
            </a:pPr>
            <a:r>
              <a:rPr lang="el-GR" sz="3200" dirty="0">
                <a:solidFill>
                  <a:srgbClr val="097D74"/>
                </a:solidFill>
              </a:rPr>
              <a:t>Δραστηριότητα M1.1                                     Προθέρμανση Βρες κάποιον/-α που...</a:t>
            </a:r>
          </a:p>
        </p:txBody>
      </p:sp>
      <p:sp>
        <p:nvSpPr>
          <p:cNvPr id="120" name="Google Shape;120;p3"/>
          <p:cNvSpPr txBox="1"/>
          <p:nvPr/>
        </p:nvSpPr>
        <p:spPr>
          <a:xfrm>
            <a:off x="7549262" y="4187190"/>
            <a:ext cx="3674266" cy="19329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44546A"/>
              </a:buClr>
              <a:buSzPts val="2400"/>
              <a:buFont typeface="Calibri"/>
              <a:buNone/>
            </a:pPr>
            <a:r>
              <a:rPr lang="el-GR" sz="2400" b="0" i="0" u="none" strike="noStrike" cap="none">
                <a:solidFill>
                  <a:srgbClr val="44546A"/>
                </a:solidFill>
                <a:latin typeface="Calibri"/>
                <a:ea typeface="Calibri"/>
                <a:cs typeface="Calibri"/>
                <a:sym typeface="Calibri"/>
              </a:rPr>
              <a:t>Αν το άτομο αυτό απαντήσει "ναι", γράψτε το όνομά του/της στο τετράγωνο και συνεχίστε μέχρι να έχετε τουλάχιστον ένα όνομα σε κάθε τετράγωνο.</a:t>
            </a:r>
          </a:p>
        </p:txBody>
      </p:sp>
      <p:pic>
        <p:nvPicPr>
          <p:cNvPr id="121" name="Google Shape;121;p3" descr="Graphic 5"/>
          <p:cNvPicPr preferRelativeResize="0"/>
          <p:nvPr/>
        </p:nvPicPr>
        <p:blipFill rotWithShape="1">
          <a:blip r:embed="rId3">
            <a:alphaModFix/>
          </a:blip>
          <a:srcRect/>
          <a:stretch/>
        </p:blipFill>
        <p:spPr>
          <a:xfrm>
            <a:off x="2097716" y="2738520"/>
            <a:ext cx="3502104" cy="3502103"/>
          </a:xfrm>
          <a:prstGeom prst="rect">
            <a:avLst/>
          </a:prstGeom>
          <a:noFill/>
          <a:ln>
            <a:noFill/>
          </a:ln>
        </p:spPr>
      </p:pic>
      <p:pic>
        <p:nvPicPr>
          <p:cNvPr id="122" name="Google Shape;122;p3" descr="Picture 7"/>
          <p:cNvPicPr preferRelativeResize="0"/>
          <p:nvPr/>
        </p:nvPicPr>
        <p:blipFill rotWithShape="1">
          <a:blip r:embed="rId4">
            <a:alphaModFix/>
          </a:blip>
          <a:srcRect/>
          <a:stretch/>
        </p:blipFill>
        <p:spPr>
          <a:xfrm rot="923456">
            <a:off x="7686423" y="1193800"/>
            <a:ext cx="3502104" cy="2477960"/>
          </a:xfrm>
          <a:prstGeom prst="rect">
            <a:avLst/>
          </a:prstGeom>
          <a:noFill/>
          <a:ln>
            <a:noFill/>
          </a:ln>
        </p:spPr>
      </p:pic>
      <p:pic>
        <p:nvPicPr>
          <p:cNvPr id="123" name="Google Shape;123;p3" descr="Graphic 9"/>
          <p:cNvPicPr preferRelativeResize="0"/>
          <p:nvPr/>
        </p:nvPicPr>
        <p:blipFill rotWithShape="1">
          <a:blip r:embed="rId5">
            <a:alphaModFix/>
          </a:blip>
          <a:srcRect/>
          <a:stretch/>
        </p:blipFill>
        <p:spPr>
          <a:xfrm>
            <a:off x="9961040" y="1611081"/>
            <a:ext cx="873869" cy="873869"/>
          </a:xfrm>
          <a:prstGeom prst="rect">
            <a:avLst/>
          </a:prstGeom>
          <a:noFill/>
          <a:ln>
            <a:noFill/>
          </a:ln>
        </p:spPr>
      </p:pic>
      <p:grpSp>
        <p:nvGrpSpPr>
          <p:cNvPr id="124" name="Google Shape;124;p3"/>
          <p:cNvGrpSpPr/>
          <p:nvPr/>
        </p:nvGrpSpPr>
        <p:grpSpPr>
          <a:xfrm>
            <a:off x="9665331" y="2182466"/>
            <a:ext cx="321884" cy="278519"/>
            <a:chOff x="-1" y="0"/>
            <a:chExt cx="321882" cy="278518"/>
          </a:xfrm>
        </p:grpSpPr>
        <p:pic>
          <p:nvPicPr>
            <p:cNvPr id="125" name="Google Shape;125;p3" descr="Ink 23"/>
            <p:cNvPicPr preferRelativeResize="0"/>
            <p:nvPr/>
          </p:nvPicPr>
          <p:blipFill rotWithShape="1">
            <a:blip r:embed="rId6">
              <a:alphaModFix/>
            </a:blip>
            <a:srcRect/>
            <a:stretch/>
          </p:blipFill>
          <p:spPr>
            <a:xfrm rot="984539">
              <a:off x="28055" y="17879"/>
              <a:ext cx="158518" cy="221485"/>
            </a:xfrm>
            <a:prstGeom prst="rect">
              <a:avLst/>
            </a:prstGeom>
            <a:noFill/>
            <a:ln>
              <a:noFill/>
            </a:ln>
          </p:spPr>
        </p:pic>
        <p:pic>
          <p:nvPicPr>
            <p:cNvPr id="126" name="Google Shape;126;p3" descr="Ink 24"/>
            <p:cNvPicPr preferRelativeResize="0"/>
            <p:nvPr/>
          </p:nvPicPr>
          <p:blipFill rotWithShape="1">
            <a:blip r:embed="rId7">
              <a:alphaModFix/>
            </a:blip>
            <a:srcRect/>
            <a:stretch/>
          </p:blipFill>
          <p:spPr>
            <a:xfrm rot="984539">
              <a:off x="151834" y="148840"/>
              <a:ext cx="18831" cy="88735"/>
            </a:xfrm>
            <a:prstGeom prst="rect">
              <a:avLst/>
            </a:prstGeom>
            <a:noFill/>
            <a:ln>
              <a:noFill/>
            </a:ln>
          </p:spPr>
        </p:pic>
        <p:pic>
          <p:nvPicPr>
            <p:cNvPr id="127" name="Google Shape;127;p3" descr="Ink 26"/>
            <p:cNvPicPr preferRelativeResize="0"/>
            <p:nvPr/>
          </p:nvPicPr>
          <p:blipFill rotWithShape="1">
            <a:blip r:embed="rId8">
              <a:alphaModFix/>
            </a:blip>
            <a:srcRect/>
            <a:stretch/>
          </p:blipFill>
          <p:spPr>
            <a:xfrm rot="984539">
              <a:off x="154888" y="57801"/>
              <a:ext cx="38931" cy="35174"/>
            </a:xfrm>
            <a:prstGeom prst="rect">
              <a:avLst/>
            </a:prstGeom>
            <a:noFill/>
            <a:ln>
              <a:noFill/>
            </a:ln>
          </p:spPr>
        </p:pic>
        <p:pic>
          <p:nvPicPr>
            <p:cNvPr id="128" name="Google Shape;128;p3" descr="Ink 27"/>
            <p:cNvPicPr preferRelativeResize="0"/>
            <p:nvPr/>
          </p:nvPicPr>
          <p:blipFill rotWithShape="1">
            <a:blip r:embed="rId9">
              <a:alphaModFix/>
            </a:blip>
            <a:srcRect/>
            <a:stretch/>
          </p:blipFill>
          <p:spPr>
            <a:xfrm rot="984539">
              <a:off x="183654" y="151811"/>
              <a:ext cx="125052" cy="11131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33" name="Google Shape;133;p4"/>
          <p:cNvGrpSpPr/>
          <p:nvPr/>
        </p:nvGrpSpPr>
        <p:grpSpPr>
          <a:xfrm>
            <a:off x="1882069" y="2360270"/>
            <a:ext cx="9570862" cy="3682663"/>
            <a:chOff x="0" y="0"/>
            <a:chExt cx="9570861" cy="3682661"/>
          </a:xfrm>
        </p:grpSpPr>
        <p:sp>
          <p:nvSpPr>
            <p:cNvPr id="134" name="Google Shape;134;p4"/>
            <p:cNvSpPr/>
            <p:nvPr/>
          </p:nvSpPr>
          <p:spPr>
            <a:xfrm>
              <a:off x="785668" y="0"/>
              <a:ext cx="1285639" cy="1285638"/>
            </a:xfrm>
            <a:prstGeom prst="rect">
              <a:avLst/>
            </a:prstGeom>
            <a:blipFill rotWithShape="1">
              <a:blip r:embed="rId3">
                <a:alphaModFix/>
              </a:blip>
              <a:stretch>
                <a:fillRect/>
              </a:stretch>
            </a:blip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135" name="Google Shape;135;p4"/>
            <p:cNvSpPr txBox="1"/>
            <p:nvPr/>
          </p:nvSpPr>
          <p:spPr>
            <a:xfrm>
              <a:off x="0" y="1841160"/>
              <a:ext cx="2856974" cy="14732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2400"/>
                <a:buFont typeface="Calibri"/>
                <a:buNone/>
              </a:pPr>
              <a:r>
                <a:rPr lang="el-GR" sz="2400" b="0" i="0" u="none" strike="noStrike" cap="none">
                  <a:solidFill>
                    <a:srgbClr val="44546A"/>
                  </a:solidFill>
                  <a:latin typeface="Calibri"/>
                  <a:ea typeface="Calibri"/>
                  <a:cs typeface="Calibri"/>
                  <a:sym typeface="Calibri"/>
                </a:rPr>
                <a:t>Συστηθείτε και πείτε μία από τις προτάσεις που ισχύει για εσάς.  </a:t>
              </a:r>
            </a:p>
          </p:txBody>
        </p:sp>
        <p:sp>
          <p:nvSpPr>
            <p:cNvPr id="136" name="Google Shape;136;p4"/>
            <p:cNvSpPr/>
            <p:nvPr/>
          </p:nvSpPr>
          <p:spPr>
            <a:xfrm>
              <a:off x="4142610" y="0"/>
              <a:ext cx="1285639" cy="1285638"/>
            </a:xfrm>
            <a:prstGeom prst="rect">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137" name="Google Shape;137;p4"/>
            <p:cNvSpPr txBox="1"/>
            <p:nvPr/>
          </p:nvSpPr>
          <p:spPr>
            <a:xfrm>
              <a:off x="3356944" y="1841160"/>
              <a:ext cx="2856974" cy="11049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2400"/>
                <a:buFont typeface="Calibri"/>
                <a:buNone/>
              </a:pPr>
              <a:r>
                <a:rPr lang="el-GR" sz="2400" b="0" i="0" u="none" strike="noStrike" cap="none">
                  <a:solidFill>
                    <a:srgbClr val="44546A"/>
                  </a:solidFill>
                  <a:latin typeface="Calibri"/>
                  <a:ea typeface="Calibri"/>
                  <a:cs typeface="Calibri"/>
                  <a:sym typeface="Calibri"/>
                </a:rPr>
                <a:t>Αναφέρετε ένα πράγμα που θα θέλατε να πάρετε από τη σημερινή εκπαίδευση.</a:t>
              </a:r>
            </a:p>
          </p:txBody>
        </p:sp>
        <p:sp>
          <p:nvSpPr>
            <p:cNvPr id="138" name="Google Shape;138;p4"/>
            <p:cNvSpPr/>
            <p:nvPr/>
          </p:nvSpPr>
          <p:spPr>
            <a:xfrm>
              <a:off x="7499555" y="0"/>
              <a:ext cx="1285639" cy="1285638"/>
            </a:xfrm>
            <a:prstGeom prst="rect">
              <a:avLst/>
            </a:prstGeom>
            <a:blipFill rotWithShape="1">
              <a:blip r:embed="rId5">
                <a:alphaModFix/>
              </a:blip>
              <a:stretch>
                <a:fillRect/>
              </a:stretch>
            </a:blipFill>
            <a:ln w="12700" cap="flat" cmpd="sng">
              <a:solidFill>
                <a:srgbClr val="FFFFFF"/>
              </a:solidFill>
              <a:prstDash val="solid"/>
              <a:miter lim="800000"/>
              <a:headEnd type="none" w="sm" len="sm"/>
              <a:tailEnd type="none" w="sm" len="sm"/>
            </a:ln>
          </p:spPr>
          <p:txBody>
            <a:bodyPr spcFirstLastPara="1" wrap="square" lIns="45700" tIns="45700" rIns="45700" bIns="45700" anchor="t" anchorCtr="0">
              <a:noAutofit/>
            </a:bodyPr>
            <a:lstStyle/>
            <a:p>
              <a:pPr marL="0" marR="0" lvl="0" indent="0" algn="just" rtl="0">
                <a:lnSpc>
                  <a:spcPct val="142857"/>
                </a:lnSpc>
                <a:spcBef>
                  <a:spcPts val="0"/>
                </a:spcBef>
                <a:spcAft>
                  <a:spcPts val="0"/>
                </a:spcAft>
                <a:buClr>
                  <a:srgbClr val="44546A"/>
                </a:buClr>
                <a:buSzPts val="2100"/>
                <a:buFont typeface="Calibri"/>
                <a:buNone/>
              </a:pPr>
              <a:endParaRPr sz="2100" b="0" i="0" u="none" strike="noStrike" cap="none">
                <a:solidFill>
                  <a:srgbClr val="44546A"/>
                </a:solidFill>
                <a:latin typeface="Calibri"/>
                <a:ea typeface="Calibri"/>
                <a:cs typeface="Calibri"/>
                <a:sym typeface="Calibri"/>
              </a:endParaRPr>
            </a:p>
          </p:txBody>
        </p:sp>
        <p:sp>
          <p:nvSpPr>
            <p:cNvPr id="139" name="Google Shape;139;p4"/>
            <p:cNvSpPr txBox="1"/>
            <p:nvPr/>
          </p:nvSpPr>
          <p:spPr>
            <a:xfrm>
              <a:off x="6713887" y="1841160"/>
              <a:ext cx="2856974" cy="184150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44546A"/>
                </a:buClr>
                <a:buSzPts val="2400"/>
                <a:buFont typeface="Calibri"/>
                <a:buNone/>
              </a:pPr>
              <a:r>
                <a:rPr lang="el-GR" sz="2400" b="0" i="0" u="none" strike="noStrike" cap="none">
                  <a:solidFill>
                    <a:srgbClr val="44546A"/>
                  </a:solidFill>
                  <a:latin typeface="Calibri"/>
                  <a:ea typeface="Calibri"/>
                  <a:cs typeface="Calibri"/>
                  <a:sym typeface="Calibri"/>
                </a:rPr>
                <a:t>Ορίστε το επόμενο άτομο που θα μιλήσει, παρουσιάζοντάς το χρησιμοποιώντας όσα γνωρίζετε από την προηγούμενη δραστηριότητα.</a:t>
              </a:r>
            </a:p>
          </p:txBody>
        </p:sp>
      </p:grpSp>
      <p:sp>
        <p:nvSpPr>
          <p:cNvPr id="140" name="Google Shape;140;p4"/>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rgbClr val="097D74"/>
                </a:solidFill>
              </a:rPr>
              <a:t>Δραστηριότητα M1.2 Εισαγωγικά και Προσδοκίες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500062" y="718273"/>
            <a:ext cx="12330002" cy="720001"/>
          </a:xfrm>
          <a:prstGeom prst="rect">
            <a:avLst/>
          </a:prstGeom>
          <a:noFill/>
          <a:ln>
            <a:noFill/>
          </a:ln>
        </p:spPr>
        <p:txBody>
          <a:bodyPr spcFirstLastPara="1" wrap="square" lIns="45700" tIns="45700" rIns="45700" bIns="45700" anchor="ctr" anchorCtr="0">
            <a:normAutofit fontScale="90000"/>
          </a:bodyPr>
          <a:lstStyle/>
          <a:p>
            <a:pPr marL="0" marR="0" lvl="0" indent="0" algn="l" rtl="0">
              <a:lnSpc>
                <a:spcPct val="90000"/>
              </a:lnSpc>
              <a:spcBef>
                <a:spcPts val="0"/>
              </a:spcBef>
              <a:spcAft>
                <a:spcPts val="0"/>
              </a:spcAft>
              <a:buClr>
                <a:schemeClr val="accent2"/>
              </a:buClr>
              <a:buSzPts val="3600"/>
              <a:buFont typeface="Calibri"/>
              <a:buNone/>
            </a:pPr>
            <a:r>
              <a:rPr lang="el-GR" sz="3200">
                <a:solidFill>
                  <a:srgbClr val="097D74"/>
                </a:solidFill>
              </a:rPr>
              <a:t>Δραστηριότητα M1.3  
</a:t>
            </a:r>
            <a:br>
              <a:rPr lang="el-GR" sz="3200">
                <a:solidFill>
                  <a:srgbClr val="097D74"/>
                </a:solidFill>
              </a:rPr>
            </a:br>
            <a:r>
              <a:rPr lang="el-GR" sz="3200">
                <a:solidFill>
                  <a:srgbClr val="097D74"/>
                </a:solidFill>
              </a:rPr>
              <a:t>Ομαδική Συμφωνία</a:t>
            </a:r>
          </a:p>
        </p:txBody>
      </p:sp>
      <p:sp>
        <p:nvSpPr>
          <p:cNvPr id="146" name="Google Shape;146;p5"/>
          <p:cNvSpPr txBox="1">
            <a:spLocks noGrp="1"/>
          </p:cNvSpPr>
          <p:nvPr>
            <p:ph type="body" idx="1"/>
          </p:nvPr>
        </p:nvSpPr>
        <p:spPr>
          <a:xfrm>
            <a:off x="500062" y="1466849"/>
            <a:ext cx="12331542" cy="5538477"/>
          </a:xfrm>
          <a:prstGeom prst="rect">
            <a:avLst/>
          </a:prstGeom>
          <a:noFill/>
          <a:ln>
            <a:noFill/>
          </a:ln>
        </p:spPr>
        <p:txBody>
          <a:bodyPr spcFirstLastPara="1" wrap="square" lIns="45700" tIns="45700" rIns="45700" bIns="45700" anchor="t" anchorCtr="0">
            <a:normAutofit/>
          </a:bodyPr>
          <a:lstStyle/>
          <a:p>
            <a:pPr marL="0" lvl="0" indent="0" algn="just" rtl="0">
              <a:lnSpc>
                <a:spcPct val="142857"/>
              </a:lnSpc>
              <a:spcBef>
                <a:spcPts val="0"/>
              </a:spcBef>
              <a:spcAft>
                <a:spcPts val="0"/>
              </a:spcAft>
              <a:buClr>
                <a:srgbClr val="44546A"/>
              </a:buClr>
              <a:buSzPts val="2100"/>
              <a:buFont typeface="Calibri"/>
              <a:buNone/>
            </a:pPr>
            <a:endParaRPr lang="en-US" sz="2400" b="0" i="0" u="none" strike="noStrike" cap="none" dirty="0">
              <a:solidFill>
                <a:srgbClr val="44546A"/>
              </a:solidFill>
              <a:latin typeface="Calibri"/>
              <a:ea typeface="Calibri"/>
              <a:cs typeface="Calibri"/>
              <a:sym typeface="Calibri"/>
            </a:endParaRPr>
          </a:p>
          <a:p>
            <a:pPr marL="0" lvl="0" indent="0" algn="just" rtl="0">
              <a:lnSpc>
                <a:spcPct val="142857"/>
              </a:lnSpc>
              <a:spcBef>
                <a:spcPts val="0"/>
              </a:spcBef>
              <a:spcAft>
                <a:spcPts val="0"/>
              </a:spcAft>
              <a:buClr>
                <a:srgbClr val="44546A"/>
              </a:buClr>
              <a:buSzPts val="2100"/>
              <a:buFont typeface="Calibri"/>
              <a:buNone/>
            </a:pPr>
            <a:r>
              <a:rPr lang="el-GR" b="0" i="0" u="none" strike="noStrike" cap="none">
                <a:solidFill>
                  <a:srgbClr val="44546A"/>
                </a:solidFill>
                <a:latin typeface="Calibri"/>
                <a:ea typeface="Calibri"/>
                <a:cs typeface="Calibri"/>
                <a:sym typeface="Calibri"/>
              </a:rPr>
              <a:t>Ας συμφωνήσουμε για το πώς μπορούμε να συνεργαστούμε καλύτερα για την επίτευξη των στόχων της κατάρτισης.</a:t>
            </a:r>
          </a:p>
        </p:txBody>
      </p:sp>
      <p:pic>
        <p:nvPicPr>
          <p:cNvPr id="147" name="Google Shape;147;p5" descr="Graphic 11"/>
          <p:cNvPicPr preferRelativeResize="0"/>
          <p:nvPr/>
        </p:nvPicPr>
        <p:blipFill rotWithShape="1">
          <a:blip r:embed="rId3">
            <a:alphaModFix/>
          </a:blip>
          <a:srcRect/>
          <a:stretch/>
        </p:blipFill>
        <p:spPr>
          <a:xfrm>
            <a:off x="3617831" y="1409699"/>
            <a:ext cx="6535819" cy="65358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314348" y="3037077"/>
            <a:ext cx="9121445" cy="1060950"/>
          </a:xfrm>
          <a:prstGeom prst="rect">
            <a:avLst/>
          </a:prstGeom>
          <a:noFill/>
          <a:ln>
            <a:noFill/>
          </a:ln>
        </p:spPr>
        <p:txBody>
          <a:bodyPr spcFirstLastPara="1" wrap="square" lIns="45700" tIns="45700" rIns="45700" bIns="45700" anchor="t" anchorCtr="0">
            <a:normAutofit fontScale="90000"/>
          </a:bodyPr>
          <a:lstStyle/>
          <a:p>
            <a:pPr marL="0" marR="0" lvl="0" indent="0" algn="l" rtl="0">
              <a:lnSpc>
                <a:spcPct val="90000"/>
              </a:lnSpc>
              <a:spcBef>
                <a:spcPts val="0"/>
              </a:spcBef>
              <a:spcAft>
                <a:spcPts val="0"/>
              </a:spcAft>
              <a:buClr>
                <a:srgbClr val="44546A"/>
              </a:buClr>
              <a:buSzPts val="4000"/>
              <a:buFont typeface="Calibri"/>
              <a:buNone/>
            </a:pPr>
            <a:r>
              <a:rPr lang="el-GR" sz="4000">
                <a:solidFill>
                  <a:srgbClr val="097D74"/>
                </a:solidFill>
                <a:latin typeface="Calibri"/>
                <a:ea typeface="Calibri"/>
                <a:cs typeface="Calibri"/>
                <a:sym typeface="Calibri"/>
              </a:rPr>
              <a:t>Επισκόπηση του Προγράμματος Money Matters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rgbClr val="097D74"/>
                </a:solidFill>
              </a:rPr>
              <a:t>Η εισαγωγή του προγράμματος</a:t>
            </a:r>
          </a:p>
        </p:txBody>
      </p:sp>
      <p:sp>
        <p:nvSpPr>
          <p:cNvPr id="158" name="Google Shape;158;p7"/>
          <p:cNvSpPr txBox="1"/>
          <p:nvPr/>
        </p:nvSpPr>
        <p:spPr>
          <a:xfrm>
            <a:off x="547860" y="1144851"/>
            <a:ext cx="3714652" cy="49809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l-GR" sz="2800" b="1" i="0" u="none" strike="noStrike" cap="none" dirty="0">
                <a:solidFill>
                  <a:srgbClr val="C00000"/>
                </a:solidFill>
                <a:latin typeface="Calibri"/>
                <a:ea typeface="Calibri"/>
                <a:cs typeface="Calibri"/>
                <a:sym typeface="Calibri"/>
              </a:rPr>
              <a:t>Τρέχουσα κατάσταση</a:t>
            </a:r>
          </a:p>
          <a:p>
            <a:pPr marL="0" marR="0" lvl="0" indent="0" algn="l" rtl="0">
              <a:lnSpc>
                <a:spcPct val="100000"/>
              </a:lnSpc>
              <a:spcBef>
                <a:spcPts val="0"/>
              </a:spcBef>
              <a:spcAft>
                <a:spcPts val="0"/>
              </a:spcAft>
              <a:buClr>
                <a:srgbClr val="44546A"/>
              </a:buClr>
              <a:buSzPts val="2800"/>
              <a:buFont typeface="Calibri"/>
              <a:buNone/>
            </a:pPr>
            <a:endParaRPr sz="2400" b="1" i="0" u="none" strike="noStrike" cap="none" dirty="0">
              <a:solidFill>
                <a:srgbClr val="C00000"/>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800"/>
              <a:buFont typeface="Calibri"/>
              <a:buNone/>
            </a:pPr>
            <a:r>
              <a:rPr lang="el-GR" sz="2400" b="1" i="0" u="none" strike="noStrike" cap="none" dirty="0">
                <a:solidFill>
                  <a:srgbClr val="44546A"/>
                </a:solidFill>
                <a:latin typeface="Calibri"/>
                <a:ea typeface="Calibri"/>
                <a:cs typeface="Calibri"/>
                <a:sym typeface="Calibri"/>
              </a:rPr>
              <a:t>Οι οικογένειες σήμερα αντιμετωπίζουν σημαντική οικονομική ανασφάλεια λόγω:</a:t>
            </a:r>
          </a:p>
          <a:p>
            <a:pPr marL="0" marR="0" lvl="0" indent="0" algn="l" rtl="0">
              <a:lnSpc>
                <a:spcPct val="100000"/>
              </a:lnSpc>
              <a:spcBef>
                <a:spcPts val="0"/>
              </a:spcBef>
              <a:spcAft>
                <a:spcPts val="0"/>
              </a:spcAft>
              <a:buClr>
                <a:srgbClr val="44546A"/>
              </a:buClr>
              <a:buSzPts val="2800"/>
              <a:buFont typeface="Calibri"/>
              <a:buNone/>
            </a:pPr>
            <a:r>
              <a:rPr lang="el-GR" sz="2400" b="1" i="0" u="none" strike="noStrike" cap="none" dirty="0">
                <a:solidFill>
                  <a:srgbClr val="44546A"/>
                </a:solidFill>
                <a:latin typeface="Calibri"/>
                <a:ea typeface="Calibri"/>
                <a:cs typeface="Calibri"/>
                <a:sym typeface="Calibri"/>
              </a:rPr>
              <a:t> </a:t>
            </a:r>
          </a:p>
          <a:p>
            <a:pPr marL="457200" marR="0" lvl="2" indent="-457200" algn="l" rtl="0">
              <a:lnSpc>
                <a:spcPct val="100000"/>
              </a:lnSpc>
              <a:spcBef>
                <a:spcPts val="0"/>
              </a:spcBef>
              <a:spcAft>
                <a:spcPts val="0"/>
              </a:spcAft>
              <a:buClr>
                <a:srgbClr val="44546A"/>
              </a:buClr>
              <a:buSzPts val="2800"/>
              <a:buFont typeface="Arial"/>
              <a:buChar char="•"/>
            </a:pPr>
            <a:r>
              <a:rPr lang="el-GR" sz="2400" b="0" i="0" u="none" strike="noStrike" cap="none" dirty="0">
                <a:solidFill>
                  <a:srgbClr val="44546A"/>
                </a:solidFill>
                <a:latin typeface="Calibri"/>
                <a:ea typeface="Calibri"/>
                <a:cs typeface="Calibri"/>
                <a:sym typeface="Calibri"/>
              </a:rPr>
              <a:t>10 χρόνια κληρονομιάς χρέους</a:t>
            </a:r>
          </a:p>
          <a:p>
            <a:pPr marL="457200" marR="0" lvl="2" indent="-457200" algn="l" rtl="0">
              <a:lnSpc>
                <a:spcPct val="100000"/>
              </a:lnSpc>
              <a:spcBef>
                <a:spcPts val="0"/>
              </a:spcBef>
              <a:spcAft>
                <a:spcPts val="0"/>
              </a:spcAft>
              <a:buClr>
                <a:srgbClr val="44546A"/>
              </a:buClr>
              <a:buSzPts val="2800"/>
              <a:buFont typeface="Arial"/>
              <a:buChar char="•"/>
            </a:pPr>
            <a:r>
              <a:rPr lang="el-GR" sz="2400" dirty="0">
                <a:solidFill>
                  <a:srgbClr val="44546A"/>
                </a:solidFill>
                <a:latin typeface="Calibri"/>
                <a:ea typeface="Calibri"/>
                <a:cs typeface="Calibri"/>
                <a:sym typeface="Calibri"/>
              </a:rPr>
              <a:t>π</a:t>
            </a:r>
            <a:r>
              <a:rPr lang="el-GR" sz="2400" b="0" i="0" u="none" strike="noStrike" cap="none" dirty="0">
                <a:solidFill>
                  <a:srgbClr val="44546A"/>
                </a:solidFill>
                <a:latin typeface="Calibri"/>
                <a:ea typeface="Calibri"/>
                <a:cs typeface="Calibri"/>
                <a:sym typeface="Calibri"/>
              </a:rPr>
              <a:t>ανδημία Covid-19 </a:t>
            </a:r>
          </a:p>
          <a:p>
            <a:pPr marL="457200" marR="0" lvl="2" indent="-457200" algn="l" rtl="0">
              <a:lnSpc>
                <a:spcPct val="100000"/>
              </a:lnSpc>
              <a:spcBef>
                <a:spcPts val="0"/>
              </a:spcBef>
              <a:spcAft>
                <a:spcPts val="0"/>
              </a:spcAft>
              <a:buClr>
                <a:srgbClr val="44546A"/>
              </a:buClr>
              <a:buSzPts val="2800"/>
              <a:buFont typeface="Arial"/>
              <a:buChar char="•"/>
            </a:pPr>
            <a:r>
              <a:rPr lang="el-GR" sz="2400" b="0" i="0" u="none" strike="noStrike" cap="none" dirty="0">
                <a:solidFill>
                  <a:srgbClr val="44546A"/>
                </a:solidFill>
                <a:latin typeface="Calibri"/>
                <a:ea typeface="Calibri"/>
                <a:cs typeface="Calibri"/>
                <a:sym typeface="Calibri"/>
              </a:rPr>
              <a:t>έλλειψη καλών πρακτικών οικονομικού αλφαβητισμού</a:t>
            </a:r>
          </a:p>
        </p:txBody>
      </p:sp>
      <p:sp>
        <p:nvSpPr>
          <p:cNvPr id="159" name="Google Shape;159;p7"/>
          <p:cNvSpPr txBox="1"/>
          <p:nvPr/>
        </p:nvSpPr>
        <p:spPr>
          <a:xfrm>
            <a:off x="4483144" y="1144852"/>
            <a:ext cx="3933285" cy="45364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l-GR" sz="2800" b="1" i="0" u="none" strike="noStrike" cap="none" dirty="0">
                <a:solidFill>
                  <a:srgbClr val="C00000"/>
                </a:solidFill>
                <a:latin typeface="Calibri"/>
                <a:ea typeface="Calibri"/>
                <a:cs typeface="Calibri"/>
                <a:sym typeface="Calibri"/>
              </a:rPr>
              <a:t>Πεδίο εφαρμογής του προγράμματος</a:t>
            </a:r>
          </a:p>
          <a:p>
            <a:pPr marL="0" marR="0" lvl="0" indent="0" algn="l" rtl="0">
              <a:lnSpc>
                <a:spcPct val="100000"/>
              </a:lnSpc>
              <a:spcBef>
                <a:spcPts val="0"/>
              </a:spcBef>
              <a:spcAft>
                <a:spcPts val="0"/>
              </a:spcAft>
              <a:buClr>
                <a:schemeClr val="accent2"/>
              </a:buClr>
              <a:buSzPts val="2800"/>
              <a:buFont typeface="Calibri"/>
              <a:buNone/>
            </a:pPr>
            <a:endParaRPr sz="2800" b="1" i="0" u="none" strike="noStrike" cap="none" dirty="0">
              <a:solidFill>
                <a:srgbClr val="C00000"/>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800"/>
              <a:buFont typeface="Arial"/>
              <a:buChar char="•"/>
            </a:pPr>
            <a:r>
              <a:rPr lang="el-GR" sz="2800" b="0" i="0" u="none" strike="noStrike" cap="none" dirty="0">
                <a:solidFill>
                  <a:srgbClr val="44546A"/>
                </a:solidFill>
                <a:latin typeface="Calibri"/>
                <a:ea typeface="Calibri"/>
                <a:cs typeface="Calibri"/>
                <a:sym typeface="Calibri"/>
              </a:rPr>
              <a:t>ενδυνάμωση των οικογενειών με δεξιότητες και γνώσεις σχετικά με τα χρήματα</a:t>
            </a:r>
          </a:p>
          <a:p>
            <a:pPr marL="285750" marR="0" lvl="0" indent="-285750" algn="l" rtl="0">
              <a:lnSpc>
                <a:spcPct val="100000"/>
              </a:lnSpc>
              <a:spcBef>
                <a:spcPts val="0"/>
              </a:spcBef>
              <a:spcAft>
                <a:spcPts val="0"/>
              </a:spcAft>
              <a:buClr>
                <a:srgbClr val="44546A"/>
              </a:buClr>
              <a:buSzPts val="2800"/>
              <a:buFont typeface="Arial"/>
              <a:buChar char="•"/>
            </a:pPr>
            <a:r>
              <a:rPr lang="el-GR" sz="2800" b="0" i="0" u="none" strike="noStrike" cap="none" dirty="0">
                <a:solidFill>
                  <a:srgbClr val="44546A"/>
                </a:solidFill>
                <a:latin typeface="Calibri"/>
                <a:ea typeface="Calibri"/>
                <a:cs typeface="Calibri"/>
                <a:sym typeface="Calibri"/>
              </a:rPr>
              <a:t>ανάπτυξη νέων πρακτικών διδασκαλίας</a:t>
            </a:r>
          </a:p>
          <a:p>
            <a:pPr marL="285750" marR="0" lvl="0" indent="-285750" algn="l" rtl="0">
              <a:lnSpc>
                <a:spcPct val="100000"/>
              </a:lnSpc>
              <a:spcBef>
                <a:spcPts val="0"/>
              </a:spcBef>
              <a:spcAft>
                <a:spcPts val="0"/>
              </a:spcAft>
              <a:buClr>
                <a:srgbClr val="44546A"/>
              </a:buClr>
              <a:buSzPts val="2800"/>
              <a:buFont typeface="Arial"/>
              <a:buChar char="•"/>
            </a:pPr>
            <a:r>
              <a:rPr lang="el-GR" sz="2800" b="0" i="0" u="none" strike="noStrike" cap="none" dirty="0">
                <a:solidFill>
                  <a:srgbClr val="44546A"/>
                </a:solidFill>
                <a:latin typeface="Calibri"/>
                <a:ea typeface="Calibri"/>
                <a:cs typeface="Calibri"/>
                <a:sym typeface="Calibri"/>
              </a:rPr>
              <a:t>παροχή υποστήριξης της οικογενειακής μάθησης μέσω ψηφιακών και άλλων μαθησιακών εργαλείων</a:t>
            </a:r>
          </a:p>
        </p:txBody>
      </p:sp>
      <p:sp>
        <p:nvSpPr>
          <p:cNvPr id="160" name="Google Shape;160;p7"/>
          <p:cNvSpPr txBox="1"/>
          <p:nvPr/>
        </p:nvSpPr>
        <p:spPr>
          <a:xfrm>
            <a:off x="9451639" y="1774826"/>
            <a:ext cx="3581605" cy="4524275"/>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800"/>
              <a:buFont typeface="Calibri"/>
              <a:buNone/>
            </a:pPr>
            <a:r>
              <a:rPr lang="el-GR" sz="2400" b="1" i="0" u="none" strike="noStrike" cap="none" dirty="0">
                <a:solidFill>
                  <a:srgbClr val="C00000"/>
                </a:solidFill>
                <a:latin typeface="Calibri"/>
                <a:ea typeface="Calibri"/>
                <a:cs typeface="Calibri"/>
                <a:sym typeface="Calibri"/>
              </a:rPr>
              <a:t>Κλειδιά επιτυχίας</a:t>
            </a:r>
          </a:p>
          <a:p>
            <a:pPr marL="0" marR="0" lvl="0" indent="0" algn="l" rtl="0">
              <a:lnSpc>
                <a:spcPct val="100000"/>
              </a:lnSpc>
              <a:spcBef>
                <a:spcPts val="0"/>
              </a:spcBef>
              <a:spcAft>
                <a:spcPts val="0"/>
              </a:spcAft>
              <a:buClr>
                <a:schemeClr val="accent2"/>
              </a:buClr>
              <a:buSzPts val="2800"/>
              <a:buFont typeface="Calibri"/>
              <a:buNone/>
            </a:pPr>
            <a:endParaRPr sz="2400" b="1" i="0" u="none" strike="noStrike" cap="none" dirty="0">
              <a:solidFill>
                <a:srgbClr val="C00000"/>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800"/>
              <a:buFont typeface="Arial"/>
              <a:buChar char="•"/>
            </a:pPr>
            <a:r>
              <a:rPr lang="el-GR" sz="2400" b="0" i="0" u="none" strike="noStrike" cap="none" dirty="0">
                <a:solidFill>
                  <a:srgbClr val="44546A"/>
                </a:solidFill>
                <a:latin typeface="Calibri"/>
                <a:ea typeface="Calibri"/>
                <a:cs typeface="Calibri"/>
                <a:sym typeface="Calibri"/>
              </a:rPr>
              <a:t>εστίαση σε μια προσέγγιση οικογενειακής μάθησης</a:t>
            </a:r>
          </a:p>
          <a:p>
            <a:pPr marL="285750" marR="0" lvl="0" indent="-285750" algn="l" rtl="0">
              <a:lnSpc>
                <a:spcPct val="100000"/>
              </a:lnSpc>
              <a:spcBef>
                <a:spcPts val="0"/>
              </a:spcBef>
              <a:spcAft>
                <a:spcPts val="0"/>
              </a:spcAft>
              <a:buClr>
                <a:srgbClr val="44546A"/>
              </a:buClr>
              <a:buSzPts val="2800"/>
              <a:buFont typeface="Arial"/>
              <a:buChar char="•"/>
            </a:pPr>
            <a:r>
              <a:rPr lang="el-GR" sz="2400" b="0" i="0" u="none" strike="noStrike" cap="none" dirty="0">
                <a:solidFill>
                  <a:srgbClr val="44546A"/>
                </a:solidFill>
                <a:latin typeface="Calibri"/>
                <a:ea typeface="Calibri"/>
                <a:cs typeface="Calibri"/>
                <a:sym typeface="Calibri"/>
              </a:rPr>
              <a:t>δημιουργία εκπαιδευτικού υλικού για να το μοιράζεται όλη η οικογένεια</a:t>
            </a:r>
          </a:p>
          <a:p>
            <a:pPr marL="285750" marR="0" lvl="0" indent="-285750" algn="l" rtl="0">
              <a:lnSpc>
                <a:spcPct val="100000"/>
              </a:lnSpc>
              <a:spcBef>
                <a:spcPts val="0"/>
              </a:spcBef>
              <a:spcAft>
                <a:spcPts val="0"/>
              </a:spcAft>
              <a:buClr>
                <a:srgbClr val="44546A"/>
              </a:buClr>
              <a:buSzPts val="2800"/>
              <a:buFont typeface="Arial"/>
              <a:buChar char="•"/>
            </a:pPr>
            <a:r>
              <a:rPr lang="el-GR" sz="2400" b="0" i="0" u="none" strike="noStrike" cap="none" dirty="0">
                <a:solidFill>
                  <a:srgbClr val="44546A"/>
                </a:solidFill>
                <a:latin typeface="Calibri"/>
                <a:ea typeface="Calibri"/>
                <a:cs typeface="Calibri"/>
                <a:sym typeface="Calibri"/>
              </a:rPr>
              <a:t>εισαγωγή νέων πρακτικών και ψηφιακών εργαλείων μάθησης</a:t>
            </a:r>
          </a:p>
        </p:txBody>
      </p:sp>
      <p:pic>
        <p:nvPicPr>
          <p:cNvPr id="161" name="Google Shape;161;p7" descr="Graphic 5"/>
          <p:cNvPicPr preferRelativeResize="0"/>
          <p:nvPr/>
        </p:nvPicPr>
        <p:blipFill rotWithShape="1">
          <a:blip r:embed="rId3">
            <a:alphaModFix/>
          </a:blip>
          <a:srcRect/>
          <a:stretch/>
        </p:blipFill>
        <p:spPr>
          <a:xfrm>
            <a:off x="2950846" y="5864126"/>
            <a:ext cx="1532298" cy="1532298"/>
          </a:xfrm>
          <a:prstGeom prst="rect">
            <a:avLst/>
          </a:prstGeom>
          <a:noFill/>
          <a:ln>
            <a:noFill/>
          </a:ln>
        </p:spPr>
      </p:pic>
      <p:pic>
        <p:nvPicPr>
          <p:cNvPr id="162" name="Google Shape;162;p7" descr="Graphic 7"/>
          <p:cNvPicPr preferRelativeResize="0"/>
          <p:nvPr/>
        </p:nvPicPr>
        <p:blipFill rotWithShape="1">
          <a:blip r:embed="rId4">
            <a:alphaModFix/>
          </a:blip>
          <a:srcRect/>
          <a:stretch/>
        </p:blipFill>
        <p:spPr>
          <a:xfrm>
            <a:off x="8271802" y="5647266"/>
            <a:ext cx="2138697" cy="2138697"/>
          </a:xfrm>
          <a:prstGeom prst="rect">
            <a:avLst/>
          </a:prstGeom>
          <a:noFill/>
          <a:ln>
            <a:noFill/>
          </a:ln>
        </p:spPr>
      </p:pic>
      <p:pic>
        <p:nvPicPr>
          <p:cNvPr id="163" name="Google Shape;163;p7" descr="Graphic 9"/>
          <p:cNvPicPr preferRelativeResize="0"/>
          <p:nvPr/>
        </p:nvPicPr>
        <p:blipFill rotWithShape="1">
          <a:blip r:embed="rId5">
            <a:alphaModFix/>
          </a:blip>
          <a:srcRect/>
          <a:stretch/>
        </p:blipFill>
        <p:spPr>
          <a:xfrm>
            <a:off x="11629158" y="5998203"/>
            <a:ext cx="1264143" cy="1264143"/>
          </a:xfrm>
          <a:prstGeom prst="rect">
            <a:avLst/>
          </a:prstGeom>
          <a:noFill/>
          <a:ln>
            <a:noFill/>
          </a:ln>
        </p:spPr>
      </p:pic>
      <p:pic>
        <p:nvPicPr>
          <p:cNvPr id="164" name="Google Shape;164;p7" descr="Graphic 10"/>
          <p:cNvPicPr preferRelativeResize="0"/>
          <p:nvPr/>
        </p:nvPicPr>
        <p:blipFill rotWithShape="1">
          <a:blip r:embed="rId6">
            <a:alphaModFix/>
          </a:blip>
          <a:srcRect/>
          <a:stretch/>
        </p:blipFill>
        <p:spPr>
          <a:xfrm>
            <a:off x="9926127" y="12620"/>
            <a:ext cx="1264143" cy="1264143"/>
          </a:xfrm>
          <a:prstGeom prst="rect">
            <a:avLst/>
          </a:prstGeom>
          <a:noFill/>
          <a:ln>
            <a:noFill/>
          </a:ln>
        </p:spPr>
      </p:pic>
      <p:pic>
        <p:nvPicPr>
          <p:cNvPr id="165" name="Google Shape;165;p7" descr="Graphic 11"/>
          <p:cNvPicPr preferRelativeResize="0"/>
          <p:nvPr/>
        </p:nvPicPr>
        <p:blipFill rotWithShape="1">
          <a:blip r:embed="rId7">
            <a:alphaModFix/>
          </a:blip>
          <a:srcRect/>
          <a:stretch/>
        </p:blipFill>
        <p:spPr>
          <a:xfrm>
            <a:off x="10972151" y="69198"/>
            <a:ext cx="1207565" cy="1207565"/>
          </a:xfrm>
          <a:prstGeom prst="rect">
            <a:avLst/>
          </a:prstGeom>
          <a:noFill/>
          <a:ln>
            <a:noFill/>
          </a:ln>
        </p:spPr>
      </p:pic>
      <p:pic>
        <p:nvPicPr>
          <p:cNvPr id="166" name="Google Shape;166;p7" descr="Graphic 12"/>
          <p:cNvPicPr preferRelativeResize="0"/>
          <p:nvPr/>
        </p:nvPicPr>
        <p:blipFill rotWithShape="1">
          <a:blip r:embed="rId6">
            <a:alphaModFix/>
          </a:blip>
          <a:srcRect/>
          <a:stretch/>
        </p:blipFill>
        <p:spPr>
          <a:xfrm>
            <a:off x="11982311" y="93170"/>
            <a:ext cx="1264142" cy="126414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title"/>
          </p:nvPr>
        </p:nvSpPr>
        <p:spPr>
          <a:xfrm>
            <a:off x="502499" y="432158"/>
            <a:ext cx="12330002" cy="720001"/>
          </a:xfrm>
          <a:prstGeom prst="rect">
            <a:avLst/>
          </a:prstGeom>
          <a:noFill/>
          <a:ln>
            <a:noFill/>
          </a:ln>
        </p:spPr>
        <p:txBody>
          <a:bodyPr spcFirstLastPara="1" wrap="square" lIns="45700" tIns="45700" rIns="45700" bIns="45700" anchor="ctr" anchorCtr="0">
            <a:normAutofit/>
          </a:bodyPr>
          <a:lstStyle/>
          <a:p>
            <a:pPr marL="0" marR="0" lvl="0" indent="0" algn="l" rtl="0">
              <a:lnSpc>
                <a:spcPct val="90000"/>
              </a:lnSpc>
              <a:spcBef>
                <a:spcPts val="0"/>
              </a:spcBef>
              <a:spcAft>
                <a:spcPts val="0"/>
              </a:spcAft>
              <a:buClr>
                <a:schemeClr val="accent2"/>
              </a:buClr>
              <a:buSzPts val="3600"/>
              <a:buFont typeface="Calibri"/>
              <a:buNone/>
            </a:pPr>
            <a:r>
              <a:rPr lang="el-GR" sz="3200">
                <a:solidFill>
                  <a:srgbClr val="097D74"/>
                </a:solidFill>
              </a:rPr>
              <a:t>Πώς θα μοιάζει;</a:t>
            </a:r>
          </a:p>
        </p:txBody>
      </p:sp>
      <p:sp>
        <p:nvSpPr>
          <p:cNvPr id="172" name="Google Shape;172;p8"/>
          <p:cNvSpPr txBox="1"/>
          <p:nvPr/>
        </p:nvSpPr>
        <p:spPr>
          <a:xfrm>
            <a:off x="254879" y="1419030"/>
            <a:ext cx="2875166" cy="5693826"/>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C00000"/>
              </a:buClr>
              <a:buSzPts val="2400"/>
              <a:buFont typeface="Calibri"/>
              <a:buNone/>
            </a:pPr>
            <a:r>
              <a:rPr lang="el-GR" sz="2400" b="1" i="0" u="none" strike="noStrike" cap="none" dirty="0">
                <a:solidFill>
                  <a:srgbClr val="C00000"/>
                </a:solidFill>
                <a:latin typeface="Calibri"/>
                <a:ea typeface="Calibri"/>
                <a:cs typeface="Calibri"/>
                <a:sym typeface="Calibri"/>
              </a:rPr>
              <a:t>   </a:t>
            </a:r>
            <a:r>
              <a:rPr lang="el-GR" sz="2000" b="1" i="0" u="none" strike="noStrike" cap="none" dirty="0">
                <a:solidFill>
                  <a:srgbClr val="C00000"/>
                </a:solidFill>
                <a:latin typeface="Calibri"/>
                <a:ea typeface="Calibri"/>
                <a:cs typeface="Calibri"/>
                <a:sym typeface="Calibri"/>
              </a:rPr>
              <a:t>Για γονείς </a:t>
            </a:r>
          </a:p>
          <a:p>
            <a:pPr marL="0" marR="0" lvl="0" indent="0" algn="l" rtl="0">
              <a:lnSpc>
                <a:spcPct val="100000"/>
              </a:lnSpc>
              <a:spcBef>
                <a:spcPts val="0"/>
              </a:spcBef>
              <a:spcAft>
                <a:spcPts val="0"/>
              </a:spcAft>
              <a:buClr>
                <a:srgbClr val="C00000"/>
              </a:buClr>
              <a:buSzPts val="2400"/>
              <a:buFont typeface="Calibri"/>
              <a:buNone/>
            </a:pPr>
            <a:r>
              <a:rPr lang="el-GR" sz="2000" b="1" dirty="0">
                <a:solidFill>
                  <a:srgbClr val="C00000"/>
                </a:solidFill>
                <a:latin typeface="Calibri"/>
                <a:ea typeface="Calibri"/>
                <a:cs typeface="Calibri"/>
                <a:sym typeface="Calibri"/>
              </a:rPr>
              <a:t>   </a:t>
            </a:r>
            <a:r>
              <a:rPr lang="el-GR" sz="2000" b="1" i="0" u="none" strike="noStrike" cap="none" dirty="0">
                <a:solidFill>
                  <a:srgbClr val="C00000"/>
                </a:solidFill>
                <a:latin typeface="Calibri"/>
                <a:ea typeface="Calibri"/>
                <a:cs typeface="Calibri"/>
                <a:sym typeface="Calibri"/>
              </a:rPr>
              <a:t>και κηδεμόνες</a:t>
            </a:r>
          </a:p>
          <a:p>
            <a:pPr marL="0" marR="0" lvl="0" indent="0" algn="l" rtl="0">
              <a:lnSpc>
                <a:spcPct val="100000"/>
              </a:lnSpc>
              <a:spcBef>
                <a:spcPts val="0"/>
              </a:spcBef>
              <a:spcAft>
                <a:spcPts val="0"/>
              </a:spcAft>
              <a:buClr>
                <a:srgbClr val="44546A"/>
              </a:buClr>
              <a:buSzPts val="2100"/>
              <a:buFont typeface="Calibri"/>
              <a:buNone/>
            </a:pPr>
            <a:endParaRPr lang="en-GB" sz="20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000" b="0" i="0" u="none" strike="noStrike" cap="none" dirty="0">
              <a:solidFill>
                <a:srgbClr val="44546A"/>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l-GR" sz="2000" b="1" i="0" u="none" strike="noStrike" cap="none" dirty="0">
                <a:solidFill>
                  <a:srgbClr val="44546A"/>
                </a:solidFill>
                <a:latin typeface="Calibri"/>
                <a:ea typeface="Calibri"/>
                <a:cs typeface="Calibri"/>
                <a:sym typeface="Calibri"/>
              </a:rPr>
              <a:t>Ένα εκπαιδευτικό πρόγραμμα</a:t>
            </a:r>
            <a:r>
              <a:rPr lang="el-GR" sz="2000" i="0" u="none" strike="noStrike" cap="none" dirty="0">
                <a:solidFill>
                  <a:srgbClr val="44546A"/>
                </a:solidFill>
                <a:latin typeface="Calibri"/>
                <a:ea typeface="Calibri"/>
                <a:cs typeface="Calibri"/>
                <a:sym typeface="Calibri"/>
              </a:rPr>
              <a:t> με στόχο την αντιμετώπιση του οικονομικού αλφαβητισμού με τη χρήση μιας εργαστηριακής προσέγγισης</a:t>
            </a:r>
          </a:p>
          <a:p>
            <a:pPr marL="0" marR="0" lvl="0" indent="0" algn="l" rtl="0">
              <a:lnSpc>
                <a:spcPct val="100000"/>
              </a:lnSpc>
              <a:spcBef>
                <a:spcPts val="0"/>
              </a:spcBef>
              <a:spcAft>
                <a:spcPts val="0"/>
              </a:spcAft>
              <a:buClr>
                <a:srgbClr val="44546A"/>
              </a:buClr>
              <a:buSzPts val="2100"/>
              <a:buFont typeface="Calibri"/>
              <a:buNone/>
            </a:pPr>
            <a:endParaRPr sz="20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Υποστήριξη των γονέων και των κηδεμόνων για τη χρήση του </a:t>
            </a:r>
            <a:r>
              <a:rPr lang="el-GR" sz="2000" b="1" i="0" u="none" strike="noStrike" cap="none" dirty="0">
                <a:solidFill>
                  <a:srgbClr val="44546A"/>
                </a:solidFill>
                <a:latin typeface="Calibri"/>
                <a:ea typeface="Calibri"/>
                <a:cs typeface="Calibri"/>
                <a:sym typeface="Calibri"/>
              </a:rPr>
              <a:t>μοντέλου οικογενειακής μάθησης </a:t>
            </a:r>
          </a:p>
        </p:txBody>
      </p:sp>
      <p:sp>
        <p:nvSpPr>
          <p:cNvPr id="173" name="Google Shape;173;p8"/>
          <p:cNvSpPr txBox="1"/>
          <p:nvPr/>
        </p:nvSpPr>
        <p:spPr>
          <a:xfrm>
            <a:off x="3182602" y="1419032"/>
            <a:ext cx="3458620" cy="549377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79C07"/>
              </a:buClr>
              <a:buSzPts val="2400"/>
              <a:buFont typeface="Calibri"/>
              <a:buNone/>
            </a:pPr>
            <a:r>
              <a:rPr lang="el-GR" sz="2400" b="1" i="0" u="none" strike="noStrike" cap="none" dirty="0">
                <a:solidFill>
                  <a:srgbClr val="D79C07"/>
                </a:solidFill>
                <a:latin typeface="Calibri"/>
                <a:ea typeface="Calibri"/>
                <a:cs typeface="Calibri"/>
                <a:sym typeface="Calibri"/>
              </a:rPr>
              <a:t>  </a:t>
            </a:r>
            <a:r>
              <a:rPr lang="el-GR" sz="2000" b="1" i="0" u="none" strike="noStrike" cap="none" dirty="0">
                <a:solidFill>
                  <a:srgbClr val="D79C07"/>
                </a:solidFill>
                <a:latin typeface="Calibri"/>
                <a:ea typeface="Calibri"/>
                <a:cs typeface="Calibri"/>
                <a:sym typeface="Calibri"/>
              </a:rPr>
              <a:t>Για τους νέους </a:t>
            </a:r>
          </a:p>
          <a:p>
            <a:pPr marL="0" marR="0" lvl="0" indent="0" algn="l" rtl="0">
              <a:lnSpc>
                <a:spcPct val="100000"/>
              </a:lnSpc>
              <a:spcBef>
                <a:spcPts val="0"/>
              </a:spcBef>
              <a:spcAft>
                <a:spcPts val="0"/>
              </a:spcAft>
              <a:buClr>
                <a:srgbClr val="D79C07"/>
              </a:buClr>
              <a:buSzPts val="2400"/>
              <a:buFont typeface="Calibri"/>
              <a:buNone/>
            </a:pPr>
            <a:r>
              <a:rPr lang="el-GR" sz="2000" b="1" i="0" u="none" strike="noStrike" cap="none" dirty="0">
                <a:solidFill>
                  <a:srgbClr val="D79C07"/>
                </a:solidFill>
                <a:latin typeface="Calibri"/>
                <a:ea typeface="Calibri"/>
                <a:cs typeface="Calibri"/>
                <a:sym typeface="Calibri"/>
              </a:rPr>
              <a:t>  19 έως 25 ετών</a:t>
            </a:r>
          </a:p>
          <a:p>
            <a:pPr marL="0" marR="0" lvl="0" indent="0" algn="l" rtl="0">
              <a:lnSpc>
                <a:spcPct val="100000"/>
              </a:lnSpc>
              <a:spcBef>
                <a:spcPts val="0"/>
              </a:spcBef>
              <a:spcAft>
                <a:spcPts val="0"/>
              </a:spcAft>
              <a:buClr>
                <a:srgbClr val="D79C07"/>
              </a:buClr>
              <a:buSzPts val="2400"/>
              <a:buFont typeface="Calibri"/>
              <a:buNone/>
            </a:pPr>
            <a:r>
              <a:rPr lang="el-GR" sz="2000" b="1" i="0" u="none" strike="noStrike" cap="none" dirty="0">
                <a:solidFill>
                  <a:srgbClr val="D79C07"/>
                </a:solidFill>
                <a:latin typeface="Calibri"/>
                <a:ea typeface="Calibri"/>
                <a:cs typeface="Calibri"/>
                <a:sym typeface="Calibri"/>
              </a:rPr>
              <a:t>  </a:t>
            </a:r>
          </a:p>
          <a:p>
            <a:pPr marL="0" marR="0" lvl="0" indent="0" algn="l" rtl="0">
              <a:lnSpc>
                <a:spcPct val="100000"/>
              </a:lnSpc>
              <a:spcBef>
                <a:spcPts val="0"/>
              </a:spcBef>
              <a:spcAft>
                <a:spcPts val="0"/>
              </a:spcAft>
              <a:buClr>
                <a:srgbClr val="44546A"/>
              </a:buClr>
              <a:buSzPts val="2100"/>
              <a:buFont typeface="Calibri"/>
              <a:buNone/>
            </a:pPr>
            <a:endParaRPr sz="2000" b="0" i="0" u="none" strike="noStrike" cap="none" dirty="0">
              <a:solidFill>
                <a:srgbClr val="44546A"/>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Μια </a:t>
            </a:r>
            <a:r>
              <a:rPr lang="el-GR" sz="2000" b="1" i="0" u="none" strike="noStrike" cap="none" dirty="0">
                <a:solidFill>
                  <a:srgbClr val="44546A"/>
                </a:solidFill>
                <a:latin typeface="Calibri"/>
                <a:ea typeface="Calibri"/>
                <a:cs typeface="Calibri"/>
                <a:sym typeface="Calibri"/>
              </a:rPr>
              <a:t>εφαρμογή για κινητά</a:t>
            </a:r>
            <a:r>
              <a:rPr lang="el-GR" sz="2000" i="0" u="none" strike="noStrike" cap="none" dirty="0">
                <a:solidFill>
                  <a:srgbClr val="44546A"/>
                </a:solidFill>
                <a:latin typeface="Calibri"/>
                <a:ea typeface="Calibri"/>
                <a:cs typeface="Calibri"/>
                <a:sym typeface="Calibri"/>
              </a:rPr>
              <a:t> τηλέφωνα που ενθαρρύνει τους/τις εκπαιδευόμενους/-</a:t>
            </a:r>
            <a:r>
              <a:rPr lang="el-GR" sz="2000" i="0" u="none" strike="noStrike" cap="none" dirty="0" err="1">
                <a:solidFill>
                  <a:srgbClr val="44546A"/>
                </a:solidFill>
                <a:latin typeface="Calibri"/>
                <a:ea typeface="Calibri"/>
                <a:cs typeface="Calibri"/>
                <a:sym typeface="Calibri"/>
              </a:rPr>
              <a:t>ες</a:t>
            </a:r>
            <a:r>
              <a:rPr lang="el-GR" sz="2000" i="0" u="none" strike="noStrike" cap="none" dirty="0">
                <a:solidFill>
                  <a:srgbClr val="44546A"/>
                </a:solidFill>
                <a:latin typeface="Calibri"/>
                <a:ea typeface="Calibri"/>
                <a:cs typeface="Calibri"/>
                <a:sym typeface="Calibri"/>
              </a:rPr>
              <a:t> να αναπτύξουν </a:t>
            </a:r>
            <a:r>
              <a:rPr lang="el-GR" sz="2000" b="1" i="0" u="none" strike="noStrike" cap="none" dirty="0">
                <a:solidFill>
                  <a:srgbClr val="44546A"/>
                </a:solidFill>
                <a:latin typeface="Calibri"/>
                <a:ea typeface="Calibri"/>
                <a:cs typeface="Calibri"/>
                <a:sym typeface="Calibri"/>
              </a:rPr>
              <a:t>οικονομικά σχέδια</a:t>
            </a:r>
            <a:r>
              <a:rPr lang="el-GR" sz="2000" i="0" u="none" strike="noStrike" cap="none" dirty="0">
                <a:solidFill>
                  <a:srgbClr val="44546A"/>
                </a:solidFill>
                <a:latin typeface="Calibri"/>
                <a:ea typeface="Calibri"/>
                <a:cs typeface="Calibri"/>
                <a:sym typeface="Calibri"/>
              </a:rPr>
              <a:t> για να ανταποκριθούν σε οικονομικές καταστάσεις</a:t>
            </a:r>
          </a:p>
          <a:p>
            <a:pPr marL="285750" marR="0" lvl="0" indent="-152400" algn="l"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Προσωπικός ή οικογενειακός</a:t>
            </a:r>
            <a:r>
              <a:rPr lang="el-GR" sz="2000" b="1" i="0" u="none" strike="noStrike" cap="none" dirty="0">
                <a:solidFill>
                  <a:srgbClr val="44546A"/>
                </a:solidFill>
                <a:latin typeface="Calibri"/>
                <a:ea typeface="Calibri"/>
                <a:cs typeface="Calibri"/>
                <a:sym typeface="Calibri"/>
              </a:rPr>
              <a:t> προϋπολογισμός</a:t>
            </a:r>
          </a:p>
          <a:p>
            <a:pPr marL="285750" marR="0" lvl="0" indent="-152400" algn="l" rtl="0">
              <a:lnSpc>
                <a:spcPct val="100000"/>
              </a:lnSpc>
              <a:spcBef>
                <a:spcPts val="0"/>
              </a:spcBef>
              <a:spcAft>
                <a:spcPts val="0"/>
              </a:spcAft>
              <a:buClr>
                <a:srgbClr val="44546A"/>
              </a:buClr>
              <a:buSzPts val="2100"/>
              <a:buFont typeface="Arial"/>
              <a:buNone/>
            </a:pPr>
            <a:endParaRPr sz="20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l-GR" sz="2000" i="0" u="none" strike="noStrike" cap="none" dirty="0">
                <a:solidFill>
                  <a:srgbClr val="44546A"/>
                </a:solidFill>
                <a:latin typeface="Calibri"/>
                <a:ea typeface="Calibri"/>
                <a:cs typeface="Calibri"/>
                <a:sym typeface="Calibri"/>
              </a:rPr>
              <a:t>Σύνδεσμοι με τοπικούς </a:t>
            </a:r>
            <a:r>
              <a:rPr lang="el-GR" sz="2000" b="1" i="0" u="none" strike="noStrike" cap="none" dirty="0">
                <a:solidFill>
                  <a:srgbClr val="44546A"/>
                </a:solidFill>
                <a:latin typeface="Calibri"/>
                <a:ea typeface="Calibri"/>
                <a:cs typeface="Calibri"/>
                <a:sym typeface="Calibri"/>
              </a:rPr>
              <a:t>φορείς υποστήριξης</a:t>
            </a:r>
          </a:p>
        </p:txBody>
      </p:sp>
      <p:sp>
        <p:nvSpPr>
          <p:cNvPr id="174" name="Google Shape;174;p8"/>
          <p:cNvSpPr txBox="1"/>
          <p:nvPr/>
        </p:nvSpPr>
        <p:spPr>
          <a:xfrm>
            <a:off x="6693779" y="1419032"/>
            <a:ext cx="3010515" cy="6001603"/>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717DF"/>
              </a:buClr>
              <a:buSzPts val="2400"/>
              <a:buFont typeface="Calibri"/>
              <a:buNone/>
            </a:pPr>
            <a:r>
              <a:rPr lang="el-GR" sz="2400" b="1" i="0" u="none" strike="noStrike" cap="none" dirty="0">
                <a:solidFill>
                  <a:srgbClr val="0717DF"/>
                </a:solidFill>
                <a:latin typeface="Calibri"/>
                <a:ea typeface="Calibri"/>
                <a:cs typeface="Calibri"/>
                <a:sym typeface="Calibri"/>
              </a:rPr>
              <a:t>   Για εφήβους</a:t>
            </a:r>
          </a:p>
          <a:p>
            <a:pPr marL="0" marR="0" lvl="0" indent="0" algn="l" rtl="0">
              <a:lnSpc>
                <a:spcPct val="100000"/>
              </a:lnSpc>
              <a:spcBef>
                <a:spcPts val="0"/>
              </a:spcBef>
              <a:spcAft>
                <a:spcPts val="0"/>
              </a:spcAft>
              <a:buClr>
                <a:srgbClr val="0717DF"/>
              </a:buClr>
              <a:buSzPts val="2400"/>
              <a:buFont typeface="Calibri"/>
              <a:buNone/>
            </a:pPr>
            <a:r>
              <a:rPr lang="el-GR" sz="2400" b="1" i="0" u="none" strike="noStrike" cap="none" dirty="0">
                <a:solidFill>
                  <a:srgbClr val="0717DF"/>
                </a:solidFill>
                <a:latin typeface="Calibri"/>
                <a:ea typeface="Calibri"/>
                <a:cs typeface="Calibri"/>
                <a:sym typeface="Calibri"/>
              </a:rPr>
              <a:t>   13 έως 18 ετών</a:t>
            </a:r>
          </a:p>
          <a:p>
            <a:pPr marL="0" marR="0" lvl="0" indent="0" algn="l" rtl="0">
              <a:lnSpc>
                <a:spcPct val="100000"/>
              </a:lnSpc>
              <a:spcBef>
                <a:spcPts val="0"/>
              </a:spcBef>
              <a:spcAft>
                <a:spcPts val="0"/>
              </a:spcAft>
              <a:buClr>
                <a:srgbClr val="44546A"/>
              </a:buClr>
              <a:buSzPts val="2100"/>
              <a:buFont typeface="Calibri"/>
              <a:buNone/>
            </a:pPr>
            <a:endParaRPr lang="en-GB" sz="2400" b="0" i="0" u="none" strike="noStrike" cap="none" dirty="0">
              <a:solidFill>
                <a:srgbClr val="44546A"/>
              </a:solidFill>
              <a:latin typeface="Calibri"/>
              <a:ea typeface="Calibri"/>
              <a:cs typeface="Calibri"/>
              <a:sym typeface="Calibri"/>
            </a:endParaRPr>
          </a:p>
          <a:p>
            <a:pPr marL="0" marR="0" lvl="0" indent="0" algn="l" rtl="0">
              <a:lnSpc>
                <a:spcPct val="100000"/>
              </a:lnSpc>
              <a:spcBef>
                <a:spcPts val="0"/>
              </a:spcBef>
              <a:spcAft>
                <a:spcPts val="0"/>
              </a:spcAft>
              <a:buClr>
                <a:srgbClr val="44546A"/>
              </a:buClr>
              <a:buSzPts val="2100"/>
              <a:buFont typeface="Calibri"/>
              <a:buNone/>
            </a:pPr>
            <a:endParaRPr sz="2400" b="0" i="0" u="none" strike="noStrike" cap="none" dirty="0">
              <a:solidFill>
                <a:srgbClr val="44546A"/>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l-GR" sz="2400" b="1" i="0" u="none" strike="noStrike" cap="none" dirty="0">
                <a:solidFill>
                  <a:srgbClr val="44546A"/>
                </a:solidFill>
                <a:latin typeface="Calibri"/>
                <a:ea typeface="Calibri"/>
                <a:cs typeface="Calibri"/>
                <a:sym typeface="Calibri"/>
              </a:rPr>
              <a:t>Έξι διαδικτυακοί εκπαιδευτικοί πόροι </a:t>
            </a:r>
            <a:r>
              <a:rPr lang="el-GR" sz="2400" i="0" u="none" strike="noStrike" cap="none" dirty="0">
                <a:solidFill>
                  <a:srgbClr val="44546A"/>
                </a:solidFill>
                <a:latin typeface="Calibri"/>
                <a:ea typeface="Calibri"/>
                <a:cs typeface="Calibri"/>
                <a:sym typeface="Calibri"/>
              </a:rPr>
              <a:t>μάθησης βασισμένοι στην πρόκληση </a:t>
            </a:r>
            <a:r>
              <a:rPr lang="el-GR" sz="2400" b="1" i="0" u="none" strike="noStrike" cap="none" dirty="0">
                <a:solidFill>
                  <a:srgbClr val="44546A"/>
                </a:solidFill>
                <a:latin typeface="Calibri"/>
                <a:ea typeface="Calibri"/>
                <a:cs typeface="Calibri"/>
                <a:sym typeface="Calibri"/>
              </a:rPr>
              <a:t>δωματίων απόδρασης</a:t>
            </a:r>
          </a:p>
          <a:p>
            <a:pPr marL="285750" marR="0" lvl="0" indent="-152400" algn="l" rtl="0">
              <a:lnSpc>
                <a:spcPct val="100000"/>
              </a:lnSpc>
              <a:spcBef>
                <a:spcPts val="0"/>
              </a:spcBef>
              <a:spcAft>
                <a:spcPts val="0"/>
              </a:spcAft>
              <a:buClr>
                <a:srgbClr val="44546A"/>
              </a:buClr>
              <a:buSzPts val="2100"/>
              <a:buFont typeface="Arial"/>
              <a:buNone/>
            </a:pPr>
            <a:endParaRPr sz="2400" b="0" i="0" u="none" strike="noStrike" cap="none" dirty="0">
              <a:solidFill>
                <a:srgbClr val="374856"/>
              </a:solidFill>
              <a:latin typeface="Calibri"/>
              <a:ea typeface="Calibri"/>
              <a:cs typeface="Calibri"/>
              <a:sym typeface="Calibri"/>
            </a:endParaRPr>
          </a:p>
          <a:p>
            <a:pPr marL="285750" marR="0" lvl="0" indent="-285750" algn="l" rtl="0">
              <a:lnSpc>
                <a:spcPct val="100000"/>
              </a:lnSpc>
              <a:spcBef>
                <a:spcPts val="0"/>
              </a:spcBef>
              <a:spcAft>
                <a:spcPts val="0"/>
              </a:spcAft>
              <a:buClr>
                <a:srgbClr val="44546A"/>
              </a:buClr>
              <a:buSzPts val="2400"/>
              <a:buFont typeface="Arial"/>
              <a:buChar char="•"/>
            </a:pPr>
            <a:r>
              <a:rPr lang="el-GR" sz="2400" i="0" u="none" strike="noStrike" cap="none" dirty="0">
                <a:solidFill>
                  <a:srgbClr val="44546A"/>
                </a:solidFill>
                <a:latin typeface="Calibri"/>
                <a:ea typeface="Calibri"/>
                <a:cs typeface="Calibri"/>
                <a:sym typeface="Calibri"/>
              </a:rPr>
              <a:t>Τα σενάριά τους θα σχετίζονται με την </a:t>
            </a:r>
            <a:r>
              <a:rPr lang="el-GR" sz="2400" b="1" i="0" u="none" strike="noStrike" cap="none" dirty="0">
                <a:solidFill>
                  <a:srgbClr val="44546A"/>
                </a:solidFill>
                <a:latin typeface="Calibri"/>
                <a:ea typeface="Calibri"/>
                <a:cs typeface="Calibri"/>
                <a:sym typeface="Calibri"/>
              </a:rPr>
              <a:t>αποτελεσματική οικονομική διαχείριση</a:t>
            </a:r>
          </a:p>
        </p:txBody>
      </p:sp>
      <p:sp>
        <p:nvSpPr>
          <p:cNvPr id="175" name="Google Shape;175;p8"/>
          <p:cNvSpPr txBox="1">
            <a:spLocks noGrp="1"/>
          </p:cNvSpPr>
          <p:nvPr>
            <p:ph type="body" idx="1"/>
          </p:nvPr>
        </p:nvSpPr>
        <p:spPr>
          <a:xfrm>
            <a:off x="10099337" y="1419030"/>
            <a:ext cx="2927726" cy="5385355"/>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FF0000"/>
              </a:buClr>
              <a:buSzPts val="2400"/>
              <a:buFont typeface="Calibri"/>
              <a:buNone/>
            </a:pPr>
            <a:r>
              <a:rPr lang="el-GR" sz="2400" b="1" dirty="0">
                <a:solidFill>
                  <a:srgbClr val="FF0000"/>
                </a:solidFill>
              </a:rPr>
              <a:t>Για παιδιά</a:t>
            </a:r>
          </a:p>
          <a:p>
            <a:pPr marL="0" lvl="0" indent="0" algn="l" rtl="0">
              <a:lnSpc>
                <a:spcPct val="100000"/>
              </a:lnSpc>
              <a:spcBef>
                <a:spcPts val="600"/>
              </a:spcBef>
              <a:spcAft>
                <a:spcPts val="0"/>
              </a:spcAft>
              <a:buClr>
                <a:srgbClr val="FF0000"/>
              </a:buClr>
              <a:buSzPts val="2400"/>
              <a:buFont typeface="Calibri"/>
              <a:buNone/>
            </a:pPr>
            <a:r>
              <a:rPr lang="el-GR" sz="2400" b="1" dirty="0">
                <a:solidFill>
                  <a:srgbClr val="FF0000"/>
                </a:solidFill>
              </a:rPr>
              <a:t>6 έως 12 ετών</a:t>
            </a:r>
          </a:p>
          <a:p>
            <a:pPr marL="0" lvl="0" indent="0" algn="l" rtl="0">
              <a:lnSpc>
                <a:spcPct val="125000"/>
              </a:lnSpc>
              <a:spcBef>
                <a:spcPts val="600"/>
              </a:spcBef>
              <a:spcAft>
                <a:spcPts val="0"/>
              </a:spcAft>
              <a:buClr>
                <a:srgbClr val="FF0000"/>
              </a:buClr>
              <a:buSzPts val="2400"/>
              <a:buFont typeface="Calibri"/>
              <a:buNone/>
            </a:pPr>
            <a:endParaRPr sz="2400" b="1" dirty="0">
              <a:solidFill>
                <a:srgbClr val="FF0000"/>
              </a:solidFill>
            </a:endParaRPr>
          </a:p>
          <a:p>
            <a:pPr marL="342900" lvl="0" indent="-342900" algn="l" rtl="0">
              <a:lnSpc>
                <a:spcPct val="100000"/>
              </a:lnSpc>
              <a:spcBef>
                <a:spcPts val="600"/>
              </a:spcBef>
              <a:spcAft>
                <a:spcPts val="0"/>
              </a:spcAft>
              <a:buClr>
                <a:srgbClr val="44546A"/>
              </a:buClr>
              <a:buSzPts val="2400"/>
              <a:buFont typeface="Arial"/>
              <a:buChar char="•"/>
            </a:pPr>
            <a:r>
              <a:rPr lang="el-GR" b="1" dirty="0"/>
              <a:t>12</a:t>
            </a:r>
            <a:r>
              <a:rPr lang="el-GR" dirty="0"/>
              <a:t> μηνιαίες εκδόσεις </a:t>
            </a:r>
            <a:r>
              <a:rPr lang="el-GR" b="1" dirty="0"/>
              <a:t>θεματικών βιβλίων κόμικς</a:t>
            </a:r>
          </a:p>
          <a:p>
            <a:pPr marL="342900" lvl="0" indent="-342900" algn="l" rtl="0">
              <a:lnSpc>
                <a:spcPct val="100000"/>
              </a:lnSpc>
              <a:spcBef>
                <a:spcPts val="600"/>
              </a:spcBef>
              <a:spcAft>
                <a:spcPts val="0"/>
              </a:spcAft>
              <a:buClr>
                <a:srgbClr val="44546A"/>
              </a:buClr>
              <a:buSzPts val="2400"/>
              <a:buFont typeface="Arial"/>
              <a:buChar char="•"/>
            </a:pPr>
            <a:r>
              <a:rPr lang="el-GR" sz="2400" dirty="0"/>
              <a:t> </a:t>
            </a:r>
            <a:r>
              <a:rPr lang="el-GR" dirty="0"/>
              <a:t>Καλύπτουν ορισμένες βασικές </a:t>
            </a:r>
            <a:r>
              <a:rPr lang="el-GR" b="1" dirty="0"/>
              <a:t>αρχές καλής οικονομικής διαχείρισης</a:t>
            </a:r>
          </a:p>
        </p:txBody>
      </p:sp>
      <p:pic>
        <p:nvPicPr>
          <p:cNvPr id="176" name="Google Shape;176;p8"/>
          <p:cNvPicPr preferRelativeResize="0"/>
          <p:nvPr/>
        </p:nvPicPr>
        <p:blipFill rotWithShape="1">
          <a:blip r:embed="rId3">
            <a:alphaModFix/>
          </a:blip>
          <a:srcRect/>
          <a:stretch/>
        </p:blipFill>
        <p:spPr>
          <a:xfrm>
            <a:off x="9992730" y="5507574"/>
            <a:ext cx="3140940" cy="1738819"/>
          </a:xfrm>
          <a:prstGeom prst="rect">
            <a:avLst/>
          </a:prstGeom>
          <a:noFill/>
          <a:ln>
            <a:noFill/>
          </a:ln>
        </p:spPr>
      </p:pic>
      <p:pic>
        <p:nvPicPr>
          <p:cNvPr id="177" name="Google Shape;177;p8"/>
          <p:cNvPicPr preferRelativeResize="0"/>
          <p:nvPr/>
        </p:nvPicPr>
        <p:blipFill rotWithShape="1">
          <a:blip r:embed="rId4">
            <a:alphaModFix/>
          </a:blip>
          <a:srcRect/>
          <a:stretch/>
        </p:blipFill>
        <p:spPr>
          <a:xfrm>
            <a:off x="5767426" y="1558740"/>
            <a:ext cx="714212" cy="1092888"/>
          </a:xfrm>
          <a:prstGeom prst="rect">
            <a:avLst/>
          </a:prstGeom>
          <a:noFill/>
          <a:ln>
            <a:noFill/>
          </a:ln>
        </p:spPr>
      </p:pic>
    </p:spTree>
  </p:cSld>
  <p:clrMapOvr>
    <a:masterClrMapping/>
  </p:clrMapOvr>
</p:sld>
</file>

<file path=ppt/theme/theme1.xml><?xml version="1.0" encoding="utf-8"?>
<a:theme xmlns:a="http://schemas.openxmlformats.org/drawingml/2006/main" name="CARDET Course template">
  <a:themeElements>
    <a:clrScheme name="CARDET Course template">
      <a:dk1>
        <a:srgbClr val="374856"/>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ARDET Course template">
  <a:themeElements>
    <a:clrScheme name="CARDET Course template">
      <a:dk1>
        <a:srgbClr val="000000"/>
      </a:dk1>
      <a:lt1>
        <a:srgbClr val="FFFFFF"/>
      </a:lt1>
      <a:dk2>
        <a:srgbClr val="A7A7A7"/>
      </a:dk2>
      <a:lt2>
        <a:srgbClr val="535353"/>
      </a:lt2>
      <a:accent1>
        <a:srgbClr val="FAA337"/>
      </a:accent1>
      <a:accent2>
        <a:srgbClr val="0A9A8F"/>
      </a:accent2>
      <a:accent3>
        <a:srgbClr val="3A48F9"/>
      </a:accent3>
      <a:accent4>
        <a:srgbClr val="065650"/>
      </a:accent4>
      <a:accent5>
        <a:srgbClr val="4472C4"/>
      </a:accent5>
      <a:accent6>
        <a:srgbClr val="8C5B1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1937</Words>
  <Application>Microsoft Office PowerPoint</Application>
  <PresentationFormat>Custom</PresentationFormat>
  <Paragraphs>280</Paragraphs>
  <Slides>36</Slides>
  <Notes>34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Helvetica Neue</vt:lpstr>
      <vt:lpstr>Noto Sans Symbols</vt:lpstr>
      <vt:lpstr>Calibri</vt:lpstr>
      <vt:lpstr>Open Sans</vt:lpstr>
      <vt:lpstr>Arial</vt:lpstr>
      <vt:lpstr>Wingdings</vt:lpstr>
      <vt:lpstr>CARDET Course template</vt:lpstr>
      <vt:lpstr>CARDET Course template</vt:lpstr>
      <vt:lpstr>CARDET Course template</vt:lpstr>
      <vt:lpstr> Οικονομικός Αλφαβητισμός για Οικογένειες</vt:lpstr>
      <vt:lpstr>Σκοπός της ενότητας είναι να εισαγάγει το πρόγραμμα Money Matters Οικονομικός Αλφαβητισμός Εκπαίδευση των Εκπαιδευτών/-τριών και τις έννοιες της Οικογενειακής Μάθησης.</vt:lpstr>
      <vt:lpstr>Ενότητα 1 Σχεδιάγραμμα της συνεδρίας</vt:lpstr>
      <vt:lpstr>Δραστηριότητα M1.1                                     Προθέρμανση Βρες κάποιον/-α που...</vt:lpstr>
      <vt:lpstr>Δραστηριότητα M1.2 Εισαγωγικά και Προσδοκίες</vt:lpstr>
      <vt:lpstr>Δραστηριότητα M1.3  
 Ομαδική Συμφωνία</vt:lpstr>
      <vt:lpstr>Επισκόπηση του Προγράμματος Money Matters</vt:lpstr>
      <vt:lpstr>Η εισαγωγή του προγράμματος</vt:lpstr>
      <vt:lpstr>Πώς θα μοιάζει;</vt:lpstr>
      <vt:lpstr>Περιεχόμενο προγράμματος        Πρώτη ημέρα</vt:lpstr>
      <vt:lpstr>Περιεχόμενο προγράμματος        Δεύτερη ημέρα</vt:lpstr>
      <vt:lpstr>Περιεχόμενο προγράμματος        Τρίτη ημέρα</vt:lpstr>
      <vt:lpstr>Μελέτη, έρευνα και ψηφιακά ανοικτά διακριτικά (Open Badge)</vt:lpstr>
      <vt:lpstr>Ερωτήσεις;</vt:lpstr>
      <vt:lpstr>Δραστηριότητα M1.4 
 Μια προσέγγιση οικογενειακής μάθησης</vt:lpstr>
      <vt:lpstr>Οι στόχοι της Οικογενειακής Μάθησης είναι: </vt:lpstr>
      <vt:lpstr>Δραστηριότητα M1.5                                                                                          Οικογενειακή Μάθηση – Σωστό ή Λάθος</vt:lpstr>
      <vt:lpstr>Βασικές Αρχές της Οικογενειακής Μάθησης 1</vt:lpstr>
      <vt:lpstr>Βασικές Αρχές της Οικογενειακής Μάθησης 2</vt:lpstr>
      <vt:lpstr>Δραστηριότητα M1.6
 Δημιουργία θετικής μαθησιακής ατμόσφαιρας </vt:lpstr>
      <vt:lpstr>Δραστηριότητα M1.7 
 Βάλτε τις αυτοκόλλητες σημειώσεις σας κάτω από έναν από αυτούς τους τίτλους </vt:lpstr>
      <vt:lpstr>Καθηγητής/-τρια - μερικές προτάσεις για ένα δημιουργικό και θετικό μήνυμα:</vt:lpstr>
      <vt:lpstr>Περιβάλλον - μερικές προτάσεις για καλή ατμόσφαιρα</vt:lpstr>
      <vt:lpstr>Κάποιες σκέψεις - γενικές προτάσεις </vt:lpstr>
      <vt:lpstr>PowerPoint Presentation</vt:lpstr>
      <vt:lpstr>Money Matters και οι δραστηριότητες </vt:lpstr>
      <vt:lpstr>PowerPoint Presentation</vt:lpstr>
      <vt:lpstr>Δραστηριότητα M1.8                                                                                                                                Δεξιότητες σκέψης ή οικονομικές δεξιότητες;</vt:lpstr>
      <vt:lpstr>Δραστηριότητα M1.9 
 Money Matters σενάρια και οικονομικές δεξιότητες  </vt:lpstr>
      <vt:lpstr>Σύνδεση των δεξιοτήτων σκέψης και των οικονομικών δεξιοτήτων με το έργο Money Matters  </vt:lpstr>
      <vt:lpstr>Σύνδεση των δεξιοτήτων σκέψης και των οικονομικών δεξιοτήτων με το έργο Money Matters  </vt:lpstr>
      <vt:lpstr>Σύνδεση των δεξιοτήτων σκέψης και των οικονομικών δεξιοτήτων με το έργο Money Matters  </vt:lpstr>
      <vt:lpstr>Μιλώντας για οικονομικές δεξιότητες με το έργο Money Matters  </vt:lpstr>
      <vt:lpstr>Δραστηριότητα M1.10                                                                                        Σύνδεση των δεξιοτήτων σκέψης και των οικονομικών δεξιοτήτων με το έργο Money Matters  </vt:lpstr>
      <vt:lpstr>Εργασίες για προσωπική μελέτη:</vt:lpstr>
      <vt:lpstr>Σας ευχαριστούμε για την παρουσία σας, ελπίζουμε να το βρήκατε χρήσιμο.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Financial Literacy for Families</dc:title>
  <dc:creator>linda</dc:creator>
  <cp:lastModifiedBy>Grigoris Chryssikos</cp:lastModifiedBy>
  <cp:revision>76</cp:revision>
  <cp:lastPrinted>2022-05-08T12:12:59Z</cp:lastPrinted>
  <dcterms:modified xsi:type="dcterms:W3CDTF">2022-09-02T06:10:08Z</dcterms:modified>
</cp:coreProperties>
</file>