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3335000" cy="7505700"/>
  <p:notesSz cx="6858000" cy="9144000"/>
  <p:embeddedFontLst>
    <p:embeddedFont>
      <p:font typeface="Calibri" panose="020F0502020204030204" pitchFamily="34" charset="0"/>
      <p:regular r:id="rId22"/>
      <p:bold r:id="rId23"/>
      <p:italic r:id="rId24"/>
      <p:boldItalic r:id="rId25"/>
    </p:embeddedFont>
    <p:embeddedFont>
      <p:font typeface="Helvetica Neue" panose="020B0604020202020204" charset="0"/>
      <p:regular r:id="rId26"/>
      <p:bold r:id="rId27"/>
      <p:italic r:id="rId28"/>
      <p:boldItalic r:id="rId29"/>
    </p:embeddedFont>
    <p:embeddedFont>
      <p:font typeface="Open Sans" panose="020B0606030504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jPyaVbwdhWHXj5bQZwwf0fA97r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74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 name="Google Shape;64;p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3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3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4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4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1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f8f86123c2_0_229: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f8f86123c2_0_229:notes"/>
          <p:cNvSpPr txBox="1">
            <a:spLocks noGrp="1"/>
          </p:cNvSpPr>
          <p:nvPr>
            <p:ph type="body" idx="1"/>
          </p:nvPr>
        </p:nvSpPr>
        <p:spPr>
          <a:xfrm>
            <a:off x="685800" y="4400550"/>
            <a:ext cx="5486400" cy="3600300"/>
          </a:xfrm>
          <a:prstGeom prst="rect">
            <a:avLst/>
          </a:prstGeom>
          <a:noFill/>
          <a:ln>
            <a:noFill/>
          </a:ln>
        </p:spPr>
        <p:txBody>
          <a:bodyPr spcFirstLastPara="1" wrap="square" lIns="91250" tIns="45625" rIns="91250" bIns="45625" anchor="t" anchorCtr="0">
            <a:noAutofit/>
          </a:bodyPr>
          <a:lstStyle/>
          <a:p>
            <a:pPr marL="0" lvl="0" indent="0" algn="l" rtl="0">
              <a:lnSpc>
                <a:spcPct val="100000"/>
              </a:lnSpc>
              <a:spcBef>
                <a:spcPts val="0"/>
              </a:spcBef>
              <a:spcAft>
                <a:spcPts val="0"/>
              </a:spcAft>
              <a:buSzPts val="1400"/>
              <a:buNone/>
            </a:pPr>
            <a:endParaRPr/>
          </a:p>
        </p:txBody>
      </p:sp>
      <p:sp>
        <p:nvSpPr>
          <p:cNvPr id="233" name="Google Shape;233;gf8f86123c2_0_229:notes"/>
          <p:cNvSpPr txBox="1">
            <a:spLocks noGrp="1"/>
          </p:cNvSpPr>
          <p:nvPr>
            <p:ph type="sldNum" idx="12"/>
          </p:nvPr>
        </p:nvSpPr>
        <p:spPr>
          <a:xfrm>
            <a:off x="3884613" y="8685214"/>
            <a:ext cx="2971800" cy="458700"/>
          </a:xfrm>
          <a:prstGeom prst="rect">
            <a:avLst/>
          </a:prstGeom>
          <a:noFill/>
          <a:ln>
            <a:noFill/>
          </a:ln>
        </p:spPr>
        <p:txBody>
          <a:bodyPr spcFirstLastPara="1" wrap="square" lIns="91250" tIns="45625" rIns="91250" bIns="456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1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1" name="Google Shape;101;p2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3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1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1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ront cover" type="tx">
  <p:cSld name="TITLE_AND_BODY">
    <p:bg>
      <p:bgPr>
        <a:solidFill>
          <a:srgbClr val="374856"/>
        </a:solidFill>
        <a:effectLst/>
      </p:bgPr>
    </p:bg>
    <p:spTree>
      <p:nvGrpSpPr>
        <p:cNvPr id="1" name="Shape 9"/>
        <p:cNvGrpSpPr/>
        <p:nvPr/>
      </p:nvGrpSpPr>
      <p:grpSpPr>
        <a:xfrm>
          <a:off x="0" y="0"/>
          <a:ext cx="0" cy="0"/>
          <a:chOff x="0" y="0"/>
          <a:chExt cx="0" cy="0"/>
        </a:xfrm>
      </p:grpSpPr>
      <p:sp>
        <p:nvSpPr>
          <p:cNvPr id="10" name="Google Shape;10;p38"/>
          <p:cNvSpPr/>
          <p:nvPr/>
        </p:nvSpPr>
        <p:spPr>
          <a:xfrm>
            <a:off x="-67969" y="-254000"/>
            <a:ext cx="13691033" cy="7759700"/>
          </a:xfrm>
          <a:prstGeom prst="rect">
            <a:avLst/>
          </a:prstGeom>
          <a:solidFill>
            <a:srgbClr val="FFFFFF"/>
          </a:solidFill>
          <a:ln w="12700" cap="flat" cmpd="sng">
            <a:solidFill>
              <a:srgbClr val="FFFFF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1" name="Google Shape;11;p38"/>
          <p:cNvSpPr txBox="1">
            <a:spLocks noGrp="1"/>
          </p:cNvSpPr>
          <p:nvPr>
            <p:ph type="title"/>
          </p:nvPr>
        </p:nvSpPr>
        <p:spPr>
          <a:xfrm>
            <a:off x="310399" y="2955189"/>
            <a:ext cx="6107072" cy="978636"/>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44546A"/>
              </a:buClr>
              <a:buSzPts val="2800"/>
              <a:buFont typeface="Helvetica Neue"/>
              <a:buNone/>
              <a:defRPr>
                <a:solidFill>
                  <a:srgbClr val="44546A"/>
                </a:solidFill>
                <a:latin typeface="Helvetica Neue"/>
                <a:ea typeface="Helvetica Neue"/>
                <a:cs typeface="Helvetica Neue"/>
                <a:sym typeface="Helvetica Neu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12" name="Google Shape;12;p38"/>
          <p:cNvSpPr txBox="1">
            <a:spLocks noGrp="1"/>
          </p:cNvSpPr>
          <p:nvPr>
            <p:ph type="body" idx="1"/>
          </p:nvPr>
        </p:nvSpPr>
        <p:spPr>
          <a:xfrm>
            <a:off x="310399" y="4233090"/>
            <a:ext cx="6107072" cy="93647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1pPr>
            <a:lvl2pPr marL="914400" lvl="1"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2pPr>
            <a:lvl3pPr marL="1371600" lvl="2"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3pPr>
            <a:lvl4pPr marL="1828800" lvl="3"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4pPr>
            <a:lvl5pPr marL="2286000" lvl="4"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pic>
        <p:nvPicPr>
          <p:cNvPr id="13" name="Google Shape;13;p38" descr="Picture 4"/>
          <p:cNvPicPr preferRelativeResize="0"/>
          <p:nvPr/>
        </p:nvPicPr>
        <p:blipFill rotWithShape="1">
          <a:blip r:embed="rId2">
            <a:alphaModFix/>
          </a:blip>
          <a:srcRect/>
          <a:stretch/>
        </p:blipFill>
        <p:spPr>
          <a:xfrm>
            <a:off x="465786" y="637418"/>
            <a:ext cx="2782952" cy="1259537"/>
          </a:xfrm>
          <a:prstGeom prst="rect">
            <a:avLst/>
          </a:prstGeom>
          <a:noFill/>
          <a:ln>
            <a:noFill/>
          </a:ln>
        </p:spPr>
      </p:pic>
      <p:grpSp>
        <p:nvGrpSpPr>
          <p:cNvPr id="14" name="Google Shape;14;p38"/>
          <p:cNvGrpSpPr/>
          <p:nvPr/>
        </p:nvGrpSpPr>
        <p:grpSpPr>
          <a:xfrm>
            <a:off x="309366" y="6511100"/>
            <a:ext cx="6399444" cy="889001"/>
            <a:chOff x="0" y="0"/>
            <a:chExt cx="6399442" cy="889000"/>
          </a:xfrm>
        </p:grpSpPr>
        <p:sp>
          <p:nvSpPr>
            <p:cNvPr id="15" name="Google Shape;15;p38"/>
            <p:cNvSpPr txBox="1"/>
            <p:nvPr/>
          </p:nvSpPr>
          <p:spPr>
            <a:xfrm>
              <a:off x="1760733" y="0"/>
              <a:ext cx="4638709" cy="8890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374856"/>
                </a:buClr>
                <a:buSzPts val="1200"/>
                <a:buFont typeface="Calibri"/>
                <a:buNone/>
              </a:pPr>
              <a:r>
                <a:rPr lang="en-US" sz="1200" b="0" i="0" u="none" strike="noStrike" cap="none">
                  <a:solidFill>
                    <a:srgbClr val="374856"/>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KA204-EADDB377]</a:t>
              </a:r>
              <a:endParaRPr sz="1400" b="0" i="0" u="none" strike="noStrike" cap="none">
                <a:solidFill>
                  <a:srgbClr val="000000"/>
                </a:solidFill>
                <a:latin typeface="Arial"/>
                <a:ea typeface="Arial"/>
                <a:cs typeface="Arial"/>
                <a:sym typeface="Arial"/>
              </a:endParaRPr>
            </a:p>
          </p:txBody>
        </p:sp>
        <p:pic>
          <p:nvPicPr>
            <p:cNvPr id="16" name="Google Shape;16;p38" descr="Picture 7"/>
            <p:cNvPicPr preferRelativeResize="0"/>
            <p:nvPr/>
          </p:nvPicPr>
          <p:blipFill rotWithShape="1">
            <a:blip r:embed="rId3">
              <a:alphaModFix/>
            </a:blip>
            <a:srcRect/>
            <a:stretch/>
          </p:blipFill>
          <p:spPr>
            <a:xfrm>
              <a:off x="0" y="267744"/>
              <a:ext cx="1471307" cy="304545"/>
            </a:xfrm>
            <a:prstGeom prst="rect">
              <a:avLst/>
            </a:prstGeom>
            <a:noFill/>
            <a:ln>
              <a:noFill/>
            </a:ln>
          </p:spPr>
        </p:pic>
      </p:grpSp>
      <p:pic>
        <p:nvPicPr>
          <p:cNvPr id="17" name="Google Shape;17;p38" descr="Picture 3"/>
          <p:cNvPicPr preferRelativeResize="0"/>
          <p:nvPr/>
        </p:nvPicPr>
        <p:blipFill rotWithShape="1">
          <a:blip r:embed="rId4">
            <a:alphaModFix/>
          </a:blip>
          <a:srcRect/>
          <a:stretch/>
        </p:blipFill>
        <p:spPr>
          <a:xfrm>
            <a:off x="6998234" y="2675313"/>
            <a:ext cx="6624830" cy="4830387"/>
          </a:xfrm>
          <a:prstGeom prst="rect">
            <a:avLst/>
          </a:prstGeom>
          <a:noFill/>
          <a:ln>
            <a:noFill/>
          </a:ln>
        </p:spPr>
      </p:pic>
      <p:sp>
        <p:nvSpPr>
          <p:cNvPr id="18" name="Google Shape;18;p38"/>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19"/>
        <p:cNvGrpSpPr/>
        <p:nvPr/>
      </p:nvGrpSpPr>
      <p:grpSpPr>
        <a:xfrm>
          <a:off x="0" y="0"/>
          <a:ext cx="0" cy="0"/>
          <a:chOff x="0" y="0"/>
          <a:chExt cx="0" cy="0"/>
        </a:xfrm>
      </p:grpSpPr>
      <p:sp>
        <p:nvSpPr>
          <p:cNvPr id="20" name="Google Shape;20;p39"/>
          <p:cNvSpPr txBox="1">
            <a:spLocks noGrp="1"/>
          </p:cNvSpPr>
          <p:nvPr>
            <p:ph type="body" idx="1"/>
          </p:nvPr>
        </p:nvSpPr>
        <p:spPr>
          <a:xfrm>
            <a:off x="500062" y="1466850"/>
            <a:ext cx="12331542" cy="5538476"/>
          </a:xfrm>
          <a:prstGeom prst="rect">
            <a:avLst/>
          </a:prstGeom>
          <a:noFill/>
          <a:ln>
            <a:noFill/>
          </a:ln>
        </p:spPr>
        <p:txBody>
          <a:bodyPr spcFirstLastPara="1" wrap="square" lIns="45700" tIns="45700" rIns="45700" bIns="45700" anchor="t" anchorCtr="0">
            <a:normAutofit/>
          </a:bodyPr>
          <a:lstStyle>
            <a:lvl1pPr marL="457200" lvl="0" indent="-228600" algn="just">
              <a:lnSpc>
                <a:spcPct val="166666"/>
              </a:lnSpc>
              <a:spcBef>
                <a:spcPts val="600"/>
              </a:spcBef>
              <a:spcAft>
                <a:spcPts val="0"/>
              </a:spcAft>
              <a:buClr>
                <a:srgbClr val="44546A"/>
              </a:buClr>
              <a:buSzPts val="1800"/>
              <a:buNone/>
              <a:defRPr/>
            </a:lvl1pPr>
            <a:lvl2pPr marL="914400" lvl="1" indent="-342900" algn="just">
              <a:lnSpc>
                <a:spcPct val="166666"/>
              </a:lnSpc>
              <a:spcBef>
                <a:spcPts val="600"/>
              </a:spcBef>
              <a:spcAft>
                <a:spcPts val="0"/>
              </a:spcAft>
              <a:buClr>
                <a:srgbClr val="44546A"/>
              </a:buClr>
              <a:buSzPts val="1800"/>
              <a:buChar char="•"/>
              <a:defRPr/>
            </a:lvl2pPr>
            <a:lvl3pPr marL="1371600" lvl="2" indent="-342900" algn="just">
              <a:lnSpc>
                <a:spcPct val="166666"/>
              </a:lnSpc>
              <a:spcBef>
                <a:spcPts val="600"/>
              </a:spcBef>
              <a:spcAft>
                <a:spcPts val="0"/>
              </a:spcAft>
              <a:buClr>
                <a:srgbClr val="44546A"/>
              </a:buClr>
              <a:buSzPts val="1800"/>
              <a:buChar char="•"/>
              <a:defRPr/>
            </a:lvl3pPr>
            <a:lvl4pPr marL="1828800" lvl="3" indent="-342900" algn="just">
              <a:lnSpc>
                <a:spcPct val="166666"/>
              </a:lnSpc>
              <a:spcBef>
                <a:spcPts val="600"/>
              </a:spcBef>
              <a:spcAft>
                <a:spcPts val="0"/>
              </a:spcAft>
              <a:buClr>
                <a:srgbClr val="44546A"/>
              </a:buClr>
              <a:buSzPts val="1800"/>
              <a:buChar char="•"/>
              <a:defRPr/>
            </a:lvl4pPr>
            <a:lvl5pPr marL="2286000" lvl="4" indent="-342900" algn="just">
              <a:lnSpc>
                <a:spcPct val="166666"/>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21" name="Google Shape;21;p39"/>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22" name="Google Shape;22;p39"/>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23"/>
          <p:cNvSpPr txBox="1">
            <a:spLocks noGrp="1"/>
          </p:cNvSpPr>
          <p:nvPr>
            <p:ph type="ctrTitle"/>
          </p:nvPr>
        </p:nvSpPr>
        <p:spPr>
          <a:xfrm>
            <a:off x="1666875" y="1228364"/>
            <a:ext cx="10001250" cy="2613096"/>
          </a:xfrm>
          <a:prstGeom prst="rect">
            <a:avLst/>
          </a:prstGeom>
          <a:noFill/>
          <a:ln>
            <a:noFill/>
          </a:ln>
        </p:spPr>
        <p:txBody>
          <a:bodyPr spcFirstLastPara="1" wrap="square" lIns="72000" tIns="45700" rIns="72000" bIns="45700" anchor="b" anchorCtr="0">
            <a:normAutofit/>
          </a:bodyPr>
          <a:lstStyle>
            <a:lvl1pPr lvl="0" algn="ctr">
              <a:lnSpc>
                <a:spcPct val="90000"/>
              </a:lnSpc>
              <a:spcBef>
                <a:spcPts val="0"/>
              </a:spcBef>
              <a:spcAft>
                <a:spcPts val="0"/>
              </a:spcAft>
              <a:buClr>
                <a:schemeClr val="accent2"/>
              </a:buClr>
              <a:buSzPts val="6563"/>
              <a:buFont typeface="Calibri"/>
              <a:buNone/>
              <a:defRPr sz="6562"/>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5" name="Google Shape;25;p23"/>
          <p:cNvSpPr txBox="1">
            <a:spLocks noGrp="1"/>
          </p:cNvSpPr>
          <p:nvPr>
            <p:ph type="subTitle" idx="1"/>
          </p:nvPr>
        </p:nvSpPr>
        <p:spPr>
          <a:xfrm>
            <a:off x="1666875" y="3942230"/>
            <a:ext cx="10001250" cy="181214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1094"/>
              </a:spcBef>
              <a:spcAft>
                <a:spcPts val="0"/>
              </a:spcAft>
              <a:buClr>
                <a:schemeClr val="lt2"/>
              </a:buClr>
              <a:buSzPts val="2625"/>
              <a:buFont typeface="Arial"/>
              <a:buNone/>
              <a:defRPr sz="2625" b="0" i="0" u="none" strike="noStrike" cap="none">
                <a:solidFill>
                  <a:schemeClr val="lt2"/>
                </a:solidFill>
                <a:latin typeface="Calibri"/>
                <a:ea typeface="Calibri"/>
                <a:cs typeface="Calibri"/>
                <a:sym typeface="Calibri"/>
              </a:defRPr>
            </a:lvl1pPr>
            <a:lvl2pPr marR="0" lvl="1" algn="ctr">
              <a:lnSpc>
                <a:spcPct val="90000"/>
              </a:lnSpc>
              <a:spcBef>
                <a:spcPts val="547"/>
              </a:spcBef>
              <a:spcAft>
                <a:spcPts val="0"/>
              </a:spcAft>
              <a:buClr>
                <a:schemeClr val="dk1"/>
              </a:buClr>
              <a:buSzPts val="2188"/>
              <a:buFont typeface="Arial"/>
              <a:buNone/>
              <a:defRPr sz="2188" b="0" i="0" u="none" strike="noStrike" cap="none">
                <a:solidFill>
                  <a:schemeClr val="dk1"/>
                </a:solidFill>
                <a:latin typeface="Calibri"/>
                <a:ea typeface="Calibri"/>
                <a:cs typeface="Calibri"/>
                <a:sym typeface="Calibri"/>
              </a:defRPr>
            </a:lvl2pPr>
            <a:lvl3pPr marR="0" lvl="2" algn="ctr">
              <a:lnSpc>
                <a:spcPct val="90000"/>
              </a:lnSpc>
              <a:spcBef>
                <a:spcPts val="547"/>
              </a:spcBef>
              <a:spcAft>
                <a:spcPts val="0"/>
              </a:spcAft>
              <a:buClr>
                <a:schemeClr val="dk1"/>
              </a:buClr>
              <a:buSzPts val="1969"/>
              <a:buFont typeface="Arial"/>
              <a:buNone/>
              <a:defRPr sz="1969" b="0" i="0" u="none" strike="noStrike" cap="none">
                <a:solidFill>
                  <a:schemeClr val="dk1"/>
                </a:solidFill>
                <a:latin typeface="Calibri"/>
                <a:ea typeface="Calibri"/>
                <a:cs typeface="Calibri"/>
                <a:sym typeface="Calibri"/>
              </a:defRPr>
            </a:lvl3pPr>
            <a:lvl4pPr marR="0" lvl="3" algn="ctr">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4pPr>
            <a:lvl5pPr marR="0" lvl="4" algn="ctr">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5pPr>
            <a:lvl6pPr marR="0" lvl="5" algn="ctr">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6pPr>
            <a:lvl7pPr marR="0" lvl="6" algn="ctr">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7pPr>
            <a:lvl8pPr marR="0" lvl="7" algn="ctr">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8pPr>
            <a:lvl9pPr marR="0" lvl="8" algn="ctr">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9pPr>
          </a:lstStyle>
          <a:p>
            <a:endParaRPr/>
          </a:p>
        </p:txBody>
      </p:sp>
      <p:sp>
        <p:nvSpPr>
          <p:cNvPr id="26" name="Google Shape;26;p2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9pPr>
          </a:lstStyle>
          <a:p>
            <a:endParaRPr/>
          </a:p>
        </p:txBody>
      </p:sp>
      <p:sp>
        <p:nvSpPr>
          <p:cNvPr id="27" name="Google Shape;27;p2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9pPr>
          </a:lstStyle>
          <a:p>
            <a:endParaRPr/>
          </a:p>
        </p:txBody>
      </p:sp>
      <p:sp>
        <p:nvSpPr>
          <p:cNvPr id="28" name="Google Shape;28;p2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374856"/>
              </a:buClr>
              <a:buSzPts val="1200"/>
              <a:buFont typeface="Calibri"/>
              <a:buNone/>
              <a:defRPr sz="1969"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374856"/>
              </a:buClr>
              <a:buSzPts val="1200"/>
              <a:buFont typeface="Calibri"/>
              <a:buNone/>
              <a:defRPr sz="1969"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374856"/>
              </a:buClr>
              <a:buSzPts val="1200"/>
              <a:buFont typeface="Calibri"/>
              <a:buNone/>
              <a:defRPr sz="1969"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374856"/>
              </a:buClr>
              <a:buSzPts val="1200"/>
              <a:buFont typeface="Calibri"/>
              <a:buNone/>
              <a:defRPr sz="1969"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374856"/>
              </a:buClr>
              <a:buSzPts val="1200"/>
              <a:buFont typeface="Calibri"/>
              <a:buNone/>
              <a:defRPr sz="1969"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374856"/>
              </a:buClr>
              <a:buSzPts val="1200"/>
              <a:buFont typeface="Calibri"/>
              <a:buNone/>
              <a:defRPr sz="1969"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374856"/>
              </a:buClr>
              <a:buSzPts val="1200"/>
              <a:buFont typeface="Calibri"/>
              <a:buNone/>
              <a:defRPr sz="1969"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374856"/>
              </a:buClr>
              <a:buSzPts val="1200"/>
              <a:buFont typeface="Calibri"/>
              <a:buNone/>
              <a:defRPr sz="1969"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374856"/>
              </a:buClr>
              <a:buSzPts val="1200"/>
              <a:buFont typeface="Calibri"/>
              <a:buNone/>
              <a:defRPr sz="1969"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d cover">
  <p:cSld name="End cover">
    <p:bg>
      <p:bgPr>
        <a:solidFill>
          <a:srgbClr val="374856"/>
        </a:solidFill>
        <a:effectLst/>
      </p:bgPr>
    </p:bg>
    <p:spTree>
      <p:nvGrpSpPr>
        <p:cNvPr id="1" name="Shape 29"/>
        <p:cNvGrpSpPr/>
        <p:nvPr/>
      </p:nvGrpSpPr>
      <p:grpSpPr>
        <a:xfrm>
          <a:off x="0" y="0"/>
          <a:ext cx="0" cy="0"/>
          <a:chOff x="0" y="0"/>
          <a:chExt cx="0" cy="0"/>
        </a:xfrm>
      </p:grpSpPr>
      <p:sp>
        <p:nvSpPr>
          <p:cNvPr id="30" name="Google Shape;30;p40"/>
          <p:cNvSpPr/>
          <p:nvPr/>
        </p:nvSpPr>
        <p:spPr>
          <a:xfrm>
            <a:off x="-67969" y="-254000"/>
            <a:ext cx="13691033" cy="7759700"/>
          </a:xfrm>
          <a:prstGeom prst="rect">
            <a:avLst/>
          </a:prstGeom>
          <a:solidFill>
            <a:srgbClr val="FFFFFF"/>
          </a:solidFill>
          <a:ln w="12700" cap="flat" cmpd="sng">
            <a:solidFill>
              <a:srgbClr val="FFFFF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1" name="Google Shape;31;p40"/>
          <p:cNvSpPr txBox="1">
            <a:spLocks noGrp="1"/>
          </p:cNvSpPr>
          <p:nvPr>
            <p:ph type="title"/>
          </p:nvPr>
        </p:nvSpPr>
        <p:spPr>
          <a:xfrm>
            <a:off x="310399" y="2955189"/>
            <a:ext cx="6107072" cy="1060950"/>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44546A"/>
              </a:buClr>
              <a:buSzPts val="2800"/>
              <a:buFont typeface="Helvetica Neue"/>
              <a:buNone/>
              <a:defRPr>
                <a:solidFill>
                  <a:srgbClr val="44546A"/>
                </a:solidFill>
                <a:latin typeface="Helvetica Neue"/>
                <a:ea typeface="Helvetica Neue"/>
                <a:cs typeface="Helvetica Neue"/>
                <a:sym typeface="Helvetica Neu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grpSp>
        <p:nvGrpSpPr>
          <p:cNvPr id="32" name="Google Shape;32;p40"/>
          <p:cNvGrpSpPr/>
          <p:nvPr/>
        </p:nvGrpSpPr>
        <p:grpSpPr>
          <a:xfrm>
            <a:off x="309366" y="6599999"/>
            <a:ext cx="6399444" cy="711201"/>
            <a:chOff x="0" y="0"/>
            <a:chExt cx="6399442" cy="711200"/>
          </a:xfrm>
        </p:grpSpPr>
        <p:sp>
          <p:nvSpPr>
            <p:cNvPr id="33" name="Google Shape;33;p40"/>
            <p:cNvSpPr txBox="1"/>
            <p:nvPr/>
          </p:nvSpPr>
          <p:spPr>
            <a:xfrm>
              <a:off x="1760733" y="0"/>
              <a:ext cx="4638709" cy="7112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374856"/>
                </a:buClr>
                <a:buSzPts val="1200"/>
                <a:buFont typeface="Calibri"/>
                <a:buNone/>
              </a:pPr>
              <a:r>
                <a:rPr lang="en-US" sz="1200" b="0" i="0" u="none" strike="noStrike" cap="none">
                  <a:solidFill>
                    <a:srgbClr val="374856"/>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p:txBody>
        </p:sp>
        <p:pic>
          <p:nvPicPr>
            <p:cNvPr id="34" name="Google Shape;34;p40" descr="Picture 10"/>
            <p:cNvPicPr preferRelativeResize="0"/>
            <p:nvPr/>
          </p:nvPicPr>
          <p:blipFill rotWithShape="1">
            <a:blip r:embed="rId2">
              <a:alphaModFix/>
            </a:blip>
            <a:srcRect/>
            <a:stretch/>
          </p:blipFill>
          <p:spPr>
            <a:xfrm>
              <a:off x="0" y="178845"/>
              <a:ext cx="1471307" cy="304545"/>
            </a:xfrm>
            <a:prstGeom prst="rect">
              <a:avLst/>
            </a:prstGeom>
            <a:noFill/>
            <a:ln>
              <a:noFill/>
            </a:ln>
          </p:spPr>
        </p:pic>
      </p:grpSp>
      <p:pic>
        <p:nvPicPr>
          <p:cNvPr id="35" name="Google Shape;35;p40" descr="Picture 16"/>
          <p:cNvPicPr preferRelativeResize="0"/>
          <p:nvPr/>
        </p:nvPicPr>
        <p:blipFill rotWithShape="1">
          <a:blip r:embed="rId3">
            <a:alphaModFix/>
          </a:blip>
          <a:srcRect/>
          <a:stretch/>
        </p:blipFill>
        <p:spPr>
          <a:xfrm>
            <a:off x="465786" y="637418"/>
            <a:ext cx="2782952" cy="1259537"/>
          </a:xfrm>
          <a:prstGeom prst="rect">
            <a:avLst/>
          </a:prstGeom>
          <a:noFill/>
          <a:ln>
            <a:noFill/>
          </a:ln>
        </p:spPr>
      </p:pic>
      <p:pic>
        <p:nvPicPr>
          <p:cNvPr id="36" name="Google Shape;36;p40" descr="Picture 11"/>
          <p:cNvPicPr preferRelativeResize="0"/>
          <p:nvPr/>
        </p:nvPicPr>
        <p:blipFill rotWithShape="1">
          <a:blip r:embed="rId4">
            <a:alphaModFix/>
          </a:blip>
          <a:srcRect/>
          <a:stretch/>
        </p:blipFill>
        <p:spPr>
          <a:xfrm>
            <a:off x="6998234" y="2675313"/>
            <a:ext cx="6624830" cy="4830387"/>
          </a:xfrm>
          <a:prstGeom prst="rect">
            <a:avLst/>
          </a:prstGeom>
          <a:noFill/>
          <a:ln>
            <a:noFill/>
          </a:ln>
        </p:spPr>
      </p:pic>
      <p:sp>
        <p:nvSpPr>
          <p:cNvPr id="37" name="Google Shape;37;p40"/>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38"/>
        <p:cNvGrpSpPr/>
        <p:nvPr/>
      </p:nvGrpSpPr>
      <p:grpSpPr>
        <a:xfrm>
          <a:off x="0" y="0"/>
          <a:ext cx="0" cy="0"/>
          <a:chOff x="0" y="0"/>
          <a:chExt cx="0" cy="0"/>
        </a:xfrm>
      </p:grpSpPr>
      <p:sp>
        <p:nvSpPr>
          <p:cNvPr id="39" name="Google Shape;39;p41"/>
          <p:cNvSpPr txBox="1">
            <a:spLocks noGrp="1"/>
          </p:cNvSpPr>
          <p:nvPr>
            <p:ph type="body" idx="1"/>
          </p:nvPr>
        </p:nvSpPr>
        <p:spPr>
          <a:xfrm>
            <a:off x="500064" y="1984375"/>
            <a:ext cx="12331402" cy="5129444"/>
          </a:xfrm>
          <a:prstGeom prst="rect">
            <a:avLst/>
          </a:prstGeom>
          <a:noFill/>
          <a:ln>
            <a:noFill/>
          </a:ln>
        </p:spPr>
        <p:txBody>
          <a:bodyPr spcFirstLastPara="1" wrap="square" lIns="45700" tIns="45700" rIns="45700" bIns="45700" anchor="t" anchorCtr="0">
            <a:normAutofit/>
          </a:bodyPr>
          <a:lstStyle>
            <a:lvl1pPr marL="457200" lvl="0" indent="-228600" algn="just">
              <a:lnSpc>
                <a:spcPct val="100000"/>
              </a:lnSpc>
              <a:spcBef>
                <a:spcPts val="600"/>
              </a:spcBef>
              <a:spcAft>
                <a:spcPts val="0"/>
              </a:spcAft>
              <a:buClr>
                <a:srgbClr val="44546A"/>
              </a:buClr>
              <a:buSzPts val="1800"/>
              <a:buNone/>
              <a:defRPr/>
            </a:lvl1pPr>
            <a:lvl2pPr marL="914400" lvl="1" indent="-342900" algn="just">
              <a:lnSpc>
                <a:spcPct val="100000"/>
              </a:lnSpc>
              <a:spcBef>
                <a:spcPts val="600"/>
              </a:spcBef>
              <a:spcAft>
                <a:spcPts val="0"/>
              </a:spcAft>
              <a:buClr>
                <a:srgbClr val="44546A"/>
              </a:buClr>
              <a:buSzPts val="1800"/>
              <a:buChar char="•"/>
              <a:defRPr/>
            </a:lvl2pPr>
            <a:lvl3pPr marL="1371600" lvl="2" indent="-342900" algn="just">
              <a:lnSpc>
                <a:spcPct val="100000"/>
              </a:lnSpc>
              <a:spcBef>
                <a:spcPts val="600"/>
              </a:spcBef>
              <a:spcAft>
                <a:spcPts val="0"/>
              </a:spcAft>
              <a:buClr>
                <a:srgbClr val="44546A"/>
              </a:buClr>
              <a:buSzPts val="1800"/>
              <a:buChar char="•"/>
              <a:defRPr/>
            </a:lvl3pPr>
            <a:lvl4pPr marL="1828800" lvl="3" indent="-342900" algn="just">
              <a:lnSpc>
                <a:spcPct val="100000"/>
              </a:lnSpc>
              <a:spcBef>
                <a:spcPts val="600"/>
              </a:spcBef>
              <a:spcAft>
                <a:spcPts val="0"/>
              </a:spcAft>
              <a:buClr>
                <a:srgbClr val="44546A"/>
              </a:buClr>
              <a:buSzPts val="1800"/>
              <a:buChar char="•"/>
              <a:defRPr/>
            </a:lvl4pPr>
            <a:lvl5pPr marL="2286000" lvl="4" indent="-342900" algn="just">
              <a:lnSpc>
                <a:spcPct val="100000"/>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40" name="Google Shape;40;p41"/>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41" name="Google Shape;41;p41"/>
          <p:cNvSpPr txBox="1">
            <a:spLocks noGrp="1"/>
          </p:cNvSpPr>
          <p:nvPr>
            <p:ph type="body" idx="2"/>
          </p:nvPr>
        </p:nvSpPr>
        <p:spPr>
          <a:xfrm>
            <a:off x="500063" y="1260553"/>
            <a:ext cx="12331542" cy="602890"/>
          </a:xfrm>
          <a:prstGeom prst="rect">
            <a:avLst/>
          </a:prstGeom>
          <a:solidFill>
            <a:srgbClr val="374856"/>
          </a:solidFill>
          <a:ln>
            <a:noFill/>
          </a:ln>
        </p:spPr>
        <p:txBody>
          <a:bodyPr spcFirstLastPara="1" wrap="square" lIns="45700" tIns="45700" rIns="45700" bIns="45700" anchor="ctr" anchorCtr="0">
            <a:normAutofit/>
          </a:bodyPr>
          <a:lstStyle>
            <a:lvl1pPr marL="457200" lvl="0" indent="-228600" algn="just">
              <a:lnSpc>
                <a:spcPct val="90000"/>
              </a:lnSpc>
              <a:spcBef>
                <a:spcPts val="1000"/>
              </a:spcBef>
              <a:spcAft>
                <a:spcPts val="0"/>
              </a:spcAft>
              <a:buClr>
                <a:srgbClr val="FFFFFF"/>
              </a:buClr>
              <a:buSzPts val="2400"/>
              <a:buFont typeface="Calibri"/>
              <a:buNone/>
              <a:defRPr sz="2400" b="1" i="1">
                <a:solidFill>
                  <a:srgbClr val="FFFFFF"/>
                </a:solidFill>
              </a:defRPr>
            </a:lvl1pPr>
            <a:lvl2pPr marL="914400" lvl="1" indent="-342900" algn="just">
              <a:lnSpc>
                <a:spcPct val="166666"/>
              </a:lnSpc>
              <a:spcBef>
                <a:spcPts val="600"/>
              </a:spcBef>
              <a:spcAft>
                <a:spcPts val="0"/>
              </a:spcAft>
              <a:buClr>
                <a:srgbClr val="44546A"/>
              </a:buClr>
              <a:buSzPts val="1800"/>
              <a:buChar char="•"/>
              <a:defRPr/>
            </a:lvl2pPr>
            <a:lvl3pPr marL="1371600" lvl="2" indent="-342900" algn="just">
              <a:lnSpc>
                <a:spcPct val="166666"/>
              </a:lnSpc>
              <a:spcBef>
                <a:spcPts val="600"/>
              </a:spcBef>
              <a:spcAft>
                <a:spcPts val="0"/>
              </a:spcAft>
              <a:buClr>
                <a:srgbClr val="44546A"/>
              </a:buClr>
              <a:buSzPts val="1800"/>
              <a:buChar char="•"/>
              <a:defRPr/>
            </a:lvl3pPr>
            <a:lvl4pPr marL="1828800" lvl="3" indent="-342900" algn="just">
              <a:lnSpc>
                <a:spcPct val="166666"/>
              </a:lnSpc>
              <a:spcBef>
                <a:spcPts val="600"/>
              </a:spcBef>
              <a:spcAft>
                <a:spcPts val="0"/>
              </a:spcAft>
              <a:buClr>
                <a:srgbClr val="44546A"/>
              </a:buClr>
              <a:buSzPts val="1800"/>
              <a:buChar char="•"/>
              <a:defRPr/>
            </a:lvl4pPr>
            <a:lvl5pPr marL="2286000" lvl="4" indent="-342900" algn="just">
              <a:lnSpc>
                <a:spcPct val="166666"/>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42" name="Google Shape;42;p41"/>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43"/>
        <p:cNvGrpSpPr/>
        <p:nvPr/>
      </p:nvGrpSpPr>
      <p:grpSpPr>
        <a:xfrm>
          <a:off x="0" y="0"/>
          <a:ext cx="0" cy="0"/>
          <a:chOff x="0" y="0"/>
          <a:chExt cx="0" cy="0"/>
        </a:xfrm>
      </p:grpSpPr>
      <p:sp>
        <p:nvSpPr>
          <p:cNvPr id="44" name="Google Shape;44;p42"/>
          <p:cNvSpPr txBox="1">
            <a:spLocks noGrp="1"/>
          </p:cNvSpPr>
          <p:nvPr>
            <p:ph type="body" idx="1"/>
          </p:nvPr>
        </p:nvSpPr>
        <p:spPr>
          <a:xfrm>
            <a:off x="500064" y="1514474"/>
            <a:ext cx="6042422" cy="5588142"/>
          </a:xfrm>
          <a:prstGeom prst="rect">
            <a:avLst/>
          </a:prstGeom>
          <a:noFill/>
          <a:ln>
            <a:noFill/>
          </a:ln>
        </p:spPr>
        <p:txBody>
          <a:bodyPr spcFirstLastPara="1" wrap="square" lIns="45700" tIns="45700" rIns="45700" bIns="45700" anchor="t" anchorCtr="0">
            <a:normAutofit/>
          </a:bodyPr>
          <a:lstStyle>
            <a:lvl1pPr marL="457200" lvl="0" indent="-228600" algn="just">
              <a:lnSpc>
                <a:spcPct val="100000"/>
              </a:lnSpc>
              <a:spcBef>
                <a:spcPts val="600"/>
              </a:spcBef>
              <a:spcAft>
                <a:spcPts val="0"/>
              </a:spcAft>
              <a:buClr>
                <a:srgbClr val="44546A"/>
              </a:buClr>
              <a:buSzPts val="1800"/>
              <a:buNone/>
              <a:defRPr/>
            </a:lvl1pPr>
            <a:lvl2pPr marL="914400" lvl="1" indent="-342900" algn="just">
              <a:lnSpc>
                <a:spcPct val="100000"/>
              </a:lnSpc>
              <a:spcBef>
                <a:spcPts val="600"/>
              </a:spcBef>
              <a:spcAft>
                <a:spcPts val="0"/>
              </a:spcAft>
              <a:buClr>
                <a:srgbClr val="44546A"/>
              </a:buClr>
              <a:buSzPts val="1800"/>
              <a:buChar char="•"/>
              <a:defRPr/>
            </a:lvl2pPr>
            <a:lvl3pPr marL="1371600" lvl="2" indent="-342900" algn="just">
              <a:lnSpc>
                <a:spcPct val="100000"/>
              </a:lnSpc>
              <a:spcBef>
                <a:spcPts val="600"/>
              </a:spcBef>
              <a:spcAft>
                <a:spcPts val="0"/>
              </a:spcAft>
              <a:buClr>
                <a:srgbClr val="44546A"/>
              </a:buClr>
              <a:buSzPts val="1800"/>
              <a:buChar char="•"/>
              <a:defRPr/>
            </a:lvl3pPr>
            <a:lvl4pPr marL="1828800" lvl="3" indent="-342900" algn="just">
              <a:lnSpc>
                <a:spcPct val="100000"/>
              </a:lnSpc>
              <a:spcBef>
                <a:spcPts val="600"/>
              </a:spcBef>
              <a:spcAft>
                <a:spcPts val="0"/>
              </a:spcAft>
              <a:buClr>
                <a:srgbClr val="44546A"/>
              </a:buClr>
              <a:buSzPts val="1800"/>
              <a:buChar char="•"/>
              <a:defRPr/>
            </a:lvl4pPr>
            <a:lvl5pPr marL="2286000" lvl="4" indent="-342900" algn="just">
              <a:lnSpc>
                <a:spcPct val="100000"/>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45" name="Google Shape;45;p42"/>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46" name="Google Shape;46;p42"/>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47"/>
        <p:cNvGrpSpPr/>
        <p:nvPr/>
      </p:nvGrpSpPr>
      <p:grpSpPr>
        <a:xfrm>
          <a:off x="0" y="0"/>
          <a:ext cx="0" cy="0"/>
          <a:chOff x="0" y="0"/>
          <a:chExt cx="0" cy="0"/>
        </a:xfrm>
      </p:grpSpPr>
      <p:sp>
        <p:nvSpPr>
          <p:cNvPr id="48" name="Google Shape;48;p43"/>
          <p:cNvSpPr txBox="1">
            <a:spLocks noGrp="1"/>
          </p:cNvSpPr>
          <p:nvPr>
            <p:ph type="body" idx="1"/>
          </p:nvPr>
        </p:nvSpPr>
        <p:spPr>
          <a:xfrm>
            <a:off x="500064" y="1981200"/>
            <a:ext cx="6042422" cy="5121419"/>
          </a:xfrm>
          <a:prstGeom prst="rect">
            <a:avLst/>
          </a:prstGeom>
          <a:noFill/>
          <a:ln>
            <a:noFill/>
          </a:ln>
        </p:spPr>
        <p:txBody>
          <a:bodyPr spcFirstLastPara="1" wrap="square" lIns="45700" tIns="45700" rIns="45700" bIns="45700" anchor="t" anchorCtr="0">
            <a:normAutofit/>
          </a:bodyPr>
          <a:lstStyle>
            <a:lvl1pPr marL="457200" lvl="0" indent="-228600" algn="just">
              <a:lnSpc>
                <a:spcPct val="100000"/>
              </a:lnSpc>
              <a:spcBef>
                <a:spcPts val="600"/>
              </a:spcBef>
              <a:spcAft>
                <a:spcPts val="0"/>
              </a:spcAft>
              <a:buClr>
                <a:srgbClr val="44546A"/>
              </a:buClr>
              <a:buSzPts val="1800"/>
              <a:buNone/>
              <a:defRPr/>
            </a:lvl1pPr>
            <a:lvl2pPr marL="914400" lvl="1" indent="-342900" algn="just">
              <a:lnSpc>
                <a:spcPct val="100000"/>
              </a:lnSpc>
              <a:spcBef>
                <a:spcPts val="600"/>
              </a:spcBef>
              <a:spcAft>
                <a:spcPts val="0"/>
              </a:spcAft>
              <a:buClr>
                <a:srgbClr val="44546A"/>
              </a:buClr>
              <a:buSzPts val="1800"/>
              <a:buChar char="•"/>
              <a:defRPr/>
            </a:lvl2pPr>
            <a:lvl3pPr marL="1371600" lvl="2" indent="-342900" algn="just">
              <a:lnSpc>
                <a:spcPct val="100000"/>
              </a:lnSpc>
              <a:spcBef>
                <a:spcPts val="600"/>
              </a:spcBef>
              <a:spcAft>
                <a:spcPts val="0"/>
              </a:spcAft>
              <a:buClr>
                <a:srgbClr val="44546A"/>
              </a:buClr>
              <a:buSzPts val="1800"/>
              <a:buChar char="•"/>
              <a:defRPr/>
            </a:lvl3pPr>
            <a:lvl4pPr marL="1828800" lvl="3" indent="-342900" algn="just">
              <a:lnSpc>
                <a:spcPct val="100000"/>
              </a:lnSpc>
              <a:spcBef>
                <a:spcPts val="600"/>
              </a:spcBef>
              <a:spcAft>
                <a:spcPts val="0"/>
              </a:spcAft>
              <a:buClr>
                <a:srgbClr val="44546A"/>
              </a:buClr>
              <a:buSzPts val="1800"/>
              <a:buChar char="•"/>
              <a:defRPr/>
            </a:lvl4pPr>
            <a:lvl5pPr marL="2286000" lvl="4" indent="-342900" algn="just">
              <a:lnSpc>
                <a:spcPct val="100000"/>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49" name="Google Shape;49;p43"/>
          <p:cNvSpPr txBox="1">
            <a:spLocks noGrp="1"/>
          </p:cNvSpPr>
          <p:nvPr>
            <p:ph type="body" idx="2"/>
          </p:nvPr>
        </p:nvSpPr>
        <p:spPr>
          <a:xfrm>
            <a:off x="500063" y="1260553"/>
            <a:ext cx="12331542" cy="602890"/>
          </a:xfrm>
          <a:prstGeom prst="rect">
            <a:avLst/>
          </a:prstGeom>
          <a:solidFill>
            <a:srgbClr val="374856"/>
          </a:solidFill>
          <a:ln>
            <a:noFill/>
          </a:ln>
        </p:spPr>
        <p:txBody>
          <a:bodyPr spcFirstLastPara="1" wrap="square" lIns="45700" tIns="45700" rIns="45700" bIns="45700" anchor="ctr" anchorCtr="0">
            <a:normAutofit/>
          </a:bodyPr>
          <a:lstStyle>
            <a:lvl1pPr marL="457200" lvl="0" indent="-228600" algn="just">
              <a:lnSpc>
                <a:spcPct val="90000"/>
              </a:lnSpc>
              <a:spcBef>
                <a:spcPts val="1000"/>
              </a:spcBef>
              <a:spcAft>
                <a:spcPts val="0"/>
              </a:spcAft>
              <a:buClr>
                <a:srgbClr val="FFFFFF"/>
              </a:buClr>
              <a:buSzPts val="2400"/>
              <a:buFont typeface="Calibri"/>
              <a:buNone/>
              <a:defRPr sz="2400" b="1" i="1">
                <a:solidFill>
                  <a:srgbClr val="FFFFFF"/>
                </a:solidFill>
              </a:defRPr>
            </a:lvl1pPr>
            <a:lvl2pPr marL="914400" lvl="1" indent="-342900" algn="just">
              <a:lnSpc>
                <a:spcPct val="166666"/>
              </a:lnSpc>
              <a:spcBef>
                <a:spcPts val="600"/>
              </a:spcBef>
              <a:spcAft>
                <a:spcPts val="0"/>
              </a:spcAft>
              <a:buClr>
                <a:srgbClr val="44546A"/>
              </a:buClr>
              <a:buSzPts val="1800"/>
              <a:buChar char="•"/>
              <a:defRPr/>
            </a:lvl2pPr>
            <a:lvl3pPr marL="1371600" lvl="2" indent="-342900" algn="just">
              <a:lnSpc>
                <a:spcPct val="166666"/>
              </a:lnSpc>
              <a:spcBef>
                <a:spcPts val="600"/>
              </a:spcBef>
              <a:spcAft>
                <a:spcPts val="0"/>
              </a:spcAft>
              <a:buClr>
                <a:srgbClr val="44546A"/>
              </a:buClr>
              <a:buSzPts val="1800"/>
              <a:buChar char="•"/>
              <a:defRPr/>
            </a:lvl3pPr>
            <a:lvl4pPr marL="1828800" lvl="3" indent="-342900" algn="just">
              <a:lnSpc>
                <a:spcPct val="166666"/>
              </a:lnSpc>
              <a:spcBef>
                <a:spcPts val="600"/>
              </a:spcBef>
              <a:spcAft>
                <a:spcPts val="0"/>
              </a:spcAft>
              <a:buClr>
                <a:srgbClr val="44546A"/>
              </a:buClr>
              <a:buSzPts val="1800"/>
              <a:buChar char="•"/>
              <a:defRPr/>
            </a:lvl4pPr>
            <a:lvl5pPr marL="2286000" lvl="4" indent="-342900" algn="just">
              <a:lnSpc>
                <a:spcPct val="166666"/>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50" name="Google Shape;50;p43"/>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51" name="Google Shape;51;p43"/>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54"/>
        <p:cNvGrpSpPr/>
        <p:nvPr/>
      </p:nvGrpSpPr>
      <p:grpSpPr>
        <a:xfrm>
          <a:off x="0" y="0"/>
          <a:ext cx="0" cy="0"/>
          <a:chOff x="0" y="0"/>
          <a:chExt cx="0" cy="0"/>
        </a:xfrm>
      </p:grpSpPr>
      <p:sp>
        <p:nvSpPr>
          <p:cNvPr id="55" name="Google Shape;55;gf8f86123c2_0_280"/>
          <p:cNvSpPr/>
          <p:nvPr/>
        </p:nvSpPr>
        <p:spPr>
          <a:xfrm>
            <a:off x="-67969" y="-254000"/>
            <a:ext cx="13691100" cy="77598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56" name="Google Shape;56;gf8f86123c2_0_280"/>
          <p:cNvSpPr txBox="1">
            <a:spLocks noGrp="1"/>
          </p:cNvSpPr>
          <p:nvPr>
            <p:ph type="ctrTitle"/>
          </p:nvPr>
        </p:nvSpPr>
        <p:spPr>
          <a:xfrm>
            <a:off x="310399" y="2955190"/>
            <a:ext cx="6107100" cy="1060800"/>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7" name="Google Shape;57;gf8f86123c2_0_280"/>
          <p:cNvGrpSpPr/>
          <p:nvPr/>
        </p:nvGrpSpPr>
        <p:grpSpPr>
          <a:xfrm>
            <a:off x="309367" y="6586268"/>
            <a:ext cx="6399333" cy="738900"/>
            <a:chOff x="309367" y="6586268"/>
            <a:chExt cx="6399333" cy="738900"/>
          </a:xfrm>
        </p:grpSpPr>
        <p:sp>
          <p:nvSpPr>
            <p:cNvPr id="58" name="Google Shape;58;gf8f86123c2_0_280"/>
            <p:cNvSpPr txBox="1"/>
            <p:nvPr/>
          </p:nvSpPr>
          <p:spPr>
            <a:xfrm>
              <a:off x="2070100" y="6586268"/>
              <a:ext cx="4638600" cy="7389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1200" b="0" i="0" u="none" strike="noStrike" cap="none">
                <a:solidFill>
                  <a:schemeClr val="dk1"/>
                </a:solidFill>
                <a:latin typeface="Calibri"/>
                <a:ea typeface="Calibri"/>
                <a:cs typeface="Calibri"/>
                <a:sym typeface="Calibri"/>
              </a:endParaRPr>
            </a:p>
          </p:txBody>
        </p:sp>
        <p:pic>
          <p:nvPicPr>
            <p:cNvPr id="59" name="Google Shape;59;gf8f86123c2_0_280"/>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60" name="Google Shape;60;gf8f86123c2_0_280"/>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61" name="Google Shape;61;gf8f86123c2_0_280"/>
          <p:cNvPicPr preferRelativeResize="0"/>
          <p:nvPr/>
        </p:nvPicPr>
        <p:blipFill rotWithShape="1">
          <a:blip r:embed="rId4">
            <a:alphaModFix/>
          </a:blip>
          <a:srcRect/>
          <a:stretch/>
        </p:blipFill>
        <p:spPr>
          <a:xfrm>
            <a:off x="6998234" y="2675313"/>
            <a:ext cx="6624830" cy="483038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body" idx="1"/>
          </p:nvPr>
        </p:nvSpPr>
        <p:spPr>
          <a:xfrm>
            <a:off x="500062" y="1466850"/>
            <a:ext cx="12331542" cy="5538476"/>
          </a:xfrm>
          <a:prstGeom prst="rect">
            <a:avLst/>
          </a:prstGeom>
          <a:noFill/>
          <a:ln>
            <a:noFill/>
          </a:ln>
        </p:spPr>
        <p:txBody>
          <a:bodyPr spcFirstLastPara="1" wrap="square" lIns="45700" tIns="45700" rIns="45700" bIns="45700" anchor="t" anchorCtr="0">
            <a:normAutofit/>
          </a:bodyPr>
          <a:lstStyle>
            <a:lvl1pPr marL="457200" marR="0" lvl="0" indent="-228600" algn="just" rtl="0">
              <a:lnSpc>
                <a:spcPct val="142857"/>
              </a:lnSpc>
              <a:spcBef>
                <a:spcPts val="600"/>
              </a:spcBef>
              <a:spcAft>
                <a:spcPts val="0"/>
              </a:spcAft>
              <a:buClr>
                <a:srgbClr val="44546A"/>
              </a:buClr>
              <a:buSzPts val="2100"/>
              <a:buFont typeface="Calibri"/>
              <a:buNone/>
              <a:defRPr sz="2100" b="0" i="0" u="none" strike="noStrike" cap="none">
                <a:solidFill>
                  <a:srgbClr val="44546A"/>
                </a:solidFill>
                <a:latin typeface="Calibri"/>
                <a:ea typeface="Calibri"/>
                <a:cs typeface="Calibri"/>
                <a:sym typeface="Calibri"/>
              </a:defRPr>
            </a:lvl1pPr>
            <a:lvl2pPr marL="914400" marR="0" lvl="1"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2pPr>
            <a:lvl3pPr marL="1371600" marR="0" lvl="2"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3pPr>
            <a:lvl4pPr marL="1828800" marR="0" lvl="3"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4pPr>
            <a:lvl5pPr marL="2286000" marR="0" lvl="4"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5pPr>
            <a:lvl6pPr marL="2743200" marR="0" lvl="5"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6pPr>
            <a:lvl7pPr marL="3200400" marR="0" lvl="6"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7pPr>
            <a:lvl8pPr marL="3657600" marR="0" lvl="7"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8pPr>
            <a:lvl9pPr marL="4114800" marR="0" lvl="8"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9pPr>
          </a:lstStyle>
          <a:p>
            <a:endParaRPr/>
          </a:p>
        </p:txBody>
      </p:sp>
      <p:sp>
        <p:nvSpPr>
          <p:cNvPr id="7" name="Google Shape;7;p37"/>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2pPr>
            <a:lvl3pPr marR="0" lvl="2"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3pPr>
            <a:lvl4pPr marR="0" lvl="3"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4pPr>
            <a:lvl5pPr marR="0" lvl="4"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5pPr>
            <a:lvl6pPr marR="0" lvl="5"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6pPr>
            <a:lvl7pPr marR="0" lvl="6"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7pPr>
            <a:lvl8pPr marR="0" lvl="7"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8pPr>
            <a:lvl9pPr marR="0" lvl="8"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9pPr>
          </a:lstStyle>
          <a:p>
            <a:endParaRPr/>
          </a:p>
        </p:txBody>
      </p:sp>
      <p:sp>
        <p:nvSpPr>
          <p:cNvPr id="8" name="Google Shape;8;p37"/>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
        <p:cNvGrpSpPr/>
        <p:nvPr/>
      </p:nvGrpSpPr>
      <p:grpSpPr>
        <a:xfrm>
          <a:off x="0" y="0"/>
          <a:ext cx="0" cy="0"/>
          <a:chOff x="0" y="0"/>
          <a:chExt cx="0" cy="0"/>
        </a:xfrm>
      </p:grpSpPr>
      <p:sp>
        <p:nvSpPr>
          <p:cNvPr id="53" name="Google Shape;53;gf8f86123c2_0_269"/>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moneymattersproject.e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a:off x="310398" y="2286973"/>
            <a:ext cx="7022388" cy="978636"/>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44546A"/>
              </a:buClr>
              <a:buSzPts val="3080"/>
              <a:buFont typeface="Helvetica Neue"/>
              <a:buNone/>
            </a:pPr>
            <a:br>
              <a:rPr lang="el-GR" sz="3080" dirty="0"/>
            </a:br>
            <a:r>
              <a:rPr lang="el-GR" sz="3200" dirty="0">
                <a:latin typeface="Calibri"/>
                <a:ea typeface="Calibri"/>
                <a:cs typeface="Calibri"/>
                <a:sym typeface="Calibri"/>
              </a:rPr>
              <a:t>Οικονομικός Αλφαβητισμός για Οικογένειες</a:t>
            </a:r>
          </a:p>
        </p:txBody>
      </p:sp>
      <p:sp>
        <p:nvSpPr>
          <p:cNvPr id="67" name="Google Shape;67;p1"/>
          <p:cNvSpPr txBox="1">
            <a:spLocks noGrp="1"/>
          </p:cNvSpPr>
          <p:nvPr>
            <p:ph type="body" idx="1"/>
          </p:nvPr>
        </p:nvSpPr>
        <p:spPr>
          <a:xfrm>
            <a:off x="310398" y="3611105"/>
            <a:ext cx="7022388" cy="2428187"/>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0"/>
              </a:spcBef>
              <a:spcAft>
                <a:spcPts val="0"/>
              </a:spcAft>
              <a:buClr>
                <a:schemeClr val="accent2"/>
              </a:buClr>
              <a:buSzPts val="3027"/>
              <a:buFont typeface="Calibri"/>
              <a:buNone/>
            </a:pPr>
            <a:r>
              <a:rPr lang="el-GR" sz="2800" dirty="0">
                <a:solidFill>
                  <a:srgbClr val="087C73"/>
                </a:solidFill>
                <a:latin typeface="Calibri"/>
                <a:ea typeface="Calibri"/>
                <a:cs typeface="Calibri"/>
                <a:sym typeface="Calibri"/>
              </a:rPr>
              <a:t>Εκπαίδευση του/της Εκπαιδευτή/-</a:t>
            </a:r>
            <a:r>
              <a:rPr lang="el-GR" sz="2800" dirty="0" err="1">
                <a:solidFill>
                  <a:srgbClr val="087C73"/>
                </a:solidFill>
                <a:latin typeface="Calibri"/>
                <a:ea typeface="Calibri"/>
                <a:cs typeface="Calibri"/>
                <a:sym typeface="Calibri"/>
              </a:rPr>
              <a:t>τριας</a:t>
            </a:r>
            <a:r>
              <a:rPr lang="el-GR" sz="2800" dirty="0">
                <a:solidFill>
                  <a:srgbClr val="087C73"/>
                </a:solidFill>
                <a:latin typeface="Calibri"/>
                <a:ea typeface="Calibri"/>
                <a:cs typeface="Calibri"/>
                <a:sym typeface="Calibri"/>
              </a:rPr>
              <a:t> Ενότητα 2 </a:t>
            </a:r>
          </a:p>
          <a:p>
            <a:pPr marL="0" lvl="0" indent="0" algn="l" rtl="0">
              <a:lnSpc>
                <a:spcPct val="90000"/>
              </a:lnSpc>
              <a:spcBef>
                <a:spcPts val="0"/>
              </a:spcBef>
              <a:spcAft>
                <a:spcPts val="0"/>
              </a:spcAft>
              <a:buClr>
                <a:schemeClr val="accent2"/>
              </a:buClr>
              <a:buSzPts val="3027"/>
              <a:buFont typeface="Calibri"/>
              <a:buNone/>
            </a:pPr>
            <a:endParaRPr sz="2800" dirty="0">
              <a:solidFill>
                <a:srgbClr val="087C73"/>
              </a:solidFill>
              <a:latin typeface="Calibri"/>
              <a:ea typeface="Calibri"/>
              <a:cs typeface="Calibri"/>
              <a:sym typeface="Calibri"/>
            </a:endParaRPr>
          </a:p>
          <a:p>
            <a:pPr marL="0" lvl="0" indent="0" algn="l" rtl="0">
              <a:lnSpc>
                <a:spcPct val="90000"/>
              </a:lnSpc>
              <a:spcBef>
                <a:spcPts val="900"/>
              </a:spcBef>
              <a:spcAft>
                <a:spcPts val="0"/>
              </a:spcAft>
              <a:buClr>
                <a:schemeClr val="accent2"/>
              </a:buClr>
              <a:buSzPts val="3027"/>
              <a:buFont typeface="Calibri"/>
              <a:buNone/>
            </a:pPr>
            <a:r>
              <a:rPr lang="el-GR" sz="2800" b="0" dirty="0">
                <a:solidFill>
                  <a:srgbClr val="087C73"/>
                </a:solidFill>
                <a:latin typeface="Calibri"/>
                <a:ea typeface="Calibri"/>
                <a:cs typeface="Calibri"/>
                <a:sym typeface="Calibri"/>
              </a:rPr>
              <a:t>Προσδιορισμός του βασικού οικονομικού λεξιλογίου και των εννοιών και εξέταση των οικονομικών σχέσεων σε διάφορες κοινότητες</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p:nvPr/>
        </p:nvSpPr>
        <p:spPr>
          <a:xfrm>
            <a:off x="372290" y="2412083"/>
            <a:ext cx="3608039" cy="242973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accent2"/>
              </a:buClr>
              <a:buSzPts val="2800"/>
              <a:buFont typeface="Calibri"/>
              <a:buNone/>
            </a:pPr>
            <a:r>
              <a:rPr lang="el-GR" sz="3200" b="0" i="0" u="none" strike="noStrike" cap="none" dirty="0">
                <a:solidFill>
                  <a:schemeClr val="accent2"/>
                </a:solidFill>
                <a:latin typeface="Calibri"/>
                <a:ea typeface="Calibri"/>
                <a:cs typeface="Calibri"/>
                <a:sym typeface="Calibri"/>
              </a:rPr>
              <a:t>     Διάλειμμα για Τσάι και Καφέ</a:t>
            </a:r>
          </a:p>
          <a:p>
            <a:pPr marL="0" marR="0" lvl="0" indent="0" algn="ctr" rtl="0">
              <a:lnSpc>
                <a:spcPct val="90000"/>
              </a:lnSpc>
              <a:spcBef>
                <a:spcPts val="0"/>
              </a:spcBef>
              <a:spcAft>
                <a:spcPts val="0"/>
              </a:spcAft>
              <a:buClr>
                <a:schemeClr val="accent2"/>
              </a:buClr>
              <a:buSzPts val="2800"/>
              <a:buFont typeface="Calibri"/>
              <a:buNone/>
            </a:pPr>
            <a:r>
              <a:rPr lang="el-GR" sz="3200" b="0" i="0" u="none" strike="noStrike" cap="none" dirty="0">
                <a:solidFill>
                  <a:schemeClr val="accent2"/>
                </a:solidFill>
                <a:latin typeface="Calibri"/>
                <a:ea typeface="Calibri"/>
                <a:cs typeface="Calibri"/>
                <a:sym typeface="Calibri"/>
              </a:rPr>
              <a:t>   ενώ κατεβάζετε και εξερευνάτε την Εφαρμογή Money </a:t>
            </a:r>
            <a:r>
              <a:rPr lang="el-GR" sz="3200" b="0" i="0" u="none" strike="noStrike" cap="none" dirty="0" err="1">
                <a:solidFill>
                  <a:schemeClr val="accent2"/>
                </a:solidFill>
                <a:latin typeface="Calibri"/>
                <a:ea typeface="Calibri"/>
                <a:cs typeface="Calibri"/>
                <a:sym typeface="Calibri"/>
              </a:rPr>
              <a:t>Matters</a:t>
            </a:r>
            <a:endParaRPr lang="el-GR" sz="3200" b="0" i="0" u="none" strike="noStrike" cap="none" dirty="0">
              <a:solidFill>
                <a:schemeClr val="accent2"/>
              </a:solidFill>
              <a:latin typeface="Calibri"/>
              <a:ea typeface="Calibri"/>
              <a:cs typeface="Calibri"/>
              <a:sym typeface="Calibri"/>
            </a:endParaRPr>
          </a:p>
        </p:txBody>
      </p:sp>
      <p:pic>
        <p:nvPicPr>
          <p:cNvPr id="173" name="Google Shape;173;p32"/>
          <p:cNvPicPr preferRelativeResize="0"/>
          <p:nvPr/>
        </p:nvPicPr>
        <p:blipFill rotWithShape="1">
          <a:blip r:embed="rId3">
            <a:alphaModFix/>
          </a:blip>
          <a:srcRect t="30529" b="21744"/>
          <a:stretch/>
        </p:blipFill>
        <p:spPr>
          <a:xfrm>
            <a:off x="4851700" y="1412854"/>
            <a:ext cx="6932567" cy="46799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3"/>
          <p:cNvSpPr txBox="1">
            <a:spLocks noGrp="1"/>
          </p:cNvSpPr>
          <p:nvPr>
            <p:ph type="title"/>
          </p:nvPr>
        </p:nvSpPr>
        <p:spPr>
          <a:xfrm>
            <a:off x="406400" y="3037077"/>
            <a:ext cx="9450308" cy="1060950"/>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44546A"/>
              </a:buClr>
              <a:buSzPts val="4000"/>
              <a:buFont typeface="Calibri"/>
              <a:buNone/>
            </a:pPr>
            <a:r>
              <a:rPr lang="el-GR" sz="4000" dirty="0">
                <a:latin typeface="Calibri"/>
                <a:ea typeface="Calibri"/>
                <a:cs typeface="Calibri"/>
                <a:sym typeface="Calibri"/>
              </a:rPr>
              <a:t>Χρήμα και Πολιτισμός</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47"/>
          <p:cNvSpPr txBox="1">
            <a:spLocks noGrp="1"/>
          </p:cNvSpPr>
          <p:nvPr>
            <p:ph type="title"/>
          </p:nvPr>
        </p:nvSpPr>
        <p:spPr>
          <a:xfrm>
            <a:off x="202695" y="794765"/>
            <a:ext cx="6165001" cy="720001"/>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chemeClr val="accent2"/>
              </a:buClr>
              <a:buSzPts val="3556"/>
              <a:buFont typeface="Calibri"/>
              <a:buNone/>
            </a:pPr>
            <a:r>
              <a:rPr lang="el-GR" sz="3200"/>
              <a:t>Χρήμα και Πολιτισμός </a:t>
            </a:r>
          </a:p>
        </p:txBody>
      </p:sp>
      <p:sp>
        <p:nvSpPr>
          <p:cNvPr id="184" name="Google Shape;184;p47"/>
          <p:cNvSpPr txBox="1"/>
          <p:nvPr/>
        </p:nvSpPr>
        <p:spPr>
          <a:xfrm>
            <a:off x="0" y="1480450"/>
            <a:ext cx="12778787"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l-GR" sz="3200" b="1" i="1" u="none" strike="noStrike" cap="none" dirty="0">
                <a:solidFill>
                  <a:srgbClr val="C00000"/>
                </a:solidFill>
                <a:latin typeface="Calibri"/>
                <a:ea typeface="Calibri"/>
                <a:cs typeface="Calibri"/>
                <a:sym typeface="Calibri"/>
              </a:rPr>
              <a:t>«Η αλήθεια είναι ότι κάθε πτυχή των οικονομικών σας επηρεάζεται άμεσα από την ταυτότητα και τον πολιτισμό σας»*</a:t>
            </a:r>
          </a:p>
        </p:txBody>
      </p:sp>
      <p:sp>
        <p:nvSpPr>
          <p:cNvPr id="185" name="Google Shape;185;p47"/>
          <p:cNvSpPr txBox="1"/>
          <p:nvPr/>
        </p:nvSpPr>
        <p:spPr>
          <a:xfrm>
            <a:off x="202695" y="404413"/>
            <a:ext cx="4927244" cy="720001"/>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chemeClr val="accent2"/>
              </a:buClr>
              <a:buSzPts val="3892"/>
              <a:buFont typeface="Calibri"/>
              <a:buNone/>
            </a:pPr>
            <a:r>
              <a:rPr lang="el-GR" sz="3200" b="1" i="0" u="none" strike="noStrike" cap="none" dirty="0">
                <a:solidFill>
                  <a:schemeClr val="accent2"/>
                </a:solidFill>
                <a:latin typeface="Calibri"/>
                <a:ea typeface="Calibri"/>
                <a:cs typeface="Calibri"/>
                <a:sym typeface="Calibri"/>
              </a:rPr>
              <a:t>Δραστηριότητα M2.4a</a:t>
            </a:r>
          </a:p>
        </p:txBody>
      </p:sp>
      <p:sp>
        <p:nvSpPr>
          <p:cNvPr id="186" name="Google Shape;186;p47"/>
          <p:cNvSpPr txBox="1"/>
          <p:nvPr/>
        </p:nvSpPr>
        <p:spPr>
          <a:xfrm>
            <a:off x="8094689" y="4886517"/>
            <a:ext cx="4886793" cy="11387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l-GR" sz="900" b="0" i="0" u="none" strike="noStrike" cap="none" dirty="0">
                <a:solidFill>
                  <a:schemeClr val="dk1"/>
                </a:solidFill>
                <a:latin typeface="Arial"/>
                <a:ea typeface="Arial"/>
                <a:cs typeface="Arial"/>
                <a:sym typeface="Arial"/>
              </a:rPr>
              <a:t>*Πηγή: </a:t>
            </a:r>
            <a:r>
              <a:rPr lang="el-GR" sz="900" b="0" i="0" u="none" strike="noStrike" cap="none" dirty="0" err="1">
                <a:solidFill>
                  <a:schemeClr val="dk1"/>
                </a:solidFill>
                <a:latin typeface="Arial"/>
                <a:ea typeface="Arial"/>
                <a:cs typeface="Arial"/>
                <a:sym typeface="Arial"/>
              </a:rPr>
              <a:t>Dorsainvil</a:t>
            </a:r>
            <a:r>
              <a:rPr lang="el-GR" sz="900" b="0" i="0" u="none" strike="noStrike" cap="none" dirty="0">
                <a:solidFill>
                  <a:schemeClr val="dk1"/>
                </a:solidFill>
                <a:latin typeface="Arial"/>
                <a:ea typeface="Arial"/>
                <a:cs typeface="Arial"/>
                <a:sym typeface="Arial"/>
              </a:rPr>
              <a:t>, R. (</a:t>
            </a:r>
            <a:r>
              <a:rPr lang="el-GR" sz="900" b="0" i="0" u="none" strike="noStrike" cap="none" dirty="0" err="1">
                <a:solidFill>
                  <a:schemeClr val="dk1"/>
                </a:solidFill>
                <a:latin typeface="Arial"/>
                <a:ea typeface="Arial"/>
                <a:cs typeface="Arial"/>
                <a:sym typeface="Arial"/>
              </a:rPr>
              <a:t>n.d</a:t>
            </a:r>
            <a:r>
              <a:rPr lang="el-GR" sz="900" b="0" i="0" u="none" strike="noStrike" cap="none" dirty="0">
                <a:solidFill>
                  <a:schemeClr val="dk1"/>
                </a:solidFill>
                <a:latin typeface="Arial"/>
                <a:ea typeface="Arial"/>
                <a:cs typeface="Arial"/>
                <a:sym typeface="Arial"/>
              </a:rPr>
              <a:t>.). </a:t>
            </a:r>
            <a:r>
              <a:rPr lang="el-GR" sz="900" b="0" i="0" u="none" strike="noStrike" cap="none" dirty="0" err="1">
                <a:solidFill>
                  <a:schemeClr val="dk1"/>
                </a:solidFill>
                <a:latin typeface="Arial"/>
                <a:ea typeface="Arial"/>
                <a:cs typeface="Arial"/>
                <a:sym typeface="Arial"/>
              </a:rPr>
              <a:t>Why</a:t>
            </a:r>
            <a:r>
              <a:rPr lang="el-GR" sz="900" b="0" i="0" u="none" strike="noStrike" cap="none" dirty="0">
                <a:solidFill>
                  <a:schemeClr val="dk1"/>
                </a:solidFill>
                <a:latin typeface="Arial"/>
                <a:ea typeface="Arial"/>
                <a:cs typeface="Arial"/>
                <a:sym typeface="Arial"/>
              </a:rPr>
              <a:t> </a:t>
            </a:r>
            <a:r>
              <a:rPr lang="el-GR" sz="900" b="0" i="0" u="none" strike="noStrike" cap="none" dirty="0" err="1">
                <a:solidFill>
                  <a:schemeClr val="dk1"/>
                </a:solidFill>
                <a:latin typeface="Arial"/>
                <a:ea typeface="Arial"/>
                <a:cs typeface="Arial"/>
                <a:sym typeface="Arial"/>
              </a:rPr>
              <a:t>We</a:t>
            </a:r>
            <a:r>
              <a:rPr lang="el-GR" sz="900" b="0" i="0" u="none" strike="noStrike" cap="none" dirty="0">
                <a:solidFill>
                  <a:schemeClr val="dk1"/>
                </a:solidFill>
                <a:latin typeface="Arial"/>
                <a:ea typeface="Arial"/>
                <a:cs typeface="Arial"/>
                <a:sym typeface="Arial"/>
              </a:rPr>
              <a:t> </a:t>
            </a:r>
            <a:r>
              <a:rPr lang="el-GR" sz="900" b="0" i="0" u="none" strike="noStrike" cap="none" dirty="0" err="1">
                <a:solidFill>
                  <a:schemeClr val="dk1"/>
                </a:solidFill>
                <a:latin typeface="Arial"/>
                <a:ea typeface="Arial"/>
                <a:cs typeface="Arial"/>
                <a:sym typeface="Arial"/>
              </a:rPr>
              <a:t>Can’t</a:t>
            </a:r>
            <a:r>
              <a:rPr lang="el-GR" sz="900" b="0" i="0" u="none" strike="noStrike" cap="none" dirty="0">
                <a:solidFill>
                  <a:schemeClr val="dk1"/>
                </a:solidFill>
                <a:latin typeface="Arial"/>
                <a:ea typeface="Arial"/>
                <a:cs typeface="Arial"/>
                <a:sym typeface="Arial"/>
              </a:rPr>
              <a:t> </a:t>
            </a:r>
            <a:r>
              <a:rPr lang="el-GR" sz="900" b="0" i="0" u="none" strike="noStrike" cap="none" dirty="0" err="1">
                <a:solidFill>
                  <a:schemeClr val="dk1"/>
                </a:solidFill>
                <a:latin typeface="Arial"/>
                <a:ea typeface="Arial"/>
                <a:cs typeface="Arial"/>
                <a:sym typeface="Arial"/>
              </a:rPr>
              <a:t>Talk</a:t>
            </a:r>
            <a:r>
              <a:rPr lang="el-GR" sz="900" b="0" i="0" u="none" strike="noStrike" cap="none" dirty="0">
                <a:solidFill>
                  <a:schemeClr val="dk1"/>
                </a:solidFill>
                <a:latin typeface="Arial"/>
                <a:ea typeface="Arial"/>
                <a:cs typeface="Arial"/>
                <a:sym typeface="Arial"/>
              </a:rPr>
              <a:t> </a:t>
            </a:r>
            <a:r>
              <a:rPr lang="el-GR" sz="900" b="0" i="0" u="none" strike="noStrike" cap="none" dirty="0" err="1">
                <a:solidFill>
                  <a:schemeClr val="dk1"/>
                </a:solidFill>
                <a:latin typeface="Arial"/>
                <a:ea typeface="Arial"/>
                <a:cs typeface="Arial"/>
                <a:sym typeface="Arial"/>
              </a:rPr>
              <a:t>About</a:t>
            </a:r>
            <a:r>
              <a:rPr lang="el-GR" sz="900" b="0" i="0" u="none" strike="noStrike" cap="none" dirty="0">
                <a:solidFill>
                  <a:schemeClr val="dk1"/>
                </a:solidFill>
                <a:latin typeface="Arial"/>
                <a:ea typeface="Arial"/>
                <a:cs typeface="Arial"/>
                <a:sym typeface="Arial"/>
              </a:rPr>
              <a:t> Money </a:t>
            </a:r>
            <a:r>
              <a:rPr lang="el-GR" sz="900" b="0" i="0" u="none" strike="noStrike" cap="none" dirty="0" err="1">
                <a:solidFill>
                  <a:schemeClr val="dk1"/>
                </a:solidFill>
                <a:latin typeface="Arial"/>
                <a:ea typeface="Arial"/>
                <a:cs typeface="Arial"/>
                <a:sym typeface="Arial"/>
              </a:rPr>
              <a:t>Without</a:t>
            </a:r>
            <a:r>
              <a:rPr lang="el-GR" sz="900" b="0" i="0" u="none" strike="noStrike" cap="none" dirty="0">
                <a:solidFill>
                  <a:schemeClr val="dk1"/>
                </a:solidFill>
                <a:latin typeface="Arial"/>
                <a:ea typeface="Arial"/>
                <a:cs typeface="Arial"/>
                <a:sym typeface="Arial"/>
              </a:rPr>
              <a:t> </a:t>
            </a:r>
            <a:r>
              <a:rPr lang="el-GR" sz="900" b="0" i="0" u="none" strike="noStrike" cap="none" dirty="0" err="1">
                <a:solidFill>
                  <a:schemeClr val="dk1"/>
                </a:solidFill>
                <a:latin typeface="Arial"/>
                <a:ea typeface="Arial"/>
                <a:cs typeface="Arial"/>
                <a:sym typeface="Arial"/>
              </a:rPr>
              <a:t>Talking</a:t>
            </a:r>
            <a:r>
              <a:rPr lang="el-GR" sz="900" b="0" i="0" u="none" strike="noStrike" cap="none" dirty="0">
                <a:solidFill>
                  <a:schemeClr val="dk1"/>
                </a:solidFill>
                <a:latin typeface="Arial"/>
                <a:ea typeface="Arial"/>
                <a:cs typeface="Arial"/>
                <a:sym typeface="Arial"/>
              </a:rPr>
              <a:t> </a:t>
            </a:r>
            <a:r>
              <a:rPr lang="el-GR" sz="900" b="0" i="0" u="none" strike="noStrike" cap="none" dirty="0" err="1">
                <a:solidFill>
                  <a:schemeClr val="dk1"/>
                </a:solidFill>
                <a:latin typeface="Arial"/>
                <a:ea typeface="Arial"/>
                <a:cs typeface="Arial"/>
                <a:sym typeface="Arial"/>
              </a:rPr>
              <a:t>About</a:t>
            </a:r>
            <a:r>
              <a:rPr lang="el-GR" sz="900" b="0" i="0" u="none" strike="noStrike" cap="none" dirty="0">
                <a:solidFill>
                  <a:schemeClr val="dk1"/>
                </a:solidFill>
                <a:latin typeface="Arial"/>
                <a:ea typeface="Arial"/>
                <a:cs typeface="Arial"/>
                <a:sym typeface="Arial"/>
              </a:rPr>
              <a:t> </a:t>
            </a:r>
            <a:r>
              <a:rPr lang="el-GR" sz="900" b="0" i="0" u="none" strike="noStrike" cap="none" dirty="0" err="1">
                <a:solidFill>
                  <a:schemeClr val="dk1"/>
                </a:solidFill>
                <a:latin typeface="Arial"/>
                <a:ea typeface="Arial"/>
                <a:cs typeface="Arial"/>
                <a:sym typeface="Arial"/>
              </a:rPr>
              <a:t>Culture</a:t>
            </a:r>
            <a:r>
              <a:rPr lang="el-GR" sz="900" b="0" i="0" u="none" strike="noStrike" cap="none" dirty="0">
                <a:solidFill>
                  <a:schemeClr val="dk1"/>
                </a:solidFill>
                <a:latin typeface="Arial"/>
                <a:ea typeface="Arial"/>
                <a:cs typeface="Arial"/>
                <a:sym typeface="Arial"/>
              </a:rPr>
              <a:t>. </a:t>
            </a:r>
            <a:r>
              <a:rPr lang="el-GR" sz="900" b="0" i="0" u="none" strike="noStrike" cap="none" dirty="0" err="1">
                <a:solidFill>
                  <a:schemeClr val="dk1"/>
                </a:solidFill>
                <a:latin typeface="Arial"/>
                <a:ea typeface="Arial"/>
                <a:cs typeface="Arial"/>
                <a:sym typeface="Arial"/>
              </a:rPr>
              <a:t>Forbes</a:t>
            </a:r>
            <a:r>
              <a:rPr lang="el-GR" sz="900" b="0" i="0" u="none" strike="noStrike" cap="none" dirty="0">
                <a:solidFill>
                  <a:schemeClr val="dk1"/>
                </a:solidFill>
                <a:latin typeface="Arial"/>
                <a:ea typeface="Arial"/>
                <a:cs typeface="Arial"/>
                <a:sym typeface="Arial"/>
              </a:rPr>
              <a:t>. Ανακτήθηκε 8 Μαρτίου, 2022, από τη διεύθυνση: https://www.forbes.com/sites/riankadorsainvil/2019/06/28/why-we-cant-talk-about-money-without-talking-about-culture/?sh=13ba4b185e8d</a:t>
            </a: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l-GR" sz="1600" b="0" i="0" u="none" strike="noStrike" cap="none" dirty="0">
                <a:solidFill>
                  <a:srgbClr val="000000"/>
                </a:solidFill>
                <a:latin typeface="Arial"/>
                <a:ea typeface="Arial"/>
                <a:cs typeface="Arial"/>
                <a:sym typeface="Arial"/>
              </a:rPr>
              <a:t>‌</a:t>
            </a:r>
          </a:p>
        </p:txBody>
      </p:sp>
      <p:sp>
        <p:nvSpPr>
          <p:cNvPr id="187" name="Google Shape;187;p47"/>
          <p:cNvSpPr txBox="1"/>
          <p:nvPr/>
        </p:nvSpPr>
        <p:spPr>
          <a:xfrm>
            <a:off x="353518" y="2565751"/>
            <a:ext cx="7422677" cy="4893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l-GR" sz="2400" b="0" i="0" u="none" strike="noStrike" cap="none" dirty="0">
                <a:solidFill>
                  <a:schemeClr val="dk1"/>
                </a:solidFill>
                <a:latin typeface="Calibri"/>
                <a:ea typeface="Calibri"/>
                <a:cs typeface="Calibri"/>
                <a:sym typeface="Calibri"/>
              </a:rPr>
              <a:t>Προσεγγίστε προσωπικά αυτή την πρόταση: </a:t>
            </a:r>
            <a:r>
              <a:rPr lang="el-GR" sz="2400" i="1" u="none" strike="noStrike" cap="none" dirty="0">
                <a:solidFill>
                  <a:schemeClr val="dk1"/>
                </a:solidFill>
                <a:latin typeface="Calibri"/>
                <a:ea typeface="Calibri"/>
                <a:cs typeface="Calibri"/>
                <a:sym typeface="Calibri"/>
              </a:rPr>
              <a:t>«Σκεφτείτε την </a:t>
            </a:r>
            <a:r>
              <a:rPr lang="el-GR" sz="2400" b="1" i="1" u="none" strike="noStrike" cap="none" dirty="0">
                <a:solidFill>
                  <a:schemeClr val="dk1"/>
                </a:solidFill>
                <a:latin typeface="Calibri"/>
                <a:ea typeface="Calibri"/>
                <a:cs typeface="Calibri"/>
                <a:sym typeface="Calibri"/>
              </a:rPr>
              <a:t>ιστορία</a:t>
            </a:r>
            <a:r>
              <a:rPr lang="el-GR" sz="2400" i="1" u="none" strike="noStrike" cap="none" dirty="0">
                <a:solidFill>
                  <a:schemeClr val="dk1"/>
                </a:solidFill>
                <a:latin typeface="Calibri"/>
                <a:ea typeface="Calibri"/>
                <a:cs typeface="Calibri"/>
                <a:sym typeface="Calibri"/>
              </a:rPr>
              <a:t> σας, την</a:t>
            </a:r>
            <a:r>
              <a:rPr lang="el-GR" sz="2400" b="1" i="1" u="none" strike="noStrike" cap="none" dirty="0">
                <a:solidFill>
                  <a:schemeClr val="dk1"/>
                </a:solidFill>
                <a:latin typeface="Calibri"/>
                <a:ea typeface="Calibri"/>
                <a:cs typeface="Calibri"/>
                <a:sym typeface="Calibri"/>
              </a:rPr>
              <a:t> κοινότητά</a:t>
            </a:r>
            <a:r>
              <a:rPr lang="el-GR" sz="2400" i="1" u="none" strike="noStrike" cap="none" dirty="0">
                <a:solidFill>
                  <a:schemeClr val="dk1"/>
                </a:solidFill>
                <a:latin typeface="Calibri"/>
                <a:ea typeface="Calibri"/>
                <a:cs typeface="Calibri"/>
                <a:sym typeface="Calibri"/>
              </a:rPr>
              <a:t> σας, ποιες είναι οι </a:t>
            </a:r>
            <a:r>
              <a:rPr lang="el-GR" sz="2400" b="1" i="1" u="none" strike="noStrike" cap="none" dirty="0">
                <a:solidFill>
                  <a:schemeClr val="dk1"/>
                </a:solidFill>
                <a:latin typeface="Calibri"/>
                <a:ea typeface="Calibri"/>
                <a:cs typeface="Calibri"/>
                <a:sym typeface="Calibri"/>
              </a:rPr>
              <a:t>καθημερινές οικονομικές σας δραστηριότητες</a:t>
            </a:r>
            <a:r>
              <a:rPr lang="el-GR" sz="2400" i="1"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rgbClr val="000000"/>
              </a:buClr>
              <a:buSzPts val="2400"/>
              <a:buFont typeface="Arial"/>
              <a:buNone/>
            </a:pPr>
            <a:endParaRPr sz="2400" b="0" i="1"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Arial"/>
              <a:buChar char="•"/>
            </a:pPr>
            <a:r>
              <a:rPr lang="el-GR" sz="2400" i="0" u="none" strike="noStrike" cap="none" dirty="0">
                <a:solidFill>
                  <a:schemeClr val="dk1"/>
                </a:solidFill>
                <a:latin typeface="Calibri"/>
                <a:ea typeface="Calibri"/>
                <a:cs typeface="Calibri"/>
                <a:sym typeface="Calibri"/>
              </a:rPr>
              <a:t>Μπορείτε να περιγράψετε το </a:t>
            </a:r>
            <a:r>
              <a:rPr lang="el-GR" sz="2400" b="1" i="0" u="none" strike="noStrike" cap="none" dirty="0">
                <a:solidFill>
                  <a:schemeClr val="dk1"/>
                </a:solidFill>
                <a:latin typeface="Calibri"/>
                <a:ea typeface="Calibri"/>
                <a:cs typeface="Calibri"/>
                <a:sym typeface="Calibri"/>
              </a:rPr>
              <a:t>νόμο της </a:t>
            </a:r>
            <a:r>
              <a:rPr lang="el-GR" sz="2400" b="1" i="0" u="none" strike="noStrike" cap="none" dirty="0" err="1">
                <a:solidFill>
                  <a:schemeClr val="dk1"/>
                </a:solidFill>
                <a:latin typeface="Calibri"/>
                <a:ea typeface="Calibri"/>
                <a:cs typeface="Calibri"/>
                <a:sym typeface="Calibri"/>
              </a:rPr>
              <a:t>Σαρίας</a:t>
            </a:r>
            <a:r>
              <a:rPr lang="el-GR" sz="2400" i="0" u="none" strike="noStrike" cap="none" dirty="0">
                <a:solidFill>
                  <a:schemeClr val="dk1"/>
                </a:solidFill>
                <a:latin typeface="Calibri"/>
                <a:ea typeface="Calibri"/>
                <a:cs typeface="Calibri"/>
                <a:sym typeface="Calibri"/>
              </a:rPr>
              <a:t> και το δανεισμό;</a:t>
            </a:r>
          </a:p>
          <a:p>
            <a:pPr marL="342900" marR="0" lvl="0" indent="-342900" algn="l" rtl="0">
              <a:lnSpc>
                <a:spcPct val="100000"/>
              </a:lnSpc>
              <a:spcBef>
                <a:spcPts val="0"/>
              </a:spcBef>
              <a:spcAft>
                <a:spcPts val="0"/>
              </a:spcAft>
              <a:buClr>
                <a:srgbClr val="000000"/>
              </a:buClr>
              <a:buSzPts val="2400"/>
              <a:buFont typeface="Arial"/>
              <a:buChar char="•"/>
            </a:pPr>
            <a:r>
              <a:rPr lang="el-GR" sz="2400" b="0" i="0" u="none" strike="noStrike" cap="none" dirty="0">
                <a:solidFill>
                  <a:schemeClr val="dk1"/>
                </a:solidFill>
                <a:latin typeface="Calibri"/>
                <a:ea typeface="Calibri"/>
                <a:cs typeface="Calibri"/>
                <a:sym typeface="Calibri"/>
              </a:rPr>
              <a:t>Γνωρίζετε οικογένειες όπου μόνο οι άνδρες ή μόνο οι γυναίκες ελέγχουν τα οικονομικά της οικογένειας;</a:t>
            </a:r>
          </a:p>
          <a:p>
            <a:pPr marL="342900" marR="0" lvl="0" indent="-342900" algn="l" rtl="0">
              <a:lnSpc>
                <a:spcPct val="100000"/>
              </a:lnSpc>
              <a:spcBef>
                <a:spcPts val="0"/>
              </a:spcBef>
              <a:spcAft>
                <a:spcPts val="0"/>
              </a:spcAft>
              <a:buClr>
                <a:srgbClr val="000000"/>
              </a:buClr>
              <a:buSzPts val="2400"/>
              <a:buFont typeface="Arial"/>
              <a:buChar char="•"/>
            </a:pPr>
            <a:r>
              <a:rPr lang="el-GR" sz="2400" i="0" u="none" strike="noStrike" cap="none" dirty="0">
                <a:solidFill>
                  <a:schemeClr val="dk1"/>
                </a:solidFill>
                <a:latin typeface="Calibri"/>
                <a:ea typeface="Calibri"/>
                <a:cs typeface="Calibri"/>
                <a:sym typeface="Calibri"/>
              </a:rPr>
              <a:t>Ποιες ομάδες έχουν κοινοτικές συμπεριφορές που υποστηρίζουν τα οικονομικά της οικογένειας π.χ. </a:t>
            </a:r>
            <a:r>
              <a:rPr lang="el-GR" sz="2400" b="1" i="0" u="none" strike="noStrike" cap="none" dirty="0">
                <a:solidFill>
                  <a:schemeClr val="dk1"/>
                </a:solidFill>
                <a:latin typeface="Calibri"/>
                <a:ea typeface="Calibri"/>
                <a:cs typeface="Calibri"/>
                <a:sym typeface="Calibri"/>
              </a:rPr>
              <a:t>"</a:t>
            </a:r>
            <a:r>
              <a:rPr lang="el-GR" sz="2400" b="1" i="0" u="none" strike="noStrike" cap="none" dirty="0" err="1">
                <a:solidFill>
                  <a:schemeClr val="dk1"/>
                </a:solidFill>
                <a:latin typeface="Calibri"/>
                <a:ea typeface="Calibri"/>
                <a:cs typeface="Calibri"/>
                <a:sym typeface="Calibri"/>
              </a:rPr>
              <a:t>Susu</a:t>
            </a:r>
            <a:r>
              <a:rPr lang="el-GR" sz="2400" b="1" i="0" u="none" strike="noStrike" cap="none" dirty="0">
                <a:solidFill>
                  <a:schemeClr val="dk1"/>
                </a:solidFill>
                <a:latin typeface="Calibri"/>
                <a:ea typeface="Calibri"/>
                <a:cs typeface="Calibri"/>
                <a:sym typeface="Calibri"/>
              </a:rPr>
              <a:t>", "</a:t>
            </a:r>
            <a:r>
              <a:rPr lang="el-GR" sz="2400" b="1" i="0" u="none" strike="noStrike" cap="none" dirty="0" err="1">
                <a:solidFill>
                  <a:schemeClr val="dk1"/>
                </a:solidFill>
                <a:latin typeface="Calibri"/>
                <a:ea typeface="Calibri"/>
                <a:cs typeface="Calibri"/>
                <a:sym typeface="Calibri"/>
              </a:rPr>
              <a:t>Pardnas</a:t>
            </a:r>
            <a:r>
              <a:rPr lang="el-GR" sz="2400" b="1" i="0" u="none" strike="noStrike" cap="none" dirty="0">
                <a:solidFill>
                  <a:schemeClr val="dk1"/>
                </a:solidFill>
                <a:latin typeface="Calibri"/>
                <a:ea typeface="Calibri"/>
                <a:cs typeface="Calibri"/>
                <a:sym typeface="Calibri"/>
              </a:rPr>
              <a:t>", "</a:t>
            </a:r>
            <a:r>
              <a:rPr lang="el-GR" sz="2400" b="1" i="0" u="none" strike="noStrike" cap="none" dirty="0" err="1">
                <a:solidFill>
                  <a:schemeClr val="dk1"/>
                </a:solidFill>
                <a:latin typeface="Calibri"/>
                <a:ea typeface="Calibri"/>
                <a:cs typeface="Calibri"/>
                <a:sym typeface="Calibri"/>
              </a:rPr>
              <a:t>Roscas</a:t>
            </a:r>
            <a:r>
              <a:rPr lang="el-GR" sz="2400" b="1" i="0" u="none" strike="noStrike" cap="none" dirty="0">
                <a:solidFill>
                  <a:schemeClr val="dk1"/>
                </a:solidFill>
                <a:latin typeface="Calibri"/>
                <a:ea typeface="Calibri"/>
                <a:cs typeface="Calibri"/>
                <a:sym typeface="Calibri"/>
              </a:rPr>
              <a:t>" "</a:t>
            </a:r>
            <a:r>
              <a:rPr lang="el-GR" sz="2400" b="1" i="0" u="none" strike="noStrike" cap="none" dirty="0" err="1">
                <a:solidFill>
                  <a:schemeClr val="dk1"/>
                </a:solidFill>
                <a:latin typeface="Calibri"/>
                <a:ea typeface="Calibri"/>
                <a:cs typeface="Calibri"/>
                <a:sym typeface="Calibri"/>
              </a:rPr>
              <a:t>Tandas</a:t>
            </a:r>
            <a:r>
              <a:rPr lang="el-GR" sz="2400" b="1" i="0" u="none" strike="noStrike" cap="none" dirty="0">
                <a:solidFill>
                  <a:schemeClr val="dk1"/>
                </a:solidFill>
                <a:latin typeface="Calibri"/>
                <a:ea typeface="Calibri"/>
                <a:cs typeface="Calibri"/>
                <a:sym typeface="Calibri"/>
              </a:rPr>
              <a:t>"</a:t>
            </a:r>
          </a:p>
          <a:p>
            <a:pPr marL="342900" marR="0" lvl="0" indent="-190500" algn="l" rtl="0">
              <a:lnSpc>
                <a:spcPct val="100000"/>
              </a:lnSpc>
              <a:spcBef>
                <a:spcPts val="0"/>
              </a:spcBef>
              <a:spcAft>
                <a:spcPts val="0"/>
              </a:spcAft>
              <a:buClr>
                <a:srgbClr val="000000"/>
              </a:buClr>
              <a:buSzPts val="2400"/>
              <a:buFont typeface="Arial"/>
              <a:buNone/>
            </a:pPr>
            <a:endParaRPr sz="2400" b="0" i="1" u="none" strike="noStrike" cap="none" dirty="0">
              <a:solidFill>
                <a:srgbClr val="44546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44546A"/>
              </a:solidFill>
              <a:latin typeface="Calibri"/>
              <a:ea typeface="Calibri"/>
              <a:cs typeface="Calibri"/>
              <a:sym typeface="Calibri"/>
            </a:endParaRPr>
          </a:p>
        </p:txBody>
      </p:sp>
      <p:pic>
        <p:nvPicPr>
          <p:cNvPr id="188" name="Google Shape;188;p47" descr="Text&#10;&#10;Description automatically generated"/>
          <p:cNvPicPr preferRelativeResize="0"/>
          <p:nvPr/>
        </p:nvPicPr>
        <p:blipFill rotWithShape="1">
          <a:blip r:embed="rId3">
            <a:alphaModFix/>
          </a:blip>
          <a:srcRect t="19582"/>
          <a:stretch/>
        </p:blipFill>
        <p:spPr>
          <a:xfrm>
            <a:off x="7794887" y="2913665"/>
            <a:ext cx="4886792" cy="41511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8"/>
          <p:cNvSpPr txBox="1">
            <a:spLocks noGrp="1"/>
          </p:cNvSpPr>
          <p:nvPr>
            <p:ph type="title"/>
          </p:nvPr>
        </p:nvSpPr>
        <p:spPr>
          <a:xfrm>
            <a:off x="502496" y="849934"/>
            <a:ext cx="5016174" cy="720001"/>
          </a:xfrm>
          <a:prstGeom prst="rect">
            <a:avLst/>
          </a:prstGeom>
          <a:noFill/>
          <a:ln>
            <a:noFill/>
          </a:ln>
        </p:spPr>
        <p:txBody>
          <a:bodyPr spcFirstLastPara="1" wrap="square" lIns="45700" tIns="45700" rIns="45700" bIns="45700" anchor="ctr" anchorCtr="0">
            <a:normAutofit fontScale="90000"/>
          </a:bodyPr>
          <a:lstStyle/>
          <a:p>
            <a:pPr marL="0" marR="0" lvl="0" indent="0" algn="l" rtl="0">
              <a:lnSpc>
                <a:spcPct val="90000"/>
              </a:lnSpc>
              <a:spcBef>
                <a:spcPts val="0"/>
              </a:spcBef>
              <a:spcAft>
                <a:spcPts val="0"/>
              </a:spcAft>
              <a:buClr>
                <a:schemeClr val="accent2"/>
              </a:buClr>
              <a:buSzPct val="86419"/>
              <a:buFont typeface="Calibri"/>
              <a:buNone/>
            </a:pPr>
            <a:br>
              <a:rPr lang="el-GR" dirty="0"/>
            </a:br>
            <a:r>
              <a:rPr lang="el-GR" sz="3600" dirty="0"/>
              <a:t>Χρήμα και Πολιτισμός </a:t>
            </a:r>
          </a:p>
        </p:txBody>
      </p:sp>
      <p:sp>
        <p:nvSpPr>
          <p:cNvPr id="194" name="Google Shape;194;p48"/>
          <p:cNvSpPr txBox="1"/>
          <p:nvPr/>
        </p:nvSpPr>
        <p:spPr>
          <a:xfrm>
            <a:off x="188706" y="1489941"/>
            <a:ext cx="12952507"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l-GR" sz="2000" b="1" u="none" strike="noStrike" cap="none" dirty="0">
                <a:solidFill>
                  <a:srgbClr val="C00000"/>
                </a:solidFill>
                <a:latin typeface="Calibri"/>
                <a:ea typeface="Calibri"/>
                <a:cs typeface="Calibri"/>
                <a:sym typeface="Calibri"/>
              </a:rPr>
              <a:t>«Η αλήθεια είναι ότι κάθε πτυχή των οικονομικών σας επηρεάζεται άμεσα από την ταυτότητα και τον πολιτισμό σας»</a:t>
            </a:r>
          </a:p>
        </p:txBody>
      </p:sp>
      <p:sp>
        <p:nvSpPr>
          <p:cNvPr id="195" name="Google Shape;195;p48"/>
          <p:cNvSpPr txBox="1"/>
          <p:nvPr/>
        </p:nvSpPr>
        <p:spPr>
          <a:xfrm>
            <a:off x="502498" y="391917"/>
            <a:ext cx="3200071" cy="720001"/>
          </a:xfrm>
          <a:prstGeom prst="rect">
            <a:avLst/>
          </a:prstGeom>
          <a:noFill/>
          <a:ln>
            <a:noFill/>
          </a:ln>
        </p:spPr>
        <p:txBody>
          <a:bodyPr spcFirstLastPara="1" wrap="square" lIns="45700" tIns="45700" rIns="45700" bIns="45700" anchor="ctr" anchorCtr="0">
            <a:noAutofit/>
          </a:bodyPr>
          <a:lstStyle/>
          <a:p>
            <a:pPr marL="0" marR="0" lvl="0" indent="0" algn="l" rtl="0">
              <a:lnSpc>
                <a:spcPct val="90000"/>
              </a:lnSpc>
              <a:spcBef>
                <a:spcPts val="0"/>
              </a:spcBef>
              <a:spcAft>
                <a:spcPts val="0"/>
              </a:spcAft>
              <a:buClr>
                <a:schemeClr val="accent2"/>
              </a:buClr>
              <a:buSzPts val="3892"/>
              <a:buFont typeface="Calibri"/>
              <a:buNone/>
            </a:pPr>
            <a:r>
              <a:rPr lang="el-GR" sz="3200" b="1" i="0" u="none" strike="noStrike" cap="none">
                <a:solidFill>
                  <a:schemeClr val="accent2"/>
                </a:solidFill>
                <a:latin typeface="Calibri"/>
                <a:ea typeface="Calibri"/>
                <a:cs typeface="Calibri"/>
                <a:sym typeface="Calibri"/>
              </a:rPr>
              <a:t>Δραστηριότητα M2.4b</a:t>
            </a:r>
          </a:p>
        </p:txBody>
      </p:sp>
      <p:sp>
        <p:nvSpPr>
          <p:cNvPr id="196" name="Google Shape;196;p48"/>
          <p:cNvSpPr txBox="1"/>
          <p:nvPr/>
        </p:nvSpPr>
        <p:spPr>
          <a:xfrm>
            <a:off x="6664960" y="7046551"/>
            <a:ext cx="667004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l-GR" sz="800" b="0" i="0" u="none" strike="noStrike" cap="none" dirty="0">
                <a:solidFill>
                  <a:srgbClr val="979797"/>
                </a:solidFill>
                <a:latin typeface="Arial"/>
                <a:ea typeface="Arial"/>
                <a:cs typeface="Arial"/>
                <a:sym typeface="Arial"/>
              </a:rPr>
              <a:t>Πηγές: </a:t>
            </a:r>
            <a:r>
              <a:rPr lang="el-GR" sz="800" b="0" i="0" u="none" strike="noStrike" cap="none" dirty="0" err="1">
                <a:solidFill>
                  <a:srgbClr val="979797"/>
                </a:solidFill>
                <a:latin typeface="Arial"/>
                <a:ea typeface="Arial"/>
                <a:cs typeface="Arial"/>
                <a:sym typeface="Arial"/>
              </a:rPr>
              <a:t>Dorsainvil</a:t>
            </a:r>
            <a:r>
              <a:rPr lang="el-GR" sz="800" b="0" i="0" u="none" strike="noStrike" cap="none" dirty="0">
                <a:solidFill>
                  <a:srgbClr val="979797"/>
                </a:solidFill>
                <a:latin typeface="Arial"/>
                <a:ea typeface="Arial"/>
                <a:cs typeface="Arial"/>
                <a:sym typeface="Arial"/>
              </a:rPr>
              <a:t>, R. (</a:t>
            </a:r>
            <a:r>
              <a:rPr lang="el-GR" sz="800" b="0" i="0" u="none" strike="noStrike" cap="none" dirty="0" err="1">
                <a:solidFill>
                  <a:srgbClr val="979797"/>
                </a:solidFill>
                <a:latin typeface="Arial"/>
                <a:ea typeface="Arial"/>
                <a:cs typeface="Arial"/>
                <a:sym typeface="Arial"/>
              </a:rPr>
              <a:t>n.d</a:t>
            </a:r>
            <a:r>
              <a:rPr lang="el-GR" sz="800" b="0" i="0" u="none" strike="noStrike" cap="none" dirty="0">
                <a:solidFill>
                  <a:srgbClr val="979797"/>
                </a:solidFill>
                <a:latin typeface="Arial"/>
                <a:ea typeface="Arial"/>
                <a:cs typeface="Arial"/>
                <a:sym typeface="Arial"/>
              </a:rPr>
              <a:t>.). </a:t>
            </a:r>
            <a:r>
              <a:rPr lang="el-GR" sz="800" b="0" i="0" u="none" strike="noStrike" cap="none" dirty="0" err="1">
                <a:solidFill>
                  <a:srgbClr val="979797"/>
                </a:solidFill>
                <a:latin typeface="Arial"/>
                <a:ea typeface="Arial"/>
                <a:cs typeface="Arial"/>
                <a:sym typeface="Arial"/>
              </a:rPr>
              <a:t>Why</a:t>
            </a:r>
            <a:r>
              <a:rPr lang="el-GR" sz="800" b="0" i="0" u="none" strike="noStrike" cap="none" dirty="0">
                <a:solidFill>
                  <a:srgbClr val="979797"/>
                </a:solidFill>
                <a:latin typeface="Arial"/>
                <a:ea typeface="Arial"/>
                <a:cs typeface="Arial"/>
                <a:sym typeface="Arial"/>
              </a:rPr>
              <a:t> </a:t>
            </a:r>
            <a:r>
              <a:rPr lang="el-GR" sz="800" b="0" i="0" u="none" strike="noStrike" cap="none" dirty="0" err="1">
                <a:solidFill>
                  <a:srgbClr val="979797"/>
                </a:solidFill>
                <a:latin typeface="Arial"/>
                <a:ea typeface="Arial"/>
                <a:cs typeface="Arial"/>
                <a:sym typeface="Arial"/>
              </a:rPr>
              <a:t>We</a:t>
            </a:r>
            <a:r>
              <a:rPr lang="el-GR" sz="800" b="0" i="0" u="none" strike="noStrike" cap="none" dirty="0">
                <a:solidFill>
                  <a:srgbClr val="979797"/>
                </a:solidFill>
                <a:latin typeface="Arial"/>
                <a:ea typeface="Arial"/>
                <a:cs typeface="Arial"/>
                <a:sym typeface="Arial"/>
              </a:rPr>
              <a:t> </a:t>
            </a:r>
            <a:r>
              <a:rPr lang="el-GR" sz="800" b="0" i="0" u="none" strike="noStrike" cap="none" dirty="0" err="1">
                <a:solidFill>
                  <a:srgbClr val="979797"/>
                </a:solidFill>
                <a:latin typeface="Arial"/>
                <a:ea typeface="Arial"/>
                <a:cs typeface="Arial"/>
                <a:sym typeface="Arial"/>
              </a:rPr>
              <a:t>Can’t</a:t>
            </a:r>
            <a:r>
              <a:rPr lang="el-GR" sz="800" b="0" i="0" u="none" strike="noStrike" cap="none" dirty="0">
                <a:solidFill>
                  <a:srgbClr val="979797"/>
                </a:solidFill>
                <a:latin typeface="Arial"/>
                <a:ea typeface="Arial"/>
                <a:cs typeface="Arial"/>
                <a:sym typeface="Arial"/>
              </a:rPr>
              <a:t> </a:t>
            </a:r>
            <a:r>
              <a:rPr lang="el-GR" sz="800" b="0" i="0" u="none" strike="noStrike" cap="none" dirty="0" err="1">
                <a:solidFill>
                  <a:srgbClr val="979797"/>
                </a:solidFill>
                <a:latin typeface="Arial"/>
                <a:ea typeface="Arial"/>
                <a:cs typeface="Arial"/>
                <a:sym typeface="Arial"/>
              </a:rPr>
              <a:t>Talk</a:t>
            </a:r>
            <a:r>
              <a:rPr lang="el-GR" sz="800" b="0" i="0" u="none" strike="noStrike" cap="none" dirty="0">
                <a:solidFill>
                  <a:srgbClr val="979797"/>
                </a:solidFill>
                <a:latin typeface="Arial"/>
                <a:ea typeface="Arial"/>
                <a:cs typeface="Arial"/>
                <a:sym typeface="Arial"/>
              </a:rPr>
              <a:t> </a:t>
            </a:r>
            <a:r>
              <a:rPr lang="el-GR" sz="800" b="0" i="0" u="none" strike="noStrike" cap="none" dirty="0" err="1">
                <a:solidFill>
                  <a:srgbClr val="979797"/>
                </a:solidFill>
                <a:latin typeface="Arial"/>
                <a:ea typeface="Arial"/>
                <a:cs typeface="Arial"/>
                <a:sym typeface="Arial"/>
              </a:rPr>
              <a:t>About</a:t>
            </a:r>
            <a:r>
              <a:rPr lang="el-GR" sz="800" b="0" i="0" u="none" strike="noStrike" cap="none" dirty="0">
                <a:solidFill>
                  <a:srgbClr val="979797"/>
                </a:solidFill>
                <a:latin typeface="Arial"/>
                <a:ea typeface="Arial"/>
                <a:cs typeface="Arial"/>
                <a:sym typeface="Arial"/>
              </a:rPr>
              <a:t> Money </a:t>
            </a:r>
            <a:r>
              <a:rPr lang="el-GR" sz="800" b="0" i="0" u="none" strike="noStrike" cap="none" dirty="0" err="1">
                <a:solidFill>
                  <a:srgbClr val="979797"/>
                </a:solidFill>
                <a:latin typeface="Arial"/>
                <a:ea typeface="Arial"/>
                <a:cs typeface="Arial"/>
                <a:sym typeface="Arial"/>
              </a:rPr>
              <a:t>Without</a:t>
            </a:r>
            <a:r>
              <a:rPr lang="el-GR" sz="800" b="0" i="0" u="none" strike="noStrike" cap="none" dirty="0">
                <a:solidFill>
                  <a:srgbClr val="979797"/>
                </a:solidFill>
                <a:latin typeface="Arial"/>
                <a:ea typeface="Arial"/>
                <a:cs typeface="Arial"/>
                <a:sym typeface="Arial"/>
              </a:rPr>
              <a:t> </a:t>
            </a:r>
            <a:r>
              <a:rPr lang="el-GR" sz="800" b="0" i="0" u="none" strike="noStrike" cap="none" dirty="0" err="1">
                <a:solidFill>
                  <a:srgbClr val="979797"/>
                </a:solidFill>
                <a:latin typeface="Arial"/>
                <a:ea typeface="Arial"/>
                <a:cs typeface="Arial"/>
                <a:sym typeface="Arial"/>
              </a:rPr>
              <a:t>Talking</a:t>
            </a:r>
            <a:r>
              <a:rPr lang="el-GR" sz="800" b="0" i="0" u="none" strike="noStrike" cap="none" dirty="0">
                <a:solidFill>
                  <a:srgbClr val="979797"/>
                </a:solidFill>
                <a:latin typeface="Arial"/>
                <a:ea typeface="Arial"/>
                <a:cs typeface="Arial"/>
                <a:sym typeface="Arial"/>
              </a:rPr>
              <a:t> </a:t>
            </a:r>
            <a:r>
              <a:rPr lang="el-GR" sz="800" b="0" i="0" u="none" strike="noStrike" cap="none" dirty="0" err="1">
                <a:solidFill>
                  <a:srgbClr val="979797"/>
                </a:solidFill>
                <a:latin typeface="Arial"/>
                <a:ea typeface="Arial"/>
                <a:cs typeface="Arial"/>
                <a:sym typeface="Arial"/>
              </a:rPr>
              <a:t>About</a:t>
            </a:r>
            <a:r>
              <a:rPr lang="el-GR" sz="800" b="0" i="0" u="none" strike="noStrike" cap="none" dirty="0">
                <a:solidFill>
                  <a:srgbClr val="979797"/>
                </a:solidFill>
                <a:latin typeface="Arial"/>
                <a:ea typeface="Arial"/>
                <a:cs typeface="Arial"/>
                <a:sym typeface="Arial"/>
              </a:rPr>
              <a:t> </a:t>
            </a:r>
            <a:r>
              <a:rPr lang="el-GR" sz="800" b="0" i="0" u="none" strike="noStrike" cap="none" dirty="0" err="1">
                <a:solidFill>
                  <a:srgbClr val="979797"/>
                </a:solidFill>
                <a:latin typeface="Arial"/>
                <a:ea typeface="Arial"/>
                <a:cs typeface="Arial"/>
                <a:sym typeface="Arial"/>
              </a:rPr>
              <a:t>Culture</a:t>
            </a:r>
            <a:r>
              <a:rPr lang="el-GR" sz="800" b="0" i="0" u="none" strike="noStrike" cap="none" dirty="0">
                <a:solidFill>
                  <a:srgbClr val="979797"/>
                </a:solidFill>
                <a:latin typeface="Arial"/>
                <a:ea typeface="Arial"/>
                <a:cs typeface="Arial"/>
                <a:sym typeface="Arial"/>
              </a:rPr>
              <a:t>. </a:t>
            </a:r>
            <a:r>
              <a:rPr lang="el-GR" sz="800" b="0" i="0" u="none" strike="noStrike" cap="none" dirty="0" err="1">
                <a:solidFill>
                  <a:srgbClr val="979797"/>
                </a:solidFill>
                <a:latin typeface="Arial"/>
                <a:ea typeface="Arial"/>
                <a:cs typeface="Arial"/>
                <a:sym typeface="Arial"/>
              </a:rPr>
              <a:t>Forbes</a:t>
            </a:r>
            <a:r>
              <a:rPr lang="el-GR" sz="800" b="0" i="0" u="none" strike="noStrike" cap="none" dirty="0">
                <a:solidFill>
                  <a:srgbClr val="979797"/>
                </a:solidFill>
                <a:latin typeface="Arial"/>
                <a:ea typeface="Arial"/>
                <a:cs typeface="Arial"/>
                <a:sym typeface="Arial"/>
              </a:rPr>
              <a:t>. Ανακτήθηκε 8 Μαρτίου, 2022, από τη διεύθυνση: https://www.forbes.com/sites/riankadorsainvil/2019/06/28/why-we-cant-talk-about-money-without-talking-about-culture/?sh=13ba4b185e8d</a:t>
            </a: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l-GR" sz="1400" b="0" i="0" u="none" strike="noStrike" cap="none" dirty="0">
                <a:solidFill>
                  <a:srgbClr val="000000"/>
                </a:solidFill>
                <a:latin typeface="Arial"/>
                <a:ea typeface="Arial"/>
                <a:cs typeface="Arial"/>
                <a:sym typeface="Arial"/>
              </a:rPr>
              <a:t>‌</a:t>
            </a:r>
          </a:p>
        </p:txBody>
      </p:sp>
      <p:sp>
        <p:nvSpPr>
          <p:cNvPr id="197" name="Google Shape;197;p48"/>
          <p:cNvSpPr txBox="1"/>
          <p:nvPr/>
        </p:nvSpPr>
        <p:spPr>
          <a:xfrm>
            <a:off x="441776" y="2210086"/>
            <a:ext cx="12089240" cy="483205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44546A"/>
              </a:buClr>
              <a:buSzPts val="2400"/>
              <a:buFont typeface="Arial"/>
              <a:buChar char="•"/>
            </a:pPr>
            <a:r>
              <a:rPr lang="el-GR" sz="2800" i="0" u="none" strike="noStrike" cap="none" dirty="0">
                <a:solidFill>
                  <a:srgbClr val="44546A"/>
                </a:solidFill>
                <a:latin typeface="Calibri"/>
                <a:ea typeface="Calibri"/>
                <a:cs typeface="Calibri"/>
                <a:sym typeface="Calibri"/>
              </a:rPr>
              <a:t>Προσδιορίστε </a:t>
            </a:r>
            <a:r>
              <a:rPr lang="el-GR" sz="2800" b="1" i="0" u="none" strike="noStrike" cap="none" dirty="0">
                <a:solidFill>
                  <a:srgbClr val="44546A"/>
                </a:solidFill>
                <a:latin typeface="Calibri"/>
                <a:ea typeface="Calibri"/>
                <a:cs typeface="Calibri"/>
                <a:sym typeface="Calibri"/>
              </a:rPr>
              <a:t>τα ιστορικά και κοινοτικά στοιχεία</a:t>
            </a:r>
            <a:r>
              <a:rPr lang="el-GR" sz="2800" i="0" u="none" strike="noStrike" cap="none" dirty="0">
                <a:solidFill>
                  <a:srgbClr val="44546A"/>
                </a:solidFill>
                <a:latin typeface="Calibri"/>
                <a:ea typeface="Calibri"/>
                <a:cs typeface="Calibri"/>
                <a:sym typeface="Calibri"/>
              </a:rPr>
              <a:t> της ταυτότητάς σας για να κατανοήσετε τα «χρηματικά βάρη που έχετε στο τραπέζι».</a:t>
            </a:r>
          </a:p>
          <a:p>
            <a:pPr marL="342900" marR="0" lvl="0" indent="-190500" algn="l" rtl="0">
              <a:lnSpc>
                <a:spcPct val="100000"/>
              </a:lnSpc>
              <a:spcBef>
                <a:spcPts val="0"/>
              </a:spcBef>
              <a:spcAft>
                <a:spcPts val="0"/>
              </a:spcAft>
              <a:buClr>
                <a:srgbClr val="44546A"/>
              </a:buClr>
              <a:buSzPts val="2400"/>
              <a:buFont typeface="Arial"/>
              <a:buNone/>
            </a:pPr>
            <a:endParaRPr sz="28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44546A"/>
              </a:buClr>
              <a:buSzPts val="2400"/>
              <a:buFont typeface="Arial"/>
              <a:buChar char="•"/>
            </a:pPr>
            <a:r>
              <a:rPr lang="el-GR" sz="2800" i="0" u="none" strike="noStrike" cap="none" dirty="0">
                <a:solidFill>
                  <a:srgbClr val="44546A"/>
                </a:solidFill>
                <a:latin typeface="Calibri"/>
                <a:ea typeface="Calibri"/>
                <a:cs typeface="Calibri"/>
                <a:sym typeface="Calibri"/>
              </a:rPr>
              <a:t>Επηρεάζει η </a:t>
            </a:r>
            <a:r>
              <a:rPr lang="el-GR" sz="2800" b="1" i="0" u="none" strike="noStrike" cap="none" dirty="0">
                <a:solidFill>
                  <a:srgbClr val="44546A"/>
                </a:solidFill>
                <a:latin typeface="Calibri"/>
                <a:ea typeface="Calibri"/>
                <a:cs typeface="Calibri"/>
                <a:sym typeface="Calibri"/>
              </a:rPr>
              <a:t>κοινότητά </a:t>
            </a:r>
            <a:r>
              <a:rPr lang="el-GR" sz="2800" i="0" u="none" strike="noStrike" cap="none" dirty="0">
                <a:solidFill>
                  <a:srgbClr val="44546A"/>
                </a:solidFill>
                <a:latin typeface="Calibri"/>
                <a:ea typeface="Calibri"/>
                <a:cs typeface="Calibri"/>
                <a:sym typeface="Calibri"/>
              </a:rPr>
              <a:t>σας τις οικονομικές σας επιλογές;</a:t>
            </a:r>
          </a:p>
          <a:p>
            <a:pPr marL="342900" marR="0" lvl="0" indent="-190500" algn="l" rtl="0">
              <a:lnSpc>
                <a:spcPct val="100000"/>
              </a:lnSpc>
              <a:spcBef>
                <a:spcPts val="0"/>
              </a:spcBef>
              <a:spcAft>
                <a:spcPts val="0"/>
              </a:spcAft>
              <a:buClr>
                <a:srgbClr val="44546A"/>
              </a:buClr>
              <a:buSzPts val="2400"/>
              <a:buFont typeface="Arial"/>
              <a:buNone/>
            </a:pPr>
            <a:endParaRPr sz="2800" b="0" i="1" u="none" strike="noStrike" cap="none" dirty="0">
              <a:solidFill>
                <a:srgbClr val="44546A"/>
              </a:solidFill>
              <a:latin typeface="Calibri"/>
              <a:ea typeface="Calibri"/>
              <a:cs typeface="Calibri"/>
              <a:sym typeface="Calibri"/>
            </a:endParaRPr>
          </a:p>
          <a:p>
            <a:pPr marL="342900" marR="0" lvl="0" indent="-342900" algn="l" rtl="0">
              <a:lnSpc>
                <a:spcPct val="100000"/>
              </a:lnSpc>
              <a:spcBef>
                <a:spcPts val="0"/>
              </a:spcBef>
              <a:spcAft>
                <a:spcPts val="0"/>
              </a:spcAft>
              <a:buClr>
                <a:srgbClr val="44546A"/>
              </a:buClr>
              <a:buSzPts val="2400"/>
              <a:buFont typeface="Arial"/>
              <a:buChar char="•"/>
            </a:pPr>
            <a:r>
              <a:rPr lang="el-GR" sz="2800" b="0" i="0" u="none" strike="noStrike" cap="none" dirty="0">
                <a:solidFill>
                  <a:srgbClr val="44546A"/>
                </a:solidFill>
                <a:latin typeface="Calibri"/>
                <a:ea typeface="Calibri"/>
                <a:cs typeface="Calibri"/>
                <a:sym typeface="Calibri"/>
              </a:rPr>
              <a:t>Έχετε μια οικογενειακή οικονομική ιστορία; </a:t>
            </a:r>
          </a:p>
          <a:p>
            <a:pPr marL="0" marR="0" lvl="0" indent="0" algn="l" rtl="0">
              <a:lnSpc>
                <a:spcPct val="100000"/>
              </a:lnSpc>
              <a:spcBef>
                <a:spcPts val="0"/>
              </a:spcBef>
              <a:spcAft>
                <a:spcPts val="0"/>
              </a:spcAft>
              <a:buNone/>
            </a:pPr>
            <a:endParaRPr sz="2800" b="0" i="0" u="none" strike="noStrike" cap="none" dirty="0">
              <a:solidFill>
                <a:srgbClr val="44546A"/>
              </a:solidFill>
              <a:latin typeface="Calibri"/>
              <a:ea typeface="Calibri"/>
              <a:cs typeface="Calibri"/>
              <a:sym typeface="Calibri"/>
            </a:endParaRPr>
          </a:p>
          <a:p>
            <a:pPr marL="342900" marR="0" lvl="0" indent="-342900" algn="l" rtl="0">
              <a:lnSpc>
                <a:spcPct val="100000"/>
              </a:lnSpc>
              <a:spcBef>
                <a:spcPts val="0"/>
              </a:spcBef>
              <a:spcAft>
                <a:spcPts val="0"/>
              </a:spcAft>
              <a:buClr>
                <a:srgbClr val="44546A"/>
              </a:buClr>
              <a:buSzPts val="2400"/>
              <a:buFont typeface="Arial"/>
              <a:buChar char="•"/>
            </a:pPr>
            <a:r>
              <a:rPr lang="el-GR" sz="2800" i="0" u="none" strike="noStrike" cap="none" dirty="0">
                <a:solidFill>
                  <a:srgbClr val="44546A"/>
                </a:solidFill>
                <a:latin typeface="Calibri"/>
                <a:ea typeface="Calibri"/>
                <a:cs typeface="Calibri"/>
                <a:sym typeface="Calibri"/>
              </a:rPr>
              <a:t>Αποσαφηνίστε </a:t>
            </a:r>
            <a:r>
              <a:rPr lang="el-GR" sz="2800" b="1" i="0" u="none" strike="noStrike" cap="none" dirty="0">
                <a:solidFill>
                  <a:srgbClr val="44546A"/>
                </a:solidFill>
                <a:latin typeface="Calibri"/>
                <a:ea typeface="Calibri"/>
                <a:cs typeface="Calibri"/>
                <a:sym typeface="Calibri"/>
              </a:rPr>
              <a:t>άχρηστες ή αρνητικές ιστορίες</a:t>
            </a:r>
            <a:r>
              <a:rPr lang="el-GR" sz="2800" i="0" u="none" strike="noStrike" cap="none" dirty="0">
                <a:solidFill>
                  <a:srgbClr val="44546A"/>
                </a:solidFill>
                <a:latin typeface="Calibri"/>
                <a:ea typeface="Calibri"/>
                <a:cs typeface="Calibri"/>
                <a:sym typeface="Calibri"/>
              </a:rPr>
              <a:t> για τα χρήματα που έχετε μάθει στο παρελθόν.</a:t>
            </a:r>
          </a:p>
          <a:p>
            <a:pPr marL="342900" marR="0" lvl="0" indent="-190500" algn="l" rtl="0">
              <a:lnSpc>
                <a:spcPct val="100000"/>
              </a:lnSpc>
              <a:spcBef>
                <a:spcPts val="0"/>
              </a:spcBef>
              <a:spcAft>
                <a:spcPts val="0"/>
              </a:spcAft>
              <a:buClr>
                <a:srgbClr val="44546A"/>
              </a:buClr>
              <a:buSzPts val="2400"/>
              <a:buFont typeface="Arial"/>
              <a:buNone/>
            </a:pPr>
            <a:endParaRPr sz="28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44546A"/>
              </a:buClr>
              <a:buSzPts val="2400"/>
              <a:buFont typeface="Arial"/>
              <a:buChar char="•"/>
            </a:pPr>
            <a:r>
              <a:rPr lang="el-GR" sz="2800" b="0" i="0" u="none" strike="noStrike" cap="none" dirty="0">
                <a:solidFill>
                  <a:srgbClr val="44546A"/>
                </a:solidFill>
                <a:latin typeface="Calibri"/>
                <a:ea typeface="Calibri"/>
                <a:cs typeface="Calibri"/>
                <a:sym typeface="Calibri"/>
              </a:rPr>
              <a:t>Πριν πάρετε οποιαδήποτε οικονομική απόφαση, θυμηθείτε την ιστορία που θέλετε να πείτε στον εαυτό σας.</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grpSp>
        <p:nvGrpSpPr>
          <p:cNvPr id="202" name="Google Shape;202;p11"/>
          <p:cNvGrpSpPr/>
          <p:nvPr/>
        </p:nvGrpSpPr>
        <p:grpSpPr>
          <a:xfrm>
            <a:off x="383358" y="603062"/>
            <a:ext cx="12331544" cy="602892"/>
            <a:chOff x="-1" y="-1"/>
            <a:chExt cx="12331542" cy="602891"/>
          </a:xfrm>
        </p:grpSpPr>
        <p:sp>
          <p:nvSpPr>
            <p:cNvPr id="203" name="Google Shape;203;p11"/>
            <p:cNvSpPr/>
            <p:nvPr/>
          </p:nvSpPr>
          <p:spPr>
            <a:xfrm>
              <a:off x="-1" y="-1"/>
              <a:ext cx="12331542" cy="602891"/>
            </a:xfrm>
            <a:prstGeom prst="rect">
              <a:avLst/>
            </a:prstGeom>
            <a:solidFill>
              <a:srgbClr val="374856"/>
            </a:solidFill>
            <a:ln>
              <a:noFill/>
            </a:ln>
          </p:spPr>
          <p:txBody>
            <a:bodyPr spcFirstLastPara="1" wrap="square" lIns="45700" tIns="45700" rIns="45700" bIns="45700" anchor="ctr" anchorCtr="0">
              <a:noAutofit/>
            </a:bodyPr>
            <a:lstStyle/>
            <a:p>
              <a:pPr marL="0" marR="0" lvl="0" indent="0" algn="just" rtl="0">
                <a:lnSpc>
                  <a:spcPct val="90000"/>
                </a:lnSpc>
                <a:spcBef>
                  <a:spcPts val="0"/>
                </a:spcBef>
                <a:spcAft>
                  <a:spcPts val="0"/>
                </a:spcAft>
                <a:buClr>
                  <a:srgbClr val="FFFFFF"/>
                </a:buClr>
                <a:buSzPts val="2400"/>
                <a:buFont typeface="Calibri"/>
                <a:buNone/>
              </a:pPr>
              <a:endParaRPr sz="2400" b="1" i="1" u="none" strike="noStrike" cap="none">
                <a:solidFill>
                  <a:srgbClr val="FFFFFF"/>
                </a:solidFill>
                <a:latin typeface="Calibri"/>
                <a:ea typeface="Calibri"/>
                <a:cs typeface="Calibri"/>
                <a:sym typeface="Calibri"/>
              </a:endParaRPr>
            </a:p>
          </p:txBody>
        </p:sp>
        <p:sp>
          <p:nvSpPr>
            <p:cNvPr id="204" name="Google Shape;204;p11"/>
            <p:cNvSpPr txBox="1"/>
            <p:nvPr/>
          </p:nvSpPr>
          <p:spPr>
            <a:xfrm>
              <a:off x="26279" y="89099"/>
              <a:ext cx="12278983" cy="424690"/>
            </a:xfrm>
            <a:prstGeom prst="rect">
              <a:avLst/>
            </a:prstGeom>
            <a:noFill/>
            <a:ln>
              <a:noFill/>
            </a:ln>
          </p:spPr>
          <p:txBody>
            <a:bodyPr spcFirstLastPara="1" wrap="square" lIns="45700" tIns="45700" rIns="45700" bIns="45700" anchor="ctr" anchorCtr="0">
              <a:spAutoFit/>
            </a:bodyPr>
            <a:lstStyle/>
            <a:p>
              <a:pPr marL="0" marR="0" lvl="0" indent="0" algn="just" rtl="0">
                <a:lnSpc>
                  <a:spcPct val="90000"/>
                </a:lnSpc>
                <a:spcBef>
                  <a:spcPts val="0"/>
                </a:spcBef>
                <a:spcAft>
                  <a:spcPts val="0"/>
                </a:spcAft>
                <a:buClr>
                  <a:srgbClr val="FFFFFF"/>
                </a:buClr>
                <a:buSzPts val="2400"/>
                <a:buFont typeface="Calibri"/>
                <a:buNone/>
              </a:pPr>
              <a:r>
                <a:rPr lang="el-GR" sz="2400" b="1" i="1" u="none" strike="noStrike" cap="none" dirty="0">
                  <a:solidFill>
                    <a:srgbClr val="FFFFFF"/>
                  </a:solidFill>
                  <a:latin typeface="Calibri"/>
                  <a:ea typeface="Calibri"/>
                  <a:cs typeface="Calibri"/>
                  <a:sym typeface="Calibri"/>
                </a:rPr>
                <a:t>Προϋπολογισμός και η Εφαρμογή Money </a:t>
              </a:r>
              <a:r>
                <a:rPr lang="el-GR" sz="2400" b="1" i="1" u="none" strike="noStrike" cap="none" dirty="0" err="1">
                  <a:solidFill>
                    <a:srgbClr val="FFFFFF"/>
                  </a:solidFill>
                  <a:latin typeface="Calibri"/>
                  <a:ea typeface="Calibri"/>
                  <a:cs typeface="Calibri"/>
                  <a:sym typeface="Calibri"/>
                </a:rPr>
                <a:t>Matters</a:t>
              </a:r>
              <a:endParaRPr lang="el-GR" sz="2400" b="1" i="1" u="none" strike="noStrike" cap="none" dirty="0">
                <a:solidFill>
                  <a:srgbClr val="FFFFFF"/>
                </a:solidFill>
                <a:latin typeface="Calibri"/>
                <a:ea typeface="Calibri"/>
                <a:cs typeface="Calibri"/>
                <a:sym typeface="Calibri"/>
              </a:endParaRPr>
            </a:p>
          </p:txBody>
        </p:sp>
      </p:grpSp>
      <p:sp>
        <p:nvSpPr>
          <p:cNvPr id="205" name="Google Shape;205;p11"/>
          <p:cNvSpPr txBox="1"/>
          <p:nvPr/>
        </p:nvSpPr>
        <p:spPr>
          <a:xfrm>
            <a:off x="961569" y="1465872"/>
            <a:ext cx="5131319" cy="862554"/>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44546A"/>
              </a:buClr>
              <a:buSzPts val="2919"/>
              <a:buFont typeface="Calibri"/>
              <a:buNone/>
            </a:pPr>
            <a:r>
              <a:rPr lang="el-GR" sz="2700" b="0" i="0" u="none" strike="noStrike" cap="none" dirty="0">
                <a:solidFill>
                  <a:srgbClr val="44546A"/>
                </a:solidFill>
                <a:latin typeface="Calibri"/>
                <a:ea typeface="Calibri"/>
                <a:cs typeface="Calibri"/>
                <a:sym typeface="Calibri"/>
              </a:rPr>
              <a:t>Ο προϋπολογισμός είναι η διαδικασία σχεδιασμού του τρόπου με τον οποίο θα ξοδέψετε τα χρήματά σας. </a:t>
            </a:r>
          </a:p>
        </p:txBody>
      </p:sp>
      <p:pic>
        <p:nvPicPr>
          <p:cNvPr id="206" name="Google Shape;206;p11"/>
          <p:cNvPicPr preferRelativeResize="0"/>
          <p:nvPr/>
        </p:nvPicPr>
        <p:blipFill rotWithShape="1">
          <a:blip r:embed="rId3">
            <a:alphaModFix/>
          </a:blip>
          <a:srcRect/>
          <a:stretch/>
        </p:blipFill>
        <p:spPr>
          <a:xfrm>
            <a:off x="6792303" y="1977933"/>
            <a:ext cx="2431970" cy="5301997"/>
          </a:xfrm>
          <a:prstGeom prst="rect">
            <a:avLst/>
          </a:prstGeom>
          <a:noFill/>
          <a:ln>
            <a:noFill/>
          </a:ln>
        </p:spPr>
      </p:pic>
      <p:pic>
        <p:nvPicPr>
          <p:cNvPr id="207" name="Google Shape;207;p11"/>
          <p:cNvPicPr preferRelativeResize="0"/>
          <p:nvPr/>
        </p:nvPicPr>
        <p:blipFill rotWithShape="1">
          <a:blip r:embed="rId4">
            <a:alphaModFix/>
          </a:blip>
          <a:srcRect/>
          <a:stretch/>
        </p:blipFill>
        <p:spPr>
          <a:xfrm>
            <a:off x="9517350" y="1952544"/>
            <a:ext cx="2341306" cy="5176306"/>
          </a:xfrm>
          <a:prstGeom prst="rect">
            <a:avLst/>
          </a:prstGeom>
          <a:noFill/>
          <a:ln>
            <a:noFill/>
          </a:ln>
        </p:spPr>
      </p:pic>
      <p:sp>
        <p:nvSpPr>
          <p:cNvPr id="208" name="Google Shape;208;p11"/>
          <p:cNvSpPr/>
          <p:nvPr/>
        </p:nvSpPr>
        <p:spPr>
          <a:xfrm>
            <a:off x="862260" y="3375898"/>
            <a:ext cx="578211" cy="230332"/>
          </a:xfrm>
          <a:prstGeom prst="rightArrow">
            <a:avLst>
              <a:gd name="adj1" fmla="val 50000"/>
              <a:gd name="adj2" fmla="val 500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9" name="Google Shape;209;p11"/>
          <p:cNvSpPr/>
          <p:nvPr/>
        </p:nvSpPr>
        <p:spPr>
          <a:xfrm>
            <a:off x="383358" y="1666817"/>
            <a:ext cx="578211" cy="230332"/>
          </a:xfrm>
          <a:prstGeom prst="rightArrow">
            <a:avLst>
              <a:gd name="adj1" fmla="val 50000"/>
              <a:gd name="adj2" fmla="val 500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0" name="Google Shape;210;p11"/>
          <p:cNvSpPr/>
          <p:nvPr/>
        </p:nvSpPr>
        <p:spPr>
          <a:xfrm>
            <a:off x="1221972" y="4724883"/>
            <a:ext cx="594708" cy="230331"/>
          </a:xfrm>
          <a:prstGeom prst="rightArrow">
            <a:avLst>
              <a:gd name="adj1" fmla="val 50000"/>
              <a:gd name="adj2" fmla="val 500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1" name="Google Shape;211;p11"/>
          <p:cNvSpPr txBox="1"/>
          <p:nvPr/>
        </p:nvSpPr>
        <p:spPr>
          <a:xfrm>
            <a:off x="9923688" y="6928795"/>
            <a:ext cx="328382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l-GR" sz="2000" b="0" i="0" u="none" strike="noStrike" cap="none" dirty="0">
                <a:solidFill>
                  <a:srgbClr val="000000"/>
                </a:solidFill>
                <a:latin typeface="Calibri"/>
                <a:ea typeface="Calibri"/>
                <a:cs typeface="Calibri"/>
                <a:sym typeface="Calibri"/>
              </a:rPr>
              <a:t>Εφαρμογή Money </a:t>
            </a:r>
            <a:r>
              <a:rPr lang="el-GR" sz="2000" b="0" i="0" u="none" strike="noStrike" cap="none" dirty="0" err="1">
                <a:solidFill>
                  <a:srgbClr val="000000"/>
                </a:solidFill>
                <a:latin typeface="Calibri"/>
                <a:ea typeface="Calibri"/>
                <a:cs typeface="Calibri"/>
                <a:sym typeface="Calibri"/>
              </a:rPr>
              <a:t>Matters</a:t>
            </a:r>
            <a:endParaRPr lang="el-GR" sz="2000" b="0" i="0" u="none" strike="noStrike" cap="none" dirty="0">
              <a:solidFill>
                <a:srgbClr val="000000"/>
              </a:solidFill>
              <a:latin typeface="Calibri"/>
              <a:ea typeface="Calibri"/>
              <a:cs typeface="Calibri"/>
              <a:sym typeface="Calibri"/>
            </a:endParaRPr>
          </a:p>
        </p:txBody>
      </p:sp>
      <p:sp>
        <p:nvSpPr>
          <p:cNvPr id="212" name="Google Shape;212;p11"/>
          <p:cNvSpPr txBox="1"/>
          <p:nvPr/>
        </p:nvSpPr>
        <p:spPr>
          <a:xfrm>
            <a:off x="1519326" y="3185799"/>
            <a:ext cx="4815782" cy="923330"/>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44546A"/>
              </a:buClr>
              <a:buSzPts val="2919"/>
              <a:buFont typeface="Calibri"/>
              <a:buNone/>
            </a:pPr>
            <a:r>
              <a:rPr lang="el-GR" sz="2700" b="0" i="0" u="none" strike="noStrike" cap="none" dirty="0">
                <a:solidFill>
                  <a:srgbClr val="44546A"/>
                </a:solidFill>
                <a:latin typeface="Calibri"/>
                <a:ea typeface="Calibri"/>
                <a:cs typeface="Calibri"/>
                <a:sym typeface="Calibri"/>
              </a:rPr>
              <a:t>Ο προϋπολογισμός είναι το όνομα που δίνεται σε αυτό το σχέδιο δαπανών. </a:t>
            </a:r>
          </a:p>
        </p:txBody>
      </p:sp>
      <p:sp>
        <p:nvSpPr>
          <p:cNvPr id="213" name="Google Shape;213;p11"/>
          <p:cNvSpPr txBox="1"/>
          <p:nvPr/>
        </p:nvSpPr>
        <p:spPr>
          <a:xfrm>
            <a:off x="1985173" y="4617880"/>
            <a:ext cx="4807130" cy="2169825"/>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44546A"/>
              </a:buClr>
              <a:buSzPts val="2919"/>
              <a:buFont typeface="Calibri"/>
              <a:buNone/>
            </a:pPr>
            <a:r>
              <a:rPr lang="el-GR" sz="2700" b="0" i="0" u="none" strike="noStrike" cap="none" dirty="0">
                <a:solidFill>
                  <a:srgbClr val="44546A"/>
                </a:solidFill>
                <a:latin typeface="Calibri"/>
                <a:ea typeface="Calibri"/>
                <a:cs typeface="Calibri"/>
                <a:sym typeface="Calibri"/>
              </a:rPr>
              <a:t>Η δημιουργία αυτού του σχεδίου δαπανών σας επιτρέπει</a:t>
            </a:r>
          </a:p>
          <a:p>
            <a:pPr marL="85725" marR="0" lvl="0" indent="-85725" algn="l" rtl="0">
              <a:lnSpc>
                <a:spcPct val="100000"/>
              </a:lnSpc>
              <a:spcBef>
                <a:spcPts val="0"/>
              </a:spcBef>
              <a:spcAft>
                <a:spcPts val="0"/>
              </a:spcAft>
              <a:buClr>
                <a:srgbClr val="44546A"/>
              </a:buClr>
              <a:buSzPts val="2919"/>
              <a:buFont typeface="Calibri"/>
              <a:buNone/>
            </a:pPr>
            <a:r>
              <a:rPr lang="el-GR" sz="2700" b="0" i="0" u="none" strike="noStrike" cap="none" dirty="0">
                <a:solidFill>
                  <a:srgbClr val="44546A"/>
                </a:solidFill>
                <a:latin typeface="Calibri"/>
                <a:ea typeface="Calibri"/>
                <a:cs typeface="Calibri"/>
                <a:sym typeface="Calibri"/>
              </a:rPr>
              <a:t>να γνωρίζετε εκ των προτέρων αν θα έχετε αρκετά χρήματα για να κάνετε τα πράγματα που χρειάζεστε ή θέλετε να κάνετε.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 calcmode="lin" valueType="num">
                                      <p:cBhvr additive="base">
                                        <p:cTn id="7" dur="500"/>
                                        <p:tgtEl>
                                          <p:spTgt spid="20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05"/>
                                        </p:tgtEl>
                                        <p:attrNameLst>
                                          <p:attrName>style.visibility</p:attrName>
                                        </p:attrNameLst>
                                      </p:cBhvr>
                                      <p:to>
                                        <p:strVal val="visible"/>
                                      </p:to>
                                    </p:set>
                                    <p:anim calcmode="lin" valueType="num">
                                      <p:cBhvr additive="base">
                                        <p:cTn id="10" dur="500"/>
                                        <p:tgtEl>
                                          <p:spTgt spid="205"/>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8"/>
                                        </p:tgtEl>
                                        <p:attrNameLst>
                                          <p:attrName>style.visibility</p:attrName>
                                        </p:attrNameLst>
                                      </p:cBhvr>
                                      <p:to>
                                        <p:strVal val="visible"/>
                                      </p:to>
                                    </p:set>
                                    <p:anim calcmode="lin" valueType="num">
                                      <p:cBhvr additive="base">
                                        <p:cTn id="15" dur="500"/>
                                        <p:tgtEl>
                                          <p:spTgt spid="208"/>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12"/>
                                        </p:tgtEl>
                                        <p:attrNameLst>
                                          <p:attrName>style.visibility</p:attrName>
                                        </p:attrNameLst>
                                      </p:cBhvr>
                                      <p:to>
                                        <p:strVal val="visible"/>
                                      </p:to>
                                    </p:set>
                                    <p:anim calcmode="lin" valueType="num">
                                      <p:cBhvr additive="base">
                                        <p:cTn id="18" dur="500"/>
                                        <p:tgtEl>
                                          <p:spTgt spid="2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0"/>
                                        </p:tgtEl>
                                        <p:attrNameLst>
                                          <p:attrName>style.visibility</p:attrName>
                                        </p:attrNameLst>
                                      </p:cBhvr>
                                      <p:to>
                                        <p:strVal val="visible"/>
                                      </p:to>
                                    </p:set>
                                    <p:anim calcmode="lin" valueType="num">
                                      <p:cBhvr additive="base">
                                        <p:cTn id="23" dur="500"/>
                                        <p:tgtEl>
                                          <p:spTgt spid="210"/>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3"/>
                                        </p:tgtEl>
                                        <p:attrNameLst>
                                          <p:attrName>style.visibility</p:attrName>
                                        </p:attrNameLst>
                                      </p:cBhvr>
                                      <p:to>
                                        <p:strVal val="visible"/>
                                      </p:to>
                                    </p:set>
                                    <p:anim calcmode="lin" valueType="num">
                                      <p:cBhvr additive="base">
                                        <p:cTn id="26" dur="500"/>
                                        <p:tgtEl>
                                          <p:spTgt spid="2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7"/>
          <p:cNvSpPr txBox="1">
            <a:spLocks noGrp="1"/>
          </p:cNvSpPr>
          <p:nvPr>
            <p:ph type="body" idx="1"/>
          </p:nvPr>
        </p:nvSpPr>
        <p:spPr>
          <a:xfrm>
            <a:off x="500959" y="1967224"/>
            <a:ext cx="12331542" cy="4553892"/>
          </a:xfrm>
          <a:prstGeom prst="rect">
            <a:avLst/>
          </a:prstGeom>
          <a:noFill/>
          <a:ln>
            <a:noFill/>
          </a:ln>
        </p:spPr>
        <p:txBody>
          <a:bodyPr spcFirstLastPara="1" wrap="square" lIns="45700" tIns="45700" rIns="45700" bIns="45700" anchor="t" anchorCtr="0">
            <a:normAutofit/>
          </a:bodyPr>
          <a:lstStyle/>
          <a:p>
            <a:pPr marL="685800" lvl="0" indent="-457200" algn="l" rtl="0">
              <a:lnSpc>
                <a:spcPct val="166666"/>
              </a:lnSpc>
              <a:spcBef>
                <a:spcPts val="600"/>
              </a:spcBef>
              <a:spcAft>
                <a:spcPts val="0"/>
              </a:spcAft>
              <a:buSzPts val="1800"/>
              <a:buFont typeface="Arial"/>
              <a:buAutoNum type="arabicPeriod"/>
            </a:pPr>
            <a:r>
              <a:rPr lang="el-GR" sz="3200" dirty="0"/>
              <a:t>Ρίξτε μια ματιά σε αυτές τους πόρους.</a:t>
            </a:r>
          </a:p>
          <a:p>
            <a:pPr marL="685800" lvl="0" indent="-457200" algn="l" rtl="0">
              <a:lnSpc>
                <a:spcPct val="166666"/>
              </a:lnSpc>
              <a:spcBef>
                <a:spcPts val="600"/>
              </a:spcBef>
              <a:spcAft>
                <a:spcPts val="0"/>
              </a:spcAft>
              <a:buSzPts val="1800"/>
              <a:buFont typeface="Arial"/>
              <a:buAutoNum type="arabicPeriod"/>
            </a:pPr>
            <a:r>
              <a:rPr lang="el-GR" sz="3200" dirty="0"/>
              <a:t>Σκεφτείτε τρόπους χρήσης τους ως διδακτικών πόρων Οικογενειακής Μάθησης.</a:t>
            </a:r>
          </a:p>
          <a:p>
            <a:pPr marL="685800" lvl="0" indent="-457200" algn="l" rtl="0">
              <a:lnSpc>
                <a:spcPct val="166666"/>
              </a:lnSpc>
              <a:spcBef>
                <a:spcPts val="600"/>
              </a:spcBef>
              <a:spcAft>
                <a:spcPts val="0"/>
              </a:spcAft>
              <a:buSzPts val="1800"/>
              <a:buFont typeface="Arial"/>
              <a:buAutoNum type="arabicPeriod"/>
            </a:pPr>
            <a:r>
              <a:rPr lang="el-GR" sz="3200" dirty="0"/>
              <a:t>Ανατροφοδοτήστε 3 ιδέες στην ομάδα. </a:t>
            </a:r>
          </a:p>
          <a:p>
            <a:pPr marL="457200" lvl="0" indent="-228600" algn="just" rtl="0">
              <a:lnSpc>
                <a:spcPct val="166666"/>
              </a:lnSpc>
              <a:spcBef>
                <a:spcPts val="600"/>
              </a:spcBef>
              <a:spcAft>
                <a:spcPts val="0"/>
              </a:spcAft>
              <a:buClr>
                <a:srgbClr val="44546A"/>
              </a:buClr>
              <a:buSzPts val="1800"/>
              <a:buNone/>
            </a:pPr>
            <a:endParaRPr dirty="0"/>
          </a:p>
        </p:txBody>
      </p:sp>
      <p:sp>
        <p:nvSpPr>
          <p:cNvPr id="219" name="Google Shape;219;p17"/>
          <p:cNvSpPr txBox="1">
            <a:spLocks noGrp="1"/>
          </p:cNvSpPr>
          <p:nvPr>
            <p:ph type="title"/>
          </p:nvPr>
        </p:nvSpPr>
        <p:spPr>
          <a:xfrm>
            <a:off x="502499" y="432158"/>
            <a:ext cx="12330002" cy="1381652"/>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chemeClr val="accent2"/>
              </a:buClr>
              <a:buSzPts val="1800"/>
              <a:buNone/>
            </a:pPr>
            <a:r>
              <a:rPr lang="el-GR" sz="3200" dirty="0"/>
              <a:t>Δραστηριότητα M2.5           Προϋπολογισμός με τη χρήση της Εφαρμογής Money </a:t>
            </a:r>
            <a:r>
              <a:rPr lang="el-GR" sz="3200" dirty="0" err="1"/>
              <a:t>Matters</a:t>
            </a:r>
            <a:r>
              <a:rPr lang="el-GR" sz="3200" dirty="0"/>
              <a:t> </a:t>
            </a:r>
            <a:r>
              <a:rPr lang="el-GR" sz="3200" dirty="0" err="1"/>
              <a:t>App</a:t>
            </a:r>
            <a:r>
              <a:rPr lang="el-GR" sz="3200" dirty="0"/>
              <a:t> ή του βιβλίου κόμικς</a:t>
            </a:r>
          </a:p>
        </p:txBody>
      </p:sp>
      <p:pic>
        <p:nvPicPr>
          <p:cNvPr id="220" name="Google Shape;220;p17"/>
          <p:cNvPicPr preferRelativeResize="0"/>
          <p:nvPr/>
        </p:nvPicPr>
        <p:blipFill rotWithShape="1">
          <a:blip r:embed="rId3">
            <a:alphaModFix/>
          </a:blip>
          <a:srcRect/>
          <a:stretch/>
        </p:blipFill>
        <p:spPr>
          <a:xfrm>
            <a:off x="9156032" y="1554431"/>
            <a:ext cx="3198985" cy="1738819"/>
          </a:xfrm>
          <a:prstGeom prst="rect">
            <a:avLst/>
          </a:prstGeom>
          <a:noFill/>
          <a:ln>
            <a:noFill/>
          </a:ln>
        </p:spPr>
      </p:pic>
      <p:pic>
        <p:nvPicPr>
          <p:cNvPr id="221" name="Google Shape;221;p17"/>
          <p:cNvPicPr preferRelativeResize="0"/>
          <p:nvPr/>
        </p:nvPicPr>
        <p:blipFill rotWithShape="1">
          <a:blip r:embed="rId4">
            <a:alphaModFix/>
          </a:blip>
          <a:srcRect/>
          <a:stretch/>
        </p:blipFill>
        <p:spPr>
          <a:xfrm>
            <a:off x="8025063" y="3897229"/>
            <a:ext cx="2405604" cy="33985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2"/>
          <p:cNvSpPr txBox="1">
            <a:spLocks noGrp="1"/>
          </p:cNvSpPr>
          <p:nvPr>
            <p:ph type="title"/>
          </p:nvPr>
        </p:nvSpPr>
        <p:spPr>
          <a:xfrm>
            <a:off x="502500" y="432159"/>
            <a:ext cx="12330000" cy="1065337"/>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chemeClr val="accent2"/>
              </a:buClr>
              <a:buSzPts val="1800"/>
              <a:buNone/>
            </a:pPr>
            <a:r>
              <a:rPr lang="el-GR" sz="3600"/>
              <a:t>Εργασίες για προσωπική μελέτη:</a:t>
            </a:r>
            <a:endParaRPr lang="el-GR" sz="3600" dirty="0"/>
          </a:p>
        </p:txBody>
      </p:sp>
      <p:sp>
        <p:nvSpPr>
          <p:cNvPr id="227" name="Google Shape;227;p22"/>
          <p:cNvSpPr txBox="1"/>
          <p:nvPr/>
        </p:nvSpPr>
        <p:spPr>
          <a:xfrm>
            <a:off x="1411566" y="1497496"/>
            <a:ext cx="9964645" cy="304698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97D74"/>
              </a:buClr>
              <a:buSzPts val="3200"/>
              <a:buFont typeface="Arial"/>
              <a:buChar char="•"/>
            </a:pPr>
            <a:r>
              <a:rPr lang="el-GR" sz="3200" b="1" i="0" u="none" strike="noStrike" cap="none" dirty="0">
                <a:solidFill>
                  <a:srgbClr val="097D74"/>
                </a:solidFill>
                <a:latin typeface="Calibri"/>
                <a:ea typeface="Calibri"/>
                <a:cs typeface="Calibri"/>
                <a:sym typeface="Calibri"/>
              </a:rPr>
              <a:t>Συμπληρώστε το δικό σας σχέδιο προϋπολογισμού και σκεφτείτε πώς θα μπορούσατε να υποστηρίξετε τους γονείς να το κάνουν αυτό.</a:t>
            </a:r>
          </a:p>
          <a:p>
            <a:pPr marL="342900" marR="0" lvl="0" indent="-342900" algn="l" rtl="0">
              <a:lnSpc>
                <a:spcPct val="100000"/>
              </a:lnSpc>
              <a:spcBef>
                <a:spcPts val="0"/>
              </a:spcBef>
              <a:spcAft>
                <a:spcPts val="0"/>
              </a:spcAft>
              <a:buClr>
                <a:srgbClr val="097D74"/>
              </a:buClr>
              <a:buSzPts val="3200"/>
              <a:buFont typeface="Arial"/>
              <a:buChar char="•"/>
            </a:pPr>
            <a:r>
              <a:rPr lang="el-GR" sz="3200" b="1" i="0" u="none" strike="noStrike" cap="none" dirty="0">
                <a:solidFill>
                  <a:srgbClr val="097D74"/>
                </a:solidFill>
                <a:latin typeface="Calibri"/>
                <a:ea typeface="Calibri"/>
                <a:cs typeface="Calibri"/>
                <a:sym typeface="Calibri"/>
              </a:rPr>
              <a:t>Εξερευνήστε το υλικό για την Εισαγωγική Εκπαίδευση Γονέων για τις Συνεδρίες 1 &amp; 2</a:t>
            </a:r>
          </a:p>
          <a:p>
            <a:pPr marL="342900" marR="0" lvl="0" indent="-342900" algn="l" rtl="0">
              <a:lnSpc>
                <a:spcPct val="100000"/>
              </a:lnSpc>
              <a:spcBef>
                <a:spcPts val="0"/>
              </a:spcBef>
              <a:spcAft>
                <a:spcPts val="0"/>
              </a:spcAft>
              <a:buClr>
                <a:srgbClr val="097D74"/>
              </a:buClr>
              <a:buSzPts val="3200"/>
              <a:buFont typeface="Arial"/>
              <a:buChar char="•"/>
            </a:pPr>
            <a:r>
              <a:rPr lang="el-GR" sz="3200" b="1" i="0" u="none" strike="noStrike" cap="none" dirty="0">
                <a:solidFill>
                  <a:srgbClr val="097D74"/>
                </a:solidFill>
                <a:latin typeface="Calibri"/>
                <a:ea typeface="Calibri"/>
                <a:cs typeface="Calibri"/>
                <a:sym typeface="Calibri"/>
              </a:rPr>
              <a:t>Μεταβείτε διαδικτυακά στη Βιβλιοθήκη Οικονομικού Αλφαβητισμού Money </a:t>
            </a:r>
            <a:r>
              <a:rPr lang="el-GR" sz="3200" b="1" i="0" u="none" strike="noStrike" cap="none" dirty="0" err="1">
                <a:solidFill>
                  <a:srgbClr val="097D74"/>
                </a:solidFill>
                <a:latin typeface="Calibri"/>
                <a:ea typeface="Calibri"/>
                <a:cs typeface="Calibri"/>
                <a:sym typeface="Calibri"/>
              </a:rPr>
              <a:t>Matters</a:t>
            </a:r>
            <a:r>
              <a:rPr lang="el-GR" sz="3200" b="1" i="0" u="none" strike="noStrike" cap="none" dirty="0">
                <a:solidFill>
                  <a:srgbClr val="097D74"/>
                </a:solidFill>
                <a:latin typeface="Calibri"/>
                <a:ea typeface="Calibri"/>
                <a:cs typeface="Calibri"/>
                <a:sym typeface="Calibri"/>
              </a:rPr>
              <a:t> για να συμπληρώσετε την Ψηφιακή Κάρτα για την ενότητα 2.</a:t>
            </a:r>
          </a:p>
        </p:txBody>
      </p:sp>
      <p:pic>
        <p:nvPicPr>
          <p:cNvPr id="228" name="Google Shape;228;p22"/>
          <p:cNvPicPr preferRelativeResize="0"/>
          <p:nvPr/>
        </p:nvPicPr>
        <p:blipFill rotWithShape="1">
          <a:blip r:embed="rId3">
            <a:alphaModFix/>
          </a:blip>
          <a:srcRect/>
          <a:stretch/>
        </p:blipFill>
        <p:spPr>
          <a:xfrm>
            <a:off x="6193754" y="5043134"/>
            <a:ext cx="2462566" cy="2462566"/>
          </a:xfrm>
          <a:prstGeom prst="rect">
            <a:avLst/>
          </a:prstGeom>
          <a:noFill/>
          <a:ln>
            <a:noFill/>
          </a:ln>
        </p:spPr>
      </p:pic>
      <p:pic>
        <p:nvPicPr>
          <p:cNvPr id="229" name="Google Shape;229;p22"/>
          <p:cNvPicPr preferRelativeResize="0"/>
          <p:nvPr/>
        </p:nvPicPr>
        <p:blipFill rotWithShape="1">
          <a:blip r:embed="rId4">
            <a:alphaModFix/>
          </a:blip>
          <a:srcRect/>
          <a:stretch/>
        </p:blipFill>
        <p:spPr>
          <a:xfrm>
            <a:off x="3096986" y="5045059"/>
            <a:ext cx="2462566" cy="246064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f8f86123c2_0_229"/>
          <p:cNvSpPr txBox="1">
            <a:spLocks noGrp="1"/>
          </p:cNvSpPr>
          <p:nvPr>
            <p:ph type="ctrTitle"/>
          </p:nvPr>
        </p:nvSpPr>
        <p:spPr>
          <a:xfrm>
            <a:off x="310399" y="2955190"/>
            <a:ext cx="6260100" cy="1698090"/>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el-GR" dirty="0">
                <a:ea typeface="Nirmala Text" panose="020B0502040204020203" pitchFamily="34" charset="0"/>
                <a:cs typeface="Nirmala Text" panose="020B0502040204020203" pitchFamily="34" charset="0"/>
              </a:rPr>
              <a:t>Σας ευχαριστούμε για την παρουσία σας, ελπίζουμε να το βρήκατε χρήσιμο. </a:t>
            </a:r>
            <a:br>
              <a:rPr lang="el-GR" dirty="0"/>
            </a:br>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9" descr="Uma imagem com mesa&#10;&#10;Descrição gerada automaticamente"/>
          <p:cNvPicPr preferRelativeResize="0"/>
          <p:nvPr/>
        </p:nvPicPr>
        <p:blipFill rotWithShape="1">
          <a:blip r:embed="rId3">
            <a:alphaModFix/>
          </a:blip>
          <a:srcRect/>
          <a:stretch/>
        </p:blipFill>
        <p:spPr>
          <a:xfrm>
            <a:off x="8712303" y="2727702"/>
            <a:ext cx="4145585" cy="4412238"/>
          </a:xfrm>
          <a:prstGeom prst="rect">
            <a:avLst/>
          </a:prstGeom>
          <a:noFill/>
          <a:ln>
            <a:noFill/>
          </a:ln>
        </p:spPr>
      </p:pic>
      <p:sp>
        <p:nvSpPr>
          <p:cNvPr id="241" name="Google Shape;241;p19"/>
          <p:cNvSpPr/>
          <p:nvPr/>
        </p:nvSpPr>
        <p:spPr>
          <a:xfrm rot="-5553023" flipH="1">
            <a:off x="5571274" y="4142910"/>
            <a:ext cx="2241682" cy="3776898"/>
          </a:xfrm>
          <a:prstGeom prst="wedgeEllipseCallout">
            <a:avLst>
              <a:gd name="adj1" fmla="val -20833"/>
              <a:gd name="adj2" fmla="val 625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2" name="Google Shape;242;p19"/>
          <p:cNvSpPr txBox="1">
            <a:spLocks noGrp="1"/>
          </p:cNvSpPr>
          <p:nvPr>
            <p:ph type="title"/>
          </p:nvPr>
        </p:nvSpPr>
        <p:spPr>
          <a:xfrm>
            <a:off x="552622" y="451450"/>
            <a:ext cx="4582086" cy="720001"/>
          </a:xfrm>
          <a:prstGeom prst="rect">
            <a:avLst/>
          </a:prstGeom>
          <a:noFill/>
          <a:ln>
            <a:noFill/>
          </a:ln>
        </p:spPr>
        <p:txBody>
          <a:bodyPr spcFirstLastPara="1" wrap="square" lIns="45700" tIns="45700" rIns="45700" bIns="45700" anchor="ctr" anchorCtr="0">
            <a:normAutofit fontScale="90000"/>
          </a:bodyPr>
          <a:lstStyle/>
          <a:p>
            <a:pPr marL="0" marR="0" lvl="0" indent="0" algn="l" rtl="0">
              <a:lnSpc>
                <a:spcPct val="90000"/>
              </a:lnSpc>
              <a:spcBef>
                <a:spcPts val="0"/>
              </a:spcBef>
              <a:spcAft>
                <a:spcPts val="0"/>
              </a:spcAft>
              <a:buClr>
                <a:schemeClr val="accent2"/>
              </a:buClr>
              <a:buSzPct val="123456"/>
              <a:buFont typeface="Calibri"/>
              <a:buNone/>
            </a:pPr>
            <a:r>
              <a:rPr lang="el-GR" sz="3600" dirty="0"/>
              <a:t>Πρόσθετη δραστηριότητα M2.6</a:t>
            </a:r>
          </a:p>
        </p:txBody>
      </p:sp>
      <p:grpSp>
        <p:nvGrpSpPr>
          <p:cNvPr id="243" name="Google Shape;243;p19"/>
          <p:cNvGrpSpPr/>
          <p:nvPr/>
        </p:nvGrpSpPr>
        <p:grpSpPr>
          <a:xfrm>
            <a:off x="526344" y="1260552"/>
            <a:ext cx="12331544" cy="602892"/>
            <a:chOff x="-1" y="-1"/>
            <a:chExt cx="12331542" cy="602891"/>
          </a:xfrm>
        </p:grpSpPr>
        <p:sp>
          <p:nvSpPr>
            <p:cNvPr id="244" name="Google Shape;244;p19"/>
            <p:cNvSpPr/>
            <p:nvPr/>
          </p:nvSpPr>
          <p:spPr>
            <a:xfrm>
              <a:off x="-1" y="-1"/>
              <a:ext cx="12331542" cy="602891"/>
            </a:xfrm>
            <a:prstGeom prst="rect">
              <a:avLst/>
            </a:prstGeom>
            <a:solidFill>
              <a:srgbClr val="374856"/>
            </a:solidFill>
            <a:ln>
              <a:noFill/>
            </a:ln>
          </p:spPr>
          <p:txBody>
            <a:bodyPr spcFirstLastPara="1" wrap="square" lIns="45700" tIns="45700" rIns="45700" bIns="45700" anchor="ctr" anchorCtr="0">
              <a:noAutofit/>
            </a:bodyPr>
            <a:lstStyle/>
            <a:p>
              <a:pPr marL="0" marR="0" lvl="0" indent="0" algn="just" rtl="0">
                <a:lnSpc>
                  <a:spcPct val="90000"/>
                </a:lnSpc>
                <a:spcBef>
                  <a:spcPts val="0"/>
                </a:spcBef>
                <a:spcAft>
                  <a:spcPts val="0"/>
                </a:spcAft>
                <a:buClr>
                  <a:srgbClr val="FFFFFF"/>
                </a:buClr>
                <a:buSzPts val="2400"/>
                <a:buFont typeface="Calibri"/>
                <a:buNone/>
              </a:pPr>
              <a:endParaRPr sz="2400" b="1" i="1" u="none" strike="noStrike" cap="none">
                <a:solidFill>
                  <a:srgbClr val="FFFFFF"/>
                </a:solidFill>
                <a:latin typeface="Calibri"/>
                <a:ea typeface="Calibri"/>
                <a:cs typeface="Calibri"/>
                <a:sym typeface="Calibri"/>
              </a:endParaRPr>
            </a:p>
          </p:txBody>
        </p:sp>
        <p:sp>
          <p:nvSpPr>
            <p:cNvPr id="245" name="Google Shape;245;p19"/>
            <p:cNvSpPr txBox="1"/>
            <p:nvPr/>
          </p:nvSpPr>
          <p:spPr>
            <a:xfrm>
              <a:off x="26279" y="89099"/>
              <a:ext cx="12278983" cy="424690"/>
            </a:xfrm>
            <a:prstGeom prst="rect">
              <a:avLst/>
            </a:prstGeom>
            <a:noFill/>
            <a:ln>
              <a:noFill/>
            </a:ln>
          </p:spPr>
          <p:txBody>
            <a:bodyPr spcFirstLastPara="1" wrap="square" lIns="45700" tIns="45700" rIns="45700" bIns="45700" anchor="ctr" anchorCtr="0">
              <a:spAutoFit/>
            </a:bodyPr>
            <a:lstStyle/>
            <a:p>
              <a:pPr marL="0" marR="0" lvl="0" indent="0" algn="just" rtl="0">
                <a:lnSpc>
                  <a:spcPct val="90000"/>
                </a:lnSpc>
                <a:spcBef>
                  <a:spcPts val="0"/>
                </a:spcBef>
                <a:spcAft>
                  <a:spcPts val="0"/>
                </a:spcAft>
                <a:buClr>
                  <a:srgbClr val="FFFFFF"/>
                </a:buClr>
                <a:buSzPts val="2400"/>
                <a:buFont typeface="Calibri"/>
                <a:buNone/>
              </a:pPr>
              <a:r>
                <a:rPr lang="el-GR" sz="2400" b="1" i="0" u="none" strike="noStrike" cap="none" dirty="0">
                  <a:solidFill>
                    <a:srgbClr val="FFFFFF"/>
                  </a:solidFill>
                  <a:latin typeface="Calibri"/>
                  <a:ea typeface="Calibri"/>
                  <a:cs typeface="Calibri"/>
                  <a:sym typeface="Calibri"/>
                </a:rPr>
                <a:t>Σχεδιασμός προϋπολογισμού</a:t>
              </a:r>
            </a:p>
          </p:txBody>
        </p:sp>
      </p:grpSp>
      <p:sp>
        <p:nvSpPr>
          <p:cNvPr id="246" name="Google Shape;246;p19"/>
          <p:cNvSpPr txBox="1"/>
          <p:nvPr/>
        </p:nvSpPr>
        <p:spPr>
          <a:xfrm>
            <a:off x="554952" y="2094062"/>
            <a:ext cx="12278983" cy="3862537"/>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l-GR" sz="3600" b="0" i="0" u="none" strike="noStrike" cap="none" dirty="0">
                <a:solidFill>
                  <a:srgbClr val="44546A"/>
                </a:solidFill>
                <a:latin typeface="Calibri"/>
                <a:ea typeface="Calibri"/>
                <a:cs typeface="Calibri"/>
                <a:sym typeface="Calibri"/>
              </a:rPr>
              <a:t>Για να φτιάξετε το δικό σας σχέδιο προϋπολογισμού, θα πρέπει να συμπεριλάβετε: </a:t>
            </a:r>
          </a:p>
          <a:p>
            <a:pPr marL="457200" marR="0" lvl="0" indent="-457200" algn="l" rtl="0">
              <a:lnSpc>
                <a:spcPct val="100000"/>
              </a:lnSpc>
              <a:spcBef>
                <a:spcPts val="0"/>
              </a:spcBef>
              <a:spcAft>
                <a:spcPts val="0"/>
              </a:spcAft>
              <a:buClr>
                <a:srgbClr val="44546A"/>
              </a:buClr>
              <a:buSzPts val="3200"/>
              <a:buFont typeface="Noto Sans Symbols"/>
              <a:buChar char="✔"/>
            </a:pPr>
            <a:r>
              <a:rPr lang="el-GR" sz="3600" b="0" i="0" u="none" strike="noStrike" cap="none" dirty="0">
                <a:solidFill>
                  <a:srgbClr val="44546A"/>
                </a:solidFill>
                <a:latin typeface="Calibri"/>
                <a:ea typeface="Calibri"/>
                <a:cs typeface="Calibri"/>
                <a:sym typeface="Calibri"/>
              </a:rPr>
              <a:t>Μισθό</a:t>
            </a:r>
          </a:p>
          <a:p>
            <a:pPr marL="457200" marR="0" lvl="0" indent="-457200" algn="l" rtl="0">
              <a:lnSpc>
                <a:spcPct val="100000"/>
              </a:lnSpc>
              <a:spcBef>
                <a:spcPts val="0"/>
              </a:spcBef>
              <a:spcAft>
                <a:spcPts val="0"/>
              </a:spcAft>
              <a:buClr>
                <a:srgbClr val="44546A"/>
              </a:buClr>
              <a:buSzPts val="3200"/>
              <a:buFont typeface="Noto Sans Symbols"/>
              <a:buChar char="✔"/>
            </a:pPr>
            <a:r>
              <a:rPr lang="el-GR" sz="3600" b="0" i="0" u="none" strike="noStrike" cap="none" dirty="0">
                <a:solidFill>
                  <a:srgbClr val="44546A"/>
                </a:solidFill>
                <a:latin typeface="Calibri"/>
                <a:ea typeface="Calibri"/>
                <a:cs typeface="Calibri"/>
                <a:sym typeface="Calibri"/>
              </a:rPr>
              <a:t>Σταθερά έξοδα </a:t>
            </a:r>
          </a:p>
          <a:p>
            <a:pPr marL="457200" marR="0" lvl="0" indent="-457200" algn="l" rtl="0">
              <a:lnSpc>
                <a:spcPct val="100000"/>
              </a:lnSpc>
              <a:spcBef>
                <a:spcPts val="0"/>
              </a:spcBef>
              <a:spcAft>
                <a:spcPts val="0"/>
              </a:spcAft>
              <a:buClr>
                <a:srgbClr val="44546A"/>
              </a:buClr>
              <a:buSzPts val="3200"/>
              <a:buFont typeface="Noto Sans Symbols"/>
              <a:buChar char="✔"/>
            </a:pPr>
            <a:r>
              <a:rPr lang="el-GR" sz="3600" b="0" i="0" u="none" strike="noStrike" cap="none" dirty="0">
                <a:solidFill>
                  <a:srgbClr val="44546A"/>
                </a:solidFill>
                <a:latin typeface="Calibri"/>
                <a:ea typeface="Calibri"/>
                <a:cs typeface="Calibri"/>
                <a:sym typeface="Calibri"/>
              </a:rPr>
              <a:t>Μεταβλητά έξοδα</a:t>
            </a:r>
          </a:p>
          <a:p>
            <a:pPr marL="457200" marR="0" lvl="0" indent="-457200" algn="l" rtl="0">
              <a:lnSpc>
                <a:spcPct val="100000"/>
              </a:lnSpc>
              <a:spcBef>
                <a:spcPts val="0"/>
              </a:spcBef>
              <a:spcAft>
                <a:spcPts val="0"/>
              </a:spcAft>
              <a:buClr>
                <a:srgbClr val="44546A"/>
              </a:buClr>
              <a:buSzPts val="3200"/>
              <a:buFont typeface="Noto Sans Symbols"/>
              <a:buChar char="✔"/>
            </a:pPr>
            <a:r>
              <a:rPr lang="el-GR" sz="3600" b="0" i="0" u="none" strike="noStrike" cap="none" dirty="0">
                <a:solidFill>
                  <a:srgbClr val="44546A"/>
                </a:solidFill>
                <a:latin typeface="Calibri"/>
                <a:ea typeface="Calibri"/>
                <a:cs typeface="Calibri"/>
                <a:sym typeface="Calibri"/>
              </a:rPr>
              <a:t>Πρόσθετα έξοδα</a:t>
            </a:r>
          </a:p>
          <a:p>
            <a:pPr marL="457200" marR="0" lvl="0" indent="-457200" algn="l" rtl="0">
              <a:lnSpc>
                <a:spcPct val="100000"/>
              </a:lnSpc>
              <a:spcBef>
                <a:spcPts val="0"/>
              </a:spcBef>
              <a:spcAft>
                <a:spcPts val="0"/>
              </a:spcAft>
              <a:buClr>
                <a:srgbClr val="44546A"/>
              </a:buClr>
              <a:buSzPts val="3200"/>
              <a:buFont typeface="Noto Sans Symbols"/>
              <a:buChar char="✔"/>
            </a:pPr>
            <a:r>
              <a:rPr lang="el-GR" sz="3600" b="0" i="0" u="none" strike="noStrike" cap="none" dirty="0">
                <a:solidFill>
                  <a:srgbClr val="44546A"/>
                </a:solidFill>
                <a:latin typeface="Calibri"/>
                <a:ea typeface="Calibri"/>
                <a:cs typeface="Calibri"/>
                <a:sym typeface="Calibri"/>
              </a:rPr>
              <a:t>Αποταμίευση</a:t>
            </a:r>
          </a:p>
        </p:txBody>
      </p:sp>
      <p:sp>
        <p:nvSpPr>
          <p:cNvPr id="247" name="Google Shape;247;p19"/>
          <p:cNvSpPr txBox="1"/>
          <p:nvPr/>
        </p:nvSpPr>
        <p:spPr>
          <a:xfrm>
            <a:off x="4839395" y="5479411"/>
            <a:ext cx="3705440" cy="551948"/>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000" b="0" i="0" u="none" strike="noStrike" cap="none" dirty="0">
                <a:solidFill>
                  <a:srgbClr val="000000"/>
                </a:solidFill>
                <a:latin typeface="Calibri"/>
                <a:ea typeface="Calibri"/>
                <a:cs typeface="Calibri"/>
                <a:sym typeface="Calibri"/>
              </a:rPr>
              <a:t>Πάρτε αυτή τη δραστηριότητα μαζί σας! Προσπαθήστε να φτιάξετε το δικό σας σχέδιο στο σπίτι!</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8"/>
          <p:cNvSpPr txBox="1">
            <a:spLocks noGrp="1"/>
          </p:cNvSpPr>
          <p:nvPr>
            <p:ph type="body" idx="1"/>
          </p:nvPr>
        </p:nvSpPr>
        <p:spPr>
          <a:xfrm>
            <a:off x="500062" y="1466849"/>
            <a:ext cx="12331542" cy="5801855"/>
          </a:xfrm>
          <a:prstGeom prst="rect">
            <a:avLst/>
          </a:prstGeom>
          <a:noFill/>
          <a:ln>
            <a:noFill/>
          </a:ln>
        </p:spPr>
        <p:txBody>
          <a:bodyPr spcFirstLastPara="1" wrap="square" lIns="45700" tIns="45700" rIns="45700" bIns="45700" anchor="t" anchorCtr="0">
            <a:normAutofit/>
          </a:bodyPr>
          <a:lstStyle/>
          <a:p>
            <a:pPr marL="457200" lvl="0" indent="-228600" algn="just" rtl="0">
              <a:lnSpc>
                <a:spcPct val="166666"/>
              </a:lnSpc>
              <a:spcBef>
                <a:spcPts val="600"/>
              </a:spcBef>
              <a:spcAft>
                <a:spcPts val="0"/>
              </a:spcAft>
              <a:buClr>
                <a:srgbClr val="44546A"/>
              </a:buClr>
              <a:buSzPts val="1800"/>
              <a:buNone/>
            </a:pPr>
            <a:r>
              <a:rPr lang="el-GR" sz="3200" b="1" dirty="0">
                <a:solidFill>
                  <a:srgbClr val="087C73"/>
                </a:solidFill>
              </a:rPr>
              <a:t>Μαθησιακά Αποτελέσματα</a:t>
            </a:r>
          </a:p>
          <a:p>
            <a:pPr marL="457200" lvl="0" indent="-228600" algn="l" rtl="0">
              <a:lnSpc>
                <a:spcPct val="166666"/>
              </a:lnSpc>
              <a:spcBef>
                <a:spcPts val="600"/>
              </a:spcBef>
              <a:spcAft>
                <a:spcPts val="0"/>
              </a:spcAft>
              <a:buSzPts val="1800"/>
              <a:buNone/>
            </a:pPr>
            <a:r>
              <a:rPr lang="el-GR" sz="2800" dirty="0"/>
              <a:t>Οι συμμετέχοντες/-</a:t>
            </a:r>
            <a:r>
              <a:rPr lang="el-GR" sz="2800" dirty="0" err="1"/>
              <a:t>χουσες</a:t>
            </a:r>
            <a:r>
              <a:rPr lang="el-GR" sz="2800" dirty="0"/>
              <a:t> θα είναι σε θέση:</a:t>
            </a:r>
          </a:p>
          <a:p>
            <a:pPr marL="685800" lvl="0" indent="-457200" algn="l" rtl="0">
              <a:lnSpc>
                <a:spcPct val="166666"/>
              </a:lnSpc>
              <a:spcBef>
                <a:spcPts val="600"/>
              </a:spcBef>
              <a:spcAft>
                <a:spcPts val="0"/>
              </a:spcAft>
              <a:buSzPts val="1800"/>
              <a:buFont typeface="Arial"/>
              <a:buChar char="•"/>
            </a:pPr>
            <a:r>
              <a:rPr lang="el-GR" sz="2800" dirty="0"/>
              <a:t>Να νιώθουν αυτοπεποίθηση να χρησιμοποιούν και να εξηγούν τη βασική οικονομική γλώσσα και το λεξιλόγιο.</a:t>
            </a:r>
          </a:p>
          <a:p>
            <a:pPr marL="685800" lvl="0" indent="-457200" algn="l" rtl="0">
              <a:lnSpc>
                <a:spcPct val="166666"/>
              </a:lnSpc>
              <a:spcBef>
                <a:spcPts val="600"/>
              </a:spcBef>
              <a:spcAft>
                <a:spcPts val="0"/>
              </a:spcAft>
              <a:buSzPts val="1800"/>
              <a:buFont typeface="Arial"/>
              <a:buChar char="•"/>
            </a:pPr>
            <a:r>
              <a:rPr lang="el-GR" sz="2800" dirty="0"/>
              <a:t>Να εξετάζουν τις οικονομικές σχέσεις σε διαφορετικές κοινότητες.</a:t>
            </a:r>
          </a:p>
          <a:p>
            <a:pPr marL="685800" lvl="0" indent="-457200" algn="l" rtl="0">
              <a:lnSpc>
                <a:spcPct val="166666"/>
              </a:lnSpc>
              <a:spcBef>
                <a:spcPts val="600"/>
              </a:spcBef>
              <a:spcAft>
                <a:spcPts val="0"/>
              </a:spcAft>
              <a:buSzPts val="1800"/>
              <a:buFont typeface="Arial"/>
              <a:buChar char="•"/>
            </a:pPr>
            <a:r>
              <a:rPr lang="el-GR" sz="2800" dirty="0"/>
              <a:t>Να αισθάνονται ικανοί να εξηγούν και να συζητούν για τον προϋπολογισμό, τον προγραμματισμό, την αποταμίευση, το χρέος, το δανεισμό και τις δαπάνες.</a:t>
            </a:r>
          </a:p>
        </p:txBody>
      </p:sp>
      <p:sp>
        <p:nvSpPr>
          <p:cNvPr id="73" name="Google Shape;73;p8"/>
          <p:cNvSpPr txBox="1">
            <a:spLocks noGrp="1"/>
          </p:cNvSpPr>
          <p:nvPr>
            <p:ph type="title"/>
          </p:nvPr>
        </p:nvSpPr>
        <p:spPr>
          <a:xfrm>
            <a:off x="344774" y="432158"/>
            <a:ext cx="12487727" cy="720001"/>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Clr>
                <a:schemeClr val="accent2"/>
              </a:buClr>
              <a:buSzPts val="1800"/>
              <a:buNone/>
            </a:pPr>
            <a:r>
              <a:rPr lang="el-GR" sz="3200" dirty="0">
                <a:solidFill>
                  <a:srgbClr val="087C73"/>
                </a:solidFill>
              </a:rPr>
              <a:t>Σκοπός της ενότητας είναι ο προσδιορισμός του βασικού οικονομικού λεξιλογίου και των εννοιών και η εξέταση των οικονομικών σχέσεων σε διάφορες κοινότητες</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0"/>
          <p:cNvSpPr txBox="1">
            <a:spLocks noGrp="1"/>
          </p:cNvSpPr>
          <p:nvPr>
            <p:ph type="ctrTitle"/>
          </p:nvPr>
        </p:nvSpPr>
        <p:spPr>
          <a:xfrm>
            <a:off x="265174" y="479985"/>
            <a:ext cx="11317834" cy="857782"/>
          </a:xfrm>
          <a:prstGeom prst="rect">
            <a:avLst/>
          </a:prstGeom>
          <a:noFill/>
          <a:ln>
            <a:noFill/>
          </a:ln>
        </p:spPr>
        <p:txBody>
          <a:bodyPr spcFirstLastPara="1" wrap="square" lIns="72000" tIns="45700" rIns="72000" bIns="45700" anchor="b" anchorCtr="0">
            <a:normAutofit fontScale="90000"/>
          </a:bodyPr>
          <a:lstStyle/>
          <a:p>
            <a:pPr marL="0" lvl="0" indent="0" algn="l" rtl="0">
              <a:lnSpc>
                <a:spcPct val="90000"/>
              </a:lnSpc>
              <a:spcBef>
                <a:spcPts val="0"/>
              </a:spcBef>
              <a:spcAft>
                <a:spcPts val="0"/>
              </a:spcAft>
              <a:buClr>
                <a:schemeClr val="accent2"/>
              </a:buClr>
              <a:buSzPct val="178822"/>
              <a:buFont typeface="Calibri"/>
              <a:buNone/>
            </a:pPr>
            <a:r>
              <a:rPr lang="el-GR" dirty="0"/>
              <a:t>    </a:t>
            </a:r>
            <a:r>
              <a:rPr lang="el-GR" sz="3600" dirty="0"/>
              <a:t>Ενότητα 2 </a:t>
            </a:r>
            <a:r>
              <a:rPr lang="el-GR" sz="3600"/>
              <a:t>Σχεδιάγραμμα της συνεδρίας</a:t>
            </a:r>
            <a:endParaRPr lang="el-GR" sz="3600" dirty="0"/>
          </a:p>
        </p:txBody>
      </p:sp>
      <p:sp>
        <p:nvSpPr>
          <p:cNvPr id="79" name="Google Shape;79;p10"/>
          <p:cNvSpPr txBox="1">
            <a:spLocks noGrp="1"/>
          </p:cNvSpPr>
          <p:nvPr>
            <p:ph type="subTitle" idx="1"/>
          </p:nvPr>
        </p:nvSpPr>
        <p:spPr>
          <a:xfrm>
            <a:off x="1252988" y="1547139"/>
            <a:ext cx="2404056"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1094"/>
              </a:spcBef>
              <a:spcAft>
                <a:spcPts val="0"/>
              </a:spcAft>
              <a:buClr>
                <a:schemeClr val="dk1"/>
              </a:buClr>
              <a:buSzPts val="1641"/>
              <a:buNone/>
            </a:pPr>
            <a:r>
              <a:rPr lang="el-GR" sz="2000" dirty="0">
                <a:solidFill>
                  <a:schemeClr val="lt1"/>
                </a:solidFill>
                <a:latin typeface="Calibri"/>
                <a:ea typeface="Calibri"/>
                <a:cs typeface="Calibri"/>
                <a:sym typeface="Calibri"/>
              </a:rPr>
              <a:t>Μαθησιακά </a:t>
            </a:r>
          </a:p>
          <a:p>
            <a:pPr marL="0" lvl="0" indent="0" algn="ctr" rtl="0">
              <a:lnSpc>
                <a:spcPct val="90000"/>
              </a:lnSpc>
              <a:spcBef>
                <a:spcPts val="1094"/>
              </a:spcBef>
              <a:spcAft>
                <a:spcPts val="0"/>
              </a:spcAft>
              <a:buClr>
                <a:schemeClr val="dk1"/>
              </a:buClr>
              <a:buSzPts val="1641"/>
              <a:buNone/>
            </a:pPr>
            <a:r>
              <a:rPr lang="el-GR" sz="2000" dirty="0">
                <a:solidFill>
                  <a:schemeClr val="lt1"/>
                </a:solidFill>
                <a:latin typeface="Calibri"/>
                <a:ea typeface="Calibri"/>
                <a:cs typeface="Calibri"/>
                <a:sym typeface="Calibri"/>
              </a:rPr>
              <a:t>αποτελέσματα</a:t>
            </a:r>
          </a:p>
        </p:txBody>
      </p:sp>
      <p:sp>
        <p:nvSpPr>
          <p:cNvPr id="80" name="Google Shape;80;p10"/>
          <p:cNvSpPr txBox="1"/>
          <p:nvPr/>
        </p:nvSpPr>
        <p:spPr>
          <a:xfrm>
            <a:off x="5217626" y="1580698"/>
            <a:ext cx="2347811"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rmAutofit/>
          </a:bodyPr>
          <a:lstStyle/>
          <a:p>
            <a:pPr marL="0" marR="0" lvl="0" indent="0" algn="ctr" rtl="0">
              <a:lnSpc>
                <a:spcPct val="90000"/>
              </a:lnSpc>
              <a:spcBef>
                <a:spcPts val="0"/>
              </a:spcBef>
              <a:spcAft>
                <a:spcPts val="0"/>
              </a:spcAft>
              <a:buClr>
                <a:schemeClr val="dk1"/>
              </a:buClr>
              <a:buSzPts val="2625"/>
              <a:buFont typeface="Arial"/>
              <a:buNone/>
            </a:pPr>
            <a:r>
              <a:rPr lang="el-GR" sz="2000" b="0" i="0" u="none" strike="noStrike" cap="none" dirty="0">
                <a:solidFill>
                  <a:schemeClr val="lt1"/>
                </a:solidFill>
                <a:latin typeface="Calibri"/>
                <a:ea typeface="Calibri"/>
                <a:cs typeface="Calibri"/>
                <a:sym typeface="Calibri"/>
              </a:rPr>
              <a:t>Προθέρμανση</a:t>
            </a:r>
          </a:p>
        </p:txBody>
      </p:sp>
      <p:sp>
        <p:nvSpPr>
          <p:cNvPr id="81" name="Google Shape;81;p10"/>
          <p:cNvSpPr/>
          <p:nvPr/>
        </p:nvSpPr>
        <p:spPr>
          <a:xfrm>
            <a:off x="3929507" y="1732660"/>
            <a:ext cx="1053323" cy="606459"/>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54"/>
              <a:buFont typeface="Arial"/>
              <a:buNone/>
            </a:pPr>
            <a:endParaRPr sz="2154" b="0" i="0" u="none" strike="noStrike" cap="none">
              <a:solidFill>
                <a:schemeClr val="lt1"/>
              </a:solidFill>
              <a:latin typeface="Calibri"/>
              <a:ea typeface="Calibri"/>
              <a:cs typeface="Calibri"/>
              <a:sym typeface="Calibri"/>
            </a:endParaRPr>
          </a:p>
        </p:txBody>
      </p:sp>
      <p:sp>
        <p:nvSpPr>
          <p:cNvPr id="82" name="Google Shape;82;p10"/>
          <p:cNvSpPr/>
          <p:nvPr/>
        </p:nvSpPr>
        <p:spPr>
          <a:xfrm rot="-5400000">
            <a:off x="8035028" y="1479515"/>
            <a:ext cx="743540" cy="1213129"/>
          </a:xfrm>
          <a:prstGeom prst="down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54"/>
              <a:buFont typeface="Arial"/>
              <a:buNone/>
            </a:pPr>
            <a:endParaRPr sz="2154" b="0" i="0" u="none" strike="noStrike" cap="none">
              <a:solidFill>
                <a:schemeClr val="lt1"/>
              </a:solidFill>
              <a:latin typeface="Calibri"/>
              <a:ea typeface="Calibri"/>
              <a:cs typeface="Calibri"/>
              <a:sym typeface="Calibri"/>
            </a:endParaRPr>
          </a:p>
        </p:txBody>
      </p:sp>
      <p:sp>
        <p:nvSpPr>
          <p:cNvPr id="83" name="Google Shape;83;p10"/>
          <p:cNvSpPr txBox="1"/>
          <p:nvPr/>
        </p:nvSpPr>
        <p:spPr>
          <a:xfrm>
            <a:off x="9455491" y="1495969"/>
            <a:ext cx="2347811" cy="1095493"/>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90000"/>
              </a:lnSpc>
              <a:spcBef>
                <a:spcPts val="0"/>
              </a:spcBef>
              <a:spcAft>
                <a:spcPts val="0"/>
              </a:spcAft>
              <a:buClr>
                <a:schemeClr val="dk1"/>
              </a:buClr>
              <a:buSzPts val="1641"/>
              <a:buFont typeface="Arial"/>
              <a:buNone/>
            </a:pPr>
            <a:r>
              <a:rPr lang="el-GR" sz="2000" b="0" i="0" u="none" strike="noStrike" cap="none" dirty="0">
                <a:solidFill>
                  <a:schemeClr val="lt1"/>
                </a:solidFill>
                <a:latin typeface="Calibri"/>
                <a:ea typeface="Calibri"/>
                <a:cs typeface="Calibri"/>
                <a:sym typeface="Calibri"/>
              </a:rPr>
              <a:t>Οικονομικό Λεξιλόγιο</a:t>
            </a:r>
          </a:p>
        </p:txBody>
      </p:sp>
      <p:sp>
        <p:nvSpPr>
          <p:cNvPr id="84" name="Google Shape;84;p10"/>
          <p:cNvSpPr txBox="1"/>
          <p:nvPr/>
        </p:nvSpPr>
        <p:spPr>
          <a:xfrm>
            <a:off x="9538752" y="3343278"/>
            <a:ext cx="2480805" cy="1468551"/>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90000"/>
              </a:lnSpc>
              <a:spcBef>
                <a:spcPts val="1000"/>
              </a:spcBef>
              <a:spcAft>
                <a:spcPts val="0"/>
              </a:spcAft>
              <a:buClr>
                <a:schemeClr val="dk1"/>
              </a:buClr>
              <a:buSzPts val="2000"/>
              <a:buFont typeface="Arial"/>
              <a:buNone/>
            </a:pPr>
            <a:r>
              <a:rPr lang="el-GR" sz="2000" b="0" i="0" u="none" strike="noStrike" cap="none" dirty="0">
                <a:solidFill>
                  <a:schemeClr val="lt1"/>
                </a:solidFill>
                <a:latin typeface="Calibri"/>
                <a:ea typeface="Calibri"/>
                <a:cs typeface="Calibri"/>
                <a:sym typeface="Calibri"/>
              </a:rPr>
              <a:t>Εφαρμογή Money </a:t>
            </a:r>
            <a:r>
              <a:rPr lang="el-GR" sz="2000" b="0" i="0" u="none" strike="noStrike" cap="none" dirty="0" err="1">
                <a:solidFill>
                  <a:schemeClr val="lt1"/>
                </a:solidFill>
                <a:latin typeface="Calibri"/>
                <a:ea typeface="Calibri"/>
                <a:cs typeface="Calibri"/>
                <a:sym typeface="Calibri"/>
              </a:rPr>
              <a:t>Matters</a:t>
            </a:r>
            <a:endParaRPr lang="el-GR" sz="2000" b="0" i="0" u="none" strike="noStrike" cap="none" dirty="0">
              <a:solidFill>
                <a:schemeClr val="lt1"/>
              </a:solidFill>
              <a:latin typeface="Calibri"/>
              <a:ea typeface="Calibri"/>
              <a:cs typeface="Calibri"/>
              <a:sym typeface="Calibri"/>
            </a:endParaRPr>
          </a:p>
        </p:txBody>
      </p:sp>
      <p:sp>
        <p:nvSpPr>
          <p:cNvPr id="85" name="Google Shape;85;p10"/>
          <p:cNvSpPr/>
          <p:nvPr/>
        </p:nvSpPr>
        <p:spPr>
          <a:xfrm>
            <a:off x="1252988" y="3215884"/>
            <a:ext cx="2676519" cy="1595945"/>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l-GR" sz="2000" b="0" i="0" u="none" strike="noStrike" cap="none" dirty="0">
                <a:solidFill>
                  <a:schemeClr val="lt1"/>
                </a:solidFill>
                <a:latin typeface="Calibri" panose="020F0502020204030204" pitchFamily="34" charset="0"/>
                <a:cs typeface="Calibri" panose="020F0502020204030204" pitchFamily="34" charset="0"/>
                <a:sym typeface="Arial"/>
              </a:rPr>
              <a:t>Χρήμα και Πολιτισμός</a:t>
            </a:r>
          </a:p>
        </p:txBody>
      </p:sp>
      <p:sp>
        <p:nvSpPr>
          <p:cNvPr id="86" name="Google Shape;86;p10"/>
          <p:cNvSpPr/>
          <p:nvPr/>
        </p:nvSpPr>
        <p:spPr>
          <a:xfrm rot="10800000">
            <a:off x="7945530" y="3573765"/>
            <a:ext cx="1213129" cy="780243"/>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54"/>
              <a:buFont typeface="Arial"/>
              <a:buNone/>
            </a:pPr>
            <a:endParaRPr sz="2154" b="0" i="0" u="none" strike="noStrike" cap="none">
              <a:solidFill>
                <a:schemeClr val="lt1"/>
              </a:solidFill>
              <a:latin typeface="Calibri"/>
              <a:ea typeface="Calibri"/>
              <a:cs typeface="Calibri"/>
              <a:sym typeface="Calibri"/>
            </a:endParaRPr>
          </a:p>
        </p:txBody>
      </p:sp>
      <p:sp>
        <p:nvSpPr>
          <p:cNvPr id="87" name="Google Shape;87;p10"/>
          <p:cNvSpPr/>
          <p:nvPr/>
        </p:nvSpPr>
        <p:spPr>
          <a:xfrm rot="10800000">
            <a:off x="4010552" y="3594005"/>
            <a:ext cx="1053323" cy="739764"/>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54"/>
              <a:buFont typeface="Arial"/>
              <a:buNone/>
            </a:pPr>
            <a:endParaRPr sz="2154" b="0" i="0" u="none" strike="noStrike" cap="none">
              <a:solidFill>
                <a:schemeClr val="lt1"/>
              </a:solidFill>
              <a:latin typeface="Calibri"/>
              <a:ea typeface="Calibri"/>
              <a:cs typeface="Calibri"/>
              <a:sym typeface="Calibri"/>
            </a:endParaRPr>
          </a:p>
        </p:txBody>
      </p:sp>
      <p:pic>
        <p:nvPicPr>
          <p:cNvPr id="88" name="Google Shape;88;p10" descr="Text, whiteboard&#10;&#10;Description automatically generated"/>
          <p:cNvPicPr preferRelativeResize="0"/>
          <p:nvPr/>
        </p:nvPicPr>
        <p:blipFill rotWithShape="1">
          <a:blip r:embed="rId3">
            <a:alphaModFix/>
          </a:blip>
          <a:srcRect/>
          <a:stretch/>
        </p:blipFill>
        <p:spPr>
          <a:xfrm>
            <a:off x="5435779" y="3343278"/>
            <a:ext cx="2129658" cy="1455681"/>
          </a:xfrm>
          <a:prstGeom prst="rect">
            <a:avLst/>
          </a:prstGeom>
          <a:noFill/>
          <a:ln>
            <a:noFill/>
          </a:ln>
        </p:spPr>
      </p:pic>
      <p:sp>
        <p:nvSpPr>
          <p:cNvPr id="89" name="Google Shape;89;p10"/>
          <p:cNvSpPr txBox="1"/>
          <p:nvPr/>
        </p:nvSpPr>
        <p:spPr>
          <a:xfrm>
            <a:off x="1313364" y="5544707"/>
            <a:ext cx="2555766"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rmAutofit/>
          </a:bodyPr>
          <a:lstStyle/>
          <a:p>
            <a:pPr marL="0" marR="0" lvl="0" indent="0" algn="ctr" rtl="0">
              <a:lnSpc>
                <a:spcPct val="90000"/>
              </a:lnSpc>
              <a:spcBef>
                <a:spcPts val="0"/>
              </a:spcBef>
              <a:spcAft>
                <a:spcPts val="0"/>
              </a:spcAft>
              <a:buClr>
                <a:schemeClr val="dk1"/>
              </a:buClr>
              <a:buSzPts val="2625"/>
              <a:buFont typeface="Arial"/>
              <a:buNone/>
            </a:pPr>
            <a:r>
              <a:rPr lang="el-GR" sz="2000" b="0" i="0" u="none" strike="noStrike" cap="none" dirty="0">
                <a:solidFill>
                  <a:schemeClr val="lt1"/>
                </a:solidFill>
                <a:latin typeface="Calibri"/>
                <a:ea typeface="Calibri"/>
                <a:cs typeface="Calibri"/>
                <a:sym typeface="Calibri"/>
              </a:rPr>
              <a:t>Προϋπολογισμός</a:t>
            </a:r>
          </a:p>
        </p:txBody>
      </p:sp>
      <p:sp>
        <p:nvSpPr>
          <p:cNvPr id="90" name="Google Shape;90;p10"/>
          <p:cNvSpPr txBox="1"/>
          <p:nvPr/>
        </p:nvSpPr>
        <p:spPr>
          <a:xfrm>
            <a:off x="5217626" y="5550775"/>
            <a:ext cx="2555766"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rmAutofit/>
          </a:bodyPr>
          <a:lstStyle/>
          <a:p>
            <a:pPr marL="0" marR="0" lvl="0" indent="0" algn="ctr" rtl="0">
              <a:lnSpc>
                <a:spcPct val="90000"/>
              </a:lnSpc>
              <a:spcBef>
                <a:spcPts val="0"/>
              </a:spcBef>
              <a:spcAft>
                <a:spcPts val="0"/>
              </a:spcAft>
              <a:buClr>
                <a:schemeClr val="dk1"/>
              </a:buClr>
              <a:buSzPts val="2625"/>
              <a:buFont typeface="Arial"/>
              <a:buNone/>
            </a:pPr>
            <a:r>
              <a:rPr lang="el-GR" sz="2000" b="0" i="0" u="none" strike="noStrike" cap="none">
                <a:solidFill>
                  <a:schemeClr val="lt1"/>
                </a:solidFill>
                <a:latin typeface="Calibri"/>
                <a:ea typeface="Calibri"/>
                <a:cs typeface="Calibri"/>
                <a:sym typeface="Calibri"/>
              </a:rPr>
              <a:t>Τέλος</a:t>
            </a:r>
          </a:p>
        </p:txBody>
      </p:sp>
      <p:sp>
        <p:nvSpPr>
          <p:cNvPr id="91" name="Google Shape;91;p10"/>
          <p:cNvSpPr/>
          <p:nvPr/>
        </p:nvSpPr>
        <p:spPr>
          <a:xfrm>
            <a:off x="4035940" y="5510312"/>
            <a:ext cx="1053323" cy="606459"/>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54"/>
              <a:buFont typeface="Arial"/>
              <a:buNone/>
            </a:pPr>
            <a:endParaRPr sz="2154" b="0"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4"/>
          <p:cNvSpPr txBox="1"/>
          <p:nvPr/>
        </p:nvSpPr>
        <p:spPr>
          <a:xfrm>
            <a:off x="2544506" y="2521743"/>
            <a:ext cx="8605752" cy="2462213"/>
          </a:xfrm>
          <a:prstGeom prst="rect">
            <a:avLst/>
          </a:prstGeom>
          <a:noFill/>
          <a:ln>
            <a:noFill/>
          </a:ln>
        </p:spPr>
        <p:txBody>
          <a:bodyPr spcFirstLastPara="1" wrap="square" lIns="0" tIns="0" rIns="0" bIns="0" anchor="t" anchorCtr="0">
            <a:spAutoFit/>
          </a:bodyPr>
          <a:lstStyle/>
          <a:p>
            <a:pPr marL="742950" marR="0" lvl="0" indent="-742950" algn="l" rtl="0">
              <a:lnSpc>
                <a:spcPct val="100000"/>
              </a:lnSpc>
              <a:spcBef>
                <a:spcPts val="0"/>
              </a:spcBef>
              <a:spcAft>
                <a:spcPts val="0"/>
              </a:spcAft>
              <a:buClr>
                <a:srgbClr val="44546A"/>
              </a:buClr>
              <a:buSzPts val="2400"/>
              <a:buFont typeface="Arial"/>
              <a:buAutoNum type="arabicPeriod"/>
            </a:pPr>
            <a:r>
              <a:rPr lang="el-GR" sz="3200" b="0" i="0" u="none" strike="noStrike" cap="none" dirty="0">
                <a:solidFill>
                  <a:srgbClr val="44546A"/>
                </a:solidFill>
                <a:latin typeface="Calibri"/>
                <a:ea typeface="Calibri"/>
                <a:cs typeface="Calibri"/>
                <a:sym typeface="Calibri"/>
              </a:rPr>
              <a:t>Συστηθείτε αν βρίσκεστε δίπλα σε κάποιον καινούργιο </a:t>
            </a:r>
          </a:p>
          <a:p>
            <a:pPr marL="742950" marR="0" lvl="0" indent="-590550" algn="l" rtl="0">
              <a:lnSpc>
                <a:spcPct val="100000"/>
              </a:lnSpc>
              <a:spcBef>
                <a:spcPts val="0"/>
              </a:spcBef>
              <a:spcAft>
                <a:spcPts val="0"/>
              </a:spcAft>
              <a:buClr>
                <a:srgbClr val="44546A"/>
              </a:buClr>
              <a:buSzPts val="2400"/>
              <a:buFont typeface="Arial"/>
              <a:buNone/>
            </a:pPr>
            <a:endParaRPr sz="3200" b="0" i="0" u="none" strike="noStrike" cap="none" dirty="0">
              <a:solidFill>
                <a:srgbClr val="44546A"/>
              </a:solidFill>
              <a:latin typeface="Calibri"/>
              <a:ea typeface="Calibri"/>
              <a:cs typeface="Calibri"/>
              <a:sym typeface="Calibri"/>
            </a:endParaRPr>
          </a:p>
          <a:p>
            <a:pPr marL="742950" marR="0" lvl="0" indent="-742950" algn="l" rtl="0">
              <a:lnSpc>
                <a:spcPct val="100000"/>
              </a:lnSpc>
              <a:spcBef>
                <a:spcPts val="0"/>
              </a:spcBef>
              <a:spcAft>
                <a:spcPts val="0"/>
              </a:spcAft>
              <a:buClr>
                <a:srgbClr val="44546A"/>
              </a:buClr>
              <a:buSzPts val="2400"/>
              <a:buFont typeface="Arial"/>
              <a:buAutoNum type="arabicPeriod"/>
            </a:pPr>
            <a:r>
              <a:rPr lang="el-GR" sz="3200" b="0" i="0" u="none" strike="noStrike" cap="none" dirty="0">
                <a:solidFill>
                  <a:srgbClr val="44546A"/>
                </a:solidFill>
                <a:latin typeface="Calibri"/>
                <a:ea typeface="Calibri"/>
                <a:cs typeface="Calibri"/>
                <a:sym typeface="Calibri"/>
              </a:rPr>
              <a:t>Μοιραστείτε τις εμπειρίες ή τις ιδέες σας για τη διδασκαλία του οικονομικού αλφαβητισμού</a:t>
            </a:r>
          </a:p>
        </p:txBody>
      </p:sp>
      <p:sp>
        <p:nvSpPr>
          <p:cNvPr id="97" name="Google Shape;97;p4"/>
          <p:cNvSpPr txBox="1">
            <a:spLocks noGrp="1"/>
          </p:cNvSpPr>
          <p:nvPr>
            <p:ph type="title"/>
          </p:nvPr>
        </p:nvSpPr>
        <p:spPr>
          <a:xfrm>
            <a:off x="502499" y="791922"/>
            <a:ext cx="12330002" cy="720001"/>
          </a:xfrm>
          <a:prstGeom prst="rect">
            <a:avLst/>
          </a:prstGeom>
          <a:noFill/>
          <a:ln>
            <a:noFill/>
          </a:ln>
        </p:spPr>
        <p:txBody>
          <a:bodyPr spcFirstLastPara="1" wrap="square" lIns="45700" tIns="45700" rIns="45700" bIns="45700" anchor="ctr" anchorCtr="0">
            <a:noAutofit/>
          </a:bodyPr>
          <a:lstStyle/>
          <a:p>
            <a:pPr marL="0" marR="0" lvl="0" indent="0" algn="l" rtl="0">
              <a:lnSpc>
                <a:spcPct val="90000"/>
              </a:lnSpc>
              <a:spcBef>
                <a:spcPts val="0"/>
              </a:spcBef>
              <a:spcAft>
                <a:spcPts val="0"/>
              </a:spcAft>
              <a:buClr>
                <a:schemeClr val="accent2"/>
              </a:buClr>
              <a:buSzPts val="3600"/>
              <a:buFont typeface="Calibri"/>
              <a:buNone/>
            </a:pPr>
            <a:r>
              <a:rPr lang="el-GR" dirty="0"/>
              <a:t>Δραστηριότητα M2.1                                                                            Προθέρμανση    Εισαγωγικά και ανταλλαγή ιδεών</a:t>
            </a:r>
          </a:p>
        </p:txBody>
      </p:sp>
      <p:pic>
        <p:nvPicPr>
          <p:cNvPr id="98" name="Google Shape;98;p4" descr="Carving de madeira do número um numa tabela"/>
          <p:cNvPicPr preferRelativeResize="0"/>
          <p:nvPr/>
        </p:nvPicPr>
        <p:blipFill rotWithShape="1">
          <a:blip r:embed="rId3">
            <a:alphaModFix/>
          </a:blip>
          <a:srcRect l="10881" t="18872" r="58074"/>
          <a:stretch/>
        </p:blipFill>
        <p:spPr>
          <a:xfrm>
            <a:off x="1032448" y="2457795"/>
            <a:ext cx="969533" cy="25901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314348" y="3037077"/>
            <a:ext cx="9121445" cy="1148843"/>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44546A"/>
              </a:buClr>
              <a:buSzPts val="4444"/>
              <a:buFont typeface="Calibri"/>
              <a:buNone/>
            </a:pPr>
            <a:r>
              <a:rPr lang="el-GR" sz="4000" dirty="0">
                <a:latin typeface="Calibri"/>
                <a:ea typeface="Calibri"/>
                <a:cs typeface="Calibri"/>
                <a:sym typeface="Calibri"/>
              </a:rPr>
              <a:t>Βασική Οικονομική Γλώσσα και Λεξιλόγιο</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1"/>
          <p:cNvSpPr txBox="1">
            <a:spLocks noGrp="1"/>
          </p:cNvSpPr>
          <p:nvPr>
            <p:ph type="title"/>
          </p:nvPr>
        </p:nvSpPr>
        <p:spPr>
          <a:xfrm>
            <a:off x="512891" y="1813810"/>
            <a:ext cx="4478834" cy="5111646"/>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Clr>
                <a:schemeClr val="accent2"/>
              </a:buClr>
              <a:buSzPts val="1800"/>
              <a:buNone/>
            </a:pPr>
            <a:r>
              <a:rPr lang="el-GR" dirty="0"/>
              <a:t>Δραστηριότητα M3.2                                                         Οικονομικό Λεξιλόγιο                                                                          </a:t>
            </a:r>
            <a:r>
              <a:rPr lang="el-GR" b="0" dirty="0">
                <a:solidFill>
                  <a:srgbClr val="002060"/>
                </a:solidFill>
              </a:rPr>
              <a:t>Οικονομικό λεξιλόγιο και ένας πόρος που μπορείτε να χρησιμοποιήσετε με τους μαθητές σας για να ελέγξετε τις γνώσεις τους
</a:t>
            </a:r>
            <a:br>
              <a:rPr lang="el-GR" b="0" dirty="0">
                <a:solidFill>
                  <a:srgbClr val="002060"/>
                </a:solidFill>
              </a:rPr>
            </a:br>
            <a:r>
              <a:rPr lang="el-GR" b="0" dirty="0">
                <a:solidFill>
                  <a:srgbClr val="002060"/>
                </a:solidFill>
              </a:rPr>
              <a:t> Οι συμμετέχοντες/-</a:t>
            </a:r>
            <a:r>
              <a:rPr lang="el-GR" b="0" dirty="0" err="1">
                <a:solidFill>
                  <a:srgbClr val="002060"/>
                </a:solidFill>
              </a:rPr>
              <a:t>χουσες</a:t>
            </a:r>
            <a:r>
              <a:rPr lang="el-GR" b="0" dirty="0">
                <a:solidFill>
                  <a:srgbClr val="002060"/>
                </a:solidFill>
              </a:rPr>
              <a:t> μπορούν να προσδιορίσουν τη γνωστή οικονομική ορολογία και τις έννοιες χρησιμοποιώντας το φυλλάδιο M2.2</a:t>
            </a:r>
            <a:br>
              <a:rPr lang="el-GR" sz="3200" b="0" dirty="0"/>
            </a:br>
            <a:br>
              <a:rPr lang="el-GR" sz="3200" b="0" dirty="0"/>
            </a:br>
            <a:br>
              <a:rPr lang="el-GR" sz="3200" b="0" dirty="0"/>
            </a:br>
            <a:br>
              <a:rPr lang="el-GR" sz="3200" b="0" dirty="0"/>
            </a:br>
            <a:endParaRPr lang="el-GR" sz="3200" b="0" dirty="0"/>
          </a:p>
        </p:txBody>
      </p:sp>
      <p:pic>
        <p:nvPicPr>
          <p:cNvPr id="109" name="Google Shape;109;p31" descr="Text, chat or text message&#10;&#10;Description automatically generated"/>
          <p:cNvPicPr preferRelativeResize="0"/>
          <p:nvPr/>
        </p:nvPicPr>
        <p:blipFill rotWithShape="1">
          <a:blip r:embed="rId3">
            <a:alphaModFix/>
          </a:blip>
          <a:srcRect/>
          <a:stretch/>
        </p:blipFill>
        <p:spPr>
          <a:xfrm>
            <a:off x="5238750" y="164719"/>
            <a:ext cx="7277582" cy="71762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2"/>
          <p:cNvSpPr/>
          <p:nvPr/>
        </p:nvSpPr>
        <p:spPr>
          <a:xfrm>
            <a:off x="2431473" y="853369"/>
            <a:ext cx="8343899" cy="5884936"/>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115" name="Google Shape;115;p12"/>
          <p:cNvGrpSpPr/>
          <p:nvPr/>
        </p:nvGrpSpPr>
        <p:grpSpPr>
          <a:xfrm>
            <a:off x="4025492" y="557328"/>
            <a:ext cx="5337288" cy="2117100"/>
            <a:chOff x="3901193" y="259838"/>
            <a:chExt cx="5337288" cy="2117100"/>
          </a:xfrm>
        </p:grpSpPr>
        <p:sp>
          <p:nvSpPr>
            <p:cNvPr id="116" name="Google Shape;116;p12"/>
            <p:cNvSpPr/>
            <p:nvPr/>
          </p:nvSpPr>
          <p:spPr>
            <a:xfrm>
              <a:off x="3901193" y="259838"/>
              <a:ext cx="5337288" cy="1638463"/>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2"/>
            <p:cNvSpPr txBox="1"/>
            <p:nvPr/>
          </p:nvSpPr>
          <p:spPr>
            <a:xfrm>
              <a:off x="3981176" y="339821"/>
              <a:ext cx="5177322" cy="2037117"/>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l-GR" sz="1600" b="1" i="0" u="sng" strike="noStrike" cap="none" dirty="0">
                  <a:solidFill>
                    <a:srgbClr val="44546A"/>
                  </a:solidFill>
                  <a:latin typeface="Calibri"/>
                  <a:ea typeface="Calibri"/>
                  <a:cs typeface="Calibri"/>
                  <a:sym typeface="Calibri"/>
                </a:rPr>
                <a:t>Μισθός</a:t>
              </a:r>
              <a:r>
                <a:rPr lang="el-GR" sz="1600" i="0" strike="noStrike" cap="none" dirty="0">
                  <a:solidFill>
                    <a:srgbClr val="44546A"/>
                  </a:solidFill>
                  <a:latin typeface="Calibri"/>
                  <a:ea typeface="Calibri"/>
                  <a:cs typeface="Calibri"/>
                  <a:sym typeface="Calibri"/>
                </a:rPr>
                <a:t> Το χρηματικό ποσό που καταβάλλεται σε έναν εργαζόμενο/-η από έναν εργοδότη ως αντάλλαγμα για την εργασία που παρέχει, συνήθως σε </a:t>
              </a:r>
              <a:r>
                <a:rPr lang="el-GR" sz="1600" i="0" strike="noStrike" cap="none">
                  <a:solidFill>
                    <a:srgbClr val="44546A"/>
                  </a:solidFill>
                  <a:latin typeface="Calibri"/>
                  <a:ea typeface="Calibri"/>
                  <a:cs typeface="Calibri"/>
                  <a:sym typeface="Calibri"/>
                </a:rPr>
                <a:t>μηνιαία βάση.</a:t>
              </a:r>
              <a:r>
                <a:rPr lang="el-GR" sz="1600" b="0" i="0" u="none" strike="noStrike" cap="none">
                  <a:solidFill>
                    <a:srgbClr val="44546A"/>
                  </a:solidFill>
                  <a:latin typeface="Calibri"/>
                  <a:ea typeface="Calibri"/>
                  <a:cs typeface="Calibri"/>
                  <a:sym typeface="Calibri"/>
                </a:rPr>
                <a:t> </a:t>
              </a:r>
              <a:endParaRPr lang="el-GR" sz="1600" b="0" i="0" u="none" strike="noStrike" cap="none" dirty="0">
                <a:solidFill>
                  <a:srgbClr val="44546A"/>
                </a:solidFill>
                <a:latin typeface="Calibri"/>
                <a:ea typeface="Calibri"/>
                <a:cs typeface="Calibri"/>
                <a:sym typeface="Calibri"/>
              </a:endParaRPr>
            </a:p>
          </p:txBody>
        </p:sp>
      </p:grpSp>
      <p:grpSp>
        <p:nvGrpSpPr>
          <p:cNvPr id="118" name="Google Shape;118;p12"/>
          <p:cNvGrpSpPr/>
          <p:nvPr/>
        </p:nvGrpSpPr>
        <p:grpSpPr>
          <a:xfrm>
            <a:off x="9638801" y="4734755"/>
            <a:ext cx="3324144" cy="1502903"/>
            <a:chOff x="1290386" y="5382236"/>
            <a:chExt cx="3324144" cy="1553148"/>
          </a:xfrm>
        </p:grpSpPr>
        <p:sp>
          <p:nvSpPr>
            <p:cNvPr id="119" name="Google Shape;119;p12"/>
            <p:cNvSpPr/>
            <p:nvPr/>
          </p:nvSpPr>
          <p:spPr>
            <a:xfrm>
              <a:off x="1290386" y="5382236"/>
              <a:ext cx="3324144"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2"/>
            <p:cNvSpPr txBox="1"/>
            <p:nvPr/>
          </p:nvSpPr>
          <p:spPr>
            <a:xfrm>
              <a:off x="1366204" y="5458056"/>
              <a:ext cx="3172508" cy="1401511"/>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l-GR" sz="2400" b="1" i="0" u="sng" strike="noStrike" cap="none" dirty="0">
                  <a:solidFill>
                    <a:srgbClr val="44546A"/>
                  </a:solidFill>
                  <a:latin typeface="Calibri"/>
                  <a:ea typeface="Calibri"/>
                  <a:cs typeface="Calibri"/>
                  <a:sym typeface="Calibri"/>
                </a:rPr>
                <a:t>Έξοδα</a:t>
              </a:r>
              <a:r>
                <a:rPr lang="el-GR" sz="2400" i="0" strike="noStrike" cap="none" dirty="0">
                  <a:solidFill>
                    <a:srgbClr val="44546A"/>
                  </a:solidFill>
                  <a:latin typeface="Calibri"/>
                  <a:ea typeface="Calibri"/>
                  <a:cs typeface="Calibri"/>
                  <a:sym typeface="Calibri"/>
                </a:rPr>
                <a:t> Τα χρήματα που δαπανά ένα άτομο για φαγητό, λογαριασμούς και άλλα πράγματα</a:t>
              </a:r>
            </a:p>
          </p:txBody>
        </p:sp>
      </p:grpSp>
      <p:grpSp>
        <p:nvGrpSpPr>
          <p:cNvPr id="121" name="Google Shape;121;p12"/>
          <p:cNvGrpSpPr/>
          <p:nvPr/>
        </p:nvGrpSpPr>
        <p:grpSpPr>
          <a:xfrm>
            <a:off x="3979717" y="5541739"/>
            <a:ext cx="5247409" cy="1761177"/>
            <a:chOff x="1462021" y="2710031"/>
            <a:chExt cx="2710961" cy="1761177"/>
          </a:xfrm>
        </p:grpSpPr>
        <p:sp>
          <p:nvSpPr>
            <p:cNvPr id="122" name="Google Shape;122;p12"/>
            <p:cNvSpPr/>
            <p:nvPr/>
          </p:nvSpPr>
          <p:spPr>
            <a:xfrm>
              <a:off x="1462021" y="2710031"/>
              <a:ext cx="2710961" cy="1761177"/>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2"/>
            <p:cNvSpPr txBox="1"/>
            <p:nvPr/>
          </p:nvSpPr>
          <p:spPr>
            <a:xfrm>
              <a:off x="1547995" y="2796005"/>
              <a:ext cx="2539013" cy="158922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l-GR" sz="1800" b="1" i="0" u="sng" strike="noStrike" cap="none" dirty="0">
                  <a:solidFill>
                    <a:schemeClr val="accent5">
                      <a:lumMod val="50000"/>
                    </a:schemeClr>
                  </a:solidFill>
                  <a:latin typeface="Calibri"/>
                  <a:ea typeface="Calibri"/>
                  <a:cs typeface="Calibri"/>
                  <a:sym typeface="Calibri"/>
                </a:rPr>
                <a:t>Πιστωτικές κάρτες</a:t>
              </a:r>
              <a:r>
                <a:rPr lang="el-GR" sz="1800" b="1" i="0" strike="noStrike" cap="none" dirty="0">
                  <a:solidFill>
                    <a:schemeClr val="accent5">
                      <a:lumMod val="50000"/>
                    </a:schemeClr>
                  </a:solidFill>
                  <a:latin typeface="Calibri"/>
                  <a:ea typeface="Calibri"/>
                  <a:cs typeface="Calibri"/>
                  <a:sym typeface="Calibri"/>
                </a:rPr>
                <a:t> </a:t>
              </a:r>
              <a:r>
                <a:rPr lang="el-GR" sz="1800" i="0" strike="noStrike" cap="none" dirty="0">
                  <a:solidFill>
                    <a:schemeClr val="accent5">
                      <a:lumMod val="50000"/>
                    </a:schemeClr>
                  </a:solidFill>
                  <a:latin typeface="Calibri"/>
                  <a:ea typeface="Calibri"/>
                  <a:cs typeface="Calibri"/>
                  <a:sym typeface="Calibri"/>
                </a:rPr>
                <a:t>Χρησιμοποιείται για την αγορά πραγμάτων και την πληρωμή τους σε βάθος χρόνου.</a:t>
              </a:r>
              <a:r>
                <a:rPr lang="el-GR" sz="1800" b="0" i="0" u="none" strike="noStrike" cap="none" dirty="0">
                  <a:solidFill>
                    <a:schemeClr val="accent5">
                      <a:lumMod val="50000"/>
                    </a:schemeClr>
                  </a:solidFill>
                  <a:latin typeface="Calibri"/>
                  <a:ea typeface="Calibri"/>
                  <a:cs typeface="Calibri"/>
                  <a:sym typeface="Calibri"/>
                </a:rPr>
                <a:t> Πρέπει να επιστρέψετε τα χρήματα συν κάποιες χρεώσεις και τόκους </a:t>
              </a:r>
            </a:p>
          </p:txBody>
        </p:sp>
      </p:grpSp>
      <p:grpSp>
        <p:nvGrpSpPr>
          <p:cNvPr id="124" name="Google Shape;124;p12"/>
          <p:cNvGrpSpPr/>
          <p:nvPr/>
        </p:nvGrpSpPr>
        <p:grpSpPr>
          <a:xfrm>
            <a:off x="9730098" y="2217126"/>
            <a:ext cx="2389459" cy="1553148"/>
            <a:chOff x="8950693" y="2281868"/>
            <a:chExt cx="2389459" cy="1553148"/>
          </a:xfrm>
        </p:grpSpPr>
        <p:sp>
          <p:nvSpPr>
            <p:cNvPr id="125" name="Google Shape;125;p12"/>
            <p:cNvSpPr/>
            <p:nvPr/>
          </p:nvSpPr>
          <p:spPr>
            <a:xfrm>
              <a:off x="8950693" y="2281868"/>
              <a:ext cx="2389459"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2"/>
            <p:cNvSpPr txBox="1"/>
            <p:nvPr/>
          </p:nvSpPr>
          <p:spPr>
            <a:xfrm>
              <a:off x="9026511" y="2357686"/>
              <a:ext cx="2237823" cy="140151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l-GR" sz="2000" b="1" i="0" u="sng" strike="noStrike" cap="none" dirty="0">
                  <a:solidFill>
                    <a:srgbClr val="44546A"/>
                  </a:solidFill>
                  <a:latin typeface="Calibri"/>
                  <a:ea typeface="Calibri"/>
                  <a:cs typeface="Calibri"/>
                  <a:sym typeface="Calibri"/>
                </a:rPr>
                <a:t>Χρέος</a:t>
              </a:r>
              <a:r>
                <a:rPr lang="el-GR" sz="2000" i="0" strike="noStrike" cap="none" dirty="0">
                  <a:solidFill>
                    <a:srgbClr val="44546A"/>
                  </a:solidFill>
                  <a:latin typeface="Calibri"/>
                  <a:ea typeface="Calibri"/>
                  <a:cs typeface="Calibri"/>
                  <a:sym typeface="Calibri"/>
                </a:rPr>
                <a:t> Αντιπροσωπεύει τα χρήματα που οφείλει ένα άτομο</a:t>
              </a:r>
            </a:p>
          </p:txBody>
        </p:sp>
      </p:grpSp>
      <p:grpSp>
        <p:nvGrpSpPr>
          <p:cNvPr id="127" name="Google Shape;127;p12"/>
          <p:cNvGrpSpPr/>
          <p:nvPr/>
        </p:nvGrpSpPr>
        <p:grpSpPr>
          <a:xfrm>
            <a:off x="1237099" y="1897854"/>
            <a:ext cx="2191612" cy="1553148"/>
            <a:chOff x="9220398" y="4249638"/>
            <a:chExt cx="2191612" cy="1553148"/>
          </a:xfrm>
        </p:grpSpPr>
        <p:sp>
          <p:nvSpPr>
            <p:cNvPr id="128" name="Google Shape;128;p12"/>
            <p:cNvSpPr/>
            <p:nvPr/>
          </p:nvSpPr>
          <p:spPr>
            <a:xfrm>
              <a:off x="9220398" y="4249638"/>
              <a:ext cx="2191612"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2"/>
            <p:cNvSpPr txBox="1"/>
            <p:nvPr/>
          </p:nvSpPr>
          <p:spPr>
            <a:xfrm>
              <a:off x="9296216" y="4325456"/>
              <a:ext cx="2039976" cy="140151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l-GR" sz="2400" b="1" i="0" u="sng" strike="noStrike" cap="none" dirty="0">
                  <a:solidFill>
                    <a:srgbClr val="44546A"/>
                  </a:solidFill>
                  <a:latin typeface="Calibri"/>
                  <a:ea typeface="Calibri"/>
                  <a:cs typeface="Calibri"/>
                  <a:sym typeface="Calibri"/>
                </a:rPr>
                <a:t>Εισόδημα</a:t>
              </a:r>
              <a:r>
                <a:rPr lang="el-GR" sz="2400" i="0" strike="noStrike" cap="none" dirty="0">
                  <a:solidFill>
                    <a:srgbClr val="44546A"/>
                  </a:solidFill>
                  <a:latin typeface="Calibri"/>
                  <a:ea typeface="Calibri"/>
                  <a:cs typeface="Calibri"/>
                  <a:sym typeface="Calibri"/>
                </a:rPr>
                <a:t> Τα χρήματα που κερδίζει ένα άτομο.</a:t>
              </a:r>
              <a:r>
                <a:rPr lang="el-GR" sz="2400" b="0" i="0" u="none" strike="noStrike" cap="none" dirty="0">
                  <a:solidFill>
                    <a:srgbClr val="44546A"/>
                  </a:solidFill>
                  <a:latin typeface="Calibri"/>
                  <a:ea typeface="Calibri"/>
                  <a:cs typeface="Calibri"/>
                  <a:sym typeface="Calibri"/>
                </a:rPr>
                <a:t> </a:t>
              </a:r>
            </a:p>
          </p:txBody>
        </p:sp>
      </p:grpSp>
      <p:pic>
        <p:nvPicPr>
          <p:cNvPr id="130" name="Google Shape;130;p12"/>
          <p:cNvPicPr preferRelativeResize="0"/>
          <p:nvPr/>
        </p:nvPicPr>
        <p:blipFill rotWithShape="1">
          <a:blip r:embed="rId3">
            <a:alphaModFix/>
          </a:blip>
          <a:srcRect/>
          <a:stretch/>
        </p:blipFill>
        <p:spPr>
          <a:xfrm>
            <a:off x="5206797" y="2674428"/>
            <a:ext cx="3378605" cy="2388674"/>
          </a:xfrm>
          <a:prstGeom prst="rect">
            <a:avLst/>
          </a:prstGeom>
          <a:noFill/>
          <a:ln>
            <a:noFill/>
          </a:ln>
        </p:spPr>
      </p:pic>
      <p:sp>
        <p:nvSpPr>
          <p:cNvPr id="131" name="Google Shape;131;p12"/>
          <p:cNvSpPr txBox="1">
            <a:spLocks noGrp="1"/>
          </p:cNvSpPr>
          <p:nvPr>
            <p:ph type="title"/>
          </p:nvPr>
        </p:nvSpPr>
        <p:spPr>
          <a:xfrm>
            <a:off x="1169473" y="507461"/>
            <a:ext cx="2197670" cy="720001"/>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chemeClr val="accent2"/>
              </a:buClr>
              <a:buSzPts val="3600"/>
              <a:buFont typeface="Calibri"/>
              <a:buNone/>
            </a:pPr>
            <a:r>
              <a:rPr lang="el-GR" sz="3200" dirty="0"/>
              <a:t>Έννοιες</a:t>
            </a:r>
          </a:p>
        </p:txBody>
      </p:sp>
      <p:grpSp>
        <p:nvGrpSpPr>
          <p:cNvPr id="132" name="Google Shape;132;p12"/>
          <p:cNvGrpSpPr/>
          <p:nvPr/>
        </p:nvGrpSpPr>
        <p:grpSpPr>
          <a:xfrm>
            <a:off x="1001989" y="4054699"/>
            <a:ext cx="2710961" cy="1761177"/>
            <a:chOff x="1462021" y="2710031"/>
            <a:chExt cx="2710961" cy="1761177"/>
          </a:xfrm>
        </p:grpSpPr>
        <p:sp>
          <p:nvSpPr>
            <p:cNvPr id="133" name="Google Shape;133;p12"/>
            <p:cNvSpPr/>
            <p:nvPr/>
          </p:nvSpPr>
          <p:spPr>
            <a:xfrm>
              <a:off x="1462021" y="2710031"/>
              <a:ext cx="2710961" cy="1761177"/>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2"/>
            <p:cNvSpPr txBox="1"/>
            <p:nvPr/>
          </p:nvSpPr>
          <p:spPr>
            <a:xfrm>
              <a:off x="1547995" y="2796005"/>
              <a:ext cx="2539013" cy="158922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l-GR" sz="1600" b="1" i="0" u="sng" strike="noStrike" cap="none" dirty="0">
                  <a:solidFill>
                    <a:srgbClr val="44546A"/>
                  </a:solidFill>
                  <a:latin typeface="Calibri"/>
                  <a:ea typeface="Calibri"/>
                  <a:cs typeface="Calibri"/>
                  <a:sym typeface="Calibri"/>
                </a:rPr>
                <a:t>Αμοιβές</a:t>
              </a:r>
              <a:r>
                <a:rPr lang="el-GR" sz="1600" b="1" i="0" strike="noStrike" cap="none" dirty="0">
                  <a:solidFill>
                    <a:srgbClr val="44546A"/>
                  </a:solidFill>
                  <a:latin typeface="Calibri"/>
                  <a:ea typeface="Calibri"/>
                  <a:cs typeface="Calibri"/>
                  <a:sym typeface="Calibri"/>
                </a:rPr>
                <a:t> </a:t>
              </a:r>
              <a:r>
                <a:rPr lang="el-GR" sz="1600" i="0" strike="noStrike" cap="none" dirty="0">
                  <a:solidFill>
                    <a:srgbClr val="44546A"/>
                  </a:solidFill>
                  <a:latin typeface="Calibri"/>
                  <a:ea typeface="Calibri"/>
                  <a:cs typeface="Calibri"/>
                  <a:sym typeface="Calibri"/>
                </a:rPr>
                <a:t>Πληρωμή που κερδίζεται για εργασία ή υπηρεσίες, συνήθως καταβάλλεται καθημερινά ή εβδομαδιαία.</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4"/>
          <p:cNvSpPr/>
          <p:nvPr/>
        </p:nvSpPr>
        <p:spPr>
          <a:xfrm>
            <a:off x="2431473" y="853369"/>
            <a:ext cx="8343899" cy="5884936"/>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140" name="Google Shape;140;p14"/>
          <p:cNvGrpSpPr/>
          <p:nvPr/>
        </p:nvGrpSpPr>
        <p:grpSpPr>
          <a:xfrm>
            <a:off x="4232934" y="325499"/>
            <a:ext cx="5191622" cy="1874229"/>
            <a:chOff x="3905763" y="259838"/>
            <a:chExt cx="5337288" cy="1638486"/>
          </a:xfrm>
        </p:grpSpPr>
        <p:sp>
          <p:nvSpPr>
            <p:cNvPr id="141" name="Google Shape;141;p14"/>
            <p:cNvSpPr/>
            <p:nvPr/>
          </p:nvSpPr>
          <p:spPr>
            <a:xfrm>
              <a:off x="3905763" y="259838"/>
              <a:ext cx="5337288" cy="1638463"/>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4"/>
            <p:cNvSpPr txBox="1"/>
            <p:nvPr/>
          </p:nvSpPr>
          <p:spPr>
            <a:xfrm>
              <a:off x="4046091" y="339824"/>
              <a:ext cx="5112300" cy="155850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l-GR" sz="2400" b="1" i="0" u="sng" strike="noStrike" cap="none" dirty="0">
                  <a:solidFill>
                    <a:schemeClr val="accent5">
                      <a:lumMod val="50000"/>
                    </a:schemeClr>
                  </a:solidFill>
                  <a:latin typeface="Calibri"/>
                  <a:ea typeface="Calibri"/>
                  <a:cs typeface="Calibri"/>
                  <a:sym typeface="Calibri"/>
                </a:rPr>
                <a:t>Πίστωση</a:t>
              </a:r>
              <a:r>
                <a:rPr lang="el-GR" sz="2400" i="0" strike="noStrike" cap="none" dirty="0">
                  <a:solidFill>
                    <a:schemeClr val="accent5">
                      <a:lumMod val="50000"/>
                    </a:schemeClr>
                  </a:solidFill>
                  <a:latin typeface="Calibri"/>
                  <a:ea typeface="Calibri"/>
                  <a:cs typeface="Calibri"/>
                  <a:sym typeface="Calibri"/>
                </a:rPr>
                <a:t> Μπορεί να είναι χρήματα που δίνονται για χρήση σε ένα δάνειο ή χρήματα που έχετε στον τραπεζικό σας λογαριασμό</a:t>
              </a:r>
              <a:r>
                <a:rPr lang="el-GR" sz="2400" b="0" i="0" u="none" strike="sngStrike" cap="none" dirty="0">
                  <a:solidFill>
                    <a:schemeClr val="accent5">
                      <a:lumMod val="50000"/>
                    </a:schemeClr>
                  </a:solidFill>
                  <a:latin typeface="Calibri"/>
                  <a:ea typeface="Calibri"/>
                  <a:cs typeface="Calibri"/>
                  <a:sym typeface="Calibri"/>
                </a:rPr>
                <a:t> </a:t>
              </a:r>
            </a:p>
          </p:txBody>
        </p:sp>
      </p:grpSp>
      <p:grpSp>
        <p:nvGrpSpPr>
          <p:cNvPr id="143" name="Google Shape;143;p14"/>
          <p:cNvGrpSpPr/>
          <p:nvPr/>
        </p:nvGrpSpPr>
        <p:grpSpPr>
          <a:xfrm>
            <a:off x="9440611" y="5199072"/>
            <a:ext cx="2916936" cy="1307285"/>
            <a:chOff x="1290386" y="5382236"/>
            <a:chExt cx="3324144" cy="1553148"/>
          </a:xfrm>
        </p:grpSpPr>
        <p:sp>
          <p:nvSpPr>
            <p:cNvPr id="144" name="Google Shape;144;p14"/>
            <p:cNvSpPr/>
            <p:nvPr/>
          </p:nvSpPr>
          <p:spPr>
            <a:xfrm>
              <a:off x="1290386" y="5382236"/>
              <a:ext cx="3324144"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4"/>
            <p:cNvSpPr txBox="1"/>
            <p:nvPr/>
          </p:nvSpPr>
          <p:spPr>
            <a:xfrm>
              <a:off x="1366204" y="5458056"/>
              <a:ext cx="3172508" cy="1401511"/>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l-GR" sz="2000" b="1" i="0" u="sng" strike="noStrike" cap="none" dirty="0">
                  <a:solidFill>
                    <a:srgbClr val="44546A"/>
                  </a:solidFill>
                  <a:latin typeface="Calibri"/>
                  <a:ea typeface="Calibri"/>
                  <a:cs typeface="Calibri"/>
                  <a:sym typeface="Calibri"/>
                </a:rPr>
                <a:t>Πληθωρισμός</a:t>
              </a:r>
              <a:r>
                <a:rPr lang="el-GR" sz="2000" i="0" strike="noStrike" cap="none" dirty="0">
                  <a:solidFill>
                    <a:srgbClr val="44546A"/>
                  </a:solidFill>
                  <a:latin typeface="Calibri"/>
                  <a:ea typeface="Calibri"/>
                  <a:cs typeface="Calibri"/>
                  <a:sym typeface="Calibri"/>
                </a:rPr>
                <a:t> Ο πληθωρισμός είναι η αύξηση του κόστους ζωής.</a:t>
              </a:r>
              <a:r>
                <a:rPr lang="el-GR" sz="2000" b="0" i="0" u="none" strike="noStrike" cap="none" dirty="0">
                  <a:solidFill>
                    <a:srgbClr val="44546A"/>
                  </a:solidFill>
                  <a:latin typeface="Calibri"/>
                  <a:ea typeface="Calibri"/>
                  <a:cs typeface="Calibri"/>
                  <a:sym typeface="Calibri"/>
                </a:rPr>
                <a:t> </a:t>
              </a:r>
            </a:p>
          </p:txBody>
        </p:sp>
      </p:grpSp>
      <p:grpSp>
        <p:nvGrpSpPr>
          <p:cNvPr id="146" name="Google Shape;146;p14"/>
          <p:cNvGrpSpPr/>
          <p:nvPr/>
        </p:nvGrpSpPr>
        <p:grpSpPr>
          <a:xfrm>
            <a:off x="2018055" y="4977297"/>
            <a:ext cx="2686291" cy="2177523"/>
            <a:chOff x="1462021" y="2710031"/>
            <a:chExt cx="2710961" cy="1761180"/>
          </a:xfrm>
        </p:grpSpPr>
        <p:sp>
          <p:nvSpPr>
            <p:cNvPr id="147" name="Google Shape;147;p14"/>
            <p:cNvSpPr/>
            <p:nvPr/>
          </p:nvSpPr>
          <p:spPr>
            <a:xfrm>
              <a:off x="1462021" y="2710031"/>
              <a:ext cx="2710961" cy="1761177"/>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4"/>
            <p:cNvSpPr txBox="1"/>
            <p:nvPr/>
          </p:nvSpPr>
          <p:spPr>
            <a:xfrm>
              <a:off x="1547983" y="2796011"/>
              <a:ext cx="2542500" cy="167520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l-GR" sz="1800" b="1" i="0" u="sng" strike="noStrike" cap="none" dirty="0">
                  <a:solidFill>
                    <a:schemeClr val="accent5">
                      <a:lumMod val="50000"/>
                    </a:schemeClr>
                  </a:solidFill>
                  <a:latin typeface="Calibri"/>
                  <a:ea typeface="Calibri"/>
                  <a:cs typeface="Calibri"/>
                  <a:sym typeface="Calibri"/>
                </a:rPr>
                <a:t>Δάνειο</a:t>
              </a:r>
              <a:r>
                <a:rPr lang="el-GR" sz="1800" i="0" strike="noStrike" cap="none" dirty="0">
                  <a:solidFill>
                    <a:schemeClr val="accent5">
                      <a:lumMod val="50000"/>
                    </a:schemeClr>
                  </a:solidFill>
                  <a:latin typeface="Calibri"/>
                  <a:ea typeface="Calibri"/>
                  <a:cs typeface="Calibri"/>
                  <a:sym typeface="Calibri"/>
                </a:rPr>
                <a:t> χρήματα που δανείζονται (τράπεζα ή οικοδομικό οργανισμό) και πρέπει να αποπληρωθούν συνήθως με επιπλέον τόκο</a:t>
              </a:r>
            </a:p>
          </p:txBody>
        </p:sp>
      </p:grpSp>
      <p:grpSp>
        <p:nvGrpSpPr>
          <p:cNvPr id="149" name="Google Shape;149;p14"/>
          <p:cNvGrpSpPr/>
          <p:nvPr/>
        </p:nvGrpSpPr>
        <p:grpSpPr>
          <a:xfrm>
            <a:off x="9610866" y="2320135"/>
            <a:ext cx="3621320" cy="2177498"/>
            <a:chOff x="8950693" y="2281868"/>
            <a:chExt cx="2389459" cy="1553148"/>
          </a:xfrm>
        </p:grpSpPr>
        <p:sp>
          <p:nvSpPr>
            <p:cNvPr id="150" name="Google Shape;150;p14"/>
            <p:cNvSpPr/>
            <p:nvPr/>
          </p:nvSpPr>
          <p:spPr>
            <a:xfrm>
              <a:off x="8950693" y="2281868"/>
              <a:ext cx="2389459"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4"/>
            <p:cNvSpPr txBox="1"/>
            <p:nvPr/>
          </p:nvSpPr>
          <p:spPr>
            <a:xfrm>
              <a:off x="9026511" y="2357686"/>
              <a:ext cx="2237823" cy="140151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l-GR" sz="2400" b="1" i="0" u="sng" strike="noStrike" cap="none" dirty="0">
                  <a:solidFill>
                    <a:srgbClr val="44546A"/>
                  </a:solidFill>
                  <a:latin typeface="Calibri"/>
                  <a:ea typeface="Calibri"/>
                  <a:cs typeface="Calibri"/>
                  <a:sym typeface="Calibri"/>
                </a:rPr>
                <a:t>Προϋπολογισμός</a:t>
              </a:r>
              <a:r>
                <a:rPr lang="el-GR" sz="2400" b="1" i="0" strike="noStrike" cap="none" dirty="0">
                  <a:solidFill>
                    <a:srgbClr val="44546A"/>
                  </a:solidFill>
                  <a:latin typeface="Calibri"/>
                  <a:ea typeface="Calibri"/>
                  <a:cs typeface="Calibri"/>
                  <a:sym typeface="Calibri"/>
                </a:rPr>
                <a:t> </a:t>
              </a:r>
              <a:r>
                <a:rPr lang="el-GR" sz="2400" i="0" strike="noStrike" cap="none" dirty="0">
                  <a:solidFill>
                    <a:srgbClr val="44546A"/>
                  </a:solidFill>
                  <a:latin typeface="Calibri"/>
                  <a:ea typeface="Calibri"/>
                  <a:cs typeface="Calibri"/>
                  <a:sym typeface="Calibri"/>
                </a:rPr>
                <a:t>Έσοδα και έξοδα.</a:t>
              </a:r>
              <a:r>
                <a:rPr lang="el-GR" sz="2400" b="0" i="0" u="none" strike="noStrike" cap="none" dirty="0">
                  <a:solidFill>
                    <a:srgbClr val="44546A"/>
                  </a:solidFill>
                  <a:latin typeface="Calibri"/>
                  <a:ea typeface="Calibri"/>
                  <a:cs typeface="Calibri"/>
                  <a:sym typeface="Calibri"/>
                </a:rPr>
                <a:t> Ένα σχέδιο για το πόσα χρήματα πρέπει να δαπανηθούν σε μια εβδομάδα ή ένα μήνα</a:t>
              </a:r>
            </a:p>
            <a:p>
              <a:pPr marL="0" marR="0" lvl="0" indent="0" algn="l" rtl="0">
                <a:lnSpc>
                  <a:spcPct val="100000"/>
                </a:lnSpc>
                <a:spcBef>
                  <a:spcPts val="0"/>
                </a:spcBef>
                <a:spcAft>
                  <a:spcPts val="0"/>
                </a:spcAft>
                <a:buClr>
                  <a:srgbClr val="000000"/>
                </a:buClr>
                <a:buSzPts val="2800"/>
                <a:buFont typeface="Arial"/>
                <a:buNone/>
              </a:pPr>
              <a:br>
                <a:rPr lang="el-GR" sz="2800" b="0" i="0" u="none" strike="noStrike" cap="none" dirty="0">
                  <a:solidFill>
                    <a:schemeClr val="lt1"/>
                  </a:solidFill>
                  <a:latin typeface="Arial"/>
                  <a:ea typeface="Arial"/>
                  <a:cs typeface="Arial"/>
                  <a:sym typeface="Arial"/>
                </a:rPr>
              </a:br>
              <a:endParaRPr lang="el-GR" sz="2800" b="0" i="0" u="none" strike="noStrike" cap="none" dirty="0">
                <a:solidFill>
                  <a:schemeClr val="lt1"/>
                </a:solidFill>
                <a:latin typeface="Arial"/>
                <a:ea typeface="Arial"/>
                <a:cs typeface="Arial"/>
                <a:sym typeface="Arial"/>
              </a:endParaRPr>
            </a:p>
          </p:txBody>
        </p:sp>
      </p:grpSp>
      <p:grpSp>
        <p:nvGrpSpPr>
          <p:cNvPr id="152" name="Google Shape;152;p14"/>
          <p:cNvGrpSpPr/>
          <p:nvPr/>
        </p:nvGrpSpPr>
        <p:grpSpPr>
          <a:xfrm>
            <a:off x="1182038" y="2199702"/>
            <a:ext cx="3378605" cy="2335530"/>
            <a:chOff x="9220398" y="4249638"/>
            <a:chExt cx="2191612" cy="1553148"/>
          </a:xfrm>
        </p:grpSpPr>
        <p:sp>
          <p:nvSpPr>
            <p:cNvPr id="153" name="Google Shape;153;p14"/>
            <p:cNvSpPr/>
            <p:nvPr/>
          </p:nvSpPr>
          <p:spPr>
            <a:xfrm>
              <a:off x="9220398" y="4249638"/>
              <a:ext cx="2191612"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4"/>
            <p:cNvSpPr txBox="1"/>
            <p:nvPr/>
          </p:nvSpPr>
          <p:spPr>
            <a:xfrm>
              <a:off x="9296216" y="4325456"/>
              <a:ext cx="2039976" cy="140151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l-GR" sz="1800" b="1" i="0" u="sng" strike="noStrike" cap="none" dirty="0">
                  <a:solidFill>
                    <a:srgbClr val="44546A"/>
                  </a:solidFill>
                  <a:latin typeface="Calibri"/>
                  <a:ea typeface="Calibri"/>
                  <a:cs typeface="Calibri"/>
                  <a:sym typeface="Calibri"/>
                </a:rPr>
                <a:t>Τόκος</a:t>
              </a:r>
              <a:r>
                <a:rPr lang="el-GR" sz="1800" b="0" i="0" u="none" strike="noStrike" cap="none" dirty="0">
                  <a:solidFill>
                    <a:srgbClr val="44546A"/>
                  </a:solidFill>
                  <a:latin typeface="Calibri"/>
                  <a:ea typeface="Calibri"/>
                  <a:cs typeface="Calibri"/>
                  <a:sym typeface="Calibri"/>
                </a:rPr>
                <a:t> Τα χρήματα που πληρώνει ένα άτομο για να δανειστεί χρήματα ή τα χρήματα που πληρώνει μια τράπεζα σε ένα άτομο όταν αυτό καταθέτει χρήματα στην τράπεζα </a:t>
              </a:r>
            </a:p>
          </p:txBody>
        </p:sp>
      </p:grpSp>
      <p:pic>
        <p:nvPicPr>
          <p:cNvPr id="155" name="Google Shape;155;p14"/>
          <p:cNvPicPr preferRelativeResize="0"/>
          <p:nvPr/>
        </p:nvPicPr>
        <p:blipFill rotWithShape="1">
          <a:blip r:embed="rId3">
            <a:alphaModFix/>
          </a:blip>
          <a:srcRect/>
          <a:stretch/>
        </p:blipFill>
        <p:spPr>
          <a:xfrm>
            <a:off x="5206797" y="2674428"/>
            <a:ext cx="3378605" cy="2388674"/>
          </a:xfrm>
          <a:prstGeom prst="rect">
            <a:avLst/>
          </a:prstGeom>
          <a:noFill/>
          <a:ln>
            <a:noFill/>
          </a:ln>
        </p:spPr>
      </p:pic>
      <p:sp>
        <p:nvSpPr>
          <p:cNvPr id="156" name="Google Shape;156;p14"/>
          <p:cNvSpPr txBox="1">
            <a:spLocks noGrp="1"/>
          </p:cNvSpPr>
          <p:nvPr>
            <p:ph type="title"/>
          </p:nvPr>
        </p:nvSpPr>
        <p:spPr>
          <a:xfrm>
            <a:off x="1169473" y="507461"/>
            <a:ext cx="2197670" cy="720001"/>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chemeClr val="accent2"/>
              </a:buClr>
              <a:buSzPts val="3600"/>
              <a:buFont typeface="Calibri"/>
              <a:buNone/>
            </a:pPr>
            <a:r>
              <a:rPr lang="el-GR" sz="3200" dirty="0"/>
              <a:t>Έννοιες</a:t>
            </a:r>
          </a:p>
        </p:txBody>
      </p:sp>
      <p:grpSp>
        <p:nvGrpSpPr>
          <p:cNvPr id="157" name="Google Shape;157;p14"/>
          <p:cNvGrpSpPr/>
          <p:nvPr/>
        </p:nvGrpSpPr>
        <p:grpSpPr>
          <a:xfrm>
            <a:off x="5550142" y="5704115"/>
            <a:ext cx="3302383" cy="1470562"/>
            <a:chOff x="1290386" y="5382236"/>
            <a:chExt cx="3399962" cy="1553148"/>
          </a:xfrm>
        </p:grpSpPr>
        <p:sp>
          <p:nvSpPr>
            <p:cNvPr id="158" name="Google Shape;158;p14"/>
            <p:cNvSpPr/>
            <p:nvPr/>
          </p:nvSpPr>
          <p:spPr>
            <a:xfrm>
              <a:off x="1290386" y="5382236"/>
              <a:ext cx="3324144"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4"/>
            <p:cNvSpPr txBox="1"/>
            <p:nvPr/>
          </p:nvSpPr>
          <p:spPr>
            <a:xfrm>
              <a:off x="1366204" y="5458056"/>
              <a:ext cx="3324144" cy="1401511"/>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l-GR" sz="2000" b="1" i="0" u="sng" strike="noStrike" cap="none" dirty="0">
                  <a:solidFill>
                    <a:srgbClr val="44546A"/>
                  </a:solidFill>
                  <a:latin typeface="Calibri"/>
                  <a:ea typeface="Calibri"/>
                  <a:cs typeface="Calibri"/>
                  <a:sym typeface="Calibri"/>
                </a:rPr>
                <a:t>Μετρητά ή Χρεωστική Κάρτα  </a:t>
              </a:r>
            </a:p>
            <a:p>
              <a:pPr marL="228600" marR="0" lvl="1" indent="-228600" algn="l" rtl="0">
                <a:lnSpc>
                  <a:spcPct val="90000"/>
                </a:lnSpc>
                <a:spcBef>
                  <a:spcPts val="700"/>
                </a:spcBef>
                <a:spcAft>
                  <a:spcPts val="0"/>
                </a:spcAft>
                <a:buClr>
                  <a:srgbClr val="44546A"/>
                </a:buClr>
                <a:buSzPts val="3200"/>
                <a:buFont typeface="Calibri"/>
                <a:buNone/>
              </a:pPr>
              <a:r>
                <a:rPr lang="el-GR" sz="2000" b="0" i="0" u="none" strike="noStrike" cap="none" dirty="0">
                  <a:solidFill>
                    <a:srgbClr val="1F4E79"/>
                  </a:solidFill>
                  <a:latin typeface="Calibri"/>
                  <a:ea typeface="Calibri"/>
                  <a:cs typeface="Calibri"/>
                  <a:sym typeface="Calibri"/>
                </a:rPr>
                <a:t>Πληρώνουν για αγαθά ή υπηρεσίες </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5"/>
          <p:cNvSpPr txBox="1">
            <a:spLocks noGrp="1"/>
          </p:cNvSpPr>
          <p:nvPr>
            <p:ph type="title"/>
          </p:nvPr>
        </p:nvSpPr>
        <p:spPr>
          <a:xfrm>
            <a:off x="501464" y="819781"/>
            <a:ext cx="12330002" cy="720001"/>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Clr>
                <a:schemeClr val="accent2"/>
              </a:buClr>
              <a:buSzPts val="1800"/>
              <a:buNone/>
            </a:pPr>
            <a:r>
              <a:rPr lang="el-GR" sz="3200" dirty="0"/>
              <a:t>Δραστηριότητα M2.3                                                             Εφαρμογή Money </a:t>
            </a:r>
            <a:r>
              <a:rPr lang="el-GR" sz="3200" dirty="0" err="1"/>
              <a:t>Matters</a:t>
            </a:r>
            <a:endParaRPr lang="el-GR" sz="3200" dirty="0"/>
          </a:p>
        </p:txBody>
      </p:sp>
      <p:sp>
        <p:nvSpPr>
          <p:cNvPr id="165" name="Google Shape;165;p15"/>
          <p:cNvSpPr txBox="1">
            <a:spLocks noGrp="1"/>
          </p:cNvSpPr>
          <p:nvPr>
            <p:ph type="body" idx="2"/>
          </p:nvPr>
        </p:nvSpPr>
        <p:spPr>
          <a:xfrm>
            <a:off x="500064" y="1815189"/>
            <a:ext cx="12331542" cy="881516"/>
          </a:xfrm>
          <a:prstGeom prst="rect">
            <a:avLst/>
          </a:prstGeom>
          <a:solidFill>
            <a:srgbClr val="374856"/>
          </a:solidFill>
          <a:ln>
            <a:noFill/>
          </a:ln>
        </p:spPr>
        <p:txBody>
          <a:bodyPr spcFirstLastPara="1" wrap="square" lIns="45700" tIns="45700" rIns="45700" bIns="45700" anchor="ctr" anchorCtr="0">
            <a:normAutofit/>
          </a:bodyPr>
          <a:lstStyle/>
          <a:p>
            <a:pPr marL="457200" lvl="0" indent="-228600" algn="just" rtl="0">
              <a:lnSpc>
                <a:spcPct val="90000"/>
              </a:lnSpc>
              <a:spcBef>
                <a:spcPts val="1000"/>
              </a:spcBef>
              <a:spcAft>
                <a:spcPts val="0"/>
              </a:spcAft>
              <a:buClr>
                <a:srgbClr val="FFFFFF"/>
              </a:buClr>
              <a:buSzPts val="2400"/>
              <a:buFont typeface="Calibri"/>
              <a:buNone/>
            </a:pPr>
            <a:r>
              <a:rPr lang="el-GR" dirty="0"/>
              <a:t>Εξερεύνηση της Εφαρμογής Money </a:t>
            </a:r>
            <a:r>
              <a:rPr lang="el-GR" dirty="0" err="1"/>
              <a:t>Matters</a:t>
            </a:r>
            <a:r>
              <a:rPr lang="el-GR" dirty="0"/>
              <a:t> και εισαγωγή της δραστηριότητας αντιστοίχισης λεξιλογίου</a:t>
            </a:r>
          </a:p>
        </p:txBody>
      </p:sp>
      <p:pic>
        <p:nvPicPr>
          <p:cNvPr id="166" name="Google Shape;166;p15" descr="Graphical user interface, text, application, chat or text message&#10;&#10;Description automatically generated"/>
          <p:cNvPicPr preferRelativeResize="0"/>
          <p:nvPr/>
        </p:nvPicPr>
        <p:blipFill rotWithShape="1">
          <a:blip r:embed="rId3">
            <a:alphaModFix/>
          </a:blip>
          <a:srcRect b="51492"/>
          <a:stretch/>
        </p:blipFill>
        <p:spPr>
          <a:xfrm>
            <a:off x="4197349" y="3199062"/>
            <a:ext cx="4476041" cy="1442211"/>
          </a:xfrm>
          <a:prstGeom prst="rect">
            <a:avLst/>
          </a:prstGeom>
          <a:noFill/>
          <a:ln>
            <a:noFill/>
          </a:ln>
        </p:spPr>
      </p:pic>
      <p:sp>
        <p:nvSpPr>
          <p:cNvPr id="167" name="Google Shape;167;p15"/>
          <p:cNvSpPr txBox="1"/>
          <p:nvPr/>
        </p:nvSpPr>
        <p:spPr>
          <a:xfrm>
            <a:off x="903246" y="5000147"/>
            <a:ext cx="11579699" cy="1220544"/>
          </a:xfrm>
          <a:prstGeom prst="rect">
            <a:avLst/>
          </a:prstGeom>
          <a:noFill/>
          <a:ln>
            <a:noFill/>
          </a:ln>
        </p:spPr>
        <p:txBody>
          <a:bodyPr spcFirstLastPara="1" wrap="square" lIns="45700" tIns="45700" rIns="45700" bIns="45700" anchor="ctr" anchorCtr="0">
            <a:noAutofit/>
          </a:bodyPr>
          <a:lstStyle/>
          <a:p>
            <a:pPr marL="0" marR="0" lvl="0" indent="0" algn="l" rtl="0">
              <a:lnSpc>
                <a:spcPct val="90000"/>
              </a:lnSpc>
              <a:spcBef>
                <a:spcPts val="0"/>
              </a:spcBef>
              <a:spcAft>
                <a:spcPts val="0"/>
              </a:spcAft>
              <a:buClr>
                <a:schemeClr val="accent2"/>
              </a:buClr>
              <a:buSzPts val="1800"/>
              <a:buFont typeface="Calibri"/>
              <a:buNone/>
            </a:pPr>
            <a:r>
              <a:rPr lang="el-GR" sz="3200" b="1" dirty="0">
                <a:solidFill>
                  <a:schemeClr val="accent2"/>
                </a:solidFill>
                <a:latin typeface="Calibri"/>
                <a:ea typeface="Calibri"/>
                <a:cs typeface="Calibri"/>
                <a:sym typeface="Calibri"/>
              </a:rPr>
              <a:t>- ή να χρησιμοποιήσετε την διαδικτυακή έκδοση, </a:t>
            </a:r>
            <a:r>
              <a:rPr lang="el-GR" sz="3200" b="1" dirty="0" err="1">
                <a:solidFill>
                  <a:schemeClr val="accent2"/>
                </a:solidFill>
                <a:latin typeface="Calibri"/>
                <a:ea typeface="Calibri"/>
                <a:cs typeface="Calibri"/>
                <a:sym typeface="Calibri"/>
              </a:rPr>
              <a:t>προσβάσιμη</a:t>
            </a:r>
            <a:r>
              <a:rPr lang="el-GR" sz="3200" b="1" dirty="0">
                <a:solidFill>
                  <a:schemeClr val="accent2"/>
                </a:solidFill>
                <a:latin typeface="Calibri"/>
                <a:ea typeface="Calibri"/>
                <a:cs typeface="Calibri"/>
                <a:sym typeface="Calibri"/>
              </a:rPr>
              <a:t> μέσω της ιστοσελίδας Money </a:t>
            </a:r>
            <a:r>
              <a:rPr lang="el-GR" sz="3200" b="1" dirty="0" err="1">
                <a:solidFill>
                  <a:schemeClr val="accent2"/>
                </a:solidFill>
                <a:latin typeface="Calibri"/>
                <a:ea typeface="Calibri"/>
                <a:cs typeface="Calibri"/>
                <a:sym typeface="Calibri"/>
              </a:rPr>
              <a:t>Matters</a:t>
            </a:r>
            <a:r>
              <a:rPr lang="el-GR" sz="3200" b="1" dirty="0">
                <a:solidFill>
                  <a:schemeClr val="accent2"/>
                </a:solidFill>
                <a:latin typeface="Calibri"/>
                <a:ea typeface="Calibri"/>
                <a:cs typeface="Calibri"/>
                <a:sym typeface="Calibri"/>
              </a:rPr>
              <a:t>: </a:t>
            </a:r>
            <a:r>
              <a:rPr lang="el-GR" sz="3200" b="1" u="sng" dirty="0">
                <a:solidFill>
                  <a:schemeClr val="hlink"/>
                </a:solidFill>
                <a:latin typeface="Calibri"/>
                <a:ea typeface="Calibri"/>
                <a:cs typeface="Calibri"/>
                <a:sym typeface="Calibri"/>
                <a:hlinkClick r:id="rId4"/>
              </a:rPr>
              <a:t>https://moneymattersproject.eu</a:t>
            </a:r>
            <a:r>
              <a:rPr lang="el-GR" sz="3200" b="1" u="none" dirty="0">
                <a:solidFill>
                  <a:schemeClr val="accent2"/>
                </a:solidFill>
                <a:latin typeface="Calibri"/>
                <a:ea typeface="Calibri"/>
                <a:cs typeface="Calibri"/>
                <a:sym typeface="Calibri"/>
              </a:rPr>
              <a:t> </a:t>
            </a:r>
          </a:p>
        </p:txBody>
      </p:sp>
    </p:spTree>
  </p:cSld>
  <p:clrMapOvr>
    <a:masterClrMapping/>
  </p:clrMapOvr>
</p:sld>
</file>

<file path=ppt/theme/theme1.xml><?xml version="1.0" encoding="utf-8"?>
<a:theme xmlns:a="http://schemas.openxmlformats.org/drawingml/2006/main" name="CARDET Course template">
  <a:themeElements>
    <a:clrScheme name="CARDET Course template">
      <a:dk1>
        <a:srgbClr val="374856"/>
      </a:dk1>
      <a:lt1>
        <a:srgbClr val="FFFFFF"/>
      </a:lt1>
      <a:dk2>
        <a:srgbClr val="A7A7A7"/>
      </a:dk2>
      <a:lt2>
        <a:srgbClr val="535353"/>
      </a:lt2>
      <a:accent1>
        <a:srgbClr val="FAA337"/>
      </a:accent1>
      <a:accent2>
        <a:srgbClr val="0A9A8F"/>
      </a:accent2>
      <a:accent3>
        <a:srgbClr val="3A48F9"/>
      </a:accent3>
      <a:accent4>
        <a:srgbClr val="065650"/>
      </a:accent4>
      <a:accent5>
        <a:srgbClr val="4472C4"/>
      </a:accent5>
      <a:accent6>
        <a:srgbClr val="8C5B1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RDET Course template">
  <a:themeElements>
    <a:clrScheme name="CARDET Course template">
      <a:dk1>
        <a:srgbClr val="000000"/>
      </a:dk1>
      <a:lt1>
        <a:srgbClr val="FFFFFF"/>
      </a:lt1>
      <a:dk2>
        <a:srgbClr val="A7A7A7"/>
      </a:dk2>
      <a:lt2>
        <a:srgbClr val="535353"/>
      </a:lt2>
      <a:accent1>
        <a:srgbClr val="FAA337"/>
      </a:accent1>
      <a:accent2>
        <a:srgbClr val="0A9A8F"/>
      </a:accent2>
      <a:accent3>
        <a:srgbClr val="3A48F9"/>
      </a:accent3>
      <a:accent4>
        <a:srgbClr val="065650"/>
      </a:accent4>
      <a:accent5>
        <a:srgbClr val="4472C4"/>
      </a:accent5>
      <a:accent6>
        <a:srgbClr val="8C5B1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1191</TotalTime>
  <Words>1002</Words>
  <Application>Microsoft Office PowerPoint</Application>
  <PresentationFormat>Custom</PresentationFormat>
  <Paragraphs>98</Paragraphs>
  <Slides>18</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vt:lpstr>
      <vt:lpstr>Noto Sans Symbols</vt:lpstr>
      <vt:lpstr>Open Sans</vt:lpstr>
      <vt:lpstr>Helvetica Neue</vt:lpstr>
      <vt:lpstr>Arial</vt:lpstr>
      <vt:lpstr>CARDET Course template</vt:lpstr>
      <vt:lpstr>CARDET Course template</vt:lpstr>
      <vt:lpstr> Οικονομικός Αλφαβητισμός για Οικογένειες</vt:lpstr>
      <vt:lpstr>Σκοπός της ενότητας είναι ο προσδιορισμός του βασικού οικονομικού λεξιλογίου και των εννοιών και η εξέταση των οικονομικών σχέσεων σε διάφορες κοινότητες</vt:lpstr>
      <vt:lpstr>    Ενότητα 2 Σχεδιάγραμμα της συνεδρίας</vt:lpstr>
      <vt:lpstr>Δραστηριότητα M2.1                                                                            Προθέρμανση    Εισαγωγικά και ανταλλαγή ιδεών</vt:lpstr>
      <vt:lpstr>Βασική Οικονομική Γλώσσα και Λεξιλόγιο</vt:lpstr>
      <vt:lpstr>Δραστηριότητα M3.2                                                         Οικονομικό Λεξιλόγιο                                                                          Οικονομικό λεξιλόγιο και ένας πόρος που μπορείτε να χρησιμοποιήσετε με τους μαθητές σας για να ελέγξετε τις γνώσεις τους
  Οι συμμετέχοντες/-χουσες μπορούν να προσδιορίσουν τη γνωστή οικονομική ορολογία και τις έννοιες χρησιμοποιώντας το φυλλάδιο M2.2    </vt:lpstr>
      <vt:lpstr>Έννοιες</vt:lpstr>
      <vt:lpstr>Έννοιες</vt:lpstr>
      <vt:lpstr>Δραστηριότητα M2.3                                                             Εφαρμογή Money Matters</vt:lpstr>
      <vt:lpstr>PowerPoint Presentation</vt:lpstr>
      <vt:lpstr>Χρήμα και Πολιτισμός</vt:lpstr>
      <vt:lpstr>Χρήμα και Πολιτισμός </vt:lpstr>
      <vt:lpstr> Χρήμα και Πολιτισμός </vt:lpstr>
      <vt:lpstr>PowerPoint Presentation</vt:lpstr>
      <vt:lpstr>Δραστηριότητα M2.5           Προϋπολογισμός με τη χρήση της Εφαρμογής Money Matters App ή του βιβλίου κόμικς</vt:lpstr>
      <vt:lpstr>Εργασίες για προσωπική μελέτη:</vt:lpstr>
      <vt:lpstr>Σας ευχαριστούμε για την παρουσία σας, ελπίζουμε να το βρήκατε χρήσιμο.  </vt:lpstr>
      <vt:lpstr>Πρόσθετη δραστηριότητα M2.6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Οικονομικός Αλφαβητισμός για Οικογένειες</dc:title>
  <dc:creator>Rightchallenge Associação</dc:creator>
  <cp:lastModifiedBy>Grigoris Chryssikos</cp:lastModifiedBy>
  <cp:revision>9</cp:revision>
  <dcterms:modified xsi:type="dcterms:W3CDTF">2022-09-02T06:20:16Z</dcterms:modified>
</cp:coreProperties>
</file>