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7505700" cx="13335000"/>
  <p:notesSz cx="6858000" cy="9144000"/>
  <p:embeddedFontLs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hNW59a8aGFEu8zX6nKjnoy95g9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313"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313"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313"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313"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313"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313"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313"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313"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313"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969"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1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Use a whiteboard or flipchart</a:t>
            </a:r>
            <a:endParaRPr/>
          </a:p>
        </p:txBody>
      </p:sp>
      <p:sp>
        <p:nvSpPr>
          <p:cNvPr id="160" name="Google Shape;16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00"/>
              <a:buFont typeface="Calibri"/>
              <a:buNone/>
            </a:pPr>
            <a:r>
              <a:rPr i="1" lang="en-US"/>
              <a:t>A Roda das Emoções foi introduzida na década de 1980 para demonstrar como as nossas emoções podem ser misturadas para criar mais emoções. </a:t>
            </a:r>
            <a:br>
              <a:rPr i="1" lang="en-US"/>
            </a:br>
            <a:endParaRPr i="1"/>
          </a:p>
          <a:p>
            <a:pPr indent="0" lvl="0" marL="0" marR="0" rtl="0" algn="l">
              <a:lnSpc>
                <a:spcPct val="100000"/>
              </a:lnSpc>
              <a:spcBef>
                <a:spcPts val="0"/>
              </a:spcBef>
              <a:spcAft>
                <a:spcPts val="0"/>
              </a:spcAft>
              <a:buClr>
                <a:schemeClr val="dk1"/>
              </a:buClr>
              <a:buSzPts val="1300"/>
              <a:buFont typeface="Calibri"/>
              <a:buNone/>
            </a:pPr>
            <a:r>
              <a:rPr i="1" lang="en-US"/>
              <a:t> </a:t>
            </a:r>
            <a:endParaRPr/>
          </a:p>
        </p:txBody>
      </p:sp>
      <p:sp>
        <p:nvSpPr>
          <p:cNvPr id="203" name="Google Shape;20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00"/>
              <a:buFont typeface="Calibri"/>
              <a:buNone/>
            </a:pPr>
            <a:r>
              <a:rPr i="1" lang="en-US"/>
              <a:t> </a:t>
            </a:r>
            <a:endParaRPr i="1"/>
          </a:p>
          <a:p>
            <a:pPr indent="0" lvl="0" marL="0" marR="0" rtl="0" algn="l">
              <a:lnSpc>
                <a:spcPct val="100000"/>
              </a:lnSpc>
              <a:spcBef>
                <a:spcPts val="0"/>
              </a:spcBef>
              <a:spcAft>
                <a:spcPts val="0"/>
              </a:spcAft>
              <a:buClr>
                <a:schemeClr val="dk1"/>
              </a:buClr>
              <a:buSzPts val="1300"/>
              <a:buFont typeface="Calibri"/>
              <a:buNone/>
            </a:pPr>
            <a:r>
              <a:rPr i="1" lang="en-US"/>
              <a:t> </a:t>
            </a:r>
            <a:endParaRPr/>
          </a:p>
        </p:txBody>
      </p:sp>
      <p:sp>
        <p:nvSpPr>
          <p:cNvPr id="211" name="Google Shape;21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0: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1: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313"/>
              <a:buFont typeface="Calibri"/>
              <a:buNone/>
            </a:pPr>
            <a:r>
              <a:t/>
            </a:r>
            <a:endParaRPr/>
          </a:p>
        </p:txBody>
      </p:sp>
      <p:sp>
        <p:nvSpPr>
          <p:cNvPr id="241" name="Google Shape;24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2: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313"/>
              <a:buFont typeface="Calibri"/>
              <a:buNone/>
            </a:pPr>
            <a:r>
              <a:t/>
            </a:r>
            <a:endParaRPr/>
          </a:p>
        </p:txBody>
      </p:sp>
      <p:sp>
        <p:nvSpPr>
          <p:cNvPr id="273" name="Google Shape;27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3: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5: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6: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7: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Opcional se o facilitador criar o seu próprio?</a:t>
            </a:r>
            <a:br>
              <a:rPr lang="en-US"/>
            </a:br>
            <a:endParaRPr/>
          </a:p>
        </p:txBody>
      </p:sp>
      <p:sp>
        <p:nvSpPr>
          <p:cNvPr id="129" name="Google Shape;12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p:nvPr>
            <p:ph idx="2" type="sldImg"/>
          </p:nvPr>
        </p:nvSpPr>
        <p:spPr>
          <a:xfrm>
            <a:off x="687388" y="1143000"/>
            <a:ext cx="5483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Reduzi o conteúdo, mas sugeriria uma atividade para esta tarefa.</a:t>
            </a:r>
            <a:br>
              <a:rPr lang="en-US"/>
            </a:br>
            <a:endParaRPr/>
          </a:p>
        </p:txBody>
      </p:sp>
      <p:sp>
        <p:nvSpPr>
          <p:cNvPr id="137" name="Google Shape;13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type="title">
  <p:cSld name="TITLE">
    <p:spTree>
      <p:nvGrpSpPr>
        <p:cNvPr id="11" name="Shape 11"/>
        <p:cNvGrpSpPr/>
        <p:nvPr/>
      </p:nvGrpSpPr>
      <p:grpSpPr>
        <a:xfrm>
          <a:off x="0" y="0"/>
          <a:ext cx="0" cy="0"/>
          <a:chOff x="0" y="0"/>
          <a:chExt cx="0" cy="0"/>
        </a:xfrm>
      </p:grpSpPr>
      <p:sp>
        <p:nvSpPr>
          <p:cNvPr id="12" name="Google Shape;12;p29"/>
          <p:cNvSpPr/>
          <p:nvPr/>
        </p:nvSpPr>
        <p:spPr>
          <a:xfrm>
            <a:off x="-67969" y="-254000"/>
            <a:ext cx="13691032" cy="7759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50000" lIns="100000" spcFirstLastPara="1" rIns="100000" wrap="square" tIns="50000">
            <a:noAutofit/>
          </a:bodyPr>
          <a:lstStyle/>
          <a:p>
            <a:pPr indent="0" lvl="0" marL="0" marR="0" rtl="0" algn="ctr">
              <a:spcBef>
                <a:spcPts val="0"/>
              </a:spcBef>
              <a:spcAft>
                <a:spcPts val="0"/>
              </a:spcAft>
              <a:buNone/>
            </a:pPr>
            <a:r>
              <a:t/>
            </a:r>
            <a:endParaRPr b="0" i="0" sz="1478" u="none" cap="none" strike="noStrike">
              <a:solidFill>
                <a:schemeClr val="lt1"/>
              </a:solidFill>
              <a:latin typeface="Calibri"/>
              <a:ea typeface="Calibri"/>
              <a:cs typeface="Calibri"/>
              <a:sym typeface="Calibri"/>
            </a:endParaRPr>
          </a:p>
        </p:txBody>
      </p:sp>
      <p:sp>
        <p:nvSpPr>
          <p:cNvPr id="13" name="Google Shape;13;p29"/>
          <p:cNvSpPr txBox="1"/>
          <p:nvPr>
            <p:ph type="ctrTitle"/>
          </p:nvPr>
        </p:nvSpPr>
        <p:spPr>
          <a:xfrm>
            <a:off x="310399" y="2955190"/>
            <a:ext cx="6107071" cy="978635"/>
          </a:xfrm>
          <a:prstGeom prst="rect">
            <a:avLst/>
          </a:prstGeom>
          <a:noFill/>
          <a:ln>
            <a:noFill/>
          </a:ln>
        </p:spPr>
        <p:txBody>
          <a:bodyPr anchorCtr="0" anchor="t" bIns="45700" lIns="72000" spcFirstLastPara="1" rIns="72000" wrap="square" tIns="45700">
            <a:noAutofit/>
          </a:bodyPr>
          <a:lstStyle>
            <a:lvl1pPr lvl="0" algn="l">
              <a:lnSpc>
                <a:spcPct val="90000"/>
              </a:lnSpc>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9"/>
          <p:cNvSpPr txBox="1"/>
          <p:nvPr>
            <p:ph idx="1" type="subTitle"/>
          </p:nvPr>
        </p:nvSpPr>
        <p:spPr>
          <a:xfrm>
            <a:off x="310399" y="4233090"/>
            <a:ext cx="6107071" cy="93647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94"/>
              </a:spcBef>
              <a:spcAft>
                <a:spcPts val="0"/>
              </a:spcAft>
              <a:buClr>
                <a:schemeClr val="accent2"/>
              </a:buClr>
              <a:buSzPts val="2400"/>
              <a:buFont typeface="Arial"/>
              <a:buNone/>
              <a:defRPr b="1" i="0" sz="2400" u="none" cap="none" strike="noStrike">
                <a:solidFill>
                  <a:schemeClr val="accent2"/>
                </a:solidFill>
                <a:latin typeface="Open Sans"/>
                <a:ea typeface="Open Sans"/>
                <a:cs typeface="Open Sans"/>
                <a:sym typeface="Open Sans"/>
              </a:defRPr>
            </a:lvl1pPr>
            <a:lvl2pPr lvl="1" marR="0" rtl="0" algn="ctr">
              <a:lnSpc>
                <a:spcPct val="90000"/>
              </a:lnSpc>
              <a:spcBef>
                <a:spcPts val="547"/>
              </a:spcBef>
              <a:spcAft>
                <a:spcPts val="0"/>
              </a:spcAft>
              <a:buClr>
                <a:schemeClr val="lt1"/>
              </a:buClr>
              <a:buSzPts val="2188"/>
              <a:buFont typeface="Arial"/>
              <a:buNone/>
              <a:defRPr b="0" i="0" sz="2188" u="none" cap="none" strike="noStrike">
                <a:solidFill>
                  <a:schemeClr val="lt1"/>
                </a:solidFill>
                <a:latin typeface="Calibri"/>
                <a:ea typeface="Calibri"/>
                <a:cs typeface="Calibri"/>
                <a:sym typeface="Calibri"/>
              </a:defRPr>
            </a:lvl2pPr>
            <a:lvl3pPr lvl="2" marR="0" rtl="0" algn="ctr">
              <a:lnSpc>
                <a:spcPct val="90000"/>
              </a:lnSpc>
              <a:spcBef>
                <a:spcPts val="547"/>
              </a:spcBef>
              <a:spcAft>
                <a:spcPts val="0"/>
              </a:spcAft>
              <a:buClr>
                <a:schemeClr val="lt1"/>
              </a:buClr>
              <a:buSzPts val="1969"/>
              <a:buFont typeface="Arial"/>
              <a:buNone/>
              <a:defRPr b="0" i="0" sz="1969" u="none" cap="none" strike="noStrike">
                <a:solidFill>
                  <a:schemeClr val="lt1"/>
                </a:solidFill>
                <a:latin typeface="Calibri"/>
                <a:ea typeface="Calibri"/>
                <a:cs typeface="Calibri"/>
                <a:sym typeface="Calibri"/>
              </a:defRPr>
            </a:lvl3pPr>
            <a:lvl4pPr lvl="3"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4pPr>
            <a:lvl5pPr lvl="4"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5pPr>
            <a:lvl6pPr lvl="5"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6pPr>
            <a:lvl7pPr lvl="6"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7pPr>
            <a:lvl8pPr lvl="7"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8pPr>
            <a:lvl9pPr lvl="8"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9pPr>
          </a:lstStyle>
          <a:p/>
        </p:txBody>
      </p:sp>
      <p:pic>
        <p:nvPicPr>
          <p:cNvPr id="15" name="Google Shape;15;p29"/>
          <p:cNvPicPr preferRelativeResize="0"/>
          <p:nvPr/>
        </p:nvPicPr>
        <p:blipFill rotWithShape="1">
          <a:blip r:embed="rId2">
            <a:alphaModFix/>
          </a:blip>
          <a:srcRect b="0" l="0" r="0" t="0"/>
          <a:stretch/>
        </p:blipFill>
        <p:spPr>
          <a:xfrm>
            <a:off x="465786" y="637418"/>
            <a:ext cx="2782951" cy="1259537"/>
          </a:xfrm>
          <a:prstGeom prst="rect">
            <a:avLst/>
          </a:prstGeom>
          <a:noFill/>
          <a:ln>
            <a:noFill/>
          </a:ln>
        </p:spPr>
      </p:pic>
      <p:grpSp>
        <p:nvGrpSpPr>
          <p:cNvPr id="16" name="Google Shape;16;p29"/>
          <p:cNvGrpSpPr/>
          <p:nvPr/>
        </p:nvGrpSpPr>
        <p:grpSpPr>
          <a:xfrm>
            <a:off x="309367" y="6493935"/>
            <a:ext cx="6399441" cy="923330"/>
            <a:chOff x="309367" y="6493935"/>
            <a:chExt cx="6399441" cy="923330"/>
          </a:xfrm>
        </p:grpSpPr>
        <p:sp>
          <p:nvSpPr>
            <p:cNvPr id="17" name="Google Shape;17;p29"/>
            <p:cNvSpPr txBox="1"/>
            <p:nvPr/>
          </p:nvSpPr>
          <p:spPr>
            <a:xfrm>
              <a:off x="2070100" y="6493935"/>
              <a:ext cx="4638708" cy="92333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b="0" i="0" sz="1200" u="none" cap="none" strike="noStrike">
                <a:solidFill>
                  <a:schemeClr val="dk1"/>
                </a:solidFill>
                <a:latin typeface="Calibri"/>
                <a:ea typeface="Calibri"/>
                <a:cs typeface="Calibri"/>
                <a:sym typeface="Calibri"/>
              </a:endParaRPr>
            </a:p>
          </p:txBody>
        </p:sp>
        <p:pic>
          <p:nvPicPr>
            <p:cNvPr id="18" name="Google Shape;18;p29"/>
            <p:cNvPicPr preferRelativeResize="0"/>
            <p:nvPr/>
          </p:nvPicPr>
          <p:blipFill rotWithShape="1">
            <a:blip r:embed="rId3">
              <a:alphaModFix/>
            </a:blip>
            <a:srcRect b="0" l="0" r="0" t="0"/>
            <a:stretch/>
          </p:blipFill>
          <p:spPr>
            <a:xfrm>
              <a:off x="309367" y="6778845"/>
              <a:ext cx="1471307" cy="304544"/>
            </a:xfrm>
            <a:prstGeom prst="rect">
              <a:avLst/>
            </a:prstGeom>
            <a:noFill/>
            <a:ln>
              <a:noFill/>
            </a:ln>
          </p:spPr>
        </p:pic>
      </p:grpSp>
      <p:pic>
        <p:nvPicPr>
          <p:cNvPr id="19" name="Google Shape;19;p29"/>
          <p:cNvPicPr preferRelativeResize="0"/>
          <p:nvPr/>
        </p:nvPicPr>
        <p:blipFill rotWithShape="1">
          <a:blip r:embed="rId4">
            <a:alphaModFix/>
          </a:blip>
          <a:srcRect b="0" l="0" r="0" t="0"/>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cover">
  <p:cSld name="End cover">
    <p:spTree>
      <p:nvGrpSpPr>
        <p:cNvPr id="20" name="Shape 20"/>
        <p:cNvGrpSpPr/>
        <p:nvPr/>
      </p:nvGrpSpPr>
      <p:grpSpPr>
        <a:xfrm>
          <a:off x="0" y="0"/>
          <a:ext cx="0" cy="0"/>
          <a:chOff x="0" y="0"/>
          <a:chExt cx="0" cy="0"/>
        </a:xfrm>
      </p:grpSpPr>
      <p:sp>
        <p:nvSpPr>
          <p:cNvPr id="21" name="Google Shape;21;p34"/>
          <p:cNvSpPr/>
          <p:nvPr/>
        </p:nvSpPr>
        <p:spPr>
          <a:xfrm>
            <a:off x="-67969" y="-254000"/>
            <a:ext cx="13691032" cy="7759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50000" lIns="100000" spcFirstLastPara="1" rIns="100000" wrap="square" tIns="50000">
            <a:noAutofit/>
          </a:bodyPr>
          <a:lstStyle/>
          <a:p>
            <a:pPr indent="0" lvl="0" marL="0" marR="0" rtl="0" algn="ctr">
              <a:spcBef>
                <a:spcPts val="0"/>
              </a:spcBef>
              <a:spcAft>
                <a:spcPts val="0"/>
              </a:spcAft>
              <a:buNone/>
            </a:pPr>
            <a:r>
              <a:t/>
            </a:r>
            <a:endParaRPr b="0" i="0" sz="1478" u="none" cap="none" strike="noStrike">
              <a:solidFill>
                <a:schemeClr val="lt1"/>
              </a:solidFill>
              <a:latin typeface="Calibri"/>
              <a:ea typeface="Calibri"/>
              <a:cs typeface="Calibri"/>
              <a:sym typeface="Calibri"/>
            </a:endParaRPr>
          </a:p>
        </p:txBody>
      </p:sp>
      <p:sp>
        <p:nvSpPr>
          <p:cNvPr id="22" name="Google Shape;22;p34"/>
          <p:cNvSpPr txBox="1"/>
          <p:nvPr>
            <p:ph type="ctrTitle"/>
          </p:nvPr>
        </p:nvSpPr>
        <p:spPr>
          <a:xfrm>
            <a:off x="310399" y="2955190"/>
            <a:ext cx="6107071" cy="1060949"/>
          </a:xfrm>
          <a:prstGeom prst="rect">
            <a:avLst/>
          </a:prstGeom>
          <a:noFill/>
          <a:ln>
            <a:noFill/>
          </a:ln>
        </p:spPr>
        <p:txBody>
          <a:bodyPr anchorCtr="0" anchor="t" bIns="45700" lIns="72000" spcFirstLastPara="1" rIns="72000" wrap="square" tIns="45700">
            <a:noAutofit/>
          </a:bodyPr>
          <a:lstStyle>
            <a:lvl1pPr lvl="0" algn="l">
              <a:lnSpc>
                <a:spcPct val="90000"/>
              </a:lnSpc>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3" name="Google Shape;23;p34"/>
          <p:cNvPicPr preferRelativeResize="0"/>
          <p:nvPr/>
        </p:nvPicPr>
        <p:blipFill rotWithShape="1">
          <a:blip r:embed="rId2">
            <a:alphaModFix/>
          </a:blip>
          <a:srcRect b="0" l="0" r="0" t="0"/>
          <a:stretch/>
        </p:blipFill>
        <p:spPr>
          <a:xfrm>
            <a:off x="309367" y="6778845"/>
            <a:ext cx="1471307" cy="304544"/>
          </a:xfrm>
          <a:prstGeom prst="rect">
            <a:avLst/>
          </a:prstGeom>
          <a:noFill/>
          <a:ln>
            <a:noFill/>
          </a:ln>
        </p:spPr>
      </p:pic>
      <p:pic>
        <p:nvPicPr>
          <p:cNvPr id="24" name="Google Shape;24;p34"/>
          <p:cNvPicPr preferRelativeResize="0"/>
          <p:nvPr/>
        </p:nvPicPr>
        <p:blipFill rotWithShape="1">
          <a:blip r:embed="rId3">
            <a:alphaModFix/>
          </a:blip>
          <a:srcRect b="0" l="0" r="0" t="0"/>
          <a:stretch/>
        </p:blipFill>
        <p:spPr>
          <a:xfrm>
            <a:off x="465786" y="637418"/>
            <a:ext cx="2782951" cy="1259537"/>
          </a:xfrm>
          <a:prstGeom prst="rect">
            <a:avLst/>
          </a:prstGeom>
          <a:noFill/>
          <a:ln>
            <a:noFill/>
          </a:ln>
        </p:spPr>
      </p:pic>
      <p:pic>
        <p:nvPicPr>
          <p:cNvPr id="25" name="Google Shape;25;p34"/>
          <p:cNvPicPr preferRelativeResize="0"/>
          <p:nvPr/>
        </p:nvPicPr>
        <p:blipFill rotWithShape="1">
          <a:blip r:embed="rId4">
            <a:alphaModFix/>
          </a:blip>
          <a:srcRect b="0" l="0" r="0" t="0"/>
          <a:stretch/>
        </p:blipFill>
        <p:spPr>
          <a:xfrm>
            <a:off x="6998234" y="2675313"/>
            <a:ext cx="6624829" cy="4830387"/>
          </a:xfrm>
          <a:prstGeom prst="rect">
            <a:avLst/>
          </a:prstGeom>
          <a:noFill/>
          <a:ln>
            <a:noFill/>
          </a:ln>
        </p:spPr>
      </p:pic>
      <p:sp>
        <p:nvSpPr>
          <p:cNvPr id="26" name="Google Shape;26;p34"/>
          <p:cNvSpPr txBox="1"/>
          <p:nvPr/>
        </p:nvSpPr>
        <p:spPr>
          <a:xfrm>
            <a:off x="2070100" y="6493935"/>
            <a:ext cx="4638708" cy="92333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b="0" i="0" sz="12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Content - 2col">
  <p:cSld name="1_Title Subtitle Content - 2col">
    <p:spTree>
      <p:nvGrpSpPr>
        <p:cNvPr id="29" name="Shape 29"/>
        <p:cNvGrpSpPr/>
        <p:nvPr/>
      </p:nvGrpSpPr>
      <p:grpSpPr>
        <a:xfrm>
          <a:off x="0" y="0"/>
          <a:ext cx="0" cy="0"/>
          <a:chOff x="0" y="0"/>
          <a:chExt cx="0" cy="0"/>
        </a:xfrm>
      </p:grpSpPr>
      <p:sp>
        <p:nvSpPr>
          <p:cNvPr id="30" name="Google Shape;30;p30"/>
          <p:cNvSpPr txBox="1"/>
          <p:nvPr>
            <p:ph idx="1" type="body"/>
          </p:nvPr>
        </p:nvSpPr>
        <p:spPr>
          <a:xfrm>
            <a:off x="500064" y="1984375"/>
            <a:ext cx="12331402" cy="5129444"/>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100000"/>
              </a:lnSpc>
              <a:spcBef>
                <a:spcPts val="0"/>
              </a:spcBef>
              <a:spcAft>
                <a:spcPts val="0"/>
              </a:spcAft>
              <a:buClr>
                <a:schemeClr val="accent4"/>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600"/>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31" name="Google Shape;31;p30"/>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0"/>
          <p:cNvSpPr txBox="1"/>
          <p:nvPr>
            <p:ph idx="2" type="body"/>
          </p:nvPr>
        </p:nvSpPr>
        <p:spPr>
          <a:xfrm>
            <a:off x="500064" y="1260554"/>
            <a:ext cx="12331541" cy="602889"/>
          </a:xfrm>
          <a:prstGeom prst="rect">
            <a:avLst/>
          </a:prstGeom>
          <a:solidFill>
            <a:schemeClr val="dk1"/>
          </a:solidFill>
          <a:ln>
            <a:noFill/>
          </a:ln>
        </p:spPr>
        <p:txBody>
          <a:bodyPr anchorCtr="0" anchor="ctr" bIns="45700" lIns="72000" spcFirstLastPara="1" rIns="72000" wrap="square" tIns="45700">
            <a:noAutofit/>
          </a:bodyPr>
          <a:lstStyle>
            <a:lvl1pPr indent="-228600" lvl="0" marL="457200" marR="0" rtl="0" algn="just">
              <a:lnSpc>
                <a:spcPct val="90000"/>
              </a:lnSpc>
              <a:spcBef>
                <a:spcPts val="1094"/>
              </a:spcBef>
              <a:spcAft>
                <a:spcPts val="0"/>
              </a:spcAft>
              <a:buClr>
                <a:schemeClr val="lt2"/>
              </a:buClr>
              <a:buSzPts val="2400"/>
              <a:buFont typeface="Arial"/>
              <a:buNone/>
              <a:defRPr b="1" i="1" sz="2400" u="none" cap="none" strike="noStrike">
                <a:solidFill>
                  <a:schemeClr val="lt2"/>
                </a:solidFill>
                <a:latin typeface="Calibri"/>
                <a:ea typeface="Calibri"/>
                <a:cs typeface="Calibri"/>
                <a:sym typeface="Calibri"/>
              </a:defRPr>
            </a:lvl1pPr>
            <a:lvl2pPr indent="-395287" lvl="1" marL="914400" marR="0" rtl="0" algn="l">
              <a:lnSpc>
                <a:spcPct val="90000"/>
              </a:lnSpc>
              <a:spcBef>
                <a:spcPts val="547"/>
              </a:spcBef>
              <a:spcAft>
                <a:spcPts val="0"/>
              </a:spcAft>
              <a:buClr>
                <a:schemeClr val="dk1"/>
              </a:buClr>
              <a:buSzPts val="2625"/>
              <a:buFont typeface="Arial"/>
              <a:buChar char="•"/>
              <a:defRPr b="0" i="0" sz="2625" u="none" cap="none" strike="noStrike">
                <a:solidFill>
                  <a:schemeClr val="dk1"/>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1"/>
              </a:buClr>
              <a:buSzPts val="2188"/>
              <a:buFont typeface="Arial"/>
              <a:buChar char="•"/>
              <a:defRPr b="0" i="0" sz="2188" u="none" cap="none" strike="noStrike">
                <a:solidFill>
                  <a:schemeClr val="dk1"/>
                </a:solidFill>
                <a:latin typeface="Calibri"/>
                <a:ea typeface="Calibri"/>
                <a:cs typeface="Calibri"/>
                <a:sym typeface="Calibri"/>
              </a:defRPr>
            </a:lvl3pPr>
            <a:lvl4pPr indent="-353631" lvl="3" marL="1828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4pPr>
            <a:lvl5pPr indent="-353631" lvl="4" marL="22860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33" name="Shape 33"/>
        <p:cNvGrpSpPr/>
        <p:nvPr/>
      </p:nvGrpSpPr>
      <p:grpSpPr>
        <a:xfrm>
          <a:off x="0" y="0"/>
          <a:ext cx="0" cy="0"/>
          <a:chOff x="0" y="0"/>
          <a:chExt cx="0" cy="0"/>
        </a:xfrm>
      </p:grpSpPr>
      <p:sp>
        <p:nvSpPr>
          <p:cNvPr id="34" name="Google Shape;34;p31"/>
          <p:cNvSpPr txBox="1"/>
          <p:nvPr>
            <p:ph idx="1" type="body"/>
          </p:nvPr>
        </p:nvSpPr>
        <p:spPr>
          <a:xfrm>
            <a:off x="500063" y="1466850"/>
            <a:ext cx="12331541" cy="5538475"/>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100000"/>
              </a:lnSpc>
              <a:spcBef>
                <a:spcPts val="0"/>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100000"/>
              </a:lnSpc>
              <a:spcBef>
                <a:spcPts val="600"/>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100000"/>
              </a:lnSpc>
              <a:spcBef>
                <a:spcPts val="600"/>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100000"/>
              </a:lnSpc>
              <a:spcBef>
                <a:spcPts val="600"/>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100000"/>
              </a:lnSpc>
              <a:spcBef>
                <a:spcPts val="600"/>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600"/>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35" name="Google Shape;35;p31"/>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Content - 2col">
  <p:cSld name="2_Title Subtitle Content - 2col">
    <p:spTree>
      <p:nvGrpSpPr>
        <p:cNvPr id="36" name="Shape 36"/>
        <p:cNvGrpSpPr/>
        <p:nvPr/>
      </p:nvGrpSpPr>
      <p:grpSpPr>
        <a:xfrm>
          <a:off x="0" y="0"/>
          <a:ext cx="0" cy="0"/>
          <a:chOff x="0" y="0"/>
          <a:chExt cx="0" cy="0"/>
        </a:xfrm>
      </p:grpSpPr>
      <p:sp>
        <p:nvSpPr>
          <p:cNvPr id="37" name="Google Shape;37;p32"/>
          <p:cNvSpPr txBox="1"/>
          <p:nvPr>
            <p:ph idx="1" type="body"/>
          </p:nvPr>
        </p:nvSpPr>
        <p:spPr>
          <a:xfrm>
            <a:off x="500064" y="1984375"/>
            <a:ext cx="12331402" cy="5129444"/>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100000"/>
              </a:lnSpc>
              <a:spcBef>
                <a:spcPts val="0"/>
              </a:spcBef>
              <a:spcAft>
                <a:spcPts val="0"/>
              </a:spcAft>
              <a:buClr>
                <a:schemeClr val="accent4"/>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100000"/>
              </a:lnSpc>
              <a:spcBef>
                <a:spcPts val="600"/>
              </a:spcBef>
              <a:spcAft>
                <a:spcPts val="0"/>
              </a:spcAft>
              <a:buClr>
                <a:schemeClr val="accent4"/>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600"/>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38" name="Google Shape;38;p32"/>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algn="l">
              <a:lnSpc>
                <a:spcPct val="90000"/>
              </a:lnSpc>
              <a:spcBef>
                <a:spcPts val="0"/>
              </a:spcBef>
              <a:spcAft>
                <a:spcPts val="0"/>
              </a:spcAft>
              <a:buClr>
                <a:schemeClr val="accent2"/>
              </a:buClr>
              <a:buSzPts val="1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2"/>
          <p:cNvSpPr txBox="1"/>
          <p:nvPr>
            <p:ph idx="2" type="body"/>
          </p:nvPr>
        </p:nvSpPr>
        <p:spPr>
          <a:xfrm>
            <a:off x="500064" y="1260554"/>
            <a:ext cx="12331541" cy="602889"/>
          </a:xfrm>
          <a:prstGeom prst="rect">
            <a:avLst/>
          </a:prstGeom>
          <a:solidFill>
            <a:schemeClr val="dk1"/>
          </a:solidFill>
          <a:ln>
            <a:noFill/>
          </a:ln>
        </p:spPr>
        <p:txBody>
          <a:bodyPr anchorCtr="0" anchor="ctr" bIns="45700" lIns="72000" spcFirstLastPara="1" rIns="72000" wrap="square" tIns="45700">
            <a:noAutofit/>
          </a:bodyPr>
          <a:lstStyle>
            <a:lvl1pPr indent="-228600" lvl="0" marL="457200" marR="0" rtl="0" algn="just">
              <a:lnSpc>
                <a:spcPct val="90000"/>
              </a:lnSpc>
              <a:spcBef>
                <a:spcPts val="1094"/>
              </a:spcBef>
              <a:spcAft>
                <a:spcPts val="0"/>
              </a:spcAft>
              <a:buClr>
                <a:schemeClr val="lt2"/>
              </a:buClr>
              <a:buSzPts val="2400"/>
              <a:buFont typeface="Arial"/>
              <a:buNone/>
              <a:defRPr b="1" i="1" sz="2400" u="none" cap="none" strike="noStrike">
                <a:solidFill>
                  <a:schemeClr val="lt2"/>
                </a:solidFill>
                <a:latin typeface="Calibri"/>
                <a:ea typeface="Calibri"/>
                <a:cs typeface="Calibri"/>
                <a:sym typeface="Calibri"/>
              </a:defRPr>
            </a:lvl1pPr>
            <a:lvl2pPr indent="-395287" lvl="1" marL="914400" marR="0" rtl="0" algn="l">
              <a:lnSpc>
                <a:spcPct val="90000"/>
              </a:lnSpc>
              <a:spcBef>
                <a:spcPts val="547"/>
              </a:spcBef>
              <a:spcAft>
                <a:spcPts val="0"/>
              </a:spcAft>
              <a:buClr>
                <a:schemeClr val="dk1"/>
              </a:buClr>
              <a:buSzPts val="2625"/>
              <a:buFont typeface="Arial"/>
              <a:buChar char="•"/>
              <a:defRPr b="0" i="0" sz="2625" u="none" cap="none" strike="noStrike">
                <a:solidFill>
                  <a:schemeClr val="dk1"/>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1"/>
              </a:buClr>
              <a:buSzPts val="2188"/>
              <a:buFont typeface="Arial"/>
              <a:buChar char="•"/>
              <a:defRPr b="0" i="0" sz="2188" u="none" cap="none" strike="noStrike">
                <a:solidFill>
                  <a:schemeClr val="dk1"/>
                </a:solidFill>
                <a:latin typeface="Calibri"/>
                <a:ea typeface="Calibri"/>
                <a:cs typeface="Calibri"/>
                <a:sym typeface="Calibri"/>
              </a:defRPr>
            </a:lvl3pPr>
            <a:lvl4pPr indent="-353631" lvl="3" marL="1828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4pPr>
            <a:lvl5pPr indent="-353631" lvl="4" marL="22860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40" name="Shape 40"/>
        <p:cNvGrpSpPr/>
        <p:nvPr/>
      </p:nvGrpSpPr>
      <p:grpSpPr>
        <a:xfrm>
          <a:off x="0" y="0"/>
          <a:ext cx="0" cy="0"/>
          <a:chOff x="0" y="0"/>
          <a:chExt cx="0" cy="0"/>
        </a:xfrm>
      </p:grpSpPr>
      <p:sp>
        <p:nvSpPr>
          <p:cNvPr id="41" name="Google Shape;41;p35"/>
          <p:cNvSpPr txBox="1"/>
          <p:nvPr>
            <p:ph idx="1" type="body"/>
          </p:nvPr>
        </p:nvSpPr>
        <p:spPr>
          <a:xfrm>
            <a:off x="500064" y="1514474"/>
            <a:ext cx="6042422" cy="5588141"/>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90000"/>
              </a:lnSpc>
              <a:spcBef>
                <a:spcPts val="1094"/>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42" name="Google Shape;42;p35"/>
          <p:cNvSpPr txBox="1"/>
          <p:nvPr>
            <p:ph idx="2" type="body"/>
          </p:nvPr>
        </p:nvSpPr>
        <p:spPr>
          <a:xfrm>
            <a:off x="6789183" y="1514474"/>
            <a:ext cx="6042422" cy="5588141"/>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90000"/>
              </a:lnSpc>
              <a:spcBef>
                <a:spcPts val="1094"/>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43" name="Google Shape;43;p35"/>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44" name="Shape 44"/>
        <p:cNvGrpSpPr/>
        <p:nvPr/>
      </p:nvGrpSpPr>
      <p:grpSpPr>
        <a:xfrm>
          <a:off x="0" y="0"/>
          <a:ext cx="0" cy="0"/>
          <a:chOff x="0" y="0"/>
          <a:chExt cx="0" cy="0"/>
        </a:xfrm>
      </p:grpSpPr>
      <p:sp>
        <p:nvSpPr>
          <p:cNvPr id="45" name="Google Shape;45;p36"/>
          <p:cNvSpPr txBox="1"/>
          <p:nvPr>
            <p:ph idx="1" type="body"/>
          </p:nvPr>
        </p:nvSpPr>
        <p:spPr>
          <a:xfrm>
            <a:off x="500064" y="1981200"/>
            <a:ext cx="6042422" cy="5121418"/>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90000"/>
              </a:lnSpc>
              <a:spcBef>
                <a:spcPts val="1094"/>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46" name="Google Shape;46;p36"/>
          <p:cNvSpPr txBox="1"/>
          <p:nvPr>
            <p:ph idx="2" type="body"/>
          </p:nvPr>
        </p:nvSpPr>
        <p:spPr>
          <a:xfrm>
            <a:off x="6789183" y="1981200"/>
            <a:ext cx="6042422" cy="5121418"/>
          </a:xfrm>
          <a:prstGeom prst="rect">
            <a:avLst/>
          </a:prstGeom>
          <a:noFill/>
          <a:ln>
            <a:noFill/>
          </a:ln>
        </p:spPr>
        <p:txBody>
          <a:bodyPr anchorCtr="0" anchor="t" bIns="45700" lIns="72000" spcFirstLastPara="1" rIns="72000" wrap="square" tIns="45700">
            <a:noAutofit/>
          </a:bodyPr>
          <a:lstStyle>
            <a:lvl1pPr indent="-228600" lvl="0" marL="457200" marR="0" rtl="0" algn="just">
              <a:lnSpc>
                <a:spcPct val="90000"/>
              </a:lnSpc>
              <a:spcBef>
                <a:spcPts val="1094"/>
              </a:spcBef>
              <a:spcAft>
                <a:spcPts val="0"/>
              </a:spcAft>
              <a:buClr>
                <a:schemeClr val="dk2"/>
              </a:buClr>
              <a:buSzPts val="2188"/>
              <a:buFont typeface="Arial"/>
              <a:buNone/>
              <a:defRPr b="0" i="0" sz="2188" u="none" cap="none" strike="noStrike">
                <a:solidFill>
                  <a:schemeClr val="dk2"/>
                </a:solidFill>
                <a:latin typeface="Calibri"/>
                <a:ea typeface="Calibri"/>
                <a:cs typeface="Calibri"/>
                <a:sym typeface="Calibri"/>
              </a:defRPr>
            </a:lvl1pPr>
            <a:lvl2pPr indent="-367537" lvl="1" marL="9144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3pPr>
            <a:lvl4pPr indent="-367538" lvl="3" marL="18288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4pPr>
            <a:lvl5pPr indent="-367538" lvl="4" marL="2286000" marR="0" rtl="0" algn="l">
              <a:lnSpc>
                <a:spcPct val="90000"/>
              </a:lnSpc>
              <a:spcBef>
                <a:spcPts val="547"/>
              </a:spcBef>
              <a:spcAft>
                <a:spcPts val="0"/>
              </a:spcAft>
              <a:buClr>
                <a:schemeClr val="dk2"/>
              </a:buClr>
              <a:buSzPts val="2188"/>
              <a:buFont typeface="Arial"/>
              <a:buChar char="•"/>
              <a:defRPr b="0" i="0" sz="2188" u="none" cap="none" strike="noStrike">
                <a:solidFill>
                  <a:schemeClr val="dk2"/>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47" name="Google Shape;47;p36"/>
          <p:cNvSpPr txBox="1"/>
          <p:nvPr>
            <p:ph idx="3" type="body"/>
          </p:nvPr>
        </p:nvSpPr>
        <p:spPr>
          <a:xfrm>
            <a:off x="500064" y="1260554"/>
            <a:ext cx="12331541" cy="602889"/>
          </a:xfrm>
          <a:prstGeom prst="rect">
            <a:avLst/>
          </a:prstGeom>
          <a:solidFill>
            <a:schemeClr val="dk1"/>
          </a:solidFill>
          <a:ln>
            <a:noFill/>
          </a:ln>
        </p:spPr>
        <p:txBody>
          <a:bodyPr anchorCtr="0" anchor="ctr" bIns="45700" lIns="72000" spcFirstLastPara="1" rIns="72000" wrap="square" tIns="45700">
            <a:noAutofit/>
          </a:bodyPr>
          <a:lstStyle>
            <a:lvl1pPr indent="-228600" lvl="0" marL="457200" marR="0" rtl="0" algn="just">
              <a:lnSpc>
                <a:spcPct val="90000"/>
              </a:lnSpc>
              <a:spcBef>
                <a:spcPts val="1094"/>
              </a:spcBef>
              <a:spcAft>
                <a:spcPts val="0"/>
              </a:spcAft>
              <a:buClr>
                <a:schemeClr val="lt2"/>
              </a:buClr>
              <a:buSzPts val="2400"/>
              <a:buFont typeface="Arial"/>
              <a:buNone/>
              <a:defRPr b="1" i="1" sz="2400" u="none" cap="none" strike="noStrike">
                <a:solidFill>
                  <a:schemeClr val="lt2"/>
                </a:solidFill>
                <a:latin typeface="Calibri"/>
                <a:ea typeface="Calibri"/>
                <a:cs typeface="Calibri"/>
                <a:sym typeface="Calibri"/>
              </a:defRPr>
            </a:lvl1pPr>
            <a:lvl2pPr indent="-395287" lvl="1" marL="914400" marR="0" rtl="0" algn="l">
              <a:lnSpc>
                <a:spcPct val="90000"/>
              </a:lnSpc>
              <a:spcBef>
                <a:spcPts val="547"/>
              </a:spcBef>
              <a:spcAft>
                <a:spcPts val="0"/>
              </a:spcAft>
              <a:buClr>
                <a:schemeClr val="dk1"/>
              </a:buClr>
              <a:buSzPts val="2625"/>
              <a:buFont typeface="Arial"/>
              <a:buChar char="•"/>
              <a:defRPr b="0" i="0" sz="2625" u="none" cap="none" strike="noStrike">
                <a:solidFill>
                  <a:schemeClr val="dk1"/>
                </a:solidFill>
                <a:latin typeface="Calibri"/>
                <a:ea typeface="Calibri"/>
                <a:cs typeface="Calibri"/>
                <a:sym typeface="Calibri"/>
              </a:defRPr>
            </a:lvl2pPr>
            <a:lvl3pPr indent="-367538" lvl="2" marL="1371600" marR="0" rtl="0" algn="l">
              <a:lnSpc>
                <a:spcPct val="90000"/>
              </a:lnSpc>
              <a:spcBef>
                <a:spcPts val="547"/>
              </a:spcBef>
              <a:spcAft>
                <a:spcPts val="0"/>
              </a:spcAft>
              <a:buClr>
                <a:schemeClr val="dk1"/>
              </a:buClr>
              <a:buSzPts val="2188"/>
              <a:buFont typeface="Arial"/>
              <a:buChar char="•"/>
              <a:defRPr b="0" i="0" sz="2188" u="none" cap="none" strike="noStrike">
                <a:solidFill>
                  <a:schemeClr val="dk1"/>
                </a:solidFill>
                <a:latin typeface="Calibri"/>
                <a:ea typeface="Calibri"/>
                <a:cs typeface="Calibri"/>
                <a:sym typeface="Calibri"/>
              </a:defRPr>
            </a:lvl3pPr>
            <a:lvl4pPr indent="-353631" lvl="3" marL="1828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4pPr>
            <a:lvl5pPr indent="-353631" lvl="4" marL="22860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5pPr>
            <a:lvl6pPr indent="-353631" lvl="5" marL="27432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6pPr>
            <a:lvl7pPr indent="-353631" lvl="6" marL="32004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7pPr>
            <a:lvl8pPr indent="-353631" lvl="7" marL="36576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8pPr>
            <a:lvl9pPr indent="-353631" lvl="8" marL="4114800" marR="0" rtl="0" algn="l">
              <a:lnSpc>
                <a:spcPct val="90000"/>
              </a:lnSpc>
              <a:spcBef>
                <a:spcPts val="547"/>
              </a:spcBef>
              <a:spcAft>
                <a:spcPts val="0"/>
              </a:spcAft>
              <a:buClr>
                <a:schemeClr val="dk1"/>
              </a:buClr>
              <a:buSzPts val="1969"/>
              <a:buFont typeface="Arial"/>
              <a:buChar char="•"/>
              <a:defRPr b="0" i="0" sz="1969" u="none" cap="none" strike="noStrike">
                <a:solidFill>
                  <a:schemeClr val="dk1"/>
                </a:solidFill>
                <a:latin typeface="Calibri"/>
                <a:ea typeface="Calibri"/>
                <a:cs typeface="Calibri"/>
                <a:sym typeface="Calibri"/>
              </a:defRPr>
            </a:lvl9pPr>
          </a:lstStyle>
          <a:p/>
        </p:txBody>
      </p:sp>
      <p:sp>
        <p:nvSpPr>
          <p:cNvPr id="48" name="Google Shape;48;p36"/>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ont cover" type="title">
  <p:cSld name="TITLE">
    <p:spTree>
      <p:nvGrpSpPr>
        <p:cNvPr id="49" name="Shape 49"/>
        <p:cNvGrpSpPr/>
        <p:nvPr/>
      </p:nvGrpSpPr>
      <p:grpSpPr>
        <a:xfrm>
          <a:off x="0" y="0"/>
          <a:ext cx="0" cy="0"/>
          <a:chOff x="0" y="0"/>
          <a:chExt cx="0" cy="0"/>
        </a:xfrm>
      </p:grpSpPr>
      <p:sp>
        <p:nvSpPr>
          <p:cNvPr id="50" name="Google Shape;50;p28"/>
          <p:cNvSpPr/>
          <p:nvPr/>
        </p:nvSpPr>
        <p:spPr>
          <a:xfrm>
            <a:off x="-67969" y="-254000"/>
            <a:ext cx="13691032" cy="7759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50000" lIns="100000" spcFirstLastPara="1" rIns="100000" wrap="square" tIns="50000">
            <a:noAutofit/>
          </a:bodyPr>
          <a:lstStyle/>
          <a:p>
            <a:pPr indent="0" lvl="0" marL="0" marR="0" rtl="0" algn="ctr">
              <a:spcBef>
                <a:spcPts val="0"/>
              </a:spcBef>
              <a:spcAft>
                <a:spcPts val="0"/>
              </a:spcAft>
              <a:buNone/>
            </a:pPr>
            <a:r>
              <a:t/>
            </a:r>
            <a:endParaRPr b="0" i="0" sz="1478" u="none" cap="none" strike="noStrike">
              <a:solidFill>
                <a:schemeClr val="lt1"/>
              </a:solidFill>
              <a:latin typeface="Calibri"/>
              <a:ea typeface="Calibri"/>
              <a:cs typeface="Calibri"/>
              <a:sym typeface="Calibri"/>
            </a:endParaRPr>
          </a:p>
        </p:txBody>
      </p:sp>
      <p:sp>
        <p:nvSpPr>
          <p:cNvPr id="51" name="Google Shape;51;p28"/>
          <p:cNvSpPr txBox="1"/>
          <p:nvPr>
            <p:ph type="ctrTitle"/>
          </p:nvPr>
        </p:nvSpPr>
        <p:spPr>
          <a:xfrm>
            <a:off x="310399" y="2955190"/>
            <a:ext cx="6107071" cy="978635"/>
          </a:xfrm>
          <a:prstGeom prst="rect">
            <a:avLst/>
          </a:prstGeom>
          <a:noFill/>
          <a:ln>
            <a:noFill/>
          </a:ln>
        </p:spPr>
        <p:txBody>
          <a:bodyPr anchorCtr="0" anchor="t" bIns="45700" lIns="72000" spcFirstLastPara="1" rIns="72000" wrap="square" tIns="45700">
            <a:noAutofit/>
          </a:bodyPr>
          <a:lstStyle>
            <a:lvl1pPr lvl="0" algn="l">
              <a:lnSpc>
                <a:spcPct val="90000"/>
              </a:lnSpc>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8"/>
          <p:cNvSpPr txBox="1"/>
          <p:nvPr>
            <p:ph idx="1" type="subTitle"/>
          </p:nvPr>
        </p:nvSpPr>
        <p:spPr>
          <a:xfrm>
            <a:off x="310399" y="4233090"/>
            <a:ext cx="6107071" cy="93647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94"/>
              </a:spcBef>
              <a:spcAft>
                <a:spcPts val="0"/>
              </a:spcAft>
              <a:buClr>
                <a:schemeClr val="accent2"/>
              </a:buClr>
              <a:buSzPts val="2400"/>
              <a:buFont typeface="Arial"/>
              <a:buNone/>
              <a:defRPr b="1" i="0" sz="2400" u="none" cap="none" strike="noStrike">
                <a:solidFill>
                  <a:schemeClr val="accent2"/>
                </a:solidFill>
                <a:latin typeface="Open Sans"/>
                <a:ea typeface="Open Sans"/>
                <a:cs typeface="Open Sans"/>
                <a:sym typeface="Open Sans"/>
              </a:defRPr>
            </a:lvl1pPr>
            <a:lvl2pPr lvl="1" marR="0" rtl="0" algn="ctr">
              <a:lnSpc>
                <a:spcPct val="90000"/>
              </a:lnSpc>
              <a:spcBef>
                <a:spcPts val="547"/>
              </a:spcBef>
              <a:spcAft>
                <a:spcPts val="0"/>
              </a:spcAft>
              <a:buClr>
                <a:schemeClr val="lt1"/>
              </a:buClr>
              <a:buSzPts val="2188"/>
              <a:buFont typeface="Arial"/>
              <a:buNone/>
              <a:defRPr b="0" i="0" sz="2188" u="none" cap="none" strike="noStrike">
                <a:solidFill>
                  <a:schemeClr val="lt1"/>
                </a:solidFill>
                <a:latin typeface="Calibri"/>
                <a:ea typeface="Calibri"/>
                <a:cs typeface="Calibri"/>
                <a:sym typeface="Calibri"/>
              </a:defRPr>
            </a:lvl2pPr>
            <a:lvl3pPr lvl="2" marR="0" rtl="0" algn="ctr">
              <a:lnSpc>
                <a:spcPct val="90000"/>
              </a:lnSpc>
              <a:spcBef>
                <a:spcPts val="547"/>
              </a:spcBef>
              <a:spcAft>
                <a:spcPts val="0"/>
              </a:spcAft>
              <a:buClr>
                <a:schemeClr val="lt1"/>
              </a:buClr>
              <a:buSzPts val="1969"/>
              <a:buFont typeface="Arial"/>
              <a:buNone/>
              <a:defRPr b="0" i="0" sz="1969" u="none" cap="none" strike="noStrike">
                <a:solidFill>
                  <a:schemeClr val="lt1"/>
                </a:solidFill>
                <a:latin typeface="Calibri"/>
                <a:ea typeface="Calibri"/>
                <a:cs typeface="Calibri"/>
                <a:sym typeface="Calibri"/>
              </a:defRPr>
            </a:lvl3pPr>
            <a:lvl4pPr lvl="3"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4pPr>
            <a:lvl5pPr lvl="4"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5pPr>
            <a:lvl6pPr lvl="5"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6pPr>
            <a:lvl7pPr lvl="6"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7pPr>
            <a:lvl8pPr lvl="7"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8pPr>
            <a:lvl9pPr lvl="8" marR="0" rtl="0" algn="ctr">
              <a:lnSpc>
                <a:spcPct val="90000"/>
              </a:lnSpc>
              <a:spcBef>
                <a:spcPts val="547"/>
              </a:spcBef>
              <a:spcAft>
                <a:spcPts val="0"/>
              </a:spcAft>
              <a:buClr>
                <a:schemeClr val="lt1"/>
              </a:buClr>
              <a:buSzPts val="1750"/>
              <a:buFont typeface="Arial"/>
              <a:buNone/>
              <a:defRPr b="0" i="0" sz="1750" u="none" cap="none" strike="noStrike">
                <a:solidFill>
                  <a:schemeClr val="lt1"/>
                </a:solidFill>
                <a:latin typeface="Calibri"/>
                <a:ea typeface="Calibri"/>
                <a:cs typeface="Calibri"/>
                <a:sym typeface="Calibri"/>
              </a:defRPr>
            </a:lvl9pPr>
          </a:lstStyle>
          <a:p/>
        </p:txBody>
      </p:sp>
      <p:pic>
        <p:nvPicPr>
          <p:cNvPr id="53" name="Google Shape;53;p28"/>
          <p:cNvPicPr preferRelativeResize="0"/>
          <p:nvPr/>
        </p:nvPicPr>
        <p:blipFill rotWithShape="1">
          <a:blip r:embed="rId2">
            <a:alphaModFix/>
          </a:blip>
          <a:srcRect b="0" l="0" r="0" t="0"/>
          <a:stretch/>
        </p:blipFill>
        <p:spPr>
          <a:xfrm>
            <a:off x="465786" y="637418"/>
            <a:ext cx="2782951" cy="1259537"/>
          </a:xfrm>
          <a:prstGeom prst="rect">
            <a:avLst/>
          </a:prstGeom>
          <a:noFill/>
          <a:ln>
            <a:noFill/>
          </a:ln>
        </p:spPr>
      </p:pic>
      <p:grpSp>
        <p:nvGrpSpPr>
          <p:cNvPr id="54" name="Google Shape;54;p28"/>
          <p:cNvGrpSpPr/>
          <p:nvPr/>
        </p:nvGrpSpPr>
        <p:grpSpPr>
          <a:xfrm>
            <a:off x="309367" y="6493935"/>
            <a:ext cx="6399441" cy="923330"/>
            <a:chOff x="309367" y="6493935"/>
            <a:chExt cx="6399441" cy="923330"/>
          </a:xfrm>
        </p:grpSpPr>
        <p:sp>
          <p:nvSpPr>
            <p:cNvPr id="55" name="Google Shape;55;p28"/>
            <p:cNvSpPr txBox="1"/>
            <p:nvPr/>
          </p:nvSpPr>
          <p:spPr>
            <a:xfrm>
              <a:off x="2070100" y="6493935"/>
              <a:ext cx="4638708" cy="92333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b="0" i="0" sz="1200" u="none" cap="none" strike="noStrike">
                <a:solidFill>
                  <a:schemeClr val="dk1"/>
                </a:solidFill>
                <a:latin typeface="Calibri"/>
                <a:ea typeface="Calibri"/>
                <a:cs typeface="Calibri"/>
                <a:sym typeface="Calibri"/>
              </a:endParaRPr>
            </a:p>
          </p:txBody>
        </p:sp>
        <p:pic>
          <p:nvPicPr>
            <p:cNvPr id="56" name="Google Shape;56;p28"/>
            <p:cNvPicPr preferRelativeResize="0"/>
            <p:nvPr/>
          </p:nvPicPr>
          <p:blipFill rotWithShape="1">
            <a:blip r:embed="rId3">
              <a:alphaModFix/>
            </a:blip>
            <a:srcRect b="0" l="0" r="0" t="0"/>
            <a:stretch/>
          </p:blipFill>
          <p:spPr>
            <a:xfrm>
              <a:off x="309367" y="6778845"/>
              <a:ext cx="1471307" cy="304544"/>
            </a:xfrm>
            <a:prstGeom prst="rect">
              <a:avLst/>
            </a:prstGeom>
            <a:noFill/>
            <a:ln>
              <a:noFill/>
            </a:ln>
          </p:spPr>
        </p:pic>
      </p:grpSp>
      <p:pic>
        <p:nvPicPr>
          <p:cNvPr id="57" name="Google Shape;57;p28"/>
          <p:cNvPicPr preferRelativeResize="0"/>
          <p:nvPr/>
        </p:nvPicPr>
        <p:blipFill rotWithShape="1">
          <a:blip r:embed="rId4">
            <a:alphaModFix/>
          </a:blip>
          <a:srcRect b="0" l="0" r="0" t="0"/>
          <a:stretch/>
        </p:blipFill>
        <p:spPr>
          <a:xfrm>
            <a:off x="6998234" y="2675313"/>
            <a:ext cx="6624829" cy="483038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cover">
  <p:cSld name="End cover">
    <p:spTree>
      <p:nvGrpSpPr>
        <p:cNvPr id="58" name="Shape 58"/>
        <p:cNvGrpSpPr/>
        <p:nvPr/>
      </p:nvGrpSpPr>
      <p:grpSpPr>
        <a:xfrm>
          <a:off x="0" y="0"/>
          <a:ext cx="0" cy="0"/>
          <a:chOff x="0" y="0"/>
          <a:chExt cx="0" cy="0"/>
        </a:xfrm>
      </p:grpSpPr>
      <p:sp>
        <p:nvSpPr>
          <p:cNvPr id="59" name="Google Shape;59;p33"/>
          <p:cNvSpPr/>
          <p:nvPr/>
        </p:nvSpPr>
        <p:spPr>
          <a:xfrm>
            <a:off x="-67969" y="-254000"/>
            <a:ext cx="13691032" cy="7759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50000" lIns="100000" spcFirstLastPara="1" rIns="100000" wrap="square" tIns="50000">
            <a:noAutofit/>
          </a:bodyPr>
          <a:lstStyle/>
          <a:p>
            <a:pPr indent="0" lvl="0" marL="0" marR="0" rtl="0" algn="ctr">
              <a:spcBef>
                <a:spcPts val="0"/>
              </a:spcBef>
              <a:spcAft>
                <a:spcPts val="0"/>
              </a:spcAft>
              <a:buNone/>
            </a:pPr>
            <a:r>
              <a:t/>
            </a:r>
            <a:endParaRPr b="0" i="0" sz="1478" u="none" cap="none" strike="noStrike">
              <a:solidFill>
                <a:schemeClr val="lt1"/>
              </a:solidFill>
              <a:latin typeface="Calibri"/>
              <a:ea typeface="Calibri"/>
              <a:cs typeface="Calibri"/>
              <a:sym typeface="Calibri"/>
            </a:endParaRPr>
          </a:p>
        </p:txBody>
      </p:sp>
      <p:sp>
        <p:nvSpPr>
          <p:cNvPr id="60" name="Google Shape;60;p33"/>
          <p:cNvSpPr txBox="1"/>
          <p:nvPr>
            <p:ph type="ctrTitle"/>
          </p:nvPr>
        </p:nvSpPr>
        <p:spPr>
          <a:xfrm>
            <a:off x="310399" y="2955190"/>
            <a:ext cx="6107071" cy="1060949"/>
          </a:xfrm>
          <a:prstGeom prst="rect">
            <a:avLst/>
          </a:prstGeom>
          <a:noFill/>
          <a:ln>
            <a:noFill/>
          </a:ln>
        </p:spPr>
        <p:txBody>
          <a:bodyPr anchorCtr="0" anchor="t" bIns="45700" lIns="72000" spcFirstLastPara="1" rIns="72000" wrap="square" tIns="45700">
            <a:noAutofit/>
          </a:bodyPr>
          <a:lstStyle>
            <a:lvl1pPr lvl="0" algn="l">
              <a:lnSpc>
                <a:spcPct val="90000"/>
              </a:lnSpc>
              <a:spcBef>
                <a:spcPts val="0"/>
              </a:spcBef>
              <a:spcAft>
                <a:spcPts val="0"/>
              </a:spcAft>
              <a:buClr>
                <a:schemeClr val="dk2"/>
              </a:buClr>
              <a:buSzPts val="2800"/>
              <a:buFont typeface="Open Sans"/>
              <a:buNone/>
              <a:defRPr b="1" sz="2800">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1" name="Google Shape;61;p33"/>
          <p:cNvPicPr preferRelativeResize="0"/>
          <p:nvPr/>
        </p:nvPicPr>
        <p:blipFill rotWithShape="1">
          <a:blip r:embed="rId2">
            <a:alphaModFix/>
          </a:blip>
          <a:srcRect b="0" l="0" r="0" t="0"/>
          <a:stretch/>
        </p:blipFill>
        <p:spPr>
          <a:xfrm>
            <a:off x="309367" y="6778845"/>
            <a:ext cx="1471307" cy="304544"/>
          </a:xfrm>
          <a:prstGeom prst="rect">
            <a:avLst/>
          </a:prstGeom>
          <a:noFill/>
          <a:ln>
            <a:noFill/>
          </a:ln>
        </p:spPr>
      </p:pic>
      <p:pic>
        <p:nvPicPr>
          <p:cNvPr id="62" name="Google Shape;62;p33"/>
          <p:cNvPicPr preferRelativeResize="0"/>
          <p:nvPr/>
        </p:nvPicPr>
        <p:blipFill rotWithShape="1">
          <a:blip r:embed="rId3">
            <a:alphaModFix/>
          </a:blip>
          <a:srcRect b="0" l="0" r="0" t="0"/>
          <a:stretch/>
        </p:blipFill>
        <p:spPr>
          <a:xfrm>
            <a:off x="465786" y="637418"/>
            <a:ext cx="2782951" cy="1259537"/>
          </a:xfrm>
          <a:prstGeom prst="rect">
            <a:avLst/>
          </a:prstGeom>
          <a:noFill/>
          <a:ln>
            <a:noFill/>
          </a:ln>
        </p:spPr>
      </p:pic>
      <p:pic>
        <p:nvPicPr>
          <p:cNvPr id="63" name="Google Shape;63;p33"/>
          <p:cNvPicPr preferRelativeResize="0"/>
          <p:nvPr/>
        </p:nvPicPr>
        <p:blipFill rotWithShape="1">
          <a:blip r:embed="rId4">
            <a:alphaModFix/>
          </a:blip>
          <a:srcRect b="0" l="0" r="0" t="0"/>
          <a:stretch/>
        </p:blipFill>
        <p:spPr>
          <a:xfrm>
            <a:off x="6998234" y="2675313"/>
            <a:ext cx="6624829" cy="4830387"/>
          </a:xfrm>
          <a:prstGeom prst="rect">
            <a:avLst/>
          </a:prstGeom>
          <a:noFill/>
          <a:ln>
            <a:noFill/>
          </a:ln>
        </p:spPr>
      </p:pic>
      <p:sp>
        <p:nvSpPr>
          <p:cNvPr id="64" name="Google Shape;64;p33"/>
          <p:cNvSpPr txBox="1"/>
          <p:nvPr/>
        </p:nvSpPr>
        <p:spPr>
          <a:xfrm>
            <a:off x="2070100" y="6493935"/>
            <a:ext cx="4638708" cy="92333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b="0" i="0" sz="1200" u="none" cap="none" strike="noStrik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marR="0" rtl="0" algn="l">
              <a:lnSpc>
                <a:spcPct val="90000"/>
              </a:lnSpc>
              <a:spcBef>
                <a:spcPts val="0"/>
              </a:spcBef>
              <a:spcAft>
                <a:spcPts val="0"/>
              </a:spcAft>
              <a:buClr>
                <a:schemeClr val="accent2"/>
              </a:buClr>
              <a:buSzPts val="2800"/>
              <a:buFont typeface="Calibri"/>
              <a:buNone/>
              <a:defRPr b="1" i="0" sz="2800" u="none" cap="none" strike="noStrik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 name="Shape 27"/>
        <p:cNvGrpSpPr/>
        <p:nvPr/>
      </p:nvGrpSpPr>
      <p:grpSpPr>
        <a:xfrm>
          <a:off x="0" y="0"/>
          <a:ext cx="0" cy="0"/>
          <a:chOff x="0" y="0"/>
          <a:chExt cx="0" cy="0"/>
        </a:xfrm>
      </p:grpSpPr>
      <p:sp>
        <p:nvSpPr>
          <p:cNvPr id="28" name="Google Shape;28;p26"/>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lvl1pPr lvl="0" marR="0" rtl="0" algn="l">
              <a:lnSpc>
                <a:spcPct val="90000"/>
              </a:lnSpc>
              <a:spcBef>
                <a:spcPts val="0"/>
              </a:spcBef>
              <a:spcAft>
                <a:spcPts val="0"/>
              </a:spcAft>
              <a:buClr>
                <a:schemeClr val="accent2"/>
              </a:buClr>
              <a:buSzPts val="2800"/>
              <a:buFont typeface="Calibri"/>
              <a:buNone/>
              <a:defRPr b="1" i="0" sz="2800" u="none" cap="none" strike="noStrik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s://www.viacharacter.org/survey/account/register" TargetMode="External"/><Relationship Id="rId4" Type="http://schemas.openxmlformats.org/officeDocument/2006/relationships/image" Target="../media/image20.png"/><Relationship Id="rId5"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
          <p:cNvSpPr txBox="1"/>
          <p:nvPr>
            <p:ph type="ctrTitle"/>
          </p:nvPr>
        </p:nvSpPr>
        <p:spPr>
          <a:xfrm>
            <a:off x="310399" y="3279351"/>
            <a:ext cx="6107071" cy="552327"/>
          </a:xfrm>
          <a:prstGeom prst="rect">
            <a:avLst/>
          </a:prstGeom>
          <a:noFill/>
          <a:ln>
            <a:noFill/>
          </a:ln>
        </p:spPr>
        <p:txBody>
          <a:bodyPr anchorCtr="0" anchor="t" bIns="45700" lIns="72000" spcFirstLastPara="1" rIns="72000" wrap="square" tIns="45700">
            <a:noAutofit/>
          </a:bodyPr>
          <a:lstStyle/>
          <a:p>
            <a:pPr indent="0" lvl="0" marL="0" rtl="0" algn="l">
              <a:lnSpc>
                <a:spcPct val="90000"/>
              </a:lnSpc>
              <a:spcBef>
                <a:spcPts val="0"/>
              </a:spcBef>
              <a:spcAft>
                <a:spcPts val="0"/>
              </a:spcAft>
              <a:buClr>
                <a:schemeClr val="accent2"/>
              </a:buClr>
              <a:buSzPts val="2800"/>
              <a:buFont typeface="Calibri"/>
              <a:buNone/>
            </a:pPr>
            <a:r>
              <a:rPr lang="en-US">
                <a:solidFill>
                  <a:schemeClr val="accent2"/>
                </a:solidFill>
                <a:latin typeface="Calibri"/>
                <a:ea typeface="Calibri"/>
                <a:cs typeface="Calibri"/>
                <a:sym typeface="Calibri"/>
              </a:rPr>
              <a:t>Formação de Formadores Módulo 3</a:t>
            </a:r>
            <a:endParaRPr>
              <a:solidFill>
                <a:schemeClr val="accent2"/>
              </a:solidFill>
              <a:latin typeface="Calibri"/>
              <a:ea typeface="Calibri"/>
              <a:cs typeface="Calibri"/>
              <a:sym typeface="Calibri"/>
            </a:endParaRPr>
          </a:p>
        </p:txBody>
      </p:sp>
      <p:sp>
        <p:nvSpPr>
          <p:cNvPr id="71" name="Google Shape;71;p1"/>
          <p:cNvSpPr txBox="1"/>
          <p:nvPr>
            <p:ph idx="1" type="subTitle"/>
          </p:nvPr>
        </p:nvSpPr>
        <p:spPr>
          <a:xfrm>
            <a:off x="310399" y="4146712"/>
            <a:ext cx="7266058" cy="93647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2"/>
              </a:buClr>
              <a:buSzPts val="2800"/>
              <a:buNone/>
            </a:pPr>
            <a:r>
              <a:rPr b="0" lang="en-US" sz="2800">
                <a:latin typeface="Calibri"/>
                <a:ea typeface="Calibri"/>
                <a:cs typeface="Calibri"/>
                <a:sym typeface="Calibri"/>
              </a:rPr>
              <a:t>Gestão de riscos e emoções associadas ao dinheiro </a:t>
            </a:r>
            <a:br>
              <a:rPr b="0" lang="en-US" sz="2800">
                <a:latin typeface="Calibri"/>
                <a:ea typeface="Calibri"/>
                <a:cs typeface="Calibri"/>
                <a:sym typeface="Calibri"/>
              </a:rPr>
            </a:br>
            <a:endParaRPr b="0" sz="2800">
              <a:latin typeface="Calibri"/>
              <a:ea typeface="Calibri"/>
              <a:cs typeface="Calibri"/>
              <a:sym typeface="Calibri"/>
            </a:endParaRPr>
          </a:p>
        </p:txBody>
      </p:sp>
      <p:sp>
        <p:nvSpPr>
          <p:cNvPr id="72" name="Google Shape;72;p1"/>
          <p:cNvSpPr txBox="1"/>
          <p:nvPr/>
        </p:nvSpPr>
        <p:spPr>
          <a:xfrm>
            <a:off x="310399" y="2390246"/>
            <a:ext cx="6107071" cy="687917"/>
          </a:xfrm>
          <a:prstGeom prst="rect">
            <a:avLst/>
          </a:prstGeom>
          <a:noFill/>
          <a:ln>
            <a:noFill/>
          </a:ln>
        </p:spPr>
        <p:txBody>
          <a:bodyPr anchorCtr="0" anchor="t" bIns="45700" lIns="72000" spcFirstLastPara="1" rIns="72000" wrap="square" tIns="45700">
            <a:noAutofit/>
          </a:bodyPr>
          <a:lstStyle/>
          <a:p>
            <a:pPr indent="0" lvl="0" marL="0" marR="0" rtl="0" algn="l">
              <a:lnSpc>
                <a:spcPct val="90000"/>
              </a:lnSpc>
              <a:spcBef>
                <a:spcPts val="0"/>
              </a:spcBef>
              <a:spcAft>
                <a:spcPts val="0"/>
              </a:spcAft>
              <a:buClr>
                <a:schemeClr val="dk2"/>
              </a:buClr>
              <a:buSzPts val="3200"/>
              <a:buFont typeface="Calibri"/>
              <a:buNone/>
            </a:pPr>
            <a:r>
              <a:rPr b="1" i="0" lang="en-US" sz="3200" u="none" cap="none" strike="noStrike">
                <a:solidFill>
                  <a:schemeClr val="dk2"/>
                </a:solidFill>
                <a:latin typeface="Calibri"/>
                <a:ea typeface="Calibri"/>
                <a:cs typeface="Calibri"/>
                <a:sym typeface="Calibri"/>
              </a:rPr>
              <a:t>Literacia Financeira para Famílias</a:t>
            </a:r>
            <a:endParaRPr b="1" i="0" sz="3200" u="none" cap="none" strike="noStrike">
              <a:solidFill>
                <a:schemeClr val="dk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0"/>
          <p:cNvSpPr txBox="1"/>
          <p:nvPr>
            <p:ph idx="1" type="body"/>
          </p:nvPr>
        </p:nvSpPr>
        <p:spPr>
          <a:xfrm>
            <a:off x="346527" y="985430"/>
            <a:ext cx="12641943" cy="5804061"/>
          </a:xfrm>
          <a:prstGeom prst="rect">
            <a:avLst/>
          </a:prstGeom>
          <a:noFill/>
          <a:ln>
            <a:noFill/>
          </a:ln>
        </p:spPr>
        <p:txBody>
          <a:bodyPr anchorCtr="0" anchor="t" bIns="45700" lIns="72000" spcFirstLastPara="1" rIns="72000" wrap="square" tIns="45700">
            <a:noAutofit/>
          </a:bodyPr>
          <a:lstStyle/>
          <a:p>
            <a:pPr indent="-190500" lvl="0" marL="342900" rtl="0" algn="just">
              <a:lnSpc>
                <a:spcPct val="100000"/>
              </a:lnSpc>
              <a:spcBef>
                <a:spcPts val="0"/>
              </a:spcBef>
              <a:spcAft>
                <a:spcPts val="0"/>
              </a:spcAft>
              <a:buSzPts val="2400"/>
              <a:buFont typeface="Arial"/>
              <a:buNone/>
            </a:pPr>
            <a:r>
              <a:t/>
            </a:r>
            <a:endParaRPr sz="2400"/>
          </a:p>
          <a:p>
            <a:pPr indent="-342900" lvl="0" marL="342900" rtl="0" algn="just">
              <a:lnSpc>
                <a:spcPct val="100000"/>
              </a:lnSpc>
              <a:spcBef>
                <a:spcPts val="600"/>
              </a:spcBef>
              <a:spcAft>
                <a:spcPts val="0"/>
              </a:spcAft>
              <a:buSzPts val="2800"/>
              <a:buFont typeface="Arial"/>
              <a:buChar char="•"/>
            </a:pPr>
            <a:r>
              <a:rPr lang="en-US" sz="2800"/>
              <a:t>Tenha um bom antivírus no seu PC e smartphone </a:t>
            </a:r>
            <a:br>
              <a:rPr lang="en-US" sz="2800"/>
            </a:br>
            <a:r>
              <a:rPr lang="en-US" sz="2800"/>
              <a:t>Verifique se a ligação está encriptada </a:t>
            </a:r>
            <a:endParaRPr sz="2800"/>
          </a:p>
          <a:p>
            <a:pPr indent="-342900" lvl="0" marL="342900" rtl="0" algn="just">
              <a:lnSpc>
                <a:spcPct val="100000"/>
              </a:lnSpc>
              <a:spcBef>
                <a:spcPts val="600"/>
              </a:spcBef>
              <a:spcAft>
                <a:spcPts val="0"/>
              </a:spcAft>
              <a:buSzPts val="2800"/>
              <a:buFont typeface="Arial"/>
              <a:buChar char="•"/>
            </a:pPr>
            <a:r>
              <a:rPr lang="en-US" sz="2800"/>
              <a:t>Certifique-se de que existe um Certificado SSL, um protocolo de proteção </a:t>
            </a:r>
            <a:endParaRPr sz="2800"/>
          </a:p>
          <a:p>
            <a:pPr indent="-165100" lvl="0" marL="342900" rtl="0" algn="just">
              <a:lnSpc>
                <a:spcPct val="100000"/>
              </a:lnSpc>
              <a:spcBef>
                <a:spcPts val="600"/>
              </a:spcBef>
              <a:spcAft>
                <a:spcPts val="0"/>
              </a:spcAft>
              <a:buSzPts val="2800"/>
              <a:buFont typeface="Arial"/>
              <a:buNone/>
            </a:pPr>
            <a:r>
              <a:t/>
            </a:r>
            <a:endParaRPr sz="2800"/>
          </a:p>
          <a:p>
            <a:pPr indent="-342900" lvl="0" marL="342900" rtl="0" algn="just">
              <a:lnSpc>
                <a:spcPct val="100000"/>
              </a:lnSpc>
              <a:spcBef>
                <a:spcPts val="600"/>
              </a:spcBef>
              <a:spcAft>
                <a:spcPts val="0"/>
              </a:spcAft>
              <a:buSzPts val="2800"/>
              <a:buFont typeface="Arial"/>
              <a:buChar char="•"/>
            </a:pPr>
            <a:r>
              <a:rPr lang="en-US" sz="2800"/>
              <a:t>Se vir um cadeado </a:t>
            </a:r>
            <a:r>
              <a:rPr b="1" lang="en-US" sz="2800">
                <a:solidFill>
                  <a:srgbClr val="7F7F7F"/>
                </a:solidFill>
              </a:rPr>
              <a:t>cinza</a:t>
            </a:r>
            <a:r>
              <a:rPr b="1" lang="en-US" sz="2800"/>
              <a:t> </a:t>
            </a:r>
            <a:r>
              <a:rPr lang="en-US" sz="2800"/>
              <a:t>ou</a:t>
            </a:r>
            <a:r>
              <a:rPr b="1" lang="en-US" sz="2800"/>
              <a:t> </a:t>
            </a:r>
            <a:r>
              <a:rPr b="1" lang="en-US" sz="2800">
                <a:solidFill>
                  <a:srgbClr val="00B050"/>
                </a:solidFill>
              </a:rPr>
              <a:t>verde</a:t>
            </a:r>
            <a:r>
              <a:rPr b="1" lang="en-US" sz="2800"/>
              <a:t>               </a:t>
            </a:r>
            <a:r>
              <a:rPr lang="en-US" sz="2800"/>
              <a:t> e https: // a ligação é segura</a:t>
            </a:r>
            <a:endParaRPr sz="2800"/>
          </a:p>
          <a:p>
            <a:pPr indent="-342900" lvl="0" marL="342900" rtl="0" algn="just">
              <a:lnSpc>
                <a:spcPct val="100000"/>
              </a:lnSpc>
              <a:spcBef>
                <a:spcPts val="600"/>
              </a:spcBef>
              <a:spcAft>
                <a:spcPts val="0"/>
              </a:spcAft>
              <a:buSzPts val="2800"/>
              <a:buFont typeface="Arial"/>
              <a:buChar char="•"/>
            </a:pPr>
            <a:r>
              <a:rPr lang="en-US" sz="2800"/>
              <a:t>Se houver um triângulo </a:t>
            </a:r>
            <a:r>
              <a:rPr b="1" lang="en-US" sz="2800">
                <a:solidFill>
                  <a:srgbClr val="FF0000"/>
                </a:solidFill>
              </a:rPr>
              <a:t>vermelho</a:t>
            </a:r>
            <a:r>
              <a:rPr lang="en-US" sz="2800"/>
              <a:t>         com um ponto de exclamação na barra de navegação isto significa que a ligação não deve ser considerada segura</a:t>
            </a:r>
            <a:endParaRPr sz="2800"/>
          </a:p>
          <a:p>
            <a:pPr indent="-342900" lvl="0" marL="342900" rtl="0" algn="just">
              <a:lnSpc>
                <a:spcPct val="100000"/>
              </a:lnSpc>
              <a:spcBef>
                <a:spcPts val="600"/>
              </a:spcBef>
              <a:spcAft>
                <a:spcPts val="0"/>
              </a:spcAft>
              <a:buSzPts val="2800"/>
              <a:buFont typeface="Arial"/>
              <a:buChar char="•"/>
            </a:pPr>
            <a:r>
              <a:rPr lang="en-US" sz="2800"/>
              <a:t>Insira um site seguro e faça uso de uma das principais medidas de segurança previstas na legislação da UE, como a Autenticação Forte do Cliente (SCA) </a:t>
            </a:r>
            <a:br>
              <a:rPr lang="en-US" sz="2800"/>
            </a:br>
            <a:r>
              <a:rPr lang="en-US" sz="2800"/>
              <a:t>Verifique a reputação da Web visitando portais online, por exemplo, google, etc. </a:t>
            </a:r>
            <a:endParaRPr/>
          </a:p>
        </p:txBody>
      </p:sp>
      <p:sp>
        <p:nvSpPr>
          <p:cNvPr id="148" name="Google Shape;148;p10"/>
          <p:cNvSpPr txBox="1"/>
          <p:nvPr>
            <p:ph idx="2" type="body"/>
          </p:nvPr>
        </p:nvSpPr>
        <p:spPr>
          <a:xfrm>
            <a:off x="501727" y="574420"/>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Clr>
                <a:schemeClr val="lt2"/>
              </a:buClr>
              <a:buSzPts val="2400"/>
              <a:buNone/>
            </a:pPr>
            <a:r>
              <a:rPr lang="en-US"/>
              <a:t>Algumas dicas sobre como reconhecer um site de confiança</a:t>
            </a:r>
            <a:endParaRPr/>
          </a:p>
        </p:txBody>
      </p:sp>
      <p:pic>
        <p:nvPicPr>
          <p:cNvPr descr="Keepnet Labs on Twitter: &quot;Check for the HTTPS and green padlock icon in  your browser's navigation bar, see more:https://t.co/eXNIZTAfEm  #cybersecurity #technology #hack #iot #privacy #cybercrime #ai #GDPR  #security #Malware #Ransomware #dataprotection ..." id="149" name="Google Shape;149;p10"/>
          <p:cNvPicPr preferRelativeResize="0"/>
          <p:nvPr/>
        </p:nvPicPr>
        <p:blipFill rotWithShape="1">
          <a:blip r:embed="rId3">
            <a:alphaModFix/>
          </a:blip>
          <a:srcRect b="69482" l="5059" r="67279" t="0"/>
          <a:stretch/>
        </p:blipFill>
        <p:spPr>
          <a:xfrm>
            <a:off x="5753099" y="3380510"/>
            <a:ext cx="914398" cy="602889"/>
          </a:xfrm>
          <a:prstGeom prst="rect">
            <a:avLst/>
          </a:prstGeom>
          <a:noFill/>
          <a:ln>
            <a:noFill/>
          </a:ln>
        </p:spPr>
      </p:pic>
      <p:pic>
        <p:nvPicPr>
          <p:cNvPr id="150" name="Google Shape;150;p10"/>
          <p:cNvPicPr preferRelativeResize="0"/>
          <p:nvPr/>
        </p:nvPicPr>
        <p:blipFill rotWithShape="1">
          <a:blip r:embed="rId4">
            <a:alphaModFix/>
          </a:blip>
          <a:srcRect b="0" l="0" r="0" t="0"/>
          <a:stretch/>
        </p:blipFill>
        <p:spPr>
          <a:xfrm>
            <a:off x="5753099" y="3887460"/>
            <a:ext cx="696685" cy="6028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1"/>
          <p:cNvSpPr txBox="1"/>
          <p:nvPr>
            <p:ph idx="1" type="body"/>
          </p:nvPr>
        </p:nvSpPr>
        <p:spPr>
          <a:xfrm>
            <a:off x="499925" y="2191612"/>
            <a:ext cx="12331402" cy="4563149"/>
          </a:xfrm>
          <a:prstGeom prst="rect">
            <a:avLst/>
          </a:prstGeom>
          <a:noFill/>
          <a:ln>
            <a:noFill/>
          </a:ln>
        </p:spPr>
        <p:txBody>
          <a:bodyPr anchorCtr="0" anchor="t" bIns="45700" lIns="72000" spcFirstLastPara="1" rIns="72000" wrap="square" tIns="45700">
            <a:noAutofit/>
          </a:bodyPr>
          <a:lstStyle/>
          <a:p>
            <a:pPr indent="-342900" lvl="0" marL="342900" rtl="0" algn="just">
              <a:lnSpc>
                <a:spcPct val="100000"/>
              </a:lnSpc>
              <a:spcBef>
                <a:spcPts val="0"/>
              </a:spcBef>
              <a:spcAft>
                <a:spcPts val="0"/>
              </a:spcAft>
              <a:buSzPts val="2800"/>
              <a:buFont typeface="Arial"/>
              <a:buChar char="•"/>
            </a:pPr>
            <a:r>
              <a:rPr lang="en-US" sz="2800"/>
              <a:t>Guarde o seu cartão e o código PIN num local seguro. </a:t>
            </a:r>
            <a:endParaRPr/>
          </a:p>
          <a:p>
            <a:pPr indent="0" lvl="0" marL="0" rtl="0" algn="just">
              <a:lnSpc>
                <a:spcPct val="100000"/>
              </a:lnSpc>
              <a:spcBef>
                <a:spcPts val="600"/>
              </a:spcBef>
              <a:spcAft>
                <a:spcPts val="0"/>
              </a:spcAft>
              <a:buClr>
                <a:schemeClr val="accent4"/>
              </a:buClr>
              <a:buSzPts val="2800"/>
              <a:buNone/>
            </a:pPr>
            <a:r>
              <a:t/>
            </a:r>
            <a:endParaRPr sz="2800"/>
          </a:p>
          <a:p>
            <a:pPr indent="-342900" lvl="0" marL="342900" rtl="0" algn="just">
              <a:lnSpc>
                <a:spcPct val="100000"/>
              </a:lnSpc>
              <a:spcBef>
                <a:spcPts val="600"/>
              </a:spcBef>
              <a:spcAft>
                <a:spcPts val="0"/>
              </a:spcAft>
              <a:buSzPts val="2800"/>
              <a:buFont typeface="Arial"/>
              <a:buChar char="•"/>
            </a:pPr>
            <a:r>
              <a:rPr lang="en-US" sz="2800"/>
              <a:t>Se perder o seu cartão, ligue imediatamente para o banco para bloqueá-lo ou congelá-lo. </a:t>
            </a:r>
            <a:endParaRPr/>
          </a:p>
          <a:p>
            <a:pPr indent="-165100" lvl="0" marL="342900" rtl="0" algn="just">
              <a:lnSpc>
                <a:spcPct val="100000"/>
              </a:lnSpc>
              <a:spcBef>
                <a:spcPts val="600"/>
              </a:spcBef>
              <a:spcAft>
                <a:spcPts val="0"/>
              </a:spcAft>
              <a:buSzPts val="2800"/>
              <a:buFont typeface="Arial"/>
              <a:buNone/>
            </a:pPr>
            <a:r>
              <a:t/>
            </a:r>
            <a:endParaRPr sz="2800"/>
          </a:p>
          <a:p>
            <a:pPr indent="-342900" lvl="0" marL="342900" rtl="0" algn="just">
              <a:lnSpc>
                <a:spcPct val="100000"/>
              </a:lnSpc>
              <a:spcBef>
                <a:spcPts val="600"/>
              </a:spcBef>
              <a:spcAft>
                <a:spcPts val="0"/>
              </a:spcAft>
              <a:buSzPts val="2800"/>
              <a:buFont typeface="Arial"/>
              <a:buChar char="•"/>
            </a:pPr>
            <a:r>
              <a:rPr lang="en-US" sz="2800"/>
              <a:t>Crie o hábito de verificar regularmente o saldo da sua conta.</a:t>
            </a:r>
            <a:endParaRPr sz="2800"/>
          </a:p>
          <a:p>
            <a:pPr indent="-165100" lvl="0" marL="342900" rtl="0" algn="just">
              <a:lnSpc>
                <a:spcPct val="100000"/>
              </a:lnSpc>
              <a:spcBef>
                <a:spcPts val="600"/>
              </a:spcBef>
              <a:spcAft>
                <a:spcPts val="0"/>
              </a:spcAft>
              <a:buSzPts val="2800"/>
              <a:buFont typeface="Arial"/>
              <a:buNone/>
            </a:pPr>
            <a:r>
              <a:t/>
            </a:r>
            <a:endParaRPr sz="2800"/>
          </a:p>
          <a:p>
            <a:pPr indent="-342900" lvl="0" marL="342900" rtl="0" algn="just">
              <a:lnSpc>
                <a:spcPct val="100000"/>
              </a:lnSpc>
              <a:spcBef>
                <a:spcPts val="600"/>
              </a:spcBef>
              <a:spcAft>
                <a:spcPts val="0"/>
              </a:spcAft>
              <a:buSzPts val="2800"/>
              <a:buFont typeface="Arial"/>
              <a:buChar char="•"/>
            </a:pPr>
            <a:r>
              <a:rPr lang="en-US" sz="2800"/>
              <a:t>Evite usar as mesmas credenciais em todos os websites que utilizar.</a:t>
            </a:r>
            <a:endParaRPr/>
          </a:p>
        </p:txBody>
      </p:sp>
      <p:sp>
        <p:nvSpPr>
          <p:cNvPr id="156" name="Google Shape;156;p11"/>
          <p:cNvSpPr txBox="1"/>
          <p:nvPr>
            <p:ph idx="2" type="body"/>
          </p:nvPr>
        </p:nvSpPr>
        <p:spPr>
          <a:xfrm>
            <a:off x="499925" y="930196"/>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Clr>
                <a:schemeClr val="lt2"/>
              </a:buClr>
              <a:buSzPts val="2400"/>
              <a:buNone/>
            </a:pPr>
            <a:r>
              <a:rPr lang="en-US"/>
              <a:t>Mais algumas dicas sobre como manter-se seguro durante as compras online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2"/>
          <p:cNvSpPr txBox="1"/>
          <p:nvPr>
            <p:ph idx="1" type="body"/>
          </p:nvPr>
        </p:nvSpPr>
        <p:spPr>
          <a:xfrm>
            <a:off x="500203" y="2869266"/>
            <a:ext cx="6166068" cy="4180451"/>
          </a:xfrm>
          <a:prstGeom prst="rect">
            <a:avLst/>
          </a:prstGeom>
          <a:noFill/>
          <a:ln>
            <a:noFill/>
          </a:ln>
        </p:spPr>
        <p:txBody>
          <a:bodyPr anchorCtr="0" anchor="t" bIns="45700" lIns="72000" spcFirstLastPara="1" rIns="72000" wrap="square" tIns="45700">
            <a:noAutofit/>
          </a:bodyPr>
          <a:lstStyle/>
          <a:p>
            <a:pPr indent="-530225" lvl="0" marL="530225" rtl="0" algn="just">
              <a:lnSpc>
                <a:spcPct val="100000"/>
              </a:lnSpc>
              <a:spcBef>
                <a:spcPts val="0"/>
              </a:spcBef>
              <a:spcAft>
                <a:spcPts val="0"/>
              </a:spcAft>
              <a:buSzPts val="3600"/>
              <a:buFont typeface="Calibri"/>
              <a:buAutoNum type="alphaLcParenR"/>
            </a:pPr>
            <a:r>
              <a:rPr lang="en-US" sz="3600"/>
              <a:t>PayPal </a:t>
            </a:r>
            <a:endParaRPr/>
          </a:p>
          <a:p>
            <a:pPr indent="-530225" lvl="0" marL="530225" rtl="0" algn="just">
              <a:lnSpc>
                <a:spcPct val="100000"/>
              </a:lnSpc>
              <a:spcBef>
                <a:spcPts val="600"/>
              </a:spcBef>
              <a:spcAft>
                <a:spcPts val="0"/>
              </a:spcAft>
              <a:buSzPts val="3600"/>
              <a:buFont typeface="Calibri"/>
              <a:buAutoNum type="alphaLcParenR"/>
            </a:pPr>
            <a:r>
              <a:rPr lang="en-US" sz="3600"/>
              <a:t>Google pay </a:t>
            </a:r>
            <a:endParaRPr/>
          </a:p>
          <a:p>
            <a:pPr indent="-530225" lvl="0" marL="530225" rtl="0" algn="just">
              <a:lnSpc>
                <a:spcPct val="100000"/>
              </a:lnSpc>
              <a:spcBef>
                <a:spcPts val="600"/>
              </a:spcBef>
              <a:spcAft>
                <a:spcPts val="0"/>
              </a:spcAft>
              <a:buSzPts val="3600"/>
              <a:buFont typeface="Calibri"/>
              <a:buAutoNum type="alphaLcParenR"/>
            </a:pPr>
            <a:r>
              <a:rPr lang="en-US" sz="3600"/>
              <a:t>Wise </a:t>
            </a:r>
            <a:endParaRPr/>
          </a:p>
          <a:p>
            <a:pPr indent="-530225" lvl="0" marL="530225" rtl="0" algn="just">
              <a:lnSpc>
                <a:spcPct val="100000"/>
              </a:lnSpc>
              <a:spcBef>
                <a:spcPts val="600"/>
              </a:spcBef>
              <a:spcAft>
                <a:spcPts val="0"/>
              </a:spcAft>
              <a:buSzPts val="3600"/>
              <a:buFont typeface="Calibri"/>
              <a:buAutoNum type="alphaLcParenR"/>
            </a:pPr>
            <a:r>
              <a:rPr lang="en-US" sz="3600"/>
              <a:t>Transferência bancária </a:t>
            </a:r>
            <a:br>
              <a:rPr lang="en-US" sz="3600"/>
            </a:br>
            <a:r>
              <a:rPr lang="en-US" sz="3600"/>
              <a:t>Pagamento no ato de entrega </a:t>
            </a:r>
            <a:endParaRPr/>
          </a:p>
          <a:p>
            <a:pPr indent="-530225" lvl="0" marL="530225" rtl="0" algn="just">
              <a:lnSpc>
                <a:spcPct val="100000"/>
              </a:lnSpc>
              <a:spcBef>
                <a:spcPts val="600"/>
              </a:spcBef>
              <a:spcAft>
                <a:spcPts val="0"/>
              </a:spcAft>
              <a:buSzPts val="3600"/>
              <a:buFont typeface="Calibri"/>
              <a:buAutoNum type="alphaLcParenR"/>
            </a:pPr>
            <a:r>
              <a:rPr lang="en-US" sz="3600"/>
              <a:t>Outro:__________________ </a:t>
            </a:r>
            <a:endParaRPr/>
          </a:p>
          <a:p>
            <a:pPr indent="0" lvl="0" marL="0" rtl="0" algn="just">
              <a:lnSpc>
                <a:spcPct val="100000"/>
              </a:lnSpc>
              <a:spcBef>
                <a:spcPts val="600"/>
              </a:spcBef>
              <a:spcAft>
                <a:spcPts val="0"/>
              </a:spcAft>
              <a:buClr>
                <a:schemeClr val="accent4"/>
              </a:buClr>
              <a:buSzPts val="3600"/>
              <a:buNone/>
            </a:pPr>
            <a:r>
              <a:t/>
            </a:r>
            <a:endParaRPr sz="3600"/>
          </a:p>
        </p:txBody>
      </p:sp>
      <p:sp>
        <p:nvSpPr>
          <p:cNvPr id="163" name="Google Shape;163;p12"/>
          <p:cNvSpPr txBox="1"/>
          <p:nvPr>
            <p:ph idx="2" type="body"/>
          </p:nvPr>
        </p:nvSpPr>
        <p:spPr>
          <a:xfrm>
            <a:off x="500203" y="1768208"/>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Clr>
                <a:schemeClr val="lt2"/>
              </a:buClr>
              <a:buSzPts val="2400"/>
              <a:buNone/>
            </a:pPr>
            <a:r>
              <a:rPr lang="en-US"/>
              <a:t>Qual é a forma mais comum de fazer os seus pagamentos online? </a:t>
            </a:r>
            <a:endParaRPr/>
          </a:p>
        </p:txBody>
      </p:sp>
      <p:sp>
        <p:nvSpPr>
          <p:cNvPr id="164" name="Google Shape;164;p12"/>
          <p:cNvSpPr txBox="1"/>
          <p:nvPr/>
        </p:nvSpPr>
        <p:spPr>
          <a:xfrm>
            <a:off x="7649028" y="2371097"/>
            <a:ext cx="4419600" cy="4542501"/>
          </a:xfrm>
          <a:prstGeom prst="rect">
            <a:avLst/>
          </a:prstGeom>
          <a:noFill/>
          <a:ln>
            <a:noFill/>
          </a:ln>
        </p:spPr>
        <p:txBody>
          <a:bodyPr anchorCtr="0" anchor="t" bIns="45700" lIns="72000" spcFirstLastPara="1" rIns="72000" wrap="square" tIns="45700">
            <a:noAutofit/>
          </a:bodyPr>
          <a:lstStyle/>
          <a:p>
            <a:pPr indent="0" lvl="0" marL="0" marR="0" rtl="0" algn="ctr">
              <a:lnSpc>
                <a:spcPct val="100000"/>
              </a:lnSpc>
              <a:spcBef>
                <a:spcPts val="0"/>
              </a:spcBef>
              <a:spcAft>
                <a:spcPts val="0"/>
              </a:spcAft>
              <a:buClr>
                <a:schemeClr val="accent4"/>
              </a:buClr>
              <a:buSzPts val="3600"/>
              <a:buFont typeface="Arial"/>
              <a:buNone/>
            </a:pPr>
            <a:r>
              <a:rPr b="0" i="0" lang="en-US" sz="3600" u="none" cap="none" strike="noStrike">
                <a:solidFill>
                  <a:schemeClr val="dk2"/>
                </a:solidFill>
                <a:latin typeface="Calibri"/>
                <a:ea typeface="Calibri"/>
                <a:cs typeface="Calibri"/>
                <a:sym typeface="Calibri"/>
              </a:rPr>
              <a:t> Respostas </a:t>
            </a:r>
            <a:endParaRPr/>
          </a:p>
          <a:p>
            <a:pPr indent="0" lvl="0" marL="0" marR="0" rtl="0" algn="just">
              <a:lnSpc>
                <a:spcPct val="100000"/>
              </a:lnSpc>
              <a:spcBef>
                <a:spcPts val="600"/>
              </a:spcBef>
              <a:spcAft>
                <a:spcPts val="0"/>
              </a:spcAft>
              <a:buClr>
                <a:schemeClr val="accent4"/>
              </a:buClr>
              <a:buSzPts val="3600"/>
              <a:buFont typeface="Arial"/>
              <a:buNone/>
            </a:pPr>
            <a:r>
              <a:rPr b="0" i="0" lang="en-US" sz="3600" u="none" cap="none" strike="noStrike">
                <a:solidFill>
                  <a:srgbClr val="00ADBB"/>
                </a:solidFill>
                <a:latin typeface="Calibri"/>
                <a:ea typeface="Calibri"/>
                <a:cs typeface="Calibri"/>
                <a:sym typeface="Calibri"/>
              </a:rPr>
              <a:t>a) </a:t>
            </a:r>
            <a:endParaRPr/>
          </a:p>
          <a:p>
            <a:pPr indent="0" lvl="0" marL="0" marR="0" rtl="0" algn="just">
              <a:lnSpc>
                <a:spcPct val="100000"/>
              </a:lnSpc>
              <a:spcBef>
                <a:spcPts val="600"/>
              </a:spcBef>
              <a:spcAft>
                <a:spcPts val="0"/>
              </a:spcAft>
              <a:buClr>
                <a:schemeClr val="accent4"/>
              </a:buClr>
              <a:buSzPts val="3600"/>
              <a:buFont typeface="Arial"/>
              <a:buNone/>
            </a:pPr>
            <a:r>
              <a:rPr b="0" i="0" lang="en-US" sz="3600" u="none" cap="none" strike="noStrike">
                <a:solidFill>
                  <a:srgbClr val="00ADBB"/>
                </a:solidFill>
                <a:latin typeface="Calibri"/>
                <a:ea typeface="Calibri"/>
                <a:cs typeface="Calibri"/>
                <a:sym typeface="Calibri"/>
              </a:rPr>
              <a:t>b)</a:t>
            </a:r>
            <a:endParaRPr/>
          </a:p>
          <a:p>
            <a:pPr indent="0" lvl="0" marL="0" marR="0" rtl="0" algn="just">
              <a:lnSpc>
                <a:spcPct val="100000"/>
              </a:lnSpc>
              <a:spcBef>
                <a:spcPts val="600"/>
              </a:spcBef>
              <a:spcAft>
                <a:spcPts val="0"/>
              </a:spcAft>
              <a:buClr>
                <a:schemeClr val="accent4"/>
              </a:buClr>
              <a:buSzPts val="3600"/>
              <a:buFont typeface="Arial"/>
              <a:buNone/>
            </a:pPr>
            <a:r>
              <a:rPr b="0" i="0" lang="en-US" sz="3600" u="none" cap="none" strike="noStrike">
                <a:solidFill>
                  <a:srgbClr val="00ADBB"/>
                </a:solidFill>
                <a:latin typeface="Calibri"/>
                <a:ea typeface="Calibri"/>
                <a:cs typeface="Calibri"/>
                <a:sym typeface="Calibri"/>
              </a:rPr>
              <a:t>c) </a:t>
            </a:r>
            <a:endParaRPr/>
          </a:p>
          <a:p>
            <a:pPr indent="0" lvl="0" marL="0" marR="0" rtl="0" algn="just">
              <a:lnSpc>
                <a:spcPct val="100000"/>
              </a:lnSpc>
              <a:spcBef>
                <a:spcPts val="600"/>
              </a:spcBef>
              <a:spcAft>
                <a:spcPts val="0"/>
              </a:spcAft>
              <a:buClr>
                <a:schemeClr val="accent4"/>
              </a:buClr>
              <a:buSzPts val="3600"/>
              <a:buFont typeface="Arial"/>
              <a:buNone/>
            </a:pPr>
            <a:r>
              <a:rPr b="0" i="0" lang="en-US" sz="3600" u="none" cap="none" strike="noStrike">
                <a:solidFill>
                  <a:srgbClr val="00ADBB"/>
                </a:solidFill>
                <a:latin typeface="Calibri"/>
                <a:ea typeface="Calibri"/>
                <a:cs typeface="Calibri"/>
                <a:sym typeface="Calibri"/>
              </a:rPr>
              <a:t>d) </a:t>
            </a:r>
            <a:endParaRPr/>
          </a:p>
          <a:p>
            <a:pPr indent="0" lvl="0" marL="0" marR="0" rtl="0" algn="just">
              <a:lnSpc>
                <a:spcPct val="100000"/>
              </a:lnSpc>
              <a:spcBef>
                <a:spcPts val="600"/>
              </a:spcBef>
              <a:spcAft>
                <a:spcPts val="0"/>
              </a:spcAft>
              <a:buClr>
                <a:schemeClr val="accent4"/>
              </a:buClr>
              <a:buSzPts val="3600"/>
              <a:buFont typeface="Arial"/>
              <a:buNone/>
            </a:pPr>
            <a:r>
              <a:rPr b="0" i="0" lang="en-US" sz="3600" u="none" cap="none" strike="noStrike">
                <a:solidFill>
                  <a:srgbClr val="00ADBB"/>
                </a:solidFill>
                <a:latin typeface="Calibri"/>
                <a:ea typeface="Calibri"/>
                <a:cs typeface="Calibri"/>
                <a:sym typeface="Calibri"/>
              </a:rPr>
              <a:t>e) </a:t>
            </a:r>
            <a:endParaRPr/>
          </a:p>
          <a:p>
            <a:pPr indent="0" lvl="0" marL="0" marR="0" rtl="0" algn="just">
              <a:lnSpc>
                <a:spcPct val="100000"/>
              </a:lnSpc>
              <a:spcBef>
                <a:spcPts val="600"/>
              </a:spcBef>
              <a:spcAft>
                <a:spcPts val="0"/>
              </a:spcAft>
              <a:buClr>
                <a:schemeClr val="accent4"/>
              </a:buClr>
              <a:buSzPts val="3600"/>
              <a:buFont typeface="Arial"/>
              <a:buNone/>
            </a:pPr>
            <a:r>
              <a:rPr b="0" i="0" lang="en-US" sz="3600" u="none" cap="none" strike="noStrike">
                <a:solidFill>
                  <a:srgbClr val="00ADBB"/>
                </a:solidFill>
                <a:latin typeface="Calibri"/>
                <a:ea typeface="Calibri"/>
                <a:cs typeface="Calibri"/>
                <a:sym typeface="Calibri"/>
              </a:rPr>
              <a:t>f)</a:t>
            </a:r>
            <a:endParaRPr/>
          </a:p>
        </p:txBody>
      </p:sp>
      <p:sp>
        <p:nvSpPr>
          <p:cNvPr id="165" name="Google Shape;165;p12"/>
          <p:cNvSpPr txBox="1"/>
          <p:nvPr>
            <p:ph type="title"/>
          </p:nvPr>
        </p:nvSpPr>
        <p:spPr>
          <a:xfrm>
            <a:off x="502500" y="432159"/>
            <a:ext cx="12330000" cy="1114198"/>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3200"/>
              <a:buFont typeface="Calibri"/>
              <a:buNone/>
            </a:pPr>
            <a:r>
              <a:rPr lang="en-US" sz="3200"/>
              <a:t> Atividade M3.4</a:t>
            </a:r>
            <a:br>
              <a:rPr lang="en-US" sz="3200"/>
            </a:br>
            <a:r>
              <a:rPr lang="en-US" sz="3200"/>
              <a:t> Pagamento Online</a:t>
            </a:r>
            <a:endParaRPr sz="3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3"/>
          <p:cNvSpPr txBox="1"/>
          <p:nvPr>
            <p:ph idx="1" type="body"/>
          </p:nvPr>
        </p:nvSpPr>
        <p:spPr>
          <a:xfrm>
            <a:off x="500133" y="1179088"/>
            <a:ext cx="12331402" cy="6122464"/>
          </a:xfrm>
          <a:prstGeom prst="rect">
            <a:avLst/>
          </a:prstGeom>
          <a:noFill/>
          <a:ln>
            <a:noFill/>
          </a:ln>
        </p:spPr>
        <p:txBody>
          <a:bodyPr anchorCtr="0" anchor="t" bIns="45700" lIns="72000" spcFirstLastPara="1" rIns="72000" wrap="square" tIns="45700">
            <a:noAutofit/>
          </a:bodyPr>
          <a:lstStyle/>
          <a:p>
            <a:pPr indent="0" lvl="0" marL="0" rtl="0" algn="l">
              <a:lnSpc>
                <a:spcPct val="100000"/>
              </a:lnSpc>
              <a:spcBef>
                <a:spcPts val="0"/>
              </a:spcBef>
              <a:spcAft>
                <a:spcPts val="0"/>
              </a:spcAft>
              <a:buSzPts val="2800"/>
              <a:buNone/>
            </a:pPr>
            <a:r>
              <a:t/>
            </a:r>
            <a:endParaRPr b="1" sz="2800"/>
          </a:p>
          <a:p>
            <a:pPr indent="0" lvl="0" marL="0" rtl="0" algn="l">
              <a:lnSpc>
                <a:spcPct val="100000"/>
              </a:lnSpc>
              <a:spcBef>
                <a:spcPts val="600"/>
              </a:spcBef>
              <a:spcAft>
                <a:spcPts val="0"/>
              </a:spcAft>
              <a:buSzPts val="2800"/>
              <a:buNone/>
            </a:pPr>
            <a:r>
              <a:rPr b="1" lang="en-US" sz="2800"/>
              <a:t>CARTÕES BANCÁRIOS </a:t>
            </a:r>
            <a:endParaRPr/>
          </a:p>
          <a:p>
            <a:pPr indent="-457200" lvl="0" marL="457200" rtl="0" algn="l">
              <a:lnSpc>
                <a:spcPct val="100000"/>
              </a:lnSpc>
              <a:spcBef>
                <a:spcPts val="600"/>
              </a:spcBef>
              <a:spcAft>
                <a:spcPts val="0"/>
              </a:spcAft>
              <a:buSzPts val="2800"/>
              <a:buFont typeface="Arial"/>
              <a:buChar char="•"/>
            </a:pPr>
            <a:r>
              <a:rPr lang="en-US" sz="2800"/>
              <a:t>Mantenha as cartas seguras: evite a perda e mantenha os PINs seguros. Se perder o seu cartão bloquei-o 🡪 ligue para o seu banco. Isto é essencial para cartões CONTACTLESS.</a:t>
            </a:r>
            <a:endParaRPr/>
          </a:p>
          <a:p>
            <a:pPr indent="-279400" lvl="0" marL="457200" rtl="0" algn="l">
              <a:lnSpc>
                <a:spcPct val="100000"/>
              </a:lnSpc>
              <a:spcBef>
                <a:spcPts val="600"/>
              </a:spcBef>
              <a:spcAft>
                <a:spcPts val="0"/>
              </a:spcAft>
              <a:buSzPts val="2800"/>
              <a:buFont typeface="Arial"/>
              <a:buNone/>
            </a:pPr>
            <a:r>
              <a:t/>
            </a:r>
            <a:endParaRPr sz="2800"/>
          </a:p>
          <a:p>
            <a:pPr indent="-457200" lvl="0" marL="457200" rtl="0" algn="l">
              <a:lnSpc>
                <a:spcPct val="100000"/>
              </a:lnSpc>
              <a:spcBef>
                <a:spcPts val="600"/>
              </a:spcBef>
              <a:spcAft>
                <a:spcPts val="0"/>
              </a:spcAft>
              <a:buSzPts val="2800"/>
              <a:buFont typeface="Arial"/>
              <a:buChar char="•"/>
            </a:pPr>
            <a:r>
              <a:rPr lang="en-US" sz="2800"/>
              <a:t>Verifique regularmente o saldo da sua conta: ainda pode ser vítima de fraude e precisa de detetar atividades não autorizadas. Se houver algo errado 🡪 ligar para o seu banco..</a:t>
            </a:r>
            <a:endParaRPr/>
          </a:p>
          <a:p>
            <a:pPr indent="-279400" lvl="0" marL="457200" rtl="0" algn="l">
              <a:lnSpc>
                <a:spcPct val="100000"/>
              </a:lnSpc>
              <a:spcBef>
                <a:spcPts val="600"/>
              </a:spcBef>
              <a:spcAft>
                <a:spcPts val="0"/>
              </a:spcAft>
              <a:buSzPts val="2800"/>
              <a:buFont typeface="Arial"/>
              <a:buNone/>
            </a:pPr>
            <a:r>
              <a:t/>
            </a:r>
            <a:endParaRPr sz="2800"/>
          </a:p>
          <a:p>
            <a:pPr indent="-457200" lvl="0" marL="457200" rtl="0" algn="l">
              <a:lnSpc>
                <a:spcPct val="100000"/>
              </a:lnSpc>
              <a:spcBef>
                <a:spcPts val="600"/>
              </a:spcBef>
              <a:spcAft>
                <a:spcPts val="0"/>
              </a:spcAft>
              <a:buSzPts val="2800"/>
              <a:buFont typeface="Arial"/>
              <a:buChar char="•"/>
            </a:pPr>
            <a:r>
              <a:rPr lang="en-US" sz="2800"/>
              <a:t>Utilize diferentes palavras-passe para sites para evitar que as informações sejam roubadas por ladrões de web quando a sua palavra-passe é a mesma que a sua senha de e-mail.</a:t>
            </a:r>
            <a:endParaRPr sz="2400"/>
          </a:p>
        </p:txBody>
      </p:sp>
      <p:sp>
        <p:nvSpPr>
          <p:cNvPr id="172" name="Google Shape;172;p13"/>
          <p:cNvSpPr txBox="1"/>
          <p:nvPr>
            <p:ph idx="2" type="body"/>
          </p:nvPr>
        </p:nvSpPr>
        <p:spPr>
          <a:xfrm>
            <a:off x="500063" y="877643"/>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Clr>
                <a:schemeClr val="lt2"/>
              </a:buClr>
              <a:buSzPts val="2400"/>
              <a:buNone/>
            </a:pPr>
            <a:r>
              <a:rPr lang="en-US"/>
              <a:t>Dicas ao utilizar diferentes métodos de pagamento online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4"/>
          <p:cNvSpPr txBox="1"/>
          <p:nvPr>
            <p:ph idx="1" type="body"/>
          </p:nvPr>
        </p:nvSpPr>
        <p:spPr>
          <a:xfrm>
            <a:off x="499925" y="1884588"/>
            <a:ext cx="12331402" cy="5129444"/>
          </a:xfrm>
          <a:prstGeom prst="rect">
            <a:avLst/>
          </a:prstGeom>
          <a:noFill/>
          <a:ln>
            <a:noFill/>
          </a:ln>
        </p:spPr>
        <p:txBody>
          <a:bodyPr anchorCtr="0" anchor="t" bIns="45700" lIns="72000" spcFirstLastPara="1" rIns="72000" wrap="square" tIns="45700">
            <a:noAutofit/>
          </a:bodyPr>
          <a:lstStyle/>
          <a:p>
            <a:pPr indent="0" lvl="0" marL="0" rtl="0" algn="l">
              <a:lnSpc>
                <a:spcPct val="100000"/>
              </a:lnSpc>
              <a:spcBef>
                <a:spcPts val="0"/>
              </a:spcBef>
              <a:spcAft>
                <a:spcPts val="0"/>
              </a:spcAft>
              <a:buSzPts val="2800"/>
              <a:buNone/>
            </a:pPr>
            <a:r>
              <a:rPr b="1" lang="en-US" sz="2800"/>
              <a:t>SISTEMAS DE PAGAMENTO (Paypal, Google Pay, Wise, etc.)</a:t>
            </a:r>
            <a:endParaRPr/>
          </a:p>
          <a:p>
            <a:pPr indent="-457200" lvl="0" marL="457200" rtl="0" algn="l">
              <a:lnSpc>
                <a:spcPct val="100000"/>
              </a:lnSpc>
              <a:spcBef>
                <a:spcPts val="600"/>
              </a:spcBef>
              <a:spcAft>
                <a:spcPts val="0"/>
              </a:spcAft>
              <a:buSzPts val="2800"/>
              <a:buFont typeface="Arial"/>
              <a:buChar char="•"/>
            </a:pPr>
            <a:r>
              <a:rPr lang="en-US" sz="2800"/>
              <a:t>Estes serviços são intermediários entre o seu banco/cartão e o vendedor online.</a:t>
            </a:r>
            <a:endParaRPr/>
          </a:p>
          <a:p>
            <a:pPr indent="0" lvl="0" marL="0" rtl="0" algn="l">
              <a:lnSpc>
                <a:spcPct val="100000"/>
              </a:lnSpc>
              <a:spcBef>
                <a:spcPts val="600"/>
              </a:spcBef>
              <a:spcAft>
                <a:spcPts val="0"/>
              </a:spcAft>
              <a:buSzPts val="2800"/>
              <a:buNone/>
            </a:pPr>
            <a:r>
              <a:t/>
            </a:r>
            <a:endParaRPr sz="2800"/>
          </a:p>
          <a:p>
            <a:pPr indent="-457200" lvl="0" marL="457200" rtl="0" algn="l">
              <a:lnSpc>
                <a:spcPct val="100000"/>
              </a:lnSpc>
              <a:spcBef>
                <a:spcPts val="600"/>
              </a:spcBef>
              <a:spcAft>
                <a:spcPts val="0"/>
              </a:spcAft>
              <a:buSzPts val="2800"/>
              <a:buFont typeface="Arial"/>
              <a:buChar char="•"/>
            </a:pPr>
            <a:r>
              <a:rPr lang="en-US" sz="2800"/>
              <a:t>Estes serviços permitem compras seguras à medida que verificam a fiabilidade do site de e-commerce.</a:t>
            </a:r>
            <a:endParaRPr/>
          </a:p>
          <a:p>
            <a:pPr indent="0" lvl="0" marL="0" rtl="0" algn="l">
              <a:lnSpc>
                <a:spcPct val="100000"/>
              </a:lnSpc>
              <a:spcBef>
                <a:spcPts val="600"/>
              </a:spcBef>
              <a:spcAft>
                <a:spcPts val="0"/>
              </a:spcAft>
              <a:buSzPts val="2800"/>
              <a:buNone/>
            </a:pPr>
            <a:r>
              <a:t/>
            </a:r>
            <a:endParaRPr sz="2800"/>
          </a:p>
          <a:p>
            <a:pPr indent="-457200" lvl="0" marL="457200" rtl="0" algn="l">
              <a:lnSpc>
                <a:spcPct val="100000"/>
              </a:lnSpc>
              <a:spcBef>
                <a:spcPts val="600"/>
              </a:spcBef>
              <a:spcAft>
                <a:spcPts val="0"/>
              </a:spcAft>
              <a:buSzPts val="2800"/>
              <a:buFont typeface="Arial"/>
              <a:buChar char="•"/>
            </a:pPr>
            <a:r>
              <a:rPr lang="en-US" sz="2800"/>
              <a:t>Desta forma, quem transaciona online não é obrigado a divulgar dados pessoais.</a:t>
            </a:r>
            <a:endParaRPr/>
          </a:p>
          <a:p>
            <a:pPr indent="-279400" lvl="0" marL="457200" rtl="0" algn="l">
              <a:lnSpc>
                <a:spcPct val="100000"/>
              </a:lnSpc>
              <a:spcBef>
                <a:spcPts val="600"/>
              </a:spcBef>
              <a:spcAft>
                <a:spcPts val="0"/>
              </a:spcAft>
              <a:buSzPts val="2800"/>
              <a:buFont typeface="Arial"/>
              <a:buNone/>
            </a:pPr>
            <a:r>
              <a:t/>
            </a:r>
            <a:endParaRPr sz="2800"/>
          </a:p>
          <a:p>
            <a:pPr indent="-457200" lvl="0" marL="457200" rtl="0" algn="l">
              <a:lnSpc>
                <a:spcPct val="100000"/>
              </a:lnSpc>
              <a:spcBef>
                <a:spcPts val="600"/>
              </a:spcBef>
              <a:spcAft>
                <a:spcPts val="0"/>
              </a:spcAft>
              <a:buSzPts val="2800"/>
              <a:buFont typeface="Arial"/>
              <a:buChar char="•"/>
            </a:pPr>
            <a:r>
              <a:rPr lang="en-US" sz="2800"/>
              <a:t>Além disso, este serviço garante o reembolso da compra efetua em caso de problemas com os produtos.</a:t>
            </a:r>
            <a:endParaRPr/>
          </a:p>
          <a:p>
            <a:pPr indent="0" lvl="0" marL="0" rtl="0" algn="l">
              <a:lnSpc>
                <a:spcPct val="100000"/>
              </a:lnSpc>
              <a:spcBef>
                <a:spcPts val="600"/>
              </a:spcBef>
              <a:spcAft>
                <a:spcPts val="0"/>
              </a:spcAft>
              <a:buSzPts val="2800"/>
              <a:buNone/>
            </a:pPr>
            <a:r>
              <a:t/>
            </a:r>
            <a:endParaRPr sz="2800"/>
          </a:p>
        </p:txBody>
      </p:sp>
      <p:sp>
        <p:nvSpPr>
          <p:cNvPr id="178" name="Google Shape;178;p14"/>
          <p:cNvSpPr txBox="1"/>
          <p:nvPr>
            <p:ph type="title"/>
          </p:nvPr>
        </p:nvSpPr>
        <p:spPr>
          <a:xfrm>
            <a:off x="501466" y="317496"/>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2800"/>
              <a:buFont typeface="Calibri"/>
              <a:buNone/>
            </a:pPr>
            <a:r>
              <a:rPr lang="en-US"/>
              <a:t>Pagamento Online</a:t>
            </a:r>
            <a:endParaRPr/>
          </a:p>
        </p:txBody>
      </p:sp>
      <p:sp>
        <p:nvSpPr>
          <p:cNvPr id="179" name="Google Shape;179;p14"/>
          <p:cNvSpPr txBox="1"/>
          <p:nvPr/>
        </p:nvSpPr>
        <p:spPr>
          <a:xfrm>
            <a:off x="499925" y="945238"/>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marR="0" rtl="0" algn="just">
              <a:lnSpc>
                <a:spcPct val="90000"/>
              </a:lnSpc>
              <a:spcBef>
                <a:spcPts val="0"/>
              </a:spcBef>
              <a:spcAft>
                <a:spcPts val="0"/>
              </a:spcAft>
              <a:buClr>
                <a:schemeClr val="lt2"/>
              </a:buClr>
              <a:buSzPts val="2400"/>
              <a:buFont typeface="Arial"/>
              <a:buNone/>
            </a:pPr>
            <a:r>
              <a:rPr b="1" i="1" lang="en-US" sz="2400" u="none" cap="none" strike="noStrike">
                <a:solidFill>
                  <a:schemeClr val="lt2"/>
                </a:solidFill>
                <a:latin typeface="Calibri"/>
                <a:ea typeface="Calibri"/>
                <a:cs typeface="Calibri"/>
                <a:sym typeface="Calibri"/>
              </a:rPr>
              <a:t>Dicas ao utilizar diferentes métodos de pagamento online </a:t>
            </a:r>
            <a:endParaRPr b="1" i="1" sz="2400" u="none" cap="none" strike="noStrike">
              <a:solidFill>
                <a:schemeClr val="lt2"/>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5"/>
          <p:cNvSpPr txBox="1"/>
          <p:nvPr>
            <p:ph idx="1" type="body"/>
          </p:nvPr>
        </p:nvSpPr>
        <p:spPr>
          <a:xfrm>
            <a:off x="319314" y="1560088"/>
            <a:ext cx="12641943" cy="5755112"/>
          </a:xfrm>
          <a:prstGeom prst="rect">
            <a:avLst/>
          </a:prstGeom>
          <a:noFill/>
          <a:ln>
            <a:noFill/>
          </a:ln>
        </p:spPr>
        <p:txBody>
          <a:bodyPr anchorCtr="0" anchor="t" bIns="45700" lIns="72000" spcFirstLastPara="1" rIns="72000" wrap="square" tIns="45700">
            <a:noAutofit/>
          </a:bodyPr>
          <a:lstStyle/>
          <a:p>
            <a:pPr indent="0" lvl="0" marL="0" rtl="0" algn="just">
              <a:lnSpc>
                <a:spcPct val="100000"/>
              </a:lnSpc>
              <a:spcBef>
                <a:spcPts val="0"/>
              </a:spcBef>
              <a:spcAft>
                <a:spcPts val="0"/>
              </a:spcAft>
              <a:buClr>
                <a:schemeClr val="accent4"/>
              </a:buClr>
              <a:buSzPts val="2800"/>
              <a:buNone/>
            </a:pPr>
            <a:r>
              <a:rPr b="1" lang="en-US" sz="2800"/>
              <a:t>TRANSFERÊNCIA BANCÁRIA </a:t>
            </a:r>
            <a:endParaRPr/>
          </a:p>
          <a:p>
            <a:pPr indent="-457200" lvl="0" marL="457200" rtl="0" algn="l">
              <a:lnSpc>
                <a:spcPct val="100000"/>
              </a:lnSpc>
              <a:spcBef>
                <a:spcPts val="600"/>
              </a:spcBef>
              <a:spcAft>
                <a:spcPts val="0"/>
              </a:spcAft>
              <a:buSzPts val="2800"/>
              <a:buFont typeface="Arial"/>
              <a:buChar char="•"/>
            </a:pPr>
            <a:r>
              <a:rPr lang="en-US" sz="2800"/>
              <a:t>O pagamento online por um banco é seguro, uma vez que rastreia e garante o pagamento em caso de burla ou problemas.</a:t>
            </a:r>
            <a:endParaRPr sz="2800"/>
          </a:p>
          <a:p>
            <a:pPr indent="-279400" lvl="0" marL="457200" rtl="0" algn="l">
              <a:lnSpc>
                <a:spcPct val="100000"/>
              </a:lnSpc>
              <a:spcBef>
                <a:spcPts val="600"/>
              </a:spcBef>
              <a:spcAft>
                <a:spcPts val="0"/>
              </a:spcAft>
              <a:buSzPts val="2800"/>
              <a:buFont typeface="Arial"/>
              <a:buNone/>
            </a:pPr>
            <a:r>
              <a:t/>
            </a:r>
            <a:endParaRPr sz="2800"/>
          </a:p>
          <a:p>
            <a:pPr indent="-457200" lvl="0" marL="457200" rtl="0" algn="l">
              <a:lnSpc>
                <a:spcPct val="100000"/>
              </a:lnSpc>
              <a:spcBef>
                <a:spcPts val="600"/>
              </a:spcBef>
              <a:spcAft>
                <a:spcPts val="0"/>
              </a:spcAft>
              <a:buSzPts val="2800"/>
              <a:buFont typeface="Arial"/>
              <a:buChar char="•"/>
            </a:pPr>
            <a:r>
              <a:rPr lang="en-US" sz="2800"/>
              <a:t>No entanto, não é o melhor método de pagamento no caso do e-commerce, uma vez que é mais lento - a transferência leva alguns dias a ser creditada e a sua encomenda demorará mais tempo a chegar até si.</a:t>
            </a:r>
            <a:endParaRPr/>
          </a:p>
          <a:p>
            <a:pPr indent="0" lvl="0" marL="0" rtl="0" algn="l">
              <a:lnSpc>
                <a:spcPct val="100000"/>
              </a:lnSpc>
              <a:spcBef>
                <a:spcPts val="600"/>
              </a:spcBef>
              <a:spcAft>
                <a:spcPts val="0"/>
              </a:spcAft>
              <a:buSzPts val="2800"/>
              <a:buNone/>
            </a:pPr>
            <a:r>
              <a:t/>
            </a:r>
            <a:endParaRPr sz="2800"/>
          </a:p>
          <a:p>
            <a:pPr indent="-457200" lvl="0" marL="457200" rtl="0" algn="l">
              <a:lnSpc>
                <a:spcPct val="100000"/>
              </a:lnSpc>
              <a:spcBef>
                <a:spcPts val="600"/>
              </a:spcBef>
              <a:spcAft>
                <a:spcPts val="0"/>
              </a:spcAft>
              <a:buSzPts val="2800"/>
              <a:buFont typeface="Arial"/>
              <a:buChar char="•"/>
            </a:pPr>
            <a:r>
              <a:rPr lang="en-US" sz="2800"/>
              <a:t>Escreva sempre o IBAN cuidadosamente como prestador de serviços não seja responsável por falhas ou execução incorreta do pagamento pelo cliente.</a:t>
            </a:r>
            <a:endParaRPr sz="2800"/>
          </a:p>
        </p:txBody>
      </p:sp>
      <p:sp>
        <p:nvSpPr>
          <p:cNvPr id="185" name="Google Shape;185;p15"/>
          <p:cNvSpPr txBox="1"/>
          <p:nvPr>
            <p:ph type="title"/>
          </p:nvPr>
        </p:nvSpPr>
        <p:spPr>
          <a:xfrm>
            <a:off x="501466" y="120088"/>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2800"/>
              <a:buFont typeface="Calibri"/>
              <a:buNone/>
            </a:pPr>
            <a:r>
              <a:rPr lang="en-US"/>
              <a:t>Pagamento Online</a:t>
            </a:r>
            <a:endParaRPr/>
          </a:p>
        </p:txBody>
      </p:sp>
      <p:sp>
        <p:nvSpPr>
          <p:cNvPr id="186" name="Google Shape;186;p15"/>
          <p:cNvSpPr txBox="1"/>
          <p:nvPr/>
        </p:nvSpPr>
        <p:spPr>
          <a:xfrm>
            <a:off x="500064" y="855328"/>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marR="0" rtl="0" algn="just">
              <a:lnSpc>
                <a:spcPct val="90000"/>
              </a:lnSpc>
              <a:spcBef>
                <a:spcPts val="0"/>
              </a:spcBef>
              <a:spcAft>
                <a:spcPts val="0"/>
              </a:spcAft>
              <a:buClr>
                <a:schemeClr val="lt2"/>
              </a:buClr>
              <a:buSzPts val="2400"/>
              <a:buFont typeface="Arial"/>
              <a:buNone/>
            </a:pPr>
            <a:r>
              <a:rPr b="1" i="1" lang="en-US" sz="2400" u="none" cap="none" strike="noStrike">
                <a:solidFill>
                  <a:schemeClr val="lt2"/>
                </a:solidFill>
                <a:latin typeface="Calibri"/>
                <a:ea typeface="Calibri"/>
                <a:cs typeface="Calibri"/>
                <a:sym typeface="Calibri"/>
              </a:rPr>
              <a:t>Dicas ao utilizar diferentes métodos de pagamento online </a:t>
            </a:r>
            <a:endParaRPr b="1" i="1" sz="2400" u="none" cap="none" strike="noStrike">
              <a:solidFill>
                <a:schemeClr val="lt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6"/>
          <p:cNvSpPr txBox="1"/>
          <p:nvPr>
            <p:ph idx="1" type="body"/>
          </p:nvPr>
        </p:nvSpPr>
        <p:spPr>
          <a:xfrm>
            <a:off x="500064" y="1984375"/>
            <a:ext cx="12331402" cy="5129444"/>
          </a:xfrm>
          <a:prstGeom prst="rect">
            <a:avLst/>
          </a:prstGeom>
          <a:noFill/>
          <a:ln>
            <a:noFill/>
          </a:ln>
        </p:spPr>
        <p:txBody>
          <a:bodyPr anchorCtr="0" anchor="t" bIns="45700" lIns="72000" spcFirstLastPara="1" rIns="72000" wrap="square" tIns="45700">
            <a:noAutofit/>
          </a:bodyPr>
          <a:lstStyle/>
          <a:p>
            <a:pPr indent="0" lvl="0" marL="0" rtl="0" algn="just">
              <a:lnSpc>
                <a:spcPct val="100000"/>
              </a:lnSpc>
              <a:spcBef>
                <a:spcPts val="0"/>
              </a:spcBef>
              <a:spcAft>
                <a:spcPts val="0"/>
              </a:spcAft>
              <a:buClr>
                <a:schemeClr val="accent4"/>
              </a:buClr>
              <a:buSzPts val="2800"/>
              <a:buNone/>
            </a:pPr>
            <a:r>
              <a:rPr b="1" lang="en-US" sz="2800"/>
              <a:t>PAGAMENTO NO ATO DE ENTREGA</a:t>
            </a:r>
            <a:endParaRPr b="1" sz="2800"/>
          </a:p>
          <a:p>
            <a:pPr indent="-342900" lvl="0" marL="342900" rtl="0" algn="l">
              <a:lnSpc>
                <a:spcPct val="100000"/>
              </a:lnSpc>
              <a:spcBef>
                <a:spcPts val="600"/>
              </a:spcBef>
              <a:spcAft>
                <a:spcPts val="0"/>
              </a:spcAft>
              <a:buSzPts val="2800"/>
              <a:buFont typeface="Arial"/>
              <a:buChar char="•"/>
            </a:pPr>
            <a:r>
              <a:rPr lang="en-US" sz="2800"/>
              <a:t>Este é um método de pagamento seguro que lhe permite pagar quando recebe o produto em sua casa.</a:t>
            </a:r>
            <a:endParaRPr/>
          </a:p>
          <a:p>
            <a:pPr indent="-165100" lvl="0" marL="342900" rtl="0" algn="l">
              <a:lnSpc>
                <a:spcPct val="100000"/>
              </a:lnSpc>
              <a:spcBef>
                <a:spcPts val="600"/>
              </a:spcBef>
              <a:spcAft>
                <a:spcPts val="0"/>
              </a:spcAft>
              <a:buSzPts val="2800"/>
              <a:buFont typeface="Arial"/>
              <a:buNone/>
            </a:pPr>
            <a:r>
              <a:t/>
            </a:r>
            <a:endParaRPr sz="2800"/>
          </a:p>
          <a:p>
            <a:pPr indent="-342900" lvl="0" marL="342900" rtl="0" algn="l">
              <a:lnSpc>
                <a:spcPct val="100000"/>
              </a:lnSpc>
              <a:spcBef>
                <a:spcPts val="600"/>
              </a:spcBef>
              <a:spcAft>
                <a:spcPts val="0"/>
              </a:spcAft>
              <a:buSzPts val="2800"/>
              <a:buFont typeface="Arial"/>
              <a:buChar char="•"/>
            </a:pPr>
            <a:r>
              <a:rPr lang="en-US" sz="2800"/>
              <a:t>No entanto, o pagamento no ato da entrega tem frequentemente um custo mais elevado do que outros métodos de pagamento online, e nem sempre é oferecido pelos vendedores online. </a:t>
            </a:r>
            <a:endParaRPr/>
          </a:p>
          <a:p>
            <a:pPr indent="-165100" lvl="0" marL="342900" rtl="0" algn="l">
              <a:lnSpc>
                <a:spcPct val="100000"/>
              </a:lnSpc>
              <a:spcBef>
                <a:spcPts val="600"/>
              </a:spcBef>
              <a:spcAft>
                <a:spcPts val="0"/>
              </a:spcAft>
              <a:buSzPts val="2800"/>
              <a:buFont typeface="Arial"/>
              <a:buNone/>
            </a:pPr>
            <a:r>
              <a:t/>
            </a:r>
            <a:endParaRPr sz="2800"/>
          </a:p>
          <a:p>
            <a:pPr indent="0" lvl="0" marL="0" rtl="0" algn="ctr">
              <a:lnSpc>
                <a:spcPct val="100000"/>
              </a:lnSpc>
              <a:spcBef>
                <a:spcPts val="600"/>
              </a:spcBef>
              <a:spcAft>
                <a:spcPts val="0"/>
              </a:spcAft>
              <a:buSzPts val="2800"/>
              <a:buNone/>
            </a:pPr>
            <a:r>
              <a:rPr b="1" lang="en-US" sz="2800">
                <a:solidFill>
                  <a:srgbClr val="FF0000"/>
                </a:solidFill>
              </a:rPr>
              <a:t>Nunca forneça qualquer informação pessoal a menos que seja confiável ou essencial</a:t>
            </a:r>
            <a:br>
              <a:rPr b="1" lang="en-US" sz="2800">
                <a:solidFill>
                  <a:srgbClr val="FF0000"/>
                </a:solidFill>
              </a:rPr>
            </a:br>
            <a:endParaRPr sz="2800"/>
          </a:p>
        </p:txBody>
      </p:sp>
      <p:sp>
        <p:nvSpPr>
          <p:cNvPr id="192" name="Google Shape;192;p16"/>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2800"/>
              <a:buFont typeface="Calibri"/>
              <a:buNone/>
            </a:pPr>
            <a:r>
              <a:rPr lang="en-US"/>
              <a:t>Pagamento Online</a:t>
            </a:r>
            <a:endParaRPr/>
          </a:p>
        </p:txBody>
      </p:sp>
      <p:sp>
        <p:nvSpPr>
          <p:cNvPr id="193" name="Google Shape;193;p16"/>
          <p:cNvSpPr txBox="1"/>
          <p:nvPr>
            <p:ph idx="2" type="body"/>
          </p:nvPr>
        </p:nvSpPr>
        <p:spPr>
          <a:xfrm>
            <a:off x="500064" y="1160128"/>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Clr>
                <a:schemeClr val="lt2"/>
              </a:buClr>
              <a:buSzPts val="2400"/>
              <a:buNone/>
            </a:pPr>
            <a:r>
              <a:rPr lang="en-US"/>
              <a:t>Dicas ao utilizar diferentes métodos de pagamento online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17"/>
          <p:cNvPicPr preferRelativeResize="0"/>
          <p:nvPr>
            <p:ph idx="1" type="body"/>
          </p:nvPr>
        </p:nvPicPr>
        <p:blipFill rotWithShape="1">
          <a:blip r:embed="rId3">
            <a:alphaModFix/>
          </a:blip>
          <a:srcRect b="0" l="0" r="0" t="0"/>
          <a:stretch/>
        </p:blipFill>
        <p:spPr>
          <a:xfrm>
            <a:off x="8347687" y="0"/>
            <a:ext cx="4987313" cy="7480971"/>
          </a:xfrm>
          <a:prstGeom prst="rect">
            <a:avLst/>
          </a:prstGeom>
          <a:noFill/>
          <a:ln>
            <a:noFill/>
          </a:ln>
        </p:spPr>
      </p:pic>
      <p:sp>
        <p:nvSpPr>
          <p:cNvPr id="199" name="Google Shape;199;p17"/>
          <p:cNvSpPr txBox="1"/>
          <p:nvPr>
            <p:ph type="title"/>
          </p:nvPr>
        </p:nvSpPr>
        <p:spPr>
          <a:xfrm>
            <a:off x="2660563" y="2843456"/>
            <a:ext cx="3878825" cy="1320330"/>
          </a:xfrm>
          <a:prstGeom prst="rect">
            <a:avLst/>
          </a:prstGeom>
          <a:noFill/>
          <a:ln>
            <a:noFill/>
          </a:ln>
        </p:spPr>
        <p:txBody>
          <a:bodyPr anchorCtr="0" anchor="ctr" bIns="45700" lIns="72000" spcFirstLastPara="1" rIns="72000" wrap="square" tIns="45700">
            <a:noAutofit/>
          </a:bodyPr>
          <a:lstStyle/>
          <a:p>
            <a:pPr indent="0" lvl="0" marL="0" rtl="0" algn="ctr">
              <a:lnSpc>
                <a:spcPct val="90000"/>
              </a:lnSpc>
              <a:spcBef>
                <a:spcPts val="0"/>
              </a:spcBef>
              <a:spcAft>
                <a:spcPts val="0"/>
              </a:spcAft>
              <a:buClr>
                <a:schemeClr val="accent2"/>
              </a:buClr>
              <a:buSzPts val="4000"/>
              <a:buFont typeface="Calibri"/>
              <a:buNone/>
            </a:pPr>
            <a:r>
              <a:rPr lang="en-US" sz="4000"/>
              <a:t>Pausa para chá e café</a:t>
            </a:r>
            <a:endParaRPr sz="4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8"/>
          <p:cNvSpPr txBox="1"/>
          <p:nvPr>
            <p:ph type="title"/>
          </p:nvPr>
        </p:nvSpPr>
        <p:spPr>
          <a:xfrm>
            <a:off x="502499" y="432159"/>
            <a:ext cx="12599351" cy="720000"/>
          </a:xfrm>
          <a:prstGeom prst="rect">
            <a:avLst/>
          </a:prstGeom>
          <a:noFill/>
          <a:ln>
            <a:noFill/>
          </a:ln>
        </p:spPr>
        <p:txBody>
          <a:bodyPr anchorCtr="0" anchor="ctr" bIns="45700" lIns="72000" spcFirstLastPara="1" rIns="72000" wrap="square" tIns="45700">
            <a:normAutofit fontScale="90000"/>
          </a:bodyPr>
          <a:lstStyle/>
          <a:p>
            <a:pPr indent="0" lvl="0" marL="0" rtl="0" algn="l">
              <a:lnSpc>
                <a:spcPct val="90000"/>
              </a:lnSpc>
              <a:spcBef>
                <a:spcPts val="0"/>
              </a:spcBef>
              <a:spcAft>
                <a:spcPts val="0"/>
              </a:spcAft>
              <a:buSzPct val="86419"/>
              <a:buFont typeface="Calibri"/>
              <a:buNone/>
            </a:pPr>
            <a:r>
              <a:rPr lang="en-US" sz="3600"/>
              <a:t>Uma roda que indica palavras para retratar uma ampla gama de emoções</a:t>
            </a:r>
            <a:endParaRPr sz="3600"/>
          </a:p>
        </p:txBody>
      </p:sp>
      <p:sp>
        <p:nvSpPr>
          <p:cNvPr id="206" name="Google Shape;206;p18"/>
          <p:cNvSpPr txBox="1"/>
          <p:nvPr>
            <p:ph idx="2" type="body"/>
          </p:nvPr>
        </p:nvSpPr>
        <p:spPr>
          <a:xfrm>
            <a:off x="502500" y="1193528"/>
            <a:ext cx="12331541" cy="720000"/>
          </a:xfrm>
          <a:prstGeom prst="rect">
            <a:avLst/>
          </a:prstGeom>
          <a:solidFill>
            <a:schemeClr val="dk1"/>
          </a:solid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SzPts val="2400"/>
              <a:buNone/>
            </a:pPr>
            <a:r>
              <a:rPr lang="en-US"/>
              <a:t>A Roda das Emoções identifica e rotula sentimentos. Também usa a cor para sugerir emoções. </a:t>
            </a:r>
            <a:endParaRPr/>
          </a:p>
        </p:txBody>
      </p:sp>
      <p:pic>
        <p:nvPicPr>
          <p:cNvPr id="207" name="Google Shape;207;p18"/>
          <p:cNvPicPr preferRelativeResize="0"/>
          <p:nvPr/>
        </p:nvPicPr>
        <p:blipFill rotWithShape="1">
          <a:blip r:embed="rId3">
            <a:alphaModFix/>
          </a:blip>
          <a:srcRect b="4050" l="0" r="0" t="5462"/>
          <a:stretch/>
        </p:blipFill>
        <p:spPr>
          <a:xfrm>
            <a:off x="2609790" y="1954897"/>
            <a:ext cx="7216597" cy="531978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9"/>
          <p:cNvSpPr txBox="1"/>
          <p:nvPr>
            <p:ph type="title"/>
          </p:nvPr>
        </p:nvSpPr>
        <p:spPr>
          <a:xfrm>
            <a:off x="502500" y="432159"/>
            <a:ext cx="12330000" cy="129867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SzPts val="2800"/>
              <a:buFont typeface="Calibri"/>
              <a:buNone/>
            </a:pPr>
            <a:r>
              <a:rPr lang="en-US" sz="3200"/>
              <a:t>Atividade M3.5</a:t>
            </a:r>
            <a:br>
              <a:rPr lang="en-US" sz="3200"/>
            </a:br>
            <a:r>
              <a:rPr lang="en-US" sz="3200"/>
              <a:t>Identificar emoções relacionadas com o dinheiro</a:t>
            </a:r>
            <a:endParaRPr sz="3200"/>
          </a:p>
        </p:txBody>
      </p:sp>
      <p:sp>
        <p:nvSpPr>
          <p:cNvPr id="214" name="Google Shape;214;p19"/>
          <p:cNvSpPr txBox="1"/>
          <p:nvPr>
            <p:ph idx="2" type="body"/>
          </p:nvPr>
        </p:nvSpPr>
        <p:spPr>
          <a:xfrm>
            <a:off x="502500" y="1976461"/>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i="0" lang="en-US"/>
              <a:t>A Roda das Emoções</a:t>
            </a:r>
            <a:endParaRPr/>
          </a:p>
        </p:txBody>
      </p:sp>
      <p:sp>
        <p:nvSpPr>
          <p:cNvPr id="215" name="Google Shape;215;p19"/>
          <p:cNvSpPr/>
          <p:nvPr/>
        </p:nvSpPr>
        <p:spPr>
          <a:xfrm>
            <a:off x="354856" y="3298655"/>
            <a:ext cx="1247764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C00000"/>
                </a:solidFill>
                <a:latin typeface="Calibri"/>
                <a:ea typeface="Calibri"/>
                <a:cs typeface="Calibri"/>
                <a:sym typeface="Calibri"/>
              </a:rPr>
              <a:t>Que emoções acha que ligam a estas palavras?</a:t>
            </a:r>
            <a:endParaRPr b="1" i="0" sz="4000" u="none" cap="none" strike="noStrike">
              <a:solidFill>
                <a:srgbClr val="C00000"/>
              </a:solidFill>
              <a:latin typeface="Calibri"/>
              <a:ea typeface="Calibri"/>
              <a:cs typeface="Calibri"/>
              <a:sym typeface="Calibri"/>
            </a:endParaRPr>
          </a:p>
        </p:txBody>
      </p:sp>
      <p:pic>
        <p:nvPicPr>
          <p:cNvPr id="216" name="Google Shape;216;p19"/>
          <p:cNvPicPr preferRelativeResize="0"/>
          <p:nvPr/>
        </p:nvPicPr>
        <p:blipFill rotWithShape="1">
          <a:blip r:embed="rId3">
            <a:alphaModFix/>
          </a:blip>
          <a:srcRect b="4050" l="0" r="0" t="5462"/>
          <a:stretch/>
        </p:blipFill>
        <p:spPr>
          <a:xfrm>
            <a:off x="4138340" y="4006541"/>
            <a:ext cx="4268682" cy="3146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
          <p:cNvSpPr txBox="1"/>
          <p:nvPr>
            <p:ph idx="1" type="body"/>
          </p:nvPr>
        </p:nvSpPr>
        <p:spPr>
          <a:xfrm>
            <a:off x="501098" y="1519918"/>
            <a:ext cx="12331402" cy="5129444"/>
          </a:xfrm>
          <a:prstGeom prst="rect">
            <a:avLst/>
          </a:prstGeom>
          <a:noFill/>
          <a:ln>
            <a:noFill/>
          </a:ln>
        </p:spPr>
        <p:txBody>
          <a:bodyPr anchorCtr="0" anchor="t" bIns="45700" lIns="72000" spcFirstLastPara="1" rIns="72000" wrap="square" tIns="45700">
            <a:noAutofit/>
          </a:bodyPr>
          <a:lstStyle/>
          <a:p>
            <a:pPr indent="0" lvl="0" marL="0" rtl="0" algn="just">
              <a:lnSpc>
                <a:spcPct val="100000"/>
              </a:lnSpc>
              <a:spcBef>
                <a:spcPts val="0"/>
              </a:spcBef>
              <a:spcAft>
                <a:spcPts val="0"/>
              </a:spcAft>
              <a:buClr>
                <a:schemeClr val="accent4"/>
              </a:buClr>
              <a:buSzPts val="2800"/>
              <a:buNone/>
            </a:pPr>
            <a:r>
              <a:rPr b="1" lang="en-US" sz="2800">
                <a:solidFill>
                  <a:schemeClr val="accent4"/>
                </a:solidFill>
              </a:rPr>
              <a:t>Resultados da Aprendizagem</a:t>
            </a:r>
            <a:br>
              <a:rPr b="1" lang="en-US" sz="2800">
                <a:solidFill>
                  <a:schemeClr val="accent4"/>
                </a:solidFill>
              </a:rPr>
            </a:br>
            <a:r>
              <a:rPr lang="en-US" sz="2800"/>
              <a:t>Os participantes poderão:</a:t>
            </a:r>
            <a:endParaRPr/>
          </a:p>
          <a:p>
            <a:pPr indent="0" lvl="0" marL="0" rtl="0" algn="just">
              <a:lnSpc>
                <a:spcPct val="100000"/>
              </a:lnSpc>
              <a:spcBef>
                <a:spcPts val="600"/>
              </a:spcBef>
              <a:spcAft>
                <a:spcPts val="0"/>
              </a:spcAft>
              <a:buClr>
                <a:schemeClr val="accent4"/>
              </a:buClr>
              <a:buSzPts val="2800"/>
              <a:buNone/>
            </a:pPr>
            <a:r>
              <a:t/>
            </a:r>
            <a:endParaRPr sz="2800"/>
          </a:p>
          <a:p>
            <a:pPr indent="-457200" lvl="0" marL="457200" rtl="0" algn="l">
              <a:lnSpc>
                <a:spcPct val="100000"/>
              </a:lnSpc>
              <a:spcBef>
                <a:spcPts val="600"/>
              </a:spcBef>
              <a:spcAft>
                <a:spcPts val="0"/>
              </a:spcAft>
              <a:buSzPts val="2800"/>
              <a:buFont typeface="Arial"/>
              <a:buChar char="•"/>
            </a:pPr>
            <a:r>
              <a:rPr lang="en-US" sz="2800"/>
              <a:t>explicar como manter o dinheiro seguro e evitar fraudes e esquemas online ou offline</a:t>
            </a:r>
            <a:br>
              <a:rPr lang="en-US" sz="2800"/>
            </a:br>
            <a:r>
              <a:rPr lang="en-US" sz="2800"/>
              <a:t>Verificar fontes seguras e com conselhos práticos</a:t>
            </a:r>
            <a:endParaRPr sz="2800"/>
          </a:p>
          <a:p>
            <a:pPr indent="-457200" lvl="0" marL="457200" rtl="0" algn="l">
              <a:lnSpc>
                <a:spcPct val="100000"/>
              </a:lnSpc>
              <a:spcBef>
                <a:spcPts val="600"/>
              </a:spcBef>
              <a:spcAft>
                <a:spcPts val="0"/>
              </a:spcAft>
              <a:buSzPts val="2800"/>
              <a:buFont typeface="Arial"/>
              <a:buChar char="•"/>
            </a:pPr>
            <a:r>
              <a:rPr lang="en-US" sz="2800"/>
              <a:t>sentir-se confiante para explicar o impacto emocional do dinheiro com indivíduos e grupos</a:t>
            </a:r>
            <a:br>
              <a:rPr lang="en-US" sz="2800"/>
            </a:br>
            <a:r>
              <a:rPr lang="en-US" sz="2800"/>
              <a:t>reconhecer que indivíduos e famílias podem ter diferentes prioridades e objetivos de longo prazo relacionados com as finanças</a:t>
            </a:r>
            <a:endParaRPr sz="2800"/>
          </a:p>
          <a:p>
            <a:pPr indent="0" lvl="0" marL="0" rtl="0" algn="just">
              <a:lnSpc>
                <a:spcPct val="100000"/>
              </a:lnSpc>
              <a:spcBef>
                <a:spcPts val="600"/>
              </a:spcBef>
              <a:spcAft>
                <a:spcPts val="0"/>
              </a:spcAft>
              <a:buClr>
                <a:schemeClr val="accent4"/>
              </a:buClr>
              <a:buSzPts val="2800"/>
              <a:buNone/>
            </a:pPr>
            <a:r>
              <a:t/>
            </a:r>
            <a:endParaRPr sz="2800"/>
          </a:p>
          <a:p>
            <a:pPr indent="0" lvl="0" marL="0" rtl="0" algn="just">
              <a:lnSpc>
                <a:spcPct val="100000"/>
              </a:lnSpc>
              <a:spcBef>
                <a:spcPts val="600"/>
              </a:spcBef>
              <a:spcAft>
                <a:spcPts val="0"/>
              </a:spcAft>
              <a:buClr>
                <a:schemeClr val="accent4"/>
              </a:buClr>
              <a:buSzPts val="2188"/>
              <a:buNone/>
            </a:pPr>
            <a:r>
              <a:t/>
            </a:r>
            <a:endParaRPr/>
          </a:p>
        </p:txBody>
      </p:sp>
      <p:sp>
        <p:nvSpPr>
          <p:cNvPr id="78" name="Google Shape;78;p2"/>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fontScale="90000"/>
          </a:bodyPr>
          <a:lstStyle/>
          <a:p>
            <a:pPr indent="0" lvl="0" marL="0" rtl="0" algn="l">
              <a:lnSpc>
                <a:spcPct val="90000"/>
              </a:lnSpc>
              <a:spcBef>
                <a:spcPts val="0"/>
              </a:spcBef>
              <a:spcAft>
                <a:spcPts val="0"/>
              </a:spcAft>
              <a:buClr>
                <a:schemeClr val="accent4"/>
              </a:buClr>
              <a:buSzPct val="100000"/>
              <a:buFont typeface="Calibri"/>
              <a:buNone/>
            </a:pPr>
            <a:r>
              <a:rPr lang="en-US" sz="3200">
                <a:solidFill>
                  <a:schemeClr val="accent4"/>
                </a:solidFill>
              </a:rPr>
              <a:t>O objetivo do Módulo 3 é gerir os riscos e emoções associados ao dinheiro </a:t>
            </a:r>
            <a:endParaRPr sz="3200">
              <a:solidFill>
                <a:schemeClr val="accent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0"/>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2800"/>
              <a:buFont typeface="Calibri"/>
              <a:buNone/>
            </a:pPr>
            <a:r>
              <a:rPr lang="en-US"/>
              <a:t>Ligue o conceito de emoções e decisões financeiras </a:t>
            </a:r>
            <a:endParaRPr/>
          </a:p>
        </p:txBody>
      </p:sp>
      <p:sp>
        <p:nvSpPr>
          <p:cNvPr id="222" name="Google Shape;222;p20"/>
          <p:cNvSpPr txBox="1"/>
          <p:nvPr>
            <p:ph idx="2" type="body"/>
          </p:nvPr>
        </p:nvSpPr>
        <p:spPr>
          <a:xfrm>
            <a:off x="500064" y="1260554"/>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Clr>
                <a:schemeClr val="lt2"/>
              </a:buClr>
              <a:buSzPts val="2400"/>
              <a:buNone/>
            </a:pPr>
            <a:r>
              <a:rPr lang="en-US"/>
              <a:t>Emoções e decisões financeiras </a:t>
            </a:r>
            <a:endParaRPr/>
          </a:p>
        </p:txBody>
      </p:sp>
      <p:sp>
        <p:nvSpPr>
          <p:cNvPr id="223" name="Google Shape;223;p20"/>
          <p:cNvSpPr txBox="1"/>
          <p:nvPr/>
        </p:nvSpPr>
        <p:spPr>
          <a:xfrm>
            <a:off x="6654810" y="1984375"/>
            <a:ext cx="6176655" cy="5129444"/>
          </a:xfrm>
          <a:prstGeom prst="rect">
            <a:avLst/>
          </a:prstGeom>
          <a:noFill/>
          <a:ln>
            <a:noFill/>
          </a:ln>
        </p:spPr>
        <p:txBody>
          <a:bodyPr anchorCtr="0" anchor="t" bIns="45700" lIns="72000" spcFirstLastPara="1" rIns="72000" wrap="square" tIns="45700">
            <a:noAutofit/>
          </a:bodyPr>
          <a:lstStyle/>
          <a:p>
            <a:pPr indent="-342900" lvl="0" marL="342900" marR="0" rtl="0" algn="l">
              <a:lnSpc>
                <a:spcPct val="100000"/>
              </a:lnSpc>
              <a:spcBef>
                <a:spcPts val="0"/>
              </a:spcBef>
              <a:spcAft>
                <a:spcPts val="0"/>
              </a:spcAft>
              <a:buClr>
                <a:schemeClr val="accent4"/>
              </a:buClr>
              <a:buSzPts val="2100"/>
              <a:buFont typeface="Arial"/>
              <a:buChar char="•"/>
            </a:pPr>
            <a:r>
              <a:rPr b="0" i="0" lang="en-US" sz="2400" u="none" cap="none" strike="noStrike">
                <a:solidFill>
                  <a:schemeClr val="dk2"/>
                </a:solidFill>
                <a:latin typeface="Calibri"/>
                <a:ea typeface="Calibri"/>
                <a:cs typeface="Calibri"/>
                <a:sym typeface="Calibri"/>
              </a:rPr>
              <a:t>Se está a sentir emoções negativas, pode ser fácil fugir delas, ou evitar os desafios que está a ter no que diz respeito ao dinheiro. </a:t>
            </a:r>
            <a:endParaRPr/>
          </a:p>
          <a:p>
            <a:pPr indent="0" lvl="0" marL="0" marR="0" rtl="0" algn="l">
              <a:lnSpc>
                <a:spcPct val="100000"/>
              </a:lnSpc>
              <a:spcBef>
                <a:spcPts val="0"/>
              </a:spcBef>
              <a:spcAft>
                <a:spcPts val="0"/>
              </a:spcAft>
              <a:buClr>
                <a:schemeClr val="accent4"/>
              </a:buClr>
              <a:buSzPts val="2100"/>
              <a:buFont typeface="Arial"/>
              <a:buNone/>
            </a:pPr>
            <a:r>
              <a:t/>
            </a:r>
            <a:endParaRPr b="0" i="0" sz="2400" u="none" cap="none" strike="noStrike">
              <a:solidFill>
                <a:schemeClr val="dk2"/>
              </a:solidFill>
              <a:latin typeface="Calibri"/>
              <a:ea typeface="Calibri"/>
              <a:cs typeface="Calibri"/>
              <a:sym typeface="Calibri"/>
            </a:endParaRPr>
          </a:p>
          <a:p>
            <a:pPr indent="-342900" lvl="0" marL="342900" marR="0" rtl="0" algn="l">
              <a:lnSpc>
                <a:spcPct val="100000"/>
              </a:lnSpc>
              <a:spcBef>
                <a:spcPts val="0"/>
              </a:spcBef>
              <a:spcAft>
                <a:spcPts val="0"/>
              </a:spcAft>
              <a:buClr>
                <a:schemeClr val="accent4"/>
              </a:buClr>
              <a:buSzPts val="2100"/>
              <a:buFont typeface="Arial"/>
              <a:buChar char="•"/>
            </a:pPr>
            <a:r>
              <a:rPr b="0" i="0" lang="en-US" sz="2400" u="none" cap="none" strike="noStrike">
                <a:solidFill>
                  <a:schemeClr val="dk2"/>
                </a:solidFill>
                <a:latin typeface="Calibri"/>
                <a:ea typeface="Calibri"/>
                <a:cs typeface="Calibri"/>
                <a:sym typeface="Calibri"/>
              </a:rPr>
              <a:t>Embora possa ter uma sensação de alívio a curto prazo de não pagar as suas contas, a longo prazo, as suas contas aumentarão. </a:t>
            </a:r>
            <a:endParaRPr/>
          </a:p>
          <a:p>
            <a:pPr indent="0" lvl="0" marL="0" marR="0" rtl="0" algn="l">
              <a:lnSpc>
                <a:spcPct val="100000"/>
              </a:lnSpc>
              <a:spcBef>
                <a:spcPts val="0"/>
              </a:spcBef>
              <a:spcAft>
                <a:spcPts val="0"/>
              </a:spcAft>
              <a:buClr>
                <a:schemeClr val="accent4"/>
              </a:buClr>
              <a:buSzPts val="2100"/>
              <a:buFont typeface="Arial"/>
              <a:buNone/>
            </a:pPr>
            <a:r>
              <a:t/>
            </a:r>
            <a:endParaRPr b="0" i="0" sz="2400" u="none" cap="none" strike="noStrike">
              <a:solidFill>
                <a:schemeClr val="dk2"/>
              </a:solidFill>
              <a:latin typeface="Calibri"/>
              <a:ea typeface="Calibri"/>
              <a:cs typeface="Calibri"/>
              <a:sym typeface="Calibri"/>
            </a:endParaRPr>
          </a:p>
          <a:p>
            <a:pPr indent="-342900" lvl="0" marL="342900" marR="0" rtl="0" algn="l">
              <a:lnSpc>
                <a:spcPct val="100000"/>
              </a:lnSpc>
              <a:spcBef>
                <a:spcPts val="0"/>
              </a:spcBef>
              <a:spcAft>
                <a:spcPts val="0"/>
              </a:spcAft>
              <a:buClr>
                <a:schemeClr val="accent4"/>
              </a:buClr>
              <a:buSzPts val="2100"/>
              <a:buFont typeface="Arial"/>
              <a:buChar char="•"/>
            </a:pPr>
            <a:r>
              <a:rPr b="0" i="0" lang="en-US" sz="2400" u="none" cap="none" strike="noStrike">
                <a:solidFill>
                  <a:schemeClr val="dk2"/>
                </a:solidFill>
                <a:latin typeface="Calibri"/>
                <a:ea typeface="Calibri"/>
                <a:cs typeface="Calibri"/>
                <a:sym typeface="Calibri"/>
              </a:rPr>
              <a:t>Este processo, conhecido como Ciclo de Prevenção, pode resultar em ansiedade e mais dívida a longo prazo. </a:t>
            </a:r>
            <a:r>
              <a:rPr b="0" i="0" lang="en-US" sz="2800" u="none" cap="none" strike="noStrike">
                <a:solidFill>
                  <a:schemeClr val="lt2"/>
                </a:solidFill>
                <a:latin typeface="Calibri"/>
                <a:ea typeface="Calibri"/>
                <a:cs typeface="Calibri"/>
                <a:sym typeface="Calibri"/>
              </a:rPr>
              <a:t>can </a:t>
            </a:r>
            <a:r>
              <a:rPr b="0" i="0" lang="en-US" sz="2400" u="none" cap="none" strike="noStrike">
                <a:solidFill>
                  <a:schemeClr val="lt2"/>
                </a:solidFill>
                <a:latin typeface="Calibri"/>
                <a:ea typeface="Calibri"/>
                <a:cs typeface="Calibri"/>
                <a:sym typeface="Calibri"/>
              </a:rPr>
              <a:t>be easy to run away from them, or avoid the challenges that you are having with regards to money. </a:t>
            </a:r>
            <a:endParaRPr/>
          </a:p>
          <a:p>
            <a:pPr indent="-342900" lvl="0" marL="342900" marR="0" rtl="0" algn="just">
              <a:lnSpc>
                <a:spcPct val="100000"/>
              </a:lnSpc>
              <a:spcBef>
                <a:spcPts val="600"/>
              </a:spcBef>
              <a:spcAft>
                <a:spcPts val="0"/>
              </a:spcAft>
              <a:buClr>
                <a:schemeClr val="lt2"/>
              </a:buClr>
              <a:buSzPts val="2100"/>
              <a:buFont typeface="Arial"/>
              <a:buChar char="•"/>
            </a:pPr>
            <a:r>
              <a:rPr b="0" i="0" lang="en-US" sz="2400" u="none" cap="none" strike="noStrike">
                <a:solidFill>
                  <a:schemeClr val="lt2"/>
                </a:solidFill>
                <a:latin typeface="Calibri"/>
                <a:ea typeface="Calibri"/>
                <a:cs typeface="Calibri"/>
                <a:sym typeface="Calibri"/>
              </a:rPr>
              <a:t>Although you may have a sense of relief in the short-term from not paying your bills, over the long-term, your bills will increase. </a:t>
            </a:r>
            <a:endParaRPr/>
          </a:p>
          <a:p>
            <a:pPr indent="-342900" lvl="0" marL="342900" marR="0" rtl="0" algn="just">
              <a:lnSpc>
                <a:spcPct val="100000"/>
              </a:lnSpc>
              <a:spcBef>
                <a:spcPts val="600"/>
              </a:spcBef>
              <a:spcAft>
                <a:spcPts val="0"/>
              </a:spcAft>
              <a:buClr>
                <a:schemeClr val="lt2"/>
              </a:buClr>
              <a:buSzPts val="2100"/>
              <a:buFont typeface="Arial"/>
              <a:buChar char="•"/>
            </a:pPr>
            <a:r>
              <a:rPr b="0" i="0" lang="en-US" sz="2400" u="none" cap="none" strike="noStrike">
                <a:solidFill>
                  <a:schemeClr val="lt2"/>
                </a:solidFill>
                <a:latin typeface="Calibri"/>
                <a:ea typeface="Calibri"/>
                <a:cs typeface="Calibri"/>
                <a:sym typeface="Calibri"/>
              </a:rPr>
              <a:t>This process, known as the </a:t>
            </a:r>
            <a:r>
              <a:rPr b="1" i="0" lang="en-US" sz="2400" u="sng" cap="none" strike="noStrike">
                <a:solidFill>
                  <a:schemeClr val="lt2"/>
                </a:solidFill>
                <a:latin typeface="Calibri"/>
                <a:ea typeface="Calibri"/>
                <a:cs typeface="Calibri"/>
                <a:sym typeface="Calibri"/>
              </a:rPr>
              <a:t>Avoidance Cycle</a:t>
            </a:r>
            <a:r>
              <a:rPr b="0" i="0" lang="en-US" sz="2400" u="none" cap="none" strike="noStrike">
                <a:solidFill>
                  <a:schemeClr val="lt2"/>
                </a:solidFill>
                <a:latin typeface="Calibri"/>
                <a:ea typeface="Calibri"/>
                <a:cs typeface="Calibri"/>
                <a:sym typeface="Calibri"/>
              </a:rPr>
              <a:t>, can result in anxiety and more debt in the long term.  </a:t>
            </a:r>
            <a:endParaRPr/>
          </a:p>
          <a:p>
            <a:pPr indent="-203962" lvl="0" marL="342900" marR="0" rtl="0" algn="just">
              <a:lnSpc>
                <a:spcPct val="100000"/>
              </a:lnSpc>
              <a:spcBef>
                <a:spcPts val="600"/>
              </a:spcBef>
              <a:spcAft>
                <a:spcPts val="0"/>
              </a:spcAft>
              <a:buClr>
                <a:schemeClr val="lt2"/>
              </a:buClr>
              <a:buSzPts val="2188"/>
              <a:buFont typeface="Arial"/>
              <a:buNone/>
            </a:pPr>
            <a:r>
              <a:t/>
            </a:r>
            <a:endParaRPr b="0" i="0" sz="2400" u="none" cap="none" strike="noStrike">
              <a:solidFill>
                <a:schemeClr val="lt2"/>
              </a:solidFill>
              <a:latin typeface="Calibri"/>
              <a:ea typeface="Calibri"/>
              <a:cs typeface="Calibri"/>
              <a:sym typeface="Calibri"/>
            </a:endParaRPr>
          </a:p>
          <a:p>
            <a:pPr indent="0" lvl="0" marL="0" marR="0" rtl="0" algn="just">
              <a:lnSpc>
                <a:spcPct val="100000"/>
              </a:lnSpc>
              <a:spcBef>
                <a:spcPts val="600"/>
              </a:spcBef>
              <a:spcAft>
                <a:spcPts val="0"/>
              </a:spcAft>
              <a:buClr>
                <a:schemeClr val="accent4"/>
              </a:buClr>
              <a:buSzPts val="2188"/>
              <a:buFont typeface="Arial"/>
              <a:buNone/>
            </a:pPr>
            <a:r>
              <a:t/>
            </a:r>
            <a:endParaRPr b="0" i="0" sz="2400" u="none" cap="none" strike="noStrike">
              <a:solidFill>
                <a:schemeClr val="lt2"/>
              </a:solidFill>
              <a:highlight>
                <a:srgbClr val="FFFF00"/>
              </a:highlight>
              <a:latin typeface="Calibri"/>
              <a:ea typeface="Calibri"/>
              <a:cs typeface="Calibri"/>
              <a:sym typeface="Calibri"/>
            </a:endParaRPr>
          </a:p>
        </p:txBody>
      </p:sp>
      <p:grpSp>
        <p:nvGrpSpPr>
          <p:cNvPr id="224" name="Google Shape;224;p20"/>
          <p:cNvGrpSpPr/>
          <p:nvPr/>
        </p:nvGrpSpPr>
        <p:grpSpPr>
          <a:xfrm>
            <a:off x="250723" y="1971838"/>
            <a:ext cx="5869858" cy="5533862"/>
            <a:chOff x="1580" y="480585"/>
            <a:chExt cx="4412967" cy="4147582"/>
          </a:xfrm>
        </p:grpSpPr>
        <p:sp>
          <p:nvSpPr>
            <p:cNvPr id="225" name="Google Shape;225;p20"/>
            <p:cNvSpPr/>
            <p:nvPr/>
          </p:nvSpPr>
          <p:spPr>
            <a:xfrm>
              <a:off x="134272" y="480585"/>
              <a:ext cx="4147582" cy="4147582"/>
            </a:xfrm>
            <a:custGeom>
              <a:rect b="b" l="l" r="r" t="t"/>
              <a:pathLst>
                <a:path extrusionOk="0" h="120000" w="120000">
                  <a:moveTo>
                    <a:pt x="74268" y="5236"/>
                  </a:moveTo>
                  <a:cubicBezTo>
                    <a:pt x="100330" y="12026"/>
                    <a:pt x="117996" y="36242"/>
                    <a:pt x="116505" y="63132"/>
                  </a:cubicBezTo>
                  <a:cubicBezTo>
                    <a:pt x="115015" y="90022"/>
                    <a:pt x="94781" y="112137"/>
                    <a:pt x="68129" y="116005"/>
                  </a:cubicBezTo>
                  <a:cubicBezTo>
                    <a:pt x="41476" y="119873"/>
                    <a:pt x="15790" y="104424"/>
                    <a:pt x="6717" y="79067"/>
                  </a:cubicBezTo>
                  <a:cubicBezTo>
                    <a:pt x="-2357" y="53710"/>
                    <a:pt x="7696" y="25471"/>
                    <a:pt x="30752" y="11552"/>
                  </a:cubicBezTo>
                  <a:lnTo>
                    <a:pt x="29252" y="8506"/>
                  </a:lnTo>
                  <a:lnTo>
                    <a:pt x="36410" y="12062"/>
                  </a:lnTo>
                  <a:lnTo>
                    <a:pt x="35056" y="20300"/>
                  </a:lnTo>
                  <a:lnTo>
                    <a:pt x="33558" y="17254"/>
                  </a:lnTo>
                  <a:lnTo>
                    <a:pt x="33558" y="17254"/>
                  </a:lnTo>
                  <a:cubicBezTo>
                    <a:pt x="13259" y="29811"/>
                    <a:pt x="4591" y="54912"/>
                    <a:pt x="12815" y="77319"/>
                  </a:cubicBezTo>
                  <a:cubicBezTo>
                    <a:pt x="21039" y="99726"/>
                    <a:pt x="43887" y="113258"/>
                    <a:pt x="67489" y="109702"/>
                  </a:cubicBezTo>
                  <a:cubicBezTo>
                    <a:pt x="91091" y="106146"/>
                    <a:pt x="108937" y="86481"/>
                    <a:pt x="110194" y="62646"/>
                  </a:cubicBezTo>
                  <a:cubicBezTo>
                    <a:pt x="111450" y="38810"/>
                    <a:pt x="95770" y="17378"/>
                    <a:pt x="72673" y="11361"/>
                  </a:cubicBezTo>
                  <a:close/>
                </a:path>
              </a:pathLst>
            </a:custGeom>
            <a:solidFill>
              <a:srgbClr val="CDCF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69"/>
                <a:buFont typeface="Calibri"/>
                <a:buNone/>
              </a:pPr>
              <a:r>
                <a:t/>
              </a:r>
              <a:endParaRPr b="0" i="0" sz="1969" u="none" cap="none" strike="noStrike">
                <a:solidFill>
                  <a:schemeClr val="dk1"/>
                </a:solidFill>
                <a:latin typeface="Calibri"/>
                <a:ea typeface="Calibri"/>
                <a:cs typeface="Calibri"/>
                <a:sym typeface="Calibri"/>
              </a:endParaRPr>
            </a:p>
          </p:txBody>
        </p:sp>
        <p:sp>
          <p:nvSpPr>
            <p:cNvPr id="226" name="Google Shape;226;p20"/>
            <p:cNvSpPr/>
            <p:nvPr/>
          </p:nvSpPr>
          <p:spPr>
            <a:xfrm>
              <a:off x="1458745" y="487334"/>
              <a:ext cx="1498637" cy="749318"/>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69"/>
                <a:buFont typeface="Calibri"/>
                <a:buNone/>
              </a:pPr>
              <a:r>
                <a:t/>
              </a:r>
              <a:endParaRPr b="0" i="0" sz="1969" u="none" cap="none" strike="noStrike">
                <a:solidFill>
                  <a:schemeClr val="dk1"/>
                </a:solidFill>
                <a:latin typeface="Calibri"/>
                <a:ea typeface="Calibri"/>
                <a:cs typeface="Calibri"/>
                <a:sym typeface="Calibri"/>
              </a:endParaRPr>
            </a:p>
          </p:txBody>
        </p:sp>
        <p:sp>
          <p:nvSpPr>
            <p:cNvPr id="227" name="Google Shape;227;p20"/>
            <p:cNvSpPr txBox="1"/>
            <p:nvPr/>
          </p:nvSpPr>
          <p:spPr>
            <a:xfrm>
              <a:off x="1495324" y="523913"/>
              <a:ext cx="1425479" cy="67616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en-US" sz="1800" u="none" cap="none" strike="noStrike">
                  <a:solidFill>
                    <a:schemeClr val="lt1"/>
                  </a:solidFill>
                  <a:latin typeface="Calibri"/>
                  <a:ea typeface="Calibri"/>
                  <a:cs typeface="Calibri"/>
                  <a:sym typeface="Calibri"/>
                </a:rPr>
                <a:t>Quando chega a conta da eletricidade </a:t>
              </a:r>
              <a:br>
                <a:rPr b="0" i="0" lang="en-US" sz="1800" u="none" cap="none" strike="noStrike">
                  <a:solidFill>
                    <a:schemeClr val="lt1"/>
                  </a:solidFill>
                  <a:latin typeface="Calibri"/>
                  <a:ea typeface="Calibri"/>
                  <a:cs typeface="Calibri"/>
                  <a:sym typeface="Calibri"/>
                </a:rPr>
              </a:br>
              <a:endParaRPr b="0" i="0" sz="3200" u="none" cap="none" strike="noStrike">
                <a:solidFill>
                  <a:schemeClr val="dk1"/>
                </a:solidFill>
                <a:latin typeface="Calibri"/>
                <a:ea typeface="Calibri"/>
                <a:cs typeface="Calibri"/>
                <a:sym typeface="Calibri"/>
              </a:endParaRPr>
            </a:p>
          </p:txBody>
        </p:sp>
        <p:sp>
          <p:nvSpPr>
            <p:cNvPr id="228" name="Google Shape;228;p20"/>
            <p:cNvSpPr/>
            <p:nvPr/>
          </p:nvSpPr>
          <p:spPr>
            <a:xfrm>
              <a:off x="2915910" y="1328629"/>
              <a:ext cx="1498637" cy="749318"/>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69"/>
                <a:buFont typeface="Calibri"/>
                <a:buNone/>
              </a:pPr>
              <a:r>
                <a:t/>
              </a:r>
              <a:endParaRPr b="0" i="0" sz="1969" u="none" cap="none" strike="noStrike">
                <a:solidFill>
                  <a:schemeClr val="dk1"/>
                </a:solidFill>
                <a:latin typeface="Calibri"/>
                <a:ea typeface="Calibri"/>
                <a:cs typeface="Calibri"/>
                <a:sym typeface="Calibri"/>
              </a:endParaRPr>
            </a:p>
          </p:txBody>
        </p:sp>
        <p:sp>
          <p:nvSpPr>
            <p:cNvPr id="229" name="Google Shape;229;p20"/>
            <p:cNvSpPr txBox="1"/>
            <p:nvPr/>
          </p:nvSpPr>
          <p:spPr>
            <a:xfrm>
              <a:off x="2952489" y="1365208"/>
              <a:ext cx="1425479" cy="67616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en-US" sz="1800" u="none" cap="none" strike="noStrike">
                  <a:solidFill>
                    <a:schemeClr val="lt1"/>
                  </a:solidFill>
                  <a:latin typeface="Calibri"/>
                  <a:ea typeface="Calibri"/>
                  <a:cs typeface="Calibri"/>
                  <a:sym typeface="Calibri"/>
                </a:rPr>
                <a:t>Preocupa-te com a forma como vais pagar por isso. </a:t>
              </a:r>
              <a:endParaRPr b="0" i="0" sz="3200" u="none" cap="none" strike="noStrike">
                <a:solidFill>
                  <a:schemeClr val="dk1"/>
                </a:solidFill>
                <a:latin typeface="Calibri"/>
                <a:ea typeface="Calibri"/>
                <a:cs typeface="Calibri"/>
                <a:sym typeface="Calibri"/>
              </a:endParaRPr>
            </a:p>
          </p:txBody>
        </p:sp>
        <p:sp>
          <p:nvSpPr>
            <p:cNvPr id="230" name="Google Shape;230;p20"/>
            <p:cNvSpPr/>
            <p:nvPr/>
          </p:nvSpPr>
          <p:spPr>
            <a:xfrm>
              <a:off x="2915910" y="3011218"/>
              <a:ext cx="1498637" cy="749318"/>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69"/>
                <a:buFont typeface="Calibri"/>
                <a:buNone/>
              </a:pPr>
              <a:r>
                <a:t/>
              </a:r>
              <a:endParaRPr b="0" i="0" sz="1969" u="none" cap="none" strike="noStrike">
                <a:solidFill>
                  <a:schemeClr val="dk1"/>
                </a:solidFill>
                <a:latin typeface="Calibri"/>
                <a:ea typeface="Calibri"/>
                <a:cs typeface="Calibri"/>
                <a:sym typeface="Calibri"/>
              </a:endParaRPr>
            </a:p>
          </p:txBody>
        </p:sp>
        <p:sp>
          <p:nvSpPr>
            <p:cNvPr id="231" name="Google Shape;231;p20"/>
            <p:cNvSpPr txBox="1"/>
            <p:nvPr/>
          </p:nvSpPr>
          <p:spPr>
            <a:xfrm>
              <a:off x="2952489" y="3047797"/>
              <a:ext cx="1425479" cy="67616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en-US" sz="1800" u="none" cap="none" strike="noStrike">
                  <a:solidFill>
                    <a:schemeClr val="lt1"/>
                  </a:solidFill>
                  <a:latin typeface="Calibri"/>
                  <a:ea typeface="Calibri"/>
                  <a:cs typeface="Calibri"/>
                  <a:sym typeface="Calibri"/>
                </a:rPr>
                <a:t>Evita-se a conta escondendo-a no armário da cozinha. </a:t>
              </a:r>
              <a:endParaRPr b="0" i="0" sz="3200" u="none" cap="none" strike="noStrike">
                <a:solidFill>
                  <a:schemeClr val="dk1"/>
                </a:solidFill>
                <a:latin typeface="Calibri"/>
                <a:ea typeface="Calibri"/>
                <a:cs typeface="Calibri"/>
                <a:sym typeface="Calibri"/>
              </a:endParaRPr>
            </a:p>
          </p:txBody>
        </p:sp>
        <p:sp>
          <p:nvSpPr>
            <p:cNvPr id="232" name="Google Shape;232;p20"/>
            <p:cNvSpPr/>
            <p:nvPr/>
          </p:nvSpPr>
          <p:spPr>
            <a:xfrm>
              <a:off x="1458745" y="3852513"/>
              <a:ext cx="1498637" cy="749318"/>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69"/>
                <a:buFont typeface="Calibri"/>
                <a:buNone/>
              </a:pPr>
              <a:r>
                <a:t/>
              </a:r>
              <a:endParaRPr b="0" i="0" sz="1969" u="none" cap="none" strike="noStrike">
                <a:solidFill>
                  <a:schemeClr val="dk1"/>
                </a:solidFill>
                <a:latin typeface="Calibri"/>
                <a:ea typeface="Calibri"/>
                <a:cs typeface="Calibri"/>
                <a:sym typeface="Calibri"/>
              </a:endParaRPr>
            </a:p>
          </p:txBody>
        </p:sp>
        <p:sp>
          <p:nvSpPr>
            <p:cNvPr id="233" name="Google Shape;233;p20"/>
            <p:cNvSpPr txBox="1"/>
            <p:nvPr/>
          </p:nvSpPr>
          <p:spPr>
            <a:xfrm>
              <a:off x="1495324" y="3889092"/>
              <a:ext cx="1425479" cy="67616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en-US" sz="1800" u="none" cap="none" strike="noStrike">
                  <a:solidFill>
                    <a:schemeClr val="lt1"/>
                  </a:solidFill>
                  <a:latin typeface="Calibri"/>
                  <a:ea typeface="Calibri"/>
                  <a:cs typeface="Calibri"/>
                  <a:sym typeface="Calibri"/>
                </a:rPr>
                <a:t>A conta está fora de vista, e fora da mente. </a:t>
              </a:r>
              <a:endParaRPr b="0" i="0" sz="3200" u="none" cap="none" strike="noStrike">
                <a:solidFill>
                  <a:schemeClr val="dk1"/>
                </a:solidFill>
                <a:latin typeface="Calibri"/>
                <a:ea typeface="Calibri"/>
                <a:cs typeface="Calibri"/>
                <a:sym typeface="Calibri"/>
              </a:endParaRPr>
            </a:p>
          </p:txBody>
        </p:sp>
        <p:sp>
          <p:nvSpPr>
            <p:cNvPr id="234" name="Google Shape;234;p20"/>
            <p:cNvSpPr/>
            <p:nvPr/>
          </p:nvSpPr>
          <p:spPr>
            <a:xfrm>
              <a:off x="1580" y="3011218"/>
              <a:ext cx="1498637" cy="749318"/>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69"/>
                <a:buFont typeface="Calibri"/>
                <a:buNone/>
              </a:pPr>
              <a:r>
                <a:t/>
              </a:r>
              <a:endParaRPr b="0" i="0" sz="1969" u="none" cap="none" strike="noStrike">
                <a:solidFill>
                  <a:schemeClr val="dk1"/>
                </a:solidFill>
                <a:latin typeface="Calibri"/>
                <a:ea typeface="Calibri"/>
                <a:cs typeface="Calibri"/>
                <a:sym typeface="Calibri"/>
              </a:endParaRPr>
            </a:p>
          </p:txBody>
        </p:sp>
        <p:sp>
          <p:nvSpPr>
            <p:cNvPr id="235" name="Google Shape;235;p20"/>
            <p:cNvSpPr txBox="1"/>
            <p:nvPr/>
          </p:nvSpPr>
          <p:spPr>
            <a:xfrm>
              <a:off x="38159" y="3047797"/>
              <a:ext cx="1425479" cy="67616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en-US" sz="1800" u="none" cap="none" strike="noStrike">
                  <a:solidFill>
                    <a:schemeClr val="lt1"/>
                  </a:solidFill>
                  <a:latin typeface="Calibri"/>
                  <a:ea typeface="Calibri"/>
                  <a:cs typeface="Calibri"/>
                  <a:sym typeface="Calibri"/>
                </a:rPr>
                <a:t>Relaxas. </a:t>
              </a:r>
              <a:endParaRPr b="0" i="0" sz="3200" u="none" cap="none" strike="noStrike">
                <a:solidFill>
                  <a:schemeClr val="dk1"/>
                </a:solidFill>
                <a:latin typeface="Calibri"/>
                <a:ea typeface="Calibri"/>
                <a:cs typeface="Calibri"/>
                <a:sym typeface="Calibri"/>
              </a:endParaRPr>
            </a:p>
          </p:txBody>
        </p:sp>
        <p:sp>
          <p:nvSpPr>
            <p:cNvPr id="236" name="Google Shape;236;p20"/>
            <p:cNvSpPr/>
            <p:nvPr/>
          </p:nvSpPr>
          <p:spPr>
            <a:xfrm>
              <a:off x="1581" y="1328629"/>
              <a:ext cx="1462058" cy="1065595"/>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69"/>
                <a:buFont typeface="Calibri"/>
                <a:buNone/>
              </a:pPr>
              <a:r>
                <a:t/>
              </a:r>
              <a:endParaRPr b="0" i="0" sz="1969" u="none" cap="none" strike="noStrike">
                <a:solidFill>
                  <a:schemeClr val="dk1"/>
                </a:solidFill>
                <a:latin typeface="Calibri"/>
                <a:ea typeface="Calibri"/>
                <a:cs typeface="Calibri"/>
                <a:sym typeface="Calibri"/>
              </a:endParaRPr>
            </a:p>
          </p:txBody>
        </p:sp>
        <p:sp>
          <p:nvSpPr>
            <p:cNvPr id="237" name="Google Shape;237;p20"/>
            <p:cNvSpPr txBox="1"/>
            <p:nvPr/>
          </p:nvSpPr>
          <p:spPr>
            <a:xfrm>
              <a:off x="22317" y="1621769"/>
              <a:ext cx="1420586" cy="666665"/>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None/>
              </a:pPr>
              <a:r>
                <a:rPr b="0" i="0" lang="en-US" sz="1800" u="none" cap="none" strike="noStrike">
                  <a:solidFill>
                    <a:schemeClr val="lt1"/>
                  </a:solidFill>
                  <a:latin typeface="Calibri"/>
                  <a:ea typeface="Calibri"/>
                  <a:cs typeface="Calibri"/>
                  <a:sym typeface="Calibri"/>
                </a:rPr>
                <a:t>Em poucas semanas, a sua próxima conta chega, deixando-o mais endividado. </a:t>
              </a:r>
              <a:br>
                <a:rPr b="0" i="0" lang="en-US" sz="1800" u="none" cap="none" strike="noStrike">
                  <a:solidFill>
                    <a:schemeClr val="lt1"/>
                  </a:solidFill>
                  <a:latin typeface="Calibri"/>
                  <a:ea typeface="Calibri"/>
                  <a:cs typeface="Calibri"/>
                  <a:sym typeface="Calibri"/>
                </a:rPr>
              </a:br>
              <a:endParaRPr b="0" i="0" sz="3200" u="none" cap="none" strike="noStrike">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1"/>
          <p:cNvSpPr txBox="1"/>
          <p:nvPr>
            <p:ph idx="1" type="body"/>
          </p:nvPr>
        </p:nvSpPr>
        <p:spPr>
          <a:xfrm>
            <a:off x="6750644" y="1875844"/>
            <a:ext cx="6043763" cy="6194322"/>
          </a:xfrm>
          <a:prstGeom prst="rect">
            <a:avLst/>
          </a:prstGeom>
          <a:noFill/>
          <a:ln>
            <a:noFill/>
          </a:ln>
        </p:spPr>
        <p:txBody>
          <a:bodyPr anchorCtr="0" anchor="t" bIns="45700" lIns="72000" spcFirstLastPara="1" rIns="72000" wrap="square" tIns="45700">
            <a:noAutofit/>
          </a:bodyPr>
          <a:lstStyle/>
          <a:p>
            <a:pPr indent="0" lvl="0" marL="0" rtl="0" algn="just">
              <a:lnSpc>
                <a:spcPct val="100000"/>
              </a:lnSpc>
              <a:spcBef>
                <a:spcPts val="0"/>
              </a:spcBef>
              <a:spcAft>
                <a:spcPts val="0"/>
              </a:spcAft>
              <a:buSzPts val="2100"/>
              <a:buNone/>
            </a:pPr>
            <a:r>
              <a:rPr b="1" lang="en-US" sz="2400" u="sng"/>
              <a:t>Atividade</a:t>
            </a:r>
            <a:endParaRPr sz="2400"/>
          </a:p>
          <a:p>
            <a:pPr indent="-342899" lvl="1" marL="442913" rtl="0" algn="l">
              <a:lnSpc>
                <a:spcPct val="100000"/>
              </a:lnSpc>
              <a:spcBef>
                <a:spcPts val="600"/>
              </a:spcBef>
              <a:spcAft>
                <a:spcPts val="0"/>
              </a:spcAft>
              <a:buSzPts val="2100"/>
              <a:buChar char="•"/>
            </a:pPr>
            <a:r>
              <a:rPr lang="en-US" sz="2400"/>
              <a:t>Em pares, crie o seu próprio círculo. </a:t>
            </a:r>
            <a:endParaRPr sz="2400"/>
          </a:p>
          <a:p>
            <a:pPr indent="-342899" lvl="1" marL="442913" rtl="0" algn="l">
              <a:lnSpc>
                <a:spcPct val="100000"/>
              </a:lnSpc>
              <a:spcBef>
                <a:spcPts val="600"/>
              </a:spcBef>
              <a:spcAft>
                <a:spcPts val="0"/>
              </a:spcAft>
              <a:buSzPts val="2100"/>
              <a:buChar char="•"/>
            </a:pPr>
            <a:r>
              <a:rPr lang="en-US" sz="2400"/>
              <a:t>Identifique exemplos de algo que conhece, ou outras pessoas tenham feito. </a:t>
            </a:r>
            <a:endParaRPr sz="2400"/>
          </a:p>
          <a:p>
            <a:pPr indent="-342899" lvl="1" marL="442913" rtl="0" algn="l">
              <a:lnSpc>
                <a:spcPct val="100000"/>
              </a:lnSpc>
              <a:spcBef>
                <a:spcPts val="600"/>
              </a:spcBef>
              <a:spcAft>
                <a:spcPts val="0"/>
              </a:spcAft>
              <a:buSzPts val="2100"/>
              <a:buChar char="•"/>
            </a:pPr>
            <a:r>
              <a:rPr lang="en-US" sz="2400"/>
              <a:t>Discuta como estes comportamentos tornam as coisas piores para o indivíduo ou para a família. </a:t>
            </a:r>
            <a:endParaRPr sz="2400"/>
          </a:p>
          <a:p>
            <a:pPr indent="-342899" lvl="1" marL="442913" rtl="0" algn="l">
              <a:lnSpc>
                <a:spcPct val="100000"/>
              </a:lnSpc>
              <a:spcBef>
                <a:spcPts val="600"/>
              </a:spcBef>
              <a:spcAft>
                <a:spcPts val="0"/>
              </a:spcAft>
              <a:buSzPts val="2100"/>
              <a:buChar char="•"/>
            </a:pPr>
            <a:r>
              <a:rPr lang="en-US" sz="2400"/>
              <a:t>Quando estiver pronto, apresente as suas descobertas ao grupo.</a:t>
            </a:r>
            <a:endParaRPr/>
          </a:p>
          <a:p>
            <a:pPr indent="-209549" lvl="1" marL="442913" rtl="0" algn="just">
              <a:lnSpc>
                <a:spcPct val="100000"/>
              </a:lnSpc>
              <a:spcBef>
                <a:spcPts val="600"/>
              </a:spcBef>
              <a:spcAft>
                <a:spcPts val="0"/>
              </a:spcAft>
              <a:buSzPts val="2100"/>
              <a:buNone/>
            </a:pPr>
            <a:r>
              <a:t/>
            </a:r>
            <a:endParaRPr/>
          </a:p>
          <a:p>
            <a:pPr indent="0" lvl="0" marL="0" rtl="0" algn="just">
              <a:lnSpc>
                <a:spcPct val="100000"/>
              </a:lnSpc>
              <a:spcBef>
                <a:spcPts val="600"/>
              </a:spcBef>
              <a:spcAft>
                <a:spcPts val="0"/>
              </a:spcAft>
              <a:buClr>
                <a:schemeClr val="accent4"/>
              </a:buClr>
              <a:buSzPts val="2188"/>
              <a:buNone/>
            </a:pPr>
            <a:r>
              <a:t/>
            </a:r>
            <a:endParaRPr>
              <a:highlight>
                <a:srgbClr val="FFFF00"/>
              </a:highlight>
            </a:endParaRPr>
          </a:p>
        </p:txBody>
      </p:sp>
      <p:sp>
        <p:nvSpPr>
          <p:cNvPr id="244" name="Google Shape;244;p21"/>
          <p:cNvSpPr txBox="1"/>
          <p:nvPr>
            <p:ph idx="2" type="body"/>
          </p:nvPr>
        </p:nvSpPr>
        <p:spPr>
          <a:xfrm>
            <a:off x="222539" y="463092"/>
            <a:ext cx="12892959" cy="1254542"/>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i="0" lang="en-US" sz="2800"/>
              <a:t>Atividade M3.6</a:t>
            </a:r>
            <a:endParaRPr/>
          </a:p>
          <a:p>
            <a:pPr indent="0" lvl="0" marL="0" rtl="0" algn="l">
              <a:lnSpc>
                <a:spcPct val="90000"/>
              </a:lnSpc>
              <a:spcBef>
                <a:spcPts val="0"/>
              </a:spcBef>
              <a:spcAft>
                <a:spcPts val="0"/>
              </a:spcAft>
              <a:buClr>
                <a:schemeClr val="lt2"/>
              </a:buClr>
              <a:buSzPts val="2400"/>
              <a:buNone/>
            </a:pPr>
            <a:r>
              <a:rPr lang="en-US"/>
              <a:t>Criar um exemplo de emoções e finanças, tais como compras em excesso, jogos de azar ou poupanças obsessivas</a:t>
            </a:r>
            <a:endParaRPr/>
          </a:p>
        </p:txBody>
      </p:sp>
      <p:grpSp>
        <p:nvGrpSpPr>
          <p:cNvPr id="245" name="Google Shape;245;p21"/>
          <p:cNvGrpSpPr/>
          <p:nvPr/>
        </p:nvGrpSpPr>
        <p:grpSpPr>
          <a:xfrm>
            <a:off x="133964" y="1702301"/>
            <a:ext cx="6533536" cy="5830708"/>
            <a:chOff x="1345" y="640769"/>
            <a:chExt cx="4413437" cy="3902266"/>
          </a:xfrm>
        </p:grpSpPr>
        <p:sp>
          <p:nvSpPr>
            <p:cNvPr id="246" name="Google Shape;246;p21"/>
            <p:cNvSpPr/>
            <p:nvPr/>
          </p:nvSpPr>
          <p:spPr>
            <a:xfrm>
              <a:off x="256930" y="640769"/>
              <a:ext cx="3902266" cy="3902266"/>
            </a:xfrm>
            <a:custGeom>
              <a:rect b="b" l="l" r="r" t="t"/>
              <a:pathLst>
                <a:path extrusionOk="0" h="120000" w="120000">
                  <a:moveTo>
                    <a:pt x="71726" y="4814"/>
                  </a:moveTo>
                  <a:lnTo>
                    <a:pt x="71726" y="4814"/>
                  </a:lnTo>
                  <a:cubicBezTo>
                    <a:pt x="98612" y="10527"/>
                    <a:pt x="117468" y="34783"/>
                    <a:pt x="116373" y="62248"/>
                  </a:cubicBezTo>
                  <a:cubicBezTo>
                    <a:pt x="115278" y="89712"/>
                    <a:pt x="94550" y="112390"/>
                    <a:pt x="67295" y="115944"/>
                  </a:cubicBezTo>
                  <a:cubicBezTo>
                    <a:pt x="40039" y="119498"/>
                    <a:pt x="14189" y="102894"/>
                    <a:pt x="6088" y="76628"/>
                  </a:cubicBezTo>
                  <a:cubicBezTo>
                    <a:pt x="-2013" y="50363"/>
                    <a:pt x="9993" y="22082"/>
                    <a:pt x="34515" y="9666"/>
                  </a:cubicBezTo>
                  <a:lnTo>
                    <a:pt x="33198" y="6351"/>
                  </a:lnTo>
                  <a:lnTo>
                    <a:pt x="40397" y="10660"/>
                  </a:lnTo>
                  <a:lnTo>
                    <a:pt x="38299" y="19191"/>
                  </a:lnTo>
                  <a:lnTo>
                    <a:pt x="36983" y="15878"/>
                  </a:lnTo>
                  <a:cubicBezTo>
                    <a:pt x="15537" y="27065"/>
                    <a:pt x="5242" y="52052"/>
                    <a:pt x="12581" y="75100"/>
                  </a:cubicBezTo>
                  <a:cubicBezTo>
                    <a:pt x="19920" y="98148"/>
                    <a:pt x="42769" y="112581"/>
                    <a:pt x="66734" y="109307"/>
                  </a:cubicBezTo>
                  <a:cubicBezTo>
                    <a:pt x="90700" y="106034"/>
                    <a:pt x="108841" y="86003"/>
                    <a:pt x="109731" y="61832"/>
                  </a:cubicBezTo>
                  <a:cubicBezTo>
                    <a:pt x="110622" y="37660"/>
                    <a:pt x="94003" y="16349"/>
                    <a:pt x="70343" y="11321"/>
                  </a:cubicBezTo>
                  <a:close/>
                </a:path>
              </a:pathLst>
            </a:custGeom>
            <a:solidFill>
              <a:srgbClr val="CDCFD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69"/>
                <a:buFont typeface="Calibri"/>
                <a:buNone/>
              </a:pPr>
              <a:r>
                <a:t/>
              </a:r>
              <a:endParaRPr b="0" i="0" sz="1969" u="none" cap="none" strike="noStrike">
                <a:solidFill>
                  <a:schemeClr val="dk1"/>
                </a:solidFill>
                <a:latin typeface="Calibri"/>
                <a:ea typeface="Calibri"/>
                <a:cs typeface="Calibri"/>
                <a:sym typeface="Calibri"/>
              </a:endParaRPr>
            </a:p>
          </p:txBody>
        </p:sp>
        <p:sp>
          <p:nvSpPr>
            <p:cNvPr id="247" name="Google Shape;247;p21"/>
            <p:cNvSpPr/>
            <p:nvPr/>
          </p:nvSpPr>
          <p:spPr>
            <a:xfrm>
              <a:off x="1623703" y="670720"/>
              <a:ext cx="1168721" cy="584360"/>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69"/>
                <a:buFont typeface="Calibri"/>
                <a:buNone/>
              </a:pPr>
              <a:r>
                <a:t/>
              </a:r>
              <a:endParaRPr b="0" i="0" sz="1969" u="none" cap="none" strike="noStrike">
                <a:solidFill>
                  <a:schemeClr val="dk1"/>
                </a:solidFill>
                <a:latin typeface="Calibri"/>
                <a:ea typeface="Calibri"/>
                <a:cs typeface="Calibri"/>
                <a:sym typeface="Calibri"/>
              </a:endParaRPr>
            </a:p>
          </p:txBody>
        </p:sp>
        <p:sp>
          <p:nvSpPr>
            <p:cNvPr id="248" name="Google Shape;248;p21"/>
            <p:cNvSpPr txBox="1"/>
            <p:nvPr/>
          </p:nvSpPr>
          <p:spPr>
            <a:xfrm>
              <a:off x="1652229" y="699246"/>
              <a:ext cx="1111669" cy="52730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t/>
              </a:r>
              <a:endParaRPr b="0" i="0" sz="2400" u="none" cap="none" strike="noStrike">
                <a:solidFill>
                  <a:schemeClr val="dk1"/>
                </a:solidFill>
                <a:latin typeface="Calibri"/>
                <a:ea typeface="Calibri"/>
                <a:cs typeface="Calibri"/>
                <a:sym typeface="Calibri"/>
              </a:endParaRPr>
            </a:p>
          </p:txBody>
        </p:sp>
        <p:sp>
          <p:nvSpPr>
            <p:cNvPr id="249" name="Google Shape;249;p21"/>
            <p:cNvSpPr/>
            <p:nvPr/>
          </p:nvSpPr>
          <p:spPr>
            <a:xfrm>
              <a:off x="2924733" y="1297263"/>
              <a:ext cx="1168721" cy="584360"/>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69"/>
                <a:buFont typeface="Calibri"/>
                <a:buNone/>
              </a:pPr>
              <a:r>
                <a:t/>
              </a:r>
              <a:endParaRPr b="0" i="0" sz="1969" u="none" cap="none" strike="noStrike">
                <a:solidFill>
                  <a:schemeClr val="dk1"/>
                </a:solidFill>
                <a:latin typeface="Calibri"/>
                <a:ea typeface="Calibri"/>
                <a:cs typeface="Calibri"/>
                <a:sym typeface="Calibri"/>
              </a:endParaRPr>
            </a:p>
          </p:txBody>
        </p:sp>
        <p:sp>
          <p:nvSpPr>
            <p:cNvPr id="250" name="Google Shape;250;p21"/>
            <p:cNvSpPr txBox="1"/>
            <p:nvPr/>
          </p:nvSpPr>
          <p:spPr>
            <a:xfrm>
              <a:off x="2953259" y="1325789"/>
              <a:ext cx="1111669" cy="52730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t/>
              </a:r>
              <a:endParaRPr b="0" i="0" sz="2400" u="none" cap="none" strike="noStrike">
                <a:solidFill>
                  <a:schemeClr val="dk1"/>
                </a:solidFill>
                <a:latin typeface="Calibri"/>
                <a:ea typeface="Calibri"/>
                <a:cs typeface="Calibri"/>
                <a:sym typeface="Calibri"/>
              </a:endParaRPr>
            </a:p>
          </p:txBody>
        </p:sp>
        <p:sp>
          <p:nvSpPr>
            <p:cNvPr id="251" name="Google Shape;251;p21"/>
            <p:cNvSpPr/>
            <p:nvPr/>
          </p:nvSpPr>
          <p:spPr>
            <a:xfrm>
              <a:off x="3246061" y="2705093"/>
              <a:ext cx="1168721" cy="584360"/>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69"/>
                <a:buFont typeface="Calibri"/>
                <a:buNone/>
              </a:pPr>
              <a:r>
                <a:t/>
              </a:r>
              <a:endParaRPr b="0" i="0" sz="1969" u="none" cap="none" strike="noStrike">
                <a:solidFill>
                  <a:schemeClr val="dk1"/>
                </a:solidFill>
                <a:latin typeface="Calibri"/>
                <a:ea typeface="Calibri"/>
                <a:cs typeface="Calibri"/>
                <a:sym typeface="Calibri"/>
              </a:endParaRPr>
            </a:p>
          </p:txBody>
        </p:sp>
        <p:sp>
          <p:nvSpPr>
            <p:cNvPr id="252" name="Google Shape;252;p21"/>
            <p:cNvSpPr txBox="1"/>
            <p:nvPr/>
          </p:nvSpPr>
          <p:spPr>
            <a:xfrm>
              <a:off x="3274587" y="2733619"/>
              <a:ext cx="1111669" cy="52730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t/>
              </a:r>
              <a:endParaRPr b="0" i="0" sz="2400" u="none" cap="none" strike="noStrike">
                <a:solidFill>
                  <a:schemeClr val="dk1"/>
                </a:solidFill>
                <a:latin typeface="Calibri"/>
                <a:ea typeface="Calibri"/>
                <a:cs typeface="Calibri"/>
                <a:sym typeface="Calibri"/>
              </a:endParaRPr>
            </a:p>
          </p:txBody>
        </p:sp>
        <p:sp>
          <p:nvSpPr>
            <p:cNvPr id="253" name="Google Shape;253;p21"/>
            <p:cNvSpPr/>
            <p:nvPr/>
          </p:nvSpPr>
          <p:spPr>
            <a:xfrm>
              <a:off x="2345720" y="3834084"/>
              <a:ext cx="1168721" cy="584360"/>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69"/>
                <a:buFont typeface="Calibri"/>
                <a:buNone/>
              </a:pPr>
              <a:r>
                <a:t/>
              </a:r>
              <a:endParaRPr b="0" i="0" sz="1969" u="none" cap="none" strike="noStrike">
                <a:solidFill>
                  <a:schemeClr val="dk1"/>
                </a:solidFill>
                <a:latin typeface="Calibri"/>
                <a:ea typeface="Calibri"/>
                <a:cs typeface="Calibri"/>
                <a:sym typeface="Calibri"/>
              </a:endParaRPr>
            </a:p>
          </p:txBody>
        </p:sp>
        <p:sp>
          <p:nvSpPr>
            <p:cNvPr id="254" name="Google Shape;254;p21"/>
            <p:cNvSpPr txBox="1"/>
            <p:nvPr/>
          </p:nvSpPr>
          <p:spPr>
            <a:xfrm>
              <a:off x="2374246" y="3862610"/>
              <a:ext cx="1111669" cy="52730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t/>
              </a:r>
              <a:endParaRPr b="0" i="0" sz="2400" u="none" cap="none" strike="noStrike">
                <a:solidFill>
                  <a:schemeClr val="dk1"/>
                </a:solidFill>
                <a:latin typeface="Calibri"/>
                <a:ea typeface="Calibri"/>
                <a:cs typeface="Calibri"/>
                <a:sym typeface="Calibri"/>
              </a:endParaRPr>
            </a:p>
          </p:txBody>
        </p:sp>
        <p:sp>
          <p:nvSpPr>
            <p:cNvPr id="255" name="Google Shape;255;p21"/>
            <p:cNvSpPr/>
            <p:nvPr/>
          </p:nvSpPr>
          <p:spPr>
            <a:xfrm>
              <a:off x="901686" y="3834084"/>
              <a:ext cx="1168721" cy="584360"/>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69"/>
                <a:buFont typeface="Calibri"/>
                <a:buNone/>
              </a:pPr>
              <a:r>
                <a:t/>
              </a:r>
              <a:endParaRPr b="0" i="0" sz="1969" u="none" cap="none" strike="noStrike">
                <a:solidFill>
                  <a:schemeClr val="dk1"/>
                </a:solidFill>
                <a:latin typeface="Calibri"/>
                <a:ea typeface="Calibri"/>
                <a:cs typeface="Calibri"/>
                <a:sym typeface="Calibri"/>
              </a:endParaRPr>
            </a:p>
          </p:txBody>
        </p:sp>
        <p:sp>
          <p:nvSpPr>
            <p:cNvPr id="256" name="Google Shape;256;p21"/>
            <p:cNvSpPr txBox="1"/>
            <p:nvPr/>
          </p:nvSpPr>
          <p:spPr>
            <a:xfrm>
              <a:off x="930212" y="3862610"/>
              <a:ext cx="1111669" cy="52730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t/>
              </a:r>
              <a:endParaRPr b="0" i="0" sz="2400" u="none" cap="none" strike="noStrike">
                <a:solidFill>
                  <a:schemeClr val="dk1"/>
                </a:solidFill>
                <a:latin typeface="Calibri"/>
                <a:ea typeface="Calibri"/>
                <a:cs typeface="Calibri"/>
                <a:sym typeface="Calibri"/>
              </a:endParaRPr>
            </a:p>
          </p:txBody>
        </p:sp>
        <p:sp>
          <p:nvSpPr>
            <p:cNvPr id="257" name="Google Shape;257;p21"/>
            <p:cNvSpPr/>
            <p:nvPr/>
          </p:nvSpPr>
          <p:spPr>
            <a:xfrm>
              <a:off x="1345" y="2705093"/>
              <a:ext cx="1168721" cy="584360"/>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69"/>
                <a:buFont typeface="Calibri"/>
                <a:buNone/>
              </a:pPr>
              <a:r>
                <a:t/>
              </a:r>
              <a:endParaRPr b="0" i="0" sz="1969" u="none" cap="none" strike="noStrike">
                <a:solidFill>
                  <a:schemeClr val="dk1"/>
                </a:solidFill>
                <a:latin typeface="Calibri"/>
                <a:ea typeface="Calibri"/>
                <a:cs typeface="Calibri"/>
                <a:sym typeface="Calibri"/>
              </a:endParaRPr>
            </a:p>
          </p:txBody>
        </p:sp>
        <p:sp>
          <p:nvSpPr>
            <p:cNvPr id="258" name="Google Shape;258;p21"/>
            <p:cNvSpPr txBox="1"/>
            <p:nvPr/>
          </p:nvSpPr>
          <p:spPr>
            <a:xfrm>
              <a:off x="29871" y="2733619"/>
              <a:ext cx="1111669" cy="52730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t/>
              </a:r>
              <a:endParaRPr b="0" i="0" sz="2400" u="none" cap="none" strike="noStrike">
                <a:solidFill>
                  <a:schemeClr val="dk1"/>
                </a:solidFill>
                <a:latin typeface="Calibri"/>
                <a:ea typeface="Calibri"/>
                <a:cs typeface="Calibri"/>
                <a:sym typeface="Calibri"/>
              </a:endParaRPr>
            </a:p>
          </p:txBody>
        </p:sp>
        <p:sp>
          <p:nvSpPr>
            <p:cNvPr id="259" name="Google Shape;259;p21"/>
            <p:cNvSpPr/>
            <p:nvPr/>
          </p:nvSpPr>
          <p:spPr>
            <a:xfrm>
              <a:off x="322673" y="1297263"/>
              <a:ext cx="1168721" cy="584360"/>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969"/>
                <a:buFont typeface="Calibri"/>
                <a:buNone/>
              </a:pPr>
              <a:r>
                <a:t/>
              </a:r>
              <a:endParaRPr b="0" i="0" sz="1969" u="none" cap="none" strike="noStrike">
                <a:solidFill>
                  <a:schemeClr val="dk1"/>
                </a:solidFill>
                <a:latin typeface="Calibri"/>
                <a:ea typeface="Calibri"/>
                <a:cs typeface="Calibri"/>
                <a:sym typeface="Calibri"/>
              </a:endParaRPr>
            </a:p>
          </p:txBody>
        </p:sp>
        <p:sp>
          <p:nvSpPr>
            <p:cNvPr id="260" name="Google Shape;260;p21"/>
            <p:cNvSpPr txBox="1"/>
            <p:nvPr/>
          </p:nvSpPr>
          <p:spPr>
            <a:xfrm>
              <a:off x="351199" y="1325789"/>
              <a:ext cx="1111669" cy="527308"/>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lt1"/>
                </a:buClr>
                <a:buSzPts val="1400"/>
                <a:buFont typeface="Calibri"/>
                <a:buNone/>
              </a:pPr>
              <a:r>
                <a:t/>
              </a:r>
              <a:endParaRPr b="0" i="0" sz="2400" u="none" cap="none" strike="noStrike">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2"/>
          <p:cNvSpPr txBox="1"/>
          <p:nvPr>
            <p:ph idx="1" type="body"/>
          </p:nvPr>
        </p:nvSpPr>
        <p:spPr>
          <a:xfrm>
            <a:off x="1277257" y="2515649"/>
            <a:ext cx="10842172" cy="2311845"/>
          </a:xfrm>
          <a:prstGeom prst="rect">
            <a:avLst/>
          </a:prstGeom>
          <a:noFill/>
          <a:ln>
            <a:noFill/>
          </a:ln>
        </p:spPr>
        <p:txBody>
          <a:bodyPr anchorCtr="0" anchor="t" bIns="45700" lIns="72000" spcFirstLastPara="1" rIns="72000" wrap="square" tIns="45700">
            <a:noAutofit/>
          </a:bodyPr>
          <a:lstStyle/>
          <a:p>
            <a:pPr indent="0" lvl="0" marL="0" rtl="0" algn="l">
              <a:lnSpc>
                <a:spcPct val="100000"/>
              </a:lnSpc>
              <a:spcBef>
                <a:spcPts val="0"/>
              </a:spcBef>
              <a:spcAft>
                <a:spcPts val="0"/>
              </a:spcAft>
              <a:buSzPts val="2800"/>
              <a:buNone/>
            </a:pPr>
            <a:r>
              <a:rPr lang="en-US" sz="2800"/>
              <a:t>Reflita sobre as suas experiências de vida pessoal e partilhe uma situação em que sentiu que as suas </a:t>
            </a:r>
            <a:r>
              <a:rPr b="1" lang="en-US" sz="2800"/>
              <a:t>emoções afetaram a sua decisão </a:t>
            </a:r>
            <a:r>
              <a:rPr lang="en-US" sz="2800"/>
              <a:t>relacionado com o dinheiro e uma situação em que sentiu que </a:t>
            </a:r>
            <a:r>
              <a:rPr b="1" lang="en-US" sz="2800"/>
              <a:t>não permitiu que as suas emoções afetassem a sua decisão. </a:t>
            </a:r>
            <a:endParaRPr sz="2800"/>
          </a:p>
        </p:txBody>
      </p:sp>
      <p:sp>
        <p:nvSpPr>
          <p:cNvPr id="267" name="Google Shape;267;p22"/>
          <p:cNvSpPr txBox="1"/>
          <p:nvPr>
            <p:ph type="title"/>
          </p:nvPr>
        </p:nvSpPr>
        <p:spPr>
          <a:xfrm>
            <a:off x="502500" y="432159"/>
            <a:ext cx="12330000" cy="1086398"/>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3200"/>
              <a:buFont typeface="Calibri"/>
              <a:buNone/>
            </a:pPr>
            <a:r>
              <a:rPr lang="en-US" sz="3200"/>
              <a:t> Atividade M3.7</a:t>
            </a:r>
            <a:br>
              <a:rPr lang="en-US" sz="3200"/>
            </a:br>
            <a:r>
              <a:rPr lang="en-US" sz="3200"/>
              <a:t> Gestão de Emoções </a:t>
            </a:r>
            <a:endParaRPr/>
          </a:p>
        </p:txBody>
      </p:sp>
      <p:sp>
        <p:nvSpPr>
          <p:cNvPr id="268" name="Google Shape;268;p22"/>
          <p:cNvSpPr txBox="1"/>
          <p:nvPr>
            <p:ph idx="2" type="body"/>
          </p:nvPr>
        </p:nvSpPr>
        <p:spPr>
          <a:xfrm>
            <a:off x="500959" y="1639719"/>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Clr>
                <a:schemeClr val="lt2"/>
              </a:buClr>
              <a:buSzPts val="2400"/>
              <a:buNone/>
            </a:pPr>
            <a:r>
              <a:rPr lang="en-US"/>
              <a:t>Atividade: Reflexão</a:t>
            </a:r>
            <a:endParaRPr/>
          </a:p>
        </p:txBody>
      </p:sp>
      <p:pic>
        <p:nvPicPr>
          <p:cNvPr descr="A picture containing silhouette, sunset&#10;&#10;Description automatically generated" id="269" name="Google Shape;269;p22"/>
          <p:cNvPicPr preferRelativeResize="0"/>
          <p:nvPr/>
        </p:nvPicPr>
        <p:blipFill rotWithShape="1">
          <a:blip r:embed="rId3">
            <a:alphaModFix/>
          </a:blip>
          <a:srcRect b="0" l="0" r="0" t="0"/>
          <a:stretch/>
        </p:blipFill>
        <p:spPr>
          <a:xfrm flipH="1">
            <a:off x="4738002" y="4532883"/>
            <a:ext cx="3121152" cy="243217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3"/>
          <p:cNvSpPr txBox="1"/>
          <p:nvPr>
            <p:ph idx="1" type="body"/>
          </p:nvPr>
        </p:nvSpPr>
        <p:spPr>
          <a:xfrm>
            <a:off x="500064" y="1222862"/>
            <a:ext cx="8521106" cy="6665544"/>
          </a:xfrm>
          <a:prstGeom prst="rect">
            <a:avLst/>
          </a:prstGeom>
          <a:noFill/>
          <a:ln>
            <a:noFill/>
          </a:ln>
        </p:spPr>
        <p:txBody>
          <a:bodyPr anchorCtr="0" anchor="t" bIns="45700" lIns="72000" spcFirstLastPara="1" rIns="72000" wrap="square" tIns="45700">
            <a:noAutofit/>
          </a:bodyPr>
          <a:lstStyle/>
          <a:p>
            <a:pPr indent="-342900" lvl="0" marL="342900" rtl="0" algn="l">
              <a:lnSpc>
                <a:spcPct val="100000"/>
              </a:lnSpc>
              <a:spcBef>
                <a:spcPts val="0"/>
              </a:spcBef>
              <a:spcAft>
                <a:spcPts val="0"/>
              </a:spcAft>
              <a:buSzPts val="2100"/>
              <a:buFont typeface="Arial"/>
              <a:buChar char="•"/>
            </a:pPr>
            <a:r>
              <a:rPr lang="en-US" sz="2800"/>
              <a:t>Como seres humanos, embora gostássemos, sabemos que </a:t>
            </a:r>
            <a:r>
              <a:rPr b="1" lang="en-US" sz="2800"/>
              <a:t>não podemos controlar totalmente </a:t>
            </a:r>
            <a:r>
              <a:rPr lang="en-US" sz="2800"/>
              <a:t>as</a:t>
            </a:r>
            <a:r>
              <a:rPr b="1" lang="en-US" sz="2800"/>
              <a:t> </a:t>
            </a:r>
            <a:r>
              <a:rPr lang="en-US" sz="2800"/>
              <a:t>nossas emoções, mas </a:t>
            </a:r>
            <a:r>
              <a:rPr b="1" lang="en-US" sz="2800"/>
              <a:t>podem influenciar </a:t>
            </a:r>
            <a:r>
              <a:rPr lang="en-US" sz="2800"/>
              <a:t>como nos sentimos.  </a:t>
            </a:r>
            <a:endParaRPr/>
          </a:p>
          <a:p>
            <a:pPr indent="0" lvl="0" marL="0" rtl="0" algn="l">
              <a:lnSpc>
                <a:spcPct val="100000"/>
              </a:lnSpc>
              <a:spcBef>
                <a:spcPts val="0"/>
              </a:spcBef>
              <a:spcAft>
                <a:spcPts val="0"/>
              </a:spcAft>
              <a:buSzPts val="2100"/>
              <a:buNone/>
            </a:pPr>
            <a:r>
              <a:t/>
            </a:r>
            <a:endParaRPr sz="2800"/>
          </a:p>
          <a:p>
            <a:pPr indent="-342900" lvl="0" marL="342900" rtl="0" algn="l">
              <a:lnSpc>
                <a:spcPct val="100000"/>
              </a:lnSpc>
              <a:spcBef>
                <a:spcPts val="600"/>
              </a:spcBef>
              <a:spcAft>
                <a:spcPts val="0"/>
              </a:spcAft>
              <a:buSzPts val="2100"/>
              <a:buFont typeface="Arial"/>
              <a:buChar char="•"/>
            </a:pPr>
            <a:r>
              <a:rPr lang="en-US" sz="2800"/>
              <a:t>Há muitas </a:t>
            </a:r>
            <a:r>
              <a:rPr b="1" lang="en-US" sz="2800"/>
              <a:t>diferentes estratégias </a:t>
            </a:r>
            <a:r>
              <a:rPr lang="en-US" sz="2800"/>
              <a:t>que podemos usar para regular as nossas emoções durante decisões relacionadas com o dinheiro, incluindo: </a:t>
            </a:r>
            <a:endParaRPr sz="2800"/>
          </a:p>
          <a:p>
            <a:pPr indent="-342900" lvl="1" marL="1092991" rtl="0" algn="l">
              <a:lnSpc>
                <a:spcPct val="100000"/>
              </a:lnSpc>
              <a:spcBef>
                <a:spcPts val="600"/>
              </a:spcBef>
              <a:spcAft>
                <a:spcPts val="0"/>
              </a:spcAft>
              <a:buSzPts val="2100"/>
              <a:buChar char="•"/>
            </a:pPr>
            <a:r>
              <a:rPr lang="en-US" sz="2800"/>
              <a:t>Praticar </a:t>
            </a:r>
            <a:r>
              <a:rPr b="1" lang="en-US" sz="2800"/>
              <a:t>mindfulness</a:t>
            </a:r>
            <a:r>
              <a:rPr lang="en-US" sz="2800"/>
              <a:t> para regular as nossas emoções </a:t>
            </a:r>
            <a:br>
              <a:rPr lang="en-US" sz="2800"/>
            </a:br>
            <a:r>
              <a:rPr b="1" lang="en-US" sz="2800"/>
              <a:t>Repensar </a:t>
            </a:r>
            <a:r>
              <a:rPr lang="en-US" sz="2800"/>
              <a:t>a situação para ver se pode ser vista de outra perspetiva. </a:t>
            </a:r>
            <a:endParaRPr sz="2800"/>
          </a:p>
          <a:p>
            <a:pPr indent="-342900" lvl="1" marL="1092991" rtl="0" algn="l">
              <a:lnSpc>
                <a:spcPct val="100000"/>
              </a:lnSpc>
              <a:spcBef>
                <a:spcPts val="600"/>
              </a:spcBef>
              <a:spcAft>
                <a:spcPts val="0"/>
              </a:spcAft>
              <a:buSzPts val="2100"/>
              <a:buChar char="•"/>
            </a:pPr>
            <a:r>
              <a:rPr b="1" lang="en-US" sz="2800"/>
              <a:t>Suprimir </a:t>
            </a:r>
            <a:r>
              <a:rPr lang="en-US" sz="2800"/>
              <a:t>como nos sentimos </a:t>
            </a:r>
            <a:br>
              <a:rPr b="1" lang="en-US" sz="2800"/>
            </a:br>
            <a:r>
              <a:rPr b="1" lang="en-US" sz="2800"/>
              <a:t>Aceitar </a:t>
            </a:r>
            <a:r>
              <a:rPr lang="en-US" sz="2800"/>
              <a:t>como nos sentimos </a:t>
            </a:r>
            <a:endParaRPr sz="2800"/>
          </a:p>
        </p:txBody>
      </p:sp>
      <p:sp>
        <p:nvSpPr>
          <p:cNvPr id="276" name="Google Shape;276;p23"/>
          <p:cNvSpPr txBox="1"/>
          <p:nvPr>
            <p:ph idx="2" type="body"/>
          </p:nvPr>
        </p:nvSpPr>
        <p:spPr>
          <a:xfrm>
            <a:off x="500064" y="434663"/>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SzPts val="2400"/>
              <a:buNone/>
            </a:pPr>
            <a:r>
              <a:rPr lang="en-US"/>
              <a:t>Estratégias Úteis para regular as emoções durante discussões potencialmente stressantes sobre dinheiro. </a:t>
            </a:r>
            <a:endParaRPr/>
          </a:p>
        </p:txBody>
      </p:sp>
      <p:pic>
        <p:nvPicPr>
          <p:cNvPr id="277" name="Google Shape;277;p23"/>
          <p:cNvPicPr preferRelativeResize="0"/>
          <p:nvPr/>
        </p:nvPicPr>
        <p:blipFill rotWithShape="1">
          <a:blip r:embed="rId3">
            <a:alphaModFix/>
          </a:blip>
          <a:srcRect b="0" l="0" r="0" t="0"/>
          <a:stretch/>
        </p:blipFill>
        <p:spPr>
          <a:xfrm>
            <a:off x="9127897" y="1158484"/>
            <a:ext cx="3290246" cy="584759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4"/>
          <p:cNvSpPr txBox="1"/>
          <p:nvPr>
            <p:ph type="title"/>
          </p:nvPr>
        </p:nvSpPr>
        <p:spPr>
          <a:xfrm>
            <a:off x="502500" y="432159"/>
            <a:ext cx="12330000" cy="1065337"/>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1800"/>
              <a:buFont typeface="Calibri"/>
              <a:buNone/>
            </a:pPr>
            <a:r>
              <a:rPr lang="en-US" sz="3600"/>
              <a:t>Tarefas de autoestudo:</a:t>
            </a:r>
            <a:endParaRPr/>
          </a:p>
        </p:txBody>
      </p:sp>
      <p:sp>
        <p:nvSpPr>
          <p:cNvPr id="283" name="Google Shape;283;p24"/>
          <p:cNvSpPr txBox="1"/>
          <p:nvPr/>
        </p:nvSpPr>
        <p:spPr>
          <a:xfrm>
            <a:off x="1520748" y="1497496"/>
            <a:ext cx="9964645" cy="353943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97D74"/>
              </a:buClr>
              <a:buSzPts val="3200"/>
              <a:buFont typeface="Arial"/>
              <a:buChar char="•"/>
            </a:pPr>
            <a:r>
              <a:rPr b="1" i="0" lang="en-US" sz="3200" u="none" cap="none" strike="noStrike">
                <a:solidFill>
                  <a:srgbClr val="097D74"/>
                </a:solidFill>
                <a:latin typeface="Calibri"/>
                <a:ea typeface="Calibri"/>
                <a:cs typeface="Calibri"/>
                <a:sym typeface="Calibri"/>
              </a:rPr>
              <a:t>Complete o seu próprio inquérito de pontos fortes em relação ao seu caráter em: </a:t>
            </a:r>
            <a:r>
              <a:rPr b="1" i="0" lang="en-US" sz="3200" u="sng" cap="none" strike="noStrike">
                <a:solidFill>
                  <a:schemeClr val="accent2"/>
                </a:solidFill>
                <a:latin typeface="Calibri"/>
                <a:ea typeface="Calibri"/>
                <a:cs typeface="Calibri"/>
                <a:sym typeface="Calibri"/>
                <a:hlinkClick r:id="rId3">
                  <a:extLst>
                    <a:ext uri="{A12FA001-AC4F-418D-AE19-62706E023703}">
                      <ahyp:hlinkClr val="tx"/>
                    </a:ext>
                  </a:extLst>
                </a:hlinkClick>
              </a:rPr>
              <a:t>https://www.viacharacter.org/survey/account/register</a:t>
            </a:r>
            <a:r>
              <a:rPr b="1" i="0" lang="en-US" sz="3200" u="none" cap="none" strike="noStrike">
                <a:solidFill>
                  <a:schemeClr val="accent2"/>
                </a:solidFill>
                <a:latin typeface="Calibri"/>
                <a:ea typeface="Calibri"/>
                <a:cs typeface="Calibri"/>
                <a:sym typeface="Calibri"/>
              </a:rPr>
              <a:t>  </a:t>
            </a:r>
            <a:endParaRPr b="1" i="0" sz="3200" u="none" cap="none" strike="noStrike">
              <a:solidFill>
                <a:srgbClr val="097D74"/>
              </a:solidFill>
              <a:latin typeface="Calibri"/>
              <a:ea typeface="Calibri"/>
              <a:cs typeface="Calibri"/>
              <a:sym typeface="Calibri"/>
            </a:endParaRPr>
          </a:p>
          <a:p>
            <a:pPr indent="-342900" lvl="0" marL="342900" marR="0" rtl="0" algn="l">
              <a:spcBef>
                <a:spcPts val="0"/>
              </a:spcBef>
              <a:spcAft>
                <a:spcPts val="0"/>
              </a:spcAft>
              <a:buClr>
                <a:srgbClr val="097D74"/>
              </a:buClr>
              <a:buSzPts val="3200"/>
              <a:buFont typeface="Arial"/>
              <a:buChar char="•"/>
            </a:pPr>
            <a:r>
              <a:rPr b="1" i="0" lang="en-US" sz="3200" u="none" cap="none" strike="noStrike">
                <a:solidFill>
                  <a:srgbClr val="097D74"/>
                </a:solidFill>
                <a:latin typeface="Calibri"/>
                <a:ea typeface="Calibri"/>
                <a:cs typeface="Calibri"/>
                <a:sym typeface="Calibri"/>
              </a:rPr>
              <a:t>Explore os materiais de formação de indução dos pais para as sessões 3 e 4.</a:t>
            </a:r>
            <a:br>
              <a:rPr b="1" i="0" lang="en-US" sz="3200" u="none" cap="none" strike="noStrike">
                <a:solidFill>
                  <a:srgbClr val="097D74"/>
                </a:solidFill>
                <a:latin typeface="Calibri"/>
                <a:ea typeface="Calibri"/>
                <a:cs typeface="Calibri"/>
                <a:sym typeface="Calibri"/>
              </a:rPr>
            </a:br>
            <a:r>
              <a:rPr b="1" i="0" lang="en-US" sz="3200" u="none" cap="none" strike="noStrike">
                <a:solidFill>
                  <a:srgbClr val="097D74"/>
                </a:solidFill>
                <a:latin typeface="Calibri"/>
                <a:ea typeface="Calibri"/>
                <a:cs typeface="Calibri"/>
                <a:sym typeface="Calibri"/>
              </a:rPr>
              <a:t>Vá à Biblioteca de Literacia Financeira online para completar os distintivos Digitais para o Módulo 3.</a:t>
            </a:r>
            <a:endParaRPr b="1" i="0" sz="3200" u="none" cap="none" strike="noStrike">
              <a:solidFill>
                <a:srgbClr val="097D74"/>
              </a:solidFill>
              <a:latin typeface="Calibri"/>
              <a:ea typeface="Calibri"/>
              <a:cs typeface="Calibri"/>
              <a:sym typeface="Calibri"/>
            </a:endParaRPr>
          </a:p>
        </p:txBody>
      </p:sp>
      <p:pic>
        <p:nvPicPr>
          <p:cNvPr id="284" name="Google Shape;284;p24"/>
          <p:cNvPicPr preferRelativeResize="0"/>
          <p:nvPr/>
        </p:nvPicPr>
        <p:blipFill rotWithShape="1">
          <a:blip r:embed="rId4">
            <a:alphaModFix/>
          </a:blip>
          <a:srcRect b="0" l="0" r="0" t="0"/>
          <a:stretch/>
        </p:blipFill>
        <p:spPr>
          <a:xfrm>
            <a:off x="3216070" y="4721849"/>
            <a:ext cx="2419350" cy="2417445"/>
          </a:xfrm>
          <a:prstGeom prst="rect">
            <a:avLst/>
          </a:prstGeom>
          <a:noFill/>
          <a:ln>
            <a:noFill/>
          </a:ln>
        </p:spPr>
      </p:pic>
      <p:pic>
        <p:nvPicPr>
          <p:cNvPr id="285" name="Google Shape;285;p24"/>
          <p:cNvPicPr preferRelativeResize="0"/>
          <p:nvPr/>
        </p:nvPicPr>
        <p:blipFill rotWithShape="1">
          <a:blip r:embed="rId5">
            <a:alphaModFix/>
          </a:blip>
          <a:srcRect b="0" l="0" r="0" t="0"/>
          <a:stretch/>
        </p:blipFill>
        <p:spPr>
          <a:xfrm>
            <a:off x="6667500" y="4721849"/>
            <a:ext cx="2552700" cy="2552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5"/>
          <p:cNvSpPr txBox="1"/>
          <p:nvPr>
            <p:ph type="ctrTitle"/>
          </p:nvPr>
        </p:nvSpPr>
        <p:spPr>
          <a:xfrm>
            <a:off x="294071" y="2961590"/>
            <a:ext cx="6107071" cy="1582520"/>
          </a:xfrm>
          <a:prstGeom prst="rect">
            <a:avLst/>
          </a:prstGeom>
          <a:noFill/>
          <a:ln>
            <a:noFill/>
          </a:ln>
        </p:spPr>
        <p:txBody>
          <a:bodyPr anchorCtr="0" anchor="t" bIns="45700" lIns="72000" spcFirstLastPara="1" rIns="72000" wrap="square" tIns="45700">
            <a:noAutofit/>
          </a:bodyPr>
          <a:lstStyle/>
          <a:p>
            <a:pPr indent="0" lvl="0" marL="0" rtl="0" algn="l">
              <a:lnSpc>
                <a:spcPct val="90000"/>
              </a:lnSpc>
              <a:spcBef>
                <a:spcPts val="0"/>
              </a:spcBef>
              <a:spcAft>
                <a:spcPts val="0"/>
              </a:spcAft>
              <a:buClr>
                <a:schemeClr val="dk2"/>
              </a:buClr>
              <a:buSzPts val="2800"/>
              <a:buFont typeface="Open Sans"/>
              <a:buNone/>
            </a:pPr>
            <a:r>
              <a:rPr lang="en-US"/>
              <a:t>Obrigado por estar presente, esperamos considere útil.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3"/>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3200"/>
              <a:buFont typeface="Calibri"/>
              <a:buNone/>
            </a:pPr>
            <a:r>
              <a:rPr lang="en-US" sz="3200"/>
              <a:t>Módulo 3 Plano visual para a sessão</a:t>
            </a:r>
            <a:endParaRPr sz="3200"/>
          </a:p>
        </p:txBody>
      </p:sp>
      <p:pic>
        <p:nvPicPr>
          <p:cNvPr id="84" name="Google Shape;84;p3"/>
          <p:cNvPicPr preferRelativeResize="0"/>
          <p:nvPr>
            <p:ph idx="1" type="body"/>
          </p:nvPr>
        </p:nvPicPr>
        <p:blipFill rotWithShape="1">
          <a:blip r:embed="rId3">
            <a:alphaModFix/>
          </a:blip>
          <a:srcRect b="0" l="0" r="0" t="0"/>
          <a:stretch/>
        </p:blipFill>
        <p:spPr>
          <a:xfrm>
            <a:off x="9564182" y="3378430"/>
            <a:ext cx="1515497" cy="1704937"/>
          </a:xfrm>
          <a:prstGeom prst="rect">
            <a:avLst/>
          </a:prstGeom>
          <a:noFill/>
          <a:ln>
            <a:noFill/>
          </a:ln>
        </p:spPr>
      </p:pic>
      <p:sp>
        <p:nvSpPr>
          <p:cNvPr id="85" name="Google Shape;85;p3"/>
          <p:cNvSpPr/>
          <p:nvPr/>
        </p:nvSpPr>
        <p:spPr>
          <a:xfrm>
            <a:off x="1533377" y="2422333"/>
            <a:ext cx="2315497" cy="973394"/>
          </a:xfrm>
          <a:prstGeom prst="ellipse">
            <a:avLst/>
          </a:prstGeom>
          <a:solidFill>
            <a:schemeClr val="accent1"/>
          </a:solidFill>
          <a:ln cap="flat" cmpd="sng" w="12700">
            <a:solidFill>
              <a:srgbClr val="B676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969" u="none" cap="none" strike="noStrike">
                <a:solidFill>
                  <a:schemeClr val="dk1"/>
                </a:solidFill>
                <a:latin typeface="Calibri"/>
                <a:ea typeface="Calibri"/>
                <a:cs typeface="Calibri"/>
                <a:sym typeface="Calibri"/>
              </a:rPr>
              <a:t>Quebra-Gelo</a:t>
            </a:r>
            <a:endParaRPr b="0" i="0" sz="1969" u="none" cap="none" strike="noStrike">
              <a:solidFill>
                <a:schemeClr val="dk1"/>
              </a:solidFill>
              <a:latin typeface="Calibri"/>
              <a:ea typeface="Calibri"/>
              <a:cs typeface="Calibri"/>
              <a:sym typeface="Calibri"/>
            </a:endParaRPr>
          </a:p>
        </p:txBody>
      </p:sp>
      <p:sp>
        <p:nvSpPr>
          <p:cNvPr id="86" name="Google Shape;86;p3"/>
          <p:cNvSpPr/>
          <p:nvPr/>
        </p:nvSpPr>
        <p:spPr>
          <a:xfrm>
            <a:off x="1563328" y="5083367"/>
            <a:ext cx="2315497" cy="973394"/>
          </a:xfrm>
          <a:prstGeom prst="ellipse">
            <a:avLst/>
          </a:prstGeom>
          <a:solidFill>
            <a:schemeClr val="accent1"/>
          </a:solidFill>
          <a:ln cap="flat" cmpd="sng" w="12700">
            <a:solidFill>
              <a:srgbClr val="B676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969" u="none" cap="none" strike="noStrike">
                <a:solidFill>
                  <a:schemeClr val="dk1"/>
                </a:solidFill>
                <a:latin typeface="Calibri"/>
                <a:ea typeface="Calibri"/>
                <a:cs typeface="Calibri"/>
                <a:sym typeface="Calibri"/>
              </a:rPr>
              <a:t>Fim </a:t>
            </a:r>
            <a:endParaRPr/>
          </a:p>
        </p:txBody>
      </p:sp>
      <p:sp>
        <p:nvSpPr>
          <p:cNvPr id="87" name="Google Shape;87;p3"/>
          <p:cNvSpPr/>
          <p:nvPr/>
        </p:nvSpPr>
        <p:spPr>
          <a:xfrm>
            <a:off x="5764169" y="2527008"/>
            <a:ext cx="2639962" cy="1047135"/>
          </a:xfrm>
          <a:prstGeom prst="roundRect">
            <a:avLst>
              <a:gd fmla="val 16667" name="adj"/>
            </a:avLst>
          </a:prstGeom>
          <a:solidFill>
            <a:schemeClr val="accent1"/>
          </a:solidFill>
          <a:ln cap="flat" cmpd="sng" w="12700">
            <a:solidFill>
              <a:srgbClr val="B676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969" u="none" cap="none" strike="noStrike">
                <a:solidFill>
                  <a:schemeClr val="dk1"/>
                </a:solidFill>
                <a:latin typeface="Calibri"/>
                <a:ea typeface="Calibri"/>
                <a:cs typeface="Calibri"/>
                <a:sym typeface="Calibri"/>
              </a:rPr>
              <a:t>Atividades sobre segurança monetária </a:t>
            </a:r>
            <a:endParaRPr/>
          </a:p>
        </p:txBody>
      </p:sp>
      <p:sp>
        <p:nvSpPr>
          <p:cNvPr id="88" name="Google Shape;88;p3"/>
          <p:cNvSpPr/>
          <p:nvPr/>
        </p:nvSpPr>
        <p:spPr>
          <a:xfrm>
            <a:off x="5715183" y="5009626"/>
            <a:ext cx="2639962" cy="1047135"/>
          </a:xfrm>
          <a:prstGeom prst="roundRect">
            <a:avLst>
              <a:gd fmla="val 16667" name="adj"/>
            </a:avLst>
          </a:prstGeom>
          <a:solidFill>
            <a:schemeClr val="accent1"/>
          </a:solidFill>
          <a:ln cap="flat" cmpd="sng" w="12700">
            <a:solidFill>
              <a:srgbClr val="B676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969" u="none" cap="none" strike="noStrike">
                <a:solidFill>
                  <a:schemeClr val="dk1"/>
                </a:solidFill>
                <a:latin typeface="Calibri"/>
                <a:ea typeface="Calibri"/>
                <a:cs typeface="Calibri"/>
                <a:sym typeface="Calibri"/>
              </a:rPr>
              <a:t>Atividades sobre emoções ligadas ao dinheiro </a:t>
            </a:r>
            <a:endParaRPr b="0" i="0" sz="1969" u="none" cap="none" strike="noStrike">
              <a:solidFill>
                <a:schemeClr val="dk1"/>
              </a:solidFill>
              <a:latin typeface="Calibri"/>
              <a:ea typeface="Calibri"/>
              <a:cs typeface="Calibri"/>
              <a:sym typeface="Calibri"/>
            </a:endParaRPr>
          </a:p>
        </p:txBody>
      </p:sp>
      <p:sp>
        <p:nvSpPr>
          <p:cNvPr id="89" name="Google Shape;89;p3"/>
          <p:cNvSpPr/>
          <p:nvPr/>
        </p:nvSpPr>
        <p:spPr>
          <a:xfrm>
            <a:off x="4305076" y="2858522"/>
            <a:ext cx="1002891" cy="317090"/>
          </a:xfrm>
          <a:prstGeom prst="rightArrow">
            <a:avLst>
              <a:gd fmla="val 50000" name="adj1"/>
              <a:gd fmla="val 50000" name="adj2"/>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69" u="none" cap="none" strike="noStrike">
              <a:solidFill>
                <a:schemeClr val="lt1"/>
              </a:solidFill>
              <a:latin typeface="Calibri"/>
              <a:ea typeface="Calibri"/>
              <a:cs typeface="Calibri"/>
              <a:sym typeface="Calibri"/>
            </a:endParaRPr>
          </a:p>
        </p:txBody>
      </p:sp>
      <p:sp>
        <p:nvSpPr>
          <p:cNvPr id="90" name="Google Shape;90;p3"/>
          <p:cNvSpPr/>
          <p:nvPr/>
        </p:nvSpPr>
        <p:spPr>
          <a:xfrm rot="1009654">
            <a:off x="8584809" y="3118676"/>
            <a:ext cx="1002891" cy="317090"/>
          </a:xfrm>
          <a:prstGeom prst="rightArrow">
            <a:avLst>
              <a:gd fmla="val 50000" name="adj1"/>
              <a:gd fmla="val 50000" name="adj2"/>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69" u="none" cap="none" strike="noStrike">
              <a:solidFill>
                <a:schemeClr val="lt1"/>
              </a:solidFill>
              <a:latin typeface="Calibri"/>
              <a:ea typeface="Calibri"/>
              <a:cs typeface="Calibri"/>
              <a:sym typeface="Calibri"/>
            </a:endParaRPr>
          </a:p>
        </p:txBody>
      </p:sp>
      <p:sp>
        <p:nvSpPr>
          <p:cNvPr id="91" name="Google Shape;91;p3"/>
          <p:cNvSpPr/>
          <p:nvPr/>
        </p:nvSpPr>
        <p:spPr>
          <a:xfrm rot="10451370">
            <a:off x="8584756" y="5145200"/>
            <a:ext cx="1002891" cy="317090"/>
          </a:xfrm>
          <a:prstGeom prst="rightArrow">
            <a:avLst>
              <a:gd fmla="val 50000" name="adj1"/>
              <a:gd fmla="val 50000" name="adj2"/>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69" u="none" cap="none" strike="noStrike">
              <a:solidFill>
                <a:schemeClr val="lt1"/>
              </a:solidFill>
              <a:latin typeface="Calibri"/>
              <a:ea typeface="Calibri"/>
              <a:cs typeface="Calibri"/>
              <a:sym typeface="Calibri"/>
            </a:endParaRPr>
          </a:p>
        </p:txBody>
      </p:sp>
      <p:sp>
        <p:nvSpPr>
          <p:cNvPr id="92" name="Google Shape;92;p3"/>
          <p:cNvSpPr/>
          <p:nvPr/>
        </p:nvSpPr>
        <p:spPr>
          <a:xfrm rot="10800000">
            <a:off x="4295558" y="5439320"/>
            <a:ext cx="1002891" cy="317090"/>
          </a:xfrm>
          <a:prstGeom prst="rightArrow">
            <a:avLst>
              <a:gd fmla="val 50000" name="adj1"/>
              <a:gd fmla="val 50000" name="adj2"/>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969"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4"/>
          <p:cNvSpPr txBox="1"/>
          <p:nvPr>
            <p:ph idx="1" type="body"/>
          </p:nvPr>
        </p:nvSpPr>
        <p:spPr>
          <a:xfrm>
            <a:off x="500064" y="2735489"/>
            <a:ext cx="12331402" cy="5129444"/>
          </a:xfrm>
          <a:prstGeom prst="rect">
            <a:avLst/>
          </a:prstGeom>
          <a:noFill/>
          <a:ln>
            <a:noFill/>
          </a:ln>
        </p:spPr>
        <p:txBody>
          <a:bodyPr anchorCtr="0" anchor="t" bIns="45700" lIns="72000" spcFirstLastPara="1" rIns="72000" wrap="square" tIns="45700">
            <a:noAutofit/>
          </a:bodyPr>
          <a:lstStyle/>
          <a:p>
            <a:pPr indent="0" lvl="0" marL="0" rtl="0" algn="just">
              <a:lnSpc>
                <a:spcPct val="100000"/>
              </a:lnSpc>
              <a:spcBef>
                <a:spcPts val="0"/>
              </a:spcBef>
              <a:spcAft>
                <a:spcPts val="0"/>
              </a:spcAft>
              <a:buClr>
                <a:schemeClr val="accent4"/>
              </a:buClr>
              <a:buSzPts val="3200"/>
              <a:buNone/>
            </a:pPr>
            <a:r>
              <a:rPr lang="en-US" sz="3200"/>
              <a:t>Imagine que acabou de ganhar a lotaria de 25 milhões de euros ou libras.. </a:t>
            </a:r>
            <a:endParaRPr/>
          </a:p>
          <a:p>
            <a:pPr indent="0" lvl="0" marL="0" rtl="0" algn="just">
              <a:lnSpc>
                <a:spcPct val="100000"/>
              </a:lnSpc>
              <a:spcBef>
                <a:spcPts val="600"/>
              </a:spcBef>
              <a:spcAft>
                <a:spcPts val="0"/>
              </a:spcAft>
              <a:buClr>
                <a:schemeClr val="accent4"/>
              </a:buClr>
              <a:buSzPts val="3200"/>
              <a:buNone/>
            </a:pPr>
            <a:r>
              <a:t/>
            </a:r>
            <a:endParaRPr sz="3200"/>
          </a:p>
          <a:p>
            <a:pPr indent="0" lvl="0" marL="0" rtl="0" algn="just">
              <a:lnSpc>
                <a:spcPct val="100000"/>
              </a:lnSpc>
              <a:spcBef>
                <a:spcPts val="600"/>
              </a:spcBef>
              <a:spcAft>
                <a:spcPts val="0"/>
              </a:spcAft>
              <a:buClr>
                <a:schemeClr val="accent4"/>
              </a:buClr>
              <a:buSzPts val="3200"/>
              <a:buNone/>
            </a:pPr>
            <a:r>
              <a:rPr lang="en-US" sz="3200"/>
              <a:t>Enumerar todas as coisas que farias com o dinheiro e adicionar uma declaração do que significa ou porque é importante para ti. </a:t>
            </a:r>
            <a:br>
              <a:rPr lang="en-US" sz="3200"/>
            </a:br>
            <a:endParaRPr sz="3200"/>
          </a:p>
          <a:p>
            <a:pPr indent="0" lvl="0" marL="0" rtl="0" algn="just">
              <a:lnSpc>
                <a:spcPct val="100000"/>
              </a:lnSpc>
              <a:spcBef>
                <a:spcPts val="600"/>
              </a:spcBef>
              <a:spcAft>
                <a:spcPts val="0"/>
              </a:spcAft>
              <a:buClr>
                <a:schemeClr val="accent4"/>
              </a:buClr>
              <a:buSzPts val="3200"/>
              <a:buNone/>
            </a:pPr>
            <a:r>
              <a:rPr lang="en-US" sz="3200"/>
              <a:t>Não há limite para o número de coisas que pode colocar, desde que possa escrevê-las em 5 minutos.</a:t>
            </a:r>
            <a:br>
              <a:rPr lang="en-US" sz="3200"/>
            </a:br>
            <a:endParaRPr sz="3200"/>
          </a:p>
        </p:txBody>
      </p:sp>
      <p:sp>
        <p:nvSpPr>
          <p:cNvPr id="99" name="Google Shape;99;p4"/>
          <p:cNvSpPr txBox="1"/>
          <p:nvPr>
            <p:ph type="title"/>
          </p:nvPr>
        </p:nvSpPr>
        <p:spPr>
          <a:xfrm>
            <a:off x="499925" y="373368"/>
            <a:ext cx="12330000" cy="997519"/>
          </a:xfrm>
          <a:prstGeom prst="rect">
            <a:avLst/>
          </a:prstGeom>
          <a:noFill/>
          <a:ln>
            <a:noFill/>
          </a:ln>
        </p:spPr>
        <p:txBody>
          <a:bodyPr anchorCtr="0" anchor="ctr" bIns="45700" lIns="72000" spcFirstLastPara="1" rIns="72000" wrap="square" tIns="45700">
            <a:noAutofit/>
          </a:bodyPr>
          <a:lstStyle/>
          <a:p>
            <a:pPr indent="0" lvl="0" marL="0" rtl="0" algn="l">
              <a:lnSpc>
                <a:spcPct val="90000"/>
              </a:lnSpc>
              <a:spcBef>
                <a:spcPts val="0"/>
              </a:spcBef>
              <a:spcAft>
                <a:spcPts val="0"/>
              </a:spcAft>
              <a:buClr>
                <a:schemeClr val="accent2"/>
              </a:buClr>
              <a:buSzPts val="3200"/>
              <a:buFont typeface="Calibri"/>
              <a:buNone/>
            </a:pPr>
            <a:r>
              <a:rPr lang="en-US" sz="3200"/>
              <a:t>Atividade M3.1a   </a:t>
            </a:r>
            <a:br>
              <a:rPr lang="en-US" sz="3200"/>
            </a:br>
            <a:r>
              <a:rPr lang="en-US" sz="3200"/>
              <a:t>Quebra-gelo  Grande vitória na lotaria </a:t>
            </a:r>
            <a:endParaRPr/>
          </a:p>
        </p:txBody>
      </p:sp>
      <p:sp>
        <p:nvSpPr>
          <p:cNvPr id="100" name="Google Shape;100;p4"/>
          <p:cNvSpPr txBox="1"/>
          <p:nvPr>
            <p:ph idx="2" type="body"/>
          </p:nvPr>
        </p:nvSpPr>
        <p:spPr>
          <a:xfrm>
            <a:off x="499925" y="1750756"/>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Clr>
                <a:schemeClr val="lt2"/>
              </a:buClr>
              <a:buSzPts val="2400"/>
              <a:buNone/>
            </a:pPr>
            <a:r>
              <a:rPr lang="en-US"/>
              <a:t>Imagine…</a:t>
            </a:r>
            <a:endParaRPr/>
          </a:p>
        </p:txBody>
      </p:sp>
      <p:pic>
        <p:nvPicPr>
          <p:cNvPr descr="A picture containing text, receipt&#10;&#10;Description automatically generated" id="101" name="Google Shape;101;p4"/>
          <p:cNvPicPr preferRelativeResize="0"/>
          <p:nvPr/>
        </p:nvPicPr>
        <p:blipFill rotWithShape="1">
          <a:blip r:embed="rId3">
            <a:alphaModFix/>
          </a:blip>
          <a:srcRect b="0" l="0" r="0" t="0"/>
          <a:stretch/>
        </p:blipFill>
        <p:spPr>
          <a:xfrm>
            <a:off x="10091056" y="872127"/>
            <a:ext cx="1637747" cy="17743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5"/>
          <p:cNvSpPr txBox="1"/>
          <p:nvPr>
            <p:ph idx="1" type="body"/>
          </p:nvPr>
        </p:nvSpPr>
        <p:spPr>
          <a:xfrm>
            <a:off x="500064" y="2152015"/>
            <a:ext cx="12331402" cy="5129444"/>
          </a:xfrm>
          <a:prstGeom prst="rect">
            <a:avLst/>
          </a:prstGeom>
          <a:noFill/>
          <a:ln>
            <a:noFill/>
          </a:ln>
        </p:spPr>
        <p:txBody>
          <a:bodyPr anchorCtr="0" anchor="t" bIns="45700" lIns="72000" spcFirstLastPara="1" rIns="72000" wrap="square" tIns="45700">
            <a:noAutofit/>
          </a:bodyPr>
          <a:lstStyle/>
          <a:p>
            <a:pPr indent="0" lvl="0" marL="0" rtl="0" algn="just">
              <a:lnSpc>
                <a:spcPct val="100000"/>
              </a:lnSpc>
              <a:spcBef>
                <a:spcPts val="0"/>
              </a:spcBef>
              <a:spcAft>
                <a:spcPts val="0"/>
              </a:spcAft>
              <a:buClr>
                <a:schemeClr val="accent4"/>
              </a:buClr>
              <a:buSzPts val="3200"/>
              <a:buNone/>
            </a:pPr>
            <a:r>
              <a:rPr lang="en-US" sz="3200"/>
              <a:t>Ordene o que escolheu anteriormente nas seguintes categorias:</a:t>
            </a:r>
            <a:br>
              <a:rPr lang="en-US" sz="3200"/>
            </a:br>
            <a:r>
              <a:rPr lang="en-US" sz="3200"/>
              <a:t> </a:t>
            </a:r>
            <a:endParaRPr/>
          </a:p>
          <a:p>
            <a:pPr indent="-457200" lvl="0" marL="457200" rtl="0" algn="just">
              <a:lnSpc>
                <a:spcPct val="100000"/>
              </a:lnSpc>
              <a:spcBef>
                <a:spcPts val="600"/>
              </a:spcBef>
              <a:spcAft>
                <a:spcPts val="0"/>
              </a:spcAft>
              <a:buSzPts val="3200"/>
              <a:buFont typeface="Arial"/>
              <a:buChar char="•"/>
            </a:pPr>
            <a:r>
              <a:rPr lang="en-US" sz="3200"/>
              <a:t>Artigos materiais </a:t>
            </a:r>
            <a:br>
              <a:rPr lang="en-US" sz="3200"/>
            </a:br>
            <a:r>
              <a:rPr lang="en-US" sz="3200"/>
              <a:t>Amigos e família </a:t>
            </a:r>
            <a:endParaRPr/>
          </a:p>
          <a:p>
            <a:pPr indent="-457200" lvl="0" marL="457200" rtl="0" algn="just">
              <a:lnSpc>
                <a:spcPct val="100000"/>
              </a:lnSpc>
              <a:spcBef>
                <a:spcPts val="600"/>
              </a:spcBef>
              <a:spcAft>
                <a:spcPts val="0"/>
              </a:spcAft>
              <a:buSzPts val="3200"/>
              <a:buFont typeface="Arial"/>
              <a:buChar char="•"/>
            </a:pPr>
            <a:r>
              <a:rPr lang="en-US" sz="3200"/>
              <a:t>Viagens e luxo </a:t>
            </a:r>
            <a:br>
              <a:rPr lang="en-US" sz="3200"/>
            </a:br>
            <a:r>
              <a:rPr lang="en-US" sz="3200"/>
              <a:t>Outros________</a:t>
            </a:r>
            <a:endParaRPr/>
          </a:p>
          <a:p>
            <a:pPr indent="0" lvl="0" marL="0" rtl="0" algn="just">
              <a:lnSpc>
                <a:spcPct val="100000"/>
              </a:lnSpc>
              <a:spcBef>
                <a:spcPts val="600"/>
              </a:spcBef>
              <a:spcAft>
                <a:spcPts val="0"/>
              </a:spcAft>
              <a:buClr>
                <a:schemeClr val="accent4"/>
              </a:buClr>
              <a:buSzPts val="3200"/>
              <a:buNone/>
            </a:pPr>
            <a:r>
              <a:t/>
            </a:r>
            <a:endParaRPr sz="3200"/>
          </a:p>
        </p:txBody>
      </p:sp>
      <p:sp>
        <p:nvSpPr>
          <p:cNvPr id="107" name="Google Shape;107;p5"/>
          <p:cNvSpPr txBox="1"/>
          <p:nvPr>
            <p:ph type="title"/>
          </p:nvPr>
        </p:nvSpPr>
        <p:spPr>
          <a:xfrm>
            <a:off x="502500" y="432158"/>
            <a:ext cx="12330000" cy="1108415"/>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3200"/>
              <a:buFont typeface="Calibri"/>
              <a:buNone/>
            </a:pPr>
            <a:r>
              <a:rPr lang="en-US" sz="3200"/>
              <a:t>Atividade M3.1b</a:t>
            </a:r>
            <a:br>
              <a:rPr lang="en-US" sz="3200"/>
            </a:br>
            <a:r>
              <a:rPr lang="en-US" sz="3200"/>
              <a:t>Grande vitória na lotaria </a:t>
            </a:r>
            <a:endParaRPr/>
          </a:p>
        </p:txBody>
      </p:sp>
      <p:sp>
        <p:nvSpPr>
          <p:cNvPr id="108" name="Google Shape;108;p5"/>
          <p:cNvSpPr txBox="1"/>
          <p:nvPr>
            <p:ph idx="2" type="body"/>
          </p:nvPr>
        </p:nvSpPr>
        <p:spPr>
          <a:xfrm>
            <a:off x="500064" y="1544850"/>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Clr>
                <a:schemeClr val="lt2"/>
              </a:buClr>
              <a:buSzPts val="2400"/>
              <a:buNone/>
            </a:pPr>
            <a:r>
              <a:rPr lang="en-US"/>
              <a:t>Agora…</a:t>
            </a:r>
            <a:endParaRPr/>
          </a:p>
        </p:txBody>
      </p:sp>
      <p:pic>
        <p:nvPicPr>
          <p:cNvPr descr="A picture containing text, receipt&#10;&#10;Description automatically generated" id="109" name="Google Shape;109;p5"/>
          <p:cNvPicPr preferRelativeResize="0"/>
          <p:nvPr/>
        </p:nvPicPr>
        <p:blipFill rotWithShape="1">
          <a:blip r:embed="rId3">
            <a:alphaModFix/>
          </a:blip>
          <a:srcRect b="0" l="0" r="0" t="0"/>
          <a:stretch/>
        </p:blipFill>
        <p:spPr>
          <a:xfrm>
            <a:off x="10074728" y="866826"/>
            <a:ext cx="1637747" cy="17743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txBox="1"/>
          <p:nvPr>
            <p:ph idx="1" type="body"/>
          </p:nvPr>
        </p:nvSpPr>
        <p:spPr>
          <a:xfrm>
            <a:off x="500064" y="3154679"/>
            <a:ext cx="12331402" cy="2587539"/>
          </a:xfrm>
          <a:prstGeom prst="rect">
            <a:avLst/>
          </a:prstGeom>
          <a:noFill/>
          <a:ln>
            <a:noFill/>
          </a:ln>
        </p:spPr>
        <p:txBody>
          <a:bodyPr anchorCtr="0" anchor="t" bIns="45700" lIns="72000" spcFirstLastPara="1" rIns="72000" wrap="square" tIns="45700">
            <a:noAutofit/>
          </a:bodyPr>
          <a:lstStyle/>
          <a:p>
            <a:pPr indent="0" lvl="0" marL="0" rtl="0" algn="l">
              <a:lnSpc>
                <a:spcPct val="100000"/>
              </a:lnSpc>
              <a:spcBef>
                <a:spcPts val="0"/>
              </a:spcBef>
              <a:spcAft>
                <a:spcPts val="0"/>
              </a:spcAft>
              <a:buSzPts val="3200"/>
              <a:buNone/>
            </a:pPr>
            <a:r>
              <a:rPr lang="en-US" sz="3200"/>
              <a:t>Qual dessas categorias reconhece como prioridades e quais como objetivos a longo prazo? </a:t>
            </a:r>
            <a:br>
              <a:rPr lang="en-US" sz="3200"/>
            </a:br>
            <a:endParaRPr sz="3200"/>
          </a:p>
        </p:txBody>
      </p:sp>
      <p:sp>
        <p:nvSpPr>
          <p:cNvPr id="115" name="Google Shape;115;p6"/>
          <p:cNvSpPr txBox="1"/>
          <p:nvPr>
            <p:ph type="title"/>
          </p:nvPr>
        </p:nvSpPr>
        <p:spPr>
          <a:xfrm>
            <a:off x="502500" y="432158"/>
            <a:ext cx="12330000" cy="1331323"/>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3200"/>
              <a:buFont typeface="Calibri"/>
              <a:buNone/>
            </a:pPr>
            <a:r>
              <a:rPr lang="en-US" sz="3200"/>
              <a:t> Atividade M3.1b cont.</a:t>
            </a:r>
            <a:br>
              <a:rPr lang="en-US" sz="3200"/>
            </a:br>
            <a:r>
              <a:rPr lang="en-US" sz="3200"/>
              <a:t> Grande vitória na lotaria </a:t>
            </a:r>
            <a:endParaRPr/>
          </a:p>
        </p:txBody>
      </p:sp>
      <p:sp>
        <p:nvSpPr>
          <p:cNvPr id="116" name="Google Shape;116;p6"/>
          <p:cNvSpPr txBox="1"/>
          <p:nvPr>
            <p:ph idx="2" type="body"/>
          </p:nvPr>
        </p:nvSpPr>
        <p:spPr>
          <a:xfrm>
            <a:off x="499925" y="2117718"/>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Clr>
                <a:schemeClr val="lt2"/>
              </a:buClr>
              <a:buSzPts val="2400"/>
              <a:buNone/>
            </a:pPr>
            <a:r>
              <a:rPr lang="en-US"/>
              <a:t>Por último…</a:t>
            </a:r>
            <a:endParaRPr/>
          </a:p>
        </p:txBody>
      </p:sp>
      <p:pic>
        <p:nvPicPr>
          <p:cNvPr descr="A picture containing text, receipt&#10;&#10;Description automatically generated" id="117" name="Google Shape;117;p6"/>
          <p:cNvPicPr preferRelativeResize="0"/>
          <p:nvPr/>
        </p:nvPicPr>
        <p:blipFill rotWithShape="1">
          <a:blip r:embed="rId3">
            <a:alphaModFix/>
          </a:blip>
          <a:srcRect b="0" l="0" r="0" t="0"/>
          <a:stretch/>
        </p:blipFill>
        <p:spPr>
          <a:xfrm>
            <a:off x="10172699" y="1310367"/>
            <a:ext cx="1637747" cy="17743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ph idx="1" type="body"/>
          </p:nvPr>
        </p:nvSpPr>
        <p:spPr>
          <a:xfrm>
            <a:off x="500064" y="2670629"/>
            <a:ext cx="12331402" cy="4443190"/>
          </a:xfrm>
          <a:prstGeom prst="rect">
            <a:avLst/>
          </a:prstGeom>
          <a:noFill/>
          <a:ln>
            <a:noFill/>
          </a:ln>
        </p:spPr>
        <p:txBody>
          <a:bodyPr anchorCtr="0" anchor="t" bIns="45700" lIns="72000" spcFirstLastPara="1" rIns="72000" wrap="square" tIns="45700">
            <a:noAutofit/>
          </a:bodyPr>
          <a:lstStyle/>
          <a:p>
            <a:pPr indent="0" lvl="0" marL="0" rtl="0" algn="just">
              <a:lnSpc>
                <a:spcPct val="100000"/>
              </a:lnSpc>
              <a:spcBef>
                <a:spcPts val="0"/>
              </a:spcBef>
              <a:spcAft>
                <a:spcPts val="0"/>
              </a:spcAft>
              <a:buClr>
                <a:schemeClr val="accent4"/>
              </a:buClr>
              <a:buSzPts val="3200"/>
              <a:buNone/>
            </a:pPr>
            <a:r>
              <a:rPr b="1" lang="en-US" sz="3200"/>
              <a:t>Benefícios ou Riscos</a:t>
            </a:r>
            <a:br>
              <a:rPr b="1" lang="en-US" sz="3200"/>
            </a:br>
            <a:endParaRPr sz="3600"/>
          </a:p>
        </p:txBody>
      </p:sp>
      <p:sp>
        <p:nvSpPr>
          <p:cNvPr id="123" name="Google Shape;123;p7"/>
          <p:cNvSpPr txBox="1"/>
          <p:nvPr>
            <p:ph type="title"/>
          </p:nvPr>
        </p:nvSpPr>
        <p:spPr>
          <a:xfrm>
            <a:off x="502500" y="432158"/>
            <a:ext cx="12330000" cy="1197373"/>
          </a:xfrm>
          <a:prstGeom prst="rect">
            <a:avLst/>
          </a:prstGeom>
          <a:noFill/>
          <a:ln>
            <a:noFill/>
          </a:ln>
        </p:spPr>
        <p:txBody>
          <a:bodyPr anchorCtr="0" anchor="ctr" bIns="45700" lIns="72000" spcFirstLastPara="1" rIns="72000" wrap="square" tIns="45700">
            <a:normAutofit/>
          </a:bodyPr>
          <a:lstStyle/>
          <a:p>
            <a:pPr indent="0" lvl="0" marL="0" rtl="0" algn="l">
              <a:lnSpc>
                <a:spcPct val="90000"/>
              </a:lnSpc>
              <a:spcBef>
                <a:spcPts val="0"/>
              </a:spcBef>
              <a:spcAft>
                <a:spcPts val="0"/>
              </a:spcAft>
              <a:buClr>
                <a:schemeClr val="accent2"/>
              </a:buClr>
              <a:buSzPts val="3200"/>
              <a:buFont typeface="Calibri"/>
              <a:buNone/>
            </a:pPr>
            <a:r>
              <a:rPr lang="en-US" sz="3200"/>
              <a:t>Atividade M3.2a </a:t>
            </a:r>
            <a:br>
              <a:rPr lang="en-US" sz="3200"/>
            </a:br>
            <a:r>
              <a:rPr lang="en-US" sz="3200"/>
              <a:t>Manter o dinheiro seguro</a:t>
            </a:r>
            <a:endParaRPr sz="3200"/>
          </a:p>
        </p:txBody>
      </p:sp>
      <p:sp>
        <p:nvSpPr>
          <p:cNvPr id="124" name="Google Shape;124;p7"/>
          <p:cNvSpPr txBox="1"/>
          <p:nvPr>
            <p:ph idx="2" type="body"/>
          </p:nvPr>
        </p:nvSpPr>
        <p:spPr>
          <a:xfrm>
            <a:off x="500064" y="1629532"/>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Clr>
                <a:schemeClr val="lt2"/>
              </a:buClr>
              <a:buSzPts val="2400"/>
              <a:buNone/>
            </a:pPr>
            <a:r>
              <a:rPr lang="en-US"/>
              <a:t>Vamos jogar!</a:t>
            </a:r>
            <a:endParaRPr/>
          </a:p>
        </p:txBody>
      </p:sp>
      <p:sp>
        <p:nvSpPr>
          <p:cNvPr id="125" name="Google Shape;125;p7"/>
          <p:cNvSpPr/>
          <p:nvPr/>
        </p:nvSpPr>
        <p:spPr>
          <a:xfrm>
            <a:off x="3425372" y="3077028"/>
            <a:ext cx="5979885" cy="2743200"/>
          </a:xfrm>
          <a:prstGeom prst="wedgeEllipseCallout">
            <a:avLst>
              <a:gd fmla="val -72693" name="adj1"/>
              <a:gd fmla="val 66239" name="adj2"/>
            </a:avLst>
          </a:prstGeom>
          <a:solidFill>
            <a:schemeClr val="accent1"/>
          </a:solidFill>
          <a:ln cap="flat" cmpd="sng" w="12700">
            <a:solidFill>
              <a:srgbClr val="B676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1F4E83"/>
                </a:solidFill>
                <a:latin typeface="Calibri"/>
                <a:ea typeface="Calibri"/>
                <a:cs typeface="Calibri"/>
                <a:sym typeface="Calibri"/>
              </a:rPr>
              <a:t>Mantenha a sua resposta às declarações do facilitador.</a:t>
            </a:r>
            <a:endParaRPr b="1" i="0" sz="3600" u="none" cap="none" strike="noStrike">
              <a:solidFill>
                <a:srgbClr val="1F4E8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8"/>
          <p:cNvPicPr preferRelativeResize="0"/>
          <p:nvPr>
            <p:ph idx="1" type="body"/>
          </p:nvPr>
        </p:nvPicPr>
        <p:blipFill rotWithShape="1">
          <a:blip r:embed="rId3">
            <a:alphaModFix/>
          </a:blip>
          <a:srcRect b="0" l="0" r="0" t="0"/>
          <a:stretch/>
        </p:blipFill>
        <p:spPr>
          <a:xfrm>
            <a:off x="2106612" y="2189663"/>
            <a:ext cx="9118600" cy="5129213"/>
          </a:xfrm>
          <a:prstGeom prst="rect">
            <a:avLst/>
          </a:prstGeom>
          <a:noFill/>
          <a:ln>
            <a:noFill/>
          </a:ln>
        </p:spPr>
      </p:pic>
      <p:sp>
        <p:nvSpPr>
          <p:cNvPr id="132" name="Google Shape;132;p8"/>
          <p:cNvSpPr txBox="1"/>
          <p:nvPr>
            <p:ph type="title"/>
          </p:nvPr>
        </p:nvSpPr>
        <p:spPr>
          <a:xfrm>
            <a:off x="502500" y="432159"/>
            <a:ext cx="12330000" cy="720000"/>
          </a:xfrm>
          <a:prstGeom prst="rect">
            <a:avLst/>
          </a:prstGeom>
          <a:noFill/>
          <a:ln>
            <a:noFill/>
          </a:ln>
        </p:spPr>
        <p:txBody>
          <a:bodyPr anchorCtr="0" anchor="ctr" bIns="45700" lIns="72000" spcFirstLastPara="1" rIns="72000" wrap="square" tIns="45700">
            <a:normAutofit fontScale="90000"/>
          </a:bodyPr>
          <a:lstStyle/>
          <a:p>
            <a:pPr indent="0" lvl="0" marL="0" rtl="0" algn="l">
              <a:lnSpc>
                <a:spcPct val="90000"/>
              </a:lnSpc>
              <a:spcBef>
                <a:spcPts val="0"/>
              </a:spcBef>
              <a:spcAft>
                <a:spcPts val="0"/>
              </a:spcAft>
              <a:buClr>
                <a:schemeClr val="accent2"/>
              </a:buClr>
              <a:buSzPct val="100000"/>
              <a:buFont typeface="Calibri"/>
              <a:buNone/>
            </a:pPr>
            <a:r>
              <a:rPr lang="en-US" sz="3600"/>
              <a:t>Atividade M3.2b </a:t>
            </a:r>
            <a:br>
              <a:rPr lang="en-US" sz="3600"/>
            </a:br>
            <a:r>
              <a:rPr lang="en-US" sz="3600"/>
              <a:t>Manter o dinheiro seguro </a:t>
            </a:r>
            <a:endParaRPr/>
          </a:p>
        </p:txBody>
      </p:sp>
      <p:sp>
        <p:nvSpPr>
          <p:cNvPr id="133" name="Google Shape;133;p8"/>
          <p:cNvSpPr txBox="1"/>
          <p:nvPr>
            <p:ph idx="2" type="body"/>
          </p:nvPr>
        </p:nvSpPr>
        <p:spPr>
          <a:xfrm>
            <a:off x="500142" y="1381486"/>
            <a:ext cx="12331541" cy="602889"/>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Clr>
                <a:schemeClr val="lt2"/>
              </a:buClr>
              <a:buSzPts val="2400"/>
              <a:buNone/>
            </a:pPr>
            <a:r>
              <a:rPr lang="en-US"/>
              <a:t>Vamos jogar!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9"/>
          <p:cNvSpPr txBox="1"/>
          <p:nvPr>
            <p:ph idx="1" type="body"/>
          </p:nvPr>
        </p:nvSpPr>
        <p:spPr>
          <a:xfrm>
            <a:off x="500064" y="1984374"/>
            <a:ext cx="12331402" cy="5521325"/>
          </a:xfrm>
          <a:prstGeom prst="rect">
            <a:avLst/>
          </a:prstGeom>
          <a:noFill/>
          <a:ln>
            <a:noFill/>
          </a:ln>
        </p:spPr>
        <p:txBody>
          <a:bodyPr anchorCtr="0" anchor="t" bIns="45700" lIns="72000" spcFirstLastPara="1" rIns="72000" wrap="square" tIns="45700">
            <a:noAutofit/>
          </a:bodyPr>
          <a:lstStyle/>
          <a:p>
            <a:pPr indent="0" lvl="0" marL="0" rtl="0" algn="l">
              <a:lnSpc>
                <a:spcPct val="100000"/>
              </a:lnSpc>
              <a:spcBef>
                <a:spcPts val="0"/>
              </a:spcBef>
              <a:spcAft>
                <a:spcPts val="0"/>
              </a:spcAft>
              <a:buSzPts val="3600"/>
              <a:buNone/>
            </a:pPr>
            <a:r>
              <a:t/>
            </a:r>
            <a:endParaRPr sz="3600"/>
          </a:p>
          <a:p>
            <a:pPr indent="-742950" lvl="0" marL="742950" rtl="0" algn="l">
              <a:lnSpc>
                <a:spcPct val="100000"/>
              </a:lnSpc>
              <a:spcBef>
                <a:spcPts val="600"/>
              </a:spcBef>
              <a:spcAft>
                <a:spcPts val="0"/>
              </a:spcAft>
              <a:buSzPts val="3600"/>
              <a:buFont typeface="Calibri"/>
              <a:buAutoNum type="arabicPeriod"/>
            </a:pPr>
            <a:r>
              <a:rPr lang="en-US" sz="3600"/>
              <a:t>Leia a atividade sobre a compra online da Marina para ver a história.</a:t>
            </a:r>
            <a:endParaRPr sz="3600"/>
          </a:p>
          <a:p>
            <a:pPr indent="-514350" lvl="0" marL="742950" rtl="0" algn="l">
              <a:lnSpc>
                <a:spcPct val="100000"/>
              </a:lnSpc>
              <a:spcBef>
                <a:spcPts val="600"/>
              </a:spcBef>
              <a:spcAft>
                <a:spcPts val="0"/>
              </a:spcAft>
              <a:buSzPts val="3600"/>
              <a:buFont typeface="Calibri"/>
              <a:buNone/>
            </a:pPr>
            <a:r>
              <a:t/>
            </a:r>
            <a:endParaRPr sz="3600"/>
          </a:p>
          <a:p>
            <a:pPr indent="-742950" lvl="0" marL="742950" rtl="0" algn="l">
              <a:lnSpc>
                <a:spcPct val="100000"/>
              </a:lnSpc>
              <a:spcBef>
                <a:spcPts val="600"/>
              </a:spcBef>
              <a:spcAft>
                <a:spcPts val="0"/>
              </a:spcAft>
              <a:buSzPts val="3600"/>
              <a:buFont typeface="Calibri"/>
              <a:buAutoNum type="arabicPeriod"/>
            </a:pPr>
            <a:r>
              <a:rPr lang="en-US" sz="3600"/>
              <a:t>Como pode usar esta história com um grupo para incitar a fazer de forma diferente?</a:t>
            </a:r>
            <a:endParaRPr sz="3600"/>
          </a:p>
        </p:txBody>
      </p:sp>
      <p:sp>
        <p:nvSpPr>
          <p:cNvPr id="140" name="Google Shape;140;p9"/>
          <p:cNvSpPr txBox="1"/>
          <p:nvPr>
            <p:ph type="title"/>
          </p:nvPr>
        </p:nvSpPr>
        <p:spPr>
          <a:xfrm>
            <a:off x="502500" y="432159"/>
            <a:ext cx="12330000" cy="955770"/>
          </a:xfrm>
          <a:prstGeom prst="rect">
            <a:avLst/>
          </a:prstGeom>
          <a:noFill/>
          <a:ln>
            <a:noFill/>
          </a:ln>
        </p:spPr>
        <p:txBody>
          <a:bodyPr anchorCtr="0" anchor="ctr" bIns="45700" lIns="72000" spcFirstLastPara="1" rIns="72000" wrap="square" tIns="45700">
            <a:normAutofit fontScale="90000"/>
          </a:bodyPr>
          <a:lstStyle/>
          <a:p>
            <a:pPr indent="0" lvl="0" marL="0" rtl="0" algn="l">
              <a:lnSpc>
                <a:spcPct val="90000"/>
              </a:lnSpc>
              <a:spcBef>
                <a:spcPts val="0"/>
              </a:spcBef>
              <a:spcAft>
                <a:spcPts val="0"/>
              </a:spcAft>
              <a:buClr>
                <a:schemeClr val="accent2"/>
              </a:buClr>
              <a:buSzPct val="100000"/>
              <a:buFont typeface="Calibri"/>
              <a:buNone/>
            </a:pPr>
            <a:r>
              <a:rPr lang="en-US" sz="3600"/>
              <a:t> Atividade M3.3</a:t>
            </a:r>
            <a:br>
              <a:rPr lang="en-US" sz="3600"/>
            </a:br>
            <a:r>
              <a:rPr lang="en-US" sz="3600"/>
              <a:t> Uma fraude. Fazer ou não fazer? </a:t>
            </a:r>
            <a:endParaRPr sz="3600"/>
          </a:p>
        </p:txBody>
      </p:sp>
      <p:sp>
        <p:nvSpPr>
          <p:cNvPr id="141" name="Google Shape;141;p9"/>
          <p:cNvSpPr txBox="1"/>
          <p:nvPr>
            <p:ph idx="2" type="body"/>
          </p:nvPr>
        </p:nvSpPr>
        <p:spPr>
          <a:xfrm>
            <a:off x="500064" y="1831609"/>
            <a:ext cx="12331700" cy="603250"/>
          </a:xfrm>
          <a:prstGeom prst="rect">
            <a:avLst/>
          </a:prstGeom>
          <a:solidFill>
            <a:schemeClr val="dk1"/>
          </a:solidFill>
          <a:ln>
            <a:noFill/>
          </a:ln>
        </p:spPr>
        <p:txBody>
          <a:bodyPr anchorCtr="0" anchor="ctr" bIns="45700" lIns="72000" spcFirstLastPara="1" rIns="72000" wrap="square" tIns="45700">
            <a:noAutofit/>
          </a:bodyPr>
          <a:lstStyle/>
          <a:p>
            <a:pPr indent="0" lvl="0" marL="0" rtl="0" algn="just">
              <a:lnSpc>
                <a:spcPct val="90000"/>
              </a:lnSpc>
              <a:spcBef>
                <a:spcPts val="0"/>
              </a:spcBef>
              <a:spcAft>
                <a:spcPts val="0"/>
              </a:spcAft>
              <a:buClr>
                <a:schemeClr val="lt2"/>
              </a:buClr>
              <a:buSzPts val="2400"/>
              <a:buNone/>
            </a:pPr>
            <a:r>
              <a:rPr lang="en-US"/>
              <a:t>Cenário de fraude </a:t>
            </a:r>
            <a:endParaRPr/>
          </a:p>
        </p:txBody>
      </p:sp>
      <p:pic>
        <p:nvPicPr>
          <p:cNvPr descr="A picture containing indoor, kitchenware, pot, pan&#10;&#10;Description automatically generated" id="142" name="Google Shape;142;p9"/>
          <p:cNvPicPr preferRelativeResize="0"/>
          <p:nvPr/>
        </p:nvPicPr>
        <p:blipFill rotWithShape="1">
          <a:blip r:embed="rId3">
            <a:alphaModFix/>
          </a:blip>
          <a:srcRect b="0" l="0" r="0" t="0"/>
          <a:stretch/>
        </p:blipFill>
        <p:spPr>
          <a:xfrm>
            <a:off x="8753927" y="546459"/>
            <a:ext cx="3062515" cy="210784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