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7" r:id="rId3"/>
    <p:sldId id="289" r:id="rId4"/>
    <p:sldId id="285" r:id="rId5"/>
    <p:sldId id="287" r:id="rId6"/>
    <p:sldId id="288" r:id="rId7"/>
    <p:sldId id="300" r:id="rId8"/>
    <p:sldId id="286" r:id="rId9"/>
    <p:sldId id="259" r:id="rId10"/>
    <p:sldId id="269" r:id="rId11"/>
    <p:sldId id="271" r:id="rId12"/>
    <p:sldId id="270" r:id="rId13"/>
    <p:sldId id="290" r:id="rId14"/>
    <p:sldId id="291" r:id="rId15"/>
    <p:sldId id="292" r:id="rId16"/>
    <p:sldId id="293" r:id="rId17"/>
    <p:sldId id="275" r:id="rId18"/>
    <p:sldId id="276" r:id="rId19"/>
    <p:sldId id="279" r:id="rId20"/>
    <p:sldId id="280" r:id="rId21"/>
    <p:sldId id="281" r:id="rId22"/>
    <p:sldId id="283" r:id="rId23"/>
    <p:sldId id="284" r:id="rId24"/>
    <p:sldId id="296" r:id="rId25"/>
    <p:sldId id="265" r:id="rId26"/>
  </p:sldIdLst>
  <p:sldSz cx="13335000" cy="7505700"/>
  <p:notesSz cx="6858000" cy="9144000"/>
  <p:custDataLst>
    <p:tags r:id="rId29"/>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B"/>
    <a:srgbClr val="1F4E83"/>
    <a:srgbClr val="CAE6E8"/>
    <a:srgbClr val="1F4E79"/>
    <a:srgbClr val="F9F9F9"/>
    <a:srgbClr val="A2D2D6"/>
    <a:srgbClr val="DDEFBF"/>
    <a:srgbClr val="CBE69E"/>
    <a:srgbClr val="BDFAFF"/>
    <a:srgbClr val="FFC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58" autoAdjust="0"/>
    <p:restoredTop sz="92867" autoAdjust="0"/>
  </p:normalViewPr>
  <p:slideViewPr>
    <p:cSldViewPr snapToGrid="0">
      <p:cViewPr varScale="1">
        <p:scale>
          <a:sx n="73" d="100"/>
          <a:sy n="73" d="100"/>
        </p:scale>
        <p:origin x="72" y="72"/>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2/9/2022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2/9/2022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127981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23</a:t>
            </a:fld>
            <a:endParaRPr/>
          </a:p>
        </p:txBody>
      </p:sp>
    </p:spTree>
    <p:extLst>
      <p:ext uri="{BB962C8B-B14F-4D97-AF65-F5344CB8AC3E}">
        <p14:creationId xmlns:p14="http://schemas.microsoft.com/office/powerpoint/2010/main" val="184797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6486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278965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if facilitator creates their own?</a:t>
            </a:r>
          </a:p>
        </p:txBody>
      </p:sp>
      <p:sp>
        <p:nvSpPr>
          <p:cNvPr id="4" name="Slide Number Placeholder 3"/>
          <p:cNvSpPr>
            <a:spLocks noGrp="1"/>
          </p:cNvSpPr>
          <p:nvPr>
            <p:ph type="sldNum" sz="quarter" idx="10"/>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281385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GB" dirty="0"/>
              <a:t>I’ve reduced the content but would suggest a handout for this task</a:t>
            </a:r>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whiteboard or flipchart</a:t>
            </a:r>
          </a:p>
        </p:txBody>
      </p:sp>
      <p:sp>
        <p:nvSpPr>
          <p:cNvPr id="4" name="Slide Number Placeholder 3"/>
          <p:cNvSpPr>
            <a:spLocks noGrp="1"/>
          </p:cNvSpPr>
          <p:nvPr>
            <p:ph type="sldNum" sz="quarter" idx="10"/>
          </p:nvPr>
        </p:nvSpPr>
        <p:spPr/>
        <p:txBody>
          <a:bodyPr/>
          <a:lstStyle/>
          <a:p>
            <a:fld id="{C6CF91B0-25AB-4DFA-B184-293DD156034C}" type="slidenum">
              <a:rPr lang="el-GR" smtClean="0"/>
              <a:t>12</a:t>
            </a:fld>
            <a:endParaRPr lang="el-GR"/>
          </a:p>
        </p:txBody>
      </p:sp>
    </p:spTree>
    <p:extLst>
      <p:ext uri="{BB962C8B-B14F-4D97-AF65-F5344CB8AC3E}">
        <p14:creationId xmlns:p14="http://schemas.microsoft.com/office/powerpoint/2010/main" val="143513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328107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el-GR" i="1" dirty="0"/>
              <a:t>Ο Τροχός των Συναισθημάτων δημιουργήθηκε τη δεκαετία του 1980 για να καταδείξει πώς τα συναισθήματά μας μπορούν να αναμειχθούν μεταξύ τους και να δημιουργήσουν περισσότερα συναισθήματα. </a:t>
            </a:r>
          </a:p>
          <a:p>
            <a:pPr marL="0" marR="0" lvl="0" indent="0" algn="l" rtl="0">
              <a:lnSpc>
                <a:spcPct val="100000"/>
              </a:lnSpc>
              <a:spcBef>
                <a:spcPts val="0"/>
              </a:spcBef>
              <a:spcAft>
                <a:spcPts val="0"/>
              </a:spcAft>
              <a:buClr>
                <a:schemeClr val="dk1"/>
              </a:buClr>
              <a:buSzPts val="1300"/>
              <a:buFont typeface="Calibri"/>
              <a:buNone/>
            </a:pPr>
            <a:endParaRPr i="1" dirty="0"/>
          </a:p>
          <a:p>
            <a:pPr marL="0" marR="0" lvl="0" indent="0" algn="l" rtl="0">
              <a:lnSpc>
                <a:spcPct val="100000"/>
              </a:lnSpc>
              <a:spcBef>
                <a:spcPts val="0"/>
              </a:spcBef>
              <a:spcAft>
                <a:spcPts val="0"/>
              </a:spcAft>
              <a:buClr>
                <a:schemeClr val="dk1"/>
              </a:buClr>
              <a:buSzPts val="1300"/>
              <a:buFont typeface="Calibri"/>
              <a:buNone/>
            </a:pPr>
            <a:r>
              <a:rPr lang="en-IE" i="1" dirty="0"/>
              <a:t> </a:t>
            </a:r>
            <a:endParaRPr dirty="0"/>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18</a:t>
            </a:fld>
            <a:endParaRPr/>
          </a:p>
        </p:txBody>
      </p:sp>
    </p:spTree>
    <p:extLst>
      <p:ext uri="{BB962C8B-B14F-4D97-AF65-F5344CB8AC3E}">
        <p14:creationId xmlns:p14="http://schemas.microsoft.com/office/powerpoint/2010/main" val="418636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en-IE" i="1"/>
              <a:t> </a:t>
            </a:r>
            <a:endParaRPr i="1"/>
          </a:p>
          <a:p>
            <a:pPr marL="0" marR="0" lvl="0" indent="0" algn="l" rtl="0">
              <a:lnSpc>
                <a:spcPct val="100000"/>
              </a:lnSpc>
              <a:spcBef>
                <a:spcPts val="0"/>
              </a:spcBef>
              <a:spcAft>
                <a:spcPts val="0"/>
              </a:spcAft>
              <a:buClr>
                <a:schemeClr val="dk1"/>
              </a:buClr>
              <a:buSzPts val="1300"/>
              <a:buFont typeface="Calibri"/>
              <a:buNone/>
            </a:pPr>
            <a:r>
              <a:rPr lang="en-IE" i="1"/>
              <a:t> </a:t>
            </a:r>
            <a:endParaRPr/>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19</a:t>
            </a:fld>
            <a:endParaRPr/>
          </a:p>
        </p:txBody>
      </p:sp>
    </p:spTree>
    <p:extLst>
      <p:ext uri="{BB962C8B-B14F-4D97-AF65-F5344CB8AC3E}">
        <p14:creationId xmlns:p14="http://schemas.microsoft.com/office/powerpoint/2010/main" val="213477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21</a:t>
            </a:fld>
            <a:endParaRPr/>
          </a:p>
        </p:txBody>
      </p:sp>
    </p:spTree>
    <p:extLst>
      <p:ext uri="{BB962C8B-B14F-4D97-AF65-F5344CB8AC3E}">
        <p14:creationId xmlns:p14="http://schemas.microsoft.com/office/powerpoint/2010/main" val="93842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cover">
    <p:spTree>
      <p:nvGrpSpPr>
        <p:cNvPr id="1" name=""/>
        <p:cNvGrpSpPr/>
        <p:nvPr/>
      </p:nvGrpSpPr>
      <p:grpSpPr>
        <a:xfrm>
          <a:off x="0" y="0"/>
          <a:ext cx="0" cy="0"/>
          <a:chOff x="0" y="0"/>
          <a:chExt cx="0" cy="0"/>
        </a:xfrm>
      </p:grpSpPr>
      <p:sp>
        <p:nvSpPr>
          <p:cNvPr id="13" name="Rectangle 12"/>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15" name="Title 1"/>
          <p:cNvSpPr>
            <a:spLocks noGrp="1"/>
          </p:cNvSpPr>
          <p:nvPr>
            <p:ph type="ctrTitle" hasCustomPrompt="1"/>
          </p:nvPr>
        </p:nvSpPr>
        <p:spPr>
          <a:xfrm>
            <a:off x="310399" y="2955190"/>
            <a:ext cx="6107071" cy="1060949"/>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
        <p:nvSpPr>
          <p:cNvPr id="14" name="TextBox 13"/>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lang="el-GR" sz="1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85589744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Content - 2col">
  <p:cSld name="2_Title Subtitle Content - 2col">
    <p:spTree>
      <p:nvGrpSpPr>
        <p:cNvPr id="1" name="Shape 33"/>
        <p:cNvGrpSpPr/>
        <p:nvPr/>
      </p:nvGrpSpPr>
      <p:grpSpPr>
        <a:xfrm>
          <a:off x="0" y="0"/>
          <a:ext cx="0" cy="0"/>
          <a:chOff x="0" y="0"/>
          <a:chExt cx="0" cy="0"/>
        </a:xfrm>
      </p:grpSpPr>
      <p:sp>
        <p:nvSpPr>
          <p:cNvPr id="34" name="Google Shape;34;p28"/>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194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0" r:id="rId6"/>
    <p:sldLayoutId id="2147483692" r:id="rId7"/>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urses.lumenlearning.com/waymaker-psychology/chapter/outcome-thinking-and-problem-solv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barbourians/842567305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barbourians/842567305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barbourians/842567305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allpaperflare.com/search?wallpaper=Cook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3279351"/>
            <a:ext cx="6107071" cy="552327"/>
          </a:xfrm>
        </p:spPr>
        <p:txBody>
          <a:bodyPr/>
          <a:lstStyle/>
          <a:p>
            <a:pPr>
              <a:spcBef>
                <a:spcPts val="1094"/>
              </a:spcBef>
            </a:pPr>
            <a:r>
              <a:rPr lang="el-GR">
                <a:solidFill>
                  <a:schemeClr val="accent2"/>
                </a:solidFill>
                <a:latin typeface="Calibri" panose="020F0502020204030204" pitchFamily="34" charset="0"/>
                <a:cs typeface="Calibri" panose="020F0502020204030204" pitchFamily="34" charset="0"/>
              </a:rPr>
              <a:t>Εκπαίδευση του/της Εκπαιδευτή/-τριας Ενότητα 3</a:t>
            </a:r>
          </a:p>
        </p:txBody>
      </p:sp>
      <p:sp>
        <p:nvSpPr>
          <p:cNvPr id="5" name="Subtitle 4"/>
          <p:cNvSpPr>
            <a:spLocks noGrp="1"/>
          </p:cNvSpPr>
          <p:nvPr>
            <p:ph type="subTitle" idx="1"/>
          </p:nvPr>
        </p:nvSpPr>
        <p:spPr>
          <a:xfrm>
            <a:off x="310399" y="4146712"/>
            <a:ext cx="7266058" cy="936476"/>
          </a:xfrm>
        </p:spPr>
        <p:txBody>
          <a:bodyPr/>
          <a:lstStyle/>
          <a:p>
            <a:r>
              <a:rPr lang="el-GR" sz="2800" b="0">
                <a:latin typeface="Calibri" panose="020F0502020204030204" pitchFamily="34" charset="0"/>
                <a:cs typeface="Calibri" panose="020F0502020204030204" pitchFamily="34" charset="0"/>
              </a:rPr>
              <a:t>Διαχείριση κινδύνων και συναισθημάτων που σχετίζονται με τα χρήματα </a:t>
            </a:r>
          </a:p>
        </p:txBody>
      </p:sp>
      <p:sp>
        <p:nvSpPr>
          <p:cNvPr id="7" name="Title 3"/>
          <p:cNvSpPr txBox="1">
            <a:spLocks/>
          </p:cNvSpPr>
          <p:nvPr/>
        </p:nvSpPr>
        <p:spPr>
          <a:xfrm>
            <a:off x="310399" y="2390246"/>
            <a:ext cx="6107071" cy="687917"/>
          </a:xfrm>
          <a:prstGeom prst="rect">
            <a:avLst/>
          </a:prstGeom>
        </p:spPr>
        <p:txBody>
          <a:bodyPr vert="horz" lIns="72000" tIns="45720" rIns="72000" bIns="45720" rtlCol="0" anchor="t">
            <a:noAutofit/>
          </a:bodyPr>
          <a:lstStyle>
            <a:lvl1pPr algn="l" defTabSz="1000120" rtl="0" eaLnBrk="1" latinLnBrk="0" hangingPunct="1">
              <a:lnSpc>
                <a:spcPct val="90000"/>
              </a:lnSpc>
              <a:spcBef>
                <a:spcPct val="0"/>
              </a:spcBef>
              <a:buNone/>
              <a:defRPr sz="2800" b="1" kern="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l-GR" sz="3200">
                <a:latin typeface="Calibri" panose="020F0502020204030204" pitchFamily="34" charset="0"/>
                <a:cs typeface="Calibri" panose="020F0502020204030204" pitchFamily="34" charset="0"/>
              </a:rPr>
              <a:t>Οικονομικός Αλφαβητισμός για Οικογένειες</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46525" y="850819"/>
            <a:ext cx="12641943" cy="5804061"/>
          </a:xfrm>
        </p:spPr>
        <p:txBody>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Να έχετε έναν καλό λογισμικό προστασίας από ιούς στον υπολογιστή και το </a:t>
            </a:r>
            <a:r>
              <a:rPr lang="el-GR" sz="2400" dirty="0" err="1"/>
              <a:t>smartphone</a:t>
            </a:r>
            <a:r>
              <a:rPr lang="el-GR" sz="2400" dirty="0"/>
              <a:t> σας </a:t>
            </a:r>
          </a:p>
          <a:p>
            <a:pPr marL="342900" indent="-342900">
              <a:buFont typeface="Arial" panose="020B0604020202020204" pitchFamily="34" charset="0"/>
              <a:buChar char="•"/>
            </a:pPr>
            <a:r>
              <a:rPr lang="el-GR" sz="2400" dirty="0"/>
              <a:t>Ελέγξτε ότι η σύνδεση είναι κρυπτογραφημένη </a:t>
            </a:r>
          </a:p>
          <a:p>
            <a:pPr marL="342900" indent="-342900">
              <a:buFont typeface="Arial" panose="020B0604020202020204" pitchFamily="34" charset="0"/>
              <a:buChar char="•"/>
            </a:pPr>
            <a:r>
              <a:rPr lang="el-GR" sz="2400" dirty="0"/>
              <a:t>Βεβαιωθείτε ότι υπάρχει πιστοποιητικό SSL, ένα πρωτόκολλο προστασίας </a:t>
            </a:r>
          </a:p>
          <a:p>
            <a:endParaRPr lang="en-GB" sz="2400" dirty="0"/>
          </a:p>
          <a:p>
            <a:pPr marL="342900" indent="-342900">
              <a:buFont typeface="Arial" panose="020B0604020202020204" pitchFamily="34" charset="0"/>
              <a:buChar char="•"/>
            </a:pPr>
            <a:r>
              <a:rPr lang="el-GR" sz="2400" dirty="0"/>
              <a:t>Εάν βλέπετε ένα </a:t>
            </a:r>
            <a:r>
              <a:rPr lang="el-GR" sz="2400" dirty="0">
                <a:solidFill>
                  <a:schemeClr val="bg1">
                    <a:lumMod val="50000"/>
                  </a:schemeClr>
                </a:solidFill>
              </a:rPr>
              <a:t>γκρι</a:t>
            </a:r>
            <a:r>
              <a:rPr lang="el-GR" sz="2400" dirty="0"/>
              <a:t> ή </a:t>
            </a:r>
            <a:r>
              <a:rPr lang="el-GR" sz="2400" dirty="0">
                <a:solidFill>
                  <a:srgbClr val="00B050"/>
                </a:solidFill>
              </a:rPr>
              <a:t>πράσινο</a:t>
            </a:r>
            <a:r>
              <a:rPr lang="el-GR" sz="2400" dirty="0"/>
              <a:t> λουκέτο             και https: // η σύνδεση είναι ασφαλής.</a:t>
            </a:r>
          </a:p>
          <a:p>
            <a:pPr marL="342900" indent="-342900">
              <a:buFont typeface="Arial" panose="020B0604020202020204" pitchFamily="34" charset="0"/>
              <a:buChar char="•"/>
            </a:pPr>
            <a:r>
              <a:rPr lang="el-GR" sz="2400" dirty="0"/>
              <a:t>Εάν υπάρχει ένα </a:t>
            </a:r>
            <a:r>
              <a:rPr lang="el-GR" sz="2400" dirty="0">
                <a:solidFill>
                  <a:srgbClr val="C00000"/>
                </a:solidFill>
              </a:rPr>
              <a:t>κόκκινο</a:t>
            </a:r>
            <a:r>
              <a:rPr lang="el-GR" sz="2400" dirty="0"/>
              <a:t> τρίγωνο              με θαυμαστικό στη γραμμή πλοήγησης </a:t>
            </a:r>
          </a:p>
          <a:p>
            <a:r>
              <a:rPr lang="el-GR" sz="2400" dirty="0"/>
              <a:t>    αυτό σημαίνει ότι η σύνδεση δεν πρέπει να θεωρείται ασφαλής</a:t>
            </a:r>
          </a:p>
          <a:p>
            <a:endParaRPr lang="en-US" sz="2400" dirty="0"/>
          </a:p>
          <a:p>
            <a:pPr marL="342900" indent="-342900">
              <a:buFont typeface="Arial" panose="020B0604020202020204" pitchFamily="34" charset="0"/>
              <a:buChar char="•"/>
            </a:pPr>
            <a:r>
              <a:rPr lang="el-GR" sz="2400" dirty="0"/>
              <a:t>Μπείτε σε έναν ασφαλή </a:t>
            </a:r>
            <a:r>
              <a:rPr lang="el-GR" sz="2400" dirty="0" err="1"/>
              <a:t>ιστότοπο</a:t>
            </a:r>
            <a:r>
              <a:rPr lang="el-GR" sz="2400" dirty="0"/>
              <a:t> και κάντε χρήση ενός από τα κύρια μέτρα ασφαλείας που προβλέπονται από τη νομοθεσία της ΕΕ, όπως η ισχυρή πιστοποίηση ταυτότητας πελάτη (SCA) </a:t>
            </a:r>
          </a:p>
          <a:p>
            <a:pPr marL="342900" indent="-342900">
              <a:buFont typeface="Arial" panose="020B0604020202020204" pitchFamily="34" charset="0"/>
              <a:buChar char="•"/>
            </a:pPr>
            <a:r>
              <a:rPr lang="el-GR" sz="2400" dirty="0"/>
              <a:t>Ελέγξτε τη φήμη του </a:t>
            </a:r>
            <a:r>
              <a:rPr lang="el-GR" sz="2400" dirty="0" err="1"/>
              <a:t>ιστοτόπου</a:t>
            </a:r>
            <a:r>
              <a:rPr lang="el-GR" sz="2400" dirty="0"/>
              <a:t> επισκεπτόμενοι διαδικτυακές πύλες π.χ. </a:t>
            </a:r>
            <a:r>
              <a:rPr lang="el-GR" sz="2400" dirty="0" err="1"/>
              <a:t>trustpilot</a:t>
            </a:r>
            <a:r>
              <a:rPr lang="el-GR" sz="2400" dirty="0"/>
              <a:t>, </a:t>
            </a:r>
            <a:r>
              <a:rPr lang="el-GR" sz="2400" dirty="0" err="1"/>
              <a:t>google</a:t>
            </a:r>
            <a:r>
              <a:rPr lang="el-GR" sz="2400" dirty="0"/>
              <a:t> κ.λπ. </a:t>
            </a:r>
          </a:p>
          <a:p>
            <a:endParaRPr lang="en-US" dirty="0"/>
          </a:p>
        </p:txBody>
      </p:sp>
      <p:sp>
        <p:nvSpPr>
          <p:cNvPr id="4" name="Text Placeholder 3"/>
          <p:cNvSpPr>
            <a:spLocks noGrp="1"/>
          </p:cNvSpPr>
          <p:nvPr>
            <p:ph type="body" sz="quarter" idx="12"/>
          </p:nvPr>
        </p:nvSpPr>
        <p:spPr>
          <a:xfrm>
            <a:off x="501727" y="574420"/>
            <a:ext cx="12331541" cy="602889"/>
          </a:xfrm>
        </p:spPr>
        <p:txBody>
          <a:bodyPr/>
          <a:lstStyle/>
          <a:p>
            <a:r>
              <a:rPr lang="el-GR"/>
              <a:t>Συμβουλές για το πώς να αναγνωρίζετε έναν αξιόπιστο ιστότοπο</a:t>
            </a:r>
          </a:p>
        </p:txBody>
      </p:sp>
      <p:pic>
        <p:nvPicPr>
          <p:cNvPr id="5" name="Picture 6" descr="Keepnet Labs on Twitter: &quot;Check for the HTTPS and green padlock icon in  your browser's navigation bar, see more:https://t.co/eXNIZTAfEm  #cybersecurity #technology #hack #iot #privacy #cybercrime #ai #GDPR  #security #Malware #Ransomware #dataprotection ...">
            <a:extLst>
              <a:ext uri="{FF2B5EF4-FFF2-40B4-BE49-F238E27FC236}">
                <a16:creationId xmlns:a16="http://schemas.microsoft.com/office/drawing/2014/main" id="{A53DF2D2-B6F1-426F-982C-01992C94D2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9" r="67279" b="69482"/>
          <a:stretch/>
        </p:blipFill>
        <p:spPr bwMode="auto">
          <a:xfrm>
            <a:off x="5938592" y="3167927"/>
            <a:ext cx="660834" cy="4281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025194" y="3382025"/>
            <a:ext cx="696685" cy="602889"/>
          </a:xfrm>
          <a:prstGeom prst="rect">
            <a:avLst/>
          </a:prstGeom>
        </p:spPr>
      </p:pic>
    </p:spTree>
    <p:extLst>
      <p:ext uri="{BB962C8B-B14F-4D97-AF65-F5344CB8AC3E}">
        <p14:creationId xmlns:p14="http://schemas.microsoft.com/office/powerpoint/2010/main" val="339682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99925" y="2191612"/>
            <a:ext cx="12331402" cy="4563149"/>
          </a:xfrm>
        </p:spPr>
        <p:txBody>
          <a:bodyPr/>
          <a:lstStyle/>
          <a:p>
            <a:pPr marL="342900" indent="-342900">
              <a:buFont typeface="Arial" panose="020B0604020202020204" pitchFamily="34" charset="0"/>
              <a:buChar char="•"/>
            </a:pPr>
            <a:r>
              <a:rPr lang="el-GR" sz="2800"/>
              <a:t>Φυλάξτε την κάρτα σας και τον κωδικό PIN σε ασφαλές μέρος.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l-GR" sz="2800"/>
              <a:t>Εάν χάσετε την κάρτα σας, τότε καλέστε αμέσως την τράπεζα για να τη μπλοκάρει ή να τη δεσμεύσει.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l-GR" sz="2800"/>
              <a:t>Δημιουργήστε τη συνήθεια να ελέγχετε τακτικά το υπόλοιπο του λογαριασμού σας.</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l-GR" sz="2800"/>
              <a:t>Αποφύγετε τη χρήση των ίδιων διαπιστευτηρίων σε κάθε ιστότοπο που χρησιμοποιείτε.</a:t>
            </a:r>
          </a:p>
        </p:txBody>
      </p:sp>
      <p:sp>
        <p:nvSpPr>
          <p:cNvPr id="4" name="Text Placeholder 3"/>
          <p:cNvSpPr>
            <a:spLocks noGrp="1"/>
          </p:cNvSpPr>
          <p:nvPr>
            <p:ph type="body" sz="quarter" idx="12"/>
          </p:nvPr>
        </p:nvSpPr>
        <p:spPr>
          <a:xfrm>
            <a:off x="499925" y="930196"/>
            <a:ext cx="12331541" cy="602889"/>
          </a:xfrm>
        </p:spPr>
        <p:txBody>
          <a:bodyPr/>
          <a:lstStyle/>
          <a:p>
            <a:r>
              <a:rPr lang="el-GR"/>
              <a:t>Μερικές ακόμη συμβουλές για το πώς να είστε ασφαλείς κατά τις ηλεκτρονικές σας αγορές </a:t>
            </a:r>
          </a:p>
        </p:txBody>
      </p:sp>
    </p:spTree>
    <p:extLst>
      <p:ext uri="{BB962C8B-B14F-4D97-AF65-F5344CB8AC3E}">
        <p14:creationId xmlns:p14="http://schemas.microsoft.com/office/powerpoint/2010/main" val="89948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203" y="2869266"/>
            <a:ext cx="6166068" cy="4180451"/>
          </a:xfrm>
        </p:spPr>
        <p:txBody>
          <a:bodyPr/>
          <a:lstStyle/>
          <a:p>
            <a:r>
              <a:rPr lang="el-GR" sz="3600" dirty="0">
                <a:solidFill>
                  <a:srgbClr val="00ADBB"/>
                </a:solidFill>
              </a:rPr>
              <a:t>α) </a:t>
            </a:r>
            <a:r>
              <a:rPr lang="el-GR" sz="3600" dirty="0" err="1"/>
              <a:t>PayPal</a:t>
            </a:r>
            <a:r>
              <a:rPr lang="el-GR" sz="3600" dirty="0"/>
              <a:t> </a:t>
            </a:r>
          </a:p>
          <a:p>
            <a:r>
              <a:rPr lang="el-GR" sz="3600" dirty="0">
                <a:solidFill>
                  <a:srgbClr val="00ADBB"/>
                </a:solidFill>
              </a:rPr>
              <a:t>β) </a:t>
            </a:r>
            <a:r>
              <a:rPr lang="el-GR" sz="3600" dirty="0" err="1"/>
              <a:t>Google</a:t>
            </a:r>
            <a:r>
              <a:rPr lang="el-GR" sz="3600" dirty="0"/>
              <a:t> </a:t>
            </a:r>
            <a:r>
              <a:rPr lang="el-GR" sz="3600" dirty="0" err="1"/>
              <a:t>pay</a:t>
            </a:r>
            <a:r>
              <a:rPr lang="el-GR" sz="3600" dirty="0"/>
              <a:t> </a:t>
            </a:r>
          </a:p>
          <a:p>
            <a:r>
              <a:rPr lang="el-GR" sz="3600" dirty="0">
                <a:solidFill>
                  <a:srgbClr val="00ADBB"/>
                </a:solidFill>
              </a:rPr>
              <a:t>γ) </a:t>
            </a:r>
            <a:r>
              <a:rPr lang="el-GR" sz="3600" dirty="0" err="1"/>
              <a:t>Wise</a:t>
            </a:r>
            <a:r>
              <a:rPr lang="el-GR" sz="3600" dirty="0"/>
              <a:t> </a:t>
            </a:r>
          </a:p>
          <a:p>
            <a:r>
              <a:rPr lang="el-GR" sz="3600" dirty="0">
                <a:solidFill>
                  <a:srgbClr val="00ADBB"/>
                </a:solidFill>
              </a:rPr>
              <a:t>δ) </a:t>
            </a:r>
            <a:r>
              <a:rPr lang="el-GR" sz="3600" dirty="0"/>
              <a:t>Τραπεζικό έμβασμα </a:t>
            </a:r>
          </a:p>
          <a:p>
            <a:r>
              <a:rPr lang="el-GR" sz="3600" dirty="0">
                <a:solidFill>
                  <a:srgbClr val="00ADBB"/>
                </a:solidFill>
              </a:rPr>
              <a:t>ε) </a:t>
            </a:r>
            <a:r>
              <a:rPr lang="el-GR" sz="3600" dirty="0"/>
              <a:t>Με αντικαταβολή </a:t>
            </a:r>
          </a:p>
          <a:p>
            <a:r>
              <a:rPr lang="el-GR" sz="3600" dirty="0" err="1">
                <a:solidFill>
                  <a:srgbClr val="00ADBB"/>
                </a:solidFill>
              </a:rPr>
              <a:t>στ</a:t>
            </a:r>
            <a:r>
              <a:rPr lang="el-GR" sz="3600" dirty="0">
                <a:solidFill>
                  <a:srgbClr val="00ADBB"/>
                </a:solidFill>
              </a:rPr>
              <a:t>)</a:t>
            </a:r>
            <a:r>
              <a:rPr lang="el-GR" sz="3600" dirty="0"/>
              <a:t>Άλλα: ___________________ </a:t>
            </a:r>
          </a:p>
          <a:p>
            <a:endParaRPr lang="en-US" sz="3600" dirty="0"/>
          </a:p>
        </p:txBody>
      </p:sp>
      <p:sp>
        <p:nvSpPr>
          <p:cNvPr id="4" name="Text Placeholder 3"/>
          <p:cNvSpPr>
            <a:spLocks noGrp="1"/>
          </p:cNvSpPr>
          <p:nvPr>
            <p:ph type="body" sz="quarter" idx="12"/>
          </p:nvPr>
        </p:nvSpPr>
        <p:spPr>
          <a:xfrm>
            <a:off x="500203" y="1768208"/>
            <a:ext cx="12331541" cy="602889"/>
          </a:xfrm>
        </p:spPr>
        <p:txBody>
          <a:bodyPr/>
          <a:lstStyle/>
          <a:p>
            <a:r>
              <a:rPr lang="el-GR"/>
              <a:t>Ποιος είναι ο πιο συνηθισμένος τρόπος με τον οποίο πραγματοποιείτε τις ηλεκτρονικές σας πληρωμές; </a:t>
            </a:r>
          </a:p>
        </p:txBody>
      </p:sp>
      <p:sp>
        <p:nvSpPr>
          <p:cNvPr id="6" name="Content Placeholder 1"/>
          <p:cNvSpPr txBox="1">
            <a:spLocks/>
          </p:cNvSpPr>
          <p:nvPr/>
        </p:nvSpPr>
        <p:spPr>
          <a:xfrm>
            <a:off x="7649028" y="2371097"/>
            <a:ext cx="4419600" cy="4542501"/>
          </a:xfrm>
          <a:prstGeom prst="rect">
            <a:avLst/>
          </a:prstGeom>
        </p:spPr>
        <p:txBody>
          <a:bodyPr lIns="72000" rIns="72000"/>
          <a:lstStyle>
            <a:lvl1pPr marL="0" indent="0" algn="just" defTabSz="1000120" rtl="0" eaLnBrk="1" latinLnBrk="0" hangingPunct="1">
              <a:lnSpc>
                <a:spcPct val="100000"/>
              </a:lnSpc>
              <a:spcBef>
                <a:spcPts val="0"/>
              </a:spcBef>
              <a:spcAft>
                <a:spcPts val="600"/>
              </a:spcAft>
              <a:buClr>
                <a:schemeClr val="accent4"/>
              </a:buClr>
              <a:buFont typeface="Arial" panose="020B0604020202020204" pitchFamily="34" charset="0"/>
              <a:buNone/>
              <a:defRPr sz="2188" kern="1200">
                <a:solidFill>
                  <a:schemeClr val="tx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2pPr>
            <a:lvl3pPr marL="1250150"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3pPr>
            <a:lvl4pPr marL="1750211"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4pPr>
            <a:lvl5pPr marL="2250273"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pPr algn="ctr"/>
            <a:r>
              <a:rPr lang="el-GR" sz="3600" dirty="0"/>
              <a:t> Απαντήσεις </a:t>
            </a:r>
          </a:p>
          <a:p>
            <a:r>
              <a:rPr lang="el-GR" sz="3600" dirty="0">
                <a:solidFill>
                  <a:srgbClr val="00ADBB"/>
                </a:solidFill>
              </a:rPr>
              <a:t>α) </a:t>
            </a:r>
          </a:p>
          <a:p>
            <a:r>
              <a:rPr lang="el-GR" sz="3600" dirty="0">
                <a:solidFill>
                  <a:srgbClr val="00ADBB"/>
                </a:solidFill>
              </a:rPr>
              <a:t>β)</a:t>
            </a:r>
          </a:p>
          <a:p>
            <a:r>
              <a:rPr lang="el-GR" sz="3600" dirty="0">
                <a:solidFill>
                  <a:srgbClr val="00ADBB"/>
                </a:solidFill>
              </a:rPr>
              <a:t>γ) </a:t>
            </a:r>
          </a:p>
          <a:p>
            <a:r>
              <a:rPr lang="el-GR" sz="3600" dirty="0">
                <a:solidFill>
                  <a:srgbClr val="00ADBB"/>
                </a:solidFill>
              </a:rPr>
              <a:t>δ) </a:t>
            </a:r>
          </a:p>
          <a:p>
            <a:r>
              <a:rPr lang="el-GR" sz="3600" dirty="0">
                <a:solidFill>
                  <a:srgbClr val="00ADBB"/>
                </a:solidFill>
              </a:rPr>
              <a:t>ε) </a:t>
            </a:r>
          </a:p>
          <a:p>
            <a:r>
              <a:rPr lang="el-GR" sz="3600" dirty="0" err="1">
                <a:solidFill>
                  <a:srgbClr val="00ADBB"/>
                </a:solidFill>
              </a:rPr>
              <a:t>στ</a:t>
            </a:r>
            <a:r>
              <a:rPr lang="el-GR" sz="3600" dirty="0">
                <a:solidFill>
                  <a:srgbClr val="00ADBB"/>
                </a:solidFill>
              </a:rPr>
              <a:t>)</a:t>
            </a:r>
          </a:p>
        </p:txBody>
      </p:sp>
      <p:sp>
        <p:nvSpPr>
          <p:cNvPr id="7" name="Title 6"/>
          <p:cNvSpPr>
            <a:spLocks noGrp="1"/>
          </p:cNvSpPr>
          <p:nvPr>
            <p:ph type="title"/>
          </p:nvPr>
        </p:nvSpPr>
        <p:spPr>
          <a:xfrm>
            <a:off x="502500" y="432159"/>
            <a:ext cx="12330000" cy="1114198"/>
          </a:xfrm>
        </p:spPr>
        <p:txBody>
          <a:bodyPr>
            <a:normAutofit fontScale="90000"/>
          </a:bodyPr>
          <a:lstStyle/>
          <a:p>
            <a:r>
              <a:rPr lang="el-GR" sz="3200"/>
              <a:t> Δραστηριότητα M3.4
</a:t>
            </a:r>
            <a:br>
              <a:rPr lang="el-GR" sz="3200"/>
            </a:br>
            <a:r>
              <a:rPr lang="el-GR" sz="3200"/>
              <a:t> Διαδικτυακές πληρωμές</a:t>
            </a:r>
          </a:p>
        </p:txBody>
      </p:sp>
    </p:spTree>
    <p:extLst>
      <p:ext uri="{BB962C8B-B14F-4D97-AF65-F5344CB8AC3E}">
        <p14:creationId xmlns:p14="http://schemas.microsoft.com/office/powerpoint/2010/main" val="279617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133" y="1179088"/>
            <a:ext cx="12331402" cy="5642626"/>
          </a:xfrm>
        </p:spPr>
        <p:txBody>
          <a:bodyPr/>
          <a:lstStyle/>
          <a:p>
            <a:pPr algn="l"/>
            <a:endParaRPr lang="en-GB" sz="2800" b="1" dirty="0"/>
          </a:p>
          <a:p>
            <a:pPr algn="l"/>
            <a:r>
              <a:rPr lang="el-GR" sz="2800" b="1"/>
              <a:t>ΤΡΑΠΕΖΙΚΕΣ ΚΑΡΤΕΣ </a:t>
            </a:r>
          </a:p>
          <a:p>
            <a:pPr marL="457200" indent="-457200" algn="l">
              <a:buFont typeface="Arial" panose="020B0604020202020204" pitchFamily="34" charset="0"/>
              <a:buChar char="•"/>
            </a:pPr>
            <a:r>
              <a:rPr lang="el-GR" sz="2800"/>
              <a:t>Διατηρήστε τις κάρτες ασφαλείς: αποφύγετε την απώλεια και κρατήστε τους κωδικούς PIN ασφαλείς. Αν χάσετε την κάρτα σας, </a:t>
            </a:r>
            <a:r>
              <a:rPr lang="el-GR" sz="2800">
                <a:sym typeface="Wingdings" panose="05000000000000000000" pitchFamily="2" charset="2"/>
              </a:rPr>
              <a:t></a:t>
            </a:r>
            <a:r>
              <a:rPr lang="el-GR" sz="2800"/>
              <a:t> μπλοκάρετε την καλώντας την τράπεζά σας. Αυτό είναι απαραίτητο για τις ΑΝΕΠΑΦΕΣ ΚΑΡΤΕΣ.</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l-GR" sz="2800"/>
              <a:t>Ελέγχετε τακτικά το υπόλοιπο του λογαριασμού σας: μπορείτε ακόμα να πέσετε θύμα απάτης και πρέπει να εντοπίζετε μη εξουσιοδοτημένες δραστηριότητες. Εάν κάτι δεν πάει καλά, </a:t>
            </a:r>
            <a:r>
              <a:rPr lang="el-GR" sz="2800">
                <a:sym typeface="Wingdings" panose="05000000000000000000" pitchFamily="2" charset="2"/>
              </a:rPr>
              <a:t></a:t>
            </a:r>
            <a:r>
              <a:rPr lang="el-GR" sz="2800"/>
              <a:t> καλέστε την τράπεζά σας.</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l-GR" sz="2800"/>
              <a:t>Χρησιμοποιείτε διαφορετικούς κωδικούς πρόσβασης για τις ιστοσελίδες για να αποφύγετε την κλοπή πληροφοριών από διαδικτυακούς κλέφτες, όταν ο κωδικός πρόσβασης είναι ο ίδιος με τον κωδικό πρόσβασης του email σας.</a:t>
            </a:r>
          </a:p>
          <a:p>
            <a:pPr algn="l"/>
            <a:endParaRPr lang="en-US" sz="2400" dirty="0"/>
          </a:p>
        </p:txBody>
      </p:sp>
      <p:sp>
        <p:nvSpPr>
          <p:cNvPr id="4" name="Text Placeholder 3"/>
          <p:cNvSpPr>
            <a:spLocks noGrp="1"/>
          </p:cNvSpPr>
          <p:nvPr>
            <p:ph type="body" sz="quarter" idx="12"/>
          </p:nvPr>
        </p:nvSpPr>
        <p:spPr>
          <a:xfrm>
            <a:off x="500063" y="877643"/>
            <a:ext cx="12331541" cy="602889"/>
          </a:xfrm>
        </p:spPr>
        <p:txBody>
          <a:bodyPr/>
          <a:lstStyle/>
          <a:p>
            <a:r>
              <a:rPr lang="el-GR"/>
              <a:t>Συμβουλές κατά τη χρήση διαφόρων μεθόδων ηλεκτρονικής πληρωμής </a:t>
            </a:r>
          </a:p>
        </p:txBody>
      </p:sp>
    </p:spTree>
    <p:extLst>
      <p:ext uri="{BB962C8B-B14F-4D97-AF65-F5344CB8AC3E}">
        <p14:creationId xmlns:p14="http://schemas.microsoft.com/office/powerpoint/2010/main" val="325002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99925" y="1665238"/>
            <a:ext cx="12331402" cy="5129444"/>
          </a:xfrm>
        </p:spPr>
        <p:txBody>
          <a:bodyPr/>
          <a:lstStyle/>
          <a:p>
            <a:pPr algn="l"/>
            <a:r>
              <a:rPr lang="el-GR" sz="2800" b="1" dirty="0"/>
              <a:t>ΣΥΣΤΗΜΑΤΑ ΠΛΗΡΩΜΗΣ (</a:t>
            </a:r>
            <a:r>
              <a:rPr lang="el-GR" sz="2800" b="1" dirty="0" err="1"/>
              <a:t>Paypal</a:t>
            </a:r>
            <a:r>
              <a:rPr lang="el-GR" sz="2800" b="1" dirty="0"/>
              <a:t>, </a:t>
            </a:r>
            <a:r>
              <a:rPr lang="el-GR" sz="2800" b="1" dirty="0" err="1"/>
              <a:t>Google</a:t>
            </a:r>
            <a:r>
              <a:rPr lang="el-GR" sz="2800" b="1" dirty="0"/>
              <a:t> </a:t>
            </a:r>
            <a:r>
              <a:rPr lang="el-GR" sz="2800" b="1" dirty="0" err="1"/>
              <a:t>Pay</a:t>
            </a:r>
            <a:r>
              <a:rPr lang="el-GR" sz="2800" b="1" dirty="0"/>
              <a:t>, </a:t>
            </a:r>
            <a:r>
              <a:rPr lang="el-GR" sz="2800" b="1" dirty="0" err="1"/>
              <a:t>Wise</a:t>
            </a:r>
            <a:r>
              <a:rPr lang="el-GR" sz="2800" b="1" dirty="0"/>
              <a:t> κ.λπ.)</a:t>
            </a:r>
          </a:p>
          <a:p>
            <a:pPr marL="457200" indent="-457200" algn="l">
              <a:buFont typeface="Arial" panose="020B0604020202020204" pitchFamily="34" charset="0"/>
              <a:buChar char="•"/>
            </a:pPr>
            <a:r>
              <a:rPr lang="el-GR" sz="2800" dirty="0"/>
              <a:t>Αυτές οι υπηρεσίες είναι μεσάζοντες μεταξύ της τράπεζας/της κάρτας σας και του διαδικτυακού πωλητή.</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l-GR" sz="2800" dirty="0"/>
              <a:t>Οι υπηρεσίες αυτές καθιστούν δυνατή την πραγματοποίηση ασφαλών αγορών, καθώς επαληθεύουν την αξιοπιστία του </a:t>
            </a:r>
            <a:r>
              <a:rPr lang="el-GR" sz="2800" dirty="0" err="1"/>
              <a:t>ιστότοπου</a:t>
            </a:r>
            <a:r>
              <a:rPr lang="el-GR" sz="2800" dirty="0"/>
              <a:t> ηλεκτρονικού εμπορίου.</a:t>
            </a:r>
          </a:p>
          <a:p>
            <a:pPr algn="l"/>
            <a:endParaRPr lang="en-GB" sz="2800" dirty="0"/>
          </a:p>
          <a:p>
            <a:pPr marL="457200" indent="-457200" algn="l">
              <a:buFont typeface="Arial" panose="020B0604020202020204" pitchFamily="34" charset="0"/>
              <a:buChar char="•"/>
            </a:pPr>
            <a:r>
              <a:rPr lang="el-GR" sz="2800" dirty="0"/>
              <a:t>Με αυτόν τον τρόπο, όποιος πραγματοποιεί ηλεκτρονικές συναλλαγές δεν υποχρεούται να αποκαλύψει τα ευαίσθητα δεδομένα του.</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l-GR" sz="2800" dirty="0"/>
              <a:t>Επιπλέον, η υπηρεσία αυτή εγγυάται την επιστροφή των χρημάτων της αγοράς που πραγματοποιήθηκε σε περίπτωση προβλημάτων με τα προϊόντα.</a:t>
            </a:r>
          </a:p>
          <a:p>
            <a:pPr algn="l"/>
            <a:endParaRPr lang="en-US" sz="2800" dirty="0"/>
          </a:p>
        </p:txBody>
      </p:sp>
      <p:sp>
        <p:nvSpPr>
          <p:cNvPr id="5" name="Title 6"/>
          <p:cNvSpPr>
            <a:spLocks noGrp="1"/>
          </p:cNvSpPr>
          <p:nvPr>
            <p:ph type="title"/>
          </p:nvPr>
        </p:nvSpPr>
        <p:spPr>
          <a:xfrm>
            <a:off x="501466" y="317496"/>
            <a:ext cx="12330000" cy="720000"/>
          </a:xfrm>
        </p:spPr>
        <p:txBody>
          <a:bodyPr/>
          <a:lstStyle/>
          <a:p>
            <a:r>
              <a:rPr lang="el-GR"/>
              <a:t>Ηλεκτρονικές Πληρωμές</a:t>
            </a:r>
          </a:p>
        </p:txBody>
      </p:sp>
      <p:sp>
        <p:nvSpPr>
          <p:cNvPr id="8" name="Text Placeholder 3"/>
          <p:cNvSpPr txBox="1">
            <a:spLocks/>
          </p:cNvSpPr>
          <p:nvPr/>
        </p:nvSpPr>
        <p:spPr>
          <a:xfrm>
            <a:off x="499925" y="945238"/>
            <a:ext cx="12331541" cy="602889"/>
          </a:xfrm>
          <a:prstGeom prst="rect">
            <a:avLst/>
          </a:prstGeom>
          <a:solidFill>
            <a:schemeClr val="tx1"/>
          </a:solidFill>
          <a:ln>
            <a:noFill/>
          </a:ln>
        </p:spPr>
        <p:txBody>
          <a:bodyPr lIns="72000" rIns="72000" anchor="ctr" anchorCtr="0"/>
          <a:lstStyle>
            <a:lvl1pPr marL="0" indent="0" algn="just" defTabSz="1000120" rtl="0" eaLnBrk="1" latinLnBrk="0" hangingPunct="1">
              <a:lnSpc>
                <a:spcPct val="90000"/>
              </a:lnSpc>
              <a:spcBef>
                <a:spcPts val="1094"/>
              </a:spcBef>
              <a:buFont typeface="Arial" panose="020B0604020202020204" pitchFamily="34" charset="0"/>
              <a:buNone/>
              <a:defRPr sz="2400" b="1" i="1" kern="1200" baseline="0">
                <a:solidFill>
                  <a:schemeClr val="bg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r>
              <a:rPr lang="el-GR"/>
              <a:t>Συμβουλές κατά τη χρήση διαφόρων μεθόδων ηλεκτρονικής πληρωμής </a:t>
            </a:r>
          </a:p>
        </p:txBody>
      </p:sp>
    </p:spTree>
    <p:extLst>
      <p:ext uri="{BB962C8B-B14F-4D97-AF65-F5344CB8AC3E}">
        <p14:creationId xmlns:p14="http://schemas.microsoft.com/office/powerpoint/2010/main" val="139079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9314" y="1560088"/>
            <a:ext cx="12641943" cy="5755112"/>
          </a:xfrm>
        </p:spPr>
        <p:txBody>
          <a:bodyPr/>
          <a:lstStyle/>
          <a:p>
            <a:r>
              <a:rPr lang="el-GR" sz="2800" b="1"/>
              <a:t>ΤΡΑΠΕΖΙΚΟ ΕΜΒΑΣΜΑ </a:t>
            </a:r>
          </a:p>
          <a:p>
            <a:pPr marL="457200" indent="-457200" algn="l">
              <a:buFont typeface="Arial" panose="020B0604020202020204" pitchFamily="34" charset="0"/>
              <a:buChar char="•"/>
            </a:pPr>
            <a:r>
              <a:rPr lang="el-GR" sz="2800"/>
              <a:t>Η ηλεκτρονική πληρωμή μέσω τράπεζας είναι ασφαλής, καθώς παρακολουθεί και εγγυάται την πληρωμή σε περίπτωση απάτης ή προβλημάτων.</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l-GR" sz="2800"/>
              <a:t>Ωστόσο, δεν είναι η καλύτερη μέθοδος πληρωμής στην περίπτωση του ηλεκτρονικού εμπορίου, καθώς είναι πιο αργή - η πίστωση του εμβάσματος διαρκεί μερικές ημέρες και η παραγγελία σας θα αργήσει περισσότερο να φτάσει σε εσάς.</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l-GR" sz="2800"/>
              <a:t>Πληκτρολογείτε πάντα προσεκτικά τον IBAN, καθώς ο πάροχος υπηρεσιών δεν ευθύνεται για την αποτυχία ή την εσφαλμένη εκτέλεση της πληρωμής από τον πελάτη.</a:t>
            </a:r>
          </a:p>
          <a:p>
            <a:endParaRPr lang="en-US" sz="2800" dirty="0"/>
          </a:p>
        </p:txBody>
      </p:sp>
      <p:sp>
        <p:nvSpPr>
          <p:cNvPr id="5" name="Title 6"/>
          <p:cNvSpPr>
            <a:spLocks noGrp="1"/>
          </p:cNvSpPr>
          <p:nvPr>
            <p:ph type="title"/>
          </p:nvPr>
        </p:nvSpPr>
        <p:spPr>
          <a:xfrm>
            <a:off x="501466" y="120088"/>
            <a:ext cx="12330000" cy="720000"/>
          </a:xfrm>
        </p:spPr>
        <p:txBody>
          <a:bodyPr/>
          <a:lstStyle/>
          <a:p>
            <a:r>
              <a:rPr lang="el-GR"/>
              <a:t>Ηλεκτρονικές Πληρωμές</a:t>
            </a:r>
          </a:p>
        </p:txBody>
      </p:sp>
      <p:sp>
        <p:nvSpPr>
          <p:cNvPr id="8" name="Text Placeholder 3"/>
          <p:cNvSpPr txBox="1">
            <a:spLocks/>
          </p:cNvSpPr>
          <p:nvPr/>
        </p:nvSpPr>
        <p:spPr>
          <a:xfrm>
            <a:off x="500064" y="855328"/>
            <a:ext cx="12331541" cy="602889"/>
          </a:xfrm>
          <a:prstGeom prst="rect">
            <a:avLst/>
          </a:prstGeom>
          <a:solidFill>
            <a:schemeClr val="tx1"/>
          </a:solidFill>
          <a:ln>
            <a:noFill/>
          </a:ln>
        </p:spPr>
        <p:txBody>
          <a:bodyPr lIns="72000" rIns="72000" anchor="ctr" anchorCtr="0"/>
          <a:lstStyle>
            <a:lvl1pPr marL="0" indent="0" algn="just" defTabSz="1000120" rtl="0" eaLnBrk="1" latinLnBrk="0" hangingPunct="1">
              <a:lnSpc>
                <a:spcPct val="90000"/>
              </a:lnSpc>
              <a:spcBef>
                <a:spcPts val="1094"/>
              </a:spcBef>
              <a:buFont typeface="Arial" panose="020B0604020202020204" pitchFamily="34" charset="0"/>
              <a:buNone/>
              <a:defRPr sz="2400" b="1" i="1" kern="1200" baseline="0">
                <a:solidFill>
                  <a:schemeClr val="bg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r>
              <a:rPr lang="el-GR"/>
              <a:t>Συμβουλές κατά τη χρήση διαφόρων μεθόδων ηλεκτρονικής πληρωμής </a:t>
            </a:r>
          </a:p>
        </p:txBody>
      </p:sp>
    </p:spTree>
    <p:extLst>
      <p:ext uri="{BB962C8B-B14F-4D97-AF65-F5344CB8AC3E}">
        <p14:creationId xmlns:p14="http://schemas.microsoft.com/office/powerpoint/2010/main" val="3962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l-GR" sz="2800" b="1"/>
              <a:t>ΑΝΤΙΚΑΤΑΒΟΛΗ</a:t>
            </a:r>
          </a:p>
          <a:p>
            <a:pPr marL="342900" indent="-342900" algn="l">
              <a:buFont typeface="Arial" panose="020B0604020202020204" pitchFamily="34" charset="0"/>
              <a:buChar char="•"/>
            </a:pPr>
            <a:r>
              <a:rPr lang="el-GR" sz="2800"/>
              <a:t>Είναι μια πολύ ασφαλής μέθοδος πληρωμής που σας επιτρέπει να πληρώσετε όταν παραλάβετε το προϊόν στο σπίτι σας.</a:t>
            </a:r>
          </a:p>
          <a:p>
            <a:pPr marL="342900" indent="-342900" algn="l">
              <a:buFont typeface="Arial" panose="020B0604020202020204" pitchFamily="34" charset="0"/>
              <a:buChar char="•"/>
            </a:pPr>
            <a:endParaRPr lang="en-GB" sz="2800" dirty="0"/>
          </a:p>
          <a:p>
            <a:pPr marL="342900" indent="-342900" algn="l">
              <a:buFont typeface="Arial" panose="020B0604020202020204" pitchFamily="34" charset="0"/>
              <a:buChar char="•"/>
            </a:pPr>
            <a:r>
              <a:rPr lang="el-GR" sz="2800"/>
              <a:t>Ωστόσο, η αντικαταβολή έχει συχνά υψηλότερο κόστος από ό,τι άλλες διαδικτυακές μέθοδοι πληρωμής και δεν προσφέρεται πάντα από τους διαδικτυακούς πωλητές. </a:t>
            </a:r>
          </a:p>
          <a:p>
            <a:pPr marL="342900" indent="-342900" algn="l">
              <a:buFont typeface="Arial" panose="020B0604020202020204" pitchFamily="34" charset="0"/>
              <a:buChar char="•"/>
            </a:pPr>
            <a:endParaRPr lang="en-GB" sz="2800" dirty="0"/>
          </a:p>
          <a:p>
            <a:pPr algn="ctr"/>
            <a:r>
              <a:rPr lang="el-GR" sz="2800" b="1">
                <a:solidFill>
                  <a:srgbClr val="FF0000"/>
                </a:solidFill>
              </a:rPr>
              <a:t>Ποτέ μην δίνετε προσωπικές πληροφορίες, εκτός αν είναι αξιόπιστες ή απαραίτητες</a:t>
            </a:r>
          </a:p>
          <a:p>
            <a:endParaRPr lang="en-US" sz="2800" dirty="0"/>
          </a:p>
        </p:txBody>
      </p:sp>
      <p:sp>
        <p:nvSpPr>
          <p:cNvPr id="5" name="Title 6"/>
          <p:cNvSpPr>
            <a:spLocks noGrp="1"/>
          </p:cNvSpPr>
          <p:nvPr>
            <p:ph type="title"/>
          </p:nvPr>
        </p:nvSpPr>
        <p:spPr/>
        <p:txBody>
          <a:bodyPr/>
          <a:lstStyle/>
          <a:p>
            <a:r>
              <a:rPr lang="el-GR"/>
              <a:t>Ηλεκτρονικές Πληρωμές</a:t>
            </a:r>
          </a:p>
        </p:txBody>
      </p:sp>
      <p:sp>
        <p:nvSpPr>
          <p:cNvPr id="8" name="Text Placeholder 3"/>
          <p:cNvSpPr>
            <a:spLocks noGrp="1"/>
          </p:cNvSpPr>
          <p:nvPr>
            <p:ph type="body" sz="quarter" idx="12"/>
          </p:nvPr>
        </p:nvSpPr>
        <p:spPr>
          <a:xfrm>
            <a:off x="500064" y="1160128"/>
            <a:ext cx="12331541" cy="602889"/>
          </a:xfrm>
        </p:spPr>
        <p:txBody>
          <a:bodyPr/>
          <a:lstStyle/>
          <a:p>
            <a:r>
              <a:rPr lang="el-GR"/>
              <a:t>Συμβουλές κατά τη χρήση διαφόρων μεθόδων ηλεκτρονικής πληρωμής </a:t>
            </a:r>
          </a:p>
        </p:txBody>
      </p:sp>
    </p:spTree>
    <p:extLst>
      <p:ext uri="{BB962C8B-B14F-4D97-AF65-F5344CB8AC3E}">
        <p14:creationId xmlns:p14="http://schemas.microsoft.com/office/powerpoint/2010/main" val="145020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8347687" y="0"/>
            <a:ext cx="4987313" cy="7480971"/>
          </a:xfrm>
        </p:spPr>
      </p:pic>
      <p:sp>
        <p:nvSpPr>
          <p:cNvPr id="3" name="Title 2"/>
          <p:cNvSpPr>
            <a:spLocks noGrp="1"/>
          </p:cNvSpPr>
          <p:nvPr>
            <p:ph type="title"/>
          </p:nvPr>
        </p:nvSpPr>
        <p:spPr>
          <a:xfrm>
            <a:off x="2660563" y="2843456"/>
            <a:ext cx="3878825" cy="1320330"/>
          </a:xfrm>
        </p:spPr>
        <p:txBody>
          <a:bodyPr>
            <a:noAutofit/>
          </a:bodyPr>
          <a:lstStyle/>
          <a:p>
            <a:pPr algn="ctr"/>
            <a:r>
              <a:rPr lang="el-GR" sz="4000"/>
              <a:t>Διάλειμμα για Τσάι και Καφέ</a:t>
            </a:r>
          </a:p>
        </p:txBody>
      </p:sp>
    </p:spTree>
    <p:extLst>
      <p:ext uri="{BB962C8B-B14F-4D97-AF65-F5344CB8AC3E}">
        <p14:creationId xmlns:p14="http://schemas.microsoft.com/office/powerpoint/2010/main" val="282663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ts val="2800"/>
              <a:buFont typeface="Calibri"/>
              <a:buNone/>
            </a:pPr>
            <a:r>
              <a:rPr lang="el-GR" sz="3600"/>
              <a:t>Ένας τροχός που υποδεικνύει λέξεις για την απεικόνιση ενός ευρέος φάσματος συναισθημάτων</a:t>
            </a:r>
          </a:p>
        </p:txBody>
      </p:sp>
      <p:sp>
        <p:nvSpPr>
          <p:cNvPr id="91" name="Google Shape;91;p4"/>
          <p:cNvSpPr txBox="1">
            <a:spLocks noGrp="1"/>
          </p:cNvSpPr>
          <p:nvPr>
            <p:ph type="body" idx="2"/>
          </p:nvPr>
        </p:nvSpPr>
        <p:spPr>
          <a:xfrm>
            <a:off x="502500" y="1193528"/>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el-GR"/>
              <a:t>Ο τροχός των συναισθημάτων προσδιορίζει και επισημαίνει τα συναισθήματα. Χρησιμοποιεί επίσης χρώμα για να υποδηλώνει συναισθήματα. </a:t>
            </a:r>
          </a:p>
        </p:txBody>
      </p:sp>
      <p:pic>
        <p:nvPicPr>
          <p:cNvPr id="92" name="Google Shape;92;p4" descr="A list of emotions and Feelings  &#10;&#10;Source: https://www.pinterest.co.uk/pin/138556126008329042/ "/>
          <p:cNvPicPr preferRelativeResize="0"/>
          <p:nvPr/>
        </p:nvPicPr>
        <p:blipFill rotWithShape="1">
          <a:blip r:embed="rId3">
            <a:alphaModFix/>
          </a:blip>
          <a:srcRect/>
          <a:stretch/>
        </p:blipFill>
        <p:spPr>
          <a:xfrm>
            <a:off x="2986372" y="2073729"/>
            <a:ext cx="6157628" cy="5290457"/>
          </a:xfrm>
          <a:prstGeom prst="rect">
            <a:avLst/>
          </a:prstGeom>
          <a:noFill/>
          <a:ln>
            <a:noFill/>
          </a:ln>
        </p:spPr>
      </p:pic>
    </p:spTree>
    <p:extLst>
      <p:ext uri="{BB962C8B-B14F-4D97-AF65-F5344CB8AC3E}">
        <p14:creationId xmlns:p14="http://schemas.microsoft.com/office/powerpoint/2010/main" val="64219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502500" y="432159"/>
            <a:ext cx="12330000" cy="129867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ts val="2800"/>
              <a:buFont typeface="Calibri"/>
              <a:buNone/>
            </a:pPr>
            <a:r>
              <a:rPr lang="el-GR" sz="3200"/>
              <a:t>Δραστηριότητα M3.5
</a:t>
            </a:r>
            <a:br>
              <a:rPr lang="el-GR" sz="3200"/>
            </a:br>
            <a:r>
              <a:rPr lang="el-GR" sz="3200"/>
              <a:t>Προσδιορισμός συναισθημάτων που σχετίζονται με τα χρήματα</a:t>
            </a:r>
          </a:p>
        </p:txBody>
      </p:sp>
      <p:sp>
        <p:nvSpPr>
          <p:cNvPr id="91" name="Google Shape;91;p4"/>
          <p:cNvSpPr txBox="1">
            <a:spLocks noGrp="1"/>
          </p:cNvSpPr>
          <p:nvPr>
            <p:ph type="body" idx="2"/>
          </p:nvPr>
        </p:nvSpPr>
        <p:spPr>
          <a:xfrm>
            <a:off x="502500" y="197646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a:t>Ο Τροχός των Συναισθημάτων</a:t>
            </a:r>
          </a:p>
        </p:txBody>
      </p:sp>
      <p:sp>
        <p:nvSpPr>
          <p:cNvPr id="2" name="Rectangle 1"/>
          <p:cNvSpPr/>
          <p:nvPr/>
        </p:nvSpPr>
        <p:spPr>
          <a:xfrm>
            <a:off x="354856" y="3298655"/>
            <a:ext cx="12477644" cy="707886"/>
          </a:xfrm>
          <a:prstGeom prst="rect">
            <a:avLst/>
          </a:prstGeom>
        </p:spPr>
        <p:txBody>
          <a:bodyPr wrap="square">
            <a:spAutoFit/>
          </a:bodyPr>
          <a:lstStyle/>
          <a:p>
            <a:pPr algn="ctr"/>
            <a:r>
              <a:rPr lang="el-GR" sz="4000" b="1">
                <a:solidFill>
                  <a:srgbClr val="C00000"/>
                </a:solidFill>
              </a:rPr>
              <a:t>Ποια συναισθήματα νομίζετε ότι συνδέονται με αυτές τις λέξεις;</a:t>
            </a:r>
          </a:p>
        </p:txBody>
      </p:sp>
      <p:pic>
        <p:nvPicPr>
          <p:cNvPr id="5" name="Google Shape;92;p4" descr="A list of emotions and Feelings  &#10;&#10;Source: https://www.pinterest.co.uk/pin/138556126008329042/ ">
            <a:extLst>
              <a:ext uri="{FF2B5EF4-FFF2-40B4-BE49-F238E27FC236}">
                <a16:creationId xmlns:a16="http://schemas.microsoft.com/office/drawing/2014/main" id="{34834DD6-A43C-19A1-9814-678B7DD58A15}"/>
              </a:ext>
            </a:extLst>
          </p:cNvPr>
          <p:cNvPicPr preferRelativeResize="0"/>
          <p:nvPr/>
        </p:nvPicPr>
        <p:blipFill rotWithShape="1">
          <a:blip r:embed="rId3">
            <a:alphaModFix/>
          </a:blip>
          <a:srcRect/>
          <a:stretch/>
        </p:blipFill>
        <p:spPr>
          <a:xfrm>
            <a:off x="5513358" y="4725846"/>
            <a:ext cx="3055199" cy="2612572"/>
          </a:xfrm>
          <a:prstGeom prst="rect">
            <a:avLst/>
          </a:prstGeom>
          <a:noFill/>
          <a:ln>
            <a:noFill/>
          </a:ln>
        </p:spPr>
      </p:pic>
    </p:spTree>
    <p:extLst>
      <p:ext uri="{BB962C8B-B14F-4D97-AF65-F5344CB8AC3E}">
        <p14:creationId xmlns:p14="http://schemas.microsoft.com/office/powerpoint/2010/main" val="186906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F070DB-BD93-47F1-8604-9C0D45226FC1}"/>
              </a:ext>
            </a:extLst>
          </p:cNvPr>
          <p:cNvSpPr>
            <a:spLocks noGrp="1"/>
          </p:cNvSpPr>
          <p:nvPr>
            <p:ph sz="quarter" idx="11"/>
          </p:nvPr>
        </p:nvSpPr>
        <p:spPr>
          <a:xfrm>
            <a:off x="501098" y="1519918"/>
            <a:ext cx="12331402" cy="5129444"/>
          </a:xfrm>
        </p:spPr>
        <p:txBody>
          <a:bodyPr/>
          <a:lstStyle/>
          <a:p>
            <a:r>
              <a:rPr lang="el-GR" sz="2800" b="1" dirty="0">
                <a:solidFill>
                  <a:schemeClr val="accent4"/>
                </a:solidFill>
              </a:rPr>
              <a:t>Μαθησιακά Αποτελέσματα</a:t>
            </a:r>
          </a:p>
          <a:p>
            <a:r>
              <a:rPr lang="el-GR" sz="2800" dirty="0"/>
              <a:t>Οι συμμετέχοντες/-</a:t>
            </a:r>
            <a:r>
              <a:rPr lang="el-GR" sz="2800" dirty="0" err="1"/>
              <a:t>χουσες</a:t>
            </a:r>
            <a:r>
              <a:rPr lang="el-GR" sz="2800" dirty="0"/>
              <a:t> θα είναι σε θέση να:</a:t>
            </a:r>
          </a:p>
          <a:p>
            <a:endParaRPr lang="en-GB" sz="2800" dirty="0"/>
          </a:p>
          <a:p>
            <a:pPr marL="457200" indent="-457200" algn="l">
              <a:buFont typeface="Arial" panose="020B0604020202020204" pitchFamily="34" charset="0"/>
              <a:buChar char="•"/>
            </a:pPr>
            <a:r>
              <a:rPr lang="el-GR" sz="2800" dirty="0"/>
              <a:t>εξηγούν πώς να διατηρείτε τα χρήματα ασφαλή και να αποφεύγετε απάτες εντός και εκτός</a:t>
            </a:r>
          </a:p>
          <a:p>
            <a:pPr marL="457200" indent="-457200" algn="l">
              <a:buFont typeface="Arial" panose="020B0604020202020204" pitchFamily="34" charset="0"/>
              <a:buChar char="•"/>
            </a:pPr>
            <a:r>
              <a:rPr lang="el-GR" sz="2800"/>
              <a:t>υποδεικνύουν πόρους </a:t>
            </a:r>
            <a:r>
              <a:rPr lang="el-GR" sz="2800" dirty="0"/>
              <a:t>διαδικτυακών συμβουλών</a:t>
            </a:r>
          </a:p>
          <a:p>
            <a:pPr marL="457200" indent="-457200" algn="l">
              <a:buFont typeface="Arial" panose="020B0604020202020204" pitchFamily="34" charset="0"/>
              <a:buChar char="•"/>
            </a:pPr>
            <a:r>
              <a:rPr lang="el-GR" sz="2800" dirty="0"/>
              <a:t>αισθάνονται σίγουροι ότι μπορούν να εξηγήσουν τις συναισθηματικές επιπτώσεις των χρημάτων σε άτομα και ομάδες</a:t>
            </a:r>
          </a:p>
          <a:p>
            <a:pPr marL="457200" indent="-457200" algn="l">
              <a:buFont typeface="Arial" panose="020B0604020202020204" pitchFamily="34" charset="0"/>
              <a:buChar char="•"/>
            </a:pPr>
            <a:r>
              <a:rPr lang="el-GR" sz="2800" dirty="0"/>
              <a:t>αναγνωρίζουν ότι τα άτομα και οι οικογένειες μπορεί να έχουν διαφορετικές προτεραιότητες και μακροπρόθεσμους στόχους όσον αφορά τα οικονομικά</a:t>
            </a:r>
          </a:p>
          <a:p>
            <a:pPr marL="457200" indent="-457200">
              <a:buFont typeface="Arial" panose="020B0604020202020204" pitchFamily="34" charset="0"/>
              <a:buChar char="•"/>
            </a:pPr>
            <a:endParaRPr lang="en-GB" sz="2800" dirty="0"/>
          </a:p>
          <a:p>
            <a:endParaRPr lang="en-GB" sz="2800" dirty="0"/>
          </a:p>
          <a:p>
            <a:endParaRPr lang="en-GB" dirty="0"/>
          </a:p>
        </p:txBody>
      </p:sp>
      <p:sp>
        <p:nvSpPr>
          <p:cNvPr id="3" name="Title 2">
            <a:extLst>
              <a:ext uri="{FF2B5EF4-FFF2-40B4-BE49-F238E27FC236}">
                <a16:creationId xmlns:a16="http://schemas.microsoft.com/office/drawing/2014/main" id="{3262EC70-49FD-4448-BE8F-D8260F15E388}"/>
              </a:ext>
            </a:extLst>
          </p:cNvPr>
          <p:cNvSpPr>
            <a:spLocks noGrp="1"/>
          </p:cNvSpPr>
          <p:nvPr>
            <p:ph type="title"/>
          </p:nvPr>
        </p:nvSpPr>
        <p:spPr/>
        <p:txBody>
          <a:bodyPr>
            <a:normAutofit fontScale="90000"/>
          </a:bodyPr>
          <a:lstStyle/>
          <a:p>
            <a:r>
              <a:rPr lang="el-GR" sz="3200">
                <a:solidFill>
                  <a:schemeClr val="accent4"/>
                </a:solidFill>
              </a:rPr>
              <a:t>Στόχος της Ενότητας 3 είναι η διαχείριση κινδύνων και συναισθημάτων που σχετίζονται με τα χρήματα </a:t>
            </a:r>
          </a:p>
        </p:txBody>
      </p:sp>
    </p:spTree>
    <p:extLst>
      <p:ext uri="{BB962C8B-B14F-4D97-AF65-F5344CB8AC3E}">
        <p14:creationId xmlns:p14="http://schemas.microsoft.com/office/powerpoint/2010/main" val="414592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t>Σύνδεση της έννοιας των συναισθημάτων και των οικονομικών αποφάσεων </a:t>
            </a:r>
          </a:p>
        </p:txBody>
      </p:sp>
      <p:sp>
        <p:nvSpPr>
          <p:cNvPr id="4" name="Text Placeholder 3"/>
          <p:cNvSpPr>
            <a:spLocks noGrp="1"/>
          </p:cNvSpPr>
          <p:nvPr>
            <p:ph type="body" sz="quarter" idx="12"/>
          </p:nvPr>
        </p:nvSpPr>
        <p:spPr/>
        <p:txBody>
          <a:bodyPr/>
          <a:lstStyle/>
          <a:p>
            <a:r>
              <a:rPr lang="el-GR"/>
              <a:t>Συναισθήματα και οικονομικές αποφάσεις </a:t>
            </a:r>
          </a:p>
        </p:txBody>
      </p:sp>
      <p:sp>
        <p:nvSpPr>
          <p:cNvPr id="5" name="Google Shape;176;p12"/>
          <p:cNvSpPr txBox="1">
            <a:spLocks/>
          </p:cNvSpPr>
          <p:nvPr/>
        </p:nvSpPr>
        <p:spPr>
          <a:xfrm>
            <a:off x="6654810" y="1984375"/>
            <a:ext cx="6176655" cy="5129444"/>
          </a:xfrm>
          <a:prstGeom prst="rect">
            <a:avLst/>
          </a:prstGeom>
          <a:noFill/>
          <a:ln>
            <a:noFill/>
          </a:ln>
        </p:spPr>
        <p:txBody>
          <a:bodyPr spcFirstLastPara="1" wrap="square" lIns="72000" tIns="45700" rIns="72000" bIns="45700" anchor="t" anchorCtr="0">
            <a:noAutofit/>
          </a:bodyPr>
          <a:lst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pPr marL="342900" indent="-342900" algn="l">
              <a:lnSpc>
                <a:spcPct val="100000"/>
              </a:lnSpc>
              <a:spcBef>
                <a:spcPts val="0"/>
              </a:spcBef>
              <a:buClr>
                <a:schemeClr val="accent4"/>
              </a:buClr>
              <a:buSzPts val="2100"/>
              <a:buFont typeface="Arial"/>
              <a:buChar char="•"/>
            </a:pPr>
            <a:r>
              <a:rPr lang="el-GR" sz="1800" dirty="0">
                <a:solidFill>
                  <a:schemeClr val="dk2"/>
                </a:solidFill>
                <a:latin typeface="Calibri"/>
                <a:ea typeface="Calibri"/>
                <a:cs typeface="Calibri"/>
                <a:sym typeface="Calibri"/>
              </a:rPr>
              <a:t>Αν βιώνετε αρνητικά συναισθήματα, μπορεί να είναι εύκολο να τρέχετε μακριά από αυτά ή να αποφεύγετε τις προκλήσεις που αντιμετωπίζετε σε σχέση με τα χρήματα. </a:t>
            </a:r>
          </a:p>
          <a:p>
            <a:pPr algn="l">
              <a:lnSpc>
                <a:spcPct val="100000"/>
              </a:lnSpc>
              <a:spcBef>
                <a:spcPts val="0"/>
              </a:spcBef>
              <a:buClr>
                <a:schemeClr val="accent4"/>
              </a:buClr>
              <a:buSzPts val="2100"/>
            </a:pPr>
            <a:endParaRPr lang="en-GB" sz="1800" dirty="0">
              <a:solidFill>
                <a:schemeClr val="dk2"/>
              </a:solidFill>
              <a:latin typeface="Calibri"/>
              <a:ea typeface="Calibri"/>
              <a:cs typeface="Calibri"/>
              <a:sym typeface="Calibri"/>
            </a:endParaRPr>
          </a:p>
          <a:p>
            <a:pPr marL="342900" indent="-342900" algn="l">
              <a:lnSpc>
                <a:spcPct val="100000"/>
              </a:lnSpc>
              <a:spcBef>
                <a:spcPts val="0"/>
              </a:spcBef>
              <a:buClr>
                <a:schemeClr val="accent4"/>
              </a:buClr>
              <a:buSzPts val="2100"/>
              <a:buFont typeface="Arial"/>
              <a:buChar char="•"/>
            </a:pPr>
            <a:r>
              <a:rPr lang="el-GR" sz="1800" dirty="0">
                <a:solidFill>
                  <a:schemeClr val="dk2"/>
                </a:solidFill>
                <a:latin typeface="Calibri"/>
                <a:ea typeface="Calibri"/>
                <a:cs typeface="Calibri"/>
                <a:sym typeface="Calibri"/>
              </a:rPr>
              <a:t>Παρόλο που βραχυπρόθεσμα μπορεί να έχετε μια αίσθηση ανακούφισης από το να μην πληρώνετε τους λογαριασμούς σας, μακροπρόθεσμα, οι λογαριασμοί σας θα αυξηθούν. </a:t>
            </a:r>
          </a:p>
          <a:p>
            <a:pPr algn="l">
              <a:lnSpc>
                <a:spcPct val="100000"/>
              </a:lnSpc>
              <a:spcBef>
                <a:spcPts val="0"/>
              </a:spcBef>
              <a:buClr>
                <a:schemeClr val="accent4"/>
              </a:buClr>
              <a:buSzPts val="2100"/>
            </a:pPr>
            <a:endParaRPr lang="en-GB" sz="1800" dirty="0">
              <a:solidFill>
                <a:schemeClr val="dk2"/>
              </a:solidFill>
              <a:latin typeface="Calibri"/>
              <a:ea typeface="Calibri"/>
              <a:cs typeface="Calibri"/>
              <a:sym typeface="Calibri"/>
            </a:endParaRPr>
          </a:p>
          <a:p>
            <a:pPr marL="342900" indent="-342900" algn="l">
              <a:lnSpc>
                <a:spcPct val="100000"/>
              </a:lnSpc>
              <a:spcBef>
                <a:spcPts val="0"/>
              </a:spcBef>
              <a:buClr>
                <a:schemeClr val="accent4"/>
              </a:buClr>
              <a:buSzPts val="2100"/>
              <a:buFont typeface="Arial"/>
              <a:buChar char="•"/>
            </a:pPr>
            <a:r>
              <a:rPr lang="el-GR" sz="1800" dirty="0">
                <a:solidFill>
                  <a:schemeClr val="tx2"/>
                </a:solidFill>
              </a:rPr>
              <a:t>Αυτή η διαδικασία, γνωστή ως Κύκλος Αποφυγής, μπορεί να οδηγήσει σε άγχος και περισσότερο χρέος μακροπρόθεσμα. Μπορεί να είναι εύκολο να τρέχετε μακριά τους ή να αποφεύγετε τις προκλήσεις που αντιμετωπίζετε σε σχέση με τα χρήματα. </a:t>
            </a:r>
          </a:p>
          <a:p>
            <a:pPr marL="342900" indent="-342900">
              <a:lnSpc>
                <a:spcPct val="100000"/>
              </a:lnSpc>
              <a:spcBef>
                <a:spcPts val="600"/>
              </a:spcBef>
              <a:buSzPts val="2100"/>
              <a:buFont typeface="Arial"/>
              <a:buChar char="•"/>
            </a:pPr>
            <a:r>
              <a:rPr lang="el-GR" sz="1800" dirty="0">
                <a:solidFill>
                  <a:schemeClr val="tx2"/>
                </a:solidFill>
              </a:rPr>
              <a:t>Παρόλο που βραχυπρόθεσμα μπορεί να έχετε μια αίσθηση ανακούφισης από το να μην πληρώνετε τους λογαριασμούς σας, μακροπρόθεσμα, οι λογαριασμοί σας θα αυξηθούν. </a:t>
            </a:r>
          </a:p>
          <a:p>
            <a:pPr marL="342900" indent="-342900">
              <a:lnSpc>
                <a:spcPct val="100000"/>
              </a:lnSpc>
              <a:spcBef>
                <a:spcPts val="600"/>
              </a:spcBef>
              <a:buSzPts val="2100"/>
              <a:buFont typeface="Arial"/>
              <a:buChar char="•"/>
            </a:pPr>
            <a:r>
              <a:rPr lang="el-GR" sz="1800" dirty="0">
                <a:solidFill>
                  <a:schemeClr val="tx2"/>
                </a:solidFill>
              </a:rPr>
              <a:t>Αυτή η διαδικασία, γνωστή ως</a:t>
            </a:r>
            <a:r>
              <a:rPr lang="el-GR" sz="1800" b="1" u="sng" dirty="0">
                <a:solidFill>
                  <a:schemeClr val="tx2"/>
                </a:solidFill>
              </a:rPr>
              <a:t> Κύκλος Αποφυγής</a:t>
            </a:r>
            <a:r>
              <a:rPr lang="el-GR" sz="1800" dirty="0">
                <a:solidFill>
                  <a:schemeClr val="tx2"/>
                </a:solidFill>
              </a:rPr>
              <a:t>, μπορεί να οδηγήσει σε άγχος και περισσότερο χρέος μακροπρόθεσμα.  </a:t>
            </a:r>
          </a:p>
          <a:p>
            <a:pPr marL="342900" indent="-203962">
              <a:lnSpc>
                <a:spcPct val="100000"/>
              </a:lnSpc>
              <a:spcBef>
                <a:spcPts val="600"/>
              </a:spcBef>
              <a:buSzPts val="2188"/>
              <a:buFont typeface="Arial"/>
              <a:buNone/>
            </a:pPr>
            <a:endParaRPr lang="en-GB" sz="1800" dirty="0">
              <a:solidFill>
                <a:schemeClr val="tx2"/>
              </a:solidFill>
            </a:endParaRPr>
          </a:p>
          <a:p>
            <a:pPr>
              <a:lnSpc>
                <a:spcPct val="100000"/>
              </a:lnSpc>
              <a:spcBef>
                <a:spcPts val="600"/>
              </a:spcBef>
              <a:buClr>
                <a:schemeClr val="accent4"/>
              </a:buClr>
              <a:buSzPts val="2188"/>
            </a:pPr>
            <a:endParaRPr lang="en-GB" sz="2400" dirty="0">
              <a:highlight>
                <a:srgbClr val="FFFF00"/>
              </a:highlight>
            </a:endParaRPr>
          </a:p>
        </p:txBody>
      </p:sp>
      <p:grpSp>
        <p:nvGrpSpPr>
          <p:cNvPr id="6" name="Google Shape;181;p12"/>
          <p:cNvGrpSpPr/>
          <p:nvPr/>
        </p:nvGrpSpPr>
        <p:grpSpPr>
          <a:xfrm>
            <a:off x="250722" y="1971838"/>
            <a:ext cx="5869859" cy="5533862"/>
            <a:chOff x="1579" y="480585"/>
            <a:chExt cx="4412968" cy="4147582"/>
          </a:xfrm>
        </p:grpSpPr>
        <p:sp>
          <p:nvSpPr>
            <p:cNvPr id="7" name="Google Shape;182;p12"/>
            <p:cNvSpPr/>
            <p:nvPr/>
          </p:nvSpPr>
          <p:spPr>
            <a:xfrm>
              <a:off x="134272" y="480585"/>
              <a:ext cx="4147582" cy="4147582"/>
            </a:xfrm>
            <a:custGeom>
              <a:avLst/>
              <a:gdLst/>
              <a:ahLst/>
              <a:cxnLst/>
              <a:rect l="l" t="t" r="r" b="b"/>
              <a:pathLst>
                <a:path w="120000" h="120000" extrusionOk="0">
                  <a:moveTo>
                    <a:pt x="74268" y="5236"/>
                  </a:moveTo>
                  <a:cubicBezTo>
                    <a:pt x="100330" y="12026"/>
                    <a:pt x="117996" y="36242"/>
                    <a:pt x="116505" y="63132"/>
                  </a:cubicBezTo>
                  <a:cubicBezTo>
                    <a:pt x="115015" y="90022"/>
                    <a:pt x="94781" y="112137"/>
                    <a:pt x="68129" y="116005"/>
                  </a:cubicBezTo>
                  <a:cubicBezTo>
                    <a:pt x="41476" y="119873"/>
                    <a:pt x="15790" y="104424"/>
                    <a:pt x="6717" y="79067"/>
                  </a:cubicBezTo>
                  <a:cubicBezTo>
                    <a:pt x="-2357" y="53710"/>
                    <a:pt x="7696" y="25471"/>
                    <a:pt x="30752" y="11552"/>
                  </a:cubicBezTo>
                  <a:lnTo>
                    <a:pt x="29252" y="8506"/>
                  </a:lnTo>
                  <a:lnTo>
                    <a:pt x="36410" y="12062"/>
                  </a:lnTo>
                  <a:lnTo>
                    <a:pt x="35056" y="20300"/>
                  </a:lnTo>
                  <a:lnTo>
                    <a:pt x="33558" y="17254"/>
                  </a:lnTo>
                  <a:lnTo>
                    <a:pt x="33558" y="17254"/>
                  </a:lnTo>
                  <a:cubicBezTo>
                    <a:pt x="13259" y="29811"/>
                    <a:pt x="4591" y="54912"/>
                    <a:pt x="12815" y="77319"/>
                  </a:cubicBezTo>
                  <a:cubicBezTo>
                    <a:pt x="21039" y="99726"/>
                    <a:pt x="43887" y="113258"/>
                    <a:pt x="67489" y="109702"/>
                  </a:cubicBezTo>
                  <a:cubicBezTo>
                    <a:pt x="91091" y="106146"/>
                    <a:pt x="108937" y="86481"/>
                    <a:pt x="110194" y="62646"/>
                  </a:cubicBezTo>
                  <a:cubicBezTo>
                    <a:pt x="111450" y="38810"/>
                    <a:pt x="95770" y="17378"/>
                    <a:pt x="72673" y="11361"/>
                  </a:cubicBezTo>
                  <a:close/>
                </a:path>
              </a:pathLst>
            </a:cu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p12"/>
            <p:cNvSpPr/>
            <p:nvPr/>
          </p:nvSpPr>
          <p:spPr>
            <a:xfrm>
              <a:off x="1458745" y="487334"/>
              <a:ext cx="1498637" cy="877873"/>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4;p12"/>
            <p:cNvSpPr txBox="1"/>
            <p:nvPr/>
          </p:nvSpPr>
          <p:spPr>
            <a:xfrm>
              <a:off x="1531903" y="549521"/>
              <a:ext cx="1425479" cy="712739"/>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l-GR" sz="1800" dirty="0">
                  <a:solidFill>
                    <a:schemeClr val="lt1"/>
                  </a:solidFill>
                  <a:latin typeface="Calibri"/>
                  <a:ea typeface="Calibri"/>
                  <a:cs typeface="Calibri"/>
                  <a:sym typeface="Calibri"/>
                </a:rPr>
                <a:t>Καταφθάνει ο λογαριασμός του ηλεκτρικού σας ρεύματος</a:t>
              </a:r>
              <a:r>
                <a:rPr lang="el-GR" sz="1800" b="0" i="0" u="none" strike="noStrike" cap="none" dirty="0">
                  <a:solidFill>
                    <a:schemeClr val="lt1"/>
                  </a:solidFill>
                  <a:latin typeface="Calibri"/>
                  <a:ea typeface="Calibri"/>
                  <a:cs typeface="Calibri"/>
                  <a:sym typeface="Calibri"/>
                </a:rPr>
                <a:t> </a:t>
              </a:r>
            </a:p>
          </p:txBody>
        </p:sp>
        <p:sp>
          <p:nvSpPr>
            <p:cNvPr id="10" name="Google Shape;185;p12"/>
            <p:cNvSpPr/>
            <p:nvPr/>
          </p:nvSpPr>
          <p:spPr>
            <a:xfrm>
              <a:off x="2915910" y="1328629"/>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6;p12"/>
            <p:cNvSpPr txBox="1"/>
            <p:nvPr/>
          </p:nvSpPr>
          <p:spPr>
            <a:xfrm>
              <a:off x="2952489" y="1365208"/>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l-GR" sz="1800" b="0" i="0" u="none" strike="noStrike" cap="none">
                  <a:solidFill>
                    <a:schemeClr val="lt1"/>
                  </a:solidFill>
                  <a:latin typeface="Calibri"/>
                  <a:ea typeface="Calibri"/>
                  <a:cs typeface="Calibri"/>
                  <a:sym typeface="Calibri"/>
                </a:rPr>
                <a:t>Ανησυχείτε για το πώς θα τον πληρώσετε </a:t>
              </a:r>
            </a:p>
          </p:txBody>
        </p:sp>
        <p:sp>
          <p:nvSpPr>
            <p:cNvPr id="12" name="Google Shape;187;p12"/>
            <p:cNvSpPr/>
            <p:nvPr/>
          </p:nvSpPr>
          <p:spPr>
            <a:xfrm>
              <a:off x="2915910" y="2735617"/>
              <a:ext cx="1498637" cy="102492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8;p12"/>
            <p:cNvSpPr txBox="1"/>
            <p:nvPr/>
          </p:nvSpPr>
          <p:spPr>
            <a:xfrm>
              <a:off x="2957382" y="2909997"/>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l-GR" sz="1800" b="0" i="0" u="none" strike="noStrike" cap="none" dirty="0">
                  <a:solidFill>
                    <a:schemeClr val="lt1"/>
                  </a:solidFill>
                  <a:latin typeface="Calibri"/>
                  <a:ea typeface="Calibri"/>
                  <a:cs typeface="Calibri"/>
                  <a:sym typeface="Calibri"/>
                </a:rPr>
                <a:t>Αποφεύγετε τον λογαριασμό κρύβοντάς τον στο ντουλάπι της κουζίνας σας. </a:t>
              </a:r>
            </a:p>
          </p:txBody>
        </p:sp>
        <p:sp>
          <p:nvSpPr>
            <p:cNvPr id="14" name="Google Shape;189;p12"/>
            <p:cNvSpPr/>
            <p:nvPr/>
          </p:nvSpPr>
          <p:spPr>
            <a:xfrm>
              <a:off x="1458745" y="3852513"/>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0;p12"/>
            <p:cNvSpPr txBox="1"/>
            <p:nvPr/>
          </p:nvSpPr>
          <p:spPr>
            <a:xfrm>
              <a:off x="1495324" y="3889092"/>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l-GR" sz="1800" b="0" i="0" u="none" strike="noStrike" cap="none">
                  <a:solidFill>
                    <a:schemeClr val="lt1"/>
                  </a:solidFill>
                  <a:latin typeface="Calibri"/>
                  <a:ea typeface="Calibri"/>
                  <a:cs typeface="Calibri"/>
                  <a:sym typeface="Calibri"/>
                </a:rPr>
                <a:t>Ο λογαριασμός έχει ξεχαστεί. </a:t>
              </a:r>
            </a:p>
          </p:txBody>
        </p:sp>
        <p:sp>
          <p:nvSpPr>
            <p:cNvPr id="16" name="Google Shape;191;p12"/>
            <p:cNvSpPr/>
            <p:nvPr/>
          </p:nvSpPr>
          <p:spPr>
            <a:xfrm>
              <a:off x="1580" y="3011218"/>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2;p12"/>
            <p:cNvSpPr txBox="1"/>
            <p:nvPr/>
          </p:nvSpPr>
          <p:spPr>
            <a:xfrm>
              <a:off x="38159" y="3047797"/>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l-GR" sz="1800" b="0" i="0" u="none" strike="noStrike" cap="none">
                  <a:solidFill>
                    <a:schemeClr val="lt1"/>
                  </a:solidFill>
                  <a:latin typeface="Calibri"/>
                  <a:ea typeface="Calibri"/>
                  <a:cs typeface="Calibri"/>
                  <a:sym typeface="Calibri"/>
                </a:rPr>
                <a:t>Χαλαρώνετε. </a:t>
              </a:r>
            </a:p>
          </p:txBody>
        </p:sp>
        <p:sp>
          <p:nvSpPr>
            <p:cNvPr id="18" name="Google Shape;193;p12"/>
            <p:cNvSpPr/>
            <p:nvPr/>
          </p:nvSpPr>
          <p:spPr>
            <a:xfrm>
              <a:off x="1580" y="857841"/>
              <a:ext cx="1498637" cy="1624263"/>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p12"/>
            <p:cNvSpPr txBox="1"/>
            <p:nvPr/>
          </p:nvSpPr>
          <p:spPr>
            <a:xfrm>
              <a:off x="1579" y="1292050"/>
              <a:ext cx="1462059" cy="87787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l-GR" sz="1800" b="0" i="0" u="none" strike="noStrike" cap="none" dirty="0">
                  <a:solidFill>
                    <a:schemeClr val="lt1"/>
                  </a:solidFill>
                  <a:latin typeface="Calibri"/>
                  <a:ea typeface="Calibri"/>
                  <a:cs typeface="Calibri"/>
                  <a:sym typeface="Calibri"/>
                </a:rPr>
                <a:t>Σε λίγες εβδομάδες φτάνει ο επόμενος λογαριασμός σας, αφήνοντάς σας περισσότερο χρεωμένο. </a:t>
              </a:r>
            </a:p>
          </p:txBody>
        </p:sp>
      </p:grpSp>
    </p:spTree>
    <p:extLst>
      <p:ext uri="{BB962C8B-B14F-4D97-AF65-F5344CB8AC3E}">
        <p14:creationId xmlns:p14="http://schemas.microsoft.com/office/powerpoint/2010/main" val="252492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6750644" y="1875844"/>
            <a:ext cx="6043763" cy="6194322"/>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SzPts val="2100"/>
            </a:pPr>
            <a:r>
              <a:rPr lang="el-GR" sz="2400" b="1" u="sng"/>
              <a:t>Δραστηριότητα</a:t>
            </a:r>
          </a:p>
          <a:p>
            <a:pPr marL="442913" lvl="1" indent="-342900" rtl="0">
              <a:lnSpc>
                <a:spcPct val="100000"/>
              </a:lnSpc>
              <a:spcBef>
                <a:spcPts val="600"/>
              </a:spcBef>
              <a:spcAft>
                <a:spcPts val="0"/>
              </a:spcAft>
              <a:buSzPts val="2100"/>
              <a:buChar char="•"/>
            </a:pPr>
            <a:r>
              <a:rPr lang="el-GR" sz="2400"/>
              <a:t>Σε ζευγάρια, δημιουργήστε τον δικό σας κύκλο. </a:t>
            </a:r>
          </a:p>
          <a:p>
            <a:pPr marL="442913" lvl="1" indent="-342900" rtl="0">
              <a:lnSpc>
                <a:spcPct val="100000"/>
              </a:lnSpc>
              <a:spcBef>
                <a:spcPts val="600"/>
              </a:spcBef>
              <a:spcAft>
                <a:spcPts val="0"/>
              </a:spcAft>
              <a:buSzPts val="2100"/>
              <a:buChar char="•"/>
            </a:pPr>
            <a:r>
              <a:rPr lang="el-GR" sz="2400"/>
              <a:t>Προσδιορίστε παραδείγματα από κάτι που εσείς ή άτομα που γνωρίζετε έχετε κάνει. </a:t>
            </a:r>
          </a:p>
          <a:p>
            <a:pPr marL="442913" lvl="1" indent="-342900" rtl="0">
              <a:lnSpc>
                <a:spcPct val="100000"/>
              </a:lnSpc>
              <a:spcBef>
                <a:spcPts val="600"/>
              </a:spcBef>
              <a:spcAft>
                <a:spcPts val="0"/>
              </a:spcAft>
              <a:buSzPts val="2100"/>
              <a:buChar char="•"/>
            </a:pPr>
            <a:r>
              <a:rPr lang="el-GR" sz="2400"/>
              <a:t>Συζητήστε πώς αυτές οι συμπεριφορές χειροτερεύουν τα πράγματα για το άτομο ή την οικογένεια. </a:t>
            </a:r>
          </a:p>
          <a:p>
            <a:pPr marL="442913" lvl="1" indent="-342900" rtl="0">
              <a:lnSpc>
                <a:spcPct val="100000"/>
              </a:lnSpc>
              <a:spcBef>
                <a:spcPts val="600"/>
              </a:spcBef>
              <a:spcAft>
                <a:spcPts val="0"/>
              </a:spcAft>
              <a:buSzPts val="2100"/>
              <a:buChar char="•"/>
            </a:pPr>
            <a:r>
              <a:rPr lang="el-GR"/>
              <a:t>Όταν είστε έτοιμοι, παρουσιάστε τα συμπεράσματά σας στην ομάδα. </a:t>
            </a:r>
          </a:p>
          <a:p>
            <a:pPr marL="442913" lvl="1" indent="-342900" algn="just" rtl="0">
              <a:lnSpc>
                <a:spcPct val="100000"/>
              </a:lnSpc>
              <a:spcBef>
                <a:spcPts val="600"/>
              </a:spcBef>
              <a:spcAft>
                <a:spcPts val="0"/>
              </a:spcAft>
              <a:buSzPts val="2100"/>
              <a:buChar char="•"/>
            </a:pPr>
            <a:endParaRPr dirty="0"/>
          </a:p>
          <a:p>
            <a:pPr marL="0" lvl="0" indent="0" algn="just" rtl="0">
              <a:lnSpc>
                <a:spcPct val="100000"/>
              </a:lnSpc>
              <a:spcBef>
                <a:spcPts val="600"/>
              </a:spcBef>
              <a:spcAft>
                <a:spcPts val="0"/>
              </a:spcAft>
              <a:buClr>
                <a:schemeClr val="accent4"/>
              </a:buClr>
              <a:buSzPts val="2188"/>
              <a:buNone/>
            </a:pPr>
            <a:endParaRPr lang="en-US" dirty="0">
              <a:highlight>
                <a:srgbClr val="FFFF00"/>
              </a:highlight>
            </a:endParaRPr>
          </a:p>
        </p:txBody>
      </p:sp>
      <p:sp>
        <p:nvSpPr>
          <p:cNvPr id="202" name="Google Shape;202;p13"/>
          <p:cNvSpPr txBox="1">
            <a:spLocks noGrp="1"/>
          </p:cNvSpPr>
          <p:nvPr>
            <p:ph type="body" idx="2"/>
          </p:nvPr>
        </p:nvSpPr>
        <p:spPr>
          <a:xfrm>
            <a:off x="222540" y="463092"/>
            <a:ext cx="12331700" cy="1254542"/>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sz="2800" i="0" dirty="0"/>
              <a:t>Δραστηριότητα M3.6</a:t>
            </a:r>
          </a:p>
          <a:p>
            <a:pPr marL="0" lvl="0" indent="0" algn="l" rtl="0">
              <a:lnSpc>
                <a:spcPct val="90000"/>
              </a:lnSpc>
              <a:spcBef>
                <a:spcPts val="0"/>
              </a:spcBef>
              <a:spcAft>
                <a:spcPts val="0"/>
              </a:spcAft>
              <a:buClr>
                <a:schemeClr val="lt2"/>
              </a:buClr>
              <a:buSzPts val="2400"/>
              <a:buNone/>
            </a:pPr>
            <a:r>
              <a:rPr lang="el-GR" dirty="0"/>
              <a:t>Δημιουργήστε ένα παράδειγμα συναισθημάτων και οικονομικών, όπως οι αλόγιστες αγορές, ο τζόγος ή η </a:t>
            </a:r>
            <a:r>
              <a:rPr lang="el-GR" dirty="0" err="1"/>
              <a:t>εμμονική</a:t>
            </a:r>
            <a:r>
              <a:rPr lang="el-GR" dirty="0"/>
              <a:t> αποταμίευση</a:t>
            </a:r>
          </a:p>
        </p:txBody>
      </p:sp>
      <p:grpSp>
        <p:nvGrpSpPr>
          <p:cNvPr id="205" name="Google Shape;205;p13"/>
          <p:cNvGrpSpPr/>
          <p:nvPr/>
        </p:nvGrpSpPr>
        <p:grpSpPr>
          <a:xfrm>
            <a:off x="95719" y="1812529"/>
            <a:ext cx="6533536" cy="5830708"/>
            <a:chOff x="1345" y="640769"/>
            <a:chExt cx="4413437" cy="3902266"/>
          </a:xfrm>
        </p:grpSpPr>
        <p:sp>
          <p:nvSpPr>
            <p:cNvPr id="206" name="Google Shape;206;p13"/>
            <p:cNvSpPr/>
            <p:nvPr/>
          </p:nvSpPr>
          <p:spPr>
            <a:xfrm>
              <a:off x="256930" y="640769"/>
              <a:ext cx="3902266" cy="3902266"/>
            </a:xfrm>
            <a:custGeom>
              <a:avLst/>
              <a:gdLst/>
              <a:ahLst/>
              <a:cxnLst/>
              <a:rect l="l" t="t" r="r" b="b"/>
              <a:pathLst>
                <a:path w="120000" h="120000" extrusionOk="0">
                  <a:moveTo>
                    <a:pt x="71726" y="4814"/>
                  </a:moveTo>
                  <a:lnTo>
                    <a:pt x="71726" y="4814"/>
                  </a:lnTo>
                  <a:cubicBezTo>
                    <a:pt x="98612" y="10527"/>
                    <a:pt x="117468" y="34783"/>
                    <a:pt x="116373" y="62248"/>
                  </a:cubicBezTo>
                  <a:cubicBezTo>
                    <a:pt x="115278" y="89712"/>
                    <a:pt x="94550" y="112390"/>
                    <a:pt x="67295" y="115944"/>
                  </a:cubicBezTo>
                  <a:cubicBezTo>
                    <a:pt x="40039" y="119498"/>
                    <a:pt x="14189" y="102894"/>
                    <a:pt x="6088" y="76628"/>
                  </a:cubicBezTo>
                  <a:cubicBezTo>
                    <a:pt x="-2013" y="50363"/>
                    <a:pt x="9993" y="22082"/>
                    <a:pt x="34515" y="9666"/>
                  </a:cubicBezTo>
                  <a:lnTo>
                    <a:pt x="33198" y="6351"/>
                  </a:lnTo>
                  <a:lnTo>
                    <a:pt x="40397" y="10660"/>
                  </a:lnTo>
                  <a:lnTo>
                    <a:pt x="38299" y="19191"/>
                  </a:lnTo>
                  <a:lnTo>
                    <a:pt x="36983" y="15878"/>
                  </a:lnTo>
                  <a:cubicBezTo>
                    <a:pt x="15537" y="27065"/>
                    <a:pt x="5242" y="52052"/>
                    <a:pt x="12581" y="75100"/>
                  </a:cubicBezTo>
                  <a:cubicBezTo>
                    <a:pt x="19920" y="98148"/>
                    <a:pt x="42769" y="112581"/>
                    <a:pt x="66734" y="109307"/>
                  </a:cubicBezTo>
                  <a:cubicBezTo>
                    <a:pt x="90700" y="106034"/>
                    <a:pt x="108841" y="86003"/>
                    <a:pt x="109731" y="61832"/>
                  </a:cubicBezTo>
                  <a:cubicBezTo>
                    <a:pt x="110622" y="37660"/>
                    <a:pt x="94003" y="16349"/>
                    <a:pt x="70343" y="11321"/>
                  </a:cubicBezTo>
                  <a:close/>
                </a:path>
              </a:pathLst>
            </a:cu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1623703" y="670720"/>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txBox="1"/>
            <p:nvPr/>
          </p:nvSpPr>
          <p:spPr>
            <a:xfrm>
              <a:off x="1652229" y="699246"/>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09" name="Google Shape;209;p13"/>
            <p:cNvSpPr/>
            <p:nvPr/>
          </p:nvSpPr>
          <p:spPr>
            <a:xfrm>
              <a:off x="2924733" y="129726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txBox="1"/>
            <p:nvPr/>
          </p:nvSpPr>
          <p:spPr>
            <a:xfrm>
              <a:off x="2953259" y="132578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1" name="Google Shape;211;p13"/>
            <p:cNvSpPr/>
            <p:nvPr/>
          </p:nvSpPr>
          <p:spPr>
            <a:xfrm>
              <a:off x="3246061" y="270509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p:nvPr/>
          </p:nvSpPr>
          <p:spPr>
            <a:xfrm>
              <a:off x="3274587" y="273361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3" name="Google Shape;213;p13"/>
            <p:cNvSpPr/>
            <p:nvPr/>
          </p:nvSpPr>
          <p:spPr>
            <a:xfrm>
              <a:off x="2345720" y="3834084"/>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txBox="1"/>
            <p:nvPr/>
          </p:nvSpPr>
          <p:spPr>
            <a:xfrm>
              <a:off x="2374246" y="3862610"/>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5" name="Google Shape;215;p13"/>
            <p:cNvSpPr/>
            <p:nvPr/>
          </p:nvSpPr>
          <p:spPr>
            <a:xfrm>
              <a:off x="901686" y="3834084"/>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txBox="1"/>
            <p:nvPr/>
          </p:nvSpPr>
          <p:spPr>
            <a:xfrm>
              <a:off x="930212" y="3862610"/>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7" name="Google Shape;217;p13"/>
            <p:cNvSpPr/>
            <p:nvPr/>
          </p:nvSpPr>
          <p:spPr>
            <a:xfrm>
              <a:off x="1345" y="270509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txBox="1"/>
            <p:nvPr/>
          </p:nvSpPr>
          <p:spPr>
            <a:xfrm>
              <a:off x="29871" y="273361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9" name="Google Shape;219;p13"/>
            <p:cNvSpPr/>
            <p:nvPr/>
          </p:nvSpPr>
          <p:spPr>
            <a:xfrm>
              <a:off x="322673" y="129726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txBox="1"/>
            <p:nvPr/>
          </p:nvSpPr>
          <p:spPr>
            <a:xfrm>
              <a:off x="351199" y="132578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grpSp>
    </p:spTree>
    <p:extLst>
      <p:ext uri="{BB962C8B-B14F-4D97-AF65-F5344CB8AC3E}">
        <p14:creationId xmlns:p14="http://schemas.microsoft.com/office/powerpoint/2010/main" val="387882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277257" y="2515649"/>
            <a:ext cx="10842172" cy="2311845"/>
          </a:xfrm>
        </p:spPr>
        <p:txBody>
          <a:bodyPr/>
          <a:lstStyle/>
          <a:p>
            <a:pPr algn="l"/>
            <a:r>
              <a:rPr lang="el-GR" sz="2800"/>
              <a:t>Αναλογιστείτε τις προσωπικές εμπειρίες της ζωής σας και μοιραστείτε μια κατάσταση όπου νιώθετε ότι </a:t>
            </a:r>
            <a:r>
              <a:rPr lang="el-GR" sz="2800" b="1"/>
              <a:t>τα συναισθήματά σας επηρέασαν την απόφασή σας</a:t>
            </a:r>
            <a:r>
              <a:rPr lang="el-GR" sz="2800"/>
              <a:t> σε σχέση με τα χρήματα και μια κατάσταση όπου νιώθετε ότι </a:t>
            </a:r>
            <a:r>
              <a:rPr lang="el-GR" sz="2800" b="1"/>
              <a:t>δεν επιτρέψατε στα συναισθήματά σας να επηρεάσουν την απόφασή σας.</a:t>
            </a:r>
            <a:r>
              <a:rPr lang="el-GR" sz="2800"/>
              <a:t> </a:t>
            </a:r>
          </a:p>
        </p:txBody>
      </p:sp>
      <p:sp>
        <p:nvSpPr>
          <p:cNvPr id="3" name="Title 2"/>
          <p:cNvSpPr>
            <a:spLocks noGrp="1"/>
          </p:cNvSpPr>
          <p:nvPr>
            <p:ph type="title"/>
          </p:nvPr>
        </p:nvSpPr>
        <p:spPr>
          <a:xfrm>
            <a:off x="502500" y="432159"/>
            <a:ext cx="12330000" cy="1086398"/>
          </a:xfrm>
        </p:spPr>
        <p:txBody>
          <a:bodyPr>
            <a:normAutofit fontScale="90000"/>
          </a:bodyPr>
          <a:lstStyle/>
          <a:p>
            <a:r>
              <a:rPr lang="el-GR" sz="3200"/>
              <a:t> Δραστηριότητα M3.7
</a:t>
            </a:r>
            <a:br>
              <a:rPr lang="el-GR" sz="3200"/>
            </a:br>
            <a:r>
              <a:rPr lang="el-GR" sz="3200"/>
              <a:t> Διαχείριση συναισθημάτων </a:t>
            </a:r>
          </a:p>
        </p:txBody>
      </p:sp>
      <p:sp>
        <p:nvSpPr>
          <p:cNvPr id="4" name="Text Placeholder 3"/>
          <p:cNvSpPr>
            <a:spLocks noGrp="1"/>
          </p:cNvSpPr>
          <p:nvPr>
            <p:ph type="body" sz="quarter" idx="12"/>
          </p:nvPr>
        </p:nvSpPr>
        <p:spPr>
          <a:xfrm>
            <a:off x="500959" y="1639719"/>
            <a:ext cx="12331541" cy="602889"/>
          </a:xfrm>
        </p:spPr>
        <p:txBody>
          <a:bodyPr/>
          <a:lstStyle/>
          <a:p>
            <a:r>
              <a:rPr lang="el-GR" dirty="0"/>
              <a:t>Δραστηριότητα: </a:t>
            </a:r>
            <a:r>
              <a:rPr lang="el-GR" dirty="0" err="1"/>
              <a:t>Αναστοχασμός</a:t>
            </a:r>
            <a:endParaRPr lang="el-GR" dirty="0"/>
          </a:p>
        </p:txBody>
      </p:sp>
      <p:pic>
        <p:nvPicPr>
          <p:cNvPr id="6" name="Picture 5" descr="A picture containing silhouette, sunset&#10;&#10;Description automatically generated">
            <a:extLst>
              <a:ext uri="{FF2B5EF4-FFF2-40B4-BE49-F238E27FC236}">
                <a16:creationId xmlns:a16="http://schemas.microsoft.com/office/drawing/2014/main" id="{4ACA92E6-C72F-423A-9EA0-E930A18E0E7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V="1">
            <a:off x="5399212" y="4641364"/>
            <a:ext cx="3121152" cy="2432177"/>
          </a:xfrm>
          <a:prstGeom prst="rect">
            <a:avLst/>
          </a:prstGeom>
        </p:spPr>
      </p:pic>
    </p:spTree>
    <p:extLst>
      <p:ext uri="{BB962C8B-B14F-4D97-AF65-F5344CB8AC3E}">
        <p14:creationId xmlns:p14="http://schemas.microsoft.com/office/powerpoint/2010/main" val="389778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body" idx="1"/>
          </p:nvPr>
        </p:nvSpPr>
        <p:spPr>
          <a:xfrm>
            <a:off x="500064" y="1222862"/>
            <a:ext cx="8005307" cy="5783216"/>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0"/>
              </a:spcBef>
              <a:spcAft>
                <a:spcPts val="0"/>
              </a:spcAft>
              <a:buSzPts val="2100"/>
              <a:buFont typeface="Arial"/>
              <a:buChar char="•"/>
            </a:pPr>
            <a:r>
              <a:rPr lang="el-GR" sz="2400" dirty="0"/>
              <a:t>Ως άνθρωποι, αν και </a:t>
            </a:r>
            <a:r>
              <a:rPr lang="el-GR" sz="2400" b="1" dirty="0"/>
              <a:t>δεν μπορούμε να ελέγξουμε πλήρως</a:t>
            </a:r>
            <a:r>
              <a:rPr lang="el-GR" sz="2400" dirty="0"/>
              <a:t> τα συναισθήματά μας, </a:t>
            </a:r>
            <a:r>
              <a:rPr lang="el-GR" sz="2400" b="1" dirty="0"/>
              <a:t>μπορούμε να επηρεάσουμε</a:t>
            </a:r>
            <a:r>
              <a:rPr lang="el-GR" sz="2400" dirty="0"/>
              <a:t> το πώς αισθανόμαστε.  </a:t>
            </a:r>
          </a:p>
          <a:p>
            <a:pPr marL="0" lvl="0" indent="0" algn="l" rtl="0">
              <a:lnSpc>
                <a:spcPct val="100000"/>
              </a:lnSpc>
              <a:spcBef>
                <a:spcPts val="0"/>
              </a:spcBef>
              <a:spcAft>
                <a:spcPts val="0"/>
              </a:spcAft>
              <a:buSzPts val="2100"/>
            </a:pPr>
            <a:endParaRPr sz="2400" dirty="0"/>
          </a:p>
          <a:p>
            <a:pPr marL="342900" lvl="0" indent="-342900" algn="l" rtl="0">
              <a:lnSpc>
                <a:spcPct val="100000"/>
              </a:lnSpc>
              <a:spcBef>
                <a:spcPts val="600"/>
              </a:spcBef>
              <a:spcAft>
                <a:spcPts val="0"/>
              </a:spcAft>
              <a:buSzPts val="2100"/>
              <a:buFont typeface="Arial"/>
              <a:buChar char="•"/>
            </a:pPr>
            <a:r>
              <a:rPr lang="el-GR" sz="2400" dirty="0"/>
              <a:t>Υπάρχουν πολλές </a:t>
            </a:r>
            <a:r>
              <a:rPr lang="el-GR" sz="2400" b="1" dirty="0"/>
              <a:t>διαφορετικές στρατηγικές</a:t>
            </a:r>
            <a:r>
              <a:rPr lang="el-GR" sz="2400" dirty="0"/>
              <a:t> που μπορούμε να χρησιμοποιήσουμε για να ρυθμίσουμε τα συναισθήματά μας κατά τη διάρκεια αποφάσεων που σχετίζονται με τα χρήματα, όπως: </a:t>
            </a:r>
          </a:p>
          <a:p>
            <a:pPr marL="1092991" lvl="1" indent="-342900" algn="l" rtl="0">
              <a:lnSpc>
                <a:spcPct val="100000"/>
              </a:lnSpc>
              <a:spcBef>
                <a:spcPts val="600"/>
              </a:spcBef>
              <a:spcAft>
                <a:spcPts val="0"/>
              </a:spcAft>
              <a:buSzPts val="2100"/>
              <a:buChar char="•"/>
            </a:pPr>
            <a:r>
              <a:rPr lang="el-GR" sz="2400" dirty="0"/>
              <a:t>Να έχουμε </a:t>
            </a:r>
            <a:r>
              <a:rPr lang="el-GR" sz="2400" b="1" dirty="0" err="1"/>
              <a:t>ενσυνείδηση</a:t>
            </a:r>
            <a:r>
              <a:rPr lang="el-GR" sz="2400" dirty="0"/>
              <a:t> για να ρυθμίσουμε τα συναισθήματά μας </a:t>
            </a:r>
          </a:p>
          <a:p>
            <a:pPr marL="1092991" lvl="1" indent="-342900" algn="l" rtl="0">
              <a:lnSpc>
                <a:spcPct val="100000"/>
              </a:lnSpc>
              <a:spcBef>
                <a:spcPts val="600"/>
              </a:spcBef>
              <a:spcAft>
                <a:spcPts val="0"/>
              </a:spcAft>
              <a:buSzPts val="2100"/>
              <a:buChar char="•"/>
            </a:pPr>
            <a:r>
              <a:rPr lang="el-GR" sz="2400" b="1" dirty="0"/>
              <a:t>Επανεξέταση</a:t>
            </a:r>
            <a:r>
              <a:rPr lang="el-GR" sz="2400" dirty="0"/>
              <a:t> της κατάστασης για να δούμε αν μπορεί να προβληθεί μέσα από μια άλλη οπτική γωνία. </a:t>
            </a:r>
          </a:p>
          <a:p>
            <a:pPr marL="1092991" lvl="1" indent="-342900" algn="l" rtl="0">
              <a:lnSpc>
                <a:spcPct val="100000"/>
              </a:lnSpc>
              <a:spcBef>
                <a:spcPts val="600"/>
              </a:spcBef>
              <a:spcAft>
                <a:spcPts val="0"/>
              </a:spcAft>
              <a:buSzPts val="2100"/>
              <a:buChar char="•"/>
            </a:pPr>
            <a:r>
              <a:rPr lang="el-GR" sz="2400" b="1" dirty="0"/>
              <a:t>Να καταπιέζουμε</a:t>
            </a:r>
            <a:r>
              <a:rPr lang="el-GR" sz="2400" dirty="0"/>
              <a:t> το πώς αισθανόμαστε </a:t>
            </a:r>
          </a:p>
          <a:p>
            <a:pPr marL="1092991" lvl="1" indent="-342900" algn="l" rtl="0">
              <a:lnSpc>
                <a:spcPct val="100000"/>
              </a:lnSpc>
              <a:spcBef>
                <a:spcPts val="600"/>
              </a:spcBef>
              <a:spcAft>
                <a:spcPts val="0"/>
              </a:spcAft>
              <a:buSzPts val="2100"/>
              <a:buChar char="•"/>
            </a:pPr>
            <a:r>
              <a:rPr lang="el-GR" sz="2400" b="1" dirty="0"/>
              <a:t>Να αποδεχόμαστε</a:t>
            </a:r>
            <a:r>
              <a:rPr lang="el-GR" sz="2400" dirty="0"/>
              <a:t> το πώς αισθανόμαστε </a:t>
            </a:r>
          </a:p>
        </p:txBody>
      </p:sp>
      <p:sp>
        <p:nvSpPr>
          <p:cNvPr id="251" name="Google Shape;251;p16"/>
          <p:cNvSpPr txBox="1">
            <a:spLocks noGrp="1"/>
          </p:cNvSpPr>
          <p:nvPr>
            <p:ph type="body" idx="2"/>
          </p:nvPr>
        </p:nvSpPr>
        <p:spPr>
          <a:xfrm>
            <a:off x="500064" y="43466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sz="2000" dirty="0"/>
              <a:t>Χρήσιμες στρατηγικές για τη ρύθμιση των συναισθημάτων κατά τη διάρκεια δυνητικά </a:t>
            </a:r>
            <a:r>
              <a:rPr lang="el-GR" sz="2000" dirty="0" err="1"/>
              <a:t>στρεσογόνων</a:t>
            </a:r>
            <a:r>
              <a:rPr lang="el-GR" sz="2000" dirty="0"/>
              <a:t> συζητήσεων σχετικά με τα χρήματα.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897" y="1158484"/>
            <a:ext cx="3290246" cy="5847594"/>
          </a:xfrm>
          <a:prstGeom prst="rect">
            <a:avLst/>
          </a:prstGeom>
        </p:spPr>
      </p:pic>
    </p:spTree>
    <p:extLst>
      <p:ext uri="{BB962C8B-B14F-4D97-AF65-F5344CB8AC3E}">
        <p14:creationId xmlns:p14="http://schemas.microsoft.com/office/powerpoint/2010/main" val="64209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l-GR" sz="3600"/>
              <a:t>Εργασίες για προσωπική μελέτη:</a:t>
            </a:r>
            <a:endParaRPr lang="el-GR" sz="3600" dirty="0"/>
          </a:p>
        </p:txBody>
      </p:sp>
      <p:sp>
        <p:nvSpPr>
          <p:cNvPr id="10" name="TextBox 9">
            <a:extLst>
              <a:ext uri="{FF2B5EF4-FFF2-40B4-BE49-F238E27FC236}">
                <a16:creationId xmlns:a16="http://schemas.microsoft.com/office/drawing/2014/main" id="{549B7878-E4F5-4A1C-954A-A6C350DF90A4}"/>
              </a:ext>
            </a:extLst>
          </p:cNvPr>
          <p:cNvSpPr txBox="1"/>
          <p:nvPr/>
        </p:nvSpPr>
        <p:spPr>
          <a:xfrm>
            <a:off x="1411566" y="1900743"/>
            <a:ext cx="9964645" cy="4031873"/>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l-GR" sz="3200" b="1" dirty="0">
                <a:solidFill>
                  <a:schemeClr val="accent4"/>
                </a:solidFill>
              </a:rPr>
              <a:t>Συμπληρώστε τη δική σας έρευνα για τις δυνάμεις του χαρακτήρα σας στη διεύθυνση: https://www.viacharacter.org/survey/account/register  </a:t>
            </a:r>
          </a:p>
          <a:p>
            <a:pPr marL="342900" indent="-342900">
              <a:buClr>
                <a:srgbClr val="097D74"/>
              </a:buClr>
              <a:buFont typeface="Arial" panose="020B0604020202020204" pitchFamily="34" charset="0"/>
              <a:buChar char="•"/>
            </a:pPr>
            <a:r>
              <a:rPr lang="el-GR" sz="3200" b="1" dirty="0">
                <a:solidFill>
                  <a:srgbClr val="097D74"/>
                </a:solidFill>
                <a:latin typeface="Calibri"/>
                <a:cs typeface="Calibri"/>
                <a:sym typeface="Calibri"/>
              </a:rPr>
              <a:t>Εξερευνήστε το υλικό για την Εισαγωγική Εκπαίδευση Γονέων για τις Συνεδρίες 3 &amp; 4.</a:t>
            </a:r>
          </a:p>
          <a:p>
            <a:pPr marL="342900" indent="-342900">
              <a:buClr>
                <a:srgbClr val="097D74"/>
              </a:buClr>
              <a:buFont typeface="Arial" panose="020B0604020202020204" pitchFamily="34" charset="0"/>
              <a:buChar char="•"/>
            </a:pPr>
            <a:r>
              <a:rPr lang="el-GR" sz="3200" b="1" dirty="0">
                <a:solidFill>
                  <a:srgbClr val="097D74"/>
                </a:solidFill>
                <a:latin typeface="Calibri"/>
                <a:cs typeface="Calibri"/>
                <a:sym typeface="Calibri"/>
              </a:rPr>
              <a:t>Μεταβείτε διαδικτυακά στη Βιβλιοθήκη Οικονομικού Αλφαβητισμού Money </a:t>
            </a:r>
            <a:r>
              <a:rPr lang="el-GR" sz="3200" b="1" dirty="0" err="1">
                <a:solidFill>
                  <a:srgbClr val="097D74"/>
                </a:solidFill>
                <a:latin typeface="Calibri"/>
                <a:cs typeface="Calibri"/>
                <a:sym typeface="Calibri"/>
              </a:rPr>
              <a:t>Matters</a:t>
            </a:r>
            <a:r>
              <a:rPr lang="el-GR" sz="3200" b="1" dirty="0">
                <a:solidFill>
                  <a:srgbClr val="097D74"/>
                </a:solidFill>
                <a:latin typeface="Calibri"/>
                <a:cs typeface="Calibri"/>
                <a:sym typeface="Calibri"/>
              </a:rPr>
              <a:t> για να συμπληρώσετε την Ψηφιακή Κάρτα για την ενότητα 3.</a:t>
            </a:r>
          </a:p>
        </p:txBody>
      </p:sp>
      <p:pic>
        <p:nvPicPr>
          <p:cNvPr id="7" name="Picture 6">
            <a:extLst>
              <a:ext uri="{FF2B5EF4-FFF2-40B4-BE49-F238E27FC236}">
                <a16:creationId xmlns:a16="http://schemas.microsoft.com/office/drawing/2014/main" id="{BC2AECE0-1319-86F7-86C4-6E36473BC5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4443" y="5549462"/>
            <a:ext cx="2419350" cy="2188922"/>
          </a:xfrm>
          <a:prstGeom prst="rect">
            <a:avLst/>
          </a:prstGeom>
          <a:noFill/>
          <a:ln>
            <a:noFill/>
          </a:ln>
        </p:spPr>
      </p:pic>
      <p:pic>
        <p:nvPicPr>
          <p:cNvPr id="9" name="Picture 8">
            <a:extLst>
              <a:ext uri="{FF2B5EF4-FFF2-40B4-BE49-F238E27FC236}">
                <a16:creationId xmlns:a16="http://schemas.microsoft.com/office/drawing/2014/main" id="{28BCBC4E-E569-A329-C1E1-339C32683E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811" y="5549462"/>
            <a:ext cx="2552700" cy="2188922"/>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94071" y="2961590"/>
            <a:ext cx="6107071" cy="1582520"/>
          </a:xfrm>
        </p:spPr>
        <p:txBody>
          <a:bodyPr/>
          <a:lstStyle/>
          <a:p>
            <a:r>
              <a:rPr lang="el-GR"/>
              <a:t>Σας ευχαριστούμε για την παρουσία σας, ελπίζουμε να το βρήκατε χρήσιμο.</a:t>
            </a:r>
            <a:br>
              <a:rPr lang="el-GR"/>
            </a:br>
            <a:br>
              <a:rPr lang="el-GR"/>
            </a:br>
            <a:endParaRPr lang="el-GR"/>
          </a:p>
        </p:txBody>
      </p:sp>
    </p:spTree>
    <p:extLst>
      <p:ext uri="{BB962C8B-B14F-4D97-AF65-F5344CB8AC3E}">
        <p14:creationId xmlns:p14="http://schemas.microsoft.com/office/powerpoint/2010/main" val="382164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200" dirty="0"/>
              <a:t>Ενότητα </a:t>
            </a:r>
            <a:r>
              <a:rPr lang="el-GR" sz="3200"/>
              <a:t>3 Σχεδιάγραμμα της συνεδρίας</a:t>
            </a:r>
          </a:p>
        </p:txBody>
      </p:sp>
      <p:pic>
        <p:nvPicPr>
          <p:cNvPr id="14" name="Content Placeholder 1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9564182" y="3378430"/>
            <a:ext cx="1515497" cy="1704937"/>
          </a:xfrm>
        </p:spPr>
      </p:pic>
      <p:sp>
        <p:nvSpPr>
          <p:cNvPr id="10" name="Oval 9"/>
          <p:cNvSpPr/>
          <p:nvPr/>
        </p:nvSpPr>
        <p:spPr>
          <a:xfrm>
            <a:off x="1533377" y="2422333"/>
            <a:ext cx="2315497"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Προθέρμανση</a:t>
            </a:r>
          </a:p>
        </p:txBody>
      </p:sp>
      <p:sp>
        <p:nvSpPr>
          <p:cNvPr id="11" name="Oval 10"/>
          <p:cNvSpPr/>
          <p:nvPr/>
        </p:nvSpPr>
        <p:spPr>
          <a:xfrm>
            <a:off x="1563328" y="5083367"/>
            <a:ext cx="2315497"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Τέλος </a:t>
            </a:r>
          </a:p>
        </p:txBody>
      </p:sp>
      <p:sp>
        <p:nvSpPr>
          <p:cNvPr id="12" name="Rounded Rectangle 11"/>
          <p:cNvSpPr/>
          <p:nvPr/>
        </p:nvSpPr>
        <p:spPr>
          <a:xfrm>
            <a:off x="5764169" y="2527008"/>
            <a:ext cx="2639962" cy="1225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Δραστηριότητες σχετικά με την ασφάλεια των χρημάτων </a:t>
            </a:r>
          </a:p>
        </p:txBody>
      </p:sp>
      <p:sp>
        <p:nvSpPr>
          <p:cNvPr id="13" name="Rounded Rectangle 12"/>
          <p:cNvSpPr/>
          <p:nvPr/>
        </p:nvSpPr>
        <p:spPr>
          <a:xfrm>
            <a:off x="5715183" y="4540470"/>
            <a:ext cx="2639962" cy="1516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Δραστηριότητες σχετικά με τα συναισθήματα που συνδέονται με τα χρήματα </a:t>
            </a:r>
          </a:p>
        </p:txBody>
      </p:sp>
      <p:sp>
        <p:nvSpPr>
          <p:cNvPr id="15" name="Right Arrow 14"/>
          <p:cNvSpPr/>
          <p:nvPr/>
        </p:nvSpPr>
        <p:spPr>
          <a:xfrm>
            <a:off x="4305076" y="2858522"/>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09654">
            <a:off x="8584809" y="3118676"/>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451370">
            <a:off x="8584756" y="5145200"/>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4295558" y="5439320"/>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4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2735489"/>
            <a:ext cx="12331402" cy="5129444"/>
          </a:xfrm>
        </p:spPr>
        <p:txBody>
          <a:bodyPr/>
          <a:lstStyle/>
          <a:p>
            <a:r>
              <a:rPr lang="el-GR" sz="3200"/>
              <a:t>Φανταστείτε ότι μόλις κερδίσατε το λαχείο των 25 εκατομμυρίων ευρώ ή λιρών. </a:t>
            </a:r>
          </a:p>
          <a:p>
            <a:endParaRPr lang="en-US" sz="3200" dirty="0"/>
          </a:p>
          <a:p>
            <a:r>
              <a:rPr lang="el-GR" sz="3200"/>
              <a:t>Απαριθμήστε όλα τα πράγματα που θα κάνατε με τα χρήματα και προσθέστε μια πρόταση για το τι σημαίνει ή γιατί είναι σημαντικό για εσάς. </a:t>
            </a:r>
          </a:p>
          <a:p>
            <a:endParaRPr lang="en-GB" sz="3200" dirty="0"/>
          </a:p>
          <a:p>
            <a:r>
              <a:rPr lang="el-GR" sz="3200"/>
              <a:t>Δεν υπάρχει όριο στον αριθμό των πραγμάτων που μπορείτε να καταγράψετε, αρκεί να μπορείτε να τα γράψετε μέσα σε 5 λεπτά.</a:t>
            </a:r>
          </a:p>
        </p:txBody>
      </p:sp>
      <p:sp>
        <p:nvSpPr>
          <p:cNvPr id="3" name="Title 2"/>
          <p:cNvSpPr>
            <a:spLocks noGrp="1"/>
          </p:cNvSpPr>
          <p:nvPr>
            <p:ph type="title"/>
          </p:nvPr>
        </p:nvSpPr>
        <p:spPr>
          <a:xfrm>
            <a:off x="499925" y="373368"/>
            <a:ext cx="12330000" cy="997519"/>
          </a:xfrm>
        </p:spPr>
        <p:txBody>
          <a:bodyPr>
            <a:noAutofit/>
          </a:bodyPr>
          <a:lstStyle/>
          <a:p>
            <a:r>
              <a:rPr lang="el-GR" sz="3200"/>
              <a:t>Δραστηριότητα M3.1α                                                    Προθέρμανση    Μεγάλη νίκη στο λαχείο </a:t>
            </a:r>
          </a:p>
        </p:txBody>
      </p:sp>
      <p:sp>
        <p:nvSpPr>
          <p:cNvPr id="4" name="Text Placeholder 3"/>
          <p:cNvSpPr>
            <a:spLocks noGrp="1"/>
          </p:cNvSpPr>
          <p:nvPr>
            <p:ph type="body" sz="quarter" idx="12"/>
          </p:nvPr>
        </p:nvSpPr>
        <p:spPr>
          <a:xfrm>
            <a:off x="499925" y="1750756"/>
            <a:ext cx="12331541" cy="602889"/>
          </a:xfrm>
        </p:spPr>
        <p:txBody>
          <a:bodyPr/>
          <a:lstStyle/>
          <a:p>
            <a:r>
              <a:rPr lang="el-GR"/>
              <a:t>Φανταστείτε...</a:t>
            </a:r>
          </a:p>
        </p:txBody>
      </p:sp>
      <p:pic>
        <p:nvPicPr>
          <p:cNvPr id="6" name="Picture 5" descr="A picture containing text, receipt&#10;&#10;Description automatically generated">
            <a:extLst>
              <a:ext uri="{FF2B5EF4-FFF2-40B4-BE49-F238E27FC236}">
                <a16:creationId xmlns:a16="http://schemas.microsoft.com/office/drawing/2014/main" id="{C6E70546-FB86-3FB6-293E-4F2C9470B94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91056" y="872127"/>
            <a:ext cx="1637747" cy="1774371"/>
          </a:xfrm>
          <a:prstGeom prst="rect">
            <a:avLst/>
          </a:prstGeom>
        </p:spPr>
      </p:pic>
    </p:spTree>
    <p:extLst>
      <p:ext uri="{BB962C8B-B14F-4D97-AF65-F5344CB8AC3E}">
        <p14:creationId xmlns:p14="http://schemas.microsoft.com/office/powerpoint/2010/main" val="258239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2152015"/>
            <a:ext cx="12331402" cy="5129444"/>
          </a:xfrm>
        </p:spPr>
        <p:txBody>
          <a:bodyPr/>
          <a:lstStyle/>
          <a:p>
            <a:r>
              <a:rPr lang="el-GR" sz="3200"/>
              <a:t>Ταξινομήστε τα αντικείμενα στις ακόλουθες κατηγορίες:</a:t>
            </a:r>
          </a:p>
          <a:p>
            <a:r>
              <a:rPr lang="el-GR" sz="3200"/>
              <a:t> </a:t>
            </a:r>
          </a:p>
          <a:p>
            <a:pPr marL="457200" indent="-457200">
              <a:buFont typeface="Arial" panose="020B0604020202020204" pitchFamily="34" charset="0"/>
              <a:buChar char="•"/>
            </a:pPr>
            <a:r>
              <a:rPr lang="el-GR" sz="3200"/>
              <a:t>Υλικά αντικείμενα </a:t>
            </a:r>
          </a:p>
          <a:p>
            <a:pPr marL="457200" indent="-457200">
              <a:buFont typeface="Arial" panose="020B0604020202020204" pitchFamily="34" charset="0"/>
              <a:buChar char="•"/>
            </a:pPr>
            <a:r>
              <a:rPr lang="el-GR" sz="3200"/>
              <a:t>Φίλοι και οικογένεια </a:t>
            </a:r>
          </a:p>
          <a:p>
            <a:pPr marL="457200" indent="-457200">
              <a:buFont typeface="Arial" panose="020B0604020202020204" pitchFamily="34" charset="0"/>
              <a:buChar char="•"/>
            </a:pPr>
            <a:r>
              <a:rPr lang="el-GR" sz="3200"/>
              <a:t>Ταξίδια και πολυτέλεια </a:t>
            </a:r>
          </a:p>
          <a:p>
            <a:pPr marL="457200" indent="-457200">
              <a:buFont typeface="Arial" panose="020B0604020202020204" pitchFamily="34" charset="0"/>
              <a:buChar char="•"/>
            </a:pPr>
            <a:r>
              <a:rPr lang="el-GR" sz="3200"/>
              <a:t>Άλλο________</a:t>
            </a:r>
          </a:p>
          <a:p>
            <a:endParaRPr lang="en-US" sz="3200" dirty="0"/>
          </a:p>
        </p:txBody>
      </p:sp>
      <p:sp>
        <p:nvSpPr>
          <p:cNvPr id="3" name="Title 2"/>
          <p:cNvSpPr>
            <a:spLocks noGrp="1"/>
          </p:cNvSpPr>
          <p:nvPr>
            <p:ph type="title"/>
          </p:nvPr>
        </p:nvSpPr>
        <p:spPr>
          <a:xfrm>
            <a:off x="502500" y="432158"/>
            <a:ext cx="12330000" cy="1108415"/>
          </a:xfrm>
        </p:spPr>
        <p:txBody>
          <a:bodyPr>
            <a:normAutofit/>
          </a:bodyPr>
          <a:lstStyle/>
          <a:p>
            <a:r>
              <a:rPr lang="el-GR" sz="3200"/>
              <a:t>Δραστηριότητα M3.1α                                                               Μεγάλη νίκη στο λαχείο </a:t>
            </a:r>
          </a:p>
        </p:txBody>
      </p:sp>
      <p:sp>
        <p:nvSpPr>
          <p:cNvPr id="4" name="Text Placeholder 3"/>
          <p:cNvSpPr>
            <a:spLocks noGrp="1"/>
          </p:cNvSpPr>
          <p:nvPr>
            <p:ph type="body" sz="quarter" idx="12"/>
          </p:nvPr>
        </p:nvSpPr>
        <p:spPr>
          <a:xfrm>
            <a:off x="500064" y="1544850"/>
            <a:ext cx="12331541" cy="602889"/>
          </a:xfrm>
        </p:spPr>
        <p:txBody>
          <a:bodyPr/>
          <a:lstStyle/>
          <a:p>
            <a:r>
              <a:rPr lang="el-GR"/>
              <a:t>Τώρα...</a:t>
            </a:r>
          </a:p>
        </p:txBody>
      </p:sp>
      <p:pic>
        <p:nvPicPr>
          <p:cNvPr id="5" name="Picture 4" descr="A picture containing text, receipt&#10;&#10;Description automatically generated">
            <a:extLst>
              <a:ext uri="{FF2B5EF4-FFF2-40B4-BE49-F238E27FC236}">
                <a16:creationId xmlns:a16="http://schemas.microsoft.com/office/drawing/2014/main" id="{E0E6613D-9A62-9E06-4810-064227FBF3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68411" y="1262692"/>
            <a:ext cx="1637747" cy="1774371"/>
          </a:xfrm>
          <a:prstGeom prst="rect">
            <a:avLst/>
          </a:prstGeom>
        </p:spPr>
      </p:pic>
    </p:spTree>
    <p:extLst>
      <p:ext uri="{BB962C8B-B14F-4D97-AF65-F5344CB8AC3E}">
        <p14:creationId xmlns:p14="http://schemas.microsoft.com/office/powerpoint/2010/main" val="282493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3154679"/>
            <a:ext cx="12331402" cy="2587539"/>
          </a:xfrm>
        </p:spPr>
        <p:txBody>
          <a:bodyPr/>
          <a:lstStyle/>
          <a:p>
            <a:pPr algn="l"/>
            <a:r>
              <a:rPr lang="el-GR" sz="3200"/>
              <a:t>Ποιες από αυτές τις κατηγορίες αναγνωρίζετε ως προτεραιότητες και ποιες ως μακροπρόθεσμους στόχους; </a:t>
            </a:r>
          </a:p>
        </p:txBody>
      </p:sp>
      <p:sp>
        <p:nvSpPr>
          <p:cNvPr id="3" name="Title 2"/>
          <p:cNvSpPr>
            <a:spLocks noGrp="1"/>
          </p:cNvSpPr>
          <p:nvPr>
            <p:ph type="title"/>
          </p:nvPr>
        </p:nvSpPr>
        <p:spPr>
          <a:xfrm>
            <a:off x="502500" y="432158"/>
            <a:ext cx="12330000" cy="1331323"/>
          </a:xfrm>
        </p:spPr>
        <p:txBody>
          <a:bodyPr>
            <a:normAutofit/>
          </a:bodyPr>
          <a:lstStyle/>
          <a:p>
            <a:r>
              <a:rPr lang="el-GR" sz="3200" dirty="0"/>
              <a:t> Δραστηριότητα M3.1α συνέχεια                                                 Μεγάλη</a:t>
            </a:r>
            <a:r>
              <a:rPr lang="en-US" sz="3200" dirty="0"/>
              <a:t> </a:t>
            </a:r>
            <a:r>
              <a:rPr lang="el-GR" sz="3200" dirty="0"/>
              <a:t> νίκη στο λαχείο </a:t>
            </a:r>
          </a:p>
        </p:txBody>
      </p:sp>
      <p:sp>
        <p:nvSpPr>
          <p:cNvPr id="4" name="Text Placeholder 3"/>
          <p:cNvSpPr>
            <a:spLocks noGrp="1"/>
          </p:cNvSpPr>
          <p:nvPr>
            <p:ph type="body" sz="quarter" idx="12"/>
          </p:nvPr>
        </p:nvSpPr>
        <p:spPr>
          <a:xfrm>
            <a:off x="499925" y="2117718"/>
            <a:ext cx="12331541" cy="602889"/>
          </a:xfrm>
        </p:spPr>
        <p:txBody>
          <a:bodyPr/>
          <a:lstStyle/>
          <a:p>
            <a:r>
              <a:rPr lang="el-GR"/>
              <a:t>Τέλος...</a:t>
            </a:r>
          </a:p>
        </p:txBody>
      </p:sp>
      <p:pic>
        <p:nvPicPr>
          <p:cNvPr id="5" name="Picture 4" descr="A picture containing text, receipt&#10;&#10;Description automatically generated">
            <a:extLst>
              <a:ext uri="{FF2B5EF4-FFF2-40B4-BE49-F238E27FC236}">
                <a16:creationId xmlns:a16="http://schemas.microsoft.com/office/drawing/2014/main" id="{D7643E5E-27F6-BC42-5506-B212283A48E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72699" y="1310367"/>
            <a:ext cx="1637747" cy="1774371"/>
          </a:xfrm>
          <a:prstGeom prst="rect">
            <a:avLst/>
          </a:prstGeom>
        </p:spPr>
      </p:pic>
    </p:spTree>
    <p:extLst>
      <p:ext uri="{BB962C8B-B14F-4D97-AF65-F5344CB8AC3E}">
        <p14:creationId xmlns:p14="http://schemas.microsoft.com/office/powerpoint/2010/main" val="323905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AAA00-CBE9-9C1D-938E-CE0B6232CCAA}"/>
              </a:ext>
            </a:extLst>
          </p:cNvPr>
          <p:cNvSpPr>
            <a:spLocks noGrp="1"/>
          </p:cNvSpPr>
          <p:nvPr>
            <p:ph sz="quarter" idx="11"/>
          </p:nvPr>
        </p:nvSpPr>
        <p:spPr>
          <a:xfrm>
            <a:off x="500064" y="2670629"/>
            <a:ext cx="12331402" cy="4443190"/>
          </a:xfrm>
        </p:spPr>
        <p:txBody>
          <a:bodyPr/>
          <a:lstStyle/>
          <a:p>
            <a:r>
              <a:rPr lang="el-GR" sz="3200" b="1"/>
              <a:t>Οφέλη ή Κίνδυνοι</a:t>
            </a:r>
          </a:p>
          <a:p>
            <a:endParaRPr lang="en-GB" sz="3600" dirty="0"/>
          </a:p>
        </p:txBody>
      </p:sp>
      <p:sp>
        <p:nvSpPr>
          <p:cNvPr id="3" name="Title 2">
            <a:extLst>
              <a:ext uri="{FF2B5EF4-FFF2-40B4-BE49-F238E27FC236}">
                <a16:creationId xmlns:a16="http://schemas.microsoft.com/office/drawing/2014/main" id="{1A75612E-C700-276B-0B9F-76014B51FEE5}"/>
              </a:ext>
            </a:extLst>
          </p:cNvPr>
          <p:cNvSpPr>
            <a:spLocks noGrp="1"/>
          </p:cNvSpPr>
          <p:nvPr>
            <p:ph type="title"/>
          </p:nvPr>
        </p:nvSpPr>
        <p:spPr>
          <a:xfrm>
            <a:off x="502500" y="432158"/>
            <a:ext cx="12330000" cy="1197373"/>
          </a:xfrm>
        </p:spPr>
        <p:txBody>
          <a:bodyPr>
            <a:normAutofit fontScale="90000"/>
          </a:bodyPr>
          <a:lstStyle/>
          <a:p>
            <a:r>
              <a:rPr lang="el-GR" sz="3200"/>
              <a:t>Δραστηριότητα M3.2a 
</a:t>
            </a:r>
            <a:br>
              <a:rPr lang="el-GR" sz="3200"/>
            </a:br>
            <a:r>
              <a:rPr lang="el-GR" sz="3200"/>
              <a:t>Διατήρηση της ασφάλειας των χρημάτων</a:t>
            </a:r>
          </a:p>
        </p:txBody>
      </p:sp>
      <p:sp>
        <p:nvSpPr>
          <p:cNvPr id="4" name="Text Placeholder 3">
            <a:extLst>
              <a:ext uri="{FF2B5EF4-FFF2-40B4-BE49-F238E27FC236}">
                <a16:creationId xmlns:a16="http://schemas.microsoft.com/office/drawing/2014/main" id="{5F195DA3-3228-56E0-0EEE-CC9F0246CEB6}"/>
              </a:ext>
            </a:extLst>
          </p:cNvPr>
          <p:cNvSpPr>
            <a:spLocks noGrp="1"/>
          </p:cNvSpPr>
          <p:nvPr>
            <p:ph type="body" sz="quarter" idx="12"/>
          </p:nvPr>
        </p:nvSpPr>
        <p:spPr>
          <a:xfrm>
            <a:off x="500064" y="1629532"/>
            <a:ext cx="12331541" cy="602889"/>
          </a:xfrm>
        </p:spPr>
        <p:txBody>
          <a:bodyPr/>
          <a:lstStyle/>
          <a:p>
            <a:r>
              <a:rPr lang="el-GR"/>
              <a:t>Ας παίξουμε!</a:t>
            </a:r>
          </a:p>
        </p:txBody>
      </p:sp>
      <p:sp>
        <p:nvSpPr>
          <p:cNvPr id="5" name="Speech Bubble: Oval 4">
            <a:extLst>
              <a:ext uri="{FF2B5EF4-FFF2-40B4-BE49-F238E27FC236}">
                <a16:creationId xmlns:a16="http://schemas.microsoft.com/office/drawing/2014/main" id="{3D90605E-5C49-B6EC-3899-C8034FA2D3DC}"/>
              </a:ext>
            </a:extLst>
          </p:cNvPr>
          <p:cNvSpPr/>
          <p:nvPr/>
        </p:nvSpPr>
        <p:spPr>
          <a:xfrm>
            <a:off x="3425372" y="3077028"/>
            <a:ext cx="5979885" cy="2743200"/>
          </a:xfrm>
          <a:prstGeom prst="wedgeEllipseCallout">
            <a:avLst>
              <a:gd name="adj1" fmla="val -72693"/>
              <a:gd name="adj2" fmla="val 66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1F4E83"/>
                </a:solidFill>
              </a:rPr>
              <a:t>Δείξτε την απάντησή σας στις προτάσεις του/της συντονιστή/-</a:t>
            </a:r>
            <a:r>
              <a:rPr lang="el-GR" sz="3600" b="1" dirty="0" err="1">
                <a:solidFill>
                  <a:srgbClr val="1F4E83"/>
                </a:solidFill>
              </a:rPr>
              <a:t>στριας</a:t>
            </a:r>
            <a:r>
              <a:rPr lang="el-GR" sz="3600" b="1" dirty="0">
                <a:solidFill>
                  <a:srgbClr val="1F4E83"/>
                </a:solidFill>
              </a:rPr>
              <a:t>.</a:t>
            </a:r>
          </a:p>
        </p:txBody>
      </p:sp>
    </p:spTree>
    <p:extLst>
      <p:ext uri="{BB962C8B-B14F-4D97-AF65-F5344CB8AC3E}">
        <p14:creationId xmlns:p14="http://schemas.microsoft.com/office/powerpoint/2010/main" val="125219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106612" y="2189663"/>
            <a:ext cx="9118600" cy="5129213"/>
          </a:xfrm>
        </p:spPr>
      </p:pic>
      <p:sp>
        <p:nvSpPr>
          <p:cNvPr id="3" name="Title 2"/>
          <p:cNvSpPr>
            <a:spLocks noGrp="1"/>
          </p:cNvSpPr>
          <p:nvPr>
            <p:ph type="title"/>
          </p:nvPr>
        </p:nvSpPr>
        <p:spPr/>
        <p:txBody>
          <a:bodyPr>
            <a:normAutofit fontScale="90000"/>
          </a:bodyPr>
          <a:lstStyle/>
          <a:p>
            <a:r>
              <a:rPr lang="el-GR" sz="3600"/>
              <a:t>Δραστηριότητα M3.2b 
</a:t>
            </a:r>
            <a:br>
              <a:rPr lang="el-GR" sz="3600"/>
            </a:br>
            <a:r>
              <a:rPr lang="el-GR" sz="3600"/>
              <a:t>Διατήρηση της ασφάλειας των χρημάτων  </a:t>
            </a:r>
          </a:p>
        </p:txBody>
      </p:sp>
      <p:sp>
        <p:nvSpPr>
          <p:cNvPr id="4" name="Text Placeholder 3"/>
          <p:cNvSpPr>
            <a:spLocks noGrp="1"/>
          </p:cNvSpPr>
          <p:nvPr>
            <p:ph type="body" sz="quarter" idx="12"/>
          </p:nvPr>
        </p:nvSpPr>
        <p:spPr>
          <a:xfrm>
            <a:off x="500142" y="1381486"/>
            <a:ext cx="12331541" cy="602889"/>
          </a:xfrm>
        </p:spPr>
        <p:txBody>
          <a:bodyPr/>
          <a:lstStyle/>
          <a:p>
            <a:r>
              <a:rPr lang="el-GR"/>
              <a:t>Ας παίξουμε!</a:t>
            </a:r>
          </a:p>
        </p:txBody>
      </p:sp>
    </p:spTree>
    <p:extLst>
      <p:ext uri="{BB962C8B-B14F-4D97-AF65-F5344CB8AC3E}">
        <p14:creationId xmlns:p14="http://schemas.microsoft.com/office/powerpoint/2010/main" val="2269998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500064" y="1984374"/>
            <a:ext cx="12331402" cy="5521325"/>
          </a:xfrm>
        </p:spPr>
        <p:txBody>
          <a:bodyPr/>
          <a:lstStyle/>
          <a:p>
            <a:pPr algn="l"/>
            <a:endParaRPr lang="en-GB" sz="3600" dirty="0"/>
          </a:p>
          <a:p>
            <a:pPr marL="742950" indent="-742950" algn="l">
              <a:buFont typeface="+mj-lt"/>
              <a:buAutoNum type="arabicPeriod"/>
            </a:pPr>
            <a:r>
              <a:rPr lang="el-GR" sz="3600"/>
              <a:t>Διαβάστε το φυλλάδιο για την ηλεκτρονική αγορά της Μαρίνας για να δείτε την ιστορία.</a:t>
            </a:r>
          </a:p>
          <a:p>
            <a:pPr marL="742950" indent="-742950" algn="l">
              <a:buFont typeface="+mj-lt"/>
              <a:buAutoNum type="arabicPeriod"/>
            </a:pPr>
            <a:endParaRPr lang="en-GB" sz="3600" dirty="0"/>
          </a:p>
          <a:p>
            <a:pPr marL="742950" indent="-742950" algn="l">
              <a:buFont typeface="+mj-lt"/>
              <a:buAutoNum type="arabicPeriod"/>
            </a:pPr>
            <a:r>
              <a:rPr lang="el-GR" sz="3600"/>
              <a:t>Πώς θα μπορούσατε να χρησιμοποιήσετε αυτή την ιστορία με μια ομάδα για να εκμαιεύσετε τι θα έπρεπε να κάνετε διαφορετικά;</a:t>
            </a:r>
          </a:p>
        </p:txBody>
      </p:sp>
      <p:sp>
        <p:nvSpPr>
          <p:cNvPr id="7" name="Title 6"/>
          <p:cNvSpPr>
            <a:spLocks noGrp="1"/>
          </p:cNvSpPr>
          <p:nvPr>
            <p:ph type="title"/>
          </p:nvPr>
        </p:nvSpPr>
        <p:spPr>
          <a:xfrm>
            <a:off x="502500" y="432159"/>
            <a:ext cx="12330000" cy="955770"/>
          </a:xfrm>
        </p:spPr>
        <p:txBody>
          <a:bodyPr>
            <a:normAutofit fontScale="90000"/>
          </a:bodyPr>
          <a:lstStyle/>
          <a:p>
            <a:r>
              <a:rPr lang="el-GR" sz="3600"/>
              <a:t> Δραστηριότητα M3.3.                                                                            Απάτη. Να το κάνω ή να μην το κάνω; </a:t>
            </a:r>
          </a:p>
        </p:txBody>
      </p:sp>
      <p:sp>
        <p:nvSpPr>
          <p:cNvPr id="11" name="Text Placeholder 10"/>
          <p:cNvSpPr>
            <a:spLocks noGrp="1"/>
          </p:cNvSpPr>
          <p:nvPr>
            <p:ph type="body" sz="quarter" idx="12"/>
          </p:nvPr>
        </p:nvSpPr>
        <p:spPr>
          <a:xfrm>
            <a:off x="500064" y="1831609"/>
            <a:ext cx="12331700" cy="603250"/>
          </a:xfrm>
        </p:spPr>
        <p:txBody>
          <a:bodyPr/>
          <a:lstStyle/>
          <a:p>
            <a:r>
              <a:rPr lang="el-GR"/>
              <a:t>Σενάριο απάτης </a:t>
            </a:r>
          </a:p>
        </p:txBody>
      </p:sp>
      <p:pic>
        <p:nvPicPr>
          <p:cNvPr id="3" name="Picture 2" descr="A picture containing indoor, kitchenware, pot, pan&#10;&#10;Description automatically generated">
            <a:extLst>
              <a:ext uri="{FF2B5EF4-FFF2-40B4-BE49-F238E27FC236}">
                <a16:creationId xmlns:a16="http://schemas.microsoft.com/office/drawing/2014/main" id="{ACE7F02B-B92F-E110-C3A0-FC3277AFAE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65765" y="327018"/>
            <a:ext cx="3062515" cy="2107841"/>
          </a:xfrm>
          <a:prstGeom prst="rect">
            <a:avLst/>
          </a:prstGeom>
        </p:spPr>
      </p:pic>
    </p:spTree>
    <p:extLst>
      <p:ext uri="{BB962C8B-B14F-4D97-AF65-F5344CB8AC3E}">
        <p14:creationId xmlns:p14="http://schemas.microsoft.com/office/powerpoint/2010/main" val="1930956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9448</TotalTime>
  <Words>1594</Words>
  <Application>Microsoft Office PowerPoint</Application>
  <PresentationFormat>Custom</PresentationFormat>
  <Paragraphs>180</Paragraphs>
  <Slides>25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Open Sans</vt:lpstr>
      <vt:lpstr>CARDET Course template</vt:lpstr>
      <vt:lpstr>Εκπαίδευση του/της Εκπαιδευτή/-τριας Ενότητα 3</vt:lpstr>
      <vt:lpstr>Στόχος της Ενότητας 3 είναι η διαχείριση κινδύνων και συναισθημάτων που σχετίζονται με τα χρήματα </vt:lpstr>
      <vt:lpstr>Ενότητα 3 Σχεδιάγραμμα της συνεδρίας</vt:lpstr>
      <vt:lpstr>Δραστηριότητα M3.1α                                                    Προθέρμανση    Μεγάλη νίκη στο λαχείο </vt:lpstr>
      <vt:lpstr>Δραστηριότητα M3.1α                                                               Μεγάλη νίκη στο λαχείο </vt:lpstr>
      <vt:lpstr> Δραστηριότητα M3.1α συνέχεια                                                 Μεγάλη  νίκη στο λαχείο </vt:lpstr>
      <vt:lpstr>Δραστηριότητα M3.2a 
 Διατήρηση της ασφάλειας των χρημάτων</vt:lpstr>
      <vt:lpstr>Δραστηριότητα M3.2b 
 Διατήρηση της ασφάλειας των χρημάτων  </vt:lpstr>
      <vt:lpstr> Δραστηριότητα M3.3.                                                                            Απάτη. Να το κάνω ή να μην το κάνω; </vt:lpstr>
      <vt:lpstr>PowerPoint Presentation</vt:lpstr>
      <vt:lpstr>PowerPoint Presentation</vt:lpstr>
      <vt:lpstr> Δραστηριότητα M3.4
  Διαδικτυακές πληρωμές</vt:lpstr>
      <vt:lpstr>PowerPoint Presentation</vt:lpstr>
      <vt:lpstr>Ηλεκτρονικές Πληρωμές</vt:lpstr>
      <vt:lpstr>Ηλεκτρονικές Πληρωμές</vt:lpstr>
      <vt:lpstr>Ηλεκτρονικές Πληρωμές</vt:lpstr>
      <vt:lpstr>Διάλειμμα για Τσάι και Καφέ</vt:lpstr>
      <vt:lpstr>Ένας τροχός που υποδεικνύει λέξεις για την απεικόνιση ενός ευρέος φάσματος συναισθημάτων</vt:lpstr>
      <vt:lpstr>Δραστηριότητα M3.5
 Προσδιορισμός συναισθημάτων που σχετίζονται με τα χρήματα</vt:lpstr>
      <vt:lpstr>Σύνδεση της έννοιας των συναισθημάτων και των οικονομικών αποφάσεων </vt:lpstr>
      <vt:lpstr>PowerPoint Presentation</vt:lpstr>
      <vt:lpstr> Δραστηριότητα M3.7
  Διαχείριση συναισθημάτων </vt:lpstr>
      <vt:lpstr>PowerPoint Presentation</vt:lpstr>
      <vt:lpstr>Εργασίες για προσωπική μελέτη:</vt:lpstr>
      <vt:lpstr>Σας ευχαριστούμε για την παρουσία σας, ελπίζουμε να το βρήκατε χρήσιμο.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Grigoris Chryssikos</cp:lastModifiedBy>
  <cp:revision>297</cp:revision>
  <dcterms:created xsi:type="dcterms:W3CDTF">2014-07-11T09:12:14Z</dcterms:created>
  <dcterms:modified xsi:type="dcterms:W3CDTF">2022-09-02T06:26:27Z</dcterms:modified>
</cp:coreProperties>
</file>