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8"/>
  </p:notesMasterIdLst>
  <p:sldIdLst>
    <p:sldId id="256" r:id="rId3"/>
    <p:sldId id="257" r:id="rId4"/>
    <p:sldId id="275" r:id="rId5"/>
    <p:sldId id="297" r:id="rId6"/>
    <p:sldId id="296" r:id="rId7"/>
    <p:sldId id="292" r:id="rId8"/>
    <p:sldId id="280" r:id="rId9"/>
    <p:sldId id="300" r:id="rId10"/>
    <p:sldId id="304" r:id="rId11"/>
    <p:sldId id="312" r:id="rId12"/>
    <p:sldId id="295" r:id="rId13"/>
    <p:sldId id="301" r:id="rId14"/>
    <p:sldId id="298" r:id="rId15"/>
    <p:sldId id="299" r:id="rId16"/>
    <p:sldId id="277" r:id="rId17"/>
    <p:sldId id="290" r:id="rId18"/>
    <p:sldId id="288" r:id="rId19"/>
    <p:sldId id="305" r:id="rId20"/>
    <p:sldId id="291" r:id="rId21"/>
    <p:sldId id="308" r:id="rId22"/>
    <p:sldId id="307" r:id="rId23"/>
    <p:sldId id="306" r:id="rId24"/>
    <p:sldId id="278" r:id="rId25"/>
    <p:sldId id="287" r:id="rId26"/>
    <p:sldId id="293" r:id="rId27"/>
    <p:sldId id="310" r:id="rId28"/>
    <p:sldId id="281" r:id="rId29"/>
    <p:sldId id="282" r:id="rId30"/>
    <p:sldId id="311" r:id="rId31"/>
    <p:sldId id="283" r:id="rId32"/>
    <p:sldId id="268" r:id="rId33"/>
    <p:sldId id="279" r:id="rId34"/>
    <p:sldId id="286" r:id="rId35"/>
    <p:sldId id="314" r:id="rId36"/>
    <p:sldId id="274" r:id="rId37"/>
  </p:sldIdLst>
  <p:sldSz cx="13335000" cy="7505700"/>
  <p:notesSz cx="6858000" cy="9144000"/>
  <p:embeddedFontLs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64">
          <p15:clr>
            <a:srgbClr val="A4A3A4"/>
          </p15:clr>
        </p15:guide>
        <p15:guide id="2" pos="420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ITK7tXygNUnIeBwyaNfdpTo2LF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a Soro" initials="MS" lastIdx="1" clrIdx="0">
    <p:extLst>
      <p:ext uri="{19B8F6BF-5375-455C-9EA6-DF929625EA0E}">
        <p15:presenceInfo xmlns:p15="http://schemas.microsoft.com/office/powerpoint/2012/main" userId="Manuela So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2E9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69" autoAdjust="0"/>
    <p:restoredTop sz="94640" autoAdjust="0"/>
  </p:normalViewPr>
  <p:slideViewPr>
    <p:cSldViewPr snapToGrid="0" snapToObjects="1">
      <p:cViewPr varScale="1">
        <p:scale>
          <a:sx n="54" d="100"/>
          <a:sy n="54" d="100"/>
        </p:scale>
        <p:origin x="252" y="24"/>
      </p:cViewPr>
      <p:guideLst>
        <p:guide orient="horz" pos="2364"/>
        <p:guide pos="4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IT"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1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99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083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453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244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44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35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42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32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15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959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828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278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059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Ho </a:t>
            </a:r>
            <a:r>
              <a:rPr lang="en-GB" dirty="0" err="1"/>
              <a:t>fatto</a:t>
            </a:r>
            <a:r>
              <a:rPr lang="en-GB" dirty="0"/>
              <a:t> </a:t>
            </a:r>
            <a:r>
              <a:rPr lang="en-GB" dirty="0" err="1"/>
              <a:t>questo</a:t>
            </a:r>
            <a:r>
              <a:rPr lang="en-GB" dirty="0"/>
              <a:t> in </a:t>
            </a:r>
            <a:r>
              <a:rPr lang="en-GB" dirty="0" err="1"/>
              <a:t>modo</a:t>
            </a:r>
            <a:r>
              <a:rPr lang="en-GB" dirty="0"/>
              <a:t> </a:t>
            </a:r>
            <a:r>
              <a:rPr lang="en-GB" dirty="0" err="1"/>
              <a:t>che</a:t>
            </a:r>
            <a:r>
              <a:rPr lang="en-GB" dirty="0"/>
              <a:t> </a:t>
            </a:r>
            <a:r>
              <a:rPr lang="en-GB" dirty="0" err="1"/>
              <a:t>avesse</a:t>
            </a:r>
            <a:r>
              <a:rPr lang="en-GB" dirty="0"/>
              <a:t> </a:t>
            </a:r>
            <a:r>
              <a:rPr lang="en-GB" dirty="0" err="1"/>
              <a:t>più</a:t>
            </a:r>
            <a:r>
              <a:rPr lang="en-GB" dirty="0"/>
              <a:t> </a:t>
            </a:r>
            <a:r>
              <a:rPr lang="en-GB" dirty="0" err="1"/>
              <a:t>senso</a:t>
            </a: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114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84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Layout </a:t>
            </a:r>
            <a:r>
              <a:rPr lang="en-GB" dirty="0" err="1"/>
              <a:t>modificato</a:t>
            </a: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416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63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147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Come</a:t>
            </a:r>
            <a:r>
              <a:rPr lang="en-GB" baseline="0" dirty="0"/>
              <a:t> </a:t>
            </a:r>
            <a:r>
              <a:rPr lang="en-GB" baseline="0" dirty="0" err="1"/>
              <a:t>sopra</a:t>
            </a: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38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3</a:t>
            </a:fld>
            <a:endParaRPr/>
          </a:p>
        </p:txBody>
      </p:sp>
    </p:spTree>
    <p:extLst>
      <p:ext uri="{BB962C8B-B14F-4D97-AF65-F5344CB8AC3E}">
        <p14:creationId xmlns:p14="http://schemas.microsoft.com/office/powerpoint/2010/main" val="878166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935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247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9706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89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6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49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70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79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645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3"/>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3"/>
          <p:cNvGrpSpPr/>
          <p:nvPr/>
        </p:nvGrpSpPr>
        <p:grpSpPr>
          <a:xfrm>
            <a:off x="309367" y="6493935"/>
            <a:ext cx="6399441" cy="923330"/>
            <a:chOff x="309367" y="6493935"/>
            <a:chExt cx="6399441" cy="923330"/>
          </a:xfrm>
        </p:grpSpPr>
        <p:sp>
          <p:nvSpPr>
            <p:cNvPr id="15" name="Google Shape;15;p23"/>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it-IT"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3"/>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3"/>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6"/>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6"/>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7"/>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7"/>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bbc.co.uk/bitesize/articles/znsmxyc"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bbc.co.uk/bitesize/topicszjkphbk/articles/zf4ssc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nationalnumeracy.org.uk/challenge/maths_practi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ibonicci.com/numeracy/"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hyperlink" Target="https://www.mathcentre.ac.uk/resources/uploaded/numeracy-professional-skills-test-1-questions.pdf" TargetMode="External"/><Relationship Id="rId3" Type="http://schemas.openxmlformats.org/officeDocument/2006/relationships/hyperlink" Target="https://www.test-questions.com/qts-skills-test-numeracy-10.php" TargetMode="External"/><Relationship Id="rId7" Type="http://schemas.openxmlformats.org/officeDocument/2006/relationships/hyperlink" Target="https://www.incharge.org/financial-literacy/resources-for-teachers/financial-literacy-for-kid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scie.org.uk/workforce/careskillsbase/files/skillschecks/18_usingnumbersincarework1.pdf" TargetMode="External"/><Relationship Id="rId5" Type="http://schemas.openxmlformats.org/officeDocument/2006/relationships/hyperlink" Target="https://www.basic-mathematics.com/second-grade-math-test.html" TargetMode="External"/><Relationship Id="rId4" Type="http://schemas.openxmlformats.org/officeDocument/2006/relationships/hyperlink" Target="https://www.cgpbooks.co.uk/resources/cgp-s-free-online-10-minute-tes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youtube.com/watch?v=dihlSqall3k" TargetMode="External"/><Relationship Id="rId5" Type="http://schemas.openxmlformats.org/officeDocument/2006/relationships/hyperlink" Target="https://www.parents.com/toddlers-preschoolers/development/intellectual/math-games-for-your-toddler/" TargetMode="External"/><Relationship Id="rId4" Type="http://schemas.openxmlformats.org/officeDocument/2006/relationships/hyperlink" Target="https://www.zerotothree.org/resources/3117-math4littles-early-math-activities-for-two-and-three-year-old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J8P3sCooGg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myboredtoddler.com/counting-activities-for-toddler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https://www.youtube.com/watch?v=gWT2m08lSf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moneymatters.ccpc.ie/wp-content/uploads/2020/09/2020.09.10-S4-Case-Study-Alex.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TlR9amvk1U&amp;t=33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7446010" cy="1060500"/>
          </a:xfrm>
          <a:prstGeom prst="rect">
            <a:avLst/>
          </a:prstGeom>
          <a:noFill/>
          <a:ln>
            <a:noFill/>
          </a:ln>
        </p:spPr>
        <p:txBody>
          <a:bodyPr spcFirstLastPara="1" wrap="square" lIns="72000" tIns="45700" rIns="72000" bIns="45700" anchor="t" anchorCtr="0">
            <a:noAutofit/>
          </a:bodyPr>
          <a:lstStyle/>
          <a:p>
            <a:r>
              <a:rPr lang="en-GB" sz="3600" dirty="0" err="1">
                <a:latin typeface="Calibri" panose="020F0502020204030204" pitchFamily="34" charset="0"/>
                <a:cs typeface="Calibri" panose="020F0502020204030204" pitchFamily="34" charset="0"/>
              </a:rPr>
              <a:t>Educazione</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Finanziaria</a:t>
            </a:r>
            <a:r>
              <a:rPr lang="en-GB" sz="3600" dirty="0">
                <a:latin typeface="Calibri" panose="020F0502020204030204" pitchFamily="34" charset="0"/>
                <a:cs typeface="Calibri" panose="020F0502020204030204" pitchFamily="34" charset="0"/>
              </a:rPr>
              <a:t> per le </a:t>
            </a:r>
            <a:r>
              <a:rPr lang="en-GB" sz="3600" dirty="0" err="1">
                <a:latin typeface="Calibri" panose="020F0502020204030204" pitchFamily="34" charset="0"/>
                <a:cs typeface="Calibri" panose="020F0502020204030204" pitchFamily="34" charset="0"/>
              </a:rPr>
              <a:t>Famiglie</a:t>
            </a:r>
            <a:endParaRPr sz="3600" dirty="0"/>
          </a:p>
        </p:txBody>
      </p:sp>
      <p:sp>
        <p:nvSpPr>
          <p:cNvPr id="51" name="Google Shape;51;p1"/>
          <p:cNvSpPr txBox="1"/>
          <p:nvPr/>
        </p:nvSpPr>
        <p:spPr>
          <a:xfrm>
            <a:off x="311150" y="4016425"/>
            <a:ext cx="6605602" cy="1917088"/>
          </a:xfrm>
          <a:prstGeom prst="rect">
            <a:avLst/>
          </a:prstGeom>
          <a:noFill/>
          <a:ln>
            <a:noFill/>
          </a:ln>
        </p:spPr>
        <p:txBody>
          <a:bodyPr spcFirstLastPara="1" wrap="square" lIns="91425" tIns="45700" rIns="91425" bIns="45700" anchor="t" anchorCtr="0">
            <a:noAutofit/>
          </a:bodyPr>
          <a:lstStyle/>
          <a:p>
            <a:pPr lvl="0">
              <a:lnSpc>
                <a:spcPct val="90000"/>
              </a:lnSpc>
              <a:buClr>
                <a:srgbClr val="0A9A8F"/>
              </a:buClr>
              <a:buSzPts val="2400"/>
            </a:pPr>
            <a:r>
              <a:rPr lang="en-US" sz="2800" b="1" dirty="0" err="1">
                <a:solidFill>
                  <a:schemeClr val="accent2"/>
                </a:solidFill>
                <a:latin typeface="Calibri" panose="020F0502020204030204" pitchFamily="34" charset="0"/>
                <a:cs typeface="Calibri" panose="020F0502020204030204" pitchFamily="34" charset="0"/>
              </a:rPr>
              <a:t>Formazione</a:t>
            </a:r>
            <a:r>
              <a:rPr lang="en-US" sz="2800" b="1" dirty="0">
                <a:solidFill>
                  <a:schemeClr val="accent2"/>
                </a:solidFill>
                <a:latin typeface="Calibri" panose="020F0502020204030204" pitchFamily="34" charset="0"/>
                <a:cs typeface="Calibri" panose="020F0502020204030204" pitchFamily="34" charset="0"/>
              </a:rPr>
              <a:t> per </a:t>
            </a:r>
            <a:r>
              <a:rPr lang="en-US" sz="2800" b="1" dirty="0" err="1">
                <a:solidFill>
                  <a:schemeClr val="accent2"/>
                </a:solidFill>
                <a:latin typeface="Calibri" panose="020F0502020204030204" pitchFamily="34" charset="0"/>
                <a:cs typeface="Calibri" panose="020F0502020204030204" pitchFamily="34" charset="0"/>
              </a:rPr>
              <a:t>il</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Formatore</a:t>
            </a:r>
            <a:r>
              <a:rPr lang="en-US" sz="2800" b="1" dirty="0">
                <a:solidFill>
                  <a:schemeClr val="accent2"/>
                </a:solidFill>
                <a:latin typeface="Calibri" panose="020F0502020204030204" pitchFamily="34" charset="0"/>
                <a:cs typeface="Calibri" panose="020F0502020204030204" pitchFamily="34" charset="0"/>
              </a:rPr>
              <a:t> Modulo </a:t>
            </a:r>
            <a:r>
              <a:rPr lang="it-IT" sz="2800" b="1" dirty="0">
                <a:solidFill>
                  <a:srgbClr val="0A9A8F"/>
                </a:solidFill>
                <a:latin typeface="Calibri" panose="020F0502020204030204" pitchFamily="34" charset="0"/>
                <a:ea typeface="Open Sans"/>
                <a:cs typeface="Calibri" panose="020F0502020204030204" pitchFamily="34" charset="0"/>
                <a:sym typeface="Open Sans"/>
              </a:rPr>
              <a:t>5</a:t>
            </a:r>
          </a:p>
          <a:p>
            <a:pPr lvl="0">
              <a:lnSpc>
                <a:spcPct val="90000"/>
              </a:lnSpc>
              <a:buClr>
                <a:srgbClr val="0A9A8F"/>
              </a:buClr>
              <a:buSzPts val="2400"/>
            </a:pPr>
            <a:endParaRPr lang="it-IT" sz="2800" b="1" dirty="0">
              <a:solidFill>
                <a:srgbClr val="0A9A8F"/>
              </a:solidFill>
              <a:latin typeface="Calibri" panose="020F0502020204030204" pitchFamily="34" charset="0"/>
              <a:ea typeface="Open Sans"/>
              <a:cs typeface="Calibri" panose="020F0502020204030204" pitchFamily="34" charset="0"/>
              <a:sym typeface="Open Sans"/>
            </a:endParaRPr>
          </a:p>
          <a:p>
            <a:pPr lvl="0">
              <a:lnSpc>
                <a:spcPct val="90000"/>
              </a:lnSpc>
              <a:buClr>
                <a:srgbClr val="0A9A8F"/>
              </a:buClr>
              <a:buSzPts val="2400"/>
            </a:pPr>
            <a:r>
              <a:rPr lang="en-US" sz="2800" dirty="0">
                <a:solidFill>
                  <a:srgbClr val="0A9A8F"/>
                </a:solidFill>
                <a:latin typeface="Calibri" panose="020F0502020204030204" pitchFamily="34" charset="0"/>
                <a:ea typeface="Open Sans"/>
                <a:cs typeface="Calibri" panose="020F0502020204030204" pitchFamily="34" charset="0"/>
                <a:sym typeface="Open Sans"/>
              </a:rPr>
              <a:t>Il </a:t>
            </a:r>
            <a:r>
              <a:rPr lang="en-US" sz="2800" dirty="0" err="1">
                <a:solidFill>
                  <a:srgbClr val="0A9A8F"/>
                </a:solidFill>
                <a:latin typeface="Calibri" panose="020F0502020204030204" pitchFamily="34" charset="0"/>
                <a:ea typeface="Open Sans"/>
                <a:cs typeface="Calibri" panose="020F0502020204030204" pitchFamily="34" charset="0"/>
                <a:sym typeface="Open Sans"/>
              </a:rPr>
              <a:t>ruolo</a:t>
            </a:r>
            <a:r>
              <a:rPr lang="en-US" sz="2800" dirty="0">
                <a:solidFill>
                  <a:srgbClr val="0A9A8F"/>
                </a:solidFill>
                <a:latin typeface="Calibri" panose="020F0502020204030204" pitchFamily="34" charset="0"/>
                <a:ea typeface="Open Sans"/>
                <a:cs typeface="Calibri" panose="020F0502020204030204" pitchFamily="34" charset="0"/>
                <a:sym typeface="Open Sans"/>
              </a:rPr>
              <a:t> </a:t>
            </a:r>
            <a:r>
              <a:rPr lang="en-US" sz="2800" dirty="0" err="1">
                <a:solidFill>
                  <a:srgbClr val="0A9A8F"/>
                </a:solidFill>
                <a:latin typeface="Calibri" panose="020F0502020204030204" pitchFamily="34" charset="0"/>
                <a:ea typeface="Open Sans"/>
                <a:cs typeface="Calibri" panose="020F0502020204030204" pitchFamily="34" charset="0"/>
                <a:sym typeface="Open Sans"/>
              </a:rPr>
              <a:t>che</a:t>
            </a:r>
            <a:r>
              <a:rPr lang="en-US" sz="2800" dirty="0">
                <a:solidFill>
                  <a:srgbClr val="0A9A8F"/>
                </a:solidFill>
                <a:latin typeface="Calibri" panose="020F0502020204030204" pitchFamily="34" charset="0"/>
                <a:ea typeface="Open Sans"/>
                <a:cs typeface="Calibri" panose="020F0502020204030204" pitchFamily="34" charset="0"/>
                <a:sym typeface="Open Sans"/>
              </a:rPr>
              <a:t> </a:t>
            </a:r>
            <a:r>
              <a:rPr lang="en-US" sz="2800" dirty="0" err="1">
                <a:solidFill>
                  <a:srgbClr val="0A9A8F"/>
                </a:solidFill>
                <a:latin typeface="Calibri" panose="020F0502020204030204" pitchFamily="34" charset="0"/>
                <a:ea typeface="Open Sans"/>
                <a:cs typeface="Calibri" panose="020F0502020204030204" pitchFamily="34" charset="0"/>
                <a:sym typeface="Open Sans"/>
              </a:rPr>
              <a:t>il</a:t>
            </a:r>
            <a:r>
              <a:rPr lang="en-US" sz="2800" dirty="0">
                <a:solidFill>
                  <a:srgbClr val="0A9A8F"/>
                </a:solidFill>
                <a:latin typeface="Calibri" panose="020F0502020204030204" pitchFamily="34" charset="0"/>
                <a:ea typeface="Open Sans"/>
                <a:cs typeface="Calibri" panose="020F0502020204030204" pitchFamily="34" charset="0"/>
                <a:sym typeface="Open Sans"/>
              </a:rPr>
              <a:t> </a:t>
            </a:r>
            <a:r>
              <a:rPr lang="en-US" sz="2800" dirty="0" err="1">
                <a:solidFill>
                  <a:srgbClr val="0A9A8F"/>
                </a:solidFill>
                <a:latin typeface="Calibri" panose="020F0502020204030204" pitchFamily="34" charset="0"/>
                <a:ea typeface="Open Sans"/>
                <a:cs typeface="Calibri" panose="020F0502020204030204" pitchFamily="34" charset="0"/>
                <a:sym typeface="Open Sans"/>
              </a:rPr>
              <a:t>denaro</a:t>
            </a:r>
            <a:r>
              <a:rPr lang="en-US" sz="2800" dirty="0">
                <a:solidFill>
                  <a:srgbClr val="0A9A8F"/>
                </a:solidFill>
                <a:latin typeface="Calibri" panose="020F0502020204030204" pitchFamily="34" charset="0"/>
                <a:ea typeface="Open Sans"/>
                <a:cs typeface="Calibri" panose="020F0502020204030204" pitchFamily="34" charset="0"/>
                <a:sym typeface="Open Sans"/>
              </a:rPr>
              <a:t> </a:t>
            </a:r>
            <a:r>
              <a:rPr lang="en-US" sz="2800" dirty="0" err="1">
                <a:solidFill>
                  <a:srgbClr val="0A9A8F"/>
                </a:solidFill>
                <a:latin typeface="Calibri" panose="020F0502020204030204" pitchFamily="34" charset="0"/>
                <a:ea typeface="Open Sans"/>
                <a:cs typeface="Calibri" panose="020F0502020204030204" pitchFamily="34" charset="0"/>
                <a:sym typeface="Open Sans"/>
              </a:rPr>
              <a:t>riveste</a:t>
            </a:r>
            <a:r>
              <a:rPr lang="en-US" sz="2800" dirty="0">
                <a:solidFill>
                  <a:srgbClr val="0A9A8F"/>
                </a:solidFill>
                <a:latin typeface="Calibri" panose="020F0502020204030204" pitchFamily="34" charset="0"/>
                <a:ea typeface="Open Sans"/>
                <a:cs typeface="Calibri" panose="020F0502020204030204" pitchFamily="34" charset="0"/>
                <a:sym typeface="Open Sans"/>
              </a:rPr>
              <a:t> </a:t>
            </a:r>
            <a:r>
              <a:rPr lang="en-US" sz="2800" dirty="0" err="1">
                <a:solidFill>
                  <a:srgbClr val="0A9A8F"/>
                </a:solidFill>
                <a:latin typeface="Calibri" panose="020F0502020204030204" pitchFamily="34" charset="0"/>
                <a:ea typeface="Open Sans"/>
                <a:cs typeface="Calibri" panose="020F0502020204030204" pitchFamily="34" charset="0"/>
                <a:sym typeface="Open Sans"/>
              </a:rPr>
              <a:t>nella</a:t>
            </a:r>
            <a:r>
              <a:rPr lang="en-US" sz="2800" dirty="0">
                <a:solidFill>
                  <a:srgbClr val="0A9A8F"/>
                </a:solidFill>
                <a:latin typeface="Calibri" panose="020F0502020204030204" pitchFamily="34" charset="0"/>
                <a:ea typeface="Open Sans"/>
                <a:cs typeface="Calibri" panose="020F0502020204030204" pitchFamily="34" charset="0"/>
                <a:sym typeface="Open Sans"/>
              </a:rPr>
              <a:t> nostra vita, le </a:t>
            </a:r>
            <a:r>
              <a:rPr lang="en-US" sz="2800" dirty="0" err="1">
                <a:solidFill>
                  <a:srgbClr val="0A9A8F"/>
                </a:solidFill>
                <a:latin typeface="Calibri" panose="020F0502020204030204" pitchFamily="34" charset="0"/>
                <a:ea typeface="Open Sans"/>
                <a:cs typeface="Calibri" panose="020F0502020204030204" pitchFamily="34" charset="0"/>
                <a:sym typeface="Open Sans"/>
              </a:rPr>
              <a:t>competenze</a:t>
            </a:r>
            <a:r>
              <a:rPr lang="en-US" sz="2800" dirty="0">
                <a:solidFill>
                  <a:srgbClr val="0A9A8F"/>
                </a:solidFill>
                <a:latin typeface="Calibri" panose="020F0502020204030204" pitchFamily="34" charset="0"/>
                <a:ea typeface="Open Sans"/>
                <a:cs typeface="Calibri" panose="020F0502020204030204" pitchFamily="34" charset="0"/>
                <a:sym typeface="Open Sans"/>
              </a:rPr>
              <a:t> </a:t>
            </a:r>
            <a:r>
              <a:rPr lang="en-US" sz="2800" dirty="0" err="1">
                <a:solidFill>
                  <a:srgbClr val="0A9A8F"/>
                </a:solidFill>
                <a:latin typeface="Calibri" panose="020F0502020204030204" pitchFamily="34" charset="0"/>
                <a:ea typeface="Open Sans"/>
                <a:cs typeface="Calibri" panose="020F0502020204030204" pitchFamily="34" charset="0"/>
                <a:sym typeface="Open Sans"/>
              </a:rPr>
              <a:t>matematiche</a:t>
            </a:r>
            <a:r>
              <a:rPr lang="en-US" sz="2800" dirty="0">
                <a:solidFill>
                  <a:srgbClr val="0A9A8F"/>
                </a:solidFill>
                <a:latin typeface="Calibri" panose="020F0502020204030204" pitchFamily="34" charset="0"/>
                <a:ea typeface="Open Sans"/>
                <a:cs typeface="Calibri" panose="020F0502020204030204" pitchFamily="34" charset="0"/>
                <a:sym typeface="Open Sans"/>
              </a:rPr>
              <a:t> e la </a:t>
            </a:r>
            <a:r>
              <a:rPr lang="en-US" sz="2800" dirty="0" err="1">
                <a:solidFill>
                  <a:srgbClr val="0A9A8F"/>
                </a:solidFill>
                <a:latin typeface="Calibri" panose="020F0502020204030204" pitchFamily="34" charset="0"/>
                <a:ea typeface="Open Sans"/>
                <a:cs typeface="Calibri" panose="020F0502020204030204" pitchFamily="34" charset="0"/>
                <a:sym typeface="Open Sans"/>
              </a:rPr>
              <a:t>loro</a:t>
            </a:r>
            <a:r>
              <a:rPr lang="en-US" sz="2800" dirty="0">
                <a:solidFill>
                  <a:srgbClr val="0A9A8F"/>
                </a:solidFill>
                <a:latin typeface="Calibri" panose="020F0502020204030204" pitchFamily="34" charset="0"/>
                <a:ea typeface="Open Sans"/>
                <a:cs typeface="Calibri" panose="020F0502020204030204" pitchFamily="34" charset="0"/>
                <a:sym typeface="Open Sans"/>
              </a:rPr>
              <a:t> </a:t>
            </a:r>
            <a:r>
              <a:rPr lang="en-US" sz="2800" dirty="0" err="1">
                <a:solidFill>
                  <a:srgbClr val="0A9A8F"/>
                </a:solidFill>
                <a:latin typeface="Calibri" panose="020F0502020204030204" pitchFamily="34" charset="0"/>
                <a:ea typeface="Open Sans"/>
                <a:cs typeface="Calibri" panose="020F0502020204030204" pitchFamily="34" charset="0"/>
                <a:sym typeface="Open Sans"/>
              </a:rPr>
              <a:t>importanza</a:t>
            </a:r>
            <a:r>
              <a:rPr lang="en-US" sz="2800" dirty="0">
                <a:solidFill>
                  <a:srgbClr val="0A9A8F"/>
                </a:solidFill>
                <a:latin typeface="Calibri" panose="020F0502020204030204" pitchFamily="34" charset="0"/>
                <a:ea typeface="Open Sans"/>
                <a:cs typeface="Calibri" panose="020F0502020204030204" pitchFamily="34" charset="0"/>
                <a:sym typeface="Open Sans"/>
              </a:rPr>
              <a:t> in </a:t>
            </a:r>
            <a:r>
              <a:rPr lang="en-US" sz="2800" dirty="0" err="1">
                <a:solidFill>
                  <a:srgbClr val="0A9A8F"/>
                </a:solidFill>
                <a:latin typeface="Calibri" panose="020F0502020204030204" pitchFamily="34" charset="0"/>
                <a:ea typeface="Open Sans"/>
                <a:cs typeface="Calibri" panose="020F0502020204030204" pitchFamily="34" charset="0"/>
                <a:sym typeface="Open Sans"/>
              </a:rPr>
              <a:t>ambito</a:t>
            </a:r>
            <a:r>
              <a:rPr lang="en-US" sz="2800" dirty="0">
                <a:solidFill>
                  <a:srgbClr val="0A9A8F"/>
                </a:solidFill>
                <a:latin typeface="Calibri" panose="020F0502020204030204" pitchFamily="34" charset="0"/>
                <a:ea typeface="Open Sans"/>
                <a:cs typeface="Calibri" panose="020F0502020204030204" pitchFamily="34" charset="0"/>
                <a:sym typeface="Open Sans"/>
              </a:rPr>
              <a:t> </a:t>
            </a:r>
            <a:r>
              <a:rPr lang="en-US" sz="2800" dirty="0" err="1">
                <a:solidFill>
                  <a:srgbClr val="0A9A8F"/>
                </a:solidFill>
                <a:latin typeface="Calibri" panose="020F0502020204030204" pitchFamily="34" charset="0"/>
                <a:ea typeface="Open Sans"/>
                <a:cs typeface="Calibri" panose="020F0502020204030204" pitchFamily="34" charset="0"/>
                <a:sym typeface="Open Sans"/>
              </a:rPr>
              <a:t>di</a:t>
            </a:r>
            <a:r>
              <a:rPr lang="en-US" sz="2800" dirty="0">
                <a:solidFill>
                  <a:srgbClr val="0A9A8F"/>
                </a:solidFill>
                <a:latin typeface="Calibri" panose="020F0502020204030204" pitchFamily="34" charset="0"/>
                <a:ea typeface="Open Sans"/>
                <a:cs typeface="Calibri" panose="020F0502020204030204" pitchFamily="34" charset="0"/>
                <a:sym typeface="Open Sans"/>
              </a:rPr>
              <a:t> </a:t>
            </a:r>
            <a:r>
              <a:rPr lang="en-US" sz="2800" dirty="0" err="1">
                <a:solidFill>
                  <a:srgbClr val="0A9A8F"/>
                </a:solidFill>
                <a:latin typeface="Calibri" panose="020F0502020204030204" pitchFamily="34" charset="0"/>
                <a:ea typeface="Open Sans"/>
                <a:cs typeface="Calibri" panose="020F0502020204030204" pitchFamily="34" charset="0"/>
                <a:sym typeface="Open Sans"/>
              </a:rPr>
              <a:t>Educazione</a:t>
            </a:r>
            <a:r>
              <a:rPr lang="en-US" sz="2800" dirty="0">
                <a:solidFill>
                  <a:srgbClr val="0A9A8F"/>
                </a:solidFill>
                <a:latin typeface="Calibri" panose="020F0502020204030204" pitchFamily="34" charset="0"/>
                <a:ea typeface="Open Sans"/>
                <a:cs typeface="Calibri" panose="020F0502020204030204" pitchFamily="34" charset="0"/>
                <a:sym typeface="Open Sans"/>
              </a:rPr>
              <a:t> </a:t>
            </a:r>
            <a:r>
              <a:rPr lang="en-US" sz="2800" dirty="0" err="1">
                <a:solidFill>
                  <a:srgbClr val="0A9A8F"/>
                </a:solidFill>
                <a:latin typeface="Calibri" panose="020F0502020204030204" pitchFamily="34" charset="0"/>
                <a:ea typeface="Open Sans"/>
                <a:cs typeface="Calibri" panose="020F0502020204030204" pitchFamily="34" charset="0"/>
                <a:sym typeface="Open Sans"/>
              </a:rPr>
              <a:t>Finanziaria</a:t>
            </a:r>
            <a:endParaRPr lang="en-US" sz="2800" dirty="0">
              <a:solidFill>
                <a:srgbClr val="0A9A8F"/>
              </a:solidFill>
              <a:latin typeface="Calibri" panose="020F0502020204030204" pitchFamily="34" charset="0"/>
              <a:ea typeface="Open Sans"/>
              <a:cs typeface="Calibri" panose="020F0502020204030204" pitchFamily="34" charset="0"/>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CF9F26-00F8-118E-7C52-6F2D39F3A47F}"/>
              </a:ext>
            </a:extLst>
          </p:cNvPr>
          <p:cNvSpPr>
            <a:spLocks noGrp="1"/>
          </p:cNvSpPr>
          <p:nvPr>
            <p:ph type="body" idx="1"/>
          </p:nvPr>
        </p:nvSpPr>
        <p:spPr/>
        <p:txBody>
          <a:bodyPr/>
          <a:lstStyle/>
          <a:p>
            <a:r>
              <a:rPr lang="en-GB" sz="3200" dirty="0" err="1"/>
              <a:t>Rifletti</a:t>
            </a:r>
            <a:r>
              <a:rPr lang="en-GB" sz="3200" dirty="0"/>
              <a:t> </a:t>
            </a:r>
            <a:r>
              <a:rPr lang="en-GB" sz="3200" dirty="0" err="1"/>
              <a:t>sul</a:t>
            </a:r>
            <a:r>
              <a:rPr lang="en-GB" sz="3200" dirty="0"/>
              <a:t> </a:t>
            </a:r>
            <a:r>
              <a:rPr lang="en-GB" sz="3200" dirty="0" err="1"/>
              <a:t>denaro</a:t>
            </a:r>
            <a:r>
              <a:rPr lang="en-GB" sz="3200" dirty="0"/>
              <a:t>, </a:t>
            </a:r>
            <a:r>
              <a:rPr lang="en-GB" sz="3200" dirty="0" err="1"/>
              <a:t>poni</a:t>
            </a:r>
            <a:r>
              <a:rPr lang="en-GB" sz="3200" dirty="0"/>
              <a:t> al </a:t>
            </a:r>
            <a:r>
              <a:rPr lang="en-GB" sz="3200" dirty="0" err="1"/>
              <a:t>tuo</a:t>
            </a:r>
            <a:r>
              <a:rPr lang="en-GB" sz="3200" dirty="0"/>
              <a:t> partner le </a:t>
            </a:r>
            <a:r>
              <a:rPr lang="en-GB" sz="3200" dirty="0" err="1"/>
              <a:t>seguenti</a:t>
            </a:r>
            <a:r>
              <a:rPr lang="en-GB" sz="3200" dirty="0"/>
              <a:t> </a:t>
            </a:r>
            <a:r>
              <a:rPr lang="en-GB" sz="3200" dirty="0" err="1"/>
              <a:t>domande</a:t>
            </a:r>
            <a:r>
              <a:rPr lang="en-GB" sz="3200" dirty="0"/>
              <a:t>:</a:t>
            </a:r>
          </a:p>
          <a:p>
            <a:endParaRPr lang="en-GB" sz="3200" dirty="0"/>
          </a:p>
          <a:p>
            <a:pPr marL="742950" indent="-514350">
              <a:buFont typeface="+mj-lt"/>
              <a:buAutoNum type="arabicPeriod"/>
            </a:pPr>
            <a:r>
              <a:rPr lang="en-GB" sz="3200" dirty="0"/>
              <a:t>In </a:t>
            </a:r>
            <a:r>
              <a:rPr lang="en-GB" sz="3200" dirty="0" err="1"/>
              <a:t>che</a:t>
            </a:r>
            <a:r>
              <a:rPr lang="en-GB" sz="3200" dirty="0"/>
              <a:t> </a:t>
            </a:r>
            <a:r>
              <a:rPr lang="en-GB" sz="3200" dirty="0" err="1"/>
              <a:t>situazioni</a:t>
            </a:r>
            <a:r>
              <a:rPr lang="en-GB" sz="3200" dirty="0"/>
              <a:t> </a:t>
            </a:r>
            <a:r>
              <a:rPr lang="en-GB" sz="3200" dirty="0" err="1"/>
              <a:t>il</a:t>
            </a:r>
            <a:r>
              <a:rPr lang="en-GB" sz="3200" dirty="0"/>
              <a:t> </a:t>
            </a:r>
            <a:r>
              <a:rPr lang="en-GB" sz="3200" dirty="0" err="1"/>
              <a:t>calcolo</a:t>
            </a:r>
            <a:r>
              <a:rPr lang="en-GB" sz="3200" dirty="0"/>
              <a:t> </a:t>
            </a:r>
            <a:r>
              <a:rPr lang="en-GB" sz="3200" dirty="0" err="1"/>
              <a:t>degli</a:t>
            </a:r>
            <a:r>
              <a:rPr lang="en-GB" sz="3200" dirty="0"/>
              <a:t> </a:t>
            </a:r>
            <a:r>
              <a:rPr lang="en-GB" sz="3200" dirty="0" err="1"/>
              <a:t>interessi</a:t>
            </a:r>
            <a:r>
              <a:rPr lang="en-GB" sz="3200" dirty="0"/>
              <a:t> </a:t>
            </a:r>
            <a:r>
              <a:rPr lang="en-GB" sz="3200" dirty="0" err="1"/>
              <a:t>può</a:t>
            </a:r>
            <a:r>
              <a:rPr lang="en-GB" sz="3200" dirty="0"/>
              <a:t> </a:t>
            </a:r>
            <a:r>
              <a:rPr lang="en-GB" sz="3200" dirty="0" err="1"/>
              <a:t>essere</a:t>
            </a:r>
            <a:r>
              <a:rPr lang="en-GB" sz="3200" dirty="0"/>
              <a:t> utile?</a:t>
            </a:r>
          </a:p>
          <a:p>
            <a:pPr marL="742950" indent="-514350">
              <a:buFont typeface="+mj-lt"/>
              <a:buAutoNum type="arabicPeriod"/>
            </a:pPr>
            <a:r>
              <a:rPr lang="en-GB" sz="3200" dirty="0"/>
              <a:t>In </a:t>
            </a:r>
            <a:r>
              <a:rPr lang="en-GB" sz="3200" dirty="0" err="1"/>
              <a:t>che</a:t>
            </a:r>
            <a:r>
              <a:rPr lang="en-GB" sz="3200" dirty="0"/>
              <a:t> </a:t>
            </a:r>
            <a:r>
              <a:rPr lang="en-GB" sz="3200" dirty="0" err="1"/>
              <a:t>situazioni</a:t>
            </a:r>
            <a:r>
              <a:rPr lang="en-GB" sz="3200" dirty="0"/>
              <a:t> </a:t>
            </a:r>
            <a:r>
              <a:rPr lang="en-GB" sz="3200" dirty="0" err="1"/>
              <a:t>ricorri</a:t>
            </a:r>
            <a:r>
              <a:rPr lang="en-GB" sz="3200" dirty="0"/>
              <a:t> </a:t>
            </a:r>
            <a:r>
              <a:rPr lang="en-GB" sz="3200" dirty="0" err="1"/>
              <a:t>alle</a:t>
            </a:r>
            <a:r>
              <a:rPr lang="en-GB" sz="3200" dirty="0"/>
              <a:t> </a:t>
            </a:r>
            <a:r>
              <a:rPr lang="en-GB" sz="3200" dirty="0" err="1"/>
              <a:t>capacità</a:t>
            </a:r>
            <a:r>
              <a:rPr lang="en-GB" sz="3200" dirty="0"/>
              <a:t> </a:t>
            </a:r>
            <a:r>
              <a:rPr lang="en-GB" sz="3200" dirty="0" err="1"/>
              <a:t>di</a:t>
            </a:r>
            <a:r>
              <a:rPr lang="en-GB" sz="3200" dirty="0"/>
              <a:t> </a:t>
            </a:r>
            <a:r>
              <a:rPr lang="en-GB" sz="3200" dirty="0" err="1"/>
              <a:t>misurazione</a:t>
            </a:r>
            <a:r>
              <a:rPr lang="en-GB" sz="3200" dirty="0"/>
              <a:t> </a:t>
            </a:r>
            <a:r>
              <a:rPr lang="en-GB" sz="3200" dirty="0" err="1"/>
              <a:t>ed</a:t>
            </a:r>
            <a:r>
              <a:rPr lang="en-GB" sz="3200" dirty="0"/>
              <a:t> in </a:t>
            </a:r>
            <a:r>
              <a:rPr lang="en-GB" sz="3200" dirty="0" err="1"/>
              <a:t>che</a:t>
            </a:r>
            <a:r>
              <a:rPr lang="en-GB" sz="3200" dirty="0"/>
              <a:t> </a:t>
            </a:r>
            <a:r>
              <a:rPr lang="en-GB" sz="3200" dirty="0" err="1"/>
              <a:t>modo</a:t>
            </a:r>
            <a:r>
              <a:rPr lang="en-GB" sz="3200" dirty="0"/>
              <a:t>? </a:t>
            </a:r>
          </a:p>
          <a:p>
            <a:pPr marL="742950" indent="-514350">
              <a:buFont typeface="+mj-lt"/>
              <a:buAutoNum type="arabicPeriod"/>
            </a:pPr>
            <a:r>
              <a:rPr lang="en-GB" sz="3200" dirty="0"/>
              <a:t>In </a:t>
            </a:r>
            <a:r>
              <a:rPr lang="en-GB" sz="3200" dirty="0" err="1"/>
              <a:t>ambito</a:t>
            </a:r>
            <a:r>
              <a:rPr lang="en-GB" sz="3200" dirty="0"/>
              <a:t> </a:t>
            </a:r>
            <a:r>
              <a:rPr lang="en-GB" sz="3200" dirty="0" err="1"/>
              <a:t>di</a:t>
            </a:r>
            <a:r>
              <a:rPr lang="en-GB" sz="3200" dirty="0"/>
              <a:t> </a:t>
            </a:r>
            <a:r>
              <a:rPr lang="en-GB" sz="3200" dirty="0" err="1"/>
              <a:t>calcoli</a:t>
            </a:r>
            <a:r>
              <a:rPr lang="en-GB" sz="3200" dirty="0"/>
              <a:t> </a:t>
            </a:r>
            <a:r>
              <a:rPr lang="en-GB" sz="3200" dirty="0" err="1"/>
              <a:t>finanziari</a:t>
            </a:r>
            <a:r>
              <a:rPr lang="en-GB" sz="3200" dirty="0"/>
              <a:t>, </a:t>
            </a:r>
            <a:r>
              <a:rPr lang="en-GB" sz="3200" dirty="0" err="1"/>
              <a:t>quando</a:t>
            </a:r>
            <a:r>
              <a:rPr lang="en-GB" sz="3200" dirty="0"/>
              <a:t> </a:t>
            </a:r>
            <a:r>
              <a:rPr lang="en-GB" sz="3200" dirty="0" err="1"/>
              <a:t>utilizzi</a:t>
            </a:r>
            <a:r>
              <a:rPr lang="en-GB" sz="3200" dirty="0"/>
              <a:t> </a:t>
            </a:r>
            <a:r>
              <a:rPr lang="en-GB" sz="3200" dirty="0" err="1"/>
              <a:t>i</a:t>
            </a:r>
            <a:r>
              <a:rPr lang="en-GB" sz="3200" dirty="0"/>
              <a:t> </a:t>
            </a:r>
            <a:r>
              <a:rPr lang="en-GB" sz="3200" dirty="0" err="1"/>
              <a:t>calcoli</a:t>
            </a:r>
            <a:r>
              <a:rPr lang="en-GB" sz="3200" dirty="0"/>
              <a:t> a </a:t>
            </a:r>
            <a:r>
              <a:rPr lang="en-GB" sz="3200" dirty="0" err="1"/>
              <a:t>mente</a:t>
            </a:r>
            <a:r>
              <a:rPr lang="en-GB" sz="3200" dirty="0"/>
              <a:t>?</a:t>
            </a:r>
          </a:p>
          <a:p>
            <a:pPr marL="742950" indent="-514350">
              <a:buFont typeface="+mj-lt"/>
              <a:buAutoNum type="arabicPeriod"/>
            </a:pPr>
            <a:r>
              <a:rPr lang="en-GB" sz="3200" dirty="0" err="1"/>
              <a:t>Quando</a:t>
            </a:r>
            <a:r>
              <a:rPr lang="en-GB" sz="3200" dirty="0"/>
              <a:t> </a:t>
            </a:r>
            <a:r>
              <a:rPr lang="en-GB" sz="3200" dirty="0" err="1"/>
              <a:t>utilizzi</a:t>
            </a:r>
            <a:r>
              <a:rPr lang="en-GB" sz="3200" dirty="0"/>
              <a:t> </a:t>
            </a:r>
            <a:r>
              <a:rPr lang="en-GB" sz="3200" dirty="0" err="1"/>
              <a:t>addizioni</a:t>
            </a:r>
            <a:r>
              <a:rPr lang="en-GB" sz="3200" dirty="0"/>
              <a:t> e </a:t>
            </a:r>
            <a:r>
              <a:rPr lang="en-GB" sz="3200" dirty="0" err="1"/>
              <a:t>sottrazioni</a:t>
            </a:r>
            <a:r>
              <a:rPr lang="en-GB" sz="3200" dirty="0"/>
              <a:t>?</a:t>
            </a:r>
          </a:p>
          <a:p>
            <a:pPr marL="742950" indent="-514350">
              <a:buFont typeface="+mj-lt"/>
              <a:buAutoNum type="arabicPeriod"/>
            </a:pPr>
            <a:r>
              <a:rPr lang="en-GB" sz="3200" dirty="0" err="1"/>
              <a:t>Usi</a:t>
            </a:r>
            <a:r>
              <a:rPr lang="en-GB" sz="3200" dirty="0"/>
              <a:t> </a:t>
            </a:r>
            <a:r>
              <a:rPr lang="en-GB" sz="3200" dirty="0" err="1"/>
              <a:t>mai</a:t>
            </a:r>
            <a:r>
              <a:rPr lang="en-GB" sz="3200" dirty="0"/>
              <a:t> le </a:t>
            </a:r>
            <a:r>
              <a:rPr lang="en-GB" sz="3200" dirty="0" err="1"/>
              <a:t>percentuali</a:t>
            </a:r>
            <a:r>
              <a:rPr lang="en-GB" sz="3200" dirty="0"/>
              <a:t>?</a:t>
            </a:r>
          </a:p>
          <a:p>
            <a:endParaRPr lang="en-GB" dirty="0"/>
          </a:p>
        </p:txBody>
      </p:sp>
      <p:sp>
        <p:nvSpPr>
          <p:cNvPr id="3" name="Title 2">
            <a:extLst>
              <a:ext uri="{FF2B5EF4-FFF2-40B4-BE49-F238E27FC236}">
                <a16:creationId xmlns:a16="http://schemas.microsoft.com/office/drawing/2014/main" id="{BCBB432D-DA70-8E7F-4DAF-D87A76EECFE3}"/>
              </a:ext>
            </a:extLst>
          </p:cNvPr>
          <p:cNvSpPr>
            <a:spLocks noGrp="1"/>
          </p:cNvSpPr>
          <p:nvPr>
            <p:ph type="title"/>
          </p:nvPr>
        </p:nvSpPr>
        <p:spPr/>
        <p:txBody>
          <a:bodyPr/>
          <a:lstStyle/>
          <a:p>
            <a:r>
              <a:rPr lang="en-GB" dirty="0" err="1"/>
              <a:t>Attività</a:t>
            </a:r>
            <a:r>
              <a:rPr lang="en-GB" sz="3200" dirty="0"/>
              <a:t> M5.2</a:t>
            </a:r>
          </a:p>
        </p:txBody>
      </p:sp>
      <p:sp>
        <p:nvSpPr>
          <p:cNvPr id="4" name="Text Placeholder 3">
            <a:extLst>
              <a:ext uri="{FF2B5EF4-FFF2-40B4-BE49-F238E27FC236}">
                <a16:creationId xmlns:a16="http://schemas.microsoft.com/office/drawing/2014/main" id="{70E9BA47-A763-C2CE-71E3-1E894CEB2947}"/>
              </a:ext>
            </a:extLst>
          </p:cNvPr>
          <p:cNvSpPr>
            <a:spLocks noGrp="1"/>
          </p:cNvSpPr>
          <p:nvPr>
            <p:ph type="body" idx="2"/>
          </p:nvPr>
        </p:nvSpPr>
        <p:spPr/>
        <p:txBody>
          <a:bodyPr/>
          <a:lstStyle/>
          <a:p>
            <a:r>
              <a:rPr lang="en-GB" dirty="0" err="1"/>
              <a:t>Competenze</a:t>
            </a:r>
            <a:r>
              <a:rPr lang="en-GB" dirty="0"/>
              <a:t> </a:t>
            </a:r>
            <a:r>
              <a:rPr lang="en-GB" dirty="0" err="1"/>
              <a:t>matematiche</a:t>
            </a:r>
            <a:r>
              <a:rPr lang="en-GB" dirty="0"/>
              <a:t> </a:t>
            </a:r>
            <a:r>
              <a:rPr lang="en-GB" dirty="0" err="1"/>
              <a:t>ed</a:t>
            </a:r>
            <a:r>
              <a:rPr lang="en-GB" dirty="0"/>
              <a:t> </a:t>
            </a:r>
            <a:r>
              <a:rPr lang="en-GB" dirty="0" err="1"/>
              <a:t>educazione</a:t>
            </a:r>
            <a:r>
              <a:rPr lang="en-GB" dirty="0"/>
              <a:t> </a:t>
            </a:r>
            <a:r>
              <a:rPr lang="en-GB" dirty="0" err="1"/>
              <a:t>finanziaria</a:t>
            </a:r>
            <a:endParaRPr lang="en-GB" dirty="0"/>
          </a:p>
        </p:txBody>
      </p:sp>
    </p:spTree>
    <p:extLst>
      <p:ext uri="{BB962C8B-B14F-4D97-AF65-F5344CB8AC3E}">
        <p14:creationId xmlns:p14="http://schemas.microsoft.com/office/powerpoint/2010/main" val="330974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371728" y="71506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err="1"/>
              <a:t>Esempi</a:t>
            </a:r>
            <a:r>
              <a:rPr lang="en-US" dirty="0"/>
              <a:t> </a:t>
            </a:r>
            <a:r>
              <a:rPr lang="en-US" dirty="0" err="1"/>
              <a:t>di</a:t>
            </a:r>
            <a:r>
              <a:rPr lang="en-US" dirty="0"/>
              <a:t> </a:t>
            </a:r>
            <a:r>
              <a:rPr lang="en-US" dirty="0" err="1"/>
              <a:t>collegamento</a:t>
            </a:r>
            <a:r>
              <a:rPr lang="en-US" dirty="0"/>
              <a:t> con la </a:t>
            </a:r>
            <a:r>
              <a:rPr lang="en-US" dirty="0" err="1"/>
              <a:t>matematica</a:t>
            </a:r>
            <a:r>
              <a:rPr lang="en-US" dirty="0"/>
              <a:t>/</a:t>
            </a:r>
            <a:r>
              <a:rPr lang="en-US" dirty="0" err="1"/>
              <a:t>calcolo</a:t>
            </a:r>
            <a:r>
              <a:rPr lang="en-US" dirty="0"/>
              <a:t> </a:t>
            </a:r>
            <a:r>
              <a:rPr lang="en-US" dirty="0" err="1"/>
              <a:t>nella</a:t>
            </a:r>
            <a:r>
              <a:rPr lang="en-US" dirty="0"/>
              <a:t> vita </a:t>
            </a:r>
            <a:r>
              <a:rPr lang="en-US" dirty="0" err="1"/>
              <a:t>quotidiana</a:t>
            </a:r>
            <a:r>
              <a:rPr lang="en-US" dirty="0"/>
              <a:t>: </a:t>
            </a:r>
            <a:r>
              <a:rPr lang="en-US" dirty="0" err="1">
                <a:solidFill>
                  <a:schemeClr val="accent1"/>
                </a:solidFill>
              </a:rPr>
              <a:t>situazioni</a:t>
            </a:r>
            <a:r>
              <a:rPr lang="en-US" dirty="0">
                <a:solidFill>
                  <a:schemeClr val="accent1"/>
                </a:solidFill>
              </a:rPr>
              <a:t> </a:t>
            </a:r>
            <a:r>
              <a:rPr lang="en-US" dirty="0" err="1">
                <a:solidFill>
                  <a:schemeClr val="accent1"/>
                </a:solidFill>
              </a:rPr>
              <a:t>reali</a:t>
            </a:r>
            <a:endParaRPr lang="en-US" dirty="0"/>
          </a:p>
        </p:txBody>
      </p:sp>
      <p:sp>
        <p:nvSpPr>
          <p:cNvPr id="65" name="Google Shape;65;p3"/>
          <p:cNvSpPr txBox="1">
            <a:spLocks noGrp="1"/>
          </p:cNvSpPr>
          <p:nvPr>
            <p:ph type="body" idx="1"/>
          </p:nvPr>
        </p:nvSpPr>
        <p:spPr>
          <a:xfrm>
            <a:off x="371728" y="1477546"/>
            <a:ext cx="12048652" cy="2962380"/>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3200" b="1" dirty="0">
                <a:solidFill>
                  <a:schemeClr val="accent2"/>
                </a:solidFill>
              </a:rPr>
              <a:t>GESTIONE DEL DENARO: </a:t>
            </a:r>
            <a:r>
              <a:rPr lang="en-US" sz="3200" dirty="0" err="1"/>
              <a:t>un’abilità</a:t>
            </a:r>
            <a:r>
              <a:rPr lang="en-US" sz="3200" dirty="0"/>
              <a:t> </a:t>
            </a:r>
            <a:r>
              <a:rPr lang="en-US" sz="3200" dirty="0" err="1"/>
              <a:t>importante</a:t>
            </a:r>
            <a:r>
              <a:rPr lang="en-US" sz="3200" dirty="0"/>
              <a:t> </a:t>
            </a:r>
            <a:r>
              <a:rPr lang="en-US" sz="3200" dirty="0" err="1"/>
              <a:t>che</a:t>
            </a:r>
            <a:r>
              <a:rPr lang="en-US" sz="3200" dirty="0"/>
              <a:t> le </a:t>
            </a:r>
            <a:r>
              <a:rPr lang="en-US" sz="3200" dirty="0" err="1"/>
              <a:t>famiglie</a:t>
            </a:r>
            <a:r>
              <a:rPr lang="en-US" sz="3200" dirty="0"/>
              <a:t> </a:t>
            </a:r>
            <a:r>
              <a:rPr lang="en-US" sz="3200" dirty="0" err="1"/>
              <a:t>dovrebbero</a:t>
            </a:r>
            <a:r>
              <a:rPr lang="en-US" sz="3200" dirty="0"/>
              <a:t> </a:t>
            </a:r>
            <a:r>
              <a:rPr lang="en-US" sz="3200" dirty="0" err="1"/>
              <a:t>imparare</a:t>
            </a:r>
            <a:r>
              <a:rPr lang="en-US" sz="3200" dirty="0"/>
              <a:t> è </a:t>
            </a:r>
            <a:r>
              <a:rPr lang="en-US" sz="3200" b="1" dirty="0">
                <a:solidFill>
                  <a:schemeClr val="accent1"/>
                </a:solidFill>
              </a:rPr>
              <a:t>come </a:t>
            </a:r>
            <a:r>
              <a:rPr lang="en-US" sz="3200" b="1" dirty="0" err="1">
                <a:solidFill>
                  <a:schemeClr val="accent1"/>
                </a:solidFill>
              </a:rPr>
              <a:t>calcolare</a:t>
            </a:r>
            <a:r>
              <a:rPr lang="en-US" sz="3200" b="1" dirty="0">
                <a:solidFill>
                  <a:schemeClr val="accent1"/>
                </a:solidFill>
              </a:rPr>
              <a:t> </a:t>
            </a:r>
            <a:r>
              <a:rPr lang="en-US" sz="3200" b="1" dirty="0" err="1">
                <a:solidFill>
                  <a:schemeClr val="accent1"/>
                </a:solidFill>
              </a:rPr>
              <a:t>gli</a:t>
            </a:r>
            <a:r>
              <a:rPr lang="en-US" sz="3200" b="1" dirty="0">
                <a:solidFill>
                  <a:schemeClr val="accent1"/>
                </a:solidFill>
              </a:rPr>
              <a:t> </a:t>
            </a:r>
            <a:r>
              <a:rPr lang="en-US" sz="3200" b="1" dirty="0" err="1">
                <a:solidFill>
                  <a:schemeClr val="accent1"/>
                </a:solidFill>
              </a:rPr>
              <a:t>interessi</a:t>
            </a:r>
            <a:endParaRPr lang="en-US" sz="3200" b="1" dirty="0">
              <a:solidFill>
                <a:schemeClr val="accent1"/>
              </a:solidFill>
            </a:endParaRPr>
          </a:p>
          <a:p>
            <a:pPr marL="0" lvl="0" indent="0" algn="l">
              <a:lnSpc>
                <a:spcPct val="150000"/>
              </a:lnSpc>
              <a:buSzPts val="2100"/>
            </a:pPr>
            <a:r>
              <a:rPr lang="en-US" sz="3200" dirty="0"/>
              <a:t> Le </a:t>
            </a:r>
            <a:r>
              <a:rPr lang="en-US" sz="3200" dirty="0" err="1"/>
              <a:t>famiglie</a:t>
            </a:r>
            <a:r>
              <a:rPr lang="en-US" sz="3200" dirty="0"/>
              <a:t> </a:t>
            </a:r>
            <a:r>
              <a:rPr lang="en-US" sz="3200" dirty="0" err="1"/>
              <a:t>possono</a:t>
            </a:r>
            <a:r>
              <a:rPr lang="en-US" sz="3200" dirty="0"/>
              <a:t> </a:t>
            </a:r>
            <a:r>
              <a:rPr lang="en-US" sz="3200" dirty="0" err="1"/>
              <a:t>utilizzare</a:t>
            </a:r>
            <a:r>
              <a:rPr lang="en-US" sz="3200" dirty="0"/>
              <a:t> </a:t>
            </a:r>
            <a:r>
              <a:rPr lang="en-US" sz="3200" dirty="0" err="1"/>
              <a:t>questa</a:t>
            </a:r>
            <a:r>
              <a:rPr lang="en-US" sz="3200" dirty="0"/>
              <a:t> </a:t>
            </a:r>
            <a:r>
              <a:rPr lang="en-US" sz="3200" dirty="0" err="1"/>
              <a:t>risorsa</a:t>
            </a:r>
            <a:r>
              <a:rPr lang="en-US" sz="3200" dirty="0"/>
              <a:t> per:</a:t>
            </a:r>
          </a:p>
          <a:p>
            <a:pPr marL="817563" lvl="0" indent="-457200" algn="l">
              <a:lnSpc>
                <a:spcPct val="150000"/>
              </a:lnSpc>
              <a:buSzPts val="2100"/>
              <a:buFont typeface="Arial" panose="020B0604020202020204" pitchFamily="34" charset="0"/>
              <a:buChar char="•"/>
            </a:pPr>
            <a:r>
              <a:rPr lang="en-US" sz="3200" dirty="0" err="1">
                <a:solidFill>
                  <a:srgbClr val="2E9A8F"/>
                </a:solidFill>
              </a:rPr>
              <a:t>Gestire</a:t>
            </a:r>
            <a:r>
              <a:rPr lang="en-US" sz="3200" dirty="0">
                <a:solidFill>
                  <a:srgbClr val="2E9A8F"/>
                </a:solidFill>
              </a:rPr>
              <a:t> </a:t>
            </a:r>
            <a:r>
              <a:rPr lang="en-US" sz="3200" dirty="0" err="1">
                <a:solidFill>
                  <a:srgbClr val="2E9A8F"/>
                </a:solidFill>
              </a:rPr>
              <a:t>il</a:t>
            </a:r>
            <a:r>
              <a:rPr lang="en-US" sz="3200" dirty="0">
                <a:solidFill>
                  <a:srgbClr val="2E9A8F"/>
                </a:solidFill>
              </a:rPr>
              <a:t> </a:t>
            </a:r>
            <a:r>
              <a:rPr lang="en-US" sz="3200" dirty="0" err="1">
                <a:solidFill>
                  <a:srgbClr val="2E9A8F"/>
                </a:solidFill>
              </a:rPr>
              <a:t>proprio</a:t>
            </a:r>
            <a:r>
              <a:rPr lang="en-US" sz="3200" dirty="0">
                <a:solidFill>
                  <a:srgbClr val="2E9A8F"/>
                </a:solidFill>
              </a:rPr>
              <a:t> </a:t>
            </a:r>
            <a:r>
              <a:rPr lang="en-US" sz="3200" dirty="0" err="1">
                <a:solidFill>
                  <a:srgbClr val="2E9A8F"/>
                </a:solidFill>
              </a:rPr>
              <a:t>denaro</a:t>
            </a:r>
            <a:endParaRPr lang="en-US" sz="3200" dirty="0">
              <a:solidFill>
                <a:srgbClr val="2E9A8F"/>
              </a:solidFill>
            </a:endParaRPr>
          </a:p>
          <a:p>
            <a:pPr marL="817563" lvl="0" indent="-457200" algn="l">
              <a:lnSpc>
                <a:spcPct val="150000"/>
              </a:lnSpc>
              <a:buSzPts val="2100"/>
              <a:buFont typeface="Arial" panose="020B0604020202020204" pitchFamily="34" charset="0"/>
              <a:buChar char="•"/>
            </a:pPr>
            <a:r>
              <a:rPr lang="en-US" sz="3200" dirty="0" err="1">
                <a:solidFill>
                  <a:srgbClr val="2E9A8F"/>
                </a:solidFill>
              </a:rPr>
              <a:t>Scegliere</a:t>
            </a:r>
            <a:r>
              <a:rPr lang="en-US" sz="3200" dirty="0">
                <a:solidFill>
                  <a:srgbClr val="2E9A8F"/>
                </a:solidFill>
              </a:rPr>
              <a:t> </a:t>
            </a:r>
            <a:r>
              <a:rPr lang="en-US" sz="3200" dirty="0" err="1">
                <a:solidFill>
                  <a:srgbClr val="2E9A8F"/>
                </a:solidFill>
              </a:rPr>
              <a:t>il</a:t>
            </a:r>
            <a:r>
              <a:rPr lang="en-US" sz="3200" dirty="0">
                <a:solidFill>
                  <a:srgbClr val="2E9A8F"/>
                </a:solidFill>
              </a:rPr>
              <a:t> </a:t>
            </a:r>
            <a:r>
              <a:rPr lang="en-US" sz="3200" dirty="0" err="1">
                <a:solidFill>
                  <a:srgbClr val="2E9A8F"/>
                </a:solidFill>
              </a:rPr>
              <a:t>miglior</a:t>
            </a:r>
            <a:r>
              <a:rPr lang="en-US" sz="3200" dirty="0">
                <a:solidFill>
                  <a:srgbClr val="2E9A8F"/>
                </a:solidFill>
              </a:rPr>
              <a:t> </a:t>
            </a:r>
            <a:r>
              <a:rPr lang="en-US" sz="3200" dirty="0" err="1">
                <a:solidFill>
                  <a:srgbClr val="2E9A8F"/>
                </a:solidFill>
              </a:rPr>
              <a:t>conto</a:t>
            </a:r>
            <a:r>
              <a:rPr lang="en-US" sz="3200" dirty="0">
                <a:solidFill>
                  <a:srgbClr val="2E9A8F"/>
                </a:solidFill>
              </a:rPr>
              <a:t> </a:t>
            </a:r>
            <a:r>
              <a:rPr lang="en-US" sz="3200" dirty="0" err="1">
                <a:solidFill>
                  <a:srgbClr val="2E9A8F"/>
                </a:solidFill>
              </a:rPr>
              <a:t>bancario</a:t>
            </a:r>
            <a:endParaRPr lang="en-US" sz="3200" dirty="0">
              <a:solidFill>
                <a:srgbClr val="2E9A8F"/>
              </a:solidFill>
            </a:endParaRPr>
          </a:p>
          <a:p>
            <a:pPr marL="817563" lvl="0" indent="-457200" algn="l">
              <a:lnSpc>
                <a:spcPct val="150000"/>
              </a:lnSpc>
              <a:buSzPts val="2100"/>
              <a:buFont typeface="Arial" panose="020B0604020202020204" pitchFamily="34" charset="0"/>
              <a:buChar char="•"/>
            </a:pPr>
            <a:r>
              <a:rPr lang="en-US" sz="3200" dirty="0" err="1">
                <a:solidFill>
                  <a:srgbClr val="2E9A8F"/>
                </a:solidFill>
              </a:rPr>
              <a:t>Decidere</a:t>
            </a:r>
            <a:r>
              <a:rPr lang="en-US" sz="3200" dirty="0">
                <a:solidFill>
                  <a:srgbClr val="2E9A8F"/>
                </a:solidFill>
              </a:rPr>
              <a:t> </a:t>
            </a:r>
            <a:r>
              <a:rPr lang="en-US" sz="3200" dirty="0" err="1">
                <a:solidFill>
                  <a:srgbClr val="2E9A8F"/>
                </a:solidFill>
              </a:rPr>
              <a:t>quale</a:t>
            </a:r>
            <a:r>
              <a:rPr lang="en-US" sz="3200" dirty="0">
                <a:solidFill>
                  <a:srgbClr val="2E9A8F"/>
                </a:solidFill>
              </a:rPr>
              <a:t> </a:t>
            </a:r>
            <a:r>
              <a:rPr lang="en-US" sz="3200" dirty="0" err="1">
                <a:solidFill>
                  <a:srgbClr val="2E9A8F"/>
                </a:solidFill>
              </a:rPr>
              <a:t>sia</a:t>
            </a:r>
            <a:r>
              <a:rPr lang="en-US" sz="3200" dirty="0">
                <a:solidFill>
                  <a:srgbClr val="2E9A8F"/>
                </a:solidFill>
              </a:rPr>
              <a:t> la </a:t>
            </a:r>
            <a:r>
              <a:rPr lang="en-US" sz="3200" dirty="0" err="1">
                <a:solidFill>
                  <a:srgbClr val="2E9A8F"/>
                </a:solidFill>
              </a:rPr>
              <a:t>migliore</a:t>
            </a:r>
            <a:r>
              <a:rPr lang="en-US" sz="3200" dirty="0">
                <a:solidFill>
                  <a:srgbClr val="2E9A8F"/>
                </a:solidFill>
              </a:rPr>
              <a:t> </a:t>
            </a:r>
            <a:r>
              <a:rPr lang="en-US" sz="3200" dirty="0" err="1">
                <a:solidFill>
                  <a:srgbClr val="2E9A8F"/>
                </a:solidFill>
              </a:rPr>
              <a:t>carta</a:t>
            </a:r>
            <a:r>
              <a:rPr lang="en-US" sz="3200" dirty="0">
                <a:solidFill>
                  <a:srgbClr val="2E9A8F"/>
                </a:solidFill>
              </a:rPr>
              <a:t> </a:t>
            </a:r>
            <a:r>
              <a:rPr lang="en-US" sz="3200" dirty="0" err="1">
                <a:solidFill>
                  <a:srgbClr val="2E9A8F"/>
                </a:solidFill>
              </a:rPr>
              <a:t>di</a:t>
            </a:r>
            <a:r>
              <a:rPr lang="en-US" sz="3200" dirty="0">
                <a:solidFill>
                  <a:srgbClr val="2E9A8F"/>
                </a:solidFill>
              </a:rPr>
              <a:t> </a:t>
            </a:r>
            <a:r>
              <a:rPr lang="en-US" sz="3200" dirty="0" err="1">
                <a:solidFill>
                  <a:srgbClr val="2E9A8F"/>
                </a:solidFill>
              </a:rPr>
              <a:t>credito</a:t>
            </a:r>
            <a:r>
              <a:rPr lang="en-US" sz="3200" dirty="0">
                <a:solidFill>
                  <a:srgbClr val="2E9A8F"/>
                </a:solidFill>
              </a:rPr>
              <a:t> </a:t>
            </a:r>
          </a:p>
          <a:p>
            <a:pPr marL="817563" lvl="0" indent="-457200" algn="l">
              <a:lnSpc>
                <a:spcPct val="150000"/>
              </a:lnSpc>
              <a:buSzPts val="2100"/>
              <a:buFont typeface="Arial" panose="020B0604020202020204" pitchFamily="34" charset="0"/>
              <a:buChar char="•"/>
            </a:pPr>
            <a:r>
              <a:rPr lang="en-US" sz="3200" dirty="0" err="1">
                <a:solidFill>
                  <a:srgbClr val="2E9A8F"/>
                </a:solidFill>
              </a:rPr>
              <a:t>Valutare</a:t>
            </a:r>
            <a:r>
              <a:rPr lang="en-US" sz="3200" dirty="0">
                <a:solidFill>
                  <a:srgbClr val="2E9A8F"/>
                </a:solidFill>
              </a:rPr>
              <a:t> </a:t>
            </a:r>
            <a:r>
              <a:rPr lang="en-US" sz="3200" dirty="0" err="1">
                <a:solidFill>
                  <a:srgbClr val="2E9A8F"/>
                </a:solidFill>
              </a:rPr>
              <a:t>i</a:t>
            </a:r>
            <a:r>
              <a:rPr lang="en-US" sz="3200" dirty="0">
                <a:solidFill>
                  <a:srgbClr val="2E9A8F"/>
                </a:solidFill>
              </a:rPr>
              <a:t> </a:t>
            </a:r>
            <a:r>
              <a:rPr lang="en-US" sz="3200" dirty="0" err="1">
                <a:solidFill>
                  <a:srgbClr val="2E9A8F"/>
                </a:solidFill>
              </a:rPr>
              <a:t>prestiti</a:t>
            </a:r>
            <a:r>
              <a:rPr lang="en-US" sz="3200" dirty="0">
                <a:solidFill>
                  <a:srgbClr val="2E9A8F"/>
                </a:solidFill>
              </a:rPr>
              <a:t> e </a:t>
            </a:r>
            <a:r>
              <a:rPr lang="en-US" sz="3200" dirty="0" err="1">
                <a:solidFill>
                  <a:srgbClr val="2E9A8F"/>
                </a:solidFill>
              </a:rPr>
              <a:t>comprendere</a:t>
            </a:r>
            <a:r>
              <a:rPr lang="en-US" sz="3200" dirty="0">
                <a:solidFill>
                  <a:srgbClr val="2E9A8F"/>
                </a:solidFill>
              </a:rPr>
              <a:t> </a:t>
            </a:r>
            <a:r>
              <a:rPr lang="en-US" sz="3200" dirty="0" err="1">
                <a:solidFill>
                  <a:srgbClr val="2E9A8F"/>
                </a:solidFill>
              </a:rPr>
              <a:t>i</a:t>
            </a:r>
            <a:r>
              <a:rPr lang="en-US" sz="3200" dirty="0">
                <a:solidFill>
                  <a:srgbClr val="2E9A8F"/>
                </a:solidFill>
              </a:rPr>
              <a:t> </a:t>
            </a:r>
            <a:r>
              <a:rPr lang="en-US" sz="3200" dirty="0" err="1">
                <a:solidFill>
                  <a:srgbClr val="2E9A8F"/>
                </a:solidFill>
              </a:rPr>
              <a:t>diversi</a:t>
            </a:r>
            <a:r>
              <a:rPr lang="en-US" sz="3200" dirty="0">
                <a:solidFill>
                  <a:srgbClr val="2E9A8F"/>
                </a:solidFill>
              </a:rPr>
              <a:t> </a:t>
            </a:r>
            <a:r>
              <a:rPr lang="en-US" sz="3200" dirty="0" err="1">
                <a:solidFill>
                  <a:srgbClr val="2E9A8F"/>
                </a:solidFill>
              </a:rPr>
              <a:t>tassi</a:t>
            </a:r>
            <a:r>
              <a:rPr lang="en-US" sz="3200" dirty="0">
                <a:solidFill>
                  <a:srgbClr val="2E9A8F"/>
                </a:solidFill>
              </a:rPr>
              <a:t> </a:t>
            </a:r>
            <a:r>
              <a:rPr lang="en-US" sz="3200" dirty="0" err="1">
                <a:solidFill>
                  <a:srgbClr val="2E9A8F"/>
                </a:solidFill>
              </a:rPr>
              <a:t>d’interesse</a:t>
            </a:r>
            <a:endParaRPr lang="en-US" sz="3200" dirty="0">
              <a:solidFill>
                <a:srgbClr val="2E9A8F"/>
              </a:solidFill>
            </a:endParaRPr>
          </a:p>
          <a:p>
            <a:pPr marL="342900" lvl="0" indent="-342900" algn="l">
              <a:lnSpc>
                <a:spcPct val="150000"/>
              </a:lnSpc>
              <a:buSzPts val="2100"/>
              <a:buFont typeface="Arial" panose="020B0604020202020204" pitchFamily="34" charset="0"/>
              <a:buChar char="•"/>
            </a:pPr>
            <a:endParaRPr lang="en-US" dirty="0"/>
          </a:p>
          <a:p>
            <a:pPr marL="0" lvl="0" indent="0" algn="l">
              <a:lnSpc>
                <a:spcPct val="150000"/>
              </a:lnSpc>
              <a:buSzPts val="2100"/>
            </a:pPr>
            <a:endParaRPr lang="en-US" b="1" dirty="0">
              <a:solidFill>
                <a:schemeClr val="accent2"/>
              </a:solidFill>
            </a:endParaRPr>
          </a:p>
          <a:p>
            <a:pPr marL="0" lvl="0" indent="0" algn="l">
              <a:lnSpc>
                <a:spcPct val="150000"/>
              </a:lnSpc>
              <a:buSzPts val="2100"/>
            </a:pPr>
            <a:endParaRPr lang="en-US" dirty="0"/>
          </a:p>
          <a:p>
            <a:pPr marL="0" lvl="0" indent="0" algn="l">
              <a:lnSpc>
                <a:spcPct val="150000"/>
              </a:lnSpc>
              <a:buSzPts val="2100"/>
            </a:pPr>
            <a:r>
              <a:rPr lang="en-US" dirty="0"/>
              <a:t> </a:t>
            </a:r>
          </a:p>
          <a:p>
            <a:pPr marL="0" lvl="0" indent="0" algn="l">
              <a:lnSpc>
                <a:spcPct val="150000"/>
              </a:lnSpc>
              <a:buSzPts val="2100"/>
            </a:pPr>
            <a:endParaRPr lang="en-US" dirty="0"/>
          </a:p>
        </p:txBody>
      </p:sp>
      <p:pic>
        <p:nvPicPr>
          <p:cNvPr id="2054" name="Picture 6" descr="pen, money, office, business, product, cash, currency, saving, banking, commerce, tax, economy, financial, savings, success, coins, finance, investment, office supplies, insurance, save money, save money concept, stack of money, investment concept, product design, money background, biro, ballpoint">
            <a:extLst>
              <a:ext uri="{FF2B5EF4-FFF2-40B4-BE49-F238E27FC236}">
                <a16:creationId xmlns:a16="http://schemas.microsoft.com/office/drawing/2014/main" id="{56AFB18B-28F8-4FBF-A4D8-36F83051D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032" y="3348238"/>
            <a:ext cx="3645348" cy="250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6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6581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err="1"/>
              <a:t>Esempi</a:t>
            </a:r>
            <a:r>
              <a:rPr lang="en-US" dirty="0"/>
              <a:t> </a:t>
            </a:r>
            <a:r>
              <a:rPr lang="en-US" dirty="0" err="1"/>
              <a:t>di</a:t>
            </a:r>
            <a:r>
              <a:rPr lang="en-US" dirty="0"/>
              <a:t> </a:t>
            </a:r>
            <a:r>
              <a:rPr lang="en-US" dirty="0" err="1"/>
              <a:t>collegamento</a:t>
            </a:r>
            <a:r>
              <a:rPr lang="en-US" dirty="0"/>
              <a:t> con la </a:t>
            </a:r>
            <a:r>
              <a:rPr lang="en-US" dirty="0" err="1"/>
              <a:t>matematica</a:t>
            </a:r>
            <a:r>
              <a:rPr lang="en-US" dirty="0"/>
              <a:t>/</a:t>
            </a:r>
            <a:r>
              <a:rPr lang="en-US" dirty="0" err="1"/>
              <a:t>calcolo</a:t>
            </a:r>
            <a:r>
              <a:rPr lang="en-US" dirty="0"/>
              <a:t> </a:t>
            </a:r>
            <a:r>
              <a:rPr lang="en-US" dirty="0" err="1"/>
              <a:t>nella</a:t>
            </a:r>
            <a:r>
              <a:rPr lang="en-US" dirty="0"/>
              <a:t> vita </a:t>
            </a:r>
            <a:r>
              <a:rPr lang="en-US" dirty="0" err="1"/>
              <a:t>quotidiana</a:t>
            </a:r>
            <a:r>
              <a:rPr lang="en-US" dirty="0"/>
              <a:t>: </a:t>
            </a:r>
            <a:r>
              <a:rPr lang="en-US" dirty="0" err="1">
                <a:solidFill>
                  <a:schemeClr val="accent1"/>
                </a:solidFill>
              </a:rPr>
              <a:t>situazioni</a:t>
            </a:r>
            <a:r>
              <a:rPr lang="en-US" dirty="0">
                <a:solidFill>
                  <a:schemeClr val="accent1"/>
                </a:solidFill>
              </a:rPr>
              <a:t> </a:t>
            </a:r>
            <a:r>
              <a:rPr lang="en-US" dirty="0" err="1">
                <a:solidFill>
                  <a:schemeClr val="accent1"/>
                </a:solidFill>
              </a:rPr>
              <a:t>reali</a:t>
            </a:r>
            <a:endParaRPr lang="en-US" dirty="0"/>
          </a:p>
        </p:txBody>
      </p:sp>
      <p:sp>
        <p:nvSpPr>
          <p:cNvPr id="65" name="Google Shape;65;p3"/>
          <p:cNvSpPr txBox="1">
            <a:spLocks noGrp="1"/>
          </p:cNvSpPr>
          <p:nvPr>
            <p:ph type="body" idx="1"/>
          </p:nvPr>
        </p:nvSpPr>
        <p:spPr>
          <a:xfrm>
            <a:off x="500064" y="1540042"/>
            <a:ext cx="11451304" cy="580513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endParaRPr lang="en-US" dirty="0"/>
          </a:p>
          <a:p>
            <a:pPr marL="0" indent="0" algn="l">
              <a:lnSpc>
                <a:spcPct val="150000"/>
              </a:lnSpc>
              <a:buSzPts val="2100"/>
            </a:pPr>
            <a:r>
              <a:rPr lang="it-IT" sz="3200" b="1" dirty="0">
                <a:solidFill>
                  <a:schemeClr val="accent2"/>
                </a:solidFill>
              </a:rPr>
              <a:t>SHOPPING GENERICO: </a:t>
            </a:r>
            <a:r>
              <a:rPr lang="en-US" sz="3200" dirty="0" err="1"/>
              <a:t>quando</a:t>
            </a:r>
            <a:r>
              <a:rPr lang="en-US" sz="3200" dirty="0"/>
              <a:t> le </a:t>
            </a:r>
            <a:r>
              <a:rPr lang="en-US" sz="3200" dirty="0" err="1"/>
              <a:t>famiglie</a:t>
            </a:r>
            <a:r>
              <a:rPr lang="en-US" sz="3200" dirty="0"/>
              <a:t> </a:t>
            </a:r>
            <a:r>
              <a:rPr lang="en-US" sz="3200" dirty="0" err="1"/>
              <a:t>vogliono</a:t>
            </a:r>
            <a:r>
              <a:rPr lang="en-US" sz="3200" dirty="0"/>
              <a:t> </a:t>
            </a:r>
            <a:r>
              <a:rPr lang="en-US" sz="3200" dirty="0" err="1"/>
              <a:t>acquistare</a:t>
            </a:r>
            <a:r>
              <a:rPr lang="en-US" sz="3200" dirty="0"/>
              <a:t> un </a:t>
            </a:r>
            <a:r>
              <a:rPr lang="en-US" sz="3200" dirty="0" err="1"/>
              <a:t>articolo</a:t>
            </a:r>
            <a:r>
              <a:rPr lang="en-US" sz="3200" dirty="0"/>
              <a:t> </a:t>
            </a:r>
            <a:r>
              <a:rPr lang="en-US" sz="3200" dirty="0" err="1"/>
              <a:t>nuovo</a:t>
            </a:r>
            <a:r>
              <a:rPr lang="en-US" sz="3200" dirty="0"/>
              <a:t>, </a:t>
            </a:r>
            <a:r>
              <a:rPr lang="en-US" sz="3200" dirty="0" err="1"/>
              <a:t>devono</a:t>
            </a:r>
            <a:r>
              <a:rPr lang="en-US" sz="3200" dirty="0"/>
              <a:t> </a:t>
            </a:r>
            <a:r>
              <a:rPr lang="en-US" sz="3200" dirty="0" err="1"/>
              <a:t>capire</a:t>
            </a:r>
            <a:r>
              <a:rPr lang="en-US" sz="3200" dirty="0"/>
              <a:t> </a:t>
            </a:r>
            <a:r>
              <a:rPr lang="en-US" sz="3200" dirty="0" err="1"/>
              <a:t>quale</a:t>
            </a:r>
            <a:r>
              <a:rPr lang="en-US" sz="3200" dirty="0"/>
              <a:t> </a:t>
            </a:r>
            <a:r>
              <a:rPr lang="en-US" sz="3200" dirty="0" err="1"/>
              <a:t>negozio</a:t>
            </a:r>
            <a:r>
              <a:rPr lang="en-US" sz="3200" dirty="0"/>
              <a:t> </a:t>
            </a:r>
            <a:r>
              <a:rPr lang="en-US" sz="3200" dirty="0" err="1"/>
              <a:t>offre</a:t>
            </a:r>
            <a:r>
              <a:rPr lang="en-US" sz="3200" dirty="0"/>
              <a:t> </a:t>
            </a:r>
            <a:r>
              <a:rPr lang="en-US" sz="3200" dirty="0" err="1"/>
              <a:t>il</a:t>
            </a:r>
            <a:r>
              <a:rPr lang="en-US" sz="3200" dirty="0"/>
              <a:t> </a:t>
            </a:r>
            <a:r>
              <a:rPr lang="en-US" sz="3200" dirty="0" err="1"/>
              <a:t>miglior</a:t>
            </a:r>
            <a:r>
              <a:rPr lang="en-US" sz="3200" dirty="0"/>
              <a:t> </a:t>
            </a:r>
            <a:r>
              <a:rPr lang="en-US" sz="3200" dirty="0" err="1"/>
              <a:t>prezzo</a:t>
            </a:r>
            <a:r>
              <a:rPr lang="en-US" sz="3200" dirty="0"/>
              <a:t> o </a:t>
            </a:r>
            <a:r>
              <a:rPr lang="en-US" sz="3200" dirty="0" err="1"/>
              <a:t>offerta</a:t>
            </a:r>
            <a:r>
              <a:rPr lang="en-US" sz="3200" dirty="0"/>
              <a:t> </a:t>
            </a:r>
            <a:r>
              <a:rPr lang="en-US" sz="3200" dirty="0">
                <a:solidFill>
                  <a:srgbClr val="FFC000"/>
                </a:solidFill>
              </a:rPr>
              <a:t>(</a:t>
            </a:r>
            <a:r>
              <a:rPr lang="en-US" sz="3200" dirty="0" err="1">
                <a:solidFill>
                  <a:srgbClr val="FFC000"/>
                </a:solidFill>
              </a:rPr>
              <a:t>paragone</a:t>
            </a:r>
            <a:r>
              <a:rPr lang="en-US" sz="3200" dirty="0">
                <a:solidFill>
                  <a:srgbClr val="FFC000"/>
                </a:solidFill>
              </a:rPr>
              <a:t>) </a:t>
            </a:r>
          </a:p>
          <a:p>
            <a:pPr marL="360363" indent="0" algn="l">
              <a:lnSpc>
                <a:spcPct val="150000"/>
              </a:lnSpc>
              <a:buSzPts val="2100"/>
            </a:pPr>
            <a:r>
              <a:rPr lang="en-US" sz="3200" dirty="0" err="1"/>
              <a:t>Inoltre</a:t>
            </a:r>
            <a:r>
              <a:rPr lang="en-US" sz="3200" dirty="0"/>
              <a:t>, </a:t>
            </a:r>
            <a:r>
              <a:rPr lang="en-US" sz="3200" dirty="0" err="1"/>
              <a:t>i</a:t>
            </a:r>
            <a:r>
              <a:rPr lang="en-US" sz="3200" dirty="0"/>
              <a:t> </a:t>
            </a:r>
            <a:r>
              <a:rPr lang="en-US" sz="3200" dirty="0" err="1"/>
              <a:t>negozi</a:t>
            </a:r>
            <a:r>
              <a:rPr lang="en-US" sz="3200" dirty="0"/>
              <a:t> </a:t>
            </a:r>
            <a:r>
              <a:rPr lang="en-US" sz="3200" dirty="0" err="1"/>
              <a:t>spesso</a:t>
            </a:r>
            <a:r>
              <a:rPr lang="en-US" sz="3200" dirty="0"/>
              <a:t> </a:t>
            </a:r>
            <a:r>
              <a:rPr lang="en-US" sz="3200" dirty="0" err="1"/>
              <a:t>applicano</a:t>
            </a:r>
            <a:r>
              <a:rPr lang="en-US" sz="3200" dirty="0"/>
              <a:t> </a:t>
            </a:r>
            <a:r>
              <a:rPr lang="en-US" sz="3200" dirty="0" err="1"/>
              <a:t>dei</a:t>
            </a:r>
            <a:r>
              <a:rPr lang="en-US" sz="3200" dirty="0"/>
              <a:t> </a:t>
            </a:r>
            <a:r>
              <a:rPr lang="en-US" sz="3200" dirty="0" err="1"/>
              <a:t>saldi</a:t>
            </a:r>
            <a:r>
              <a:rPr lang="en-US" sz="3200" dirty="0"/>
              <a:t>, </a:t>
            </a:r>
            <a:r>
              <a:rPr lang="en-US" sz="3200" dirty="0" err="1"/>
              <a:t>restituiscono</a:t>
            </a:r>
            <a:r>
              <a:rPr lang="en-US" sz="3200" dirty="0"/>
              <a:t> </a:t>
            </a:r>
            <a:r>
              <a:rPr lang="en-US" sz="3200" dirty="0" err="1"/>
              <a:t>cioè</a:t>
            </a:r>
            <a:r>
              <a:rPr lang="en-US" sz="3200" dirty="0"/>
              <a:t> </a:t>
            </a:r>
            <a:r>
              <a:rPr lang="en-US" sz="3200" dirty="0" err="1"/>
              <a:t>una</a:t>
            </a:r>
            <a:r>
              <a:rPr lang="en-US" sz="3200" dirty="0"/>
              <a:t> </a:t>
            </a:r>
            <a:r>
              <a:rPr lang="en-US" sz="3200" dirty="0" err="1">
                <a:solidFill>
                  <a:schemeClr val="accent1"/>
                </a:solidFill>
              </a:rPr>
              <a:t>percentuale</a:t>
            </a:r>
            <a:r>
              <a:rPr lang="en-US" sz="3200" dirty="0"/>
              <a:t> del </a:t>
            </a:r>
            <a:r>
              <a:rPr lang="en-US" sz="3200" dirty="0" err="1"/>
              <a:t>prezzo</a:t>
            </a:r>
            <a:r>
              <a:rPr lang="en-US" sz="3200" dirty="0"/>
              <a:t> </a:t>
            </a:r>
            <a:r>
              <a:rPr lang="en-US" sz="3200" dirty="0" err="1"/>
              <a:t>originario</a:t>
            </a:r>
            <a:r>
              <a:rPr lang="en-US" sz="3200" dirty="0"/>
              <a:t>. </a:t>
            </a:r>
            <a:r>
              <a:rPr lang="en-US" sz="3200" dirty="0" err="1"/>
              <a:t>Può</a:t>
            </a:r>
            <a:r>
              <a:rPr lang="en-US" sz="3200" dirty="0"/>
              <a:t> </a:t>
            </a:r>
            <a:r>
              <a:rPr lang="en-US" sz="3200" dirty="0" err="1"/>
              <a:t>risultare</a:t>
            </a:r>
            <a:r>
              <a:rPr lang="en-US" sz="3200" dirty="0"/>
              <a:t> utile per le </a:t>
            </a:r>
            <a:r>
              <a:rPr lang="en-US" sz="3200" dirty="0" err="1"/>
              <a:t>persone</a:t>
            </a:r>
            <a:r>
              <a:rPr lang="en-US" sz="3200" dirty="0"/>
              <a:t> </a:t>
            </a:r>
            <a:r>
              <a:rPr lang="en-US" sz="3200" dirty="0" err="1"/>
              <a:t>sapere</a:t>
            </a:r>
            <a:r>
              <a:rPr lang="en-US" sz="3200" dirty="0"/>
              <a:t> </a:t>
            </a:r>
            <a:r>
              <a:rPr lang="en-US" sz="3200" dirty="0">
                <a:solidFill>
                  <a:schemeClr val="accent1"/>
                </a:solidFill>
              </a:rPr>
              <a:t>come </a:t>
            </a:r>
            <a:r>
              <a:rPr lang="en-US" sz="3200" dirty="0" err="1">
                <a:solidFill>
                  <a:schemeClr val="accent1"/>
                </a:solidFill>
              </a:rPr>
              <a:t>calcolare</a:t>
            </a:r>
            <a:r>
              <a:rPr lang="en-US" sz="3200" dirty="0">
                <a:solidFill>
                  <a:schemeClr val="accent1"/>
                </a:solidFill>
              </a:rPr>
              <a:t> </a:t>
            </a:r>
            <a:r>
              <a:rPr lang="en-US" sz="3200" dirty="0" err="1">
                <a:solidFill>
                  <a:schemeClr val="accent1"/>
                </a:solidFill>
              </a:rPr>
              <a:t>il</a:t>
            </a:r>
            <a:r>
              <a:rPr lang="en-US" sz="3200" dirty="0">
                <a:solidFill>
                  <a:schemeClr val="accent1"/>
                </a:solidFill>
              </a:rPr>
              <a:t> </a:t>
            </a:r>
            <a:r>
              <a:rPr lang="en-US" sz="3200" dirty="0" err="1">
                <a:solidFill>
                  <a:schemeClr val="accent1"/>
                </a:solidFill>
              </a:rPr>
              <a:t>risparmio</a:t>
            </a:r>
            <a:r>
              <a:rPr lang="en-US" sz="3200" dirty="0">
                <a:solidFill>
                  <a:schemeClr val="accent1"/>
                </a:solidFill>
              </a:rPr>
              <a:t> o </a:t>
            </a:r>
            <a:r>
              <a:rPr lang="en-US" sz="3200" dirty="0" err="1">
                <a:solidFill>
                  <a:schemeClr val="accent1"/>
                </a:solidFill>
              </a:rPr>
              <a:t>gli</a:t>
            </a:r>
            <a:r>
              <a:rPr lang="en-US" sz="3200" dirty="0">
                <a:solidFill>
                  <a:schemeClr val="accent1"/>
                </a:solidFill>
              </a:rPr>
              <a:t> </a:t>
            </a:r>
            <a:r>
              <a:rPr lang="en-US" sz="3200" dirty="0" err="1">
                <a:solidFill>
                  <a:schemeClr val="accent1"/>
                </a:solidFill>
              </a:rPr>
              <a:t>sconti</a:t>
            </a:r>
            <a:r>
              <a:rPr lang="en-US" sz="3200" dirty="0"/>
              <a:t> e come </a:t>
            </a:r>
            <a:r>
              <a:rPr lang="en-US" sz="3200" dirty="0" err="1"/>
              <a:t>aggiudicarsi</a:t>
            </a:r>
            <a:r>
              <a:rPr lang="en-US" sz="3200" dirty="0"/>
              <a:t> </a:t>
            </a:r>
            <a:r>
              <a:rPr lang="en-US" sz="3200" dirty="0" err="1"/>
              <a:t>il</a:t>
            </a:r>
            <a:r>
              <a:rPr lang="en-US" sz="3200" dirty="0"/>
              <a:t> </a:t>
            </a:r>
            <a:r>
              <a:rPr lang="en-US" sz="3200" dirty="0" err="1"/>
              <a:t>miglior</a:t>
            </a:r>
            <a:r>
              <a:rPr lang="en-US" sz="3200" dirty="0"/>
              <a:t> </a:t>
            </a:r>
            <a:r>
              <a:rPr lang="en-US" sz="3200" dirty="0" err="1"/>
              <a:t>articolo</a:t>
            </a:r>
            <a:r>
              <a:rPr lang="en-US" sz="3200" dirty="0"/>
              <a:t> al </a:t>
            </a:r>
            <a:r>
              <a:rPr lang="en-US" sz="3200" dirty="0" err="1"/>
              <a:t>miglior</a:t>
            </a:r>
            <a:r>
              <a:rPr lang="en-US" sz="3200" dirty="0"/>
              <a:t> </a:t>
            </a:r>
            <a:r>
              <a:rPr lang="en-US" sz="3200" dirty="0" err="1"/>
              <a:t>prezzo</a:t>
            </a:r>
            <a:r>
              <a:rPr lang="en-US" sz="3200" dirty="0"/>
              <a:t>.</a:t>
            </a:r>
            <a:endParaRPr lang="it-IT" sz="3200" dirty="0"/>
          </a:p>
          <a:p>
            <a:pPr marL="0" lvl="0" indent="0" algn="l">
              <a:lnSpc>
                <a:spcPct val="150000"/>
              </a:lnSpc>
              <a:buSzPts val="2100"/>
            </a:pPr>
            <a:endParaRPr lang="en-US" b="1" dirty="0">
              <a:solidFill>
                <a:schemeClr val="accent2"/>
              </a:solidFill>
            </a:endParaRPr>
          </a:p>
          <a:p>
            <a:pPr marL="0" lvl="0" indent="0" algn="l">
              <a:lnSpc>
                <a:spcPct val="150000"/>
              </a:lnSpc>
              <a:buSzPts val="2100"/>
            </a:pPr>
            <a:endParaRPr lang="en-US" dirty="0"/>
          </a:p>
          <a:p>
            <a:pPr marL="0" lvl="0" indent="0" algn="l">
              <a:lnSpc>
                <a:spcPct val="150000"/>
              </a:lnSpc>
              <a:buSzPts val="2100"/>
            </a:pPr>
            <a:r>
              <a:rPr lang="en-US" dirty="0"/>
              <a:t> </a:t>
            </a:r>
          </a:p>
          <a:p>
            <a:pPr marL="0" lvl="0" indent="0" algn="l">
              <a:lnSpc>
                <a:spcPct val="150000"/>
              </a:lnSpc>
              <a:buSzPts val="2100"/>
            </a:pPr>
            <a:endParaRPr lang="en-US" dirty="0"/>
          </a:p>
        </p:txBody>
      </p:sp>
      <p:pic>
        <p:nvPicPr>
          <p:cNvPr id="2056" name="Picture 8" descr="Online Shopping, Ecommerce, Buy, Computer, Shop">
            <a:extLst>
              <a:ext uri="{FF2B5EF4-FFF2-40B4-BE49-F238E27FC236}">
                <a16:creationId xmlns:a16="http://schemas.microsoft.com/office/drawing/2014/main" id="{5B8BCDC0-E475-49F5-A085-F977296FA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6680" y="1268699"/>
            <a:ext cx="1403282" cy="172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7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0276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err="1"/>
              <a:t>Esempi</a:t>
            </a:r>
            <a:r>
              <a:rPr lang="en-US" dirty="0"/>
              <a:t> </a:t>
            </a:r>
            <a:r>
              <a:rPr lang="en-US" dirty="0" err="1"/>
              <a:t>di</a:t>
            </a:r>
            <a:r>
              <a:rPr lang="en-US" dirty="0"/>
              <a:t> </a:t>
            </a:r>
            <a:r>
              <a:rPr lang="en-US" dirty="0" err="1"/>
              <a:t>collegamento</a:t>
            </a:r>
            <a:r>
              <a:rPr lang="en-US" dirty="0"/>
              <a:t> con la </a:t>
            </a:r>
            <a:r>
              <a:rPr lang="en-US" dirty="0" err="1"/>
              <a:t>matematica</a:t>
            </a:r>
            <a:r>
              <a:rPr lang="en-US" dirty="0"/>
              <a:t>/</a:t>
            </a:r>
            <a:r>
              <a:rPr lang="en-US" dirty="0" err="1"/>
              <a:t>calcolo</a:t>
            </a:r>
            <a:r>
              <a:rPr lang="en-US" dirty="0"/>
              <a:t> </a:t>
            </a:r>
            <a:r>
              <a:rPr lang="en-US" dirty="0" err="1"/>
              <a:t>nella</a:t>
            </a:r>
            <a:r>
              <a:rPr lang="en-US" dirty="0"/>
              <a:t> vita </a:t>
            </a:r>
            <a:r>
              <a:rPr lang="en-US" dirty="0" err="1"/>
              <a:t>quotidiana</a:t>
            </a:r>
            <a:r>
              <a:rPr lang="en-US" dirty="0"/>
              <a:t>: </a:t>
            </a:r>
            <a:r>
              <a:rPr lang="en-US" dirty="0" err="1">
                <a:solidFill>
                  <a:schemeClr val="accent1"/>
                </a:solidFill>
              </a:rPr>
              <a:t>situazioni</a:t>
            </a:r>
            <a:r>
              <a:rPr lang="en-US" dirty="0">
                <a:solidFill>
                  <a:schemeClr val="accent1"/>
                </a:solidFill>
              </a:rPr>
              <a:t> </a:t>
            </a:r>
            <a:r>
              <a:rPr lang="en-US" dirty="0" err="1">
                <a:solidFill>
                  <a:schemeClr val="accent1"/>
                </a:solidFill>
              </a:rPr>
              <a:t>reali</a:t>
            </a:r>
            <a:endParaRPr lang="en-US" dirty="0"/>
          </a:p>
        </p:txBody>
      </p:sp>
      <p:sp>
        <p:nvSpPr>
          <p:cNvPr id="65" name="Google Shape;65;p3"/>
          <p:cNvSpPr txBox="1">
            <a:spLocks noGrp="1"/>
          </p:cNvSpPr>
          <p:nvPr>
            <p:ph type="body" idx="1"/>
          </p:nvPr>
        </p:nvSpPr>
        <p:spPr>
          <a:xfrm>
            <a:off x="248521" y="1398491"/>
            <a:ext cx="12583083" cy="439612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3200" b="1" dirty="0">
                <a:solidFill>
                  <a:schemeClr val="accent2"/>
                </a:solidFill>
              </a:rPr>
              <a:t>ACQUISTO DI CIBO: </a:t>
            </a:r>
            <a:r>
              <a:rPr lang="en-US" sz="3200" dirty="0" err="1">
                <a:solidFill>
                  <a:schemeClr val="bg2"/>
                </a:solidFill>
              </a:rPr>
              <a:t>il</a:t>
            </a:r>
            <a:r>
              <a:rPr lang="en-US" sz="3200" dirty="0">
                <a:solidFill>
                  <a:schemeClr val="bg2"/>
                </a:solidFill>
              </a:rPr>
              <a:t> </a:t>
            </a:r>
            <a:r>
              <a:rPr lang="en-US" sz="3200" dirty="0" err="1">
                <a:solidFill>
                  <a:schemeClr val="bg2"/>
                </a:solidFill>
              </a:rPr>
              <a:t>supermercato</a:t>
            </a:r>
            <a:r>
              <a:rPr lang="en-US" sz="3200" dirty="0">
                <a:solidFill>
                  <a:schemeClr val="bg2"/>
                </a:solidFill>
              </a:rPr>
              <a:t> è </a:t>
            </a:r>
            <a:r>
              <a:rPr lang="en-US" sz="3200" dirty="0" err="1">
                <a:solidFill>
                  <a:schemeClr val="bg2"/>
                </a:solidFill>
              </a:rPr>
              <a:t>il</a:t>
            </a:r>
            <a:r>
              <a:rPr lang="en-US" sz="3200" dirty="0">
                <a:solidFill>
                  <a:schemeClr val="bg2"/>
                </a:solidFill>
              </a:rPr>
              <a:t> </a:t>
            </a:r>
            <a:r>
              <a:rPr lang="en-US" sz="3200" dirty="0" err="1">
                <a:solidFill>
                  <a:schemeClr val="bg2"/>
                </a:solidFill>
              </a:rPr>
              <a:t>luogo</a:t>
            </a:r>
            <a:r>
              <a:rPr lang="en-US" sz="3200" dirty="0">
                <a:solidFill>
                  <a:schemeClr val="bg2"/>
                </a:solidFill>
              </a:rPr>
              <a:t> </a:t>
            </a:r>
            <a:r>
              <a:rPr lang="en-US" sz="3200" dirty="0" err="1">
                <a:solidFill>
                  <a:schemeClr val="bg2"/>
                </a:solidFill>
              </a:rPr>
              <a:t>migliore</a:t>
            </a:r>
            <a:r>
              <a:rPr lang="en-US" sz="3200" dirty="0">
                <a:solidFill>
                  <a:schemeClr val="bg2"/>
                </a:solidFill>
              </a:rPr>
              <a:t> per </a:t>
            </a:r>
            <a:r>
              <a:rPr lang="en-US" sz="3200" dirty="0" err="1">
                <a:solidFill>
                  <a:schemeClr val="bg2"/>
                </a:solidFill>
              </a:rPr>
              <a:t>praticare</a:t>
            </a:r>
            <a:r>
              <a:rPr lang="en-US" sz="3200" dirty="0">
                <a:solidFill>
                  <a:schemeClr val="bg2"/>
                </a:solidFill>
              </a:rPr>
              <a:t> la </a:t>
            </a:r>
            <a:r>
              <a:rPr lang="en-US" sz="3200" dirty="0" err="1">
                <a:solidFill>
                  <a:schemeClr val="bg2"/>
                </a:solidFill>
              </a:rPr>
              <a:t>matematica</a:t>
            </a:r>
            <a:r>
              <a:rPr lang="en-US" sz="3200" dirty="0">
                <a:solidFill>
                  <a:schemeClr val="bg2"/>
                </a:solidFill>
              </a:rPr>
              <a:t>! Fare la </a:t>
            </a:r>
            <a:r>
              <a:rPr lang="en-US" sz="3200" dirty="0" err="1">
                <a:solidFill>
                  <a:schemeClr val="bg2"/>
                </a:solidFill>
              </a:rPr>
              <a:t>spesa</a:t>
            </a:r>
            <a:r>
              <a:rPr lang="en-US" sz="3200" dirty="0">
                <a:solidFill>
                  <a:schemeClr val="bg2"/>
                </a:solidFill>
              </a:rPr>
              <a:t> </a:t>
            </a:r>
            <a:r>
              <a:rPr lang="en-US" sz="3200" dirty="0" err="1">
                <a:solidFill>
                  <a:schemeClr val="bg2"/>
                </a:solidFill>
              </a:rPr>
              <a:t>implica</a:t>
            </a:r>
            <a:r>
              <a:rPr lang="en-US" sz="3200" dirty="0">
                <a:solidFill>
                  <a:schemeClr val="bg2"/>
                </a:solidFill>
              </a:rPr>
              <a:t> </a:t>
            </a:r>
            <a:r>
              <a:rPr lang="en-US" sz="3200" dirty="0" err="1">
                <a:solidFill>
                  <a:schemeClr val="bg2"/>
                </a:solidFill>
              </a:rPr>
              <a:t>l’applicazione</a:t>
            </a:r>
            <a:r>
              <a:rPr lang="en-US" sz="3200" dirty="0">
                <a:solidFill>
                  <a:schemeClr val="bg2"/>
                </a:solidFill>
              </a:rPr>
              <a:t> </a:t>
            </a:r>
            <a:r>
              <a:rPr lang="en-US" sz="3200" dirty="0" err="1">
                <a:solidFill>
                  <a:schemeClr val="bg2"/>
                </a:solidFill>
              </a:rPr>
              <a:t>di</a:t>
            </a:r>
            <a:r>
              <a:rPr lang="en-US" sz="3200" dirty="0">
                <a:solidFill>
                  <a:schemeClr val="bg2"/>
                </a:solidFill>
              </a:rPr>
              <a:t> </a:t>
            </a:r>
            <a:r>
              <a:rPr lang="en-US" sz="3200" dirty="0" err="1">
                <a:solidFill>
                  <a:schemeClr val="bg2"/>
                </a:solidFill>
              </a:rPr>
              <a:t>molti</a:t>
            </a:r>
            <a:r>
              <a:rPr lang="en-US" sz="3200" dirty="0">
                <a:solidFill>
                  <a:schemeClr val="bg2"/>
                </a:solidFill>
              </a:rPr>
              <a:t> </a:t>
            </a:r>
            <a:r>
              <a:rPr lang="en-US" sz="3200" b="1" dirty="0" err="1">
                <a:solidFill>
                  <a:schemeClr val="accent2"/>
                </a:solidFill>
              </a:rPr>
              <a:t>concetti</a:t>
            </a:r>
            <a:r>
              <a:rPr lang="en-US" sz="3200" b="1" dirty="0">
                <a:solidFill>
                  <a:schemeClr val="accent2"/>
                </a:solidFill>
              </a:rPr>
              <a:t> </a:t>
            </a:r>
            <a:r>
              <a:rPr lang="en-US" sz="3200" b="1" dirty="0" err="1">
                <a:solidFill>
                  <a:schemeClr val="accent2"/>
                </a:solidFill>
              </a:rPr>
              <a:t>matematici</a:t>
            </a:r>
            <a:r>
              <a:rPr lang="en-US" sz="3200" dirty="0">
                <a:solidFill>
                  <a:schemeClr val="bg2"/>
                </a:solidFill>
              </a:rPr>
              <a:t>, </a:t>
            </a:r>
            <a:r>
              <a:rPr lang="en-US" sz="3200" dirty="0" err="1">
                <a:solidFill>
                  <a:schemeClr val="bg2"/>
                </a:solidFill>
              </a:rPr>
              <a:t>dalla</a:t>
            </a:r>
            <a:r>
              <a:rPr lang="en-US" sz="3200" dirty="0">
                <a:solidFill>
                  <a:schemeClr val="bg2"/>
                </a:solidFill>
              </a:rPr>
              <a:t> </a:t>
            </a:r>
            <a:r>
              <a:rPr lang="en-US" sz="3200" b="1" dirty="0" err="1">
                <a:solidFill>
                  <a:schemeClr val="accent1"/>
                </a:solidFill>
              </a:rPr>
              <a:t>moltiplicazione</a:t>
            </a:r>
            <a:r>
              <a:rPr lang="en-US" sz="3200" dirty="0">
                <a:solidFill>
                  <a:schemeClr val="bg2"/>
                </a:solidFill>
              </a:rPr>
              <a:t> </a:t>
            </a:r>
            <a:r>
              <a:rPr lang="en-US" sz="3200" dirty="0" err="1">
                <a:solidFill>
                  <a:schemeClr val="bg2"/>
                </a:solidFill>
              </a:rPr>
              <a:t>alla</a:t>
            </a:r>
            <a:r>
              <a:rPr lang="en-US" sz="3200" dirty="0">
                <a:solidFill>
                  <a:schemeClr val="bg2"/>
                </a:solidFill>
              </a:rPr>
              <a:t> </a:t>
            </a:r>
            <a:r>
              <a:rPr lang="en-US" sz="3200" b="1" dirty="0" err="1">
                <a:solidFill>
                  <a:schemeClr val="accent1"/>
                </a:solidFill>
              </a:rPr>
              <a:t>stima</a:t>
            </a:r>
            <a:r>
              <a:rPr lang="en-US" sz="3200" dirty="0">
                <a:solidFill>
                  <a:schemeClr val="bg2"/>
                </a:solidFill>
              </a:rPr>
              <a:t> e </a:t>
            </a:r>
            <a:r>
              <a:rPr lang="en-US" sz="3200" dirty="0" err="1">
                <a:solidFill>
                  <a:schemeClr val="bg2"/>
                </a:solidFill>
              </a:rPr>
              <a:t>persino</a:t>
            </a:r>
            <a:r>
              <a:rPr lang="en-US" sz="3200" dirty="0">
                <a:solidFill>
                  <a:schemeClr val="bg2"/>
                </a:solidFill>
              </a:rPr>
              <a:t> la </a:t>
            </a:r>
            <a:r>
              <a:rPr lang="en-US" sz="3200" b="1" dirty="0" err="1">
                <a:solidFill>
                  <a:schemeClr val="accent1"/>
                </a:solidFill>
              </a:rPr>
              <a:t>percentuale</a:t>
            </a:r>
            <a:r>
              <a:rPr lang="en-US" sz="3200" dirty="0">
                <a:solidFill>
                  <a:schemeClr val="bg2"/>
                </a:solidFill>
              </a:rPr>
              <a:t> </a:t>
            </a:r>
          </a:p>
          <a:p>
            <a:pPr marL="360363" lvl="0" indent="0" algn="l">
              <a:lnSpc>
                <a:spcPct val="150000"/>
              </a:lnSpc>
              <a:buSzPts val="2100"/>
            </a:pPr>
            <a:r>
              <a:rPr lang="en-US" sz="3200" dirty="0" err="1">
                <a:solidFill>
                  <a:schemeClr val="bg2"/>
                </a:solidFill>
              </a:rPr>
              <a:t>Quando</a:t>
            </a:r>
            <a:r>
              <a:rPr lang="en-US" sz="3200" dirty="0">
                <a:solidFill>
                  <a:schemeClr val="bg2"/>
                </a:solidFill>
              </a:rPr>
              <a:t> </a:t>
            </a:r>
            <a:r>
              <a:rPr lang="en-US" sz="3200" dirty="0" err="1">
                <a:solidFill>
                  <a:schemeClr val="bg2"/>
                </a:solidFill>
              </a:rPr>
              <a:t>calcoli</a:t>
            </a:r>
            <a:r>
              <a:rPr lang="en-US" sz="3200" dirty="0">
                <a:solidFill>
                  <a:schemeClr val="bg2"/>
                </a:solidFill>
              </a:rPr>
              <a:t> </a:t>
            </a:r>
            <a:r>
              <a:rPr lang="en-US" sz="3200" dirty="0" err="1">
                <a:solidFill>
                  <a:schemeClr val="bg2"/>
                </a:solidFill>
              </a:rPr>
              <a:t>il</a:t>
            </a:r>
            <a:r>
              <a:rPr lang="en-US" sz="3200" dirty="0">
                <a:solidFill>
                  <a:schemeClr val="bg2"/>
                </a:solidFill>
              </a:rPr>
              <a:t> </a:t>
            </a:r>
            <a:r>
              <a:rPr lang="en-US" sz="3200" dirty="0" err="1">
                <a:solidFill>
                  <a:schemeClr val="bg2"/>
                </a:solidFill>
              </a:rPr>
              <a:t>prezzo</a:t>
            </a:r>
            <a:r>
              <a:rPr lang="en-US" sz="3200" dirty="0">
                <a:solidFill>
                  <a:schemeClr val="bg2"/>
                </a:solidFill>
              </a:rPr>
              <a:t> per </a:t>
            </a:r>
            <a:r>
              <a:rPr lang="en-US" sz="3200" dirty="0" err="1">
                <a:solidFill>
                  <a:schemeClr val="bg2"/>
                </a:solidFill>
              </a:rPr>
              <a:t>unità</a:t>
            </a:r>
            <a:r>
              <a:rPr lang="en-US" sz="3200" dirty="0">
                <a:solidFill>
                  <a:schemeClr val="bg2"/>
                </a:solidFill>
              </a:rPr>
              <a:t>, </a:t>
            </a:r>
            <a:r>
              <a:rPr lang="en-US" sz="3200" dirty="0" err="1">
                <a:solidFill>
                  <a:schemeClr val="bg2"/>
                </a:solidFill>
              </a:rPr>
              <a:t>cercando</a:t>
            </a:r>
            <a:r>
              <a:rPr lang="en-US" sz="3200" dirty="0">
                <a:solidFill>
                  <a:schemeClr val="bg2"/>
                </a:solidFill>
              </a:rPr>
              <a:t> </a:t>
            </a:r>
            <a:r>
              <a:rPr lang="en-US" sz="3200" dirty="0" err="1">
                <a:solidFill>
                  <a:schemeClr val="bg2"/>
                </a:solidFill>
              </a:rPr>
              <a:t>di</a:t>
            </a:r>
            <a:r>
              <a:rPr lang="en-US" sz="3200" dirty="0">
                <a:solidFill>
                  <a:schemeClr val="bg2"/>
                </a:solidFill>
              </a:rPr>
              <a:t> </a:t>
            </a:r>
            <a:r>
              <a:rPr lang="en-US" sz="3200" dirty="0" err="1">
                <a:solidFill>
                  <a:schemeClr val="bg2"/>
                </a:solidFill>
              </a:rPr>
              <a:t>capire</a:t>
            </a:r>
            <a:r>
              <a:rPr lang="en-US" sz="3200" dirty="0">
                <a:solidFill>
                  <a:schemeClr val="bg2"/>
                </a:solidFill>
              </a:rPr>
              <a:t> </a:t>
            </a:r>
            <a:r>
              <a:rPr lang="en-US" sz="3200" dirty="0" err="1">
                <a:solidFill>
                  <a:schemeClr val="bg2"/>
                </a:solidFill>
              </a:rPr>
              <a:t>il</a:t>
            </a:r>
            <a:r>
              <a:rPr lang="en-US" sz="3200" dirty="0">
                <a:solidFill>
                  <a:schemeClr val="bg2"/>
                </a:solidFill>
              </a:rPr>
              <a:t> </a:t>
            </a:r>
            <a:r>
              <a:rPr lang="en-US" sz="3200" dirty="0" err="1">
                <a:solidFill>
                  <a:schemeClr val="accent1"/>
                </a:solidFill>
              </a:rPr>
              <a:t>valore</a:t>
            </a:r>
            <a:r>
              <a:rPr lang="en-US" sz="3200" dirty="0">
                <a:solidFill>
                  <a:schemeClr val="accent1"/>
                </a:solidFill>
              </a:rPr>
              <a:t> </a:t>
            </a:r>
            <a:r>
              <a:rPr lang="en-US" sz="3200" dirty="0" err="1">
                <a:solidFill>
                  <a:schemeClr val="accent1"/>
                </a:solidFill>
              </a:rPr>
              <a:t>degli</a:t>
            </a:r>
            <a:r>
              <a:rPr lang="en-US" sz="3200" dirty="0">
                <a:solidFill>
                  <a:schemeClr val="accent1"/>
                </a:solidFill>
              </a:rPr>
              <a:t> </a:t>
            </a:r>
            <a:r>
              <a:rPr lang="en-US" sz="3200" dirty="0" err="1">
                <a:solidFill>
                  <a:schemeClr val="accent1"/>
                </a:solidFill>
              </a:rPr>
              <a:t>sconti</a:t>
            </a:r>
            <a:r>
              <a:rPr lang="en-US" sz="3200" dirty="0">
                <a:solidFill>
                  <a:schemeClr val="accent1"/>
                </a:solidFill>
              </a:rPr>
              <a:t> e </a:t>
            </a:r>
            <a:r>
              <a:rPr lang="en-US" sz="3200" dirty="0" err="1">
                <a:solidFill>
                  <a:schemeClr val="accent1"/>
                </a:solidFill>
              </a:rPr>
              <a:t>delle</a:t>
            </a:r>
            <a:r>
              <a:rPr lang="en-US" sz="3200" dirty="0">
                <a:solidFill>
                  <a:schemeClr val="accent1"/>
                </a:solidFill>
              </a:rPr>
              <a:t> </a:t>
            </a:r>
            <a:r>
              <a:rPr lang="en-US" sz="3200" dirty="0" err="1">
                <a:solidFill>
                  <a:schemeClr val="accent1"/>
                </a:solidFill>
              </a:rPr>
              <a:t>percentuali</a:t>
            </a:r>
            <a:r>
              <a:rPr lang="en-US" sz="3200" dirty="0">
                <a:solidFill>
                  <a:schemeClr val="bg2"/>
                </a:solidFill>
              </a:rPr>
              <a:t>, </a:t>
            </a:r>
            <a:r>
              <a:rPr lang="en-US" sz="3200" dirty="0" err="1">
                <a:solidFill>
                  <a:schemeClr val="accent1"/>
                </a:solidFill>
              </a:rPr>
              <a:t>valutando</a:t>
            </a:r>
            <a:r>
              <a:rPr lang="en-US" sz="3200" dirty="0">
                <a:solidFill>
                  <a:schemeClr val="accent1"/>
                </a:solidFill>
              </a:rPr>
              <a:t> </a:t>
            </a:r>
            <a:r>
              <a:rPr lang="en-US" sz="3200" dirty="0" err="1">
                <a:solidFill>
                  <a:schemeClr val="bg2"/>
                </a:solidFill>
              </a:rPr>
              <a:t>il</a:t>
            </a:r>
            <a:r>
              <a:rPr lang="en-US" sz="3200" dirty="0">
                <a:solidFill>
                  <a:schemeClr val="bg2"/>
                </a:solidFill>
              </a:rPr>
              <a:t> </a:t>
            </a:r>
            <a:r>
              <a:rPr lang="en-US" sz="3200" dirty="0" err="1">
                <a:solidFill>
                  <a:schemeClr val="bg2"/>
                </a:solidFill>
              </a:rPr>
              <a:t>prodotto</a:t>
            </a:r>
            <a:r>
              <a:rPr lang="en-US" sz="3200" dirty="0">
                <a:solidFill>
                  <a:schemeClr val="bg2"/>
                </a:solidFill>
              </a:rPr>
              <a:t> </a:t>
            </a:r>
            <a:r>
              <a:rPr lang="en-US" sz="3200" dirty="0">
                <a:solidFill>
                  <a:srgbClr val="FFC000"/>
                </a:solidFill>
              </a:rPr>
              <a:t>(</a:t>
            </a:r>
            <a:r>
              <a:rPr lang="en-US" sz="3200" dirty="0" err="1">
                <a:solidFill>
                  <a:srgbClr val="FFC000"/>
                </a:solidFill>
              </a:rPr>
              <a:t>addizioni</a:t>
            </a:r>
            <a:r>
              <a:rPr lang="en-US" sz="3200" dirty="0">
                <a:solidFill>
                  <a:srgbClr val="FFC000"/>
                </a:solidFill>
              </a:rPr>
              <a:t>), </a:t>
            </a:r>
            <a:r>
              <a:rPr lang="en-US" sz="3200" dirty="0">
                <a:solidFill>
                  <a:schemeClr val="bg2"/>
                </a:solidFill>
              </a:rPr>
              <a:t>e </a:t>
            </a:r>
            <a:r>
              <a:rPr lang="en-US" sz="3200" dirty="0" err="1">
                <a:solidFill>
                  <a:schemeClr val="accent1"/>
                </a:solidFill>
              </a:rPr>
              <a:t>facendo</a:t>
            </a:r>
            <a:r>
              <a:rPr lang="en-US" sz="3200" dirty="0">
                <a:solidFill>
                  <a:schemeClr val="accent1"/>
                </a:solidFill>
              </a:rPr>
              <a:t> </a:t>
            </a:r>
            <a:r>
              <a:rPr lang="en-US" sz="3200" dirty="0" err="1">
                <a:solidFill>
                  <a:schemeClr val="accent1"/>
                </a:solidFill>
              </a:rPr>
              <a:t>una</a:t>
            </a:r>
            <a:r>
              <a:rPr lang="en-US" sz="3200" dirty="0">
                <a:solidFill>
                  <a:schemeClr val="accent1"/>
                </a:solidFill>
              </a:rPr>
              <a:t> </a:t>
            </a:r>
            <a:r>
              <a:rPr lang="en-US" sz="3200" dirty="0" err="1">
                <a:solidFill>
                  <a:schemeClr val="accent1"/>
                </a:solidFill>
              </a:rPr>
              <a:t>stima</a:t>
            </a:r>
            <a:r>
              <a:rPr lang="en-US" sz="3200" dirty="0">
                <a:solidFill>
                  <a:schemeClr val="accent1"/>
                </a:solidFill>
              </a:rPr>
              <a:t> del </a:t>
            </a:r>
            <a:r>
              <a:rPr lang="en-US" sz="3200" dirty="0" err="1">
                <a:solidFill>
                  <a:schemeClr val="accent1"/>
                </a:solidFill>
              </a:rPr>
              <a:t>costo</a:t>
            </a:r>
            <a:r>
              <a:rPr lang="en-US" sz="3200" dirty="0">
                <a:solidFill>
                  <a:schemeClr val="accent1"/>
                </a:solidFill>
              </a:rPr>
              <a:t> finale</a:t>
            </a:r>
            <a:r>
              <a:rPr lang="en-US" sz="3200" dirty="0">
                <a:solidFill>
                  <a:schemeClr val="bg2"/>
                </a:solidFill>
              </a:rPr>
              <a:t>, </a:t>
            </a:r>
            <a:r>
              <a:rPr lang="en-US" sz="3200" dirty="0" err="1">
                <a:solidFill>
                  <a:schemeClr val="bg2"/>
                </a:solidFill>
              </a:rPr>
              <a:t>stai</a:t>
            </a:r>
            <a:r>
              <a:rPr lang="en-US" sz="3200" dirty="0">
                <a:solidFill>
                  <a:schemeClr val="bg2"/>
                </a:solidFill>
              </a:rPr>
              <a:t> </a:t>
            </a:r>
            <a:r>
              <a:rPr lang="en-US" sz="3200" dirty="0" err="1">
                <a:solidFill>
                  <a:schemeClr val="bg2"/>
                </a:solidFill>
              </a:rPr>
              <a:t>usando</a:t>
            </a:r>
            <a:r>
              <a:rPr lang="en-US" sz="3200" dirty="0">
                <a:solidFill>
                  <a:schemeClr val="bg2"/>
                </a:solidFill>
              </a:rPr>
              <a:t> la </a:t>
            </a:r>
            <a:r>
              <a:rPr lang="en-US" sz="3200" dirty="0" err="1">
                <a:solidFill>
                  <a:schemeClr val="bg2"/>
                </a:solidFill>
              </a:rPr>
              <a:t>matematica</a:t>
            </a:r>
            <a:r>
              <a:rPr lang="en-US" sz="3200" dirty="0">
                <a:solidFill>
                  <a:schemeClr val="bg2"/>
                </a:solidFill>
              </a:rPr>
              <a:t> per </a:t>
            </a:r>
            <a:r>
              <a:rPr lang="en-US" sz="3200" dirty="0" err="1">
                <a:solidFill>
                  <a:schemeClr val="bg2"/>
                </a:solidFill>
              </a:rPr>
              <a:t>semplificare</a:t>
            </a:r>
            <a:r>
              <a:rPr lang="en-US" sz="3200" dirty="0">
                <a:solidFill>
                  <a:schemeClr val="bg2"/>
                </a:solidFill>
              </a:rPr>
              <a:t> </a:t>
            </a:r>
            <a:r>
              <a:rPr lang="en-US" sz="3200" dirty="0" err="1">
                <a:solidFill>
                  <a:schemeClr val="bg2"/>
                </a:solidFill>
              </a:rPr>
              <a:t>il</a:t>
            </a:r>
            <a:r>
              <a:rPr lang="en-US" sz="3200" dirty="0">
                <a:solidFill>
                  <a:schemeClr val="bg2"/>
                </a:solidFill>
              </a:rPr>
              <a:t> </a:t>
            </a:r>
            <a:r>
              <a:rPr lang="en-US" sz="3200" dirty="0" err="1">
                <a:solidFill>
                  <a:schemeClr val="bg2"/>
                </a:solidFill>
              </a:rPr>
              <a:t>tuo</a:t>
            </a:r>
            <a:r>
              <a:rPr lang="en-US" sz="3200" dirty="0">
                <a:solidFill>
                  <a:schemeClr val="bg2"/>
                </a:solidFill>
              </a:rPr>
              <a:t> </a:t>
            </a:r>
            <a:r>
              <a:rPr lang="en-US" sz="3200" dirty="0" err="1">
                <a:solidFill>
                  <a:schemeClr val="bg2"/>
                </a:solidFill>
              </a:rPr>
              <a:t>acquisto</a:t>
            </a:r>
            <a:r>
              <a:rPr lang="en-US" sz="3200" dirty="0">
                <a:solidFill>
                  <a:schemeClr val="bg2"/>
                </a:solidFill>
              </a:rPr>
              <a:t>. </a:t>
            </a:r>
            <a:r>
              <a:rPr lang="en-US" sz="3200" dirty="0" err="1">
                <a:solidFill>
                  <a:schemeClr val="bg2"/>
                </a:solidFill>
              </a:rPr>
              <a:t>Senza</a:t>
            </a:r>
            <a:r>
              <a:rPr lang="en-US" sz="3200" dirty="0">
                <a:solidFill>
                  <a:schemeClr val="bg2"/>
                </a:solidFill>
              </a:rPr>
              <a:t> </a:t>
            </a:r>
            <a:r>
              <a:rPr lang="en-US" sz="3200" dirty="0" err="1">
                <a:solidFill>
                  <a:schemeClr val="bg2"/>
                </a:solidFill>
              </a:rPr>
              <a:t>questa</a:t>
            </a:r>
            <a:r>
              <a:rPr lang="en-US" sz="3200" dirty="0">
                <a:solidFill>
                  <a:schemeClr val="bg2"/>
                </a:solidFill>
              </a:rPr>
              <a:t> </a:t>
            </a:r>
            <a:r>
              <a:rPr lang="en-US" sz="3200" dirty="0" err="1">
                <a:solidFill>
                  <a:schemeClr val="bg2"/>
                </a:solidFill>
              </a:rPr>
              <a:t>conoscenza</a:t>
            </a:r>
            <a:r>
              <a:rPr lang="en-US" sz="3200" dirty="0">
                <a:solidFill>
                  <a:schemeClr val="bg2"/>
                </a:solidFill>
              </a:rPr>
              <a:t>, lo shopping </a:t>
            </a:r>
            <a:r>
              <a:rPr lang="en-US" sz="3200" dirty="0" err="1">
                <a:solidFill>
                  <a:schemeClr val="bg2"/>
                </a:solidFill>
              </a:rPr>
              <a:t>può</a:t>
            </a:r>
            <a:r>
              <a:rPr lang="en-US" sz="3200" dirty="0">
                <a:solidFill>
                  <a:schemeClr val="bg2"/>
                </a:solidFill>
              </a:rPr>
              <a:t> </a:t>
            </a:r>
            <a:r>
              <a:rPr lang="en-US" sz="3200" dirty="0" err="1">
                <a:solidFill>
                  <a:schemeClr val="bg2"/>
                </a:solidFill>
              </a:rPr>
              <a:t>rivelarsi</a:t>
            </a:r>
            <a:r>
              <a:rPr lang="en-US" sz="3200" dirty="0">
                <a:solidFill>
                  <a:schemeClr val="bg2"/>
                </a:solidFill>
              </a:rPr>
              <a:t> molto </a:t>
            </a:r>
            <a:r>
              <a:rPr lang="en-US" sz="3200" dirty="0" err="1">
                <a:solidFill>
                  <a:schemeClr val="bg2"/>
                </a:solidFill>
              </a:rPr>
              <a:t>difficile</a:t>
            </a:r>
            <a:r>
              <a:rPr lang="en-US" sz="3200" dirty="0">
                <a:solidFill>
                  <a:schemeClr val="bg2"/>
                </a:solidFill>
              </a:rPr>
              <a:t> e </a:t>
            </a:r>
            <a:r>
              <a:rPr lang="en-US" sz="3200" dirty="0" err="1">
                <a:solidFill>
                  <a:schemeClr val="bg2"/>
                </a:solidFill>
              </a:rPr>
              <a:t>confusionario</a:t>
            </a:r>
            <a:r>
              <a:rPr lang="en-US" sz="3200" dirty="0">
                <a:solidFill>
                  <a:schemeClr val="bg2"/>
                </a:solidFill>
              </a:rPr>
              <a:t>, per cui </a:t>
            </a:r>
            <a:r>
              <a:rPr lang="en-US" sz="3200" dirty="0" err="1">
                <a:solidFill>
                  <a:schemeClr val="bg2"/>
                </a:solidFill>
              </a:rPr>
              <a:t>tali</a:t>
            </a:r>
            <a:r>
              <a:rPr lang="en-US" sz="3200" dirty="0">
                <a:solidFill>
                  <a:schemeClr val="bg2"/>
                </a:solidFill>
              </a:rPr>
              <a:t> </a:t>
            </a:r>
            <a:r>
              <a:rPr lang="en-US" sz="3200" dirty="0" err="1">
                <a:solidFill>
                  <a:schemeClr val="bg2"/>
                </a:solidFill>
              </a:rPr>
              <a:t>concetti</a:t>
            </a:r>
            <a:r>
              <a:rPr lang="en-US" sz="3200" dirty="0">
                <a:solidFill>
                  <a:schemeClr val="bg2"/>
                </a:solidFill>
              </a:rPr>
              <a:t> </a:t>
            </a:r>
            <a:r>
              <a:rPr lang="en-US" sz="3200" dirty="0" err="1">
                <a:solidFill>
                  <a:schemeClr val="bg2"/>
                </a:solidFill>
              </a:rPr>
              <a:t>basilari</a:t>
            </a:r>
            <a:r>
              <a:rPr lang="en-US" sz="3200" dirty="0">
                <a:solidFill>
                  <a:schemeClr val="bg2"/>
                </a:solidFill>
              </a:rPr>
              <a:t> </a:t>
            </a:r>
            <a:r>
              <a:rPr lang="en-US" sz="3200" dirty="0" err="1">
                <a:solidFill>
                  <a:schemeClr val="bg2"/>
                </a:solidFill>
              </a:rPr>
              <a:t>sono</a:t>
            </a:r>
            <a:r>
              <a:rPr lang="en-US" sz="3200" dirty="0">
                <a:solidFill>
                  <a:schemeClr val="bg2"/>
                </a:solidFill>
              </a:rPr>
              <a:t> </a:t>
            </a:r>
            <a:r>
              <a:rPr lang="en-US" sz="3200" dirty="0" err="1">
                <a:solidFill>
                  <a:schemeClr val="bg2"/>
                </a:solidFill>
              </a:rPr>
              <a:t>estremamente</a:t>
            </a:r>
            <a:r>
              <a:rPr lang="en-US" sz="3200" dirty="0">
                <a:solidFill>
                  <a:schemeClr val="bg2"/>
                </a:solidFill>
              </a:rPr>
              <a:t> </a:t>
            </a:r>
            <a:r>
              <a:rPr lang="en-US" sz="3200" dirty="0" err="1">
                <a:solidFill>
                  <a:schemeClr val="bg2"/>
                </a:solidFill>
              </a:rPr>
              <a:t>utili</a:t>
            </a:r>
            <a:r>
              <a:rPr lang="en-US" sz="3200" dirty="0">
                <a:solidFill>
                  <a:schemeClr val="bg2"/>
                </a:solidFill>
              </a:rPr>
              <a:t>.</a:t>
            </a:r>
            <a:endParaRPr lang="en-US" sz="3200" dirty="0"/>
          </a:p>
          <a:p>
            <a:pPr marL="0" lvl="0" indent="0" algn="l">
              <a:lnSpc>
                <a:spcPct val="150000"/>
              </a:lnSpc>
              <a:buSzPts val="2100"/>
            </a:pPr>
            <a:r>
              <a:rPr lang="en-US" dirty="0"/>
              <a:t> </a:t>
            </a:r>
          </a:p>
        </p:txBody>
      </p:sp>
      <p:pic>
        <p:nvPicPr>
          <p:cNvPr id="3078" name="Picture 6" descr="Supermarket fridge">
            <a:extLst>
              <a:ext uri="{FF2B5EF4-FFF2-40B4-BE49-F238E27FC236}">
                <a16:creationId xmlns:a16="http://schemas.microsoft.com/office/drawing/2014/main" id="{C581487D-2961-4FD5-942A-B32B356BD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2439" y="2167498"/>
            <a:ext cx="1235217" cy="165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32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2500" y="618808"/>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err="1"/>
              <a:t>Esempi</a:t>
            </a:r>
            <a:r>
              <a:rPr lang="en-US" dirty="0"/>
              <a:t> </a:t>
            </a:r>
            <a:r>
              <a:rPr lang="en-US" dirty="0" err="1"/>
              <a:t>di</a:t>
            </a:r>
            <a:r>
              <a:rPr lang="en-US" dirty="0"/>
              <a:t> </a:t>
            </a:r>
            <a:r>
              <a:rPr lang="en-US" dirty="0" err="1"/>
              <a:t>collegamento</a:t>
            </a:r>
            <a:r>
              <a:rPr lang="en-US" dirty="0"/>
              <a:t> con la </a:t>
            </a:r>
            <a:r>
              <a:rPr lang="en-US" dirty="0" err="1"/>
              <a:t>matematica</a:t>
            </a:r>
            <a:r>
              <a:rPr lang="en-US" dirty="0"/>
              <a:t>/</a:t>
            </a:r>
            <a:r>
              <a:rPr lang="en-US" dirty="0" err="1"/>
              <a:t>calcolo</a:t>
            </a:r>
            <a:r>
              <a:rPr lang="en-US" dirty="0"/>
              <a:t> </a:t>
            </a:r>
            <a:r>
              <a:rPr lang="en-US" dirty="0" err="1"/>
              <a:t>nella</a:t>
            </a:r>
            <a:r>
              <a:rPr lang="en-US" dirty="0"/>
              <a:t> vita </a:t>
            </a:r>
            <a:r>
              <a:rPr lang="en-US" dirty="0" err="1"/>
              <a:t>quotidiana</a:t>
            </a:r>
            <a:r>
              <a:rPr lang="en-US" dirty="0"/>
              <a:t>: </a:t>
            </a:r>
            <a:r>
              <a:rPr lang="en-US" dirty="0" err="1">
                <a:solidFill>
                  <a:schemeClr val="accent1"/>
                </a:solidFill>
              </a:rPr>
              <a:t>situazioni</a:t>
            </a:r>
            <a:r>
              <a:rPr lang="en-US" dirty="0">
                <a:solidFill>
                  <a:schemeClr val="accent1"/>
                </a:solidFill>
              </a:rPr>
              <a:t> </a:t>
            </a:r>
            <a:r>
              <a:rPr lang="en-US" dirty="0" err="1">
                <a:solidFill>
                  <a:schemeClr val="accent1"/>
                </a:solidFill>
              </a:rPr>
              <a:t>reali</a:t>
            </a:r>
            <a:endParaRPr lang="en-US" dirty="0"/>
          </a:p>
        </p:txBody>
      </p:sp>
      <p:sp>
        <p:nvSpPr>
          <p:cNvPr id="65" name="Google Shape;65;p3"/>
          <p:cNvSpPr txBox="1">
            <a:spLocks noGrp="1"/>
          </p:cNvSpPr>
          <p:nvPr>
            <p:ph type="body" idx="1"/>
          </p:nvPr>
        </p:nvSpPr>
        <p:spPr>
          <a:xfrm>
            <a:off x="502500" y="1427747"/>
            <a:ext cx="12832500" cy="5475973"/>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2800" b="1" dirty="0">
                <a:solidFill>
                  <a:schemeClr val="accent2"/>
                </a:solidFill>
              </a:rPr>
              <a:t>CUCINARE</a:t>
            </a:r>
            <a:r>
              <a:rPr lang="en-US" sz="2800" dirty="0"/>
              <a:t> </a:t>
            </a:r>
            <a:r>
              <a:rPr lang="en-US" sz="2800" dirty="0" err="1"/>
              <a:t>può</a:t>
            </a:r>
            <a:r>
              <a:rPr lang="en-US" sz="2800" dirty="0"/>
              <a:t> </a:t>
            </a:r>
            <a:r>
              <a:rPr lang="en-US" sz="2800" dirty="0" err="1"/>
              <a:t>essere</a:t>
            </a:r>
            <a:r>
              <a:rPr lang="en-US" sz="2800" dirty="0"/>
              <a:t> un </a:t>
            </a:r>
            <a:r>
              <a:rPr lang="en-US" sz="2800" dirty="0" err="1"/>
              <a:t>ottima</a:t>
            </a:r>
            <a:r>
              <a:rPr lang="en-US" sz="2800" dirty="0"/>
              <a:t> </a:t>
            </a:r>
            <a:r>
              <a:rPr lang="en-US" sz="2800" dirty="0" err="1"/>
              <a:t>occasione</a:t>
            </a:r>
            <a:r>
              <a:rPr lang="en-US" sz="2800" dirty="0"/>
              <a:t> per </a:t>
            </a:r>
            <a:r>
              <a:rPr lang="en-US" sz="2800" dirty="0" err="1"/>
              <a:t>praticare</a:t>
            </a:r>
            <a:r>
              <a:rPr lang="en-US" sz="2800" dirty="0"/>
              <a:t> la </a:t>
            </a:r>
            <a:r>
              <a:rPr lang="en-US" sz="2800" dirty="0" err="1"/>
              <a:t>matematica</a:t>
            </a:r>
            <a:r>
              <a:rPr lang="en-US" sz="2800" dirty="0"/>
              <a:t>. Le </a:t>
            </a:r>
            <a:r>
              <a:rPr lang="en-US" sz="2800" dirty="0" err="1"/>
              <a:t>ricette</a:t>
            </a:r>
            <a:r>
              <a:rPr lang="en-US" sz="2800" dirty="0"/>
              <a:t> </a:t>
            </a:r>
            <a:r>
              <a:rPr lang="en-US" sz="2800" dirty="0" err="1"/>
              <a:t>che</a:t>
            </a:r>
            <a:r>
              <a:rPr lang="en-US" sz="2800" dirty="0"/>
              <a:t> </a:t>
            </a:r>
            <a:r>
              <a:rPr lang="en-US" sz="2800" dirty="0" err="1"/>
              <a:t>segui</a:t>
            </a:r>
            <a:r>
              <a:rPr lang="en-US" sz="2800" dirty="0"/>
              <a:t> </a:t>
            </a:r>
            <a:r>
              <a:rPr lang="en-US" sz="2800" dirty="0" err="1"/>
              <a:t>sono</a:t>
            </a:r>
            <a:r>
              <a:rPr lang="en-US" sz="2800" dirty="0"/>
              <a:t> </a:t>
            </a:r>
            <a:r>
              <a:rPr lang="en-US" sz="2800" dirty="0" err="1"/>
              <a:t>tutte</a:t>
            </a:r>
            <a:r>
              <a:rPr lang="en-US" sz="2800" dirty="0"/>
              <a:t> </a:t>
            </a:r>
            <a:r>
              <a:rPr lang="en-US" sz="2800" dirty="0" err="1"/>
              <a:t>basate</a:t>
            </a:r>
            <a:r>
              <a:rPr lang="en-US" sz="2800" dirty="0"/>
              <a:t> </a:t>
            </a:r>
            <a:r>
              <a:rPr lang="en-US" sz="2800" dirty="0" err="1"/>
              <a:t>su</a:t>
            </a:r>
            <a:r>
              <a:rPr lang="en-US" sz="2800" dirty="0"/>
              <a:t> </a:t>
            </a:r>
            <a:r>
              <a:rPr lang="en-US" sz="2800" dirty="0" err="1"/>
              <a:t>importanti</a:t>
            </a:r>
            <a:r>
              <a:rPr lang="en-US" sz="2800" dirty="0"/>
              <a:t> </a:t>
            </a:r>
            <a:r>
              <a:rPr lang="en-US" sz="2800" dirty="0" err="1"/>
              <a:t>calcoli</a:t>
            </a:r>
            <a:r>
              <a:rPr lang="en-US" sz="2800" dirty="0"/>
              <a:t> </a:t>
            </a:r>
            <a:r>
              <a:rPr lang="en-US" sz="2800" dirty="0" err="1"/>
              <a:t>matematici</a:t>
            </a:r>
            <a:r>
              <a:rPr lang="en-US" sz="2800" dirty="0"/>
              <a:t>, </a:t>
            </a:r>
            <a:r>
              <a:rPr lang="en-US" sz="2800" dirty="0" err="1"/>
              <a:t>volti</a:t>
            </a:r>
            <a:r>
              <a:rPr lang="en-US" sz="2800" dirty="0"/>
              <a:t> a </a:t>
            </a:r>
            <a:r>
              <a:rPr lang="en-US" sz="2800" dirty="0" err="1"/>
              <a:t>realizzare</a:t>
            </a:r>
            <a:r>
              <a:rPr lang="en-US" sz="2800" dirty="0"/>
              <a:t> </a:t>
            </a:r>
            <a:r>
              <a:rPr lang="en-US" sz="2800" dirty="0" err="1"/>
              <a:t>qualcosa</a:t>
            </a:r>
            <a:r>
              <a:rPr lang="en-US" sz="2800" dirty="0"/>
              <a:t> </a:t>
            </a:r>
            <a:r>
              <a:rPr lang="en-US" sz="2800" dirty="0" err="1"/>
              <a:t>di</a:t>
            </a:r>
            <a:r>
              <a:rPr lang="en-US" sz="2800" dirty="0"/>
              <a:t> </a:t>
            </a:r>
            <a:r>
              <a:rPr lang="en-US" sz="2800" dirty="0" err="1"/>
              <a:t>delizioso</a:t>
            </a:r>
            <a:r>
              <a:rPr lang="en-US" sz="2800" dirty="0"/>
              <a:t>.</a:t>
            </a:r>
          </a:p>
          <a:p>
            <a:pPr marL="0" lvl="0" indent="0" algn="l">
              <a:lnSpc>
                <a:spcPct val="150000"/>
              </a:lnSpc>
              <a:buSzPts val="2100"/>
            </a:pPr>
            <a:r>
              <a:rPr lang="en-US" sz="2800" dirty="0"/>
              <a:t>Di </a:t>
            </a:r>
            <a:r>
              <a:rPr lang="en-US" sz="2800" dirty="0" err="1"/>
              <a:t>seguito</a:t>
            </a:r>
            <a:r>
              <a:rPr lang="en-US" sz="2800" dirty="0"/>
              <a:t> </a:t>
            </a:r>
            <a:r>
              <a:rPr lang="en-US" sz="2800" dirty="0" err="1"/>
              <a:t>alcune</a:t>
            </a:r>
            <a:r>
              <a:rPr lang="en-US" sz="2800" dirty="0"/>
              <a:t> </a:t>
            </a:r>
            <a:r>
              <a:rPr lang="en-US" sz="2800" dirty="0" err="1"/>
              <a:t>operazioni</a:t>
            </a:r>
            <a:r>
              <a:rPr lang="en-US" sz="2800" dirty="0"/>
              <a:t> </a:t>
            </a:r>
            <a:r>
              <a:rPr lang="en-US" sz="2800" dirty="0" err="1"/>
              <a:t>che</a:t>
            </a:r>
            <a:r>
              <a:rPr lang="en-US" sz="2800" dirty="0"/>
              <a:t> </a:t>
            </a:r>
            <a:r>
              <a:rPr lang="en-US" sz="2800" dirty="0" err="1"/>
              <a:t>solitamente</a:t>
            </a:r>
            <a:r>
              <a:rPr lang="en-US" sz="2800" dirty="0"/>
              <a:t> </a:t>
            </a:r>
            <a:r>
              <a:rPr lang="en-US" sz="2800" dirty="0" err="1"/>
              <a:t>vengono</a:t>
            </a:r>
            <a:r>
              <a:rPr lang="en-US" sz="2800" dirty="0"/>
              <a:t> </a:t>
            </a:r>
            <a:r>
              <a:rPr lang="en-US" sz="2800" dirty="0" err="1"/>
              <a:t>svolte</a:t>
            </a:r>
            <a:r>
              <a:rPr lang="en-US" sz="2800" dirty="0"/>
              <a:t> </a:t>
            </a:r>
            <a:r>
              <a:rPr lang="en-US" sz="2800" dirty="0" err="1"/>
              <a:t>quando</a:t>
            </a:r>
            <a:r>
              <a:rPr lang="en-US" sz="2800" dirty="0"/>
              <a:t> </a:t>
            </a:r>
            <a:r>
              <a:rPr lang="en-US" sz="2800" dirty="0" err="1"/>
              <a:t>si</a:t>
            </a:r>
            <a:r>
              <a:rPr lang="en-US" sz="2800" dirty="0"/>
              <a:t> </a:t>
            </a:r>
            <a:r>
              <a:rPr lang="en-US" sz="2800" dirty="0" err="1"/>
              <a:t>cucina</a:t>
            </a:r>
            <a:r>
              <a:rPr lang="en-US" sz="2800" dirty="0"/>
              <a:t>:</a:t>
            </a:r>
          </a:p>
          <a:p>
            <a:pPr indent="-457200" algn="l">
              <a:lnSpc>
                <a:spcPct val="150000"/>
              </a:lnSpc>
              <a:buSzPts val="2100"/>
            </a:pPr>
            <a:r>
              <a:rPr lang="en-US" sz="2800" dirty="0">
                <a:solidFill>
                  <a:schemeClr val="accent1"/>
                </a:solidFill>
              </a:rPr>
              <a:t>           </a:t>
            </a:r>
            <a:r>
              <a:rPr lang="en-US" sz="2800" dirty="0" err="1">
                <a:solidFill>
                  <a:schemeClr val="accent1"/>
                </a:solidFill>
              </a:rPr>
              <a:t>Convertire</a:t>
            </a:r>
            <a:r>
              <a:rPr lang="en-US" sz="2800" dirty="0"/>
              <a:t> </a:t>
            </a:r>
            <a:r>
              <a:rPr lang="en-US" sz="2800" dirty="0" err="1"/>
              <a:t>di</a:t>
            </a:r>
            <a:r>
              <a:rPr lang="en-US" sz="2800" dirty="0"/>
              <a:t> </a:t>
            </a:r>
            <a:r>
              <a:rPr lang="en-US" sz="2800" dirty="0" err="1"/>
              <a:t>una</a:t>
            </a:r>
            <a:r>
              <a:rPr lang="en-US" sz="2800" dirty="0"/>
              <a:t> </a:t>
            </a:r>
            <a:r>
              <a:rPr lang="en-US" sz="2800" dirty="0" err="1"/>
              <a:t>ricetta</a:t>
            </a:r>
            <a:r>
              <a:rPr lang="en-US" sz="2800" dirty="0"/>
              <a:t> </a:t>
            </a:r>
            <a:r>
              <a:rPr lang="en-US" sz="2800" dirty="0" err="1"/>
              <a:t>espressa</a:t>
            </a:r>
            <a:r>
              <a:rPr lang="en-US" sz="2800" dirty="0"/>
              <a:t> in </a:t>
            </a:r>
            <a:r>
              <a:rPr lang="en-US" sz="2800" dirty="0" err="1"/>
              <a:t>millilitri</a:t>
            </a:r>
            <a:r>
              <a:rPr lang="en-US" sz="2800" dirty="0"/>
              <a:t> (ml) ad </a:t>
            </a:r>
            <a:r>
              <a:rPr lang="en-US" sz="2800" dirty="0" err="1"/>
              <a:t>unità</a:t>
            </a:r>
            <a:r>
              <a:rPr lang="en-US" sz="2800" dirty="0"/>
              <a:t> </a:t>
            </a:r>
            <a:r>
              <a:rPr lang="en-US" sz="2800" dirty="0" err="1"/>
              <a:t>di</a:t>
            </a:r>
            <a:r>
              <a:rPr lang="en-US" sz="2800" dirty="0"/>
              <a:t> </a:t>
            </a:r>
            <a:r>
              <a:rPr lang="en-US" sz="2800" dirty="0" err="1"/>
              <a:t>misura</a:t>
            </a:r>
            <a:r>
              <a:rPr lang="en-US" sz="2800" dirty="0"/>
              <a:t> come </a:t>
            </a:r>
            <a:r>
              <a:rPr lang="en-US" sz="2800" dirty="0" err="1"/>
              <a:t>cucchiai</a:t>
            </a:r>
            <a:r>
              <a:rPr lang="en-US" sz="2800" dirty="0"/>
              <a:t>, </a:t>
            </a:r>
            <a:r>
              <a:rPr lang="en-US" sz="2800" dirty="0" err="1"/>
              <a:t>cucchiaini</a:t>
            </a:r>
            <a:r>
              <a:rPr lang="en-US" sz="2800" dirty="0"/>
              <a:t>, o </a:t>
            </a:r>
            <a:r>
              <a:rPr lang="en-US" sz="2800" dirty="0" err="1"/>
              <a:t>tazze</a:t>
            </a:r>
            <a:endParaRPr lang="en-US" sz="2800" dirty="0"/>
          </a:p>
          <a:p>
            <a:pPr lvl="1" indent="-457200">
              <a:lnSpc>
                <a:spcPct val="150000"/>
              </a:lnSpc>
              <a:buSzPts val="2100"/>
            </a:pPr>
            <a:r>
              <a:rPr lang="en-US" sz="2800" dirty="0" err="1">
                <a:solidFill>
                  <a:schemeClr val="accent1"/>
                </a:solidFill>
              </a:rPr>
              <a:t>Moltiplicare</a:t>
            </a:r>
            <a:r>
              <a:rPr lang="en-US" sz="2800" dirty="0">
                <a:solidFill>
                  <a:schemeClr val="accent1"/>
                </a:solidFill>
              </a:rPr>
              <a:t> / </a:t>
            </a:r>
            <a:r>
              <a:rPr lang="en-US" sz="2800" dirty="0" err="1">
                <a:solidFill>
                  <a:schemeClr val="accent1"/>
                </a:solidFill>
              </a:rPr>
              <a:t>dividere</a:t>
            </a:r>
            <a:r>
              <a:rPr lang="en-US" sz="2800" dirty="0">
                <a:solidFill>
                  <a:schemeClr val="accent1"/>
                </a:solidFill>
              </a:rPr>
              <a:t> </a:t>
            </a:r>
            <a:r>
              <a:rPr lang="en-US" sz="2800" dirty="0"/>
              <a:t>le </a:t>
            </a:r>
            <a:r>
              <a:rPr lang="en-US" sz="2800" dirty="0" err="1"/>
              <a:t>quantità</a:t>
            </a:r>
            <a:r>
              <a:rPr lang="en-US" sz="2800" dirty="0"/>
              <a:t> in base al </a:t>
            </a:r>
            <a:r>
              <a:rPr lang="en-US" sz="2800" dirty="0" err="1"/>
              <a:t>numero</a:t>
            </a:r>
            <a:r>
              <a:rPr lang="en-US" sz="2800" dirty="0"/>
              <a:t> </a:t>
            </a:r>
            <a:r>
              <a:rPr lang="en-US" sz="2800" dirty="0" err="1"/>
              <a:t>di</a:t>
            </a:r>
            <a:r>
              <a:rPr lang="en-US" sz="2800" dirty="0"/>
              <a:t> </a:t>
            </a:r>
            <a:r>
              <a:rPr lang="en-US" sz="2800" dirty="0" err="1"/>
              <a:t>persone</a:t>
            </a:r>
            <a:endParaRPr lang="en-US" sz="2800" dirty="0"/>
          </a:p>
          <a:p>
            <a:pPr lvl="1" indent="-457200">
              <a:lnSpc>
                <a:spcPct val="150000"/>
              </a:lnSpc>
              <a:buSzPts val="2100"/>
            </a:pPr>
            <a:r>
              <a:rPr lang="en-US" sz="2800" dirty="0" err="1">
                <a:solidFill>
                  <a:schemeClr val="accent1"/>
                </a:solidFill>
              </a:rPr>
              <a:t>Calcolare</a:t>
            </a:r>
            <a:r>
              <a:rPr lang="en-US" sz="2800" dirty="0"/>
              <a:t> </a:t>
            </a:r>
            <a:r>
              <a:rPr lang="en-US" sz="2800" dirty="0" err="1"/>
              <a:t>il</a:t>
            </a:r>
            <a:r>
              <a:rPr lang="en-US" sz="2800" dirty="0"/>
              <a:t> tempo </a:t>
            </a:r>
            <a:r>
              <a:rPr lang="en-US" sz="2800" dirty="0" err="1"/>
              <a:t>di</a:t>
            </a:r>
            <a:r>
              <a:rPr lang="en-US" sz="2800" dirty="0"/>
              <a:t> </a:t>
            </a:r>
            <a:r>
              <a:rPr lang="en-US" sz="2800" dirty="0" err="1"/>
              <a:t>cottura</a:t>
            </a:r>
            <a:endParaRPr lang="en-US" sz="2800" dirty="0"/>
          </a:p>
          <a:p>
            <a:pPr lvl="1" indent="-457200">
              <a:lnSpc>
                <a:spcPct val="150000"/>
              </a:lnSpc>
              <a:buSzPts val="2100"/>
            </a:pPr>
            <a:r>
              <a:rPr lang="en-US" sz="2800" dirty="0" err="1">
                <a:solidFill>
                  <a:schemeClr val="accent1"/>
                </a:solidFill>
              </a:rPr>
              <a:t>Proporzioni</a:t>
            </a:r>
            <a:r>
              <a:rPr lang="en-US" sz="2800" dirty="0">
                <a:solidFill>
                  <a:schemeClr val="accent1"/>
                </a:solidFill>
              </a:rPr>
              <a:t> </a:t>
            </a:r>
            <a:r>
              <a:rPr lang="en-US" sz="2800" dirty="0"/>
              <a:t>in </a:t>
            </a:r>
            <a:r>
              <a:rPr lang="en-US" sz="2800" dirty="0" err="1"/>
              <a:t>relazione</a:t>
            </a:r>
            <a:r>
              <a:rPr lang="en-US" sz="2800" dirty="0"/>
              <a:t> al tempo </a:t>
            </a:r>
            <a:r>
              <a:rPr lang="en-US" sz="2800" dirty="0" err="1"/>
              <a:t>di</a:t>
            </a:r>
            <a:r>
              <a:rPr lang="en-US" sz="2800" dirty="0"/>
              <a:t> </a:t>
            </a:r>
            <a:r>
              <a:rPr lang="en-US" sz="2800" dirty="0" err="1"/>
              <a:t>cottura</a:t>
            </a:r>
            <a:endParaRPr lang="en-US" sz="2800" dirty="0"/>
          </a:p>
          <a:p>
            <a:pPr lvl="1" indent="-457200">
              <a:lnSpc>
                <a:spcPct val="150000"/>
              </a:lnSpc>
              <a:buSzPts val="2100"/>
            </a:pPr>
            <a:r>
              <a:rPr lang="en-US" sz="2800" dirty="0" err="1">
                <a:solidFill>
                  <a:schemeClr val="accent1"/>
                </a:solidFill>
              </a:rPr>
              <a:t>Misurare</a:t>
            </a:r>
            <a:r>
              <a:rPr lang="en-US" sz="2800" dirty="0">
                <a:solidFill>
                  <a:schemeClr val="accent1"/>
                </a:solidFill>
              </a:rPr>
              <a:t> </a:t>
            </a:r>
            <a:r>
              <a:rPr lang="en-US" sz="2800" dirty="0" err="1"/>
              <a:t>gli</a:t>
            </a:r>
            <a:r>
              <a:rPr lang="en-US" sz="2800" dirty="0"/>
              <a:t> </a:t>
            </a:r>
            <a:r>
              <a:rPr lang="en-US" sz="2800" dirty="0" err="1"/>
              <a:t>ingredienti</a:t>
            </a:r>
            <a:endParaRPr lang="en-US" sz="2800" dirty="0"/>
          </a:p>
          <a:p>
            <a:pPr marL="457200" lvl="1" indent="0">
              <a:lnSpc>
                <a:spcPct val="150000"/>
              </a:lnSpc>
              <a:buSzPts val="2100"/>
            </a:pPr>
            <a:endParaRPr lang="en-US" sz="2800" dirty="0"/>
          </a:p>
          <a:p>
            <a:pPr marL="0" lvl="0" indent="0" algn="l">
              <a:lnSpc>
                <a:spcPct val="150000"/>
              </a:lnSpc>
              <a:buSzPts val="2100"/>
            </a:pPr>
            <a:r>
              <a:rPr lang="en-US" dirty="0"/>
              <a:t> </a:t>
            </a:r>
          </a:p>
        </p:txBody>
      </p:sp>
      <p:pic>
        <p:nvPicPr>
          <p:cNvPr id="4098" name="Picture 2" descr="healthy, breakfast, banana, indoors, food, cooking, woman, ingredients, chef, lunch">
            <a:extLst>
              <a:ext uri="{FF2B5EF4-FFF2-40B4-BE49-F238E27FC236}">
                <a16:creationId xmlns:a16="http://schemas.microsoft.com/office/drawing/2014/main" id="{AD8CA220-463C-47B6-8A10-B7C8FCBA7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1" y="4906293"/>
            <a:ext cx="2484120" cy="233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2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3" y="618808"/>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dirty="0" err="1"/>
              <a:t>L’importanza</a:t>
            </a:r>
            <a:r>
              <a:rPr lang="en-US" dirty="0"/>
              <a:t> </a:t>
            </a:r>
            <a:r>
              <a:rPr lang="en-US" dirty="0" err="1"/>
              <a:t>della</a:t>
            </a:r>
            <a:r>
              <a:rPr lang="en-US" dirty="0"/>
              <a:t> </a:t>
            </a:r>
            <a:r>
              <a:rPr lang="en-US" dirty="0" err="1"/>
              <a:t>matematica</a:t>
            </a:r>
            <a:r>
              <a:rPr lang="en-US" dirty="0"/>
              <a:t> </a:t>
            </a:r>
            <a:r>
              <a:rPr lang="en-US" dirty="0" err="1"/>
              <a:t>nella</a:t>
            </a:r>
            <a:r>
              <a:rPr lang="en-US" dirty="0"/>
              <a:t> </a:t>
            </a:r>
            <a:r>
              <a:rPr lang="en-US" dirty="0" err="1"/>
              <a:t>gestione</a:t>
            </a:r>
            <a:r>
              <a:rPr lang="en-US" dirty="0"/>
              <a:t> del </a:t>
            </a:r>
            <a:r>
              <a:rPr lang="en-US" dirty="0" err="1"/>
              <a:t>denaro</a:t>
            </a:r>
            <a:endParaRPr lang="en-US" dirty="0"/>
          </a:p>
        </p:txBody>
      </p:sp>
      <p:sp>
        <p:nvSpPr>
          <p:cNvPr id="7" name="Segnaposto testo 6">
            <a:extLst>
              <a:ext uri="{FF2B5EF4-FFF2-40B4-BE49-F238E27FC236}">
                <a16:creationId xmlns:a16="http://schemas.microsoft.com/office/drawing/2014/main" id="{A00AAC4A-6B39-47D8-87E1-89A7843D309B}"/>
              </a:ext>
            </a:extLst>
          </p:cNvPr>
          <p:cNvSpPr txBox="1">
            <a:spLocks noGrp="1"/>
          </p:cNvSpPr>
          <p:nvPr>
            <p:ph type="body" idx="1"/>
          </p:nvPr>
        </p:nvSpPr>
        <p:spPr>
          <a:xfrm>
            <a:off x="500063" y="1984375"/>
            <a:ext cx="12331700" cy="1077178"/>
          </a:xfrm>
          <a:prstGeom prst="rect">
            <a:avLst/>
          </a:prstGeom>
          <a:noFill/>
        </p:spPr>
        <p:txBody>
          <a:bodyPr wrap="square" rtlCol="0">
            <a:spAutoFit/>
          </a:bodyPr>
          <a:lstStyle/>
          <a:p>
            <a:pPr algn="ctr"/>
            <a:r>
              <a:rPr lang="en-US" sz="3200" b="1" dirty="0" err="1">
                <a:solidFill>
                  <a:schemeClr val="accent1"/>
                </a:solidFill>
                <a:latin typeface="Calibri" panose="020F0502020204030204" pitchFamily="34" charset="0"/>
                <a:cs typeface="Calibri" panose="020F0502020204030204" pitchFamily="34" charset="0"/>
              </a:rPr>
              <a:t>Hai</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qualche</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suggerimento</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di</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qualche</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altro</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utilizzo</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frequente</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della</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matematica</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nella</a:t>
            </a:r>
            <a:r>
              <a:rPr lang="en-US" sz="3200" b="1" dirty="0">
                <a:solidFill>
                  <a:schemeClr val="accent1"/>
                </a:solidFill>
                <a:latin typeface="Calibri" panose="020F0502020204030204" pitchFamily="34" charset="0"/>
                <a:cs typeface="Calibri" panose="020F0502020204030204" pitchFamily="34" charset="0"/>
              </a:rPr>
              <a:t> vita </a:t>
            </a:r>
            <a:r>
              <a:rPr lang="en-US" sz="3200" b="1" dirty="0" err="1">
                <a:solidFill>
                  <a:schemeClr val="accent1"/>
                </a:solidFill>
                <a:latin typeface="Calibri" panose="020F0502020204030204" pitchFamily="34" charset="0"/>
                <a:cs typeface="Calibri" panose="020F0502020204030204" pitchFamily="34" charset="0"/>
              </a:rPr>
              <a:t>quotidiana</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delle</a:t>
            </a:r>
            <a:r>
              <a:rPr lang="en-US" sz="3200" b="1" dirty="0">
                <a:solidFill>
                  <a:schemeClr val="accent1"/>
                </a:solidFill>
                <a:latin typeface="Calibri" panose="020F0502020204030204" pitchFamily="34" charset="0"/>
                <a:cs typeface="Calibri" panose="020F0502020204030204" pitchFamily="34" charset="0"/>
              </a:rPr>
              <a:t> </a:t>
            </a:r>
            <a:r>
              <a:rPr lang="en-US" sz="3200" b="1" dirty="0" err="1">
                <a:solidFill>
                  <a:schemeClr val="accent1"/>
                </a:solidFill>
                <a:latin typeface="Calibri" panose="020F0502020204030204" pitchFamily="34" charset="0"/>
                <a:cs typeface="Calibri" panose="020F0502020204030204" pitchFamily="34" charset="0"/>
              </a:rPr>
              <a:t>famiglie</a:t>
            </a:r>
            <a:r>
              <a:rPr lang="en-US" sz="3200" b="1" dirty="0">
                <a:solidFill>
                  <a:schemeClr val="accent1"/>
                </a:solidFill>
                <a:latin typeface="Calibri" panose="020F0502020204030204" pitchFamily="34" charset="0"/>
                <a:cs typeface="Calibri" panose="020F0502020204030204" pitchFamily="34" charset="0"/>
              </a:rPr>
              <a:t> con cui </a:t>
            </a:r>
            <a:r>
              <a:rPr lang="en-US" sz="3200" b="1" dirty="0" err="1">
                <a:solidFill>
                  <a:schemeClr val="accent1"/>
                </a:solidFill>
                <a:latin typeface="Calibri" panose="020F0502020204030204" pitchFamily="34" charset="0"/>
                <a:cs typeface="Calibri" panose="020F0502020204030204" pitchFamily="34" charset="0"/>
              </a:rPr>
              <a:t>lavori</a:t>
            </a:r>
            <a:r>
              <a:rPr lang="en-US" sz="3200" b="1" dirty="0">
                <a:solidFill>
                  <a:schemeClr val="accent1"/>
                </a:solidFill>
                <a:latin typeface="Calibri" panose="020F0502020204030204" pitchFamily="34" charset="0"/>
                <a:cs typeface="Calibri" panose="020F0502020204030204" pitchFamily="34" charset="0"/>
              </a:rPr>
              <a:t>?</a:t>
            </a:r>
            <a:endParaRPr lang="it-IT" sz="32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793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t" anchorCtr="0">
            <a:normAutofit fontScale="90000"/>
          </a:bodyPr>
          <a:lstStyle/>
          <a:p>
            <a:pPr algn="just">
              <a:buSzPts val="2800"/>
            </a:pPr>
            <a:br>
              <a:rPr lang="it-IT" dirty="0"/>
            </a:br>
            <a:r>
              <a:rPr lang="it-IT" dirty="0"/>
              <a:t> </a:t>
            </a:r>
            <a:endParaRPr dirty="0"/>
          </a:p>
        </p:txBody>
      </p:sp>
      <p:sp>
        <p:nvSpPr>
          <p:cNvPr id="65" name="Google Shape;65;p3"/>
          <p:cNvSpPr txBox="1">
            <a:spLocks noGrp="1"/>
          </p:cNvSpPr>
          <p:nvPr>
            <p:ph type="body" idx="1"/>
          </p:nvPr>
        </p:nvSpPr>
        <p:spPr>
          <a:xfrm>
            <a:off x="500064" y="1328453"/>
            <a:ext cx="12331402" cy="5360805"/>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endParaRPr lang="en-US" dirty="0"/>
          </a:p>
          <a:p>
            <a:pPr marL="0" lvl="0" indent="0" algn="l">
              <a:lnSpc>
                <a:spcPct val="150000"/>
              </a:lnSpc>
              <a:buSzPts val="2100"/>
            </a:pPr>
            <a:endParaRPr lang="en-US" dirty="0"/>
          </a:p>
          <a:p>
            <a:pPr marL="0" indent="0" algn="l">
              <a:lnSpc>
                <a:spcPct val="150000"/>
              </a:lnSpc>
              <a:buSzPts val="2100"/>
            </a:pPr>
            <a:r>
              <a:rPr lang="en-US" dirty="0"/>
              <a:t> </a:t>
            </a:r>
            <a:r>
              <a:rPr lang="en-GB" sz="4000" dirty="0">
                <a:solidFill>
                  <a:srgbClr val="2E9A8F"/>
                </a:solidFill>
              </a:rPr>
              <a:t>          </a:t>
            </a:r>
            <a:r>
              <a:rPr lang="en-GB" sz="4000" dirty="0" err="1">
                <a:solidFill>
                  <a:srgbClr val="2E9A8F"/>
                </a:solidFill>
              </a:rPr>
              <a:t>Pausa</a:t>
            </a:r>
            <a:r>
              <a:rPr lang="en-GB" sz="4000" dirty="0">
                <a:solidFill>
                  <a:srgbClr val="2E9A8F"/>
                </a:solidFill>
              </a:rPr>
              <a:t> </a:t>
            </a:r>
            <a:r>
              <a:rPr lang="en-GB" sz="4000" dirty="0" err="1">
                <a:solidFill>
                  <a:srgbClr val="2E9A8F"/>
                </a:solidFill>
              </a:rPr>
              <a:t>caffé</a:t>
            </a:r>
            <a:endParaRPr lang="en-GB" sz="4000" dirty="0">
              <a:solidFill>
                <a:srgbClr val="2E9A8F"/>
              </a:solidFill>
            </a:endParaRPr>
          </a:p>
          <a:p>
            <a:pPr marL="0" lvl="0" indent="0" algn="l">
              <a:lnSpc>
                <a:spcPct val="150000"/>
              </a:lnSpc>
              <a:buSzPts val="2100"/>
            </a:pPr>
            <a:endParaRPr lang="en-US" dirty="0"/>
          </a:p>
        </p:txBody>
      </p:sp>
      <p:pic>
        <p:nvPicPr>
          <p:cNvPr id="8196" name="Picture 4" descr="aerial, background, barista, beans, beverage, break, brew, brewing, business, cafe, caffeine, career, coffee, coffee beans, culture, cup, drink, drip, drip coffee, enjoying, flat lay, flatlay, fresh, grinder, grinding, hand, hipster, hobby, home, house, interest, kettle, lifestyle, making, mania, morning, mug, passion, person, pouring, preparation, prepare, professional, refreshing, relax, retro, roast, startup, wooden table, people, tableware, food, product design, flavor">
            <a:extLst>
              <a:ext uri="{FF2B5EF4-FFF2-40B4-BE49-F238E27FC236}">
                <a16:creationId xmlns:a16="http://schemas.microsoft.com/office/drawing/2014/main" id="{32687DE8-FD39-408A-880D-2E50BDDB4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358" y="1583211"/>
            <a:ext cx="6720482" cy="433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1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4696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In </a:t>
            </a:r>
            <a:r>
              <a:rPr lang="en-US" dirty="0" err="1"/>
              <a:t>che</a:t>
            </a:r>
            <a:r>
              <a:rPr lang="en-US" dirty="0"/>
              <a:t> </a:t>
            </a:r>
            <a:r>
              <a:rPr lang="en-US" dirty="0" err="1"/>
              <a:t>modo</a:t>
            </a:r>
            <a:r>
              <a:rPr lang="en-US" dirty="0"/>
              <a:t> le </a:t>
            </a:r>
            <a:r>
              <a:rPr lang="en-US" dirty="0" err="1"/>
              <a:t>persone</a:t>
            </a:r>
            <a:r>
              <a:rPr lang="en-US" dirty="0"/>
              <a:t> </a:t>
            </a:r>
            <a:r>
              <a:rPr lang="en-US" dirty="0" err="1"/>
              <a:t>possono</a:t>
            </a:r>
            <a:r>
              <a:rPr lang="en-US" dirty="0"/>
              <a:t> </a:t>
            </a:r>
            <a:r>
              <a:rPr lang="en-US" dirty="0" err="1"/>
              <a:t>individuare</a:t>
            </a:r>
            <a:r>
              <a:rPr lang="en-US" dirty="0"/>
              <a:t> le </a:t>
            </a:r>
            <a:r>
              <a:rPr lang="en-US" dirty="0" err="1"/>
              <a:t>proprie</a:t>
            </a:r>
            <a:r>
              <a:rPr lang="en-US" dirty="0"/>
              <a:t> </a:t>
            </a:r>
            <a:r>
              <a:rPr lang="en-US" dirty="0" err="1"/>
              <a:t>competenze</a:t>
            </a:r>
            <a:r>
              <a:rPr lang="en-US" dirty="0"/>
              <a:t> </a:t>
            </a:r>
            <a:r>
              <a:rPr lang="en-US" dirty="0" err="1"/>
              <a:t>matematiche</a:t>
            </a:r>
            <a:r>
              <a:rPr lang="en-US" dirty="0"/>
              <a:t>?</a:t>
            </a:r>
          </a:p>
        </p:txBody>
      </p:sp>
      <p:sp>
        <p:nvSpPr>
          <p:cNvPr id="2" name="CasellaDiTesto 1">
            <a:extLst>
              <a:ext uri="{FF2B5EF4-FFF2-40B4-BE49-F238E27FC236}">
                <a16:creationId xmlns:a16="http://schemas.microsoft.com/office/drawing/2014/main" id="{78460D57-9393-43B4-9E5D-DB0D8A827AEF}"/>
              </a:ext>
            </a:extLst>
          </p:cNvPr>
          <p:cNvSpPr txBox="1"/>
          <p:nvPr/>
        </p:nvSpPr>
        <p:spPr>
          <a:xfrm>
            <a:off x="502500" y="2415178"/>
            <a:ext cx="11994300" cy="954107"/>
          </a:xfrm>
          <a:prstGeom prst="rect">
            <a:avLst/>
          </a:prstGeom>
          <a:noFill/>
        </p:spPr>
        <p:txBody>
          <a:bodyPr wrap="square" rtlCol="0">
            <a:spAutoFit/>
          </a:bodyPr>
          <a:lstStyle/>
          <a:p>
            <a:r>
              <a:rPr lang="en-US" sz="2800" dirty="0">
                <a:solidFill>
                  <a:schemeClr val="bg2"/>
                </a:solidFill>
                <a:latin typeface="Calibri" panose="020F0502020204030204" pitchFamily="34" charset="0"/>
                <a:cs typeface="Calibri" panose="020F0502020204030204" pitchFamily="34" charset="0"/>
              </a:rPr>
              <a:t>Se </a:t>
            </a:r>
            <a:r>
              <a:rPr lang="en-US" sz="2800" dirty="0" err="1">
                <a:solidFill>
                  <a:schemeClr val="bg2"/>
                </a:solidFill>
                <a:latin typeface="Calibri" panose="020F0502020204030204" pitchFamily="34" charset="0"/>
                <a:cs typeface="Calibri" panose="020F0502020204030204" pitchFamily="34" charset="0"/>
              </a:rPr>
              <a:t>stai</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lavorando</a:t>
            </a:r>
            <a:r>
              <a:rPr lang="en-US" sz="2800" dirty="0">
                <a:solidFill>
                  <a:schemeClr val="bg2"/>
                </a:solidFill>
                <a:latin typeface="Calibri" panose="020F0502020204030204" pitchFamily="34" charset="0"/>
                <a:cs typeface="Calibri" panose="020F0502020204030204" pitchFamily="34" charset="0"/>
              </a:rPr>
              <a:t> con le </a:t>
            </a:r>
            <a:r>
              <a:rPr lang="en-US" sz="2800" dirty="0" err="1">
                <a:solidFill>
                  <a:schemeClr val="bg2"/>
                </a:solidFill>
                <a:latin typeface="Calibri" panose="020F0502020204030204" pitchFamily="34" charset="0"/>
                <a:cs typeface="Calibri" panose="020F0502020204030204" pitchFamily="34" charset="0"/>
              </a:rPr>
              <a:t>famiglie</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che</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necessitano</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di</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un’istruzione</a:t>
            </a:r>
            <a:r>
              <a:rPr lang="en-US" sz="2800" dirty="0">
                <a:solidFill>
                  <a:schemeClr val="bg2"/>
                </a:solidFill>
                <a:latin typeface="Calibri" panose="020F0502020204030204" pitchFamily="34" charset="0"/>
                <a:cs typeface="Calibri" panose="020F0502020204030204" pitchFamily="34" charset="0"/>
              </a:rPr>
              <a:t> in </a:t>
            </a:r>
            <a:r>
              <a:rPr lang="en-US" sz="2800" dirty="0" err="1">
                <a:solidFill>
                  <a:schemeClr val="bg2"/>
                </a:solidFill>
                <a:latin typeface="Calibri" panose="020F0502020204030204" pitchFamily="34" charset="0"/>
                <a:cs typeface="Calibri" panose="020F0502020204030204" pitchFamily="34" charset="0"/>
              </a:rPr>
              <a:t>materia</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finanziaria</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potrebbe</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essere</a:t>
            </a:r>
            <a:r>
              <a:rPr lang="en-US" sz="2800" dirty="0">
                <a:solidFill>
                  <a:schemeClr val="bg2"/>
                </a:solidFill>
                <a:latin typeface="Calibri" panose="020F0502020204030204" pitchFamily="34" charset="0"/>
                <a:cs typeface="Calibri" panose="020F0502020204030204" pitchFamily="34" charset="0"/>
              </a:rPr>
              <a:t> molto utile </a:t>
            </a:r>
            <a:r>
              <a:rPr lang="en-US" sz="2800" dirty="0" err="1">
                <a:solidFill>
                  <a:schemeClr val="bg2"/>
                </a:solidFill>
                <a:latin typeface="Calibri" panose="020F0502020204030204" pitchFamily="34" charset="0"/>
                <a:cs typeface="Calibri" panose="020F0502020204030204" pitchFamily="34" charset="0"/>
              </a:rPr>
              <a:t>capire</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il</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loro</a:t>
            </a:r>
            <a:r>
              <a:rPr lang="en-US" sz="2800" dirty="0">
                <a:solidFill>
                  <a:schemeClr val="bg2"/>
                </a:solidFill>
                <a:latin typeface="Calibri" panose="020F0502020204030204" pitchFamily="34" charset="0"/>
                <a:cs typeface="Calibri" panose="020F0502020204030204" pitchFamily="34" charset="0"/>
              </a:rPr>
              <a:t> </a:t>
            </a:r>
            <a:r>
              <a:rPr lang="en-US" sz="2800" b="1" dirty="0">
                <a:solidFill>
                  <a:schemeClr val="bg2"/>
                </a:solidFill>
                <a:latin typeface="Calibri" panose="020F0502020204030204" pitchFamily="34" charset="0"/>
                <a:cs typeface="Calibri" panose="020F0502020204030204" pitchFamily="34" charset="0"/>
              </a:rPr>
              <a:t>LIVELLO DI MATEMATICA</a:t>
            </a:r>
            <a:endParaRPr lang="it-IT" sz="2800" b="1" dirty="0">
              <a:solidFill>
                <a:schemeClr val="bg2"/>
              </a:solidFill>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0A5D2903-1232-4A8C-B8B7-CFE53B414C1A}"/>
              </a:ext>
            </a:extLst>
          </p:cNvPr>
          <p:cNvSpPr txBox="1"/>
          <p:nvPr/>
        </p:nvSpPr>
        <p:spPr>
          <a:xfrm>
            <a:off x="2788171" y="4046941"/>
            <a:ext cx="5483277" cy="830997"/>
          </a:xfrm>
          <a:prstGeom prst="rect">
            <a:avLst/>
          </a:prstGeom>
          <a:noFill/>
        </p:spPr>
        <p:txBody>
          <a:bodyPr wrap="square" rtlCol="0">
            <a:spAutoFit/>
          </a:bodyPr>
          <a:lstStyle/>
          <a:p>
            <a:r>
              <a:rPr lang="it-IT" sz="4800" b="1" dirty="0">
                <a:solidFill>
                  <a:schemeClr val="accent1"/>
                </a:solidFill>
                <a:latin typeface="Calibri" panose="020F0502020204030204" pitchFamily="34" charset="0"/>
                <a:cs typeface="Calibri" panose="020F0502020204030204" pitchFamily="34" charset="0"/>
              </a:rPr>
              <a:t>MA COME?????</a:t>
            </a:r>
          </a:p>
        </p:txBody>
      </p:sp>
      <p:sp>
        <p:nvSpPr>
          <p:cNvPr id="4" name="CasellaDiTesto 3">
            <a:extLst>
              <a:ext uri="{FF2B5EF4-FFF2-40B4-BE49-F238E27FC236}">
                <a16:creationId xmlns:a16="http://schemas.microsoft.com/office/drawing/2014/main" id="{325C183F-28F7-4980-BC01-5B91A6334627}"/>
              </a:ext>
            </a:extLst>
          </p:cNvPr>
          <p:cNvSpPr txBox="1"/>
          <p:nvPr/>
        </p:nvSpPr>
        <p:spPr>
          <a:xfrm>
            <a:off x="1539303" y="6245146"/>
            <a:ext cx="9758597" cy="830997"/>
          </a:xfrm>
          <a:prstGeom prst="rect">
            <a:avLst/>
          </a:prstGeom>
          <a:noFill/>
        </p:spPr>
        <p:txBody>
          <a:bodyPr wrap="square" rtlCol="0">
            <a:spAutoFit/>
          </a:bodyPr>
          <a:lstStyle/>
          <a:p>
            <a:r>
              <a:rPr lang="en-US" sz="2400" b="1" dirty="0">
                <a:solidFill>
                  <a:schemeClr val="bg2"/>
                </a:solidFill>
                <a:latin typeface="Calibri" panose="020F0502020204030204" pitchFamily="34" charset="0"/>
                <a:cs typeface="Calibri" panose="020F0502020204030204" pitchFamily="34" charset="0"/>
              </a:rPr>
              <a:t>In </a:t>
            </a:r>
            <a:r>
              <a:rPr lang="en-US" sz="2400" b="1" dirty="0" err="1">
                <a:solidFill>
                  <a:schemeClr val="bg2"/>
                </a:solidFill>
                <a:latin typeface="Calibri" panose="020F0502020204030204" pitchFamily="34" charset="0"/>
                <a:cs typeface="Calibri" panose="020F0502020204030204" pitchFamily="34" charset="0"/>
              </a:rPr>
              <a:t>realtà</a:t>
            </a:r>
            <a:r>
              <a:rPr lang="en-US" sz="2400" b="1" dirty="0">
                <a:solidFill>
                  <a:schemeClr val="bg2"/>
                </a:solidFill>
                <a:latin typeface="Calibri" panose="020F0502020204030204" pitchFamily="34" charset="0"/>
                <a:cs typeface="Calibri" panose="020F0502020204030204" pitchFamily="34" charset="0"/>
              </a:rPr>
              <a:t>, </a:t>
            </a:r>
            <a:r>
              <a:rPr lang="en-US" sz="2400" b="1" dirty="0" err="1">
                <a:solidFill>
                  <a:schemeClr val="bg2"/>
                </a:solidFill>
                <a:latin typeface="Calibri" panose="020F0502020204030204" pitchFamily="34" charset="0"/>
                <a:cs typeface="Calibri" panose="020F0502020204030204" pitchFamily="34" charset="0"/>
              </a:rPr>
              <a:t>verificare</a:t>
            </a:r>
            <a:r>
              <a:rPr lang="en-US" sz="2400" b="1" dirty="0">
                <a:solidFill>
                  <a:schemeClr val="bg2"/>
                </a:solidFill>
                <a:latin typeface="Calibri" panose="020F0502020204030204" pitchFamily="34" charset="0"/>
                <a:cs typeface="Calibri" panose="020F0502020204030204" pitchFamily="34" charset="0"/>
              </a:rPr>
              <a:t> le </a:t>
            </a:r>
            <a:r>
              <a:rPr lang="en-US" sz="2400" b="1" dirty="0" err="1">
                <a:solidFill>
                  <a:schemeClr val="bg2"/>
                </a:solidFill>
                <a:latin typeface="Calibri" panose="020F0502020204030204" pitchFamily="34" charset="0"/>
                <a:cs typeface="Calibri" panose="020F0502020204030204" pitchFamily="34" charset="0"/>
              </a:rPr>
              <a:t>conoscenze</a:t>
            </a:r>
            <a:r>
              <a:rPr lang="en-US" sz="2400" b="1" dirty="0">
                <a:solidFill>
                  <a:schemeClr val="bg2"/>
                </a:solidFill>
                <a:latin typeface="Calibri" panose="020F0502020204030204" pitchFamily="34" charset="0"/>
                <a:cs typeface="Calibri" panose="020F0502020204030204" pitchFamily="34" charset="0"/>
              </a:rPr>
              <a:t> </a:t>
            </a:r>
            <a:r>
              <a:rPr lang="en-US" sz="2400" b="1" dirty="0" err="1">
                <a:solidFill>
                  <a:schemeClr val="bg2"/>
                </a:solidFill>
                <a:latin typeface="Calibri" panose="020F0502020204030204" pitchFamily="34" charset="0"/>
                <a:cs typeface="Calibri" panose="020F0502020204030204" pitchFamily="34" charset="0"/>
              </a:rPr>
              <a:t>aritmetiche</a:t>
            </a:r>
            <a:r>
              <a:rPr lang="en-US" sz="2400" b="1" dirty="0">
                <a:solidFill>
                  <a:schemeClr val="bg2"/>
                </a:solidFill>
                <a:latin typeface="Calibri" panose="020F0502020204030204" pitchFamily="34" charset="0"/>
                <a:cs typeface="Calibri" panose="020F0502020204030204" pitchFamily="34" charset="0"/>
              </a:rPr>
              <a:t> </a:t>
            </a:r>
            <a:r>
              <a:rPr lang="en-US" sz="2400" b="1" dirty="0" err="1">
                <a:solidFill>
                  <a:schemeClr val="bg2"/>
                </a:solidFill>
                <a:latin typeface="Calibri" panose="020F0502020204030204" pitchFamily="34" charset="0"/>
                <a:cs typeface="Calibri" panose="020F0502020204030204" pitchFamily="34" charset="0"/>
              </a:rPr>
              <a:t>potrebbe</a:t>
            </a:r>
            <a:r>
              <a:rPr lang="en-US" sz="2400" b="1" dirty="0">
                <a:solidFill>
                  <a:schemeClr val="bg2"/>
                </a:solidFill>
                <a:latin typeface="Calibri" panose="020F0502020204030204" pitchFamily="34" charset="0"/>
                <a:cs typeface="Calibri" panose="020F0502020204030204" pitchFamily="34" charset="0"/>
              </a:rPr>
              <a:t> </a:t>
            </a:r>
            <a:r>
              <a:rPr lang="en-US" sz="2400" b="1" dirty="0" err="1">
                <a:solidFill>
                  <a:schemeClr val="bg2"/>
                </a:solidFill>
                <a:latin typeface="Calibri" panose="020F0502020204030204" pitchFamily="34" charset="0"/>
                <a:cs typeface="Calibri" panose="020F0502020204030204" pitchFamily="34" charset="0"/>
              </a:rPr>
              <a:t>rivelarsi</a:t>
            </a:r>
            <a:r>
              <a:rPr lang="en-US" sz="2400" b="1" dirty="0">
                <a:solidFill>
                  <a:schemeClr val="bg2"/>
                </a:solidFill>
                <a:latin typeface="Calibri" panose="020F0502020204030204" pitchFamily="34" charset="0"/>
                <a:cs typeface="Calibri" panose="020F0502020204030204" pitchFamily="34" charset="0"/>
              </a:rPr>
              <a:t> un </a:t>
            </a:r>
            <a:r>
              <a:rPr lang="en-US" sz="2400" b="1" dirty="0" err="1">
                <a:solidFill>
                  <a:schemeClr val="bg2"/>
                </a:solidFill>
                <a:latin typeface="Calibri" panose="020F0502020204030204" pitchFamily="34" charset="0"/>
                <a:cs typeface="Calibri" panose="020F0502020204030204" pitchFamily="34" charset="0"/>
              </a:rPr>
              <a:t>po</a:t>
            </a:r>
            <a:r>
              <a:rPr lang="en-US" sz="2400" b="1" dirty="0">
                <a:solidFill>
                  <a:schemeClr val="bg2"/>
                </a:solidFill>
                <a:latin typeface="Calibri" panose="020F0502020204030204" pitchFamily="34" charset="0"/>
                <a:cs typeface="Calibri" panose="020F0502020204030204" pitchFamily="34" charset="0"/>
              </a:rPr>
              <a:t>’ </a:t>
            </a:r>
            <a:r>
              <a:rPr lang="en-US" sz="2400" b="1" dirty="0" err="1">
                <a:solidFill>
                  <a:schemeClr val="bg2"/>
                </a:solidFill>
                <a:latin typeface="Calibri" panose="020F0502020204030204" pitchFamily="34" charset="0"/>
                <a:cs typeface="Calibri" panose="020F0502020204030204" pitchFamily="34" charset="0"/>
              </a:rPr>
              <a:t>complicato</a:t>
            </a:r>
            <a:r>
              <a:rPr lang="en-US" sz="2400" b="1" dirty="0">
                <a:solidFill>
                  <a:schemeClr val="bg2"/>
                </a:solidFill>
                <a:latin typeface="Calibri" panose="020F0502020204030204" pitchFamily="34" charset="0"/>
                <a:cs typeface="Calibri" panose="020F0502020204030204" pitchFamily="34" charset="0"/>
              </a:rPr>
              <a:t>!</a:t>
            </a:r>
            <a:endParaRPr lang="it-IT" sz="2400" b="1" dirty="0">
              <a:solidFill>
                <a:schemeClr val="bg2"/>
              </a:solidFill>
              <a:latin typeface="Calibri" panose="020F0502020204030204" pitchFamily="34" charset="0"/>
              <a:cs typeface="Calibri" panose="020F0502020204030204" pitchFamily="34" charset="0"/>
            </a:endParaRPr>
          </a:p>
        </p:txBody>
      </p:sp>
      <p:pic>
        <p:nvPicPr>
          <p:cNvPr id="8" name="Picture 7" descr="Numbers and symbols">
            <a:extLst>
              <a:ext uri="{FF2B5EF4-FFF2-40B4-BE49-F238E27FC236}">
                <a16:creationId xmlns:a16="http://schemas.microsoft.com/office/drawing/2014/main" id="{8910A94A-9569-3946-E493-647AA4A058DD}"/>
              </a:ext>
            </a:extLst>
          </p:cNvPr>
          <p:cNvPicPr>
            <a:picLocks noChangeAspect="1"/>
          </p:cNvPicPr>
          <p:nvPr/>
        </p:nvPicPr>
        <p:blipFill>
          <a:blip r:embed="rId3"/>
          <a:stretch>
            <a:fillRect/>
          </a:stretch>
        </p:blipFill>
        <p:spPr>
          <a:xfrm>
            <a:off x="7908758" y="3462546"/>
            <a:ext cx="4147386" cy="2575520"/>
          </a:xfrm>
          <a:prstGeom prst="rect">
            <a:avLst/>
          </a:prstGeom>
        </p:spPr>
      </p:pic>
    </p:spTree>
    <p:extLst>
      <p:ext uri="{BB962C8B-B14F-4D97-AF65-F5344CB8AC3E}">
        <p14:creationId xmlns:p14="http://schemas.microsoft.com/office/powerpoint/2010/main" val="373707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6091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In </a:t>
            </a:r>
            <a:r>
              <a:rPr lang="en-US" dirty="0" err="1"/>
              <a:t>che</a:t>
            </a:r>
            <a:r>
              <a:rPr lang="en-US" dirty="0"/>
              <a:t> </a:t>
            </a:r>
            <a:r>
              <a:rPr lang="en-US" dirty="0" err="1"/>
              <a:t>modo</a:t>
            </a:r>
            <a:r>
              <a:rPr lang="en-US" dirty="0"/>
              <a:t> le </a:t>
            </a:r>
            <a:r>
              <a:rPr lang="en-US" dirty="0" err="1"/>
              <a:t>persone</a:t>
            </a:r>
            <a:r>
              <a:rPr lang="en-US" dirty="0"/>
              <a:t> </a:t>
            </a:r>
            <a:r>
              <a:rPr lang="en-US" dirty="0" err="1"/>
              <a:t>possono</a:t>
            </a:r>
            <a:r>
              <a:rPr lang="en-US" dirty="0"/>
              <a:t> </a:t>
            </a:r>
            <a:r>
              <a:rPr lang="en-US" dirty="0" err="1"/>
              <a:t>individuare</a:t>
            </a:r>
            <a:r>
              <a:rPr lang="en-US" dirty="0"/>
              <a:t> le </a:t>
            </a:r>
            <a:r>
              <a:rPr lang="en-US" dirty="0" err="1"/>
              <a:t>proprie</a:t>
            </a:r>
            <a:r>
              <a:rPr lang="en-US" dirty="0"/>
              <a:t> </a:t>
            </a:r>
            <a:r>
              <a:rPr lang="en-US" dirty="0" err="1"/>
              <a:t>competenze</a:t>
            </a:r>
            <a:r>
              <a:rPr lang="en-US" dirty="0"/>
              <a:t> </a:t>
            </a:r>
            <a:r>
              <a:rPr lang="en-US" dirty="0" err="1"/>
              <a:t>matematiche</a:t>
            </a:r>
            <a:r>
              <a:rPr lang="en-US" dirty="0"/>
              <a:t>?</a:t>
            </a:r>
          </a:p>
        </p:txBody>
      </p:sp>
      <p:sp>
        <p:nvSpPr>
          <p:cNvPr id="14" name="Freccia a destra 13">
            <a:extLst>
              <a:ext uri="{FF2B5EF4-FFF2-40B4-BE49-F238E27FC236}">
                <a16:creationId xmlns:a16="http://schemas.microsoft.com/office/drawing/2014/main" id="{59FA8697-9529-48F8-9F4F-8405C5BE2C91}"/>
              </a:ext>
            </a:extLst>
          </p:cNvPr>
          <p:cNvSpPr/>
          <p:nvPr/>
        </p:nvSpPr>
        <p:spPr>
          <a:xfrm>
            <a:off x="500064" y="3622621"/>
            <a:ext cx="732221" cy="556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57744AF9-33EE-4181-B1CD-F082D2688ED8}"/>
              </a:ext>
            </a:extLst>
          </p:cNvPr>
          <p:cNvSpPr/>
          <p:nvPr/>
        </p:nvSpPr>
        <p:spPr>
          <a:xfrm>
            <a:off x="1442929" y="3328127"/>
            <a:ext cx="10613803" cy="2554545"/>
          </a:xfrm>
          <a:prstGeom prst="rect">
            <a:avLst/>
          </a:prstGeom>
        </p:spPr>
        <p:txBody>
          <a:bodyPr wrap="none">
            <a:spAutoFit/>
          </a:bodyPr>
          <a:lstStyle/>
          <a:p>
            <a:r>
              <a:rPr lang="en-US" sz="2000" dirty="0">
                <a:solidFill>
                  <a:schemeClr val="tx1"/>
                </a:solidFill>
                <a:hlinkClick r:id="rId3"/>
              </a:rPr>
              <a:t>https://www.bbc.co.uk/bitesize/articles/znsmxyc</a:t>
            </a:r>
            <a:r>
              <a:rPr lang="en-US" sz="2000" dirty="0">
                <a:solidFill>
                  <a:schemeClr val="tx1"/>
                </a:solidFill>
              </a:rPr>
              <a:t>        Per i </a:t>
            </a:r>
            <a:r>
              <a:rPr lang="en-US" sz="2000" dirty="0" err="1">
                <a:solidFill>
                  <a:schemeClr val="tx1"/>
                </a:solidFill>
              </a:rPr>
              <a:t>genitori</a:t>
            </a:r>
            <a:endParaRPr lang="en-US" sz="2000" dirty="0">
              <a:solidFill>
                <a:schemeClr val="tx1"/>
              </a:solidFill>
            </a:endParaRPr>
          </a:p>
          <a:p>
            <a:endParaRPr lang="en-US" sz="2000" dirty="0">
              <a:solidFill>
                <a:schemeClr val="tx1"/>
              </a:solidFill>
            </a:endParaRPr>
          </a:p>
          <a:p>
            <a:r>
              <a:rPr lang="en-US" sz="2000" dirty="0">
                <a:solidFill>
                  <a:schemeClr val="tx1"/>
                </a:solidFill>
                <a:hlinkClick r:id="rId4"/>
              </a:rPr>
              <a:t>https://www.bbc.co.uk/bitesize/topicszjkphbk/articles/zf4sscw</a:t>
            </a:r>
            <a:r>
              <a:rPr lang="en-US" sz="2000" dirty="0">
                <a:solidFill>
                  <a:schemeClr val="tx1"/>
                </a:solidFill>
              </a:rPr>
              <a:t>     Per I bambini (Karate Cats)</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err="1">
                <a:solidFill>
                  <a:schemeClr val="tx1"/>
                </a:solidFill>
              </a:rPr>
              <a:t>Questi</a:t>
            </a:r>
            <a:r>
              <a:rPr lang="en-US" sz="2000" dirty="0">
                <a:solidFill>
                  <a:schemeClr val="tx1"/>
                </a:solidFill>
              </a:rPr>
              <a:t> </a:t>
            </a:r>
            <a:r>
              <a:rPr lang="en-US" sz="2000" dirty="0" err="1">
                <a:solidFill>
                  <a:schemeClr val="tx1"/>
                </a:solidFill>
              </a:rPr>
              <a:t>sono</a:t>
            </a:r>
            <a:r>
              <a:rPr lang="en-US" sz="2000" dirty="0">
                <a:solidFill>
                  <a:schemeClr val="tx1"/>
                </a:solidFill>
              </a:rPr>
              <a:t> I </a:t>
            </a:r>
            <a:r>
              <a:rPr lang="en-US" sz="2000" dirty="0" err="1">
                <a:solidFill>
                  <a:schemeClr val="tx1"/>
                </a:solidFill>
              </a:rPr>
              <a:t>canali</a:t>
            </a:r>
            <a:r>
              <a:rPr lang="en-US" sz="2000" dirty="0">
                <a:solidFill>
                  <a:schemeClr val="tx1"/>
                </a:solidFill>
              </a:rPr>
              <a:t> web BBC </a:t>
            </a:r>
            <a:r>
              <a:rPr lang="en-US" sz="2000" dirty="0" err="1">
                <a:solidFill>
                  <a:schemeClr val="tx1"/>
                </a:solidFill>
              </a:rPr>
              <a:t>Bitesize</a:t>
            </a:r>
            <a:r>
              <a:rPr lang="en-US" sz="2000" dirty="0">
                <a:solidFill>
                  <a:schemeClr val="tx1"/>
                </a:solidFill>
              </a:rPr>
              <a:t> con </a:t>
            </a:r>
            <a:r>
              <a:rPr lang="en-US" sz="2000" dirty="0" err="1">
                <a:solidFill>
                  <a:schemeClr val="tx1"/>
                </a:solidFill>
              </a:rPr>
              <a:t>vari</a:t>
            </a:r>
            <a:r>
              <a:rPr lang="en-US" sz="2000" dirty="0">
                <a:solidFill>
                  <a:schemeClr val="tx1"/>
                </a:solidFill>
              </a:rPr>
              <a:t> </a:t>
            </a:r>
            <a:r>
              <a:rPr lang="en-US" sz="2000" dirty="0" err="1">
                <a:solidFill>
                  <a:schemeClr val="tx1"/>
                </a:solidFill>
              </a:rPr>
              <a:t>strumenti</a:t>
            </a:r>
            <a:r>
              <a:rPr lang="en-US" sz="2000" dirty="0">
                <a:solidFill>
                  <a:schemeClr val="tx1"/>
                </a:solidFill>
              </a:rPr>
              <a:t> e </a:t>
            </a:r>
            <a:r>
              <a:rPr lang="en-US" sz="2000" dirty="0" err="1">
                <a:solidFill>
                  <a:schemeClr val="tx1"/>
                </a:solidFill>
              </a:rPr>
              <a:t>giochi</a:t>
            </a:r>
            <a:r>
              <a:rPr lang="en-US" sz="2000" dirty="0">
                <a:solidFill>
                  <a:schemeClr val="tx1"/>
                </a:solidFill>
              </a:rPr>
              <a:t> per bambini</a:t>
            </a:r>
          </a:p>
          <a:p>
            <a:endParaRPr lang="it-IT" sz="2000" dirty="0">
              <a:solidFill>
                <a:schemeClr val="tx1"/>
              </a:solidFill>
            </a:endParaRPr>
          </a:p>
        </p:txBody>
      </p:sp>
      <p:sp>
        <p:nvSpPr>
          <p:cNvPr id="7" name="TextBox 6">
            <a:extLst>
              <a:ext uri="{FF2B5EF4-FFF2-40B4-BE49-F238E27FC236}">
                <a16:creationId xmlns:a16="http://schemas.microsoft.com/office/drawing/2014/main" id="{6548537E-475A-F8E5-7DF8-4BCBBE8438DD}"/>
              </a:ext>
            </a:extLst>
          </p:cNvPr>
          <p:cNvSpPr txBox="1"/>
          <p:nvPr/>
        </p:nvSpPr>
        <p:spPr>
          <a:xfrm>
            <a:off x="502499" y="1599761"/>
            <a:ext cx="12329105" cy="954107"/>
          </a:xfrm>
          <a:prstGeom prst="rect">
            <a:avLst/>
          </a:prstGeom>
          <a:noFill/>
        </p:spPr>
        <p:txBody>
          <a:bodyPr wrap="square">
            <a:spAutoFit/>
          </a:bodyPr>
          <a:lstStyle/>
          <a:p>
            <a:r>
              <a:rPr lang="en-US" sz="2800" b="1" dirty="0" err="1">
                <a:solidFill>
                  <a:schemeClr val="accent2"/>
                </a:solidFill>
                <a:latin typeface="Calibri" panose="020F0502020204030204" pitchFamily="34" charset="0"/>
                <a:cs typeface="Calibri" panose="020F0502020204030204" pitchFamily="34" charset="0"/>
              </a:rPr>
              <a:t>Esistono</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molti</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strumenti</a:t>
            </a:r>
            <a:r>
              <a:rPr lang="en-US" sz="2800" b="1" dirty="0">
                <a:solidFill>
                  <a:schemeClr val="accent2"/>
                </a:solidFill>
                <a:latin typeface="Calibri" panose="020F0502020204030204" pitchFamily="34" charset="0"/>
                <a:cs typeface="Calibri" panose="020F0502020204030204" pitchFamily="34" charset="0"/>
              </a:rPr>
              <a:t> online </a:t>
            </a:r>
            <a:r>
              <a:rPr lang="en-US" sz="2800" b="1" dirty="0" err="1">
                <a:solidFill>
                  <a:schemeClr val="accent2"/>
                </a:solidFill>
                <a:latin typeface="Calibri" panose="020F0502020204030204" pitchFamily="34" charset="0"/>
                <a:cs typeface="Calibri" panose="020F0502020204030204" pitchFamily="34" charset="0"/>
              </a:rPr>
              <a:t>ideati</a:t>
            </a:r>
            <a:r>
              <a:rPr lang="en-US" sz="2800" b="1" dirty="0">
                <a:solidFill>
                  <a:schemeClr val="accent2"/>
                </a:solidFill>
                <a:latin typeface="Calibri" panose="020F0502020204030204" pitchFamily="34" charset="0"/>
                <a:cs typeface="Calibri" panose="020F0502020204030204" pitchFamily="34" charset="0"/>
              </a:rPr>
              <a:t> per </a:t>
            </a:r>
            <a:r>
              <a:rPr lang="en-US" sz="2800" b="1" dirty="0" err="1">
                <a:solidFill>
                  <a:schemeClr val="accent2"/>
                </a:solidFill>
                <a:latin typeface="Calibri" panose="020F0502020204030204" pitchFamily="34" charset="0"/>
                <a:cs typeface="Calibri" panose="020F0502020204030204" pitchFamily="34" charset="0"/>
              </a:rPr>
              <a:t>verificare</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ed</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insegnare</a:t>
            </a:r>
            <a:r>
              <a:rPr lang="en-US" sz="2800" b="1" dirty="0">
                <a:solidFill>
                  <a:schemeClr val="accent2"/>
                </a:solidFill>
                <a:latin typeface="Calibri" panose="020F0502020204030204" pitchFamily="34" charset="0"/>
                <a:cs typeface="Calibri" panose="020F0502020204030204" pitchFamily="34" charset="0"/>
              </a:rPr>
              <a:t> la </a:t>
            </a:r>
            <a:r>
              <a:rPr lang="en-US" sz="2800" b="1" dirty="0" err="1">
                <a:solidFill>
                  <a:schemeClr val="accent2"/>
                </a:solidFill>
                <a:latin typeface="Calibri" panose="020F0502020204030204" pitchFamily="34" charset="0"/>
                <a:cs typeface="Calibri" panose="020F0502020204030204" pitchFamily="34" charset="0"/>
              </a:rPr>
              <a:t>matematica</a:t>
            </a:r>
            <a:r>
              <a:rPr lang="en-US" sz="2800" b="1" dirty="0">
                <a:solidFill>
                  <a:schemeClr val="accent2"/>
                </a:solidFill>
                <a:latin typeface="Calibri" panose="020F0502020204030204" pitchFamily="34" charset="0"/>
                <a:cs typeface="Calibri" panose="020F0502020204030204" pitchFamily="34" charset="0"/>
              </a:rPr>
              <a:t> e </a:t>
            </a:r>
            <a:r>
              <a:rPr lang="en-US" sz="2800" b="1" dirty="0" err="1">
                <a:solidFill>
                  <a:schemeClr val="accent2"/>
                </a:solidFill>
                <a:latin typeface="Calibri" panose="020F0502020204030204" pitchFamily="34" charset="0"/>
                <a:cs typeface="Calibri" panose="020F0502020204030204" pitchFamily="34" charset="0"/>
              </a:rPr>
              <a:t>possono</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rivelarsi</a:t>
            </a:r>
            <a:r>
              <a:rPr lang="en-US" sz="2800" b="1" dirty="0">
                <a:solidFill>
                  <a:schemeClr val="accent2"/>
                </a:solidFill>
                <a:latin typeface="Calibri" panose="020F0502020204030204" pitchFamily="34" charset="0"/>
                <a:cs typeface="Calibri" panose="020F0502020204030204" pitchFamily="34" charset="0"/>
              </a:rPr>
              <a:t> molto </a:t>
            </a:r>
            <a:r>
              <a:rPr lang="en-US" sz="2800" b="1" dirty="0" err="1">
                <a:solidFill>
                  <a:schemeClr val="accent2"/>
                </a:solidFill>
                <a:latin typeface="Calibri" panose="020F0502020204030204" pitchFamily="34" charset="0"/>
                <a:cs typeface="Calibri" panose="020F0502020204030204" pitchFamily="34" charset="0"/>
              </a:rPr>
              <a:t>utili</a:t>
            </a:r>
            <a:r>
              <a:rPr lang="en-US" sz="2800" b="1" dirty="0">
                <a:solidFill>
                  <a:schemeClr val="accent2"/>
                </a:solidFill>
                <a:latin typeface="Calibri" panose="020F0502020204030204" pitchFamily="34" charset="0"/>
                <a:cs typeface="Calibri" panose="020F0502020204030204" pitchFamily="34" charset="0"/>
              </a:rPr>
              <a:t> e </a:t>
            </a:r>
            <a:r>
              <a:rPr lang="en-US" sz="2800" b="1" dirty="0" err="1">
                <a:solidFill>
                  <a:schemeClr val="accent2"/>
                </a:solidFill>
                <a:latin typeface="Calibri" panose="020F0502020204030204" pitchFamily="34" charset="0"/>
                <a:cs typeface="Calibri" panose="020F0502020204030204" pitchFamily="34" charset="0"/>
              </a:rPr>
              <a:t>divertenti</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Vediamoli</a:t>
            </a:r>
            <a:r>
              <a:rPr lang="en-US" sz="2800" dirty="0">
                <a:solidFill>
                  <a:schemeClr val="accent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3823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8" name="Immagine 7">
            <a:extLst>
              <a:ext uri="{FF2B5EF4-FFF2-40B4-BE49-F238E27FC236}">
                <a16:creationId xmlns:a16="http://schemas.microsoft.com/office/drawing/2014/main" id="{1B05E0EA-342E-4FD5-B63C-16C044BE6AC1}"/>
              </a:ext>
            </a:extLst>
          </p:cNvPr>
          <p:cNvPicPr>
            <a:picLocks noChangeAspect="1"/>
          </p:cNvPicPr>
          <p:nvPr/>
        </p:nvPicPr>
        <p:blipFill rotWithShape="1">
          <a:blip r:embed="rId3"/>
          <a:srcRect t="3576"/>
          <a:stretch/>
        </p:blipFill>
        <p:spPr>
          <a:xfrm>
            <a:off x="769718" y="3464019"/>
            <a:ext cx="8268438" cy="3774415"/>
          </a:xfrm>
          <a:prstGeom prst="rect">
            <a:avLst/>
          </a:prstGeom>
        </p:spPr>
      </p:pic>
      <p:sp>
        <p:nvSpPr>
          <p:cNvPr id="64" name="Google Shape;64;p3"/>
          <p:cNvSpPr txBox="1">
            <a:spLocks noGrp="1"/>
          </p:cNvSpPr>
          <p:nvPr>
            <p:ph type="body" idx="2"/>
          </p:nvPr>
        </p:nvSpPr>
        <p:spPr>
          <a:xfrm>
            <a:off x="500064" y="80770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In </a:t>
            </a:r>
            <a:r>
              <a:rPr lang="en-US" dirty="0" err="1"/>
              <a:t>che</a:t>
            </a:r>
            <a:r>
              <a:rPr lang="en-US" dirty="0"/>
              <a:t> </a:t>
            </a:r>
            <a:r>
              <a:rPr lang="en-US" dirty="0" err="1"/>
              <a:t>modo</a:t>
            </a:r>
            <a:r>
              <a:rPr lang="en-US" dirty="0"/>
              <a:t> le </a:t>
            </a:r>
            <a:r>
              <a:rPr lang="en-US" dirty="0" err="1"/>
              <a:t>persone</a:t>
            </a:r>
            <a:r>
              <a:rPr lang="en-US" dirty="0"/>
              <a:t> </a:t>
            </a:r>
            <a:r>
              <a:rPr lang="en-US" dirty="0" err="1"/>
              <a:t>possono</a:t>
            </a:r>
            <a:r>
              <a:rPr lang="en-US" dirty="0"/>
              <a:t> </a:t>
            </a:r>
            <a:r>
              <a:rPr lang="en-US" dirty="0" err="1"/>
              <a:t>individuare</a:t>
            </a:r>
            <a:r>
              <a:rPr lang="en-US" dirty="0"/>
              <a:t> le </a:t>
            </a:r>
            <a:r>
              <a:rPr lang="en-US" dirty="0" err="1"/>
              <a:t>proprie</a:t>
            </a:r>
            <a:r>
              <a:rPr lang="en-US" dirty="0"/>
              <a:t> </a:t>
            </a:r>
            <a:r>
              <a:rPr lang="en-US" dirty="0" err="1"/>
              <a:t>competenze</a:t>
            </a:r>
            <a:r>
              <a:rPr lang="en-US" dirty="0"/>
              <a:t> </a:t>
            </a:r>
            <a:r>
              <a:rPr lang="en-US" dirty="0" err="1"/>
              <a:t>matematiche</a:t>
            </a:r>
            <a:r>
              <a:rPr lang="en-US" dirty="0"/>
              <a:t>?</a:t>
            </a:r>
          </a:p>
        </p:txBody>
      </p:sp>
      <p:sp>
        <p:nvSpPr>
          <p:cNvPr id="3" name="Rettangolo 2">
            <a:extLst>
              <a:ext uri="{FF2B5EF4-FFF2-40B4-BE49-F238E27FC236}">
                <a16:creationId xmlns:a16="http://schemas.microsoft.com/office/drawing/2014/main" id="{79FB9C42-BBCF-4708-ABB9-3119C6DFDCB3}"/>
              </a:ext>
            </a:extLst>
          </p:cNvPr>
          <p:cNvSpPr/>
          <p:nvPr/>
        </p:nvSpPr>
        <p:spPr>
          <a:xfrm>
            <a:off x="1519939" y="2319016"/>
            <a:ext cx="9051808" cy="769441"/>
          </a:xfrm>
          <a:prstGeom prst="rect">
            <a:avLst/>
          </a:prstGeom>
        </p:spPr>
        <p:txBody>
          <a:bodyPr wrap="square">
            <a:spAutoFit/>
          </a:bodyPr>
          <a:lstStyle/>
          <a:p>
            <a:r>
              <a:rPr lang="en-US" sz="2400" i="1" dirty="0">
                <a:solidFill>
                  <a:schemeClr val="bg2"/>
                </a:solidFill>
                <a:latin typeface="Calibri" panose="020F0502020204030204" pitchFamily="34" charset="0"/>
                <a:cs typeface="Calibri" panose="020F0502020204030204" pitchFamily="34" charset="0"/>
                <a:hlinkClick r:id="rId4"/>
              </a:rPr>
              <a:t>https://www.nationalnumeracy.org.uk/challenge/maths_practice</a:t>
            </a:r>
            <a:r>
              <a:rPr lang="en-US" sz="2400" i="1" dirty="0">
                <a:solidFill>
                  <a:schemeClr val="bg2"/>
                </a:solidFill>
                <a:latin typeface="Calibri" panose="020F0502020204030204" pitchFamily="34" charset="0"/>
                <a:cs typeface="Calibri" panose="020F0502020204030204" pitchFamily="34" charset="0"/>
              </a:rPr>
              <a:t> </a:t>
            </a:r>
            <a:r>
              <a:rPr lang="en-US" sz="2400" dirty="0">
                <a:solidFill>
                  <a:schemeClr val="accent2"/>
                </a:solidFill>
                <a:latin typeface="Calibri" panose="020F0502020204030204" pitchFamily="34" charset="0"/>
                <a:cs typeface="Calibri" panose="020F0502020204030204" pitchFamily="34" charset="0"/>
              </a:rPr>
              <a:t>  </a:t>
            </a:r>
          </a:p>
          <a:p>
            <a:r>
              <a:rPr lang="en-US" sz="2000" dirty="0">
                <a:solidFill>
                  <a:schemeClr val="accent2"/>
                </a:solidFill>
                <a:latin typeface="Calibri" panose="020F0502020204030204" pitchFamily="34" charset="0"/>
                <a:cs typeface="Calibri" panose="020F0502020204030204" pitchFamily="34" charset="0"/>
              </a:rPr>
              <a:t>PW: MONEYMATTERS22 User: smanus82@hotmail.it – Name: Manu S</a:t>
            </a:r>
            <a:r>
              <a:rPr lang="en-US" sz="1800" dirty="0">
                <a:solidFill>
                  <a:schemeClr val="accent2"/>
                </a:solidFill>
                <a:latin typeface="Calibri" panose="020F0502020204030204" pitchFamily="34" charset="0"/>
                <a:cs typeface="Calibri" panose="020F0502020204030204" pitchFamily="34" charset="0"/>
              </a:rPr>
              <a:t>.</a:t>
            </a:r>
          </a:p>
        </p:txBody>
      </p:sp>
      <p:sp>
        <p:nvSpPr>
          <p:cNvPr id="4" name="Freccia a destra 3">
            <a:extLst>
              <a:ext uri="{FF2B5EF4-FFF2-40B4-BE49-F238E27FC236}">
                <a16:creationId xmlns:a16="http://schemas.microsoft.com/office/drawing/2014/main" id="{828B0620-D795-440D-963A-91B2643B796C}"/>
              </a:ext>
            </a:extLst>
          </p:cNvPr>
          <p:cNvSpPr/>
          <p:nvPr/>
        </p:nvSpPr>
        <p:spPr>
          <a:xfrm>
            <a:off x="713284" y="2555596"/>
            <a:ext cx="509665" cy="532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umetto: ovale 5">
            <a:extLst>
              <a:ext uri="{FF2B5EF4-FFF2-40B4-BE49-F238E27FC236}">
                <a16:creationId xmlns:a16="http://schemas.microsoft.com/office/drawing/2014/main" id="{45577BCF-998E-47A8-B29C-2E2961F69D3A}"/>
              </a:ext>
            </a:extLst>
          </p:cNvPr>
          <p:cNvSpPr/>
          <p:nvPr/>
        </p:nvSpPr>
        <p:spPr>
          <a:xfrm rot="5400000">
            <a:off x="8849049" y="2916917"/>
            <a:ext cx="4286685" cy="4356351"/>
          </a:xfrm>
          <a:prstGeom prst="wedgeEllipseCallout">
            <a:avLst>
              <a:gd name="adj1" fmla="val 19239"/>
              <a:gd name="adj2" fmla="val 8554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2400" dirty="0">
                <a:solidFill>
                  <a:schemeClr val="bg2"/>
                </a:solidFill>
              </a:rPr>
              <a:t>Qui puoi verificare il tuo livello di matematica, imparare come insegnare matematica ai bambini, avere l’accesso ad ulteriori risorse ed inoltre trovare video di persone che parlano della propria difficoltà con il calcolo</a:t>
            </a:r>
            <a:endParaRPr lang="it-IT" sz="1600" b="1" dirty="0">
              <a:solidFill>
                <a:schemeClr val="bg2"/>
              </a:solidFill>
            </a:endParaRPr>
          </a:p>
        </p:txBody>
      </p:sp>
    </p:spTree>
    <p:extLst>
      <p:ext uri="{BB962C8B-B14F-4D97-AF65-F5344CB8AC3E}">
        <p14:creationId xmlns:p14="http://schemas.microsoft.com/office/powerpoint/2010/main" val="53250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496981" y="3208340"/>
            <a:ext cx="12331541" cy="3505201"/>
          </a:xfrm>
          <a:prstGeom prst="rect">
            <a:avLst/>
          </a:prstGeom>
          <a:noFill/>
          <a:ln>
            <a:noFill/>
          </a:ln>
        </p:spPr>
        <p:txBody>
          <a:bodyPr spcFirstLastPara="1" wrap="square" lIns="72000" tIns="45700" rIns="72000" bIns="45700" anchor="t" anchorCtr="0">
            <a:noAutofit/>
          </a:bodyPr>
          <a:lstStyle/>
          <a:p>
            <a:pPr marL="0" indent="0" algn="l">
              <a:buClr>
                <a:srgbClr val="44546A"/>
              </a:buClr>
              <a:buSzPts val="3200"/>
            </a:pPr>
            <a:r>
              <a:rPr lang="en-GB" sz="2800" dirty="0">
                <a:solidFill>
                  <a:schemeClr val="bg2"/>
                </a:solidFill>
              </a:rPr>
              <a:t>I </a:t>
            </a:r>
            <a:r>
              <a:rPr lang="en-GB" sz="2800" dirty="0" err="1">
                <a:solidFill>
                  <a:schemeClr val="bg2"/>
                </a:solidFill>
              </a:rPr>
              <a:t>partecipanti</a:t>
            </a:r>
            <a:r>
              <a:rPr lang="en-GB" sz="2800" dirty="0">
                <a:solidFill>
                  <a:schemeClr val="bg2"/>
                </a:solidFill>
              </a:rPr>
              <a:t> </a:t>
            </a:r>
            <a:r>
              <a:rPr lang="en-GB" sz="2800" dirty="0" err="1">
                <a:solidFill>
                  <a:schemeClr val="bg2"/>
                </a:solidFill>
              </a:rPr>
              <a:t>sapranno</a:t>
            </a:r>
            <a:r>
              <a:rPr lang="en-GB" sz="2800" dirty="0">
                <a:solidFill>
                  <a:schemeClr val="bg2"/>
                </a:solidFill>
              </a:rPr>
              <a:t> </a:t>
            </a:r>
            <a:r>
              <a:rPr lang="en-US" sz="2800" dirty="0"/>
              <a:t>:</a:t>
            </a:r>
          </a:p>
          <a:p>
            <a:pPr marL="0" indent="0" algn="l">
              <a:buClr>
                <a:srgbClr val="44546A"/>
              </a:buClr>
              <a:buSzPts val="3200"/>
            </a:pPr>
            <a:endParaRPr lang="en-US" sz="2800" dirty="0"/>
          </a:p>
          <a:p>
            <a:pPr indent="-457200" algn="l">
              <a:buClr>
                <a:srgbClr val="44546A"/>
              </a:buClr>
              <a:buSzPts val="3200"/>
              <a:buFont typeface="Arial" panose="020B0604020202020204" pitchFamily="34" charset="0"/>
              <a:buChar char="•"/>
            </a:pPr>
            <a:r>
              <a:rPr lang="en-US" sz="2800" dirty="0" err="1"/>
              <a:t>Supportare</a:t>
            </a:r>
            <a:r>
              <a:rPr lang="en-US" sz="2800" dirty="0"/>
              <a:t> </a:t>
            </a:r>
            <a:r>
              <a:rPr lang="en-US" sz="2800" dirty="0" err="1"/>
              <a:t>i</a:t>
            </a:r>
            <a:r>
              <a:rPr lang="en-US" sz="2800" dirty="0"/>
              <a:t> </a:t>
            </a:r>
            <a:r>
              <a:rPr lang="en-US" sz="2800" dirty="0" err="1"/>
              <a:t>propri</a:t>
            </a:r>
            <a:r>
              <a:rPr lang="en-US" sz="2800" dirty="0"/>
              <a:t> </a:t>
            </a:r>
            <a:r>
              <a:rPr lang="en-US" sz="2800" dirty="0" err="1"/>
              <a:t>studenti</a:t>
            </a:r>
            <a:r>
              <a:rPr lang="en-US" sz="2800" dirty="0"/>
              <a:t> </a:t>
            </a:r>
            <a:r>
              <a:rPr lang="en-US" sz="2800" dirty="0" err="1"/>
              <a:t>nel</a:t>
            </a:r>
            <a:r>
              <a:rPr lang="en-US" sz="2800" dirty="0"/>
              <a:t> </a:t>
            </a:r>
            <a:r>
              <a:rPr lang="en-US" sz="2800" dirty="0" err="1"/>
              <a:t>discutere</a:t>
            </a:r>
            <a:r>
              <a:rPr lang="en-US" sz="2800" dirty="0"/>
              <a:t> le </a:t>
            </a:r>
            <a:r>
              <a:rPr lang="en-US" sz="2800" dirty="0" err="1"/>
              <a:t>attitudini</a:t>
            </a:r>
            <a:r>
              <a:rPr lang="en-US" sz="2800" dirty="0"/>
              <a:t> in </a:t>
            </a:r>
            <a:r>
              <a:rPr lang="en-US" sz="2800" dirty="0" err="1"/>
              <a:t>merito</a:t>
            </a:r>
            <a:r>
              <a:rPr lang="en-US" sz="2800" dirty="0"/>
              <a:t> </a:t>
            </a:r>
            <a:r>
              <a:rPr lang="en-US" sz="2800" dirty="0" err="1"/>
              <a:t>alle</a:t>
            </a:r>
            <a:r>
              <a:rPr lang="en-US" sz="2800" dirty="0"/>
              <a:t> </a:t>
            </a:r>
            <a:r>
              <a:rPr lang="en-US" sz="2800" dirty="0" err="1"/>
              <a:t>abilità</a:t>
            </a:r>
            <a:r>
              <a:rPr lang="en-US" sz="2800" dirty="0"/>
              <a:t> </a:t>
            </a:r>
            <a:r>
              <a:rPr lang="en-US" sz="2800" dirty="0" err="1"/>
              <a:t>di</a:t>
            </a:r>
            <a:r>
              <a:rPr lang="en-US" sz="2800" dirty="0"/>
              <a:t> </a:t>
            </a:r>
            <a:r>
              <a:rPr lang="en-US" sz="2800" dirty="0" err="1"/>
              <a:t>calcolo</a:t>
            </a:r>
            <a:r>
              <a:rPr lang="en-US" sz="2800" dirty="0"/>
              <a:t> </a:t>
            </a:r>
            <a:r>
              <a:rPr lang="en-US" sz="2800" dirty="0" err="1"/>
              <a:t>finanziario</a:t>
            </a:r>
            <a:endParaRPr lang="en-US" sz="2800" dirty="0"/>
          </a:p>
          <a:p>
            <a:pPr indent="-457200" algn="l">
              <a:buClr>
                <a:srgbClr val="44546A"/>
              </a:buClr>
              <a:buSzPts val="3200"/>
              <a:buFont typeface="Arial" panose="020B0604020202020204" pitchFamily="34" charset="0"/>
              <a:buChar char="•"/>
            </a:pPr>
            <a:r>
              <a:rPr lang="en-US" sz="2800" dirty="0" err="1"/>
              <a:t>Illustrare</a:t>
            </a:r>
            <a:r>
              <a:rPr lang="en-US" sz="2800" dirty="0"/>
              <a:t> in </a:t>
            </a:r>
            <a:r>
              <a:rPr lang="en-US" sz="2800" dirty="0" err="1"/>
              <a:t>che</a:t>
            </a:r>
            <a:r>
              <a:rPr lang="en-US" sz="2800" dirty="0"/>
              <a:t> </a:t>
            </a:r>
            <a:r>
              <a:rPr lang="en-US" sz="2800" dirty="0" err="1"/>
              <a:t>modo</a:t>
            </a:r>
            <a:r>
              <a:rPr lang="en-US" sz="2800" dirty="0"/>
              <a:t> </a:t>
            </a:r>
            <a:r>
              <a:rPr lang="en-US" sz="2800" dirty="0" err="1"/>
              <a:t>i</a:t>
            </a:r>
            <a:r>
              <a:rPr lang="en-US" sz="2800" dirty="0"/>
              <a:t> </a:t>
            </a:r>
            <a:r>
              <a:rPr lang="en-US" sz="2800" dirty="0" err="1"/>
              <a:t>genitori</a:t>
            </a:r>
            <a:r>
              <a:rPr lang="en-US" sz="2800" dirty="0"/>
              <a:t> </a:t>
            </a:r>
            <a:r>
              <a:rPr lang="en-US" sz="2800" dirty="0" err="1"/>
              <a:t>possono</a:t>
            </a:r>
            <a:r>
              <a:rPr lang="en-US" sz="2800" dirty="0"/>
              <a:t> </a:t>
            </a:r>
            <a:r>
              <a:rPr lang="en-US" sz="2800" dirty="0" err="1"/>
              <a:t>supportare</a:t>
            </a:r>
            <a:r>
              <a:rPr lang="en-US" sz="2800" dirty="0"/>
              <a:t> </a:t>
            </a:r>
            <a:r>
              <a:rPr lang="en-US" sz="2800" dirty="0" err="1"/>
              <a:t>positivamente</a:t>
            </a:r>
            <a:r>
              <a:rPr lang="en-US" sz="2800" dirty="0"/>
              <a:t> la </a:t>
            </a:r>
            <a:r>
              <a:rPr lang="en-US" sz="2800" dirty="0" err="1"/>
              <a:t>propria</a:t>
            </a:r>
            <a:r>
              <a:rPr lang="en-US" sz="2800" dirty="0"/>
              <a:t> </a:t>
            </a:r>
            <a:r>
              <a:rPr lang="en-US" sz="2800" dirty="0" err="1"/>
              <a:t>crescita</a:t>
            </a:r>
            <a:r>
              <a:rPr lang="en-US" sz="2800" dirty="0"/>
              <a:t> e </a:t>
            </a:r>
            <a:r>
              <a:rPr lang="en-US" sz="2800" dirty="0" err="1"/>
              <a:t>quella</a:t>
            </a:r>
            <a:r>
              <a:rPr lang="en-US" sz="2800" dirty="0"/>
              <a:t> </a:t>
            </a:r>
            <a:r>
              <a:rPr lang="en-US" sz="2800" dirty="0" err="1"/>
              <a:t>dei</a:t>
            </a:r>
            <a:r>
              <a:rPr lang="en-US" sz="2800" dirty="0"/>
              <a:t> </a:t>
            </a:r>
            <a:r>
              <a:rPr lang="en-US" sz="2800" dirty="0" err="1"/>
              <a:t>propri</a:t>
            </a:r>
            <a:r>
              <a:rPr lang="en-US" sz="2800" dirty="0"/>
              <a:t> </a:t>
            </a:r>
            <a:r>
              <a:rPr lang="en-US" sz="2800" dirty="0" err="1"/>
              <a:t>figli</a:t>
            </a:r>
            <a:r>
              <a:rPr lang="en-US" sz="2800" dirty="0"/>
              <a:t> in </a:t>
            </a:r>
            <a:r>
              <a:rPr lang="en-US" sz="2800" dirty="0" err="1"/>
              <a:t>ambito</a:t>
            </a:r>
            <a:r>
              <a:rPr lang="en-US" sz="2800" dirty="0"/>
              <a:t> </a:t>
            </a:r>
            <a:r>
              <a:rPr lang="en-US" sz="2800" dirty="0" err="1"/>
              <a:t>di</a:t>
            </a:r>
            <a:r>
              <a:rPr lang="en-US" sz="2800" dirty="0"/>
              <a:t> </a:t>
            </a:r>
            <a:r>
              <a:rPr lang="en-US" sz="2800" dirty="0" err="1"/>
              <a:t>calcolo</a:t>
            </a:r>
            <a:r>
              <a:rPr lang="en-US" sz="2800" dirty="0"/>
              <a:t> </a:t>
            </a:r>
            <a:r>
              <a:rPr lang="en-US" sz="2800" dirty="0" err="1"/>
              <a:t>finanziario</a:t>
            </a:r>
            <a:r>
              <a:rPr lang="en-US" sz="2800" dirty="0"/>
              <a:t> </a:t>
            </a:r>
          </a:p>
          <a:p>
            <a:pPr indent="-457200" algn="l">
              <a:buClr>
                <a:srgbClr val="44546A"/>
              </a:buClr>
              <a:buSzPts val="3200"/>
              <a:buFont typeface="Arial" panose="020B0604020202020204" pitchFamily="34" charset="0"/>
              <a:buChar char="•"/>
            </a:pPr>
            <a:r>
              <a:rPr lang="en-US" sz="2800" dirty="0" err="1"/>
              <a:t>Essere</a:t>
            </a:r>
            <a:r>
              <a:rPr lang="en-US" sz="2800" dirty="0"/>
              <a:t> </a:t>
            </a:r>
            <a:r>
              <a:rPr lang="en-US" sz="2800" dirty="0" err="1"/>
              <a:t>consapevoli</a:t>
            </a:r>
            <a:r>
              <a:rPr lang="en-US" sz="2800" dirty="0"/>
              <a:t> </a:t>
            </a:r>
            <a:r>
              <a:rPr lang="en-US" sz="2800" dirty="0" err="1"/>
              <a:t>dell’esistenza</a:t>
            </a:r>
            <a:r>
              <a:rPr lang="en-US" sz="2800" dirty="0"/>
              <a:t> </a:t>
            </a:r>
            <a:r>
              <a:rPr lang="en-US" sz="2800" dirty="0" err="1"/>
              <a:t>di</a:t>
            </a:r>
            <a:r>
              <a:rPr lang="en-US" sz="2800" dirty="0"/>
              <a:t> </a:t>
            </a:r>
            <a:r>
              <a:rPr lang="en-US" sz="2800" dirty="0" err="1"/>
              <a:t>strumenti</a:t>
            </a:r>
            <a:r>
              <a:rPr lang="en-US" sz="2800" dirty="0"/>
              <a:t> </a:t>
            </a:r>
            <a:r>
              <a:rPr lang="en-US" sz="2800" dirty="0" err="1"/>
              <a:t>matematici</a:t>
            </a:r>
            <a:r>
              <a:rPr lang="en-US" sz="2800" dirty="0"/>
              <a:t> online </a:t>
            </a:r>
            <a:r>
              <a:rPr lang="en-US" sz="2800" dirty="0" err="1"/>
              <a:t>che</a:t>
            </a:r>
            <a:r>
              <a:rPr lang="en-US" sz="2800" dirty="0"/>
              <a:t> </a:t>
            </a:r>
            <a:r>
              <a:rPr lang="en-US" sz="2800" dirty="0" err="1"/>
              <a:t>agevolano</a:t>
            </a:r>
            <a:r>
              <a:rPr lang="en-US" sz="2800" dirty="0"/>
              <a:t> in </a:t>
            </a:r>
            <a:r>
              <a:rPr lang="en-US" sz="2800" dirty="0" err="1"/>
              <a:t>ambito</a:t>
            </a:r>
            <a:r>
              <a:rPr lang="en-US" sz="2800" dirty="0"/>
              <a:t> </a:t>
            </a:r>
            <a:r>
              <a:rPr lang="en-US" sz="2800" dirty="0" err="1"/>
              <a:t>di</a:t>
            </a:r>
            <a:r>
              <a:rPr lang="en-US" sz="2800" dirty="0"/>
              <a:t> </a:t>
            </a:r>
            <a:r>
              <a:rPr lang="en-US" sz="2800" dirty="0" err="1"/>
              <a:t>decisioni</a:t>
            </a:r>
            <a:r>
              <a:rPr lang="en-US" sz="2800" dirty="0"/>
              <a:t> </a:t>
            </a:r>
            <a:r>
              <a:rPr lang="en-US" sz="2800" dirty="0" err="1"/>
              <a:t>finanziarie</a:t>
            </a:r>
            <a:endParaRPr lang="en-US" sz="2800" dirty="0"/>
          </a:p>
          <a:p>
            <a:pPr marL="0" lvl="0" indent="0" algn="l">
              <a:buClr>
                <a:srgbClr val="44546A"/>
              </a:buClr>
              <a:buSzPts val="3200"/>
            </a:pPr>
            <a:endParaRPr lang="en-US" sz="2800" dirty="0">
              <a:solidFill>
                <a:srgbClr val="44546A"/>
              </a:solidFill>
              <a:highlight>
                <a:srgbClr val="FFFF00"/>
              </a:highlight>
            </a:endParaRPr>
          </a:p>
          <a:p>
            <a:pPr marL="0" lvl="0" indent="0" algn="l">
              <a:buClr>
                <a:srgbClr val="44546A"/>
              </a:buClr>
              <a:buSzPts val="3200"/>
            </a:pPr>
            <a:endParaRPr lang="en-US" sz="2800" dirty="0">
              <a:solidFill>
                <a:srgbClr val="44546A"/>
              </a:solidFill>
            </a:endParaRPr>
          </a:p>
          <a:p>
            <a:pPr marL="0" lvl="0" indent="0" algn="l">
              <a:buClr>
                <a:srgbClr val="44546A"/>
              </a:buClr>
              <a:buSzPts val="3200"/>
            </a:pPr>
            <a:endParaRPr lang="en-US" sz="2800" dirty="0">
              <a:highlight>
                <a:srgbClr val="FFFF00"/>
              </a:highlight>
            </a:endParaRPr>
          </a:p>
        </p:txBody>
      </p:sp>
      <p:sp>
        <p:nvSpPr>
          <p:cNvPr id="58" name="Google Shape;58;p2"/>
          <p:cNvSpPr txBox="1">
            <a:spLocks noGrp="1"/>
          </p:cNvSpPr>
          <p:nvPr>
            <p:ph type="title"/>
          </p:nvPr>
        </p:nvSpPr>
        <p:spPr>
          <a:xfrm>
            <a:off x="498522" y="792159"/>
            <a:ext cx="12330000" cy="720000"/>
          </a:xfrm>
          <a:prstGeom prst="rect">
            <a:avLst/>
          </a:prstGeom>
          <a:noFill/>
          <a:ln>
            <a:noFill/>
          </a:ln>
        </p:spPr>
        <p:txBody>
          <a:bodyPr spcFirstLastPara="1" wrap="square" lIns="72000" tIns="45700" rIns="72000" bIns="45700" anchor="ctr" anchorCtr="0">
            <a:normAutofit fontScale="90000"/>
          </a:bodyPr>
          <a:lstStyle/>
          <a:p>
            <a:pPr lvl="0">
              <a:buSzPts val="2800"/>
            </a:pPr>
            <a:br>
              <a:rPr lang="it-IT" sz="3200" dirty="0"/>
            </a:br>
            <a:br>
              <a:rPr lang="it-IT" sz="3200" dirty="0"/>
            </a:br>
            <a:br>
              <a:rPr lang="it-IT" sz="3200" dirty="0"/>
            </a:br>
            <a:br>
              <a:rPr lang="it-IT" sz="3200" dirty="0"/>
            </a:br>
            <a:r>
              <a:rPr lang="it-IT" sz="3200" dirty="0"/>
              <a:t>Lo scopo del modulo è di esaminare il ruolo che il denaro riveste nella nostra vita, </a:t>
            </a:r>
            <a:r>
              <a:rPr lang="en-US" sz="3200" dirty="0">
                <a:solidFill>
                  <a:srgbClr val="0A9A8F"/>
                </a:solidFill>
                <a:latin typeface="Calibri" panose="020F0502020204030204" pitchFamily="34" charset="0"/>
                <a:ea typeface="Open Sans"/>
                <a:cs typeface="Calibri" panose="020F0502020204030204" pitchFamily="34" charset="0"/>
                <a:sym typeface="Open Sans"/>
              </a:rPr>
              <a:t>le </a:t>
            </a:r>
            <a:r>
              <a:rPr lang="en-US" sz="3200" dirty="0" err="1">
                <a:solidFill>
                  <a:srgbClr val="0A9A8F"/>
                </a:solidFill>
                <a:latin typeface="Calibri" panose="020F0502020204030204" pitchFamily="34" charset="0"/>
                <a:ea typeface="Open Sans"/>
                <a:cs typeface="Calibri" panose="020F0502020204030204" pitchFamily="34" charset="0"/>
                <a:sym typeface="Open Sans"/>
              </a:rPr>
              <a:t>competenze</a:t>
            </a:r>
            <a:r>
              <a:rPr lang="en-US" sz="3200" dirty="0">
                <a:solidFill>
                  <a:srgbClr val="0A9A8F"/>
                </a:solidFill>
                <a:latin typeface="Calibri" panose="020F0502020204030204" pitchFamily="34" charset="0"/>
                <a:ea typeface="Open Sans"/>
                <a:cs typeface="Calibri" panose="020F0502020204030204" pitchFamily="34" charset="0"/>
                <a:sym typeface="Open Sans"/>
              </a:rPr>
              <a:t> </a:t>
            </a:r>
            <a:r>
              <a:rPr lang="en-US" sz="3200" dirty="0" err="1">
                <a:solidFill>
                  <a:srgbClr val="0A9A8F"/>
                </a:solidFill>
                <a:latin typeface="Calibri" panose="020F0502020204030204" pitchFamily="34" charset="0"/>
                <a:ea typeface="Open Sans"/>
                <a:cs typeface="Calibri" panose="020F0502020204030204" pitchFamily="34" charset="0"/>
                <a:sym typeface="Open Sans"/>
              </a:rPr>
              <a:t>matematiche</a:t>
            </a:r>
            <a:r>
              <a:rPr lang="en-US" sz="3200" dirty="0">
                <a:solidFill>
                  <a:srgbClr val="0A9A8F"/>
                </a:solidFill>
                <a:latin typeface="Calibri" panose="020F0502020204030204" pitchFamily="34" charset="0"/>
                <a:ea typeface="Open Sans"/>
                <a:cs typeface="Calibri" panose="020F0502020204030204" pitchFamily="34" charset="0"/>
                <a:sym typeface="Open Sans"/>
              </a:rPr>
              <a:t> e la </a:t>
            </a:r>
            <a:r>
              <a:rPr lang="en-US" sz="3200" dirty="0" err="1">
                <a:solidFill>
                  <a:srgbClr val="0A9A8F"/>
                </a:solidFill>
                <a:latin typeface="Calibri" panose="020F0502020204030204" pitchFamily="34" charset="0"/>
                <a:ea typeface="Open Sans"/>
                <a:cs typeface="Calibri" panose="020F0502020204030204" pitchFamily="34" charset="0"/>
                <a:sym typeface="Open Sans"/>
              </a:rPr>
              <a:t>loro</a:t>
            </a:r>
            <a:r>
              <a:rPr lang="en-US" sz="3200" dirty="0">
                <a:solidFill>
                  <a:srgbClr val="0A9A8F"/>
                </a:solidFill>
                <a:latin typeface="Calibri" panose="020F0502020204030204" pitchFamily="34" charset="0"/>
                <a:ea typeface="Open Sans"/>
                <a:cs typeface="Calibri" panose="020F0502020204030204" pitchFamily="34" charset="0"/>
                <a:sym typeface="Open Sans"/>
              </a:rPr>
              <a:t> </a:t>
            </a:r>
            <a:r>
              <a:rPr lang="en-US" sz="3200" dirty="0" err="1">
                <a:solidFill>
                  <a:srgbClr val="0A9A8F"/>
                </a:solidFill>
                <a:latin typeface="Calibri" panose="020F0502020204030204" pitchFamily="34" charset="0"/>
                <a:ea typeface="Open Sans"/>
                <a:cs typeface="Calibri" panose="020F0502020204030204" pitchFamily="34" charset="0"/>
                <a:sym typeface="Open Sans"/>
              </a:rPr>
              <a:t>importanza</a:t>
            </a:r>
            <a:r>
              <a:rPr lang="en-US" sz="3200" dirty="0">
                <a:solidFill>
                  <a:srgbClr val="0A9A8F"/>
                </a:solidFill>
                <a:latin typeface="Calibri" panose="020F0502020204030204" pitchFamily="34" charset="0"/>
                <a:ea typeface="Open Sans"/>
                <a:cs typeface="Calibri" panose="020F0502020204030204" pitchFamily="34" charset="0"/>
                <a:sym typeface="Open Sans"/>
              </a:rPr>
              <a:t> in </a:t>
            </a:r>
            <a:r>
              <a:rPr lang="en-US" sz="3200" dirty="0" err="1">
                <a:solidFill>
                  <a:srgbClr val="0A9A8F"/>
                </a:solidFill>
                <a:latin typeface="Calibri" panose="020F0502020204030204" pitchFamily="34" charset="0"/>
                <a:ea typeface="Open Sans"/>
                <a:cs typeface="Calibri" panose="020F0502020204030204" pitchFamily="34" charset="0"/>
                <a:sym typeface="Open Sans"/>
              </a:rPr>
              <a:t>ambito</a:t>
            </a:r>
            <a:r>
              <a:rPr lang="en-US" sz="3200" dirty="0">
                <a:solidFill>
                  <a:srgbClr val="0A9A8F"/>
                </a:solidFill>
                <a:latin typeface="Calibri" panose="020F0502020204030204" pitchFamily="34" charset="0"/>
                <a:ea typeface="Open Sans"/>
                <a:cs typeface="Calibri" panose="020F0502020204030204" pitchFamily="34" charset="0"/>
                <a:sym typeface="Open Sans"/>
              </a:rPr>
              <a:t> </a:t>
            </a:r>
            <a:r>
              <a:rPr lang="en-US" sz="3200" dirty="0" err="1">
                <a:solidFill>
                  <a:srgbClr val="0A9A8F"/>
                </a:solidFill>
                <a:latin typeface="Calibri" panose="020F0502020204030204" pitchFamily="34" charset="0"/>
                <a:ea typeface="Open Sans"/>
                <a:cs typeface="Calibri" panose="020F0502020204030204" pitchFamily="34" charset="0"/>
                <a:sym typeface="Open Sans"/>
              </a:rPr>
              <a:t>di</a:t>
            </a:r>
            <a:r>
              <a:rPr lang="en-US" sz="3200" dirty="0">
                <a:solidFill>
                  <a:srgbClr val="0A9A8F"/>
                </a:solidFill>
                <a:latin typeface="Calibri" panose="020F0502020204030204" pitchFamily="34" charset="0"/>
                <a:ea typeface="Open Sans"/>
                <a:cs typeface="Calibri" panose="020F0502020204030204" pitchFamily="34" charset="0"/>
                <a:sym typeface="Open Sans"/>
              </a:rPr>
              <a:t> </a:t>
            </a:r>
            <a:r>
              <a:rPr lang="en-US" sz="3200" dirty="0" err="1">
                <a:solidFill>
                  <a:srgbClr val="0A9A8F"/>
                </a:solidFill>
                <a:latin typeface="Calibri" panose="020F0502020204030204" pitchFamily="34" charset="0"/>
                <a:ea typeface="Open Sans"/>
                <a:cs typeface="Calibri" panose="020F0502020204030204" pitchFamily="34" charset="0"/>
                <a:sym typeface="Open Sans"/>
              </a:rPr>
              <a:t>Educazione</a:t>
            </a:r>
            <a:r>
              <a:rPr lang="en-US" sz="3200" dirty="0">
                <a:solidFill>
                  <a:srgbClr val="0A9A8F"/>
                </a:solidFill>
                <a:latin typeface="Calibri" panose="020F0502020204030204" pitchFamily="34" charset="0"/>
                <a:ea typeface="Open Sans"/>
                <a:cs typeface="Calibri" panose="020F0502020204030204" pitchFamily="34" charset="0"/>
                <a:sym typeface="Open Sans"/>
              </a:rPr>
              <a:t> </a:t>
            </a:r>
            <a:r>
              <a:rPr lang="en-US" sz="3200" dirty="0" err="1">
                <a:solidFill>
                  <a:srgbClr val="0A9A8F"/>
                </a:solidFill>
                <a:latin typeface="Calibri" panose="020F0502020204030204" pitchFamily="34" charset="0"/>
                <a:ea typeface="Open Sans"/>
                <a:cs typeface="Calibri" panose="020F0502020204030204" pitchFamily="34" charset="0"/>
                <a:sym typeface="Open Sans"/>
              </a:rPr>
              <a:t>Finanziaria</a:t>
            </a:r>
            <a:r>
              <a:rPr lang="en-US" sz="3200" dirty="0">
                <a:solidFill>
                  <a:srgbClr val="0A9A8F"/>
                </a:solidFill>
                <a:latin typeface="Calibri" panose="020F0502020204030204" pitchFamily="34" charset="0"/>
                <a:ea typeface="Open Sans"/>
                <a:cs typeface="Calibri" panose="020F0502020204030204" pitchFamily="34" charset="0"/>
                <a:sym typeface="Open Sans"/>
              </a:rPr>
              <a:t> </a:t>
            </a:r>
            <a:br>
              <a:rPr lang="it-IT" sz="3200" dirty="0"/>
            </a:br>
            <a:br>
              <a:rPr lang="it-IT" sz="3200" dirty="0"/>
            </a:br>
            <a:br>
              <a:rPr lang="it-IT" sz="3200" dirty="0"/>
            </a:br>
            <a:br>
              <a:rPr lang="it-IT" sz="3200" dirty="0"/>
            </a:br>
            <a:r>
              <a:rPr lang="it-IT" sz="3200" dirty="0"/>
              <a:t>Obiettivi Didattici </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347664" y="62281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In </a:t>
            </a:r>
            <a:r>
              <a:rPr lang="en-US" dirty="0" err="1"/>
              <a:t>che</a:t>
            </a:r>
            <a:r>
              <a:rPr lang="en-US" dirty="0"/>
              <a:t> </a:t>
            </a:r>
            <a:r>
              <a:rPr lang="en-US" dirty="0" err="1"/>
              <a:t>modo</a:t>
            </a:r>
            <a:r>
              <a:rPr lang="en-US" dirty="0"/>
              <a:t> le </a:t>
            </a:r>
            <a:r>
              <a:rPr lang="en-US" dirty="0" err="1"/>
              <a:t>persone</a:t>
            </a:r>
            <a:r>
              <a:rPr lang="en-US" dirty="0"/>
              <a:t> </a:t>
            </a:r>
            <a:r>
              <a:rPr lang="en-US" dirty="0" err="1"/>
              <a:t>possono</a:t>
            </a:r>
            <a:r>
              <a:rPr lang="en-US" dirty="0"/>
              <a:t> </a:t>
            </a:r>
            <a:r>
              <a:rPr lang="en-US" dirty="0" err="1"/>
              <a:t>individuare</a:t>
            </a:r>
            <a:r>
              <a:rPr lang="en-US" dirty="0"/>
              <a:t> le </a:t>
            </a:r>
            <a:r>
              <a:rPr lang="en-US" dirty="0" err="1"/>
              <a:t>proprie</a:t>
            </a:r>
            <a:r>
              <a:rPr lang="en-US" dirty="0"/>
              <a:t> </a:t>
            </a:r>
            <a:r>
              <a:rPr lang="en-US" dirty="0" err="1"/>
              <a:t>competenze</a:t>
            </a:r>
            <a:r>
              <a:rPr lang="en-US" dirty="0"/>
              <a:t> </a:t>
            </a:r>
            <a:r>
              <a:rPr lang="en-US" dirty="0" err="1"/>
              <a:t>matematiche</a:t>
            </a:r>
            <a:r>
              <a:rPr lang="en-US" dirty="0"/>
              <a:t>?</a:t>
            </a:r>
          </a:p>
        </p:txBody>
      </p:sp>
      <p:sp>
        <p:nvSpPr>
          <p:cNvPr id="14" name="Freccia a destra 13">
            <a:extLst>
              <a:ext uri="{FF2B5EF4-FFF2-40B4-BE49-F238E27FC236}">
                <a16:creationId xmlns:a16="http://schemas.microsoft.com/office/drawing/2014/main" id="{59FA8697-9529-48F8-9F4F-8405C5BE2C91}"/>
              </a:ext>
            </a:extLst>
          </p:cNvPr>
          <p:cNvSpPr/>
          <p:nvPr/>
        </p:nvSpPr>
        <p:spPr>
          <a:xfrm>
            <a:off x="481264" y="2463708"/>
            <a:ext cx="751022"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E1BFE8AB-F1DF-4942-A2AB-D6B35C85633A}"/>
              </a:ext>
            </a:extLst>
          </p:cNvPr>
          <p:cNvSpPr/>
          <p:nvPr/>
        </p:nvSpPr>
        <p:spPr>
          <a:xfrm>
            <a:off x="1418947" y="2463708"/>
            <a:ext cx="5248553" cy="461665"/>
          </a:xfrm>
          <a:prstGeom prst="rect">
            <a:avLst/>
          </a:prstGeom>
        </p:spPr>
        <p:txBody>
          <a:bodyPr wrap="none">
            <a:spAutoFit/>
          </a:bodyPr>
          <a:lstStyle/>
          <a:p>
            <a:r>
              <a:rPr lang="it-IT" sz="2400" dirty="0">
                <a:solidFill>
                  <a:schemeClr val="tx1"/>
                </a:solidFill>
                <a:hlinkClick r:id="rId3"/>
              </a:rPr>
              <a:t>https://www.fibonicci.com/numeracy/</a:t>
            </a:r>
            <a:r>
              <a:rPr lang="it-IT" sz="2400" dirty="0">
                <a:solidFill>
                  <a:schemeClr val="tx1"/>
                </a:solidFill>
              </a:rPr>
              <a:t> </a:t>
            </a:r>
          </a:p>
        </p:txBody>
      </p:sp>
      <p:pic>
        <p:nvPicPr>
          <p:cNvPr id="4" name="Immagine 3">
            <a:extLst>
              <a:ext uri="{FF2B5EF4-FFF2-40B4-BE49-F238E27FC236}">
                <a16:creationId xmlns:a16="http://schemas.microsoft.com/office/drawing/2014/main" id="{6AC2F4B4-52EF-4356-ACE9-81B95820147B}"/>
              </a:ext>
            </a:extLst>
          </p:cNvPr>
          <p:cNvPicPr>
            <a:picLocks noChangeAspect="1"/>
          </p:cNvPicPr>
          <p:nvPr/>
        </p:nvPicPr>
        <p:blipFill rotWithShape="1">
          <a:blip r:embed="rId4"/>
          <a:srcRect t="4606" r="1012"/>
          <a:stretch/>
        </p:blipFill>
        <p:spPr>
          <a:xfrm>
            <a:off x="624701" y="3254807"/>
            <a:ext cx="7454995" cy="4039213"/>
          </a:xfrm>
          <a:prstGeom prst="rect">
            <a:avLst/>
          </a:prstGeom>
        </p:spPr>
      </p:pic>
      <p:sp>
        <p:nvSpPr>
          <p:cNvPr id="5" name="Fumetto: ovale 4">
            <a:extLst>
              <a:ext uri="{FF2B5EF4-FFF2-40B4-BE49-F238E27FC236}">
                <a16:creationId xmlns:a16="http://schemas.microsoft.com/office/drawing/2014/main" id="{C522A61D-93A3-4A0E-8D1C-F16D059140D9}"/>
              </a:ext>
            </a:extLst>
          </p:cNvPr>
          <p:cNvSpPr/>
          <p:nvPr/>
        </p:nvSpPr>
        <p:spPr>
          <a:xfrm rot="5021210">
            <a:off x="8484287" y="3027808"/>
            <a:ext cx="2782392" cy="3305658"/>
          </a:xfrm>
          <a:prstGeom prst="wedgeEllipseCallout">
            <a:avLst>
              <a:gd name="adj1" fmla="val -16170"/>
              <a:gd name="adj2" fmla="val 88812"/>
            </a:avLst>
          </a:prstGeom>
          <a:solidFill>
            <a:schemeClr val="accent6">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2400" b="1" dirty="0">
                <a:solidFill>
                  <a:schemeClr val="tx1"/>
                </a:solidFill>
                <a:latin typeface="Calibri" panose="020F0502020204030204" pitchFamily="34" charset="0"/>
                <a:cs typeface="Calibri" panose="020F0502020204030204" pitchFamily="34" charset="0"/>
              </a:rPr>
              <a:t>Questo è un altro strumento molto utile per verificare il tuo livello di matematica </a:t>
            </a:r>
          </a:p>
        </p:txBody>
      </p:sp>
    </p:spTree>
    <p:extLst>
      <p:ext uri="{BB962C8B-B14F-4D97-AF65-F5344CB8AC3E}">
        <p14:creationId xmlns:p14="http://schemas.microsoft.com/office/powerpoint/2010/main" val="360105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195707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In </a:t>
            </a:r>
            <a:r>
              <a:rPr lang="en-US" dirty="0" err="1"/>
              <a:t>che</a:t>
            </a:r>
            <a:r>
              <a:rPr lang="en-US" dirty="0"/>
              <a:t> </a:t>
            </a:r>
            <a:r>
              <a:rPr lang="en-US" dirty="0" err="1"/>
              <a:t>modo</a:t>
            </a:r>
            <a:r>
              <a:rPr lang="en-US" dirty="0"/>
              <a:t> le </a:t>
            </a:r>
            <a:r>
              <a:rPr lang="en-US" dirty="0" err="1"/>
              <a:t>persone</a:t>
            </a:r>
            <a:r>
              <a:rPr lang="en-US" dirty="0"/>
              <a:t> </a:t>
            </a:r>
            <a:r>
              <a:rPr lang="en-US" dirty="0" err="1"/>
              <a:t>possono</a:t>
            </a:r>
            <a:r>
              <a:rPr lang="en-US" dirty="0"/>
              <a:t> </a:t>
            </a:r>
            <a:r>
              <a:rPr lang="en-US" dirty="0" err="1"/>
              <a:t>individuare</a:t>
            </a:r>
            <a:r>
              <a:rPr lang="en-US" dirty="0"/>
              <a:t> le </a:t>
            </a:r>
            <a:r>
              <a:rPr lang="en-US" dirty="0" err="1"/>
              <a:t>proprie</a:t>
            </a:r>
            <a:r>
              <a:rPr lang="en-US" dirty="0"/>
              <a:t> </a:t>
            </a:r>
            <a:r>
              <a:rPr lang="en-US" dirty="0" err="1"/>
              <a:t>competenze</a:t>
            </a:r>
            <a:r>
              <a:rPr lang="en-US" dirty="0"/>
              <a:t> </a:t>
            </a:r>
            <a:r>
              <a:rPr lang="en-US" dirty="0" err="1"/>
              <a:t>matematiche</a:t>
            </a:r>
            <a:r>
              <a:rPr lang="en-US" dirty="0"/>
              <a:t>?</a:t>
            </a:r>
          </a:p>
        </p:txBody>
      </p:sp>
      <p:sp>
        <p:nvSpPr>
          <p:cNvPr id="9" name="CasellaDiTesto 8">
            <a:extLst>
              <a:ext uri="{FF2B5EF4-FFF2-40B4-BE49-F238E27FC236}">
                <a16:creationId xmlns:a16="http://schemas.microsoft.com/office/drawing/2014/main" id="{06C45878-ACE6-4C95-8430-686653DA8BFE}"/>
              </a:ext>
            </a:extLst>
          </p:cNvPr>
          <p:cNvSpPr txBox="1"/>
          <p:nvPr/>
        </p:nvSpPr>
        <p:spPr>
          <a:xfrm>
            <a:off x="500064" y="462077"/>
            <a:ext cx="11175562" cy="954107"/>
          </a:xfrm>
          <a:prstGeom prst="rect">
            <a:avLst/>
          </a:prstGeom>
          <a:noFill/>
          <a:ln>
            <a:solidFill>
              <a:schemeClr val="accent6"/>
            </a:solidFill>
          </a:ln>
        </p:spPr>
        <p:txBody>
          <a:bodyPr wrap="square" rtlCol="0">
            <a:spAutoFit/>
          </a:bodyPr>
          <a:lstStyle/>
          <a:p>
            <a:r>
              <a:rPr lang="it-IT" sz="2800" b="1" dirty="0">
                <a:solidFill>
                  <a:srgbClr val="0070C0"/>
                </a:solidFill>
                <a:latin typeface="Calibri" panose="020F0502020204030204" pitchFamily="34" charset="0"/>
                <a:cs typeface="Calibri" panose="020F0502020204030204" pitchFamily="34" charset="0"/>
              </a:rPr>
              <a:t>Attività M5.3 Controlla i link nel tuo tempo libero.</a:t>
            </a:r>
          </a:p>
          <a:p>
            <a:r>
              <a:rPr lang="it-IT" sz="2800" b="1" dirty="0">
                <a:solidFill>
                  <a:srgbClr val="0070C0"/>
                </a:solidFill>
                <a:latin typeface="Calibri" panose="020F0502020204030204" pitchFamily="34" charset="0"/>
                <a:cs typeface="Calibri" panose="020F0502020204030204" pitchFamily="34" charset="0"/>
              </a:rPr>
              <a:t>Puoi trovare altri link molto utili sulla DISPENSA M5.3</a:t>
            </a:r>
            <a:endParaRPr lang="it-IT" sz="2400" b="1" dirty="0">
              <a:solidFill>
                <a:srgbClr val="0070C0"/>
              </a:solidFill>
              <a:latin typeface="Calibri" panose="020F0502020204030204" pitchFamily="34" charset="0"/>
              <a:cs typeface="Calibri" panose="020F0502020204030204" pitchFamily="34" charset="0"/>
            </a:endParaRPr>
          </a:p>
        </p:txBody>
      </p:sp>
      <p:sp>
        <p:nvSpPr>
          <p:cNvPr id="10" name="Google Shape;65;p3">
            <a:extLst>
              <a:ext uri="{FF2B5EF4-FFF2-40B4-BE49-F238E27FC236}">
                <a16:creationId xmlns:a16="http://schemas.microsoft.com/office/drawing/2014/main" id="{E8C90204-148C-49DA-8362-E935EE0272DF}"/>
              </a:ext>
            </a:extLst>
          </p:cNvPr>
          <p:cNvSpPr txBox="1">
            <a:spLocks noGrp="1"/>
          </p:cNvSpPr>
          <p:nvPr>
            <p:ph type="body" idx="1"/>
          </p:nvPr>
        </p:nvSpPr>
        <p:spPr>
          <a:xfrm>
            <a:off x="224589" y="2989160"/>
            <a:ext cx="12897853" cy="4337458"/>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2400" dirty="0">
                <a:solidFill>
                  <a:schemeClr val="tx1"/>
                </a:solidFill>
                <a:hlinkClick r:id="rId3">
                  <a:extLst>
                    <a:ext uri="{A12FA001-AC4F-418D-AE19-62706E023703}">
                      <ahyp:hlinkClr xmlns:ahyp="http://schemas.microsoft.com/office/drawing/2018/hyperlinkcolor" val="tx"/>
                    </a:ext>
                  </a:extLst>
                </a:hlinkClick>
              </a:rPr>
              <a:t>https://www.test-questions.com/qts-skills-test-numeracy-10.php</a:t>
            </a:r>
            <a:endParaRPr lang="en-US" sz="2400" dirty="0">
              <a:solidFill>
                <a:schemeClr val="tx1"/>
              </a:solidFill>
            </a:endParaRPr>
          </a:p>
          <a:p>
            <a:pPr marL="0" lvl="0" indent="0" algn="l">
              <a:lnSpc>
                <a:spcPct val="150000"/>
              </a:lnSpc>
              <a:buSzPts val="2100"/>
            </a:pPr>
            <a:r>
              <a:rPr lang="en-US" sz="2400" dirty="0">
                <a:solidFill>
                  <a:schemeClr val="tx1"/>
                </a:solidFill>
                <a:hlinkClick r:id="rId4">
                  <a:extLst>
                    <a:ext uri="{A12FA001-AC4F-418D-AE19-62706E023703}">
                      <ahyp:hlinkClr xmlns:ahyp="http://schemas.microsoft.com/office/drawing/2018/hyperlinkcolor" val="tx"/>
                    </a:ext>
                  </a:extLst>
                </a:hlinkClick>
              </a:rPr>
              <a:t>https://www.cgpbooks.co.uk/resources/cgp-s-free-online-10-minute-tests</a:t>
            </a:r>
            <a:endParaRPr lang="en-US" sz="2400" dirty="0">
              <a:solidFill>
                <a:schemeClr val="tx1"/>
              </a:solidFill>
            </a:endParaRPr>
          </a:p>
          <a:p>
            <a:pPr marL="0" lvl="0" indent="0" algn="l">
              <a:lnSpc>
                <a:spcPct val="150000"/>
              </a:lnSpc>
              <a:buSzPts val="2100"/>
            </a:pPr>
            <a:r>
              <a:rPr lang="en-US" sz="2400" dirty="0">
                <a:solidFill>
                  <a:schemeClr val="tx1"/>
                </a:solidFill>
                <a:hlinkClick r:id="rId5">
                  <a:extLst>
                    <a:ext uri="{A12FA001-AC4F-418D-AE19-62706E023703}">
                      <ahyp:hlinkClr xmlns:ahyp="http://schemas.microsoft.com/office/drawing/2018/hyperlinkcolor" val="tx"/>
                    </a:ext>
                  </a:extLst>
                </a:hlinkClick>
              </a:rPr>
              <a:t>https://www.basic-mathematics.com/second-grade-math-test.html</a:t>
            </a:r>
            <a:endParaRPr lang="en-US" sz="2400" dirty="0">
              <a:solidFill>
                <a:schemeClr val="tx1"/>
              </a:solidFill>
            </a:endParaRPr>
          </a:p>
          <a:p>
            <a:pPr marL="0" lvl="0" indent="0" algn="l">
              <a:lnSpc>
                <a:spcPct val="150000"/>
              </a:lnSpc>
              <a:buSzPts val="2100"/>
            </a:pPr>
            <a:r>
              <a:rPr lang="en-US" sz="2400" dirty="0">
                <a:solidFill>
                  <a:schemeClr val="tx1"/>
                </a:solidFill>
                <a:hlinkClick r:id="rId6">
                  <a:extLst>
                    <a:ext uri="{A12FA001-AC4F-418D-AE19-62706E023703}">
                      <ahyp:hlinkClr xmlns:ahyp="http://schemas.microsoft.com/office/drawing/2018/hyperlinkcolor" val="tx"/>
                    </a:ext>
                  </a:extLst>
                </a:hlinkClick>
              </a:rPr>
              <a:t>https://www.scie.org.uk/workforce/careskillsbase/files/skillschecks/18_usingnumbersincarework1.pdf</a:t>
            </a:r>
            <a:endParaRPr lang="en-US" sz="2400" dirty="0">
              <a:solidFill>
                <a:schemeClr val="tx1"/>
              </a:solidFill>
            </a:endParaRPr>
          </a:p>
          <a:p>
            <a:pPr marL="0" lvl="0" indent="0" algn="l">
              <a:lnSpc>
                <a:spcPct val="150000"/>
              </a:lnSpc>
              <a:buSzPts val="2100"/>
            </a:pPr>
            <a:r>
              <a:rPr lang="en-US" sz="2400" dirty="0">
                <a:solidFill>
                  <a:schemeClr val="tx1"/>
                </a:solidFill>
                <a:hlinkClick r:id="rId7">
                  <a:extLst>
                    <a:ext uri="{A12FA001-AC4F-418D-AE19-62706E023703}">
                      <ahyp:hlinkClr xmlns:ahyp="http://schemas.microsoft.com/office/drawing/2018/hyperlinkcolor" val="tx"/>
                    </a:ext>
                  </a:extLst>
                </a:hlinkClick>
              </a:rPr>
              <a:t>https://www.incharge.org/financial-literacy/resources-for-teachers/financial-literacy-for-kids/</a:t>
            </a:r>
            <a:endParaRPr lang="en-US" sz="2400" dirty="0">
              <a:solidFill>
                <a:schemeClr val="tx1"/>
              </a:solidFill>
            </a:endParaRPr>
          </a:p>
          <a:p>
            <a:pPr marL="0" lvl="0" indent="0" algn="l">
              <a:lnSpc>
                <a:spcPct val="150000"/>
              </a:lnSpc>
              <a:buSzPts val="2100"/>
            </a:pPr>
            <a:r>
              <a:rPr lang="en-US" sz="2400" dirty="0">
                <a:solidFill>
                  <a:schemeClr val="tx1"/>
                </a:solidFill>
                <a:hlinkClick r:id="rId8">
                  <a:extLst>
                    <a:ext uri="{A12FA001-AC4F-418D-AE19-62706E023703}">
                      <ahyp:hlinkClr xmlns:ahyp="http://schemas.microsoft.com/office/drawing/2018/hyperlinkcolor" val="tx"/>
                    </a:ext>
                  </a:extLst>
                </a:hlinkClick>
              </a:rPr>
              <a:t>https://www.mathcentre.ac.uk/resources/uploaded/numeracy-professional-skills-test-1-questions.pdf</a:t>
            </a:r>
            <a:endParaRPr lang="en-US" sz="2400" dirty="0">
              <a:solidFill>
                <a:schemeClr val="tx1"/>
              </a:solidFill>
            </a:endParaRPr>
          </a:p>
          <a:p>
            <a:pPr marL="0" lvl="0" indent="0" algn="l">
              <a:lnSpc>
                <a:spcPct val="150000"/>
              </a:lnSpc>
              <a:buSzPts val="2100"/>
            </a:pPr>
            <a:endParaRPr lang="en-US" sz="2000" dirty="0"/>
          </a:p>
          <a:p>
            <a:pPr marL="0" lvl="0" indent="0" algn="l">
              <a:lnSpc>
                <a:spcPct val="150000"/>
              </a:lnSpc>
              <a:buSzPts val="2100"/>
            </a:pPr>
            <a:endParaRPr lang="en-US" sz="1200" dirty="0"/>
          </a:p>
        </p:txBody>
      </p:sp>
    </p:spTree>
    <p:extLst>
      <p:ext uri="{BB962C8B-B14F-4D97-AF65-F5344CB8AC3E}">
        <p14:creationId xmlns:p14="http://schemas.microsoft.com/office/powerpoint/2010/main" val="2969981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99925" y="82240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In </a:t>
            </a:r>
            <a:r>
              <a:rPr lang="en-US" dirty="0" err="1"/>
              <a:t>che</a:t>
            </a:r>
            <a:r>
              <a:rPr lang="en-US" dirty="0"/>
              <a:t> </a:t>
            </a:r>
            <a:r>
              <a:rPr lang="en-US" dirty="0" err="1"/>
              <a:t>modo</a:t>
            </a:r>
            <a:r>
              <a:rPr lang="en-US" dirty="0"/>
              <a:t> le </a:t>
            </a:r>
            <a:r>
              <a:rPr lang="en-US" dirty="0" err="1"/>
              <a:t>persone</a:t>
            </a:r>
            <a:r>
              <a:rPr lang="en-US" dirty="0"/>
              <a:t> </a:t>
            </a:r>
            <a:r>
              <a:rPr lang="en-US" dirty="0" err="1"/>
              <a:t>possono</a:t>
            </a:r>
            <a:r>
              <a:rPr lang="en-US" dirty="0"/>
              <a:t> </a:t>
            </a:r>
            <a:r>
              <a:rPr lang="en-US" dirty="0" err="1"/>
              <a:t>individuare</a:t>
            </a:r>
            <a:r>
              <a:rPr lang="en-US" dirty="0"/>
              <a:t> le </a:t>
            </a:r>
            <a:r>
              <a:rPr lang="en-US" dirty="0" err="1"/>
              <a:t>proprie</a:t>
            </a:r>
            <a:r>
              <a:rPr lang="en-US" dirty="0"/>
              <a:t> </a:t>
            </a:r>
            <a:r>
              <a:rPr lang="en-US" dirty="0" err="1"/>
              <a:t>competenze</a:t>
            </a:r>
            <a:r>
              <a:rPr lang="en-US" dirty="0"/>
              <a:t> </a:t>
            </a:r>
            <a:r>
              <a:rPr lang="en-US" dirty="0" err="1"/>
              <a:t>matematiche</a:t>
            </a:r>
            <a:r>
              <a:rPr lang="en-US" dirty="0"/>
              <a:t>?: </a:t>
            </a:r>
            <a:r>
              <a:rPr lang="it-IT" dirty="0">
                <a:solidFill>
                  <a:schemeClr val="accent6"/>
                </a:solidFill>
              </a:rPr>
              <a:t>ESERCITAZIONE IN CLASSE! </a:t>
            </a:r>
            <a:endParaRPr lang="en-US" dirty="0"/>
          </a:p>
        </p:txBody>
      </p:sp>
      <p:sp>
        <p:nvSpPr>
          <p:cNvPr id="65" name="Google Shape;65;p3"/>
          <p:cNvSpPr txBox="1">
            <a:spLocks noGrp="1"/>
          </p:cNvSpPr>
          <p:nvPr>
            <p:ph type="body" idx="1"/>
          </p:nvPr>
        </p:nvSpPr>
        <p:spPr>
          <a:xfrm>
            <a:off x="500064" y="1796716"/>
            <a:ext cx="12331402" cy="77198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it-IT" sz="3200" b="1" dirty="0">
                <a:solidFill>
                  <a:srgbClr val="0070C0"/>
                </a:solidFill>
              </a:rPr>
              <a:t>Attività M5.4  Discussione di gruppo   </a:t>
            </a:r>
          </a:p>
          <a:p>
            <a:pPr lvl="0" indent="-457200" algn="l">
              <a:lnSpc>
                <a:spcPct val="150000"/>
              </a:lnSpc>
              <a:buSzPts val="2100"/>
              <a:buFont typeface="Arial" panose="020B0604020202020204" pitchFamily="34" charset="0"/>
              <a:buChar char="•"/>
            </a:pPr>
            <a:r>
              <a:rPr lang="it-IT" sz="3200" b="1" dirty="0">
                <a:solidFill>
                  <a:srgbClr val="0070C0"/>
                </a:solidFill>
              </a:rPr>
              <a:t>Come ti senti al pensiero di verificare il tuo livello di matematica?</a:t>
            </a:r>
          </a:p>
          <a:p>
            <a:pPr lvl="0" indent="-457200" algn="l">
              <a:lnSpc>
                <a:spcPct val="150000"/>
              </a:lnSpc>
              <a:buSzPts val="2100"/>
              <a:buFont typeface="Arial" panose="020B0604020202020204" pitchFamily="34" charset="0"/>
              <a:buChar char="•"/>
            </a:pPr>
            <a:r>
              <a:rPr lang="it-IT" sz="3200" b="1" dirty="0">
                <a:solidFill>
                  <a:srgbClr val="0070C0"/>
                </a:solidFill>
              </a:rPr>
              <a:t>Come potrebbero sentirsi i tuoi studenti al pensiero di verificare il proprio livello di matematica?</a:t>
            </a:r>
          </a:p>
          <a:p>
            <a:pPr marL="0" lvl="0" indent="0" algn="l">
              <a:lnSpc>
                <a:spcPct val="150000"/>
              </a:lnSpc>
              <a:buSzPts val="2100"/>
            </a:pPr>
            <a:r>
              <a:rPr lang="it-IT" sz="4400" dirty="0">
                <a:solidFill>
                  <a:schemeClr val="accent6"/>
                </a:solidFill>
              </a:rPr>
              <a:t>PROVA TU STESSO...VERIFICA IL TUO LIVELLO </a:t>
            </a:r>
            <a:r>
              <a:rPr lang="it-IT" sz="4400" dirty="0" err="1">
                <a:solidFill>
                  <a:schemeClr val="accent6"/>
                </a:solidFill>
              </a:rPr>
              <a:t>DI</a:t>
            </a:r>
            <a:r>
              <a:rPr lang="it-IT" sz="4400" dirty="0">
                <a:solidFill>
                  <a:schemeClr val="accent6"/>
                </a:solidFill>
              </a:rPr>
              <a:t> MATEMATICA!</a:t>
            </a:r>
          </a:p>
          <a:p>
            <a:pPr marL="0" lvl="0" indent="0" algn="l">
              <a:lnSpc>
                <a:spcPct val="150000"/>
              </a:lnSpc>
              <a:buSzPts val="2100"/>
            </a:pPr>
            <a:r>
              <a:rPr lang="it-IT" sz="3200" dirty="0">
                <a:solidFill>
                  <a:schemeClr val="bg2"/>
                </a:solidFill>
              </a:rPr>
              <a:t>Guarda la </a:t>
            </a:r>
            <a:r>
              <a:rPr lang="it-IT" sz="2800" b="1" dirty="0">
                <a:solidFill>
                  <a:schemeClr val="accent2"/>
                </a:solidFill>
              </a:rPr>
              <a:t>SCHEDA </a:t>
            </a:r>
            <a:r>
              <a:rPr lang="it-IT" sz="2800" b="1" dirty="0" err="1">
                <a:solidFill>
                  <a:schemeClr val="accent2"/>
                </a:solidFill>
              </a:rPr>
              <a:t>DI</a:t>
            </a:r>
            <a:r>
              <a:rPr lang="it-IT" sz="2800" b="1" dirty="0">
                <a:solidFill>
                  <a:schemeClr val="accent2"/>
                </a:solidFill>
              </a:rPr>
              <a:t> ATTIVITA’ M5.4</a:t>
            </a:r>
          </a:p>
          <a:p>
            <a:pPr marL="0" lvl="0" indent="0" algn="l">
              <a:lnSpc>
                <a:spcPct val="150000"/>
              </a:lnSpc>
              <a:buSzPts val="2100"/>
            </a:pPr>
            <a:endParaRPr lang="en-US" sz="1200" dirty="0">
              <a:solidFill>
                <a:schemeClr val="accent6"/>
              </a:solidFill>
            </a:endParaRPr>
          </a:p>
        </p:txBody>
      </p:sp>
      <p:pic>
        <p:nvPicPr>
          <p:cNvPr id="11266" name="Picture 2" descr="Lo studente completa un test">
            <a:extLst>
              <a:ext uri="{FF2B5EF4-FFF2-40B4-BE49-F238E27FC236}">
                <a16:creationId xmlns:a16="http://schemas.microsoft.com/office/drawing/2014/main" id="{4371360A-0398-467F-BB99-E1C6F6230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36"/>
          <a:stretch/>
        </p:blipFill>
        <p:spPr bwMode="auto">
          <a:xfrm>
            <a:off x="10942320" y="4193268"/>
            <a:ext cx="2392680" cy="303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0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8033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it-IT" dirty="0"/>
              <a:t>Genitori nei panni di docenti di economia</a:t>
            </a:r>
            <a:endParaRPr dirty="0"/>
          </a:p>
        </p:txBody>
      </p:sp>
      <p:sp>
        <p:nvSpPr>
          <p:cNvPr id="65" name="Google Shape;65;p3"/>
          <p:cNvSpPr txBox="1">
            <a:spLocks noGrp="1"/>
          </p:cNvSpPr>
          <p:nvPr>
            <p:ph type="body" idx="1"/>
          </p:nvPr>
        </p:nvSpPr>
        <p:spPr>
          <a:xfrm>
            <a:off x="619984" y="1543050"/>
            <a:ext cx="8553995" cy="5524499"/>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endParaRPr lang="en-US" sz="2400" dirty="0"/>
          </a:p>
          <a:p>
            <a:pPr marL="0" lvl="0" indent="0" algn="l">
              <a:lnSpc>
                <a:spcPct val="150000"/>
              </a:lnSpc>
              <a:buSzPts val="2100"/>
            </a:pPr>
            <a:r>
              <a:rPr lang="en-US" sz="2800" dirty="0">
                <a:latin typeface="Century Gothic"/>
              </a:rPr>
              <a:t>É </a:t>
            </a:r>
            <a:r>
              <a:rPr lang="en-US" sz="2800" dirty="0"/>
              <a:t>molto </a:t>
            </a:r>
            <a:r>
              <a:rPr lang="en-US" sz="2800" dirty="0" err="1"/>
              <a:t>importante</a:t>
            </a:r>
            <a:r>
              <a:rPr lang="en-US" sz="2800" dirty="0"/>
              <a:t> </a:t>
            </a:r>
            <a:r>
              <a:rPr lang="en-US" sz="2800" dirty="0" err="1"/>
              <a:t>fornire</a:t>
            </a:r>
            <a:r>
              <a:rPr lang="en-US" sz="2800" dirty="0"/>
              <a:t> al </a:t>
            </a:r>
            <a:r>
              <a:rPr lang="en-US" sz="2800" dirty="0" err="1"/>
              <a:t>proprio</a:t>
            </a:r>
            <a:r>
              <a:rPr lang="en-US" sz="2800" dirty="0"/>
              <a:t> </a:t>
            </a:r>
            <a:r>
              <a:rPr lang="en-US" sz="2800" dirty="0" err="1"/>
              <a:t>figlio</a:t>
            </a:r>
            <a:r>
              <a:rPr lang="en-US" sz="2800" dirty="0"/>
              <a:t> </a:t>
            </a:r>
            <a:r>
              <a:rPr lang="en-US" sz="2800" b="1" dirty="0" err="1"/>
              <a:t>un’adeguata</a:t>
            </a:r>
            <a:r>
              <a:rPr lang="en-US" sz="2800" b="1" dirty="0"/>
              <a:t> </a:t>
            </a:r>
            <a:r>
              <a:rPr lang="en-US" sz="2800" b="1" dirty="0" err="1"/>
              <a:t>istruzione</a:t>
            </a:r>
            <a:r>
              <a:rPr lang="en-US" sz="2800" b="1" dirty="0"/>
              <a:t> in </a:t>
            </a:r>
            <a:r>
              <a:rPr lang="en-US" sz="2800" b="1" dirty="0" err="1"/>
              <a:t>materia</a:t>
            </a:r>
            <a:r>
              <a:rPr lang="en-US" sz="2800" b="1" dirty="0"/>
              <a:t> </a:t>
            </a:r>
            <a:r>
              <a:rPr lang="en-US" sz="2800" b="1" dirty="0" err="1"/>
              <a:t>finanziaria</a:t>
            </a:r>
            <a:r>
              <a:rPr lang="en-US" sz="2800" b="1" dirty="0"/>
              <a:t> </a:t>
            </a:r>
            <a:r>
              <a:rPr lang="en-US" sz="2800" dirty="0"/>
              <a:t>al fine </a:t>
            </a:r>
            <a:r>
              <a:rPr lang="en-US" sz="2800" dirty="0" err="1"/>
              <a:t>di</a:t>
            </a:r>
            <a:r>
              <a:rPr lang="en-US" sz="2800" dirty="0"/>
              <a:t> </a:t>
            </a:r>
            <a:r>
              <a:rPr lang="en-US" sz="2800" dirty="0" err="1"/>
              <a:t>permettergli</a:t>
            </a:r>
            <a:r>
              <a:rPr lang="en-US" sz="2800" dirty="0"/>
              <a:t> </a:t>
            </a:r>
            <a:r>
              <a:rPr lang="en-US" sz="2800" dirty="0" err="1"/>
              <a:t>di</a:t>
            </a:r>
            <a:r>
              <a:rPr lang="en-US" sz="2800" dirty="0"/>
              <a:t> </a:t>
            </a:r>
            <a:r>
              <a:rPr lang="en-US" sz="2800" dirty="0" err="1"/>
              <a:t>saper</a:t>
            </a:r>
            <a:r>
              <a:rPr lang="en-US" sz="2800" dirty="0"/>
              <a:t> </a:t>
            </a:r>
            <a:r>
              <a:rPr lang="en-US" sz="2800" dirty="0" err="1"/>
              <a:t>gestire</a:t>
            </a:r>
            <a:r>
              <a:rPr lang="en-US" sz="2800" dirty="0"/>
              <a:t> </a:t>
            </a:r>
            <a:r>
              <a:rPr lang="en-US" sz="2800" dirty="0" err="1"/>
              <a:t>il</a:t>
            </a:r>
            <a:r>
              <a:rPr lang="en-US" sz="2800" dirty="0"/>
              <a:t> </a:t>
            </a:r>
            <a:r>
              <a:rPr lang="en-US" sz="2800" dirty="0" err="1"/>
              <a:t>proprio</a:t>
            </a:r>
            <a:r>
              <a:rPr lang="en-US" sz="2800" dirty="0"/>
              <a:t> </a:t>
            </a:r>
            <a:r>
              <a:rPr lang="en-US" sz="2800" dirty="0" err="1"/>
              <a:t>denaro</a:t>
            </a:r>
            <a:r>
              <a:rPr lang="en-US" sz="2800" dirty="0"/>
              <a:t> e </a:t>
            </a:r>
            <a:r>
              <a:rPr lang="en-US" sz="2800" dirty="0" err="1"/>
              <a:t>di</a:t>
            </a:r>
            <a:r>
              <a:rPr lang="en-US" sz="2800" dirty="0"/>
              <a:t> fare </a:t>
            </a:r>
            <a:r>
              <a:rPr lang="en-US" sz="2800" dirty="0" err="1"/>
              <a:t>buone</a:t>
            </a:r>
            <a:r>
              <a:rPr lang="en-US" sz="2800" dirty="0"/>
              <a:t> </a:t>
            </a:r>
            <a:r>
              <a:rPr lang="en-US" sz="2800" dirty="0" err="1"/>
              <a:t>scelte</a:t>
            </a:r>
            <a:r>
              <a:rPr lang="en-US" sz="2800" dirty="0"/>
              <a:t> </a:t>
            </a:r>
            <a:r>
              <a:rPr lang="en-US" sz="2800" dirty="0" err="1"/>
              <a:t>finanziarie</a:t>
            </a:r>
            <a:r>
              <a:rPr lang="en-US" sz="2800" dirty="0"/>
              <a:t> per </a:t>
            </a:r>
            <a:r>
              <a:rPr lang="en-US" sz="2800" dirty="0" err="1"/>
              <a:t>il</a:t>
            </a:r>
            <a:r>
              <a:rPr lang="en-US" sz="2800" dirty="0"/>
              <a:t> </a:t>
            </a:r>
            <a:r>
              <a:rPr lang="en-US" sz="2800" dirty="0" err="1"/>
              <a:t>loro</a:t>
            </a:r>
            <a:r>
              <a:rPr lang="en-US" sz="2800" dirty="0"/>
              <a:t> </a:t>
            </a:r>
            <a:r>
              <a:rPr lang="en-US" sz="2800" dirty="0" err="1"/>
              <a:t>futuro</a:t>
            </a:r>
            <a:r>
              <a:rPr lang="en-US" sz="2800" dirty="0"/>
              <a:t>. </a:t>
            </a:r>
          </a:p>
          <a:p>
            <a:pPr marL="0" lvl="0" indent="0" algn="l">
              <a:lnSpc>
                <a:spcPct val="150000"/>
              </a:lnSpc>
              <a:buSzPts val="2100"/>
            </a:pPr>
            <a:endParaRPr lang="en-US" sz="2800" dirty="0"/>
          </a:p>
          <a:p>
            <a:pPr marL="0" lvl="0" indent="0" algn="l">
              <a:lnSpc>
                <a:spcPct val="150000"/>
              </a:lnSpc>
              <a:buSzPts val="2100"/>
            </a:pPr>
            <a:r>
              <a:rPr lang="en-US" sz="2800" dirty="0"/>
              <a:t>Il </a:t>
            </a:r>
            <a:r>
              <a:rPr lang="en-US" sz="2800" b="1" dirty="0" err="1">
                <a:solidFill>
                  <a:schemeClr val="accent2"/>
                </a:solidFill>
              </a:rPr>
              <a:t>ruolo</a:t>
            </a:r>
            <a:r>
              <a:rPr lang="en-US" sz="2800" b="1" dirty="0">
                <a:solidFill>
                  <a:schemeClr val="accent2"/>
                </a:solidFill>
              </a:rPr>
              <a:t> del </a:t>
            </a:r>
            <a:r>
              <a:rPr lang="en-US" sz="2800" b="1" dirty="0" err="1">
                <a:solidFill>
                  <a:schemeClr val="accent2"/>
                </a:solidFill>
              </a:rPr>
              <a:t>genitore</a:t>
            </a:r>
            <a:r>
              <a:rPr lang="en-US" sz="2800" b="1" dirty="0">
                <a:solidFill>
                  <a:schemeClr val="accent2"/>
                </a:solidFill>
              </a:rPr>
              <a:t> </a:t>
            </a:r>
            <a:r>
              <a:rPr lang="en-US" sz="2800" dirty="0"/>
              <a:t>o </a:t>
            </a:r>
            <a:r>
              <a:rPr lang="en-US" sz="2800" dirty="0" err="1"/>
              <a:t>tutore</a:t>
            </a:r>
            <a:r>
              <a:rPr lang="en-US" sz="2800" dirty="0"/>
              <a:t> </a:t>
            </a:r>
            <a:r>
              <a:rPr lang="en-US" sz="2800" dirty="0" err="1"/>
              <a:t>che</a:t>
            </a:r>
            <a:r>
              <a:rPr lang="en-US" sz="2800" dirty="0"/>
              <a:t> </a:t>
            </a:r>
            <a:r>
              <a:rPr lang="en-US" sz="2800" dirty="0" err="1"/>
              <a:t>si</a:t>
            </a:r>
            <a:r>
              <a:rPr lang="en-US" sz="2800" dirty="0"/>
              <a:t> </a:t>
            </a:r>
            <a:r>
              <a:rPr lang="en-US" sz="2800" dirty="0" err="1"/>
              <a:t>occupa</a:t>
            </a:r>
            <a:r>
              <a:rPr lang="en-US" sz="2800" dirty="0"/>
              <a:t> </a:t>
            </a:r>
            <a:r>
              <a:rPr lang="en-US" sz="2800" dirty="0" err="1"/>
              <a:t>di</a:t>
            </a:r>
            <a:r>
              <a:rPr lang="en-US" sz="2800" dirty="0"/>
              <a:t> </a:t>
            </a:r>
            <a:r>
              <a:rPr lang="en-US" sz="2800" dirty="0" err="1"/>
              <a:t>insegnare</a:t>
            </a:r>
            <a:r>
              <a:rPr lang="en-US" sz="2800" dirty="0"/>
              <a:t> le </a:t>
            </a:r>
            <a:r>
              <a:rPr lang="en-US" sz="2800" dirty="0" err="1"/>
              <a:t>tematiche</a:t>
            </a:r>
            <a:r>
              <a:rPr lang="en-US" sz="2800" dirty="0"/>
              <a:t> </a:t>
            </a:r>
            <a:r>
              <a:rPr lang="en-US" sz="2800" dirty="0" err="1"/>
              <a:t>finanziarie</a:t>
            </a:r>
            <a:r>
              <a:rPr lang="en-US" sz="2800" dirty="0"/>
              <a:t>, è molto </a:t>
            </a:r>
            <a:r>
              <a:rPr lang="en-US" sz="2800" dirty="0" err="1"/>
              <a:t>importante</a:t>
            </a:r>
            <a:r>
              <a:rPr lang="en-US" sz="2800" dirty="0"/>
              <a:t>, in </a:t>
            </a:r>
            <a:r>
              <a:rPr lang="en-US" sz="2800" dirty="0" err="1"/>
              <a:t>quanto</a:t>
            </a:r>
            <a:r>
              <a:rPr lang="en-US" sz="2800" dirty="0"/>
              <a:t> </a:t>
            </a:r>
            <a:r>
              <a:rPr lang="en-US" sz="2800" dirty="0" err="1"/>
              <a:t>essi</a:t>
            </a:r>
            <a:r>
              <a:rPr lang="en-US" sz="2800" dirty="0"/>
              <a:t> </a:t>
            </a:r>
            <a:r>
              <a:rPr lang="en-US" sz="2800" dirty="0" err="1"/>
              <a:t>possono</a:t>
            </a:r>
            <a:r>
              <a:rPr lang="en-US" sz="2800" dirty="0"/>
              <a:t> </a:t>
            </a:r>
            <a:r>
              <a:rPr lang="en-US" sz="2800" dirty="0" err="1"/>
              <a:t>insegnare</a:t>
            </a:r>
            <a:r>
              <a:rPr lang="en-US" sz="2800" dirty="0"/>
              <a:t> </a:t>
            </a:r>
            <a:r>
              <a:rPr lang="en-US" sz="2800" dirty="0" err="1"/>
              <a:t>ai</a:t>
            </a:r>
            <a:r>
              <a:rPr lang="en-US" sz="2800" dirty="0"/>
              <a:t> </a:t>
            </a:r>
            <a:r>
              <a:rPr lang="en-US" sz="2800" dirty="0" err="1"/>
              <a:t>propri</a:t>
            </a:r>
            <a:r>
              <a:rPr lang="en-US" sz="2800" dirty="0"/>
              <a:t> </a:t>
            </a:r>
            <a:r>
              <a:rPr lang="en-US" sz="2800" dirty="0" err="1"/>
              <a:t>figli</a:t>
            </a:r>
            <a:r>
              <a:rPr lang="en-US" sz="2800" dirty="0"/>
              <a:t> come </a:t>
            </a:r>
            <a:r>
              <a:rPr lang="en-US" sz="2800" dirty="0" err="1"/>
              <a:t>gestire</a:t>
            </a:r>
            <a:r>
              <a:rPr lang="en-US" sz="2800" dirty="0"/>
              <a:t> I </a:t>
            </a:r>
            <a:r>
              <a:rPr lang="en-US" sz="2800" dirty="0" err="1"/>
              <a:t>soldi</a:t>
            </a:r>
            <a:r>
              <a:rPr lang="en-US" sz="2800" dirty="0"/>
              <a:t> in </a:t>
            </a:r>
            <a:r>
              <a:rPr lang="en-US" sz="2800" b="1" dirty="0" err="1">
                <a:solidFill>
                  <a:schemeClr val="accent2"/>
                </a:solidFill>
              </a:rPr>
              <a:t>modo</a:t>
            </a:r>
            <a:r>
              <a:rPr lang="en-US" sz="2800" b="1" dirty="0">
                <a:solidFill>
                  <a:schemeClr val="accent2"/>
                </a:solidFill>
              </a:rPr>
              <a:t> </a:t>
            </a:r>
            <a:r>
              <a:rPr lang="en-US" sz="2800" b="1" dirty="0" err="1">
                <a:solidFill>
                  <a:schemeClr val="accent2"/>
                </a:solidFill>
              </a:rPr>
              <a:t>efficace</a:t>
            </a:r>
            <a:r>
              <a:rPr lang="en-US" sz="2800" dirty="0">
                <a:solidFill>
                  <a:schemeClr val="accent2"/>
                </a:solidFill>
              </a:rPr>
              <a:t>.</a:t>
            </a:r>
          </a:p>
        </p:txBody>
      </p:sp>
      <p:pic>
        <p:nvPicPr>
          <p:cNvPr id="12292" name="Picture 4" descr="Girl, Studying, Teacher, School, Education, Examination">
            <a:extLst>
              <a:ext uri="{FF2B5EF4-FFF2-40B4-BE49-F238E27FC236}">
                <a16:creationId xmlns:a16="http://schemas.microsoft.com/office/drawing/2014/main" id="{59746AA0-1AEF-40B7-B1D0-60488FE8E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6072" y="2959601"/>
            <a:ext cx="3286428" cy="286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5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98523"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it-IT" dirty="0"/>
              <a:t>Genitori nei panni di docenti di economia</a:t>
            </a:r>
            <a:r>
              <a:rPr lang="en-US" dirty="0"/>
              <a:t>: </a:t>
            </a:r>
            <a:r>
              <a:rPr lang="it-IT" dirty="0">
                <a:solidFill>
                  <a:schemeClr val="accent6"/>
                </a:solidFill>
              </a:rPr>
              <a:t>ESERCITAZIONE IN CLASSE! </a:t>
            </a:r>
            <a:endParaRPr dirty="0"/>
          </a:p>
        </p:txBody>
      </p:sp>
      <p:sp>
        <p:nvSpPr>
          <p:cNvPr id="65" name="Google Shape;65;p3"/>
          <p:cNvSpPr txBox="1">
            <a:spLocks noGrp="1"/>
          </p:cNvSpPr>
          <p:nvPr>
            <p:ph type="body" idx="1"/>
          </p:nvPr>
        </p:nvSpPr>
        <p:spPr>
          <a:xfrm>
            <a:off x="498662" y="3131222"/>
            <a:ext cx="12331402" cy="3113924"/>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3200" dirty="0" err="1">
                <a:solidFill>
                  <a:schemeClr val="bg2"/>
                </a:solidFill>
              </a:rPr>
              <a:t>Riesci</a:t>
            </a:r>
            <a:r>
              <a:rPr lang="en-US" sz="3200" dirty="0">
                <a:solidFill>
                  <a:schemeClr val="bg2"/>
                </a:solidFill>
              </a:rPr>
              <a:t> ad </a:t>
            </a:r>
            <a:r>
              <a:rPr lang="en-US" sz="3200" dirty="0" err="1">
                <a:solidFill>
                  <a:schemeClr val="bg2"/>
                </a:solidFill>
              </a:rPr>
              <a:t>individuare</a:t>
            </a:r>
            <a:r>
              <a:rPr lang="en-US" sz="3200" dirty="0">
                <a:solidFill>
                  <a:schemeClr val="bg2"/>
                </a:solidFill>
              </a:rPr>
              <a:t> </a:t>
            </a:r>
            <a:r>
              <a:rPr lang="en-US" sz="3200" dirty="0" err="1">
                <a:solidFill>
                  <a:schemeClr val="bg2"/>
                </a:solidFill>
              </a:rPr>
              <a:t>alcune</a:t>
            </a:r>
            <a:r>
              <a:rPr lang="en-US" sz="3200" dirty="0">
                <a:solidFill>
                  <a:schemeClr val="bg2"/>
                </a:solidFill>
              </a:rPr>
              <a:t> </a:t>
            </a:r>
            <a:r>
              <a:rPr lang="en-US" sz="3200" dirty="0" err="1">
                <a:solidFill>
                  <a:schemeClr val="bg2"/>
                </a:solidFill>
              </a:rPr>
              <a:t>tematiche</a:t>
            </a:r>
            <a:r>
              <a:rPr lang="en-US" sz="3200" dirty="0">
                <a:solidFill>
                  <a:schemeClr val="bg2"/>
                </a:solidFill>
              </a:rPr>
              <a:t> </a:t>
            </a:r>
            <a:r>
              <a:rPr lang="en-US" sz="3200" dirty="0" err="1">
                <a:solidFill>
                  <a:schemeClr val="bg2"/>
                </a:solidFill>
              </a:rPr>
              <a:t>finanziarie</a:t>
            </a:r>
            <a:r>
              <a:rPr lang="en-US" sz="3200" dirty="0">
                <a:solidFill>
                  <a:schemeClr val="bg2"/>
                </a:solidFill>
              </a:rPr>
              <a:t> </a:t>
            </a:r>
            <a:r>
              <a:rPr lang="en-US" sz="3200" dirty="0" err="1">
                <a:solidFill>
                  <a:schemeClr val="bg2"/>
                </a:solidFill>
              </a:rPr>
              <a:t>da</a:t>
            </a:r>
            <a:r>
              <a:rPr lang="en-US" sz="3200" dirty="0">
                <a:solidFill>
                  <a:schemeClr val="bg2"/>
                </a:solidFill>
              </a:rPr>
              <a:t> </a:t>
            </a:r>
            <a:r>
              <a:rPr lang="en-US" sz="3200" dirty="0" err="1">
                <a:solidFill>
                  <a:schemeClr val="bg2"/>
                </a:solidFill>
              </a:rPr>
              <a:t>insegnare</a:t>
            </a:r>
            <a:r>
              <a:rPr lang="en-US" sz="3200" dirty="0">
                <a:solidFill>
                  <a:schemeClr val="bg2"/>
                </a:solidFill>
              </a:rPr>
              <a:t> </a:t>
            </a:r>
            <a:r>
              <a:rPr lang="en-US" sz="3200" dirty="0" err="1">
                <a:solidFill>
                  <a:schemeClr val="bg2"/>
                </a:solidFill>
              </a:rPr>
              <a:t>ai</a:t>
            </a:r>
            <a:r>
              <a:rPr lang="en-US" sz="3200" dirty="0">
                <a:solidFill>
                  <a:schemeClr val="bg2"/>
                </a:solidFill>
              </a:rPr>
              <a:t> bambini in base </a:t>
            </a:r>
            <a:r>
              <a:rPr lang="en-US" sz="3200" dirty="0" err="1">
                <a:solidFill>
                  <a:schemeClr val="bg2"/>
                </a:solidFill>
              </a:rPr>
              <a:t>alla</a:t>
            </a:r>
            <a:r>
              <a:rPr lang="en-US" sz="3200" dirty="0">
                <a:solidFill>
                  <a:schemeClr val="bg2"/>
                </a:solidFill>
              </a:rPr>
              <a:t> </a:t>
            </a:r>
            <a:r>
              <a:rPr lang="en-US" sz="3200" dirty="0" err="1">
                <a:solidFill>
                  <a:schemeClr val="bg2"/>
                </a:solidFill>
              </a:rPr>
              <a:t>loro</a:t>
            </a:r>
            <a:r>
              <a:rPr lang="en-US" sz="3200" dirty="0">
                <a:solidFill>
                  <a:schemeClr val="bg2"/>
                </a:solidFill>
              </a:rPr>
              <a:t> </a:t>
            </a:r>
            <a:r>
              <a:rPr lang="en-US" sz="3200" dirty="0" err="1">
                <a:solidFill>
                  <a:schemeClr val="bg2"/>
                </a:solidFill>
              </a:rPr>
              <a:t>età</a:t>
            </a:r>
            <a:r>
              <a:rPr lang="en-US" sz="3200" dirty="0">
                <a:solidFill>
                  <a:schemeClr val="bg2"/>
                </a:solidFill>
              </a:rPr>
              <a:t>?</a:t>
            </a:r>
          </a:p>
          <a:p>
            <a:pPr marL="0" indent="0" algn="l">
              <a:lnSpc>
                <a:spcPct val="150000"/>
              </a:lnSpc>
              <a:buSzPts val="2100"/>
            </a:pPr>
            <a:endParaRPr lang="en-US" sz="3200" dirty="0">
              <a:solidFill>
                <a:schemeClr val="bg2"/>
              </a:solidFill>
            </a:endParaRPr>
          </a:p>
          <a:p>
            <a:pPr marL="0" indent="0" algn="l">
              <a:lnSpc>
                <a:spcPct val="150000"/>
              </a:lnSpc>
              <a:buSzPts val="2100"/>
            </a:pPr>
            <a:r>
              <a:rPr lang="en-US" sz="3200" dirty="0">
                <a:solidFill>
                  <a:schemeClr val="bg2"/>
                </a:solidFill>
              </a:rPr>
              <a:t>Si </a:t>
            </a:r>
            <a:r>
              <a:rPr lang="en-US" sz="3200" dirty="0" err="1">
                <a:solidFill>
                  <a:schemeClr val="bg2"/>
                </a:solidFill>
              </a:rPr>
              <a:t>prega</a:t>
            </a:r>
            <a:r>
              <a:rPr lang="en-US" sz="3200" dirty="0">
                <a:solidFill>
                  <a:schemeClr val="bg2"/>
                </a:solidFill>
              </a:rPr>
              <a:t> </a:t>
            </a:r>
            <a:r>
              <a:rPr lang="en-US" sz="3200" dirty="0" err="1">
                <a:solidFill>
                  <a:schemeClr val="bg2"/>
                </a:solidFill>
              </a:rPr>
              <a:t>di</a:t>
            </a:r>
            <a:r>
              <a:rPr lang="en-US" sz="3200" dirty="0">
                <a:solidFill>
                  <a:schemeClr val="bg2"/>
                </a:solidFill>
              </a:rPr>
              <a:t> </a:t>
            </a:r>
            <a:r>
              <a:rPr lang="en-US" sz="3200" dirty="0" err="1">
                <a:solidFill>
                  <a:schemeClr val="bg2"/>
                </a:solidFill>
              </a:rPr>
              <a:t>provare</a:t>
            </a:r>
            <a:r>
              <a:rPr lang="en-US" sz="3200" dirty="0">
                <a:solidFill>
                  <a:schemeClr val="bg2"/>
                </a:solidFill>
              </a:rPr>
              <a:t> a </a:t>
            </a:r>
            <a:r>
              <a:rPr lang="en-US" sz="3200" dirty="0" err="1">
                <a:solidFill>
                  <a:schemeClr val="bg2"/>
                </a:solidFill>
              </a:rPr>
              <a:t>compilare</a:t>
            </a:r>
            <a:r>
              <a:rPr lang="en-US" sz="3200" dirty="0">
                <a:solidFill>
                  <a:schemeClr val="bg2"/>
                </a:solidFill>
              </a:rPr>
              <a:t> la </a:t>
            </a:r>
            <a:r>
              <a:rPr lang="it-IT" sz="3200" b="1" dirty="0">
                <a:solidFill>
                  <a:schemeClr val="accent2"/>
                </a:solidFill>
              </a:rPr>
              <a:t>SCHEDA </a:t>
            </a:r>
            <a:r>
              <a:rPr lang="it-IT" sz="3200" b="1" dirty="0" err="1">
                <a:solidFill>
                  <a:schemeClr val="accent2"/>
                </a:solidFill>
              </a:rPr>
              <a:t>DI</a:t>
            </a:r>
            <a:r>
              <a:rPr lang="it-IT" sz="3200" b="1" dirty="0">
                <a:solidFill>
                  <a:schemeClr val="accent2"/>
                </a:solidFill>
              </a:rPr>
              <a:t> ATTIVITA’ M5.5</a:t>
            </a:r>
            <a:endParaRPr lang="en-US" sz="3200" dirty="0">
              <a:solidFill>
                <a:schemeClr val="bg2"/>
              </a:solidFill>
            </a:endParaRPr>
          </a:p>
        </p:txBody>
      </p:sp>
      <p:sp>
        <p:nvSpPr>
          <p:cNvPr id="5" name="Google Shape;71;p4">
            <a:extLst>
              <a:ext uri="{FF2B5EF4-FFF2-40B4-BE49-F238E27FC236}">
                <a16:creationId xmlns:a16="http://schemas.microsoft.com/office/drawing/2014/main" id="{40945E55-8775-42DE-B77E-3DDA63BC938B}"/>
              </a:ext>
            </a:extLst>
          </p:cNvPr>
          <p:cNvSpPr txBox="1"/>
          <p:nvPr/>
        </p:nvSpPr>
        <p:spPr>
          <a:xfrm>
            <a:off x="320842" y="1689182"/>
            <a:ext cx="12689305" cy="156962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GB" sz="3200" b="1" i="0" u="none" strike="noStrike" cap="none" dirty="0" err="1">
                <a:solidFill>
                  <a:srgbClr val="0070C0"/>
                </a:solidFill>
                <a:latin typeface="Calibri"/>
                <a:ea typeface="Calibri"/>
                <a:cs typeface="Calibri"/>
                <a:sym typeface="Calibri"/>
              </a:rPr>
              <a:t>Attività</a:t>
            </a:r>
            <a:r>
              <a:rPr lang="en-GB" sz="3200" b="1" i="0" u="none" strike="noStrike" cap="none" dirty="0">
                <a:solidFill>
                  <a:srgbClr val="0070C0"/>
                </a:solidFill>
                <a:latin typeface="Calibri"/>
                <a:ea typeface="Calibri"/>
                <a:cs typeface="Calibri"/>
                <a:sym typeface="Calibri"/>
              </a:rPr>
              <a:t> M5.5</a:t>
            </a:r>
          </a:p>
          <a:p>
            <a:pPr marL="0" marR="0" lvl="0" indent="0" rtl="0">
              <a:spcBef>
                <a:spcPts val="0"/>
              </a:spcBef>
              <a:spcAft>
                <a:spcPts val="0"/>
              </a:spcAft>
              <a:buNone/>
            </a:pPr>
            <a:r>
              <a:rPr lang="en-GB" sz="3200" b="1" dirty="0">
                <a:solidFill>
                  <a:schemeClr val="accent6">
                    <a:lumMod val="75000"/>
                  </a:schemeClr>
                </a:solidFill>
                <a:latin typeface="Calibri"/>
                <a:ea typeface="Calibri"/>
                <a:cs typeface="Calibri"/>
                <a:sym typeface="Calibri"/>
              </a:rPr>
              <a:t>Le </a:t>
            </a:r>
            <a:r>
              <a:rPr lang="en-GB" sz="3200" b="1" dirty="0" err="1">
                <a:solidFill>
                  <a:schemeClr val="accent6">
                    <a:lumMod val="75000"/>
                  </a:schemeClr>
                </a:solidFill>
                <a:latin typeface="Calibri"/>
                <a:ea typeface="Calibri"/>
                <a:cs typeface="Calibri"/>
                <a:sym typeface="Calibri"/>
              </a:rPr>
              <a:t>t</a:t>
            </a:r>
            <a:r>
              <a:rPr lang="en-GB" sz="3200" b="1" i="0" u="none" strike="noStrike" cap="none" dirty="0" err="1">
                <a:solidFill>
                  <a:schemeClr val="accent6">
                    <a:lumMod val="75000"/>
                  </a:schemeClr>
                </a:solidFill>
                <a:latin typeface="Calibri"/>
                <a:ea typeface="Calibri"/>
                <a:cs typeface="Calibri"/>
                <a:sym typeface="Calibri"/>
              </a:rPr>
              <a:t>ematiche</a:t>
            </a:r>
            <a:r>
              <a:rPr lang="en-GB" sz="3200" b="1" i="0" u="none" strike="noStrike" cap="none" dirty="0">
                <a:solidFill>
                  <a:schemeClr val="accent6">
                    <a:lumMod val="75000"/>
                  </a:schemeClr>
                </a:solidFill>
                <a:latin typeface="Calibri"/>
                <a:ea typeface="Calibri"/>
                <a:cs typeface="Calibri"/>
                <a:sym typeface="Calibri"/>
              </a:rPr>
              <a:t> </a:t>
            </a:r>
            <a:r>
              <a:rPr lang="en-GB" sz="3200" b="1" i="0" u="none" strike="noStrike" cap="none" dirty="0" err="1">
                <a:solidFill>
                  <a:schemeClr val="accent6">
                    <a:lumMod val="75000"/>
                  </a:schemeClr>
                </a:solidFill>
                <a:latin typeface="Calibri"/>
                <a:ea typeface="Calibri"/>
                <a:cs typeface="Calibri"/>
                <a:sym typeface="Calibri"/>
              </a:rPr>
              <a:t>finanziarie</a:t>
            </a:r>
            <a:r>
              <a:rPr lang="en-GB" sz="3200" b="1" i="0" u="none" strike="noStrike" cap="none" dirty="0">
                <a:solidFill>
                  <a:schemeClr val="accent6">
                    <a:lumMod val="75000"/>
                  </a:schemeClr>
                </a:solidFill>
                <a:latin typeface="Calibri"/>
                <a:ea typeface="Calibri"/>
                <a:cs typeface="Calibri"/>
                <a:sym typeface="Calibri"/>
              </a:rPr>
              <a:t> </a:t>
            </a:r>
            <a:r>
              <a:rPr lang="en-GB" sz="3200" b="1" i="0" u="none" strike="noStrike" cap="none" dirty="0" err="1">
                <a:solidFill>
                  <a:schemeClr val="accent6">
                    <a:lumMod val="75000"/>
                  </a:schemeClr>
                </a:solidFill>
                <a:latin typeface="Calibri"/>
                <a:ea typeface="Calibri"/>
                <a:cs typeface="Calibri"/>
                <a:sym typeface="Calibri"/>
              </a:rPr>
              <a:t>da</a:t>
            </a:r>
            <a:r>
              <a:rPr lang="en-GB" sz="3200" b="1" i="0" u="none" strike="noStrike" cap="none" dirty="0">
                <a:solidFill>
                  <a:schemeClr val="accent6">
                    <a:lumMod val="75000"/>
                  </a:schemeClr>
                </a:solidFill>
                <a:latin typeface="Calibri"/>
                <a:ea typeface="Calibri"/>
                <a:cs typeface="Calibri"/>
                <a:sym typeface="Calibri"/>
              </a:rPr>
              <a:t> </a:t>
            </a:r>
            <a:r>
              <a:rPr lang="en-GB" sz="3200" b="1" i="0" u="none" strike="noStrike" cap="none" dirty="0" err="1">
                <a:solidFill>
                  <a:schemeClr val="accent6">
                    <a:lumMod val="75000"/>
                  </a:schemeClr>
                </a:solidFill>
                <a:latin typeface="Calibri"/>
                <a:ea typeface="Calibri"/>
                <a:cs typeface="Calibri"/>
                <a:sym typeface="Calibri"/>
              </a:rPr>
              <a:t>insegnare</a:t>
            </a:r>
            <a:r>
              <a:rPr lang="en-GB" sz="3200" b="1" i="0" u="none" strike="noStrike" cap="none" dirty="0">
                <a:solidFill>
                  <a:schemeClr val="accent6">
                    <a:lumMod val="75000"/>
                  </a:schemeClr>
                </a:solidFill>
                <a:latin typeface="Calibri"/>
                <a:ea typeface="Calibri"/>
                <a:cs typeface="Calibri"/>
                <a:sym typeface="Calibri"/>
              </a:rPr>
              <a:t> </a:t>
            </a:r>
            <a:r>
              <a:rPr lang="en-GB" sz="3200" b="1" i="0" u="none" strike="noStrike" cap="none" dirty="0" err="1">
                <a:solidFill>
                  <a:schemeClr val="accent6">
                    <a:lumMod val="75000"/>
                  </a:schemeClr>
                </a:solidFill>
                <a:latin typeface="Calibri"/>
                <a:ea typeface="Calibri"/>
                <a:cs typeface="Calibri"/>
                <a:sym typeface="Calibri"/>
              </a:rPr>
              <a:t>ai</a:t>
            </a:r>
            <a:r>
              <a:rPr lang="en-GB" sz="3200" b="1" i="0" u="none" strike="noStrike" cap="none" dirty="0">
                <a:solidFill>
                  <a:schemeClr val="accent6">
                    <a:lumMod val="75000"/>
                  </a:schemeClr>
                </a:solidFill>
                <a:latin typeface="Calibri"/>
                <a:ea typeface="Calibri"/>
                <a:cs typeface="Calibri"/>
                <a:sym typeface="Calibri"/>
              </a:rPr>
              <a:t> bambini </a:t>
            </a:r>
            <a:r>
              <a:rPr lang="en-GB" sz="3200" b="1" i="0" u="none" strike="noStrike" cap="none" dirty="0" err="1">
                <a:solidFill>
                  <a:schemeClr val="accent6">
                    <a:lumMod val="75000"/>
                  </a:schemeClr>
                </a:solidFill>
                <a:latin typeface="Calibri"/>
                <a:ea typeface="Calibri"/>
                <a:cs typeface="Calibri"/>
                <a:sym typeface="Calibri"/>
              </a:rPr>
              <a:t>spesso</a:t>
            </a:r>
            <a:r>
              <a:rPr lang="en-GB" sz="3200" b="1" i="0" u="none" strike="noStrike" cap="none" dirty="0">
                <a:solidFill>
                  <a:schemeClr val="accent6">
                    <a:lumMod val="75000"/>
                  </a:schemeClr>
                </a:solidFill>
                <a:latin typeface="Calibri"/>
                <a:ea typeface="Calibri"/>
                <a:cs typeface="Calibri"/>
                <a:sym typeface="Calibri"/>
              </a:rPr>
              <a:t> </a:t>
            </a:r>
            <a:r>
              <a:rPr lang="en-GB" sz="3200" b="1" i="0" u="none" strike="noStrike" cap="none" dirty="0" err="1">
                <a:solidFill>
                  <a:schemeClr val="accent6">
                    <a:lumMod val="75000"/>
                  </a:schemeClr>
                </a:solidFill>
                <a:latin typeface="Calibri"/>
                <a:ea typeface="Calibri"/>
                <a:cs typeface="Calibri"/>
                <a:sym typeface="Calibri"/>
              </a:rPr>
              <a:t>vanno</a:t>
            </a:r>
            <a:r>
              <a:rPr lang="en-GB" sz="3200" b="1" i="0" u="none" strike="noStrike" cap="none" dirty="0">
                <a:solidFill>
                  <a:schemeClr val="accent6">
                    <a:lumMod val="75000"/>
                  </a:schemeClr>
                </a:solidFill>
                <a:latin typeface="Calibri"/>
                <a:ea typeface="Calibri"/>
                <a:cs typeface="Calibri"/>
                <a:sym typeface="Calibri"/>
              </a:rPr>
              <a:t> in base </a:t>
            </a:r>
            <a:r>
              <a:rPr lang="en-GB" sz="3200" b="1" i="0" u="none" strike="noStrike" cap="none" dirty="0" err="1">
                <a:solidFill>
                  <a:schemeClr val="accent6">
                    <a:lumMod val="75000"/>
                  </a:schemeClr>
                </a:solidFill>
                <a:latin typeface="Calibri"/>
                <a:ea typeface="Calibri"/>
                <a:cs typeface="Calibri"/>
                <a:sym typeface="Calibri"/>
              </a:rPr>
              <a:t>alla</a:t>
            </a:r>
            <a:r>
              <a:rPr lang="en-GB" sz="3200" b="1" i="0" u="none" strike="noStrike" cap="none" dirty="0">
                <a:solidFill>
                  <a:schemeClr val="accent6">
                    <a:lumMod val="75000"/>
                  </a:schemeClr>
                </a:solidFill>
                <a:latin typeface="Calibri"/>
                <a:ea typeface="Calibri"/>
                <a:cs typeface="Calibri"/>
                <a:sym typeface="Calibri"/>
              </a:rPr>
              <a:t> </a:t>
            </a:r>
            <a:r>
              <a:rPr lang="en-GB" sz="3200" b="1" i="0" u="none" strike="noStrike" cap="none" dirty="0" err="1">
                <a:solidFill>
                  <a:schemeClr val="accent6">
                    <a:lumMod val="75000"/>
                  </a:schemeClr>
                </a:solidFill>
                <a:latin typeface="Calibri"/>
                <a:ea typeface="Calibri"/>
                <a:cs typeface="Calibri"/>
                <a:sym typeface="Calibri"/>
              </a:rPr>
              <a:t>loro</a:t>
            </a:r>
            <a:r>
              <a:rPr lang="en-GB" sz="3200" b="1" i="0" u="none" strike="noStrike" cap="none" dirty="0">
                <a:solidFill>
                  <a:schemeClr val="accent6">
                    <a:lumMod val="75000"/>
                  </a:schemeClr>
                </a:solidFill>
                <a:latin typeface="Calibri"/>
                <a:ea typeface="Calibri"/>
                <a:cs typeface="Calibri"/>
                <a:sym typeface="Calibri"/>
              </a:rPr>
              <a:t> </a:t>
            </a:r>
            <a:r>
              <a:rPr lang="en-GB" sz="3200" b="1" i="0" u="none" strike="noStrike" cap="none" dirty="0" err="1">
                <a:solidFill>
                  <a:schemeClr val="accent6">
                    <a:lumMod val="75000"/>
                  </a:schemeClr>
                </a:solidFill>
                <a:latin typeface="Calibri"/>
                <a:ea typeface="Calibri"/>
                <a:cs typeface="Calibri"/>
                <a:sym typeface="Calibri"/>
              </a:rPr>
              <a:t>età</a:t>
            </a:r>
            <a:r>
              <a:rPr lang="en-GB" sz="3200" b="1" i="0" u="none" strike="noStrike" cap="none" dirty="0">
                <a:solidFill>
                  <a:schemeClr val="accent6">
                    <a:lumMod val="75000"/>
                  </a:schemeClr>
                </a:solidFill>
                <a:latin typeface="Calibri"/>
                <a:ea typeface="Calibri"/>
                <a:cs typeface="Calibri"/>
                <a:sym typeface="Calibri"/>
              </a:rPr>
              <a:t>.</a:t>
            </a:r>
            <a:endParaRPr lang="en-GB" sz="3200" dirty="0">
              <a:solidFill>
                <a:schemeClr val="accent6">
                  <a:lumMod val="75000"/>
                </a:schemeClr>
              </a:solidFill>
            </a:endParaRPr>
          </a:p>
        </p:txBody>
      </p:sp>
    </p:spTree>
    <p:extLst>
      <p:ext uri="{BB962C8B-B14F-4D97-AF65-F5344CB8AC3E}">
        <p14:creationId xmlns:p14="http://schemas.microsoft.com/office/powerpoint/2010/main" val="254146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54996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lt2"/>
              </a:buClr>
              <a:buSzPts val="2400"/>
              <a:buNone/>
            </a:pPr>
            <a:r>
              <a:rPr lang="it-IT" dirty="0"/>
              <a:t>Bambini in età prescolare</a:t>
            </a:r>
            <a:endParaRPr dirty="0"/>
          </a:p>
        </p:txBody>
      </p:sp>
      <p:sp>
        <p:nvSpPr>
          <p:cNvPr id="2" name="CasellaDiTesto 1">
            <a:extLst>
              <a:ext uri="{FF2B5EF4-FFF2-40B4-BE49-F238E27FC236}">
                <a16:creationId xmlns:a16="http://schemas.microsoft.com/office/drawing/2014/main" id="{4ACC642E-E452-4119-BD0C-CF026DDA42F6}"/>
              </a:ext>
            </a:extLst>
          </p:cNvPr>
          <p:cNvSpPr txBox="1"/>
          <p:nvPr/>
        </p:nvSpPr>
        <p:spPr>
          <a:xfrm>
            <a:off x="500064" y="1856131"/>
            <a:ext cx="12090811" cy="503214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3200" b="1" dirty="0">
                <a:solidFill>
                  <a:schemeClr val="accent1"/>
                </a:solidFill>
                <a:latin typeface="Calibri" panose="020F0502020204030204" pitchFamily="34" charset="0"/>
                <a:cs typeface="Calibri" panose="020F0502020204030204" pitchFamily="34" charset="0"/>
              </a:rPr>
              <a:t>2-3 ANNI </a:t>
            </a:r>
            <a:r>
              <a:rPr lang="it-IT" sz="3000" dirty="0">
                <a:solidFill>
                  <a:schemeClr val="dk1"/>
                </a:solidFill>
                <a:latin typeface="Calibri" panose="020F0502020204030204" pitchFamily="34" charset="0"/>
                <a:cs typeface="Calibri" panose="020F0502020204030204" pitchFamily="34" charset="0"/>
              </a:rPr>
              <a:t>i bambini possono imparare la forma delle monete e come usarle. Essi possono capire che:</a:t>
            </a:r>
          </a:p>
          <a:p>
            <a:pPr>
              <a:lnSpc>
                <a:spcPct val="150000"/>
              </a:lnSpc>
            </a:pPr>
            <a:endParaRPr lang="it-IT" sz="2000" dirty="0">
              <a:solidFill>
                <a:schemeClr val="dk1"/>
              </a:solidFill>
              <a:latin typeface="Calibri" panose="020F0502020204030204" pitchFamily="34" charset="0"/>
              <a:cs typeface="Calibri" panose="020F0502020204030204" pitchFamily="34" charset="0"/>
            </a:endParaRPr>
          </a:p>
          <a:p>
            <a:pPr marL="612775" lvl="1" indent="-342900" algn="just">
              <a:lnSpc>
                <a:spcPct val="150000"/>
              </a:lnSpc>
              <a:buFontTx/>
              <a:buChar char="-"/>
            </a:pPr>
            <a:r>
              <a:rPr lang="en-US" sz="2800" dirty="0">
                <a:solidFill>
                  <a:schemeClr val="dk1"/>
                </a:solidFill>
                <a:latin typeface="Calibri" panose="020F0502020204030204" pitchFamily="34" charset="0"/>
                <a:cs typeface="Calibri" panose="020F0502020204030204" pitchFamily="34" charset="0"/>
              </a:rPr>
              <a:t>Il </a:t>
            </a:r>
            <a:r>
              <a:rPr lang="en-US" sz="2800" dirty="0" err="1">
                <a:solidFill>
                  <a:schemeClr val="dk1"/>
                </a:solidFill>
                <a:latin typeface="Calibri" panose="020F0502020204030204" pitchFamily="34" charset="0"/>
                <a:cs typeface="Calibri" panose="020F0502020204030204" pitchFamily="34" charset="0"/>
              </a:rPr>
              <a:t>denaro</a:t>
            </a:r>
            <a:r>
              <a:rPr lang="en-US" sz="2800" dirty="0">
                <a:solidFill>
                  <a:schemeClr val="dk1"/>
                </a:solidFill>
                <a:latin typeface="Calibri" panose="020F0502020204030204" pitchFamily="34" charset="0"/>
                <a:cs typeface="Calibri" panose="020F0502020204030204" pitchFamily="34" charset="0"/>
              </a:rPr>
              <a:t> è </a:t>
            </a:r>
            <a:r>
              <a:rPr lang="en-US" sz="2800" dirty="0" err="1">
                <a:solidFill>
                  <a:schemeClr val="dk1"/>
                </a:solidFill>
                <a:latin typeface="Calibri" panose="020F0502020204030204" pitchFamily="34" charset="0"/>
                <a:cs typeface="Calibri" panose="020F0502020204030204" pitchFamily="34" charset="0"/>
              </a:rPr>
              <a:t>il</a:t>
            </a:r>
            <a:r>
              <a:rPr lang="en-US" sz="2800" dirty="0">
                <a:solidFill>
                  <a:schemeClr val="dk1"/>
                </a:solidFill>
                <a:latin typeface="Calibri" panose="020F0502020204030204" pitchFamily="34" charset="0"/>
                <a:cs typeface="Calibri" panose="020F0502020204030204" pitchFamily="34" charset="0"/>
              </a:rPr>
              <a:t> </a:t>
            </a:r>
            <a:r>
              <a:rPr lang="en-US" sz="2800" dirty="0">
                <a:solidFill>
                  <a:schemeClr val="accent2"/>
                </a:solidFill>
                <a:latin typeface="Calibri" panose="020F0502020204030204" pitchFamily="34" charset="0"/>
                <a:cs typeface="Calibri" panose="020F0502020204030204" pitchFamily="34" charset="0"/>
              </a:rPr>
              <a:t>mezzo </a:t>
            </a:r>
            <a:r>
              <a:rPr lang="en-US" sz="2800" dirty="0" err="1">
                <a:solidFill>
                  <a:schemeClr val="accent2"/>
                </a:solidFill>
                <a:latin typeface="Calibri" panose="020F0502020204030204" pitchFamily="34" charset="0"/>
                <a:cs typeface="Calibri" panose="020F0502020204030204" pitchFamily="34" charset="0"/>
              </a:rPr>
              <a:t>di</a:t>
            </a:r>
            <a:r>
              <a:rPr lang="en-US" sz="2800" dirty="0">
                <a:solidFill>
                  <a:schemeClr val="accent2"/>
                </a:solidFill>
                <a:latin typeface="Calibri" panose="020F0502020204030204" pitchFamily="34" charset="0"/>
                <a:cs typeface="Calibri" panose="020F0502020204030204" pitchFamily="34" charset="0"/>
              </a:rPr>
              <a:t> </a:t>
            </a:r>
            <a:r>
              <a:rPr lang="en-US" sz="2800" dirty="0" err="1">
                <a:solidFill>
                  <a:schemeClr val="accent2"/>
                </a:solidFill>
                <a:latin typeface="Calibri" panose="020F0502020204030204" pitchFamily="34" charset="0"/>
                <a:cs typeface="Calibri" panose="020F0502020204030204" pitchFamily="34" charset="0"/>
              </a:rPr>
              <a:t>scambio</a:t>
            </a:r>
            <a:r>
              <a:rPr lang="en-US" sz="2800" dirty="0">
                <a:solidFill>
                  <a:schemeClr val="accent2"/>
                </a:solidFill>
                <a:latin typeface="Calibri" panose="020F0502020204030204" pitchFamily="34" charset="0"/>
                <a:cs typeface="Calibri" panose="020F0502020204030204" pitchFamily="34" charset="0"/>
              </a:rPr>
              <a:t> </a:t>
            </a:r>
            <a:r>
              <a:rPr lang="en-US" sz="2800" dirty="0">
                <a:solidFill>
                  <a:schemeClr val="dk1"/>
                </a:solidFill>
                <a:latin typeface="Calibri" panose="020F0502020204030204" pitchFamily="34" charset="0"/>
                <a:cs typeface="Calibri" panose="020F0502020204030204" pitchFamily="34" charset="0"/>
              </a:rPr>
              <a:t>per la </a:t>
            </a:r>
            <a:r>
              <a:rPr lang="en-US" sz="2800" dirty="0" err="1">
                <a:solidFill>
                  <a:schemeClr val="dk1"/>
                </a:solidFill>
                <a:latin typeface="Calibri" panose="020F0502020204030204" pitchFamily="34" charset="0"/>
                <a:cs typeface="Calibri" panose="020F0502020204030204" pitchFamily="34" charset="0"/>
              </a:rPr>
              <a:t>maggior</a:t>
            </a:r>
            <a:r>
              <a:rPr lang="en-US" sz="2800" dirty="0">
                <a:solidFill>
                  <a:schemeClr val="dk1"/>
                </a:solidFill>
                <a:latin typeface="Calibri" panose="020F0502020204030204" pitchFamily="34" charset="0"/>
                <a:cs typeface="Calibri" panose="020F0502020204030204" pitchFamily="34" charset="0"/>
              </a:rPr>
              <a:t> parte </a:t>
            </a:r>
            <a:r>
              <a:rPr lang="en-US" sz="2800" dirty="0" err="1">
                <a:solidFill>
                  <a:schemeClr val="dk1"/>
                </a:solidFill>
                <a:latin typeface="Calibri" panose="020F0502020204030204" pitchFamily="34" charset="0"/>
                <a:cs typeface="Calibri" panose="020F0502020204030204" pitchFamily="34" charset="0"/>
              </a:rPr>
              <a:t>delle</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cose</a:t>
            </a:r>
            <a:endParaRPr lang="en-US" sz="2800" dirty="0">
              <a:solidFill>
                <a:schemeClr val="dk1"/>
              </a:solidFill>
              <a:latin typeface="Calibri" panose="020F0502020204030204" pitchFamily="34" charset="0"/>
              <a:cs typeface="Calibri" panose="020F0502020204030204" pitchFamily="34" charset="0"/>
            </a:endParaRPr>
          </a:p>
          <a:p>
            <a:pPr marL="555625" lvl="1" indent="-285750" algn="just">
              <a:lnSpc>
                <a:spcPct val="150000"/>
              </a:lnSpc>
              <a:buFontTx/>
              <a:buChar char="-"/>
            </a:pP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Monete</a:t>
            </a:r>
            <a:r>
              <a:rPr lang="en-US" sz="2800" dirty="0">
                <a:solidFill>
                  <a:schemeClr val="dk1"/>
                </a:solidFill>
                <a:latin typeface="Calibri" panose="020F0502020204030204" pitchFamily="34" charset="0"/>
                <a:cs typeface="Calibri" panose="020F0502020204030204" pitchFamily="34" charset="0"/>
              </a:rPr>
              <a:t> diverse (e </a:t>
            </a:r>
            <a:r>
              <a:rPr lang="en-US" sz="2800" dirty="0" err="1">
                <a:solidFill>
                  <a:schemeClr val="dk1"/>
                </a:solidFill>
                <a:latin typeface="Calibri" panose="020F0502020204030204" pitchFamily="34" charset="0"/>
                <a:cs typeface="Calibri" panose="020F0502020204030204" pitchFamily="34" charset="0"/>
              </a:rPr>
              <a:t>banconote</a:t>
            </a:r>
            <a:r>
              <a:rPr lang="en-US" sz="2800" dirty="0">
                <a:solidFill>
                  <a:schemeClr val="dk1"/>
                </a:solidFill>
                <a:latin typeface="Calibri" panose="020F0502020204030204" pitchFamily="34" charset="0"/>
                <a:cs typeface="Calibri" panose="020F0502020204030204" pitchFamily="34" charset="0"/>
              </a:rPr>
              <a:t> diverse) </a:t>
            </a:r>
            <a:r>
              <a:rPr lang="en-US" sz="2800" dirty="0" err="1">
                <a:solidFill>
                  <a:schemeClr val="dk1"/>
                </a:solidFill>
                <a:latin typeface="Calibri" panose="020F0502020204030204" pitchFamily="34" charset="0"/>
                <a:cs typeface="Calibri" panose="020F0502020204030204" pitchFamily="34" charset="0"/>
              </a:rPr>
              <a:t>hanno</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accent2"/>
                </a:solidFill>
                <a:latin typeface="Calibri" panose="020F0502020204030204" pitchFamily="34" charset="0"/>
                <a:cs typeface="Calibri" panose="020F0502020204030204" pitchFamily="34" charset="0"/>
              </a:rPr>
              <a:t>nomi</a:t>
            </a:r>
            <a:r>
              <a:rPr lang="en-US" sz="2800" dirty="0">
                <a:solidFill>
                  <a:schemeClr val="accent2"/>
                </a:solidFill>
                <a:latin typeface="Calibri" panose="020F0502020204030204" pitchFamily="34" charset="0"/>
                <a:cs typeface="Calibri" panose="020F0502020204030204" pitchFamily="34" charset="0"/>
              </a:rPr>
              <a:t> </a:t>
            </a:r>
            <a:r>
              <a:rPr lang="en-US" sz="2800" dirty="0" err="1">
                <a:solidFill>
                  <a:schemeClr val="accent2"/>
                </a:solidFill>
                <a:latin typeface="Calibri" panose="020F0502020204030204" pitchFamily="34" charset="0"/>
                <a:cs typeface="Calibri" panose="020F0502020204030204" pitchFamily="34" charset="0"/>
              </a:rPr>
              <a:t>diversi</a:t>
            </a:r>
            <a:r>
              <a:rPr lang="en-US" sz="2800" dirty="0">
                <a:solidFill>
                  <a:schemeClr val="accent2"/>
                </a:solidFill>
                <a:latin typeface="Calibri" panose="020F0502020204030204" pitchFamily="34" charset="0"/>
                <a:cs typeface="Calibri" panose="020F0502020204030204" pitchFamily="34" charset="0"/>
              </a:rPr>
              <a:t> </a:t>
            </a:r>
          </a:p>
          <a:p>
            <a:pPr marL="555625" lvl="1" indent="-285750" algn="just">
              <a:lnSpc>
                <a:spcPct val="150000"/>
              </a:lnSpc>
              <a:buFontTx/>
              <a:buChar char="-"/>
            </a:pPr>
            <a:r>
              <a:rPr lang="en-US" sz="2800" dirty="0" err="1">
                <a:solidFill>
                  <a:schemeClr val="dk1"/>
                </a:solidFill>
                <a:latin typeface="Calibri" panose="020F0502020204030204" pitchFamily="34" charset="0"/>
                <a:cs typeface="Calibri" panose="020F0502020204030204" pitchFamily="34" charset="0"/>
              </a:rPr>
              <a:t>Monete</a:t>
            </a:r>
            <a:r>
              <a:rPr lang="en-US" sz="2800" dirty="0">
                <a:solidFill>
                  <a:schemeClr val="dk1"/>
                </a:solidFill>
                <a:latin typeface="Calibri" panose="020F0502020204030204" pitchFamily="34" charset="0"/>
                <a:cs typeface="Calibri" panose="020F0502020204030204" pitchFamily="34" charset="0"/>
              </a:rPr>
              <a:t> diverse </a:t>
            </a:r>
            <a:r>
              <a:rPr lang="en-US" sz="2800" dirty="0" err="1">
                <a:solidFill>
                  <a:schemeClr val="dk1"/>
                </a:solidFill>
                <a:latin typeface="Calibri" panose="020F0502020204030204" pitchFamily="34" charset="0"/>
                <a:cs typeface="Calibri" panose="020F0502020204030204" pitchFamily="34" charset="0"/>
              </a:rPr>
              <a:t>hanno</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accent2"/>
                </a:solidFill>
                <a:latin typeface="Calibri" panose="020F0502020204030204" pitchFamily="34" charset="0"/>
                <a:cs typeface="Calibri" panose="020F0502020204030204" pitchFamily="34" charset="0"/>
              </a:rPr>
              <a:t>forme</a:t>
            </a:r>
            <a:r>
              <a:rPr lang="en-US" sz="2800" dirty="0">
                <a:solidFill>
                  <a:schemeClr val="accent2"/>
                </a:solidFill>
                <a:latin typeface="Calibri" panose="020F0502020204030204" pitchFamily="34" charset="0"/>
                <a:cs typeface="Calibri" panose="020F0502020204030204" pitchFamily="34" charset="0"/>
              </a:rPr>
              <a:t> diverse</a:t>
            </a:r>
          </a:p>
          <a:p>
            <a:pPr marL="555625" lvl="1" indent="-285750" algn="just">
              <a:lnSpc>
                <a:spcPct val="150000"/>
              </a:lnSpc>
              <a:buFontTx/>
              <a:buChar char="-"/>
            </a:pPr>
            <a:r>
              <a:rPr lang="en-US" sz="2800" dirty="0" err="1">
                <a:solidFill>
                  <a:schemeClr val="dk1"/>
                </a:solidFill>
                <a:latin typeface="Calibri" panose="020F0502020204030204" pitchFamily="34" charset="0"/>
                <a:cs typeface="Calibri" panose="020F0502020204030204" pitchFamily="34" charset="0"/>
              </a:rPr>
              <a:t>Monete</a:t>
            </a:r>
            <a:r>
              <a:rPr lang="en-US" sz="2800" dirty="0">
                <a:solidFill>
                  <a:schemeClr val="dk1"/>
                </a:solidFill>
                <a:latin typeface="Calibri" panose="020F0502020204030204" pitchFamily="34" charset="0"/>
                <a:cs typeface="Calibri" panose="020F0502020204030204" pitchFamily="34" charset="0"/>
              </a:rPr>
              <a:t> diverse </a:t>
            </a:r>
            <a:r>
              <a:rPr lang="en-US" sz="2800" dirty="0" err="1">
                <a:solidFill>
                  <a:schemeClr val="dk1"/>
                </a:solidFill>
                <a:latin typeface="Calibri" panose="020F0502020204030204" pitchFamily="34" charset="0"/>
                <a:cs typeface="Calibri" panose="020F0502020204030204" pitchFamily="34" charset="0"/>
              </a:rPr>
              <a:t>hanno</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accent2"/>
                </a:solidFill>
                <a:latin typeface="Calibri" panose="020F0502020204030204" pitchFamily="34" charset="0"/>
                <a:cs typeface="Calibri" panose="020F0502020204030204" pitchFamily="34" charset="0"/>
              </a:rPr>
              <a:t>valore</a:t>
            </a:r>
            <a:r>
              <a:rPr lang="en-US" sz="2800" dirty="0">
                <a:solidFill>
                  <a:schemeClr val="accent2"/>
                </a:solidFill>
                <a:latin typeface="Calibri" panose="020F0502020204030204" pitchFamily="34" charset="0"/>
                <a:cs typeface="Calibri" panose="020F0502020204030204" pitchFamily="34" charset="0"/>
              </a:rPr>
              <a:t> </a:t>
            </a:r>
            <a:r>
              <a:rPr lang="en-US" sz="2800" dirty="0" err="1">
                <a:solidFill>
                  <a:schemeClr val="accent2"/>
                </a:solidFill>
                <a:latin typeface="Calibri" panose="020F0502020204030204" pitchFamily="34" charset="0"/>
                <a:cs typeface="Calibri" panose="020F0502020204030204" pitchFamily="34" charset="0"/>
              </a:rPr>
              <a:t>diverso</a:t>
            </a:r>
            <a:r>
              <a:rPr lang="en-US" sz="2800" dirty="0">
                <a:solidFill>
                  <a:schemeClr val="dk1"/>
                </a:solidFill>
                <a:latin typeface="Calibri" panose="020F0502020204030204" pitchFamily="34" charset="0"/>
                <a:cs typeface="Calibri" panose="020F0502020204030204" pitchFamily="34" charset="0"/>
              </a:rPr>
              <a:t> </a:t>
            </a:r>
          </a:p>
          <a:p>
            <a:pPr marL="555625" lvl="1" indent="-285750" algn="just">
              <a:lnSpc>
                <a:spcPct val="150000"/>
              </a:lnSpc>
              <a:buFontTx/>
              <a:buChar char="-"/>
            </a:pPr>
            <a:endParaRPr lang="en-US" sz="2000" dirty="0">
              <a:solidFill>
                <a:schemeClr val="dk1"/>
              </a:solidFill>
              <a:latin typeface="Calibri" panose="020F0502020204030204" pitchFamily="34" charset="0"/>
              <a:cs typeface="Calibri" panose="020F0502020204030204" pitchFamily="34" charset="0"/>
            </a:endParaRPr>
          </a:p>
        </p:txBody>
      </p:sp>
      <p:pic>
        <p:nvPicPr>
          <p:cNvPr id="14342" name="Picture 6" descr="Wallet with cash and coins">
            <a:extLst>
              <a:ext uri="{FF2B5EF4-FFF2-40B4-BE49-F238E27FC236}">
                <a16:creationId xmlns:a16="http://schemas.microsoft.com/office/drawing/2014/main" id="{859FBC13-32BD-4BDA-B864-237F132B2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756" y="4714867"/>
            <a:ext cx="2440849" cy="242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40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73247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it-IT" dirty="0"/>
              <a:t>Bambini in età prescolare</a:t>
            </a:r>
          </a:p>
        </p:txBody>
      </p:sp>
      <p:sp>
        <p:nvSpPr>
          <p:cNvPr id="2" name="CasellaDiTesto 1">
            <a:extLst>
              <a:ext uri="{FF2B5EF4-FFF2-40B4-BE49-F238E27FC236}">
                <a16:creationId xmlns:a16="http://schemas.microsoft.com/office/drawing/2014/main" id="{4ACC642E-E452-4119-BD0C-CF026DDA42F6}"/>
              </a:ext>
            </a:extLst>
          </p:cNvPr>
          <p:cNvSpPr txBox="1"/>
          <p:nvPr/>
        </p:nvSpPr>
        <p:spPr>
          <a:xfrm>
            <a:off x="168780" y="1872658"/>
            <a:ext cx="12994105" cy="2031325"/>
          </a:xfrm>
          <a:prstGeom prst="rect">
            <a:avLst/>
          </a:prstGeom>
          <a:noFill/>
        </p:spPr>
        <p:txBody>
          <a:bodyPr wrap="square" rtlCol="0">
            <a:spAutoFit/>
          </a:bodyPr>
          <a:lstStyle/>
          <a:p>
            <a:pPr marL="269875" lvl="1">
              <a:lnSpc>
                <a:spcPct val="150000"/>
              </a:lnSpc>
            </a:pPr>
            <a:endParaRPr lang="en-US" sz="2000" dirty="0">
              <a:solidFill>
                <a:schemeClr val="dk1"/>
              </a:solidFill>
              <a:latin typeface="Calibri" panose="020F0502020204030204" pitchFamily="34" charset="0"/>
              <a:cs typeface="Calibri" panose="020F0502020204030204" pitchFamily="34" charset="0"/>
            </a:endParaRPr>
          </a:p>
          <a:p>
            <a:pPr marL="269875" lvl="1">
              <a:lnSpc>
                <a:spcPct val="150000"/>
              </a:lnSpc>
            </a:pPr>
            <a:r>
              <a:rPr lang="it-IT" sz="3200" dirty="0">
                <a:solidFill>
                  <a:schemeClr val="dk1"/>
                </a:solidFill>
                <a:latin typeface="Calibri" panose="020F0502020204030204" pitchFamily="34" charset="0"/>
                <a:cs typeface="Calibri" panose="020F0502020204030204" pitchFamily="34" charset="0"/>
              </a:rPr>
              <a:t>I genitori possono </a:t>
            </a:r>
            <a:r>
              <a:rPr lang="it-IT" sz="3200" b="1" dirty="0">
                <a:solidFill>
                  <a:srgbClr val="0070C0"/>
                </a:solidFill>
                <a:latin typeface="Calibri" panose="020F0502020204030204" pitchFamily="34" charset="0"/>
                <a:cs typeface="Calibri" panose="020F0502020204030204" pitchFamily="34" charset="0"/>
              </a:rPr>
              <a:t>usare risorse online </a:t>
            </a:r>
            <a:r>
              <a:rPr lang="it-IT" sz="3200" dirty="0">
                <a:solidFill>
                  <a:schemeClr val="dk1"/>
                </a:solidFill>
                <a:latin typeface="Calibri" panose="020F0502020204030204" pitchFamily="34" charset="0"/>
                <a:cs typeface="Calibri" panose="020F0502020204030204" pitchFamily="34" charset="0"/>
              </a:rPr>
              <a:t>per iniziare ad insegnare la matematica ai bambini di 2-3 anni</a:t>
            </a:r>
          </a:p>
        </p:txBody>
      </p:sp>
      <p:pic>
        <p:nvPicPr>
          <p:cNvPr id="14338" name="Picture 2" descr="Cartoon children">
            <a:extLst>
              <a:ext uri="{FF2B5EF4-FFF2-40B4-BE49-F238E27FC236}">
                <a16:creationId xmlns:a16="http://schemas.microsoft.com/office/drawing/2014/main" id="{83A607A2-4473-440F-9A82-9F6402A46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222" y="481263"/>
            <a:ext cx="2676661" cy="241737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AC5CA6A1-7422-4AC1-9A14-F79056964E0A}"/>
              </a:ext>
            </a:extLst>
          </p:cNvPr>
          <p:cNvSpPr/>
          <p:nvPr/>
        </p:nvSpPr>
        <p:spPr>
          <a:xfrm>
            <a:off x="500064" y="3886950"/>
            <a:ext cx="12028820" cy="1569660"/>
          </a:xfrm>
          <a:prstGeom prst="rect">
            <a:avLst/>
          </a:prstGeom>
        </p:spPr>
        <p:txBody>
          <a:bodyPr wrap="square">
            <a:spAutoFit/>
          </a:bodyPr>
          <a:lstStyle/>
          <a:p>
            <a:pPr marL="342900" indent="-34290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https://www.zerotothree.org/resources/3117-math4littles-earlymath-activities-for-two-and-three-year-olds</a:t>
            </a:r>
            <a:r>
              <a:rPr lang="it-IT" sz="2400" dirty="0">
                <a:solidFill>
                  <a:schemeClr val="tx1"/>
                </a:solidFill>
                <a:latin typeface="Calibri" panose="020F0502020204030204" pitchFamily="34" charset="0"/>
                <a:cs typeface="Calibri" panose="020F0502020204030204" pitchFamily="34" charset="0"/>
              </a:rPr>
              <a:t>       </a:t>
            </a:r>
            <a:r>
              <a:rPr lang="it-IT" sz="2400" dirty="0">
                <a:solidFill>
                  <a:srgbClr val="0070C0"/>
                </a:solidFill>
                <a:latin typeface="Calibri" panose="020F0502020204030204" pitchFamily="34" charset="0"/>
                <a:cs typeface="Calibri" panose="020F0502020204030204" pitchFamily="34" charset="0"/>
              </a:rPr>
              <a:t>contiene molti suggerimenti utili e giochi con cui i più piccoli possono giocare</a:t>
            </a:r>
          </a:p>
          <a:p>
            <a:pPr marL="342900" indent="-342900">
              <a:buFont typeface="Arial" panose="020B0604020202020204" pitchFamily="34" charset="0"/>
              <a:buChar char="•"/>
            </a:pPr>
            <a:endParaRPr lang="it-IT" sz="2400" dirty="0">
              <a:solidFill>
                <a:schemeClr val="tx1"/>
              </a:solidFill>
              <a:latin typeface="Calibri" panose="020F0502020204030204" pitchFamily="34" charset="0"/>
              <a:cs typeface="Calibri" panose="020F0502020204030204" pitchFamily="34" charset="0"/>
            </a:endParaRPr>
          </a:p>
        </p:txBody>
      </p:sp>
      <p:sp>
        <p:nvSpPr>
          <p:cNvPr id="7" name="Rettangolo 6">
            <a:extLst>
              <a:ext uri="{FF2B5EF4-FFF2-40B4-BE49-F238E27FC236}">
                <a16:creationId xmlns:a16="http://schemas.microsoft.com/office/drawing/2014/main" id="{9DF39096-A166-4999-8EC0-A435E87BCFA3}"/>
              </a:ext>
            </a:extLst>
          </p:cNvPr>
          <p:cNvSpPr/>
          <p:nvPr/>
        </p:nvSpPr>
        <p:spPr>
          <a:xfrm>
            <a:off x="500063" y="5135648"/>
            <a:ext cx="12331541" cy="830997"/>
          </a:xfrm>
          <a:prstGeom prst="rect">
            <a:avLst/>
          </a:prstGeom>
        </p:spPr>
        <p:txBody>
          <a:bodyPr wrap="square">
            <a:spAutoFit/>
          </a:bodyPr>
          <a:lstStyle/>
          <a:p>
            <a:pPr marL="342900" indent="-34290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https://www.parents.com/toddlerspreschoolers/development/intellectual/math-games-for-your-toddler/</a:t>
            </a:r>
            <a:endParaRPr lang="it-IT" sz="2400" dirty="0">
              <a:solidFill>
                <a:schemeClr val="tx1"/>
              </a:solidFill>
              <a:latin typeface="Calibri" panose="020F0502020204030204" pitchFamily="34" charset="0"/>
              <a:cs typeface="Calibri" panose="020F0502020204030204" pitchFamily="34" charset="0"/>
            </a:endParaRPr>
          </a:p>
        </p:txBody>
      </p:sp>
      <p:sp>
        <p:nvSpPr>
          <p:cNvPr id="8" name="Rettangolo 7">
            <a:extLst>
              <a:ext uri="{FF2B5EF4-FFF2-40B4-BE49-F238E27FC236}">
                <a16:creationId xmlns:a16="http://schemas.microsoft.com/office/drawing/2014/main" id="{5F8BD538-7CDD-42C8-B9A2-7F319256599D}"/>
              </a:ext>
            </a:extLst>
          </p:cNvPr>
          <p:cNvSpPr/>
          <p:nvPr/>
        </p:nvSpPr>
        <p:spPr>
          <a:xfrm>
            <a:off x="500064" y="6275126"/>
            <a:ext cx="12028820" cy="461665"/>
          </a:xfrm>
          <a:prstGeom prst="rect">
            <a:avLst/>
          </a:prstGeom>
        </p:spPr>
        <p:txBody>
          <a:bodyPr wrap="square">
            <a:spAutoFit/>
          </a:bodyPr>
          <a:lstStyle/>
          <a:p>
            <a:pPr marL="342900" indent="-34290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https://www.youtube.com/watch?v=dihlSqall3k</a:t>
            </a:r>
            <a:r>
              <a:rPr lang="it-IT" sz="2400" dirty="0">
                <a:solidFill>
                  <a:schemeClr val="tx1"/>
                </a:solidFill>
                <a:latin typeface="Calibri" panose="020F0502020204030204" pitchFamily="34" charset="0"/>
                <a:cs typeface="Calibri" panose="020F0502020204030204" pitchFamily="34" charset="0"/>
              </a:rPr>
              <a:t> </a:t>
            </a:r>
            <a:r>
              <a:rPr lang="it-IT" sz="2400" dirty="0">
                <a:solidFill>
                  <a:srgbClr val="0070C0"/>
                </a:solidFill>
                <a:latin typeface="Calibri" panose="020F0502020204030204" pitchFamily="34" charset="0"/>
                <a:cs typeface="Calibri" panose="020F0502020204030204" pitchFamily="34" charset="0"/>
              </a:rPr>
              <a:t>VIDEO «</a:t>
            </a:r>
            <a:r>
              <a:rPr lang="en-US" sz="2400" dirty="0">
                <a:solidFill>
                  <a:srgbClr val="0070C0"/>
                </a:solidFill>
                <a:latin typeface="Calibri" panose="020F0502020204030204" pitchFamily="34" charset="0"/>
                <a:cs typeface="Calibri" panose="020F0502020204030204" pitchFamily="34" charset="0"/>
              </a:rPr>
              <a:t>Learn to count with Number Farm</a:t>
            </a:r>
            <a:r>
              <a:rPr lang="en-US" sz="2000" dirty="0">
                <a:solidFill>
                  <a:srgbClr val="0070C0"/>
                </a:solidFill>
                <a:latin typeface="Calibri" panose="020F0502020204030204" pitchFamily="34" charset="0"/>
                <a:cs typeface="Calibri" panose="020F0502020204030204" pitchFamily="34" charset="0"/>
              </a:rPr>
              <a:t>”</a:t>
            </a:r>
            <a:endParaRPr lang="it-IT" sz="20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077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05393" y="664807"/>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it-IT" dirty="0"/>
              <a:t>Bambini in età prescolare</a:t>
            </a:r>
          </a:p>
        </p:txBody>
      </p:sp>
      <p:sp>
        <p:nvSpPr>
          <p:cNvPr id="8" name="CasellaDiTesto 7">
            <a:extLst>
              <a:ext uri="{FF2B5EF4-FFF2-40B4-BE49-F238E27FC236}">
                <a16:creationId xmlns:a16="http://schemas.microsoft.com/office/drawing/2014/main" id="{B0E2C116-4CC9-4775-924E-957F6173FC7B}"/>
              </a:ext>
            </a:extLst>
          </p:cNvPr>
          <p:cNvSpPr txBox="1"/>
          <p:nvPr/>
        </p:nvSpPr>
        <p:spPr>
          <a:xfrm>
            <a:off x="405392" y="1341074"/>
            <a:ext cx="11433682" cy="2554545"/>
          </a:xfrm>
          <a:prstGeom prst="rect">
            <a:avLst/>
          </a:prstGeom>
          <a:noFill/>
        </p:spPr>
        <p:txBody>
          <a:bodyPr wrap="square" rtlCol="0">
            <a:spAutoFit/>
          </a:bodyPr>
          <a:lstStyle/>
          <a:p>
            <a:pPr marL="285750" indent="-285750">
              <a:buFont typeface="Arial" panose="020B0604020202020204" pitchFamily="34" charset="0"/>
              <a:buChar char="•"/>
            </a:pPr>
            <a:r>
              <a:rPr lang="it-IT" sz="3200" b="1" dirty="0">
                <a:solidFill>
                  <a:schemeClr val="accent1"/>
                </a:solidFill>
                <a:latin typeface="Calibri" panose="020F0502020204030204" pitchFamily="34" charset="0"/>
                <a:cs typeface="Calibri" panose="020F0502020204030204" pitchFamily="34" charset="0"/>
              </a:rPr>
              <a:t>4- 6 ANNI</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i</a:t>
            </a:r>
            <a:r>
              <a:rPr lang="en-GB" sz="3200" dirty="0">
                <a:solidFill>
                  <a:schemeClr val="dk1"/>
                </a:solidFill>
                <a:latin typeface="Calibri" panose="020F0502020204030204" pitchFamily="34" charset="0"/>
                <a:cs typeface="Calibri" panose="020F0502020204030204" pitchFamily="34" charset="0"/>
              </a:rPr>
              <a:t> bambini </a:t>
            </a:r>
            <a:r>
              <a:rPr lang="en-GB" sz="3200" dirty="0" err="1">
                <a:solidFill>
                  <a:schemeClr val="dk1"/>
                </a:solidFill>
                <a:latin typeface="Calibri" panose="020F0502020204030204" pitchFamily="34" charset="0"/>
                <a:cs typeface="Calibri" panose="020F0502020204030204" pitchFamily="34" charset="0"/>
              </a:rPr>
              <a:t>possono</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apprendere</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il</a:t>
            </a:r>
            <a:r>
              <a:rPr lang="en-GB" sz="3200" dirty="0">
                <a:solidFill>
                  <a:schemeClr val="dk1"/>
                </a:solidFill>
                <a:latin typeface="Calibri" panose="020F0502020204030204" pitchFamily="34" charset="0"/>
                <a:cs typeface="Calibri" panose="020F0502020204030204" pitchFamily="34" charset="0"/>
              </a:rPr>
              <a:t> </a:t>
            </a:r>
            <a:r>
              <a:rPr lang="en-GB" sz="3200" b="1" dirty="0" err="1">
                <a:solidFill>
                  <a:schemeClr val="accent2"/>
                </a:solidFill>
                <a:latin typeface="Calibri" panose="020F0502020204030204" pitchFamily="34" charset="0"/>
                <a:cs typeface="Calibri" panose="020F0502020204030204" pitchFamily="34" charset="0"/>
              </a:rPr>
              <a:t>concetto</a:t>
            </a:r>
            <a:r>
              <a:rPr lang="en-GB" sz="3200" b="1" dirty="0">
                <a:solidFill>
                  <a:schemeClr val="accent2"/>
                </a:solidFill>
                <a:latin typeface="Calibri" panose="020F0502020204030204" pitchFamily="34" charset="0"/>
                <a:cs typeface="Calibri" panose="020F0502020204030204" pitchFamily="34" charset="0"/>
              </a:rPr>
              <a:t> </a:t>
            </a:r>
            <a:r>
              <a:rPr lang="en-GB" sz="3200" b="1" dirty="0" err="1">
                <a:solidFill>
                  <a:schemeClr val="accent2"/>
                </a:solidFill>
                <a:latin typeface="Calibri" panose="020F0502020204030204" pitchFamily="34" charset="0"/>
                <a:cs typeface="Calibri" panose="020F0502020204030204" pitchFamily="34" charset="0"/>
              </a:rPr>
              <a:t>di</a:t>
            </a:r>
            <a:r>
              <a:rPr lang="en-GB" sz="3200" b="1" dirty="0">
                <a:solidFill>
                  <a:schemeClr val="accent2"/>
                </a:solidFill>
                <a:latin typeface="Calibri" panose="020F0502020204030204" pitchFamily="34" charset="0"/>
                <a:cs typeface="Calibri" panose="020F0502020204030204" pitchFamily="34" charset="0"/>
              </a:rPr>
              <a:t> </a:t>
            </a:r>
            <a:r>
              <a:rPr lang="en-GB" sz="3200" b="1" dirty="0" err="1">
                <a:solidFill>
                  <a:schemeClr val="accent2"/>
                </a:solidFill>
                <a:latin typeface="Calibri" panose="020F0502020204030204" pitchFamily="34" charset="0"/>
                <a:cs typeface="Calibri" panose="020F0502020204030204" pitchFamily="34" charset="0"/>
              </a:rPr>
              <a:t>denaro</a:t>
            </a:r>
            <a:r>
              <a:rPr lang="en-GB" sz="3200" b="1" dirty="0">
                <a:solidFill>
                  <a:schemeClr val="dk1"/>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sz="3200" dirty="0">
                <a:solidFill>
                  <a:schemeClr val="dk1"/>
                </a:solidFill>
                <a:latin typeface="Calibri" panose="020F0502020204030204" pitchFamily="34" charset="0"/>
                <a:cs typeface="Calibri" panose="020F0502020204030204" pitchFamily="34" charset="0"/>
              </a:rPr>
              <a:t>I bambini </a:t>
            </a:r>
            <a:r>
              <a:rPr lang="en-GB" sz="3200" dirty="0" err="1">
                <a:solidFill>
                  <a:schemeClr val="dk1"/>
                </a:solidFill>
                <a:latin typeface="Calibri" panose="020F0502020204030204" pitchFamily="34" charset="0"/>
                <a:cs typeface="Calibri" panose="020F0502020204030204" pitchFamily="34" charset="0"/>
              </a:rPr>
              <a:t>conoscono</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i</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numeri</a:t>
            </a:r>
            <a:r>
              <a:rPr lang="en-GB" sz="3200" dirty="0">
                <a:solidFill>
                  <a:schemeClr val="dk1"/>
                </a:solidFill>
                <a:latin typeface="Calibri" panose="020F0502020204030204" pitchFamily="34" charset="0"/>
                <a:cs typeface="Calibri" panose="020F0502020204030204" pitchFamily="34" charset="0"/>
              </a:rPr>
              <a:t> e </a:t>
            </a:r>
            <a:r>
              <a:rPr lang="en-GB" sz="3200" dirty="0" err="1">
                <a:solidFill>
                  <a:schemeClr val="dk1"/>
                </a:solidFill>
                <a:latin typeface="Calibri" panose="020F0502020204030204" pitchFamily="34" charset="0"/>
                <a:cs typeface="Calibri" panose="020F0502020204030204" pitchFamily="34" charset="0"/>
              </a:rPr>
              <a:t>di</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norma</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possono</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contare</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quante</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monete</a:t>
            </a:r>
            <a:r>
              <a:rPr lang="en-GB" sz="3200" dirty="0">
                <a:solidFill>
                  <a:schemeClr val="dk1"/>
                </a:solidFill>
                <a:latin typeface="Calibri" panose="020F0502020204030204" pitchFamily="34" charset="0"/>
                <a:cs typeface="Calibri" panose="020F0502020204030204" pitchFamily="34" charset="0"/>
              </a:rPr>
              <a:t>/</a:t>
            </a:r>
            <a:r>
              <a:rPr lang="en-GB" sz="3200" dirty="0" err="1">
                <a:solidFill>
                  <a:schemeClr val="dk1"/>
                </a:solidFill>
                <a:latin typeface="Calibri" panose="020F0502020204030204" pitchFamily="34" charset="0"/>
                <a:cs typeface="Calibri" panose="020F0502020204030204" pitchFamily="34" charset="0"/>
              </a:rPr>
              <a:t>oggetti</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ci</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sono</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sul</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tavolo</a:t>
            </a:r>
            <a:r>
              <a:rPr lang="en-GB" sz="3200" dirty="0">
                <a:solidFill>
                  <a:schemeClr val="dk1"/>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sz="3200" dirty="0">
                <a:solidFill>
                  <a:schemeClr val="dk1"/>
                </a:solidFill>
                <a:latin typeface="Calibri" panose="020F0502020204030204" pitchFamily="34" charset="0"/>
                <a:cs typeface="Calibri" panose="020F0502020204030204" pitchFamily="34" charset="0"/>
              </a:rPr>
              <a:t>I </a:t>
            </a:r>
            <a:r>
              <a:rPr lang="en-GB" sz="3200" dirty="0" err="1">
                <a:solidFill>
                  <a:schemeClr val="dk1"/>
                </a:solidFill>
                <a:latin typeface="Calibri" panose="020F0502020204030204" pitchFamily="34" charset="0"/>
                <a:cs typeface="Calibri" panose="020F0502020204030204" pitchFamily="34" charset="0"/>
              </a:rPr>
              <a:t>genitori</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possono</a:t>
            </a:r>
            <a:r>
              <a:rPr lang="en-GB" sz="3200" dirty="0">
                <a:solidFill>
                  <a:schemeClr val="dk1"/>
                </a:solidFill>
                <a:latin typeface="Calibri" panose="020F0502020204030204" pitchFamily="34" charset="0"/>
                <a:cs typeface="Calibri" panose="020F0502020204030204" pitchFamily="34" charset="0"/>
              </a:rPr>
              <a:t> </a:t>
            </a:r>
            <a:r>
              <a:rPr lang="en-GB" sz="3200" dirty="0" err="1">
                <a:solidFill>
                  <a:schemeClr val="dk1"/>
                </a:solidFill>
                <a:latin typeface="Calibri" panose="020F0502020204030204" pitchFamily="34" charset="0"/>
                <a:cs typeface="Calibri" panose="020F0502020204030204" pitchFamily="34" charset="0"/>
              </a:rPr>
              <a:t>introdurre</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concetti</a:t>
            </a:r>
            <a:r>
              <a:rPr lang="en-US" sz="3200" dirty="0">
                <a:solidFill>
                  <a:schemeClr val="dk1"/>
                </a:solidFill>
                <a:latin typeface="Calibri" panose="020F0502020204030204" pitchFamily="34" charset="0"/>
                <a:cs typeface="Calibri" panose="020F0502020204030204" pitchFamily="34" charset="0"/>
              </a:rPr>
              <a:t> come la </a:t>
            </a:r>
            <a:r>
              <a:rPr lang="en-US" sz="3200" dirty="0" err="1">
                <a:solidFill>
                  <a:schemeClr val="dk1"/>
                </a:solidFill>
                <a:latin typeface="Calibri" panose="020F0502020204030204" pitchFamily="34" charset="0"/>
                <a:cs typeface="Calibri" panose="020F0502020204030204" pitchFamily="34" charset="0"/>
              </a:rPr>
              <a:t>differenza</a:t>
            </a:r>
            <a:r>
              <a:rPr lang="en-US" sz="3200" dirty="0">
                <a:solidFill>
                  <a:schemeClr val="dk1"/>
                </a:solidFill>
                <a:latin typeface="Calibri" panose="020F0502020204030204" pitchFamily="34" charset="0"/>
                <a:cs typeface="Calibri" panose="020F0502020204030204" pitchFamily="34" charset="0"/>
              </a:rPr>
              <a:t> </a:t>
            </a:r>
            <a:r>
              <a:rPr lang="en-US" sz="3200" dirty="0" err="1">
                <a:solidFill>
                  <a:schemeClr val="dk1"/>
                </a:solidFill>
                <a:latin typeface="Calibri" panose="020F0502020204030204" pitchFamily="34" charset="0"/>
                <a:cs typeface="Calibri" panose="020F0502020204030204" pitchFamily="34" charset="0"/>
              </a:rPr>
              <a:t>tra</a:t>
            </a:r>
            <a:r>
              <a:rPr lang="en-US" sz="3200" dirty="0">
                <a:solidFill>
                  <a:srgbClr val="002060"/>
                </a:solidFill>
                <a:latin typeface="Calibri" panose="020F0502020204030204" pitchFamily="34" charset="0"/>
                <a:cs typeface="Calibri" panose="020F0502020204030204" pitchFamily="34" charset="0"/>
              </a:rPr>
              <a:t> </a:t>
            </a:r>
            <a:r>
              <a:rPr lang="en-US" sz="3200" b="1" dirty="0">
                <a:solidFill>
                  <a:schemeClr val="accent2"/>
                </a:solidFill>
                <a:latin typeface="Calibri" panose="020F0502020204030204" pitchFamily="34" charset="0"/>
                <a:cs typeface="Calibri" panose="020F0502020204030204" pitchFamily="34" charset="0"/>
              </a:rPr>
              <a:t>BISOGNI</a:t>
            </a:r>
            <a:r>
              <a:rPr lang="en-US" sz="3200" b="1" u="sng" dirty="0">
                <a:solidFill>
                  <a:schemeClr val="accent2"/>
                </a:solidFill>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e </a:t>
            </a:r>
            <a:r>
              <a:rPr lang="en-US" sz="3200" b="1" dirty="0">
                <a:solidFill>
                  <a:schemeClr val="accent2"/>
                </a:solidFill>
                <a:latin typeface="Calibri" panose="020F0502020204030204" pitchFamily="34" charset="0"/>
                <a:cs typeface="Calibri" panose="020F0502020204030204" pitchFamily="34" charset="0"/>
              </a:rPr>
              <a:t>DESIDERI</a:t>
            </a:r>
            <a:r>
              <a:rPr lang="en-US" sz="3200" dirty="0">
                <a:solidFill>
                  <a:schemeClr val="accent2"/>
                </a:solidFill>
                <a:latin typeface="Calibri" panose="020F0502020204030204" pitchFamily="34" charset="0"/>
                <a:cs typeface="Calibri" panose="020F0502020204030204" pitchFamily="34" charset="0"/>
              </a:rPr>
              <a:t> </a:t>
            </a:r>
            <a:endParaRPr lang="it-IT" sz="3200" dirty="0">
              <a:latin typeface="Calibri" panose="020F0502020204030204" pitchFamily="34" charset="0"/>
              <a:cs typeface="Calibri" panose="020F0502020204030204" pitchFamily="34" charset="0"/>
            </a:endParaRPr>
          </a:p>
        </p:txBody>
      </p:sp>
      <p:sp>
        <p:nvSpPr>
          <p:cNvPr id="12" name="Google Shape;65;p3">
            <a:extLst>
              <a:ext uri="{FF2B5EF4-FFF2-40B4-BE49-F238E27FC236}">
                <a16:creationId xmlns:a16="http://schemas.microsoft.com/office/drawing/2014/main" id="{97CBC8BB-543A-439F-A65A-DFB5BB7C9398}"/>
              </a:ext>
            </a:extLst>
          </p:cNvPr>
          <p:cNvSpPr txBox="1">
            <a:spLocks noGrp="1"/>
          </p:cNvSpPr>
          <p:nvPr>
            <p:ph type="body" idx="1"/>
          </p:nvPr>
        </p:nvSpPr>
        <p:spPr>
          <a:xfrm>
            <a:off x="2034711" y="4168766"/>
            <a:ext cx="8746431" cy="524047"/>
          </a:xfrm>
          <a:prstGeom prst="rect">
            <a:avLst/>
          </a:prstGeom>
          <a:noFill/>
          <a:ln>
            <a:noFill/>
          </a:ln>
        </p:spPr>
        <p:txBody>
          <a:bodyPr spcFirstLastPara="1" wrap="square" lIns="72000" tIns="45700" rIns="72000" bIns="45700" anchor="t" anchorCtr="0">
            <a:noAutofit/>
          </a:bodyPr>
          <a:lstStyle/>
          <a:p>
            <a:pPr marL="0" lvl="0" indent="0" algn="l"/>
            <a:r>
              <a:rPr lang="en-GB" sz="2800" b="1" dirty="0"/>
              <a:t>BISOGNI</a:t>
            </a:r>
            <a:r>
              <a:rPr lang="en-GB" sz="2800" dirty="0"/>
              <a:t> </a:t>
            </a:r>
            <a:r>
              <a:rPr lang="en-GB" sz="2800" dirty="0" err="1"/>
              <a:t>cose</a:t>
            </a:r>
            <a:r>
              <a:rPr lang="en-GB" sz="2800" dirty="0"/>
              <a:t> </a:t>
            </a:r>
            <a:r>
              <a:rPr lang="en-GB" sz="2800" dirty="0" err="1"/>
              <a:t>che</a:t>
            </a:r>
            <a:r>
              <a:rPr lang="en-GB" sz="2800" dirty="0"/>
              <a:t> la </a:t>
            </a:r>
            <a:r>
              <a:rPr lang="en-GB" sz="2800" dirty="0" err="1"/>
              <a:t>famiglia</a:t>
            </a:r>
            <a:r>
              <a:rPr lang="en-GB" sz="2800" dirty="0"/>
              <a:t> </a:t>
            </a:r>
            <a:r>
              <a:rPr lang="en-GB" sz="2800" dirty="0" err="1"/>
              <a:t>deve</a:t>
            </a:r>
            <a:r>
              <a:rPr lang="en-GB" sz="2800" dirty="0"/>
              <a:t> </a:t>
            </a:r>
            <a:r>
              <a:rPr lang="en-GB" sz="2800" dirty="0" err="1"/>
              <a:t>avere</a:t>
            </a:r>
            <a:r>
              <a:rPr lang="en-GB" sz="2800" dirty="0"/>
              <a:t> per </a:t>
            </a:r>
            <a:r>
              <a:rPr lang="en-GB" sz="2800" dirty="0" err="1"/>
              <a:t>sopravvivere</a:t>
            </a:r>
            <a:r>
              <a:rPr lang="en-GB" sz="2800" dirty="0"/>
              <a:t> </a:t>
            </a:r>
          </a:p>
          <a:p>
            <a:pPr marL="365125" lvl="3">
              <a:lnSpc>
                <a:spcPct val="150000"/>
              </a:lnSpc>
              <a:spcBef>
                <a:spcPts val="0"/>
              </a:spcBef>
              <a:buClr>
                <a:schemeClr val="dk1"/>
              </a:buClr>
              <a:buSzPts val="1969"/>
            </a:pPr>
            <a:endParaRPr lang="en-GB" sz="2000" dirty="0"/>
          </a:p>
        </p:txBody>
      </p:sp>
      <p:sp>
        <p:nvSpPr>
          <p:cNvPr id="13" name="Rettangolo 12">
            <a:extLst>
              <a:ext uri="{FF2B5EF4-FFF2-40B4-BE49-F238E27FC236}">
                <a16:creationId xmlns:a16="http://schemas.microsoft.com/office/drawing/2014/main" id="{EA71AC91-7D20-4FB0-8EE4-293EA11541DA}"/>
              </a:ext>
            </a:extLst>
          </p:cNvPr>
          <p:cNvSpPr/>
          <p:nvPr/>
        </p:nvSpPr>
        <p:spPr>
          <a:xfrm>
            <a:off x="2034711" y="4894506"/>
            <a:ext cx="8658139" cy="523220"/>
          </a:xfrm>
          <a:prstGeom prst="rect">
            <a:avLst/>
          </a:prstGeom>
        </p:spPr>
        <p:txBody>
          <a:bodyPr wrap="none">
            <a:spAutoFit/>
          </a:bodyPr>
          <a:lstStyle/>
          <a:p>
            <a:pPr marL="0" lvl="0" indent="0"/>
            <a:r>
              <a:rPr lang="en-GB" sz="2800" b="1" dirty="0">
                <a:solidFill>
                  <a:schemeClr val="dk2"/>
                </a:solidFill>
                <a:latin typeface="Calibri"/>
                <a:cs typeface="Calibri"/>
                <a:sym typeface="Calibri"/>
              </a:rPr>
              <a:t>DESIDERI</a:t>
            </a:r>
            <a:r>
              <a:rPr lang="en-GB" sz="2800" dirty="0">
                <a:solidFill>
                  <a:schemeClr val="dk2"/>
                </a:solidFill>
                <a:latin typeface="Calibri"/>
                <a:cs typeface="Calibri"/>
                <a:sym typeface="Calibri"/>
              </a:rPr>
              <a:t> </a:t>
            </a:r>
            <a:r>
              <a:rPr lang="en-GB" sz="2800" dirty="0" err="1">
                <a:solidFill>
                  <a:schemeClr val="dk2"/>
                </a:solidFill>
                <a:latin typeface="Calibri"/>
                <a:cs typeface="Calibri"/>
                <a:sym typeface="Calibri"/>
              </a:rPr>
              <a:t>cose</a:t>
            </a:r>
            <a:r>
              <a:rPr lang="en-GB" sz="2800" dirty="0">
                <a:solidFill>
                  <a:schemeClr val="dk2"/>
                </a:solidFill>
                <a:latin typeface="Calibri"/>
                <a:cs typeface="Calibri"/>
                <a:sym typeface="Calibri"/>
              </a:rPr>
              <a:t> </a:t>
            </a:r>
            <a:r>
              <a:rPr lang="en-GB" sz="2800" dirty="0" err="1">
                <a:solidFill>
                  <a:schemeClr val="dk2"/>
                </a:solidFill>
                <a:latin typeface="Calibri"/>
                <a:cs typeface="Calibri"/>
                <a:sym typeface="Calibri"/>
              </a:rPr>
              <a:t>che</a:t>
            </a:r>
            <a:r>
              <a:rPr lang="en-GB" sz="2800" dirty="0">
                <a:solidFill>
                  <a:schemeClr val="dk2"/>
                </a:solidFill>
                <a:latin typeface="Calibri"/>
                <a:cs typeface="Calibri"/>
                <a:sym typeface="Calibri"/>
              </a:rPr>
              <a:t> </a:t>
            </a:r>
            <a:r>
              <a:rPr lang="en-GB" sz="2800" dirty="0" err="1">
                <a:solidFill>
                  <a:schemeClr val="dk2"/>
                </a:solidFill>
                <a:latin typeface="Calibri"/>
                <a:cs typeface="Calibri"/>
                <a:sym typeface="Calibri"/>
              </a:rPr>
              <a:t>desideri</a:t>
            </a:r>
            <a:r>
              <a:rPr lang="en-GB" sz="2800" dirty="0">
                <a:solidFill>
                  <a:schemeClr val="dk2"/>
                </a:solidFill>
                <a:latin typeface="Calibri"/>
                <a:cs typeface="Calibri"/>
                <a:sym typeface="Calibri"/>
              </a:rPr>
              <a:t> ma </a:t>
            </a:r>
            <a:r>
              <a:rPr lang="en-GB" sz="2800" dirty="0" err="1">
                <a:solidFill>
                  <a:schemeClr val="dk2"/>
                </a:solidFill>
                <a:latin typeface="Calibri"/>
                <a:cs typeface="Calibri"/>
                <a:sym typeface="Calibri"/>
              </a:rPr>
              <a:t>di</a:t>
            </a:r>
            <a:r>
              <a:rPr lang="en-GB" sz="2800" dirty="0">
                <a:solidFill>
                  <a:schemeClr val="dk2"/>
                </a:solidFill>
                <a:latin typeface="Calibri"/>
                <a:cs typeface="Calibri"/>
                <a:sym typeface="Calibri"/>
              </a:rPr>
              <a:t> cui </a:t>
            </a:r>
            <a:r>
              <a:rPr lang="en-GB" sz="2800" dirty="0" err="1">
                <a:solidFill>
                  <a:schemeClr val="dk2"/>
                </a:solidFill>
                <a:latin typeface="Calibri"/>
                <a:cs typeface="Calibri"/>
                <a:sym typeface="Calibri"/>
              </a:rPr>
              <a:t>potresti</a:t>
            </a:r>
            <a:r>
              <a:rPr lang="en-GB" sz="2800" dirty="0">
                <a:solidFill>
                  <a:schemeClr val="dk2"/>
                </a:solidFill>
                <a:latin typeface="Calibri"/>
                <a:cs typeface="Calibri"/>
                <a:sym typeface="Calibri"/>
              </a:rPr>
              <a:t> fare a </a:t>
            </a:r>
            <a:r>
              <a:rPr lang="en-GB" sz="2800" dirty="0" err="1">
                <a:solidFill>
                  <a:schemeClr val="dk2"/>
                </a:solidFill>
                <a:latin typeface="Calibri"/>
                <a:cs typeface="Calibri"/>
                <a:sym typeface="Calibri"/>
              </a:rPr>
              <a:t>meno</a:t>
            </a:r>
            <a:r>
              <a:rPr lang="en-GB" sz="1600" dirty="0">
                <a:solidFill>
                  <a:schemeClr val="dk2"/>
                </a:solidFill>
                <a:latin typeface="Calibri"/>
                <a:cs typeface="Calibri"/>
                <a:sym typeface="Calibri"/>
              </a:rPr>
              <a:t>.</a:t>
            </a:r>
          </a:p>
        </p:txBody>
      </p:sp>
      <p:sp>
        <p:nvSpPr>
          <p:cNvPr id="14" name="CasellaDiTesto 13">
            <a:extLst>
              <a:ext uri="{FF2B5EF4-FFF2-40B4-BE49-F238E27FC236}">
                <a16:creationId xmlns:a16="http://schemas.microsoft.com/office/drawing/2014/main" id="{8E0C7E76-ABAD-455B-9ACD-226D48F18C23}"/>
              </a:ext>
            </a:extLst>
          </p:cNvPr>
          <p:cNvSpPr txBox="1"/>
          <p:nvPr/>
        </p:nvSpPr>
        <p:spPr>
          <a:xfrm>
            <a:off x="405393" y="5546705"/>
            <a:ext cx="12426212" cy="1938992"/>
          </a:xfrm>
          <a:prstGeom prst="rect">
            <a:avLst/>
          </a:prstGeom>
          <a:noFill/>
          <a:ln w="38100">
            <a:solidFill>
              <a:schemeClr val="accent1"/>
            </a:solidFill>
          </a:ln>
        </p:spPr>
        <p:txBody>
          <a:bodyPr wrap="square" rtlCol="0">
            <a:spAutoFit/>
          </a:bodyPr>
          <a:lstStyle/>
          <a:p>
            <a:r>
              <a:rPr lang="en-US" sz="3200" dirty="0" err="1">
                <a:solidFill>
                  <a:schemeClr val="tx1"/>
                </a:solidFill>
                <a:latin typeface="Calibri"/>
                <a:cs typeface="Calibri"/>
              </a:rPr>
              <a:t>Spiegare</a:t>
            </a:r>
            <a:r>
              <a:rPr lang="en-US" sz="3200" dirty="0">
                <a:solidFill>
                  <a:schemeClr val="tx1"/>
                </a:solidFill>
                <a:latin typeface="Calibri"/>
                <a:cs typeface="Calibri"/>
              </a:rPr>
              <a:t> </a:t>
            </a:r>
            <a:r>
              <a:rPr lang="en-US" sz="3200" dirty="0" err="1">
                <a:solidFill>
                  <a:schemeClr val="tx1"/>
                </a:solidFill>
                <a:latin typeface="Calibri"/>
                <a:cs typeface="Calibri"/>
              </a:rPr>
              <a:t>ai</a:t>
            </a:r>
            <a:r>
              <a:rPr lang="en-US" sz="3200" dirty="0">
                <a:solidFill>
                  <a:schemeClr val="tx1"/>
                </a:solidFill>
                <a:latin typeface="Calibri"/>
                <a:cs typeface="Calibri"/>
              </a:rPr>
              <a:t> </a:t>
            </a:r>
            <a:r>
              <a:rPr lang="en-US" sz="3200" dirty="0" err="1">
                <a:solidFill>
                  <a:schemeClr val="tx1"/>
                </a:solidFill>
                <a:latin typeface="Calibri"/>
                <a:cs typeface="Calibri"/>
              </a:rPr>
              <a:t>genitori</a:t>
            </a:r>
            <a:r>
              <a:rPr lang="en-US" sz="3200" dirty="0">
                <a:solidFill>
                  <a:schemeClr val="tx1"/>
                </a:solidFill>
                <a:latin typeface="Calibri"/>
                <a:cs typeface="Calibri"/>
              </a:rPr>
              <a:t> come </a:t>
            </a:r>
            <a:r>
              <a:rPr lang="en-US" sz="3200" dirty="0" err="1">
                <a:solidFill>
                  <a:schemeClr val="tx1"/>
                </a:solidFill>
                <a:latin typeface="Calibri"/>
                <a:cs typeface="Calibri"/>
              </a:rPr>
              <a:t>possono</a:t>
            </a:r>
            <a:r>
              <a:rPr lang="en-US" sz="3200" dirty="0">
                <a:solidFill>
                  <a:schemeClr val="tx1"/>
                </a:solidFill>
                <a:latin typeface="Calibri"/>
                <a:cs typeface="Calibri"/>
              </a:rPr>
              <a:t> </a:t>
            </a:r>
            <a:r>
              <a:rPr lang="en-US" sz="3200" dirty="0" err="1">
                <a:solidFill>
                  <a:schemeClr val="tx1"/>
                </a:solidFill>
                <a:latin typeface="Calibri"/>
                <a:cs typeface="Calibri"/>
              </a:rPr>
              <a:t>insegnare</a:t>
            </a:r>
            <a:r>
              <a:rPr lang="en-US" sz="3200" dirty="0">
                <a:solidFill>
                  <a:schemeClr val="tx1"/>
                </a:solidFill>
                <a:latin typeface="Calibri"/>
                <a:cs typeface="Calibri"/>
              </a:rPr>
              <a:t> </a:t>
            </a:r>
            <a:r>
              <a:rPr lang="en-US" sz="3200" dirty="0" err="1">
                <a:solidFill>
                  <a:schemeClr val="tx1"/>
                </a:solidFill>
                <a:latin typeface="Calibri"/>
                <a:cs typeface="Calibri"/>
              </a:rPr>
              <a:t>ai</a:t>
            </a:r>
            <a:r>
              <a:rPr lang="en-US" sz="3200" dirty="0">
                <a:solidFill>
                  <a:schemeClr val="tx1"/>
                </a:solidFill>
                <a:latin typeface="Calibri"/>
                <a:cs typeface="Calibri"/>
              </a:rPr>
              <a:t> bambini la </a:t>
            </a:r>
            <a:r>
              <a:rPr lang="en-US" sz="3200" dirty="0" err="1">
                <a:solidFill>
                  <a:schemeClr val="tx1"/>
                </a:solidFill>
                <a:latin typeface="Calibri"/>
                <a:cs typeface="Calibri"/>
              </a:rPr>
              <a:t>differenza</a:t>
            </a:r>
            <a:r>
              <a:rPr lang="en-US" sz="3200" dirty="0">
                <a:solidFill>
                  <a:schemeClr val="tx1"/>
                </a:solidFill>
                <a:latin typeface="Calibri"/>
                <a:cs typeface="Calibri"/>
              </a:rPr>
              <a:t> </a:t>
            </a:r>
            <a:r>
              <a:rPr lang="en-US" sz="3200" dirty="0" err="1">
                <a:solidFill>
                  <a:schemeClr val="tx1"/>
                </a:solidFill>
                <a:latin typeface="Calibri"/>
                <a:cs typeface="Calibri"/>
              </a:rPr>
              <a:t>tra</a:t>
            </a:r>
            <a:r>
              <a:rPr lang="en-US" sz="3200" dirty="0">
                <a:solidFill>
                  <a:schemeClr val="tx1"/>
                </a:solidFill>
                <a:latin typeface="Calibri"/>
                <a:cs typeface="Calibri"/>
              </a:rPr>
              <a:t> </a:t>
            </a:r>
            <a:r>
              <a:rPr lang="en-US" sz="3200" b="1" dirty="0">
                <a:solidFill>
                  <a:srgbClr val="2E9A8F"/>
                </a:solidFill>
                <a:latin typeface="Calibri"/>
                <a:cs typeface="Calibri"/>
              </a:rPr>
              <a:t>BISOGNI </a:t>
            </a:r>
            <a:r>
              <a:rPr lang="en-US" sz="3200" dirty="0">
                <a:solidFill>
                  <a:schemeClr val="tx1"/>
                </a:solidFill>
                <a:latin typeface="Calibri"/>
                <a:cs typeface="Calibri"/>
              </a:rPr>
              <a:t>e </a:t>
            </a:r>
            <a:r>
              <a:rPr lang="en-US" sz="3200" b="1" dirty="0">
                <a:solidFill>
                  <a:srgbClr val="2E9A8F"/>
                </a:solidFill>
                <a:latin typeface="Calibri"/>
                <a:cs typeface="Calibri"/>
              </a:rPr>
              <a:t>DESIDERI </a:t>
            </a:r>
            <a:r>
              <a:rPr lang="en-US" sz="3200" dirty="0" err="1">
                <a:solidFill>
                  <a:schemeClr val="tx1"/>
                </a:solidFill>
                <a:latin typeface="Calibri"/>
                <a:cs typeface="Calibri"/>
              </a:rPr>
              <a:t>guardiamo</a:t>
            </a:r>
            <a:r>
              <a:rPr lang="en-US" sz="3200" dirty="0">
                <a:solidFill>
                  <a:schemeClr val="tx1"/>
                </a:solidFill>
                <a:latin typeface="Calibri"/>
                <a:cs typeface="Calibri"/>
              </a:rPr>
              <a:t> </a:t>
            </a:r>
            <a:r>
              <a:rPr lang="en-US" sz="3200" dirty="0" err="1">
                <a:solidFill>
                  <a:schemeClr val="tx1"/>
                </a:solidFill>
                <a:latin typeface="Calibri"/>
                <a:cs typeface="Calibri"/>
              </a:rPr>
              <a:t>il</a:t>
            </a:r>
            <a:r>
              <a:rPr lang="en-US" sz="3200" dirty="0">
                <a:solidFill>
                  <a:schemeClr val="tx1"/>
                </a:solidFill>
                <a:latin typeface="Calibri"/>
                <a:cs typeface="Calibri"/>
              </a:rPr>
              <a:t> </a:t>
            </a:r>
            <a:r>
              <a:rPr lang="en-US" sz="3200" dirty="0" err="1">
                <a:solidFill>
                  <a:schemeClr val="tx1"/>
                </a:solidFill>
                <a:latin typeface="Calibri"/>
                <a:cs typeface="Calibri"/>
              </a:rPr>
              <a:t>seguente</a:t>
            </a:r>
            <a:r>
              <a:rPr lang="en-US" sz="3200" dirty="0">
                <a:solidFill>
                  <a:schemeClr val="tx1"/>
                </a:solidFill>
                <a:latin typeface="Calibri"/>
                <a:cs typeface="Calibri"/>
              </a:rPr>
              <a:t> video: </a:t>
            </a:r>
            <a:r>
              <a:rPr lang="it-IT" sz="3200" i="1" dirty="0">
                <a:solidFill>
                  <a:schemeClr val="tx1"/>
                </a:solidFill>
                <a:latin typeface="Calibri"/>
                <a:cs typeface="Calibri"/>
                <a:hlinkClick r:id="rId3"/>
              </a:rPr>
              <a:t>https://youtu.be/J8P3sCooGg0</a:t>
            </a:r>
            <a:endParaRPr lang="it-IT" sz="3200" i="1" dirty="0">
              <a:solidFill>
                <a:schemeClr val="tx1"/>
              </a:solidFill>
              <a:latin typeface="Calibri"/>
              <a:cs typeface="Calibri"/>
            </a:endParaRPr>
          </a:p>
          <a:p>
            <a:endParaRPr lang="it-IT" sz="2400" i="1" dirty="0">
              <a:solidFill>
                <a:schemeClr val="tx1"/>
              </a:solidFill>
              <a:latin typeface="Calibri"/>
              <a:cs typeface="Calibri"/>
            </a:endParaRPr>
          </a:p>
        </p:txBody>
      </p:sp>
      <p:sp>
        <p:nvSpPr>
          <p:cNvPr id="15" name="Freccia a destra 14">
            <a:extLst>
              <a:ext uri="{FF2B5EF4-FFF2-40B4-BE49-F238E27FC236}">
                <a16:creationId xmlns:a16="http://schemas.microsoft.com/office/drawing/2014/main" id="{0C1DA29D-3132-4409-85C7-8E49AEED9647}"/>
              </a:ext>
            </a:extLst>
          </p:cNvPr>
          <p:cNvSpPr/>
          <p:nvPr/>
        </p:nvSpPr>
        <p:spPr>
          <a:xfrm>
            <a:off x="1023579" y="4240632"/>
            <a:ext cx="745266" cy="380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F674F5B2-BE2D-4A36-8149-A96B8B75A23E}"/>
              </a:ext>
            </a:extLst>
          </p:cNvPr>
          <p:cNvSpPr/>
          <p:nvPr/>
        </p:nvSpPr>
        <p:spPr>
          <a:xfrm>
            <a:off x="1036171" y="4994094"/>
            <a:ext cx="745266" cy="380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Pile of money">
            <a:extLst>
              <a:ext uri="{FF2B5EF4-FFF2-40B4-BE49-F238E27FC236}">
                <a16:creationId xmlns:a16="http://schemas.microsoft.com/office/drawing/2014/main" id="{A5E51274-6709-4D58-B1CF-E9133B6DD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6960" y="2704994"/>
            <a:ext cx="19907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03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it-IT" dirty="0"/>
              <a:t>Bambini in età prescolare</a:t>
            </a:r>
          </a:p>
        </p:txBody>
      </p:sp>
      <p:sp>
        <p:nvSpPr>
          <p:cNvPr id="13" name="Rettangolo 12">
            <a:extLst>
              <a:ext uri="{FF2B5EF4-FFF2-40B4-BE49-F238E27FC236}">
                <a16:creationId xmlns:a16="http://schemas.microsoft.com/office/drawing/2014/main" id="{58FE7FD0-99B8-49FB-B900-55FDEEA3E108}"/>
              </a:ext>
            </a:extLst>
          </p:cNvPr>
          <p:cNvSpPr/>
          <p:nvPr/>
        </p:nvSpPr>
        <p:spPr>
          <a:xfrm>
            <a:off x="500064" y="2380744"/>
            <a:ext cx="6986586" cy="3539430"/>
          </a:xfrm>
          <a:prstGeom prst="rect">
            <a:avLst/>
          </a:prstGeom>
        </p:spPr>
        <p:txBody>
          <a:bodyPr wrap="square">
            <a:spAutoFit/>
          </a:bodyPr>
          <a:lstStyle/>
          <a:p>
            <a:pPr marL="457200" indent="-457200">
              <a:buFont typeface="Arial" panose="020B0604020202020204" pitchFamily="34" charset="0"/>
              <a:buChar char="•"/>
            </a:pPr>
            <a:r>
              <a:rPr lang="en-GB" sz="2800" b="1" u="sng" dirty="0">
                <a:solidFill>
                  <a:schemeClr val="accent2"/>
                </a:solidFill>
                <a:latin typeface="Calibri"/>
                <a:ea typeface="Calibri"/>
                <a:cs typeface="Calibri"/>
                <a:sym typeface="Calibri"/>
              </a:rPr>
              <a:t>RISPARMIARE</a:t>
            </a:r>
            <a:r>
              <a:rPr lang="en-GB" sz="2800" b="1" dirty="0">
                <a:solidFill>
                  <a:schemeClr val="accent2"/>
                </a:solidFill>
                <a:latin typeface="Calibri"/>
                <a:ea typeface="Calibri"/>
                <a:cs typeface="Calibri"/>
                <a:sym typeface="Calibri"/>
              </a:rPr>
              <a:t>: </a:t>
            </a:r>
            <a:r>
              <a:rPr lang="en-US" sz="2800" dirty="0">
                <a:solidFill>
                  <a:schemeClr val="dk2"/>
                </a:solidFill>
                <a:latin typeface="Calibri"/>
                <a:ea typeface="Calibri"/>
                <a:cs typeface="Calibri"/>
                <a:sym typeface="Calibri"/>
              </a:rPr>
              <a:t>a </a:t>
            </a:r>
            <a:r>
              <a:rPr lang="en-US" sz="2800" dirty="0" err="1">
                <a:solidFill>
                  <a:schemeClr val="dk2"/>
                </a:solidFill>
                <a:latin typeface="Calibri"/>
                <a:ea typeface="Calibri"/>
                <a:cs typeface="Calibri"/>
                <a:sym typeface="Calibri"/>
              </a:rPr>
              <a:t>questa</a:t>
            </a:r>
            <a:r>
              <a:rPr lang="en-US" sz="2800" dirty="0">
                <a:solidFill>
                  <a:schemeClr val="dk2"/>
                </a:solidFill>
                <a:latin typeface="Calibri"/>
                <a:ea typeface="Calibri"/>
                <a:cs typeface="Calibri"/>
                <a:sym typeface="Calibri"/>
              </a:rPr>
              <a:t> </a:t>
            </a:r>
            <a:r>
              <a:rPr lang="en-US" sz="2800" dirty="0" err="1">
                <a:solidFill>
                  <a:schemeClr val="dk2"/>
                </a:solidFill>
                <a:latin typeface="Calibri"/>
                <a:ea typeface="Calibri"/>
                <a:cs typeface="Calibri"/>
                <a:sym typeface="Calibri"/>
              </a:rPr>
              <a:t>età</a:t>
            </a:r>
            <a:r>
              <a:rPr lang="en-US" sz="2800" dirty="0">
                <a:solidFill>
                  <a:schemeClr val="dk2"/>
                </a:solidFill>
                <a:latin typeface="Calibri"/>
                <a:cs typeface="Calibri"/>
                <a:sym typeface="Calibri"/>
              </a:rPr>
              <a:t>, I bambini </a:t>
            </a:r>
            <a:r>
              <a:rPr lang="en-US" sz="2800" dirty="0" err="1">
                <a:solidFill>
                  <a:schemeClr val="dk2"/>
                </a:solidFill>
                <a:latin typeface="Calibri"/>
                <a:cs typeface="Calibri"/>
                <a:sym typeface="Calibri"/>
              </a:rPr>
              <a:t>possono</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imparare</a:t>
            </a:r>
            <a:r>
              <a:rPr lang="en-US" sz="2800" dirty="0">
                <a:solidFill>
                  <a:schemeClr val="dk2"/>
                </a:solidFill>
                <a:latin typeface="Calibri"/>
                <a:cs typeface="Calibri"/>
                <a:sym typeface="Calibri"/>
              </a:rPr>
              <a:t> a </a:t>
            </a:r>
            <a:r>
              <a:rPr lang="en-US" sz="2800" dirty="0" err="1">
                <a:solidFill>
                  <a:schemeClr val="dk2"/>
                </a:solidFill>
                <a:latin typeface="Calibri"/>
                <a:cs typeface="Calibri"/>
                <a:sym typeface="Calibri"/>
              </a:rPr>
              <a:t>suddividere</a:t>
            </a:r>
            <a:r>
              <a:rPr lang="en-US" sz="2800" dirty="0">
                <a:solidFill>
                  <a:schemeClr val="dk2"/>
                </a:solidFill>
                <a:latin typeface="Calibri"/>
                <a:cs typeface="Calibri"/>
                <a:sym typeface="Calibri"/>
              </a:rPr>
              <a:t> I </a:t>
            </a:r>
            <a:r>
              <a:rPr lang="en-US" sz="2800" dirty="0" err="1">
                <a:solidFill>
                  <a:schemeClr val="dk2"/>
                </a:solidFill>
                <a:latin typeface="Calibri"/>
                <a:cs typeface="Calibri"/>
                <a:sym typeface="Calibri"/>
              </a:rPr>
              <a:t>soldi</a:t>
            </a:r>
            <a:r>
              <a:rPr lang="en-US" sz="2800" dirty="0">
                <a:solidFill>
                  <a:schemeClr val="dk2"/>
                </a:solidFill>
                <a:latin typeface="Calibri"/>
                <a:cs typeface="Calibri"/>
                <a:sym typeface="Calibri"/>
              </a:rPr>
              <a:t> in </a:t>
            </a:r>
            <a:r>
              <a:rPr lang="en-US" sz="2800" dirty="0" err="1">
                <a:solidFill>
                  <a:schemeClr val="dk2"/>
                </a:solidFill>
                <a:latin typeface="Calibri"/>
                <a:cs typeface="Calibri"/>
                <a:sym typeface="Calibri"/>
              </a:rPr>
              <a:t>categorie</a:t>
            </a:r>
            <a:r>
              <a:rPr lang="en-US" sz="2800" dirty="0">
                <a:solidFill>
                  <a:schemeClr val="dk2"/>
                </a:solidFill>
                <a:latin typeface="Calibri"/>
                <a:cs typeface="Calibri"/>
                <a:sym typeface="Calibri"/>
              </a:rPr>
              <a:t> come per </a:t>
            </a:r>
            <a:r>
              <a:rPr lang="en-US" sz="2800" dirty="0" err="1">
                <a:solidFill>
                  <a:schemeClr val="dk2"/>
                </a:solidFill>
                <a:latin typeface="Calibri"/>
                <a:cs typeface="Calibri"/>
                <a:sym typeface="Calibri"/>
              </a:rPr>
              <a:t>esempio</a:t>
            </a:r>
            <a:r>
              <a:rPr lang="en-US" sz="2800" dirty="0">
                <a:solidFill>
                  <a:srgbClr val="002060"/>
                </a:solidFill>
                <a:latin typeface="Calibri"/>
                <a:cs typeface="Calibri"/>
                <a:sym typeface="Calibri"/>
              </a:rPr>
              <a:t> </a:t>
            </a:r>
            <a:r>
              <a:rPr lang="en-US" sz="2800" b="1" dirty="0">
                <a:solidFill>
                  <a:srgbClr val="2E9A8F"/>
                </a:solidFill>
                <a:latin typeface="Calibri"/>
                <a:cs typeface="Calibri"/>
                <a:sym typeface="Calibri"/>
              </a:rPr>
              <a:t>‘</a:t>
            </a:r>
            <a:r>
              <a:rPr lang="en-US" sz="2800" b="1" dirty="0" err="1">
                <a:solidFill>
                  <a:srgbClr val="2E9A8F"/>
                </a:solidFill>
                <a:latin typeface="Calibri"/>
                <a:cs typeface="Calibri"/>
                <a:sym typeface="Calibri"/>
              </a:rPr>
              <a:t>da</a:t>
            </a:r>
            <a:r>
              <a:rPr lang="en-US" sz="2800" b="1" dirty="0">
                <a:solidFill>
                  <a:srgbClr val="2E9A8F"/>
                </a:solidFill>
                <a:latin typeface="Calibri"/>
                <a:cs typeface="Calibri"/>
                <a:sym typeface="Calibri"/>
              </a:rPr>
              <a:t> </a:t>
            </a:r>
            <a:r>
              <a:rPr lang="en-US" sz="2800" b="1" dirty="0" err="1">
                <a:solidFill>
                  <a:srgbClr val="2E9A8F"/>
                </a:solidFill>
                <a:latin typeface="Calibri"/>
                <a:cs typeface="Calibri"/>
                <a:sym typeface="Calibri"/>
              </a:rPr>
              <a:t>risparmiare</a:t>
            </a:r>
            <a:r>
              <a:rPr lang="en-US" sz="2800" b="1" dirty="0">
                <a:solidFill>
                  <a:srgbClr val="2E9A8F"/>
                </a:solidFill>
                <a:latin typeface="Calibri"/>
                <a:cs typeface="Calibri"/>
                <a:sym typeface="Calibri"/>
              </a:rPr>
              <a:t>’, ‘</a:t>
            </a:r>
            <a:r>
              <a:rPr lang="en-US" sz="2800" b="1" dirty="0" err="1">
                <a:solidFill>
                  <a:srgbClr val="2E9A8F"/>
                </a:solidFill>
                <a:latin typeface="Calibri"/>
                <a:cs typeface="Calibri"/>
                <a:sym typeface="Calibri"/>
              </a:rPr>
              <a:t>da</a:t>
            </a:r>
            <a:r>
              <a:rPr lang="en-US" sz="2800" b="1" dirty="0">
                <a:solidFill>
                  <a:srgbClr val="2E9A8F"/>
                </a:solidFill>
                <a:latin typeface="Calibri"/>
                <a:cs typeface="Calibri"/>
                <a:sym typeface="Calibri"/>
              </a:rPr>
              <a:t> </a:t>
            </a:r>
            <a:r>
              <a:rPr lang="en-US" sz="2800" b="1" dirty="0" err="1">
                <a:solidFill>
                  <a:srgbClr val="2E9A8F"/>
                </a:solidFill>
                <a:latin typeface="Calibri"/>
                <a:cs typeface="Calibri"/>
                <a:sym typeface="Calibri"/>
              </a:rPr>
              <a:t>spendere</a:t>
            </a:r>
            <a:r>
              <a:rPr lang="en-US" sz="2800" b="1" dirty="0">
                <a:solidFill>
                  <a:srgbClr val="2E9A8F"/>
                </a:solidFill>
                <a:latin typeface="Calibri"/>
                <a:cs typeface="Calibri"/>
                <a:sym typeface="Calibri"/>
              </a:rPr>
              <a:t>’ </a:t>
            </a:r>
            <a:r>
              <a:rPr lang="en-US" sz="2800" dirty="0">
                <a:solidFill>
                  <a:srgbClr val="002060"/>
                </a:solidFill>
                <a:latin typeface="Calibri"/>
                <a:cs typeface="Calibri"/>
                <a:sym typeface="Calibri"/>
              </a:rPr>
              <a:t>e</a:t>
            </a:r>
            <a:r>
              <a:rPr lang="en-US" sz="2800" b="1" dirty="0">
                <a:solidFill>
                  <a:srgbClr val="2E9A8F"/>
                </a:solidFill>
                <a:latin typeface="Calibri"/>
                <a:cs typeface="Calibri"/>
                <a:sym typeface="Calibri"/>
              </a:rPr>
              <a:t> ‘</a:t>
            </a:r>
            <a:r>
              <a:rPr lang="en-US" sz="2800" b="1" dirty="0" err="1">
                <a:solidFill>
                  <a:srgbClr val="2E9A8F"/>
                </a:solidFill>
                <a:latin typeface="Calibri"/>
                <a:cs typeface="Calibri"/>
                <a:sym typeface="Calibri"/>
              </a:rPr>
              <a:t>da</a:t>
            </a:r>
            <a:r>
              <a:rPr lang="en-US" sz="2800" b="1" dirty="0">
                <a:solidFill>
                  <a:srgbClr val="2E9A8F"/>
                </a:solidFill>
                <a:latin typeface="Calibri"/>
                <a:cs typeface="Calibri"/>
                <a:sym typeface="Calibri"/>
              </a:rPr>
              <a:t> </a:t>
            </a:r>
            <a:r>
              <a:rPr lang="en-US" sz="2800" b="1" dirty="0" err="1">
                <a:solidFill>
                  <a:srgbClr val="2E9A8F"/>
                </a:solidFill>
                <a:latin typeface="Calibri"/>
                <a:cs typeface="Calibri"/>
                <a:sym typeface="Calibri"/>
              </a:rPr>
              <a:t>prestare</a:t>
            </a:r>
            <a:r>
              <a:rPr lang="en-US" sz="2800" b="1" dirty="0">
                <a:solidFill>
                  <a:srgbClr val="2E9A8F"/>
                </a:solidFill>
                <a:latin typeface="Calibri"/>
                <a:cs typeface="Calibri"/>
                <a:sym typeface="Calibri"/>
              </a:rPr>
              <a:t>’</a:t>
            </a:r>
            <a:endParaRPr lang="en-US" sz="2800" dirty="0">
              <a:solidFill>
                <a:schemeClr val="dk2"/>
              </a:solidFill>
              <a:latin typeface="Calibri"/>
              <a:cs typeface="Calibri"/>
              <a:sym typeface="Calibri"/>
            </a:endParaRPr>
          </a:p>
          <a:p>
            <a:endParaRPr lang="en-US" sz="2800" dirty="0">
              <a:solidFill>
                <a:schemeClr val="dk2"/>
              </a:solidFill>
              <a:latin typeface="Calibri"/>
              <a:cs typeface="Calibri"/>
              <a:sym typeface="Calibri"/>
            </a:endParaRPr>
          </a:p>
          <a:p>
            <a:pPr marL="457200" indent="-457200">
              <a:buFont typeface="Arial" panose="020B0604020202020204" pitchFamily="34" charset="0"/>
              <a:buChar char="•"/>
            </a:pPr>
            <a:r>
              <a:rPr lang="en-US" sz="2800" dirty="0">
                <a:solidFill>
                  <a:schemeClr val="dk2"/>
                </a:solidFill>
                <a:latin typeface="Calibri"/>
                <a:cs typeface="Calibri"/>
                <a:sym typeface="Calibri"/>
              </a:rPr>
              <a:t>In </a:t>
            </a:r>
            <a:r>
              <a:rPr lang="en-US" sz="2800" dirty="0" err="1">
                <a:solidFill>
                  <a:schemeClr val="dk2"/>
                </a:solidFill>
                <a:latin typeface="Calibri"/>
                <a:cs typeface="Calibri"/>
                <a:sym typeface="Calibri"/>
              </a:rPr>
              <a:t>questo</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modo</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inizieranno</a:t>
            </a:r>
            <a:r>
              <a:rPr lang="en-US" sz="2800" dirty="0">
                <a:solidFill>
                  <a:schemeClr val="dk2"/>
                </a:solidFill>
                <a:latin typeface="Calibri"/>
                <a:cs typeface="Calibri"/>
                <a:sym typeface="Calibri"/>
              </a:rPr>
              <a:t> ad </a:t>
            </a:r>
            <a:r>
              <a:rPr lang="en-US" sz="2800" dirty="0" err="1">
                <a:solidFill>
                  <a:schemeClr val="dk2"/>
                </a:solidFill>
                <a:latin typeface="Calibri"/>
                <a:cs typeface="Calibri"/>
                <a:sym typeface="Calibri"/>
              </a:rPr>
              <a:t>imparare</a:t>
            </a:r>
            <a:r>
              <a:rPr lang="en-US" sz="2800" dirty="0">
                <a:solidFill>
                  <a:schemeClr val="dk2"/>
                </a:solidFill>
                <a:latin typeface="Calibri"/>
                <a:cs typeface="Calibri"/>
                <a:sym typeface="Calibri"/>
              </a:rPr>
              <a:t> come </a:t>
            </a:r>
            <a:r>
              <a:rPr lang="en-US" sz="2800" dirty="0" err="1">
                <a:solidFill>
                  <a:schemeClr val="dk2"/>
                </a:solidFill>
                <a:latin typeface="Calibri"/>
                <a:cs typeface="Calibri"/>
                <a:sym typeface="Calibri"/>
              </a:rPr>
              <a:t>posticipare</a:t>
            </a:r>
            <a:r>
              <a:rPr lang="en-US" sz="2800" dirty="0">
                <a:solidFill>
                  <a:schemeClr val="dk2"/>
                </a:solidFill>
                <a:latin typeface="Calibri"/>
                <a:cs typeface="Calibri"/>
                <a:sym typeface="Calibri"/>
              </a:rPr>
              <a:t> la </a:t>
            </a:r>
            <a:r>
              <a:rPr lang="en-US" sz="2800" dirty="0" err="1">
                <a:solidFill>
                  <a:schemeClr val="dk2"/>
                </a:solidFill>
                <a:latin typeface="Calibri"/>
                <a:cs typeface="Calibri"/>
                <a:sym typeface="Calibri"/>
              </a:rPr>
              <a:t>gratificazione</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quando</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si</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tratta</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di</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soldi</a:t>
            </a:r>
            <a:endParaRPr lang="it-IT" sz="2800" u="sng" dirty="0">
              <a:solidFill>
                <a:srgbClr val="2E9A8F"/>
              </a:solidFill>
            </a:endParaRPr>
          </a:p>
        </p:txBody>
      </p:sp>
      <p:pic>
        <p:nvPicPr>
          <p:cNvPr id="1026" name="Picture 2" descr="Money, Finance, Financial, Gold, Coins, Savings, Cash">
            <a:extLst>
              <a:ext uri="{FF2B5EF4-FFF2-40B4-BE49-F238E27FC236}">
                <a16:creationId xmlns:a16="http://schemas.microsoft.com/office/drawing/2014/main" id="{60D835CB-EDD9-4C21-BA72-AEB51532E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679" y="2447300"/>
            <a:ext cx="3702595" cy="261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8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it-IT" dirty="0"/>
              <a:t>Bambini in età scolare</a:t>
            </a:r>
          </a:p>
        </p:txBody>
      </p:sp>
      <p:sp>
        <p:nvSpPr>
          <p:cNvPr id="14" name="Rettangolo 13">
            <a:extLst>
              <a:ext uri="{FF2B5EF4-FFF2-40B4-BE49-F238E27FC236}">
                <a16:creationId xmlns:a16="http://schemas.microsoft.com/office/drawing/2014/main" id="{03EF96AE-D67B-47AD-A20D-EDB355CB8C62}"/>
              </a:ext>
            </a:extLst>
          </p:cNvPr>
          <p:cNvSpPr/>
          <p:nvPr/>
        </p:nvSpPr>
        <p:spPr>
          <a:xfrm>
            <a:off x="813422" y="1408481"/>
            <a:ext cx="8178178" cy="3539430"/>
          </a:xfrm>
          <a:prstGeom prst="rect">
            <a:avLst/>
          </a:prstGeom>
        </p:spPr>
        <p:txBody>
          <a:bodyPr wrap="square">
            <a:spAutoFit/>
          </a:bodyPr>
          <a:lstStyle/>
          <a:p>
            <a:pPr marL="342900" indent="-342900">
              <a:buFont typeface="Arial" panose="020B0604020202020204" pitchFamily="34" charset="0"/>
              <a:buChar char="•"/>
            </a:pPr>
            <a:r>
              <a:rPr lang="en-US" sz="2800" b="1" dirty="0">
                <a:solidFill>
                  <a:schemeClr val="accent1"/>
                </a:solidFill>
                <a:latin typeface="Calibri"/>
                <a:cs typeface="Calibri"/>
                <a:sym typeface="Calibri"/>
              </a:rPr>
              <a:t>6 - 12 ANNI </a:t>
            </a:r>
            <a:r>
              <a:rPr lang="en-US" sz="2800" b="1" dirty="0" err="1">
                <a:solidFill>
                  <a:schemeClr val="accent2"/>
                </a:solidFill>
                <a:latin typeface="Calibri"/>
                <a:cs typeface="Calibri"/>
                <a:sym typeface="Calibri"/>
              </a:rPr>
              <a:t>che</a:t>
            </a:r>
            <a:r>
              <a:rPr lang="en-US" sz="2800" b="1" dirty="0">
                <a:solidFill>
                  <a:schemeClr val="accent2"/>
                </a:solidFill>
                <a:latin typeface="Calibri"/>
                <a:cs typeface="Calibri"/>
                <a:sym typeface="Calibri"/>
              </a:rPr>
              <a:t> </a:t>
            </a:r>
            <a:r>
              <a:rPr lang="en-US" sz="2800" b="1" dirty="0" err="1">
                <a:solidFill>
                  <a:schemeClr val="accent2"/>
                </a:solidFill>
                <a:latin typeface="Calibri"/>
                <a:cs typeface="Calibri"/>
                <a:sym typeface="Calibri"/>
              </a:rPr>
              <a:t>hanno</a:t>
            </a:r>
            <a:r>
              <a:rPr lang="en-US" sz="2800" b="1" dirty="0">
                <a:solidFill>
                  <a:schemeClr val="accent2"/>
                </a:solidFill>
                <a:latin typeface="Calibri"/>
                <a:cs typeface="Calibri"/>
                <a:sym typeface="Calibri"/>
              </a:rPr>
              <a:t> la PAGHETTA. </a:t>
            </a:r>
            <a:r>
              <a:rPr lang="en-US" sz="2800" dirty="0">
                <a:solidFill>
                  <a:schemeClr val="tx1"/>
                </a:solidFill>
                <a:latin typeface="Calibri"/>
                <a:cs typeface="Calibri"/>
                <a:sym typeface="Calibri"/>
              </a:rPr>
              <a:t>Questa è la </a:t>
            </a:r>
            <a:r>
              <a:rPr lang="en-US" sz="2800" dirty="0" err="1">
                <a:solidFill>
                  <a:schemeClr val="tx1"/>
                </a:solidFill>
                <a:latin typeface="Calibri"/>
                <a:cs typeface="Calibri"/>
                <a:sym typeface="Calibri"/>
              </a:rPr>
              <a:t>giusta</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età</a:t>
            </a:r>
            <a:r>
              <a:rPr lang="en-US" sz="2800" dirty="0">
                <a:solidFill>
                  <a:schemeClr val="tx1"/>
                </a:solidFill>
                <a:latin typeface="Calibri"/>
                <a:cs typeface="Calibri"/>
                <a:sym typeface="Calibri"/>
              </a:rPr>
              <a:t> per </a:t>
            </a:r>
            <a:r>
              <a:rPr lang="en-US" sz="2800" dirty="0" err="1">
                <a:solidFill>
                  <a:schemeClr val="tx1"/>
                </a:solidFill>
                <a:latin typeface="Calibri"/>
                <a:cs typeface="Calibri"/>
                <a:sym typeface="Calibri"/>
              </a:rPr>
              <a:t>iniziare</a:t>
            </a:r>
            <a:r>
              <a:rPr lang="en-US" sz="2800" dirty="0">
                <a:solidFill>
                  <a:schemeClr val="tx1"/>
                </a:solidFill>
                <a:latin typeface="Calibri"/>
                <a:cs typeface="Calibri"/>
                <a:sym typeface="Calibri"/>
              </a:rPr>
              <a:t> ad </a:t>
            </a:r>
            <a:r>
              <a:rPr lang="en-US" sz="2800" dirty="0" err="1">
                <a:solidFill>
                  <a:schemeClr val="tx1"/>
                </a:solidFill>
                <a:latin typeface="Calibri"/>
                <a:cs typeface="Calibri"/>
                <a:sym typeface="Calibri"/>
              </a:rPr>
              <a:t>imparare</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che</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i</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soldi</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si</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guadagnano</a:t>
            </a:r>
            <a:r>
              <a:rPr lang="en-US" sz="2800" dirty="0">
                <a:solidFill>
                  <a:schemeClr val="tx1"/>
                </a:solidFill>
                <a:latin typeface="Calibri"/>
                <a:cs typeface="Calibri"/>
                <a:sym typeface="Calibri"/>
              </a:rPr>
              <a:t> e </a:t>
            </a:r>
            <a:r>
              <a:rPr lang="en-US" sz="2800" dirty="0" err="1">
                <a:solidFill>
                  <a:schemeClr val="tx1"/>
                </a:solidFill>
                <a:latin typeface="Calibri"/>
                <a:cs typeface="Calibri"/>
                <a:sym typeface="Calibri"/>
              </a:rPr>
              <a:t>che</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sono</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limitati</a:t>
            </a:r>
            <a:r>
              <a:rPr lang="en-US" sz="2800" dirty="0">
                <a:solidFill>
                  <a:schemeClr val="tx1"/>
                </a:solidFill>
                <a:latin typeface="Calibri"/>
                <a:cs typeface="Calibri"/>
                <a:sym typeface="Calibri"/>
              </a:rPr>
              <a:t>. </a:t>
            </a:r>
          </a:p>
          <a:p>
            <a:pPr marL="342900" indent="-342900">
              <a:buFont typeface="Arial" panose="020B0604020202020204" pitchFamily="34" charset="0"/>
              <a:buChar char="•"/>
            </a:pPr>
            <a:r>
              <a:rPr lang="en-US" sz="2800" dirty="0">
                <a:solidFill>
                  <a:schemeClr val="dk2"/>
                </a:solidFill>
                <a:latin typeface="Century Gothic"/>
                <a:cs typeface="Calibri"/>
                <a:sym typeface="Calibri"/>
              </a:rPr>
              <a:t>É</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importante</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aiutare</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i</a:t>
            </a:r>
            <a:r>
              <a:rPr lang="en-US" sz="2800" dirty="0">
                <a:solidFill>
                  <a:schemeClr val="dk2"/>
                </a:solidFill>
                <a:latin typeface="Calibri"/>
                <a:cs typeface="Calibri"/>
                <a:sym typeface="Calibri"/>
              </a:rPr>
              <a:t> bambini a </a:t>
            </a:r>
            <a:r>
              <a:rPr lang="en-US" sz="2800" dirty="0" err="1">
                <a:solidFill>
                  <a:schemeClr val="dk2"/>
                </a:solidFill>
                <a:latin typeface="Calibri"/>
                <a:cs typeface="Calibri"/>
                <a:sym typeface="Calibri"/>
              </a:rPr>
              <a:t>comprendere</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che</a:t>
            </a:r>
            <a:r>
              <a:rPr lang="en-US" sz="2800" dirty="0">
                <a:solidFill>
                  <a:schemeClr val="dk2"/>
                </a:solidFill>
                <a:latin typeface="Calibri"/>
                <a:cs typeface="Calibri"/>
                <a:sym typeface="Calibri"/>
              </a:rPr>
              <a:t> per </a:t>
            </a:r>
            <a:r>
              <a:rPr lang="en-US" sz="2800" dirty="0" err="1">
                <a:solidFill>
                  <a:schemeClr val="dk2"/>
                </a:solidFill>
                <a:latin typeface="Calibri"/>
                <a:cs typeface="Calibri"/>
                <a:sym typeface="Calibri"/>
              </a:rPr>
              <a:t>guadagnarsi</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piccole</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somme</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di</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denaro</a:t>
            </a:r>
            <a:r>
              <a:rPr lang="en-US" sz="2800" dirty="0">
                <a:solidFill>
                  <a:schemeClr val="dk2"/>
                </a:solidFill>
                <a:latin typeface="Calibri"/>
                <a:cs typeface="Calibri"/>
                <a:sym typeface="Calibri"/>
              </a:rPr>
              <a:t> è </a:t>
            </a:r>
            <a:r>
              <a:rPr lang="en-US" sz="2800" dirty="0" err="1">
                <a:solidFill>
                  <a:schemeClr val="dk2"/>
                </a:solidFill>
                <a:latin typeface="Calibri"/>
                <a:cs typeface="Calibri"/>
                <a:sym typeface="Calibri"/>
              </a:rPr>
              <a:t>necessario</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svolgere</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dei</a:t>
            </a:r>
            <a:r>
              <a:rPr lang="en-US" sz="2800" dirty="0">
                <a:solidFill>
                  <a:schemeClr val="dk2"/>
                </a:solidFill>
                <a:latin typeface="Calibri"/>
                <a:cs typeface="Calibri"/>
                <a:sym typeface="Calibri"/>
              </a:rPr>
              <a:t> </a:t>
            </a:r>
            <a:r>
              <a:rPr lang="en-US" sz="2800" dirty="0" err="1">
                <a:solidFill>
                  <a:schemeClr val="dk2"/>
                </a:solidFill>
                <a:latin typeface="Calibri"/>
                <a:cs typeface="Calibri"/>
                <a:sym typeface="Calibri"/>
              </a:rPr>
              <a:t>lavoretti</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Ciò</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li</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aiuterà</a:t>
            </a:r>
            <a:r>
              <a:rPr lang="en-US" sz="2800" dirty="0">
                <a:solidFill>
                  <a:schemeClr val="tx1"/>
                </a:solidFill>
                <a:latin typeface="Calibri"/>
                <a:cs typeface="Calibri"/>
                <a:sym typeface="Calibri"/>
              </a:rPr>
              <a:t> a </a:t>
            </a:r>
            <a:r>
              <a:rPr lang="en-US" sz="2800" dirty="0" err="1">
                <a:solidFill>
                  <a:schemeClr val="tx1"/>
                </a:solidFill>
                <a:latin typeface="Calibri"/>
                <a:cs typeface="Calibri"/>
                <a:sym typeface="Calibri"/>
              </a:rPr>
              <a:t>rendersi</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meglio</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conto</a:t>
            </a:r>
            <a:r>
              <a:rPr lang="en-US" sz="2800" dirty="0">
                <a:solidFill>
                  <a:schemeClr val="tx1"/>
                </a:solidFill>
                <a:latin typeface="Calibri"/>
                <a:cs typeface="Calibri"/>
                <a:sym typeface="Calibri"/>
              </a:rPr>
              <a:t> del </a:t>
            </a:r>
            <a:r>
              <a:rPr lang="en-US" sz="2800" dirty="0" err="1">
                <a:solidFill>
                  <a:schemeClr val="tx1"/>
                </a:solidFill>
                <a:latin typeface="Calibri"/>
                <a:cs typeface="Calibri"/>
                <a:sym typeface="Calibri"/>
              </a:rPr>
              <a:t>rapporto</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che</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c’è</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tra</a:t>
            </a:r>
            <a:r>
              <a:rPr lang="en-US" sz="2800" dirty="0">
                <a:solidFill>
                  <a:schemeClr val="tx1"/>
                </a:solidFill>
                <a:latin typeface="Calibri"/>
                <a:cs typeface="Calibri"/>
                <a:sym typeface="Calibri"/>
              </a:rPr>
              <a:t> </a:t>
            </a:r>
            <a:r>
              <a:rPr lang="en-US" sz="2800" dirty="0" err="1">
                <a:solidFill>
                  <a:schemeClr val="tx1"/>
                </a:solidFill>
                <a:latin typeface="Calibri"/>
                <a:cs typeface="Calibri"/>
                <a:sym typeface="Calibri"/>
              </a:rPr>
              <a:t>lavoro</a:t>
            </a:r>
            <a:r>
              <a:rPr lang="en-US" sz="2800" dirty="0">
                <a:solidFill>
                  <a:schemeClr val="tx1"/>
                </a:solidFill>
                <a:latin typeface="Calibri"/>
                <a:cs typeface="Calibri"/>
                <a:sym typeface="Calibri"/>
              </a:rPr>
              <a:t> e </a:t>
            </a:r>
            <a:r>
              <a:rPr lang="en-US" sz="2800" dirty="0" err="1">
                <a:solidFill>
                  <a:schemeClr val="tx1"/>
                </a:solidFill>
                <a:latin typeface="Calibri"/>
                <a:cs typeface="Calibri"/>
                <a:sym typeface="Calibri"/>
              </a:rPr>
              <a:t>guadagno</a:t>
            </a:r>
            <a:r>
              <a:rPr lang="en-US" sz="2800" dirty="0">
                <a:solidFill>
                  <a:schemeClr val="dk2"/>
                </a:solidFill>
                <a:latin typeface="Calibri"/>
                <a:cs typeface="Calibri"/>
                <a:sym typeface="Calibri"/>
              </a:rPr>
              <a:t>.</a:t>
            </a:r>
          </a:p>
        </p:txBody>
      </p:sp>
      <p:sp>
        <p:nvSpPr>
          <p:cNvPr id="9" name="CasellaDiTesto 8">
            <a:extLst>
              <a:ext uri="{FF2B5EF4-FFF2-40B4-BE49-F238E27FC236}">
                <a16:creationId xmlns:a16="http://schemas.microsoft.com/office/drawing/2014/main" id="{F87DF81B-7DC6-441C-896A-5ADDB8FC7013}"/>
              </a:ext>
            </a:extLst>
          </p:cNvPr>
          <p:cNvSpPr txBox="1"/>
          <p:nvPr/>
        </p:nvSpPr>
        <p:spPr>
          <a:xfrm>
            <a:off x="500064" y="4692512"/>
            <a:ext cx="11992131" cy="3046988"/>
          </a:xfrm>
          <a:prstGeom prst="rect">
            <a:avLst/>
          </a:prstGeom>
          <a:noFill/>
        </p:spPr>
        <p:txBody>
          <a:bodyPr wrap="square" rtlCol="0">
            <a:spAutoFit/>
          </a:bodyPr>
          <a:lstStyle/>
          <a:p>
            <a:pPr>
              <a:lnSpc>
                <a:spcPct val="150000"/>
              </a:lnSpc>
            </a:pPr>
            <a:r>
              <a:rPr lang="it-IT" sz="2400" dirty="0">
                <a:solidFill>
                  <a:schemeClr val="tx1"/>
                </a:solidFill>
                <a:latin typeface="Calibri" panose="020F0502020204030204" pitchFamily="34" charset="0"/>
                <a:cs typeface="Calibri" panose="020F0502020204030204" pitchFamily="34" charset="0"/>
              </a:rPr>
              <a:t>LINK UTILI: </a:t>
            </a:r>
            <a:r>
              <a:rPr lang="it-IT" sz="24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https://myboredtoddler.com/counting-activities-for-toddlers/</a:t>
            </a:r>
            <a:r>
              <a:rPr lang="it-IT" sz="2400" dirty="0">
                <a:solidFill>
                  <a:schemeClr val="tx1"/>
                </a:solidFill>
                <a:latin typeface="Calibri" panose="020F0502020204030204" pitchFamily="34" charset="0"/>
                <a:cs typeface="Calibri" panose="020F0502020204030204" pitchFamily="34" charset="0"/>
              </a:rPr>
              <a:t> molti giochi da far fare ai bambini per insegnare loro la matematica.</a:t>
            </a:r>
          </a:p>
          <a:p>
            <a:pPr>
              <a:lnSpc>
                <a:spcPct val="150000"/>
              </a:lnSpc>
            </a:pPr>
            <a:r>
              <a:rPr lang="it-IT" sz="2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https://www.youtube.com/watch?v=gWT2m08lSfk</a:t>
            </a:r>
            <a:r>
              <a:rPr lang="it-IT" sz="2400" dirty="0">
                <a:solidFill>
                  <a:schemeClr val="tx1"/>
                </a:solidFill>
                <a:latin typeface="Calibri" panose="020F0502020204030204" pitchFamily="34" charset="0"/>
                <a:cs typeface="Calibri" panose="020F0502020204030204" pitchFamily="34" charset="0"/>
              </a:rPr>
              <a:t> un video molto interessante pieno di consigli! </a:t>
            </a:r>
          </a:p>
          <a:p>
            <a:pPr algn="ctr">
              <a:lnSpc>
                <a:spcPct val="150000"/>
              </a:lnSpc>
            </a:pPr>
            <a:r>
              <a:rPr lang="it-IT" sz="3200" b="1" dirty="0">
                <a:solidFill>
                  <a:srgbClr val="FF0000"/>
                </a:solidFill>
                <a:latin typeface="Calibri" panose="020F0502020204030204" pitchFamily="34" charset="0"/>
                <a:cs typeface="Calibri" panose="020F0502020204030204" pitchFamily="34" charset="0"/>
              </a:rPr>
              <a:t>IL FUMETTO </a:t>
            </a:r>
            <a:r>
              <a:rPr lang="it-IT" sz="3200" b="1" dirty="0" err="1">
                <a:solidFill>
                  <a:srgbClr val="FF0000"/>
                </a:solidFill>
                <a:latin typeface="Calibri" panose="020F0502020204030204" pitchFamily="34" charset="0"/>
                <a:cs typeface="Calibri" panose="020F0502020204030204" pitchFamily="34" charset="0"/>
              </a:rPr>
              <a:t>DI</a:t>
            </a:r>
            <a:r>
              <a:rPr lang="it-IT" sz="3200" b="1" dirty="0">
                <a:solidFill>
                  <a:srgbClr val="FF0000"/>
                </a:solidFill>
                <a:latin typeface="Calibri" panose="020F0502020204030204" pitchFamily="34" charset="0"/>
                <a:cs typeface="Calibri" panose="020F0502020204030204" pitchFamily="34" charset="0"/>
              </a:rPr>
              <a:t> MONEY MATTERS!!!</a:t>
            </a:r>
          </a:p>
        </p:txBody>
      </p:sp>
      <p:pic>
        <p:nvPicPr>
          <p:cNvPr id="2050" name="Picture 2" descr="Grow our money">
            <a:extLst>
              <a:ext uri="{FF2B5EF4-FFF2-40B4-BE49-F238E27FC236}">
                <a16:creationId xmlns:a16="http://schemas.microsoft.com/office/drawing/2014/main" id="{091EE8D9-6FE0-4CEB-8584-3DD7FA06E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2678" y="2176663"/>
            <a:ext cx="2515849" cy="251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2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p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sz="3200" dirty="0"/>
              <a:t>Modulo 5 Mappa concettuale della sessione</a:t>
            </a:r>
            <a:endParaRPr sz="3200" dirty="0"/>
          </a:p>
        </p:txBody>
      </p:sp>
      <p:sp>
        <p:nvSpPr>
          <p:cNvPr id="2" name="Connettore 1">
            <a:extLst>
              <a:ext uri="{FF2B5EF4-FFF2-40B4-BE49-F238E27FC236}">
                <a16:creationId xmlns:a16="http://schemas.microsoft.com/office/drawing/2014/main" id="{D4505736-DA6F-4373-AB74-D691263AA853}"/>
              </a:ext>
            </a:extLst>
          </p:cNvPr>
          <p:cNvSpPr/>
          <p:nvPr/>
        </p:nvSpPr>
        <p:spPr>
          <a:xfrm>
            <a:off x="761571" y="1283787"/>
            <a:ext cx="2038662" cy="18437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Attività di riscaldamento</a:t>
            </a:r>
            <a:endParaRPr lang="it-IT" dirty="0">
              <a:solidFill>
                <a:schemeClr val="tx1"/>
              </a:solidFill>
            </a:endParaRPr>
          </a:p>
        </p:txBody>
      </p:sp>
      <p:sp>
        <p:nvSpPr>
          <p:cNvPr id="3" name="Freccia a destra 2">
            <a:extLst>
              <a:ext uri="{FF2B5EF4-FFF2-40B4-BE49-F238E27FC236}">
                <a16:creationId xmlns:a16="http://schemas.microsoft.com/office/drawing/2014/main" id="{6E42652B-8D89-4D22-B095-54241EABF7F2}"/>
              </a:ext>
            </a:extLst>
          </p:cNvPr>
          <p:cNvSpPr/>
          <p:nvPr/>
        </p:nvSpPr>
        <p:spPr>
          <a:xfrm>
            <a:off x="3108156" y="1746358"/>
            <a:ext cx="829239" cy="36621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onnettore 4">
            <a:extLst>
              <a:ext uri="{FF2B5EF4-FFF2-40B4-BE49-F238E27FC236}">
                <a16:creationId xmlns:a16="http://schemas.microsoft.com/office/drawing/2014/main" id="{36FFB5A5-EDCD-4603-A83C-7287028CD8EF}"/>
              </a:ext>
            </a:extLst>
          </p:cNvPr>
          <p:cNvSpPr/>
          <p:nvPr/>
        </p:nvSpPr>
        <p:spPr>
          <a:xfrm>
            <a:off x="4952800" y="1120465"/>
            <a:ext cx="2911040" cy="21088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COMPETENZE MATEMATICHE E LA LORO IMPORTANZA IN AMBITO DI EDUCAZIONE FINANZIARIA</a:t>
            </a:r>
            <a:endParaRPr lang="it-IT" sz="1600" dirty="0">
              <a:solidFill>
                <a:schemeClr val="tx1"/>
              </a:solidFill>
            </a:endParaRPr>
          </a:p>
        </p:txBody>
      </p:sp>
      <p:sp>
        <p:nvSpPr>
          <p:cNvPr id="11" name="Connettore 10">
            <a:extLst>
              <a:ext uri="{FF2B5EF4-FFF2-40B4-BE49-F238E27FC236}">
                <a16:creationId xmlns:a16="http://schemas.microsoft.com/office/drawing/2014/main" id="{4F090244-3662-4ED4-9C2C-5E068D659839}"/>
              </a:ext>
            </a:extLst>
          </p:cNvPr>
          <p:cNvSpPr/>
          <p:nvPr/>
        </p:nvSpPr>
        <p:spPr>
          <a:xfrm>
            <a:off x="4952800" y="4652205"/>
            <a:ext cx="2038662" cy="18437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lt2"/>
              </a:buClr>
              <a:buSzPts val="2400"/>
            </a:pPr>
            <a:r>
              <a:rPr lang="en-US" sz="1600" dirty="0">
                <a:solidFill>
                  <a:schemeClr val="tx1"/>
                </a:solidFill>
              </a:rPr>
              <a:t>GENITORI COME INSEGNANTI DI ECONOMIA</a:t>
            </a:r>
          </a:p>
        </p:txBody>
      </p:sp>
      <p:sp>
        <p:nvSpPr>
          <p:cNvPr id="18" name="Connettore 17">
            <a:extLst>
              <a:ext uri="{FF2B5EF4-FFF2-40B4-BE49-F238E27FC236}">
                <a16:creationId xmlns:a16="http://schemas.microsoft.com/office/drawing/2014/main" id="{3A55E4A5-A37B-4FA9-96C4-2E9BB00F6BAC}"/>
              </a:ext>
            </a:extLst>
          </p:cNvPr>
          <p:cNvSpPr/>
          <p:nvPr/>
        </p:nvSpPr>
        <p:spPr>
          <a:xfrm>
            <a:off x="9918980" y="1123339"/>
            <a:ext cx="2913520" cy="18437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 CHE MODO LE PERSONE POSSONO INDIVIDUARE LE PROPRIE DIFFICOLTA’IN AMBITO NUEMRICO?</a:t>
            </a:r>
          </a:p>
        </p:txBody>
      </p:sp>
      <p:sp>
        <p:nvSpPr>
          <p:cNvPr id="23" name="Freccia a destra 22">
            <a:extLst>
              <a:ext uri="{FF2B5EF4-FFF2-40B4-BE49-F238E27FC236}">
                <a16:creationId xmlns:a16="http://schemas.microsoft.com/office/drawing/2014/main" id="{B7D335E6-5E5F-409D-9183-6C6576333BBA}"/>
              </a:ext>
            </a:extLst>
          </p:cNvPr>
          <p:cNvSpPr/>
          <p:nvPr/>
        </p:nvSpPr>
        <p:spPr>
          <a:xfrm>
            <a:off x="8268226" y="1824723"/>
            <a:ext cx="829239" cy="44102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a:extLst>
              <a:ext uri="{FF2B5EF4-FFF2-40B4-BE49-F238E27FC236}">
                <a16:creationId xmlns:a16="http://schemas.microsoft.com/office/drawing/2014/main" id="{90338868-3A70-4C3B-B407-F3F31EAC636B}"/>
              </a:ext>
            </a:extLst>
          </p:cNvPr>
          <p:cNvSpPr/>
          <p:nvPr/>
        </p:nvSpPr>
        <p:spPr>
          <a:xfrm rot="5400000">
            <a:off x="10988732" y="3423902"/>
            <a:ext cx="884868" cy="49562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destra 26">
            <a:extLst>
              <a:ext uri="{FF2B5EF4-FFF2-40B4-BE49-F238E27FC236}">
                <a16:creationId xmlns:a16="http://schemas.microsoft.com/office/drawing/2014/main" id="{53BAD714-7E83-49DA-B616-101F152DB616}"/>
              </a:ext>
            </a:extLst>
          </p:cNvPr>
          <p:cNvSpPr/>
          <p:nvPr/>
        </p:nvSpPr>
        <p:spPr>
          <a:xfrm rot="10800000">
            <a:off x="8445090" y="5265754"/>
            <a:ext cx="829239" cy="41522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onnettore 27">
            <a:extLst>
              <a:ext uri="{FF2B5EF4-FFF2-40B4-BE49-F238E27FC236}">
                <a16:creationId xmlns:a16="http://schemas.microsoft.com/office/drawing/2014/main" id="{5A1E72A2-BD4A-4AF2-880C-D6BDE80FA42F}"/>
              </a:ext>
            </a:extLst>
          </p:cNvPr>
          <p:cNvSpPr/>
          <p:nvPr/>
        </p:nvSpPr>
        <p:spPr>
          <a:xfrm>
            <a:off x="10058400" y="4638588"/>
            <a:ext cx="2200235" cy="1843791"/>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solidFill>
              </a:rPr>
              <a:t>PAUSA</a:t>
            </a:r>
          </a:p>
        </p:txBody>
      </p:sp>
      <p:sp>
        <p:nvSpPr>
          <p:cNvPr id="30" name="Freccia a destra 29">
            <a:extLst>
              <a:ext uri="{FF2B5EF4-FFF2-40B4-BE49-F238E27FC236}">
                <a16:creationId xmlns:a16="http://schemas.microsoft.com/office/drawing/2014/main" id="{15348B61-BDDB-4EE9-A1A7-A065AAC96B74}"/>
              </a:ext>
            </a:extLst>
          </p:cNvPr>
          <p:cNvSpPr/>
          <p:nvPr/>
        </p:nvSpPr>
        <p:spPr>
          <a:xfrm rot="10800000">
            <a:off x="3201599" y="5594659"/>
            <a:ext cx="967130" cy="366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0466F263-3964-4F2F-8758-D4C53813B40D}"/>
              </a:ext>
            </a:extLst>
          </p:cNvPr>
          <p:cNvSpPr/>
          <p:nvPr/>
        </p:nvSpPr>
        <p:spPr>
          <a:xfrm>
            <a:off x="1060229" y="5391824"/>
            <a:ext cx="1723868" cy="6968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solidFill>
                  <a:schemeClr val="bg1"/>
                </a:solidFill>
              </a:rPr>
              <a:t>FINE</a:t>
            </a:r>
          </a:p>
        </p:txBody>
      </p:sp>
    </p:spTree>
    <p:extLst>
      <p:ext uri="{BB962C8B-B14F-4D97-AF65-F5344CB8AC3E}">
        <p14:creationId xmlns:p14="http://schemas.microsoft.com/office/powerpoint/2010/main" val="1374691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45433" y="513258"/>
            <a:ext cx="12589238" cy="60288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it-IT" dirty="0"/>
              <a:t>Bambini in età scolare </a:t>
            </a:r>
          </a:p>
        </p:txBody>
      </p:sp>
      <p:sp>
        <p:nvSpPr>
          <p:cNvPr id="3" name="Segnaposto testo 2">
            <a:extLst>
              <a:ext uri="{FF2B5EF4-FFF2-40B4-BE49-F238E27FC236}">
                <a16:creationId xmlns:a16="http://schemas.microsoft.com/office/drawing/2014/main" id="{B8F40E46-70FC-46AA-9242-111FD5A61DD0}"/>
              </a:ext>
            </a:extLst>
          </p:cNvPr>
          <p:cNvSpPr>
            <a:spLocks noGrp="1"/>
          </p:cNvSpPr>
          <p:nvPr>
            <p:ph type="body" idx="1"/>
          </p:nvPr>
        </p:nvSpPr>
        <p:spPr>
          <a:xfrm>
            <a:off x="426892" y="1256076"/>
            <a:ext cx="12404573" cy="4936177"/>
          </a:xfrm>
        </p:spPr>
        <p:txBody>
          <a:bodyPr/>
          <a:lstStyle/>
          <a:p>
            <a:pPr indent="-457200" algn="l">
              <a:buClr>
                <a:schemeClr val="tx1"/>
              </a:buClr>
              <a:buFont typeface="Arial" panose="020B0604020202020204" pitchFamily="34" charset="0"/>
              <a:buChar char="•"/>
            </a:pPr>
            <a:r>
              <a:rPr lang="it-IT" sz="2800" b="1" dirty="0">
                <a:solidFill>
                  <a:schemeClr val="accent1"/>
                </a:solidFill>
                <a:latin typeface="Calibri" panose="020F0502020204030204" pitchFamily="34" charset="0"/>
                <a:cs typeface="Calibri" panose="020F0502020204030204" pitchFamily="34" charset="0"/>
                <a:sym typeface="Arial"/>
              </a:rPr>
              <a:t>6 - 12 ANNI </a:t>
            </a:r>
            <a:r>
              <a:rPr lang="it-IT" sz="2800" dirty="0">
                <a:solidFill>
                  <a:schemeClr val="tx1"/>
                </a:solidFill>
                <a:latin typeface="Calibri" panose="020F0502020204030204" pitchFamily="34" charset="0"/>
                <a:cs typeface="Calibri" panose="020F0502020204030204" pitchFamily="34" charset="0"/>
                <a:sym typeface="Arial"/>
              </a:rPr>
              <a:t>i bambini delle elementari</a:t>
            </a:r>
            <a:r>
              <a:rPr lang="en-US" sz="2800" dirty="0">
                <a:solidFill>
                  <a:schemeClr val="dk1"/>
                </a:solidFill>
                <a:latin typeface="Calibri" panose="020F0502020204030204" pitchFamily="34" charset="0"/>
                <a:cs typeface="Calibri" panose="020F0502020204030204" pitchFamily="34" charset="0"/>
              </a:rPr>
              <a:t>/</a:t>
            </a:r>
            <a:r>
              <a:rPr lang="en-US" sz="2800" dirty="0" err="1">
                <a:solidFill>
                  <a:schemeClr val="dk1"/>
                </a:solidFill>
                <a:latin typeface="Calibri" panose="020F0502020204030204" pitchFamily="34" charset="0"/>
                <a:cs typeface="Calibri" panose="020F0502020204030204" pitchFamily="34" charset="0"/>
              </a:rPr>
              <a:t>scuola</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primaria</a:t>
            </a:r>
            <a:r>
              <a:rPr lang="en-US" sz="2800" b="1" dirty="0">
                <a:solidFill>
                  <a:srgbClr val="2E9A8F"/>
                </a:solidFill>
                <a:latin typeface="Calibri" panose="020F0502020204030204" pitchFamily="34" charset="0"/>
                <a:cs typeface="Calibri" panose="020F0502020204030204" pitchFamily="34" charset="0"/>
              </a:rPr>
              <a:t> </a:t>
            </a:r>
            <a:r>
              <a:rPr lang="en-US" sz="2800" b="1" dirty="0" err="1">
                <a:solidFill>
                  <a:srgbClr val="2E9A8F"/>
                </a:solidFill>
                <a:latin typeface="Calibri" panose="020F0502020204030204" pitchFamily="34" charset="0"/>
                <a:cs typeface="Calibri" panose="020F0502020204030204" pitchFamily="34" charset="0"/>
              </a:rPr>
              <a:t>imparano</a:t>
            </a:r>
            <a:r>
              <a:rPr lang="en-US" sz="2800" b="1" dirty="0">
                <a:solidFill>
                  <a:srgbClr val="2E9A8F"/>
                </a:solidFill>
                <a:latin typeface="Calibri" panose="020F0502020204030204" pitchFamily="34" charset="0"/>
                <a:cs typeface="Calibri" panose="020F0502020204030204" pitchFamily="34" charset="0"/>
              </a:rPr>
              <a:t> a fare le </a:t>
            </a:r>
            <a:r>
              <a:rPr lang="en-US" sz="2800" b="1" dirty="0" err="1">
                <a:solidFill>
                  <a:srgbClr val="2E9A8F"/>
                </a:solidFill>
                <a:latin typeface="Calibri" panose="020F0502020204030204" pitchFamily="34" charset="0"/>
                <a:cs typeface="Calibri" panose="020F0502020204030204" pitchFamily="34" charset="0"/>
              </a:rPr>
              <a:t>addizioni</a:t>
            </a:r>
            <a:r>
              <a:rPr lang="en-US" sz="2800" b="1" dirty="0">
                <a:solidFill>
                  <a:srgbClr val="2E9A8F"/>
                </a:solidFill>
                <a:latin typeface="Calibri" panose="020F0502020204030204" pitchFamily="34" charset="0"/>
                <a:cs typeface="Calibri" panose="020F0502020204030204" pitchFamily="34" charset="0"/>
              </a:rPr>
              <a:t>, </a:t>
            </a:r>
            <a:r>
              <a:rPr lang="en-US" sz="2800" b="1" dirty="0" err="1">
                <a:solidFill>
                  <a:srgbClr val="2E9A8F"/>
                </a:solidFill>
                <a:latin typeface="Calibri" panose="020F0502020204030204" pitchFamily="34" charset="0"/>
                <a:cs typeface="Calibri" panose="020F0502020204030204" pitchFamily="34" charset="0"/>
              </a:rPr>
              <a:t>sottrazioni</a:t>
            </a:r>
            <a:r>
              <a:rPr lang="en-US" sz="2800" b="1" dirty="0">
                <a:solidFill>
                  <a:srgbClr val="2E9A8F"/>
                </a:solidFill>
                <a:latin typeface="Calibri" panose="020F0502020204030204" pitchFamily="34" charset="0"/>
                <a:cs typeface="Calibri" panose="020F0502020204030204" pitchFamily="34" charset="0"/>
              </a:rPr>
              <a:t>, </a:t>
            </a:r>
            <a:r>
              <a:rPr lang="en-US" sz="2800" b="1" dirty="0" err="1">
                <a:solidFill>
                  <a:srgbClr val="2E9A8F"/>
                </a:solidFill>
                <a:latin typeface="Calibri" panose="020F0502020204030204" pitchFamily="34" charset="0"/>
                <a:cs typeface="Calibri" panose="020F0502020204030204" pitchFamily="34" charset="0"/>
              </a:rPr>
              <a:t>moltiplicazioni</a:t>
            </a:r>
            <a:r>
              <a:rPr lang="en-US" sz="2800" b="1" dirty="0">
                <a:solidFill>
                  <a:srgbClr val="2E9A8F"/>
                </a:solidFill>
                <a:latin typeface="Calibri" panose="020F0502020204030204" pitchFamily="34" charset="0"/>
                <a:cs typeface="Calibri" panose="020F0502020204030204" pitchFamily="34" charset="0"/>
              </a:rPr>
              <a:t> e </a:t>
            </a:r>
            <a:r>
              <a:rPr lang="en-US" sz="2800" b="1" dirty="0" err="1">
                <a:solidFill>
                  <a:srgbClr val="2E9A8F"/>
                </a:solidFill>
                <a:latin typeface="Calibri" panose="020F0502020204030204" pitchFamily="34" charset="0"/>
                <a:cs typeface="Calibri" panose="020F0502020204030204" pitchFamily="34" charset="0"/>
              </a:rPr>
              <a:t>divisioni</a:t>
            </a:r>
            <a:r>
              <a:rPr lang="en-US" sz="2800" b="1" dirty="0">
                <a:solidFill>
                  <a:srgbClr val="2E9A8F"/>
                </a:solidFill>
                <a:latin typeface="Calibri" panose="020F0502020204030204" pitchFamily="34" charset="0"/>
                <a:cs typeface="Calibri" panose="020F0502020204030204" pitchFamily="34" charset="0"/>
              </a:rPr>
              <a:t>. </a:t>
            </a:r>
          </a:p>
          <a:p>
            <a:pPr indent="-457200" algn="l">
              <a:buClr>
                <a:schemeClr val="tx1"/>
              </a:buClr>
              <a:buFont typeface="Arial" panose="020B0604020202020204" pitchFamily="34" charset="0"/>
              <a:buChar char="•"/>
            </a:pPr>
            <a:r>
              <a:rPr lang="en-US" sz="2800" dirty="0" err="1">
                <a:solidFill>
                  <a:schemeClr val="dk1"/>
                </a:solidFill>
                <a:latin typeface="Calibri" panose="020F0502020204030204" pitchFamily="34" charset="0"/>
                <a:cs typeface="Calibri" panose="020F0502020204030204" pitchFamily="34" charset="0"/>
              </a:rPr>
              <a:t>Questo</a:t>
            </a:r>
            <a:r>
              <a:rPr lang="en-US" sz="2800" dirty="0">
                <a:solidFill>
                  <a:schemeClr val="dk1"/>
                </a:solidFill>
                <a:latin typeface="Calibri" panose="020F0502020204030204" pitchFamily="34" charset="0"/>
                <a:cs typeface="Calibri" panose="020F0502020204030204" pitchFamily="34" charset="0"/>
              </a:rPr>
              <a:t> è </a:t>
            </a:r>
            <a:r>
              <a:rPr lang="en-US" sz="2800" dirty="0" err="1">
                <a:solidFill>
                  <a:schemeClr val="dk1"/>
                </a:solidFill>
                <a:latin typeface="Calibri" panose="020F0502020204030204" pitchFamily="34" charset="0"/>
                <a:cs typeface="Calibri" panose="020F0502020204030204" pitchFamily="34" charset="0"/>
              </a:rPr>
              <a:t>il</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momento</a:t>
            </a:r>
            <a:r>
              <a:rPr lang="en-US" sz="2800" dirty="0">
                <a:solidFill>
                  <a:schemeClr val="dk1"/>
                </a:solidFill>
                <a:latin typeface="Calibri" panose="020F0502020204030204" pitchFamily="34" charset="0"/>
                <a:cs typeface="Calibri" panose="020F0502020204030204" pitchFamily="34" charset="0"/>
              </a:rPr>
              <a:t> in cui I bambini </a:t>
            </a:r>
            <a:r>
              <a:rPr lang="en-US" sz="2800" dirty="0" err="1">
                <a:solidFill>
                  <a:schemeClr val="dk1"/>
                </a:solidFill>
                <a:latin typeface="Calibri" panose="020F0502020204030204" pitchFamily="34" charset="0"/>
                <a:cs typeface="Calibri" panose="020F0502020204030204" pitchFamily="34" charset="0"/>
              </a:rPr>
              <a:t>possono</a:t>
            </a:r>
            <a:r>
              <a:rPr lang="en-US" sz="2800" dirty="0">
                <a:solidFill>
                  <a:schemeClr val="dk1"/>
                </a:solidFill>
                <a:latin typeface="Calibri" panose="020F0502020204030204" pitchFamily="34" charset="0"/>
                <a:cs typeface="Calibri" panose="020F0502020204030204" pitchFamily="34" charset="0"/>
              </a:rPr>
              <a:t> </a:t>
            </a:r>
            <a:r>
              <a:rPr lang="en-US" sz="2800" b="1" dirty="0" err="1">
                <a:solidFill>
                  <a:srgbClr val="2E9A8F"/>
                </a:solidFill>
                <a:latin typeface="Calibri" panose="020F0502020204030204" pitchFamily="34" charset="0"/>
                <a:cs typeface="Calibri" panose="020F0502020204030204" pitchFamily="34" charset="0"/>
              </a:rPr>
              <a:t>maneggiare</a:t>
            </a:r>
            <a:r>
              <a:rPr lang="en-US" sz="2800" b="1" dirty="0">
                <a:solidFill>
                  <a:srgbClr val="2E9A8F"/>
                </a:solidFill>
                <a:latin typeface="Calibri" panose="020F0502020204030204" pitchFamily="34" charset="0"/>
                <a:cs typeface="Calibri" panose="020F0502020204030204" pitchFamily="34" charset="0"/>
              </a:rPr>
              <a:t> </a:t>
            </a:r>
            <a:r>
              <a:rPr lang="en-US" sz="2800" b="1" dirty="0" err="1">
                <a:solidFill>
                  <a:srgbClr val="2E9A8F"/>
                </a:solidFill>
                <a:latin typeface="Calibri" panose="020F0502020204030204" pitchFamily="34" charset="0"/>
                <a:cs typeface="Calibri" panose="020F0502020204030204" pitchFamily="34" charset="0"/>
              </a:rPr>
              <a:t>piccole</a:t>
            </a:r>
            <a:r>
              <a:rPr lang="en-US" sz="2800" b="1" dirty="0">
                <a:solidFill>
                  <a:srgbClr val="2E9A8F"/>
                </a:solidFill>
                <a:latin typeface="Calibri" panose="020F0502020204030204" pitchFamily="34" charset="0"/>
                <a:cs typeface="Calibri" panose="020F0502020204030204" pitchFamily="34" charset="0"/>
              </a:rPr>
              <a:t> </a:t>
            </a:r>
            <a:r>
              <a:rPr lang="en-US" sz="2800" b="1" dirty="0" err="1">
                <a:solidFill>
                  <a:srgbClr val="2E9A8F"/>
                </a:solidFill>
                <a:latin typeface="Calibri" panose="020F0502020204030204" pitchFamily="34" charset="0"/>
                <a:cs typeface="Calibri" panose="020F0502020204030204" pitchFamily="34" charset="0"/>
              </a:rPr>
              <a:t>quantità</a:t>
            </a:r>
            <a:r>
              <a:rPr lang="en-US" sz="2800" b="1" dirty="0">
                <a:solidFill>
                  <a:srgbClr val="2E9A8F"/>
                </a:solidFill>
                <a:latin typeface="Calibri" panose="020F0502020204030204" pitchFamily="34" charset="0"/>
                <a:cs typeface="Calibri" panose="020F0502020204030204" pitchFamily="34" charset="0"/>
              </a:rPr>
              <a:t> </a:t>
            </a:r>
            <a:r>
              <a:rPr lang="en-US" sz="2800" b="1" dirty="0" err="1">
                <a:solidFill>
                  <a:srgbClr val="2E9A8F"/>
                </a:solidFill>
                <a:latin typeface="Calibri" panose="020F0502020204030204" pitchFamily="34" charset="0"/>
                <a:cs typeface="Calibri" panose="020F0502020204030204" pitchFamily="34" charset="0"/>
              </a:rPr>
              <a:t>di</a:t>
            </a:r>
            <a:r>
              <a:rPr lang="en-US" sz="2800" b="1" dirty="0">
                <a:solidFill>
                  <a:srgbClr val="2E9A8F"/>
                </a:solidFill>
                <a:latin typeface="Calibri" panose="020F0502020204030204" pitchFamily="34" charset="0"/>
                <a:cs typeface="Calibri" panose="020F0502020204030204" pitchFamily="34" charset="0"/>
              </a:rPr>
              <a:t> </a:t>
            </a:r>
            <a:r>
              <a:rPr lang="en-US" sz="2800" b="1" dirty="0" err="1">
                <a:solidFill>
                  <a:srgbClr val="2E9A8F"/>
                </a:solidFill>
                <a:latin typeface="Calibri" panose="020F0502020204030204" pitchFamily="34" charset="0"/>
                <a:cs typeface="Calibri" panose="020F0502020204030204" pitchFamily="34" charset="0"/>
              </a:rPr>
              <a:t>denaro</a:t>
            </a:r>
            <a:r>
              <a:rPr lang="en-US" sz="2800" b="1" dirty="0">
                <a:solidFill>
                  <a:srgbClr val="2E9A8F"/>
                </a:solidFill>
                <a:latin typeface="Calibri" panose="020F0502020204030204" pitchFamily="34" charset="0"/>
                <a:cs typeface="Calibri" panose="020F0502020204030204" pitchFamily="34" charset="0"/>
              </a:rPr>
              <a:t> </a:t>
            </a:r>
            <a:r>
              <a:rPr lang="en-US" sz="2800" dirty="0">
                <a:solidFill>
                  <a:schemeClr val="dk1"/>
                </a:solidFill>
                <a:latin typeface="Calibri" panose="020F0502020204030204" pitchFamily="34" charset="0"/>
                <a:cs typeface="Calibri" panose="020F0502020204030204" pitchFamily="34" charset="0"/>
              </a:rPr>
              <a:t>e </a:t>
            </a:r>
            <a:r>
              <a:rPr lang="en-US" sz="2800" dirty="0" err="1">
                <a:solidFill>
                  <a:schemeClr val="dk1"/>
                </a:solidFill>
                <a:latin typeface="Calibri" panose="020F0502020204030204" pitchFamily="34" charset="0"/>
                <a:cs typeface="Calibri" panose="020F0502020204030204" pitchFamily="34" charset="0"/>
              </a:rPr>
              <a:t>tenere</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traccia</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dei</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loro</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piccoli</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acquisti</a:t>
            </a:r>
            <a:r>
              <a:rPr lang="en-US" sz="2800" dirty="0">
                <a:solidFill>
                  <a:schemeClr val="dk1"/>
                </a:solidFill>
                <a:latin typeface="Calibri" panose="020F0502020204030204" pitchFamily="34" charset="0"/>
                <a:cs typeface="Calibri" panose="020F0502020204030204" pitchFamily="34" charset="0"/>
              </a:rPr>
              <a:t>. </a:t>
            </a:r>
          </a:p>
          <a:p>
            <a:pPr indent="-457200" algn="l">
              <a:buClr>
                <a:schemeClr val="tx1"/>
              </a:buClr>
              <a:buFont typeface="Arial" panose="020B0604020202020204" pitchFamily="34" charset="0"/>
              <a:buChar char="•"/>
            </a:pPr>
            <a:r>
              <a:rPr lang="en-US" sz="2800" dirty="0" err="1">
                <a:solidFill>
                  <a:schemeClr val="dk1"/>
                </a:solidFill>
                <a:latin typeface="Calibri" panose="020F0502020204030204" pitchFamily="34" charset="0"/>
                <a:cs typeface="Calibri" panose="020F0502020204030204" pitchFamily="34" charset="0"/>
              </a:rPr>
              <a:t>Cose</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utili</a:t>
            </a:r>
            <a:r>
              <a:rPr lang="en-US" sz="2800" dirty="0">
                <a:solidFill>
                  <a:schemeClr val="dk1"/>
                </a:solidFill>
                <a:latin typeface="Calibri" panose="020F0502020204030204" pitchFamily="34" charset="0"/>
                <a:cs typeface="Calibri" panose="020F0502020204030204" pitchFamily="34" charset="0"/>
              </a:rPr>
              <a:t> </a:t>
            </a:r>
            <a:r>
              <a:rPr lang="en-US" sz="2800" dirty="0" err="1">
                <a:solidFill>
                  <a:schemeClr val="dk1"/>
                </a:solidFill>
                <a:latin typeface="Calibri" panose="020F0502020204030204" pitchFamily="34" charset="0"/>
                <a:cs typeface="Calibri" panose="020F0502020204030204" pitchFamily="34" charset="0"/>
              </a:rPr>
              <a:t>da</a:t>
            </a:r>
            <a:r>
              <a:rPr lang="en-US" sz="2800" dirty="0">
                <a:solidFill>
                  <a:schemeClr val="dk1"/>
                </a:solidFill>
                <a:latin typeface="Calibri" panose="020F0502020204030204" pitchFamily="34" charset="0"/>
                <a:cs typeface="Calibri" panose="020F0502020204030204" pitchFamily="34" charset="0"/>
              </a:rPr>
              <a:t> fare con I bambini:</a:t>
            </a:r>
          </a:p>
          <a:p>
            <a:pPr indent="-457200" algn="l">
              <a:buClr>
                <a:schemeClr val="tx1"/>
              </a:buClr>
              <a:buFont typeface="Arial" panose="020B0604020202020204" pitchFamily="34" charset="0"/>
              <a:buChar char="•"/>
            </a:pPr>
            <a:endParaRPr lang="en-US" sz="2800" dirty="0">
              <a:solidFill>
                <a:schemeClr val="dk1"/>
              </a:solidFill>
              <a:latin typeface="Calibri" panose="020F0502020204030204" pitchFamily="34" charset="0"/>
              <a:cs typeface="Calibri" panose="020F0502020204030204" pitchFamily="34" charset="0"/>
            </a:endParaRPr>
          </a:p>
          <a:p>
            <a:pPr marL="1363663" lvl="1" indent="-457200">
              <a:buClr>
                <a:schemeClr val="tx1"/>
              </a:buClr>
              <a:buFont typeface="Wingdings" panose="05000000000000000000" pitchFamily="2" charset="2"/>
              <a:buChar char="v"/>
            </a:pPr>
            <a:r>
              <a:rPr lang="en-US" sz="2800" dirty="0" err="1">
                <a:solidFill>
                  <a:schemeClr val="tx1"/>
                </a:solidFill>
                <a:latin typeface="Calibri" panose="020F0502020204030204" pitchFamily="34" charset="0"/>
                <a:cs typeface="Calibri" panose="020F0502020204030204" pitchFamily="34" charset="0"/>
              </a:rPr>
              <a:t>Concedere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loro</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piccole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somme</a:t>
            </a:r>
            <a:r>
              <a:rPr lang="en-US" sz="2800" dirty="0">
                <a:solidFill>
                  <a:schemeClr val="tx1"/>
                </a:solidFill>
                <a:latin typeface="Calibri" panose="020F0502020204030204" pitchFamily="34" charset="0"/>
                <a:cs typeface="Calibri" panose="020F0502020204030204" pitchFamily="34" charset="0"/>
              </a:rPr>
              <a:t> o </a:t>
            </a:r>
            <a:r>
              <a:rPr lang="en-US" sz="2800" dirty="0" err="1">
                <a:solidFill>
                  <a:schemeClr val="tx1"/>
                </a:solidFill>
                <a:latin typeface="Calibri" panose="020F0502020204030204" pitchFamily="34" charset="0"/>
                <a:cs typeface="Calibri" panose="020F0502020204030204" pitchFamily="34" charset="0"/>
              </a:rPr>
              <a:t>paghetta</a:t>
            </a:r>
            <a:endParaRPr lang="en-US" sz="2800" dirty="0">
              <a:solidFill>
                <a:schemeClr val="tx1"/>
              </a:solidFill>
              <a:latin typeface="Calibri" panose="020F0502020204030204" pitchFamily="34" charset="0"/>
              <a:cs typeface="Calibri" panose="020F0502020204030204" pitchFamily="34" charset="0"/>
            </a:endParaRPr>
          </a:p>
          <a:p>
            <a:pPr marL="1363663" lvl="1" indent="-457200">
              <a:buClr>
                <a:schemeClr val="tx1"/>
              </a:buClr>
              <a:buFont typeface="Wingdings" panose="05000000000000000000" pitchFamily="2" charset="2"/>
              <a:buChar char="v"/>
            </a:pPr>
            <a:r>
              <a:rPr lang="en-US" sz="2800" dirty="0" err="1">
                <a:solidFill>
                  <a:schemeClr val="tx1"/>
                </a:solidFill>
                <a:latin typeface="Calibri" panose="020F0502020204030204" pitchFamily="34" charset="0"/>
                <a:cs typeface="Calibri" panose="020F0502020204030204" pitchFamily="34" charset="0"/>
              </a:rPr>
              <a:t>Aiutarli</a:t>
            </a:r>
            <a:r>
              <a:rPr lang="en-US" sz="2800" dirty="0">
                <a:solidFill>
                  <a:schemeClr val="tx1"/>
                </a:solidFill>
                <a:latin typeface="Calibri" panose="020F0502020204030204" pitchFamily="34" charset="0"/>
                <a:cs typeface="Calibri" panose="020F0502020204030204" pitchFamily="34" charset="0"/>
              </a:rPr>
              <a:t> a </a:t>
            </a:r>
            <a:r>
              <a:rPr lang="en-US" sz="2800" dirty="0" err="1">
                <a:solidFill>
                  <a:schemeClr val="tx1"/>
                </a:solidFill>
                <a:latin typeface="Calibri" panose="020F0502020204030204" pitchFamily="34" charset="0"/>
                <a:cs typeface="Calibri" panose="020F0502020204030204" pitchFamily="34" charset="0"/>
              </a:rPr>
              <a:t>leggere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piani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di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spesa</a:t>
            </a:r>
            <a:r>
              <a:rPr lang="en-US" sz="2800" dirty="0">
                <a:solidFill>
                  <a:schemeClr val="tx1"/>
                </a:solidFill>
                <a:latin typeface="Calibri" panose="020F0502020204030204" pitchFamily="34" charset="0"/>
                <a:cs typeface="Calibri" panose="020F0502020204030204" pitchFamily="34" charset="0"/>
              </a:rPr>
              <a:t> o budget </a:t>
            </a:r>
            <a:r>
              <a:rPr lang="en-US" sz="2800" dirty="0" err="1">
                <a:solidFill>
                  <a:schemeClr val="tx1"/>
                </a:solidFill>
                <a:latin typeface="Calibri" panose="020F0502020204030204" pitchFamily="34" charset="0"/>
                <a:cs typeface="Calibri" panose="020F0502020204030204" pitchFamily="34" charset="0"/>
              </a:rPr>
              <a:t>scritti</a:t>
            </a:r>
            <a:endParaRPr lang="en-US" sz="2800" dirty="0">
              <a:solidFill>
                <a:schemeClr val="tx1"/>
              </a:solidFill>
              <a:latin typeface="Calibri" panose="020F0502020204030204" pitchFamily="34" charset="0"/>
              <a:cs typeface="Calibri" panose="020F0502020204030204" pitchFamily="34" charset="0"/>
            </a:endParaRPr>
          </a:p>
          <a:p>
            <a:pPr marL="1363663" lvl="1" indent="-457200">
              <a:buClr>
                <a:schemeClr val="tx1"/>
              </a:buClr>
              <a:buFont typeface="Wingdings" panose="05000000000000000000" pitchFamily="2" charset="2"/>
              <a:buChar char="v"/>
            </a:pPr>
            <a:r>
              <a:rPr lang="en-US" sz="2800" dirty="0" err="1">
                <a:solidFill>
                  <a:schemeClr val="tx1"/>
                </a:solidFill>
                <a:latin typeface="Calibri" panose="020F0502020204030204" pitchFamily="34" charset="0"/>
                <a:cs typeface="Calibri" panose="020F0502020204030204" pitchFamily="34" charset="0"/>
              </a:rPr>
              <a:t>Incoraggiarli</a:t>
            </a:r>
            <a:r>
              <a:rPr lang="en-US" sz="2800" dirty="0">
                <a:solidFill>
                  <a:schemeClr val="tx1"/>
                </a:solidFill>
                <a:latin typeface="Calibri" panose="020F0502020204030204" pitchFamily="34" charset="0"/>
                <a:cs typeface="Calibri" panose="020F0502020204030204" pitchFamily="34" charset="0"/>
              </a:rPr>
              <a:t> a </a:t>
            </a:r>
            <a:r>
              <a:rPr lang="en-US" sz="2800" dirty="0" err="1">
                <a:solidFill>
                  <a:schemeClr val="tx1"/>
                </a:solidFill>
                <a:latin typeface="Calibri" panose="020F0502020204030204" pitchFamily="34" charset="0"/>
                <a:cs typeface="Calibri" panose="020F0502020204030204" pitchFamily="34" charset="0"/>
              </a:rPr>
              <a:t>tenere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traccia</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delle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proprie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spese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riguardo</a:t>
            </a:r>
            <a:r>
              <a:rPr lang="en-US" sz="2800" dirty="0">
                <a:solidFill>
                  <a:schemeClr val="tx1"/>
                </a:solidFill>
                <a:latin typeface="Calibri" panose="020F0502020204030204" pitchFamily="34" charset="0"/>
                <a:cs typeface="Calibri" panose="020F0502020204030204" pitchFamily="34" charset="0"/>
              </a:rPr>
              <a:t> a </a:t>
            </a:r>
            <a:r>
              <a:rPr lang="en-US" sz="2800" dirty="0" err="1">
                <a:solidFill>
                  <a:schemeClr val="accent2"/>
                </a:solidFill>
                <a:latin typeface="Calibri" panose="020F0502020204030204" pitchFamily="34" charset="0"/>
                <a:cs typeface="Calibri" panose="020F0502020204030204" pitchFamily="34" charset="0"/>
              </a:rPr>
              <a:t>bisogni</a:t>
            </a:r>
            <a:r>
              <a:rPr lang="en-US" sz="2800" dirty="0">
                <a:solidFill>
                  <a:schemeClr val="accent2"/>
                </a:solidFill>
                <a:latin typeface="Calibri" panose="020F0502020204030204" pitchFamily="34" charset="0"/>
                <a:cs typeface="Calibri" panose="020F0502020204030204" pitchFamily="34" charset="0"/>
              </a:rPr>
              <a:t> </a:t>
            </a:r>
          </a:p>
          <a:p>
            <a:pPr marL="1363663" lvl="1" indent="-457200">
              <a:buClr>
                <a:schemeClr val="tx1"/>
              </a:buClr>
              <a:buNone/>
            </a:pPr>
            <a:r>
              <a:rPr lang="en-US" sz="2800" dirty="0">
                <a:solidFill>
                  <a:schemeClr val="accent2"/>
                </a:solidFill>
                <a:latin typeface="Calibri" panose="020F0502020204030204" pitchFamily="34" charset="0"/>
                <a:cs typeface="Calibri" panose="020F0502020204030204" pitchFamily="34" charset="0"/>
              </a:rPr>
              <a:t> e </a:t>
            </a:r>
            <a:r>
              <a:rPr lang="en-US" sz="2800" dirty="0" err="1">
                <a:solidFill>
                  <a:schemeClr val="accent2"/>
                </a:solidFill>
                <a:latin typeface="Calibri" panose="020F0502020204030204" pitchFamily="34" charset="0"/>
                <a:cs typeface="Calibri" panose="020F0502020204030204" pitchFamily="34" charset="0"/>
              </a:rPr>
              <a:t>desideri</a:t>
            </a:r>
            <a:r>
              <a:rPr lang="en-US" sz="2800" dirty="0">
                <a:solidFill>
                  <a:schemeClr val="tx1"/>
                </a:solidFill>
                <a:latin typeface="Calibri" panose="020F0502020204030204" pitchFamily="34" charset="0"/>
                <a:cs typeface="Calibri" panose="020F0502020204030204" pitchFamily="34" charset="0"/>
              </a:rPr>
              <a:t> </a:t>
            </a:r>
            <a:r>
              <a:rPr lang="en-US" sz="2800" dirty="0">
                <a:solidFill>
                  <a:schemeClr val="dk1"/>
                </a:solidFill>
                <a:latin typeface="Calibri" panose="020F0502020204030204" pitchFamily="34" charset="0"/>
                <a:cs typeface="Calibri" panose="020F0502020204030204" pitchFamily="34" charset="0"/>
                <a:sym typeface="Calibri"/>
              </a:rPr>
              <a:t> </a:t>
            </a:r>
          </a:p>
          <a:p>
            <a:pPr indent="-457200" algn="l">
              <a:buClr>
                <a:schemeClr val="tx1"/>
              </a:buClr>
              <a:buFont typeface="Arial" panose="020B0604020202020204" pitchFamily="34" charset="0"/>
              <a:buChar char="•"/>
            </a:pPr>
            <a:endParaRPr lang="en-US" sz="2800" dirty="0">
              <a:solidFill>
                <a:schemeClr val="dk1"/>
              </a:solidFill>
              <a:latin typeface="Calibri" panose="020F0502020204030204" pitchFamily="34" charset="0"/>
              <a:cs typeface="Calibri" panose="020F0502020204030204" pitchFamily="34" charset="0"/>
            </a:endParaRPr>
          </a:p>
          <a:p>
            <a:pPr marL="449263" indent="0" algn="l">
              <a:buClr>
                <a:schemeClr val="tx1"/>
              </a:buClr>
            </a:pPr>
            <a:endParaRPr lang="en-US" sz="2800" dirty="0">
              <a:solidFill>
                <a:schemeClr val="dk1"/>
              </a:solidFill>
              <a:latin typeface="Calibri" panose="020F0502020204030204" pitchFamily="34" charset="0"/>
              <a:cs typeface="Calibri" panose="020F0502020204030204" pitchFamily="34" charset="0"/>
            </a:endParaRPr>
          </a:p>
        </p:txBody>
      </p:sp>
      <p:sp>
        <p:nvSpPr>
          <p:cNvPr id="10" name="Rettangolo 9">
            <a:extLst>
              <a:ext uri="{FF2B5EF4-FFF2-40B4-BE49-F238E27FC236}">
                <a16:creationId xmlns:a16="http://schemas.microsoft.com/office/drawing/2014/main" id="{D3C19CF5-7D2C-4D54-877E-8BE31BDF193C}"/>
              </a:ext>
            </a:extLst>
          </p:cNvPr>
          <p:cNvSpPr/>
          <p:nvPr/>
        </p:nvSpPr>
        <p:spPr>
          <a:xfrm>
            <a:off x="-373396" y="6272327"/>
            <a:ext cx="14049359" cy="461665"/>
          </a:xfrm>
          <a:prstGeom prst="rect">
            <a:avLst/>
          </a:prstGeom>
        </p:spPr>
        <p:txBody>
          <a:bodyPr wrap="none">
            <a:spAutoFit/>
          </a:bodyPr>
          <a:lstStyle/>
          <a:p>
            <a:pPr marL="449263" indent="0">
              <a:buClr>
                <a:schemeClr val="tx1"/>
              </a:buClr>
            </a:pPr>
            <a:r>
              <a:rPr lang="en-US" sz="2400" b="1" dirty="0">
                <a:solidFill>
                  <a:schemeClr val="accent1"/>
                </a:solidFill>
                <a:latin typeface="Calibri" panose="020F0502020204030204" pitchFamily="34" charset="0"/>
                <a:cs typeface="Calibri" panose="020F0502020204030204" pitchFamily="34" charset="0"/>
              </a:rPr>
              <a:t>TUTTE QUESTE AZIONI AIUTERANNO I BAMBINI A DIVENTARE ADULTI ECONOMICAMENTE RESPONSABILI.</a:t>
            </a:r>
            <a:endParaRPr lang="it-IT" sz="2400" b="1" dirty="0">
              <a:solidFill>
                <a:schemeClr val="accent1"/>
              </a:solidFill>
            </a:endParaRPr>
          </a:p>
        </p:txBody>
      </p:sp>
      <p:pic>
        <p:nvPicPr>
          <p:cNvPr id="4098" name="Picture 2" descr="wood, play, money, nostalgia, blue, paper, toy, grandma, product, apron, doll, art, drawing, euro, nostalgic, pension, save, children toys, savings book, bank note, pocket money, pension shortening, pension increase">
            <a:extLst>
              <a:ext uri="{FF2B5EF4-FFF2-40B4-BE49-F238E27FC236}">
                <a16:creationId xmlns:a16="http://schemas.microsoft.com/office/drawing/2014/main" id="{C5B3FA64-D34E-465B-BA9D-CA6054307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902" y="2743199"/>
            <a:ext cx="2844227" cy="168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88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3"/>
          <p:cNvSpPr txBox="1">
            <a:spLocks noGrp="1"/>
          </p:cNvSpPr>
          <p:nvPr>
            <p:ph type="body" idx="2"/>
          </p:nvPr>
        </p:nvSpPr>
        <p:spPr>
          <a:xfrm>
            <a:off x="500064"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GB" dirty="0"/>
              <a:t>Bambini in </a:t>
            </a:r>
            <a:r>
              <a:rPr lang="en-GB" dirty="0" err="1"/>
              <a:t>età</a:t>
            </a:r>
            <a:r>
              <a:rPr lang="en-GB" dirty="0"/>
              <a:t> </a:t>
            </a:r>
            <a:r>
              <a:rPr lang="en-GB" dirty="0" err="1"/>
              <a:t>scolare</a:t>
            </a:r>
            <a:r>
              <a:rPr lang="en-GB" dirty="0"/>
              <a:t>: </a:t>
            </a:r>
            <a:r>
              <a:rPr lang="en-GB" dirty="0" err="1"/>
              <a:t>Fumetti</a:t>
            </a:r>
            <a:r>
              <a:rPr lang="en-GB" dirty="0"/>
              <a:t> Money Matters</a:t>
            </a:r>
            <a:endParaRPr dirty="0"/>
          </a:p>
        </p:txBody>
      </p:sp>
      <p:sp>
        <p:nvSpPr>
          <p:cNvPr id="150" name="Google Shape;150;p13"/>
          <p:cNvSpPr txBox="1"/>
          <p:nvPr/>
        </p:nvSpPr>
        <p:spPr>
          <a:xfrm>
            <a:off x="5866678" y="2844929"/>
            <a:ext cx="7159512" cy="2677616"/>
          </a:xfrm>
          <a:prstGeom prst="rect">
            <a:avLst/>
          </a:prstGeom>
          <a:noFill/>
          <a:ln>
            <a:noFill/>
          </a:ln>
        </p:spPr>
        <p:txBody>
          <a:bodyPr spcFirstLastPara="1" wrap="square" lIns="91425" tIns="45700" rIns="91425" bIns="45700" anchor="t" anchorCtr="0">
            <a:spAutoFit/>
          </a:bodyPr>
          <a:lstStyle/>
          <a:p>
            <a:pPr lvl="0"/>
            <a:r>
              <a:rPr lang="en-US" sz="2800" dirty="0" err="1">
                <a:solidFill>
                  <a:schemeClr val="tx1"/>
                </a:solidFill>
                <a:latin typeface="Calibri"/>
                <a:ea typeface="Calibri"/>
                <a:cs typeface="Calibri"/>
                <a:sym typeface="Calibri"/>
              </a:rPr>
              <a:t>Puoi</a:t>
            </a:r>
            <a:r>
              <a:rPr lang="en-US" sz="2800" dirty="0">
                <a:solidFill>
                  <a:schemeClr val="tx1"/>
                </a:solidFill>
                <a:latin typeface="Calibri"/>
                <a:ea typeface="Calibri"/>
                <a:cs typeface="Calibri"/>
                <a:sym typeface="Calibri"/>
              </a:rPr>
              <a:t> </a:t>
            </a:r>
            <a:r>
              <a:rPr lang="en-US" sz="2800" dirty="0" err="1">
                <a:solidFill>
                  <a:schemeClr val="tx1"/>
                </a:solidFill>
                <a:latin typeface="Calibri"/>
                <a:ea typeface="Calibri"/>
                <a:cs typeface="Calibri"/>
                <a:sym typeface="Calibri"/>
              </a:rPr>
              <a:t>utilizzare</a:t>
            </a:r>
            <a:r>
              <a:rPr lang="en-US" sz="2800" dirty="0">
                <a:solidFill>
                  <a:schemeClr val="tx1"/>
                </a:solidFill>
                <a:latin typeface="Calibri"/>
                <a:ea typeface="Calibri"/>
                <a:cs typeface="Calibri"/>
                <a:sym typeface="Calibri"/>
              </a:rPr>
              <a:t> </a:t>
            </a:r>
            <a:r>
              <a:rPr lang="en-US" sz="2800" dirty="0" err="1">
                <a:solidFill>
                  <a:schemeClr val="tx1"/>
                </a:solidFill>
                <a:latin typeface="Calibri"/>
                <a:ea typeface="Calibri"/>
                <a:cs typeface="Calibri"/>
                <a:sym typeface="Calibri"/>
              </a:rPr>
              <a:t>il</a:t>
            </a:r>
            <a:r>
              <a:rPr lang="en-US" sz="2800" dirty="0">
                <a:solidFill>
                  <a:schemeClr val="tx1"/>
                </a:solidFill>
                <a:latin typeface="Calibri"/>
                <a:ea typeface="Calibri"/>
                <a:cs typeface="Calibri"/>
                <a:sym typeface="Calibri"/>
              </a:rPr>
              <a:t> </a:t>
            </a:r>
            <a:r>
              <a:rPr lang="en-US" sz="2800" b="1" dirty="0">
                <a:solidFill>
                  <a:schemeClr val="accent6">
                    <a:lumMod val="75000"/>
                  </a:schemeClr>
                </a:solidFill>
                <a:latin typeface="Calibri"/>
                <a:ea typeface="Calibri"/>
                <a:cs typeface="Calibri"/>
                <a:sym typeface="Calibri"/>
              </a:rPr>
              <a:t>PIANO BUDGET </a:t>
            </a:r>
            <a:r>
              <a:rPr lang="en-US" sz="2800" b="1" dirty="0">
                <a:solidFill>
                  <a:srgbClr val="C00000"/>
                </a:solidFill>
                <a:latin typeface="Calibri"/>
                <a:ea typeface="Calibri"/>
                <a:cs typeface="Calibri"/>
                <a:sym typeface="Calibri"/>
              </a:rPr>
              <a:t>MONEY MATTERS</a:t>
            </a:r>
            <a:r>
              <a:rPr lang="en-US" sz="2800" b="1" dirty="0">
                <a:solidFill>
                  <a:schemeClr val="accent6">
                    <a:lumMod val="75000"/>
                  </a:schemeClr>
                </a:solidFill>
                <a:latin typeface="Calibri"/>
                <a:ea typeface="Calibri"/>
                <a:cs typeface="Calibri"/>
                <a:sym typeface="Calibri"/>
              </a:rPr>
              <a:t>!</a:t>
            </a:r>
          </a:p>
          <a:p>
            <a:pPr lvl="0"/>
            <a:r>
              <a:rPr lang="en-US" sz="2800" b="1" dirty="0">
                <a:solidFill>
                  <a:schemeClr val="accent6"/>
                </a:solidFill>
                <a:latin typeface="Calibri"/>
                <a:ea typeface="Calibri"/>
                <a:cs typeface="Calibri"/>
                <a:sym typeface="Calibri"/>
              </a:rPr>
              <a:t> </a:t>
            </a:r>
          </a:p>
          <a:p>
            <a:pPr lvl="0"/>
            <a:r>
              <a:rPr lang="en-US" sz="2800" dirty="0" err="1">
                <a:solidFill>
                  <a:schemeClr val="tx1"/>
                </a:solidFill>
                <a:latin typeface="Calibri"/>
                <a:ea typeface="Calibri"/>
                <a:cs typeface="Calibri"/>
                <a:sym typeface="Calibri"/>
              </a:rPr>
              <a:t>Esso</a:t>
            </a:r>
            <a:r>
              <a:rPr lang="en-US" sz="2800" dirty="0">
                <a:solidFill>
                  <a:schemeClr val="tx1"/>
                </a:solidFill>
                <a:latin typeface="Calibri"/>
                <a:ea typeface="Calibri"/>
                <a:cs typeface="Calibri"/>
                <a:sym typeface="Calibri"/>
              </a:rPr>
              <a:t> è utile per </a:t>
            </a:r>
            <a:r>
              <a:rPr lang="en-US" sz="2800" dirty="0" err="1">
                <a:solidFill>
                  <a:schemeClr val="tx1"/>
                </a:solidFill>
                <a:latin typeface="Calibri"/>
                <a:ea typeface="Calibri"/>
                <a:cs typeface="Calibri"/>
                <a:sym typeface="Calibri"/>
              </a:rPr>
              <a:t>insegnare</a:t>
            </a:r>
            <a:r>
              <a:rPr lang="en-US" sz="2800" dirty="0">
                <a:solidFill>
                  <a:schemeClr val="tx1"/>
                </a:solidFill>
                <a:latin typeface="Calibri"/>
                <a:ea typeface="Calibri"/>
                <a:cs typeface="Calibri"/>
                <a:sym typeface="Calibri"/>
              </a:rPr>
              <a:t> </a:t>
            </a:r>
            <a:r>
              <a:rPr lang="en-US" sz="2800" dirty="0" err="1">
                <a:solidFill>
                  <a:schemeClr val="tx1"/>
                </a:solidFill>
                <a:latin typeface="Calibri"/>
                <a:ea typeface="Calibri"/>
                <a:cs typeface="Calibri"/>
                <a:sym typeface="Calibri"/>
              </a:rPr>
              <a:t>ai</a:t>
            </a:r>
            <a:r>
              <a:rPr lang="en-US" sz="2800" dirty="0">
                <a:solidFill>
                  <a:schemeClr val="tx1"/>
                </a:solidFill>
                <a:latin typeface="Calibri"/>
                <a:ea typeface="Calibri"/>
                <a:cs typeface="Calibri"/>
                <a:sym typeface="Calibri"/>
              </a:rPr>
              <a:t> bambini come </a:t>
            </a:r>
            <a:r>
              <a:rPr lang="en-US" sz="2800" dirty="0" err="1">
                <a:solidFill>
                  <a:schemeClr val="tx1"/>
                </a:solidFill>
                <a:latin typeface="Calibri"/>
                <a:ea typeface="Calibri"/>
                <a:cs typeface="Calibri"/>
                <a:sym typeface="Calibri"/>
              </a:rPr>
              <a:t>spendere</a:t>
            </a:r>
            <a:r>
              <a:rPr lang="en-US" sz="2800" dirty="0">
                <a:solidFill>
                  <a:schemeClr val="tx1"/>
                </a:solidFill>
                <a:latin typeface="Calibri"/>
                <a:ea typeface="Calibri"/>
                <a:cs typeface="Calibri"/>
                <a:sym typeface="Calibri"/>
              </a:rPr>
              <a:t> e </a:t>
            </a:r>
            <a:r>
              <a:rPr lang="en-US" sz="2800" dirty="0" err="1">
                <a:solidFill>
                  <a:schemeClr val="tx1"/>
                </a:solidFill>
                <a:latin typeface="Calibri"/>
                <a:ea typeface="Calibri"/>
                <a:cs typeface="Calibri"/>
                <a:sym typeface="Calibri"/>
              </a:rPr>
              <a:t>risparmiare</a:t>
            </a:r>
            <a:r>
              <a:rPr lang="en-US" sz="2800" dirty="0">
                <a:solidFill>
                  <a:schemeClr val="tx1"/>
                </a:solidFill>
                <a:latin typeface="Calibri"/>
                <a:ea typeface="Calibri"/>
                <a:cs typeface="Calibri"/>
                <a:sym typeface="Calibri"/>
              </a:rPr>
              <a:t> </a:t>
            </a:r>
            <a:r>
              <a:rPr lang="en-US" sz="2800" dirty="0" err="1">
                <a:solidFill>
                  <a:schemeClr val="tx1"/>
                </a:solidFill>
                <a:latin typeface="Calibri"/>
                <a:ea typeface="Calibri"/>
                <a:cs typeface="Calibri"/>
                <a:sym typeface="Calibri"/>
              </a:rPr>
              <a:t>il</a:t>
            </a:r>
            <a:r>
              <a:rPr lang="en-US" sz="2800" dirty="0">
                <a:solidFill>
                  <a:schemeClr val="tx1"/>
                </a:solidFill>
                <a:latin typeface="Calibri"/>
                <a:ea typeface="Calibri"/>
                <a:cs typeface="Calibri"/>
                <a:sym typeface="Calibri"/>
              </a:rPr>
              <a:t> </a:t>
            </a:r>
            <a:r>
              <a:rPr lang="en-US" sz="2800" dirty="0" err="1">
                <a:solidFill>
                  <a:schemeClr val="tx1"/>
                </a:solidFill>
                <a:latin typeface="Calibri"/>
                <a:ea typeface="Calibri"/>
                <a:cs typeface="Calibri"/>
                <a:sym typeface="Calibri"/>
              </a:rPr>
              <a:t>denaro</a:t>
            </a:r>
            <a:r>
              <a:rPr lang="en-US" sz="2800" dirty="0">
                <a:solidFill>
                  <a:schemeClr val="tx1"/>
                </a:solidFill>
                <a:latin typeface="Calibri"/>
                <a:ea typeface="Calibri"/>
                <a:cs typeface="Calibri"/>
                <a:sym typeface="Calibri"/>
              </a:rPr>
              <a:t> </a:t>
            </a:r>
            <a:r>
              <a:rPr lang="en-US" sz="2800" dirty="0" err="1">
                <a:solidFill>
                  <a:schemeClr val="tx1"/>
                </a:solidFill>
                <a:latin typeface="Calibri"/>
                <a:ea typeface="Calibri"/>
                <a:cs typeface="Calibri"/>
                <a:sym typeface="Calibri"/>
              </a:rPr>
              <a:t>ogni</a:t>
            </a:r>
            <a:r>
              <a:rPr lang="en-US" sz="2800" dirty="0">
                <a:solidFill>
                  <a:schemeClr val="tx1"/>
                </a:solidFill>
                <a:latin typeface="Calibri"/>
                <a:ea typeface="Calibri"/>
                <a:cs typeface="Calibri"/>
                <a:sym typeface="Calibri"/>
              </a:rPr>
              <a:t> </a:t>
            </a:r>
            <a:r>
              <a:rPr lang="en-US" sz="2800" dirty="0" err="1">
                <a:solidFill>
                  <a:schemeClr val="tx1"/>
                </a:solidFill>
                <a:latin typeface="Calibri"/>
                <a:ea typeface="Calibri"/>
                <a:cs typeface="Calibri"/>
                <a:sym typeface="Calibri"/>
              </a:rPr>
              <a:t>settimana</a:t>
            </a:r>
            <a:r>
              <a:rPr lang="en-US" sz="2800" dirty="0">
                <a:solidFill>
                  <a:schemeClr val="tx1"/>
                </a:solidFill>
                <a:latin typeface="Calibri"/>
                <a:ea typeface="Calibri"/>
                <a:cs typeface="Calibri"/>
                <a:sym typeface="Calibri"/>
              </a:rPr>
              <a:t>/</a:t>
            </a:r>
            <a:r>
              <a:rPr lang="en-US" sz="2800" dirty="0" err="1">
                <a:solidFill>
                  <a:schemeClr val="tx1"/>
                </a:solidFill>
                <a:latin typeface="Calibri"/>
                <a:ea typeface="Calibri"/>
                <a:cs typeface="Calibri"/>
                <a:sym typeface="Calibri"/>
              </a:rPr>
              <a:t>mese</a:t>
            </a:r>
            <a:r>
              <a:rPr lang="en-US" sz="2800" dirty="0">
                <a:solidFill>
                  <a:schemeClr val="tx1"/>
                </a:solidFill>
                <a:latin typeface="Calibri"/>
                <a:ea typeface="Calibri"/>
                <a:cs typeface="Calibri"/>
                <a:sym typeface="Calibri"/>
              </a:rPr>
              <a:t>/</a:t>
            </a:r>
            <a:r>
              <a:rPr lang="en-US" sz="2800" dirty="0" err="1">
                <a:solidFill>
                  <a:schemeClr val="tx1"/>
                </a:solidFill>
                <a:latin typeface="Calibri"/>
                <a:ea typeface="Calibri"/>
                <a:cs typeface="Calibri"/>
                <a:sym typeface="Calibri"/>
              </a:rPr>
              <a:t>ecc</a:t>
            </a:r>
            <a:endParaRPr lang="en-US" sz="2800" dirty="0">
              <a:solidFill>
                <a:schemeClr val="tx1"/>
              </a:solidFill>
              <a:latin typeface="Calibri"/>
              <a:ea typeface="Calibri"/>
              <a:cs typeface="Calibri"/>
              <a:sym typeface="Calibri"/>
            </a:endParaRPr>
          </a:p>
        </p:txBody>
      </p:sp>
      <p:pic>
        <p:nvPicPr>
          <p:cNvPr id="1028" name="Picture 4" descr="https://lh4.googleusercontent.com/aTQUYz7NuKSuEqfJPZTtKFteNmCve2iTznQVGC5TuY81t0z96te9eYUpYnUIWYFLk78clB0AoDS7kkotH_B2efflvMh7xNa5swub8JDovY_512bW_X3Bnyvu4lsl6TqbS5iqjwk">
            <a:extLst>
              <a:ext uri="{FF2B5EF4-FFF2-40B4-BE49-F238E27FC236}">
                <a16:creationId xmlns:a16="http://schemas.microsoft.com/office/drawing/2014/main" id="{35C3C4A7-D0B0-4F44-AF75-18A870EA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32" y="1700464"/>
            <a:ext cx="4716379" cy="537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5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58507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it-IT" dirty="0"/>
              <a:t>Bambini in età scolare e adolescenti</a:t>
            </a:r>
          </a:p>
        </p:txBody>
      </p:sp>
      <p:sp>
        <p:nvSpPr>
          <p:cNvPr id="6" name="Segnaposto testo 5">
            <a:extLst>
              <a:ext uri="{FF2B5EF4-FFF2-40B4-BE49-F238E27FC236}">
                <a16:creationId xmlns:a16="http://schemas.microsoft.com/office/drawing/2014/main" id="{DCCFB33A-E983-43A7-B605-19B32D1BE798}"/>
              </a:ext>
            </a:extLst>
          </p:cNvPr>
          <p:cNvSpPr>
            <a:spLocks noGrp="1"/>
          </p:cNvSpPr>
          <p:nvPr>
            <p:ph type="body" idx="1"/>
          </p:nvPr>
        </p:nvSpPr>
        <p:spPr>
          <a:xfrm>
            <a:off x="592930" y="1378345"/>
            <a:ext cx="12331402" cy="1768475"/>
          </a:xfrm>
        </p:spPr>
        <p:txBody>
          <a:bodyPr/>
          <a:lstStyle/>
          <a:p>
            <a:pPr marL="0" indent="0" algn="l">
              <a:buClr>
                <a:schemeClr val="tx1"/>
              </a:buClr>
            </a:pPr>
            <a:r>
              <a:rPr lang="it-IT" sz="3200" b="1" dirty="0">
                <a:solidFill>
                  <a:schemeClr val="accent1"/>
                </a:solidFill>
                <a:latin typeface="Calibri" panose="020F0502020204030204" pitchFamily="34" charset="0"/>
                <a:cs typeface="Calibri" panose="020F0502020204030204" pitchFamily="34" charset="0"/>
              </a:rPr>
              <a:t>13-18 ANNI: </a:t>
            </a:r>
            <a:r>
              <a:rPr lang="en-GB" sz="2800" dirty="0" err="1">
                <a:solidFill>
                  <a:schemeClr val="dk1"/>
                </a:solidFill>
                <a:latin typeface="Calibri" panose="020F0502020204030204" pitchFamily="34" charset="0"/>
                <a:cs typeface="Calibri" panose="020F0502020204030204" pitchFamily="34" charset="0"/>
              </a:rPr>
              <a:t>gli</a:t>
            </a:r>
            <a:r>
              <a:rPr lang="en-GB" sz="2800" dirty="0">
                <a:solidFill>
                  <a:schemeClr val="dk1"/>
                </a:solidFill>
                <a:latin typeface="Calibri" panose="020F0502020204030204" pitchFamily="34" charset="0"/>
                <a:cs typeface="Calibri" panose="020F0502020204030204" pitchFamily="34" charset="0"/>
              </a:rPr>
              <a:t> </a:t>
            </a:r>
            <a:r>
              <a:rPr lang="en-GB" sz="2800" dirty="0" err="1">
                <a:solidFill>
                  <a:schemeClr val="dk1"/>
                </a:solidFill>
                <a:latin typeface="Calibri" panose="020F0502020204030204" pitchFamily="34" charset="0"/>
                <a:cs typeface="Calibri" panose="020F0502020204030204" pitchFamily="34" charset="0"/>
              </a:rPr>
              <a:t>adolescenti</a:t>
            </a:r>
            <a:r>
              <a:rPr lang="en-GB" sz="2800" dirty="0">
                <a:solidFill>
                  <a:schemeClr val="dk1"/>
                </a:solidFill>
                <a:latin typeface="Calibri" panose="020F0502020204030204" pitchFamily="34" charset="0"/>
                <a:cs typeface="Calibri" panose="020F0502020204030204" pitchFamily="34" charset="0"/>
              </a:rPr>
              <a:t> </a:t>
            </a:r>
            <a:r>
              <a:rPr lang="en-GB" sz="2800" dirty="0" err="1">
                <a:solidFill>
                  <a:schemeClr val="dk1"/>
                </a:solidFill>
                <a:latin typeface="Calibri" panose="020F0502020204030204" pitchFamily="34" charset="0"/>
                <a:cs typeface="Calibri" panose="020F0502020204030204" pitchFamily="34" charset="0"/>
              </a:rPr>
              <a:t>sono</a:t>
            </a:r>
            <a:r>
              <a:rPr lang="en-GB" sz="2800" dirty="0">
                <a:solidFill>
                  <a:schemeClr val="dk1"/>
                </a:solidFill>
                <a:latin typeface="Calibri" panose="020F0502020204030204" pitchFamily="34" charset="0"/>
                <a:cs typeface="Calibri" panose="020F0502020204030204" pitchFamily="34" charset="0"/>
              </a:rPr>
              <a:t> </a:t>
            </a:r>
            <a:r>
              <a:rPr lang="en-GB" sz="2800" dirty="0" err="1">
                <a:solidFill>
                  <a:schemeClr val="dk1"/>
                </a:solidFill>
                <a:latin typeface="Calibri" panose="020F0502020204030204" pitchFamily="34" charset="0"/>
                <a:cs typeface="Calibri" panose="020F0502020204030204" pitchFamily="34" charset="0"/>
              </a:rPr>
              <a:t>abbastanza</a:t>
            </a:r>
            <a:r>
              <a:rPr lang="en-GB" sz="2800" dirty="0">
                <a:solidFill>
                  <a:schemeClr val="dk1"/>
                </a:solidFill>
                <a:latin typeface="Calibri" panose="020F0502020204030204" pitchFamily="34" charset="0"/>
                <a:cs typeface="Calibri" panose="020F0502020204030204" pitchFamily="34" charset="0"/>
              </a:rPr>
              <a:t> </a:t>
            </a:r>
            <a:r>
              <a:rPr lang="en-GB" sz="2800" dirty="0" err="1">
                <a:solidFill>
                  <a:schemeClr val="dk1"/>
                </a:solidFill>
                <a:latin typeface="Calibri" panose="020F0502020204030204" pitchFamily="34" charset="0"/>
                <a:cs typeface="Calibri" panose="020F0502020204030204" pitchFamily="34" charset="0"/>
              </a:rPr>
              <a:t>maturi</a:t>
            </a:r>
            <a:r>
              <a:rPr lang="en-GB" sz="2800" dirty="0">
                <a:solidFill>
                  <a:schemeClr val="dk1"/>
                </a:solidFill>
                <a:latin typeface="Calibri" panose="020F0502020204030204" pitchFamily="34" charset="0"/>
                <a:cs typeface="Calibri" panose="020F0502020204030204" pitchFamily="34" charset="0"/>
              </a:rPr>
              <a:t> </a:t>
            </a:r>
            <a:r>
              <a:rPr lang="en-GB" sz="2800" dirty="0" err="1">
                <a:solidFill>
                  <a:schemeClr val="dk1"/>
                </a:solidFill>
                <a:latin typeface="Calibri" panose="020F0502020204030204" pitchFamily="34" charset="0"/>
                <a:cs typeface="Calibri" panose="020F0502020204030204" pitchFamily="34" charset="0"/>
              </a:rPr>
              <a:t>da</a:t>
            </a:r>
            <a:r>
              <a:rPr lang="en-GB" sz="2800" dirty="0">
                <a:solidFill>
                  <a:schemeClr val="dk1"/>
                </a:solidFill>
                <a:latin typeface="Calibri" panose="020F0502020204030204" pitchFamily="34" charset="0"/>
                <a:cs typeface="Calibri" panose="020F0502020204030204" pitchFamily="34" charset="0"/>
              </a:rPr>
              <a:t> </a:t>
            </a:r>
            <a:r>
              <a:rPr lang="en-GB" sz="2800" dirty="0" err="1">
                <a:solidFill>
                  <a:schemeClr val="dk1"/>
                </a:solidFill>
                <a:latin typeface="Calibri" panose="020F0502020204030204" pitchFamily="34" charset="0"/>
                <a:cs typeface="Calibri" panose="020F0502020204030204" pitchFamily="34" charset="0"/>
              </a:rPr>
              <a:t>comprendere</a:t>
            </a:r>
            <a:r>
              <a:rPr lang="en-GB" sz="2800" dirty="0">
                <a:solidFill>
                  <a:schemeClr val="dk1"/>
                </a:solidFill>
                <a:latin typeface="Calibri" panose="020F0502020204030204" pitchFamily="34" charset="0"/>
                <a:cs typeface="Calibri" panose="020F0502020204030204" pitchFamily="34" charset="0"/>
              </a:rPr>
              <a:t> </a:t>
            </a:r>
            <a:r>
              <a:rPr lang="en-GB" sz="2800" dirty="0" err="1">
                <a:solidFill>
                  <a:schemeClr val="dk1"/>
                </a:solidFill>
                <a:latin typeface="Calibri" panose="020F0502020204030204" pitchFamily="34" charset="0"/>
                <a:cs typeface="Calibri" panose="020F0502020204030204" pitchFamily="34" charset="0"/>
              </a:rPr>
              <a:t>diversi</a:t>
            </a:r>
            <a:r>
              <a:rPr lang="en-GB" sz="2800" dirty="0">
                <a:solidFill>
                  <a:schemeClr val="dk1"/>
                </a:solidFill>
                <a:latin typeface="Calibri" panose="020F0502020204030204" pitchFamily="34" charset="0"/>
                <a:cs typeface="Calibri" panose="020F0502020204030204" pitchFamily="34" charset="0"/>
              </a:rPr>
              <a:t> </a:t>
            </a:r>
            <a:r>
              <a:rPr lang="en-GB" sz="2800" dirty="0" err="1">
                <a:solidFill>
                  <a:schemeClr val="dk1"/>
                </a:solidFill>
                <a:latin typeface="Calibri" panose="020F0502020204030204" pitchFamily="34" charset="0"/>
                <a:cs typeface="Calibri" panose="020F0502020204030204" pitchFamily="34" charset="0"/>
              </a:rPr>
              <a:t>concetti</a:t>
            </a:r>
            <a:r>
              <a:rPr lang="en-GB" sz="2800" dirty="0">
                <a:solidFill>
                  <a:schemeClr val="dk1"/>
                </a:solidFill>
                <a:latin typeface="Calibri" panose="020F0502020204030204" pitchFamily="34" charset="0"/>
                <a:cs typeface="Calibri" panose="020F0502020204030204" pitchFamily="34" charset="0"/>
              </a:rPr>
              <a:t> </a:t>
            </a:r>
            <a:r>
              <a:rPr lang="en-GB" sz="2800" dirty="0" err="1">
                <a:solidFill>
                  <a:schemeClr val="dk1"/>
                </a:solidFill>
                <a:latin typeface="Calibri" panose="020F0502020204030204" pitchFamily="34" charset="0"/>
                <a:cs typeface="Calibri" panose="020F0502020204030204" pitchFamily="34" charset="0"/>
              </a:rPr>
              <a:t>finanziari</a:t>
            </a:r>
            <a:r>
              <a:rPr lang="en-GB" sz="2800" dirty="0">
                <a:solidFill>
                  <a:schemeClr val="dk1"/>
                </a:solidFill>
                <a:latin typeface="Calibri" panose="020F0502020204030204" pitchFamily="34" charset="0"/>
                <a:cs typeface="Calibri" panose="020F0502020204030204" pitchFamily="34" charset="0"/>
              </a:rPr>
              <a:t> come ad </a:t>
            </a:r>
            <a:r>
              <a:rPr lang="en-GB" sz="2800" dirty="0" err="1">
                <a:solidFill>
                  <a:schemeClr val="dk1"/>
                </a:solidFill>
                <a:latin typeface="Calibri" panose="020F0502020204030204" pitchFamily="34" charset="0"/>
                <a:cs typeface="Calibri" panose="020F0502020204030204" pitchFamily="34" charset="0"/>
              </a:rPr>
              <a:t>esempio</a:t>
            </a:r>
            <a:r>
              <a:rPr lang="en-GB" sz="2800" b="1" dirty="0">
                <a:solidFill>
                  <a:schemeClr val="accent2"/>
                </a:solidFill>
              </a:rPr>
              <a:t>:</a:t>
            </a:r>
          </a:p>
          <a:p>
            <a:pPr marL="900113" lvl="0" indent="-450850" algn="l">
              <a:lnSpc>
                <a:spcPct val="150000"/>
              </a:lnSpc>
              <a:buClr>
                <a:schemeClr val="dk1"/>
              </a:buClr>
              <a:buSzPts val="1969"/>
              <a:buFont typeface="Wingdings" panose="05000000000000000000" pitchFamily="2" charset="2"/>
              <a:buChar char="Ø"/>
            </a:pPr>
            <a:endParaRPr lang="en-GB" sz="1600" dirty="0"/>
          </a:p>
          <a:p>
            <a:pPr indent="-457200" algn="l">
              <a:buClr>
                <a:schemeClr val="tx1"/>
              </a:buClr>
              <a:buFont typeface="Arial" panose="020B0604020202020204" pitchFamily="34" charset="0"/>
              <a:buChar char="•"/>
            </a:pPr>
            <a:endParaRPr lang="it-IT" sz="2000" dirty="0"/>
          </a:p>
        </p:txBody>
      </p:sp>
      <p:sp>
        <p:nvSpPr>
          <p:cNvPr id="7" name="Rettangolo 6">
            <a:extLst>
              <a:ext uri="{FF2B5EF4-FFF2-40B4-BE49-F238E27FC236}">
                <a16:creationId xmlns:a16="http://schemas.microsoft.com/office/drawing/2014/main" id="{4B7DEDF5-1C1B-430D-8AD9-19BE76CCDDEF}"/>
              </a:ext>
            </a:extLst>
          </p:cNvPr>
          <p:cNvSpPr/>
          <p:nvPr/>
        </p:nvSpPr>
        <p:spPr>
          <a:xfrm>
            <a:off x="502499" y="2479794"/>
            <a:ext cx="10614679" cy="646331"/>
          </a:xfrm>
          <a:prstGeom prst="rect">
            <a:avLst/>
          </a:prstGeom>
        </p:spPr>
        <p:txBody>
          <a:bodyPr wrap="square">
            <a:spAutoFit/>
          </a:bodyPr>
          <a:lstStyle/>
          <a:p>
            <a:pPr marL="792163" lvl="0" indent="-342900">
              <a:lnSpc>
                <a:spcPct val="150000"/>
              </a:lnSpc>
              <a:buClr>
                <a:schemeClr val="dk1"/>
              </a:buClr>
              <a:buSzPts val="1969"/>
              <a:buFont typeface="Arial" panose="020B0604020202020204" pitchFamily="34" charset="0"/>
              <a:buChar char="•"/>
            </a:pPr>
            <a:r>
              <a:rPr lang="en-GB" sz="2400" dirty="0" err="1">
                <a:solidFill>
                  <a:schemeClr val="bg2"/>
                </a:solidFill>
                <a:latin typeface="Calibri" panose="020F0502020204030204" pitchFamily="34" charset="0"/>
                <a:cs typeface="Calibri" panose="020F0502020204030204" pitchFamily="34" charset="0"/>
              </a:rPr>
              <a:t>L’importanza</a:t>
            </a:r>
            <a:r>
              <a:rPr lang="en-GB" sz="2400" dirty="0">
                <a:solidFill>
                  <a:schemeClr val="bg2"/>
                </a:solidFill>
                <a:latin typeface="Calibri" panose="020F0502020204030204" pitchFamily="34" charset="0"/>
                <a:cs typeface="Calibri" panose="020F0502020204030204" pitchFamily="34" charset="0"/>
              </a:rPr>
              <a:t> del non </a:t>
            </a:r>
            <a:r>
              <a:rPr lang="en-GB" sz="2400" dirty="0" err="1">
                <a:solidFill>
                  <a:schemeClr val="bg2"/>
                </a:solidFill>
                <a:latin typeface="Calibri" panose="020F0502020204030204" pitchFamily="34" charset="0"/>
                <a:cs typeface="Calibri" panose="020F0502020204030204" pitchFamily="34" charset="0"/>
              </a:rPr>
              <a:t>essere</a:t>
            </a:r>
            <a:r>
              <a:rPr lang="en-GB" sz="2400" dirty="0">
                <a:solidFill>
                  <a:schemeClr val="bg2"/>
                </a:solidFill>
                <a:latin typeface="Calibri" panose="020F0502020204030204" pitchFamily="34" charset="0"/>
                <a:cs typeface="Calibri" panose="020F0502020204030204" pitchFamily="34" charset="0"/>
              </a:rPr>
              <a:t> </a:t>
            </a:r>
            <a:r>
              <a:rPr lang="en-GB" sz="2400" dirty="0" err="1">
                <a:solidFill>
                  <a:schemeClr val="bg2"/>
                </a:solidFill>
                <a:latin typeface="Calibri" panose="020F0502020204030204" pitchFamily="34" charset="0"/>
                <a:cs typeface="Calibri" panose="020F0502020204030204" pitchFamily="34" charset="0"/>
              </a:rPr>
              <a:t>influenzati</a:t>
            </a:r>
            <a:r>
              <a:rPr lang="en-GB" sz="2400" dirty="0">
                <a:solidFill>
                  <a:schemeClr val="bg2"/>
                </a:solidFill>
                <a:latin typeface="Calibri" panose="020F0502020204030204" pitchFamily="34" charset="0"/>
                <a:cs typeface="Calibri" panose="020F0502020204030204" pitchFamily="34" charset="0"/>
              </a:rPr>
              <a:t> </a:t>
            </a:r>
            <a:r>
              <a:rPr lang="en-GB" sz="2400" dirty="0" err="1">
                <a:solidFill>
                  <a:schemeClr val="bg2"/>
                </a:solidFill>
                <a:latin typeface="Calibri" panose="020F0502020204030204" pitchFamily="34" charset="0"/>
                <a:cs typeface="Calibri" panose="020F0502020204030204" pitchFamily="34" charset="0"/>
              </a:rPr>
              <a:t>pesantemente</a:t>
            </a:r>
            <a:r>
              <a:rPr lang="en-GB" sz="2400" dirty="0">
                <a:solidFill>
                  <a:schemeClr val="bg2"/>
                </a:solidFill>
                <a:latin typeface="Calibri" panose="020F0502020204030204" pitchFamily="34" charset="0"/>
                <a:cs typeface="Calibri" panose="020F0502020204030204" pitchFamily="34" charset="0"/>
              </a:rPr>
              <a:t> </a:t>
            </a:r>
            <a:r>
              <a:rPr lang="en-GB" sz="2400" dirty="0" err="1">
                <a:solidFill>
                  <a:schemeClr val="bg2"/>
                </a:solidFill>
                <a:latin typeface="Calibri" panose="020F0502020204030204" pitchFamily="34" charset="0"/>
                <a:cs typeface="Calibri" panose="020F0502020204030204" pitchFamily="34" charset="0"/>
              </a:rPr>
              <a:t>dalla</a:t>
            </a:r>
            <a:r>
              <a:rPr lang="en-GB" sz="2400" dirty="0">
                <a:solidFill>
                  <a:schemeClr val="tx1"/>
                </a:solidFill>
                <a:latin typeface="Calibri" panose="020F0502020204030204" pitchFamily="34" charset="0"/>
                <a:cs typeface="Calibri" panose="020F0502020204030204" pitchFamily="34" charset="0"/>
              </a:rPr>
              <a:t> </a:t>
            </a:r>
            <a:r>
              <a:rPr lang="en-GB" sz="2400" b="1" dirty="0" err="1">
                <a:solidFill>
                  <a:schemeClr val="accent2"/>
                </a:solidFill>
                <a:latin typeface="Calibri" panose="020F0502020204030204" pitchFamily="34" charset="0"/>
                <a:cs typeface="Calibri" panose="020F0502020204030204" pitchFamily="34" charset="0"/>
              </a:rPr>
              <a:t>pubblicità</a:t>
            </a:r>
            <a:endParaRPr lang="en-GB" sz="2400" u="sng" dirty="0">
              <a:solidFill>
                <a:schemeClr val="accent2"/>
              </a:solidFill>
              <a:latin typeface="Calibri" panose="020F0502020204030204" pitchFamily="34" charset="0"/>
              <a:cs typeface="Calibri" panose="020F0502020204030204" pitchFamily="34" charset="0"/>
            </a:endParaRPr>
          </a:p>
        </p:txBody>
      </p:sp>
      <p:sp>
        <p:nvSpPr>
          <p:cNvPr id="8" name="Rettangolo 7">
            <a:extLst>
              <a:ext uri="{FF2B5EF4-FFF2-40B4-BE49-F238E27FC236}">
                <a16:creationId xmlns:a16="http://schemas.microsoft.com/office/drawing/2014/main" id="{ADA0E677-2286-4E2E-8AE6-07836B044390}"/>
              </a:ext>
            </a:extLst>
          </p:cNvPr>
          <p:cNvSpPr/>
          <p:nvPr/>
        </p:nvSpPr>
        <p:spPr>
          <a:xfrm>
            <a:off x="925247" y="3233935"/>
            <a:ext cx="11301434"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bg2"/>
                </a:solidFill>
                <a:latin typeface="Calibri" panose="020F0502020204030204" pitchFamily="34" charset="0"/>
                <a:cs typeface="Calibri" panose="020F0502020204030204" pitchFamily="34" charset="0"/>
              </a:rPr>
              <a:t> </a:t>
            </a:r>
            <a:r>
              <a:rPr lang="en-GB" sz="2400" b="1" dirty="0">
                <a:solidFill>
                  <a:schemeClr val="accent2"/>
                </a:solidFill>
                <a:latin typeface="Calibri" panose="020F0502020204030204" pitchFamily="34" charset="0"/>
                <a:cs typeface="Calibri" panose="020F0502020204030204" pitchFamily="34" charset="0"/>
              </a:rPr>
              <a:t>la </a:t>
            </a:r>
            <a:r>
              <a:rPr lang="en-GB" sz="2400" b="1" dirty="0" err="1">
                <a:solidFill>
                  <a:schemeClr val="accent2"/>
                </a:solidFill>
                <a:latin typeface="Calibri" panose="020F0502020204030204" pitchFamily="34" charset="0"/>
                <a:cs typeface="Calibri" panose="020F0502020204030204" pitchFamily="34" charset="0"/>
              </a:rPr>
              <a:t>gestione</a:t>
            </a:r>
            <a:r>
              <a:rPr lang="en-GB" sz="2400" b="1" dirty="0">
                <a:solidFill>
                  <a:schemeClr val="accent2"/>
                </a:solidFill>
                <a:latin typeface="Calibri" panose="020F0502020204030204" pitchFamily="34" charset="0"/>
                <a:cs typeface="Calibri" panose="020F0502020204030204" pitchFamily="34" charset="0"/>
              </a:rPr>
              <a:t> del </a:t>
            </a:r>
            <a:r>
              <a:rPr lang="en-GB" sz="2400" b="1" dirty="0" err="1">
                <a:solidFill>
                  <a:schemeClr val="accent2"/>
                </a:solidFill>
                <a:latin typeface="Calibri" panose="020F0502020204030204" pitchFamily="34" charset="0"/>
                <a:cs typeface="Calibri" panose="020F0502020204030204" pitchFamily="34" charset="0"/>
              </a:rPr>
              <a:t>denaro</a:t>
            </a:r>
            <a:r>
              <a:rPr lang="en-GB" sz="2400" b="1" dirty="0">
                <a:solidFill>
                  <a:schemeClr val="accent2"/>
                </a:solidFill>
                <a:latin typeface="Calibri" panose="020F0502020204030204" pitchFamily="34" charset="0"/>
                <a:cs typeface="Calibri" panose="020F0502020204030204" pitchFamily="34" charset="0"/>
              </a:rPr>
              <a:t> e </a:t>
            </a:r>
            <a:r>
              <a:rPr lang="en-GB" sz="2400" b="1" dirty="0" err="1">
                <a:solidFill>
                  <a:schemeClr val="accent2"/>
                </a:solidFill>
                <a:latin typeface="Calibri" panose="020F0502020204030204" pitchFamily="34" charset="0"/>
                <a:cs typeface="Calibri" panose="020F0502020204030204" pitchFamily="34" charset="0"/>
              </a:rPr>
              <a:t>il</a:t>
            </a:r>
            <a:r>
              <a:rPr lang="en-GB" sz="2400" b="1" dirty="0">
                <a:solidFill>
                  <a:schemeClr val="accent2"/>
                </a:solidFill>
                <a:latin typeface="Calibri" panose="020F0502020204030204" pitchFamily="34" charset="0"/>
                <a:cs typeface="Calibri" panose="020F0502020204030204" pitchFamily="34" charset="0"/>
              </a:rPr>
              <a:t> </a:t>
            </a:r>
            <a:r>
              <a:rPr lang="en-GB" sz="2400" b="1" dirty="0" err="1">
                <a:solidFill>
                  <a:schemeClr val="accent2"/>
                </a:solidFill>
                <a:latin typeface="Calibri" panose="020F0502020204030204" pitchFamily="34" charset="0"/>
                <a:cs typeface="Calibri" panose="020F0502020204030204" pitchFamily="34" charset="0"/>
              </a:rPr>
              <a:t>rischio</a:t>
            </a:r>
            <a:r>
              <a:rPr lang="en-GB" sz="2400" b="1" dirty="0">
                <a:solidFill>
                  <a:schemeClr val="accent2"/>
                </a:solidFill>
                <a:latin typeface="Calibri" panose="020F0502020204030204" pitchFamily="34" charset="0"/>
                <a:cs typeface="Calibri" panose="020F0502020204030204" pitchFamily="34" charset="0"/>
              </a:rPr>
              <a:t> </a:t>
            </a:r>
            <a:r>
              <a:rPr lang="en-GB" sz="2400" b="1" dirty="0" err="1">
                <a:solidFill>
                  <a:schemeClr val="accent2"/>
                </a:solidFill>
                <a:latin typeface="Calibri" panose="020F0502020204030204" pitchFamily="34" charset="0"/>
                <a:cs typeface="Calibri" panose="020F0502020204030204" pitchFamily="34" charset="0"/>
              </a:rPr>
              <a:t>di</a:t>
            </a:r>
            <a:r>
              <a:rPr lang="en-GB" sz="2400" b="1" dirty="0">
                <a:solidFill>
                  <a:schemeClr val="accent2"/>
                </a:solidFill>
                <a:latin typeface="Calibri" panose="020F0502020204030204" pitchFamily="34" charset="0"/>
                <a:cs typeface="Calibri" panose="020F0502020204030204" pitchFamily="34" charset="0"/>
              </a:rPr>
              <a:t> </a:t>
            </a:r>
            <a:r>
              <a:rPr lang="en-GB" sz="2400" b="1" dirty="0" err="1">
                <a:solidFill>
                  <a:schemeClr val="accent2"/>
                </a:solidFill>
                <a:latin typeface="Calibri" panose="020F0502020204030204" pitchFamily="34" charset="0"/>
                <a:cs typeface="Calibri" panose="020F0502020204030204" pitchFamily="34" charset="0"/>
              </a:rPr>
              <a:t>indebitamento</a:t>
            </a:r>
            <a:endParaRPr lang="it-IT" sz="2400" dirty="0">
              <a:solidFill>
                <a:schemeClr val="accent2"/>
              </a:solidFill>
              <a:latin typeface="Calibri" panose="020F0502020204030204" pitchFamily="34" charset="0"/>
              <a:cs typeface="Calibri" panose="020F0502020204030204" pitchFamily="34" charset="0"/>
            </a:endParaRPr>
          </a:p>
        </p:txBody>
      </p:sp>
      <p:sp>
        <p:nvSpPr>
          <p:cNvPr id="9" name="Rettangolo 8">
            <a:extLst>
              <a:ext uri="{FF2B5EF4-FFF2-40B4-BE49-F238E27FC236}">
                <a16:creationId xmlns:a16="http://schemas.microsoft.com/office/drawing/2014/main" id="{8839DBAD-1CCC-48C3-B6A9-CD2001417CF9}"/>
              </a:ext>
            </a:extLst>
          </p:cNvPr>
          <p:cNvSpPr/>
          <p:nvPr/>
        </p:nvSpPr>
        <p:spPr>
          <a:xfrm>
            <a:off x="541463" y="3875779"/>
            <a:ext cx="12310071" cy="589072"/>
          </a:xfrm>
          <a:prstGeom prst="rect">
            <a:avLst/>
          </a:prstGeom>
        </p:spPr>
        <p:txBody>
          <a:bodyPr wrap="square">
            <a:spAutoFit/>
          </a:bodyPr>
          <a:lstStyle/>
          <a:p>
            <a:pPr marL="792163" lvl="0" indent="-342900">
              <a:lnSpc>
                <a:spcPct val="150000"/>
              </a:lnSpc>
              <a:buClr>
                <a:schemeClr val="tx1"/>
              </a:buClr>
              <a:buSzPts val="1969"/>
              <a:buFont typeface="Arial" panose="020B0604020202020204" pitchFamily="34" charset="0"/>
              <a:buChar char="•"/>
            </a:pPr>
            <a:r>
              <a:rPr lang="en-GB" sz="2400" b="1" dirty="0">
                <a:solidFill>
                  <a:schemeClr val="accent2"/>
                </a:solidFill>
                <a:latin typeface="Calibri" panose="020F0502020204030204" pitchFamily="34" charset="0"/>
                <a:cs typeface="Calibri" panose="020F0502020204030204" pitchFamily="34" charset="0"/>
              </a:rPr>
              <a:t>Planning </a:t>
            </a:r>
            <a:r>
              <a:rPr lang="en-GB" sz="2400" dirty="0">
                <a:solidFill>
                  <a:schemeClr val="tx1"/>
                </a:solidFill>
                <a:latin typeface="Calibri" panose="020F0502020204030204" pitchFamily="34" charset="0"/>
                <a:cs typeface="Calibri" panose="020F0502020204030204" pitchFamily="34" charset="0"/>
              </a:rPr>
              <a:t>e </a:t>
            </a:r>
            <a:r>
              <a:rPr lang="en-GB" sz="2400" b="1" dirty="0">
                <a:solidFill>
                  <a:schemeClr val="accent2"/>
                </a:solidFill>
                <a:latin typeface="Calibri" panose="020F0502020204030204" pitchFamily="34" charset="0"/>
                <a:cs typeface="Calibri" panose="020F0502020204030204" pitchFamily="34" charset="0"/>
              </a:rPr>
              <a:t>budgeting</a:t>
            </a:r>
            <a:endParaRPr lang="en-GB" sz="2400" dirty="0">
              <a:solidFill>
                <a:schemeClr val="bg2"/>
              </a:solidFill>
              <a:highlight>
                <a:srgbClr val="FFFF00"/>
              </a:highlight>
              <a:latin typeface="Calibri" panose="020F0502020204030204" pitchFamily="34" charset="0"/>
              <a:cs typeface="Calibri" panose="020F0502020204030204" pitchFamily="34" charset="0"/>
            </a:endParaRPr>
          </a:p>
        </p:txBody>
      </p:sp>
      <p:sp>
        <p:nvSpPr>
          <p:cNvPr id="2" name="Rettangolo 1">
            <a:extLst>
              <a:ext uri="{FF2B5EF4-FFF2-40B4-BE49-F238E27FC236}">
                <a16:creationId xmlns:a16="http://schemas.microsoft.com/office/drawing/2014/main" id="{B715931F-CFEF-4DEA-8471-8A70D1A49ABF}"/>
              </a:ext>
            </a:extLst>
          </p:cNvPr>
          <p:cNvSpPr/>
          <p:nvPr/>
        </p:nvSpPr>
        <p:spPr>
          <a:xfrm>
            <a:off x="0" y="4784195"/>
            <a:ext cx="12851534" cy="2031325"/>
          </a:xfrm>
          <a:prstGeom prst="rect">
            <a:avLst/>
          </a:prstGeom>
        </p:spPr>
        <p:txBody>
          <a:bodyPr wrap="square">
            <a:spAutoFit/>
          </a:bodyPr>
          <a:lstStyle/>
          <a:p>
            <a:pPr marL="449263" lvl="0">
              <a:lnSpc>
                <a:spcPct val="150000"/>
              </a:lnSpc>
              <a:buClr>
                <a:schemeClr val="tx1"/>
              </a:buClr>
              <a:buSzPts val="1969"/>
            </a:pPr>
            <a:r>
              <a:rPr lang="en-GB" sz="24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RISORSE UTILI : </a:t>
            </a:r>
          </a:p>
          <a:p>
            <a:pPr marL="449263" lvl="0">
              <a:lnSpc>
                <a:spcPct val="150000"/>
              </a:lnSpc>
              <a:buClr>
                <a:schemeClr val="tx1"/>
              </a:buClr>
              <a:buSzPts val="1969"/>
            </a:pPr>
            <a:r>
              <a:rPr lang="en-GB" sz="24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https://moneymatters.ccpc.ie/wp-content/uploads/2020/09/2020.09.10-S4-Case-Study-Alex.pdf</a:t>
            </a:r>
            <a:endParaRPr lang="en-GB" sz="2400" dirty="0">
              <a:solidFill>
                <a:srgbClr val="002060"/>
              </a:solidFill>
              <a:latin typeface="Calibri" panose="020F0502020204030204" pitchFamily="34" charset="0"/>
              <a:cs typeface="Calibri" panose="020F0502020204030204" pitchFamily="34" charset="0"/>
            </a:endParaRPr>
          </a:p>
          <a:p>
            <a:pPr marL="449263" lvl="0" algn="ctr">
              <a:lnSpc>
                <a:spcPct val="150000"/>
              </a:lnSpc>
              <a:buClr>
                <a:schemeClr val="tx1"/>
              </a:buClr>
              <a:buSzPts val="1969"/>
            </a:pPr>
            <a:r>
              <a:rPr lang="en-GB" sz="3600" b="1" dirty="0">
                <a:solidFill>
                  <a:srgbClr val="FF0000"/>
                </a:solidFill>
                <a:latin typeface="Calibri" panose="020F0502020204030204" pitchFamily="34" charset="0"/>
                <a:cs typeface="Calibri" panose="020F0502020204030204" pitchFamily="34" charset="0"/>
              </a:rPr>
              <a:t>L’ESCAPE ROOM DI MONEY MATTERS!!!</a:t>
            </a:r>
            <a:endParaRPr lang="en-GB" sz="3600" b="1" dirty="0">
              <a:solidFill>
                <a:srgbClr val="FF0000"/>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60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42706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it-IT" dirty="0"/>
              <a:t>Giovani adulti</a:t>
            </a:r>
          </a:p>
        </p:txBody>
      </p:sp>
      <p:sp>
        <p:nvSpPr>
          <p:cNvPr id="6" name="Segnaposto testo 5">
            <a:extLst>
              <a:ext uri="{FF2B5EF4-FFF2-40B4-BE49-F238E27FC236}">
                <a16:creationId xmlns:a16="http://schemas.microsoft.com/office/drawing/2014/main" id="{DCCFB33A-E983-43A7-B605-19B32D1BE798}"/>
              </a:ext>
            </a:extLst>
          </p:cNvPr>
          <p:cNvSpPr>
            <a:spLocks noGrp="1"/>
          </p:cNvSpPr>
          <p:nvPr>
            <p:ph type="body" idx="1"/>
          </p:nvPr>
        </p:nvSpPr>
        <p:spPr>
          <a:xfrm>
            <a:off x="500064" y="1507162"/>
            <a:ext cx="12331402" cy="4909680"/>
          </a:xfrm>
        </p:spPr>
        <p:txBody>
          <a:bodyPr/>
          <a:lstStyle/>
          <a:p>
            <a:pPr lvl="0" indent="-457200" algn="l">
              <a:lnSpc>
                <a:spcPct val="150000"/>
              </a:lnSpc>
              <a:buFont typeface="Arial" panose="020B0604020202020204" pitchFamily="34" charset="0"/>
              <a:buChar char="•"/>
            </a:pPr>
            <a:r>
              <a:rPr lang="it-IT" sz="3200" b="1" dirty="0">
                <a:solidFill>
                  <a:schemeClr val="accent1"/>
                </a:solidFill>
                <a:latin typeface="Calibri" panose="020F0502020204030204" pitchFamily="34" charset="0"/>
                <a:cs typeface="Calibri" panose="020F0502020204030204" pitchFamily="34" charset="0"/>
              </a:rPr>
              <a:t>19 ANNI E OLTRE </a:t>
            </a:r>
            <a:r>
              <a:rPr lang="it-IT" sz="2800" dirty="0">
                <a:solidFill>
                  <a:srgbClr val="002060"/>
                </a:solidFill>
                <a:latin typeface="Calibri" panose="020F0502020204030204" pitchFamily="34" charset="0"/>
                <a:cs typeface="Calibri" panose="020F0502020204030204" pitchFamily="34" charset="0"/>
              </a:rPr>
              <a:t>sono giovani adulti ed il</a:t>
            </a:r>
            <a:r>
              <a:rPr lang="en-GB" sz="2800" dirty="0">
                <a:solidFill>
                  <a:schemeClr val="dk1"/>
                </a:solidFill>
              </a:rPr>
              <a:t> ‘bambino’ ha </a:t>
            </a:r>
            <a:r>
              <a:rPr lang="en-GB" sz="2800" dirty="0" err="1">
                <a:solidFill>
                  <a:schemeClr val="dk1"/>
                </a:solidFill>
              </a:rPr>
              <a:t>iniziato</a:t>
            </a:r>
            <a:r>
              <a:rPr lang="en-GB" sz="2800" dirty="0">
                <a:solidFill>
                  <a:schemeClr val="dk1"/>
                </a:solidFill>
              </a:rPr>
              <a:t> un </a:t>
            </a:r>
            <a:r>
              <a:rPr lang="en-GB" sz="2800" dirty="0" err="1">
                <a:solidFill>
                  <a:schemeClr val="dk1"/>
                </a:solidFill>
              </a:rPr>
              <a:t>percorso</a:t>
            </a:r>
            <a:r>
              <a:rPr lang="en-GB" sz="2800" dirty="0">
                <a:solidFill>
                  <a:schemeClr val="dk1"/>
                </a:solidFill>
              </a:rPr>
              <a:t> verso </a:t>
            </a:r>
            <a:r>
              <a:rPr lang="en-GB" sz="2800" dirty="0" err="1">
                <a:solidFill>
                  <a:schemeClr val="dk1"/>
                </a:solidFill>
              </a:rPr>
              <a:t>l’indipendenza</a:t>
            </a:r>
            <a:r>
              <a:rPr lang="en-GB" sz="2800" dirty="0">
                <a:solidFill>
                  <a:schemeClr val="dk1"/>
                </a:solidFill>
              </a:rPr>
              <a:t> </a:t>
            </a:r>
            <a:r>
              <a:rPr lang="en-GB" sz="2800" dirty="0" err="1">
                <a:solidFill>
                  <a:schemeClr val="dk1"/>
                </a:solidFill>
              </a:rPr>
              <a:t>dai</a:t>
            </a:r>
            <a:r>
              <a:rPr lang="en-GB" sz="2800" dirty="0">
                <a:solidFill>
                  <a:schemeClr val="dk1"/>
                </a:solidFill>
              </a:rPr>
              <a:t> </a:t>
            </a:r>
            <a:r>
              <a:rPr lang="en-GB" sz="2800" dirty="0" err="1">
                <a:solidFill>
                  <a:schemeClr val="dk1"/>
                </a:solidFill>
              </a:rPr>
              <a:t>genitori</a:t>
            </a:r>
            <a:r>
              <a:rPr lang="en-GB" sz="2800" dirty="0">
                <a:solidFill>
                  <a:schemeClr val="dk1"/>
                </a:solidFill>
              </a:rPr>
              <a:t>. In </a:t>
            </a:r>
            <a:r>
              <a:rPr lang="en-GB" sz="2800" dirty="0" err="1">
                <a:solidFill>
                  <a:schemeClr val="dk1"/>
                </a:solidFill>
              </a:rPr>
              <a:t>questa</a:t>
            </a:r>
            <a:r>
              <a:rPr lang="en-GB" sz="2800" dirty="0">
                <a:solidFill>
                  <a:schemeClr val="dk1"/>
                </a:solidFill>
              </a:rPr>
              <a:t> </a:t>
            </a:r>
            <a:r>
              <a:rPr lang="en-GB" sz="2800" dirty="0" err="1">
                <a:solidFill>
                  <a:schemeClr val="dk1"/>
                </a:solidFill>
              </a:rPr>
              <a:t>fase</a:t>
            </a:r>
            <a:r>
              <a:rPr lang="en-GB" sz="2800" dirty="0">
                <a:solidFill>
                  <a:schemeClr val="dk1"/>
                </a:solidFill>
              </a:rPr>
              <a:t> </a:t>
            </a:r>
            <a:r>
              <a:rPr lang="en-GB" sz="2800" dirty="0" err="1">
                <a:solidFill>
                  <a:schemeClr val="dk1"/>
                </a:solidFill>
              </a:rPr>
              <a:t>potrebbero</a:t>
            </a:r>
            <a:r>
              <a:rPr lang="en-GB" sz="2800" dirty="0">
                <a:solidFill>
                  <a:schemeClr val="dk1"/>
                </a:solidFill>
              </a:rPr>
              <a:t> </a:t>
            </a:r>
            <a:r>
              <a:rPr lang="en-GB" sz="2800" dirty="0" err="1">
                <a:solidFill>
                  <a:schemeClr val="dk1"/>
                </a:solidFill>
              </a:rPr>
              <a:t>volere</a:t>
            </a:r>
            <a:r>
              <a:rPr lang="en-GB" sz="2800" dirty="0">
                <a:solidFill>
                  <a:schemeClr val="dk1"/>
                </a:solidFill>
              </a:rPr>
              <a:t> </a:t>
            </a:r>
            <a:r>
              <a:rPr lang="en-GB" sz="2800" b="1" dirty="0" err="1">
                <a:solidFill>
                  <a:schemeClr val="accent2"/>
                </a:solidFill>
              </a:rPr>
              <a:t>più</a:t>
            </a:r>
            <a:r>
              <a:rPr lang="en-GB" sz="2800" b="1" dirty="0">
                <a:solidFill>
                  <a:schemeClr val="accent2"/>
                </a:solidFill>
              </a:rPr>
              <a:t> </a:t>
            </a:r>
            <a:r>
              <a:rPr lang="en-GB" sz="2800" b="1" dirty="0" err="1">
                <a:solidFill>
                  <a:schemeClr val="accent2"/>
                </a:solidFill>
              </a:rPr>
              <a:t>soldi</a:t>
            </a:r>
            <a:r>
              <a:rPr lang="en-GB" sz="2800" dirty="0">
                <a:solidFill>
                  <a:schemeClr val="dk1"/>
                </a:solidFill>
              </a:rPr>
              <a:t> per </a:t>
            </a:r>
            <a:r>
              <a:rPr lang="en-GB" sz="2800" dirty="0" err="1">
                <a:solidFill>
                  <a:schemeClr val="dk1"/>
                </a:solidFill>
              </a:rPr>
              <a:t>uscire</a:t>
            </a:r>
            <a:r>
              <a:rPr lang="en-GB" sz="2800" dirty="0">
                <a:solidFill>
                  <a:schemeClr val="dk1"/>
                </a:solidFill>
              </a:rPr>
              <a:t> con </a:t>
            </a:r>
            <a:r>
              <a:rPr lang="en-GB" sz="2800" dirty="0" err="1">
                <a:solidFill>
                  <a:schemeClr val="dk1"/>
                </a:solidFill>
              </a:rPr>
              <a:t>gli</a:t>
            </a:r>
            <a:r>
              <a:rPr lang="en-GB" sz="2800" dirty="0">
                <a:solidFill>
                  <a:schemeClr val="dk1"/>
                </a:solidFill>
              </a:rPr>
              <a:t> </a:t>
            </a:r>
            <a:r>
              <a:rPr lang="en-GB" sz="2800" dirty="0" err="1">
                <a:solidFill>
                  <a:schemeClr val="dk1"/>
                </a:solidFill>
              </a:rPr>
              <a:t>amici</a:t>
            </a:r>
            <a:r>
              <a:rPr lang="en-GB" sz="2800" dirty="0">
                <a:solidFill>
                  <a:schemeClr val="dk1"/>
                </a:solidFill>
              </a:rPr>
              <a:t> o per </a:t>
            </a:r>
            <a:r>
              <a:rPr lang="en-GB" sz="2800" dirty="0" err="1">
                <a:solidFill>
                  <a:schemeClr val="dk1"/>
                </a:solidFill>
              </a:rPr>
              <a:t>comprarsi</a:t>
            </a:r>
            <a:r>
              <a:rPr lang="en-GB" sz="2800" dirty="0">
                <a:solidFill>
                  <a:schemeClr val="dk1"/>
                </a:solidFill>
              </a:rPr>
              <a:t> </a:t>
            </a:r>
            <a:r>
              <a:rPr lang="en-GB" sz="2800" dirty="0" err="1">
                <a:solidFill>
                  <a:schemeClr val="dk1"/>
                </a:solidFill>
              </a:rPr>
              <a:t>qualcosa</a:t>
            </a:r>
            <a:r>
              <a:rPr lang="en-GB" sz="2800" dirty="0">
                <a:solidFill>
                  <a:schemeClr val="dk1"/>
                </a:solidFill>
              </a:rPr>
              <a:t>. </a:t>
            </a:r>
          </a:p>
          <a:p>
            <a:pPr lvl="0" indent="-457200" algn="l">
              <a:lnSpc>
                <a:spcPct val="150000"/>
              </a:lnSpc>
              <a:buFont typeface="Arial" panose="020B0604020202020204" pitchFamily="34" charset="0"/>
              <a:buChar char="•"/>
            </a:pPr>
            <a:r>
              <a:rPr lang="en-GB" sz="2800" dirty="0" err="1">
                <a:solidFill>
                  <a:schemeClr val="dk1"/>
                </a:solidFill>
              </a:rPr>
              <a:t>Possono</a:t>
            </a:r>
            <a:r>
              <a:rPr lang="en-GB" sz="2800" dirty="0">
                <a:solidFill>
                  <a:schemeClr val="dk1"/>
                </a:solidFill>
              </a:rPr>
              <a:t> </a:t>
            </a:r>
            <a:r>
              <a:rPr lang="en-GB" sz="2800" dirty="0" err="1">
                <a:solidFill>
                  <a:schemeClr val="dk1"/>
                </a:solidFill>
              </a:rPr>
              <a:t>essere</a:t>
            </a:r>
            <a:r>
              <a:rPr lang="en-GB" sz="2800" dirty="0">
                <a:solidFill>
                  <a:schemeClr val="dk1"/>
                </a:solidFill>
              </a:rPr>
              <a:t> </a:t>
            </a:r>
            <a:r>
              <a:rPr lang="en-GB" sz="2800" dirty="0" err="1">
                <a:solidFill>
                  <a:schemeClr val="dk1"/>
                </a:solidFill>
              </a:rPr>
              <a:t>spronati</a:t>
            </a:r>
            <a:r>
              <a:rPr lang="en-GB" sz="2800" dirty="0">
                <a:solidFill>
                  <a:schemeClr val="dk1"/>
                </a:solidFill>
              </a:rPr>
              <a:t> a </a:t>
            </a:r>
            <a:r>
              <a:rPr lang="en-GB" sz="2800" dirty="0" err="1">
                <a:solidFill>
                  <a:schemeClr val="dk1"/>
                </a:solidFill>
              </a:rPr>
              <a:t>cercarsi</a:t>
            </a:r>
            <a:r>
              <a:rPr lang="en-GB" sz="2800" dirty="0">
                <a:solidFill>
                  <a:schemeClr val="dk1"/>
                </a:solidFill>
              </a:rPr>
              <a:t> un </a:t>
            </a:r>
            <a:r>
              <a:rPr lang="en-GB" sz="2800" b="1" dirty="0" err="1">
                <a:solidFill>
                  <a:schemeClr val="accent6"/>
                </a:solidFill>
              </a:rPr>
              <a:t>lavoro</a:t>
            </a:r>
            <a:r>
              <a:rPr lang="en-GB" sz="2800" b="1" dirty="0">
                <a:solidFill>
                  <a:schemeClr val="accent6"/>
                </a:solidFill>
              </a:rPr>
              <a:t> part-time </a:t>
            </a:r>
            <a:r>
              <a:rPr lang="en-GB" sz="2800" dirty="0">
                <a:solidFill>
                  <a:srgbClr val="002060"/>
                </a:solidFill>
              </a:rPr>
              <a:t>per </a:t>
            </a:r>
            <a:r>
              <a:rPr lang="en-GB" sz="2800" dirty="0" err="1">
                <a:solidFill>
                  <a:srgbClr val="002060"/>
                </a:solidFill>
              </a:rPr>
              <a:t>capire</a:t>
            </a:r>
            <a:r>
              <a:rPr lang="en-GB" sz="2800" dirty="0">
                <a:solidFill>
                  <a:srgbClr val="002060"/>
                </a:solidFill>
              </a:rPr>
              <a:t> </a:t>
            </a:r>
            <a:r>
              <a:rPr lang="en-GB" sz="2800" dirty="0" err="1">
                <a:solidFill>
                  <a:srgbClr val="002060"/>
                </a:solidFill>
              </a:rPr>
              <a:t>che</a:t>
            </a:r>
            <a:r>
              <a:rPr lang="en-GB" sz="2800" dirty="0">
                <a:solidFill>
                  <a:srgbClr val="002060"/>
                </a:solidFill>
              </a:rPr>
              <a:t> </a:t>
            </a:r>
            <a:r>
              <a:rPr lang="en-GB" sz="2800" dirty="0" err="1">
                <a:solidFill>
                  <a:srgbClr val="002060"/>
                </a:solidFill>
              </a:rPr>
              <a:t>i</a:t>
            </a:r>
            <a:r>
              <a:rPr lang="en-GB" sz="2800" dirty="0">
                <a:solidFill>
                  <a:srgbClr val="002060"/>
                </a:solidFill>
              </a:rPr>
              <a:t> </a:t>
            </a:r>
            <a:r>
              <a:rPr lang="en-GB" sz="2800" dirty="0" err="1">
                <a:solidFill>
                  <a:srgbClr val="002060"/>
                </a:solidFill>
              </a:rPr>
              <a:t>soldi</a:t>
            </a:r>
            <a:r>
              <a:rPr lang="en-GB" sz="2800" dirty="0">
                <a:solidFill>
                  <a:srgbClr val="002060"/>
                </a:solidFill>
              </a:rPr>
              <a:t> se </a:t>
            </a:r>
            <a:r>
              <a:rPr lang="en-GB" sz="2800" dirty="0" err="1">
                <a:solidFill>
                  <a:srgbClr val="002060"/>
                </a:solidFill>
              </a:rPr>
              <a:t>li</a:t>
            </a:r>
            <a:r>
              <a:rPr lang="en-GB" sz="2800" dirty="0">
                <a:solidFill>
                  <a:srgbClr val="002060"/>
                </a:solidFill>
              </a:rPr>
              <a:t> </a:t>
            </a:r>
            <a:r>
              <a:rPr lang="en-GB" sz="2800" dirty="0" err="1">
                <a:solidFill>
                  <a:srgbClr val="002060"/>
                </a:solidFill>
              </a:rPr>
              <a:t>devono</a:t>
            </a:r>
            <a:r>
              <a:rPr lang="en-GB" sz="2800" dirty="0">
                <a:solidFill>
                  <a:srgbClr val="002060"/>
                </a:solidFill>
              </a:rPr>
              <a:t> </a:t>
            </a:r>
            <a:r>
              <a:rPr lang="en-GB" sz="2800" dirty="0" err="1">
                <a:solidFill>
                  <a:srgbClr val="002060"/>
                </a:solidFill>
              </a:rPr>
              <a:t>guadagnare</a:t>
            </a:r>
            <a:r>
              <a:rPr lang="en-GB" sz="2800" dirty="0">
                <a:solidFill>
                  <a:srgbClr val="002060"/>
                </a:solidFill>
              </a:rPr>
              <a:t> e </a:t>
            </a:r>
            <a:r>
              <a:rPr lang="en-GB" sz="2800" dirty="0" err="1">
                <a:solidFill>
                  <a:srgbClr val="002060"/>
                </a:solidFill>
              </a:rPr>
              <a:t>che</a:t>
            </a:r>
            <a:r>
              <a:rPr lang="en-GB" sz="2800" dirty="0">
                <a:solidFill>
                  <a:srgbClr val="002060"/>
                </a:solidFill>
              </a:rPr>
              <a:t> è </a:t>
            </a:r>
            <a:r>
              <a:rPr lang="en-GB" sz="2800" dirty="0" err="1">
                <a:solidFill>
                  <a:srgbClr val="002060"/>
                </a:solidFill>
              </a:rPr>
              <a:t>meglio</a:t>
            </a:r>
            <a:r>
              <a:rPr lang="en-GB" sz="2800" dirty="0">
                <a:solidFill>
                  <a:srgbClr val="002060"/>
                </a:solidFill>
              </a:rPr>
              <a:t> non </a:t>
            </a:r>
            <a:r>
              <a:rPr lang="en-GB" sz="2800" dirty="0" err="1">
                <a:solidFill>
                  <a:srgbClr val="002060"/>
                </a:solidFill>
              </a:rPr>
              <a:t>sprecarli</a:t>
            </a:r>
            <a:r>
              <a:rPr lang="en-GB" sz="2800" dirty="0">
                <a:solidFill>
                  <a:srgbClr val="002060"/>
                </a:solidFill>
              </a:rPr>
              <a:t> </a:t>
            </a:r>
            <a:r>
              <a:rPr lang="en-GB" sz="2800" dirty="0">
                <a:solidFill>
                  <a:schemeClr val="dk1"/>
                </a:solidFill>
              </a:rPr>
              <a:t>.</a:t>
            </a:r>
          </a:p>
          <a:p>
            <a:pPr lvl="0" indent="-457200" algn="l">
              <a:lnSpc>
                <a:spcPct val="150000"/>
              </a:lnSpc>
              <a:buFont typeface="Arial" panose="020B0604020202020204" pitchFamily="34" charset="0"/>
              <a:buChar char="•"/>
            </a:pPr>
            <a:r>
              <a:rPr lang="en-GB" sz="2800" dirty="0">
                <a:solidFill>
                  <a:schemeClr val="dk1"/>
                </a:solidFill>
                <a:latin typeface="Century Gothic"/>
              </a:rPr>
              <a:t>É </a:t>
            </a:r>
            <a:r>
              <a:rPr lang="en-GB" sz="2800" dirty="0" err="1">
                <a:solidFill>
                  <a:schemeClr val="dk1"/>
                </a:solidFill>
              </a:rPr>
              <a:t>importante</a:t>
            </a:r>
            <a:r>
              <a:rPr lang="en-GB" sz="2800" dirty="0">
                <a:solidFill>
                  <a:schemeClr val="dk1"/>
                </a:solidFill>
              </a:rPr>
              <a:t> </a:t>
            </a:r>
            <a:r>
              <a:rPr lang="en-GB" sz="2800" dirty="0" err="1">
                <a:solidFill>
                  <a:schemeClr val="dk1"/>
                </a:solidFill>
              </a:rPr>
              <a:t>insegnare</a:t>
            </a:r>
            <a:r>
              <a:rPr lang="en-GB" sz="2800" dirty="0">
                <a:solidFill>
                  <a:schemeClr val="dk1"/>
                </a:solidFill>
              </a:rPr>
              <a:t> </a:t>
            </a:r>
            <a:r>
              <a:rPr lang="en-GB" sz="2800" dirty="0" err="1">
                <a:solidFill>
                  <a:schemeClr val="dk1"/>
                </a:solidFill>
              </a:rPr>
              <a:t>loro</a:t>
            </a:r>
            <a:r>
              <a:rPr lang="en-GB" sz="2800" dirty="0">
                <a:solidFill>
                  <a:schemeClr val="dk1"/>
                </a:solidFill>
              </a:rPr>
              <a:t> in </a:t>
            </a:r>
            <a:r>
              <a:rPr lang="en-GB" sz="2800" dirty="0" err="1">
                <a:solidFill>
                  <a:schemeClr val="dk1"/>
                </a:solidFill>
              </a:rPr>
              <a:t>che</a:t>
            </a:r>
            <a:r>
              <a:rPr lang="en-GB" sz="2800" dirty="0">
                <a:solidFill>
                  <a:schemeClr val="dk1"/>
                </a:solidFill>
              </a:rPr>
              <a:t> </a:t>
            </a:r>
            <a:r>
              <a:rPr lang="en-GB" sz="2800" dirty="0" err="1">
                <a:solidFill>
                  <a:schemeClr val="dk1"/>
                </a:solidFill>
              </a:rPr>
              <a:t>modo</a:t>
            </a:r>
            <a:r>
              <a:rPr lang="en-GB" sz="2800" dirty="0">
                <a:solidFill>
                  <a:schemeClr val="dk1"/>
                </a:solidFill>
              </a:rPr>
              <a:t> </a:t>
            </a:r>
            <a:r>
              <a:rPr lang="en-GB" sz="2800" dirty="0" err="1">
                <a:solidFill>
                  <a:schemeClr val="dk1"/>
                </a:solidFill>
              </a:rPr>
              <a:t>risparmiare</a:t>
            </a:r>
            <a:r>
              <a:rPr lang="en-GB" sz="2800" dirty="0">
                <a:solidFill>
                  <a:schemeClr val="dk1"/>
                </a:solidFill>
              </a:rPr>
              <a:t> e come </a:t>
            </a:r>
            <a:r>
              <a:rPr lang="en-GB" sz="2800" dirty="0" err="1">
                <a:solidFill>
                  <a:schemeClr val="dk1"/>
                </a:solidFill>
              </a:rPr>
              <a:t>gestire</a:t>
            </a:r>
            <a:r>
              <a:rPr lang="en-GB" sz="2800" dirty="0">
                <a:solidFill>
                  <a:schemeClr val="dk1"/>
                </a:solidFill>
              </a:rPr>
              <a:t> </a:t>
            </a:r>
            <a:r>
              <a:rPr lang="en-GB" sz="2800" dirty="0" err="1">
                <a:solidFill>
                  <a:schemeClr val="dk1"/>
                </a:solidFill>
              </a:rPr>
              <a:t>i</a:t>
            </a:r>
            <a:r>
              <a:rPr lang="en-GB" sz="2800" dirty="0">
                <a:solidFill>
                  <a:schemeClr val="dk1"/>
                </a:solidFill>
              </a:rPr>
              <a:t> </a:t>
            </a:r>
            <a:r>
              <a:rPr lang="en-GB" sz="2800" dirty="0" err="1">
                <a:solidFill>
                  <a:schemeClr val="dk1"/>
                </a:solidFill>
              </a:rPr>
              <a:t>propri</a:t>
            </a:r>
            <a:r>
              <a:rPr lang="en-GB" sz="2800" dirty="0">
                <a:solidFill>
                  <a:schemeClr val="dk1"/>
                </a:solidFill>
              </a:rPr>
              <a:t> </a:t>
            </a:r>
            <a:r>
              <a:rPr lang="en-GB" sz="2800" dirty="0" err="1">
                <a:solidFill>
                  <a:schemeClr val="dk1"/>
                </a:solidFill>
              </a:rPr>
              <a:t>soldi</a:t>
            </a:r>
            <a:r>
              <a:rPr lang="en-GB" sz="2800" dirty="0">
                <a:solidFill>
                  <a:schemeClr val="dk1"/>
                </a:solidFill>
              </a:rPr>
              <a:t> in </a:t>
            </a:r>
            <a:r>
              <a:rPr lang="en-GB" sz="2800" dirty="0" err="1">
                <a:solidFill>
                  <a:schemeClr val="dk1"/>
                </a:solidFill>
              </a:rPr>
              <a:t>modo</a:t>
            </a:r>
            <a:r>
              <a:rPr lang="en-GB" sz="2800" dirty="0">
                <a:solidFill>
                  <a:schemeClr val="dk1"/>
                </a:solidFill>
              </a:rPr>
              <a:t> </a:t>
            </a:r>
            <a:r>
              <a:rPr lang="en-GB" sz="2800" dirty="0" err="1">
                <a:solidFill>
                  <a:schemeClr val="dk1"/>
                </a:solidFill>
              </a:rPr>
              <a:t>efficacet</a:t>
            </a:r>
            <a:r>
              <a:rPr lang="en-GB" sz="2800" dirty="0">
                <a:solidFill>
                  <a:schemeClr val="dk1"/>
                </a:solidFill>
              </a:rPr>
              <a:t> e </a:t>
            </a:r>
            <a:r>
              <a:rPr lang="en-GB" sz="2800" dirty="0" err="1">
                <a:solidFill>
                  <a:schemeClr val="dk1"/>
                </a:solidFill>
              </a:rPr>
              <a:t>possibilmente</a:t>
            </a:r>
            <a:r>
              <a:rPr lang="en-GB" sz="2800" dirty="0">
                <a:solidFill>
                  <a:schemeClr val="dk1"/>
                </a:solidFill>
              </a:rPr>
              <a:t> </a:t>
            </a:r>
            <a:r>
              <a:rPr lang="en-GB" sz="2800" dirty="0" err="1">
                <a:solidFill>
                  <a:schemeClr val="dk1"/>
                </a:solidFill>
              </a:rPr>
              <a:t>creando</a:t>
            </a:r>
            <a:r>
              <a:rPr lang="en-GB" sz="2800" dirty="0">
                <a:solidFill>
                  <a:schemeClr val="dk1"/>
                </a:solidFill>
              </a:rPr>
              <a:t> un </a:t>
            </a:r>
            <a:r>
              <a:rPr lang="en-GB" sz="2800" b="1" dirty="0">
                <a:solidFill>
                  <a:schemeClr val="accent2"/>
                </a:solidFill>
              </a:rPr>
              <a:t>PIANO SPESE PERSONALE.</a:t>
            </a:r>
          </a:p>
          <a:p>
            <a:pPr marL="0" lvl="0" indent="0" algn="ctr">
              <a:lnSpc>
                <a:spcPct val="150000"/>
              </a:lnSpc>
            </a:pPr>
            <a:r>
              <a:rPr lang="en-GB" sz="3600" b="1" dirty="0">
                <a:solidFill>
                  <a:srgbClr val="FF0000"/>
                </a:solidFill>
              </a:rPr>
              <a:t>L’APP DI MONEY MATTERS!!!</a:t>
            </a:r>
          </a:p>
        </p:txBody>
      </p:sp>
    </p:spTree>
    <p:extLst>
      <p:ext uri="{BB962C8B-B14F-4D97-AF65-F5344CB8AC3E}">
        <p14:creationId xmlns:p14="http://schemas.microsoft.com/office/powerpoint/2010/main" val="334132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n-GB" sz="3600" dirty="0" err="1">
                <a:solidFill>
                  <a:srgbClr val="097D74"/>
                </a:solidFill>
              </a:rPr>
              <a:t>Compiti</a:t>
            </a:r>
            <a:r>
              <a:rPr lang="en-GB" sz="3600" dirty="0">
                <a:solidFill>
                  <a:srgbClr val="097D74"/>
                </a:solidFill>
              </a:rPr>
              <a:t> per </a:t>
            </a:r>
            <a:r>
              <a:rPr lang="en-GB" sz="3600" dirty="0" err="1">
                <a:solidFill>
                  <a:srgbClr val="097D74"/>
                </a:solidFill>
              </a:rPr>
              <a:t>l’autoapprendimento</a:t>
            </a:r>
            <a:r>
              <a:rPr lang="en-GB" sz="3600" dirty="0">
                <a:solidFill>
                  <a:srgbClr val="097D74"/>
                </a:solidFill>
              </a:rPr>
              <a:t>:</a:t>
            </a:r>
          </a:p>
        </p:txBody>
      </p:sp>
      <p:sp>
        <p:nvSpPr>
          <p:cNvPr id="10" name="TextBox 9">
            <a:extLst>
              <a:ext uri="{FF2B5EF4-FFF2-40B4-BE49-F238E27FC236}">
                <a16:creationId xmlns:a16="http://schemas.microsoft.com/office/drawing/2014/main" id="{549B7878-E4F5-4A1C-954A-A6C350DF90A4}"/>
              </a:ext>
            </a:extLst>
          </p:cNvPr>
          <p:cNvSpPr txBox="1"/>
          <p:nvPr/>
        </p:nvSpPr>
        <p:spPr>
          <a:xfrm>
            <a:off x="1567976" y="1586178"/>
            <a:ext cx="9964645" cy="3539430"/>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n-GB" sz="3200" b="1" dirty="0" err="1">
                <a:solidFill>
                  <a:srgbClr val="097D74"/>
                </a:solidFill>
                <a:latin typeface="Calibri"/>
                <a:cs typeface="Calibri"/>
                <a:sym typeface="Calibri"/>
              </a:rPr>
              <a:t>Consulta</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i</a:t>
            </a:r>
            <a:r>
              <a:rPr lang="en-GB" sz="3200" b="1" dirty="0">
                <a:solidFill>
                  <a:srgbClr val="097D74"/>
                </a:solidFill>
                <a:latin typeface="Calibri"/>
                <a:cs typeface="Calibri"/>
                <a:sym typeface="Calibri"/>
              </a:rPr>
              <a:t> link </a:t>
            </a:r>
            <a:r>
              <a:rPr lang="en-GB" sz="3200" b="1" dirty="0" err="1">
                <a:solidFill>
                  <a:srgbClr val="097D74"/>
                </a:solidFill>
                <a:latin typeface="Calibri"/>
                <a:cs typeface="Calibri"/>
                <a:sym typeface="Calibri"/>
              </a:rPr>
              <a:t>presenti</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sulla</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dispensa</a:t>
            </a:r>
            <a:r>
              <a:rPr lang="en-GB" sz="3200" b="1" dirty="0">
                <a:solidFill>
                  <a:srgbClr val="097D74"/>
                </a:solidFill>
                <a:latin typeface="Calibri"/>
                <a:cs typeface="Calibri"/>
                <a:sym typeface="Calibri"/>
              </a:rPr>
              <a:t> M5.3.</a:t>
            </a:r>
          </a:p>
          <a:p>
            <a:pPr marL="342900" indent="-342900">
              <a:buClr>
                <a:srgbClr val="097D74"/>
              </a:buClr>
              <a:buFont typeface="Arial" panose="020B0604020202020204" pitchFamily="34" charset="0"/>
              <a:buChar char="•"/>
            </a:pPr>
            <a:r>
              <a:rPr lang="en-GB" sz="3200" b="1" dirty="0" err="1">
                <a:solidFill>
                  <a:srgbClr val="097D74"/>
                </a:solidFill>
                <a:latin typeface="Calibri"/>
                <a:cs typeface="Calibri"/>
                <a:sym typeface="Calibri"/>
              </a:rPr>
              <a:t>Esamina</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il</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materiale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relativo</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alla</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Formazione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Introduttiva</a:t>
            </a:r>
            <a:r>
              <a:rPr lang="en-GB" sz="3200" b="1" dirty="0">
                <a:solidFill>
                  <a:srgbClr val="097D74"/>
                </a:solidFill>
                <a:latin typeface="Calibri"/>
                <a:cs typeface="Calibri"/>
                <a:sym typeface="Calibri"/>
              </a:rPr>
              <a:t> per </a:t>
            </a:r>
            <a:r>
              <a:rPr lang="en-GB" sz="3200" b="1" dirty="0" err="1">
                <a:solidFill>
                  <a:srgbClr val="097D74"/>
                </a:solidFill>
                <a:latin typeface="Calibri"/>
                <a:cs typeface="Calibri"/>
                <a:sym typeface="Calibri"/>
              </a:rPr>
              <a:t>il</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Genitore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delle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Sessioni</a:t>
            </a:r>
            <a:r>
              <a:rPr lang="en-GB" sz="3200" b="1" dirty="0">
                <a:solidFill>
                  <a:srgbClr val="097D74"/>
                </a:solidFill>
                <a:latin typeface="Calibri"/>
                <a:cs typeface="Calibri"/>
                <a:sym typeface="Calibri"/>
              </a:rPr>
              <a:t> 7 e 8.</a:t>
            </a:r>
          </a:p>
          <a:p>
            <a:pPr marL="342900" indent="-342900">
              <a:buClr>
                <a:srgbClr val="097D74"/>
              </a:buClr>
              <a:buFont typeface="Arial" panose="020B0604020202020204" pitchFamily="34" charset="0"/>
              <a:buChar char="•"/>
            </a:pPr>
            <a:r>
              <a:rPr lang="en-GB" sz="3200" b="1" dirty="0" err="1">
                <a:solidFill>
                  <a:srgbClr val="097D74"/>
                </a:solidFill>
                <a:latin typeface="Calibri" pitchFamily="34" charset="0"/>
                <a:cs typeface="Calibri" pitchFamily="34" charset="0"/>
                <a:sym typeface="Calibri"/>
              </a:rPr>
              <a:t>Cerca</a:t>
            </a:r>
            <a:r>
              <a:rPr lang="en-GB" sz="3200" b="1" dirty="0">
                <a:solidFill>
                  <a:srgbClr val="097D74"/>
                </a:solidFill>
                <a:latin typeface="Calibri" pitchFamily="34" charset="0"/>
                <a:cs typeface="Calibri" pitchFamily="34" charset="0"/>
                <a:sym typeface="Calibri"/>
              </a:rPr>
              <a:t> online la </a:t>
            </a:r>
            <a:r>
              <a:rPr lang="en-GB" sz="3200" b="1" dirty="0" err="1">
                <a:solidFill>
                  <a:srgbClr val="097D74"/>
                </a:solidFill>
                <a:latin typeface="Calibri" pitchFamily="34" charset="0"/>
                <a:cs typeface="Calibri" pitchFamily="34" charset="0"/>
                <a:sym typeface="Calibri"/>
              </a:rPr>
              <a:t>sezione</a:t>
            </a:r>
            <a:r>
              <a:rPr lang="en-GB" sz="3200" b="1" dirty="0">
                <a:solidFill>
                  <a:srgbClr val="097D74"/>
                </a:solidFill>
                <a:latin typeface="Calibri" pitchFamily="34" charset="0"/>
                <a:cs typeface="Calibri" pitchFamily="34" charset="0"/>
                <a:sym typeface="Calibri"/>
              </a:rPr>
              <a:t> </a:t>
            </a:r>
            <a:r>
              <a:rPr lang="en-GB" sz="3200" b="1" dirty="0" err="1">
                <a:solidFill>
                  <a:srgbClr val="097D74"/>
                </a:solidFill>
                <a:latin typeface="Calibri" pitchFamily="34" charset="0"/>
                <a:cs typeface="Calibri" pitchFamily="34" charset="0"/>
                <a:sym typeface="Calibri"/>
              </a:rPr>
              <a:t>relativa</a:t>
            </a:r>
            <a:r>
              <a:rPr lang="en-GB" sz="3200" b="1" dirty="0">
                <a:solidFill>
                  <a:srgbClr val="097D74"/>
                </a:solidFill>
                <a:latin typeface="Calibri" pitchFamily="34" charset="0"/>
                <a:cs typeface="Calibri" pitchFamily="34" charset="0"/>
                <a:sym typeface="Calibri"/>
              </a:rPr>
              <a:t> </a:t>
            </a:r>
            <a:r>
              <a:rPr lang="en-GB" sz="3200" b="1" dirty="0" err="1">
                <a:solidFill>
                  <a:srgbClr val="097D74"/>
                </a:solidFill>
                <a:latin typeface="Calibri" pitchFamily="34" charset="0"/>
                <a:cs typeface="Calibri" pitchFamily="34" charset="0"/>
                <a:sym typeface="Calibri"/>
              </a:rPr>
              <a:t>all’Archivio</a:t>
            </a:r>
            <a:r>
              <a:rPr lang="en-GB" sz="3200" b="1" dirty="0">
                <a:solidFill>
                  <a:srgbClr val="097D74"/>
                </a:solidFill>
                <a:latin typeface="Calibri" pitchFamily="34" charset="0"/>
                <a:cs typeface="Calibri" pitchFamily="34" charset="0"/>
                <a:sym typeface="Calibri"/>
              </a:rPr>
              <a:t> del </a:t>
            </a:r>
            <a:r>
              <a:rPr lang="en-GB" sz="3200" b="1" dirty="0" err="1">
                <a:solidFill>
                  <a:srgbClr val="097D74"/>
                </a:solidFill>
                <a:latin typeface="Calibri" pitchFamily="34" charset="0"/>
                <a:cs typeface="Calibri" pitchFamily="34" charset="0"/>
                <a:sym typeface="Calibri"/>
              </a:rPr>
              <a:t>Programma</a:t>
            </a:r>
            <a:r>
              <a:rPr lang="en-GB" sz="3200" b="1" dirty="0">
                <a:solidFill>
                  <a:srgbClr val="097D74"/>
                </a:solidFill>
                <a:latin typeface="Calibri" pitchFamily="34" charset="0"/>
                <a:cs typeface="Calibri" pitchFamily="34" charset="0"/>
                <a:sym typeface="Calibri"/>
              </a:rPr>
              <a:t> </a:t>
            </a:r>
            <a:r>
              <a:rPr lang="en-GB" sz="3200" b="1" dirty="0" err="1">
                <a:solidFill>
                  <a:srgbClr val="097D74"/>
                </a:solidFill>
                <a:latin typeface="Calibri" pitchFamily="34" charset="0"/>
                <a:cs typeface="Calibri" pitchFamily="34" charset="0"/>
                <a:sym typeface="Calibri"/>
              </a:rPr>
              <a:t>Formativo</a:t>
            </a:r>
            <a:r>
              <a:rPr lang="en-GB" sz="3200" b="1" dirty="0">
                <a:solidFill>
                  <a:srgbClr val="097D74"/>
                </a:solidFill>
                <a:latin typeface="Calibri" pitchFamily="34" charset="0"/>
                <a:cs typeface="Calibri" pitchFamily="34" charset="0"/>
                <a:sym typeface="Calibri"/>
              </a:rPr>
              <a:t> Money Matters in </a:t>
            </a:r>
            <a:r>
              <a:rPr lang="en-GB" sz="3200" b="1" dirty="0" err="1">
                <a:solidFill>
                  <a:srgbClr val="097D74"/>
                </a:solidFill>
                <a:latin typeface="Calibri" pitchFamily="34" charset="0"/>
                <a:cs typeface="Calibri" pitchFamily="34" charset="0"/>
                <a:sym typeface="Calibri"/>
              </a:rPr>
              <a:t>Materia</a:t>
            </a:r>
            <a:r>
              <a:rPr lang="en-GB" sz="3200" b="1" dirty="0">
                <a:solidFill>
                  <a:srgbClr val="097D74"/>
                </a:solidFill>
                <a:latin typeface="Calibri" pitchFamily="34" charset="0"/>
                <a:cs typeface="Calibri" pitchFamily="34" charset="0"/>
                <a:sym typeface="Calibri"/>
              </a:rPr>
              <a:t> </a:t>
            </a:r>
            <a:r>
              <a:rPr lang="en-GB" sz="3200" b="1" dirty="0" err="1">
                <a:solidFill>
                  <a:srgbClr val="097D74"/>
                </a:solidFill>
                <a:latin typeface="Calibri" pitchFamily="34" charset="0"/>
                <a:cs typeface="Calibri" pitchFamily="34" charset="0"/>
                <a:sym typeface="Calibri"/>
              </a:rPr>
              <a:t>Finanziaria</a:t>
            </a:r>
            <a:r>
              <a:rPr lang="en-GB" sz="3200" b="1" dirty="0">
                <a:solidFill>
                  <a:srgbClr val="097D74"/>
                </a:solidFill>
                <a:latin typeface="Calibri" pitchFamily="34" charset="0"/>
                <a:cs typeface="Calibri" pitchFamily="34" charset="0"/>
                <a:sym typeface="Calibri"/>
              </a:rPr>
              <a:t> per </a:t>
            </a:r>
            <a:r>
              <a:rPr lang="en-GB" sz="3200" b="1" dirty="0" err="1">
                <a:solidFill>
                  <a:srgbClr val="097D74"/>
                </a:solidFill>
                <a:latin typeface="Calibri" pitchFamily="34" charset="0"/>
                <a:cs typeface="Calibri" pitchFamily="34" charset="0"/>
                <a:sym typeface="Calibri"/>
              </a:rPr>
              <a:t>completare</a:t>
            </a:r>
            <a:r>
              <a:rPr lang="en-GB" sz="3200" b="1" dirty="0">
                <a:solidFill>
                  <a:srgbClr val="097D74"/>
                </a:solidFill>
                <a:latin typeface="Calibri" pitchFamily="34" charset="0"/>
                <a:cs typeface="Calibri" pitchFamily="34" charset="0"/>
                <a:sym typeface="Calibri"/>
              </a:rPr>
              <a:t> </a:t>
            </a:r>
            <a:r>
              <a:rPr lang="en-GB" sz="3200" b="1" dirty="0" err="1">
                <a:solidFill>
                  <a:srgbClr val="097D74"/>
                </a:solidFill>
                <a:latin typeface="Calibri" pitchFamily="34" charset="0"/>
                <a:cs typeface="Calibri" pitchFamily="34" charset="0"/>
                <a:sym typeface="Calibri"/>
              </a:rPr>
              <a:t>il</a:t>
            </a:r>
            <a:r>
              <a:rPr lang="en-GB" sz="3200" b="1" dirty="0">
                <a:solidFill>
                  <a:srgbClr val="097D74"/>
                </a:solidFill>
                <a:latin typeface="Calibri" pitchFamily="34" charset="0"/>
                <a:cs typeface="Calibri" pitchFamily="34" charset="0"/>
                <a:sym typeface="Calibri"/>
              </a:rPr>
              <a:t> Badge </a:t>
            </a:r>
            <a:r>
              <a:rPr lang="en-GB" sz="3200" b="1" dirty="0" err="1">
                <a:solidFill>
                  <a:srgbClr val="097D74"/>
                </a:solidFill>
                <a:latin typeface="Calibri" pitchFamily="34" charset="0"/>
                <a:cs typeface="Calibri" pitchFamily="34" charset="0"/>
                <a:sym typeface="Calibri"/>
              </a:rPr>
              <a:t>Digitale</a:t>
            </a:r>
            <a:r>
              <a:rPr lang="en-GB" sz="3200" b="1" dirty="0">
                <a:solidFill>
                  <a:srgbClr val="097D74"/>
                </a:solidFill>
                <a:latin typeface="Calibri" pitchFamily="34" charset="0"/>
                <a:cs typeface="Calibri" pitchFamily="34" charset="0"/>
                <a:sym typeface="Calibri"/>
              </a:rPr>
              <a:t> del Modulo 5</a:t>
            </a:r>
            <a:r>
              <a:rPr lang="en-GB" sz="3200" b="1" dirty="0">
                <a:solidFill>
                  <a:srgbClr val="097D74"/>
                </a:solidFill>
                <a:latin typeface="Calibri"/>
                <a:cs typeface="Calibri"/>
                <a:sym typeface="Calibri"/>
              </a:rPr>
              <a:t>.</a:t>
            </a:r>
          </a:p>
        </p:txBody>
      </p:sp>
      <p:pic>
        <p:nvPicPr>
          <p:cNvPr id="7" name="Picture 6">
            <a:extLst>
              <a:ext uri="{FF2B5EF4-FFF2-40B4-BE49-F238E27FC236}">
                <a16:creationId xmlns:a16="http://schemas.microsoft.com/office/drawing/2014/main" id="{1E93C875-6373-91BA-D0FD-D4D74405DB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8377" y="4595165"/>
            <a:ext cx="2590165" cy="2592705"/>
          </a:xfrm>
          <a:prstGeom prst="rect">
            <a:avLst/>
          </a:prstGeom>
          <a:noFill/>
          <a:ln>
            <a:noFill/>
          </a:ln>
        </p:spPr>
      </p:pic>
      <p:pic>
        <p:nvPicPr>
          <p:cNvPr id="9" name="Picture 8">
            <a:extLst>
              <a:ext uri="{FF2B5EF4-FFF2-40B4-BE49-F238E27FC236}">
                <a16:creationId xmlns:a16="http://schemas.microsoft.com/office/drawing/2014/main" id="{BD14C0FA-96C4-0F33-2DFB-6AC944CCE7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298" y="4595165"/>
            <a:ext cx="2590800" cy="2590800"/>
          </a:xfrm>
          <a:prstGeom prst="rect">
            <a:avLst/>
          </a:prstGeom>
          <a:noFill/>
          <a:ln>
            <a:noFill/>
          </a:ln>
        </p:spPr>
      </p:pic>
    </p:spTree>
    <p:extLst>
      <p:ext uri="{BB962C8B-B14F-4D97-AF65-F5344CB8AC3E}">
        <p14:creationId xmlns:p14="http://schemas.microsoft.com/office/powerpoint/2010/main" val="29628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ctrTitle"/>
          </p:nvPr>
        </p:nvSpPr>
        <p:spPr>
          <a:xfrm>
            <a:off x="310399" y="2955190"/>
            <a:ext cx="6357101" cy="1060949"/>
          </a:xfrm>
          <a:prstGeom prst="rect">
            <a:avLst/>
          </a:prstGeom>
          <a:noFill/>
          <a:ln>
            <a:noFill/>
          </a:ln>
        </p:spPr>
        <p:txBody>
          <a:bodyPr spcFirstLastPara="1" wrap="square" lIns="72000" tIns="45700" rIns="72000" bIns="45700" anchor="t" anchorCtr="0">
            <a:noAutofit/>
          </a:bodyPr>
          <a:lstStyle/>
          <a:p>
            <a:pPr lvl="0"/>
            <a:r>
              <a:rPr lang="en-US" sz="3200" dirty="0">
                <a:solidFill>
                  <a:srgbClr val="097D74"/>
                </a:solidFill>
                <a:latin typeface="Calibri" panose="020F0502020204030204" pitchFamily="34" charset="0"/>
                <a:cs typeface="Calibri" panose="020F0502020204030204" pitchFamily="34" charset="0"/>
              </a:rPr>
              <a:t>Grazie per la </a:t>
            </a:r>
            <a:r>
              <a:rPr lang="en-US" sz="3200" dirty="0" err="1">
                <a:solidFill>
                  <a:srgbClr val="097D74"/>
                </a:solidFill>
                <a:latin typeface="Calibri" panose="020F0502020204030204" pitchFamily="34" charset="0"/>
                <a:cs typeface="Calibri" panose="020F0502020204030204" pitchFamily="34" charset="0"/>
              </a:rPr>
              <a:t>partecipazione</a:t>
            </a:r>
            <a:r>
              <a:rPr lang="en-US" sz="3200" dirty="0">
                <a:solidFill>
                  <a:srgbClr val="097D74"/>
                </a:solidFill>
                <a:latin typeface="Calibri" panose="020F0502020204030204" pitchFamily="34" charset="0"/>
                <a:cs typeface="Calibri" panose="020F0502020204030204" pitchFamily="34" charset="0"/>
              </a:rPr>
              <a:t>, </a:t>
            </a:r>
            <a:r>
              <a:rPr lang="en-US" sz="3200" dirty="0" err="1">
                <a:solidFill>
                  <a:srgbClr val="097D74"/>
                </a:solidFill>
                <a:latin typeface="Calibri" panose="020F0502020204030204" pitchFamily="34" charset="0"/>
                <a:cs typeface="Calibri" panose="020F0502020204030204" pitchFamily="34" charset="0"/>
              </a:rPr>
              <a:t>speriamo</a:t>
            </a:r>
            <a:r>
              <a:rPr lang="en-US" sz="3200" dirty="0">
                <a:solidFill>
                  <a:srgbClr val="097D74"/>
                </a:solidFill>
                <a:latin typeface="Calibri" panose="020F0502020204030204" pitchFamily="34" charset="0"/>
                <a:cs typeface="Calibri" panose="020F0502020204030204" pitchFamily="34" charset="0"/>
              </a:rPr>
              <a:t> </a:t>
            </a:r>
            <a:r>
              <a:rPr lang="en-US" sz="3200" dirty="0" err="1">
                <a:solidFill>
                  <a:srgbClr val="097D74"/>
                </a:solidFill>
                <a:latin typeface="Calibri" panose="020F0502020204030204" pitchFamily="34" charset="0"/>
                <a:cs typeface="Calibri" panose="020F0502020204030204" pitchFamily="34" charset="0"/>
              </a:rPr>
              <a:t>ti</a:t>
            </a:r>
            <a:r>
              <a:rPr lang="en-US" sz="3200" dirty="0">
                <a:solidFill>
                  <a:srgbClr val="097D74"/>
                </a:solidFill>
                <a:latin typeface="Calibri" panose="020F0502020204030204" pitchFamily="34" charset="0"/>
                <a:cs typeface="Calibri" panose="020F0502020204030204" pitchFamily="34" charset="0"/>
              </a:rPr>
              <a:t> </a:t>
            </a:r>
            <a:r>
              <a:rPr lang="en-US" sz="3200" dirty="0" err="1">
                <a:solidFill>
                  <a:srgbClr val="097D74"/>
                </a:solidFill>
                <a:latin typeface="Calibri" panose="020F0502020204030204" pitchFamily="34" charset="0"/>
                <a:cs typeface="Calibri" panose="020F0502020204030204" pitchFamily="34" charset="0"/>
              </a:rPr>
              <a:t>risulti</a:t>
            </a:r>
            <a:r>
              <a:rPr lang="en-US" sz="3200" dirty="0">
                <a:solidFill>
                  <a:srgbClr val="097D74"/>
                </a:solidFill>
                <a:latin typeface="Calibri" panose="020F0502020204030204" pitchFamily="34" charset="0"/>
                <a:cs typeface="Calibri" panose="020F0502020204030204" pitchFamily="34" charset="0"/>
              </a:rPr>
              <a:t> utile</a:t>
            </a:r>
            <a:r>
              <a:rPr lang="en-US" dirty="0"/>
              <a: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1011270" y="2043668"/>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What are numeracy skills and their relationship with financial literacy</a:t>
            </a:r>
          </a:p>
        </p:txBody>
      </p:sp>
      <p:sp>
        <p:nvSpPr>
          <p:cNvPr id="65" name="Google Shape;65;p3"/>
          <p:cNvSpPr txBox="1">
            <a:spLocks noGrp="1"/>
          </p:cNvSpPr>
          <p:nvPr>
            <p:ph type="body" idx="1"/>
          </p:nvPr>
        </p:nvSpPr>
        <p:spPr>
          <a:xfrm>
            <a:off x="994610" y="372784"/>
            <a:ext cx="11826005" cy="1456016"/>
          </a:xfrm>
          <a:prstGeom prst="rect">
            <a:avLst/>
          </a:prstGeom>
          <a:noFill/>
          <a:ln>
            <a:noFill/>
          </a:ln>
        </p:spPr>
        <p:txBody>
          <a:bodyPr spcFirstLastPara="1" wrap="square" lIns="72000" tIns="45700" rIns="72000" bIns="45700" anchor="t" anchorCtr="0">
            <a:noAutofit/>
          </a:bodyPr>
          <a:lstStyle/>
          <a:p>
            <a:pPr marL="0" indent="0" algn="l">
              <a:lnSpc>
                <a:spcPct val="150000"/>
              </a:lnSpc>
              <a:buSzPts val="2100"/>
            </a:pPr>
            <a:r>
              <a:rPr lang="en-US" sz="3200" b="1" dirty="0" err="1">
                <a:solidFill>
                  <a:srgbClr val="097D74"/>
                </a:solidFill>
              </a:rPr>
              <a:t>Attività</a:t>
            </a:r>
            <a:r>
              <a:rPr lang="en-US" sz="3200" b="1" dirty="0">
                <a:solidFill>
                  <a:srgbClr val="097D74"/>
                </a:solidFill>
              </a:rPr>
              <a:t> </a:t>
            </a:r>
            <a:r>
              <a:rPr lang="en-US" sz="3200" b="1" dirty="0" err="1">
                <a:solidFill>
                  <a:srgbClr val="097D74"/>
                </a:solidFill>
              </a:rPr>
              <a:t>di</a:t>
            </a:r>
            <a:r>
              <a:rPr lang="en-US" sz="3200" b="1" dirty="0">
                <a:solidFill>
                  <a:srgbClr val="097D74"/>
                </a:solidFill>
              </a:rPr>
              <a:t> </a:t>
            </a:r>
            <a:r>
              <a:rPr lang="en-US" sz="3200" b="1" dirty="0" err="1">
                <a:solidFill>
                  <a:srgbClr val="097D74"/>
                </a:solidFill>
              </a:rPr>
              <a:t>riscaldamento</a:t>
            </a:r>
            <a:r>
              <a:rPr lang="en-US" sz="3200" b="1" dirty="0">
                <a:solidFill>
                  <a:srgbClr val="097D74"/>
                </a:solidFill>
              </a:rPr>
              <a:t> M5.1    </a:t>
            </a:r>
          </a:p>
          <a:p>
            <a:pPr marL="0" indent="0" algn="l">
              <a:lnSpc>
                <a:spcPct val="150000"/>
              </a:lnSpc>
              <a:buSzPts val="2100"/>
            </a:pPr>
            <a:r>
              <a:rPr lang="en-US" sz="3200" b="1" dirty="0" err="1">
                <a:solidFill>
                  <a:srgbClr val="097D74"/>
                </a:solidFill>
              </a:rPr>
              <a:t>Competenze</a:t>
            </a:r>
            <a:r>
              <a:rPr lang="en-US" sz="3200" b="1" dirty="0">
                <a:solidFill>
                  <a:srgbClr val="097D74"/>
                </a:solidFill>
              </a:rPr>
              <a:t> </a:t>
            </a:r>
            <a:r>
              <a:rPr lang="en-US" sz="3200" b="1" dirty="0" err="1">
                <a:solidFill>
                  <a:srgbClr val="097D74"/>
                </a:solidFill>
              </a:rPr>
              <a:t>matematiche</a:t>
            </a:r>
            <a:r>
              <a:rPr lang="en-US" sz="3200" b="1" dirty="0">
                <a:solidFill>
                  <a:srgbClr val="097D74"/>
                </a:solidFill>
              </a:rPr>
              <a:t> </a:t>
            </a:r>
          </a:p>
          <a:p>
            <a:pPr marL="0" indent="0" algn="l">
              <a:lnSpc>
                <a:spcPct val="150000"/>
              </a:lnSpc>
              <a:buSzPts val="2100"/>
            </a:pPr>
            <a:endParaRPr lang="en-US" sz="3200" b="1" dirty="0">
              <a:solidFill>
                <a:schemeClr val="accent1"/>
              </a:solidFill>
            </a:endParaRPr>
          </a:p>
          <a:p>
            <a:pPr marL="0" indent="0" algn="l">
              <a:lnSpc>
                <a:spcPct val="150000"/>
              </a:lnSpc>
              <a:buSzPts val="2100"/>
            </a:pPr>
            <a:r>
              <a:rPr lang="en-US" sz="3200" b="1" dirty="0" err="1">
                <a:solidFill>
                  <a:schemeClr val="accent1"/>
                </a:solidFill>
              </a:rPr>
              <a:t>Nel</a:t>
            </a:r>
            <a:r>
              <a:rPr lang="en-US" sz="3200" b="1" dirty="0">
                <a:solidFill>
                  <a:schemeClr val="accent1"/>
                </a:solidFill>
              </a:rPr>
              <a:t> </a:t>
            </a:r>
            <a:r>
              <a:rPr lang="en-US" sz="3200" b="1" dirty="0" err="1">
                <a:solidFill>
                  <a:schemeClr val="accent1"/>
                </a:solidFill>
              </a:rPr>
              <a:t>nostro</a:t>
            </a:r>
            <a:r>
              <a:rPr lang="en-US" sz="3200" b="1" dirty="0">
                <a:solidFill>
                  <a:schemeClr val="accent1"/>
                </a:solidFill>
              </a:rPr>
              <a:t> </a:t>
            </a:r>
            <a:r>
              <a:rPr lang="en-US" sz="3200" b="1" dirty="0" err="1">
                <a:solidFill>
                  <a:schemeClr val="accent1"/>
                </a:solidFill>
              </a:rPr>
              <a:t>quotidiano</a:t>
            </a:r>
            <a:r>
              <a:rPr lang="en-US" sz="3200" b="1" dirty="0">
                <a:solidFill>
                  <a:schemeClr val="accent1"/>
                </a:solidFill>
              </a:rPr>
              <a:t> </a:t>
            </a:r>
            <a:r>
              <a:rPr lang="en-US" sz="3200" b="1" dirty="0" err="1">
                <a:solidFill>
                  <a:schemeClr val="accent1"/>
                </a:solidFill>
              </a:rPr>
              <a:t>ci</a:t>
            </a:r>
            <a:r>
              <a:rPr lang="en-US" sz="3200" b="1" dirty="0">
                <a:solidFill>
                  <a:schemeClr val="accent1"/>
                </a:solidFill>
              </a:rPr>
              <a:t> </a:t>
            </a:r>
            <a:r>
              <a:rPr lang="en-US" sz="3200" b="1" dirty="0" err="1">
                <a:solidFill>
                  <a:schemeClr val="accent1"/>
                </a:solidFill>
              </a:rPr>
              <a:t>troviamo</a:t>
            </a:r>
            <a:r>
              <a:rPr lang="en-US" sz="3200" b="1" dirty="0">
                <a:solidFill>
                  <a:schemeClr val="accent1"/>
                </a:solidFill>
              </a:rPr>
              <a:t> a </a:t>
            </a:r>
            <a:r>
              <a:rPr lang="en-US" sz="3200" b="1" dirty="0" err="1">
                <a:solidFill>
                  <a:schemeClr val="accent1"/>
                </a:solidFill>
              </a:rPr>
              <a:t>dover</a:t>
            </a:r>
            <a:r>
              <a:rPr lang="en-US" sz="3200" b="1" dirty="0">
                <a:solidFill>
                  <a:schemeClr val="accent1"/>
                </a:solidFill>
              </a:rPr>
              <a:t> </a:t>
            </a:r>
            <a:r>
              <a:rPr lang="en-US" sz="3200" b="1" dirty="0" err="1">
                <a:solidFill>
                  <a:schemeClr val="accent1"/>
                </a:solidFill>
              </a:rPr>
              <a:t>eseguire</a:t>
            </a:r>
            <a:r>
              <a:rPr lang="en-US" sz="3200" b="1" dirty="0">
                <a:solidFill>
                  <a:schemeClr val="accent1"/>
                </a:solidFill>
              </a:rPr>
              <a:t> </a:t>
            </a:r>
            <a:r>
              <a:rPr lang="en-US" sz="3200" b="1" dirty="0" err="1">
                <a:solidFill>
                  <a:schemeClr val="accent1"/>
                </a:solidFill>
              </a:rPr>
              <a:t>svariati</a:t>
            </a:r>
            <a:r>
              <a:rPr lang="en-US" sz="3200" b="1" dirty="0">
                <a:solidFill>
                  <a:schemeClr val="accent1"/>
                </a:solidFill>
              </a:rPr>
              <a:t> </a:t>
            </a:r>
            <a:r>
              <a:rPr lang="en-US" sz="3200" b="1" dirty="0" err="1">
                <a:solidFill>
                  <a:schemeClr val="accent1"/>
                </a:solidFill>
              </a:rPr>
              <a:t>calcoli</a:t>
            </a:r>
            <a:r>
              <a:rPr lang="en-US" sz="3200" b="1" dirty="0">
                <a:solidFill>
                  <a:schemeClr val="accent1"/>
                </a:solidFill>
              </a:rPr>
              <a:t>.</a:t>
            </a:r>
          </a:p>
          <a:p>
            <a:pPr marL="0" indent="0" algn="l">
              <a:lnSpc>
                <a:spcPct val="150000"/>
              </a:lnSpc>
              <a:buSzPts val="2100"/>
            </a:pPr>
            <a:r>
              <a:rPr lang="en-US" sz="3200" b="1" dirty="0" err="1">
                <a:solidFill>
                  <a:schemeClr val="accent1"/>
                </a:solidFill>
              </a:rPr>
              <a:t>Cos’hai</a:t>
            </a:r>
            <a:r>
              <a:rPr lang="en-US" sz="3200" b="1" dirty="0">
                <a:solidFill>
                  <a:schemeClr val="accent1"/>
                </a:solidFill>
              </a:rPr>
              <a:t> </a:t>
            </a:r>
            <a:r>
              <a:rPr lang="en-US" sz="3200" b="1" dirty="0" err="1">
                <a:solidFill>
                  <a:schemeClr val="accent1"/>
                </a:solidFill>
              </a:rPr>
              <a:t>fatto</a:t>
            </a:r>
            <a:r>
              <a:rPr lang="en-US" sz="3200" b="1" dirty="0">
                <a:solidFill>
                  <a:schemeClr val="accent1"/>
                </a:solidFill>
              </a:rPr>
              <a:t> </a:t>
            </a:r>
            <a:r>
              <a:rPr lang="en-US" sz="3200" b="1" dirty="0" err="1">
                <a:solidFill>
                  <a:schemeClr val="accent1"/>
                </a:solidFill>
              </a:rPr>
              <a:t>stamattina</a:t>
            </a:r>
            <a:r>
              <a:rPr lang="en-US" sz="3200" b="1" dirty="0">
                <a:solidFill>
                  <a:schemeClr val="accent1"/>
                </a:solidFill>
              </a:rPr>
              <a:t>?</a:t>
            </a:r>
          </a:p>
        </p:txBody>
      </p:sp>
      <p:pic>
        <p:nvPicPr>
          <p:cNvPr id="1026" name="Picture 2" descr="Signora con i sacchetti di shopping">
            <a:extLst>
              <a:ext uri="{FF2B5EF4-FFF2-40B4-BE49-F238E27FC236}">
                <a16:creationId xmlns:a16="http://schemas.microsoft.com/office/drawing/2014/main" id="{B616FB22-B030-4B03-B341-3076095D3F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51"/>
          <a:stretch/>
        </p:blipFill>
        <p:spPr bwMode="auto">
          <a:xfrm>
            <a:off x="514384" y="4170669"/>
            <a:ext cx="3285969" cy="2962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mma lo shopping con la figlia">
            <a:extLst>
              <a:ext uri="{FF2B5EF4-FFF2-40B4-BE49-F238E27FC236}">
                <a16:creationId xmlns:a16="http://schemas.microsoft.com/office/drawing/2014/main" id="{AB211EDB-07D0-4AC0-81A2-9A1C4CE35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953" y="4133669"/>
            <a:ext cx="3523625" cy="30796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oked post office">
            <a:extLst>
              <a:ext uri="{FF2B5EF4-FFF2-40B4-BE49-F238E27FC236}">
                <a16:creationId xmlns:a16="http://schemas.microsoft.com/office/drawing/2014/main" id="{4251E8B2-DA4D-4177-A6B3-D5DC7F4061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321" y="4187180"/>
            <a:ext cx="3162612" cy="316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208548" y="50813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dirty="0" err="1"/>
              <a:t>L’importanza</a:t>
            </a:r>
            <a:r>
              <a:rPr lang="en-US" dirty="0"/>
              <a:t> </a:t>
            </a:r>
            <a:r>
              <a:rPr lang="en-US" dirty="0" err="1"/>
              <a:t>delle</a:t>
            </a:r>
            <a:r>
              <a:rPr lang="en-US" dirty="0"/>
              <a:t> </a:t>
            </a:r>
            <a:r>
              <a:rPr lang="en-US" dirty="0" err="1"/>
              <a:t>competenze</a:t>
            </a:r>
            <a:r>
              <a:rPr lang="en-US" dirty="0"/>
              <a:t> </a:t>
            </a:r>
            <a:r>
              <a:rPr lang="en-US" dirty="0" err="1"/>
              <a:t>matematiche</a:t>
            </a:r>
            <a:r>
              <a:rPr lang="en-US" dirty="0"/>
              <a:t> </a:t>
            </a:r>
            <a:r>
              <a:rPr lang="en-US" dirty="0" err="1"/>
              <a:t>nella</a:t>
            </a:r>
            <a:r>
              <a:rPr lang="en-US" dirty="0"/>
              <a:t> </a:t>
            </a:r>
            <a:r>
              <a:rPr lang="en-US" dirty="0" err="1"/>
              <a:t>gestione</a:t>
            </a:r>
            <a:r>
              <a:rPr lang="en-US" dirty="0"/>
              <a:t> del </a:t>
            </a:r>
            <a:r>
              <a:rPr lang="en-US" dirty="0" err="1"/>
              <a:t>denaro</a:t>
            </a:r>
            <a:endParaRPr lang="en-US" dirty="0"/>
          </a:p>
        </p:txBody>
      </p:sp>
      <p:sp>
        <p:nvSpPr>
          <p:cNvPr id="6" name="CasellaDiTesto 5">
            <a:extLst>
              <a:ext uri="{FF2B5EF4-FFF2-40B4-BE49-F238E27FC236}">
                <a16:creationId xmlns:a16="http://schemas.microsoft.com/office/drawing/2014/main" id="{B88DD5CB-7294-493B-901B-1A50B78EC918}"/>
              </a:ext>
            </a:extLst>
          </p:cNvPr>
          <p:cNvSpPr txBox="1"/>
          <p:nvPr/>
        </p:nvSpPr>
        <p:spPr>
          <a:xfrm>
            <a:off x="208548" y="1111028"/>
            <a:ext cx="12623058" cy="1554272"/>
          </a:xfrm>
          <a:prstGeom prst="rect">
            <a:avLst/>
          </a:prstGeom>
          <a:noFill/>
        </p:spPr>
        <p:txBody>
          <a:bodyPr wrap="square" rtlCol="0">
            <a:spAutoFit/>
          </a:bodyPr>
          <a:lstStyle/>
          <a:p>
            <a:r>
              <a:rPr lang="en-US" sz="2800" b="1" dirty="0" err="1">
                <a:solidFill>
                  <a:schemeClr val="accent2"/>
                </a:solidFill>
                <a:latin typeface="Calibri" panose="020F0502020204030204" pitchFamily="34" charset="0"/>
                <a:cs typeface="Calibri" panose="020F0502020204030204" pitchFamily="34" charset="0"/>
              </a:rPr>
              <a:t>Attività</a:t>
            </a:r>
            <a:r>
              <a:rPr lang="en-US" sz="2800" b="1" dirty="0">
                <a:solidFill>
                  <a:schemeClr val="accent2"/>
                </a:solidFill>
                <a:latin typeface="Calibri" panose="020F0502020204030204" pitchFamily="34" charset="0"/>
                <a:cs typeface="Calibri" panose="020F0502020204030204" pitchFamily="34" charset="0"/>
              </a:rPr>
              <a:t> M5.2 </a:t>
            </a:r>
          </a:p>
          <a:p>
            <a:endParaRPr lang="en-US" sz="1100" dirty="0">
              <a:solidFill>
                <a:srgbClr val="0070C0"/>
              </a:solidFill>
              <a:latin typeface="Calibri" panose="020F0502020204030204" pitchFamily="34" charset="0"/>
              <a:cs typeface="Calibri" panose="020F0502020204030204" pitchFamily="34" charset="0"/>
            </a:endParaRPr>
          </a:p>
          <a:p>
            <a:r>
              <a:rPr lang="en-US" sz="2800" dirty="0" err="1">
                <a:solidFill>
                  <a:srgbClr val="097D74"/>
                </a:solidFill>
                <a:latin typeface="Calibri" panose="020F0502020204030204" pitchFamily="34" charset="0"/>
                <a:cs typeface="Calibri" panose="020F0502020204030204" pitchFamily="34" charset="0"/>
              </a:rPr>
              <a:t>Quale</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credi</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che</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sia</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l’utilizzo</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più</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frequente</a:t>
            </a:r>
            <a:r>
              <a:rPr lang="en-US" sz="2800" dirty="0">
                <a:solidFill>
                  <a:srgbClr val="097D74"/>
                </a:solidFill>
                <a:latin typeface="Calibri" panose="020F0502020204030204" pitchFamily="34" charset="0"/>
                <a:cs typeface="Calibri" panose="020F0502020204030204" pitchFamily="34" charset="0"/>
              </a:rPr>
              <a:t> del </a:t>
            </a:r>
            <a:r>
              <a:rPr lang="en-US" sz="2800" dirty="0" err="1">
                <a:solidFill>
                  <a:srgbClr val="097D74"/>
                </a:solidFill>
                <a:latin typeface="Calibri" panose="020F0502020204030204" pitchFamily="34" charset="0"/>
                <a:cs typeface="Calibri" panose="020F0502020204030204" pitchFamily="34" charset="0"/>
              </a:rPr>
              <a:t>calcolo</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nelle</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attività</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quotidiane</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dei</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tuoi</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studenti</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Prova</a:t>
            </a:r>
            <a:r>
              <a:rPr lang="en-US" sz="2800" dirty="0">
                <a:solidFill>
                  <a:srgbClr val="097D74"/>
                </a:solidFill>
                <a:latin typeface="Calibri" panose="020F0502020204030204" pitchFamily="34" charset="0"/>
                <a:cs typeface="Calibri" panose="020F0502020204030204" pitchFamily="34" charset="0"/>
              </a:rPr>
              <a:t> a </a:t>
            </a:r>
            <a:r>
              <a:rPr lang="en-US" sz="2800" dirty="0" err="1">
                <a:solidFill>
                  <a:srgbClr val="097D74"/>
                </a:solidFill>
                <a:latin typeface="Calibri" panose="020F0502020204030204" pitchFamily="34" charset="0"/>
                <a:cs typeface="Calibri" panose="020F0502020204030204" pitchFamily="34" charset="0"/>
              </a:rPr>
              <a:t>classificare</a:t>
            </a:r>
            <a:r>
              <a:rPr lang="en-US" sz="2800" dirty="0">
                <a:solidFill>
                  <a:srgbClr val="097D74"/>
                </a:solidFill>
                <a:latin typeface="Calibri" panose="020F0502020204030204" pitchFamily="34" charset="0"/>
                <a:cs typeface="Calibri" panose="020F0502020204030204" pitchFamily="34" charset="0"/>
              </a:rPr>
              <a:t> le </a:t>
            </a:r>
            <a:r>
              <a:rPr lang="en-US" sz="2800" dirty="0" err="1">
                <a:solidFill>
                  <a:srgbClr val="097D74"/>
                </a:solidFill>
                <a:latin typeface="Calibri" panose="020F0502020204030204" pitchFamily="34" charset="0"/>
                <a:cs typeface="Calibri" panose="020F0502020204030204" pitchFamily="34" charset="0"/>
              </a:rPr>
              <a:t>seguenti</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azioni</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quotidiane</a:t>
            </a:r>
            <a:r>
              <a:rPr lang="en-US" sz="2800" dirty="0">
                <a:solidFill>
                  <a:srgbClr val="097D74"/>
                </a:solidFill>
                <a:latin typeface="Calibri" panose="020F0502020204030204" pitchFamily="34" charset="0"/>
                <a:cs typeface="Calibri" panose="020F0502020204030204" pitchFamily="34" charset="0"/>
              </a:rPr>
              <a:t> in </a:t>
            </a:r>
            <a:r>
              <a:rPr lang="en-US" sz="2800" dirty="0" err="1">
                <a:solidFill>
                  <a:srgbClr val="097D74"/>
                </a:solidFill>
                <a:latin typeface="Calibri" panose="020F0502020204030204" pitchFamily="34" charset="0"/>
                <a:cs typeface="Calibri" panose="020F0502020204030204" pitchFamily="34" charset="0"/>
              </a:rPr>
              <a:t>ordine</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di</a:t>
            </a:r>
            <a:r>
              <a:rPr lang="en-US" sz="2800" dirty="0">
                <a:solidFill>
                  <a:srgbClr val="097D74"/>
                </a:solidFill>
                <a:latin typeface="Calibri" panose="020F0502020204030204" pitchFamily="34" charset="0"/>
                <a:cs typeface="Calibri" panose="020F0502020204030204" pitchFamily="34" charset="0"/>
              </a:rPr>
              <a:t> </a:t>
            </a:r>
            <a:r>
              <a:rPr lang="en-US" sz="2800" dirty="0" err="1">
                <a:solidFill>
                  <a:srgbClr val="097D74"/>
                </a:solidFill>
                <a:latin typeface="Calibri" panose="020F0502020204030204" pitchFamily="34" charset="0"/>
                <a:cs typeface="Calibri" panose="020F0502020204030204" pitchFamily="34" charset="0"/>
              </a:rPr>
              <a:t>importanza</a:t>
            </a:r>
            <a:r>
              <a:rPr lang="en-US" sz="2800" dirty="0">
                <a:solidFill>
                  <a:srgbClr val="097D74"/>
                </a:solidFill>
                <a:latin typeface="Calibri" panose="020F0502020204030204" pitchFamily="34" charset="0"/>
                <a:cs typeface="Calibri" panose="020F0502020204030204" pitchFamily="34" charset="0"/>
              </a:rPr>
              <a:t>:</a:t>
            </a:r>
            <a:endParaRPr lang="it-IT" sz="2800" dirty="0">
              <a:solidFill>
                <a:srgbClr val="097D74"/>
              </a:solidFill>
              <a:latin typeface="Calibri" panose="020F0502020204030204" pitchFamily="34" charset="0"/>
              <a:cs typeface="Calibri" panose="020F0502020204030204" pitchFamily="34" charset="0"/>
            </a:endParaRPr>
          </a:p>
        </p:txBody>
      </p:sp>
      <p:sp>
        <p:nvSpPr>
          <p:cNvPr id="7" name="Rettangolo 6">
            <a:extLst>
              <a:ext uri="{FF2B5EF4-FFF2-40B4-BE49-F238E27FC236}">
                <a16:creationId xmlns:a16="http://schemas.microsoft.com/office/drawing/2014/main" id="{AED2815C-B70F-4271-9337-B70E5EE54E65}"/>
              </a:ext>
            </a:extLst>
          </p:cNvPr>
          <p:cNvSpPr/>
          <p:nvPr/>
        </p:nvSpPr>
        <p:spPr>
          <a:xfrm>
            <a:off x="500064" y="2862579"/>
            <a:ext cx="12952519" cy="4985980"/>
          </a:xfrm>
          <a:prstGeom prst="rect">
            <a:avLst/>
          </a:prstGeom>
        </p:spPr>
        <p:txBody>
          <a:bodyPr wrap="square">
            <a:spAutoFit/>
          </a:bodyPr>
          <a:lstStyle/>
          <a:p>
            <a:pPr marL="457200" lvl="0" indent="-457200">
              <a:lnSpc>
                <a:spcPct val="150000"/>
              </a:lnSpc>
              <a:buSzPts val="2100"/>
              <a:buFont typeface="+mj-lt"/>
              <a:buAutoNum type="alphaLcPeriod"/>
            </a:pPr>
            <a:r>
              <a:rPr lang="fr-BE" sz="2400" dirty="0" err="1">
                <a:solidFill>
                  <a:schemeClr val="bg2"/>
                </a:solidFill>
                <a:latin typeface="Calibri" pitchFamily="34" charset="0"/>
                <a:cs typeface="Calibri" pitchFamily="34" charset="0"/>
              </a:rPr>
              <a:t>Comprendere</a:t>
            </a:r>
            <a:r>
              <a:rPr lang="fr-BE" sz="2400" dirty="0">
                <a:solidFill>
                  <a:schemeClr val="bg2"/>
                </a:solidFill>
                <a:latin typeface="Calibri" pitchFamily="34" charset="0"/>
                <a:cs typeface="Calibri" pitchFamily="34" charset="0"/>
              </a:rPr>
              <a:t> la </a:t>
            </a:r>
            <a:r>
              <a:rPr lang="fr-BE" sz="2400" dirty="0" err="1">
                <a:solidFill>
                  <a:schemeClr val="bg2"/>
                </a:solidFill>
                <a:latin typeface="Calibri" pitchFamily="34" charset="0"/>
                <a:cs typeface="Calibri" pitchFamily="34" charset="0"/>
              </a:rPr>
              <a:t>documentazione</a:t>
            </a:r>
            <a:r>
              <a:rPr lang="fr-BE" sz="2400" dirty="0">
                <a:solidFill>
                  <a:schemeClr val="bg2"/>
                </a:solidFill>
                <a:latin typeface="Calibri" pitchFamily="34" charset="0"/>
                <a:cs typeface="Calibri" pitchFamily="34" charset="0"/>
              </a:rPr>
              <a:t> con </a:t>
            </a:r>
            <a:r>
              <a:rPr lang="fr-BE" sz="2400" dirty="0" err="1">
                <a:solidFill>
                  <a:schemeClr val="bg2"/>
                </a:solidFill>
                <a:latin typeface="Calibri" pitchFamily="34" charset="0"/>
                <a:cs typeface="Calibri" pitchFamily="34" charset="0"/>
              </a:rPr>
              <a:t>statistiche</a:t>
            </a:r>
            <a:r>
              <a:rPr lang="fr-BE" sz="2400" dirty="0">
                <a:solidFill>
                  <a:schemeClr val="bg2"/>
                </a:solidFill>
                <a:latin typeface="Calibri" pitchFamily="34" charset="0"/>
                <a:cs typeface="Calibri" pitchFamily="34" charset="0"/>
              </a:rPr>
              <a:t>, </a:t>
            </a:r>
            <a:r>
              <a:rPr lang="fr-BE" sz="2400" dirty="0" err="1">
                <a:solidFill>
                  <a:schemeClr val="bg2"/>
                </a:solidFill>
                <a:latin typeface="Calibri" pitchFamily="34" charset="0"/>
                <a:cs typeface="Calibri" pitchFamily="34" charset="0"/>
              </a:rPr>
              <a:t>prezzi</a:t>
            </a:r>
            <a:r>
              <a:rPr lang="fr-BE" sz="2400" dirty="0">
                <a:solidFill>
                  <a:schemeClr val="bg2"/>
                </a:solidFill>
                <a:latin typeface="Calibri" pitchFamily="34" charset="0"/>
                <a:cs typeface="Calibri" pitchFamily="34" charset="0"/>
              </a:rPr>
              <a:t> e </a:t>
            </a:r>
            <a:r>
              <a:rPr lang="fr-BE" sz="2400" dirty="0" err="1">
                <a:solidFill>
                  <a:schemeClr val="bg2"/>
                </a:solidFill>
                <a:latin typeface="Calibri" pitchFamily="34" charset="0"/>
                <a:cs typeface="Calibri" pitchFamily="34" charset="0"/>
              </a:rPr>
              <a:t>cifre</a:t>
            </a:r>
            <a:r>
              <a:rPr lang="en-US" sz="2400" dirty="0">
                <a:solidFill>
                  <a:schemeClr val="bg2"/>
                </a:solidFill>
                <a:latin typeface="Calibri" panose="020F0502020204030204" pitchFamily="34" charset="0"/>
                <a:cs typeface="Calibri" panose="020F0502020204030204" pitchFamily="34" charset="0"/>
              </a:rPr>
              <a:t>.</a:t>
            </a:r>
          </a:p>
          <a:p>
            <a:pPr marL="457200" lvl="0" indent="-457200">
              <a:lnSpc>
                <a:spcPct val="150000"/>
              </a:lnSpc>
              <a:buSzPts val="2100"/>
              <a:buFont typeface="+mj-lt"/>
              <a:buAutoNum type="alphaLcPeriod"/>
            </a:pPr>
            <a:r>
              <a:rPr lang="en-US" sz="2400" dirty="0" err="1">
                <a:solidFill>
                  <a:schemeClr val="bg2"/>
                </a:solidFill>
                <a:latin typeface="Calibri" panose="020F0502020204030204" pitchFamily="34" charset="0"/>
                <a:cs typeface="Calibri" panose="020F0502020204030204" pitchFamily="34" charset="0"/>
              </a:rPr>
              <a:t>Tenere</a:t>
            </a:r>
            <a:r>
              <a:rPr lang="en-US" sz="2400" dirty="0">
                <a:solidFill>
                  <a:schemeClr val="bg2"/>
                </a:solidFill>
                <a:latin typeface="Calibri" panose="020F0502020204030204" pitchFamily="34" charset="0"/>
                <a:cs typeface="Calibri" panose="020F0502020204030204" pitchFamily="34" charset="0"/>
              </a:rPr>
              <a:t> la </a:t>
            </a:r>
            <a:r>
              <a:rPr lang="en-US" sz="2400" dirty="0" err="1">
                <a:solidFill>
                  <a:schemeClr val="bg2"/>
                </a:solidFill>
                <a:latin typeface="Calibri" panose="020F0502020204030204" pitchFamily="34" charset="0"/>
                <a:cs typeface="Calibri" panose="020F0502020204030204" pitchFamily="34" charset="0"/>
              </a:rPr>
              <a:t>contabilità</a:t>
            </a:r>
            <a:r>
              <a:rPr lang="en-US" sz="2400" dirty="0">
                <a:solidFill>
                  <a:schemeClr val="bg2"/>
                </a:solidFill>
                <a:latin typeface="Calibri" panose="020F0502020204030204" pitchFamily="34" charset="0"/>
                <a:cs typeface="Calibri" panose="020F0502020204030204" pitchFamily="34" charset="0"/>
              </a:rPr>
              <a:t> o note </a:t>
            </a:r>
            <a:r>
              <a:rPr lang="en-US" sz="2400" dirty="0" err="1">
                <a:solidFill>
                  <a:schemeClr val="bg2"/>
                </a:solidFill>
                <a:latin typeface="Calibri" panose="020F0502020204030204" pitchFamily="34" charset="0"/>
                <a:cs typeface="Calibri" panose="020F0502020204030204" pitchFamily="34" charset="0"/>
              </a:rPr>
              <a:t>riguardo</a:t>
            </a:r>
            <a:r>
              <a:rPr lang="en-US" sz="2400" dirty="0">
                <a:solidFill>
                  <a:schemeClr val="bg2"/>
                </a:solidFill>
                <a:latin typeface="Calibri" panose="020F0502020204030204" pitchFamily="34" charset="0"/>
                <a:cs typeface="Calibri" panose="020F0502020204030204" pitchFamily="34" charset="0"/>
              </a:rPr>
              <a:t> a </a:t>
            </a:r>
            <a:r>
              <a:rPr lang="en-US" sz="2400" dirty="0" err="1">
                <a:solidFill>
                  <a:schemeClr val="bg2"/>
                </a:solidFill>
                <a:latin typeface="Calibri" panose="020F0502020204030204" pitchFamily="34" charset="0"/>
                <a:cs typeface="Calibri" panose="020F0502020204030204" pitchFamily="34" charset="0"/>
              </a:rPr>
              <a:t>cambi</a:t>
            </a:r>
            <a:r>
              <a:rPr lang="en-US" sz="2400" dirty="0">
                <a:solidFill>
                  <a:schemeClr val="bg2"/>
                </a:solidFill>
                <a:latin typeface="Calibri" panose="020F0502020204030204" pitchFamily="34" charset="0"/>
                <a:cs typeface="Calibri" panose="020F0502020204030204" pitchFamily="34" charset="0"/>
              </a:rPr>
              <a:t> e </a:t>
            </a:r>
            <a:r>
              <a:rPr lang="en-US" sz="2400" dirty="0" err="1">
                <a:solidFill>
                  <a:schemeClr val="bg2"/>
                </a:solidFill>
                <a:latin typeface="Calibri" panose="020F0502020204030204" pitchFamily="34" charset="0"/>
                <a:cs typeface="Calibri" panose="020F0502020204030204" pitchFamily="34" charset="0"/>
              </a:rPr>
              <a:t>scontrini</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quando</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si</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acquistano</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delle</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cose</a:t>
            </a:r>
            <a:r>
              <a:rPr lang="en-US" sz="2400" dirty="0">
                <a:solidFill>
                  <a:schemeClr val="bg2"/>
                </a:solidFill>
                <a:latin typeface="Calibri" panose="020F0502020204030204" pitchFamily="34" charset="0"/>
                <a:cs typeface="Calibri" panose="020F0502020204030204" pitchFamily="34" charset="0"/>
              </a:rPr>
              <a:t>.</a:t>
            </a:r>
          </a:p>
          <a:p>
            <a:pPr marL="457200" lvl="0" indent="-457200">
              <a:lnSpc>
                <a:spcPct val="150000"/>
              </a:lnSpc>
              <a:buSzPts val="2100"/>
              <a:buFont typeface="+mj-lt"/>
              <a:buAutoNum type="alphaLcPeriod"/>
            </a:pPr>
            <a:r>
              <a:rPr lang="fr-BE" sz="2400" dirty="0" err="1">
                <a:solidFill>
                  <a:schemeClr val="bg2"/>
                </a:solidFill>
                <a:latin typeface="Calibri" pitchFamily="34" charset="0"/>
                <a:cs typeface="Calibri" pitchFamily="34" charset="0"/>
              </a:rPr>
              <a:t>Acquistare</a:t>
            </a:r>
            <a:r>
              <a:rPr lang="fr-BE" sz="2400" dirty="0">
                <a:solidFill>
                  <a:schemeClr val="bg2"/>
                </a:solidFill>
                <a:latin typeface="Calibri" pitchFamily="34" charset="0"/>
                <a:cs typeface="Calibri" pitchFamily="34" charset="0"/>
              </a:rPr>
              <a:t> al </a:t>
            </a:r>
            <a:r>
              <a:rPr lang="fr-BE" sz="2400" dirty="0" err="1">
                <a:solidFill>
                  <a:schemeClr val="bg2"/>
                </a:solidFill>
                <a:latin typeface="Calibri" pitchFamily="34" charset="0"/>
                <a:cs typeface="Calibri" pitchFamily="34" charset="0"/>
              </a:rPr>
              <a:t>miglior</a:t>
            </a:r>
            <a:r>
              <a:rPr lang="fr-BE" sz="2400" dirty="0">
                <a:solidFill>
                  <a:schemeClr val="bg2"/>
                </a:solidFill>
                <a:latin typeface="Calibri" pitchFamily="34" charset="0"/>
                <a:cs typeface="Calibri" pitchFamily="34" charset="0"/>
              </a:rPr>
              <a:t> </a:t>
            </a:r>
            <a:r>
              <a:rPr lang="fr-BE" sz="2400" dirty="0" err="1">
                <a:solidFill>
                  <a:schemeClr val="bg2"/>
                </a:solidFill>
                <a:latin typeface="Calibri" pitchFamily="34" charset="0"/>
                <a:cs typeface="Calibri" pitchFamily="34" charset="0"/>
              </a:rPr>
              <a:t>prezzo</a:t>
            </a:r>
            <a:r>
              <a:rPr lang="en-US" sz="2400" dirty="0">
                <a:solidFill>
                  <a:schemeClr val="bg2"/>
                </a:solidFill>
                <a:latin typeface="Calibri" panose="020F0502020204030204" pitchFamily="34" charset="0"/>
                <a:cs typeface="Calibri" panose="020F0502020204030204" pitchFamily="34" charset="0"/>
              </a:rPr>
              <a:t>.</a:t>
            </a:r>
          </a:p>
          <a:p>
            <a:pPr marL="457200" lvl="0" indent="-457200">
              <a:lnSpc>
                <a:spcPct val="150000"/>
              </a:lnSpc>
              <a:buSzPts val="2100"/>
              <a:buFont typeface="+mj-lt"/>
              <a:buAutoNum type="alphaLcPeriod"/>
            </a:pPr>
            <a:r>
              <a:rPr lang="fr-BE" sz="2400" dirty="0" err="1">
                <a:solidFill>
                  <a:schemeClr val="bg2"/>
                </a:solidFill>
                <a:latin typeface="Calibri" pitchFamily="34" charset="0"/>
                <a:cs typeface="Calibri" pitchFamily="34" charset="0"/>
              </a:rPr>
              <a:t>Capire</a:t>
            </a:r>
            <a:r>
              <a:rPr lang="fr-BE" sz="2400" dirty="0">
                <a:solidFill>
                  <a:schemeClr val="bg2"/>
                </a:solidFill>
                <a:latin typeface="Calibri" pitchFamily="34" charset="0"/>
                <a:cs typeface="Calibri" pitchFamily="34" charset="0"/>
              </a:rPr>
              <a:t> l'</a:t>
            </a:r>
            <a:r>
              <a:rPr lang="fr-BE" sz="2400" dirty="0" err="1">
                <a:solidFill>
                  <a:schemeClr val="bg2"/>
                </a:solidFill>
                <a:latin typeface="Calibri" pitchFamily="34" charset="0"/>
                <a:cs typeface="Calibri" pitchFamily="34" charset="0"/>
              </a:rPr>
              <a:t>importanza</a:t>
            </a:r>
            <a:r>
              <a:rPr lang="fr-BE" sz="2400" dirty="0">
                <a:solidFill>
                  <a:schemeClr val="bg2"/>
                </a:solidFill>
                <a:latin typeface="Calibri" pitchFamily="34" charset="0"/>
                <a:cs typeface="Calibri" pitchFamily="34" charset="0"/>
              </a:rPr>
              <a:t> di budget </a:t>
            </a:r>
            <a:r>
              <a:rPr lang="fr-BE" sz="2400" dirty="0" err="1">
                <a:solidFill>
                  <a:schemeClr val="bg2"/>
                </a:solidFill>
                <a:latin typeface="Calibri" pitchFamily="34" charset="0"/>
                <a:cs typeface="Calibri" pitchFamily="34" charset="0"/>
              </a:rPr>
              <a:t>personalizzati</a:t>
            </a:r>
            <a:r>
              <a:rPr lang="fr-BE" sz="2400" dirty="0">
                <a:solidFill>
                  <a:schemeClr val="bg2"/>
                </a:solidFill>
                <a:latin typeface="Calibri" pitchFamily="34" charset="0"/>
                <a:cs typeface="Calibri" pitchFamily="34" charset="0"/>
              </a:rPr>
              <a:t> o </a:t>
            </a:r>
            <a:r>
              <a:rPr lang="fr-BE" sz="2400" dirty="0" err="1">
                <a:solidFill>
                  <a:schemeClr val="bg2"/>
                </a:solidFill>
                <a:latin typeface="Calibri" pitchFamily="34" charset="0"/>
                <a:cs typeface="Calibri" pitchFamily="34" charset="0"/>
              </a:rPr>
              <a:t>pagamenti</a:t>
            </a:r>
            <a:r>
              <a:rPr lang="fr-BE" sz="2400" dirty="0">
                <a:solidFill>
                  <a:schemeClr val="bg2"/>
                </a:solidFill>
                <a:latin typeface="Calibri" pitchFamily="34" charset="0"/>
                <a:cs typeface="Calibri" pitchFamily="34" charset="0"/>
              </a:rPr>
              <a:t> </a:t>
            </a:r>
            <a:r>
              <a:rPr lang="fr-BE" sz="2400" dirty="0" err="1">
                <a:solidFill>
                  <a:schemeClr val="bg2"/>
                </a:solidFill>
                <a:latin typeface="Calibri" pitchFamily="34" charset="0"/>
                <a:cs typeface="Calibri" pitchFamily="34" charset="0"/>
              </a:rPr>
              <a:t>diretti</a:t>
            </a:r>
            <a:r>
              <a:rPr lang="fr-BE" sz="2400" dirty="0">
                <a:solidFill>
                  <a:schemeClr val="bg2"/>
                </a:solidFill>
                <a:latin typeface="Calibri" pitchFamily="34" charset="0"/>
                <a:cs typeface="Calibri" pitchFamily="34" charset="0"/>
              </a:rPr>
              <a:t> di </a:t>
            </a:r>
            <a:r>
              <a:rPr lang="fr-BE" sz="2400" dirty="0" err="1">
                <a:solidFill>
                  <a:schemeClr val="bg2"/>
                </a:solidFill>
                <a:latin typeface="Calibri" pitchFamily="34" charset="0"/>
                <a:cs typeface="Calibri" pitchFamily="34" charset="0"/>
              </a:rPr>
              <a:t>persone</a:t>
            </a:r>
            <a:r>
              <a:rPr lang="fr-BE" sz="2400" dirty="0">
                <a:solidFill>
                  <a:schemeClr val="bg2"/>
                </a:solidFill>
                <a:latin typeface="Calibri" pitchFamily="34" charset="0"/>
                <a:cs typeface="Calibri" pitchFamily="34" charset="0"/>
              </a:rPr>
              <a:t>, </a:t>
            </a:r>
            <a:r>
              <a:rPr lang="fr-BE" sz="2400" dirty="0" err="1">
                <a:solidFill>
                  <a:schemeClr val="bg2"/>
                </a:solidFill>
                <a:latin typeface="Calibri" pitchFamily="34" charset="0"/>
                <a:cs typeface="Calibri" pitchFamily="34" charset="0"/>
              </a:rPr>
              <a:t>agevolazioni</a:t>
            </a:r>
            <a:r>
              <a:rPr lang="fr-BE" sz="2400" dirty="0">
                <a:solidFill>
                  <a:schemeClr val="bg2"/>
                </a:solidFill>
                <a:latin typeface="Calibri" pitchFamily="34" charset="0"/>
                <a:cs typeface="Calibri" pitchFamily="34" charset="0"/>
              </a:rPr>
              <a:t> </a:t>
            </a:r>
            <a:r>
              <a:rPr lang="fr-BE" sz="2400" dirty="0" err="1">
                <a:solidFill>
                  <a:schemeClr val="bg2"/>
                </a:solidFill>
                <a:latin typeface="Calibri" pitchFamily="34" charset="0"/>
                <a:cs typeface="Calibri" pitchFamily="34" charset="0"/>
              </a:rPr>
              <a:t>sanitarie</a:t>
            </a:r>
            <a:r>
              <a:rPr lang="en-US" sz="2400" dirty="0">
                <a:solidFill>
                  <a:schemeClr val="bg2"/>
                </a:solidFill>
                <a:latin typeface="Calibri" panose="020F0502020204030204" pitchFamily="34" charset="0"/>
                <a:cs typeface="Calibri" panose="020F0502020204030204" pitchFamily="34" charset="0"/>
              </a:rPr>
              <a:t>. </a:t>
            </a:r>
          </a:p>
          <a:p>
            <a:pPr marL="457200" lvl="0" indent="-457200">
              <a:lnSpc>
                <a:spcPct val="150000"/>
              </a:lnSpc>
              <a:buSzPts val="2100"/>
              <a:buFont typeface="+mj-lt"/>
              <a:buAutoNum type="alphaLcPeriod"/>
            </a:pPr>
            <a:r>
              <a:rPr lang="en-US" sz="2400" dirty="0" err="1">
                <a:solidFill>
                  <a:schemeClr val="bg2"/>
                </a:solidFill>
                <a:latin typeface="Calibri" panose="020F0502020204030204" pitchFamily="34" charset="0"/>
                <a:cs typeface="Calibri" panose="020F0502020204030204" pitchFamily="34" charset="0"/>
              </a:rPr>
              <a:t>Essere</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consapevoli</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di</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quanto</a:t>
            </a:r>
            <a:r>
              <a:rPr lang="en-US" sz="2400" dirty="0">
                <a:solidFill>
                  <a:schemeClr val="bg2"/>
                </a:solidFill>
                <a:latin typeface="Calibri" panose="020F0502020204030204" pitchFamily="34" charset="0"/>
                <a:cs typeface="Calibri" panose="020F0502020204030204" pitchFamily="34" charset="0"/>
              </a:rPr>
              <a:t> I </a:t>
            </a:r>
            <a:r>
              <a:rPr lang="en-US" sz="2400" dirty="0" err="1">
                <a:solidFill>
                  <a:schemeClr val="bg2"/>
                </a:solidFill>
                <a:latin typeface="Calibri" panose="020F0502020204030204" pitchFamily="34" charset="0"/>
                <a:cs typeface="Calibri" panose="020F0502020204030204" pitchFamily="34" charset="0"/>
              </a:rPr>
              <a:t>guadagni</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influiscano</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sulla</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tassazione</a:t>
            </a:r>
            <a:r>
              <a:rPr lang="en-US" sz="2400" dirty="0">
                <a:solidFill>
                  <a:schemeClr val="bg2"/>
                </a:solidFill>
                <a:latin typeface="Calibri" panose="020F0502020204030204" pitchFamily="34" charset="0"/>
                <a:cs typeface="Calibri" panose="020F0502020204030204" pitchFamily="34" charset="0"/>
              </a:rPr>
              <a:t>.</a:t>
            </a:r>
          </a:p>
          <a:p>
            <a:pPr marL="457200" lvl="0" indent="-457200">
              <a:lnSpc>
                <a:spcPct val="150000"/>
              </a:lnSpc>
              <a:buSzPts val="2100"/>
              <a:buFont typeface="+mj-lt"/>
              <a:buAutoNum type="alphaLcPeriod"/>
            </a:pPr>
            <a:r>
              <a:rPr lang="fr-BE" sz="2400" dirty="0" err="1">
                <a:solidFill>
                  <a:schemeClr val="bg2"/>
                </a:solidFill>
                <a:latin typeface="Calibri" pitchFamily="34" charset="0"/>
                <a:cs typeface="Calibri" pitchFamily="34" charset="0"/>
              </a:rPr>
              <a:t>Sapere</a:t>
            </a:r>
            <a:r>
              <a:rPr lang="fr-BE" sz="2400" dirty="0">
                <a:solidFill>
                  <a:schemeClr val="bg2"/>
                </a:solidFill>
                <a:latin typeface="Calibri" pitchFamily="34" charset="0"/>
                <a:cs typeface="Calibri" pitchFamily="34" charset="0"/>
              </a:rPr>
              <a:t> come </a:t>
            </a:r>
            <a:r>
              <a:rPr lang="fr-BE" sz="2400" dirty="0" err="1">
                <a:solidFill>
                  <a:schemeClr val="bg2"/>
                </a:solidFill>
                <a:latin typeface="Calibri" pitchFamily="34" charset="0"/>
                <a:cs typeface="Calibri" pitchFamily="34" charset="0"/>
              </a:rPr>
              <a:t>soppesare</a:t>
            </a:r>
            <a:r>
              <a:rPr lang="fr-BE" sz="2400" dirty="0">
                <a:solidFill>
                  <a:schemeClr val="bg2"/>
                </a:solidFill>
                <a:latin typeface="Calibri" pitchFamily="34" charset="0"/>
                <a:cs typeface="Calibri" pitchFamily="34" charset="0"/>
              </a:rPr>
              <a:t> </a:t>
            </a:r>
            <a:r>
              <a:rPr lang="fr-BE" sz="2400" dirty="0" err="1">
                <a:solidFill>
                  <a:schemeClr val="bg2"/>
                </a:solidFill>
                <a:latin typeface="Calibri" pitchFamily="34" charset="0"/>
                <a:cs typeface="Calibri" pitchFamily="34" charset="0"/>
              </a:rPr>
              <a:t>cose</a:t>
            </a:r>
            <a:r>
              <a:rPr lang="fr-BE" sz="2400" dirty="0">
                <a:solidFill>
                  <a:schemeClr val="bg2"/>
                </a:solidFill>
                <a:latin typeface="Calibri" pitchFamily="34" charset="0"/>
                <a:cs typeface="Calibri" pitchFamily="34" charset="0"/>
              </a:rPr>
              <a:t> e </a:t>
            </a:r>
            <a:r>
              <a:rPr lang="fr-BE" sz="2400" dirty="0" err="1">
                <a:solidFill>
                  <a:schemeClr val="bg2"/>
                </a:solidFill>
                <a:latin typeface="Calibri" pitchFamily="34" charset="0"/>
                <a:cs typeface="Calibri" pitchFamily="34" charset="0"/>
              </a:rPr>
              <a:t>persone</a:t>
            </a:r>
            <a:r>
              <a:rPr lang="fr-BE" sz="2400" dirty="0">
                <a:solidFill>
                  <a:schemeClr val="bg2"/>
                </a:solidFill>
                <a:latin typeface="Calibri" pitchFamily="34" charset="0"/>
                <a:cs typeface="Calibri" pitchFamily="34" charset="0"/>
              </a:rPr>
              <a:t> in modo </a:t>
            </a:r>
            <a:r>
              <a:rPr lang="fr-BE" sz="2400" dirty="0" err="1">
                <a:solidFill>
                  <a:schemeClr val="bg2"/>
                </a:solidFill>
                <a:latin typeface="Calibri" pitchFamily="34" charset="0"/>
                <a:cs typeface="Calibri" pitchFamily="34" charset="0"/>
              </a:rPr>
              <a:t>accurato</a:t>
            </a:r>
            <a:r>
              <a:rPr lang="fr-BE" sz="2400" dirty="0">
                <a:solidFill>
                  <a:schemeClr val="bg2"/>
                </a:solidFill>
                <a:latin typeface="Calibri" pitchFamily="34" charset="0"/>
                <a:cs typeface="Calibri" pitchFamily="34" charset="0"/>
              </a:rPr>
              <a:t>, es. per </a:t>
            </a:r>
            <a:r>
              <a:rPr lang="fr-BE" sz="2400" dirty="0" err="1">
                <a:solidFill>
                  <a:schemeClr val="bg2"/>
                </a:solidFill>
                <a:latin typeface="Calibri" pitchFamily="34" charset="0"/>
                <a:cs typeface="Calibri" pitchFamily="34" charset="0"/>
              </a:rPr>
              <a:t>cucinare</a:t>
            </a:r>
            <a:r>
              <a:rPr lang="fr-BE" sz="2400" dirty="0">
                <a:solidFill>
                  <a:schemeClr val="bg2"/>
                </a:solidFill>
                <a:latin typeface="Calibri" pitchFamily="34" charset="0"/>
                <a:cs typeface="Calibri" pitchFamily="34" charset="0"/>
              </a:rPr>
              <a:t> o per </a:t>
            </a:r>
            <a:r>
              <a:rPr lang="fr-BE" sz="2400" dirty="0" err="1">
                <a:solidFill>
                  <a:schemeClr val="bg2"/>
                </a:solidFill>
                <a:latin typeface="Calibri" pitchFamily="34" charset="0"/>
                <a:cs typeface="Calibri" pitchFamily="34" charset="0"/>
              </a:rPr>
              <a:t>seguire</a:t>
            </a:r>
            <a:r>
              <a:rPr lang="fr-BE" sz="2400" dirty="0">
                <a:solidFill>
                  <a:schemeClr val="bg2"/>
                </a:solidFill>
                <a:latin typeface="Calibri" pitchFamily="34" charset="0"/>
                <a:cs typeface="Calibri" pitchFamily="34" charset="0"/>
              </a:rPr>
              <a:t> </a:t>
            </a:r>
            <a:r>
              <a:rPr lang="fr-BE" sz="2400" dirty="0" err="1">
                <a:solidFill>
                  <a:schemeClr val="bg2"/>
                </a:solidFill>
                <a:latin typeface="Calibri" pitchFamily="34" charset="0"/>
                <a:cs typeface="Calibri" pitchFamily="34" charset="0"/>
              </a:rPr>
              <a:t>una</a:t>
            </a:r>
            <a:r>
              <a:rPr lang="fr-BE" sz="2400" dirty="0">
                <a:solidFill>
                  <a:schemeClr val="bg2"/>
                </a:solidFill>
                <a:latin typeface="Calibri" pitchFamily="34" charset="0"/>
                <a:cs typeface="Calibri" pitchFamily="34" charset="0"/>
              </a:rPr>
              <a:t> </a:t>
            </a:r>
            <a:r>
              <a:rPr lang="fr-BE" sz="2400" dirty="0" err="1">
                <a:solidFill>
                  <a:schemeClr val="bg2"/>
                </a:solidFill>
                <a:latin typeface="Calibri" pitchFamily="34" charset="0"/>
                <a:cs typeface="Calibri" pitchFamily="34" charset="0"/>
              </a:rPr>
              <a:t>dieta</a:t>
            </a:r>
            <a:r>
              <a:rPr lang="fr-BE" sz="2400" dirty="0">
                <a:solidFill>
                  <a:schemeClr val="bg2"/>
                </a:solidFill>
                <a:latin typeface="Calibri" pitchFamily="34" charset="0"/>
                <a:cs typeface="Calibri" pitchFamily="34" charset="0"/>
              </a:rPr>
              <a:t> </a:t>
            </a:r>
            <a:r>
              <a:rPr lang="fr-BE" sz="2400" dirty="0" err="1">
                <a:solidFill>
                  <a:schemeClr val="bg2"/>
                </a:solidFill>
                <a:latin typeface="Calibri" pitchFamily="34" charset="0"/>
                <a:cs typeface="Calibri" pitchFamily="34" charset="0"/>
              </a:rPr>
              <a:t>specifica</a:t>
            </a:r>
            <a:r>
              <a:rPr lang="en-US" sz="2400" dirty="0">
                <a:solidFill>
                  <a:schemeClr val="bg2"/>
                </a:solidFill>
                <a:latin typeface="Calibri" panose="020F0502020204030204" pitchFamily="34" charset="0"/>
                <a:cs typeface="Calibri" panose="020F0502020204030204" pitchFamily="34" charset="0"/>
              </a:rPr>
              <a:t>.</a:t>
            </a:r>
          </a:p>
          <a:p>
            <a:pPr marL="457200" lvl="0" indent="-457200">
              <a:lnSpc>
                <a:spcPct val="150000"/>
              </a:lnSpc>
              <a:buSzPts val="2100"/>
              <a:buFont typeface="+mj-lt"/>
              <a:buAutoNum type="alphaLcPeriod"/>
            </a:pPr>
            <a:r>
              <a:rPr lang="fr-BE" sz="2400" dirty="0" err="1">
                <a:solidFill>
                  <a:schemeClr val="bg2"/>
                </a:solidFill>
                <a:latin typeface="Calibri" pitchFamily="34" charset="0"/>
                <a:cs typeface="Calibri" pitchFamily="34" charset="0"/>
              </a:rPr>
              <a:t>Capire</a:t>
            </a:r>
            <a:r>
              <a:rPr lang="fr-BE" sz="2400" dirty="0">
                <a:solidFill>
                  <a:schemeClr val="bg2"/>
                </a:solidFill>
                <a:latin typeface="Calibri" pitchFamily="34" charset="0"/>
                <a:cs typeface="Calibri" pitchFamily="34" charset="0"/>
              </a:rPr>
              <a:t> la </a:t>
            </a:r>
            <a:r>
              <a:rPr lang="fr-BE" sz="2400" dirty="0" err="1">
                <a:solidFill>
                  <a:schemeClr val="bg2"/>
                </a:solidFill>
                <a:latin typeface="Calibri" pitchFamily="34" charset="0"/>
                <a:cs typeface="Calibri" pitchFamily="34" charset="0"/>
              </a:rPr>
              <a:t>distanza</a:t>
            </a:r>
            <a:r>
              <a:rPr lang="fr-BE" sz="2400" dirty="0">
                <a:solidFill>
                  <a:schemeClr val="bg2"/>
                </a:solidFill>
                <a:latin typeface="Calibri" pitchFamily="34" charset="0"/>
                <a:cs typeface="Calibri" pitchFamily="34" charset="0"/>
              </a:rPr>
              <a:t>, il tempo, </a:t>
            </a:r>
            <a:r>
              <a:rPr lang="fr-BE" sz="2400" dirty="0" err="1">
                <a:solidFill>
                  <a:schemeClr val="bg2"/>
                </a:solidFill>
                <a:latin typeface="Calibri" pitchFamily="34" charset="0"/>
                <a:cs typeface="Calibri" pitchFamily="34" charset="0"/>
              </a:rPr>
              <a:t>ed</a:t>
            </a:r>
            <a:r>
              <a:rPr lang="fr-BE" sz="2400" dirty="0">
                <a:solidFill>
                  <a:schemeClr val="bg2"/>
                </a:solidFill>
                <a:latin typeface="Calibri" pitchFamily="34" charset="0"/>
                <a:cs typeface="Calibri" pitchFamily="34" charset="0"/>
              </a:rPr>
              <a:t> i </a:t>
            </a:r>
            <a:r>
              <a:rPr lang="fr-BE" sz="2400" dirty="0" err="1">
                <a:solidFill>
                  <a:schemeClr val="bg2"/>
                </a:solidFill>
                <a:latin typeface="Calibri" pitchFamily="34" charset="0"/>
                <a:cs typeface="Calibri" pitchFamily="34" charset="0"/>
              </a:rPr>
              <a:t>costi</a:t>
            </a:r>
            <a:r>
              <a:rPr lang="fr-BE" sz="2400" dirty="0">
                <a:solidFill>
                  <a:schemeClr val="bg2"/>
                </a:solidFill>
                <a:latin typeface="Calibri" pitchFamily="34" charset="0"/>
                <a:cs typeface="Calibri" pitchFamily="34" charset="0"/>
              </a:rPr>
              <a:t> di </a:t>
            </a:r>
            <a:r>
              <a:rPr lang="fr-BE" sz="2400" dirty="0" err="1">
                <a:solidFill>
                  <a:schemeClr val="bg2"/>
                </a:solidFill>
                <a:latin typeface="Calibri" pitchFamily="34" charset="0"/>
                <a:cs typeface="Calibri" pitchFamily="34" charset="0"/>
              </a:rPr>
              <a:t>viaggio</a:t>
            </a:r>
            <a:r>
              <a:rPr lang="en-US" sz="2400" dirty="0">
                <a:solidFill>
                  <a:schemeClr val="bg2"/>
                </a:solidFill>
                <a:latin typeface="Calibri" panose="020F0502020204030204" pitchFamily="34" charset="0"/>
                <a:cs typeface="Calibri" panose="020F0502020204030204" pitchFamily="34" charset="0"/>
              </a:rPr>
              <a:t>.</a:t>
            </a:r>
          </a:p>
          <a:p>
            <a:pPr lvl="0">
              <a:lnSpc>
                <a:spcPct val="150000"/>
              </a:lnSpc>
              <a:buSzPts val="2100"/>
            </a:pPr>
            <a:endParaRPr lang="en-US" sz="20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146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98523" y="58672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it-IT" dirty="0"/>
              <a:t>il ruolo che il denaro riveste nella nostra vita, </a:t>
            </a:r>
            <a:r>
              <a:rPr lang="en-US" dirty="0">
                <a:solidFill>
                  <a:schemeClr val="tx2"/>
                </a:solidFill>
                <a:latin typeface="Calibri" panose="020F0502020204030204" pitchFamily="34" charset="0"/>
                <a:ea typeface="Open Sans"/>
                <a:cs typeface="Calibri" panose="020F0502020204030204" pitchFamily="34" charset="0"/>
                <a:sym typeface="Open Sans"/>
              </a:rPr>
              <a:t>le </a:t>
            </a:r>
            <a:r>
              <a:rPr lang="en-US" dirty="0" err="1">
                <a:solidFill>
                  <a:schemeClr val="tx2"/>
                </a:solidFill>
                <a:latin typeface="Calibri" panose="020F0502020204030204" pitchFamily="34" charset="0"/>
                <a:ea typeface="Open Sans"/>
                <a:cs typeface="Calibri" panose="020F0502020204030204" pitchFamily="34" charset="0"/>
                <a:sym typeface="Open Sans"/>
              </a:rPr>
              <a:t>competenze</a:t>
            </a:r>
            <a:r>
              <a:rPr lang="en-US" dirty="0">
                <a:solidFill>
                  <a:schemeClr val="tx2"/>
                </a:solidFill>
                <a:latin typeface="Calibri" panose="020F0502020204030204" pitchFamily="34" charset="0"/>
                <a:ea typeface="Open Sans"/>
                <a:cs typeface="Calibri" panose="020F0502020204030204" pitchFamily="34" charset="0"/>
                <a:sym typeface="Open Sans"/>
              </a:rPr>
              <a:t> </a:t>
            </a:r>
            <a:r>
              <a:rPr lang="en-US" dirty="0" err="1">
                <a:solidFill>
                  <a:schemeClr val="tx2"/>
                </a:solidFill>
                <a:latin typeface="Calibri" panose="020F0502020204030204" pitchFamily="34" charset="0"/>
                <a:ea typeface="Open Sans"/>
                <a:cs typeface="Calibri" panose="020F0502020204030204" pitchFamily="34" charset="0"/>
                <a:sym typeface="Open Sans"/>
              </a:rPr>
              <a:t>matematiche</a:t>
            </a:r>
            <a:r>
              <a:rPr lang="en-US" dirty="0">
                <a:solidFill>
                  <a:schemeClr val="tx2"/>
                </a:solidFill>
                <a:latin typeface="Calibri" panose="020F0502020204030204" pitchFamily="34" charset="0"/>
                <a:ea typeface="Open Sans"/>
                <a:cs typeface="Calibri" panose="020F0502020204030204" pitchFamily="34" charset="0"/>
                <a:sym typeface="Open Sans"/>
              </a:rPr>
              <a:t> e la </a:t>
            </a:r>
            <a:r>
              <a:rPr lang="en-US" dirty="0" err="1">
                <a:solidFill>
                  <a:schemeClr val="tx2"/>
                </a:solidFill>
                <a:latin typeface="Calibri" panose="020F0502020204030204" pitchFamily="34" charset="0"/>
                <a:ea typeface="Open Sans"/>
                <a:cs typeface="Calibri" panose="020F0502020204030204" pitchFamily="34" charset="0"/>
                <a:sym typeface="Open Sans"/>
              </a:rPr>
              <a:t>loro</a:t>
            </a:r>
            <a:r>
              <a:rPr lang="en-US" dirty="0">
                <a:solidFill>
                  <a:schemeClr val="tx2"/>
                </a:solidFill>
                <a:latin typeface="Calibri" panose="020F0502020204030204" pitchFamily="34" charset="0"/>
                <a:ea typeface="Open Sans"/>
                <a:cs typeface="Calibri" panose="020F0502020204030204" pitchFamily="34" charset="0"/>
                <a:sym typeface="Open Sans"/>
              </a:rPr>
              <a:t> </a:t>
            </a:r>
            <a:r>
              <a:rPr lang="en-US" dirty="0" err="1">
                <a:solidFill>
                  <a:schemeClr val="tx2"/>
                </a:solidFill>
                <a:latin typeface="Calibri" panose="020F0502020204030204" pitchFamily="34" charset="0"/>
                <a:ea typeface="Open Sans"/>
                <a:cs typeface="Calibri" panose="020F0502020204030204" pitchFamily="34" charset="0"/>
                <a:sym typeface="Open Sans"/>
              </a:rPr>
              <a:t>importanza</a:t>
            </a:r>
            <a:r>
              <a:rPr lang="en-US" dirty="0">
                <a:solidFill>
                  <a:schemeClr val="tx2"/>
                </a:solidFill>
                <a:latin typeface="Calibri" panose="020F0502020204030204" pitchFamily="34" charset="0"/>
                <a:ea typeface="Open Sans"/>
                <a:cs typeface="Calibri" panose="020F0502020204030204" pitchFamily="34" charset="0"/>
                <a:sym typeface="Open Sans"/>
              </a:rPr>
              <a:t> in </a:t>
            </a:r>
            <a:r>
              <a:rPr lang="en-US" dirty="0" err="1">
                <a:solidFill>
                  <a:schemeClr val="tx2"/>
                </a:solidFill>
                <a:latin typeface="Calibri" panose="020F0502020204030204" pitchFamily="34" charset="0"/>
                <a:ea typeface="Open Sans"/>
                <a:cs typeface="Calibri" panose="020F0502020204030204" pitchFamily="34" charset="0"/>
                <a:sym typeface="Open Sans"/>
              </a:rPr>
              <a:t>ambito</a:t>
            </a:r>
            <a:r>
              <a:rPr lang="en-US" dirty="0">
                <a:solidFill>
                  <a:schemeClr val="tx2"/>
                </a:solidFill>
                <a:latin typeface="Calibri" panose="020F0502020204030204" pitchFamily="34" charset="0"/>
                <a:ea typeface="Open Sans"/>
                <a:cs typeface="Calibri" panose="020F0502020204030204" pitchFamily="34" charset="0"/>
                <a:sym typeface="Open Sans"/>
              </a:rPr>
              <a:t> </a:t>
            </a:r>
            <a:r>
              <a:rPr lang="en-US" dirty="0" err="1">
                <a:solidFill>
                  <a:schemeClr val="tx2"/>
                </a:solidFill>
                <a:latin typeface="Calibri" panose="020F0502020204030204" pitchFamily="34" charset="0"/>
                <a:ea typeface="Open Sans"/>
                <a:cs typeface="Calibri" panose="020F0502020204030204" pitchFamily="34" charset="0"/>
                <a:sym typeface="Open Sans"/>
              </a:rPr>
              <a:t>di</a:t>
            </a:r>
            <a:r>
              <a:rPr lang="en-US" dirty="0">
                <a:solidFill>
                  <a:schemeClr val="tx2"/>
                </a:solidFill>
                <a:latin typeface="Calibri" panose="020F0502020204030204" pitchFamily="34" charset="0"/>
                <a:ea typeface="Open Sans"/>
                <a:cs typeface="Calibri" panose="020F0502020204030204" pitchFamily="34" charset="0"/>
                <a:sym typeface="Open Sans"/>
              </a:rPr>
              <a:t> </a:t>
            </a:r>
            <a:r>
              <a:rPr lang="en-US" dirty="0" err="1">
                <a:solidFill>
                  <a:schemeClr val="tx2"/>
                </a:solidFill>
                <a:latin typeface="Calibri" panose="020F0502020204030204" pitchFamily="34" charset="0"/>
                <a:ea typeface="Open Sans"/>
                <a:cs typeface="Calibri" panose="020F0502020204030204" pitchFamily="34" charset="0"/>
                <a:sym typeface="Open Sans"/>
              </a:rPr>
              <a:t>Educazione</a:t>
            </a:r>
            <a:r>
              <a:rPr lang="en-US" dirty="0">
                <a:solidFill>
                  <a:schemeClr val="tx2"/>
                </a:solidFill>
                <a:latin typeface="Calibri" panose="020F0502020204030204" pitchFamily="34" charset="0"/>
                <a:ea typeface="Open Sans"/>
                <a:cs typeface="Calibri" panose="020F0502020204030204" pitchFamily="34" charset="0"/>
                <a:sym typeface="Open Sans"/>
              </a:rPr>
              <a:t> </a:t>
            </a:r>
            <a:r>
              <a:rPr lang="en-US" dirty="0" err="1">
                <a:solidFill>
                  <a:schemeClr val="tx2"/>
                </a:solidFill>
                <a:latin typeface="Calibri" panose="020F0502020204030204" pitchFamily="34" charset="0"/>
                <a:ea typeface="Open Sans"/>
                <a:cs typeface="Calibri" panose="020F0502020204030204" pitchFamily="34" charset="0"/>
                <a:sym typeface="Open Sans"/>
              </a:rPr>
              <a:t>Finanziaria</a:t>
            </a:r>
            <a:endParaRPr lang="en-US" dirty="0">
              <a:solidFill>
                <a:schemeClr val="tx2"/>
              </a:solidFill>
            </a:endParaRPr>
          </a:p>
        </p:txBody>
      </p:sp>
      <p:sp>
        <p:nvSpPr>
          <p:cNvPr id="65" name="Google Shape;65;p3"/>
          <p:cNvSpPr txBox="1">
            <a:spLocks noGrp="1"/>
          </p:cNvSpPr>
          <p:nvPr>
            <p:ph type="body" idx="1"/>
          </p:nvPr>
        </p:nvSpPr>
        <p:spPr>
          <a:xfrm>
            <a:off x="502499" y="1456295"/>
            <a:ext cx="12331402" cy="2245089"/>
          </a:xfrm>
          <a:prstGeom prst="rect">
            <a:avLst/>
          </a:prstGeom>
          <a:noFill/>
          <a:ln>
            <a:noFill/>
          </a:ln>
        </p:spPr>
        <p:txBody>
          <a:bodyPr spcFirstLastPara="1" wrap="square" lIns="72000" tIns="45700" rIns="72000" bIns="45700" anchor="t" anchorCtr="0">
            <a:noAutofit/>
          </a:bodyPr>
          <a:lstStyle/>
          <a:p>
            <a:pPr marL="0" indent="0" algn="l">
              <a:buSzPts val="2100"/>
            </a:pPr>
            <a:r>
              <a:rPr lang="en-US" sz="2800" b="1" dirty="0"/>
              <a:t>Come I </a:t>
            </a:r>
            <a:r>
              <a:rPr lang="en-US" sz="2800" b="1" dirty="0" err="1"/>
              <a:t>ricercatori</a:t>
            </a:r>
            <a:r>
              <a:rPr lang="en-US" sz="2800" b="1" dirty="0"/>
              <a:t> </a:t>
            </a:r>
            <a:r>
              <a:rPr lang="en-US" sz="2800" b="1" dirty="0" err="1"/>
              <a:t>hanno</a:t>
            </a:r>
            <a:r>
              <a:rPr lang="en-US" sz="2800" b="1" dirty="0"/>
              <a:t> </a:t>
            </a:r>
            <a:r>
              <a:rPr lang="en-US" sz="2800" b="1" dirty="0" err="1"/>
              <a:t>dichiarato</a:t>
            </a:r>
            <a:r>
              <a:rPr lang="en-US" sz="2800" b="1" dirty="0"/>
              <a:t> </a:t>
            </a:r>
            <a:r>
              <a:rPr lang="en-US" sz="2800" dirty="0" err="1"/>
              <a:t>il</a:t>
            </a:r>
            <a:r>
              <a:rPr lang="en-US" sz="2800" dirty="0"/>
              <a:t> </a:t>
            </a:r>
            <a:r>
              <a:rPr lang="en-US" sz="2800" dirty="0" err="1"/>
              <a:t>livello</a:t>
            </a:r>
            <a:r>
              <a:rPr lang="en-US" sz="2800" dirty="0"/>
              <a:t> </a:t>
            </a:r>
            <a:r>
              <a:rPr lang="en-US" sz="2800" dirty="0" err="1"/>
              <a:t>di</a:t>
            </a:r>
            <a:r>
              <a:rPr lang="en-US" sz="2800" dirty="0"/>
              <a:t> </a:t>
            </a:r>
            <a:r>
              <a:rPr lang="en-US" sz="2800" dirty="0" err="1"/>
              <a:t>competenze</a:t>
            </a:r>
            <a:r>
              <a:rPr lang="en-US" sz="2800" dirty="0"/>
              <a:t> </a:t>
            </a:r>
            <a:r>
              <a:rPr lang="en-US" sz="2800" dirty="0" err="1"/>
              <a:t>matematiche</a:t>
            </a:r>
            <a:r>
              <a:rPr lang="en-US" sz="2800" dirty="0"/>
              <a:t> </a:t>
            </a:r>
            <a:r>
              <a:rPr lang="en-US" sz="2800" dirty="0" err="1"/>
              <a:t>tra</a:t>
            </a:r>
            <a:r>
              <a:rPr lang="en-US" sz="2800" dirty="0"/>
              <a:t> la </a:t>
            </a:r>
            <a:r>
              <a:rPr lang="en-US" sz="2800" dirty="0" err="1"/>
              <a:t>popolazione</a:t>
            </a:r>
            <a:r>
              <a:rPr lang="en-US" sz="2800" dirty="0"/>
              <a:t> è </a:t>
            </a:r>
            <a:r>
              <a:rPr lang="en-US" sz="2800" dirty="0" err="1"/>
              <a:t>preoccupante</a:t>
            </a:r>
            <a:r>
              <a:rPr lang="en-US" sz="2800" dirty="0"/>
              <a:t>: </a:t>
            </a:r>
            <a:r>
              <a:rPr lang="en-US" sz="2800" dirty="0" err="1"/>
              <a:t>esso</a:t>
            </a:r>
            <a:r>
              <a:rPr lang="en-US" sz="2800" dirty="0"/>
              <a:t> è molto </a:t>
            </a:r>
            <a:r>
              <a:rPr lang="en-US" sz="2800" b="1" dirty="0"/>
              <a:t>basso e </a:t>
            </a:r>
            <a:r>
              <a:rPr lang="en-US" sz="2800" b="1" dirty="0" err="1"/>
              <a:t>particolarmente</a:t>
            </a:r>
            <a:r>
              <a:rPr lang="en-US" sz="2800" b="1" dirty="0"/>
              <a:t> grave </a:t>
            </a:r>
            <a:r>
              <a:rPr lang="en-US" sz="2800" dirty="0" err="1"/>
              <a:t>tra</a:t>
            </a:r>
            <a:r>
              <a:rPr lang="en-US" sz="2800" dirty="0"/>
              <a:t> </a:t>
            </a:r>
            <a:r>
              <a:rPr lang="en-US" sz="2800" dirty="0" err="1"/>
              <a:t>certi</a:t>
            </a:r>
            <a:r>
              <a:rPr lang="en-US" sz="2800" dirty="0"/>
              <a:t> </a:t>
            </a:r>
            <a:r>
              <a:rPr lang="en-US" sz="2800" dirty="0" err="1"/>
              <a:t>gruppi</a:t>
            </a:r>
            <a:r>
              <a:rPr lang="en-US" sz="2800" dirty="0"/>
              <a:t> </a:t>
            </a:r>
            <a:r>
              <a:rPr lang="en-US" sz="2800" dirty="0" err="1"/>
              <a:t>vulnerabili</a:t>
            </a:r>
            <a:r>
              <a:rPr lang="en-US" sz="2800" dirty="0"/>
              <a:t> </a:t>
            </a:r>
            <a:r>
              <a:rPr lang="en-US" sz="2800" dirty="0" err="1"/>
              <a:t>della</a:t>
            </a:r>
            <a:r>
              <a:rPr lang="en-US" sz="2800" dirty="0"/>
              <a:t> </a:t>
            </a:r>
            <a:r>
              <a:rPr lang="en-US" sz="2800" dirty="0" err="1"/>
              <a:t>popolazione</a:t>
            </a:r>
            <a:r>
              <a:rPr lang="en-US" sz="2800" dirty="0"/>
              <a:t>, come ad </a:t>
            </a:r>
            <a:r>
              <a:rPr lang="en-US" sz="2800" dirty="0" err="1"/>
              <a:t>esempio</a:t>
            </a:r>
            <a:r>
              <a:rPr lang="en-US" sz="2800" dirty="0"/>
              <a:t> </a:t>
            </a:r>
            <a:r>
              <a:rPr lang="en-US" sz="2800" dirty="0" err="1"/>
              <a:t>gli</a:t>
            </a:r>
            <a:r>
              <a:rPr lang="en-US" sz="2800" dirty="0"/>
              <a:t> </a:t>
            </a:r>
            <a:r>
              <a:rPr lang="en-US" sz="2800" dirty="0" err="1"/>
              <a:t>anziani</a:t>
            </a:r>
            <a:r>
              <a:rPr lang="en-US" sz="2800" dirty="0"/>
              <a:t>, le </a:t>
            </a:r>
            <a:r>
              <a:rPr lang="en-US" sz="2800" dirty="0" err="1"/>
              <a:t>donne</a:t>
            </a:r>
            <a:r>
              <a:rPr lang="en-US" sz="2800" dirty="0"/>
              <a:t> e </a:t>
            </a:r>
            <a:r>
              <a:rPr lang="en-US" sz="2800" dirty="0" err="1"/>
              <a:t>coloro</a:t>
            </a:r>
            <a:r>
              <a:rPr lang="en-US" sz="2800" dirty="0"/>
              <a:t> con un basso </a:t>
            </a:r>
            <a:r>
              <a:rPr lang="en-US" sz="2800" dirty="0" err="1"/>
              <a:t>grado</a:t>
            </a:r>
            <a:r>
              <a:rPr lang="en-US" sz="2800" dirty="0"/>
              <a:t> </a:t>
            </a:r>
            <a:r>
              <a:rPr lang="en-US" sz="2800" dirty="0" err="1"/>
              <a:t>di</a:t>
            </a:r>
            <a:r>
              <a:rPr lang="en-US" sz="2800" dirty="0"/>
              <a:t> </a:t>
            </a:r>
            <a:r>
              <a:rPr lang="en-US" sz="2800" dirty="0" err="1"/>
              <a:t>istruzione</a:t>
            </a:r>
            <a:r>
              <a:rPr lang="en-US" sz="2800" dirty="0"/>
              <a:t>. </a:t>
            </a:r>
          </a:p>
          <a:p>
            <a:pPr marL="0" indent="0" algn="r">
              <a:lnSpc>
                <a:spcPct val="150000"/>
              </a:lnSpc>
              <a:buSzPts val="2100"/>
            </a:pPr>
            <a:r>
              <a:rPr lang="en-US" sz="1200" dirty="0"/>
              <a:t>Numeracy, Financial Literacy, and Financial Decision-Making ANNAMARIA LUSARDI-George Washington University</a:t>
            </a:r>
          </a:p>
          <a:p>
            <a:pPr marL="0" lvl="0" indent="0" algn="l">
              <a:lnSpc>
                <a:spcPct val="150000"/>
              </a:lnSpc>
              <a:buSzPts val="2100"/>
            </a:pPr>
            <a:r>
              <a:rPr lang="en-US" b="1" dirty="0">
                <a:highlight>
                  <a:srgbClr val="FFFF00"/>
                </a:highlight>
              </a:rPr>
              <a:t> </a:t>
            </a:r>
          </a:p>
        </p:txBody>
      </p:sp>
      <p:sp>
        <p:nvSpPr>
          <p:cNvPr id="3" name="Rettangolo 2">
            <a:extLst>
              <a:ext uri="{FF2B5EF4-FFF2-40B4-BE49-F238E27FC236}">
                <a16:creationId xmlns:a16="http://schemas.microsoft.com/office/drawing/2014/main" id="{AAB8AB5E-0EC1-4F62-B5A5-26FB7FBAEB95}"/>
              </a:ext>
            </a:extLst>
          </p:cNvPr>
          <p:cNvSpPr/>
          <p:nvPr/>
        </p:nvSpPr>
        <p:spPr>
          <a:xfrm>
            <a:off x="4978135" y="4128702"/>
            <a:ext cx="7855766" cy="3662541"/>
          </a:xfrm>
          <a:prstGeom prst="rect">
            <a:avLst/>
          </a:prstGeom>
          <a:ln>
            <a:noFill/>
          </a:ln>
        </p:spPr>
        <p:txBody>
          <a:bodyPr wrap="square">
            <a:spAutoFit/>
          </a:bodyPr>
          <a:lstStyle/>
          <a:p>
            <a:endParaRPr lang="it-IT" sz="2000" dirty="0">
              <a:solidFill>
                <a:schemeClr val="accent2"/>
              </a:solidFill>
            </a:endParaRPr>
          </a:p>
          <a:p>
            <a:r>
              <a:rPr lang="en-US" sz="3200" dirty="0" err="1">
                <a:solidFill>
                  <a:schemeClr val="accent2"/>
                </a:solidFill>
                <a:latin typeface="Calibri" panose="020F0502020204030204" pitchFamily="34" charset="0"/>
                <a:cs typeface="Calibri" panose="020F0502020204030204" pitchFamily="34" charset="0"/>
                <a:sym typeface="Calibri"/>
              </a:rPr>
              <a:t>Adesso</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più</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che</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mai</a:t>
            </a:r>
            <a:r>
              <a:rPr lang="en-US" sz="3200" dirty="0">
                <a:solidFill>
                  <a:schemeClr val="accent2"/>
                </a:solidFill>
                <a:latin typeface="Calibri" panose="020F0502020204030204" pitchFamily="34" charset="0"/>
                <a:cs typeface="Calibri" panose="020F0502020204030204" pitchFamily="34" charset="0"/>
                <a:sym typeface="Calibri"/>
              </a:rPr>
              <a:t>, le </a:t>
            </a:r>
            <a:r>
              <a:rPr lang="en-US" sz="3200" b="1" dirty="0" err="1">
                <a:solidFill>
                  <a:schemeClr val="accent2"/>
                </a:solidFill>
                <a:latin typeface="Calibri" panose="020F0502020204030204" pitchFamily="34" charset="0"/>
                <a:cs typeface="Calibri" panose="020F0502020204030204" pitchFamily="34" charset="0"/>
                <a:sym typeface="Calibri"/>
              </a:rPr>
              <a:t>competenze</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matematiche</a:t>
            </a:r>
            <a:r>
              <a:rPr lang="en-US" sz="3200" b="1" dirty="0">
                <a:solidFill>
                  <a:schemeClr val="accent2"/>
                </a:solidFill>
                <a:latin typeface="Calibri" panose="020F0502020204030204" pitchFamily="34" charset="0"/>
                <a:cs typeface="Calibri" panose="020F0502020204030204" pitchFamily="34" charset="0"/>
                <a:sym typeface="Calibri"/>
              </a:rPr>
              <a:t> e </a:t>
            </a:r>
            <a:r>
              <a:rPr lang="en-US" sz="3200" b="1" dirty="0" err="1">
                <a:solidFill>
                  <a:schemeClr val="accent2"/>
                </a:solidFill>
                <a:latin typeface="Calibri" panose="020F0502020204030204" pitchFamily="34" charset="0"/>
                <a:cs typeface="Calibri" panose="020F0502020204030204" pitchFamily="34" charset="0"/>
                <a:sym typeface="Calibri"/>
              </a:rPr>
              <a:t>l’educazione</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finanziaria</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sono</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conoscenze</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che</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possono</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sempre</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rivelarsi</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utili</a:t>
            </a:r>
            <a:r>
              <a:rPr lang="en-US" sz="3200" b="1" dirty="0">
                <a:solidFill>
                  <a:schemeClr val="accent2"/>
                </a:solidFill>
                <a:latin typeface="Calibri" panose="020F0502020204030204" pitchFamily="34" charset="0"/>
                <a:cs typeface="Calibri" panose="020F0502020204030204" pitchFamily="34" charset="0"/>
                <a:sym typeface="Calibri"/>
              </a:rPr>
              <a:t> e </a:t>
            </a:r>
            <a:r>
              <a:rPr lang="en-US" sz="3200" b="1" dirty="0" err="1">
                <a:solidFill>
                  <a:schemeClr val="accent2"/>
                </a:solidFill>
                <a:latin typeface="Calibri" panose="020F0502020204030204" pitchFamily="34" charset="0"/>
                <a:cs typeface="Calibri" panose="020F0502020204030204" pitchFamily="34" charset="0"/>
                <a:sym typeface="Calibri"/>
              </a:rPr>
              <a:t>che</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tutti</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dovrebbero</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b="1" dirty="0" err="1">
                <a:solidFill>
                  <a:schemeClr val="accent2"/>
                </a:solidFill>
                <a:latin typeface="Calibri" panose="020F0502020204030204" pitchFamily="34" charset="0"/>
                <a:cs typeface="Calibri" panose="020F0502020204030204" pitchFamily="34" charset="0"/>
                <a:sym typeface="Calibri"/>
              </a:rPr>
              <a:t>possedere</a:t>
            </a:r>
            <a:r>
              <a:rPr lang="en-US" sz="3200" b="1" dirty="0">
                <a:solidFill>
                  <a:schemeClr val="accent2"/>
                </a:solidFill>
                <a:latin typeface="Calibri" panose="020F0502020204030204" pitchFamily="34" charset="0"/>
                <a:cs typeface="Calibri" panose="020F0502020204030204" pitchFamily="34" charset="0"/>
                <a:sym typeface="Calibri"/>
              </a:rPr>
              <a:t> </a:t>
            </a:r>
            <a:r>
              <a:rPr lang="en-US" sz="3200" dirty="0">
                <a:solidFill>
                  <a:schemeClr val="accent2"/>
                </a:solidFill>
                <a:latin typeface="Calibri" panose="020F0502020204030204" pitchFamily="34" charset="0"/>
                <a:cs typeface="Calibri" panose="020F0502020204030204" pitchFamily="34" charset="0"/>
                <a:sym typeface="Calibri"/>
              </a:rPr>
              <a:t>per </a:t>
            </a:r>
            <a:r>
              <a:rPr lang="en-US" sz="3200" dirty="0" err="1">
                <a:solidFill>
                  <a:schemeClr val="accent2"/>
                </a:solidFill>
                <a:latin typeface="Calibri" panose="020F0502020204030204" pitchFamily="34" charset="0"/>
                <a:cs typeface="Calibri" panose="020F0502020204030204" pitchFamily="34" charset="0"/>
                <a:sym typeface="Calibri"/>
              </a:rPr>
              <a:t>poter</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vivere</a:t>
            </a:r>
            <a:r>
              <a:rPr lang="en-US" sz="3200" dirty="0">
                <a:solidFill>
                  <a:schemeClr val="accent2"/>
                </a:solidFill>
                <a:latin typeface="Calibri" panose="020F0502020204030204" pitchFamily="34" charset="0"/>
                <a:cs typeface="Calibri" panose="020F0502020204030204" pitchFamily="34" charset="0"/>
                <a:sym typeface="Calibri"/>
              </a:rPr>
              <a:t> e </a:t>
            </a:r>
            <a:r>
              <a:rPr lang="en-US" sz="3200" dirty="0" err="1">
                <a:solidFill>
                  <a:schemeClr val="accent2"/>
                </a:solidFill>
                <a:latin typeface="Calibri" panose="020F0502020204030204" pitchFamily="34" charset="0"/>
                <a:cs typeface="Calibri" panose="020F0502020204030204" pitchFamily="34" charset="0"/>
                <a:sym typeface="Calibri"/>
              </a:rPr>
              <a:t>sapersi</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muovere</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nel</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difficile</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ambiente</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economico</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di</a:t>
            </a:r>
            <a:r>
              <a:rPr lang="en-US" sz="3200" dirty="0">
                <a:solidFill>
                  <a:schemeClr val="accent2"/>
                </a:solidFill>
                <a:latin typeface="Calibri" panose="020F0502020204030204" pitchFamily="34" charset="0"/>
                <a:cs typeface="Calibri" panose="020F0502020204030204" pitchFamily="34" charset="0"/>
                <a:sym typeface="Calibri"/>
              </a:rPr>
              <a:t> </a:t>
            </a:r>
            <a:r>
              <a:rPr lang="en-US" sz="3200" dirty="0" err="1">
                <a:solidFill>
                  <a:schemeClr val="accent2"/>
                </a:solidFill>
                <a:latin typeface="Calibri" panose="020F0502020204030204" pitchFamily="34" charset="0"/>
                <a:cs typeface="Calibri" panose="020F0502020204030204" pitchFamily="34" charset="0"/>
                <a:sym typeface="Calibri"/>
              </a:rPr>
              <a:t>oggigiorno</a:t>
            </a:r>
            <a:r>
              <a:rPr lang="en-US" sz="3200" dirty="0">
                <a:solidFill>
                  <a:schemeClr val="accent2"/>
                </a:solidFill>
                <a:latin typeface="Calibri" panose="020F0502020204030204" pitchFamily="34" charset="0"/>
                <a:cs typeface="Calibri" panose="020F0502020204030204" pitchFamily="34" charset="0"/>
              </a:rPr>
              <a:t>. </a:t>
            </a:r>
          </a:p>
          <a:p>
            <a:endParaRPr lang="it-IT" sz="2000" dirty="0">
              <a:solidFill>
                <a:schemeClr val="bg2"/>
              </a:solidFill>
            </a:endParaRPr>
          </a:p>
        </p:txBody>
      </p:sp>
      <p:pic>
        <p:nvPicPr>
          <p:cNvPr id="5122" name="Picture 2" descr="account, contabilità, revisione, bilancio, attività commerciale, calcolatrice, Contanti, contrarre, economia, finanza, fondo, mano, investimento, prestito, i soldi, ufficio, Piano, profitto, salvare, imposta, attrezzatura da ufficio, documento, tecnologia, dispositivo elettronico, forniture per ufficio, carta, illustrazione">
            <a:extLst>
              <a:ext uri="{FF2B5EF4-FFF2-40B4-BE49-F238E27FC236}">
                <a16:creationId xmlns:a16="http://schemas.microsoft.com/office/drawing/2014/main" id="{8BF7EB89-C048-4C7B-8F0A-4509E42A5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99" y="4344986"/>
            <a:ext cx="3870843" cy="224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8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50669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err="1"/>
              <a:t>Quali</a:t>
            </a:r>
            <a:r>
              <a:rPr lang="en-US" dirty="0"/>
              <a:t> </a:t>
            </a:r>
            <a:r>
              <a:rPr lang="en-US" dirty="0" err="1"/>
              <a:t>sono</a:t>
            </a:r>
            <a:r>
              <a:rPr lang="en-US" dirty="0"/>
              <a:t> le </a:t>
            </a:r>
            <a:r>
              <a:rPr lang="en-US" dirty="0" err="1"/>
              <a:t>competenze</a:t>
            </a:r>
            <a:r>
              <a:rPr lang="en-US" dirty="0"/>
              <a:t> </a:t>
            </a:r>
            <a:r>
              <a:rPr lang="en-US" dirty="0" err="1"/>
              <a:t>matematiche</a:t>
            </a:r>
            <a:r>
              <a:rPr lang="en-US" dirty="0"/>
              <a:t> e </a:t>
            </a:r>
            <a:r>
              <a:rPr lang="en-US" dirty="0" err="1"/>
              <a:t>qual</a:t>
            </a:r>
            <a:r>
              <a:rPr lang="en-US" dirty="0"/>
              <a:t> è </a:t>
            </a:r>
            <a:r>
              <a:rPr lang="en-US" dirty="0" err="1"/>
              <a:t>il</a:t>
            </a:r>
            <a:r>
              <a:rPr lang="en-US" dirty="0"/>
              <a:t> </a:t>
            </a:r>
            <a:r>
              <a:rPr lang="en-US" dirty="0" err="1"/>
              <a:t>loro</a:t>
            </a:r>
            <a:r>
              <a:rPr lang="en-US" dirty="0"/>
              <a:t> </a:t>
            </a:r>
            <a:r>
              <a:rPr lang="en-US" dirty="0" err="1"/>
              <a:t>rapporto</a:t>
            </a:r>
            <a:r>
              <a:rPr lang="en-US" dirty="0"/>
              <a:t> con </a:t>
            </a:r>
            <a:r>
              <a:rPr lang="en-US" dirty="0" err="1"/>
              <a:t>l’educazione</a:t>
            </a:r>
            <a:r>
              <a:rPr lang="en-US" dirty="0"/>
              <a:t> </a:t>
            </a:r>
            <a:r>
              <a:rPr lang="en-US" dirty="0" err="1"/>
              <a:t>finanziaria</a:t>
            </a:r>
            <a:r>
              <a:rPr lang="en-US" dirty="0"/>
              <a:t>?</a:t>
            </a:r>
          </a:p>
        </p:txBody>
      </p:sp>
      <p:sp>
        <p:nvSpPr>
          <p:cNvPr id="65" name="Google Shape;65;p3"/>
          <p:cNvSpPr txBox="1">
            <a:spLocks noGrp="1"/>
          </p:cNvSpPr>
          <p:nvPr>
            <p:ph type="body" idx="1"/>
          </p:nvPr>
        </p:nvSpPr>
        <p:spPr>
          <a:xfrm>
            <a:off x="4494752" y="4330780"/>
            <a:ext cx="8336853" cy="192935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3200" dirty="0" err="1">
                <a:solidFill>
                  <a:schemeClr val="bg2"/>
                </a:solidFill>
              </a:rPr>
              <a:t>Prendere</a:t>
            </a:r>
            <a:r>
              <a:rPr lang="en-US" sz="3200" dirty="0">
                <a:solidFill>
                  <a:schemeClr val="bg2"/>
                </a:solidFill>
              </a:rPr>
              <a:t> </a:t>
            </a:r>
            <a:r>
              <a:rPr lang="en-US" sz="3200" b="1" dirty="0" err="1">
                <a:solidFill>
                  <a:schemeClr val="accent2"/>
                </a:solidFill>
              </a:rPr>
              <a:t>decisioni</a:t>
            </a:r>
            <a:r>
              <a:rPr lang="en-US" sz="3200" b="1" dirty="0">
                <a:solidFill>
                  <a:schemeClr val="accent2"/>
                </a:solidFill>
              </a:rPr>
              <a:t> </a:t>
            </a:r>
            <a:r>
              <a:rPr lang="en-US" sz="3200" b="1" dirty="0" err="1">
                <a:solidFill>
                  <a:schemeClr val="accent2"/>
                </a:solidFill>
              </a:rPr>
              <a:t>finanziarie</a:t>
            </a:r>
            <a:r>
              <a:rPr lang="en-US" sz="3200" b="1" dirty="0">
                <a:solidFill>
                  <a:schemeClr val="accent2"/>
                </a:solidFill>
              </a:rPr>
              <a:t> </a:t>
            </a:r>
            <a:r>
              <a:rPr lang="en-US" sz="3200" dirty="0" err="1">
                <a:solidFill>
                  <a:schemeClr val="bg2"/>
                </a:solidFill>
              </a:rPr>
              <a:t>efficaci</a:t>
            </a:r>
            <a:r>
              <a:rPr lang="en-US" sz="3200" dirty="0">
                <a:solidFill>
                  <a:schemeClr val="bg2"/>
                </a:solidFill>
              </a:rPr>
              <a:t> </a:t>
            </a:r>
            <a:r>
              <a:rPr lang="en-US" sz="3200" dirty="0" err="1">
                <a:solidFill>
                  <a:schemeClr val="bg2"/>
                </a:solidFill>
              </a:rPr>
              <a:t>spesso</a:t>
            </a:r>
            <a:r>
              <a:rPr lang="en-US" sz="3200" dirty="0">
                <a:solidFill>
                  <a:schemeClr val="bg2"/>
                </a:solidFill>
              </a:rPr>
              <a:t> </a:t>
            </a:r>
            <a:r>
              <a:rPr lang="en-US" sz="3200" dirty="0" err="1">
                <a:solidFill>
                  <a:schemeClr val="bg2"/>
                </a:solidFill>
              </a:rPr>
              <a:t>dipende</a:t>
            </a:r>
            <a:r>
              <a:rPr lang="en-US" sz="3200" dirty="0">
                <a:solidFill>
                  <a:schemeClr val="bg2"/>
                </a:solidFill>
              </a:rPr>
              <a:t> </a:t>
            </a:r>
            <a:r>
              <a:rPr lang="en-US" sz="3200" dirty="0" err="1">
                <a:solidFill>
                  <a:schemeClr val="bg2"/>
                </a:solidFill>
              </a:rPr>
              <a:t>dalla</a:t>
            </a:r>
            <a:r>
              <a:rPr lang="en-US" sz="3200" dirty="0">
                <a:solidFill>
                  <a:schemeClr val="bg2"/>
                </a:solidFill>
              </a:rPr>
              <a:t> nostra </a:t>
            </a:r>
            <a:r>
              <a:rPr lang="en-US" sz="3200" b="1" dirty="0" err="1">
                <a:solidFill>
                  <a:schemeClr val="accent2"/>
                </a:solidFill>
              </a:rPr>
              <a:t>capacità</a:t>
            </a:r>
            <a:r>
              <a:rPr lang="en-US" sz="3200" b="1" dirty="0">
                <a:solidFill>
                  <a:schemeClr val="accent2"/>
                </a:solidFill>
              </a:rPr>
              <a:t> </a:t>
            </a:r>
            <a:r>
              <a:rPr lang="en-US" sz="3200" b="1" dirty="0" err="1">
                <a:solidFill>
                  <a:schemeClr val="accent2"/>
                </a:solidFill>
              </a:rPr>
              <a:t>di</a:t>
            </a:r>
            <a:r>
              <a:rPr lang="en-US" sz="3200" b="1" dirty="0">
                <a:solidFill>
                  <a:schemeClr val="accent2"/>
                </a:solidFill>
              </a:rPr>
              <a:t> fare </a:t>
            </a:r>
            <a:r>
              <a:rPr lang="en-US" sz="3200" b="1" dirty="0" err="1">
                <a:solidFill>
                  <a:schemeClr val="accent2"/>
                </a:solidFill>
              </a:rPr>
              <a:t>calcoli</a:t>
            </a:r>
            <a:r>
              <a:rPr lang="en-US" sz="3200" b="1" dirty="0">
                <a:solidFill>
                  <a:schemeClr val="accent2"/>
                </a:solidFill>
              </a:rPr>
              <a:t> </a:t>
            </a:r>
            <a:r>
              <a:rPr lang="en-US" sz="3200" b="1" dirty="0" err="1">
                <a:solidFill>
                  <a:schemeClr val="accent2"/>
                </a:solidFill>
              </a:rPr>
              <a:t>matematici</a:t>
            </a:r>
            <a:r>
              <a:rPr lang="en-US" sz="3200" dirty="0">
                <a:solidFill>
                  <a:schemeClr val="accent2"/>
                </a:solidFill>
              </a:rPr>
              <a:t>, </a:t>
            </a:r>
            <a:r>
              <a:rPr lang="en-US" sz="3200" dirty="0" err="1">
                <a:solidFill>
                  <a:schemeClr val="bg2"/>
                </a:solidFill>
              </a:rPr>
              <a:t>sia</a:t>
            </a:r>
            <a:r>
              <a:rPr lang="en-US" sz="3200" dirty="0">
                <a:solidFill>
                  <a:schemeClr val="bg2"/>
                </a:solidFill>
              </a:rPr>
              <a:t> </a:t>
            </a:r>
            <a:r>
              <a:rPr lang="en-US" sz="3200" dirty="0" err="1">
                <a:solidFill>
                  <a:schemeClr val="bg2"/>
                </a:solidFill>
              </a:rPr>
              <a:t>semplici</a:t>
            </a:r>
            <a:r>
              <a:rPr lang="en-US" sz="3200" dirty="0">
                <a:solidFill>
                  <a:schemeClr val="bg2"/>
                </a:solidFill>
              </a:rPr>
              <a:t> </a:t>
            </a:r>
            <a:r>
              <a:rPr lang="en-US" sz="3200" dirty="0" err="1">
                <a:solidFill>
                  <a:schemeClr val="bg2"/>
                </a:solidFill>
              </a:rPr>
              <a:t>che</a:t>
            </a:r>
            <a:r>
              <a:rPr lang="en-US" sz="3200" dirty="0">
                <a:solidFill>
                  <a:schemeClr val="bg2"/>
                </a:solidFill>
              </a:rPr>
              <a:t> </a:t>
            </a:r>
            <a:r>
              <a:rPr lang="en-US" sz="3200" dirty="0" err="1">
                <a:solidFill>
                  <a:schemeClr val="bg2"/>
                </a:solidFill>
              </a:rPr>
              <a:t>complessi</a:t>
            </a:r>
            <a:r>
              <a:rPr lang="en-US" sz="3200" dirty="0">
                <a:solidFill>
                  <a:schemeClr val="bg2"/>
                </a:solidFill>
              </a:rPr>
              <a:t>. </a:t>
            </a:r>
          </a:p>
          <a:p>
            <a:pPr marL="0" lvl="0" indent="0" algn="l">
              <a:lnSpc>
                <a:spcPct val="150000"/>
              </a:lnSpc>
              <a:buSzPts val="2100"/>
            </a:pPr>
            <a:endParaRPr lang="en-US" sz="2400" dirty="0"/>
          </a:p>
          <a:p>
            <a:pPr marL="0" lvl="0" indent="0" algn="l">
              <a:lnSpc>
                <a:spcPct val="150000"/>
              </a:lnSpc>
              <a:buSzPts val="2100"/>
            </a:pPr>
            <a:r>
              <a:rPr lang="en-US" sz="2400" dirty="0"/>
              <a:t> </a:t>
            </a:r>
          </a:p>
        </p:txBody>
      </p:sp>
      <p:sp>
        <p:nvSpPr>
          <p:cNvPr id="6" name="Rettangolo 5">
            <a:extLst>
              <a:ext uri="{FF2B5EF4-FFF2-40B4-BE49-F238E27FC236}">
                <a16:creationId xmlns:a16="http://schemas.microsoft.com/office/drawing/2014/main" id="{10D0F2F1-87CD-4BB7-8D28-5FFB6C05B26B}"/>
              </a:ext>
            </a:extLst>
          </p:cNvPr>
          <p:cNvSpPr/>
          <p:nvPr/>
        </p:nvSpPr>
        <p:spPr>
          <a:xfrm>
            <a:off x="500064" y="1781757"/>
            <a:ext cx="12330001" cy="2246769"/>
          </a:xfrm>
          <a:prstGeom prst="rect">
            <a:avLst/>
          </a:prstGeom>
        </p:spPr>
        <p:txBody>
          <a:bodyPr wrap="square">
            <a:spAutoFit/>
          </a:bodyPr>
          <a:lstStyle/>
          <a:p>
            <a:r>
              <a:rPr lang="en-US" sz="2800" b="1" dirty="0" err="1">
                <a:solidFill>
                  <a:schemeClr val="accent1"/>
                </a:solidFill>
                <a:latin typeface="Calibri" panose="020F0502020204030204" pitchFamily="34" charset="0"/>
                <a:cs typeface="Calibri" panose="020F0502020204030204" pitchFamily="34" charset="0"/>
              </a:rPr>
              <a:t>Istituto</a:t>
            </a:r>
            <a:r>
              <a:rPr lang="en-US" sz="2800" b="1" dirty="0">
                <a:solidFill>
                  <a:schemeClr val="accent1"/>
                </a:solidFill>
                <a:latin typeface="Calibri" panose="020F0502020204030204" pitchFamily="34" charset="0"/>
                <a:cs typeface="Calibri" panose="020F0502020204030204" pitchFamily="34" charset="0"/>
              </a:rPr>
              <a:t> per </a:t>
            </a:r>
            <a:r>
              <a:rPr lang="en-US" sz="2800" b="1" dirty="0" err="1">
                <a:solidFill>
                  <a:schemeClr val="accent1"/>
                </a:solidFill>
                <a:latin typeface="Calibri" panose="020F0502020204030204" pitchFamily="34" charset="0"/>
                <a:cs typeface="Calibri" panose="020F0502020204030204" pitchFamily="34" charset="0"/>
              </a:rPr>
              <a:t>l’Apprendimento</a:t>
            </a:r>
            <a:r>
              <a:rPr lang="en-US" sz="2800" b="1" dirty="0">
                <a:solidFill>
                  <a:schemeClr val="accent1"/>
                </a:solidFill>
                <a:latin typeface="Calibri" panose="020F0502020204030204" pitchFamily="34" charset="0"/>
                <a:cs typeface="Calibri" panose="020F0502020204030204" pitchFamily="34" charset="0"/>
              </a:rPr>
              <a:t> Permanente </a:t>
            </a:r>
            <a:r>
              <a:rPr lang="en-US" sz="2800" b="1" dirty="0" err="1">
                <a:solidFill>
                  <a:schemeClr val="accent1"/>
                </a:solidFill>
                <a:latin typeface="Calibri" panose="020F0502020204030204" pitchFamily="34" charset="0"/>
                <a:cs typeface="Calibri" panose="020F0502020204030204" pitchFamily="34" charset="0"/>
              </a:rPr>
              <a:t>dell’UNESCO</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nella</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sua</a:t>
            </a:r>
            <a:r>
              <a:rPr lang="en-US" sz="2800" dirty="0">
                <a:solidFill>
                  <a:schemeClr val="bg2"/>
                </a:solidFill>
                <a:latin typeface="Calibri" panose="020F0502020204030204" pitchFamily="34" charset="0"/>
                <a:cs typeface="Calibri" panose="020F0502020204030204" pitchFamily="34" charset="0"/>
              </a:rPr>
              <a:t> </a:t>
            </a:r>
            <a:r>
              <a:rPr lang="en-US" sz="2800" i="1" dirty="0" err="1">
                <a:solidFill>
                  <a:schemeClr val="bg2"/>
                </a:solidFill>
                <a:latin typeface="Calibri" panose="020F0502020204030204" pitchFamily="34" charset="0"/>
                <a:cs typeface="Calibri" panose="020F0502020204030204" pitchFamily="34" charset="0"/>
              </a:rPr>
              <a:t>Matematica</a:t>
            </a:r>
            <a:r>
              <a:rPr lang="en-US" sz="2800" i="1" dirty="0">
                <a:solidFill>
                  <a:schemeClr val="bg2"/>
                </a:solidFill>
                <a:latin typeface="Calibri" panose="020F0502020204030204" pitchFamily="34" charset="0"/>
                <a:cs typeface="Calibri" panose="020F0502020204030204" pitchFamily="34" charset="0"/>
              </a:rPr>
              <a:t> per </a:t>
            </a:r>
            <a:r>
              <a:rPr lang="en-US" sz="2800" i="1" dirty="0" err="1">
                <a:solidFill>
                  <a:schemeClr val="bg2"/>
                </a:solidFill>
                <a:latin typeface="Calibri" panose="020F0502020204030204" pitchFamily="34" charset="0"/>
                <a:cs typeface="Calibri" panose="020F0502020204030204" pitchFamily="34" charset="0"/>
              </a:rPr>
              <a:t>Adulti</a:t>
            </a:r>
            <a:r>
              <a:rPr lang="en-US" sz="2800" i="1" dirty="0">
                <a:solidFill>
                  <a:schemeClr val="bg2"/>
                </a:solidFill>
                <a:latin typeface="Calibri" panose="020F0502020204030204" pitchFamily="34" charset="0"/>
                <a:cs typeface="Calibri" panose="020F0502020204030204" pitchFamily="34" charset="0"/>
              </a:rPr>
              <a:t>: </a:t>
            </a:r>
            <a:r>
              <a:rPr lang="en-US" sz="2800" i="1" dirty="0" err="1">
                <a:solidFill>
                  <a:schemeClr val="bg2"/>
                </a:solidFill>
                <a:latin typeface="Calibri" panose="020F0502020204030204" pitchFamily="34" charset="0"/>
                <a:cs typeface="Calibri" panose="020F0502020204030204" pitchFamily="34" charset="0"/>
              </a:rPr>
              <a:t>valutazione</a:t>
            </a:r>
            <a:r>
              <a:rPr lang="en-US" sz="2800" i="1" dirty="0">
                <a:solidFill>
                  <a:schemeClr val="bg2"/>
                </a:solidFill>
                <a:latin typeface="Calibri" panose="020F0502020204030204" pitchFamily="34" charset="0"/>
                <a:cs typeface="Calibri" panose="020F0502020204030204" pitchFamily="34" charset="0"/>
              </a:rPr>
              <a:t> e </a:t>
            </a:r>
            <a:r>
              <a:rPr lang="en-US" sz="2800" i="1" dirty="0" err="1">
                <a:solidFill>
                  <a:schemeClr val="bg2"/>
                </a:solidFill>
                <a:latin typeface="Calibri" panose="020F0502020204030204" pitchFamily="34" charset="0"/>
                <a:cs typeface="Calibri" panose="020F0502020204030204" pitchFamily="34" charset="0"/>
              </a:rPr>
              <a:t>sviluppo</a:t>
            </a:r>
            <a:r>
              <a:rPr lang="en-US" sz="2800" i="1" dirty="0">
                <a:solidFill>
                  <a:schemeClr val="bg2"/>
                </a:solidFill>
                <a:latin typeface="Calibri" panose="020F0502020204030204" pitchFamily="34" charset="0"/>
                <a:cs typeface="Calibri" panose="020F0502020204030204" pitchFamily="34" charset="0"/>
              </a:rPr>
              <a:t> 2021 </a:t>
            </a:r>
            <a:r>
              <a:rPr lang="en-US" sz="2800" dirty="0" err="1">
                <a:solidFill>
                  <a:schemeClr val="bg2"/>
                </a:solidFill>
                <a:latin typeface="Calibri" panose="020F0502020204030204" pitchFamily="34" charset="0"/>
                <a:cs typeface="Calibri" panose="020F0502020204030204" pitchFamily="34" charset="0"/>
              </a:rPr>
              <a:t>afferma</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che</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costruire</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delle</a:t>
            </a:r>
            <a:r>
              <a:rPr lang="en-US" sz="2800"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competenze</a:t>
            </a:r>
            <a:r>
              <a:rPr lang="en-US" sz="2800" b="1"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matematiche</a:t>
            </a:r>
            <a:r>
              <a:rPr lang="en-US" sz="2800" b="1" dirty="0">
                <a:solidFill>
                  <a:schemeClr val="bg2"/>
                </a:solidFill>
                <a:latin typeface="Calibri" panose="020F0502020204030204" pitchFamily="34" charset="0"/>
                <a:cs typeface="Calibri" panose="020F0502020204030204" pitchFamily="34" charset="0"/>
              </a:rPr>
              <a:t> è </a:t>
            </a:r>
            <a:r>
              <a:rPr lang="en-US" sz="2800" b="1" dirty="0" err="1">
                <a:solidFill>
                  <a:schemeClr val="bg2"/>
                </a:solidFill>
                <a:latin typeface="Calibri" panose="020F0502020204030204" pitchFamily="34" charset="0"/>
                <a:cs typeface="Calibri" panose="020F0502020204030204" pitchFamily="34" charset="0"/>
              </a:rPr>
              <a:t>fondamentale</a:t>
            </a:r>
            <a:r>
              <a:rPr lang="en-US" sz="2800" b="1" dirty="0">
                <a:solidFill>
                  <a:schemeClr val="bg2"/>
                </a:solidFill>
                <a:latin typeface="Calibri" panose="020F0502020204030204" pitchFamily="34" charset="0"/>
                <a:cs typeface="Calibri" panose="020F0502020204030204" pitchFamily="34" charset="0"/>
              </a:rPr>
              <a:t> per </a:t>
            </a:r>
            <a:r>
              <a:rPr lang="en-US" sz="2800" b="1" dirty="0" err="1">
                <a:solidFill>
                  <a:schemeClr val="bg2"/>
                </a:solidFill>
                <a:latin typeface="Calibri" panose="020F0502020204030204" pitchFamily="34" charset="0"/>
                <a:cs typeface="Calibri" panose="020F0502020204030204" pitchFamily="34" charset="0"/>
              </a:rPr>
              <a:t>il</a:t>
            </a:r>
            <a:r>
              <a:rPr lang="en-US" sz="2800" b="1"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nostro</a:t>
            </a:r>
            <a:r>
              <a:rPr lang="en-US" sz="2800" b="1"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benessere</a:t>
            </a:r>
            <a:r>
              <a:rPr lang="en-US" sz="2800" b="1" dirty="0">
                <a:solidFill>
                  <a:schemeClr val="bg2"/>
                </a:solidFill>
                <a:latin typeface="Calibri" panose="020F0502020204030204" pitchFamily="34" charset="0"/>
                <a:cs typeface="Calibri" panose="020F0502020204030204" pitchFamily="34" charset="0"/>
              </a:rPr>
              <a:t> e per </a:t>
            </a:r>
            <a:r>
              <a:rPr lang="en-US" sz="2800" b="1" dirty="0" err="1">
                <a:solidFill>
                  <a:schemeClr val="bg2"/>
                </a:solidFill>
                <a:latin typeface="Calibri" panose="020F0502020204030204" pitchFamily="34" charset="0"/>
                <a:cs typeface="Calibri" panose="020F0502020204030204" pitchFamily="34" charset="0"/>
              </a:rPr>
              <a:t>una</a:t>
            </a:r>
            <a:r>
              <a:rPr lang="en-US" sz="2800" b="1"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partecipazione</a:t>
            </a:r>
            <a:r>
              <a:rPr lang="en-US" sz="2800" b="1"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attiva</a:t>
            </a:r>
            <a:r>
              <a:rPr lang="en-US" sz="2800" b="1"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all’interno</a:t>
            </a:r>
            <a:r>
              <a:rPr lang="en-US" sz="2800" b="1"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della</a:t>
            </a:r>
            <a:r>
              <a:rPr lang="en-US" sz="2800" b="1"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società</a:t>
            </a:r>
            <a:r>
              <a:rPr lang="en-US" sz="2800" b="1"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di</a:t>
            </a:r>
            <a:r>
              <a:rPr lang="en-US" sz="2800" b="1" dirty="0">
                <a:solidFill>
                  <a:schemeClr val="bg2"/>
                </a:solidFill>
                <a:latin typeface="Calibri" panose="020F0502020204030204" pitchFamily="34" charset="0"/>
                <a:cs typeface="Calibri" panose="020F0502020204030204" pitchFamily="34" charset="0"/>
              </a:rPr>
              <a:t> </a:t>
            </a:r>
            <a:r>
              <a:rPr lang="en-US" sz="2800" b="1" dirty="0" err="1">
                <a:solidFill>
                  <a:schemeClr val="bg2"/>
                </a:solidFill>
                <a:latin typeface="Calibri" panose="020F0502020204030204" pitchFamily="34" charset="0"/>
                <a:cs typeface="Calibri" panose="020F0502020204030204" pitchFamily="34" charset="0"/>
              </a:rPr>
              <a:t>oggi</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Ciò</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contribuisce</a:t>
            </a:r>
            <a:r>
              <a:rPr lang="en-US" sz="2800" dirty="0">
                <a:solidFill>
                  <a:schemeClr val="bg2"/>
                </a:solidFill>
                <a:latin typeface="Calibri" panose="020F0502020204030204" pitchFamily="34" charset="0"/>
                <a:cs typeface="Calibri" panose="020F0502020204030204" pitchFamily="34" charset="0"/>
              </a:rPr>
              <a:t> al </a:t>
            </a:r>
            <a:r>
              <a:rPr lang="en-US" sz="2800" dirty="0" err="1">
                <a:solidFill>
                  <a:schemeClr val="bg2"/>
                </a:solidFill>
                <a:latin typeface="Calibri" panose="020F0502020204030204" pitchFamily="34" charset="0"/>
                <a:cs typeface="Calibri" panose="020F0502020204030204" pitchFamily="34" charset="0"/>
              </a:rPr>
              <a:t>conseguimento</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di</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risultati</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economici</a:t>
            </a:r>
            <a:r>
              <a:rPr lang="en-US" sz="2800" dirty="0">
                <a:solidFill>
                  <a:schemeClr val="bg2"/>
                </a:solidFill>
                <a:latin typeface="Calibri" panose="020F0502020204030204" pitchFamily="34" charset="0"/>
                <a:cs typeface="Calibri" panose="020F0502020204030204" pitchFamily="34" charset="0"/>
              </a:rPr>
              <a:t> e </a:t>
            </a:r>
            <a:r>
              <a:rPr lang="en-US" sz="2800" dirty="0" err="1">
                <a:solidFill>
                  <a:schemeClr val="bg2"/>
                </a:solidFill>
                <a:latin typeface="Calibri" panose="020F0502020204030204" pitchFamily="34" charset="0"/>
                <a:cs typeface="Calibri" panose="020F0502020204030204" pitchFamily="34" charset="0"/>
              </a:rPr>
              <a:t>sociali</a:t>
            </a:r>
            <a:r>
              <a:rPr lang="en-US" sz="2800" dirty="0">
                <a:solidFill>
                  <a:schemeClr val="bg2"/>
                </a:solidFill>
                <a:latin typeface="Calibri" panose="020F0502020204030204" pitchFamily="34" charset="0"/>
                <a:cs typeface="Calibri" panose="020F0502020204030204" pitchFamily="34" charset="0"/>
              </a:rPr>
              <a:t> </a:t>
            </a:r>
            <a:r>
              <a:rPr lang="en-US" sz="2800" dirty="0" err="1">
                <a:solidFill>
                  <a:schemeClr val="bg2"/>
                </a:solidFill>
                <a:latin typeface="Calibri" panose="020F0502020204030204" pitchFamily="34" charset="0"/>
                <a:cs typeface="Calibri" panose="020F0502020204030204" pitchFamily="34" charset="0"/>
              </a:rPr>
              <a:t>significativi</a:t>
            </a:r>
            <a:r>
              <a:rPr lang="en-US" sz="2800" dirty="0">
                <a:solidFill>
                  <a:schemeClr val="bg2"/>
                </a:solidFill>
                <a:latin typeface="Calibri" panose="020F0502020204030204" pitchFamily="34" charset="0"/>
                <a:cs typeface="Calibri" panose="020F0502020204030204" pitchFamily="34" charset="0"/>
              </a:rPr>
              <a:t>.</a:t>
            </a:r>
            <a:endParaRPr lang="it-IT" sz="2800" dirty="0">
              <a:solidFill>
                <a:schemeClr val="bg2"/>
              </a:solidFill>
              <a:latin typeface="Calibri" panose="020F0502020204030204" pitchFamily="34" charset="0"/>
              <a:cs typeface="Calibri" panose="020F0502020204030204" pitchFamily="34" charset="0"/>
            </a:endParaRPr>
          </a:p>
        </p:txBody>
      </p:sp>
      <p:pic>
        <p:nvPicPr>
          <p:cNvPr id="7170" name="Picture 2" descr="Maths, Mathematics, Maths Symbols, Symbols, Calculate">
            <a:extLst>
              <a:ext uri="{FF2B5EF4-FFF2-40B4-BE49-F238E27FC236}">
                <a16:creationId xmlns:a16="http://schemas.microsoft.com/office/drawing/2014/main" id="{B5E88A59-C4FC-4D7F-B31B-9BFB407DB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4" y="4028526"/>
            <a:ext cx="3314388" cy="331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74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345292" y="60276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err="1"/>
              <a:t>Quali</a:t>
            </a:r>
            <a:r>
              <a:rPr lang="en-US" dirty="0"/>
              <a:t> </a:t>
            </a:r>
            <a:r>
              <a:rPr lang="en-US" dirty="0" err="1"/>
              <a:t>sono</a:t>
            </a:r>
            <a:r>
              <a:rPr lang="en-US" dirty="0"/>
              <a:t> le </a:t>
            </a:r>
            <a:r>
              <a:rPr lang="en-US" dirty="0" err="1"/>
              <a:t>competenze</a:t>
            </a:r>
            <a:r>
              <a:rPr lang="en-US" dirty="0"/>
              <a:t> </a:t>
            </a:r>
            <a:r>
              <a:rPr lang="en-US" dirty="0" err="1"/>
              <a:t>matematiche</a:t>
            </a:r>
            <a:r>
              <a:rPr lang="en-US" dirty="0"/>
              <a:t> e </a:t>
            </a:r>
            <a:r>
              <a:rPr lang="en-US" dirty="0" err="1"/>
              <a:t>qual</a:t>
            </a:r>
            <a:r>
              <a:rPr lang="en-US" dirty="0"/>
              <a:t> è </a:t>
            </a:r>
            <a:r>
              <a:rPr lang="en-US" dirty="0" err="1"/>
              <a:t>il</a:t>
            </a:r>
            <a:r>
              <a:rPr lang="en-US" dirty="0"/>
              <a:t> </a:t>
            </a:r>
            <a:r>
              <a:rPr lang="en-US" dirty="0" err="1"/>
              <a:t>loro</a:t>
            </a:r>
            <a:r>
              <a:rPr lang="en-US" dirty="0"/>
              <a:t> </a:t>
            </a:r>
            <a:r>
              <a:rPr lang="en-US" dirty="0" err="1"/>
              <a:t>rapporto</a:t>
            </a:r>
            <a:r>
              <a:rPr lang="en-US" dirty="0"/>
              <a:t> con </a:t>
            </a:r>
            <a:r>
              <a:rPr lang="en-US" dirty="0" err="1"/>
              <a:t>l’educazione</a:t>
            </a:r>
            <a:r>
              <a:rPr lang="en-US" dirty="0"/>
              <a:t> </a:t>
            </a:r>
            <a:r>
              <a:rPr lang="en-US" dirty="0" err="1"/>
              <a:t>finanziaria</a:t>
            </a:r>
            <a:r>
              <a:rPr lang="en-US" dirty="0"/>
              <a:t>?</a:t>
            </a:r>
          </a:p>
        </p:txBody>
      </p:sp>
      <p:sp>
        <p:nvSpPr>
          <p:cNvPr id="2" name="Rettangolo 1">
            <a:extLst>
              <a:ext uri="{FF2B5EF4-FFF2-40B4-BE49-F238E27FC236}">
                <a16:creationId xmlns:a16="http://schemas.microsoft.com/office/drawing/2014/main" id="{22F57635-37BD-401B-8684-846944D35A5F}"/>
              </a:ext>
            </a:extLst>
          </p:cNvPr>
          <p:cNvSpPr/>
          <p:nvPr/>
        </p:nvSpPr>
        <p:spPr>
          <a:xfrm>
            <a:off x="654834" y="5598631"/>
            <a:ext cx="12680165" cy="1569660"/>
          </a:xfrm>
          <a:prstGeom prst="rect">
            <a:avLst/>
          </a:prstGeom>
        </p:spPr>
        <p:txBody>
          <a:bodyPr wrap="square">
            <a:spAutoFit/>
          </a:bodyPr>
          <a:lstStyle/>
          <a:p>
            <a:pPr marL="0" lvl="0" indent="0">
              <a:lnSpc>
                <a:spcPct val="150000"/>
              </a:lnSpc>
              <a:buSzPts val="2100"/>
            </a:pPr>
            <a:r>
              <a:rPr lang="en-US" sz="2800" dirty="0">
                <a:solidFill>
                  <a:schemeClr val="tx1"/>
                </a:solidFill>
                <a:latin typeface="Century Gothic"/>
                <a:cs typeface="Calibri" panose="020F0502020204030204" pitchFamily="34" charset="0"/>
              </a:rPr>
              <a:t>É </a:t>
            </a:r>
            <a:r>
              <a:rPr lang="en-US" sz="2800" dirty="0" err="1">
                <a:solidFill>
                  <a:schemeClr val="tx1"/>
                </a:solidFill>
                <a:latin typeface="Calibri" panose="020F0502020204030204" pitchFamily="34" charset="0"/>
                <a:cs typeface="Calibri" panose="020F0502020204030204" pitchFamily="34" charset="0"/>
              </a:rPr>
              <a:t>pertanto</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necessario</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considerare</a:t>
            </a:r>
            <a:r>
              <a:rPr lang="en-US" sz="2800" dirty="0">
                <a:solidFill>
                  <a:schemeClr val="tx1"/>
                </a:solidFill>
                <a:latin typeface="Calibri" panose="020F0502020204030204" pitchFamily="34" charset="0"/>
                <a:cs typeface="Calibri" panose="020F0502020204030204" pitchFamily="34" charset="0"/>
              </a:rPr>
              <a:t> </a:t>
            </a:r>
            <a:r>
              <a:rPr lang="en-US" sz="3200" b="1" dirty="0" err="1">
                <a:solidFill>
                  <a:schemeClr val="accent2"/>
                </a:solidFill>
                <a:latin typeface="Calibri" panose="020F0502020204030204" pitchFamily="34" charset="0"/>
                <a:cs typeface="Calibri" panose="020F0502020204030204" pitchFamily="34" charset="0"/>
              </a:rPr>
              <a:t>il</a:t>
            </a:r>
            <a:r>
              <a:rPr lang="en-US" sz="3200" b="1" dirty="0">
                <a:solidFill>
                  <a:schemeClr val="accent2"/>
                </a:solidFill>
                <a:latin typeface="Calibri" panose="020F0502020204030204" pitchFamily="34" charset="0"/>
                <a:cs typeface="Calibri" panose="020F0502020204030204" pitchFamily="34" charset="0"/>
              </a:rPr>
              <a:t> </a:t>
            </a:r>
            <a:r>
              <a:rPr lang="en-US" sz="3200" b="1" dirty="0" err="1">
                <a:solidFill>
                  <a:schemeClr val="accent2"/>
                </a:solidFill>
                <a:latin typeface="Calibri" panose="020F0502020204030204" pitchFamily="34" charset="0"/>
                <a:cs typeface="Calibri" panose="020F0502020204030204" pitchFamily="34" charset="0"/>
              </a:rPr>
              <a:t>rafforzamento</a:t>
            </a:r>
            <a:r>
              <a:rPr lang="en-US" sz="3200" b="1" dirty="0">
                <a:solidFill>
                  <a:schemeClr val="accent2"/>
                </a:solidFill>
                <a:latin typeface="Calibri" panose="020F0502020204030204" pitchFamily="34" charset="0"/>
                <a:cs typeface="Calibri" panose="020F0502020204030204" pitchFamily="34" charset="0"/>
              </a:rPr>
              <a:t> </a:t>
            </a:r>
            <a:r>
              <a:rPr lang="en-US" sz="3200" b="1" dirty="0" err="1">
                <a:solidFill>
                  <a:schemeClr val="accent2"/>
                </a:solidFill>
                <a:latin typeface="Calibri" panose="020F0502020204030204" pitchFamily="34" charset="0"/>
                <a:cs typeface="Calibri" panose="020F0502020204030204" pitchFamily="34" charset="0"/>
              </a:rPr>
              <a:t>delle</a:t>
            </a:r>
            <a:r>
              <a:rPr lang="en-US" sz="3200" b="1" dirty="0">
                <a:solidFill>
                  <a:schemeClr val="accent2"/>
                </a:solidFill>
                <a:latin typeface="Calibri" panose="020F0502020204030204" pitchFamily="34" charset="0"/>
                <a:cs typeface="Calibri" panose="020F0502020204030204" pitchFamily="34" charset="0"/>
              </a:rPr>
              <a:t> </a:t>
            </a:r>
            <a:r>
              <a:rPr lang="en-US" sz="3200" b="1" dirty="0" err="1">
                <a:solidFill>
                  <a:schemeClr val="accent2"/>
                </a:solidFill>
                <a:latin typeface="Calibri" panose="020F0502020204030204" pitchFamily="34" charset="0"/>
                <a:cs typeface="Calibri" panose="020F0502020204030204" pitchFamily="34" charset="0"/>
              </a:rPr>
              <a:t>competenze</a:t>
            </a:r>
            <a:r>
              <a:rPr lang="en-US" sz="3200" b="1" dirty="0">
                <a:solidFill>
                  <a:schemeClr val="accent2"/>
                </a:solidFill>
                <a:latin typeface="Calibri" panose="020F0502020204030204" pitchFamily="34" charset="0"/>
                <a:cs typeface="Calibri" panose="020F0502020204030204" pitchFamily="34" charset="0"/>
              </a:rPr>
              <a:t> </a:t>
            </a:r>
            <a:r>
              <a:rPr lang="en-US" sz="3200" b="1" dirty="0" err="1">
                <a:solidFill>
                  <a:schemeClr val="accent2"/>
                </a:solidFill>
                <a:latin typeface="Calibri" panose="020F0502020204030204" pitchFamily="34" charset="0"/>
                <a:cs typeface="Calibri" panose="020F0502020204030204" pitchFamily="34" charset="0"/>
              </a:rPr>
              <a:t>finanziarie</a:t>
            </a:r>
            <a:r>
              <a:rPr lang="en-US" sz="3200" b="1" dirty="0">
                <a:solidFill>
                  <a:schemeClr val="accent2"/>
                </a:solidFill>
                <a:latin typeface="Calibri" panose="020F0502020204030204" pitchFamily="34" charset="0"/>
                <a:cs typeface="Calibri" panose="020F0502020204030204" pitchFamily="34" charset="0"/>
              </a:rPr>
              <a:t> come </a:t>
            </a:r>
            <a:r>
              <a:rPr lang="en-US" sz="3200" b="1" dirty="0" err="1">
                <a:solidFill>
                  <a:schemeClr val="accent2"/>
                </a:solidFill>
                <a:latin typeface="Calibri" panose="020F0502020204030204" pitchFamily="34" charset="0"/>
                <a:cs typeface="Calibri" panose="020F0502020204030204" pitchFamily="34" charset="0"/>
              </a:rPr>
              <a:t>uno</a:t>
            </a:r>
            <a:r>
              <a:rPr lang="en-US" sz="3200" b="1" dirty="0">
                <a:solidFill>
                  <a:schemeClr val="accent2"/>
                </a:solidFill>
                <a:latin typeface="Calibri" panose="020F0502020204030204" pitchFamily="34" charset="0"/>
                <a:cs typeface="Calibri" panose="020F0502020204030204" pitchFamily="34" charset="0"/>
              </a:rPr>
              <a:t> </a:t>
            </a:r>
            <a:r>
              <a:rPr lang="en-US" sz="3200" b="1" dirty="0" err="1">
                <a:solidFill>
                  <a:schemeClr val="accent2"/>
                </a:solidFill>
                <a:latin typeface="Calibri" panose="020F0502020204030204" pitchFamily="34" charset="0"/>
                <a:cs typeface="Calibri" panose="020F0502020204030204" pitchFamily="34" charset="0"/>
              </a:rPr>
              <a:t>dei</a:t>
            </a:r>
            <a:r>
              <a:rPr lang="en-US" sz="3200" b="1" dirty="0">
                <a:solidFill>
                  <a:schemeClr val="accent2"/>
                </a:solidFill>
                <a:latin typeface="Calibri" panose="020F0502020204030204" pitchFamily="34" charset="0"/>
                <a:cs typeface="Calibri" panose="020F0502020204030204" pitchFamily="34" charset="0"/>
              </a:rPr>
              <a:t> </a:t>
            </a:r>
            <a:r>
              <a:rPr lang="en-US" sz="3200" b="1" dirty="0" err="1">
                <a:solidFill>
                  <a:schemeClr val="accent2"/>
                </a:solidFill>
                <a:latin typeface="Calibri" panose="020F0502020204030204" pitchFamily="34" charset="0"/>
                <a:cs typeface="Calibri" panose="020F0502020204030204" pitchFamily="34" charset="0"/>
              </a:rPr>
              <a:t>mezzi</a:t>
            </a:r>
            <a:r>
              <a:rPr lang="en-US" sz="3200" b="1" dirty="0">
                <a:solidFill>
                  <a:schemeClr val="accent2"/>
                </a:solidFill>
                <a:latin typeface="Calibri" panose="020F0502020204030204" pitchFamily="34" charset="0"/>
                <a:cs typeface="Calibri" panose="020F0502020204030204" pitchFamily="34" charset="0"/>
              </a:rPr>
              <a:t> per </a:t>
            </a:r>
            <a:r>
              <a:rPr lang="en-US" sz="3200" b="1" dirty="0" err="1">
                <a:solidFill>
                  <a:schemeClr val="accent2"/>
                </a:solidFill>
                <a:latin typeface="Calibri" panose="020F0502020204030204" pitchFamily="34" charset="0"/>
                <a:cs typeface="Calibri" panose="020F0502020204030204" pitchFamily="34" charset="0"/>
              </a:rPr>
              <a:t>accrescere</a:t>
            </a:r>
            <a:r>
              <a:rPr lang="en-US" sz="3200" b="1" dirty="0">
                <a:solidFill>
                  <a:schemeClr val="accent2"/>
                </a:solidFill>
                <a:latin typeface="Calibri" panose="020F0502020204030204" pitchFamily="34" charset="0"/>
                <a:cs typeface="Calibri" panose="020F0502020204030204" pitchFamily="34" charset="0"/>
              </a:rPr>
              <a:t> </a:t>
            </a:r>
            <a:r>
              <a:rPr lang="en-US" sz="3200" b="1" dirty="0" err="1">
                <a:solidFill>
                  <a:schemeClr val="accent2"/>
                </a:solidFill>
                <a:latin typeface="Calibri" panose="020F0502020204030204" pitchFamily="34" charset="0"/>
                <a:cs typeface="Calibri" panose="020F0502020204030204" pitchFamily="34" charset="0"/>
              </a:rPr>
              <a:t>l’educazione</a:t>
            </a:r>
            <a:r>
              <a:rPr lang="en-US" sz="3200" b="1" dirty="0">
                <a:solidFill>
                  <a:schemeClr val="accent2"/>
                </a:solidFill>
                <a:latin typeface="Calibri" panose="020F0502020204030204" pitchFamily="34" charset="0"/>
                <a:cs typeface="Calibri" panose="020F0502020204030204" pitchFamily="34" charset="0"/>
              </a:rPr>
              <a:t> </a:t>
            </a:r>
            <a:r>
              <a:rPr lang="en-US" sz="3200" b="1" dirty="0" err="1">
                <a:solidFill>
                  <a:schemeClr val="accent2"/>
                </a:solidFill>
                <a:latin typeface="Calibri" panose="020F0502020204030204" pitchFamily="34" charset="0"/>
                <a:cs typeface="Calibri" panose="020F0502020204030204" pitchFamily="34" charset="0"/>
              </a:rPr>
              <a:t>finanziaria</a:t>
            </a:r>
            <a:r>
              <a:rPr lang="en-US" sz="3200" dirty="0">
                <a:solidFill>
                  <a:schemeClr val="tx1"/>
                </a:solidFill>
                <a:latin typeface="Calibri" panose="020F0502020204030204" pitchFamily="34" charset="0"/>
                <a:cs typeface="Calibri" panose="020F0502020204030204" pitchFamily="34" charset="0"/>
              </a:rPr>
              <a:t>. </a:t>
            </a:r>
          </a:p>
        </p:txBody>
      </p:sp>
      <p:sp>
        <p:nvSpPr>
          <p:cNvPr id="5" name="Freccia bidirezionale orizzontale 4">
            <a:extLst>
              <a:ext uri="{FF2B5EF4-FFF2-40B4-BE49-F238E27FC236}">
                <a16:creationId xmlns:a16="http://schemas.microsoft.com/office/drawing/2014/main" id="{A9EDD8F4-3014-474E-9059-27D1F49E3513}"/>
              </a:ext>
            </a:extLst>
          </p:cNvPr>
          <p:cNvSpPr/>
          <p:nvPr/>
        </p:nvSpPr>
        <p:spPr>
          <a:xfrm>
            <a:off x="4362622" y="1726858"/>
            <a:ext cx="4122295" cy="81749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98E9733E-C7FF-4B96-8D5F-03FD2129271D}"/>
              </a:ext>
            </a:extLst>
          </p:cNvPr>
          <p:cNvSpPr/>
          <p:nvPr/>
        </p:nvSpPr>
        <p:spPr>
          <a:xfrm>
            <a:off x="1495316" y="1599895"/>
            <a:ext cx="1993692" cy="1344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949D2ECC-C08C-441B-8F46-5BDB87910AD4}"/>
              </a:ext>
            </a:extLst>
          </p:cNvPr>
          <p:cNvSpPr/>
          <p:nvPr/>
        </p:nvSpPr>
        <p:spPr>
          <a:xfrm>
            <a:off x="1777864" y="1981869"/>
            <a:ext cx="1774845" cy="646331"/>
          </a:xfrm>
          <a:prstGeom prst="rect">
            <a:avLst/>
          </a:prstGeom>
        </p:spPr>
        <p:txBody>
          <a:bodyPr wrap="none">
            <a:spAutoFit/>
          </a:bodyPr>
          <a:lstStyle/>
          <a:p>
            <a:r>
              <a:rPr lang="en-US" sz="1800" b="1" dirty="0">
                <a:solidFill>
                  <a:schemeClr val="bg1"/>
                </a:solidFill>
              </a:rPr>
              <a:t>EDUCAZIONE </a:t>
            </a:r>
          </a:p>
          <a:p>
            <a:r>
              <a:rPr lang="en-US" sz="1800" b="1" dirty="0">
                <a:solidFill>
                  <a:schemeClr val="bg1"/>
                </a:solidFill>
              </a:rPr>
              <a:t>FINANZIARIA</a:t>
            </a:r>
            <a:endParaRPr lang="it-IT" sz="1800" dirty="0">
              <a:solidFill>
                <a:schemeClr val="bg1"/>
              </a:solidFill>
            </a:endParaRPr>
          </a:p>
        </p:txBody>
      </p:sp>
      <p:sp>
        <p:nvSpPr>
          <p:cNvPr id="13" name="Ovale 12">
            <a:extLst>
              <a:ext uri="{FF2B5EF4-FFF2-40B4-BE49-F238E27FC236}">
                <a16:creationId xmlns:a16="http://schemas.microsoft.com/office/drawing/2014/main" id="{7F49BF4F-CD10-45D2-96FA-02C85392AA65}"/>
              </a:ext>
            </a:extLst>
          </p:cNvPr>
          <p:cNvSpPr/>
          <p:nvPr/>
        </p:nvSpPr>
        <p:spPr>
          <a:xfrm>
            <a:off x="9358530" y="1504451"/>
            <a:ext cx="2498189" cy="1344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74DE66C-FB24-4AE9-AF11-63C40FF5396B}"/>
              </a:ext>
            </a:extLst>
          </p:cNvPr>
          <p:cNvSpPr/>
          <p:nvPr/>
        </p:nvSpPr>
        <p:spPr>
          <a:xfrm>
            <a:off x="9596195" y="2006526"/>
            <a:ext cx="1903085" cy="369332"/>
          </a:xfrm>
          <a:prstGeom prst="rect">
            <a:avLst/>
          </a:prstGeom>
        </p:spPr>
        <p:txBody>
          <a:bodyPr wrap="none">
            <a:spAutoFit/>
          </a:bodyPr>
          <a:lstStyle/>
          <a:p>
            <a:r>
              <a:rPr lang="en-US" sz="1800" b="1" dirty="0">
                <a:solidFill>
                  <a:schemeClr val="bg1"/>
                </a:solidFill>
              </a:rPr>
              <a:t>NUMERAZIONE</a:t>
            </a:r>
            <a:endParaRPr lang="it-IT" sz="1800" dirty="0">
              <a:solidFill>
                <a:schemeClr val="bg1"/>
              </a:solidFill>
            </a:endParaRPr>
          </a:p>
        </p:txBody>
      </p:sp>
      <p:sp>
        <p:nvSpPr>
          <p:cNvPr id="9" name="Rettangolo 8">
            <a:extLst>
              <a:ext uri="{FF2B5EF4-FFF2-40B4-BE49-F238E27FC236}">
                <a16:creationId xmlns:a16="http://schemas.microsoft.com/office/drawing/2014/main" id="{34C781FD-4982-49EB-8879-FCACB98272F0}"/>
              </a:ext>
            </a:extLst>
          </p:cNvPr>
          <p:cNvSpPr/>
          <p:nvPr/>
        </p:nvSpPr>
        <p:spPr>
          <a:xfrm>
            <a:off x="654834" y="3167999"/>
            <a:ext cx="12021997" cy="2677656"/>
          </a:xfrm>
          <a:prstGeom prst="rect">
            <a:avLst/>
          </a:prstGeom>
        </p:spPr>
        <p:txBody>
          <a:bodyPr wrap="square">
            <a:spAutoFit/>
          </a:bodyPr>
          <a:lstStyle/>
          <a:p>
            <a:pPr marL="0" lvl="0" indent="0">
              <a:lnSpc>
                <a:spcPct val="150000"/>
              </a:lnSpc>
              <a:buSzPts val="2100"/>
            </a:pPr>
            <a:r>
              <a:rPr lang="en-US" sz="2800" dirty="0">
                <a:solidFill>
                  <a:schemeClr val="tx1"/>
                </a:solidFill>
                <a:latin typeface="Calibri" panose="020F0502020204030204" pitchFamily="34" charset="0"/>
                <a:cs typeface="Calibri" panose="020F0502020204030204" pitchFamily="34" charset="0"/>
              </a:rPr>
              <a:t>Questa </a:t>
            </a:r>
            <a:r>
              <a:rPr lang="en-US" sz="2800" dirty="0" err="1">
                <a:solidFill>
                  <a:schemeClr val="tx1"/>
                </a:solidFill>
                <a:latin typeface="Calibri" panose="020F0502020204030204" pitchFamily="34" charset="0"/>
                <a:cs typeface="Calibri" panose="020F0502020204030204" pitchFamily="34" charset="0"/>
              </a:rPr>
              <a:t>relazione</a:t>
            </a:r>
            <a:r>
              <a:rPr lang="en-US" sz="2800" dirty="0">
                <a:solidFill>
                  <a:schemeClr val="tx1"/>
                </a:solidFill>
                <a:latin typeface="Calibri" panose="020F0502020204030204" pitchFamily="34" charset="0"/>
                <a:cs typeface="Calibri" panose="020F0502020204030204" pitchFamily="34" charset="0"/>
              </a:rPr>
              <a:t> è molto </a:t>
            </a:r>
            <a:r>
              <a:rPr lang="en-US" sz="2800" dirty="0" err="1">
                <a:solidFill>
                  <a:schemeClr val="tx1"/>
                </a:solidFill>
                <a:latin typeface="Calibri" panose="020F0502020204030204" pitchFamily="34" charset="0"/>
                <a:cs typeface="Calibri" panose="020F0502020204030204" pitchFamily="34" charset="0"/>
              </a:rPr>
              <a:t>importante</a:t>
            </a:r>
            <a:r>
              <a:rPr lang="en-US" sz="2800" dirty="0">
                <a:solidFill>
                  <a:schemeClr val="tx1"/>
                </a:solidFill>
                <a:latin typeface="Calibri" panose="020F0502020204030204" pitchFamily="34" charset="0"/>
                <a:cs typeface="Calibri" panose="020F0502020204030204" pitchFamily="34" charset="0"/>
              </a:rPr>
              <a:t> e </a:t>
            </a:r>
            <a:r>
              <a:rPr lang="en-US" sz="2800" dirty="0" err="1">
                <a:solidFill>
                  <a:schemeClr val="tx1"/>
                </a:solidFill>
                <a:latin typeface="Calibri" panose="020F0502020204030204" pitchFamily="34" charset="0"/>
                <a:cs typeface="Calibri" panose="020F0502020204030204" pitchFamily="34" charset="0"/>
              </a:rPr>
              <a:t>può</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dipendere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da</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vari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fattori</a:t>
            </a:r>
            <a:r>
              <a:rPr lang="en-US" sz="2800" dirty="0">
                <a:solidFill>
                  <a:schemeClr val="tx1"/>
                </a:solidFill>
                <a:latin typeface="Calibri" panose="020F0502020204030204" pitchFamily="34" charset="0"/>
                <a:cs typeface="Calibri" panose="020F0502020204030204" pitchFamily="34" charset="0"/>
              </a:rPr>
              <a:t> come ad </a:t>
            </a:r>
            <a:r>
              <a:rPr lang="en-US" sz="2800" dirty="0" err="1">
                <a:solidFill>
                  <a:schemeClr val="tx1"/>
                </a:solidFill>
                <a:latin typeface="Calibri" panose="020F0502020204030204" pitchFamily="34" charset="0"/>
                <a:cs typeface="Calibri" panose="020F0502020204030204" pitchFamily="34" charset="0"/>
              </a:rPr>
              <a:t>esempio</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il</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genere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il</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livello</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di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istruzione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il</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grado</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di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educazione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finanziaria</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il</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linguaggio</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il</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coinvolgimento</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parentale</a:t>
            </a:r>
            <a:r>
              <a:rPr lang="en-US" sz="2800" dirty="0">
                <a:solidFill>
                  <a:schemeClr val="tx1"/>
                </a:solidFill>
                <a:latin typeface="Calibri" panose="020F0502020204030204" pitchFamily="34" charset="0"/>
                <a:cs typeface="Calibri" panose="020F0502020204030204" pitchFamily="34" charset="0"/>
              </a:rPr>
              <a:t>, la </a:t>
            </a:r>
            <a:r>
              <a:rPr lang="en-US" sz="2800" dirty="0" err="1">
                <a:solidFill>
                  <a:schemeClr val="tx1"/>
                </a:solidFill>
                <a:latin typeface="Calibri" panose="020F0502020204030204" pitchFamily="34" charset="0"/>
                <a:cs typeface="Calibri" panose="020F0502020204030204" pitchFamily="34" charset="0"/>
              </a:rPr>
              <a:t>comunità</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l’istruzione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dei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genitori</a:t>
            </a:r>
            <a:r>
              <a:rPr lang="en-US" sz="2800" dirty="0">
                <a:solidFill>
                  <a:schemeClr val="tx1"/>
                </a:solidFill>
                <a:latin typeface="Calibri" panose="020F0502020204030204" pitchFamily="34" charset="0"/>
                <a:cs typeface="Calibri" panose="020F0502020204030204" pitchFamily="34" charset="0"/>
              </a:rPr>
              <a:t>, le </a:t>
            </a:r>
            <a:r>
              <a:rPr lang="en-US" sz="2800" dirty="0" err="1">
                <a:solidFill>
                  <a:schemeClr val="tx1"/>
                </a:solidFill>
                <a:latin typeface="Calibri" panose="020F0502020204030204" pitchFamily="34" charset="0"/>
                <a:cs typeface="Calibri" panose="020F0502020204030204" pitchFamily="34" charset="0"/>
              </a:rPr>
              <a:t>entrate</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familiari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ecc</a:t>
            </a:r>
            <a:r>
              <a:rPr lang="en-US" sz="2800"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9262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dirty="0" err="1"/>
              <a:t>L’importanza</a:t>
            </a:r>
            <a:r>
              <a:rPr lang="en-US" dirty="0"/>
              <a:t> </a:t>
            </a:r>
            <a:r>
              <a:rPr lang="en-US" dirty="0" err="1"/>
              <a:t>della</a:t>
            </a:r>
            <a:r>
              <a:rPr lang="en-US" dirty="0"/>
              <a:t> </a:t>
            </a:r>
            <a:r>
              <a:rPr lang="en-US" dirty="0" err="1"/>
              <a:t>matematica</a:t>
            </a:r>
            <a:r>
              <a:rPr lang="en-US" dirty="0"/>
              <a:t> </a:t>
            </a:r>
            <a:r>
              <a:rPr lang="en-US" dirty="0" err="1"/>
              <a:t>nella</a:t>
            </a:r>
            <a:r>
              <a:rPr lang="en-US" dirty="0"/>
              <a:t> </a:t>
            </a:r>
            <a:r>
              <a:rPr lang="en-US" dirty="0" err="1"/>
              <a:t>gestione</a:t>
            </a:r>
            <a:r>
              <a:rPr lang="en-US" dirty="0"/>
              <a:t> del </a:t>
            </a:r>
            <a:r>
              <a:rPr lang="en-US" dirty="0" err="1"/>
              <a:t>denaro</a:t>
            </a:r>
            <a:endParaRPr lang="en-US" dirty="0"/>
          </a:p>
        </p:txBody>
      </p:sp>
      <p:sp>
        <p:nvSpPr>
          <p:cNvPr id="7" name="Segnaposto testo 6">
            <a:extLst>
              <a:ext uri="{FF2B5EF4-FFF2-40B4-BE49-F238E27FC236}">
                <a16:creationId xmlns:a16="http://schemas.microsoft.com/office/drawing/2014/main" id="{A00AAC4A-6B39-47D8-87E1-89A7843D309B}"/>
              </a:ext>
            </a:extLst>
          </p:cNvPr>
          <p:cNvSpPr txBox="1">
            <a:spLocks noGrp="1"/>
          </p:cNvSpPr>
          <p:nvPr>
            <p:ph type="body" idx="1"/>
          </p:nvPr>
        </p:nvSpPr>
        <p:spPr>
          <a:xfrm>
            <a:off x="502500" y="2703903"/>
            <a:ext cx="12331700" cy="1384954"/>
          </a:xfrm>
          <a:prstGeom prst="rect">
            <a:avLst/>
          </a:prstGeom>
          <a:noFill/>
        </p:spPr>
        <p:txBody>
          <a:bodyPr wrap="square" rtlCol="0">
            <a:spAutoFit/>
          </a:bodyPr>
          <a:lstStyle/>
          <a:p>
            <a:pPr algn="ctr"/>
            <a:r>
              <a:rPr lang="en-US" sz="2800" b="1" dirty="0" err="1">
                <a:solidFill>
                  <a:schemeClr val="accent2"/>
                </a:solidFill>
                <a:latin typeface="Calibri" panose="020F0502020204030204" pitchFamily="34" charset="0"/>
                <a:cs typeface="Calibri" panose="020F0502020204030204" pitchFamily="34" charset="0"/>
              </a:rPr>
              <a:t>Adesso</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guardiamo</a:t>
            </a:r>
            <a:r>
              <a:rPr lang="en-US" sz="2800" b="1" dirty="0">
                <a:solidFill>
                  <a:schemeClr val="accent2"/>
                </a:solidFill>
                <a:latin typeface="Calibri" panose="020F0502020204030204" pitchFamily="34" charset="0"/>
                <a:cs typeface="Calibri" panose="020F0502020204030204" pitchFamily="34" charset="0"/>
              </a:rPr>
              <a:t> un video </a:t>
            </a:r>
            <a:r>
              <a:rPr lang="en-US" sz="2800" b="1" dirty="0" err="1">
                <a:solidFill>
                  <a:schemeClr val="accent2"/>
                </a:solidFill>
                <a:latin typeface="Calibri" panose="020F0502020204030204" pitchFamily="34" charset="0"/>
                <a:cs typeface="Calibri" panose="020F0502020204030204" pitchFamily="34" charset="0"/>
              </a:rPr>
              <a:t>che</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spiega</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il</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significato</a:t>
            </a:r>
            <a:r>
              <a:rPr lang="en-US" sz="2800" b="1" dirty="0">
                <a:solidFill>
                  <a:schemeClr val="accent2"/>
                </a:solidFill>
                <a:latin typeface="Calibri" panose="020F0502020204030204" pitchFamily="34" charset="0"/>
                <a:cs typeface="Calibri" panose="020F0502020204030204" pitchFamily="34" charset="0"/>
              </a:rPr>
              <a:t> e </a:t>
            </a:r>
            <a:r>
              <a:rPr lang="en-US" sz="2800" b="1" dirty="0" err="1">
                <a:solidFill>
                  <a:schemeClr val="accent2"/>
                </a:solidFill>
                <a:latin typeface="Calibri" panose="020F0502020204030204" pitchFamily="34" charset="0"/>
                <a:cs typeface="Calibri" panose="020F0502020204030204" pitchFamily="34" charset="0"/>
              </a:rPr>
              <a:t>l’utilità</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della</a:t>
            </a:r>
            <a:r>
              <a:rPr lang="en-US" sz="2800" b="1" dirty="0">
                <a:solidFill>
                  <a:schemeClr val="accent2"/>
                </a:solidFill>
                <a:latin typeface="Calibri" panose="020F0502020204030204" pitchFamily="34" charset="0"/>
                <a:cs typeface="Calibri" panose="020F0502020204030204" pitchFamily="34" charset="0"/>
              </a:rPr>
              <a:t> </a:t>
            </a:r>
            <a:r>
              <a:rPr lang="en-US" sz="2800" b="1" dirty="0" err="1">
                <a:solidFill>
                  <a:schemeClr val="accent2"/>
                </a:solidFill>
                <a:latin typeface="Calibri" panose="020F0502020204030204" pitchFamily="34" charset="0"/>
                <a:cs typeface="Calibri" panose="020F0502020204030204" pitchFamily="34" charset="0"/>
              </a:rPr>
              <a:t>matematica</a:t>
            </a:r>
            <a:r>
              <a:rPr lang="en-US" sz="2800" b="1" dirty="0">
                <a:solidFill>
                  <a:schemeClr val="accent2"/>
                </a:solidFill>
                <a:latin typeface="Calibri" panose="020F0502020204030204" pitchFamily="34" charset="0"/>
                <a:cs typeface="Calibri" panose="020F0502020204030204" pitchFamily="34" charset="0"/>
              </a:rPr>
              <a:t>:</a:t>
            </a:r>
          </a:p>
          <a:p>
            <a:pPr algn="ctr"/>
            <a:r>
              <a:rPr lang="it-IT" sz="2800" dirty="0">
                <a:solidFill>
                  <a:schemeClr val="accent2"/>
                </a:solidFill>
                <a:latin typeface="Calibri" panose="020F0502020204030204" pitchFamily="34" charset="0"/>
                <a:cs typeface="Calibri" panose="020F0502020204030204" pitchFamily="34" charset="0"/>
                <a:hlinkClick r:id="rId3"/>
              </a:rPr>
              <a:t>https://www.youtube.com/watch?v=zTlR9amvk1U&amp;t=33s</a:t>
            </a:r>
            <a:endParaRPr lang="it-IT" sz="2800" dirty="0">
              <a:solidFill>
                <a:schemeClr val="accent2"/>
              </a:solidFill>
              <a:latin typeface="Calibri" panose="020F0502020204030204" pitchFamily="34" charset="0"/>
              <a:cs typeface="Calibri" panose="020F0502020204030204" pitchFamily="34" charset="0"/>
            </a:endParaRPr>
          </a:p>
          <a:p>
            <a:pPr algn="ctr"/>
            <a:endParaRPr lang="it-IT" sz="28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0412015"/>
      </p:ext>
    </p:extLst>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2463</Words>
  <Application>Microsoft Office PowerPoint</Application>
  <PresentationFormat>Personalizzato</PresentationFormat>
  <Paragraphs>217</Paragraphs>
  <Slides>35</Slides>
  <Notes>33</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35</vt:i4>
      </vt:variant>
    </vt:vector>
  </HeadingPairs>
  <TitlesOfParts>
    <vt:vector size="42" baseType="lpstr">
      <vt:lpstr>Arial</vt:lpstr>
      <vt:lpstr>Wingdings</vt:lpstr>
      <vt:lpstr>Open Sans</vt:lpstr>
      <vt:lpstr>Calibri</vt:lpstr>
      <vt:lpstr>Century Gothic</vt:lpstr>
      <vt:lpstr>CARDET Course template</vt:lpstr>
      <vt:lpstr>CARDET Course template</vt:lpstr>
      <vt:lpstr>Educazione Finanziaria per le Famiglie</vt:lpstr>
      <vt:lpstr>    Lo scopo del modulo è di esaminare il ruolo che il denaro riveste nella nostra vita, le competenze matematiche e la loro importanza in ambito di Educazione Finanziaria     Obiettivi Didattici </vt:lpstr>
      <vt:lpstr>Modulo 5 Mappa concettuale della sessione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Attività M5.2</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Compiti per l’autoapprendimento:</vt:lpstr>
      <vt:lpstr>Grazie per la partecipazione, speriamo ti risulti utile.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dc:title>
  <dc:creator>Debbie Bough</dc:creator>
  <cp:lastModifiedBy>alice fabbri</cp:lastModifiedBy>
  <cp:revision>255</cp:revision>
  <dcterms:created xsi:type="dcterms:W3CDTF">2014-07-11T09:12:14Z</dcterms:created>
  <dcterms:modified xsi:type="dcterms:W3CDTF">2022-07-08T15:01:42Z</dcterms:modified>
</cp:coreProperties>
</file>