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7505700" cx="13335000"/>
  <p:notesSz cx="6858000" cy="9144000"/>
  <p:embeddedFontLs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NEAsre779LR8RERm6BRAISh5p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31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6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3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3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3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4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4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4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4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4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4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4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4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4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4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I have schanged this to make more sense</a:t>
            </a:r>
            <a:endParaRPr/>
          </a:p>
        </p:txBody>
      </p:sp>
      <p:sp>
        <p:nvSpPr>
          <p:cNvPr id="233" name="Google Shape;233;p5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5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Layout changed</a:t>
            </a:r>
            <a:endParaRPr/>
          </a:p>
        </p:txBody>
      </p:sp>
      <p:sp>
        <p:nvSpPr>
          <p:cNvPr id="250" name="Google Shape;250;p5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5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5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As above</a:t>
            </a:r>
            <a:endParaRPr/>
          </a:p>
        </p:txBody>
      </p:sp>
      <p:sp>
        <p:nvSpPr>
          <p:cNvPr id="277" name="Google Shape;277;p5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5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5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5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2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3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3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3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1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lnSpc>
                <a:spcPct val="100000"/>
              </a:lnSpc>
              <a:spcBef>
                <a:spcPts val="0"/>
              </a:spcBef>
              <a:spcAft>
                <a:spcPts val="0"/>
              </a:spcAft>
              <a:buClr>
                <a:srgbClr val="000000"/>
              </a:buClr>
              <a:buSzPts val="1478"/>
              <a:buFont typeface="Arial"/>
              <a:buNone/>
            </a:pPr>
            <a:r>
              <a:t/>
            </a:r>
            <a:endParaRPr b="0" i="0" sz="1478" u="none" cap="none" strike="noStrike">
              <a:solidFill>
                <a:schemeClr val="lt1"/>
              </a:solidFill>
              <a:latin typeface="Calibri"/>
              <a:ea typeface="Calibri"/>
              <a:cs typeface="Calibri"/>
              <a:sym typeface="Calibri"/>
            </a:endParaRPr>
          </a:p>
        </p:txBody>
      </p:sp>
      <p:sp>
        <p:nvSpPr>
          <p:cNvPr id="13" name="Google Shape;13;p23"/>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it-IT"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1" name="Shape 21"/>
        <p:cNvGrpSpPr/>
        <p:nvPr/>
      </p:nvGrpSpPr>
      <p:grpSpPr>
        <a:xfrm>
          <a:off x="0" y="0"/>
          <a:ext cx="0" cy="0"/>
          <a:chOff x="0" y="0"/>
          <a:chExt cx="0" cy="0"/>
        </a:xfrm>
      </p:grpSpPr>
      <p:sp>
        <p:nvSpPr>
          <p:cNvPr id="22" name="Google Shape;22;p24"/>
          <p:cNvSpPr txBox="1"/>
          <p:nvPr>
            <p:ph idx="1" type="body"/>
          </p:nvPr>
        </p:nvSpPr>
        <p:spPr>
          <a:xfrm>
            <a:off x="500063" y="1466850"/>
            <a:ext cx="12331541" cy="5538475"/>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23" name="Google Shape;23;p24"/>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24" name="Shape 24"/>
        <p:cNvGrpSpPr/>
        <p:nvPr/>
      </p:nvGrpSpPr>
      <p:grpSpPr>
        <a:xfrm>
          <a:off x="0" y="0"/>
          <a:ext cx="0" cy="0"/>
          <a:chOff x="0" y="0"/>
          <a:chExt cx="0" cy="0"/>
        </a:xfrm>
      </p:grpSpPr>
      <p:sp>
        <p:nvSpPr>
          <p:cNvPr id="25" name="Google Shape;25;p25"/>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accent4"/>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26" name="Google Shape;26;p25"/>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5"/>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28" name="Shape 28"/>
        <p:cNvGrpSpPr/>
        <p:nvPr/>
      </p:nvGrpSpPr>
      <p:grpSpPr>
        <a:xfrm>
          <a:off x="0" y="0"/>
          <a:ext cx="0" cy="0"/>
          <a:chOff x="0" y="0"/>
          <a:chExt cx="0" cy="0"/>
        </a:xfrm>
      </p:grpSpPr>
      <p:sp>
        <p:nvSpPr>
          <p:cNvPr id="29" name="Google Shape;29;p26"/>
          <p:cNvSpPr txBox="1"/>
          <p:nvPr>
            <p:ph idx="1" type="body"/>
          </p:nvPr>
        </p:nvSpPr>
        <p:spPr>
          <a:xfrm>
            <a:off x="500064"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0" name="Google Shape;30;p26"/>
          <p:cNvSpPr txBox="1"/>
          <p:nvPr>
            <p:ph idx="2" type="body"/>
          </p:nvPr>
        </p:nvSpPr>
        <p:spPr>
          <a:xfrm>
            <a:off x="6789183"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1" name="Google Shape;31;p2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2" name="Shape 32"/>
        <p:cNvGrpSpPr/>
        <p:nvPr/>
      </p:nvGrpSpPr>
      <p:grpSpPr>
        <a:xfrm>
          <a:off x="0" y="0"/>
          <a:ext cx="0" cy="0"/>
          <a:chOff x="0" y="0"/>
          <a:chExt cx="0" cy="0"/>
        </a:xfrm>
      </p:grpSpPr>
      <p:sp>
        <p:nvSpPr>
          <p:cNvPr id="33" name="Google Shape;33;p27"/>
          <p:cNvSpPr txBox="1"/>
          <p:nvPr>
            <p:ph idx="1" type="body"/>
          </p:nvPr>
        </p:nvSpPr>
        <p:spPr>
          <a:xfrm>
            <a:off x="500064"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4" name="Google Shape;34;p27"/>
          <p:cNvSpPr txBox="1"/>
          <p:nvPr>
            <p:ph idx="2" type="body"/>
          </p:nvPr>
        </p:nvSpPr>
        <p:spPr>
          <a:xfrm>
            <a:off x="6789183"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5" name="Google Shape;35;p27"/>
          <p:cNvSpPr txBox="1"/>
          <p:nvPr>
            <p:ph idx="3"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6" name="Google Shape;36;p27"/>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2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bbc.co.uk/bitesize/articles/znsmxyc" TargetMode="External"/><Relationship Id="rId4" Type="http://schemas.openxmlformats.org/officeDocument/2006/relationships/hyperlink" Target="https://www.bbc.co.uk/bitesize/topicszjkphbk/articles/zf4ssc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hyperlink" Target="https://www.nationalnumeracy.org.uk/challenge/maths_pract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fibonicci.com/numeracy/"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test-questions.com/qts-skills-test-numeracy-10.php" TargetMode="External"/><Relationship Id="rId4" Type="http://schemas.openxmlformats.org/officeDocument/2006/relationships/hyperlink" Target="https://www.cgpbooks.co.uk/resources/cgp-s-free-online-10-minute-tests" TargetMode="External"/><Relationship Id="rId5" Type="http://schemas.openxmlformats.org/officeDocument/2006/relationships/hyperlink" Target="https://www.basic-mathematics.com/second-grade-math-test.html" TargetMode="External"/><Relationship Id="rId6" Type="http://schemas.openxmlformats.org/officeDocument/2006/relationships/hyperlink" Target="https://www.scie.org.uk/workforce/careskillsbase/files/skillschecks/18_usingnumbersincarework1.pdf" TargetMode="External"/><Relationship Id="rId7" Type="http://schemas.openxmlformats.org/officeDocument/2006/relationships/hyperlink" Target="https://www.incharge.org/financial-literacy/resources-for-teachers/financial-literacy-for-kids/" TargetMode="External"/><Relationship Id="rId8" Type="http://schemas.openxmlformats.org/officeDocument/2006/relationships/hyperlink" Target="https://www.mathcentre.ac.uk/resources/uploaded/numeracy-professional-skills-test-1-questions.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hyperlink" Target="https://www.zerotothree.org/resources/3117-math4littles-early-math-activities-for-two-and-three-year-olds" TargetMode="External"/><Relationship Id="rId5" Type="http://schemas.openxmlformats.org/officeDocument/2006/relationships/hyperlink" Target="https://www.parents.com/toddlerspreschoolers/development/intellectual/math-games-for-your-toddler/" TargetMode="External"/><Relationship Id="rId6" Type="http://schemas.openxmlformats.org/officeDocument/2006/relationships/hyperlink" Target="https://www.youtube.com/watch?v=dihlSqal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youtu.be/J8P3sCooGg0"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myboredtoddler.com/counting-activities-for-toddlers/" TargetMode="External"/><Relationship Id="rId4" Type="http://schemas.openxmlformats.org/officeDocument/2006/relationships/hyperlink" Target="https://www.youtube.com/watch?v=gWT2m08lSfk" TargetMode="External"/><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moneymatters.ccpc.ie/wp-content/uploads/2020/09/2020.09.10-S4-Case-Study-Alex.pdf" TargetMode="External"/><Relationship Id="rId4" Type="http://schemas.openxmlformats.org/officeDocument/2006/relationships/hyperlink" Target="https://moneymatters.ccpc.ie/wp-content/uploads/2020/09/2020.09.10-S4-Case-Study-Alex.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5.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zTlR9amvk1U&amp;t=33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ctrTitle"/>
          </p:nvPr>
        </p:nvSpPr>
        <p:spPr>
          <a:xfrm>
            <a:off x="311150" y="2955925"/>
            <a:ext cx="7004050" cy="1060500"/>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Clr>
                <a:schemeClr val="dk2"/>
              </a:buClr>
              <a:buSzPts val="2800"/>
              <a:buFont typeface="Open Sans"/>
              <a:buNone/>
            </a:pPr>
            <a:r>
              <a:rPr lang="it-IT" sz="3600">
                <a:latin typeface="Calibri"/>
                <a:ea typeface="Calibri"/>
                <a:cs typeface="Calibri"/>
                <a:sym typeface="Calibri"/>
              </a:rPr>
              <a:t>Literacia Financeira para Famílias</a:t>
            </a:r>
            <a:br>
              <a:rPr lang="it-IT" sz="3600">
                <a:latin typeface="Calibri"/>
                <a:ea typeface="Calibri"/>
                <a:cs typeface="Calibri"/>
                <a:sym typeface="Calibri"/>
              </a:rPr>
            </a:br>
            <a:endParaRPr sz="3600"/>
          </a:p>
        </p:txBody>
      </p:sp>
      <p:sp>
        <p:nvSpPr>
          <p:cNvPr id="43" name="Google Shape;43;p1"/>
          <p:cNvSpPr txBox="1"/>
          <p:nvPr/>
        </p:nvSpPr>
        <p:spPr>
          <a:xfrm>
            <a:off x="311150" y="4016425"/>
            <a:ext cx="6605602" cy="19170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2800" u="none" cap="none" strike="noStrike">
                <a:solidFill>
                  <a:srgbClr val="0A9A8F"/>
                </a:solidFill>
                <a:latin typeface="Calibri"/>
                <a:ea typeface="Calibri"/>
                <a:cs typeface="Calibri"/>
                <a:sym typeface="Calibri"/>
              </a:rPr>
              <a:t>Formação de Formadores Módulo 5</a:t>
            </a:r>
            <a:endParaRPr/>
          </a:p>
          <a:p>
            <a:pPr indent="0" lvl="0" marL="0" marR="0" rtl="0" algn="l">
              <a:lnSpc>
                <a:spcPct val="90000"/>
              </a:lnSpc>
              <a:spcBef>
                <a:spcPts val="0"/>
              </a:spcBef>
              <a:spcAft>
                <a:spcPts val="0"/>
              </a:spcAft>
              <a:buNone/>
            </a:pPr>
            <a:r>
              <a:t/>
            </a:r>
            <a:endParaRPr b="1" i="0" sz="2800" u="none" cap="none" strike="noStrike">
              <a:solidFill>
                <a:srgbClr val="0A9A8F"/>
              </a:solidFill>
              <a:latin typeface="Calibri"/>
              <a:ea typeface="Calibri"/>
              <a:cs typeface="Calibri"/>
              <a:sym typeface="Calibri"/>
            </a:endParaRPr>
          </a:p>
          <a:p>
            <a:pPr indent="0" lvl="0" marL="0" marR="0" rtl="0" algn="l">
              <a:lnSpc>
                <a:spcPct val="90000"/>
              </a:lnSpc>
              <a:spcBef>
                <a:spcPts val="0"/>
              </a:spcBef>
              <a:spcAft>
                <a:spcPts val="0"/>
              </a:spcAft>
              <a:buNone/>
            </a:pPr>
            <a:r>
              <a:rPr b="0" i="0" lang="it-IT" sz="2800" u="none" cap="none" strike="noStrike">
                <a:solidFill>
                  <a:srgbClr val="0A9A8F"/>
                </a:solidFill>
                <a:latin typeface="Calibri"/>
                <a:ea typeface="Calibri"/>
                <a:cs typeface="Calibri"/>
                <a:sym typeface="Calibri"/>
              </a:rPr>
              <a:t>O papel do dinheiro nas nossas vidas, numeracia e a sua relevância na Literacia Financeira</a:t>
            </a:r>
            <a:br>
              <a:rPr b="0" i="0" lang="it-IT" sz="2800" u="none" cap="none" strike="noStrike">
                <a:solidFill>
                  <a:srgbClr val="0A9A8F"/>
                </a:solidFill>
                <a:latin typeface="Calibri"/>
                <a:ea typeface="Calibri"/>
                <a:cs typeface="Calibri"/>
                <a:sym typeface="Calibri"/>
              </a:rPr>
            </a:br>
            <a:endParaRPr b="0" i="0" sz="2800" u="none" cap="none" strike="noStrike">
              <a:solidFill>
                <a:srgbClr val="0A9A8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5"/>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p>
            <a:pPr indent="-228600" lvl="0" marL="457200" marR="0" rtl="0" algn="just">
              <a:lnSpc>
                <a:spcPct val="100000"/>
              </a:lnSpc>
              <a:spcBef>
                <a:spcPts val="0"/>
              </a:spcBef>
              <a:spcAft>
                <a:spcPts val="0"/>
              </a:spcAft>
              <a:buClr>
                <a:schemeClr val="accent4"/>
              </a:buClr>
              <a:buSzPts val="2188"/>
              <a:buFont typeface="Arial"/>
              <a:buNone/>
            </a:pPr>
            <a:r>
              <a:rPr lang="it-IT" sz="3200"/>
              <a:t>Pense em dinheiro, sempre que o parceiro sugerir:</a:t>
            </a:r>
            <a:endParaRPr/>
          </a:p>
          <a:p>
            <a:pPr indent="-228600" lvl="0" marL="457200" marR="0" rtl="0" algn="just">
              <a:lnSpc>
                <a:spcPct val="100000"/>
              </a:lnSpc>
              <a:spcBef>
                <a:spcPts val="0"/>
              </a:spcBef>
              <a:spcAft>
                <a:spcPts val="0"/>
              </a:spcAft>
              <a:buClr>
                <a:schemeClr val="accent4"/>
              </a:buClr>
              <a:buSzPts val="2188"/>
              <a:buFont typeface="Arial"/>
              <a:buNone/>
            </a:pPr>
            <a:r>
              <a:t/>
            </a:r>
            <a:endParaRPr sz="3200"/>
          </a:p>
          <a:p>
            <a:pPr indent="-514350" lvl="0" marL="742950" rtl="0" algn="just">
              <a:lnSpc>
                <a:spcPct val="100000"/>
              </a:lnSpc>
              <a:spcBef>
                <a:spcPts val="0"/>
              </a:spcBef>
              <a:spcAft>
                <a:spcPts val="0"/>
              </a:spcAft>
              <a:buSzPts val="2188"/>
              <a:buFont typeface="Arial"/>
              <a:buAutoNum type="arabicPeriod"/>
            </a:pPr>
            <a:r>
              <a:rPr lang="it-IT" sz="3200"/>
              <a:t>Quais os cenários que calculam os juros úteis para?</a:t>
            </a:r>
            <a:endParaRPr/>
          </a:p>
          <a:p>
            <a:pPr indent="-514350" lvl="0" marL="742950" rtl="0" algn="just">
              <a:lnSpc>
                <a:spcPct val="100000"/>
              </a:lnSpc>
              <a:spcBef>
                <a:spcPts val="0"/>
              </a:spcBef>
              <a:spcAft>
                <a:spcPts val="0"/>
              </a:spcAft>
              <a:buSzPts val="2188"/>
              <a:buFont typeface="Arial"/>
              <a:buAutoNum type="arabicPeriod"/>
            </a:pPr>
            <a:r>
              <a:rPr lang="it-IT" sz="3200"/>
              <a:t>Onde e como se usa as capacidades de medição? </a:t>
            </a:r>
            <a:endParaRPr/>
          </a:p>
          <a:p>
            <a:pPr indent="-514350" lvl="0" marL="742950" rtl="0" algn="just">
              <a:lnSpc>
                <a:spcPct val="100000"/>
              </a:lnSpc>
              <a:spcBef>
                <a:spcPts val="0"/>
              </a:spcBef>
              <a:spcAft>
                <a:spcPts val="0"/>
              </a:spcAft>
              <a:buSzPts val="2188"/>
              <a:buFont typeface="Arial"/>
              <a:buAutoNum type="arabicPeriod"/>
            </a:pPr>
            <a:r>
              <a:rPr lang="it-IT" sz="3200"/>
              <a:t>Nos cálculos financeiros, quando se usa aritmética mental?</a:t>
            </a:r>
            <a:br>
              <a:rPr lang="it-IT" sz="3200"/>
            </a:br>
            <a:r>
              <a:rPr lang="it-IT" sz="3200"/>
              <a:t>Quando utiliza adição e subtração?</a:t>
            </a:r>
            <a:br>
              <a:rPr lang="it-IT" sz="3200"/>
            </a:br>
            <a:r>
              <a:rPr lang="it-IT" sz="3200"/>
              <a:t>Alguma vez usou percentagens?</a:t>
            </a:r>
            <a:endParaRPr/>
          </a:p>
          <a:p>
            <a:pPr indent="-228600" lvl="0" marL="457200" marR="0" rtl="0" algn="just">
              <a:lnSpc>
                <a:spcPct val="100000"/>
              </a:lnSpc>
              <a:spcBef>
                <a:spcPts val="0"/>
              </a:spcBef>
              <a:spcAft>
                <a:spcPts val="0"/>
              </a:spcAft>
              <a:buClr>
                <a:schemeClr val="accent4"/>
              </a:buClr>
              <a:buSzPts val="2188"/>
              <a:buFont typeface="Arial"/>
              <a:buNone/>
            </a:pPr>
            <a:r>
              <a:t/>
            </a:r>
            <a:endParaRPr/>
          </a:p>
        </p:txBody>
      </p:sp>
      <p:sp>
        <p:nvSpPr>
          <p:cNvPr id="123" name="Google Shape;123;p35"/>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a:t>Atividade</a:t>
            </a:r>
            <a:r>
              <a:rPr lang="it-IT" sz="3200"/>
              <a:t> M5.2</a:t>
            </a:r>
            <a:endParaRPr/>
          </a:p>
        </p:txBody>
      </p:sp>
      <p:sp>
        <p:nvSpPr>
          <p:cNvPr id="124" name="Google Shape;124;p35"/>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228600" lvl="0" marL="457200" marR="0" rtl="0" algn="just">
              <a:lnSpc>
                <a:spcPct val="90000"/>
              </a:lnSpc>
              <a:spcBef>
                <a:spcPts val="1094"/>
              </a:spcBef>
              <a:spcAft>
                <a:spcPts val="0"/>
              </a:spcAft>
              <a:buClr>
                <a:schemeClr val="lt2"/>
              </a:buClr>
              <a:buSzPts val="2400"/>
              <a:buFont typeface="Arial"/>
              <a:buNone/>
            </a:pPr>
            <a:r>
              <a:rPr lang="it-IT"/>
              <a:t>Numeracia e literacia financeira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6"/>
          <p:cNvSpPr txBox="1"/>
          <p:nvPr>
            <p:ph idx="2" type="body"/>
          </p:nvPr>
        </p:nvSpPr>
        <p:spPr>
          <a:xfrm>
            <a:off x="371728" y="715061"/>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Exemplos de matemática/ligação à numeracia no dia-a-dia: </a:t>
            </a:r>
            <a:r>
              <a:rPr lang="it-IT">
                <a:solidFill>
                  <a:schemeClr val="accent1"/>
                </a:solidFill>
              </a:rPr>
              <a:t>cenários da vida real</a:t>
            </a:r>
            <a:endParaRPr>
              <a:solidFill>
                <a:schemeClr val="accent1"/>
              </a:solidFill>
            </a:endParaRPr>
          </a:p>
        </p:txBody>
      </p:sp>
      <p:sp>
        <p:nvSpPr>
          <p:cNvPr id="130" name="Google Shape;130;p36"/>
          <p:cNvSpPr txBox="1"/>
          <p:nvPr>
            <p:ph idx="1" type="body"/>
          </p:nvPr>
        </p:nvSpPr>
        <p:spPr>
          <a:xfrm>
            <a:off x="371728" y="1477546"/>
            <a:ext cx="12048652" cy="2962380"/>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b="1" lang="it-IT" sz="3200">
                <a:solidFill>
                  <a:schemeClr val="accent2"/>
                </a:solidFill>
              </a:rPr>
              <a:t>GESTÃO DE DINHEIRO: </a:t>
            </a:r>
            <a:r>
              <a:rPr lang="it-IT" sz="3200"/>
              <a:t>uma competência importante que as famílias devem aprender é </a:t>
            </a:r>
            <a:r>
              <a:rPr b="1" lang="it-IT" sz="3200">
                <a:solidFill>
                  <a:schemeClr val="accent1"/>
                </a:solidFill>
              </a:rPr>
              <a:t>como calcular os juros</a:t>
            </a:r>
            <a:endParaRPr b="1" sz="3200">
              <a:solidFill>
                <a:schemeClr val="accent1"/>
              </a:solidFill>
            </a:endParaRPr>
          </a:p>
          <a:p>
            <a:pPr indent="0" lvl="0" marL="0" rtl="0" algn="l">
              <a:lnSpc>
                <a:spcPct val="150000"/>
              </a:lnSpc>
              <a:spcBef>
                <a:spcPts val="0"/>
              </a:spcBef>
              <a:spcAft>
                <a:spcPts val="0"/>
              </a:spcAft>
              <a:buSzPts val="2100"/>
              <a:buNone/>
            </a:pPr>
            <a:r>
              <a:rPr lang="it-IT" sz="3200"/>
              <a:t> As famílias podem usar esta capacidade para:</a:t>
            </a:r>
            <a:endParaRPr/>
          </a:p>
          <a:p>
            <a:pPr indent="-457200" lvl="0" marL="817563" rtl="0" algn="l">
              <a:lnSpc>
                <a:spcPct val="150000"/>
              </a:lnSpc>
              <a:spcBef>
                <a:spcPts val="0"/>
              </a:spcBef>
              <a:spcAft>
                <a:spcPts val="0"/>
              </a:spcAft>
              <a:buSzPts val="2100"/>
              <a:buFont typeface="Arial"/>
              <a:buChar char="•"/>
            </a:pPr>
            <a:r>
              <a:rPr lang="it-IT" sz="3200">
                <a:solidFill>
                  <a:srgbClr val="2E9A8F"/>
                </a:solidFill>
              </a:rPr>
              <a:t>gerir o seu dinheiro</a:t>
            </a:r>
            <a:br>
              <a:rPr lang="it-IT" sz="3200">
                <a:solidFill>
                  <a:srgbClr val="2E9A8F"/>
                </a:solidFill>
              </a:rPr>
            </a:br>
            <a:r>
              <a:rPr lang="it-IT" sz="3200">
                <a:solidFill>
                  <a:srgbClr val="2E9A8F"/>
                </a:solidFill>
              </a:rPr>
              <a:t>escolher a melhor conta bancária</a:t>
            </a:r>
            <a:endParaRPr sz="3200">
              <a:solidFill>
                <a:srgbClr val="2E9A8F"/>
              </a:solidFill>
            </a:endParaRPr>
          </a:p>
          <a:p>
            <a:pPr indent="-457200" lvl="0" marL="817563" rtl="0" algn="l">
              <a:lnSpc>
                <a:spcPct val="150000"/>
              </a:lnSpc>
              <a:spcBef>
                <a:spcPts val="0"/>
              </a:spcBef>
              <a:spcAft>
                <a:spcPts val="0"/>
              </a:spcAft>
              <a:buSzPts val="2100"/>
              <a:buFont typeface="Arial"/>
              <a:buChar char="•"/>
            </a:pPr>
            <a:r>
              <a:rPr lang="it-IT" sz="3200">
                <a:solidFill>
                  <a:srgbClr val="2E9A8F"/>
                </a:solidFill>
              </a:rPr>
              <a:t>decidir qual o melhor cartão de crédito </a:t>
            </a:r>
            <a:br>
              <a:rPr lang="it-IT" sz="3200">
                <a:solidFill>
                  <a:srgbClr val="2E9A8F"/>
                </a:solidFill>
              </a:rPr>
            </a:br>
            <a:r>
              <a:rPr lang="it-IT" sz="3200">
                <a:solidFill>
                  <a:srgbClr val="2E9A8F"/>
                </a:solidFill>
              </a:rPr>
              <a:t>decidir sobre empréstimos e entender diferentes taxas de juro</a:t>
            </a:r>
            <a:endParaRPr sz="3200">
              <a:solidFill>
                <a:srgbClr val="2E9A8F"/>
              </a:solidFill>
            </a:endParaRPr>
          </a:p>
          <a:p>
            <a:pPr indent="-209550" lvl="0" marL="342900" rtl="0" algn="l">
              <a:lnSpc>
                <a:spcPct val="150000"/>
              </a:lnSpc>
              <a:spcBef>
                <a:spcPts val="0"/>
              </a:spcBef>
              <a:spcAft>
                <a:spcPts val="0"/>
              </a:spcAft>
              <a:buSzPts val="2100"/>
              <a:buFont typeface="Arial"/>
              <a:buNone/>
            </a:pPr>
            <a:r>
              <a:t/>
            </a:r>
            <a:endParaRPr/>
          </a:p>
          <a:p>
            <a:pPr indent="0" lvl="0" marL="0" rtl="0" algn="l">
              <a:lnSpc>
                <a:spcPct val="150000"/>
              </a:lnSpc>
              <a:spcBef>
                <a:spcPts val="0"/>
              </a:spcBef>
              <a:spcAft>
                <a:spcPts val="0"/>
              </a:spcAft>
              <a:buSzPts val="2100"/>
              <a:buNone/>
            </a:pPr>
            <a:r>
              <a:t/>
            </a:r>
            <a:endParaRPr b="1">
              <a:solidFill>
                <a:schemeClr val="accent2"/>
              </a:solidFill>
            </a:endParaRPr>
          </a:p>
          <a:p>
            <a:pPr indent="0" lvl="0" marL="0" rtl="0" algn="l">
              <a:lnSpc>
                <a:spcPct val="150000"/>
              </a:lnSpc>
              <a:spcBef>
                <a:spcPts val="0"/>
              </a:spcBef>
              <a:spcAft>
                <a:spcPts val="0"/>
              </a:spcAft>
              <a:buSzPts val="2100"/>
              <a:buNone/>
            </a:pPr>
            <a:r>
              <a:t/>
            </a:r>
            <a:endParaRPr/>
          </a:p>
          <a:p>
            <a:pPr indent="0" lvl="0" marL="0" rtl="0" algn="l">
              <a:lnSpc>
                <a:spcPct val="150000"/>
              </a:lnSpc>
              <a:spcBef>
                <a:spcPts val="0"/>
              </a:spcBef>
              <a:spcAft>
                <a:spcPts val="0"/>
              </a:spcAft>
              <a:buSzPts val="2100"/>
              <a:buNone/>
            </a:pPr>
            <a:r>
              <a:rPr lang="it-IT"/>
              <a:t> </a:t>
            </a:r>
            <a:endParaRPr/>
          </a:p>
          <a:p>
            <a:pPr indent="0" lvl="0" marL="0" rtl="0" algn="l">
              <a:lnSpc>
                <a:spcPct val="150000"/>
              </a:lnSpc>
              <a:spcBef>
                <a:spcPts val="0"/>
              </a:spcBef>
              <a:spcAft>
                <a:spcPts val="0"/>
              </a:spcAft>
              <a:buSzPts val="2100"/>
              <a:buNone/>
            </a:pPr>
            <a:r>
              <a:t/>
            </a:r>
            <a:endParaRPr/>
          </a:p>
        </p:txBody>
      </p:sp>
      <p:pic>
        <p:nvPicPr>
          <p:cNvPr descr="pen, money, office, business, product, cash, currency, saving, banking, commerce, tax, economy, financial, savings, success, coins, finance, investment, office supplies, insurance, save money, save money concept, stack of money, investment concept, product design, money background, biro, ballpoint" id="131" name="Google Shape;131;p36"/>
          <p:cNvPicPr preferRelativeResize="0"/>
          <p:nvPr/>
        </p:nvPicPr>
        <p:blipFill rotWithShape="1">
          <a:blip r:embed="rId3">
            <a:alphaModFix/>
          </a:blip>
          <a:srcRect b="0" l="0" r="0" t="0"/>
          <a:stretch/>
        </p:blipFill>
        <p:spPr>
          <a:xfrm>
            <a:off x="8775032" y="3348238"/>
            <a:ext cx="3645348" cy="2502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7"/>
          <p:cNvSpPr txBox="1"/>
          <p:nvPr>
            <p:ph idx="2" type="body"/>
          </p:nvPr>
        </p:nvSpPr>
        <p:spPr>
          <a:xfrm>
            <a:off x="500064" y="66581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Exemplos de conexões matemática/numeracia no dia-a-dia: </a:t>
            </a:r>
            <a:r>
              <a:rPr lang="it-IT">
                <a:solidFill>
                  <a:schemeClr val="accent1"/>
                </a:solidFill>
              </a:rPr>
              <a:t>cenários da vida real</a:t>
            </a:r>
            <a:endParaRPr/>
          </a:p>
        </p:txBody>
      </p:sp>
      <p:sp>
        <p:nvSpPr>
          <p:cNvPr id="137" name="Google Shape;137;p37"/>
          <p:cNvSpPr txBox="1"/>
          <p:nvPr>
            <p:ph idx="1" type="body"/>
          </p:nvPr>
        </p:nvSpPr>
        <p:spPr>
          <a:xfrm>
            <a:off x="500064" y="1540042"/>
            <a:ext cx="11451304" cy="5805137"/>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t/>
            </a:r>
            <a:endParaRPr/>
          </a:p>
          <a:p>
            <a:pPr indent="0" lvl="0" marL="0" rtl="0" algn="l">
              <a:lnSpc>
                <a:spcPct val="150000"/>
              </a:lnSpc>
              <a:spcBef>
                <a:spcPts val="0"/>
              </a:spcBef>
              <a:spcAft>
                <a:spcPts val="0"/>
              </a:spcAft>
              <a:buSzPts val="2100"/>
              <a:buNone/>
            </a:pPr>
            <a:r>
              <a:rPr b="1" lang="it-IT" sz="3200">
                <a:solidFill>
                  <a:schemeClr val="accent2"/>
                </a:solidFill>
              </a:rPr>
              <a:t>COMPRAS NO GERAL: </a:t>
            </a:r>
            <a:r>
              <a:rPr lang="it-IT" sz="3200"/>
              <a:t>quando as famílias compram um novo item, precisam descobrir qual a loja que oferece o melhor preço ou oferta </a:t>
            </a:r>
            <a:r>
              <a:rPr lang="it-IT" sz="3200">
                <a:solidFill>
                  <a:srgbClr val="FFC000"/>
                </a:solidFill>
              </a:rPr>
              <a:t>(comparação) </a:t>
            </a:r>
            <a:br>
              <a:rPr lang="it-IT" sz="3200">
                <a:solidFill>
                  <a:srgbClr val="FFC000"/>
                </a:solidFill>
              </a:rPr>
            </a:br>
            <a:r>
              <a:rPr lang="it-IT" sz="3200"/>
              <a:t>Além disso, as lojas muitas vezes têm vendas que dão uma </a:t>
            </a:r>
            <a:r>
              <a:rPr lang="it-IT" sz="3200">
                <a:solidFill>
                  <a:schemeClr val="accent1"/>
                </a:solidFill>
              </a:rPr>
              <a:t>percentagem</a:t>
            </a:r>
            <a:r>
              <a:rPr lang="it-IT" sz="3200"/>
              <a:t> do preço original. É útil que as pessoas saibam </a:t>
            </a:r>
            <a:r>
              <a:rPr lang="it-IT" sz="3200">
                <a:solidFill>
                  <a:schemeClr val="accent1"/>
                </a:solidFill>
              </a:rPr>
              <a:t>como calcular poupanças e descontos</a:t>
            </a:r>
            <a:r>
              <a:rPr lang="it-IT" sz="3200"/>
              <a:t> e comprar o artigo que ofereceu melhor preço.</a:t>
            </a:r>
            <a:endParaRPr sz="3200"/>
          </a:p>
          <a:p>
            <a:pPr indent="0" lvl="0" marL="0" rtl="0" algn="l">
              <a:lnSpc>
                <a:spcPct val="150000"/>
              </a:lnSpc>
              <a:spcBef>
                <a:spcPts val="0"/>
              </a:spcBef>
              <a:spcAft>
                <a:spcPts val="0"/>
              </a:spcAft>
              <a:buSzPts val="2100"/>
              <a:buNone/>
            </a:pPr>
            <a:r>
              <a:t/>
            </a:r>
            <a:endParaRPr b="1">
              <a:solidFill>
                <a:schemeClr val="accent2"/>
              </a:solidFill>
            </a:endParaRPr>
          </a:p>
          <a:p>
            <a:pPr indent="0" lvl="0" marL="0" rtl="0" algn="l">
              <a:lnSpc>
                <a:spcPct val="150000"/>
              </a:lnSpc>
              <a:spcBef>
                <a:spcPts val="0"/>
              </a:spcBef>
              <a:spcAft>
                <a:spcPts val="0"/>
              </a:spcAft>
              <a:buSzPts val="2100"/>
              <a:buNone/>
            </a:pPr>
            <a:r>
              <a:t/>
            </a:r>
            <a:endParaRPr/>
          </a:p>
          <a:p>
            <a:pPr indent="0" lvl="0" marL="0" rtl="0" algn="l">
              <a:lnSpc>
                <a:spcPct val="150000"/>
              </a:lnSpc>
              <a:spcBef>
                <a:spcPts val="0"/>
              </a:spcBef>
              <a:spcAft>
                <a:spcPts val="0"/>
              </a:spcAft>
              <a:buSzPts val="2100"/>
              <a:buNone/>
            </a:pPr>
            <a:r>
              <a:rPr lang="it-IT"/>
              <a:t> </a:t>
            </a:r>
            <a:endParaRPr/>
          </a:p>
          <a:p>
            <a:pPr indent="0" lvl="0" marL="0" rtl="0" algn="l">
              <a:lnSpc>
                <a:spcPct val="150000"/>
              </a:lnSpc>
              <a:spcBef>
                <a:spcPts val="0"/>
              </a:spcBef>
              <a:spcAft>
                <a:spcPts val="0"/>
              </a:spcAft>
              <a:buSzPts val="2100"/>
              <a:buNone/>
            </a:pPr>
            <a:r>
              <a:t/>
            </a:r>
            <a:endParaRPr/>
          </a:p>
        </p:txBody>
      </p:sp>
      <p:pic>
        <p:nvPicPr>
          <p:cNvPr descr="Online Shopping, Ecommerce, Buy, Computer, Shop" id="138" name="Google Shape;138;p37"/>
          <p:cNvPicPr preferRelativeResize="0"/>
          <p:nvPr/>
        </p:nvPicPr>
        <p:blipFill rotWithShape="1">
          <a:blip r:embed="rId3">
            <a:alphaModFix/>
          </a:blip>
          <a:srcRect b="0" l="0" r="0" t="0"/>
          <a:stretch/>
        </p:blipFill>
        <p:spPr>
          <a:xfrm>
            <a:off x="10854416" y="206564"/>
            <a:ext cx="1977189" cy="17208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8"/>
          <p:cNvSpPr txBox="1"/>
          <p:nvPr>
            <p:ph idx="2" type="body"/>
          </p:nvPr>
        </p:nvSpPr>
        <p:spPr>
          <a:xfrm>
            <a:off x="500064" y="60276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Exemplos de matemática/numeracia no dia-a-dia: </a:t>
            </a:r>
            <a:r>
              <a:rPr lang="it-IT">
                <a:solidFill>
                  <a:schemeClr val="accent1"/>
                </a:solidFill>
              </a:rPr>
              <a:t>cenários da vida real</a:t>
            </a:r>
            <a:endParaRPr/>
          </a:p>
        </p:txBody>
      </p:sp>
      <p:sp>
        <p:nvSpPr>
          <p:cNvPr id="144" name="Google Shape;144;p38"/>
          <p:cNvSpPr txBox="1"/>
          <p:nvPr>
            <p:ph idx="1" type="body"/>
          </p:nvPr>
        </p:nvSpPr>
        <p:spPr>
          <a:xfrm>
            <a:off x="248521" y="1398491"/>
            <a:ext cx="12583083" cy="5846371"/>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b="1" lang="it-IT" sz="3200">
                <a:solidFill>
                  <a:schemeClr val="accent2"/>
                </a:solidFill>
              </a:rPr>
              <a:t>COMPRA DE ALIMENTOS: </a:t>
            </a:r>
            <a:r>
              <a:rPr lang="it-IT" sz="2800">
                <a:solidFill>
                  <a:schemeClr val="dk2"/>
                </a:solidFill>
              </a:rPr>
              <a:t>O supermercado é o melhor lugar para praticar matemática! Comprar comida envolve a aplicação de muitos </a:t>
            </a:r>
            <a:r>
              <a:rPr b="1" lang="it-IT" sz="2800">
                <a:solidFill>
                  <a:schemeClr val="accent2"/>
                </a:solidFill>
              </a:rPr>
              <a:t>conceitos matemáticos</a:t>
            </a:r>
            <a:r>
              <a:rPr lang="it-IT" sz="2800">
                <a:solidFill>
                  <a:schemeClr val="dk2"/>
                </a:solidFill>
              </a:rPr>
              <a:t>, desde a </a:t>
            </a:r>
            <a:r>
              <a:rPr b="1" lang="it-IT" sz="2800">
                <a:solidFill>
                  <a:schemeClr val="accent1"/>
                </a:solidFill>
              </a:rPr>
              <a:t>multiplicação</a:t>
            </a:r>
            <a:r>
              <a:rPr lang="it-IT" sz="2800">
                <a:solidFill>
                  <a:schemeClr val="dk2"/>
                </a:solidFill>
              </a:rPr>
              <a:t> até à </a:t>
            </a:r>
            <a:r>
              <a:rPr b="1" lang="it-IT" sz="2800">
                <a:solidFill>
                  <a:schemeClr val="accent1"/>
                </a:solidFill>
              </a:rPr>
              <a:t>estimativa</a:t>
            </a:r>
            <a:r>
              <a:rPr lang="it-IT" sz="2800">
                <a:solidFill>
                  <a:schemeClr val="dk2"/>
                </a:solidFill>
              </a:rPr>
              <a:t> e ainda as </a:t>
            </a:r>
            <a:r>
              <a:rPr b="1" lang="it-IT" sz="2800">
                <a:solidFill>
                  <a:schemeClr val="accent1"/>
                </a:solidFill>
              </a:rPr>
              <a:t>percentagens.</a:t>
            </a:r>
            <a:br>
              <a:rPr b="1" lang="it-IT" sz="3200">
                <a:solidFill>
                  <a:schemeClr val="accent1"/>
                </a:solidFill>
              </a:rPr>
            </a:br>
            <a:r>
              <a:rPr lang="it-IT" sz="2800">
                <a:solidFill>
                  <a:schemeClr val="dk2"/>
                </a:solidFill>
              </a:rPr>
              <a:t>Quando calcular o preço por unidade, tente descobrir o </a:t>
            </a:r>
            <a:r>
              <a:rPr lang="it-IT" sz="2800">
                <a:solidFill>
                  <a:schemeClr val="accent1"/>
                </a:solidFill>
              </a:rPr>
              <a:t>valor dos descontos e percentagens, pesar </a:t>
            </a:r>
            <a:r>
              <a:rPr lang="it-IT" sz="2800">
                <a:solidFill>
                  <a:schemeClr val="dk2"/>
                </a:solidFill>
              </a:rPr>
              <a:t>os produtos </a:t>
            </a:r>
            <a:r>
              <a:rPr lang="it-IT" sz="2800">
                <a:solidFill>
                  <a:srgbClr val="FFC000"/>
                </a:solidFill>
              </a:rPr>
              <a:t>(adições), </a:t>
            </a:r>
            <a:r>
              <a:rPr lang="it-IT" sz="2800">
                <a:solidFill>
                  <a:schemeClr val="dk2"/>
                </a:solidFill>
              </a:rPr>
              <a:t>e </a:t>
            </a:r>
            <a:r>
              <a:rPr lang="it-IT" sz="2800">
                <a:solidFill>
                  <a:schemeClr val="accent1"/>
                </a:solidFill>
              </a:rPr>
              <a:t>estimar o custo final</a:t>
            </a:r>
            <a:r>
              <a:rPr lang="it-IT" sz="2800">
                <a:solidFill>
                  <a:schemeClr val="dk2"/>
                </a:solidFill>
              </a:rPr>
              <a:t>, está a usar matemática para facilitar a sua experiência de compra. Sem este conhecimento, as compras podem ser muito difíceis e confusas, pelo que estes conceitos básicos são realmente úteis.</a:t>
            </a:r>
            <a:br>
              <a:rPr lang="it-IT" sz="3200">
                <a:solidFill>
                  <a:schemeClr val="dk2"/>
                </a:solidFill>
              </a:rPr>
            </a:br>
            <a:r>
              <a:rPr lang="it-IT"/>
              <a:t> </a:t>
            </a:r>
            <a:endParaRPr/>
          </a:p>
        </p:txBody>
      </p:sp>
      <p:pic>
        <p:nvPicPr>
          <p:cNvPr descr="Supermarket fridge" id="145" name="Google Shape;145;p38"/>
          <p:cNvPicPr preferRelativeResize="0"/>
          <p:nvPr/>
        </p:nvPicPr>
        <p:blipFill rotWithShape="1">
          <a:blip r:embed="rId3">
            <a:alphaModFix/>
          </a:blip>
          <a:srcRect b="0" l="0" r="0" t="0"/>
          <a:stretch/>
        </p:blipFill>
        <p:spPr>
          <a:xfrm>
            <a:off x="11610212" y="2927182"/>
            <a:ext cx="1724788" cy="16513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9"/>
          <p:cNvSpPr txBox="1"/>
          <p:nvPr>
            <p:ph idx="2" type="body"/>
          </p:nvPr>
        </p:nvSpPr>
        <p:spPr>
          <a:xfrm>
            <a:off x="502500" y="61880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Exemplos de conexões matemática/numeracia no dia-a-dia: </a:t>
            </a:r>
            <a:r>
              <a:rPr lang="it-IT">
                <a:solidFill>
                  <a:schemeClr val="accent1"/>
                </a:solidFill>
              </a:rPr>
              <a:t>cenários da vida real</a:t>
            </a:r>
            <a:endParaRPr/>
          </a:p>
        </p:txBody>
      </p:sp>
      <p:sp>
        <p:nvSpPr>
          <p:cNvPr id="151" name="Google Shape;151;p39"/>
          <p:cNvSpPr txBox="1"/>
          <p:nvPr>
            <p:ph idx="1" type="body"/>
          </p:nvPr>
        </p:nvSpPr>
        <p:spPr>
          <a:xfrm>
            <a:off x="502500" y="1427747"/>
            <a:ext cx="12832500" cy="5827492"/>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b="1" lang="it-IT" sz="2800">
                <a:solidFill>
                  <a:schemeClr val="accent2"/>
                </a:solidFill>
              </a:rPr>
              <a:t>COZINHAR</a:t>
            </a:r>
            <a:r>
              <a:rPr lang="it-IT" sz="2800"/>
              <a:t> </a:t>
            </a:r>
            <a:r>
              <a:rPr lang="it-IT" sz="2400"/>
              <a:t>pode ser um ótimo momento para praticar alguma matemática. As receitas que segue são todas baseadas em cálculos matemáticos importantes, destinados a criar algo saboroso.</a:t>
            </a:r>
            <a:br>
              <a:rPr lang="it-IT" sz="2400"/>
            </a:br>
            <a:r>
              <a:rPr lang="it-IT" sz="2400"/>
              <a:t>Aqui estão algumas operações que são geralmente feitas ao cozinhar</a:t>
            </a:r>
            <a:r>
              <a:rPr lang="it-IT" sz="2800"/>
              <a:t>:</a:t>
            </a:r>
            <a:endParaRPr/>
          </a:p>
          <a:p>
            <a:pPr indent="-457200" lvl="1" marL="914400" rtl="0" algn="l">
              <a:lnSpc>
                <a:spcPct val="150000"/>
              </a:lnSpc>
              <a:spcBef>
                <a:spcPts val="600"/>
              </a:spcBef>
              <a:spcAft>
                <a:spcPts val="0"/>
              </a:spcAft>
              <a:buSzPts val="2100"/>
              <a:buFont typeface="Arial"/>
              <a:buChar char="•"/>
            </a:pPr>
            <a:r>
              <a:rPr lang="it-IT" sz="2800">
                <a:solidFill>
                  <a:schemeClr val="accent1"/>
                </a:solidFill>
              </a:rPr>
              <a:t>Conversão</a:t>
            </a:r>
            <a:r>
              <a:rPr lang="it-IT" sz="2800"/>
              <a:t> </a:t>
            </a:r>
            <a:r>
              <a:rPr lang="it-IT" sz="2400"/>
              <a:t>de uma receita (ml) para unidades como uma colher de chá, colher ou copo</a:t>
            </a:r>
            <a:endParaRPr sz="2400"/>
          </a:p>
          <a:p>
            <a:pPr indent="-457200" lvl="1" marL="914400" rtl="0" algn="l">
              <a:lnSpc>
                <a:spcPct val="150000"/>
              </a:lnSpc>
              <a:spcBef>
                <a:spcPts val="600"/>
              </a:spcBef>
              <a:spcAft>
                <a:spcPts val="0"/>
              </a:spcAft>
              <a:buSzPts val="2100"/>
              <a:buChar char="•"/>
            </a:pPr>
            <a:r>
              <a:rPr lang="it-IT" sz="2800">
                <a:solidFill>
                  <a:schemeClr val="accent1"/>
                </a:solidFill>
              </a:rPr>
              <a:t>Multiplicação / divisão </a:t>
            </a:r>
            <a:r>
              <a:rPr lang="it-IT" sz="2400"/>
              <a:t>as quantidades de acordo com o número de pessoas</a:t>
            </a:r>
            <a:endParaRPr sz="2400"/>
          </a:p>
          <a:p>
            <a:pPr indent="-457200" lvl="1" marL="914400" rtl="0" algn="l">
              <a:lnSpc>
                <a:spcPct val="150000"/>
              </a:lnSpc>
              <a:spcBef>
                <a:spcPts val="600"/>
              </a:spcBef>
              <a:spcAft>
                <a:spcPts val="0"/>
              </a:spcAft>
              <a:buSzPts val="2100"/>
              <a:buChar char="•"/>
            </a:pPr>
            <a:r>
              <a:rPr lang="it-IT" sz="2800">
                <a:solidFill>
                  <a:schemeClr val="accent1"/>
                </a:solidFill>
              </a:rPr>
              <a:t>Cálculo</a:t>
            </a:r>
            <a:r>
              <a:rPr lang="it-IT" sz="2800"/>
              <a:t> </a:t>
            </a:r>
            <a:r>
              <a:rPr lang="it-IT" sz="2400"/>
              <a:t>do tempo de cozedura</a:t>
            </a:r>
            <a:br>
              <a:rPr lang="it-IT" sz="2400"/>
            </a:br>
            <a:r>
              <a:rPr lang="it-IT" sz="2800">
                <a:solidFill>
                  <a:schemeClr val="accent1"/>
                </a:solidFill>
              </a:rPr>
              <a:t>Proporções </a:t>
            </a:r>
            <a:r>
              <a:rPr lang="it-IT" sz="2400"/>
              <a:t>nos tempos de cozedura</a:t>
            </a:r>
            <a:br>
              <a:rPr lang="it-IT" sz="2400"/>
            </a:br>
            <a:r>
              <a:rPr lang="it-IT" sz="2800">
                <a:solidFill>
                  <a:schemeClr val="accent1"/>
                </a:solidFill>
              </a:rPr>
              <a:t>Medidas </a:t>
            </a:r>
            <a:r>
              <a:rPr lang="it-IT" sz="2400"/>
              <a:t>para os ingredientes</a:t>
            </a:r>
            <a:endParaRPr sz="2400"/>
          </a:p>
          <a:p>
            <a:pPr indent="0" lvl="0" marL="0" rtl="0" algn="l">
              <a:lnSpc>
                <a:spcPct val="150000"/>
              </a:lnSpc>
              <a:spcBef>
                <a:spcPts val="0"/>
              </a:spcBef>
              <a:spcAft>
                <a:spcPts val="0"/>
              </a:spcAft>
              <a:buSzPts val="2100"/>
              <a:buNone/>
            </a:pPr>
            <a:r>
              <a:rPr lang="it-IT"/>
              <a:t> </a:t>
            </a:r>
            <a:endParaRPr/>
          </a:p>
        </p:txBody>
      </p:sp>
      <p:pic>
        <p:nvPicPr>
          <p:cNvPr descr="healthy, breakfast, banana, indoors, food, cooking, woman, ingredients, chef, lunch" id="152" name="Google Shape;152;p39"/>
          <p:cNvPicPr preferRelativeResize="0"/>
          <p:nvPr/>
        </p:nvPicPr>
        <p:blipFill rotWithShape="1">
          <a:blip r:embed="rId3">
            <a:alphaModFix/>
          </a:blip>
          <a:srcRect b="0" l="0" r="0" t="0"/>
          <a:stretch/>
        </p:blipFill>
        <p:spPr>
          <a:xfrm>
            <a:off x="8844543" y="4784373"/>
            <a:ext cx="3668299" cy="23383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0"/>
          <p:cNvSpPr txBox="1"/>
          <p:nvPr>
            <p:ph idx="2" type="body"/>
          </p:nvPr>
        </p:nvSpPr>
        <p:spPr>
          <a:xfrm>
            <a:off x="500063" y="61880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A importância das competências de numeracia na gestão do dinheiro</a:t>
            </a:r>
            <a:endParaRPr/>
          </a:p>
        </p:txBody>
      </p:sp>
      <p:sp>
        <p:nvSpPr>
          <p:cNvPr id="158" name="Google Shape;158;p40"/>
          <p:cNvSpPr txBox="1"/>
          <p:nvPr>
            <p:ph idx="1" type="body"/>
          </p:nvPr>
        </p:nvSpPr>
        <p:spPr>
          <a:xfrm>
            <a:off x="500063" y="1984375"/>
            <a:ext cx="12331700" cy="1077178"/>
          </a:xfrm>
          <a:prstGeom prst="rect">
            <a:avLst/>
          </a:prstGeom>
          <a:noFill/>
          <a:ln>
            <a:noFill/>
          </a:ln>
        </p:spPr>
        <p:txBody>
          <a:bodyPr anchorCtr="0" anchor="t" bIns="45700" lIns="72000" spcFirstLastPara="1" rIns="72000" wrap="square" tIns="45700">
            <a:spAutoFit/>
          </a:bodyPr>
          <a:lstStyle/>
          <a:p>
            <a:pPr indent="-228600" lvl="0" marL="457200" rtl="0" algn="ctr">
              <a:lnSpc>
                <a:spcPct val="100000"/>
              </a:lnSpc>
              <a:spcBef>
                <a:spcPts val="0"/>
              </a:spcBef>
              <a:spcAft>
                <a:spcPts val="0"/>
              </a:spcAft>
              <a:buSzPts val="2188"/>
              <a:buNone/>
            </a:pPr>
            <a:r>
              <a:rPr b="1" lang="it-IT" sz="3200">
                <a:solidFill>
                  <a:schemeClr val="accent1"/>
                </a:solidFill>
                <a:latin typeface="Calibri"/>
                <a:ea typeface="Calibri"/>
                <a:cs typeface="Calibri"/>
                <a:sym typeface="Calibri"/>
              </a:rPr>
              <a:t>Tem alguma sugestão sobre outros usos comuns da matemática no dia-a-dia das famílias com quem trabalha?</a:t>
            </a:r>
            <a:endParaRPr b="1" sz="3200">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1"/>
          <p:cNvSpPr txBox="1"/>
          <p:nvPr>
            <p:ph type="title"/>
          </p:nvPr>
        </p:nvSpPr>
        <p:spPr>
          <a:xfrm>
            <a:off x="502500" y="432159"/>
            <a:ext cx="12330000" cy="720000"/>
          </a:xfrm>
          <a:prstGeom prst="rect">
            <a:avLst/>
          </a:prstGeom>
          <a:noFill/>
          <a:ln>
            <a:noFill/>
          </a:ln>
        </p:spPr>
        <p:txBody>
          <a:bodyPr anchorCtr="0" anchor="t" bIns="45700" lIns="72000" spcFirstLastPara="1" rIns="72000" wrap="square" tIns="45700">
            <a:normAutofit fontScale="90000"/>
          </a:bodyPr>
          <a:lstStyle/>
          <a:p>
            <a:pPr indent="0" lvl="0" marL="0" rtl="0" algn="just">
              <a:lnSpc>
                <a:spcPct val="90000"/>
              </a:lnSpc>
              <a:spcBef>
                <a:spcPts val="0"/>
              </a:spcBef>
              <a:spcAft>
                <a:spcPts val="0"/>
              </a:spcAft>
              <a:buSzPct val="111111"/>
              <a:buNone/>
            </a:pPr>
            <a:br>
              <a:rPr lang="it-IT"/>
            </a:br>
            <a:r>
              <a:rPr lang="it-IT"/>
              <a:t> </a:t>
            </a:r>
            <a:endParaRPr/>
          </a:p>
        </p:txBody>
      </p:sp>
      <p:sp>
        <p:nvSpPr>
          <p:cNvPr id="164" name="Google Shape;164;p41"/>
          <p:cNvSpPr txBox="1"/>
          <p:nvPr>
            <p:ph idx="1" type="body"/>
          </p:nvPr>
        </p:nvSpPr>
        <p:spPr>
          <a:xfrm>
            <a:off x="500064" y="1328453"/>
            <a:ext cx="12331402" cy="5360805"/>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t/>
            </a:r>
            <a:endParaRPr/>
          </a:p>
          <a:p>
            <a:pPr indent="0" lvl="0" marL="0" rtl="0" algn="l">
              <a:lnSpc>
                <a:spcPct val="150000"/>
              </a:lnSpc>
              <a:spcBef>
                <a:spcPts val="0"/>
              </a:spcBef>
              <a:spcAft>
                <a:spcPts val="0"/>
              </a:spcAft>
              <a:buSzPts val="2100"/>
              <a:buNone/>
            </a:pPr>
            <a:r>
              <a:t/>
            </a:r>
            <a:endParaRPr/>
          </a:p>
          <a:p>
            <a:pPr indent="0" lvl="0" marL="0" rtl="0" algn="l">
              <a:lnSpc>
                <a:spcPct val="150000"/>
              </a:lnSpc>
              <a:spcBef>
                <a:spcPts val="0"/>
              </a:spcBef>
              <a:spcAft>
                <a:spcPts val="0"/>
              </a:spcAft>
              <a:buSzPts val="2100"/>
              <a:buNone/>
            </a:pPr>
            <a:r>
              <a:rPr lang="it-IT"/>
              <a:t> </a:t>
            </a:r>
            <a:r>
              <a:rPr lang="it-IT" sz="4000">
                <a:solidFill>
                  <a:srgbClr val="2E9A8F"/>
                </a:solidFill>
              </a:rPr>
              <a:t>Pausa para chá e café</a:t>
            </a:r>
            <a:br>
              <a:rPr lang="it-IT" sz="4000">
                <a:solidFill>
                  <a:srgbClr val="2E9A8F"/>
                </a:solidFill>
              </a:rPr>
            </a:br>
            <a:endParaRPr/>
          </a:p>
        </p:txBody>
      </p:sp>
      <p:pic>
        <p:nvPicPr>
          <p:cNvPr descr="aerial, background, barista, beans, beverage, break, brew, brewing, business, cafe, caffeine, career, coffee, coffee beans, culture, cup, drink, drip, drip coffee, enjoying, flat lay, flatlay, fresh, grinder, grinding, hand, hipster, hobby, home, house, interest, kettle, lifestyle, making, mania, morning, mug, passion, person, pouring, preparation, prepare, professional, refreshing, relax, retro, roast, startup, wooden table, people, tableware, food, product design, flavor" id="165" name="Google Shape;165;p41"/>
          <p:cNvPicPr preferRelativeResize="0"/>
          <p:nvPr/>
        </p:nvPicPr>
        <p:blipFill rotWithShape="1">
          <a:blip r:embed="rId3">
            <a:alphaModFix/>
          </a:blip>
          <a:srcRect b="0" l="0" r="0" t="0"/>
          <a:stretch/>
        </p:blipFill>
        <p:spPr>
          <a:xfrm>
            <a:off x="5470358" y="1583211"/>
            <a:ext cx="6720482" cy="43392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2"/>
          <p:cNvSpPr txBox="1"/>
          <p:nvPr>
            <p:ph idx="2" type="body"/>
          </p:nvPr>
        </p:nvSpPr>
        <p:spPr>
          <a:xfrm>
            <a:off x="500064" y="646962"/>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a:t>
            </a:r>
            <a:endParaRPr/>
          </a:p>
        </p:txBody>
      </p:sp>
      <p:sp>
        <p:nvSpPr>
          <p:cNvPr id="171" name="Google Shape;171;p42"/>
          <p:cNvSpPr txBox="1"/>
          <p:nvPr/>
        </p:nvSpPr>
        <p:spPr>
          <a:xfrm>
            <a:off x="502500" y="2415178"/>
            <a:ext cx="119943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800" u="none" cap="none" strike="noStrike">
                <a:solidFill>
                  <a:schemeClr val="dk2"/>
                </a:solidFill>
                <a:latin typeface="Calibri"/>
                <a:ea typeface="Calibri"/>
                <a:cs typeface="Calibri"/>
                <a:sym typeface="Calibri"/>
              </a:rPr>
              <a:t>Se está a trabalhar com famílias que precisam de literacia financeira, pode ser muito útil identificar </a:t>
            </a:r>
            <a:r>
              <a:rPr b="1" i="0" lang="it-IT" sz="2800" u="none" cap="none" strike="noStrike">
                <a:solidFill>
                  <a:schemeClr val="dk2"/>
                </a:solidFill>
                <a:latin typeface="Calibri"/>
                <a:ea typeface="Calibri"/>
                <a:cs typeface="Calibri"/>
                <a:sym typeface="Calibri"/>
              </a:rPr>
              <a:t>O SEU NÍVEL DE MATEMÁTICA</a:t>
            </a:r>
            <a:endParaRPr b="1" i="0" sz="2800" u="none" cap="none" strike="noStrike">
              <a:solidFill>
                <a:schemeClr val="dk2"/>
              </a:solidFill>
              <a:latin typeface="Calibri"/>
              <a:ea typeface="Calibri"/>
              <a:cs typeface="Calibri"/>
              <a:sym typeface="Calibri"/>
            </a:endParaRPr>
          </a:p>
        </p:txBody>
      </p:sp>
      <p:sp>
        <p:nvSpPr>
          <p:cNvPr id="172" name="Google Shape;172;p42"/>
          <p:cNvSpPr txBox="1"/>
          <p:nvPr/>
        </p:nvSpPr>
        <p:spPr>
          <a:xfrm>
            <a:off x="2788171" y="4046941"/>
            <a:ext cx="548327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4800" u="none" cap="none" strike="noStrike">
                <a:solidFill>
                  <a:schemeClr val="accent1"/>
                </a:solidFill>
                <a:latin typeface="Calibri"/>
                <a:ea typeface="Calibri"/>
                <a:cs typeface="Calibri"/>
                <a:sym typeface="Calibri"/>
              </a:rPr>
              <a:t>MAS COMO??????</a:t>
            </a:r>
            <a:endParaRPr/>
          </a:p>
        </p:txBody>
      </p:sp>
      <p:sp>
        <p:nvSpPr>
          <p:cNvPr id="173" name="Google Shape;173;p42"/>
          <p:cNvSpPr txBox="1"/>
          <p:nvPr/>
        </p:nvSpPr>
        <p:spPr>
          <a:xfrm>
            <a:off x="1539303" y="6245146"/>
            <a:ext cx="975859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400" u="none" cap="none" strike="noStrike">
                <a:solidFill>
                  <a:schemeClr val="dk2"/>
                </a:solidFill>
                <a:latin typeface="Calibri"/>
                <a:ea typeface="Calibri"/>
                <a:cs typeface="Calibri"/>
                <a:sym typeface="Calibri"/>
              </a:rPr>
              <a:t>Na verdade, verificar o conhecimento de matemática pode ser um pouco complicado!</a:t>
            </a:r>
            <a:endParaRPr b="1" i="0" sz="2400" u="none" cap="none" strike="noStrike">
              <a:solidFill>
                <a:schemeClr val="dk2"/>
              </a:solidFill>
              <a:latin typeface="Calibri"/>
              <a:ea typeface="Calibri"/>
              <a:cs typeface="Calibri"/>
              <a:sym typeface="Calibri"/>
            </a:endParaRPr>
          </a:p>
        </p:txBody>
      </p:sp>
      <p:pic>
        <p:nvPicPr>
          <p:cNvPr descr="Numbers and symbols" id="174" name="Google Shape;174;p42"/>
          <p:cNvPicPr preferRelativeResize="0"/>
          <p:nvPr/>
        </p:nvPicPr>
        <p:blipFill rotWithShape="1">
          <a:blip r:embed="rId3">
            <a:alphaModFix/>
          </a:blip>
          <a:srcRect b="0" l="0" r="0" t="0"/>
          <a:stretch/>
        </p:blipFill>
        <p:spPr>
          <a:xfrm>
            <a:off x="7908758" y="3462546"/>
            <a:ext cx="4147386" cy="25755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43"/>
          <p:cNvSpPr txBox="1"/>
          <p:nvPr>
            <p:ph idx="2" type="body"/>
          </p:nvPr>
        </p:nvSpPr>
        <p:spPr>
          <a:xfrm>
            <a:off x="500064" y="660919"/>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a:t>
            </a:r>
            <a:endParaRPr/>
          </a:p>
        </p:txBody>
      </p:sp>
      <p:sp>
        <p:nvSpPr>
          <p:cNvPr id="180" name="Google Shape;180;p43"/>
          <p:cNvSpPr/>
          <p:nvPr/>
        </p:nvSpPr>
        <p:spPr>
          <a:xfrm>
            <a:off x="500064" y="3622621"/>
            <a:ext cx="732221" cy="556662"/>
          </a:xfrm>
          <a:prstGeom prst="rightArrow">
            <a:avLst>
              <a:gd fmla="val 50000" name="adj1"/>
              <a:gd fmla="val 50000" name="adj2"/>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43"/>
          <p:cNvSpPr/>
          <p:nvPr/>
        </p:nvSpPr>
        <p:spPr>
          <a:xfrm>
            <a:off x="1442929" y="3328127"/>
            <a:ext cx="10607391"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000" u="sng" cap="none" strike="noStrike">
                <a:solidFill>
                  <a:schemeClr val="dk1"/>
                </a:solidFill>
                <a:latin typeface="Arial"/>
                <a:ea typeface="Arial"/>
                <a:cs typeface="Arial"/>
                <a:sym typeface="Arial"/>
                <a:hlinkClick r:id="rId3">
                  <a:extLst>
                    <a:ext uri="{A12FA001-AC4F-418D-AE19-62706E023703}">
                      <ahyp:hlinkClr val="tx"/>
                    </a:ext>
                  </a:extLst>
                </a:hlinkClick>
              </a:rPr>
              <a:t>https://www.bbc.co.uk/bitesize/articles/znsmxyc</a:t>
            </a:r>
            <a:r>
              <a:rPr b="0" i="0" lang="it-IT" sz="2000" u="none" cap="none" strike="noStrike">
                <a:solidFill>
                  <a:schemeClr val="dk1"/>
                </a:solidFill>
                <a:latin typeface="Arial"/>
                <a:ea typeface="Arial"/>
                <a:cs typeface="Arial"/>
                <a:sym typeface="Arial"/>
              </a:rPr>
              <a:t>        Kit de ferramentas para pais</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it-IT" sz="2000" u="none" cap="none" strike="noStrike">
                <a:solidFill>
                  <a:schemeClr val="dk1"/>
                </a:solidFill>
                <a:latin typeface="Arial"/>
                <a:ea typeface="Arial"/>
                <a:cs typeface="Arial"/>
                <a:sym typeface="Arial"/>
              </a:rPr>
            </a:br>
            <a:r>
              <a:rPr b="0" i="0" lang="it-IT" sz="2000" u="sng" cap="none" strike="noStrike">
                <a:solidFill>
                  <a:schemeClr val="dk1"/>
                </a:solidFill>
                <a:latin typeface="Arial"/>
                <a:ea typeface="Arial"/>
                <a:cs typeface="Arial"/>
                <a:sym typeface="Arial"/>
                <a:hlinkClick r:id="rId4">
                  <a:extLst>
                    <a:ext uri="{A12FA001-AC4F-418D-AE19-62706E023703}">
                      <ahyp:hlinkClr val="tx"/>
                    </a:ext>
                  </a:extLst>
                </a:hlinkClick>
              </a:rPr>
              <a:t>https://www.bbc.co.uk/bitesize/topicszjkphbk/articles/zf4sscw</a:t>
            </a:r>
            <a:r>
              <a:rPr b="0" i="0" lang="it-IT" sz="2000" u="none" cap="none" strike="noStrike">
                <a:solidFill>
                  <a:schemeClr val="dk1"/>
                </a:solidFill>
                <a:latin typeface="Arial"/>
                <a:ea typeface="Arial"/>
                <a:cs typeface="Arial"/>
                <a:sym typeface="Arial"/>
              </a:rPr>
              <a:t>     Para crianças (Karate Cats)</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it-IT" sz="2000" u="none" cap="none" strike="noStrike">
                <a:solidFill>
                  <a:schemeClr val="dk1"/>
                </a:solidFill>
                <a:latin typeface="Arial"/>
                <a:ea typeface="Arial"/>
                <a:cs typeface="Arial"/>
                <a:sym typeface="Arial"/>
              </a:rPr>
              <a:t>Estes canais web são BBC Bitesize com vários recursos e jogos para crianças</a:t>
            </a:r>
            <a:br>
              <a:rPr b="0" i="0" lang="it-IT"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p:txBody>
      </p:sp>
      <p:sp>
        <p:nvSpPr>
          <p:cNvPr id="182" name="Google Shape;182;p43"/>
          <p:cNvSpPr txBox="1"/>
          <p:nvPr/>
        </p:nvSpPr>
        <p:spPr>
          <a:xfrm>
            <a:off x="502499" y="1599761"/>
            <a:ext cx="1232910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2"/>
                </a:solidFill>
                <a:latin typeface="Calibri"/>
                <a:ea typeface="Calibri"/>
                <a:cs typeface="Calibri"/>
                <a:sym typeface="Calibri"/>
              </a:rPr>
              <a:t>Existem muitas ferramentas online desenhadas para testar e ensinar matemática e podem ser divertidas e úteis!  Vamos ver algumas delas:</a:t>
            </a:r>
            <a:endParaRPr b="0" i="0" sz="2800" u="none" cap="none" strike="noStrike">
              <a:solidFill>
                <a:schemeClr val="accen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4"/>
          <p:cNvPicPr preferRelativeResize="0"/>
          <p:nvPr/>
        </p:nvPicPr>
        <p:blipFill rotWithShape="1">
          <a:blip r:embed="rId3">
            <a:alphaModFix/>
          </a:blip>
          <a:srcRect b="0" l="0" r="0" t="3576"/>
          <a:stretch/>
        </p:blipFill>
        <p:spPr>
          <a:xfrm>
            <a:off x="769718" y="3464019"/>
            <a:ext cx="8268438" cy="3774415"/>
          </a:xfrm>
          <a:prstGeom prst="rect">
            <a:avLst/>
          </a:prstGeom>
          <a:noFill/>
          <a:ln>
            <a:noFill/>
          </a:ln>
        </p:spPr>
      </p:pic>
      <p:sp>
        <p:nvSpPr>
          <p:cNvPr id="188" name="Google Shape;188;p44"/>
          <p:cNvSpPr txBox="1"/>
          <p:nvPr>
            <p:ph idx="2" type="body"/>
          </p:nvPr>
        </p:nvSpPr>
        <p:spPr>
          <a:xfrm>
            <a:off x="500064" y="807703"/>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a:t>
            </a:r>
            <a:endParaRPr/>
          </a:p>
        </p:txBody>
      </p:sp>
      <p:sp>
        <p:nvSpPr>
          <p:cNvPr id="189" name="Google Shape;189;p44"/>
          <p:cNvSpPr/>
          <p:nvPr/>
        </p:nvSpPr>
        <p:spPr>
          <a:xfrm>
            <a:off x="1519939" y="2319016"/>
            <a:ext cx="905180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it-IT" sz="2400" u="sng" cap="none" strike="noStrike">
                <a:solidFill>
                  <a:schemeClr val="dk2"/>
                </a:solidFill>
                <a:latin typeface="Calibri"/>
                <a:ea typeface="Calibri"/>
                <a:cs typeface="Calibri"/>
                <a:sym typeface="Calibri"/>
                <a:hlinkClick r:id="rId4">
                  <a:extLst>
                    <a:ext uri="{A12FA001-AC4F-418D-AE19-62706E023703}">
                      <ahyp:hlinkClr val="tx"/>
                    </a:ext>
                  </a:extLst>
                </a:hlinkClick>
              </a:rPr>
              <a:t>https://www.nationalnumeracy.org.uk/challenge/maths_practice</a:t>
            </a:r>
            <a:r>
              <a:rPr b="0" i="1" lang="it-IT" sz="2400" u="none" cap="none" strike="noStrike">
                <a:solidFill>
                  <a:schemeClr val="dk2"/>
                </a:solidFill>
                <a:latin typeface="Calibri"/>
                <a:ea typeface="Calibri"/>
                <a:cs typeface="Calibri"/>
                <a:sym typeface="Calibri"/>
              </a:rPr>
              <a:t> </a:t>
            </a:r>
            <a:r>
              <a:rPr b="0" i="0" lang="it-IT" sz="2400" u="none" cap="none" strike="noStrike">
                <a:solidFill>
                  <a:schemeClr val="accent2"/>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it-IT" sz="2000" u="none" cap="none" strike="noStrike">
                <a:solidFill>
                  <a:schemeClr val="accent2"/>
                </a:solidFill>
                <a:latin typeface="Calibri"/>
                <a:ea typeface="Calibri"/>
                <a:cs typeface="Calibri"/>
                <a:sym typeface="Calibri"/>
              </a:rPr>
              <a:t>PW: MONEYMATTERS22 Utilizador: smanus82@hotmail.it – Nome: Manu S</a:t>
            </a:r>
            <a:r>
              <a:rPr b="0" i="0" lang="it-IT" sz="1800" u="none" cap="none" strike="noStrike">
                <a:solidFill>
                  <a:schemeClr val="accent2"/>
                </a:solidFill>
                <a:latin typeface="Calibri"/>
                <a:ea typeface="Calibri"/>
                <a:cs typeface="Calibri"/>
                <a:sym typeface="Calibri"/>
              </a:rPr>
              <a:t>.</a:t>
            </a:r>
            <a:endParaRPr/>
          </a:p>
        </p:txBody>
      </p:sp>
      <p:sp>
        <p:nvSpPr>
          <p:cNvPr id="190" name="Google Shape;190;p44"/>
          <p:cNvSpPr/>
          <p:nvPr/>
        </p:nvSpPr>
        <p:spPr>
          <a:xfrm>
            <a:off x="713284" y="2555596"/>
            <a:ext cx="509665" cy="532861"/>
          </a:xfrm>
          <a:prstGeom prst="rightArrow">
            <a:avLst>
              <a:gd fmla="val 50000" name="adj1"/>
              <a:gd fmla="val 50000" name="adj2"/>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44"/>
          <p:cNvSpPr/>
          <p:nvPr/>
        </p:nvSpPr>
        <p:spPr>
          <a:xfrm rot="5400000">
            <a:off x="8540821" y="2816351"/>
            <a:ext cx="5351020" cy="4356351"/>
          </a:xfrm>
          <a:prstGeom prst="wedgeEllipseCallout">
            <a:avLst>
              <a:gd fmla="val 19239" name="adj1"/>
              <a:gd fmla="val 85542" name="adj2"/>
            </a:avLst>
          </a:prstGeom>
          <a:solidFill>
            <a:srgbClr val="FDD9AD"/>
          </a:solidFill>
          <a:ln cap="flat" cmpd="sng" w="25400">
            <a:solidFill>
              <a:srgbClr val="B6762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4"/>
          <p:cNvSpPr txBox="1"/>
          <p:nvPr/>
        </p:nvSpPr>
        <p:spPr>
          <a:xfrm>
            <a:off x="9676107" y="3102654"/>
            <a:ext cx="3080405" cy="37837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2400" u="none" cap="none" strike="noStrike">
                <a:solidFill>
                  <a:schemeClr val="dk2"/>
                </a:solidFill>
                <a:latin typeface="Arial"/>
                <a:ea typeface="Arial"/>
                <a:cs typeface="Arial"/>
                <a:sym typeface="Arial"/>
              </a:rPr>
              <a:t>Aqui pode testar o seu nível de matemática, aprender a ensinar matemática às crianças, obter mais links úteis aos recursos, e também encontrar vídeos de pessoas a falar sobre as suas dificuldades com a numeracia</a:t>
            </a:r>
            <a:br>
              <a:rPr b="0" i="0" lang="it-IT" sz="2400" u="none" cap="none" strike="noStrike">
                <a:solidFill>
                  <a:schemeClr val="dk2"/>
                </a:solidFill>
                <a:latin typeface="Arial"/>
                <a:ea typeface="Arial"/>
                <a:cs typeface="Arial"/>
                <a:sym typeface="Arial"/>
              </a:rPr>
            </a:br>
            <a:endParaRPr b="1" i="0" sz="16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idx="1" type="body"/>
          </p:nvPr>
        </p:nvSpPr>
        <p:spPr>
          <a:xfrm>
            <a:off x="496981" y="3208340"/>
            <a:ext cx="12331541" cy="3505201"/>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Clr>
                <a:srgbClr val="44546A"/>
              </a:buClr>
              <a:buSzPts val="3200"/>
              <a:buNone/>
            </a:pPr>
            <a:r>
              <a:rPr lang="it-IT" sz="2800"/>
              <a:t>Os participantes poderão:</a:t>
            </a:r>
            <a:endParaRPr/>
          </a:p>
          <a:p>
            <a:pPr indent="0" lvl="0" marL="0" rtl="0" algn="l">
              <a:lnSpc>
                <a:spcPct val="100000"/>
              </a:lnSpc>
              <a:spcBef>
                <a:spcPts val="0"/>
              </a:spcBef>
              <a:spcAft>
                <a:spcPts val="0"/>
              </a:spcAft>
              <a:buClr>
                <a:srgbClr val="44546A"/>
              </a:buClr>
              <a:buSzPts val="3200"/>
              <a:buNone/>
            </a:pPr>
            <a:r>
              <a:t/>
            </a:r>
            <a:endParaRPr sz="2800"/>
          </a:p>
          <a:p>
            <a:pPr indent="-457200" lvl="0" marL="457200" rtl="0" algn="l">
              <a:lnSpc>
                <a:spcPct val="100000"/>
              </a:lnSpc>
              <a:spcBef>
                <a:spcPts val="0"/>
              </a:spcBef>
              <a:spcAft>
                <a:spcPts val="0"/>
              </a:spcAft>
              <a:buClr>
                <a:srgbClr val="44546A"/>
              </a:buClr>
              <a:buSzPts val="3200"/>
              <a:buFont typeface="Arial"/>
              <a:buChar char="•"/>
            </a:pPr>
            <a:r>
              <a:rPr lang="it-IT" sz="2800"/>
              <a:t>apoiar os seus alunos na discussão de atitudes em relação às competências de numeracia financeira</a:t>
            </a:r>
            <a:br>
              <a:rPr lang="it-IT" sz="2800"/>
            </a:br>
            <a:r>
              <a:rPr lang="it-IT" sz="2800"/>
              <a:t>demonstrar como os pais podem apoiar positivamente o seu próprio desenvolvimento de numeracia financeira dos seus filhos</a:t>
            </a:r>
            <a:endParaRPr sz="2800"/>
          </a:p>
          <a:p>
            <a:pPr indent="-457200" lvl="0" marL="457200" rtl="0" algn="l">
              <a:lnSpc>
                <a:spcPct val="100000"/>
              </a:lnSpc>
              <a:spcBef>
                <a:spcPts val="0"/>
              </a:spcBef>
              <a:spcAft>
                <a:spcPts val="0"/>
              </a:spcAft>
              <a:buClr>
                <a:srgbClr val="44546A"/>
              </a:buClr>
              <a:buSzPts val="3200"/>
              <a:buFont typeface="Arial"/>
              <a:buChar char="•"/>
            </a:pPr>
            <a:r>
              <a:rPr lang="it-IT" sz="2800"/>
              <a:t>Conhecer ferramentas online que usam numeracia para apoiar decisões financeiras</a:t>
            </a:r>
            <a:endParaRPr sz="2800"/>
          </a:p>
          <a:p>
            <a:pPr indent="0" lvl="0" marL="0" rtl="0" algn="l">
              <a:lnSpc>
                <a:spcPct val="100000"/>
              </a:lnSpc>
              <a:spcBef>
                <a:spcPts val="0"/>
              </a:spcBef>
              <a:spcAft>
                <a:spcPts val="0"/>
              </a:spcAft>
              <a:buClr>
                <a:srgbClr val="44546A"/>
              </a:buClr>
              <a:buSzPts val="3200"/>
              <a:buNone/>
            </a:pPr>
            <a:r>
              <a:t/>
            </a:r>
            <a:endParaRPr sz="2800">
              <a:solidFill>
                <a:srgbClr val="44546A"/>
              </a:solidFill>
              <a:highlight>
                <a:srgbClr val="FFFF00"/>
              </a:highlight>
            </a:endParaRPr>
          </a:p>
          <a:p>
            <a:pPr indent="0" lvl="0" marL="0" rtl="0" algn="l">
              <a:lnSpc>
                <a:spcPct val="100000"/>
              </a:lnSpc>
              <a:spcBef>
                <a:spcPts val="0"/>
              </a:spcBef>
              <a:spcAft>
                <a:spcPts val="0"/>
              </a:spcAft>
              <a:buClr>
                <a:srgbClr val="44546A"/>
              </a:buClr>
              <a:buSzPts val="3200"/>
              <a:buNone/>
            </a:pPr>
            <a:r>
              <a:t/>
            </a:r>
            <a:endParaRPr sz="2800">
              <a:solidFill>
                <a:srgbClr val="44546A"/>
              </a:solidFill>
            </a:endParaRPr>
          </a:p>
          <a:p>
            <a:pPr indent="0" lvl="0" marL="0" rtl="0" algn="l">
              <a:lnSpc>
                <a:spcPct val="100000"/>
              </a:lnSpc>
              <a:spcBef>
                <a:spcPts val="0"/>
              </a:spcBef>
              <a:spcAft>
                <a:spcPts val="0"/>
              </a:spcAft>
              <a:buClr>
                <a:srgbClr val="44546A"/>
              </a:buClr>
              <a:buSzPts val="3200"/>
              <a:buNone/>
            </a:pPr>
            <a:r>
              <a:t/>
            </a:r>
            <a:endParaRPr sz="2800">
              <a:highlight>
                <a:srgbClr val="FFFF00"/>
              </a:highlight>
            </a:endParaRPr>
          </a:p>
        </p:txBody>
      </p:sp>
      <p:sp>
        <p:nvSpPr>
          <p:cNvPr id="50" name="Google Shape;50;p2"/>
          <p:cNvSpPr txBox="1"/>
          <p:nvPr>
            <p:ph type="title"/>
          </p:nvPr>
        </p:nvSpPr>
        <p:spPr>
          <a:xfrm>
            <a:off x="498522" y="792159"/>
            <a:ext cx="12330000"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SzPct val="97222"/>
              <a:buNone/>
            </a:pPr>
            <a:br>
              <a:rPr lang="it-IT" sz="3200"/>
            </a:br>
            <a:br>
              <a:rPr lang="it-IT" sz="3200"/>
            </a:br>
            <a:br>
              <a:rPr lang="it-IT" sz="3200"/>
            </a:br>
            <a:br>
              <a:rPr lang="it-IT" sz="3200"/>
            </a:br>
            <a:r>
              <a:rPr lang="it-IT" sz="3200"/>
              <a:t>O Objetivo do Módulo  é explorar o papel do dinheiro nas nossas vidas, numeracia e a sua relevância na Literacia Financeira</a:t>
            </a:r>
            <a:br>
              <a:rPr lang="it-IT" sz="3200"/>
            </a:br>
            <a:br>
              <a:rPr lang="it-IT" sz="3200"/>
            </a:br>
            <a:br>
              <a:rPr lang="it-IT" sz="3200"/>
            </a:br>
            <a:br>
              <a:rPr lang="it-IT" sz="3200"/>
            </a:br>
            <a:r>
              <a:rPr lang="it-IT" sz="3200"/>
              <a:t>Resultados da Aprendizagem </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5"/>
          <p:cNvSpPr txBox="1"/>
          <p:nvPr>
            <p:ph idx="2" type="body"/>
          </p:nvPr>
        </p:nvSpPr>
        <p:spPr>
          <a:xfrm>
            <a:off x="347664" y="622819"/>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a:t>
            </a:r>
            <a:endParaRPr/>
          </a:p>
        </p:txBody>
      </p:sp>
      <p:sp>
        <p:nvSpPr>
          <p:cNvPr id="198" name="Google Shape;198;p45"/>
          <p:cNvSpPr/>
          <p:nvPr/>
        </p:nvSpPr>
        <p:spPr>
          <a:xfrm>
            <a:off x="481264" y="2463708"/>
            <a:ext cx="751022" cy="461665"/>
          </a:xfrm>
          <a:prstGeom prst="rightArrow">
            <a:avLst>
              <a:gd fmla="val 50000" name="adj1"/>
              <a:gd fmla="val 50000" name="adj2"/>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45"/>
          <p:cNvSpPr/>
          <p:nvPr/>
        </p:nvSpPr>
        <p:spPr>
          <a:xfrm>
            <a:off x="1418947" y="2463708"/>
            <a:ext cx="524855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400" u="sng" cap="none" strike="noStrike">
                <a:solidFill>
                  <a:schemeClr val="dk1"/>
                </a:solidFill>
                <a:latin typeface="Arial"/>
                <a:ea typeface="Arial"/>
                <a:cs typeface="Arial"/>
                <a:sym typeface="Arial"/>
                <a:hlinkClick r:id="rId3">
                  <a:extLst>
                    <a:ext uri="{A12FA001-AC4F-418D-AE19-62706E023703}">
                      <ahyp:hlinkClr val="tx"/>
                    </a:ext>
                  </a:extLst>
                </a:hlinkClick>
              </a:rPr>
              <a:t>https://www.fibonicci.com/numeracy/</a:t>
            </a:r>
            <a:r>
              <a:rPr b="0" i="0" lang="it-IT" sz="2400" u="none" cap="none" strike="noStrike">
                <a:solidFill>
                  <a:schemeClr val="dk1"/>
                </a:solidFill>
                <a:latin typeface="Arial"/>
                <a:ea typeface="Arial"/>
                <a:cs typeface="Arial"/>
                <a:sym typeface="Arial"/>
              </a:rPr>
              <a:t> </a:t>
            </a:r>
            <a:endParaRPr/>
          </a:p>
        </p:txBody>
      </p:sp>
      <p:pic>
        <p:nvPicPr>
          <p:cNvPr id="200" name="Google Shape;200;p45"/>
          <p:cNvPicPr preferRelativeResize="0"/>
          <p:nvPr/>
        </p:nvPicPr>
        <p:blipFill rotWithShape="1">
          <a:blip r:embed="rId4">
            <a:alphaModFix/>
          </a:blip>
          <a:srcRect b="0" l="0" r="1011" t="4606"/>
          <a:stretch/>
        </p:blipFill>
        <p:spPr>
          <a:xfrm>
            <a:off x="624701" y="3254807"/>
            <a:ext cx="7454995" cy="4039213"/>
          </a:xfrm>
          <a:prstGeom prst="rect">
            <a:avLst/>
          </a:prstGeom>
          <a:noFill/>
          <a:ln>
            <a:noFill/>
          </a:ln>
        </p:spPr>
      </p:pic>
      <p:sp>
        <p:nvSpPr>
          <p:cNvPr id="201" name="Google Shape;201;p45"/>
          <p:cNvSpPr/>
          <p:nvPr/>
        </p:nvSpPr>
        <p:spPr>
          <a:xfrm rot="5021210">
            <a:off x="8484287" y="3027808"/>
            <a:ext cx="2782392" cy="3305658"/>
          </a:xfrm>
          <a:prstGeom prst="wedgeEllipseCallout">
            <a:avLst>
              <a:gd fmla="val -16170" name="adj1"/>
              <a:gd fmla="val 88812" name="adj2"/>
            </a:avLst>
          </a:prstGeom>
          <a:solidFill>
            <a:srgbClr val="FDD9AD"/>
          </a:solidFill>
          <a:ln cap="flat" cmpd="sng" w="25400">
            <a:solidFill>
              <a:srgbClr val="94540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5"/>
          <p:cNvSpPr txBox="1"/>
          <p:nvPr/>
        </p:nvSpPr>
        <p:spPr>
          <a:xfrm rot="-378790">
            <a:off x="8706744" y="3696905"/>
            <a:ext cx="2337453" cy="196744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2400" u="none" cap="none" strike="noStrike">
                <a:solidFill>
                  <a:schemeClr val="dk1"/>
                </a:solidFill>
                <a:latin typeface="Calibri"/>
                <a:ea typeface="Calibri"/>
                <a:cs typeface="Calibri"/>
                <a:sym typeface="Calibri"/>
              </a:rPr>
              <a:t>Esta é mais uma ferramenta muito útil para verificar o seu nível de matemática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6"/>
          <p:cNvSpPr txBox="1"/>
          <p:nvPr>
            <p:ph idx="2" type="body"/>
          </p:nvPr>
        </p:nvSpPr>
        <p:spPr>
          <a:xfrm>
            <a:off x="500064" y="195707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a:t>
            </a:r>
            <a:endParaRPr/>
          </a:p>
        </p:txBody>
      </p:sp>
      <p:sp>
        <p:nvSpPr>
          <p:cNvPr id="208" name="Google Shape;208;p46"/>
          <p:cNvSpPr txBox="1"/>
          <p:nvPr/>
        </p:nvSpPr>
        <p:spPr>
          <a:xfrm>
            <a:off x="500064" y="462077"/>
            <a:ext cx="11175562" cy="954107"/>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rgbClr val="0070C0"/>
                </a:solidFill>
                <a:latin typeface="Calibri"/>
                <a:ea typeface="Calibri"/>
                <a:cs typeface="Calibri"/>
                <a:sym typeface="Calibri"/>
              </a:rPr>
              <a:t>Atividade M5.3 Verifique os links no seu tempo livre.</a:t>
            </a:r>
            <a:endParaRPr/>
          </a:p>
          <a:p>
            <a:pPr indent="0" lvl="0" marL="0" marR="0" rtl="0" algn="l">
              <a:lnSpc>
                <a:spcPct val="100000"/>
              </a:lnSpc>
              <a:spcBef>
                <a:spcPts val="0"/>
              </a:spcBef>
              <a:spcAft>
                <a:spcPts val="0"/>
              </a:spcAft>
              <a:buNone/>
            </a:pPr>
            <a:r>
              <a:rPr b="1" i="0" lang="it-IT" sz="2800" u="none" cap="none" strike="noStrike">
                <a:solidFill>
                  <a:srgbClr val="0070C0"/>
                </a:solidFill>
                <a:latin typeface="Calibri"/>
                <a:ea typeface="Calibri"/>
                <a:cs typeface="Calibri"/>
                <a:sym typeface="Calibri"/>
              </a:rPr>
              <a:t>Pode encontrar mais links úteis para recursos da atividade M5.3</a:t>
            </a:r>
            <a:endParaRPr b="1" i="0" sz="2400" u="none" cap="none" strike="noStrike">
              <a:solidFill>
                <a:srgbClr val="0070C0"/>
              </a:solidFill>
              <a:latin typeface="Calibri"/>
              <a:ea typeface="Calibri"/>
              <a:cs typeface="Calibri"/>
              <a:sym typeface="Calibri"/>
            </a:endParaRPr>
          </a:p>
        </p:txBody>
      </p:sp>
      <p:sp>
        <p:nvSpPr>
          <p:cNvPr id="209" name="Google Shape;209;p46"/>
          <p:cNvSpPr txBox="1"/>
          <p:nvPr>
            <p:ph idx="1" type="body"/>
          </p:nvPr>
        </p:nvSpPr>
        <p:spPr>
          <a:xfrm>
            <a:off x="224589" y="2989160"/>
            <a:ext cx="12897853" cy="4337458"/>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lang="it-IT" sz="2400" u="sng">
                <a:solidFill>
                  <a:schemeClr val="dk1"/>
                </a:solidFill>
                <a:hlinkClick r:id="rId3">
                  <a:extLst>
                    <a:ext uri="{A12FA001-AC4F-418D-AE19-62706E023703}">
                      <ahyp:hlinkClr val="tx"/>
                    </a:ext>
                  </a:extLst>
                </a:hlinkClick>
              </a:rPr>
              <a:t>https://www.test-questions.com/qts-skills-test-numeracy-10.php</a:t>
            </a:r>
            <a:endParaRPr sz="2400">
              <a:solidFill>
                <a:schemeClr val="dk1"/>
              </a:solidFill>
            </a:endParaRPr>
          </a:p>
          <a:p>
            <a:pPr indent="0" lvl="0" marL="0" rtl="0" algn="l">
              <a:lnSpc>
                <a:spcPct val="150000"/>
              </a:lnSpc>
              <a:spcBef>
                <a:spcPts val="0"/>
              </a:spcBef>
              <a:spcAft>
                <a:spcPts val="0"/>
              </a:spcAft>
              <a:buSzPts val="2100"/>
              <a:buNone/>
            </a:pPr>
            <a:r>
              <a:rPr lang="it-IT" sz="2400" u="sng">
                <a:solidFill>
                  <a:schemeClr val="dk1"/>
                </a:solidFill>
                <a:hlinkClick r:id="rId4">
                  <a:extLst>
                    <a:ext uri="{A12FA001-AC4F-418D-AE19-62706E023703}">
                      <ahyp:hlinkClr val="tx"/>
                    </a:ext>
                  </a:extLst>
                </a:hlinkClick>
              </a:rPr>
              <a:t>https://www.cgpbooks.co.uk/resources/cgp-s-free-online-10-minute-tests</a:t>
            </a:r>
            <a:endParaRPr sz="2400">
              <a:solidFill>
                <a:schemeClr val="dk1"/>
              </a:solidFill>
            </a:endParaRPr>
          </a:p>
          <a:p>
            <a:pPr indent="0" lvl="0" marL="0" rtl="0" algn="l">
              <a:lnSpc>
                <a:spcPct val="150000"/>
              </a:lnSpc>
              <a:spcBef>
                <a:spcPts val="0"/>
              </a:spcBef>
              <a:spcAft>
                <a:spcPts val="0"/>
              </a:spcAft>
              <a:buSzPts val="2100"/>
              <a:buNone/>
            </a:pPr>
            <a:r>
              <a:rPr lang="it-IT" sz="2400" u="sng">
                <a:solidFill>
                  <a:schemeClr val="dk1"/>
                </a:solidFill>
                <a:hlinkClick r:id="rId5">
                  <a:extLst>
                    <a:ext uri="{A12FA001-AC4F-418D-AE19-62706E023703}">
                      <ahyp:hlinkClr val="tx"/>
                    </a:ext>
                  </a:extLst>
                </a:hlinkClick>
              </a:rPr>
              <a:t>https://www.basic-mathematics.com/second-grade-math-test.html</a:t>
            </a:r>
            <a:endParaRPr sz="2400">
              <a:solidFill>
                <a:schemeClr val="dk1"/>
              </a:solidFill>
            </a:endParaRPr>
          </a:p>
          <a:p>
            <a:pPr indent="0" lvl="0" marL="0" rtl="0" algn="l">
              <a:lnSpc>
                <a:spcPct val="150000"/>
              </a:lnSpc>
              <a:spcBef>
                <a:spcPts val="0"/>
              </a:spcBef>
              <a:spcAft>
                <a:spcPts val="0"/>
              </a:spcAft>
              <a:buSzPts val="2100"/>
              <a:buNone/>
            </a:pPr>
            <a:r>
              <a:rPr lang="it-IT" sz="2400" u="sng">
                <a:solidFill>
                  <a:schemeClr val="dk1"/>
                </a:solidFill>
                <a:hlinkClick r:id="rId6">
                  <a:extLst>
                    <a:ext uri="{A12FA001-AC4F-418D-AE19-62706E023703}">
                      <ahyp:hlinkClr val="tx"/>
                    </a:ext>
                  </a:extLst>
                </a:hlinkClick>
              </a:rPr>
              <a:t>https://www.scie.org.uk/workforce/careskillsbase/files/skillschecks/18_usingnumbersincarework1.pdf</a:t>
            </a:r>
            <a:endParaRPr sz="2400">
              <a:solidFill>
                <a:schemeClr val="dk1"/>
              </a:solidFill>
            </a:endParaRPr>
          </a:p>
          <a:p>
            <a:pPr indent="0" lvl="0" marL="0" rtl="0" algn="l">
              <a:lnSpc>
                <a:spcPct val="150000"/>
              </a:lnSpc>
              <a:spcBef>
                <a:spcPts val="0"/>
              </a:spcBef>
              <a:spcAft>
                <a:spcPts val="0"/>
              </a:spcAft>
              <a:buSzPts val="2100"/>
              <a:buNone/>
            </a:pPr>
            <a:r>
              <a:rPr lang="it-IT" sz="2400" u="sng">
                <a:solidFill>
                  <a:schemeClr val="dk1"/>
                </a:solidFill>
                <a:hlinkClick r:id="rId7">
                  <a:extLst>
                    <a:ext uri="{A12FA001-AC4F-418D-AE19-62706E023703}">
                      <ahyp:hlinkClr val="tx"/>
                    </a:ext>
                  </a:extLst>
                </a:hlinkClick>
              </a:rPr>
              <a:t>https://www.incharge.org/financial-literacy/resources-for-teachers/financial-literacy-for-kids/</a:t>
            </a:r>
            <a:endParaRPr sz="2400">
              <a:solidFill>
                <a:schemeClr val="dk1"/>
              </a:solidFill>
            </a:endParaRPr>
          </a:p>
          <a:p>
            <a:pPr indent="0" lvl="0" marL="0" rtl="0" algn="l">
              <a:lnSpc>
                <a:spcPct val="150000"/>
              </a:lnSpc>
              <a:spcBef>
                <a:spcPts val="0"/>
              </a:spcBef>
              <a:spcAft>
                <a:spcPts val="0"/>
              </a:spcAft>
              <a:buSzPts val="2100"/>
              <a:buNone/>
            </a:pPr>
            <a:r>
              <a:rPr lang="it-IT" sz="2400" u="sng">
                <a:solidFill>
                  <a:schemeClr val="dk1"/>
                </a:solidFill>
                <a:hlinkClick r:id="rId8">
                  <a:extLst>
                    <a:ext uri="{A12FA001-AC4F-418D-AE19-62706E023703}">
                      <ahyp:hlinkClr val="tx"/>
                    </a:ext>
                  </a:extLst>
                </a:hlinkClick>
              </a:rPr>
              <a:t>https://www.mathcentre.ac.uk/resources/uploaded/numeracy-professional-skills-test-1-questions.pdf</a:t>
            </a:r>
            <a:endParaRPr sz="2400">
              <a:solidFill>
                <a:schemeClr val="dk1"/>
              </a:solidFill>
            </a:endParaRPr>
          </a:p>
          <a:p>
            <a:pPr indent="0" lvl="0" marL="0" rtl="0" algn="l">
              <a:lnSpc>
                <a:spcPct val="150000"/>
              </a:lnSpc>
              <a:spcBef>
                <a:spcPts val="0"/>
              </a:spcBef>
              <a:spcAft>
                <a:spcPts val="0"/>
              </a:spcAft>
              <a:buSzPts val="2100"/>
              <a:buNone/>
            </a:pPr>
            <a:r>
              <a:t/>
            </a:r>
            <a:endParaRPr sz="2000"/>
          </a:p>
          <a:p>
            <a:pPr indent="0" lvl="0" marL="0" rtl="0" algn="l">
              <a:lnSpc>
                <a:spcPct val="150000"/>
              </a:lnSpc>
              <a:spcBef>
                <a:spcPts val="0"/>
              </a:spcBef>
              <a:spcAft>
                <a:spcPts val="0"/>
              </a:spcAft>
              <a:buSzPts val="2100"/>
              <a:buNone/>
            </a:pPr>
            <a:r>
              <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7"/>
          <p:cNvSpPr txBox="1"/>
          <p:nvPr>
            <p:ph idx="2" type="body"/>
          </p:nvPr>
        </p:nvSpPr>
        <p:spPr>
          <a:xfrm>
            <a:off x="499926" y="653306"/>
            <a:ext cx="12137552" cy="771987"/>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Como é que as pessoas podem identificar as suas competências em numeracia?: </a:t>
            </a:r>
            <a:r>
              <a:rPr lang="it-IT">
                <a:solidFill>
                  <a:schemeClr val="accent6"/>
                </a:solidFill>
              </a:rPr>
              <a:t>EXERCÍCIO DE GRUPO! </a:t>
            </a:r>
            <a:endParaRPr/>
          </a:p>
        </p:txBody>
      </p:sp>
      <p:sp>
        <p:nvSpPr>
          <p:cNvPr id="215" name="Google Shape;215;p47"/>
          <p:cNvSpPr txBox="1"/>
          <p:nvPr>
            <p:ph idx="1" type="body"/>
          </p:nvPr>
        </p:nvSpPr>
        <p:spPr>
          <a:xfrm>
            <a:off x="500064" y="1796716"/>
            <a:ext cx="12331402" cy="771987"/>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b="1" lang="it-IT" sz="3200">
                <a:solidFill>
                  <a:srgbClr val="0070C0"/>
                </a:solidFill>
              </a:rPr>
              <a:t>Atividade M5.4  Discussão em grupo </a:t>
            </a:r>
            <a:endParaRPr/>
          </a:p>
          <a:p>
            <a:pPr indent="-457200" lvl="0" marL="457200" rtl="0" algn="l">
              <a:lnSpc>
                <a:spcPct val="150000"/>
              </a:lnSpc>
              <a:spcBef>
                <a:spcPts val="0"/>
              </a:spcBef>
              <a:spcAft>
                <a:spcPts val="0"/>
              </a:spcAft>
              <a:buSzPts val="2100"/>
              <a:buFont typeface="Arial"/>
              <a:buChar char="•"/>
            </a:pPr>
            <a:r>
              <a:rPr b="1" lang="it-IT" sz="3200">
                <a:solidFill>
                  <a:srgbClr val="0070C0"/>
                </a:solidFill>
              </a:rPr>
              <a:t>O que acha de verificar as suas contas??</a:t>
            </a:r>
            <a:endParaRPr/>
          </a:p>
          <a:p>
            <a:pPr indent="-457200" lvl="0" marL="457200" rtl="0" algn="l">
              <a:lnSpc>
                <a:spcPct val="150000"/>
              </a:lnSpc>
              <a:spcBef>
                <a:spcPts val="0"/>
              </a:spcBef>
              <a:spcAft>
                <a:spcPts val="0"/>
              </a:spcAft>
              <a:buSzPts val="2100"/>
              <a:buFont typeface="Arial"/>
              <a:buChar char="•"/>
            </a:pPr>
            <a:r>
              <a:rPr b="1" lang="it-IT" sz="3200">
                <a:solidFill>
                  <a:srgbClr val="0070C0"/>
                </a:solidFill>
              </a:rPr>
              <a:t>Como podem os alunos pensar sobre verificar as suas contas?</a:t>
            </a:r>
            <a:endParaRPr/>
          </a:p>
          <a:p>
            <a:pPr indent="0" lvl="0" marL="0" rtl="0" algn="l">
              <a:lnSpc>
                <a:spcPct val="150000"/>
              </a:lnSpc>
              <a:spcBef>
                <a:spcPts val="0"/>
              </a:spcBef>
              <a:spcAft>
                <a:spcPts val="0"/>
              </a:spcAft>
              <a:buSzPts val="2100"/>
              <a:buNone/>
            </a:pPr>
            <a:r>
              <a:t/>
            </a:r>
            <a:endParaRPr sz="4400">
              <a:solidFill>
                <a:schemeClr val="accent6"/>
              </a:solidFill>
            </a:endParaRPr>
          </a:p>
          <a:p>
            <a:pPr indent="0" lvl="0" marL="0" rtl="0" algn="l">
              <a:lnSpc>
                <a:spcPct val="150000"/>
              </a:lnSpc>
              <a:spcBef>
                <a:spcPts val="0"/>
              </a:spcBef>
              <a:spcAft>
                <a:spcPts val="0"/>
              </a:spcAft>
              <a:buSzPts val="2100"/>
              <a:buNone/>
            </a:pPr>
            <a:r>
              <a:rPr lang="it-IT" sz="4000">
                <a:solidFill>
                  <a:schemeClr val="accent6"/>
                </a:solidFill>
              </a:rPr>
              <a:t>EXPERIMENTE A SI MESMO... VERIFIQUE O SEU NÍVEL DE MATEMÁTICA!</a:t>
            </a:r>
            <a:endParaRPr/>
          </a:p>
          <a:p>
            <a:pPr indent="0" lvl="0" marL="0" rtl="0" algn="l">
              <a:lnSpc>
                <a:spcPct val="150000"/>
              </a:lnSpc>
              <a:spcBef>
                <a:spcPts val="0"/>
              </a:spcBef>
              <a:spcAft>
                <a:spcPts val="0"/>
              </a:spcAft>
              <a:buSzPts val="2100"/>
              <a:buNone/>
            </a:pPr>
            <a:r>
              <a:rPr lang="it-IT" sz="3200">
                <a:solidFill>
                  <a:schemeClr val="dk2"/>
                </a:solidFill>
              </a:rPr>
              <a:t>Ver a </a:t>
            </a:r>
            <a:r>
              <a:rPr b="1" lang="it-IT" sz="2800">
                <a:solidFill>
                  <a:schemeClr val="accent2"/>
                </a:solidFill>
              </a:rPr>
              <a:t>FOLHA DE ATIVIDADE M5.4</a:t>
            </a:r>
            <a:endParaRPr/>
          </a:p>
          <a:p>
            <a:pPr indent="0" lvl="0" marL="0" rtl="0" algn="l">
              <a:lnSpc>
                <a:spcPct val="150000"/>
              </a:lnSpc>
              <a:spcBef>
                <a:spcPts val="0"/>
              </a:spcBef>
              <a:spcAft>
                <a:spcPts val="0"/>
              </a:spcAft>
              <a:buSzPts val="2100"/>
              <a:buNone/>
            </a:pPr>
            <a:r>
              <a:t/>
            </a:r>
            <a:endParaRPr sz="1200">
              <a:solidFill>
                <a:schemeClr val="accent6"/>
              </a:solidFill>
            </a:endParaRPr>
          </a:p>
        </p:txBody>
      </p:sp>
      <p:pic>
        <p:nvPicPr>
          <p:cNvPr descr="Lo studente completa un test" id="216" name="Google Shape;216;p47"/>
          <p:cNvPicPr preferRelativeResize="0"/>
          <p:nvPr/>
        </p:nvPicPr>
        <p:blipFill rotWithShape="1">
          <a:blip r:embed="rId3">
            <a:alphaModFix/>
          </a:blip>
          <a:srcRect b="9536" l="0" r="0" t="0"/>
          <a:stretch/>
        </p:blipFill>
        <p:spPr>
          <a:xfrm>
            <a:off x="10625427" y="1425293"/>
            <a:ext cx="1918905" cy="21098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8"/>
          <p:cNvSpPr txBox="1"/>
          <p:nvPr>
            <p:ph idx="2" type="body"/>
          </p:nvPr>
        </p:nvSpPr>
        <p:spPr>
          <a:xfrm>
            <a:off x="500064" y="8033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Pais como professores financeiros</a:t>
            </a:r>
            <a:endParaRPr/>
          </a:p>
        </p:txBody>
      </p:sp>
      <p:sp>
        <p:nvSpPr>
          <p:cNvPr id="222" name="Google Shape;222;p48"/>
          <p:cNvSpPr txBox="1"/>
          <p:nvPr>
            <p:ph idx="1" type="body"/>
          </p:nvPr>
        </p:nvSpPr>
        <p:spPr>
          <a:xfrm>
            <a:off x="619984" y="1543050"/>
            <a:ext cx="8553995" cy="5772150"/>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t/>
            </a:r>
            <a:endParaRPr sz="2400"/>
          </a:p>
          <a:p>
            <a:pPr indent="0" lvl="0" marL="0" rtl="0" algn="l">
              <a:lnSpc>
                <a:spcPct val="150000"/>
              </a:lnSpc>
              <a:spcBef>
                <a:spcPts val="0"/>
              </a:spcBef>
              <a:spcAft>
                <a:spcPts val="0"/>
              </a:spcAft>
              <a:buSzPts val="2100"/>
              <a:buNone/>
            </a:pPr>
            <a:r>
              <a:rPr lang="it-IT" sz="2800"/>
              <a:t>É muito importante </a:t>
            </a:r>
            <a:r>
              <a:rPr b="1" lang="it-IT" sz="2800"/>
              <a:t>fornecer às crianças uma educação financeira adequada  </a:t>
            </a:r>
            <a:r>
              <a:rPr lang="it-IT" sz="2800"/>
              <a:t>a fim de lhes permitir gerir o dinheiro e fazer boas escolhas financeiras para o seu futuro. </a:t>
            </a:r>
            <a:endParaRPr/>
          </a:p>
          <a:p>
            <a:pPr indent="0" lvl="0" marL="0" rtl="0" algn="l">
              <a:lnSpc>
                <a:spcPct val="150000"/>
              </a:lnSpc>
              <a:spcBef>
                <a:spcPts val="0"/>
              </a:spcBef>
              <a:spcAft>
                <a:spcPts val="0"/>
              </a:spcAft>
              <a:buSzPts val="2100"/>
              <a:buNone/>
            </a:pPr>
            <a:r>
              <a:rPr lang="it-IT" sz="2800"/>
              <a:t>O </a:t>
            </a:r>
            <a:r>
              <a:rPr b="1" lang="it-IT" sz="2800">
                <a:solidFill>
                  <a:schemeClr val="accent2"/>
                </a:solidFill>
              </a:rPr>
              <a:t>papel dos pais </a:t>
            </a:r>
            <a:r>
              <a:rPr lang="it-IT" sz="2800"/>
              <a:t>ou encarregados de educação é importante em questões financeiras, pois podem ensinar as crianças a gerir o dinheiro de uma </a:t>
            </a:r>
            <a:r>
              <a:rPr b="1" lang="it-IT" sz="2800">
                <a:solidFill>
                  <a:schemeClr val="accent2"/>
                </a:solidFill>
              </a:rPr>
              <a:t>forma poderosa.</a:t>
            </a:r>
            <a:endParaRPr sz="2800">
              <a:solidFill>
                <a:schemeClr val="accent2"/>
              </a:solidFill>
            </a:endParaRPr>
          </a:p>
        </p:txBody>
      </p:sp>
      <p:pic>
        <p:nvPicPr>
          <p:cNvPr descr="Girl, Studying, Teacher, School, Education, Examination" id="223" name="Google Shape;223;p48"/>
          <p:cNvPicPr preferRelativeResize="0"/>
          <p:nvPr/>
        </p:nvPicPr>
        <p:blipFill rotWithShape="1">
          <a:blip r:embed="rId3">
            <a:alphaModFix/>
          </a:blip>
          <a:srcRect b="0" l="0" r="0" t="0"/>
          <a:stretch/>
        </p:blipFill>
        <p:spPr>
          <a:xfrm>
            <a:off x="9546072" y="2959601"/>
            <a:ext cx="3286428" cy="28646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9"/>
          <p:cNvSpPr txBox="1"/>
          <p:nvPr>
            <p:ph idx="2" type="body"/>
          </p:nvPr>
        </p:nvSpPr>
        <p:spPr>
          <a:xfrm>
            <a:off x="498523" y="65766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Pais como professores financeiros: </a:t>
            </a:r>
            <a:r>
              <a:rPr lang="it-IT">
                <a:solidFill>
                  <a:schemeClr val="accent6"/>
                </a:solidFill>
              </a:rPr>
              <a:t>EXERCÍCIO DE GRUPO! </a:t>
            </a:r>
            <a:endParaRPr/>
          </a:p>
        </p:txBody>
      </p:sp>
      <p:sp>
        <p:nvSpPr>
          <p:cNvPr id="229" name="Google Shape;229;p49"/>
          <p:cNvSpPr txBox="1"/>
          <p:nvPr>
            <p:ph idx="1" type="body"/>
          </p:nvPr>
        </p:nvSpPr>
        <p:spPr>
          <a:xfrm>
            <a:off x="498662" y="3131222"/>
            <a:ext cx="12331402" cy="3113924"/>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lang="it-IT" sz="3200">
                <a:solidFill>
                  <a:schemeClr val="dk2"/>
                </a:solidFill>
              </a:rPr>
              <a:t>Pode identificar alguns tópicos financeiros para ensinar crianças dependendo da sua idade?</a:t>
            </a:r>
            <a:br>
              <a:rPr lang="it-IT" sz="3200">
                <a:solidFill>
                  <a:schemeClr val="dk2"/>
                </a:solidFill>
              </a:rPr>
            </a:br>
            <a:endParaRPr sz="3200">
              <a:solidFill>
                <a:schemeClr val="dk2"/>
              </a:solidFill>
            </a:endParaRPr>
          </a:p>
          <a:p>
            <a:pPr indent="0" lvl="0" marL="0" rtl="0" algn="l">
              <a:lnSpc>
                <a:spcPct val="150000"/>
              </a:lnSpc>
              <a:spcBef>
                <a:spcPts val="0"/>
              </a:spcBef>
              <a:spcAft>
                <a:spcPts val="0"/>
              </a:spcAft>
              <a:buSzPts val="2100"/>
              <a:buNone/>
            </a:pPr>
            <a:r>
              <a:rPr lang="it-IT" sz="3200">
                <a:solidFill>
                  <a:schemeClr val="dk2"/>
                </a:solidFill>
              </a:rPr>
              <a:t>Por favor, tente preencher a </a:t>
            </a:r>
            <a:r>
              <a:rPr b="1" lang="it-IT" sz="3200">
                <a:solidFill>
                  <a:schemeClr val="accent2"/>
                </a:solidFill>
              </a:rPr>
              <a:t>FOLHA DE ATIVIDADE M5.5</a:t>
            </a:r>
            <a:endParaRPr sz="3200">
              <a:solidFill>
                <a:schemeClr val="dk2"/>
              </a:solidFill>
            </a:endParaRPr>
          </a:p>
        </p:txBody>
      </p:sp>
      <p:sp>
        <p:nvSpPr>
          <p:cNvPr id="230" name="Google Shape;230;p49"/>
          <p:cNvSpPr txBox="1"/>
          <p:nvPr/>
        </p:nvSpPr>
        <p:spPr>
          <a:xfrm>
            <a:off x="320842" y="1689182"/>
            <a:ext cx="12689305" cy="1569620"/>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3200" u="none" cap="none" strike="noStrike">
                <a:solidFill>
                  <a:srgbClr val="0070C0"/>
                </a:solidFill>
                <a:latin typeface="Calibri"/>
                <a:ea typeface="Calibri"/>
                <a:cs typeface="Calibri"/>
                <a:sym typeface="Calibri"/>
              </a:rPr>
              <a:t>Atividade M5.5</a:t>
            </a:r>
            <a:endParaRPr/>
          </a:p>
          <a:p>
            <a:pPr indent="0" lvl="0" marL="0" marR="0" rtl="0" algn="l">
              <a:lnSpc>
                <a:spcPct val="100000"/>
              </a:lnSpc>
              <a:spcBef>
                <a:spcPts val="0"/>
              </a:spcBef>
              <a:spcAft>
                <a:spcPts val="0"/>
              </a:spcAft>
              <a:buNone/>
            </a:pPr>
            <a:r>
              <a:rPr b="1" i="0" lang="it-IT" sz="3200" u="none" cap="none" strike="noStrike">
                <a:solidFill>
                  <a:srgbClr val="DF7E05"/>
                </a:solidFill>
                <a:latin typeface="Calibri"/>
                <a:ea typeface="Calibri"/>
                <a:cs typeface="Calibri"/>
                <a:sym typeface="Calibri"/>
              </a:rPr>
              <a:t>Os tópicos financeiros para ensinar às crianças dependem muitas vezes da sua idade.</a:t>
            </a:r>
            <a:endParaRPr b="0" i="0" sz="3200" u="none" cap="none" strike="noStrike">
              <a:solidFill>
                <a:srgbClr val="DF7E0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0"/>
          <p:cNvSpPr txBox="1"/>
          <p:nvPr>
            <p:ph idx="2" type="body"/>
          </p:nvPr>
        </p:nvSpPr>
        <p:spPr>
          <a:xfrm>
            <a:off x="500064" y="54996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Pré-escolares</a:t>
            </a:r>
            <a:endParaRPr/>
          </a:p>
        </p:txBody>
      </p:sp>
      <p:sp>
        <p:nvSpPr>
          <p:cNvPr id="236" name="Google Shape;236;p50"/>
          <p:cNvSpPr txBox="1"/>
          <p:nvPr/>
        </p:nvSpPr>
        <p:spPr>
          <a:xfrm>
            <a:off x="500064" y="1856131"/>
            <a:ext cx="12090811" cy="49844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3200"/>
              <a:buFont typeface="Arial"/>
              <a:buChar char="•"/>
            </a:pPr>
            <a:r>
              <a:rPr b="1" i="0" lang="it-IT" sz="3200" u="none" cap="none" strike="noStrike">
                <a:solidFill>
                  <a:schemeClr val="accent1"/>
                </a:solidFill>
                <a:latin typeface="Calibri"/>
                <a:ea typeface="Calibri"/>
                <a:cs typeface="Calibri"/>
                <a:sym typeface="Calibri"/>
              </a:rPr>
              <a:t>2-3 ANOS </a:t>
            </a:r>
            <a:r>
              <a:rPr b="0" i="0" lang="it-IT" sz="3000" u="none" cap="none" strike="noStrike">
                <a:solidFill>
                  <a:schemeClr val="dk1"/>
                </a:solidFill>
                <a:latin typeface="Calibri"/>
                <a:ea typeface="Calibri"/>
                <a:cs typeface="Calibri"/>
                <a:sym typeface="Calibri"/>
              </a:rPr>
              <a:t>as crianças podem aprender a forma como o dinheiro é como  usado. Podem entender que:</a:t>
            </a:r>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1" marL="612775" marR="0" rtl="0" algn="just">
              <a:lnSpc>
                <a:spcPct val="150000"/>
              </a:lnSpc>
              <a:spcBef>
                <a:spcPts val="0"/>
              </a:spcBef>
              <a:spcAft>
                <a:spcPts val="0"/>
              </a:spcAft>
              <a:buClr>
                <a:srgbClr val="000000"/>
              </a:buClr>
              <a:buSzPts val="2800"/>
              <a:buFont typeface="Arial"/>
              <a:buChar char="-"/>
            </a:pPr>
            <a:r>
              <a:rPr b="0" i="0" lang="it-IT" sz="2800" u="none" cap="none" strike="noStrike">
                <a:solidFill>
                  <a:schemeClr val="dk1"/>
                </a:solidFill>
                <a:latin typeface="Calibri"/>
                <a:ea typeface="Calibri"/>
                <a:cs typeface="Calibri"/>
                <a:sym typeface="Calibri"/>
              </a:rPr>
              <a:t>dinheiro é o </a:t>
            </a:r>
            <a:r>
              <a:rPr b="0" i="0" lang="it-IT" sz="2800" u="none" cap="none" strike="noStrike">
                <a:solidFill>
                  <a:schemeClr val="accent2"/>
                </a:solidFill>
                <a:latin typeface="Calibri"/>
                <a:ea typeface="Calibri"/>
                <a:cs typeface="Calibri"/>
                <a:sym typeface="Calibri"/>
              </a:rPr>
              <a:t>meio de troca </a:t>
            </a:r>
            <a:r>
              <a:rPr b="0" i="0" lang="it-IT" sz="2800" u="none" cap="none" strike="noStrike">
                <a:solidFill>
                  <a:schemeClr val="dk1"/>
                </a:solidFill>
                <a:latin typeface="Calibri"/>
                <a:ea typeface="Calibri"/>
                <a:cs typeface="Calibri"/>
                <a:sym typeface="Calibri"/>
              </a:rPr>
              <a:t>para a maioria dos bens</a:t>
            </a:r>
            <a:endParaRPr b="0" i="0" sz="2800" u="none" cap="none" strike="noStrike">
              <a:solidFill>
                <a:schemeClr val="dk1"/>
              </a:solidFill>
              <a:latin typeface="Calibri"/>
              <a:ea typeface="Calibri"/>
              <a:cs typeface="Calibri"/>
              <a:sym typeface="Calibri"/>
            </a:endParaRPr>
          </a:p>
          <a:p>
            <a:pPr indent="-285750" lvl="1" marL="555625" marR="0" rtl="0" algn="just">
              <a:lnSpc>
                <a:spcPct val="150000"/>
              </a:lnSpc>
              <a:spcBef>
                <a:spcPts val="0"/>
              </a:spcBef>
              <a:spcAft>
                <a:spcPts val="0"/>
              </a:spcAft>
              <a:buClr>
                <a:srgbClr val="000000"/>
              </a:buClr>
              <a:buSzPts val="2800"/>
              <a:buFont typeface="Arial"/>
              <a:buChar char="-"/>
            </a:pPr>
            <a:r>
              <a:rPr b="0" i="0" lang="it-IT" sz="2800" u="none" cap="none" strike="noStrike">
                <a:solidFill>
                  <a:schemeClr val="dk1"/>
                </a:solidFill>
                <a:latin typeface="Calibri"/>
                <a:ea typeface="Calibri"/>
                <a:cs typeface="Calibri"/>
                <a:sym typeface="Calibri"/>
              </a:rPr>
              <a:t>moedas diferentes (e dinheiro de papel) têm </a:t>
            </a:r>
            <a:r>
              <a:rPr b="0" i="0" lang="it-IT" sz="2800" u="none" cap="none" strike="noStrike">
                <a:solidFill>
                  <a:schemeClr val="accent2"/>
                </a:solidFill>
                <a:latin typeface="Calibri"/>
                <a:ea typeface="Calibri"/>
                <a:cs typeface="Calibri"/>
                <a:sym typeface="Calibri"/>
              </a:rPr>
              <a:t>nomes diferentes </a:t>
            </a:r>
            <a:endParaRPr/>
          </a:p>
          <a:p>
            <a:pPr indent="-285750" lvl="1" marL="555625" marR="0" rtl="0" algn="just">
              <a:lnSpc>
                <a:spcPct val="150000"/>
              </a:lnSpc>
              <a:spcBef>
                <a:spcPts val="0"/>
              </a:spcBef>
              <a:spcAft>
                <a:spcPts val="0"/>
              </a:spcAft>
              <a:buClr>
                <a:srgbClr val="000000"/>
              </a:buClr>
              <a:buSzPts val="2800"/>
              <a:buFont typeface="Arial"/>
              <a:buChar char="-"/>
            </a:pPr>
            <a:r>
              <a:rPr b="0" i="0" lang="it-IT" sz="2800" u="none" cap="none" strike="noStrike">
                <a:solidFill>
                  <a:schemeClr val="dk1"/>
                </a:solidFill>
                <a:latin typeface="Calibri"/>
                <a:ea typeface="Calibri"/>
                <a:cs typeface="Calibri"/>
                <a:sym typeface="Calibri"/>
              </a:rPr>
              <a:t>moedas diferentes têm </a:t>
            </a:r>
            <a:r>
              <a:rPr b="0" i="0" lang="it-IT" sz="2800" u="none" cap="none" strike="noStrike">
                <a:solidFill>
                  <a:schemeClr val="accent2"/>
                </a:solidFill>
                <a:latin typeface="Calibri"/>
                <a:ea typeface="Calibri"/>
                <a:cs typeface="Calibri"/>
                <a:sym typeface="Calibri"/>
              </a:rPr>
              <a:t>formas diferentes</a:t>
            </a:r>
            <a:endParaRPr b="0" i="0" sz="2800" u="none" cap="none" strike="noStrike">
              <a:solidFill>
                <a:schemeClr val="accent2"/>
              </a:solidFill>
              <a:latin typeface="Calibri"/>
              <a:ea typeface="Calibri"/>
              <a:cs typeface="Calibri"/>
              <a:sym typeface="Calibri"/>
            </a:endParaRPr>
          </a:p>
          <a:p>
            <a:pPr indent="-285750" lvl="1" marL="555625" marR="0" rtl="0" algn="just">
              <a:lnSpc>
                <a:spcPct val="150000"/>
              </a:lnSpc>
              <a:spcBef>
                <a:spcPts val="0"/>
              </a:spcBef>
              <a:spcAft>
                <a:spcPts val="0"/>
              </a:spcAft>
              <a:buClr>
                <a:srgbClr val="000000"/>
              </a:buClr>
              <a:buSzPts val="2800"/>
              <a:buFont typeface="Arial"/>
              <a:buChar char="-"/>
            </a:pPr>
            <a:r>
              <a:rPr b="0" i="0" lang="it-IT" sz="2800" u="none" cap="none" strike="noStrike">
                <a:solidFill>
                  <a:schemeClr val="dk1"/>
                </a:solidFill>
                <a:latin typeface="Calibri"/>
                <a:ea typeface="Calibri"/>
                <a:cs typeface="Calibri"/>
                <a:sym typeface="Calibri"/>
              </a:rPr>
              <a:t>moedas diferentes têm </a:t>
            </a:r>
            <a:r>
              <a:rPr b="0" i="0" lang="it-IT" sz="2800" u="none" cap="none" strike="noStrike">
                <a:solidFill>
                  <a:schemeClr val="accent2"/>
                </a:solidFill>
                <a:latin typeface="Calibri"/>
                <a:ea typeface="Calibri"/>
                <a:cs typeface="Calibri"/>
                <a:sym typeface="Calibri"/>
              </a:rPr>
              <a:t>valores diferentes </a:t>
            </a:r>
            <a:endParaRPr b="0" i="0" sz="2800" u="none" cap="none" strike="noStrike">
              <a:solidFill>
                <a:schemeClr val="dk1"/>
              </a:solidFill>
              <a:latin typeface="Calibri"/>
              <a:ea typeface="Calibri"/>
              <a:cs typeface="Calibri"/>
              <a:sym typeface="Calibri"/>
            </a:endParaRPr>
          </a:p>
          <a:p>
            <a:pPr indent="-158750" lvl="1" marL="555625" marR="0" rtl="0" algn="just">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Wallet with cash and coins" id="237" name="Google Shape;237;p50"/>
          <p:cNvPicPr preferRelativeResize="0"/>
          <p:nvPr/>
        </p:nvPicPr>
        <p:blipFill rotWithShape="1">
          <a:blip r:embed="rId3">
            <a:alphaModFix/>
          </a:blip>
          <a:srcRect b="0" l="0" r="0" t="0"/>
          <a:stretch/>
        </p:blipFill>
        <p:spPr>
          <a:xfrm>
            <a:off x="10294712" y="2975162"/>
            <a:ext cx="2440849" cy="24282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1"/>
          <p:cNvSpPr txBox="1"/>
          <p:nvPr>
            <p:ph idx="2" type="body"/>
          </p:nvPr>
        </p:nvSpPr>
        <p:spPr>
          <a:xfrm>
            <a:off x="500064" y="73247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Pré-escolares</a:t>
            </a:r>
            <a:endParaRPr/>
          </a:p>
        </p:txBody>
      </p:sp>
      <p:sp>
        <p:nvSpPr>
          <p:cNvPr id="243" name="Google Shape;243;p51"/>
          <p:cNvSpPr txBox="1"/>
          <p:nvPr/>
        </p:nvSpPr>
        <p:spPr>
          <a:xfrm>
            <a:off x="168780" y="1872658"/>
            <a:ext cx="12994105" cy="1955022"/>
          </a:xfrm>
          <a:prstGeom prst="rect">
            <a:avLst/>
          </a:prstGeom>
          <a:noFill/>
          <a:ln>
            <a:noFill/>
          </a:ln>
        </p:spPr>
        <p:txBody>
          <a:bodyPr anchorCtr="0" anchor="t" bIns="45700" lIns="91425" spcFirstLastPara="1" rIns="91425" wrap="square" tIns="45700">
            <a:spAutoFit/>
          </a:bodyPr>
          <a:lstStyle/>
          <a:p>
            <a:pPr indent="0" lvl="1" marL="269875" marR="0" rtl="0" algn="l">
              <a:lnSpc>
                <a:spcPct val="15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1" marL="269875" marR="0" rtl="0" algn="l">
              <a:lnSpc>
                <a:spcPct val="150000"/>
              </a:lnSpc>
              <a:spcBef>
                <a:spcPts val="0"/>
              </a:spcBef>
              <a:spcAft>
                <a:spcPts val="0"/>
              </a:spcAft>
              <a:buNone/>
            </a:pPr>
            <a:r>
              <a:rPr b="0" i="0" lang="it-IT" sz="3200" u="none" cap="none" strike="noStrike">
                <a:solidFill>
                  <a:schemeClr val="dk1"/>
                </a:solidFill>
                <a:latin typeface="Calibri"/>
                <a:ea typeface="Calibri"/>
                <a:cs typeface="Calibri"/>
                <a:sym typeface="Calibri"/>
              </a:rPr>
              <a:t>Os pais podem </a:t>
            </a:r>
            <a:r>
              <a:rPr b="1" i="0" lang="it-IT" sz="3200" u="none" cap="none" strike="noStrike">
                <a:solidFill>
                  <a:srgbClr val="0070C0"/>
                </a:solidFill>
                <a:latin typeface="Calibri"/>
                <a:ea typeface="Calibri"/>
                <a:cs typeface="Calibri"/>
                <a:sym typeface="Calibri"/>
              </a:rPr>
              <a:t>usar recursos online </a:t>
            </a:r>
            <a:r>
              <a:rPr b="0" i="0" lang="it-IT" sz="3200" u="none" cap="none" strike="noStrike">
                <a:solidFill>
                  <a:schemeClr val="dk1"/>
                </a:solidFill>
                <a:latin typeface="Calibri"/>
                <a:ea typeface="Calibri"/>
                <a:cs typeface="Calibri"/>
                <a:sym typeface="Calibri"/>
              </a:rPr>
              <a:t>para começar a ensinar numeracia a crianças com 2-3 anos de idade</a:t>
            </a:r>
            <a:endParaRPr b="0" i="0" sz="3200" u="none" cap="none" strike="noStrike">
              <a:solidFill>
                <a:schemeClr val="dk1"/>
              </a:solidFill>
              <a:latin typeface="Calibri"/>
              <a:ea typeface="Calibri"/>
              <a:cs typeface="Calibri"/>
              <a:sym typeface="Calibri"/>
            </a:endParaRPr>
          </a:p>
        </p:txBody>
      </p:sp>
      <p:pic>
        <p:nvPicPr>
          <p:cNvPr descr="Cartoon children" id="244" name="Google Shape;244;p51"/>
          <p:cNvPicPr preferRelativeResize="0"/>
          <p:nvPr/>
        </p:nvPicPr>
        <p:blipFill rotWithShape="1">
          <a:blip r:embed="rId3">
            <a:alphaModFix/>
          </a:blip>
          <a:srcRect b="0" l="0" r="0" t="0"/>
          <a:stretch/>
        </p:blipFill>
        <p:spPr>
          <a:xfrm>
            <a:off x="9852222" y="481263"/>
            <a:ext cx="2676661" cy="2417375"/>
          </a:xfrm>
          <a:prstGeom prst="rect">
            <a:avLst/>
          </a:prstGeom>
          <a:noFill/>
          <a:ln>
            <a:noFill/>
          </a:ln>
        </p:spPr>
      </p:pic>
      <p:sp>
        <p:nvSpPr>
          <p:cNvPr id="245" name="Google Shape;245;p51"/>
          <p:cNvSpPr/>
          <p:nvPr/>
        </p:nvSpPr>
        <p:spPr>
          <a:xfrm>
            <a:off x="500064" y="3886950"/>
            <a:ext cx="12028820" cy="830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it-IT" sz="24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https://www.zerotothree.org/resources/3117-math4littles-earlymath-activities-for-two-and-three-year-olds</a:t>
            </a:r>
            <a:r>
              <a:rPr b="0" i="0" lang="it-IT" sz="2400" u="none" cap="none" strike="noStrike">
                <a:solidFill>
                  <a:schemeClr val="dk1"/>
                </a:solidFill>
                <a:latin typeface="Calibri"/>
                <a:ea typeface="Calibri"/>
                <a:cs typeface="Calibri"/>
                <a:sym typeface="Calibri"/>
              </a:rPr>
              <a:t>       </a:t>
            </a:r>
            <a:r>
              <a:rPr b="0" i="0" lang="it-IT" sz="2400" u="none" cap="none" strike="noStrike">
                <a:solidFill>
                  <a:srgbClr val="0070C0"/>
                </a:solidFill>
                <a:latin typeface="Calibri"/>
                <a:ea typeface="Calibri"/>
                <a:cs typeface="Calibri"/>
                <a:sym typeface="Calibri"/>
              </a:rPr>
              <a:t>contém um monte de dicas e jogos úteis para brincar com crianças</a:t>
            </a:r>
            <a:endParaRPr b="0" i="0" sz="2400" u="none" cap="none" strike="noStrike">
              <a:solidFill>
                <a:schemeClr val="dk1"/>
              </a:solidFill>
              <a:latin typeface="Calibri"/>
              <a:ea typeface="Calibri"/>
              <a:cs typeface="Calibri"/>
              <a:sym typeface="Calibri"/>
            </a:endParaRPr>
          </a:p>
        </p:txBody>
      </p:sp>
      <p:sp>
        <p:nvSpPr>
          <p:cNvPr id="246" name="Google Shape;246;p51"/>
          <p:cNvSpPr/>
          <p:nvPr/>
        </p:nvSpPr>
        <p:spPr>
          <a:xfrm>
            <a:off x="500063" y="5135648"/>
            <a:ext cx="12331541" cy="830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it-IT" sz="24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https://www.parents.com/toddlerspreschoolers/development/intellectual/math-games-for-your-toddler/</a:t>
            </a:r>
            <a:endParaRPr b="0" i="0" sz="2400" u="none" cap="none" strike="noStrike">
              <a:solidFill>
                <a:schemeClr val="dk1"/>
              </a:solidFill>
              <a:latin typeface="Calibri"/>
              <a:ea typeface="Calibri"/>
              <a:cs typeface="Calibri"/>
              <a:sym typeface="Calibri"/>
            </a:endParaRPr>
          </a:p>
        </p:txBody>
      </p:sp>
      <p:sp>
        <p:nvSpPr>
          <p:cNvPr id="247" name="Google Shape;247;p51"/>
          <p:cNvSpPr/>
          <p:nvPr/>
        </p:nvSpPr>
        <p:spPr>
          <a:xfrm>
            <a:off x="500064" y="6275126"/>
            <a:ext cx="12028820" cy="830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it-IT" sz="24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https://www.youtube.com/watch?v=dihlSqall3k</a:t>
            </a:r>
            <a:r>
              <a:rPr b="0" i="0" lang="it-IT" sz="2400" u="none" cap="none" strike="noStrike">
                <a:solidFill>
                  <a:schemeClr val="dk1"/>
                </a:solidFill>
                <a:latin typeface="Calibri"/>
                <a:ea typeface="Calibri"/>
                <a:cs typeface="Calibri"/>
                <a:sym typeface="Calibri"/>
              </a:rPr>
              <a:t> </a:t>
            </a:r>
            <a:r>
              <a:rPr b="0" i="0" lang="it-IT" sz="2400" u="none" cap="none" strike="noStrike">
                <a:solidFill>
                  <a:srgbClr val="0070C0"/>
                </a:solidFill>
                <a:latin typeface="Calibri"/>
                <a:ea typeface="Calibri"/>
                <a:cs typeface="Calibri"/>
                <a:sym typeface="Calibri"/>
              </a:rPr>
              <a:t>VIDEO «Aprenda a contar com a Quinta Dos Números»</a:t>
            </a:r>
            <a:endParaRPr b="0" i="0" sz="2000" u="none" cap="none" strike="noStrike">
              <a:solidFill>
                <a:srgbClr val="0070C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2"/>
          <p:cNvSpPr txBox="1"/>
          <p:nvPr>
            <p:ph idx="2" type="body"/>
          </p:nvPr>
        </p:nvSpPr>
        <p:spPr>
          <a:xfrm>
            <a:off x="405393" y="664807"/>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Pré-escolares</a:t>
            </a:r>
            <a:endParaRPr/>
          </a:p>
        </p:txBody>
      </p:sp>
      <p:sp>
        <p:nvSpPr>
          <p:cNvPr id="253" name="Google Shape;253;p52"/>
          <p:cNvSpPr txBox="1"/>
          <p:nvPr/>
        </p:nvSpPr>
        <p:spPr>
          <a:xfrm>
            <a:off x="405392" y="1341074"/>
            <a:ext cx="11433682" cy="30469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3200"/>
              <a:buFont typeface="Arial"/>
              <a:buChar char="•"/>
            </a:pPr>
            <a:r>
              <a:rPr b="1" i="0" lang="it-IT" sz="3200" u="none" cap="none" strike="noStrike">
                <a:solidFill>
                  <a:schemeClr val="accent1"/>
                </a:solidFill>
                <a:latin typeface="Calibri"/>
                <a:ea typeface="Calibri"/>
                <a:cs typeface="Calibri"/>
                <a:sym typeface="Calibri"/>
              </a:rPr>
              <a:t>4- 6 ANOS </a:t>
            </a:r>
            <a:r>
              <a:rPr b="0" i="0" lang="it-IT" sz="3200" u="none" cap="none" strike="noStrike">
                <a:solidFill>
                  <a:schemeClr val="dk1"/>
                </a:solidFill>
                <a:latin typeface="Calibri"/>
                <a:ea typeface="Calibri"/>
                <a:cs typeface="Calibri"/>
                <a:sym typeface="Calibri"/>
              </a:rPr>
              <a:t>as crianças podem aprender sobre o </a:t>
            </a:r>
            <a:r>
              <a:rPr b="1" i="0" lang="it-IT" sz="3200" u="none" cap="none" strike="noStrike">
                <a:solidFill>
                  <a:schemeClr val="accent2"/>
                </a:solidFill>
                <a:latin typeface="Calibri"/>
                <a:ea typeface="Calibri"/>
                <a:cs typeface="Calibri"/>
                <a:sym typeface="Calibri"/>
              </a:rPr>
              <a:t>conceito de dinheiro </a:t>
            </a:r>
            <a:endParaRPr b="1" i="0" sz="3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3200"/>
              <a:buFont typeface="Arial"/>
              <a:buChar char="•"/>
            </a:pPr>
            <a:r>
              <a:rPr b="0" i="0" lang="it-IT" sz="3200" u="none" cap="none" strike="noStrike">
                <a:solidFill>
                  <a:schemeClr val="dk1"/>
                </a:solidFill>
                <a:latin typeface="Calibri"/>
                <a:ea typeface="Calibri"/>
                <a:cs typeface="Calibri"/>
                <a:sym typeface="Calibri"/>
              </a:rPr>
              <a:t>as crianças sabem números e geralmente podem contar (quantas moedas ou outros itens estão numa mesa) </a:t>
            </a:r>
            <a:br>
              <a:rPr b="0" i="0" lang="it-IT" sz="3200" u="none" cap="none" strike="noStrike">
                <a:solidFill>
                  <a:schemeClr val="dk1"/>
                </a:solidFill>
                <a:latin typeface="Calibri"/>
                <a:ea typeface="Calibri"/>
                <a:cs typeface="Calibri"/>
                <a:sym typeface="Calibri"/>
              </a:rPr>
            </a:br>
            <a:r>
              <a:rPr b="0" i="0" lang="it-IT" sz="3200" u="none" cap="none" strike="noStrike">
                <a:solidFill>
                  <a:schemeClr val="dk1"/>
                </a:solidFill>
                <a:latin typeface="Calibri"/>
                <a:ea typeface="Calibri"/>
                <a:cs typeface="Calibri"/>
                <a:sym typeface="Calibri"/>
              </a:rPr>
              <a:t>pais podem falar sobre conceitos como </a:t>
            </a:r>
            <a:r>
              <a:rPr b="0" i="0" lang="it-IT" sz="3200" u="none" cap="none" strike="noStrike">
                <a:solidFill>
                  <a:srgbClr val="002060"/>
                </a:solidFill>
                <a:latin typeface="Calibri"/>
                <a:ea typeface="Calibri"/>
                <a:cs typeface="Calibri"/>
                <a:sym typeface="Calibri"/>
              </a:rPr>
              <a:t>a diferença entre </a:t>
            </a:r>
            <a:r>
              <a:rPr b="1" i="0" lang="it-IT" sz="3200" u="none" cap="none" strike="noStrike">
                <a:solidFill>
                  <a:schemeClr val="accent2"/>
                </a:solidFill>
                <a:latin typeface="Calibri"/>
                <a:ea typeface="Calibri"/>
                <a:cs typeface="Calibri"/>
                <a:sym typeface="Calibri"/>
              </a:rPr>
              <a:t>NECESSIDADES E DESEJOS </a:t>
            </a:r>
            <a:endParaRPr b="0" i="0" sz="3200" u="none" cap="none" strike="noStrike">
              <a:solidFill>
                <a:srgbClr val="000000"/>
              </a:solidFill>
              <a:latin typeface="Calibri"/>
              <a:ea typeface="Calibri"/>
              <a:cs typeface="Calibri"/>
              <a:sym typeface="Calibri"/>
            </a:endParaRPr>
          </a:p>
        </p:txBody>
      </p:sp>
      <p:sp>
        <p:nvSpPr>
          <p:cNvPr id="254" name="Google Shape;254;p52"/>
          <p:cNvSpPr txBox="1"/>
          <p:nvPr>
            <p:ph idx="1" type="body"/>
          </p:nvPr>
        </p:nvSpPr>
        <p:spPr>
          <a:xfrm>
            <a:off x="2034711" y="4168766"/>
            <a:ext cx="9547689" cy="524047"/>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188"/>
              <a:buNone/>
            </a:pPr>
            <a:r>
              <a:rPr b="1" lang="it-IT" sz="2800"/>
              <a:t>NECESSIDADES</a:t>
            </a:r>
            <a:r>
              <a:rPr lang="it-IT" sz="2800"/>
              <a:t> são coisas que a família deve ter para sobreviver </a:t>
            </a:r>
            <a:endParaRPr sz="2800"/>
          </a:p>
          <a:p>
            <a:pPr indent="-240093" lvl="3" marL="365125" rtl="0" algn="l">
              <a:lnSpc>
                <a:spcPct val="150000"/>
              </a:lnSpc>
              <a:spcBef>
                <a:spcPts val="0"/>
              </a:spcBef>
              <a:spcAft>
                <a:spcPts val="0"/>
              </a:spcAft>
              <a:buClr>
                <a:schemeClr val="dk1"/>
              </a:buClr>
              <a:buSzPts val="1969"/>
              <a:buNone/>
            </a:pPr>
            <a:r>
              <a:t/>
            </a:r>
            <a:endParaRPr sz="2000"/>
          </a:p>
        </p:txBody>
      </p:sp>
      <p:sp>
        <p:nvSpPr>
          <p:cNvPr id="255" name="Google Shape;255;p52"/>
          <p:cNvSpPr/>
          <p:nvPr/>
        </p:nvSpPr>
        <p:spPr>
          <a:xfrm>
            <a:off x="2034711" y="4894506"/>
            <a:ext cx="76402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dk2"/>
                </a:solidFill>
                <a:latin typeface="Calibri"/>
                <a:ea typeface="Calibri"/>
                <a:cs typeface="Calibri"/>
                <a:sym typeface="Calibri"/>
              </a:rPr>
              <a:t>DESEJOS</a:t>
            </a:r>
            <a:r>
              <a:rPr b="0" i="0" lang="it-IT" sz="2800" u="none" cap="none" strike="noStrike">
                <a:solidFill>
                  <a:schemeClr val="dk2"/>
                </a:solidFill>
                <a:latin typeface="Calibri"/>
                <a:ea typeface="Calibri"/>
                <a:cs typeface="Calibri"/>
                <a:sym typeface="Calibri"/>
              </a:rPr>
              <a:t> são coisas que gosta, mas pode viver sem</a:t>
            </a:r>
            <a:r>
              <a:rPr b="0" i="0" lang="it-IT" sz="1600" u="none" cap="none" strike="noStrike">
                <a:solidFill>
                  <a:schemeClr val="dk2"/>
                </a:solidFill>
                <a:latin typeface="Calibri"/>
                <a:ea typeface="Calibri"/>
                <a:cs typeface="Calibri"/>
                <a:sym typeface="Calibri"/>
              </a:rPr>
              <a:t>.</a:t>
            </a:r>
            <a:endParaRPr/>
          </a:p>
        </p:txBody>
      </p:sp>
      <p:sp>
        <p:nvSpPr>
          <p:cNvPr id="256" name="Google Shape;256;p52"/>
          <p:cNvSpPr txBox="1"/>
          <p:nvPr/>
        </p:nvSpPr>
        <p:spPr>
          <a:xfrm>
            <a:off x="405393" y="5546705"/>
            <a:ext cx="12426212" cy="1938992"/>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3200" u="none" cap="none" strike="noStrike">
                <a:solidFill>
                  <a:schemeClr val="dk1"/>
                </a:solidFill>
                <a:latin typeface="Calibri"/>
                <a:ea typeface="Calibri"/>
                <a:cs typeface="Calibri"/>
                <a:sym typeface="Calibri"/>
              </a:rPr>
              <a:t>Para explicar aos pais como podem ensinar aos seus filhos a diferença entre </a:t>
            </a:r>
            <a:r>
              <a:rPr b="1" i="0" lang="it-IT" sz="3200" u="none" cap="none" strike="noStrike">
                <a:solidFill>
                  <a:srgbClr val="2E9A8F"/>
                </a:solidFill>
                <a:latin typeface="Calibri"/>
                <a:ea typeface="Calibri"/>
                <a:cs typeface="Calibri"/>
                <a:sym typeface="Calibri"/>
              </a:rPr>
              <a:t>NECESSIDADES </a:t>
            </a:r>
            <a:r>
              <a:rPr b="0" i="0" lang="it-IT" sz="3200" u="none" cap="none" strike="noStrike">
                <a:solidFill>
                  <a:schemeClr val="dk1"/>
                </a:solidFill>
                <a:latin typeface="Calibri"/>
                <a:ea typeface="Calibri"/>
                <a:cs typeface="Calibri"/>
                <a:sym typeface="Calibri"/>
              </a:rPr>
              <a:t>e </a:t>
            </a:r>
            <a:r>
              <a:rPr b="1" i="0" lang="it-IT" sz="3200" u="none" cap="none" strike="noStrike">
                <a:solidFill>
                  <a:srgbClr val="2E9A8F"/>
                </a:solidFill>
                <a:latin typeface="Calibri"/>
                <a:ea typeface="Calibri"/>
                <a:cs typeface="Calibri"/>
                <a:sym typeface="Calibri"/>
              </a:rPr>
              <a:t>DESEJOS </a:t>
            </a:r>
            <a:r>
              <a:rPr b="0" i="0" lang="it-IT" sz="3200" u="none" cap="none" strike="noStrike">
                <a:solidFill>
                  <a:schemeClr val="dk1"/>
                </a:solidFill>
                <a:latin typeface="Calibri"/>
                <a:ea typeface="Calibri"/>
                <a:cs typeface="Calibri"/>
                <a:sym typeface="Calibri"/>
              </a:rPr>
              <a:t>assista ao seguinte vídeo: </a:t>
            </a:r>
            <a:r>
              <a:rPr b="0" i="1" lang="it-IT" sz="32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https://youtu.be/J8P3sCooGg0</a:t>
            </a:r>
            <a:endParaRPr b="0" i="1"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1" sz="2400" u="none" cap="none" strike="noStrike">
              <a:solidFill>
                <a:schemeClr val="dk1"/>
              </a:solidFill>
              <a:latin typeface="Calibri"/>
              <a:ea typeface="Calibri"/>
              <a:cs typeface="Calibri"/>
              <a:sym typeface="Calibri"/>
            </a:endParaRPr>
          </a:p>
        </p:txBody>
      </p:sp>
      <p:sp>
        <p:nvSpPr>
          <p:cNvPr id="257" name="Google Shape;257;p52"/>
          <p:cNvSpPr/>
          <p:nvPr/>
        </p:nvSpPr>
        <p:spPr>
          <a:xfrm>
            <a:off x="1023579" y="4240632"/>
            <a:ext cx="745266" cy="380313"/>
          </a:xfrm>
          <a:prstGeom prst="rightArrow">
            <a:avLst>
              <a:gd fmla="val 50000" name="adj1"/>
              <a:gd fmla="val 50000" name="adj2"/>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52"/>
          <p:cNvSpPr/>
          <p:nvPr/>
        </p:nvSpPr>
        <p:spPr>
          <a:xfrm>
            <a:off x="1036171" y="4994094"/>
            <a:ext cx="745266" cy="380313"/>
          </a:xfrm>
          <a:prstGeom prst="rightArrow">
            <a:avLst>
              <a:gd fmla="val 50000" name="adj1"/>
              <a:gd fmla="val 50000" name="adj2"/>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Pile of money" id="259" name="Google Shape;259;p52"/>
          <p:cNvPicPr preferRelativeResize="0"/>
          <p:nvPr/>
        </p:nvPicPr>
        <p:blipFill rotWithShape="1">
          <a:blip r:embed="rId4">
            <a:alphaModFix/>
          </a:blip>
          <a:srcRect b="0" l="0" r="0" t="0"/>
          <a:stretch/>
        </p:blipFill>
        <p:spPr>
          <a:xfrm>
            <a:off x="11271844" y="2774866"/>
            <a:ext cx="1990725" cy="2381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3"/>
          <p:cNvSpPr txBox="1"/>
          <p:nvPr>
            <p:ph idx="2" type="body"/>
          </p:nvPr>
        </p:nvSpPr>
        <p:spPr>
          <a:xfrm>
            <a:off x="500064" y="65766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Pré-escolares</a:t>
            </a:r>
            <a:endParaRPr/>
          </a:p>
        </p:txBody>
      </p:sp>
      <p:sp>
        <p:nvSpPr>
          <p:cNvPr id="265" name="Google Shape;265;p53"/>
          <p:cNvSpPr/>
          <p:nvPr/>
        </p:nvSpPr>
        <p:spPr>
          <a:xfrm>
            <a:off x="500064" y="2380744"/>
            <a:ext cx="6986586" cy="3108543"/>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1" i="0" lang="it-IT" sz="2800" u="sng" cap="none" strike="noStrike">
                <a:solidFill>
                  <a:schemeClr val="accent2"/>
                </a:solidFill>
                <a:latin typeface="Calibri"/>
                <a:ea typeface="Calibri"/>
                <a:cs typeface="Calibri"/>
                <a:sym typeface="Calibri"/>
              </a:rPr>
              <a:t>POUPANÇA</a:t>
            </a:r>
            <a:r>
              <a:rPr b="1" i="0" lang="it-IT" sz="2800" u="none" cap="none" strike="noStrike">
                <a:solidFill>
                  <a:schemeClr val="accent2"/>
                </a:solidFill>
                <a:latin typeface="Calibri"/>
                <a:ea typeface="Calibri"/>
                <a:cs typeface="Calibri"/>
                <a:sym typeface="Calibri"/>
              </a:rPr>
              <a:t>: </a:t>
            </a:r>
            <a:r>
              <a:rPr b="0" i="0" lang="it-IT" sz="2800" u="none" cap="none" strike="noStrike">
                <a:solidFill>
                  <a:schemeClr val="dk2"/>
                </a:solidFill>
                <a:latin typeface="Calibri"/>
                <a:ea typeface="Calibri"/>
                <a:cs typeface="Calibri"/>
                <a:sym typeface="Calibri"/>
              </a:rPr>
              <a:t>nesta idade, as crianças podem aprender a dividir o seu dinheiro em categorias como </a:t>
            </a:r>
            <a:r>
              <a:rPr b="1" i="0" lang="it-IT" sz="2800" u="none" cap="none" strike="noStrike">
                <a:solidFill>
                  <a:srgbClr val="2E9A8F"/>
                </a:solidFill>
                <a:latin typeface="Calibri"/>
                <a:ea typeface="Calibri"/>
                <a:cs typeface="Calibri"/>
                <a:sym typeface="Calibri"/>
              </a:rPr>
              <a:t>‘poupar’, ‘gastar’ </a:t>
            </a:r>
            <a:r>
              <a:rPr b="0" i="0" lang="it-IT" sz="2800" u="none" cap="none" strike="noStrike">
                <a:solidFill>
                  <a:srgbClr val="002060"/>
                </a:solidFill>
                <a:latin typeface="Calibri"/>
                <a:ea typeface="Calibri"/>
                <a:cs typeface="Calibri"/>
                <a:sym typeface="Calibri"/>
              </a:rPr>
              <a:t>e</a:t>
            </a:r>
            <a:r>
              <a:rPr b="1" i="0" lang="it-IT" sz="2800" u="none" cap="none" strike="noStrike">
                <a:solidFill>
                  <a:srgbClr val="2E9A8F"/>
                </a:solidFill>
                <a:latin typeface="Calibri"/>
                <a:ea typeface="Calibri"/>
                <a:cs typeface="Calibri"/>
                <a:sym typeface="Calibri"/>
              </a:rPr>
              <a:t> ‘Partilhar’</a:t>
            </a:r>
            <a:endParaRPr b="0" i="0" sz="2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800" u="none" cap="none" strike="noStrike">
              <a:solidFill>
                <a:schemeClr val="dk2"/>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800"/>
              <a:buFont typeface="Arial"/>
              <a:buChar char="•"/>
            </a:pPr>
            <a:r>
              <a:rPr b="0" i="0" lang="it-IT" sz="2800" u="none" cap="none" strike="noStrike">
                <a:solidFill>
                  <a:schemeClr val="dk2"/>
                </a:solidFill>
                <a:latin typeface="Calibri"/>
                <a:ea typeface="Calibri"/>
                <a:cs typeface="Calibri"/>
                <a:sym typeface="Calibri"/>
              </a:rPr>
              <a:t>Desta forma, começarão a aprender a adiar a satisfação quando se trata de dinheiro</a:t>
            </a:r>
            <a:endParaRPr b="0" i="0" sz="2800" u="sng" cap="none" strike="noStrike">
              <a:solidFill>
                <a:srgbClr val="2E9A8F"/>
              </a:solidFill>
              <a:latin typeface="Arial"/>
              <a:ea typeface="Arial"/>
              <a:cs typeface="Arial"/>
              <a:sym typeface="Arial"/>
            </a:endParaRPr>
          </a:p>
        </p:txBody>
      </p:sp>
      <p:pic>
        <p:nvPicPr>
          <p:cNvPr descr="Money, Finance, Financial, Gold, Coins, Savings, Cash" id="266" name="Google Shape;266;p53"/>
          <p:cNvPicPr preferRelativeResize="0"/>
          <p:nvPr/>
        </p:nvPicPr>
        <p:blipFill rotWithShape="1">
          <a:blip r:embed="rId3">
            <a:alphaModFix/>
          </a:blip>
          <a:srcRect b="0" l="0" r="0" t="0"/>
          <a:stretch/>
        </p:blipFill>
        <p:spPr>
          <a:xfrm>
            <a:off x="8109679" y="2447300"/>
            <a:ext cx="3702595" cy="2611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4"/>
          <p:cNvSpPr txBox="1"/>
          <p:nvPr>
            <p:ph idx="2" type="body"/>
          </p:nvPr>
        </p:nvSpPr>
        <p:spPr>
          <a:xfrm>
            <a:off x="500064" y="65766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Idade escolar</a:t>
            </a:r>
            <a:endParaRPr/>
          </a:p>
        </p:txBody>
      </p:sp>
      <p:sp>
        <p:nvSpPr>
          <p:cNvPr id="272" name="Google Shape;272;p54"/>
          <p:cNvSpPr/>
          <p:nvPr/>
        </p:nvSpPr>
        <p:spPr>
          <a:xfrm>
            <a:off x="787282" y="1343513"/>
            <a:ext cx="8178178" cy="31085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1" i="0" lang="it-IT" sz="2800" u="none" cap="none" strike="noStrike">
                <a:solidFill>
                  <a:schemeClr val="accent1"/>
                </a:solidFill>
                <a:latin typeface="Calibri"/>
                <a:ea typeface="Calibri"/>
                <a:cs typeface="Calibri"/>
                <a:sym typeface="Calibri"/>
              </a:rPr>
              <a:t>6 - 12 ANOS  </a:t>
            </a:r>
            <a:r>
              <a:rPr b="1" i="0" lang="it-IT" sz="2800" u="none" cap="none" strike="noStrike">
                <a:solidFill>
                  <a:schemeClr val="accent2"/>
                </a:solidFill>
                <a:latin typeface="Calibri"/>
                <a:ea typeface="Calibri"/>
                <a:cs typeface="Calibri"/>
                <a:sym typeface="Calibri"/>
              </a:rPr>
              <a:t>Ter</a:t>
            </a:r>
            <a:r>
              <a:rPr b="1" i="0" lang="it-IT" sz="2800" u="none" cap="none" strike="noStrike">
                <a:solidFill>
                  <a:schemeClr val="accent1"/>
                </a:solidFill>
                <a:latin typeface="Calibri"/>
                <a:ea typeface="Calibri"/>
                <a:cs typeface="Calibri"/>
                <a:sym typeface="Calibri"/>
              </a:rPr>
              <a:t> </a:t>
            </a:r>
            <a:r>
              <a:rPr b="1" i="0" lang="it-IT" sz="2800" u="none" cap="none" strike="noStrike">
                <a:solidFill>
                  <a:schemeClr val="accent2"/>
                </a:solidFill>
                <a:latin typeface="Calibri"/>
                <a:ea typeface="Calibri"/>
                <a:cs typeface="Calibri"/>
                <a:sym typeface="Calibri"/>
              </a:rPr>
              <a:t>DINHEIRO no BOLSO. </a:t>
            </a:r>
            <a:r>
              <a:rPr b="0" i="0" lang="it-IT" sz="2800" u="none" cap="none" strike="noStrike">
                <a:solidFill>
                  <a:schemeClr val="dk1"/>
                </a:solidFill>
                <a:latin typeface="Calibri"/>
                <a:ea typeface="Calibri"/>
                <a:cs typeface="Calibri"/>
                <a:sym typeface="Calibri"/>
              </a:rPr>
              <a:t>Esta é a idade certa para começar a aprender que o dinheiro é ganho e é limitado em quantidade. </a:t>
            </a:r>
            <a:endParaRPr b="0" i="0" sz="2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800"/>
              <a:buFont typeface="Arial"/>
              <a:buChar char="•"/>
            </a:pPr>
            <a:r>
              <a:rPr b="0" i="0" lang="it-IT" sz="2800" u="none" cap="none" strike="noStrike">
                <a:solidFill>
                  <a:schemeClr val="dk2"/>
                </a:solidFill>
                <a:latin typeface="Calibri"/>
                <a:ea typeface="Calibri"/>
                <a:cs typeface="Calibri"/>
                <a:sym typeface="Calibri"/>
              </a:rPr>
              <a:t>É útil ajudar as crianças a compreender que, para obter pequenas quantidades de dinheiro, é necessário fazer pequenas tarefas. Isto ajuda-os a compreender a ligação entre trabalho e dinheiro.</a:t>
            </a:r>
            <a:endParaRPr b="0" i="0" sz="2800" u="none" cap="none" strike="noStrike">
              <a:solidFill>
                <a:schemeClr val="dk2"/>
              </a:solidFill>
              <a:latin typeface="Calibri"/>
              <a:ea typeface="Calibri"/>
              <a:cs typeface="Calibri"/>
              <a:sym typeface="Calibri"/>
            </a:endParaRPr>
          </a:p>
        </p:txBody>
      </p:sp>
      <p:sp>
        <p:nvSpPr>
          <p:cNvPr id="273" name="Google Shape;273;p54"/>
          <p:cNvSpPr txBox="1"/>
          <p:nvPr/>
        </p:nvSpPr>
        <p:spPr>
          <a:xfrm>
            <a:off x="500064" y="4452056"/>
            <a:ext cx="11992131" cy="297068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400" u="none" cap="none" strike="noStrike">
                <a:solidFill>
                  <a:schemeClr val="dk1"/>
                </a:solidFill>
                <a:latin typeface="Calibri"/>
                <a:ea typeface="Calibri"/>
                <a:cs typeface="Calibri"/>
                <a:sym typeface="Calibri"/>
              </a:rPr>
              <a:t>LINKS ÚTEIS: </a:t>
            </a:r>
            <a:r>
              <a:rPr b="0" i="0" lang="it-IT"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https://myboredtoddler.com/counting-activities-for-toddlers/</a:t>
            </a:r>
            <a:r>
              <a:rPr b="0" i="0" lang="it-IT" sz="2400" u="none" cap="none" strike="noStrike">
                <a:solidFill>
                  <a:schemeClr val="dk1"/>
                </a:solidFill>
                <a:latin typeface="Calibri"/>
                <a:ea typeface="Calibri"/>
                <a:cs typeface="Calibri"/>
                <a:sym typeface="Calibri"/>
              </a:rPr>
              <a:t>  um monte de jogos para brincar com as crianças para ensiná-los matemática</a:t>
            </a:r>
            <a:br>
              <a:rPr b="0" i="0" lang="it-IT" sz="2400" u="none" cap="none" strike="noStrike">
                <a:solidFill>
                  <a:schemeClr val="dk1"/>
                </a:solidFill>
                <a:latin typeface="Calibri"/>
                <a:ea typeface="Calibri"/>
                <a:cs typeface="Calibri"/>
                <a:sym typeface="Calibri"/>
              </a:rPr>
            </a:br>
            <a:r>
              <a:rPr b="0" i="0" lang="it-IT" sz="24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https://www.youtube.com/watch?v=gWT2m08lSfk</a:t>
            </a:r>
            <a:r>
              <a:rPr b="0" i="0" lang="it-IT" sz="2400" u="none" cap="none" strike="noStrike">
                <a:solidFill>
                  <a:schemeClr val="dk1"/>
                </a:solidFill>
                <a:latin typeface="Calibri"/>
                <a:ea typeface="Calibri"/>
                <a:cs typeface="Calibri"/>
                <a:sym typeface="Calibri"/>
              </a:rPr>
              <a:t> um vídeo muito interessante cheio de dicas! </a:t>
            </a:r>
            <a:endParaRPr/>
          </a:p>
          <a:p>
            <a:pPr indent="0" lvl="0" marL="0" marR="0" rtl="0" algn="ctr">
              <a:lnSpc>
                <a:spcPct val="150000"/>
              </a:lnSpc>
              <a:spcBef>
                <a:spcPts val="0"/>
              </a:spcBef>
              <a:spcAft>
                <a:spcPts val="0"/>
              </a:spcAft>
              <a:buNone/>
            </a:pPr>
            <a:r>
              <a:rPr b="1" i="0" lang="it-IT" sz="3200" u="none" cap="none" strike="noStrike">
                <a:solidFill>
                  <a:srgbClr val="FF0000"/>
                </a:solidFill>
                <a:latin typeface="Calibri"/>
                <a:ea typeface="Calibri"/>
                <a:cs typeface="Calibri"/>
                <a:sym typeface="Calibri"/>
              </a:rPr>
              <a:t>BANDA DESENHADA DO MONEY MATTERS!!!</a:t>
            </a:r>
            <a:endParaRPr/>
          </a:p>
        </p:txBody>
      </p:sp>
      <p:pic>
        <p:nvPicPr>
          <p:cNvPr descr="Grow our money" id="274" name="Google Shape;274;p54"/>
          <p:cNvPicPr preferRelativeResize="0"/>
          <p:nvPr/>
        </p:nvPicPr>
        <p:blipFill rotWithShape="1">
          <a:blip r:embed="rId5">
            <a:alphaModFix/>
          </a:blip>
          <a:srcRect b="0" l="0" r="0" t="0"/>
          <a:stretch/>
        </p:blipFill>
        <p:spPr>
          <a:xfrm>
            <a:off x="9470903" y="1598380"/>
            <a:ext cx="2515849" cy="2515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8"/>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None/>
            </a:pPr>
            <a:r>
              <a:rPr lang="it-IT" sz="3200"/>
              <a:t>Módulo 5 Plano Visual para a sessão</a:t>
            </a:r>
            <a:endParaRPr sz="3200"/>
          </a:p>
        </p:txBody>
      </p:sp>
      <p:sp>
        <p:nvSpPr>
          <p:cNvPr id="57" name="Google Shape;57;p28"/>
          <p:cNvSpPr/>
          <p:nvPr/>
        </p:nvSpPr>
        <p:spPr>
          <a:xfrm>
            <a:off x="761571" y="1283787"/>
            <a:ext cx="2038662" cy="1843791"/>
          </a:xfrm>
          <a:prstGeom prst="flowChartConnector">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2000" u="none" cap="none" strike="noStrike">
                <a:solidFill>
                  <a:schemeClr val="dk1"/>
                </a:solidFill>
                <a:latin typeface="Arial"/>
                <a:ea typeface="Arial"/>
                <a:cs typeface="Arial"/>
                <a:sym typeface="Arial"/>
              </a:rPr>
              <a:t>Quebra-gelo</a:t>
            </a:r>
            <a:endParaRPr b="0" i="0" sz="1400" u="none" cap="none" strike="noStrike">
              <a:solidFill>
                <a:schemeClr val="dk1"/>
              </a:solidFill>
              <a:latin typeface="Arial"/>
              <a:ea typeface="Arial"/>
              <a:cs typeface="Arial"/>
              <a:sym typeface="Arial"/>
            </a:endParaRPr>
          </a:p>
        </p:txBody>
      </p:sp>
      <p:sp>
        <p:nvSpPr>
          <p:cNvPr id="58" name="Google Shape;58;p28"/>
          <p:cNvSpPr/>
          <p:nvPr/>
        </p:nvSpPr>
        <p:spPr>
          <a:xfrm>
            <a:off x="3108156" y="1746358"/>
            <a:ext cx="829239" cy="366215"/>
          </a:xfrm>
          <a:prstGeom prs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 name="Google Shape;59;p28"/>
          <p:cNvSpPr/>
          <p:nvPr/>
        </p:nvSpPr>
        <p:spPr>
          <a:xfrm>
            <a:off x="4952800" y="1120466"/>
            <a:ext cx="2038662" cy="2007112"/>
          </a:xfrm>
          <a:prstGeom prst="flowChartConnector">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600" u="none" cap="none" strike="noStrike">
                <a:solidFill>
                  <a:schemeClr val="dk1"/>
                </a:solidFill>
                <a:latin typeface="Arial"/>
                <a:ea typeface="Arial"/>
                <a:cs typeface="Arial"/>
                <a:sym typeface="Arial"/>
              </a:rPr>
              <a:t>NUMERACIA E A SUA RELEVÂNCIA NA LITERACIA FINANCEIRA</a:t>
            </a:r>
            <a:endParaRPr b="0" i="0" sz="1600" u="none" cap="none" strike="noStrike">
              <a:solidFill>
                <a:schemeClr val="dk1"/>
              </a:solidFill>
              <a:latin typeface="Arial"/>
              <a:ea typeface="Arial"/>
              <a:cs typeface="Arial"/>
              <a:sym typeface="Arial"/>
            </a:endParaRPr>
          </a:p>
        </p:txBody>
      </p:sp>
      <p:sp>
        <p:nvSpPr>
          <p:cNvPr id="60" name="Google Shape;60;p28"/>
          <p:cNvSpPr/>
          <p:nvPr/>
        </p:nvSpPr>
        <p:spPr>
          <a:xfrm>
            <a:off x="4952799" y="4652205"/>
            <a:ext cx="2491355" cy="1843791"/>
          </a:xfrm>
          <a:prstGeom prst="flowChartConnector">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0" i="0" lang="it-IT" sz="1600" u="none" cap="none" strike="noStrike">
                <a:solidFill>
                  <a:schemeClr val="dk1"/>
                </a:solidFill>
                <a:latin typeface="Arial"/>
                <a:ea typeface="Arial"/>
                <a:cs typeface="Arial"/>
                <a:sym typeface="Arial"/>
              </a:rPr>
              <a:t>PAIS COMO PROFESSORES FINANCEIROS</a:t>
            </a:r>
            <a:endParaRPr b="0" i="0" sz="1600" u="none" cap="none" strike="noStrike">
              <a:solidFill>
                <a:schemeClr val="dk1"/>
              </a:solidFill>
              <a:latin typeface="Arial"/>
              <a:ea typeface="Arial"/>
              <a:cs typeface="Arial"/>
              <a:sym typeface="Arial"/>
            </a:endParaRPr>
          </a:p>
        </p:txBody>
      </p:sp>
      <p:sp>
        <p:nvSpPr>
          <p:cNvPr id="61" name="Google Shape;61;p28"/>
          <p:cNvSpPr/>
          <p:nvPr/>
        </p:nvSpPr>
        <p:spPr>
          <a:xfrm>
            <a:off x="9918980" y="1123339"/>
            <a:ext cx="2433145" cy="1843791"/>
          </a:xfrm>
          <a:prstGeom prst="flowChartConnector">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600" u="none" cap="none" strike="noStrike">
                <a:solidFill>
                  <a:schemeClr val="dk1"/>
                </a:solidFill>
                <a:latin typeface="Arial"/>
                <a:ea typeface="Arial"/>
                <a:cs typeface="Arial"/>
                <a:sym typeface="Arial"/>
              </a:rPr>
              <a:t>COMO É QUE AS PESSOAS IDENTIFICAM OS SEUS DESAFIOS DE NUMERACIA?</a:t>
            </a:r>
            <a:endParaRPr b="0" i="0" sz="1600" u="none" cap="none" strike="noStrike">
              <a:solidFill>
                <a:schemeClr val="dk1"/>
              </a:solidFill>
              <a:latin typeface="Arial"/>
              <a:ea typeface="Arial"/>
              <a:cs typeface="Arial"/>
              <a:sym typeface="Arial"/>
            </a:endParaRPr>
          </a:p>
        </p:txBody>
      </p:sp>
      <p:sp>
        <p:nvSpPr>
          <p:cNvPr id="62" name="Google Shape;62;p28"/>
          <p:cNvSpPr/>
          <p:nvPr/>
        </p:nvSpPr>
        <p:spPr>
          <a:xfrm>
            <a:off x="8268226" y="1824723"/>
            <a:ext cx="829239" cy="441025"/>
          </a:xfrm>
          <a:prstGeom prs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 name="Google Shape;63;p28"/>
          <p:cNvSpPr/>
          <p:nvPr/>
        </p:nvSpPr>
        <p:spPr>
          <a:xfrm rot="5400000">
            <a:off x="10988732" y="3423902"/>
            <a:ext cx="884868" cy="495622"/>
          </a:xfrm>
          <a:prstGeom prs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 name="Google Shape;64;p28"/>
          <p:cNvSpPr/>
          <p:nvPr/>
        </p:nvSpPr>
        <p:spPr>
          <a:xfrm rot="10800000">
            <a:off x="8445090" y="5265754"/>
            <a:ext cx="829239" cy="415223"/>
          </a:xfrm>
          <a:prstGeom prs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 name="Google Shape;65;p28"/>
          <p:cNvSpPr/>
          <p:nvPr/>
        </p:nvSpPr>
        <p:spPr>
          <a:xfrm>
            <a:off x="10058400" y="4638588"/>
            <a:ext cx="2200235" cy="1843791"/>
          </a:xfrm>
          <a:prstGeom prst="flowChartConnector">
            <a:avLst/>
          </a:prstGeom>
          <a:solidFill>
            <a:srgbClr val="FFFF00"/>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1800" u="none" cap="none" strike="noStrike">
                <a:solidFill>
                  <a:schemeClr val="accent2"/>
                </a:solidFill>
                <a:latin typeface="Arial"/>
                <a:ea typeface="Arial"/>
                <a:cs typeface="Arial"/>
                <a:sym typeface="Arial"/>
              </a:rPr>
              <a:t>PAUSA</a:t>
            </a:r>
            <a:endParaRPr b="1" i="0" sz="1800" u="none" cap="none" strike="noStrike">
              <a:solidFill>
                <a:schemeClr val="accent2"/>
              </a:solidFill>
              <a:latin typeface="Arial"/>
              <a:ea typeface="Arial"/>
              <a:cs typeface="Arial"/>
              <a:sym typeface="Arial"/>
            </a:endParaRPr>
          </a:p>
        </p:txBody>
      </p:sp>
      <p:sp>
        <p:nvSpPr>
          <p:cNvPr id="66" name="Google Shape;66;p28"/>
          <p:cNvSpPr/>
          <p:nvPr/>
        </p:nvSpPr>
        <p:spPr>
          <a:xfrm rot="10800000">
            <a:off x="3201599" y="5594659"/>
            <a:ext cx="967130" cy="366216"/>
          </a:xfrm>
          <a:prstGeom prs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28"/>
          <p:cNvSpPr/>
          <p:nvPr/>
        </p:nvSpPr>
        <p:spPr>
          <a:xfrm>
            <a:off x="1060229" y="5391824"/>
            <a:ext cx="1723868" cy="696855"/>
          </a:xfrm>
          <a:prstGeom prst="rect">
            <a:avLst/>
          </a:prstGeom>
          <a:solidFill>
            <a:srgbClr val="FF0000"/>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3600" u="none" cap="none" strike="noStrike">
                <a:solidFill>
                  <a:schemeClr val="lt1"/>
                </a:solidFill>
                <a:latin typeface="Arial"/>
                <a:ea typeface="Arial"/>
                <a:cs typeface="Arial"/>
                <a:sym typeface="Arial"/>
              </a:rPr>
              <a:t>Fim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5"/>
          <p:cNvSpPr txBox="1"/>
          <p:nvPr>
            <p:ph idx="2" type="body"/>
          </p:nvPr>
        </p:nvSpPr>
        <p:spPr>
          <a:xfrm>
            <a:off x="545433" y="513258"/>
            <a:ext cx="12589238"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Idade escolar </a:t>
            </a:r>
            <a:endParaRPr/>
          </a:p>
        </p:txBody>
      </p:sp>
      <p:sp>
        <p:nvSpPr>
          <p:cNvPr id="280" name="Google Shape;280;p55"/>
          <p:cNvSpPr txBox="1"/>
          <p:nvPr>
            <p:ph idx="1" type="body"/>
          </p:nvPr>
        </p:nvSpPr>
        <p:spPr>
          <a:xfrm>
            <a:off x="426892" y="1256076"/>
            <a:ext cx="12404573" cy="4936177"/>
          </a:xfrm>
          <a:prstGeom prst="rect">
            <a:avLst/>
          </a:prstGeom>
          <a:noFill/>
          <a:ln>
            <a:noFill/>
          </a:ln>
        </p:spPr>
        <p:txBody>
          <a:bodyPr anchorCtr="0" anchor="t" bIns="45700" lIns="72000" spcFirstLastPara="1" rIns="72000" wrap="square" tIns="45700">
            <a:noAutofit/>
          </a:bodyPr>
          <a:lstStyle/>
          <a:p>
            <a:pPr indent="-457200" lvl="0" marL="457200" rtl="0" algn="l">
              <a:lnSpc>
                <a:spcPct val="100000"/>
              </a:lnSpc>
              <a:spcBef>
                <a:spcPts val="0"/>
              </a:spcBef>
              <a:spcAft>
                <a:spcPts val="0"/>
              </a:spcAft>
              <a:buClr>
                <a:schemeClr val="dk1"/>
              </a:buClr>
              <a:buSzPts val="2188"/>
              <a:buFont typeface="Arial"/>
              <a:buChar char="•"/>
            </a:pPr>
            <a:r>
              <a:rPr b="1" lang="it-IT" sz="2800">
                <a:solidFill>
                  <a:schemeClr val="accent1"/>
                </a:solidFill>
                <a:latin typeface="Calibri"/>
                <a:ea typeface="Calibri"/>
                <a:cs typeface="Calibri"/>
                <a:sym typeface="Calibri"/>
              </a:rPr>
              <a:t>6 - 12 ANOS </a:t>
            </a:r>
            <a:r>
              <a:rPr lang="it-IT" sz="2800">
                <a:solidFill>
                  <a:schemeClr val="dk1"/>
                </a:solidFill>
                <a:latin typeface="Calibri"/>
                <a:ea typeface="Calibri"/>
                <a:cs typeface="Calibri"/>
                <a:sym typeface="Calibri"/>
              </a:rPr>
              <a:t>crianças na escola primária </a:t>
            </a:r>
            <a:r>
              <a:rPr b="1" lang="it-IT" sz="2800">
                <a:solidFill>
                  <a:srgbClr val="2E9A8F"/>
                </a:solidFill>
                <a:latin typeface="Calibri"/>
                <a:ea typeface="Calibri"/>
                <a:cs typeface="Calibri"/>
                <a:sym typeface="Calibri"/>
              </a:rPr>
              <a:t>aprendem a adicionar, subtrair, multiplicar e dividir. </a:t>
            </a:r>
            <a:endParaRPr b="1" sz="2800">
              <a:solidFill>
                <a:srgbClr val="2E9A8F"/>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2188"/>
              <a:buFont typeface="Arial"/>
              <a:buChar char="•"/>
            </a:pPr>
            <a:r>
              <a:rPr lang="it-IT" sz="2800">
                <a:solidFill>
                  <a:schemeClr val="dk1"/>
                </a:solidFill>
                <a:latin typeface="Calibri"/>
                <a:ea typeface="Calibri"/>
                <a:cs typeface="Calibri"/>
                <a:sym typeface="Calibri"/>
              </a:rPr>
              <a:t>Este é o momento em que as crianças podem </a:t>
            </a:r>
            <a:r>
              <a:rPr b="1" lang="it-IT" sz="2800">
                <a:solidFill>
                  <a:srgbClr val="2E9A8F"/>
                </a:solidFill>
                <a:latin typeface="Calibri"/>
                <a:ea typeface="Calibri"/>
                <a:cs typeface="Calibri"/>
                <a:sym typeface="Calibri"/>
              </a:rPr>
              <a:t>gerir pequenas quantidades de dinheiro </a:t>
            </a:r>
            <a:r>
              <a:rPr lang="it-IT" sz="2800">
                <a:solidFill>
                  <a:schemeClr val="dk1"/>
                </a:solidFill>
                <a:latin typeface="Calibri"/>
                <a:ea typeface="Calibri"/>
                <a:cs typeface="Calibri"/>
                <a:sym typeface="Calibri"/>
              </a:rPr>
              <a:t>e acompanhar as suas pequenas compras. </a:t>
            </a:r>
            <a:endParaRPr/>
          </a:p>
          <a:p>
            <a:pPr indent="-457200" lvl="0" marL="457200" rtl="0" algn="l">
              <a:lnSpc>
                <a:spcPct val="100000"/>
              </a:lnSpc>
              <a:spcBef>
                <a:spcPts val="0"/>
              </a:spcBef>
              <a:spcAft>
                <a:spcPts val="0"/>
              </a:spcAft>
              <a:buClr>
                <a:schemeClr val="dk1"/>
              </a:buClr>
              <a:buSzPts val="2188"/>
              <a:buFont typeface="Arial"/>
              <a:buChar char="•"/>
            </a:pPr>
            <a:r>
              <a:rPr lang="it-IT" sz="2800">
                <a:solidFill>
                  <a:schemeClr val="dk1"/>
                </a:solidFill>
                <a:latin typeface="Calibri"/>
                <a:ea typeface="Calibri"/>
                <a:cs typeface="Calibri"/>
                <a:sym typeface="Calibri"/>
              </a:rPr>
              <a:t>Coisas útil a fazer com as crianças:</a:t>
            </a:r>
            <a:endParaRPr/>
          </a:p>
          <a:p>
            <a:pPr indent="-318262" lvl="0" marL="457200" rtl="0" algn="l">
              <a:lnSpc>
                <a:spcPct val="100000"/>
              </a:lnSpc>
              <a:spcBef>
                <a:spcPts val="0"/>
              </a:spcBef>
              <a:spcAft>
                <a:spcPts val="0"/>
              </a:spcAft>
              <a:buClr>
                <a:schemeClr val="dk1"/>
              </a:buClr>
              <a:buSzPts val="2188"/>
              <a:buFont typeface="Arial"/>
              <a:buNone/>
            </a:pPr>
            <a:r>
              <a:t/>
            </a:r>
            <a:endParaRPr sz="2800">
              <a:solidFill>
                <a:schemeClr val="dk1"/>
              </a:solidFill>
              <a:latin typeface="Calibri"/>
              <a:ea typeface="Calibri"/>
              <a:cs typeface="Calibri"/>
              <a:sym typeface="Calibri"/>
            </a:endParaRPr>
          </a:p>
          <a:p>
            <a:pPr indent="-457200" lvl="1" marL="1363663" rtl="0" algn="l">
              <a:lnSpc>
                <a:spcPct val="100000"/>
              </a:lnSpc>
              <a:spcBef>
                <a:spcPts val="600"/>
              </a:spcBef>
              <a:spcAft>
                <a:spcPts val="0"/>
              </a:spcAft>
              <a:buClr>
                <a:schemeClr val="dk1"/>
              </a:buClr>
              <a:buSzPts val="2188"/>
              <a:buFont typeface="Noto Sans Symbols"/>
              <a:buChar char="❖"/>
            </a:pPr>
            <a:r>
              <a:rPr lang="it-IT" sz="2800">
                <a:solidFill>
                  <a:schemeClr val="dk1"/>
                </a:solidFill>
                <a:latin typeface="Calibri"/>
                <a:ea typeface="Calibri"/>
                <a:cs typeface="Calibri"/>
                <a:sym typeface="Calibri"/>
              </a:rPr>
              <a:t>dar-lhes pequenas quantias de dinheiro </a:t>
            </a:r>
            <a:br>
              <a:rPr lang="it-IT" sz="2800">
                <a:solidFill>
                  <a:schemeClr val="dk1"/>
                </a:solidFill>
                <a:latin typeface="Calibri"/>
                <a:ea typeface="Calibri"/>
                <a:cs typeface="Calibri"/>
                <a:sym typeface="Calibri"/>
              </a:rPr>
            </a:br>
            <a:r>
              <a:rPr lang="it-IT" sz="2800">
                <a:solidFill>
                  <a:schemeClr val="dk1"/>
                </a:solidFill>
                <a:latin typeface="Calibri"/>
                <a:ea typeface="Calibri"/>
                <a:cs typeface="Calibri"/>
                <a:sym typeface="Calibri"/>
              </a:rPr>
              <a:t>ajudá-los a entender planos de gastos ou orçamentos</a:t>
            </a:r>
            <a:endParaRPr sz="2800">
              <a:solidFill>
                <a:schemeClr val="dk1"/>
              </a:solidFill>
              <a:latin typeface="Calibri"/>
              <a:ea typeface="Calibri"/>
              <a:cs typeface="Calibri"/>
              <a:sym typeface="Calibri"/>
            </a:endParaRPr>
          </a:p>
          <a:p>
            <a:pPr indent="-457200" lvl="1" marL="1363663" rtl="0" algn="l">
              <a:lnSpc>
                <a:spcPct val="100000"/>
              </a:lnSpc>
              <a:spcBef>
                <a:spcPts val="600"/>
              </a:spcBef>
              <a:spcAft>
                <a:spcPts val="0"/>
              </a:spcAft>
              <a:buClr>
                <a:schemeClr val="dk1"/>
              </a:buClr>
              <a:buSzPts val="2188"/>
              <a:buFont typeface="Noto Sans Symbols"/>
              <a:buChar char="❖"/>
            </a:pPr>
            <a:r>
              <a:rPr lang="it-IT" sz="2800">
                <a:solidFill>
                  <a:schemeClr val="dk1"/>
                </a:solidFill>
                <a:latin typeface="Calibri"/>
                <a:ea typeface="Calibri"/>
                <a:cs typeface="Calibri"/>
                <a:sym typeface="Calibri"/>
              </a:rPr>
              <a:t>encorajá-los a manter o registo do seu dinheiro e dos gastos para as suas </a:t>
            </a:r>
            <a:r>
              <a:rPr lang="it-IT" sz="2800">
                <a:solidFill>
                  <a:schemeClr val="accent2"/>
                </a:solidFill>
                <a:latin typeface="Calibri"/>
                <a:ea typeface="Calibri"/>
                <a:cs typeface="Calibri"/>
                <a:sym typeface="Calibri"/>
              </a:rPr>
              <a:t>necessidades</a:t>
            </a:r>
            <a:r>
              <a:rPr lang="it-IT" sz="2800">
                <a:solidFill>
                  <a:schemeClr val="dk1"/>
                </a:solidFill>
                <a:latin typeface="Calibri"/>
                <a:ea typeface="Calibri"/>
                <a:cs typeface="Calibri"/>
                <a:sym typeface="Calibri"/>
              </a:rPr>
              <a:t> e</a:t>
            </a:r>
            <a:r>
              <a:rPr lang="it-IT" sz="2800">
                <a:solidFill>
                  <a:schemeClr val="accent2"/>
                </a:solidFill>
                <a:latin typeface="Calibri"/>
                <a:ea typeface="Calibri"/>
                <a:cs typeface="Calibri"/>
                <a:sym typeface="Calibri"/>
              </a:rPr>
              <a:t> desejos</a:t>
            </a:r>
            <a:endParaRPr sz="2800">
              <a:solidFill>
                <a:schemeClr val="dk1"/>
              </a:solidFill>
              <a:latin typeface="Calibri"/>
              <a:ea typeface="Calibri"/>
              <a:cs typeface="Calibri"/>
              <a:sym typeface="Calibri"/>
            </a:endParaRPr>
          </a:p>
          <a:p>
            <a:pPr indent="0" lvl="0" marL="449263" rtl="0" algn="l">
              <a:lnSpc>
                <a:spcPct val="100000"/>
              </a:lnSpc>
              <a:spcBef>
                <a:spcPts val="0"/>
              </a:spcBef>
              <a:spcAft>
                <a:spcPts val="0"/>
              </a:spcAft>
              <a:buClr>
                <a:schemeClr val="dk1"/>
              </a:buClr>
              <a:buSzPts val="2188"/>
              <a:buNone/>
            </a:pPr>
            <a:r>
              <a:t/>
            </a:r>
            <a:endParaRPr sz="2800">
              <a:solidFill>
                <a:schemeClr val="dk1"/>
              </a:solidFill>
              <a:latin typeface="Calibri"/>
              <a:ea typeface="Calibri"/>
              <a:cs typeface="Calibri"/>
              <a:sym typeface="Calibri"/>
            </a:endParaRPr>
          </a:p>
        </p:txBody>
      </p:sp>
      <p:sp>
        <p:nvSpPr>
          <p:cNvPr id="281" name="Google Shape;281;p55"/>
          <p:cNvSpPr/>
          <p:nvPr/>
        </p:nvSpPr>
        <p:spPr>
          <a:xfrm>
            <a:off x="2403420" y="6084758"/>
            <a:ext cx="8873263" cy="1200329"/>
          </a:xfrm>
          <a:prstGeom prst="rect">
            <a:avLst/>
          </a:prstGeom>
          <a:noFill/>
          <a:ln>
            <a:noFill/>
          </a:ln>
        </p:spPr>
        <p:txBody>
          <a:bodyPr anchorCtr="0" anchor="t" bIns="45700" lIns="91425" spcFirstLastPara="1" rIns="91425" wrap="square" tIns="45700">
            <a:spAutoFit/>
          </a:bodyPr>
          <a:lstStyle/>
          <a:p>
            <a:pPr indent="0" lvl="0" marL="449263" marR="0" rtl="0" algn="l">
              <a:lnSpc>
                <a:spcPct val="100000"/>
              </a:lnSpc>
              <a:spcBef>
                <a:spcPts val="0"/>
              </a:spcBef>
              <a:spcAft>
                <a:spcPts val="0"/>
              </a:spcAft>
              <a:buNone/>
            </a:pPr>
            <a:r>
              <a:rPr b="1" i="0" lang="it-IT" sz="2400" u="none" cap="none" strike="noStrike">
                <a:solidFill>
                  <a:schemeClr val="accent1"/>
                </a:solidFill>
                <a:latin typeface="Calibri"/>
                <a:ea typeface="Calibri"/>
                <a:cs typeface="Calibri"/>
                <a:sym typeface="Calibri"/>
              </a:rPr>
              <a:t>TODAS ESTAS AÇÕES AJUDARÃO AS CRIANÇAS A TORNAREM-SE </a:t>
            </a:r>
            <a:endParaRPr/>
          </a:p>
          <a:p>
            <a:pPr indent="0" lvl="0" marL="449263" marR="0" rtl="0" algn="l">
              <a:lnSpc>
                <a:spcPct val="100000"/>
              </a:lnSpc>
              <a:spcBef>
                <a:spcPts val="0"/>
              </a:spcBef>
              <a:spcAft>
                <a:spcPts val="0"/>
              </a:spcAft>
              <a:buNone/>
            </a:pPr>
            <a:r>
              <a:rPr b="1" i="0" lang="it-IT" sz="2400" u="none" cap="none" strike="noStrike">
                <a:solidFill>
                  <a:schemeClr val="accent1"/>
                </a:solidFill>
                <a:latin typeface="Calibri"/>
                <a:ea typeface="Calibri"/>
                <a:cs typeface="Calibri"/>
                <a:sym typeface="Calibri"/>
              </a:rPr>
              <a:t>ADULTOS FINANCEIRAMENTE RESPONSÁVEIS.</a:t>
            </a:r>
            <a:br>
              <a:rPr b="1" i="0" lang="it-IT" sz="2400" u="none" cap="none" strike="noStrike">
                <a:solidFill>
                  <a:schemeClr val="accent1"/>
                </a:solidFill>
                <a:latin typeface="Calibri"/>
                <a:ea typeface="Calibri"/>
                <a:cs typeface="Calibri"/>
                <a:sym typeface="Calibri"/>
              </a:rPr>
            </a:br>
            <a:endParaRPr b="1" i="0" sz="2400" u="none" cap="none" strike="noStrike">
              <a:solidFill>
                <a:schemeClr val="accent1"/>
              </a:solidFill>
              <a:latin typeface="Arial"/>
              <a:ea typeface="Arial"/>
              <a:cs typeface="Arial"/>
              <a:sym typeface="Arial"/>
            </a:endParaRPr>
          </a:p>
        </p:txBody>
      </p:sp>
      <p:pic>
        <p:nvPicPr>
          <p:cNvPr descr="wood, play, money, nostalgia, blue, paper, toy, grandma, product, apron, doll, art, drawing, euro, nostalgic, pension, save, children toys, savings book, bank note, pocket money, pension shortening, pension increase" id="282" name="Google Shape;282;p55"/>
          <p:cNvPicPr preferRelativeResize="0"/>
          <p:nvPr/>
        </p:nvPicPr>
        <p:blipFill rotWithShape="1">
          <a:blip r:embed="rId3">
            <a:alphaModFix/>
          </a:blip>
          <a:srcRect b="0" l="0" r="0" t="0"/>
          <a:stretch/>
        </p:blipFill>
        <p:spPr>
          <a:xfrm>
            <a:off x="9309902" y="2743199"/>
            <a:ext cx="2844227" cy="16806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3"/>
          <p:cNvSpPr txBox="1"/>
          <p:nvPr>
            <p:ph idx="2" type="body"/>
          </p:nvPr>
        </p:nvSpPr>
        <p:spPr>
          <a:xfrm>
            <a:off x="500064" y="657665"/>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Idade escolar: Banda desenhada do projeto Money Matters</a:t>
            </a:r>
            <a:endParaRPr/>
          </a:p>
        </p:txBody>
      </p:sp>
      <p:sp>
        <p:nvSpPr>
          <p:cNvPr id="288" name="Google Shape;288;p13"/>
          <p:cNvSpPr txBox="1"/>
          <p:nvPr/>
        </p:nvSpPr>
        <p:spPr>
          <a:xfrm>
            <a:off x="5866678" y="2844929"/>
            <a:ext cx="7159512"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800" u="none" cap="none" strike="noStrike">
                <a:solidFill>
                  <a:schemeClr val="dk1"/>
                </a:solidFill>
                <a:latin typeface="Calibri"/>
                <a:ea typeface="Calibri"/>
                <a:cs typeface="Calibri"/>
                <a:sym typeface="Calibri"/>
              </a:rPr>
              <a:t>Pode usar o </a:t>
            </a:r>
            <a:r>
              <a:rPr b="1" i="0" lang="it-IT" sz="2800" u="none" cap="none" strike="noStrike">
                <a:solidFill>
                  <a:srgbClr val="DF7E05"/>
                </a:solidFill>
                <a:latin typeface="Calibri"/>
                <a:ea typeface="Calibri"/>
                <a:cs typeface="Calibri"/>
                <a:sym typeface="Calibri"/>
              </a:rPr>
              <a:t>PLANEADOR DE ORÇAMENTO DO </a:t>
            </a:r>
            <a:r>
              <a:rPr b="1" i="0" lang="it-IT" sz="2800" u="none" cap="none" strike="noStrike">
                <a:solidFill>
                  <a:srgbClr val="C00000"/>
                </a:solidFill>
                <a:latin typeface="Calibri"/>
                <a:ea typeface="Calibri"/>
                <a:cs typeface="Calibri"/>
                <a:sym typeface="Calibri"/>
              </a:rPr>
              <a:t>MONEY MATTERS </a:t>
            </a:r>
            <a:r>
              <a:rPr b="1" i="0" lang="it-IT" sz="2800" u="none" cap="none" strike="noStrike">
                <a:solidFill>
                  <a:srgbClr val="DF7E05"/>
                </a:solidFill>
                <a:latin typeface="Calibri"/>
                <a:ea typeface="Calibri"/>
                <a:cs typeface="Calibri"/>
                <a:sym typeface="Calibri"/>
              </a:rPr>
              <a:t>!</a:t>
            </a:r>
            <a:endParaRPr/>
          </a:p>
          <a:p>
            <a:pPr indent="0" lvl="0" marL="0" marR="0" rtl="0" algn="l">
              <a:lnSpc>
                <a:spcPct val="100000"/>
              </a:lnSpc>
              <a:spcBef>
                <a:spcPts val="0"/>
              </a:spcBef>
              <a:spcAft>
                <a:spcPts val="0"/>
              </a:spcAft>
              <a:buNone/>
            </a:pPr>
            <a:r>
              <a:rPr b="1" i="0" lang="it-IT" sz="2800" u="none" cap="none" strike="noStrike">
                <a:solidFill>
                  <a:schemeClr val="accent6"/>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it-IT" sz="2800" u="none" cap="none" strike="noStrike">
                <a:solidFill>
                  <a:schemeClr val="dk1"/>
                </a:solidFill>
                <a:latin typeface="Calibri"/>
                <a:ea typeface="Calibri"/>
                <a:cs typeface="Calibri"/>
                <a:sym typeface="Calibri"/>
              </a:rPr>
              <a:t>Isto é útil para ensinar as crianças a gastar e economizar dinheiro todas as semanas/meses/etc</a:t>
            </a:r>
            <a:endParaRPr b="0" i="0" sz="2800" u="none" cap="none" strike="noStrike">
              <a:solidFill>
                <a:schemeClr val="dk1"/>
              </a:solidFill>
              <a:latin typeface="Calibri"/>
              <a:ea typeface="Calibri"/>
              <a:cs typeface="Calibri"/>
              <a:sym typeface="Calibri"/>
            </a:endParaRPr>
          </a:p>
        </p:txBody>
      </p:sp>
      <p:pic>
        <p:nvPicPr>
          <p:cNvPr descr="https://lh4.googleusercontent.com/aTQUYz7NuKSuEqfJPZTtKFteNmCve2iTznQVGC5TuY81t0z96te9eYUpYnUIWYFLk78clB0AoDS7kkotH_B2efflvMh7xNa5swub8JDovY_512bW_X3Bnyvu4lsl6TqbS5iqjwk" id="289" name="Google Shape;289;p13"/>
          <p:cNvPicPr preferRelativeResize="0"/>
          <p:nvPr/>
        </p:nvPicPr>
        <p:blipFill rotWithShape="1">
          <a:blip r:embed="rId3">
            <a:alphaModFix/>
          </a:blip>
          <a:srcRect b="0" l="0" r="0" t="0"/>
          <a:stretch/>
        </p:blipFill>
        <p:spPr>
          <a:xfrm>
            <a:off x="850232" y="1700464"/>
            <a:ext cx="4716379" cy="53730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6"/>
          <p:cNvSpPr txBox="1"/>
          <p:nvPr>
            <p:ph idx="2" type="body"/>
          </p:nvPr>
        </p:nvSpPr>
        <p:spPr>
          <a:xfrm>
            <a:off x="500064" y="58507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Idade escolar e adolescentes</a:t>
            </a:r>
            <a:endParaRPr/>
          </a:p>
        </p:txBody>
      </p:sp>
      <p:sp>
        <p:nvSpPr>
          <p:cNvPr id="295" name="Google Shape;295;p56"/>
          <p:cNvSpPr txBox="1"/>
          <p:nvPr>
            <p:ph idx="1" type="body"/>
          </p:nvPr>
        </p:nvSpPr>
        <p:spPr>
          <a:xfrm>
            <a:off x="592930" y="1378345"/>
            <a:ext cx="12331402" cy="1768475"/>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Clr>
                <a:schemeClr val="dk1"/>
              </a:buClr>
              <a:buSzPts val="2188"/>
              <a:buNone/>
            </a:pPr>
            <a:r>
              <a:rPr b="1" lang="it-IT" sz="3200">
                <a:solidFill>
                  <a:schemeClr val="accent1"/>
                </a:solidFill>
                <a:latin typeface="Calibri"/>
                <a:ea typeface="Calibri"/>
                <a:cs typeface="Calibri"/>
                <a:sym typeface="Calibri"/>
              </a:rPr>
              <a:t>13-18 ANOS: </a:t>
            </a:r>
            <a:r>
              <a:rPr lang="it-IT" sz="2800">
                <a:solidFill>
                  <a:schemeClr val="dk1"/>
                </a:solidFill>
                <a:latin typeface="Calibri"/>
                <a:ea typeface="Calibri"/>
                <a:cs typeface="Calibri"/>
                <a:sym typeface="Calibri"/>
              </a:rPr>
              <a:t>os adolescentes são maduros o suficiente para aprender diferentes conceitos financeiros tais como:</a:t>
            </a:r>
            <a:endParaRPr b="1" sz="2800">
              <a:solidFill>
                <a:schemeClr val="accent2"/>
              </a:solidFill>
            </a:endParaRPr>
          </a:p>
          <a:p>
            <a:pPr indent="-325818" lvl="0" marL="900113" rtl="0" algn="l">
              <a:lnSpc>
                <a:spcPct val="150000"/>
              </a:lnSpc>
              <a:spcBef>
                <a:spcPts val="0"/>
              </a:spcBef>
              <a:spcAft>
                <a:spcPts val="0"/>
              </a:spcAft>
              <a:buClr>
                <a:schemeClr val="dk1"/>
              </a:buClr>
              <a:buSzPts val="1969"/>
              <a:buFont typeface="Noto Sans Symbols"/>
              <a:buNone/>
            </a:pPr>
            <a:r>
              <a:t/>
            </a:r>
            <a:endParaRPr sz="1600"/>
          </a:p>
          <a:p>
            <a:pPr indent="-318262" lvl="0" marL="457200" rtl="0" algn="l">
              <a:lnSpc>
                <a:spcPct val="100000"/>
              </a:lnSpc>
              <a:spcBef>
                <a:spcPts val="0"/>
              </a:spcBef>
              <a:spcAft>
                <a:spcPts val="0"/>
              </a:spcAft>
              <a:buClr>
                <a:schemeClr val="dk1"/>
              </a:buClr>
              <a:buSzPts val="2188"/>
              <a:buFont typeface="Arial"/>
              <a:buNone/>
            </a:pPr>
            <a:r>
              <a:t/>
            </a:r>
            <a:endParaRPr sz="2000"/>
          </a:p>
        </p:txBody>
      </p:sp>
      <p:sp>
        <p:nvSpPr>
          <p:cNvPr id="296" name="Google Shape;296;p56"/>
          <p:cNvSpPr/>
          <p:nvPr/>
        </p:nvSpPr>
        <p:spPr>
          <a:xfrm>
            <a:off x="502499" y="2479794"/>
            <a:ext cx="10614679" cy="589072"/>
          </a:xfrm>
          <a:prstGeom prst="rect">
            <a:avLst/>
          </a:prstGeom>
          <a:noFill/>
          <a:ln>
            <a:noFill/>
          </a:ln>
        </p:spPr>
        <p:txBody>
          <a:bodyPr anchorCtr="0" anchor="t" bIns="45700" lIns="91425" spcFirstLastPara="1" rIns="91425" wrap="square" tIns="45700">
            <a:spAutoFit/>
          </a:bodyPr>
          <a:lstStyle/>
          <a:p>
            <a:pPr indent="-342900" lvl="0" marL="792163" marR="0" rtl="0" algn="l">
              <a:lnSpc>
                <a:spcPct val="150000"/>
              </a:lnSpc>
              <a:spcBef>
                <a:spcPts val="0"/>
              </a:spcBef>
              <a:spcAft>
                <a:spcPts val="0"/>
              </a:spcAft>
              <a:buClr>
                <a:schemeClr val="dk1"/>
              </a:buClr>
              <a:buSzPts val="1969"/>
              <a:buFont typeface="Arial"/>
              <a:buChar char="•"/>
            </a:pPr>
            <a:r>
              <a:rPr b="0" i="0" lang="it-IT" sz="2400" u="none" cap="none" strike="noStrike">
                <a:solidFill>
                  <a:schemeClr val="dk2"/>
                </a:solidFill>
                <a:latin typeface="Calibri"/>
                <a:ea typeface="Calibri"/>
                <a:cs typeface="Calibri"/>
                <a:sym typeface="Calibri"/>
              </a:rPr>
              <a:t> a importância de não ser fortemente influenciado pela </a:t>
            </a:r>
            <a:r>
              <a:rPr b="1" i="0" lang="it-IT" sz="2400" u="none" cap="none" strike="noStrike">
                <a:solidFill>
                  <a:schemeClr val="accent2"/>
                </a:solidFill>
                <a:latin typeface="Calibri"/>
                <a:ea typeface="Calibri"/>
                <a:cs typeface="Calibri"/>
                <a:sym typeface="Calibri"/>
              </a:rPr>
              <a:t>publicidade</a:t>
            </a:r>
            <a:endParaRPr b="0" i="0" sz="2400" u="sng" cap="none" strike="noStrike">
              <a:solidFill>
                <a:schemeClr val="accent2"/>
              </a:solidFill>
              <a:latin typeface="Calibri"/>
              <a:ea typeface="Calibri"/>
              <a:cs typeface="Calibri"/>
              <a:sym typeface="Calibri"/>
            </a:endParaRPr>
          </a:p>
        </p:txBody>
      </p:sp>
      <p:sp>
        <p:nvSpPr>
          <p:cNvPr id="297" name="Google Shape;297;p56"/>
          <p:cNvSpPr/>
          <p:nvPr/>
        </p:nvSpPr>
        <p:spPr>
          <a:xfrm>
            <a:off x="925247" y="3233935"/>
            <a:ext cx="11301434"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it-IT" sz="2400" u="none" cap="none" strike="noStrike">
                <a:solidFill>
                  <a:schemeClr val="dk2"/>
                </a:solidFill>
                <a:latin typeface="Calibri"/>
                <a:ea typeface="Calibri"/>
                <a:cs typeface="Calibri"/>
                <a:sym typeface="Calibri"/>
              </a:rPr>
              <a:t> </a:t>
            </a:r>
            <a:r>
              <a:rPr b="1" i="0" lang="it-IT" sz="2400" u="none" cap="none" strike="noStrike">
                <a:solidFill>
                  <a:schemeClr val="accent2"/>
                </a:solidFill>
                <a:latin typeface="Calibri"/>
                <a:ea typeface="Calibri"/>
                <a:cs typeface="Calibri"/>
                <a:sym typeface="Calibri"/>
              </a:rPr>
              <a:t>gestão de dinheiro </a:t>
            </a:r>
            <a:r>
              <a:rPr b="0" i="0" lang="it-IT" sz="2400" u="none" cap="none" strike="noStrike">
                <a:solidFill>
                  <a:schemeClr val="dk1"/>
                </a:solidFill>
                <a:latin typeface="Calibri"/>
                <a:ea typeface="Calibri"/>
                <a:cs typeface="Calibri"/>
                <a:sym typeface="Calibri"/>
              </a:rPr>
              <a:t>e </a:t>
            </a:r>
            <a:r>
              <a:rPr b="0" i="0" lang="it-IT" sz="2400" u="none" cap="none" strike="noStrike">
                <a:solidFill>
                  <a:schemeClr val="dk2"/>
                </a:solidFill>
                <a:latin typeface="Calibri"/>
                <a:ea typeface="Calibri"/>
                <a:cs typeface="Calibri"/>
                <a:sym typeface="Calibri"/>
              </a:rPr>
              <a:t>o </a:t>
            </a:r>
            <a:r>
              <a:rPr b="1" i="0" lang="it-IT" sz="2400" u="none" cap="none" strike="noStrike">
                <a:solidFill>
                  <a:schemeClr val="accent2"/>
                </a:solidFill>
                <a:latin typeface="Calibri"/>
                <a:ea typeface="Calibri"/>
                <a:cs typeface="Calibri"/>
                <a:sym typeface="Calibri"/>
              </a:rPr>
              <a:t>perigo das dívidas</a:t>
            </a:r>
            <a:endParaRPr b="1" i="0" sz="2400" u="none" cap="none" strike="noStrike">
              <a:solidFill>
                <a:schemeClr val="accent2"/>
              </a:solidFill>
              <a:latin typeface="Calibri"/>
              <a:ea typeface="Calibri"/>
              <a:cs typeface="Calibri"/>
              <a:sym typeface="Calibri"/>
            </a:endParaRPr>
          </a:p>
        </p:txBody>
      </p:sp>
      <p:sp>
        <p:nvSpPr>
          <p:cNvPr id="298" name="Google Shape;298;p56"/>
          <p:cNvSpPr/>
          <p:nvPr/>
        </p:nvSpPr>
        <p:spPr>
          <a:xfrm>
            <a:off x="541463" y="3875779"/>
            <a:ext cx="12310071" cy="589072"/>
          </a:xfrm>
          <a:prstGeom prst="rect">
            <a:avLst/>
          </a:prstGeom>
          <a:noFill/>
          <a:ln>
            <a:noFill/>
          </a:ln>
        </p:spPr>
        <p:txBody>
          <a:bodyPr anchorCtr="0" anchor="t" bIns="45700" lIns="91425" spcFirstLastPara="1" rIns="91425" wrap="square" tIns="45700">
            <a:spAutoFit/>
          </a:bodyPr>
          <a:lstStyle/>
          <a:p>
            <a:pPr indent="-342900" lvl="0" marL="792163" marR="0" rtl="0" algn="l">
              <a:lnSpc>
                <a:spcPct val="150000"/>
              </a:lnSpc>
              <a:spcBef>
                <a:spcPts val="0"/>
              </a:spcBef>
              <a:spcAft>
                <a:spcPts val="0"/>
              </a:spcAft>
              <a:buClr>
                <a:schemeClr val="dk1"/>
              </a:buClr>
              <a:buSzPts val="1969"/>
              <a:buFont typeface="Arial"/>
              <a:buChar char="•"/>
            </a:pPr>
            <a:r>
              <a:rPr b="1" i="0" lang="it-IT" sz="2400" u="none" cap="none" strike="noStrike">
                <a:solidFill>
                  <a:schemeClr val="accent2"/>
                </a:solidFill>
                <a:latin typeface="Calibri"/>
                <a:ea typeface="Calibri"/>
                <a:cs typeface="Calibri"/>
                <a:sym typeface="Calibri"/>
              </a:rPr>
              <a:t>Planeamento </a:t>
            </a:r>
            <a:r>
              <a:rPr b="0" i="0" lang="it-IT" sz="2400" u="none" cap="none" strike="noStrike">
                <a:solidFill>
                  <a:schemeClr val="dk1"/>
                </a:solidFill>
                <a:latin typeface="Calibri"/>
                <a:ea typeface="Calibri"/>
                <a:cs typeface="Calibri"/>
                <a:sym typeface="Calibri"/>
              </a:rPr>
              <a:t>e </a:t>
            </a:r>
            <a:r>
              <a:rPr b="1" i="0" lang="it-IT" sz="2400" u="none" cap="none" strike="noStrike">
                <a:solidFill>
                  <a:schemeClr val="accent2"/>
                </a:solidFill>
                <a:latin typeface="Calibri"/>
                <a:ea typeface="Calibri"/>
                <a:cs typeface="Calibri"/>
                <a:sym typeface="Calibri"/>
              </a:rPr>
              <a:t>orçamentação</a:t>
            </a:r>
            <a:endParaRPr b="0" i="0" sz="2400" u="none" cap="none" strike="noStrike">
              <a:solidFill>
                <a:schemeClr val="dk2"/>
              </a:solidFill>
              <a:highlight>
                <a:srgbClr val="FFFF00"/>
              </a:highlight>
              <a:latin typeface="Calibri"/>
              <a:ea typeface="Calibri"/>
              <a:cs typeface="Calibri"/>
              <a:sym typeface="Calibri"/>
            </a:endParaRPr>
          </a:p>
        </p:txBody>
      </p:sp>
      <p:sp>
        <p:nvSpPr>
          <p:cNvPr id="299" name="Google Shape;299;p56"/>
          <p:cNvSpPr/>
          <p:nvPr/>
        </p:nvSpPr>
        <p:spPr>
          <a:xfrm>
            <a:off x="0" y="4784195"/>
            <a:ext cx="12851534" cy="1945469"/>
          </a:xfrm>
          <a:prstGeom prst="rect">
            <a:avLst/>
          </a:prstGeom>
          <a:noFill/>
          <a:ln>
            <a:noFill/>
          </a:ln>
        </p:spPr>
        <p:txBody>
          <a:bodyPr anchorCtr="0" anchor="t" bIns="45700" lIns="91425" spcFirstLastPara="1" rIns="91425" wrap="square" tIns="45700">
            <a:spAutoFit/>
          </a:bodyPr>
          <a:lstStyle/>
          <a:p>
            <a:pPr indent="0" lvl="0" marL="449263" marR="0" rtl="0" algn="l">
              <a:lnSpc>
                <a:spcPct val="150000"/>
              </a:lnSpc>
              <a:spcBef>
                <a:spcPts val="0"/>
              </a:spcBef>
              <a:spcAft>
                <a:spcPts val="0"/>
              </a:spcAft>
              <a:buNone/>
            </a:pPr>
            <a:r>
              <a:rPr b="0" i="0" lang="it-IT" sz="2400" u="sng" cap="none" strike="noStrike">
                <a:solidFill>
                  <a:srgbClr val="002060"/>
                </a:solidFill>
                <a:latin typeface="Calibri"/>
                <a:ea typeface="Calibri"/>
                <a:cs typeface="Calibri"/>
                <a:sym typeface="Calibri"/>
                <a:hlinkClick r:id="rId3">
                  <a:extLst>
                    <a:ext uri="{A12FA001-AC4F-418D-AE19-62706E023703}">
                      <ahyp:hlinkClr val="tx"/>
                    </a:ext>
                  </a:extLst>
                </a:hlinkClick>
              </a:rPr>
              <a:t>RECURSOS ÚTEIS : </a:t>
            </a:r>
            <a:endParaRPr/>
          </a:p>
          <a:p>
            <a:pPr indent="0" lvl="0" marL="449263" marR="0" rtl="0" algn="l">
              <a:lnSpc>
                <a:spcPct val="150000"/>
              </a:lnSpc>
              <a:spcBef>
                <a:spcPts val="0"/>
              </a:spcBef>
              <a:spcAft>
                <a:spcPts val="0"/>
              </a:spcAft>
              <a:buNone/>
            </a:pPr>
            <a:r>
              <a:rPr b="0" i="0" lang="it-IT" sz="2400" u="sng" cap="none" strike="noStrike">
                <a:solidFill>
                  <a:srgbClr val="002060"/>
                </a:solidFill>
                <a:latin typeface="Calibri"/>
                <a:ea typeface="Calibri"/>
                <a:cs typeface="Calibri"/>
                <a:sym typeface="Calibri"/>
                <a:hlinkClick r:id="rId4">
                  <a:extLst>
                    <a:ext uri="{A12FA001-AC4F-418D-AE19-62706E023703}">
                      <ahyp:hlinkClr val="tx"/>
                    </a:ext>
                  </a:extLst>
                </a:hlinkClick>
              </a:rPr>
              <a:t>https://moneymatters.ccpc.ie/wp-content/uploads/2020/09/2020.09.10-S4-Case-Study-Alex.pdf</a:t>
            </a:r>
            <a:endParaRPr b="0" i="0" sz="2400" u="none" cap="none" strike="noStrike">
              <a:solidFill>
                <a:srgbClr val="002060"/>
              </a:solidFill>
              <a:latin typeface="Calibri"/>
              <a:ea typeface="Calibri"/>
              <a:cs typeface="Calibri"/>
              <a:sym typeface="Calibri"/>
            </a:endParaRPr>
          </a:p>
          <a:p>
            <a:pPr indent="0" lvl="0" marL="449263" marR="0" rtl="0" algn="ctr">
              <a:lnSpc>
                <a:spcPct val="150000"/>
              </a:lnSpc>
              <a:spcBef>
                <a:spcPts val="0"/>
              </a:spcBef>
              <a:spcAft>
                <a:spcPts val="0"/>
              </a:spcAft>
              <a:buNone/>
            </a:pPr>
            <a:r>
              <a:rPr b="1" i="0" lang="it-IT" sz="3600" u="none" cap="none" strike="noStrike">
                <a:solidFill>
                  <a:srgbClr val="FF0000"/>
                </a:solidFill>
                <a:latin typeface="Calibri"/>
                <a:ea typeface="Calibri"/>
                <a:cs typeface="Calibri"/>
                <a:sym typeface="Calibri"/>
              </a:rPr>
              <a:t>SALA DE FUGA DO PROJETO MONEY MATTERS!!!</a:t>
            </a:r>
            <a:endParaRPr b="1" i="0" sz="3600" u="none" cap="none" strike="noStrike">
              <a:solidFill>
                <a:srgbClr val="FF0000"/>
              </a:solidFill>
              <a:highlight>
                <a:srgbClr val="FFFF00"/>
              </a:highlight>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7"/>
          <p:cNvSpPr txBox="1"/>
          <p:nvPr>
            <p:ph idx="2" type="body"/>
          </p:nvPr>
        </p:nvSpPr>
        <p:spPr>
          <a:xfrm>
            <a:off x="500064" y="42706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Jovens adultos</a:t>
            </a:r>
            <a:endParaRPr/>
          </a:p>
        </p:txBody>
      </p:sp>
      <p:sp>
        <p:nvSpPr>
          <p:cNvPr id="305" name="Google Shape;305;p57"/>
          <p:cNvSpPr txBox="1"/>
          <p:nvPr>
            <p:ph idx="1" type="body"/>
          </p:nvPr>
        </p:nvSpPr>
        <p:spPr>
          <a:xfrm>
            <a:off x="500064" y="1507162"/>
            <a:ext cx="12331402" cy="4909680"/>
          </a:xfrm>
          <a:prstGeom prst="rect">
            <a:avLst/>
          </a:prstGeom>
          <a:noFill/>
          <a:ln>
            <a:noFill/>
          </a:ln>
        </p:spPr>
        <p:txBody>
          <a:bodyPr anchorCtr="0" anchor="t" bIns="45700" lIns="72000" spcFirstLastPara="1" rIns="72000" wrap="square" tIns="45700">
            <a:noAutofit/>
          </a:bodyPr>
          <a:lstStyle/>
          <a:p>
            <a:pPr indent="-457200" lvl="0" marL="457200" rtl="0" algn="l">
              <a:lnSpc>
                <a:spcPct val="150000"/>
              </a:lnSpc>
              <a:spcBef>
                <a:spcPts val="0"/>
              </a:spcBef>
              <a:spcAft>
                <a:spcPts val="0"/>
              </a:spcAft>
              <a:buSzPts val="2188"/>
              <a:buFont typeface="Arial"/>
              <a:buChar char="•"/>
            </a:pPr>
            <a:r>
              <a:rPr b="1" lang="it-IT" sz="3200">
                <a:solidFill>
                  <a:schemeClr val="accent1"/>
                </a:solidFill>
                <a:latin typeface="Calibri"/>
                <a:ea typeface="Calibri"/>
                <a:cs typeface="Calibri"/>
                <a:sym typeface="Calibri"/>
              </a:rPr>
              <a:t>19 ANOS OU MAIS </a:t>
            </a:r>
            <a:r>
              <a:rPr lang="it-IT" sz="2800">
                <a:solidFill>
                  <a:srgbClr val="002060"/>
                </a:solidFill>
                <a:latin typeface="Calibri"/>
                <a:ea typeface="Calibri"/>
                <a:cs typeface="Calibri"/>
                <a:sym typeface="Calibri"/>
              </a:rPr>
              <a:t>são jovens adultos e </a:t>
            </a:r>
            <a:r>
              <a:rPr lang="it-IT" sz="2800">
                <a:solidFill>
                  <a:schemeClr val="dk1"/>
                </a:solidFill>
              </a:rPr>
              <a:t>a "criança" iniciou um caminho para a independência dos pais. Neste período podem pedir </a:t>
            </a:r>
            <a:r>
              <a:rPr b="1" lang="it-IT" sz="2800">
                <a:solidFill>
                  <a:schemeClr val="accent2"/>
                </a:solidFill>
              </a:rPr>
              <a:t>mais dinheiro </a:t>
            </a:r>
            <a:r>
              <a:rPr lang="it-IT" sz="2800">
                <a:solidFill>
                  <a:schemeClr val="dk1"/>
                </a:solidFill>
              </a:rPr>
              <a:t>sair com os amigos ou comprar algo que queiram. </a:t>
            </a:r>
            <a:endParaRPr sz="2800">
              <a:solidFill>
                <a:schemeClr val="dk1"/>
              </a:solidFill>
            </a:endParaRPr>
          </a:p>
          <a:p>
            <a:pPr indent="-457200" lvl="0" marL="457200" rtl="0" algn="l">
              <a:lnSpc>
                <a:spcPct val="150000"/>
              </a:lnSpc>
              <a:spcBef>
                <a:spcPts val="0"/>
              </a:spcBef>
              <a:spcAft>
                <a:spcPts val="0"/>
              </a:spcAft>
              <a:buSzPts val="2188"/>
              <a:buFont typeface="Arial"/>
              <a:buChar char="•"/>
            </a:pPr>
            <a:r>
              <a:rPr lang="it-IT" sz="2800">
                <a:solidFill>
                  <a:schemeClr val="dk1"/>
                </a:solidFill>
              </a:rPr>
              <a:t>Eles podem ser encorajados a fazer um </a:t>
            </a:r>
            <a:r>
              <a:rPr b="1" lang="it-IT" sz="2800">
                <a:solidFill>
                  <a:schemeClr val="accent6"/>
                </a:solidFill>
              </a:rPr>
              <a:t>trabalho a tempo parcial </a:t>
            </a:r>
            <a:r>
              <a:rPr lang="it-IT" sz="2800">
                <a:solidFill>
                  <a:schemeClr val="dk1"/>
                </a:solidFill>
              </a:rPr>
              <a:t>para entender que eles têm que ganhar dinheiro e é melhor não o desperdiçar.</a:t>
            </a:r>
            <a:endParaRPr sz="2800">
              <a:solidFill>
                <a:schemeClr val="dk1"/>
              </a:solidFill>
            </a:endParaRPr>
          </a:p>
          <a:p>
            <a:pPr indent="-457200" lvl="0" marL="457200" rtl="0" algn="l">
              <a:lnSpc>
                <a:spcPct val="150000"/>
              </a:lnSpc>
              <a:spcBef>
                <a:spcPts val="0"/>
              </a:spcBef>
              <a:spcAft>
                <a:spcPts val="0"/>
              </a:spcAft>
              <a:buSzPts val="2188"/>
              <a:buFont typeface="Arial"/>
              <a:buChar char="•"/>
            </a:pPr>
            <a:r>
              <a:rPr lang="it-IT" sz="2800">
                <a:solidFill>
                  <a:schemeClr val="dk1"/>
                </a:solidFill>
              </a:rPr>
              <a:t>É importante ensiná-los a economizar e gerir o seu dinheiro de forma eficaz e possivelmente usar um </a:t>
            </a:r>
            <a:r>
              <a:rPr b="1" lang="it-IT" sz="2800">
                <a:solidFill>
                  <a:schemeClr val="accent2"/>
                </a:solidFill>
              </a:rPr>
              <a:t>PLANO </a:t>
            </a:r>
            <a:r>
              <a:rPr lang="it-IT" sz="2800">
                <a:solidFill>
                  <a:schemeClr val="dk1"/>
                </a:solidFill>
              </a:rPr>
              <a:t>pessoal</a:t>
            </a:r>
            <a:r>
              <a:rPr b="1" lang="it-IT" sz="2800">
                <a:solidFill>
                  <a:schemeClr val="accent2"/>
                </a:solidFill>
              </a:rPr>
              <a:t>.</a:t>
            </a:r>
            <a:endParaRPr/>
          </a:p>
          <a:p>
            <a:pPr indent="0" lvl="0" marL="0" rtl="0" algn="ctr">
              <a:lnSpc>
                <a:spcPct val="150000"/>
              </a:lnSpc>
              <a:spcBef>
                <a:spcPts val="0"/>
              </a:spcBef>
              <a:spcAft>
                <a:spcPts val="0"/>
              </a:spcAft>
              <a:buSzPts val="2188"/>
              <a:buNone/>
            </a:pPr>
            <a:r>
              <a:rPr b="1" lang="it-IT" sz="3600">
                <a:solidFill>
                  <a:srgbClr val="FF0000"/>
                </a:solidFill>
              </a:rPr>
              <a:t>APP DO PROJETO MONEY MATTERS!!!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8"/>
          <p:cNvSpPr txBox="1"/>
          <p:nvPr>
            <p:ph type="title"/>
          </p:nvPr>
        </p:nvSpPr>
        <p:spPr>
          <a:xfrm>
            <a:off x="502500" y="432159"/>
            <a:ext cx="12330000" cy="1065337"/>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None/>
            </a:pPr>
            <a:r>
              <a:rPr lang="it-IT" sz="3600">
                <a:solidFill>
                  <a:srgbClr val="097D74"/>
                </a:solidFill>
              </a:rPr>
              <a:t>Tarefas de autoestudo:</a:t>
            </a:r>
            <a:endParaRPr/>
          </a:p>
        </p:txBody>
      </p:sp>
      <p:sp>
        <p:nvSpPr>
          <p:cNvPr id="311" name="Google Shape;311;p58"/>
          <p:cNvSpPr txBox="1"/>
          <p:nvPr/>
        </p:nvSpPr>
        <p:spPr>
          <a:xfrm>
            <a:off x="1567976" y="1586178"/>
            <a:ext cx="9964645" cy="255454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97D74"/>
              </a:buClr>
              <a:buSzPts val="3200"/>
              <a:buFont typeface="Arial"/>
              <a:buChar char="•"/>
            </a:pPr>
            <a:r>
              <a:rPr b="1" i="0" lang="it-IT" sz="3200" u="none" cap="none" strike="noStrike">
                <a:solidFill>
                  <a:srgbClr val="097D74"/>
                </a:solidFill>
                <a:latin typeface="Calibri"/>
                <a:ea typeface="Calibri"/>
                <a:cs typeface="Calibri"/>
                <a:sym typeface="Calibri"/>
              </a:rPr>
              <a:t>Explore os links da atividade M5.3.</a:t>
            </a:r>
            <a:endParaRPr/>
          </a:p>
          <a:p>
            <a:pPr indent="-342900" lvl="0" marL="342900" marR="0" rtl="0" algn="l">
              <a:lnSpc>
                <a:spcPct val="100000"/>
              </a:lnSpc>
              <a:spcBef>
                <a:spcPts val="0"/>
              </a:spcBef>
              <a:spcAft>
                <a:spcPts val="0"/>
              </a:spcAft>
              <a:buClr>
                <a:srgbClr val="097D74"/>
              </a:buClr>
              <a:buSzPts val="3200"/>
              <a:buFont typeface="Arial"/>
              <a:buChar char="•"/>
            </a:pPr>
            <a:r>
              <a:rPr b="1" i="0" lang="it-IT" sz="3200" u="none" cap="none" strike="noStrike">
                <a:solidFill>
                  <a:srgbClr val="097D74"/>
                </a:solidFill>
                <a:latin typeface="Calibri"/>
                <a:ea typeface="Calibri"/>
                <a:cs typeface="Calibri"/>
                <a:sym typeface="Calibri"/>
              </a:rPr>
              <a:t>Explore os materiais de treino de indução dos pais para as sessões 7 e 8.</a:t>
            </a:r>
            <a:br>
              <a:rPr b="1" i="0" lang="it-IT" sz="3200" u="none" cap="none" strike="noStrike">
                <a:solidFill>
                  <a:srgbClr val="097D74"/>
                </a:solidFill>
                <a:latin typeface="Calibri"/>
                <a:ea typeface="Calibri"/>
                <a:cs typeface="Calibri"/>
                <a:sym typeface="Calibri"/>
              </a:rPr>
            </a:br>
            <a:r>
              <a:rPr b="1" i="0" lang="it-IT" sz="3200" u="none" cap="none" strike="noStrike">
                <a:solidFill>
                  <a:srgbClr val="097D74"/>
                </a:solidFill>
                <a:latin typeface="Calibri"/>
                <a:ea typeface="Calibri"/>
                <a:cs typeface="Calibri"/>
                <a:sym typeface="Calibri"/>
              </a:rPr>
              <a:t>Vá à Biblioteca de Literacia Financeira onlinepara completar os disitintivos Digitais para o Módulo 5.</a:t>
            </a:r>
            <a:endParaRPr b="1" i="0" sz="3200" u="none" cap="none" strike="noStrike">
              <a:solidFill>
                <a:srgbClr val="097D74"/>
              </a:solidFill>
              <a:latin typeface="Calibri"/>
              <a:ea typeface="Calibri"/>
              <a:cs typeface="Calibri"/>
              <a:sym typeface="Calibri"/>
            </a:endParaRPr>
          </a:p>
        </p:txBody>
      </p:sp>
      <p:pic>
        <p:nvPicPr>
          <p:cNvPr id="312" name="Google Shape;312;p58"/>
          <p:cNvPicPr preferRelativeResize="0"/>
          <p:nvPr/>
        </p:nvPicPr>
        <p:blipFill rotWithShape="1">
          <a:blip r:embed="rId3">
            <a:alphaModFix/>
          </a:blip>
          <a:srcRect b="0" l="0" r="0" t="0"/>
          <a:stretch/>
        </p:blipFill>
        <p:spPr>
          <a:xfrm>
            <a:off x="3223577" y="4229405"/>
            <a:ext cx="2590165" cy="2592705"/>
          </a:xfrm>
          <a:prstGeom prst="rect">
            <a:avLst/>
          </a:prstGeom>
          <a:noFill/>
          <a:ln>
            <a:noFill/>
          </a:ln>
        </p:spPr>
      </p:pic>
      <p:pic>
        <p:nvPicPr>
          <p:cNvPr id="313" name="Google Shape;313;p58"/>
          <p:cNvPicPr preferRelativeResize="0"/>
          <p:nvPr/>
        </p:nvPicPr>
        <p:blipFill rotWithShape="1">
          <a:blip r:embed="rId4">
            <a:alphaModFix/>
          </a:blip>
          <a:srcRect b="0" l="0" r="0" t="0"/>
          <a:stretch/>
        </p:blipFill>
        <p:spPr>
          <a:xfrm>
            <a:off x="6550298" y="4235973"/>
            <a:ext cx="2590800" cy="2590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9"/>
          <p:cNvSpPr txBox="1"/>
          <p:nvPr>
            <p:ph type="ctrTitle"/>
          </p:nvPr>
        </p:nvSpPr>
        <p:spPr>
          <a:xfrm>
            <a:off x="310399" y="2955190"/>
            <a:ext cx="6357101" cy="1060949"/>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SzPts val="2800"/>
              <a:buNone/>
            </a:pPr>
            <a:r>
              <a:rPr lang="it-IT"/>
              <a:t>Obrigado por estar presente, esperamos considere útil.</a:t>
            </a:r>
            <a:br>
              <a:rPr lang="it-IT"/>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9"/>
          <p:cNvSpPr txBox="1"/>
          <p:nvPr>
            <p:ph idx="2" type="body"/>
          </p:nvPr>
        </p:nvSpPr>
        <p:spPr>
          <a:xfrm>
            <a:off x="1011270" y="204366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O que são as competências de numeracia e a sua relação com a literacia financeira</a:t>
            </a:r>
            <a:endParaRPr/>
          </a:p>
        </p:txBody>
      </p:sp>
      <p:sp>
        <p:nvSpPr>
          <p:cNvPr id="73" name="Google Shape;73;p29"/>
          <p:cNvSpPr txBox="1"/>
          <p:nvPr>
            <p:ph idx="1" type="body"/>
          </p:nvPr>
        </p:nvSpPr>
        <p:spPr>
          <a:xfrm>
            <a:off x="1011270" y="372784"/>
            <a:ext cx="11826005" cy="1456016"/>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b="1" lang="it-IT" sz="3200">
                <a:solidFill>
                  <a:srgbClr val="097D74"/>
                </a:solidFill>
              </a:rPr>
              <a:t>Atividade M5.1    </a:t>
            </a:r>
            <a:endParaRPr/>
          </a:p>
          <a:p>
            <a:pPr indent="0" lvl="0" marL="0" rtl="0" algn="l">
              <a:lnSpc>
                <a:spcPct val="150000"/>
              </a:lnSpc>
              <a:spcBef>
                <a:spcPts val="0"/>
              </a:spcBef>
              <a:spcAft>
                <a:spcPts val="0"/>
              </a:spcAft>
              <a:buSzPts val="2100"/>
              <a:buNone/>
            </a:pPr>
            <a:r>
              <a:rPr b="1" lang="it-IT" sz="3200">
                <a:solidFill>
                  <a:srgbClr val="097D74"/>
                </a:solidFill>
              </a:rPr>
              <a:t>Quebra-gelo   Competências em numeracia </a:t>
            </a:r>
            <a:endParaRPr b="1" sz="3200">
              <a:solidFill>
                <a:schemeClr val="accent1"/>
              </a:solidFill>
            </a:endParaRPr>
          </a:p>
          <a:p>
            <a:pPr indent="0" lvl="0" marL="0" rtl="0" algn="l">
              <a:lnSpc>
                <a:spcPct val="150000"/>
              </a:lnSpc>
              <a:spcBef>
                <a:spcPts val="0"/>
              </a:spcBef>
              <a:spcAft>
                <a:spcPts val="0"/>
              </a:spcAft>
              <a:buSzPts val="2100"/>
              <a:buNone/>
            </a:pPr>
            <a:r>
              <a:t/>
            </a:r>
            <a:endParaRPr b="1" sz="3200">
              <a:solidFill>
                <a:schemeClr val="accent1"/>
              </a:solidFill>
            </a:endParaRPr>
          </a:p>
          <a:p>
            <a:pPr indent="0" lvl="0" marL="0" rtl="0" algn="l">
              <a:lnSpc>
                <a:spcPct val="150000"/>
              </a:lnSpc>
              <a:spcBef>
                <a:spcPts val="0"/>
              </a:spcBef>
              <a:spcAft>
                <a:spcPts val="0"/>
              </a:spcAft>
              <a:buSzPts val="2100"/>
              <a:buNone/>
            </a:pPr>
            <a:r>
              <a:rPr b="1" lang="it-IT" sz="3200">
                <a:solidFill>
                  <a:schemeClr val="accent1"/>
                </a:solidFill>
              </a:rPr>
              <a:t>No nosso dia-a-dia precisamos de fazer diferentes tipos de cálculos.</a:t>
            </a:r>
            <a:br>
              <a:rPr b="1" lang="it-IT" sz="3200">
                <a:solidFill>
                  <a:schemeClr val="accent1"/>
                </a:solidFill>
              </a:rPr>
            </a:br>
            <a:r>
              <a:rPr b="1" lang="it-IT" sz="3200">
                <a:solidFill>
                  <a:schemeClr val="accent1"/>
                </a:solidFill>
              </a:rPr>
              <a:t>O que fez esta manhã?</a:t>
            </a:r>
            <a:endParaRPr b="1" sz="3200">
              <a:solidFill>
                <a:schemeClr val="accent1"/>
              </a:solidFill>
            </a:endParaRPr>
          </a:p>
        </p:txBody>
      </p:sp>
      <p:pic>
        <p:nvPicPr>
          <p:cNvPr descr="Signora con i sacchetti di shopping" id="74" name="Google Shape;74;p29"/>
          <p:cNvPicPr preferRelativeResize="0"/>
          <p:nvPr/>
        </p:nvPicPr>
        <p:blipFill rotWithShape="1">
          <a:blip r:embed="rId3">
            <a:alphaModFix/>
          </a:blip>
          <a:srcRect b="9850" l="0" r="0" t="0"/>
          <a:stretch/>
        </p:blipFill>
        <p:spPr>
          <a:xfrm>
            <a:off x="514384" y="4170669"/>
            <a:ext cx="3285969" cy="2962247"/>
          </a:xfrm>
          <a:prstGeom prst="rect">
            <a:avLst/>
          </a:prstGeom>
          <a:noFill/>
          <a:ln>
            <a:noFill/>
          </a:ln>
        </p:spPr>
      </p:pic>
      <p:pic>
        <p:nvPicPr>
          <p:cNvPr descr="Mamma lo shopping con la figlia" id="75" name="Google Shape;75;p29"/>
          <p:cNvPicPr preferRelativeResize="0"/>
          <p:nvPr/>
        </p:nvPicPr>
        <p:blipFill rotWithShape="1">
          <a:blip r:embed="rId4">
            <a:alphaModFix/>
          </a:blip>
          <a:srcRect b="0" l="0" r="0" t="0"/>
          <a:stretch/>
        </p:blipFill>
        <p:spPr>
          <a:xfrm>
            <a:off x="9133953" y="4133669"/>
            <a:ext cx="3523625" cy="3079648"/>
          </a:xfrm>
          <a:prstGeom prst="rect">
            <a:avLst/>
          </a:prstGeom>
          <a:noFill/>
          <a:ln>
            <a:noFill/>
          </a:ln>
        </p:spPr>
      </p:pic>
      <p:pic>
        <p:nvPicPr>
          <p:cNvPr descr="Crooked post office" id="76" name="Google Shape;76;p29"/>
          <p:cNvPicPr preferRelativeResize="0"/>
          <p:nvPr/>
        </p:nvPicPr>
        <p:blipFill rotWithShape="1">
          <a:blip r:embed="rId5">
            <a:alphaModFix/>
          </a:blip>
          <a:srcRect b="0" l="0" r="0" t="0"/>
          <a:stretch/>
        </p:blipFill>
        <p:spPr>
          <a:xfrm>
            <a:off x="4457321" y="4187180"/>
            <a:ext cx="3162612" cy="31626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0"/>
          <p:cNvSpPr txBox="1"/>
          <p:nvPr>
            <p:ph idx="2" type="body"/>
          </p:nvPr>
        </p:nvSpPr>
        <p:spPr>
          <a:xfrm>
            <a:off x="208548" y="508139"/>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it-IT"/>
              <a:t>A importância das competências de numeracia na gestão do dinheiro</a:t>
            </a:r>
            <a:endParaRPr/>
          </a:p>
        </p:txBody>
      </p:sp>
      <p:sp>
        <p:nvSpPr>
          <p:cNvPr id="82" name="Google Shape;82;p30"/>
          <p:cNvSpPr txBox="1"/>
          <p:nvPr/>
        </p:nvSpPr>
        <p:spPr>
          <a:xfrm>
            <a:off x="208548" y="1111028"/>
            <a:ext cx="12623058" cy="15542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2"/>
                </a:solidFill>
                <a:latin typeface="Calibri"/>
                <a:ea typeface="Calibri"/>
                <a:cs typeface="Calibri"/>
                <a:sym typeface="Calibri"/>
              </a:rPr>
              <a:t>Atividade M5.2 </a:t>
            </a:r>
            <a:endParaRPr/>
          </a:p>
          <a:p>
            <a:pPr indent="0" lvl="0" marL="0" marR="0" rtl="0" algn="l">
              <a:lnSpc>
                <a:spcPct val="100000"/>
              </a:lnSpc>
              <a:spcBef>
                <a:spcPts val="0"/>
              </a:spcBef>
              <a:spcAft>
                <a:spcPts val="0"/>
              </a:spcAft>
              <a:buNone/>
            </a:pPr>
            <a:r>
              <a:t/>
            </a:r>
            <a:endParaRPr b="0" i="0" sz="11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0" i="0" lang="it-IT" sz="2800" u="none" cap="none" strike="noStrike">
                <a:solidFill>
                  <a:srgbClr val="097D74"/>
                </a:solidFill>
                <a:latin typeface="Calibri"/>
                <a:ea typeface="Calibri"/>
                <a:cs typeface="Calibri"/>
                <a:sym typeface="Calibri"/>
              </a:rPr>
              <a:t>Quais são os usos mais comuns da matemática nas atividades diárias para os seus alunos?  Tente classificar as seguintes ações diárias por ordem de importância:</a:t>
            </a:r>
            <a:endParaRPr b="0" i="0" sz="2800" u="none" cap="none" strike="noStrike">
              <a:solidFill>
                <a:srgbClr val="097D74"/>
              </a:solidFill>
              <a:latin typeface="Calibri"/>
              <a:ea typeface="Calibri"/>
              <a:cs typeface="Calibri"/>
              <a:sym typeface="Calibri"/>
            </a:endParaRPr>
          </a:p>
        </p:txBody>
      </p:sp>
      <p:sp>
        <p:nvSpPr>
          <p:cNvPr id="83" name="Google Shape;83;p30"/>
          <p:cNvSpPr/>
          <p:nvPr/>
        </p:nvSpPr>
        <p:spPr>
          <a:xfrm>
            <a:off x="500065" y="2862579"/>
            <a:ext cx="12623058" cy="4610365"/>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rgbClr val="000000"/>
              </a:buClr>
              <a:buSzPts val="2100"/>
              <a:buFont typeface="Arial"/>
              <a:buAutoNum type="alphaLcPeriod"/>
            </a:pPr>
            <a:r>
              <a:rPr b="0" i="0" lang="it-IT" sz="2200" u="none" cap="none" strike="noStrike">
                <a:solidFill>
                  <a:schemeClr val="dk2"/>
                </a:solidFill>
                <a:latin typeface="Calibri"/>
                <a:ea typeface="Calibri"/>
                <a:cs typeface="Calibri"/>
                <a:sym typeface="Calibri"/>
              </a:rPr>
              <a:t>Compreensão da documentação que contém estatísticas, preços e valores.</a:t>
            </a:r>
            <a:br>
              <a:rPr b="0" i="0" lang="it-IT" sz="2200" u="none" cap="none" strike="noStrike">
                <a:solidFill>
                  <a:schemeClr val="dk2"/>
                </a:solidFill>
                <a:latin typeface="Calibri"/>
                <a:ea typeface="Calibri"/>
                <a:cs typeface="Calibri"/>
                <a:sym typeface="Calibri"/>
              </a:rPr>
            </a:br>
            <a:r>
              <a:rPr b="0" i="0" lang="it-IT" sz="2200" u="none" cap="none" strike="noStrike">
                <a:solidFill>
                  <a:schemeClr val="dk2"/>
                </a:solidFill>
                <a:latin typeface="Calibri"/>
                <a:ea typeface="Calibri"/>
                <a:cs typeface="Calibri"/>
                <a:sym typeface="Calibri"/>
              </a:rPr>
              <a:t>Manter a conta próxima ou a fatura e recibos ao comprar coisas.</a:t>
            </a:r>
            <a:br>
              <a:rPr b="0" i="0" lang="it-IT" sz="2200" u="none" cap="none" strike="noStrike">
                <a:solidFill>
                  <a:schemeClr val="dk2"/>
                </a:solidFill>
                <a:latin typeface="Calibri"/>
                <a:ea typeface="Calibri"/>
                <a:cs typeface="Calibri"/>
                <a:sym typeface="Calibri"/>
              </a:rPr>
            </a:br>
            <a:r>
              <a:rPr b="0" i="0" lang="it-IT" sz="2200" u="none" cap="none" strike="noStrike">
                <a:solidFill>
                  <a:schemeClr val="dk2"/>
                </a:solidFill>
                <a:latin typeface="Calibri"/>
                <a:ea typeface="Calibri"/>
                <a:cs typeface="Calibri"/>
                <a:sym typeface="Calibri"/>
              </a:rPr>
              <a:t>Comprar pelo melhor preço.</a:t>
            </a:r>
            <a:endParaRPr/>
          </a:p>
          <a:p>
            <a:pPr indent="-457200" lvl="0" marL="457200" marR="0" rtl="0" algn="l">
              <a:lnSpc>
                <a:spcPct val="150000"/>
              </a:lnSpc>
              <a:spcBef>
                <a:spcPts val="0"/>
              </a:spcBef>
              <a:spcAft>
                <a:spcPts val="0"/>
              </a:spcAft>
              <a:buClr>
                <a:srgbClr val="000000"/>
              </a:buClr>
              <a:buSzPts val="2100"/>
              <a:buFont typeface="Arial"/>
              <a:buAutoNum type="alphaLcPeriod"/>
            </a:pPr>
            <a:r>
              <a:rPr b="0" i="0" lang="it-IT" sz="2200" u="none" cap="none" strike="noStrike">
                <a:solidFill>
                  <a:schemeClr val="dk2"/>
                </a:solidFill>
                <a:latin typeface="Calibri"/>
                <a:ea typeface="Calibri"/>
                <a:cs typeface="Calibri"/>
                <a:sym typeface="Calibri"/>
              </a:rPr>
              <a:t>Compreender o valor dos orçamentos personalizados ou dos pagamentos diretos, salários, prestações sociais, etc.</a:t>
            </a:r>
            <a:endParaRPr b="0" i="0" sz="2200" u="none" cap="none" strike="noStrike">
              <a:solidFill>
                <a:schemeClr val="dk2"/>
              </a:solidFill>
              <a:latin typeface="Calibri"/>
              <a:ea typeface="Calibri"/>
              <a:cs typeface="Calibri"/>
              <a:sym typeface="Calibri"/>
            </a:endParaRPr>
          </a:p>
          <a:p>
            <a:pPr indent="-457200" lvl="0" marL="457200" marR="0" rtl="0" algn="l">
              <a:lnSpc>
                <a:spcPct val="150000"/>
              </a:lnSpc>
              <a:spcBef>
                <a:spcPts val="0"/>
              </a:spcBef>
              <a:spcAft>
                <a:spcPts val="0"/>
              </a:spcAft>
              <a:buClr>
                <a:srgbClr val="000000"/>
              </a:buClr>
              <a:buSzPts val="2100"/>
              <a:buFont typeface="Arial"/>
              <a:buAutoNum type="alphaLcPeriod"/>
            </a:pPr>
            <a:r>
              <a:rPr b="0" i="0" lang="it-IT" sz="2200" u="none" cap="none" strike="noStrike">
                <a:solidFill>
                  <a:schemeClr val="dk2"/>
                </a:solidFill>
                <a:latin typeface="Calibri"/>
                <a:ea typeface="Calibri"/>
                <a:cs typeface="Calibri"/>
                <a:sym typeface="Calibri"/>
              </a:rPr>
              <a:t>Estar consciente de como o rendimento afeta a tributação.</a:t>
            </a:r>
            <a:endParaRPr/>
          </a:p>
          <a:p>
            <a:pPr indent="-457200" lvl="0" marL="457200" marR="0" rtl="0" algn="l">
              <a:lnSpc>
                <a:spcPct val="150000"/>
              </a:lnSpc>
              <a:spcBef>
                <a:spcPts val="0"/>
              </a:spcBef>
              <a:spcAft>
                <a:spcPts val="0"/>
              </a:spcAft>
              <a:buClr>
                <a:srgbClr val="000000"/>
              </a:buClr>
              <a:buSzPts val="2100"/>
              <a:buFont typeface="Arial"/>
              <a:buAutoNum type="alphaLcPeriod"/>
            </a:pPr>
            <a:r>
              <a:rPr b="0" i="0" lang="it-IT" sz="2200" u="none" cap="none" strike="noStrike">
                <a:solidFill>
                  <a:schemeClr val="dk2"/>
                </a:solidFill>
                <a:latin typeface="Calibri"/>
                <a:ea typeface="Calibri"/>
                <a:cs typeface="Calibri"/>
                <a:sym typeface="Calibri"/>
              </a:rPr>
              <a:t>Saber pesar as coisas e usar balanças com precisão, por exemplo, para cozinhar ou gerir uma dieta específica.</a:t>
            </a:r>
            <a:br>
              <a:rPr b="0" i="0" lang="it-IT" sz="2200" u="none" cap="none" strike="noStrike">
                <a:solidFill>
                  <a:schemeClr val="dk2"/>
                </a:solidFill>
                <a:latin typeface="Calibri"/>
                <a:ea typeface="Calibri"/>
                <a:cs typeface="Calibri"/>
                <a:sym typeface="Calibri"/>
              </a:rPr>
            </a:br>
            <a:r>
              <a:rPr b="0" i="0" lang="it-IT" sz="2200" u="none" cap="none" strike="noStrike">
                <a:solidFill>
                  <a:schemeClr val="dk2"/>
                </a:solidFill>
                <a:latin typeface="Calibri"/>
                <a:ea typeface="Calibri"/>
                <a:cs typeface="Calibri"/>
                <a:sym typeface="Calibri"/>
              </a:rPr>
              <a:t>Descobrir distância, tempo e custos para viajar.</a:t>
            </a:r>
            <a:endParaRPr b="0" i="0" sz="2200" u="none" cap="none" strike="noStrike">
              <a:solidFill>
                <a:schemeClr val="dk2"/>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1"/>
          <p:cNvSpPr txBox="1"/>
          <p:nvPr>
            <p:ph idx="2" type="body"/>
          </p:nvPr>
        </p:nvSpPr>
        <p:spPr>
          <a:xfrm>
            <a:off x="498523" y="58672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O papel do dinheiro nas nossas vidas, numeracia e a sua relevância na Literacia Financeira</a:t>
            </a:r>
            <a:endParaRPr/>
          </a:p>
        </p:txBody>
      </p:sp>
      <p:sp>
        <p:nvSpPr>
          <p:cNvPr id="89" name="Google Shape;89;p31"/>
          <p:cNvSpPr txBox="1"/>
          <p:nvPr>
            <p:ph idx="1" type="body"/>
          </p:nvPr>
        </p:nvSpPr>
        <p:spPr>
          <a:xfrm>
            <a:off x="502499" y="1456295"/>
            <a:ext cx="12331402" cy="2245089"/>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100"/>
              <a:buNone/>
            </a:pPr>
            <a:r>
              <a:rPr b="1" lang="it-IT" sz="2800"/>
              <a:t>Os investigadores afirmaram </a:t>
            </a:r>
            <a:r>
              <a:rPr lang="it-IT" sz="2800"/>
              <a:t>que o nível de numeracia na população adulta tem razões para nos preocuparmos: é muito </a:t>
            </a:r>
            <a:r>
              <a:rPr b="1" lang="it-IT" sz="2800"/>
              <a:t>baixo e particularmente grave </a:t>
            </a:r>
            <a:r>
              <a:rPr lang="it-IT" sz="2800"/>
              <a:t>entre alguns grupos já vulneráveis da população, como idosos, mulheres e pessoas com pouca escolaridade. </a:t>
            </a:r>
            <a:br>
              <a:rPr lang="it-IT" sz="2800"/>
            </a:br>
            <a:r>
              <a:rPr lang="it-IT" sz="1200"/>
              <a:t>Numeracy, Financial Literacy, and Financial Decision-Making ANNAMARIA LUSARDI-George Washington University</a:t>
            </a:r>
            <a:endParaRPr/>
          </a:p>
          <a:p>
            <a:pPr indent="0" lvl="0" marL="0" rtl="0" algn="l">
              <a:lnSpc>
                <a:spcPct val="150000"/>
              </a:lnSpc>
              <a:spcBef>
                <a:spcPts val="0"/>
              </a:spcBef>
              <a:spcAft>
                <a:spcPts val="0"/>
              </a:spcAft>
              <a:buSzPts val="2100"/>
              <a:buNone/>
            </a:pPr>
            <a:r>
              <a:rPr b="1" lang="it-IT">
                <a:highlight>
                  <a:srgbClr val="FFFF00"/>
                </a:highlight>
              </a:rPr>
              <a:t> </a:t>
            </a:r>
            <a:endParaRPr/>
          </a:p>
        </p:txBody>
      </p:sp>
      <p:sp>
        <p:nvSpPr>
          <p:cNvPr id="90" name="Google Shape;90;p31"/>
          <p:cNvSpPr/>
          <p:nvPr/>
        </p:nvSpPr>
        <p:spPr>
          <a:xfrm>
            <a:off x="4978135" y="4128702"/>
            <a:ext cx="7855766" cy="33547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None/>
            </a:pPr>
            <a:r>
              <a:rPr b="0" i="0" lang="it-IT" sz="3200" u="none" cap="none" strike="noStrike">
                <a:solidFill>
                  <a:schemeClr val="accent2"/>
                </a:solidFill>
                <a:latin typeface="Calibri"/>
                <a:ea typeface="Calibri"/>
                <a:cs typeface="Calibri"/>
                <a:sym typeface="Calibri"/>
              </a:rPr>
              <a:t>Agora mais do que nunca, numeracia e </a:t>
            </a:r>
            <a:r>
              <a:rPr b="1" i="0" lang="it-IT" sz="3200" u="none" cap="none" strike="noStrike">
                <a:solidFill>
                  <a:schemeClr val="accent2"/>
                </a:solidFill>
                <a:latin typeface="Calibri"/>
                <a:ea typeface="Calibri"/>
                <a:cs typeface="Calibri"/>
                <a:sym typeface="Calibri"/>
              </a:rPr>
              <a:t>literacia financeira são competências vitalícias </a:t>
            </a:r>
            <a:r>
              <a:rPr b="0" i="0" lang="it-IT" sz="3200" u="none" cap="none" strike="noStrike">
                <a:solidFill>
                  <a:schemeClr val="accent2"/>
                </a:solidFill>
                <a:latin typeface="Calibri"/>
                <a:ea typeface="Calibri"/>
                <a:cs typeface="Calibri"/>
                <a:sym typeface="Calibri"/>
              </a:rPr>
              <a:t>que </a:t>
            </a:r>
            <a:r>
              <a:rPr b="1" i="0" lang="it-IT" sz="3200" u="none" cap="none" strike="noStrike">
                <a:solidFill>
                  <a:schemeClr val="accent2"/>
                </a:solidFill>
                <a:latin typeface="Calibri"/>
                <a:ea typeface="Calibri"/>
                <a:cs typeface="Calibri"/>
                <a:sym typeface="Calibri"/>
              </a:rPr>
              <a:t>todos precisam ter </a:t>
            </a:r>
            <a:r>
              <a:rPr b="0" i="0" lang="it-IT" sz="3200" u="none" cap="none" strike="noStrike">
                <a:solidFill>
                  <a:schemeClr val="accent2"/>
                </a:solidFill>
                <a:latin typeface="Calibri"/>
                <a:ea typeface="Calibri"/>
                <a:cs typeface="Calibri"/>
                <a:sym typeface="Calibri"/>
              </a:rPr>
              <a:t>para conseguir viver e agir no complexo ambiente económico de hoje. </a:t>
            </a:r>
            <a:br>
              <a:rPr b="0" i="0" lang="it-IT" sz="3200" u="none" cap="none" strike="noStrike">
                <a:solidFill>
                  <a:schemeClr val="accent2"/>
                </a:solidFill>
                <a:latin typeface="Calibri"/>
                <a:ea typeface="Calibri"/>
                <a:cs typeface="Calibri"/>
                <a:sym typeface="Calibri"/>
              </a:rPr>
            </a:br>
            <a:endParaRPr b="0" i="0" sz="2000" u="none" cap="none" strike="noStrike">
              <a:solidFill>
                <a:schemeClr val="dk2"/>
              </a:solidFill>
              <a:latin typeface="Arial"/>
              <a:ea typeface="Arial"/>
              <a:cs typeface="Arial"/>
              <a:sym typeface="Arial"/>
            </a:endParaRPr>
          </a:p>
        </p:txBody>
      </p:sp>
      <p:pic>
        <p:nvPicPr>
          <p:cNvPr descr="account, contabilità, revisione, bilancio, attività commerciale, calcolatrice, Contanti, contrarre, economia, finanza, fondo, mano, investimento, prestito, i soldi, ufficio, Piano, profitto, salvare, imposta, attrezzatura da ufficio, documento, tecnologia, dispositivo elettronico, forniture per ufficio, carta, illustrazione" id="91" name="Google Shape;91;p31"/>
          <p:cNvPicPr preferRelativeResize="0"/>
          <p:nvPr/>
        </p:nvPicPr>
        <p:blipFill rotWithShape="1">
          <a:blip r:embed="rId3">
            <a:alphaModFix/>
          </a:blip>
          <a:srcRect b="0" l="0" r="0" t="0"/>
          <a:stretch/>
        </p:blipFill>
        <p:spPr>
          <a:xfrm>
            <a:off x="502499" y="4344986"/>
            <a:ext cx="3870843" cy="2245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2"/>
          <p:cNvSpPr txBox="1"/>
          <p:nvPr>
            <p:ph idx="2" type="body"/>
          </p:nvPr>
        </p:nvSpPr>
        <p:spPr>
          <a:xfrm>
            <a:off x="500064" y="50669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O que são as competências de numeracia e a sua relação com a literacia financeira?</a:t>
            </a:r>
            <a:endParaRPr/>
          </a:p>
        </p:txBody>
      </p:sp>
      <p:sp>
        <p:nvSpPr>
          <p:cNvPr id="97" name="Google Shape;97;p32"/>
          <p:cNvSpPr txBox="1"/>
          <p:nvPr>
            <p:ph idx="1" type="body"/>
          </p:nvPr>
        </p:nvSpPr>
        <p:spPr>
          <a:xfrm>
            <a:off x="4494752" y="4330780"/>
            <a:ext cx="8337749" cy="2468605"/>
          </a:xfrm>
          <a:prstGeom prst="rect">
            <a:avLst/>
          </a:prstGeom>
          <a:noFill/>
          <a:ln>
            <a:noFill/>
          </a:ln>
        </p:spPr>
        <p:txBody>
          <a:bodyPr anchorCtr="0" anchor="t" bIns="45700" lIns="72000" spcFirstLastPara="1" rIns="72000" wrap="square" tIns="45700">
            <a:noAutofit/>
          </a:bodyPr>
          <a:lstStyle/>
          <a:p>
            <a:pPr indent="0" lvl="0" marL="0" rtl="0" algn="l">
              <a:lnSpc>
                <a:spcPct val="150000"/>
              </a:lnSpc>
              <a:spcBef>
                <a:spcPts val="0"/>
              </a:spcBef>
              <a:spcAft>
                <a:spcPts val="0"/>
              </a:spcAft>
              <a:buSzPts val="2100"/>
              <a:buNone/>
            </a:pPr>
            <a:r>
              <a:rPr lang="it-IT" sz="3200">
                <a:solidFill>
                  <a:schemeClr val="dk2"/>
                </a:solidFill>
              </a:rPr>
              <a:t>Tornar eficaz </a:t>
            </a:r>
            <a:r>
              <a:rPr b="1" lang="it-IT" sz="3200">
                <a:solidFill>
                  <a:schemeClr val="accent2"/>
                </a:solidFill>
              </a:rPr>
              <a:t>decisões financeiras </a:t>
            </a:r>
            <a:r>
              <a:rPr lang="it-IT" sz="3200">
                <a:solidFill>
                  <a:schemeClr val="dk2"/>
                </a:solidFill>
              </a:rPr>
              <a:t>muitas vezes depende da nossa </a:t>
            </a:r>
            <a:r>
              <a:rPr b="1" lang="it-IT" sz="3200">
                <a:solidFill>
                  <a:schemeClr val="accent2"/>
                </a:solidFill>
              </a:rPr>
              <a:t>capacidade de fazer cálculos matemáticos</a:t>
            </a:r>
            <a:r>
              <a:rPr lang="it-IT" sz="3200">
                <a:solidFill>
                  <a:schemeClr val="accent2"/>
                </a:solidFill>
              </a:rPr>
              <a:t>, </a:t>
            </a:r>
            <a:r>
              <a:rPr lang="it-IT" sz="3200">
                <a:solidFill>
                  <a:schemeClr val="dk2"/>
                </a:solidFill>
              </a:rPr>
              <a:t>tanto simples como complexo. </a:t>
            </a:r>
            <a:endParaRPr/>
          </a:p>
          <a:p>
            <a:pPr indent="0" lvl="0" marL="0" rtl="0" algn="l">
              <a:lnSpc>
                <a:spcPct val="150000"/>
              </a:lnSpc>
              <a:spcBef>
                <a:spcPts val="0"/>
              </a:spcBef>
              <a:spcAft>
                <a:spcPts val="0"/>
              </a:spcAft>
              <a:buSzPts val="2100"/>
              <a:buNone/>
            </a:pPr>
            <a:r>
              <a:t/>
            </a:r>
            <a:endParaRPr sz="2400"/>
          </a:p>
          <a:p>
            <a:pPr indent="0" lvl="0" marL="0" rtl="0" algn="l">
              <a:lnSpc>
                <a:spcPct val="150000"/>
              </a:lnSpc>
              <a:spcBef>
                <a:spcPts val="0"/>
              </a:spcBef>
              <a:spcAft>
                <a:spcPts val="0"/>
              </a:spcAft>
              <a:buSzPts val="2100"/>
              <a:buNone/>
            </a:pPr>
            <a:r>
              <a:rPr lang="it-IT" sz="2400"/>
              <a:t> </a:t>
            </a:r>
            <a:endParaRPr/>
          </a:p>
        </p:txBody>
      </p:sp>
      <p:sp>
        <p:nvSpPr>
          <p:cNvPr id="98" name="Google Shape;98;p32"/>
          <p:cNvSpPr/>
          <p:nvPr/>
        </p:nvSpPr>
        <p:spPr>
          <a:xfrm>
            <a:off x="502500" y="1596795"/>
            <a:ext cx="12330001"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chemeClr val="accent1"/>
                </a:solidFill>
                <a:latin typeface="Calibri"/>
                <a:ea typeface="Calibri"/>
                <a:cs typeface="Calibri"/>
                <a:sym typeface="Calibri"/>
              </a:rPr>
              <a:t>Instituto UNESCO para a Aprendizagem ao Longo da Vida </a:t>
            </a:r>
            <a:r>
              <a:rPr b="0" i="0" lang="it-IT" sz="2800" u="none" cap="none" strike="noStrike">
                <a:solidFill>
                  <a:schemeClr val="dk2"/>
                </a:solidFill>
                <a:latin typeface="Calibri"/>
                <a:ea typeface="Calibri"/>
                <a:cs typeface="Calibri"/>
                <a:sym typeface="Calibri"/>
              </a:rPr>
              <a:t>na sua numeracia adulta</a:t>
            </a:r>
            <a:r>
              <a:rPr b="0" i="1" lang="it-IT" sz="2800" u="none" cap="none" strike="noStrike">
                <a:solidFill>
                  <a:schemeClr val="dk2"/>
                </a:solidFill>
                <a:latin typeface="Calibri"/>
                <a:ea typeface="Calibri"/>
                <a:cs typeface="Calibri"/>
                <a:sym typeface="Calibri"/>
              </a:rPr>
              <a:t>: avaliação e desenvolvimento 2021 afirma que a construção </a:t>
            </a:r>
            <a:r>
              <a:rPr b="1" i="0" lang="it-IT" sz="2800" u="none" cap="none" strike="noStrike">
                <a:solidFill>
                  <a:schemeClr val="dk2"/>
                </a:solidFill>
                <a:latin typeface="Calibri"/>
                <a:ea typeface="Calibri"/>
                <a:cs typeface="Calibri"/>
                <a:sym typeface="Calibri"/>
              </a:rPr>
              <a:t>habilidades de numeracia é fundamental para o nosso bem-estar e participação ativa na sociedade moderna </a:t>
            </a:r>
            <a:r>
              <a:rPr b="0" i="1" lang="it-IT" sz="2800" u="none" cap="none" strike="noStrike">
                <a:solidFill>
                  <a:schemeClr val="dk2"/>
                </a:solidFill>
                <a:latin typeface="Calibri"/>
                <a:ea typeface="Calibri"/>
                <a:cs typeface="Calibri"/>
                <a:sym typeface="Calibri"/>
              </a:rPr>
              <a:t>nos adultos </a:t>
            </a:r>
            <a:r>
              <a:rPr b="0" i="0" lang="it-IT" sz="2800" u="none" cap="none" strike="noStrike">
                <a:solidFill>
                  <a:schemeClr val="dk2"/>
                </a:solidFill>
                <a:latin typeface="Calibri"/>
                <a:ea typeface="Calibri"/>
                <a:cs typeface="Calibri"/>
                <a:sym typeface="Calibri"/>
              </a:rPr>
              <a:t>. Contribui para resultados económicos e sociais significativos.</a:t>
            </a:r>
            <a:endParaRPr b="0" i="0" sz="2800" u="none" cap="none" strike="noStrike">
              <a:solidFill>
                <a:schemeClr val="dk2"/>
              </a:solidFill>
              <a:latin typeface="Calibri"/>
              <a:ea typeface="Calibri"/>
              <a:cs typeface="Calibri"/>
              <a:sym typeface="Calibri"/>
            </a:endParaRPr>
          </a:p>
        </p:txBody>
      </p:sp>
      <p:pic>
        <p:nvPicPr>
          <p:cNvPr descr="Maths, Mathematics, Maths Symbols, Symbols, Calculate" id="99" name="Google Shape;99;p32"/>
          <p:cNvPicPr preferRelativeResize="0"/>
          <p:nvPr/>
        </p:nvPicPr>
        <p:blipFill rotWithShape="1">
          <a:blip r:embed="rId3">
            <a:alphaModFix/>
          </a:blip>
          <a:srcRect b="0" l="0" r="0" t="0"/>
          <a:stretch/>
        </p:blipFill>
        <p:spPr>
          <a:xfrm>
            <a:off x="502500" y="3597639"/>
            <a:ext cx="3314388" cy="33143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3"/>
          <p:cNvSpPr txBox="1"/>
          <p:nvPr>
            <p:ph idx="2" type="body"/>
          </p:nvPr>
        </p:nvSpPr>
        <p:spPr>
          <a:xfrm>
            <a:off x="345292" y="60276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O que são as competências de numeracia e a sua relação com a literacia financeira?</a:t>
            </a:r>
            <a:endParaRPr/>
          </a:p>
        </p:txBody>
      </p:sp>
      <p:sp>
        <p:nvSpPr>
          <p:cNvPr id="105" name="Google Shape;105;p33"/>
          <p:cNvSpPr/>
          <p:nvPr/>
        </p:nvSpPr>
        <p:spPr>
          <a:xfrm>
            <a:off x="654835" y="5598631"/>
            <a:ext cx="12021998" cy="14933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É, portanto, necessário considerar </a:t>
            </a:r>
            <a:r>
              <a:rPr b="1" i="0" lang="it-IT" sz="3200" u="none" cap="none" strike="noStrike">
                <a:solidFill>
                  <a:schemeClr val="accent2"/>
                </a:solidFill>
                <a:latin typeface="Calibri"/>
                <a:ea typeface="Calibri"/>
                <a:cs typeface="Calibri"/>
                <a:sym typeface="Calibri"/>
              </a:rPr>
              <a:t>o reforço das competências matemáticas como um dos meios para melhorar a literacia financeira. </a:t>
            </a:r>
            <a:endParaRPr b="0" i="0" sz="3200" u="none" cap="none" strike="noStrike">
              <a:solidFill>
                <a:schemeClr val="dk1"/>
              </a:solidFill>
              <a:latin typeface="Calibri"/>
              <a:ea typeface="Calibri"/>
              <a:cs typeface="Calibri"/>
              <a:sym typeface="Calibri"/>
            </a:endParaRPr>
          </a:p>
        </p:txBody>
      </p:sp>
      <p:sp>
        <p:nvSpPr>
          <p:cNvPr id="106" name="Google Shape;106;p33"/>
          <p:cNvSpPr/>
          <p:nvPr/>
        </p:nvSpPr>
        <p:spPr>
          <a:xfrm>
            <a:off x="4362622" y="1726858"/>
            <a:ext cx="4122295" cy="817497"/>
          </a:xfrm>
          <a:prstGeom prst="leftRightArrow">
            <a:avLst>
              <a:gd fmla="val 50000" name="adj1"/>
              <a:gd fmla="val 50000" name="adj2"/>
            </a:avLst>
          </a:prstGeom>
          <a:solidFill>
            <a:schemeClr val="accent2"/>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7" name="Google Shape;107;p33"/>
          <p:cNvSpPr/>
          <p:nvPr/>
        </p:nvSpPr>
        <p:spPr>
          <a:xfrm>
            <a:off x="1495316" y="1599895"/>
            <a:ext cx="1993692" cy="1344958"/>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 name="Google Shape;108;p33"/>
          <p:cNvSpPr/>
          <p:nvPr/>
        </p:nvSpPr>
        <p:spPr>
          <a:xfrm>
            <a:off x="1688095" y="1898024"/>
            <a:ext cx="160813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800" u="none" cap="none" strike="noStrike">
                <a:solidFill>
                  <a:schemeClr val="lt1"/>
                </a:solidFill>
                <a:latin typeface="Arial"/>
                <a:ea typeface="Arial"/>
                <a:cs typeface="Arial"/>
                <a:sym typeface="Arial"/>
              </a:rPr>
              <a:t>LITERACIA </a:t>
            </a:r>
            <a:endParaRPr/>
          </a:p>
          <a:p>
            <a:pPr indent="0" lvl="0" marL="0" marR="0" rtl="0" algn="l">
              <a:lnSpc>
                <a:spcPct val="100000"/>
              </a:lnSpc>
              <a:spcBef>
                <a:spcPts val="0"/>
              </a:spcBef>
              <a:spcAft>
                <a:spcPts val="0"/>
              </a:spcAft>
              <a:buNone/>
            </a:pPr>
            <a:r>
              <a:rPr b="1" i="0" lang="it-IT" sz="1800" u="none" cap="none" strike="noStrike">
                <a:solidFill>
                  <a:schemeClr val="lt1"/>
                </a:solidFill>
                <a:latin typeface="Arial"/>
                <a:ea typeface="Arial"/>
                <a:cs typeface="Arial"/>
                <a:sym typeface="Arial"/>
              </a:rPr>
              <a:t>FINANCEIRA</a:t>
            </a:r>
            <a:endParaRPr b="1" i="0" sz="1800" u="none" cap="none" strike="noStrike">
              <a:solidFill>
                <a:schemeClr val="lt1"/>
              </a:solidFill>
              <a:latin typeface="Arial"/>
              <a:ea typeface="Arial"/>
              <a:cs typeface="Arial"/>
              <a:sym typeface="Arial"/>
            </a:endParaRPr>
          </a:p>
        </p:txBody>
      </p:sp>
      <p:sp>
        <p:nvSpPr>
          <p:cNvPr id="109" name="Google Shape;109;p33"/>
          <p:cNvSpPr/>
          <p:nvPr/>
        </p:nvSpPr>
        <p:spPr>
          <a:xfrm>
            <a:off x="9358531" y="1504451"/>
            <a:ext cx="1993692" cy="1344958"/>
          </a:xfrm>
          <a:prstGeom prst="ellipse">
            <a:avLst/>
          </a:prstGeom>
          <a:solidFill>
            <a:schemeClr val="accent1"/>
          </a:solidFill>
          <a:ln cap="flat" cmpd="sng" w="25400">
            <a:solidFill>
              <a:srgbClr val="B676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33"/>
          <p:cNvSpPr/>
          <p:nvPr/>
        </p:nvSpPr>
        <p:spPr>
          <a:xfrm>
            <a:off x="9596195" y="2006526"/>
            <a:ext cx="159530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800" u="none" cap="none" strike="noStrike">
                <a:solidFill>
                  <a:schemeClr val="lt1"/>
                </a:solidFill>
                <a:latin typeface="Arial"/>
                <a:ea typeface="Arial"/>
                <a:cs typeface="Arial"/>
                <a:sym typeface="Arial"/>
              </a:rPr>
              <a:t>NUMERACIA</a:t>
            </a:r>
            <a:endParaRPr b="0" i="0" sz="1800" u="none" cap="none" strike="noStrike">
              <a:solidFill>
                <a:schemeClr val="lt1"/>
              </a:solidFill>
              <a:latin typeface="Arial"/>
              <a:ea typeface="Arial"/>
              <a:cs typeface="Arial"/>
              <a:sym typeface="Arial"/>
            </a:endParaRPr>
          </a:p>
        </p:txBody>
      </p:sp>
      <p:sp>
        <p:nvSpPr>
          <p:cNvPr id="111" name="Google Shape;111;p33"/>
          <p:cNvSpPr/>
          <p:nvPr/>
        </p:nvSpPr>
        <p:spPr>
          <a:xfrm>
            <a:off x="654834" y="3167999"/>
            <a:ext cx="12021997" cy="196451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2800" u="none" cap="none" strike="noStrike">
                <a:solidFill>
                  <a:schemeClr val="dk1"/>
                </a:solidFill>
                <a:latin typeface="Calibri"/>
                <a:ea typeface="Calibri"/>
                <a:cs typeface="Calibri"/>
                <a:sym typeface="Calibri"/>
              </a:rPr>
              <a:t>Esta relação é muito importante e pode depender de fatores como o sexo, o nível de educação, o nível de educação financeira, a linguagem, o envolvimento dos pais, a comunidade, a educação parental, o rendimento familiar, etc.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4"/>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it-IT"/>
              <a:t>A importância das competências de numeracia na gestão do dinheiro</a:t>
            </a:r>
            <a:endParaRPr/>
          </a:p>
        </p:txBody>
      </p:sp>
      <p:sp>
        <p:nvSpPr>
          <p:cNvPr id="117" name="Google Shape;117;p34"/>
          <p:cNvSpPr txBox="1"/>
          <p:nvPr>
            <p:ph idx="1" type="body"/>
          </p:nvPr>
        </p:nvSpPr>
        <p:spPr>
          <a:xfrm>
            <a:off x="502500" y="2703903"/>
            <a:ext cx="12331700" cy="1384954"/>
          </a:xfrm>
          <a:prstGeom prst="rect">
            <a:avLst/>
          </a:prstGeom>
          <a:noFill/>
          <a:ln>
            <a:noFill/>
          </a:ln>
        </p:spPr>
        <p:txBody>
          <a:bodyPr anchorCtr="0" anchor="t" bIns="45700" lIns="72000" spcFirstLastPara="1" rIns="72000" wrap="square" tIns="45700">
            <a:spAutoFit/>
          </a:bodyPr>
          <a:lstStyle/>
          <a:p>
            <a:pPr indent="-228600" lvl="0" marL="457200" rtl="0" algn="ctr">
              <a:lnSpc>
                <a:spcPct val="100000"/>
              </a:lnSpc>
              <a:spcBef>
                <a:spcPts val="0"/>
              </a:spcBef>
              <a:spcAft>
                <a:spcPts val="0"/>
              </a:spcAft>
              <a:buSzPts val="2188"/>
              <a:buNone/>
            </a:pPr>
            <a:r>
              <a:rPr b="1" lang="it-IT" sz="2800">
                <a:solidFill>
                  <a:schemeClr val="accent2"/>
                </a:solidFill>
                <a:latin typeface="Calibri"/>
                <a:ea typeface="Calibri"/>
                <a:cs typeface="Calibri"/>
                <a:sym typeface="Calibri"/>
              </a:rPr>
              <a:t>Agora vamos ver um vídeo que explica o significado e utilidade da numeracia:</a:t>
            </a:r>
            <a:endParaRPr/>
          </a:p>
          <a:p>
            <a:pPr indent="-228600" lvl="0" marL="457200" rtl="0" algn="ctr">
              <a:lnSpc>
                <a:spcPct val="100000"/>
              </a:lnSpc>
              <a:spcBef>
                <a:spcPts val="0"/>
              </a:spcBef>
              <a:spcAft>
                <a:spcPts val="0"/>
              </a:spcAft>
              <a:buSzPts val="2188"/>
              <a:buNone/>
            </a:pPr>
            <a:r>
              <a:rPr lang="it-IT" sz="2800" u="sng">
                <a:solidFill>
                  <a:schemeClr val="accent2"/>
                </a:solidFill>
                <a:latin typeface="Calibri"/>
                <a:ea typeface="Calibri"/>
                <a:cs typeface="Calibri"/>
                <a:sym typeface="Calibri"/>
                <a:hlinkClick r:id="rId3">
                  <a:extLst>
                    <a:ext uri="{A12FA001-AC4F-418D-AE19-62706E023703}">
                      <ahyp:hlinkClr val="tx"/>
                    </a:ext>
                  </a:extLst>
                </a:hlinkClick>
              </a:rPr>
              <a:t>https://www.youtube.com/watch?v=zTlR9amvk1U&amp;t=33s</a:t>
            </a:r>
            <a:endParaRPr sz="2800">
              <a:solidFill>
                <a:schemeClr val="accent2"/>
              </a:solidFill>
              <a:latin typeface="Calibri"/>
              <a:ea typeface="Calibri"/>
              <a:cs typeface="Calibri"/>
              <a:sym typeface="Calibri"/>
            </a:endParaRPr>
          </a:p>
          <a:p>
            <a:pPr indent="-228600" lvl="0" marL="457200" rtl="0" algn="ctr">
              <a:lnSpc>
                <a:spcPct val="100000"/>
              </a:lnSpc>
              <a:spcBef>
                <a:spcPts val="0"/>
              </a:spcBef>
              <a:spcAft>
                <a:spcPts val="0"/>
              </a:spcAft>
              <a:buSzPts val="2188"/>
              <a:buNone/>
            </a:pPr>
            <a:r>
              <a:t/>
            </a:r>
            <a:endParaRPr sz="2800">
              <a:solidFill>
                <a:schemeClr val="accent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Debbie Bough</dc:creator>
</cp:coreProperties>
</file>