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50" r:id="rId2"/>
  </p:sldMasterIdLst>
  <p:notesMasterIdLst>
    <p:notesMasterId r:id="rId38"/>
  </p:notesMasterIdLst>
  <p:sldIdLst>
    <p:sldId id="256" r:id="rId3"/>
    <p:sldId id="257" r:id="rId4"/>
    <p:sldId id="275" r:id="rId5"/>
    <p:sldId id="297" r:id="rId6"/>
    <p:sldId id="296" r:id="rId7"/>
    <p:sldId id="292" r:id="rId8"/>
    <p:sldId id="280" r:id="rId9"/>
    <p:sldId id="300" r:id="rId10"/>
    <p:sldId id="304" r:id="rId11"/>
    <p:sldId id="312" r:id="rId12"/>
    <p:sldId id="295" r:id="rId13"/>
    <p:sldId id="301" r:id="rId14"/>
    <p:sldId id="298" r:id="rId15"/>
    <p:sldId id="299" r:id="rId16"/>
    <p:sldId id="277" r:id="rId17"/>
    <p:sldId id="290" r:id="rId18"/>
    <p:sldId id="288" r:id="rId19"/>
    <p:sldId id="305" r:id="rId20"/>
    <p:sldId id="291" r:id="rId21"/>
    <p:sldId id="308" r:id="rId22"/>
    <p:sldId id="307" r:id="rId23"/>
    <p:sldId id="306" r:id="rId24"/>
    <p:sldId id="278" r:id="rId25"/>
    <p:sldId id="287" r:id="rId26"/>
    <p:sldId id="293" r:id="rId27"/>
    <p:sldId id="310" r:id="rId28"/>
    <p:sldId id="281" r:id="rId29"/>
    <p:sldId id="282" r:id="rId30"/>
    <p:sldId id="311" r:id="rId31"/>
    <p:sldId id="283" r:id="rId32"/>
    <p:sldId id="268" r:id="rId33"/>
    <p:sldId id="279" r:id="rId34"/>
    <p:sldId id="286" r:id="rId35"/>
    <p:sldId id="314" r:id="rId36"/>
    <p:sldId id="274" r:id="rId37"/>
  </p:sldIdLst>
  <p:sldSz cx="13335000" cy="7505700"/>
  <p:notesSz cx="6858000" cy="9144000"/>
  <p:embeddedFontLst>
    <p:embeddedFont>
      <p:font typeface="Calibri" panose="020F0502020204030204" pitchFamily="34" charset="0"/>
      <p:regular r:id="rId39"/>
      <p:bold r:id="rId40"/>
      <p:italic r:id="rId41"/>
      <p:boldItalic r:id="rId42"/>
    </p:embeddedFont>
    <p:embeddedFont>
      <p:font typeface="Open Sans" panose="020B0606030504020204" pitchFamily="34" charset="0"/>
      <p:regular r:id="rId43"/>
      <p:bold r:id="rId44"/>
      <p:italic r:id="rId45"/>
      <p:boldItalic r:id="rId4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48" roundtripDataSignature="AMtx7mhITK7tXygNUnIeBwyaNfdpTo2LFg=="/>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nuela Soro" initials="MS" lastIdx="1" clrIdx="0">
    <p:extLst>
      <p:ext uri="{19B8F6BF-5375-455C-9EA6-DF929625EA0E}">
        <p15:presenceInfo xmlns:p15="http://schemas.microsoft.com/office/powerpoint/2012/main" userId="Manuela Soro"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97D74"/>
    <a:srgbClr val="2E9A8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3369" autoAdjust="0"/>
    <p:restoredTop sz="94640" autoAdjust="0"/>
  </p:normalViewPr>
  <p:slideViewPr>
    <p:cSldViewPr snapToGrid="0" snapToObjects="1">
      <p:cViewPr varScale="1">
        <p:scale>
          <a:sx n="70" d="100"/>
          <a:sy n="70" d="100"/>
        </p:scale>
        <p:origin x="72" y="1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1.fntdata"/><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font" Target="fonts/font4.fntdata"/><Relationship Id="rId50" Type="http://schemas.openxmlformats.org/officeDocument/2006/relationships/presProps" Target="pres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font" Target="fonts/font2.fntdata"/><Relationship Id="rId45" Type="http://schemas.openxmlformats.org/officeDocument/2006/relationships/font" Target="fonts/font7.fntdata"/><Relationship Id="rId53"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commentAuthors" Target="commentAuthor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font" Target="fonts/font6.fntdata"/><Relationship Id="rId52"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font" Target="fonts/font5.fntdata"/><Relationship Id="rId48" Type="http://customschemas.google.com/relationships/presentationmetadata" Target="metadata"/><Relationship Id="rId8" Type="http://schemas.openxmlformats.org/officeDocument/2006/relationships/slide" Target="slides/slide6.xml"/><Relationship Id="rId51" Type="http://schemas.openxmlformats.org/officeDocument/2006/relationships/viewProps" Target="view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notesMaster" Target="notesMasters/notesMaster1.xml"/><Relationship Id="rId46" Type="http://schemas.openxmlformats.org/officeDocument/2006/relationships/font" Target="fonts/font8.fntdata"/><Relationship Id="rId20" Type="http://schemas.openxmlformats.org/officeDocument/2006/relationships/slide" Target="slides/slide18.xml"/><Relationship Id="rId41"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969"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969"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969"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969"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969"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969"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969"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969"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969"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969"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969"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969"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969"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969"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969"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969"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7388" y="1143000"/>
            <a:ext cx="54832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313"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313"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313"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313"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313"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313"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313"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313"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313"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969"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969"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969"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969"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969"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969"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969"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969"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it-IT"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
        <p:cNvGrpSpPr/>
        <p:nvPr/>
      </p:nvGrpSpPr>
      <p:grpSpPr>
        <a:xfrm>
          <a:off x="0" y="0"/>
          <a:ext cx="0" cy="0"/>
          <a:chOff x="0" y="0"/>
          <a:chExt cx="0" cy="0"/>
        </a:xfrm>
      </p:grpSpPr>
      <p:sp>
        <p:nvSpPr>
          <p:cNvPr id="46" name="Google Shape;46;p1:notes"/>
          <p:cNvSpPr>
            <a:spLocks noGrp="1" noRot="1" noChangeAspect="1"/>
          </p:cNvSpPr>
          <p:nvPr>
            <p:ph type="sldImg" idx="2"/>
          </p:nvPr>
        </p:nvSpPr>
        <p:spPr>
          <a:xfrm>
            <a:off x="687388" y="1143000"/>
            <a:ext cx="54832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 name="Google Shape;47;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8" name="Google Shape;48;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it-IT" sz="1200" b="0" i="0" u="none" strike="noStrike" cap="none">
                <a:solidFill>
                  <a:srgbClr val="000000"/>
                </a:solidFill>
                <a:latin typeface="Calibri"/>
                <a:ea typeface="Calibri"/>
                <a:cs typeface="Calibri"/>
                <a:sym typeface="Calibri"/>
              </a:rPr>
              <a:t>1</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lang="en-GB" dirty="0"/>
          </a:p>
        </p:txBody>
      </p:sp>
      <p:sp>
        <p:nvSpPr>
          <p:cNvPr id="61" name="Google Shape;61;p3:notes"/>
          <p:cNvSpPr>
            <a:spLocks noGrp="1" noRot="1" noChangeAspect="1"/>
          </p:cNvSpPr>
          <p:nvPr>
            <p:ph type="sldImg" idx="2"/>
          </p:nvPr>
        </p:nvSpPr>
        <p:spPr>
          <a:xfrm>
            <a:off x="687388" y="1143000"/>
            <a:ext cx="5483225"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631526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lang="en-GB" dirty="0"/>
          </a:p>
        </p:txBody>
      </p:sp>
      <p:sp>
        <p:nvSpPr>
          <p:cNvPr id="61" name="Google Shape;61;p3:notes"/>
          <p:cNvSpPr>
            <a:spLocks noGrp="1" noRot="1" noChangeAspect="1"/>
          </p:cNvSpPr>
          <p:nvPr>
            <p:ph type="sldImg" idx="2"/>
          </p:nvPr>
        </p:nvSpPr>
        <p:spPr>
          <a:xfrm>
            <a:off x="687388" y="1143000"/>
            <a:ext cx="5483225"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069977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lang="en-GB" dirty="0"/>
          </a:p>
        </p:txBody>
      </p:sp>
      <p:sp>
        <p:nvSpPr>
          <p:cNvPr id="61" name="Google Shape;61;p3:notes"/>
          <p:cNvSpPr>
            <a:spLocks noGrp="1" noRot="1" noChangeAspect="1"/>
          </p:cNvSpPr>
          <p:nvPr>
            <p:ph type="sldImg" idx="2"/>
          </p:nvPr>
        </p:nvSpPr>
        <p:spPr>
          <a:xfrm>
            <a:off x="687388" y="1143000"/>
            <a:ext cx="5483225"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230831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lang="en-GB" dirty="0"/>
          </a:p>
        </p:txBody>
      </p:sp>
      <p:sp>
        <p:nvSpPr>
          <p:cNvPr id="61" name="Google Shape;61;p3:notes"/>
          <p:cNvSpPr>
            <a:spLocks noGrp="1" noRot="1" noChangeAspect="1"/>
          </p:cNvSpPr>
          <p:nvPr>
            <p:ph type="sldImg" idx="2"/>
          </p:nvPr>
        </p:nvSpPr>
        <p:spPr>
          <a:xfrm>
            <a:off x="687388" y="1143000"/>
            <a:ext cx="5483225"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344536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lang="en-GB" dirty="0"/>
          </a:p>
        </p:txBody>
      </p:sp>
      <p:sp>
        <p:nvSpPr>
          <p:cNvPr id="61" name="Google Shape;61;p3:notes"/>
          <p:cNvSpPr>
            <a:spLocks noGrp="1" noRot="1" noChangeAspect="1"/>
          </p:cNvSpPr>
          <p:nvPr>
            <p:ph type="sldImg" idx="2"/>
          </p:nvPr>
        </p:nvSpPr>
        <p:spPr>
          <a:xfrm>
            <a:off x="687388" y="1143000"/>
            <a:ext cx="5483225"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262443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lang="en-GB" dirty="0"/>
          </a:p>
        </p:txBody>
      </p:sp>
      <p:sp>
        <p:nvSpPr>
          <p:cNvPr id="61" name="Google Shape;61;p3:notes"/>
          <p:cNvSpPr>
            <a:spLocks noGrp="1" noRot="1" noChangeAspect="1"/>
          </p:cNvSpPr>
          <p:nvPr>
            <p:ph type="sldImg" idx="2"/>
          </p:nvPr>
        </p:nvSpPr>
        <p:spPr>
          <a:xfrm>
            <a:off x="687388" y="1143000"/>
            <a:ext cx="5483225"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454431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lang="en-GB" dirty="0"/>
          </a:p>
        </p:txBody>
      </p:sp>
      <p:sp>
        <p:nvSpPr>
          <p:cNvPr id="61" name="Google Shape;61;p3:notes"/>
          <p:cNvSpPr>
            <a:spLocks noGrp="1" noRot="1" noChangeAspect="1"/>
          </p:cNvSpPr>
          <p:nvPr>
            <p:ph type="sldImg" idx="2"/>
          </p:nvPr>
        </p:nvSpPr>
        <p:spPr>
          <a:xfrm>
            <a:off x="687388" y="1143000"/>
            <a:ext cx="5483225"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883545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lang="en-GB" dirty="0"/>
          </a:p>
        </p:txBody>
      </p:sp>
      <p:sp>
        <p:nvSpPr>
          <p:cNvPr id="61" name="Google Shape;61;p3:notes"/>
          <p:cNvSpPr>
            <a:spLocks noGrp="1" noRot="1" noChangeAspect="1"/>
          </p:cNvSpPr>
          <p:nvPr>
            <p:ph type="sldImg" idx="2"/>
          </p:nvPr>
        </p:nvSpPr>
        <p:spPr>
          <a:xfrm>
            <a:off x="687388" y="1143000"/>
            <a:ext cx="5483225"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394273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lang="en-GB" dirty="0"/>
          </a:p>
        </p:txBody>
      </p:sp>
      <p:sp>
        <p:nvSpPr>
          <p:cNvPr id="61" name="Google Shape;61;p3:notes"/>
          <p:cNvSpPr>
            <a:spLocks noGrp="1" noRot="1" noChangeAspect="1"/>
          </p:cNvSpPr>
          <p:nvPr>
            <p:ph type="sldImg" idx="2"/>
          </p:nvPr>
        </p:nvSpPr>
        <p:spPr>
          <a:xfrm>
            <a:off x="687388" y="1143000"/>
            <a:ext cx="5483225"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9732594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lang="en-GB" dirty="0"/>
          </a:p>
        </p:txBody>
      </p:sp>
      <p:sp>
        <p:nvSpPr>
          <p:cNvPr id="61" name="Google Shape;61;p3:notes"/>
          <p:cNvSpPr>
            <a:spLocks noGrp="1" noRot="1" noChangeAspect="1"/>
          </p:cNvSpPr>
          <p:nvPr>
            <p:ph type="sldImg" idx="2"/>
          </p:nvPr>
        </p:nvSpPr>
        <p:spPr>
          <a:xfrm>
            <a:off x="687388" y="1143000"/>
            <a:ext cx="5483225"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371596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
        <p:cNvGrpSpPr/>
        <p:nvPr/>
      </p:nvGrpSpPr>
      <p:grpSpPr>
        <a:xfrm>
          <a:off x="0" y="0"/>
          <a:ext cx="0" cy="0"/>
          <a:chOff x="0" y="0"/>
          <a:chExt cx="0" cy="0"/>
        </a:xfrm>
      </p:grpSpPr>
      <p:sp>
        <p:nvSpPr>
          <p:cNvPr id="53" name="Google Shape;53;p2:notes"/>
          <p:cNvSpPr>
            <a:spLocks noGrp="1" noRot="1" noChangeAspect="1"/>
          </p:cNvSpPr>
          <p:nvPr>
            <p:ph type="sldImg" idx="2"/>
          </p:nvPr>
        </p:nvSpPr>
        <p:spPr>
          <a:xfrm>
            <a:off x="687388" y="1143000"/>
            <a:ext cx="54832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4" name="Google Shape;54;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55" name="Google Shape;55;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it-IT"/>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lang="en-GB" dirty="0"/>
          </a:p>
        </p:txBody>
      </p:sp>
      <p:sp>
        <p:nvSpPr>
          <p:cNvPr id="61" name="Google Shape;61;p3:notes"/>
          <p:cNvSpPr>
            <a:spLocks noGrp="1" noRot="1" noChangeAspect="1"/>
          </p:cNvSpPr>
          <p:nvPr>
            <p:ph type="sldImg" idx="2"/>
          </p:nvPr>
        </p:nvSpPr>
        <p:spPr>
          <a:xfrm>
            <a:off x="687388" y="1143000"/>
            <a:ext cx="5483225"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5295928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lang="en-GB" dirty="0"/>
          </a:p>
        </p:txBody>
      </p:sp>
      <p:sp>
        <p:nvSpPr>
          <p:cNvPr id="61" name="Google Shape;61;p3:notes"/>
          <p:cNvSpPr>
            <a:spLocks noGrp="1" noRot="1" noChangeAspect="1"/>
          </p:cNvSpPr>
          <p:nvPr>
            <p:ph type="sldImg" idx="2"/>
          </p:nvPr>
        </p:nvSpPr>
        <p:spPr>
          <a:xfrm>
            <a:off x="687388" y="1143000"/>
            <a:ext cx="5483225"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8828959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lang="en-GB" dirty="0"/>
          </a:p>
        </p:txBody>
      </p:sp>
      <p:sp>
        <p:nvSpPr>
          <p:cNvPr id="61" name="Google Shape;61;p3:notes"/>
          <p:cNvSpPr>
            <a:spLocks noGrp="1" noRot="1" noChangeAspect="1"/>
          </p:cNvSpPr>
          <p:nvPr>
            <p:ph type="sldImg" idx="2"/>
          </p:nvPr>
        </p:nvSpPr>
        <p:spPr>
          <a:xfrm>
            <a:off x="687388" y="1143000"/>
            <a:ext cx="5483225"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7927889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lang="en-GB" dirty="0"/>
          </a:p>
        </p:txBody>
      </p:sp>
      <p:sp>
        <p:nvSpPr>
          <p:cNvPr id="61" name="Google Shape;61;p3:notes"/>
          <p:cNvSpPr>
            <a:spLocks noGrp="1" noRot="1" noChangeAspect="1"/>
          </p:cNvSpPr>
          <p:nvPr>
            <p:ph type="sldImg" idx="2"/>
          </p:nvPr>
        </p:nvSpPr>
        <p:spPr>
          <a:xfrm>
            <a:off x="687388" y="1143000"/>
            <a:ext cx="5483225"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6605920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GB" dirty="0"/>
              <a:t>I have </a:t>
            </a:r>
            <a:r>
              <a:rPr lang="en-GB" dirty="0" err="1"/>
              <a:t>schanged</a:t>
            </a:r>
            <a:r>
              <a:rPr lang="en-GB" dirty="0"/>
              <a:t> this to make more sense</a:t>
            </a:r>
          </a:p>
        </p:txBody>
      </p:sp>
      <p:sp>
        <p:nvSpPr>
          <p:cNvPr id="61" name="Google Shape;61;p3:notes"/>
          <p:cNvSpPr>
            <a:spLocks noGrp="1" noRot="1" noChangeAspect="1"/>
          </p:cNvSpPr>
          <p:nvPr>
            <p:ph type="sldImg" idx="2"/>
          </p:nvPr>
        </p:nvSpPr>
        <p:spPr>
          <a:xfrm>
            <a:off x="687388" y="1143000"/>
            <a:ext cx="5483225"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3211477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lang="en-GB" dirty="0"/>
          </a:p>
        </p:txBody>
      </p:sp>
      <p:sp>
        <p:nvSpPr>
          <p:cNvPr id="61" name="Google Shape;61;p3:notes"/>
          <p:cNvSpPr>
            <a:spLocks noGrp="1" noRot="1" noChangeAspect="1"/>
          </p:cNvSpPr>
          <p:nvPr>
            <p:ph type="sldImg" idx="2"/>
          </p:nvPr>
        </p:nvSpPr>
        <p:spPr>
          <a:xfrm>
            <a:off x="687388" y="1143000"/>
            <a:ext cx="5483225"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0284475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GB" dirty="0"/>
              <a:t>Layout changed</a:t>
            </a:r>
          </a:p>
        </p:txBody>
      </p:sp>
      <p:sp>
        <p:nvSpPr>
          <p:cNvPr id="61" name="Google Shape;61;p3:notes"/>
          <p:cNvSpPr>
            <a:spLocks noGrp="1" noRot="1" noChangeAspect="1"/>
          </p:cNvSpPr>
          <p:nvPr>
            <p:ph type="sldImg" idx="2"/>
          </p:nvPr>
        </p:nvSpPr>
        <p:spPr>
          <a:xfrm>
            <a:off x="687388" y="1143000"/>
            <a:ext cx="5483225"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3741685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lang="en-GB" dirty="0"/>
          </a:p>
        </p:txBody>
      </p:sp>
      <p:sp>
        <p:nvSpPr>
          <p:cNvPr id="61" name="Google Shape;61;p3:notes"/>
          <p:cNvSpPr>
            <a:spLocks noGrp="1" noRot="1" noChangeAspect="1"/>
          </p:cNvSpPr>
          <p:nvPr>
            <p:ph type="sldImg" idx="2"/>
          </p:nvPr>
        </p:nvSpPr>
        <p:spPr>
          <a:xfrm>
            <a:off x="687388" y="1143000"/>
            <a:ext cx="5483225"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8663341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lang="en-GB" dirty="0"/>
          </a:p>
        </p:txBody>
      </p:sp>
      <p:sp>
        <p:nvSpPr>
          <p:cNvPr id="61" name="Google Shape;61;p3:notes"/>
          <p:cNvSpPr>
            <a:spLocks noGrp="1" noRot="1" noChangeAspect="1"/>
          </p:cNvSpPr>
          <p:nvPr>
            <p:ph type="sldImg" idx="2"/>
          </p:nvPr>
        </p:nvSpPr>
        <p:spPr>
          <a:xfrm>
            <a:off x="687388" y="1143000"/>
            <a:ext cx="5483225"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3514735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GB" dirty="0"/>
              <a:t>As above</a:t>
            </a:r>
          </a:p>
        </p:txBody>
      </p:sp>
      <p:sp>
        <p:nvSpPr>
          <p:cNvPr id="61" name="Google Shape;61;p3:notes"/>
          <p:cNvSpPr>
            <a:spLocks noGrp="1" noRot="1" noChangeAspect="1"/>
          </p:cNvSpPr>
          <p:nvPr>
            <p:ph type="sldImg" idx="2"/>
          </p:nvPr>
        </p:nvSpPr>
        <p:spPr>
          <a:xfrm>
            <a:off x="687388" y="1143000"/>
            <a:ext cx="5483225"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063862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
        <p:cNvGrpSpPr/>
        <p:nvPr/>
      </p:nvGrpSpPr>
      <p:grpSpPr>
        <a:xfrm>
          <a:off x="0" y="0"/>
          <a:ext cx="0" cy="0"/>
          <a:chOff x="0" y="0"/>
          <a:chExt cx="0" cy="0"/>
        </a:xfrm>
      </p:grpSpPr>
      <p:sp>
        <p:nvSpPr>
          <p:cNvPr id="53" name="Google Shape;53;p2:notes"/>
          <p:cNvSpPr>
            <a:spLocks noGrp="1" noRot="1" noChangeAspect="1"/>
          </p:cNvSpPr>
          <p:nvPr>
            <p:ph type="sldImg" idx="2"/>
          </p:nvPr>
        </p:nvSpPr>
        <p:spPr>
          <a:xfrm>
            <a:off x="687388" y="1143000"/>
            <a:ext cx="54832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4" name="Google Shape;54;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55" name="Google Shape;55;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it-IT"/>
              <a:t>3</a:t>
            </a:fld>
            <a:endParaRPr/>
          </a:p>
        </p:txBody>
      </p:sp>
    </p:spTree>
    <p:extLst>
      <p:ext uri="{BB962C8B-B14F-4D97-AF65-F5344CB8AC3E}">
        <p14:creationId xmlns:p14="http://schemas.microsoft.com/office/powerpoint/2010/main" val="87816610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5" name="Google Shape;145;p13:notes"/>
          <p:cNvSpPr>
            <a:spLocks noGrp="1" noRot="1" noChangeAspect="1"/>
          </p:cNvSpPr>
          <p:nvPr>
            <p:ph type="sldImg" idx="2"/>
          </p:nvPr>
        </p:nvSpPr>
        <p:spPr>
          <a:xfrm>
            <a:off x="687388" y="1143000"/>
            <a:ext cx="5483225"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0793512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lang="en-GB" dirty="0"/>
          </a:p>
        </p:txBody>
      </p:sp>
      <p:sp>
        <p:nvSpPr>
          <p:cNvPr id="61" name="Google Shape;61;p3:notes"/>
          <p:cNvSpPr>
            <a:spLocks noGrp="1" noRot="1" noChangeAspect="1"/>
          </p:cNvSpPr>
          <p:nvPr>
            <p:ph type="sldImg" idx="2"/>
          </p:nvPr>
        </p:nvSpPr>
        <p:spPr>
          <a:xfrm>
            <a:off x="687388" y="1143000"/>
            <a:ext cx="5483225"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0224792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lang="en-GB" dirty="0"/>
          </a:p>
        </p:txBody>
      </p:sp>
      <p:sp>
        <p:nvSpPr>
          <p:cNvPr id="61" name="Google Shape;61;p3:notes"/>
          <p:cNvSpPr>
            <a:spLocks noGrp="1" noRot="1" noChangeAspect="1"/>
          </p:cNvSpPr>
          <p:nvPr>
            <p:ph type="sldImg" idx="2"/>
          </p:nvPr>
        </p:nvSpPr>
        <p:spPr>
          <a:xfrm>
            <a:off x="687388" y="1143000"/>
            <a:ext cx="5483225"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6970678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p19:notes"/>
          <p:cNvSpPr>
            <a:spLocks noGrp="1" noRot="1" noChangeAspect="1"/>
          </p:cNvSpPr>
          <p:nvPr>
            <p:ph type="sldImg" idx="2"/>
          </p:nvPr>
        </p:nvSpPr>
        <p:spPr>
          <a:xfrm>
            <a:off x="687388" y="1143000"/>
            <a:ext cx="54832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2" name="Google Shape;202;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3" name="Google Shape;203;p1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it-IT"/>
              <a:t>35</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lang="en-GB" dirty="0"/>
          </a:p>
        </p:txBody>
      </p:sp>
      <p:sp>
        <p:nvSpPr>
          <p:cNvPr id="61" name="Google Shape;61;p3:notes"/>
          <p:cNvSpPr>
            <a:spLocks noGrp="1" noRot="1" noChangeAspect="1"/>
          </p:cNvSpPr>
          <p:nvPr>
            <p:ph type="sldImg" idx="2"/>
          </p:nvPr>
        </p:nvSpPr>
        <p:spPr>
          <a:xfrm>
            <a:off x="687388" y="1143000"/>
            <a:ext cx="5483225"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338940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lang="en-GB" dirty="0"/>
          </a:p>
        </p:txBody>
      </p:sp>
      <p:sp>
        <p:nvSpPr>
          <p:cNvPr id="61" name="Google Shape;61;p3:notes"/>
          <p:cNvSpPr>
            <a:spLocks noGrp="1" noRot="1" noChangeAspect="1"/>
          </p:cNvSpPr>
          <p:nvPr>
            <p:ph type="sldImg" idx="2"/>
          </p:nvPr>
        </p:nvSpPr>
        <p:spPr>
          <a:xfrm>
            <a:off x="687388" y="1143000"/>
            <a:ext cx="5483225"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090685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lang="en-GB" dirty="0"/>
          </a:p>
        </p:txBody>
      </p:sp>
      <p:sp>
        <p:nvSpPr>
          <p:cNvPr id="61" name="Google Shape;61;p3:notes"/>
          <p:cNvSpPr>
            <a:spLocks noGrp="1" noRot="1" noChangeAspect="1"/>
          </p:cNvSpPr>
          <p:nvPr>
            <p:ph type="sldImg" idx="2"/>
          </p:nvPr>
        </p:nvSpPr>
        <p:spPr>
          <a:xfrm>
            <a:off x="687388" y="1143000"/>
            <a:ext cx="5483225"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744934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lang="en-GB" dirty="0"/>
          </a:p>
        </p:txBody>
      </p:sp>
      <p:sp>
        <p:nvSpPr>
          <p:cNvPr id="61" name="Google Shape;61;p3:notes"/>
          <p:cNvSpPr>
            <a:spLocks noGrp="1" noRot="1" noChangeAspect="1"/>
          </p:cNvSpPr>
          <p:nvPr>
            <p:ph type="sldImg" idx="2"/>
          </p:nvPr>
        </p:nvSpPr>
        <p:spPr>
          <a:xfrm>
            <a:off x="687388" y="1143000"/>
            <a:ext cx="5483225"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897078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lang="en-GB" dirty="0"/>
          </a:p>
        </p:txBody>
      </p:sp>
      <p:sp>
        <p:nvSpPr>
          <p:cNvPr id="61" name="Google Shape;61;p3:notes"/>
          <p:cNvSpPr>
            <a:spLocks noGrp="1" noRot="1" noChangeAspect="1"/>
          </p:cNvSpPr>
          <p:nvPr>
            <p:ph type="sldImg" idx="2"/>
          </p:nvPr>
        </p:nvSpPr>
        <p:spPr>
          <a:xfrm>
            <a:off x="687388" y="1143000"/>
            <a:ext cx="5483225"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057975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lang="en-GB" dirty="0"/>
          </a:p>
        </p:txBody>
      </p:sp>
      <p:sp>
        <p:nvSpPr>
          <p:cNvPr id="61" name="Google Shape;61;p3:notes"/>
          <p:cNvSpPr>
            <a:spLocks noGrp="1" noRot="1" noChangeAspect="1"/>
          </p:cNvSpPr>
          <p:nvPr>
            <p:ph type="sldImg" idx="2"/>
          </p:nvPr>
        </p:nvSpPr>
        <p:spPr>
          <a:xfrm>
            <a:off x="687388" y="1143000"/>
            <a:ext cx="5483225"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5664501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End cover">
  <p:cSld name="End cover">
    <p:spTree>
      <p:nvGrpSpPr>
        <p:cNvPr id="1" name="Shape 11"/>
        <p:cNvGrpSpPr/>
        <p:nvPr/>
      </p:nvGrpSpPr>
      <p:grpSpPr>
        <a:xfrm>
          <a:off x="0" y="0"/>
          <a:ext cx="0" cy="0"/>
          <a:chOff x="0" y="0"/>
          <a:chExt cx="0" cy="0"/>
        </a:xfrm>
      </p:grpSpPr>
      <p:sp>
        <p:nvSpPr>
          <p:cNvPr id="12" name="Google Shape;12;p23"/>
          <p:cNvSpPr/>
          <p:nvPr/>
        </p:nvSpPr>
        <p:spPr>
          <a:xfrm>
            <a:off x="-67969" y="-254000"/>
            <a:ext cx="13691032" cy="7759700"/>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100000" tIns="50000" rIns="100000" bIns="50000" anchor="ctr" anchorCtr="0">
            <a:noAutofit/>
          </a:bodyPr>
          <a:lstStyle/>
          <a:p>
            <a:pPr marL="0" marR="0" lvl="0" indent="0" algn="ctr" rtl="0">
              <a:spcBef>
                <a:spcPts val="0"/>
              </a:spcBef>
              <a:spcAft>
                <a:spcPts val="0"/>
              </a:spcAft>
              <a:buNone/>
            </a:pPr>
            <a:endParaRPr sz="1478" b="0" i="0" u="none" strike="noStrike" cap="none">
              <a:solidFill>
                <a:schemeClr val="lt1"/>
              </a:solidFill>
              <a:latin typeface="Calibri"/>
              <a:ea typeface="Calibri"/>
              <a:cs typeface="Calibri"/>
              <a:sym typeface="Calibri"/>
            </a:endParaRPr>
          </a:p>
        </p:txBody>
      </p:sp>
      <p:sp>
        <p:nvSpPr>
          <p:cNvPr id="13" name="Google Shape;13;p23"/>
          <p:cNvSpPr txBox="1">
            <a:spLocks noGrp="1"/>
          </p:cNvSpPr>
          <p:nvPr>
            <p:ph type="ctrTitle"/>
          </p:nvPr>
        </p:nvSpPr>
        <p:spPr>
          <a:xfrm>
            <a:off x="310399" y="2955190"/>
            <a:ext cx="6107071" cy="1060949"/>
          </a:xfrm>
          <a:prstGeom prst="rect">
            <a:avLst/>
          </a:prstGeom>
          <a:noFill/>
          <a:ln>
            <a:noFill/>
          </a:ln>
        </p:spPr>
        <p:txBody>
          <a:bodyPr spcFirstLastPara="1" wrap="square" lIns="72000" tIns="45700" rIns="72000" bIns="45700" anchor="t" anchorCtr="0">
            <a:noAutofit/>
          </a:bodyPr>
          <a:lstStyle>
            <a:lvl1pPr lvl="0" algn="l">
              <a:lnSpc>
                <a:spcPct val="90000"/>
              </a:lnSpc>
              <a:spcBef>
                <a:spcPts val="0"/>
              </a:spcBef>
              <a:spcAft>
                <a:spcPts val="0"/>
              </a:spcAft>
              <a:buClr>
                <a:schemeClr val="dk2"/>
              </a:buClr>
              <a:buSzPts val="2800"/>
              <a:buFont typeface="Open Sans"/>
              <a:buNone/>
              <a:defRPr sz="2800" b="1">
                <a:solidFill>
                  <a:schemeClr val="dk2"/>
                </a:solidFill>
                <a:latin typeface="Open Sans"/>
                <a:ea typeface="Open Sans"/>
                <a:cs typeface="Open Sans"/>
                <a:sym typeface="Open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grpSp>
        <p:nvGrpSpPr>
          <p:cNvPr id="14" name="Google Shape;14;p23"/>
          <p:cNvGrpSpPr/>
          <p:nvPr/>
        </p:nvGrpSpPr>
        <p:grpSpPr>
          <a:xfrm>
            <a:off x="309367" y="6493935"/>
            <a:ext cx="6399441" cy="923330"/>
            <a:chOff x="309367" y="6493935"/>
            <a:chExt cx="6399441" cy="923330"/>
          </a:xfrm>
        </p:grpSpPr>
        <p:sp>
          <p:nvSpPr>
            <p:cNvPr id="15" name="Google Shape;15;p23"/>
            <p:cNvSpPr txBox="1"/>
            <p:nvPr/>
          </p:nvSpPr>
          <p:spPr>
            <a:xfrm>
              <a:off x="2070100" y="6493935"/>
              <a:ext cx="4638708" cy="923330"/>
            </a:xfrm>
            <a:prstGeom prst="rect">
              <a:avLst/>
            </a:prstGeom>
            <a:noFill/>
            <a:ln>
              <a:noFill/>
            </a:ln>
          </p:spPr>
          <p:txBody>
            <a:bodyPr spcFirstLastPara="1" wrap="square" lIns="0" tIns="0" rIns="0" bIns="0" anchor="ctr" anchorCtr="0">
              <a:spAutoFit/>
            </a:bodyPr>
            <a:lstStyle/>
            <a:p>
              <a:pPr marL="0" marR="0" lvl="0" indent="0" algn="l" rtl="0">
                <a:lnSpc>
                  <a:spcPct val="100000"/>
                </a:lnSpc>
                <a:spcBef>
                  <a:spcPts val="0"/>
                </a:spcBef>
                <a:spcAft>
                  <a:spcPts val="0"/>
                </a:spcAft>
                <a:buClr>
                  <a:schemeClr val="dk1"/>
                </a:buClr>
                <a:buSzPts val="1200"/>
                <a:buFont typeface="Calibri"/>
                <a:buNone/>
              </a:pPr>
              <a:r>
                <a:rPr lang="it-IT" sz="1200" b="0" i="0" u="none" strike="noStrike" cap="none">
                  <a:solidFill>
                    <a:schemeClr val="dk1"/>
                  </a:solidFill>
                  <a:latin typeface="Calibri"/>
                  <a:ea typeface="Calibri"/>
                  <a:cs typeface="Calibri"/>
                  <a:sym typeface="Calibri"/>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 [Project Number:  2020-1-UK01-KA204-079048]</a:t>
              </a:r>
              <a:endParaRPr sz="1200" b="0" i="0" u="none" strike="noStrike" cap="none">
                <a:solidFill>
                  <a:schemeClr val="dk1"/>
                </a:solidFill>
                <a:latin typeface="Calibri"/>
                <a:ea typeface="Calibri"/>
                <a:cs typeface="Calibri"/>
                <a:sym typeface="Calibri"/>
              </a:endParaRPr>
            </a:p>
          </p:txBody>
        </p:sp>
        <p:pic>
          <p:nvPicPr>
            <p:cNvPr id="16" name="Google Shape;16;p23"/>
            <p:cNvPicPr preferRelativeResize="0"/>
            <p:nvPr/>
          </p:nvPicPr>
          <p:blipFill rotWithShape="1">
            <a:blip r:embed="rId2">
              <a:alphaModFix/>
            </a:blip>
            <a:srcRect/>
            <a:stretch/>
          </p:blipFill>
          <p:spPr>
            <a:xfrm>
              <a:off x="309367" y="6778845"/>
              <a:ext cx="1471307" cy="304544"/>
            </a:xfrm>
            <a:prstGeom prst="rect">
              <a:avLst/>
            </a:prstGeom>
            <a:noFill/>
            <a:ln>
              <a:noFill/>
            </a:ln>
          </p:spPr>
        </p:pic>
      </p:grpSp>
      <p:pic>
        <p:nvPicPr>
          <p:cNvPr id="17" name="Google Shape;17;p23"/>
          <p:cNvPicPr preferRelativeResize="0"/>
          <p:nvPr/>
        </p:nvPicPr>
        <p:blipFill rotWithShape="1">
          <a:blip r:embed="rId3">
            <a:alphaModFix/>
          </a:blip>
          <a:srcRect/>
          <a:stretch/>
        </p:blipFill>
        <p:spPr>
          <a:xfrm>
            <a:off x="465786" y="637418"/>
            <a:ext cx="2782951" cy="1259537"/>
          </a:xfrm>
          <a:prstGeom prst="rect">
            <a:avLst/>
          </a:prstGeom>
          <a:noFill/>
          <a:ln>
            <a:noFill/>
          </a:ln>
        </p:spPr>
      </p:pic>
      <p:pic>
        <p:nvPicPr>
          <p:cNvPr id="18" name="Google Shape;18;p23"/>
          <p:cNvPicPr preferRelativeResize="0"/>
          <p:nvPr/>
        </p:nvPicPr>
        <p:blipFill rotWithShape="1">
          <a:blip r:embed="rId4">
            <a:alphaModFix/>
          </a:blip>
          <a:srcRect/>
          <a:stretch/>
        </p:blipFill>
        <p:spPr>
          <a:xfrm>
            <a:off x="6998234" y="2675313"/>
            <a:ext cx="6624829" cy="4830387"/>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ubtitle Content - 2col">
  <p:cSld name="Title Subtitle Content - 2col">
    <p:spTree>
      <p:nvGrpSpPr>
        <p:cNvPr id="1" name="Shape 21"/>
        <p:cNvGrpSpPr/>
        <p:nvPr/>
      </p:nvGrpSpPr>
      <p:grpSpPr>
        <a:xfrm>
          <a:off x="0" y="0"/>
          <a:ext cx="0" cy="0"/>
          <a:chOff x="0" y="0"/>
          <a:chExt cx="0" cy="0"/>
        </a:xfrm>
      </p:grpSpPr>
      <p:sp>
        <p:nvSpPr>
          <p:cNvPr id="22" name="Google Shape;22;p24"/>
          <p:cNvSpPr txBox="1">
            <a:spLocks noGrp="1"/>
          </p:cNvSpPr>
          <p:nvPr>
            <p:ph type="body" idx="1"/>
          </p:nvPr>
        </p:nvSpPr>
        <p:spPr>
          <a:xfrm>
            <a:off x="500063" y="1466850"/>
            <a:ext cx="12331541" cy="5538475"/>
          </a:xfrm>
          <a:prstGeom prst="rect">
            <a:avLst/>
          </a:prstGeom>
          <a:noFill/>
          <a:ln>
            <a:noFill/>
          </a:ln>
        </p:spPr>
        <p:txBody>
          <a:bodyPr spcFirstLastPara="1" wrap="square" lIns="72000" tIns="45700" rIns="72000" bIns="45700" anchor="t" anchorCtr="0">
            <a:noAutofit/>
          </a:bodyPr>
          <a:lstStyle>
            <a:lvl1pPr marL="457200" marR="0" lvl="0" indent="-228600" algn="just" rtl="0">
              <a:lnSpc>
                <a:spcPct val="100000"/>
              </a:lnSpc>
              <a:spcBef>
                <a:spcPts val="0"/>
              </a:spcBef>
              <a:spcAft>
                <a:spcPts val="0"/>
              </a:spcAft>
              <a:buClr>
                <a:schemeClr val="dk2"/>
              </a:buClr>
              <a:buSzPts val="2188"/>
              <a:buFont typeface="Arial"/>
              <a:buNone/>
              <a:defRPr sz="2188" b="0" i="0" u="none" strike="noStrike" cap="none">
                <a:solidFill>
                  <a:schemeClr val="dk2"/>
                </a:solidFill>
                <a:latin typeface="Calibri"/>
                <a:ea typeface="Calibri"/>
                <a:cs typeface="Calibri"/>
                <a:sym typeface="Calibri"/>
              </a:defRPr>
            </a:lvl1pPr>
            <a:lvl2pPr marL="914400" marR="0" lvl="1" indent="-367537" algn="l" rtl="0">
              <a:lnSpc>
                <a:spcPct val="100000"/>
              </a:lnSpc>
              <a:spcBef>
                <a:spcPts val="600"/>
              </a:spcBef>
              <a:spcAft>
                <a:spcPts val="0"/>
              </a:spcAft>
              <a:buClr>
                <a:schemeClr val="dk2"/>
              </a:buClr>
              <a:buSzPts val="2188"/>
              <a:buFont typeface="Arial"/>
              <a:buChar char="•"/>
              <a:defRPr sz="2188" b="0" i="0" u="none" strike="noStrike" cap="none">
                <a:solidFill>
                  <a:schemeClr val="dk2"/>
                </a:solidFill>
                <a:latin typeface="Calibri"/>
                <a:ea typeface="Calibri"/>
                <a:cs typeface="Calibri"/>
                <a:sym typeface="Calibri"/>
              </a:defRPr>
            </a:lvl2pPr>
            <a:lvl3pPr marL="1371600" marR="0" lvl="2" indent="-367538" algn="l" rtl="0">
              <a:lnSpc>
                <a:spcPct val="100000"/>
              </a:lnSpc>
              <a:spcBef>
                <a:spcPts val="600"/>
              </a:spcBef>
              <a:spcAft>
                <a:spcPts val="0"/>
              </a:spcAft>
              <a:buClr>
                <a:schemeClr val="dk2"/>
              </a:buClr>
              <a:buSzPts val="2188"/>
              <a:buFont typeface="Arial"/>
              <a:buChar char="•"/>
              <a:defRPr sz="2188" b="0" i="0" u="none" strike="noStrike" cap="none">
                <a:solidFill>
                  <a:schemeClr val="dk2"/>
                </a:solidFill>
                <a:latin typeface="Calibri"/>
                <a:ea typeface="Calibri"/>
                <a:cs typeface="Calibri"/>
                <a:sym typeface="Calibri"/>
              </a:defRPr>
            </a:lvl3pPr>
            <a:lvl4pPr marL="1828800" marR="0" lvl="3" indent="-367538" algn="l" rtl="0">
              <a:lnSpc>
                <a:spcPct val="100000"/>
              </a:lnSpc>
              <a:spcBef>
                <a:spcPts val="600"/>
              </a:spcBef>
              <a:spcAft>
                <a:spcPts val="0"/>
              </a:spcAft>
              <a:buClr>
                <a:schemeClr val="dk2"/>
              </a:buClr>
              <a:buSzPts val="2188"/>
              <a:buFont typeface="Arial"/>
              <a:buChar char="•"/>
              <a:defRPr sz="2188" b="0" i="0" u="none" strike="noStrike" cap="none">
                <a:solidFill>
                  <a:schemeClr val="dk2"/>
                </a:solidFill>
                <a:latin typeface="Calibri"/>
                <a:ea typeface="Calibri"/>
                <a:cs typeface="Calibri"/>
                <a:sym typeface="Calibri"/>
              </a:defRPr>
            </a:lvl4pPr>
            <a:lvl5pPr marL="2286000" marR="0" lvl="4" indent="-367538" algn="l" rtl="0">
              <a:lnSpc>
                <a:spcPct val="100000"/>
              </a:lnSpc>
              <a:spcBef>
                <a:spcPts val="600"/>
              </a:spcBef>
              <a:spcAft>
                <a:spcPts val="0"/>
              </a:spcAft>
              <a:buClr>
                <a:schemeClr val="dk2"/>
              </a:buClr>
              <a:buSzPts val="2188"/>
              <a:buFont typeface="Arial"/>
              <a:buChar char="•"/>
              <a:defRPr sz="2188" b="0" i="0" u="none" strike="noStrike" cap="none">
                <a:solidFill>
                  <a:schemeClr val="dk2"/>
                </a:solidFill>
                <a:latin typeface="Calibri"/>
                <a:ea typeface="Calibri"/>
                <a:cs typeface="Calibri"/>
                <a:sym typeface="Calibri"/>
              </a:defRPr>
            </a:lvl5pPr>
            <a:lvl6pPr marL="2743200" marR="0" lvl="5" indent="-353631" algn="l" rtl="0">
              <a:lnSpc>
                <a:spcPct val="90000"/>
              </a:lnSpc>
              <a:spcBef>
                <a:spcPts val="600"/>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6pPr>
            <a:lvl7pPr marL="3200400" marR="0" lvl="6" indent="-353631" algn="l" rtl="0">
              <a:lnSpc>
                <a:spcPct val="90000"/>
              </a:lnSpc>
              <a:spcBef>
                <a:spcPts val="547"/>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7pPr>
            <a:lvl8pPr marL="3657600" marR="0" lvl="7" indent="-353631" algn="l" rtl="0">
              <a:lnSpc>
                <a:spcPct val="90000"/>
              </a:lnSpc>
              <a:spcBef>
                <a:spcPts val="547"/>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8pPr>
            <a:lvl9pPr marL="4114800" marR="0" lvl="8" indent="-353631" algn="l" rtl="0">
              <a:lnSpc>
                <a:spcPct val="90000"/>
              </a:lnSpc>
              <a:spcBef>
                <a:spcPts val="547"/>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9pPr>
          </a:lstStyle>
          <a:p>
            <a:endParaRPr/>
          </a:p>
        </p:txBody>
      </p:sp>
      <p:sp>
        <p:nvSpPr>
          <p:cNvPr id="23" name="Google Shape;23;p24"/>
          <p:cNvSpPr txBox="1">
            <a:spLocks noGrp="1"/>
          </p:cNvSpPr>
          <p:nvPr>
            <p:ph type="title"/>
          </p:nvPr>
        </p:nvSpPr>
        <p:spPr>
          <a:xfrm>
            <a:off x="502500" y="432159"/>
            <a:ext cx="12330000" cy="720000"/>
          </a:xfrm>
          <a:prstGeom prst="rect">
            <a:avLst/>
          </a:prstGeom>
          <a:noFill/>
          <a:ln>
            <a:noFill/>
          </a:ln>
        </p:spPr>
        <p:txBody>
          <a:bodyPr spcFirstLastPara="1" wrap="square" lIns="72000" tIns="45700" rIns="72000" bIns="45700" anchor="ctr" anchorCtr="0">
            <a:normAutofit/>
          </a:bodyPr>
          <a:lstStyle>
            <a:lvl1pPr lvl="0" algn="l">
              <a:lnSpc>
                <a:spcPct val="90000"/>
              </a:lnSpc>
              <a:spcBef>
                <a:spcPts val="0"/>
              </a:spcBef>
              <a:spcAft>
                <a:spcPts val="0"/>
              </a:spcAft>
              <a:buClr>
                <a:schemeClr val="accent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1_Title Subtitle Content - 2col">
  <p:cSld name="1_Title Subtitle Content - 2col">
    <p:spTree>
      <p:nvGrpSpPr>
        <p:cNvPr id="1" name="Shape 24"/>
        <p:cNvGrpSpPr/>
        <p:nvPr/>
      </p:nvGrpSpPr>
      <p:grpSpPr>
        <a:xfrm>
          <a:off x="0" y="0"/>
          <a:ext cx="0" cy="0"/>
          <a:chOff x="0" y="0"/>
          <a:chExt cx="0" cy="0"/>
        </a:xfrm>
      </p:grpSpPr>
      <p:sp>
        <p:nvSpPr>
          <p:cNvPr id="25" name="Google Shape;25;p25"/>
          <p:cNvSpPr txBox="1">
            <a:spLocks noGrp="1"/>
          </p:cNvSpPr>
          <p:nvPr>
            <p:ph type="body" idx="1"/>
          </p:nvPr>
        </p:nvSpPr>
        <p:spPr>
          <a:xfrm>
            <a:off x="500064" y="1984375"/>
            <a:ext cx="12331402" cy="5129444"/>
          </a:xfrm>
          <a:prstGeom prst="rect">
            <a:avLst/>
          </a:prstGeom>
          <a:noFill/>
          <a:ln>
            <a:noFill/>
          </a:ln>
        </p:spPr>
        <p:txBody>
          <a:bodyPr spcFirstLastPara="1" wrap="square" lIns="72000" tIns="45700" rIns="72000" bIns="45700" anchor="t" anchorCtr="0">
            <a:noAutofit/>
          </a:bodyPr>
          <a:lstStyle>
            <a:lvl1pPr marL="457200" marR="0" lvl="0" indent="-228600" algn="just" rtl="0">
              <a:lnSpc>
                <a:spcPct val="100000"/>
              </a:lnSpc>
              <a:spcBef>
                <a:spcPts val="0"/>
              </a:spcBef>
              <a:spcAft>
                <a:spcPts val="0"/>
              </a:spcAft>
              <a:buClr>
                <a:schemeClr val="accent4"/>
              </a:buClr>
              <a:buSzPts val="2188"/>
              <a:buFont typeface="Arial"/>
              <a:buNone/>
              <a:defRPr sz="2188" b="0" i="0" u="none" strike="noStrike" cap="none">
                <a:solidFill>
                  <a:schemeClr val="dk2"/>
                </a:solidFill>
                <a:latin typeface="Calibri"/>
                <a:ea typeface="Calibri"/>
                <a:cs typeface="Calibri"/>
                <a:sym typeface="Calibri"/>
              </a:defRPr>
            </a:lvl1pPr>
            <a:lvl2pPr marL="914400" marR="0" lvl="1" indent="-367537" algn="l" rtl="0">
              <a:lnSpc>
                <a:spcPct val="100000"/>
              </a:lnSpc>
              <a:spcBef>
                <a:spcPts val="600"/>
              </a:spcBef>
              <a:spcAft>
                <a:spcPts val="0"/>
              </a:spcAft>
              <a:buClr>
                <a:schemeClr val="accent4"/>
              </a:buClr>
              <a:buSzPts val="2188"/>
              <a:buFont typeface="Arial"/>
              <a:buChar char="•"/>
              <a:defRPr sz="2188" b="0" i="0" u="none" strike="noStrike" cap="none">
                <a:solidFill>
                  <a:schemeClr val="dk2"/>
                </a:solidFill>
                <a:latin typeface="Calibri"/>
                <a:ea typeface="Calibri"/>
                <a:cs typeface="Calibri"/>
                <a:sym typeface="Calibri"/>
              </a:defRPr>
            </a:lvl2pPr>
            <a:lvl3pPr marL="1371600" marR="0" lvl="2" indent="-367538" algn="l" rtl="0">
              <a:lnSpc>
                <a:spcPct val="100000"/>
              </a:lnSpc>
              <a:spcBef>
                <a:spcPts val="600"/>
              </a:spcBef>
              <a:spcAft>
                <a:spcPts val="0"/>
              </a:spcAft>
              <a:buClr>
                <a:schemeClr val="accent4"/>
              </a:buClr>
              <a:buSzPts val="2188"/>
              <a:buFont typeface="Arial"/>
              <a:buChar char="•"/>
              <a:defRPr sz="2188" b="0" i="0" u="none" strike="noStrike" cap="none">
                <a:solidFill>
                  <a:schemeClr val="dk2"/>
                </a:solidFill>
                <a:latin typeface="Calibri"/>
                <a:ea typeface="Calibri"/>
                <a:cs typeface="Calibri"/>
                <a:sym typeface="Calibri"/>
              </a:defRPr>
            </a:lvl3pPr>
            <a:lvl4pPr marL="1828800" marR="0" lvl="3" indent="-367538" algn="l" rtl="0">
              <a:lnSpc>
                <a:spcPct val="100000"/>
              </a:lnSpc>
              <a:spcBef>
                <a:spcPts val="600"/>
              </a:spcBef>
              <a:spcAft>
                <a:spcPts val="0"/>
              </a:spcAft>
              <a:buClr>
                <a:schemeClr val="accent4"/>
              </a:buClr>
              <a:buSzPts val="2188"/>
              <a:buFont typeface="Arial"/>
              <a:buChar char="•"/>
              <a:defRPr sz="2188" b="0" i="0" u="none" strike="noStrike" cap="none">
                <a:solidFill>
                  <a:schemeClr val="dk2"/>
                </a:solidFill>
                <a:latin typeface="Calibri"/>
                <a:ea typeface="Calibri"/>
                <a:cs typeface="Calibri"/>
                <a:sym typeface="Calibri"/>
              </a:defRPr>
            </a:lvl4pPr>
            <a:lvl5pPr marL="2286000" marR="0" lvl="4" indent="-367538" algn="l" rtl="0">
              <a:lnSpc>
                <a:spcPct val="100000"/>
              </a:lnSpc>
              <a:spcBef>
                <a:spcPts val="600"/>
              </a:spcBef>
              <a:spcAft>
                <a:spcPts val="0"/>
              </a:spcAft>
              <a:buClr>
                <a:schemeClr val="accent4"/>
              </a:buClr>
              <a:buSzPts val="2188"/>
              <a:buFont typeface="Arial"/>
              <a:buChar char="•"/>
              <a:defRPr sz="2188" b="0" i="0" u="none" strike="noStrike" cap="none">
                <a:solidFill>
                  <a:schemeClr val="dk2"/>
                </a:solidFill>
                <a:latin typeface="Calibri"/>
                <a:ea typeface="Calibri"/>
                <a:cs typeface="Calibri"/>
                <a:sym typeface="Calibri"/>
              </a:defRPr>
            </a:lvl5pPr>
            <a:lvl6pPr marL="2743200" marR="0" lvl="5" indent="-353631" algn="l" rtl="0">
              <a:lnSpc>
                <a:spcPct val="90000"/>
              </a:lnSpc>
              <a:spcBef>
                <a:spcPts val="600"/>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6pPr>
            <a:lvl7pPr marL="3200400" marR="0" lvl="6" indent="-353631" algn="l" rtl="0">
              <a:lnSpc>
                <a:spcPct val="90000"/>
              </a:lnSpc>
              <a:spcBef>
                <a:spcPts val="547"/>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7pPr>
            <a:lvl8pPr marL="3657600" marR="0" lvl="7" indent="-353631" algn="l" rtl="0">
              <a:lnSpc>
                <a:spcPct val="90000"/>
              </a:lnSpc>
              <a:spcBef>
                <a:spcPts val="547"/>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8pPr>
            <a:lvl9pPr marL="4114800" marR="0" lvl="8" indent="-353631" algn="l" rtl="0">
              <a:lnSpc>
                <a:spcPct val="90000"/>
              </a:lnSpc>
              <a:spcBef>
                <a:spcPts val="547"/>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9pPr>
          </a:lstStyle>
          <a:p>
            <a:endParaRPr/>
          </a:p>
        </p:txBody>
      </p:sp>
      <p:sp>
        <p:nvSpPr>
          <p:cNvPr id="26" name="Google Shape;26;p25"/>
          <p:cNvSpPr txBox="1">
            <a:spLocks noGrp="1"/>
          </p:cNvSpPr>
          <p:nvPr>
            <p:ph type="title"/>
          </p:nvPr>
        </p:nvSpPr>
        <p:spPr>
          <a:xfrm>
            <a:off x="502500" y="432159"/>
            <a:ext cx="12330000" cy="720000"/>
          </a:xfrm>
          <a:prstGeom prst="rect">
            <a:avLst/>
          </a:prstGeom>
          <a:noFill/>
          <a:ln>
            <a:noFill/>
          </a:ln>
        </p:spPr>
        <p:txBody>
          <a:bodyPr spcFirstLastPara="1" wrap="square" lIns="72000" tIns="45700" rIns="72000" bIns="45700" anchor="ctr" anchorCtr="0">
            <a:normAutofit/>
          </a:bodyPr>
          <a:lstStyle>
            <a:lvl1pPr lvl="0" algn="l">
              <a:lnSpc>
                <a:spcPct val="90000"/>
              </a:lnSpc>
              <a:spcBef>
                <a:spcPts val="0"/>
              </a:spcBef>
              <a:spcAft>
                <a:spcPts val="0"/>
              </a:spcAft>
              <a:buClr>
                <a:schemeClr val="accent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 name="Google Shape;27;p25"/>
          <p:cNvSpPr txBox="1">
            <a:spLocks noGrp="1"/>
          </p:cNvSpPr>
          <p:nvPr>
            <p:ph type="body" idx="2"/>
          </p:nvPr>
        </p:nvSpPr>
        <p:spPr>
          <a:xfrm>
            <a:off x="500064" y="1260554"/>
            <a:ext cx="12331541" cy="602889"/>
          </a:xfrm>
          <a:prstGeom prst="rect">
            <a:avLst/>
          </a:prstGeom>
          <a:solidFill>
            <a:schemeClr val="dk1"/>
          </a:solidFill>
          <a:ln>
            <a:noFill/>
          </a:ln>
        </p:spPr>
        <p:txBody>
          <a:bodyPr spcFirstLastPara="1" wrap="square" lIns="72000" tIns="45700" rIns="72000" bIns="45700" anchor="ctr" anchorCtr="0">
            <a:noAutofit/>
          </a:bodyPr>
          <a:lstStyle>
            <a:lvl1pPr marL="457200" marR="0" lvl="0" indent="-228600" algn="just" rtl="0">
              <a:lnSpc>
                <a:spcPct val="90000"/>
              </a:lnSpc>
              <a:spcBef>
                <a:spcPts val="1094"/>
              </a:spcBef>
              <a:spcAft>
                <a:spcPts val="0"/>
              </a:spcAft>
              <a:buClr>
                <a:schemeClr val="lt2"/>
              </a:buClr>
              <a:buSzPts val="2400"/>
              <a:buFont typeface="Arial"/>
              <a:buNone/>
              <a:defRPr sz="2400" b="1" i="1" u="none" strike="noStrike" cap="none">
                <a:solidFill>
                  <a:schemeClr val="lt2"/>
                </a:solidFill>
                <a:latin typeface="Calibri"/>
                <a:ea typeface="Calibri"/>
                <a:cs typeface="Calibri"/>
                <a:sym typeface="Calibri"/>
              </a:defRPr>
            </a:lvl1pPr>
            <a:lvl2pPr marL="914400" marR="0" lvl="1" indent="-395287" algn="l" rtl="0">
              <a:lnSpc>
                <a:spcPct val="90000"/>
              </a:lnSpc>
              <a:spcBef>
                <a:spcPts val="547"/>
              </a:spcBef>
              <a:spcAft>
                <a:spcPts val="0"/>
              </a:spcAft>
              <a:buClr>
                <a:schemeClr val="dk1"/>
              </a:buClr>
              <a:buSzPts val="2625"/>
              <a:buFont typeface="Arial"/>
              <a:buChar char="•"/>
              <a:defRPr sz="2625" b="0" i="0" u="none" strike="noStrike" cap="none">
                <a:solidFill>
                  <a:schemeClr val="dk1"/>
                </a:solidFill>
                <a:latin typeface="Calibri"/>
                <a:ea typeface="Calibri"/>
                <a:cs typeface="Calibri"/>
                <a:sym typeface="Calibri"/>
              </a:defRPr>
            </a:lvl2pPr>
            <a:lvl3pPr marL="1371600" marR="0" lvl="2" indent="-367538" algn="l" rtl="0">
              <a:lnSpc>
                <a:spcPct val="90000"/>
              </a:lnSpc>
              <a:spcBef>
                <a:spcPts val="547"/>
              </a:spcBef>
              <a:spcAft>
                <a:spcPts val="0"/>
              </a:spcAft>
              <a:buClr>
                <a:schemeClr val="dk1"/>
              </a:buClr>
              <a:buSzPts val="2188"/>
              <a:buFont typeface="Arial"/>
              <a:buChar char="•"/>
              <a:defRPr sz="2188" b="0" i="0" u="none" strike="noStrike" cap="none">
                <a:solidFill>
                  <a:schemeClr val="dk1"/>
                </a:solidFill>
                <a:latin typeface="Calibri"/>
                <a:ea typeface="Calibri"/>
                <a:cs typeface="Calibri"/>
                <a:sym typeface="Calibri"/>
              </a:defRPr>
            </a:lvl3pPr>
            <a:lvl4pPr marL="1828800" marR="0" lvl="3" indent="-353631" algn="l" rtl="0">
              <a:lnSpc>
                <a:spcPct val="90000"/>
              </a:lnSpc>
              <a:spcBef>
                <a:spcPts val="547"/>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4pPr>
            <a:lvl5pPr marL="2286000" marR="0" lvl="4" indent="-353631" algn="l" rtl="0">
              <a:lnSpc>
                <a:spcPct val="90000"/>
              </a:lnSpc>
              <a:spcBef>
                <a:spcPts val="547"/>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5pPr>
            <a:lvl6pPr marL="2743200" marR="0" lvl="5" indent="-353631" algn="l" rtl="0">
              <a:lnSpc>
                <a:spcPct val="90000"/>
              </a:lnSpc>
              <a:spcBef>
                <a:spcPts val="547"/>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6pPr>
            <a:lvl7pPr marL="3200400" marR="0" lvl="6" indent="-353631" algn="l" rtl="0">
              <a:lnSpc>
                <a:spcPct val="90000"/>
              </a:lnSpc>
              <a:spcBef>
                <a:spcPts val="547"/>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7pPr>
            <a:lvl8pPr marL="3657600" marR="0" lvl="7" indent="-353631" algn="l" rtl="0">
              <a:lnSpc>
                <a:spcPct val="90000"/>
              </a:lnSpc>
              <a:spcBef>
                <a:spcPts val="547"/>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8pPr>
            <a:lvl9pPr marL="4114800" marR="0" lvl="8" indent="-353631" algn="l" rtl="0">
              <a:lnSpc>
                <a:spcPct val="90000"/>
              </a:lnSpc>
              <a:spcBef>
                <a:spcPts val="547"/>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Content - 2col">
  <p:cSld name="Title Content - 2col">
    <p:spTree>
      <p:nvGrpSpPr>
        <p:cNvPr id="1" name="Shape 28"/>
        <p:cNvGrpSpPr/>
        <p:nvPr/>
      </p:nvGrpSpPr>
      <p:grpSpPr>
        <a:xfrm>
          <a:off x="0" y="0"/>
          <a:ext cx="0" cy="0"/>
          <a:chOff x="0" y="0"/>
          <a:chExt cx="0" cy="0"/>
        </a:xfrm>
      </p:grpSpPr>
      <p:sp>
        <p:nvSpPr>
          <p:cNvPr id="29" name="Google Shape;29;p26"/>
          <p:cNvSpPr txBox="1">
            <a:spLocks noGrp="1"/>
          </p:cNvSpPr>
          <p:nvPr>
            <p:ph type="body" idx="1"/>
          </p:nvPr>
        </p:nvSpPr>
        <p:spPr>
          <a:xfrm>
            <a:off x="500064" y="1514474"/>
            <a:ext cx="6042422" cy="5588141"/>
          </a:xfrm>
          <a:prstGeom prst="rect">
            <a:avLst/>
          </a:prstGeom>
          <a:noFill/>
          <a:ln>
            <a:noFill/>
          </a:ln>
        </p:spPr>
        <p:txBody>
          <a:bodyPr spcFirstLastPara="1" wrap="square" lIns="72000" tIns="45700" rIns="72000" bIns="45700" anchor="t" anchorCtr="0">
            <a:noAutofit/>
          </a:bodyPr>
          <a:lstStyle>
            <a:lvl1pPr marL="457200" marR="0" lvl="0" indent="-228600" algn="just" rtl="0">
              <a:lnSpc>
                <a:spcPct val="90000"/>
              </a:lnSpc>
              <a:spcBef>
                <a:spcPts val="1094"/>
              </a:spcBef>
              <a:spcAft>
                <a:spcPts val="0"/>
              </a:spcAft>
              <a:buClr>
                <a:schemeClr val="dk2"/>
              </a:buClr>
              <a:buSzPts val="2188"/>
              <a:buFont typeface="Arial"/>
              <a:buNone/>
              <a:defRPr sz="2188" b="0" i="0" u="none" strike="noStrike" cap="none">
                <a:solidFill>
                  <a:schemeClr val="dk2"/>
                </a:solidFill>
                <a:latin typeface="Calibri"/>
                <a:ea typeface="Calibri"/>
                <a:cs typeface="Calibri"/>
                <a:sym typeface="Calibri"/>
              </a:defRPr>
            </a:lvl1pPr>
            <a:lvl2pPr marL="914400" marR="0" lvl="1" indent="-367537" algn="l" rtl="0">
              <a:lnSpc>
                <a:spcPct val="90000"/>
              </a:lnSpc>
              <a:spcBef>
                <a:spcPts val="547"/>
              </a:spcBef>
              <a:spcAft>
                <a:spcPts val="0"/>
              </a:spcAft>
              <a:buClr>
                <a:schemeClr val="dk2"/>
              </a:buClr>
              <a:buSzPts val="2188"/>
              <a:buFont typeface="Arial"/>
              <a:buChar char="•"/>
              <a:defRPr sz="2188" b="0" i="0" u="none" strike="noStrike" cap="none">
                <a:solidFill>
                  <a:schemeClr val="dk2"/>
                </a:solidFill>
                <a:latin typeface="Calibri"/>
                <a:ea typeface="Calibri"/>
                <a:cs typeface="Calibri"/>
                <a:sym typeface="Calibri"/>
              </a:defRPr>
            </a:lvl2pPr>
            <a:lvl3pPr marL="1371600" marR="0" lvl="2" indent="-367538" algn="l" rtl="0">
              <a:lnSpc>
                <a:spcPct val="90000"/>
              </a:lnSpc>
              <a:spcBef>
                <a:spcPts val="547"/>
              </a:spcBef>
              <a:spcAft>
                <a:spcPts val="0"/>
              </a:spcAft>
              <a:buClr>
                <a:schemeClr val="dk2"/>
              </a:buClr>
              <a:buSzPts val="2188"/>
              <a:buFont typeface="Arial"/>
              <a:buChar char="•"/>
              <a:defRPr sz="2188" b="0" i="0" u="none" strike="noStrike" cap="none">
                <a:solidFill>
                  <a:schemeClr val="dk2"/>
                </a:solidFill>
                <a:latin typeface="Calibri"/>
                <a:ea typeface="Calibri"/>
                <a:cs typeface="Calibri"/>
                <a:sym typeface="Calibri"/>
              </a:defRPr>
            </a:lvl3pPr>
            <a:lvl4pPr marL="1828800" marR="0" lvl="3" indent="-367538" algn="l" rtl="0">
              <a:lnSpc>
                <a:spcPct val="90000"/>
              </a:lnSpc>
              <a:spcBef>
                <a:spcPts val="547"/>
              </a:spcBef>
              <a:spcAft>
                <a:spcPts val="0"/>
              </a:spcAft>
              <a:buClr>
                <a:schemeClr val="dk2"/>
              </a:buClr>
              <a:buSzPts val="2188"/>
              <a:buFont typeface="Arial"/>
              <a:buChar char="•"/>
              <a:defRPr sz="2188" b="0" i="0" u="none" strike="noStrike" cap="none">
                <a:solidFill>
                  <a:schemeClr val="dk2"/>
                </a:solidFill>
                <a:latin typeface="Calibri"/>
                <a:ea typeface="Calibri"/>
                <a:cs typeface="Calibri"/>
                <a:sym typeface="Calibri"/>
              </a:defRPr>
            </a:lvl4pPr>
            <a:lvl5pPr marL="2286000" marR="0" lvl="4" indent="-367538" algn="l" rtl="0">
              <a:lnSpc>
                <a:spcPct val="90000"/>
              </a:lnSpc>
              <a:spcBef>
                <a:spcPts val="547"/>
              </a:spcBef>
              <a:spcAft>
                <a:spcPts val="0"/>
              </a:spcAft>
              <a:buClr>
                <a:schemeClr val="dk2"/>
              </a:buClr>
              <a:buSzPts val="2188"/>
              <a:buFont typeface="Arial"/>
              <a:buChar char="•"/>
              <a:defRPr sz="2188" b="0" i="0" u="none" strike="noStrike" cap="none">
                <a:solidFill>
                  <a:schemeClr val="dk2"/>
                </a:solidFill>
                <a:latin typeface="Calibri"/>
                <a:ea typeface="Calibri"/>
                <a:cs typeface="Calibri"/>
                <a:sym typeface="Calibri"/>
              </a:defRPr>
            </a:lvl5pPr>
            <a:lvl6pPr marL="2743200" marR="0" lvl="5" indent="-353631" algn="l" rtl="0">
              <a:lnSpc>
                <a:spcPct val="90000"/>
              </a:lnSpc>
              <a:spcBef>
                <a:spcPts val="547"/>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6pPr>
            <a:lvl7pPr marL="3200400" marR="0" lvl="6" indent="-353631" algn="l" rtl="0">
              <a:lnSpc>
                <a:spcPct val="90000"/>
              </a:lnSpc>
              <a:spcBef>
                <a:spcPts val="547"/>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7pPr>
            <a:lvl8pPr marL="3657600" marR="0" lvl="7" indent="-353631" algn="l" rtl="0">
              <a:lnSpc>
                <a:spcPct val="90000"/>
              </a:lnSpc>
              <a:spcBef>
                <a:spcPts val="547"/>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8pPr>
            <a:lvl9pPr marL="4114800" marR="0" lvl="8" indent="-353631" algn="l" rtl="0">
              <a:lnSpc>
                <a:spcPct val="90000"/>
              </a:lnSpc>
              <a:spcBef>
                <a:spcPts val="547"/>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9pPr>
          </a:lstStyle>
          <a:p>
            <a:endParaRPr/>
          </a:p>
        </p:txBody>
      </p:sp>
      <p:sp>
        <p:nvSpPr>
          <p:cNvPr id="30" name="Google Shape;30;p26"/>
          <p:cNvSpPr txBox="1">
            <a:spLocks noGrp="1"/>
          </p:cNvSpPr>
          <p:nvPr>
            <p:ph type="body" idx="2"/>
          </p:nvPr>
        </p:nvSpPr>
        <p:spPr>
          <a:xfrm>
            <a:off x="6789183" y="1514474"/>
            <a:ext cx="6042422" cy="5588141"/>
          </a:xfrm>
          <a:prstGeom prst="rect">
            <a:avLst/>
          </a:prstGeom>
          <a:noFill/>
          <a:ln>
            <a:noFill/>
          </a:ln>
        </p:spPr>
        <p:txBody>
          <a:bodyPr spcFirstLastPara="1" wrap="square" lIns="72000" tIns="45700" rIns="72000" bIns="45700" anchor="t" anchorCtr="0">
            <a:noAutofit/>
          </a:bodyPr>
          <a:lstStyle>
            <a:lvl1pPr marL="457200" marR="0" lvl="0" indent="-228600" algn="just" rtl="0">
              <a:lnSpc>
                <a:spcPct val="90000"/>
              </a:lnSpc>
              <a:spcBef>
                <a:spcPts val="1094"/>
              </a:spcBef>
              <a:spcAft>
                <a:spcPts val="0"/>
              </a:spcAft>
              <a:buClr>
                <a:schemeClr val="dk2"/>
              </a:buClr>
              <a:buSzPts val="2188"/>
              <a:buFont typeface="Arial"/>
              <a:buNone/>
              <a:defRPr sz="2188" b="0" i="0" u="none" strike="noStrike" cap="none">
                <a:solidFill>
                  <a:schemeClr val="dk2"/>
                </a:solidFill>
                <a:latin typeface="Calibri"/>
                <a:ea typeface="Calibri"/>
                <a:cs typeface="Calibri"/>
                <a:sym typeface="Calibri"/>
              </a:defRPr>
            </a:lvl1pPr>
            <a:lvl2pPr marL="914400" marR="0" lvl="1" indent="-367537" algn="l" rtl="0">
              <a:lnSpc>
                <a:spcPct val="90000"/>
              </a:lnSpc>
              <a:spcBef>
                <a:spcPts val="547"/>
              </a:spcBef>
              <a:spcAft>
                <a:spcPts val="0"/>
              </a:spcAft>
              <a:buClr>
                <a:schemeClr val="dk2"/>
              </a:buClr>
              <a:buSzPts val="2188"/>
              <a:buFont typeface="Arial"/>
              <a:buChar char="•"/>
              <a:defRPr sz="2188" b="0" i="0" u="none" strike="noStrike" cap="none">
                <a:solidFill>
                  <a:schemeClr val="dk2"/>
                </a:solidFill>
                <a:latin typeface="Calibri"/>
                <a:ea typeface="Calibri"/>
                <a:cs typeface="Calibri"/>
                <a:sym typeface="Calibri"/>
              </a:defRPr>
            </a:lvl2pPr>
            <a:lvl3pPr marL="1371600" marR="0" lvl="2" indent="-367538" algn="l" rtl="0">
              <a:lnSpc>
                <a:spcPct val="90000"/>
              </a:lnSpc>
              <a:spcBef>
                <a:spcPts val="547"/>
              </a:spcBef>
              <a:spcAft>
                <a:spcPts val="0"/>
              </a:spcAft>
              <a:buClr>
                <a:schemeClr val="dk2"/>
              </a:buClr>
              <a:buSzPts val="2188"/>
              <a:buFont typeface="Arial"/>
              <a:buChar char="•"/>
              <a:defRPr sz="2188" b="0" i="0" u="none" strike="noStrike" cap="none">
                <a:solidFill>
                  <a:schemeClr val="dk2"/>
                </a:solidFill>
                <a:latin typeface="Calibri"/>
                <a:ea typeface="Calibri"/>
                <a:cs typeface="Calibri"/>
                <a:sym typeface="Calibri"/>
              </a:defRPr>
            </a:lvl3pPr>
            <a:lvl4pPr marL="1828800" marR="0" lvl="3" indent="-367538" algn="l" rtl="0">
              <a:lnSpc>
                <a:spcPct val="90000"/>
              </a:lnSpc>
              <a:spcBef>
                <a:spcPts val="547"/>
              </a:spcBef>
              <a:spcAft>
                <a:spcPts val="0"/>
              </a:spcAft>
              <a:buClr>
                <a:schemeClr val="dk2"/>
              </a:buClr>
              <a:buSzPts val="2188"/>
              <a:buFont typeface="Arial"/>
              <a:buChar char="•"/>
              <a:defRPr sz="2188" b="0" i="0" u="none" strike="noStrike" cap="none">
                <a:solidFill>
                  <a:schemeClr val="dk2"/>
                </a:solidFill>
                <a:latin typeface="Calibri"/>
                <a:ea typeface="Calibri"/>
                <a:cs typeface="Calibri"/>
                <a:sym typeface="Calibri"/>
              </a:defRPr>
            </a:lvl4pPr>
            <a:lvl5pPr marL="2286000" marR="0" lvl="4" indent="-367538" algn="l" rtl="0">
              <a:lnSpc>
                <a:spcPct val="90000"/>
              </a:lnSpc>
              <a:spcBef>
                <a:spcPts val="547"/>
              </a:spcBef>
              <a:spcAft>
                <a:spcPts val="0"/>
              </a:spcAft>
              <a:buClr>
                <a:schemeClr val="dk2"/>
              </a:buClr>
              <a:buSzPts val="2188"/>
              <a:buFont typeface="Arial"/>
              <a:buChar char="•"/>
              <a:defRPr sz="2188" b="0" i="0" u="none" strike="noStrike" cap="none">
                <a:solidFill>
                  <a:schemeClr val="dk2"/>
                </a:solidFill>
                <a:latin typeface="Calibri"/>
                <a:ea typeface="Calibri"/>
                <a:cs typeface="Calibri"/>
                <a:sym typeface="Calibri"/>
              </a:defRPr>
            </a:lvl5pPr>
            <a:lvl6pPr marL="2743200" marR="0" lvl="5" indent="-353631" algn="l" rtl="0">
              <a:lnSpc>
                <a:spcPct val="90000"/>
              </a:lnSpc>
              <a:spcBef>
                <a:spcPts val="547"/>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6pPr>
            <a:lvl7pPr marL="3200400" marR="0" lvl="6" indent="-353631" algn="l" rtl="0">
              <a:lnSpc>
                <a:spcPct val="90000"/>
              </a:lnSpc>
              <a:spcBef>
                <a:spcPts val="547"/>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7pPr>
            <a:lvl8pPr marL="3657600" marR="0" lvl="7" indent="-353631" algn="l" rtl="0">
              <a:lnSpc>
                <a:spcPct val="90000"/>
              </a:lnSpc>
              <a:spcBef>
                <a:spcPts val="547"/>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8pPr>
            <a:lvl9pPr marL="4114800" marR="0" lvl="8" indent="-353631" algn="l" rtl="0">
              <a:lnSpc>
                <a:spcPct val="90000"/>
              </a:lnSpc>
              <a:spcBef>
                <a:spcPts val="547"/>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9pPr>
          </a:lstStyle>
          <a:p>
            <a:endParaRPr/>
          </a:p>
        </p:txBody>
      </p:sp>
      <p:sp>
        <p:nvSpPr>
          <p:cNvPr id="31" name="Google Shape;31;p26"/>
          <p:cNvSpPr txBox="1">
            <a:spLocks noGrp="1"/>
          </p:cNvSpPr>
          <p:nvPr>
            <p:ph type="title"/>
          </p:nvPr>
        </p:nvSpPr>
        <p:spPr>
          <a:xfrm>
            <a:off x="502500" y="432159"/>
            <a:ext cx="12330000" cy="720000"/>
          </a:xfrm>
          <a:prstGeom prst="rect">
            <a:avLst/>
          </a:prstGeom>
          <a:noFill/>
          <a:ln>
            <a:noFill/>
          </a:ln>
        </p:spPr>
        <p:txBody>
          <a:bodyPr spcFirstLastPara="1" wrap="square" lIns="72000" tIns="45700" rIns="72000" bIns="45700" anchor="ctr" anchorCtr="0">
            <a:normAutofit/>
          </a:bodyPr>
          <a:lstStyle>
            <a:lvl1pPr lvl="0" algn="l">
              <a:lnSpc>
                <a:spcPct val="90000"/>
              </a:lnSpc>
              <a:spcBef>
                <a:spcPts val="0"/>
              </a:spcBef>
              <a:spcAft>
                <a:spcPts val="0"/>
              </a:spcAft>
              <a:buClr>
                <a:schemeClr val="accent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Subtitle Text - 1col">
  <p:cSld name="Title Subtitle Text - 1col">
    <p:spTree>
      <p:nvGrpSpPr>
        <p:cNvPr id="1" name="Shape 32"/>
        <p:cNvGrpSpPr/>
        <p:nvPr/>
      </p:nvGrpSpPr>
      <p:grpSpPr>
        <a:xfrm>
          <a:off x="0" y="0"/>
          <a:ext cx="0" cy="0"/>
          <a:chOff x="0" y="0"/>
          <a:chExt cx="0" cy="0"/>
        </a:xfrm>
      </p:grpSpPr>
      <p:sp>
        <p:nvSpPr>
          <p:cNvPr id="33" name="Google Shape;33;p27"/>
          <p:cNvSpPr txBox="1">
            <a:spLocks noGrp="1"/>
          </p:cNvSpPr>
          <p:nvPr>
            <p:ph type="body" idx="1"/>
          </p:nvPr>
        </p:nvSpPr>
        <p:spPr>
          <a:xfrm>
            <a:off x="500064" y="1981200"/>
            <a:ext cx="6042422" cy="5121418"/>
          </a:xfrm>
          <a:prstGeom prst="rect">
            <a:avLst/>
          </a:prstGeom>
          <a:noFill/>
          <a:ln>
            <a:noFill/>
          </a:ln>
        </p:spPr>
        <p:txBody>
          <a:bodyPr spcFirstLastPara="1" wrap="square" lIns="72000" tIns="45700" rIns="72000" bIns="45700" anchor="t" anchorCtr="0">
            <a:noAutofit/>
          </a:bodyPr>
          <a:lstStyle>
            <a:lvl1pPr marL="457200" marR="0" lvl="0" indent="-228600" algn="just" rtl="0">
              <a:lnSpc>
                <a:spcPct val="90000"/>
              </a:lnSpc>
              <a:spcBef>
                <a:spcPts val="1094"/>
              </a:spcBef>
              <a:spcAft>
                <a:spcPts val="0"/>
              </a:spcAft>
              <a:buClr>
                <a:schemeClr val="dk2"/>
              </a:buClr>
              <a:buSzPts val="2188"/>
              <a:buFont typeface="Arial"/>
              <a:buNone/>
              <a:defRPr sz="2188" b="0" i="0" u="none" strike="noStrike" cap="none">
                <a:solidFill>
                  <a:schemeClr val="dk2"/>
                </a:solidFill>
                <a:latin typeface="Calibri"/>
                <a:ea typeface="Calibri"/>
                <a:cs typeface="Calibri"/>
                <a:sym typeface="Calibri"/>
              </a:defRPr>
            </a:lvl1pPr>
            <a:lvl2pPr marL="914400" marR="0" lvl="1" indent="-367537" algn="l" rtl="0">
              <a:lnSpc>
                <a:spcPct val="90000"/>
              </a:lnSpc>
              <a:spcBef>
                <a:spcPts val="547"/>
              </a:spcBef>
              <a:spcAft>
                <a:spcPts val="0"/>
              </a:spcAft>
              <a:buClr>
                <a:schemeClr val="dk2"/>
              </a:buClr>
              <a:buSzPts val="2188"/>
              <a:buFont typeface="Arial"/>
              <a:buChar char="•"/>
              <a:defRPr sz="2188" b="0" i="0" u="none" strike="noStrike" cap="none">
                <a:solidFill>
                  <a:schemeClr val="dk2"/>
                </a:solidFill>
                <a:latin typeface="Calibri"/>
                <a:ea typeface="Calibri"/>
                <a:cs typeface="Calibri"/>
                <a:sym typeface="Calibri"/>
              </a:defRPr>
            </a:lvl2pPr>
            <a:lvl3pPr marL="1371600" marR="0" lvl="2" indent="-367538" algn="l" rtl="0">
              <a:lnSpc>
                <a:spcPct val="90000"/>
              </a:lnSpc>
              <a:spcBef>
                <a:spcPts val="547"/>
              </a:spcBef>
              <a:spcAft>
                <a:spcPts val="0"/>
              </a:spcAft>
              <a:buClr>
                <a:schemeClr val="dk2"/>
              </a:buClr>
              <a:buSzPts val="2188"/>
              <a:buFont typeface="Arial"/>
              <a:buChar char="•"/>
              <a:defRPr sz="2188" b="0" i="0" u="none" strike="noStrike" cap="none">
                <a:solidFill>
                  <a:schemeClr val="dk2"/>
                </a:solidFill>
                <a:latin typeface="Calibri"/>
                <a:ea typeface="Calibri"/>
                <a:cs typeface="Calibri"/>
                <a:sym typeface="Calibri"/>
              </a:defRPr>
            </a:lvl3pPr>
            <a:lvl4pPr marL="1828800" marR="0" lvl="3" indent="-367538" algn="l" rtl="0">
              <a:lnSpc>
                <a:spcPct val="90000"/>
              </a:lnSpc>
              <a:spcBef>
                <a:spcPts val="547"/>
              </a:spcBef>
              <a:spcAft>
                <a:spcPts val="0"/>
              </a:spcAft>
              <a:buClr>
                <a:schemeClr val="dk2"/>
              </a:buClr>
              <a:buSzPts val="2188"/>
              <a:buFont typeface="Arial"/>
              <a:buChar char="•"/>
              <a:defRPr sz="2188" b="0" i="0" u="none" strike="noStrike" cap="none">
                <a:solidFill>
                  <a:schemeClr val="dk2"/>
                </a:solidFill>
                <a:latin typeface="Calibri"/>
                <a:ea typeface="Calibri"/>
                <a:cs typeface="Calibri"/>
                <a:sym typeface="Calibri"/>
              </a:defRPr>
            </a:lvl4pPr>
            <a:lvl5pPr marL="2286000" marR="0" lvl="4" indent="-367538" algn="l" rtl="0">
              <a:lnSpc>
                <a:spcPct val="90000"/>
              </a:lnSpc>
              <a:spcBef>
                <a:spcPts val="547"/>
              </a:spcBef>
              <a:spcAft>
                <a:spcPts val="0"/>
              </a:spcAft>
              <a:buClr>
                <a:schemeClr val="dk2"/>
              </a:buClr>
              <a:buSzPts val="2188"/>
              <a:buFont typeface="Arial"/>
              <a:buChar char="•"/>
              <a:defRPr sz="2188" b="0" i="0" u="none" strike="noStrike" cap="none">
                <a:solidFill>
                  <a:schemeClr val="dk2"/>
                </a:solidFill>
                <a:latin typeface="Calibri"/>
                <a:ea typeface="Calibri"/>
                <a:cs typeface="Calibri"/>
                <a:sym typeface="Calibri"/>
              </a:defRPr>
            </a:lvl5pPr>
            <a:lvl6pPr marL="2743200" marR="0" lvl="5" indent="-353631" algn="l" rtl="0">
              <a:lnSpc>
                <a:spcPct val="90000"/>
              </a:lnSpc>
              <a:spcBef>
                <a:spcPts val="547"/>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6pPr>
            <a:lvl7pPr marL="3200400" marR="0" lvl="6" indent="-353631" algn="l" rtl="0">
              <a:lnSpc>
                <a:spcPct val="90000"/>
              </a:lnSpc>
              <a:spcBef>
                <a:spcPts val="547"/>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7pPr>
            <a:lvl8pPr marL="3657600" marR="0" lvl="7" indent="-353631" algn="l" rtl="0">
              <a:lnSpc>
                <a:spcPct val="90000"/>
              </a:lnSpc>
              <a:spcBef>
                <a:spcPts val="547"/>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8pPr>
            <a:lvl9pPr marL="4114800" marR="0" lvl="8" indent="-353631" algn="l" rtl="0">
              <a:lnSpc>
                <a:spcPct val="90000"/>
              </a:lnSpc>
              <a:spcBef>
                <a:spcPts val="547"/>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9pPr>
          </a:lstStyle>
          <a:p>
            <a:endParaRPr/>
          </a:p>
        </p:txBody>
      </p:sp>
      <p:sp>
        <p:nvSpPr>
          <p:cNvPr id="34" name="Google Shape;34;p27"/>
          <p:cNvSpPr txBox="1">
            <a:spLocks noGrp="1"/>
          </p:cNvSpPr>
          <p:nvPr>
            <p:ph type="body" idx="2"/>
          </p:nvPr>
        </p:nvSpPr>
        <p:spPr>
          <a:xfrm>
            <a:off x="6789183" y="1981200"/>
            <a:ext cx="6042422" cy="5121418"/>
          </a:xfrm>
          <a:prstGeom prst="rect">
            <a:avLst/>
          </a:prstGeom>
          <a:noFill/>
          <a:ln>
            <a:noFill/>
          </a:ln>
        </p:spPr>
        <p:txBody>
          <a:bodyPr spcFirstLastPara="1" wrap="square" lIns="72000" tIns="45700" rIns="72000" bIns="45700" anchor="t" anchorCtr="0">
            <a:noAutofit/>
          </a:bodyPr>
          <a:lstStyle>
            <a:lvl1pPr marL="457200" marR="0" lvl="0" indent="-228600" algn="just" rtl="0">
              <a:lnSpc>
                <a:spcPct val="90000"/>
              </a:lnSpc>
              <a:spcBef>
                <a:spcPts val="1094"/>
              </a:spcBef>
              <a:spcAft>
                <a:spcPts val="0"/>
              </a:spcAft>
              <a:buClr>
                <a:schemeClr val="dk2"/>
              </a:buClr>
              <a:buSzPts val="2188"/>
              <a:buFont typeface="Arial"/>
              <a:buNone/>
              <a:defRPr sz="2188" b="0" i="0" u="none" strike="noStrike" cap="none">
                <a:solidFill>
                  <a:schemeClr val="dk2"/>
                </a:solidFill>
                <a:latin typeface="Calibri"/>
                <a:ea typeface="Calibri"/>
                <a:cs typeface="Calibri"/>
                <a:sym typeface="Calibri"/>
              </a:defRPr>
            </a:lvl1pPr>
            <a:lvl2pPr marL="914400" marR="0" lvl="1" indent="-367537" algn="l" rtl="0">
              <a:lnSpc>
                <a:spcPct val="90000"/>
              </a:lnSpc>
              <a:spcBef>
                <a:spcPts val="547"/>
              </a:spcBef>
              <a:spcAft>
                <a:spcPts val="0"/>
              </a:spcAft>
              <a:buClr>
                <a:schemeClr val="dk2"/>
              </a:buClr>
              <a:buSzPts val="2188"/>
              <a:buFont typeface="Arial"/>
              <a:buChar char="•"/>
              <a:defRPr sz="2188" b="0" i="0" u="none" strike="noStrike" cap="none">
                <a:solidFill>
                  <a:schemeClr val="dk2"/>
                </a:solidFill>
                <a:latin typeface="Calibri"/>
                <a:ea typeface="Calibri"/>
                <a:cs typeface="Calibri"/>
                <a:sym typeface="Calibri"/>
              </a:defRPr>
            </a:lvl2pPr>
            <a:lvl3pPr marL="1371600" marR="0" lvl="2" indent="-367538" algn="l" rtl="0">
              <a:lnSpc>
                <a:spcPct val="90000"/>
              </a:lnSpc>
              <a:spcBef>
                <a:spcPts val="547"/>
              </a:spcBef>
              <a:spcAft>
                <a:spcPts val="0"/>
              </a:spcAft>
              <a:buClr>
                <a:schemeClr val="dk2"/>
              </a:buClr>
              <a:buSzPts val="2188"/>
              <a:buFont typeface="Arial"/>
              <a:buChar char="•"/>
              <a:defRPr sz="2188" b="0" i="0" u="none" strike="noStrike" cap="none">
                <a:solidFill>
                  <a:schemeClr val="dk2"/>
                </a:solidFill>
                <a:latin typeface="Calibri"/>
                <a:ea typeface="Calibri"/>
                <a:cs typeface="Calibri"/>
                <a:sym typeface="Calibri"/>
              </a:defRPr>
            </a:lvl3pPr>
            <a:lvl4pPr marL="1828800" marR="0" lvl="3" indent="-367538" algn="l" rtl="0">
              <a:lnSpc>
                <a:spcPct val="90000"/>
              </a:lnSpc>
              <a:spcBef>
                <a:spcPts val="547"/>
              </a:spcBef>
              <a:spcAft>
                <a:spcPts val="0"/>
              </a:spcAft>
              <a:buClr>
                <a:schemeClr val="dk2"/>
              </a:buClr>
              <a:buSzPts val="2188"/>
              <a:buFont typeface="Arial"/>
              <a:buChar char="•"/>
              <a:defRPr sz="2188" b="0" i="0" u="none" strike="noStrike" cap="none">
                <a:solidFill>
                  <a:schemeClr val="dk2"/>
                </a:solidFill>
                <a:latin typeface="Calibri"/>
                <a:ea typeface="Calibri"/>
                <a:cs typeface="Calibri"/>
                <a:sym typeface="Calibri"/>
              </a:defRPr>
            </a:lvl4pPr>
            <a:lvl5pPr marL="2286000" marR="0" lvl="4" indent="-367538" algn="l" rtl="0">
              <a:lnSpc>
                <a:spcPct val="90000"/>
              </a:lnSpc>
              <a:spcBef>
                <a:spcPts val="547"/>
              </a:spcBef>
              <a:spcAft>
                <a:spcPts val="0"/>
              </a:spcAft>
              <a:buClr>
                <a:schemeClr val="dk2"/>
              </a:buClr>
              <a:buSzPts val="2188"/>
              <a:buFont typeface="Arial"/>
              <a:buChar char="•"/>
              <a:defRPr sz="2188" b="0" i="0" u="none" strike="noStrike" cap="none">
                <a:solidFill>
                  <a:schemeClr val="dk2"/>
                </a:solidFill>
                <a:latin typeface="Calibri"/>
                <a:ea typeface="Calibri"/>
                <a:cs typeface="Calibri"/>
                <a:sym typeface="Calibri"/>
              </a:defRPr>
            </a:lvl5pPr>
            <a:lvl6pPr marL="2743200" marR="0" lvl="5" indent="-353631" algn="l" rtl="0">
              <a:lnSpc>
                <a:spcPct val="90000"/>
              </a:lnSpc>
              <a:spcBef>
                <a:spcPts val="547"/>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6pPr>
            <a:lvl7pPr marL="3200400" marR="0" lvl="6" indent="-353631" algn="l" rtl="0">
              <a:lnSpc>
                <a:spcPct val="90000"/>
              </a:lnSpc>
              <a:spcBef>
                <a:spcPts val="547"/>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7pPr>
            <a:lvl8pPr marL="3657600" marR="0" lvl="7" indent="-353631" algn="l" rtl="0">
              <a:lnSpc>
                <a:spcPct val="90000"/>
              </a:lnSpc>
              <a:spcBef>
                <a:spcPts val="547"/>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8pPr>
            <a:lvl9pPr marL="4114800" marR="0" lvl="8" indent="-353631" algn="l" rtl="0">
              <a:lnSpc>
                <a:spcPct val="90000"/>
              </a:lnSpc>
              <a:spcBef>
                <a:spcPts val="547"/>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9pPr>
          </a:lstStyle>
          <a:p>
            <a:endParaRPr/>
          </a:p>
        </p:txBody>
      </p:sp>
      <p:sp>
        <p:nvSpPr>
          <p:cNvPr id="35" name="Google Shape;35;p27"/>
          <p:cNvSpPr txBox="1">
            <a:spLocks noGrp="1"/>
          </p:cNvSpPr>
          <p:nvPr>
            <p:ph type="body" idx="3"/>
          </p:nvPr>
        </p:nvSpPr>
        <p:spPr>
          <a:xfrm>
            <a:off x="500064" y="1260554"/>
            <a:ext cx="12331541" cy="602889"/>
          </a:xfrm>
          <a:prstGeom prst="rect">
            <a:avLst/>
          </a:prstGeom>
          <a:solidFill>
            <a:schemeClr val="dk1"/>
          </a:solidFill>
          <a:ln>
            <a:noFill/>
          </a:ln>
        </p:spPr>
        <p:txBody>
          <a:bodyPr spcFirstLastPara="1" wrap="square" lIns="72000" tIns="45700" rIns="72000" bIns="45700" anchor="ctr" anchorCtr="0">
            <a:noAutofit/>
          </a:bodyPr>
          <a:lstStyle>
            <a:lvl1pPr marL="457200" marR="0" lvl="0" indent="-228600" algn="just" rtl="0">
              <a:lnSpc>
                <a:spcPct val="90000"/>
              </a:lnSpc>
              <a:spcBef>
                <a:spcPts val="1094"/>
              </a:spcBef>
              <a:spcAft>
                <a:spcPts val="0"/>
              </a:spcAft>
              <a:buClr>
                <a:schemeClr val="lt2"/>
              </a:buClr>
              <a:buSzPts val="2400"/>
              <a:buFont typeface="Arial"/>
              <a:buNone/>
              <a:defRPr sz="2400" b="1" i="1" u="none" strike="noStrike" cap="none">
                <a:solidFill>
                  <a:schemeClr val="lt2"/>
                </a:solidFill>
                <a:latin typeface="Calibri"/>
                <a:ea typeface="Calibri"/>
                <a:cs typeface="Calibri"/>
                <a:sym typeface="Calibri"/>
              </a:defRPr>
            </a:lvl1pPr>
            <a:lvl2pPr marL="914400" marR="0" lvl="1" indent="-395287" algn="l" rtl="0">
              <a:lnSpc>
                <a:spcPct val="90000"/>
              </a:lnSpc>
              <a:spcBef>
                <a:spcPts val="547"/>
              </a:spcBef>
              <a:spcAft>
                <a:spcPts val="0"/>
              </a:spcAft>
              <a:buClr>
                <a:schemeClr val="dk1"/>
              </a:buClr>
              <a:buSzPts val="2625"/>
              <a:buFont typeface="Arial"/>
              <a:buChar char="•"/>
              <a:defRPr sz="2625" b="0" i="0" u="none" strike="noStrike" cap="none">
                <a:solidFill>
                  <a:schemeClr val="dk1"/>
                </a:solidFill>
                <a:latin typeface="Calibri"/>
                <a:ea typeface="Calibri"/>
                <a:cs typeface="Calibri"/>
                <a:sym typeface="Calibri"/>
              </a:defRPr>
            </a:lvl2pPr>
            <a:lvl3pPr marL="1371600" marR="0" lvl="2" indent="-367538" algn="l" rtl="0">
              <a:lnSpc>
                <a:spcPct val="90000"/>
              </a:lnSpc>
              <a:spcBef>
                <a:spcPts val="547"/>
              </a:spcBef>
              <a:spcAft>
                <a:spcPts val="0"/>
              </a:spcAft>
              <a:buClr>
                <a:schemeClr val="dk1"/>
              </a:buClr>
              <a:buSzPts val="2188"/>
              <a:buFont typeface="Arial"/>
              <a:buChar char="•"/>
              <a:defRPr sz="2188" b="0" i="0" u="none" strike="noStrike" cap="none">
                <a:solidFill>
                  <a:schemeClr val="dk1"/>
                </a:solidFill>
                <a:latin typeface="Calibri"/>
                <a:ea typeface="Calibri"/>
                <a:cs typeface="Calibri"/>
                <a:sym typeface="Calibri"/>
              </a:defRPr>
            </a:lvl3pPr>
            <a:lvl4pPr marL="1828800" marR="0" lvl="3" indent="-353631" algn="l" rtl="0">
              <a:lnSpc>
                <a:spcPct val="90000"/>
              </a:lnSpc>
              <a:spcBef>
                <a:spcPts val="547"/>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4pPr>
            <a:lvl5pPr marL="2286000" marR="0" lvl="4" indent="-353631" algn="l" rtl="0">
              <a:lnSpc>
                <a:spcPct val="90000"/>
              </a:lnSpc>
              <a:spcBef>
                <a:spcPts val="547"/>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5pPr>
            <a:lvl6pPr marL="2743200" marR="0" lvl="5" indent="-353631" algn="l" rtl="0">
              <a:lnSpc>
                <a:spcPct val="90000"/>
              </a:lnSpc>
              <a:spcBef>
                <a:spcPts val="547"/>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6pPr>
            <a:lvl7pPr marL="3200400" marR="0" lvl="6" indent="-353631" algn="l" rtl="0">
              <a:lnSpc>
                <a:spcPct val="90000"/>
              </a:lnSpc>
              <a:spcBef>
                <a:spcPts val="547"/>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7pPr>
            <a:lvl8pPr marL="3657600" marR="0" lvl="7" indent="-353631" algn="l" rtl="0">
              <a:lnSpc>
                <a:spcPct val="90000"/>
              </a:lnSpc>
              <a:spcBef>
                <a:spcPts val="547"/>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8pPr>
            <a:lvl9pPr marL="4114800" marR="0" lvl="8" indent="-353631" algn="l" rtl="0">
              <a:lnSpc>
                <a:spcPct val="90000"/>
              </a:lnSpc>
              <a:spcBef>
                <a:spcPts val="547"/>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9pPr>
          </a:lstStyle>
          <a:p>
            <a:endParaRPr/>
          </a:p>
        </p:txBody>
      </p:sp>
      <p:sp>
        <p:nvSpPr>
          <p:cNvPr id="36" name="Google Shape;36;p27"/>
          <p:cNvSpPr txBox="1">
            <a:spLocks noGrp="1"/>
          </p:cNvSpPr>
          <p:nvPr>
            <p:ph type="title"/>
          </p:nvPr>
        </p:nvSpPr>
        <p:spPr>
          <a:xfrm>
            <a:off x="502500" y="432159"/>
            <a:ext cx="12330000" cy="720000"/>
          </a:xfrm>
          <a:prstGeom prst="rect">
            <a:avLst/>
          </a:prstGeom>
          <a:noFill/>
          <a:ln>
            <a:noFill/>
          </a:ln>
        </p:spPr>
        <p:txBody>
          <a:bodyPr spcFirstLastPara="1" wrap="square" lIns="72000" tIns="45700" rIns="72000" bIns="45700" anchor="ctr" anchorCtr="0">
            <a:normAutofit/>
          </a:bodyPr>
          <a:lstStyle>
            <a:lvl1pPr lvl="0" algn="l">
              <a:lnSpc>
                <a:spcPct val="90000"/>
              </a:lnSpc>
              <a:spcBef>
                <a:spcPts val="0"/>
              </a:spcBef>
              <a:spcAft>
                <a:spcPts val="0"/>
              </a:spcAft>
              <a:buClr>
                <a:schemeClr val="accent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slideLayout" Target="../slideLayouts/slideLayout3.xml"/><Relationship Id="rId1" Type="http://schemas.openxmlformats.org/officeDocument/2006/relationships/slideLayout" Target="../slideLayouts/slideLayout2.xml"/><Relationship Id="rId5" Type="http://schemas.openxmlformats.org/officeDocument/2006/relationships/theme" Target="../theme/theme2.xml"/><Relationship Id="rId4"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9"/>
        <p:cNvGrpSpPr/>
        <p:nvPr/>
      </p:nvGrpSpPr>
      <p:grpSpPr>
        <a:xfrm>
          <a:off x="0" y="0"/>
          <a:ext cx="0" cy="0"/>
          <a:chOff x="0" y="0"/>
          <a:chExt cx="0" cy="0"/>
        </a:xfrm>
      </p:grpSpPr>
      <p:sp>
        <p:nvSpPr>
          <p:cNvPr id="10" name="Google Shape;10;p21"/>
          <p:cNvSpPr txBox="1">
            <a:spLocks noGrp="1"/>
          </p:cNvSpPr>
          <p:nvPr>
            <p:ph type="title"/>
          </p:nvPr>
        </p:nvSpPr>
        <p:spPr>
          <a:xfrm>
            <a:off x="502500" y="432159"/>
            <a:ext cx="12330000" cy="720000"/>
          </a:xfrm>
          <a:prstGeom prst="rect">
            <a:avLst/>
          </a:prstGeom>
          <a:noFill/>
          <a:ln>
            <a:noFill/>
          </a:ln>
        </p:spPr>
        <p:txBody>
          <a:bodyPr spcFirstLastPara="1" wrap="square" lIns="72000" tIns="45700" rIns="72000" bIns="45700" anchor="ctr" anchorCtr="0">
            <a:normAutofit/>
          </a:bodyPr>
          <a:lstStyle>
            <a:lvl1pPr marR="0" lvl="0" algn="l" rtl="0">
              <a:lnSpc>
                <a:spcPct val="90000"/>
              </a:lnSpc>
              <a:spcBef>
                <a:spcPts val="0"/>
              </a:spcBef>
              <a:spcAft>
                <a:spcPts val="0"/>
              </a:spcAft>
              <a:buClr>
                <a:schemeClr val="accent2"/>
              </a:buClr>
              <a:buSzPts val="2800"/>
              <a:buFont typeface="Calibri"/>
              <a:buNone/>
              <a:defRPr sz="2800" b="1" i="0" u="none" strike="noStrike" cap="none">
                <a:solidFill>
                  <a:schemeClr val="accent2"/>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9"/>
        <p:cNvGrpSpPr/>
        <p:nvPr/>
      </p:nvGrpSpPr>
      <p:grpSpPr>
        <a:xfrm>
          <a:off x="0" y="0"/>
          <a:ext cx="0" cy="0"/>
          <a:chOff x="0" y="0"/>
          <a:chExt cx="0" cy="0"/>
        </a:xfrm>
      </p:grpSpPr>
      <p:sp>
        <p:nvSpPr>
          <p:cNvPr id="20" name="Google Shape;20;p20"/>
          <p:cNvSpPr txBox="1">
            <a:spLocks noGrp="1"/>
          </p:cNvSpPr>
          <p:nvPr>
            <p:ph type="title"/>
          </p:nvPr>
        </p:nvSpPr>
        <p:spPr>
          <a:xfrm>
            <a:off x="502500" y="432159"/>
            <a:ext cx="12330000" cy="720000"/>
          </a:xfrm>
          <a:prstGeom prst="rect">
            <a:avLst/>
          </a:prstGeom>
          <a:noFill/>
          <a:ln>
            <a:noFill/>
          </a:ln>
        </p:spPr>
        <p:txBody>
          <a:bodyPr spcFirstLastPara="1" wrap="square" lIns="72000" tIns="45700" rIns="72000" bIns="45700" anchor="ctr" anchorCtr="0">
            <a:normAutofit/>
          </a:bodyPr>
          <a:lstStyle>
            <a:lvl1pPr marR="0" lvl="0" algn="l" rtl="0">
              <a:lnSpc>
                <a:spcPct val="90000"/>
              </a:lnSpc>
              <a:spcBef>
                <a:spcPts val="0"/>
              </a:spcBef>
              <a:spcAft>
                <a:spcPts val="0"/>
              </a:spcAft>
              <a:buClr>
                <a:schemeClr val="accent2"/>
              </a:buClr>
              <a:buSzPts val="2800"/>
              <a:buFont typeface="Calibri"/>
              <a:buNone/>
              <a:defRPr sz="2800" b="1" i="0" u="none" strike="noStrike" cap="none">
                <a:solidFill>
                  <a:schemeClr val="accent2"/>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cSld>
  <p:clrMap bg1="lt1" tx1="dk1" bg2="dk2" tx2="lt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hyperlink" Target="https://www.bbc.co.uk/bitesize/articles/znsmxyc" TargetMode="External"/><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hyperlink" Target="https://www.bbc.co.uk/bitesize/topicszjkphbk/articles/zf4sscw"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hyperlink" Target="https://www.nationalnumeracy.org.uk/challenge/maths_practice"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www.fibonicci.com/numeracy/" TargetMode="External"/><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image" Target="../media/image16.png"/></Relationships>
</file>

<file path=ppt/slides/_rels/slide21.xml.rels><?xml version="1.0" encoding="UTF-8" standalone="yes"?>
<Relationships xmlns="http://schemas.openxmlformats.org/package/2006/relationships"><Relationship Id="rId8" Type="http://schemas.openxmlformats.org/officeDocument/2006/relationships/hyperlink" Target="https://www.mathcentre.ac.uk/resources/uploaded/numeracy-professional-skills-test-1-questions.pdf" TargetMode="External"/><Relationship Id="rId3" Type="http://schemas.openxmlformats.org/officeDocument/2006/relationships/hyperlink" Target="https://www.test-questions.com/qts-skills-test-numeracy-10.php" TargetMode="External"/><Relationship Id="rId7" Type="http://schemas.openxmlformats.org/officeDocument/2006/relationships/hyperlink" Target="https://www.incharge.org/financial-literacy/resources-for-teachers/financial-literacy-for-kids/" TargetMode="External"/><Relationship Id="rId2" Type="http://schemas.openxmlformats.org/officeDocument/2006/relationships/notesSlide" Target="../notesSlides/notesSlide20.xml"/><Relationship Id="rId1" Type="http://schemas.openxmlformats.org/officeDocument/2006/relationships/slideLayout" Target="../slideLayouts/slideLayout3.xml"/><Relationship Id="rId6" Type="http://schemas.openxmlformats.org/officeDocument/2006/relationships/hyperlink" Target="https://www.scie.org.uk/workforce/careskillsbase/files/skillschecks/18_usingnumbersincarework1.pdf" TargetMode="External"/><Relationship Id="rId5" Type="http://schemas.openxmlformats.org/officeDocument/2006/relationships/hyperlink" Target="https://www.basic-mathematics.com/second-grade-math-test.html" TargetMode="External"/><Relationship Id="rId4" Type="http://schemas.openxmlformats.org/officeDocument/2006/relationships/hyperlink" Target="https://www.cgpbooks.co.uk/resources/cgp-s-free-online-10-minute-tests"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5.xml"/><Relationship Id="rId1" Type="http://schemas.openxmlformats.org/officeDocument/2006/relationships/slideLayout" Target="../slideLayouts/slideLayout3.xml"/><Relationship Id="rId6" Type="http://schemas.openxmlformats.org/officeDocument/2006/relationships/hyperlink" Target="https://www.youtube.com/watch?v=dihlSqall3k" TargetMode="External"/><Relationship Id="rId5" Type="http://schemas.openxmlformats.org/officeDocument/2006/relationships/hyperlink" Target="https://www.parents.com/toddlers-preschoolers/development/intellectual/math-games-for-your-toddler/" TargetMode="External"/><Relationship Id="rId4" Type="http://schemas.openxmlformats.org/officeDocument/2006/relationships/hyperlink" Target="https://www.zerotothree.org/resources/3117-math4littles-early-math-activities-for-two-and-three-year-olds"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hyperlink" Target="https://myboredtoddler.com/counting-activities-for-toddlers/" TargetMode="External"/><Relationship Id="rId2" Type="http://schemas.openxmlformats.org/officeDocument/2006/relationships/notesSlide" Target="../notesSlides/notesSlide28.xml"/><Relationship Id="rId1" Type="http://schemas.openxmlformats.org/officeDocument/2006/relationships/slideLayout" Target="../slideLayouts/slideLayout3.xml"/><Relationship Id="rId4" Type="http://schemas.openxmlformats.org/officeDocument/2006/relationships/image" Target="../media/image23.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hyperlink" Target="https://moneymatters.ccpc.ie/wp-content/uploads/2020/09/2020.09.10-S4-Case-Study-Alex.pdf" TargetMode="External"/><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hyperlink" Target="https://www.youtube.com/watch?v=zTlR9amvk1U&amp;t=33s" TargetMode="External"/><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9"/>
        <p:cNvGrpSpPr/>
        <p:nvPr/>
      </p:nvGrpSpPr>
      <p:grpSpPr>
        <a:xfrm>
          <a:off x="0" y="0"/>
          <a:ext cx="0" cy="0"/>
          <a:chOff x="0" y="0"/>
          <a:chExt cx="0" cy="0"/>
        </a:xfrm>
      </p:grpSpPr>
      <p:sp>
        <p:nvSpPr>
          <p:cNvPr id="50" name="Google Shape;50;p1"/>
          <p:cNvSpPr txBox="1">
            <a:spLocks noGrp="1"/>
          </p:cNvSpPr>
          <p:nvPr>
            <p:ph type="ctrTitle"/>
          </p:nvPr>
        </p:nvSpPr>
        <p:spPr>
          <a:xfrm>
            <a:off x="311150" y="2955925"/>
            <a:ext cx="6107100" cy="1060500"/>
          </a:xfrm>
          <a:prstGeom prst="rect">
            <a:avLst/>
          </a:prstGeom>
          <a:noFill/>
          <a:ln>
            <a:noFill/>
          </a:ln>
        </p:spPr>
        <p:txBody>
          <a:bodyPr spcFirstLastPara="1" wrap="square" lIns="72000" tIns="45700" rIns="72000" bIns="45700" anchor="t" anchorCtr="0">
            <a:noAutofit/>
          </a:bodyPr>
          <a:lstStyle/>
          <a:p>
            <a:r>
              <a:rPr lang="el-GR" sz="3600">
                <a:latin typeface="Calibri"/>
                <a:ea typeface="Calibri"/>
                <a:cs typeface="Calibri"/>
                <a:sym typeface="Calibri"/>
              </a:rPr>
              <a:t>Οικονομικός Αλφαβητισμός για Οικογένειες</a:t>
            </a:r>
          </a:p>
        </p:txBody>
      </p:sp>
      <p:sp>
        <p:nvSpPr>
          <p:cNvPr id="51" name="Google Shape;51;p1"/>
          <p:cNvSpPr txBox="1"/>
          <p:nvPr/>
        </p:nvSpPr>
        <p:spPr>
          <a:xfrm>
            <a:off x="311150" y="4016425"/>
            <a:ext cx="6605602" cy="1917088"/>
          </a:xfrm>
          <a:prstGeom prst="rect">
            <a:avLst/>
          </a:prstGeom>
          <a:noFill/>
          <a:ln>
            <a:noFill/>
          </a:ln>
        </p:spPr>
        <p:txBody>
          <a:bodyPr spcFirstLastPara="1" wrap="square" lIns="91425" tIns="45700" rIns="91425" bIns="45700" anchor="t" anchorCtr="0">
            <a:noAutofit/>
          </a:bodyPr>
          <a:lstStyle/>
          <a:p>
            <a:pPr lvl="0">
              <a:lnSpc>
                <a:spcPct val="90000"/>
              </a:lnSpc>
              <a:buClr>
                <a:srgbClr val="0A9A8F"/>
              </a:buClr>
              <a:buSzPts val="2400"/>
            </a:pPr>
            <a:r>
              <a:rPr lang="el-GR" sz="2800" b="1" dirty="0">
                <a:solidFill>
                  <a:srgbClr val="0A9A8F"/>
                </a:solidFill>
                <a:latin typeface="Calibri" panose="020F0502020204030204" pitchFamily="34" charset="0"/>
                <a:ea typeface="Open Sans"/>
                <a:cs typeface="Calibri" panose="020F0502020204030204" pitchFamily="34" charset="0"/>
                <a:sym typeface="Open Sans"/>
              </a:rPr>
              <a:t>Εκπαίδευση του/της Εκπαιδευτή/-</a:t>
            </a:r>
            <a:r>
              <a:rPr lang="el-GR" sz="2800" b="1" dirty="0" err="1">
                <a:solidFill>
                  <a:srgbClr val="0A9A8F"/>
                </a:solidFill>
                <a:latin typeface="Calibri" panose="020F0502020204030204" pitchFamily="34" charset="0"/>
                <a:ea typeface="Open Sans"/>
                <a:cs typeface="Calibri" panose="020F0502020204030204" pitchFamily="34" charset="0"/>
                <a:sym typeface="Open Sans"/>
              </a:rPr>
              <a:t>τριας</a:t>
            </a:r>
            <a:r>
              <a:rPr lang="el-GR" sz="2800" b="1" dirty="0">
                <a:solidFill>
                  <a:srgbClr val="0A9A8F"/>
                </a:solidFill>
                <a:latin typeface="Calibri" panose="020F0502020204030204" pitchFamily="34" charset="0"/>
                <a:ea typeface="Open Sans"/>
                <a:cs typeface="Calibri" panose="020F0502020204030204" pitchFamily="34" charset="0"/>
                <a:sym typeface="Open Sans"/>
              </a:rPr>
              <a:t> Ενότητα 5</a:t>
            </a:r>
          </a:p>
          <a:p>
            <a:pPr lvl="0">
              <a:lnSpc>
                <a:spcPct val="90000"/>
              </a:lnSpc>
              <a:buClr>
                <a:srgbClr val="0A9A8F"/>
              </a:buClr>
              <a:buSzPts val="2400"/>
            </a:pPr>
            <a:endParaRPr lang="it-IT" sz="2800" b="1" dirty="0">
              <a:solidFill>
                <a:srgbClr val="0A9A8F"/>
              </a:solidFill>
              <a:latin typeface="Calibri" panose="020F0502020204030204" pitchFamily="34" charset="0"/>
              <a:ea typeface="Open Sans"/>
              <a:cs typeface="Calibri" panose="020F0502020204030204" pitchFamily="34" charset="0"/>
              <a:sym typeface="Open Sans"/>
            </a:endParaRPr>
          </a:p>
          <a:p>
            <a:pPr lvl="0">
              <a:lnSpc>
                <a:spcPct val="90000"/>
              </a:lnSpc>
              <a:buClr>
                <a:srgbClr val="0A9A8F"/>
              </a:buClr>
              <a:buSzPts val="2400"/>
            </a:pPr>
            <a:r>
              <a:rPr lang="el-GR" sz="2800" dirty="0">
                <a:solidFill>
                  <a:srgbClr val="0A9A8F"/>
                </a:solidFill>
                <a:latin typeface="Calibri" panose="020F0502020204030204" pitchFamily="34" charset="0"/>
                <a:ea typeface="Open Sans"/>
                <a:cs typeface="Calibri" panose="020F0502020204030204" pitchFamily="34" charset="0"/>
                <a:sym typeface="Open Sans"/>
              </a:rPr>
              <a:t>Ο ρόλος του χρήματος στη ζωή μας, ο </a:t>
            </a:r>
            <a:r>
              <a:rPr lang="el-GR" sz="2800" dirty="0" err="1">
                <a:solidFill>
                  <a:srgbClr val="0A9A8F"/>
                </a:solidFill>
                <a:latin typeface="Calibri" panose="020F0502020204030204" pitchFamily="34" charset="0"/>
                <a:ea typeface="Open Sans"/>
                <a:cs typeface="Calibri" panose="020F0502020204030204" pitchFamily="34" charset="0"/>
                <a:sym typeface="Open Sans"/>
              </a:rPr>
              <a:t>αριθμητισμός</a:t>
            </a:r>
            <a:r>
              <a:rPr lang="el-GR" sz="2800" dirty="0">
                <a:solidFill>
                  <a:srgbClr val="0A9A8F"/>
                </a:solidFill>
                <a:latin typeface="Calibri" panose="020F0502020204030204" pitchFamily="34" charset="0"/>
                <a:ea typeface="Open Sans"/>
                <a:cs typeface="Calibri" panose="020F0502020204030204" pitchFamily="34" charset="0"/>
                <a:sym typeface="Open Sans"/>
              </a:rPr>
              <a:t> και η σημασία τους στον Οικονομικό Αλφαβητισμό</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5CF9F26-00F8-118E-7C52-6F2D39F3A47F}"/>
              </a:ext>
            </a:extLst>
          </p:cNvPr>
          <p:cNvSpPr>
            <a:spLocks noGrp="1"/>
          </p:cNvSpPr>
          <p:nvPr>
            <p:ph type="body" idx="1"/>
          </p:nvPr>
        </p:nvSpPr>
        <p:spPr/>
        <p:txBody>
          <a:bodyPr/>
          <a:lstStyle/>
          <a:p>
            <a:r>
              <a:rPr lang="el-GR" sz="3200" dirty="0"/>
              <a:t>Σκεπτόμενοι τα χρήματα, με τον/την διπλανό/η σας προτείνετε:</a:t>
            </a:r>
          </a:p>
          <a:p>
            <a:endParaRPr lang="en-GB" sz="3200" dirty="0"/>
          </a:p>
          <a:p>
            <a:pPr marL="742950" indent="-514350">
              <a:buFont typeface="+mj-lt"/>
              <a:buAutoNum type="arabicPeriod"/>
            </a:pPr>
            <a:r>
              <a:rPr lang="el-GR" sz="3200" dirty="0"/>
              <a:t>Σε ποια σενάρια είναι χρήσιμος ο υπολογισμός των τόκων;</a:t>
            </a:r>
          </a:p>
          <a:p>
            <a:pPr marL="742950" indent="-514350">
              <a:buFont typeface="+mj-lt"/>
              <a:buAutoNum type="arabicPeriod"/>
            </a:pPr>
            <a:r>
              <a:rPr lang="el-GR" sz="3200" dirty="0"/>
              <a:t>Πού και πώς χρησιμοποιείτε τις δεξιότητες μέτρησης; </a:t>
            </a:r>
          </a:p>
          <a:p>
            <a:pPr marL="742950" indent="-514350">
              <a:buFont typeface="+mj-lt"/>
              <a:buAutoNum type="arabicPeriod"/>
            </a:pPr>
            <a:r>
              <a:rPr lang="el-GR" sz="3200" dirty="0"/>
              <a:t>Στους οικονομικούς υπολογισμούς, πότε χρησιμοποιείτε τη νοερή αριθμητική;</a:t>
            </a:r>
          </a:p>
          <a:p>
            <a:pPr marL="742950" indent="-514350">
              <a:buFont typeface="+mj-lt"/>
              <a:buAutoNum type="arabicPeriod"/>
            </a:pPr>
            <a:r>
              <a:rPr lang="el-GR" sz="3200" dirty="0"/>
              <a:t>Πότε χρησιμοποιείτε την πρόσθεση και την αφαίρεση;</a:t>
            </a:r>
          </a:p>
          <a:p>
            <a:pPr marL="742950" indent="-514350">
              <a:buFont typeface="+mj-lt"/>
              <a:buAutoNum type="arabicPeriod"/>
            </a:pPr>
            <a:r>
              <a:rPr lang="el-GR" sz="3200" dirty="0"/>
              <a:t>Χρησιμοποιείτε ποτέ ποσοστά;</a:t>
            </a:r>
          </a:p>
          <a:p>
            <a:endParaRPr lang="en-GB" dirty="0"/>
          </a:p>
        </p:txBody>
      </p:sp>
      <p:sp>
        <p:nvSpPr>
          <p:cNvPr id="3" name="Title 2">
            <a:extLst>
              <a:ext uri="{FF2B5EF4-FFF2-40B4-BE49-F238E27FC236}">
                <a16:creationId xmlns:a16="http://schemas.microsoft.com/office/drawing/2014/main" id="{BCBB432D-DA70-8E7F-4DAF-D87A76EECFE3}"/>
              </a:ext>
            </a:extLst>
          </p:cNvPr>
          <p:cNvSpPr>
            <a:spLocks noGrp="1"/>
          </p:cNvSpPr>
          <p:nvPr>
            <p:ph type="title"/>
          </p:nvPr>
        </p:nvSpPr>
        <p:spPr/>
        <p:txBody>
          <a:bodyPr/>
          <a:lstStyle/>
          <a:p>
            <a:r>
              <a:rPr lang="el-GR"/>
              <a:t>Δραστηριότητα M5.2</a:t>
            </a:r>
          </a:p>
        </p:txBody>
      </p:sp>
      <p:sp>
        <p:nvSpPr>
          <p:cNvPr id="4" name="Text Placeholder 3">
            <a:extLst>
              <a:ext uri="{FF2B5EF4-FFF2-40B4-BE49-F238E27FC236}">
                <a16:creationId xmlns:a16="http://schemas.microsoft.com/office/drawing/2014/main" id="{70E9BA47-A763-C2CE-71E3-1E894CEB2947}"/>
              </a:ext>
            </a:extLst>
          </p:cNvPr>
          <p:cNvSpPr>
            <a:spLocks noGrp="1"/>
          </p:cNvSpPr>
          <p:nvPr>
            <p:ph type="body" idx="2"/>
          </p:nvPr>
        </p:nvSpPr>
        <p:spPr/>
        <p:txBody>
          <a:bodyPr/>
          <a:lstStyle/>
          <a:p>
            <a:r>
              <a:rPr lang="el-GR"/>
              <a:t>Αριθμητισμός και οικονομικός αλφαβητισμός</a:t>
            </a:r>
          </a:p>
        </p:txBody>
      </p:sp>
    </p:spTree>
    <p:extLst>
      <p:ext uri="{BB962C8B-B14F-4D97-AF65-F5344CB8AC3E}">
        <p14:creationId xmlns:p14="http://schemas.microsoft.com/office/powerpoint/2010/main" val="33097472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4" name="Google Shape;64;p3"/>
          <p:cNvSpPr txBox="1">
            <a:spLocks noGrp="1"/>
          </p:cNvSpPr>
          <p:nvPr>
            <p:ph type="body" idx="2"/>
          </p:nvPr>
        </p:nvSpPr>
        <p:spPr>
          <a:xfrm>
            <a:off x="371728" y="371959"/>
            <a:ext cx="12331541" cy="945991"/>
          </a:xfrm>
          <a:prstGeom prst="rect">
            <a:avLst/>
          </a:prstGeom>
          <a:solidFill>
            <a:schemeClr val="dk1"/>
          </a:solidFill>
          <a:ln>
            <a:noFill/>
          </a:ln>
        </p:spPr>
        <p:txBody>
          <a:bodyPr spcFirstLastPara="1" wrap="square" lIns="72000" tIns="45700" rIns="72000" bIns="45700" anchor="ctr" anchorCtr="0">
            <a:noAutofit/>
          </a:bodyPr>
          <a:lstStyle/>
          <a:p>
            <a:pPr marL="0" indent="0" algn="l">
              <a:spcBef>
                <a:spcPts val="0"/>
              </a:spcBef>
            </a:pPr>
            <a:r>
              <a:rPr lang="el-GR" dirty="0"/>
              <a:t>Παραδείγματα σύνδεσης μαθηματικών/</a:t>
            </a:r>
            <a:r>
              <a:rPr lang="el-GR" dirty="0" err="1"/>
              <a:t>αριθμητισμού</a:t>
            </a:r>
            <a:r>
              <a:rPr lang="el-GR" dirty="0"/>
              <a:t> στην καθημερινή ζωή: </a:t>
            </a:r>
            <a:r>
              <a:rPr lang="el-GR" dirty="0">
                <a:solidFill>
                  <a:schemeClr val="accent6"/>
                </a:solidFill>
              </a:rPr>
              <a:t>σενάρια από την καθημερινότητα</a:t>
            </a:r>
          </a:p>
        </p:txBody>
      </p:sp>
      <p:sp>
        <p:nvSpPr>
          <p:cNvPr id="65" name="Google Shape;65;p3"/>
          <p:cNvSpPr txBox="1">
            <a:spLocks noGrp="1"/>
          </p:cNvSpPr>
          <p:nvPr>
            <p:ph type="body" idx="1"/>
          </p:nvPr>
        </p:nvSpPr>
        <p:spPr>
          <a:xfrm>
            <a:off x="371728" y="1477546"/>
            <a:ext cx="12048652" cy="2962380"/>
          </a:xfrm>
          <a:prstGeom prst="rect">
            <a:avLst/>
          </a:prstGeom>
          <a:noFill/>
          <a:ln>
            <a:noFill/>
          </a:ln>
        </p:spPr>
        <p:txBody>
          <a:bodyPr spcFirstLastPara="1" wrap="square" lIns="72000" tIns="45700" rIns="72000" bIns="45700" anchor="t" anchorCtr="0">
            <a:noAutofit/>
          </a:bodyPr>
          <a:lstStyle/>
          <a:p>
            <a:pPr marL="0" lvl="0" indent="0" algn="l">
              <a:lnSpc>
                <a:spcPct val="150000"/>
              </a:lnSpc>
              <a:buSzPts val="2100"/>
            </a:pPr>
            <a:r>
              <a:rPr lang="el-GR" sz="3200" b="1" dirty="0">
                <a:solidFill>
                  <a:schemeClr val="accent4"/>
                </a:solidFill>
              </a:rPr>
              <a:t>ΔΙΑΧΕΙΡΙΣΗ ΧΡΗΜΑΤΩΝ: </a:t>
            </a:r>
            <a:r>
              <a:rPr lang="el-GR" sz="3200" dirty="0"/>
              <a:t>μια σημαντική δεξιότητα που πρέπει να μάθουν οι οικογένειες είναι </a:t>
            </a:r>
            <a:r>
              <a:rPr lang="el-GR" sz="3200" b="1" dirty="0">
                <a:solidFill>
                  <a:schemeClr val="accent6"/>
                </a:solidFill>
              </a:rPr>
              <a:t>ο υπολογισμός των τόκων.</a:t>
            </a:r>
          </a:p>
          <a:p>
            <a:pPr marL="0" lvl="0" indent="0" algn="l">
              <a:lnSpc>
                <a:spcPct val="150000"/>
              </a:lnSpc>
              <a:buSzPts val="2100"/>
            </a:pPr>
            <a:r>
              <a:rPr lang="el-GR" sz="3200" dirty="0"/>
              <a:t> Οι οικογένειες μπορούν να χρησιμοποιήσουν αυτή τη δεξιότητα για να:</a:t>
            </a:r>
          </a:p>
          <a:p>
            <a:pPr marL="817563" lvl="0" indent="-457200" algn="l">
              <a:lnSpc>
                <a:spcPct val="150000"/>
              </a:lnSpc>
              <a:buSzPts val="2100"/>
              <a:buFont typeface="Arial" panose="020B0604020202020204" pitchFamily="34" charset="0"/>
              <a:buChar char="•"/>
            </a:pPr>
            <a:r>
              <a:rPr lang="el-GR" sz="2800" dirty="0">
                <a:solidFill>
                  <a:srgbClr val="2E9A8F"/>
                </a:solidFill>
              </a:rPr>
              <a:t>διαχειρίζονται τα χρήματά τους</a:t>
            </a:r>
          </a:p>
          <a:p>
            <a:pPr marL="817563" lvl="0" indent="-457200" algn="l">
              <a:lnSpc>
                <a:spcPct val="150000"/>
              </a:lnSpc>
              <a:buSzPts val="2100"/>
              <a:buFont typeface="Arial" panose="020B0604020202020204" pitchFamily="34" charset="0"/>
              <a:buChar char="•"/>
            </a:pPr>
            <a:r>
              <a:rPr lang="el-GR" sz="2800" dirty="0">
                <a:solidFill>
                  <a:srgbClr val="2E9A8F"/>
                </a:solidFill>
              </a:rPr>
              <a:t>επιλέγουν τον καλύτερο τραπεζικό λογαριασμό</a:t>
            </a:r>
          </a:p>
          <a:p>
            <a:pPr marL="817563" lvl="0" indent="-457200" algn="l">
              <a:lnSpc>
                <a:spcPct val="150000"/>
              </a:lnSpc>
              <a:buSzPts val="2100"/>
              <a:buFont typeface="Arial" panose="020B0604020202020204" pitchFamily="34" charset="0"/>
              <a:buChar char="•"/>
            </a:pPr>
            <a:r>
              <a:rPr lang="el-GR" sz="2800" dirty="0">
                <a:solidFill>
                  <a:srgbClr val="2E9A8F"/>
                </a:solidFill>
              </a:rPr>
              <a:t>αποφασίσουν ποια πιστωτική κάρτα είναι η καλύτερη </a:t>
            </a:r>
          </a:p>
          <a:p>
            <a:pPr marL="817563" lvl="0" indent="-457200" algn="l">
              <a:lnSpc>
                <a:spcPct val="150000"/>
              </a:lnSpc>
              <a:buSzPts val="2100"/>
              <a:buFont typeface="Arial" panose="020B0604020202020204" pitchFamily="34" charset="0"/>
              <a:buChar char="•"/>
            </a:pPr>
            <a:r>
              <a:rPr lang="el-GR" sz="2800" dirty="0">
                <a:solidFill>
                  <a:srgbClr val="2E9A8F"/>
                </a:solidFill>
              </a:rPr>
              <a:t>αποφασίσουν για δάνεια και να κατανοήσουν τα διάφορα επιτόκια</a:t>
            </a:r>
          </a:p>
          <a:p>
            <a:pPr marL="342900" lvl="0" indent="-342900" algn="l">
              <a:lnSpc>
                <a:spcPct val="150000"/>
              </a:lnSpc>
              <a:buSzPts val="2100"/>
              <a:buFont typeface="Arial" panose="020B0604020202020204" pitchFamily="34" charset="0"/>
              <a:buChar char="•"/>
            </a:pPr>
            <a:endParaRPr lang="en-US" dirty="0"/>
          </a:p>
          <a:p>
            <a:pPr marL="0" lvl="0" indent="0" algn="l">
              <a:lnSpc>
                <a:spcPct val="150000"/>
              </a:lnSpc>
              <a:buSzPts val="2100"/>
            </a:pPr>
            <a:endParaRPr lang="en-US" b="1" dirty="0">
              <a:solidFill>
                <a:schemeClr val="accent2"/>
              </a:solidFill>
            </a:endParaRPr>
          </a:p>
          <a:p>
            <a:pPr marL="0" lvl="0" indent="0" algn="l">
              <a:lnSpc>
                <a:spcPct val="150000"/>
              </a:lnSpc>
              <a:buSzPts val="2100"/>
            </a:pPr>
            <a:endParaRPr lang="en-US" dirty="0"/>
          </a:p>
          <a:p>
            <a:pPr marL="0" lvl="0" indent="0" algn="l">
              <a:lnSpc>
                <a:spcPct val="150000"/>
              </a:lnSpc>
              <a:buSzPts val="2100"/>
            </a:pPr>
            <a:r>
              <a:rPr lang="el-GR" dirty="0"/>
              <a:t> </a:t>
            </a:r>
          </a:p>
          <a:p>
            <a:pPr marL="0" lvl="0" indent="0" algn="l">
              <a:lnSpc>
                <a:spcPct val="150000"/>
              </a:lnSpc>
              <a:buSzPts val="2100"/>
            </a:pPr>
            <a:endParaRPr lang="en-US" dirty="0"/>
          </a:p>
        </p:txBody>
      </p:sp>
      <p:pic>
        <p:nvPicPr>
          <p:cNvPr id="2054" name="Picture 6" descr="pen, money, office, business, product, cash, currency, saving, banking, commerce, tax, economy, financial, savings, success, coins, finance, investment, office supplies, insurance, save money, save money concept, stack of money, investment concept, product design, money background, biro, ballpoint">
            <a:extLst>
              <a:ext uri="{FF2B5EF4-FFF2-40B4-BE49-F238E27FC236}">
                <a16:creationId xmlns:a16="http://schemas.microsoft.com/office/drawing/2014/main" id="{56AFB18B-28F8-4FBF-A4D8-36F83051DE7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72456" y="3752850"/>
            <a:ext cx="3645348" cy="25025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04651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4" name="Google Shape;64;p3"/>
          <p:cNvSpPr txBox="1">
            <a:spLocks noGrp="1"/>
          </p:cNvSpPr>
          <p:nvPr>
            <p:ph type="body" idx="2"/>
          </p:nvPr>
        </p:nvSpPr>
        <p:spPr>
          <a:xfrm>
            <a:off x="500064" y="325464"/>
            <a:ext cx="12331541" cy="943235"/>
          </a:xfrm>
          <a:prstGeom prst="rect">
            <a:avLst/>
          </a:prstGeom>
          <a:solidFill>
            <a:schemeClr val="dk1"/>
          </a:solidFill>
          <a:ln>
            <a:noFill/>
          </a:ln>
        </p:spPr>
        <p:txBody>
          <a:bodyPr spcFirstLastPara="1" wrap="square" lIns="72000" tIns="45700" rIns="72000" bIns="45700" anchor="ctr" anchorCtr="0">
            <a:noAutofit/>
          </a:bodyPr>
          <a:lstStyle/>
          <a:p>
            <a:pPr marL="0" indent="0" algn="l">
              <a:spcBef>
                <a:spcPts val="0"/>
              </a:spcBef>
            </a:pPr>
            <a:r>
              <a:rPr lang="el-GR" dirty="0"/>
              <a:t>Παραδείγματα σύνδεσης μαθηματικών/</a:t>
            </a:r>
            <a:r>
              <a:rPr lang="el-GR" dirty="0" err="1"/>
              <a:t>αριθμητισμού</a:t>
            </a:r>
            <a:r>
              <a:rPr lang="el-GR" dirty="0"/>
              <a:t> στην καθημερινή ζωή: </a:t>
            </a:r>
            <a:r>
              <a:rPr lang="el-GR" dirty="0">
                <a:solidFill>
                  <a:schemeClr val="accent6"/>
                </a:solidFill>
              </a:rPr>
              <a:t>σενάρια από την καθημερινότητα</a:t>
            </a:r>
          </a:p>
        </p:txBody>
      </p:sp>
      <p:sp>
        <p:nvSpPr>
          <p:cNvPr id="65" name="Google Shape;65;p3"/>
          <p:cNvSpPr txBox="1">
            <a:spLocks noGrp="1"/>
          </p:cNvSpPr>
          <p:nvPr>
            <p:ph type="body" idx="1"/>
          </p:nvPr>
        </p:nvSpPr>
        <p:spPr>
          <a:xfrm>
            <a:off x="395038" y="966605"/>
            <a:ext cx="11451304" cy="5805137"/>
          </a:xfrm>
          <a:prstGeom prst="rect">
            <a:avLst/>
          </a:prstGeom>
          <a:noFill/>
          <a:ln>
            <a:noFill/>
          </a:ln>
        </p:spPr>
        <p:txBody>
          <a:bodyPr spcFirstLastPara="1" wrap="square" lIns="72000" tIns="45700" rIns="72000" bIns="45700" anchor="t" anchorCtr="0">
            <a:noAutofit/>
          </a:bodyPr>
          <a:lstStyle/>
          <a:p>
            <a:pPr marL="0" lvl="0" indent="0" algn="l">
              <a:lnSpc>
                <a:spcPct val="150000"/>
              </a:lnSpc>
              <a:buSzPts val="2100"/>
            </a:pPr>
            <a:endParaRPr lang="en-US" dirty="0"/>
          </a:p>
          <a:p>
            <a:pPr marL="0" indent="0" algn="l">
              <a:lnSpc>
                <a:spcPct val="150000"/>
              </a:lnSpc>
              <a:buSzPts val="2100"/>
            </a:pPr>
            <a:r>
              <a:rPr lang="el-GR" sz="3200" b="1" dirty="0">
                <a:solidFill>
                  <a:schemeClr val="accent4"/>
                </a:solidFill>
              </a:rPr>
              <a:t>ΓΕΝΙΚΕΣ ΑΓΟΡΕΣ: </a:t>
            </a:r>
            <a:r>
              <a:rPr lang="el-GR" sz="3200" dirty="0"/>
              <a:t>όταν οι οικογένειες αγοράζουν ένα νέο αντικείμενο, πρέπει να βρουν ποιο κατάστημα προσφέρει την καλύτερη τιμή ή προσφορά </a:t>
            </a:r>
            <a:r>
              <a:rPr lang="el-GR" sz="3200" dirty="0">
                <a:solidFill>
                  <a:schemeClr val="accent6"/>
                </a:solidFill>
              </a:rPr>
              <a:t>(σύγκριση) </a:t>
            </a:r>
          </a:p>
          <a:p>
            <a:pPr marL="360363" indent="0" algn="l">
              <a:lnSpc>
                <a:spcPct val="150000"/>
              </a:lnSpc>
              <a:buSzPts val="2100"/>
            </a:pPr>
            <a:r>
              <a:rPr lang="el-GR" sz="3200" dirty="0"/>
              <a:t>Επίσης, τα καταστήματα έχουν συχνά εκπτώσεις που δίνουν ένα </a:t>
            </a:r>
            <a:r>
              <a:rPr lang="el-GR" sz="3200" dirty="0">
                <a:solidFill>
                  <a:schemeClr val="accent6"/>
                </a:solidFill>
              </a:rPr>
              <a:t>ποσοστό </a:t>
            </a:r>
            <a:r>
              <a:rPr lang="el-GR" sz="3200" dirty="0"/>
              <a:t>της αρχικής τιμής. Είναι χρήσιμο για τους ανθρώπους να γνωρίζουν </a:t>
            </a:r>
            <a:r>
              <a:rPr lang="el-GR" sz="3200" dirty="0">
                <a:solidFill>
                  <a:schemeClr val="accent6"/>
                </a:solidFill>
              </a:rPr>
              <a:t>πώς να υπολογίζουν την εξοικονόμηση και τις εκπτώσεις </a:t>
            </a:r>
            <a:r>
              <a:rPr lang="el-GR" sz="3200" dirty="0"/>
              <a:t>και να αγοράζουν ένα είδος στην καλύτερη προσφερόμενη τιμή.</a:t>
            </a:r>
          </a:p>
          <a:p>
            <a:pPr marL="0" lvl="0" indent="0" algn="l">
              <a:lnSpc>
                <a:spcPct val="150000"/>
              </a:lnSpc>
              <a:buSzPts val="2100"/>
            </a:pPr>
            <a:endParaRPr lang="en-US" b="1" dirty="0">
              <a:solidFill>
                <a:schemeClr val="accent2"/>
              </a:solidFill>
            </a:endParaRPr>
          </a:p>
          <a:p>
            <a:pPr marL="0" lvl="0" indent="0" algn="l">
              <a:lnSpc>
                <a:spcPct val="150000"/>
              </a:lnSpc>
              <a:buSzPts val="2100"/>
            </a:pPr>
            <a:endParaRPr lang="en-US" dirty="0"/>
          </a:p>
          <a:p>
            <a:pPr marL="0" lvl="0" indent="0" algn="l">
              <a:lnSpc>
                <a:spcPct val="150000"/>
              </a:lnSpc>
              <a:buSzPts val="2100"/>
            </a:pPr>
            <a:r>
              <a:rPr lang="el-GR" dirty="0"/>
              <a:t> </a:t>
            </a:r>
          </a:p>
          <a:p>
            <a:pPr marL="0" lvl="0" indent="0" algn="l">
              <a:lnSpc>
                <a:spcPct val="150000"/>
              </a:lnSpc>
              <a:buSzPts val="2100"/>
            </a:pPr>
            <a:endParaRPr lang="en-US" dirty="0"/>
          </a:p>
        </p:txBody>
      </p:sp>
      <p:pic>
        <p:nvPicPr>
          <p:cNvPr id="2056" name="Picture 8" descr="Online Shopping, Ecommerce, Buy, Computer, Shop">
            <a:extLst>
              <a:ext uri="{FF2B5EF4-FFF2-40B4-BE49-F238E27FC236}">
                <a16:creationId xmlns:a16="http://schemas.microsoft.com/office/drawing/2014/main" id="{5B8BCDC0-E475-49F5-A085-F977296FA85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62773" y="1475887"/>
            <a:ext cx="1977189" cy="17208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27725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4" name="Google Shape;64;p3"/>
          <p:cNvSpPr txBox="1">
            <a:spLocks noGrp="1"/>
          </p:cNvSpPr>
          <p:nvPr>
            <p:ph type="body" idx="2"/>
          </p:nvPr>
        </p:nvSpPr>
        <p:spPr>
          <a:xfrm>
            <a:off x="500064" y="247974"/>
            <a:ext cx="12331541" cy="957682"/>
          </a:xfrm>
          <a:prstGeom prst="rect">
            <a:avLst/>
          </a:prstGeom>
          <a:solidFill>
            <a:schemeClr val="dk1"/>
          </a:solidFill>
          <a:ln>
            <a:noFill/>
          </a:ln>
        </p:spPr>
        <p:txBody>
          <a:bodyPr spcFirstLastPara="1" wrap="square" lIns="72000" tIns="45700" rIns="72000" bIns="45700" anchor="ctr" anchorCtr="0">
            <a:noAutofit/>
          </a:bodyPr>
          <a:lstStyle/>
          <a:p>
            <a:pPr marL="0" indent="0" algn="l">
              <a:spcBef>
                <a:spcPts val="0"/>
              </a:spcBef>
            </a:pPr>
            <a:r>
              <a:rPr lang="el-GR" dirty="0"/>
              <a:t>Παραδείγματα σύνδεσης μαθηματικών/</a:t>
            </a:r>
            <a:r>
              <a:rPr lang="el-GR" dirty="0" err="1"/>
              <a:t>αριθμητισμού</a:t>
            </a:r>
            <a:r>
              <a:rPr lang="el-GR" dirty="0"/>
              <a:t> στην καθημερινή ζωή: </a:t>
            </a:r>
            <a:r>
              <a:rPr lang="el-GR" dirty="0">
                <a:solidFill>
                  <a:schemeClr val="accent6"/>
                </a:solidFill>
              </a:rPr>
              <a:t>σενάρια από την καθημερινότητα</a:t>
            </a:r>
          </a:p>
        </p:txBody>
      </p:sp>
      <p:sp>
        <p:nvSpPr>
          <p:cNvPr id="65" name="Google Shape;65;p3"/>
          <p:cNvSpPr txBox="1">
            <a:spLocks noGrp="1"/>
          </p:cNvSpPr>
          <p:nvPr>
            <p:ph type="body" idx="1"/>
          </p:nvPr>
        </p:nvSpPr>
        <p:spPr>
          <a:xfrm>
            <a:off x="248521" y="1398491"/>
            <a:ext cx="12583083" cy="4396127"/>
          </a:xfrm>
          <a:prstGeom prst="rect">
            <a:avLst/>
          </a:prstGeom>
          <a:noFill/>
          <a:ln>
            <a:noFill/>
          </a:ln>
        </p:spPr>
        <p:txBody>
          <a:bodyPr spcFirstLastPara="1" wrap="square" lIns="72000" tIns="45700" rIns="72000" bIns="45700" anchor="t" anchorCtr="0">
            <a:noAutofit/>
          </a:bodyPr>
          <a:lstStyle/>
          <a:p>
            <a:pPr marL="0" lvl="0" indent="0" algn="l">
              <a:lnSpc>
                <a:spcPct val="150000"/>
              </a:lnSpc>
              <a:buSzPts val="2100"/>
            </a:pPr>
            <a:r>
              <a:rPr lang="el-GR" sz="3200" b="1" dirty="0">
                <a:solidFill>
                  <a:schemeClr val="accent2"/>
                </a:solidFill>
              </a:rPr>
              <a:t>ΑΓΟΡΑ ΤΡΟΦΙΜΩΝ: </a:t>
            </a:r>
            <a:r>
              <a:rPr lang="el-GR" sz="2800" dirty="0">
                <a:solidFill>
                  <a:schemeClr val="bg2"/>
                </a:solidFill>
              </a:rPr>
              <a:t>Το σούπερ </a:t>
            </a:r>
            <a:r>
              <a:rPr lang="el-GR" sz="2800" dirty="0" err="1">
                <a:solidFill>
                  <a:schemeClr val="bg2"/>
                </a:solidFill>
              </a:rPr>
              <a:t>μάρκετ</a:t>
            </a:r>
            <a:r>
              <a:rPr lang="el-GR" sz="2800" dirty="0">
                <a:solidFill>
                  <a:schemeClr val="bg2"/>
                </a:solidFill>
              </a:rPr>
              <a:t> είναι το καλύτερο μέρος για να εξασκηθείτε στα μαθηματικά! </a:t>
            </a:r>
            <a:r>
              <a:rPr lang="el-GR" sz="2800" dirty="0"/>
              <a:t>Η αγορά τροφίμων περιλαμβάνει την εφαρμογή πολλών </a:t>
            </a:r>
            <a:r>
              <a:rPr lang="el-GR" sz="2800" b="1" dirty="0">
                <a:solidFill>
                  <a:schemeClr val="accent4"/>
                </a:solidFill>
              </a:rPr>
              <a:t>μαθηματικών εννοιών</a:t>
            </a:r>
            <a:r>
              <a:rPr lang="el-GR" sz="2800" dirty="0"/>
              <a:t>, από τον </a:t>
            </a:r>
            <a:r>
              <a:rPr lang="el-GR" sz="2800" b="1" dirty="0">
                <a:solidFill>
                  <a:schemeClr val="accent6"/>
                </a:solidFill>
              </a:rPr>
              <a:t>πολλαπλασιασμό</a:t>
            </a:r>
            <a:r>
              <a:rPr lang="el-GR" sz="2800" dirty="0"/>
              <a:t> έως την</a:t>
            </a:r>
            <a:r>
              <a:rPr lang="el-GR" sz="2800" b="1" dirty="0"/>
              <a:t> </a:t>
            </a:r>
            <a:r>
              <a:rPr lang="el-GR" sz="2800" b="1" dirty="0">
                <a:solidFill>
                  <a:schemeClr val="accent6"/>
                </a:solidFill>
              </a:rPr>
              <a:t>εκτίμηση</a:t>
            </a:r>
            <a:r>
              <a:rPr lang="el-GR" sz="2800" b="1" dirty="0"/>
              <a:t> </a:t>
            </a:r>
            <a:r>
              <a:rPr lang="el-GR" sz="2800" dirty="0"/>
              <a:t>και ακόμη και τα ποσοστά.</a:t>
            </a:r>
            <a:r>
              <a:rPr lang="el-GR" sz="2800" dirty="0">
                <a:solidFill>
                  <a:schemeClr val="bg2"/>
                </a:solidFill>
              </a:rPr>
              <a:t> </a:t>
            </a:r>
          </a:p>
          <a:p>
            <a:pPr marL="360363" lvl="0" indent="0" algn="l">
              <a:lnSpc>
                <a:spcPct val="150000"/>
              </a:lnSpc>
              <a:buSzPts val="2100"/>
            </a:pPr>
            <a:r>
              <a:rPr lang="el-GR" sz="2800" dirty="0"/>
              <a:t>Όταν υπολογίζετε την τιμή ανά μονάδα, προσπαθείτε να υπολογίσετε την</a:t>
            </a:r>
            <a:r>
              <a:rPr lang="el-GR" sz="2800" dirty="0">
                <a:solidFill>
                  <a:schemeClr val="accent6"/>
                </a:solidFill>
              </a:rPr>
              <a:t> αξία των εκπτώσεων και των ποσοστών, ζυγίζετε </a:t>
            </a:r>
            <a:r>
              <a:rPr lang="el-GR" sz="2800" dirty="0"/>
              <a:t>τα προϊόντα </a:t>
            </a:r>
            <a:r>
              <a:rPr lang="el-GR" sz="2800" dirty="0">
                <a:solidFill>
                  <a:schemeClr val="accent6"/>
                </a:solidFill>
              </a:rPr>
              <a:t>(προσθήκες) </a:t>
            </a:r>
            <a:r>
              <a:rPr lang="el-GR" sz="2800" dirty="0"/>
              <a:t>και </a:t>
            </a:r>
            <a:r>
              <a:rPr lang="el-GR" sz="2800" dirty="0">
                <a:solidFill>
                  <a:schemeClr val="accent6"/>
                </a:solidFill>
              </a:rPr>
              <a:t>εκτιμάτε το τελικό κόστος, </a:t>
            </a:r>
            <a:r>
              <a:rPr lang="el-GR" sz="2800" dirty="0"/>
              <a:t>χρησιμοποιείτε μαθηματικά για να διευκολύνετε την εμπειρία των αγορών σας.</a:t>
            </a:r>
            <a:r>
              <a:rPr lang="el-GR" sz="2800" dirty="0">
                <a:solidFill>
                  <a:schemeClr val="bg2"/>
                </a:solidFill>
              </a:rPr>
              <a:t> Χωρίς αυτές τις γνώσεις, τα ψώνια μπορεί να είναι πολύ δύσκολα και συγκεχυμένα, οπότε αυτές οι βασικές έννοιες είναι πραγματικά χρήσιμες.</a:t>
            </a:r>
          </a:p>
          <a:p>
            <a:pPr marL="0" lvl="0" indent="0" algn="l">
              <a:lnSpc>
                <a:spcPct val="150000"/>
              </a:lnSpc>
              <a:buSzPts val="2100"/>
            </a:pPr>
            <a:r>
              <a:rPr lang="el-GR" sz="2800" dirty="0"/>
              <a:t> </a:t>
            </a:r>
          </a:p>
        </p:txBody>
      </p:sp>
      <p:pic>
        <p:nvPicPr>
          <p:cNvPr id="3078" name="Picture 6" descr="Supermarket fridge">
            <a:extLst>
              <a:ext uri="{FF2B5EF4-FFF2-40B4-BE49-F238E27FC236}">
                <a16:creationId xmlns:a16="http://schemas.microsoft.com/office/drawing/2014/main" id="{C581487D-2961-4FD5-942A-B32B356BD91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57053" y="516822"/>
            <a:ext cx="1529426" cy="15705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21324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4" name="Google Shape;64;p3"/>
          <p:cNvSpPr txBox="1">
            <a:spLocks noGrp="1"/>
          </p:cNvSpPr>
          <p:nvPr>
            <p:ph type="body" idx="2"/>
          </p:nvPr>
        </p:nvSpPr>
        <p:spPr>
          <a:xfrm>
            <a:off x="502500" y="250462"/>
            <a:ext cx="12331541" cy="971236"/>
          </a:xfrm>
          <a:prstGeom prst="rect">
            <a:avLst/>
          </a:prstGeom>
          <a:solidFill>
            <a:schemeClr val="dk1"/>
          </a:solidFill>
          <a:ln>
            <a:noFill/>
          </a:ln>
        </p:spPr>
        <p:txBody>
          <a:bodyPr spcFirstLastPara="1" wrap="square" lIns="72000" tIns="45700" rIns="72000" bIns="45700" anchor="ctr" anchorCtr="0">
            <a:noAutofit/>
          </a:bodyPr>
          <a:lstStyle/>
          <a:p>
            <a:pPr marL="0" indent="0" algn="l">
              <a:spcBef>
                <a:spcPts val="0"/>
              </a:spcBef>
            </a:pPr>
            <a:r>
              <a:rPr lang="el-GR" dirty="0"/>
              <a:t>Παραδείγματα σύνδεσης μαθηματικών/</a:t>
            </a:r>
            <a:r>
              <a:rPr lang="el-GR" dirty="0" err="1"/>
              <a:t>αριθμητισμού</a:t>
            </a:r>
            <a:r>
              <a:rPr lang="el-GR" dirty="0"/>
              <a:t> στην καθημερινή ζωή: </a:t>
            </a:r>
            <a:r>
              <a:rPr lang="el-GR" dirty="0">
                <a:solidFill>
                  <a:schemeClr val="accent6"/>
                </a:solidFill>
              </a:rPr>
              <a:t>σενάρια από την καθημερινότητα</a:t>
            </a:r>
          </a:p>
        </p:txBody>
      </p:sp>
      <p:sp>
        <p:nvSpPr>
          <p:cNvPr id="65" name="Google Shape;65;p3"/>
          <p:cNvSpPr txBox="1">
            <a:spLocks noGrp="1"/>
          </p:cNvSpPr>
          <p:nvPr>
            <p:ph type="body" idx="1"/>
          </p:nvPr>
        </p:nvSpPr>
        <p:spPr>
          <a:xfrm>
            <a:off x="502500" y="1427747"/>
            <a:ext cx="12832500" cy="5827492"/>
          </a:xfrm>
          <a:prstGeom prst="rect">
            <a:avLst/>
          </a:prstGeom>
          <a:noFill/>
          <a:ln>
            <a:noFill/>
          </a:ln>
        </p:spPr>
        <p:txBody>
          <a:bodyPr spcFirstLastPara="1" wrap="square" lIns="72000" tIns="45700" rIns="72000" bIns="45700" anchor="t" anchorCtr="0">
            <a:noAutofit/>
          </a:bodyPr>
          <a:lstStyle/>
          <a:p>
            <a:pPr marL="0" lvl="0" indent="0" algn="l">
              <a:lnSpc>
                <a:spcPct val="150000"/>
              </a:lnSpc>
              <a:buSzPts val="2100"/>
            </a:pPr>
            <a:r>
              <a:rPr lang="el-GR" sz="2400" dirty="0"/>
              <a:t>Το </a:t>
            </a:r>
            <a:r>
              <a:rPr lang="el-GR" sz="2400" b="1" dirty="0">
                <a:solidFill>
                  <a:schemeClr val="accent4"/>
                </a:solidFill>
              </a:rPr>
              <a:t>ΜΑΓΕΙΡΕΜΑ</a:t>
            </a:r>
            <a:r>
              <a:rPr lang="el-GR" sz="2400" dirty="0"/>
              <a:t> μπορεί να είναι μια εξαιρετική στιγμή για να εξασκηθείτε στα μαθηματικά. Οι συνταγές που ακολουθείτε βασίζονται όλες σε σημαντικούς μαθηματικούς υπολογισμούς, με στόχο τη δημιουργία κάτι νόστιμου.</a:t>
            </a:r>
          </a:p>
          <a:p>
            <a:pPr marL="0" lvl="0" indent="0" algn="l">
              <a:lnSpc>
                <a:spcPct val="150000"/>
              </a:lnSpc>
              <a:buSzPts val="2100"/>
            </a:pPr>
            <a:r>
              <a:rPr lang="el-GR" sz="2400" dirty="0"/>
              <a:t>Ακολουθούν ορισμένες πράξεις που γίνονται συνήθως κατά το μαγείρεμα:</a:t>
            </a:r>
          </a:p>
          <a:p>
            <a:pPr indent="-457200" algn="l">
              <a:lnSpc>
                <a:spcPct val="150000"/>
              </a:lnSpc>
              <a:buSzPts val="2100"/>
              <a:buFont typeface="Arial" panose="020B0604020202020204" pitchFamily="34" charset="0"/>
              <a:buChar char="•"/>
            </a:pPr>
            <a:r>
              <a:rPr lang="el-GR" sz="2400" dirty="0">
                <a:solidFill>
                  <a:schemeClr val="accent1"/>
                </a:solidFill>
              </a:rPr>
              <a:t>     </a:t>
            </a:r>
            <a:r>
              <a:rPr lang="el-GR" sz="2400" dirty="0">
                <a:solidFill>
                  <a:schemeClr val="accent6"/>
                </a:solidFill>
              </a:rPr>
              <a:t>Μετατροπή</a:t>
            </a:r>
            <a:r>
              <a:rPr lang="el-GR" sz="2400" dirty="0"/>
              <a:t> μιας συνταγής από μετρικές μονάδες (</a:t>
            </a:r>
            <a:r>
              <a:rPr lang="el-GR" sz="2400" dirty="0" err="1"/>
              <a:t>ml</a:t>
            </a:r>
            <a:r>
              <a:rPr lang="el-GR" sz="2400" dirty="0"/>
              <a:t>) σε μονάδες όπως ένα κουταλάκι του γλυκού, ένα κουτάλι ή ένα φλιτζάνι</a:t>
            </a:r>
          </a:p>
          <a:p>
            <a:pPr lvl="1" indent="-457200">
              <a:lnSpc>
                <a:spcPct val="150000"/>
              </a:lnSpc>
              <a:buSzPts val="2100"/>
            </a:pPr>
            <a:r>
              <a:rPr lang="el-GR" sz="2400" dirty="0">
                <a:solidFill>
                  <a:schemeClr val="accent6"/>
                </a:solidFill>
              </a:rPr>
              <a:t>Πολλαπλασιασμός/διαίρεση </a:t>
            </a:r>
            <a:r>
              <a:rPr lang="el-GR" sz="2400" dirty="0"/>
              <a:t>των ποσοτήτων ανάλογα με τον αριθμό των ατόμων</a:t>
            </a:r>
          </a:p>
          <a:p>
            <a:pPr lvl="1" indent="-457200">
              <a:lnSpc>
                <a:spcPct val="150000"/>
              </a:lnSpc>
              <a:buSzPts val="2100"/>
            </a:pPr>
            <a:r>
              <a:rPr lang="el-GR" sz="2400" dirty="0">
                <a:solidFill>
                  <a:schemeClr val="accent6"/>
                </a:solidFill>
              </a:rPr>
              <a:t>Υπολογισμός</a:t>
            </a:r>
            <a:r>
              <a:rPr lang="el-GR" sz="2400" dirty="0"/>
              <a:t> του χρόνου μαγειρέματος</a:t>
            </a:r>
          </a:p>
          <a:p>
            <a:pPr lvl="1" indent="-457200">
              <a:lnSpc>
                <a:spcPct val="150000"/>
              </a:lnSpc>
              <a:buSzPts val="2100"/>
            </a:pPr>
            <a:r>
              <a:rPr lang="el-GR" sz="2400" dirty="0">
                <a:solidFill>
                  <a:schemeClr val="accent6"/>
                </a:solidFill>
              </a:rPr>
              <a:t>Αναλογίες</a:t>
            </a:r>
            <a:r>
              <a:rPr lang="el-GR" sz="2400" dirty="0"/>
              <a:t> στους χρόνους μαγειρέματος</a:t>
            </a:r>
          </a:p>
          <a:p>
            <a:pPr lvl="1" indent="-457200">
              <a:lnSpc>
                <a:spcPct val="150000"/>
              </a:lnSpc>
              <a:buSzPts val="2100"/>
            </a:pPr>
            <a:r>
              <a:rPr lang="el-GR" sz="2400" dirty="0">
                <a:solidFill>
                  <a:schemeClr val="accent6"/>
                </a:solidFill>
              </a:rPr>
              <a:t>Μέτρηση</a:t>
            </a:r>
            <a:r>
              <a:rPr lang="el-GR" sz="2400" dirty="0"/>
              <a:t> των συστατικών</a:t>
            </a:r>
          </a:p>
          <a:p>
            <a:pPr marL="457200" lvl="1" indent="0">
              <a:lnSpc>
                <a:spcPct val="150000"/>
              </a:lnSpc>
              <a:buSzPts val="2100"/>
            </a:pPr>
            <a:endParaRPr lang="en-US" sz="2800" dirty="0"/>
          </a:p>
          <a:p>
            <a:pPr marL="0" lvl="0" indent="0" algn="l">
              <a:lnSpc>
                <a:spcPct val="150000"/>
              </a:lnSpc>
              <a:buSzPts val="2100"/>
            </a:pPr>
            <a:r>
              <a:rPr lang="el-GR" dirty="0"/>
              <a:t> </a:t>
            </a:r>
          </a:p>
        </p:txBody>
      </p:sp>
      <p:pic>
        <p:nvPicPr>
          <p:cNvPr id="4098" name="Picture 2" descr="healthy, breakfast, banana, indoors, food, cooking, woman, ingredients, chef, lunch">
            <a:extLst>
              <a:ext uri="{FF2B5EF4-FFF2-40B4-BE49-F238E27FC236}">
                <a16:creationId xmlns:a16="http://schemas.microsoft.com/office/drawing/2014/main" id="{AD8CA220-463C-47B6-8A10-B7C8FCBA772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44543" y="4784373"/>
            <a:ext cx="3668299" cy="23383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27259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4" name="Google Shape;64;p3"/>
          <p:cNvSpPr txBox="1">
            <a:spLocks noGrp="1"/>
          </p:cNvSpPr>
          <p:nvPr>
            <p:ph type="body" idx="2"/>
          </p:nvPr>
        </p:nvSpPr>
        <p:spPr>
          <a:xfrm>
            <a:off x="500063" y="618808"/>
            <a:ext cx="12331541" cy="602889"/>
          </a:xfrm>
          <a:prstGeom prst="rect">
            <a:avLst/>
          </a:prstGeom>
          <a:solidFill>
            <a:schemeClr val="dk1"/>
          </a:solidFill>
          <a:ln>
            <a:noFill/>
          </a:ln>
        </p:spPr>
        <p:txBody>
          <a:bodyPr spcFirstLastPara="1" wrap="square" lIns="72000" tIns="45700" rIns="72000" bIns="45700" anchor="ctr" anchorCtr="0">
            <a:noAutofit/>
          </a:bodyPr>
          <a:lstStyle/>
          <a:p>
            <a:pPr marL="0" lvl="0" indent="0" algn="l">
              <a:spcBef>
                <a:spcPts val="0"/>
              </a:spcBef>
            </a:pPr>
            <a:r>
              <a:rPr lang="el-GR"/>
              <a:t>Η σημασία των αριθμητικών δεξιοτήτων στη διαχείριση των χρημάτων</a:t>
            </a:r>
          </a:p>
        </p:txBody>
      </p:sp>
      <p:sp>
        <p:nvSpPr>
          <p:cNvPr id="7" name="Segnaposto testo 6">
            <a:extLst>
              <a:ext uri="{FF2B5EF4-FFF2-40B4-BE49-F238E27FC236}">
                <a16:creationId xmlns:a16="http://schemas.microsoft.com/office/drawing/2014/main" id="{A00AAC4A-6B39-47D8-87E1-89A7843D309B}"/>
              </a:ext>
            </a:extLst>
          </p:cNvPr>
          <p:cNvSpPr txBox="1">
            <a:spLocks noGrp="1"/>
          </p:cNvSpPr>
          <p:nvPr>
            <p:ph type="body" idx="1"/>
          </p:nvPr>
        </p:nvSpPr>
        <p:spPr>
          <a:xfrm>
            <a:off x="500063" y="1984375"/>
            <a:ext cx="12331700" cy="1077178"/>
          </a:xfrm>
          <a:prstGeom prst="rect">
            <a:avLst/>
          </a:prstGeom>
          <a:noFill/>
        </p:spPr>
        <p:txBody>
          <a:bodyPr wrap="square" rtlCol="0">
            <a:spAutoFit/>
          </a:bodyPr>
          <a:lstStyle/>
          <a:p>
            <a:pPr algn="ctr"/>
            <a:r>
              <a:rPr lang="el-GR" sz="3200" b="1">
                <a:solidFill>
                  <a:schemeClr val="accent1"/>
                </a:solidFill>
                <a:latin typeface="Calibri" panose="020F0502020204030204" pitchFamily="34" charset="0"/>
                <a:cs typeface="Calibri" panose="020F0502020204030204" pitchFamily="34" charset="0"/>
              </a:rPr>
              <a:t>Έχετε προτάσεις για άλλες συνήθεις χρήσεις των μαθηματικών στην καθημερινή ζωή των οικογενειών με τις οποίες εργάζεστε;</a:t>
            </a:r>
          </a:p>
        </p:txBody>
      </p:sp>
    </p:spTree>
    <p:extLst>
      <p:ext uri="{BB962C8B-B14F-4D97-AF65-F5344CB8AC3E}">
        <p14:creationId xmlns:p14="http://schemas.microsoft.com/office/powerpoint/2010/main" val="25679321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3" name="Google Shape;63;p3"/>
          <p:cNvSpPr txBox="1">
            <a:spLocks noGrp="1"/>
          </p:cNvSpPr>
          <p:nvPr>
            <p:ph type="title"/>
          </p:nvPr>
        </p:nvSpPr>
        <p:spPr>
          <a:xfrm>
            <a:off x="502500" y="432159"/>
            <a:ext cx="12330000" cy="720000"/>
          </a:xfrm>
          <a:prstGeom prst="rect">
            <a:avLst/>
          </a:prstGeom>
          <a:noFill/>
          <a:ln>
            <a:noFill/>
          </a:ln>
        </p:spPr>
        <p:txBody>
          <a:bodyPr spcFirstLastPara="1" wrap="square" lIns="72000" tIns="45700" rIns="72000" bIns="45700" anchor="t" anchorCtr="0">
            <a:normAutofit fontScale="90000"/>
          </a:bodyPr>
          <a:lstStyle/>
          <a:p>
            <a:pPr algn="just">
              <a:buSzPts val="2800"/>
            </a:pPr>
            <a:br>
              <a:rPr lang="el-GR"/>
            </a:br>
            <a:r>
              <a:rPr lang="el-GR"/>
              <a:t> </a:t>
            </a:r>
          </a:p>
        </p:txBody>
      </p:sp>
      <p:sp>
        <p:nvSpPr>
          <p:cNvPr id="65" name="Google Shape;65;p3"/>
          <p:cNvSpPr txBox="1">
            <a:spLocks noGrp="1"/>
          </p:cNvSpPr>
          <p:nvPr>
            <p:ph type="body" idx="1"/>
          </p:nvPr>
        </p:nvSpPr>
        <p:spPr>
          <a:xfrm>
            <a:off x="500064" y="432159"/>
            <a:ext cx="12331402" cy="6257099"/>
          </a:xfrm>
          <a:prstGeom prst="rect">
            <a:avLst/>
          </a:prstGeom>
          <a:noFill/>
          <a:ln>
            <a:noFill/>
          </a:ln>
        </p:spPr>
        <p:txBody>
          <a:bodyPr spcFirstLastPara="1" wrap="square" lIns="72000" tIns="45700" rIns="72000" bIns="45700" anchor="t" anchorCtr="0">
            <a:noAutofit/>
          </a:bodyPr>
          <a:lstStyle/>
          <a:p>
            <a:pPr marL="0" lvl="0" indent="0" algn="l">
              <a:lnSpc>
                <a:spcPct val="150000"/>
              </a:lnSpc>
              <a:buSzPts val="2100"/>
            </a:pPr>
            <a:endParaRPr lang="en-US" dirty="0"/>
          </a:p>
          <a:p>
            <a:pPr marL="0" lvl="0" indent="0" algn="l">
              <a:lnSpc>
                <a:spcPct val="150000"/>
              </a:lnSpc>
              <a:buSzPts val="2100"/>
            </a:pPr>
            <a:endParaRPr lang="en-US" dirty="0"/>
          </a:p>
          <a:p>
            <a:pPr marL="0" indent="0" algn="l">
              <a:lnSpc>
                <a:spcPct val="150000"/>
              </a:lnSpc>
              <a:buSzPts val="2100"/>
            </a:pPr>
            <a:r>
              <a:rPr lang="el-GR" dirty="0"/>
              <a:t> </a:t>
            </a:r>
            <a:r>
              <a:rPr lang="el-GR" sz="4000" dirty="0">
                <a:solidFill>
                  <a:srgbClr val="2E9A8F"/>
                </a:solidFill>
              </a:rPr>
              <a:t>Διάλειμμα για Τσάι και Καφέ</a:t>
            </a:r>
          </a:p>
          <a:p>
            <a:pPr marL="0" lvl="0" indent="0" algn="l">
              <a:lnSpc>
                <a:spcPct val="150000"/>
              </a:lnSpc>
              <a:buSzPts val="2100"/>
            </a:pPr>
            <a:endParaRPr lang="en-US" dirty="0"/>
          </a:p>
        </p:txBody>
      </p:sp>
      <p:pic>
        <p:nvPicPr>
          <p:cNvPr id="8196" name="Picture 4" descr="aerial, background, barista, beans, beverage, break, brew, brewing, business, cafe, caffeine, career, coffee, coffee beans, culture, cup, drink, drip, drip coffee, enjoying, flat lay, flatlay, fresh, grinder, grinding, hand, hipster, hobby, home, house, interest, kettle, lifestyle, making, mania, morning, mug, passion, person, pouring, preparation, prepare, professional, refreshing, relax, retro, roast, startup, wooden table, people, tableware, food, product design, flavor">
            <a:extLst>
              <a:ext uri="{FF2B5EF4-FFF2-40B4-BE49-F238E27FC236}">
                <a16:creationId xmlns:a16="http://schemas.microsoft.com/office/drawing/2014/main" id="{32687DE8-FD39-408A-880D-2E50BDDB413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35307" y="2734263"/>
            <a:ext cx="6720482" cy="43392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07173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4" name="Google Shape;64;p3"/>
          <p:cNvSpPr txBox="1">
            <a:spLocks noGrp="1"/>
          </p:cNvSpPr>
          <p:nvPr>
            <p:ph type="body" idx="2"/>
          </p:nvPr>
        </p:nvSpPr>
        <p:spPr>
          <a:xfrm>
            <a:off x="500064" y="646962"/>
            <a:ext cx="12331541" cy="602889"/>
          </a:xfrm>
          <a:prstGeom prst="rect">
            <a:avLst/>
          </a:prstGeom>
          <a:solidFill>
            <a:schemeClr val="dk1"/>
          </a:solidFill>
          <a:ln>
            <a:noFill/>
          </a:ln>
        </p:spPr>
        <p:txBody>
          <a:bodyPr spcFirstLastPara="1" wrap="square" lIns="72000" tIns="45700" rIns="72000" bIns="45700" anchor="ctr" anchorCtr="0">
            <a:noAutofit/>
          </a:bodyPr>
          <a:lstStyle/>
          <a:p>
            <a:pPr marL="0" indent="0" algn="l">
              <a:spcBef>
                <a:spcPts val="0"/>
              </a:spcBef>
            </a:pPr>
            <a:r>
              <a:rPr lang="el-GR"/>
              <a:t>Πώς μπορούν οι άνθρωποι να προσδιορίσουν τις αριθμητικές τους δεξιότητες;</a:t>
            </a:r>
          </a:p>
        </p:txBody>
      </p:sp>
      <p:sp>
        <p:nvSpPr>
          <p:cNvPr id="2" name="CasellaDiTesto 1">
            <a:extLst>
              <a:ext uri="{FF2B5EF4-FFF2-40B4-BE49-F238E27FC236}">
                <a16:creationId xmlns:a16="http://schemas.microsoft.com/office/drawing/2014/main" id="{78460D57-9393-43B4-9E5D-DB0D8A827AEF}"/>
              </a:ext>
            </a:extLst>
          </p:cNvPr>
          <p:cNvSpPr txBox="1"/>
          <p:nvPr/>
        </p:nvSpPr>
        <p:spPr>
          <a:xfrm>
            <a:off x="502500" y="2415178"/>
            <a:ext cx="11994300" cy="1384995"/>
          </a:xfrm>
          <a:prstGeom prst="rect">
            <a:avLst/>
          </a:prstGeom>
          <a:noFill/>
        </p:spPr>
        <p:txBody>
          <a:bodyPr wrap="square" rtlCol="0">
            <a:spAutoFit/>
          </a:bodyPr>
          <a:lstStyle/>
          <a:p>
            <a:r>
              <a:rPr lang="el-GR" sz="2800" dirty="0">
                <a:solidFill>
                  <a:schemeClr val="bg2"/>
                </a:solidFill>
                <a:latin typeface="Calibri" panose="020F0502020204030204" pitchFamily="34" charset="0"/>
                <a:cs typeface="Calibri" panose="020F0502020204030204" pitchFamily="34" charset="0"/>
              </a:rPr>
              <a:t>Εάν εργάζεστε με οικογένειες που έχουν ανάγκη από οικονομικό αλφαβητισμό, μπορεί να είναι πολύ χρήσιμο να προσδιορίσετε το </a:t>
            </a:r>
            <a:r>
              <a:rPr lang="el-GR" sz="2800" b="1" dirty="0">
                <a:solidFill>
                  <a:schemeClr val="bg2"/>
                </a:solidFill>
                <a:latin typeface="Calibri" panose="020F0502020204030204" pitchFamily="34" charset="0"/>
                <a:cs typeface="Calibri" panose="020F0502020204030204" pitchFamily="34" charset="0"/>
              </a:rPr>
              <a:t>ΕΠΙΠΕΔΟ ΜΑΘΗΜΑΤΙΚΩΝ ΤΟΥΣ</a:t>
            </a:r>
          </a:p>
        </p:txBody>
      </p:sp>
      <p:sp>
        <p:nvSpPr>
          <p:cNvPr id="3" name="CasellaDiTesto 2">
            <a:extLst>
              <a:ext uri="{FF2B5EF4-FFF2-40B4-BE49-F238E27FC236}">
                <a16:creationId xmlns:a16="http://schemas.microsoft.com/office/drawing/2014/main" id="{0A5D2903-1232-4A8C-B8B7-CFE53B414C1A}"/>
              </a:ext>
            </a:extLst>
          </p:cNvPr>
          <p:cNvSpPr txBox="1"/>
          <p:nvPr/>
        </p:nvSpPr>
        <p:spPr>
          <a:xfrm>
            <a:off x="2788171" y="4046941"/>
            <a:ext cx="5483277" cy="830997"/>
          </a:xfrm>
          <a:prstGeom prst="rect">
            <a:avLst/>
          </a:prstGeom>
          <a:noFill/>
        </p:spPr>
        <p:txBody>
          <a:bodyPr wrap="square" rtlCol="0">
            <a:spAutoFit/>
          </a:bodyPr>
          <a:lstStyle/>
          <a:p>
            <a:r>
              <a:rPr lang="el-GR" sz="4800" b="1">
                <a:solidFill>
                  <a:schemeClr val="accent1"/>
                </a:solidFill>
                <a:latin typeface="Calibri" panose="020F0502020204030204" pitchFamily="34" charset="0"/>
                <a:cs typeface="Calibri" panose="020F0502020204030204" pitchFamily="34" charset="0"/>
              </a:rPr>
              <a:t>ΑΛΛΑ ΠΏΣ??????</a:t>
            </a:r>
          </a:p>
        </p:txBody>
      </p:sp>
      <p:sp>
        <p:nvSpPr>
          <p:cNvPr id="4" name="CasellaDiTesto 3">
            <a:extLst>
              <a:ext uri="{FF2B5EF4-FFF2-40B4-BE49-F238E27FC236}">
                <a16:creationId xmlns:a16="http://schemas.microsoft.com/office/drawing/2014/main" id="{325C183F-28F7-4980-BC01-5B91A6334627}"/>
              </a:ext>
            </a:extLst>
          </p:cNvPr>
          <p:cNvSpPr txBox="1"/>
          <p:nvPr/>
        </p:nvSpPr>
        <p:spPr>
          <a:xfrm>
            <a:off x="1539303" y="6245146"/>
            <a:ext cx="9758597" cy="461665"/>
          </a:xfrm>
          <a:prstGeom prst="rect">
            <a:avLst/>
          </a:prstGeom>
          <a:noFill/>
        </p:spPr>
        <p:txBody>
          <a:bodyPr wrap="square" rtlCol="0">
            <a:spAutoFit/>
          </a:bodyPr>
          <a:lstStyle/>
          <a:p>
            <a:r>
              <a:rPr lang="el-GR" sz="2400" b="1">
                <a:solidFill>
                  <a:schemeClr val="bg2"/>
                </a:solidFill>
                <a:latin typeface="Calibri" panose="020F0502020204030204" pitchFamily="34" charset="0"/>
                <a:cs typeface="Calibri" panose="020F0502020204030204" pitchFamily="34" charset="0"/>
              </a:rPr>
              <a:t>Στην πραγματικότητα, ο έλεγχος των μαθηματικών γνώσεων μπορεί να είναι λίγο δύσκολος!</a:t>
            </a:r>
          </a:p>
        </p:txBody>
      </p:sp>
      <p:pic>
        <p:nvPicPr>
          <p:cNvPr id="8" name="Picture 7" descr="Numbers and symbols">
            <a:extLst>
              <a:ext uri="{FF2B5EF4-FFF2-40B4-BE49-F238E27FC236}">
                <a16:creationId xmlns:a16="http://schemas.microsoft.com/office/drawing/2014/main" id="{8910A94A-9569-3946-E493-647AA4A058DD}"/>
              </a:ext>
            </a:extLst>
          </p:cNvPr>
          <p:cNvPicPr>
            <a:picLocks noChangeAspect="1"/>
          </p:cNvPicPr>
          <p:nvPr/>
        </p:nvPicPr>
        <p:blipFill>
          <a:blip r:embed="rId3"/>
          <a:stretch>
            <a:fillRect/>
          </a:stretch>
        </p:blipFill>
        <p:spPr>
          <a:xfrm>
            <a:off x="7908758" y="3462546"/>
            <a:ext cx="4147386" cy="2575520"/>
          </a:xfrm>
          <a:prstGeom prst="rect">
            <a:avLst/>
          </a:prstGeom>
        </p:spPr>
      </p:pic>
    </p:spTree>
    <p:extLst>
      <p:ext uri="{BB962C8B-B14F-4D97-AF65-F5344CB8AC3E}">
        <p14:creationId xmlns:p14="http://schemas.microsoft.com/office/powerpoint/2010/main" val="37370752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4" name="Google Shape;64;p3"/>
          <p:cNvSpPr txBox="1">
            <a:spLocks noGrp="1"/>
          </p:cNvSpPr>
          <p:nvPr>
            <p:ph type="body" idx="2"/>
          </p:nvPr>
        </p:nvSpPr>
        <p:spPr>
          <a:xfrm>
            <a:off x="500064" y="660919"/>
            <a:ext cx="12331541" cy="602889"/>
          </a:xfrm>
          <a:prstGeom prst="rect">
            <a:avLst/>
          </a:prstGeom>
          <a:solidFill>
            <a:schemeClr val="dk1"/>
          </a:solidFill>
          <a:ln>
            <a:noFill/>
          </a:ln>
        </p:spPr>
        <p:txBody>
          <a:bodyPr spcFirstLastPara="1" wrap="square" lIns="72000" tIns="45700" rIns="72000" bIns="45700" anchor="ctr" anchorCtr="0">
            <a:noAutofit/>
          </a:bodyPr>
          <a:lstStyle/>
          <a:p>
            <a:pPr marL="0" indent="0" algn="l">
              <a:spcBef>
                <a:spcPts val="0"/>
              </a:spcBef>
            </a:pPr>
            <a:r>
              <a:rPr lang="el-GR"/>
              <a:t>Πώς μπορούν οι άνθρωποι να προσδιορίσουν τις αριθμητικές τους δεξιότητες;</a:t>
            </a:r>
          </a:p>
        </p:txBody>
      </p:sp>
      <p:sp>
        <p:nvSpPr>
          <p:cNvPr id="14" name="Freccia a destra 13">
            <a:extLst>
              <a:ext uri="{FF2B5EF4-FFF2-40B4-BE49-F238E27FC236}">
                <a16:creationId xmlns:a16="http://schemas.microsoft.com/office/drawing/2014/main" id="{59FA8697-9529-48F8-9F4F-8405C5BE2C91}"/>
              </a:ext>
            </a:extLst>
          </p:cNvPr>
          <p:cNvSpPr/>
          <p:nvPr/>
        </p:nvSpPr>
        <p:spPr>
          <a:xfrm>
            <a:off x="500064" y="3622621"/>
            <a:ext cx="732221" cy="55666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5" name="Rettangolo 14">
            <a:extLst>
              <a:ext uri="{FF2B5EF4-FFF2-40B4-BE49-F238E27FC236}">
                <a16:creationId xmlns:a16="http://schemas.microsoft.com/office/drawing/2014/main" id="{57744AF9-33EE-4181-B1CD-F082D2688ED8}"/>
              </a:ext>
            </a:extLst>
          </p:cNvPr>
          <p:cNvSpPr/>
          <p:nvPr/>
        </p:nvSpPr>
        <p:spPr>
          <a:xfrm>
            <a:off x="1442929" y="3328127"/>
            <a:ext cx="10309232" cy="2554545"/>
          </a:xfrm>
          <a:prstGeom prst="rect">
            <a:avLst/>
          </a:prstGeom>
        </p:spPr>
        <p:txBody>
          <a:bodyPr wrap="none">
            <a:spAutoFit/>
          </a:bodyPr>
          <a:lstStyle/>
          <a:p>
            <a:r>
              <a:rPr lang="el-GR" sz="2000">
                <a:solidFill>
                  <a:schemeClr val="tx1"/>
                </a:solidFill>
                <a:hlinkClick r:id="rId3"/>
              </a:rPr>
              <a:t>Https://www.bbc.co.uk/bitesize/articles/znsmxyc</a:t>
            </a:r>
            <a:r>
              <a:rPr lang="el-GR" sz="2000">
                <a:solidFill>
                  <a:schemeClr val="tx1"/>
                </a:solidFill>
              </a:rPr>
              <a:t>        Εργαλειοθήκη γονέων</a:t>
            </a:r>
          </a:p>
          <a:p>
            <a:endParaRPr lang="en-US" sz="2000" dirty="0">
              <a:solidFill>
                <a:schemeClr val="tx1"/>
              </a:solidFill>
            </a:endParaRPr>
          </a:p>
          <a:p>
            <a:r>
              <a:rPr lang="el-GR" sz="2000">
                <a:solidFill>
                  <a:schemeClr val="tx1"/>
                </a:solidFill>
                <a:hlinkClick r:id="rId4"/>
              </a:rPr>
              <a:t>Https://www.bbc.co.uk/bitesize/topicszjkphbk/articles/zf4sscw</a:t>
            </a:r>
            <a:r>
              <a:rPr lang="el-GR" sz="2000">
                <a:solidFill>
                  <a:schemeClr val="tx1"/>
                </a:solidFill>
              </a:rPr>
              <a:t>     Για παιδιά (Karate Cats)</a:t>
            </a:r>
          </a:p>
          <a:p>
            <a:endParaRPr lang="en-US" sz="2000" dirty="0">
              <a:solidFill>
                <a:schemeClr val="tx1"/>
              </a:solidFill>
            </a:endParaRPr>
          </a:p>
          <a:p>
            <a:endParaRPr lang="en-US" sz="2000" dirty="0">
              <a:solidFill>
                <a:schemeClr val="tx1"/>
              </a:solidFill>
            </a:endParaRPr>
          </a:p>
          <a:p>
            <a:endParaRPr lang="en-US" sz="2000" dirty="0">
              <a:solidFill>
                <a:schemeClr val="tx1"/>
              </a:solidFill>
            </a:endParaRPr>
          </a:p>
          <a:p>
            <a:r>
              <a:rPr lang="el-GR" sz="2000">
                <a:solidFill>
                  <a:schemeClr val="tx1"/>
                </a:solidFill>
              </a:rPr>
              <a:t>Αυτά είναι διαδικτυακά κανάλια του BBC Bitesize με διάφορους πόρους και παιχνίδια για παιδιά</a:t>
            </a:r>
          </a:p>
          <a:p>
            <a:endParaRPr lang="it-IT" sz="2000" dirty="0">
              <a:solidFill>
                <a:schemeClr val="tx1"/>
              </a:solidFill>
            </a:endParaRPr>
          </a:p>
        </p:txBody>
      </p:sp>
      <p:sp>
        <p:nvSpPr>
          <p:cNvPr id="7" name="TextBox 6">
            <a:extLst>
              <a:ext uri="{FF2B5EF4-FFF2-40B4-BE49-F238E27FC236}">
                <a16:creationId xmlns:a16="http://schemas.microsoft.com/office/drawing/2014/main" id="{6548537E-475A-F8E5-7DF8-4BCBBE8438DD}"/>
              </a:ext>
            </a:extLst>
          </p:cNvPr>
          <p:cNvSpPr txBox="1"/>
          <p:nvPr/>
        </p:nvSpPr>
        <p:spPr>
          <a:xfrm>
            <a:off x="502499" y="1599761"/>
            <a:ext cx="12329105" cy="954107"/>
          </a:xfrm>
          <a:prstGeom prst="rect">
            <a:avLst/>
          </a:prstGeom>
          <a:noFill/>
        </p:spPr>
        <p:txBody>
          <a:bodyPr wrap="square">
            <a:spAutoFit/>
          </a:bodyPr>
          <a:lstStyle/>
          <a:p>
            <a:r>
              <a:rPr lang="el-GR" sz="2800" b="1">
                <a:solidFill>
                  <a:schemeClr val="accent2"/>
                </a:solidFill>
                <a:latin typeface="Calibri" panose="020F0502020204030204" pitchFamily="34" charset="0"/>
                <a:cs typeface="Calibri" panose="020F0502020204030204" pitchFamily="34" charset="0"/>
              </a:rPr>
              <a:t>Υπάρχουν πολλά διαδικτυακά εργαλεία που έχουν σχεδιαστεί για τον έλεγχο και τη διδασκαλία των μαθηματικών και μπορούν να είναι διασκεδαστικά και χρήσιμα!  </a:t>
            </a:r>
            <a:r>
              <a:rPr lang="el-GR" sz="2800">
                <a:solidFill>
                  <a:schemeClr val="accent2"/>
                </a:solidFill>
                <a:latin typeface="Calibri" panose="020F0502020204030204" pitchFamily="34" charset="0"/>
                <a:cs typeface="Calibri" panose="020F0502020204030204" pitchFamily="34" charset="0"/>
              </a:rPr>
              <a:t>Ας δούμε μερικά από αυτά:</a:t>
            </a:r>
          </a:p>
        </p:txBody>
      </p:sp>
    </p:spTree>
    <p:extLst>
      <p:ext uri="{BB962C8B-B14F-4D97-AF65-F5344CB8AC3E}">
        <p14:creationId xmlns:p14="http://schemas.microsoft.com/office/powerpoint/2010/main" val="6382364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pic>
        <p:nvPicPr>
          <p:cNvPr id="8" name="Immagine 7">
            <a:extLst>
              <a:ext uri="{FF2B5EF4-FFF2-40B4-BE49-F238E27FC236}">
                <a16:creationId xmlns:a16="http://schemas.microsoft.com/office/drawing/2014/main" id="{1B05E0EA-342E-4FD5-B63C-16C044BE6AC1}"/>
              </a:ext>
            </a:extLst>
          </p:cNvPr>
          <p:cNvPicPr>
            <a:picLocks noChangeAspect="1"/>
          </p:cNvPicPr>
          <p:nvPr/>
        </p:nvPicPr>
        <p:blipFill rotWithShape="1">
          <a:blip r:embed="rId3"/>
          <a:srcRect t="3576"/>
          <a:stretch/>
        </p:blipFill>
        <p:spPr>
          <a:xfrm>
            <a:off x="769718" y="3464019"/>
            <a:ext cx="8268438" cy="3774415"/>
          </a:xfrm>
          <a:prstGeom prst="rect">
            <a:avLst/>
          </a:prstGeom>
        </p:spPr>
      </p:pic>
      <p:sp>
        <p:nvSpPr>
          <p:cNvPr id="64" name="Google Shape;64;p3"/>
          <p:cNvSpPr txBox="1">
            <a:spLocks noGrp="1"/>
          </p:cNvSpPr>
          <p:nvPr>
            <p:ph type="body" idx="2"/>
          </p:nvPr>
        </p:nvSpPr>
        <p:spPr>
          <a:xfrm>
            <a:off x="500064" y="807703"/>
            <a:ext cx="12331541" cy="602889"/>
          </a:xfrm>
          <a:prstGeom prst="rect">
            <a:avLst/>
          </a:prstGeom>
          <a:solidFill>
            <a:schemeClr val="dk1"/>
          </a:solidFill>
          <a:ln>
            <a:noFill/>
          </a:ln>
        </p:spPr>
        <p:txBody>
          <a:bodyPr spcFirstLastPara="1" wrap="square" lIns="72000" tIns="45700" rIns="72000" bIns="45700" anchor="ctr" anchorCtr="0">
            <a:noAutofit/>
          </a:bodyPr>
          <a:lstStyle/>
          <a:p>
            <a:pPr marL="0" indent="0" algn="l">
              <a:spcBef>
                <a:spcPts val="0"/>
              </a:spcBef>
            </a:pPr>
            <a:r>
              <a:rPr lang="el-GR"/>
              <a:t>Πώς μπορούν οι άνθρωποι να προσδιορίσουν τις αριθμητικές τους δεξιότητες;</a:t>
            </a:r>
          </a:p>
        </p:txBody>
      </p:sp>
      <p:sp>
        <p:nvSpPr>
          <p:cNvPr id="3" name="Rettangolo 2">
            <a:extLst>
              <a:ext uri="{FF2B5EF4-FFF2-40B4-BE49-F238E27FC236}">
                <a16:creationId xmlns:a16="http://schemas.microsoft.com/office/drawing/2014/main" id="{79FB9C42-BBCF-4708-ABB9-3119C6DFDCB3}"/>
              </a:ext>
            </a:extLst>
          </p:cNvPr>
          <p:cNvSpPr/>
          <p:nvPr/>
        </p:nvSpPr>
        <p:spPr>
          <a:xfrm>
            <a:off x="1519939" y="2319016"/>
            <a:ext cx="9051808" cy="769441"/>
          </a:xfrm>
          <a:prstGeom prst="rect">
            <a:avLst/>
          </a:prstGeom>
        </p:spPr>
        <p:txBody>
          <a:bodyPr wrap="square">
            <a:spAutoFit/>
          </a:bodyPr>
          <a:lstStyle/>
          <a:p>
            <a:r>
              <a:rPr lang="el-GR" sz="2400" i="1">
                <a:solidFill>
                  <a:schemeClr val="bg2"/>
                </a:solidFill>
                <a:latin typeface="Calibri" panose="020F0502020204030204" pitchFamily="34" charset="0"/>
                <a:cs typeface="Calibri" panose="020F0502020204030204" pitchFamily="34" charset="0"/>
                <a:hlinkClick r:id="rId4"/>
              </a:rPr>
              <a:t>https://www.nationalnumeracy.org.uk/challenge/maths_practice</a:t>
            </a:r>
            <a:r>
              <a:rPr lang="el-GR" sz="2400" i="1">
                <a:solidFill>
                  <a:schemeClr val="bg2"/>
                </a:solidFill>
                <a:latin typeface="Calibri" panose="020F0502020204030204" pitchFamily="34" charset="0"/>
                <a:cs typeface="Calibri" panose="020F0502020204030204" pitchFamily="34" charset="0"/>
              </a:rPr>
              <a:t> </a:t>
            </a:r>
            <a:r>
              <a:rPr lang="el-GR" sz="2400">
                <a:solidFill>
                  <a:schemeClr val="accent2"/>
                </a:solidFill>
                <a:latin typeface="Calibri" panose="020F0502020204030204" pitchFamily="34" charset="0"/>
                <a:cs typeface="Calibri" panose="020F0502020204030204" pitchFamily="34" charset="0"/>
              </a:rPr>
              <a:t>  </a:t>
            </a:r>
          </a:p>
          <a:p>
            <a:r>
              <a:rPr lang="el-GR" sz="2000">
                <a:solidFill>
                  <a:schemeClr val="accent2"/>
                </a:solidFill>
                <a:latin typeface="Calibri" panose="020F0502020204030204" pitchFamily="34" charset="0"/>
                <a:cs typeface="Calibri" panose="020F0502020204030204" pitchFamily="34" charset="0"/>
              </a:rPr>
              <a:t>PW: MONEYMATTERS22 User: smanus82@hotmail.it – Name: Manu S</a:t>
            </a:r>
            <a:r>
              <a:rPr lang="el-GR" sz="1800">
                <a:solidFill>
                  <a:schemeClr val="accent2"/>
                </a:solidFill>
                <a:latin typeface="Calibri" panose="020F0502020204030204" pitchFamily="34" charset="0"/>
                <a:cs typeface="Calibri" panose="020F0502020204030204" pitchFamily="34" charset="0"/>
              </a:rPr>
              <a:t>.</a:t>
            </a:r>
          </a:p>
        </p:txBody>
      </p:sp>
      <p:sp>
        <p:nvSpPr>
          <p:cNvPr id="4" name="Freccia a destra 3">
            <a:extLst>
              <a:ext uri="{FF2B5EF4-FFF2-40B4-BE49-F238E27FC236}">
                <a16:creationId xmlns:a16="http://schemas.microsoft.com/office/drawing/2014/main" id="{828B0620-D795-440D-963A-91B2643B796C}"/>
              </a:ext>
            </a:extLst>
          </p:cNvPr>
          <p:cNvSpPr/>
          <p:nvPr/>
        </p:nvSpPr>
        <p:spPr>
          <a:xfrm>
            <a:off x="713284" y="2555596"/>
            <a:ext cx="509665" cy="53286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Fumetto: ovale 5">
            <a:extLst>
              <a:ext uri="{FF2B5EF4-FFF2-40B4-BE49-F238E27FC236}">
                <a16:creationId xmlns:a16="http://schemas.microsoft.com/office/drawing/2014/main" id="{45577BCF-998E-47A8-B29C-2E2961F69D3A}"/>
              </a:ext>
            </a:extLst>
          </p:cNvPr>
          <p:cNvSpPr/>
          <p:nvPr/>
        </p:nvSpPr>
        <p:spPr>
          <a:xfrm rot="5400000">
            <a:off x="8532680" y="2600550"/>
            <a:ext cx="4919419" cy="4356351"/>
          </a:xfrm>
          <a:prstGeom prst="wedgeEllipseCallout">
            <a:avLst>
              <a:gd name="adj1" fmla="val 19239"/>
              <a:gd name="adj2" fmla="val 85542"/>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l-GR" sz="2000" dirty="0">
                <a:solidFill>
                  <a:schemeClr val="bg2"/>
                </a:solidFill>
              </a:rPr>
              <a:t>Εδώ μπορείτε να δοκιμάσετε το μαθηματικό σας επίπεδο, να μάθετε πώς να διδάσκετε μαθηματικά σε παιδιά, να βρείτε περαιτέρω χρήσιμους συνδέσμους και να βρείτε επίσης βίντεο με ανθρώπους που μιλούν για τις δυσκολίες τους με τον </a:t>
            </a:r>
            <a:r>
              <a:rPr lang="el-GR" sz="2000" dirty="0" err="1">
                <a:solidFill>
                  <a:schemeClr val="bg2"/>
                </a:solidFill>
              </a:rPr>
              <a:t>αριθμητισμό</a:t>
            </a:r>
            <a:r>
              <a:rPr lang="el-GR" sz="2000" dirty="0">
                <a:solidFill>
                  <a:schemeClr val="bg2"/>
                </a:solidFill>
              </a:rPr>
              <a:t>..</a:t>
            </a:r>
          </a:p>
        </p:txBody>
      </p:sp>
    </p:spTree>
    <p:extLst>
      <p:ext uri="{BB962C8B-B14F-4D97-AF65-F5344CB8AC3E}">
        <p14:creationId xmlns:p14="http://schemas.microsoft.com/office/powerpoint/2010/main" val="5325060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6"/>
        <p:cNvGrpSpPr/>
        <p:nvPr/>
      </p:nvGrpSpPr>
      <p:grpSpPr>
        <a:xfrm>
          <a:off x="0" y="0"/>
          <a:ext cx="0" cy="0"/>
          <a:chOff x="0" y="0"/>
          <a:chExt cx="0" cy="0"/>
        </a:xfrm>
      </p:grpSpPr>
      <p:sp>
        <p:nvSpPr>
          <p:cNvPr id="57" name="Google Shape;57;p2"/>
          <p:cNvSpPr txBox="1">
            <a:spLocks noGrp="1"/>
          </p:cNvSpPr>
          <p:nvPr>
            <p:ph type="body" idx="1"/>
          </p:nvPr>
        </p:nvSpPr>
        <p:spPr>
          <a:xfrm>
            <a:off x="496981" y="3208340"/>
            <a:ext cx="12331541" cy="3505201"/>
          </a:xfrm>
          <a:prstGeom prst="rect">
            <a:avLst/>
          </a:prstGeom>
          <a:noFill/>
          <a:ln>
            <a:noFill/>
          </a:ln>
        </p:spPr>
        <p:txBody>
          <a:bodyPr spcFirstLastPara="1" wrap="square" lIns="72000" tIns="45700" rIns="72000" bIns="45700" anchor="t" anchorCtr="0">
            <a:noAutofit/>
          </a:bodyPr>
          <a:lstStyle/>
          <a:p>
            <a:pPr marL="0" indent="0" algn="l">
              <a:buClr>
                <a:srgbClr val="44546A"/>
              </a:buClr>
              <a:buSzPts val="3200"/>
            </a:pPr>
            <a:r>
              <a:rPr lang="el-GR" sz="2800" dirty="0"/>
              <a:t>Οι συμμετέχοντες/-</a:t>
            </a:r>
            <a:r>
              <a:rPr lang="el-GR" sz="2800" dirty="0" err="1"/>
              <a:t>χουσες</a:t>
            </a:r>
            <a:r>
              <a:rPr lang="el-GR" sz="2800" dirty="0"/>
              <a:t> θα είναι σε θέση να:</a:t>
            </a:r>
          </a:p>
          <a:p>
            <a:pPr marL="0" indent="0" algn="l">
              <a:buClr>
                <a:srgbClr val="44546A"/>
              </a:buClr>
              <a:buSzPts val="3200"/>
            </a:pPr>
            <a:endParaRPr lang="en-US" sz="2800" dirty="0"/>
          </a:p>
          <a:p>
            <a:pPr indent="-457200" algn="l">
              <a:buClr>
                <a:srgbClr val="44546A"/>
              </a:buClr>
              <a:buSzPts val="3200"/>
              <a:buFont typeface="Arial" panose="020B0604020202020204" pitchFamily="34" charset="0"/>
              <a:buChar char="•"/>
            </a:pPr>
            <a:r>
              <a:rPr lang="el-GR" sz="2800" dirty="0"/>
              <a:t>υποστηρίζουν τους/τις μαθητές/-</a:t>
            </a:r>
            <a:r>
              <a:rPr lang="el-GR" sz="2800" dirty="0" err="1"/>
              <a:t>τριές</a:t>
            </a:r>
            <a:r>
              <a:rPr lang="el-GR" sz="2800" dirty="0"/>
              <a:t> τους στη συζήτηση των στάσεων απέναντι στις οικονομικές αριθμητικές δεξιότητες</a:t>
            </a:r>
          </a:p>
          <a:p>
            <a:pPr indent="-457200" algn="l">
              <a:buClr>
                <a:srgbClr val="44546A"/>
              </a:buClr>
              <a:buSzPts val="3200"/>
              <a:buFont typeface="Arial" panose="020B0604020202020204" pitchFamily="34" charset="0"/>
              <a:buChar char="•"/>
            </a:pPr>
            <a:r>
              <a:rPr lang="el-GR" sz="2800" dirty="0"/>
              <a:t>επιδείξουν πώς οι γονείς μπορούν να υποστηρίξουν θετικά την ανάπτυξη της οικονομικής αριθμητικής ικανότητας των ιδίων και των παιδιών τους</a:t>
            </a:r>
          </a:p>
          <a:p>
            <a:pPr indent="-457200" algn="l">
              <a:buClr>
                <a:srgbClr val="44546A"/>
              </a:buClr>
              <a:buSzPts val="3200"/>
              <a:buFont typeface="Arial" panose="020B0604020202020204" pitchFamily="34" charset="0"/>
              <a:buChar char="•"/>
            </a:pPr>
            <a:r>
              <a:rPr lang="el-GR" sz="2800" dirty="0"/>
              <a:t>έχουν επίγνωση των διαδικτυακών εργαλείων που χρησιμοποιούν την αριθμητική για την υποστήριξη οικονομικών αποφάσεων</a:t>
            </a:r>
          </a:p>
          <a:p>
            <a:pPr indent="-457200" algn="l">
              <a:buClr>
                <a:srgbClr val="44546A"/>
              </a:buClr>
              <a:buSzPts val="3200"/>
              <a:buFont typeface="Arial" panose="020B0604020202020204" pitchFamily="34" charset="0"/>
              <a:buChar char="•"/>
            </a:pPr>
            <a:endParaRPr lang="en-US" sz="2800" dirty="0"/>
          </a:p>
          <a:p>
            <a:pPr marL="0" lvl="0" indent="0" algn="l">
              <a:buClr>
                <a:srgbClr val="44546A"/>
              </a:buClr>
              <a:buSzPts val="3200"/>
            </a:pPr>
            <a:endParaRPr lang="en-US" sz="2800" dirty="0">
              <a:solidFill>
                <a:srgbClr val="44546A"/>
              </a:solidFill>
              <a:highlight>
                <a:srgbClr val="FFFF00"/>
              </a:highlight>
            </a:endParaRPr>
          </a:p>
          <a:p>
            <a:pPr marL="0" lvl="0" indent="0" algn="l">
              <a:buClr>
                <a:srgbClr val="44546A"/>
              </a:buClr>
              <a:buSzPts val="3200"/>
            </a:pPr>
            <a:endParaRPr lang="en-US" sz="2800" dirty="0">
              <a:solidFill>
                <a:srgbClr val="44546A"/>
              </a:solidFill>
            </a:endParaRPr>
          </a:p>
          <a:p>
            <a:pPr marL="0" lvl="0" indent="0" algn="l">
              <a:buClr>
                <a:srgbClr val="44546A"/>
              </a:buClr>
              <a:buSzPts val="3200"/>
            </a:pPr>
            <a:endParaRPr lang="en-US" sz="2800" dirty="0">
              <a:highlight>
                <a:srgbClr val="FFFF00"/>
              </a:highlight>
            </a:endParaRPr>
          </a:p>
        </p:txBody>
      </p:sp>
      <p:sp>
        <p:nvSpPr>
          <p:cNvPr id="58" name="Google Shape;58;p2"/>
          <p:cNvSpPr txBox="1">
            <a:spLocks noGrp="1"/>
          </p:cNvSpPr>
          <p:nvPr>
            <p:ph type="title"/>
          </p:nvPr>
        </p:nvSpPr>
        <p:spPr>
          <a:xfrm>
            <a:off x="498522" y="792159"/>
            <a:ext cx="12330000" cy="720000"/>
          </a:xfrm>
          <a:prstGeom prst="rect">
            <a:avLst/>
          </a:prstGeom>
          <a:noFill/>
          <a:ln>
            <a:noFill/>
          </a:ln>
        </p:spPr>
        <p:txBody>
          <a:bodyPr spcFirstLastPara="1" wrap="square" lIns="72000" tIns="45700" rIns="72000" bIns="45700" anchor="ctr" anchorCtr="0">
            <a:normAutofit fontScale="90000"/>
          </a:bodyPr>
          <a:lstStyle/>
          <a:p>
            <a:pPr marL="0" lvl="0" indent="0" algn="l" rtl="0">
              <a:lnSpc>
                <a:spcPct val="90000"/>
              </a:lnSpc>
              <a:spcBef>
                <a:spcPts val="0"/>
              </a:spcBef>
              <a:spcAft>
                <a:spcPts val="0"/>
              </a:spcAft>
              <a:buClr>
                <a:schemeClr val="accent2"/>
              </a:buClr>
              <a:buSzPts val="2800"/>
              <a:buFont typeface="Calibri"/>
              <a:buNone/>
            </a:pPr>
            <a:br>
              <a:rPr lang="el-GR" sz="3200" dirty="0"/>
            </a:br>
            <a:br>
              <a:rPr lang="el-GR" sz="3200" dirty="0"/>
            </a:br>
            <a:br>
              <a:rPr lang="el-GR" sz="3200" dirty="0"/>
            </a:br>
            <a:br>
              <a:rPr lang="el-GR" sz="3200" dirty="0"/>
            </a:br>
            <a:r>
              <a:rPr lang="el-GR" sz="3200" dirty="0"/>
              <a:t> Σκοπός της ενότητας είναι να διερευνήσει το ρόλο του χρήματος στη ζωή μας, τον </a:t>
            </a:r>
            <a:r>
              <a:rPr lang="el-GR" sz="3200" dirty="0" err="1"/>
              <a:t>αριθμητισμό</a:t>
            </a:r>
            <a:r>
              <a:rPr lang="el-GR" sz="3200" dirty="0"/>
              <a:t> και τη σημασία τους στον οικονομικό αλφαβητισμό.                                                                                                                                                                                                                                                                                                                                                                                                                     Μαθησιακά Αποτελέσματα </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4" name="Google Shape;64;p3"/>
          <p:cNvSpPr txBox="1">
            <a:spLocks noGrp="1"/>
          </p:cNvSpPr>
          <p:nvPr>
            <p:ph type="body" idx="2"/>
          </p:nvPr>
        </p:nvSpPr>
        <p:spPr>
          <a:xfrm>
            <a:off x="347664" y="622819"/>
            <a:ext cx="12331541" cy="602889"/>
          </a:xfrm>
          <a:prstGeom prst="rect">
            <a:avLst/>
          </a:prstGeom>
          <a:solidFill>
            <a:schemeClr val="dk1"/>
          </a:solidFill>
          <a:ln>
            <a:noFill/>
          </a:ln>
        </p:spPr>
        <p:txBody>
          <a:bodyPr spcFirstLastPara="1" wrap="square" lIns="72000" tIns="45700" rIns="72000" bIns="45700" anchor="ctr" anchorCtr="0">
            <a:noAutofit/>
          </a:bodyPr>
          <a:lstStyle/>
          <a:p>
            <a:pPr marL="0" indent="0" algn="l">
              <a:spcBef>
                <a:spcPts val="0"/>
              </a:spcBef>
            </a:pPr>
            <a:r>
              <a:rPr lang="el-GR"/>
              <a:t>Πώς μπορούν οι άνθρωποι να προσδιορίσουν τις αριθμητικές τους δεξιότητες;</a:t>
            </a:r>
          </a:p>
        </p:txBody>
      </p:sp>
      <p:sp>
        <p:nvSpPr>
          <p:cNvPr id="14" name="Freccia a destra 13">
            <a:extLst>
              <a:ext uri="{FF2B5EF4-FFF2-40B4-BE49-F238E27FC236}">
                <a16:creationId xmlns:a16="http://schemas.microsoft.com/office/drawing/2014/main" id="{59FA8697-9529-48F8-9F4F-8405C5BE2C91}"/>
              </a:ext>
            </a:extLst>
          </p:cNvPr>
          <p:cNvSpPr/>
          <p:nvPr/>
        </p:nvSpPr>
        <p:spPr>
          <a:xfrm>
            <a:off x="481264" y="2463708"/>
            <a:ext cx="751022" cy="46166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 name="Rettangolo 1">
            <a:extLst>
              <a:ext uri="{FF2B5EF4-FFF2-40B4-BE49-F238E27FC236}">
                <a16:creationId xmlns:a16="http://schemas.microsoft.com/office/drawing/2014/main" id="{E1BFE8AB-F1DF-4942-A2AB-D6B35C85633A}"/>
              </a:ext>
            </a:extLst>
          </p:cNvPr>
          <p:cNvSpPr/>
          <p:nvPr/>
        </p:nvSpPr>
        <p:spPr>
          <a:xfrm>
            <a:off x="1418947" y="2463708"/>
            <a:ext cx="5248553" cy="461665"/>
          </a:xfrm>
          <a:prstGeom prst="rect">
            <a:avLst/>
          </a:prstGeom>
        </p:spPr>
        <p:txBody>
          <a:bodyPr wrap="none">
            <a:spAutoFit/>
          </a:bodyPr>
          <a:lstStyle/>
          <a:p>
            <a:r>
              <a:rPr lang="el-GR" sz="2400">
                <a:solidFill>
                  <a:schemeClr val="tx1"/>
                </a:solidFill>
                <a:hlinkClick r:id="rId3"/>
              </a:rPr>
              <a:t>https://www.fibonicci.com/numeracy/</a:t>
            </a:r>
            <a:r>
              <a:rPr lang="el-GR" sz="2400">
                <a:solidFill>
                  <a:schemeClr val="tx1"/>
                </a:solidFill>
              </a:rPr>
              <a:t> </a:t>
            </a:r>
          </a:p>
        </p:txBody>
      </p:sp>
      <p:pic>
        <p:nvPicPr>
          <p:cNvPr id="4" name="Immagine 3">
            <a:extLst>
              <a:ext uri="{FF2B5EF4-FFF2-40B4-BE49-F238E27FC236}">
                <a16:creationId xmlns:a16="http://schemas.microsoft.com/office/drawing/2014/main" id="{6AC2F4B4-52EF-4356-ACE9-81B95820147B}"/>
              </a:ext>
            </a:extLst>
          </p:cNvPr>
          <p:cNvPicPr>
            <a:picLocks noChangeAspect="1"/>
          </p:cNvPicPr>
          <p:nvPr/>
        </p:nvPicPr>
        <p:blipFill rotWithShape="1">
          <a:blip r:embed="rId4"/>
          <a:srcRect t="4606" r="1012"/>
          <a:stretch/>
        </p:blipFill>
        <p:spPr>
          <a:xfrm>
            <a:off x="624701" y="3254807"/>
            <a:ext cx="7454995" cy="4039213"/>
          </a:xfrm>
          <a:prstGeom prst="rect">
            <a:avLst/>
          </a:prstGeom>
        </p:spPr>
      </p:pic>
      <p:sp>
        <p:nvSpPr>
          <p:cNvPr id="5" name="Fumetto: ovale 4">
            <a:extLst>
              <a:ext uri="{FF2B5EF4-FFF2-40B4-BE49-F238E27FC236}">
                <a16:creationId xmlns:a16="http://schemas.microsoft.com/office/drawing/2014/main" id="{C522A61D-93A3-4A0E-8D1C-F16D059140D9}"/>
              </a:ext>
            </a:extLst>
          </p:cNvPr>
          <p:cNvSpPr/>
          <p:nvPr/>
        </p:nvSpPr>
        <p:spPr>
          <a:xfrm rot="5021210">
            <a:off x="8276606" y="2841838"/>
            <a:ext cx="3156603" cy="3305658"/>
          </a:xfrm>
          <a:prstGeom prst="wedgeEllipseCallout">
            <a:avLst>
              <a:gd name="adj1" fmla="val -16170"/>
              <a:gd name="adj2" fmla="val 88812"/>
            </a:avLst>
          </a:prstGeom>
          <a:solidFill>
            <a:schemeClr val="accent6">
              <a:lumMod val="40000"/>
              <a:lumOff val="6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l-GR" sz="2400" b="1" dirty="0">
                <a:solidFill>
                  <a:schemeClr val="tx1"/>
                </a:solidFill>
                <a:latin typeface="Calibri" panose="020F0502020204030204" pitchFamily="34" charset="0"/>
                <a:cs typeface="Calibri" panose="020F0502020204030204" pitchFamily="34" charset="0"/>
              </a:rPr>
              <a:t>Αυτό είναι ένα άλλο πολύ χρήσιμο εργαλείο για να ελέγξετε το μαθηματικό σας επίπεδο </a:t>
            </a:r>
          </a:p>
        </p:txBody>
      </p:sp>
    </p:spTree>
    <p:extLst>
      <p:ext uri="{BB962C8B-B14F-4D97-AF65-F5344CB8AC3E}">
        <p14:creationId xmlns:p14="http://schemas.microsoft.com/office/powerpoint/2010/main" val="36010551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4" name="Google Shape;64;p3"/>
          <p:cNvSpPr txBox="1">
            <a:spLocks noGrp="1"/>
          </p:cNvSpPr>
          <p:nvPr>
            <p:ph type="body" idx="2"/>
          </p:nvPr>
        </p:nvSpPr>
        <p:spPr>
          <a:xfrm>
            <a:off x="500064" y="1957075"/>
            <a:ext cx="12331541" cy="602889"/>
          </a:xfrm>
          <a:prstGeom prst="rect">
            <a:avLst/>
          </a:prstGeom>
          <a:solidFill>
            <a:schemeClr val="dk1"/>
          </a:solidFill>
          <a:ln>
            <a:noFill/>
          </a:ln>
        </p:spPr>
        <p:txBody>
          <a:bodyPr spcFirstLastPara="1" wrap="square" lIns="72000" tIns="45700" rIns="72000" bIns="45700" anchor="ctr" anchorCtr="0">
            <a:noAutofit/>
          </a:bodyPr>
          <a:lstStyle/>
          <a:p>
            <a:pPr marL="0" indent="0" algn="l">
              <a:spcBef>
                <a:spcPts val="0"/>
              </a:spcBef>
            </a:pPr>
            <a:r>
              <a:rPr lang="el-GR"/>
              <a:t>Πώς μπορούν οι άνθρωποι να προσδιορίσουν τις αριθμητικές τους δεξιότητες;</a:t>
            </a:r>
          </a:p>
        </p:txBody>
      </p:sp>
      <p:sp>
        <p:nvSpPr>
          <p:cNvPr id="9" name="CasellaDiTesto 8">
            <a:extLst>
              <a:ext uri="{FF2B5EF4-FFF2-40B4-BE49-F238E27FC236}">
                <a16:creationId xmlns:a16="http://schemas.microsoft.com/office/drawing/2014/main" id="{06C45878-ACE6-4C95-8430-686653DA8BFE}"/>
              </a:ext>
            </a:extLst>
          </p:cNvPr>
          <p:cNvSpPr txBox="1"/>
          <p:nvPr/>
        </p:nvSpPr>
        <p:spPr>
          <a:xfrm>
            <a:off x="500064" y="462077"/>
            <a:ext cx="11175562" cy="830997"/>
          </a:xfrm>
          <a:prstGeom prst="rect">
            <a:avLst/>
          </a:prstGeom>
          <a:noFill/>
          <a:ln>
            <a:solidFill>
              <a:schemeClr val="accent6"/>
            </a:solidFill>
          </a:ln>
        </p:spPr>
        <p:txBody>
          <a:bodyPr wrap="square" rtlCol="0">
            <a:spAutoFit/>
          </a:bodyPr>
          <a:lstStyle/>
          <a:p>
            <a:r>
              <a:rPr lang="el-GR" sz="2400" b="1" dirty="0">
                <a:solidFill>
                  <a:srgbClr val="0070C0"/>
                </a:solidFill>
                <a:latin typeface="Calibri" panose="020F0502020204030204" pitchFamily="34" charset="0"/>
                <a:cs typeface="Calibri" panose="020F0502020204030204" pitchFamily="34" charset="0"/>
              </a:rPr>
              <a:t>Δραστηριότητα M5.3 Ελέγξτε τους συνδέσμους στον ελεύθερο χρόνο σας.</a:t>
            </a:r>
          </a:p>
          <a:p>
            <a:r>
              <a:rPr lang="el-GR" sz="2400" b="1" dirty="0">
                <a:solidFill>
                  <a:srgbClr val="0070C0"/>
                </a:solidFill>
                <a:latin typeface="Calibri" panose="020F0502020204030204" pitchFamily="34" charset="0"/>
                <a:cs typeface="Calibri" panose="020F0502020204030204" pitchFamily="34" charset="0"/>
              </a:rPr>
              <a:t>Μπορείτε να βρείτε περισσότερους χρήσιμους συνδέσμους στο ΦΥΛΛΑΔΙΟ Μ5.3</a:t>
            </a:r>
          </a:p>
        </p:txBody>
      </p:sp>
      <p:sp>
        <p:nvSpPr>
          <p:cNvPr id="10" name="Google Shape;65;p3">
            <a:extLst>
              <a:ext uri="{FF2B5EF4-FFF2-40B4-BE49-F238E27FC236}">
                <a16:creationId xmlns:a16="http://schemas.microsoft.com/office/drawing/2014/main" id="{E8C90204-148C-49DA-8362-E935EE0272DF}"/>
              </a:ext>
            </a:extLst>
          </p:cNvPr>
          <p:cNvSpPr txBox="1">
            <a:spLocks noGrp="1"/>
          </p:cNvSpPr>
          <p:nvPr>
            <p:ph type="body" idx="1"/>
          </p:nvPr>
        </p:nvSpPr>
        <p:spPr>
          <a:xfrm>
            <a:off x="224589" y="2989160"/>
            <a:ext cx="12897853" cy="4337458"/>
          </a:xfrm>
          <a:prstGeom prst="rect">
            <a:avLst/>
          </a:prstGeom>
          <a:noFill/>
          <a:ln>
            <a:noFill/>
          </a:ln>
        </p:spPr>
        <p:txBody>
          <a:bodyPr spcFirstLastPara="1" wrap="square" lIns="72000" tIns="45700" rIns="72000" bIns="45700" anchor="t" anchorCtr="0">
            <a:noAutofit/>
          </a:bodyPr>
          <a:lstStyle/>
          <a:p>
            <a:pPr marL="0" lvl="0" indent="0" algn="l">
              <a:lnSpc>
                <a:spcPct val="150000"/>
              </a:lnSpc>
              <a:buSzPts val="2100"/>
            </a:pPr>
            <a:r>
              <a:rPr lang="el-GR" sz="2400">
                <a:solidFill>
                  <a:schemeClr val="tx1"/>
                </a:solidFill>
                <a:hlinkClick r:id="rId3">
                  <a:extLst>
                    <a:ext uri="{A12FA001-AC4F-418D-AE19-62706E023703}">
                      <ahyp:hlinkClr xmlns:ahyp="http://schemas.microsoft.com/office/drawing/2018/hyperlinkcolor" val="tx"/>
                    </a:ext>
                  </a:extLst>
                </a:hlinkClick>
              </a:rPr>
              <a:t>https://www.test-questions.com/qts-skills-test-numeracy-10.php</a:t>
            </a:r>
          </a:p>
          <a:p>
            <a:pPr marL="0" lvl="0" indent="0" algn="l">
              <a:lnSpc>
                <a:spcPct val="150000"/>
              </a:lnSpc>
              <a:buSzPts val="2100"/>
            </a:pPr>
            <a:r>
              <a:rPr lang="el-GR" sz="2400">
                <a:solidFill>
                  <a:schemeClr val="tx1"/>
                </a:solidFill>
                <a:hlinkClick r:id="rId4">
                  <a:extLst>
                    <a:ext uri="{A12FA001-AC4F-418D-AE19-62706E023703}">
                      <ahyp:hlinkClr xmlns:ahyp="http://schemas.microsoft.com/office/drawing/2018/hyperlinkcolor" val="tx"/>
                    </a:ext>
                  </a:extLst>
                </a:hlinkClick>
              </a:rPr>
              <a:t>https://www.cgpbooks.co.uk/resources/cgp-s-free-online-10-minute-tests</a:t>
            </a:r>
          </a:p>
          <a:p>
            <a:pPr marL="0" lvl="0" indent="0" algn="l">
              <a:lnSpc>
                <a:spcPct val="150000"/>
              </a:lnSpc>
              <a:buSzPts val="2100"/>
            </a:pPr>
            <a:r>
              <a:rPr lang="el-GR" sz="2400">
                <a:solidFill>
                  <a:schemeClr val="tx1"/>
                </a:solidFill>
                <a:hlinkClick r:id="rId5">
                  <a:extLst>
                    <a:ext uri="{A12FA001-AC4F-418D-AE19-62706E023703}">
                      <ahyp:hlinkClr xmlns:ahyp="http://schemas.microsoft.com/office/drawing/2018/hyperlinkcolor" val="tx"/>
                    </a:ext>
                  </a:extLst>
                </a:hlinkClick>
              </a:rPr>
              <a:t>https://www.basic-mathematics.com/second-grade-math-test.html</a:t>
            </a:r>
          </a:p>
          <a:p>
            <a:pPr marL="0" lvl="0" indent="0" algn="l">
              <a:lnSpc>
                <a:spcPct val="150000"/>
              </a:lnSpc>
              <a:buSzPts val="2100"/>
            </a:pPr>
            <a:r>
              <a:rPr lang="el-GR" sz="2400">
                <a:solidFill>
                  <a:schemeClr val="tx1"/>
                </a:solidFill>
                <a:hlinkClick r:id="rId6">
                  <a:extLst>
                    <a:ext uri="{A12FA001-AC4F-418D-AE19-62706E023703}">
                      <ahyp:hlinkClr xmlns:ahyp="http://schemas.microsoft.com/office/drawing/2018/hyperlinkcolor" val="tx"/>
                    </a:ext>
                  </a:extLst>
                </a:hlinkClick>
              </a:rPr>
              <a:t>https://www.scie.org.uk/workforce/careskillsbase/files/skillschecks/18_usingnumbersincarework1.pdf</a:t>
            </a:r>
          </a:p>
          <a:p>
            <a:pPr marL="0" lvl="0" indent="0" algn="l">
              <a:lnSpc>
                <a:spcPct val="150000"/>
              </a:lnSpc>
              <a:buSzPts val="2100"/>
            </a:pPr>
            <a:r>
              <a:rPr lang="el-GR" sz="2400">
                <a:solidFill>
                  <a:schemeClr val="tx1"/>
                </a:solidFill>
                <a:hlinkClick r:id="rId7">
                  <a:extLst>
                    <a:ext uri="{A12FA001-AC4F-418D-AE19-62706E023703}">
                      <ahyp:hlinkClr xmlns:ahyp="http://schemas.microsoft.com/office/drawing/2018/hyperlinkcolor" val="tx"/>
                    </a:ext>
                  </a:extLst>
                </a:hlinkClick>
              </a:rPr>
              <a:t>https://www.incharge.org/financial-literacy/resources-for-teachers/financial-literacy-for-kids/</a:t>
            </a:r>
          </a:p>
          <a:p>
            <a:pPr marL="0" lvl="0" indent="0" algn="l">
              <a:lnSpc>
                <a:spcPct val="150000"/>
              </a:lnSpc>
              <a:buSzPts val="2100"/>
            </a:pPr>
            <a:r>
              <a:rPr lang="el-GR" sz="2400">
                <a:solidFill>
                  <a:schemeClr val="tx1"/>
                </a:solidFill>
                <a:hlinkClick r:id="rId8">
                  <a:extLst>
                    <a:ext uri="{A12FA001-AC4F-418D-AE19-62706E023703}">
                      <ahyp:hlinkClr xmlns:ahyp="http://schemas.microsoft.com/office/drawing/2018/hyperlinkcolor" val="tx"/>
                    </a:ext>
                  </a:extLst>
                </a:hlinkClick>
              </a:rPr>
              <a:t>https://www.mathcentre.ac.uk/resources/uploaded/numeracy-professional-skills-test-1-questions.pdf</a:t>
            </a:r>
          </a:p>
          <a:p>
            <a:pPr marL="0" lvl="0" indent="0" algn="l">
              <a:lnSpc>
                <a:spcPct val="150000"/>
              </a:lnSpc>
              <a:buSzPts val="2100"/>
            </a:pPr>
            <a:endParaRPr lang="en-US" sz="2000" dirty="0"/>
          </a:p>
          <a:p>
            <a:pPr marL="0" lvl="0" indent="0" algn="l">
              <a:lnSpc>
                <a:spcPct val="150000"/>
              </a:lnSpc>
              <a:buSzPts val="2100"/>
            </a:pPr>
            <a:endParaRPr lang="en-US" sz="1200" dirty="0"/>
          </a:p>
        </p:txBody>
      </p:sp>
    </p:spTree>
    <p:extLst>
      <p:ext uri="{BB962C8B-B14F-4D97-AF65-F5344CB8AC3E}">
        <p14:creationId xmlns:p14="http://schemas.microsoft.com/office/powerpoint/2010/main" val="29699816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4" name="Google Shape;64;p3"/>
          <p:cNvSpPr txBox="1">
            <a:spLocks noGrp="1"/>
          </p:cNvSpPr>
          <p:nvPr>
            <p:ph type="body" idx="2"/>
          </p:nvPr>
        </p:nvSpPr>
        <p:spPr>
          <a:xfrm>
            <a:off x="499925" y="396451"/>
            <a:ext cx="12331541" cy="974312"/>
          </a:xfrm>
          <a:prstGeom prst="rect">
            <a:avLst/>
          </a:prstGeom>
          <a:solidFill>
            <a:schemeClr val="dk1"/>
          </a:solidFill>
          <a:ln>
            <a:noFill/>
          </a:ln>
        </p:spPr>
        <p:txBody>
          <a:bodyPr spcFirstLastPara="1" wrap="square" lIns="72000" tIns="45700" rIns="72000" bIns="45700" anchor="ctr" anchorCtr="0">
            <a:noAutofit/>
          </a:bodyPr>
          <a:lstStyle/>
          <a:p>
            <a:pPr marL="0" indent="0" algn="l">
              <a:spcBef>
                <a:spcPts val="0"/>
              </a:spcBef>
            </a:pPr>
            <a:r>
              <a:rPr lang="el-GR" dirty="0"/>
              <a:t>Πώς μπορούν οι άνθρωποι να προσδιορίσουν τις αριθμητικές τους δεξιότητες; </a:t>
            </a:r>
            <a:r>
              <a:rPr lang="el-GR" dirty="0">
                <a:solidFill>
                  <a:schemeClr val="accent6"/>
                </a:solidFill>
              </a:rPr>
              <a:t>ΑΣΚΗΣΗ ΣΤΗΝ ΤΑΞΗ! </a:t>
            </a:r>
          </a:p>
        </p:txBody>
      </p:sp>
      <p:sp>
        <p:nvSpPr>
          <p:cNvPr id="65" name="Google Shape;65;p3"/>
          <p:cNvSpPr txBox="1">
            <a:spLocks noGrp="1"/>
          </p:cNvSpPr>
          <p:nvPr>
            <p:ph type="body" idx="1"/>
          </p:nvPr>
        </p:nvSpPr>
        <p:spPr>
          <a:xfrm>
            <a:off x="500064" y="1796716"/>
            <a:ext cx="12331402" cy="771987"/>
          </a:xfrm>
          <a:prstGeom prst="rect">
            <a:avLst/>
          </a:prstGeom>
          <a:noFill/>
          <a:ln>
            <a:noFill/>
          </a:ln>
        </p:spPr>
        <p:txBody>
          <a:bodyPr spcFirstLastPara="1" wrap="square" lIns="72000" tIns="45700" rIns="72000" bIns="45700" anchor="t" anchorCtr="0">
            <a:noAutofit/>
          </a:bodyPr>
          <a:lstStyle/>
          <a:p>
            <a:pPr marL="0" lvl="0" indent="0" algn="l">
              <a:lnSpc>
                <a:spcPct val="150000"/>
              </a:lnSpc>
              <a:buSzPts val="2100"/>
            </a:pPr>
            <a:r>
              <a:rPr lang="el-GR" sz="3200" b="1" dirty="0">
                <a:solidFill>
                  <a:srgbClr val="0070C0"/>
                </a:solidFill>
              </a:rPr>
              <a:t>Δραστηριότητα M5.4 Ομαδική Συζήτηση   </a:t>
            </a:r>
          </a:p>
          <a:p>
            <a:pPr lvl="0" indent="-457200" algn="l">
              <a:lnSpc>
                <a:spcPct val="150000"/>
              </a:lnSpc>
              <a:buSzPts val="2100"/>
              <a:buFont typeface="Arial" panose="020B0604020202020204" pitchFamily="34" charset="0"/>
              <a:buChar char="•"/>
            </a:pPr>
            <a:r>
              <a:rPr lang="el-GR" sz="3200" b="1" dirty="0">
                <a:solidFill>
                  <a:srgbClr val="0070C0"/>
                </a:solidFill>
              </a:rPr>
              <a:t>Πώς αισθάνεστε για τον έλεγχο των μαθηματικών σας;</a:t>
            </a:r>
          </a:p>
          <a:p>
            <a:pPr lvl="0" indent="-457200" algn="l">
              <a:lnSpc>
                <a:spcPct val="150000"/>
              </a:lnSpc>
              <a:buSzPts val="2100"/>
              <a:buFont typeface="Arial" panose="020B0604020202020204" pitchFamily="34" charset="0"/>
              <a:buChar char="•"/>
            </a:pPr>
            <a:r>
              <a:rPr lang="el-GR" sz="3200" b="1" dirty="0">
                <a:solidFill>
                  <a:srgbClr val="0070C0"/>
                </a:solidFill>
              </a:rPr>
              <a:t>Πώς μπορεί να αισθάνονται οι μαθητές/-</a:t>
            </a:r>
            <a:r>
              <a:rPr lang="el-GR" sz="3200" b="1" dirty="0" err="1">
                <a:solidFill>
                  <a:srgbClr val="0070C0"/>
                </a:solidFill>
              </a:rPr>
              <a:t>τριες</a:t>
            </a:r>
            <a:r>
              <a:rPr lang="el-GR" sz="3200" b="1" dirty="0">
                <a:solidFill>
                  <a:srgbClr val="0070C0"/>
                </a:solidFill>
              </a:rPr>
              <a:t> της οικογένειας για τον έλεγχο των μαθηματικών τους;</a:t>
            </a:r>
          </a:p>
          <a:p>
            <a:pPr marL="0" lvl="0" indent="0" algn="l">
              <a:lnSpc>
                <a:spcPct val="150000"/>
              </a:lnSpc>
              <a:buSzPts val="2100"/>
            </a:pPr>
            <a:r>
              <a:rPr lang="el-GR" sz="4400" dirty="0">
                <a:solidFill>
                  <a:schemeClr val="accent6"/>
                </a:solidFill>
              </a:rPr>
              <a:t>ΔΟΚΙΜΑΣΤΕ ΤΟΝ ΕΑΥΤΟ ΣΑΣ... ΕΛΕΓΞΤΕ ΤΟ ΕΠΙΠΕΔΟ ΤΩΝ ΜΑΘΗΜΑΤΙΚΩΝ ΣΑΣ!</a:t>
            </a:r>
          </a:p>
          <a:p>
            <a:pPr marL="0" lvl="0" indent="0" algn="l">
              <a:lnSpc>
                <a:spcPct val="150000"/>
              </a:lnSpc>
              <a:buSzPts val="2100"/>
            </a:pPr>
            <a:r>
              <a:rPr lang="el-GR" dirty="0"/>
              <a:t>Δείτε το ΦΥΛΛΟ ΔΡΑΣΤΗΡΙΟΤΗΤΑΣ M5.4</a:t>
            </a:r>
          </a:p>
          <a:p>
            <a:pPr marL="0" lvl="0" indent="0" algn="l">
              <a:lnSpc>
                <a:spcPct val="150000"/>
              </a:lnSpc>
              <a:buSzPts val="2100"/>
            </a:pPr>
            <a:endParaRPr lang="en-US" sz="1200" dirty="0">
              <a:solidFill>
                <a:schemeClr val="accent6"/>
              </a:solidFill>
            </a:endParaRPr>
          </a:p>
        </p:txBody>
      </p:sp>
      <p:pic>
        <p:nvPicPr>
          <p:cNvPr id="11266" name="Picture 2" descr="Lo studente completa un test">
            <a:extLst>
              <a:ext uri="{FF2B5EF4-FFF2-40B4-BE49-F238E27FC236}">
                <a16:creationId xmlns:a16="http://schemas.microsoft.com/office/drawing/2014/main" id="{4371360A-0398-467F-BB99-E1C6F623003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9536"/>
          <a:stretch/>
        </p:blipFill>
        <p:spPr bwMode="auto">
          <a:xfrm>
            <a:off x="10268009" y="1425293"/>
            <a:ext cx="2757024" cy="21722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50084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4" name="Google Shape;64;p3"/>
          <p:cNvSpPr txBox="1">
            <a:spLocks noGrp="1"/>
          </p:cNvSpPr>
          <p:nvPr>
            <p:ph type="body" idx="2"/>
          </p:nvPr>
        </p:nvSpPr>
        <p:spPr>
          <a:xfrm>
            <a:off x="500064" y="803354"/>
            <a:ext cx="12331541" cy="602889"/>
          </a:xfrm>
          <a:prstGeom prst="rect">
            <a:avLst/>
          </a:prstGeom>
          <a:solidFill>
            <a:schemeClr val="dk1"/>
          </a:solidFill>
          <a:ln>
            <a:noFill/>
          </a:ln>
        </p:spPr>
        <p:txBody>
          <a:bodyPr spcFirstLastPara="1" wrap="square" lIns="72000" tIns="45700" rIns="72000" bIns="45700" anchor="ctr" anchorCtr="0">
            <a:noAutofit/>
          </a:bodyPr>
          <a:lstStyle/>
          <a:p>
            <a:pPr marL="0" lvl="0" indent="0" algn="just" rtl="0">
              <a:lnSpc>
                <a:spcPct val="90000"/>
              </a:lnSpc>
              <a:spcBef>
                <a:spcPts val="0"/>
              </a:spcBef>
              <a:spcAft>
                <a:spcPts val="0"/>
              </a:spcAft>
              <a:buClr>
                <a:schemeClr val="lt2"/>
              </a:buClr>
              <a:buSzPts val="2400"/>
              <a:buNone/>
            </a:pPr>
            <a:r>
              <a:rPr lang="el-GR"/>
              <a:t>Οι γονείς ως οικονομικοί δάσκαλοι</a:t>
            </a:r>
          </a:p>
        </p:txBody>
      </p:sp>
      <p:sp>
        <p:nvSpPr>
          <p:cNvPr id="65" name="Google Shape;65;p3"/>
          <p:cNvSpPr txBox="1">
            <a:spLocks noGrp="1"/>
          </p:cNvSpPr>
          <p:nvPr>
            <p:ph type="body" idx="1"/>
          </p:nvPr>
        </p:nvSpPr>
        <p:spPr>
          <a:xfrm>
            <a:off x="619984" y="990600"/>
            <a:ext cx="8553995" cy="5524499"/>
          </a:xfrm>
          <a:prstGeom prst="rect">
            <a:avLst/>
          </a:prstGeom>
          <a:noFill/>
          <a:ln>
            <a:noFill/>
          </a:ln>
        </p:spPr>
        <p:txBody>
          <a:bodyPr spcFirstLastPara="1" wrap="square" lIns="72000" tIns="45700" rIns="72000" bIns="45700" anchor="t" anchorCtr="0">
            <a:noAutofit/>
          </a:bodyPr>
          <a:lstStyle/>
          <a:p>
            <a:pPr marL="0" lvl="0" indent="0" algn="l">
              <a:lnSpc>
                <a:spcPct val="150000"/>
              </a:lnSpc>
              <a:buSzPts val="2100"/>
            </a:pPr>
            <a:endParaRPr lang="en-US" sz="2400" dirty="0"/>
          </a:p>
          <a:p>
            <a:pPr marL="0" lvl="0" indent="0" algn="l">
              <a:lnSpc>
                <a:spcPct val="150000"/>
              </a:lnSpc>
              <a:buSzPts val="2100"/>
            </a:pPr>
            <a:r>
              <a:rPr lang="el-GR" sz="2800" dirty="0"/>
              <a:t>Είναι πολύ σημαντικό να </a:t>
            </a:r>
            <a:r>
              <a:rPr lang="el-GR" sz="2800" b="1" dirty="0"/>
              <a:t>παρέχετε στα παιδιά επαρκή οικονομική εκπαίδευση</a:t>
            </a:r>
            <a:r>
              <a:rPr lang="el-GR" sz="2800" dirty="0"/>
              <a:t>, ώστε να μπορούν να διαχειρίζονται τα χρήματα και να κάνουν σωστές οικονομικές επιλογές για το μέλλον τους. </a:t>
            </a:r>
          </a:p>
          <a:p>
            <a:pPr marL="0" lvl="0" indent="0" algn="l">
              <a:lnSpc>
                <a:spcPct val="150000"/>
              </a:lnSpc>
              <a:buSzPts val="2100"/>
            </a:pPr>
            <a:endParaRPr lang="en-US" sz="2800" dirty="0"/>
          </a:p>
          <a:p>
            <a:pPr marL="0" lvl="0" indent="0" algn="l">
              <a:lnSpc>
                <a:spcPct val="150000"/>
              </a:lnSpc>
              <a:buSzPts val="2100"/>
            </a:pPr>
            <a:r>
              <a:rPr lang="el-GR" sz="2800" b="1" dirty="0">
                <a:solidFill>
                  <a:schemeClr val="accent4"/>
                </a:solidFill>
              </a:rPr>
              <a:t>Ο ρόλος των γονέων </a:t>
            </a:r>
            <a:r>
              <a:rPr lang="el-GR" sz="2800" dirty="0"/>
              <a:t>ή των κηδεμόνων στη διδασκαλία οικονομικών θεμάτων, είναι πολύ σημαντικός, καθώς μπορούν να διδάξουν στα παιδιά πώς να διαχειρίζονται τα χρήματα με </a:t>
            </a:r>
            <a:r>
              <a:rPr lang="el-GR" sz="2800" b="1" dirty="0">
                <a:solidFill>
                  <a:schemeClr val="accent4"/>
                </a:solidFill>
              </a:rPr>
              <a:t>ισχυρό τρόπο.</a:t>
            </a:r>
          </a:p>
        </p:txBody>
      </p:sp>
      <p:pic>
        <p:nvPicPr>
          <p:cNvPr id="12292" name="Picture 4" descr="Girl, Studying, Teacher, School, Education, Examination">
            <a:extLst>
              <a:ext uri="{FF2B5EF4-FFF2-40B4-BE49-F238E27FC236}">
                <a16:creationId xmlns:a16="http://schemas.microsoft.com/office/drawing/2014/main" id="{59746AA0-1AEF-40B7-B1D0-60488FE8EE7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46072" y="2959601"/>
            <a:ext cx="3286428" cy="28646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83549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4" name="Google Shape;64;p3"/>
          <p:cNvSpPr txBox="1">
            <a:spLocks noGrp="1"/>
          </p:cNvSpPr>
          <p:nvPr>
            <p:ph type="body" idx="2"/>
          </p:nvPr>
        </p:nvSpPr>
        <p:spPr>
          <a:xfrm>
            <a:off x="498523" y="657665"/>
            <a:ext cx="12331541" cy="602889"/>
          </a:xfrm>
          <a:prstGeom prst="rect">
            <a:avLst/>
          </a:prstGeom>
          <a:solidFill>
            <a:schemeClr val="dk1"/>
          </a:solidFill>
          <a:ln>
            <a:noFill/>
          </a:ln>
        </p:spPr>
        <p:txBody>
          <a:bodyPr spcFirstLastPara="1" wrap="square" lIns="72000" tIns="45700" rIns="72000" bIns="45700" anchor="ctr" anchorCtr="0">
            <a:noAutofit/>
          </a:bodyPr>
          <a:lstStyle/>
          <a:p>
            <a:pPr marL="0" indent="0" algn="l">
              <a:spcBef>
                <a:spcPts val="0"/>
              </a:spcBef>
            </a:pPr>
            <a:r>
              <a:rPr lang="el-GR"/>
              <a:t>Οι γονείς ως οικονομικοί δάσκαλοι: </a:t>
            </a:r>
            <a:r>
              <a:rPr lang="el-GR">
                <a:solidFill>
                  <a:schemeClr val="accent6"/>
                </a:solidFill>
              </a:rPr>
              <a:t>ΑΣΚΗΣΗ ΣΤΗΝ ΤΑΞΗ! </a:t>
            </a:r>
          </a:p>
        </p:txBody>
      </p:sp>
      <p:sp>
        <p:nvSpPr>
          <p:cNvPr id="65" name="Google Shape;65;p3"/>
          <p:cNvSpPr txBox="1">
            <a:spLocks noGrp="1"/>
          </p:cNvSpPr>
          <p:nvPr>
            <p:ph type="body" idx="1"/>
          </p:nvPr>
        </p:nvSpPr>
        <p:spPr>
          <a:xfrm>
            <a:off x="498662" y="3131222"/>
            <a:ext cx="12331402" cy="3113924"/>
          </a:xfrm>
          <a:prstGeom prst="rect">
            <a:avLst/>
          </a:prstGeom>
          <a:noFill/>
          <a:ln>
            <a:noFill/>
          </a:ln>
        </p:spPr>
        <p:txBody>
          <a:bodyPr spcFirstLastPara="1" wrap="square" lIns="72000" tIns="45700" rIns="72000" bIns="45700" anchor="t" anchorCtr="0">
            <a:noAutofit/>
          </a:bodyPr>
          <a:lstStyle/>
          <a:p>
            <a:pPr marL="0" lvl="0" indent="0" algn="l">
              <a:lnSpc>
                <a:spcPct val="150000"/>
              </a:lnSpc>
              <a:buSzPts val="2100"/>
            </a:pPr>
            <a:r>
              <a:rPr lang="el-GR" sz="3200" dirty="0">
                <a:solidFill>
                  <a:schemeClr val="bg2"/>
                </a:solidFill>
              </a:rPr>
              <a:t>Μπορείτε να προσδιορίσετε κάποια οικονομικά θέματα που πρέπει να διδάξετε στα παιδιά ανάλογα με την ηλικία τους;</a:t>
            </a:r>
          </a:p>
          <a:p>
            <a:pPr marL="0" indent="0" algn="l">
              <a:lnSpc>
                <a:spcPct val="150000"/>
              </a:lnSpc>
              <a:buSzPts val="2100"/>
            </a:pPr>
            <a:endParaRPr lang="en-US" sz="3200" dirty="0">
              <a:solidFill>
                <a:schemeClr val="bg2"/>
              </a:solidFill>
            </a:endParaRPr>
          </a:p>
          <a:p>
            <a:pPr marL="0" indent="0" algn="l">
              <a:lnSpc>
                <a:spcPct val="150000"/>
              </a:lnSpc>
              <a:buSzPts val="2100"/>
            </a:pPr>
            <a:r>
              <a:rPr lang="el-GR" sz="3200" dirty="0"/>
              <a:t>Προσπαθήστε να συμπληρώσετε το </a:t>
            </a:r>
            <a:r>
              <a:rPr lang="el-GR" sz="3200" b="1" dirty="0">
                <a:solidFill>
                  <a:schemeClr val="accent4"/>
                </a:solidFill>
              </a:rPr>
              <a:t>ΦΥΛΛΟ ΔΡΑΣΤΗΡΙΟΤΗΤΑΣ M5.5</a:t>
            </a:r>
          </a:p>
        </p:txBody>
      </p:sp>
      <p:sp>
        <p:nvSpPr>
          <p:cNvPr id="5" name="Google Shape;71;p4">
            <a:extLst>
              <a:ext uri="{FF2B5EF4-FFF2-40B4-BE49-F238E27FC236}">
                <a16:creationId xmlns:a16="http://schemas.microsoft.com/office/drawing/2014/main" id="{40945E55-8775-42DE-B77E-3DDA63BC938B}"/>
              </a:ext>
            </a:extLst>
          </p:cNvPr>
          <p:cNvSpPr txBox="1"/>
          <p:nvPr/>
        </p:nvSpPr>
        <p:spPr>
          <a:xfrm>
            <a:off x="320842" y="1689182"/>
            <a:ext cx="12689305" cy="1384954"/>
          </a:xfrm>
          <a:prstGeom prst="rect">
            <a:avLst/>
          </a:prstGeom>
          <a:noFill/>
          <a:ln w="9525" cap="flat" cmpd="sng">
            <a:solidFill>
              <a:schemeClr val="accent1"/>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rtl="0">
              <a:spcBef>
                <a:spcPts val="0"/>
              </a:spcBef>
              <a:spcAft>
                <a:spcPts val="0"/>
              </a:spcAft>
              <a:buNone/>
            </a:pPr>
            <a:r>
              <a:rPr lang="el-GR" sz="2800" b="1" i="0" u="none" strike="noStrike" cap="none" dirty="0">
                <a:solidFill>
                  <a:srgbClr val="0070C0"/>
                </a:solidFill>
                <a:latin typeface="Calibri"/>
                <a:ea typeface="Calibri"/>
                <a:cs typeface="Calibri"/>
                <a:sym typeface="Calibri"/>
              </a:rPr>
              <a:t>Δραστηριότητα M5.5</a:t>
            </a:r>
          </a:p>
          <a:p>
            <a:pPr marL="0" marR="0" lvl="0" indent="0" rtl="0">
              <a:spcBef>
                <a:spcPts val="0"/>
              </a:spcBef>
              <a:spcAft>
                <a:spcPts val="0"/>
              </a:spcAft>
              <a:buNone/>
            </a:pPr>
            <a:r>
              <a:rPr lang="el-GR" sz="2800" b="1" i="0" u="none" strike="noStrike" cap="none" dirty="0">
                <a:solidFill>
                  <a:schemeClr val="accent6">
                    <a:lumMod val="75000"/>
                  </a:schemeClr>
                </a:solidFill>
                <a:latin typeface="Calibri"/>
                <a:ea typeface="Calibri"/>
                <a:cs typeface="Calibri"/>
                <a:sym typeface="Calibri"/>
              </a:rPr>
              <a:t>Τα οικονομικά θέματα που πρέπει να διδάξετε στα παιδιά συχνά εξαρτώνται από την ηλικία τους.</a:t>
            </a:r>
          </a:p>
        </p:txBody>
      </p:sp>
    </p:spTree>
    <p:extLst>
      <p:ext uri="{BB962C8B-B14F-4D97-AF65-F5344CB8AC3E}">
        <p14:creationId xmlns:p14="http://schemas.microsoft.com/office/powerpoint/2010/main" val="25414622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4" name="Google Shape;64;p3"/>
          <p:cNvSpPr txBox="1">
            <a:spLocks noGrp="1"/>
          </p:cNvSpPr>
          <p:nvPr>
            <p:ph type="body" idx="2"/>
          </p:nvPr>
        </p:nvSpPr>
        <p:spPr>
          <a:xfrm>
            <a:off x="500064" y="549960"/>
            <a:ext cx="12331541" cy="602889"/>
          </a:xfrm>
          <a:prstGeom prst="rect">
            <a:avLst/>
          </a:prstGeom>
          <a:solidFill>
            <a:schemeClr val="dk1"/>
          </a:solidFill>
          <a:ln>
            <a:noFill/>
          </a:ln>
        </p:spPr>
        <p:txBody>
          <a:bodyPr spcFirstLastPara="1" wrap="square" lIns="72000" tIns="45700" rIns="72000" bIns="45700" anchor="ctr" anchorCtr="0">
            <a:noAutofit/>
          </a:bodyPr>
          <a:lstStyle/>
          <a:p>
            <a:pPr marL="0" lvl="0" indent="0" algn="l" rtl="0">
              <a:lnSpc>
                <a:spcPct val="90000"/>
              </a:lnSpc>
              <a:spcBef>
                <a:spcPts val="0"/>
              </a:spcBef>
              <a:spcAft>
                <a:spcPts val="0"/>
              </a:spcAft>
              <a:buClr>
                <a:schemeClr val="lt2"/>
              </a:buClr>
              <a:buSzPts val="2400"/>
              <a:buNone/>
            </a:pPr>
            <a:r>
              <a:rPr lang="el-GR"/>
              <a:t>Τα παιδιά προσχολικής ηλικίας</a:t>
            </a:r>
          </a:p>
        </p:txBody>
      </p:sp>
      <p:sp>
        <p:nvSpPr>
          <p:cNvPr id="2" name="CasellaDiTesto 1">
            <a:extLst>
              <a:ext uri="{FF2B5EF4-FFF2-40B4-BE49-F238E27FC236}">
                <a16:creationId xmlns:a16="http://schemas.microsoft.com/office/drawing/2014/main" id="{4ACC642E-E452-4119-BD0C-CF026DDA42F6}"/>
              </a:ext>
            </a:extLst>
          </p:cNvPr>
          <p:cNvSpPr txBox="1"/>
          <p:nvPr/>
        </p:nvSpPr>
        <p:spPr>
          <a:xfrm>
            <a:off x="500064" y="1856131"/>
            <a:ext cx="12090811" cy="4938275"/>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l-GR" sz="3000" b="1" dirty="0">
                <a:solidFill>
                  <a:schemeClr val="accent6"/>
                </a:solidFill>
                <a:latin typeface="Calibri" panose="020F0502020204030204" pitchFamily="34" charset="0"/>
                <a:cs typeface="Calibri" panose="020F0502020204030204" pitchFamily="34" charset="0"/>
              </a:rPr>
              <a:t>Τα παιδιά ηλικίας 2-3 </a:t>
            </a:r>
            <a:r>
              <a:rPr lang="el-GR" sz="3000" dirty="0">
                <a:solidFill>
                  <a:schemeClr val="bg2"/>
                </a:solidFill>
                <a:latin typeface="Calibri" panose="020F0502020204030204" pitchFamily="34" charset="0"/>
                <a:cs typeface="Calibri" panose="020F0502020204030204" pitchFamily="34" charset="0"/>
              </a:rPr>
              <a:t>ετών μπορούν να μάθουν το σχήμα του χρήματος με κέρματα και τον τρόπο χρήσης του</a:t>
            </a:r>
            <a:r>
              <a:rPr lang="el-GR" dirty="0">
                <a:solidFill>
                  <a:schemeClr val="bg2"/>
                </a:solidFill>
                <a:latin typeface="Calibri" panose="020F0502020204030204" pitchFamily="34" charset="0"/>
                <a:cs typeface="Calibri" panose="020F0502020204030204" pitchFamily="34" charset="0"/>
              </a:rPr>
              <a:t>.</a:t>
            </a:r>
            <a:r>
              <a:rPr lang="el-GR" sz="3000" dirty="0">
                <a:solidFill>
                  <a:schemeClr val="bg2"/>
                </a:solidFill>
                <a:latin typeface="Calibri" panose="020F0502020204030204" pitchFamily="34" charset="0"/>
                <a:cs typeface="Calibri" panose="020F0502020204030204" pitchFamily="34" charset="0"/>
              </a:rPr>
              <a:t> Μπορούν να κατανοήσουν ότι:</a:t>
            </a:r>
          </a:p>
          <a:p>
            <a:pPr>
              <a:lnSpc>
                <a:spcPct val="150000"/>
              </a:lnSpc>
            </a:pPr>
            <a:endParaRPr lang="it-IT" sz="2000" dirty="0">
              <a:solidFill>
                <a:schemeClr val="bg2"/>
              </a:solidFill>
              <a:latin typeface="Calibri" panose="020F0502020204030204" pitchFamily="34" charset="0"/>
              <a:cs typeface="Calibri" panose="020F0502020204030204" pitchFamily="34" charset="0"/>
            </a:endParaRPr>
          </a:p>
          <a:p>
            <a:pPr marL="612775" lvl="1" indent="-342900" algn="just">
              <a:lnSpc>
                <a:spcPct val="150000"/>
              </a:lnSpc>
              <a:buFontTx/>
              <a:buChar char="-"/>
            </a:pPr>
            <a:r>
              <a:rPr lang="el-GR" sz="2800" dirty="0">
                <a:solidFill>
                  <a:schemeClr val="bg2"/>
                </a:solidFill>
                <a:latin typeface="Calibri" panose="020F0502020204030204" pitchFamily="34" charset="0"/>
                <a:cs typeface="Calibri" panose="020F0502020204030204" pitchFamily="34" charset="0"/>
              </a:rPr>
              <a:t>το χρήμα είναι το </a:t>
            </a:r>
            <a:r>
              <a:rPr lang="el-GR" sz="2800" dirty="0">
                <a:solidFill>
                  <a:schemeClr val="accent4"/>
                </a:solidFill>
                <a:latin typeface="Calibri" panose="020F0502020204030204" pitchFamily="34" charset="0"/>
                <a:cs typeface="Calibri" panose="020F0502020204030204" pitchFamily="34" charset="0"/>
              </a:rPr>
              <a:t>μέσο ανταλλαγής </a:t>
            </a:r>
            <a:r>
              <a:rPr lang="el-GR" sz="2800" dirty="0">
                <a:solidFill>
                  <a:schemeClr val="bg2"/>
                </a:solidFill>
                <a:latin typeface="Calibri" panose="020F0502020204030204" pitchFamily="34" charset="0"/>
                <a:cs typeface="Calibri" panose="020F0502020204030204" pitchFamily="34" charset="0"/>
              </a:rPr>
              <a:t>για τα περισσότερα αγαθά</a:t>
            </a:r>
          </a:p>
          <a:p>
            <a:pPr marL="555625" lvl="1" indent="-285750" algn="just">
              <a:lnSpc>
                <a:spcPct val="150000"/>
              </a:lnSpc>
              <a:buFontTx/>
              <a:buChar char="-"/>
            </a:pPr>
            <a:r>
              <a:rPr lang="el-GR" sz="2800" dirty="0">
                <a:solidFill>
                  <a:schemeClr val="bg2"/>
                </a:solidFill>
                <a:latin typeface="Calibri" panose="020F0502020204030204" pitchFamily="34" charset="0"/>
                <a:cs typeface="Calibri" panose="020F0502020204030204" pitchFamily="34" charset="0"/>
              </a:rPr>
              <a:t>τα διάφορα νομίσματα (και τα χαρτονομίσματα) έχουν </a:t>
            </a:r>
            <a:r>
              <a:rPr lang="el-GR" sz="2800" dirty="0">
                <a:solidFill>
                  <a:schemeClr val="accent4"/>
                </a:solidFill>
                <a:latin typeface="Calibri" panose="020F0502020204030204" pitchFamily="34" charset="0"/>
                <a:cs typeface="Calibri" panose="020F0502020204030204" pitchFamily="34" charset="0"/>
              </a:rPr>
              <a:t>διαφορετικά ονόματα </a:t>
            </a:r>
          </a:p>
          <a:p>
            <a:pPr marL="555625" lvl="1" indent="-285750" algn="just">
              <a:lnSpc>
                <a:spcPct val="150000"/>
              </a:lnSpc>
              <a:buFontTx/>
              <a:buChar char="-"/>
            </a:pPr>
            <a:r>
              <a:rPr lang="el-GR" sz="2800" dirty="0">
                <a:solidFill>
                  <a:schemeClr val="bg2"/>
                </a:solidFill>
                <a:latin typeface="Calibri" panose="020F0502020204030204" pitchFamily="34" charset="0"/>
                <a:cs typeface="Calibri" panose="020F0502020204030204" pitchFamily="34" charset="0"/>
              </a:rPr>
              <a:t>τα διάφορα κέρματα έχουν </a:t>
            </a:r>
            <a:r>
              <a:rPr lang="el-GR" sz="2800" dirty="0">
                <a:solidFill>
                  <a:schemeClr val="accent4"/>
                </a:solidFill>
                <a:latin typeface="Calibri" panose="020F0502020204030204" pitchFamily="34" charset="0"/>
                <a:cs typeface="Calibri" panose="020F0502020204030204" pitchFamily="34" charset="0"/>
              </a:rPr>
              <a:t>διαφορετικά σχήματα</a:t>
            </a:r>
          </a:p>
          <a:p>
            <a:pPr marL="555625" lvl="1" indent="-285750" algn="just">
              <a:lnSpc>
                <a:spcPct val="150000"/>
              </a:lnSpc>
              <a:buFontTx/>
              <a:buChar char="-"/>
            </a:pPr>
            <a:r>
              <a:rPr lang="el-GR" sz="2800" dirty="0">
                <a:solidFill>
                  <a:schemeClr val="bg2"/>
                </a:solidFill>
                <a:latin typeface="Calibri" panose="020F0502020204030204" pitchFamily="34" charset="0"/>
                <a:cs typeface="Calibri" panose="020F0502020204030204" pitchFamily="34" charset="0"/>
              </a:rPr>
              <a:t>τα διάφορα κέρματα έχουν </a:t>
            </a:r>
            <a:r>
              <a:rPr lang="el-GR" sz="2800" dirty="0">
                <a:solidFill>
                  <a:schemeClr val="accent4"/>
                </a:solidFill>
                <a:latin typeface="Calibri" panose="020F0502020204030204" pitchFamily="34" charset="0"/>
                <a:cs typeface="Calibri" panose="020F0502020204030204" pitchFamily="34" charset="0"/>
              </a:rPr>
              <a:t>διαφορετικές αξίες </a:t>
            </a:r>
          </a:p>
          <a:p>
            <a:pPr marL="555625" lvl="1" indent="-285750" algn="just">
              <a:lnSpc>
                <a:spcPct val="150000"/>
              </a:lnSpc>
              <a:buFontTx/>
              <a:buChar char="-"/>
            </a:pPr>
            <a:endParaRPr lang="en-US" sz="2000" dirty="0">
              <a:solidFill>
                <a:schemeClr val="dk1"/>
              </a:solidFill>
              <a:latin typeface="Calibri" panose="020F0502020204030204" pitchFamily="34" charset="0"/>
              <a:cs typeface="Calibri" panose="020F0502020204030204" pitchFamily="34" charset="0"/>
            </a:endParaRPr>
          </a:p>
        </p:txBody>
      </p:sp>
      <p:pic>
        <p:nvPicPr>
          <p:cNvPr id="14342" name="Picture 6" descr="Wallet with cash and coins">
            <a:extLst>
              <a:ext uri="{FF2B5EF4-FFF2-40B4-BE49-F238E27FC236}">
                <a16:creationId xmlns:a16="http://schemas.microsoft.com/office/drawing/2014/main" id="{859FBC13-32BD-4BDA-B864-237F132B29F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67857" y="5298120"/>
            <a:ext cx="2440849" cy="24282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084029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4" name="Google Shape;64;p3"/>
          <p:cNvSpPr txBox="1">
            <a:spLocks noGrp="1"/>
          </p:cNvSpPr>
          <p:nvPr>
            <p:ph type="body" idx="2"/>
          </p:nvPr>
        </p:nvSpPr>
        <p:spPr>
          <a:xfrm>
            <a:off x="500064" y="732475"/>
            <a:ext cx="12331541" cy="602889"/>
          </a:xfrm>
          <a:prstGeom prst="rect">
            <a:avLst/>
          </a:prstGeom>
          <a:solidFill>
            <a:schemeClr val="dk1"/>
          </a:solidFill>
          <a:ln>
            <a:noFill/>
          </a:ln>
        </p:spPr>
        <p:txBody>
          <a:bodyPr spcFirstLastPara="1" wrap="square" lIns="72000" tIns="45700" rIns="72000" bIns="45700" anchor="ctr" anchorCtr="0">
            <a:noAutofit/>
          </a:bodyPr>
          <a:lstStyle/>
          <a:p>
            <a:pPr marL="0" lvl="0" indent="0" algn="l" rtl="0">
              <a:lnSpc>
                <a:spcPct val="90000"/>
              </a:lnSpc>
              <a:spcBef>
                <a:spcPts val="0"/>
              </a:spcBef>
              <a:spcAft>
                <a:spcPts val="0"/>
              </a:spcAft>
              <a:buClr>
                <a:schemeClr val="lt2"/>
              </a:buClr>
              <a:buSzPts val="2400"/>
              <a:buNone/>
            </a:pPr>
            <a:r>
              <a:rPr lang="el-GR"/>
              <a:t>Προνήπια</a:t>
            </a:r>
          </a:p>
        </p:txBody>
      </p:sp>
      <p:sp>
        <p:nvSpPr>
          <p:cNvPr id="2" name="CasellaDiTesto 1">
            <a:extLst>
              <a:ext uri="{FF2B5EF4-FFF2-40B4-BE49-F238E27FC236}">
                <a16:creationId xmlns:a16="http://schemas.microsoft.com/office/drawing/2014/main" id="{4ACC642E-E452-4119-BD0C-CF026DDA42F6}"/>
              </a:ext>
            </a:extLst>
          </p:cNvPr>
          <p:cNvSpPr txBox="1"/>
          <p:nvPr/>
        </p:nvSpPr>
        <p:spPr>
          <a:xfrm>
            <a:off x="168780" y="1872658"/>
            <a:ext cx="12994105" cy="1779846"/>
          </a:xfrm>
          <a:prstGeom prst="rect">
            <a:avLst/>
          </a:prstGeom>
          <a:noFill/>
        </p:spPr>
        <p:txBody>
          <a:bodyPr wrap="square" rtlCol="0">
            <a:spAutoFit/>
          </a:bodyPr>
          <a:lstStyle/>
          <a:p>
            <a:pPr marL="269875" lvl="1">
              <a:lnSpc>
                <a:spcPct val="150000"/>
              </a:lnSpc>
            </a:pPr>
            <a:endParaRPr lang="en-US" sz="2000" dirty="0">
              <a:solidFill>
                <a:schemeClr val="dk1"/>
              </a:solidFill>
              <a:latin typeface="Calibri" panose="020F0502020204030204" pitchFamily="34" charset="0"/>
              <a:cs typeface="Calibri" panose="020F0502020204030204" pitchFamily="34" charset="0"/>
            </a:endParaRPr>
          </a:p>
          <a:p>
            <a:pPr marL="269875" lvl="1">
              <a:lnSpc>
                <a:spcPct val="150000"/>
              </a:lnSpc>
            </a:pPr>
            <a:r>
              <a:rPr lang="el-GR" sz="2800" dirty="0">
                <a:solidFill>
                  <a:schemeClr val="bg2"/>
                </a:solidFill>
                <a:latin typeface="Calibri" panose="020F0502020204030204" pitchFamily="34" charset="0"/>
                <a:cs typeface="Calibri" panose="020F0502020204030204" pitchFamily="34" charset="0"/>
              </a:rPr>
              <a:t>Οι γονείς μπορούν να </a:t>
            </a:r>
            <a:r>
              <a:rPr lang="el-GR" sz="2800" b="1" dirty="0">
                <a:solidFill>
                  <a:srgbClr val="0070C0"/>
                </a:solidFill>
                <a:latin typeface="Calibri" panose="020F0502020204030204" pitchFamily="34" charset="0"/>
                <a:cs typeface="Calibri" panose="020F0502020204030204" pitchFamily="34" charset="0"/>
              </a:rPr>
              <a:t>χρησιμοποιήσουν διαδικτυακούς πόρους </a:t>
            </a:r>
            <a:r>
              <a:rPr lang="el-GR" sz="2800" dirty="0">
                <a:solidFill>
                  <a:schemeClr val="bg2"/>
                </a:solidFill>
                <a:latin typeface="Calibri" panose="020F0502020204030204" pitchFamily="34" charset="0"/>
                <a:cs typeface="Calibri" panose="020F0502020204030204" pitchFamily="34" charset="0"/>
              </a:rPr>
              <a:t>για να ξεκινήσουν τη διδασκαλία του </a:t>
            </a:r>
            <a:r>
              <a:rPr lang="el-GR" sz="2800" dirty="0" err="1">
                <a:solidFill>
                  <a:schemeClr val="bg2"/>
                </a:solidFill>
                <a:latin typeface="Calibri" panose="020F0502020204030204" pitchFamily="34" charset="0"/>
                <a:cs typeface="Calibri" panose="020F0502020204030204" pitchFamily="34" charset="0"/>
              </a:rPr>
              <a:t>αριθμητισμού</a:t>
            </a:r>
            <a:r>
              <a:rPr lang="el-GR" sz="2800" dirty="0">
                <a:solidFill>
                  <a:schemeClr val="bg2"/>
                </a:solidFill>
                <a:latin typeface="Calibri" panose="020F0502020204030204" pitchFamily="34" charset="0"/>
                <a:cs typeface="Calibri" panose="020F0502020204030204" pitchFamily="34" charset="0"/>
              </a:rPr>
              <a:t> σε παιδιά 2-3 ετών</a:t>
            </a:r>
          </a:p>
        </p:txBody>
      </p:sp>
      <p:pic>
        <p:nvPicPr>
          <p:cNvPr id="14338" name="Picture 2" descr="Cartoon children">
            <a:extLst>
              <a:ext uri="{FF2B5EF4-FFF2-40B4-BE49-F238E27FC236}">
                <a16:creationId xmlns:a16="http://schemas.microsoft.com/office/drawing/2014/main" id="{83A607A2-4473-440F-9A82-9F6402A46BF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52222" y="481263"/>
            <a:ext cx="2676661" cy="2417375"/>
          </a:xfrm>
          <a:prstGeom prst="rect">
            <a:avLst/>
          </a:prstGeom>
          <a:noFill/>
          <a:extLst>
            <a:ext uri="{909E8E84-426E-40DD-AFC4-6F175D3DCCD1}">
              <a14:hiddenFill xmlns:a14="http://schemas.microsoft.com/office/drawing/2010/main">
                <a:solidFill>
                  <a:srgbClr val="FFFFFF"/>
                </a:solidFill>
              </a14:hiddenFill>
            </a:ext>
          </a:extLst>
        </p:spPr>
      </p:pic>
      <p:sp>
        <p:nvSpPr>
          <p:cNvPr id="3" name="Rettangolo 2">
            <a:extLst>
              <a:ext uri="{FF2B5EF4-FFF2-40B4-BE49-F238E27FC236}">
                <a16:creationId xmlns:a16="http://schemas.microsoft.com/office/drawing/2014/main" id="{AC5CA6A1-7422-4AC1-9A14-F79056964E0A}"/>
              </a:ext>
            </a:extLst>
          </p:cNvPr>
          <p:cNvSpPr/>
          <p:nvPr/>
        </p:nvSpPr>
        <p:spPr>
          <a:xfrm>
            <a:off x="500064" y="3886950"/>
            <a:ext cx="12028820" cy="1569660"/>
          </a:xfrm>
          <a:prstGeom prst="rect">
            <a:avLst/>
          </a:prstGeom>
        </p:spPr>
        <p:txBody>
          <a:bodyPr wrap="square">
            <a:spAutoFit/>
          </a:bodyPr>
          <a:lstStyle/>
          <a:p>
            <a:pPr marL="342900" indent="-342900">
              <a:buFont typeface="Arial" panose="020B0604020202020204" pitchFamily="34" charset="0"/>
              <a:buChar char="•"/>
            </a:pPr>
            <a:r>
              <a:rPr lang="el-GR" sz="2400" dirty="0">
                <a:solidFill>
                  <a:schemeClr val="bg2"/>
                </a:solidFill>
                <a:latin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https://www.zerotothree.org/resources/3117-math4littles-earlymath-activities-for-two-and-three-year-olds</a:t>
            </a:r>
            <a:r>
              <a:rPr lang="el-GR" sz="2400" dirty="0">
                <a:solidFill>
                  <a:schemeClr val="bg2"/>
                </a:solidFill>
                <a:latin typeface="Calibri" panose="020F0502020204030204" pitchFamily="34" charset="0"/>
                <a:cs typeface="Calibri" panose="020F0502020204030204" pitchFamily="34" charset="0"/>
              </a:rPr>
              <a:t>  </a:t>
            </a:r>
            <a:r>
              <a:rPr lang="el-GR" sz="2400" dirty="0">
                <a:solidFill>
                  <a:srgbClr val="0070C0"/>
                </a:solidFill>
                <a:latin typeface="Calibri" panose="020F0502020204030204" pitchFamily="34" charset="0"/>
                <a:cs typeface="Calibri" panose="020F0502020204030204" pitchFamily="34" charset="0"/>
              </a:rPr>
              <a:t>περιέχει πολλές χρήσιμες συμβουλές και παιχνίδια για να παίξετε με τα νήπια</a:t>
            </a:r>
          </a:p>
          <a:p>
            <a:pPr marL="342900" indent="-342900">
              <a:buFont typeface="Arial" panose="020B0604020202020204" pitchFamily="34" charset="0"/>
              <a:buChar char="•"/>
            </a:pPr>
            <a:endParaRPr lang="it-IT" sz="2400" dirty="0">
              <a:solidFill>
                <a:schemeClr val="tx1"/>
              </a:solidFill>
              <a:latin typeface="Calibri" panose="020F0502020204030204" pitchFamily="34" charset="0"/>
              <a:cs typeface="Calibri" panose="020F0502020204030204" pitchFamily="34" charset="0"/>
            </a:endParaRPr>
          </a:p>
        </p:txBody>
      </p:sp>
      <p:sp>
        <p:nvSpPr>
          <p:cNvPr id="7" name="Rettangolo 6">
            <a:extLst>
              <a:ext uri="{FF2B5EF4-FFF2-40B4-BE49-F238E27FC236}">
                <a16:creationId xmlns:a16="http://schemas.microsoft.com/office/drawing/2014/main" id="{9DF39096-A166-4999-8EC0-A435E87BCFA3}"/>
              </a:ext>
            </a:extLst>
          </p:cNvPr>
          <p:cNvSpPr/>
          <p:nvPr/>
        </p:nvSpPr>
        <p:spPr>
          <a:xfrm>
            <a:off x="500063" y="5135648"/>
            <a:ext cx="12331541" cy="830997"/>
          </a:xfrm>
          <a:prstGeom prst="rect">
            <a:avLst/>
          </a:prstGeom>
        </p:spPr>
        <p:txBody>
          <a:bodyPr wrap="square">
            <a:spAutoFit/>
          </a:bodyPr>
          <a:lstStyle/>
          <a:p>
            <a:pPr marL="342900" indent="-342900">
              <a:buFont typeface="Arial" panose="020B0604020202020204" pitchFamily="34" charset="0"/>
              <a:buChar char="•"/>
            </a:pPr>
            <a:r>
              <a:rPr lang="el-GR" sz="2400">
                <a:solidFill>
                  <a:schemeClr val="tx1"/>
                </a:solidFill>
                <a:latin typeface="Calibri" panose="020F0502020204030204" pitchFamily="34" charset="0"/>
                <a:cs typeface="Calibri" panose="020F0502020204030204" pitchFamily="34" charset="0"/>
                <a:hlinkClick r:id="rId5">
                  <a:extLst>
                    <a:ext uri="{A12FA001-AC4F-418D-AE19-62706E023703}">
                      <ahyp:hlinkClr xmlns:ahyp="http://schemas.microsoft.com/office/drawing/2018/hyperlinkcolor" val="tx"/>
                    </a:ext>
                  </a:extLst>
                </a:hlinkClick>
              </a:rPr>
              <a:t>https://www.parents.com/toddlerspreschoolers/development/intellectual/math-games-for-your-toddler/</a:t>
            </a:r>
          </a:p>
        </p:txBody>
      </p:sp>
      <p:sp>
        <p:nvSpPr>
          <p:cNvPr id="8" name="Rettangolo 7">
            <a:extLst>
              <a:ext uri="{FF2B5EF4-FFF2-40B4-BE49-F238E27FC236}">
                <a16:creationId xmlns:a16="http://schemas.microsoft.com/office/drawing/2014/main" id="{5F8BD538-7CDD-42C8-B9A2-7F319256599D}"/>
              </a:ext>
            </a:extLst>
          </p:cNvPr>
          <p:cNvSpPr/>
          <p:nvPr/>
        </p:nvSpPr>
        <p:spPr>
          <a:xfrm>
            <a:off x="500064" y="6275126"/>
            <a:ext cx="12028820" cy="461665"/>
          </a:xfrm>
          <a:prstGeom prst="rect">
            <a:avLst/>
          </a:prstGeom>
        </p:spPr>
        <p:txBody>
          <a:bodyPr wrap="square">
            <a:spAutoFit/>
          </a:bodyPr>
          <a:lstStyle/>
          <a:p>
            <a:pPr marL="342900" indent="-342900">
              <a:buFont typeface="Arial" panose="020B0604020202020204" pitchFamily="34" charset="0"/>
              <a:buChar char="•"/>
            </a:pPr>
            <a:r>
              <a:rPr lang="el-GR" sz="2400" dirty="0">
                <a:solidFill>
                  <a:schemeClr val="tx1"/>
                </a:solidFill>
                <a:latin typeface="Calibri" panose="020F0502020204030204" pitchFamily="34" charset="0"/>
                <a:cs typeface="Calibri" panose="020F0502020204030204" pitchFamily="34" charset="0"/>
                <a:hlinkClick r:id="rId6">
                  <a:extLst>
                    <a:ext uri="{A12FA001-AC4F-418D-AE19-62706E023703}">
                      <ahyp:hlinkClr xmlns:ahyp="http://schemas.microsoft.com/office/drawing/2018/hyperlinkcolor" val="tx"/>
                    </a:ext>
                  </a:extLst>
                </a:hlinkClick>
              </a:rPr>
              <a:t>https://www.youtube.com/watch?v=dihlSqall3k</a:t>
            </a:r>
            <a:r>
              <a:rPr lang="el-GR" sz="2400" dirty="0">
                <a:solidFill>
                  <a:schemeClr val="tx1"/>
                </a:solidFill>
                <a:latin typeface="Calibri" panose="020F0502020204030204" pitchFamily="34" charset="0"/>
                <a:cs typeface="Calibri" panose="020F0502020204030204" pitchFamily="34" charset="0"/>
              </a:rPr>
              <a:t> </a:t>
            </a:r>
            <a:r>
              <a:rPr lang="el-GR" sz="2400" dirty="0">
                <a:solidFill>
                  <a:srgbClr val="0070C0"/>
                </a:solidFill>
                <a:latin typeface="Calibri" panose="020F0502020204030204" pitchFamily="34" charset="0"/>
                <a:cs typeface="Calibri" panose="020F0502020204030204" pitchFamily="34" charset="0"/>
              </a:rPr>
              <a:t>VIDEO «</a:t>
            </a:r>
            <a:r>
              <a:rPr lang="el-GR" sz="2400" dirty="0" err="1">
                <a:solidFill>
                  <a:srgbClr val="0070C0"/>
                </a:solidFill>
                <a:latin typeface="Calibri" panose="020F0502020204030204" pitchFamily="34" charset="0"/>
                <a:cs typeface="Calibri" panose="020F0502020204030204" pitchFamily="34" charset="0"/>
              </a:rPr>
              <a:t>Learn</a:t>
            </a:r>
            <a:r>
              <a:rPr lang="el-GR" sz="2400" dirty="0">
                <a:solidFill>
                  <a:srgbClr val="0070C0"/>
                </a:solidFill>
                <a:latin typeface="Calibri" panose="020F0502020204030204" pitchFamily="34" charset="0"/>
                <a:cs typeface="Calibri" panose="020F0502020204030204" pitchFamily="34" charset="0"/>
              </a:rPr>
              <a:t> </a:t>
            </a:r>
            <a:r>
              <a:rPr lang="el-GR" sz="2400" dirty="0" err="1">
                <a:solidFill>
                  <a:srgbClr val="0070C0"/>
                </a:solidFill>
                <a:latin typeface="Calibri" panose="020F0502020204030204" pitchFamily="34" charset="0"/>
                <a:cs typeface="Calibri" panose="020F0502020204030204" pitchFamily="34" charset="0"/>
              </a:rPr>
              <a:t>to</a:t>
            </a:r>
            <a:r>
              <a:rPr lang="el-GR" sz="2400" dirty="0">
                <a:solidFill>
                  <a:srgbClr val="0070C0"/>
                </a:solidFill>
                <a:latin typeface="Calibri" panose="020F0502020204030204" pitchFamily="34" charset="0"/>
                <a:cs typeface="Calibri" panose="020F0502020204030204" pitchFamily="34" charset="0"/>
              </a:rPr>
              <a:t> </a:t>
            </a:r>
            <a:r>
              <a:rPr lang="el-GR" sz="2400" dirty="0" err="1">
                <a:solidFill>
                  <a:srgbClr val="0070C0"/>
                </a:solidFill>
                <a:latin typeface="Calibri" panose="020F0502020204030204" pitchFamily="34" charset="0"/>
                <a:cs typeface="Calibri" panose="020F0502020204030204" pitchFamily="34" charset="0"/>
              </a:rPr>
              <a:t>count</a:t>
            </a:r>
            <a:r>
              <a:rPr lang="el-GR" sz="2400" dirty="0">
                <a:solidFill>
                  <a:srgbClr val="0070C0"/>
                </a:solidFill>
                <a:latin typeface="Calibri" panose="020F0502020204030204" pitchFamily="34" charset="0"/>
                <a:cs typeface="Calibri" panose="020F0502020204030204" pitchFamily="34" charset="0"/>
              </a:rPr>
              <a:t> </a:t>
            </a:r>
            <a:r>
              <a:rPr lang="el-GR" sz="2400" dirty="0" err="1">
                <a:solidFill>
                  <a:srgbClr val="0070C0"/>
                </a:solidFill>
                <a:latin typeface="Calibri" panose="020F0502020204030204" pitchFamily="34" charset="0"/>
                <a:cs typeface="Calibri" panose="020F0502020204030204" pitchFamily="34" charset="0"/>
              </a:rPr>
              <a:t>with</a:t>
            </a:r>
            <a:r>
              <a:rPr lang="el-GR" sz="2400" dirty="0">
                <a:solidFill>
                  <a:srgbClr val="0070C0"/>
                </a:solidFill>
                <a:latin typeface="Calibri" panose="020F0502020204030204" pitchFamily="34" charset="0"/>
                <a:cs typeface="Calibri" panose="020F0502020204030204" pitchFamily="34" charset="0"/>
              </a:rPr>
              <a:t> Number Farm</a:t>
            </a:r>
            <a:r>
              <a:rPr lang="el-GR" sz="2000" dirty="0">
                <a:solidFill>
                  <a:srgbClr val="0070C0"/>
                </a:solidFill>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402077281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4" name="Google Shape;64;p3"/>
          <p:cNvSpPr txBox="1">
            <a:spLocks noGrp="1"/>
          </p:cNvSpPr>
          <p:nvPr>
            <p:ph type="body" idx="2"/>
          </p:nvPr>
        </p:nvSpPr>
        <p:spPr>
          <a:xfrm>
            <a:off x="405393" y="664807"/>
            <a:ext cx="12331541" cy="602889"/>
          </a:xfrm>
          <a:prstGeom prst="rect">
            <a:avLst/>
          </a:prstGeom>
          <a:solidFill>
            <a:schemeClr val="dk1"/>
          </a:solidFill>
          <a:ln>
            <a:noFill/>
          </a:ln>
        </p:spPr>
        <p:txBody>
          <a:bodyPr spcFirstLastPara="1" wrap="square" lIns="72000" tIns="45700" rIns="72000" bIns="45700" anchor="ctr" anchorCtr="0">
            <a:noAutofit/>
          </a:bodyPr>
          <a:lstStyle/>
          <a:p>
            <a:pPr marL="0" lvl="0" indent="0" algn="l" rtl="0">
              <a:lnSpc>
                <a:spcPct val="90000"/>
              </a:lnSpc>
              <a:spcBef>
                <a:spcPts val="0"/>
              </a:spcBef>
              <a:spcAft>
                <a:spcPts val="0"/>
              </a:spcAft>
              <a:buClr>
                <a:schemeClr val="lt2"/>
              </a:buClr>
              <a:buSzPts val="2400"/>
              <a:buNone/>
            </a:pPr>
            <a:r>
              <a:rPr lang="el-GR"/>
              <a:t>Τα παιδιά προσχολικής ηλικίας</a:t>
            </a:r>
          </a:p>
        </p:txBody>
      </p:sp>
      <p:sp>
        <p:nvSpPr>
          <p:cNvPr id="8" name="CasellaDiTesto 7">
            <a:extLst>
              <a:ext uri="{FF2B5EF4-FFF2-40B4-BE49-F238E27FC236}">
                <a16:creationId xmlns:a16="http://schemas.microsoft.com/office/drawing/2014/main" id="{B0E2C116-4CC9-4775-924E-957F6173FC7B}"/>
              </a:ext>
            </a:extLst>
          </p:cNvPr>
          <p:cNvSpPr txBox="1"/>
          <p:nvPr/>
        </p:nvSpPr>
        <p:spPr>
          <a:xfrm>
            <a:off x="405392" y="1341074"/>
            <a:ext cx="11433682" cy="2677656"/>
          </a:xfrm>
          <a:prstGeom prst="rect">
            <a:avLst/>
          </a:prstGeom>
          <a:noFill/>
        </p:spPr>
        <p:txBody>
          <a:bodyPr wrap="square" rtlCol="0">
            <a:spAutoFit/>
          </a:bodyPr>
          <a:lstStyle/>
          <a:p>
            <a:pPr marL="285750" indent="-285750">
              <a:buFont typeface="Arial" panose="020B0604020202020204" pitchFamily="34" charset="0"/>
              <a:buChar char="•"/>
            </a:pPr>
            <a:r>
              <a:rPr lang="el-GR" sz="2800" dirty="0">
                <a:solidFill>
                  <a:schemeClr val="bg2"/>
                </a:solidFill>
                <a:latin typeface="Calibri" panose="020F0502020204030204" pitchFamily="34" charset="0"/>
                <a:cs typeface="Calibri" panose="020F0502020204030204" pitchFamily="34" charset="0"/>
              </a:rPr>
              <a:t>Τα </a:t>
            </a:r>
            <a:r>
              <a:rPr lang="el-GR" sz="2800" b="1" dirty="0">
                <a:solidFill>
                  <a:schemeClr val="accent6"/>
                </a:solidFill>
                <a:latin typeface="Calibri" panose="020F0502020204030204" pitchFamily="34" charset="0"/>
                <a:cs typeface="Calibri" panose="020F0502020204030204" pitchFamily="34" charset="0"/>
              </a:rPr>
              <a:t>ΠΑΙΔΙΑ ΗΛΙΚΙΑΣ 4 ΕΩΣ 6 ΕΤΩΝ </a:t>
            </a:r>
            <a:r>
              <a:rPr lang="el-GR" sz="2800" dirty="0">
                <a:solidFill>
                  <a:schemeClr val="bg2"/>
                </a:solidFill>
                <a:latin typeface="Calibri" panose="020F0502020204030204" pitchFamily="34" charset="0"/>
                <a:cs typeface="Calibri" panose="020F0502020204030204" pitchFamily="34" charset="0"/>
              </a:rPr>
              <a:t>μπορούν να μάθουν την έννοια του χρήματος</a:t>
            </a:r>
            <a:r>
              <a:rPr lang="el-GR" sz="2800" b="1" dirty="0">
                <a:solidFill>
                  <a:schemeClr val="bg2"/>
                </a:solidFill>
                <a:latin typeface="Calibri" panose="020F0502020204030204" pitchFamily="34" charset="0"/>
                <a:cs typeface="Calibri" panose="020F0502020204030204" pitchFamily="34" charset="0"/>
              </a:rPr>
              <a:t> </a:t>
            </a:r>
          </a:p>
          <a:p>
            <a:pPr marL="285750" indent="-285750">
              <a:buFont typeface="Arial" panose="020B0604020202020204" pitchFamily="34" charset="0"/>
              <a:buChar char="•"/>
            </a:pPr>
            <a:r>
              <a:rPr lang="el-GR" sz="2800" dirty="0">
                <a:solidFill>
                  <a:schemeClr val="bg2"/>
                </a:solidFill>
                <a:latin typeface="Calibri" panose="020F0502020204030204" pitchFamily="34" charset="0"/>
                <a:cs typeface="Calibri" panose="020F0502020204030204" pitchFamily="34" charset="0"/>
              </a:rPr>
              <a:t>τα παιδιά γνωρίζουν τους αριθμούς και μπορούν συνήθως να μετρήσουν (πόσα κέρματα ή άλλα αντικείμενα βρίσκονται σε ένα τραπέζι) </a:t>
            </a:r>
          </a:p>
          <a:p>
            <a:pPr marL="285750" indent="-285750">
              <a:buFont typeface="Arial" panose="020B0604020202020204" pitchFamily="34" charset="0"/>
              <a:buChar char="•"/>
            </a:pPr>
            <a:r>
              <a:rPr lang="el-GR" sz="2800" dirty="0">
                <a:solidFill>
                  <a:schemeClr val="bg2"/>
                </a:solidFill>
                <a:latin typeface="Calibri" panose="020F0502020204030204" pitchFamily="34" charset="0"/>
                <a:cs typeface="Calibri" panose="020F0502020204030204" pitchFamily="34" charset="0"/>
              </a:rPr>
              <a:t>οι γονείς μπορούν να μιλήσουν για έννοιες όπως η διαφορά μεταξύ </a:t>
            </a:r>
            <a:r>
              <a:rPr lang="el-GR" sz="2800" b="1" dirty="0">
                <a:solidFill>
                  <a:schemeClr val="accent4"/>
                </a:solidFill>
                <a:latin typeface="Calibri" panose="020F0502020204030204" pitchFamily="34" charset="0"/>
                <a:cs typeface="Calibri" panose="020F0502020204030204" pitchFamily="34" charset="0"/>
              </a:rPr>
              <a:t>ΑΝΑΓΚΩΝ</a:t>
            </a:r>
            <a:r>
              <a:rPr lang="el-GR" sz="2800" dirty="0">
                <a:solidFill>
                  <a:schemeClr val="bg2"/>
                </a:solidFill>
                <a:latin typeface="Calibri" panose="020F0502020204030204" pitchFamily="34" charset="0"/>
                <a:cs typeface="Calibri" panose="020F0502020204030204" pitchFamily="34" charset="0"/>
              </a:rPr>
              <a:t> και </a:t>
            </a:r>
            <a:r>
              <a:rPr lang="el-GR" sz="2800" b="1" dirty="0">
                <a:solidFill>
                  <a:schemeClr val="accent4"/>
                </a:solidFill>
                <a:latin typeface="Calibri" panose="020F0502020204030204" pitchFamily="34" charset="0"/>
                <a:cs typeface="Calibri" panose="020F0502020204030204" pitchFamily="34" charset="0"/>
              </a:rPr>
              <a:t>ΕΠΙΘΥΜΙΩΝ </a:t>
            </a:r>
          </a:p>
        </p:txBody>
      </p:sp>
      <p:sp>
        <p:nvSpPr>
          <p:cNvPr id="12" name="Google Shape;65;p3">
            <a:extLst>
              <a:ext uri="{FF2B5EF4-FFF2-40B4-BE49-F238E27FC236}">
                <a16:creationId xmlns:a16="http://schemas.microsoft.com/office/drawing/2014/main" id="{97CBC8BB-543A-439F-A65A-DFB5BB7C9398}"/>
              </a:ext>
            </a:extLst>
          </p:cNvPr>
          <p:cNvSpPr txBox="1">
            <a:spLocks noGrp="1"/>
          </p:cNvSpPr>
          <p:nvPr>
            <p:ph type="body" idx="1"/>
          </p:nvPr>
        </p:nvSpPr>
        <p:spPr>
          <a:xfrm>
            <a:off x="1443789" y="4168766"/>
            <a:ext cx="9337353" cy="524047"/>
          </a:xfrm>
          <a:prstGeom prst="rect">
            <a:avLst/>
          </a:prstGeom>
          <a:noFill/>
          <a:ln>
            <a:noFill/>
          </a:ln>
        </p:spPr>
        <p:txBody>
          <a:bodyPr spcFirstLastPara="1" wrap="square" lIns="72000" tIns="45700" rIns="72000" bIns="45700" anchor="t" anchorCtr="0">
            <a:noAutofit/>
          </a:bodyPr>
          <a:lstStyle/>
          <a:p>
            <a:pPr marL="0" lvl="0" indent="0" algn="l"/>
            <a:r>
              <a:rPr lang="el-GR" sz="2400" dirty="0"/>
              <a:t>Οι</a:t>
            </a:r>
            <a:r>
              <a:rPr lang="el-GR" sz="2400" b="1" dirty="0"/>
              <a:t> ΑΝΑΓΚΕΣ </a:t>
            </a:r>
            <a:r>
              <a:rPr lang="el-GR" sz="2400" dirty="0"/>
              <a:t>είναι πράγματα που πρέπει να έχει η οικογένεια για να επιβιώσει </a:t>
            </a:r>
          </a:p>
          <a:p>
            <a:pPr marL="365125" lvl="3">
              <a:lnSpc>
                <a:spcPct val="150000"/>
              </a:lnSpc>
              <a:spcBef>
                <a:spcPts val="0"/>
              </a:spcBef>
              <a:buClr>
                <a:schemeClr val="dk1"/>
              </a:buClr>
              <a:buSzPts val="1969"/>
            </a:pPr>
            <a:endParaRPr lang="en-GB" sz="2000" dirty="0"/>
          </a:p>
        </p:txBody>
      </p:sp>
      <p:sp>
        <p:nvSpPr>
          <p:cNvPr id="13" name="Rettangolo 12">
            <a:extLst>
              <a:ext uri="{FF2B5EF4-FFF2-40B4-BE49-F238E27FC236}">
                <a16:creationId xmlns:a16="http://schemas.microsoft.com/office/drawing/2014/main" id="{EA71AC91-7D20-4FB0-8EE4-293EA11541DA}"/>
              </a:ext>
            </a:extLst>
          </p:cNvPr>
          <p:cNvSpPr/>
          <p:nvPr/>
        </p:nvSpPr>
        <p:spPr>
          <a:xfrm>
            <a:off x="1167251" y="4946000"/>
            <a:ext cx="12736416" cy="461665"/>
          </a:xfrm>
          <a:prstGeom prst="rect">
            <a:avLst/>
          </a:prstGeom>
        </p:spPr>
        <p:txBody>
          <a:bodyPr wrap="square">
            <a:spAutoFit/>
          </a:bodyPr>
          <a:lstStyle/>
          <a:p>
            <a:pPr marL="0" lvl="0" indent="0"/>
            <a:r>
              <a:rPr lang="el-GR" sz="2400" dirty="0">
                <a:solidFill>
                  <a:schemeClr val="dk2"/>
                </a:solidFill>
                <a:latin typeface="Calibri"/>
                <a:cs typeface="Calibri"/>
                <a:sym typeface="Calibri"/>
              </a:rPr>
              <a:t>Οι </a:t>
            </a:r>
            <a:r>
              <a:rPr lang="el-GR" sz="2400" b="1" dirty="0">
                <a:solidFill>
                  <a:schemeClr val="dk2"/>
                </a:solidFill>
                <a:latin typeface="Calibri"/>
                <a:cs typeface="Calibri"/>
                <a:sym typeface="Calibri"/>
              </a:rPr>
              <a:t>ΕΠΙΘΥΜΙΕΣ</a:t>
            </a:r>
            <a:r>
              <a:rPr lang="el-GR" sz="2400" dirty="0">
                <a:solidFill>
                  <a:schemeClr val="dk2"/>
                </a:solidFill>
                <a:latin typeface="Calibri"/>
                <a:cs typeface="Calibri"/>
                <a:sym typeface="Calibri"/>
              </a:rPr>
              <a:t> είναι πράγματα που σας αρέσουν αλλά θα μπορούσατε να ζήσετε χωρίς αυτά.</a:t>
            </a:r>
          </a:p>
        </p:txBody>
      </p:sp>
      <p:sp>
        <p:nvSpPr>
          <p:cNvPr id="14" name="CasellaDiTesto 13">
            <a:extLst>
              <a:ext uri="{FF2B5EF4-FFF2-40B4-BE49-F238E27FC236}">
                <a16:creationId xmlns:a16="http://schemas.microsoft.com/office/drawing/2014/main" id="{8E0C7E76-ABAD-455B-9ACD-226D48F18C23}"/>
              </a:ext>
            </a:extLst>
          </p:cNvPr>
          <p:cNvSpPr txBox="1"/>
          <p:nvPr/>
        </p:nvSpPr>
        <p:spPr>
          <a:xfrm>
            <a:off x="405393" y="5546705"/>
            <a:ext cx="12426212" cy="1938992"/>
          </a:xfrm>
          <a:prstGeom prst="rect">
            <a:avLst/>
          </a:prstGeom>
          <a:noFill/>
          <a:ln w="38100">
            <a:solidFill>
              <a:schemeClr val="accent1"/>
            </a:solidFill>
          </a:ln>
        </p:spPr>
        <p:txBody>
          <a:bodyPr wrap="square" rtlCol="0">
            <a:spAutoFit/>
          </a:bodyPr>
          <a:lstStyle/>
          <a:p>
            <a:r>
              <a:rPr lang="el-GR" sz="3200" dirty="0">
                <a:solidFill>
                  <a:schemeClr val="bg2"/>
                </a:solidFill>
                <a:latin typeface="Calibri"/>
                <a:cs typeface="Calibri"/>
              </a:rPr>
              <a:t>Για να εξηγήσουμε στους γονείς πώς μπορούν να διδάξουν στα παιδιά τους τη διαφορά ανάμεσα στις </a:t>
            </a:r>
            <a:r>
              <a:rPr lang="el-GR" sz="3200" b="1" dirty="0">
                <a:solidFill>
                  <a:schemeClr val="accent4"/>
                </a:solidFill>
                <a:latin typeface="Calibri"/>
                <a:cs typeface="Calibri"/>
              </a:rPr>
              <a:t>ΑΝΑΓΚΕΣ</a:t>
            </a:r>
            <a:r>
              <a:rPr lang="el-GR" sz="3200" dirty="0">
                <a:solidFill>
                  <a:schemeClr val="bg2"/>
                </a:solidFill>
                <a:latin typeface="Calibri"/>
                <a:cs typeface="Calibri"/>
              </a:rPr>
              <a:t> και τα </a:t>
            </a:r>
            <a:r>
              <a:rPr lang="el-GR" sz="3200" b="1" dirty="0">
                <a:solidFill>
                  <a:schemeClr val="accent4"/>
                </a:solidFill>
                <a:latin typeface="Calibri"/>
                <a:cs typeface="Calibri"/>
              </a:rPr>
              <a:t>ΕΠΙΘΥΜΙΕΣ</a:t>
            </a:r>
            <a:r>
              <a:rPr lang="el-GR" sz="3200" dirty="0">
                <a:solidFill>
                  <a:schemeClr val="bg2"/>
                </a:solidFill>
                <a:latin typeface="Calibri"/>
                <a:cs typeface="Calibri"/>
              </a:rPr>
              <a:t> ας δούμε το παρακάτω βίντεο: </a:t>
            </a:r>
            <a:r>
              <a:rPr lang="el-GR" sz="3200" dirty="0">
                <a:solidFill>
                  <a:schemeClr val="accent4"/>
                </a:solidFill>
                <a:latin typeface="Calibri"/>
                <a:cs typeface="Calibri"/>
              </a:rPr>
              <a:t>https://youtu.be/J8P3sCooGg0</a:t>
            </a:r>
          </a:p>
          <a:p>
            <a:endParaRPr lang="it-IT" sz="2400" i="1" dirty="0">
              <a:solidFill>
                <a:schemeClr val="tx1"/>
              </a:solidFill>
              <a:latin typeface="Calibri"/>
              <a:cs typeface="Calibri"/>
            </a:endParaRPr>
          </a:p>
        </p:txBody>
      </p:sp>
      <p:sp>
        <p:nvSpPr>
          <p:cNvPr id="15" name="Freccia a destra 14">
            <a:extLst>
              <a:ext uri="{FF2B5EF4-FFF2-40B4-BE49-F238E27FC236}">
                <a16:creationId xmlns:a16="http://schemas.microsoft.com/office/drawing/2014/main" id="{0C1DA29D-3132-4409-85C7-8E49AEED9647}"/>
              </a:ext>
            </a:extLst>
          </p:cNvPr>
          <p:cNvSpPr/>
          <p:nvPr/>
        </p:nvSpPr>
        <p:spPr>
          <a:xfrm>
            <a:off x="421984" y="4247499"/>
            <a:ext cx="745266" cy="38031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7" name="Freccia a destra 16">
            <a:extLst>
              <a:ext uri="{FF2B5EF4-FFF2-40B4-BE49-F238E27FC236}">
                <a16:creationId xmlns:a16="http://schemas.microsoft.com/office/drawing/2014/main" id="{F674F5B2-BE2D-4A36-8149-A96B8B75A23E}"/>
              </a:ext>
            </a:extLst>
          </p:cNvPr>
          <p:cNvSpPr/>
          <p:nvPr/>
        </p:nvSpPr>
        <p:spPr>
          <a:xfrm>
            <a:off x="386449" y="5018043"/>
            <a:ext cx="745266" cy="38031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3074" name="Picture 2" descr="Pile of money">
            <a:extLst>
              <a:ext uri="{FF2B5EF4-FFF2-40B4-BE49-F238E27FC236}">
                <a16:creationId xmlns:a16="http://schemas.microsoft.com/office/drawing/2014/main" id="{A5E51274-6709-4D58-B1CF-E9133B6DDAB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30798" y="1710858"/>
            <a:ext cx="1990725" cy="2381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840305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4" name="Google Shape;64;p3"/>
          <p:cNvSpPr txBox="1">
            <a:spLocks noGrp="1"/>
          </p:cNvSpPr>
          <p:nvPr>
            <p:ph type="body" idx="2"/>
          </p:nvPr>
        </p:nvSpPr>
        <p:spPr>
          <a:xfrm>
            <a:off x="500064" y="657665"/>
            <a:ext cx="12331541" cy="602889"/>
          </a:xfrm>
          <a:prstGeom prst="rect">
            <a:avLst/>
          </a:prstGeom>
          <a:solidFill>
            <a:schemeClr val="dk1"/>
          </a:solidFill>
          <a:ln>
            <a:noFill/>
          </a:ln>
        </p:spPr>
        <p:txBody>
          <a:bodyPr spcFirstLastPara="1" wrap="square" lIns="72000" tIns="45700" rIns="72000" bIns="45700" anchor="ctr" anchorCtr="0">
            <a:noAutofit/>
          </a:bodyPr>
          <a:lstStyle/>
          <a:p>
            <a:pPr marL="0" indent="0" algn="l">
              <a:spcBef>
                <a:spcPts val="0"/>
              </a:spcBef>
            </a:pPr>
            <a:r>
              <a:rPr lang="el-GR"/>
              <a:t>Τα παιδιά προσχολικής ηλικίας</a:t>
            </a:r>
          </a:p>
        </p:txBody>
      </p:sp>
      <p:sp>
        <p:nvSpPr>
          <p:cNvPr id="13" name="Rettangolo 12">
            <a:extLst>
              <a:ext uri="{FF2B5EF4-FFF2-40B4-BE49-F238E27FC236}">
                <a16:creationId xmlns:a16="http://schemas.microsoft.com/office/drawing/2014/main" id="{58FE7FD0-99B8-49FB-B900-55FDEEA3E108}"/>
              </a:ext>
            </a:extLst>
          </p:cNvPr>
          <p:cNvSpPr/>
          <p:nvPr/>
        </p:nvSpPr>
        <p:spPr>
          <a:xfrm>
            <a:off x="500064" y="2380744"/>
            <a:ext cx="6986586" cy="3539430"/>
          </a:xfrm>
          <a:prstGeom prst="rect">
            <a:avLst/>
          </a:prstGeom>
        </p:spPr>
        <p:txBody>
          <a:bodyPr wrap="square">
            <a:spAutoFit/>
          </a:bodyPr>
          <a:lstStyle/>
          <a:p>
            <a:pPr marL="457200" indent="-457200">
              <a:buFont typeface="Arial" panose="020B0604020202020204" pitchFamily="34" charset="0"/>
              <a:buChar char="•"/>
            </a:pPr>
            <a:r>
              <a:rPr lang="el-GR" sz="2800" b="1" u="sng" dirty="0">
                <a:solidFill>
                  <a:schemeClr val="accent2"/>
                </a:solidFill>
                <a:latin typeface="Calibri"/>
                <a:ea typeface="Calibri"/>
                <a:cs typeface="Calibri"/>
                <a:sym typeface="Calibri"/>
              </a:rPr>
              <a:t>ΑΠΟΤΑΜΙΕΥΣΗ:</a:t>
            </a:r>
            <a:r>
              <a:rPr lang="el-GR" sz="2800" b="1" dirty="0">
                <a:solidFill>
                  <a:schemeClr val="accent2"/>
                </a:solidFill>
                <a:latin typeface="Calibri"/>
                <a:ea typeface="Calibri"/>
                <a:cs typeface="Calibri"/>
                <a:sym typeface="Calibri"/>
              </a:rPr>
              <a:t> </a:t>
            </a:r>
            <a:r>
              <a:rPr lang="el-GR" sz="2800" dirty="0">
                <a:solidFill>
                  <a:schemeClr val="bg2"/>
                </a:solidFill>
                <a:latin typeface="Calibri"/>
                <a:ea typeface="Calibri"/>
                <a:cs typeface="Calibri"/>
                <a:sym typeface="Calibri"/>
              </a:rPr>
              <a:t>σε αυτή την ηλικία, τα παιδιά μπορούν να μάθουν να χωρίζουν τα χρήματά τους σε κατηγορίες όπως </a:t>
            </a:r>
            <a:r>
              <a:rPr lang="el-GR" sz="2800" b="1" dirty="0">
                <a:solidFill>
                  <a:schemeClr val="accent4"/>
                </a:solidFill>
                <a:latin typeface="Calibri"/>
                <a:ea typeface="Calibri"/>
                <a:cs typeface="Calibri"/>
                <a:sym typeface="Calibri"/>
              </a:rPr>
              <a:t>"αποταμίευση", "ξόδεμα" </a:t>
            </a:r>
            <a:r>
              <a:rPr lang="el-GR" sz="2800" dirty="0">
                <a:solidFill>
                  <a:schemeClr val="tx1"/>
                </a:solidFill>
                <a:latin typeface="Calibri"/>
                <a:ea typeface="Calibri"/>
                <a:cs typeface="Calibri"/>
                <a:sym typeface="Calibri"/>
              </a:rPr>
              <a:t>και</a:t>
            </a:r>
            <a:r>
              <a:rPr lang="el-GR" sz="2800" b="1" dirty="0">
                <a:solidFill>
                  <a:schemeClr val="accent4"/>
                </a:solidFill>
                <a:latin typeface="Calibri"/>
                <a:ea typeface="Calibri"/>
                <a:cs typeface="Calibri"/>
                <a:sym typeface="Calibri"/>
              </a:rPr>
              <a:t> "μοίρασμα"</a:t>
            </a:r>
          </a:p>
          <a:p>
            <a:endParaRPr lang="en-US" sz="2800" dirty="0">
              <a:solidFill>
                <a:schemeClr val="bg2"/>
              </a:solidFill>
              <a:latin typeface="Calibri"/>
              <a:cs typeface="Calibri"/>
              <a:sym typeface="Calibri"/>
            </a:endParaRPr>
          </a:p>
          <a:p>
            <a:pPr marL="457200" indent="-457200">
              <a:buFont typeface="Arial" panose="020B0604020202020204" pitchFamily="34" charset="0"/>
              <a:buChar char="•"/>
            </a:pPr>
            <a:r>
              <a:rPr lang="el-GR" sz="2800" dirty="0">
                <a:solidFill>
                  <a:schemeClr val="bg2"/>
                </a:solidFill>
                <a:latin typeface="Calibri"/>
                <a:cs typeface="Calibri"/>
                <a:sym typeface="Calibri"/>
              </a:rPr>
              <a:t>Με αυτόν τον τρόπο θα αρχίσουν να μαθαίνουν πώς να καθυστερούν την ικανοποίηση όταν πρόκειται για χρήματα</a:t>
            </a:r>
          </a:p>
        </p:txBody>
      </p:sp>
      <p:pic>
        <p:nvPicPr>
          <p:cNvPr id="1026" name="Picture 2" descr="Money, Finance, Financial, Gold, Coins, Savings, Cash">
            <a:extLst>
              <a:ext uri="{FF2B5EF4-FFF2-40B4-BE49-F238E27FC236}">
                <a16:creationId xmlns:a16="http://schemas.microsoft.com/office/drawing/2014/main" id="{60D835CB-EDD9-4C21-BA72-AEB51532E0B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09679" y="2447300"/>
            <a:ext cx="3702595" cy="2611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368003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4" name="Google Shape;64;p3"/>
          <p:cNvSpPr txBox="1">
            <a:spLocks noGrp="1"/>
          </p:cNvSpPr>
          <p:nvPr>
            <p:ph type="body" idx="2"/>
          </p:nvPr>
        </p:nvSpPr>
        <p:spPr>
          <a:xfrm>
            <a:off x="500064" y="657665"/>
            <a:ext cx="12331541" cy="602889"/>
          </a:xfrm>
          <a:prstGeom prst="rect">
            <a:avLst/>
          </a:prstGeom>
          <a:solidFill>
            <a:schemeClr val="dk1"/>
          </a:solidFill>
          <a:ln>
            <a:noFill/>
          </a:ln>
        </p:spPr>
        <p:txBody>
          <a:bodyPr spcFirstLastPara="1" wrap="square" lIns="72000" tIns="45700" rIns="72000" bIns="45700" anchor="ctr" anchorCtr="0">
            <a:noAutofit/>
          </a:bodyPr>
          <a:lstStyle/>
          <a:p>
            <a:pPr marL="0" indent="0" algn="l">
              <a:spcBef>
                <a:spcPts val="0"/>
              </a:spcBef>
            </a:pPr>
            <a:r>
              <a:rPr lang="el-GR"/>
              <a:t>Σχολική ηλικία</a:t>
            </a:r>
          </a:p>
        </p:txBody>
      </p:sp>
      <p:sp>
        <p:nvSpPr>
          <p:cNvPr id="14" name="Rettangolo 13">
            <a:extLst>
              <a:ext uri="{FF2B5EF4-FFF2-40B4-BE49-F238E27FC236}">
                <a16:creationId xmlns:a16="http://schemas.microsoft.com/office/drawing/2014/main" id="{03EF96AE-D67B-47AD-A20D-EDB355CB8C62}"/>
              </a:ext>
            </a:extLst>
          </p:cNvPr>
          <p:cNvSpPr/>
          <p:nvPr/>
        </p:nvSpPr>
        <p:spPr>
          <a:xfrm>
            <a:off x="813422" y="1655779"/>
            <a:ext cx="8178178" cy="2677656"/>
          </a:xfrm>
          <a:prstGeom prst="rect">
            <a:avLst/>
          </a:prstGeom>
        </p:spPr>
        <p:txBody>
          <a:bodyPr wrap="square">
            <a:spAutoFit/>
          </a:bodyPr>
          <a:lstStyle/>
          <a:p>
            <a:pPr marL="342900" indent="-342900">
              <a:buFont typeface="Arial" panose="020B0604020202020204" pitchFamily="34" charset="0"/>
              <a:buChar char="•"/>
            </a:pPr>
            <a:r>
              <a:rPr lang="el-GR" sz="2400" b="1" dirty="0">
                <a:solidFill>
                  <a:schemeClr val="accent6"/>
                </a:solidFill>
                <a:latin typeface="Calibri"/>
                <a:cs typeface="Calibri"/>
                <a:sym typeface="Calibri"/>
              </a:rPr>
              <a:t>6 - 12 ΕΤΩΝ </a:t>
            </a:r>
            <a:r>
              <a:rPr lang="el-GR" sz="2400" b="1" dirty="0">
                <a:solidFill>
                  <a:schemeClr val="accent4"/>
                </a:solidFill>
                <a:latin typeface="Calibri"/>
                <a:cs typeface="Calibri"/>
                <a:sym typeface="Calibri"/>
              </a:rPr>
              <a:t>που κερδίζουν ΧΑΡΤΖΙΛΙΚΙ</a:t>
            </a:r>
            <a:r>
              <a:rPr lang="el-GR" sz="2400" b="1" dirty="0">
                <a:solidFill>
                  <a:schemeClr val="bg2"/>
                </a:solidFill>
                <a:latin typeface="Calibri"/>
                <a:cs typeface="Calibri"/>
                <a:sym typeface="Calibri"/>
              </a:rPr>
              <a:t>. </a:t>
            </a:r>
            <a:r>
              <a:rPr lang="el-GR" sz="2400" dirty="0">
                <a:solidFill>
                  <a:schemeClr val="bg2"/>
                </a:solidFill>
                <a:latin typeface="Calibri"/>
                <a:cs typeface="Calibri"/>
                <a:sym typeface="Calibri"/>
              </a:rPr>
              <a:t>Αυτή είναι η κατάλληλη ηλικία για να αρχίσουν να μαθαίνουν ότι τα χρήματα κερδίζονται και είναι περιορισμένης ποσότητας. </a:t>
            </a:r>
          </a:p>
          <a:p>
            <a:pPr marL="342900" indent="-342900">
              <a:buFont typeface="Arial" panose="020B0604020202020204" pitchFamily="34" charset="0"/>
              <a:buChar char="•"/>
            </a:pPr>
            <a:r>
              <a:rPr lang="el-GR" sz="2400" dirty="0">
                <a:solidFill>
                  <a:schemeClr val="bg2"/>
                </a:solidFill>
                <a:latin typeface="Calibri"/>
                <a:cs typeface="Calibri"/>
                <a:sym typeface="Calibri"/>
              </a:rPr>
              <a:t>Είναι χρήσιμο να βοηθήσετε τα παιδιά να κατανοήσουν ότι για να αποκτήσουν μικρά χρηματικά ποσά είναι απαραίτητο να κάνουν μικρές εργασίες. Αυτό τα βοηθά να κατανοήσουν τη σχέση μεταξύ εργασίας και χρημάτων.</a:t>
            </a:r>
          </a:p>
        </p:txBody>
      </p:sp>
      <p:sp>
        <p:nvSpPr>
          <p:cNvPr id="9" name="CasellaDiTesto 8">
            <a:extLst>
              <a:ext uri="{FF2B5EF4-FFF2-40B4-BE49-F238E27FC236}">
                <a16:creationId xmlns:a16="http://schemas.microsoft.com/office/drawing/2014/main" id="{F87DF81B-7DC6-441C-896A-5ADDB8FC7013}"/>
              </a:ext>
            </a:extLst>
          </p:cNvPr>
          <p:cNvSpPr txBox="1"/>
          <p:nvPr/>
        </p:nvSpPr>
        <p:spPr>
          <a:xfrm>
            <a:off x="500064" y="4368383"/>
            <a:ext cx="11992131" cy="2416687"/>
          </a:xfrm>
          <a:prstGeom prst="rect">
            <a:avLst/>
          </a:prstGeom>
          <a:noFill/>
        </p:spPr>
        <p:txBody>
          <a:bodyPr wrap="square" rtlCol="0">
            <a:spAutoFit/>
          </a:bodyPr>
          <a:lstStyle/>
          <a:p>
            <a:pPr>
              <a:lnSpc>
                <a:spcPct val="150000"/>
              </a:lnSpc>
            </a:pPr>
            <a:r>
              <a:rPr lang="el-GR" sz="2400" dirty="0">
                <a:solidFill>
                  <a:schemeClr val="tx1"/>
                </a:solidFill>
                <a:latin typeface="Calibri" panose="020F0502020204030204" pitchFamily="34" charset="0"/>
                <a:cs typeface="Calibri" panose="020F0502020204030204" pitchFamily="34" charset="0"/>
              </a:rPr>
              <a:t>ΧΡΗΣΙΜΟΙ ΣΥΝΔΕΣΜΟΙ: </a:t>
            </a:r>
            <a:r>
              <a:rPr lang="el-GR" sz="2400" dirty="0">
                <a:solidFill>
                  <a:schemeClr val="tx1"/>
                </a:solidFill>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https://myboredtoddler.com/counting-activities-for-toddlers/</a:t>
            </a:r>
            <a:r>
              <a:rPr lang="el-GR" sz="2400" dirty="0">
                <a:solidFill>
                  <a:schemeClr val="tx1"/>
                </a:solidFill>
                <a:latin typeface="Calibri" panose="020F0502020204030204" pitchFamily="34" charset="0"/>
                <a:cs typeface="Calibri" panose="020F0502020204030204" pitchFamily="34" charset="0"/>
              </a:rPr>
              <a:t> πολλά παιχνίδια που μπορείτε να παίξετε με τα παιδιά για να τους διδάξετε μαθηματικά</a:t>
            </a:r>
          </a:p>
          <a:p>
            <a:pPr>
              <a:lnSpc>
                <a:spcPct val="150000"/>
              </a:lnSpc>
            </a:pPr>
            <a:r>
              <a:rPr lang="el-GR" sz="2400" dirty="0">
                <a:solidFill>
                  <a:schemeClr val="tx1"/>
                </a:solidFill>
                <a:latin typeface="Calibri" panose="020F0502020204030204" pitchFamily="34" charset="0"/>
                <a:cs typeface="Calibri" panose="020F0502020204030204" pitchFamily="34" charset="0"/>
              </a:rPr>
              <a:t>https://www.youtube.com/watch?v=gWT2m08lSfk ένα πολύ ενδιαφέρον βίντεο γεμάτο συμβουλές! </a:t>
            </a:r>
          </a:p>
          <a:p>
            <a:pPr algn="ctr">
              <a:lnSpc>
                <a:spcPct val="150000"/>
              </a:lnSpc>
            </a:pPr>
            <a:r>
              <a:rPr lang="el-GR" sz="3200" b="1" dirty="0">
                <a:solidFill>
                  <a:srgbClr val="FF0000"/>
                </a:solidFill>
                <a:latin typeface="Calibri" panose="020F0502020204030204" pitchFamily="34" charset="0"/>
                <a:cs typeface="Calibri" panose="020F0502020204030204" pitchFamily="34" charset="0"/>
              </a:rPr>
              <a:t>ΒΙΒΛΙΑ ΚΟΜΙΚΣ Money </a:t>
            </a:r>
            <a:r>
              <a:rPr lang="el-GR" sz="3200" b="1" dirty="0" err="1">
                <a:solidFill>
                  <a:srgbClr val="FF0000"/>
                </a:solidFill>
                <a:latin typeface="Calibri" panose="020F0502020204030204" pitchFamily="34" charset="0"/>
                <a:cs typeface="Calibri" panose="020F0502020204030204" pitchFamily="34" charset="0"/>
              </a:rPr>
              <a:t>Matters</a:t>
            </a:r>
            <a:r>
              <a:rPr lang="el-GR" sz="3200" b="1" dirty="0">
                <a:solidFill>
                  <a:srgbClr val="FF0000"/>
                </a:solidFill>
                <a:latin typeface="Calibri" panose="020F0502020204030204" pitchFamily="34" charset="0"/>
                <a:cs typeface="Calibri" panose="020F0502020204030204" pitchFamily="34" charset="0"/>
              </a:rPr>
              <a:t>!</a:t>
            </a:r>
          </a:p>
        </p:txBody>
      </p:sp>
      <p:pic>
        <p:nvPicPr>
          <p:cNvPr id="2050" name="Picture 2" descr="Grow our money">
            <a:extLst>
              <a:ext uri="{FF2B5EF4-FFF2-40B4-BE49-F238E27FC236}">
                <a16:creationId xmlns:a16="http://schemas.microsoft.com/office/drawing/2014/main" id="{091EE8D9-6FE0-4CEB-8584-3DD7FA06E00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78142" y="1556544"/>
            <a:ext cx="2515849" cy="25158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48276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6"/>
        <p:cNvGrpSpPr/>
        <p:nvPr/>
      </p:nvGrpSpPr>
      <p:grpSpPr>
        <a:xfrm>
          <a:off x="0" y="0"/>
          <a:ext cx="0" cy="0"/>
          <a:chOff x="0" y="0"/>
          <a:chExt cx="0" cy="0"/>
        </a:xfrm>
      </p:grpSpPr>
      <p:sp>
        <p:nvSpPr>
          <p:cNvPr id="58" name="Google Shape;58;p2"/>
          <p:cNvSpPr txBox="1">
            <a:spLocks noGrp="1"/>
          </p:cNvSpPr>
          <p:nvPr>
            <p:ph type="title"/>
          </p:nvPr>
        </p:nvSpPr>
        <p:spPr>
          <a:xfrm>
            <a:off x="502500" y="432159"/>
            <a:ext cx="12330000" cy="720000"/>
          </a:xfrm>
          <a:prstGeom prst="rect">
            <a:avLst/>
          </a:prstGeom>
          <a:noFill/>
          <a:ln>
            <a:noFill/>
          </a:ln>
        </p:spPr>
        <p:txBody>
          <a:bodyPr spcFirstLastPara="1" wrap="square" lIns="72000" tIns="45700" rIns="72000" bIns="45700" anchor="ctr" anchorCtr="0">
            <a:normAutofit/>
          </a:bodyPr>
          <a:lstStyle/>
          <a:p>
            <a:pPr marL="0" lvl="0" indent="0" algn="l" rtl="0">
              <a:lnSpc>
                <a:spcPct val="90000"/>
              </a:lnSpc>
              <a:spcBef>
                <a:spcPts val="0"/>
              </a:spcBef>
              <a:spcAft>
                <a:spcPts val="0"/>
              </a:spcAft>
              <a:buClr>
                <a:schemeClr val="accent2"/>
              </a:buClr>
              <a:buSzPts val="2800"/>
              <a:buFont typeface="Calibri"/>
              <a:buNone/>
            </a:pPr>
            <a:r>
              <a:rPr lang="el-GR" sz="3200" dirty="0"/>
              <a:t>Ενότητα 5 Σχεδιάγραμμα της συνεδρίας</a:t>
            </a:r>
          </a:p>
        </p:txBody>
      </p:sp>
      <p:sp>
        <p:nvSpPr>
          <p:cNvPr id="2" name="Connettore 1">
            <a:extLst>
              <a:ext uri="{FF2B5EF4-FFF2-40B4-BE49-F238E27FC236}">
                <a16:creationId xmlns:a16="http://schemas.microsoft.com/office/drawing/2014/main" id="{D4505736-DA6F-4373-AB74-D691263AA853}"/>
              </a:ext>
            </a:extLst>
          </p:cNvPr>
          <p:cNvSpPr/>
          <p:nvPr/>
        </p:nvSpPr>
        <p:spPr>
          <a:xfrm>
            <a:off x="761571" y="1283787"/>
            <a:ext cx="2038662" cy="1843791"/>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000">
                <a:solidFill>
                  <a:schemeClr val="tx1"/>
                </a:solidFill>
              </a:rPr>
              <a:t>Προθέρμανση</a:t>
            </a:r>
          </a:p>
        </p:txBody>
      </p:sp>
      <p:sp>
        <p:nvSpPr>
          <p:cNvPr id="3" name="Freccia a destra 2">
            <a:extLst>
              <a:ext uri="{FF2B5EF4-FFF2-40B4-BE49-F238E27FC236}">
                <a16:creationId xmlns:a16="http://schemas.microsoft.com/office/drawing/2014/main" id="{6E42652B-8D89-4D22-B095-54241EABF7F2}"/>
              </a:ext>
            </a:extLst>
          </p:cNvPr>
          <p:cNvSpPr/>
          <p:nvPr/>
        </p:nvSpPr>
        <p:spPr>
          <a:xfrm>
            <a:off x="3108156" y="1746358"/>
            <a:ext cx="829239" cy="366215"/>
          </a:xfrm>
          <a:prstGeom prst="right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 name="Connettore 4">
            <a:extLst>
              <a:ext uri="{FF2B5EF4-FFF2-40B4-BE49-F238E27FC236}">
                <a16:creationId xmlns:a16="http://schemas.microsoft.com/office/drawing/2014/main" id="{36FFB5A5-EDCD-4603-A83C-7287028CD8EF}"/>
              </a:ext>
            </a:extLst>
          </p:cNvPr>
          <p:cNvSpPr/>
          <p:nvPr/>
        </p:nvSpPr>
        <p:spPr>
          <a:xfrm>
            <a:off x="4952799" y="1120466"/>
            <a:ext cx="2625872" cy="2335656"/>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600" dirty="0">
                <a:solidFill>
                  <a:schemeClr val="tx1"/>
                </a:solidFill>
              </a:rPr>
              <a:t>ΑΡΙΘΜΗΤΙΣΜΟΣ ΚΑΙ Η ΣΗΜΑΣΙΑ ΤΟΥ ΣΤΟΝ ΟΙΚΟΝΟΜΙΚΟ ΑΛΦΑΒΗΤΙΣΜΟ</a:t>
            </a:r>
          </a:p>
        </p:txBody>
      </p:sp>
      <p:sp>
        <p:nvSpPr>
          <p:cNvPr id="11" name="Connettore 10">
            <a:extLst>
              <a:ext uri="{FF2B5EF4-FFF2-40B4-BE49-F238E27FC236}">
                <a16:creationId xmlns:a16="http://schemas.microsoft.com/office/drawing/2014/main" id="{4F090244-3662-4ED4-9C2C-5E068D659839}"/>
              </a:ext>
            </a:extLst>
          </p:cNvPr>
          <p:cNvSpPr/>
          <p:nvPr/>
        </p:nvSpPr>
        <p:spPr>
          <a:xfrm>
            <a:off x="4952800" y="4652205"/>
            <a:ext cx="2038662" cy="1843791"/>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90000"/>
              </a:lnSpc>
              <a:buClr>
                <a:schemeClr val="lt2"/>
              </a:buClr>
              <a:buSzPts val="2400"/>
            </a:pPr>
            <a:r>
              <a:rPr lang="el-GR" sz="1600">
                <a:solidFill>
                  <a:schemeClr val="tx1"/>
                </a:solidFill>
              </a:rPr>
              <a:t>ΟΙ ΓΟΝΕΙΣ ΩΣ ΔΑΣΚΑΛΟΙ ΟΙΚΟΝΟΜΙΚΩΝ</a:t>
            </a:r>
          </a:p>
        </p:txBody>
      </p:sp>
      <p:sp>
        <p:nvSpPr>
          <p:cNvPr id="18" name="Connettore 17">
            <a:extLst>
              <a:ext uri="{FF2B5EF4-FFF2-40B4-BE49-F238E27FC236}">
                <a16:creationId xmlns:a16="http://schemas.microsoft.com/office/drawing/2014/main" id="{3A55E4A5-A37B-4FA9-96C4-2E9BB00F6BAC}"/>
              </a:ext>
            </a:extLst>
          </p:cNvPr>
          <p:cNvSpPr/>
          <p:nvPr/>
        </p:nvSpPr>
        <p:spPr>
          <a:xfrm>
            <a:off x="9918980" y="432159"/>
            <a:ext cx="2913520" cy="2534971"/>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600" dirty="0">
                <a:solidFill>
                  <a:schemeClr val="tx1"/>
                </a:solidFill>
              </a:rPr>
              <a:t>ΠΏΣ ΜΠΟΡΟΥΝ ΟΙ ΑΝΘΡΩΠΟΙ ΝΑ ΕΝΤΟΠΙΣΟΥΝ ΑΡΙΘΜΗΤΙΚΕΣ ΠΡΟΚΛΗΣΕΙΣ;</a:t>
            </a:r>
          </a:p>
        </p:txBody>
      </p:sp>
      <p:sp>
        <p:nvSpPr>
          <p:cNvPr id="23" name="Freccia a destra 22">
            <a:extLst>
              <a:ext uri="{FF2B5EF4-FFF2-40B4-BE49-F238E27FC236}">
                <a16:creationId xmlns:a16="http://schemas.microsoft.com/office/drawing/2014/main" id="{B7D335E6-5E5F-409D-9183-6C6576333BBA}"/>
              </a:ext>
            </a:extLst>
          </p:cNvPr>
          <p:cNvSpPr/>
          <p:nvPr/>
        </p:nvSpPr>
        <p:spPr>
          <a:xfrm>
            <a:off x="8268226" y="1824723"/>
            <a:ext cx="829239" cy="441025"/>
          </a:xfrm>
          <a:prstGeom prst="right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5" name="Freccia a destra 24">
            <a:extLst>
              <a:ext uri="{FF2B5EF4-FFF2-40B4-BE49-F238E27FC236}">
                <a16:creationId xmlns:a16="http://schemas.microsoft.com/office/drawing/2014/main" id="{90338868-3A70-4C3B-B407-F3F31EAC636B}"/>
              </a:ext>
            </a:extLst>
          </p:cNvPr>
          <p:cNvSpPr/>
          <p:nvPr/>
        </p:nvSpPr>
        <p:spPr>
          <a:xfrm rot="5400000">
            <a:off x="10988732" y="3423902"/>
            <a:ext cx="884868" cy="495622"/>
          </a:xfrm>
          <a:prstGeom prst="right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7" name="Freccia a destra 26">
            <a:extLst>
              <a:ext uri="{FF2B5EF4-FFF2-40B4-BE49-F238E27FC236}">
                <a16:creationId xmlns:a16="http://schemas.microsoft.com/office/drawing/2014/main" id="{53BAD714-7E83-49DA-B616-101F152DB616}"/>
              </a:ext>
            </a:extLst>
          </p:cNvPr>
          <p:cNvSpPr/>
          <p:nvPr/>
        </p:nvSpPr>
        <p:spPr>
          <a:xfrm rot="10800000">
            <a:off x="8445090" y="5265754"/>
            <a:ext cx="829239" cy="415223"/>
          </a:xfrm>
          <a:prstGeom prst="right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8" name="Connettore 27">
            <a:extLst>
              <a:ext uri="{FF2B5EF4-FFF2-40B4-BE49-F238E27FC236}">
                <a16:creationId xmlns:a16="http://schemas.microsoft.com/office/drawing/2014/main" id="{5A1E72A2-BD4A-4AF2-880C-D6BDE80FA42F}"/>
              </a:ext>
            </a:extLst>
          </p:cNvPr>
          <p:cNvSpPr/>
          <p:nvPr/>
        </p:nvSpPr>
        <p:spPr>
          <a:xfrm>
            <a:off x="10058400" y="4638588"/>
            <a:ext cx="2200235" cy="1843791"/>
          </a:xfrm>
          <a:prstGeom prst="flowChartConnector">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800" b="1">
                <a:solidFill>
                  <a:schemeClr val="accent2"/>
                </a:solidFill>
              </a:rPr>
              <a:t>ΔΙΑΛΕΙΜΜΑ</a:t>
            </a:r>
          </a:p>
        </p:txBody>
      </p:sp>
      <p:sp>
        <p:nvSpPr>
          <p:cNvPr id="30" name="Freccia a destra 29">
            <a:extLst>
              <a:ext uri="{FF2B5EF4-FFF2-40B4-BE49-F238E27FC236}">
                <a16:creationId xmlns:a16="http://schemas.microsoft.com/office/drawing/2014/main" id="{15348B61-BDDB-4EE9-A1A7-A065AAC96B74}"/>
              </a:ext>
            </a:extLst>
          </p:cNvPr>
          <p:cNvSpPr/>
          <p:nvPr/>
        </p:nvSpPr>
        <p:spPr>
          <a:xfrm rot="10800000">
            <a:off x="3201599" y="5594659"/>
            <a:ext cx="967130" cy="366216"/>
          </a:xfrm>
          <a:prstGeom prst="right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Rettangolo 9">
            <a:extLst>
              <a:ext uri="{FF2B5EF4-FFF2-40B4-BE49-F238E27FC236}">
                <a16:creationId xmlns:a16="http://schemas.microsoft.com/office/drawing/2014/main" id="{0466F263-3964-4F2F-8758-D4C53813B40D}"/>
              </a:ext>
            </a:extLst>
          </p:cNvPr>
          <p:cNvSpPr/>
          <p:nvPr/>
        </p:nvSpPr>
        <p:spPr>
          <a:xfrm>
            <a:off x="1060229" y="5391824"/>
            <a:ext cx="1723868" cy="696855"/>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3600" b="1">
                <a:solidFill>
                  <a:schemeClr val="bg1"/>
                </a:solidFill>
              </a:rPr>
              <a:t>ΤΕΛΟΣ</a:t>
            </a:r>
          </a:p>
        </p:txBody>
      </p:sp>
    </p:spTree>
    <p:extLst>
      <p:ext uri="{BB962C8B-B14F-4D97-AF65-F5344CB8AC3E}">
        <p14:creationId xmlns:p14="http://schemas.microsoft.com/office/powerpoint/2010/main" val="137469128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4" name="Google Shape;64;p3"/>
          <p:cNvSpPr txBox="1">
            <a:spLocks noGrp="1"/>
          </p:cNvSpPr>
          <p:nvPr>
            <p:ph type="body" idx="2"/>
          </p:nvPr>
        </p:nvSpPr>
        <p:spPr>
          <a:xfrm>
            <a:off x="545433" y="513258"/>
            <a:ext cx="12589238" cy="602889"/>
          </a:xfrm>
          <a:prstGeom prst="rect">
            <a:avLst/>
          </a:prstGeom>
          <a:solidFill>
            <a:schemeClr val="dk1"/>
          </a:solidFill>
          <a:ln>
            <a:noFill/>
          </a:ln>
        </p:spPr>
        <p:txBody>
          <a:bodyPr spcFirstLastPara="1" wrap="square" lIns="72000" tIns="45700" rIns="72000" bIns="45700" anchor="ctr" anchorCtr="0">
            <a:noAutofit/>
          </a:bodyPr>
          <a:lstStyle/>
          <a:p>
            <a:pPr marL="0" indent="0">
              <a:spcBef>
                <a:spcPts val="0"/>
              </a:spcBef>
            </a:pPr>
            <a:r>
              <a:rPr lang="el-GR"/>
              <a:t>Σχολική ηλικία </a:t>
            </a:r>
          </a:p>
        </p:txBody>
      </p:sp>
      <p:sp>
        <p:nvSpPr>
          <p:cNvPr id="3" name="Segnaposto testo 2">
            <a:extLst>
              <a:ext uri="{FF2B5EF4-FFF2-40B4-BE49-F238E27FC236}">
                <a16:creationId xmlns:a16="http://schemas.microsoft.com/office/drawing/2014/main" id="{B8F40E46-70FC-46AA-9242-111FD5A61DD0}"/>
              </a:ext>
            </a:extLst>
          </p:cNvPr>
          <p:cNvSpPr>
            <a:spLocks noGrp="1"/>
          </p:cNvSpPr>
          <p:nvPr>
            <p:ph type="body" idx="1"/>
          </p:nvPr>
        </p:nvSpPr>
        <p:spPr>
          <a:xfrm>
            <a:off x="426892" y="1256076"/>
            <a:ext cx="12404573" cy="4936177"/>
          </a:xfrm>
        </p:spPr>
        <p:txBody>
          <a:bodyPr/>
          <a:lstStyle/>
          <a:p>
            <a:pPr indent="-457200" algn="l">
              <a:buClr>
                <a:schemeClr val="tx1"/>
              </a:buClr>
              <a:buFont typeface="Arial" panose="020B0604020202020204" pitchFamily="34" charset="0"/>
              <a:buChar char="•"/>
            </a:pPr>
            <a:r>
              <a:rPr lang="el-GR" sz="2800" dirty="0">
                <a:latin typeface="Calibri" panose="020F0502020204030204" pitchFamily="34" charset="0"/>
                <a:cs typeface="Calibri" panose="020F0502020204030204" pitchFamily="34" charset="0"/>
                <a:sym typeface="Arial"/>
              </a:rPr>
              <a:t>Τα παιδιά </a:t>
            </a:r>
            <a:r>
              <a:rPr lang="el-GR" sz="2800" b="1" dirty="0">
                <a:solidFill>
                  <a:schemeClr val="accent6"/>
                </a:solidFill>
                <a:latin typeface="Calibri" panose="020F0502020204030204" pitchFamily="34" charset="0"/>
                <a:cs typeface="Calibri" panose="020F0502020204030204" pitchFamily="34" charset="0"/>
                <a:sym typeface="Arial"/>
              </a:rPr>
              <a:t>ΗΛΙΚΙΑΣ 6 - 12 ΕΤΩΝ </a:t>
            </a:r>
            <a:r>
              <a:rPr lang="el-GR" sz="2800" dirty="0">
                <a:latin typeface="Calibri" panose="020F0502020204030204" pitchFamily="34" charset="0"/>
                <a:cs typeface="Calibri" panose="020F0502020204030204" pitchFamily="34" charset="0"/>
                <a:sym typeface="Arial"/>
              </a:rPr>
              <a:t>στο δημοτικό σχολείο μαθαίνουν να προσθέτουν, να αφαιρούν, </a:t>
            </a:r>
            <a:r>
              <a:rPr lang="el-GR" sz="2800" b="1" dirty="0">
                <a:solidFill>
                  <a:schemeClr val="accent4"/>
                </a:solidFill>
                <a:latin typeface="Calibri" panose="020F0502020204030204" pitchFamily="34" charset="0"/>
                <a:cs typeface="Calibri" panose="020F0502020204030204" pitchFamily="34" charset="0"/>
                <a:sym typeface="Arial"/>
              </a:rPr>
              <a:t>να πολλαπλασιάζουν και να διαιρούν. </a:t>
            </a:r>
          </a:p>
          <a:p>
            <a:pPr indent="-457200" algn="l">
              <a:buClr>
                <a:schemeClr val="tx1"/>
              </a:buClr>
              <a:buFont typeface="Arial" panose="020B0604020202020204" pitchFamily="34" charset="0"/>
              <a:buChar char="•"/>
            </a:pPr>
            <a:r>
              <a:rPr lang="el-GR" sz="2800" dirty="0">
                <a:latin typeface="Calibri" panose="020F0502020204030204" pitchFamily="34" charset="0"/>
                <a:cs typeface="Calibri" panose="020F0502020204030204" pitchFamily="34" charset="0"/>
              </a:rPr>
              <a:t>Αυτή είναι η περίοδος που τα παιδιά μπορούν να </a:t>
            </a:r>
            <a:r>
              <a:rPr lang="el-GR" sz="2800" b="1" dirty="0">
                <a:solidFill>
                  <a:schemeClr val="accent4"/>
                </a:solidFill>
                <a:latin typeface="Calibri" panose="020F0502020204030204" pitchFamily="34" charset="0"/>
                <a:cs typeface="Calibri" panose="020F0502020204030204" pitchFamily="34" charset="0"/>
              </a:rPr>
              <a:t>διαχειρίζονται μικρά χρηματικά ποσά </a:t>
            </a:r>
            <a:r>
              <a:rPr lang="el-GR" sz="2800" dirty="0">
                <a:latin typeface="Calibri" panose="020F0502020204030204" pitchFamily="34" charset="0"/>
                <a:cs typeface="Calibri" panose="020F0502020204030204" pitchFamily="34" charset="0"/>
              </a:rPr>
              <a:t>και να παρακολουθούν τις μικρές αγορές τους.</a:t>
            </a:r>
            <a:r>
              <a:rPr lang="el-GR" sz="2800" dirty="0">
                <a:solidFill>
                  <a:schemeClr val="dk1"/>
                </a:solidFill>
                <a:latin typeface="Calibri" panose="020F0502020204030204" pitchFamily="34" charset="0"/>
                <a:cs typeface="Calibri" panose="020F0502020204030204" pitchFamily="34" charset="0"/>
              </a:rPr>
              <a:t> </a:t>
            </a:r>
          </a:p>
          <a:p>
            <a:pPr indent="-457200" algn="l">
              <a:buClr>
                <a:schemeClr val="tx1"/>
              </a:buClr>
              <a:buFont typeface="Arial" panose="020B0604020202020204" pitchFamily="34" charset="0"/>
              <a:buChar char="•"/>
            </a:pPr>
            <a:r>
              <a:rPr lang="el-GR" sz="2800" dirty="0">
                <a:solidFill>
                  <a:schemeClr val="dk1"/>
                </a:solidFill>
                <a:latin typeface="Calibri" panose="020F0502020204030204" pitchFamily="34" charset="0"/>
                <a:cs typeface="Calibri" panose="020F0502020204030204" pitchFamily="34" charset="0"/>
              </a:rPr>
              <a:t>Χρήσιμο πράγμα που μπορείτε να κάνετε με τα παιδιά:</a:t>
            </a:r>
          </a:p>
          <a:p>
            <a:pPr indent="-457200" algn="l">
              <a:buClr>
                <a:schemeClr val="tx1"/>
              </a:buClr>
              <a:buFont typeface="Arial" panose="020B0604020202020204" pitchFamily="34" charset="0"/>
              <a:buChar char="•"/>
            </a:pPr>
            <a:endParaRPr lang="en-US" sz="2800" dirty="0">
              <a:solidFill>
                <a:schemeClr val="dk1"/>
              </a:solidFill>
              <a:latin typeface="Calibri" panose="020F0502020204030204" pitchFamily="34" charset="0"/>
              <a:cs typeface="Calibri" panose="020F0502020204030204" pitchFamily="34" charset="0"/>
            </a:endParaRPr>
          </a:p>
          <a:p>
            <a:pPr marL="1363663" lvl="1" indent="-457200">
              <a:buClr>
                <a:schemeClr val="tx1"/>
              </a:buClr>
              <a:buFont typeface="Wingdings" panose="05000000000000000000" pitchFamily="2" charset="2"/>
              <a:buChar char="v"/>
            </a:pPr>
            <a:r>
              <a:rPr lang="el-GR" sz="2800" dirty="0">
                <a:solidFill>
                  <a:schemeClr val="tx1"/>
                </a:solidFill>
                <a:latin typeface="Calibri" panose="020F0502020204030204" pitchFamily="34" charset="0"/>
                <a:cs typeface="Calibri" panose="020F0502020204030204" pitchFamily="34" charset="0"/>
              </a:rPr>
              <a:t>να τους δίνετε μικρά ποσά ή χαρτζιλίκι</a:t>
            </a:r>
          </a:p>
          <a:p>
            <a:pPr marL="1363663" lvl="1" indent="-457200">
              <a:buClr>
                <a:schemeClr val="tx1"/>
              </a:buClr>
              <a:buFont typeface="Wingdings" panose="05000000000000000000" pitchFamily="2" charset="2"/>
              <a:buChar char="v"/>
            </a:pPr>
            <a:r>
              <a:rPr lang="el-GR" sz="2800" dirty="0">
                <a:solidFill>
                  <a:schemeClr val="tx1"/>
                </a:solidFill>
                <a:latin typeface="Calibri" panose="020F0502020204030204" pitchFamily="34" charset="0"/>
                <a:cs typeface="Calibri" panose="020F0502020204030204" pitchFamily="34" charset="0"/>
              </a:rPr>
              <a:t>να τα βοηθήσετε να κατανοήσουν γραπτά σχέδια δαπανών ή προϋπολογισμούς</a:t>
            </a:r>
          </a:p>
          <a:p>
            <a:pPr marL="1363663" lvl="1" indent="-457200">
              <a:buClr>
                <a:schemeClr val="tx1"/>
              </a:buClr>
              <a:buFont typeface="Wingdings" panose="05000000000000000000" pitchFamily="2" charset="2"/>
              <a:buChar char="v"/>
            </a:pPr>
            <a:r>
              <a:rPr lang="el-GR" sz="2800" dirty="0">
                <a:latin typeface="Calibri" panose="020F0502020204030204" pitchFamily="34" charset="0"/>
                <a:cs typeface="Calibri" panose="020F0502020204030204" pitchFamily="34" charset="0"/>
              </a:rPr>
              <a:t>να τα ενθαρρύνετε να παρακολουθούν τα χρήματά τους και να ξοδεύουν για τις </a:t>
            </a:r>
            <a:r>
              <a:rPr lang="el-GR" sz="2800" dirty="0">
                <a:solidFill>
                  <a:schemeClr val="accent4"/>
                </a:solidFill>
                <a:latin typeface="Calibri" panose="020F0502020204030204" pitchFamily="34" charset="0"/>
                <a:cs typeface="Calibri" panose="020F0502020204030204" pitchFamily="34" charset="0"/>
              </a:rPr>
              <a:t>ανάγκες</a:t>
            </a:r>
            <a:r>
              <a:rPr lang="en-US" sz="2800" dirty="0">
                <a:solidFill>
                  <a:schemeClr val="accent4"/>
                </a:solidFill>
                <a:latin typeface="Calibri" panose="020F0502020204030204" pitchFamily="34" charset="0"/>
                <a:cs typeface="Calibri" panose="020F0502020204030204" pitchFamily="34" charset="0"/>
              </a:rPr>
              <a:t> </a:t>
            </a:r>
            <a:r>
              <a:rPr lang="el-GR" sz="2800" dirty="0">
                <a:solidFill>
                  <a:schemeClr val="accent4"/>
                </a:solidFill>
                <a:latin typeface="Calibri" panose="020F0502020204030204" pitchFamily="34" charset="0"/>
                <a:cs typeface="Calibri" panose="020F0502020204030204" pitchFamily="34" charset="0"/>
              </a:rPr>
              <a:t>κ</a:t>
            </a:r>
            <a:r>
              <a:rPr lang="el-GR" sz="2800" dirty="0">
                <a:solidFill>
                  <a:schemeClr val="accent4"/>
                </a:solidFill>
                <a:latin typeface="Calibri" panose="020F0502020204030204" pitchFamily="34" charset="0"/>
                <a:cs typeface="Calibri" panose="020F0502020204030204" pitchFamily="34" charset="0"/>
                <a:sym typeface="Calibri"/>
              </a:rPr>
              <a:t>αι τις επιθυμίες τους  </a:t>
            </a:r>
          </a:p>
          <a:p>
            <a:pPr indent="-457200" algn="l">
              <a:buClr>
                <a:schemeClr val="tx1"/>
              </a:buClr>
              <a:buFont typeface="Arial" panose="020B0604020202020204" pitchFamily="34" charset="0"/>
              <a:buChar char="•"/>
            </a:pPr>
            <a:endParaRPr lang="en-US" sz="2800" dirty="0">
              <a:solidFill>
                <a:schemeClr val="dk1"/>
              </a:solidFill>
              <a:latin typeface="Calibri" panose="020F0502020204030204" pitchFamily="34" charset="0"/>
              <a:cs typeface="Calibri" panose="020F0502020204030204" pitchFamily="34" charset="0"/>
            </a:endParaRPr>
          </a:p>
          <a:p>
            <a:pPr marL="449263" indent="0" algn="l">
              <a:buClr>
                <a:schemeClr val="tx1"/>
              </a:buClr>
            </a:pPr>
            <a:endParaRPr lang="en-US" sz="2800" dirty="0">
              <a:solidFill>
                <a:schemeClr val="dk1"/>
              </a:solidFill>
              <a:latin typeface="Calibri" panose="020F0502020204030204" pitchFamily="34" charset="0"/>
              <a:cs typeface="Calibri" panose="020F0502020204030204" pitchFamily="34" charset="0"/>
            </a:endParaRPr>
          </a:p>
        </p:txBody>
      </p:sp>
      <p:sp>
        <p:nvSpPr>
          <p:cNvPr id="10" name="Rettangolo 9">
            <a:extLst>
              <a:ext uri="{FF2B5EF4-FFF2-40B4-BE49-F238E27FC236}">
                <a16:creationId xmlns:a16="http://schemas.microsoft.com/office/drawing/2014/main" id="{D3C19CF5-7D2C-4D54-877E-8BE31BDF193C}"/>
              </a:ext>
            </a:extLst>
          </p:cNvPr>
          <p:cNvSpPr/>
          <p:nvPr/>
        </p:nvSpPr>
        <p:spPr>
          <a:xfrm>
            <a:off x="811409" y="6792387"/>
            <a:ext cx="11712181" cy="400110"/>
          </a:xfrm>
          <a:prstGeom prst="rect">
            <a:avLst/>
          </a:prstGeom>
        </p:spPr>
        <p:txBody>
          <a:bodyPr wrap="none">
            <a:spAutoFit/>
          </a:bodyPr>
          <a:lstStyle/>
          <a:p>
            <a:pPr marL="449263" indent="0">
              <a:buClr>
                <a:schemeClr val="tx1"/>
              </a:buClr>
            </a:pPr>
            <a:r>
              <a:rPr lang="el-GR" sz="2000" b="1" dirty="0">
                <a:solidFill>
                  <a:schemeClr val="accent1"/>
                </a:solidFill>
                <a:latin typeface="Calibri" panose="020F0502020204030204" pitchFamily="34" charset="0"/>
                <a:cs typeface="Calibri" panose="020F0502020204030204" pitchFamily="34" charset="0"/>
              </a:rPr>
              <a:t>ΟΛΕΣ ΑΥΤΕΣ ΟΙ ΕΝΕΡΓΕΙΕΣ ΘΑ ΒΟΗΘΗΣΟΥΝ ΤΑ ΠΑΙΔΙΑ ΝΑ ΓΙΝΟΥΝ ΟΙΚΟΝΟΜΙΚΑ ΥΠΕΥΘΥΝΟΙ ΕΝΗΛΙΚΕΣ.</a:t>
            </a:r>
          </a:p>
        </p:txBody>
      </p:sp>
      <p:pic>
        <p:nvPicPr>
          <p:cNvPr id="4098" name="Picture 2" descr="wood, play, money, nostalgia, blue, paper, toy, grandma, product, apron, doll, art, drawing, euro, nostalgic, pension, save, children toys, savings book, bank note, pocket money, pension shortening, pension increase">
            <a:extLst>
              <a:ext uri="{FF2B5EF4-FFF2-40B4-BE49-F238E27FC236}">
                <a16:creationId xmlns:a16="http://schemas.microsoft.com/office/drawing/2014/main" id="{C5B3FA64-D34E-465B-BA9D-CA60543076A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51958" y="2743199"/>
            <a:ext cx="2482713" cy="16806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188646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13"/>
          <p:cNvSpPr txBox="1">
            <a:spLocks noGrp="1"/>
          </p:cNvSpPr>
          <p:nvPr>
            <p:ph type="body" idx="2"/>
          </p:nvPr>
        </p:nvSpPr>
        <p:spPr>
          <a:xfrm>
            <a:off x="500064" y="657665"/>
            <a:ext cx="12331541" cy="602889"/>
          </a:xfrm>
          <a:prstGeom prst="rect">
            <a:avLst/>
          </a:prstGeom>
          <a:solidFill>
            <a:schemeClr val="dk1"/>
          </a:solidFill>
          <a:ln>
            <a:noFill/>
          </a:ln>
        </p:spPr>
        <p:txBody>
          <a:bodyPr spcFirstLastPara="1" wrap="square" lIns="72000" tIns="45700" rIns="72000" bIns="45700" anchor="ctr" anchorCtr="0">
            <a:noAutofit/>
          </a:bodyPr>
          <a:lstStyle/>
          <a:p>
            <a:pPr marL="0" lvl="0" indent="0" algn="just" rtl="0">
              <a:lnSpc>
                <a:spcPct val="90000"/>
              </a:lnSpc>
              <a:spcBef>
                <a:spcPts val="0"/>
              </a:spcBef>
              <a:spcAft>
                <a:spcPts val="0"/>
              </a:spcAft>
              <a:buClr>
                <a:schemeClr val="lt2"/>
              </a:buClr>
              <a:buSzPts val="2400"/>
              <a:buNone/>
            </a:pPr>
            <a:r>
              <a:rPr lang="el-GR"/>
              <a:t>Σχολική ηλικία: Money Matters Κόμικς</a:t>
            </a:r>
          </a:p>
        </p:txBody>
      </p:sp>
      <p:sp>
        <p:nvSpPr>
          <p:cNvPr id="150" name="Google Shape;150;p13"/>
          <p:cNvSpPr txBox="1"/>
          <p:nvPr/>
        </p:nvSpPr>
        <p:spPr>
          <a:xfrm>
            <a:off x="5866678" y="2844929"/>
            <a:ext cx="7159512" cy="2677616"/>
          </a:xfrm>
          <a:prstGeom prst="rect">
            <a:avLst/>
          </a:prstGeom>
          <a:noFill/>
          <a:ln>
            <a:noFill/>
          </a:ln>
        </p:spPr>
        <p:txBody>
          <a:bodyPr spcFirstLastPara="1" wrap="square" lIns="91425" tIns="45700" rIns="91425" bIns="45700" anchor="t" anchorCtr="0">
            <a:spAutoFit/>
          </a:bodyPr>
          <a:lstStyle/>
          <a:p>
            <a:pPr lvl="0"/>
            <a:r>
              <a:rPr lang="el-GR" sz="2800" dirty="0">
                <a:solidFill>
                  <a:schemeClr val="bg2"/>
                </a:solidFill>
                <a:latin typeface="Calibri"/>
                <a:ea typeface="Calibri"/>
                <a:cs typeface="Calibri"/>
                <a:sym typeface="Calibri"/>
              </a:rPr>
              <a:t>Μπορείτε να χρησιμοποιήσετε το </a:t>
            </a:r>
            <a:r>
              <a:rPr lang="el-GR" sz="2800" b="1" dirty="0">
                <a:solidFill>
                  <a:schemeClr val="accent6">
                    <a:lumMod val="75000"/>
                  </a:schemeClr>
                </a:solidFill>
                <a:latin typeface="Calibri"/>
                <a:ea typeface="Calibri"/>
                <a:cs typeface="Calibri"/>
                <a:sym typeface="Calibri"/>
              </a:rPr>
              <a:t>ΣΧΕΔΙΟ ΠΡΟΫΠΟΛΟΓΙΣΜΟΥ </a:t>
            </a:r>
            <a:r>
              <a:rPr lang="el-GR" sz="2800" b="1" dirty="0">
                <a:latin typeface="Calibri"/>
                <a:ea typeface="Calibri"/>
                <a:cs typeface="Calibri"/>
                <a:sym typeface="Calibri"/>
              </a:rPr>
              <a:t>του</a:t>
            </a:r>
            <a:r>
              <a:rPr lang="el-GR" sz="2800" b="1" dirty="0">
                <a:solidFill>
                  <a:schemeClr val="accent6">
                    <a:lumMod val="75000"/>
                  </a:schemeClr>
                </a:solidFill>
                <a:latin typeface="Calibri"/>
                <a:ea typeface="Calibri"/>
                <a:cs typeface="Calibri"/>
                <a:sym typeface="Calibri"/>
              </a:rPr>
              <a:t> </a:t>
            </a:r>
            <a:r>
              <a:rPr kumimoji="0" lang="el-GR" sz="2800" b="1" i="0" u="none" strike="noStrike" kern="0" cap="none" spc="0" normalizeH="0" baseline="0" noProof="0" dirty="0">
                <a:ln>
                  <a:noFill/>
                </a:ln>
                <a:solidFill>
                  <a:srgbClr val="C00000"/>
                </a:solidFill>
                <a:effectLst/>
                <a:uLnTx/>
                <a:uFillTx/>
                <a:latin typeface="Calibri"/>
                <a:ea typeface="Calibri"/>
                <a:cs typeface="Calibri"/>
                <a:sym typeface="Calibri"/>
              </a:rPr>
              <a:t>MONEY MATTERS</a:t>
            </a:r>
            <a:r>
              <a:rPr lang="el-GR" sz="2800" b="1" dirty="0">
                <a:latin typeface="Calibri"/>
                <a:ea typeface="Calibri"/>
                <a:cs typeface="Calibri"/>
                <a:sym typeface="Calibri"/>
              </a:rPr>
              <a:t>!</a:t>
            </a:r>
          </a:p>
          <a:p>
            <a:pPr lvl="0"/>
            <a:r>
              <a:rPr lang="el-GR" sz="2800" b="1" dirty="0">
                <a:solidFill>
                  <a:schemeClr val="bg2"/>
                </a:solidFill>
                <a:latin typeface="Calibri"/>
                <a:ea typeface="Calibri"/>
                <a:cs typeface="Calibri"/>
                <a:sym typeface="Calibri"/>
              </a:rPr>
              <a:t> </a:t>
            </a:r>
          </a:p>
          <a:p>
            <a:pPr lvl="0"/>
            <a:r>
              <a:rPr lang="el-GR" sz="2800" dirty="0">
                <a:solidFill>
                  <a:schemeClr val="tx1"/>
                </a:solidFill>
                <a:latin typeface="Calibri"/>
                <a:ea typeface="Calibri"/>
                <a:cs typeface="Calibri"/>
                <a:sym typeface="Calibri"/>
              </a:rPr>
              <a:t>Αυτό είναι χρήσιμο για τη διδασκαλία των παιδιών πώς να ξοδεύουν και να εξοικονομούν χρήματα κάθε εβδομάδα/μήνα/κ.λπ.</a:t>
            </a:r>
          </a:p>
        </p:txBody>
      </p:sp>
      <p:pic>
        <p:nvPicPr>
          <p:cNvPr id="1028" name="Picture 4" descr="https://lh4.googleusercontent.com/aTQUYz7NuKSuEqfJPZTtKFteNmCve2iTznQVGC5TuY81t0z96te9eYUpYnUIWYFLk78clB0AoDS7kkotH_B2efflvMh7xNa5swub8JDovY_512bW_X3Bnyvu4lsl6TqbS5iqjwk">
            <a:extLst>
              <a:ext uri="{FF2B5EF4-FFF2-40B4-BE49-F238E27FC236}">
                <a16:creationId xmlns:a16="http://schemas.microsoft.com/office/drawing/2014/main" id="{35C3C4A7-D0B0-4F44-AF75-18A870EA556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0232" y="1700464"/>
            <a:ext cx="4716379" cy="53730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965661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4" name="Google Shape;64;p3"/>
          <p:cNvSpPr txBox="1">
            <a:spLocks noGrp="1"/>
          </p:cNvSpPr>
          <p:nvPr>
            <p:ph type="body" idx="2"/>
          </p:nvPr>
        </p:nvSpPr>
        <p:spPr>
          <a:xfrm>
            <a:off x="500064" y="585076"/>
            <a:ext cx="12331541" cy="602889"/>
          </a:xfrm>
          <a:prstGeom prst="rect">
            <a:avLst/>
          </a:prstGeom>
          <a:solidFill>
            <a:schemeClr val="dk1"/>
          </a:solidFill>
          <a:ln>
            <a:noFill/>
          </a:ln>
        </p:spPr>
        <p:txBody>
          <a:bodyPr spcFirstLastPara="1" wrap="square" lIns="72000" tIns="45700" rIns="72000" bIns="45700" anchor="ctr" anchorCtr="0">
            <a:noAutofit/>
          </a:bodyPr>
          <a:lstStyle/>
          <a:p>
            <a:pPr marL="0" indent="0">
              <a:spcBef>
                <a:spcPts val="0"/>
              </a:spcBef>
            </a:pPr>
            <a:r>
              <a:rPr lang="el-GR"/>
              <a:t>Σχολική ηλικία και έφηβοι</a:t>
            </a:r>
          </a:p>
        </p:txBody>
      </p:sp>
      <p:sp>
        <p:nvSpPr>
          <p:cNvPr id="6" name="Segnaposto testo 5">
            <a:extLst>
              <a:ext uri="{FF2B5EF4-FFF2-40B4-BE49-F238E27FC236}">
                <a16:creationId xmlns:a16="http://schemas.microsoft.com/office/drawing/2014/main" id="{DCCFB33A-E983-43A7-B605-19B32D1BE798}"/>
              </a:ext>
            </a:extLst>
          </p:cNvPr>
          <p:cNvSpPr>
            <a:spLocks noGrp="1"/>
          </p:cNvSpPr>
          <p:nvPr>
            <p:ph type="body" idx="1"/>
          </p:nvPr>
        </p:nvSpPr>
        <p:spPr>
          <a:xfrm>
            <a:off x="592930" y="1378345"/>
            <a:ext cx="12331402" cy="1768475"/>
          </a:xfrm>
        </p:spPr>
        <p:txBody>
          <a:bodyPr/>
          <a:lstStyle/>
          <a:p>
            <a:pPr marL="0" indent="0" algn="l">
              <a:buClr>
                <a:schemeClr val="tx1"/>
              </a:buClr>
            </a:pPr>
            <a:r>
              <a:rPr lang="el-GR" sz="2800" b="1" dirty="0">
                <a:solidFill>
                  <a:schemeClr val="accent6"/>
                </a:solidFill>
              </a:rPr>
              <a:t>13-18 ΕΤΩΝ: </a:t>
            </a:r>
            <a:r>
              <a:rPr lang="el-GR" sz="2800" dirty="0"/>
              <a:t>Οι έφηβοι είναι αρκετά ώριμοι για να μάθουν διάφορες οικονομικές έννοιες όπως:</a:t>
            </a:r>
          </a:p>
          <a:p>
            <a:pPr marL="900113" lvl="0" indent="-450850" algn="l">
              <a:lnSpc>
                <a:spcPct val="150000"/>
              </a:lnSpc>
              <a:buClr>
                <a:schemeClr val="dk1"/>
              </a:buClr>
              <a:buSzPts val="1969"/>
              <a:buFont typeface="Wingdings" panose="05000000000000000000" pitchFamily="2" charset="2"/>
              <a:buChar char="Ø"/>
            </a:pPr>
            <a:endParaRPr lang="en-GB" sz="1600" dirty="0"/>
          </a:p>
          <a:p>
            <a:pPr indent="-457200" algn="l">
              <a:buClr>
                <a:schemeClr val="tx1"/>
              </a:buClr>
              <a:buFont typeface="Arial" panose="020B0604020202020204" pitchFamily="34" charset="0"/>
              <a:buChar char="•"/>
            </a:pPr>
            <a:endParaRPr lang="it-IT" sz="2000" dirty="0"/>
          </a:p>
        </p:txBody>
      </p:sp>
      <p:sp>
        <p:nvSpPr>
          <p:cNvPr id="7" name="Rettangolo 6">
            <a:extLst>
              <a:ext uri="{FF2B5EF4-FFF2-40B4-BE49-F238E27FC236}">
                <a16:creationId xmlns:a16="http://schemas.microsoft.com/office/drawing/2014/main" id="{4B7DEDF5-1C1B-430D-8AD9-19BE76CCDDEF}"/>
              </a:ext>
            </a:extLst>
          </p:cNvPr>
          <p:cNvSpPr/>
          <p:nvPr/>
        </p:nvSpPr>
        <p:spPr>
          <a:xfrm>
            <a:off x="502499" y="2479794"/>
            <a:ext cx="10614679" cy="589072"/>
          </a:xfrm>
          <a:prstGeom prst="rect">
            <a:avLst/>
          </a:prstGeom>
        </p:spPr>
        <p:txBody>
          <a:bodyPr wrap="square">
            <a:spAutoFit/>
          </a:bodyPr>
          <a:lstStyle/>
          <a:p>
            <a:pPr marL="792163" lvl="0" indent="-342900">
              <a:lnSpc>
                <a:spcPct val="150000"/>
              </a:lnSpc>
              <a:buClr>
                <a:schemeClr val="dk1"/>
              </a:buClr>
              <a:buSzPts val="1969"/>
              <a:buFont typeface="Arial" panose="020B0604020202020204" pitchFamily="34" charset="0"/>
              <a:buChar char="•"/>
            </a:pPr>
            <a:r>
              <a:rPr lang="el-GR" sz="2400" dirty="0">
                <a:solidFill>
                  <a:schemeClr val="bg2"/>
                </a:solidFill>
                <a:latin typeface="Calibri" panose="020F0502020204030204" pitchFamily="34" charset="0"/>
                <a:cs typeface="Calibri" panose="020F0502020204030204" pitchFamily="34" charset="0"/>
              </a:rPr>
              <a:t> η σημασία του να μην επηρεάζονται σε μεγάλο βαθμό από τη </a:t>
            </a:r>
            <a:r>
              <a:rPr lang="el-GR" sz="2400" b="1" dirty="0">
                <a:solidFill>
                  <a:schemeClr val="accent4"/>
                </a:solidFill>
                <a:latin typeface="Calibri" panose="020F0502020204030204" pitchFamily="34" charset="0"/>
                <a:cs typeface="Calibri" panose="020F0502020204030204" pitchFamily="34" charset="0"/>
              </a:rPr>
              <a:t>διαφήμιση</a:t>
            </a:r>
          </a:p>
        </p:txBody>
      </p:sp>
      <p:sp>
        <p:nvSpPr>
          <p:cNvPr id="8" name="Rettangolo 7">
            <a:extLst>
              <a:ext uri="{FF2B5EF4-FFF2-40B4-BE49-F238E27FC236}">
                <a16:creationId xmlns:a16="http://schemas.microsoft.com/office/drawing/2014/main" id="{ADA0E677-2286-4E2E-8AE6-07836B044390}"/>
              </a:ext>
            </a:extLst>
          </p:cNvPr>
          <p:cNvSpPr/>
          <p:nvPr/>
        </p:nvSpPr>
        <p:spPr>
          <a:xfrm>
            <a:off x="925247" y="3233935"/>
            <a:ext cx="11301434" cy="461665"/>
          </a:xfrm>
          <a:prstGeom prst="rect">
            <a:avLst/>
          </a:prstGeom>
        </p:spPr>
        <p:txBody>
          <a:bodyPr wrap="square">
            <a:spAutoFit/>
          </a:bodyPr>
          <a:lstStyle/>
          <a:p>
            <a:pPr marL="342900" indent="-342900">
              <a:buFont typeface="Arial" panose="020B0604020202020204" pitchFamily="34" charset="0"/>
              <a:buChar char="•"/>
            </a:pPr>
            <a:r>
              <a:rPr lang="el-GR" sz="2400" dirty="0">
                <a:solidFill>
                  <a:schemeClr val="bg2"/>
                </a:solidFill>
                <a:latin typeface="Calibri" panose="020F0502020204030204" pitchFamily="34" charset="0"/>
                <a:cs typeface="Calibri" panose="020F0502020204030204" pitchFamily="34" charset="0"/>
              </a:rPr>
              <a:t> </a:t>
            </a:r>
            <a:r>
              <a:rPr lang="el-GR" sz="2400" b="1" dirty="0">
                <a:solidFill>
                  <a:schemeClr val="accent4"/>
                </a:solidFill>
                <a:latin typeface="Calibri" panose="020F0502020204030204" pitchFamily="34" charset="0"/>
                <a:cs typeface="Calibri" panose="020F0502020204030204" pitchFamily="34" charset="0"/>
              </a:rPr>
              <a:t>η διαχείριση των χρημάτων </a:t>
            </a:r>
            <a:r>
              <a:rPr lang="el-GR" sz="2400" dirty="0">
                <a:solidFill>
                  <a:schemeClr val="bg2"/>
                </a:solidFill>
                <a:latin typeface="Calibri" panose="020F0502020204030204" pitchFamily="34" charset="0"/>
                <a:cs typeface="Calibri" panose="020F0502020204030204" pitchFamily="34" charset="0"/>
              </a:rPr>
              <a:t>και </a:t>
            </a:r>
            <a:r>
              <a:rPr lang="el-GR" sz="2400" b="1" dirty="0">
                <a:solidFill>
                  <a:schemeClr val="accent4"/>
                </a:solidFill>
                <a:latin typeface="Calibri" panose="020F0502020204030204" pitchFamily="34" charset="0"/>
                <a:cs typeface="Calibri" panose="020F0502020204030204" pitchFamily="34" charset="0"/>
              </a:rPr>
              <a:t>ο κίνδυνος του χρέους</a:t>
            </a:r>
          </a:p>
        </p:txBody>
      </p:sp>
      <p:sp>
        <p:nvSpPr>
          <p:cNvPr id="9" name="Rettangolo 8">
            <a:extLst>
              <a:ext uri="{FF2B5EF4-FFF2-40B4-BE49-F238E27FC236}">
                <a16:creationId xmlns:a16="http://schemas.microsoft.com/office/drawing/2014/main" id="{8839DBAD-1CCC-48C3-B6A9-CD2001417CF9}"/>
              </a:ext>
            </a:extLst>
          </p:cNvPr>
          <p:cNvSpPr/>
          <p:nvPr/>
        </p:nvSpPr>
        <p:spPr>
          <a:xfrm>
            <a:off x="541463" y="3875779"/>
            <a:ext cx="12310071" cy="589072"/>
          </a:xfrm>
          <a:prstGeom prst="rect">
            <a:avLst/>
          </a:prstGeom>
        </p:spPr>
        <p:txBody>
          <a:bodyPr wrap="square">
            <a:spAutoFit/>
          </a:bodyPr>
          <a:lstStyle/>
          <a:p>
            <a:pPr marL="792163" lvl="0" indent="-342900">
              <a:lnSpc>
                <a:spcPct val="150000"/>
              </a:lnSpc>
              <a:buClr>
                <a:schemeClr val="tx1"/>
              </a:buClr>
              <a:buSzPts val="1969"/>
              <a:buFont typeface="Arial" panose="020B0604020202020204" pitchFamily="34" charset="0"/>
              <a:buChar char="•"/>
            </a:pPr>
            <a:r>
              <a:rPr lang="el-GR" sz="2400" b="1" dirty="0">
                <a:solidFill>
                  <a:schemeClr val="accent4"/>
                </a:solidFill>
                <a:latin typeface="Calibri" panose="020F0502020204030204" pitchFamily="34" charset="0"/>
                <a:cs typeface="Calibri" panose="020F0502020204030204" pitchFamily="34" charset="0"/>
              </a:rPr>
              <a:t>Προγραμματισμός</a:t>
            </a:r>
            <a:r>
              <a:rPr lang="el-GR" sz="2400" dirty="0">
                <a:solidFill>
                  <a:schemeClr val="bg2"/>
                </a:solidFill>
                <a:latin typeface="Calibri" panose="020F0502020204030204" pitchFamily="34" charset="0"/>
                <a:cs typeface="Calibri" panose="020F0502020204030204" pitchFamily="34" charset="0"/>
              </a:rPr>
              <a:t> και  </a:t>
            </a:r>
            <a:r>
              <a:rPr lang="el-GR" sz="2400" b="1" dirty="0">
                <a:solidFill>
                  <a:schemeClr val="accent4"/>
                </a:solidFill>
                <a:latin typeface="Calibri" panose="020F0502020204030204" pitchFamily="34" charset="0"/>
                <a:cs typeface="Calibri" panose="020F0502020204030204" pitchFamily="34" charset="0"/>
              </a:rPr>
              <a:t>προϋπολογισμός</a:t>
            </a:r>
          </a:p>
        </p:txBody>
      </p:sp>
      <p:sp>
        <p:nvSpPr>
          <p:cNvPr id="2" name="Rettangolo 1">
            <a:extLst>
              <a:ext uri="{FF2B5EF4-FFF2-40B4-BE49-F238E27FC236}">
                <a16:creationId xmlns:a16="http://schemas.microsoft.com/office/drawing/2014/main" id="{B715931F-CFEF-4DEA-8471-8A70D1A49ABF}"/>
              </a:ext>
            </a:extLst>
          </p:cNvPr>
          <p:cNvSpPr/>
          <p:nvPr/>
        </p:nvSpPr>
        <p:spPr>
          <a:xfrm>
            <a:off x="0" y="4784195"/>
            <a:ext cx="12851534" cy="1945469"/>
          </a:xfrm>
          <a:prstGeom prst="rect">
            <a:avLst/>
          </a:prstGeom>
        </p:spPr>
        <p:txBody>
          <a:bodyPr wrap="square">
            <a:spAutoFit/>
          </a:bodyPr>
          <a:lstStyle/>
          <a:p>
            <a:pPr marL="449263" lvl="0">
              <a:lnSpc>
                <a:spcPct val="150000"/>
              </a:lnSpc>
              <a:buClr>
                <a:schemeClr val="tx1"/>
              </a:buClr>
              <a:buSzPts val="1969"/>
            </a:pPr>
            <a:r>
              <a:rPr lang="el-GR" sz="2400">
                <a:solidFill>
                  <a:srgbClr val="002060"/>
                </a:solidFill>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ΧΡΗΣΙΜΕΣ ΠΟΡΟΙ </a:t>
            </a:r>
            <a:r>
              <a:rPr lang="el-GR" sz="2400" dirty="0">
                <a:solidFill>
                  <a:srgbClr val="002060"/>
                </a:solidFill>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 </a:t>
            </a:r>
          </a:p>
          <a:p>
            <a:pPr marL="449263" lvl="0">
              <a:lnSpc>
                <a:spcPct val="150000"/>
              </a:lnSpc>
              <a:buClr>
                <a:schemeClr val="tx1"/>
              </a:buClr>
              <a:buSzPts val="1969"/>
            </a:pPr>
            <a:r>
              <a:rPr lang="el-GR" sz="2400" dirty="0">
                <a:solidFill>
                  <a:srgbClr val="002060"/>
                </a:solidFill>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https://moneymatters.ccpc.ie/wp-content/uploads/2020/09/2020.09.10-S4-Case-Study-Alex.pdf</a:t>
            </a:r>
          </a:p>
          <a:p>
            <a:pPr marL="449263" lvl="0" algn="ctr">
              <a:lnSpc>
                <a:spcPct val="150000"/>
              </a:lnSpc>
              <a:buClr>
                <a:schemeClr val="tx1"/>
              </a:buClr>
              <a:buSzPts val="1969"/>
            </a:pPr>
            <a:r>
              <a:rPr lang="el-GR" sz="3600" b="1" dirty="0">
                <a:solidFill>
                  <a:srgbClr val="FF0000"/>
                </a:solidFill>
                <a:latin typeface="Calibri" panose="020F0502020204030204" pitchFamily="34" charset="0"/>
                <a:cs typeface="Calibri" panose="020F0502020204030204" pitchFamily="34" charset="0"/>
              </a:rPr>
              <a:t>ΔΩΜΑΤΙΑ ΑΠΟΔΡΑΣΗΣ Money </a:t>
            </a:r>
            <a:r>
              <a:rPr lang="el-GR" sz="3600" b="1" dirty="0" err="1">
                <a:solidFill>
                  <a:srgbClr val="FF0000"/>
                </a:solidFill>
                <a:latin typeface="Calibri" panose="020F0502020204030204" pitchFamily="34" charset="0"/>
                <a:cs typeface="Calibri" panose="020F0502020204030204" pitchFamily="34" charset="0"/>
              </a:rPr>
              <a:t>Matters</a:t>
            </a:r>
            <a:r>
              <a:rPr lang="el-GR" sz="3600" b="1" dirty="0">
                <a:solidFill>
                  <a:srgbClr val="FF0000"/>
                </a:solidFill>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18826067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4" name="Google Shape;64;p3"/>
          <p:cNvSpPr txBox="1">
            <a:spLocks noGrp="1"/>
          </p:cNvSpPr>
          <p:nvPr>
            <p:ph type="body" idx="2"/>
          </p:nvPr>
        </p:nvSpPr>
        <p:spPr>
          <a:xfrm>
            <a:off x="500064" y="427060"/>
            <a:ext cx="12331541" cy="602889"/>
          </a:xfrm>
          <a:prstGeom prst="rect">
            <a:avLst/>
          </a:prstGeom>
          <a:solidFill>
            <a:schemeClr val="dk1"/>
          </a:solidFill>
          <a:ln>
            <a:noFill/>
          </a:ln>
        </p:spPr>
        <p:txBody>
          <a:bodyPr spcFirstLastPara="1" wrap="square" lIns="72000" tIns="45700" rIns="72000" bIns="45700" anchor="ctr" anchorCtr="0">
            <a:noAutofit/>
          </a:bodyPr>
          <a:lstStyle/>
          <a:p>
            <a:pPr marL="0" indent="0">
              <a:spcBef>
                <a:spcPts val="0"/>
              </a:spcBef>
            </a:pPr>
            <a:r>
              <a:rPr lang="el-GR"/>
              <a:t>Νέοι ενήλικες</a:t>
            </a:r>
          </a:p>
        </p:txBody>
      </p:sp>
      <p:sp>
        <p:nvSpPr>
          <p:cNvPr id="6" name="Segnaposto testo 5">
            <a:extLst>
              <a:ext uri="{FF2B5EF4-FFF2-40B4-BE49-F238E27FC236}">
                <a16:creationId xmlns:a16="http://schemas.microsoft.com/office/drawing/2014/main" id="{DCCFB33A-E983-43A7-B605-19B32D1BE798}"/>
              </a:ext>
            </a:extLst>
          </p:cNvPr>
          <p:cNvSpPr>
            <a:spLocks noGrp="1"/>
          </p:cNvSpPr>
          <p:nvPr>
            <p:ph type="body" idx="1"/>
          </p:nvPr>
        </p:nvSpPr>
        <p:spPr>
          <a:xfrm>
            <a:off x="500064" y="1507162"/>
            <a:ext cx="12331402" cy="4909680"/>
          </a:xfrm>
        </p:spPr>
        <p:txBody>
          <a:bodyPr/>
          <a:lstStyle/>
          <a:p>
            <a:pPr lvl="0" indent="-457200" algn="l">
              <a:lnSpc>
                <a:spcPct val="150000"/>
              </a:lnSpc>
              <a:buFont typeface="Arial" panose="020B0604020202020204" pitchFamily="34" charset="0"/>
              <a:buChar char="•"/>
            </a:pPr>
            <a:r>
              <a:rPr lang="el-GR" sz="2500" dirty="0"/>
              <a:t>Τα </a:t>
            </a:r>
            <a:r>
              <a:rPr lang="el-GR" sz="2500" b="1" dirty="0">
                <a:solidFill>
                  <a:schemeClr val="accent6"/>
                </a:solidFill>
              </a:rPr>
              <a:t>19 ΕΤΗ ΚΑΙ ΜΕΤΑ </a:t>
            </a:r>
            <a:r>
              <a:rPr lang="el-GR" sz="2500" dirty="0"/>
              <a:t>είναι νέοι ενήλικες και το "παιδί" έχει ξεκινήσει μια πορεία προς την ανεξαρτησία από τους γονείς.</a:t>
            </a:r>
            <a:r>
              <a:rPr lang="el-GR" sz="2500" dirty="0">
                <a:solidFill>
                  <a:schemeClr val="dk1"/>
                </a:solidFill>
              </a:rPr>
              <a:t> </a:t>
            </a:r>
            <a:r>
              <a:rPr lang="el-GR" sz="2500" dirty="0"/>
              <a:t>Σε αυτή την περίοδο, μπορεί να ζητήσουν από τους γονείς του </a:t>
            </a:r>
            <a:r>
              <a:rPr lang="el-GR" sz="2500" b="1" dirty="0">
                <a:solidFill>
                  <a:schemeClr val="accent4"/>
                </a:solidFill>
              </a:rPr>
              <a:t>περισσότερα χρήματα</a:t>
            </a:r>
            <a:r>
              <a:rPr lang="el-GR" sz="2500" dirty="0"/>
              <a:t>, για να βγουν με φίλους ή να αγοράσουν κάτι που </a:t>
            </a:r>
            <a:r>
              <a:rPr lang="el-GR" sz="2500" dirty="0">
                <a:solidFill>
                  <a:schemeClr val="dk1"/>
                </a:solidFill>
              </a:rPr>
              <a:t>θέλουν. </a:t>
            </a:r>
          </a:p>
          <a:p>
            <a:pPr lvl="0" indent="-457200" algn="l">
              <a:lnSpc>
                <a:spcPct val="150000"/>
              </a:lnSpc>
              <a:buFont typeface="Arial" panose="020B0604020202020204" pitchFamily="34" charset="0"/>
              <a:buChar char="•"/>
            </a:pPr>
            <a:r>
              <a:rPr lang="el-GR" sz="2500" dirty="0"/>
              <a:t>Ίσως ενθαρρυνθούν να κάνουν μια </a:t>
            </a:r>
            <a:r>
              <a:rPr lang="el-GR" sz="2500" b="1" dirty="0">
                <a:solidFill>
                  <a:schemeClr val="accent6"/>
                </a:solidFill>
              </a:rPr>
              <a:t>δουλειά μερικής απασχόλησης</a:t>
            </a:r>
            <a:r>
              <a:rPr lang="el-GR" sz="2500" dirty="0"/>
              <a:t>, ώστε να καταλάβουν καλύτερα ότι πρέπει να κερδίζουν τα χρήματα και ότι είναι καλύτερο </a:t>
            </a:r>
            <a:r>
              <a:rPr lang="el-GR" sz="2500" dirty="0">
                <a:solidFill>
                  <a:schemeClr val="dk1"/>
                </a:solidFill>
              </a:rPr>
              <a:t>να μην τα σπαταλούν.</a:t>
            </a:r>
          </a:p>
          <a:p>
            <a:pPr lvl="0" indent="-457200" algn="l">
              <a:lnSpc>
                <a:spcPct val="150000"/>
              </a:lnSpc>
              <a:buFont typeface="Arial" panose="020B0604020202020204" pitchFamily="34" charset="0"/>
              <a:buChar char="•"/>
            </a:pPr>
            <a:r>
              <a:rPr lang="el-GR" sz="2500" dirty="0"/>
              <a:t>Είναι σημαντικό να τους διδάξετε πώς να αποταμιεύουν και να διαχειρίζονται αποτελεσματικά τα χρήματά τους και ενδεχομένως να χρησιμοποιήσουν ένα προσωπικό </a:t>
            </a:r>
            <a:r>
              <a:rPr lang="el-GR" sz="2500" b="1" dirty="0">
                <a:solidFill>
                  <a:schemeClr val="accent4"/>
                </a:solidFill>
              </a:rPr>
              <a:t>ΠΛΑΝΟ.</a:t>
            </a:r>
          </a:p>
          <a:p>
            <a:pPr marL="0" lvl="0" indent="0" algn="ctr">
              <a:lnSpc>
                <a:spcPct val="150000"/>
              </a:lnSpc>
            </a:pPr>
            <a:r>
              <a:rPr lang="el-GR" sz="3600" b="1" dirty="0">
                <a:solidFill>
                  <a:srgbClr val="FF0000"/>
                </a:solidFill>
              </a:rPr>
              <a:t>ΕΦΑΡΜΟΓΗ MONEY MATTERS!</a:t>
            </a:r>
          </a:p>
        </p:txBody>
      </p:sp>
    </p:spTree>
    <p:extLst>
      <p:ext uri="{BB962C8B-B14F-4D97-AF65-F5344CB8AC3E}">
        <p14:creationId xmlns:p14="http://schemas.microsoft.com/office/powerpoint/2010/main" val="334132798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3C925AE-3DC1-3536-E08A-C7B255AD6B5F}"/>
              </a:ext>
            </a:extLst>
          </p:cNvPr>
          <p:cNvSpPr>
            <a:spLocks noGrp="1"/>
          </p:cNvSpPr>
          <p:nvPr>
            <p:ph type="title"/>
          </p:nvPr>
        </p:nvSpPr>
        <p:spPr>
          <a:xfrm>
            <a:off x="502500" y="432159"/>
            <a:ext cx="12330000" cy="1065337"/>
          </a:xfrm>
        </p:spPr>
        <p:txBody>
          <a:bodyPr>
            <a:normAutofit/>
          </a:bodyPr>
          <a:lstStyle/>
          <a:p>
            <a:r>
              <a:rPr lang="el-GR" sz="3600" dirty="0">
                <a:solidFill>
                  <a:srgbClr val="097D74"/>
                </a:solidFill>
              </a:rPr>
              <a:t>Εργασίες</a:t>
            </a:r>
            <a:r>
              <a:rPr lang="en-US" sz="3600" dirty="0">
                <a:solidFill>
                  <a:srgbClr val="097D74"/>
                </a:solidFill>
              </a:rPr>
              <a:t> </a:t>
            </a:r>
            <a:r>
              <a:rPr lang="el-GR" sz="3600" dirty="0">
                <a:solidFill>
                  <a:srgbClr val="097D74"/>
                </a:solidFill>
              </a:rPr>
              <a:t>για προσωπική μελέτη:</a:t>
            </a:r>
          </a:p>
        </p:txBody>
      </p:sp>
      <p:sp>
        <p:nvSpPr>
          <p:cNvPr id="10" name="TextBox 9">
            <a:extLst>
              <a:ext uri="{FF2B5EF4-FFF2-40B4-BE49-F238E27FC236}">
                <a16:creationId xmlns:a16="http://schemas.microsoft.com/office/drawing/2014/main" id="{549B7878-E4F5-4A1C-954A-A6C350DF90A4}"/>
              </a:ext>
            </a:extLst>
          </p:cNvPr>
          <p:cNvSpPr txBox="1"/>
          <p:nvPr/>
        </p:nvSpPr>
        <p:spPr>
          <a:xfrm>
            <a:off x="1567976" y="1586178"/>
            <a:ext cx="9964645" cy="2554545"/>
          </a:xfrm>
          <a:prstGeom prst="rect">
            <a:avLst/>
          </a:prstGeom>
          <a:noFill/>
        </p:spPr>
        <p:txBody>
          <a:bodyPr wrap="square" rtlCol="0">
            <a:spAutoFit/>
          </a:bodyPr>
          <a:lstStyle/>
          <a:p>
            <a:pPr marL="342900" indent="-342900">
              <a:buClr>
                <a:srgbClr val="097D74"/>
              </a:buClr>
              <a:buFont typeface="Arial" panose="020B0604020202020204" pitchFamily="34" charset="0"/>
              <a:buChar char="•"/>
            </a:pPr>
            <a:r>
              <a:rPr lang="el-GR" sz="3200" b="1">
                <a:solidFill>
                  <a:srgbClr val="097D74"/>
                </a:solidFill>
                <a:latin typeface="Calibri"/>
                <a:cs typeface="Calibri"/>
                <a:sym typeface="Calibri"/>
              </a:rPr>
              <a:t>Εξερευνήστε τους συνδέσμους στο φυλλάδιο M5.3.</a:t>
            </a:r>
          </a:p>
          <a:p>
            <a:pPr marL="342900" indent="-342900">
              <a:buClr>
                <a:srgbClr val="097D74"/>
              </a:buClr>
              <a:buFont typeface="Arial" panose="020B0604020202020204" pitchFamily="34" charset="0"/>
              <a:buChar char="•"/>
            </a:pPr>
            <a:r>
              <a:rPr lang="el-GR" sz="3200" b="1">
                <a:solidFill>
                  <a:srgbClr val="097D74"/>
                </a:solidFill>
                <a:latin typeface="Calibri"/>
                <a:cs typeface="Calibri"/>
                <a:sym typeface="Calibri"/>
              </a:rPr>
              <a:t>Εξερευνήστε το υλικό για την Εισαγωγική Εκπαίδευση Γονέων για τις Συνεδρίες 7 &amp; 8.</a:t>
            </a:r>
          </a:p>
          <a:p>
            <a:pPr marL="342900" indent="-342900">
              <a:buClr>
                <a:srgbClr val="097D74"/>
              </a:buClr>
              <a:buFont typeface="Arial" panose="020B0604020202020204" pitchFamily="34" charset="0"/>
              <a:buChar char="•"/>
            </a:pPr>
            <a:r>
              <a:rPr lang="el-GR" sz="3200" b="1">
                <a:solidFill>
                  <a:srgbClr val="097D74"/>
                </a:solidFill>
                <a:latin typeface="Calibri"/>
                <a:cs typeface="Calibri"/>
                <a:sym typeface="Calibri"/>
              </a:rPr>
              <a:t>Μεταβείτε διαδικτυακά στη Βιβλιοθήκη Οικονομικού Αλφαβητισμού Money Matters για να συμπληρώσετε την Ψηφιακή Κάρτα για την ενότητα 5.</a:t>
            </a:r>
          </a:p>
        </p:txBody>
      </p:sp>
      <p:pic>
        <p:nvPicPr>
          <p:cNvPr id="7" name="Picture 6">
            <a:extLst>
              <a:ext uri="{FF2B5EF4-FFF2-40B4-BE49-F238E27FC236}">
                <a16:creationId xmlns:a16="http://schemas.microsoft.com/office/drawing/2014/main" id="{1E93C875-6373-91BA-D0FD-D4D74405DB87}"/>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23577" y="4623169"/>
            <a:ext cx="2590165" cy="2592705"/>
          </a:xfrm>
          <a:prstGeom prst="rect">
            <a:avLst/>
          </a:prstGeom>
          <a:noFill/>
          <a:ln>
            <a:noFill/>
          </a:ln>
        </p:spPr>
      </p:pic>
      <p:pic>
        <p:nvPicPr>
          <p:cNvPr id="9" name="Picture 8">
            <a:extLst>
              <a:ext uri="{FF2B5EF4-FFF2-40B4-BE49-F238E27FC236}">
                <a16:creationId xmlns:a16="http://schemas.microsoft.com/office/drawing/2014/main" id="{BD14C0FA-96C4-0F33-2DFB-6AC944CCE7FF}"/>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53854" y="4625074"/>
            <a:ext cx="2590800" cy="2590800"/>
          </a:xfrm>
          <a:prstGeom prst="rect">
            <a:avLst/>
          </a:prstGeom>
          <a:noFill/>
          <a:ln>
            <a:noFill/>
          </a:ln>
        </p:spPr>
      </p:pic>
    </p:spTree>
    <p:extLst>
      <p:ext uri="{BB962C8B-B14F-4D97-AF65-F5344CB8AC3E}">
        <p14:creationId xmlns:p14="http://schemas.microsoft.com/office/powerpoint/2010/main" val="29628650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p19"/>
          <p:cNvSpPr txBox="1">
            <a:spLocks noGrp="1"/>
          </p:cNvSpPr>
          <p:nvPr>
            <p:ph type="ctrTitle"/>
          </p:nvPr>
        </p:nvSpPr>
        <p:spPr>
          <a:xfrm>
            <a:off x="310399" y="2955190"/>
            <a:ext cx="6357101" cy="1060949"/>
          </a:xfrm>
          <a:prstGeom prst="rect">
            <a:avLst/>
          </a:prstGeom>
          <a:noFill/>
          <a:ln>
            <a:noFill/>
          </a:ln>
        </p:spPr>
        <p:txBody>
          <a:bodyPr spcFirstLastPara="1" wrap="square" lIns="72000" tIns="45700" rIns="72000" bIns="45700" anchor="t" anchorCtr="0">
            <a:noAutofit/>
          </a:bodyPr>
          <a:lstStyle/>
          <a:p>
            <a:pPr marL="0" lvl="0" indent="0" algn="l" rtl="0">
              <a:lnSpc>
                <a:spcPct val="90000"/>
              </a:lnSpc>
              <a:spcBef>
                <a:spcPts val="0"/>
              </a:spcBef>
              <a:spcAft>
                <a:spcPts val="0"/>
              </a:spcAft>
              <a:buClr>
                <a:schemeClr val="dk2"/>
              </a:buClr>
              <a:buSzPts val="2800"/>
              <a:buFont typeface="Open Sans"/>
              <a:buNone/>
            </a:pPr>
            <a:r>
              <a:rPr lang="el-GR"/>
              <a:t>Σας ευχαριστούμε για την παρουσία σας, ελπίζουμε να το βρήκατε χρήσιμο.</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4" name="Google Shape;64;p3"/>
          <p:cNvSpPr txBox="1">
            <a:spLocks noGrp="1"/>
          </p:cNvSpPr>
          <p:nvPr>
            <p:ph type="body" idx="2"/>
          </p:nvPr>
        </p:nvSpPr>
        <p:spPr>
          <a:xfrm>
            <a:off x="1011270" y="2043668"/>
            <a:ext cx="12331541" cy="602889"/>
          </a:xfrm>
          <a:prstGeom prst="rect">
            <a:avLst/>
          </a:prstGeom>
          <a:solidFill>
            <a:schemeClr val="dk1"/>
          </a:solidFill>
          <a:ln>
            <a:noFill/>
          </a:ln>
        </p:spPr>
        <p:txBody>
          <a:bodyPr spcFirstLastPara="1" wrap="square" lIns="72000" tIns="45700" rIns="72000" bIns="45700" anchor="ctr" anchorCtr="0">
            <a:noAutofit/>
          </a:bodyPr>
          <a:lstStyle/>
          <a:p>
            <a:pPr marL="0" indent="0" algn="l">
              <a:spcBef>
                <a:spcPts val="0"/>
              </a:spcBef>
            </a:pPr>
            <a:r>
              <a:rPr lang="el-GR"/>
              <a:t>Τι είναι οι αριθμητικές δεξιότητες και η σχέση τους με τον οικονομικό αλφαβητισμό</a:t>
            </a:r>
          </a:p>
        </p:txBody>
      </p:sp>
      <p:sp>
        <p:nvSpPr>
          <p:cNvPr id="65" name="Google Shape;65;p3"/>
          <p:cNvSpPr txBox="1">
            <a:spLocks noGrp="1"/>
          </p:cNvSpPr>
          <p:nvPr>
            <p:ph type="body" idx="1"/>
          </p:nvPr>
        </p:nvSpPr>
        <p:spPr>
          <a:xfrm>
            <a:off x="994610" y="372784"/>
            <a:ext cx="11826005" cy="1456016"/>
          </a:xfrm>
          <a:prstGeom prst="rect">
            <a:avLst/>
          </a:prstGeom>
          <a:noFill/>
          <a:ln>
            <a:noFill/>
          </a:ln>
        </p:spPr>
        <p:txBody>
          <a:bodyPr spcFirstLastPara="1" wrap="square" lIns="72000" tIns="45700" rIns="72000" bIns="45700" anchor="t" anchorCtr="0">
            <a:noAutofit/>
          </a:bodyPr>
          <a:lstStyle/>
          <a:p>
            <a:pPr marL="0" indent="0" algn="l">
              <a:lnSpc>
                <a:spcPct val="150000"/>
              </a:lnSpc>
              <a:buSzPts val="2100"/>
            </a:pPr>
            <a:r>
              <a:rPr lang="el-GR" sz="3200" b="1" dirty="0">
                <a:solidFill>
                  <a:srgbClr val="097D74"/>
                </a:solidFill>
              </a:rPr>
              <a:t>Δραστηριότητα M5.1    </a:t>
            </a:r>
          </a:p>
          <a:p>
            <a:pPr marL="0" indent="0" algn="l">
              <a:lnSpc>
                <a:spcPct val="150000"/>
              </a:lnSpc>
              <a:buSzPts val="2100"/>
            </a:pPr>
            <a:r>
              <a:rPr lang="el-GR" sz="3200" b="1" dirty="0">
                <a:solidFill>
                  <a:srgbClr val="097D74"/>
                </a:solidFill>
              </a:rPr>
              <a:t>Προθέρμανση: Δεξιότητες </a:t>
            </a:r>
            <a:r>
              <a:rPr lang="el-GR" sz="3200" b="1" dirty="0" err="1">
                <a:solidFill>
                  <a:srgbClr val="097D74"/>
                </a:solidFill>
              </a:rPr>
              <a:t>αριθμητισμού</a:t>
            </a:r>
            <a:r>
              <a:rPr lang="el-GR" sz="3200" b="1" dirty="0">
                <a:solidFill>
                  <a:srgbClr val="097D74"/>
                </a:solidFill>
              </a:rPr>
              <a:t> </a:t>
            </a:r>
          </a:p>
          <a:p>
            <a:pPr marL="0" indent="0" algn="l">
              <a:lnSpc>
                <a:spcPct val="150000"/>
              </a:lnSpc>
              <a:buSzPts val="2100"/>
            </a:pPr>
            <a:endParaRPr lang="en-US" sz="3200" b="1" dirty="0">
              <a:solidFill>
                <a:schemeClr val="accent1"/>
              </a:solidFill>
            </a:endParaRPr>
          </a:p>
          <a:p>
            <a:pPr marL="0" indent="0" algn="l">
              <a:lnSpc>
                <a:spcPct val="150000"/>
              </a:lnSpc>
              <a:buSzPts val="2100"/>
            </a:pPr>
            <a:r>
              <a:rPr lang="el-GR" sz="3200" b="1" dirty="0">
                <a:solidFill>
                  <a:schemeClr val="accent1"/>
                </a:solidFill>
              </a:rPr>
              <a:t>Στην καθημερινή μας ζωή χρειάζεται να κάνουμε διάφορους τύπους υπολογισμών.</a:t>
            </a:r>
          </a:p>
          <a:p>
            <a:pPr marL="0" indent="0" algn="l">
              <a:lnSpc>
                <a:spcPct val="150000"/>
              </a:lnSpc>
              <a:buSzPts val="2100"/>
            </a:pPr>
            <a:r>
              <a:rPr lang="el-GR" sz="3200" b="1" dirty="0">
                <a:solidFill>
                  <a:schemeClr val="accent1"/>
                </a:solidFill>
              </a:rPr>
              <a:t>Τι κάνατε σήμερα το πρωί;</a:t>
            </a:r>
          </a:p>
          <a:p>
            <a:pPr marL="0" indent="0" algn="l">
              <a:lnSpc>
                <a:spcPct val="150000"/>
              </a:lnSpc>
              <a:buSzPts val="2100"/>
            </a:pPr>
            <a:endParaRPr lang="en-US" sz="3200" b="1" dirty="0">
              <a:solidFill>
                <a:schemeClr val="accent1"/>
              </a:solidFill>
            </a:endParaRPr>
          </a:p>
        </p:txBody>
      </p:sp>
      <p:pic>
        <p:nvPicPr>
          <p:cNvPr id="1026" name="Picture 2" descr="Signora con i sacchetti di shopping">
            <a:extLst>
              <a:ext uri="{FF2B5EF4-FFF2-40B4-BE49-F238E27FC236}">
                <a16:creationId xmlns:a16="http://schemas.microsoft.com/office/drawing/2014/main" id="{B616FB22-B030-4B03-B341-3076095D3FC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9851"/>
          <a:stretch/>
        </p:blipFill>
        <p:spPr bwMode="auto">
          <a:xfrm>
            <a:off x="514384" y="4859144"/>
            <a:ext cx="3285969" cy="227377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Mamma lo shopping con la figlia">
            <a:extLst>
              <a:ext uri="{FF2B5EF4-FFF2-40B4-BE49-F238E27FC236}">
                <a16:creationId xmlns:a16="http://schemas.microsoft.com/office/drawing/2014/main" id="{AB211EDB-07D0-4AC0-81A2-9A1C4CE35F6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33953" y="4133669"/>
            <a:ext cx="3523625" cy="307964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rooked post office">
            <a:extLst>
              <a:ext uri="{FF2B5EF4-FFF2-40B4-BE49-F238E27FC236}">
                <a16:creationId xmlns:a16="http://schemas.microsoft.com/office/drawing/2014/main" id="{4251E8B2-DA4D-4177-A6B3-D5DC7F40611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57321" y="4187180"/>
            <a:ext cx="3162612" cy="31626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3571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4" name="Google Shape;64;p3"/>
          <p:cNvSpPr txBox="1">
            <a:spLocks noGrp="1"/>
          </p:cNvSpPr>
          <p:nvPr>
            <p:ph type="body" idx="2"/>
          </p:nvPr>
        </p:nvSpPr>
        <p:spPr>
          <a:xfrm>
            <a:off x="208548" y="508139"/>
            <a:ext cx="12331541" cy="602889"/>
          </a:xfrm>
          <a:prstGeom prst="rect">
            <a:avLst/>
          </a:prstGeom>
          <a:solidFill>
            <a:schemeClr val="dk1"/>
          </a:solidFill>
          <a:ln>
            <a:noFill/>
          </a:ln>
        </p:spPr>
        <p:txBody>
          <a:bodyPr spcFirstLastPara="1" wrap="square" lIns="72000" tIns="45700" rIns="72000" bIns="45700" anchor="ctr" anchorCtr="0">
            <a:noAutofit/>
          </a:bodyPr>
          <a:lstStyle/>
          <a:p>
            <a:pPr marL="0" lvl="0" indent="0">
              <a:spcBef>
                <a:spcPts val="0"/>
              </a:spcBef>
            </a:pPr>
            <a:r>
              <a:rPr lang="el-GR"/>
              <a:t>Η σημασία των αριθμητικών δεξιοτήτων στη διαχείριση των χρημάτων</a:t>
            </a:r>
          </a:p>
        </p:txBody>
      </p:sp>
      <p:sp>
        <p:nvSpPr>
          <p:cNvPr id="6" name="CasellaDiTesto 5">
            <a:extLst>
              <a:ext uri="{FF2B5EF4-FFF2-40B4-BE49-F238E27FC236}">
                <a16:creationId xmlns:a16="http://schemas.microsoft.com/office/drawing/2014/main" id="{B88DD5CB-7294-493B-901B-1A50B78EC918}"/>
              </a:ext>
            </a:extLst>
          </p:cNvPr>
          <p:cNvSpPr txBox="1"/>
          <p:nvPr/>
        </p:nvSpPr>
        <p:spPr>
          <a:xfrm>
            <a:off x="208548" y="1111028"/>
            <a:ext cx="12623058" cy="1600438"/>
          </a:xfrm>
          <a:prstGeom prst="rect">
            <a:avLst/>
          </a:prstGeom>
          <a:noFill/>
        </p:spPr>
        <p:txBody>
          <a:bodyPr wrap="square" rtlCol="0">
            <a:spAutoFit/>
          </a:bodyPr>
          <a:lstStyle/>
          <a:p>
            <a:r>
              <a:rPr lang="el-GR" sz="2800" b="1">
                <a:solidFill>
                  <a:schemeClr val="accent2"/>
                </a:solidFill>
                <a:latin typeface="Calibri" panose="020F0502020204030204" pitchFamily="34" charset="0"/>
                <a:cs typeface="Calibri" panose="020F0502020204030204" pitchFamily="34" charset="0"/>
              </a:rPr>
              <a:t>Δραστηριότητα M5.2 </a:t>
            </a:r>
          </a:p>
          <a:p>
            <a:endParaRPr lang="en-US" sz="1100" dirty="0">
              <a:solidFill>
                <a:srgbClr val="0070C0"/>
              </a:solidFill>
              <a:latin typeface="Calibri" panose="020F0502020204030204" pitchFamily="34" charset="0"/>
              <a:cs typeface="Calibri" panose="020F0502020204030204" pitchFamily="34" charset="0"/>
            </a:endParaRPr>
          </a:p>
          <a:p>
            <a:r>
              <a:rPr lang="el-GR" sz="2800">
                <a:solidFill>
                  <a:srgbClr val="097D74"/>
                </a:solidFill>
                <a:latin typeface="Calibri" panose="020F0502020204030204" pitchFamily="34" charset="0"/>
                <a:cs typeface="Calibri" panose="020F0502020204030204" pitchFamily="34" charset="0"/>
              </a:rPr>
              <a:t>Ποιες θεωρείτε ότι είναι οι πιο συνηθισμένες χρήσεις των μαθηματικών στις καθημερινές δραστηριότητες των εκπαιδευομένων σας;  Προσπαθήστε να κατατάξετε τις παρακάτω καθημερινές ενέργειες κατά σειρά σπουδαιότητας:</a:t>
            </a:r>
          </a:p>
        </p:txBody>
      </p:sp>
      <p:sp>
        <p:nvSpPr>
          <p:cNvPr id="7" name="Rettangolo 6">
            <a:extLst>
              <a:ext uri="{FF2B5EF4-FFF2-40B4-BE49-F238E27FC236}">
                <a16:creationId xmlns:a16="http://schemas.microsoft.com/office/drawing/2014/main" id="{AED2815C-B70F-4271-9337-B70E5EE54E65}"/>
              </a:ext>
            </a:extLst>
          </p:cNvPr>
          <p:cNvSpPr/>
          <p:nvPr/>
        </p:nvSpPr>
        <p:spPr>
          <a:xfrm>
            <a:off x="208548" y="2862579"/>
            <a:ext cx="13244035" cy="4661276"/>
          </a:xfrm>
          <a:prstGeom prst="rect">
            <a:avLst/>
          </a:prstGeom>
        </p:spPr>
        <p:txBody>
          <a:bodyPr wrap="square">
            <a:spAutoFit/>
          </a:bodyPr>
          <a:lstStyle/>
          <a:p>
            <a:pPr lvl="0">
              <a:lnSpc>
                <a:spcPct val="150000"/>
              </a:lnSpc>
              <a:buSzPts val="2100"/>
            </a:pPr>
            <a:r>
              <a:rPr lang="el-GR" sz="2000" dirty="0">
                <a:latin typeface="Calibri" panose="020F0502020204030204" pitchFamily="34" charset="0"/>
                <a:cs typeface="Calibri" panose="020F0502020204030204" pitchFamily="34" charset="0"/>
              </a:rPr>
              <a:t>α. </a:t>
            </a:r>
            <a:r>
              <a:rPr lang="el-GR" sz="2000" dirty="0">
                <a:solidFill>
                  <a:schemeClr val="bg2"/>
                </a:solidFill>
                <a:latin typeface="Calibri" panose="020F0502020204030204" pitchFamily="34" charset="0"/>
                <a:cs typeface="Calibri" panose="020F0502020204030204" pitchFamily="34" charset="0"/>
              </a:rPr>
              <a:t>Κατανόηση κειμένων/αρχείων που περιέχουν στατιστικά στοιχεία, τιμές και αριθμούς.</a:t>
            </a:r>
          </a:p>
          <a:p>
            <a:pPr lvl="0">
              <a:lnSpc>
                <a:spcPct val="150000"/>
              </a:lnSpc>
              <a:buSzPts val="2100"/>
            </a:pPr>
            <a:r>
              <a:rPr lang="el-GR" sz="2000" dirty="0">
                <a:latin typeface="Calibri" panose="020F0502020204030204" pitchFamily="34" charset="0"/>
                <a:cs typeface="Calibri" panose="020F0502020204030204" pitchFamily="34" charset="0"/>
              </a:rPr>
              <a:t>β. </a:t>
            </a:r>
            <a:r>
              <a:rPr lang="el-GR" sz="2000" dirty="0">
                <a:solidFill>
                  <a:schemeClr val="bg2"/>
                </a:solidFill>
                <a:latin typeface="Calibri" panose="020F0502020204030204" pitchFamily="34" charset="0"/>
                <a:cs typeface="Calibri" panose="020F0502020204030204" pitchFamily="34" charset="0"/>
              </a:rPr>
              <a:t>Τήρηση λογαριασμού ή σημείωση των ρέστων και των αποδείξεων όταν αγοράζετε πράγματα.</a:t>
            </a:r>
          </a:p>
          <a:p>
            <a:pPr lvl="0">
              <a:lnSpc>
                <a:spcPct val="150000"/>
              </a:lnSpc>
              <a:buSzPts val="2100"/>
            </a:pPr>
            <a:r>
              <a:rPr lang="el-GR" sz="2000" dirty="0">
                <a:latin typeface="Calibri" panose="020F0502020204030204" pitchFamily="34" charset="0"/>
                <a:cs typeface="Calibri" panose="020F0502020204030204" pitchFamily="34" charset="0"/>
              </a:rPr>
              <a:t>γ. </a:t>
            </a:r>
            <a:r>
              <a:rPr lang="el-GR" sz="2000" dirty="0">
                <a:solidFill>
                  <a:schemeClr val="bg2"/>
                </a:solidFill>
                <a:latin typeface="Calibri" panose="020F0502020204030204" pitchFamily="34" charset="0"/>
                <a:cs typeface="Calibri" panose="020F0502020204030204" pitchFamily="34" charset="0"/>
              </a:rPr>
              <a:t>Ψάχνοντας την καλύτερη τιμή για κάποια αγορά.</a:t>
            </a:r>
          </a:p>
          <a:p>
            <a:pPr lvl="0">
              <a:lnSpc>
                <a:spcPct val="150000"/>
              </a:lnSpc>
              <a:buSzPts val="2100"/>
            </a:pPr>
            <a:r>
              <a:rPr lang="el-GR" sz="2000" dirty="0">
                <a:latin typeface="Calibri" panose="020F0502020204030204" pitchFamily="34" charset="0"/>
                <a:cs typeface="Calibri" panose="020F0502020204030204" pitchFamily="34" charset="0"/>
              </a:rPr>
              <a:t>δ. </a:t>
            </a:r>
            <a:r>
              <a:rPr lang="el-GR" sz="2000" dirty="0">
                <a:solidFill>
                  <a:schemeClr val="bg2"/>
                </a:solidFill>
                <a:latin typeface="Calibri" panose="020F0502020204030204" pitchFamily="34" charset="0"/>
                <a:cs typeface="Calibri" panose="020F0502020204030204" pitchFamily="34" charset="0"/>
              </a:rPr>
              <a:t>Κατανόηση της αξίας των εξατομικευμένων προϋπολογισμών ή των άμεσων πληρωμών, των μισθών, των </a:t>
            </a:r>
            <a:r>
              <a:rPr lang="el-GR" sz="2000" dirty="0" err="1">
                <a:solidFill>
                  <a:schemeClr val="bg2"/>
                </a:solidFill>
                <a:latin typeface="Calibri" panose="020F0502020204030204" pitchFamily="34" charset="0"/>
                <a:cs typeface="Calibri" panose="020F0502020204030204" pitchFamily="34" charset="0"/>
              </a:rPr>
              <a:t>προνοιακών</a:t>
            </a:r>
            <a:r>
              <a:rPr lang="el-GR" sz="2000" dirty="0">
                <a:solidFill>
                  <a:schemeClr val="bg2"/>
                </a:solidFill>
                <a:latin typeface="Calibri" panose="020F0502020204030204" pitchFamily="34" charset="0"/>
                <a:cs typeface="Calibri" panose="020F0502020204030204" pitchFamily="34" charset="0"/>
              </a:rPr>
              <a:t> επιδομάτων κ.λπ. </a:t>
            </a:r>
          </a:p>
          <a:p>
            <a:pPr lvl="0">
              <a:lnSpc>
                <a:spcPct val="150000"/>
              </a:lnSpc>
              <a:buSzPts val="2100"/>
            </a:pPr>
            <a:r>
              <a:rPr lang="el-GR" sz="2000" dirty="0">
                <a:latin typeface="Calibri" panose="020F0502020204030204" pitchFamily="34" charset="0"/>
                <a:cs typeface="Calibri" panose="020F0502020204030204" pitchFamily="34" charset="0"/>
              </a:rPr>
              <a:t>ε. </a:t>
            </a:r>
            <a:r>
              <a:rPr lang="el-GR" sz="2000" dirty="0">
                <a:solidFill>
                  <a:schemeClr val="bg2"/>
                </a:solidFill>
                <a:latin typeface="Calibri" panose="020F0502020204030204" pitchFamily="34" charset="0"/>
                <a:cs typeface="Calibri" panose="020F0502020204030204" pitchFamily="34" charset="0"/>
              </a:rPr>
              <a:t>Να γνωρίζετε πώς το εισόδημα επηρεάζει τη φορολογία.</a:t>
            </a:r>
          </a:p>
          <a:p>
            <a:pPr lvl="0">
              <a:lnSpc>
                <a:spcPct val="150000"/>
              </a:lnSpc>
              <a:buSzPts val="2100"/>
            </a:pPr>
            <a:r>
              <a:rPr lang="el-GR" sz="2000" dirty="0" err="1">
                <a:latin typeface="Calibri" panose="020F0502020204030204" pitchFamily="34" charset="0"/>
                <a:cs typeface="Calibri" panose="020F0502020204030204" pitchFamily="34" charset="0"/>
              </a:rPr>
              <a:t>στ</a:t>
            </a:r>
            <a:r>
              <a:rPr lang="el-GR" sz="2000" dirty="0">
                <a:latin typeface="Calibri" panose="020F0502020204030204" pitchFamily="34" charset="0"/>
                <a:cs typeface="Calibri" panose="020F0502020204030204" pitchFamily="34" charset="0"/>
              </a:rPr>
              <a:t>. </a:t>
            </a:r>
            <a:r>
              <a:rPr lang="el-GR" sz="2000" dirty="0">
                <a:solidFill>
                  <a:schemeClr val="bg2"/>
                </a:solidFill>
                <a:latin typeface="Calibri" panose="020F0502020204030204" pitchFamily="34" charset="0"/>
                <a:cs typeface="Calibri" panose="020F0502020204030204" pitchFamily="34" charset="0"/>
              </a:rPr>
              <a:t>Να γνωρίζετε πώς να ζυγίζετε τα πράγματα και να χρησιμοποιείτε με ακρίβεια τις ζυγαριές, π.χ. για να μαγειρεύετε ή να διαχειρίζεστε μια συγκεκριμένη δίαιτα.</a:t>
            </a:r>
          </a:p>
          <a:p>
            <a:pPr lvl="0">
              <a:lnSpc>
                <a:spcPct val="150000"/>
              </a:lnSpc>
              <a:buSzPts val="2100"/>
            </a:pPr>
            <a:r>
              <a:rPr lang="el-GR" sz="2000" dirty="0">
                <a:latin typeface="Calibri" panose="020F0502020204030204" pitchFamily="34" charset="0"/>
                <a:cs typeface="Calibri" panose="020F0502020204030204" pitchFamily="34" charset="0"/>
              </a:rPr>
              <a:t>ζ. </a:t>
            </a:r>
            <a:r>
              <a:rPr lang="el-GR" sz="2000" dirty="0">
                <a:solidFill>
                  <a:schemeClr val="bg2"/>
                </a:solidFill>
                <a:latin typeface="Calibri" panose="020F0502020204030204" pitchFamily="34" charset="0"/>
                <a:cs typeface="Calibri" panose="020F0502020204030204" pitchFamily="34" charset="0"/>
              </a:rPr>
              <a:t>Να υπολογίζετε την απόσταση, το χρόνο και το κόστος των ταξιδιών.</a:t>
            </a:r>
          </a:p>
          <a:p>
            <a:pPr lvl="0">
              <a:lnSpc>
                <a:spcPct val="150000"/>
              </a:lnSpc>
              <a:buSzPts val="2100"/>
            </a:pPr>
            <a:endParaRPr lang="en-US" sz="2000" dirty="0">
              <a:solidFill>
                <a:schemeClr val="bg2"/>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3614648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4" name="Google Shape;64;p3"/>
          <p:cNvSpPr txBox="1">
            <a:spLocks noGrp="1"/>
          </p:cNvSpPr>
          <p:nvPr>
            <p:ph type="body" idx="2"/>
          </p:nvPr>
        </p:nvSpPr>
        <p:spPr>
          <a:xfrm>
            <a:off x="498523" y="586724"/>
            <a:ext cx="12331541" cy="602889"/>
          </a:xfrm>
          <a:prstGeom prst="rect">
            <a:avLst/>
          </a:prstGeom>
          <a:solidFill>
            <a:schemeClr val="dk1"/>
          </a:solidFill>
          <a:ln>
            <a:noFill/>
          </a:ln>
        </p:spPr>
        <p:txBody>
          <a:bodyPr spcFirstLastPara="1" wrap="square" lIns="72000" tIns="45700" rIns="72000" bIns="45700" anchor="ctr" anchorCtr="0">
            <a:noAutofit/>
          </a:bodyPr>
          <a:lstStyle/>
          <a:p>
            <a:pPr marL="0" lvl="0" indent="0" algn="l">
              <a:spcBef>
                <a:spcPts val="0"/>
              </a:spcBef>
            </a:pPr>
            <a:r>
              <a:rPr lang="el-GR"/>
              <a:t>Ο ρόλος του χρήματος στη ζωή μας, ο αριθμητισμός και η σημασία του στον Οικονομικό Αλφαβητισμό</a:t>
            </a:r>
          </a:p>
        </p:txBody>
      </p:sp>
      <p:sp>
        <p:nvSpPr>
          <p:cNvPr id="65" name="Google Shape;65;p3"/>
          <p:cNvSpPr txBox="1">
            <a:spLocks noGrp="1"/>
          </p:cNvSpPr>
          <p:nvPr>
            <p:ph type="body" idx="1"/>
          </p:nvPr>
        </p:nvSpPr>
        <p:spPr>
          <a:xfrm>
            <a:off x="502499" y="1456295"/>
            <a:ext cx="12331402" cy="2245089"/>
          </a:xfrm>
          <a:prstGeom prst="rect">
            <a:avLst/>
          </a:prstGeom>
          <a:noFill/>
          <a:ln>
            <a:noFill/>
          </a:ln>
        </p:spPr>
        <p:txBody>
          <a:bodyPr spcFirstLastPara="1" wrap="square" lIns="72000" tIns="45700" rIns="72000" bIns="45700" anchor="t" anchorCtr="0">
            <a:noAutofit/>
          </a:bodyPr>
          <a:lstStyle/>
          <a:p>
            <a:pPr marL="0" indent="0" algn="l">
              <a:buSzPts val="2100"/>
            </a:pPr>
            <a:r>
              <a:rPr lang="el-GR" sz="2800" b="1" dirty="0"/>
              <a:t>Όπως ανέφεραν οι ερευνητές</a:t>
            </a:r>
            <a:r>
              <a:rPr lang="el-GR" sz="2800" dirty="0"/>
              <a:t>, το επίπεδο </a:t>
            </a:r>
            <a:r>
              <a:rPr lang="el-GR" sz="2800" dirty="0" err="1"/>
              <a:t>αριθμητισμού</a:t>
            </a:r>
            <a:r>
              <a:rPr lang="el-GR" sz="2800" dirty="0"/>
              <a:t> στον ενήλικο πληθυσμό δημιουργεί λόγους ανησυχίας: είναι </a:t>
            </a:r>
            <a:r>
              <a:rPr lang="el-GR" sz="2800" b="1" dirty="0"/>
              <a:t>πολύ χαμηλό και ιδιαίτερα σοβαρό </a:t>
            </a:r>
            <a:r>
              <a:rPr lang="el-GR" sz="2800" dirty="0"/>
              <a:t>σε ορισμένες ήδη ευάλωτες ομάδες του πληθυσμού, όπως οι ηλικιωμένοι, οι γυναίκες και τα άτομα με χαμηλό μορφωτικό επίπεδο. </a:t>
            </a:r>
          </a:p>
          <a:p>
            <a:pPr marL="0" indent="0" algn="r">
              <a:lnSpc>
                <a:spcPct val="150000"/>
              </a:lnSpc>
              <a:buSzPts val="2100"/>
            </a:pPr>
            <a:r>
              <a:rPr lang="el-GR" sz="1200" dirty="0" err="1"/>
              <a:t>Αριθμητισμός</a:t>
            </a:r>
            <a:r>
              <a:rPr lang="el-GR" sz="1200" dirty="0"/>
              <a:t>, Οικονομικός αλφαβητισμός και Λήψη οικονομικών αποφάσεων ANNAMARIA LUSARDI-</a:t>
            </a:r>
            <a:r>
              <a:rPr lang="el-GR" sz="1200" dirty="0" err="1"/>
              <a:t>George</a:t>
            </a:r>
            <a:r>
              <a:rPr lang="el-GR" sz="1200" dirty="0"/>
              <a:t> </a:t>
            </a:r>
            <a:r>
              <a:rPr lang="el-GR" sz="1200" dirty="0" err="1"/>
              <a:t>Washington</a:t>
            </a:r>
            <a:r>
              <a:rPr lang="el-GR" sz="1200" dirty="0"/>
              <a:t> </a:t>
            </a:r>
            <a:r>
              <a:rPr lang="el-GR" sz="1200" dirty="0" err="1"/>
              <a:t>University</a:t>
            </a:r>
            <a:endParaRPr lang="el-GR" sz="1200" dirty="0"/>
          </a:p>
          <a:p>
            <a:pPr marL="0" lvl="0" indent="0" algn="l">
              <a:lnSpc>
                <a:spcPct val="150000"/>
              </a:lnSpc>
              <a:buSzPts val="2100"/>
            </a:pPr>
            <a:r>
              <a:rPr lang="el-GR" b="1" dirty="0">
                <a:highlight>
                  <a:srgbClr val="FFFF00"/>
                </a:highlight>
              </a:rPr>
              <a:t> </a:t>
            </a:r>
          </a:p>
        </p:txBody>
      </p:sp>
      <p:sp>
        <p:nvSpPr>
          <p:cNvPr id="3" name="Rettangolo 2">
            <a:extLst>
              <a:ext uri="{FF2B5EF4-FFF2-40B4-BE49-F238E27FC236}">
                <a16:creationId xmlns:a16="http://schemas.microsoft.com/office/drawing/2014/main" id="{AAB8AB5E-0EC1-4F62-B5A5-26FB7FBAEB95}"/>
              </a:ext>
            </a:extLst>
          </p:cNvPr>
          <p:cNvSpPr/>
          <p:nvPr/>
        </p:nvSpPr>
        <p:spPr>
          <a:xfrm>
            <a:off x="4978135" y="4128702"/>
            <a:ext cx="7855766" cy="2677656"/>
          </a:xfrm>
          <a:prstGeom prst="rect">
            <a:avLst/>
          </a:prstGeom>
          <a:ln>
            <a:noFill/>
          </a:ln>
        </p:spPr>
        <p:txBody>
          <a:bodyPr wrap="square">
            <a:spAutoFit/>
          </a:bodyPr>
          <a:lstStyle/>
          <a:p>
            <a:endParaRPr lang="it-IT" sz="2000" dirty="0">
              <a:solidFill>
                <a:schemeClr val="accent2"/>
              </a:solidFill>
            </a:endParaRPr>
          </a:p>
          <a:p>
            <a:r>
              <a:rPr lang="el-GR" sz="3200">
                <a:solidFill>
                  <a:schemeClr val="accent2"/>
                </a:solidFill>
                <a:latin typeface="Calibri" panose="020F0502020204030204" pitchFamily="34" charset="0"/>
                <a:cs typeface="Calibri" panose="020F0502020204030204" pitchFamily="34" charset="0"/>
                <a:sym typeface="Calibri"/>
              </a:rPr>
              <a:t>Σήμερα, περισσότερο από ποτέ, ο </a:t>
            </a:r>
            <a:r>
              <a:rPr lang="el-GR" sz="3200" b="1">
                <a:solidFill>
                  <a:schemeClr val="accent2"/>
                </a:solidFill>
                <a:latin typeface="Calibri" panose="020F0502020204030204" pitchFamily="34" charset="0"/>
                <a:cs typeface="Calibri" panose="020F0502020204030204" pitchFamily="34" charset="0"/>
                <a:sym typeface="Calibri"/>
              </a:rPr>
              <a:t>αριθμητισμός</a:t>
            </a:r>
            <a:r>
              <a:rPr lang="el-GR" sz="3200">
                <a:solidFill>
                  <a:schemeClr val="accent2"/>
                </a:solidFill>
                <a:latin typeface="Calibri" panose="020F0502020204030204" pitchFamily="34" charset="0"/>
                <a:cs typeface="Calibri" panose="020F0502020204030204" pitchFamily="34" charset="0"/>
                <a:sym typeface="Calibri"/>
              </a:rPr>
              <a:t> και ο </a:t>
            </a:r>
            <a:r>
              <a:rPr lang="el-GR" sz="3200" b="1">
                <a:solidFill>
                  <a:schemeClr val="accent2"/>
                </a:solidFill>
                <a:latin typeface="Calibri" panose="020F0502020204030204" pitchFamily="34" charset="0"/>
                <a:cs typeface="Calibri" panose="020F0502020204030204" pitchFamily="34" charset="0"/>
                <a:sym typeface="Calibri"/>
              </a:rPr>
              <a:t>οικονομικός αλφαβητισμός</a:t>
            </a:r>
            <a:r>
              <a:rPr lang="el-GR" sz="3200">
                <a:solidFill>
                  <a:schemeClr val="accent2"/>
                </a:solidFill>
                <a:latin typeface="Calibri" panose="020F0502020204030204" pitchFamily="34" charset="0"/>
                <a:cs typeface="Calibri" panose="020F0502020204030204" pitchFamily="34" charset="0"/>
                <a:sym typeface="Calibri"/>
              </a:rPr>
              <a:t> είναι </a:t>
            </a:r>
            <a:r>
              <a:rPr lang="el-GR" sz="3200" b="1">
                <a:solidFill>
                  <a:schemeClr val="accent2"/>
                </a:solidFill>
                <a:latin typeface="Calibri" panose="020F0502020204030204" pitchFamily="34" charset="0"/>
                <a:cs typeface="Calibri" panose="020F0502020204030204" pitchFamily="34" charset="0"/>
                <a:sym typeface="Calibri"/>
              </a:rPr>
              <a:t>εφόδια ζωής</a:t>
            </a:r>
            <a:r>
              <a:rPr lang="el-GR" sz="3200">
                <a:solidFill>
                  <a:schemeClr val="accent2"/>
                </a:solidFill>
                <a:latin typeface="Calibri" panose="020F0502020204030204" pitchFamily="34" charset="0"/>
                <a:cs typeface="Calibri" panose="020F0502020204030204" pitchFamily="34" charset="0"/>
                <a:sym typeface="Calibri"/>
              </a:rPr>
              <a:t> που </a:t>
            </a:r>
            <a:r>
              <a:rPr lang="el-GR" sz="3200" b="1">
                <a:solidFill>
                  <a:schemeClr val="accent2"/>
                </a:solidFill>
                <a:latin typeface="Calibri" panose="020F0502020204030204" pitchFamily="34" charset="0"/>
                <a:cs typeface="Calibri" panose="020F0502020204030204" pitchFamily="34" charset="0"/>
                <a:sym typeface="Calibri"/>
              </a:rPr>
              <a:t>όλοι πρέπει να έχουν</a:t>
            </a:r>
            <a:r>
              <a:rPr lang="el-GR" sz="3200">
                <a:solidFill>
                  <a:schemeClr val="accent2"/>
                </a:solidFill>
                <a:latin typeface="Calibri" panose="020F0502020204030204" pitchFamily="34" charset="0"/>
                <a:cs typeface="Calibri" panose="020F0502020204030204" pitchFamily="34" charset="0"/>
                <a:sym typeface="Calibri"/>
              </a:rPr>
              <a:t> για να μπορούν να ζουν και να λειτουργούν στο σημερινό πολύπλοκο οικονομικό περιβάλλον. </a:t>
            </a:r>
          </a:p>
          <a:p>
            <a:endParaRPr lang="it-IT" sz="2000" dirty="0">
              <a:solidFill>
                <a:schemeClr val="bg2"/>
              </a:solidFill>
            </a:endParaRPr>
          </a:p>
        </p:txBody>
      </p:sp>
      <p:pic>
        <p:nvPicPr>
          <p:cNvPr id="5122" name="Picture 2" descr="account, contabilità, revisione, bilancio, attività commerciale, calcolatrice, Contanti, contrarre, economia, finanza, fondo, mano, investimento, prestito, i soldi, ufficio, Piano, profitto, salvare, imposta, attrezzatura da ufficio, documento, tecnologia, dispositivo elettronico, forniture per ufficio, carta, illustrazione">
            <a:extLst>
              <a:ext uri="{FF2B5EF4-FFF2-40B4-BE49-F238E27FC236}">
                <a16:creationId xmlns:a16="http://schemas.microsoft.com/office/drawing/2014/main" id="{8BF7EB89-C048-4C7B-8F0A-4509E42A587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499" y="4344986"/>
            <a:ext cx="3870843" cy="22450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31865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4" name="Google Shape;64;p3"/>
          <p:cNvSpPr txBox="1">
            <a:spLocks noGrp="1"/>
          </p:cNvSpPr>
          <p:nvPr>
            <p:ph type="body" idx="2"/>
          </p:nvPr>
        </p:nvSpPr>
        <p:spPr>
          <a:xfrm>
            <a:off x="500064" y="506690"/>
            <a:ext cx="12331541" cy="602889"/>
          </a:xfrm>
          <a:prstGeom prst="rect">
            <a:avLst/>
          </a:prstGeom>
          <a:solidFill>
            <a:schemeClr val="dk1"/>
          </a:solidFill>
          <a:ln>
            <a:noFill/>
          </a:ln>
        </p:spPr>
        <p:txBody>
          <a:bodyPr spcFirstLastPara="1" wrap="square" lIns="72000" tIns="45700" rIns="72000" bIns="45700" anchor="ctr" anchorCtr="0">
            <a:noAutofit/>
          </a:bodyPr>
          <a:lstStyle/>
          <a:p>
            <a:pPr marL="0" indent="0" algn="l">
              <a:spcBef>
                <a:spcPts val="0"/>
              </a:spcBef>
            </a:pPr>
            <a:r>
              <a:rPr lang="el-GR"/>
              <a:t>Τι είναι οι αριθμητικές δεξιότητες και η σχέση τους με τον οικονομικό αλφαβητισμό?</a:t>
            </a:r>
          </a:p>
        </p:txBody>
      </p:sp>
      <p:sp>
        <p:nvSpPr>
          <p:cNvPr id="65" name="Google Shape;65;p3"/>
          <p:cNvSpPr txBox="1">
            <a:spLocks noGrp="1"/>
          </p:cNvSpPr>
          <p:nvPr>
            <p:ph type="body" idx="1"/>
          </p:nvPr>
        </p:nvSpPr>
        <p:spPr>
          <a:xfrm>
            <a:off x="4494752" y="4330780"/>
            <a:ext cx="8336853" cy="1929357"/>
          </a:xfrm>
          <a:prstGeom prst="rect">
            <a:avLst/>
          </a:prstGeom>
          <a:noFill/>
          <a:ln>
            <a:noFill/>
          </a:ln>
        </p:spPr>
        <p:txBody>
          <a:bodyPr spcFirstLastPara="1" wrap="square" lIns="72000" tIns="45700" rIns="72000" bIns="45700" anchor="t" anchorCtr="0">
            <a:noAutofit/>
          </a:bodyPr>
          <a:lstStyle/>
          <a:p>
            <a:pPr marL="0" lvl="0" indent="0" algn="l">
              <a:lnSpc>
                <a:spcPct val="150000"/>
              </a:lnSpc>
              <a:buSzPts val="2100"/>
            </a:pPr>
            <a:r>
              <a:rPr lang="el-GR" sz="3200" dirty="0"/>
              <a:t>Η λήψη αποτελεσματικών </a:t>
            </a:r>
            <a:r>
              <a:rPr lang="el-GR" sz="3200" b="1" dirty="0">
                <a:solidFill>
                  <a:schemeClr val="accent4"/>
                </a:solidFill>
              </a:rPr>
              <a:t>οικονομικών αποφάσεων </a:t>
            </a:r>
            <a:r>
              <a:rPr lang="el-GR" sz="3200" dirty="0"/>
              <a:t>εξαρτάται συχνά από την </a:t>
            </a:r>
            <a:r>
              <a:rPr lang="el-GR" sz="3200" b="1" dirty="0">
                <a:solidFill>
                  <a:schemeClr val="accent4"/>
                </a:solidFill>
              </a:rPr>
              <a:t>ικανότητά μας να κάνουμε μαθηματικούς υπολογισμούς</a:t>
            </a:r>
            <a:r>
              <a:rPr lang="el-GR" sz="3200" dirty="0"/>
              <a:t>, τόσο απλούς όσο και σύνθετους.</a:t>
            </a:r>
            <a:r>
              <a:rPr lang="el-GR" sz="3200" dirty="0">
                <a:solidFill>
                  <a:schemeClr val="bg2"/>
                </a:solidFill>
              </a:rPr>
              <a:t> </a:t>
            </a:r>
          </a:p>
          <a:p>
            <a:pPr marL="0" lvl="0" indent="0" algn="l">
              <a:lnSpc>
                <a:spcPct val="150000"/>
              </a:lnSpc>
              <a:buSzPts val="2100"/>
            </a:pPr>
            <a:endParaRPr lang="en-US" sz="2400" dirty="0"/>
          </a:p>
          <a:p>
            <a:pPr marL="0" lvl="0" indent="0" algn="l">
              <a:lnSpc>
                <a:spcPct val="150000"/>
              </a:lnSpc>
              <a:buSzPts val="2100"/>
            </a:pPr>
            <a:r>
              <a:rPr lang="el-GR" sz="2400" dirty="0"/>
              <a:t> </a:t>
            </a:r>
          </a:p>
        </p:txBody>
      </p:sp>
      <p:sp>
        <p:nvSpPr>
          <p:cNvPr id="6" name="Rettangolo 5">
            <a:extLst>
              <a:ext uri="{FF2B5EF4-FFF2-40B4-BE49-F238E27FC236}">
                <a16:creationId xmlns:a16="http://schemas.microsoft.com/office/drawing/2014/main" id="{10D0F2F1-87CD-4BB7-8D28-5FFB6C05B26B}"/>
              </a:ext>
            </a:extLst>
          </p:cNvPr>
          <p:cNvSpPr/>
          <p:nvPr/>
        </p:nvSpPr>
        <p:spPr>
          <a:xfrm>
            <a:off x="500064" y="1781757"/>
            <a:ext cx="12330001" cy="2246769"/>
          </a:xfrm>
          <a:prstGeom prst="rect">
            <a:avLst/>
          </a:prstGeom>
        </p:spPr>
        <p:txBody>
          <a:bodyPr wrap="square">
            <a:spAutoFit/>
          </a:bodyPr>
          <a:lstStyle/>
          <a:p>
            <a:r>
              <a:rPr lang="el-GR" sz="2800" b="1" dirty="0">
                <a:solidFill>
                  <a:schemeClr val="accent6"/>
                </a:solidFill>
                <a:latin typeface="Calibri" panose="020F0502020204030204" pitchFamily="34" charset="0"/>
                <a:cs typeface="Calibri" panose="020F0502020204030204" pitchFamily="34" charset="0"/>
              </a:rPr>
              <a:t>Το Ινστιτούτο Δια Βίου Μάθησης της UNESCO </a:t>
            </a:r>
            <a:r>
              <a:rPr lang="el-GR" sz="2800" dirty="0">
                <a:solidFill>
                  <a:schemeClr val="bg2"/>
                </a:solidFill>
                <a:latin typeface="Calibri" panose="020F0502020204030204" pitchFamily="34" charset="0"/>
                <a:cs typeface="Calibri" panose="020F0502020204030204" pitchFamily="34" charset="0"/>
              </a:rPr>
              <a:t>στο έργο του Adult </a:t>
            </a:r>
            <a:r>
              <a:rPr lang="el-GR" sz="2800" dirty="0" err="1">
                <a:solidFill>
                  <a:schemeClr val="bg2"/>
                </a:solidFill>
                <a:latin typeface="Calibri" panose="020F0502020204030204" pitchFamily="34" charset="0"/>
                <a:cs typeface="Calibri" panose="020F0502020204030204" pitchFamily="34" charset="0"/>
              </a:rPr>
              <a:t>numeracy</a:t>
            </a:r>
            <a:r>
              <a:rPr lang="el-GR" sz="2800" dirty="0">
                <a:solidFill>
                  <a:schemeClr val="bg2"/>
                </a:solidFill>
                <a:latin typeface="Calibri" panose="020F0502020204030204" pitchFamily="34" charset="0"/>
                <a:cs typeface="Calibri" panose="020F0502020204030204" pitchFamily="34" charset="0"/>
              </a:rPr>
              <a:t>: </a:t>
            </a:r>
            <a:r>
              <a:rPr lang="el-GR" sz="2800" dirty="0" err="1">
                <a:solidFill>
                  <a:schemeClr val="bg2"/>
                </a:solidFill>
                <a:latin typeface="Calibri" panose="020F0502020204030204" pitchFamily="34" charset="0"/>
                <a:cs typeface="Calibri" panose="020F0502020204030204" pitchFamily="34" charset="0"/>
              </a:rPr>
              <a:t>assessment</a:t>
            </a:r>
            <a:r>
              <a:rPr lang="el-GR" sz="2800" dirty="0">
                <a:solidFill>
                  <a:schemeClr val="bg2"/>
                </a:solidFill>
                <a:latin typeface="Calibri" panose="020F0502020204030204" pitchFamily="34" charset="0"/>
                <a:cs typeface="Calibri" panose="020F0502020204030204" pitchFamily="34" charset="0"/>
              </a:rPr>
              <a:t> and </a:t>
            </a:r>
            <a:r>
              <a:rPr lang="el-GR" sz="2800" dirty="0" err="1">
                <a:solidFill>
                  <a:schemeClr val="bg2"/>
                </a:solidFill>
                <a:latin typeface="Calibri" panose="020F0502020204030204" pitchFamily="34" charset="0"/>
                <a:cs typeface="Calibri" panose="020F0502020204030204" pitchFamily="34" charset="0"/>
              </a:rPr>
              <a:t>development</a:t>
            </a:r>
            <a:r>
              <a:rPr lang="el-GR" sz="2800" dirty="0">
                <a:solidFill>
                  <a:schemeClr val="bg2"/>
                </a:solidFill>
                <a:latin typeface="Calibri" panose="020F0502020204030204" pitchFamily="34" charset="0"/>
                <a:cs typeface="Calibri" panose="020F0502020204030204" pitchFamily="34" charset="0"/>
              </a:rPr>
              <a:t> 2021 αναφέρει ότι η ανάπτυξη </a:t>
            </a:r>
            <a:r>
              <a:rPr lang="el-GR" sz="2800" b="1" dirty="0">
                <a:solidFill>
                  <a:schemeClr val="bg2"/>
                </a:solidFill>
                <a:latin typeface="Calibri" panose="020F0502020204030204" pitchFamily="34" charset="0"/>
                <a:cs typeface="Calibri" panose="020F0502020204030204" pitchFamily="34" charset="0"/>
              </a:rPr>
              <a:t>αριθμητικών δεξιοτήτων των ενηλίκων αποτελεί κλειδί για την ευημερία μας και την ενεργό συμμετοχή μας στη σύγχρονη κοινωνία.</a:t>
            </a:r>
            <a:r>
              <a:rPr lang="el-GR" sz="2800" dirty="0">
                <a:solidFill>
                  <a:schemeClr val="bg2"/>
                </a:solidFill>
                <a:latin typeface="Calibri" panose="020F0502020204030204" pitchFamily="34" charset="0"/>
                <a:cs typeface="Calibri" panose="020F0502020204030204" pitchFamily="34" charset="0"/>
              </a:rPr>
              <a:t> Συμβάλλει σε σημαντικά οικονομικά και κοινωνικά αποτελέσματα.</a:t>
            </a:r>
          </a:p>
        </p:txBody>
      </p:sp>
      <p:pic>
        <p:nvPicPr>
          <p:cNvPr id="7170" name="Picture 2" descr="Maths, Mathematics, Maths Symbols, Symbols, Calculate">
            <a:extLst>
              <a:ext uri="{FF2B5EF4-FFF2-40B4-BE49-F238E27FC236}">
                <a16:creationId xmlns:a16="http://schemas.microsoft.com/office/drawing/2014/main" id="{B5E88A59-C4FC-4D7F-B31B-9BFB407DB00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064" y="4066749"/>
            <a:ext cx="3314388" cy="33143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77475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4" name="Google Shape;64;p3"/>
          <p:cNvSpPr txBox="1">
            <a:spLocks noGrp="1"/>
          </p:cNvSpPr>
          <p:nvPr>
            <p:ph type="body" idx="2"/>
          </p:nvPr>
        </p:nvSpPr>
        <p:spPr>
          <a:xfrm>
            <a:off x="345292" y="602766"/>
            <a:ext cx="12331541" cy="602889"/>
          </a:xfrm>
          <a:prstGeom prst="rect">
            <a:avLst/>
          </a:prstGeom>
          <a:solidFill>
            <a:schemeClr val="dk1"/>
          </a:solidFill>
          <a:ln>
            <a:noFill/>
          </a:ln>
        </p:spPr>
        <p:txBody>
          <a:bodyPr spcFirstLastPara="1" wrap="square" lIns="72000" tIns="45700" rIns="72000" bIns="45700" anchor="ctr" anchorCtr="0">
            <a:noAutofit/>
          </a:bodyPr>
          <a:lstStyle/>
          <a:p>
            <a:pPr marL="0" indent="0" algn="l">
              <a:spcBef>
                <a:spcPts val="0"/>
              </a:spcBef>
            </a:pPr>
            <a:r>
              <a:rPr lang="el-GR"/>
              <a:t>Τι είναι οι αριθμητικές δεξιότητες και η σχέση τους με τον οικονομικό αλφαβητισμό?</a:t>
            </a:r>
          </a:p>
        </p:txBody>
      </p:sp>
      <p:sp>
        <p:nvSpPr>
          <p:cNvPr id="2" name="Rettangolo 1">
            <a:extLst>
              <a:ext uri="{FF2B5EF4-FFF2-40B4-BE49-F238E27FC236}">
                <a16:creationId xmlns:a16="http://schemas.microsoft.com/office/drawing/2014/main" id="{22F57635-37BD-401B-8684-846944D35A5F}"/>
              </a:ext>
            </a:extLst>
          </p:cNvPr>
          <p:cNvSpPr/>
          <p:nvPr/>
        </p:nvSpPr>
        <p:spPr>
          <a:xfrm>
            <a:off x="654834" y="5905805"/>
            <a:ext cx="12680165" cy="1318181"/>
          </a:xfrm>
          <a:prstGeom prst="rect">
            <a:avLst/>
          </a:prstGeom>
        </p:spPr>
        <p:txBody>
          <a:bodyPr wrap="square">
            <a:spAutoFit/>
          </a:bodyPr>
          <a:lstStyle/>
          <a:p>
            <a:pPr marL="0" lvl="0" indent="0">
              <a:lnSpc>
                <a:spcPct val="150000"/>
              </a:lnSpc>
              <a:buSzPts val="2100"/>
            </a:pPr>
            <a:r>
              <a:rPr lang="el-GR" sz="2800" dirty="0">
                <a:solidFill>
                  <a:schemeClr val="tx1"/>
                </a:solidFill>
                <a:latin typeface="Calibri" panose="020F0502020204030204" pitchFamily="34" charset="0"/>
                <a:cs typeface="Calibri" panose="020F0502020204030204" pitchFamily="34" charset="0"/>
              </a:rPr>
              <a:t>Επομένως, είναι απαραίτητο να εξεταστεί η </a:t>
            </a:r>
            <a:r>
              <a:rPr lang="el-GR" sz="2800" b="1" dirty="0">
                <a:solidFill>
                  <a:schemeClr val="accent4"/>
                </a:solidFill>
                <a:latin typeface="Calibri" panose="020F0502020204030204" pitchFamily="34" charset="0"/>
                <a:cs typeface="Calibri" panose="020F0502020204030204" pitchFamily="34" charset="0"/>
              </a:rPr>
              <a:t>ενίσχυση των μαθηματικών δεξιοτήτων ως ένα από τα μέσα για τη βελτίωση του οικονομικού αλφαβητισμού</a:t>
            </a:r>
            <a:r>
              <a:rPr lang="el-GR" sz="2800" dirty="0">
                <a:latin typeface="Calibri" panose="020F0502020204030204" pitchFamily="34" charset="0"/>
                <a:cs typeface="Calibri" panose="020F0502020204030204" pitchFamily="34" charset="0"/>
              </a:rPr>
              <a:t>.</a:t>
            </a:r>
            <a:r>
              <a:rPr lang="el-GR" sz="2800" dirty="0">
                <a:solidFill>
                  <a:schemeClr val="tx1"/>
                </a:solidFill>
                <a:latin typeface="Calibri" panose="020F0502020204030204" pitchFamily="34" charset="0"/>
                <a:cs typeface="Calibri" panose="020F0502020204030204" pitchFamily="34" charset="0"/>
              </a:rPr>
              <a:t> </a:t>
            </a:r>
          </a:p>
        </p:txBody>
      </p:sp>
      <p:sp>
        <p:nvSpPr>
          <p:cNvPr id="5" name="Freccia bidirezionale orizzontale 4">
            <a:extLst>
              <a:ext uri="{FF2B5EF4-FFF2-40B4-BE49-F238E27FC236}">
                <a16:creationId xmlns:a16="http://schemas.microsoft.com/office/drawing/2014/main" id="{A9EDD8F4-3014-474E-9059-27D1F49E3513}"/>
              </a:ext>
            </a:extLst>
          </p:cNvPr>
          <p:cNvSpPr/>
          <p:nvPr/>
        </p:nvSpPr>
        <p:spPr>
          <a:xfrm>
            <a:off x="4362622" y="1726858"/>
            <a:ext cx="4122295" cy="817497"/>
          </a:xfrm>
          <a:prstGeom prst="leftRight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Ovale 7">
            <a:extLst>
              <a:ext uri="{FF2B5EF4-FFF2-40B4-BE49-F238E27FC236}">
                <a16:creationId xmlns:a16="http://schemas.microsoft.com/office/drawing/2014/main" id="{98E9733E-C7FF-4B96-8D5F-03FD2129271D}"/>
              </a:ext>
            </a:extLst>
          </p:cNvPr>
          <p:cNvSpPr/>
          <p:nvPr/>
        </p:nvSpPr>
        <p:spPr>
          <a:xfrm>
            <a:off x="1495316" y="1599895"/>
            <a:ext cx="2481154" cy="134495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 name="Rettangolo 6">
            <a:extLst>
              <a:ext uri="{FF2B5EF4-FFF2-40B4-BE49-F238E27FC236}">
                <a16:creationId xmlns:a16="http://schemas.microsoft.com/office/drawing/2014/main" id="{949D2ECC-C08C-441B-8F46-5BDB87910AD4}"/>
              </a:ext>
            </a:extLst>
          </p:cNvPr>
          <p:cNvSpPr/>
          <p:nvPr/>
        </p:nvSpPr>
        <p:spPr>
          <a:xfrm>
            <a:off x="1777864" y="1981869"/>
            <a:ext cx="1428596" cy="646331"/>
          </a:xfrm>
          <a:prstGeom prst="rect">
            <a:avLst/>
          </a:prstGeom>
        </p:spPr>
        <p:txBody>
          <a:bodyPr wrap="none">
            <a:spAutoFit/>
          </a:bodyPr>
          <a:lstStyle/>
          <a:p>
            <a:r>
              <a:rPr lang="el-GR" sz="1800" b="1">
                <a:solidFill>
                  <a:schemeClr val="bg1"/>
                </a:solidFill>
              </a:rPr>
              <a:t>ΟΙΚΟΝΟΜΙΚΟΣ</a:t>
            </a:r>
          </a:p>
          <a:p>
            <a:r>
              <a:rPr lang="el-GR" sz="1800" b="1">
                <a:solidFill>
                  <a:schemeClr val="bg1"/>
                </a:solidFill>
              </a:rPr>
              <a:t>ΑΛΦΑΒΗΤΙΣΜΟΣ</a:t>
            </a:r>
          </a:p>
        </p:txBody>
      </p:sp>
      <p:sp>
        <p:nvSpPr>
          <p:cNvPr id="13" name="Ovale 12">
            <a:extLst>
              <a:ext uri="{FF2B5EF4-FFF2-40B4-BE49-F238E27FC236}">
                <a16:creationId xmlns:a16="http://schemas.microsoft.com/office/drawing/2014/main" id="{7F49BF4F-CD10-45D2-96FA-02C85392AA65}"/>
              </a:ext>
            </a:extLst>
          </p:cNvPr>
          <p:cNvSpPr/>
          <p:nvPr/>
        </p:nvSpPr>
        <p:spPr>
          <a:xfrm>
            <a:off x="9358531" y="1504451"/>
            <a:ext cx="2668154" cy="134495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 name="Rettangolo 10">
            <a:extLst>
              <a:ext uri="{FF2B5EF4-FFF2-40B4-BE49-F238E27FC236}">
                <a16:creationId xmlns:a16="http://schemas.microsoft.com/office/drawing/2014/main" id="{274DE66C-FB24-4AE9-AF11-63C40FF5396B}"/>
              </a:ext>
            </a:extLst>
          </p:cNvPr>
          <p:cNvSpPr/>
          <p:nvPr/>
        </p:nvSpPr>
        <p:spPr>
          <a:xfrm>
            <a:off x="9596195" y="2006526"/>
            <a:ext cx="1518364" cy="369332"/>
          </a:xfrm>
          <a:prstGeom prst="rect">
            <a:avLst/>
          </a:prstGeom>
        </p:spPr>
        <p:txBody>
          <a:bodyPr wrap="none">
            <a:spAutoFit/>
          </a:bodyPr>
          <a:lstStyle/>
          <a:p>
            <a:r>
              <a:rPr lang="el-GR" sz="1800" b="1">
                <a:solidFill>
                  <a:schemeClr val="bg1"/>
                </a:solidFill>
              </a:rPr>
              <a:t>ΑΡΙΘΜΗΤΙΣΜΟΣ</a:t>
            </a:r>
          </a:p>
        </p:txBody>
      </p:sp>
      <p:sp>
        <p:nvSpPr>
          <p:cNvPr id="9" name="Rettangolo 8">
            <a:extLst>
              <a:ext uri="{FF2B5EF4-FFF2-40B4-BE49-F238E27FC236}">
                <a16:creationId xmlns:a16="http://schemas.microsoft.com/office/drawing/2014/main" id="{34C781FD-4982-49EB-8879-FCACB98272F0}"/>
              </a:ext>
            </a:extLst>
          </p:cNvPr>
          <p:cNvSpPr/>
          <p:nvPr/>
        </p:nvSpPr>
        <p:spPr>
          <a:xfrm>
            <a:off x="654834" y="3167999"/>
            <a:ext cx="12021997" cy="2610843"/>
          </a:xfrm>
          <a:prstGeom prst="rect">
            <a:avLst/>
          </a:prstGeom>
        </p:spPr>
        <p:txBody>
          <a:bodyPr wrap="square">
            <a:spAutoFit/>
          </a:bodyPr>
          <a:lstStyle/>
          <a:p>
            <a:pPr marL="0" lvl="0" indent="0">
              <a:lnSpc>
                <a:spcPct val="150000"/>
              </a:lnSpc>
              <a:buSzPts val="2100"/>
            </a:pPr>
            <a:r>
              <a:rPr lang="el-GR" sz="2800" dirty="0">
                <a:solidFill>
                  <a:schemeClr val="tx1"/>
                </a:solidFill>
                <a:latin typeface="Calibri" panose="020F0502020204030204" pitchFamily="34" charset="0"/>
                <a:cs typeface="Calibri" panose="020F0502020204030204" pitchFamily="34" charset="0"/>
              </a:rPr>
              <a:t>Η σχέση αυτή είναι πολύ σημαντική και μπορεί να εξαρτάται από παράγοντες όπως το φύλο, το επίπεδο εκπαίδευσης, το επίπεδο οικονομικής εκπαίδευσης, η γλώσσα, η εμπλοκή των γονέων, η κοινότητα, η εκπαίδευση των γονέων, το οικογενειακό εισόδημα κ.λπ. </a:t>
            </a:r>
          </a:p>
        </p:txBody>
      </p:sp>
    </p:spTree>
    <p:extLst>
      <p:ext uri="{BB962C8B-B14F-4D97-AF65-F5344CB8AC3E}">
        <p14:creationId xmlns:p14="http://schemas.microsoft.com/office/powerpoint/2010/main" val="8926212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4" name="Google Shape;64;p3"/>
          <p:cNvSpPr txBox="1">
            <a:spLocks noGrp="1"/>
          </p:cNvSpPr>
          <p:nvPr>
            <p:ph type="body" idx="2"/>
          </p:nvPr>
        </p:nvSpPr>
        <p:spPr>
          <a:xfrm>
            <a:off x="500064" y="1260554"/>
            <a:ext cx="12331541" cy="602889"/>
          </a:xfrm>
          <a:prstGeom prst="rect">
            <a:avLst/>
          </a:prstGeom>
          <a:solidFill>
            <a:schemeClr val="dk1"/>
          </a:solidFill>
          <a:ln>
            <a:noFill/>
          </a:ln>
        </p:spPr>
        <p:txBody>
          <a:bodyPr spcFirstLastPara="1" wrap="square" lIns="72000" tIns="45700" rIns="72000" bIns="45700" anchor="ctr" anchorCtr="0">
            <a:noAutofit/>
          </a:bodyPr>
          <a:lstStyle/>
          <a:p>
            <a:pPr marL="0" lvl="0" indent="0" algn="l">
              <a:spcBef>
                <a:spcPts val="0"/>
              </a:spcBef>
            </a:pPr>
            <a:r>
              <a:rPr lang="el-GR"/>
              <a:t>Η σημασία των αριθμητικών δεξιοτήτων στη διαχείριση των χρημάτων</a:t>
            </a:r>
          </a:p>
        </p:txBody>
      </p:sp>
      <p:sp>
        <p:nvSpPr>
          <p:cNvPr id="7" name="Segnaposto testo 6">
            <a:extLst>
              <a:ext uri="{FF2B5EF4-FFF2-40B4-BE49-F238E27FC236}">
                <a16:creationId xmlns:a16="http://schemas.microsoft.com/office/drawing/2014/main" id="{A00AAC4A-6B39-47D8-87E1-89A7843D309B}"/>
              </a:ext>
            </a:extLst>
          </p:cNvPr>
          <p:cNvSpPr txBox="1">
            <a:spLocks noGrp="1"/>
          </p:cNvSpPr>
          <p:nvPr>
            <p:ph type="body" idx="1"/>
          </p:nvPr>
        </p:nvSpPr>
        <p:spPr>
          <a:xfrm>
            <a:off x="502500" y="2703903"/>
            <a:ext cx="12331700" cy="1384954"/>
          </a:xfrm>
          <a:prstGeom prst="rect">
            <a:avLst/>
          </a:prstGeom>
          <a:noFill/>
        </p:spPr>
        <p:txBody>
          <a:bodyPr wrap="square" rtlCol="0">
            <a:spAutoFit/>
          </a:bodyPr>
          <a:lstStyle/>
          <a:p>
            <a:pPr algn="ctr"/>
            <a:r>
              <a:rPr lang="el-GR" sz="2800" b="1">
                <a:solidFill>
                  <a:schemeClr val="accent2"/>
                </a:solidFill>
                <a:latin typeface="Calibri" panose="020F0502020204030204" pitchFamily="34" charset="0"/>
                <a:cs typeface="Calibri" panose="020F0502020204030204" pitchFamily="34" charset="0"/>
              </a:rPr>
              <a:t>Τώρα ας παρακολουθήσουμε ένα βίντεο που εξηγεί την έννοια και τη χρησιμότητα του αριθμητισμού:</a:t>
            </a:r>
          </a:p>
          <a:p>
            <a:pPr algn="ctr"/>
            <a:r>
              <a:rPr lang="el-GR" sz="2800">
                <a:solidFill>
                  <a:schemeClr val="accent2"/>
                </a:solidFill>
                <a:latin typeface="Calibri" panose="020F0502020204030204" pitchFamily="34" charset="0"/>
                <a:cs typeface="Calibri" panose="020F0502020204030204" pitchFamily="34" charset="0"/>
                <a:hlinkClick r:id="rId3"/>
              </a:rPr>
              <a:t>https://www.youtube.com/watch?v=zTlR9amvk1U&amp;t=33s</a:t>
            </a:r>
          </a:p>
          <a:p>
            <a:pPr algn="ctr"/>
            <a:endParaRPr lang="it-IT" sz="2800" dirty="0">
              <a:solidFill>
                <a:schemeClr val="accent2"/>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540412015"/>
      </p:ext>
    </p:extLst>
  </p:cSld>
  <p:clrMapOvr>
    <a:masterClrMapping/>
  </p:clrMapOvr>
</p:sld>
</file>

<file path=ppt/theme/theme1.xml><?xml version="1.0" encoding="utf-8"?>
<a:theme xmlns:a="http://schemas.openxmlformats.org/drawingml/2006/main" name="CARDET Course template">
  <a:themeElements>
    <a:clrScheme name="MoneyMatters">
      <a:dk1>
        <a:srgbClr val="374856"/>
      </a:dk1>
      <a:lt1>
        <a:srgbClr val="FFFFFF"/>
      </a:lt1>
      <a:dk2>
        <a:srgbClr val="44546A"/>
      </a:dk2>
      <a:lt2>
        <a:srgbClr val="FFFFFF"/>
      </a:lt2>
      <a:accent1>
        <a:srgbClr val="FAA337"/>
      </a:accent1>
      <a:accent2>
        <a:srgbClr val="0A9A8F"/>
      </a:accent2>
      <a:accent3>
        <a:srgbClr val="3A48F9"/>
      </a:accent3>
      <a:accent4>
        <a:srgbClr val="0A9A8F"/>
      </a:accent4>
      <a:accent5>
        <a:srgbClr val="4472C4"/>
      </a:accent5>
      <a:accent6>
        <a:srgbClr val="FAA337"/>
      </a:accent6>
      <a:hlink>
        <a:srgbClr val="0A9A8F"/>
      </a:hlink>
      <a:folHlink>
        <a:srgbClr val="17756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ARDET Course template">
  <a:themeElements>
    <a:clrScheme name="MoneyMatters">
      <a:dk1>
        <a:srgbClr val="374856"/>
      </a:dk1>
      <a:lt1>
        <a:srgbClr val="FFFFFF"/>
      </a:lt1>
      <a:dk2>
        <a:srgbClr val="44546A"/>
      </a:dk2>
      <a:lt2>
        <a:srgbClr val="FFFFFF"/>
      </a:lt2>
      <a:accent1>
        <a:srgbClr val="FAA337"/>
      </a:accent1>
      <a:accent2>
        <a:srgbClr val="0A9A8F"/>
      </a:accent2>
      <a:accent3>
        <a:srgbClr val="3A48F9"/>
      </a:accent3>
      <a:accent4>
        <a:srgbClr val="0A9A8F"/>
      </a:accent4>
      <a:accent5>
        <a:srgbClr val="4472C4"/>
      </a:accent5>
      <a:accent6>
        <a:srgbClr val="FAA337"/>
      </a:accent6>
      <a:hlink>
        <a:srgbClr val="0A9A8F"/>
      </a:hlink>
      <a:folHlink>
        <a:srgbClr val="17756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15147</TotalTime>
  <Words>2507</Words>
  <Application>Microsoft Office PowerPoint</Application>
  <PresentationFormat>Custom</PresentationFormat>
  <Paragraphs>217</Paragraphs>
  <Slides>35</Slides>
  <Notes>33</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35</vt:i4>
      </vt:variant>
    </vt:vector>
  </HeadingPairs>
  <TitlesOfParts>
    <vt:vector size="41" baseType="lpstr">
      <vt:lpstr>Calibri</vt:lpstr>
      <vt:lpstr>Open Sans</vt:lpstr>
      <vt:lpstr>Arial</vt:lpstr>
      <vt:lpstr>Wingdings</vt:lpstr>
      <vt:lpstr>CARDET Course template</vt:lpstr>
      <vt:lpstr>CARDET Course template</vt:lpstr>
      <vt:lpstr>Οικονομικός Αλφαβητισμός για Οικογένειες</vt:lpstr>
      <vt:lpstr>     Σκοπός της ενότητας είναι να διερευνήσει το ρόλο του χρήματος στη ζωή μας, τον αριθμητισμό και τη σημασία τους στον οικονομικό αλφαβητισμό.                                                                                                                                                                                                                                                                                                                                                                                                                     Μαθησιακά Αποτελέσματα </vt:lpstr>
      <vt:lpstr>Ενότητα 5 Σχεδιάγραμμα της συνεδρίας</vt:lpstr>
      <vt:lpstr>PowerPoint Presentation</vt:lpstr>
      <vt:lpstr>PowerPoint Presentation</vt:lpstr>
      <vt:lpstr>PowerPoint Presentation</vt:lpstr>
      <vt:lpstr>PowerPoint Presentation</vt:lpstr>
      <vt:lpstr>PowerPoint Presentation</vt:lpstr>
      <vt:lpstr>PowerPoint Presentation</vt:lpstr>
      <vt:lpstr>Δραστηριότητα M5.2</vt:lpstr>
      <vt:lpstr>PowerPoint Presentation</vt:lpstr>
      <vt:lpstr>PowerPoint Presentation</vt:lpstr>
      <vt:lpstr>PowerPoint Presentation</vt:lpstr>
      <vt:lpstr>PowerPoint Presentation</vt:lpstr>
      <vt:lpstr>PowerPoint Presentation</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Εργασίες για προσωπική μελέτη:</vt:lpstr>
      <vt:lpstr>Σας ευχαριστούμε για την παρουσία σας, ελπίζουμε να το βρήκατε χρήσιμο.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IO3: Financial Literacy Induction Training for Parents</dc:title>
  <dc:creator>Debbie Bough</dc:creator>
  <cp:lastModifiedBy>Grigoris Chryssikos</cp:lastModifiedBy>
  <cp:revision>229</cp:revision>
  <dcterms:created xsi:type="dcterms:W3CDTF">2014-07-11T09:12:14Z</dcterms:created>
  <dcterms:modified xsi:type="dcterms:W3CDTF">2022-09-02T06:42:04Z</dcterms:modified>
</cp:coreProperties>
</file>