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5"/>
  </p:notesMasterIdLst>
  <p:sldIdLst>
    <p:sldId id="256" r:id="rId3"/>
    <p:sldId id="258" r:id="rId4"/>
    <p:sldId id="295" r:id="rId5"/>
    <p:sldId id="259" r:id="rId6"/>
    <p:sldId id="266" r:id="rId7"/>
    <p:sldId id="281" r:id="rId8"/>
    <p:sldId id="282" r:id="rId9"/>
    <p:sldId id="264" r:id="rId10"/>
    <p:sldId id="265" r:id="rId11"/>
    <p:sldId id="267" r:id="rId12"/>
    <p:sldId id="269" r:id="rId13"/>
    <p:sldId id="270" r:id="rId14"/>
    <p:sldId id="271" r:id="rId15"/>
    <p:sldId id="274" r:id="rId16"/>
    <p:sldId id="276" r:id="rId17"/>
    <p:sldId id="280" r:id="rId18"/>
    <p:sldId id="283" r:id="rId19"/>
    <p:sldId id="287" r:id="rId20"/>
    <p:sldId id="284" r:id="rId21"/>
    <p:sldId id="285" r:id="rId22"/>
    <p:sldId id="314" r:id="rId23"/>
    <p:sldId id="286"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SqkGYvb3jpDa8VK34OuOCFgTC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4" autoAdjust="0"/>
    <p:restoredTop sz="94694"/>
  </p:normalViewPr>
  <p:slideViewPr>
    <p:cSldViewPr snapToGrid="0">
      <p:cViewPr varScale="1">
        <p:scale>
          <a:sx n="59" d="100"/>
          <a:sy n="59" d="100"/>
        </p:scale>
        <p:origin x="6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0: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3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Delete </a:t>
            </a:r>
            <a:endParaRPr/>
          </a:p>
        </p:txBody>
      </p:sp>
      <p:sp>
        <p:nvSpPr>
          <p:cNvPr id="387" name="Google Shape;387;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f8f86123c2_0_229:notes"/>
          <p:cNvSpPr>
            <a:spLocks noGrp="1" noRot="1" noChangeAspect="1"/>
          </p:cNvSpPr>
          <p:nvPr>
            <p:ph type="sldImg" idx="2"/>
          </p:nvPr>
        </p:nvSpPr>
        <p:spPr>
          <a:xfrm>
            <a:off x="688975" y="1143000"/>
            <a:ext cx="54800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f8f86123c2_0_229:notes"/>
          <p:cNvSpPr txBox="1">
            <a:spLocks noGrp="1"/>
          </p:cNvSpPr>
          <p:nvPr>
            <p:ph type="body" idx="1"/>
          </p:nvPr>
        </p:nvSpPr>
        <p:spPr>
          <a:xfrm>
            <a:off x="685800" y="4400550"/>
            <a:ext cx="5486400" cy="3600300"/>
          </a:xfrm>
          <a:prstGeom prst="rect">
            <a:avLst/>
          </a:prstGeom>
          <a:noFill/>
          <a:ln>
            <a:noFill/>
          </a:ln>
        </p:spPr>
        <p:txBody>
          <a:bodyPr spcFirstLastPara="1" wrap="square" lIns="91250" tIns="45625" rIns="91250" bIns="45625" anchor="t" anchorCtr="0">
            <a:noAutofit/>
          </a:bodyPr>
          <a:lstStyle/>
          <a:p>
            <a:pPr marL="0" lvl="0" indent="0" algn="l" rtl="0">
              <a:lnSpc>
                <a:spcPct val="100000"/>
              </a:lnSpc>
              <a:spcBef>
                <a:spcPts val="0"/>
              </a:spcBef>
              <a:spcAft>
                <a:spcPts val="0"/>
              </a:spcAft>
              <a:buSzPts val="1400"/>
              <a:buNone/>
            </a:pPr>
            <a:endParaRPr/>
          </a:p>
        </p:txBody>
      </p:sp>
      <p:sp>
        <p:nvSpPr>
          <p:cNvPr id="405" name="Google Shape;405;gf8f86123c2_0_229:notes"/>
          <p:cNvSpPr txBox="1">
            <a:spLocks noGrp="1"/>
          </p:cNvSpPr>
          <p:nvPr>
            <p:ph type="sldNum" idx="12"/>
          </p:nvPr>
        </p:nvSpPr>
        <p:spPr>
          <a:xfrm>
            <a:off x="3884613" y="8685214"/>
            <a:ext cx="2971800" cy="458700"/>
          </a:xfrm>
          <a:prstGeom prst="rect">
            <a:avLst/>
          </a:prstGeom>
          <a:noFill/>
          <a:ln>
            <a:noFill/>
          </a:ln>
        </p:spPr>
        <p:txBody>
          <a:bodyPr spcFirstLastPara="1" wrap="square" lIns="91250" tIns="45625" rIns="9125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2: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6: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7: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ubtitle Content - 2col">
  <p:cSld name="2_Title Subtitle Content - 2col">
    <p:spTree>
      <p:nvGrpSpPr>
        <p:cNvPr id="1" name="Shape 23"/>
        <p:cNvGrpSpPr/>
        <p:nvPr/>
      </p:nvGrpSpPr>
      <p:grpSpPr>
        <a:xfrm>
          <a:off x="0" y="0"/>
          <a:ext cx="0" cy="0"/>
          <a:chOff x="0" y="0"/>
          <a:chExt cx="0" cy="0"/>
        </a:xfrm>
      </p:grpSpPr>
      <p:sp>
        <p:nvSpPr>
          <p:cNvPr id="24" name="Google Shape;24;p45"/>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rmAutofit/>
          </a:bodyPr>
          <a:lstStyle>
            <a:lvl1pPr marL="457200" lvl="0" indent="-228600" algn="just">
              <a:lnSpc>
                <a:spcPct val="100000"/>
              </a:lnSpc>
              <a:spcBef>
                <a:spcPts val="0"/>
              </a:spcBef>
              <a:spcAft>
                <a:spcPts val="0"/>
              </a:spcAft>
              <a:buSzPts val="2100"/>
              <a:buNone/>
              <a:defRPr sz="2188">
                <a:solidFill>
                  <a:schemeClr val="lt2"/>
                </a:solidFill>
                <a:latin typeface="Arial"/>
                <a:ea typeface="Arial"/>
                <a:cs typeface="Arial"/>
                <a:sym typeface="Arial"/>
              </a:defRPr>
            </a:lvl1pPr>
            <a:lvl2pPr marL="914400" lvl="1"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2pPr>
            <a:lvl3pPr marL="1371600" lvl="2" indent="-361950" algn="just">
              <a:lnSpc>
                <a:spcPct val="100000"/>
              </a:lnSpc>
              <a:spcBef>
                <a:spcPts val="600"/>
              </a:spcBef>
              <a:spcAft>
                <a:spcPts val="0"/>
              </a:spcAft>
              <a:buSzPts val="2100"/>
              <a:buChar char="•"/>
              <a:defRPr>
                <a:solidFill>
                  <a:schemeClr val="lt2"/>
                </a:solidFill>
                <a:latin typeface="Arial"/>
                <a:ea typeface="Arial"/>
                <a:cs typeface="Arial"/>
                <a:sym typeface="Arial"/>
              </a:defRPr>
            </a:lvl3pPr>
            <a:lvl4pPr marL="1828800" lvl="3"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4pPr>
            <a:lvl5pPr marL="2286000" lvl="4"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5pPr>
            <a:lvl6pPr marL="2743200" lvl="5" indent="-361950" algn="just">
              <a:lnSpc>
                <a:spcPct val="142857"/>
              </a:lnSpc>
              <a:spcBef>
                <a:spcPts val="600"/>
              </a:spcBef>
              <a:spcAft>
                <a:spcPts val="0"/>
              </a:spcAft>
              <a:buSzPts val="2100"/>
              <a:buChar char="•"/>
              <a:defRPr/>
            </a:lvl6pPr>
            <a:lvl7pPr marL="3200400" lvl="6" indent="-361950" algn="just">
              <a:lnSpc>
                <a:spcPct val="142857"/>
              </a:lnSpc>
              <a:spcBef>
                <a:spcPts val="600"/>
              </a:spcBef>
              <a:spcAft>
                <a:spcPts val="0"/>
              </a:spcAft>
              <a:buSzPts val="2100"/>
              <a:buChar char="•"/>
              <a:defRPr/>
            </a:lvl7pPr>
            <a:lvl8pPr marL="3657600" lvl="7" indent="-361950" algn="just">
              <a:lnSpc>
                <a:spcPct val="142857"/>
              </a:lnSpc>
              <a:spcBef>
                <a:spcPts val="600"/>
              </a:spcBef>
              <a:spcAft>
                <a:spcPts val="0"/>
              </a:spcAft>
              <a:buSzPts val="2100"/>
              <a:buChar char="•"/>
              <a:defRPr/>
            </a:lvl8pPr>
            <a:lvl9pPr marL="4114800" lvl="8" indent="-361950" algn="just">
              <a:lnSpc>
                <a:spcPct val="142857"/>
              </a:lnSpc>
              <a:spcBef>
                <a:spcPts val="600"/>
              </a:spcBef>
              <a:spcAft>
                <a:spcPts val="0"/>
              </a:spcAft>
              <a:buSzPts val="2100"/>
              <a:buChar char="•"/>
              <a:defRPr/>
            </a:lvl9pPr>
          </a:lstStyle>
          <a:p>
            <a:endParaRPr/>
          </a:p>
        </p:txBody>
      </p:sp>
      <p:sp>
        <p:nvSpPr>
          <p:cNvPr id="25" name="Google Shape;25;p4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0"/>
        <p:cNvGrpSpPr/>
        <p:nvPr/>
      </p:nvGrpSpPr>
      <p:grpSpPr>
        <a:xfrm>
          <a:off x="0" y="0"/>
          <a:ext cx="0" cy="0"/>
          <a:chOff x="0" y="0"/>
          <a:chExt cx="0" cy="0"/>
        </a:xfrm>
      </p:grpSpPr>
      <p:sp>
        <p:nvSpPr>
          <p:cNvPr id="41" name="Google Shape;41;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2" name="Google Shape;42;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3" name="Google Shape;43;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4"/>
        <p:cNvGrpSpPr/>
        <p:nvPr/>
      </p:nvGrpSpPr>
      <p:grpSpPr>
        <a:xfrm>
          <a:off x="0" y="0"/>
          <a:ext cx="0" cy="0"/>
          <a:chOff x="0" y="0"/>
          <a:chExt cx="0" cy="0"/>
        </a:xfrm>
      </p:grpSpPr>
      <p:sp>
        <p:nvSpPr>
          <p:cNvPr id="45" name="Google Shape;45;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6" name="Google Shape;46;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7" name="Google Shape;47;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8" name="Google Shape;48;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22"/>
          <p:cNvSpPr txBox="1">
            <a:spLocks noGrp="1"/>
          </p:cNvSpPr>
          <p:nvPr>
            <p:ph type="ctrTitle"/>
          </p:nvPr>
        </p:nvSpPr>
        <p:spPr>
          <a:xfrm>
            <a:off x="1666875" y="1228364"/>
            <a:ext cx="10001250" cy="2613096"/>
          </a:xfrm>
          <a:prstGeom prst="rect">
            <a:avLst/>
          </a:prstGeom>
          <a:noFill/>
          <a:ln>
            <a:noFill/>
          </a:ln>
        </p:spPr>
        <p:txBody>
          <a:bodyPr spcFirstLastPara="1" wrap="square" lIns="72000" tIns="45700" rIns="72000" bIns="45700" anchor="b" anchorCtr="0">
            <a:normAutofit/>
          </a:bodyPr>
          <a:lstStyle>
            <a:lvl1pPr lvl="0" algn="ctr">
              <a:lnSpc>
                <a:spcPct val="90000"/>
              </a:lnSpc>
              <a:spcBef>
                <a:spcPts val="0"/>
              </a:spcBef>
              <a:spcAft>
                <a:spcPts val="0"/>
              </a:spcAft>
              <a:buClr>
                <a:schemeClr val="accent2"/>
              </a:buClr>
              <a:buSzPts val="6563"/>
              <a:buFont typeface="Calibri"/>
              <a:buNone/>
              <a:defRPr sz="65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subTitle" idx="1"/>
          </p:nvPr>
        </p:nvSpPr>
        <p:spPr>
          <a:xfrm>
            <a:off x="1666875" y="3942230"/>
            <a:ext cx="10001250" cy="181214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94"/>
              </a:spcBef>
              <a:spcAft>
                <a:spcPts val="0"/>
              </a:spcAft>
              <a:buClr>
                <a:schemeClr val="lt2"/>
              </a:buClr>
              <a:buSzPts val="2625"/>
              <a:buFont typeface="Arial"/>
              <a:buNone/>
              <a:defRPr sz="2625" b="0" i="0" u="none" strike="noStrike" cap="none">
                <a:solidFill>
                  <a:schemeClr val="lt2"/>
                </a:solidFill>
                <a:latin typeface="Calibri"/>
                <a:ea typeface="Calibri"/>
                <a:cs typeface="Calibri"/>
                <a:sym typeface="Calibri"/>
              </a:defRPr>
            </a:lvl1pPr>
            <a:lvl2pPr marR="0" lvl="1" algn="ctr" rtl="0">
              <a:lnSpc>
                <a:spcPct val="90000"/>
              </a:lnSpc>
              <a:spcBef>
                <a:spcPts val="547"/>
              </a:spcBef>
              <a:spcAft>
                <a:spcPts val="0"/>
              </a:spcAft>
              <a:buClr>
                <a:schemeClr val="dk1"/>
              </a:buClr>
              <a:buSzPts val="2188"/>
              <a:buFont typeface="Arial"/>
              <a:buNone/>
              <a:defRPr sz="2188" b="0" i="0" u="none" strike="noStrike" cap="none">
                <a:solidFill>
                  <a:schemeClr val="dk1"/>
                </a:solidFill>
                <a:latin typeface="Calibri"/>
                <a:ea typeface="Calibri"/>
                <a:cs typeface="Calibri"/>
                <a:sym typeface="Calibri"/>
              </a:defRPr>
            </a:lvl2pPr>
            <a:lvl3pPr marR="0" lvl="2" algn="ctr" rtl="0">
              <a:lnSpc>
                <a:spcPct val="90000"/>
              </a:lnSpc>
              <a:spcBef>
                <a:spcPts val="547"/>
              </a:spcBef>
              <a:spcAft>
                <a:spcPts val="0"/>
              </a:spcAft>
              <a:buClr>
                <a:schemeClr val="dk1"/>
              </a:buClr>
              <a:buSzPts val="1969"/>
              <a:buFont typeface="Arial"/>
              <a:buNone/>
              <a:defRPr sz="1969" b="0" i="0" u="none" strike="noStrike" cap="none">
                <a:solidFill>
                  <a:schemeClr val="dk1"/>
                </a:solidFill>
                <a:latin typeface="Calibri"/>
                <a:ea typeface="Calibri"/>
                <a:cs typeface="Calibri"/>
                <a:sym typeface="Calibri"/>
              </a:defRPr>
            </a:lvl3pPr>
            <a:lvl4pPr marR="0" lvl="3"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4pPr>
            <a:lvl5pPr marR="0" lvl="4"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5pPr>
            <a:lvl6pPr marR="0" lvl="5"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6pPr>
            <a:lvl7pPr marR="0" lvl="6"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7pPr>
            <a:lvl8pPr marR="0" lvl="7"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8pPr>
            <a:lvl9pPr marR="0" lvl="8"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9pPr>
          </a:lstStyle>
          <a:p>
            <a:endParaRPr/>
          </a:p>
        </p:txBody>
      </p:sp>
      <p:sp>
        <p:nvSpPr>
          <p:cNvPr id="24" name="Google Shape;24;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5" name="Google Shape;25;p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69" b="0" i="0" u="none" strike="noStrike" cap="none">
                <a:solidFill>
                  <a:schemeClr val="dk1"/>
                </a:solidFill>
                <a:latin typeface="Calibri"/>
                <a:ea typeface="Calibri"/>
                <a:cs typeface="Calibri"/>
                <a:sym typeface="Calibri"/>
              </a:defRPr>
            </a:lvl1pPr>
            <a:lvl2pPr marL="0" marR="0" lvl="1" indent="0" algn="l" rtl="0">
              <a:spcBef>
                <a:spcPts val="0"/>
              </a:spcBef>
              <a:buNone/>
              <a:defRPr sz="1969" b="0" i="0" u="none" strike="noStrike" cap="none">
                <a:solidFill>
                  <a:schemeClr val="dk1"/>
                </a:solidFill>
                <a:latin typeface="Calibri"/>
                <a:ea typeface="Calibri"/>
                <a:cs typeface="Calibri"/>
                <a:sym typeface="Calibri"/>
              </a:defRPr>
            </a:lvl2pPr>
            <a:lvl3pPr marL="0" marR="0" lvl="2" indent="0" algn="l" rtl="0">
              <a:spcBef>
                <a:spcPts val="0"/>
              </a:spcBef>
              <a:buNone/>
              <a:defRPr sz="1969" b="0" i="0" u="none" strike="noStrike" cap="none">
                <a:solidFill>
                  <a:schemeClr val="dk1"/>
                </a:solidFill>
                <a:latin typeface="Calibri"/>
                <a:ea typeface="Calibri"/>
                <a:cs typeface="Calibri"/>
                <a:sym typeface="Calibri"/>
              </a:defRPr>
            </a:lvl3pPr>
            <a:lvl4pPr marL="0" marR="0" lvl="3" indent="0" algn="l" rtl="0">
              <a:spcBef>
                <a:spcPts val="0"/>
              </a:spcBef>
              <a:buNone/>
              <a:defRPr sz="1969" b="0" i="0" u="none" strike="noStrike" cap="none">
                <a:solidFill>
                  <a:schemeClr val="dk1"/>
                </a:solidFill>
                <a:latin typeface="Calibri"/>
                <a:ea typeface="Calibri"/>
                <a:cs typeface="Calibri"/>
                <a:sym typeface="Calibri"/>
              </a:defRPr>
            </a:lvl4pPr>
            <a:lvl5pPr marL="0" marR="0" lvl="4" indent="0" algn="l" rtl="0">
              <a:spcBef>
                <a:spcPts val="0"/>
              </a:spcBef>
              <a:buNone/>
              <a:defRPr sz="1969" b="0" i="0" u="none" strike="noStrike" cap="none">
                <a:solidFill>
                  <a:schemeClr val="dk1"/>
                </a:solidFill>
                <a:latin typeface="Calibri"/>
                <a:ea typeface="Calibri"/>
                <a:cs typeface="Calibri"/>
                <a:sym typeface="Calibri"/>
              </a:defRPr>
            </a:lvl5pPr>
            <a:lvl6pPr marL="0" marR="0" lvl="5" indent="0" algn="l" rtl="0">
              <a:spcBef>
                <a:spcPts val="0"/>
              </a:spcBef>
              <a:buNone/>
              <a:defRPr sz="1969" b="0" i="0" u="none" strike="noStrike" cap="none">
                <a:solidFill>
                  <a:schemeClr val="dk1"/>
                </a:solidFill>
                <a:latin typeface="Calibri"/>
                <a:ea typeface="Calibri"/>
                <a:cs typeface="Calibri"/>
                <a:sym typeface="Calibri"/>
              </a:defRPr>
            </a:lvl6pPr>
            <a:lvl7pPr marL="0" marR="0" lvl="6" indent="0" algn="l" rtl="0">
              <a:spcBef>
                <a:spcPts val="0"/>
              </a:spcBef>
              <a:buNone/>
              <a:defRPr sz="1969" b="0" i="0" u="none" strike="noStrike" cap="none">
                <a:solidFill>
                  <a:schemeClr val="dk1"/>
                </a:solidFill>
                <a:latin typeface="Calibri"/>
                <a:ea typeface="Calibri"/>
                <a:cs typeface="Calibri"/>
                <a:sym typeface="Calibri"/>
              </a:defRPr>
            </a:lvl7pPr>
            <a:lvl8pPr marL="0" marR="0" lvl="7" indent="0" algn="l" rtl="0">
              <a:spcBef>
                <a:spcPts val="0"/>
              </a:spcBef>
              <a:buNone/>
              <a:defRPr sz="1969" b="0" i="0" u="none" strike="noStrike" cap="none">
                <a:solidFill>
                  <a:schemeClr val="dk1"/>
                </a:solidFill>
                <a:latin typeface="Calibri"/>
                <a:ea typeface="Calibri"/>
                <a:cs typeface="Calibri"/>
                <a:sym typeface="Calibri"/>
              </a:defRPr>
            </a:lvl8pPr>
            <a:lvl9pPr marL="0" marR="0" lvl="8" indent="0" algn="l" rtl="0">
              <a:spcBef>
                <a:spcPts val="0"/>
              </a:spcBef>
              <a:buNone/>
              <a:defRPr sz="1969"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7890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0111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51"/>
        <p:cNvGrpSpPr/>
        <p:nvPr/>
      </p:nvGrpSpPr>
      <p:grpSpPr>
        <a:xfrm>
          <a:off x="0" y="0"/>
          <a:ext cx="0" cy="0"/>
          <a:chOff x="0" y="0"/>
          <a:chExt cx="0" cy="0"/>
        </a:xfrm>
      </p:grpSpPr>
      <p:sp>
        <p:nvSpPr>
          <p:cNvPr id="52" name="Google Shape;52;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53" name="Google Shape;53;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gf8f86123c2_0_280"/>
          <p:cNvGrpSpPr/>
          <p:nvPr/>
        </p:nvGrpSpPr>
        <p:grpSpPr>
          <a:xfrm>
            <a:off x="309367" y="6586268"/>
            <a:ext cx="6399333" cy="738900"/>
            <a:chOff x="309367" y="6586268"/>
            <a:chExt cx="6399333" cy="738900"/>
          </a:xfrm>
        </p:grpSpPr>
        <p:sp>
          <p:nvSpPr>
            <p:cNvPr id="55" name="Google Shape;55;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56" name="Google Shape;56;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57" name="Google Shape;57;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58" name="Google Shape;58;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
        <p:cNvGrpSpPr/>
        <p:nvPr/>
      </p:nvGrpSpPr>
      <p:grpSpPr>
        <a:xfrm>
          <a:off x="0" y="0"/>
          <a:ext cx="0" cy="0"/>
          <a:chOff x="0" y="0"/>
          <a:chExt cx="0" cy="0"/>
        </a:xfrm>
      </p:grpSpPr>
      <p:sp>
        <p:nvSpPr>
          <p:cNvPr id="50" name="Google Shape;50;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1qNm9eD2mvmpbag4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Fd0CZaSWPjA" TargetMode="External"/><Relationship Id="rId4" Type="http://schemas.openxmlformats.org/officeDocument/2006/relationships/hyperlink" Target="https://www.google.com/forms/abou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makelearning.org/meetu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kahoot.com/" TargetMode="External"/><Relationship Id="rId4" Type="http://schemas.openxmlformats.org/officeDocument/2006/relationships/hyperlink" Target="https://www.socrativ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wtoon.com/?locale=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anva.com/video-editor/" TargetMode="External"/><Relationship Id="rId4" Type="http://schemas.openxmlformats.org/officeDocument/2006/relationships/hyperlink" Target="https://animoto.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title"/>
          </p:nvPr>
        </p:nvSpPr>
        <p:spPr>
          <a:xfrm>
            <a:off x="310398" y="2286973"/>
            <a:ext cx="7022388" cy="978636"/>
          </a:xfrm>
          <a:prstGeom prst="rect">
            <a:avLst/>
          </a:prstGeom>
          <a:noFill/>
          <a:ln>
            <a:noFill/>
          </a:ln>
        </p:spPr>
        <p:txBody>
          <a:bodyPr spcFirstLastPara="1" wrap="square" lIns="45700" tIns="45700" rIns="45700" bIns="45700" anchor="t" anchorCtr="0">
            <a:normAutofit fontScale="90000"/>
          </a:bodyPr>
          <a:lstStyle/>
          <a:p>
            <a:pPr lvl="0">
              <a:buSzPts val="3080"/>
            </a:pPr>
            <a:br>
              <a:rPr lang="en-US" sz="3200" dirty="0">
                <a:latin typeface="Calibri" panose="020F0502020204030204" pitchFamily="34" charset="0"/>
                <a:cs typeface="Calibri" panose="020F0502020204030204" pitchFamily="34" charset="0"/>
              </a:rPr>
            </a:br>
            <a:r>
              <a:rPr lang="en-US" sz="3200" dirty="0" err="1">
                <a:latin typeface="Calibri" panose="020F0502020204030204" pitchFamily="34" charset="0"/>
                <a:cs typeface="Calibri" panose="020F0502020204030204" pitchFamily="34" charset="0"/>
              </a:rPr>
              <a:t>Literacia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Financeira</a:t>
            </a:r>
            <a:r>
              <a:rPr lang="en-US" sz="3200" dirty="0">
                <a:latin typeface="Calibri" panose="020F0502020204030204" pitchFamily="34" charset="0"/>
                <a:cs typeface="Calibri" panose="020F0502020204030204" pitchFamily="34" charset="0"/>
              </a:rPr>
              <a:t> para </a:t>
            </a:r>
            <a:r>
              <a:rPr lang="en-US" sz="3200" dirty="0" err="1">
                <a:latin typeface="Calibri" panose="020F0502020204030204" pitchFamily="34" charset="0"/>
                <a:cs typeface="Calibri" panose="020F0502020204030204" pitchFamily="34" charset="0"/>
              </a:rPr>
              <a:t>Famílias</a:t>
            </a:r>
            <a:r>
              <a:rPr lang="en-US" sz="3200" dirty="0">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p:txBody>
      </p:sp>
      <p:sp>
        <p:nvSpPr>
          <p:cNvPr id="73" name="Google Shape;73;p1"/>
          <p:cNvSpPr txBox="1">
            <a:spLocks noGrp="1"/>
          </p:cNvSpPr>
          <p:nvPr>
            <p:ph type="body" idx="1"/>
          </p:nvPr>
        </p:nvSpPr>
        <p:spPr>
          <a:xfrm>
            <a:off x="310397" y="3990280"/>
            <a:ext cx="7022388" cy="156028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accent2"/>
              </a:buClr>
              <a:buSzPts val="3275"/>
              <a:buFont typeface="Calibri"/>
              <a:buNone/>
            </a:pPr>
            <a:r>
              <a:rPr lang="en-US" sz="3200" dirty="0" err="1">
                <a:latin typeface="Calibri"/>
                <a:ea typeface="Calibri"/>
                <a:cs typeface="Calibri"/>
                <a:sym typeface="Calibri"/>
              </a:rPr>
              <a:t>Formação</a:t>
            </a:r>
            <a:r>
              <a:rPr lang="en-US" sz="3200" dirty="0">
                <a:latin typeface="Calibri"/>
                <a:ea typeface="Calibri"/>
                <a:cs typeface="Calibri"/>
                <a:sym typeface="Calibri"/>
              </a:rPr>
              <a:t> de </a:t>
            </a:r>
            <a:r>
              <a:rPr lang="en-US" sz="3200" dirty="0" err="1">
                <a:latin typeface="Calibri"/>
                <a:ea typeface="Calibri"/>
                <a:cs typeface="Calibri"/>
                <a:sym typeface="Calibri"/>
              </a:rPr>
              <a:t>Formadores</a:t>
            </a:r>
            <a:r>
              <a:rPr lang="en-US" sz="3200" dirty="0">
                <a:latin typeface="Calibri"/>
                <a:ea typeface="Calibri"/>
                <a:cs typeface="Calibri"/>
                <a:sym typeface="Calibri"/>
              </a:rPr>
              <a:t> </a:t>
            </a:r>
            <a:r>
              <a:rPr lang="en-US" sz="3200" dirty="0" err="1">
                <a:latin typeface="Calibri"/>
                <a:ea typeface="Calibri"/>
                <a:cs typeface="Calibri"/>
                <a:sym typeface="Calibri"/>
              </a:rPr>
              <a:t>Módulo</a:t>
            </a:r>
            <a:r>
              <a:rPr lang="en-US" sz="3200" dirty="0">
                <a:latin typeface="Calibri"/>
                <a:ea typeface="Calibri"/>
                <a:cs typeface="Calibri"/>
                <a:sym typeface="Calibri"/>
              </a:rPr>
              <a:t> 6</a:t>
            </a:r>
          </a:p>
          <a:p>
            <a:pPr marL="0" lvl="0" indent="0" algn="l" rtl="0">
              <a:lnSpc>
                <a:spcPct val="90000"/>
              </a:lnSpc>
              <a:spcBef>
                <a:spcPts val="0"/>
              </a:spcBef>
              <a:spcAft>
                <a:spcPts val="0"/>
              </a:spcAft>
              <a:buClr>
                <a:schemeClr val="accent2"/>
              </a:buClr>
              <a:buSzPts val="3275"/>
              <a:buFont typeface="Calibri"/>
              <a:buNone/>
            </a:pPr>
            <a:endParaRPr lang="en-US" sz="3200" dirty="0">
              <a:latin typeface="Calibri"/>
              <a:ea typeface="Calibri"/>
              <a:cs typeface="Calibri"/>
              <a:sym typeface="Calibri"/>
            </a:endParaRPr>
          </a:p>
          <a:p>
            <a:pPr marL="0" lvl="0" indent="0">
              <a:spcBef>
                <a:spcPts val="0"/>
              </a:spcBef>
              <a:buSzPts val="3275"/>
            </a:pPr>
            <a:r>
              <a:rPr lang="pt-PT" sz="3200" b="0" dirty="0">
                <a:latin typeface="Calibri"/>
                <a:ea typeface="Calibri"/>
                <a:cs typeface="Calibri"/>
                <a:sym typeface="Calibri"/>
              </a:rPr>
              <a:t>Criar e utilizar recursos digitais</a:t>
            </a:r>
            <a:endParaRPr sz="32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502499" y="1149085"/>
            <a:ext cx="8120066" cy="6205304"/>
          </a:xfrm>
          <a:prstGeom prst="rect">
            <a:avLst/>
          </a:prstGeom>
          <a:noFill/>
          <a:ln>
            <a:noFill/>
          </a:ln>
        </p:spPr>
        <p:txBody>
          <a:bodyPr spcFirstLastPara="1" wrap="square" lIns="45700" tIns="45700" rIns="45700" bIns="45700" anchor="t" anchorCtr="0">
            <a:noAutofit/>
          </a:bodyPr>
          <a:lstStyle/>
          <a:p>
            <a:pPr marL="342900" lvl="0" indent="-342900" algn="l">
              <a:lnSpc>
                <a:spcPct val="150000"/>
              </a:lnSpc>
              <a:spcBef>
                <a:spcPts val="0"/>
              </a:spcBef>
              <a:buClr>
                <a:schemeClr val="accent1"/>
              </a:buClr>
              <a:buSzPts val="2800"/>
              <a:buFont typeface="Noto Sans Symbols"/>
              <a:buChar char="●"/>
            </a:pPr>
            <a:r>
              <a:rPr lang="pt-PT" sz="2800" dirty="0"/>
              <a:t>Construir competências do século XXI</a:t>
            </a:r>
            <a:r>
              <a:rPr lang="en-US" sz="2800" dirty="0"/>
              <a:t>.</a:t>
            </a:r>
            <a:endParaRPr sz="2800" dirty="0"/>
          </a:p>
          <a:p>
            <a:pPr marL="342900" lvl="0" indent="-342900" algn="l">
              <a:lnSpc>
                <a:spcPct val="150000"/>
              </a:lnSpc>
              <a:spcBef>
                <a:spcPts val="0"/>
              </a:spcBef>
              <a:buClr>
                <a:schemeClr val="accent1"/>
              </a:buClr>
              <a:buSzPts val="2800"/>
              <a:buFont typeface="Noto Sans Symbols"/>
              <a:buChar char="●"/>
            </a:pPr>
            <a:r>
              <a:rPr lang="pt-PT" sz="2800" dirty="0"/>
              <a:t>Ambientes de aprendizagem aberta para além da sala de aula física</a:t>
            </a:r>
            <a:r>
              <a:rPr lang="en-US" sz="2800" dirty="0"/>
              <a:t>.</a:t>
            </a:r>
            <a:endParaRPr sz="2800" dirty="0"/>
          </a:p>
          <a:p>
            <a:pPr marL="342900" lvl="0" indent="-342900" algn="l">
              <a:lnSpc>
                <a:spcPct val="150000"/>
              </a:lnSpc>
              <a:spcBef>
                <a:spcPts val="0"/>
              </a:spcBef>
              <a:buClr>
                <a:schemeClr val="accent1"/>
              </a:buClr>
              <a:buSzPts val="2800"/>
              <a:buFont typeface="Noto Sans Symbols"/>
              <a:buChar char="●"/>
            </a:pPr>
            <a:r>
              <a:rPr lang="pt-PT" sz="2800" dirty="0"/>
              <a:t>Ganhar interesse e curiosidade dos alunos através da aprendizagem baseada em inquéritos</a:t>
            </a:r>
            <a:r>
              <a:rPr lang="en-US" sz="2800" dirty="0"/>
              <a:t>. </a:t>
            </a:r>
            <a:endParaRPr sz="2800" dirty="0"/>
          </a:p>
          <a:p>
            <a:pPr marL="342900" lvl="0" indent="-342900" algn="l">
              <a:lnSpc>
                <a:spcPct val="150000"/>
              </a:lnSpc>
              <a:spcBef>
                <a:spcPts val="0"/>
              </a:spcBef>
              <a:buClr>
                <a:schemeClr val="accent1"/>
              </a:buClr>
              <a:buSzPts val="2800"/>
              <a:buFont typeface="Noto Sans Symbols"/>
              <a:buChar char="●"/>
            </a:pPr>
            <a:r>
              <a:rPr lang="pt-PT" sz="2800" dirty="0"/>
              <a:t>Desenvolver competências de aprendizagem eficazes autodirigidas</a:t>
            </a:r>
            <a:r>
              <a:rPr lang="en-US" sz="2800" dirty="0"/>
              <a:t>. </a:t>
            </a:r>
            <a:endParaRPr sz="2800" dirty="0"/>
          </a:p>
          <a:p>
            <a:pPr marL="342900" lvl="0" indent="-342900" algn="l">
              <a:lnSpc>
                <a:spcPct val="150000"/>
              </a:lnSpc>
              <a:spcBef>
                <a:spcPts val="0"/>
              </a:spcBef>
              <a:buClr>
                <a:schemeClr val="accent1"/>
              </a:buClr>
              <a:buSzPts val="2800"/>
              <a:buFont typeface="Noto Sans Symbols"/>
              <a:buChar char="●"/>
            </a:pPr>
            <a:r>
              <a:rPr lang="en-US" sz="2800" dirty="0" err="1"/>
              <a:t>Facilita</a:t>
            </a:r>
            <a:r>
              <a:rPr lang="en-US" sz="2800" dirty="0"/>
              <a:t> a </a:t>
            </a:r>
            <a:r>
              <a:rPr lang="en-US" sz="2800" dirty="0" err="1"/>
              <a:t>aprendizagem</a:t>
            </a:r>
            <a:r>
              <a:rPr lang="en-US" sz="2800" dirty="0"/>
              <a:t> </a:t>
            </a:r>
            <a:r>
              <a:rPr lang="en-US" sz="2800" dirty="0" err="1"/>
              <a:t>personalizada</a:t>
            </a:r>
            <a:r>
              <a:rPr lang="en-US" sz="2800" dirty="0"/>
              <a:t>.</a:t>
            </a:r>
            <a:endParaRPr sz="2800" dirty="0"/>
          </a:p>
          <a:p>
            <a:pPr marL="342900" lvl="0" indent="-342900" algn="l">
              <a:lnSpc>
                <a:spcPct val="150000"/>
              </a:lnSpc>
              <a:spcBef>
                <a:spcPts val="0"/>
              </a:spcBef>
              <a:buClr>
                <a:schemeClr val="accent1"/>
              </a:buClr>
              <a:buSzPts val="2800"/>
              <a:buFont typeface="Noto Sans Symbols"/>
              <a:buChar char="●"/>
            </a:pPr>
            <a:r>
              <a:rPr lang="en-US" sz="2800" dirty="0" err="1"/>
              <a:t>Constrói</a:t>
            </a:r>
            <a:r>
              <a:rPr lang="en-US" sz="2800" dirty="0"/>
              <a:t> interesse e auto-confiança. </a:t>
            </a:r>
            <a:endParaRPr sz="2800" dirty="0"/>
          </a:p>
          <a:p>
            <a:pPr marL="342900" lvl="0" indent="-165100" algn="l" rtl="0">
              <a:lnSpc>
                <a:spcPct val="107142"/>
              </a:lnSpc>
              <a:spcBef>
                <a:spcPts val="0"/>
              </a:spcBef>
              <a:spcAft>
                <a:spcPts val="0"/>
              </a:spcAft>
              <a:buClr>
                <a:schemeClr val="accent1"/>
              </a:buClr>
              <a:buSzPts val="3027"/>
              <a:buFont typeface="Noto Sans Symbols"/>
              <a:buNone/>
            </a:pPr>
            <a:endParaRPr sz="2600" dirty="0"/>
          </a:p>
        </p:txBody>
      </p:sp>
      <p:sp>
        <p:nvSpPr>
          <p:cNvPr id="188" name="Google Shape;188;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en-US" sz="3200" dirty="0" err="1"/>
              <a:t>Benefícios</a:t>
            </a:r>
            <a:r>
              <a:rPr lang="en-US" sz="3200" dirty="0"/>
              <a:t> da </a:t>
            </a:r>
            <a:r>
              <a:rPr lang="en-US" sz="3200" dirty="0" err="1"/>
              <a:t>aprendizagem</a:t>
            </a:r>
            <a:r>
              <a:rPr lang="en-US" sz="3200" dirty="0"/>
              <a:t> digital:</a:t>
            </a:r>
            <a:endParaRPr sz="3200" dirty="0"/>
          </a:p>
        </p:txBody>
      </p:sp>
      <p:pic>
        <p:nvPicPr>
          <p:cNvPr id="189" name="Google Shape;189;p15" descr="Digitization Of Library, Electronic, Digitizing Ebook"/>
          <p:cNvPicPr preferRelativeResize="0"/>
          <p:nvPr/>
        </p:nvPicPr>
        <p:blipFill rotWithShape="1">
          <a:blip r:embed="rId3">
            <a:alphaModFix/>
          </a:blip>
          <a:srcRect/>
          <a:stretch/>
        </p:blipFill>
        <p:spPr>
          <a:xfrm>
            <a:off x="7658624" y="1775450"/>
            <a:ext cx="4954051" cy="403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02499" y="764342"/>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Desafios associados à utilização de recursos digitais </a:t>
            </a:r>
            <a:endParaRPr sz="3200" dirty="0"/>
          </a:p>
        </p:txBody>
      </p:sp>
      <p:sp>
        <p:nvSpPr>
          <p:cNvPr id="204" name="Google Shape;204;p29"/>
          <p:cNvSpPr txBox="1"/>
          <p:nvPr/>
        </p:nvSpPr>
        <p:spPr>
          <a:xfrm>
            <a:off x="940649" y="1762208"/>
            <a:ext cx="5257799" cy="5232161"/>
          </a:xfrm>
          <a:prstGeom prst="rect">
            <a:avLst/>
          </a:prstGeom>
          <a:noFill/>
          <a:ln>
            <a:noFill/>
          </a:ln>
        </p:spPr>
        <p:txBody>
          <a:bodyPr spcFirstLastPara="1" wrap="square" lIns="91425" tIns="45700" rIns="91425" bIns="45700" anchor="t" anchorCtr="0">
            <a:spAutoFit/>
          </a:bodyPr>
          <a:lstStyle/>
          <a:p>
            <a:pPr lvl="0">
              <a:buSzPts val="2400"/>
            </a:pPr>
            <a:r>
              <a:rPr lang="pt-PT" sz="3200" dirty="0">
                <a:solidFill>
                  <a:schemeClr val="dk1"/>
                </a:solidFill>
                <a:latin typeface="Calibri" panose="020F0502020204030204" pitchFamily="34" charset="0"/>
                <a:cs typeface="Calibri" panose="020F0502020204030204" pitchFamily="34" charset="0"/>
              </a:rPr>
              <a:t>Ensinar através de recursos digitais para criar ambientes de aprendizagem não tradicionais. </a:t>
            </a:r>
          </a:p>
          <a:p>
            <a:pPr lvl="0">
              <a:buSzPts val="2400"/>
            </a:pPr>
            <a:r>
              <a:rPr lang="pt-PT" sz="3200" dirty="0">
                <a:solidFill>
                  <a:schemeClr val="dk1"/>
                </a:solidFill>
                <a:latin typeface="Calibri" panose="020F0502020204030204" pitchFamily="34" charset="0"/>
                <a:cs typeface="Calibri" panose="020F0502020204030204" pitchFamily="34" charset="0"/>
              </a:rPr>
              <a:t>
No entanto, é necessário estar consciente dos desafios que podem surgir para ultrapassar potenciais barreiras de aprendizagem.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05" name="Google Shape;205;p29" descr="Confusion, Left, Right, Straight, Confused, Choice"/>
          <p:cNvPicPr preferRelativeResize="0"/>
          <p:nvPr/>
        </p:nvPicPr>
        <p:blipFill rotWithShape="1">
          <a:blip r:embed="rId3">
            <a:alphaModFix/>
          </a:blip>
          <a:srcRect/>
          <a:stretch/>
        </p:blipFill>
        <p:spPr>
          <a:xfrm>
            <a:off x="7136550" y="1762208"/>
            <a:ext cx="5257800" cy="46506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p:nvPr>
        </p:nvSpPr>
        <p:spPr>
          <a:xfrm>
            <a:off x="690471" y="640093"/>
            <a:ext cx="12330002" cy="1429339"/>
          </a:xfrm>
          <a:prstGeom prst="rect">
            <a:avLst/>
          </a:prstGeom>
          <a:noFill/>
          <a:ln>
            <a:noFill/>
          </a:ln>
        </p:spPr>
        <p:txBody>
          <a:bodyPr spcFirstLastPara="1" wrap="square" lIns="45700" tIns="45700" rIns="45700" bIns="45700" anchor="ctr" anchorCtr="0">
            <a:normAutofit/>
          </a:bodyPr>
          <a:lstStyle/>
          <a:p>
            <a:pPr lvl="0">
              <a:buSzPts val="3600"/>
            </a:pPr>
            <a:r>
              <a:rPr lang="en-US" sz="3200" dirty="0" err="1"/>
              <a:t>Atividade</a:t>
            </a:r>
            <a:r>
              <a:rPr lang="en-US" sz="3200" dirty="0"/>
              <a:t> M6.3  </a:t>
            </a:r>
            <a:br>
              <a:rPr lang="en-US" sz="3200" dirty="0"/>
            </a:br>
            <a:r>
              <a:rPr lang="pt-PT" sz="3200" dirty="0"/>
              <a:t>Desafios associados aos recursos digitais </a:t>
            </a:r>
            <a:endParaRPr sz="3200" dirty="0"/>
          </a:p>
        </p:txBody>
      </p:sp>
      <p:sp>
        <p:nvSpPr>
          <p:cNvPr id="212" name="Google Shape;212;p5"/>
          <p:cNvSpPr txBox="1"/>
          <p:nvPr/>
        </p:nvSpPr>
        <p:spPr>
          <a:xfrm>
            <a:off x="7870371" y="2922989"/>
            <a:ext cx="4588329" cy="4401164"/>
          </a:xfrm>
          <a:prstGeom prst="rect">
            <a:avLst/>
          </a:prstGeom>
          <a:noFill/>
          <a:ln>
            <a:noFill/>
          </a:ln>
        </p:spPr>
        <p:txBody>
          <a:bodyPr spcFirstLastPara="1" wrap="square" lIns="91425" tIns="45700" rIns="91425" bIns="45700" anchor="t" anchorCtr="0">
            <a:spAutoFit/>
          </a:bodyPr>
          <a:lstStyle/>
          <a:p>
            <a:pPr lvl="0" algn="ctr">
              <a:buSzPts val="2400"/>
            </a:pPr>
            <a:r>
              <a:rPr lang="pt-PT" sz="3600" dirty="0">
                <a:solidFill>
                  <a:schemeClr val="dk1"/>
                </a:solidFill>
                <a:latin typeface="Calibri" panose="020F0502020204030204" pitchFamily="34" charset="0"/>
                <a:cs typeface="Calibri" panose="020F0502020204030204" pitchFamily="34" charset="0"/>
              </a:rPr>
              <a:t>Que desafios pode enfrentar com os recursos digitais</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p>
          <a:p>
            <a:pPr marL="0" marR="0" lvl="0" indent="0" algn="ctr" rtl="0">
              <a:lnSpc>
                <a:spcPct val="100000"/>
              </a:lnSpc>
              <a:spcBef>
                <a:spcPts val="0"/>
              </a:spcBef>
              <a:spcAft>
                <a:spcPts val="0"/>
              </a:spcAft>
              <a:buClr>
                <a:srgbClr val="000000"/>
              </a:buClr>
              <a:buSzPts val="2400"/>
              <a:buFont typeface="Arial"/>
              <a:buNone/>
            </a:pPr>
            <a:endParaRPr lang="en-US" sz="3600" dirty="0">
              <a:solidFill>
                <a:schemeClr val="dk1"/>
              </a:solidFill>
              <a:latin typeface="Calibri" panose="020F0502020204030204" pitchFamily="34" charset="0"/>
              <a:cs typeface="Calibri" panose="020F0502020204030204" pitchFamily="34" charset="0"/>
            </a:endParaRPr>
          </a:p>
          <a:p>
            <a:pPr lvl="0" algn="ctr">
              <a:buSzPts val="2400"/>
            </a:pPr>
            <a:r>
              <a:rPr lang="pt-PT" sz="3600" dirty="0">
                <a:solidFill>
                  <a:schemeClr val="dk1"/>
                </a:solidFill>
                <a:latin typeface="Calibri" panose="020F0502020204030204" pitchFamily="34" charset="0"/>
                <a:cs typeface="Calibri" panose="020F0502020204030204" pitchFamily="34" charset="0"/>
              </a:rPr>
              <a:t>Considere as configurações digitais online e offline</a:t>
            </a:r>
            <a:r>
              <a:rPr lang="en-US" sz="3600" b="0" i="0" u="none" strike="noStrike" cap="none" dirty="0">
                <a:solidFill>
                  <a:schemeClr val="dk1"/>
                </a:solidFill>
                <a:latin typeface="Calibri" panose="020F0502020204030204" pitchFamily="34" charset="0"/>
                <a:cs typeface="Calibri" panose="020F0502020204030204" pitchFamily="34" charset="0"/>
                <a:sym typeface="Arial"/>
              </a:rPr>
              <a:t>…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13" name="Google Shape;213;p5" descr="Confusion, Left, Right, Straight, Confused, Choice"/>
          <p:cNvPicPr preferRelativeResize="0"/>
          <p:nvPr/>
        </p:nvPicPr>
        <p:blipFill rotWithShape="1">
          <a:blip r:embed="rId3">
            <a:alphaModFix/>
          </a:blip>
          <a:srcRect/>
          <a:stretch/>
        </p:blipFill>
        <p:spPr>
          <a:xfrm>
            <a:off x="1597672" y="2214973"/>
            <a:ext cx="5257800" cy="46506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502499" y="154743"/>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Desafios associados aos recursos digitais</a:t>
            </a:r>
            <a:endParaRPr sz="3200" dirty="0"/>
          </a:p>
        </p:txBody>
      </p:sp>
      <p:grpSp>
        <p:nvGrpSpPr>
          <p:cNvPr id="220" name="Google Shape;220;p30"/>
          <p:cNvGrpSpPr/>
          <p:nvPr/>
        </p:nvGrpSpPr>
        <p:grpSpPr>
          <a:xfrm>
            <a:off x="169817" y="1427228"/>
            <a:ext cx="12662685" cy="5077493"/>
            <a:chOff x="-139111" y="1857"/>
            <a:chExt cx="12258934" cy="5077493"/>
          </a:xfrm>
        </p:grpSpPr>
        <p:sp>
          <p:nvSpPr>
            <p:cNvPr id="221" name="Google Shape;221;p30"/>
            <p:cNvSpPr/>
            <p:nvPr/>
          </p:nvSpPr>
          <p:spPr>
            <a:xfrm rot="5400000">
              <a:off x="-166355" y="16821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txBox="1"/>
            <p:nvPr/>
          </p:nvSpPr>
          <p:spPr>
            <a:xfrm>
              <a:off x="1" y="390019"/>
              <a:ext cx="776323" cy="332710"/>
            </a:xfrm>
            <a:prstGeom prst="rect">
              <a:avLst/>
            </a:prstGeom>
            <a:noFill/>
            <a:ln>
              <a:noFill/>
            </a:ln>
          </p:spPr>
          <p:txBody>
            <a:bodyPr spcFirstLastPara="1" wrap="square" lIns="5700" tIns="5700" rIns="5700" bIns="5700" anchor="ctr" anchorCtr="0">
              <a:noAutofit/>
            </a:bodyPr>
            <a:lstStyle/>
            <a:p>
              <a:pPr lvl="0" algn="ctr">
                <a:lnSpc>
                  <a:spcPct val="90000"/>
                </a:lnSpc>
                <a:buClr>
                  <a:srgbClr val="F6931D"/>
                </a:buClr>
                <a:buSzPts val="1400"/>
              </a:pPr>
              <a:r>
                <a:rPr lang="en-US" sz="1600" b="1" dirty="0" err="1">
                  <a:solidFill>
                    <a:schemeClr val="dk1"/>
                  </a:solidFill>
                  <a:latin typeface="Calibri" panose="020F0502020204030204" pitchFamily="34" charset="0"/>
                  <a:cs typeface="Calibri" panose="020F0502020204030204" pitchFamily="34" charset="0"/>
                </a:rPr>
                <a:t>Adaptar</a:t>
              </a:r>
              <a:r>
                <a:rPr lang="en-US" sz="900" b="1" i="0" u="none" strike="noStrike" cap="none" dirty="0">
                  <a:solidFill>
                    <a:schemeClr val="dk1"/>
                  </a:solidFill>
                  <a:latin typeface="Arial"/>
                  <a:ea typeface="Arial"/>
                  <a:cs typeface="Arial"/>
                  <a:sym typeface="Arial"/>
                </a:rPr>
                <a:t>:</a:t>
              </a:r>
              <a:endParaRPr sz="900" b="1" i="0" u="none" strike="noStrike" cap="none" dirty="0">
                <a:solidFill>
                  <a:schemeClr val="dk1"/>
                </a:solidFill>
                <a:latin typeface="Arial"/>
                <a:ea typeface="Arial"/>
                <a:cs typeface="Arial"/>
                <a:sym typeface="Arial"/>
              </a:endParaRPr>
            </a:p>
          </p:txBody>
        </p:sp>
        <p:sp>
          <p:nvSpPr>
            <p:cNvPr id="223" name="Google Shape;223;p30"/>
            <p:cNvSpPr/>
            <p:nvPr/>
          </p:nvSpPr>
          <p:spPr>
            <a:xfrm rot="5400000">
              <a:off x="6087637" y="-530945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txBox="1"/>
            <p:nvPr/>
          </p:nvSpPr>
          <p:spPr>
            <a:xfrm>
              <a:off x="776323" y="37048"/>
              <a:ext cx="11308310" cy="650491"/>
            </a:xfrm>
            <a:prstGeom prst="rect">
              <a:avLst/>
            </a:prstGeom>
            <a:noFill/>
            <a:ln>
              <a:noFill/>
            </a:ln>
          </p:spPr>
          <p:txBody>
            <a:bodyPr spcFirstLastPara="1" wrap="square" lIns="170675" tIns="15225" rIns="15225" bIns="15225" anchor="ctr" anchorCtr="0">
              <a:noAutofit/>
            </a:bodyPr>
            <a:lstStyle/>
            <a:p>
              <a:pPr marL="228600" lvl="1" indent="-228600">
                <a:lnSpc>
                  <a:spcPct val="90000"/>
                </a:lnSpc>
                <a:buClr>
                  <a:schemeClr val="tx1"/>
                </a:buClr>
                <a:buSzPct val="100000"/>
                <a:buFont typeface="Arial"/>
                <a:buChar char="•"/>
              </a:pPr>
              <a:r>
                <a:rPr lang="pt-PT" sz="2800" dirty="0">
                  <a:solidFill>
                    <a:schemeClr val="dk1"/>
                  </a:solidFill>
                  <a:latin typeface="Calibri" panose="020F0502020204030204" pitchFamily="34" charset="0"/>
                  <a:cs typeface="Calibri" panose="020F0502020204030204" pitchFamily="34" charset="0"/>
                </a:rPr>
                <a:t>Adaptação de conteúdo a um formato digital ou online (design de material, comprimento de classe</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etc.) </a:t>
              </a: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25" name="Google Shape;225;p30"/>
            <p:cNvSpPr/>
            <p:nvPr/>
          </p:nvSpPr>
          <p:spPr>
            <a:xfrm rot="5400000">
              <a:off x="-166355" y="116032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txBox="1"/>
            <p:nvPr/>
          </p:nvSpPr>
          <p:spPr>
            <a:xfrm>
              <a:off x="1" y="1382134"/>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800" b="1" i="0" u="none" strike="noStrike" cap="none" dirty="0" err="1">
                  <a:solidFill>
                    <a:schemeClr val="dk1"/>
                  </a:solidFill>
                  <a:latin typeface="Calibri" panose="020F0502020204030204" pitchFamily="34" charset="0"/>
                  <a:cs typeface="Calibri" panose="020F0502020204030204" pitchFamily="34" charset="0"/>
                  <a:sym typeface="Arial"/>
                </a:rPr>
                <a:t>Envolvimento</a:t>
              </a:r>
              <a:r>
                <a:rPr lang="en-US" sz="1800" b="1" i="0" u="none" strike="noStrike" cap="none" dirty="0">
                  <a:solidFill>
                    <a:schemeClr val="dk1"/>
                  </a:solidFill>
                  <a:latin typeface="Calibri" panose="020F0502020204030204" pitchFamily="34" charset="0"/>
                  <a:cs typeface="Calibri" panose="020F0502020204030204" pitchFamily="34" charset="0"/>
                  <a:sym typeface="Arial"/>
                </a:rPr>
                <a:t>:</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27" name="Google Shape;227;p30"/>
            <p:cNvSpPr/>
            <p:nvPr/>
          </p:nvSpPr>
          <p:spPr>
            <a:xfrm rot="5400000">
              <a:off x="6087637" y="-431734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0"/>
            <p:cNvSpPr txBox="1"/>
            <p:nvPr/>
          </p:nvSpPr>
          <p:spPr>
            <a:xfrm>
              <a:off x="776323" y="1029163"/>
              <a:ext cx="11308310" cy="650491"/>
            </a:xfrm>
            <a:prstGeom prst="rect">
              <a:avLst/>
            </a:prstGeom>
            <a:noFill/>
            <a:ln>
              <a:noFill/>
            </a:ln>
          </p:spPr>
          <p:txBody>
            <a:bodyPr spcFirstLastPara="1" wrap="square" lIns="170675" tIns="15225" rIns="15225" bIns="15225" anchor="ctr" anchorCtr="0">
              <a:noAutofit/>
            </a:bodyPr>
            <a:lstStyle/>
            <a:p>
              <a:pPr marL="228600" lvl="1" indent="-228600">
                <a:lnSpc>
                  <a:spcPct val="90000"/>
                </a:lnSpc>
                <a:buSzPts val="2400"/>
                <a:buFont typeface="Arial"/>
                <a:buChar char="•"/>
              </a:pPr>
              <a:r>
                <a:rPr lang="pt-PT" sz="3200" dirty="0">
                  <a:solidFill>
                    <a:schemeClr val="dk1"/>
                  </a:solidFill>
                  <a:latin typeface="Calibri" panose="020F0502020204030204" pitchFamily="34" charset="0"/>
                  <a:cs typeface="Calibri" panose="020F0502020204030204" pitchFamily="34" charset="0"/>
                </a:rPr>
                <a:t>Encontrar novas formas de se envolver e motivar os alunos.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29" name="Google Shape;229;p30"/>
            <p:cNvSpPr/>
            <p:nvPr/>
          </p:nvSpPr>
          <p:spPr>
            <a:xfrm rot="5400000">
              <a:off x="-166355" y="215244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0"/>
            <p:cNvSpPr txBox="1"/>
            <p:nvPr/>
          </p:nvSpPr>
          <p:spPr>
            <a:xfrm>
              <a:off x="1" y="237424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2000" b="1" i="0" u="none" strike="noStrike" cap="none" dirty="0" err="1">
                  <a:solidFill>
                    <a:schemeClr val="dk1"/>
                  </a:solidFill>
                  <a:latin typeface="Calibri" panose="020F0502020204030204" pitchFamily="34" charset="0"/>
                  <a:cs typeface="Calibri" panose="020F0502020204030204" pitchFamily="34" charset="0"/>
                  <a:sym typeface="Arial"/>
                </a:rPr>
                <a:t>Execução</a:t>
              </a:r>
              <a:r>
                <a:rPr lang="en-US" sz="900" b="1"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31" name="Google Shape;231;p30"/>
            <p:cNvSpPr/>
            <p:nvPr/>
          </p:nvSpPr>
          <p:spPr>
            <a:xfrm rot="5400000">
              <a:off x="6087637" y="-332522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0"/>
            <p:cNvSpPr txBox="1"/>
            <p:nvPr/>
          </p:nvSpPr>
          <p:spPr>
            <a:xfrm>
              <a:off x="776323" y="2021278"/>
              <a:ext cx="11308310" cy="650491"/>
            </a:xfrm>
            <a:prstGeom prst="rect">
              <a:avLst/>
            </a:prstGeom>
            <a:noFill/>
            <a:ln>
              <a:noFill/>
            </a:ln>
          </p:spPr>
          <p:txBody>
            <a:bodyPr spcFirstLastPara="1" wrap="square" lIns="170675" tIns="15225" rIns="15225" bIns="15225" anchor="ctr" anchorCtr="0">
              <a:noAutofit/>
            </a:bodyPr>
            <a:lstStyle/>
            <a:p>
              <a:pPr marL="228600" lvl="1" indent="-228600">
                <a:lnSpc>
                  <a:spcPct val="90000"/>
                </a:lnSpc>
                <a:buSzPts val="2400"/>
                <a:buFont typeface="Arial"/>
                <a:buChar char="•"/>
              </a:pPr>
              <a:r>
                <a:rPr lang="pt-PT" sz="3200" dirty="0">
                  <a:solidFill>
                    <a:schemeClr val="dk1"/>
                  </a:solidFill>
                  <a:latin typeface="Calibri" panose="020F0502020204030204" pitchFamily="34" charset="0"/>
                  <a:cs typeface="Calibri" panose="020F0502020204030204" pitchFamily="34" charset="0"/>
                </a:rPr>
                <a:t>Sentir-se competente para ensinar através de tecnologias digitais.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3" name="Google Shape;233;p30"/>
            <p:cNvSpPr/>
            <p:nvPr/>
          </p:nvSpPr>
          <p:spPr>
            <a:xfrm rot="5400000">
              <a:off x="-166355" y="314455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txBox="1"/>
            <p:nvPr/>
          </p:nvSpPr>
          <p:spPr>
            <a:xfrm>
              <a:off x="-139111" y="3126851"/>
              <a:ext cx="1172235" cy="1269717"/>
            </a:xfrm>
            <a:prstGeom prst="rect">
              <a:avLst/>
            </a:prstGeom>
            <a:noFill/>
            <a:ln>
              <a:noFill/>
            </a:ln>
          </p:spPr>
          <p:txBody>
            <a:bodyPr spcFirstLastPara="1" wrap="square" lIns="5700" tIns="5700" rIns="5700" bIns="5700" anchor="ctr" anchorCtr="0">
              <a:noAutofit/>
            </a:bodyPr>
            <a:lstStyle/>
            <a:p>
              <a:pPr lvl="0" algn="ctr">
                <a:lnSpc>
                  <a:spcPct val="90000"/>
                </a:lnSpc>
                <a:buSzPts val="900"/>
              </a:pPr>
              <a:r>
                <a:rPr lang="en-US" sz="1600" b="1" dirty="0" err="1">
                  <a:solidFill>
                    <a:schemeClr val="dk1"/>
                  </a:solidFill>
                  <a:latin typeface="Calibri" panose="020F0502020204030204" pitchFamily="34" charset="0"/>
                  <a:cs typeface="Calibri" panose="020F0502020204030204" pitchFamily="34" charset="0"/>
                </a:rPr>
                <a:t>Melhorar</a:t>
              </a:r>
              <a:r>
                <a:rPr lang="en-US" sz="1600" b="1" dirty="0">
                  <a:solidFill>
                    <a:schemeClr val="dk1"/>
                  </a:solidFill>
                  <a:latin typeface="Calibri" panose="020F0502020204030204" pitchFamily="34" charset="0"/>
                  <a:cs typeface="Calibri" panose="020F0502020204030204" pitchFamily="34" charset="0"/>
                </a:rPr>
                <a:t> </a:t>
              </a:r>
              <a:r>
                <a:rPr lang="en-US" sz="1600" b="1" dirty="0" err="1">
                  <a:solidFill>
                    <a:schemeClr val="dk1"/>
                  </a:solidFill>
                  <a:latin typeface="Calibri" panose="020F0502020204030204" pitchFamily="34" charset="0"/>
                  <a:cs typeface="Calibri" panose="020F0502020204030204" pitchFamily="34" charset="0"/>
                </a:rPr>
                <a:t>competências</a:t>
              </a:r>
              <a:r>
                <a:rPr lang="en-US" sz="1600" b="1" dirty="0">
                  <a:solidFill>
                    <a:schemeClr val="dk1"/>
                  </a:solidFill>
                  <a:latin typeface="Calibri" panose="020F0502020204030204" pitchFamily="34" charset="0"/>
                  <a:cs typeface="Calibri" panose="020F0502020204030204" pitchFamily="34" charset="0"/>
                </a:rPr>
                <a:t> </a:t>
              </a:r>
              <a:r>
                <a:rPr lang="en-US" sz="1600" b="1" dirty="0" err="1">
                  <a:solidFill>
                    <a:schemeClr val="dk1"/>
                  </a:solidFill>
                  <a:latin typeface="Calibri" panose="020F0502020204030204" pitchFamily="34" charset="0"/>
                  <a:cs typeface="Calibri" panose="020F0502020204030204" pitchFamily="34" charset="0"/>
                </a:rPr>
                <a:t>digitais</a:t>
              </a:r>
              <a:r>
                <a:rPr lang="en-US" sz="1600" b="1" dirty="0">
                  <a:solidFill>
                    <a:schemeClr val="dk1"/>
                  </a:solidFill>
                  <a:latin typeface="Calibri" panose="020F0502020204030204" pitchFamily="34" charset="0"/>
                  <a:cs typeface="Calibri" panose="020F0502020204030204" pitchFamily="34" charset="0"/>
                </a:rPr>
                <a:t>:
</a:t>
              </a:r>
              <a:endParaRPr sz="32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5" name="Google Shape;235;p30"/>
            <p:cNvSpPr/>
            <p:nvPr/>
          </p:nvSpPr>
          <p:spPr>
            <a:xfrm rot="5400000">
              <a:off x="6087637" y="-233311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txBox="1"/>
            <p:nvPr/>
          </p:nvSpPr>
          <p:spPr>
            <a:xfrm>
              <a:off x="776323" y="3066180"/>
              <a:ext cx="10819999" cy="650491"/>
            </a:xfrm>
            <a:prstGeom prst="rect">
              <a:avLst/>
            </a:prstGeom>
            <a:noFill/>
            <a:ln>
              <a:noFill/>
            </a:ln>
          </p:spPr>
          <p:txBody>
            <a:bodyPr spcFirstLastPara="1" wrap="square" lIns="170675" tIns="15225" rIns="15225" bIns="15225" anchor="ctr" anchorCtr="0">
              <a:noAutofit/>
            </a:bodyPr>
            <a:lstStyle/>
            <a:p>
              <a:pPr marL="228600" lvl="1" indent="-228600">
                <a:lnSpc>
                  <a:spcPct val="90000"/>
                </a:lnSpc>
                <a:buSzPts val="2400"/>
                <a:buFont typeface="Arial"/>
                <a:buChar char="•"/>
              </a:pPr>
              <a:r>
                <a:rPr lang="pt-PT" sz="2800" dirty="0">
                  <a:solidFill>
                    <a:schemeClr val="dk1"/>
                  </a:solidFill>
                  <a:latin typeface="Calibri" panose="020F0502020204030204" pitchFamily="34" charset="0"/>
                  <a:cs typeface="Calibri" panose="020F0502020204030204" pitchFamily="34" charset="0"/>
                </a:rPr>
                <a:t>Abordar e superar uma possível falta de competências digitais entre os alunos.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7" name="Google Shape;237;p30"/>
            <p:cNvSpPr/>
            <p:nvPr/>
          </p:nvSpPr>
          <p:spPr>
            <a:xfrm rot="5400000">
              <a:off x="-166355" y="413667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p:nvPr/>
          </p:nvSpPr>
          <p:spPr>
            <a:xfrm>
              <a:off x="1" y="4358479"/>
              <a:ext cx="776323" cy="332710"/>
            </a:xfrm>
            <a:prstGeom prst="rect">
              <a:avLst/>
            </a:prstGeom>
            <a:noFill/>
            <a:ln>
              <a:noFill/>
            </a:ln>
          </p:spPr>
          <p:txBody>
            <a:bodyPr spcFirstLastPara="1" wrap="square" lIns="5700" tIns="5700" rIns="5700" bIns="5700" anchor="ctr" anchorCtr="0">
              <a:noAutofit/>
            </a:bodyPr>
            <a:lstStyle/>
            <a:p>
              <a:pPr lvl="0" algn="ctr">
                <a:lnSpc>
                  <a:spcPct val="90000"/>
                </a:lnSpc>
                <a:buSzPts val="900"/>
              </a:pPr>
              <a:r>
                <a:rPr lang="en-US" sz="1800" b="1" dirty="0" err="1">
                  <a:solidFill>
                    <a:schemeClr val="dk1"/>
                  </a:solidFill>
                  <a:latin typeface="Calibri" panose="020F0502020204030204" pitchFamily="34" charset="0"/>
                  <a:cs typeface="Calibri" panose="020F0502020204030204" pitchFamily="34" charset="0"/>
                </a:rPr>
                <a:t>RGPD</a:t>
              </a:r>
              <a:r>
                <a:rPr lang="en-US" sz="1800" b="1" dirty="0">
                  <a:solidFill>
                    <a:schemeClr val="dk1"/>
                  </a:solidFill>
                  <a:latin typeface="Calibri" panose="020F0502020204030204" pitchFamily="34" charset="0"/>
                  <a:cs typeface="Calibri" panose="020F0502020204030204" pitchFamily="34" charset="0"/>
                </a:rPr>
                <a:t>:</a:t>
              </a:r>
              <a:endParaRPr sz="3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9" name="Google Shape;239;p30"/>
            <p:cNvSpPr/>
            <p:nvPr/>
          </p:nvSpPr>
          <p:spPr>
            <a:xfrm rot="5400000">
              <a:off x="6087637" y="-134099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0"/>
            <p:cNvSpPr txBox="1"/>
            <p:nvPr/>
          </p:nvSpPr>
          <p:spPr>
            <a:xfrm>
              <a:off x="776323" y="4005508"/>
              <a:ext cx="11308310" cy="650491"/>
            </a:xfrm>
            <a:prstGeom prst="rect">
              <a:avLst/>
            </a:prstGeom>
            <a:noFill/>
            <a:ln>
              <a:noFill/>
            </a:ln>
          </p:spPr>
          <p:txBody>
            <a:bodyPr spcFirstLastPara="1" wrap="square" lIns="170675" tIns="15225" rIns="15225" bIns="15225" anchor="ctr" anchorCtr="0">
              <a:noAutofit/>
            </a:bodyPr>
            <a:lstStyle/>
            <a:p>
              <a:pPr marL="228600" lvl="1" indent="-228600">
                <a:lnSpc>
                  <a:spcPct val="90000"/>
                </a:lnSpc>
                <a:buSzPts val="2400"/>
                <a:buFont typeface="Arial"/>
                <a:buChar char="•"/>
              </a:pPr>
              <a:r>
                <a:rPr lang="pt-PT" sz="2800" dirty="0">
                  <a:solidFill>
                    <a:schemeClr val="dk1"/>
                  </a:solidFill>
                  <a:latin typeface="Calibri" panose="020F0502020204030204" pitchFamily="34" charset="0"/>
                  <a:cs typeface="Calibri" panose="020F0502020204030204" pitchFamily="34" charset="0"/>
                </a:rPr>
                <a:t>Considerar questões de proteção de dados pessoais num ambiente digital</a:t>
              </a:r>
              <a:r>
                <a:rPr lang="en-US" sz="2800" b="0" i="0" u="none" strike="noStrike" cap="none" dirty="0">
                  <a:solidFill>
                    <a:schemeClr val="dk1"/>
                  </a:solidFill>
                  <a:latin typeface="Calibri" panose="020F0502020204030204" pitchFamily="34" charset="0"/>
                  <a:cs typeface="Calibri" panose="020F0502020204030204" pitchFamily="34" charset="0"/>
                  <a:sym typeface="Arial"/>
                </a:rPr>
                <a:t>.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502499" y="514438"/>
            <a:ext cx="12330002" cy="1474783"/>
          </a:xfrm>
          <a:prstGeom prst="rect">
            <a:avLst/>
          </a:prstGeom>
          <a:noFill/>
          <a:ln>
            <a:noFill/>
          </a:ln>
        </p:spPr>
        <p:txBody>
          <a:bodyPr spcFirstLastPara="1" wrap="square" lIns="45700" tIns="45700" rIns="45700" bIns="45700" anchor="ctr" anchorCtr="0">
            <a:normAutofit/>
          </a:bodyPr>
          <a:lstStyle/>
          <a:p>
            <a:pPr lvl="0">
              <a:buSzPts val="3600"/>
            </a:pPr>
            <a:r>
              <a:rPr lang="en-US" sz="3200" dirty="0" err="1"/>
              <a:t>Atividade</a:t>
            </a:r>
            <a:r>
              <a:rPr lang="en-US" sz="3200" dirty="0"/>
              <a:t> M6.4 </a:t>
            </a:r>
            <a:br>
              <a:rPr lang="en-US" sz="3200" dirty="0"/>
            </a:br>
            <a:r>
              <a:rPr lang="pt-PT" sz="3200" dirty="0"/>
              <a:t>Recursos de aprendizagem digital – Introdução de uma sala de fuga </a:t>
            </a:r>
            <a:endParaRPr sz="3200" dirty="0"/>
          </a:p>
        </p:txBody>
      </p:sp>
      <p:sp>
        <p:nvSpPr>
          <p:cNvPr id="276" name="Google Shape;276;p9"/>
          <p:cNvSpPr txBox="1"/>
          <p:nvPr/>
        </p:nvSpPr>
        <p:spPr>
          <a:xfrm>
            <a:off x="1293301" y="1874757"/>
            <a:ext cx="5675457" cy="4031833"/>
          </a:xfrm>
          <a:prstGeom prst="rect">
            <a:avLst/>
          </a:prstGeom>
          <a:noFill/>
          <a:ln>
            <a:noFill/>
          </a:ln>
        </p:spPr>
        <p:txBody>
          <a:bodyPr spcFirstLastPara="1" wrap="square" lIns="91425" tIns="45700" rIns="91425" bIns="45700" anchor="t" anchorCtr="0">
            <a:spAutoFit/>
          </a:bodyPr>
          <a:lstStyle/>
          <a:p>
            <a:pPr lvl="0">
              <a:buSzPts val="2400"/>
            </a:pPr>
            <a:r>
              <a:rPr lang="pt-PT" sz="3200" dirty="0">
                <a:solidFill>
                  <a:schemeClr val="dk1"/>
                </a:solidFill>
                <a:latin typeface="Calibri" panose="020F0502020204030204" pitchFamily="34" charset="0"/>
                <a:cs typeface="Calibri" panose="020F0502020204030204" pitchFamily="34" charset="0"/>
              </a:rPr>
              <a:t>Identifique quaisquer recursos digitais que tenha usado para ensinar literacia financeira
</a:t>
            </a:r>
            <a:endParaRPr lang="en-US" sz="3200" dirty="0">
              <a:solidFill>
                <a:schemeClr val="dk1"/>
              </a:solidFill>
              <a:latin typeface="Calibri" panose="020F0502020204030204" pitchFamily="34" charset="0"/>
              <a:cs typeface="Calibri" panose="020F0502020204030204" pitchFamily="34" charset="0"/>
            </a:endParaRPr>
          </a:p>
          <a:p>
            <a:pPr lvl="0">
              <a:buSzPts val="2400"/>
            </a:pPr>
            <a:r>
              <a:rPr lang="pt-PT" sz="3200" dirty="0">
                <a:solidFill>
                  <a:schemeClr val="dk1"/>
                </a:solidFill>
                <a:latin typeface="Calibri" panose="020F0502020204030204" pitchFamily="34" charset="0"/>
                <a:cs typeface="Calibri" panose="020F0502020204030204" pitchFamily="34" charset="0"/>
              </a:rPr>
              <a:t>Vamos dar ver as salas de fuga do </a:t>
            </a:r>
            <a:r>
              <a:rPr lang="en-US" sz="3200" b="0" i="1" u="none" strike="noStrike" cap="none" dirty="0">
                <a:solidFill>
                  <a:schemeClr val="dk1"/>
                </a:solidFill>
                <a:latin typeface="Calibri" panose="020F0502020204030204" pitchFamily="34" charset="0"/>
                <a:cs typeface="Calibri" panose="020F0502020204030204" pitchFamily="34" charset="0"/>
                <a:sym typeface="Arial"/>
              </a:rPr>
              <a:t>Money Matters</a:t>
            </a:r>
            <a:r>
              <a:rPr lang="en-US" sz="3200" b="0" i="0" u="none" strike="noStrike" cap="none" dirty="0">
                <a:solidFill>
                  <a:schemeClr val="dk1"/>
                </a:solidFill>
                <a:latin typeface="Calibri" panose="020F0502020204030204" pitchFamily="34" charset="0"/>
                <a:cs typeface="Calibri" panose="020F0502020204030204" pitchFamily="34" charset="0"/>
                <a:sym typeface="Arial"/>
              </a:rPr>
              <a:t>: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32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Money Matters - Interplanetary Interchange Digital Escape Room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p:txBody>
      </p:sp>
      <p:pic>
        <p:nvPicPr>
          <p:cNvPr id="277" name="Google Shape;277;p9" descr="Open, Padlock, Lock, Security, Unsafe, Unlock, Key"/>
          <p:cNvPicPr preferRelativeResize="0"/>
          <p:nvPr/>
        </p:nvPicPr>
        <p:blipFill rotWithShape="1">
          <a:blip r:embed="rId4">
            <a:alphaModFix/>
          </a:blip>
          <a:srcRect/>
          <a:stretch/>
        </p:blipFill>
        <p:spPr>
          <a:xfrm rot="1364375">
            <a:off x="8298380" y="1303398"/>
            <a:ext cx="3204500" cy="4898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4"/>
          <p:cNvSpPr txBox="1"/>
          <p:nvPr/>
        </p:nvSpPr>
        <p:spPr>
          <a:xfrm>
            <a:off x="333829" y="2656114"/>
            <a:ext cx="6054513" cy="1340766"/>
          </a:xfrm>
          <a:prstGeom prst="rect">
            <a:avLst/>
          </a:prstGeom>
          <a:noFill/>
          <a:ln>
            <a:noFill/>
          </a:ln>
        </p:spPr>
        <p:txBody>
          <a:bodyPr spcFirstLastPara="1" wrap="square" lIns="45700" tIns="45700" rIns="45700" bIns="45700" anchor="ctr" anchorCtr="0">
            <a:normAutofit/>
          </a:bodyPr>
          <a:lstStyle/>
          <a:p>
            <a:pPr lvl="0">
              <a:lnSpc>
                <a:spcPct val="90000"/>
              </a:lnSpc>
              <a:buClr>
                <a:schemeClr val="accent2"/>
              </a:buClr>
              <a:buSzPts val="2800"/>
            </a:pPr>
            <a:br>
              <a:rPr lang="pt-PT" sz="2800" b="1" dirty="0">
                <a:solidFill>
                  <a:schemeClr val="accent2"/>
                </a:solidFill>
                <a:latin typeface="Calibri"/>
                <a:ea typeface="Calibri"/>
                <a:cs typeface="Calibri"/>
                <a:sym typeface="Calibri"/>
              </a:rPr>
            </a:br>
            <a:r>
              <a:rPr lang="pt-PT" sz="2800" b="1" dirty="0">
                <a:solidFill>
                  <a:schemeClr val="accent2"/>
                </a:solidFill>
                <a:latin typeface="Calibri"/>
                <a:ea typeface="Calibri"/>
                <a:cs typeface="Calibri"/>
                <a:sym typeface="Calibri"/>
              </a:rPr>
              <a:t>Pausa para chá e café</a:t>
            </a:r>
            <a:endParaRPr sz="4400" b="0" i="0" u="none" strike="noStrike" cap="none" dirty="0">
              <a:solidFill>
                <a:srgbClr val="097D74"/>
              </a:solidFill>
              <a:latin typeface="Arial"/>
              <a:ea typeface="Arial"/>
              <a:cs typeface="Arial"/>
              <a:sym typeface="Arial"/>
            </a:endParaRPr>
          </a:p>
        </p:txBody>
      </p:sp>
      <p:pic>
        <p:nvPicPr>
          <p:cNvPr id="321" name="Google Shape;321;p34" descr="Drink, Coffee, Tea, Beverage, Hot Drink, Hot Beverage"/>
          <p:cNvPicPr preferRelativeResize="0"/>
          <p:nvPr/>
        </p:nvPicPr>
        <p:blipFill rotWithShape="1">
          <a:blip r:embed="rId3">
            <a:alphaModFix/>
          </a:blip>
          <a:srcRect/>
          <a:stretch/>
        </p:blipFill>
        <p:spPr>
          <a:xfrm>
            <a:off x="6191917" y="1830954"/>
            <a:ext cx="5011076" cy="38437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2" name="Google Shape;362;p35" descr="Emergency, Exit, Green, White, Direction, Route, Right"/>
          <p:cNvPicPr preferRelativeResize="0"/>
          <p:nvPr/>
        </p:nvPicPr>
        <p:blipFill rotWithShape="1">
          <a:blip r:embed="rId3">
            <a:alphaModFix/>
          </a:blip>
          <a:srcRect/>
          <a:stretch/>
        </p:blipFill>
        <p:spPr>
          <a:xfrm rot="-1749436">
            <a:off x="520989" y="2679305"/>
            <a:ext cx="4326097" cy="2621372"/>
          </a:xfrm>
          <a:prstGeom prst="rect">
            <a:avLst/>
          </a:prstGeom>
          <a:noFill/>
          <a:ln>
            <a:noFill/>
          </a:ln>
        </p:spPr>
      </p:pic>
      <p:sp>
        <p:nvSpPr>
          <p:cNvPr id="360" name="Google Shape;360;p35"/>
          <p:cNvSpPr txBox="1">
            <a:spLocks noGrp="1"/>
          </p:cNvSpPr>
          <p:nvPr>
            <p:ph type="body" idx="1"/>
          </p:nvPr>
        </p:nvSpPr>
        <p:spPr>
          <a:xfrm>
            <a:off x="5297715" y="1152159"/>
            <a:ext cx="7370536" cy="5715366"/>
          </a:xfrm>
          <a:prstGeom prst="rect">
            <a:avLst/>
          </a:prstGeom>
          <a:noFill/>
          <a:ln>
            <a:noFill/>
          </a:ln>
        </p:spPr>
        <p:txBody>
          <a:bodyPr spcFirstLastPara="1" wrap="square" lIns="45700" tIns="45700" rIns="45700" bIns="45700" anchor="t" anchorCtr="0">
            <a:normAutofit lnSpcReduction="10000"/>
          </a:bodyPr>
          <a:lstStyle/>
          <a:p>
            <a:pPr marL="342900" lvl="0" indent="-342900" algn="l">
              <a:lnSpc>
                <a:spcPct val="107142"/>
              </a:lnSpc>
              <a:spcBef>
                <a:spcPts val="0"/>
              </a:spcBef>
              <a:buSzPct val="108108"/>
              <a:buFont typeface="Arial"/>
              <a:buChar char="•"/>
            </a:pPr>
            <a:r>
              <a:rPr lang="pt-PT" sz="2800" dirty="0"/>
              <a:t>Uma Sala de Fuga Digital compreende uma série de </a:t>
            </a:r>
            <a:r>
              <a:rPr lang="pt-PT" sz="2800" dirty="0" err="1"/>
              <a:t>mini-jogos</a:t>
            </a:r>
            <a:r>
              <a:rPr lang="pt-PT" sz="2800" dirty="0"/>
              <a:t> ligados, desafios, perguntas e puzzles para os alunos responderem. É uma experiência online imersiva.</a:t>
            </a:r>
          </a:p>
          <a:p>
            <a:pPr marL="0" lvl="0" indent="0" algn="l">
              <a:lnSpc>
                <a:spcPct val="107142"/>
              </a:lnSpc>
              <a:spcBef>
                <a:spcPts val="0"/>
              </a:spcBef>
              <a:buSzPct val="108108"/>
            </a:pPr>
            <a:endParaRPr sz="2800" dirty="0"/>
          </a:p>
          <a:p>
            <a:pPr marL="342900" lvl="0" indent="-342900" algn="l">
              <a:lnSpc>
                <a:spcPct val="107142"/>
              </a:lnSpc>
              <a:spcBef>
                <a:spcPts val="0"/>
              </a:spcBef>
              <a:buSzPct val="108108"/>
              <a:buFont typeface="Arial"/>
              <a:buChar char="•"/>
            </a:pPr>
            <a:r>
              <a:rPr lang="pt-PT" sz="2800" dirty="0"/>
              <a:t>Trabalham na mesma base que uma "Sala de Fuga", onde os alunos precisam de pensar de pé para resolver desafios e fugir. Isto é simulado através de um cenário online.</a:t>
            </a:r>
          </a:p>
          <a:p>
            <a:pPr marL="0" lvl="0" indent="0" algn="l">
              <a:lnSpc>
                <a:spcPct val="107142"/>
              </a:lnSpc>
              <a:spcBef>
                <a:spcPts val="0"/>
              </a:spcBef>
              <a:buSzPct val="108108"/>
            </a:pPr>
            <a:endParaRPr sz="2800" dirty="0"/>
          </a:p>
          <a:p>
            <a:pPr marL="342900" lvl="0" algn="l">
              <a:lnSpc>
                <a:spcPct val="107142"/>
              </a:lnSpc>
              <a:spcBef>
                <a:spcPts val="0"/>
              </a:spcBef>
              <a:buSzPct val="108108"/>
              <a:buFont typeface="Arial"/>
              <a:buChar char="•"/>
            </a:pPr>
            <a:r>
              <a:rPr lang="pt-PT" sz="2800" dirty="0"/>
              <a:t>A sala de fuga digital é frequentemente apresentadas usando 
</a:t>
            </a:r>
            <a:r>
              <a:rPr lang="en-US" sz="2800" u="sng" dirty="0">
                <a:solidFill>
                  <a:schemeClr val="hlink"/>
                </a:solidFill>
                <a:hlinkClick r:id="rId4"/>
              </a:rPr>
              <a:t>Google Forms </a:t>
            </a:r>
            <a:r>
              <a:rPr lang="en-US" sz="2800" u="sng" dirty="0">
                <a:solidFill>
                  <a:schemeClr val="hlink"/>
                </a:solidFill>
              </a:rPr>
              <a:t>  </a:t>
            </a:r>
            <a:r>
              <a:rPr lang="en-US" sz="2800" u="sng" dirty="0">
                <a:solidFill>
                  <a:schemeClr val="hlink"/>
                </a:solidFill>
                <a:hlinkClick r:id="rId5"/>
              </a:rPr>
              <a:t>Creating a Digital Escape Room </a:t>
            </a:r>
            <a:endParaRPr sz="2800" dirty="0"/>
          </a:p>
        </p:txBody>
      </p:sp>
      <p:sp>
        <p:nvSpPr>
          <p:cNvPr id="361" name="Google Shape;361;p3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Criação da sua própria Sala de Fuga Digital </a:t>
            </a:r>
            <a:endParaRP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a:spLocks noGrp="1"/>
          </p:cNvSpPr>
          <p:nvPr>
            <p:ph type="body" idx="1"/>
          </p:nvPr>
        </p:nvSpPr>
        <p:spPr>
          <a:xfrm>
            <a:off x="502500" y="1152150"/>
            <a:ext cx="7536600" cy="5782050"/>
          </a:xfrm>
          <a:prstGeom prst="rect">
            <a:avLst/>
          </a:prstGeom>
          <a:noFill/>
          <a:ln>
            <a:noFill/>
          </a:ln>
        </p:spPr>
        <p:txBody>
          <a:bodyPr spcFirstLastPara="1" wrap="square" lIns="45700" tIns="45700" rIns="45700" bIns="45700" anchor="t" anchorCtr="0">
            <a:noAutofit/>
          </a:bodyPr>
          <a:lstStyle/>
          <a:p>
            <a:pPr marL="342900" lvl="0" indent="-342900" algn="l">
              <a:lnSpc>
                <a:spcPct val="107142"/>
              </a:lnSpc>
              <a:spcBef>
                <a:spcPts val="0"/>
              </a:spcBef>
              <a:buClr>
                <a:srgbClr val="C00000"/>
              </a:buClr>
              <a:buSzPts val="3000"/>
              <a:buFont typeface="Arial"/>
              <a:buChar char="•"/>
            </a:pPr>
            <a:r>
              <a:rPr lang="en-US" sz="3000" dirty="0" err="1"/>
              <a:t>Passo</a:t>
            </a:r>
            <a:r>
              <a:rPr lang="en-US" sz="3000" dirty="0"/>
              <a:t> 1: </a:t>
            </a:r>
            <a:r>
              <a:rPr lang="pt-PT" sz="3000" dirty="0"/>
              <a:t>Divide em grupos de 2 ou 3 pessoas.
</a:t>
            </a:r>
            <a:r>
              <a:rPr lang="en-US" sz="3000" dirty="0" err="1"/>
              <a:t>Passo</a:t>
            </a:r>
            <a:r>
              <a:rPr lang="en-US" sz="3000" dirty="0"/>
              <a:t> 2: </a:t>
            </a:r>
            <a:r>
              <a:rPr lang="pt-PT" sz="3000" dirty="0"/>
              <a:t>Escolha entre um dos seguintes tópicos: </a:t>
            </a:r>
            <a:endParaRPr dirty="0"/>
          </a:p>
          <a:p>
            <a:pPr marL="0" lvl="0" indent="0" algn="l" rtl="0">
              <a:lnSpc>
                <a:spcPct val="107142"/>
              </a:lnSpc>
              <a:spcBef>
                <a:spcPts val="0"/>
              </a:spcBef>
              <a:spcAft>
                <a:spcPts val="0"/>
              </a:spcAft>
              <a:buClr>
                <a:srgbClr val="C00000"/>
              </a:buClr>
              <a:buSzPts val="3000"/>
              <a:buNone/>
            </a:pPr>
            <a:endParaRPr sz="3000" dirty="0"/>
          </a:p>
          <a:p>
            <a:pPr marL="800100" lvl="1" indent="-355600" algn="l">
              <a:lnSpc>
                <a:spcPct val="107142"/>
              </a:lnSpc>
              <a:spcBef>
                <a:spcPts val="0"/>
              </a:spcBef>
              <a:buClr>
                <a:srgbClr val="C00000"/>
              </a:buClr>
              <a:buSzPts val="3000"/>
              <a:buFont typeface="Arial"/>
              <a:buChar char="•"/>
            </a:pPr>
            <a:r>
              <a:rPr lang="en-US" sz="2800" dirty="0" err="1"/>
              <a:t>Planeamento</a:t>
            </a:r>
            <a:r>
              <a:rPr lang="en-US" sz="2800" dirty="0"/>
              <a:t> </a:t>
            </a:r>
            <a:r>
              <a:rPr lang="en-US" sz="2800" dirty="0" err="1"/>
              <a:t>financeiro</a:t>
            </a:r>
            <a:r>
              <a:rPr lang="en-US" sz="2800" dirty="0"/>
              <a:t>.</a:t>
            </a:r>
            <a:endParaRPr sz="2800" dirty="0"/>
          </a:p>
          <a:p>
            <a:pPr marL="800100" lvl="1" indent="-355600" algn="l">
              <a:lnSpc>
                <a:spcPct val="107142"/>
              </a:lnSpc>
              <a:spcBef>
                <a:spcPts val="0"/>
              </a:spcBef>
              <a:buClr>
                <a:srgbClr val="C00000"/>
              </a:buClr>
              <a:buSzPts val="3000"/>
              <a:buFont typeface="Arial"/>
              <a:buChar char="•"/>
            </a:pPr>
            <a:r>
              <a:rPr lang="en-US" sz="2800" dirty="0" err="1"/>
              <a:t>Gestão</a:t>
            </a:r>
            <a:r>
              <a:rPr lang="en-US" sz="2800" dirty="0"/>
              <a:t> da </a:t>
            </a:r>
            <a:r>
              <a:rPr lang="en-US" sz="2800" dirty="0" err="1"/>
              <a:t>dívida</a:t>
            </a:r>
            <a:r>
              <a:rPr lang="en-US" sz="2800" dirty="0"/>
              <a:t>. </a:t>
            </a:r>
            <a:endParaRPr sz="2800" dirty="0"/>
          </a:p>
          <a:p>
            <a:pPr marL="800100" lvl="1" indent="-355600" algn="l">
              <a:lnSpc>
                <a:spcPct val="107142"/>
              </a:lnSpc>
              <a:spcBef>
                <a:spcPts val="0"/>
              </a:spcBef>
              <a:buClr>
                <a:srgbClr val="C00000"/>
              </a:buClr>
              <a:buSzPts val="3000"/>
              <a:buFont typeface="Arial"/>
              <a:buChar char="•"/>
            </a:pPr>
            <a:r>
              <a:rPr lang="en-US" sz="2800" dirty="0"/>
              <a:t>Lidar com </a:t>
            </a:r>
            <a:r>
              <a:rPr lang="en-US" sz="2800" dirty="0" err="1"/>
              <a:t>instituições</a:t>
            </a:r>
            <a:r>
              <a:rPr lang="en-US" sz="2800" dirty="0"/>
              <a:t> </a:t>
            </a:r>
            <a:r>
              <a:rPr lang="en-US" sz="2800" dirty="0" err="1"/>
              <a:t>financeiras</a:t>
            </a:r>
            <a:r>
              <a:rPr lang="en-US" sz="2800" dirty="0"/>
              <a:t>. </a:t>
            </a:r>
            <a:endParaRPr sz="2800" dirty="0"/>
          </a:p>
          <a:p>
            <a:pPr marL="800100" lvl="1" indent="-165100" algn="l" rtl="0">
              <a:lnSpc>
                <a:spcPct val="107142"/>
              </a:lnSpc>
              <a:spcBef>
                <a:spcPts val="0"/>
              </a:spcBef>
              <a:spcAft>
                <a:spcPts val="0"/>
              </a:spcAft>
              <a:buClr>
                <a:srgbClr val="C00000"/>
              </a:buClr>
              <a:buSzPts val="3000"/>
              <a:buFont typeface="Arial"/>
              <a:buNone/>
            </a:pPr>
            <a:endParaRPr sz="2400" dirty="0"/>
          </a:p>
          <a:p>
            <a:pPr marL="342900" lvl="0" indent="-342900" algn="l">
              <a:lnSpc>
                <a:spcPct val="107142"/>
              </a:lnSpc>
              <a:spcBef>
                <a:spcPts val="0"/>
              </a:spcBef>
              <a:buClr>
                <a:srgbClr val="C00000"/>
              </a:buClr>
              <a:buSzPts val="3000"/>
              <a:buFont typeface="Arial"/>
              <a:buChar char="•"/>
            </a:pPr>
            <a:r>
              <a:rPr lang="en-US" sz="2800" dirty="0" err="1"/>
              <a:t>Passo</a:t>
            </a:r>
            <a:r>
              <a:rPr lang="en-US" sz="2800" dirty="0"/>
              <a:t> 3: </a:t>
            </a:r>
            <a:r>
              <a:rPr lang="pt-PT" sz="2800" dirty="0"/>
              <a:t>Criar uma Sala de Fuga Digital com 3 desafios</a:t>
            </a:r>
            <a:r>
              <a:rPr lang="en-US" sz="2800" dirty="0"/>
              <a:t>. </a:t>
            </a:r>
            <a:endParaRPr dirty="0"/>
          </a:p>
          <a:p>
            <a:pPr marL="342900" lvl="0" indent="-342900" algn="l">
              <a:lnSpc>
                <a:spcPct val="107142"/>
              </a:lnSpc>
              <a:spcBef>
                <a:spcPts val="0"/>
              </a:spcBef>
              <a:buClr>
                <a:srgbClr val="C00000"/>
              </a:buClr>
              <a:buSzPts val="3000"/>
              <a:buFont typeface="Arial"/>
              <a:buChar char="•"/>
            </a:pPr>
            <a:r>
              <a:rPr lang="en-US" sz="2800" dirty="0" err="1"/>
              <a:t>Passo</a:t>
            </a:r>
            <a:r>
              <a:rPr lang="en-US" sz="2800" dirty="0"/>
              <a:t> 4: </a:t>
            </a:r>
            <a:r>
              <a:rPr lang="en-US" sz="2800" dirty="0" err="1"/>
              <a:t>Partilhar</a:t>
            </a:r>
            <a:r>
              <a:rPr lang="en-US" sz="2800" dirty="0"/>
              <a:t> com o </a:t>
            </a:r>
            <a:r>
              <a:rPr lang="en-US" sz="2800" dirty="0" err="1"/>
              <a:t>grupo</a:t>
            </a:r>
            <a:r>
              <a:rPr lang="en-US" sz="2800" dirty="0"/>
              <a:t>. </a:t>
            </a:r>
            <a:endParaRPr dirty="0"/>
          </a:p>
          <a:p>
            <a:pPr marL="800100" lvl="1" indent="-165100" algn="l" rtl="0">
              <a:lnSpc>
                <a:spcPct val="107142"/>
              </a:lnSpc>
              <a:spcBef>
                <a:spcPts val="0"/>
              </a:spcBef>
              <a:spcAft>
                <a:spcPts val="0"/>
              </a:spcAft>
              <a:buClr>
                <a:srgbClr val="C00000"/>
              </a:buClr>
              <a:buSzPts val="3000"/>
              <a:buFont typeface="Arial"/>
              <a:buNone/>
            </a:pPr>
            <a:endParaRPr sz="2400" dirty="0"/>
          </a:p>
          <a:p>
            <a:pPr marL="0" lvl="0" indent="0" algn="l" rtl="0">
              <a:lnSpc>
                <a:spcPct val="107142"/>
              </a:lnSpc>
              <a:spcBef>
                <a:spcPts val="0"/>
              </a:spcBef>
              <a:spcAft>
                <a:spcPts val="0"/>
              </a:spcAft>
              <a:buClr>
                <a:srgbClr val="C00000"/>
              </a:buClr>
              <a:buSzPts val="3000"/>
              <a:buNone/>
            </a:pPr>
            <a:endParaRPr sz="2400" dirty="0"/>
          </a:p>
        </p:txBody>
      </p:sp>
      <p:sp>
        <p:nvSpPr>
          <p:cNvPr id="382" name="Google Shape;382;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lvl="0">
              <a:buSzPct val="111111"/>
            </a:pPr>
            <a:r>
              <a:rPr lang="en-US" sz="3600" dirty="0" err="1"/>
              <a:t>Atividade</a:t>
            </a:r>
            <a:r>
              <a:rPr lang="en-US" sz="3600" dirty="0"/>
              <a:t> </a:t>
            </a:r>
            <a:r>
              <a:rPr lang="en-US" sz="3600" dirty="0" err="1"/>
              <a:t>M6.5</a:t>
            </a:r>
            <a:r>
              <a:rPr lang="en-US" sz="3600" dirty="0"/>
              <a:t>  </a:t>
            </a:r>
            <a:r>
              <a:rPr lang="pt-PT" sz="3600" dirty="0"/>
              <a:t>Criação da sua própria Sala de Fuga Digital </a:t>
            </a:r>
            <a:br>
              <a:rPr lang="en-US" dirty="0"/>
            </a:br>
            <a:endParaRPr dirty="0"/>
          </a:p>
        </p:txBody>
      </p:sp>
      <p:sp>
        <p:nvSpPr>
          <p:cNvPr id="383" name="Google Shape;383;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n-US" sz="9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This Photo</a:t>
            </a:r>
            <a:r>
              <a:rPr lang="en-US" sz="900" b="0" i="0" u="none" strike="noStrike" cap="none">
                <a:solidFill>
                  <a:srgbClr val="374856"/>
                </a:solidFill>
                <a:latin typeface="Calibri"/>
                <a:ea typeface="Calibri"/>
                <a:cs typeface="Calibri"/>
                <a:sym typeface="Calibri"/>
              </a:rPr>
              <a:t> by Unknown Author is licensed under </a:t>
            </a:r>
            <a:r>
              <a:rPr lang="en-US"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 BY-SA-NC</a:t>
            </a:r>
            <a:endParaRPr sz="1400" b="0" i="0" u="none" strike="noStrike" cap="none">
              <a:solidFill>
                <a:srgbClr val="000000"/>
              </a:solidFill>
              <a:latin typeface="Arial"/>
              <a:ea typeface="Arial"/>
              <a:cs typeface="Arial"/>
              <a:sym typeface="Arial"/>
            </a:endParaRPr>
          </a:p>
        </p:txBody>
      </p:sp>
      <p:pic>
        <p:nvPicPr>
          <p:cNvPr id="384" name="Google Shape;384;p23" descr="Icon, Pencil, The Questionnaire, Note, To Vote, Quiz"/>
          <p:cNvPicPr preferRelativeResize="0"/>
          <p:nvPr/>
        </p:nvPicPr>
        <p:blipFill rotWithShape="1">
          <a:blip r:embed="rId5">
            <a:alphaModFix/>
          </a:blip>
          <a:srcRect/>
          <a:stretch/>
        </p:blipFill>
        <p:spPr>
          <a:xfrm>
            <a:off x="8039100" y="1223962"/>
            <a:ext cx="5057775" cy="505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83963-DCC6-4A76-6A58-4B593B5D4CD7}"/>
              </a:ext>
            </a:extLst>
          </p:cNvPr>
          <p:cNvSpPr>
            <a:spLocks noGrp="1"/>
          </p:cNvSpPr>
          <p:nvPr>
            <p:ph type="body" idx="1"/>
          </p:nvPr>
        </p:nvSpPr>
        <p:spPr>
          <a:xfrm>
            <a:off x="500062" y="1531018"/>
            <a:ext cx="12331542" cy="5538476"/>
          </a:xfrm>
        </p:spPr>
        <p:txBody>
          <a:bodyPr>
            <a:noAutofit/>
          </a:bodyPr>
          <a:lstStyle/>
          <a:p>
            <a:r>
              <a:rPr lang="pt-PT" sz="3200" dirty="0"/>
              <a:t>Este é um recurso digital que explora</a:t>
            </a:r>
            <a:r>
              <a:rPr lang="en-GB" sz="3200" dirty="0"/>
              <a:t>:</a:t>
            </a:r>
          </a:p>
          <a:p>
            <a:pPr marL="571500" indent="-342900">
              <a:buFont typeface="Arial" panose="020B0604020202020204" pitchFamily="34" charset="0"/>
              <a:buChar char="•"/>
            </a:pPr>
            <a:r>
              <a:rPr lang="en-GB" sz="3200" dirty="0" err="1"/>
              <a:t>vocabulário</a:t>
            </a:r>
            <a:r>
              <a:rPr lang="en-GB" sz="3200" dirty="0"/>
              <a:t> </a:t>
            </a:r>
            <a:r>
              <a:rPr lang="en-GB" sz="3200" dirty="0" err="1"/>
              <a:t>financeiro</a:t>
            </a:r>
            <a:r>
              <a:rPr lang="en-GB" sz="3200" dirty="0"/>
              <a:t>
 </a:t>
            </a:r>
            <a:r>
              <a:rPr lang="en-GB" sz="3200" dirty="0" err="1"/>
              <a:t>planos</a:t>
            </a:r>
            <a:r>
              <a:rPr lang="en-GB" sz="3200" dirty="0"/>
              <a:t> de </a:t>
            </a:r>
            <a:r>
              <a:rPr lang="en-GB" sz="3200" dirty="0" err="1"/>
              <a:t>poupança</a:t>
            </a:r>
            <a:r>
              <a:rPr lang="en-GB" sz="3200" dirty="0"/>
              <a:t> </a:t>
            </a:r>
          </a:p>
          <a:p>
            <a:pPr marL="571500" indent="-342900">
              <a:buFont typeface="Arial" panose="020B0604020202020204" pitchFamily="34" charset="0"/>
              <a:buChar char="•"/>
            </a:pPr>
            <a:r>
              <a:rPr lang="en-GB" sz="3200" dirty="0" err="1"/>
              <a:t>orçamentação</a:t>
            </a:r>
            <a:r>
              <a:rPr lang="en-GB" sz="3200" dirty="0"/>
              <a:t>
</a:t>
            </a:r>
            <a:r>
              <a:rPr lang="pt-PT" sz="3200" dirty="0"/>
              <a:t>links para recursos de gestão financeira e de ajuda</a:t>
            </a:r>
            <a:endParaRPr lang="en-GB" sz="3200" dirty="0">
              <a:highlight>
                <a:srgbClr val="FFFF00"/>
              </a:highlight>
            </a:endParaRPr>
          </a:p>
        </p:txBody>
      </p:sp>
      <p:sp>
        <p:nvSpPr>
          <p:cNvPr id="3" name="Title 2">
            <a:extLst>
              <a:ext uri="{FF2B5EF4-FFF2-40B4-BE49-F238E27FC236}">
                <a16:creationId xmlns:a16="http://schemas.microsoft.com/office/drawing/2014/main" id="{6175BBAF-F908-3749-E0A9-756C782C1A4A}"/>
              </a:ext>
            </a:extLst>
          </p:cNvPr>
          <p:cNvSpPr>
            <a:spLocks noGrp="1"/>
          </p:cNvSpPr>
          <p:nvPr>
            <p:ph type="title"/>
          </p:nvPr>
        </p:nvSpPr>
        <p:spPr>
          <a:xfrm>
            <a:off x="502499" y="432158"/>
            <a:ext cx="12330002" cy="1492895"/>
          </a:xfrm>
        </p:spPr>
        <p:txBody>
          <a:bodyPr>
            <a:normAutofit/>
          </a:bodyPr>
          <a:lstStyle/>
          <a:p>
            <a:r>
              <a:rPr lang="en-GB" sz="3200" dirty="0" err="1"/>
              <a:t>Atividade</a:t>
            </a:r>
            <a:r>
              <a:rPr lang="en-GB" sz="3200" dirty="0"/>
              <a:t> M6.6   </a:t>
            </a:r>
            <a:br>
              <a:rPr lang="en-GB" sz="3200" dirty="0"/>
            </a:br>
            <a:r>
              <a:rPr lang="en-GB" sz="3200" dirty="0"/>
              <a:t>Ver a app do Money Matters </a:t>
            </a:r>
          </a:p>
        </p:txBody>
      </p:sp>
      <p:pic>
        <p:nvPicPr>
          <p:cNvPr id="5" name="Picture 4" descr="Mobile device with apps">
            <a:extLst>
              <a:ext uri="{FF2B5EF4-FFF2-40B4-BE49-F238E27FC236}">
                <a16:creationId xmlns:a16="http://schemas.microsoft.com/office/drawing/2014/main" id="{5F1326B9-0078-B1AA-B2B5-133BBD98BB9F}"/>
              </a:ext>
            </a:extLst>
          </p:cNvPr>
          <p:cNvPicPr>
            <a:picLocks noChangeAspect="1"/>
          </p:cNvPicPr>
          <p:nvPr/>
        </p:nvPicPr>
        <p:blipFill>
          <a:blip r:embed="rId2"/>
          <a:stretch>
            <a:fillRect/>
          </a:stretch>
        </p:blipFill>
        <p:spPr>
          <a:xfrm>
            <a:off x="8396897" y="1152159"/>
            <a:ext cx="3526971" cy="1983921"/>
          </a:xfrm>
          <a:prstGeom prst="rect">
            <a:avLst/>
          </a:prstGeom>
        </p:spPr>
      </p:pic>
    </p:spTree>
    <p:extLst>
      <p:ext uri="{BB962C8B-B14F-4D97-AF65-F5344CB8AC3E}">
        <p14:creationId xmlns:p14="http://schemas.microsoft.com/office/powerpoint/2010/main" val="377864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719114" y="2328522"/>
            <a:ext cx="11865767" cy="539390"/>
          </a:xfrm>
          <a:prstGeom prst="leftRightArrow">
            <a:avLst>
              <a:gd name="adj1" fmla="val 50000"/>
              <a:gd name="adj2" fmla="val 500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0" name="Google Shape;390;p8"/>
          <p:cNvSpPr txBox="1">
            <a:spLocks noGrp="1"/>
          </p:cNvSpPr>
          <p:nvPr>
            <p:ph type="title"/>
          </p:nvPr>
        </p:nvSpPr>
        <p:spPr>
          <a:xfrm>
            <a:off x="254879" y="341314"/>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Como pode usar os recursos digitais dos assuntos monetários? </a:t>
            </a:r>
            <a:endParaRPr sz="3200" dirty="0"/>
          </a:p>
        </p:txBody>
      </p:sp>
      <p:sp>
        <p:nvSpPr>
          <p:cNvPr id="391" name="Google Shape;391;p8"/>
          <p:cNvSpPr txBox="1"/>
          <p:nvPr/>
        </p:nvSpPr>
        <p:spPr>
          <a:xfrm>
            <a:off x="254879" y="1419030"/>
            <a:ext cx="2875166" cy="5509160"/>
          </a:xfrm>
          <a:prstGeom prst="rect">
            <a:avLst/>
          </a:prstGeom>
          <a:noFill/>
          <a:ln>
            <a:noFill/>
          </a:ln>
        </p:spPr>
        <p:txBody>
          <a:bodyPr spcFirstLastPara="1" wrap="square" lIns="45700" tIns="45700" rIns="45700" bIns="45700" anchor="t" anchorCtr="0">
            <a:spAutoFit/>
          </a:bodyPr>
          <a:lstStyle/>
          <a:p>
            <a:pPr lvl="0" algn="ctr">
              <a:buClr>
                <a:srgbClr val="C00000"/>
              </a:buClr>
              <a:buSzPts val="2400"/>
            </a:pPr>
            <a:r>
              <a:rPr lang="en-US" sz="2400" b="1" dirty="0">
                <a:solidFill>
                  <a:schemeClr val="accent5"/>
                </a:solidFill>
                <a:latin typeface="Calibri"/>
                <a:ea typeface="Calibri"/>
                <a:cs typeface="Calibri"/>
                <a:sym typeface="Calibri"/>
              </a:rPr>
              <a:t>Para </a:t>
            </a:r>
            <a:r>
              <a:rPr lang="en-US" sz="2400" b="1" dirty="0" err="1">
                <a:solidFill>
                  <a:schemeClr val="accent5"/>
                </a:solidFill>
                <a:latin typeface="Calibri"/>
                <a:ea typeface="Calibri"/>
                <a:cs typeface="Calibri"/>
                <a:sym typeface="Calibri"/>
              </a:rPr>
              <a:t>pais</a:t>
            </a:r>
            <a:r>
              <a:rPr lang="en-US" sz="2400" b="1" dirty="0">
                <a:solidFill>
                  <a:schemeClr val="accent5"/>
                </a:solidFill>
                <a:latin typeface="Calibri"/>
                <a:ea typeface="Calibri"/>
                <a:cs typeface="Calibri"/>
                <a:sym typeface="Calibri"/>
              </a:rPr>
              <a:t> 
e </a:t>
            </a:r>
            <a:r>
              <a:rPr lang="en-US" sz="2400" b="1" dirty="0" err="1">
                <a:solidFill>
                  <a:schemeClr val="accent5"/>
                </a:solidFill>
                <a:latin typeface="Calibri"/>
                <a:ea typeface="Calibri"/>
                <a:cs typeface="Calibri"/>
                <a:sym typeface="Calibri"/>
              </a:rPr>
              <a:t>Tutores</a:t>
            </a:r>
            <a:r>
              <a:rPr lang="en-US" sz="2400" b="1" dirty="0">
                <a:solidFill>
                  <a:schemeClr val="accent5"/>
                </a:solidFill>
                <a:latin typeface="Calibri"/>
                <a:ea typeface="Calibri"/>
                <a:cs typeface="Calibri"/>
                <a:sym typeface="Calibri"/>
              </a:rPr>
              <a:t>
</a:t>
            </a: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lvl="0" indent="-285750" algn="ctr">
              <a:buClr>
                <a:srgbClr val="44546A"/>
              </a:buClr>
              <a:buSzPts val="2400"/>
              <a:buFont typeface="Arial"/>
              <a:buChar char="•"/>
            </a:pPr>
            <a:r>
              <a:rPr lang="en-US" sz="2000" b="1" dirty="0">
                <a:solidFill>
                  <a:srgbClr val="44546A"/>
                </a:solidFill>
                <a:latin typeface="Calibri"/>
                <a:ea typeface="Calibri"/>
                <a:cs typeface="Calibri"/>
                <a:sym typeface="Calibri"/>
              </a:rPr>
              <a:t>Um </a:t>
            </a:r>
            <a:r>
              <a:rPr lang="en-US" sz="2000" b="1" dirty="0" err="1">
                <a:solidFill>
                  <a:srgbClr val="44546A"/>
                </a:solidFill>
                <a:latin typeface="Calibri"/>
                <a:ea typeface="Calibri"/>
                <a:cs typeface="Calibri"/>
                <a:sym typeface="Calibri"/>
              </a:rPr>
              <a:t>programa</a:t>
            </a:r>
            <a:r>
              <a:rPr lang="en-US" sz="2000" b="1" dirty="0">
                <a:solidFill>
                  <a:srgbClr val="44546A"/>
                </a:solidFill>
                <a:latin typeface="Calibri"/>
                <a:ea typeface="Calibri"/>
                <a:cs typeface="Calibri"/>
                <a:sym typeface="Calibri"/>
              </a:rPr>
              <a:t> de </a:t>
            </a:r>
            <a:r>
              <a:rPr lang="en-US" sz="2000" b="1" dirty="0" err="1">
                <a:solidFill>
                  <a:srgbClr val="44546A"/>
                </a:solidFill>
                <a:latin typeface="Calibri"/>
                <a:ea typeface="Calibri"/>
                <a:cs typeface="Calibri"/>
                <a:sym typeface="Calibri"/>
              </a:rPr>
              <a:t>formação</a:t>
            </a:r>
            <a:r>
              <a:rPr lang="en-US" sz="2000" b="1" dirty="0">
                <a:solidFill>
                  <a:srgbClr val="44546A"/>
                </a:solidFill>
                <a:latin typeface="Calibri"/>
                <a:ea typeface="Calibri"/>
                <a:cs typeface="Calibri"/>
                <a:sym typeface="Calibri"/>
              </a:rPr>
              <a:t> </a:t>
            </a:r>
          </a:p>
          <a:p>
            <a:pPr lvl="0" algn="ctr">
              <a:buClr>
                <a:srgbClr val="44546A"/>
              </a:buClr>
              <a:buSzPts val="2400"/>
            </a:pPr>
            <a:r>
              <a:rPr lang="pt-PT" sz="2000" dirty="0">
                <a:solidFill>
                  <a:srgbClr val="44546A"/>
                </a:solidFill>
                <a:latin typeface="Calibri"/>
                <a:ea typeface="Calibri"/>
                <a:cs typeface="Calibri"/>
                <a:sym typeface="Calibri"/>
              </a:rPr>
              <a:t>visar combater a literacia financeira utilizando uma abordagem baseada em workshops</a:t>
            </a:r>
          </a:p>
          <a:p>
            <a:pPr lvl="0" algn="ctr">
              <a:buClr>
                <a:srgbClr val="44546A"/>
              </a:buClr>
              <a:buSzPts val="2400"/>
            </a:pPr>
            <a:endParaRPr lang="pt-PT" sz="2000" dirty="0">
              <a:solidFill>
                <a:srgbClr val="44546A"/>
              </a:solidFill>
              <a:latin typeface="Calibri"/>
              <a:ea typeface="Calibri"/>
              <a:cs typeface="Calibri"/>
              <a:sym typeface="Calibri"/>
            </a:endParaRPr>
          </a:p>
          <a:p>
            <a:pPr marL="342900" lvl="0" indent="-342900" algn="ctr">
              <a:buClr>
                <a:srgbClr val="44546A"/>
              </a:buClr>
              <a:buSzPts val="2400"/>
              <a:buFont typeface="Arial" panose="020B0604020202020204" pitchFamily="34" charset="0"/>
              <a:buChar char="•"/>
            </a:pPr>
            <a:r>
              <a:rPr lang="pt-PT" sz="2000" dirty="0">
                <a:solidFill>
                  <a:srgbClr val="44546A"/>
                </a:solidFill>
                <a:latin typeface="Calibri"/>
                <a:ea typeface="Calibri"/>
                <a:cs typeface="Calibri"/>
                <a:sym typeface="Calibri"/>
              </a:rPr>
              <a:t>Apoio para pais e encarregados de educação para usar o </a:t>
            </a:r>
            <a:r>
              <a:rPr lang="en-US" sz="2000" b="1" dirty="0" err="1">
                <a:solidFill>
                  <a:srgbClr val="44546A"/>
                </a:solidFill>
                <a:latin typeface="Calibri"/>
                <a:ea typeface="Calibri"/>
                <a:cs typeface="Calibri"/>
                <a:sym typeface="Calibri"/>
              </a:rPr>
              <a:t>modelo</a:t>
            </a:r>
            <a:r>
              <a:rPr lang="en-US" sz="2000" b="1" dirty="0">
                <a:solidFill>
                  <a:srgbClr val="44546A"/>
                </a:solidFill>
                <a:latin typeface="Calibri"/>
                <a:ea typeface="Calibri"/>
                <a:cs typeface="Calibri"/>
                <a:sym typeface="Calibri"/>
              </a:rPr>
              <a:t> de </a:t>
            </a:r>
            <a:r>
              <a:rPr lang="en-US" sz="2000" b="1" dirty="0" err="1">
                <a:solidFill>
                  <a:srgbClr val="44546A"/>
                </a:solidFill>
                <a:latin typeface="Calibri"/>
                <a:ea typeface="Calibri"/>
                <a:cs typeface="Calibri"/>
                <a:sym typeface="Calibri"/>
              </a:rPr>
              <a:t>aprendizagem</a:t>
            </a:r>
            <a:r>
              <a:rPr lang="en-US" sz="2000" b="1" dirty="0">
                <a:solidFill>
                  <a:srgbClr val="44546A"/>
                </a:solidFill>
                <a:latin typeface="Calibri"/>
                <a:ea typeface="Calibri"/>
                <a:cs typeface="Calibri"/>
                <a:sym typeface="Calibri"/>
              </a:rPr>
              <a:t> familiar </a:t>
            </a:r>
            <a:endParaRPr sz="2000" b="0" i="0" u="none" strike="noStrike" cap="none" dirty="0">
              <a:solidFill>
                <a:srgbClr val="000000"/>
              </a:solidFill>
              <a:latin typeface="Arial"/>
              <a:ea typeface="Arial"/>
              <a:cs typeface="Arial"/>
              <a:sym typeface="Arial"/>
            </a:endParaRPr>
          </a:p>
        </p:txBody>
      </p:sp>
      <p:sp>
        <p:nvSpPr>
          <p:cNvPr id="392" name="Google Shape;392;p8"/>
          <p:cNvSpPr txBox="1"/>
          <p:nvPr/>
        </p:nvSpPr>
        <p:spPr>
          <a:xfrm>
            <a:off x="3269130" y="1418835"/>
            <a:ext cx="3029606" cy="5770770"/>
          </a:xfrm>
          <a:prstGeom prst="rect">
            <a:avLst/>
          </a:prstGeom>
          <a:noFill/>
          <a:ln>
            <a:noFill/>
          </a:ln>
        </p:spPr>
        <p:txBody>
          <a:bodyPr spcFirstLastPara="1" wrap="square" lIns="45700" tIns="45700" rIns="45700" bIns="45700" anchor="t" anchorCtr="0">
            <a:spAutoFit/>
          </a:bodyPr>
          <a:lstStyle/>
          <a:p>
            <a:pPr lvl="0" algn="ctr">
              <a:buClr>
                <a:srgbClr val="D79C07"/>
              </a:buClr>
              <a:buSzPts val="2400"/>
            </a:pPr>
            <a:r>
              <a:rPr lang="en-US" sz="2400" b="1" dirty="0">
                <a:solidFill>
                  <a:schemeClr val="accent2"/>
                </a:solidFill>
                <a:latin typeface="Calibri"/>
                <a:ea typeface="Calibri"/>
                <a:cs typeface="Calibri"/>
                <a:sym typeface="Calibri"/>
              </a:rPr>
              <a:t>Para a </a:t>
            </a:r>
            <a:r>
              <a:rPr lang="en-US" sz="2400" b="1" dirty="0" err="1">
                <a:solidFill>
                  <a:schemeClr val="accent2"/>
                </a:solidFill>
                <a:latin typeface="Calibri"/>
                <a:ea typeface="Calibri"/>
                <a:cs typeface="Calibri"/>
                <a:sym typeface="Calibri"/>
              </a:rPr>
              <a:t>Juventude</a:t>
            </a:r>
            <a:r>
              <a:rPr lang="en-US" sz="2400" b="1" dirty="0">
                <a:solidFill>
                  <a:schemeClr val="accent2"/>
                </a:solidFill>
                <a:latin typeface="Calibri"/>
                <a:ea typeface="Calibri"/>
                <a:cs typeface="Calibri"/>
                <a:sym typeface="Calibri"/>
              </a:rPr>
              <a:t> 
19 </a:t>
            </a:r>
            <a:r>
              <a:rPr lang="en-US" sz="2400" b="1" dirty="0" err="1">
                <a:solidFill>
                  <a:schemeClr val="accent2"/>
                </a:solidFill>
                <a:latin typeface="Calibri"/>
                <a:ea typeface="Calibri"/>
                <a:cs typeface="Calibri"/>
                <a:sym typeface="Calibri"/>
              </a:rPr>
              <a:t>aos</a:t>
            </a:r>
            <a:r>
              <a:rPr lang="en-US" sz="2400" b="1" i="0" u="none" strike="noStrike" cap="none" dirty="0">
                <a:solidFill>
                  <a:schemeClr val="accent2"/>
                </a:solidFill>
                <a:latin typeface="Calibri"/>
                <a:ea typeface="Calibri"/>
                <a:cs typeface="Calibri"/>
                <a:sym typeface="Calibri"/>
              </a:rPr>
              <a:t> 25 </a:t>
            </a:r>
            <a:r>
              <a:rPr lang="pt-PT" sz="2400" b="1" i="0" u="none" strike="noStrike" cap="none" dirty="0">
                <a:solidFill>
                  <a:schemeClr val="accent2"/>
                </a:solidFill>
                <a:latin typeface="Calibri"/>
                <a:ea typeface="Calibri"/>
                <a:cs typeface="Calibri"/>
                <a:sym typeface="Calibri"/>
              </a:rPr>
              <a:t>anos</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lvl="0" indent="-285750" algn="ctr">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App para </a:t>
            </a:r>
            <a:r>
              <a:rPr lang="en-US" sz="2000" b="1" i="0" u="none" strike="noStrike" cap="none" dirty="0" err="1">
                <a:solidFill>
                  <a:srgbClr val="44546A"/>
                </a:solidFill>
                <a:latin typeface="Calibri"/>
                <a:ea typeface="Calibri"/>
                <a:cs typeface="Calibri"/>
                <a:sym typeface="Calibri"/>
              </a:rPr>
              <a:t>telemóveis</a:t>
            </a:r>
            <a:r>
              <a:rPr lang="en-US" sz="2000" b="0" i="0" u="none" strike="noStrike" cap="none" dirty="0">
                <a:solidFill>
                  <a:srgbClr val="44546A"/>
                </a:solidFill>
                <a:latin typeface="Calibri"/>
                <a:ea typeface="Calibri"/>
                <a:cs typeface="Calibri"/>
                <a:sym typeface="Calibri"/>
              </a:rPr>
              <a:t> </a:t>
            </a:r>
            <a:r>
              <a:rPr lang="pt-PT" sz="2000" dirty="0">
                <a:solidFill>
                  <a:srgbClr val="44546A"/>
                </a:solidFill>
                <a:latin typeface="Calibri"/>
                <a:ea typeface="Calibri"/>
                <a:cs typeface="Calibri"/>
                <a:sym typeface="Calibri"/>
              </a:rPr>
              <a:t>incentivar os alunos a desenvolver </a:t>
            </a:r>
            <a:r>
              <a:rPr lang="en-US" sz="2000" b="1" dirty="0" err="1">
                <a:solidFill>
                  <a:srgbClr val="44546A"/>
                </a:solidFill>
                <a:latin typeface="Calibri"/>
                <a:ea typeface="Calibri"/>
                <a:cs typeface="Calibri"/>
                <a:sym typeface="Calibri"/>
              </a:rPr>
              <a:t>planos</a:t>
            </a:r>
            <a:r>
              <a:rPr lang="en-US" sz="2000" b="1" dirty="0">
                <a:solidFill>
                  <a:srgbClr val="44546A"/>
                </a:solidFill>
                <a:latin typeface="Calibri"/>
                <a:ea typeface="Calibri"/>
                <a:cs typeface="Calibri"/>
                <a:sym typeface="Calibri"/>
              </a:rPr>
              <a:t> </a:t>
            </a:r>
            <a:r>
              <a:rPr lang="en-US" sz="2000" b="1" dirty="0" err="1">
                <a:solidFill>
                  <a:srgbClr val="44546A"/>
                </a:solidFill>
                <a:latin typeface="Calibri"/>
                <a:ea typeface="Calibri"/>
                <a:cs typeface="Calibri"/>
                <a:sym typeface="Calibri"/>
              </a:rPr>
              <a:t>financeiros</a:t>
            </a:r>
            <a:r>
              <a:rPr lang="en-US" sz="2000" b="1" dirty="0">
                <a:solidFill>
                  <a:srgbClr val="44546A"/>
                </a:solidFill>
                <a:latin typeface="Calibri"/>
                <a:ea typeface="Calibri"/>
                <a:cs typeface="Calibri"/>
                <a:sym typeface="Calibri"/>
              </a:rPr>
              <a:t> </a:t>
            </a:r>
            <a:r>
              <a:rPr lang="en-US" sz="2000" b="0" i="0" u="none" strike="noStrike" cap="none" dirty="0">
                <a:solidFill>
                  <a:srgbClr val="44546A"/>
                </a:solidFill>
                <a:latin typeface="Calibri"/>
                <a:ea typeface="Calibri"/>
                <a:cs typeface="Calibri"/>
                <a:sym typeface="Calibri"/>
              </a:rPr>
              <a:t> </a:t>
            </a:r>
            <a:r>
              <a:rPr lang="pt-PT" sz="2000" dirty="0">
                <a:solidFill>
                  <a:srgbClr val="44546A"/>
                </a:solidFill>
                <a:latin typeface="Calibri"/>
                <a:ea typeface="Calibri"/>
                <a:cs typeface="Calibri"/>
                <a:sym typeface="Calibri"/>
              </a:rPr>
              <a:t>para responder a situações financeiras</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pt-PT" sz="2000" dirty="0">
                <a:solidFill>
                  <a:srgbClr val="44546A"/>
                </a:solidFill>
                <a:latin typeface="Calibri"/>
                <a:ea typeface="Calibri"/>
                <a:cs typeface="Calibri"/>
                <a:sym typeface="Calibri"/>
              </a:rPr>
              <a:t>Um planeamento do </a:t>
            </a:r>
            <a:r>
              <a:rPr lang="pt-PT" sz="2000" b="1" dirty="0">
                <a:solidFill>
                  <a:srgbClr val="44546A"/>
                </a:solidFill>
                <a:latin typeface="Calibri"/>
                <a:ea typeface="Calibri"/>
                <a:cs typeface="Calibri"/>
                <a:sym typeface="Calibri"/>
              </a:rPr>
              <a:t>orçamento</a:t>
            </a:r>
            <a:r>
              <a:rPr lang="pt-PT" sz="2000" dirty="0">
                <a:solidFill>
                  <a:srgbClr val="44546A"/>
                </a:solidFill>
                <a:latin typeface="Calibri"/>
                <a:ea typeface="Calibri"/>
                <a:cs typeface="Calibri"/>
                <a:sym typeface="Calibri"/>
              </a:rPr>
              <a:t> pessoal ou familiar</a:t>
            </a:r>
          </a:p>
          <a:p>
            <a:pPr lvl="0" algn="ctr">
              <a:buClr>
                <a:srgbClr val="44546A"/>
              </a:buClr>
              <a:buSzPts val="2400"/>
            </a:pP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en-US" sz="2000" dirty="0">
                <a:solidFill>
                  <a:srgbClr val="44546A"/>
                </a:solidFill>
                <a:latin typeface="Calibri"/>
                <a:ea typeface="Calibri"/>
                <a:cs typeface="Calibri"/>
                <a:sym typeface="Calibri"/>
              </a:rPr>
              <a:t>Links para </a:t>
            </a:r>
            <a:r>
              <a:rPr lang="en-US" sz="2000" dirty="0" err="1">
                <a:solidFill>
                  <a:srgbClr val="44546A"/>
                </a:solidFill>
                <a:latin typeface="Calibri"/>
                <a:ea typeface="Calibri"/>
                <a:cs typeface="Calibri"/>
                <a:sym typeface="Calibri"/>
              </a:rPr>
              <a:t>locais</a:t>
            </a:r>
            <a:r>
              <a:rPr lang="en-US" sz="2000" dirty="0">
                <a:solidFill>
                  <a:srgbClr val="44546A"/>
                </a:solidFill>
                <a:latin typeface="Calibri"/>
                <a:ea typeface="Calibri"/>
                <a:cs typeface="Calibri"/>
                <a:sym typeface="Calibri"/>
              </a:rPr>
              <a:t> </a:t>
            </a:r>
            <a:r>
              <a:rPr lang="en-US" sz="2000" b="1" dirty="0" err="1">
                <a:solidFill>
                  <a:srgbClr val="44546A"/>
                </a:solidFill>
                <a:latin typeface="Calibri"/>
                <a:ea typeface="Calibri"/>
                <a:cs typeface="Calibri"/>
                <a:sym typeface="Calibri"/>
              </a:rPr>
              <a:t>agências</a:t>
            </a:r>
            <a:r>
              <a:rPr lang="en-US" sz="2000" b="1" dirty="0">
                <a:solidFill>
                  <a:srgbClr val="44546A"/>
                </a:solidFill>
                <a:latin typeface="Calibri"/>
                <a:ea typeface="Calibri"/>
                <a:cs typeface="Calibri"/>
                <a:sym typeface="Calibri"/>
              </a:rPr>
              <a:t> de </a:t>
            </a:r>
            <a:r>
              <a:rPr lang="en-US" sz="2000" b="1" dirty="0" err="1">
                <a:solidFill>
                  <a:srgbClr val="44546A"/>
                </a:solidFill>
                <a:latin typeface="Calibri"/>
                <a:ea typeface="Calibri"/>
                <a:cs typeface="Calibri"/>
                <a:sym typeface="Calibri"/>
              </a:rPr>
              <a:t>apoio</a:t>
            </a:r>
            <a:endParaRPr sz="2000" b="0" i="0" u="none" strike="noStrike" cap="none" dirty="0">
              <a:solidFill>
                <a:srgbClr val="000000"/>
              </a:solidFill>
              <a:latin typeface="Arial"/>
              <a:ea typeface="Arial"/>
              <a:cs typeface="Arial"/>
              <a:sym typeface="Arial"/>
            </a:endParaRPr>
          </a:p>
        </p:txBody>
      </p:sp>
      <p:sp>
        <p:nvSpPr>
          <p:cNvPr id="393" name="Google Shape;393;p8"/>
          <p:cNvSpPr txBox="1"/>
          <p:nvPr/>
        </p:nvSpPr>
        <p:spPr>
          <a:xfrm>
            <a:off x="6693779" y="1419032"/>
            <a:ext cx="3010515" cy="4539664"/>
          </a:xfrm>
          <a:prstGeom prst="rect">
            <a:avLst/>
          </a:prstGeom>
          <a:noFill/>
          <a:ln>
            <a:noFill/>
          </a:ln>
        </p:spPr>
        <p:txBody>
          <a:bodyPr spcFirstLastPara="1" wrap="square" lIns="45700" tIns="45700" rIns="45700" bIns="45700" anchor="t" anchorCtr="0">
            <a:spAutoFit/>
          </a:bodyPr>
          <a:lstStyle/>
          <a:p>
            <a:pPr lvl="0" algn="ctr">
              <a:buClr>
                <a:srgbClr val="0717DF"/>
              </a:buClr>
              <a:buSzPts val="2400"/>
            </a:pPr>
            <a:r>
              <a:rPr lang="en-US" sz="2400" b="1" dirty="0">
                <a:solidFill>
                  <a:srgbClr val="0717DF"/>
                </a:solidFill>
                <a:latin typeface="Calibri"/>
                <a:ea typeface="Calibri"/>
                <a:cs typeface="Calibri"/>
                <a:sym typeface="Calibri"/>
              </a:rPr>
              <a:t>Para </a:t>
            </a:r>
            <a:r>
              <a:rPr lang="en-US" sz="2400" b="1" dirty="0" err="1">
                <a:solidFill>
                  <a:srgbClr val="0717DF"/>
                </a:solidFill>
                <a:latin typeface="Calibri"/>
                <a:ea typeface="Calibri"/>
                <a:cs typeface="Calibri"/>
                <a:sym typeface="Calibri"/>
              </a:rPr>
              <a:t>adolescentes</a:t>
            </a:r>
            <a:r>
              <a:rPr lang="en-US" sz="2400" b="1" dirty="0">
                <a:solidFill>
                  <a:srgbClr val="0717DF"/>
                </a:solidFill>
                <a:latin typeface="Calibri"/>
                <a:ea typeface="Calibri"/>
                <a:cs typeface="Calibri"/>
                <a:sym typeface="Calibri"/>
              </a:rPr>
              <a:t>
 </a:t>
            </a:r>
            <a:r>
              <a:rPr lang="en-US" sz="2400" b="1" i="0" u="none" strike="noStrike" cap="none" dirty="0">
                <a:solidFill>
                  <a:srgbClr val="0717DF"/>
                </a:solidFill>
                <a:latin typeface="Calibri"/>
                <a:ea typeface="Calibri"/>
                <a:cs typeface="Calibri"/>
                <a:sym typeface="Calibri"/>
              </a:rPr>
              <a:t>13 </a:t>
            </a:r>
            <a:r>
              <a:rPr lang="en-US" sz="2400" b="1" dirty="0" err="1">
                <a:solidFill>
                  <a:srgbClr val="0717DF"/>
                </a:solidFill>
                <a:latin typeface="Calibri"/>
                <a:ea typeface="Calibri"/>
                <a:cs typeface="Calibri"/>
                <a:sym typeface="Calibri"/>
              </a:rPr>
              <a:t>aos</a:t>
            </a:r>
            <a:r>
              <a:rPr lang="en-US" sz="2400" b="1" i="0" u="none" strike="noStrike" cap="none" dirty="0">
                <a:solidFill>
                  <a:srgbClr val="0717DF"/>
                </a:solidFill>
                <a:latin typeface="Calibri"/>
                <a:ea typeface="Calibri"/>
                <a:cs typeface="Calibri"/>
                <a:sym typeface="Calibri"/>
              </a:rPr>
              <a:t> 18 </a:t>
            </a:r>
            <a:r>
              <a:rPr lang="en-US" sz="2400" b="1" i="0" u="none" strike="noStrike" cap="none" dirty="0" err="1">
                <a:solidFill>
                  <a:srgbClr val="0717DF"/>
                </a:solidFill>
                <a:latin typeface="Calibri"/>
                <a:ea typeface="Calibri"/>
                <a:cs typeface="Calibri"/>
                <a:sym typeface="Calibri"/>
              </a:rPr>
              <a:t>anos</a:t>
            </a:r>
            <a:endParaRPr sz="2100" b="0" i="0" u="none" strike="noStrike" cap="none" dirty="0">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342900" marR="0" lvl="0" indent="-19050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342900" lvl="0" indent="-342900" algn="ctr">
              <a:buClr>
                <a:srgbClr val="44546A"/>
              </a:buClr>
              <a:buSzPts val="2400"/>
              <a:buFont typeface="Arial"/>
              <a:buChar char="•"/>
            </a:pPr>
            <a:r>
              <a:rPr lang="pt-PT" sz="2000" b="1" dirty="0">
                <a:solidFill>
                  <a:srgbClr val="44546A"/>
                </a:solidFill>
                <a:latin typeface="Calibri"/>
                <a:ea typeface="Calibri"/>
                <a:cs typeface="Calibri"/>
                <a:sym typeface="Calibri"/>
              </a:rPr>
              <a:t>Seis Salas de Fuga Educativa Online </a:t>
            </a:r>
            <a:r>
              <a:rPr lang="pt-PT" sz="2000" dirty="0">
                <a:solidFill>
                  <a:srgbClr val="44546A"/>
                </a:solidFill>
                <a:latin typeface="Calibri"/>
                <a:ea typeface="Calibri"/>
                <a:cs typeface="Calibri"/>
                <a:sym typeface="Calibri"/>
              </a:rPr>
              <a:t>recursos de aprendizagem baseados em desafio</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pt-PT" sz="2000" dirty="0">
                <a:solidFill>
                  <a:srgbClr val="44546A"/>
                </a:solidFill>
                <a:latin typeface="Calibri"/>
                <a:ea typeface="Calibri"/>
                <a:cs typeface="Calibri"/>
                <a:sym typeface="Calibri"/>
              </a:rPr>
              <a:t>Os seus cenários estarão relacionados com </a:t>
            </a:r>
            <a:r>
              <a:rPr lang="en-US" sz="2000" b="1" dirty="0" err="1">
                <a:solidFill>
                  <a:srgbClr val="44546A"/>
                </a:solidFill>
                <a:latin typeface="Calibri"/>
                <a:ea typeface="Calibri"/>
                <a:cs typeface="Calibri"/>
                <a:sym typeface="Calibri"/>
              </a:rPr>
              <a:t>gestão</a:t>
            </a:r>
            <a:r>
              <a:rPr lang="en-US" sz="2000" b="1" dirty="0">
                <a:solidFill>
                  <a:srgbClr val="44546A"/>
                </a:solidFill>
                <a:latin typeface="Calibri"/>
                <a:ea typeface="Calibri"/>
                <a:cs typeface="Calibri"/>
                <a:sym typeface="Calibri"/>
              </a:rPr>
              <a:t> </a:t>
            </a:r>
            <a:r>
              <a:rPr lang="en-US" sz="2000" b="1" dirty="0" err="1">
                <a:solidFill>
                  <a:srgbClr val="44546A"/>
                </a:solidFill>
                <a:latin typeface="Calibri"/>
                <a:ea typeface="Calibri"/>
                <a:cs typeface="Calibri"/>
                <a:sym typeface="Calibri"/>
              </a:rPr>
              <a:t>financeira</a:t>
            </a:r>
            <a:r>
              <a:rPr lang="en-US" sz="2000" b="1" dirty="0">
                <a:solidFill>
                  <a:srgbClr val="44546A"/>
                </a:solidFill>
                <a:latin typeface="Calibri"/>
                <a:ea typeface="Calibri"/>
                <a:cs typeface="Calibri"/>
                <a:sym typeface="Calibri"/>
              </a:rPr>
              <a:t> </a:t>
            </a:r>
            <a:r>
              <a:rPr lang="en-US" sz="2000" b="1" dirty="0" err="1">
                <a:solidFill>
                  <a:srgbClr val="44546A"/>
                </a:solidFill>
                <a:latin typeface="Calibri"/>
                <a:ea typeface="Calibri"/>
                <a:cs typeface="Calibri"/>
                <a:sym typeface="Calibri"/>
              </a:rPr>
              <a:t>eficaz</a:t>
            </a:r>
            <a:endParaRPr sz="2000" b="0" i="0" u="none" strike="noStrike" cap="none" dirty="0">
              <a:solidFill>
                <a:srgbClr val="000000"/>
              </a:solidFill>
              <a:latin typeface="Arial"/>
              <a:ea typeface="Arial"/>
              <a:cs typeface="Arial"/>
              <a:sym typeface="Arial"/>
            </a:endParaRPr>
          </a:p>
        </p:txBody>
      </p:sp>
      <p:sp>
        <p:nvSpPr>
          <p:cNvPr id="394" name="Google Shape;394;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a:lnSpc>
                <a:spcPct val="100000"/>
              </a:lnSpc>
              <a:spcBef>
                <a:spcPts val="0"/>
              </a:spcBef>
              <a:buClr>
                <a:srgbClr val="FF0000"/>
              </a:buClr>
              <a:buSzPts val="2400"/>
            </a:pPr>
            <a:r>
              <a:rPr lang="en-US" sz="2400" b="1" dirty="0">
                <a:solidFill>
                  <a:schemeClr val="accent2"/>
                </a:solidFill>
              </a:rPr>
              <a:t>Para </a:t>
            </a:r>
            <a:r>
              <a:rPr lang="en-US" sz="2400" b="1" dirty="0" err="1">
                <a:solidFill>
                  <a:schemeClr val="accent2"/>
                </a:solidFill>
              </a:rPr>
              <a:t>crianças</a:t>
            </a:r>
            <a:r>
              <a:rPr lang="en-US" sz="2400" b="1" dirty="0">
                <a:solidFill>
                  <a:schemeClr val="accent2"/>
                </a:solidFill>
              </a:rPr>
              <a:t>  
6 </a:t>
            </a:r>
            <a:r>
              <a:rPr lang="en-US" sz="2400" b="1" dirty="0" err="1">
                <a:solidFill>
                  <a:schemeClr val="accent2"/>
                </a:solidFill>
              </a:rPr>
              <a:t>aos</a:t>
            </a:r>
            <a:r>
              <a:rPr lang="en-US" sz="2400" b="1" dirty="0">
                <a:solidFill>
                  <a:schemeClr val="accent2"/>
                </a:solidFill>
              </a:rPr>
              <a:t> 12 </a:t>
            </a:r>
            <a:r>
              <a:rPr lang="en-US" sz="2400" b="1" dirty="0" err="1">
                <a:solidFill>
                  <a:schemeClr val="accent2"/>
                </a:solidFill>
              </a:rPr>
              <a:t>anos</a:t>
            </a:r>
            <a:endParaRPr dirty="0">
              <a:solidFill>
                <a:schemeClr val="accent2"/>
              </a:solidFill>
            </a:endParaRPr>
          </a:p>
          <a:p>
            <a:pPr marL="0" lvl="0" indent="0" algn="ctr"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190500" algn="ctr" rtl="0">
              <a:lnSpc>
                <a:spcPct val="100000"/>
              </a:lnSpc>
              <a:spcBef>
                <a:spcPts val="600"/>
              </a:spcBef>
              <a:spcAft>
                <a:spcPts val="0"/>
              </a:spcAft>
              <a:buClr>
                <a:srgbClr val="44546A"/>
              </a:buClr>
              <a:buSzPts val="2400"/>
              <a:buFont typeface="Arial"/>
              <a:buNone/>
            </a:pPr>
            <a:endParaRPr sz="2000" b="1" dirty="0"/>
          </a:p>
          <a:p>
            <a:pPr marL="342900" lvl="0" indent="-342900" algn="ctr">
              <a:lnSpc>
                <a:spcPct val="100000"/>
              </a:lnSpc>
              <a:buSzPts val="2400"/>
              <a:buFont typeface="Arial"/>
              <a:buChar char="•"/>
            </a:pPr>
            <a:r>
              <a:rPr lang="en-US" sz="2000" b="1" dirty="0"/>
              <a:t>12</a:t>
            </a:r>
            <a:r>
              <a:rPr lang="en-US" sz="2000" b="0" dirty="0"/>
              <a:t> </a:t>
            </a:r>
            <a:r>
              <a:rPr lang="en-US" sz="2000" dirty="0" err="1"/>
              <a:t>edições</a:t>
            </a:r>
            <a:r>
              <a:rPr lang="en-US" sz="2000" dirty="0"/>
              <a:t> </a:t>
            </a:r>
            <a:r>
              <a:rPr lang="en-US" sz="2000" dirty="0" err="1"/>
              <a:t>mensais</a:t>
            </a:r>
            <a:r>
              <a:rPr lang="en-US" sz="2000" dirty="0"/>
              <a:t> </a:t>
            </a:r>
            <a:r>
              <a:rPr lang="en-US" sz="2000" b="1" dirty="0"/>
              <a:t>de </a:t>
            </a:r>
            <a:r>
              <a:rPr lang="en-US" sz="2000" b="1" dirty="0" err="1"/>
              <a:t>banda</a:t>
            </a:r>
            <a:r>
              <a:rPr lang="en-US" sz="2000" b="1" dirty="0"/>
              <a:t> </a:t>
            </a:r>
            <a:r>
              <a:rPr lang="en-US" sz="2000" b="1" dirty="0" err="1"/>
              <a:t>desenhada</a:t>
            </a:r>
            <a:r>
              <a:rPr lang="en-US" sz="2000" b="1" dirty="0"/>
              <a:t> </a:t>
            </a:r>
            <a:r>
              <a:rPr lang="en-US" sz="2000" b="1" dirty="0" err="1"/>
              <a:t>temática</a:t>
            </a:r>
            <a:endParaRPr sz="2000" dirty="0"/>
          </a:p>
          <a:p>
            <a:pPr marL="342900" lvl="0" indent="-342900" algn="ctr">
              <a:lnSpc>
                <a:spcPct val="100000"/>
              </a:lnSpc>
              <a:buSzPts val="2400"/>
              <a:buFont typeface="Arial"/>
              <a:buChar char="•"/>
            </a:pPr>
            <a:r>
              <a:rPr lang="en-US" sz="2000" dirty="0"/>
              <a:t> </a:t>
            </a:r>
            <a:r>
              <a:rPr lang="en-US" sz="2000" dirty="0" err="1"/>
              <a:t>Cobrir</a:t>
            </a:r>
            <a:r>
              <a:rPr lang="en-US" sz="2000" dirty="0"/>
              <a:t> </a:t>
            </a:r>
            <a:r>
              <a:rPr lang="en-US" sz="2000" dirty="0" err="1"/>
              <a:t>alguns</a:t>
            </a:r>
            <a:r>
              <a:rPr lang="en-US" sz="2000" dirty="0"/>
              <a:t> </a:t>
            </a:r>
            <a:r>
              <a:rPr lang="en-US" sz="2000" b="1" dirty="0"/>
              <a:t>bons </a:t>
            </a:r>
            <a:r>
              <a:rPr lang="en-US" sz="2000" b="1" dirty="0" err="1"/>
              <a:t>princípios</a:t>
            </a:r>
            <a:r>
              <a:rPr lang="en-US" sz="2000" b="1" dirty="0"/>
              <a:t> </a:t>
            </a:r>
            <a:r>
              <a:rPr lang="en-US" sz="2000" dirty="0" err="1"/>
              <a:t>básicos</a:t>
            </a:r>
            <a:r>
              <a:rPr lang="en-US" sz="2000" b="1" dirty="0"/>
              <a:t> </a:t>
            </a:r>
            <a:r>
              <a:rPr lang="en-US" sz="2000" b="1" dirty="0" err="1"/>
              <a:t>financeiros</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7"/>
          <p:cNvSpPr txBox="1">
            <a:spLocks noGrp="1"/>
          </p:cNvSpPr>
          <p:nvPr>
            <p:ph type="body" idx="1"/>
          </p:nvPr>
        </p:nvSpPr>
        <p:spPr>
          <a:xfrm>
            <a:off x="519817" y="1890720"/>
            <a:ext cx="11874916" cy="2669405"/>
          </a:xfrm>
          <a:prstGeom prst="rect">
            <a:avLst/>
          </a:prstGeom>
          <a:noFill/>
          <a:ln>
            <a:noFill/>
          </a:ln>
        </p:spPr>
        <p:txBody>
          <a:bodyPr spcFirstLastPara="1" wrap="square" lIns="72000" tIns="45700" rIns="72000" bIns="45700" anchor="t" anchorCtr="0">
            <a:normAutofit/>
          </a:bodyPr>
          <a:lstStyle/>
          <a:p>
            <a:pPr lvl="0"/>
            <a:r>
              <a:rPr lang="en-US" sz="3200" dirty="0" err="1">
                <a:solidFill>
                  <a:schemeClr val="accent4">
                    <a:lumMod val="90000"/>
                    <a:lumOff val="10000"/>
                  </a:schemeClr>
                </a:solidFill>
                <a:latin typeface="Calibri" panose="020F0502020204030204" pitchFamily="34" charset="0"/>
                <a:cs typeface="Calibri" panose="020F0502020204030204" pitchFamily="34" charset="0"/>
              </a:rPr>
              <a:t>Resultados</a:t>
            </a:r>
            <a:r>
              <a:rPr lang="en-US" sz="3200" dirty="0">
                <a:solidFill>
                  <a:schemeClr val="accent4">
                    <a:lumMod val="90000"/>
                    <a:lumOff val="10000"/>
                  </a:schemeClr>
                </a:solidFill>
                <a:latin typeface="Calibri" panose="020F0502020204030204" pitchFamily="34" charset="0"/>
                <a:cs typeface="Calibri" panose="020F0502020204030204" pitchFamily="34" charset="0"/>
              </a:rPr>
              <a:t> da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Aprendizagem</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Os</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participantes</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poderão</a:t>
            </a:r>
            <a:r>
              <a:rPr lang="en-US" sz="3200" dirty="0">
                <a:solidFill>
                  <a:schemeClr val="accent4">
                    <a:lumMod val="90000"/>
                    <a:lumOff val="10000"/>
                  </a:schemeClr>
                </a:solidFill>
                <a:latin typeface="Calibri" panose="020F0502020204030204" pitchFamily="34" charset="0"/>
                <a:cs typeface="Calibri" panose="020F0502020204030204" pitchFamily="34" charset="0"/>
              </a:rPr>
              <a:t>:</a:t>
            </a:r>
          </a:p>
          <a:p>
            <a:pPr marL="457200" lvl="0" indent="-228600" algn="just" rtl="0">
              <a:lnSpc>
                <a:spcPct val="100000"/>
              </a:lnSpc>
              <a:spcBef>
                <a:spcPts val="0"/>
              </a:spcBef>
              <a:spcAft>
                <a:spcPts val="0"/>
              </a:spcAft>
              <a:buSzPts val="2100"/>
              <a:buNone/>
            </a:pPr>
            <a:endParaRPr lang="en-US" sz="3200" dirty="0">
              <a:solidFill>
                <a:schemeClr val="accent4">
                  <a:lumMod val="90000"/>
                  <a:lumOff val="10000"/>
                </a:schemeClr>
              </a:solidFill>
              <a:latin typeface="Calibri" panose="020F0502020204030204" pitchFamily="34" charset="0"/>
              <a:cs typeface="Calibri" panose="020F0502020204030204" pitchFamily="34" charset="0"/>
            </a:endParaRPr>
          </a:p>
          <a:p>
            <a:pPr marL="685800" lvl="0" indent="-457200">
              <a:buFont typeface="Arial" panose="020B0604020202020204" pitchFamily="34" charset="0"/>
              <a:buChar char="•"/>
            </a:pPr>
            <a:r>
              <a:rPr lang="pt-PT" sz="3200" dirty="0">
                <a:solidFill>
                  <a:schemeClr val="accent4">
                    <a:lumMod val="90000"/>
                    <a:lumOff val="10000"/>
                  </a:schemeClr>
                </a:solidFill>
                <a:latin typeface="Calibri" panose="020F0502020204030204" pitchFamily="34" charset="0"/>
                <a:cs typeface="Calibri" panose="020F0502020204030204" pitchFamily="34" charset="0"/>
              </a:rPr>
              <a:t>Considere os benefícios e desafios da utilização de recursos digitais
</a:t>
            </a:r>
            <a:r>
              <a:rPr lang="en-US" sz="3200" dirty="0">
                <a:solidFill>
                  <a:schemeClr val="accent4">
                    <a:lumMod val="90000"/>
                    <a:lumOff val="10000"/>
                  </a:schemeClr>
                </a:solidFill>
                <a:latin typeface="Calibri" panose="020F0502020204030204" pitchFamily="34" charset="0"/>
                <a:cs typeface="Calibri" panose="020F0502020204030204" pitchFamily="34" charset="0"/>
              </a:rPr>
              <a:t>Explore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alguns</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recursos</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r>
              <a:rPr lang="en-US" sz="3200" dirty="0" err="1">
                <a:solidFill>
                  <a:schemeClr val="accent4">
                    <a:lumMod val="90000"/>
                    <a:lumOff val="10000"/>
                  </a:schemeClr>
                </a:solidFill>
                <a:latin typeface="Calibri" panose="020F0502020204030204" pitchFamily="34" charset="0"/>
                <a:cs typeface="Calibri" panose="020F0502020204030204" pitchFamily="34" charset="0"/>
              </a:rPr>
              <a:t>digitais</a:t>
            </a:r>
            <a:r>
              <a:rPr lang="en-US" sz="3200" dirty="0">
                <a:solidFill>
                  <a:schemeClr val="accent4">
                    <a:lumMod val="90000"/>
                    <a:lumOff val="10000"/>
                  </a:schemeClr>
                </a:solidFill>
                <a:latin typeface="Calibri" panose="020F0502020204030204" pitchFamily="34" charset="0"/>
                <a:cs typeface="Calibri" panose="020F0502020204030204" pitchFamily="34" charset="0"/>
              </a:rPr>
              <a:t> </a:t>
            </a:r>
          </a:p>
          <a:p>
            <a:pPr marL="685800" lvl="0" indent="-457200" algn="just" rtl="0">
              <a:lnSpc>
                <a:spcPct val="100000"/>
              </a:lnSpc>
              <a:spcBef>
                <a:spcPts val="0"/>
              </a:spcBef>
              <a:spcAft>
                <a:spcPts val="0"/>
              </a:spcAft>
              <a:buSzPts val="2100"/>
              <a:buFont typeface="Arial" panose="020B0604020202020204" pitchFamily="34" charset="0"/>
              <a:buChar char="•"/>
            </a:pPr>
            <a:endParaRPr sz="3200" dirty="0">
              <a:solidFill>
                <a:schemeClr val="accent4">
                  <a:lumMod val="90000"/>
                  <a:lumOff val="10000"/>
                </a:schemeClr>
              </a:solidFill>
            </a:endParaRPr>
          </a:p>
          <a:p>
            <a:pPr marL="457200" lvl="0" indent="-228600" algn="just" rtl="0">
              <a:lnSpc>
                <a:spcPct val="100000"/>
              </a:lnSpc>
              <a:spcBef>
                <a:spcPts val="600"/>
              </a:spcBef>
              <a:spcAft>
                <a:spcPts val="0"/>
              </a:spcAft>
              <a:buSzPts val="2100"/>
              <a:buNone/>
            </a:pPr>
            <a:endParaRPr sz="3600" dirty="0"/>
          </a:p>
          <a:p>
            <a:pPr marL="457200" lvl="0" indent="-228600" algn="just" rtl="0">
              <a:lnSpc>
                <a:spcPct val="100000"/>
              </a:lnSpc>
              <a:spcBef>
                <a:spcPts val="600"/>
              </a:spcBef>
              <a:spcAft>
                <a:spcPts val="0"/>
              </a:spcAft>
              <a:buSzPts val="2100"/>
              <a:buNone/>
            </a:pPr>
            <a:endParaRPr dirty="0"/>
          </a:p>
        </p:txBody>
      </p:sp>
      <p:sp>
        <p:nvSpPr>
          <p:cNvPr id="88" name="Google Shape;88;p2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lvl="0"/>
            <a:r>
              <a:rPr lang="en-US" sz="3200" dirty="0" err="1"/>
              <a:t>Resultados</a:t>
            </a:r>
            <a:r>
              <a:rPr lang="en-US" sz="3200" dirty="0"/>
              <a:t> da </a:t>
            </a:r>
            <a:r>
              <a:rPr lang="en-US" sz="3200" dirty="0" err="1"/>
              <a:t>Aprendizagem</a:t>
            </a:r>
            <a:r>
              <a:rPr lang="en-US" sz="3200" dirty="0"/>
              <a:t>: </a:t>
            </a:r>
            <a:r>
              <a:rPr lang="pt-PT" sz="3200" dirty="0"/>
              <a:t>Criar e utilizar recursos digitais </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body" idx="1"/>
          </p:nvPr>
        </p:nvSpPr>
        <p:spPr>
          <a:xfrm>
            <a:off x="5272328" y="596188"/>
            <a:ext cx="7893200" cy="6313322"/>
          </a:xfrm>
          <a:prstGeom prst="rect">
            <a:avLst/>
          </a:prstGeom>
          <a:noFill/>
          <a:ln>
            <a:noFill/>
          </a:ln>
        </p:spPr>
        <p:txBody>
          <a:bodyPr spcFirstLastPara="1" wrap="square" lIns="45700" tIns="45700" rIns="45700" bIns="45700" anchor="t" anchorCtr="0">
            <a:noAutofit/>
          </a:bodyPr>
          <a:lstStyle/>
          <a:p>
            <a:pPr marL="0" lvl="0" indent="0" algn="l">
              <a:lnSpc>
                <a:spcPct val="107142"/>
              </a:lnSpc>
              <a:spcBef>
                <a:spcPts val="0"/>
              </a:spcBef>
              <a:buSzPts val="3100"/>
            </a:pPr>
            <a:r>
              <a:rPr lang="pt-PT" sz="2400" dirty="0"/>
              <a:t>Nas suas sessões de ensino pode utilizar os recursos digitais </a:t>
            </a:r>
            <a:r>
              <a:rPr lang="pt-PT" sz="2400" dirty="0" err="1"/>
              <a:t>money</a:t>
            </a:r>
            <a:r>
              <a:rPr lang="pt-PT" sz="2400" dirty="0"/>
              <a:t> </a:t>
            </a:r>
            <a:r>
              <a:rPr lang="pt-PT" sz="2400" dirty="0" err="1"/>
              <a:t>matters</a:t>
            </a:r>
            <a:r>
              <a:rPr lang="pt-PT" sz="2400" dirty="0"/>
              <a:t> ou criar os seus próprios recursos para envolver os seus alunos na construção de competências de literacia financeira:
</a:t>
            </a:r>
            <a:endParaRPr sz="2400" dirty="0"/>
          </a:p>
          <a:p>
            <a:pPr marL="342900" lvl="0" indent="-342900" algn="l">
              <a:lnSpc>
                <a:spcPct val="107142"/>
              </a:lnSpc>
              <a:spcBef>
                <a:spcPts val="0"/>
              </a:spcBef>
              <a:buSzPts val="3100"/>
              <a:buFont typeface="Arial"/>
              <a:buChar char="•"/>
            </a:pPr>
            <a:r>
              <a:rPr lang="pt-PT" sz="2400" dirty="0"/>
              <a:t>Em primeiro lugar, descubra quais as ferramentas digitais que são melhores para si e quais as que irão apoiar a sua formação.  </a:t>
            </a:r>
          </a:p>
          <a:p>
            <a:pPr marL="342900" lvl="0" indent="-342900" algn="l">
              <a:lnSpc>
                <a:spcPct val="107142"/>
              </a:lnSpc>
              <a:spcBef>
                <a:spcPts val="0"/>
              </a:spcBef>
              <a:buSzPts val="3100"/>
              <a:buFont typeface="Arial"/>
              <a:buChar char="•"/>
            </a:pPr>
            <a:endParaRPr lang="en-US" sz="2400" dirty="0"/>
          </a:p>
          <a:p>
            <a:pPr marL="342900" lvl="0" indent="-342900" algn="l">
              <a:lnSpc>
                <a:spcPct val="107142"/>
              </a:lnSpc>
              <a:spcBef>
                <a:spcPts val="0"/>
              </a:spcBef>
              <a:buSzPts val="3100"/>
              <a:buFont typeface="Arial"/>
              <a:buChar char="•"/>
            </a:pPr>
            <a:r>
              <a:rPr lang="pt-PT" sz="2400" dirty="0"/>
              <a:t>Em segundo lugar, as utilizações específicas dos recursos variam. Alguns irão agilizar processos, facilitar atividades ou criar espaços educativos virtuais.</a:t>
            </a:r>
          </a:p>
          <a:p>
            <a:pPr marL="0" lvl="0" indent="0" algn="l">
              <a:lnSpc>
                <a:spcPct val="107142"/>
              </a:lnSpc>
              <a:spcBef>
                <a:spcPts val="0"/>
              </a:spcBef>
              <a:buSzPts val="3100"/>
            </a:pPr>
            <a:endParaRPr lang="en-US" sz="2400" dirty="0"/>
          </a:p>
          <a:p>
            <a:pPr marL="342900" lvl="0" indent="-342900" algn="l">
              <a:lnSpc>
                <a:spcPct val="107142"/>
              </a:lnSpc>
              <a:spcBef>
                <a:spcPts val="0"/>
              </a:spcBef>
              <a:buSzPts val="3100"/>
              <a:buFont typeface="Arial"/>
              <a:buChar char="•"/>
            </a:pPr>
            <a:r>
              <a:rPr lang="pt-PT" sz="2400" dirty="0"/>
              <a:t>Em terceiro lugar, estes recursos podem tornar os processos de aprendizagem mais divertidos para os participantes. </a:t>
            </a:r>
            <a:endParaRPr sz="2400" dirty="0"/>
          </a:p>
        </p:txBody>
      </p:sp>
      <p:sp>
        <p:nvSpPr>
          <p:cNvPr id="400" name="Google Shape;400;p2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en-US" sz="3200" dirty="0" err="1"/>
              <a:t>Considerações</a:t>
            </a:r>
            <a:endParaRPr sz="3200" dirty="0"/>
          </a:p>
        </p:txBody>
      </p:sp>
      <p:pic>
        <p:nvPicPr>
          <p:cNvPr id="401" name="Google Shape;401;p24" descr="Icon, Round, Circular, Symbol, Web, Circle, Design"/>
          <p:cNvPicPr preferRelativeResize="0"/>
          <p:nvPr/>
        </p:nvPicPr>
        <p:blipFill rotWithShape="1">
          <a:blip r:embed="rId3">
            <a:alphaModFix/>
          </a:blip>
          <a:srcRect/>
          <a:stretch/>
        </p:blipFill>
        <p:spPr>
          <a:xfrm>
            <a:off x="800450" y="1766887"/>
            <a:ext cx="3971925" cy="397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err="1">
                <a:solidFill>
                  <a:srgbClr val="097D74"/>
                </a:solidFill>
              </a:rPr>
              <a:t>Tarefas</a:t>
            </a:r>
            <a:r>
              <a:rPr lang="en-GB" sz="3600" dirty="0">
                <a:solidFill>
                  <a:srgbClr val="097D74"/>
                </a:solidFill>
              </a:rPr>
              <a:t> de </a:t>
            </a:r>
            <a:r>
              <a:rPr lang="en-GB" sz="3600" dirty="0" err="1">
                <a:solidFill>
                  <a:srgbClr val="097D74"/>
                </a:solidFill>
              </a:rPr>
              <a:t>autoestudo</a:t>
            </a:r>
            <a:r>
              <a:rPr lang="en-GB" sz="3600" dirty="0">
                <a:solidFill>
                  <a:srgbClr val="097D74"/>
                </a:solidFill>
              </a:rPr>
              <a:t>:</a:t>
            </a:r>
          </a:p>
        </p:txBody>
      </p:sp>
      <p:sp>
        <p:nvSpPr>
          <p:cNvPr id="10" name="TextBox 9">
            <a:extLst>
              <a:ext uri="{FF2B5EF4-FFF2-40B4-BE49-F238E27FC236}">
                <a16:creationId xmlns:a16="http://schemas.microsoft.com/office/drawing/2014/main" id="{549B7878-E4F5-4A1C-954A-A6C350DF90A4}"/>
              </a:ext>
            </a:extLst>
          </p:cNvPr>
          <p:cNvSpPr txBox="1"/>
          <p:nvPr/>
        </p:nvSpPr>
        <p:spPr>
          <a:xfrm>
            <a:off x="1469468" y="1432567"/>
            <a:ext cx="11116058" cy="3046988"/>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pt-PT" sz="3200" b="1" dirty="0">
                <a:solidFill>
                  <a:srgbClr val="097D74"/>
                </a:solidFill>
                <a:latin typeface="Calibri"/>
                <a:cs typeface="Calibri"/>
                <a:sym typeface="Calibri"/>
              </a:rPr>
              <a:t>Tenha a oportunidade de criar os seus próprios recursos de aprendizagem digital – um </a:t>
            </a:r>
            <a:r>
              <a:rPr lang="pt-PT" sz="3200" b="1" dirty="0" err="1">
                <a:solidFill>
                  <a:srgbClr val="097D74"/>
                </a:solidFill>
                <a:latin typeface="Calibri"/>
                <a:cs typeface="Calibri"/>
                <a:sym typeface="Calibri"/>
              </a:rPr>
              <a:t>quiz</a:t>
            </a:r>
            <a:r>
              <a:rPr lang="pt-PT" sz="3200" b="1" dirty="0">
                <a:solidFill>
                  <a:srgbClr val="097D74"/>
                </a:solidFill>
                <a:latin typeface="Calibri"/>
                <a:cs typeface="Calibri"/>
                <a:sym typeface="Calibri"/>
              </a:rPr>
              <a:t> online, uma sala de perguntas ou uma sala de fuga.
Vá à Biblioteca de Literacia Financeira online para completar os distintivos Digitais para o Módulo 6.
Um inquérito de formação final será enviado para completar</a:t>
            </a:r>
            <a:r>
              <a:rPr lang="en-GB" sz="3200" b="1" dirty="0">
                <a:solidFill>
                  <a:srgbClr val="097D74"/>
                </a:solidFill>
                <a:latin typeface="Calibri"/>
                <a:cs typeface="Calibri"/>
                <a:sym typeface="Calibri"/>
              </a:rPr>
              <a:t>. </a:t>
            </a:r>
          </a:p>
        </p:txBody>
      </p:sp>
      <p:pic>
        <p:nvPicPr>
          <p:cNvPr id="6" name="Picture 5">
            <a:extLst>
              <a:ext uri="{FF2B5EF4-FFF2-40B4-BE49-F238E27FC236}">
                <a16:creationId xmlns:a16="http://schemas.microsoft.com/office/drawing/2014/main" id="{B7C576D2-4D5A-B1C2-B61F-6A566D2085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811" y="4140723"/>
            <a:ext cx="2597785" cy="2597785"/>
          </a:xfrm>
          <a:prstGeom prst="rect">
            <a:avLst/>
          </a:prstGeom>
          <a:noFill/>
          <a:ln>
            <a:noFill/>
          </a:ln>
        </p:spPr>
      </p:pic>
      <p:pic>
        <p:nvPicPr>
          <p:cNvPr id="8" name="Picture 7">
            <a:extLst>
              <a:ext uri="{FF2B5EF4-FFF2-40B4-BE49-F238E27FC236}">
                <a16:creationId xmlns:a16="http://schemas.microsoft.com/office/drawing/2014/main" id="{43006AE2-4AB5-8820-137E-BC05ACAB9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605" y="4140722"/>
            <a:ext cx="2597785" cy="2597785"/>
          </a:xfrm>
          <a:prstGeom prst="rect">
            <a:avLst/>
          </a:prstGeom>
          <a:noFill/>
          <a:ln>
            <a:noFill/>
          </a:ln>
        </p:spPr>
      </p:pic>
      <p:pic>
        <p:nvPicPr>
          <p:cNvPr id="11" name="Picture 10" descr="A picture containing logo&#10;&#10;Description automatically generated">
            <a:extLst>
              <a:ext uri="{FF2B5EF4-FFF2-40B4-BE49-F238E27FC236}">
                <a16:creationId xmlns:a16="http://schemas.microsoft.com/office/drawing/2014/main" id="{D58A1F49-4BD7-5741-70AC-FA3D9812FC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8239" y="3925256"/>
            <a:ext cx="3657726" cy="3657726"/>
          </a:xfrm>
          <a:prstGeom prst="rect">
            <a:avLst/>
          </a:prstGeom>
          <a:noFill/>
          <a:ln>
            <a:noFill/>
          </a:ln>
        </p:spPr>
      </p:pic>
      <p:sp>
        <p:nvSpPr>
          <p:cNvPr id="2" name="Striped Right Arrow 1">
            <a:extLst>
              <a:ext uri="{FF2B5EF4-FFF2-40B4-BE49-F238E27FC236}">
                <a16:creationId xmlns:a16="http://schemas.microsoft.com/office/drawing/2014/main" id="{951E67F5-148D-018D-471B-ADD89857C7B4}"/>
              </a:ext>
            </a:extLst>
          </p:cNvPr>
          <p:cNvSpPr/>
          <p:nvPr/>
        </p:nvSpPr>
        <p:spPr>
          <a:xfrm>
            <a:off x="8539843" y="4980210"/>
            <a:ext cx="688396" cy="4735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8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29"/>
          <p:cNvSpPr txBox="1"/>
          <p:nvPr/>
        </p:nvSpPr>
        <p:spPr>
          <a:xfrm>
            <a:off x="352425" y="2762250"/>
            <a:ext cx="5966732" cy="1908174"/>
          </a:xfrm>
          <a:prstGeom prst="rect">
            <a:avLst/>
          </a:prstGeom>
          <a:noFill/>
          <a:ln>
            <a:noFill/>
          </a:ln>
        </p:spPr>
        <p:txBody>
          <a:bodyPr spcFirstLastPara="1" wrap="square" lIns="91425" tIns="45700" rIns="91425" bIns="45700" anchor="t" anchorCtr="0">
            <a:spAutoFit/>
          </a:bodyPr>
          <a:lstStyle/>
          <a:p>
            <a:pPr lvl="0">
              <a:buSzPts val="2000"/>
            </a:pPr>
            <a:r>
              <a:rPr lang="pt-PT" sz="2800" b="1" dirty="0">
                <a:solidFill>
                  <a:srgbClr val="002060"/>
                </a:solidFill>
                <a:latin typeface="Calibri" panose="020F0502020204030204" pitchFamily="34" charset="0"/>
                <a:cs typeface="Calibri" panose="020F0502020204030204" pitchFamily="34" charset="0"/>
              </a:rPr>
              <a:t>Obrigado por estar presente, esperamos considere útil. 
</a:t>
            </a:r>
            <a:endParaRPr lang="en-US" sz="2000" b="1" i="0" u="none" strike="noStrike" cap="none" dirty="0">
              <a:solidFill>
                <a:srgbClr val="0070C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endParaRPr lang="en-US" sz="2000" b="1" dirty="0">
              <a:solidFill>
                <a:srgbClr val="0070C0"/>
              </a:solidFil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ctrTitle"/>
          </p:nvPr>
        </p:nvSpPr>
        <p:spPr>
          <a:xfrm>
            <a:off x="265174" y="479985"/>
            <a:ext cx="11317834" cy="857782"/>
          </a:xfrm>
          <a:prstGeom prst="rect">
            <a:avLst/>
          </a:prstGeom>
          <a:noFill/>
          <a:ln>
            <a:noFill/>
          </a:ln>
        </p:spPr>
        <p:txBody>
          <a:bodyPr spcFirstLastPara="1" wrap="square" lIns="72000" tIns="45700" rIns="72000" bIns="45700" anchor="b" anchorCtr="0">
            <a:normAutofit fontScale="90000"/>
          </a:bodyPr>
          <a:lstStyle/>
          <a:p>
            <a:pPr lvl="0" algn="l">
              <a:buSzPct val="99040"/>
            </a:pPr>
            <a:r>
              <a:rPr lang="en-US" dirty="0"/>
              <a:t>    </a:t>
            </a:r>
            <a:r>
              <a:rPr lang="en-US" sz="3600" dirty="0" err="1"/>
              <a:t>Módulo</a:t>
            </a:r>
            <a:r>
              <a:rPr lang="en-US" sz="3600" dirty="0"/>
              <a:t> 2  </a:t>
            </a:r>
            <a:r>
              <a:rPr lang="pt-PT" sz="3600" dirty="0"/>
              <a:t>Plano Visual para a sessão</a:t>
            </a:r>
            <a:endParaRPr sz="3600" dirty="0"/>
          </a:p>
        </p:txBody>
      </p:sp>
      <p:sp>
        <p:nvSpPr>
          <p:cNvPr id="65" name="Google Shape;65;p2"/>
          <p:cNvSpPr txBox="1">
            <a:spLocks noGrp="1"/>
          </p:cNvSpPr>
          <p:nvPr>
            <p:ph type="subTitle" idx="1"/>
          </p:nvPr>
        </p:nvSpPr>
        <p:spPr>
          <a:xfrm>
            <a:off x="1252988" y="1547139"/>
            <a:ext cx="2404056" cy="1276272"/>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1094"/>
              </a:spcBef>
              <a:spcAft>
                <a:spcPts val="0"/>
              </a:spcAft>
              <a:buClr>
                <a:schemeClr val="dk1"/>
              </a:buClr>
              <a:buSzPts val="1641"/>
              <a:buNone/>
            </a:pPr>
            <a:r>
              <a:rPr lang="en-US" sz="2800" dirty="0" err="1">
                <a:solidFill>
                  <a:schemeClr val="bg1"/>
                </a:solidFill>
                <a:latin typeface="Calibri" panose="020F0502020204030204" pitchFamily="34" charset="0"/>
                <a:cs typeface="Calibri" panose="020F0502020204030204" pitchFamily="34" charset="0"/>
                <a:sym typeface="Arial"/>
              </a:rPr>
              <a:t>Resultados</a:t>
            </a:r>
            <a:r>
              <a:rPr lang="en-US" sz="2800" dirty="0">
                <a:solidFill>
                  <a:schemeClr val="bg1"/>
                </a:solidFill>
                <a:latin typeface="Calibri" panose="020F0502020204030204" pitchFamily="34" charset="0"/>
                <a:cs typeface="Calibri" panose="020F0502020204030204" pitchFamily="34" charset="0"/>
                <a:sym typeface="Arial"/>
              </a:rPr>
              <a:t> da </a:t>
            </a:r>
            <a:r>
              <a:rPr lang="en-US" sz="2800" dirty="0" err="1">
                <a:solidFill>
                  <a:schemeClr val="bg1"/>
                </a:solidFill>
                <a:latin typeface="Calibri" panose="020F0502020204030204" pitchFamily="34" charset="0"/>
                <a:cs typeface="Calibri" panose="020F0502020204030204" pitchFamily="34" charset="0"/>
                <a:sym typeface="Arial"/>
              </a:rPr>
              <a:t>Aprendizagem</a:t>
            </a:r>
            <a:endParaRPr sz="2800" dirty="0">
              <a:solidFill>
                <a:schemeClr val="bg1"/>
              </a:solidFill>
              <a:latin typeface="Calibri" panose="020F0502020204030204" pitchFamily="34" charset="0"/>
              <a:cs typeface="Calibri" panose="020F0502020204030204" pitchFamily="34" charset="0"/>
              <a:sym typeface="Arial"/>
            </a:endParaRPr>
          </a:p>
        </p:txBody>
      </p:sp>
      <p:sp>
        <p:nvSpPr>
          <p:cNvPr id="66" name="Google Shape;66;p2"/>
          <p:cNvSpPr txBox="1"/>
          <p:nvPr/>
        </p:nvSpPr>
        <p:spPr>
          <a:xfrm>
            <a:off x="5217626" y="1580698"/>
            <a:ext cx="2347811"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n-GB" sz="2800" dirty="0" err="1">
                <a:solidFill>
                  <a:schemeClr val="bg1"/>
                </a:solidFill>
                <a:latin typeface="Calibri" panose="020F0502020204030204" pitchFamily="34" charset="0"/>
                <a:cs typeface="Calibri" panose="020F0502020204030204" pitchFamily="34" charset="0"/>
              </a:rPr>
              <a:t>Quebra-gelo</a:t>
            </a:r>
            <a:endParaRPr dirty="0">
              <a:latin typeface="Calibri" panose="020F0502020204030204" pitchFamily="34" charset="0"/>
              <a:cs typeface="Calibri" panose="020F0502020204030204" pitchFamily="34" charset="0"/>
            </a:endParaRPr>
          </a:p>
        </p:txBody>
      </p:sp>
      <p:sp>
        <p:nvSpPr>
          <p:cNvPr id="67" name="Google Shape;67;p2"/>
          <p:cNvSpPr/>
          <p:nvPr/>
        </p:nvSpPr>
        <p:spPr>
          <a:xfrm>
            <a:off x="3929507" y="1732660"/>
            <a:ext cx="1053323" cy="606459"/>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8" name="Google Shape;68;p2"/>
          <p:cNvSpPr/>
          <p:nvPr/>
        </p:nvSpPr>
        <p:spPr>
          <a:xfrm rot="16200000">
            <a:off x="8035028" y="1479515"/>
            <a:ext cx="743540" cy="1213129"/>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9" name="Google Shape;69;p2"/>
          <p:cNvSpPr txBox="1"/>
          <p:nvPr/>
        </p:nvSpPr>
        <p:spPr>
          <a:xfrm>
            <a:off x="9455491" y="1495969"/>
            <a:ext cx="2347811" cy="1095493"/>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lvl="0" algn="ctr">
              <a:lnSpc>
                <a:spcPct val="90000"/>
              </a:lnSpc>
              <a:buClr>
                <a:schemeClr val="dk1"/>
              </a:buClr>
              <a:buSzPts val="1641"/>
            </a:pPr>
            <a:r>
              <a:rPr lang="pt-PT" sz="2400" dirty="0">
                <a:solidFill>
                  <a:schemeClr val="bg1"/>
                </a:solidFill>
                <a:latin typeface="Calibri" panose="020F0502020204030204" pitchFamily="34" charset="0"/>
                <a:cs typeface="Calibri" panose="020F0502020204030204" pitchFamily="34" charset="0"/>
              </a:rPr>
              <a:t>Utilização e criação de recursos digitais</a:t>
            </a:r>
            <a:endParaRPr sz="2400" dirty="0">
              <a:solidFill>
                <a:schemeClr val="bg1"/>
              </a:solidFill>
              <a:latin typeface="Calibri" panose="020F0502020204030204" pitchFamily="34" charset="0"/>
              <a:cs typeface="Calibri" panose="020F0502020204030204" pitchFamily="34" charset="0"/>
            </a:endParaRPr>
          </a:p>
        </p:txBody>
      </p:sp>
      <p:sp>
        <p:nvSpPr>
          <p:cNvPr id="71" name="Google Shape;71;p2"/>
          <p:cNvSpPr txBox="1"/>
          <p:nvPr/>
        </p:nvSpPr>
        <p:spPr>
          <a:xfrm>
            <a:off x="5263168" y="3229607"/>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lvl="0" algn="ctr">
              <a:lnSpc>
                <a:spcPct val="90000"/>
              </a:lnSpc>
              <a:spcBef>
                <a:spcPts val="1000"/>
              </a:spcBef>
              <a:buClr>
                <a:schemeClr val="dk1"/>
              </a:buClr>
              <a:buSzPct val="100000"/>
            </a:pPr>
            <a:r>
              <a:rPr lang="pt-PT" sz="2400" dirty="0">
                <a:solidFill>
                  <a:schemeClr val="bg1"/>
                </a:solidFill>
                <a:latin typeface="Calibri" panose="020F0502020204030204" pitchFamily="34" charset="0"/>
                <a:cs typeface="Calibri" panose="020F0502020204030204" pitchFamily="34" charset="0"/>
              </a:rPr>
              <a:t>Introduzir uma sala de fuga</a:t>
            </a:r>
            <a:endParaRPr sz="2400" dirty="0">
              <a:solidFill>
                <a:schemeClr val="bg1"/>
              </a:solidFill>
              <a:latin typeface="Calibri" panose="020F0502020204030204" pitchFamily="34" charset="0"/>
              <a:cs typeface="Calibri" panose="020F0502020204030204" pitchFamily="34" charset="0"/>
            </a:endParaRPr>
          </a:p>
        </p:txBody>
      </p:sp>
      <p:sp>
        <p:nvSpPr>
          <p:cNvPr id="72" name="Google Shape;72;p2"/>
          <p:cNvSpPr/>
          <p:nvPr/>
        </p:nvSpPr>
        <p:spPr>
          <a:xfrm>
            <a:off x="980525" y="5015568"/>
            <a:ext cx="2676519" cy="1595945"/>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PT" sz="2400" dirty="0">
                <a:solidFill>
                  <a:schemeClr val="bg1"/>
                </a:solidFill>
              </a:rPr>
              <a:t>Criar a sua própria sala de fuga</a:t>
            </a:r>
            <a:endParaRPr sz="2400" dirty="0">
              <a:solidFill>
                <a:schemeClr val="bg1"/>
              </a:solidFill>
            </a:endParaRPr>
          </a:p>
        </p:txBody>
      </p:sp>
      <p:sp>
        <p:nvSpPr>
          <p:cNvPr id="75" name="Google Shape;75;p2"/>
          <p:cNvSpPr/>
          <p:nvPr/>
        </p:nvSpPr>
        <p:spPr>
          <a:xfrm rot="10800000">
            <a:off x="8111254" y="3678833"/>
            <a:ext cx="1213129" cy="78024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76" name="Google Shape;76;p2"/>
          <p:cNvSpPr/>
          <p:nvPr/>
        </p:nvSpPr>
        <p:spPr>
          <a:xfrm rot="10800000">
            <a:off x="3842564" y="3594001"/>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pic>
        <p:nvPicPr>
          <p:cNvPr id="79" name="Google Shape;79;p2" descr="Text, whiteboard&#10;&#10;Description automatically generated"/>
          <p:cNvPicPr preferRelativeResize="0"/>
          <p:nvPr/>
        </p:nvPicPr>
        <p:blipFill rotWithShape="1">
          <a:blip r:embed="rId3">
            <a:alphaModFix/>
          </a:blip>
          <a:srcRect/>
          <a:stretch/>
        </p:blipFill>
        <p:spPr>
          <a:xfrm>
            <a:off x="1252988" y="3290781"/>
            <a:ext cx="2129658" cy="1455681"/>
          </a:xfrm>
          <a:prstGeom prst="rect">
            <a:avLst/>
          </a:prstGeom>
          <a:noFill/>
          <a:ln>
            <a:noFill/>
          </a:ln>
        </p:spPr>
      </p:pic>
      <p:sp>
        <p:nvSpPr>
          <p:cNvPr id="13" name="Google Shape;66;p2">
            <a:extLst>
              <a:ext uri="{FF2B5EF4-FFF2-40B4-BE49-F238E27FC236}">
                <a16:creationId xmlns:a16="http://schemas.microsoft.com/office/drawing/2014/main" id="{DED4EA2C-17FA-A83F-9268-4DD4AFD37A8A}"/>
              </a:ext>
            </a:extLst>
          </p:cNvPr>
          <p:cNvSpPr txBox="1"/>
          <p:nvPr/>
        </p:nvSpPr>
        <p:spPr>
          <a:xfrm>
            <a:off x="5142969" y="5201392"/>
            <a:ext cx="2555766" cy="1204386"/>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lvl="0" algn="ctr">
              <a:lnSpc>
                <a:spcPct val="90000"/>
              </a:lnSpc>
              <a:buClr>
                <a:schemeClr val="dk1"/>
              </a:buClr>
              <a:buSzPts val="2625"/>
            </a:pPr>
            <a:r>
              <a:rPr lang="en-GB" sz="2400" dirty="0">
                <a:solidFill>
                  <a:schemeClr val="bg1"/>
                </a:solidFill>
                <a:latin typeface="Calibri" panose="020F0502020204030204" pitchFamily="34" charset="0"/>
                <a:cs typeface="Calibri" panose="020F0502020204030204" pitchFamily="34" charset="0"/>
              </a:rPr>
              <a:t>Ver a App do Money Matters</a:t>
            </a:r>
            <a:endParaRPr sz="2400" dirty="0">
              <a:solidFill>
                <a:schemeClr val="bg1"/>
              </a:solidFill>
              <a:latin typeface="Calibri" panose="020F0502020204030204" pitchFamily="34" charset="0"/>
              <a:cs typeface="Calibri" panose="020F0502020204030204" pitchFamily="34" charset="0"/>
            </a:endParaRPr>
          </a:p>
        </p:txBody>
      </p:sp>
      <p:sp>
        <p:nvSpPr>
          <p:cNvPr id="14" name="Google Shape;66;p2">
            <a:extLst>
              <a:ext uri="{FF2B5EF4-FFF2-40B4-BE49-F238E27FC236}">
                <a16:creationId xmlns:a16="http://schemas.microsoft.com/office/drawing/2014/main" id="{59CEA7B8-F638-2551-346A-98FE41EEFE51}"/>
              </a:ext>
            </a:extLst>
          </p:cNvPr>
          <p:cNvSpPr txBox="1"/>
          <p:nvPr/>
        </p:nvSpPr>
        <p:spPr>
          <a:xfrm>
            <a:off x="9418010" y="5308158"/>
            <a:ext cx="2555766"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lvl="0" algn="ctr">
              <a:lnSpc>
                <a:spcPct val="90000"/>
              </a:lnSpc>
              <a:buClr>
                <a:schemeClr val="dk1"/>
              </a:buClr>
              <a:buSzPts val="2625"/>
            </a:pPr>
            <a:r>
              <a:rPr lang="en-GB" sz="3200" dirty="0" err="1">
                <a:solidFill>
                  <a:schemeClr val="bg1"/>
                </a:solidFill>
                <a:latin typeface="Calibri" panose="020F0502020204030204" pitchFamily="34" charset="0"/>
                <a:cs typeface="Calibri" panose="020F0502020204030204" pitchFamily="34" charset="0"/>
              </a:rPr>
              <a:t>Fim</a:t>
            </a:r>
            <a:endParaRPr dirty="0">
              <a:latin typeface="Calibri" panose="020F0502020204030204" pitchFamily="34" charset="0"/>
              <a:cs typeface="Calibri" panose="020F0502020204030204" pitchFamily="34" charset="0"/>
            </a:endParaRPr>
          </a:p>
        </p:txBody>
      </p:sp>
      <p:sp>
        <p:nvSpPr>
          <p:cNvPr id="15" name="Google Shape;67;p2">
            <a:extLst>
              <a:ext uri="{FF2B5EF4-FFF2-40B4-BE49-F238E27FC236}">
                <a16:creationId xmlns:a16="http://schemas.microsoft.com/office/drawing/2014/main" id="{32100258-9B25-8DB1-6F14-35B65A1EC0D6}"/>
              </a:ext>
            </a:extLst>
          </p:cNvPr>
          <p:cNvSpPr/>
          <p:nvPr/>
        </p:nvSpPr>
        <p:spPr>
          <a:xfrm>
            <a:off x="7945531" y="5579159"/>
            <a:ext cx="1170784" cy="64247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16" name="Google Shape;71;p2">
            <a:extLst>
              <a:ext uri="{FF2B5EF4-FFF2-40B4-BE49-F238E27FC236}">
                <a16:creationId xmlns:a16="http://schemas.microsoft.com/office/drawing/2014/main" id="{898AF3D4-BAA3-33EE-B7F3-C9EEEE5A7418}"/>
              </a:ext>
            </a:extLst>
          </p:cNvPr>
          <p:cNvSpPr txBox="1"/>
          <p:nvPr/>
        </p:nvSpPr>
        <p:spPr>
          <a:xfrm>
            <a:off x="9455491" y="3081183"/>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lvl="0" algn="ctr">
              <a:lnSpc>
                <a:spcPct val="90000"/>
              </a:lnSpc>
              <a:spcBef>
                <a:spcPts val="1000"/>
              </a:spcBef>
              <a:buClr>
                <a:schemeClr val="dk1"/>
              </a:buClr>
              <a:buSzPct val="100000"/>
            </a:pPr>
            <a:r>
              <a:rPr lang="en-GB" sz="2400" dirty="0" err="1">
                <a:solidFill>
                  <a:schemeClr val="bg1"/>
                </a:solidFill>
                <a:latin typeface="Calibri" panose="020F0502020204030204" pitchFamily="34" charset="0"/>
                <a:cs typeface="Calibri" panose="020F0502020204030204" pitchFamily="34" charset="0"/>
              </a:rPr>
              <a:t>Motivação</a:t>
            </a:r>
            <a:r>
              <a:rPr lang="en-GB" sz="2400" dirty="0">
                <a:solidFill>
                  <a:schemeClr val="bg1"/>
                </a:solidFill>
                <a:latin typeface="Calibri" panose="020F0502020204030204" pitchFamily="34" charset="0"/>
                <a:cs typeface="Calibri" panose="020F0502020204030204" pitchFamily="34" charset="0"/>
              </a:rPr>
              <a:t> e </a:t>
            </a:r>
            <a:r>
              <a:rPr lang="en-GB" sz="2400" dirty="0" err="1">
                <a:solidFill>
                  <a:schemeClr val="bg1"/>
                </a:solidFill>
                <a:latin typeface="Calibri" panose="020F0502020204030204" pitchFamily="34" charset="0"/>
                <a:cs typeface="Calibri" panose="020F0502020204030204" pitchFamily="34" charset="0"/>
              </a:rPr>
              <a:t>aprendizagem</a:t>
            </a:r>
            <a:r>
              <a:rPr lang="en-GB" sz="2400" dirty="0">
                <a:solidFill>
                  <a:schemeClr val="bg1"/>
                </a:solidFill>
                <a:latin typeface="Calibri" panose="020F0502020204030204" pitchFamily="34" charset="0"/>
                <a:cs typeface="Calibri" panose="020F0502020204030204" pitchFamily="34" charset="0"/>
              </a:rPr>
              <a:t> digital</a:t>
            </a:r>
            <a:endParaRPr sz="2400" dirty="0">
              <a:solidFill>
                <a:schemeClr val="bg1"/>
              </a:solidFill>
              <a:latin typeface="Calibri" panose="020F0502020204030204" pitchFamily="34" charset="0"/>
              <a:cs typeface="Calibri" panose="020F0502020204030204" pitchFamily="34" charset="0"/>
            </a:endParaRPr>
          </a:p>
        </p:txBody>
      </p:sp>
      <p:sp>
        <p:nvSpPr>
          <p:cNvPr id="17" name="Google Shape;76;p2">
            <a:extLst>
              <a:ext uri="{FF2B5EF4-FFF2-40B4-BE49-F238E27FC236}">
                <a16:creationId xmlns:a16="http://schemas.microsoft.com/office/drawing/2014/main" id="{13A1E858-6C38-4FE1-A51F-B1C94F54E8B9}"/>
              </a:ext>
            </a:extLst>
          </p:cNvPr>
          <p:cNvSpPr/>
          <p:nvPr/>
        </p:nvSpPr>
        <p:spPr>
          <a:xfrm>
            <a:off x="3793275" y="5579158"/>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Google Shape;97;p3" descr="Emoticon, Emoji, Smile, Face, Icon"/>
          <p:cNvPicPr preferRelativeResize="0"/>
          <p:nvPr/>
        </p:nvPicPr>
        <p:blipFill rotWithShape="1">
          <a:blip r:embed="rId3">
            <a:alphaModFix/>
          </a:blip>
          <a:srcRect/>
          <a:stretch/>
        </p:blipFill>
        <p:spPr>
          <a:xfrm>
            <a:off x="1958975" y="2541100"/>
            <a:ext cx="5408236" cy="3605491"/>
          </a:xfrm>
          <a:prstGeom prst="rect">
            <a:avLst/>
          </a:prstGeom>
          <a:noFill/>
          <a:ln>
            <a:noFill/>
          </a:ln>
        </p:spPr>
      </p:pic>
      <p:sp>
        <p:nvSpPr>
          <p:cNvPr id="95" name="Google Shape;95;p3"/>
          <p:cNvSpPr txBox="1">
            <a:spLocks noGrp="1"/>
          </p:cNvSpPr>
          <p:nvPr>
            <p:ph type="title"/>
          </p:nvPr>
        </p:nvSpPr>
        <p:spPr>
          <a:xfrm>
            <a:off x="502499" y="1097324"/>
            <a:ext cx="10133417" cy="1443776"/>
          </a:xfrm>
          <a:prstGeom prst="rect">
            <a:avLst/>
          </a:prstGeom>
          <a:noFill/>
          <a:ln>
            <a:noFill/>
          </a:ln>
        </p:spPr>
        <p:txBody>
          <a:bodyPr spcFirstLastPara="1" wrap="square" lIns="45700" tIns="45700" rIns="45700" bIns="45700" anchor="ctr" anchorCtr="0">
            <a:normAutofit fontScale="90000"/>
          </a:bodyPr>
          <a:lstStyle/>
          <a:p>
            <a:pPr lvl="0">
              <a:buSzPct val="123456"/>
            </a:pPr>
            <a:r>
              <a:rPr lang="en-US" sz="3600" dirty="0" err="1"/>
              <a:t>Atividade</a:t>
            </a:r>
            <a:r>
              <a:rPr lang="en-US" sz="3600" dirty="0"/>
              <a:t> M6.1  </a:t>
            </a:r>
            <a:br>
              <a:rPr lang="en-US" sz="3600" dirty="0"/>
            </a:br>
            <a:r>
              <a:rPr lang="en-US" sz="3600" dirty="0" err="1"/>
              <a:t>Quebra-gelo</a:t>
            </a:r>
            <a:r>
              <a:rPr lang="en-US" sz="3600" dirty="0"/>
              <a:t>  </a:t>
            </a:r>
            <a:r>
              <a:rPr lang="en-US" sz="3600" dirty="0" err="1"/>
              <a:t>Desenhe</a:t>
            </a:r>
            <a:r>
              <a:rPr lang="en-US" sz="3600" dirty="0"/>
              <a:t> </a:t>
            </a:r>
            <a:r>
              <a:rPr lang="en-US" sz="3600" dirty="0" err="1"/>
              <a:t>como</a:t>
            </a:r>
            <a:r>
              <a:rPr lang="en-US" sz="3600" dirty="0"/>
              <a:t> se sente!</a:t>
            </a:r>
            <a:br>
              <a:rPr lang="en-US" sz="3600" dirty="0"/>
            </a:br>
            <a:br>
              <a:rPr lang="en-US" sz="3600" dirty="0"/>
            </a:br>
            <a:r>
              <a:rPr lang="en-US" sz="3600" dirty="0"/>
              <a:t> </a:t>
            </a:r>
            <a:endParaRPr dirty="0"/>
          </a:p>
        </p:txBody>
      </p:sp>
      <p:pic>
        <p:nvPicPr>
          <p:cNvPr id="96" name="Google Shape;96;p3" descr="Graphic 5"/>
          <p:cNvPicPr preferRelativeResize="0"/>
          <p:nvPr/>
        </p:nvPicPr>
        <p:blipFill rotWithShape="1">
          <a:blip r:embed="rId4">
            <a:alphaModFix/>
          </a:blip>
          <a:srcRect/>
          <a:stretch/>
        </p:blipFill>
        <p:spPr>
          <a:xfrm>
            <a:off x="8314032" y="2949480"/>
            <a:ext cx="2321884" cy="2271630"/>
          </a:xfrm>
          <a:prstGeom prst="rect">
            <a:avLst/>
          </a:prstGeom>
          <a:noFill/>
          <a:ln>
            <a:noFill/>
          </a:ln>
        </p:spPr>
      </p:pic>
      <p:sp>
        <p:nvSpPr>
          <p:cNvPr id="98" name="Google Shape;98;p3"/>
          <p:cNvSpPr txBox="1"/>
          <p:nvPr/>
        </p:nvSpPr>
        <p:spPr>
          <a:xfrm>
            <a:off x="6005733" y="2635706"/>
            <a:ext cx="4925717" cy="3416279"/>
          </a:xfrm>
          <a:prstGeom prst="rect">
            <a:avLst/>
          </a:prstGeom>
          <a:noFill/>
          <a:ln>
            <a:noFill/>
          </a:ln>
        </p:spPr>
        <p:txBody>
          <a:bodyPr spcFirstLastPara="1" wrap="square" lIns="91425" tIns="45700" rIns="91425" bIns="45700" anchor="t" anchorCtr="0">
            <a:spAutoFit/>
          </a:bodyPr>
          <a:lstStyle/>
          <a:p>
            <a:pPr lvl="0"/>
            <a:r>
              <a:rPr lang="en-US" sz="3600" dirty="0">
                <a:solidFill>
                  <a:schemeClr val="accent2"/>
                </a:solidFill>
                <a:latin typeface="Calibri" panose="020F0502020204030204" pitchFamily="34" charset="0"/>
                <a:cs typeface="Calibri" panose="020F0502020204030204" pitchFamily="34" charset="0"/>
              </a:rPr>
              <a:t>Como se sente </a:t>
            </a:r>
            <a:r>
              <a:rPr lang="en-US" sz="3600" dirty="0" err="1">
                <a:solidFill>
                  <a:schemeClr val="accent2"/>
                </a:solidFill>
                <a:latin typeface="Calibri" panose="020F0502020204030204" pitchFamily="34" charset="0"/>
                <a:cs typeface="Calibri" panose="020F0502020204030204" pitchFamily="34" charset="0"/>
              </a:rPr>
              <a:t>hoje</a:t>
            </a:r>
            <a:r>
              <a:rPr lang="en-US" sz="3600" dirty="0">
                <a:solidFill>
                  <a:schemeClr val="accent2"/>
                </a:solidFill>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lvl="0"/>
            <a:br>
              <a:rPr lang="en-US" sz="3600" b="0" i="0" u="none" strike="noStrike" cap="none" dirty="0">
                <a:solidFill>
                  <a:schemeClr val="accent2"/>
                </a:solidFill>
                <a:latin typeface="Calibri" panose="020F0502020204030204" pitchFamily="34" charset="0"/>
                <a:cs typeface="Calibri" panose="020F0502020204030204" pitchFamily="34" charset="0"/>
                <a:sym typeface="Arial"/>
              </a:rPr>
            </a:b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Online: </a:t>
            </a:r>
            <a:r>
              <a:rPr lang="en-US" sz="3600" dirty="0">
                <a:solidFill>
                  <a:schemeClr val="accent2"/>
                </a:solidFill>
                <a:latin typeface="Calibri" panose="020F0502020204030204" pitchFamily="34" charset="0"/>
                <a:cs typeface="Calibri" panose="020F0502020204030204" pitchFamily="34" charset="0"/>
              </a:rPr>
              <a:t>Quadro-</a:t>
            </a:r>
            <a:r>
              <a:rPr lang="en-US" sz="3600" dirty="0" err="1">
                <a:solidFill>
                  <a:schemeClr val="accent2"/>
                </a:solidFill>
                <a:latin typeface="Calibri" panose="020F0502020204030204" pitchFamily="34" charset="0"/>
                <a:cs typeface="Calibri" panose="020F0502020204030204" pitchFamily="34" charset="0"/>
              </a:rPr>
              <a:t>branco</a:t>
            </a:r>
            <a:r>
              <a:rPr lang="en-US" sz="3600" dirty="0">
                <a:solidFill>
                  <a:schemeClr val="accent2"/>
                </a:solidFill>
                <a:latin typeface="Calibri" panose="020F0502020204030204" pitchFamily="34" charset="0"/>
                <a:cs typeface="Calibri" panose="020F0502020204030204" pitchFamily="34" charset="0"/>
              </a:rPr>
              <a:t> </a:t>
            </a:r>
            <a:br>
              <a:rPr lang="en-US" sz="3600" b="0" i="0" u="none" strike="noStrike" cap="none" dirty="0">
                <a:solidFill>
                  <a:schemeClr val="accent2"/>
                </a:solidFill>
                <a:latin typeface="Calibri" panose="020F0502020204030204" pitchFamily="34" charset="0"/>
                <a:cs typeface="Calibri" panose="020F0502020204030204" pitchFamily="34" charset="0"/>
                <a:sym typeface="Arial"/>
              </a:rPr>
            </a:br>
            <a:r>
              <a:rPr lang="en-US" sz="3600" b="0" i="0" u="none" strike="noStrike" cap="none" dirty="0">
                <a:solidFill>
                  <a:schemeClr val="accent2"/>
                </a:solidFill>
                <a:latin typeface="Calibri" panose="020F0502020204030204" pitchFamily="34" charset="0"/>
                <a:cs typeface="Calibri" panose="020F0502020204030204" pitchFamily="34" charset="0"/>
                <a:sym typeface="Arial"/>
              </a:rPr>
              <a:t>Offline: </a:t>
            </a:r>
            <a:r>
              <a:rPr lang="en-US" sz="3600" dirty="0" err="1">
                <a:solidFill>
                  <a:schemeClr val="accent2"/>
                </a:solidFill>
                <a:latin typeface="Calibri" panose="020F0502020204030204" pitchFamily="34" charset="0"/>
                <a:cs typeface="Calibri" panose="020F0502020204030204" pitchFamily="34" charset="0"/>
              </a:rPr>
              <a:t>Desenhe</a:t>
            </a:r>
            <a:r>
              <a:rPr lang="en-US" sz="3600" dirty="0">
                <a:solidFill>
                  <a:schemeClr val="accent2"/>
                </a:solidFill>
                <a:latin typeface="Calibri" panose="020F0502020204030204" pitchFamily="34" charset="0"/>
                <a:cs typeface="Calibri" panose="020F0502020204030204" pitchFamily="34" charset="0"/>
              </a:rPr>
              <a:t>-o!</a:t>
            </a: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502499" y="826606"/>
            <a:ext cx="12330002" cy="1668820"/>
          </a:xfrm>
          <a:prstGeom prst="rect">
            <a:avLst/>
          </a:prstGeom>
          <a:noFill/>
          <a:ln>
            <a:noFill/>
          </a:ln>
        </p:spPr>
        <p:txBody>
          <a:bodyPr spcFirstLastPara="1" wrap="square" lIns="45700" tIns="45700" rIns="45700" bIns="45700" anchor="ctr" anchorCtr="0">
            <a:normAutofit/>
          </a:bodyPr>
          <a:lstStyle/>
          <a:p>
            <a:pPr lvl="0">
              <a:buSzPts val="3600"/>
            </a:pPr>
            <a:r>
              <a:rPr lang="en-US" sz="3200" dirty="0" err="1"/>
              <a:t>Atividade</a:t>
            </a:r>
            <a:r>
              <a:rPr lang="en-US" sz="3200" dirty="0"/>
              <a:t> M6.2 </a:t>
            </a:r>
            <a:br>
              <a:rPr lang="en-US" sz="3200" dirty="0"/>
            </a:br>
            <a:r>
              <a:rPr lang="en-US" sz="3200" dirty="0" err="1"/>
              <a:t>Utilização</a:t>
            </a:r>
            <a:r>
              <a:rPr lang="en-US" sz="3200" dirty="0"/>
              <a:t> de </a:t>
            </a:r>
            <a:r>
              <a:rPr lang="en-US" sz="3200" dirty="0" err="1"/>
              <a:t>recursos</a:t>
            </a:r>
            <a:r>
              <a:rPr lang="en-US" sz="3200" dirty="0"/>
              <a:t> </a:t>
            </a:r>
            <a:r>
              <a:rPr lang="en-US" sz="3200" dirty="0" err="1"/>
              <a:t>digitais</a:t>
            </a:r>
            <a:r>
              <a:rPr lang="en-US" sz="3200" dirty="0"/>
              <a:t> </a:t>
            </a:r>
            <a:endParaRPr sz="3200" dirty="0"/>
          </a:p>
        </p:txBody>
      </p:sp>
      <p:sp>
        <p:nvSpPr>
          <p:cNvPr id="181" name="Google Shape;181;p4"/>
          <p:cNvSpPr txBox="1"/>
          <p:nvPr/>
        </p:nvSpPr>
        <p:spPr>
          <a:xfrm>
            <a:off x="502500" y="2685141"/>
            <a:ext cx="5115876" cy="3539390"/>
          </a:xfrm>
          <a:prstGeom prst="rect">
            <a:avLst/>
          </a:prstGeom>
          <a:noFill/>
          <a:ln>
            <a:noFill/>
          </a:ln>
        </p:spPr>
        <p:txBody>
          <a:bodyPr spcFirstLastPara="1" wrap="square" lIns="91425" tIns="45700" rIns="91425" bIns="45700" anchor="t" anchorCtr="0">
            <a:spAutoFit/>
          </a:bodyPr>
          <a:lstStyle/>
          <a:p>
            <a:pPr lvl="0">
              <a:buClr>
                <a:schemeClr val="accent1"/>
              </a:buClr>
              <a:buSzPts val="2400"/>
            </a:pPr>
            <a:r>
              <a:rPr lang="pt-PT" sz="3200" dirty="0">
                <a:solidFill>
                  <a:schemeClr val="dk1"/>
                </a:solidFill>
                <a:latin typeface="Calibri" panose="020F0502020204030204" pitchFamily="34" charset="0"/>
                <a:cs typeface="Calibri" panose="020F0502020204030204" pitchFamily="34" charset="0"/>
              </a:rPr>
              <a:t>Como e que recursos digitais poderiam ajudar os indivíduos a melhorar a sua capacidade de literacia financeira e acelerar a sua aprendizagem? 
</a:t>
            </a:r>
            <a:endParaRPr sz="1400" b="0" i="0" u="none" strike="noStrike" cap="none" dirty="0">
              <a:solidFill>
                <a:srgbClr val="000000"/>
              </a:solidFill>
              <a:latin typeface="Arial"/>
              <a:ea typeface="Arial"/>
              <a:cs typeface="Arial"/>
              <a:sym typeface="Arial"/>
            </a:endParaRPr>
          </a:p>
        </p:txBody>
      </p:sp>
      <p:pic>
        <p:nvPicPr>
          <p:cNvPr id="182" name="Google Shape;182;p4" descr="Social Media, Social, Marketing, Internet, Mobile"/>
          <p:cNvPicPr preferRelativeResize="0"/>
          <p:nvPr/>
        </p:nvPicPr>
        <p:blipFill rotWithShape="1">
          <a:blip r:embed="rId3">
            <a:alphaModFix/>
          </a:blip>
          <a:srcRect/>
          <a:stretch/>
        </p:blipFill>
        <p:spPr>
          <a:xfrm>
            <a:off x="6184749" y="2495426"/>
            <a:ext cx="6275502" cy="418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body" idx="1"/>
          </p:nvPr>
        </p:nvSpPr>
        <p:spPr>
          <a:xfrm>
            <a:off x="502499" y="1152159"/>
            <a:ext cx="8203351" cy="5610591"/>
          </a:xfrm>
          <a:prstGeom prst="rect">
            <a:avLst/>
          </a:prstGeom>
          <a:noFill/>
          <a:ln>
            <a:noFill/>
          </a:ln>
        </p:spPr>
        <p:txBody>
          <a:bodyPr spcFirstLastPara="1" wrap="square" lIns="45700" tIns="45700" rIns="45700" bIns="45700" anchor="t" anchorCtr="0">
            <a:normAutofit/>
          </a:bodyPr>
          <a:lstStyle/>
          <a:p>
            <a:pPr marL="342900" lvl="0" indent="-342900" algn="l">
              <a:lnSpc>
                <a:spcPct val="107142"/>
              </a:lnSpc>
              <a:spcBef>
                <a:spcPts val="0"/>
              </a:spcBef>
              <a:buSzPts val="2800"/>
              <a:buFont typeface="Arial"/>
              <a:buChar char="•"/>
            </a:pPr>
            <a:r>
              <a:rPr lang="pt-PT" sz="2800" dirty="0"/>
              <a:t>Um recurso digital útil para avaliar a aprendizagem é através da criação de um </a:t>
            </a:r>
            <a:r>
              <a:rPr lang="pt-PT" sz="2800" dirty="0" err="1"/>
              <a:t>quiz</a:t>
            </a:r>
            <a:r>
              <a:rPr lang="pt-PT" sz="2800" dirty="0"/>
              <a:t>. </a:t>
            </a:r>
            <a:r>
              <a:rPr lang="pt-PT" sz="2800" dirty="0" err="1"/>
              <a:t>Quizzes</a:t>
            </a:r>
            <a:r>
              <a:rPr lang="pt-PT" sz="2800" dirty="0"/>
              <a:t> online podem ser criados através de uma multiplicidade de plataformas online, incluindo</a:t>
            </a:r>
            <a:r>
              <a:rPr lang="en-US" sz="2700" dirty="0"/>
              <a:t>:</a:t>
            </a:r>
          </a:p>
          <a:p>
            <a:pPr marL="0" lvl="0" indent="0" algn="l" rtl="0">
              <a:lnSpc>
                <a:spcPct val="107142"/>
              </a:lnSpc>
              <a:spcBef>
                <a:spcPts val="0"/>
              </a:spcBef>
              <a:spcAft>
                <a:spcPts val="0"/>
              </a:spcAft>
              <a:buClr>
                <a:srgbClr val="44546A"/>
              </a:buClr>
              <a:buSzPts val="2800"/>
            </a:pPr>
            <a:endParaRPr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3"/>
              </a:rPr>
              <a:t>Google Forms </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4"/>
              </a:rPr>
              <a:t>Socrative</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5"/>
              </a:rPr>
              <a:t>Kahoot </a:t>
            </a:r>
            <a:endParaRPr sz="2800" dirty="0"/>
          </a:p>
          <a:p>
            <a:pPr marL="800100" lvl="1" indent="-165100" algn="l" rtl="0">
              <a:lnSpc>
                <a:spcPct val="107142"/>
              </a:lnSpc>
              <a:spcBef>
                <a:spcPts val="0"/>
              </a:spcBef>
              <a:spcAft>
                <a:spcPts val="0"/>
              </a:spcAft>
              <a:buSzPts val="2800"/>
              <a:buFont typeface="Arial"/>
              <a:buNone/>
            </a:pPr>
            <a:endParaRPr sz="2800" dirty="0"/>
          </a:p>
          <a:p>
            <a:pPr marL="800100" lvl="1" algn="l">
              <a:lnSpc>
                <a:spcPct val="107142"/>
              </a:lnSpc>
              <a:spcBef>
                <a:spcPts val="0"/>
              </a:spcBef>
              <a:buSzPts val="2800"/>
              <a:buFont typeface="Arial"/>
              <a:buChar char="•"/>
            </a:pPr>
            <a:r>
              <a:rPr lang="pt-PT" sz="2800" dirty="0" err="1"/>
              <a:t>Quizzes</a:t>
            </a:r>
            <a:r>
              <a:rPr lang="pt-PT" sz="2800" dirty="0"/>
              <a:t> ajudam na concentração, identificam lacunas no conhecimento, constroem confiança e ajudam os alunos a reter informação</a:t>
            </a:r>
            <a:r>
              <a:rPr lang="en-US" sz="2800" dirty="0"/>
              <a:t>. </a:t>
            </a:r>
            <a:endParaRPr dirty="0"/>
          </a:p>
          <a:p>
            <a:pPr marL="800100" lvl="1" indent="-165100" algn="l" rtl="0">
              <a:lnSpc>
                <a:spcPct val="107142"/>
              </a:lnSpc>
              <a:spcBef>
                <a:spcPts val="0"/>
              </a:spcBef>
              <a:spcAft>
                <a:spcPts val="0"/>
              </a:spcAft>
              <a:buSzPts val="2800"/>
              <a:buFont typeface="Arial"/>
              <a:buNone/>
            </a:pPr>
            <a:endParaRPr sz="2800" dirty="0"/>
          </a:p>
        </p:txBody>
      </p:sp>
      <p:sp>
        <p:nvSpPr>
          <p:cNvPr id="368" name="Google Shape;368;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Criação de recursos digitais, por exemplo, um Quiz (questionário)</a:t>
            </a:r>
            <a:endParaRPr sz="3200" dirty="0"/>
          </a:p>
        </p:txBody>
      </p:sp>
      <p:pic>
        <p:nvPicPr>
          <p:cNvPr id="369" name="Google Shape;369;p22" descr="Question Mark, Idea, Light Bulb, Questions, Problem"/>
          <p:cNvPicPr preferRelativeResize="0"/>
          <p:nvPr/>
        </p:nvPicPr>
        <p:blipFill rotWithShape="1">
          <a:blip r:embed="rId6">
            <a:alphaModFix/>
          </a:blip>
          <a:srcRect/>
          <a:stretch/>
        </p:blipFill>
        <p:spPr>
          <a:xfrm>
            <a:off x="8843964" y="1648322"/>
            <a:ext cx="3700462" cy="4209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body" idx="1"/>
          </p:nvPr>
        </p:nvSpPr>
        <p:spPr>
          <a:xfrm>
            <a:off x="502500" y="1152159"/>
            <a:ext cx="7088926" cy="5515341"/>
          </a:xfrm>
          <a:prstGeom prst="rect">
            <a:avLst/>
          </a:prstGeom>
          <a:noFill/>
          <a:ln>
            <a:noFill/>
          </a:ln>
        </p:spPr>
        <p:txBody>
          <a:bodyPr spcFirstLastPara="1" wrap="square" lIns="45700" tIns="45700" rIns="45700" bIns="45700" anchor="t" anchorCtr="0">
            <a:normAutofit fontScale="92500" lnSpcReduction="10000"/>
          </a:bodyPr>
          <a:lstStyle/>
          <a:p>
            <a:pPr marL="342900" lvl="0" indent="-342900" algn="l">
              <a:lnSpc>
                <a:spcPct val="107142"/>
              </a:lnSpc>
              <a:spcBef>
                <a:spcPts val="0"/>
              </a:spcBef>
              <a:buSzPts val="2800"/>
              <a:buFont typeface="Arial"/>
              <a:buChar char="•"/>
            </a:pPr>
            <a:r>
              <a:rPr lang="pt-PT" sz="2800" dirty="0"/>
              <a:t>A introdução de recursos de vídeo ricos em meios de comunicação pode facilitar a aprendizagem visual. Os vídeos podem demonstrar habilidades e falar sobre tópicos de forma envolvente. Pode criar vídeos online através das seguintes plataformas: </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3"/>
              </a:rPr>
              <a:t>PowToon</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4"/>
              </a:rPr>
              <a:t>Animoto</a:t>
            </a:r>
            <a:endParaRPr sz="2800" dirty="0"/>
          </a:p>
          <a:p>
            <a:pPr marL="800100" lvl="1" indent="-342900" algn="l" rtl="0">
              <a:lnSpc>
                <a:spcPct val="107142"/>
              </a:lnSpc>
              <a:spcBef>
                <a:spcPts val="0"/>
              </a:spcBef>
              <a:spcAft>
                <a:spcPts val="0"/>
              </a:spcAft>
              <a:buSzPts val="2800"/>
              <a:buFont typeface="Arial"/>
              <a:buChar char="•"/>
            </a:pPr>
            <a:r>
              <a:rPr lang="en-US" sz="2800" u="sng" dirty="0">
                <a:solidFill>
                  <a:schemeClr val="hlink"/>
                </a:solidFill>
                <a:hlinkClick r:id="rId5"/>
              </a:rPr>
              <a:t>Canva</a:t>
            </a:r>
            <a:endParaRPr sz="2800" dirty="0"/>
          </a:p>
          <a:p>
            <a:pPr marL="342900" lvl="0" indent="-165100" algn="l" rtl="0">
              <a:lnSpc>
                <a:spcPct val="107142"/>
              </a:lnSpc>
              <a:spcBef>
                <a:spcPts val="0"/>
              </a:spcBef>
              <a:spcAft>
                <a:spcPts val="0"/>
              </a:spcAft>
              <a:buClr>
                <a:srgbClr val="44546A"/>
              </a:buClr>
              <a:buSzPts val="2800"/>
              <a:buFont typeface="Arial"/>
              <a:buNone/>
            </a:pPr>
            <a:endParaRPr sz="2800" dirty="0"/>
          </a:p>
          <a:p>
            <a:pPr marL="342900" lvl="0" indent="-342900" algn="l">
              <a:lnSpc>
                <a:spcPct val="107142"/>
              </a:lnSpc>
              <a:spcBef>
                <a:spcPts val="0"/>
              </a:spcBef>
              <a:buSzPts val="2800"/>
              <a:buFont typeface="Arial"/>
              <a:buChar char="•"/>
            </a:pPr>
            <a:r>
              <a:rPr lang="pt-PT" sz="2700" dirty="0"/>
              <a:t>Os vídeos tendem a criar oportunidades de discussão, envolvimento e reflexão em ambientes de aprendizagem. </a:t>
            </a:r>
            <a:endParaRPr sz="2700" dirty="0"/>
          </a:p>
          <a:p>
            <a:pPr marL="800100" lvl="1" indent="-165100" algn="l" rtl="0">
              <a:lnSpc>
                <a:spcPct val="107142"/>
              </a:lnSpc>
              <a:spcBef>
                <a:spcPts val="0"/>
              </a:spcBef>
              <a:spcAft>
                <a:spcPts val="0"/>
              </a:spcAft>
              <a:buSzPts val="2800"/>
              <a:buFont typeface="Arial"/>
              <a:buNone/>
            </a:pPr>
            <a:endParaRPr sz="2800" dirty="0"/>
          </a:p>
        </p:txBody>
      </p:sp>
      <p:sp>
        <p:nvSpPr>
          <p:cNvPr id="375" name="Google Shape;375;p3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Criação de Recursos Digitais, por exemplo, um vídeo </a:t>
            </a:r>
            <a:endParaRPr sz="3200" dirty="0"/>
          </a:p>
        </p:txBody>
      </p:sp>
      <p:pic>
        <p:nvPicPr>
          <p:cNvPr id="376" name="Google Shape;376;p36" descr="Video, Movie, Filmstrip, Media, Video Film, Play, Icon"/>
          <p:cNvPicPr preferRelativeResize="0"/>
          <p:nvPr/>
        </p:nvPicPr>
        <p:blipFill rotWithShape="1">
          <a:blip r:embed="rId6">
            <a:alphaModFix/>
          </a:blip>
          <a:srcRect/>
          <a:stretch/>
        </p:blipFill>
        <p:spPr>
          <a:xfrm>
            <a:off x="7829550" y="1520765"/>
            <a:ext cx="5257800" cy="4464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502499" y="619902"/>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en-US" sz="3200" dirty="0" err="1"/>
              <a:t>Modelos</a:t>
            </a:r>
            <a:r>
              <a:rPr lang="en-US" sz="3200" dirty="0"/>
              <a:t> de </a:t>
            </a:r>
            <a:r>
              <a:rPr lang="en-US" sz="3200" dirty="0" err="1"/>
              <a:t>aprendizagem</a:t>
            </a:r>
            <a:r>
              <a:rPr lang="en-US" sz="3200" dirty="0"/>
              <a:t> digital </a:t>
            </a:r>
            <a:r>
              <a:rPr lang="en-US" sz="3200" dirty="0" err="1"/>
              <a:t>motivacional</a:t>
            </a:r>
            <a:r>
              <a:rPr lang="en-US" sz="3200" dirty="0"/>
              <a:t> </a:t>
            </a:r>
            <a:endParaRPr sz="3200" dirty="0"/>
          </a:p>
        </p:txBody>
      </p:sp>
      <p:sp>
        <p:nvSpPr>
          <p:cNvPr id="130" name="Google Shape;130;p28"/>
          <p:cNvSpPr txBox="1"/>
          <p:nvPr/>
        </p:nvSpPr>
        <p:spPr>
          <a:xfrm>
            <a:off x="857028" y="1865876"/>
            <a:ext cx="5466114" cy="5232161"/>
          </a:xfrm>
          <a:prstGeom prst="rect">
            <a:avLst/>
          </a:prstGeom>
          <a:noFill/>
          <a:ln>
            <a:noFill/>
          </a:ln>
        </p:spPr>
        <p:txBody>
          <a:bodyPr spcFirstLastPara="1" wrap="square" lIns="91425" tIns="45700" rIns="91425" bIns="45700" anchor="t" anchorCtr="0">
            <a:spAutoFit/>
          </a:bodyPr>
          <a:lstStyle/>
          <a:p>
            <a:pPr marL="285750" lvl="0" indent="-285750">
              <a:buClr>
                <a:schemeClr val="accent1"/>
              </a:buClr>
              <a:buSzPts val="2800"/>
              <a:buFont typeface="Arial"/>
              <a:buChar char="•"/>
            </a:pPr>
            <a:r>
              <a:rPr lang="pt-PT" sz="3200" dirty="0">
                <a:solidFill>
                  <a:schemeClr val="dk1"/>
                </a:solidFill>
                <a:latin typeface="Calibri" panose="020F0502020204030204" pitchFamily="34" charset="0"/>
                <a:cs typeface="Calibri" panose="020F0502020204030204" pitchFamily="34" charset="0"/>
              </a:rPr>
              <a:t>Os modelos de aprendizagem podem promover o envolvimento dos alunos e podem motivar os indivíduos a tornarem-se mais informados financeiramente.</a:t>
            </a:r>
          </a:p>
          <a:p>
            <a:pPr lvl="0">
              <a:buClr>
                <a:schemeClr val="accent1"/>
              </a:buClr>
              <a:buSzPts val="2800"/>
            </a:pPr>
            <a:r>
              <a:rPr lang="pt-PT" sz="3200" dirty="0">
                <a:solidFill>
                  <a:schemeClr val="dk1"/>
                </a:solidFill>
                <a:latin typeface="Calibri" panose="020F0502020204030204" pitchFamily="34" charset="0"/>
                <a:cs typeface="Calibri" panose="020F0502020204030204" pitchFamily="34" charset="0"/>
              </a:rPr>
              <a:t> </a:t>
            </a: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lvl="0" indent="-285750">
              <a:buClr>
                <a:schemeClr val="accent1"/>
              </a:buClr>
              <a:buSzPts val="2800"/>
              <a:buFont typeface="Arial"/>
              <a:buChar char="•"/>
            </a:pPr>
            <a:r>
              <a:rPr lang="pt-PT" sz="3200" dirty="0">
                <a:solidFill>
                  <a:schemeClr val="dk1"/>
                </a:solidFill>
                <a:latin typeface="Calibri" panose="020F0502020204030204" pitchFamily="34" charset="0"/>
                <a:cs typeface="Calibri" panose="020F0502020204030204" pitchFamily="34" charset="0"/>
              </a:rPr>
              <a:t>Os modelos de aprendizagem diferenciam com os grupos-alvo. </a:t>
            </a:r>
            <a:endParaRPr sz="2800" b="0" i="0" u="none" strike="noStrike" cap="none" dirty="0">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31" name="Google Shape;131;p28"/>
          <p:cNvGrpSpPr/>
          <p:nvPr/>
        </p:nvGrpSpPr>
        <p:grpSpPr>
          <a:xfrm>
            <a:off x="6448926" y="762696"/>
            <a:ext cx="6609347" cy="6392083"/>
            <a:chOff x="1566501" y="1755"/>
            <a:chExt cx="5179147" cy="5179147"/>
          </a:xfrm>
        </p:grpSpPr>
        <p:sp>
          <p:nvSpPr>
            <p:cNvPr id="132" name="Google Shape;132;p28"/>
            <p:cNvSpPr/>
            <p:nvPr/>
          </p:nvSpPr>
          <p:spPr>
            <a:xfrm>
              <a:off x="2163011" y="598265"/>
              <a:ext cx="3986127" cy="3986127"/>
            </a:xfrm>
            <a:prstGeom prst="blockArc">
              <a:avLst>
                <a:gd name="adj1" fmla="val 10800000"/>
                <a:gd name="adj2" fmla="val 16200000"/>
                <a:gd name="adj3" fmla="val 4644"/>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p:nvPr/>
          </p:nvSpPr>
          <p:spPr>
            <a:xfrm>
              <a:off x="2163011" y="598265"/>
              <a:ext cx="3986127" cy="3986127"/>
            </a:xfrm>
            <a:prstGeom prst="blockArc">
              <a:avLst>
                <a:gd name="adj1" fmla="val 5400000"/>
                <a:gd name="adj2" fmla="val 10800000"/>
                <a:gd name="adj3" fmla="val 4644"/>
              </a:avLst>
            </a:prstGeom>
            <a:solidFill>
              <a:srgbClr val="0356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8"/>
            <p:cNvSpPr/>
            <p:nvPr/>
          </p:nvSpPr>
          <p:spPr>
            <a:xfrm>
              <a:off x="2163011" y="598265"/>
              <a:ext cx="3986127" cy="3986127"/>
            </a:xfrm>
            <a:prstGeom prst="blockArc">
              <a:avLst>
                <a:gd name="adj1" fmla="val 0"/>
                <a:gd name="adj2" fmla="val 5400000"/>
                <a:gd name="adj3" fmla="val 4644"/>
              </a:avLst>
            </a:prstGeom>
            <a:solidFill>
              <a:srgbClr val="3A4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8"/>
            <p:cNvSpPr/>
            <p:nvPr/>
          </p:nvSpPr>
          <p:spPr>
            <a:xfrm>
              <a:off x="2163011" y="598265"/>
              <a:ext cx="3986127" cy="3986127"/>
            </a:xfrm>
            <a:prstGeom prst="blockArc">
              <a:avLst>
                <a:gd name="adj1" fmla="val 16200000"/>
                <a:gd name="adj2" fmla="val 0"/>
                <a:gd name="adj3" fmla="val 4644"/>
              </a:avLst>
            </a:prstGeom>
            <a:solidFill>
              <a:srgbClr val="079A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8"/>
            <p:cNvSpPr/>
            <p:nvPr/>
          </p:nvSpPr>
          <p:spPr>
            <a:xfrm>
              <a:off x="3237801" y="1673056"/>
              <a:ext cx="1836546" cy="1836546"/>
            </a:xfrm>
            <a:prstGeom prst="ellipse">
              <a:avLst/>
            </a:prstGeom>
            <a:solidFill>
              <a:srgbClr val="F9A3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8"/>
            <p:cNvSpPr txBox="1"/>
            <p:nvPr/>
          </p:nvSpPr>
          <p:spPr>
            <a:xfrm>
              <a:off x="3289405" y="2000176"/>
              <a:ext cx="1733336" cy="1298634"/>
            </a:xfrm>
            <a:prstGeom prst="rect">
              <a:avLst/>
            </a:prstGeom>
            <a:noFill/>
            <a:ln>
              <a:noFill/>
            </a:ln>
          </p:spPr>
          <p:txBody>
            <a:bodyPr spcFirstLastPara="1" wrap="square" lIns="30475" tIns="30475" rIns="30475" bIns="30475" anchor="ctr" anchorCtr="0">
              <a:noAutofit/>
            </a:bodyPr>
            <a:lstStyle/>
            <a:p>
              <a:pPr lvl="0" algn="ctr">
                <a:lnSpc>
                  <a:spcPct val="90000"/>
                </a:lnSpc>
                <a:buSzPts val="2400"/>
              </a:pPr>
              <a:r>
                <a:rPr lang="en-US" sz="2400" dirty="0" err="1">
                  <a:solidFill>
                    <a:schemeClr val="lt1"/>
                  </a:solidFill>
                </a:rPr>
                <a:t>Modelos</a:t>
              </a:r>
              <a:r>
                <a:rPr lang="en-US" sz="2400" dirty="0">
                  <a:solidFill>
                    <a:schemeClr val="lt1"/>
                  </a:solidFill>
                </a:rPr>
                <a:t> de </a:t>
              </a:r>
              <a:r>
                <a:rPr lang="en-US" sz="2400" dirty="0" err="1">
                  <a:solidFill>
                    <a:schemeClr val="lt1"/>
                  </a:solidFill>
                </a:rPr>
                <a:t>Aprendizagem</a:t>
              </a:r>
              <a:r>
                <a:rPr lang="en-US" sz="2400" dirty="0">
                  <a:solidFill>
                    <a:schemeClr val="lt1"/>
                  </a:solidFill>
                </a:rPr>
                <a:t> 
</a:t>
              </a:r>
              <a:endParaRPr sz="2400" b="0" i="0" u="none" strike="noStrike" cap="none" dirty="0">
                <a:solidFill>
                  <a:schemeClr val="lt1"/>
                </a:solidFill>
                <a:latin typeface="Arial"/>
                <a:ea typeface="Arial"/>
                <a:cs typeface="Arial"/>
                <a:sym typeface="Arial"/>
              </a:endParaRPr>
            </a:p>
          </p:txBody>
        </p:sp>
        <p:sp>
          <p:nvSpPr>
            <p:cNvPr id="138" name="Google Shape;138;p28"/>
            <p:cNvSpPr/>
            <p:nvPr/>
          </p:nvSpPr>
          <p:spPr>
            <a:xfrm>
              <a:off x="3513283" y="1755"/>
              <a:ext cx="1285582" cy="1285582"/>
            </a:xfrm>
            <a:prstGeom prst="ellipse">
              <a:avLst/>
            </a:prstGeom>
            <a:solidFill>
              <a:srgbClr val="079A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8"/>
            <p:cNvSpPr txBox="1"/>
            <p:nvPr/>
          </p:nvSpPr>
          <p:spPr>
            <a:xfrm>
              <a:off x="3701552" y="190024"/>
              <a:ext cx="909044" cy="909044"/>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lt1"/>
                  </a:solidFill>
                </a:rPr>
                <a:t>Misturada</a:t>
              </a:r>
              <a:r>
                <a:rPr lang="en-US" sz="1200" dirty="0">
                  <a:solidFill>
                    <a:schemeClr val="lt1"/>
                  </a:solidFill>
                </a:rPr>
                <a:t>, </a:t>
              </a:r>
              <a:r>
                <a:rPr lang="en-US" sz="1200" dirty="0" err="1">
                  <a:solidFill>
                    <a:schemeClr val="lt1"/>
                  </a:solidFill>
                </a:rPr>
                <a:t>aprendizagem</a:t>
              </a:r>
              <a:r>
                <a:rPr lang="en-US" sz="1200" dirty="0">
                  <a:solidFill>
                    <a:schemeClr val="lt1"/>
                  </a:solidFill>
                </a:rPr>
                <a:t> </a:t>
              </a:r>
              <a:r>
                <a:rPr lang="en-US" sz="1200" dirty="0" err="1">
                  <a:solidFill>
                    <a:schemeClr val="lt1"/>
                  </a:solidFill>
                </a:rPr>
                <a:t>virada</a:t>
              </a:r>
              <a:r>
                <a:rPr lang="en-US" sz="1200" dirty="0">
                  <a:solidFill>
                    <a:schemeClr val="lt1"/>
                  </a:solidFill>
                </a:rPr>
                <a:t> 
</a:t>
              </a:r>
              <a:endParaRPr sz="1200" b="0" i="0" u="none" strike="noStrike" cap="none" dirty="0">
                <a:solidFill>
                  <a:schemeClr val="lt1"/>
                </a:solidFill>
                <a:latin typeface="Arial"/>
                <a:ea typeface="Arial"/>
                <a:cs typeface="Arial"/>
                <a:sym typeface="Arial"/>
              </a:endParaRPr>
            </a:p>
          </p:txBody>
        </p:sp>
        <p:sp>
          <p:nvSpPr>
            <p:cNvPr id="140" name="Google Shape;140;p28"/>
            <p:cNvSpPr/>
            <p:nvPr/>
          </p:nvSpPr>
          <p:spPr>
            <a:xfrm>
              <a:off x="5460066" y="1948538"/>
              <a:ext cx="1285582" cy="1285582"/>
            </a:xfrm>
            <a:prstGeom prst="ellipse">
              <a:avLst/>
            </a:prstGeom>
            <a:solidFill>
              <a:srgbClr val="3A48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txBox="1"/>
            <p:nvPr/>
          </p:nvSpPr>
          <p:spPr>
            <a:xfrm>
              <a:off x="5648335" y="2136807"/>
              <a:ext cx="909044" cy="909044"/>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lt1"/>
                  </a:solidFill>
                </a:rPr>
                <a:t>Instrução</a:t>
              </a:r>
              <a:r>
                <a:rPr lang="en-US" sz="1200" dirty="0">
                  <a:solidFill>
                    <a:schemeClr val="lt1"/>
                  </a:solidFill>
                </a:rPr>
                <a:t> </a:t>
              </a:r>
              <a:r>
                <a:rPr lang="en-US" sz="1200" dirty="0" err="1">
                  <a:solidFill>
                    <a:schemeClr val="lt1"/>
                  </a:solidFill>
                </a:rPr>
                <a:t>presencial</a:t>
              </a:r>
              <a:r>
                <a:rPr lang="en-US" sz="1200" dirty="0">
                  <a:solidFill>
                    <a:schemeClr val="lt1"/>
                  </a:solidFill>
                </a:rPr>
                <a:t> 
</a:t>
              </a:r>
              <a:endParaRPr sz="1200" b="0" i="0" u="none" strike="noStrike" cap="none" dirty="0">
                <a:solidFill>
                  <a:schemeClr val="lt1"/>
                </a:solidFill>
                <a:latin typeface="Arial"/>
                <a:ea typeface="Arial"/>
                <a:cs typeface="Arial"/>
                <a:sym typeface="Arial"/>
              </a:endParaRPr>
            </a:p>
          </p:txBody>
        </p:sp>
        <p:sp>
          <p:nvSpPr>
            <p:cNvPr id="142" name="Google Shape;142;p28"/>
            <p:cNvSpPr/>
            <p:nvPr/>
          </p:nvSpPr>
          <p:spPr>
            <a:xfrm>
              <a:off x="3513283" y="3895320"/>
              <a:ext cx="1285582" cy="1285582"/>
            </a:xfrm>
            <a:prstGeom prst="ellipse">
              <a:avLst/>
            </a:prstGeom>
            <a:solidFill>
              <a:srgbClr val="0356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8"/>
            <p:cNvSpPr txBox="1"/>
            <p:nvPr/>
          </p:nvSpPr>
          <p:spPr>
            <a:xfrm>
              <a:off x="3701552" y="4083589"/>
              <a:ext cx="909044" cy="909044"/>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err="1">
                  <a:solidFill>
                    <a:schemeClr val="lt1"/>
                  </a:solidFill>
                </a:rPr>
                <a:t>Aprendizagem</a:t>
              </a:r>
              <a:r>
                <a:rPr lang="en-US" sz="1200" dirty="0">
                  <a:solidFill>
                    <a:schemeClr val="lt1"/>
                  </a:solidFill>
                </a:rPr>
                <a:t> </a:t>
              </a:r>
              <a:r>
                <a:rPr lang="en-US" sz="1200" dirty="0" err="1">
                  <a:solidFill>
                    <a:schemeClr val="lt1"/>
                  </a:solidFill>
                </a:rPr>
                <a:t>baseada</a:t>
              </a:r>
              <a:r>
                <a:rPr lang="en-US" sz="1200" dirty="0">
                  <a:solidFill>
                    <a:schemeClr val="lt1"/>
                  </a:solidFill>
                </a:rPr>
                <a:t> em </a:t>
              </a:r>
              <a:r>
                <a:rPr lang="en-US" sz="1200" dirty="0" err="1">
                  <a:solidFill>
                    <a:schemeClr val="lt1"/>
                  </a:solidFill>
                </a:rPr>
                <a:t>tecnologia</a:t>
              </a:r>
              <a:r>
                <a:rPr lang="en-US" sz="1200" dirty="0">
                  <a:solidFill>
                    <a:schemeClr val="lt1"/>
                  </a:solidFill>
                </a:rPr>
                <a:t> 
</a:t>
              </a:r>
              <a:endParaRPr sz="1200" b="0" i="0" u="none" strike="noStrike" cap="none" dirty="0">
                <a:solidFill>
                  <a:schemeClr val="lt1"/>
                </a:solidFill>
                <a:latin typeface="Arial"/>
                <a:ea typeface="Arial"/>
                <a:cs typeface="Arial"/>
                <a:sym typeface="Arial"/>
              </a:endParaRPr>
            </a:p>
          </p:txBody>
        </p:sp>
        <p:sp>
          <p:nvSpPr>
            <p:cNvPr id="144" name="Google Shape;144;p28"/>
            <p:cNvSpPr/>
            <p:nvPr/>
          </p:nvSpPr>
          <p:spPr>
            <a:xfrm>
              <a:off x="1566501" y="1948538"/>
              <a:ext cx="1285582" cy="1285582"/>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8"/>
            <p:cNvSpPr txBox="1"/>
            <p:nvPr/>
          </p:nvSpPr>
          <p:spPr>
            <a:xfrm>
              <a:off x="1754770" y="2136807"/>
              <a:ext cx="909044" cy="909044"/>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n-US" sz="1200" dirty="0">
                  <a:solidFill>
                    <a:schemeClr val="lt1"/>
                  </a:solidFill>
                </a:rPr>
                <a:t>Online, </a:t>
              </a:r>
              <a:r>
                <a:rPr lang="en-US" sz="1200" dirty="0" err="1">
                  <a:solidFill>
                    <a:schemeClr val="lt1"/>
                  </a:solidFill>
                </a:rPr>
                <a:t>instrução</a:t>
              </a:r>
              <a:r>
                <a:rPr lang="en-US" sz="1200" dirty="0">
                  <a:solidFill>
                    <a:schemeClr val="lt1"/>
                  </a:solidFill>
                </a:rPr>
                <a:t> </a:t>
              </a:r>
              <a:r>
                <a:rPr lang="en-US" sz="1200" dirty="0" err="1">
                  <a:solidFill>
                    <a:schemeClr val="lt1"/>
                  </a:solidFill>
                </a:rPr>
                <a:t>ao</a:t>
              </a:r>
              <a:r>
                <a:rPr lang="en-US" sz="1200" dirty="0">
                  <a:solidFill>
                    <a:schemeClr val="lt1"/>
                  </a:solidFill>
                </a:rPr>
                <a:t> vivo 
</a:t>
              </a:r>
              <a:endParaRPr sz="12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502498" y="589825"/>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pt-PT" sz="3200" dirty="0"/>
              <a:t>Usar recursos digitais como um "Acelerador de Aprendizagem"</a:t>
            </a:r>
            <a:endParaRPr sz="3200" dirty="0"/>
          </a:p>
        </p:txBody>
      </p:sp>
      <p:sp>
        <p:nvSpPr>
          <p:cNvPr id="163" name="Google Shape;163;p17"/>
          <p:cNvSpPr txBox="1"/>
          <p:nvPr/>
        </p:nvSpPr>
        <p:spPr>
          <a:xfrm>
            <a:off x="502498" y="1503659"/>
            <a:ext cx="11870657" cy="954067"/>
          </a:xfrm>
          <a:prstGeom prst="rect">
            <a:avLst/>
          </a:prstGeom>
          <a:noFill/>
          <a:ln>
            <a:noFill/>
          </a:ln>
        </p:spPr>
        <p:txBody>
          <a:bodyPr spcFirstLastPara="1" wrap="square" lIns="91425" tIns="45700" rIns="91425" bIns="45700" anchor="t" anchorCtr="0">
            <a:spAutoFit/>
          </a:bodyPr>
          <a:lstStyle/>
          <a:p>
            <a:pPr lvl="0">
              <a:buClr>
                <a:schemeClr val="accent1"/>
              </a:buClr>
              <a:buSzPts val="2400"/>
            </a:pPr>
            <a:r>
              <a:rPr lang="pt-PT" sz="2800" dirty="0">
                <a:solidFill>
                  <a:schemeClr val="dk1"/>
                </a:solidFill>
                <a:latin typeface="Calibri" panose="020F0502020204030204" pitchFamily="34" charset="0"/>
                <a:cs typeface="Calibri" panose="020F0502020204030204" pitchFamily="34" charset="0"/>
              </a:rPr>
              <a:t>Seguem-se três abordagens para a utilização de recursos digitais que podem apoiar a efetiva prestação da educação financeira: </a:t>
            </a:r>
            <a:endParaRPr sz="1400" b="0" i="0" u="none" strike="noStrike" cap="none" dirty="0">
              <a:solidFill>
                <a:srgbClr val="000000"/>
              </a:solidFill>
              <a:latin typeface="Arial"/>
              <a:ea typeface="Arial"/>
              <a:cs typeface="Arial"/>
              <a:sym typeface="Arial"/>
            </a:endParaRPr>
          </a:p>
        </p:txBody>
      </p:sp>
      <p:grpSp>
        <p:nvGrpSpPr>
          <p:cNvPr id="164" name="Google Shape;164;p17"/>
          <p:cNvGrpSpPr/>
          <p:nvPr/>
        </p:nvGrpSpPr>
        <p:grpSpPr>
          <a:xfrm>
            <a:off x="709955" y="3340359"/>
            <a:ext cx="11046637" cy="3248655"/>
            <a:chOff x="2320" y="0"/>
            <a:chExt cx="11046637" cy="3248655"/>
          </a:xfrm>
        </p:grpSpPr>
        <p:sp>
          <p:nvSpPr>
            <p:cNvPr id="165" name="Google Shape;165;p17"/>
            <p:cNvSpPr/>
            <p:nvPr/>
          </p:nvSpPr>
          <p:spPr>
            <a:xfrm>
              <a:off x="2320"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txBox="1"/>
            <p:nvPr/>
          </p:nvSpPr>
          <p:spPr>
            <a:xfrm>
              <a:off x="2320" y="1292226"/>
              <a:ext cx="3610012" cy="1292226"/>
            </a:xfrm>
            <a:prstGeom prst="rect">
              <a:avLst/>
            </a:prstGeom>
            <a:noFill/>
            <a:ln>
              <a:noFill/>
            </a:ln>
          </p:spPr>
          <p:txBody>
            <a:bodyPr spcFirstLastPara="1" wrap="square" lIns="135125" tIns="135125" rIns="135125" bIns="135125" anchor="t" anchorCtr="1">
              <a:noAutofit/>
            </a:bodyPr>
            <a:lstStyle/>
            <a:p>
              <a:pPr lvl="0">
                <a:lnSpc>
                  <a:spcPct val="90000"/>
                </a:lnSpc>
                <a:buSzPts val="1900"/>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1) </a:t>
              </a:r>
              <a:r>
                <a:rPr lang="en-US" sz="1900" b="1" dirty="0" err="1">
                  <a:solidFill>
                    <a:schemeClr val="dk1"/>
                  </a:solidFill>
                  <a:latin typeface="Calibri" panose="020F0502020204030204" pitchFamily="34" charset="0"/>
                  <a:cs typeface="Calibri" panose="020F0502020204030204" pitchFamily="34" charset="0"/>
                </a:rPr>
                <a:t>Aprendizagem</a:t>
              </a:r>
              <a:r>
                <a:rPr lang="en-US" sz="1900" b="1" dirty="0">
                  <a:solidFill>
                    <a:schemeClr val="dk1"/>
                  </a:solidFill>
                  <a:latin typeface="Calibri" panose="020F0502020204030204" pitchFamily="34" charset="0"/>
                  <a:cs typeface="Calibri" panose="020F0502020204030204" pitchFamily="34" charset="0"/>
                </a:rPr>
                <a:t> </a:t>
              </a:r>
              <a:r>
                <a:rPr lang="en-US" sz="1900" b="1" dirty="0" err="1">
                  <a:solidFill>
                    <a:schemeClr val="dk1"/>
                  </a:solidFill>
                  <a:latin typeface="Calibri" panose="020F0502020204030204" pitchFamily="34" charset="0"/>
                  <a:cs typeface="Calibri" panose="020F0502020204030204" pitchFamily="34" charset="0"/>
                </a:rPr>
                <a:t>Mista</a:t>
              </a:r>
              <a:r>
                <a:rPr lang="en-US" sz="1900" b="1" dirty="0">
                  <a:solidFill>
                    <a:schemeClr val="dk1"/>
                  </a:solidFill>
                  <a:latin typeface="Calibri" panose="020F0502020204030204" pitchFamily="34" charset="0"/>
                  <a:cs typeface="Calibri" panose="020F0502020204030204" pitchFamily="34" charset="0"/>
                </a:rPr>
                <a:t> </a:t>
              </a:r>
              <a:endParaRPr sz="1900" b="1" i="0" u="none" strike="noStrike" cap="none" dirty="0">
                <a:solidFill>
                  <a:schemeClr val="dk1"/>
                </a:solidFill>
                <a:latin typeface="Calibri" panose="020F0502020204030204" pitchFamily="34" charset="0"/>
                <a:cs typeface="Calibri" panose="020F0502020204030204" pitchFamily="34" charset="0"/>
                <a:sym typeface="Arial"/>
              </a:endParaRPr>
            </a:p>
            <a:p>
              <a:pPr marL="114300" lvl="1" indent="-114300">
                <a:lnSpc>
                  <a:spcPct val="90000"/>
                </a:lnSpc>
                <a:spcBef>
                  <a:spcPts val="665"/>
                </a:spcBef>
                <a:buSzPts val="1500"/>
                <a:buFont typeface="Arial"/>
                <a:buChar char="•"/>
              </a:pPr>
              <a:r>
                <a:rPr lang="pt-PT" sz="2000" dirty="0">
                  <a:solidFill>
                    <a:schemeClr val="dk1"/>
                  </a:solidFill>
                  <a:latin typeface="Calibri" panose="020F0502020204030204" pitchFamily="34" charset="0"/>
                  <a:cs typeface="Calibri" panose="020F0502020204030204" pitchFamily="34" charset="0"/>
                </a:rPr>
                <a:t>Permite que os alunos se envolvam com o material ao seu próprio ritmo.</a:t>
              </a:r>
              <a:endParaRPr sz="200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67" name="Google Shape;167;p17"/>
            <p:cNvSpPr/>
            <p:nvPr/>
          </p:nvSpPr>
          <p:spPr>
            <a:xfrm>
              <a:off x="1269437" y="193833"/>
              <a:ext cx="1075778" cy="1075778"/>
            </a:xfrm>
            <a:prstGeom prst="ellipse">
              <a:avLst/>
            </a:prstGeom>
            <a:blipFill rotWithShape="1">
              <a:blip r:embed="rId3">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3720632"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7"/>
            <p:cNvSpPr txBox="1"/>
            <p:nvPr/>
          </p:nvSpPr>
          <p:spPr>
            <a:xfrm>
              <a:off x="3720632" y="1292226"/>
              <a:ext cx="3610012" cy="1604928"/>
            </a:xfrm>
            <a:prstGeom prst="rect">
              <a:avLst/>
            </a:prstGeom>
            <a:noFill/>
            <a:ln>
              <a:noFill/>
            </a:ln>
          </p:spPr>
          <p:txBody>
            <a:bodyPr spcFirstLastPara="1" wrap="square" lIns="135125" tIns="135125" rIns="135125" bIns="135125" anchor="t" anchorCtr="1">
              <a:noAutofit/>
            </a:bodyPr>
            <a:lstStyle/>
            <a:p>
              <a:pPr lvl="0">
                <a:lnSpc>
                  <a:spcPct val="90000"/>
                </a:lnSpc>
                <a:buSzPts val="1900"/>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2) </a:t>
              </a:r>
              <a:r>
                <a:rPr lang="en-US" sz="1900" b="1" dirty="0" err="1">
                  <a:solidFill>
                    <a:schemeClr val="dk1"/>
                  </a:solidFill>
                  <a:latin typeface="Calibri" panose="020F0502020204030204" pitchFamily="34" charset="0"/>
                  <a:cs typeface="Calibri" panose="020F0502020204030204" pitchFamily="34" charset="0"/>
                </a:rPr>
                <a:t>Personalizado</a:t>
              </a:r>
              <a:endParaRPr lang="en-US" sz="1900" b="1" dirty="0">
                <a:solidFill>
                  <a:schemeClr val="dk1"/>
                </a:solidFill>
                <a:latin typeface="Calibri" panose="020F0502020204030204" pitchFamily="34" charset="0"/>
                <a:cs typeface="Calibri" panose="020F0502020204030204" pitchFamily="34" charset="0"/>
              </a:endParaRPr>
            </a:p>
            <a:p>
              <a:pPr marL="342900" lvl="0" indent="-342900">
                <a:lnSpc>
                  <a:spcPct val="90000"/>
                </a:lnSpc>
                <a:buSzPts val="1900"/>
                <a:buFont typeface="Arial" panose="020B0604020202020204" pitchFamily="34" charset="0"/>
                <a:buChar char="•"/>
              </a:pPr>
              <a:r>
                <a:rPr lang="pt-PT" sz="2000" dirty="0">
                  <a:solidFill>
                    <a:schemeClr val="dk1"/>
                  </a:solidFill>
                  <a:latin typeface="Calibri" panose="020F0502020204030204" pitchFamily="34" charset="0"/>
                  <a:cs typeface="Calibri" panose="020F0502020204030204" pitchFamily="34" charset="0"/>
                </a:rPr>
                <a:t>Ao compreender as necessidades de cada aluno, pode direcionar as áreas que requerem foco. 
</a:t>
              </a:r>
              <a:endParaRPr sz="2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70" name="Google Shape;170;p17"/>
            <p:cNvSpPr/>
            <p:nvPr/>
          </p:nvSpPr>
          <p:spPr>
            <a:xfrm>
              <a:off x="4987749" y="193833"/>
              <a:ext cx="1075778" cy="1075778"/>
            </a:xfrm>
            <a:prstGeom prst="ellipse">
              <a:avLst/>
            </a:prstGeom>
            <a:blipFill rotWithShape="1">
              <a:blip r:embed="rId4">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7"/>
            <p:cNvSpPr/>
            <p:nvPr/>
          </p:nvSpPr>
          <p:spPr>
            <a:xfrm>
              <a:off x="7438945"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7"/>
            <p:cNvSpPr txBox="1"/>
            <p:nvPr/>
          </p:nvSpPr>
          <p:spPr>
            <a:xfrm>
              <a:off x="7438945" y="1292225"/>
              <a:ext cx="3610012" cy="1604929"/>
            </a:xfrm>
            <a:prstGeom prst="rect">
              <a:avLst/>
            </a:prstGeom>
            <a:noFill/>
            <a:ln>
              <a:noFill/>
            </a:ln>
          </p:spPr>
          <p:txBody>
            <a:bodyPr spcFirstLastPara="1" wrap="square" lIns="135125" tIns="135125" rIns="135125" bIns="135125" anchor="t" anchorCtr="1">
              <a:noAutofit/>
            </a:bodyPr>
            <a:lstStyle/>
            <a:p>
              <a:pPr lvl="0">
                <a:lnSpc>
                  <a:spcPct val="90000"/>
                </a:lnSpc>
                <a:buSzPts val="1900"/>
              </a:pPr>
              <a:r>
                <a:rPr lang="en-US" sz="1900" b="1" i="0" u="none" strike="noStrike" cap="none" dirty="0">
                  <a:solidFill>
                    <a:schemeClr val="dk1"/>
                  </a:solidFill>
                  <a:latin typeface="Calibri" panose="020F0502020204030204" pitchFamily="34" charset="0"/>
                  <a:cs typeface="Calibri" panose="020F0502020204030204" pitchFamily="34" charset="0"/>
                  <a:sym typeface="Arial"/>
                </a:rPr>
                <a:t>3) </a:t>
              </a:r>
              <a:r>
                <a:rPr lang="en-US" sz="1900" b="1" dirty="0" err="1">
                  <a:solidFill>
                    <a:schemeClr val="dk1"/>
                  </a:solidFill>
                  <a:latin typeface="Calibri" panose="020F0502020204030204" pitchFamily="34" charset="0"/>
                  <a:cs typeface="Calibri" panose="020F0502020204030204" pitchFamily="34" charset="0"/>
                </a:rPr>
                <a:t>Colaboração</a:t>
              </a:r>
              <a:endParaRPr lang="en-US" sz="1900" b="1" dirty="0">
                <a:solidFill>
                  <a:schemeClr val="dk1"/>
                </a:solidFill>
                <a:latin typeface="Calibri" panose="020F0502020204030204" pitchFamily="34" charset="0"/>
                <a:cs typeface="Calibri" panose="020F0502020204030204" pitchFamily="34" charset="0"/>
              </a:endParaRPr>
            </a:p>
            <a:p>
              <a:pPr marL="342900" lvl="0" indent="-342900">
                <a:lnSpc>
                  <a:spcPct val="90000"/>
                </a:lnSpc>
                <a:buSzPts val="1900"/>
                <a:buFont typeface="Arial" panose="020B0604020202020204" pitchFamily="34" charset="0"/>
                <a:buChar char="•"/>
              </a:pPr>
              <a:r>
                <a:rPr lang="pt-PT" sz="2000" dirty="0">
                  <a:solidFill>
                    <a:schemeClr val="dk1"/>
                  </a:solidFill>
                  <a:latin typeface="Calibri" panose="020F0502020204030204" pitchFamily="34" charset="0"/>
                  <a:cs typeface="Calibri" panose="020F0502020204030204" pitchFamily="34" charset="0"/>
                </a:rPr>
                <a:t>Desenvolvimento de pensamento de alto nível, comunicação, autogestão e capacidades de liderança.
</a:t>
              </a:r>
              <a:endParaRPr sz="2000" b="0" i="0" u="none" strike="noStrike" cap="none" dirty="0">
                <a:solidFill>
                  <a:schemeClr val="lt1"/>
                </a:solidFill>
                <a:latin typeface="Calibri" panose="020F0502020204030204" pitchFamily="34" charset="0"/>
                <a:cs typeface="Calibri" panose="020F0502020204030204" pitchFamily="34" charset="0"/>
                <a:sym typeface="Arial"/>
              </a:endParaRPr>
            </a:p>
          </p:txBody>
        </p:sp>
        <p:sp>
          <p:nvSpPr>
            <p:cNvPr id="173" name="Google Shape;173;p17"/>
            <p:cNvSpPr/>
            <p:nvPr/>
          </p:nvSpPr>
          <p:spPr>
            <a:xfrm>
              <a:off x="8706062" y="193833"/>
              <a:ext cx="1075778" cy="1075778"/>
            </a:xfrm>
            <a:prstGeom prst="ellipse">
              <a:avLst/>
            </a:prstGeom>
            <a:blipFill rotWithShape="1">
              <a:blip r:embed="rId5">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7"/>
            <p:cNvSpPr/>
            <p:nvPr/>
          </p:nvSpPr>
          <p:spPr>
            <a:xfrm>
              <a:off x="442051" y="2764071"/>
              <a:ext cx="10167175" cy="484584"/>
            </a:xfrm>
            <a:prstGeom prst="leftRightArrow">
              <a:avLst>
                <a:gd name="adj1" fmla="val 50000"/>
                <a:gd name="adj2" fmla="val 50000"/>
              </a:avLst>
            </a:prstGeom>
            <a:solidFill>
              <a:srgbClr val="FBCD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1181</Words>
  <Application>Microsoft Office PowerPoint</Application>
  <PresentationFormat>Personalizados</PresentationFormat>
  <Paragraphs>149</Paragraphs>
  <Slides>22</Slides>
  <Notes>20</Notes>
  <HiddenSlides>0</HiddenSlides>
  <MMClips>0</MMClips>
  <ScaleCrop>false</ScaleCrop>
  <HeadingPairs>
    <vt:vector size="6" baseType="variant">
      <vt:variant>
        <vt:lpstr>Tipos de letra usados</vt:lpstr>
      </vt:variant>
      <vt:variant>
        <vt:i4>5</vt:i4>
      </vt:variant>
      <vt:variant>
        <vt:lpstr>Tema</vt:lpstr>
      </vt:variant>
      <vt:variant>
        <vt:i4>2</vt:i4>
      </vt:variant>
      <vt:variant>
        <vt:lpstr>Títulos dos diapositivos</vt:lpstr>
      </vt:variant>
      <vt:variant>
        <vt:i4>22</vt:i4>
      </vt:variant>
    </vt:vector>
  </HeadingPairs>
  <TitlesOfParts>
    <vt:vector size="29" baseType="lpstr">
      <vt:lpstr>Arial</vt:lpstr>
      <vt:lpstr>Noto Sans Symbols</vt:lpstr>
      <vt:lpstr>Calibri</vt:lpstr>
      <vt:lpstr>Open Sans</vt:lpstr>
      <vt:lpstr>Helvetica Neue</vt:lpstr>
      <vt:lpstr>CARDET Course template</vt:lpstr>
      <vt:lpstr>CARDET Course template</vt:lpstr>
      <vt:lpstr> Literacia Financeira para Famílias
</vt:lpstr>
      <vt:lpstr>Resultados da Aprendizagem: Criar e utilizar recursos digitais </vt:lpstr>
      <vt:lpstr>    Módulo 2  Plano Visual para a sessão</vt:lpstr>
      <vt:lpstr>Atividade M6.1   Quebra-gelo  Desenhe como se sente!   </vt:lpstr>
      <vt:lpstr>Atividade M6.2  Utilização de recursos digitais </vt:lpstr>
      <vt:lpstr>Criação de recursos digitais, por exemplo, um Quiz (questionário)</vt:lpstr>
      <vt:lpstr>Criação de Recursos Digitais, por exemplo, um vídeo </vt:lpstr>
      <vt:lpstr>Modelos de aprendizagem digital motivacional </vt:lpstr>
      <vt:lpstr>Usar recursos digitais como um "Acelerador de Aprendizagem"</vt:lpstr>
      <vt:lpstr>Benefícios da aprendizagem digital:</vt:lpstr>
      <vt:lpstr>Desafios associados à utilização de recursos digitais </vt:lpstr>
      <vt:lpstr>Atividade M6.3   Desafios associados aos recursos digitais </vt:lpstr>
      <vt:lpstr>Desafios associados aos recursos digitais</vt:lpstr>
      <vt:lpstr>Atividade M6.4  Recursos de aprendizagem digital – Introdução de uma sala de fuga </vt:lpstr>
      <vt:lpstr>Apresentação do PowerPoint</vt:lpstr>
      <vt:lpstr>Criação da sua própria Sala de Fuga Digital </vt:lpstr>
      <vt:lpstr>Atividade M6.5  Criação da sua própria Sala de Fuga Digital  </vt:lpstr>
      <vt:lpstr>Atividade M6.6    Ver a app do Money Matters </vt:lpstr>
      <vt:lpstr>Como pode usar os recursos digitais dos assuntos monetários? </vt:lpstr>
      <vt:lpstr>Considerações</vt:lpstr>
      <vt:lpstr>Tarefas de autoestudo: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 for Families</dc:title>
  <dc:creator>FIPL05</dc:creator>
  <cp:lastModifiedBy>Rightchallenge Associação</cp:lastModifiedBy>
  <cp:revision>38</cp:revision>
  <dcterms:modified xsi:type="dcterms:W3CDTF">2022-07-05T17:02:06Z</dcterms:modified>
</cp:coreProperties>
</file>