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8" r:id="rId4"/>
    <p:sldId id="295" r:id="rId5"/>
    <p:sldId id="259" r:id="rId6"/>
    <p:sldId id="266" r:id="rId7"/>
    <p:sldId id="281" r:id="rId8"/>
    <p:sldId id="282" r:id="rId9"/>
    <p:sldId id="264" r:id="rId10"/>
    <p:sldId id="265" r:id="rId11"/>
    <p:sldId id="267" r:id="rId12"/>
    <p:sldId id="269" r:id="rId13"/>
    <p:sldId id="270" r:id="rId14"/>
    <p:sldId id="271" r:id="rId15"/>
    <p:sldId id="274" r:id="rId16"/>
    <p:sldId id="276" r:id="rId17"/>
    <p:sldId id="280" r:id="rId18"/>
    <p:sldId id="283" r:id="rId19"/>
    <p:sldId id="287" r:id="rId20"/>
    <p:sldId id="284" r:id="rId21"/>
    <p:sldId id="285" r:id="rId22"/>
    <p:sldId id="314" r:id="rId23"/>
    <p:sldId id="286"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SqkGYvb3jpDa8VK34OuOCFgTC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74" autoAdjust="0"/>
    <p:restoredTop sz="94694"/>
  </p:normalViewPr>
  <p:slideViewPr>
    <p:cSldViewPr snapToGrid="0">
      <p:cViewPr varScale="1">
        <p:scale>
          <a:sx n="74" d="100"/>
          <a:sy n="74" d="100"/>
        </p:scale>
        <p:origin x="250"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8" Type="http://customschemas.google.com/relationships/presentationmetadata" Target="meta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30: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9: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3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35: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2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Delete </a:t>
            </a:r>
            <a:endParaRPr/>
          </a:p>
        </p:txBody>
      </p:sp>
      <p:sp>
        <p:nvSpPr>
          <p:cNvPr id="387" name="Google Shape;387;p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 name="Google Shape;85;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f8f86123c2_0_229:notes"/>
          <p:cNvSpPr>
            <a:spLocks noGrp="1" noRot="1" noChangeAspect="1"/>
          </p:cNvSpPr>
          <p:nvPr>
            <p:ph type="sldImg" idx="2"/>
          </p:nvPr>
        </p:nvSpPr>
        <p:spPr>
          <a:xfrm>
            <a:off x="688975" y="1143000"/>
            <a:ext cx="54800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f8f86123c2_0_229:notes"/>
          <p:cNvSpPr txBox="1">
            <a:spLocks noGrp="1"/>
          </p:cNvSpPr>
          <p:nvPr>
            <p:ph type="body" idx="1"/>
          </p:nvPr>
        </p:nvSpPr>
        <p:spPr>
          <a:xfrm>
            <a:off x="685800" y="4400550"/>
            <a:ext cx="5486400" cy="3600300"/>
          </a:xfrm>
          <a:prstGeom prst="rect">
            <a:avLst/>
          </a:prstGeom>
          <a:noFill/>
          <a:ln>
            <a:noFill/>
          </a:ln>
        </p:spPr>
        <p:txBody>
          <a:bodyPr spcFirstLastPara="1" wrap="square" lIns="91250" tIns="45625" rIns="91250" bIns="45625" anchor="t" anchorCtr="0">
            <a:noAutofit/>
          </a:bodyPr>
          <a:lstStyle/>
          <a:p>
            <a:pPr marL="0" lvl="0" indent="0" algn="l" rtl="0">
              <a:lnSpc>
                <a:spcPct val="100000"/>
              </a:lnSpc>
              <a:spcBef>
                <a:spcPts val="0"/>
              </a:spcBef>
              <a:spcAft>
                <a:spcPts val="0"/>
              </a:spcAft>
              <a:buSzPts val="1400"/>
              <a:buNone/>
            </a:pPr>
            <a:endParaRPr/>
          </a:p>
        </p:txBody>
      </p:sp>
      <p:sp>
        <p:nvSpPr>
          <p:cNvPr id="405" name="Google Shape;405;gf8f86123c2_0_229:notes"/>
          <p:cNvSpPr txBox="1">
            <a:spLocks noGrp="1"/>
          </p:cNvSpPr>
          <p:nvPr>
            <p:ph type="sldNum" idx="12"/>
          </p:nvPr>
        </p:nvSpPr>
        <p:spPr>
          <a:xfrm>
            <a:off x="3884613" y="8685214"/>
            <a:ext cx="2971800" cy="458700"/>
          </a:xfrm>
          <a:prstGeom prst="rect">
            <a:avLst/>
          </a:prstGeom>
          <a:noFill/>
          <a:ln>
            <a:noFill/>
          </a:ln>
        </p:spPr>
        <p:txBody>
          <a:bodyPr spcFirstLastPara="1" wrap="square" lIns="91250" tIns="45625" rIns="91250" bIns="45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3: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2: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36: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8: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7:notes"/>
          <p:cNvSpPr>
            <a:spLocks noGrp="1" noRot="1" noChangeAspect="1"/>
          </p:cNvSpPr>
          <p:nvPr>
            <p:ph type="sldImg" idx="2"/>
          </p:nvPr>
        </p:nvSpPr>
        <p:spPr>
          <a:xfrm>
            <a:off x="384175" y="685800"/>
            <a:ext cx="60896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ubtitle Content - 2col">
  <p:cSld name="2_Title Subtitle Content - 2col">
    <p:spTree>
      <p:nvGrpSpPr>
        <p:cNvPr id="1" name="Shape 23"/>
        <p:cNvGrpSpPr/>
        <p:nvPr/>
      </p:nvGrpSpPr>
      <p:grpSpPr>
        <a:xfrm>
          <a:off x="0" y="0"/>
          <a:ext cx="0" cy="0"/>
          <a:chOff x="0" y="0"/>
          <a:chExt cx="0" cy="0"/>
        </a:xfrm>
      </p:grpSpPr>
      <p:sp>
        <p:nvSpPr>
          <p:cNvPr id="24" name="Google Shape;24;p45"/>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rmAutofit/>
          </a:bodyPr>
          <a:lstStyle>
            <a:lvl1pPr marL="457200" lvl="0" indent="-228600" algn="just">
              <a:lnSpc>
                <a:spcPct val="100000"/>
              </a:lnSpc>
              <a:spcBef>
                <a:spcPts val="0"/>
              </a:spcBef>
              <a:spcAft>
                <a:spcPts val="0"/>
              </a:spcAft>
              <a:buSzPts val="2100"/>
              <a:buNone/>
              <a:defRPr sz="2188">
                <a:solidFill>
                  <a:schemeClr val="lt2"/>
                </a:solidFill>
                <a:latin typeface="Arial"/>
                <a:ea typeface="Arial"/>
                <a:cs typeface="Arial"/>
                <a:sym typeface="Arial"/>
              </a:defRPr>
            </a:lvl1pPr>
            <a:lvl2pPr marL="914400" lvl="1"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2pPr>
            <a:lvl3pPr marL="1371600" lvl="2" indent="-361950" algn="just">
              <a:lnSpc>
                <a:spcPct val="100000"/>
              </a:lnSpc>
              <a:spcBef>
                <a:spcPts val="600"/>
              </a:spcBef>
              <a:spcAft>
                <a:spcPts val="0"/>
              </a:spcAft>
              <a:buSzPts val="2100"/>
              <a:buChar char="•"/>
              <a:defRPr>
                <a:solidFill>
                  <a:schemeClr val="lt2"/>
                </a:solidFill>
                <a:latin typeface="Arial"/>
                <a:ea typeface="Arial"/>
                <a:cs typeface="Arial"/>
                <a:sym typeface="Arial"/>
              </a:defRPr>
            </a:lvl3pPr>
            <a:lvl4pPr marL="1828800" lvl="3"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4pPr>
            <a:lvl5pPr marL="2286000" lvl="4" indent="-361950" algn="just">
              <a:lnSpc>
                <a:spcPct val="100000"/>
              </a:lnSpc>
              <a:spcBef>
                <a:spcPts val="600"/>
              </a:spcBef>
              <a:spcAft>
                <a:spcPts val="0"/>
              </a:spcAft>
              <a:buSzPts val="2100"/>
              <a:buChar char="•"/>
              <a:defRPr sz="2188">
                <a:solidFill>
                  <a:schemeClr val="lt2"/>
                </a:solidFill>
                <a:latin typeface="Arial"/>
                <a:ea typeface="Arial"/>
                <a:cs typeface="Arial"/>
                <a:sym typeface="Arial"/>
              </a:defRPr>
            </a:lvl5pPr>
            <a:lvl6pPr marL="2743200" lvl="5" indent="-361950" algn="just">
              <a:lnSpc>
                <a:spcPct val="142857"/>
              </a:lnSpc>
              <a:spcBef>
                <a:spcPts val="600"/>
              </a:spcBef>
              <a:spcAft>
                <a:spcPts val="0"/>
              </a:spcAft>
              <a:buSzPts val="2100"/>
              <a:buChar char="•"/>
              <a:defRPr/>
            </a:lvl6pPr>
            <a:lvl7pPr marL="3200400" lvl="6" indent="-361950" algn="just">
              <a:lnSpc>
                <a:spcPct val="142857"/>
              </a:lnSpc>
              <a:spcBef>
                <a:spcPts val="600"/>
              </a:spcBef>
              <a:spcAft>
                <a:spcPts val="0"/>
              </a:spcAft>
              <a:buSzPts val="2100"/>
              <a:buChar char="•"/>
              <a:defRPr/>
            </a:lvl7pPr>
            <a:lvl8pPr marL="3657600" lvl="7" indent="-361950" algn="just">
              <a:lnSpc>
                <a:spcPct val="142857"/>
              </a:lnSpc>
              <a:spcBef>
                <a:spcPts val="600"/>
              </a:spcBef>
              <a:spcAft>
                <a:spcPts val="0"/>
              </a:spcAft>
              <a:buSzPts val="2100"/>
              <a:buChar char="•"/>
              <a:defRPr/>
            </a:lvl8pPr>
            <a:lvl9pPr marL="4114800" lvl="8" indent="-361950" algn="just">
              <a:lnSpc>
                <a:spcPct val="142857"/>
              </a:lnSpc>
              <a:spcBef>
                <a:spcPts val="600"/>
              </a:spcBef>
              <a:spcAft>
                <a:spcPts val="0"/>
              </a:spcAft>
              <a:buSzPts val="2100"/>
              <a:buChar char="•"/>
              <a:defRPr/>
            </a:lvl9pPr>
          </a:lstStyle>
          <a:p>
            <a:endParaRPr/>
          </a:p>
        </p:txBody>
      </p:sp>
      <p:sp>
        <p:nvSpPr>
          <p:cNvPr id="25" name="Google Shape;25;p4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SzPts val="2800"/>
              <a:buNone/>
              <a:defRPr/>
            </a:lvl1pPr>
            <a:lvl2pPr lvl="1" algn="l">
              <a:lnSpc>
                <a:spcPct val="90000"/>
              </a:lnSpc>
              <a:spcBef>
                <a:spcPts val="0"/>
              </a:spcBef>
              <a:spcAft>
                <a:spcPts val="0"/>
              </a:spcAft>
              <a:buSzPts val="2800"/>
              <a:buNone/>
              <a:defRPr/>
            </a:lvl2pPr>
            <a:lvl3pPr lvl="2" algn="l">
              <a:lnSpc>
                <a:spcPct val="90000"/>
              </a:lnSpc>
              <a:spcBef>
                <a:spcPts val="0"/>
              </a:spcBef>
              <a:spcAft>
                <a:spcPts val="0"/>
              </a:spcAft>
              <a:buSzPts val="2800"/>
              <a:buNone/>
              <a:defRPr/>
            </a:lvl3pPr>
            <a:lvl4pPr lvl="3" algn="l">
              <a:lnSpc>
                <a:spcPct val="90000"/>
              </a:lnSpc>
              <a:spcBef>
                <a:spcPts val="0"/>
              </a:spcBef>
              <a:spcAft>
                <a:spcPts val="0"/>
              </a:spcAft>
              <a:buSzPts val="2800"/>
              <a:buNone/>
              <a:defRPr/>
            </a:lvl4pPr>
            <a:lvl5pPr lvl="4" algn="l">
              <a:lnSpc>
                <a:spcPct val="90000"/>
              </a:lnSpc>
              <a:spcBef>
                <a:spcPts val="0"/>
              </a:spcBef>
              <a:spcAft>
                <a:spcPts val="0"/>
              </a:spcAft>
              <a:buSzPts val="2800"/>
              <a:buNone/>
              <a:defRPr/>
            </a:lvl5pPr>
            <a:lvl6pPr lvl="5" algn="l">
              <a:lnSpc>
                <a:spcPct val="90000"/>
              </a:lnSpc>
              <a:spcBef>
                <a:spcPts val="0"/>
              </a:spcBef>
              <a:spcAft>
                <a:spcPts val="0"/>
              </a:spcAft>
              <a:buSzPts val="2800"/>
              <a:buNone/>
              <a:defRPr/>
            </a:lvl6pPr>
            <a:lvl7pPr lvl="6" algn="l">
              <a:lnSpc>
                <a:spcPct val="90000"/>
              </a:lnSpc>
              <a:spcBef>
                <a:spcPts val="0"/>
              </a:spcBef>
              <a:spcAft>
                <a:spcPts val="0"/>
              </a:spcAft>
              <a:buSzPts val="2800"/>
              <a:buNone/>
              <a:defRPr/>
            </a:lvl7pPr>
            <a:lvl8pPr lvl="7" algn="l">
              <a:lnSpc>
                <a:spcPct val="90000"/>
              </a:lnSpc>
              <a:spcBef>
                <a:spcPts val="0"/>
              </a:spcBef>
              <a:spcAft>
                <a:spcPts val="0"/>
              </a:spcAft>
              <a:buSzPts val="2800"/>
              <a:buNone/>
              <a:defRPr/>
            </a:lvl8pPr>
            <a:lvl9pPr lvl="8" algn="l">
              <a:lnSpc>
                <a:spcPct val="9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0"/>
        <p:cNvGrpSpPr/>
        <p:nvPr/>
      </p:nvGrpSpPr>
      <p:grpSpPr>
        <a:xfrm>
          <a:off x="0" y="0"/>
          <a:ext cx="0" cy="0"/>
          <a:chOff x="0" y="0"/>
          <a:chExt cx="0" cy="0"/>
        </a:xfrm>
      </p:grpSpPr>
      <p:sp>
        <p:nvSpPr>
          <p:cNvPr id="41" name="Google Shape;41;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2" name="Google Shape;42;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3" name="Google Shape;43;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4"/>
        <p:cNvGrpSpPr/>
        <p:nvPr/>
      </p:nvGrpSpPr>
      <p:grpSpPr>
        <a:xfrm>
          <a:off x="0" y="0"/>
          <a:ext cx="0" cy="0"/>
          <a:chOff x="0" y="0"/>
          <a:chExt cx="0" cy="0"/>
        </a:xfrm>
      </p:grpSpPr>
      <p:sp>
        <p:nvSpPr>
          <p:cNvPr id="45" name="Google Shape;45;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6" name="Google Shape;46;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7" name="Google Shape;47;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8" name="Google Shape;48;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22"/>
          <p:cNvSpPr txBox="1">
            <a:spLocks noGrp="1"/>
          </p:cNvSpPr>
          <p:nvPr>
            <p:ph type="ctrTitle"/>
          </p:nvPr>
        </p:nvSpPr>
        <p:spPr>
          <a:xfrm>
            <a:off x="1666875" y="1228364"/>
            <a:ext cx="10001250" cy="2613096"/>
          </a:xfrm>
          <a:prstGeom prst="rect">
            <a:avLst/>
          </a:prstGeom>
          <a:noFill/>
          <a:ln>
            <a:noFill/>
          </a:ln>
        </p:spPr>
        <p:txBody>
          <a:bodyPr spcFirstLastPara="1" wrap="square" lIns="72000" tIns="45700" rIns="72000" bIns="45700" anchor="b" anchorCtr="0">
            <a:normAutofit/>
          </a:bodyPr>
          <a:lstStyle>
            <a:lvl1pPr lvl="0" algn="ctr">
              <a:lnSpc>
                <a:spcPct val="90000"/>
              </a:lnSpc>
              <a:spcBef>
                <a:spcPts val="0"/>
              </a:spcBef>
              <a:spcAft>
                <a:spcPts val="0"/>
              </a:spcAft>
              <a:buClr>
                <a:schemeClr val="accent2"/>
              </a:buClr>
              <a:buSzPts val="6563"/>
              <a:buFont typeface="Calibri"/>
              <a:buNone/>
              <a:defRPr sz="656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subTitle" idx="1"/>
          </p:nvPr>
        </p:nvSpPr>
        <p:spPr>
          <a:xfrm>
            <a:off x="1666875" y="3942230"/>
            <a:ext cx="10001250" cy="181214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94"/>
              </a:spcBef>
              <a:spcAft>
                <a:spcPts val="0"/>
              </a:spcAft>
              <a:buClr>
                <a:schemeClr val="lt2"/>
              </a:buClr>
              <a:buSzPts val="2625"/>
              <a:buFont typeface="Arial"/>
              <a:buNone/>
              <a:defRPr sz="2625" b="0" i="0" u="none" strike="noStrike" cap="none">
                <a:solidFill>
                  <a:schemeClr val="lt2"/>
                </a:solidFill>
                <a:latin typeface="Calibri"/>
                <a:ea typeface="Calibri"/>
                <a:cs typeface="Calibri"/>
                <a:sym typeface="Calibri"/>
              </a:defRPr>
            </a:lvl1pPr>
            <a:lvl2pPr marR="0" lvl="1" algn="ctr" rtl="0">
              <a:lnSpc>
                <a:spcPct val="90000"/>
              </a:lnSpc>
              <a:spcBef>
                <a:spcPts val="547"/>
              </a:spcBef>
              <a:spcAft>
                <a:spcPts val="0"/>
              </a:spcAft>
              <a:buClr>
                <a:schemeClr val="dk1"/>
              </a:buClr>
              <a:buSzPts val="2188"/>
              <a:buFont typeface="Arial"/>
              <a:buNone/>
              <a:defRPr sz="2188" b="0" i="0" u="none" strike="noStrike" cap="none">
                <a:solidFill>
                  <a:schemeClr val="dk1"/>
                </a:solidFill>
                <a:latin typeface="Calibri"/>
                <a:ea typeface="Calibri"/>
                <a:cs typeface="Calibri"/>
                <a:sym typeface="Calibri"/>
              </a:defRPr>
            </a:lvl2pPr>
            <a:lvl3pPr marR="0" lvl="2" algn="ctr" rtl="0">
              <a:lnSpc>
                <a:spcPct val="90000"/>
              </a:lnSpc>
              <a:spcBef>
                <a:spcPts val="547"/>
              </a:spcBef>
              <a:spcAft>
                <a:spcPts val="0"/>
              </a:spcAft>
              <a:buClr>
                <a:schemeClr val="dk1"/>
              </a:buClr>
              <a:buSzPts val="1969"/>
              <a:buFont typeface="Arial"/>
              <a:buNone/>
              <a:defRPr sz="1969" b="0" i="0" u="none" strike="noStrike" cap="none">
                <a:solidFill>
                  <a:schemeClr val="dk1"/>
                </a:solidFill>
                <a:latin typeface="Calibri"/>
                <a:ea typeface="Calibri"/>
                <a:cs typeface="Calibri"/>
                <a:sym typeface="Calibri"/>
              </a:defRPr>
            </a:lvl3pPr>
            <a:lvl4pPr marR="0" lvl="3"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4pPr>
            <a:lvl5pPr marR="0" lvl="4"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5pPr>
            <a:lvl6pPr marR="0" lvl="5"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6pPr>
            <a:lvl7pPr marR="0" lvl="6"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7pPr>
            <a:lvl8pPr marR="0" lvl="7"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8pPr>
            <a:lvl9pPr marR="0" lvl="8" algn="ctr" rtl="0">
              <a:lnSpc>
                <a:spcPct val="90000"/>
              </a:lnSpc>
              <a:spcBef>
                <a:spcPts val="547"/>
              </a:spcBef>
              <a:spcAft>
                <a:spcPts val="0"/>
              </a:spcAft>
              <a:buClr>
                <a:schemeClr val="dk1"/>
              </a:buClr>
              <a:buSzPts val="1750"/>
              <a:buFont typeface="Arial"/>
              <a:buNone/>
              <a:defRPr sz="1750" b="0" i="0" u="none" strike="noStrike" cap="none">
                <a:solidFill>
                  <a:schemeClr val="dk1"/>
                </a:solidFill>
                <a:latin typeface="Calibri"/>
                <a:ea typeface="Calibri"/>
                <a:cs typeface="Calibri"/>
                <a:sym typeface="Calibri"/>
              </a:defRPr>
            </a:lvl9pPr>
          </a:lstStyle>
          <a:p>
            <a:endParaRPr/>
          </a:p>
        </p:txBody>
      </p:sp>
      <p:sp>
        <p:nvSpPr>
          <p:cNvPr id="24" name="Google Shape;24;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5" name="Google Shape;25;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26" name="Google Shape;26;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969" b="0" i="0" u="none" strike="noStrike" cap="none">
                <a:solidFill>
                  <a:schemeClr val="dk1"/>
                </a:solidFill>
                <a:latin typeface="Calibri"/>
                <a:ea typeface="Calibri"/>
                <a:cs typeface="Calibri"/>
                <a:sym typeface="Calibri"/>
              </a:defRPr>
            </a:lvl1pPr>
            <a:lvl2pPr marL="0" marR="0" lvl="1" indent="0" algn="l" rtl="0">
              <a:spcBef>
                <a:spcPts val="0"/>
              </a:spcBef>
              <a:buNone/>
              <a:defRPr sz="1969" b="0" i="0" u="none" strike="noStrike" cap="none">
                <a:solidFill>
                  <a:schemeClr val="dk1"/>
                </a:solidFill>
                <a:latin typeface="Calibri"/>
                <a:ea typeface="Calibri"/>
                <a:cs typeface="Calibri"/>
                <a:sym typeface="Calibri"/>
              </a:defRPr>
            </a:lvl2pPr>
            <a:lvl3pPr marL="0" marR="0" lvl="2" indent="0" algn="l" rtl="0">
              <a:spcBef>
                <a:spcPts val="0"/>
              </a:spcBef>
              <a:buNone/>
              <a:defRPr sz="1969" b="0" i="0" u="none" strike="noStrike" cap="none">
                <a:solidFill>
                  <a:schemeClr val="dk1"/>
                </a:solidFill>
                <a:latin typeface="Calibri"/>
                <a:ea typeface="Calibri"/>
                <a:cs typeface="Calibri"/>
                <a:sym typeface="Calibri"/>
              </a:defRPr>
            </a:lvl3pPr>
            <a:lvl4pPr marL="0" marR="0" lvl="3" indent="0" algn="l" rtl="0">
              <a:spcBef>
                <a:spcPts val="0"/>
              </a:spcBef>
              <a:buNone/>
              <a:defRPr sz="1969" b="0" i="0" u="none" strike="noStrike" cap="none">
                <a:solidFill>
                  <a:schemeClr val="dk1"/>
                </a:solidFill>
                <a:latin typeface="Calibri"/>
                <a:ea typeface="Calibri"/>
                <a:cs typeface="Calibri"/>
                <a:sym typeface="Calibri"/>
              </a:defRPr>
            </a:lvl4pPr>
            <a:lvl5pPr marL="0" marR="0" lvl="4" indent="0" algn="l" rtl="0">
              <a:spcBef>
                <a:spcPts val="0"/>
              </a:spcBef>
              <a:buNone/>
              <a:defRPr sz="1969" b="0" i="0" u="none" strike="noStrike" cap="none">
                <a:solidFill>
                  <a:schemeClr val="dk1"/>
                </a:solidFill>
                <a:latin typeface="Calibri"/>
                <a:ea typeface="Calibri"/>
                <a:cs typeface="Calibri"/>
                <a:sym typeface="Calibri"/>
              </a:defRPr>
            </a:lvl5pPr>
            <a:lvl6pPr marL="0" marR="0" lvl="5" indent="0" algn="l" rtl="0">
              <a:spcBef>
                <a:spcPts val="0"/>
              </a:spcBef>
              <a:buNone/>
              <a:defRPr sz="1969" b="0" i="0" u="none" strike="noStrike" cap="none">
                <a:solidFill>
                  <a:schemeClr val="dk1"/>
                </a:solidFill>
                <a:latin typeface="Calibri"/>
                <a:ea typeface="Calibri"/>
                <a:cs typeface="Calibri"/>
                <a:sym typeface="Calibri"/>
              </a:defRPr>
            </a:lvl6pPr>
            <a:lvl7pPr marL="0" marR="0" lvl="6" indent="0" algn="l" rtl="0">
              <a:spcBef>
                <a:spcPts val="0"/>
              </a:spcBef>
              <a:buNone/>
              <a:defRPr sz="1969" b="0" i="0" u="none" strike="noStrike" cap="none">
                <a:solidFill>
                  <a:schemeClr val="dk1"/>
                </a:solidFill>
                <a:latin typeface="Calibri"/>
                <a:ea typeface="Calibri"/>
                <a:cs typeface="Calibri"/>
                <a:sym typeface="Calibri"/>
              </a:defRPr>
            </a:lvl7pPr>
            <a:lvl8pPr marL="0" marR="0" lvl="7" indent="0" algn="l" rtl="0">
              <a:spcBef>
                <a:spcPts val="0"/>
              </a:spcBef>
              <a:buNone/>
              <a:defRPr sz="1969" b="0" i="0" u="none" strike="noStrike" cap="none">
                <a:solidFill>
                  <a:schemeClr val="dk1"/>
                </a:solidFill>
                <a:latin typeface="Calibri"/>
                <a:ea typeface="Calibri"/>
                <a:cs typeface="Calibri"/>
                <a:sym typeface="Calibri"/>
              </a:defRPr>
            </a:lvl8pPr>
            <a:lvl9pPr marL="0" marR="0" lvl="8" indent="0" algn="l" rtl="0">
              <a:spcBef>
                <a:spcPts val="0"/>
              </a:spcBef>
              <a:buNone/>
              <a:defRPr sz="1969"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8907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0111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51"/>
        <p:cNvGrpSpPr/>
        <p:nvPr/>
      </p:nvGrpSpPr>
      <p:grpSpPr>
        <a:xfrm>
          <a:off x="0" y="0"/>
          <a:ext cx="0" cy="0"/>
          <a:chOff x="0" y="0"/>
          <a:chExt cx="0" cy="0"/>
        </a:xfrm>
      </p:grpSpPr>
      <p:sp>
        <p:nvSpPr>
          <p:cNvPr id="52" name="Google Shape;52;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53" name="Google Shape;53;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 name="Google Shape;54;gf8f86123c2_0_280"/>
          <p:cNvGrpSpPr/>
          <p:nvPr/>
        </p:nvGrpSpPr>
        <p:grpSpPr>
          <a:xfrm>
            <a:off x="309367" y="6586268"/>
            <a:ext cx="6399333" cy="738900"/>
            <a:chOff x="309367" y="6586268"/>
            <a:chExt cx="6399333" cy="738900"/>
          </a:xfrm>
        </p:grpSpPr>
        <p:sp>
          <p:nvSpPr>
            <p:cNvPr id="55" name="Google Shape;55;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56" name="Google Shape;56;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57" name="Google Shape;57;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58" name="Google Shape;58;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
        <p:cNvGrpSpPr/>
        <p:nvPr/>
      </p:nvGrpSpPr>
      <p:grpSpPr>
        <a:xfrm>
          <a:off x="0" y="0"/>
          <a:ext cx="0" cy="0"/>
          <a:chOff x="0" y="0"/>
          <a:chExt cx="0" cy="0"/>
        </a:xfrm>
      </p:grpSpPr>
      <p:sp>
        <p:nvSpPr>
          <p:cNvPr id="50" name="Google Shape;50;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1qNm9eD2mvmpbag4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Fd0CZaSWPjA" TargetMode="External"/><Relationship Id="rId4" Type="http://schemas.openxmlformats.org/officeDocument/2006/relationships/hyperlink" Target="https://www.google.com/forms/abou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emakelearning.org/meetu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forms/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kahoot.com/" TargetMode="External"/><Relationship Id="rId4" Type="http://schemas.openxmlformats.org/officeDocument/2006/relationships/hyperlink" Target="https://www.socrative.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owtoon.com/?locale=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canva.com/video-editor/" TargetMode="External"/><Relationship Id="rId4" Type="http://schemas.openxmlformats.org/officeDocument/2006/relationships/hyperlink" Target="https://animoto.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a:spLocks noGrp="1"/>
          </p:cNvSpPr>
          <p:nvPr>
            <p:ph type="title"/>
          </p:nvPr>
        </p:nvSpPr>
        <p:spPr>
          <a:xfrm>
            <a:off x="310398" y="2286973"/>
            <a:ext cx="7022388" cy="97863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44546A"/>
              </a:buClr>
              <a:buSzPts val="3080"/>
              <a:buFont typeface="Helvetica Neue"/>
              <a:buNone/>
            </a:pPr>
            <a:br>
              <a:rPr lang="el-GR" sz="3200">
                <a:latin typeface="Calibri" panose="020F0502020204030204" pitchFamily="34" charset="0"/>
                <a:ea typeface="Calibri"/>
                <a:cs typeface="Calibri" panose="020F0502020204030204" pitchFamily="34" charset="0"/>
                <a:sym typeface="Calibri"/>
              </a:rPr>
            </a:br>
            <a:r>
              <a:rPr lang="el-GR" sz="3200">
                <a:latin typeface="Calibri" panose="020F0502020204030204" pitchFamily="34" charset="0"/>
                <a:ea typeface="Calibri"/>
                <a:cs typeface="Calibri" panose="020F0502020204030204" pitchFamily="34" charset="0"/>
                <a:sym typeface="Calibri"/>
              </a:rPr>
              <a:t>Οικονομικός Αλφαβητισμός για Οικογένειες</a:t>
            </a:r>
          </a:p>
        </p:txBody>
      </p:sp>
      <p:sp>
        <p:nvSpPr>
          <p:cNvPr id="73" name="Google Shape;73;p1"/>
          <p:cNvSpPr txBox="1">
            <a:spLocks noGrp="1"/>
          </p:cNvSpPr>
          <p:nvPr>
            <p:ph type="body" idx="1"/>
          </p:nvPr>
        </p:nvSpPr>
        <p:spPr>
          <a:xfrm>
            <a:off x="310397" y="3990280"/>
            <a:ext cx="7022388" cy="156028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chemeClr val="accent2"/>
              </a:buClr>
              <a:buSzPts val="3275"/>
              <a:buFont typeface="Calibri"/>
              <a:buNone/>
            </a:pPr>
            <a:r>
              <a:rPr lang="el-GR" sz="3200" dirty="0">
                <a:latin typeface="Calibri"/>
                <a:ea typeface="Calibri"/>
                <a:cs typeface="Calibri"/>
                <a:sym typeface="Calibri"/>
              </a:rPr>
              <a:t>Εκπαίδευση του/της Εκπαιδευτή/-</a:t>
            </a:r>
            <a:r>
              <a:rPr lang="el-GR" sz="3200" dirty="0" err="1">
                <a:latin typeface="Calibri"/>
                <a:ea typeface="Calibri"/>
                <a:cs typeface="Calibri"/>
                <a:sym typeface="Calibri"/>
              </a:rPr>
              <a:t>τριας</a:t>
            </a:r>
            <a:r>
              <a:rPr lang="el-GR" sz="3200" dirty="0">
                <a:latin typeface="Calibri"/>
                <a:ea typeface="Calibri"/>
                <a:cs typeface="Calibri"/>
                <a:sym typeface="Calibri"/>
              </a:rPr>
              <a:t> Ενότητα 6</a:t>
            </a:r>
          </a:p>
          <a:p>
            <a:pPr marL="0" lvl="0" indent="0" algn="l" rtl="0">
              <a:lnSpc>
                <a:spcPct val="90000"/>
              </a:lnSpc>
              <a:spcBef>
                <a:spcPts val="0"/>
              </a:spcBef>
              <a:spcAft>
                <a:spcPts val="0"/>
              </a:spcAft>
              <a:buClr>
                <a:schemeClr val="accent2"/>
              </a:buClr>
              <a:buSzPts val="3275"/>
              <a:buFont typeface="Calibri"/>
              <a:buNone/>
            </a:pPr>
            <a:endParaRPr lang="en-US" sz="3200" dirty="0">
              <a:latin typeface="Calibri"/>
              <a:ea typeface="Calibri"/>
              <a:cs typeface="Calibri"/>
              <a:sym typeface="Calibri"/>
            </a:endParaRPr>
          </a:p>
          <a:p>
            <a:pPr marL="0" lvl="0" indent="0" algn="l" rtl="0">
              <a:lnSpc>
                <a:spcPct val="90000"/>
              </a:lnSpc>
              <a:spcBef>
                <a:spcPts val="0"/>
              </a:spcBef>
              <a:spcAft>
                <a:spcPts val="0"/>
              </a:spcAft>
              <a:buClr>
                <a:schemeClr val="accent2"/>
              </a:buClr>
              <a:buSzPts val="3275"/>
              <a:buFont typeface="Calibri"/>
              <a:buNone/>
            </a:pPr>
            <a:r>
              <a:rPr lang="el-GR" sz="3200" b="0" dirty="0">
                <a:latin typeface="Calibri"/>
                <a:ea typeface="Calibri"/>
                <a:cs typeface="Calibri"/>
                <a:sym typeface="Calibri"/>
              </a:rPr>
              <a:t>Δημιουργία και χρήση ψηφιακών πόρων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body" idx="1"/>
          </p:nvPr>
        </p:nvSpPr>
        <p:spPr>
          <a:xfrm>
            <a:off x="502499" y="1526258"/>
            <a:ext cx="7143617" cy="5290093"/>
          </a:xfrm>
          <a:prstGeom prst="rect">
            <a:avLst/>
          </a:prstGeom>
          <a:noFill/>
          <a:ln>
            <a:noFill/>
          </a:ln>
        </p:spPr>
        <p:txBody>
          <a:bodyPr spcFirstLastPara="1" wrap="square" lIns="45700" tIns="45700" rIns="45700" bIns="45700" anchor="t" anchorCtr="0">
            <a:noAutofit/>
          </a:bodyPr>
          <a:lstStyle/>
          <a:p>
            <a:pPr marL="342900" lvl="0" indent="-342900" algn="l" rtl="0">
              <a:lnSpc>
                <a:spcPct val="150000"/>
              </a:lnSpc>
              <a:spcBef>
                <a:spcPts val="0"/>
              </a:spcBef>
              <a:spcAft>
                <a:spcPts val="0"/>
              </a:spcAft>
              <a:buClr>
                <a:schemeClr val="accent1"/>
              </a:buClr>
              <a:buSzPts val="2800"/>
              <a:buFont typeface="Noto Sans Symbols"/>
              <a:buChar char="●"/>
            </a:pPr>
            <a:r>
              <a:rPr lang="el-GR" sz="2400" dirty="0"/>
              <a:t>Ανάπτυξη δεξιοτήτων του 21ου αιώνα.</a:t>
            </a:r>
          </a:p>
          <a:p>
            <a:pPr marL="342900" lvl="0" indent="-342900" algn="l" rtl="0">
              <a:lnSpc>
                <a:spcPct val="150000"/>
              </a:lnSpc>
              <a:spcBef>
                <a:spcPts val="0"/>
              </a:spcBef>
              <a:spcAft>
                <a:spcPts val="0"/>
              </a:spcAft>
              <a:buClr>
                <a:schemeClr val="accent1"/>
              </a:buClr>
              <a:buSzPts val="2800"/>
              <a:buFont typeface="Noto Sans Symbols"/>
              <a:buChar char="●"/>
            </a:pPr>
            <a:r>
              <a:rPr lang="el-GR" sz="2400" dirty="0"/>
              <a:t>Ανάπτυξη εκπαιδευτικών τόπων πέρα από τη φυσική τάξη.</a:t>
            </a:r>
          </a:p>
          <a:p>
            <a:pPr marL="342900" lvl="0" indent="-342900" algn="l" rtl="0">
              <a:lnSpc>
                <a:spcPct val="150000"/>
              </a:lnSpc>
              <a:spcBef>
                <a:spcPts val="0"/>
              </a:spcBef>
              <a:spcAft>
                <a:spcPts val="0"/>
              </a:spcAft>
              <a:buClr>
                <a:schemeClr val="accent1"/>
              </a:buClr>
              <a:buSzPts val="2800"/>
              <a:buFont typeface="Noto Sans Symbols"/>
              <a:buChar char="●"/>
            </a:pPr>
            <a:r>
              <a:rPr lang="el-GR" sz="2400" dirty="0"/>
              <a:t>Κερδίζει το ενδιαφέρον και την περιέργεια των εκπαιδευόμενων μέσω της μάθησης που βασίζεται στη διερεύνηση. </a:t>
            </a:r>
          </a:p>
          <a:p>
            <a:pPr marL="342900" lvl="0" indent="-342900" algn="l" rtl="0">
              <a:lnSpc>
                <a:spcPct val="150000"/>
              </a:lnSpc>
              <a:spcBef>
                <a:spcPts val="0"/>
              </a:spcBef>
              <a:spcAft>
                <a:spcPts val="0"/>
              </a:spcAft>
              <a:buClr>
                <a:schemeClr val="accent1"/>
              </a:buClr>
              <a:buSzPts val="2800"/>
              <a:buFont typeface="Noto Sans Symbols"/>
              <a:buChar char="●"/>
            </a:pPr>
            <a:r>
              <a:rPr lang="el-GR" sz="2400" dirty="0"/>
              <a:t>Ανάπτυξη αποτελεσματικών δεξιοτήτων για προσωπική μελέτη. </a:t>
            </a:r>
          </a:p>
          <a:p>
            <a:pPr marL="342900" lvl="0" indent="-342900" algn="l" rtl="0">
              <a:lnSpc>
                <a:spcPct val="150000"/>
              </a:lnSpc>
              <a:spcBef>
                <a:spcPts val="0"/>
              </a:spcBef>
              <a:spcAft>
                <a:spcPts val="0"/>
              </a:spcAft>
              <a:buClr>
                <a:schemeClr val="accent1"/>
              </a:buClr>
              <a:buSzPts val="2800"/>
              <a:buFont typeface="Noto Sans Symbols"/>
              <a:buChar char="●"/>
            </a:pPr>
            <a:r>
              <a:rPr lang="el-GR" sz="2400" dirty="0"/>
              <a:t>Διευκολύνει την εξατομικευμένη μάθηση.</a:t>
            </a:r>
          </a:p>
          <a:p>
            <a:pPr marL="342900" lvl="0" indent="-342900" algn="l" rtl="0">
              <a:lnSpc>
                <a:spcPct val="150000"/>
              </a:lnSpc>
              <a:spcBef>
                <a:spcPts val="0"/>
              </a:spcBef>
              <a:spcAft>
                <a:spcPts val="0"/>
              </a:spcAft>
              <a:buClr>
                <a:schemeClr val="accent1"/>
              </a:buClr>
              <a:buSzPts val="2800"/>
              <a:buFont typeface="Noto Sans Symbols"/>
              <a:buChar char="●"/>
            </a:pPr>
            <a:r>
              <a:rPr lang="el-GR" sz="2400" dirty="0"/>
              <a:t>Δημιουργεί ενδιαφέρον και αυτοπεποίθηση. </a:t>
            </a:r>
          </a:p>
          <a:p>
            <a:pPr marL="342900" lvl="0" indent="-165100" algn="l" rtl="0">
              <a:lnSpc>
                <a:spcPct val="107142"/>
              </a:lnSpc>
              <a:spcBef>
                <a:spcPts val="0"/>
              </a:spcBef>
              <a:spcAft>
                <a:spcPts val="0"/>
              </a:spcAft>
              <a:buClr>
                <a:schemeClr val="accent1"/>
              </a:buClr>
              <a:buSzPts val="3027"/>
              <a:buFont typeface="Noto Sans Symbols"/>
              <a:buNone/>
            </a:pPr>
            <a:endParaRPr sz="2600" dirty="0"/>
          </a:p>
        </p:txBody>
      </p:sp>
      <p:sp>
        <p:nvSpPr>
          <p:cNvPr id="188" name="Google Shape;188;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Οφέλη της Ψηφιακής Μάθησης:</a:t>
            </a:r>
          </a:p>
        </p:txBody>
      </p:sp>
      <p:pic>
        <p:nvPicPr>
          <p:cNvPr id="189" name="Google Shape;189;p15" descr="Digitization Of Library, Electronic, Digitizing Ebook"/>
          <p:cNvPicPr preferRelativeResize="0"/>
          <p:nvPr/>
        </p:nvPicPr>
        <p:blipFill rotWithShape="1">
          <a:blip r:embed="rId3">
            <a:alphaModFix/>
          </a:blip>
          <a:srcRect/>
          <a:stretch/>
        </p:blipFill>
        <p:spPr>
          <a:xfrm>
            <a:off x="7658624" y="1775450"/>
            <a:ext cx="4954051" cy="403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02499" y="76434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Προκλήσεις που συνδέονται με τη χρήση ψηφιακών πόρων </a:t>
            </a:r>
          </a:p>
        </p:txBody>
      </p:sp>
      <p:sp>
        <p:nvSpPr>
          <p:cNvPr id="204" name="Google Shape;204;p29"/>
          <p:cNvSpPr txBox="1"/>
          <p:nvPr/>
        </p:nvSpPr>
        <p:spPr>
          <a:xfrm>
            <a:off x="940650" y="1570752"/>
            <a:ext cx="5257799"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3200" b="0" i="0" u="none" strike="noStrike" cap="none" dirty="0">
                <a:solidFill>
                  <a:schemeClr val="dk1"/>
                </a:solidFill>
                <a:latin typeface="Calibri" panose="020F0502020204030204" pitchFamily="34" charset="0"/>
                <a:cs typeface="Calibri" panose="020F0502020204030204" pitchFamily="34" charset="0"/>
                <a:sym typeface="Arial"/>
              </a:rPr>
              <a:t>Η διδασκαλία με τη χρήση ψηφιακών πόρων μπορεί να δημιουργήσει μη παραδοσιακά μαθησιακά περιβάλλοντα. </a:t>
            </a:r>
          </a:p>
          <a:p>
            <a:pPr marL="0" marR="0" lvl="0" indent="0" algn="l" rtl="0">
              <a:lnSpc>
                <a:spcPct val="100000"/>
              </a:lnSpc>
              <a:spcBef>
                <a:spcPts val="0"/>
              </a:spcBef>
              <a:spcAft>
                <a:spcPts val="0"/>
              </a:spcAft>
              <a:buClr>
                <a:srgbClr val="000000"/>
              </a:buClr>
              <a:buSzPts val="24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l-GR" sz="3200" b="0" i="0" u="none" strike="noStrike" cap="none" dirty="0">
                <a:solidFill>
                  <a:schemeClr val="dk1"/>
                </a:solidFill>
                <a:latin typeface="Calibri" panose="020F0502020204030204" pitchFamily="34" charset="0"/>
                <a:cs typeface="Calibri" panose="020F0502020204030204" pitchFamily="34" charset="0"/>
                <a:sym typeface="Arial"/>
              </a:rPr>
              <a:t>Ωστόσο, είναι απαραίτητο να γνωρίζει κανείς τις προκλήσεις που μπορεί να προκύψουν, προκειμένου να ξεπεραστούν τα πιθανά μαθησιακά εμπόδια. </a:t>
            </a:r>
          </a:p>
          <a:p>
            <a:pPr marL="285750" marR="0" lvl="0" indent="-196850" algn="l" rtl="0">
              <a:lnSpc>
                <a:spcPct val="100000"/>
              </a:lnSpc>
              <a:spcBef>
                <a:spcPts val="0"/>
              </a:spcBef>
              <a:spcAft>
                <a:spcPts val="0"/>
              </a:spcAft>
              <a:buClr>
                <a:srgbClr val="F6931D"/>
              </a:buClr>
              <a:buSzPts val="1400"/>
              <a:buFont typeface="Arial"/>
              <a:buNone/>
            </a:pPr>
            <a:endParaRPr lang="en-GB"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05" name="Google Shape;205;p29" descr="Confusion, Left, Right, Straight, Confused, Choice"/>
          <p:cNvPicPr preferRelativeResize="0"/>
          <p:nvPr/>
        </p:nvPicPr>
        <p:blipFill rotWithShape="1">
          <a:blip r:embed="rId3">
            <a:alphaModFix/>
          </a:blip>
          <a:srcRect/>
          <a:stretch/>
        </p:blipFill>
        <p:spPr>
          <a:xfrm>
            <a:off x="7136550" y="1762208"/>
            <a:ext cx="5257800" cy="46506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
          <p:cNvSpPr txBox="1">
            <a:spLocks noGrp="1"/>
          </p:cNvSpPr>
          <p:nvPr>
            <p:ph type="title"/>
          </p:nvPr>
        </p:nvSpPr>
        <p:spPr>
          <a:xfrm>
            <a:off x="690471" y="640093"/>
            <a:ext cx="12330002" cy="1429339"/>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Δραστηριότητα M6.3                                                                                                     Προκλήσεις που σχετίζονται με τους ψηφιακούς πόρους </a:t>
            </a:r>
          </a:p>
        </p:txBody>
      </p:sp>
      <p:sp>
        <p:nvSpPr>
          <p:cNvPr id="212" name="Google Shape;212;p5"/>
          <p:cNvSpPr txBox="1"/>
          <p:nvPr/>
        </p:nvSpPr>
        <p:spPr>
          <a:xfrm>
            <a:off x="7653394" y="2069432"/>
            <a:ext cx="4588329" cy="38471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l-GR" sz="3600" dirty="0">
                <a:solidFill>
                  <a:schemeClr val="dk1"/>
                </a:solidFill>
                <a:latin typeface="Calibri" panose="020F0502020204030204" pitchFamily="34" charset="0"/>
                <a:cs typeface="Calibri" panose="020F0502020204030204" pitchFamily="34" charset="0"/>
                <a:sym typeface="Arial"/>
              </a:rPr>
              <a:t>Ποιες προκλήσεις θα μπορούσατε να αντιμετωπίσετε με τους ψηφιακούς πόρους;</a:t>
            </a:r>
            <a:r>
              <a:rPr lang="el-GR" sz="3600" b="0" i="0" u="none" strike="noStrike" cap="none" dirty="0">
                <a:solidFill>
                  <a:schemeClr val="dk1"/>
                </a:solidFill>
                <a:latin typeface="Calibri" panose="020F0502020204030204" pitchFamily="34" charset="0"/>
                <a:cs typeface="Calibri" panose="020F0502020204030204" pitchFamily="34" charset="0"/>
                <a:sym typeface="Arial"/>
              </a:rPr>
              <a:t> </a:t>
            </a:r>
          </a:p>
          <a:p>
            <a:pPr marL="0" marR="0" lvl="0" indent="0" algn="ctr" rtl="0">
              <a:lnSpc>
                <a:spcPct val="100000"/>
              </a:lnSpc>
              <a:spcBef>
                <a:spcPts val="0"/>
              </a:spcBef>
              <a:spcAft>
                <a:spcPts val="0"/>
              </a:spcAft>
              <a:buClr>
                <a:srgbClr val="000000"/>
              </a:buClr>
              <a:buSzPts val="2400"/>
              <a:buFont typeface="Arial"/>
              <a:buNone/>
            </a:pPr>
            <a:endParaRPr lang="en-US" sz="3600" dirty="0">
              <a:solidFill>
                <a:schemeClr val="dk1"/>
              </a:solidFill>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2400"/>
              <a:buFont typeface="Arial"/>
              <a:buNone/>
            </a:pPr>
            <a:r>
              <a:rPr lang="el-GR" sz="3600" b="0" i="0" u="none" strike="noStrike" cap="none" dirty="0">
                <a:solidFill>
                  <a:schemeClr val="dk1"/>
                </a:solidFill>
                <a:latin typeface="Calibri" panose="020F0502020204030204" pitchFamily="34" charset="0"/>
                <a:cs typeface="Calibri" panose="020F0502020204030204" pitchFamily="34" charset="0"/>
                <a:sym typeface="Arial"/>
              </a:rPr>
              <a:t>Εξετάστε τα ψηφιακά περιβάλλοντα </a:t>
            </a:r>
            <a:r>
              <a:rPr lang="el-GR" sz="3600" b="0" i="0" u="none" strike="noStrike" cap="none" dirty="0" err="1">
                <a:solidFill>
                  <a:schemeClr val="dk1"/>
                </a:solidFill>
                <a:latin typeface="Calibri" panose="020F0502020204030204" pitchFamily="34" charset="0"/>
                <a:cs typeface="Calibri" panose="020F0502020204030204" pitchFamily="34" charset="0"/>
                <a:sym typeface="Arial"/>
              </a:rPr>
              <a:t>online</a:t>
            </a:r>
            <a:r>
              <a:rPr lang="el-GR" sz="3600" b="0" i="0" u="none" strike="noStrike" cap="none" dirty="0">
                <a:solidFill>
                  <a:schemeClr val="dk1"/>
                </a:solidFill>
                <a:latin typeface="Calibri" panose="020F0502020204030204" pitchFamily="34" charset="0"/>
                <a:cs typeface="Calibri" panose="020F0502020204030204" pitchFamily="34" charset="0"/>
                <a:sym typeface="Arial"/>
              </a:rPr>
              <a:t> και εκτός σύνδεσης... </a:t>
            </a:r>
          </a:p>
          <a:p>
            <a:pPr marL="285750" marR="0" lvl="0" indent="-196850" algn="l" rtl="0">
              <a:lnSpc>
                <a:spcPct val="100000"/>
              </a:lnSpc>
              <a:spcBef>
                <a:spcPts val="0"/>
              </a:spcBef>
              <a:spcAft>
                <a:spcPts val="0"/>
              </a:spcAft>
              <a:buClr>
                <a:srgbClr val="F6931D"/>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9E1E63"/>
              </a:solidFill>
              <a:latin typeface="Arial"/>
              <a:ea typeface="Arial"/>
              <a:cs typeface="Arial"/>
              <a:sym typeface="Arial"/>
            </a:endParaRPr>
          </a:p>
        </p:txBody>
      </p:sp>
      <p:pic>
        <p:nvPicPr>
          <p:cNvPr id="213" name="Google Shape;213;p5" descr="Confusion, Left, Right, Straight, Confused, Choice"/>
          <p:cNvPicPr preferRelativeResize="0"/>
          <p:nvPr/>
        </p:nvPicPr>
        <p:blipFill rotWithShape="1">
          <a:blip r:embed="rId3">
            <a:alphaModFix/>
          </a:blip>
          <a:srcRect/>
          <a:stretch/>
        </p:blipFill>
        <p:spPr>
          <a:xfrm>
            <a:off x="1597672" y="2214973"/>
            <a:ext cx="5257800" cy="4650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502499" y="154743"/>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Προκλήσεις που συνδέονται με τη χρήση ψηφιακών πόρων</a:t>
            </a:r>
          </a:p>
        </p:txBody>
      </p:sp>
      <p:grpSp>
        <p:nvGrpSpPr>
          <p:cNvPr id="220" name="Google Shape;220;p30"/>
          <p:cNvGrpSpPr/>
          <p:nvPr/>
        </p:nvGrpSpPr>
        <p:grpSpPr>
          <a:xfrm>
            <a:off x="359736" y="1087594"/>
            <a:ext cx="12262586" cy="6150114"/>
            <a:chOff x="-142763" y="1857"/>
            <a:chExt cx="12262586" cy="5077493"/>
          </a:xfrm>
        </p:grpSpPr>
        <p:sp>
          <p:nvSpPr>
            <p:cNvPr id="221" name="Google Shape;221;p30"/>
            <p:cNvSpPr/>
            <p:nvPr/>
          </p:nvSpPr>
          <p:spPr>
            <a:xfrm rot="5400000">
              <a:off x="-166355" y="16821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txBox="1"/>
            <p:nvPr/>
          </p:nvSpPr>
          <p:spPr>
            <a:xfrm>
              <a:off x="-142763" y="413331"/>
              <a:ext cx="919084"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F6931D"/>
                </a:buClr>
                <a:buSzPts val="1400"/>
                <a:buFont typeface="Arial"/>
                <a:buNone/>
              </a:pPr>
              <a:r>
                <a:rPr lang="el-GR" b="1" i="0" u="none" strike="noStrike" cap="none" dirty="0">
                  <a:solidFill>
                    <a:schemeClr val="dk1"/>
                  </a:solidFill>
                </a:rPr>
                <a:t>Προσαρμογή:</a:t>
              </a:r>
            </a:p>
          </p:txBody>
        </p:sp>
        <p:sp>
          <p:nvSpPr>
            <p:cNvPr id="223" name="Google Shape;223;p30"/>
            <p:cNvSpPr/>
            <p:nvPr/>
          </p:nvSpPr>
          <p:spPr>
            <a:xfrm rot="5400000">
              <a:off x="6087637" y="-530945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txBox="1"/>
            <p:nvPr/>
          </p:nvSpPr>
          <p:spPr>
            <a:xfrm>
              <a:off x="776323" y="3704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chemeClr val="tx1"/>
                </a:buClr>
                <a:buSzPct val="100000"/>
                <a:buFont typeface="Arial"/>
                <a:buChar char="•"/>
              </a:pPr>
              <a:r>
                <a:rPr lang="el-GR" sz="2800" b="0" i="0" u="none" strike="noStrike" cap="none" dirty="0">
                  <a:solidFill>
                    <a:schemeClr val="dk1"/>
                  </a:solidFill>
                  <a:latin typeface="Calibri" panose="020F0502020204030204" pitchFamily="34" charset="0"/>
                  <a:cs typeface="Calibri" panose="020F0502020204030204" pitchFamily="34" charset="0"/>
                  <a:sym typeface="Arial"/>
                </a:rPr>
                <a:t>Προσαρμογή του περιεχομένου σε ψηφιακή ή διαδικτυακή μορφή (σχεδιασμός υλικού, διάρκεια τάξης κ.λπ.) </a:t>
              </a:r>
            </a:p>
          </p:txBody>
        </p:sp>
        <p:sp>
          <p:nvSpPr>
            <p:cNvPr id="225" name="Google Shape;225;p30"/>
            <p:cNvSpPr/>
            <p:nvPr/>
          </p:nvSpPr>
          <p:spPr>
            <a:xfrm rot="5400000">
              <a:off x="-166355" y="116032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txBox="1"/>
            <p:nvPr/>
          </p:nvSpPr>
          <p:spPr>
            <a:xfrm>
              <a:off x="-65516" y="1417948"/>
              <a:ext cx="883895"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800" b="1" i="0" u="none" strike="noStrike" cap="none" dirty="0">
                  <a:solidFill>
                    <a:schemeClr val="dk1"/>
                  </a:solidFill>
                  <a:latin typeface="Calibri" panose="020F0502020204030204" pitchFamily="34" charset="0"/>
                  <a:cs typeface="Calibri" panose="020F0502020204030204" pitchFamily="34" charset="0"/>
                  <a:sym typeface="Arial"/>
                </a:rPr>
                <a:t>Συμμετοχή:</a:t>
              </a:r>
            </a:p>
          </p:txBody>
        </p:sp>
        <p:sp>
          <p:nvSpPr>
            <p:cNvPr id="227" name="Google Shape;227;p30"/>
            <p:cNvSpPr/>
            <p:nvPr/>
          </p:nvSpPr>
          <p:spPr>
            <a:xfrm rot="5400000">
              <a:off x="6087637" y="-431734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0"/>
            <p:cNvSpPr txBox="1"/>
            <p:nvPr/>
          </p:nvSpPr>
          <p:spPr>
            <a:xfrm>
              <a:off x="776323" y="102916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l-GR" sz="3200" dirty="0">
                  <a:solidFill>
                    <a:schemeClr val="dk1"/>
                  </a:solidFill>
                  <a:latin typeface="Calibri" panose="020F0502020204030204" pitchFamily="34" charset="0"/>
                  <a:cs typeface="Calibri" panose="020F0502020204030204" pitchFamily="34" charset="0"/>
                  <a:sym typeface="Arial"/>
                </a:rPr>
                <a:t>Εύρεση νέων τρόπων συμμετοχής και παρακίνησης των μαθητών.</a:t>
              </a:r>
              <a:r>
                <a:rPr lang="el-GR" sz="3200" b="0" i="0" u="none" strike="noStrike" cap="none" dirty="0">
                  <a:solidFill>
                    <a:schemeClr val="dk1"/>
                  </a:solidFill>
                  <a:latin typeface="Calibri" panose="020F0502020204030204" pitchFamily="34" charset="0"/>
                  <a:cs typeface="Calibri" panose="020F0502020204030204" pitchFamily="34" charset="0"/>
                  <a:sym typeface="Arial"/>
                </a:rPr>
                <a:t> </a:t>
              </a:r>
            </a:p>
          </p:txBody>
        </p:sp>
        <p:sp>
          <p:nvSpPr>
            <p:cNvPr id="229" name="Google Shape;229;p30"/>
            <p:cNvSpPr/>
            <p:nvPr/>
          </p:nvSpPr>
          <p:spPr>
            <a:xfrm rot="5400000">
              <a:off x="-166355" y="215244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30"/>
            <p:cNvSpPr txBox="1"/>
            <p:nvPr/>
          </p:nvSpPr>
          <p:spPr>
            <a:xfrm>
              <a:off x="-53787" y="2371104"/>
              <a:ext cx="883895"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b="1" i="0" u="none" strike="noStrike" cap="none" dirty="0">
                  <a:solidFill>
                    <a:schemeClr val="dk1"/>
                  </a:solidFill>
                </a:rPr>
                <a:t>Αναβάθμιση δεξιοτήτων:</a:t>
              </a:r>
            </a:p>
          </p:txBody>
        </p:sp>
        <p:sp>
          <p:nvSpPr>
            <p:cNvPr id="231" name="Google Shape;231;p30"/>
            <p:cNvSpPr/>
            <p:nvPr/>
          </p:nvSpPr>
          <p:spPr>
            <a:xfrm rot="5400000">
              <a:off x="6087637" y="-332522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0"/>
            <p:cNvSpPr txBox="1"/>
            <p:nvPr/>
          </p:nvSpPr>
          <p:spPr>
            <a:xfrm>
              <a:off x="776323" y="202127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l-GR" sz="3200" b="0" i="0" u="none" strike="noStrike" cap="none" dirty="0">
                  <a:solidFill>
                    <a:schemeClr val="dk1"/>
                  </a:solidFill>
                  <a:latin typeface="Calibri" panose="020F0502020204030204" pitchFamily="34" charset="0"/>
                  <a:cs typeface="Calibri" panose="020F0502020204030204" pitchFamily="34" charset="0"/>
                  <a:sym typeface="Arial"/>
                </a:rPr>
                <a:t>Να αισθάνεται ικανός να διδάσκει μέσω των ψηφιακών τεχνολογιών. </a:t>
              </a:r>
            </a:p>
          </p:txBody>
        </p:sp>
        <p:sp>
          <p:nvSpPr>
            <p:cNvPr id="233" name="Google Shape;233;p30"/>
            <p:cNvSpPr/>
            <p:nvPr/>
          </p:nvSpPr>
          <p:spPr>
            <a:xfrm rot="5400000">
              <a:off x="-166355" y="3144557"/>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0"/>
            <p:cNvSpPr txBox="1"/>
            <p:nvPr/>
          </p:nvSpPr>
          <p:spPr>
            <a:xfrm>
              <a:off x="1" y="3366362"/>
              <a:ext cx="776323" cy="332712"/>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600" b="1" i="0" u="none" strike="noStrike" cap="none" dirty="0">
                  <a:solidFill>
                    <a:schemeClr val="dk1"/>
                  </a:solidFill>
                  <a:latin typeface="Calibri" panose="020F0502020204030204" pitchFamily="34" charset="0"/>
                  <a:cs typeface="Calibri" panose="020F0502020204030204" pitchFamily="34" charset="0"/>
                  <a:sym typeface="Arial"/>
                </a:rPr>
                <a:t>Ενίσχυση των ψηφιακών δεξιοτήτων:</a:t>
              </a:r>
            </a:p>
          </p:txBody>
        </p:sp>
        <p:sp>
          <p:nvSpPr>
            <p:cNvPr id="235" name="Google Shape;235;p30"/>
            <p:cNvSpPr/>
            <p:nvPr/>
          </p:nvSpPr>
          <p:spPr>
            <a:xfrm rot="5400000">
              <a:off x="6087637" y="-2333111"/>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txBox="1"/>
            <p:nvPr/>
          </p:nvSpPr>
          <p:spPr>
            <a:xfrm>
              <a:off x="776323" y="3013393"/>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l-GR" sz="2800" b="0" i="0" u="none" strike="noStrike" cap="none" dirty="0">
                  <a:solidFill>
                    <a:schemeClr val="dk1"/>
                  </a:solidFill>
                  <a:latin typeface="Calibri" panose="020F0502020204030204" pitchFamily="34" charset="0"/>
                  <a:cs typeface="Calibri" panose="020F0502020204030204" pitchFamily="34" charset="0"/>
                  <a:sym typeface="Arial"/>
                </a:rPr>
                <a:t>Αντιμετώπιση και υπέρβαση μιας πιθανής έλλειψης ψηφιακών δεξιοτήτων μεταξύ των εκπαιδευόμενων. </a:t>
              </a:r>
            </a:p>
          </p:txBody>
        </p:sp>
        <p:sp>
          <p:nvSpPr>
            <p:cNvPr id="237" name="Google Shape;237;p30"/>
            <p:cNvSpPr/>
            <p:nvPr/>
          </p:nvSpPr>
          <p:spPr>
            <a:xfrm rot="5400000">
              <a:off x="-166355" y="4136672"/>
              <a:ext cx="1109033" cy="776323"/>
            </a:xfrm>
            <a:prstGeom prst="chevron">
              <a:avLst>
                <a:gd name="adj" fmla="val 50000"/>
              </a:avLst>
            </a:prstGeom>
            <a:solidFill>
              <a:srgbClr val="F9A337"/>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txBox="1"/>
            <p:nvPr/>
          </p:nvSpPr>
          <p:spPr>
            <a:xfrm>
              <a:off x="1" y="4358479"/>
              <a:ext cx="776323" cy="332710"/>
            </a:xfrm>
            <a:prstGeom prst="rect">
              <a:avLst/>
            </a:prstGeom>
            <a:noFill/>
            <a:ln>
              <a:noFill/>
            </a:ln>
          </p:spPr>
          <p:txBody>
            <a:bodyPr spcFirstLastPara="1" wrap="square" lIns="5700" tIns="5700" rIns="5700" bIns="5700"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l-GR" sz="1800" b="1" i="0" u="none" strike="noStrike" cap="none">
                  <a:solidFill>
                    <a:schemeClr val="dk1"/>
                  </a:solidFill>
                  <a:latin typeface="Calibri" panose="020F0502020204030204" pitchFamily="34" charset="0"/>
                  <a:cs typeface="Calibri" panose="020F0502020204030204" pitchFamily="34" charset="0"/>
                  <a:sym typeface="Arial"/>
                </a:rPr>
                <a:t>GDPR:</a:t>
              </a:r>
            </a:p>
          </p:txBody>
        </p:sp>
        <p:sp>
          <p:nvSpPr>
            <p:cNvPr id="239" name="Google Shape;239;p30"/>
            <p:cNvSpPr/>
            <p:nvPr/>
          </p:nvSpPr>
          <p:spPr>
            <a:xfrm rot="5400000">
              <a:off x="6087637" y="-1340996"/>
              <a:ext cx="720871" cy="11343500"/>
            </a:xfrm>
            <a:prstGeom prst="round2SameRect">
              <a:avLst>
                <a:gd name="adj1" fmla="val 16667"/>
                <a:gd name="adj2" fmla="val 0"/>
              </a:avLst>
            </a:prstGeom>
            <a:solidFill>
              <a:schemeClr val="lt1">
                <a:alpha val="88627"/>
              </a:schemeClr>
            </a:solidFill>
            <a:ln w="25400" cap="flat" cmpd="sng">
              <a:solidFill>
                <a:srgbClr val="F9A33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0"/>
            <p:cNvSpPr txBox="1"/>
            <p:nvPr/>
          </p:nvSpPr>
          <p:spPr>
            <a:xfrm>
              <a:off x="776323" y="4005508"/>
              <a:ext cx="11308310" cy="650491"/>
            </a:xfrm>
            <a:prstGeom prst="rect">
              <a:avLst/>
            </a:prstGeom>
            <a:noFill/>
            <a:ln>
              <a:noFill/>
            </a:ln>
          </p:spPr>
          <p:txBody>
            <a:bodyPr spcFirstLastPara="1" wrap="square" lIns="170675" tIns="15225" rIns="15225" bIns="15225" anchor="ctr"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el-GR" sz="2800" b="0" i="0" u="none" strike="noStrike" cap="none" dirty="0">
                  <a:solidFill>
                    <a:schemeClr val="dk1"/>
                  </a:solidFill>
                  <a:latin typeface="Calibri" panose="020F0502020204030204" pitchFamily="34" charset="0"/>
                  <a:cs typeface="Calibri" panose="020F0502020204030204" pitchFamily="34" charset="0"/>
                  <a:sym typeface="Arial"/>
                </a:rPr>
                <a:t>Εξέταση θεμάτων προστασίας προσωπικών δεδομένων σε ένα ψηφιακό περιβάλλον.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9"/>
          <p:cNvSpPr txBox="1">
            <a:spLocks noGrp="1"/>
          </p:cNvSpPr>
          <p:nvPr>
            <p:ph type="title"/>
          </p:nvPr>
        </p:nvSpPr>
        <p:spPr>
          <a:xfrm>
            <a:off x="502499" y="514438"/>
            <a:ext cx="12330002" cy="1474783"/>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Δραστηριότητα </a:t>
            </a:r>
            <a:r>
              <a:rPr lang="el-GR" sz="3200"/>
              <a:t>M6.4                                                                                        Ψηφιακοί </a:t>
            </a:r>
            <a:r>
              <a:rPr lang="el-GR" sz="3200" dirty="0"/>
              <a:t>πόροι μάθησης - Παρουσίαση ενός δωματίου απόδρασης </a:t>
            </a:r>
          </a:p>
        </p:txBody>
      </p:sp>
      <p:sp>
        <p:nvSpPr>
          <p:cNvPr id="276" name="Google Shape;276;p9"/>
          <p:cNvSpPr txBox="1"/>
          <p:nvPr/>
        </p:nvSpPr>
        <p:spPr>
          <a:xfrm>
            <a:off x="1293301" y="1874757"/>
            <a:ext cx="5675457"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800" b="0" i="0" u="none" strike="noStrike" cap="none" dirty="0">
                <a:solidFill>
                  <a:schemeClr val="dk1"/>
                </a:solidFill>
                <a:latin typeface="Calibri" panose="020F0502020204030204" pitchFamily="34" charset="0"/>
                <a:cs typeface="Calibri" panose="020F0502020204030204" pitchFamily="34" charset="0"/>
                <a:sym typeface="Arial"/>
              </a:rPr>
              <a:t>Προσδιορίστε τυχόν ψηφιακούς πόρους που έχετε χρησιμοποιήσει για τη διδασκαλία του οικονομικού αλφαβητισμού</a:t>
            </a:r>
          </a:p>
          <a:p>
            <a:pPr marL="0" marR="0" lvl="0" indent="0" algn="l" rtl="0">
              <a:lnSpc>
                <a:spcPct val="100000"/>
              </a:lnSpc>
              <a:spcBef>
                <a:spcPts val="0"/>
              </a:spcBef>
              <a:spcAft>
                <a:spcPts val="0"/>
              </a:spcAft>
              <a:buClr>
                <a:srgbClr val="000000"/>
              </a:buClr>
              <a:buSzPts val="2400"/>
              <a:buFont typeface="Arial"/>
              <a:buNone/>
            </a:pPr>
            <a:endParaRPr lang="en-US" sz="2800" dirty="0">
              <a:solidFill>
                <a:schemeClr val="dk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2400"/>
              <a:buFont typeface="Arial"/>
              <a:buNone/>
            </a:pPr>
            <a:r>
              <a:rPr lang="el-GR" sz="2800" b="0" u="none" strike="noStrike" cap="none" dirty="0">
                <a:solidFill>
                  <a:schemeClr val="dk1"/>
                </a:solidFill>
                <a:latin typeface="Calibri" panose="020F0502020204030204" pitchFamily="34" charset="0"/>
                <a:cs typeface="Calibri" panose="020F0502020204030204" pitchFamily="34" charset="0"/>
                <a:sym typeface="Arial"/>
              </a:rPr>
              <a:t>Ας ρίξουμε μια ματιά σε ένα ψηφιακό δωμάτιο απόδρασης </a:t>
            </a:r>
            <a:r>
              <a:rPr lang="el-GR" sz="2800" b="0" i="1" u="none" strike="noStrike" cap="none" dirty="0">
                <a:solidFill>
                  <a:schemeClr val="dk1"/>
                </a:solidFill>
                <a:latin typeface="Calibri" panose="020F0502020204030204" pitchFamily="34" charset="0"/>
                <a:cs typeface="Calibri" panose="020F0502020204030204" pitchFamily="34" charset="0"/>
                <a:sym typeface="Arial"/>
              </a:rPr>
              <a:t>Money </a:t>
            </a:r>
            <a:r>
              <a:rPr lang="el-GR" sz="2800" b="0" i="1" u="none" strike="noStrike" cap="none" dirty="0" err="1">
                <a:solidFill>
                  <a:schemeClr val="dk1"/>
                </a:solidFill>
                <a:latin typeface="Calibri" panose="020F0502020204030204" pitchFamily="34" charset="0"/>
                <a:cs typeface="Calibri" panose="020F0502020204030204" pitchFamily="34" charset="0"/>
                <a:sym typeface="Arial"/>
              </a:rPr>
              <a:t>Matters</a:t>
            </a:r>
            <a:r>
              <a:rPr lang="el-GR" sz="2800" b="0" i="1" u="none" strike="noStrike" cap="none" dirty="0">
                <a:solidFill>
                  <a:schemeClr val="dk1"/>
                </a:solidFill>
                <a:latin typeface="Calibri" panose="020F0502020204030204" pitchFamily="34" charset="0"/>
                <a:cs typeface="Calibri" panose="020F0502020204030204" pitchFamily="34" charset="0"/>
                <a:sym typeface="Arial"/>
              </a:rPr>
              <a:t>:</a:t>
            </a:r>
            <a:r>
              <a:rPr lang="el-GR" sz="2800" b="0" i="0" u="none" strike="noStrike" cap="none" dirty="0">
                <a:solidFill>
                  <a:schemeClr val="dk1"/>
                </a:solidFill>
                <a:latin typeface="Calibri" panose="020F0502020204030204" pitchFamily="34" charset="0"/>
                <a:cs typeface="Calibri" panose="020F0502020204030204" pitchFamily="34" charset="0"/>
                <a:sym typeface="Arial"/>
              </a:rPr>
              <a:t> </a:t>
            </a:r>
          </a:p>
          <a:p>
            <a:pPr marL="0" marR="0" lvl="0" indent="0" algn="l" rtl="0">
              <a:lnSpc>
                <a:spcPct val="100000"/>
              </a:lnSpc>
              <a:spcBef>
                <a:spcPts val="0"/>
              </a:spcBef>
              <a:spcAft>
                <a:spcPts val="0"/>
              </a:spcAft>
              <a:buClr>
                <a:srgbClr val="000000"/>
              </a:buClr>
              <a:buSzPts val="2400"/>
              <a:buFont typeface="Arial"/>
              <a:buNone/>
            </a:pPr>
            <a:endParaRPr sz="2800" b="0" i="0" u="none" strike="noStrike" cap="none" dirty="0">
              <a:solidFill>
                <a:schemeClr val="dk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2400"/>
              <a:buFont typeface="Arial"/>
              <a:buNone/>
            </a:pP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Money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Matters</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Interplanetary</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Interchange</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Digital</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Escape</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r>
              <a:rPr lang="el-GR" sz="2800" b="0" i="0" u="sng" strike="noStrike" cap="none" dirty="0" err="1">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Room</a:t>
            </a:r>
            <a:r>
              <a:rPr lang="el-GR" sz="2800" b="0" i="0" u="sng" strike="noStrike" cap="none" dirty="0">
                <a:solidFill>
                  <a:schemeClr val="dk1"/>
                </a:solidFill>
                <a:latin typeface="Calibri" panose="020F0502020204030204" pitchFamily="34" charset="0"/>
                <a:cs typeface="Calibri" panose="020F0502020204030204" pitchFamily="34" charset="0"/>
                <a:sym typeface="Arial"/>
                <a:hlinkClick r:id="rId3">
                  <a:extLst>
                    <a:ext uri="{A12FA001-AC4F-418D-AE19-62706E023703}">
                      <ahyp:hlinkClr xmlns:ahyp="http://schemas.microsoft.com/office/drawing/2018/hyperlinkcolor" val="tx"/>
                    </a:ext>
                  </a:extLst>
                </a:hlinkClick>
              </a:rPr>
              <a:t> </a:t>
            </a:r>
          </a:p>
        </p:txBody>
      </p:sp>
      <p:pic>
        <p:nvPicPr>
          <p:cNvPr id="277" name="Google Shape;277;p9" descr="Open, Padlock, Lock, Security, Unsafe, Unlock, Key"/>
          <p:cNvPicPr preferRelativeResize="0"/>
          <p:nvPr/>
        </p:nvPicPr>
        <p:blipFill rotWithShape="1">
          <a:blip r:embed="rId4">
            <a:alphaModFix/>
          </a:blip>
          <a:srcRect/>
          <a:stretch/>
        </p:blipFill>
        <p:spPr>
          <a:xfrm rot="1364375">
            <a:off x="8298380" y="1303398"/>
            <a:ext cx="3204500" cy="4898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4"/>
          <p:cNvSpPr txBox="1"/>
          <p:nvPr/>
        </p:nvSpPr>
        <p:spPr>
          <a:xfrm>
            <a:off x="333829" y="2656114"/>
            <a:ext cx="6054513" cy="1340766"/>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2800"/>
              <a:buFont typeface="Calibri"/>
              <a:buNone/>
            </a:pPr>
            <a:br>
              <a:rPr lang="el-GR" sz="2800" b="1" i="0" u="none" strike="noStrike" cap="none">
                <a:solidFill>
                  <a:schemeClr val="accent2"/>
                </a:solidFill>
                <a:latin typeface="Calibri"/>
                <a:ea typeface="Calibri"/>
                <a:cs typeface="Calibri"/>
                <a:sym typeface="Calibri"/>
              </a:rPr>
            </a:br>
            <a:r>
              <a:rPr lang="el-GR" sz="2800" b="1" i="0" u="none" strike="noStrike" cap="none">
                <a:solidFill>
                  <a:schemeClr val="accent2"/>
                </a:solidFill>
                <a:latin typeface="Calibri"/>
                <a:ea typeface="Calibri"/>
                <a:cs typeface="Calibri"/>
                <a:sym typeface="Calibri"/>
              </a:rPr>
              <a:t>      </a:t>
            </a:r>
            <a:r>
              <a:rPr lang="el-GR" sz="4400" b="1">
                <a:solidFill>
                  <a:srgbClr val="097D74"/>
                </a:solidFill>
                <a:latin typeface="Calibri"/>
                <a:ea typeface="Calibri"/>
                <a:cs typeface="Calibri"/>
                <a:sym typeface="Calibri"/>
              </a:rPr>
              <a:t>Διάλειμμα για Τσάι και Καφέ</a:t>
            </a:r>
          </a:p>
        </p:txBody>
      </p:sp>
      <p:pic>
        <p:nvPicPr>
          <p:cNvPr id="321" name="Google Shape;321;p34" descr="Drink, Coffee, Tea, Beverage, Hot Drink, Hot Beverage"/>
          <p:cNvPicPr preferRelativeResize="0"/>
          <p:nvPr/>
        </p:nvPicPr>
        <p:blipFill rotWithShape="1">
          <a:blip r:embed="rId3">
            <a:alphaModFix/>
          </a:blip>
          <a:srcRect/>
          <a:stretch/>
        </p:blipFill>
        <p:spPr>
          <a:xfrm>
            <a:off x="6191917" y="1830954"/>
            <a:ext cx="5011076" cy="38437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2" name="Google Shape;362;p35" descr="Emergency, Exit, Green, White, Direction, Route, Right"/>
          <p:cNvPicPr preferRelativeResize="0"/>
          <p:nvPr/>
        </p:nvPicPr>
        <p:blipFill rotWithShape="1">
          <a:blip r:embed="rId3">
            <a:alphaModFix/>
          </a:blip>
          <a:srcRect/>
          <a:stretch/>
        </p:blipFill>
        <p:spPr>
          <a:xfrm rot="-1749436">
            <a:off x="520989" y="2679305"/>
            <a:ext cx="4326097" cy="2621372"/>
          </a:xfrm>
          <a:prstGeom prst="rect">
            <a:avLst/>
          </a:prstGeom>
          <a:noFill/>
          <a:ln>
            <a:noFill/>
          </a:ln>
        </p:spPr>
      </p:pic>
      <p:sp>
        <p:nvSpPr>
          <p:cNvPr id="360" name="Google Shape;360;p35"/>
          <p:cNvSpPr txBox="1">
            <a:spLocks noGrp="1"/>
          </p:cNvSpPr>
          <p:nvPr>
            <p:ph type="body" idx="1"/>
          </p:nvPr>
        </p:nvSpPr>
        <p:spPr>
          <a:xfrm>
            <a:off x="5297715" y="1152159"/>
            <a:ext cx="7370536" cy="5715366"/>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44546A"/>
              </a:buClr>
              <a:buSzPct val="108108"/>
              <a:buFont typeface="Arial"/>
              <a:buChar char="•"/>
            </a:pPr>
            <a:r>
              <a:rPr lang="el-GR" sz="2400" dirty="0"/>
              <a:t>Ένα ψηφιακό δωμάτιο απόδρασης περιλαμβάνει μια σειρά από συνδεδεμένα μίνι-παιχνίδια, προκλήσεις, ερωτήσεις και γρίφους που πρέπει να απαντήσουν οι εκπαιδευόμενοι/-</a:t>
            </a:r>
            <a:r>
              <a:rPr lang="el-GR" sz="2400" dirty="0" err="1"/>
              <a:t>νες</a:t>
            </a:r>
            <a:r>
              <a:rPr lang="el-GR" sz="2400" dirty="0"/>
              <a:t>. Πρόκειται για μια καθηλωτική διαδικτυακή εμπειρία.</a:t>
            </a:r>
          </a:p>
          <a:p>
            <a:pPr marL="342900" lvl="0" indent="-165100" algn="l" rtl="0">
              <a:lnSpc>
                <a:spcPct val="107142"/>
              </a:lnSpc>
              <a:spcBef>
                <a:spcPts val="0"/>
              </a:spcBef>
              <a:spcAft>
                <a:spcPts val="0"/>
              </a:spcAft>
              <a:buClr>
                <a:srgbClr val="44546A"/>
              </a:buClr>
              <a:buSzPct val="108108"/>
              <a:buFont typeface="Arial"/>
              <a:buNone/>
            </a:pPr>
            <a:endParaRPr sz="2400" dirty="0"/>
          </a:p>
          <a:p>
            <a:pPr marL="342900" lvl="0" indent="-342900" algn="l" rtl="0">
              <a:lnSpc>
                <a:spcPct val="107142"/>
              </a:lnSpc>
              <a:spcBef>
                <a:spcPts val="0"/>
              </a:spcBef>
              <a:spcAft>
                <a:spcPts val="0"/>
              </a:spcAft>
              <a:buClr>
                <a:srgbClr val="44546A"/>
              </a:buClr>
              <a:buSzPct val="108108"/>
              <a:buFont typeface="Arial"/>
              <a:buChar char="•"/>
            </a:pPr>
            <a:r>
              <a:rPr lang="el-GR" sz="2400" dirty="0"/>
              <a:t>Λειτουργεί στην ίδια βάση με ένα "δωμάτιο απόδρασης</a:t>
            </a:r>
            <a:r>
              <a:rPr lang="en-US" sz="2400" dirty="0"/>
              <a:t>”</a:t>
            </a:r>
            <a:r>
              <a:rPr lang="el-GR" sz="2400" dirty="0"/>
              <a:t> (</a:t>
            </a:r>
            <a:r>
              <a:rPr lang="en-US" sz="2400" dirty="0"/>
              <a:t>escape room)</a:t>
            </a:r>
            <a:r>
              <a:rPr lang="el-GR" sz="2400" dirty="0"/>
              <a:t>, όπου οι εκπαιδευόμενοι/-</a:t>
            </a:r>
            <a:r>
              <a:rPr lang="el-GR" sz="2400" dirty="0" err="1"/>
              <a:t>νες</a:t>
            </a:r>
            <a:r>
              <a:rPr lang="el-GR" sz="2400" dirty="0"/>
              <a:t> πρέπει να σκέφτονται γρήγορα για να λύσουν τις προκλήσεις και να ξεφύγουν. Αυτό προσομοιώνεται μέσω ενός διαδικτυακού σεναρίου.</a:t>
            </a:r>
          </a:p>
          <a:p>
            <a:pPr marL="342900" lvl="0" indent="-165100" algn="l" rtl="0">
              <a:lnSpc>
                <a:spcPct val="107142"/>
              </a:lnSpc>
              <a:spcBef>
                <a:spcPts val="0"/>
              </a:spcBef>
              <a:spcAft>
                <a:spcPts val="0"/>
              </a:spcAft>
              <a:buClr>
                <a:srgbClr val="44546A"/>
              </a:buClr>
              <a:buSzPct val="108108"/>
              <a:buFont typeface="Arial"/>
              <a:buNone/>
            </a:pPr>
            <a:endParaRPr sz="2400" dirty="0"/>
          </a:p>
          <a:p>
            <a:pPr marL="342900" lvl="0" indent="-228600" algn="l" rtl="0">
              <a:lnSpc>
                <a:spcPct val="107142"/>
              </a:lnSpc>
              <a:spcBef>
                <a:spcPts val="0"/>
              </a:spcBef>
              <a:spcAft>
                <a:spcPts val="0"/>
              </a:spcAft>
              <a:buSzPct val="108108"/>
              <a:buFont typeface="Arial"/>
              <a:buChar char="•"/>
            </a:pPr>
            <a:r>
              <a:rPr lang="el-GR" sz="2400" dirty="0"/>
              <a:t>Τα ψηφιακά δωμάτια παρουσιάζονται συχνά χρησιμοποιώντας </a:t>
            </a:r>
          </a:p>
          <a:p>
            <a:pPr marL="114300" lvl="0" indent="0" algn="l" rtl="0">
              <a:lnSpc>
                <a:spcPct val="107142"/>
              </a:lnSpc>
              <a:spcBef>
                <a:spcPts val="0"/>
              </a:spcBef>
              <a:spcAft>
                <a:spcPts val="0"/>
              </a:spcAft>
              <a:buSzPct val="108108"/>
            </a:pPr>
            <a:r>
              <a:rPr lang="el-GR" sz="2400" u="sng" dirty="0" err="1">
                <a:solidFill>
                  <a:schemeClr val="hlink"/>
                </a:solidFill>
                <a:hlinkClick r:id="rId4"/>
              </a:rPr>
              <a:t>Google</a:t>
            </a:r>
            <a:r>
              <a:rPr lang="el-GR" sz="2400" u="sng" dirty="0">
                <a:solidFill>
                  <a:schemeClr val="hlink"/>
                </a:solidFill>
                <a:hlinkClick r:id="rId4"/>
              </a:rPr>
              <a:t> </a:t>
            </a:r>
            <a:r>
              <a:rPr lang="el-GR" sz="2400" u="sng" dirty="0" err="1">
                <a:solidFill>
                  <a:schemeClr val="hlink"/>
                </a:solidFill>
                <a:hlinkClick r:id="rId4"/>
              </a:rPr>
              <a:t>Forms</a:t>
            </a:r>
            <a:r>
              <a:rPr lang="el-GR" sz="2400" u="sng" dirty="0">
                <a:solidFill>
                  <a:schemeClr val="hlink"/>
                </a:solidFill>
                <a:hlinkClick r:id="rId4"/>
              </a:rPr>
              <a:t> </a:t>
            </a:r>
            <a:r>
              <a:rPr lang="el-GR" sz="2400" u="sng" dirty="0">
                <a:solidFill>
                  <a:schemeClr val="hlink"/>
                </a:solidFill>
              </a:rPr>
              <a:t>  </a:t>
            </a:r>
            <a:r>
              <a:rPr lang="el-GR" sz="2400" u="sng" dirty="0" err="1">
                <a:solidFill>
                  <a:schemeClr val="hlink"/>
                </a:solidFill>
                <a:hlinkClick r:id="rId5"/>
              </a:rPr>
              <a:t>Creating</a:t>
            </a:r>
            <a:r>
              <a:rPr lang="el-GR" sz="2400" u="sng" dirty="0">
                <a:solidFill>
                  <a:schemeClr val="hlink"/>
                </a:solidFill>
                <a:hlinkClick r:id="rId5"/>
              </a:rPr>
              <a:t> a </a:t>
            </a:r>
            <a:r>
              <a:rPr lang="el-GR" sz="2400" u="sng" dirty="0" err="1">
                <a:solidFill>
                  <a:schemeClr val="hlink"/>
                </a:solidFill>
                <a:hlinkClick r:id="rId5"/>
              </a:rPr>
              <a:t>Digital</a:t>
            </a:r>
            <a:r>
              <a:rPr lang="el-GR" sz="2400" u="sng" dirty="0">
                <a:solidFill>
                  <a:schemeClr val="hlink"/>
                </a:solidFill>
                <a:hlinkClick r:id="rId5"/>
              </a:rPr>
              <a:t> </a:t>
            </a:r>
            <a:r>
              <a:rPr lang="el-GR" sz="2400" u="sng" dirty="0" err="1">
                <a:solidFill>
                  <a:schemeClr val="hlink"/>
                </a:solidFill>
                <a:hlinkClick r:id="rId5"/>
              </a:rPr>
              <a:t>Escape</a:t>
            </a:r>
            <a:r>
              <a:rPr lang="el-GR" sz="2400" u="sng" dirty="0">
                <a:solidFill>
                  <a:schemeClr val="hlink"/>
                </a:solidFill>
                <a:hlinkClick r:id="rId5"/>
              </a:rPr>
              <a:t> </a:t>
            </a:r>
            <a:r>
              <a:rPr lang="el-GR" sz="2400" u="sng" dirty="0" err="1">
                <a:solidFill>
                  <a:schemeClr val="hlink"/>
                </a:solidFill>
                <a:hlinkClick r:id="rId5"/>
              </a:rPr>
              <a:t>Room</a:t>
            </a:r>
            <a:r>
              <a:rPr lang="el-GR" sz="2400" u="sng" dirty="0">
                <a:solidFill>
                  <a:schemeClr val="hlink"/>
                </a:solidFill>
                <a:hlinkClick r:id="rId5"/>
              </a:rPr>
              <a:t> </a:t>
            </a:r>
          </a:p>
        </p:txBody>
      </p:sp>
      <p:sp>
        <p:nvSpPr>
          <p:cNvPr id="361" name="Google Shape;361;p35"/>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t>Δημιουργία των δικών σας Δωματίων Απόδρασης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3"/>
          <p:cNvSpPr txBox="1">
            <a:spLocks noGrp="1"/>
          </p:cNvSpPr>
          <p:nvPr>
            <p:ph type="body" idx="1"/>
          </p:nvPr>
        </p:nvSpPr>
        <p:spPr>
          <a:xfrm>
            <a:off x="502500" y="1152150"/>
            <a:ext cx="7536600" cy="578205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l-GR" sz="3000"/>
              <a:t>Βήμα 1: Χωριστείτε σε ομάδες των 2 ή 3 ατόμων.</a:t>
            </a:r>
          </a:p>
          <a:p>
            <a:pPr marL="342900" lvl="0" indent="-342900" algn="l" rtl="0">
              <a:lnSpc>
                <a:spcPct val="107142"/>
              </a:lnSpc>
              <a:spcBef>
                <a:spcPts val="0"/>
              </a:spcBef>
              <a:spcAft>
                <a:spcPts val="0"/>
              </a:spcAft>
              <a:buClr>
                <a:srgbClr val="C00000"/>
              </a:buClr>
              <a:buSzPts val="3000"/>
              <a:buFont typeface="Arial"/>
              <a:buChar char="•"/>
            </a:pPr>
            <a:r>
              <a:rPr lang="el-GR" sz="3000"/>
              <a:t>Βήμα 2: Επιλέξτε ένα από τα παρακάτω θέματα: </a:t>
            </a:r>
          </a:p>
          <a:p>
            <a:pPr marL="0" lvl="0" indent="0" algn="l" rtl="0">
              <a:lnSpc>
                <a:spcPct val="107142"/>
              </a:lnSpc>
              <a:spcBef>
                <a:spcPts val="0"/>
              </a:spcBef>
              <a:spcAft>
                <a:spcPts val="0"/>
              </a:spcAft>
              <a:buClr>
                <a:srgbClr val="C00000"/>
              </a:buClr>
              <a:buSzPts val="3000"/>
              <a:buNone/>
            </a:pPr>
            <a:endParaRPr sz="3000" dirty="0"/>
          </a:p>
          <a:p>
            <a:pPr marL="800100" lvl="1" indent="-355600" algn="l" rtl="0">
              <a:lnSpc>
                <a:spcPct val="107142"/>
              </a:lnSpc>
              <a:spcBef>
                <a:spcPts val="0"/>
              </a:spcBef>
              <a:spcAft>
                <a:spcPts val="0"/>
              </a:spcAft>
              <a:buClr>
                <a:srgbClr val="C00000"/>
              </a:buClr>
              <a:buSzPts val="3000"/>
              <a:buFont typeface="Arial"/>
              <a:buChar char="•"/>
            </a:pPr>
            <a:r>
              <a:rPr lang="el-GR" sz="2800"/>
              <a:t>Οικονομικός προγραμματισμός.</a:t>
            </a:r>
          </a:p>
          <a:p>
            <a:pPr marL="800100" lvl="1" indent="-355600" algn="l" rtl="0">
              <a:lnSpc>
                <a:spcPct val="107142"/>
              </a:lnSpc>
              <a:spcBef>
                <a:spcPts val="0"/>
              </a:spcBef>
              <a:spcAft>
                <a:spcPts val="0"/>
              </a:spcAft>
              <a:buClr>
                <a:srgbClr val="C00000"/>
              </a:buClr>
              <a:buSzPts val="3000"/>
              <a:buFont typeface="Arial"/>
              <a:buChar char="•"/>
            </a:pPr>
            <a:r>
              <a:rPr lang="el-GR" sz="2800"/>
              <a:t>Διαχείριση Χρέους. </a:t>
            </a:r>
          </a:p>
          <a:p>
            <a:pPr marL="800100" lvl="1" indent="-355600" algn="l" rtl="0">
              <a:lnSpc>
                <a:spcPct val="107142"/>
              </a:lnSpc>
              <a:spcBef>
                <a:spcPts val="0"/>
              </a:spcBef>
              <a:spcAft>
                <a:spcPts val="0"/>
              </a:spcAft>
              <a:buClr>
                <a:srgbClr val="C00000"/>
              </a:buClr>
              <a:buSzPts val="3000"/>
              <a:buFont typeface="Arial"/>
              <a:buChar char="•"/>
            </a:pPr>
            <a:r>
              <a:rPr lang="el-GR" sz="2800"/>
              <a:t>Αντιμετώπιση Οικονομικών ιδρυμάτων. </a:t>
            </a:r>
          </a:p>
          <a:p>
            <a:pPr marL="800100" lvl="1" indent="-165100" algn="l" rtl="0">
              <a:lnSpc>
                <a:spcPct val="107142"/>
              </a:lnSpc>
              <a:spcBef>
                <a:spcPts val="0"/>
              </a:spcBef>
              <a:spcAft>
                <a:spcPts val="0"/>
              </a:spcAft>
              <a:buClr>
                <a:srgbClr val="C00000"/>
              </a:buClr>
              <a:buSzPts val="3000"/>
              <a:buFont typeface="Arial"/>
              <a:buNone/>
            </a:pPr>
            <a:endParaRPr sz="2400" dirty="0"/>
          </a:p>
          <a:p>
            <a:pPr marL="342900" lvl="0" indent="-342900" algn="l" rtl="0">
              <a:lnSpc>
                <a:spcPct val="107142"/>
              </a:lnSpc>
              <a:spcBef>
                <a:spcPts val="0"/>
              </a:spcBef>
              <a:spcAft>
                <a:spcPts val="0"/>
              </a:spcAft>
              <a:buClr>
                <a:srgbClr val="C00000"/>
              </a:buClr>
              <a:buSzPts val="3000"/>
              <a:buFont typeface="Arial"/>
              <a:buChar char="•"/>
            </a:pPr>
            <a:r>
              <a:rPr lang="el-GR" sz="2800"/>
              <a:t>Βήμα 3: Δημιουργήστε ένα ψηφιακό δωμάτιο απόδρασης με 3 προκλήσεις. </a:t>
            </a:r>
          </a:p>
          <a:p>
            <a:pPr marL="342900" lvl="0" indent="-342900" algn="l" rtl="0">
              <a:lnSpc>
                <a:spcPct val="107142"/>
              </a:lnSpc>
              <a:spcBef>
                <a:spcPts val="0"/>
              </a:spcBef>
              <a:spcAft>
                <a:spcPts val="0"/>
              </a:spcAft>
              <a:buClr>
                <a:srgbClr val="C00000"/>
              </a:buClr>
              <a:buSzPts val="3000"/>
              <a:buFont typeface="Arial"/>
              <a:buChar char="•"/>
            </a:pPr>
            <a:r>
              <a:rPr lang="el-GR" sz="2800"/>
              <a:t>Βήμα 4: Μοιραστείτε τα με την ομάδα. </a:t>
            </a:r>
          </a:p>
          <a:p>
            <a:pPr marL="800100" lvl="1" indent="-165100" algn="l" rtl="0">
              <a:lnSpc>
                <a:spcPct val="107142"/>
              </a:lnSpc>
              <a:spcBef>
                <a:spcPts val="0"/>
              </a:spcBef>
              <a:spcAft>
                <a:spcPts val="0"/>
              </a:spcAft>
              <a:buClr>
                <a:srgbClr val="C00000"/>
              </a:buClr>
              <a:buSzPts val="3000"/>
              <a:buFont typeface="Arial"/>
              <a:buNone/>
            </a:pPr>
            <a:endParaRPr sz="2400" dirty="0"/>
          </a:p>
          <a:p>
            <a:pPr marL="0" lvl="0" indent="0" algn="l" rtl="0">
              <a:lnSpc>
                <a:spcPct val="107142"/>
              </a:lnSpc>
              <a:spcBef>
                <a:spcPts val="0"/>
              </a:spcBef>
              <a:spcAft>
                <a:spcPts val="0"/>
              </a:spcAft>
              <a:buClr>
                <a:srgbClr val="C00000"/>
              </a:buClr>
              <a:buSzPts val="3000"/>
              <a:buNone/>
            </a:pPr>
            <a:endParaRPr sz="2400" dirty="0"/>
          </a:p>
        </p:txBody>
      </p:sp>
      <p:sp>
        <p:nvSpPr>
          <p:cNvPr id="382" name="Google Shape;382;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11111"/>
              <a:buFont typeface="Calibri"/>
              <a:buNone/>
            </a:pPr>
            <a:r>
              <a:rPr lang="el-GR" sz="3600"/>
              <a:t>Δραστηριότητα M6.5 Δημιουργία των δικών σας Δωματίων Απόδρασης  </a:t>
            </a:r>
            <a:br>
              <a:rPr lang="el-GR"/>
            </a:br>
            <a:endParaRPr lang="el-GR"/>
          </a:p>
        </p:txBody>
      </p:sp>
      <p:sp>
        <p:nvSpPr>
          <p:cNvPr id="383" name="Google Shape;383;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l-GR" sz="900" b="0" i="0" u="sng" strike="noStrike" cap="none">
                <a:solidFill>
                  <a:schemeClr val="accent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Αυτή η φωτογραφία</a:t>
            </a:r>
            <a:r>
              <a:rPr lang="el-GR" sz="900" b="0" i="0" strike="noStrike" cap="none">
                <a:latin typeface="Calibri"/>
                <a:ea typeface="Calibri"/>
                <a:cs typeface="Calibri"/>
                <a:sym typeface="Calibri"/>
              </a:rPr>
              <a:t> από Άγνωστο Συγγραφέα έχει άδεια χρήσης </a:t>
            </a:r>
            <a:r>
              <a:rPr lang="el-GR"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CC BY-SA</a:t>
            </a:r>
          </a:p>
        </p:txBody>
      </p:sp>
      <p:pic>
        <p:nvPicPr>
          <p:cNvPr id="384" name="Google Shape;384;p23" descr="Icon, Pencil, The Questionnaire, Note, To Vote, Quiz"/>
          <p:cNvPicPr preferRelativeResize="0"/>
          <p:nvPr/>
        </p:nvPicPr>
        <p:blipFill rotWithShape="1">
          <a:blip r:embed="rId5">
            <a:alphaModFix/>
          </a:blip>
          <a:srcRect/>
          <a:stretch/>
        </p:blipFill>
        <p:spPr>
          <a:xfrm>
            <a:off x="8039100" y="1223962"/>
            <a:ext cx="5057775" cy="5057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83963-DCC6-4A76-6A58-4B593B5D4CD7}"/>
              </a:ext>
            </a:extLst>
          </p:cNvPr>
          <p:cNvSpPr>
            <a:spLocks noGrp="1"/>
          </p:cNvSpPr>
          <p:nvPr>
            <p:ph type="body" idx="1"/>
          </p:nvPr>
        </p:nvSpPr>
        <p:spPr>
          <a:xfrm>
            <a:off x="500062" y="1531018"/>
            <a:ext cx="12331542" cy="5538476"/>
          </a:xfrm>
        </p:spPr>
        <p:txBody>
          <a:bodyPr>
            <a:noAutofit/>
          </a:bodyPr>
          <a:lstStyle/>
          <a:p>
            <a:r>
              <a:rPr lang="el-GR" sz="3200" dirty="0"/>
              <a:t>Πρόκειται για έναν ψηφιακό πόρο που διερευνά:</a:t>
            </a:r>
          </a:p>
          <a:p>
            <a:pPr marL="571500" indent="-342900">
              <a:buFont typeface="Arial" panose="020B0604020202020204" pitchFamily="34" charset="0"/>
              <a:buChar char="•"/>
            </a:pPr>
            <a:r>
              <a:rPr lang="el-GR" sz="3200" dirty="0"/>
              <a:t>Οικονομικό Λεξιλόγιο</a:t>
            </a:r>
          </a:p>
          <a:p>
            <a:pPr marL="571500" indent="-342900">
              <a:buFont typeface="Arial" panose="020B0604020202020204" pitchFamily="34" charset="0"/>
              <a:buChar char="•"/>
            </a:pPr>
            <a:r>
              <a:rPr lang="el-GR" sz="3200" dirty="0"/>
              <a:t>Σχέδια αποταμίευσης </a:t>
            </a:r>
          </a:p>
          <a:p>
            <a:pPr marL="571500" indent="-342900">
              <a:buFont typeface="Arial" panose="020B0604020202020204" pitchFamily="34" charset="0"/>
              <a:buChar char="•"/>
            </a:pPr>
            <a:r>
              <a:rPr lang="el-GR" sz="3200" dirty="0"/>
              <a:t>Προϋπολογισμός</a:t>
            </a:r>
          </a:p>
          <a:p>
            <a:pPr marL="571500" indent="-342900">
              <a:buFont typeface="Arial" panose="020B0604020202020204" pitchFamily="34" charset="0"/>
              <a:buChar char="•"/>
            </a:pPr>
            <a:r>
              <a:rPr lang="el-GR" sz="3200" dirty="0"/>
              <a:t>συνδέσμους σε πόρους και βοήθεια για την οικονομική διαχείριση</a:t>
            </a:r>
          </a:p>
        </p:txBody>
      </p:sp>
      <p:sp>
        <p:nvSpPr>
          <p:cNvPr id="3" name="Title 2">
            <a:extLst>
              <a:ext uri="{FF2B5EF4-FFF2-40B4-BE49-F238E27FC236}">
                <a16:creationId xmlns:a16="http://schemas.microsoft.com/office/drawing/2014/main" id="{6175BBAF-F908-3749-E0A9-756C782C1A4A}"/>
              </a:ext>
            </a:extLst>
          </p:cNvPr>
          <p:cNvSpPr>
            <a:spLocks noGrp="1"/>
          </p:cNvSpPr>
          <p:nvPr>
            <p:ph type="title"/>
          </p:nvPr>
        </p:nvSpPr>
        <p:spPr>
          <a:xfrm>
            <a:off x="502499" y="432158"/>
            <a:ext cx="12330002" cy="1492895"/>
          </a:xfrm>
        </p:spPr>
        <p:txBody>
          <a:bodyPr>
            <a:normAutofit/>
          </a:bodyPr>
          <a:lstStyle/>
          <a:p>
            <a:r>
              <a:rPr lang="el-GR" sz="3200"/>
              <a:t>Δραστηριότητα M6.6                                                                                  Κοιτάζοντας την εφαρμογή Money Matters</a:t>
            </a:r>
          </a:p>
        </p:txBody>
      </p:sp>
      <p:pic>
        <p:nvPicPr>
          <p:cNvPr id="5" name="Picture 4" descr="Mobile device with apps">
            <a:extLst>
              <a:ext uri="{FF2B5EF4-FFF2-40B4-BE49-F238E27FC236}">
                <a16:creationId xmlns:a16="http://schemas.microsoft.com/office/drawing/2014/main" id="{5F1326B9-0078-B1AA-B2B5-133BBD98BB9F}"/>
              </a:ext>
            </a:extLst>
          </p:cNvPr>
          <p:cNvPicPr>
            <a:picLocks noChangeAspect="1"/>
          </p:cNvPicPr>
          <p:nvPr/>
        </p:nvPicPr>
        <p:blipFill>
          <a:blip r:embed="rId2"/>
          <a:stretch>
            <a:fillRect/>
          </a:stretch>
        </p:blipFill>
        <p:spPr>
          <a:xfrm>
            <a:off x="9304633" y="2513352"/>
            <a:ext cx="3526971" cy="1983921"/>
          </a:xfrm>
          <a:prstGeom prst="rect">
            <a:avLst/>
          </a:prstGeom>
        </p:spPr>
      </p:pic>
    </p:spTree>
    <p:extLst>
      <p:ext uri="{BB962C8B-B14F-4D97-AF65-F5344CB8AC3E}">
        <p14:creationId xmlns:p14="http://schemas.microsoft.com/office/powerpoint/2010/main" val="377864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
          <p:cNvSpPr/>
          <p:nvPr/>
        </p:nvSpPr>
        <p:spPr>
          <a:xfrm>
            <a:off x="719114" y="2328522"/>
            <a:ext cx="11865767" cy="539390"/>
          </a:xfrm>
          <a:prstGeom prst="leftRightArrow">
            <a:avLst>
              <a:gd name="adj1" fmla="val 50000"/>
              <a:gd name="adj2" fmla="val 50000"/>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0" name="Google Shape;390;p8"/>
          <p:cNvSpPr txBox="1">
            <a:spLocks noGrp="1"/>
          </p:cNvSpPr>
          <p:nvPr>
            <p:ph type="title"/>
          </p:nvPr>
        </p:nvSpPr>
        <p:spPr>
          <a:xfrm>
            <a:off x="254879" y="341314"/>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t>Πώς θα μπορούσατε να χρησιμοποιήσετε τους ψηφιακούς πόρους Money Matters; </a:t>
            </a:r>
          </a:p>
        </p:txBody>
      </p:sp>
      <p:sp>
        <p:nvSpPr>
          <p:cNvPr id="391" name="Google Shape;391;p8"/>
          <p:cNvSpPr txBox="1"/>
          <p:nvPr/>
        </p:nvSpPr>
        <p:spPr>
          <a:xfrm>
            <a:off x="254879" y="1265143"/>
            <a:ext cx="2875166" cy="45396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C00000"/>
              </a:buClr>
              <a:buSzPts val="2400"/>
              <a:buFont typeface="Calibri"/>
              <a:buNone/>
            </a:pPr>
            <a:r>
              <a:rPr lang="el-GR" sz="2400" b="1" i="0" u="none" strike="noStrike" cap="none" dirty="0">
                <a:solidFill>
                  <a:schemeClr val="accent5"/>
                </a:solidFill>
                <a:latin typeface="Calibri"/>
                <a:ea typeface="Calibri"/>
                <a:cs typeface="Calibri"/>
                <a:sym typeface="Calibri"/>
              </a:rPr>
              <a:t>Για γονείς </a:t>
            </a:r>
          </a:p>
          <a:p>
            <a:pPr marL="0" marR="0" lvl="0" indent="0" algn="ctr" rtl="0">
              <a:lnSpc>
                <a:spcPct val="100000"/>
              </a:lnSpc>
              <a:spcBef>
                <a:spcPts val="0"/>
              </a:spcBef>
              <a:spcAft>
                <a:spcPts val="0"/>
              </a:spcAft>
              <a:buClr>
                <a:srgbClr val="C00000"/>
              </a:buClr>
              <a:buSzPts val="2400"/>
              <a:buFont typeface="Calibri"/>
              <a:buNone/>
            </a:pPr>
            <a:r>
              <a:rPr lang="el-GR" sz="2400" b="1" i="0" u="none" strike="noStrike" cap="none" dirty="0">
                <a:solidFill>
                  <a:schemeClr val="accent5"/>
                </a:solidFill>
                <a:latin typeface="Calibri"/>
                <a:ea typeface="Calibri"/>
                <a:cs typeface="Calibri"/>
                <a:sym typeface="Calibri"/>
              </a:rPr>
              <a:t>Και Κηδεμόνες</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b="1" i="0" u="none" strike="noStrike" cap="none" dirty="0">
                <a:solidFill>
                  <a:srgbClr val="44546A"/>
                </a:solidFill>
                <a:latin typeface="Calibri"/>
                <a:ea typeface="Calibri"/>
                <a:cs typeface="Calibri"/>
                <a:sym typeface="Calibri"/>
              </a:rPr>
              <a:t>Ένα εκπαιδευτικό πρόγραμμα</a:t>
            </a:r>
            <a:r>
              <a:rPr lang="el-GR" sz="2000" i="0" u="none" strike="noStrike" cap="none" dirty="0">
                <a:solidFill>
                  <a:srgbClr val="44546A"/>
                </a:solidFill>
                <a:latin typeface="Calibri"/>
                <a:ea typeface="Calibri"/>
                <a:cs typeface="Calibri"/>
                <a:sym typeface="Calibri"/>
              </a:rPr>
              <a:t> με στόχο την αντιμετώπιση του οικονομικού αλφαβητισμού με τη χρήση μιας εργαστηριακής προσέγγισης</a:t>
            </a:r>
          </a:p>
          <a:p>
            <a:pPr marL="0" marR="0" lvl="0" indent="0" algn="ctr"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Υποστήριξη των γονέων και των κηδεμόνων για τη χρήση του </a:t>
            </a:r>
            <a:r>
              <a:rPr lang="el-GR" sz="2000" b="1" i="0" u="none" strike="noStrike" cap="none" dirty="0">
                <a:solidFill>
                  <a:srgbClr val="44546A"/>
                </a:solidFill>
                <a:latin typeface="Calibri"/>
                <a:ea typeface="Calibri"/>
                <a:cs typeface="Calibri"/>
                <a:sym typeface="Calibri"/>
              </a:rPr>
              <a:t>μοντέλου οικογενειακής μάθησης </a:t>
            </a:r>
          </a:p>
        </p:txBody>
      </p:sp>
      <p:sp>
        <p:nvSpPr>
          <p:cNvPr id="392" name="Google Shape;392;p8"/>
          <p:cNvSpPr txBox="1"/>
          <p:nvPr/>
        </p:nvSpPr>
        <p:spPr>
          <a:xfrm>
            <a:off x="3269130" y="1111253"/>
            <a:ext cx="3029606" cy="515521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79C07"/>
              </a:buClr>
              <a:buSzPts val="2400"/>
              <a:buFont typeface="Calibri"/>
              <a:buNone/>
            </a:pPr>
            <a:r>
              <a:rPr lang="el-GR" sz="2400" b="1" i="0" u="none" strike="noStrike" cap="none" dirty="0">
                <a:solidFill>
                  <a:schemeClr val="accent2"/>
                </a:solidFill>
                <a:latin typeface="Calibri"/>
                <a:ea typeface="Calibri"/>
                <a:cs typeface="Calibri"/>
                <a:sym typeface="Calibri"/>
              </a:rPr>
              <a:t>Για τους νέους </a:t>
            </a:r>
          </a:p>
          <a:p>
            <a:pPr marL="0" marR="0" lvl="0" indent="0" algn="ctr" rtl="0">
              <a:lnSpc>
                <a:spcPct val="100000"/>
              </a:lnSpc>
              <a:spcBef>
                <a:spcPts val="0"/>
              </a:spcBef>
              <a:spcAft>
                <a:spcPts val="0"/>
              </a:spcAft>
              <a:buClr>
                <a:srgbClr val="D79C07"/>
              </a:buClr>
              <a:buSzPts val="2400"/>
              <a:buFont typeface="Calibri"/>
              <a:buNone/>
            </a:pPr>
            <a:r>
              <a:rPr lang="el-GR" sz="2400" b="1" i="0" u="none" strike="noStrike" cap="none" dirty="0">
                <a:solidFill>
                  <a:schemeClr val="accent2"/>
                </a:solidFill>
                <a:latin typeface="Calibri"/>
                <a:ea typeface="Calibri"/>
                <a:cs typeface="Calibri"/>
                <a:sym typeface="Calibri"/>
              </a:rPr>
              <a:t>19 έως 25 ετών</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Μια </a:t>
            </a:r>
            <a:r>
              <a:rPr lang="el-GR" sz="2000" b="1" i="0" u="none" strike="noStrike" cap="none" dirty="0">
                <a:solidFill>
                  <a:srgbClr val="44546A"/>
                </a:solidFill>
                <a:latin typeface="Calibri"/>
                <a:ea typeface="Calibri"/>
                <a:cs typeface="Calibri"/>
                <a:sym typeface="Calibri"/>
              </a:rPr>
              <a:t>εφαρμογή για κινητά</a:t>
            </a:r>
            <a:r>
              <a:rPr lang="el-GR" sz="2000" i="0" u="none" strike="noStrike" cap="none" dirty="0">
                <a:solidFill>
                  <a:srgbClr val="44546A"/>
                </a:solidFill>
                <a:latin typeface="Calibri"/>
                <a:ea typeface="Calibri"/>
                <a:cs typeface="Calibri"/>
                <a:sym typeface="Calibri"/>
              </a:rPr>
              <a:t> τηλέφωνα που ενθαρρύνει τους/τις εκπαιδευόμενους/-</a:t>
            </a:r>
            <a:r>
              <a:rPr lang="el-GR" sz="2000" i="0" u="none" strike="noStrike" cap="none" dirty="0" err="1">
                <a:solidFill>
                  <a:srgbClr val="44546A"/>
                </a:solidFill>
                <a:latin typeface="Calibri"/>
                <a:ea typeface="Calibri"/>
                <a:cs typeface="Calibri"/>
                <a:sym typeface="Calibri"/>
              </a:rPr>
              <a:t>νες</a:t>
            </a:r>
            <a:r>
              <a:rPr lang="el-GR" sz="2000" i="0" u="none" strike="noStrike" cap="none" dirty="0">
                <a:solidFill>
                  <a:srgbClr val="44546A"/>
                </a:solidFill>
                <a:latin typeface="Calibri"/>
                <a:ea typeface="Calibri"/>
                <a:cs typeface="Calibri"/>
                <a:sym typeface="Calibri"/>
              </a:rPr>
              <a:t> να αναπτύξουν </a:t>
            </a:r>
            <a:r>
              <a:rPr lang="el-GR" sz="2000" b="1" i="0" u="none" strike="noStrike" cap="none" dirty="0">
                <a:solidFill>
                  <a:srgbClr val="44546A"/>
                </a:solidFill>
                <a:latin typeface="Calibri"/>
                <a:ea typeface="Calibri"/>
                <a:cs typeface="Calibri"/>
                <a:sym typeface="Calibri"/>
              </a:rPr>
              <a:t>οικονομικά σχέδια</a:t>
            </a:r>
            <a:r>
              <a:rPr lang="el-GR" sz="2000" i="0" u="none" strike="noStrike" cap="none" dirty="0">
                <a:solidFill>
                  <a:srgbClr val="44546A"/>
                </a:solidFill>
                <a:latin typeface="Calibri"/>
                <a:ea typeface="Calibri"/>
                <a:cs typeface="Calibri"/>
                <a:sym typeface="Calibri"/>
              </a:rPr>
              <a:t> για να ανταποκριθούν σε οικονομικές καταστάσεις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Προσωπικός ή οικογενειακός</a:t>
            </a:r>
            <a:r>
              <a:rPr lang="el-GR" sz="2000" b="1" i="0" u="none" strike="noStrike" cap="none" dirty="0">
                <a:solidFill>
                  <a:srgbClr val="44546A"/>
                </a:solidFill>
                <a:latin typeface="Calibri"/>
                <a:ea typeface="Calibri"/>
                <a:cs typeface="Calibri"/>
                <a:sym typeface="Calibri"/>
              </a:rPr>
              <a:t> προϋπολογισμός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Σύνδεσμοι με τοπικούς </a:t>
            </a:r>
            <a:r>
              <a:rPr lang="el-GR" sz="2000" b="1" i="0" u="none" strike="noStrike" cap="none" dirty="0">
                <a:solidFill>
                  <a:srgbClr val="44546A"/>
                </a:solidFill>
                <a:latin typeface="Calibri"/>
                <a:ea typeface="Calibri"/>
                <a:cs typeface="Calibri"/>
                <a:sym typeface="Calibri"/>
              </a:rPr>
              <a:t>φορείς υποστήριξης</a:t>
            </a:r>
          </a:p>
        </p:txBody>
      </p:sp>
      <p:sp>
        <p:nvSpPr>
          <p:cNvPr id="393" name="Google Shape;393;p8"/>
          <p:cNvSpPr txBox="1"/>
          <p:nvPr/>
        </p:nvSpPr>
        <p:spPr>
          <a:xfrm>
            <a:off x="6693779" y="1419032"/>
            <a:ext cx="3010515" cy="423188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Για εφήβους</a:t>
            </a:r>
          </a:p>
          <a:p>
            <a:pPr marL="0" marR="0" lvl="0" indent="0" algn="ctr"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 13 έως 18 ετών</a:t>
            </a:r>
          </a:p>
          <a:p>
            <a:pPr marL="0" marR="0" lvl="0" indent="0" algn="ctr" rtl="0">
              <a:lnSpc>
                <a:spcPct val="100000"/>
              </a:lnSpc>
              <a:spcBef>
                <a:spcPts val="0"/>
              </a:spcBef>
              <a:spcAft>
                <a:spcPts val="0"/>
              </a:spcAft>
              <a:buClr>
                <a:srgbClr val="44546A"/>
              </a:buClr>
              <a:buSzPts val="2100"/>
              <a:buFont typeface="Calibri"/>
              <a:buNone/>
            </a:pPr>
            <a:endParaRPr sz="2100" b="0" i="0" u="none" strike="noStrike" cap="none" dirty="0">
              <a:solidFill>
                <a:srgbClr val="44546A"/>
              </a:solidFill>
              <a:latin typeface="Calibri"/>
              <a:ea typeface="Calibri"/>
              <a:cs typeface="Calibri"/>
              <a:sym typeface="Calibri"/>
            </a:endParaRPr>
          </a:p>
          <a:p>
            <a:pPr marL="285750" marR="0" lvl="0" indent="-13335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marR="0" lvl="0" indent="-190500" algn="ctr" rtl="0">
              <a:lnSpc>
                <a:spcPct val="100000"/>
              </a:lnSpc>
              <a:spcBef>
                <a:spcPts val="0"/>
              </a:spcBef>
              <a:spcAft>
                <a:spcPts val="0"/>
              </a:spcAft>
              <a:buClr>
                <a:srgbClr val="44546A"/>
              </a:buClr>
              <a:buSzPts val="2400"/>
              <a:buFont typeface="Arial"/>
              <a:buNone/>
            </a:pPr>
            <a:endParaRPr sz="2000" b="1" i="0" u="none" strike="noStrike" cap="none" dirty="0">
              <a:solidFill>
                <a:srgbClr val="44546A"/>
              </a:solidFill>
              <a:latin typeface="Calibri"/>
              <a:ea typeface="Calibri"/>
              <a:cs typeface="Calibri"/>
              <a:sym typeface="Calibri"/>
            </a:endParaRPr>
          </a:p>
          <a:p>
            <a:pPr marL="342900" marR="0" lvl="0" indent="-342900" algn="ctr" rtl="0">
              <a:lnSpc>
                <a:spcPct val="100000"/>
              </a:lnSpc>
              <a:spcBef>
                <a:spcPts val="0"/>
              </a:spcBef>
              <a:spcAft>
                <a:spcPts val="0"/>
              </a:spcAft>
              <a:buClr>
                <a:srgbClr val="44546A"/>
              </a:buClr>
              <a:buSzPts val="2400"/>
              <a:buFont typeface="Arial"/>
              <a:buChar char="•"/>
            </a:pPr>
            <a:r>
              <a:rPr lang="el-GR" sz="2000" b="1" i="0" u="none" strike="noStrike" cap="none" dirty="0">
                <a:solidFill>
                  <a:srgbClr val="44546A"/>
                </a:solidFill>
                <a:latin typeface="Calibri"/>
                <a:ea typeface="Calibri"/>
                <a:cs typeface="Calibri"/>
                <a:sym typeface="Calibri"/>
              </a:rPr>
              <a:t>Έξι διαδικτυακοί εκπαιδευτικοί πόροι </a:t>
            </a:r>
            <a:r>
              <a:rPr lang="el-GR" sz="2000" i="0" u="none" strike="noStrike" cap="none" dirty="0">
                <a:solidFill>
                  <a:srgbClr val="44546A"/>
                </a:solidFill>
                <a:latin typeface="Calibri"/>
                <a:ea typeface="Calibri"/>
                <a:cs typeface="Calibri"/>
                <a:sym typeface="Calibri"/>
              </a:rPr>
              <a:t>μάθησης βασισμένοι στην πρόκληση </a:t>
            </a:r>
            <a:r>
              <a:rPr lang="el-GR" sz="2000" b="1" i="0" u="none" strike="noStrike" cap="none" dirty="0">
                <a:solidFill>
                  <a:srgbClr val="44546A"/>
                </a:solidFill>
                <a:latin typeface="Calibri"/>
                <a:ea typeface="Calibri"/>
                <a:cs typeface="Calibri"/>
                <a:sym typeface="Calibri"/>
              </a:rPr>
              <a:t>δωματίων απόδρασης</a:t>
            </a:r>
          </a:p>
          <a:p>
            <a:pPr marL="285750" marR="0" lvl="0" indent="-152400" algn="ctr"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ctr"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Τα σενάριά τους θα σχετίζονται με την </a:t>
            </a:r>
            <a:r>
              <a:rPr lang="el-GR" sz="2000" b="1" i="0" u="none" strike="noStrike" cap="none" dirty="0">
                <a:solidFill>
                  <a:srgbClr val="44546A"/>
                </a:solidFill>
                <a:latin typeface="Calibri"/>
                <a:ea typeface="Calibri"/>
                <a:cs typeface="Calibri"/>
                <a:sym typeface="Calibri"/>
              </a:rPr>
              <a:t>αποτελεσματική οικονομική διαχείριση</a:t>
            </a:r>
          </a:p>
        </p:txBody>
      </p:sp>
      <p:sp>
        <p:nvSpPr>
          <p:cNvPr id="394" name="Google Shape;394;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FF0000"/>
              </a:buClr>
              <a:buSzPts val="2400"/>
              <a:buFont typeface="Calibri"/>
              <a:buNone/>
            </a:pPr>
            <a:r>
              <a:rPr lang="el-GR" sz="2400" b="1" dirty="0">
                <a:solidFill>
                  <a:schemeClr val="accent2"/>
                </a:solidFill>
              </a:rPr>
              <a:t>Για παιδιά  </a:t>
            </a:r>
          </a:p>
          <a:p>
            <a:pPr marL="0" lvl="0" indent="0" algn="ctr" rtl="0">
              <a:lnSpc>
                <a:spcPct val="100000"/>
              </a:lnSpc>
              <a:spcBef>
                <a:spcPts val="0"/>
              </a:spcBef>
              <a:spcAft>
                <a:spcPts val="0"/>
              </a:spcAft>
              <a:buClr>
                <a:srgbClr val="FF0000"/>
              </a:buClr>
              <a:buSzPts val="2400"/>
              <a:buFont typeface="Calibri"/>
              <a:buNone/>
            </a:pPr>
            <a:r>
              <a:rPr lang="el-GR" sz="2400" b="1" dirty="0">
                <a:solidFill>
                  <a:schemeClr val="accent2"/>
                </a:solidFill>
              </a:rPr>
              <a:t>6 έως 12 ετών</a:t>
            </a:r>
          </a:p>
          <a:p>
            <a:pPr marL="0" lvl="0" indent="0" algn="ctr"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190500" algn="ctr" rtl="0">
              <a:lnSpc>
                <a:spcPct val="100000"/>
              </a:lnSpc>
              <a:spcBef>
                <a:spcPts val="600"/>
              </a:spcBef>
              <a:spcAft>
                <a:spcPts val="0"/>
              </a:spcAft>
              <a:buClr>
                <a:srgbClr val="44546A"/>
              </a:buClr>
              <a:buSzPts val="2400"/>
              <a:buFont typeface="Arial"/>
              <a:buNone/>
            </a:pPr>
            <a:endParaRPr sz="2000" b="1" dirty="0"/>
          </a:p>
          <a:p>
            <a:pPr marL="342900" lvl="0" indent="-342900" algn="ctr" rtl="0">
              <a:lnSpc>
                <a:spcPct val="100000"/>
              </a:lnSpc>
              <a:spcBef>
                <a:spcPts val="600"/>
              </a:spcBef>
              <a:spcAft>
                <a:spcPts val="0"/>
              </a:spcAft>
              <a:buClr>
                <a:srgbClr val="44546A"/>
              </a:buClr>
              <a:buSzPts val="2400"/>
              <a:buFont typeface="Arial"/>
              <a:buChar char="•"/>
            </a:pPr>
            <a:r>
              <a:rPr lang="el-GR" sz="2000" b="1" dirty="0"/>
              <a:t>12</a:t>
            </a:r>
            <a:r>
              <a:rPr lang="el-GR" sz="2000" dirty="0"/>
              <a:t> μηνιαίες εκδόσεις </a:t>
            </a:r>
            <a:r>
              <a:rPr lang="el-GR" sz="2000" b="1" dirty="0"/>
              <a:t>θεματικών βιβλίων κόμικς</a:t>
            </a:r>
          </a:p>
          <a:p>
            <a:pPr marL="342900" lvl="0" indent="-342900" algn="ctr" rtl="0">
              <a:lnSpc>
                <a:spcPct val="100000"/>
              </a:lnSpc>
              <a:spcBef>
                <a:spcPts val="600"/>
              </a:spcBef>
              <a:spcAft>
                <a:spcPts val="0"/>
              </a:spcAft>
              <a:buClr>
                <a:srgbClr val="44546A"/>
              </a:buClr>
              <a:buSzPts val="2400"/>
              <a:buFont typeface="Arial"/>
              <a:buChar char="•"/>
            </a:pPr>
            <a:r>
              <a:rPr lang="el-GR" sz="2000" dirty="0"/>
              <a:t> Που καλύπτουν ορισμένες βασικές </a:t>
            </a:r>
            <a:r>
              <a:rPr lang="el-GR" sz="2000" b="1" dirty="0"/>
              <a:t>αρχές καλής οικονομικής διαχείρισης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7"/>
          <p:cNvSpPr txBox="1">
            <a:spLocks noGrp="1"/>
          </p:cNvSpPr>
          <p:nvPr>
            <p:ph type="body" idx="1"/>
          </p:nvPr>
        </p:nvSpPr>
        <p:spPr>
          <a:xfrm>
            <a:off x="519817" y="1890720"/>
            <a:ext cx="11874916" cy="2669405"/>
          </a:xfrm>
          <a:prstGeom prst="rect">
            <a:avLst/>
          </a:prstGeom>
          <a:noFill/>
          <a:ln>
            <a:noFill/>
          </a:ln>
        </p:spPr>
        <p:txBody>
          <a:bodyPr spcFirstLastPara="1" wrap="square" lIns="72000" tIns="45700" rIns="72000" bIns="45700" anchor="t" anchorCtr="0">
            <a:normAutofit/>
          </a:bodyPr>
          <a:lstStyle/>
          <a:p>
            <a:pPr marL="457200" lvl="0" indent="-228600" algn="just" rtl="0">
              <a:lnSpc>
                <a:spcPct val="100000"/>
              </a:lnSpc>
              <a:spcBef>
                <a:spcPts val="0"/>
              </a:spcBef>
              <a:spcAft>
                <a:spcPts val="0"/>
              </a:spcAft>
              <a:buSzPts val="2100"/>
              <a:buNone/>
            </a:pPr>
            <a:r>
              <a:rPr lang="el-GR" sz="3200">
                <a:solidFill>
                  <a:schemeClr val="accent4">
                    <a:lumMod val="90000"/>
                    <a:lumOff val="10000"/>
                  </a:schemeClr>
                </a:solidFill>
                <a:latin typeface="Calibri" panose="020F0502020204030204" pitchFamily="34" charset="0"/>
                <a:cs typeface="Calibri" panose="020F0502020204030204" pitchFamily="34" charset="0"/>
              </a:rPr>
              <a:t>Μαθησιακά Αποτελέσματα: Οι συμμετέχοντες/-χουσες θα είναι σε θέση να:</a:t>
            </a:r>
          </a:p>
          <a:p>
            <a:pPr marL="457200" lvl="0" indent="-228600" algn="just" rtl="0">
              <a:lnSpc>
                <a:spcPct val="100000"/>
              </a:lnSpc>
              <a:spcBef>
                <a:spcPts val="0"/>
              </a:spcBef>
              <a:spcAft>
                <a:spcPts val="0"/>
              </a:spcAft>
              <a:buSzPts val="2100"/>
              <a:buNone/>
            </a:pPr>
            <a:endParaRPr lang="en-US" sz="3200" dirty="0">
              <a:solidFill>
                <a:schemeClr val="accent4">
                  <a:lumMod val="90000"/>
                  <a:lumOff val="10000"/>
                </a:schemeClr>
              </a:solidFill>
              <a:latin typeface="Calibri" panose="020F0502020204030204" pitchFamily="34" charset="0"/>
              <a:cs typeface="Calibri" panose="020F0502020204030204" pitchFamily="34" charset="0"/>
            </a:endParaRPr>
          </a:p>
          <a:p>
            <a:pPr marL="685800" lvl="0" indent="-457200" algn="just" rtl="0">
              <a:lnSpc>
                <a:spcPct val="100000"/>
              </a:lnSpc>
              <a:spcBef>
                <a:spcPts val="0"/>
              </a:spcBef>
              <a:spcAft>
                <a:spcPts val="0"/>
              </a:spcAft>
              <a:buSzPts val="2100"/>
              <a:buFont typeface="Arial" panose="020B0604020202020204" pitchFamily="34" charset="0"/>
              <a:buChar char="•"/>
            </a:pPr>
            <a:r>
              <a:rPr lang="el-GR" sz="3200">
                <a:solidFill>
                  <a:schemeClr val="accent4">
                    <a:lumMod val="90000"/>
                    <a:lumOff val="10000"/>
                  </a:schemeClr>
                </a:solidFill>
                <a:latin typeface="Calibri" panose="020F0502020204030204" pitchFamily="34" charset="0"/>
                <a:cs typeface="Calibri" panose="020F0502020204030204" pitchFamily="34" charset="0"/>
              </a:rPr>
              <a:t>εξετάζουν τα οφέλη και τις προκλήσεις της χρήσης ψηφιακών πόρων</a:t>
            </a:r>
          </a:p>
          <a:p>
            <a:pPr marL="685800" lvl="0" indent="-457200" algn="just" rtl="0">
              <a:lnSpc>
                <a:spcPct val="100000"/>
              </a:lnSpc>
              <a:spcBef>
                <a:spcPts val="0"/>
              </a:spcBef>
              <a:spcAft>
                <a:spcPts val="0"/>
              </a:spcAft>
              <a:buSzPts val="2100"/>
              <a:buFont typeface="Arial" panose="020B0604020202020204" pitchFamily="34" charset="0"/>
              <a:buChar char="•"/>
            </a:pPr>
            <a:r>
              <a:rPr lang="el-GR" sz="3200">
                <a:solidFill>
                  <a:schemeClr val="accent4">
                    <a:lumMod val="90000"/>
                    <a:lumOff val="10000"/>
                  </a:schemeClr>
                </a:solidFill>
                <a:latin typeface="Calibri" panose="020F0502020204030204" pitchFamily="34" charset="0"/>
                <a:cs typeface="Calibri" panose="020F0502020204030204" pitchFamily="34" charset="0"/>
              </a:rPr>
              <a:t>εξερευνούν ορισμένους ψηφιακούς πόρους </a:t>
            </a:r>
          </a:p>
          <a:p>
            <a:pPr marL="685800" lvl="0" indent="-457200" algn="just" rtl="0">
              <a:lnSpc>
                <a:spcPct val="100000"/>
              </a:lnSpc>
              <a:spcBef>
                <a:spcPts val="0"/>
              </a:spcBef>
              <a:spcAft>
                <a:spcPts val="0"/>
              </a:spcAft>
              <a:buSzPts val="2100"/>
              <a:buFont typeface="Arial" panose="020B0604020202020204" pitchFamily="34" charset="0"/>
              <a:buChar char="•"/>
            </a:pPr>
            <a:endParaRPr sz="3200" dirty="0">
              <a:solidFill>
                <a:schemeClr val="accent4">
                  <a:lumMod val="90000"/>
                  <a:lumOff val="10000"/>
                </a:schemeClr>
              </a:solidFill>
            </a:endParaRPr>
          </a:p>
          <a:p>
            <a:pPr marL="457200" lvl="0" indent="-228600" algn="just" rtl="0">
              <a:lnSpc>
                <a:spcPct val="100000"/>
              </a:lnSpc>
              <a:spcBef>
                <a:spcPts val="600"/>
              </a:spcBef>
              <a:spcAft>
                <a:spcPts val="0"/>
              </a:spcAft>
              <a:buSzPts val="2100"/>
              <a:buNone/>
            </a:pPr>
            <a:endParaRPr sz="3600" dirty="0"/>
          </a:p>
          <a:p>
            <a:pPr marL="457200" lvl="0" indent="-228600" algn="just" rtl="0">
              <a:lnSpc>
                <a:spcPct val="100000"/>
              </a:lnSpc>
              <a:spcBef>
                <a:spcPts val="600"/>
              </a:spcBef>
              <a:spcAft>
                <a:spcPts val="0"/>
              </a:spcAft>
              <a:buSzPts val="2100"/>
              <a:buNone/>
            </a:pPr>
            <a:endParaRPr dirty="0"/>
          </a:p>
        </p:txBody>
      </p:sp>
      <p:sp>
        <p:nvSpPr>
          <p:cNvPr id="88" name="Google Shape;88;p2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800"/>
              <a:buNone/>
            </a:pPr>
            <a:r>
              <a:rPr lang="el-GR" sz="3200"/>
              <a:t>Μαθησιακά Αποτελέσματα: Δημιουργία και χρήση ψηφιακών πόρων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body" idx="1"/>
          </p:nvPr>
        </p:nvSpPr>
        <p:spPr>
          <a:xfrm>
            <a:off x="4939301" y="432158"/>
            <a:ext cx="7893200" cy="5591550"/>
          </a:xfrm>
          <a:prstGeom prst="rect">
            <a:avLst/>
          </a:prstGeom>
          <a:noFill/>
          <a:ln>
            <a:noFill/>
          </a:ln>
        </p:spPr>
        <p:txBody>
          <a:bodyPr spcFirstLastPara="1" wrap="square" lIns="45700" tIns="45700" rIns="45700" bIns="45700" anchor="t" anchorCtr="0">
            <a:noAutofit/>
          </a:bodyPr>
          <a:lstStyle/>
          <a:p>
            <a:pPr marL="0" lvl="0" indent="0" algn="l" rtl="0">
              <a:lnSpc>
                <a:spcPct val="107142"/>
              </a:lnSpc>
              <a:spcBef>
                <a:spcPts val="0"/>
              </a:spcBef>
              <a:spcAft>
                <a:spcPts val="0"/>
              </a:spcAft>
              <a:buClr>
                <a:srgbClr val="44546A"/>
              </a:buClr>
              <a:buSzPts val="3100"/>
            </a:pPr>
            <a:r>
              <a:rPr lang="el-GR" sz="2400" dirty="0"/>
              <a:t>Στις διδακτικές σας συνεδρίες μπορείτε να χρησιμοποιήσετε τους ψηφιακούς πόρους του Money </a:t>
            </a:r>
            <a:r>
              <a:rPr lang="el-GR" sz="2400" dirty="0" err="1"/>
              <a:t>Matters</a:t>
            </a:r>
            <a:r>
              <a:rPr lang="el-GR" sz="2400" dirty="0"/>
              <a:t> ή να δημιουργήσετε τους δικούς σας για να εμπλέξετε τους/τις </a:t>
            </a:r>
            <a:r>
              <a:rPr lang="el-GR" sz="2400" dirty="0" err="1"/>
              <a:t>εκπαιδευόμενούς</a:t>
            </a:r>
            <a:r>
              <a:rPr lang="el-GR" sz="2400" dirty="0"/>
              <a:t>/-</a:t>
            </a:r>
            <a:r>
              <a:rPr lang="el-GR" sz="2400" dirty="0" err="1"/>
              <a:t>νές</a:t>
            </a:r>
            <a:r>
              <a:rPr lang="el-GR" sz="2400" dirty="0"/>
              <a:t> σας να αναπτύξουν δεξιότητες οικονομικού αλφαβητισμού:</a:t>
            </a:r>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l-GR" sz="2400" dirty="0"/>
              <a:t>Αρχικά, μάθετε ποια ψηφιακά εργαλεία είναι τα καλύτερα για εσάς και ποια θα υποστηρίξουν την εκπαίδευσή σας.  </a:t>
            </a:r>
          </a:p>
          <a:p>
            <a:pPr marL="342900" lvl="0" indent="-146050" algn="l" rtl="0">
              <a:lnSpc>
                <a:spcPct val="107142"/>
              </a:lnSpc>
              <a:spcBef>
                <a:spcPts val="0"/>
              </a:spcBef>
              <a:spcAft>
                <a:spcPts val="0"/>
              </a:spcAft>
              <a:buClr>
                <a:srgbClr val="44546A"/>
              </a:buClr>
              <a:buSzPts val="3100"/>
              <a:buFont typeface="Arial"/>
              <a:buNone/>
            </a:pPr>
            <a:endParaRPr sz="2400" dirty="0"/>
          </a:p>
          <a:p>
            <a:pPr marL="342900" lvl="0" indent="-342900" algn="l" rtl="0">
              <a:lnSpc>
                <a:spcPct val="107142"/>
              </a:lnSpc>
              <a:spcBef>
                <a:spcPts val="0"/>
              </a:spcBef>
              <a:spcAft>
                <a:spcPts val="0"/>
              </a:spcAft>
              <a:buClr>
                <a:srgbClr val="44546A"/>
              </a:buClr>
              <a:buSzPts val="3100"/>
              <a:buFont typeface="Arial"/>
              <a:buChar char="•"/>
            </a:pPr>
            <a:r>
              <a:rPr lang="el-GR" sz="2400" dirty="0"/>
              <a:t>Δεύτερον, οι συγκεκριμένες χρήσεις των πόρων ποικίλλουν. Ορισμένοι θα βελτιώσουν τις διαδικασίες, θα διευκολύνουν τις δραστηριότητες ή θα δημιουργήσουν εικονικούς εκπαιδευτικούς χώρους.</a:t>
            </a:r>
          </a:p>
          <a:p>
            <a:pPr marL="342900" lvl="0" indent="-342900" algn="l" rtl="0">
              <a:lnSpc>
                <a:spcPct val="107142"/>
              </a:lnSpc>
              <a:spcBef>
                <a:spcPts val="0"/>
              </a:spcBef>
              <a:spcAft>
                <a:spcPts val="0"/>
              </a:spcAft>
              <a:buClr>
                <a:srgbClr val="44546A"/>
              </a:buClr>
              <a:buSzPts val="3100"/>
              <a:buFont typeface="Arial"/>
              <a:buChar char="•"/>
            </a:pPr>
            <a:endParaRPr lang="en-US" sz="2400" dirty="0"/>
          </a:p>
          <a:p>
            <a:pPr marL="342900" lvl="0" indent="-342900" algn="l" rtl="0">
              <a:lnSpc>
                <a:spcPct val="107142"/>
              </a:lnSpc>
              <a:spcBef>
                <a:spcPts val="0"/>
              </a:spcBef>
              <a:spcAft>
                <a:spcPts val="0"/>
              </a:spcAft>
              <a:buClr>
                <a:srgbClr val="44546A"/>
              </a:buClr>
              <a:buSzPts val="3100"/>
              <a:buFont typeface="Arial"/>
              <a:buChar char="•"/>
            </a:pPr>
            <a:r>
              <a:rPr lang="el-GR" sz="2400" dirty="0"/>
              <a:t>Τρίτον, οι πόροι αυτοί μπορούν να κάνουν τις μαθησιακές διαδικασίες πιο διασκεδαστικές για τους/τις συμμετέχοντες/-</a:t>
            </a:r>
            <a:r>
              <a:rPr lang="el-GR" sz="2400" dirty="0" err="1"/>
              <a:t>χουσες</a:t>
            </a:r>
            <a:r>
              <a:rPr lang="el-GR" sz="2400" dirty="0"/>
              <a:t>. </a:t>
            </a:r>
          </a:p>
        </p:txBody>
      </p:sp>
      <p:sp>
        <p:nvSpPr>
          <p:cNvPr id="400" name="Google Shape;400;p2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Συλλογισμοί</a:t>
            </a:r>
          </a:p>
        </p:txBody>
      </p:sp>
      <p:pic>
        <p:nvPicPr>
          <p:cNvPr id="401" name="Google Shape;401;p24" descr="Icon, Round, Circular, Symbol, Web, Circle, Design"/>
          <p:cNvPicPr preferRelativeResize="0"/>
          <p:nvPr/>
        </p:nvPicPr>
        <p:blipFill rotWithShape="1">
          <a:blip r:embed="rId3">
            <a:alphaModFix/>
          </a:blip>
          <a:srcRect/>
          <a:stretch/>
        </p:blipFill>
        <p:spPr>
          <a:xfrm>
            <a:off x="800450" y="1766887"/>
            <a:ext cx="3971925" cy="3971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l-GR" sz="3600" dirty="0">
                <a:solidFill>
                  <a:srgbClr val="097D74"/>
                </a:solidFill>
              </a:rPr>
              <a:t>Εργασίες για προσωπική μελέτη:</a:t>
            </a:r>
          </a:p>
        </p:txBody>
      </p:sp>
      <p:sp>
        <p:nvSpPr>
          <p:cNvPr id="10" name="TextBox 9">
            <a:extLst>
              <a:ext uri="{FF2B5EF4-FFF2-40B4-BE49-F238E27FC236}">
                <a16:creationId xmlns:a16="http://schemas.microsoft.com/office/drawing/2014/main" id="{549B7878-E4F5-4A1C-954A-A6C350DF90A4}"/>
              </a:ext>
            </a:extLst>
          </p:cNvPr>
          <p:cNvSpPr txBox="1"/>
          <p:nvPr/>
        </p:nvSpPr>
        <p:spPr>
          <a:xfrm>
            <a:off x="1567976" y="1586178"/>
            <a:ext cx="9964645" cy="2554545"/>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Δοκιμάστε να δημιουργήσετε τους δικούς σας ψηφιακούς εκπαιδευτικούς πόρους - ένα διαδικτυακό κουίζ, μια αναζήτηση λέξεων ή ένα δωμάτιο διαφυγής.</a:t>
            </a:r>
          </a:p>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Μεταβείτε διαδικτυακά στη Βιβλιοθήκη Οικονομικού Αλφαβητισμού Money Matters για να συμπληρώσετε την Ψηφιακή Κάρτα για την ενότητα 6.</a:t>
            </a:r>
          </a:p>
          <a:p>
            <a:pPr marL="342900" indent="-342900">
              <a:buClr>
                <a:srgbClr val="097D74"/>
              </a:buClr>
              <a:buFont typeface="Arial" panose="020B0604020202020204" pitchFamily="34" charset="0"/>
              <a:buChar char="•"/>
            </a:pPr>
            <a:r>
              <a:rPr lang="el-GR" sz="3200" b="1">
                <a:solidFill>
                  <a:srgbClr val="097D74"/>
                </a:solidFill>
                <a:latin typeface="Calibri"/>
                <a:cs typeface="Calibri"/>
                <a:sym typeface="Calibri"/>
              </a:rPr>
              <a:t>Θα σας αποσταλεί μια τελική εκπαιδευτική έρευνα για να τη συμπληρώσετε. </a:t>
            </a:r>
          </a:p>
        </p:txBody>
      </p:sp>
      <p:pic>
        <p:nvPicPr>
          <p:cNvPr id="6" name="Picture 5">
            <a:extLst>
              <a:ext uri="{FF2B5EF4-FFF2-40B4-BE49-F238E27FC236}">
                <a16:creationId xmlns:a16="http://schemas.microsoft.com/office/drawing/2014/main" id="{B7C576D2-4D5A-B1C2-B61F-6A566D2085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7367" y="5216974"/>
            <a:ext cx="2597785" cy="2597785"/>
          </a:xfrm>
          <a:prstGeom prst="rect">
            <a:avLst/>
          </a:prstGeom>
          <a:noFill/>
          <a:ln>
            <a:noFill/>
          </a:ln>
        </p:spPr>
      </p:pic>
      <p:pic>
        <p:nvPicPr>
          <p:cNvPr id="8" name="Picture 7">
            <a:extLst>
              <a:ext uri="{FF2B5EF4-FFF2-40B4-BE49-F238E27FC236}">
                <a16:creationId xmlns:a16="http://schemas.microsoft.com/office/drawing/2014/main" id="{43006AE2-4AB5-8820-137E-BC05ACAB9AE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2372" y="5107729"/>
            <a:ext cx="2597785" cy="2597785"/>
          </a:xfrm>
          <a:prstGeom prst="rect">
            <a:avLst/>
          </a:prstGeom>
          <a:noFill/>
          <a:ln>
            <a:noFill/>
          </a:ln>
        </p:spPr>
      </p:pic>
      <p:pic>
        <p:nvPicPr>
          <p:cNvPr id="11" name="Picture 10" descr="A picture containing logo&#10;&#10;Description automatically generated">
            <a:extLst>
              <a:ext uri="{FF2B5EF4-FFF2-40B4-BE49-F238E27FC236}">
                <a16:creationId xmlns:a16="http://schemas.microsoft.com/office/drawing/2014/main" id="{D58A1F49-4BD7-5741-70AC-FA3D9812FC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3369" y="4538733"/>
            <a:ext cx="3168528" cy="3276026"/>
          </a:xfrm>
          <a:prstGeom prst="rect">
            <a:avLst/>
          </a:prstGeom>
          <a:noFill/>
          <a:ln>
            <a:noFill/>
          </a:ln>
        </p:spPr>
      </p:pic>
      <p:sp>
        <p:nvSpPr>
          <p:cNvPr id="2" name="Striped Right Arrow 1">
            <a:extLst>
              <a:ext uri="{FF2B5EF4-FFF2-40B4-BE49-F238E27FC236}">
                <a16:creationId xmlns:a16="http://schemas.microsoft.com/office/drawing/2014/main" id="{951E67F5-148D-018D-471B-ADD89857C7B4}"/>
              </a:ext>
            </a:extLst>
          </p:cNvPr>
          <p:cNvSpPr/>
          <p:nvPr/>
        </p:nvSpPr>
        <p:spPr>
          <a:xfrm>
            <a:off x="8489171" y="5898069"/>
            <a:ext cx="688396" cy="4735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28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29"/>
          <p:cNvSpPr txBox="1"/>
          <p:nvPr/>
        </p:nvSpPr>
        <p:spPr>
          <a:xfrm>
            <a:off x="352425" y="2762250"/>
            <a:ext cx="5966732" cy="178506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l-GR" sz="2800" b="1">
                <a:solidFill>
                  <a:srgbClr val="002060"/>
                </a:solidFill>
                <a:latin typeface="Calibri" panose="020F0502020204030204" pitchFamily="34" charset="0"/>
                <a:cs typeface="Calibri" panose="020F0502020204030204" pitchFamily="34" charset="0"/>
              </a:rPr>
              <a:t>Σας ευχαριστούμε για την παρουσία σας, ελπίζουμε να το βρήκατε χρήσιμο. </a:t>
            </a:r>
          </a:p>
          <a:p>
            <a:pPr marL="342900" marR="0" lvl="0" indent="-342900" algn="l" rtl="0">
              <a:lnSpc>
                <a:spcPct val="100000"/>
              </a:lnSpc>
              <a:spcBef>
                <a:spcPts val="0"/>
              </a:spcBef>
              <a:spcAft>
                <a:spcPts val="0"/>
              </a:spcAft>
              <a:buClr>
                <a:srgbClr val="000000"/>
              </a:buClr>
              <a:buSzPts val="2000"/>
              <a:buFont typeface="Arial"/>
              <a:buChar char="•"/>
            </a:pPr>
            <a:endParaRPr lang="en-US" sz="2000" b="1" i="0" u="none" strike="noStrike" cap="none" dirty="0">
              <a:solidFill>
                <a:srgbClr val="0070C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000"/>
              <a:buFont typeface="Arial"/>
              <a:buChar char="•"/>
            </a:pPr>
            <a:endParaRPr lang="en-US" sz="2000" b="1" dirty="0">
              <a:solidFill>
                <a:srgbClr val="0070C0"/>
              </a:solidFil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ctrTitle"/>
          </p:nvPr>
        </p:nvSpPr>
        <p:spPr>
          <a:xfrm>
            <a:off x="265174" y="479985"/>
            <a:ext cx="11317834" cy="857782"/>
          </a:xfrm>
          <a:prstGeom prst="rect">
            <a:avLst/>
          </a:prstGeom>
          <a:noFill/>
          <a:ln>
            <a:noFill/>
          </a:ln>
        </p:spPr>
        <p:txBody>
          <a:bodyPr spcFirstLastPara="1" wrap="square" lIns="72000" tIns="45700" rIns="72000" bIns="45700" anchor="b" anchorCtr="0">
            <a:normAutofit fontScale="90000"/>
          </a:bodyPr>
          <a:lstStyle/>
          <a:p>
            <a:pPr marL="0" lvl="0" indent="0" algn="l" rtl="0">
              <a:lnSpc>
                <a:spcPct val="90000"/>
              </a:lnSpc>
              <a:spcBef>
                <a:spcPts val="0"/>
              </a:spcBef>
              <a:spcAft>
                <a:spcPts val="0"/>
              </a:spcAft>
              <a:buClr>
                <a:schemeClr val="accent2"/>
              </a:buClr>
              <a:buSzPct val="99040"/>
              <a:buFont typeface="Calibri"/>
              <a:buNone/>
            </a:pPr>
            <a:r>
              <a:rPr lang="el-GR" dirty="0"/>
              <a:t>    </a:t>
            </a:r>
            <a:r>
              <a:rPr lang="el-GR" sz="3600" dirty="0"/>
              <a:t>Ενότητα 2 Σχεδιάγραμμα της συνεδρίας</a:t>
            </a:r>
          </a:p>
        </p:txBody>
      </p:sp>
      <p:sp>
        <p:nvSpPr>
          <p:cNvPr id="65" name="Google Shape;65;p2"/>
          <p:cNvSpPr txBox="1">
            <a:spLocks noGrp="1"/>
          </p:cNvSpPr>
          <p:nvPr>
            <p:ph type="subTitle" idx="1"/>
          </p:nvPr>
        </p:nvSpPr>
        <p:spPr>
          <a:xfrm>
            <a:off x="1252988" y="1547139"/>
            <a:ext cx="2404056" cy="1276272"/>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1094"/>
              </a:spcBef>
              <a:spcAft>
                <a:spcPts val="0"/>
              </a:spcAft>
              <a:buClr>
                <a:schemeClr val="dk1"/>
              </a:buClr>
              <a:buSzPts val="1641"/>
              <a:buNone/>
            </a:pPr>
            <a:r>
              <a:rPr lang="el-GR" sz="2800" dirty="0">
                <a:solidFill>
                  <a:schemeClr val="bg1"/>
                </a:solidFill>
                <a:latin typeface="Calibri" panose="020F0502020204030204" pitchFamily="34" charset="0"/>
                <a:cs typeface="Calibri" panose="020F0502020204030204" pitchFamily="34" charset="0"/>
                <a:sym typeface="Calibri"/>
              </a:rPr>
              <a:t>Μαθησιακά </a:t>
            </a:r>
          </a:p>
          <a:p>
            <a:pPr marL="0" lvl="0" indent="0" algn="ctr" rtl="0">
              <a:lnSpc>
                <a:spcPct val="90000"/>
              </a:lnSpc>
              <a:spcBef>
                <a:spcPts val="1094"/>
              </a:spcBef>
              <a:spcAft>
                <a:spcPts val="0"/>
              </a:spcAft>
              <a:buClr>
                <a:schemeClr val="dk1"/>
              </a:buClr>
              <a:buSzPts val="1641"/>
              <a:buNone/>
            </a:pPr>
            <a:r>
              <a:rPr lang="el-GR" sz="2800" dirty="0">
                <a:solidFill>
                  <a:schemeClr val="bg1"/>
                </a:solidFill>
                <a:latin typeface="Calibri" panose="020F0502020204030204" pitchFamily="34" charset="0"/>
                <a:cs typeface="Calibri" panose="020F0502020204030204" pitchFamily="34" charset="0"/>
                <a:sym typeface="Calibri"/>
              </a:rPr>
              <a:t>αποτελέσματα</a:t>
            </a:r>
          </a:p>
        </p:txBody>
      </p:sp>
      <p:sp>
        <p:nvSpPr>
          <p:cNvPr id="66" name="Google Shape;66;p2"/>
          <p:cNvSpPr txBox="1"/>
          <p:nvPr/>
        </p:nvSpPr>
        <p:spPr>
          <a:xfrm>
            <a:off x="5217626" y="1580698"/>
            <a:ext cx="2347811"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l-GR" sz="2800">
                <a:solidFill>
                  <a:schemeClr val="bg1"/>
                </a:solidFill>
                <a:latin typeface="Calibri" panose="020F0502020204030204" pitchFamily="34" charset="0"/>
                <a:cs typeface="Calibri" panose="020F0502020204030204" pitchFamily="34" charset="0"/>
              </a:rPr>
              <a:t>Προθέρμανση</a:t>
            </a:r>
          </a:p>
        </p:txBody>
      </p:sp>
      <p:sp>
        <p:nvSpPr>
          <p:cNvPr id="67" name="Google Shape;67;p2"/>
          <p:cNvSpPr/>
          <p:nvPr/>
        </p:nvSpPr>
        <p:spPr>
          <a:xfrm>
            <a:off x="3929507" y="1732660"/>
            <a:ext cx="1053323" cy="606459"/>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8" name="Google Shape;68;p2"/>
          <p:cNvSpPr/>
          <p:nvPr/>
        </p:nvSpPr>
        <p:spPr>
          <a:xfrm rot="16200000">
            <a:off x="8035028" y="1479515"/>
            <a:ext cx="743540" cy="1213129"/>
          </a:xfrm>
          <a:prstGeom prst="down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69" name="Google Shape;69;p2"/>
          <p:cNvSpPr txBox="1"/>
          <p:nvPr/>
        </p:nvSpPr>
        <p:spPr>
          <a:xfrm>
            <a:off x="9455491" y="1122913"/>
            <a:ext cx="2347811" cy="1468550"/>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0"/>
              </a:spcBef>
              <a:spcAft>
                <a:spcPts val="0"/>
              </a:spcAft>
              <a:buClr>
                <a:schemeClr val="dk1"/>
              </a:buClr>
              <a:buSzPts val="1641"/>
              <a:buFont typeface="Arial"/>
              <a:buNone/>
            </a:pPr>
            <a:r>
              <a:rPr lang="el-GR" sz="2400">
                <a:solidFill>
                  <a:schemeClr val="bg1"/>
                </a:solidFill>
                <a:latin typeface="Calibri" panose="020F0502020204030204" pitchFamily="34" charset="0"/>
                <a:cs typeface="Calibri" panose="020F0502020204030204" pitchFamily="34" charset="0"/>
              </a:rPr>
              <a:t>Χρήση και δημιουργία ψηφιακών πόρων</a:t>
            </a:r>
          </a:p>
        </p:txBody>
      </p:sp>
      <p:sp>
        <p:nvSpPr>
          <p:cNvPr id="71" name="Google Shape;71;p2"/>
          <p:cNvSpPr txBox="1"/>
          <p:nvPr/>
        </p:nvSpPr>
        <p:spPr>
          <a:xfrm>
            <a:off x="5263168" y="3229607"/>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l-GR" sz="2400">
                <a:solidFill>
                  <a:schemeClr val="bg1"/>
                </a:solidFill>
                <a:latin typeface="Calibri" panose="020F0502020204030204" pitchFamily="34" charset="0"/>
                <a:cs typeface="Calibri" panose="020F0502020204030204" pitchFamily="34" charset="0"/>
              </a:rPr>
              <a:t>Παρουσίαση ενός δωματίου απόδρασης</a:t>
            </a:r>
          </a:p>
        </p:txBody>
      </p:sp>
      <p:sp>
        <p:nvSpPr>
          <p:cNvPr id="72" name="Google Shape;72;p2"/>
          <p:cNvSpPr/>
          <p:nvPr/>
        </p:nvSpPr>
        <p:spPr>
          <a:xfrm>
            <a:off x="980525" y="5015568"/>
            <a:ext cx="2676519" cy="1595945"/>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400">
                <a:solidFill>
                  <a:schemeClr val="bg1"/>
                </a:solidFill>
              </a:rPr>
              <a:t>Δημιουργία των δικών σας Δωματίων Απόδρασης</a:t>
            </a:r>
          </a:p>
        </p:txBody>
      </p:sp>
      <p:sp>
        <p:nvSpPr>
          <p:cNvPr id="75" name="Google Shape;75;p2"/>
          <p:cNvSpPr/>
          <p:nvPr/>
        </p:nvSpPr>
        <p:spPr>
          <a:xfrm rot="10800000">
            <a:off x="8111254" y="3678833"/>
            <a:ext cx="1213129" cy="780243"/>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76" name="Google Shape;76;p2"/>
          <p:cNvSpPr/>
          <p:nvPr/>
        </p:nvSpPr>
        <p:spPr>
          <a:xfrm rot="10800000">
            <a:off x="3842564" y="3594001"/>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pic>
        <p:nvPicPr>
          <p:cNvPr id="79" name="Google Shape;79;p2" descr="Text, whiteboard&#10;&#10;Description automatically generated"/>
          <p:cNvPicPr preferRelativeResize="0"/>
          <p:nvPr/>
        </p:nvPicPr>
        <p:blipFill rotWithShape="1">
          <a:blip r:embed="rId3">
            <a:alphaModFix/>
          </a:blip>
          <a:srcRect/>
          <a:stretch/>
        </p:blipFill>
        <p:spPr>
          <a:xfrm>
            <a:off x="1252988" y="3290781"/>
            <a:ext cx="2129658" cy="1455681"/>
          </a:xfrm>
          <a:prstGeom prst="rect">
            <a:avLst/>
          </a:prstGeom>
          <a:noFill/>
          <a:ln>
            <a:noFill/>
          </a:ln>
        </p:spPr>
      </p:pic>
      <p:sp>
        <p:nvSpPr>
          <p:cNvPr id="13" name="Google Shape;66;p2">
            <a:extLst>
              <a:ext uri="{FF2B5EF4-FFF2-40B4-BE49-F238E27FC236}">
                <a16:creationId xmlns:a16="http://schemas.microsoft.com/office/drawing/2014/main" id="{DED4EA2C-17FA-A83F-9268-4DD4AFD37A8A}"/>
              </a:ext>
            </a:extLst>
          </p:cNvPr>
          <p:cNvSpPr txBox="1"/>
          <p:nvPr/>
        </p:nvSpPr>
        <p:spPr>
          <a:xfrm>
            <a:off x="5142969" y="5201392"/>
            <a:ext cx="2555766" cy="1204386"/>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l-GR" sz="2400">
                <a:solidFill>
                  <a:schemeClr val="bg1"/>
                </a:solidFill>
                <a:latin typeface="Calibri" panose="020F0502020204030204" pitchFamily="34" charset="0"/>
                <a:cs typeface="Calibri" panose="020F0502020204030204" pitchFamily="34" charset="0"/>
              </a:rPr>
              <a:t>Προϋπολογισμός και η Εφαρμογή Money Matters</a:t>
            </a:r>
          </a:p>
        </p:txBody>
      </p:sp>
      <p:sp>
        <p:nvSpPr>
          <p:cNvPr id="14" name="Google Shape;66;p2">
            <a:extLst>
              <a:ext uri="{FF2B5EF4-FFF2-40B4-BE49-F238E27FC236}">
                <a16:creationId xmlns:a16="http://schemas.microsoft.com/office/drawing/2014/main" id="{59CEA7B8-F638-2551-346A-98FE41EEFE51}"/>
              </a:ext>
            </a:extLst>
          </p:cNvPr>
          <p:cNvSpPr txBox="1"/>
          <p:nvPr/>
        </p:nvSpPr>
        <p:spPr>
          <a:xfrm>
            <a:off x="9418010" y="5308158"/>
            <a:ext cx="2555766" cy="1010764"/>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rmAutofit/>
          </a:bodyPr>
          <a:lstStyle/>
          <a:p>
            <a:pPr marL="0" marR="0" lvl="0" indent="0" algn="ctr" rtl="0">
              <a:lnSpc>
                <a:spcPct val="90000"/>
              </a:lnSpc>
              <a:spcBef>
                <a:spcPts val="0"/>
              </a:spcBef>
              <a:spcAft>
                <a:spcPts val="0"/>
              </a:spcAft>
              <a:buClr>
                <a:schemeClr val="dk1"/>
              </a:buClr>
              <a:buSzPts val="2625"/>
              <a:buFont typeface="Arial"/>
              <a:buNone/>
            </a:pPr>
            <a:r>
              <a:rPr lang="el-GR" sz="3200">
                <a:solidFill>
                  <a:schemeClr val="bg1"/>
                </a:solidFill>
                <a:latin typeface="Calibri" panose="020F0502020204030204" pitchFamily="34" charset="0"/>
                <a:cs typeface="Calibri" panose="020F0502020204030204" pitchFamily="34" charset="0"/>
              </a:rPr>
              <a:t>Τέλος</a:t>
            </a:r>
          </a:p>
        </p:txBody>
      </p:sp>
      <p:sp>
        <p:nvSpPr>
          <p:cNvPr id="15" name="Google Shape;67;p2">
            <a:extLst>
              <a:ext uri="{FF2B5EF4-FFF2-40B4-BE49-F238E27FC236}">
                <a16:creationId xmlns:a16="http://schemas.microsoft.com/office/drawing/2014/main" id="{32100258-9B25-8DB1-6F14-35B65A1EC0D6}"/>
              </a:ext>
            </a:extLst>
          </p:cNvPr>
          <p:cNvSpPr/>
          <p:nvPr/>
        </p:nvSpPr>
        <p:spPr>
          <a:xfrm>
            <a:off x="7945531" y="5579159"/>
            <a:ext cx="1170784" cy="64247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
        <p:nvSpPr>
          <p:cNvPr id="16" name="Google Shape;71;p2">
            <a:extLst>
              <a:ext uri="{FF2B5EF4-FFF2-40B4-BE49-F238E27FC236}">
                <a16:creationId xmlns:a16="http://schemas.microsoft.com/office/drawing/2014/main" id="{898AF3D4-BAA3-33EE-B7F3-C9EEEE5A7418}"/>
              </a:ext>
            </a:extLst>
          </p:cNvPr>
          <p:cNvSpPr txBox="1"/>
          <p:nvPr/>
        </p:nvSpPr>
        <p:spPr>
          <a:xfrm>
            <a:off x="9455491" y="3081183"/>
            <a:ext cx="2480805" cy="1468551"/>
          </a:xfrm>
          <a:prstGeom prst="rect">
            <a:avLst/>
          </a:prstGeom>
          <a:solidFill>
            <a:schemeClr val="accent4"/>
          </a:solidFill>
          <a:ln w="12700" cap="flat" cmpd="sng">
            <a:solidFill>
              <a:srgbClr val="077068"/>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90000"/>
              </a:lnSpc>
              <a:spcBef>
                <a:spcPts val="1000"/>
              </a:spcBef>
              <a:spcAft>
                <a:spcPts val="0"/>
              </a:spcAft>
              <a:buClr>
                <a:schemeClr val="dk1"/>
              </a:buClr>
              <a:buSzPct val="100000"/>
              <a:buFont typeface="Arial"/>
              <a:buNone/>
            </a:pPr>
            <a:r>
              <a:rPr lang="el-GR" sz="2400">
                <a:solidFill>
                  <a:schemeClr val="bg1"/>
                </a:solidFill>
                <a:latin typeface="Calibri" panose="020F0502020204030204" pitchFamily="34" charset="0"/>
                <a:cs typeface="Calibri" panose="020F0502020204030204" pitchFamily="34" charset="0"/>
              </a:rPr>
              <a:t>Κίνητρα και ψηφιακή μάθηση</a:t>
            </a:r>
          </a:p>
        </p:txBody>
      </p:sp>
      <p:sp>
        <p:nvSpPr>
          <p:cNvPr id="17" name="Google Shape;76;p2">
            <a:extLst>
              <a:ext uri="{FF2B5EF4-FFF2-40B4-BE49-F238E27FC236}">
                <a16:creationId xmlns:a16="http://schemas.microsoft.com/office/drawing/2014/main" id="{13A1E858-6C38-4FE1-A51F-B1C94F54E8B9}"/>
              </a:ext>
            </a:extLst>
          </p:cNvPr>
          <p:cNvSpPr/>
          <p:nvPr/>
        </p:nvSpPr>
        <p:spPr>
          <a:xfrm>
            <a:off x="3793275" y="5579158"/>
            <a:ext cx="1053323" cy="739764"/>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4">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7" name="Google Shape;97;p3" descr="Emoticon, Emoji, Smile, Face, Icon"/>
          <p:cNvPicPr preferRelativeResize="0"/>
          <p:nvPr/>
        </p:nvPicPr>
        <p:blipFill rotWithShape="1">
          <a:blip r:embed="rId3">
            <a:alphaModFix/>
          </a:blip>
          <a:srcRect/>
          <a:stretch/>
        </p:blipFill>
        <p:spPr>
          <a:xfrm>
            <a:off x="1958975" y="2541100"/>
            <a:ext cx="5408236" cy="3605491"/>
          </a:xfrm>
          <a:prstGeom prst="rect">
            <a:avLst/>
          </a:prstGeom>
          <a:noFill/>
          <a:ln>
            <a:noFill/>
          </a:ln>
        </p:spPr>
      </p:pic>
      <p:sp>
        <p:nvSpPr>
          <p:cNvPr id="95" name="Google Shape;95;p3"/>
          <p:cNvSpPr txBox="1">
            <a:spLocks noGrp="1"/>
          </p:cNvSpPr>
          <p:nvPr>
            <p:ph type="title"/>
          </p:nvPr>
        </p:nvSpPr>
        <p:spPr>
          <a:xfrm>
            <a:off x="502499" y="1097324"/>
            <a:ext cx="10133417" cy="144377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ct val="123456"/>
              <a:buFont typeface="Calibri"/>
              <a:buNone/>
            </a:pPr>
            <a:r>
              <a:rPr lang="el-GR" sz="3600"/>
              <a:t>Δραστηριότητα M6.1                                                                                                         Προθέρμανση        Ζωγραφίστε πώς αισθάνεστε!</a:t>
            </a:r>
            <a:br>
              <a:rPr lang="el-GR" sz="3600"/>
            </a:br>
            <a:br>
              <a:rPr lang="el-GR" sz="3600"/>
            </a:br>
            <a:r>
              <a:rPr lang="el-GR" sz="3600"/>
              <a:t> </a:t>
            </a:r>
          </a:p>
        </p:txBody>
      </p:sp>
      <p:pic>
        <p:nvPicPr>
          <p:cNvPr id="96" name="Google Shape;96;p3" descr="Graphic 5"/>
          <p:cNvPicPr preferRelativeResize="0"/>
          <p:nvPr/>
        </p:nvPicPr>
        <p:blipFill rotWithShape="1">
          <a:blip r:embed="rId4">
            <a:alphaModFix/>
          </a:blip>
          <a:srcRect/>
          <a:stretch/>
        </p:blipFill>
        <p:spPr>
          <a:xfrm>
            <a:off x="7724485" y="2858040"/>
            <a:ext cx="2321884" cy="2271630"/>
          </a:xfrm>
          <a:prstGeom prst="rect">
            <a:avLst/>
          </a:prstGeom>
          <a:noFill/>
          <a:ln>
            <a:noFill/>
          </a:ln>
        </p:spPr>
      </p:pic>
      <p:sp>
        <p:nvSpPr>
          <p:cNvPr id="98" name="Google Shape;98;p3"/>
          <p:cNvSpPr txBox="1"/>
          <p:nvPr/>
        </p:nvSpPr>
        <p:spPr>
          <a:xfrm>
            <a:off x="6243026" y="2541100"/>
            <a:ext cx="439289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3600" b="0" i="0" u="none" strike="noStrike" cap="none" dirty="0">
                <a:solidFill>
                  <a:schemeClr val="accent2"/>
                </a:solidFill>
                <a:latin typeface="Calibri" panose="020F0502020204030204" pitchFamily="34" charset="0"/>
                <a:cs typeface="Calibri" panose="020F0502020204030204" pitchFamily="34" charset="0"/>
                <a:sym typeface="Arial"/>
              </a:rPr>
              <a:t>Πώς αισθάνεστε σήμερα; </a:t>
            </a: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3600" b="0" i="0" u="none" strike="noStrike" cap="none" dirty="0">
              <a:solidFill>
                <a:schemeClr val="accent2"/>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br>
              <a:rPr lang="el-GR" sz="3600" b="0" i="0" u="none" strike="noStrike" cap="none" dirty="0">
                <a:solidFill>
                  <a:schemeClr val="accent2"/>
                </a:solidFill>
                <a:latin typeface="Calibri" panose="020F0502020204030204" pitchFamily="34" charset="0"/>
                <a:cs typeface="Calibri" panose="020F0502020204030204" pitchFamily="34" charset="0"/>
                <a:sym typeface="Arial"/>
              </a:rPr>
            </a:br>
            <a:r>
              <a:rPr lang="el-GR" sz="3600" b="0" i="0" u="none" strike="noStrike" cap="none" dirty="0">
                <a:solidFill>
                  <a:schemeClr val="accent2"/>
                </a:solidFill>
                <a:latin typeface="Calibri" panose="020F0502020204030204" pitchFamily="34" charset="0"/>
                <a:cs typeface="Calibri" panose="020F0502020204030204" pitchFamily="34" charset="0"/>
                <a:sym typeface="Arial"/>
              </a:rPr>
              <a:t>Διαδικτυακά: Πίνακας                                                                                                                                 Εκτός Σύνδεσης: Ζωγραφίστε το!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502499" y="826606"/>
            <a:ext cx="12330002" cy="166882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t>Δραστηριότητα Μ6.2                                                                                                     Χρήση ψηφιακών πόρων </a:t>
            </a:r>
          </a:p>
        </p:txBody>
      </p:sp>
      <p:sp>
        <p:nvSpPr>
          <p:cNvPr id="181" name="Google Shape;181;p4"/>
          <p:cNvSpPr txBox="1"/>
          <p:nvPr/>
        </p:nvSpPr>
        <p:spPr>
          <a:xfrm>
            <a:off x="502500" y="2685141"/>
            <a:ext cx="5115876" cy="276994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l-GR" sz="3200" b="0" i="0" u="none" strike="noStrike" cap="none" dirty="0">
                <a:solidFill>
                  <a:schemeClr val="dk1"/>
                </a:solidFill>
                <a:latin typeface="Calibri" panose="020F0502020204030204" pitchFamily="34" charset="0"/>
                <a:cs typeface="Calibri" panose="020F0502020204030204" pitchFamily="34" charset="0"/>
                <a:sym typeface="Arial"/>
              </a:rPr>
              <a:t>Πώς και ποιοι ψηφιακοί πόροι θα μπορούσαν να βοηθήσουν τα άτομα να βελτιώσουν τις δεξιότητές τους στον οικονομικό αλφαβητισμό και να επιταχύνουν τη μάθησή τους; </a:t>
            </a: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82" name="Google Shape;182;p4" descr="Social Media, Social, Marketing, Internet, Mobile"/>
          <p:cNvPicPr preferRelativeResize="0"/>
          <p:nvPr/>
        </p:nvPicPr>
        <p:blipFill rotWithShape="1">
          <a:blip r:embed="rId3">
            <a:alphaModFix/>
          </a:blip>
          <a:srcRect/>
          <a:stretch/>
        </p:blipFill>
        <p:spPr>
          <a:xfrm>
            <a:off x="6184749" y="2495426"/>
            <a:ext cx="6275502" cy="41836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txBox="1">
            <a:spLocks noGrp="1"/>
          </p:cNvSpPr>
          <p:nvPr>
            <p:ph type="body" idx="1"/>
          </p:nvPr>
        </p:nvSpPr>
        <p:spPr>
          <a:xfrm>
            <a:off x="502499" y="1152159"/>
            <a:ext cx="8203351" cy="5610591"/>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rgbClr val="44546A"/>
              </a:buClr>
              <a:buSzPts val="2800"/>
              <a:buFont typeface="Arial"/>
              <a:buChar char="•"/>
            </a:pPr>
            <a:r>
              <a:rPr lang="el-GR" sz="2800" dirty="0"/>
              <a:t>Ένας χρήσιμος ψηφιακός πόρος για την αξιολόγηση της μάθησης είναι η δημιουργία ενός κουίζ. </a:t>
            </a:r>
            <a:r>
              <a:rPr lang="el-GR" sz="2700" dirty="0"/>
              <a:t>Τα διαδικτυακά κουίζ μπορούν να δημιουργηθούν σε ένα πλήθος διαδικτυακών </a:t>
            </a:r>
            <a:r>
              <a:rPr lang="el-GR" sz="2700" dirty="0" err="1"/>
              <a:t>πλατφορμών</a:t>
            </a:r>
            <a:r>
              <a:rPr lang="el-GR" sz="2700" dirty="0"/>
              <a:t>, όπως:</a:t>
            </a:r>
          </a:p>
          <a:p>
            <a:pPr marL="0" lvl="0" indent="0" algn="l" rtl="0">
              <a:lnSpc>
                <a:spcPct val="107142"/>
              </a:lnSpc>
              <a:spcBef>
                <a:spcPts val="0"/>
              </a:spcBef>
              <a:spcAft>
                <a:spcPts val="0"/>
              </a:spcAft>
              <a:buClr>
                <a:srgbClr val="44546A"/>
              </a:buClr>
              <a:buSzPts val="2800"/>
            </a:pPr>
            <a:endParaRPr dirty="0"/>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3"/>
              </a:rPr>
              <a:t>Google</a:t>
            </a:r>
            <a:r>
              <a:rPr lang="el-GR" sz="2800" u="sng" dirty="0">
                <a:solidFill>
                  <a:schemeClr val="hlink"/>
                </a:solidFill>
                <a:hlinkClick r:id="rId3"/>
              </a:rPr>
              <a:t> </a:t>
            </a:r>
            <a:r>
              <a:rPr lang="el-GR" sz="2800" u="sng" dirty="0" err="1">
                <a:solidFill>
                  <a:schemeClr val="hlink"/>
                </a:solidFill>
                <a:hlinkClick r:id="rId3"/>
              </a:rPr>
              <a:t>Forms</a:t>
            </a:r>
            <a:r>
              <a:rPr lang="el-GR" sz="2800" u="sng" dirty="0">
                <a:solidFill>
                  <a:schemeClr val="hlink"/>
                </a:solidFill>
                <a:hlinkClick r:id="rId3"/>
              </a:rPr>
              <a:t> </a:t>
            </a:r>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4"/>
              </a:rPr>
              <a:t>Socrative</a:t>
            </a:r>
            <a:endParaRPr lang="el-GR" sz="2800" u="sng" dirty="0">
              <a:solidFill>
                <a:schemeClr val="hlink"/>
              </a:solidFill>
              <a:hlinkClick r:id="rId4"/>
            </a:endParaRPr>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5"/>
              </a:rPr>
              <a:t>Kahoot</a:t>
            </a:r>
            <a:r>
              <a:rPr lang="el-GR" sz="2800" u="sng" dirty="0">
                <a:solidFill>
                  <a:schemeClr val="hlink"/>
                </a:solidFill>
                <a:hlinkClick r:id="rId5"/>
              </a:rPr>
              <a:t> </a:t>
            </a:r>
          </a:p>
          <a:p>
            <a:pPr marL="800100" lvl="1" indent="-165100" algn="l" rtl="0">
              <a:lnSpc>
                <a:spcPct val="107142"/>
              </a:lnSpc>
              <a:spcBef>
                <a:spcPts val="0"/>
              </a:spcBef>
              <a:spcAft>
                <a:spcPts val="0"/>
              </a:spcAft>
              <a:buSzPts val="2800"/>
              <a:buFont typeface="Arial"/>
              <a:buNone/>
            </a:pPr>
            <a:endParaRPr sz="2800" dirty="0"/>
          </a:p>
          <a:p>
            <a:pPr marL="800100" lvl="1" indent="-342900" algn="l" rtl="0">
              <a:lnSpc>
                <a:spcPct val="107142"/>
              </a:lnSpc>
              <a:spcBef>
                <a:spcPts val="0"/>
              </a:spcBef>
              <a:spcAft>
                <a:spcPts val="0"/>
              </a:spcAft>
              <a:buSzPts val="2800"/>
              <a:buFont typeface="Arial"/>
              <a:buChar char="•"/>
            </a:pPr>
            <a:r>
              <a:rPr lang="el-GR" sz="2800" dirty="0"/>
              <a:t>Τα κουίζ βοηθούν στη συγκέντρωση, εντοπίζουν τα κενά στις γνώσεις, ενισχύουν την αυτοπεποίθηση και βοηθούν τους/τις εκπαιδευόμενους/-</a:t>
            </a:r>
            <a:r>
              <a:rPr lang="el-GR" sz="2800" dirty="0" err="1"/>
              <a:t>νες</a:t>
            </a:r>
            <a:r>
              <a:rPr lang="el-GR" sz="2800" dirty="0"/>
              <a:t> να διατηρήσουν τις πληροφορίες. </a:t>
            </a:r>
          </a:p>
          <a:p>
            <a:pPr marL="800100" lvl="1" indent="-165100" algn="l" rtl="0">
              <a:lnSpc>
                <a:spcPct val="107142"/>
              </a:lnSpc>
              <a:spcBef>
                <a:spcPts val="0"/>
              </a:spcBef>
              <a:spcAft>
                <a:spcPts val="0"/>
              </a:spcAft>
              <a:buSzPts val="2800"/>
              <a:buFont typeface="Arial"/>
              <a:buNone/>
            </a:pPr>
            <a:endParaRPr sz="2800" dirty="0"/>
          </a:p>
        </p:txBody>
      </p:sp>
      <p:sp>
        <p:nvSpPr>
          <p:cNvPr id="368" name="Google Shape;368;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t>Δημιουργία ψηφιακών πόρων π.χ. Κουίζ </a:t>
            </a:r>
          </a:p>
        </p:txBody>
      </p:sp>
      <p:pic>
        <p:nvPicPr>
          <p:cNvPr id="369" name="Google Shape;369;p22" descr="Question Mark, Idea, Light Bulb, Questions, Problem"/>
          <p:cNvPicPr preferRelativeResize="0"/>
          <p:nvPr/>
        </p:nvPicPr>
        <p:blipFill rotWithShape="1">
          <a:blip r:embed="rId6">
            <a:alphaModFix/>
          </a:blip>
          <a:srcRect/>
          <a:stretch/>
        </p:blipFill>
        <p:spPr>
          <a:xfrm>
            <a:off x="8843964" y="1648322"/>
            <a:ext cx="3700462" cy="4209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502500" y="1152159"/>
            <a:ext cx="7088926" cy="5515341"/>
          </a:xfrm>
          <a:prstGeom prst="rect">
            <a:avLst/>
          </a:prstGeom>
          <a:noFill/>
          <a:ln>
            <a:noFill/>
          </a:ln>
        </p:spPr>
        <p:txBody>
          <a:bodyPr spcFirstLastPara="1" wrap="square" lIns="45700" tIns="45700" rIns="45700" bIns="45700" anchor="t" anchorCtr="0">
            <a:normAutofit fontScale="92500" lnSpcReduction="20000"/>
          </a:bodyPr>
          <a:lstStyle/>
          <a:p>
            <a:pPr marL="342900" lvl="0" indent="-342900" algn="l" rtl="0">
              <a:lnSpc>
                <a:spcPct val="107142"/>
              </a:lnSpc>
              <a:spcBef>
                <a:spcPts val="0"/>
              </a:spcBef>
              <a:spcAft>
                <a:spcPts val="0"/>
              </a:spcAft>
              <a:buClr>
                <a:srgbClr val="44546A"/>
              </a:buClr>
              <a:buSzPts val="2800"/>
              <a:buFont typeface="Arial"/>
              <a:buChar char="•"/>
            </a:pPr>
            <a:r>
              <a:rPr lang="el-GR" sz="2800" dirty="0"/>
              <a:t>Η εισαγωγή πόρων βίντεο πλούσιων σε πολυμέσα μπορεί να διευκολύνει την οπτική μάθηση. Τα βίντεο μπορούν να παρουσιάσουν δεξιότητες και να μιλήσουν για θέματα με ελκυστικούς τρόπους. Μπορείτε να δημιουργήσετε βίντεο στο διαδίκτυο μέσω των ακόλουθων </a:t>
            </a:r>
            <a:r>
              <a:rPr lang="el-GR" sz="2800" dirty="0" err="1"/>
              <a:t>πλατφορμών</a:t>
            </a:r>
            <a:r>
              <a:rPr lang="el-GR" sz="2800" dirty="0"/>
              <a:t>: </a:t>
            </a:r>
          </a:p>
          <a:p>
            <a:pPr marL="0" lvl="0" indent="0" algn="l" rtl="0">
              <a:lnSpc>
                <a:spcPct val="107142"/>
              </a:lnSpc>
              <a:spcBef>
                <a:spcPts val="0"/>
              </a:spcBef>
              <a:spcAft>
                <a:spcPts val="0"/>
              </a:spcAft>
              <a:buClr>
                <a:srgbClr val="44546A"/>
              </a:buClr>
              <a:buSzPts val="2800"/>
              <a:buNone/>
            </a:pPr>
            <a:endParaRPr sz="2800" dirty="0"/>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3"/>
              </a:rPr>
              <a:t>PowToon</a:t>
            </a:r>
            <a:endParaRPr lang="el-GR" sz="2800" u="sng" dirty="0">
              <a:solidFill>
                <a:schemeClr val="hlink"/>
              </a:solidFill>
              <a:hlinkClick r:id="rId3"/>
            </a:endParaRPr>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4"/>
              </a:rPr>
              <a:t>Animoto</a:t>
            </a:r>
            <a:endParaRPr lang="el-GR" sz="2800" u="sng" dirty="0">
              <a:solidFill>
                <a:schemeClr val="hlink"/>
              </a:solidFill>
              <a:hlinkClick r:id="rId4"/>
            </a:endParaRPr>
          </a:p>
          <a:p>
            <a:pPr marL="800100" lvl="1" indent="-342900" algn="l" rtl="0">
              <a:lnSpc>
                <a:spcPct val="107142"/>
              </a:lnSpc>
              <a:spcBef>
                <a:spcPts val="0"/>
              </a:spcBef>
              <a:spcAft>
                <a:spcPts val="0"/>
              </a:spcAft>
              <a:buSzPts val="2800"/>
              <a:buFont typeface="Arial"/>
              <a:buChar char="•"/>
            </a:pPr>
            <a:r>
              <a:rPr lang="el-GR" sz="2800" u="sng" dirty="0" err="1">
                <a:solidFill>
                  <a:schemeClr val="hlink"/>
                </a:solidFill>
                <a:hlinkClick r:id="rId5"/>
              </a:rPr>
              <a:t>Canva</a:t>
            </a:r>
            <a:endParaRPr lang="el-GR" sz="2800" u="sng" dirty="0">
              <a:solidFill>
                <a:schemeClr val="hlink"/>
              </a:solidFill>
              <a:hlinkClick r:id="rId5"/>
            </a:endParaRPr>
          </a:p>
          <a:p>
            <a:pPr marL="342900" lvl="0" indent="-165100" algn="l" rtl="0">
              <a:lnSpc>
                <a:spcPct val="107142"/>
              </a:lnSpc>
              <a:spcBef>
                <a:spcPts val="0"/>
              </a:spcBef>
              <a:spcAft>
                <a:spcPts val="0"/>
              </a:spcAft>
              <a:buClr>
                <a:srgbClr val="44546A"/>
              </a:buClr>
              <a:buSzPts val="2800"/>
              <a:buFont typeface="Arial"/>
              <a:buNone/>
            </a:pPr>
            <a:endParaRPr sz="2800" dirty="0"/>
          </a:p>
          <a:p>
            <a:pPr marL="342900" lvl="0" indent="-342900" algn="l" rtl="0">
              <a:lnSpc>
                <a:spcPct val="107142"/>
              </a:lnSpc>
              <a:spcBef>
                <a:spcPts val="0"/>
              </a:spcBef>
              <a:spcAft>
                <a:spcPts val="0"/>
              </a:spcAft>
              <a:buClr>
                <a:srgbClr val="44546A"/>
              </a:buClr>
              <a:buSzPts val="2800"/>
              <a:buFont typeface="Arial"/>
              <a:buChar char="•"/>
            </a:pPr>
            <a:r>
              <a:rPr lang="el-GR" sz="2700" dirty="0"/>
              <a:t>Τα βίντεο τείνουν να δημιουργούν ευκαιρίες συζήτησης, συμμετοχής και προβληματισμού σε περιβάλλοντα μάθησης. </a:t>
            </a:r>
          </a:p>
          <a:p>
            <a:pPr marL="0" lvl="0" indent="0" algn="l" rtl="0">
              <a:lnSpc>
                <a:spcPct val="107142"/>
              </a:lnSpc>
              <a:spcBef>
                <a:spcPts val="0"/>
              </a:spcBef>
              <a:spcAft>
                <a:spcPts val="0"/>
              </a:spcAft>
              <a:buClr>
                <a:srgbClr val="44546A"/>
              </a:buClr>
              <a:buSzPts val="2800"/>
              <a:buNone/>
            </a:pPr>
            <a:endParaRPr sz="2700" dirty="0"/>
          </a:p>
          <a:p>
            <a:pPr marL="800100" lvl="1" indent="-165100" algn="l" rtl="0">
              <a:lnSpc>
                <a:spcPct val="107142"/>
              </a:lnSpc>
              <a:spcBef>
                <a:spcPts val="0"/>
              </a:spcBef>
              <a:spcAft>
                <a:spcPts val="0"/>
              </a:spcAft>
              <a:buSzPts val="2800"/>
              <a:buFont typeface="Arial"/>
              <a:buNone/>
            </a:pPr>
            <a:endParaRPr sz="2800" dirty="0"/>
          </a:p>
        </p:txBody>
      </p:sp>
      <p:sp>
        <p:nvSpPr>
          <p:cNvPr id="375" name="Google Shape;375;p3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Δημιουργία ψηφιακών πόρων π.χ. Ένα βίντεο </a:t>
            </a:r>
          </a:p>
        </p:txBody>
      </p:sp>
      <p:pic>
        <p:nvPicPr>
          <p:cNvPr id="376" name="Google Shape;376;p36" descr="Video, Movie, Filmstrip, Media, Video Film, Play, Icon"/>
          <p:cNvPicPr preferRelativeResize="0"/>
          <p:nvPr/>
        </p:nvPicPr>
        <p:blipFill rotWithShape="1">
          <a:blip r:embed="rId6">
            <a:alphaModFix/>
          </a:blip>
          <a:srcRect/>
          <a:stretch/>
        </p:blipFill>
        <p:spPr>
          <a:xfrm>
            <a:off x="7829550" y="1520765"/>
            <a:ext cx="5257800" cy="44641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502499" y="619902"/>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Μοντέλα ψηφιακής μάθησης με κίνητρα </a:t>
            </a:r>
          </a:p>
        </p:txBody>
      </p:sp>
      <p:sp>
        <p:nvSpPr>
          <p:cNvPr id="130" name="Google Shape;130;p28"/>
          <p:cNvSpPr txBox="1"/>
          <p:nvPr/>
        </p:nvSpPr>
        <p:spPr>
          <a:xfrm>
            <a:off x="854262" y="1683286"/>
            <a:ext cx="5466114" cy="615549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2800"/>
              <a:buFont typeface="Arial"/>
              <a:buChar char="•"/>
            </a:pPr>
            <a:r>
              <a:rPr lang="el-GR" sz="3200" dirty="0">
                <a:solidFill>
                  <a:schemeClr val="dk1"/>
                </a:solidFill>
                <a:latin typeface="Calibri" panose="020F0502020204030204" pitchFamily="34" charset="0"/>
                <a:cs typeface="Calibri" panose="020F0502020204030204" pitchFamily="34" charset="0"/>
                <a:sym typeface="Arial"/>
              </a:rPr>
              <a:t>Τα μοντέλα μάθησης μπορούν να ενισχύσουν τη συμμετοχή των εκπαιδευόμενων και να παρακινήσουν τα άτομα να αποκτήσουν μεγαλύτερη οικονομική επάρκεια.</a:t>
            </a:r>
            <a:r>
              <a:rPr lang="el-GR" sz="3200" b="0" i="0" u="none" strike="noStrike" cap="none" dirty="0">
                <a:solidFill>
                  <a:schemeClr val="dk1"/>
                </a:solidFill>
                <a:latin typeface="Calibri" panose="020F0502020204030204" pitchFamily="34" charset="0"/>
                <a:cs typeface="Calibri" panose="020F0502020204030204" pitchFamily="34" charset="0"/>
                <a:sym typeface="Arial"/>
              </a:rPr>
              <a:t> </a:t>
            </a:r>
          </a:p>
          <a:p>
            <a:pPr marL="285750" marR="0" lvl="0" indent="-107950" algn="l" rtl="0">
              <a:lnSpc>
                <a:spcPct val="100000"/>
              </a:lnSpc>
              <a:spcBef>
                <a:spcPts val="0"/>
              </a:spcBef>
              <a:spcAft>
                <a:spcPts val="0"/>
              </a:spcAft>
              <a:buClr>
                <a:schemeClr val="accent1"/>
              </a:buClr>
              <a:buSzPts val="2800"/>
              <a:buFont typeface="Arial"/>
              <a:buNone/>
            </a:pPr>
            <a:endParaRPr sz="3200" b="0" i="0" u="none" strike="noStrike" cap="none" dirty="0">
              <a:solidFill>
                <a:schemeClr val="dk1"/>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800"/>
              <a:buFont typeface="Arial"/>
              <a:buChar char="•"/>
            </a:pPr>
            <a:r>
              <a:rPr lang="el-GR" sz="3200" dirty="0">
                <a:solidFill>
                  <a:schemeClr val="dk1"/>
                </a:solidFill>
                <a:latin typeface="Calibri" panose="020F0502020204030204" pitchFamily="34" charset="0"/>
                <a:cs typeface="Calibri" panose="020F0502020204030204" pitchFamily="34" charset="0"/>
                <a:sym typeface="Arial"/>
              </a:rPr>
              <a:t>Τα μοντέλα μάθησης θα διαφέρουν ανάλογα με τις ομάδες-στόχους.</a:t>
            </a:r>
            <a:r>
              <a:rPr lang="el-GR" sz="3200" b="0" i="0" u="none" strike="noStrike" cap="none" dirty="0">
                <a:solidFill>
                  <a:schemeClr val="dk1"/>
                </a:solidFill>
                <a:latin typeface="Calibri" panose="020F0502020204030204" pitchFamily="34" charset="0"/>
                <a:cs typeface="Calibri" panose="020F0502020204030204" pitchFamily="34" charset="0"/>
                <a:sym typeface="Arial"/>
              </a:rPr>
              <a:t> </a:t>
            </a:r>
          </a:p>
          <a:p>
            <a:pPr marL="285750" marR="0" lvl="0" indent="-107950" algn="l" rtl="0">
              <a:lnSpc>
                <a:spcPct val="100000"/>
              </a:lnSpc>
              <a:spcBef>
                <a:spcPts val="0"/>
              </a:spcBef>
              <a:spcAft>
                <a:spcPts val="0"/>
              </a:spcAft>
              <a:buClr>
                <a:schemeClr val="accent1"/>
              </a:buClr>
              <a:buSzPts val="2800"/>
              <a:buFont typeface="Arial"/>
              <a:buNone/>
            </a:pPr>
            <a:endParaRPr sz="2800" b="0" i="0" u="none" strike="noStrike" cap="none" dirty="0">
              <a:solidFill>
                <a:schemeClr val="dk1"/>
              </a:solidFill>
              <a:latin typeface="Arial"/>
              <a:ea typeface="Arial"/>
              <a:cs typeface="Arial"/>
              <a:sym typeface="Arial"/>
            </a:endParaRP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31" name="Google Shape;131;p28"/>
          <p:cNvGrpSpPr/>
          <p:nvPr/>
        </p:nvGrpSpPr>
        <p:grpSpPr>
          <a:xfrm>
            <a:off x="6448926" y="762696"/>
            <a:ext cx="6609347" cy="6392083"/>
            <a:chOff x="1566501" y="1755"/>
            <a:chExt cx="5179147" cy="5179147"/>
          </a:xfrm>
        </p:grpSpPr>
        <p:sp>
          <p:nvSpPr>
            <p:cNvPr id="132" name="Google Shape;132;p28"/>
            <p:cNvSpPr/>
            <p:nvPr/>
          </p:nvSpPr>
          <p:spPr>
            <a:xfrm>
              <a:off x="2163011" y="598265"/>
              <a:ext cx="3986127" cy="3986127"/>
            </a:xfrm>
            <a:prstGeom prst="blockArc">
              <a:avLst>
                <a:gd name="adj1" fmla="val 10800000"/>
                <a:gd name="adj2" fmla="val 16200000"/>
                <a:gd name="adj3" fmla="val 4644"/>
              </a:avLst>
            </a:prstGeom>
            <a:solidFill>
              <a:srgbClr val="4372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8"/>
            <p:cNvSpPr/>
            <p:nvPr/>
          </p:nvSpPr>
          <p:spPr>
            <a:xfrm>
              <a:off x="2163011" y="598265"/>
              <a:ext cx="3986127" cy="3986127"/>
            </a:xfrm>
            <a:prstGeom prst="blockArc">
              <a:avLst>
                <a:gd name="adj1" fmla="val 5400000"/>
                <a:gd name="adj2" fmla="val 10800000"/>
                <a:gd name="adj3" fmla="val 4644"/>
              </a:avLst>
            </a:prstGeom>
            <a:solidFill>
              <a:srgbClr val="0356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8"/>
            <p:cNvSpPr/>
            <p:nvPr/>
          </p:nvSpPr>
          <p:spPr>
            <a:xfrm>
              <a:off x="2163011" y="598265"/>
              <a:ext cx="3986127" cy="3986127"/>
            </a:xfrm>
            <a:prstGeom prst="blockArc">
              <a:avLst>
                <a:gd name="adj1" fmla="val 0"/>
                <a:gd name="adj2" fmla="val 5400000"/>
                <a:gd name="adj3" fmla="val 4644"/>
              </a:avLst>
            </a:prstGeom>
            <a:solidFill>
              <a:srgbClr val="3A4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a:off x="2163011" y="598265"/>
              <a:ext cx="3986127" cy="3986127"/>
            </a:xfrm>
            <a:prstGeom prst="blockArc">
              <a:avLst>
                <a:gd name="adj1" fmla="val 16200000"/>
                <a:gd name="adj2" fmla="val 0"/>
                <a:gd name="adj3" fmla="val 4644"/>
              </a:avLst>
            </a:prstGeom>
            <a:solidFill>
              <a:srgbClr val="079A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8"/>
            <p:cNvSpPr/>
            <p:nvPr/>
          </p:nvSpPr>
          <p:spPr>
            <a:xfrm>
              <a:off x="3237801" y="1673056"/>
              <a:ext cx="1836546" cy="1836546"/>
            </a:xfrm>
            <a:prstGeom prst="ellipse">
              <a:avLst/>
            </a:prstGeom>
            <a:solidFill>
              <a:srgbClr val="F9A3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8"/>
            <p:cNvSpPr txBox="1"/>
            <p:nvPr/>
          </p:nvSpPr>
          <p:spPr>
            <a:xfrm>
              <a:off x="3506757" y="1942012"/>
              <a:ext cx="1298634" cy="1298634"/>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l-GR" sz="2400" b="0" i="0" u="none" strike="noStrike" cap="none">
                  <a:solidFill>
                    <a:schemeClr val="lt1"/>
                  </a:solidFill>
                  <a:latin typeface="Arial"/>
                  <a:ea typeface="Arial"/>
                  <a:cs typeface="Arial"/>
                  <a:sym typeface="Arial"/>
                </a:rPr>
                <a:t>Μοντέλα μάθησης </a:t>
              </a:r>
            </a:p>
          </p:txBody>
        </p:sp>
        <p:sp>
          <p:nvSpPr>
            <p:cNvPr id="138" name="Google Shape;138;p28"/>
            <p:cNvSpPr/>
            <p:nvPr/>
          </p:nvSpPr>
          <p:spPr>
            <a:xfrm>
              <a:off x="3513283" y="1755"/>
              <a:ext cx="1285582" cy="1285582"/>
            </a:xfrm>
            <a:prstGeom prst="ellipse">
              <a:avLst/>
            </a:prstGeom>
            <a:solidFill>
              <a:srgbClr val="079A8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8"/>
            <p:cNvSpPr txBox="1"/>
            <p:nvPr/>
          </p:nvSpPr>
          <p:spPr>
            <a:xfrm>
              <a:off x="3701552" y="190024"/>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Arial"/>
                  <a:ea typeface="Arial"/>
                  <a:cs typeface="Arial"/>
                  <a:sym typeface="Arial"/>
                </a:rPr>
                <a:t>Μεικτή, ανεστραμμένη μάθηση </a:t>
              </a:r>
            </a:p>
          </p:txBody>
        </p:sp>
        <p:sp>
          <p:nvSpPr>
            <p:cNvPr id="140" name="Google Shape;140;p28"/>
            <p:cNvSpPr/>
            <p:nvPr/>
          </p:nvSpPr>
          <p:spPr>
            <a:xfrm>
              <a:off x="5460066" y="1948538"/>
              <a:ext cx="1285582" cy="1285582"/>
            </a:xfrm>
            <a:prstGeom prst="ellipse">
              <a:avLst/>
            </a:prstGeom>
            <a:solidFill>
              <a:srgbClr val="3A48F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8"/>
            <p:cNvSpPr txBox="1"/>
            <p:nvPr/>
          </p:nvSpPr>
          <p:spPr>
            <a:xfrm>
              <a:off x="5648335"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Arial"/>
                  <a:ea typeface="Arial"/>
                  <a:cs typeface="Arial"/>
                  <a:sym typeface="Arial"/>
                </a:rPr>
                <a:t>Δια ζώσης διδασκαλία </a:t>
              </a:r>
            </a:p>
          </p:txBody>
        </p:sp>
        <p:sp>
          <p:nvSpPr>
            <p:cNvPr id="142" name="Google Shape;142;p28"/>
            <p:cNvSpPr/>
            <p:nvPr/>
          </p:nvSpPr>
          <p:spPr>
            <a:xfrm>
              <a:off x="3513283" y="3895320"/>
              <a:ext cx="1285582" cy="1285582"/>
            </a:xfrm>
            <a:prstGeom prst="ellipse">
              <a:avLst/>
            </a:prstGeom>
            <a:solidFill>
              <a:srgbClr val="0356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8"/>
            <p:cNvSpPr txBox="1"/>
            <p:nvPr/>
          </p:nvSpPr>
          <p:spPr>
            <a:xfrm>
              <a:off x="3701552" y="4083589"/>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Arial"/>
                  <a:ea typeface="Arial"/>
                  <a:cs typeface="Arial"/>
                  <a:sym typeface="Arial"/>
                </a:rPr>
                <a:t>Μάθηση βασισμένη στην τεχνολογία </a:t>
              </a:r>
            </a:p>
          </p:txBody>
        </p:sp>
        <p:sp>
          <p:nvSpPr>
            <p:cNvPr id="144" name="Google Shape;144;p28"/>
            <p:cNvSpPr/>
            <p:nvPr/>
          </p:nvSpPr>
          <p:spPr>
            <a:xfrm>
              <a:off x="1566501" y="1948538"/>
              <a:ext cx="1285582" cy="1285582"/>
            </a:xfrm>
            <a:prstGeom prst="ellipse">
              <a:avLst/>
            </a:prstGeom>
            <a:solidFill>
              <a:srgbClr val="4372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8"/>
            <p:cNvSpPr txBox="1"/>
            <p:nvPr/>
          </p:nvSpPr>
          <p:spPr>
            <a:xfrm>
              <a:off x="1754770" y="2136807"/>
              <a:ext cx="909044" cy="9090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a:solidFill>
                    <a:schemeClr val="lt1"/>
                  </a:solidFill>
                  <a:latin typeface="Arial"/>
                  <a:ea typeface="Arial"/>
                  <a:cs typeface="Arial"/>
                  <a:sym typeface="Arial"/>
                </a:rPr>
                <a:t>Διαδικτυακή, ζωντανή διδασκαλία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502498" y="589825"/>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t>Χρήση ψηφιακών πόρων ως "Επιταχυντή Μάθησης"</a:t>
            </a:r>
          </a:p>
        </p:txBody>
      </p:sp>
      <p:sp>
        <p:nvSpPr>
          <p:cNvPr id="163" name="Google Shape;163;p17"/>
          <p:cNvSpPr txBox="1"/>
          <p:nvPr/>
        </p:nvSpPr>
        <p:spPr>
          <a:xfrm>
            <a:off x="502498" y="1503659"/>
            <a:ext cx="11870657" cy="11695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accent1"/>
              </a:buClr>
              <a:buSzPts val="2400"/>
            </a:pPr>
            <a:r>
              <a:rPr lang="el-GR" sz="2800" dirty="0">
                <a:solidFill>
                  <a:schemeClr val="dk1"/>
                </a:solidFill>
                <a:latin typeface="Calibri" panose="020F0502020204030204" pitchFamily="34" charset="0"/>
                <a:cs typeface="Calibri" panose="020F0502020204030204" pitchFamily="34" charset="0"/>
                <a:sym typeface="Arial"/>
              </a:rPr>
              <a:t>Παρακάτω παρουσιάζονται τρεις προσεγγίσεις για τη χρήση ψηφιακών πόρων που μπορούν να υποστηρίξουν την αποτελεσματική παροχή οικονομικής εκπαίδευσης:</a:t>
            </a:r>
            <a:r>
              <a:rPr lang="el-GR" sz="2800" b="0" i="0" u="none" strike="noStrike" cap="none" dirty="0">
                <a:solidFill>
                  <a:schemeClr val="dk1"/>
                </a:solidFill>
                <a:latin typeface="Calibri" panose="020F0502020204030204" pitchFamily="34" charset="0"/>
                <a:cs typeface="Calibri" panose="020F0502020204030204" pitchFamily="34" charset="0"/>
                <a:sym typeface="Arial"/>
              </a:rPr>
              <a:t> </a:t>
            </a:r>
          </a:p>
          <a:p>
            <a:pPr marL="285750" marR="0" lvl="0" indent="-196850" algn="l" rtl="0">
              <a:lnSpc>
                <a:spcPct val="100000"/>
              </a:lnSpc>
              <a:spcBef>
                <a:spcPts val="0"/>
              </a:spcBef>
              <a:spcAft>
                <a:spcPts val="0"/>
              </a:spcAft>
              <a:buClr>
                <a:schemeClr val="accent1"/>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64" name="Google Shape;164;p17"/>
          <p:cNvGrpSpPr/>
          <p:nvPr/>
        </p:nvGrpSpPr>
        <p:grpSpPr>
          <a:xfrm>
            <a:off x="709955" y="3340359"/>
            <a:ext cx="11046637" cy="3248655"/>
            <a:chOff x="2320" y="0"/>
            <a:chExt cx="11046637" cy="3248655"/>
          </a:xfrm>
        </p:grpSpPr>
        <p:sp>
          <p:nvSpPr>
            <p:cNvPr id="165" name="Google Shape;165;p17"/>
            <p:cNvSpPr/>
            <p:nvPr/>
          </p:nvSpPr>
          <p:spPr>
            <a:xfrm>
              <a:off x="2320"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7"/>
            <p:cNvSpPr txBox="1"/>
            <p:nvPr/>
          </p:nvSpPr>
          <p:spPr>
            <a:xfrm>
              <a:off x="2320"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l-GR" sz="1900" b="1" i="0" u="none" strike="noStrike" cap="none">
                  <a:solidFill>
                    <a:schemeClr val="dk1"/>
                  </a:solidFill>
                  <a:latin typeface="Calibri" panose="020F0502020204030204" pitchFamily="34" charset="0"/>
                  <a:cs typeface="Calibri" panose="020F0502020204030204" pitchFamily="34" charset="0"/>
                  <a:sym typeface="Arial"/>
                </a:rPr>
                <a:t>1) Μικτή μάθηση </a:t>
              </a:r>
            </a:p>
            <a:p>
              <a:pPr marL="114300" marR="0" lvl="1" indent="-114300" algn="l" rtl="0">
                <a:lnSpc>
                  <a:spcPct val="90000"/>
                </a:lnSpc>
                <a:spcBef>
                  <a:spcPts val="665"/>
                </a:spcBef>
                <a:spcAft>
                  <a:spcPts val="0"/>
                </a:spcAft>
                <a:buClr>
                  <a:srgbClr val="000000"/>
                </a:buClr>
                <a:buSzPts val="1500"/>
                <a:buFont typeface="Arial"/>
                <a:buChar char="•"/>
              </a:pPr>
              <a:r>
                <a:rPr lang="el-GR" sz="2000" i="0" u="none" strike="noStrike" cap="none">
                  <a:solidFill>
                    <a:schemeClr val="dk1"/>
                  </a:solidFill>
                  <a:latin typeface="Calibri" panose="020F0502020204030204" pitchFamily="34" charset="0"/>
                  <a:cs typeface="Calibri" panose="020F0502020204030204" pitchFamily="34" charset="0"/>
                  <a:sym typeface="Arial"/>
                </a:rPr>
                <a:t>Επιτρέπει στους μαθητές να ασχοληθούν με το υλικό με το δικό τους ρυθμό.</a:t>
              </a:r>
            </a:p>
          </p:txBody>
        </p:sp>
        <p:sp>
          <p:nvSpPr>
            <p:cNvPr id="167" name="Google Shape;167;p17"/>
            <p:cNvSpPr/>
            <p:nvPr/>
          </p:nvSpPr>
          <p:spPr>
            <a:xfrm>
              <a:off x="1269437" y="193833"/>
              <a:ext cx="1075778" cy="1075778"/>
            </a:xfrm>
            <a:prstGeom prst="ellipse">
              <a:avLst/>
            </a:prstGeom>
            <a:blipFill rotWithShape="1">
              <a:blip r:embed="rId3">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7"/>
            <p:cNvSpPr/>
            <p:nvPr/>
          </p:nvSpPr>
          <p:spPr>
            <a:xfrm>
              <a:off x="3720632"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7"/>
            <p:cNvSpPr txBox="1"/>
            <p:nvPr/>
          </p:nvSpPr>
          <p:spPr>
            <a:xfrm>
              <a:off x="3720632" y="1292226"/>
              <a:ext cx="3610012" cy="1292226"/>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l-GR" sz="1900" b="1" i="0" u="none" strike="noStrike" cap="none">
                  <a:solidFill>
                    <a:schemeClr val="dk1"/>
                  </a:solidFill>
                  <a:latin typeface="Calibri" panose="020F0502020204030204" pitchFamily="34" charset="0"/>
                  <a:cs typeface="Calibri" panose="020F0502020204030204" pitchFamily="34" charset="0"/>
                  <a:sym typeface="Arial"/>
                </a:rPr>
                <a:t>2) Εξατομίκευση</a:t>
              </a:r>
            </a:p>
            <a:p>
              <a:pPr marL="114300" marR="0" lvl="1" indent="-114300" algn="l" rtl="0">
                <a:lnSpc>
                  <a:spcPct val="90000"/>
                </a:lnSpc>
                <a:spcBef>
                  <a:spcPts val="665"/>
                </a:spcBef>
                <a:spcAft>
                  <a:spcPts val="0"/>
                </a:spcAft>
                <a:buClr>
                  <a:srgbClr val="000000"/>
                </a:buClr>
                <a:buSzPts val="1500"/>
                <a:buFont typeface="Arial"/>
                <a:buChar char="•"/>
              </a:pPr>
              <a:r>
                <a:rPr lang="el-GR" sz="2000" b="0" i="0" u="none" strike="noStrike" cap="none">
                  <a:solidFill>
                    <a:schemeClr val="dk1"/>
                  </a:solidFill>
                  <a:latin typeface="Calibri" panose="020F0502020204030204" pitchFamily="34" charset="0"/>
                  <a:cs typeface="Calibri" panose="020F0502020204030204" pitchFamily="34" charset="0"/>
                  <a:sym typeface="Arial"/>
                </a:rPr>
                <a:t>Με την κατανόηση των αναγκών κάθε εκπαιδευόμενου/-νης, μπορείτε να στοχεύσετε στους τομείς που απαιτούν εστίαση. </a:t>
              </a:r>
            </a:p>
          </p:txBody>
        </p:sp>
        <p:sp>
          <p:nvSpPr>
            <p:cNvPr id="170" name="Google Shape;170;p17"/>
            <p:cNvSpPr/>
            <p:nvPr/>
          </p:nvSpPr>
          <p:spPr>
            <a:xfrm>
              <a:off x="4987749" y="193833"/>
              <a:ext cx="1075778" cy="1075778"/>
            </a:xfrm>
            <a:prstGeom prst="ellipse">
              <a:avLst/>
            </a:prstGeom>
            <a:blipFill rotWithShape="1">
              <a:blip r:embed="rId4">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7"/>
            <p:cNvSpPr/>
            <p:nvPr/>
          </p:nvSpPr>
          <p:spPr>
            <a:xfrm>
              <a:off x="7438945" y="0"/>
              <a:ext cx="3610012" cy="3230565"/>
            </a:xfrm>
            <a:prstGeom prst="roundRect">
              <a:avLst>
                <a:gd name="adj" fmla="val 10000"/>
              </a:avLst>
            </a:prstGeom>
            <a:solidFill>
              <a:schemeClr val="lt1"/>
            </a:solid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7"/>
            <p:cNvSpPr txBox="1"/>
            <p:nvPr/>
          </p:nvSpPr>
          <p:spPr>
            <a:xfrm>
              <a:off x="7438945" y="1292225"/>
              <a:ext cx="3610012" cy="1604929"/>
            </a:xfrm>
            <a:prstGeom prst="rect">
              <a:avLst/>
            </a:prstGeom>
            <a:noFill/>
            <a:ln>
              <a:noFill/>
            </a:ln>
          </p:spPr>
          <p:txBody>
            <a:bodyPr spcFirstLastPara="1" wrap="square" lIns="135125" tIns="135125" rIns="135125" bIns="135125" anchor="t" anchorCtr="1">
              <a:noAutofit/>
            </a:bodyPr>
            <a:lstStyle/>
            <a:p>
              <a:pPr marL="0" marR="0" lvl="0" indent="0" algn="l" rtl="0">
                <a:lnSpc>
                  <a:spcPct val="90000"/>
                </a:lnSpc>
                <a:spcBef>
                  <a:spcPts val="0"/>
                </a:spcBef>
                <a:spcAft>
                  <a:spcPts val="0"/>
                </a:spcAft>
                <a:buClr>
                  <a:srgbClr val="000000"/>
                </a:buClr>
                <a:buSzPts val="1900"/>
                <a:buFont typeface="Arial"/>
                <a:buNone/>
              </a:pPr>
              <a:r>
                <a:rPr lang="el-GR" sz="1900" b="1" i="0" u="none" strike="noStrike" cap="none">
                  <a:solidFill>
                    <a:schemeClr val="dk1"/>
                  </a:solidFill>
                  <a:latin typeface="Calibri" panose="020F0502020204030204" pitchFamily="34" charset="0"/>
                  <a:cs typeface="Calibri" panose="020F0502020204030204" pitchFamily="34" charset="0"/>
                  <a:sym typeface="Arial"/>
                </a:rPr>
                <a:t>3) Συνεργασία</a:t>
              </a:r>
            </a:p>
            <a:p>
              <a:pPr marL="114300" marR="0" lvl="1" indent="-114300" algn="l" rtl="0">
                <a:lnSpc>
                  <a:spcPct val="90000"/>
                </a:lnSpc>
                <a:spcBef>
                  <a:spcPts val="665"/>
                </a:spcBef>
                <a:spcAft>
                  <a:spcPts val="0"/>
                </a:spcAft>
                <a:buClr>
                  <a:srgbClr val="000000"/>
                </a:buClr>
                <a:buSzPts val="1500"/>
                <a:buFont typeface="Arial"/>
                <a:buChar char="•"/>
              </a:pPr>
              <a:r>
                <a:rPr lang="el-GR" sz="2000">
                  <a:latin typeface="Calibri" panose="020F0502020204030204" pitchFamily="34" charset="0"/>
                  <a:cs typeface="Calibri" panose="020F0502020204030204" pitchFamily="34" charset="0"/>
                  <a:sym typeface="Arial"/>
                </a:rPr>
                <a:t>Ανάπτυξη δεξιοτήτων σκέψης υψηλότερου επιπέδου, επικοινωνίας, αυτοδιαχείρισης και ηγεσίας.</a:t>
              </a:r>
            </a:p>
          </p:txBody>
        </p:sp>
        <p:sp>
          <p:nvSpPr>
            <p:cNvPr id="173" name="Google Shape;173;p17"/>
            <p:cNvSpPr/>
            <p:nvPr/>
          </p:nvSpPr>
          <p:spPr>
            <a:xfrm>
              <a:off x="8706062" y="193833"/>
              <a:ext cx="1075778" cy="1075778"/>
            </a:xfrm>
            <a:prstGeom prst="ellipse">
              <a:avLst/>
            </a:prstGeom>
            <a:blipFill rotWithShape="1">
              <a:blip r:embed="rId5">
                <a:alphaModFix/>
              </a:blip>
              <a:stretch>
                <a:fillRect/>
              </a:stretch>
            </a:blipFill>
            <a:ln w="25400" cap="flat" cmpd="sng">
              <a:solidFill>
                <a:srgbClr val="E1933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7"/>
            <p:cNvSpPr/>
            <p:nvPr/>
          </p:nvSpPr>
          <p:spPr>
            <a:xfrm>
              <a:off x="442051" y="2764071"/>
              <a:ext cx="10167175" cy="484584"/>
            </a:xfrm>
            <a:prstGeom prst="leftRightArrow">
              <a:avLst>
                <a:gd name="adj1" fmla="val 50000"/>
                <a:gd name="adj2" fmla="val 50000"/>
              </a:avLst>
            </a:prstGeom>
            <a:solidFill>
              <a:srgbClr val="FBCD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1173</Words>
  <Application>Microsoft Office PowerPoint</Application>
  <PresentationFormat>Custom</PresentationFormat>
  <Paragraphs>168</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Calibri</vt:lpstr>
      <vt:lpstr>Open Sans</vt:lpstr>
      <vt:lpstr>Noto Sans Symbols</vt:lpstr>
      <vt:lpstr>Arial</vt:lpstr>
      <vt:lpstr>Helvetica Neue</vt:lpstr>
      <vt:lpstr>CARDET Course template</vt:lpstr>
      <vt:lpstr>CARDET Course template</vt:lpstr>
      <vt:lpstr> Οικονομικός Αλφαβητισμός για Οικογένειες</vt:lpstr>
      <vt:lpstr>Μαθησιακά Αποτελέσματα: Δημιουργία και χρήση ψηφιακών πόρων </vt:lpstr>
      <vt:lpstr>    Ενότητα 2 Σχεδιάγραμμα της συνεδρίας</vt:lpstr>
      <vt:lpstr>Δραστηριότητα M6.1                                                                                                         Προθέρμανση        Ζωγραφίστε πώς αισθάνεστε!   </vt:lpstr>
      <vt:lpstr>Δραστηριότητα Μ6.2                                                                                                     Χρήση ψηφιακών πόρων </vt:lpstr>
      <vt:lpstr>Δημιουργία ψηφιακών πόρων π.χ. Κουίζ </vt:lpstr>
      <vt:lpstr>Δημιουργία ψηφιακών πόρων π.χ. Ένα βίντεο </vt:lpstr>
      <vt:lpstr>Μοντέλα ψηφιακής μάθησης με κίνητρα </vt:lpstr>
      <vt:lpstr>Χρήση ψηφιακών πόρων ως "Επιταχυντή Μάθησης"</vt:lpstr>
      <vt:lpstr>Οφέλη της Ψηφιακής Μάθησης:</vt:lpstr>
      <vt:lpstr>Προκλήσεις που συνδέονται με τη χρήση ψηφιακών πόρων </vt:lpstr>
      <vt:lpstr>Δραστηριότητα M6.3                                                                                                     Προκλήσεις που σχετίζονται με τους ψηφιακούς πόρους </vt:lpstr>
      <vt:lpstr>Προκλήσεις που συνδέονται με τη χρήση ψηφιακών πόρων</vt:lpstr>
      <vt:lpstr>Δραστηριότητα M6.4                                                                                        Ψηφιακοί πόροι μάθησης - Παρουσίαση ενός δωματίου απόδρασης </vt:lpstr>
      <vt:lpstr>PowerPoint Presentation</vt:lpstr>
      <vt:lpstr>Δημιουργία των δικών σας Δωματίων Απόδρασης </vt:lpstr>
      <vt:lpstr>Δραστηριότητα M6.5 Δημιουργία των δικών σας Δωματίων Απόδρασης   </vt:lpstr>
      <vt:lpstr>Δραστηριότητα M6.6                                                                                  Κοιτάζοντας την εφαρμογή Money Matters</vt:lpstr>
      <vt:lpstr>Πώς θα μπορούσατε να χρησιμοποιήσετε τους ψηφιακούς πόρους Money Matters; </vt:lpstr>
      <vt:lpstr>Συλλογισμοί</vt:lpstr>
      <vt:lpstr>Εργασίες για προσωπική μελέτη: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FIPL05</dc:creator>
  <cp:lastModifiedBy>Grigoris Chryssikos</cp:lastModifiedBy>
  <cp:revision>44</cp:revision>
  <dcterms:modified xsi:type="dcterms:W3CDTF">2022-09-02T06:49:09Z</dcterms:modified>
</cp:coreProperties>
</file>