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7" r:id="rId3"/>
    <p:sldId id="289" r:id="rId4"/>
    <p:sldId id="285" r:id="rId5"/>
    <p:sldId id="287" r:id="rId6"/>
    <p:sldId id="288" r:id="rId7"/>
    <p:sldId id="300" r:id="rId8"/>
    <p:sldId id="286" r:id="rId9"/>
    <p:sldId id="259" r:id="rId10"/>
    <p:sldId id="269" r:id="rId11"/>
    <p:sldId id="271" r:id="rId12"/>
    <p:sldId id="270" r:id="rId13"/>
    <p:sldId id="290" r:id="rId14"/>
    <p:sldId id="291" r:id="rId15"/>
    <p:sldId id="292" r:id="rId16"/>
    <p:sldId id="293" r:id="rId17"/>
    <p:sldId id="275" r:id="rId18"/>
    <p:sldId id="276" r:id="rId19"/>
    <p:sldId id="279" r:id="rId20"/>
    <p:sldId id="280" r:id="rId21"/>
    <p:sldId id="281" r:id="rId22"/>
    <p:sldId id="283" r:id="rId23"/>
    <p:sldId id="284" r:id="rId24"/>
    <p:sldId id="296" r:id="rId25"/>
    <p:sldId id="265" r:id="rId26"/>
  </p:sldIdLst>
  <p:sldSz cx="13335000" cy="7505700"/>
  <p:notesSz cx="6858000" cy="9144000"/>
  <p:custDataLst>
    <p:tags r:id="rId29"/>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p15:clr>
            <a:srgbClr val="A4A3A4"/>
          </p15:clr>
        </p15:guide>
        <p15:guide id="2" pos="42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83"/>
    <a:srgbClr val="00ADBB"/>
    <a:srgbClr val="CAE6E8"/>
    <a:srgbClr val="1F4E79"/>
    <a:srgbClr val="F9F9F9"/>
    <a:srgbClr val="A2D2D6"/>
    <a:srgbClr val="DDEFBF"/>
    <a:srgbClr val="CBE69E"/>
    <a:srgbClr val="BDFAFF"/>
    <a:srgbClr val="FFC5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58" autoAdjust="0"/>
    <p:restoredTop sz="92867" autoAdjust="0"/>
  </p:normalViewPr>
  <p:slideViewPr>
    <p:cSldViewPr snapToGrid="0">
      <p:cViewPr varScale="1">
        <p:scale>
          <a:sx n="54" d="100"/>
          <a:sy n="54" d="100"/>
        </p:scale>
        <p:origin x="380" y="40"/>
      </p:cViewPr>
      <p:guideLst>
        <p:guide orient="horz" pos="2364"/>
        <p:guide pos="420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pPr/>
              <a:t>8/7/2022</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pPr/>
              <a:t>‹N›</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pPr/>
              <a:t>8/7/2022</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pPr/>
              <a:t>‹N›</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pPr/>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pPr/>
              <a:t>22</a:t>
            </a:fld>
            <a:endParaRPr lang="el-GR"/>
          </a:p>
        </p:txBody>
      </p:sp>
    </p:spTree>
    <p:extLst>
      <p:ext uri="{BB962C8B-B14F-4D97-AF65-F5344CB8AC3E}">
        <p14:creationId xmlns:p14="http://schemas.microsoft.com/office/powerpoint/2010/main" val="127981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pPr marL="0" lvl="0" indent="0" algn="r" rtl="0">
                <a:spcBef>
                  <a:spcPts val="0"/>
                </a:spcBef>
                <a:spcAft>
                  <a:spcPts val="0"/>
                </a:spcAft>
                <a:buNone/>
              </a:pPr>
              <a:t>23</a:t>
            </a:fld>
            <a:endParaRPr/>
          </a:p>
        </p:txBody>
      </p:sp>
    </p:spTree>
    <p:extLst>
      <p:ext uri="{BB962C8B-B14F-4D97-AF65-F5344CB8AC3E}">
        <p14:creationId xmlns:p14="http://schemas.microsoft.com/office/powerpoint/2010/main" val="184797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pPr/>
              <a:t>25</a:t>
            </a:fld>
            <a:endParaRPr lang="el-GR"/>
          </a:p>
        </p:txBody>
      </p:sp>
    </p:spTree>
    <p:extLst>
      <p:ext uri="{BB962C8B-B14F-4D97-AF65-F5344CB8AC3E}">
        <p14:creationId xmlns:p14="http://schemas.microsoft.com/office/powerpoint/2010/main" val="64864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pPr/>
              <a:t>4</a:t>
            </a:fld>
            <a:endParaRPr lang="el-GR"/>
          </a:p>
        </p:txBody>
      </p:sp>
    </p:spTree>
    <p:extLst>
      <p:ext uri="{BB962C8B-B14F-4D97-AF65-F5344CB8AC3E}">
        <p14:creationId xmlns:p14="http://schemas.microsoft.com/office/powerpoint/2010/main" val="278965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Facoltativo</a:t>
            </a:r>
            <a:r>
              <a:rPr lang="en-US" dirty="0"/>
              <a:t> se </a:t>
            </a:r>
            <a:r>
              <a:rPr lang="en-US" dirty="0" err="1"/>
              <a:t>il</a:t>
            </a:r>
            <a:r>
              <a:rPr lang="en-US" dirty="0"/>
              <a:t> </a:t>
            </a:r>
            <a:r>
              <a:rPr lang="en-US" dirty="0" err="1"/>
              <a:t>facilitatore</a:t>
            </a:r>
            <a:r>
              <a:rPr lang="en-US" dirty="0"/>
              <a:t> </a:t>
            </a:r>
            <a:r>
              <a:rPr lang="en-US" dirty="0" err="1"/>
              <a:t>crea</a:t>
            </a:r>
            <a:r>
              <a:rPr lang="en-US" dirty="0"/>
              <a:t> </a:t>
            </a:r>
            <a:r>
              <a:rPr lang="en-US" dirty="0" err="1"/>
              <a:t>il</a:t>
            </a:r>
            <a:r>
              <a:rPr lang="en-US" dirty="0"/>
              <a:t> </a:t>
            </a:r>
            <a:r>
              <a:rPr lang="en-US" dirty="0" err="1"/>
              <a:t>proprio</a:t>
            </a:r>
            <a:r>
              <a:rPr lang="en-US" dirty="0"/>
              <a:t>?</a:t>
            </a:r>
          </a:p>
        </p:txBody>
      </p:sp>
      <p:sp>
        <p:nvSpPr>
          <p:cNvPr id="4" name="Slide Number Placeholder 3"/>
          <p:cNvSpPr>
            <a:spLocks noGrp="1"/>
          </p:cNvSpPr>
          <p:nvPr>
            <p:ph type="sldNum" sz="quarter" idx="10"/>
          </p:nvPr>
        </p:nvSpPr>
        <p:spPr/>
        <p:txBody>
          <a:bodyPr/>
          <a:lstStyle/>
          <a:p>
            <a:fld id="{C6CF91B0-25AB-4DFA-B184-293DD156034C}" type="slidenum">
              <a:rPr lang="el-GR" smtClean="0"/>
              <a:pPr/>
              <a:t>8</a:t>
            </a:fld>
            <a:endParaRPr lang="el-GR"/>
          </a:p>
        </p:txBody>
      </p:sp>
    </p:spTree>
    <p:extLst>
      <p:ext uri="{BB962C8B-B14F-4D97-AF65-F5344CB8AC3E}">
        <p14:creationId xmlns:p14="http://schemas.microsoft.com/office/powerpoint/2010/main" val="281385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GB" dirty="0"/>
              <a:t>Ho </a:t>
            </a:r>
            <a:r>
              <a:rPr lang="en-GB" dirty="0" err="1"/>
              <a:t>ridotto</a:t>
            </a:r>
            <a:r>
              <a:rPr lang="en-GB" dirty="0"/>
              <a:t> </a:t>
            </a:r>
            <a:r>
              <a:rPr lang="en-GB" dirty="0" err="1"/>
              <a:t>il</a:t>
            </a:r>
            <a:r>
              <a:rPr lang="en-GB" dirty="0"/>
              <a:t> </a:t>
            </a:r>
            <a:r>
              <a:rPr lang="en-GB" dirty="0" err="1"/>
              <a:t>contenuto</a:t>
            </a:r>
            <a:r>
              <a:rPr lang="en-GB" dirty="0"/>
              <a:t> ma </a:t>
            </a:r>
            <a:r>
              <a:rPr lang="en-GB" dirty="0" err="1"/>
              <a:t>sarebbe</a:t>
            </a:r>
            <a:r>
              <a:rPr lang="en-GB" dirty="0"/>
              <a:t> </a:t>
            </a:r>
            <a:r>
              <a:rPr lang="en-GB" dirty="0" err="1"/>
              <a:t>consigliata</a:t>
            </a:r>
            <a:r>
              <a:rPr lang="en-GB" dirty="0"/>
              <a:t> la </a:t>
            </a:r>
            <a:r>
              <a:rPr lang="en-GB" dirty="0" err="1"/>
              <a:t>dispensa</a:t>
            </a:r>
            <a:r>
              <a:rPr lang="en-GB" dirty="0"/>
              <a:t> per </a:t>
            </a:r>
            <a:r>
              <a:rPr lang="en-GB" dirty="0" err="1"/>
              <a:t>questo</a:t>
            </a:r>
            <a:r>
              <a:rPr lang="en-GB" dirty="0"/>
              <a:t> </a:t>
            </a:r>
            <a:r>
              <a:rPr lang="en-GB" dirty="0" err="1"/>
              <a:t>compito</a:t>
            </a:r>
            <a:endParaRPr lang="el-GR" dirty="0"/>
          </a:p>
        </p:txBody>
      </p:sp>
      <p:sp>
        <p:nvSpPr>
          <p:cNvPr id="4" name="Slide Number Placeholder 3"/>
          <p:cNvSpPr>
            <a:spLocks noGrp="1"/>
          </p:cNvSpPr>
          <p:nvPr>
            <p:ph type="sldNum" sz="quarter" idx="10"/>
          </p:nvPr>
        </p:nvSpPr>
        <p:spPr/>
        <p:txBody>
          <a:bodyPr/>
          <a:lstStyle/>
          <a:p>
            <a:fld id="{C6CF91B0-25AB-4DFA-B184-293DD156034C}" type="slidenum">
              <a:rPr lang="el-GR" smtClean="0"/>
              <a:pPr/>
              <a:t>9</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Usa</a:t>
            </a:r>
            <a:r>
              <a:rPr lang="en-US" dirty="0"/>
              <a:t> </a:t>
            </a:r>
            <a:r>
              <a:rPr lang="en-US" dirty="0" err="1"/>
              <a:t>una</a:t>
            </a:r>
            <a:r>
              <a:rPr lang="en-US" dirty="0"/>
              <a:t> </a:t>
            </a:r>
            <a:r>
              <a:rPr lang="en-US" dirty="0" err="1"/>
              <a:t>lavagna</a:t>
            </a:r>
            <a:r>
              <a:rPr lang="en-US" dirty="0"/>
              <a:t> </a:t>
            </a:r>
            <a:r>
              <a:rPr lang="en-US" dirty="0" err="1"/>
              <a:t>bianca</a:t>
            </a:r>
            <a:r>
              <a:rPr lang="en-US" dirty="0"/>
              <a:t> o a </a:t>
            </a:r>
            <a:r>
              <a:rPr lang="en-US" dirty="0" err="1"/>
              <a:t>fogli</a:t>
            </a:r>
            <a:r>
              <a:rPr lang="en-US" dirty="0"/>
              <a:t> </a:t>
            </a:r>
            <a:r>
              <a:rPr lang="en-US" dirty="0" err="1"/>
              <a:t>mobili</a:t>
            </a:r>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pPr/>
              <a:t>12</a:t>
            </a:fld>
            <a:endParaRPr lang="el-GR"/>
          </a:p>
        </p:txBody>
      </p:sp>
    </p:spTree>
    <p:extLst>
      <p:ext uri="{BB962C8B-B14F-4D97-AF65-F5344CB8AC3E}">
        <p14:creationId xmlns:p14="http://schemas.microsoft.com/office/powerpoint/2010/main" val="1435133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CF91B0-25AB-4DFA-B184-293DD156034C}" type="slidenum">
              <a:rPr lang="el-GR" smtClean="0"/>
              <a:pPr/>
              <a:t>13</a:t>
            </a:fld>
            <a:endParaRPr lang="el-GR"/>
          </a:p>
        </p:txBody>
      </p:sp>
    </p:spTree>
    <p:extLst>
      <p:ext uri="{BB962C8B-B14F-4D97-AF65-F5344CB8AC3E}">
        <p14:creationId xmlns:p14="http://schemas.microsoft.com/office/powerpoint/2010/main" val="328107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Calibri"/>
              <a:buNone/>
            </a:pPr>
            <a:r>
              <a:rPr lang="en-GB" i="1" dirty="0"/>
              <a:t>La </a:t>
            </a:r>
            <a:r>
              <a:rPr lang="en-GB" i="1" dirty="0" err="1"/>
              <a:t>Ruota</a:t>
            </a:r>
            <a:r>
              <a:rPr lang="en-GB" i="1" dirty="0"/>
              <a:t> </a:t>
            </a:r>
            <a:r>
              <a:rPr lang="en-GB" i="1" dirty="0" err="1"/>
              <a:t>delle</a:t>
            </a:r>
            <a:r>
              <a:rPr lang="en-GB" i="1" dirty="0"/>
              <a:t> </a:t>
            </a:r>
            <a:r>
              <a:rPr lang="en-GB" i="1" dirty="0" err="1"/>
              <a:t>Emozioni</a:t>
            </a:r>
            <a:r>
              <a:rPr lang="en-GB" i="1" dirty="0"/>
              <a:t> fu </a:t>
            </a:r>
            <a:r>
              <a:rPr lang="en-GB" i="1" dirty="0" err="1"/>
              <a:t>introdotta</a:t>
            </a:r>
            <a:r>
              <a:rPr lang="en-GB" i="1" dirty="0"/>
              <a:t> </a:t>
            </a:r>
            <a:r>
              <a:rPr lang="en-GB" i="1" dirty="0" err="1"/>
              <a:t>nel</a:t>
            </a:r>
            <a:r>
              <a:rPr lang="en-GB" i="1" dirty="0"/>
              <a:t> 1980’ per </a:t>
            </a:r>
            <a:r>
              <a:rPr lang="en-GB" i="1" dirty="0" err="1"/>
              <a:t>mostrare</a:t>
            </a:r>
            <a:r>
              <a:rPr lang="en-GB" i="1" dirty="0"/>
              <a:t> come le </a:t>
            </a:r>
            <a:r>
              <a:rPr lang="en-GB" i="1" dirty="0" err="1"/>
              <a:t>emozioni</a:t>
            </a:r>
            <a:r>
              <a:rPr lang="en-GB" i="1" dirty="0"/>
              <a:t> </a:t>
            </a:r>
            <a:r>
              <a:rPr lang="en-GB" i="1" dirty="0" err="1"/>
              <a:t>possono</a:t>
            </a:r>
            <a:r>
              <a:rPr lang="en-GB" i="1" dirty="0"/>
              <a:t> </a:t>
            </a:r>
            <a:r>
              <a:rPr lang="en-GB" i="1" dirty="0" err="1"/>
              <a:t>mescolarsi</a:t>
            </a:r>
            <a:r>
              <a:rPr lang="en-GB" i="1" dirty="0"/>
              <a:t> </a:t>
            </a:r>
            <a:r>
              <a:rPr lang="en-GB" i="1" dirty="0" err="1"/>
              <a:t>dando</a:t>
            </a:r>
            <a:r>
              <a:rPr lang="en-GB" i="1" dirty="0"/>
              <a:t> vita ad </a:t>
            </a:r>
            <a:r>
              <a:rPr lang="en-GB" i="1" dirty="0" err="1"/>
              <a:t>altre</a:t>
            </a:r>
            <a:r>
              <a:rPr lang="en-GB" i="1" dirty="0"/>
              <a:t> </a:t>
            </a:r>
            <a:r>
              <a:rPr lang="en-GB" i="1" dirty="0" err="1"/>
              <a:t>emozioni</a:t>
            </a:r>
            <a:r>
              <a:rPr lang="en-GB" i="1" dirty="0"/>
              <a:t>. </a:t>
            </a:r>
          </a:p>
          <a:p>
            <a:pPr marL="0" marR="0" lvl="0" indent="0" algn="l" rtl="0">
              <a:lnSpc>
                <a:spcPct val="100000"/>
              </a:lnSpc>
              <a:spcBef>
                <a:spcPts val="0"/>
              </a:spcBef>
              <a:spcAft>
                <a:spcPts val="0"/>
              </a:spcAft>
              <a:buClr>
                <a:schemeClr val="dk1"/>
              </a:buClr>
              <a:buSzPts val="1300"/>
              <a:buFont typeface="Calibri"/>
              <a:buNone/>
            </a:pPr>
            <a:endParaRPr i="1" dirty="0"/>
          </a:p>
          <a:p>
            <a:pPr marL="0" marR="0" lvl="0" indent="0" algn="l" rtl="0">
              <a:lnSpc>
                <a:spcPct val="100000"/>
              </a:lnSpc>
              <a:spcBef>
                <a:spcPts val="0"/>
              </a:spcBef>
              <a:spcAft>
                <a:spcPts val="0"/>
              </a:spcAft>
              <a:buClr>
                <a:schemeClr val="dk1"/>
              </a:buClr>
              <a:buSzPts val="1300"/>
              <a:buFont typeface="Calibri"/>
              <a:buNone/>
            </a:pPr>
            <a:r>
              <a:rPr lang="en-IE" i="1" dirty="0"/>
              <a:t> </a:t>
            </a:r>
            <a:endParaRPr dirty="0"/>
          </a:p>
        </p:txBody>
      </p:sp>
      <p:sp>
        <p:nvSpPr>
          <p:cNvPr id="88" name="Google Shape;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pPr marL="0" lvl="0" indent="0" algn="r" rtl="0">
                <a:spcBef>
                  <a:spcPts val="0"/>
                </a:spcBef>
                <a:spcAft>
                  <a:spcPts val="0"/>
                </a:spcAft>
                <a:buNone/>
              </a:pPr>
              <a:t>18</a:t>
            </a:fld>
            <a:endParaRPr/>
          </a:p>
        </p:txBody>
      </p:sp>
    </p:spTree>
    <p:extLst>
      <p:ext uri="{BB962C8B-B14F-4D97-AF65-F5344CB8AC3E}">
        <p14:creationId xmlns:p14="http://schemas.microsoft.com/office/powerpoint/2010/main" val="418636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300"/>
              <a:buFont typeface="Calibri"/>
              <a:buNone/>
            </a:pPr>
            <a:r>
              <a:rPr lang="en-IE" i="1"/>
              <a:t> </a:t>
            </a:r>
            <a:endParaRPr i="1"/>
          </a:p>
          <a:p>
            <a:pPr marL="0" marR="0" lvl="0" indent="0" algn="l" rtl="0">
              <a:lnSpc>
                <a:spcPct val="100000"/>
              </a:lnSpc>
              <a:spcBef>
                <a:spcPts val="0"/>
              </a:spcBef>
              <a:spcAft>
                <a:spcPts val="0"/>
              </a:spcAft>
              <a:buClr>
                <a:schemeClr val="dk1"/>
              </a:buClr>
              <a:buSzPts val="1300"/>
              <a:buFont typeface="Calibri"/>
              <a:buNone/>
            </a:pPr>
            <a:r>
              <a:rPr lang="en-IE" i="1"/>
              <a:t> </a:t>
            </a:r>
            <a:endParaRPr/>
          </a:p>
        </p:txBody>
      </p:sp>
      <p:sp>
        <p:nvSpPr>
          <p:cNvPr id="88" name="Google Shape;8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pPr marL="0" lvl="0" indent="0" algn="r" rtl="0">
                <a:spcBef>
                  <a:spcPts val="0"/>
                </a:spcBef>
                <a:spcAft>
                  <a:spcPts val="0"/>
                </a:spcAft>
                <a:buNone/>
              </a:pPr>
              <a:t>19</a:t>
            </a:fld>
            <a:endParaRPr/>
          </a:p>
        </p:txBody>
      </p:sp>
    </p:spTree>
    <p:extLst>
      <p:ext uri="{BB962C8B-B14F-4D97-AF65-F5344CB8AC3E}">
        <p14:creationId xmlns:p14="http://schemas.microsoft.com/office/powerpoint/2010/main" val="213477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pPr marL="0" lvl="0" indent="0" algn="r" rtl="0">
                <a:spcBef>
                  <a:spcPts val="0"/>
                </a:spcBef>
                <a:spcAft>
                  <a:spcPts val="0"/>
                </a:spcAft>
                <a:buNone/>
              </a:pPr>
              <a:t>21</a:t>
            </a:fld>
            <a:endParaRPr/>
          </a:p>
        </p:txBody>
      </p:sp>
    </p:spTree>
    <p:extLst>
      <p:ext uri="{BB962C8B-B14F-4D97-AF65-F5344CB8AC3E}">
        <p14:creationId xmlns:p14="http://schemas.microsoft.com/office/powerpoint/2010/main" val="938423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92876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front cover">
    <p:spTree>
      <p:nvGrpSpPr>
        <p:cNvPr id="1" name=""/>
        <p:cNvGrpSpPr/>
        <p:nvPr/>
      </p:nvGrpSpPr>
      <p:grpSpPr>
        <a:xfrm>
          <a:off x="0" y="0"/>
          <a:ext cx="0" cy="0"/>
          <a:chOff x="0" y="0"/>
          <a:chExt cx="0" cy="0"/>
        </a:xfrm>
      </p:grpSpPr>
      <p:sp>
        <p:nvSpPr>
          <p:cNvPr id="6" name="Rectangle 5"/>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2" name="Title 1"/>
          <p:cNvSpPr>
            <a:spLocks noGrp="1"/>
          </p:cNvSpPr>
          <p:nvPr>
            <p:ph type="ctrTitle" hasCustomPrompt="1"/>
          </p:nvPr>
        </p:nvSpPr>
        <p:spPr>
          <a:xfrm>
            <a:off x="310399" y="2955190"/>
            <a:ext cx="6107071" cy="978635"/>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a:lstStyle>
            <a:lvl1pPr marL="0" indent="0" algn="l">
              <a:buNone/>
              <a:defRPr sz="2400" b="1"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grpSp>
        <p:nvGrpSpPr>
          <p:cNvPr id="9" name="Group 8"/>
          <p:cNvGrpSpPr/>
          <p:nvPr userDrawn="1"/>
        </p:nvGrpSpPr>
        <p:grpSpPr>
          <a:xfrm>
            <a:off x="309367" y="6493935"/>
            <a:ext cx="6399441" cy="923330"/>
            <a:chOff x="309367" y="6493935"/>
            <a:chExt cx="6399441" cy="923330"/>
          </a:xfrm>
        </p:grpSpPr>
        <p:sp>
          <p:nvSpPr>
            <p:cNvPr id="7" name="TextBox 6"/>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lang="el-GR" sz="1200" kern="1200" dirty="0">
                <a:solidFill>
                  <a:schemeClr val="bg1"/>
                </a:solidFill>
                <a:effectLst/>
                <a:latin typeface="+mn-lt"/>
                <a:ea typeface="+mn-ea"/>
                <a:cs typeface="+mn-cs"/>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cover">
    <p:spTree>
      <p:nvGrpSpPr>
        <p:cNvPr id="1" name=""/>
        <p:cNvGrpSpPr/>
        <p:nvPr/>
      </p:nvGrpSpPr>
      <p:grpSpPr>
        <a:xfrm>
          <a:off x="0" y="0"/>
          <a:ext cx="0" cy="0"/>
          <a:chOff x="0" y="0"/>
          <a:chExt cx="0" cy="0"/>
        </a:xfrm>
      </p:grpSpPr>
      <p:sp>
        <p:nvSpPr>
          <p:cNvPr id="13" name="Rectangle 12"/>
          <p:cNvSpPr/>
          <p:nvPr userDrawn="1"/>
        </p:nvSpPr>
        <p:spPr>
          <a:xfrm>
            <a:off x="-67969" y="-254000"/>
            <a:ext cx="13691032" cy="77597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013" tIns="50006" rIns="100013" bIns="50006" numCol="1" spcCol="0" rtlCol="0" fromWordArt="0" anchor="ctr" anchorCtr="0" forceAA="0" compatLnSpc="1">
            <a:prstTxWarp prst="textNoShape">
              <a:avLst/>
            </a:prstTxWarp>
            <a:noAutofit/>
          </a:bodyPr>
          <a:lstStyle/>
          <a:p>
            <a:pPr algn="ctr"/>
            <a:endParaRPr lang="el-GR" sz="1478"/>
          </a:p>
        </p:txBody>
      </p:sp>
      <p:sp>
        <p:nvSpPr>
          <p:cNvPr id="15" name="Title 1"/>
          <p:cNvSpPr>
            <a:spLocks noGrp="1"/>
          </p:cNvSpPr>
          <p:nvPr>
            <p:ph type="ctrTitle" hasCustomPrompt="1"/>
          </p:nvPr>
        </p:nvSpPr>
        <p:spPr>
          <a:xfrm>
            <a:off x="310399" y="2955190"/>
            <a:ext cx="6107071" cy="1060949"/>
          </a:xfrm>
          <a:prstGeom prst="rect">
            <a:avLst/>
          </a:prstGeom>
        </p:spPr>
        <p:txBody>
          <a:bodyPr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9367" y="6778845"/>
            <a:ext cx="1471307" cy="304544"/>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786" y="637418"/>
            <a:ext cx="2782951" cy="1259537"/>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98234" y="2675313"/>
            <a:ext cx="6624829" cy="4830387"/>
          </a:xfrm>
          <a:prstGeom prst="rect">
            <a:avLst/>
          </a:prstGeom>
        </p:spPr>
      </p:pic>
      <p:sp>
        <p:nvSpPr>
          <p:cNvPr id="14" name="TextBox 13"/>
          <p:cNvSpPr txBox="1"/>
          <p:nvPr userDrawn="1"/>
        </p:nvSpPr>
        <p:spPr>
          <a:xfrm>
            <a:off x="2070100" y="6493935"/>
            <a:ext cx="4638708" cy="923330"/>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lang="el-GR" sz="1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85589744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ubtitle Content - 2col">
  <p:cSld name="2_Title Subtitle Content - 2col">
    <p:spTree>
      <p:nvGrpSpPr>
        <p:cNvPr id="1" name="Shape 33"/>
        <p:cNvGrpSpPr/>
        <p:nvPr/>
      </p:nvGrpSpPr>
      <p:grpSpPr>
        <a:xfrm>
          <a:off x="0" y="0"/>
          <a:ext cx="0" cy="0"/>
          <a:chOff x="0" y="0"/>
          <a:chExt cx="0" cy="0"/>
        </a:xfrm>
      </p:grpSpPr>
      <p:sp>
        <p:nvSpPr>
          <p:cNvPr id="34" name="Google Shape;34;p28"/>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3194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0" r:id="rId6"/>
    <p:sldLayoutId id="2147483692" r:id="rId7"/>
  </p:sldLayoutIdLst>
  <p:hf sldNum="0" hdr="0" ftr="0" dt="0"/>
  <p:txStyles>
    <p:titleStyle>
      <a:lvl1pPr algn="l" defTabSz="1000120" rtl="0" eaLnBrk="1" latinLnBrk="0" hangingPunct="1">
        <a:lnSpc>
          <a:spcPct val="90000"/>
        </a:lnSpc>
        <a:spcBef>
          <a:spcPct val="0"/>
        </a:spcBef>
        <a:buNone/>
        <a:defRPr sz="2800" b="1" kern="1200">
          <a:solidFill>
            <a:schemeClr val="accent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urses.lumenlearning.com/waymaker-psychology/chapter/outcome-thinking-and-problem-solv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viacharacter.org/survey/account/register"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barbourians/842567305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barbourians/842567305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barbourians/8425673057"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wallpaperflare.com/search?wallpaper=Cookwa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3279351"/>
            <a:ext cx="6107071" cy="552327"/>
          </a:xfrm>
        </p:spPr>
        <p:txBody>
          <a:bodyPr/>
          <a:lstStyle/>
          <a:p>
            <a:pPr>
              <a:spcBef>
                <a:spcPts val="1094"/>
              </a:spcBef>
            </a:pPr>
            <a:r>
              <a:rPr lang="en-US" dirty="0" err="1">
                <a:solidFill>
                  <a:schemeClr val="accent2"/>
                </a:solidFill>
                <a:latin typeface="Calibri" panose="020F0502020204030204" pitchFamily="34" charset="0"/>
                <a:cs typeface="Calibri" panose="020F0502020204030204" pitchFamily="34" charset="0"/>
              </a:rPr>
              <a:t>Formazione</a:t>
            </a:r>
            <a:r>
              <a:rPr lang="en-US" dirty="0">
                <a:solidFill>
                  <a:schemeClr val="accent2"/>
                </a:solidFill>
                <a:latin typeface="Calibri" panose="020F0502020204030204" pitchFamily="34" charset="0"/>
                <a:cs typeface="Calibri" panose="020F0502020204030204" pitchFamily="34" charset="0"/>
              </a:rPr>
              <a:t> per </a:t>
            </a:r>
            <a:r>
              <a:rPr lang="en-US" dirty="0" err="1">
                <a:solidFill>
                  <a:schemeClr val="accent2"/>
                </a:solidFill>
                <a:latin typeface="Calibri" panose="020F0502020204030204" pitchFamily="34" charset="0"/>
                <a:cs typeface="Calibri" panose="020F0502020204030204" pitchFamily="34" charset="0"/>
              </a:rPr>
              <a:t>il</a:t>
            </a:r>
            <a:r>
              <a:rPr lang="en-US" dirty="0">
                <a:solidFill>
                  <a:schemeClr val="accent2"/>
                </a:solidFill>
                <a:latin typeface="Calibri" panose="020F0502020204030204" pitchFamily="34" charset="0"/>
                <a:cs typeface="Calibri" panose="020F0502020204030204" pitchFamily="34" charset="0"/>
              </a:rPr>
              <a:t> </a:t>
            </a:r>
            <a:r>
              <a:rPr lang="en-US" dirty="0" err="1">
                <a:solidFill>
                  <a:schemeClr val="accent2"/>
                </a:solidFill>
                <a:latin typeface="Calibri" panose="020F0502020204030204" pitchFamily="34" charset="0"/>
                <a:cs typeface="Calibri" panose="020F0502020204030204" pitchFamily="34" charset="0"/>
              </a:rPr>
              <a:t>Formatore</a:t>
            </a:r>
            <a:r>
              <a:rPr lang="en-US" dirty="0">
                <a:solidFill>
                  <a:schemeClr val="accent2"/>
                </a:solidFill>
                <a:latin typeface="Calibri" panose="020F0502020204030204" pitchFamily="34" charset="0"/>
                <a:cs typeface="Calibri" panose="020F0502020204030204" pitchFamily="34" charset="0"/>
              </a:rPr>
              <a:t> Modulo 3</a:t>
            </a:r>
            <a:endParaRPr lang="el-GR" dirty="0">
              <a:solidFill>
                <a:schemeClr val="accent2"/>
              </a:solidFill>
              <a:latin typeface="Calibri" panose="020F0502020204030204" pitchFamily="34" charset="0"/>
              <a:cs typeface="Calibri" panose="020F0502020204030204" pitchFamily="34" charset="0"/>
            </a:endParaRPr>
          </a:p>
        </p:txBody>
      </p:sp>
      <p:sp>
        <p:nvSpPr>
          <p:cNvPr id="5" name="Subtitle 4"/>
          <p:cNvSpPr>
            <a:spLocks noGrp="1"/>
          </p:cNvSpPr>
          <p:nvPr>
            <p:ph type="subTitle" idx="1"/>
          </p:nvPr>
        </p:nvSpPr>
        <p:spPr>
          <a:xfrm>
            <a:off x="310399" y="4146712"/>
            <a:ext cx="7266058" cy="936476"/>
          </a:xfrm>
        </p:spPr>
        <p:txBody>
          <a:bodyPr/>
          <a:lstStyle/>
          <a:p>
            <a:r>
              <a:rPr lang="en-GB" sz="2800" b="0" dirty="0" err="1">
                <a:latin typeface="Calibri" panose="020F0502020204030204" pitchFamily="34" charset="0"/>
                <a:cs typeface="Calibri" panose="020F0502020204030204" pitchFamily="34" charset="0"/>
              </a:rPr>
              <a:t>Gestione</a:t>
            </a:r>
            <a:r>
              <a:rPr lang="en-GB" sz="2800" b="0" dirty="0">
                <a:latin typeface="Calibri" panose="020F0502020204030204" pitchFamily="34" charset="0"/>
                <a:cs typeface="Calibri" panose="020F0502020204030204" pitchFamily="34" charset="0"/>
              </a:rPr>
              <a:t> </a:t>
            </a:r>
            <a:r>
              <a:rPr lang="en-GB" sz="2800" b="0" dirty="0" err="1">
                <a:latin typeface="Calibri" panose="020F0502020204030204" pitchFamily="34" charset="0"/>
                <a:cs typeface="Calibri" panose="020F0502020204030204" pitchFamily="34" charset="0"/>
              </a:rPr>
              <a:t>dei</a:t>
            </a:r>
            <a:r>
              <a:rPr lang="en-GB" sz="2800" b="0" dirty="0">
                <a:latin typeface="Calibri" panose="020F0502020204030204" pitchFamily="34" charset="0"/>
                <a:cs typeface="Calibri" panose="020F0502020204030204" pitchFamily="34" charset="0"/>
              </a:rPr>
              <a:t> </a:t>
            </a:r>
            <a:r>
              <a:rPr lang="en-GB" sz="2800" b="0" dirty="0" err="1">
                <a:latin typeface="Calibri" panose="020F0502020204030204" pitchFamily="34" charset="0"/>
                <a:cs typeface="Calibri" panose="020F0502020204030204" pitchFamily="34" charset="0"/>
              </a:rPr>
              <a:t>rischi</a:t>
            </a:r>
            <a:r>
              <a:rPr lang="en-GB" sz="2800" b="0" dirty="0">
                <a:latin typeface="Calibri" panose="020F0502020204030204" pitchFamily="34" charset="0"/>
                <a:cs typeface="Calibri" panose="020F0502020204030204" pitchFamily="34" charset="0"/>
              </a:rPr>
              <a:t> e </a:t>
            </a:r>
            <a:r>
              <a:rPr lang="en-GB" sz="2800" b="0" dirty="0" err="1">
                <a:latin typeface="Calibri" panose="020F0502020204030204" pitchFamily="34" charset="0"/>
                <a:cs typeface="Calibri" panose="020F0502020204030204" pitchFamily="34" charset="0"/>
              </a:rPr>
              <a:t>delle</a:t>
            </a:r>
            <a:r>
              <a:rPr lang="en-GB" sz="2800" b="0" dirty="0">
                <a:latin typeface="Calibri" panose="020F0502020204030204" pitchFamily="34" charset="0"/>
                <a:cs typeface="Calibri" panose="020F0502020204030204" pitchFamily="34" charset="0"/>
              </a:rPr>
              <a:t> </a:t>
            </a:r>
            <a:r>
              <a:rPr lang="en-GB" sz="2800" b="0" dirty="0" err="1">
                <a:latin typeface="Calibri" panose="020F0502020204030204" pitchFamily="34" charset="0"/>
                <a:cs typeface="Calibri" panose="020F0502020204030204" pitchFamily="34" charset="0"/>
              </a:rPr>
              <a:t>emozioni</a:t>
            </a:r>
            <a:r>
              <a:rPr lang="en-GB" sz="2800" b="0" dirty="0">
                <a:latin typeface="Calibri" panose="020F0502020204030204" pitchFamily="34" charset="0"/>
                <a:cs typeface="Calibri" panose="020F0502020204030204" pitchFamily="34" charset="0"/>
              </a:rPr>
              <a:t> legate al </a:t>
            </a:r>
            <a:r>
              <a:rPr lang="en-GB" sz="2800" b="0" dirty="0" err="1">
                <a:latin typeface="Calibri" panose="020F0502020204030204" pitchFamily="34" charset="0"/>
                <a:cs typeface="Calibri" panose="020F0502020204030204" pitchFamily="34" charset="0"/>
              </a:rPr>
              <a:t>denaro</a:t>
            </a:r>
            <a:r>
              <a:rPr lang="en-GB" sz="2800" b="0" dirty="0">
                <a:latin typeface="Calibri" panose="020F0502020204030204" pitchFamily="34" charset="0"/>
                <a:cs typeface="Calibri" panose="020F0502020204030204" pitchFamily="34" charset="0"/>
              </a:rPr>
              <a:t> </a:t>
            </a:r>
            <a:endParaRPr lang="el-GR" sz="2800" b="0" dirty="0">
              <a:latin typeface="Calibri" panose="020F0502020204030204" pitchFamily="34" charset="0"/>
              <a:cs typeface="Calibri" panose="020F0502020204030204" pitchFamily="34" charset="0"/>
            </a:endParaRPr>
          </a:p>
        </p:txBody>
      </p:sp>
      <p:sp>
        <p:nvSpPr>
          <p:cNvPr id="7" name="Title 3"/>
          <p:cNvSpPr txBox="1">
            <a:spLocks/>
          </p:cNvSpPr>
          <p:nvPr/>
        </p:nvSpPr>
        <p:spPr>
          <a:xfrm>
            <a:off x="310399" y="2390246"/>
            <a:ext cx="6913361" cy="687917"/>
          </a:xfrm>
          <a:prstGeom prst="rect">
            <a:avLst/>
          </a:prstGeom>
        </p:spPr>
        <p:txBody>
          <a:bodyPr vert="horz" lIns="72000" tIns="45720" rIns="72000" bIns="45720" rtlCol="0" anchor="t">
            <a:noAutofit/>
          </a:bodyPr>
          <a:lstStyle>
            <a:lvl1pPr algn="l" defTabSz="1000120" rtl="0" eaLnBrk="1" latinLnBrk="0" hangingPunct="1">
              <a:lnSpc>
                <a:spcPct val="90000"/>
              </a:lnSpc>
              <a:spcBef>
                <a:spcPct val="0"/>
              </a:spcBef>
              <a:buNone/>
              <a:defRPr sz="2800" b="1" kern="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3200" dirty="0" err="1">
                <a:latin typeface="Calibri" panose="020F0502020204030204" pitchFamily="34" charset="0"/>
                <a:cs typeface="Calibri" panose="020F0502020204030204" pitchFamily="34" charset="0"/>
              </a:rPr>
              <a:t>Educazione</a:t>
            </a:r>
            <a:r>
              <a:rPr lang="en-GB" sz="3200" dirty="0">
                <a:latin typeface="Calibri" panose="020F0502020204030204" pitchFamily="34" charset="0"/>
                <a:cs typeface="Calibri" panose="020F0502020204030204" pitchFamily="34" charset="0"/>
              </a:rPr>
              <a:t> </a:t>
            </a:r>
            <a:r>
              <a:rPr lang="en-GB" sz="3200" dirty="0" err="1">
                <a:latin typeface="Calibri" panose="020F0502020204030204" pitchFamily="34" charset="0"/>
                <a:cs typeface="Calibri" panose="020F0502020204030204" pitchFamily="34" charset="0"/>
              </a:rPr>
              <a:t>Finanziaria</a:t>
            </a:r>
            <a:r>
              <a:rPr lang="en-GB" sz="3200" dirty="0">
                <a:latin typeface="Calibri" panose="020F0502020204030204" pitchFamily="34" charset="0"/>
                <a:cs typeface="Calibri" panose="020F0502020204030204" pitchFamily="34" charset="0"/>
              </a:rPr>
              <a:t> per le </a:t>
            </a:r>
            <a:r>
              <a:rPr lang="en-GB" sz="3200" dirty="0" err="1">
                <a:latin typeface="Calibri" panose="020F0502020204030204" pitchFamily="34" charset="0"/>
                <a:cs typeface="Calibri" panose="020F0502020204030204" pitchFamily="34" charset="0"/>
              </a:rPr>
              <a:t>Famiglie</a:t>
            </a:r>
            <a:endParaRPr lang="el-G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46527" y="985430"/>
            <a:ext cx="12641943" cy="5804061"/>
          </a:xfrm>
        </p:spPr>
        <p:txBody>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800" dirty="0" err="1"/>
              <a:t>Avere</a:t>
            </a:r>
            <a:r>
              <a:rPr lang="en-US" sz="2800" dirty="0"/>
              <a:t> un </a:t>
            </a:r>
            <a:r>
              <a:rPr lang="en-US" sz="2800" dirty="0" err="1"/>
              <a:t>buon</a:t>
            </a:r>
            <a:r>
              <a:rPr lang="en-US" sz="2800" dirty="0"/>
              <a:t> antivirus </a:t>
            </a:r>
            <a:r>
              <a:rPr lang="en-US" sz="2800" dirty="0" err="1"/>
              <a:t>sul</a:t>
            </a:r>
            <a:r>
              <a:rPr lang="en-US" sz="2800" dirty="0"/>
              <a:t> </a:t>
            </a:r>
            <a:r>
              <a:rPr lang="en-US" sz="2800" dirty="0" err="1"/>
              <a:t>proprio</a:t>
            </a:r>
            <a:r>
              <a:rPr lang="en-US" sz="2800" dirty="0"/>
              <a:t> PC e </a:t>
            </a:r>
            <a:r>
              <a:rPr lang="en-US" sz="2800" dirty="0" err="1"/>
              <a:t>cellulare</a:t>
            </a:r>
            <a:r>
              <a:rPr lang="en-US" sz="2800" dirty="0"/>
              <a:t> </a:t>
            </a:r>
          </a:p>
          <a:p>
            <a:pPr marL="342900" indent="-342900">
              <a:buFont typeface="Arial" panose="020B0604020202020204" pitchFamily="34" charset="0"/>
              <a:buChar char="•"/>
            </a:pPr>
            <a:r>
              <a:rPr lang="en-US" sz="2800" dirty="0" err="1"/>
              <a:t>Controllare</a:t>
            </a:r>
            <a:r>
              <a:rPr lang="en-US" sz="2800" dirty="0"/>
              <a:t> </a:t>
            </a:r>
            <a:r>
              <a:rPr lang="en-US" sz="2800" dirty="0" err="1"/>
              <a:t>che</a:t>
            </a:r>
            <a:r>
              <a:rPr lang="en-US" sz="2800" dirty="0"/>
              <a:t> la </a:t>
            </a:r>
            <a:r>
              <a:rPr lang="en-US" sz="2800" dirty="0" err="1"/>
              <a:t>connessione</a:t>
            </a:r>
            <a:r>
              <a:rPr lang="en-US" sz="2800" dirty="0"/>
              <a:t> </a:t>
            </a:r>
            <a:r>
              <a:rPr lang="en-US" sz="2800" dirty="0" err="1"/>
              <a:t>sia</a:t>
            </a:r>
            <a:r>
              <a:rPr lang="en-US" sz="2800" dirty="0"/>
              <a:t> </a:t>
            </a:r>
            <a:r>
              <a:rPr lang="en-US" sz="2800" dirty="0" err="1"/>
              <a:t>criptata</a:t>
            </a:r>
            <a:endParaRPr lang="en-US" sz="2800" dirty="0"/>
          </a:p>
          <a:p>
            <a:pPr marL="342900" indent="-342900">
              <a:buFont typeface="Arial" panose="020B0604020202020204" pitchFamily="34" charset="0"/>
              <a:buChar char="•"/>
            </a:pPr>
            <a:r>
              <a:rPr lang="en-GB" sz="2800" dirty="0" err="1"/>
              <a:t>Assicurarsi</a:t>
            </a:r>
            <a:r>
              <a:rPr lang="en-GB" sz="2800" dirty="0"/>
              <a:t> </a:t>
            </a:r>
            <a:r>
              <a:rPr lang="en-GB" sz="2800" dirty="0" err="1"/>
              <a:t>che</a:t>
            </a:r>
            <a:r>
              <a:rPr lang="en-GB" sz="2800" dirty="0"/>
              <a:t> </a:t>
            </a:r>
            <a:r>
              <a:rPr lang="en-GB" sz="2800" dirty="0" err="1"/>
              <a:t>sia</a:t>
            </a:r>
            <a:r>
              <a:rPr lang="en-GB" sz="2800" dirty="0"/>
              <a:t> </a:t>
            </a:r>
            <a:r>
              <a:rPr lang="en-GB" sz="2800" dirty="0" err="1"/>
              <a:t>presente</a:t>
            </a:r>
            <a:r>
              <a:rPr lang="en-GB" sz="2800" dirty="0"/>
              <a:t> </a:t>
            </a:r>
            <a:r>
              <a:rPr lang="en-GB" sz="2800" dirty="0" err="1"/>
              <a:t>una</a:t>
            </a:r>
            <a:r>
              <a:rPr lang="en-GB" sz="2800" dirty="0"/>
              <a:t> </a:t>
            </a:r>
            <a:r>
              <a:rPr lang="en-GB" sz="2800" dirty="0" err="1"/>
              <a:t>Certificazione</a:t>
            </a:r>
            <a:r>
              <a:rPr lang="en-GB" sz="2800" dirty="0"/>
              <a:t> SSL, un </a:t>
            </a:r>
            <a:r>
              <a:rPr lang="en-GB" sz="2800" dirty="0" err="1"/>
              <a:t>protocollo</a:t>
            </a:r>
            <a:r>
              <a:rPr lang="en-GB" sz="2800" dirty="0"/>
              <a:t> </a:t>
            </a:r>
            <a:r>
              <a:rPr lang="en-GB" sz="2800" dirty="0" err="1"/>
              <a:t>di</a:t>
            </a:r>
            <a:r>
              <a:rPr lang="en-GB" sz="2800" dirty="0"/>
              <a:t> </a:t>
            </a:r>
            <a:r>
              <a:rPr lang="en-GB" sz="2800" dirty="0" err="1"/>
              <a:t>protezione</a:t>
            </a:r>
            <a:endParaRPr lang="en-GB" sz="2800" dirty="0"/>
          </a:p>
          <a:p>
            <a:endParaRPr lang="en-GB" sz="2800" dirty="0"/>
          </a:p>
          <a:p>
            <a:pPr marL="342900" indent="-342900">
              <a:buFont typeface="Arial" panose="020B0604020202020204" pitchFamily="34" charset="0"/>
              <a:buChar char="•"/>
            </a:pPr>
            <a:r>
              <a:rPr lang="en-US" sz="2800" dirty="0"/>
              <a:t>Se </a:t>
            </a:r>
            <a:r>
              <a:rPr lang="en-US" sz="2800" dirty="0" err="1"/>
              <a:t>vedi</a:t>
            </a:r>
            <a:r>
              <a:rPr lang="en-US" sz="2800" dirty="0"/>
              <a:t> un </a:t>
            </a:r>
            <a:r>
              <a:rPr lang="en-US" sz="2800" dirty="0" err="1"/>
              <a:t>lucchetto</a:t>
            </a:r>
            <a:r>
              <a:rPr lang="en-US" sz="2800" dirty="0"/>
              <a:t> </a:t>
            </a:r>
            <a:r>
              <a:rPr lang="en-US" sz="2800" b="1" dirty="0" err="1">
                <a:solidFill>
                  <a:schemeClr val="bg1">
                    <a:lumMod val="50000"/>
                  </a:schemeClr>
                </a:solidFill>
              </a:rPr>
              <a:t>grigio</a:t>
            </a:r>
            <a:r>
              <a:rPr lang="en-US" sz="2800" b="1" dirty="0"/>
              <a:t> </a:t>
            </a:r>
            <a:r>
              <a:rPr lang="en-US" sz="2800" dirty="0"/>
              <a:t>o</a:t>
            </a:r>
            <a:r>
              <a:rPr lang="en-US" sz="2800" b="1" dirty="0"/>
              <a:t> </a:t>
            </a:r>
            <a:r>
              <a:rPr lang="en-US" sz="2800" b="1" dirty="0" err="1">
                <a:solidFill>
                  <a:srgbClr val="00B050"/>
                </a:solidFill>
              </a:rPr>
              <a:t>verde</a:t>
            </a:r>
            <a:r>
              <a:rPr lang="en-US" sz="2800" dirty="0"/>
              <a:t>                e la </a:t>
            </a:r>
            <a:r>
              <a:rPr lang="en-US" sz="2800" dirty="0" err="1"/>
              <a:t>dicitura</a:t>
            </a:r>
            <a:r>
              <a:rPr lang="en-US" sz="2800" dirty="0"/>
              <a:t> https: // la </a:t>
            </a:r>
            <a:r>
              <a:rPr lang="en-US" sz="2800" dirty="0" err="1"/>
              <a:t>connessione</a:t>
            </a:r>
            <a:r>
              <a:rPr lang="en-US" sz="2800" dirty="0"/>
              <a:t> è </a:t>
            </a:r>
            <a:r>
              <a:rPr lang="en-US" sz="2800" dirty="0" err="1"/>
              <a:t>sicura</a:t>
            </a:r>
            <a:endParaRPr lang="en-US" sz="2800" dirty="0"/>
          </a:p>
          <a:p>
            <a:pPr marL="342900" indent="-342900">
              <a:buFont typeface="Arial" panose="020B0604020202020204" pitchFamily="34" charset="0"/>
              <a:buChar char="•"/>
            </a:pPr>
            <a:r>
              <a:rPr lang="en-US" sz="2800" dirty="0"/>
              <a:t>Se </a:t>
            </a:r>
            <a:r>
              <a:rPr lang="en-US" sz="2800" dirty="0" err="1"/>
              <a:t>vedi</a:t>
            </a:r>
            <a:r>
              <a:rPr lang="en-US" sz="2800" dirty="0"/>
              <a:t> un </a:t>
            </a:r>
            <a:r>
              <a:rPr lang="en-US" sz="2800" dirty="0" err="1"/>
              <a:t>triangolo</a:t>
            </a:r>
            <a:r>
              <a:rPr lang="en-US" sz="2800" dirty="0"/>
              <a:t> </a:t>
            </a:r>
            <a:r>
              <a:rPr lang="en-US" sz="2800" b="1" dirty="0" err="1">
                <a:solidFill>
                  <a:srgbClr val="C00000"/>
                </a:solidFill>
              </a:rPr>
              <a:t>rosso</a:t>
            </a:r>
            <a:r>
              <a:rPr lang="en-US" sz="2800" b="1" dirty="0"/>
              <a:t>          </a:t>
            </a:r>
            <a:r>
              <a:rPr lang="en-US" sz="2800" dirty="0"/>
              <a:t>con un </a:t>
            </a:r>
            <a:r>
              <a:rPr lang="en-US" sz="2800" dirty="0" err="1"/>
              <a:t>punto</a:t>
            </a:r>
            <a:r>
              <a:rPr lang="en-US" sz="2800" dirty="0"/>
              <a:t> </a:t>
            </a:r>
            <a:r>
              <a:rPr lang="en-US" sz="2800" dirty="0" err="1"/>
              <a:t>esclamativo</a:t>
            </a:r>
            <a:r>
              <a:rPr lang="en-US" sz="2800" dirty="0"/>
              <a:t> </a:t>
            </a:r>
            <a:r>
              <a:rPr lang="en-US" sz="2800" dirty="0" err="1"/>
              <a:t>sulla</a:t>
            </a:r>
            <a:r>
              <a:rPr lang="en-US" sz="2800" dirty="0"/>
              <a:t> </a:t>
            </a:r>
            <a:r>
              <a:rPr lang="en-US" sz="2800" dirty="0" err="1"/>
              <a:t>barra</a:t>
            </a:r>
            <a:r>
              <a:rPr lang="en-US" sz="2800" dirty="0"/>
              <a:t> </a:t>
            </a:r>
            <a:r>
              <a:rPr lang="en-US" sz="2800" dirty="0" err="1"/>
              <a:t>di</a:t>
            </a:r>
            <a:r>
              <a:rPr lang="en-US" sz="2800" dirty="0"/>
              <a:t> </a:t>
            </a:r>
            <a:r>
              <a:rPr lang="en-US" sz="2800" dirty="0" err="1"/>
              <a:t>navigazione</a:t>
            </a:r>
            <a:r>
              <a:rPr lang="en-US" sz="2800" dirty="0"/>
              <a:t> </a:t>
            </a:r>
          </a:p>
          <a:p>
            <a:r>
              <a:rPr lang="en-US" sz="2800" dirty="0"/>
              <a:t>    </a:t>
            </a:r>
            <a:r>
              <a:rPr lang="en-US" sz="2800" dirty="0" err="1"/>
              <a:t>ciò</a:t>
            </a:r>
            <a:r>
              <a:rPr lang="en-US" sz="2800" dirty="0"/>
              <a:t> </a:t>
            </a:r>
            <a:r>
              <a:rPr lang="en-US" sz="2800" dirty="0" err="1"/>
              <a:t>significa</a:t>
            </a:r>
            <a:r>
              <a:rPr lang="en-US" sz="2800" dirty="0"/>
              <a:t> </a:t>
            </a:r>
            <a:r>
              <a:rPr lang="en-US" sz="2800" dirty="0" err="1"/>
              <a:t>che</a:t>
            </a:r>
            <a:r>
              <a:rPr lang="en-US" sz="2800" dirty="0"/>
              <a:t> la </a:t>
            </a:r>
            <a:r>
              <a:rPr lang="en-US" sz="2800" dirty="0" err="1"/>
              <a:t>connessione</a:t>
            </a:r>
            <a:r>
              <a:rPr lang="en-US" sz="2800" dirty="0"/>
              <a:t> non è </a:t>
            </a:r>
            <a:r>
              <a:rPr lang="en-US" sz="2800" dirty="0" err="1"/>
              <a:t>sicura</a:t>
            </a:r>
            <a:endParaRPr lang="en-US" sz="2800" dirty="0"/>
          </a:p>
          <a:p>
            <a:endParaRPr lang="en-US" sz="2800" dirty="0"/>
          </a:p>
          <a:p>
            <a:pPr marL="342900" indent="-342900">
              <a:buFont typeface="Arial" panose="020B0604020202020204" pitchFamily="34" charset="0"/>
              <a:buChar char="•"/>
            </a:pPr>
            <a:r>
              <a:rPr lang="en-US" sz="2800" dirty="0" err="1"/>
              <a:t>Accedere</a:t>
            </a:r>
            <a:r>
              <a:rPr lang="en-US" sz="2800" dirty="0"/>
              <a:t> ad un </a:t>
            </a:r>
            <a:r>
              <a:rPr lang="en-US" sz="2800" dirty="0" err="1"/>
              <a:t>sito</a:t>
            </a:r>
            <a:r>
              <a:rPr lang="en-US" sz="2800" dirty="0"/>
              <a:t> </a:t>
            </a:r>
            <a:r>
              <a:rPr lang="en-US" sz="2800" dirty="0" err="1"/>
              <a:t>sicuro</a:t>
            </a:r>
            <a:r>
              <a:rPr lang="en-US" sz="2800" dirty="0"/>
              <a:t> e fare </a:t>
            </a:r>
            <a:r>
              <a:rPr lang="en-US" sz="2800" dirty="0" err="1"/>
              <a:t>uso</a:t>
            </a:r>
            <a:r>
              <a:rPr lang="en-US" sz="2800" dirty="0"/>
              <a:t> </a:t>
            </a:r>
            <a:r>
              <a:rPr lang="en-US" sz="2800" dirty="0" err="1"/>
              <a:t>di</a:t>
            </a:r>
            <a:r>
              <a:rPr lang="en-US" sz="2800" dirty="0"/>
              <a:t> </a:t>
            </a:r>
            <a:r>
              <a:rPr lang="en-US" sz="2800" dirty="0" err="1"/>
              <a:t>una</a:t>
            </a:r>
            <a:r>
              <a:rPr lang="en-US" sz="2800" dirty="0"/>
              <a:t> </a:t>
            </a:r>
            <a:r>
              <a:rPr lang="en-US" sz="2800" dirty="0" err="1"/>
              <a:t>delle</a:t>
            </a:r>
            <a:r>
              <a:rPr lang="en-US" sz="2800" dirty="0"/>
              <a:t> </a:t>
            </a:r>
            <a:r>
              <a:rPr lang="en-US" sz="2800" dirty="0" err="1"/>
              <a:t>principali</a:t>
            </a:r>
            <a:r>
              <a:rPr lang="en-US" sz="2800" dirty="0"/>
              <a:t> </a:t>
            </a:r>
            <a:r>
              <a:rPr lang="en-US" sz="2800" dirty="0" err="1"/>
              <a:t>misure</a:t>
            </a:r>
            <a:r>
              <a:rPr lang="en-US" sz="2800" dirty="0"/>
              <a:t> </a:t>
            </a:r>
            <a:r>
              <a:rPr lang="en-US" sz="2800" dirty="0" err="1"/>
              <a:t>di</a:t>
            </a:r>
            <a:r>
              <a:rPr lang="en-US" sz="2800" dirty="0"/>
              <a:t> </a:t>
            </a:r>
            <a:r>
              <a:rPr lang="en-US" sz="2800" dirty="0" err="1"/>
              <a:t>sicurezza</a:t>
            </a:r>
            <a:r>
              <a:rPr lang="en-US" sz="2800" dirty="0"/>
              <a:t> </a:t>
            </a:r>
            <a:r>
              <a:rPr lang="en-GB" sz="2800" dirty="0" err="1"/>
              <a:t>prevista</a:t>
            </a:r>
            <a:r>
              <a:rPr lang="en-GB" sz="2800" dirty="0"/>
              <a:t> </a:t>
            </a:r>
            <a:r>
              <a:rPr lang="en-GB" sz="2800" dirty="0" err="1"/>
              <a:t>dalla</a:t>
            </a:r>
            <a:r>
              <a:rPr lang="en-GB" sz="2800" dirty="0"/>
              <a:t> </a:t>
            </a:r>
            <a:r>
              <a:rPr lang="en-GB" sz="2800" dirty="0" err="1"/>
              <a:t>normativa</a:t>
            </a:r>
            <a:r>
              <a:rPr lang="en-GB" sz="2800" dirty="0"/>
              <a:t> UE come </a:t>
            </a:r>
            <a:r>
              <a:rPr lang="en-US" sz="2800" dirty="0"/>
              <a:t>Strong Customer Authentication (SCA) </a:t>
            </a:r>
          </a:p>
          <a:p>
            <a:pPr marL="342900" indent="-342900">
              <a:buFont typeface="Arial" panose="020B0604020202020204" pitchFamily="34" charset="0"/>
              <a:buChar char="•"/>
            </a:pPr>
            <a:r>
              <a:rPr lang="en-US" sz="2800" dirty="0" err="1"/>
              <a:t>Verificare</a:t>
            </a:r>
            <a:r>
              <a:rPr lang="en-US" sz="2800" dirty="0"/>
              <a:t> la </a:t>
            </a:r>
            <a:r>
              <a:rPr lang="en-US" sz="2800" dirty="0" err="1"/>
              <a:t>reputazione</a:t>
            </a:r>
            <a:r>
              <a:rPr lang="en-US" sz="2800" dirty="0"/>
              <a:t> del </a:t>
            </a:r>
            <a:r>
              <a:rPr lang="en-US" sz="2800" dirty="0" err="1"/>
              <a:t>sito</a:t>
            </a:r>
            <a:r>
              <a:rPr lang="en-US" sz="2800" dirty="0"/>
              <a:t> </a:t>
            </a:r>
            <a:r>
              <a:rPr lang="en-US" sz="2800" dirty="0" err="1"/>
              <a:t>sulle</a:t>
            </a:r>
            <a:r>
              <a:rPr lang="en-US" sz="2800" dirty="0"/>
              <a:t> </a:t>
            </a:r>
            <a:r>
              <a:rPr lang="en-US" sz="2800" dirty="0" err="1"/>
              <a:t>piattaforme</a:t>
            </a:r>
            <a:r>
              <a:rPr lang="en-US" sz="2800" dirty="0"/>
              <a:t> </a:t>
            </a:r>
            <a:r>
              <a:rPr lang="en-US" sz="2800" dirty="0" err="1"/>
              <a:t>trustpilot</a:t>
            </a:r>
            <a:r>
              <a:rPr lang="en-US" sz="2800" dirty="0"/>
              <a:t>, google, </a:t>
            </a:r>
            <a:r>
              <a:rPr lang="en-US" sz="2800" dirty="0" err="1"/>
              <a:t>ecc</a:t>
            </a:r>
            <a:r>
              <a:rPr lang="en-US" sz="2800" dirty="0"/>
              <a:t>. </a:t>
            </a:r>
          </a:p>
          <a:p>
            <a:endParaRPr lang="en-US" dirty="0"/>
          </a:p>
        </p:txBody>
      </p:sp>
      <p:sp>
        <p:nvSpPr>
          <p:cNvPr id="4" name="Text Placeholder 3"/>
          <p:cNvSpPr>
            <a:spLocks noGrp="1"/>
          </p:cNvSpPr>
          <p:nvPr>
            <p:ph type="body" sz="quarter" idx="12"/>
          </p:nvPr>
        </p:nvSpPr>
        <p:spPr>
          <a:xfrm>
            <a:off x="501727" y="574420"/>
            <a:ext cx="12331541" cy="602889"/>
          </a:xfrm>
        </p:spPr>
        <p:txBody>
          <a:bodyPr/>
          <a:lstStyle/>
          <a:p>
            <a:r>
              <a:rPr lang="en-US" dirty="0" err="1"/>
              <a:t>Alcuni</a:t>
            </a:r>
            <a:r>
              <a:rPr lang="en-US" dirty="0"/>
              <a:t> </a:t>
            </a:r>
            <a:r>
              <a:rPr lang="en-US" dirty="0" err="1"/>
              <a:t>consigli</a:t>
            </a:r>
            <a:r>
              <a:rPr lang="en-US" dirty="0"/>
              <a:t> </a:t>
            </a:r>
            <a:r>
              <a:rPr lang="en-US" dirty="0" err="1"/>
              <a:t>su</a:t>
            </a:r>
            <a:r>
              <a:rPr lang="en-US" dirty="0"/>
              <a:t> come </a:t>
            </a:r>
            <a:r>
              <a:rPr lang="en-US" dirty="0" err="1"/>
              <a:t>riconoscere</a:t>
            </a:r>
            <a:r>
              <a:rPr lang="en-US" dirty="0"/>
              <a:t> un </a:t>
            </a:r>
            <a:r>
              <a:rPr lang="en-US" dirty="0" err="1"/>
              <a:t>sito</a:t>
            </a:r>
            <a:r>
              <a:rPr lang="en-US" dirty="0"/>
              <a:t> </a:t>
            </a:r>
            <a:r>
              <a:rPr lang="en-US" dirty="0" err="1"/>
              <a:t>sicuro</a:t>
            </a:r>
            <a:endParaRPr lang="en-US" dirty="0"/>
          </a:p>
        </p:txBody>
      </p:sp>
      <p:pic>
        <p:nvPicPr>
          <p:cNvPr id="5" name="Picture 6" descr="Keepnet Labs on Twitter: &quot;Check for the HTTPS and green padlock icon in  your browser's navigation bar, see more:https://t.co/eXNIZTAfEm  #cybersecurity #technology #hack #iot #privacy #cybercrime #ai #GDPR  #security #Malware #Ransomware #dataprotection ...">
            <a:extLst>
              <a:ext uri="{FF2B5EF4-FFF2-40B4-BE49-F238E27FC236}">
                <a16:creationId xmlns:a16="http://schemas.microsoft.com/office/drawing/2014/main" id="{A53DF2D2-B6F1-426F-982C-01992C94D2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59" r="67279" b="69482"/>
          <a:stretch/>
        </p:blipFill>
        <p:spPr bwMode="auto">
          <a:xfrm>
            <a:off x="6016171" y="3284571"/>
            <a:ext cx="914398" cy="6028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stretch>
            <a:fillRect/>
          </a:stretch>
        </p:blipFill>
        <p:spPr>
          <a:xfrm>
            <a:off x="4544424" y="4192260"/>
            <a:ext cx="696685" cy="602889"/>
          </a:xfrm>
          <a:prstGeom prst="rect">
            <a:avLst/>
          </a:prstGeom>
        </p:spPr>
      </p:pic>
    </p:spTree>
    <p:extLst>
      <p:ext uri="{BB962C8B-B14F-4D97-AF65-F5344CB8AC3E}">
        <p14:creationId xmlns:p14="http://schemas.microsoft.com/office/powerpoint/2010/main" val="339682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99925" y="2191612"/>
            <a:ext cx="12331402" cy="4563149"/>
          </a:xfrm>
        </p:spPr>
        <p:txBody>
          <a:bodyPr/>
          <a:lstStyle/>
          <a:p>
            <a:pPr marL="342900" indent="-342900">
              <a:buFont typeface="Arial" panose="020B0604020202020204" pitchFamily="34" charset="0"/>
              <a:buChar char="•"/>
            </a:pPr>
            <a:r>
              <a:rPr lang="en-US" sz="2800" dirty="0" err="1"/>
              <a:t>Conserva</a:t>
            </a:r>
            <a:r>
              <a:rPr lang="en-US" sz="2800" dirty="0"/>
              <a:t> la </a:t>
            </a:r>
            <a:r>
              <a:rPr lang="en-US" sz="2800" dirty="0" err="1"/>
              <a:t>tua</a:t>
            </a:r>
            <a:r>
              <a:rPr lang="en-US" sz="2800" dirty="0"/>
              <a:t> </a:t>
            </a:r>
            <a:r>
              <a:rPr lang="en-US" sz="2800" dirty="0" err="1"/>
              <a:t>carta</a:t>
            </a:r>
            <a:r>
              <a:rPr lang="en-US" sz="2800" dirty="0"/>
              <a:t> </a:t>
            </a:r>
            <a:r>
              <a:rPr lang="en-US" sz="2800" dirty="0" err="1"/>
              <a:t>ed</a:t>
            </a:r>
            <a:r>
              <a:rPr lang="en-US" sz="2800" dirty="0"/>
              <a:t> </a:t>
            </a:r>
            <a:r>
              <a:rPr lang="en-US" sz="2800" dirty="0" err="1"/>
              <a:t>il</a:t>
            </a:r>
            <a:r>
              <a:rPr lang="en-US" sz="2800" dirty="0"/>
              <a:t> </a:t>
            </a:r>
            <a:r>
              <a:rPr lang="en-US" sz="2800" dirty="0" err="1"/>
              <a:t>codice</a:t>
            </a:r>
            <a:r>
              <a:rPr lang="en-US" sz="2800" dirty="0"/>
              <a:t> PIN in un </a:t>
            </a:r>
            <a:r>
              <a:rPr lang="en-US" sz="2800" dirty="0" err="1"/>
              <a:t>luogo</a:t>
            </a:r>
            <a:r>
              <a:rPr lang="en-US" sz="2800" dirty="0"/>
              <a:t> </a:t>
            </a:r>
            <a:r>
              <a:rPr lang="en-US" sz="2800" dirty="0" err="1"/>
              <a:t>sicuro</a:t>
            </a:r>
            <a:r>
              <a:rPr lang="en-US" sz="2800" dirty="0"/>
              <a:t>.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Se </a:t>
            </a:r>
            <a:r>
              <a:rPr lang="en-US" sz="2800" dirty="0" err="1"/>
              <a:t>smarrisci</a:t>
            </a:r>
            <a:r>
              <a:rPr lang="en-US" sz="2800" dirty="0"/>
              <a:t> la </a:t>
            </a:r>
            <a:r>
              <a:rPr lang="en-US" sz="2800" dirty="0" err="1"/>
              <a:t>tua</a:t>
            </a:r>
            <a:r>
              <a:rPr lang="en-US" sz="2800" dirty="0"/>
              <a:t> </a:t>
            </a:r>
            <a:r>
              <a:rPr lang="en-US" sz="2800" dirty="0" err="1"/>
              <a:t>carta</a:t>
            </a:r>
            <a:r>
              <a:rPr lang="en-US" sz="2800" dirty="0"/>
              <a:t> </a:t>
            </a:r>
            <a:r>
              <a:rPr lang="en-US" sz="2800" dirty="0" err="1"/>
              <a:t>chiama</a:t>
            </a:r>
            <a:r>
              <a:rPr lang="en-US" sz="2800" dirty="0"/>
              <a:t> </a:t>
            </a:r>
            <a:r>
              <a:rPr lang="en-US" sz="2800" dirty="0" err="1"/>
              <a:t>subito</a:t>
            </a:r>
            <a:r>
              <a:rPr lang="en-US" sz="2800" dirty="0"/>
              <a:t> la </a:t>
            </a:r>
            <a:r>
              <a:rPr lang="en-US" sz="2800" dirty="0" err="1"/>
              <a:t>banca</a:t>
            </a:r>
            <a:r>
              <a:rPr lang="en-US" sz="2800" dirty="0"/>
              <a:t> per </a:t>
            </a:r>
            <a:r>
              <a:rPr lang="en-US" sz="2800" dirty="0" err="1"/>
              <a:t>bloccarla</a:t>
            </a:r>
            <a:r>
              <a:rPr lang="en-US" sz="2800" dirty="0"/>
              <a:t>.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Prendi</a:t>
            </a:r>
            <a:r>
              <a:rPr lang="en-US" sz="2800" dirty="0"/>
              <a:t> </a:t>
            </a:r>
            <a:r>
              <a:rPr lang="en-US" sz="2800" dirty="0" err="1"/>
              <a:t>l’abitudine</a:t>
            </a:r>
            <a:r>
              <a:rPr lang="en-US" sz="2800" dirty="0"/>
              <a:t> </a:t>
            </a:r>
            <a:r>
              <a:rPr lang="en-US" sz="2800" dirty="0" err="1"/>
              <a:t>di</a:t>
            </a:r>
            <a:r>
              <a:rPr lang="en-US" sz="2800" dirty="0"/>
              <a:t> </a:t>
            </a:r>
            <a:r>
              <a:rPr lang="en-US" sz="2800" dirty="0" err="1"/>
              <a:t>controllare</a:t>
            </a:r>
            <a:r>
              <a:rPr lang="en-US" sz="2800" dirty="0"/>
              <a:t> </a:t>
            </a:r>
            <a:r>
              <a:rPr lang="en-US" sz="2800" dirty="0" err="1"/>
              <a:t>regolarmente</a:t>
            </a:r>
            <a:r>
              <a:rPr lang="en-US" sz="2800" dirty="0"/>
              <a:t> </a:t>
            </a:r>
            <a:r>
              <a:rPr lang="en-US" sz="2800" dirty="0" err="1"/>
              <a:t>il</a:t>
            </a:r>
            <a:r>
              <a:rPr lang="en-US" sz="2800" dirty="0"/>
              <a:t> </a:t>
            </a:r>
            <a:r>
              <a:rPr lang="en-US" sz="2800" dirty="0" err="1"/>
              <a:t>tuo</a:t>
            </a:r>
            <a:r>
              <a:rPr lang="en-US" sz="2800" dirty="0"/>
              <a:t> </a:t>
            </a:r>
            <a:r>
              <a:rPr lang="en-US" sz="2800" dirty="0" err="1"/>
              <a:t>saldo</a:t>
            </a:r>
            <a:r>
              <a:rPr lang="en-US" sz="2800" dirty="0"/>
              <a:t>.</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err="1"/>
              <a:t>Evita</a:t>
            </a:r>
            <a:r>
              <a:rPr lang="en-US" sz="2800" dirty="0"/>
              <a:t> </a:t>
            </a:r>
            <a:r>
              <a:rPr lang="en-US" sz="2800" dirty="0" err="1"/>
              <a:t>di</a:t>
            </a:r>
            <a:r>
              <a:rPr lang="en-US" sz="2800" dirty="0"/>
              <a:t> </a:t>
            </a:r>
            <a:r>
              <a:rPr lang="en-US" sz="2800" dirty="0" err="1"/>
              <a:t>usare</a:t>
            </a:r>
            <a:r>
              <a:rPr lang="en-US" sz="2800" dirty="0"/>
              <a:t> le </a:t>
            </a:r>
            <a:r>
              <a:rPr lang="en-US" sz="2800" dirty="0" err="1"/>
              <a:t>stesse</a:t>
            </a:r>
            <a:r>
              <a:rPr lang="en-US" sz="2800" dirty="0"/>
              <a:t> </a:t>
            </a:r>
            <a:r>
              <a:rPr lang="en-US" sz="2800" dirty="0" err="1"/>
              <a:t>credenziali</a:t>
            </a:r>
            <a:r>
              <a:rPr lang="en-US" sz="2800" dirty="0"/>
              <a:t> in </a:t>
            </a:r>
            <a:r>
              <a:rPr lang="en-US" sz="2800" dirty="0" err="1"/>
              <a:t>ogni</a:t>
            </a:r>
            <a:r>
              <a:rPr lang="en-US" sz="2800" dirty="0"/>
              <a:t> </a:t>
            </a:r>
            <a:r>
              <a:rPr lang="en-US" sz="2800" dirty="0" err="1"/>
              <a:t>sito</a:t>
            </a:r>
            <a:r>
              <a:rPr lang="en-US" sz="2800" dirty="0"/>
              <a:t> </a:t>
            </a:r>
            <a:r>
              <a:rPr lang="en-US" sz="2800" dirty="0" err="1"/>
              <a:t>che</a:t>
            </a:r>
            <a:r>
              <a:rPr lang="en-US" sz="2800" dirty="0"/>
              <a:t> </a:t>
            </a:r>
            <a:r>
              <a:rPr lang="en-US" sz="2800" dirty="0" err="1"/>
              <a:t>visiti</a:t>
            </a:r>
            <a:r>
              <a:rPr lang="en-US" sz="2800" dirty="0"/>
              <a:t>.</a:t>
            </a:r>
          </a:p>
        </p:txBody>
      </p:sp>
      <p:sp>
        <p:nvSpPr>
          <p:cNvPr id="4" name="Text Placeholder 3"/>
          <p:cNvSpPr>
            <a:spLocks noGrp="1"/>
          </p:cNvSpPr>
          <p:nvPr>
            <p:ph type="body" sz="quarter" idx="12"/>
          </p:nvPr>
        </p:nvSpPr>
        <p:spPr>
          <a:xfrm>
            <a:off x="499925" y="930196"/>
            <a:ext cx="12331541" cy="602889"/>
          </a:xfrm>
        </p:spPr>
        <p:txBody>
          <a:bodyPr/>
          <a:lstStyle/>
          <a:p>
            <a:r>
              <a:rPr lang="en-US" dirty="0" err="1"/>
              <a:t>Alcuni</a:t>
            </a:r>
            <a:r>
              <a:rPr lang="en-US" dirty="0"/>
              <a:t> </a:t>
            </a:r>
            <a:r>
              <a:rPr lang="en-US" dirty="0" err="1"/>
              <a:t>ulteriori</a:t>
            </a:r>
            <a:r>
              <a:rPr lang="en-US" dirty="0"/>
              <a:t> </a:t>
            </a:r>
            <a:r>
              <a:rPr lang="en-US" dirty="0" err="1"/>
              <a:t>suggerimenti</a:t>
            </a:r>
            <a:r>
              <a:rPr lang="en-US" dirty="0"/>
              <a:t> per </a:t>
            </a:r>
            <a:r>
              <a:rPr lang="en-US" dirty="0" err="1"/>
              <a:t>acquistare</a:t>
            </a:r>
            <a:r>
              <a:rPr lang="en-US" dirty="0"/>
              <a:t> online in </a:t>
            </a:r>
            <a:r>
              <a:rPr lang="en-US" dirty="0" err="1"/>
              <a:t>modo</a:t>
            </a:r>
            <a:r>
              <a:rPr lang="en-US" dirty="0"/>
              <a:t> </a:t>
            </a:r>
            <a:r>
              <a:rPr lang="en-US" dirty="0" err="1"/>
              <a:t>sicuro</a:t>
            </a:r>
            <a:r>
              <a:rPr lang="en-US" dirty="0"/>
              <a:t> </a:t>
            </a:r>
          </a:p>
        </p:txBody>
      </p:sp>
    </p:spTree>
    <p:extLst>
      <p:ext uri="{BB962C8B-B14F-4D97-AF65-F5344CB8AC3E}">
        <p14:creationId xmlns:p14="http://schemas.microsoft.com/office/powerpoint/2010/main" val="89948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203" y="2869266"/>
            <a:ext cx="6166068" cy="4180451"/>
          </a:xfrm>
        </p:spPr>
        <p:txBody>
          <a:bodyPr/>
          <a:lstStyle/>
          <a:p>
            <a:pPr marL="530225" indent="-530225">
              <a:buFont typeface="+mj-lt"/>
              <a:buAutoNum type="alphaLcParenR"/>
            </a:pPr>
            <a:r>
              <a:rPr lang="en-US" sz="3600" dirty="0"/>
              <a:t>PayPal </a:t>
            </a:r>
          </a:p>
          <a:p>
            <a:pPr marL="530225" indent="-530225">
              <a:buFont typeface="+mj-lt"/>
              <a:buAutoNum type="alphaLcParenR"/>
            </a:pPr>
            <a:r>
              <a:rPr lang="en-US" sz="3600" dirty="0"/>
              <a:t>Google pay </a:t>
            </a:r>
          </a:p>
          <a:p>
            <a:pPr marL="530225" indent="-530225">
              <a:buFont typeface="+mj-lt"/>
              <a:buAutoNum type="alphaLcParenR"/>
            </a:pPr>
            <a:r>
              <a:rPr lang="en-US" sz="3600" dirty="0"/>
              <a:t>Wise </a:t>
            </a:r>
          </a:p>
          <a:p>
            <a:pPr marL="530225" indent="-530225">
              <a:buFont typeface="+mj-lt"/>
              <a:buAutoNum type="alphaLcParenR"/>
            </a:pPr>
            <a:r>
              <a:rPr lang="en-US" sz="3600" dirty="0" err="1"/>
              <a:t>Bonifico</a:t>
            </a:r>
            <a:r>
              <a:rPr lang="en-US" sz="3600" dirty="0"/>
              <a:t> </a:t>
            </a:r>
            <a:r>
              <a:rPr lang="en-US" sz="3600" dirty="0" err="1"/>
              <a:t>bancario</a:t>
            </a:r>
            <a:endParaRPr lang="en-US" sz="3600" dirty="0"/>
          </a:p>
          <a:p>
            <a:pPr marL="530225" indent="-530225">
              <a:buFont typeface="+mj-lt"/>
              <a:buAutoNum type="alphaLcParenR"/>
            </a:pPr>
            <a:r>
              <a:rPr lang="en-US" sz="3600" dirty="0" err="1"/>
              <a:t>Contrassegno</a:t>
            </a:r>
            <a:r>
              <a:rPr lang="en-US" sz="3600" dirty="0"/>
              <a:t> </a:t>
            </a:r>
          </a:p>
          <a:p>
            <a:r>
              <a:rPr lang="en-US" sz="3600" dirty="0">
                <a:solidFill>
                  <a:srgbClr val="00ADBB"/>
                </a:solidFill>
              </a:rPr>
              <a:t>f)  </a:t>
            </a:r>
            <a:r>
              <a:rPr lang="en-US" sz="3600" dirty="0" err="1"/>
              <a:t>Altro</a:t>
            </a:r>
            <a:r>
              <a:rPr lang="en-US" sz="3600" dirty="0"/>
              <a:t>:___________________ </a:t>
            </a:r>
          </a:p>
          <a:p>
            <a:endParaRPr lang="en-US" sz="3600" dirty="0"/>
          </a:p>
        </p:txBody>
      </p:sp>
      <p:sp>
        <p:nvSpPr>
          <p:cNvPr id="4" name="Text Placeholder 3"/>
          <p:cNvSpPr>
            <a:spLocks noGrp="1"/>
          </p:cNvSpPr>
          <p:nvPr>
            <p:ph type="body" sz="quarter" idx="12"/>
          </p:nvPr>
        </p:nvSpPr>
        <p:spPr>
          <a:xfrm>
            <a:off x="500203" y="1768208"/>
            <a:ext cx="12331541" cy="602889"/>
          </a:xfrm>
        </p:spPr>
        <p:txBody>
          <a:bodyPr/>
          <a:lstStyle/>
          <a:p>
            <a:r>
              <a:rPr lang="en-GB" dirty="0" err="1"/>
              <a:t>Qual</a:t>
            </a:r>
            <a:r>
              <a:rPr lang="en-GB" dirty="0"/>
              <a:t> è la </a:t>
            </a:r>
            <a:r>
              <a:rPr lang="en-GB" dirty="0" err="1"/>
              <a:t>modalità</a:t>
            </a:r>
            <a:r>
              <a:rPr lang="en-GB" dirty="0"/>
              <a:t> </a:t>
            </a:r>
            <a:r>
              <a:rPr lang="en-GB" dirty="0" err="1"/>
              <a:t>di</a:t>
            </a:r>
            <a:r>
              <a:rPr lang="en-GB" dirty="0"/>
              <a:t> </a:t>
            </a:r>
            <a:r>
              <a:rPr lang="en-GB" dirty="0" err="1"/>
              <a:t>acquisto</a:t>
            </a:r>
            <a:r>
              <a:rPr lang="en-GB" dirty="0"/>
              <a:t> online </a:t>
            </a:r>
            <a:r>
              <a:rPr lang="en-GB" dirty="0" err="1"/>
              <a:t>che</a:t>
            </a:r>
            <a:r>
              <a:rPr lang="en-GB" dirty="0"/>
              <a:t> </a:t>
            </a:r>
            <a:r>
              <a:rPr lang="en-GB" dirty="0" err="1"/>
              <a:t>più</a:t>
            </a:r>
            <a:r>
              <a:rPr lang="en-GB" dirty="0"/>
              <a:t> </a:t>
            </a:r>
            <a:r>
              <a:rPr lang="en-GB" dirty="0" err="1"/>
              <a:t>utilizzi</a:t>
            </a:r>
            <a:r>
              <a:rPr lang="en-GB" dirty="0"/>
              <a:t>? </a:t>
            </a:r>
            <a:endParaRPr lang="en-US" dirty="0"/>
          </a:p>
        </p:txBody>
      </p:sp>
      <p:sp>
        <p:nvSpPr>
          <p:cNvPr id="6" name="Content Placeholder 1"/>
          <p:cNvSpPr txBox="1">
            <a:spLocks/>
          </p:cNvSpPr>
          <p:nvPr/>
        </p:nvSpPr>
        <p:spPr>
          <a:xfrm>
            <a:off x="7649028" y="2371097"/>
            <a:ext cx="4419600" cy="4542501"/>
          </a:xfrm>
          <a:prstGeom prst="rect">
            <a:avLst/>
          </a:prstGeom>
        </p:spPr>
        <p:txBody>
          <a:bodyPr lIns="72000" rIns="72000"/>
          <a:lstStyle>
            <a:lvl1pPr marL="0" indent="0" algn="just" defTabSz="1000120" rtl="0" eaLnBrk="1" latinLnBrk="0" hangingPunct="1">
              <a:lnSpc>
                <a:spcPct val="100000"/>
              </a:lnSpc>
              <a:spcBef>
                <a:spcPts val="0"/>
              </a:spcBef>
              <a:spcAft>
                <a:spcPts val="600"/>
              </a:spcAft>
              <a:buClr>
                <a:schemeClr val="accent4"/>
              </a:buClr>
              <a:buFont typeface="Arial" panose="020B0604020202020204" pitchFamily="34" charset="0"/>
              <a:buNone/>
              <a:defRPr sz="2188" kern="1200">
                <a:solidFill>
                  <a:schemeClr val="tx2"/>
                </a:solidFill>
                <a:latin typeface="+mj-lt"/>
                <a:ea typeface="Roboto" panose="02000000000000000000" pitchFamily="2" charset="0"/>
                <a:cs typeface="Roboto" panose="02000000000000000000" pitchFamily="2" charset="0"/>
              </a:defRPr>
            </a:lvl1pPr>
            <a:lvl2pPr marL="750091"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2pPr>
            <a:lvl3pPr marL="1250150"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3pPr>
            <a:lvl4pPr marL="1750211"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4pPr>
            <a:lvl5pPr marL="2250273" indent="-250031" algn="l" defTabSz="1000120" rtl="0" eaLnBrk="1" latinLnBrk="0" hangingPunct="1">
              <a:lnSpc>
                <a:spcPct val="100000"/>
              </a:lnSpc>
              <a:spcBef>
                <a:spcPts val="0"/>
              </a:spcBef>
              <a:spcAft>
                <a:spcPts val="600"/>
              </a:spcAft>
              <a:buClr>
                <a:schemeClr val="accent4"/>
              </a:buClr>
              <a:buFont typeface="Arial" panose="020B0604020202020204" pitchFamily="34" charset="0"/>
              <a:buChar char="•"/>
              <a:defRPr sz="2188" kern="1200">
                <a:solidFill>
                  <a:schemeClr val="tx2"/>
                </a:solidFill>
                <a:latin typeface="+mj-lt"/>
                <a:ea typeface="Roboto" panose="02000000000000000000" pitchFamily="2" charset="0"/>
                <a:cs typeface="Roboto" panose="02000000000000000000" pitchFamily="2" charset="0"/>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pPr algn="ctr"/>
            <a:r>
              <a:rPr lang="en-US" sz="3600" dirty="0"/>
              <a:t> </a:t>
            </a:r>
            <a:r>
              <a:rPr lang="en-US" sz="3600" dirty="0" err="1"/>
              <a:t>Risposte</a:t>
            </a:r>
            <a:r>
              <a:rPr lang="en-US" sz="3600" dirty="0"/>
              <a:t> </a:t>
            </a:r>
          </a:p>
          <a:p>
            <a:r>
              <a:rPr lang="en-US" sz="3600" dirty="0">
                <a:solidFill>
                  <a:srgbClr val="00ADBB"/>
                </a:solidFill>
              </a:rPr>
              <a:t>a) </a:t>
            </a:r>
          </a:p>
          <a:p>
            <a:r>
              <a:rPr lang="en-US" sz="3600" dirty="0">
                <a:solidFill>
                  <a:srgbClr val="00ADBB"/>
                </a:solidFill>
              </a:rPr>
              <a:t>b)</a:t>
            </a:r>
          </a:p>
          <a:p>
            <a:r>
              <a:rPr lang="en-US" sz="3600" dirty="0">
                <a:solidFill>
                  <a:srgbClr val="00ADBB"/>
                </a:solidFill>
              </a:rPr>
              <a:t>c) </a:t>
            </a:r>
          </a:p>
          <a:p>
            <a:r>
              <a:rPr lang="en-US" sz="3600" dirty="0">
                <a:solidFill>
                  <a:srgbClr val="00ADBB"/>
                </a:solidFill>
              </a:rPr>
              <a:t>d) </a:t>
            </a:r>
          </a:p>
          <a:p>
            <a:r>
              <a:rPr lang="en-US" sz="3600" dirty="0">
                <a:solidFill>
                  <a:srgbClr val="00ADBB"/>
                </a:solidFill>
              </a:rPr>
              <a:t>e) </a:t>
            </a:r>
          </a:p>
          <a:p>
            <a:r>
              <a:rPr lang="en-US" sz="3600" dirty="0">
                <a:solidFill>
                  <a:srgbClr val="00ADBB"/>
                </a:solidFill>
              </a:rPr>
              <a:t>f)</a:t>
            </a:r>
          </a:p>
        </p:txBody>
      </p:sp>
      <p:sp>
        <p:nvSpPr>
          <p:cNvPr id="7" name="Title 6"/>
          <p:cNvSpPr>
            <a:spLocks noGrp="1"/>
          </p:cNvSpPr>
          <p:nvPr>
            <p:ph type="title"/>
          </p:nvPr>
        </p:nvSpPr>
        <p:spPr>
          <a:xfrm>
            <a:off x="502500" y="432159"/>
            <a:ext cx="12330000" cy="1114198"/>
          </a:xfrm>
        </p:spPr>
        <p:txBody>
          <a:bodyPr>
            <a:normAutofit/>
          </a:bodyPr>
          <a:lstStyle/>
          <a:p>
            <a:r>
              <a:rPr lang="en-US" sz="3200" dirty="0"/>
              <a:t> </a:t>
            </a:r>
            <a:r>
              <a:rPr lang="en-US" sz="3200" dirty="0" err="1"/>
              <a:t>Attività</a:t>
            </a:r>
            <a:r>
              <a:rPr lang="en-US" sz="3200" dirty="0"/>
              <a:t> M3.4</a:t>
            </a:r>
            <a:br>
              <a:rPr lang="en-US" sz="3200" dirty="0"/>
            </a:br>
            <a:r>
              <a:rPr lang="en-US" sz="3200" dirty="0"/>
              <a:t> </a:t>
            </a:r>
            <a:r>
              <a:rPr lang="en-US" sz="3200" dirty="0" err="1"/>
              <a:t>Pagamenti</a:t>
            </a:r>
            <a:r>
              <a:rPr lang="en-US" sz="3200" dirty="0"/>
              <a:t> Online</a:t>
            </a:r>
            <a:endParaRPr lang="el-GR" sz="3200" dirty="0"/>
          </a:p>
        </p:txBody>
      </p:sp>
    </p:spTree>
    <p:extLst>
      <p:ext uri="{BB962C8B-B14F-4D97-AF65-F5344CB8AC3E}">
        <p14:creationId xmlns:p14="http://schemas.microsoft.com/office/powerpoint/2010/main" val="279617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133" y="1179088"/>
            <a:ext cx="12331402" cy="5642626"/>
          </a:xfrm>
        </p:spPr>
        <p:txBody>
          <a:bodyPr/>
          <a:lstStyle/>
          <a:p>
            <a:pPr algn="l"/>
            <a:endParaRPr lang="en-GB" sz="2800" b="1" dirty="0"/>
          </a:p>
          <a:p>
            <a:pPr algn="l"/>
            <a:r>
              <a:rPr lang="en-GB" sz="2800" b="1" dirty="0"/>
              <a:t>CARTE BANCARIE</a:t>
            </a:r>
          </a:p>
          <a:p>
            <a:pPr marL="457200" indent="-457200" algn="l">
              <a:buFont typeface="Arial" panose="020B0604020202020204" pitchFamily="34" charset="0"/>
              <a:buChar char="•"/>
            </a:pPr>
            <a:r>
              <a:rPr lang="en-GB" sz="2800" dirty="0" err="1"/>
              <a:t>Tenere</a:t>
            </a:r>
            <a:r>
              <a:rPr lang="en-GB" sz="2800" dirty="0"/>
              <a:t> al </a:t>
            </a:r>
            <a:r>
              <a:rPr lang="en-GB" sz="2800" dirty="0" err="1"/>
              <a:t>sicuro</a:t>
            </a:r>
            <a:r>
              <a:rPr lang="en-GB" sz="2800" dirty="0"/>
              <a:t> le </a:t>
            </a:r>
            <a:r>
              <a:rPr lang="en-GB" sz="2800" dirty="0" err="1"/>
              <a:t>proprie</a:t>
            </a:r>
            <a:r>
              <a:rPr lang="en-GB" sz="2800" dirty="0"/>
              <a:t> carte: </a:t>
            </a:r>
            <a:r>
              <a:rPr lang="en-GB" sz="2800" dirty="0" err="1"/>
              <a:t>evitare</a:t>
            </a:r>
            <a:r>
              <a:rPr lang="en-GB" sz="2800" dirty="0"/>
              <a:t> lo </a:t>
            </a:r>
            <a:r>
              <a:rPr lang="en-GB" sz="2800" dirty="0" err="1"/>
              <a:t>smarrimento</a:t>
            </a:r>
            <a:r>
              <a:rPr lang="en-GB" sz="2800" dirty="0"/>
              <a:t> e </a:t>
            </a:r>
            <a:r>
              <a:rPr lang="en-GB" sz="2800" dirty="0" err="1"/>
              <a:t>proteggere</a:t>
            </a:r>
            <a:r>
              <a:rPr lang="en-GB" sz="2800" dirty="0"/>
              <a:t> </a:t>
            </a:r>
            <a:r>
              <a:rPr lang="en-GB" sz="2800" dirty="0" err="1"/>
              <a:t>il</a:t>
            </a:r>
            <a:r>
              <a:rPr lang="en-GB" sz="2800" dirty="0"/>
              <a:t> PIN. Se </a:t>
            </a:r>
            <a:r>
              <a:rPr lang="en-GB" sz="2800" dirty="0" err="1"/>
              <a:t>smarrisci</a:t>
            </a:r>
            <a:r>
              <a:rPr lang="en-GB" sz="2800" dirty="0"/>
              <a:t> la </a:t>
            </a:r>
            <a:r>
              <a:rPr lang="en-GB" sz="2800" dirty="0" err="1"/>
              <a:t>tua</a:t>
            </a:r>
            <a:r>
              <a:rPr lang="en-GB" sz="2800" dirty="0"/>
              <a:t> </a:t>
            </a:r>
            <a:r>
              <a:rPr lang="en-GB" sz="2800" dirty="0" err="1"/>
              <a:t>carta</a:t>
            </a:r>
            <a:r>
              <a:rPr lang="en-GB" sz="2800" dirty="0"/>
              <a:t> </a:t>
            </a:r>
            <a:r>
              <a:rPr lang="en-GB" sz="2800" dirty="0">
                <a:sym typeface="Wingdings" panose="05000000000000000000" pitchFamily="2" charset="2"/>
              </a:rPr>
              <a:t> </a:t>
            </a:r>
            <a:r>
              <a:rPr lang="en-GB" sz="2800" dirty="0" err="1"/>
              <a:t>bloccala</a:t>
            </a:r>
            <a:r>
              <a:rPr lang="en-GB" sz="2800" dirty="0"/>
              <a:t> </a:t>
            </a:r>
            <a:r>
              <a:rPr lang="en-GB" sz="2800" dirty="0" err="1"/>
              <a:t>chiamando</a:t>
            </a:r>
            <a:r>
              <a:rPr lang="en-GB" sz="2800" dirty="0"/>
              <a:t> la </a:t>
            </a:r>
            <a:r>
              <a:rPr lang="en-GB" sz="2800" dirty="0" err="1"/>
              <a:t>banca</a:t>
            </a:r>
            <a:r>
              <a:rPr lang="en-GB" sz="2800" dirty="0"/>
              <a:t>. </a:t>
            </a:r>
            <a:r>
              <a:rPr lang="en-GB" sz="2800" dirty="0" err="1"/>
              <a:t>Questo</a:t>
            </a:r>
            <a:r>
              <a:rPr lang="en-GB" sz="2800" dirty="0"/>
              <a:t> è </a:t>
            </a:r>
            <a:r>
              <a:rPr lang="en-GB" sz="2800" dirty="0" err="1"/>
              <a:t>fondamentale</a:t>
            </a:r>
            <a:r>
              <a:rPr lang="en-GB" sz="2800" dirty="0"/>
              <a:t> per le CARTE CONTACTLESS.</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err="1"/>
              <a:t>Controlla</a:t>
            </a:r>
            <a:r>
              <a:rPr lang="en-GB" sz="2800" dirty="0"/>
              <a:t> </a:t>
            </a:r>
            <a:r>
              <a:rPr lang="en-GB" sz="2800" dirty="0" err="1"/>
              <a:t>regolarmente</a:t>
            </a:r>
            <a:r>
              <a:rPr lang="en-GB" sz="2800" dirty="0"/>
              <a:t> </a:t>
            </a:r>
            <a:r>
              <a:rPr lang="en-GB" sz="2800" dirty="0" err="1"/>
              <a:t>il</a:t>
            </a:r>
            <a:r>
              <a:rPr lang="en-GB" sz="2800" dirty="0"/>
              <a:t> </a:t>
            </a:r>
            <a:r>
              <a:rPr lang="en-GB" sz="2800" dirty="0" err="1"/>
              <a:t>tuo</a:t>
            </a:r>
            <a:r>
              <a:rPr lang="en-GB" sz="2800" dirty="0"/>
              <a:t> </a:t>
            </a:r>
            <a:r>
              <a:rPr lang="en-GB" sz="2800" dirty="0" err="1"/>
              <a:t>saldo</a:t>
            </a:r>
            <a:r>
              <a:rPr lang="en-GB" sz="2800" dirty="0"/>
              <a:t>: </a:t>
            </a:r>
            <a:r>
              <a:rPr lang="en-GB" sz="2800" dirty="0" err="1"/>
              <a:t>potresti</a:t>
            </a:r>
            <a:r>
              <a:rPr lang="en-GB" sz="2800" dirty="0"/>
              <a:t> </a:t>
            </a:r>
            <a:r>
              <a:rPr lang="en-GB" sz="2800" dirty="0" err="1"/>
              <a:t>essere</a:t>
            </a:r>
            <a:r>
              <a:rPr lang="en-GB" sz="2800" dirty="0"/>
              <a:t> </a:t>
            </a:r>
            <a:r>
              <a:rPr lang="en-GB" sz="2800" dirty="0" err="1"/>
              <a:t>vittima</a:t>
            </a:r>
            <a:r>
              <a:rPr lang="en-GB" sz="2800" dirty="0"/>
              <a:t> </a:t>
            </a:r>
            <a:r>
              <a:rPr lang="en-GB" sz="2800" dirty="0" err="1"/>
              <a:t>di</a:t>
            </a:r>
            <a:r>
              <a:rPr lang="en-GB" sz="2800" dirty="0"/>
              <a:t> </a:t>
            </a:r>
            <a:r>
              <a:rPr lang="en-GB" sz="2800" dirty="0" err="1"/>
              <a:t>frode</a:t>
            </a:r>
            <a:r>
              <a:rPr lang="en-GB" sz="2800" dirty="0"/>
              <a:t> </a:t>
            </a:r>
            <a:r>
              <a:rPr lang="en-GB" sz="2800" dirty="0" err="1"/>
              <a:t>ed</a:t>
            </a:r>
            <a:r>
              <a:rPr lang="en-GB" sz="2800" dirty="0"/>
              <a:t> aver </a:t>
            </a:r>
            <a:r>
              <a:rPr lang="en-GB" sz="2800" dirty="0" err="1"/>
              <a:t>bisogno</a:t>
            </a:r>
            <a:r>
              <a:rPr lang="en-GB" sz="2800" dirty="0"/>
              <a:t> </a:t>
            </a:r>
            <a:r>
              <a:rPr lang="en-GB" sz="2800" dirty="0" err="1"/>
              <a:t>di</a:t>
            </a:r>
            <a:r>
              <a:rPr lang="en-GB" sz="2800" dirty="0"/>
              <a:t> </a:t>
            </a:r>
            <a:r>
              <a:rPr lang="en-GB" sz="2800" dirty="0" err="1"/>
              <a:t>rilevare</a:t>
            </a:r>
            <a:r>
              <a:rPr lang="en-GB" sz="2800" dirty="0"/>
              <a:t> </a:t>
            </a:r>
            <a:r>
              <a:rPr lang="en-GB" sz="2800" dirty="0" err="1"/>
              <a:t>attività</a:t>
            </a:r>
            <a:r>
              <a:rPr lang="en-GB" sz="2800" dirty="0"/>
              <a:t> non </a:t>
            </a:r>
            <a:r>
              <a:rPr lang="en-GB" sz="2800" dirty="0" err="1"/>
              <a:t>autorizzate</a:t>
            </a:r>
            <a:r>
              <a:rPr lang="en-GB" sz="2800" dirty="0"/>
              <a:t>. Se </a:t>
            </a:r>
            <a:r>
              <a:rPr lang="en-GB" sz="2800" dirty="0" err="1"/>
              <a:t>noti</a:t>
            </a:r>
            <a:r>
              <a:rPr lang="en-GB" sz="2800" dirty="0"/>
              <a:t> </a:t>
            </a:r>
            <a:r>
              <a:rPr lang="en-GB" sz="2800" dirty="0" err="1"/>
              <a:t>qualcosa</a:t>
            </a:r>
            <a:r>
              <a:rPr lang="en-GB" sz="2800" dirty="0"/>
              <a:t> </a:t>
            </a:r>
            <a:r>
              <a:rPr lang="en-GB" sz="2800" dirty="0" err="1"/>
              <a:t>di</a:t>
            </a:r>
            <a:r>
              <a:rPr lang="en-GB" sz="2800" dirty="0"/>
              <a:t> </a:t>
            </a:r>
            <a:r>
              <a:rPr lang="en-GB" sz="2800" dirty="0" err="1"/>
              <a:t>sospetto</a:t>
            </a:r>
            <a:r>
              <a:rPr lang="en-GB" sz="2800" dirty="0"/>
              <a:t> </a:t>
            </a:r>
            <a:r>
              <a:rPr lang="en-GB" sz="2800" dirty="0">
                <a:sym typeface="Wingdings" panose="05000000000000000000" pitchFamily="2" charset="2"/>
              </a:rPr>
              <a:t> </a:t>
            </a:r>
            <a:r>
              <a:rPr lang="en-GB" sz="2800" dirty="0" err="1"/>
              <a:t>chiama</a:t>
            </a:r>
            <a:r>
              <a:rPr lang="en-GB" sz="2800" dirty="0"/>
              <a:t> la </a:t>
            </a:r>
            <a:r>
              <a:rPr lang="en-GB" sz="2800" dirty="0" err="1"/>
              <a:t>tua</a:t>
            </a:r>
            <a:r>
              <a:rPr lang="en-GB" sz="2800" dirty="0"/>
              <a:t> </a:t>
            </a:r>
            <a:r>
              <a:rPr lang="en-GB" sz="2800" dirty="0" err="1"/>
              <a:t>banca</a:t>
            </a:r>
            <a:r>
              <a:rPr lang="en-GB" sz="2800" dirty="0"/>
              <a:t>.</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err="1"/>
              <a:t>Usa</a:t>
            </a:r>
            <a:r>
              <a:rPr lang="en-GB" sz="2800" dirty="0"/>
              <a:t> password diverse per </a:t>
            </a:r>
            <a:r>
              <a:rPr lang="en-GB" sz="2800" dirty="0" err="1"/>
              <a:t>i</a:t>
            </a:r>
            <a:r>
              <a:rPr lang="en-GB" sz="2800" dirty="0"/>
              <a:t> </a:t>
            </a:r>
            <a:r>
              <a:rPr lang="en-GB" sz="2800" dirty="0" err="1"/>
              <a:t>siti</a:t>
            </a:r>
            <a:r>
              <a:rPr lang="en-GB" sz="2800" dirty="0"/>
              <a:t> in cui </a:t>
            </a:r>
            <a:r>
              <a:rPr lang="en-GB" sz="2800" dirty="0" err="1"/>
              <a:t>navighi</a:t>
            </a:r>
            <a:r>
              <a:rPr lang="en-GB" sz="2800" dirty="0"/>
              <a:t> </a:t>
            </a:r>
            <a:r>
              <a:rPr lang="en-GB" sz="2800" dirty="0" err="1"/>
              <a:t>abitualmente</a:t>
            </a:r>
            <a:r>
              <a:rPr lang="en-GB" sz="2800" dirty="0"/>
              <a:t> (ad </a:t>
            </a:r>
            <a:r>
              <a:rPr lang="en-GB" sz="2800" dirty="0" err="1"/>
              <a:t>esempio</a:t>
            </a:r>
            <a:r>
              <a:rPr lang="en-GB" sz="2800" dirty="0"/>
              <a:t> non la </a:t>
            </a:r>
            <a:r>
              <a:rPr lang="en-GB" sz="2800" dirty="0" err="1"/>
              <a:t>stessa</a:t>
            </a:r>
            <a:r>
              <a:rPr lang="en-GB" sz="2800" dirty="0"/>
              <a:t> </a:t>
            </a:r>
            <a:r>
              <a:rPr lang="en-GB" sz="2800" dirty="0" err="1"/>
              <a:t>della</a:t>
            </a:r>
            <a:r>
              <a:rPr lang="en-GB" sz="2800" dirty="0"/>
              <a:t> mail) per </a:t>
            </a:r>
            <a:r>
              <a:rPr lang="en-GB" sz="2800" dirty="0" err="1"/>
              <a:t>evitare</a:t>
            </a:r>
            <a:r>
              <a:rPr lang="en-GB" sz="2800" dirty="0"/>
              <a:t> </a:t>
            </a:r>
            <a:r>
              <a:rPr lang="en-GB" sz="2800" dirty="0" err="1"/>
              <a:t>che</a:t>
            </a:r>
            <a:r>
              <a:rPr lang="en-GB" sz="2800" dirty="0"/>
              <a:t> </a:t>
            </a:r>
            <a:r>
              <a:rPr lang="en-GB" sz="2800" dirty="0" err="1"/>
              <a:t>terzi</a:t>
            </a:r>
            <a:r>
              <a:rPr lang="en-GB" sz="2800" dirty="0"/>
              <a:t> </a:t>
            </a:r>
            <a:r>
              <a:rPr lang="en-GB" sz="2800" dirty="0" err="1"/>
              <a:t>entrino</a:t>
            </a:r>
            <a:r>
              <a:rPr lang="en-GB" sz="2800" dirty="0"/>
              <a:t> in </a:t>
            </a:r>
            <a:r>
              <a:rPr lang="en-GB" sz="2800" dirty="0" err="1"/>
              <a:t>possesso</a:t>
            </a:r>
            <a:r>
              <a:rPr lang="en-GB" sz="2800" dirty="0"/>
              <a:t> </a:t>
            </a:r>
            <a:r>
              <a:rPr lang="en-GB" sz="2800" dirty="0" err="1"/>
              <a:t>dei</a:t>
            </a:r>
            <a:r>
              <a:rPr lang="en-GB" sz="2800" dirty="0"/>
              <a:t> </a:t>
            </a:r>
            <a:r>
              <a:rPr lang="en-GB" sz="2800" dirty="0" err="1"/>
              <a:t>tuoi</a:t>
            </a:r>
            <a:r>
              <a:rPr lang="en-GB" sz="2800" dirty="0"/>
              <a:t> </a:t>
            </a:r>
            <a:r>
              <a:rPr lang="en-GB" sz="2800" dirty="0" err="1"/>
              <a:t>dati</a:t>
            </a:r>
            <a:r>
              <a:rPr lang="en-GB" sz="2800" dirty="0"/>
              <a:t> </a:t>
            </a:r>
            <a:r>
              <a:rPr lang="en-GB" sz="2800" dirty="0" err="1"/>
              <a:t>personali</a:t>
            </a:r>
            <a:r>
              <a:rPr lang="en-GB" sz="2800" dirty="0"/>
              <a:t>.</a:t>
            </a:r>
          </a:p>
          <a:p>
            <a:pPr algn="l"/>
            <a:endParaRPr lang="en-US" sz="2400" dirty="0"/>
          </a:p>
        </p:txBody>
      </p:sp>
      <p:sp>
        <p:nvSpPr>
          <p:cNvPr id="4" name="Text Placeholder 3"/>
          <p:cNvSpPr>
            <a:spLocks noGrp="1"/>
          </p:cNvSpPr>
          <p:nvPr>
            <p:ph type="body" sz="quarter" idx="12"/>
          </p:nvPr>
        </p:nvSpPr>
        <p:spPr>
          <a:xfrm>
            <a:off x="500063" y="877643"/>
            <a:ext cx="12331541" cy="602889"/>
          </a:xfrm>
        </p:spPr>
        <p:txBody>
          <a:bodyPr/>
          <a:lstStyle/>
          <a:p>
            <a:r>
              <a:rPr lang="en-US" dirty="0" err="1"/>
              <a:t>Consigli</a:t>
            </a:r>
            <a:r>
              <a:rPr lang="en-US" dirty="0"/>
              <a:t> per </a:t>
            </a:r>
            <a:r>
              <a:rPr lang="en-US" dirty="0" err="1"/>
              <a:t>quando</a:t>
            </a:r>
            <a:r>
              <a:rPr lang="en-US" dirty="0"/>
              <a:t> </a:t>
            </a:r>
            <a:r>
              <a:rPr lang="en-US" dirty="0" err="1"/>
              <a:t>si</a:t>
            </a:r>
            <a:r>
              <a:rPr lang="en-US" dirty="0"/>
              <a:t> </a:t>
            </a:r>
            <a:r>
              <a:rPr lang="en-US" dirty="0" err="1"/>
              <a:t>utilizzano</a:t>
            </a:r>
            <a:r>
              <a:rPr lang="en-US" dirty="0"/>
              <a:t> </a:t>
            </a:r>
            <a:r>
              <a:rPr lang="en-US" dirty="0" err="1"/>
              <a:t>metodi</a:t>
            </a:r>
            <a:r>
              <a:rPr lang="en-US" dirty="0"/>
              <a:t> </a:t>
            </a:r>
            <a:r>
              <a:rPr lang="en-US" dirty="0" err="1"/>
              <a:t>di</a:t>
            </a:r>
            <a:r>
              <a:rPr lang="en-US" dirty="0"/>
              <a:t> </a:t>
            </a:r>
            <a:r>
              <a:rPr lang="en-US" dirty="0" err="1"/>
              <a:t>pagamento</a:t>
            </a:r>
            <a:r>
              <a:rPr lang="en-US" dirty="0"/>
              <a:t> online </a:t>
            </a:r>
            <a:r>
              <a:rPr lang="en-US" dirty="0" err="1"/>
              <a:t>diversi</a:t>
            </a:r>
            <a:r>
              <a:rPr lang="en-US" dirty="0"/>
              <a:t> </a:t>
            </a:r>
          </a:p>
        </p:txBody>
      </p:sp>
    </p:spTree>
    <p:extLst>
      <p:ext uri="{BB962C8B-B14F-4D97-AF65-F5344CB8AC3E}">
        <p14:creationId xmlns:p14="http://schemas.microsoft.com/office/powerpoint/2010/main" val="325002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99925" y="1884588"/>
            <a:ext cx="12331402" cy="5129444"/>
          </a:xfrm>
        </p:spPr>
        <p:txBody>
          <a:bodyPr/>
          <a:lstStyle/>
          <a:p>
            <a:pPr algn="l"/>
            <a:r>
              <a:rPr lang="en-GB" sz="2800" b="1" dirty="0"/>
              <a:t>SISTEMI DI PAGAMENTO (</a:t>
            </a:r>
            <a:r>
              <a:rPr lang="en-GB" sz="2800" b="1" dirty="0" err="1"/>
              <a:t>Paypal</a:t>
            </a:r>
            <a:r>
              <a:rPr lang="en-GB" sz="2800" b="1" dirty="0"/>
              <a:t>, Google Pay, Wise, </a:t>
            </a:r>
            <a:r>
              <a:rPr lang="en-GB" sz="2800" b="1" dirty="0" err="1"/>
              <a:t>ecc</a:t>
            </a:r>
            <a:r>
              <a:rPr lang="en-GB" sz="2800" b="1" dirty="0"/>
              <a:t>.)</a:t>
            </a:r>
          </a:p>
          <a:p>
            <a:pPr marL="457200" indent="-457200" algn="l">
              <a:buFont typeface="Arial" panose="020B0604020202020204" pitchFamily="34" charset="0"/>
              <a:buChar char="•"/>
            </a:pPr>
            <a:r>
              <a:rPr lang="en-GB" sz="2800" dirty="0" err="1"/>
              <a:t>Tali</a:t>
            </a:r>
            <a:r>
              <a:rPr lang="en-GB" sz="2800" dirty="0"/>
              <a:t> </a:t>
            </a:r>
            <a:r>
              <a:rPr lang="en-GB" sz="2800" dirty="0" err="1"/>
              <a:t>servizi</a:t>
            </a:r>
            <a:r>
              <a:rPr lang="en-GB" sz="2800" dirty="0"/>
              <a:t> </a:t>
            </a:r>
            <a:r>
              <a:rPr lang="en-GB" sz="2800" dirty="0" err="1"/>
              <a:t>fanno</a:t>
            </a:r>
            <a:r>
              <a:rPr lang="en-GB" sz="2800" dirty="0"/>
              <a:t> </a:t>
            </a:r>
            <a:r>
              <a:rPr lang="en-GB" sz="2800" dirty="0" err="1"/>
              <a:t>da</a:t>
            </a:r>
            <a:r>
              <a:rPr lang="en-GB" sz="2800" dirty="0"/>
              <a:t> </a:t>
            </a:r>
            <a:r>
              <a:rPr lang="en-GB" sz="2800" dirty="0" err="1"/>
              <a:t>intermediari</a:t>
            </a:r>
            <a:r>
              <a:rPr lang="en-GB" sz="2800" dirty="0"/>
              <a:t> </a:t>
            </a:r>
            <a:r>
              <a:rPr lang="en-GB" sz="2800" dirty="0" err="1"/>
              <a:t>tra</a:t>
            </a:r>
            <a:r>
              <a:rPr lang="en-GB" sz="2800" dirty="0"/>
              <a:t> la </a:t>
            </a:r>
            <a:r>
              <a:rPr lang="en-GB" sz="2800" dirty="0" err="1"/>
              <a:t>tua</a:t>
            </a:r>
            <a:r>
              <a:rPr lang="en-GB" sz="2800" dirty="0"/>
              <a:t> </a:t>
            </a:r>
            <a:r>
              <a:rPr lang="en-GB" sz="2800" dirty="0" err="1"/>
              <a:t>banca</a:t>
            </a:r>
            <a:r>
              <a:rPr lang="en-GB" sz="2800" dirty="0"/>
              <a:t>/</a:t>
            </a:r>
            <a:r>
              <a:rPr lang="en-GB" sz="2800" dirty="0" err="1"/>
              <a:t>carta</a:t>
            </a:r>
            <a:r>
              <a:rPr lang="en-GB" sz="2800" dirty="0"/>
              <a:t> </a:t>
            </a:r>
            <a:r>
              <a:rPr lang="en-GB" sz="2800" dirty="0" err="1"/>
              <a:t>ed</a:t>
            </a:r>
            <a:r>
              <a:rPr lang="en-GB" sz="2800" dirty="0"/>
              <a:t> </a:t>
            </a:r>
            <a:r>
              <a:rPr lang="en-GB" sz="2800" dirty="0" err="1"/>
              <a:t>il</a:t>
            </a:r>
            <a:r>
              <a:rPr lang="en-GB" sz="2800" dirty="0"/>
              <a:t> </a:t>
            </a:r>
            <a:r>
              <a:rPr lang="en-GB" sz="2800" dirty="0" err="1"/>
              <a:t>venditore</a:t>
            </a:r>
            <a:r>
              <a:rPr lang="en-GB" sz="2800" dirty="0"/>
              <a:t>.</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err="1"/>
              <a:t>Tali</a:t>
            </a:r>
            <a:r>
              <a:rPr lang="en-GB" sz="2800" dirty="0"/>
              <a:t> </a:t>
            </a:r>
            <a:r>
              <a:rPr lang="en-GB" sz="2800" dirty="0" err="1"/>
              <a:t>servizi</a:t>
            </a:r>
            <a:r>
              <a:rPr lang="en-GB" sz="2800" dirty="0"/>
              <a:t> </a:t>
            </a:r>
            <a:r>
              <a:rPr lang="en-GB" sz="2800" dirty="0" err="1"/>
              <a:t>consentono</a:t>
            </a:r>
            <a:r>
              <a:rPr lang="en-GB" sz="2800" dirty="0"/>
              <a:t> </a:t>
            </a:r>
            <a:r>
              <a:rPr lang="en-GB" sz="2800" dirty="0" err="1"/>
              <a:t>acquisti</a:t>
            </a:r>
            <a:r>
              <a:rPr lang="en-GB" sz="2800" dirty="0"/>
              <a:t> </a:t>
            </a:r>
            <a:r>
              <a:rPr lang="en-GB" sz="2800" dirty="0" err="1"/>
              <a:t>sicuri</a:t>
            </a:r>
            <a:r>
              <a:rPr lang="en-GB" sz="2800" dirty="0"/>
              <a:t> in </a:t>
            </a:r>
            <a:r>
              <a:rPr lang="en-GB" sz="2800" dirty="0" err="1"/>
              <a:t>quanto</a:t>
            </a:r>
            <a:r>
              <a:rPr lang="en-GB" sz="2800" dirty="0"/>
              <a:t> </a:t>
            </a:r>
            <a:r>
              <a:rPr lang="en-GB" sz="2800" dirty="0" err="1"/>
              <a:t>verificano</a:t>
            </a:r>
            <a:r>
              <a:rPr lang="en-GB" sz="2800" dirty="0"/>
              <a:t> </a:t>
            </a:r>
            <a:r>
              <a:rPr lang="en-GB" sz="2800" dirty="0" err="1"/>
              <a:t>l’affidabilità</a:t>
            </a:r>
            <a:r>
              <a:rPr lang="en-GB" sz="2800" dirty="0"/>
              <a:t> del </a:t>
            </a:r>
            <a:r>
              <a:rPr lang="en-GB" sz="2800" dirty="0" err="1"/>
              <a:t>sito</a:t>
            </a:r>
            <a:r>
              <a:rPr lang="en-GB" sz="2800" dirty="0"/>
              <a:t> e-commerce.</a:t>
            </a:r>
          </a:p>
          <a:p>
            <a:pPr algn="l"/>
            <a:endParaRPr lang="en-GB" sz="2800" dirty="0"/>
          </a:p>
          <a:p>
            <a:pPr marL="457200" indent="-457200" algn="l">
              <a:buFont typeface="Arial" panose="020B0604020202020204" pitchFamily="34" charset="0"/>
              <a:buChar char="•"/>
            </a:pPr>
            <a:r>
              <a:rPr lang="en-GB" sz="2800" dirty="0"/>
              <a:t>In </a:t>
            </a:r>
            <a:r>
              <a:rPr lang="en-GB" sz="2800" dirty="0" err="1"/>
              <a:t>questo</a:t>
            </a:r>
            <a:r>
              <a:rPr lang="en-GB" sz="2800" dirty="0"/>
              <a:t> </a:t>
            </a:r>
            <a:r>
              <a:rPr lang="en-GB" sz="2800" dirty="0" err="1"/>
              <a:t>modo</a:t>
            </a:r>
            <a:r>
              <a:rPr lang="en-GB" sz="2800" dirty="0"/>
              <a:t>, </a:t>
            </a:r>
            <a:r>
              <a:rPr lang="en-GB" sz="2800" dirty="0" err="1"/>
              <a:t>chiunque</a:t>
            </a:r>
            <a:r>
              <a:rPr lang="en-GB" sz="2800" dirty="0"/>
              <a:t> </a:t>
            </a:r>
            <a:r>
              <a:rPr lang="en-GB" sz="2800" dirty="0" err="1"/>
              <a:t>faccia</a:t>
            </a:r>
            <a:r>
              <a:rPr lang="en-GB" sz="2800" dirty="0"/>
              <a:t> </a:t>
            </a:r>
            <a:r>
              <a:rPr lang="en-GB" sz="2800" dirty="0" err="1"/>
              <a:t>acquisti</a:t>
            </a:r>
            <a:r>
              <a:rPr lang="en-GB" sz="2800" dirty="0"/>
              <a:t> online non </a:t>
            </a:r>
            <a:r>
              <a:rPr lang="en-GB" sz="2800" dirty="0" err="1"/>
              <a:t>deve</a:t>
            </a:r>
            <a:r>
              <a:rPr lang="en-GB" sz="2800" dirty="0"/>
              <a:t> </a:t>
            </a:r>
            <a:r>
              <a:rPr lang="en-GB" sz="2800" dirty="0" err="1"/>
              <a:t>necessariamente</a:t>
            </a:r>
            <a:r>
              <a:rPr lang="en-GB" sz="2800" dirty="0"/>
              <a:t> </a:t>
            </a:r>
            <a:r>
              <a:rPr lang="en-GB" sz="2800" dirty="0" err="1"/>
              <a:t>divulgare</a:t>
            </a:r>
            <a:r>
              <a:rPr lang="en-GB" sz="2800" dirty="0"/>
              <a:t> </a:t>
            </a:r>
            <a:r>
              <a:rPr lang="en-GB" sz="2800" dirty="0" err="1"/>
              <a:t>dati</a:t>
            </a:r>
            <a:r>
              <a:rPr lang="en-GB" sz="2800" dirty="0"/>
              <a:t> </a:t>
            </a:r>
            <a:r>
              <a:rPr lang="en-GB" sz="2800" dirty="0" err="1"/>
              <a:t>sensibili</a:t>
            </a:r>
            <a:r>
              <a:rPr lang="en-GB" sz="2800" dirty="0"/>
              <a:t>.</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err="1"/>
              <a:t>Inoltre</a:t>
            </a:r>
            <a:r>
              <a:rPr lang="en-GB" sz="2800" dirty="0"/>
              <a:t>, </a:t>
            </a:r>
            <a:r>
              <a:rPr lang="en-GB" sz="2800" dirty="0" err="1"/>
              <a:t>questi</a:t>
            </a:r>
            <a:r>
              <a:rPr lang="en-GB" sz="2800" dirty="0"/>
              <a:t> </a:t>
            </a:r>
            <a:r>
              <a:rPr lang="en-GB" sz="2800" dirty="0" err="1"/>
              <a:t>servizi</a:t>
            </a:r>
            <a:r>
              <a:rPr lang="en-GB" sz="2800" dirty="0"/>
              <a:t> </a:t>
            </a:r>
            <a:r>
              <a:rPr lang="en-GB" sz="2800" dirty="0" err="1"/>
              <a:t>garantiscono</a:t>
            </a:r>
            <a:r>
              <a:rPr lang="en-GB" sz="2800" dirty="0"/>
              <a:t> un </a:t>
            </a:r>
            <a:r>
              <a:rPr lang="en-GB" sz="2800" dirty="0" err="1"/>
              <a:t>rimborso</a:t>
            </a:r>
            <a:r>
              <a:rPr lang="en-GB" sz="2800" dirty="0"/>
              <a:t> in </a:t>
            </a:r>
            <a:r>
              <a:rPr lang="en-GB" sz="2800" dirty="0" err="1"/>
              <a:t>caso</a:t>
            </a:r>
            <a:r>
              <a:rPr lang="en-GB" sz="2800" dirty="0"/>
              <a:t> </a:t>
            </a:r>
            <a:r>
              <a:rPr lang="en-GB" sz="2800" dirty="0" err="1"/>
              <a:t>di</a:t>
            </a:r>
            <a:r>
              <a:rPr lang="en-GB" sz="2800" dirty="0"/>
              <a:t> </a:t>
            </a:r>
            <a:r>
              <a:rPr lang="en-GB" sz="2800" dirty="0" err="1"/>
              <a:t>problemi</a:t>
            </a:r>
            <a:r>
              <a:rPr lang="en-GB" sz="2800" dirty="0"/>
              <a:t> con </a:t>
            </a:r>
            <a:r>
              <a:rPr lang="en-GB" sz="2800" dirty="0" err="1"/>
              <a:t>il</a:t>
            </a:r>
            <a:r>
              <a:rPr lang="en-GB" sz="2800" dirty="0"/>
              <a:t> </a:t>
            </a:r>
            <a:r>
              <a:rPr lang="en-GB" sz="2800" dirty="0" err="1"/>
              <a:t>prodotto</a:t>
            </a:r>
            <a:r>
              <a:rPr lang="en-GB" sz="2800" dirty="0"/>
              <a:t>.</a:t>
            </a:r>
          </a:p>
          <a:p>
            <a:pPr algn="l"/>
            <a:endParaRPr lang="en-US" sz="2800" dirty="0"/>
          </a:p>
        </p:txBody>
      </p:sp>
      <p:sp>
        <p:nvSpPr>
          <p:cNvPr id="5" name="Title 6"/>
          <p:cNvSpPr>
            <a:spLocks noGrp="1"/>
          </p:cNvSpPr>
          <p:nvPr>
            <p:ph type="title"/>
          </p:nvPr>
        </p:nvSpPr>
        <p:spPr>
          <a:xfrm>
            <a:off x="501466" y="317496"/>
            <a:ext cx="12330000" cy="720000"/>
          </a:xfrm>
        </p:spPr>
        <p:txBody>
          <a:bodyPr/>
          <a:lstStyle/>
          <a:p>
            <a:r>
              <a:rPr lang="en-US" dirty="0" err="1"/>
              <a:t>Pagamenti</a:t>
            </a:r>
            <a:r>
              <a:rPr lang="en-US" dirty="0"/>
              <a:t> Online</a:t>
            </a:r>
            <a:endParaRPr lang="el-GR" dirty="0"/>
          </a:p>
        </p:txBody>
      </p:sp>
      <p:sp>
        <p:nvSpPr>
          <p:cNvPr id="8" name="Text Placeholder 3"/>
          <p:cNvSpPr txBox="1">
            <a:spLocks/>
          </p:cNvSpPr>
          <p:nvPr/>
        </p:nvSpPr>
        <p:spPr>
          <a:xfrm>
            <a:off x="499925" y="945238"/>
            <a:ext cx="12331541" cy="602889"/>
          </a:xfrm>
          <a:prstGeom prst="rect">
            <a:avLst/>
          </a:prstGeom>
          <a:solidFill>
            <a:schemeClr val="tx1"/>
          </a:solidFill>
          <a:ln>
            <a:noFill/>
          </a:ln>
        </p:spPr>
        <p:txBody>
          <a:bodyPr lIns="72000" rIns="72000" anchor="ctr" anchorCtr="0"/>
          <a:lstStyle>
            <a:lvl1pPr marL="0" indent="0" algn="just" defTabSz="1000120" rtl="0" eaLnBrk="1" latinLnBrk="0" hangingPunct="1">
              <a:lnSpc>
                <a:spcPct val="90000"/>
              </a:lnSpc>
              <a:spcBef>
                <a:spcPts val="1094"/>
              </a:spcBef>
              <a:buFont typeface="Arial" panose="020B0604020202020204" pitchFamily="34" charset="0"/>
              <a:buNone/>
              <a:defRPr sz="2400" b="1" i="1" kern="1200" baseline="0">
                <a:solidFill>
                  <a:schemeClr val="bg2"/>
                </a:solidFill>
                <a:latin typeface="+mj-lt"/>
                <a:ea typeface="Roboto" panose="02000000000000000000" pitchFamily="2" charset="0"/>
                <a:cs typeface="Roboto" panose="02000000000000000000" pitchFamily="2" charset="0"/>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r>
              <a:rPr lang="en-US" dirty="0" err="1"/>
              <a:t>Consigli</a:t>
            </a:r>
            <a:r>
              <a:rPr lang="en-US" dirty="0"/>
              <a:t> per </a:t>
            </a:r>
            <a:r>
              <a:rPr lang="en-US" dirty="0" err="1"/>
              <a:t>quando</a:t>
            </a:r>
            <a:r>
              <a:rPr lang="en-US" dirty="0"/>
              <a:t> </a:t>
            </a:r>
            <a:r>
              <a:rPr lang="en-US" dirty="0" err="1"/>
              <a:t>si</a:t>
            </a:r>
            <a:r>
              <a:rPr lang="en-US" dirty="0"/>
              <a:t> </a:t>
            </a:r>
            <a:r>
              <a:rPr lang="en-US" dirty="0" err="1"/>
              <a:t>utilizzano</a:t>
            </a:r>
            <a:r>
              <a:rPr lang="en-US" dirty="0"/>
              <a:t> </a:t>
            </a:r>
            <a:r>
              <a:rPr lang="en-US" dirty="0" err="1"/>
              <a:t>metodi</a:t>
            </a:r>
            <a:r>
              <a:rPr lang="en-US" dirty="0"/>
              <a:t> </a:t>
            </a:r>
            <a:r>
              <a:rPr lang="en-US" dirty="0" err="1"/>
              <a:t>di</a:t>
            </a:r>
            <a:r>
              <a:rPr lang="en-US" dirty="0"/>
              <a:t> </a:t>
            </a:r>
            <a:r>
              <a:rPr lang="en-US" dirty="0" err="1"/>
              <a:t>pagamento</a:t>
            </a:r>
            <a:r>
              <a:rPr lang="en-US" dirty="0"/>
              <a:t> online </a:t>
            </a:r>
            <a:r>
              <a:rPr lang="en-US" dirty="0" err="1"/>
              <a:t>diversi</a:t>
            </a:r>
            <a:r>
              <a:rPr lang="en-US" dirty="0"/>
              <a:t> </a:t>
            </a:r>
          </a:p>
        </p:txBody>
      </p:sp>
    </p:spTree>
    <p:extLst>
      <p:ext uri="{BB962C8B-B14F-4D97-AF65-F5344CB8AC3E}">
        <p14:creationId xmlns:p14="http://schemas.microsoft.com/office/powerpoint/2010/main" val="139079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19314" y="1560088"/>
            <a:ext cx="12641943" cy="5755112"/>
          </a:xfrm>
        </p:spPr>
        <p:txBody>
          <a:bodyPr/>
          <a:lstStyle/>
          <a:p>
            <a:r>
              <a:rPr lang="en-GB" sz="2800" b="1" dirty="0"/>
              <a:t>BONIFICI </a:t>
            </a:r>
          </a:p>
          <a:p>
            <a:pPr marL="457200" indent="-457200" algn="l">
              <a:buFont typeface="Arial" panose="020B0604020202020204" pitchFamily="34" charset="0"/>
              <a:buChar char="•"/>
            </a:pPr>
            <a:r>
              <a:rPr lang="en-GB" sz="2800" dirty="0"/>
              <a:t>Il </a:t>
            </a:r>
            <a:r>
              <a:rPr lang="en-GB" sz="2800" dirty="0" err="1"/>
              <a:t>bonifico</a:t>
            </a:r>
            <a:r>
              <a:rPr lang="en-GB" sz="2800" dirty="0"/>
              <a:t> </a:t>
            </a:r>
            <a:r>
              <a:rPr lang="en-GB" sz="2800" dirty="0" err="1"/>
              <a:t>bancario</a:t>
            </a:r>
            <a:r>
              <a:rPr lang="en-GB" sz="2800" dirty="0"/>
              <a:t> è un </a:t>
            </a:r>
            <a:r>
              <a:rPr lang="en-GB" sz="2800" dirty="0" err="1"/>
              <a:t>metodo</a:t>
            </a:r>
            <a:r>
              <a:rPr lang="en-GB" sz="2800" dirty="0"/>
              <a:t> </a:t>
            </a:r>
            <a:r>
              <a:rPr lang="en-GB" sz="2800" dirty="0" err="1"/>
              <a:t>sicuro</a:t>
            </a:r>
            <a:r>
              <a:rPr lang="en-GB" sz="2800" dirty="0"/>
              <a:t> in </a:t>
            </a:r>
            <a:r>
              <a:rPr lang="en-GB" sz="2800" dirty="0" err="1"/>
              <a:t>quanto</a:t>
            </a:r>
            <a:r>
              <a:rPr lang="en-GB" sz="2800" dirty="0"/>
              <a:t> </a:t>
            </a:r>
            <a:r>
              <a:rPr lang="en-GB" sz="2800" dirty="0" err="1"/>
              <a:t>traccia</a:t>
            </a:r>
            <a:r>
              <a:rPr lang="en-GB" sz="2800" dirty="0"/>
              <a:t> e </a:t>
            </a:r>
            <a:r>
              <a:rPr lang="en-GB" sz="2800" dirty="0" err="1"/>
              <a:t>garantisce</a:t>
            </a:r>
            <a:r>
              <a:rPr lang="en-GB" sz="2800" dirty="0"/>
              <a:t> </a:t>
            </a:r>
            <a:r>
              <a:rPr lang="en-GB" sz="2800" dirty="0" err="1"/>
              <a:t>il</a:t>
            </a:r>
            <a:r>
              <a:rPr lang="en-GB" sz="2800" dirty="0"/>
              <a:t> </a:t>
            </a:r>
            <a:r>
              <a:rPr lang="en-GB" sz="2800" dirty="0" err="1"/>
              <a:t>pagamento</a:t>
            </a:r>
            <a:r>
              <a:rPr lang="en-GB" sz="2800" dirty="0"/>
              <a:t> in </a:t>
            </a:r>
            <a:r>
              <a:rPr lang="en-GB" sz="2800" dirty="0" err="1"/>
              <a:t>caso</a:t>
            </a:r>
            <a:r>
              <a:rPr lang="en-GB" sz="2800" dirty="0"/>
              <a:t> </a:t>
            </a:r>
            <a:r>
              <a:rPr lang="en-GB" sz="2800" dirty="0" err="1"/>
              <a:t>di</a:t>
            </a:r>
            <a:r>
              <a:rPr lang="en-GB" sz="2800" dirty="0"/>
              <a:t> </a:t>
            </a:r>
            <a:r>
              <a:rPr lang="en-GB" sz="2800" dirty="0" err="1"/>
              <a:t>truffe</a:t>
            </a:r>
            <a:r>
              <a:rPr lang="en-GB" sz="2800" dirty="0"/>
              <a:t> o </a:t>
            </a:r>
            <a:r>
              <a:rPr lang="en-GB" sz="2800" dirty="0" err="1"/>
              <a:t>problemi</a:t>
            </a:r>
            <a:r>
              <a:rPr lang="en-GB" sz="2800" dirty="0"/>
              <a:t>.</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err="1"/>
              <a:t>Tuttavia</a:t>
            </a:r>
            <a:r>
              <a:rPr lang="en-GB" sz="2800" dirty="0"/>
              <a:t>, non è </a:t>
            </a:r>
            <a:r>
              <a:rPr lang="en-GB" sz="2800" dirty="0" err="1"/>
              <a:t>il</a:t>
            </a:r>
            <a:r>
              <a:rPr lang="en-GB" sz="2800" dirty="0"/>
              <a:t> </a:t>
            </a:r>
            <a:r>
              <a:rPr lang="en-GB" sz="2800" dirty="0" err="1"/>
              <a:t>miglior</a:t>
            </a:r>
            <a:r>
              <a:rPr lang="en-GB" sz="2800" dirty="0"/>
              <a:t> </a:t>
            </a:r>
            <a:r>
              <a:rPr lang="en-GB" sz="2800" dirty="0" err="1"/>
              <a:t>metodo</a:t>
            </a:r>
            <a:r>
              <a:rPr lang="en-GB" sz="2800" dirty="0"/>
              <a:t> </a:t>
            </a:r>
            <a:r>
              <a:rPr lang="en-GB" sz="2800" dirty="0" err="1"/>
              <a:t>di</a:t>
            </a:r>
            <a:r>
              <a:rPr lang="en-GB" sz="2800" dirty="0"/>
              <a:t> </a:t>
            </a:r>
            <a:r>
              <a:rPr lang="en-GB" sz="2800" dirty="0" err="1"/>
              <a:t>pagamento</a:t>
            </a:r>
            <a:r>
              <a:rPr lang="en-GB" sz="2800" dirty="0"/>
              <a:t> </a:t>
            </a:r>
            <a:r>
              <a:rPr lang="en-GB" sz="2800" dirty="0" err="1"/>
              <a:t>nel</a:t>
            </a:r>
            <a:r>
              <a:rPr lang="en-GB" sz="2800" dirty="0"/>
              <a:t> </a:t>
            </a:r>
            <a:r>
              <a:rPr lang="en-GB" sz="2800" dirty="0" err="1"/>
              <a:t>caso</a:t>
            </a:r>
            <a:r>
              <a:rPr lang="en-GB" sz="2800" dirty="0"/>
              <a:t> </a:t>
            </a:r>
            <a:r>
              <a:rPr lang="en-GB" sz="2800" dirty="0" err="1"/>
              <a:t>dell’e</a:t>
            </a:r>
            <a:r>
              <a:rPr lang="en-GB" sz="2800" dirty="0"/>
              <a:t>-commerce in </a:t>
            </a:r>
            <a:r>
              <a:rPr lang="en-GB" sz="2800" dirty="0" err="1"/>
              <a:t>quanto</a:t>
            </a:r>
            <a:r>
              <a:rPr lang="en-GB" sz="2800" dirty="0"/>
              <a:t> </a:t>
            </a:r>
            <a:r>
              <a:rPr lang="en-GB" sz="2800" dirty="0" err="1"/>
              <a:t>più</a:t>
            </a:r>
            <a:r>
              <a:rPr lang="en-GB" sz="2800" dirty="0"/>
              <a:t> lento – </a:t>
            </a:r>
            <a:r>
              <a:rPr lang="en-GB" sz="2800" dirty="0" err="1"/>
              <a:t>il</a:t>
            </a:r>
            <a:r>
              <a:rPr lang="en-GB" sz="2800" dirty="0"/>
              <a:t> </a:t>
            </a:r>
            <a:r>
              <a:rPr lang="en-GB" sz="2800" dirty="0" err="1"/>
              <a:t>trasferimento</a:t>
            </a:r>
            <a:r>
              <a:rPr lang="en-GB" sz="2800" dirty="0"/>
              <a:t> </a:t>
            </a:r>
            <a:r>
              <a:rPr lang="en-GB" sz="2800" dirty="0" err="1"/>
              <a:t>di</a:t>
            </a:r>
            <a:r>
              <a:rPr lang="en-GB" sz="2800" dirty="0"/>
              <a:t> </a:t>
            </a:r>
            <a:r>
              <a:rPr lang="en-GB" sz="2800" dirty="0" err="1"/>
              <a:t>denaro</a:t>
            </a:r>
            <a:r>
              <a:rPr lang="en-GB" sz="2800" dirty="0"/>
              <a:t> </a:t>
            </a:r>
            <a:r>
              <a:rPr lang="en-GB" sz="2800" dirty="0" err="1"/>
              <a:t>richiede</a:t>
            </a:r>
            <a:r>
              <a:rPr lang="en-GB" sz="2800" dirty="0"/>
              <a:t> </a:t>
            </a:r>
            <a:r>
              <a:rPr lang="en-GB" sz="2800" dirty="0" err="1"/>
              <a:t>qualche</a:t>
            </a:r>
            <a:r>
              <a:rPr lang="en-GB" sz="2800" dirty="0"/>
              <a:t> </a:t>
            </a:r>
            <a:r>
              <a:rPr lang="en-GB" sz="2800" dirty="0" err="1"/>
              <a:t>giorno</a:t>
            </a:r>
            <a:r>
              <a:rPr lang="en-GB" sz="2800" dirty="0"/>
              <a:t> per </a:t>
            </a:r>
            <a:r>
              <a:rPr lang="en-GB" sz="2800" dirty="0" err="1"/>
              <a:t>essere</a:t>
            </a:r>
            <a:r>
              <a:rPr lang="en-GB" sz="2800" dirty="0"/>
              <a:t> </a:t>
            </a:r>
            <a:r>
              <a:rPr lang="en-GB" sz="2800" dirty="0" err="1"/>
              <a:t>accreditato</a:t>
            </a:r>
            <a:r>
              <a:rPr lang="en-GB" sz="2800" dirty="0"/>
              <a:t> </a:t>
            </a:r>
            <a:r>
              <a:rPr lang="en-GB" sz="2800" dirty="0" err="1"/>
              <a:t>ed</a:t>
            </a:r>
            <a:r>
              <a:rPr lang="en-GB" sz="2800" dirty="0"/>
              <a:t> </a:t>
            </a:r>
            <a:r>
              <a:rPr lang="en-GB" sz="2800" dirty="0" err="1"/>
              <a:t>il</a:t>
            </a:r>
            <a:r>
              <a:rPr lang="en-GB" sz="2800" dirty="0"/>
              <a:t> </a:t>
            </a:r>
            <a:r>
              <a:rPr lang="en-GB" sz="2800" dirty="0" err="1"/>
              <a:t>tuo</a:t>
            </a:r>
            <a:r>
              <a:rPr lang="en-GB" sz="2800" dirty="0"/>
              <a:t> </a:t>
            </a:r>
            <a:r>
              <a:rPr lang="en-GB" sz="2800" dirty="0" err="1"/>
              <a:t>ordine</a:t>
            </a:r>
            <a:r>
              <a:rPr lang="en-GB" sz="2800" dirty="0"/>
              <a:t> </a:t>
            </a:r>
            <a:r>
              <a:rPr lang="en-GB" sz="2800" dirty="0" err="1"/>
              <a:t>potrebbe</a:t>
            </a:r>
            <a:r>
              <a:rPr lang="en-GB" sz="2800" dirty="0"/>
              <a:t> </a:t>
            </a:r>
            <a:r>
              <a:rPr lang="en-GB" sz="2800" dirty="0" err="1"/>
              <a:t>tardare</a:t>
            </a:r>
            <a:r>
              <a:rPr lang="en-GB" sz="2800" dirty="0"/>
              <a:t> un </a:t>
            </a:r>
            <a:r>
              <a:rPr lang="en-GB" sz="2800" dirty="0" err="1"/>
              <a:t>po</a:t>
            </a:r>
            <a:r>
              <a:rPr lang="en-GB" sz="2800" dirty="0"/>
              <a:t>’ ad </a:t>
            </a:r>
            <a:r>
              <a:rPr lang="en-GB" sz="2800" dirty="0" err="1"/>
              <a:t>arrivare</a:t>
            </a:r>
            <a:r>
              <a:rPr lang="en-GB" sz="2800" dirty="0"/>
              <a:t>.</a:t>
            </a:r>
          </a:p>
          <a:p>
            <a:pPr marL="457200" indent="-457200" algn="l">
              <a:buFont typeface="Arial" panose="020B0604020202020204" pitchFamily="34" charset="0"/>
              <a:buChar char="•"/>
            </a:pPr>
            <a:endParaRPr lang="en-GB" sz="2800" dirty="0"/>
          </a:p>
          <a:p>
            <a:pPr marL="457200" indent="-457200" algn="l">
              <a:buFont typeface="Arial" panose="020B0604020202020204" pitchFamily="34" charset="0"/>
              <a:buChar char="•"/>
            </a:pPr>
            <a:r>
              <a:rPr lang="en-GB" sz="2800" dirty="0" err="1"/>
              <a:t>Digitare</a:t>
            </a:r>
            <a:r>
              <a:rPr lang="en-GB" sz="2800" dirty="0"/>
              <a:t> </a:t>
            </a:r>
            <a:r>
              <a:rPr lang="en-GB" sz="2800" dirty="0" err="1"/>
              <a:t>sempre</a:t>
            </a:r>
            <a:r>
              <a:rPr lang="en-GB" sz="2800" dirty="0"/>
              <a:t> </a:t>
            </a:r>
            <a:r>
              <a:rPr lang="en-GB" sz="2800" dirty="0" err="1"/>
              <a:t>l’IBAN</a:t>
            </a:r>
            <a:r>
              <a:rPr lang="en-GB" sz="2800" dirty="0"/>
              <a:t> </a:t>
            </a:r>
            <a:r>
              <a:rPr lang="en-GB" sz="2800" dirty="0" err="1"/>
              <a:t>molto</a:t>
            </a:r>
            <a:r>
              <a:rPr lang="en-GB" sz="2800" dirty="0"/>
              <a:t> </a:t>
            </a:r>
            <a:r>
              <a:rPr lang="en-GB" sz="2800" dirty="0" err="1"/>
              <a:t>attentamente</a:t>
            </a:r>
            <a:r>
              <a:rPr lang="en-GB" sz="2800" dirty="0"/>
              <a:t> in </a:t>
            </a:r>
            <a:r>
              <a:rPr lang="en-GB" sz="2800" dirty="0" err="1"/>
              <a:t>quanto</a:t>
            </a:r>
            <a:r>
              <a:rPr lang="en-GB" sz="2800" dirty="0"/>
              <a:t> </a:t>
            </a:r>
            <a:r>
              <a:rPr lang="en-GB" sz="2800" dirty="0" err="1"/>
              <a:t>il</a:t>
            </a:r>
            <a:r>
              <a:rPr lang="en-GB" sz="2800" dirty="0"/>
              <a:t> provider del </a:t>
            </a:r>
            <a:r>
              <a:rPr lang="en-GB" sz="2800" dirty="0" err="1"/>
              <a:t>servizio</a:t>
            </a:r>
            <a:r>
              <a:rPr lang="en-GB" sz="2800" dirty="0"/>
              <a:t> non è </a:t>
            </a:r>
            <a:r>
              <a:rPr lang="en-GB" sz="2800" dirty="0" err="1"/>
              <a:t>responsabile</a:t>
            </a:r>
            <a:r>
              <a:rPr lang="en-GB" sz="2800" dirty="0"/>
              <a:t> in </a:t>
            </a:r>
            <a:r>
              <a:rPr lang="en-GB" sz="2800" dirty="0" err="1"/>
              <a:t>caso</a:t>
            </a:r>
            <a:r>
              <a:rPr lang="en-GB" sz="2800" dirty="0"/>
              <a:t> </a:t>
            </a:r>
            <a:r>
              <a:rPr lang="en-GB" sz="2800" dirty="0" err="1"/>
              <a:t>di</a:t>
            </a:r>
            <a:r>
              <a:rPr lang="en-GB" sz="2800" dirty="0"/>
              <a:t> non </a:t>
            </a:r>
            <a:r>
              <a:rPr lang="en-GB" sz="2800" dirty="0" err="1"/>
              <a:t>riuscita</a:t>
            </a:r>
            <a:r>
              <a:rPr lang="en-GB" sz="2800" dirty="0"/>
              <a:t> o </a:t>
            </a:r>
            <a:r>
              <a:rPr lang="en-GB" sz="2800" dirty="0" err="1"/>
              <a:t>esecuzione</a:t>
            </a:r>
            <a:r>
              <a:rPr lang="en-GB" sz="2800" dirty="0"/>
              <a:t> errata </a:t>
            </a:r>
            <a:r>
              <a:rPr lang="en-GB" sz="2800" dirty="0" err="1"/>
              <a:t>della</a:t>
            </a:r>
            <a:r>
              <a:rPr lang="en-GB" sz="2800" dirty="0"/>
              <a:t> </a:t>
            </a:r>
            <a:r>
              <a:rPr lang="en-GB" sz="2800" dirty="0" err="1"/>
              <a:t>transazione</a:t>
            </a:r>
            <a:r>
              <a:rPr lang="en-GB" sz="2800" dirty="0"/>
              <a:t> </a:t>
            </a:r>
            <a:r>
              <a:rPr lang="en-GB" sz="2800" dirty="0" err="1"/>
              <a:t>da</a:t>
            </a:r>
            <a:r>
              <a:rPr lang="en-GB" sz="2800" dirty="0"/>
              <a:t> parte del </a:t>
            </a:r>
            <a:r>
              <a:rPr lang="en-GB" sz="2800" dirty="0" err="1"/>
              <a:t>cliente</a:t>
            </a:r>
            <a:r>
              <a:rPr lang="en-GB" sz="2800" dirty="0"/>
              <a:t>.</a:t>
            </a:r>
          </a:p>
          <a:p>
            <a:endParaRPr lang="en-US" sz="2800" dirty="0"/>
          </a:p>
        </p:txBody>
      </p:sp>
      <p:sp>
        <p:nvSpPr>
          <p:cNvPr id="5" name="Title 6"/>
          <p:cNvSpPr>
            <a:spLocks noGrp="1"/>
          </p:cNvSpPr>
          <p:nvPr>
            <p:ph type="title"/>
          </p:nvPr>
        </p:nvSpPr>
        <p:spPr>
          <a:xfrm>
            <a:off x="501466" y="120088"/>
            <a:ext cx="12330000" cy="720000"/>
          </a:xfrm>
        </p:spPr>
        <p:txBody>
          <a:bodyPr/>
          <a:lstStyle/>
          <a:p>
            <a:r>
              <a:rPr lang="en-US" dirty="0" err="1"/>
              <a:t>Pagamenti</a:t>
            </a:r>
            <a:r>
              <a:rPr lang="en-US" dirty="0"/>
              <a:t> Online</a:t>
            </a:r>
            <a:endParaRPr lang="el-GR" dirty="0"/>
          </a:p>
        </p:txBody>
      </p:sp>
      <p:sp>
        <p:nvSpPr>
          <p:cNvPr id="8" name="Text Placeholder 3"/>
          <p:cNvSpPr txBox="1">
            <a:spLocks/>
          </p:cNvSpPr>
          <p:nvPr/>
        </p:nvSpPr>
        <p:spPr>
          <a:xfrm>
            <a:off x="500064" y="855328"/>
            <a:ext cx="12331541" cy="602889"/>
          </a:xfrm>
          <a:prstGeom prst="rect">
            <a:avLst/>
          </a:prstGeom>
          <a:solidFill>
            <a:schemeClr val="tx1"/>
          </a:solidFill>
          <a:ln>
            <a:noFill/>
          </a:ln>
        </p:spPr>
        <p:txBody>
          <a:bodyPr lIns="72000" rIns="72000" anchor="ctr" anchorCtr="0"/>
          <a:lstStyle>
            <a:lvl1pPr marL="0" indent="0" algn="just" defTabSz="1000120" rtl="0" eaLnBrk="1" latinLnBrk="0" hangingPunct="1">
              <a:lnSpc>
                <a:spcPct val="90000"/>
              </a:lnSpc>
              <a:spcBef>
                <a:spcPts val="1094"/>
              </a:spcBef>
              <a:buFont typeface="Arial" panose="020B0604020202020204" pitchFamily="34" charset="0"/>
              <a:buNone/>
              <a:defRPr sz="2400" b="1" i="1" kern="1200" baseline="0">
                <a:solidFill>
                  <a:schemeClr val="bg2"/>
                </a:solidFill>
                <a:latin typeface="+mj-lt"/>
                <a:ea typeface="Roboto" panose="02000000000000000000" pitchFamily="2" charset="0"/>
                <a:cs typeface="Roboto" panose="02000000000000000000" pitchFamily="2" charset="0"/>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r>
              <a:rPr lang="en-US" dirty="0" err="1"/>
              <a:t>Consigli</a:t>
            </a:r>
            <a:r>
              <a:rPr lang="en-US" dirty="0"/>
              <a:t> per </a:t>
            </a:r>
            <a:r>
              <a:rPr lang="en-US" dirty="0" err="1"/>
              <a:t>quando</a:t>
            </a:r>
            <a:r>
              <a:rPr lang="en-US" dirty="0"/>
              <a:t> </a:t>
            </a:r>
            <a:r>
              <a:rPr lang="en-US" dirty="0" err="1"/>
              <a:t>si</a:t>
            </a:r>
            <a:r>
              <a:rPr lang="en-US" dirty="0"/>
              <a:t> </a:t>
            </a:r>
            <a:r>
              <a:rPr lang="en-US" dirty="0" err="1"/>
              <a:t>utilizzano</a:t>
            </a:r>
            <a:r>
              <a:rPr lang="en-US" dirty="0"/>
              <a:t> </a:t>
            </a:r>
            <a:r>
              <a:rPr lang="en-US" dirty="0" err="1"/>
              <a:t>metodi</a:t>
            </a:r>
            <a:r>
              <a:rPr lang="en-US" dirty="0"/>
              <a:t> </a:t>
            </a:r>
            <a:r>
              <a:rPr lang="en-US" dirty="0" err="1"/>
              <a:t>di</a:t>
            </a:r>
            <a:r>
              <a:rPr lang="en-US" dirty="0"/>
              <a:t> </a:t>
            </a:r>
            <a:r>
              <a:rPr lang="en-US" dirty="0" err="1"/>
              <a:t>pagamento</a:t>
            </a:r>
            <a:r>
              <a:rPr lang="en-US" dirty="0"/>
              <a:t> online </a:t>
            </a:r>
            <a:r>
              <a:rPr lang="en-US" dirty="0" err="1"/>
              <a:t>diversi</a:t>
            </a:r>
            <a:r>
              <a:rPr lang="en-US" dirty="0"/>
              <a:t> </a:t>
            </a:r>
          </a:p>
        </p:txBody>
      </p:sp>
    </p:spTree>
    <p:extLst>
      <p:ext uri="{BB962C8B-B14F-4D97-AF65-F5344CB8AC3E}">
        <p14:creationId xmlns:p14="http://schemas.microsoft.com/office/powerpoint/2010/main" val="3962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800" b="1" dirty="0"/>
              <a:t>CONTRASSEGNO</a:t>
            </a:r>
          </a:p>
          <a:p>
            <a:pPr marL="342900" indent="-342900" algn="l">
              <a:buFont typeface="Arial" panose="020B0604020202020204" pitchFamily="34" charset="0"/>
              <a:buChar char="•"/>
            </a:pPr>
            <a:r>
              <a:rPr lang="en-GB" sz="2800" dirty="0"/>
              <a:t>Si </a:t>
            </a:r>
            <a:r>
              <a:rPr lang="en-GB" sz="2800" dirty="0" err="1"/>
              <a:t>tratta</a:t>
            </a:r>
            <a:r>
              <a:rPr lang="en-GB" sz="2800" dirty="0"/>
              <a:t> </a:t>
            </a:r>
            <a:r>
              <a:rPr lang="en-GB" sz="2800" dirty="0" err="1"/>
              <a:t>di</a:t>
            </a:r>
            <a:r>
              <a:rPr lang="en-GB" sz="2800" dirty="0"/>
              <a:t> un </a:t>
            </a:r>
            <a:r>
              <a:rPr lang="en-GB" sz="2800" dirty="0" err="1"/>
              <a:t>metodo</a:t>
            </a:r>
            <a:r>
              <a:rPr lang="en-GB" sz="2800" dirty="0"/>
              <a:t> </a:t>
            </a:r>
            <a:r>
              <a:rPr lang="en-GB" sz="2800" dirty="0" err="1"/>
              <a:t>di</a:t>
            </a:r>
            <a:r>
              <a:rPr lang="en-GB" sz="2800" dirty="0"/>
              <a:t> </a:t>
            </a:r>
            <a:r>
              <a:rPr lang="en-GB" sz="2800" dirty="0" err="1"/>
              <a:t>pagamento</a:t>
            </a:r>
            <a:r>
              <a:rPr lang="en-GB" sz="2800" dirty="0"/>
              <a:t> </a:t>
            </a:r>
            <a:r>
              <a:rPr lang="en-GB" sz="2800" dirty="0" err="1"/>
              <a:t>sicuro</a:t>
            </a:r>
            <a:r>
              <a:rPr lang="en-GB" sz="2800" dirty="0"/>
              <a:t> </a:t>
            </a:r>
            <a:r>
              <a:rPr lang="en-GB" sz="2800" dirty="0" err="1"/>
              <a:t>che</a:t>
            </a:r>
            <a:r>
              <a:rPr lang="en-GB" sz="2800" dirty="0"/>
              <a:t> </a:t>
            </a:r>
            <a:r>
              <a:rPr lang="en-GB" sz="2800" dirty="0" err="1"/>
              <a:t>ti</a:t>
            </a:r>
            <a:r>
              <a:rPr lang="en-GB" sz="2800" dirty="0"/>
              <a:t> </a:t>
            </a:r>
            <a:r>
              <a:rPr lang="en-GB" sz="2800" dirty="0" err="1"/>
              <a:t>permette</a:t>
            </a:r>
            <a:r>
              <a:rPr lang="en-GB" sz="2800" dirty="0"/>
              <a:t> </a:t>
            </a:r>
            <a:r>
              <a:rPr lang="en-GB" sz="2800" dirty="0" err="1"/>
              <a:t>di</a:t>
            </a:r>
            <a:r>
              <a:rPr lang="en-GB" sz="2800" dirty="0"/>
              <a:t> </a:t>
            </a:r>
            <a:r>
              <a:rPr lang="en-GB" sz="2800" dirty="0" err="1"/>
              <a:t>pagare</a:t>
            </a:r>
            <a:r>
              <a:rPr lang="en-GB" sz="2800" dirty="0"/>
              <a:t> al </a:t>
            </a:r>
            <a:r>
              <a:rPr lang="en-GB" sz="2800" dirty="0" err="1"/>
              <a:t>momento</a:t>
            </a:r>
            <a:r>
              <a:rPr lang="en-GB" sz="2800" dirty="0"/>
              <a:t> </a:t>
            </a:r>
            <a:r>
              <a:rPr lang="en-GB" sz="2800" dirty="0" err="1"/>
              <a:t>della</a:t>
            </a:r>
            <a:r>
              <a:rPr lang="en-GB" sz="2800" dirty="0"/>
              <a:t> </a:t>
            </a:r>
            <a:r>
              <a:rPr lang="en-GB" sz="2800" dirty="0" err="1"/>
              <a:t>consegna</a:t>
            </a:r>
            <a:r>
              <a:rPr lang="en-GB" sz="2800" dirty="0"/>
              <a:t>.</a:t>
            </a:r>
          </a:p>
          <a:p>
            <a:pPr marL="342900" indent="-342900" algn="l">
              <a:buFont typeface="Arial" panose="020B0604020202020204" pitchFamily="34" charset="0"/>
              <a:buChar char="•"/>
            </a:pPr>
            <a:endParaRPr lang="en-GB" sz="2800" dirty="0"/>
          </a:p>
          <a:p>
            <a:pPr marL="342900" indent="-342900" algn="l">
              <a:buFont typeface="Arial" panose="020B0604020202020204" pitchFamily="34" charset="0"/>
              <a:buChar char="•"/>
            </a:pPr>
            <a:r>
              <a:rPr lang="en-GB" sz="2800" dirty="0" err="1"/>
              <a:t>Tuttavia</a:t>
            </a:r>
            <a:r>
              <a:rPr lang="en-GB" sz="2800" dirty="0"/>
              <a:t>, </a:t>
            </a:r>
            <a:r>
              <a:rPr lang="en-GB" sz="2800" dirty="0" err="1"/>
              <a:t>il</a:t>
            </a:r>
            <a:r>
              <a:rPr lang="en-GB" sz="2800" dirty="0"/>
              <a:t> </a:t>
            </a:r>
            <a:r>
              <a:rPr lang="en-GB" sz="2800" dirty="0" err="1"/>
              <a:t>contrassegno</a:t>
            </a:r>
            <a:r>
              <a:rPr lang="en-GB" sz="2800" dirty="0"/>
              <a:t> </a:t>
            </a:r>
            <a:r>
              <a:rPr lang="en-GB" sz="2800" dirty="0" err="1"/>
              <a:t>spesso</a:t>
            </a:r>
            <a:r>
              <a:rPr lang="en-GB" sz="2800" dirty="0"/>
              <a:t> ha un </a:t>
            </a:r>
            <a:r>
              <a:rPr lang="en-GB" sz="2800" dirty="0" err="1"/>
              <a:t>costo</a:t>
            </a:r>
            <a:r>
              <a:rPr lang="en-GB" sz="2800" dirty="0"/>
              <a:t> </a:t>
            </a:r>
            <a:r>
              <a:rPr lang="en-GB" sz="2800" dirty="0" err="1"/>
              <a:t>maggiore</a:t>
            </a:r>
            <a:r>
              <a:rPr lang="en-GB" sz="2800" dirty="0"/>
              <a:t> </a:t>
            </a:r>
            <a:r>
              <a:rPr lang="en-GB" sz="2800" dirty="0" err="1"/>
              <a:t>rispetto</a:t>
            </a:r>
            <a:r>
              <a:rPr lang="en-GB" sz="2800" dirty="0"/>
              <a:t> </a:t>
            </a:r>
            <a:r>
              <a:rPr lang="en-GB" sz="2800" dirty="0" err="1"/>
              <a:t>agli</a:t>
            </a:r>
            <a:r>
              <a:rPr lang="en-GB" sz="2800" dirty="0"/>
              <a:t> </a:t>
            </a:r>
            <a:r>
              <a:rPr lang="en-GB" sz="2800" dirty="0" err="1"/>
              <a:t>altri</a:t>
            </a:r>
            <a:r>
              <a:rPr lang="en-GB" sz="2800" dirty="0"/>
              <a:t> </a:t>
            </a:r>
            <a:r>
              <a:rPr lang="en-GB" sz="2800" dirty="0" err="1"/>
              <a:t>metodi</a:t>
            </a:r>
            <a:r>
              <a:rPr lang="en-GB" sz="2800" dirty="0"/>
              <a:t> </a:t>
            </a:r>
            <a:r>
              <a:rPr lang="en-GB" sz="2800" dirty="0" err="1"/>
              <a:t>di</a:t>
            </a:r>
            <a:r>
              <a:rPr lang="en-GB" sz="2800" dirty="0"/>
              <a:t> </a:t>
            </a:r>
            <a:r>
              <a:rPr lang="en-GB" sz="2800" dirty="0" err="1"/>
              <a:t>pagamento</a:t>
            </a:r>
            <a:r>
              <a:rPr lang="en-GB" sz="2800" dirty="0"/>
              <a:t> online e non </a:t>
            </a:r>
            <a:r>
              <a:rPr lang="en-GB" sz="2800" dirty="0" err="1"/>
              <a:t>sempre</a:t>
            </a:r>
            <a:r>
              <a:rPr lang="en-GB" sz="2800" dirty="0"/>
              <a:t> è </a:t>
            </a:r>
            <a:r>
              <a:rPr lang="en-GB" sz="2800" dirty="0" err="1"/>
              <a:t>un’opzione</a:t>
            </a:r>
            <a:r>
              <a:rPr lang="en-GB" sz="2800" dirty="0"/>
              <a:t> </a:t>
            </a:r>
            <a:r>
              <a:rPr lang="en-GB" sz="2800" dirty="0" err="1"/>
              <a:t>scelta</a:t>
            </a:r>
            <a:r>
              <a:rPr lang="en-GB" sz="2800" dirty="0"/>
              <a:t> </a:t>
            </a:r>
            <a:r>
              <a:rPr lang="en-GB" sz="2800" dirty="0" err="1"/>
              <a:t>dal</a:t>
            </a:r>
            <a:r>
              <a:rPr lang="en-GB" sz="2800" dirty="0"/>
              <a:t> </a:t>
            </a:r>
            <a:r>
              <a:rPr lang="en-GB" sz="2800" dirty="0" err="1"/>
              <a:t>venditore</a:t>
            </a:r>
            <a:r>
              <a:rPr lang="en-GB" sz="2800" dirty="0"/>
              <a:t>. </a:t>
            </a:r>
          </a:p>
          <a:p>
            <a:pPr marL="342900" indent="-342900" algn="l">
              <a:buFont typeface="Arial" panose="020B0604020202020204" pitchFamily="34" charset="0"/>
              <a:buChar char="•"/>
            </a:pPr>
            <a:endParaRPr lang="en-GB" sz="2800" dirty="0"/>
          </a:p>
          <a:p>
            <a:pPr algn="ctr"/>
            <a:r>
              <a:rPr lang="en-GB" sz="2800" b="1" dirty="0">
                <a:solidFill>
                  <a:srgbClr val="FF0000"/>
                </a:solidFill>
              </a:rPr>
              <a:t>Non </a:t>
            </a:r>
            <a:r>
              <a:rPr lang="en-GB" sz="2800" b="1" dirty="0" err="1">
                <a:solidFill>
                  <a:srgbClr val="FF0000"/>
                </a:solidFill>
              </a:rPr>
              <a:t>divulgare</a:t>
            </a:r>
            <a:r>
              <a:rPr lang="en-GB" sz="2800" b="1" dirty="0">
                <a:solidFill>
                  <a:srgbClr val="FF0000"/>
                </a:solidFill>
              </a:rPr>
              <a:t> </a:t>
            </a:r>
            <a:r>
              <a:rPr lang="en-GB" sz="2800" b="1" dirty="0" err="1">
                <a:solidFill>
                  <a:srgbClr val="FF0000"/>
                </a:solidFill>
              </a:rPr>
              <a:t>mai</a:t>
            </a:r>
            <a:r>
              <a:rPr lang="en-GB" sz="2800" b="1" dirty="0">
                <a:solidFill>
                  <a:srgbClr val="FF0000"/>
                </a:solidFill>
              </a:rPr>
              <a:t> </a:t>
            </a:r>
            <a:r>
              <a:rPr lang="en-GB" sz="2800" b="1" dirty="0" err="1">
                <a:solidFill>
                  <a:srgbClr val="FF0000"/>
                </a:solidFill>
              </a:rPr>
              <a:t>dati</a:t>
            </a:r>
            <a:r>
              <a:rPr lang="en-GB" sz="2800" b="1" dirty="0">
                <a:solidFill>
                  <a:srgbClr val="FF0000"/>
                </a:solidFill>
              </a:rPr>
              <a:t> </a:t>
            </a:r>
            <a:r>
              <a:rPr lang="en-GB" sz="2800" b="1" dirty="0" err="1">
                <a:solidFill>
                  <a:srgbClr val="FF0000"/>
                </a:solidFill>
              </a:rPr>
              <a:t>sensibili</a:t>
            </a:r>
            <a:r>
              <a:rPr lang="en-GB" sz="2800" b="1" dirty="0">
                <a:solidFill>
                  <a:srgbClr val="FF0000"/>
                </a:solidFill>
              </a:rPr>
              <a:t> a </a:t>
            </a:r>
            <a:r>
              <a:rPr lang="en-GB" sz="2800" b="1" dirty="0" err="1">
                <a:solidFill>
                  <a:srgbClr val="FF0000"/>
                </a:solidFill>
              </a:rPr>
              <a:t>meno</a:t>
            </a:r>
            <a:r>
              <a:rPr lang="en-GB" sz="2800" b="1" dirty="0">
                <a:solidFill>
                  <a:srgbClr val="FF0000"/>
                </a:solidFill>
              </a:rPr>
              <a:t> </a:t>
            </a:r>
            <a:r>
              <a:rPr lang="en-GB" sz="2800" b="1" dirty="0" err="1">
                <a:solidFill>
                  <a:srgbClr val="FF0000"/>
                </a:solidFill>
              </a:rPr>
              <a:t>che</a:t>
            </a:r>
            <a:r>
              <a:rPr lang="en-GB" sz="2800" b="1" dirty="0">
                <a:solidFill>
                  <a:srgbClr val="FF0000"/>
                </a:solidFill>
              </a:rPr>
              <a:t> non </a:t>
            </a:r>
            <a:r>
              <a:rPr lang="en-GB" sz="2800" b="1" dirty="0" err="1">
                <a:solidFill>
                  <a:srgbClr val="FF0000"/>
                </a:solidFill>
              </a:rPr>
              <a:t>sia</a:t>
            </a:r>
            <a:r>
              <a:rPr lang="en-GB" sz="2800" b="1" dirty="0">
                <a:solidFill>
                  <a:srgbClr val="FF0000"/>
                </a:solidFill>
              </a:rPr>
              <a:t> </a:t>
            </a:r>
            <a:r>
              <a:rPr lang="en-GB" sz="2800" b="1" dirty="0" err="1">
                <a:solidFill>
                  <a:srgbClr val="FF0000"/>
                </a:solidFill>
              </a:rPr>
              <a:t>sicuro</a:t>
            </a:r>
            <a:r>
              <a:rPr lang="en-GB" sz="2800" b="1" dirty="0">
                <a:solidFill>
                  <a:srgbClr val="FF0000"/>
                </a:solidFill>
              </a:rPr>
              <a:t> o </a:t>
            </a:r>
            <a:r>
              <a:rPr lang="en-GB" sz="2800" b="1" dirty="0" err="1">
                <a:solidFill>
                  <a:srgbClr val="FF0000"/>
                </a:solidFill>
              </a:rPr>
              <a:t>importante</a:t>
            </a:r>
            <a:endParaRPr lang="en-GB" sz="2800" b="1" dirty="0">
              <a:solidFill>
                <a:srgbClr val="FF0000"/>
              </a:solidFill>
            </a:endParaRPr>
          </a:p>
          <a:p>
            <a:endParaRPr lang="en-US" sz="2800" dirty="0"/>
          </a:p>
        </p:txBody>
      </p:sp>
      <p:sp>
        <p:nvSpPr>
          <p:cNvPr id="5" name="Title 6"/>
          <p:cNvSpPr>
            <a:spLocks noGrp="1"/>
          </p:cNvSpPr>
          <p:nvPr>
            <p:ph type="title"/>
          </p:nvPr>
        </p:nvSpPr>
        <p:spPr/>
        <p:txBody>
          <a:bodyPr/>
          <a:lstStyle/>
          <a:p>
            <a:r>
              <a:rPr lang="en-US" dirty="0" err="1"/>
              <a:t>Pagamenti</a:t>
            </a:r>
            <a:r>
              <a:rPr lang="en-US" dirty="0"/>
              <a:t> Online</a:t>
            </a:r>
            <a:endParaRPr lang="el-GR" dirty="0"/>
          </a:p>
        </p:txBody>
      </p:sp>
      <p:sp>
        <p:nvSpPr>
          <p:cNvPr id="8" name="Text Placeholder 3"/>
          <p:cNvSpPr>
            <a:spLocks noGrp="1"/>
          </p:cNvSpPr>
          <p:nvPr>
            <p:ph type="body" sz="quarter" idx="12"/>
          </p:nvPr>
        </p:nvSpPr>
        <p:spPr>
          <a:xfrm>
            <a:off x="500064" y="1160128"/>
            <a:ext cx="12331541" cy="602889"/>
          </a:xfrm>
        </p:spPr>
        <p:txBody>
          <a:bodyPr/>
          <a:lstStyle/>
          <a:p>
            <a:r>
              <a:rPr lang="en-US" dirty="0" err="1"/>
              <a:t>Consigli</a:t>
            </a:r>
            <a:r>
              <a:rPr lang="en-US" dirty="0"/>
              <a:t> per </a:t>
            </a:r>
            <a:r>
              <a:rPr lang="en-US" dirty="0" err="1"/>
              <a:t>quando</a:t>
            </a:r>
            <a:r>
              <a:rPr lang="en-US" dirty="0"/>
              <a:t> </a:t>
            </a:r>
            <a:r>
              <a:rPr lang="en-US" dirty="0" err="1"/>
              <a:t>si</a:t>
            </a:r>
            <a:r>
              <a:rPr lang="en-US" dirty="0"/>
              <a:t> </a:t>
            </a:r>
            <a:r>
              <a:rPr lang="en-US" dirty="0" err="1"/>
              <a:t>utilizzano</a:t>
            </a:r>
            <a:r>
              <a:rPr lang="en-US" dirty="0"/>
              <a:t> </a:t>
            </a:r>
            <a:r>
              <a:rPr lang="en-US" dirty="0" err="1"/>
              <a:t>metodi</a:t>
            </a:r>
            <a:r>
              <a:rPr lang="en-US" dirty="0"/>
              <a:t> </a:t>
            </a:r>
            <a:r>
              <a:rPr lang="en-US" dirty="0" err="1"/>
              <a:t>di</a:t>
            </a:r>
            <a:r>
              <a:rPr lang="en-US" dirty="0"/>
              <a:t> </a:t>
            </a:r>
            <a:r>
              <a:rPr lang="en-US" dirty="0" err="1"/>
              <a:t>pagamento</a:t>
            </a:r>
            <a:r>
              <a:rPr lang="en-US" dirty="0"/>
              <a:t> online </a:t>
            </a:r>
            <a:r>
              <a:rPr lang="en-US" dirty="0" err="1"/>
              <a:t>diversi</a:t>
            </a:r>
            <a:r>
              <a:rPr lang="en-US" dirty="0"/>
              <a:t> </a:t>
            </a:r>
          </a:p>
        </p:txBody>
      </p:sp>
    </p:spTree>
    <p:extLst>
      <p:ext uri="{BB962C8B-B14F-4D97-AF65-F5344CB8AC3E}">
        <p14:creationId xmlns:p14="http://schemas.microsoft.com/office/powerpoint/2010/main" val="145020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8347687" y="0"/>
            <a:ext cx="4987313" cy="7480971"/>
          </a:xfrm>
        </p:spPr>
      </p:pic>
      <p:sp>
        <p:nvSpPr>
          <p:cNvPr id="3" name="Title 2"/>
          <p:cNvSpPr>
            <a:spLocks noGrp="1"/>
          </p:cNvSpPr>
          <p:nvPr>
            <p:ph type="title"/>
          </p:nvPr>
        </p:nvSpPr>
        <p:spPr>
          <a:xfrm>
            <a:off x="2660563" y="2843456"/>
            <a:ext cx="3878825" cy="1320330"/>
          </a:xfrm>
        </p:spPr>
        <p:txBody>
          <a:bodyPr>
            <a:noAutofit/>
          </a:bodyPr>
          <a:lstStyle/>
          <a:p>
            <a:pPr algn="ctr"/>
            <a:r>
              <a:rPr lang="en-US" sz="4000" dirty="0" err="1"/>
              <a:t>Pausa</a:t>
            </a:r>
            <a:r>
              <a:rPr lang="en-US" sz="4000" dirty="0"/>
              <a:t> </a:t>
            </a:r>
            <a:r>
              <a:rPr lang="en-US" sz="4000" dirty="0" err="1"/>
              <a:t>caffé</a:t>
            </a:r>
            <a:endParaRPr lang="en-US" sz="4000" dirty="0"/>
          </a:p>
        </p:txBody>
      </p:sp>
    </p:spTree>
    <p:extLst>
      <p:ext uri="{BB962C8B-B14F-4D97-AF65-F5344CB8AC3E}">
        <p14:creationId xmlns:p14="http://schemas.microsoft.com/office/powerpoint/2010/main" val="282663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ts val="2800"/>
              <a:buFont typeface="Calibri"/>
              <a:buNone/>
            </a:pPr>
            <a:r>
              <a:rPr lang="en-IE" sz="3600" dirty="0" err="1"/>
              <a:t>Una</a:t>
            </a:r>
            <a:r>
              <a:rPr lang="en-IE" sz="3600" dirty="0"/>
              <a:t> </a:t>
            </a:r>
            <a:r>
              <a:rPr lang="en-IE" sz="3600" dirty="0" err="1"/>
              <a:t>ruota</a:t>
            </a:r>
            <a:r>
              <a:rPr lang="en-IE" sz="3600" dirty="0"/>
              <a:t> </a:t>
            </a:r>
            <a:r>
              <a:rPr lang="en-IE" sz="3600" dirty="0" err="1"/>
              <a:t>raffigurante</a:t>
            </a:r>
            <a:r>
              <a:rPr lang="en-IE" sz="3600" dirty="0"/>
              <a:t> </a:t>
            </a:r>
            <a:r>
              <a:rPr lang="en-IE" sz="3600" dirty="0" err="1"/>
              <a:t>una</a:t>
            </a:r>
            <a:r>
              <a:rPr lang="en-IE" sz="3600" dirty="0"/>
              <a:t> </a:t>
            </a:r>
            <a:r>
              <a:rPr lang="en-IE" sz="3600" dirty="0" err="1"/>
              <a:t>vasta</a:t>
            </a:r>
            <a:r>
              <a:rPr lang="en-IE" sz="3600" dirty="0"/>
              <a:t> gamma </a:t>
            </a:r>
            <a:r>
              <a:rPr lang="en-IE" sz="3600" dirty="0" err="1"/>
              <a:t>di</a:t>
            </a:r>
            <a:r>
              <a:rPr lang="en-IE" sz="3600" dirty="0"/>
              <a:t> parole </a:t>
            </a:r>
            <a:r>
              <a:rPr lang="en-IE" sz="3600" dirty="0" err="1"/>
              <a:t>che</a:t>
            </a:r>
            <a:r>
              <a:rPr lang="en-IE" sz="3600" dirty="0"/>
              <a:t> </a:t>
            </a:r>
            <a:r>
              <a:rPr lang="en-IE" sz="3600" dirty="0" err="1"/>
              <a:t>si</a:t>
            </a:r>
            <a:r>
              <a:rPr lang="en-IE" sz="3600" dirty="0"/>
              <a:t> </a:t>
            </a:r>
            <a:r>
              <a:rPr lang="en-IE" sz="3600" dirty="0" err="1"/>
              <a:t>possono</a:t>
            </a:r>
            <a:r>
              <a:rPr lang="en-IE" sz="3600" dirty="0"/>
              <a:t> </a:t>
            </a:r>
            <a:r>
              <a:rPr lang="en-IE" sz="3600" dirty="0" err="1"/>
              <a:t>usare</a:t>
            </a:r>
            <a:r>
              <a:rPr lang="en-IE" sz="3600" dirty="0"/>
              <a:t> per </a:t>
            </a:r>
            <a:r>
              <a:rPr lang="en-IE" sz="3600" dirty="0" err="1"/>
              <a:t>descrivere</a:t>
            </a:r>
            <a:r>
              <a:rPr lang="en-IE" sz="3600" dirty="0"/>
              <a:t> le </a:t>
            </a:r>
            <a:r>
              <a:rPr lang="en-IE" sz="3600" dirty="0" err="1"/>
              <a:t>emozioni</a:t>
            </a:r>
            <a:endParaRPr sz="3600" dirty="0"/>
          </a:p>
        </p:txBody>
      </p:sp>
      <p:sp>
        <p:nvSpPr>
          <p:cNvPr id="91" name="Google Shape;91;p4"/>
          <p:cNvSpPr txBox="1">
            <a:spLocks noGrp="1"/>
          </p:cNvSpPr>
          <p:nvPr>
            <p:ph type="body" idx="2"/>
          </p:nvPr>
        </p:nvSpPr>
        <p:spPr>
          <a:xfrm>
            <a:off x="502500" y="1193528"/>
            <a:ext cx="12331541" cy="720000"/>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lt2"/>
              </a:buClr>
              <a:buSzPts val="2400"/>
              <a:buNone/>
            </a:pPr>
            <a:r>
              <a:rPr lang="en-IE" dirty="0"/>
              <a:t>La </a:t>
            </a:r>
            <a:r>
              <a:rPr lang="en-IE" dirty="0" err="1"/>
              <a:t>Ruota</a:t>
            </a:r>
            <a:r>
              <a:rPr lang="en-IE" dirty="0"/>
              <a:t> </a:t>
            </a:r>
            <a:r>
              <a:rPr lang="en-IE" dirty="0" err="1"/>
              <a:t>delle</a:t>
            </a:r>
            <a:r>
              <a:rPr lang="en-IE" dirty="0"/>
              <a:t> </a:t>
            </a:r>
            <a:r>
              <a:rPr lang="en-IE" dirty="0" err="1"/>
              <a:t>Emozioni</a:t>
            </a:r>
            <a:r>
              <a:rPr lang="en-IE" dirty="0"/>
              <a:t> serve per </a:t>
            </a:r>
            <a:r>
              <a:rPr lang="en-IE" dirty="0" err="1"/>
              <a:t>riconoscere</a:t>
            </a:r>
            <a:r>
              <a:rPr lang="en-IE" dirty="0"/>
              <a:t> e </a:t>
            </a:r>
            <a:r>
              <a:rPr lang="en-IE" dirty="0" err="1"/>
              <a:t>distinguere</a:t>
            </a:r>
            <a:r>
              <a:rPr lang="en-IE" dirty="0"/>
              <a:t> </a:t>
            </a:r>
            <a:r>
              <a:rPr lang="en-IE" dirty="0" err="1"/>
              <a:t>i</a:t>
            </a:r>
            <a:r>
              <a:rPr lang="en-IE" dirty="0"/>
              <a:t> </a:t>
            </a:r>
            <a:r>
              <a:rPr lang="en-IE" dirty="0" err="1"/>
              <a:t>sentimenti</a:t>
            </a:r>
            <a:r>
              <a:rPr lang="en-IE" dirty="0"/>
              <a:t>. </a:t>
            </a:r>
            <a:r>
              <a:rPr lang="en-IE" dirty="0" err="1"/>
              <a:t>Essa</a:t>
            </a:r>
            <a:r>
              <a:rPr lang="en-IE" dirty="0"/>
              <a:t> </a:t>
            </a:r>
            <a:r>
              <a:rPr lang="en-IE" dirty="0" err="1"/>
              <a:t>ricorre</a:t>
            </a:r>
            <a:r>
              <a:rPr lang="en-IE" dirty="0"/>
              <a:t> </a:t>
            </a:r>
            <a:r>
              <a:rPr lang="en-IE" dirty="0" err="1"/>
              <a:t>anche</a:t>
            </a:r>
            <a:r>
              <a:rPr lang="en-IE" dirty="0"/>
              <a:t> </a:t>
            </a:r>
            <a:r>
              <a:rPr lang="en-IE" dirty="0" err="1"/>
              <a:t>ai</a:t>
            </a:r>
            <a:r>
              <a:rPr lang="en-IE" dirty="0"/>
              <a:t> </a:t>
            </a:r>
            <a:r>
              <a:rPr lang="en-IE" dirty="0" err="1"/>
              <a:t>colori</a:t>
            </a:r>
            <a:r>
              <a:rPr lang="en-IE" dirty="0"/>
              <a:t> per </a:t>
            </a:r>
            <a:r>
              <a:rPr lang="en-IE" dirty="0" err="1"/>
              <a:t>indicare</a:t>
            </a:r>
            <a:r>
              <a:rPr lang="en-IE" dirty="0"/>
              <a:t> le </a:t>
            </a:r>
            <a:r>
              <a:rPr lang="en-IE" dirty="0" err="1"/>
              <a:t>varie</a:t>
            </a:r>
            <a:r>
              <a:rPr lang="en-IE" dirty="0"/>
              <a:t> </a:t>
            </a:r>
            <a:r>
              <a:rPr lang="en-IE" dirty="0" err="1"/>
              <a:t>emozioni</a:t>
            </a:r>
            <a:r>
              <a:rPr lang="en-IE" dirty="0"/>
              <a:t>. </a:t>
            </a:r>
            <a:endParaRPr dirty="0"/>
          </a:p>
        </p:txBody>
      </p:sp>
      <p:pic>
        <p:nvPicPr>
          <p:cNvPr id="92" name="Google Shape;92;p4" descr="A list of emotions and Feelings  &#10;&#10;Source: https://www.pinterest.co.uk/pin/138556126008329042/ "/>
          <p:cNvPicPr preferRelativeResize="0"/>
          <p:nvPr/>
        </p:nvPicPr>
        <p:blipFill rotWithShape="1">
          <a:blip r:embed="rId3" cstate="print">
            <a:alphaModFix/>
          </a:blip>
          <a:srcRect/>
          <a:stretch/>
        </p:blipFill>
        <p:spPr>
          <a:xfrm>
            <a:off x="2986372" y="2073729"/>
            <a:ext cx="6157628" cy="5290457"/>
          </a:xfrm>
          <a:prstGeom prst="rect">
            <a:avLst/>
          </a:prstGeom>
          <a:noFill/>
          <a:ln>
            <a:noFill/>
          </a:ln>
        </p:spPr>
      </p:pic>
    </p:spTree>
    <p:extLst>
      <p:ext uri="{BB962C8B-B14F-4D97-AF65-F5344CB8AC3E}">
        <p14:creationId xmlns:p14="http://schemas.microsoft.com/office/powerpoint/2010/main" val="64219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502500" y="432159"/>
            <a:ext cx="12330000" cy="129867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IE" sz="3200" dirty="0" err="1"/>
              <a:t>Attività</a:t>
            </a:r>
            <a:r>
              <a:rPr lang="en-IE" sz="3200" dirty="0"/>
              <a:t> M3.5</a:t>
            </a:r>
            <a:br>
              <a:rPr lang="en-IE" sz="3200" dirty="0"/>
            </a:br>
            <a:r>
              <a:rPr lang="en-IE" sz="3200" dirty="0" err="1"/>
              <a:t>Riconoscere</a:t>
            </a:r>
            <a:r>
              <a:rPr lang="en-IE" sz="3200" dirty="0"/>
              <a:t> le </a:t>
            </a:r>
            <a:r>
              <a:rPr lang="en-IE" sz="3200" dirty="0" err="1"/>
              <a:t>emozioni</a:t>
            </a:r>
            <a:r>
              <a:rPr lang="en-IE" sz="3200" dirty="0"/>
              <a:t> legate al </a:t>
            </a:r>
            <a:r>
              <a:rPr lang="en-IE" sz="3200" dirty="0" err="1"/>
              <a:t>denaro</a:t>
            </a:r>
            <a:endParaRPr sz="3200" dirty="0"/>
          </a:p>
        </p:txBody>
      </p:sp>
      <p:sp>
        <p:nvSpPr>
          <p:cNvPr id="91" name="Google Shape;91;p4"/>
          <p:cNvSpPr txBox="1">
            <a:spLocks noGrp="1"/>
          </p:cNvSpPr>
          <p:nvPr>
            <p:ph type="body" idx="2"/>
          </p:nvPr>
        </p:nvSpPr>
        <p:spPr>
          <a:xfrm>
            <a:off x="502500" y="1976461"/>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i="0" dirty="0"/>
              <a:t>La </a:t>
            </a:r>
            <a:r>
              <a:rPr lang="en-IE" i="0" dirty="0" err="1"/>
              <a:t>Ruota</a:t>
            </a:r>
            <a:r>
              <a:rPr lang="en-IE" i="0" dirty="0"/>
              <a:t> </a:t>
            </a:r>
            <a:r>
              <a:rPr lang="en-IE" i="0" dirty="0" err="1"/>
              <a:t>delle</a:t>
            </a:r>
            <a:r>
              <a:rPr lang="en-IE" i="0" dirty="0"/>
              <a:t> </a:t>
            </a:r>
            <a:r>
              <a:rPr lang="en-IE" i="0" dirty="0" err="1"/>
              <a:t>Emozioni</a:t>
            </a:r>
            <a:endParaRPr dirty="0"/>
          </a:p>
        </p:txBody>
      </p:sp>
      <p:sp>
        <p:nvSpPr>
          <p:cNvPr id="2" name="Rectangle 1"/>
          <p:cNvSpPr/>
          <p:nvPr/>
        </p:nvSpPr>
        <p:spPr>
          <a:xfrm>
            <a:off x="354856" y="3298655"/>
            <a:ext cx="12477644" cy="707886"/>
          </a:xfrm>
          <a:prstGeom prst="rect">
            <a:avLst/>
          </a:prstGeom>
        </p:spPr>
        <p:txBody>
          <a:bodyPr wrap="square">
            <a:spAutoFit/>
          </a:bodyPr>
          <a:lstStyle/>
          <a:p>
            <a:pPr algn="ctr"/>
            <a:r>
              <a:rPr lang="en-US" sz="4000" b="1" dirty="0" err="1">
                <a:solidFill>
                  <a:srgbClr val="C00000"/>
                </a:solidFill>
              </a:rPr>
              <a:t>Quali</a:t>
            </a:r>
            <a:r>
              <a:rPr lang="en-US" sz="4000" b="1" dirty="0">
                <a:solidFill>
                  <a:srgbClr val="C00000"/>
                </a:solidFill>
              </a:rPr>
              <a:t> </a:t>
            </a:r>
            <a:r>
              <a:rPr lang="en-US" sz="4000" b="1" dirty="0" err="1">
                <a:solidFill>
                  <a:srgbClr val="C00000"/>
                </a:solidFill>
              </a:rPr>
              <a:t>emozioni</a:t>
            </a:r>
            <a:r>
              <a:rPr lang="en-US" sz="4000" b="1" dirty="0">
                <a:solidFill>
                  <a:srgbClr val="C00000"/>
                </a:solidFill>
              </a:rPr>
              <a:t> </a:t>
            </a:r>
            <a:r>
              <a:rPr lang="en-US" sz="4000" b="1" dirty="0" err="1">
                <a:solidFill>
                  <a:srgbClr val="C00000"/>
                </a:solidFill>
              </a:rPr>
              <a:t>credi</a:t>
            </a:r>
            <a:r>
              <a:rPr lang="en-US" sz="4000" b="1" dirty="0">
                <a:solidFill>
                  <a:srgbClr val="C00000"/>
                </a:solidFill>
              </a:rPr>
              <a:t> </a:t>
            </a:r>
            <a:r>
              <a:rPr lang="en-US" sz="4000" b="1" dirty="0" err="1">
                <a:solidFill>
                  <a:srgbClr val="C00000"/>
                </a:solidFill>
              </a:rPr>
              <a:t>siano</a:t>
            </a:r>
            <a:r>
              <a:rPr lang="en-US" sz="4000" b="1" dirty="0">
                <a:solidFill>
                  <a:srgbClr val="C00000"/>
                </a:solidFill>
              </a:rPr>
              <a:t> associate a </a:t>
            </a:r>
            <a:r>
              <a:rPr lang="en-US" sz="4000" b="1" dirty="0" err="1">
                <a:solidFill>
                  <a:srgbClr val="C00000"/>
                </a:solidFill>
              </a:rPr>
              <a:t>queste</a:t>
            </a:r>
            <a:r>
              <a:rPr lang="en-US" sz="4000" b="1" dirty="0">
                <a:solidFill>
                  <a:srgbClr val="C00000"/>
                </a:solidFill>
              </a:rPr>
              <a:t> parole?</a:t>
            </a:r>
          </a:p>
        </p:txBody>
      </p:sp>
      <p:pic>
        <p:nvPicPr>
          <p:cNvPr id="5" name="Google Shape;92;p4" descr="A list of emotions and Feelings  &#10;&#10;Source: https://www.pinterest.co.uk/pin/138556126008329042/ ">
            <a:extLst>
              <a:ext uri="{FF2B5EF4-FFF2-40B4-BE49-F238E27FC236}">
                <a16:creationId xmlns:a16="http://schemas.microsoft.com/office/drawing/2014/main" id="{34834DD6-A43C-19A1-9814-678B7DD58A15}"/>
              </a:ext>
            </a:extLst>
          </p:cNvPr>
          <p:cNvPicPr preferRelativeResize="0"/>
          <p:nvPr/>
        </p:nvPicPr>
        <p:blipFill rotWithShape="1">
          <a:blip r:embed="rId3" cstate="print">
            <a:alphaModFix/>
          </a:blip>
          <a:srcRect/>
          <a:stretch/>
        </p:blipFill>
        <p:spPr>
          <a:xfrm>
            <a:off x="4488600" y="4153214"/>
            <a:ext cx="3055199" cy="2612572"/>
          </a:xfrm>
          <a:prstGeom prst="rect">
            <a:avLst/>
          </a:prstGeom>
          <a:noFill/>
          <a:ln>
            <a:noFill/>
          </a:ln>
        </p:spPr>
      </p:pic>
    </p:spTree>
    <p:extLst>
      <p:ext uri="{BB962C8B-B14F-4D97-AF65-F5344CB8AC3E}">
        <p14:creationId xmlns:p14="http://schemas.microsoft.com/office/powerpoint/2010/main" val="186906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F070DB-BD93-47F1-8604-9C0D45226FC1}"/>
              </a:ext>
            </a:extLst>
          </p:cNvPr>
          <p:cNvSpPr>
            <a:spLocks noGrp="1"/>
          </p:cNvSpPr>
          <p:nvPr>
            <p:ph sz="quarter" idx="11"/>
          </p:nvPr>
        </p:nvSpPr>
        <p:spPr>
          <a:xfrm>
            <a:off x="501098" y="1519918"/>
            <a:ext cx="12331402" cy="5129444"/>
          </a:xfrm>
        </p:spPr>
        <p:txBody>
          <a:bodyPr/>
          <a:lstStyle/>
          <a:p>
            <a:r>
              <a:rPr lang="en-GB" sz="2800" b="1" dirty="0" err="1">
                <a:solidFill>
                  <a:schemeClr val="accent4"/>
                </a:solidFill>
              </a:rPr>
              <a:t>Obiettivi</a:t>
            </a:r>
            <a:r>
              <a:rPr lang="en-GB" sz="2800" b="1" dirty="0">
                <a:solidFill>
                  <a:schemeClr val="accent4"/>
                </a:solidFill>
              </a:rPr>
              <a:t> </a:t>
            </a:r>
            <a:r>
              <a:rPr lang="en-GB" sz="2800" b="1" dirty="0" err="1">
                <a:solidFill>
                  <a:schemeClr val="accent4"/>
                </a:solidFill>
              </a:rPr>
              <a:t>Didattici</a:t>
            </a:r>
            <a:endParaRPr lang="en-GB" sz="2800" b="1" dirty="0">
              <a:solidFill>
                <a:schemeClr val="accent4"/>
              </a:solidFill>
            </a:endParaRPr>
          </a:p>
          <a:p>
            <a:r>
              <a:rPr lang="en-GB" sz="2800" dirty="0"/>
              <a:t>I </a:t>
            </a:r>
            <a:r>
              <a:rPr lang="en-GB" sz="2800" dirty="0" err="1"/>
              <a:t>partecipanti</a:t>
            </a:r>
            <a:r>
              <a:rPr lang="en-GB" sz="2800" dirty="0"/>
              <a:t> </a:t>
            </a:r>
            <a:r>
              <a:rPr lang="en-GB" sz="2800" dirty="0" err="1"/>
              <a:t>sapranno</a:t>
            </a:r>
            <a:r>
              <a:rPr lang="en-GB" sz="2800" dirty="0"/>
              <a:t> :</a:t>
            </a:r>
          </a:p>
          <a:p>
            <a:endParaRPr lang="en-GB" sz="2800" dirty="0"/>
          </a:p>
          <a:p>
            <a:pPr marL="457200" indent="-457200" algn="l">
              <a:buFont typeface="Arial" panose="020B0604020202020204" pitchFamily="34" charset="0"/>
              <a:buChar char="•"/>
            </a:pPr>
            <a:r>
              <a:rPr lang="en-GB" sz="2800" dirty="0" err="1"/>
              <a:t>Spiegare</a:t>
            </a:r>
            <a:r>
              <a:rPr lang="en-GB" sz="2800" dirty="0"/>
              <a:t> come </a:t>
            </a:r>
            <a:r>
              <a:rPr lang="en-GB" sz="2800" dirty="0" err="1"/>
              <a:t>proteggere</a:t>
            </a:r>
            <a:r>
              <a:rPr lang="en-GB" sz="2800" dirty="0"/>
              <a:t> </a:t>
            </a:r>
            <a:r>
              <a:rPr lang="en-GB" sz="2800" dirty="0" err="1"/>
              <a:t>i</a:t>
            </a:r>
            <a:r>
              <a:rPr lang="en-GB" sz="2800" dirty="0"/>
              <a:t> </a:t>
            </a:r>
            <a:r>
              <a:rPr lang="en-GB" sz="2800" dirty="0" err="1"/>
              <a:t>propri</a:t>
            </a:r>
            <a:r>
              <a:rPr lang="en-GB" sz="2800" dirty="0"/>
              <a:t> </a:t>
            </a:r>
            <a:r>
              <a:rPr lang="en-GB" sz="2800" dirty="0" err="1"/>
              <a:t>soldi</a:t>
            </a:r>
            <a:r>
              <a:rPr lang="en-GB" sz="2800" dirty="0"/>
              <a:t> </a:t>
            </a:r>
            <a:r>
              <a:rPr lang="en-GB" sz="2800" dirty="0" err="1"/>
              <a:t>ed</a:t>
            </a:r>
            <a:r>
              <a:rPr lang="en-GB" sz="2800" dirty="0"/>
              <a:t> </a:t>
            </a:r>
            <a:r>
              <a:rPr lang="en-GB" sz="2800" dirty="0" err="1"/>
              <a:t>evitare</a:t>
            </a:r>
            <a:r>
              <a:rPr lang="en-GB" sz="2800" dirty="0"/>
              <a:t> </a:t>
            </a:r>
            <a:r>
              <a:rPr lang="en-GB" sz="2800" dirty="0" err="1"/>
              <a:t>frodi</a:t>
            </a:r>
            <a:r>
              <a:rPr lang="en-GB" sz="2800" dirty="0"/>
              <a:t> o </a:t>
            </a:r>
            <a:r>
              <a:rPr lang="en-GB" sz="2800" dirty="0" err="1"/>
              <a:t>truffe</a:t>
            </a:r>
            <a:r>
              <a:rPr lang="en-GB" sz="2800" dirty="0"/>
              <a:t> </a:t>
            </a:r>
            <a:r>
              <a:rPr lang="en-GB" sz="2800" dirty="0" err="1"/>
              <a:t>su</a:t>
            </a:r>
            <a:r>
              <a:rPr lang="en-GB" sz="2800" dirty="0"/>
              <a:t> internet e </a:t>
            </a:r>
            <a:r>
              <a:rPr lang="en-GB" sz="2800" dirty="0" err="1"/>
              <a:t>nella</a:t>
            </a:r>
            <a:r>
              <a:rPr lang="en-GB" sz="2800" dirty="0"/>
              <a:t> vita </a:t>
            </a:r>
            <a:r>
              <a:rPr lang="en-GB" sz="2800" dirty="0" err="1"/>
              <a:t>di</a:t>
            </a:r>
            <a:r>
              <a:rPr lang="en-GB" sz="2800" dirty="0"/>
              <a:t> </a:t>
            </a:r>
            <a:r>
              <a:rPr lang="en-GB" sz="2800" dirty="0" err="1"/>
              <a:t>tutti</a:t>
            </a:r>
            <a:r>
              <a:rPr lang="en-GB" sz="2800" dirty="0"/>
              <a:t> </a:t>
            </a:r>
            <a:r>
              <a:rPr lang="en-GB" sz="2800" dirty="0" err="1"/>
              <a:t>i</a:t>
            </a:r>
            <a:r>
              <a:rPr lang="en-GB" sz="2800" dirty="0"/>
              <a:t> </a:t>
            </a:r>
            <a:r>
              <a:rPr lang="en-GB" sz="2800" dirty="0" err="1"/>
              <a:t>giorni</a:t>
            </a:r>
            <a:endParaRPr lang="en-GB" sz="2800" dirty="0"/>
          </a:p>
          <a:p>
            <a:pPr marL="457200" indent="-457200" algn="l">
              <a:buFont typeface="Arial" panose="020B0604020202020204" pitchFamily="34" charset="0"/>
              <a:buChar char="•"/>
            </a:pPr>
            <a:r>
              <a:rPr lang="en-GB" sz="2800" dirty="0" err="1"/>
              <a:t>Indicare</a:t>
            </a:r>
            <a:r>
              <a:rPr lang="en-GB" sz="2800" dirty="0"/>
              <a:t> le </a:t>
            </a:r>
            <a:r>
              <a:rPr lang="en-GB" sz="2800" dirty="0" err="1"/>
              <a:t>fonti</a:t>
            </a:r>
            <a:r>
              <a:rPr lang="en-GB" sz="2800" dirty="0"/>
              <a:t> </a:t>
            </a:r>
            <a:r>
              <a:rPr lang="en-GB" sz="2800" dirty="0" err="1"/>
              <a:t>di</a:t>
            </a:r>
            <a:r>
              <a:rPr lang="en-GB" sz="2800" dirty="0"/>
              <a:t> </a:t>
            </a:r>
            <a:r>
              <a:rPr lang="en-GB" sz="2800" dirty="0" err="1"/>
              <a:t>informazione</a:t>
            </a:r>
            <a:endParaRPr lang="en-GB" sz="2800" dirty="0"/>
          </a:p>
          <a:p>
            <a:pPr marL="457200" indent="-457200" algn="l">
              <a:buFont typeface="Arial" panose="020B0604020202020204" pitchFamily="34" charset="0"/>
              <a:buChar char="•"/>
            </a:pPr>
            <a:r>
              <a:rPr lang="en-GB" sz="2800" dirty="0" err="1"/>
              <a:t>Spiegare</a:t>
            </a:r>
            <a:r>
              <a:rPr lang="en-GB" sz="2800" dirty="0"/>
              <a:t> con </a:t>
            </a:r>
            <a:r>
              <a:rPr lang="en-GB" sz="2800" dirty="0" err="1"/>
              <a:t>sicurezza</a:t>
            </a:r>
            <a:r>
              <a:rPr lang="en-GB" sz="2800" dirty="0"/>
              <a:t> </a:t>
            </a:r>
            <a:r>
              <a:rPr lang="en-GB" sz="2800" dirty="0" err="1"/>
              <a:t>l’impatto</a:t>
            </a:r>
            <a:r>
              <a:rPr lang="en-GB" sz="2800" dirty="0"/>
              <a:t> </a:t>
            </a:r>
            <a:r>
              <a:rPr lang="en-GB" sz="2800" dirty="0" err="1"/>
              <a:t>emotivo</a:t>
            </a:r>
            <a:r>
              <a:rPr lang="en-GB" sz="2800" dirty="0"/>
              <a:t> del </a:t>
            </a:r>
            <a:r>
              <a:rPr lang="en-GB" sz="2800" dirty="0" err="1"/>
              <a:t>denaro</a:t>
            </a:r>
            <a:r>
              <a:rPr lang="en-GB" sz="2800" dirty="0"/>
              <a:t> </a:t>
            </a:r>
            <a:r>
              <a:rPr lang="en-GB" sz="2800" dirty="0" err="1"/>
              <a:t>su</a:t>
            </a:r>
            <a:r>
              <a:rPr lang="en-GB" sz="2800" dirty="0"/>
              <a:t> </a:t>
            </a:r>
            <a:r>
              <a:rPr lang="en-GB" sz="2800" dirty="0" err="1"/>
              <a:t>individui</a:t>
            </a:r>
            <a:r>
              <a:rPr lang="en-GB" sz="2800" dirty="0"/>
              <a:t> o </a:t>
            </a:r>
            <a:r>
              <a:rPr lang="en-GB" sz="2800" dirty="0" err="1"/>
              <a:t>gruppi</a:t>
            </a:r>
            <a:endParaRPr lang="en-GB" sz="2800" dirty="0"/>
          </a:p>
          <a:p>
            <a:pPr marL="457200" indent="-457200" algn="l">
              <a:buFont typeface="Arial" panose="020B0604020202020204" pitchFamily="34" charset="0"/>
              <a:buChar char="•"/>
            </a:pPr>
            <a:r>
              <a:rPr lang="en-GB" sz="2800" dirty="0" err="1"/>
              <a:t>Riconoscere</a:t>
            </a:r>
            <a:r>
              <a:rPr lang="en-GB" sz="2800" dirty="0"/>
              <a:t> </a:t>
            </a:r>
            <a:r>
              <a:rPr lang="en-GB" sz="2800" dirty="0" err="1"/>
              <a:t>che</a:t>
            </a:r>
            <a:r>
              <a:rPr lang="en-GB" sz="2800" dirty="0"/>
              <a:t> le </a:t>
            </a:r>
            <a:r>
              <a:rPr lang="en-GB" sz="2800" dirty="0" err="1"/>
              <a:t>persone</a:t>
            </a:r>
            <a:r>
              <a:rPr lang="en-GB" sz="2800" dirty="0"/>
              <a:t> e le </a:t>
            </a:r>
            <a:r>
              <a:rPr lang="en-GB" sz="2800" dirty="0" err="1"/>
              <a:t>famiglie</a:t>
            </a:r>
            <a:r>
              <a:rPr lang="en-GB" sz="2800" dirty="0"/>
              <a:t> </a:t>
            </a:r>
            <a:r>
              <a:rPr lang="en-GB" sz="2800" dirty="0" err="1"/>
              <a:t>possono</a:t>
            </a:r>
            <a:r>
              <a:rPr lang="en-GB" sz="2800" dirty="0"/>
              <a:t> </a:t>
            </a:r>
            <a:r>
              <a:rPr lang="en-GB" sz="2800" dirty="0" err="1"/>
              <a:t>avere</a:t>
            </a:r>
            <a:r>
              <a:rPr lang="en-GB" sz="2800" dirty="0"/>
              <a:t> </a:t>
            </a:r>
            <a:r>
              <a:rPr lang="en-GB" sz="2800" dirty="0" err="1"/>
              <a:t>differenti</a:t>
            </a:r>
            <a:r>
              <a:rPr lang="en-GB" sz="2800" dirty="0"/>
              <a:t> </a:t>
            </a:r>
            <a:r>
              <a:rPr lang="en-GB" sz="2800" dirty="0" err="1"/>
              <a:t>priorità</a:t>
            </a:r>
            <a:r>
              <a:rPr lang="en-GB" sz="2800" dirty="0"/>
              <a:t> e </a:t>
            </a:r>
            <a:r>
              <a:rPr lang="en-GB" sz="2800" dirty="0" err="1"/>
              <a:t>obiettivi</a:t>
            </a:r>
            <a:r>
              <a:rPr lang="en-GB" sz="2800" dirty="0"/>
              <a:t> a </a:t>
            </a:r>
            <a:r>
              <a:rPr lang="en-GB" sz="2800" dirty="0" err="1"/>
              <a:t>lungo</a:t>
            </a:r>
            <a:r>
              <a:rPr lang="en-GB" sz="2800" dirty="0"/>
              <a:t> </a:t>
            </a:r>
            <a:r>
              <a:rPr lang="en-GB" sz="2800" dirty="0" err="1"/>
              <a:t>termine</a:t>
            </a:r>
            <a:r>
              <a:rPr lang="en-GB" sz="2800" dirty="0"/>
              <a:t> </a:t>
            </a:r>
            <a:r>
              <a:rPr lang="en-GB" sz="2800" dirty="0" err="1"/>
              <a:t>legati</a:t>
            </a:r>
            <a:r>
              <a:rPr lang="en-GB" sz="2800" dirty="0"/>
              <a:t> al </a:t>
            </a:r>
            <a:r>
              <a:rPr lang="en-GB" sz="2800" dirty="0" err="1"/>
              <a:t>denaro</a:t>
            </a:r>
            <a:endParaRPr lang="en-GB" sz="2800" dirty="0"/>
          </a:p>
          <a:p>
            <a:pPr marL="457200" indent="-457200">
              <a:buFont typeface="Arial" panose="020B0604020202020204" pitchFamily="34" charset="0"/>
              <a:buChar char="•"/>
            </a:pPr>
            <a:endParaRPr lang="en-GB" sz="2800" dirty="0"/>
          </a:p>
          <a:p>
            <a:endParaRPr lang="en-GB" sz="2800" dirty="0"/>
          </a:p>
          <a:p>
            <a:endParaRPr lang="en-GB" dirty="0"/>
          </a:p>
        </p:txBody>
      </p:sp>
      <p:sp>
        <p:nvSpPr>
          <p:cNvPr id="3" name="Title 2">
            <a:extLst>
              <a:ext uri="{FF2B5EF4-FFF2-40B4-BE49-F238E27FC236}">
                <a16:creationId xmlns:a16="http://schemas.microsoft.com/office/drawing/2014/main" id="{3262EC70-49FD-4448-BE8F-D8260F15E388}"/>
              </a:ext>
            </a:extLst>
          </p:cNvPr>
          <p:cNvSpPr>
            <a:spLocks noGrp="1"/>
          </p:cNvSpPr>
          <p:nvPr>
            <p:ph type="title"/>
          </p:nvPr>
        </p:nvSpPr>
        <p:spPr/>
        <p:txBody>
          <a:bodyPr>
            <a:normAutofit fontScale="90000"/>
          </a:bodyPr>
          <a:lstStyle/>
          <a:p>
            <a:r>
              <a:rPr lang="en-GB" sz="3200" dirty="0">
                <a:solidFill>
                  <a:schemeClr val="accent4"/>
                </a:solidFill>
              </a:rPr>
              <a:t>Lo </a:t>
            </a:r>
            <a:r>
              <a:rPr lang="en-GB" sz="3200" dirty="0" err="1">
                <a:solidFill>
                  <a:schemeClr val="accent4"/>
                </a:solidFill>
              </a:rPr>
              <a:t>Scopo</a:t>
            </a:r>
            <a:r>
              <a:rPr lang="en-GB" sz="3200" dirty="0">
                <a:solidFill>
                  <a:schemeClr val="accent4"/>
                </a:solidFill>
              </a:rPr>
              <a:t> del modulo 3 è </a:t>
            </a:r>
            <a:r>
              <a:rPr lang="en-GB" sz="3200" dirty="0" err="1">
                <a:solidFill>
                  <a:schemeClr val="accent4"/>
                </a:solidFill>
              </a:rPr>
              <a:t>quello</a:t>
            </a:r>
            <a:r>
              <a:rPr lang="en-GB" sz="3200" dirty="0">
                <a:solidFill>
                  <a:schemeClr val="accent4"/>
                </a:solidFill>
              </a:rPr>
              <a:t> </a:t>
            </a:r>
            <a:r>
              <a:rPr lang="en-GB" sz="3200" dirty="0" err="1">
                <a:solidFill>
                  <a:schemeClr val="accent4"/>
                </a:solidFill>
              </a:rPr>
              <a:t>di</a:t>
            </a:r>
            <a:r>
              <a:rPr lang="en-GB" sz="3200" dirty="0">
                <a:solidFill>
                  <a:schemeClr val="accent4"/>
                </a:solidFill>
              </a:rPr>
              <a:t> </a:t>
            </a:r>
            <a:r>
              <a:rPr lang="en-GB" sz="3200" dirty="0" err="1">
                <a:solidFill>
                  <a:schemeClr val="accent4"/>
                </a:solidFill>
              </a:rPr>
              <a:t>saper</a:t>
            </a:r>
            <a:r>
              <a:rPr lang="en-GB" sz="3200" dirty="0">
                <a:solidFill>
                  <a:schemeClr val="accent4"/>
                </a:solidFill>
              </a:rPr>
              <a:t> </a:t>
            </a:r>
            <a:r>
              <a:rPr lang="en-GB" sz="3200" dirty="0" err="1">
                <a:solidFill>
                  <a:schemeClr val="accent4"/>
                </a:solidFill>
              </a:rPr>
              <a:t>gestire</a:t>
            </a:r>
            <a:r>
              <a:rPr lang="en-GB" sz="3200" dirty="0">
                <a:solidFill>
                  <a:schemeClr val="accent4"/>
                </a:solidFill>
              </a:rPr>
              <a:t> </a:t>
            </a:r>
            <a:r>
              <a:rPr lang="en-GB" sz="3200" dirty="0" err="1">
                <a:solidFill>
                  <a:schemeClr val="accent4"/>
                </a:solidFill>
              </a:rPr>
              <a:t>i</a:t>
            </a:r>
            <a:r>
              <a:rPr lang="en-GB" sz="3200" dirty="0">
                <a:solidFill>
                  <a:schemeClr val="accent4"/>
                </a:solidFill>
              </a:rPr>
              <a:t> </a:t>
            </a:r>
            <a:r>
              <a:rPr lang="en-GB" sz="3200" dirty="0" err="1">
                <a:solidFill>
                  <a:schemeClr val="accent4"/>
                </a:solidFill>
              </a:rPr>
              <a:t>rischi</a:t>
            </a:r>
            <a:r>
              <a:rPr lang="en-GB" sz="3200" dirty="0">
                <a:solidFill>
                  <a:schemeClr val="accent4"/>
                </a:solidFill>
              </a:rPr>
              <a:t> e le </a:t>
            </a:r>
            <a:r>
              <a:rPr lang="en-GB" sz="3200" dirty="0" err="1">
                <a:solidFill>
                  <a:schemeClr val="accent4"/>
                </a:solidFill>
              </a:rPr>
              <a:t>emozioni</a:t>
            </a:r>
            <a:r>
              <a:rPr lang="en-GB" sz="3200" dirty="0">
                <a:solidFill>
                  <a:schemeClr val="accent4"/>
                </a:solidFill>
              </a:rPr>
              <a:t> legate al </a:t>
            </a:r>
            <a:r>
              <a:rPr lang="en-GB" sz="3200" dirty="0" err="1">
                <a:solidFill>
                  <a:schemeClr val="accent4"/>
                </a:solidFill>
              </a:rPr>
              <a:t>denaro</a:t>
            </a:r>
            <a:r>
              <a:rPr lang="en-GB" sz="3200" dirty="0">
                <a:solidFill>
                  <a:schemeClr val="accent4"/>
                </a:solidFill>
              </a:rPr>
              <a:t> </a:t>
            </a:r>
          </a:p>
        </p:txBody>
      </p:sp>
    </p:spTree>
    <p:extLst>
      <p:ext uri="{BB962C8B-B14F-4D97-AF65-F5344CB8AC3E}">
        <p14:creationId xmlns:p14="http://schemas.microsoft.com/office/powerpoint/2010/main" val="414592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err="1"/>
              <a:t>Associa</a:t>
            </a:r>
            <a:r>
              <a:rPr lang="en-US" dirty="0"/>
              <a:t> I </a:t>
            </a:r>
            <a:r>
              <a:rPr lang="en-US" dirty="0" err="1"/>
              <a:t>concetti</a:t>
            </a:r>
            <a:r>
              <a:rPr lang="en-US" dirty="0"/>
              <a:t> </a:t>
            </a:r>
            <a:r>
              <a:rPr lang="en-US" dirty="0" err="1"/>
              <a:t>inerenti</a:t>
            </a:r>
            <a:r>
              <a:rPr lang="en-US" dirty="0"/>
              <a:t> le </a:t>
            </a:r>
            <a:r>
              <a:rPr lang="en-US" dirty="0" err="1"/>
              <a:t>emozioni</a:t>
            </a:r>
            <a:r>
              <a:rPr lang="en-US" dirty="0"/>
              <a:t> </a:t>
            </a:r>
            <a:r>
              <a:rPr lang="en-US" dirty="0" err="1"/>
              <a:t>alle</a:t>
            </a:r>
            <a:r>
              <a:rPr lang="en-US" dirty="0"/>
              <a:t> </a:t>
            </a:r>
            <a:r>
              <a:rPr lang="en-US" dirty="0" err="1"/>
              <a:t>decisioni</a:t>
            </a:r>
            <a:r>
              <a:rPr lang="en-US" dirty="0"/>
              <a:t> in </a:t>
            </a:r>
            <a:r>
              <a:rPr lang="en-US" dirty="0" err="1"/>
              <a:t>materia</a:t>
            </a:r>
            <a:r>
              <a:rPr lang="en-US" dirty="0"/>
              <a:t> </a:t>
            </a:r>
            <a:r>
              <a:rPr lang="en-US" dirty="0" err="1"/>
              <a:t>economica</a:t>
            </a:r>
            <a:r>
              <a:rPr lang="en-US" dirty="0"/>
              <a:t> </a:t>
            </a:r>
          </a:p>
        </p:txBody>
      </p:sp>
      <p:sp>
        <p:nvSpPr>
          <p:cNvPr id="4" name="Text Placeholder 3"/>
          <p:cNvSpPr>
            <a:spLocks noGrp="1"/>
          </p:cNvSpPr>
          <p:nvPr>
            <p:ph type="body" sz="quarter" idx="12"/>
          </p:nvPr>
        </p:nvSpPr>
        <p:spPr/>
        <p:txBody>
          <a:bodyPr/>
          <a:lstStyle/>
          <a:p>
            <a:r>
              <a:rPr lang="en-US" dirty="0" err="1"/>
              <a:t>Emozioni</a:t>
            </a:r>
            <a:r>
              <a:rPr lang="en-US" dirty="0"/>
              <a:t> e </a:t>
            </a:r>
            <a:r>
              <a:rPr lang="en-US" dirty="0" err="1"/>
              <a:t>decisioni</a:t>
            </a:r>
            <a:r>
              <a:rPr lang="en-US" dirty="0"/>
              <a:t> </a:t>
            </a:r>
            <a:r>
              <a:rPr lang="en-US" dirty="0" err="1"/>
              <a:t>finanziarie</a:t>
            </a:r>
            <a:r>
              <a:rPr lang="en-US" dirty="0"/>
              <a:t> </a:t>
            </a:r>
          </a:p>
        </p:txBody>
      </p:sp>
      <p:sp>
        <p:nvSpPr>
          <p:cNvPr id="5" name="Google Shape;176;p12"/>
          <p:cNvSpPr txBox="1">
            <a:spLocks/>
          </p:cNvSpPr>
          <p:nvPr/>
        </p:nvSpPr>
        <p:spPr>
          <a:xfrm>
            <a:off x="6654810" y="1984375"/>
            <a:ext cx="6176655" cy="5224145"/>
          </a:xfrm>
          <a:prstGeom prst="rect">
            <a:avLst/>
          </a:prstGeom>
          <a:noFill/>
          <a:ln>
            <a:noFill/>
          </a:ln>
        </p:spPr>
        <p:txBody>
          <a:bodyPr spcFirstLastPara="1" wrap="square" lIns="72000" tIns="45700" rIns="72000" bIns="45700" anchor="t" anchorCtr="0">
            <a:noAutofit/>
          </a:bodyPr>
          <a:lst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a:lstStyle>
          <a:p>
            <a:pPr marL="342900" indent="-342900" algn="l">
              <a:lnSpc>
                <a:spcPct val="100000"/>
              </a:lnSpc>
              <a:spcBef>
                <a:spcPts val="0"/>
              </a:spcBef>
              <a:buClr>
                <a:schemeClr val="accent4"/>
              </a:buClr>
              <a:buSzPts val="2100"/>
              <a:buFont typeface="Arial"/>
              <a:buChar char="•"/>
            </a:pPr>
            <a:r>
              <a:rPr lang="en-GB" sz="2400" dirty="0">
                <a:solidFill>
                  <a:schemeClr val="dk2"/>
                </a:solidFill>
                <a:latin typeface="Calibri"/>
                <a:ea typeface="Calibri"/>
                <a:cs typeface="Calibri"/>
                <a:sym typeface="Calibri"/>
              </a:rPr>
              <a:t>Se </a:t>
            </a:r>
            <a:r>
              <a:rPr lang="en-GB" sz="2400" dirty="0" err="1">
                <a:solidFill>
                  <a:schemeClr val="dk2"/>
                </a:solidFill>
                <a:latin typeface="Calibri"/>
                <a:ea typeface="Calibri"/>
                <a:cs typeface="Calibri"/>
                <a:sym typeface="Calibri"/>
              </a:rPr>
              <a:t>stai</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provando</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emozioni</a:t>
            </a:r>
            <a:r>
              <a:rPr lang="en-GB" sz="2400" dirty="0">
                <a:solidFill>
                  <a:schemeClr val="dk2"/>
                </a:solidFill>
                <a:latin typeface="Calibri"/>
                <a:ea typeface="Calibri"/>
                <a:cs typeface="Calibri"/>
                <a:sym typeface="Calibri"/>
              </a:rPr>
              <a:t> negative, </a:t>
            </a:r>
            <a:r>
              <a:rPr lang="en-GB" sz="2400" dirty="0" err="1">
                <a:solidFill>
                  <a:schemeClr val="dk2"/>
                </a:solidFill>
                <a:latin typeface="Calibri"/>
                <a:ea typeface="Calibri"/>
                <a:cs typeface="Calibri"/>
                <a:sym typeface="Calibri"/>
              </a:rPr>
              <a:t>potresti</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cercare</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di</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rifuggerle</a:t>
            </a:r>
            <a:r>
              <a:rPr lang="en-GB" sz="2400" dirty="0">
                <a:solidFill>
                  <a:schemeClr val="dk2"/>
                </a:solidFill>
                <a:latin typeface="Calibri"/>
                <a:ea typeface="Calibri"/>
                <a:cs typeface="Calibri"/>
                <a:sym typeface="Calibri"/>
              </a:rPr>
              <a:t> o </a:t>
            </a:r>
            <a:r>
              <a:rPr lang="en-GB" sz="2400" dirty="0" err="1">
                <a:solidFill>
                  <a:schemeClr val="dk2"/>
                </a:solidFill>
                <a:latin typeface="Calibri"/>
                <a:ea typeface="Calibri"/>
                <a:cs typeface="Calibri"/>
                <a:sym typeface="Calibri"/>
              </a:rPr>
              <a:t>di</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evitare</a:t>
            </a:r>
            <a:r>
              <a:rPr lang="en-GB" sz="2400" dirty="0">
                <a:solidFill>
                  <a:schemeClr val="dk2"/>
                </a:solidFill>
                <a:latin typeface="Calibri"/>
                <a:ea typeface="Calibri"/>
                <a:cs typeface="Calibri"/>
                <a:sym typeface="Calibri"/>
              </a:rPr>
              <a:t> le </a:t>
            </a:r>
            <a:r>
              <a:rPr lang="en-GB" sz="2400" dirty="0" err="1">
                <a:solidFill>
                  <a:schemeClr val="dk2"/>
                </a:solidFill>
                <a:latin typeface="Calibri"/>
                <a:ea typeface="Calibri"/>
                <a:cs typeface="Calibri"/>
                <a:sym typeface="Calibri"/>
              </a:rPr>
              <a:t>questioni</a:t>
            </a:r>
            <a:r>
              <a:rPr lang="en-GB" sz="2400" dirty="0">
                <a:solidFill>
                  <a:schemeClr val="dk2"/>
                </a:solidFill>
                <a:latin typeface="Calibri"/>
                <a:ea typeface="Calibri"/>
                <a:cs typeface="Calibri"/>
                <a:sym typeface="Calibri"/>
              </a:rPr>
              <a:t> legate al </a:t>
            </a:r>
            <a:r>
              <a:rPr lang="en-GB" sz="2400" dirty="0" err="1">
                <a:solidFill>
                  <a:schemeClr val="dk2"/>
                </a:solidFill>
                <a:latin typeface="Calibri"/>
                <a:ea typeface="Calibri"/>
                <a:cs typeface="Calibri"/>
                <a:sym typeface="Calibri"/>
              </a:rPr>
              <a:t>denaro</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che</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stai</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affrontando</a:t>
            </a:r>
            <a:r>
              <a:rPr lang="en-GB" sz="2400" dirty="0">
                <a:solidFill>
                  <a:schemeClr val="dk2"/>
                </a:solidFill>
                <a:latin typeface="Calibri"/>
                <a:ea typeface="Calibri"/>
                <a:cs typeface="Calibri"/>
                <a:sym typeface="Calibri"/>
              </a:rPr>
              <a:t>. </a:t>
            </a:r>
          </a:p>
          <a:p>
            <a:pPr algn="l">
              <a:lnSpc>
                <a:spcPct val="100000"/>
              </a:lnSpc>
              <a:spcBef>
                <a:spcPts val="0"/>
              </a:spcBef>
              <a:buClr>
                <a:schemeClr val="accent4"/>
              </a:buClr>
              <a:buSzPts val="2100"/>
            </a:pPr>
            <a:endParaRPr lang="en-GB" sz="2400" dirty="0">
              <a:solidFill>
                <a:schemeClr val="dk2"/>
              </a:solidFill>
              <a:latin typeface="Calibri"/>
              <a:ea typeface="Calibri"/>
              <a:cs typeface="Calibri"/>
              <a:sym typeface="Calibri"/>
            </a:endParaRPr>
          </a:p>
          <a:p>
            <a:pPr marL="342900" indent="-342900" algn="l">
              <a:lnSpc>
                <a:spcPct val="100000"/>
              </a:lnSpc>
              <a:spcBef>
                <a:spcPts val="0"/>
              </a:spcBef>
              <a:buClr>
                <a:schemeClr val="accent4"/>
              </a:buClr>
              <a:buSzPts val="2100"/>
              <a:buFont typeface="Arial"/>
              <a:buChar char="•"/>
            </a:pPr>
            <a:r>
              <a:rPr lang="en-GB" sz="2400" dirty="0" err="1">
                <a:solidFill>
                  <a:schemeClr val="dk2"/>
                </a:solidFill>
                <a:latin typeface="Calibri"/>
                <a:ea typeface="Calibri"/>
                <a:cs typeface="Calibri"/>
                <a:sym typeface="Calibri"/>
              </a:rPr>
              <a:t>Sebbene</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ti</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possa</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sentire</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sollevato</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nell’immediato</a:t>
            </a:r>
            <a:r>
              <a:rPr lang="en-GB" sz="2400" dirty="0">
                <a:solidFill>
                  <a:schemeClr val="dk2"/>
                </a:solidFill>
                <a:latin typeface="Calibri"/>
                <a:ea typeface="Calibri"/>
                <a:cs typeface="Calibri"/>
                <a:sym typeface="Calibri"/>
              </a:rPr>
              <a:t> per </a:t>
            </a:r>
            <a:r>
              <a:rPr lang="en-GB" sz="2400" dirty="0" err="1">
                <a:solidFill>
                  <a:schemeClr val="dk2"/>
                </a:solidFill>
                <a:latin typeface="Calibri"/>
                <a:ea typeface="Calibri"/>
                <a:cs typeface="Calibri"/>
                <a:sym typeface="Calibri"/>
              </a:rPr>
              <a:t>il</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fatto</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di</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rimandare</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il</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pagamento</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delle</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bollette</a:t>
            </a:r>
            <a:r>
              <a:rPr lang="en-GB" sz="2400" dirty="0">
                <a:solidFill>
                  <a:schemeClr val="dk2"/>
                </a:solidFill>
                <a:latin typeface="Calibri"/>
                <a:ea typeface="Calibri"/>
                <a:cs typeface="Calibri"/>
                <a:sym typeface="Calibri"/>
              </a:rPr>
              <a:t>, a </a:t>
            </a:r>
            <a:r>
              <a:rPr lang="en-GB" sz="2400" dirty="0" err="1">
                <a:solidFill>
                  <a:schemeClr val="dk2"/>
                </a:solidFill>
                <a:latin typeface="Calibri"/>
                <a:ea typeface="Calibri"/>
                <a:cs typeface="Calibri"/>
                <a:sym typeface="Calibri"/>
              </a:rPr>
              <a:t>lungo</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termine</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esse</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aumenteranno</a:t>
            </a:r>
            <a:r>
              <a:rPr lang="en-GB" sz="2400" dirty="0">
                <a:solidFill>
                  <a:schemeClr val="dk2"/>
                </a:solidFill>
                <a:latin typeface="Calibri"/>
                <a:ea typeface="Calibri"/>
                <a:cs typeface="Calibri"/>
                <a:sym typeface="Calibri"/>
              </a:rPr>
              <a:t>. </a:t>
            </a:r>
          </a:p>
          <a:p>
            <a:pPr algn="l">
              <a:lnSpc>
                <a:spcPct val="100000"/>
              </a:lnSpc>
              <a:spcBef>
                <a:spcPts val="0"/>
              </a:spcBef>
              <a:buClr>
                <a:schemeClr val="accent4"/>
              </a:buClr>
              <a:buSzPts val="2100"/>
            </a:pPr>
            <a:endParaRPr lang="en-GB" sz="2400" dirty="0">
              <a:solidFill>
                <a:schemeClr val="dk2"/>
              </a:solidFill>
              <a:latin typeface="Calibri"/>
              <a:ea typeface="Calibri"/>
              <a:cs typeface="Calibri"/>
              <a:sym typeface="Calibri"/>
            </a:endParaRPr>
          </a:p>
          <a:p>
            <a:pPr marL="342900" indent="-342900" algn="l">
              <a:lnSpc>
                <a:spcPct val="100000"/>
              </a:lnSpc>
              <a:spcBef>
                <a:spcPts val="0"/>
              </a:spcBef>
              <a:buClr>
                <a:schemeClr val="accent4"/>
              </a:buClr>
              <a:buSzPts val="2100"/>
              <a:buFont typeface="Arial"/>
              <a:buChar char="•"/>
            </a:pPr>
            <a:r>
              <a:rPr lang="en-GB" sz="2400" dirty="0">
                <a:solidFill>
                  <a:schemeClr val="dk2"/>
                </a:solidFill>
                <a:latin typeface="Calibri"/>
                <a:ea typeface="Calibri"/>
                <a:cs typeface="Calibri"/>
                <a:sym typeface="Calibri"/>
              </a:rPr>
              <a:t>Tale </a:t>
            </a:r>
            <a:r>
              <a:rPr lang="en-GB" sz="2400" dirty="0" err="1">
                <a:solidFill>
                  <a:schemeClr val="dk2"/>
                </a:solidFill>
                <a:latin typeface="Calibri"/>
                <a:ea typeface="Calibri"/>
                <a:cs typeface="Calibri"/>
                <a:sym typeface="Calibri"/>
              </a:rPr>
              <a:t>processo</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conosciuto</a:t>
            </a:r>
            <a:r>
              <a:rPr lang="en-GB" sz="2400" dirty="0">
                <a:solidFill>
                  <a:schemeClr val="dk2"/>
                </a:solidFill>
                <a:latin typeface="Calibri"/>
                <a:ea typeface="Calibri"/>
                <a:cs typeface="Calibri"/>
                <a:sym typeface="Calibri"/>
              </a:rPr>
              <a:t> come </a:t>
            </a:r>
            <a:r>
              <a:rPr lang="en-GB" sz="2400" dirty="0" err="1">
                <a:solidFill>
                  <a:schemeClr val="dk2"/>
                </a:solidFill>
                <a:latin typeface="Calibri"/>
                <a:ea typeface="Calibri"/>
                <a:cs typeface="Calibri"/>
                <a:sym typeface="Calibri"/>
              </a:rPr>
              <a:t>Ciclo</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di</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Evitamento</a:t>
            </a:r>
            <a:r>
              <a:rPr lang="en-GB" sz="2400" dirty="0">
                <a:solidFill>
                  <a:schemeClr val="dk2"/>
                </a:solidFill>
                <a:latin typeface="Calibri"/>
                <a:ea typeface="Calibri"/>
                <a:cs typeface="Calibri"/>
                <a:sym typeface="Calibri"/>
              </a:rPr>
              <a:t>, a </a:t>
            </a:r>
            <a:r>
              <a:rPr lang="en-GB" sz="2400" dirty="0" err="1">
                <a:solidFill>
                  <a:schemeClr val="dk2"/>
                </a:solidFill>
                <a:latin typeface="Calibri"/>
                <a:ea typeface="Calibri"/>
                <a:cs typeface="Calibri"/>
                <a:sym typeface="Calibri"/>
              </a:rPr>
              <a:t>lungo</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termine</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può</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portare</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all’ansia</a:t>
            </a:r>
            <a:r>
              <a:rPr lang="en-GB" sz="2400" dirty="0">
                <a:solidFill>
                  <a:schemeClr val="dk2"/>
                </a:solidFill>
                <a:latin typeface="Calibri"/>
                <a:ea typeface="Calibri"/>
                <a:cs typeface="Calibri"/>
                <a:sym typeface="Calibri"/>
              </a:rPr>
              <a:t> e ad </a:t>
            </a:r>
            <a:r>
              <a:rPr lang="en-GB" sz="2400" dirty="0" err="1">
                <a:solidFill>
                  <a:schemeClr val="dk2"/>
                </a:solidFill>
                <a:latin typeface="Calibri"/>
                <a:ea typeface="Calibri"/>
                <a:cs typeface="Calibri"/>
                <a:sym typeface="Calibri"/>
              </a:rPr>
              <a:t>ulteriori</a:t>
            </a:r>
            <a:r>
              <a:rPr lang="en-GB" sz="2400" dirty="0">
                <a:solidFill>
                  <a:schemeClr val="dk2"/>
                </a:solidFill>
                <a:latin typeface="Calibri"/>
                <a:ea typeface="Calibri"/>
                <a:cs typeface="Calibri"/>
                <a:sym typeface="Calibri"/>
              </a:rPr>
              <a:t> </a:t>
            </a:r>
            <a:r>
              <a:rPr lang="en-GB" sz="2400" dirty="0" err="1">
                <a:solidFill>
                  <a:schemeClr val="dk2"/>
                </a:solidFill>
                <a:latin typeface="Calibri"/>
                <a:ea typeface="Calibri"/>
                <a:cs typeface="Calibri"/>
                <a:sym typeface="Calibri"/>
              </a:rPr>
              <a:t>debiti</a:t>
            </a:r>
            <a:r>
              <a:rPr lang="en-GB" sz="2400" dirty="0">
                <a:solidFill>
                  <a:schemeClr val="dk2"/>
                </a:solidFill>
                <a:latin typeface="Calibri"/>
                <a:ea typeface="Calibri"/>
                <a:cs typeface="Calibri"/>
                <a:sym typeface="Calibri"/>
              </a:rPr>
              <a:t>. </a:t>
            </a:r>
            <a:r>
              <a:rPr lang="en-GB" sz="2800" dirty="0"/>
              <a:t>can </a:t>
            </a:r>
            <a:r>
              <a:rPr lang="en-GB" sz="2400" dirty="0"/>
              <a:t>be easy to run away from them, or avoid the challenges that you are having with regards to money. </a:t>
            </a:r>
          </a:p>
          <a:p>
            <a:pPr marL="342900" indent="-342900">
              <a:lnSpc>
                <a:spcPct val="100000"/>
              </a:lnSpc>
              <a:spcBef>
                <a:spcPts val="600"/>
              </a:spcBef>
              <a:buSzPts val="2100"/>
              <a:buFont typeface="Arial"/>
              <a:buChar char="•"/>
            </a:pPr>
            <a:r>
              <a:rPr lang="en-GB" sz="2400" dirty="0"/>
              <a:t>Although you may have a sense of relief in the short-term from not paying your bills, over the long-term, your bills will increase. </a:t>
            </a:r>
          </a:p>
          <a:p>
            <a:pPr marL="342900" indent="-342900">
              <a:lnSpc>
                <a:spcPct val="100000"/>
              </a:lnSpc>
              <a:spcBef>
                <a:spcPts val="600"/>
              </a:spcBef>
              <a:buSzPts val="2100"/>
              <a:buFont typeface="Arial"/>
              <a:buChar char="•"/>
            </a:pPr>
            <a:r>
              <a:rPr lang="en-GB" sz="2400" dirty="0"/>
              <a:t>This process, known as the </a:t>
            </a:r>
            <a:r>
              <a:rPr lang="en-GB" sz="2400" b="1" u="sng" dirty="0"/>
              <a:t>Avoidance Cycle</a:t>
            </a:r>
            <a:r>
              <a:rPr lang="en-GB" sz="2400" dirty="0"/>
              <a:t>, can result in anxiety and more debt in the long term.  </a:t>
            </a:r>
          </a:p>
          <a:p>
            <a:pPr marL="342900" indent="-203962">
              <a:lnSpc>
                <a:spcPct val="100000"/>
              </a:lnSpc>
              <a:spcBef>
                <a:spcPts val="600"/>
              </a:spcBef>
              <a:buSzPts val="2188"/>
              <a:buFont typeface="Arial"/>
              <a:buNone/>
            </a:pPr>
            <a:endParaRPr lang="en-GB" sz="2400" dirty="0"/>
          </a:p>
          <a:p>
            <a:pPr>
              <a:lnSpc>
                <a:spcPct val="100000"/>
              </a:lnSpc>
              <a:spcBef>
                <a:spcPts val="600"/>
              </a:spcBef>
              <a:buClr>
                <a:schemeClr val="accent4"/>
              </a:buClr>
              <a:buSzPts val="2188"/>
            </a:pPr>
            <a:endParaRPr lang="en-GB" sz="2400" dirty="0">
              <a:highlight>
                <a:srgbClr val="FFFF00"/>
              </a:highlight>
            </a:endParaRPr>
          </a:p>
        </p:txBody>
      </p:sp>
      <p:grpSp>
        <p:nvGrpSpPr>
          <p:cNvPr id="6" name="Google Shape;181;p12"/>
          <p:cNvGrpSpPr/>
          <p:nvPr/>
        </p:nvGrpSpPr>
        <p:grpSpPr>
          <a:xfrm>
            <a:off x="250723" y="1971838"/>
            <a:ext cx="5869858" cy="5533862"/>
            <a:chOff x="1580" y="480585"/>
            <a:chExt cx="4412967" cy="4147582"/>
          </a:xfrm>
        </p:grpSpPr>
        <p:sp>
          <p:nvSpPr>
            <p:cNvPr id="7" name="Google Shape;182;p12"/>
            <p:cNvSpPr/>
            <p:nvPr/>
          </p:nvSpPr>
          <p:spPr>
            <a:xfrm>
              <a:off x="134272" y="480585"/>
              <a:ext cx="4147582" cy="4147582"/>
            </a:xfrm>
            <a:custGeom>
              <a:avLst/>
              <a:gdLst/>
              <a:ahLst/>
              <a:cxnLst/>
              <a:rect l="l" t="t" r="r" b="b"/>
              <a:pathLst>
                <a:path w="120000" h="120000" extrusionOk="0">
                  <a:moveTo>
                    <a:pt x="74268" y="5236"/>
                  </a:moveTo>
                  <a:cubicBezTo>
                    <a:pt x="100330" y="12026"/>
                    <a:pt x="117996" y="36242"/>
                    <a:pt x="116505" y="63132"/>
                  </a:cubicBezTo>
                  <a:cubicBezTo>
                    <a:pt x="115015" y="90022"/>
                    <a:pt x="94781" y="112137"/>
                    <a:pt x="68129" y="116005"/>
                  </a:cubicBezTo>
                  <a:cubicBezTo>
                    <a:pt x="41476" y="119873"/>
                    <a:pt x="15790" y="104424"/>
                    <a:pt x="6717" y="79067"/>
                  </a:cubicBezTo>
                  <a:cubicBezTo>
                    <a:pt x="-2357" y="53710"/>
                    <a:pt x="7696" y="25471"/>
                    <a:pt x="30752" y="11552"/>
                  </a:cubicBezTo>
                  <a:lnTo>
                    <a:pt x="29252" y="8506"/>
                  </a:lnTo>
                  <a:lnTo>
                    <a:pt x="36410" y="12062"/>
                  </a:lnTo>
                  <a:lnTo>
                    <a:pt x="35056" y="20300"/>
                  </a:lnTo>
                  <a:lnTo>
                    <a:pt x="33558" y="17254"/>
                  </a:lnTo>
                  <a:lnTo>
                    <a:pt x="33558" y="17254"/>
                  </a:lnTo>
                  <a:cubicBezTo>
                    <a:pt x="13259" y="29811"/>
                    <a:pt x="4591" y="54912"/>
                    <a:pt x="12815" y="77319"/>
                  </a:cubicBezTo>
                  <a:cubicBezTo>
                    <a:pt x="21039" y="99726"/>
                    <a:pt x="43887" y="113258"/>
                    <a:pt x="67489" y="109702"/>
                  </a:cubicBezTo>
                  <a:cubicBezTo>
                    <a:pt x="91091" y="106146"/>
                    <a:pt x="108937" y="86481"/>
                    <a:pt x="110194" y="62646"/>
                  </a:cubicBezTo>
                  <a:cubicBezTo>
                    <a:pt x="111450" y="38810"/>
                    <a:pt x="95770" y="17378"/>
                    <a:pt x="72673" y="11361"/>
                  </a:cubicBezTo>
                  <a:close/>
                </a:path>
              </a:pathLst>
            </a:custGeom>
            <a:solidFill>
              <a:srgbClr val="CDC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3;p12"/>
            <p:cNvSpPr/>
            <p:nvPr/>
          </p:nvSpPr>
          <p:spPr>
            <a:xfrm>
              <a:off x="1458745" y="487334"/>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4;p12"/>
            <p:cNvSpPr txBox="1"/>
            <p:nvPr/>
          </p:nvSpPr>
          <p:spPr>
            <a:xfrm>
              <a:off x="1495324" y="523913"/>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dirty="0">
                  <a:solidFill>
                    <a:schemeClr val="lt1"/>
                  </a:solidFill>
                  <a:latin typeface="Calibri"/>
                  <a:ea typeface="Calibri"/>
                  <a:cs typeface="Calibri"/>
                  <a:sym typeface="Calibri"/>
                </a:rPr>
                <a:t>A</a:t>
              </a:r>
              <a:r>
                <a:rPr lang="en-IE" sz="1800" b="0" i="0" u="none" strike="noStrike" cap="none" dirty="0">
                  <a:solidFill>
                    <a:schemeClr val="lt1"/>
                  </a:solidFill>
                  <a:latin typeface="Calibri"/>
                  <a:ea typeface="Calibri"/>
                  <a:cs typeface="Calibri"/>
                  <a:sym typeface="Calibri"/>
                </a:rPr>
                <a:t>rriva la </a:t>
              </a:r>
              <a:r>
                <a:rPr lang="en-IE" sz="1800" b="0" i="0" u="none" strike="noStrike" cap="none" dirty="0" err="1">
                  <a:solidFill>
                    <a:schemeClr val="lt1"/>
                  </a:solidFill>
                  <a:latin typeface="Calibri"/>
                  <a:ea typeface="Calibri"/>
                  <a:cs typeface="Calibri"/>
                  <a:sym typeface="Calibri"/>
                </a:rPr>
                <a:t>bolletta</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dell’elettricità</a:t>
              </a:r>
              <a:r>
                <a:rPr lang="en-IE" sz="1800" b="0" i="0" u="none" strike="noStrike" cap="none" dirty="0">
                  <a:solidFill>
                    <a:schemeClr val="lt1"/>
                  </a:solidFill>
                  <a:latin typeface="Calibri"/>
                  <a:ea typeface="Calibri"/>
                  <a:cs typeface="Calibri"/>
                  <a:sym typeface="Calibri"/>
                </a:rPr>
                <a:t> </a:t>
              </a:r>
              <a:endParaRPr sz="3200" dirty="0"/>
            </a:p>
          </p:txBody>
        </p:sp>
        <p:sp>
          <p:nvSpPr>
            <p:cNvPr id="10" name="Google Shape;185;p12"/>
            <p:cNvSpPr/>
            <p:nvPr/>
          </p:nvSpPr>
          <p:spPr>
            <a:xfrm>
              <a:off x="2915910" y="1328629"/>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6;p12"/>
            <p:cNvSpPr txBox="1"/>
            <p:nvPr/>
          </p:nvSpPr>
          <p:spPr>
            <a:xfrm>
              <a:off x="2952489" y="1365208"/>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b="0" i="0" u="none" strike="noStrike" cap="none" dirty="0" err="1">
                  <a:solidFill>
                    <a:schemeClr val="lt1"/>
                  </a:solidFill>
                  <a:latin typeface="Calibri"/>
                  <a:ea typeface="Calibri"/>
                  <a:cs typeface="Calibri"/>
                  <a:sym typeface="Calibri"/>
                </a:rPr>
                <a:t>Sei</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preoccupato</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perché</a:t>
              </a:r>
              <a:r>
                <a:rPr lang="en-IE" sz="1800" b="0" i="0" u="none" strike="noStrike" cap="none" dirty="0">
                  <a:solidFill>
                    <a:schemeClr val="lt1"/>
                  </a:solidFill>
                  <a:latin typeface="Calibri"/>
                  <a:ea typeface="Calibri"/>
                  <a:cs typeface="Calibri"/>
                  <a:sym typeface="Calibri"/>
                </a:rPr>
                <a:t> non </a:t>
              </a:r>
              <a:r>
                <a:rPr lang="en-IE" sz="1800" b="0" i="0" u="none" strike="noStrike" cap="none" dirty="0" err="1">
                  <a:solidFill>
                    <a:schemeClr val="lt1"/>
                  </a:solidFill>
                  <a:latin typeface="Calibri"/>
                  <a:ea typeface="Calibri"/>
                  <a:cs typeface="Calibri"/>
                  <a:sym typeface="Calibri"/>
                </a:rPr>
                <a:t>sai</a:t>
              </a:r>
              <a:r>
                <a:rPr lang="en-IE" sz="1800" b="0" i="0" u="none" strike="noStrike" cap="none" dirty="0">
                  <a:solidFill>
                    <a:schemeClr val="lt1"/>
                  </a:solidFill>
                  <a:latin typeface="Calibri"/>
                  <a:ea typeface="Calibri"/>
                  <a:cs typeface="Calibri"/>
                  <a:sym typeface="Calibri"/>
                </a:rPr>
                <a:t> come </a:t>
              </a:r>
              <a:r>
                <a:rPr lang="en-IE" sz="1800" b="0" i="0" u="none" strike="noStrike" cap="none" dirty="0" err="1">
                  <a:solidFill>
                    <a:schemeClr val="lt1"/>
                  </a:solidFill>
                  <a:latin typeface="Calibri"/>
                  <a:ea typeface="Calibri"/>
                  <a:cs typeface="Calibri"/>
                  <a:sym typeface="Calibri"/>
                </a:rPr>
                <a:t>pagarla</a:t>
              </a:r>
              <a:r>
                <a:rPr lang="en-IE" sz="1800" b="0" i="0" u="none" strike="noStrike" cap="none" dirty="0">
                  <a:solidFill>
                    <a:schemeClr val="lt1"/>
                  </a:solidFill>
                  <a:latin typeface="Calibri"/>
                  <a:ea typeface="Calibri"/>
                  <a:cs typeface="Calibri"/>
                  <a:sym typeface="Calibri"/>
                </a:rPr>
                <a:t> </a:t>
              </a:r>
              <a:endParaRPr sz="3200" dirty="0"/>
            </a:p>
          </p:txBody>
        </p:sp>
        <p:sp>
          <p:nvSpPr>
            <p:cNvPr id="12" name="Google Shape;187;p12"/>
            <p:cNvSpPr/>
            <p:nvPr/>
          </p:nvSpPr>
          <p:spPr>
            <a:xfrm>
              <a:off x="2915910" y="3011218"/>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8;p12"/>
            <p:cNvSpPr txBox="1"/>
            <p:nvPr/>
          </p:nvSpPr>
          <p:spPr>
            <a:xfrm>
              <a:off x="2952489" y="2966230"/>
              <a:ext cx="1425479" cy="75772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dirty="0" err="1">
                  <a:solidFill>
                    <a:schemeClr val="lt1"/>
                  </a:solidFill>
                  <a:latin typeface="Calibri"/>
                  <a:ea typeface="Calibri"/>
                  <a:cs typeface="Calibri"/>
                  <a:sym typeface="Calibri"/>
                </a:rPr>
                <a:t>E</a:t>
              </a:r>
              <a:r>
                <a:rPr lang="en-IE" sz="1800" b="0" i="0" u="none" strike="noStrike" cap="none" dirty="0" err="1">
                  <a:solidFill>
                    <a:schemeClr val="lt1"/>
                  </a:solidFill>
                  <a:latin typeface="Calibri"/>
                  <a:ea typeface="Calibri"/>
                  <a:cs typeface="Calibri"/>
                  <a:sym typeface="Calibri"/>
                </a:rPr>
                <a:t>viti</a:t>
              </a:r>
              <a:r>
                <a:rPr lang="en-IE" sz="1800" b="0" i="0" u="none" strike="noStrike" cap="none" dirty="0">
                  <a:solidFill>
                    <a:schemeClr val="lt1"/>
                  </a:solidFill>
                  <a:latin typeface="Calibri"/>
                  <a:ea typeface="Calibri"/>
                  <a:cs typeface="Calibri"/>
                  <a:sym typeface="Calibri"/>
                </a:rPr>
                <a:t> la </a:t>
              </a:r>
              <a:r>
                <a:rPr lang="en-IE" sz="1800" b="0" i="0" u="none" strike="noStrike" cap="none" dirty="0" err="1">
                  <a:solidFill>
                    <a:schemeClr val="lt1"/>
                  </a:solidFill>
                  <a:latin typeface="Calibri"/>
                  <a:ea typeface="Calibri"/>
                  <a:cs typeface="Calibri"/>
                  <a:sym typeface="Calibri"/>
                </a:rPr>
                <a:t>bolletta</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nascondendola</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nella</a:t>
              </a:r>
              <a:r>
                <a:rPr lang="en-IE" sz="1800" b="0" i="0" u="none" strike="noStrike" cap="none" dirty="0">
                  <a:solidFill>
                    <a:schemeClr val="lt1"/>
                  </a:solidFill>
                  <a:latin typeface="Calibri"/>
                  <a:ea typeface="Calibri"/>
                  <a:cs typeface="Calibri"/>
                  <a:sym typeface="Calibri"/>
                </a:rPr>
                <a:t> credenza </a:t>
              </a:r>
              <a:r>
                <a:rPr lang="en-IE" sz="1800" b="0" i="0" u="none" strike="noStrike" cap="none" dirty="0" err="1">
                  <a:solidFill>
                    <a:schemeClr val="lt1"/>
                  </a:solidFill>
                  <a:latin typeface="Calibri"/>
                  <a:ea typeface="Calibri"/>
                  <a:cs typeface="Calibri"/>
                  <a:sym typeface="Calibri"/>
                </a:rPr>
                <a:t>della</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tua</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cucina</a:t>
              </a:r>
              <a:r>
                <a:rPr lang="en-IE" sz="1800" b="0" i="0" u="none" strike="noStrike" cap="none" dirty="0">
                  <a:solidFill>
                    <a:schemeClr val="lt1"/>
                  </a:solidFill>
                  <a:latin typeface="Calibri"/>
                  <a:ea typeface="Calibri"/>
                  <a:cs typeface="Calibri"/>
                  <a:sym typeface="Calibri"/>
                </a:rPr>
                <a:t>. </a:t>
              </a:r>
              <a:endParaRPr sz="3200" dirty="0"/>
            </a:p>
          </p:txBody>
        </p:sp>
        <p:sp>
          <p:nvSpPr>
            <p:cNvPr id="14" name="Google Shape;189;p12"/>
            <p:cNvSpPr/>
            <p:nvPr/>
          </p:nvSpPr>
          <p:spPr>
            <a:xfrm>
              <a:off x="1458745" y="3852513"/>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0;p12"/>
            <p:cNvSpPr txBox="1"/>
            <p:nvPr/>
          </p:nvSpPr>
          <p:spPr>
            <a:xfrm>
              <a:off x="1495324" y="3889092"/>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b="0" i="0" u="none" strike="noStrike" cap="none" dirty="0">
                  <a:solidFill>
                    <a:schemeClr val="lt1"/>
                  </a:solidFill>
                  <a:latin typeface="Calibri"/>
                  <a:ea typeface="Calibri"/>
                  <a:cs typeface="Calibri"/>
                  <a:sym typeface="Calibri"/>
                </a:rPr>
                <a:t>La </a:t>
              </a:r>
              <a:r>
                <a:rPr lang="en-IE" sz="1800" b="0" i="0" u="none" strike="noStrike" cap="none" dirty="0" err="1">
                  <a:solidFill>
                    <a:schemeClr val="lt1"/>
                  </a:solidFill>
                  <a:latin typeface="Calibri"/>
                  <a:ea typeface="Calibri"/>
                  <a:cs typeface="Calibri"/>
                  <a:sym typeface="Calibri"/>
                </a:rPr>
                <a:t>bolletta</a:t>
              </a:r>
              <a:r>
                <a:rPr lang="en-IE" sz="1800" b="0" i="0" u="none" strike="noStrike" cap="none" dirty="0">
                  <a:solidFill>
                    <a:schemeClr val="lt1"/>
                  </a:solidFill>
                  <a:latin typeface="Calibri"/>
                  <a:ea typeface="Calibri"/>
                  <a:cs typeface="Calibri"/>
                  <a:sym typeface="Calibri"/>
                </a:rPr>
                <a:t> è </a:t>
              </a:r>
              <a:r>
                <a:rPr lang="en-IE" sz="1800" b="0" i="0" u="none" strike="noStrike" cap="none" dirty="0" err="1">
                  <a:solidFill>
                    <a:schemeClr val="lt1"/>
                  </a:solidFill>
                  <a:latin typeface="Calibri"/>
                  <a:ea typeface="Calibri"/>
                  <a:cs typeface="Calibri"/>
                  <a:sym typeface="Calibri"/>
                </a:rPr>
                <a:t>fuori</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dalla</a:t>
              </a:r>
              <a:r>
                <a:rPr lang="en-IE" sz="1800" b="0" i="0" u="none" strike="noStrike" cap="none" dirty="0">
                  <a:solidFill>
                    <a:schemeClr val="lt1"/>
                  </a:solidFill>
                  <a:latin typeface="Calibri"/>
                  <a:ea typeface="Calibri"/>
                  <a:cs typeface="Calibri"/>
                  <a:sym typeface="Calibri"/>
                </a:rPr>
                <a:t> vista e </a:t>
              </a:r>
              <a:r>
                <a:rPr lang="en-IE" sz="1800" b="0" i="0" u="none" strike="noStrike" cap="none" dirty="0" err="1">
                  <a:solidFill>
                    <a:schemeClr val="lt1"/>
                  </a:solidFill>
                  <a:latin typeface="Calibri"/>
                  <a:ea typeface="Calibri"/>
                  <a:cs typeface="Calibri"/>
                  <a:sym typeface="Calibri"/>
                </a:rPr>
                <a:t>dalla</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mente</a:t>
              </a:r>
              <a:r>
                <a:rPr lang="en-IE" sz="1800" b="0" i="0" u="none" strike="noStrike" cap="none" dirty="0">
                  <a:solidFill>
                    <a:schemeClr val="lt1"/>
                  </a:solidFill>
                  <a:latin typeface="Calibri"/>
                  <a:ea typeface="Calibri"/>
                  <a:cs typeface="Calibri"/>
                  <a:sym typeface="Calibri"/>
                </a:rPr>
                <a:t>. </a:t>
              </a:r>
              <a:endParaRPr sz="3200" dirty="0"/>
            </a:p>
          </p:txBody>
        </p:sp>
        <p:sp>
          <p:nvSpPr>
            <p:cNvPr id="16" name="Google Shape;191;p12"/>
            <p:cNvSpPr/>
            <p:nvPr/>
          </p:nvSpPr>
          <p:spPr>
            <a:xfrm>
              <a:off x="1580" y="3011218"/>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2;p12"/>
            <p:cNvSpPr txBox="1"/>
            <p:nvPr/>
          </p:nvSpPr>
          <p:spPr>
            <a:xfrm>
              <a:off x="38159" y="3047797"/>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b="0" i="0" u="none" strike="noStrike" cap="none" dirty="0">
                  <a:solidFill>
                    <a:schemeClr val="lt1"/>
                  </a:solidFill>
                  <a:latin typeface="Calibri"/>
                  <a:ea typeface="Calibri"/>
                  <a:cs typeface="Calibri"/>
                  <a:sym typeface="Calibri"/>
                </a:rPr>
                <a:t>Ti </a:t>
              </a:r>
              <a:r>
                <a:rPr lang="en-IE" sz="1800" b="0" i="0" u="none" strike="noStrike" cap="none" dirty="0" err="1">
                  <a:solidFill>
                    <a:schemeClr val="lt1"/>
                  </a:solidFill>
                  <a:latin typeface="Calibri"/>
                  <a:ea typeface="Calibri"/>
                  <a:cs typeface="Calibri"/>
                  <a:sym typeface="Calibri"/>
                </a:rPr>
                <a:t>rilassi</a:t>
              </a:r>
              <a:r>
                <a:rPr lang="en-IE" sz="1800" b="0" i="0" u="none" strike="noStrike" cap="none" dirty="0">
                  <a:solidFill>
                    <a:schemeClr val="lt1"/>
                  </a:solidFill>
                  <a:latin typeface="Calibri"/>
                  <a:ea typeface="Calibri"/>
                  <a:cs typeface="Calibri"/>
                  <a:sym typeface="Calibri"/>
                </a:rPr>
                <a:t>. </a:t>
              </a:r>
              <a:endParaRPr sz="3200" dirty="0"/>
            </a:p>
          </p:txBody>
        </p:sp>
        <p:sp>
          <p:nvSpPr>
            <p:cNvPr id="18" name="Google Shape;193;p12"/>
            <p:cNvSpPr/>
            <p:nvPr/>
          </p:nvSpPr>
          <p:spPr>
            <a:xfrm>
              <a:off x="1580" y="1328629"/>
              <a:ext cx="1498637" cy="749318"/>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4;p12"/>
            <p:cNvSpPr txBox="1"/>
            <p:nvPr/>
          </p:nvSpPr>
          <p:spPr>
            <a:xfrm>
              <a:off x="38159" y="1365208"/>
              <a:ext cx="1425479" cy="67616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Calibri"/>
                <a:buNone/>
              </a:pPr>
              <a:r>
                <a:rPr lang="en-IE" sz="1800" b="0" i="0" u="none" strike="noStrike" cap="none" dirty="0" err="1">
                  <a:solidFill>
                    <a:schemeClr val="lt1"/>
                  </a:solidFill>
                  <a:latin typeface="Calibri"/>
                  <a:ea typeface="Calibri"/>
                  <a:cs typeface="Calibri"/>
                  <a:sym typeface="Calibri"/>
                </a:rPr>
                <a:t>Nel</a:t>
              </a:r>
              <a:r>
                <a:rPr lang="en-IE" sz="1800" b="0" i="0" u="none" strike="noStrike" cap="none" dirty="0">
                  <a:solidFill>
                    <a:schemeClr val="lt1"/>
                  </a:solidFill>
                  <a:latin typeface="Calibri"/>
                  <a:ea typeface="Calibri"/>
                  <a:cs typeface="Calibri"/>
                  <a:sym typeface="Calibri"/>
                </a:rPr>
                <a:t> giro </a:t>
              </a:r>
              <a:r>
                <a:rPr lang="en-IE" sz="1800" b="0" i="0" u="none" strike="noStrike" cap="none" dirty="0" err="1">
                  <a:solidFill>
                    <a:schemeClr val="lt1"/>
                  </a:solidFill>
                  <a:latin typeface="Calibri"/>
                  <a:ea typeface="Calibri"/>
                  <a:cs typeface="Calibri"/>
                  <a:sym typeface="Calibri"/>
                </a:rPr>
                <a:t>di</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qualche</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settimana</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arriva</a:t>
              </a:r>
              <a:r>
                <a:rPr lang="en-IE" sz="1800" b="0" i="0" u="none" strike="noStrike" cap="none" dirty="0">
                  <a:solidFill>
                    <a:schemeClr val="lt1"/>
                  </a:solidFill>
                  <a:latin typeface="Calibri"/>
                  <a:ea typeface="Calibri"/>
                  <a:cs typeface="Calibri"/>
                  <a:sym typeface="Calibri"/>
                </a:rPr>
                <a:t> la </a:t>
              </a:r>
              <a:r>
                <a:rPr lang="en-IE" sz="1800" b="0" i="0" u="none" strike="noStrike" cap="none" dirty="0" err="1">
                  <a:solidFill>
                    <a:schemeClr val="lt1"/>
                  </a:solidFill>
                  <a:latin typeface="Calibri"/>
                  <a:ea typeface="Calibri"/>
                  <a:cs typeface="Calibri"/>
                  <a:sym typeface="Calibri"/>
                </a:rPr>
                <a:t>bolletta</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successiva</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rendendoti</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ancora</a:t>
              </a:r>
              <a:r>
                <a:rPr lang="en-IE" sz="1800" b="0" i="0" u="none" strike="noStrike" cap="none" dirty="0">
                  <a:solidFill>
                    <a:schemeClr val="lt1"/>
                  </a:solidFill>
                  <a:latin typeface="Calibri"/>
                  <a:ea typeface="Calibri"/>
                  <a:cs typeface="Calibri"/>
                  <a:sym typeface="Calibri"/>
                </a:rPr>
                <a:t> </a:t>
              </a:r>
              <a:r>
                <a:rPr lang="en-IE" sz="1800" b="0" i="0" u="none" strike="noStrike" cap="none" dirty="0" err="1">
                  <a:solidFill>
                    <a:schemeClr val="lt1"/>
                  </a:solidFill>
                  <a:latin typeface="Calibri"/>
                  <a:ea typeface="Calibri"/>
                  <a:cs typeface="Calibri"/>
                  <a:sym typeface="Calibri"/>
                </a:rPr>
                <a:t>più</a:t>
              </a:r>
              <a:r>
                <a:rPr lang="en-IE" sz="1800" b="0" i="0" u="none" strike="noStrike" cap="none" dirty="0">
                  <a:solidFill>
                    <a:schemeClr val="lt1"/>
                  </a:solidFill>
                  <a:latin typeface="Calibri"/>
                  <a:ea typeface="Calibri"/>
                  <a:cs typeface="Calibri"/>
                  <a:sym typeface="Calibri"/>
                </a:rPr>
                <a:t> in </a:t>
              </a:r>
              <a:r>
                <a:rPr lang="en-IE" sz="1800" b="0" i="0" u="none" strike="noStrike" cap="none" dirty="0" err="1">
                  <a:solidFill>
                    <a:schemeClr val="lt1"/>
                  </a:solidFill>
                  <a:latin typeface="Calibri"/>
                  <a:ea typeface="Calibri"/>
                  <a:cs typeface="Calibri"/>
                  <a:sym typeface="Calibri"/>
                </a:rPr>
                <a:t>debito</a:t>
              </a:r>
              <a:r>
                <a:rPr lang="en-IE" sz="1800" b="0" i="0" u="none" strike="noStrike" cap="none" dirty="0">
                  <a:solidFill>
                    <a:schemeClr val="lt1"/>
                  </a:solidFill>
                  <a:latin typeface="Calibri"/>
                  <a:ea typeface="Calibri"/>
                  <a:cs typeface="Calibri"/>
                  <a:sym typeface="Calibri"/>
                </a:rPr>
                <a:t>. </a:t>
              </a:r>
              <a:endParaRPr sz="3200" dirty="0"/>
            </a:p>
          </p:txBody>
        </p:sp>
      </p:grpSp>
    </p:spTree>
    <p:extLst>
      <p:ext uri="{BB962C8B-B14F-4D97-AF65-F5344CB8AC3E}">
        <p14:creationId xmlns:p14="http://schemas.microsoft.com/office/powerpoint/2010/main" val="252492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body" idx="1"/>
          </p:nvPr>
        </p:nvSpPr>
        <p:spPr>
          <a:xfrm>
            <a:off x="6750644" y="1875844"/>
            <a:ext cx="6043763" cy="6194322"/>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SzPts val="2100"/>
            </a:pPr>
            <a:r>
              <a:rPr lang="en-IE" sz="2400" b="1" u="sng" dirty="0" err="1"/>
              <a:t>Attività</a:t>
            </a:r>
            <a:endParaRPr sz="2400" dirty="0"/>
          </a:p>
          <a:p>
            <a:pPr marL="442913" lvl="1" indent="-342900" rtl="0">
              <a:lnSpc>
                <a:spcPct val="100000"/>
              </a:lnSpc>
              <a:spcBef>
                <a:spcPts val="600"/>
              </a:spcBef>
              <a:spcAft>
                <a:spcPts val="0"/>
              </a:spcAft>
              <a:buSzPts val="2100"/>
              <a:buChar char="•"/>
            </a:pPr>
            <a:r>
              <a:rPr lang="en-IE" sz="2400" dirty="0"/>
              <a:t>A </a:t>
            </a:r>
            <a:r>
              <a:rPr lang="en-IE" sz="2400" dirty="0" err="1"/>
              <a:t>coppie</a:t>
            </a:r>
            <a:r>
              <a:rPr lang="en-IE" sz="2400" dirty="0"/>
              <a:t> create </a:t>
            </a:r>
            <a:r>
              <a:rPr lang="en-IE" sz="2400" dirty="0" err="1"/>
              <a:t>il</a:t>
            </a:r>
            <a:r>
              <a:rPr lang="en-IE" sz="2400" dirty="0"/>
              <a:t> </a:t>
            </a:r>
            <a:r>
              <a:rPr lang="en-IE" sz="2400" dirty="0" err="1"/>
              <a:t>vostro</a:t>
            </a:r>
            <a:r>
              <a:rPr lang="en-IE" sz="2400" dirty="0"/>
              <a:t> </a:t>
            </a:r>
            <a:r>
              <a:rPr lang="en-IE" sz="2400" dirty="0" err="1"/>
              <a:t>cerchio</a:t>
            </a:r>
            <a:r>
              <a:rPr lang="en-IE" sz="2400" dirty="0"/>
              <a:t>. </a:t>
            </a:r>
            <a:endParaRPr sz="2400" dirty="0"/>
          </a:p>
          <a:p>
            <a:pPr marL="442913" lvl="1" indent="-342900" rtl="0">
              <a:lnSpc>
                <a:spcPct val="100000"/>
              </a:lnSpc>
              <a:spcBef>
                <a:spcPts val="600"/>
              </a:spcBef>
              <a:spcAft>
                <a:spcPts val="0"/>
              </a:spcAft>
              <a:buSzPts val="2100"/>
              <a:buChar char="•"/>
            </a:pPr>
            <a:r>
              <a:rPr lang="en-IE" sz="2400" dirty="0" err="1"/>
              <a:t>Riporta</a:t>
            </a:r>
            <a:r>
              <a:rPr lang="en-IE" sz="2400" dirty="0"/>
              <a:t> </a:t>
            </a:r>
            <a:r>
              <a:rPr lang="en-IE" sz="2400" dirty="0" err="1"/>
              <a:t>esempi</a:t>
            </a:r>
            <a:r>
              <a:rPr lang="en-IE" sz="2400" dirty="0"/>
              <a:t> </a:t>
            </a:r>
            <a:r>
              <a:rPr lang="en-IE" sz="2400" dirty="0" err="1"/>
              <a:t>di</a:t>
            </a:r>
            <a:r>
              <a:rPr lang="en-IE" sz="2400" dirty="0"/>
              <a:t> </a:t>
            </a:r>
            <a:r>
              <a:rPr lang="en-IE" sz="2400" dirty="0" err="1"/>
              <a:t>qualcosa</a:t>
            </a:r>
            <a:r>
              <a:rPr lang="en-IE" sz="2400" dirty="0"/>
              <a:t> </a:t>
            </a:r>
            <a:r>
              <a:rPr lang="en-IE" sz="2400" dirty="0" err="1"/>
              <a:t>che</a:t>
            </a:r>
            <a:r>
              <a:rPr lang="en-IE" sz="2400" dirty="0"/>
              <a:t> </a:t>
            </a:r>
            <a:r>
              <a:rPr lang="en-IE" sz="2400" dirty="0" err="1"/>
              <a:t>tu</a:t>
            </a:r>
            <a:r>
              <a:rPr lang="en-IE" sz="2400" dirty="0"/>
              <a:t>, o </a:t>
            </a:r>
            <a:r>
              <a:rPr lang="en-IE" sz="2400" dirty="0" err="1"/>
              <a:t>qualcuno</a:t>
            </a:r>
            <a:r>
              <a:rPr lang="en-IE" sz="2400" dirty="0"/>
              <a:t> </a:t>
            </a:r>
            <a:r>
              <a:rPr lang="en-IE" sz="2400" dirty="0" err="1"/>
              <a:t>che</a:t>
            </a:r>
            <a:r>
              <a:rPr lang="en-IE" sz="2400" dirty="0"/>
              <a:t> </a:t>
            </a:r>
            <a:r>
              <a:rPr lang="en-IE" sz="2400" dirty="0" err="1"/>
              <a:t>conosci</a:t>
            </a:r>
            <a:r>
              <a:rPr lang="en-IE" sz="2400" dirty="0"/>
              <a:t>, ha </a:t>
            </a:r>
            <a:r>
              <a:rPr lang="en-IE" sz="2400" dirty="0" err="1"/>
              <a:t>fatto</a:t>
            </a:r>
            <a:r>
              <a:rPr lang="en-IE" sz="2400" dirty="0"/>
              <a:t>. </a:t>
            </a:r>
            <a:endParaRPr sz="2400" dirty="0"/>
          </a:p>
          <a:p>
            <a:pPr marL="442913" lvl="1" indent="-342900" rtl="0">
              <a:lnSpc>
                <a:spcPct val="100000"/>
              </a:lnSpc>
              <a:spcBef>
                <a:spcPts val="600"/>
              </a:spcBef>
              <a:spcAft>
                <a:spcPts val="0"/>
              </a:spcAft>
              <a:buSzPts val="2100"/>
              <a:buChar char="•"/>
            </a:pPr>
            <a:r>
              <a:rPr lang="en-IE" sz="2400" dirty="0" err="1"/>
              <a:t>Discuti</a:t>
            </a:r>
            <a:r>
              <a:rPr lang="en-IE" sz="2400" dirty="0"/>
              <a:t> </a:t>
            </a:r>
            <a:r>
              <a:rPr lang="en-IE" sz="2400" dirty="0" err="1"/>
              <a:t>di</a:t>
            </a:r>
            <a:r>
              <a:rPr lang="en-IE" sz="2400" dirty="0"/>
              <a:t> come </a:t>
            </a:r>
            <a:r>
              <a:rPr lang="en-IE" sz="2400" dirty="0" err="1"/>
              <a:t>tali</a:t>
            </a:r>
            <a:r>
              <a:rPr lang="en-IE" sz="2400" dirty="0"/>
              <a:t> </a:t>
            </a:r>
            <a:r>
              <a:rPr lang="en-IE" sz="2400" dirty="0" err="1"/>
              <a:t>comportamenti</a:t>
            </a:r>
            <a:r>
              <a:rPr lang="en-IE" sz="2400" dirty="0"/>
              <a:t> </a:t>
            </a:r>
            <a:r>
              <a:rPr lang="en-IE" sz="2400" dirty="0" err="1"/>
              <a:t>peggiorano</a:t>
            </a:r>
            <a:r>
              <a:rPr lang="en-IE" sz="2400" dirty="0"/>
              <a:t> le </a:t>
            </a:r>
            <a:r>
              <a:rPr lang="en-IE" sz="2400" dirty="0" err="1"/>
              <a:t>cose</a:t>
            </a:r>
            <a:r>
              <a:rPr lang="en-IE" sz="2400" dirty="0"/>
              <a:t> per </a:t>
            </a:r>
            <a:r>
              <a:rPr lang="en-IE" sz="2400" dirty="0" err="1"/>
              <a:t>l’individuo</a:t>
            </a:r>
            <a:r>
              <a:rPr lang="en-IE" sz="2400" dirty="0"/>
              <a:t> o la </a:t>
            </a:r>
            <a:r>
              <a:rPr lang="en-IE" sz="2400" dirty="0" err="1"/>
              <a:t>famiglia</a:t>
            </a:r>
            <a:r>
              <a:rPr lang="en-IE" sz="2400" dirty="0"/>
              <a:t>. </a:t>
            </a:r>
            <a:endParaRPr sz="2400" dirty="0"/>
          </a:p>
          <a:p>
            <a:pPr marL="442913" lvl="1" indent="-342900" rtl="0">
              <a:lnSpc>
                <a:spcPct val="100000"/>
              </a:lnSpc>
              <a:spcBef>
                <a:spcPts val="600"/>
              </a:spcBef>
              <a:spcAft>
                <a:spcPts val="0"/>
              </a:spcAft>
              <a:buSzPts val="2100"/>
              <a:buChar char="•"/>
            </a:pPr>
            <a:r>
              <a:rPr lang="en-IE" sz="2400" dirty="0" err="1"/>
              <a:t>Quando</a:t>
            </a:r>
            <a:r>
              <a:rPr lang="en-IE" sz="2400" dirty="0"/>
              <a:t> </a:t>
            </a:r>
            <a:r>
              <a:rPr lang="en-IE" sz="2400" dirty="0" err="1"/>
              <a:t>sei</a:t>
            </a:r>
            <a:r>
              <a:rPr lang="en-IE" sz="2400" dirty="0"/>
              <a:t> pronto, </a:t>
            </a:r>
            <a:r>
              <a:rPr lang="en-IE" sz="2400" dirty="0" err="1"/>
              <a:t>condividi</a:t>
            </a:r>
            <a:r>
              <a:rPr lang="en-IE" sz="2400" dirty="0"/>
              <a:t> con </a:t>
            </a:r>
            <a:r>
              <a:rPr lang="en-IE" sz="2400" dirty="0" err="1"/>
              <a:t>il</a:t>
            </a:r>
            <a:r>
              <a:rPr lang="en-IE" sz="2400" dirty="0"/>
              <a:t> </a:t>
            </a:r>
            <a:r>
              <a:rPr lang="en-IE" sz="2400" dirty="0" err="1"/>
              <a:t>resto</a:t>
            </a:r>
            <a:r>
              <a:rPr lang="en-IE" sz="2400" dirty="0"/>
              <a:t> del </a:t>
            </a:r>
            <a:r>
              <a:rPr lang="en-IE" sz="2400" dirty="0" err="1"/>
              <a:t>gruppo</a:t>
            </a:r>
            <a:r>
              <a:rPr lang="en-IE" sz="2400" dirty="0"/>
              <a:t> </a:t>
            </a:r>
            <a:r>
              <a:rPr lang="en-IE" sz="2400" dirty="0" err="1"/>
              <a:t>il</a:t>
            </a:r>
            <a:r>
              <a:rPr lang="en-IE" sz="2400" dirty="0"/>
              <a:t> </a:t>
            </a:r>
            <a:r>
              <a:rPr lang="en-IE" sz="2400" dirty="0" err="1"/>
              <a:t>tuo</a:t>
            </a:r>
            <a:r>
              <a:rPr lang="en-IE" sz="2400" dirty="0"/>
              <a:t> </a:t>
            </a:r>
            <a:r>
              <a:rPr lang="en-IE" sz="2400" dirty="0" err="1"/>
              <a:t>lavoro</a:t>
            </a:r>
            <a:r>
              <a:rPr lang="en-IE" dirty="0"/>
              <a:t>. </a:t>
            </a:r>
          </a:p>
          <a:p>
            <a:pPr marL="442913" lvl="1" indent="-342900" algn="just" rtl="0">
              <a:lnSpc>
                <a:spcPct val="100000"/>
              </a:lnSpc>
              <a:spcBef>
                <a:spcPts val="600"/>
              </a:spcBef>
              <a:spcAft>
                <a:spcPts val="0"/>
              </a:spcAft>
              <a:buSzPts val="2100"/>
              <a:buChar char="•"/>
            </a:pPr>
            <a:endParaRPr dirty="0"/>
          </a:p>
          <a:p>
            <a:pPr marL="0" lvl="0" indent="0" algn="just" rtl="0">
              <a:lnSpc>
                <a:spcPct val="100000"/>
              </a:lnSpc>
              <a:spcBef>
                <a:spcPts val="600"/>
              </a:spcBef>
              <a:spcAft>
                <a:spcPts val="0"/>
              </a:spcAft>
              <a:buClr>
                <a:schemeClr val="accent4"/>
              </a:buClr>
              <a:buSzPts val="2188"/>
              <a:buNone/>
            </a:pPr>
            <a:endParaRPr lang="en-US" dirty="0">
              <a:highlight>
                <a:srgbClr val="FFFF00"/>
              </a:highlight>
            </a:endParaRPr>
          </a:p>
        </p:txBody>
      </p:sp>
      <p:sp>
        <p:nvSpPr>
          <p:cNvPr id="202" name="Google Shape;202;p13"/>
          <p:cNvSpPr txBox="1">
            <a:spLocks noGrp="1"/>
          </p:cNvSpPr>
          <p:nvPr>
            <p:ph type="body" idx="2"/>
          </p:nvPr>
        </p:nvSpPr>
        <p:spPr>
          <a:xfrm>
            <a:off x="222540" y="463092"/>
            <a:ext cx="12331700" cy="1254542"/>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sz="2800" i="0" dirty="0" err="1"/>
              <a:t>Attività</a:t>
            </a:r>
            <a:r>
              <a:rPr lang="en-IE" sz="2800" i="0" dirty="0"/>
              <a:t> M3.6</a:t>
            </a:r>
          </a:p>
          <a:p>
            <a:pPr marL="0" lvl="0" indent="0" algn="l" rtl="0">
              <a:lnSpc>
                <a:spcPct val="90000"/>
              </a:lnSpc>
              <a:spcBef>
                <a:spcPts val="0"/>
              </a:spcBef>
              <a:spcAft>
                <a:spcPts val="0"/>
              </a:spcAft>
              <a:buClr>
                <a:schemeClr val="lt2"/>
              </a:buClr>
              <a:buSzPts val="2400"/>
              <a:buNone/>
            </a:pPr>
            <a:r>
              <a:rPr lang="en-IE" dirty="0" err="1"/>
              <a:t>Ipotizza</a:t>
            </a:r>
            <a:r>
              <a:rPr lang="en-IE" dirty="0"/>
              <a:t> </a:t>
            </a:r>
            <a:r>
              <a:rPr lang="en-IE" dirty="0" err="1"/>
              <a:t>una</a:t>
            </a:r>
            <a:r>
              <a:rPr lang="en-IE" dirty="0"/>
              <a:t> </a:t>
            </a:r>
            <a:r>
              <a:rPr lang="en-IE" dirty="0" err="1"/>
              <a:t>situazione</a:t>
            </a:r>
            <a:r>
              <a:rPr lang="en-IE" dirty="0"/>
              <a:t> </a:t>
            </a:r>
            <a:r>
              <a:rPr lang="en-IE" dirty="0" err="1"/>
              <a:t>che</a:t>
            </a:r>
            <a:r>
              <a:rPr lang="en-IE" dirty="0"/>
              <a:t> </a:t>
            </a:r>
            <a:r>
              <a:rPr lang="en-IE" dirty="0" err="1"/>
              <a:t>coinvolga</a:t>
            </a:r>
            <a:r>
              <a:rPr lang="en-IE" dirty="0"/>
              <a:t> </a:t>
            </a:r>
            <a:r>
              <a:rPr lang="en-IE" dirty="0" err="1"/>
              <a:t>emozioni</a:t>
            </a:r>
            <a:r>
              <a:rPr lang="en-IE" dirty="0"/>
              <a:t> e </a:t>
            </a:r>
            <a:r>
              <a:rPr lang="en-IE" dirty="0" err="1"/>
              <a:t>decisioni</a:t>
            </a:r>
            <a:r>
              <a:rPr lang="en-IE" dirty="0"/>
              <a:t> </a:t>
            </a:r>
            <a:r>
              <a:rPr lang="en-IE" dirty="0" err="1"/>
              <a:t>finanziarie</a:t>
            </a:r>
            <a:r>
              <a:rPr lang="en-IE" dirty="0"/>
              <a:t> come ad </a:t>
            </a:r>
            <a:r>
              <a:rPr lang="en-IE" dirty="0" err="1"/>
              <a:t>esempio</a:t>
            </a:r>
            <a:r>
              <a:rPr lang="en-IE" dirty="0"/>
              <a:t> lo shopping </a:t>
            </a:r>
            <a:r>
              <a:rPr lang="en-IE" dirty="0" err="1"/>
              <a:t>compulsivo</a:t>
            </a:r>
            <a:r>
              <a:rPr lang="en-IE" dirty="0"/>
              <a:t>, </a:t>
            </a:r>
            <a:r>
              <a:rPr lang="en-IE" dirty="0" err="1"/>
              <a:t>il</a:t>
            </a:r>
            <a:r>
              <a:rPr lang="en-IE" dirty="0"/>
              <a:t> </a:t>
            </a:r>
            <a:r>
              <a:rPr lang="en-IE" dirty="0" err="1"/>
              <a:t>gioco</a:t>
            </a:r>
            <a:r>
              <a:rPr lang="en-IE" dirty="0"/>
              <a:t> </a:t>
            </a:r>
            <a:r>
              <a:rPr lang="en-IE" dirty="0" err="1"/>
              <a:t>d’azzardo</a:t>
            </a:r>
            <a:r>
              <a:rPr lang="en-IE" dirty="0"/>
              <a:t> o </a:t>
            </a:r>
            <a:r>
              <a:rPr lang="en-IE" dirty="0" err="1"/>
              <a:t>il</a:t>
            </a:r>
            <a:r>
              <a:rPr lang="en-IE" dirty="0"/>
              <a:t> </a:t>
            </a:r>
            <a:r>
              <a:rPr lang="en-IE" dirty="0" err="1"/>
              <a:t>risparmio</a:t>
            </a:r>
            <a:r>
              <a:rPr lang="en-IE" dirty="0"/>
              <a:t> </a:t>
            </a:r>
            <a:r>
              <a:rPr lang="en-IE" dirty="0" err="1"/>
              <a:t>ossessivo</a:t>
            </a:r>
            <a:endParaRPr dirty="0"/>
          </a:p>
        </p:txBody>
      </p:sp>
      <p:grpSp>
        <p:nvGrpSpPr>
          <p:cNvPr id="205" name="Google Shape;205;p13"/>
          <p:cNvGrpSpPr/>
          <p:nvPr/>
        </p:nvGrpSpPr>
        <p:grpSpPr>
          <a:xfrm>
            <a:off x="0" y="1674992"/>
            <a:ext cx="6533536" cy="5830708"/>
            <a:chOff x="1345" y="640769"/>
            <a:chExt cx="4413437" cy="3902266"/>
          </a:xfrm>
        </p:grpSpPr>
        <p:sp>
          <p:nvSpPr>
            <p:cNvPr id="206" name="Google Shape;206;p13"/>
            <p:cNvSpPr/>
            <p:nvPr/>
          </p:nvSpPr>
          <p:spPr>
            <a:xfrm>
              <a:off x="256930" y="640769"/>
              <a:ext cx="3902266" cy="3902266"/>
            </a:xfrm>
            <a:custGeom>
              <a:avLst/>
              <a:gdLst/>
              <a:ahLst/>
              <a:cxnLst/>
              <a:rect l="l" t="t" r="r" b="b"/>
              <a:pathLst>
                <a:path w="120000" h="120000" extrusionOk="0">
                  <a:moveTo>
                    <a:pt x="71726" y="4814"/>
                  </a:moveTo>
                  <a:lnTo>
                    <a:pt x="71726" y="4814"/>
                  </a:lnTo>
                  <a:cubicBezTo>
                    <a:pt x="98612" y="10527"/>
                    <a:pt x="117468" y="34783"/>
                    <a:pt x="116373" y="62248"/>
                  </a:cubicBezTo>
                  <a:cubicBezTo>
                    <a:pt x="115278" y="89712"/>
                    <a:pt x="94550" y="112390"/>
                    <a:pt x="67295" y="115944"/>
                  </a:cubicBezTo>
                  <a:cubicBezTo>
                    <a:pt x="40039" y="119498"/>
                    <a:pt x="14189" y="102894"/>
                    <a:pt x="6088" y="76628"/>
                  </a:cubicBezTo>
                  <a:cubicBezTo>
                    <a:pt x="-2013" y="50363"/>
                    <a:pt x="9993" y="22082"/>
                    <a:pt x="34515" y="9666"/>
                  </a:cubicBezTo>
                  <a:lnTo>
                    <a:pt x="33198" y="6351"/>
                  </a:lnTo>
                  <a:lnTo>
                    <a:pt x="40397" y="10660"/>
                  </a:lnTo>
                  <a:lnTo>
                    <a:pt x="38299" y="19191"/>
                  </a:lnTo>
                  <a:lnTo>
                    <a:pt x="36983" y="15878"/>
                  </a:lnTo>
                  <a:cubicBezTo>
                    <a:pt x="15537" y="27065"/>
                    <a:pt x="5242" y="52052"/>
                    <a:pt x="12581" y="75100"/>
                  </a:cubicBezTo>
                  <a:cubicBezTo>
                    <a:pt x="19920" y="98148"/>
                    <a:pt x="42769" y="112581"/>
                    <a:pt x="66734" y="109307"/>
                  </a:cubicBezTo>
                  <a:cubicBezTo>
                    <a:pt x="90700" y="106034"/>
                    <a:pt x="108841" y="86003"/>
                    <a:pt x="109731" y="61832"/>
                  </a:cubicBezTo>
                  <a:cubicBezTo>
                    <a:pt x="110622" y="37660"/>
                    <a:pt x="94003" y="16349"/>
                    <a:pt x="70343" y="11321"/>
                  </a:cubicBezTo>
                  <a:close/>
                </a:path>
              </a:pathLst>
            </a:custGeom>
            <a:solidFill>
              <a:srgbClr val="CDCF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1603114" y="711518"/>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txBox="1"/>
            <p:nvPr/>
          </p:nvSpPr>
          <p:spPr>
            <a:xfrm>
              <a:off x="1652229" y="699246"/>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09" name="Google Shape;209;p13"/>
            <p:cNvSpPr/>
            <p:nvPr/>
          </p:nvSpPr>
          <p:spPr>
            <a:xfrm>
              <a:off x="2924733" y="129726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txBox="1"/>
            <p:nvPr/>
          </p:nvSpPr>
          <p:spPr>
            <a:xfrm>
              <a:off x="2953259" y="132578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1" name="Google Shape;211;p13"/>
            <p:cNvSpPr/>
            <p:nvPr/>
          </p:nvSpPr>
          <p:spPr>
            <a:xfrm>
              <a:off x="3246061" y="270509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txBox="1"/>
            <p:nvPr/>
          </p:nvSpPr>
          <p:spPr>
            <a:xfrm>
              <a:off x="3274587" y="273361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3" name="Google Shape;213;p13"/>
            <p:cNvSpPr/>
            <p:nvPr/>
          </p:nvSpPr>
          <p:spPr>
            <a:xfrm>
              <a:off x="2345720" y="3834084"/>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txBox="1"/>
            <p:nvPr/>
          </p:nvSpPr>
          <p:spPr>
            <a:xfrm>
              <a:off x="2374246" y="3862610"/>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5" name="Google Shape;215;p13"/>
            <p:cNvSpPr/>
            <p:nvPr/>
          </p:nvSpPr>
          <p:spPr>
            <a:xfrm>
              <a:off x="901686" y="3834084"/>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txBox="1"/>
            <p:nvPr/>
          </p:nvSpPr>
          <p:spPr>
            <a:xfrm>
              <a:off x="930212" y="3862610"/>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7" name="Google Shape;217;p13"/>
            <p:cNvSpPr/>
            <p:nvPr/>
          </p:nvSpPr>
          <p:spPr>
            <a:xfrm>
              <a:off x="1345" y="270509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txBox="1"/>
            <p:nvPr/>
          </p:nvSpPr>
          <p:spPr>
            <a:xfrm>
              <a:off x="29871" y="273361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sp>
          <p:nvSpPr>
            <p:cNvPr id="219" name="Google Shape;219;p13"/>
            <p:cNvSpPr/>
            <p:nvPr/>
          </p:nvSpPr>
          <p:spPr>
            <a:xfrm>
              <a:off x="322673" y="1297263"/>
              <a:ext cx="1168721" cy="584360"/>
            </a:xfrm>
            <a:prstGeom prst="roundRect">
              <a:avLst>
                <a:gd name="adj" fmla="val 16667"/>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txBox="1"/>
            <p:nvPr/>
          </p:nvSpPr>
          <p:spPr>
            <a:xfrm>
              <a:off x="351199" y="1325789"/>
              <a:ext cx="1111669" cy="52730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alibri"/>
                <a:buNone/>
              </a:pPr>
              <a:endParaRPr sz="2400" dirty="0"/>
            </a:p>
          </p:txBody>
        </p:sp>
      </p:grpSp>
    </p:spTree>
    <p:extLst>
      <p:ext uri="{BB962C8B-B14F-4D97-AF65-F5344CB8AC3E}">
        <p14:creationId xmlns:p14="http://schemas.microsoft.com/office/powerpoint/2010/main" val="3878821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277257" y="2515649"/>
            <a:ext cx="10842172" cy="2311845"/>
          </a:xfrm>
        </p:spPr>
        <p:txBody>
          <a:bodyPr/>
          <a:lstStyle/>
          <a:p>
            <a:pPr algn="l"/>
            <a:r>
              <a:rPr lang="en-GB" sz="2800" dirty="0" err="1"/>
              <a:t>Rifletti</a:t>
            </a:r>
            <a:r>
              <a:rPr lang="en-GB" sz="2800" dirty="0"/>
              <a:t> </a:t>
            </a:r>
            <a:r>
              <a:rPr lang="en-GB" sz="2800" dirty="0" err="1"/>
              <a:t>sulle</a:t>
            </a:r>
            <a:r>
              <a:rPr lang="en-GB" sz="2800" dirty="0"/>
              <a:t> </a:t>
            </a:r>
            <a:r>
              <a:rPr lang="en-GB" sz="2800" dirty="0" err="1"/>
              <a:t>tue</a:t>
            </a:r>
            <a:r>
              <a:rPr lang="en-GB" sz="2800" dirty="0"/>
              <a:t> </a:t>
            </a:r>
            <a:r>
              <a:rPr lang="en-GB" sz="2800" dirty="0" err="1"/>
              <a:t>esperienze</a:t>
            </a:r>
            <a:r>
              <a:rPr lang="en-GB" sz="2800" dirty="0"/>
              <a:t> </a:t>
            </a:r>
            <a:r>
              <a:rPr lang="en-GB" sz="2800" dirty="0" err="1"/>
              <a:t>di</a:t>
            </a:r>
            <a:r>
              <a:rPr lang="en-GB" sz="2800" dirty="0"/>
              <a:t> vita e </a:t>
            </a:r>
            <a:r>
              <a:rPr lang="en-GB" sz="2800" dirty="0" err="1"/>
              <a:t>racconta</a:t>
            </a:r>
            <a:r>
              <a:rPr lang="en-GB" sz="2800" dirty="0"/>
              <a:t> </a:t>
            </a:r>
            <a:r>
              <a:rPr lang="en-GB" sz="2800" dirty="0" err="1"/>
              <a:t>di</a:t>
            </a:r>
            <a:r>
              <a:rPr lang="en-GB" sz="2800" dirty="0"/>
              <a:t> </a:t>
            </a:r>
            <a:r>
              <a:rPr lang="en-GB" sz="2800" dirty="0" err="1"/>
              <a:t>una</a:t>
            </a:r>
            <a:r>
              <a:rPr lang="en-GB" sz="2800" dirty="0"/>
              <a:t> </a:t>
            </a:r>
            <a:r>
              <a:rPr lang="en-GB" sz="2800" dirty="0" err="1"/>
              <a:t>situazione</a:t>
            </a:r>
            <a:r>
              <a:rPr lang="en-GB" sz="2800" dirty="0"/>
              <a:t> in cui le </a:t>
            </a:r>
            <a:r>
              <a:rPr lang="en-GB" sz="2800" dirty="0" err="1"/>
              <a:t>tue</a:t>
            </a:r>
            <a:r>
              <a:rPr lang="en-GB" sz="2800" dirty="0"/>
              <a:t> </a:t>
            </a:r>
            <a:r>
              <a:rPr lang="en-GB" sz="2800" dirty="0" err="1"/>
              <a:t>emozioni</a:t>
            </a:r>
            <a:r>
              <a:rPr lang="en-GB" sz="2800" dirty="0"/>
              <a:t> </a:t>
            </a:r>
            <a:r>
              <a:rPr lang="en-GB" sz="2800" dirty="0" err="1"/>
              <a:t>hanno</a:t>
            </a:r>
            <a:r>
              <a:rPr lang="en-GB" sz="2800" dirty="0"/>
              <a:t> </a:t>
            </a:r>
            <a:r>
              <a:rPr lang="en-GB" sz="2800" b="1" dirty="0" err="1"/>
              <a:t>influenzato</a:t>
            </a:r>
            <a:r>
              <a:rPr lang="en-GB" sz="2800" b="1" dirty="0"/>
              <a:t> le </a:t>
            </a:r>
            <a:r>
              <a:rPr lang="en-GB" sz="2800" b="1" dirty="0" err="1"/>
              <a:t>tue</a:t>
            </a:r>
            <a:r>
              <a:rPr lang="en-GB" sz="2800" b="1" dirty="0"/>
              <a:t> </a:t>
            </a:r>
            <a:r>
              <a:rPr lang="en-GB" sz="2800" b="1" dirty="0" err="1"/>
              <a:t>decisioni</a:t>
            </a:r>
            <a:r>
              <a:rPr lang="en-GB" sz="2800" b="1" dirty="0"/>
              <a:t> </a:t>
            </a:r>
            <a:r>
              <a:rPr lang="en-GB" sz="2800" dirty="0"/>
              <a:t>in </a:t>
            </a:r>
            <a:r>
              <a:rPr lang="en-GB" sz="2800" dirty="0" err="1"/>
              <a:t>merito</a:t>
            </a:r>
            <a:r>
              <a:rPr lang="en-GB" sz="2800" dirty="0"/>
              <a:t> al </a:t>
            </a:r>
            <a:r>
              <a:rPr lang="en-GB" sz="2800" dirty="0" err="1"/>
              <a:t>denaro</a:t>
            </a:r>
            <a:r>
              <a:rPr lang="en-GB" sz="2800" dirty="0"/>
              <a:t> e </a:t>
            </a:r>
            <a:r>
              <a:rPr lang="en-GB" sz="2800" dirty="0" err="1"/>
              <a:t>di</a:t>
            </a:r>
            <a:r>
              <a:rPr lang="en-GB" sz="2800" dirty="0"/>
              <a:t> </a:t>
            </a:r>
            <a:r>
              <a:rPr lang="en-GB" sz="2800" dirty="0" err="1"/>
              <a:t>una</a:t>
            </a:r>
            <a:r>
              <a:rPr lang="en-GB" sz="2800" dirty="0"/>
              <a:t> in cui </a:t>
            </a:r>
            <a:r>
              <a:rPr lang="en-GB" sz="2800" dirty="0" err="1"/>
              <a:t>hai</a:t>
            </a:r>
            <a:r>
              <a:rPr lang="en-GB" sz="2800" dirty="0"/>
              <a:t> </a:t>
            </a:r>
            <a:r>
              <a:rPr lang="en-GB" sz="2800" dirty="0" err="1"/>
              <a:t>sentito</a:t>
            </a:r>
            <a:r>
              <a:rPr lang="en-GB" sz="2800" dirty="0"/>
              <a:t> </a:t>
            </a:r>
            <a:r>
              <a:rPr lang="en-GB" sz="2800" dirty="0" err="1"/>
              <a:t>invece</a:t>
            </a:r>
            <a:r>
              <a:rPr lang="en-GB" sz="2800" dirty="0"/>
              <a:t> </a:t>
            </a:r>
            <a:r>
              <a:rPr lang="en-GB" sz="2800" dirty="0" err="1"/>
              <a:t>che</a:t>
            </a:r>
            <a:r>
              <a:rPr lang="en-GB" sz="2800" dirty="0"/>
              <a:t> le </a:t>
            </a:r>
            <a:r>
              <a:rPr lang="en-GB" sz="2800" dirty="0" err="1"/>
              <a:t>tue</a:t>
            </a:r>
            <a:r>
              <a:rPr lang="en-GB" sz="2800" dirty="0"/>
              <a:t> </a:t>
            </a:r>
            <a:r>
              <a:rPr lang="en-GB" sz="2800" dirty="0" err="1"/>
              <a:t>emozioni</a:t>
            </a:r>
            <a:r>
              <a:rPr lang="en-GB" sz="2800" dirty="0"/>
              <a:t> </a:t>
            </a:r>
            <a:r>
              <a:rPr lang="en-GB" sz="2800" b="1" dirty="0"/>
              <a:t>non </a:t>
            </a:r>
            <a:r>
              <a:rPr lang="en-GB" sz="2800" b="1" dirty="0" err="1"/>
              <a:t>dovevano</a:t>
            </a:r>
            <a:r>
              <a:rPr lang="en-GB" sz="2800" b="1" dirty="0"/>
              <a:t> </a:t>
            </a:r>
            <a:r>
              <a:rPr lang="en-GB" sz="2800" b="1" dirty="0" err="1"/>
              <a:t>influenzare</a:t>
            </a:r>
            <a:r>
              <a:rPr lang="en-GB" sz="2800" b="1" dirty="0"/>
              <a:t> le </a:t>
            </a:r>
            <a:r>
              <a:rPr lang="en-GB" sz="2800" b="1" dirty="0" err="1"/>
              <a:t>tue</a:t>
            </a:r>
            <a:r>
              <a:rPr lang="en-GB" sz="2800" b="1" dirty="0"/>
              <a:t> </a:t>
            </a:r>
            <a:r>
              <a:rPr lang="en-GB" sz="2800" b="1" dirty="0" err="1"/>
              <a:t>decisioni</a:t>
            </a:r>
            <a:r>
              <a:rPr lang="en-GB" sz="2800" dirty="0"/>
              <a:t>. </a:t>
            </a:r>
            <a:endParaRPr lang="en-US" sz="2800" dirty="0"/>
          </a:p>
        </p:txBody>
      </p:sp>
      <p:sp>
        <p:nvSpPr>
          <p:cNvPr id="3" name="Title 2"/>
          <p:cNvSpPr>
            <a:spLocks noGrp="1"/>
          </p:cNvSpPr>
          <p:nvPr>
            <p:ph type="title"/>
          </p:nvPr>
        </p:nvSpPr>
        <p:spPr>
          <a:xfrm>
            <a:off x="502500" y="432159"/>
            <a:ext cx="12330000" cy="1086398"/>
          </a:xfrm>
        </p:spPr>
        <p:txBody>
          <a:bodyPr>
            <a:normAutofit/>
          </a:bodyPr>
          <a:lstStyle/>
          <a:p>
            <a:r>
              <a:rPr lang="en-US" sz="3200" dirty="0"/>
              <a:t> </a:t>
            </a:r>
            <a:r>
              <a:rPr lang="en-US" sz="3200" dirty="0" err="1"/>
              <a:t>Attività</a:t>
            </a:r>
            <a:r>
              <a:rPr lang="en-US" sz="3200" dirty="0"/>
              <a:t> M3.7</a:t>
            </a:r>
            <a:br>
              <a:rPr lang="en-US" sz="3200" dirty="0"/>
            </a:br>
            <a:r>
              <a:rPr lang="en-US" sz="3200" dirty="0"/>
              <a:t> </a:t>
            </a:r>
            <a:r>
              <a:rPr lang="en-US" sz="3200" dirty="0" err="1"/>
              <a:t>Gestione</a:t>
            </a:r>
            <a:r>
              <a:rPr lang="en-US" sz="3200" dirty="0"/>
              <a:t> </a:t>
            </a:r>
            <a:r>
              <a:rPr lang="en-US" sz="3200" dirty="0" err="1"/>
              <a:t>delle</a:t>
            </a:r>
            <a:r>
              <a:rPr lang="en-US" sz="3200" dirty="0"/>
              <a:t> </a:t>
            </a:r>
            <a:r>
              <a:rPr lang="en-US" sz="3200" dirty="0" err="1"/>
              <a:t>Emozioni</a:t>
            </a:r>
            <a:r>
              <a:rPr lang="en-US" sz="3200" dirty="0"/>
              <a:t> </a:t>
            </a:r>
          </a:p>
        </p:txBody>
      </p:sp>
      <p:sp>
        <p:nvSpPr>
          <p:cNvPr id="4" name="Text Placeholder 3"/>
          <p:cNvSpPr>
            <a:spLocks noGrp="1"/>
          </p:cNvSpPr>
          <p:nvPr>
            <p:ph type="body" sz="quarter" idx="12"/>
          </p:nvPr>
        </p:nvSpPr>
        <p:spPr>
          <a:xfrm>
            <a:off x="500959" y="1639719"/>
            <a:ext cx="12331541" cy="602889"/>
          </a:xfrm>
        </p:spPr>
        <p:txBody>
          <a:bodyPr/>
          <a:lstStyle/>
          <a:p>
            <a:r>
              <a:rPr lang="en-US" dirty="0" err="1"/>
              <a:t>Tipo</a:t>
            </a:r>
            <a:r>
              <a:rPr lang="en-US" dirty="0"/>
              <a:t> </a:t>
            </a:r>
            <a:r>
              <a:rPr lang="en-US" dirty="0" err="1"/>
              <a:t>di</a:t>
            </a:r>
            <a:r>
              <a:rPr lang="en-US" dirty="0"/>
              <a:t> </a:t>
            </a:r>
            <a:r>
              <a:rPr lang="en-US" dirty="0" err="1"/>
              <a:t>attività</a:t>
            </a:r>
            <a:r>
              <a:rPr lang="en-US" dirty="0"/>
              <a:t>: </a:t>
            </a:r>
            <a:r>
              <a:rPr lang="en-US" dirty="0" err="1"/>
              <a:t>Riflessiva</a:t>
            </a:r>
            <a:endParaRPr lang="en-US" dirty="0"/>
          </a:p>
        </p:txBody>
      </p:sp>
      <p:pic>
        <p:nvPicPr>
          <p:cNvPr id="6" name="Picture 5" descr="A picture containing silhouette, sunset&#10;&#10;Description automatically generated">
            <a:extLst>
              <a:ext uri="{FF2B5EF4-FFF2-40B4-BE49-F238E27FC236}">
                <a16:creationId xmlns:a16="http://schemas.microsoft.com/office/drawing/2014/main" id="{4ACA92E6-C72F-423A-9EA0-E930A18E0E7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flipV="1">
            <a:off x="4703427" y="4491485"/>
            <a:ext cx="3121152" cy="2432177"/>
          </a:xfrm>
          <a:prstGeom prst="rect">
            <a:avLst/>
          </a:prstGeom>
        </p:spPr>
      </p:pic>
    </p:spTree>
    <p:extLst>
      <p:ext uri="{BB962C8B-B14F-4D97-AF65-F5344CB8AC3E}">
        <p14:creationId xmlns:p14="http://schemas.microsoft.com/office/powerpoint/2010/main" val="389778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6"/>
          <p:cNvSpPr txBox="1">
            <a:spLocks noGrp="1"/>
          </p:cNvSpPr>
          <p:nvPr>
            <p:ph type="body" idx="1"/>
          </p:nvPr>
        </p:nvSpPr>
        <p:spPr>
          <a:xfrm>
            <a:off x="500064" y="1222862"/>
            <a:ext cx="8005307" cy="5783216"/>
          </a:xfrm>
          <a:prstGeom prst="rect">
            <a:avLst/>
          </a:prstGeom>
          <a:noFill/>
          <a:ln>
            <a:noFill/>
          </a:ln>
        </p:spPr>
        <p:txBody>
          <a:bodyPr spcFirstLastPara="1" wrap="square" lIns="72000" tIns="45700" rIns="72000" bIns="45700" anchor="t" anchorCtr="0">
            <a:noAutofit/>
          </a:bodyPr>
          <a:lstStyle/>
          <a:p>
            <a:pPr marL="342900" lvl="0" indent="-342900" algn="l" rtl="0">
              <a:lnSpc>
                <a:spcPct val="100000"/>
              </a:lnSpc>
              <a:spcBef>
                <a:spcPts val="0"/>
              </a:spcBef>
              <a:spcAft>
                <a:spcPts val="0"/>
              </a:spcAft>
              <a:buSzPts val="2100"/>
              <a:buFont typeface="Arial"/>
              <a:buChar char="•"/>
            </a:pPr>
            <a:r>
              <a:rPr lang="en-IE" sz="2800" dirty="0"/>
              <a:t>Come </a:t>
            </a:r>
            <a:r>
              <a:rPr lang="en-IE" sz="2800" dirty="0" err="1"/>
              <a:t>esseri</a:t>
            </a:r>
            <a:r>
              <a:rPr lang="en-IE" sz="2800" dirty="0"/>
              <a:t> </a:t>
            </a:r>
            <a:r>
              <a:rPr lang="en-IE" sz="2800" dirty="0" err="1"/>
              <a:t>umani</a:t>
            </a:r>
            <a:r>
              <a:rPr lang="en-IE" sz="2800" dirty="0"/>
              <a:t>, </a:t>
            </a:r>
            <a:r>
              <a:rPr lang="en-IE" sz="2800" dirty="0" err="1"/>
              <a:t>nonostante</a:t>
            </a:r>
            <a:r>
              <a:rPr lang="en-IE" sz="2800" dirty="0"/>
              <a:t> non </a:t>
            </a:r>
            <a:r>
              <a:rPr lang="en-IE" sz="2800" dirty="0" err="1"/>
              <a:t>riusciamo</a:t>
            </a:r>
            <a:r>
              <a:rPr lang="en-IE" sz="2800" dirty="0"/>
              <a:t> a </a:t>
            </a:r>
            <a:r>
              <a:rPr lang="en-IE" sz="2800" b="1" dirty="0" err="1"/>
              <a:t>controllare</a:t>
            </a:r>
            <a:r>
              <a:rPr lang="en-IE" sz="2800" b="1" dirty="0"/>
              <a:t> </a:t>
            </a:r>
            <a:r>
              <a:rPr lang="en-IE" sz="2800" b="1" dirty="0" err="1"/>
              <a:t>completamente</a:t>
            </a:r>
            <a:r>
              <a:rPr lang="en-IE" sz="2800" b="1" dirty="0"/>
              <a:t> </a:t>
            </a:r>
            <a:r>
              <a:rPr lang="en-IE" sz="2800" dirty="0"/>
              <a:t>le </a:t>
            </a:r>
            <a:r>
              <a:rPr lang="en-IE" sz="2800" dirty="0" err="1"/>
              <a:t>nostre</a:t>
            </a:r>
            <a:r>
              <a:rPr lang="en-IE" sz="2800" dirty="0"/>
              <a:t> </a:t>
            </a:r>
            <a:r>
              <a:rPr lang="en-IE" sz="2800" dirty="0" err="1"/>
              <a:t>emozioni</a:t>
            </a:r>
            <a:r>
              <a:rPr lang="en-IE" sz="2800" dirty="0"/>
              <a:t>, </a:t>
            </a:r>
            <a:r>
              <a:rPr lang="en-IE" sz="2800" b="1" dirty="0" err="1"/>
              <a:t>possiamo</a:t>
            </a:r>
            <a:r>
              <a:rPr lang="en-IE" sz="2800" b="1" dirty="0"/>
              <a:t> </a:t>
            </a:r>
            <a:r>
              <a:rPr lang="en-IE" sz="2800" b="1" dirty="0" err="1"/>
              <a:t>influenzare</a:t>
            </a:r>
            <a:r>
              <a:rPr lang="en-IE" sz="2800" b="1" dirty="0"/>
              <a:t> </a:t>
            </a:r>
            <a:r>
              <a:rPr lang="en-IE" sz="2800" dirty="0" err="1"/>
              <a:t>però</a:t>
            </a:r>
            <a:r>
              <a:rPr lang="en-IE" sz="2800" dirty="0"/>
              <a:t> come </a:t>
            </a:r>
            <a:r>
              <a:rPr lang="en-IE" sz="2800" dirty="0" err="1"/>
              <a:t>ci</a:t>
            </a:r>
            <a:r>
              <a:rPr lang="en-IE" sz="2800" dirty="0"/>
              <a:t> </a:t>
            </a:r>
            <a:r>
              <a:rPr lang="en-IE" sz="2800" dirty="0" err="1"/>
              <a:t>sentiamo</a:t>
            </a:r>
            <a:r>
              <a:rPr lang="en-IE" sz="2800" dirty="0"/>
              <a:t>.  </a:t>
            </a:r>
          </a:p>
          <a:p>
            <a:pPr marL="0" lvl="0" indent="0" algn="l" rtl="0">
              <a:lnSpc>
                <a:spcPct val="100000"/>
              </a:lnSpc>
              <a:spcBef>
                <a:spcPts val="0"/>
              </a:spcBef>
              <a:spcAft>
                <a:spcPts val="0"/>
              </a:spcAft>
              <a:buSzPts val="2100"/>
            </a:pPr>
            <a:endParaRPr sz="2800" dirty="0"/>
          </a:p>
          <a:p>
            <a:pPr marL="342900" lvl="0" indent="-342900" algn="l" rtl="0">
              <a:lnSpc>
                <a:spcPct val="100000"/>
              </a:lnSpc>
              <a:spcBef>
                <a:spcPts val="600"/>
              </a:spcBef>
              <a:spcAft>
                <a:spcPts val="0"/>
              </a:spcAft>
              <a:buSzPts val="2100"/>
              <a:buFont typeface="Arial"/>
              <a:buChar char="•"/>
            </a:pPr>
            <a:r>
              <a:rPr lang="en-IE" sz="2800" dirty="0" err="1"/>
              <a:t>Esistono</a:t>
            </a:r>
            <a:r>
              <a:rPr lang="en-IE" sz="2800" dirty="0"/>
              <a:t> </a:t>
            </a:r>
            <a:r>
              <a:rPr lang="en-IE" sz="2800" dirty="0" err="1"/>
              <a:t>varie</a:t>
            </a:r>
            <a:r>
              <a:rPr lang="en-IE" sz="2800" dirty="0"/>
              <a:t> </a:t>
            </a:r>
            <a:r>
              <a:rPr lang="en-IE" sz="2800" b="1" dirty="0" err="1"/>
              <a:t>strategie</a:t>
            </a:r>
            <a:r>
              <a:rPr lang="en-IE" sz="2800" b="1" dirty="0"/>
              <a:t> diverse </a:t>
            </a:r>
            <a:r>
              <a:rPr lang="en-IE" sz="2800" dirty="0"/>
              <a:t>a cui </a:t>
            </a:r>
            <a:r>
              <a:rPr lang="en-IE" sz="2800" dirty="0" err="1"/>
              <a:t>possiamo</a:t>
            </a:r>
            <a:r>
              <a:rPr lang="en-IE" sz="2800" dirty="0"/>
              <a:t> </a:t>
            </a:r>
            <a:r>
              <a:rPr lang="en-IE" sz="2800" dirty="0" err="1"/>
              <a:t>ricorrere</a:t>
            </a:r>
            <a:r>
              <a:rPr lang="en-IE" sz="2800" dirty="0"/>
              <a:t> per </a:t>
            </a:r>
            <a:r>
              <a:rPr lang="en-IE" sz="2800" dirty="0" err="1"/>
              <a:t>regolare</a:t>
            </a:r>
            <a:r>
              <a:rPr lang="en-IE" sz="2800" dirty="0"/>
              <a:t> le </a:t>
            </a:r>
            <a:r>
              <a:rPr lang="en-IE" sz="2800" dirty="0" err="1"/>
              <a:t>nostre</a:t>
            </a:r>
            <a:r>
              <a:rPr lang="en-IE" sz="2800" dirty="0"/>
              <a:t> </a:t>
            </a:r>
            <a:r>
              <a:rPr lang="en-IE" sz="2800" dirty="0" err="1"/>
              <a:t>emozioni</a:t>
            </a:r>
            <a:r>
              <a:rPr lang="en-IE" sz="2800" dirty="0"/>
              <a:t> </a:t>
            </a:r>
            <a:r>
              <a:rPr lang="en-IE" sz="2800" dirty="0" err="1"/>
              <a:t>nel</a:t>
            </a:r>
            <a:r>
              <a:rPr lang="en-IE" sz="2800" dirty="0"/>
              <a:t> </a:t>
            </a:r>
            <a:r>
              <a:rPr lang="en-IE" sz="2800" dirty="0" err="1"/>
              <a:t>momento</a:t>
            </a:r>
            <a:r>
              <a:rPr lang="en-IE" sz="2800" dirty="0"/>
              <a:t> in cui </a:t>
            </a:r>
            <a:r>
              <a:rPr lang="en-IE" sz="2800" dirty="0" err="1"/>
              <a:t>dobbiamo</a:t>
            </a:r>
            <a:r>
              <a:rPr lang="en-IE" sz="2800" dirty="0"/>
              <a:t> </a:t>
            </a:r>
            <a:r>
              <a:rPr lang="en-IE" sz="2800" dirty="0" err="1"/>
              <a:t>prendere</a:t>
            </a:r>
            <a:r>
              <a:rPr lang="en-IE" sz="2800" dirty="0"/>
              <a:t> </a:t>
            </a:r>
            <a:r>
              <a:rPr lang="en-IE" sz="2800" dirty="0" err="1"/>
              <a:t>decisioni</a:t>
            </a:r>
            <a:r>
              <a:rPr lang="en-IE" sz="2800" dirty="0"/>
              <a:t> legate al </a:t>
            </a:r>
            <a:r>
              <a:rPr lang="en-IE" sz="2800" dirty="0" err="1"/>
              <a:t>denaro</a:t>
            </a:r>
            <a:r>
              <a:rPr lang="en-IE" sz="2800" dirty="0"/>
              <a:t>, </a:t>
            </a:r>
            <a:r>
              <a:rPr lang="en-IE" sz="2800" dirty="0" err="1"/>
              <a:t>compreso</a:t>
            </a:r>
            <a:r>
              <a:rPr lang="en-IE" sz="2800" dirty="0"/>
              <a:t>: </a:t>
            </a:r>
            <a:endParaRPr sz="2800" dirty="0"/>
          </a:p>
          <a:p>
            <a:pPr marL="1092991" lvl="1" indent="-342900" algn="l" rtl="0">
              <a:lnSpc>
                <a:spcPct val="100000"/>
              </a:lnSpc>
              <a:spcBef>
                <a:spcPts val="600"/>
              </a:spcBef>
              <a:spcAft>
                <a:spcPts val="0"/>
              </a:spcAft>
              <a:buSzPts val="2100"/>
              <a:buChar char="•"/>
            </a:pPr>
            <a:r>
              <a:rPr lang="en-IE" sz="2800" dirty="0" err="1"/>
              <a:t>Praticare</a:t>
            </a:r>
            <a:r>
              <a:rPr lang="en-IE" sz="2800" dirty="0"/>
              <a:t> la </a:t>
            </a:r>
            <a:r>
              <a:rPr lang="en-IE" sz="2800" b="1" dirty="0"/>
              <a:t>mindfulness</a:t>
            </a:r>
            <a:r>
              <a:rPr lang="en-IE" sz="2800" dirty="0"/>
              <a:t> per </a:t>
            </a:r>
            <a:r>
              <a:rPr lang="en-IE" sz="2800" dirty="0" err="1"/>
              <a:t>regolare</a:t>
            </a:r>
            <a:r>
              <a:rPr lang="en-IE" sz="2800" dirty="0"/>
              <a:t> le </a:t>
            </a:r>
            <a:r>
              <a:rPr lang="en-IE" sz="2800" dirty="0" err="1"/>
              <a:t>nostre</a:t>
            </a:r>
            <a:r>
              <a:rPr lang="en-IE" sz="2800" dirty="0"/>
              <a:t> </a:t>
            </a:r>
            <a:r>
              <a:rPr lang="en-IE" sz="2800" dirty="0" err="1"/>
              <a:t>emozioni</a:t>
            </a:r>
            <a:r>
              <a:rPr lang="en-IE" sz="2800" dirty="0"/>
              <a:t> </a:t>
            </a:r>
            <a:endParaRPr sz="2800" dirty="0"/>
          </a:p>
          <a:p>
            <a:pPr marL="1092991" lvl="1" indent="-342900" algn="l" rtl="0">
              <a:lnSpc>
                <a:spcPct val="100000"/>
              </a:lnSpc>
              <a:spcBef>
                <a:spcPts val="600"/>
              </a:spcBef>
              <a:spcAft>
                <a:spcPts val="0"/>
              </a:spcAft>
              <a:buSzPts val="2100"/>
              <a:buChar char="•"/>
            </a:pPr>
            <a:r>
              <a:rPr lang="en-IE" sz="2800" b="1" dirty="0" err="1"/>
              <a:t>Riconsiderare</a:t>
            </a:r>
            <a:r>
              <a:rPr lang="en-IE" sz="2800" dirty="0"/>
              <a:t> la </a:t>
            </a:r>
            <a:r>
              <a:rPr lang="en-IE" sz="2800" dirty="0" err="1"/>
              <a:t>situazione</a:t>
            </a:r>
            <a:r>
              <a:rPr lang="en-IE" sz="2800" dirty="0"/>
              <a:t> per </a:t>
            </a:r>
            <a:r>
              <a:rPr lang="en-IE" sz="2800" dirty="0" err="1"/>
              <a:t>vedere</a:t>
            </a:r>
            <a:r>
              <a:rPr lang="en-IE" sz="2800" dirty="0"/>
              <a:t> se </a:t>
            </a:r>
            <a:r>
              <a:rPr lang="en-IE" sz="2800" dirty="0" err="1"/>
              <a:t>può</a:t>
            </a:r>
            <a:r>
              <a:rPr lang="en-IE" sz="2800" dirty="0"/>
              <a:t> </a:t>
            </a:r>
            <a:r>
              <a:rPr lang="en-IE" sz="2800" dirty="0" err="1"/>
              <a:t>essere</a:t>
            </a:r>
            <a:r>
              <a:rPr lang="en-IE" sz="2800" dirty="0"/>
              <a:t> </a:t>
            </a:r>
            <a:r>
              <a:rPr lang="en-IE" sz="2800" dirty="0" err="1"/>
              <a:t>affrontata</a:t>
            </a:r>
            <a:r>
              <a:rPr lang="en-IE" sz="2800" dirty="0"/>
              <a:t> </a:t>
            </a:r>
            <a:r>
              <a:rPr lang="en-IE" sz="2800" dirty="0" err="1"/>
              <a:t>da</a:t>
            </a:r>
            <a:r>
              <a:rPr lang="en-IE" sz="2800" dirty="0"/>
              <a:t> </a:t>
            </a:r>
            <a:r>
              <a:rPr lang="en-IE" sz="2800" dirty="0" err="1"/>
              <a:t>un’altra</a:t>
            </a:r>
            <a:r>
              <a:rPr lang="en-IE" sz="2800" dirty="0"/>
              <a:t> </a:t>
            </a:r>
            <a:r>
              <a:rPr lang="en-IE" sz="2800" dirty="0" err="1"/>
              <a:t>prospettiva</a:t>
            </a:r>
            <a:r>
              <a:rPr lang="en-IE" sz="2800" dirty="0"/>
              <a:t>. </a:t>
            </a:r>
            <a:endParaRPr sz="2800" dirty="0"/>
          </a:p>
          <a:p>
            <a:pPr marL="1092991" lvl="1" indent="-342900" algn="l" rtl="0">
              <a:lnSpc>
                <a:spcPct val="100000"/>
              </a:lnSpc>
              <a:spcBef>
                <a:spcPts val="600"/>
              </a:spcBef>
              <a:spcAft>
                <a:spcPts val="0"/>
              </a:spcAft>
              <a:buSzPts val="2100"/>
              <a:buChar char="•"/>
            </a:pPr>
            <a:r>
              <a:rPr lang="en-IE" sz="2800" b="1" dirty="0" err="1"/>
              <a:t>Reprimere</a:t>
            </a:r>
            <a:r>
              <a:rPr lang="en-IE" sz="2800" dirty="0"/>
              <a:t> </a:t>
            </a:r>
            <a:r>
              <a:rPr lang="en-IE" sz="2800" dirty="0" err="1"/>
              <a:t>ciò</a:t>
            </a:r>
            <a:r>
              <a:rPr lang="en-IE" sz="2800" dirty="0"/>
              <a:t> </a:t>
            </a:r>
            <a:r>
              <a:rPr lang="en-IE" sz="2800" dirty="0" err="1"/>
              <a:t>che</a:t>
            </a:r>
            <a:r>
              <a:rPr lang="en-IE" sz="2800" dirty="0"/>
              <a:t> </a:t>
            </a:r>
            <a:r>
              <a:rPr lang="en-IE" sz="2800" dirty="0" err="1"/>
              <a:t>stiamo</a:t>
            </a:r>
            <a:r>
              <a:rPr lang="en-IE" sz="2800" dirty="0"/>
              <a:t> </a:t>
            </a:r>
            <a:r>
              <a:rPr lang="en-IE" sz="2800" dirty="0" err="1"/>
              <a:t>provando</a:t>
            </a:r>
            <a:r>
              <a:rPr lang="en-IE" sz="2800" dirty="0"/>
              <a:t> </a:t>
            </a:r>
            <a:endParaRPr sz="2800" dirty="0"/>
          </a:p>
          <a:p>
            <a:pPr marL="1092991" lvl="1" indent="-342900" algn="l" rtl="0">
              <a:lnSpc>
                <a:spcPct val="100000"/>
              </a:lnSpc>
              <a:spcBef>
                <a:spcPts val="600"/>
              </a:spcBef>
              <a:spcAft>
                <a:spcPts val="0"/>
              </a:spcAft>
              <a:buSzPts val="2100"/>
              <a:buChar char="•"/>
            </a:pPr>
            <a:r>
              <a:rPr lang="en-IE" sz="2800" b="1" dirty="0" err="1"/>
              <a:t>Accettare</a:t>
            </a:r>
            <a:r>
              <a:rPr lang="en-IE" sz="2800" dirty="0"/>
              <a:t> </a:t>
            </a:r>
            <a:r>
              <a:rPr lang="en-IE" sz="2800" dirty="0" err="1"/>
              <a:t>ciò</a:t>
            </a:r>
            <a:r>
              <a:rPr lang="en-IE" sz="2800" dirty="0"/>
              <a:t> </a:t>
            </a:r>
            <a:r>
              <a:rPr lang="en-IE" sz="2800" dirty="0" err="1"/>
              <a:t>che</a:t>
            </a:r>
            <a:r>
              <a:rPr lang="en-IE" sz="2800" dirty="0"/>
              <a:t> </a:t>
            </a:r>
            <a:r>
              <a:rPr lang="en-IE" sz="2800" dirty="0" err="1"/>
              <a:t>stiamo</a:t>
            </a:r>
            <a:r>
              <a:rPr lang="en-IE" sz="2800" dirty="0"/>
              <a:t> </a:t>
            </a:r>
            <a:r>
              <a:rPr lang="en-IE" sz="2800" dirty="0" err="1"/>
              <a:t>provando</a:t>
            </a:r>
            <a:r>
              <a:rPr lang="en-IE" sz="2800" dirty="0"/>
              <a:t> </a:t>
            </a:r>
            <a:endParaRPr sz="2800" dirty="0"/>
          </a:p>
        </p:txBody>
      </p:sp>
      <p:sp>
        <p:nvSpPr>
          <p:cNvPr id="251" name="Google Shape;251;p16"/>
          <p:cNvSpPr txBox="1">
            <a:spLocks noGrp="1"/>
          </p:cNvSpPr>
          <p:nvPr>
            <p:ph type="body" idx="2"/>
          </p:nvPr>
        </p:nvSpPr>
        <p:spPr>
          <a:xfrm>
            <a:off x="500064" y="434663"/>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IE" dirty="0" err="1"/>
              <a:t>Strategie</a:t>
            </a:r>
            <a:r>
              <a:rPr lang="en-IE" dirty="0"/>
              <a:t> </a:t>
            </a:r>
            <a:r>
              <a:rPr lang="en-IE" dirty="0" err="1"/>
              <a:t>utili</a:t>
            </a:r>
            <a:r>
              <a:rPr lang="en-IE" dirty="0"/>
              <a:t> per </a:t>
            </a:r>
            <a:r>
              <a:rPr lang="en-IE" dirty="0" err="1"/>
              <a:t>regolare</a:t>
            </a:r>
            <a:r>
              <a:rPr lang="en-IE" dirty="0"/>
              <a:t> le </a:t>
            </a:r>
            <a:r>
              <a:rPr lang="en-IE" dirty="0" err="1"/>
              <a:t>emozioni</a:t>
            </a:r>
            <a:r>
              <a:rPr lang="en-IE" dirty="0"/>
              <a:t> </a:t>
            </a:r>
            <a:r>
              <a:rPr lang="en-IE" dirty="0" err="1"/>
              <a:t>durante</a:t>
            </a:r>
            <a:r>
              <a:rPr lang="en-IE" dirty="0"/>
              <a:t> </a:t>
            </a:r>
            <a:r>
              <a:rPr lang="en-IE" dirty="0" err="1"/>
              <a:t>eventuali</a:t>
            </a:r>
            <a:r>
              <a:rPr lang="en-IE" dirty="0"/>
              <a:t> </a:t>
            </a:r>
            <a:r>
              <a:rPr lang="en-IE" dirty="0" err="1"/>
              <a:t>discussioni</a:t>
            </a:r>
            <a:r>
              <a:rPr lang="en-IE" dirty="0"/>
              <a:t> </a:t>
            </a:r>
            <a:r>
              <a:rPr lang="en-IE" dirty="0" err="1"/>
              <a:t>stressanti</a:t>
            </a:r>
            <a:r>
              <a:rPr lang="en-IE" dirty="0"/>
              <a:t> </a:t>
            </a:r>
            <a:r>
              <a:rPr lang="en-IE" dirty="0" err="1"/>
              <a:t>riguardo</a:t>
            </a:r>
            <a:r>
              <a:rPr lang="en-IE" dirty="0"/>
              <a:t> al </a:t>
            </a:r>
            <a:r>
              <a:rPr lang="en-IE" dirty="0" err="1"/>
              <a:t>denaro</a:t>
            </a:r>
            <a:r>
              <a:rPr lang="en-IE" dirty="0"/>
              <a:t>. </a:t>
            </a:r>
            <a:endParaRP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7897" y="1158484"/>
            <a:ext cx="3290246" cy="5847594"/>
          </a:xfrm>
          <a:prstGeom prst="rect">
            <a:avLst/>
          </a:prstGeom>
        </p:spPr>
      </p:pic>
    </p:spTree>
    <p:extLst>
      <p:ext uri="{BB962C8B-B14F-4D97-AF65-F5344CB8AC3E}">
        <p14:creationId xmlns:p14="http://schemas.microsoft.com/office/powerpoint/2010/main" val="642094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n-GB" sz="3600" dirty="0" err="1"/>
              <a:t>Compiti</a:t>
            </a:r>
            <a:r>
              <a:rPr lang="en-GB" sz="3600" dirty="0"/>
              <a:t> per </a:t>
            </a:r>
            <a:r>
              <a:rPr lang="en-GB" sz="3600" dirty="0" err="1"/>
              <a:t>l’autoapprendimento</a:t>
            </a:r>
            <a:r>
              <a:rPr lang="en-GB" sz="3600" dirty="0"/>
              <a:t>:</a:t>
            </a:r>
          </a:p>
        </p:txBody>
      </p:sp>
      <p:sp>
        <p:nvSpPr>
          <p:cNvPr id="10" name="TextBox 9">
            <a:extLst>
              <a:ext uri="{FF2B5EF4-FFF2-40B4-BE49-F238E27FC236}">
                <a16:creationId xmlns:a16="http://schemas.microsoft.com/office/drawing/2014/main" id="{549B7878-E4F5-4A1C-954A-A6C350DF90A4}"/>
              </a:ext>
            </a:extLst>
          </p:cNvPr>
          <p:cNvSpPr txBox="1"/>
          <p:nvPr/>
        </p:nvSpPr>
        <p:spPr>
          <a:xfrm>
            <a:off x="1411566" y="1900743"/>
            <a:ext cx="9964645" cy="4524315"/>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n-GB" sz="3200" b="1" dirty="0" err="1">
                <a:solidFill>
                  <a:srgbClr val="097D74"/>
                </a:solidFill>
                <a:latin typeface="Calibri"/>
                <a:cs typeface="Calibri"/>
                <a:sym typeface="Calibri"/>
              </a:rPr>
              <a:t>Completa</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il</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sondaggio</a:t>
            </a:r>
            <a:r>
              <a:rPr lang="en-GB" sz="3200" b="1" dirty="0">
                <a:solidFill>
                  <a:srgbClr val="097D74"/>
                </a:solidFill>
                <a:latin typeface="Calibri"/>
                <a:cs typeface="Calibri"/>
                <a:sym typeface="Calibri"/>
              </a:rPr>
              <a:t> sui </a:t>
            </a:r>
            <a:r>
              <a:rPr lang="en-GB" sz="3200" b="1" dirty="0" err="1">
                <a:solidFill>
                  <a:srgbClr val="097D74"/>
                </a:solidFill>
                <a:latin typeface="Calibri"/>
                <a:cs typeface="Calibri"/>
                <a:sym typeface="Calibri"/>
              </a:rPr>
              <a:t>punti</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di</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forza</a:t>
            </a:r>
            <a:r>
              <a:rPr lang="en-GB" sz="3200" b="1" dirty="0">
                <a:solidFill>
                  <a:srgbClr val="097D74"/>
                </a:solidFill>
                <a:latin typeface="Calibri"/>
                <a:cs typeface="Calibri"/>
                <a:sym typeface="Calibri"/>
              </a:rPr>
              <a:t> del </a:t>
            </a:r>
            <a:r>
              <a:rPr lang="en-GB" sz="3200" b="1" dirty="0" err="1">
                <a:solidFill>
                  <a:srgbClr val="097D74"/>
                </a:solidFill>
                <a:latin typeface="Calibri"/>
                <a:cs typeface="Calibri"/>
                <a:sym typeface="Calibri"/>
              </a:rPr>
              <a:t>tuo</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carattere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sul</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sito</a:t>
            </a:r>
            <a:r>
              <a:rPr lang="en-GB" sz="3200" b="1" dirty="0">
                <a:solidFill>
                  <a:srgbClr val="097D74"/>
                </a:solidFill>
                <a:latin typeface="Calibri"/>
                <a:cs typeface="Calibri"/>
                <a:sym typeface="Calibri"/>
              </a:rPr>
              <a:t>: </a:t>
            </a:r>
            <a:r>
              <a:rPr lang="en-US" sz="3200" b="1" dirty="0">
                <a:solidFill>
                  <a:schemeClr val="accent2"/>
                </a:solidFill>
                <a:hlinkClick r:id="rId2"/>
              </a:rPr>
              <a:t>https://www.viacharacter.org/survey/account/register</a:t>
            </a:r>
            <a:r>
              <a:rPr lang="en-US" sz="3200" b="1" dirty="0">
                <a:solidFill>
                  <a:schemeClr val="accent2"/>
                </a:solidFill>
              </a:rPr>
              <a:t>  </a:t>
            </a:r>
            <a:endParaRPr lang="en-GB" sz="3200" b="1" dirty="0">
              <a:solidFill>
                <a:srgbClr val="097D74"/>
              </a:solidFill>
              <a:latin typeface="Calibri"/>
              <a:cs typeface="Calibri"/>
              <a:sym typeface="Calibri"/>
            </a:endParaRPr>
          </a:p>
          <a:p>
            <a:pPr marL="342900" indent="-342900">
              <a:buClr>
                <a:srgbClr val="097D74"/>
              </a:buClr>
              <a:buFont typeface="Arial" panose="020B0604020202020204" pitchFamily="34" charset="0"/>
              <a:buChar char="•"/>
            </a:pPr>
            <a:r>
              <a:rPr lang="en-GB" sz="3200" b="1" dirty="0" err="1">
                <a:solidFill>
                  <a:srgbClr val="097D74"/>
                </a:solidFill>
                <a:latin typeface="Calibri"/>
                <a:cs typeface="Calibri"/>
                <a:sym typeface="Calibri"/>
              </a:rPr>
              <a:t>Esamina</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il</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materiale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relativo</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alla</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Formazione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Introduttiva</a:t>
            </a:r>
            <a:r>
              <a:rPr lang="en-GB" sz="3200" b="1" dirty="0">
                <a:solidFill>
                  <a:srgbClr val="097D74"/>
                </a:solidFill>
                <a:latin typeface="Calibri"/>
                <a:cs typeface="Calibri"/>
                <a:sym typeface="Calibri"/>
              </a:rPr>
              <a:t> per </a:t>
            </a:r>
            <a:r>
              <a:rPr lang="en-GB" sz="3200" b="1" dirty="0" err="1">
                <a:solidFill>
                  <a:srgbClr val="097D74"/>
                </a:solidFill>
                <a:latin typeface="Calibri"/>
                <a:cs typeface="Calibri"/>
                <a:sym typeface="Calibri"/>
              </a:rPr>
              <a:t>il</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Genitore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delle</a:t>
            </a:r>
            <a:r>
              <a:rPr lang="en-GB" sz="3200" b="1" dirty="0">
                <a:solidFill>
                  <a:srgbClr val="097D74"/>
                </a:solidFill>
                <a:latin typeface="Calibri"/>
                <a:cs typeface="Calibri"/>
                <a:sym typeface="Calibri"/>
              </a:rPr>
              <a:t> </a:t>
            </a:r>
            <a:r>
              <a:rPr lang="en-GB" sz="3200" b="1" dirty="0" err="1">
                <a:solidFill>
                  <a:srgbClr val="097D74"/>
                </a:solidFill>
                <a:latin typeface="Calibri"/>
                <a:cs typeface="Calibri"/>
                <a:sym typeface="Calibri"/>
              </a:rPr>
              <a:t>Sessioni</a:t>
            </a:r>
            <a:r>
              <a:rPr lang="en-GB" sz="3200" b="1" dirty="0">
                <a:solidFill>
                  <a:srgbClr val="097D74"/>
                </a:solidFill>
                <a:latin typeface="Calibri"/>
                <a:cs typeface="Calibri"/>
                <a:sym typeface="Calibri"/>
              </a:rPr>
              <a:t> 3 e 4.</a:t>
            </a:r>
          </a:p>
          <a:p>
            <a:pPr marL="342900" indent="-342900">
              <a:buClr>
                <a:srgbClr val="097D74"/>
              </a:buClr>
              <a:buFont typeface="Arial" panose="020B0604020202020204" pitchFamily="34" charset="0"/>
              <a:buChar char="•"/>
            </a:pPr>
            <a:r>
              <a:rPr lang="en-GB" sz="3200" b="1" dirty="0" err="1">
                <a:solidFill>
                  <a:srgbClr val="097D74"/>
                </a:solidFill>
                <a:cs typeface="Calibri"/>
                <a:sym typeface="Calibri"/>
              </a:rPr>
              <a:t>Cerca</a:t>
            </a:r>
            <a:r>
              <a:rPr lang="en-GB" sz="3200" b="1" dirty="0">
                <a:solidFill>
                  <a:srgbClr val="097D74"/>
                </a:solidFill>
                <a:cs typeface="Calibri"/>
                <a:sym typeface="Calibri"/>
              </a:rPr>
              <a:t> online la </a:t>
            </a:r>
            <a:r>
              <a:rPr lang="en-GB" sz="3200" b="1" dirty="0" err="1">
                <a:solidFill>
                  <a:srgbClr val="097D74"/>
                </a:solidFill>
                <a:cs typeface="Calibri"/>
                <a:sym typeface="Calibri"/>
              </a:rPr>
              <a:t>sezione</a:t>
            </a:r>
            <a:r>
              <a:rPr lang="en-GB" sz="3200" b="1" dirty="0">
                <a:solidFill>
                  <a:srgbClr val="097D74"/>
                </a:solidFill>
                <a:cs typeface="Calibri"/>
                <a:sym typeface="Calibri"/>
              </a:rPr>
              <a:t> </a:t>
            </a:r>
            <a:r>
              <a:rPr lang="en-GB" sz="3200" b="1" dirty="0" err="1">
                <a:solidFill>
                  <a:srgbClr val="097D74"/>
                </a:solidFill>
                <a:cs typeface="Calibri"/>
                <a:sym typeface="Calibri"/>
              </a:rPr>
              <a:t>relativa</a:t>
            </a:r>
            <a:r>
              <a:rPr lang="en-GB" sz="3200" b="1" dirty="0">
                <a:solidFill>
                  <a:srgbClr val="097D74"/>
                </a:solidFill>
                <a:cs typeface="Calibri"/>
                <a:sym typeface="Calibri"/>
              </a:rPr>
              <a:t> </a:t>
            </a:r>
            <a:r>
              <a:rPr lang="en-GB" sz="3200" b="1" dirty="0" err="1">
                <a:solidFill>
                  <a:srgbClr val="097D74"/>
                </a:solidFill>
                <a:cs typeface="Calibri"/>
                <a:sym typeface="Calibri"/>
              </a:rPr>
              <a:t>all’Archivio</a:t>
            </a:r>
            <a:r>
              <a:rPr lang="en-GB" sz="3200" b="1" dirty="0">
                <a:solidFill>
                  <a:srgbClr val="097D74"/>
                </a:solidFill>
                <a:cs typeface="Calibri"/>
                <a:sym typeface="Calibri"/>
              </a:rPr>
              <a:t> del </a:t>
            </a:r>
            <a:r>
              <a:rPr lang="en-GB" sz="3200" b="1" dirty="0" err="1">
                <a:solidFill>
                  <a:srgbClr val="097D74"/>
                </a:solidFill>
                <a:cs typeface="Calibri"/>
                <a:sym typeface="Calibri"/>
              </a:rPr>
              <a:t>Programma</a:t>
            </a:r>
            <a:r>
              <a:rPr lang="en-GB" sz="3200" b="1" dirty="0">
                <a:solidFill>
                  <a:srgbClr val="097D74"/>
                </a:solidFill>
                <a:cs typeface="Calibri"/>
                <a:sym typeface="Calibri"/>
              </a:rPr>
              <a:t> </a:t>
            </a:r>
            <a:r>
              <a:rPr lang="en-GB" sz="3200" b="1" dirty="0" err="1">
                <a:solidFill>
                  <a:srgbClr val="097D74"/>
                </a:solidFill>
                <a:cs typeface="Calibri"/>
                <a:sym typeface="Calibri"/>
              </a:rPr>
              <a:t>Formativo</a:t>
            </a:r>
            <a:r>
              <a:rPr lang="en-GB" sz="3200" b="1" dirty="0">
                <a:solidFill>
                  <a:srgbClr val="097D74"/>
                </a:solidFill>
                <a:cs typeface="Calibri"/>
                <a:sym typeface="Calibri"/>
              </a:rPr>
              <a:t> Money Matters in </a:t>
            </a:r>
            <a:r>
              <a:rPr lang="en-GB" sz="3200" b="1" dirty="0" err="1">
                <a:solidFill>
                  <a:srgbClr val="097D74"/>
                </a:solidFill>
                <a:cs typeface="Calibri"/>
                <a:sym typeface="Calibri"/>
              </a:rPr>
              <a:t>Materia</a:t>
            </a:r>
            <a:r>
              <a:rPr lang="en-GB" sz="3200" b="1" dirty="0">
                <a:solidFill>
                  <a:srgbClr val="097D74"/>
                </a:solidFill>
                <a:cs typeface="Calibri"/>
                <a:sym typeface="Calibri"/>
              </a:rPr>
              <a:t> </a:t>
            </a:r>
            <a:r>
              <a:rPr lang="en-GB" sz="3200" b="1" dirty="0" err="1">
                <a:solidFill>
                  <a:srgbClr val="097D74"/>
                </a:solidFill>
                <a:cs typeface="Calibri"/>
                <a:sym typeface="Calibri"/>
              </a:rPr>
              <a:t>Finanziaria</a:t>
            </a:r>
            <a:r>
              <a:rPr lang="en-GB" sz="3200" b="1" dirty="0">
                <a:solidFill>
                  <a:srgbClr val="097D74"/>
                </a:solidFill>
                <a:cs typeface="Calibri"/>
                <a:sym typeface="Calibri"/>
              </a:rPr>
              <a:t> per </a:t>
            </a:r>
            <a:r>
              <a:rPr lang="en-GB" sz="3200" b="1" dirty="0" err="1">
                <a:solidFill>
                  <a:srgbClr val="097D74"/>
                </a:solidFill>
                <a:cs typeface="Calibri"/>
                <a:sym typeface="Calibri"/>
              </a:rPr>
              <a:t>completare</a:t>
            </a:r>
            <a:r>
              <a:rPr lang="en-GB" sz="3200" b="1" dirty="0">
                <a:solidFill>
                  <a:srgbClr val="097D74"/>
                </a:solidFill>
                <a:cs typeface="Calibri"/>
                <a:sym typeface="Calibri"/>
              </a:rPr>
              <a:t> </a:t>
            </a:r>
            <a:r>
              <a:rPr lang="en-GB" sz="3200" b="1" dirty="0" err="1">
                <a:solidFill>
                  <a:srgbClr val="097D74"/>
                </a:solidFill>
                <a:cs typeface="Calibri"/>
                <a:sym typeface="Calibri"/>
              </a:rPr>
              <a:t>il</a:t>
            </a:r>
            <a:r>
              <a:rPr lang="en-GB" sz="3200" b="1" dirty="0">
                <a:solidFill>
                  <a:srgbClr val="097D74"/>
                </a:solidFill>
                <a:cs typeface="Calibri"/>
                <a:sym typeface="Calibri"/>
              </a:rPr>
              <a:t> Badge </a:t>
            </a:r>
            <a:r>
              <a:rPr lang="en-GB" sz="3200" b="1" dirty="0" err="1">
                <a:solidFill>
                  <a:srgbClr val="097D74"/>
                </a:solidFill>
                <a:cs typeface="Calibri"/>
                <a:sym typeface="Calibri"/>
              </a:rPr>
              <a:t>Digitale</a:t>
            </a:r>
            <a:r>
              <a:rPr lang="en-GB" sz="3200" b="1" dirty="0">
                <a:solidFill>
                  <a:srgbClr val="097D74"/>
                </a:solidFill>
                <a:cs typeface="Calibri"/>
                <a:sym typeface="Calibri"/>
              </a:rPr>
              <a:t> del Modulo 3</a:t>
            </a:r>
            <a:r>
              <a:rPr lang="en-GB" sz="3200" b="1" dirty="0">
                <a:solidFill>
                  <a:srgbClr val="097D74"/>
                </a:solidFill>
                <a:latin typeface="Calibri"/>
                <a:cs typeface="Calibri"/>
                <a:sym typeface="Calibri"/>
              </a:rPr>
              <a:t>.</a:t>
            </a:r>
          </a:p>
        </p:txBody>
      </p:sp>
      <p:pic>
        <p:nvPicPr>
          <p:cNvPr id="7" name="Picture 6">
            <a:extLst>
              <a:ext uri="{FF2B5EF4-FFF2-40B4-BE49-F238E27FC236}">
                <a16:creationId xmlns:a16="http://schemas.microsoft.com/office/drawing/2014/main" id="{BC2AECE0-1319-86F7-86C4-6E36473BC5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2750" y="5484495"/>
            <a:ext cx="2419350" cy="2417445"/>
          </a:xfrm>
          <a:prstGeom prst="rect">
            <a:avLst/>
          </a:prstGeom>
          <a:noFill/>
          <a:ln>
            <a:noFill/>
          </a:ln>
        </p:spPr>
      </p:pic>
      <p:pic>
        <p:nvPicPr>
          <p:cNvPr id="9" name="Picture 8">
            <a:extLst>
              <a:ext uri="{FF2B5EF4-FFF2-40B4-BE49-F238E27FC236}">
                <a16:creationId xmlns:a16="http://schemas.microsoft.com/office/drawing/2014/main" id="{28BCBC4E-E569-A329-C1E1-339C32683E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7020" y="5455920"/>
            <a:ext cx="2552700" cy="2552700"/>
          </a:xfrm>
          <a:prstGeom prst="rect">
            <a:avLst/>
          </a:prstGeom>
          <a:noFill/>
          <a:ln>
            <a:noFill/>
          </a:ln>
        </p:spPr>
      </p:pic>
    </p:spTree>
    <p:extLst>
      <p:ext uri="{BB962C8B-B14F-4D97-AF65-F5344CB8AC3E}">
        <p14:creationId xmlns:p14="http://schemas.microsoft.com/office/powerpoint/2010/main" val="296286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94071" y="2961590"/>
            <a:ext cx="6107071" cy="1582520"/>
          </a:xfrm>
        </p:spPr>
        <p:txBody>
          <a:bodyPr/>
          <a:lstStyle/>
          <a:p>
            <a:r>
              <a:rPr lang="en-US" sz="3200" dirty="0">
                <a:solidFill>
                  <a:srgbClr val="097D74"/>
                </a:solidFill>
                <a:latin typeface="Calibri" panose="020F0502020204030204" pitchFamily="34" charset="0"/>
                <a:cs typeface="Calibri" panose="020F0502020204030204" pitchFamily="34" charset="0"/>
              </a:rPr>
              <a:t>Grazie per la </a:t>
            </a:r>
            <a:r>
              <a:rPr lang="en-US" sz="3200" dirty="0" err="1">
                <a:solidFill>
                  <a:srgbClr val="097D74"/>
                </a:solidFill>
                <a:latin typeface="Calibri" panose="020F0502020204030204" pitchFamily="34" charset="0"/>
                <a:cs typeface="Calibri" panose="020F0502020204030204" pitchFamily="34" charset="0"/>
              </a:rPr>
              <a:t>partecipazione</a:t>
            </a:r>
            <a:r>
              <a:rPr lang="en-US" sz="3200" dirty="0">
                <a:solidFill>
                  <a:srgbClr val="097D74"/>
                </a:solidFill>
                <a:latin typeface="Calibri" panose="020F0502020204030204" pitchFamily="34" charset="0"/>
                <a:cs typeface="Calibri" panose="020F0502020204030204" pitchFamily="34" charset="0"/>
              </a:rPr>
              <a:t>, </a:t>
            </a:r>
            <a:r>
              <a:rPr lang="en-US" sz="3200" dirty="0" err="1">
                <a:solidFill>
                  <a:srgbClr val="097D74"/>
                </a:solidFill>
                <a:latin typeface="Calibri" panose="020F0502020204030204" pitchFamily="34" charset="0"/>
                <a:cs typeface="Calibri" panose="020F0502020204030204" pitchFamily="34" charset="0"/>
              </a:rPr>
              <a:t>speriamo</a:t>
            </a:r>
            <a:r>
              <a:rPr lang="en-US" sz="3200" dirty="0">
                <a:solidFill>
                  <a:srgbClr val="097D74"/>
                </a:solidFill>
                <a:latin typeface="Calibri" panose="020F0502020204030204" pitchFamily="34" charset="0"/>
                <a:cs typeface="Calibri" panose="020F0502020204030204" pitchFamily="34" charset="0"/>
              </a:rPr>
              <a:t> </a:t>
            </a:r>
            <a:r>
              <a:rPr lang="en-US" sz="3200" dirty="0" err="1">
                <a:solidFill>
                  <a:srgbClr val="097D74"/>
                </a:solidFill>
                <a:latin typeface="Calibri" panose="020F0502020204030204" pitchFamily="34" charset="0"/>
                <a:cs typeface="Calibri" panose="020F0502020204030204" pitchFamily="34" charset="0"/>
              </a:rPr>
              <a:t>ti</a:t>
            </a:r>
            <a:r>
              <a:rPr lang="en-US" sz="3200" dirty="0">
                <a:solidFill>
                  <a:srgbClr val="097D74"/>
                </a:solidFill>
                <a:latin typeface="Calibri" panose="020F0502020204030204" pitchFamily="34" charset="0"/>
                <a:cs typeface="Calibri" panose="020F0502020204030204" pitchFamily="34" charset="0"/>
              </a:rPr>
              <a:t> </a:t>
            </a:r>
            <a:r>
              <a:rPr lang="en-US" sz="3200" dirty="0" err="1">
                <a:solidFill>
                  <a:srgbClr val="097D74"/>
                </a:solidFill>
                <a:latin typeface="Calibri" panose="020F0502020204030204" pitchFamily="34" charset="0"/>
                <a:cs typeface="Calibri" panose="020F0502020204030204" pitchFamily="34" charset="0"/>
              </a:rPr>
              <a:t>risulti</a:t>
            </a:r>
            <a:r>
              <a:rPr lang="en-US" sz="3200" dirty="0">
                <a:solidFill>
                  <a:srgbClr val="097D74"/>
                </a:solidFill>
                <a:latin typeface="Calibri" panose="020F0502020204030204" pitchFamily="34" charset="0"/>
                <a:cs typeface="Calibri" panose="020F0502020204030204" pitchFamily="34" charset="0"/>
              </a:rPr>
              <a:t> utile</a:t>
            </a:r>
            <a:r>
              <a:rPr lang="en-US" dirty="0"/>
              <a:t>.</a:t>
            </a:r>
            <a:br>
              <a:rPr lang="en-US" dirty="0"/>
            </a:br>
            <a:br>
              <a:rPr lang="en-US" dirty="0"/>
            </a:br>
            <a:endParaRPr lang="el-GR" dirty="0"/>
          </a:p>
        </p:txBody>
      </p:sp>
    </p:spTree>
    <p:extLst>
      <p:ext uri="{BB962C8B-B14F-4D97-AF65-F5344CB8AC3E}">
        <p14:creationId xmlns:p14="http://schemas.microsoft.com/office/powerpoint/2010/main" val="382164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Modulo 3 </a:t>
            </a:r>
            <a:r>
              <a:rPr lang="en-US" sz="3200" dirty="0" err="1"/>
              <a:t>Mappa</a:t>
            </a:r>
            <a:r>
              <a:rPr lang="en-US" sz="3200" dirty="0"/>
              <a:t> </a:t>
            </a:r>
            <a:r>
              <a:rPr lang="en-US" sz="3200" dirty="0" err="1"/>
              <a:t>concettuale</a:t>
            </a:r>
            <a:r>
              <a:rPr lang="en-US" sz="3200" dirty="0"/>
              <a:t> </a:t>
            </a:r>
            <a:r>
              <a:rPr lang="en-US" sz="3200" dirty="0" err="1"/>
              <a:t>della</a:t>
            </a:r>
            <a:r>
              <a:rPr lang="en-US" sz="3200" dirty="0"/>
              <a:t> </a:t>
            </a:r>
            <a:r>
              <a:rPr lang="en-US" sz="3200" dirty="0" err="1"/>
              <a:t>sessione</a:t>
            </a:r>
            <a:endParaRPr lang="en-US" sz="3200" dirty="0"/>
          </a:p>
        </p:txBody>
      </p:sp>
      <p:pic>
        <p:nvPicPr>
          <p:cNvPr id="14" name="Content Placeholder 13"/>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9564182" y="3378430"/>
            <a:ext cx="1515497" cy="1704937"/>
          </a:xfrm>
        </p:spPr>
      </p:pic>
      <p:sp>
        <p:nvSpPr>
          <p:cNvPr id="10" name="Oval 9"/>
          <p:cNvSpPr/>
          <p:nvPr/>
        </p:nvSpPr>
        <p:spPr>
          <a:xfrm>
            <a:off x="1533377" y="2422333"/>
            <a:ext cx="2315497" cy="973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Attività</a:t>
            </a:r>
            <a:r>
              <a:rPr lang="en-US" dirty="0">
                <a:solidFill>
                  <a:schemeClr val="tx1"/>
                </a:solidFill>
              </a:rPr>
              <a:t> </a:t>
            </a:r>
            <a:r>
              <a:rPr lang="en-US" dirty="0" err="1">
                <a:solidFill>
                  <a:schemeClr val="tx1"/>
                </a:solidFill>
              </a:rPr>
              <a:t>di</a:t>
            </a:r>
            <a:r>
              <a:rPr lang="en-US" dirty="0">
                <a:solidFill>
                  <a:schemeClr val="tx1"/>
                </a:solidFill>
              </a:rPr>
              <a:t> </a:t>
            </a:r>
            <a:r>
              <a:rPr lang="en-US" dirty="0" err="1">
                <a:solidFill>
                  <a:schemeClr val="tx1"/>
                </a:solidFill>
              </a:rPr>
              <a:t>riscaldamento</a:t>
            </a:r>
            <a:endParaRPr lang="en-US" dirty="0">
              <a:solidFill>
                <a:schemeClr val="tx1"/>
              </a:solidFill>
            </a:endParaRPr>
          </a:p>
        </p:txBody>
      </p:sp>
      <p:sp>
        <p:nvSpPr>
          <p:cNvPr id="11" name="Oval 10"/>
          <p:cNvSpPr/>
          <p:nvPr/>
        </p:nvSpPr>
        <p:spPr>
          <a:xfrm>
            <a:off x="1563328" y="5083367"/>
            <a:ext cx="2315497" cy="973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Fine </a:t>
            </a:r>
          </a:p>
        </p:txBody>
      </p:sp>
      <p:sp>
        <p:nvSpPr>
          <p:cNvPr id="12" name="Rounded Rectangle 11"/>
          <p:cNvSpPr/>
          <p:nvPr/>
        </p:nvSpPr>
        <p:spPr>
          <a:xfrm>
            <a:off x="5764169" y="2527008"/>
            <a:ext cx="2639962" cy="1047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Attività</a:t>
            </a:r>
            <a:r>
              <a:rPr lang="en-US" dirty="0">
                <a:solidFill>
                  <a:schemeClr val="tx1"/>
                </a:solidFill>
              </a:rPr>
              <a:t> </a:t>
            </a:r>
            <a:r>
              <a:rPr lang="en-US" dirty="0" err="1">
                <a:solidFill>
                  <a:schemeClr val="tx1"/>
                </a:solidFill>
              </a:rPr>
              <a:t>inerenti</a:t>
            </a:r>
            <a:r>
              <a:rPr lang="en-US" dirty="0">
                <a:solidFill>
                  <a:schemeClr val="tx1"/>
                </a:solidFill>
              </a:rPr>
              <a:t> la </a:t>
            </a:r>
            <a:r>
              <a:rPr lang="en-US" dirty="0" err="1">
                <a:solidFill>
                  <a:schemeClr val="tx1"/>
                </a:solidFill>
              </a:rPr>
              <a:t>protezione</a:t>
            </a:r>
            <a:r>
              <a:rPr lang="en-US" dirty="0">
                <a:solidFill>
                  <a:schemeClr val="tx1"/>
                </a:solidFill>
              </a:rPr>
              <a:t> del </a:t>
            </a:r>
            <a:r>
              <a:rPr lang="en-US" dirty="0" err="1">
                <a:solidFill>
                  <a:schemeClr val="tx1"/>
                </a:solidFill>
              </a:rPr>
              <a:t>denaro</a:t>
            </a:r>
            <a:r>
              <a:rPr lang="en-US" dirty="0">
                <a:solidFill>
                  <a:schemeClr val="tx1"/>
                </a:solidFill>
              </a:rPr>
              <a:t> </a:t>
            </a:r>
          </a:p>
        </p:txBody>
      </p:sp>
      <p:sp>
        <p:nvSpPr>
          <p:cNvPr id="13" name="Rounded Rectangle 12"/>
          <p:cNvSpPr/>
          <p:nvPr/>
        </p:nvSpPr>
        <p:spPr>
          <a:xfrm>
            <a:off x="5715183" y="5009626"/>
            <a:ext cx="2639962" cy="1047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Attività</a:t>
            </a:r>
            <a:r>
              <a:rPr lang="en-US" dirty="0">
                <a:solidFill>
                  <a:schemeClr val="tx1"/>
                </a:solidFill>
              </a:rPr>
              <a:t> </a:t>
            </a:r>
            <a:r>
              <a:rPr lang="en-US" dirty="0" err="1">
                <a:solidFill>
                  <a:schemeClr val="tx1"/>
                </a:solidFill>
              </a:rPr>
              <a:t>inerenti</a:t>
            </a:r>
            <a:r>
              <a:rPr lang="en-US" dirty="0">
                <a:solidFill>
                  <a:schemeClr val="tx1"/>
                </a:solidFill>
              </a:rPr>
              <a:t> le </a:t>
            </a:r>
            <a:r>
              <a:rPr lang="en-US" dirty="0" err="1">
                <a:solidFill>
                  <a:schemeClr val="tx1"/>
                </a:solidFill>
              </a:rPr>
              <a:t>emozioni</a:t>
            </a:r>
            <a:r>
              <a:rPr lang="en-US" dirty="0">
                <a:solidFill>
                  <a:schemeClr val="tx1"/>
                </a:solidFill>
              </a:rPr>
              <a:t> associate al </a:t>
            </a:r>
            <a:r>
              <a:rPr lang="en-US" dirty="0" err="1">
                <a:solidFill>
                  <a:schemeClr val="tx1"/>
                </a:solidFill>
              </a:rPr>
              <a:t>denaro</a:t>
            </a:r>
            <a:endParaRPr lang="en-US" dirty="0">
              <a:solidFill>
                <a:schemeClr val="tx1"/>
              </a:solidFill>
            </a:endParaRPr>
          </a:p>
        </p:txBody>
      </p:sp>
      <p:sp>
        <p:nvSpPr>
          <p:cNvPr id="15" name="Right Arrow 14"/>
          <p:cNvSpPr/>
          <p:nvPr/>
        </p:nvSpPr>
        <p:spPr>
          <a:xfrm>
            <a:off x="4305076" y="2858522"/>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09654">
            <a:off x="8584809" y="3118676"/>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451370">
            <a:off x="8584756" y="5145200"/>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rot="10800000">
            <a:off x="4295558" y="5439320"/>
            <a:ext cx="1002891" cy="31709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347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064" y="2735489"/>
            <a:ext cx="12331402" cy="5129444"/>
          </a:xfrm>
        </p:spPr>
        <p:txBody>
          <a:bodyPr/>
          <a:lstStyle/>
          <a:p>
            <a:r>
              <a:rPr lang="en-US" sz="3200" dirty="0" err="1"/>
              <a:t>Immagina</a:t>
            </a:r>
            <a:r>
              <a:rPr lang="en-US" sz="3200" dirty="0"/>
              <a:t> </a:t>
            </a:r>
            <a:r>
              <a:rPr lang="en-US" sz="3200" dirty="0" err="1"/>
              <a:t>che</a:t>
            </a:r>
            <a:r>
              <a:rPr lang="en-US" sz="3200" dirty="0"/>
              <a:t> </a:t>
            </a:r>
            <a:r>
              <a:rPr lang="en-US" sz="3200" dirty="0" err="1"/>
              <a:t>hai</a:t>
            </a:r>
            <a:r>
              <a:rPr lang="en-US" sz="3200" dirty="0"/>
              <a:t> </a:t>
            </a:r>
            <a:r>
              <a:rPr lang="en-US" sz="3200" dirty="0" err="1"/>
              <a:t>appena</a:t>
            </a:r>
            <a:r>
              <a:rPr lang="en-US" sz="3200" dirty="0"/>
              <a:t> </a:t>
            </a:r>
            <a:r>
              <a:rPr lang="en-US" sz="3200" dirty="0" err="1"/>
              <a:t>vinto</a:t>
            </a:r>
            <a:r>
              <a:rPr lang="en-US" sz="3200" dirty="0"/>
              <a:t> 25 </a:t>
            </a:r>
            <a:r>
              <a:rPr lang="en-US" sz="3200" dirty="0" err="1"/>
              <a:t>milioni</a:t>
            </a:r>
            <a:r>
              <a:rPr lang="en-US" sz="3200" dirty="0"/>
              <a:t> </a:t>
            </a:r>
            <a:r>
              <a:rPr lang="en-US" sz="3200" dirty="0" err="1"/>
              <a:t>di</a:t>
            </a:r>
            <a:r>
              <a:rPr lang="en-US" sz="3200" dirty="0"/>
              <a:t> euro o </a:t>
            </a:r>
            <a:r>
              <a:rPr lang="en-US" sz="3200" dirty="0" err="1"/>
              <a:t>sterline</a:t>
            </a:r>
            <a:r>
              <a:rPr lang="en-US" sz="3200" dirty="0"/>
              <a:t> </a:t>
            </a:r>
            <a:r>
              <a:rPr lang="en-US" sz="3200" dirty="0" err="1"/>
              <a:t>alla</a:t>
            </a:r>
            <a:r>
              <a:rPr lang="en-US" sz="3200" dirty="0"/>
              <a:t> </a:t>
            </a:r>
            <a:r>
              <a:rPr lang="en-US" sz="3200" dirty="0" err="1"/>
              <a:t>lotteria</a:t>
            </a:r>
            <a:r>
              <a:rPr lang="en-US" sz="3200" dirty="0"/>
              <a:t>. </a:t>
            </a:r>
          </a:p>
          <a:p>
            <a:endParaRPr lang="en-US" sz="3200" dirty="0"/>
          </a:p>
          <a:p>
            <a:r>
              <a:rPr lang="en-GB" sz="3200" dirty="0" err="1"/>
              <a:t>Elenca</a:t>
            </a:r>
            <a:r>
              <a:rPr lang="en-GB" sz="3200" dirty="0"/>
              <a:t> </a:t>
            </a:r>
            <a:r>
              <a:rPr lang="en-GB" sz="3200" dirty="0" err="1"/>
              <a:t>tutte</a:t>
            </a:r>
            <a:r>
              <a:rPr lang="en-GB" sz="3200" dirty="0"/>
              <a:t> le </a:t>
            </a:r>
            <a:r>
              <a:rPr lang="en-GB" sz="3200" dirty="0" err="1"/>
              <a:t>cose</a:t>
            </a:r>
            <a:r>
              <a:rPr lang="en-GB" sz="3200" dirty="0"/>
              <a:t> </a:t>
            </a:r>
            <a:r>
              <a:rPr lang="en-GB" sz="3200" dirty="0" err="1"/>
              <a:t>che</a:t>
            </a:r>
            <a:r>
              <a:rPr lang="en-GB" sz="3200" dirty="0"/>
              <a:t> </a:t>
            </a:r>
            <a:r>
              <a:rPr lang="en-GB" sz="3200" dirty="0" err="1"/>
              <a:t>faresti</a:t>
            </a:r>
            <a:r>
              <a:rPr lang="en-GB" sz="3200" dirty="0"/>
              <a:t> con </a:t>
            </a:r>
            <a:r>
              <a:rPr lang="en-GB" sz="3200" dirty="0" err="1"/>
              <a:t>questi</a:t>
            </a:r>
            <a:r>
              <a:rPr lang="en-GB" sz="3200" dirty="0"/>
              <a:t> </a:t>
            </a:r>
            <a:r>
              <a:rPr lang="en-GB" sz="3200" dirty="0" err="1"/>
              <a:t>soldi</a:t>
            </a:r>
            <a:r>
              <a:rPr lang="en-GB" sz="3200" dirty="0"/>
              <a:t> e </a:t>
            </a:r>
            <a:r>
              <a:rPr lang="en-GB" sz="3200" dirty="0" err="1"/>
              <a:t>aggiungi</a:t>
            </a:r>
            <a:r>
              <a:rPr lang="en-GB" sz="3200" dirty="0"/>
              <a:t> </a:t>
            </a:r>
            <a:r>
              <a:rPr lang="en-GB" sz="3200" dirty="0" err="1"/>
              <a:t>una</a:t>
            </a:r>
            <a:r>
              <a:rPr lang="en-GB" sz="3200" dirty="0"/>
              <a:t> </a:t>
            </a:r>
            <a:r>
              <a:rPr lang="en-GB" sz="3200" dirty="0" err="1"/>
              <a:t>frase</a:t>
            </a:r>
            <a:r>
              <a:rPr lang="en-GB" sz="3200" dirty="0"/>
              <a:t> </a:t>
            </a:r>
            <a:r>
              <a:rPr lang="en-GB" sz="3200" dirty="0" err="1"/>
              <a:t>riguardante</a:t>
            </a:r>
            <a:r>
              <a:rPr lang="en-GB" sz="3200" dirty="0"/>
              <a:t> </a:t>
            </a:r>
            <a:r>
              <a:rPr lang="en-GB" sz="3200" dirty="0" err="1"/>
              <a:t>ciò</a:t>
            </a:r>
            <a:r>
              <a:rPr lang="en-GB" sz="3200" dirty="0"/>
              <a:t> </a:t>
            </a:r>
            <a:r>
              <a:rPr lang="en-GB" sz="3200" dirty="0" err="1"/>
              <a:t>che</a:t>
            </a:r>
            <a:r>
              <a:rPr lang="en-GB" sz="3200" dirty="0"/>
              <a:t> </a:t>
            </a:r>
            <a:r>
              <a:rPr lang="en-GB" sz="3200" dirty="0" err="1"/>
              <a:t>questo</a:t>
            </a:r>
            <a:r>
              <a:rPr lang="en-GB" sz="3200" dirty="0"/>
              <a:t> </a:t>
            </a:r>
            <a:r>
              <a:rPr lang="en-GB" sz="3200" dirty="0" err="1"/>
              <a:t>rappresenta</a:t>
            </a:r>
            <a:r>
              <a:rPr lang="en-GB" sz="3200" dirty="0"/>
              <a:t> o </a:t>
            </a:r>
            <a:r>
              <a:rPr lang="en-GB" sz="3200" dirty="0" err="1"/>
              <a:t>perché</a:t>
            </a:r>
            <a:r>
              <a:rPr lang="en-GB" sz="3200" dirty="0"/>
              <a:t> è </a:t>
            </a:r>
            <a:r>
              <a:rPr lang="en-GB" sz="3200" dirty="0" err="1"/>
              <a:t>tanto</a:t>
            </a:r>
            <a:r>
              <a:rPr lang="en-GB" sz="3200" dirty="0"/>
              <a:t> </a:t>
            </a:r>
            <a:r>
              <a:rPr lang="en-GB" sz="3200" dirty="0" err="1"/>
              <a:t>importante</a:t>
            </a:r>
            <a:r>
              <a:rPr lang="en-GB" sz="3200" dirty="0"/>
              <a:t> per </a:t>
            </a:r>
            <a:r>
              <a:rPr lang="en-GB" sz="3200" dirty="0" err="1"/>
              <a:t>te</a:t>
            </a:r>
            <a:r>
              <a:rPr lang="en-GB" sz="3200" dirty="0"/>
              <a:t>. </a:t>
            </a:r>
          </a:p>
          <a:p>
            <a:endParaRPr lang="en-GB" sz="3200" dirty="0"/>
          </a:p>
          <a:p>
            <a:r>
              <a:rPr lang="en-GB" sz="3200" dirty="0"/>
              <a:t>Non </a:t>
            </a:r>
            <a:r>
              <a:rPr lang="en-GB" sz="3200" dirty="0" err="1"/>
              <a:t>c’è</a:t>
            </a:r>
            <a:r>
              <a:rPr lang="en-GB" sz="3200" dirty="0"/>
              <a:t> </a:t>
            </a:r>
            <a:r>
              <a:rPr lang="en-GB" sz="3200" dirty="0" err="1"/>
              <a:t>limite</a:t>
            </a:r>
            <a:r>
              <a:rPr lang="en-GB" sz="3200" dirty="0"/>
              <a:t> </a:t>
            </a:r>
            <a:r>
              <a:rPr lang="en-GB" sz="3200" dirty="0" err="1"/>
              <a:t>alle</a:t>
            </a:r>
            <a:r>
              <a:rPr lang="en-GB" sz="3200" dirty="0"/>
              <a:t> </a:t>
            </a:r>
            <a:r>
              <a:rPr lang="en-GB" sz="3200" dirty="0" err="1"/>
              <a:t>cose</a:t>
            </a:r>
            <a:r>
              <a:rPr lang="en-GB" sz="3200" dirty="0"/>
              <a:t> </a:t>
            </a:r>
            <a:r>
              <a:rPr lang="en-GB" sz="3200" dirty="0" err="1"/>
              <a:t>che</a:t>
            </a:r>
            <a:r>
              <a:rPr lang="en-GB" sz="3200" dirty="0"/>
              <a:t> </a:t>
            </a:r>
            <a:r>
              <a:rPr lang="en-GB" sz="3200" dirty="0" err="1"/>
              <a:t>puoi</a:t>
            </a:r>
            <a:r>
              <a:rPr lang="en-GB" sz="3200" dirty="0"/>
              <a:t> </a:t>
            </a:r>
            <a:r>
              <a:rPr lang="en-GB" sz="3200" dirty="0" err="1"/>
              <a:t>scrivere</a:t>
            </a:r>
            <a:r>
              <a:rPr lang="en-GB" sz="3200" dirty="0"/>
              <a:t>, </a:t>
            </a:r>
            <a:r>
              <a:rPr lang="en-GB" sz="3200" dirty="0" err="1"/>
              <a:t>purché</a:t>
            </a:r>
            <a:r>
              <a:rPr lang="en-GB" sz="3200" dirty="0"/>
              <a:t> </a:t>
            </a:r>
            <a:r>
              <a:rPr lang="en-GB" sz="3200" dirty="0" err="1"/>
              <a:t>tu</a:t>
            </a:r>
            <a:r>
              <a:rPr lang="en-GB" sz="3200" dirty="0"/>
              <a:t> </a:t>
            </a:r>
            <a:r>
              <a:rPr lang="en-GB" sz="3200" dirty="0" err="1"/>
              <a:t>riesca</a:t>
            </a:r>
            <a:r>
              <a:rPr lang="en-GB" sz="3200" dirty="0"/>
              <a:t> a </a:t>
            </a:r>
            <a:r>
              <a:rPr lang="en-GB" sz="3200" dirty="0" err="1"/>
              <a:t>scriverle</a:t>
            </a:r>
            <a:r>
              <a:rPr lang="en-GB" sz="3200" dirty="0"/>
              <a:t> </a:t>
            </a:r>
            <a:r>
              <a:rPr lang="en-GB" sz="3200"/>
              <a:t>entro </a:t>
            </a:r>
            <a:r>
              <a:rPr lang="en-GB" sz="3200" dirty="0"/>
              <a:t>5 </a:t>
            </a:r>
            <a:r>
              <a:rPr lang="en-GB" sz="3200" dirty="0" err="1"/>
              <a:t>minuti</a:t>
            </a:r>
            <a:r>
              <a:rPr lang="en-GB" sz="3200" dirty="0"/>
              <a:t>.</a:t>
            </a:r>
            <a:endParaRPr lang="en-US" sz="3200" dirty="0"/>
          </a:p>
        </p:txBody>
      </p:sp>
      <p:sp>
        <p:nvSpPr>
          <p:cNvPr id="3" name="Title 2"/>
          <p:cNvSpPr>
            <a:spLocks noGrp="1"/>
          </p:cNvSpPr>
          <p:nvPr>
            <p:ph type="title"/>
          </p:nvPr>
        </p:nvSpPr>
        <p:spPr>
          <a:xfrm>
            <a:off x="499925" y="373368"/>
            <a:ext cx="12330000" cy="997519"/>
          </a:xfrm>
        </p:spPr>
        <p:txBody>
          <a:bodyPr>
            <a:noAutofit/>
          </a:bodyPr>
          <a:lstStyle/>
          <a:p>
            <a:r>
              <a:rPr lang="en-US" sz="3200" dirty="0" err="1"/>
              <a:t>Attività</a:t>
            </a:r>
            <a:r>
              <a:rPr lang="en-US" sz="3200" dirty="0"/>
              <a:t> </a:t>
            </a:r>
            <a:r>
              <a:rPr lang="en-US" sz="3200" dirty="0" err="1"/>
              <a:t>di</a:t>
            </a:r>
            <a:r>
              <a:rPr lang="en-US" sz="3200" dirty="0"/>
              <a:t> </a:t>
            </a:r>
            <a:r>
              <a:rPr lang="en-US" sz="3200" dirty="0" err="1"/>
              <a:t>riscaldamento</a:t>
            </a:r>
            <a:r>
              <a:rPr lang="en-US" sz="3200" dirty="0"/>
              <a:t> M3.1a   </a:t>
            </a:r>
            <a:br>
              <a:rPr lang="en-US" sz="3200" dirty="0"/>
            </a:br>
            <a:r>
              <a:rPr lang="en-US" sz="3200" dirty="0"/>
              <a:t>Grande </a:t>
            </a:r>
            <a:r>
              <a:rPr lang="en-US" sz="3200" dirty="0" err="1"/>
              <a:t>vincita</a:t>
            </a:r>
            <a:r>
              <a:rPr lang="en-US" sz="3200" dirty="0"/>
              <a:t> </a:t>
            </a:r>
            <a:r>
              <a:rPr lang="en-US" sz="3200" dirty="0" err="1"/>
              <a:t>alla</a:t>
            </a:r>
            <a:r>
              <a:rPr lang="en-US" sz="3200" dirty="0"/>
              <a:t> </a:t>
            </a:r>
            <a:r>
              <a:rPr lang="en-US" sz="3200" dirty="0" err="1"/>
              <a:t>lotteria</a:t>
            </a:r>
            <a:endParaRPr lang="en-US" sz="3200" dirty="0"/>
          </a:p>
        </p:txBody>
      </p:sp>
      <p:sp>
        <p:nvSpPr>
          <p:cNvPr id="4" name="Text Placeholder 3"/>
          <p:cNvSpPr>
            <a:spLocks noGrp="1"/>
          </p:cNvSpPr>
          <p:nvPr>
            <p:ph type="body" sz="quarter" idx="12"/>
          </p:nvPr>
        </p:nvSpPr>
        <p:spPr>
          <a:xfrm>
            <a:off x="499925" y="1750756"/>
            <a:ext cx="12331541" cy="602889"/>
          </a:xfrm>
        </p:spPr>
        <p:txBody>
          <a:bodyPr/>
          <a:lstStyle/>
          <a:p>
            <a:r>
              <a:rPr lang="en-US" dirty="0" err="1"/>
              <a:t>Immagina</a:t>
            </a:r>
            <a:r>
              <a:rPr lang="en-US" dirty="0"/>
              <a:t>…</a:t>
            </a:r>
          </a:p>
        </p:txBody>
      </p:sp>
      <p:pic>
        <p:nvPicPr>
          <p:cNvPr id="6" name="Picture 5" descr="A picture containing text, receipt&#10;&#10;Description automatically generated">
            <a:extLst>
              <a:ext uri="{FF2B5EF4-FFF2-40B4-BE49-F238E27FC236}">
                <a16:creationId xmlns:a16="http://schemas.microsoft.com/office/drawing/2014/main" id="{C6E70546-FB86-3FB6-293E-4F2C9470B94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91056" y="872127"/>
            <a:ext cx="1637747" cy="1774371"/>
          </a:xfrm>
          <a:prstGeom prst="rect">
            <a:avLst/>
          </a:prstGeom>
        </p:spPr>
      </p:pic>
    </p:spTree>
    <p:extLst>
      <p:ext uri="{BB962C8B-B14F-4D97-AF65-F5344CB8AC3E}">
        <p14:creationId xmlns:p14="http://schemas.microsoft.com/office/powerpoint/2010/main" val="258239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064" y="2152015"/>
            <a:ext cx="12331402" cy="5129444"/>
          </a:xfrm>
        </p:spPr>
        <p:txBody>
          <a:bodyPr/>
          <a:lstStyle/>
          <a:p>
            <a:r>
              <a:rPr lang="en-GB" sz="3200" dirty="0" err="1"/>
              <a:t>Ordina</a:t>
            </a:r>
            <a:r>
              <a:rPr lang="en-GB" sz="3200" dirty="0"/>
              <a:t> le </a:t>
            </a:r>
            <a:r>
              <a:rPr lang="en-GB" sz="3200" dirty="0" err="1"/>
              <a:t>cose</a:t>
            </a:r>
            <a:r>
              <a:rPr lang="en-GB" sz="3200" dirty="0"/>
              <a:t> </a:t>
            </a:r>
            <a:r>
              <a:rPr lang="en-GB" sz="3200" dirty="0" err="1"/>
              <a:t>che</a:t>
            </a:r>
            <a:r>
              <a:rPr lang="en-GB" sz="3200" dirty="0"/>
              <a:t> </a:t>
            </a:r>
            <a:r>
              <a:rPr lang="en-GB" sz="3200" dirty="0" err="1"/>
              <a:t>hai</a:t>
            </a:r>
            <a:r>
              <a:rPr lang="en-GB" sz="3200" dirty="0"/>
              <a:t> </a:t>
            </a:r>
            <a:r>
              <a:rPr lang="en-GB" sz="3200" dirty="0" err="1"/>
              <a:t>scritto</a:t>
            </a:r>
            <a:r>
              <a:rPr lang="en-GB" sz="3200" dirty="0"/>
              <a:t> in base </a:t>
            </a:r>
            <a:r>
              <a:rPr lang="en-GB" sz="3200" dirty="0" err="1"/>
              <a:t>alle</a:t>
            </a:r>
            <a:r>
              <a:rPr lang="en-GB" sz="3200" dirty="0"/>
              <a:t> </a:t>
            </a:r>
            <a:r>
              <a:rPr lang="en-GB" sz="3200" dirty="0" err="1"/>
              <a:t>seguenti</a:t>
            </a:r>
            <a:r>
              <a:rPr lang="en-GB" sz="3200" dirty="0"/>
              <a:t> </a:t>
            </a:r>
            <a:r>
              <a:rPr lang="en-GB" sz="3200" dirty="0" err="1"/>
              <a:t>categorie</a:t>
            </a:r>
            <a:r>
              <a:rPr lang="en-GB" sz="3200" dirty="0"/>
              <a:t>:</a:t>
            </a:r>
          </a:p>
          <a:p>
            <a:r>
              <a:rPr lang="en-GB" sz="3200" dirty="0"/>
              <a:t> </a:t>
            </a:r>
          </a:p>
          <a:p>
            <a:pPr marL="457200" indent="-457200">
              <a:buFont typeface="Arial" panose="020B0604020202020204" pitchFamily="34" charset="0"/>
              <a:buChar char="•"/>
            </a:pPr>
            <a:r>
              <a:rPr lang="en-GB" sz="3200" dirty="0" err="1"/>
              <a:t>Oggetti</a:t>
            </a:r>
            <a:r>
              <a:rPr lang="en-GB" sz="3200" dirty="0"/>
              <a:t> </a:t>
            </a:r>
            <a:r>
              <a:rPr lang="en-GB" sz="3200" dirty="0" err="1"/>
              <a:t>materiali</a:t>
            </a:r>
            <a:r>
              <a:rPr lang="en-GB" sz="3200" dirty="0"/>
              <a:t> </a:t>
            </a:r>
          </a:p>
          <a:p>
            <a:pPr marL="457200" indent="-457200">
              <a:buFont typeface="Arial" panose="020B0604020202020204" pitchFamily="34" charset="0"/>
              <a:buChar char="•"/>
            </a:pPr>
            <a:r>
              <a:rPr lang="en-GB" sz="3200" dirty="0" err="1"/>
              <a:t>Amici</a:t>
            </a:r>
            <a:r>
              <a:rPr lang="en-GB" sz="3200" dirty="0"/>
              <a:t> e </a:t>
            </a:r>
            <a:r>
              <a:rPr lang="en-GB" sz="3200" dirty="0" err="1"/>
              <a:t>familiari</a:t>
            </a:r>
            <a:r>
              <a:rPr lang="en-GB" sz="3200" dirty="0"/>
              <a:t> </a:t>
            </a:r>
          </a:p>
          <a:p>
            <a:pPr marL="457200" indent="-457200">
              <a:buFont typeface="Arial" panose="020B0604020202020204" pitchFamily="34" charset="0"/>
              <a:buChar char="•"/>
            </a:pPr>
            <a:r>
              <a:rPr lang="en-GB" sz="3200" dirty="0" err="1"/>
              <a:t>Viaggi</a:t>
            </a:r>
            <a:r>
              <a:rPr lang="en-GB" sz="3200" dirty="0"/>
              <a:t> e </a:t>
            </a:r>
            <a:r>
              <a:rPr lang="en-GB" sz="3200" dirty="0" err="1"/>
              <a:t>lusso</a:t>
            </a:r>
            <a:r>
              <a:rPr lang="en-GB" sz="3200" dirty="0"/>
              <a:t> </a:t>
            </a:r>
          </a:p>
          <a:p>
            <a:pPr marL="457200" indent="-457200">
              <a:buFont typeface="Arial" panose="020B0604020202020204" pitchFamily="34" charset="0"/>
              <a:buChar char="•"/>
            </a:pPr>
            <a:r>
              <a:rPr lang="en-GB" sz="3200" dirty="0" err="1"/>
              <a:t>Altro</a:t>
            </a:r>
            <a:r>
              <a:rPr lang="en-GB" sz="3200" dirty="0"/>
              <a:t>________</a:t>
            </a:r>
          </a:p>
          <a:p>
            <a:endParaRPr lang="en-US" sz="3200" dirty="0"/>
          </a:p>
        </p:txBody>
      </p:sp>
      <p:sp>
        <p:nvSpPr>
          <p:cNvPr id="3" name="Title 2"/>
          <p:cNvSpPr>
            <a:spLocks noGrp="1"/>
          </p:cNvSpPr>
          <p:nvPr>
            <p:ph type="title"/>
          </p:nvPr>
        </p:nvSpPr>
        <p:spPr>
          <a:xfrm>
            <a:off x="502500" y="432158"/>
            <a:ext cx="12330000" cy="1108415"/>
          </a:xfrm>
        </p:spPr>
        <p:txBody>
          <a:bodyPr>
            <a:normAutofit/>
          </a:bodyPr>
          <a:lstStyle/>
          <a:p>
            <a:r>
              <a:rPr lang="en-US" sz="3200" dirty="0" err="1"/>
              <a:t>Attività</a:t>
            </a:r>
            <a:r>
              <a:rPr lang="en-US" sz="3200" dirty="0"/>
              <a:t> M3.1b</a:t>
            </a:r>
            <a:br>
              <a:rPr lang="en-US" sz="3200" dirty="0"/>
            </a:br>
            <a:r>
              <a:rPr lang="en-US" sz="3200" dirty="0"/>
              <a:t>Grande </a:t>
            </a:r>
            <a:r>
              <a:rPr lang="en-US" sz="3200" dirty="0" err="1"/>
              <a:t>vincita</a:t>
            </a:r>
            <a:r>
              <a:rPr lang="en-US" sz="3200" dirty="0"/>
              <a:t> </a:t>
            </a:r>
            <a:r>
              <a:rPr lang="en-US" sz="3200" dirty="0" err="1"/>
              <a:t>alla</a:t>
            </a:r>
            <a:r>
              <a:rPr lang="en-US" sz="3200" dirty="0"/>
              <a:t> </a:t>
            </a:r>
            <a:r>
              <a:rPr lang="en-US" sz="3200" dirty="0" err="1"/>
              <a:t>lotteria</a:t>
            </a:r>
            <a:r>
              <a:rPr lang="en-US" sz="3200" dirty="0"/>
              <a:t> </a:t>
            </a:r>
          </a:p>
        </p:txBody>
      </p:sp>
      <p:sp>
        <p:nvSpPr>
          <p:cNvPr id="4" name="Text Placeholder 3"/>
          <p:cNvSpPr>
            <a:spLocks noGrp="1"/>
          </p:cNvSpPr>
          <p:nvPr>
            <p:ph type="body" sz="quarter" idx="12"/>
          </p:nvPr>
        </p:nvSpPr>
        <p:spPr>
          <a:xfrm>
            <a:off x="500064" y="1544850"/>
            <a:ext cx="12331541" cy="602889"/>
          </a:xfrm>
        </p:spPr>
        <p:txBody>
          <a:bodyPr/>
          <a:lstStyle/>
          <a:p>
            <a:r>
              <a:rPr lang="en-US" dirty="0" err="1"/>
              <a:t>Adesso</a:t>
            </a:r>
            <a:r>
              <a:rPr lang="en-US" dirty="0"/>
              <a:t>…</a:t>
            </a:r>
          </a:p>
        </p:txBody>
      </p:sp>
      <p:pic>
        <p:nvPicPr>
          <p:cNvPr id="5" name="Picture 4" descr="A picture containing text, receipt&#10;&#10;Description automatically generated">
            <a:extLst>
              <a:ext uri="{FF2B5EF4-FFF2-40B4-BE49-F238E27FC236}">
                <a16:creationId xmlns:a16="http://schemas.microsoft.com/office/drawing/2014/main" id="{E0E6613D-9A62-9E06-4810-064227FBF3B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065328" y="348666"/>
            <a:ext cx="1637747" cy="1774371"/>
          </a:xfrm>
          <a:prstGeom prst="rect">
            <a:avLst/>
          </a:prstGeom>
        </p:spPr>
      </p:pic>
    </p:spTree>
    <p:extLst>
      <p:ext uri="{BB962C8B-B14F-4D97-AF65-F5344CB8AC3E}">
        <p14:creationId xmlns:p14="http://schemas.microsoft.com/office/powerpoint/2010/main" val="282493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00064" y="3154679"/>
            <a:ext cx="12331402" cy="2587539"/>
          </a:xfrm>
        </p:spPr>
        <p:txBody>
          <a:bodyPr/>
          <a:lstStyle/>
          <a:p>
            <a:pPr algn="l"/>
            <a:r>
              <a:rPr lang="en-GB" sz="3200" dirty="0" err="1"/>
              <a:t>Quali</a:t>
            </a:r>
            <a:r>
              <a:rPr lang="en-GB" sz="3200" dirty="0"/>
              <a:t> </a:t>
            </a:r>
            <a:r>
              <a:rPr lang="en-GB" sz="3200" dirty="0" err="1"/>
              <a:t>di</a:t>
            </a:r>
            <a:r>
              <a:rPr lang="en-GB" sz="3200" dirty="0"/>
              <a:t> </a:t>
            </a:r>
            <a:r>
              <a:rPr lang="en-GB" sz="3200" dirty="0" err="1"/>
              <a:t>quelle</a:t>
            </a:r>
            <a:r>
              <a:rPr lang="en-GB" sz="3200" dirty="0"/>
              <a:t> </a:t>
            </a:r>
            <a:r>
              <a:rPr lang="en-GB" sz="3200" dirty="0" err="1"/>
              <a:t>categorie</a:t>
            </a:r>
            <a:r>
              <a:rPr lang="en-GB" sz="3200" dirty="0"/>
              <a:t> </a:t>
            </a:r>
            <a:r>
              <a:rPr lang="en-GB" sz="3200" dirty="0" err="1"/>
              <a:t>rappresentano</a:t>
            </a:r>
            <a:r>
              <a:rPr lang="en-GB" sz="3200" dirty="0"/>
              <a:t> </a:t>
            </a:r>
            <a:r>
              <a:rPr lang="en-GB" sz="3200" dirty="0" err="1"/>
              <a:t>una</a:t>
            </a:r>
            <a:r>
              <a:rPr lang="en-GB" sz="3200" dirty="0"/>
              <a:t> </a:t>
            </a:r>
            <a:r>
              <a:rPr lang="en-GB" sz="3200" dirty="0" err="1"/>
              <a:t>priorità</a:t>
            </a:r>
            <a:r>
              <a:rPr lang="en-GB" sz="3200" dirty="0"/>
              <a:t> per </a:t>
            </a:r>
            <a:r>
              <a:rPr lang="en-GB" sz="3200" dirty="0" err="1"/>
              <a:t>te</a:t>
            </a:r>
            <a:r>
              <a:rPr lang="en-GB" sz="3200" dirty="0"/>
              <a:t> e </a:t>
            </a:r>
            <a:r>
              <a:rPr lang="en-GB" sz="3200" dirty="0" err="1"/>
              <a:t>quali</a:t>
            </a:r>
            <a:r>
              <a:rPr lang="en-GB" sz="3200" dirty="0"/>
              <a:t> </a:t>
            </a:r>
            <a:r>
              <a:rPr lang="en-GB" sz="3200" dirty="0" err="1"/>
              <a:t>invece</a:t>
            </a:r>
            <a:r>
              <a:rPr lang="en-GB" sz="3200" dirty="0"/>
              <a:t> </a:t>
            </a:r>
            <a:r>
              <a:rPr lang="en-GB" sz="3200" dirty="0" err="1"/>
              <a:t>rappresentano</a:t>
            </a:r>
            <a:r>
              <a:rPr lang="en-GB" sz="3200" dirty="0"/>
              <a:t> </a:t>
            </a:r>
            <a:r>
              <a:rPr lang="en-GB" sz="3200" dirty="0" err="1"/>
              <a:t>obiettivi</a:t>
            </a:r>
            <a:r>
              <a:rPr lang="en-GB" sz="3200" dirty="0"/>
              <a:t> a </a:t>
            </a:r>
            <a:r>
              <a:rPr lang="en-GB" sz="3200" dirty="0" err="1"/>
              <a:t>lungo</a:t>
            </a:r>
            <a:r>
              <a:rPr lang="en-GB" sz="3200" dirty="0"/>
              <a:t> </a:t>
            </a:r>
            <a:r>
              <a:rPr lang="en-GB" sz="3200" dirty="0" err="1"/>
              <a:t>termine</a:t>
            </a:r>
            <a:r>
              <a:rPr lang="en-GB" sz="3200" dirty="0"/>
              <a:t> </a:t>
            </a:r>
            <a:r>
              <a:rPr lang="en-GB" sz="3200" dirty="0" err="1"/>
              <a:t>da</a:t>
            </a:r>
            <a:r>
              <a:rPr lang="en-GB" sz="3200" dirty="0"/>
              <a:t> </a:t>
            </a:r>
            <a:r>
              <a:rPr lang="en-GB" sz="3200" dirty="0" err="1"/>
              <a:t>raggiungere</a:t>
            </a:r>
            <a:r>
              <a:rPr lang="en-GB" sz="3200" dirty="0"/>
              <a:t>? </a:t>
            </a:r>
            <a:endParaRPr lang="en-US" sz="3200" dirty="0"/>
          </a:p>
        </p:txBody>
      </p:sp>
      <p:sp>
        <p:nvSpPr>
          <p:cNvPr id="3" name="Title 2"/>
          <p:cNvSpPr>
            <a:spLocks noGrp="1"/>
          </p:cNvSpPr>
          <p:nvPr>
            <p:ph type="title"/>
          </p:nvPr>
        </p:nvSpPr>
        <p:spPr>
          <a:xfrm>
            <a:off x="502500" y="432158"/>
            <a:ext cx="12330000" cy="1331323"/>
          </a:xfrm>
        </p:spPr>
        <p:txBody>
          <a:bodyPr>
            <a:normAutofit/>
          </a:bodyPr>
          <a:lstStyle/>
          <a:p>
            <a:r>
              <a:rPr lang="en-US" sz="3200" dirty="0"/>
              <a:t> </a:t>
            </a:r>
            <a:r>
              <a:rPr lang="en-US" sz="3200" dirty="0" err="1"/>
              <a:t>Attività</a:t>
            </a:r>
            <a:r>
              <a:rPr lang="en-US" sz="3200" dirty="0"/>
              <a:t> M3.1b cont.</a:t>
            </a:r>
            <a:br>
              <a:rPr lang="en-US" sz="3200" dirty="0"/>
            </a:br>
            <a:r>
              <a:rPr lang="en-US" sz="3200" dirty="0"/>
              <a:t> Grande </a:t>
            </a:r>
            <a:r>
              <a:rPr lang="en-US" sz="3200" dirty="0" err="1"/>
              <a:t>vincita</a:t>
            </a:r>
            <a:r>
              <a:rPr lang="en-US" sz="3200" dirty="0"/>
              <a:t> </a:t>
            </a:r>
            <a:r>
              <a:rPr lang="en-US" sz="3200" dirty="0" err="1"/>
              <a:t>alla</a:t>
            </a:r>
            <a:r>
              <a:rPr lang="en-US" sz="3200" dirty="0"/>
              <a:t> </a:t>
            </a:r>
            <a:r>
              <a:rPr lang="en-US" sz="3200" dirty="0" err="1"/>
              <a:t>lotteria</a:t>
            </a:r>
            <a:r>
              <a:rPr lang="en-US" sz="3200" dirty="0"/>
              <a:t> </a:t>
            </a:r>
          </a:p>
        </p:txBody>
      </p:sp>
      <p:sp>
        <p:nvSpPr>
          <p:cNvPr id="4" name="Text Placeholder 3"/>
          <p:cNvSpPr>
            <a:spLocks noGrp="1"/>
          </p:cNvSpPr>
          <p:nvPr>
            <p:ph type="body" sz="quarter" idx="12"/>
          </p:nvPr>
        </p:nvSpPr>
        <p:spPr>
          <a:xfrm>
            <a:off x="499925" y="2117718"/>
            <a:ext cx="12331541" cy="602889"/>
          </a:xfrm>
        </p:spPr>
        <p:txBody>
          <a:bodyPr/>
          <a:lstStyle/>
          <a:p>
            <a:r>
              <a:rPr lang="en-US" dirty="0" err="1"/>
              <a:t>Infine</a:t>
            </a:r>
            <a:r>
              <a:rPr lang="en-US" dirty="0"/>
              <a:t>…</a:t>
            </a:r>
          </a:p>
        </p:txBody>
      </p:sp>
      <p:pic>
        <p:nvPicPr>
          <p:cNvPr id="5" name="Picture 4" descr="A picture containing text, receipt&#10;&#10;Description automatically generated">
            <a:extLst>
              <a:ext uri="{FF2B5EF4-FFF2-40B4-BE49-F238E27FC236}">
                <a16:creationId xmlns:a16="http://schemas.microsoft.com/office/drawing/2014/main" id="{D7643E5E-27F6-BC42-5506-B212283A48E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172699" y="1310367"/>
            <a:ext cx="1637747" cy="1774371"/>
          </a:xfrm>
          <a:prstGeom prst="rect">
            <a:avLst/>
          </a:prstGeom>
        </p:spPr>
      </p:pic>
    </p:spTree>
    <p:extLst>
      <p:ext uri="{BB962C8B-B14F-4D97-AF65-F5344CB8AC3E}">
        <p14:creationId xmlns:p14="http://schemas.microsoft.com/office/powerpoint/2010/main" val="323905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EAAA00-CBE9-9C1D-938E-CE0B6232CCAA}"/>
              </a:ext>
            </a:extLst>
          </p:cNvPr>
          <p:cNvSpPr>
            <a:spLocks noGrp="1"/>
          </p:cNvSpPr>
          <p:nvPr>
            <p:ph sz="quarter" idx="11"/>
          </p:nvPr>
        </p:nvSpPr>
        <p:spPr>
          <a:xfrm>
            <a:off x="500064" y="2670629"/>
            <a:ext cx="12331402" cy="4443190"/>
          </a:xfrm>
        </p:spPr>
        <p:txBody>
          <a:bodyPr/>
          <a:lstStyle/>
          <a:p>
            <a:r>
              <a:rPr lang="en-GB" sz="3200" b="1" dirty="0" err="1"/>
              <a:t>Benefici</a:t>
            </a:r>
            <a:r>
              <a:rPr lang="en-GB" sz="3200" b="1" dirty="0"/>
              <a:t> o </a:t>
            </a:r>
            <a:r>
              <a:rPr lang="en-GB" sz="3200" b="1" dirty="0" err="1"/>
              <a:t>Rischi</a:t>
            </a:r>
            <a:endParaRPr lang="en-GB" sz="3200" b="1" dirty="0"/>
          </a:p>
          <a:p>
            <a:endParaRPr lang="en-GB" sz="3600" dirty="0"/>
          </a:p>
        </p:txBody>
      </p:sp>
      <p:sp>
        <p:nvSpPr>
          <p:cNvPr id="3" name="Title 2">
            <a:extLst>
              <a:ext uri="{FF2B5EF4-FFF2-40B4-BE49-F238E27FC236}">
                <a16:creationId xmlns:a16="http://schemas.microsoft.com/office/drawing/2014/main" id="{1A75612E-C700-276B-0B9F-76014B51FEE5}"/>
              </a:ext>
            </a:extLst>
          </p:cNvPr>
          <p:cNvSpPr>
            <a:spLocks noGrp="1"/>
          </p:cNvSpPr>
          <p:nvPr>
            <p:ph type="title"/>
          </p:nvPr>
        </p:nvSpPr>
        <p:spPr>
          <a:xfrm>
            <a:off x="502500" y="432158"/>
            <a:ext cx="12330000" cy="1197373"/>
          </a:xfrm>
        </p:spPr>
        <p:txBody>
          <a:bodyPr>
            <a:normAutofit/>
          </a:bodyPr>
          <a:lstStyle/>
          <a:p>
            <a:r>
              <a:rPr lang="en-GB" sz="3200" dirty="0" err="1"/>
              <a:t>Attività</a:t>
            </a:r>
            <a:r>
              <a:rPr lang="en-GB" sz="3200" dirty="0"/>
              <a:t> M3.2a </a:t>
            </a:r>
            <a:br>
              <a:rPr lang="en-GB" sz="3200" dirty="0"/>
            </a:br>
            <a:r>
              <a:rPr lang="en-GB" sz="3200" dirty="0" err="1"/>
              <a:t>Proteggere</a:t>
            </a:r>
            <a:r>
              <a:rPr lang="en-GB" sz="3200" dirty="0"/>
              <a:t> </a:t>
            </a:r>
            <a:r>
              <a:rPr lang="en-GB" sz="3200" dirty="0" err="1"/>
              <a:t>il</a:t>
            </a:r>
            <a:r>
              <a:rPr lang="en-GB" sz="3200" dirty="0"/>
              <a:t> </a:t>
            </a:r>
            <a:r>
              <a:rPr lang="en-GB" sz="3200" dirty="0" err="1"/>
              <a:t>proprio</a:t>
            </a:r>
            <a:r>
              <a:rPr lang="en-GB" sz="3200" dirty="0"/>
              <a:t> </a:t>
            </a:r>
            <a:r>
              <a:rPr lang="en-GB" sz="3200" dirty="0" err="1"/>
              <a:t>denaro</a:t>
            </a:r>
            <a:endParaRPr lang="en-GB" sz="3200" dirty="0"/>
          </a:p>
        </p:txBody>
      </p:sp>
      <p:sp>
        <p:nvSpPr>
          <p:cNvPr id="4" name="Text Placeholder 3">
            <a:extLst>
              <a:ext uri="{FF2B5EF4-FFF2-40B4-BE49-F238E27FC236}">
                <a16:creationId xmlns:a16="http://schemas.microsoft.com/office/drawing/2014/main" id="{5F195DA3-3228-56E0-0EEE-CC9F0246CEB6}"/>
              </a:ext>
            </a:extLst>
          </p:cNvPr>
          <p:cNvSpPr>
            <a:spLocks noGrp="1"/>
          </p:cNvSpPr>
          <p:nvPr>
            <p:ph type="body" sz="quarter" idx="12"/>
          </p:nvPr>
        </p:nvSpPr>
        <p:spPr>
          <a:xfrm>
            <a:off x="500064" y="1629532"/>
            <a:ext cx="12331541" cy="602889"/>
          </a:xfrm>
        </p:spPr>
        <p:txBody>
          <a:bodyPr/>
          <a:lstStyle/>
          <a:p>
            <a:r>
              <a:rPr lang="en-GB" dirty="0" err="1"/>
              <a:t>Giochiamo</a:t>
            </a:r>
            <a:r>
              <a:rPr lang="en-GB" dirty="0"/>
              <a:t>!</a:t>
            </a:r>
          </a:p>
        </p:txBody>
      </p:sp>
      <p:sp>
        <p:nvSpPr>
          <p:cNvPr id="5" name="Speech Bubble: Oval 4">
            <a:extLst>
              <a:ext uri="{FF2B5EF4-FFF2-40B4-BE49-F238E27FC236}">
                <a16:creationId xmlns:a16="http://schemas.microsoft.com/office/drawing/2014/main" id="{3D90605E-5C49-B6EC-3899-C8034FA2D3DC}"/>
              </a:ext>
            </a:extLst>
          </p:cNvPr>
          <p:cNvSpPr/>
          <p:nvPr/>
        </p:nvSpPr>
        <p:spPr>
          <a:xfrm>
            <a:off x="3425372" y="3077028"/>
            <a:ext cx="5979885" cy="2743200"/>
          </a:xfrm>
          <a:prstGeom prst="wedgeEllipseCallout">
            <a:avLst>
              <a:gd name="adj1" fmla="val -72693"/>
              <a:gd name="adj2" fmla="val 66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rgbClr val="1F4E83"/>
                </a:solidFill>
              </a:rPr>
              <a:t>Frena</a:t>
            </a:r>
            <a:r>
              <a:rPr lang="en-GB" sz="3600" b="1" dirty="0">
                <a:solidFill>
                  <a:srgbClr val="1F4E83"/>
                </a:solidFill>
              </a:rPr>
              <a:t> la </a:t>
            </a:r>
            <a:r>
              <a:rPr lang="en-GB" sz="3600" b="1" dirty="0" err="1">
                <a:solidFill>
                  <a:srgbClr val="1F4E83"/>
                </a:solidFill>
              </a:rPr>
              <a:t>tua</a:t>
            </a:r>
            <a:r>
              <a:rPr lang="en-GB" sz="3600" b="1" dirty="0">
                <a:solidFill>
                  <a:srgbClr val="1F4E83"/>
                </a:solidFill>
              </a:rPr>
              <a:t> </a:t>
            </a:r>
            <a:r>
              <a:rPr lang="en-GB" sz="3600" b="1" dirty="0" err="1">
                <a:solidFill>
                  <a:srgbClr val="1F4E83"/>
                </a:solidFill>
              </a:rPr>
              <a:t>risposta</a:t>
            </a:r>
            <a:r>
              <a:rPr lang="en-GB" sz="3600" b="1" dirty="0">
                <a:solidFill>
                  <a:srgbClr val="1F4E83"/>
                </a:solidFill>
              </a:rPr>
              <a:t> </a:t>
            </a:r>
            <a:r>
              <a:rPr lang="en-GB" sz="3600" b="1" dirty="0" err="1">
                <a:solidFill>
                  <a:srgbClr val="1F4E83"/>
                </a:solidFill>
              </a:rPr>
              <a:t>all’affermazione</a:t>
            </a:r>
            <a:r>
              <a:rPr lang="en-GB" sz="3600" b="1" dirty="0">
                <a:solidFill>
                  <a:srgbClr val="1F4E83"/>
                </a:solidFill>
              </a:rPr>
              <a:t> del </a:t>
            </a:r>
            <a:r>
              <a:rPr lang="en-GB" sz="3600" b="1" dirty="0" err="1">
                <a:solidFill>
                  <a:srgbClr val="1F4E83"/>
                </a:solidFill>
              </a:rPr>
              <a:t>facilitatore</a:t>
            </a:r>
            <a:r>
              <a:rPr lang="en-GB" sz="3600" b="1" dirty="0">
                <a:solidFill>
                  <a:srgbClr val="1F4E83"/>
                </a:solidFill>
              </a:rPr>
              <a:t>.</a:t>
            </a:r>
          </a:p>
        </p:txBody>
      </p:sp>
    </p:spTree>
    <p:extLst>
      <p:ext uri="{BB962C8B-B14F-4D97-AF65-F5344CB8AC3E}">
        <p14:creationId xmlns:p14="http://schemas.microsoft.com/office/powerpoint/2010/main" val="125219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106612" y="2189663"/>
            <a:ext cx="9118600" cy="5129213"/>
          </a:xfrm>
        </p:spPr>
      </p:pic>
      <p:sp>
        <p:nvSpPr>
          <p:cNvPr id="3" name="Title 2"/>
          <p:cNvSpPr>
            <a:spLocks noGrp="1"/>
          </p:cNvSpPr>
          <p:nvPr>
            <p:ph type="title"/>
          </p:nvPr>
        </p:nvSpPr>
        <p:spPr/>
        <p:txBody>
          <a:bodyPr>
            <a:normAutofit fontScale="90000"/>
          </a:bodyPr>
          <a:lstStyle/>
          <a:p>
            <a:r>
              <a:rPr lang="en-US" sz="3600" dirty="0" err="1"/>
              <a:t>Attività</a:t>
            </a:r>
            <a:r>
              <a:rPr lang="en-US" sz="3600" dirty="0"/>
              <a:t> M3.2b </a:t>
            </a:r>
            <a:br>
              <a:rPr lang="en-US" sz="3600" dirty="0"/>
            </a:br>
            <a:r>
              <a:rPr lang="en-US" sz="3600" dirty="0" err="1"/>
              <a:t>Proteggere</a:t>
            </a:r>
            <a:r>
              <a:rPr lang="en-US" sz="3600" dirty="0"/>
              <a:t> </a:t>
            </a:r>
            <a:r>
              <a:rPr lang="en-US" sz="3600" dirty="0" err="1"/>
              <a:t>il</a:t>
            </a:r>
            <a:r>
              <a:rPr lang="en-US" sz="3600" dirty="0"/>
              <a:t> </a:t>
            </a:r>
            <a:r>
              <a:rPr lang="en-US" sz="3600" dirty="0" err="1"/>
              <a:t>proprio</a:t>
            </a:r>
            <a:r>
              <a:rPr lang="en-US" sz="3600" dirty="0"/>
              <a:t> </a:t>
            </a:r>
            <a:r>
              <a:rPr lang="en-US" sz="3600" dirty="0" err="1"/>
              <a:t>denaro</a:t>
            </a:r>
            <a:r>
              <a:rPr lang="en-US" sz="3600" dirty="0"/>
              <a:t>  </a:t>
            </a:r>
          </a:p>
        </p:txBody>
      </p:sp>
      <p:sp>
        <p:nvSpPr>
          <p:cNvPr id="4" name="Text Placeholder 3"/>
          <p:cNvSpPr>
            <a:spLocks noGrp="1"/>
          </p:cNvSpPr>
          <p:nvPr>
            <p:ph type="body" sz="quarter" idx="12"/>
          </p:nvPr>
        </p:nvSpPr>
        <p:spPr>
          <a:xfrm>
            <a:off x="500142" y="1381486"/>
            <a:ext cx="12331541" cy="602889"/>
          </a:xfrm>
        </p:spPr>
        <p:txBody>
          <a:bodyPr/>
          <a:lstStyle/>
          <a:p>
            <a:r>
              <a:rPr lang="en-US" dirty="0" err="1"/>
              <a:t>Giochiamo</a:t>
            </a:r>
            <a:r>
              <a:rPr lang="en-US" dirty="0"/>
              <a:t>!</a:t>
            </a:r>
          </a:p>
        </p:txBody>
      </p:sp>
    </p:spTree>
    <p:extLst>
      <p:ext uri="{BB962C8B-B14F-4D97-AF65-F5344CB8AC3E}">
        <p14:creationId xmlns:p14="http://schemas.microsoft.com/office/powerpoint/2010/main" val="2269998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500064" y="1984374"/>
            <a:ext cx="12331402" cy="5521325"/>
          </a:xfrm>
        </p:spPr>
        <p:txBody>
          <a:bodyPr/>
          <a:lstStyle/>
          <a:p>
            <a:pPr algn="l"/>
            <a:endParaRPr lang="en-GB" sz="3600" dirty="0"/>
          </a:p>
          <a:p>
            <a:pPr marL="742950" indent="-742950" algn="l">
              <a:buFont typeface="+mj-lt"/>
              <a:buAutoNum type="arabicPeriod"/>
            </a:pPr>
            <a:r>
              <a:rPr lang="en-GB" sz="3600" dirty="0" err="1"/>
              <a:t>Leggi</a:t>
            </a:r>
            <a:r>
              <a:rPr lang="en-GB" sz="3600" dirty="0"/>
              <a:t> la </a:t>
            </a:r>
            <a:r>
              <a:rPr lang="en-GB" sz="3600" dirty="0" err="1"/>
              <a:t>dispensa</a:t>
            </a:r>
            <a:r>
              <a:rPr lang="en-GB" sz="3600" dirty="0"/>
              <a:t> </a:t>
            </a:r>
            <a:r>
              <a:rPr lang="en-GB" sz="3600" dirty="0" err="1"/>
              <a:t>sull’aquisto</a:t>
            </a:r>
            <a:r>
              <a:rPr lang="en-GB" sz="3600" dirty="0"/>
              <a:t> online </a:t>
            </a:r>
            <a:r>
              <a:rPr lang="en-GB" sz="3600" dirty="0" err="1"/>
              <a:t>di</a:t>
            </a:r>
            <a:r>
              <a:rPr lang="en-GB" sz="3600" dirty="0"/>
              <a:t> Marina per </a:t>
            </a:r>
            <a:r>
              <a:rPr lang="en-GB" sz="3600" dirty="0" err="1"/>
              <a:t>conoscere</a:t>
            </a:r>
            <a:r>
              <a:rPr lang="en-GB" sz="3600" dirty="0"/>
              <a:t> la </a:t>
            </a:r>
            <a:r>
              <a:rPr lang="en-GB" sz="3600" dirty="0" err="1"/>
              <a:t>storia</a:t>
            </a:r>
            <a:r>
              <a:rPr lang="en-GB" sz="3600" dirty="0"/>
              <a:t> .</a:t>
            </a:r>
          </a:p>
          <a:p>
            <a:pPr marL="742950" indent="-742950" algn="l">
              <a:buFont typeface="+mj-lt"/>
              <a:buAutoNum type="arabicPeriod"/>
            </a:pPr>
            <a:endParaRPr lang="en-GB" sz="3600" dirty="0"/>
          </a:p>
          <a:p>
            <a:pPr marL="742950" indent="-742950" algn="l">
              <a:buFont typeface="+mj-lt"/>
              <a:buAutoNum type="arabicPeriod"/>
            </a:pPr>
            <a:r>
              <a:rPr lang="en-GB" sz="3600" dirty="0"/>
              <a:t>In </a:t>
            </a:r>
            <a:r>
              <a:rPr lang="en-GB" sz="3600" dirty="0" err="1"/>
              <a:t>che</a:t>
            </a:r>
            <a:r>
              <a:rPr lang="en-GB" sz="3600" dirty="0"/>
              <a:t> </a:t>
            </a:r>
            <a:r>
              <a:rPr lang="en-GB" sz="3600" dirty="0" err="1"/>
              <a:t>modo</a:t>
            </a:r>
            <a:r>
              <a:rPr lang="en-GB" sz="3600" dirty="0"/>
              <a:t> </a:t>
            </a:r>
            <a:r>
              <a:rPr lang="en-GB" sz="3600" dirty="0" err="1"/>
              <a:t>useresti</a:t>
            </a:r>
            <a:r>
              <a:rPr lang="en-GB" sz="3600" dirty="0"/>
              <a:t> </a:t>
            </a:r>
            <a:r>
              <a:rPr lang="en-GB" sz="3600" dirty="0" err="1"/>
              <a:t>questa</a:t>
            </a:r>
            <a:r>
              <a:rPr lang="en-GB" sz="3600" dirty="0"/>
              <a:t> </a:t>
            </a:r>
            <a:r>
              <a:rPr lang="en-GB" sz="3600" dirty="0" err="1"/>
              <a:t>storia</a:t>
            </a:r>
            <a:r>
              <a:rPr lang="en-GB" sz="3600" dirty="0"/>
              <a:t> con un </a:t>
            </a:r>
            <a:r>
              <a:rPr lang="en-GB" sz="3600" dirty="0" err="1"/>
              <a:t>gruppo</a:t>
            </a:r>
            <a:r>
              <a:rPr lang="en-GB" sz="3600" dirty="0"/>
              <a:t> per </a:t>
            </a:r>
            <a:r>
              <a:rPr lang="en-GB" sz="3600" dirty="0" err="1"/>
              <a:t>capire</a:t>
            </a:r>
            <a:r>
              <a:rPr lang="en-GB" sz="3600" dirty="0"/>
              <a:t> come </a:t>
            </a:r>
            <a:r>
              <a:rPr lang="en-GB" sz="3600" dirty="0" err="1"/>
              <a:t>poter</a:t>
            </a:r>
            <a:r>
              <a:rPr lang="en-GB" sz="3600" dirty="0"/>
              <a:t> </a:t>
            </a:r>
            <a:r>
              <a:rPr lang="en-GB" sz="3600" dirty="0" err="1"/>
              <a:t>agire</a:t>
            </a:r>
            <a:r>
              <a:rPr lang="en-GB" sz="3600" dirty="0"/>
              <a:t> </a:t>
            </a:r>
            <a:r>
              <a:rPr lang="en-GB" sz="3600" dirty="0" err="1"/>
              <a:t>diversamente</a:t>
            </a:r>
            <a:r>
              <a:rPr lang="en-GB" sz="3600" dirty="0"/>
              <a:t>?</a:t>
            </a:r>
            <a:endParaRPr lang="el-GR" sz="3600" dirty="0"/>
          </a:p>
        </p:txBody>
      </p:sp>
      <p:sp>
        <p:nvSpPr>
          <p:cNvPr id="7" name="Title 6"/>
          <p:cNvSpPr>
            <a:spLocks noGrp="1"/>
          </p:cNvSpPr>
          <p:nvPr>
            <p:ph type="title"/>
          </p:nvPr>
        </p:nvSpPr>
        <p:spPr>
          <a:xfrm>
            <a:off x="502500" y="432159"/>
            <a:ext cx="12330000" cy="955770"/>
          </a:xfrm>
        </p:spPr>
        <p:txBody>
          <a:bodyPr>
            <a:normAutofit fontScale="90000"/>
          </a:bodyPr>
          <a:lstStyle/>
          <a:p>
            <a:r>
              <a:rPr lang="en-US" sz="3600" dirty="0"/>
              <a:t> </a:t>
            </a:r>
            <a:r>
              <a:rPr lang="en-US" sz="3600" dirty="0" err="1"/>
              <a:t>Attività</a:t>
            </a:r>
            <a:r>
              <a:rPr lang="en-US" sz="3600" dirty="0"/>
              <a:t> M3.3</a:t>
            </a:r>
            <a:br>
              <a:rPr lang="en-US" sz="3600" dirty="0"/>
            </a:br>
            <a:r>
              <a:rPr lang="en-US" sz="3600" dirty="0"/>
              <a:t> </a:t>
            </a:r>
            <a:r>
              <a:rPr lang="en-US" sz="3600" dirty="0" err="1"/>
              <a:t>Frode</a:t>
            </a:r>
            <a:r>
              <a:rPr lang="en-US" sz="3600" dirty="0"/>
              <a:t>. Fare o non fare? </a:t>
            </a:r>
            <a:endParaRPr lang="el-GR" sz="3600" dirty="0"/>
          </a:p>
        </p:txBody>
      </p:sp>
      <p:sp>
        <p:nvSpPr>
          <p:cNvPr id="11" name="Text Placeholder 10"/>
          <p:cNvSpPr>
            <a:spLocks noGrp="1"/>
          </p:cNvSpPr>
          <p:nvPr>
            <p:ph type="body" sz="quarter" idx="12"/>
          </p:nvPr>
        </p:nvSpPr>
        <p:spPr>
          <a:xfrm>
            <a:off x="500064" y="1831609"/>
            <a:ext cx="12331700" cy="603250"/>
          </a:xfrm>
        </p:spPr>
        <p:txBody>
          <a:bodyPr/>
          <a:lstStyle/>
          <a:p>
            <a:r>
              <a:rPr lang="en-US" dirty="0"/>
              <a:t>Scenario </a:t>
            </a:r>
            <a:r>
              <a:rPr lang="en-US" dirty="0" err="1"/>
              <a:t>di</a:t>
            </a:r>
            <a:r>
              <a:rPr lang="en-US" dirty="0"/>
              <a:t>  </a:t>
            </a:r>
            <a:r>
              <a:rPr lang="en-US" dirty="0" err="1"/>
              <a:t>frode</a:t>
            </a:r>
            <a:r>
              <a:rPr lang="en-US" dirty="0"/>
              <a:t> </a:t>
            </a:r>
            <a:endParaRPr lang="el-GR" dirty="0"/>
          </a:p>
        </p:txBody>
      </p:sp>
      <p:pic>
        <p:nvPicPr>
          <p:cNvPr id="3" name="Picture 2" descr="A picture containing indoor, kitchenware, pot, pan&#10;&#10;Description automatically generated">
            <a:extLst>
              <a:ext uri="{FF2B5EF4-FFF2-40B4-BE49-F238E27FC236}">
                <a16:creationId xmlns:a16="http://schemas.microsoft.com/office/drawing/2014/main" id="{ACE7F02B-B92F-E110-C3A0-FC3277AFAEA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3927" y="546459"/>
            <a:ext cx="3062515" cy="2107841"/>
          </a:xfrm>
          <a:prstGeom prst="rect">
            <a:avLst/>
          </a:prstGeom>
        </p:spPr>
      </p:pic>
    </p:spTree>
    <p:extLst>
      <p:ext uri="{BB962C8B-B14F-4D97-AF65-F5344CB8AC3E}">
        <p14:creationId xmlns:p14="http://schemas.microsoft.com/office/powerpoint/2010/main" val="1930956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MoneyMatters">
      <a:dk1>
        <a:srgbClr val="374856"/>
      </a:dk1>
      <a:lt1>
        <a:sysClr val="window" lastClr="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1533</Words>
  <Application>Microsoft Office PowerPoint</Application>
  <PresentationFormat>Personalizzato</PresentationFormat>
  <Paragraphs>180</Paragraphs>
  <Slides>25</Slides>
  <Notes>12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Calibri</vt:lpstr>
      <vt:lpstr>Open Sans</vt:lpstr>
      <vt:lpstr>CARDET Course template</vt:lpstr>
      <vt:lpstr>Formazione per il Formatore Modulo 3</vt:lpstr>
      <vt:lpstr>Lo Scopo del modulo 3 è quello di saper gestire i rischi e le emozioni legate al denaro </vt:lpstr>
      <vt:lpstr>Modulo 3 Mappa concettuale della sessione</vt:lpstr>
      <vt:lpstr>Attività di riscaldamento M3.1a    Grande vincita alla lotteria</vt:lpstr>
      <vt:lpstr>Attività M3.1b Grande vincita alla lotteria </vt:lpstr>
      <vt:lpstr> Attività M3.1b cont.  Grande vincita alla lotteria </vt:lpstr>
      <vt:lpstr>Attività M3.2a  Proteggere il proprio denaro</vt:lpstr>
      <vt:lpstr>Attività M3.2b  Proteggere il proprio denaro  </vt:lpstr>
      <vt:lpstr> Attività M3.3  Frode. Fare o non fare? </vt:lpstr>
      <vt:lpstr>Presentazione standard di PowerPoint</vt:lpstr>
      <vt:lpstr>Presentazione standard di PowerPoint</vt:lpstr>
      <vt:lpstr> Attività M3.4  Pagamenti Online</vt:lpstr>
      <vt:lpstr>Presentazione standard di PowerPoint</vt:lpstr>
      <vt:lpstr>Pagamenti Online</vt:lpstr>
      <vt:lpstr>Pagamenti Online</vt:lpstr>
      <vt:lpstr>Pagamenti Online</vt:lpstr>
      <vt:lpstr>Pausa caffé</vt:lpstr>
      <vt:lpstr>Una ruota raffigurante una vasta gamma di parole che si possono usare per descrivere le emozioni</vt:lpstr>
      <vt:lpstr>Attività M3.5 Riconoscere le emozioni legate al denaro</vt:lpstr>
      <vt:lpstr>Associa I concetti inerenti le emozioni alle decisioni in materia economica </vt:lpstr>
      <vt:lpstr>Presentazione standard di PowerPoint</vt:lpstr>
      <vt:lpstr> Attività M3.7  Gestione delle Emozioni </vt:lpstr>
      <vt:lpstr>Presentazione standard di PowerPoint</vt:lpstr>
      <vt:lpstr>Compiti per l’autoapprendimento:</vt:lpstr>
      <vt:lpstr>Grazie per la partecipazione, speriamo ti risulti utile.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2Fast4u</dc:creator>
  <cp:lastModifiedBy>alice fabbri</cp:lastModifiedBy>
  <cp:revision>341</cp:revision>
  <dcterms:created xsi:type="dcterms:W3CDTF">2014-07-11T09:12:14Z</dcterms:created>
  <dcterms:modified xsi:type="dcterms:W3CDTF">2022-07-08T14:53:50Z</dcterms:modified>
</cp:coreProperties>
</file>