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3"/>
  </p:notesMasterIdLst>
  <p:sldIdLst>
    <p:sldId id="256" r:id="rId3"/>
    <p:sldId id="258" r:id="rId4"/>
    <p:sldId id="257" r:id="rId5"/>
    <p:sldId id="273" r:id="rId6"/>
    <p:sldId id="259" r:id="rId7"/>
    <p:sldId id="260" r:id="rId8"/>
    <p:sldId id="261" r:id="rId9"/>
    <p:sldId id="274" r:id="rId10"/>
    <p:sldId id="276" r:id="rId11"/>
    <p:sldId id="265" r:id="rId12"/>
    <p:sldId id="267" r:id="rId13"/>
    <p:sldId id="266" r:id="rId14"/>
    <p:sldId id="277" r:id="rId15"/>
    <p:sldId id="269" r:id="rId16"/>
    <p:sldId id="270" r:id="rId17"/>
    <p:sldId id="278" r:id="rId18"/>
    <p:sldId id="268" r:id="rId19"/>
    <p:sldId id="279" r:id="rId20"/>
    <p:sldId id="296" r:id="rId21"/>
    <p:sldId id="272" r:id="rId22"/>
  </p:sldIdLst>
  <p:sldSz cx="13335000" cy="7505700"/>
  <p:notesSz cx="6858000" cy="9144000"/>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64">
          <p15:clr>
            <a:srgbClr val="A4A3A4"/>
          </p15:clr>
        </p15:guide>
        <p15:guide id="2" pos="420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eHhX13NSwCpqcMeMOyZEQ3YxP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54" d="100"/>
          <a:sy n="54" d="100"/>
        </p:scale>
        <p:origin x="932" y="24"/>
      </p:cViewPr>
      <p:guideLst>
        <p:guide orient="horz" pos="2364"/>
        <p:guide pos="4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atlantic.com/business/archive/2013/11/your-brain-on-poverty-why-poor-people-seem-to-make-bad-decisions/281780/?fbclid=IwAR3tKge9Qim0UpeokpIK3uy2clk4h7P4xFe8sd_Ngr4wUC2DtAzSFkpZmz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c.europa.eu/eurostat/web/products-eurostat-news/-/DDN-20191127-1" TargetMode="External"/><Relationship Id="rId4" Type="http://schemas.openxmlformats.org/officeDocument/2006/relationships/hyperlink" Target="https://www.youtube.com/watch?v=DUyyS2rjpJY&amp;ab_channel=SciShowPsyc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https://hub.beesmart.city/en/strategy/the-circular-economy-and-smart-city-solutions</a:t>
            </a:r>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97" name="Google Shape;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https://www.dss.gov.au/sites/default/files/documents/09_2012/op41.pdf</a:t>
            </a:r>
            <a:endParaRPr/>
          </a:p>
        </p:txBody>
      </p:sp>
      <p:sp>
        <p:nvSpPr>
          <p:cNvPr id="106" name="Google Shape;10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Leggi</a:t>
            </a:r>
            <a:r>
              <a:rPr lang="en-US" dirty="0"/>
              <a:t> </a:t>
            </a:r>
            <a:r>
              <a:rPr lang="en-US" dirty="0" err="1"/>
              <a:t>questo</a:t>
            </a:r>
            <a:r>
              <a:rPr lang="en-US" dirty="0"/>
              <a:t> </a:t>
            </a:r>
            <a:r>
              <a:rPr lang="en-US" dirty="0" err="1"/>
              <a:t>articolo</a:t>
            </a:r>
            <a:r>
              <a:rPr lang="en-US" dirty="0"/>
              <a:t>: </a:t>
            </a:r>
            <a:r>
              <a:rPr lang="en-US" sz="1313"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https://www.theatlantic.com/business/archive/2013/11/your-brain-on-poverty-why-poor-people-seem-to-make-bad-decisions/281780/?fbclid=IwAR3tKge9Qim0UpeokpIK3uy2clk4h7P4xFe8sd_Ngr4wUC2DtAzSFkpZmzg</a:t>
            </a:r>
            <a:endParaRPr sz="1313" u="sng" dirty="0">
              <a:solidFill>
                <a:schemeClr val="dk1"/>
              </a:solidFill>
              <a:latin typeface="Calibri"/>
              <a:ea typeface="Calibri"/>
              <a:cs typeface="Calibri"/>
              <a:sym typeface="Calibri"/>
            </a:endParaRPr>
          </a:p>
          <a:p>
            <a:pPr marL="0" lvl="0" indent="0" algn="l" rtl="0">
              <a:spcBef>
                <a:spcPts val="0"/>
              </a:spcBef>
              <a:spcAft>
                <a:spcPts val="0"/>
              </a:spcAft>
              <a:buNone/>
            </a:pPr>
            <a:endParaRPr sz="1313" u="sng"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t>Watch this YouTube video : </a:t>
            </a:r>
            <a:r>
              <a:rPr lang="en-US" sz="1313"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https://www.youtube.com/watch?v=DUyyS2rjpJY&amp;ab_channel=SciShowPsych</a:t>
            </a:r>
            <a:endParaRPr sz="1313" u="sng" dirty="0">
              <a:solidFill>
                <a:schemeClr val="dk1"/>
              </a:solidFill>
              <a:latin typeface="Calibri"/>
              <a:ea typeface="Calibri"/>
              <a:cs typeface="Calibri"/>
              <a:sym typeface="Calibri"/>
            </a:endParaRPr>
          </a:p>
          <a:p>
            <a:pPr marL="0" lvl="0" indent="0" algn="l" rtl="0">
              <a:spcBef>
                <a:spcPts val="0"/>
              </a:spcBef>
              <a:spcAft>
                <a:spcPts val="0"/>
              </a:spcAft>
              <a:buNone/>
            </a:pPr>
            <a:endParaRPr sz="1313" u="sng"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313"/>
              <a:buFont typeface="Calibri"/>
              <a:buNone/>
            </a:pPr>
            <a:r>
              <a:rPr lang="en-US" sz="1313" b="0" u="none" dirty="0">
                <a:solidFill>
                  <a:schemeClr val="dk1"/>
                </a:solidFill>
                <a:latin typeface="Calibri"/>
                <a:ea typeface="Calibri"/>
                <a:cs typeface="Calibri"/>
                <a:sym typeface="Calibri"/>
              </a:rPr>
              <a:t>Source</a:t>
            </a:r>
            <a:r>
              <a:rPr lang="en-US" sz="1313" dirty="0">
                <a:solidFill>
                  <a:schemeClr val="dk1"/>
                </a:solidFill>
                <a:latin typeface="Calibri"/>
                <a:ea typeface="Calibri"/>
                <a:cs typeface="Calibri"/>
                <a:sym typeface="Calibri"/>
              </a:rPr>
              <a:t>: </a:t>
            </a:r>
            <a:r>
              <a:rPr lang="en-US" sz="1313" dirty="0" err="1">
                <a:solidFill>
                  <a:schemeClr val="dk1"/>
                </a:solidFill>
                <a:latin typeface="Calibri"/>
                <a:ea typeface="Calibri"/>
                <a:cs typeface="Calibri"/>
                <a:sym typeface="Calibri"/>
              </a:rPr>
              <a:t>Eurostat</a:t>
            </a:r>
            <a:r>
              <a:rPr lang="en-US" sz="1313" dirty="0">
                <a:solidFill>
                  <a:schemeClr val="dk1"/>
                </a:solidFill>
                <a:latin typeface="Calibri"/>
                <a:ea typeface="Calibri"/>
                <a:cs typeface="Calibri"/>
                <a:sym typeface="Calibri"/>
              </a:rPr>
              <a:t>, </a:t>
            </a:r>
            <a:r>
              <a:rPr lang="en-US" sz="1313"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https://ec.europa.eu/eurostat/web/products-eurostat-news/-/DDN-20191127-1</a:t>
            </a:r>
            <a:r>
              <a:rPr lang="en-US" sz="1313" dirty="0">
                <a:solidFill>
                  <a:schemeClr val="dk1"/>
                </a:solidFill>
                <a:latin typeface="Calibri"/>
                <a:ea typeface="Calibri"/>
                <a:cs typeface="Calibri"/>
                <a:sym typeface="Calibri"/>
              </a:rPr>
              <a:t> </a:t>
            </a:r>
            <a:endParaRPr sz="1313"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Watch this </a:t>
            </a:r>
            <a:r>
              <a:rPr lang="en-US" dirty="0" err="1"/>
              <a:t>Youtube</a:t>
            </a:r>
            <a:r>
              <a:rPr lang="en-US" dirty="0"/>
              <a:t> Video: </a:t>
            </a:r>
            <a:r>
              <a:rPr lang="en-US" sz="1313" dirty="0">
                <a:solidFill>
                  <a:schemeClr val="dk1"/>
                </a:solidFill>
                <a:latin typeface="Calibri"/>
                <a:ea typeface="Calibri"/>
                <a:cs typeface="Calibri"/>
                <a:sym typeface="Calibri"/>
              </a:rPr>
              <a:t>https://www.youtube.com/watch?v=w5wtCAaLFtY&amp;ab_channel=CNNBusiness</a:t>
            </a:r>
            <a:endParaRPr dirty="0"/>
          </a:p>
        </p:txBody>
      </p:sp>
      <p:sp>
        <p:nvSpPr>
          <p:cNvPr id="156" name="Google Shape;1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https://saylordotorg.github.io/text_economics-theory-through-applications/s35-27-the-circular-flow-of-income.html</a:t>
            </a:r>
            <a:endParaRPr/>
          </a:p>
        </p:txBody>
      </p:sp>
      <p:sp>
        <p:nvSpPr>
          <p:cNvPr id="166" name="Google Shape;1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1"/>
          <p:cNvGrpSpPr/>
          <p:nvPr/>
        </p:nvGrpSpPr>
        <p:grpSpPr>
          <a:xfrm>
            <a:off x="309367" y="6493935"/>
            <a:ext cx="6399441" cy="923330"/>
            <a:chOff x="309367" y="6493935"/>
            <a:chExt cx="6399441" cy="923330"/>
          </a:xfrm>
        </p:grpSpPr>
        <p:sp>
          <p:nvSpPr>
            <p:cNvPr id="15" name="Google Shape;15;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2"/>
          <p:cNvSpPr txBox="1">
            <a:spLocks noGrp="1"/>
          </p:cNvSpPr>
          <p:nvPr>
            <p:ph type="ctrTitle"/>
          </p:nvPr>
        </p:nvSpPr>
        <p:spPr>
          <a:xfrm>
            <a:off x="1666875" y="1228364"/>
            <a:ext cx="10001250" cy="2613096"/>
          </a:xfrm>
          <a:prstGeom prst="rect">
            <a:avLst/>
          </a:prstGeom>
          <a:noFill/>
          <a:ln>
            <a:noFill/>
          </a:ln>
        </p:spPr>
        <p:txBody>
          <a:bodyPr spcFirstLastPara="1" wrap="square" lIns="72000" tIns="45700" rIns="72000" bIns="45700" anchor="b" anchorCtr="0">
            <a:normAutofit/>
          </a:bodyPr>
          <a:lstStyle>
            <a:lvl1pPr lvl="0" algn="ctr">
              <a:lnSpc>
                <a:spcPct val="90000"/>
              </a:lnSpc>
              <a:spcBef>
                <a:spcPts val="0"/>
              </a:spcBef>
              <a:spcAft>
                <a:spcPts val="0"/>
              </a:spcAft>
              <a:buClr>
                <a:schemeClr val="accent2"/>
              </a:buClr>
              <a:buSzPts val="6563"/>
              <a:buFont typeface="Calibri"/>
              <a:buNone/>
              <a:defRPr sz="65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1666875" y="3942230"/>
            <a:ext cx="10001250" cy="181214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94"/>
              </a:spcBef>
              <a:spcAft>
                <a:spcPts val="0"/>
              </a:spcAft>
              <a:buClr>
                <a:schemeClr val="lt2"/>
              </a:buClr>
              <a:buSzPts val="2625"/>
              <a:buFont typeface="Arial"/>
              <a:buNone/>
              <a:defRPr sz="2625" b="0" i="0" u="none" strike="noStrike" cap="none">
                <a:solidFill>
                  <a:schemeClr val="lt2"/>
                </a:solidFill>
                <a:latin typeface="Calibri"/>
                <a:ea typeface="Calibri"/>
                <a:cs typeface="Calibri"/>
                <a:sym typeface="Calibri"/>
              </a:defRPr>
            </a:lvl1pPr>
            <a:lvl2pPr marR="0" lvl="1" algn="ctr" rtl="0">
              <a:lnSpc>
                <a:spcPct val="90000"/>
              </a:lnSpc>
              <a:spcBef>
                <a:spcPts val="547"/>
              </a:spcBef>
              <a:spcAft>
                <a:spcPts val="0"/>
              </a:spcAft>
              <a:buClr>
                <a:schemeClr val="dk1"/>
              </a:buClr>
              <a:buSzPts val="2188"/>
              <a:buFont typeface="Arial"/>
              <a:buNone/>
              <a:defRPr sz="2188" b="0" i="0" u="none" strike="noStrike" cap="none">
                <a:solidFill>
                  <a:schemeClr val="dk1"/>
                </a:solidFill>
                <a:latin typeface="Calibri"/>
                <a:ea typeface="Calibri"/>
                <a:cs typeface="Calibri"/>
                <a:sym typeface="Calibri"/>
              </a:defRPr>
            </a:lvl2pPr>
            <a:lvl3pPr marR="0" lvl="2" algn="ctr" rtl="0">
              <a:lnSpc>
                <a:spcPct val="90000"/>
              </a:lnSpc>
              <a:spcBef>
                <a:spcPts val="547"/>
              </a:spcBef>
              <a:spcAft>
                <a:spcPts val="0"/>
              </a:spcAft>
              <a:buClr>
                <a:schemeClr val="dk1"/>
              </a:buClr>
              <a:buSzPts val="1969"/>
              <a:buFont typeface="Arial"/>
              <a:buNone/>
              <a:defRPr sz="1969" b="0" i="0" u="none" strike="noStrike" cap="none">
                <a:solidFill>
                  <a:schemeClr val="dk1"/>
                </a:solidFill>
                <a:latin typeface="Calibri"/>
                <a:ea typeface="Calibri"/>
                <a:cs typeface="Calibri"/>
                <a:sym typeface="Calibri"/>
              </a:defRPr>
            </a:lvl3pPr>
            <a:lvl4pPr marR="0" lvl="3"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4pPr>
            <a:lvl5pPr marR="0" lvl="4"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5pPr>
            <a:lvl6pPr marR="0" lvl="5"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6pPr>
            <a:lvl7pPr marR="0" lvl="6"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7pPr>
            <a:lvl8pPr marR="0" lvl="7"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8pPr>
            <a:lvl9pPr marR="0" lvl="8"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9pPr>
          </a:lstStyle>
          <a:p>
            <a:endParaRPr/>
          </a:p>
        </p:txBody>
      </p:sp>
      <p:sp>
        <p:nvSpPr>
          <p:cNvPr id="24" name="Google Shape;24;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5" name="Google Shape;25;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6" name="Google Shape;26;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69" b="0" i="0" u="none" strike="noStrike" cap="none">
                <a:solidFill>
                  <a:schemeClr val="dk1"/>
                </a:solidFill>
                <a:latin typeface="Calibri"/>
                <a:ea typeface="Calibri"/>
                <a:cs typeface="Calibri"/>
                <a:sym typeface="Calibri"/>
              </a:defRPr>
            </a:lvl1pPr>
            <a:lvl2pPr marL="0" marR="0" lvl="1" indent="0" algn="l" rtl="0">
              <a:spcBef>
                <a:spcPts val="0"/>
              </a:spcBef>
              <a:buNone/>
              <a:defRPr sz="1969" b="0" i="0" u="none" strike="noStrike" cap="none">
                <a:solidFill>
                  <a:schemeClr val="dk1"/>
                </a:solidFill>
                <a:latin typeface="Calibri"/>
                <a:ea typeface="Calibri"/>
                <a:cs typeface="Calibri"/>
                <a:sym typeface="Calibri"/>
              </a:defRPr>
            </a:lvl2pPr>
            <a:lvl3pPr marL="0" marR="0" lvl="2" indent="0" algn="l" rtl="0">
              <a:spcBef>
                <a:spcPts val="0"/>
              </a:spcBef>
              <a:buNone/>
              <a:defRPr sz="1969" b="0" i="0" u="none" strike="noStrike" cap="none">
                <a:solidFill>
                  <a:schemeClr val="dk1"/>
                </a:solidFill>
                <a:latin typeface="Calibri"/>
                <a:ea typeface="Calibri"/>
                <a:cs typeface="Calibri"/>
                <a:sym typeface="Calibri"/>
              </a:defRPr>
            </a:lvl3pPr>
            <a:lvl4pPr marL="0" marR="0" lvl="3" indent="0" algn="l" rtl="0">
              <a:spcBef>
                <a:spcPts val="0"/>
              </a:spcBef>
              <a:buNone/>
              <a:defRPr sz="1969" b="0" i="0" u="none" strike="noStrike" cap="none">
                <a:solidFill>
                  <a:schemeClr val="dk1"/>
                </a:solidFill>
                <a:latin typeface="Calibri"/>
                <a:ea typeface="Calibri"/>
                <a:cs typeface="Calibri"/>
                <a:sym typeface="Calibri"/>
              </a:defRPr>
            </a:lvl4pPr>
            <a:lvl5pPr marL="0" marR="0" lvl="4" indent="0" algn="l" rtl="0">
              <a:spcBef>
                <a:spcPts val="0"/>
              </a:spcBef>
              <a:buNone/>
              <a:defRPr sz="1969" b="0" i="0" u="none" strike="noStrike" cap="none">
                <a:solidFill>
                  <a:schemeClr val="dk1"/>
                </a:solidFill>
                <a:latin typeface="Calibri"/>
                <a:ea typeface="Calibri"/>
                <a:cs typeface="Calibri"/>
                <a:sym typeface="Calibri"/>
              </a:defRPr>
            </a:lvl5pPr>
            <a:lvl6pPr marL="0" marR="0" lvl="5" indent="0" algn="l" rtl="0">
              <a:spcBef>
                <a:spcPts val="0"/>
              </a:spcBef>
              <a:buNone/>
              <a:defRPr sz="1969" b="0" i="0" u="none" strike="noStrike" cap="none">
                <a:solidFill>
                  <a:schemeClr val="dk1"/>
                </a:solidFill>
                <a:latin typeface="Calibri"/>
                <a:ea typeface="Calibri"/>
                <a:cs typeface="Calibri"/>
                <a:sym typeface="Calibri"/>
              </a:defRPr>
            </a:lvl6pPr>
            <a:lvl7pPr marL="0" marR="0" lvl="6" indent="0" algn="l" rtl="0">
              <a:spcBef>
                <a:spcPts val="0"/>
              </a:spcBef>
              <a:buNone/>
              <a:defRPr sz="1969" b="0" i="0" u="none" strike="noStrike" cap="none">
                <a:solidFill>
                  <a:schemeClr val="dk1"/>
                </a:solidFill>
                <a:latin typeface="Calibri"/>
                <a:ea typeface="Calibri"/>
                <a:cs typeface="Calibri"/>
                <a:sym typeface="Calibri"/>
              </a:defRPr>
            </a:lvl7pPr>
            <a:lvl8pPr marL="0" marR="0" lvl="7" indent="0" algn="l" rtl="0">
              <a:spcBef>
                <a:spcPts val="0"/>
              </a:spcBef>
              <a:buNone/>
              <a:defRPr sz="1969" b="0" i="0" u="none" strike="noStrike" cap="none">
                <a:solidFill>
                  <a:schemeClr val="dk1"/>
                </a:solidFill>
                <a:latin typeface="Calibri"/>
                <a:ea typeface="Calibri"/>
                <a:cs typeface="Calibri"/>
                <a:sym typeface="Calibri"/>
              </a:defRPr>
            </a:lvl8pPr>
            <a:lvl9pPr marL="0" marR="0" lvl="8" indent="0" algn="l" rtl="0">
              <a:spcBef>
                <a:spcPts val="0"/>
              </a:spcBef>
              <a:buNone/>
              <a:defRPr sz="1969"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7"/>
        <p:cNvGrpSpPr/>
        <p:nvPr/>
      </p:nvGrpSpPr>
      <p:grpSpPr>
        <a:xfrm>
          <a:off x="0" y="0"/>
          <a:ext cx="0" cy="0"/>
          <a:chOff x="0" y="0"/>
          <a:chExt cx="0" cy="0"/>
        </a:xfrm>
      </p:grpSpPr>
      <p:sp>
        <p:nvSpPr>
          <p:cNvPr id="28" name="Google Shape;28;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0"/>
        <p:cNvGrpSpPr/>
        <p:nvPr/>
      </p:nvGrpSpPr>
      <p:grpSpPr>
        <a:xfrm>
          <a:off x="0" y="0"/>
          <a:ext cx="0" cy="0"/>
          <a:chOff x="0" y="0"/>
          <a:chExt cx="0" cy="0"/>
        </a:xfrm>
      </p:grpSpPr>
      <p:sp>
        <p:nvSpPr>
          <p:cNvPr id="31" name="Google Shape;31;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4"/>
        <p:cNvGrpSpPr/>
        <p:nvPr/>
      </p:nvGrpSpPr>
      <p:grpSpPr>
        <a:xfrm>
          <a:off x="0" y="0"/>
          <a:ext cx="0" cy="0"/>
          <a:chOff x="0" y="0"/>
          <a:chExt cx="0" cy="0"/>
        </a:xfrm>
      </p:grpSpPr>
      <p:sp>
        <p:nvSpPr>
          <p:cNvPr id="35" name="Google Shape;35;p25"/>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5"/>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7" name="Google Shape;37;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8"/>
        <p:cNvGrpSpPr/>
        <p:nvPr/>
      </p:nvGrpSpPr>
      <p:grpSpPr>
        <a:xfrm>
          <a:off x="0" y="0"/>
          <a:ext cx="0" cy="0"/>
          <a:chOff x="0" y="0"/>
          <a:chExt cx="0" cy="0"/>
        </a:xfrm>
      </p:grpSpPr>
      <p:sp>
        <p:nvSpPr>
          <p:cNvPr id="39" name="Google Shape;39;p26"/>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26"/>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1" name="Google Shape;41;p26"/>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2" name="Google Shape;42;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43"/>
        <p:cNvGrpSpPr/>
        <p:nvPr/>
      </p:nvGrpSpPr>
      <p:grpSpPr>
        <a:xfrm>
          <a:off x="0" y="0"/>
          <a:ext cx="0" cy="0"/>
          <a:chOff x="0" y="0"/>
          <a:chExt cx="0" cy="0"/>
        </a:xfrm>
      </p:grpSpPr>
      <p:sp>
        <p:nvSpPr>
          <p:cNvPr id="44" name="Google Shape;44;p20"/>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45" name="Google Shape;45;p20"/>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6" name="Google Shape;46;p20"/>
          <p:cNvGrpSpPr/>
          <p:nvPr/>
        </p:nvGrpSpPr>
        <p:grpSpPr>
          <a:xfrm>
            <a:off x="309367" y="6493935"/>
            <a:ext cx="6399441" cy="923330"/>
            <a:chOff x="309367" y="6493935"/>
            <a:chExt cx="6399441" cy="923330"/>
          </a:xfrm>
        </p:grpSpPr>
        <p:sp>
          <p:nvSpPr>
            <p:cNvPr id="47" name="Google Shape;47;p20"/>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8" name="Google Shape;48;p20"/>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9" name="Google Shape;49;p20"/>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50" name="Google Shape;50;p20"/>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5wtCAaLFtY&amp;ab_channel=CNNBusines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lamorworld.com/stop-stressing-now-it-may-cause-diabetes/"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publicdomainpictures.net/en/view-image.php?image=148375&amp;picture=coffee-break"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310399" y="2445971"/>
            <a:ext cx="7858241" cy="1060450"/>
          </a:xfrm>
          <a:prstGeom prst="rect">
            <a:avLst/>
          </a:prstGeom>
          <a:noFill/>
          <a:ln>
            <a:noFill/>
          </a:ln>
        </p:spPr>
        <p:txBody>
          <a:bodyPr spcFirstLastPara="1" wrap="square" lIns="72000" tIns="45700" rIns="72000" bIns="45700" anchor="t" anchorCtr="0">
            <a:noAutofit/>
          </a:bodyPr>
          <a:lstStyle/>
          <a:p>
            <a:pPr>
              <a:buSzPts val="3200"/>
            </a:pPr>
            <a:r>
              <a:rPr lang="en-GB" sz="3600" dirty="0" err="1">
                <a:latin typeface="Calibri" panose="020F0502020204030204" pitchFamily="34" charset="0"/>
                <a:cs typeface="Calibri" panose="020F0502020204030204" pitchFamily="34" charset="0"/>
              </a:rPr>
              <a:t>Educazione</a:t>
            </a:r>
            <a:r>
              <a:rPr lang="en-GB" sz="3600" dirty="0">
                <a:latin typeface="Calibri" panose="020F0502020204030204" pitchFamily="34" charset="0"/>
                <a:cs typeface="Calibri" panose="020F0502020204030204" pitchFamily="34" charset="0"/>
              </a:rPr>
              <a:t> </a:t>
            </a:r>
            <a:r>
              <a:rPr lang="en-GB" sz="3600" dirty="0" err="1">
                <a:latin typeface="Calibri" panose="020F0502020204030204" pitchFamily="34" charset="0"/>
                <a:cs typeface="Calibri" panose="020F0502020204030204" pitchFamily="34" charset="0"/>
              </a:rPr>
              <a:t>Finanziaria</a:t>
            </a:r>
            <a:r>
              <a:rPr lang="en-GB" sz="3600" dirty="0">
                <a:latin typeface="Calibri" panose="020F0502020204030204" pitchFamily="34" charset="0"/>
                <a:cs typeface="Calibri" panose="020F0502020204030204" pitchFamily="34" charset="0"/>
              </a:rPr>
              <a:t> per le </a:t>
            </a:r>
            <a:r>
              <a:rPr lang="en-GB" sz="3600" dirty="0" err="1">
                <a:latin typeface="Calibri" panose="020F0502020204030204" pitchFamily="34" charset="0"/>
                <a:cs typeface="Calibri" panose="020F0502020204030204" pitchFamily="34" charset="0"/>
              </a:rPr>
              <a:t>Famiglie</a:t>
            </a:r>
            <a:br>
              <a:rPr lang="el-GR" sz="3600" dirty="0">
                <a:latin typeface="Calibri" panose="020F0502020204030204" pitchFamily="34" charset="0"/>
                <a:cs typeface="Calibri" panose="020F0502020204030204" pitchFamily="34" charset="0"/>
              </a:rPr>
            </a:br>
            <a:br>
              <a:rPr lang="en-US" sz="3600" dirty="0">
                <a:latin typeface="Calibri"/>
                <a:ea typeface="Calibri"/>
                <a:cs typeface="Calibri"/>
                <a:sym typeface="Calibri"/>
              </a:rPr>
            </a:br>
            <a:br>
              <a:rPr lang="en-US" sz="3200" dirty="0">
                <a:solidFill>
                  <a:schemeClr val="accent3"/>
                </a:solidFill>
                <a:latin typeface="Calibri"/>
                <a:ea typeface="Calibri"/>
                <a:cs typeface="Calibri"/>
                <a:sym typeface="Calibri"/>
              </a:rPr>
            </a:br>
            <a:r>
              <a:rPr lang="en-US" sz="3200" dirty="0">
                <a:solidFill>
                  <a:schemeClr val="accent2"/>
                </a:solidFill>
                <a:latin typeface="Calibri" panose="020F0502020204030204" pitchFamily="34" charset="0"/>
                <a:cs typeface="Calibri" panose="020F0502020204030204" pitchFamily="34" charset="0"/>
              </a:rPr>
              <a:t> </a:t>
            </a:r>
            <a:r>
              <a:rPr lang="en-US" sz="3200" dirty="0" err="1">
                <a:solidFill>
                  <a:schemeClr val="accent2"/>
                </a:solidFill>
                <a:latin typeface="Calibri" panose="020F0502020204030204" pitchFamily="34" charset="0"/>
                <a:cs typeface="Calibri" panose="020F0502020204030204" pitchFamily="34" charset="0"/>
              </a:rPr>
              <a:t>Formazione</a:t>
            </a:r>
            <a:r>
              <a:rPr lang="en-US" sz="3200" dirty="0">
                <a:solidFill>
                  <a:schemeClr val="accent2"/>
                </a:solidFill>
                <a:latin typeface="Calibri" panose="020F0502020204030204" pitchFamily="34" charset="0"/>
                <a:cs typeface="Calibri" panose="020F0502020204030204" pitchFamily="34" charset="0"/>
              </a:rPr>
              <a:t> per </a:t>
            </a:r>
            <a:r>
              <a:rPr lang="en-US" sz="3200" dirty="0" err="1">
                <a:solidFill>
                  <a:schemeClr val="accent2"/>
                </a:solidFill>
                <a:latin typeface="Calibri" panose="020F0502020204030204" pitchFamily="34" charset="0"/>
                <a:cs typeface="Calibri" panose="020F0502020204030204" pitchFamily="34" charset="0"/>
              </a:rPr>
              <a:t>il</a:t>
            </a:r>
            <a:r>
              <a:rPr lang="en-US" sz="3200" dirty="0">
                <a:solidFill>
                  <a:schemeClr val="accent2"/>
                </a:solidFill>
                <a:latin typeface="Calibri" panose="020F0502020204030204" pitchFamily="34" charset="0"/>
                <a:cs typeface="Calibri" panose="020F0502020204030204" pitchFamily="34" charset="0"/>
              </a:rPr>
              <a:t> </a:t>
            </a:r>
            <a:r>
              <a:rPr lang="en-US" sz="3200" dirty="0" err="1">
                <a:solidFill>
                  <a:schemeClr val="accent2"/>
                </a:solidFill>
                <a:latin typeface="Calibri" panose="020F0502020204030204" pitchFamily="34" charset="0"/>
                <a:cs typeface="Calibri" panose="020F0502020204030204" pitchFamily="34" charset="0"/>
              </a:rPr>
              <a:t>Formatore</a:t>
            </a:r>
            <a:r>
              <a:rPr lang="en-US" sz="3200" dirty="0">
                <a:solidFill>
                  <a:schemeClr val="accent2"/>
                </a:solidFill>
                <a:latin typeface="Calibri" panose="020F0502020204030204" pitchFamily="34" charset="0"/>
                <a:cs typeface="Calibri" panose="020F0502020204030204" pitchFamily="34" charset="0"/>
              </a:rPr>
              <a:t> Modulo </a:t>
            </a:r>
            <a:r>
              <a:rPr lang="en-US" sz="3200" dirty="0">
                <a:solidFill>
                  <a:schemeClr val="accent2"/>
                </a:solidFill>
                <a:latin typeface="Calibri"/>
                <a:ea typeface="Calibri"/>
                <a:cs typeface="Calibri"/>
                <a:sym typeface="Calibri"/>
              </a:rPr>
              <a:t>4</a:t>
            </a:r>
            <a:br>
              <a:rPr lang="en-US" sz="3200" b="0" dirty="0">
                <a:solidFill>
                  <a:schemeClr val="accent2"/>
                </a:solidFill>
                <a:latin typeface="Calibri"/>
                <a:ea typeface="Calibri"/>
                <a:cs typeface="Calibri"/>
                <a:sym typeface="Calibri"/>
              </a:rPr>
            </a:br>
            <a:br>
              <a:rPr lang="en-US" sz="3200" b="0" dirty="0">
                <a:solidFill>
                  <a:schemeClr val="accent2"/>
                </a:solidFill>
                <a:latin typeface="Calibri"/>
                <a:ea typeface="Calibri"/>
                <a:cs typeface="Calibri"/>
                <a:sym typeface="Calibri"/>
              </a:rPr>
            </a:br>
            <a:r>
              <a:rPr lang="en-US" sz="3200" b="0" dirty="0" err="1">
                <a:solidFill>
                  <a:schemeClr val="accent2"/>
                </a:solidFill>
                <a:latin typeface="Calibri"/>
                <a:ea typeface="Calibri"/>
                <a:cs typeface="Calibri"/>
                <a:sym typeface="Calibri"/>
              </a:rPr>
              <a:t>Gestione</a:t>
            </a:r>
            <a:r>
              <a:rPr lang="en-US" sz="3200" b="0" dirty="0">
                <a:solidFill>
                  <a:schemeClr val="accent2"/>
                </a:solidFill>
                <a:latin typeface="Calibri"/>
                <a:ea typeface="Calibri"/>
                <a:cs typeface="Calibri"/>
                <a:sym typeface="Calibri"/>
              </a:rPr>
              <a:t> del </a:t>
            </a:r>
            <a:r>
              <a:rPr lang="en-US" sz="3200" b="0" dirty="0" err="1">
                <a:solidFill>
                  <a:schemeClr val="accent2"/>
                </a:solidFill>
                <a:latin typeface="Calibri"/>
                <a:ea typeface="Calibri"/>
                <a:cs typeface="Calibri"/>
                <a:sym typeface="Calibri"/>
              </a:rPr>
              <a:t>denaro</a:t>
            </a:r>
            <a:r>
              <a:rPr lang="en-US" sz="3200" b="0" dirty="0">
                <a:solidFill>
                  <a:schemeClr val="accent2"/>
                </a:solidFill>
                <a:latin typeface="Calibri"/>
                <a:ea typeface="Calibri"/>
                <a:cs typeface="Calibri"/>
                <a:sym typeface="Calibri"/>
              </a:rPr>
              <a:t> </a:t>
            </a:r>
            <a:r>
              <a:rPr lang="en-US" sz="3200" b="0" dirty="0" err="1">
                <a:solidFill>
                  <a:schemeClr val="accent2"/>
                </a:solidFill>
                <a:latin typeface="Calibri"/>
                <a:ea typeface="Calibri"/>
                <a:cs typeface="Calibri"/>
                <a:sym typeface="Calibri"/>
              </a:rPr>
              <a:t>durante</a:t>
            </a:r>
            <a:r>
              <a:rPr lang="en-US" sz="3200" b="0" dirty="0">
                <a:solidFill>
                  <a:schemeClr val="accent2"/>
                </a:solidFill>
                <a:latin typeface="Calibri"/>
                <a:ea typeface="Calibri"/>
                <a:cs typeface="Calibri"/>
                <a:sym typeface="Calibri"/>
              </a:rPr>
              <a:t> I </a:t>
            </a:r>
            <a:r>
              <a:rPr lang="en-US" sz="3200" b="0" dirty="0" err="1">
                <a:solidFill>
                  <a:schemeClr val="accent2"/>
                </a:solidFill>
                <a:latin typeface="Calibri"/>
                <a:ea typeface="Calibri"/>
                <a:cs typeface="Calibri"/>
                <a:sym typeface="Calibri"/>
              </a:rPr>
              <a:t>periodi</a:t>
            </a:r>
            <a:r>
              <a:rPr lang="en-US" sz="3200" b="0" dirty="0">
                <a:solidFill>
                  <a:schemeClr val="accent2"/>
                </a:solidFill>
                <a:latin typeface="Calibri"/>
                <a:ea typeface="Calibri"/>
                <a:cs typeface="Calibri"/>
                <a:sym typeface="Calibri"/>
              </a:rPr>
              <a:t> </a:t>
            </a:r>
            <a:r>
              <a:rPr lang="en-US" sz="3200" b="0" dirty="0" err="1">
                <a:solidFill>
                  <a:schemeClr val="accent2"/>
                </a:solidFill>
                <a:latin typeface="Calibri"/>
                <a:ea typeface="Calibri"/>
                <a:cs typeface="Calibri"/>
                <a:sym typeface="Calibri"/>
              </a:rPr>
              <a:t>critici</a:t>
            </a:r>
            <a:r>
              <a:rPr lang="en-US" sz="3200" b="0" dirty="0">
                <a:solidFill>
                  <a:schemeClr val="accent2"/>
                </a:solidFill>
                <a:latin typeface="Calibri"/>
                <a:ea typeface="Calibri"/>
                <a:cs typeface="Calibri"/>
                <a:sym typeface="Calibri"/>
              </a:rPr>
              <a:t> </a:t>
            </a:r>
            <a:r>
              <a:rPr lang="en-US" sz="3200" b="0" dirty="0" err="1">
                <a:solidFill>
                  <a:schemeClr val="accent2"/>
                </a:solidFill>
                <a:latin typeface="Calibri"/>
                <a:ea typeface="Calibri"/>
                <a:cs typeface="Calibri"/>
                <a:sym typeface="Calibri"/>
              </a:rPr>
              <a:t>della</a:t>
            </a:r>
            <a:r>
              <a:rPr lang="en-US" sz="3200" b="0" dirty="0">
                <a:solidFill>
                  <a:schemeClr val="accent2"/>
                </a:solidFill>
                <a:latin typeface="Calibri"/>
                <a:ea typeface="Calibri"/>
                <a:cs typeface="Calibri"/>
                <a:sym typeface="Calibri"/>
              </a:rPr>
              <a:t> vita</a:t>
            </a:r>
            <a:br>
              <a:rPr lang="en-US" sz="3200" dirty="0">
                <a:solidFill>
                  <a:schemeClr val="accent2"/>
                </a:solidFill>
                <a:latin typeface="Calibri"/>
                <a:ea typeface="Calibri"/>
                <a:cs typeface="Calibri"/>
                <a:sym typeface="Calibri"/>
              </a:rPr>
            </a:br>
            <a:br>
              <a:rPr lang="en-US" sz="3200" dirty="0">
                <a:solidFill>
                  <a:schemeClr val="accent2"/>
                </a:solidFill>
                <a:latin typeface="Calibri"/>
                <a:ea typeface="Calibri"/>
                <a:cs typeface="Calibri"/>
                <a:sym typeface="Calibri"/>
              </a:rPr>
            </a:br>
            <a:endParaRPr sz="3200" dirty="0">
              <a:solidFill>
                <a:schemeClr val="accen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2" name="Google Shape;162;p10"/>
          <p:cNvSpPr/>
          <p:nvPr/>
        </p:nvSpPr>
        <p:spPr>
          <a:xfrm>
            <a:off x="9081992" y="2421963"/>
            <a:ext cx="3300046" cy="2576988"/>
          </a:xfrm>
          <a:prstGeom prst="wedgeEllipseCallout">
            <a:avLst>
              <a:gd name="adj1" fmla="val -102987"/>
              <a:gd name="adj2" fmla="val 74111"/>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800"/>
              <a:buFont typeface="Arial"/>
              <a:buNone/>
            </a:pPr>
            <a:r>
              <a:rPr lang="en-US" sz="2800" dirty="0" err="1">
                <a:solidFill>
                  <a:schemeClr val="bg2"/>
                </a:solidFill>
                <a:latin typeface="Calibri"/>
                <a:ea typeface="Calibri"/>
                <a:cs typeface="Calibri"/>
                <a:sym typeface="Calibri"/>
              </a:rPr>
              <a:t>Gruppo</a:t>
            </a:r>
            <a:r>
              <a:rPr lang="en-US" sz="2800" dirty="0">
                <a:solidFill>
                  <a:schemeClr val="bg2"/>
                </a:solidFill>
                <a:latin typeface="Calibri"/>
                <a:ea typeface="Calibri"/>
                <a:cs typeface="Calibri"/>
                <a:sym typeface="Calibri"/>
              </a:rPr>
              <a:t> 3: </a:t>
            </a:r>
            <a:r>
              <a:rPr lang="en-US" sz="2800" dirty="0" err="1">
                <a:solidFill>
                  <a:schemeClr val="bg2"/>
                </a:solidFill>
                <a:latin typeface="Calibri"/>
                <a:ea typeface="Calibri"/>
                <a:cs typeface="Calibri"/>
                <a:sym typeface="Calibri"/>
              </a:rPr>
              <a:t>Esistono</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delle</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tasse</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che</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sono</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importanti</a:t>
            </a:r>
            <a:r>
              <a:rPr lang="en-US" sz="2800" dirty="0">
                <a:solidFill>
                  <a:schemeClr val="bg2"/>
                </a:solidFill>
                <a:latin typeface="Calibri"/>
                <a:ea typeface="Calibri"/>
                <a:cs typeface="Calibri"/>
                <a:sym typeface="Calibri"/>
              </a:rPr>
              <a:t> per </a:t>
            </a:r>
            <a:r>
              <a:rPr lang="en-US" sz="2800" dirty="0" err="1">
                <a:solidFill>
                  <a:schemeClr val="bg2"/>
                </a:solidFill>
                <a:latin typeface="Calibri"/>
                <a:ea typeface="Calibri"/>
                <a:cs typeface="Calibri"/>
                <a:sym typeface="Calibri"/>
              </a:rPr>
              <a:t>una</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società</a:t>
            </a:r>
            <a:r>
              <a:rPr lang="en-US" sz="2800" dirty="0">
                <a:solidFill>
                  <a:schemeClr val="bg2"/>
                </a:solidFill>
                <a:latin typeface="Calibri"/>
                <a:ea typeface="Calibri"/>
                <a:cs typeface="Calibri"/>
                <a:sym typeface="Calibri"/>
              </a:rPr>
              <a:t> o no e </a:t>
            </a:r>
            <a:r>
              <a:rPr lang="en-US" sz="2800" dirty="0" err="1">
                <a:solidFill>
                  <a:schemeClr val="bg2"/>
                </a:solidFill>
                <a:latin typeface="Calibri"/>
                <a:ea typeface="Calibri"/>
                <a:cs typeface="Calibri"/>
                <a:sym typeface="Calibri"/>
              </a:rPr>
              <a:t>perché</a:t>
            </a:r>
            <a:r>
              <a:rPr lang="en-US" sz="2800" dirty="0">
                <a:solidFill>
                  <a:schemeClr val="bg2"/>
                </a:solidFill>
                <a:latin typeface="Calibri"/>
                <a:ea typeface="Calibri"/>
                <a:cs typeface="Calibri"/>
                <a:sym typeface="Calibri"/>
              </a:rPr>
              <a:t>?</a:t>
            </a:r>
            <a:endParaRPr sz="2800" dirty="0">
              <a:solidFill>
                <a:schemeClr val="bg2"/>
              </a:solidFill>
              <a:latin typeface="Calibri"/>
              <a:ea typeface="Calibri"/>
              <a:cs typeface="Calibri"/>
              <a:sym typeface="Calibri"/>
            </a:endParaRPr>
          </a:p>
        </p:txBody>
      </p:sp>
      <p:sp>
        <p:nvSpPr>
          <p:cNvPr id="161" name="Google Shape;161;p10"/>
          <p:cNvSpPr/>
          <p:nvPr/>
        </p:nvSpPr>
        <p:spPr>
          <a:xfrm>
            <a:off x="3128211" y="2421963"/>
            <a:ext cx="4034607" cy="3270618"/>
          </a:xfrm>
          <a:prstGeom prst="wedgeEllipseCallout">
            <a:avLst>
              <a:gd name="adj1" fmla="val 37941"/>
              <a:gd name="adj2" fmla="val 54854"/>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800"/>
              <a:buFont typeface="Arial"/>
              <a:buNone/>
            </a:pPr>
            <a:r>
              <a:rPr lang="en-US" sz="2800" dirty="0" err="1">
                <a:solidFill>
                  <a:schemeClr val="dk2"/>
                </a:solidFill>
                <a:latin typeface="Calibri"/>
                <a:ea typeface="Calibri"/>
                <a:cs typeface="Calibri"/>
                <a:sym typeface="Calibri"/>
              </a:rPr>
              <a:t>Gruppo</a:t>
            </a:r>
            <a:r>
              <a:rPr lang="en-US" sz="2800" dirty="0">
                <a:solidFill>
                  <a:schemeClr val="dk2"/>
                </a:solidFill>
                <a:latin typeface="Calibri"/>
                <a:ea typeface="Calibri"/>
                <a:cs typeface="Calibri"/>
                <a:sym typeface="Calibri"/>
              </a:rPr>
              <a:t> 2: In </a:t>
            </a:r>
            <a:r>
              <a:rPr lang="en-US" sz="2800" dirty="0" err="1">
                <a:solidFill>
                  <a:schemeClr val="dk2"/>
                </a:solidFill>
                <a:latin typeface="Calibri"/>
                <a:ea typeface="Calibri"/>
                <a:cs typeface="Calibri"/>
                <a:sym typeface="Calibri"/>
              </a:rPr>
              <a:t>che</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modo</a:t>
            </a:r>
            <a:r>
              <a:rPr lang="en-US" sz="2800" dirty="0">
                <a:solidFill>
                  <a:schemeClr val="dk2"/>
                </a:solidFill>
                <a:latin typeface="Calibri"/>
                <a:ea typeface="Calibri"/>
                <a:cs typeface="Calibri"/>
                <a:sym typeface="Calibri"/>
              </a:rPr>
              <a:t> I </a:t>
            </a:r>
            <a:r>
              <a:rPr lang="en-US" sz="2800" dirty="0" err="1">
                <a:solidFill>
                  <a:schemeClr val="dk2"/>
                </a:solidFill>
                <a:latin typeface="Calibri"/>
                <a:ea typeface="Calibri"/>
                <a:cs typeface="Calibri"/>
                <a:sym typeface="Calibri"/>
              </a:rPr>
              <a:t>governi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percepiscono</a:t>
            </a:r>
            <a:r>
              <a:rPr lang="en-US" sz="2800" dirty="0">
                <a:solidFill>
                  <a:schemeClr val="dk2"/>
                </a:solidFill>
                <a:latin typeface="Calibri"/>
                <a:ea typeface="Calibri"/>
                <a:cs typeface="Calibri"/>
                <a:sym typeface="Calibri"/>
              </a:rPr>
              <a:t> e </a:t>
            </a:r>
            <a:r>
              <a:rPr lang="en-US" sz="2800" dirty="0" err="1">
                <a:solidFill>
                  <a:schemeClr val="dk2"/>
                </a:solidFill>
                <a:latin typeface="Calibri"/>
                <a:ea typeface="Calibri"/>
                <a:cs typeface="Calibri"/>
                <a:sym typeface="Calibri"/>
              </a:rPr>
              <a:t>spendono</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denaro</a:t>
            </a:r>
            <a:r>
              <a:rPr lang="en-US" sz="2800" dirty="0">
                <a:solidFill>
                  <a:schemeClr val="dk2"/>
                </a:solidFill>
                <a:latin typeface="Calibri"/>
                <a:ea typeface="Calibri"/>
                <a:cs typeface="Calibri"/>
                <a:sym typeface="Calibri"/>
              </a:rPr>
              <a:t>?</a:t>
            </a:r>
            <a:endParaRPr sz="2800" dirty="0">
              <a:solidFill>
                <a:schemeClr val="dk2"/>
              </a:solidFill>
              <a:latin typeface="Calibri"/>
              <a:ea typeface="Calibri"/>
              <a:cs typeface="Calibri"/>
              <a:sym typeface="Calibri"/>
            </a:endParaRPr>
          </a:p>
        </p:txBody>
      </p:sp>
      <p:sp>
        <p:nvSpPr>
          <p:cNvPr id="158" name="Google Shape;158;p10"/>
          <p:cNvSpPr txBox="1">
            <a:spLocks noGrp="1"/>
          </p:cNvSpPr>
          <p:nvPr>
            <p:ph type="title"/>
          </p:nvPr>
        </p:nvSpPr>
        <p:spPr>
          <a:xfrm>
            <a:off x="502500" y="432158"/>
            <a:ext cx="12330000" cy="120628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Attività</a:t>
            </a:r>
            <a:r>
              <a:rPr lang="en-US" sz="3200" dirty="0"/>
              <a:t> M4.4  </a:t>
            </a:r>
            <a:br>
              <a:rPr lang="en-US" sz="3200" dirty="0"/>
            </a:br>
            <a:r>
              <a:rPr lang="en-US" sz="3200" dirty="0" err="1"/>
              <a:t>Dibattito</a:t>
            </a:r>
            <a:r>
              <a:rPr lang="en-US" sz="3200" dirty="0"/>
              <a:t> </a:t>
            </a:r>
            <a:r>
              <a:rPr lang="en-US" sz="3200" dirty="0" err="1"/>
              <a:t>sulla</a:t>
            </a:r>
            <a:r>
              <a:rPr lang="en-US" sz="3200" dirty="0"/>
              <a:t> </a:t>
            </a:r>
            <a:r>
              <a:rPr lang="en-US" sz="3200" dirty="0" err="1"/>
              <a:t>Tassazione</a:t>
            </a:r>
            <a:endParaRPr sz="3200" dirty="0"/>
          </a:p>
        </p:txBody>
      </p:sp>
      <p:sp>
        <p:nvSpPr>
          <p:cNvPr id="159" name="Google Shape;159;p10"/>
          <p:cNvSpPr txBox="1">
            <a:spLocks noGrp="1"/>
          </p:cNvSpPr>
          <p:nvPr>
            <p:ph type="body" idx="2"/>
          </p:nvPr>
        </p:nvSpPr>
        <p:spPr>
          <a:xfrm>
            <a:off x="501729" y="163844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In </a:t>
            </a:r>
            <a:r>
              <a:rPr lang="en-US" dirty="0" err="1"/>
              <a:t>che</a:t>
            </a:r>
            <a:r>
              <a:rPr lang="en-US" dirty="0"/>
              <a:t> </a:t>
            </a:r>
            <a:r>
              <a:rPr lang="en-US" dirty="0" err="1"/>
              <a:t>modo</a:t>
            </a:r>
            <a:r>
              <a:rPr lang="en-US" dirty="0"/>
              <a:t> le </a:t>
            </a:r>
            <a:r>
              <a:rPr lang="en-US" dirty="0" err="1"/>
              <a:t>società</a:t>
            </a:r>
            <a:r>
              <a:rPr lang="en-US" dirty="0"/>
              <a:t> </a:t>
            </a:r>
            <a:r>
              <a:rPr lang="en-US" dirty="0" err="1"/>
              <a:t>percepiscono</a:t>
            </a:r>
            <a:r>
              <a:rPr lang="en-US" dirty="0"/>
              <a:t> e </a:t>
            </a:r>
            <a:r>
              <a:rPr lang="en-US" dirty="0" err="1"/>
              <a:t>spendono</a:t>
            </a:r>
            <a:r>
              <a:rPr lang="en-US" dirty="0"/>
              <a:t>  </a:t>
            </a:r>
            <a:r>
              <a:rPr lang="en-US" dirty="0" err="1"/>
              <a:t>denaro</a:t>
            </a:r>
            <a:endParaRPr dirty="0"/>
          </a:p>
        </p:txBody>
      </p:sp>
      <p:sp>
        <p:nvSpPr>
          <p:cNvPr id="160" name="Google Shape;160;p10"/>
          <p:cNvSpPr>
            <a:spLocks noGrp="1"/>
          </p:cNvSpPr>
          <p:nvPr>
            <p:ph type="body" idx="1"/>
          </p:nvPr>
        </p:nvSpPr>
        <p:spPr>
          <a:xfrm>
            <a:off x="500064" y="4307187"/>
            <a:ext cx="3544398" cy="2576988"/>
          </a:xfrm>
          <a:prstGeom prst="wedgeEllipseCallout">
            <a:avLst>
              <a:gd name="adj1" fmla="val 66067"/>
              <a:gd name="adj2" fmla="val 28262"/>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rtl="0">
              <a:lnSpc>
                <a:spcPct val="100000"/>
              </a:lnSpc>
              <a:spcBef>
                <a:spcPts val="0"/>
              </a:spcBef>
              <a:spcAft>
                <a:spcPts val="0"/>
              </a:spcAft>
              <a:buClr>
                <a:schemeClr val="accent4"/>
              </a:buClr>
              <a:buSzPts val="2800"/>
              <a:buNone/>
            </a:pPr>
            <a:r>
              <a:rPr lang="en-US" sz="2800" dirty="0" err="1">
                <a:solidFill>
                  <a:schemeClr val="bg2"/>
                </a:solidFill>
                <a:latin typeface="Calibri"/>
                <a:ea typeface="Calibri"/>
                <a:cs typeface="Calibri"/>
                <a:sym typeface="Calibri"/>
              </a:rPr>
              <a:t>Gruppo</a:t>
            </a:r>
            <a:r>
              <a:rPr lang="en-US" sz="2800" dirty="0">
                <a:solidFill>
                  <a:schemeClr val="bg2"/>
                </a:solidFill>
                <a:latin typeface="Calibri"/>
                <a:ea typeface="Calibri"/>
                <a:cs typeface="Calibri"/>
                <a:sym typeface="Calibri"/>
              </a:rPr>
              <a:t> 1: </a:t>
            </a:r>
            <a:r>
              <a:rPr lang="en-US" sz="2800" dirty="0" err="1">
                <a:solidFill>
                  <a:schemeClr val="bg2"/>
                </a:solidFill>
                <a:latin typeface="Calibri"/>
                <a:ea typeface="Calibri"/>
                <a:cs typeface="Calibri"/>
                <a:sym typeface="Calibri"/>
              </a:rPr>
              <a:t>Da</a:t>
            </a:r>
            <a:r>
              <a:rPr lang="en-US" sz="2800" dirty="0">
                <a:solidFill>
                  <a:schemeClr val="bg2"/>
                </a:solidFill>
                <a:latin typeface="Calibri"/>
                <a:ea typeface="Calibri"/>
                <a:cs typeface="Calibri"/>
                <a:sym typeface="Calibri"/>
              </a:rPr>
              <a:t> dove </a:t>
            </a:r>
            <a:r>
              <a:rPr lang="en-US" sz="2800" dirty="0" err="1">
                <a:solidFill>
                  <a:schemeClr val="bg2"/>
                </a:solidFill>
                <a:latin typeface="Calibri"/>
                <a:ea typeface="Calibri"/>
                <a:cs typeface="Calibri"/>
                <a:sym typeface="Calibri"/>
              </a:rPr>
              <a:t>arriva</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il</a:t>
            </a:r>
            <a:r>
              <a:rPr lang="en-US" sz="2800" dirty="0">
                <a:solidFill>
                  <a:schemeClr val="bg2"/>
                </a:solidFill>
                <a:latin typeface="Calibri"/>
                <a:ea typeface="Calibri"/>
                <a:cs typeface="Calibri"/>
                <a:sym typeface="Calibri"/>
              </a:rPr>
              <a:t> </a:t>
            </a:r>
            <a:r>
              <a:rPr lang="en-US" sz="2800" dirty="0" err="1">
                <a:solidFill>
                  <a:schemeClr val="bg2"/>
                </a:solidFill>
                <a:latin typeface="Calibri"/>
                <a:ea typeface="Calibri"/>
                <a:cs typeface="Calibri"/>
                <a:sym typeface="Calibri"/>
              </a:rPr>
              <a:t>denaro</a:t>
            </a:r>
            <a:r>
              <a:rPr lang="en-US" sz="2800" dirty="0">
                <a:solidFill>
                  <a:schemeClr val="bg2"/>
                </a:solidFill>
                <a:latin typeface="Calibri"/>
                <a:ea typeface="Calibri"/>
                <a:cs typeface="Calibri"/>
                <a:sym typeface="Calibri"/>
              </a:rPr>
              <a:t>?</a:t>
            </a:r>
            <a:endParaRPr sz="2800" dirty="0">
              <a:solidFill>
                <a:schemeClr val="bg2"/>
              </a:solidFill>
            </a:endParaRPr>
          </a:p>
        </p:txBody>
      </p:sp>
      <p:sp>
        <p:nvSpPr>
          <p:cNvPr id="8" name="TextBox 7">
            <a:extLst>
              <a:ext uri="{FF2B5EF4-FFF2-40B4-BE49-F238E27FC236}">
                <a16:creationId xmlns:a16="http://schemas.microsoft.com/office/drawing/2014/main" id="{065D62E2-2BE2-634C-42BF-EB6097A0FD47}"/>
              </a:ext>
            </a:extLst>
          </p:cNvPr>
          <p:cNvSpPr txBox="1"/>
          <p:nvPr/>
        </p:nvSpPr>
        <p:spPr>
          <a:xfrm>
            <a:off x="4696345" y="5873212"/>
            <a:ext cx="8135260" cy="1200329"/>
          </a:xfrm>
          <a:prstGeom prst="rect">
            <a:avLst/>
          </a:prstGeom>
          <a:noFill/>
        </p:spPr>
        <p:txBody>
          <a:bodyPr wrap="square">
            <a:spAutoFit/>
          </a:bodyPr>
          <a:lstStyle/>
          <a:p>
            <a:pPr marL="0" lvl="0" indent="0" algn="l" rtl="0">
              <a:spcBef>
                <a:spcPts val="0"/>
              </a:spcBef>
              <a:spcAft>
                <a:spcPts val="0"/>
              </a:spcAft>
              <a:buNone/>
            </a:pPr>
            <a:r>
              <a:rPr lang="en-US" sz="2400" dirty="0" err="1"/>
              <a:t>Guarda</a:t>
            </a:r>
            <a:r>
              <a:rPr lang="en-US" sz="2400" dirty="0"/>
              <a:t> </a:t>
            </a:r>
            <a:r>
              <a:rPr lang="en-US" sz="2400" dirty="0" err="1"/>
              <a:t>questo</a:t>
            </a:r>
            <a:r>
              <a:rPr lang="en-US" sz="2400" dirty="0"/>
              <a:t> video </a:t>
            </a:r>
            <a:r>
              <a:rPr lang="en-US" sz="2400" dirty="0" err="1"/>
              <a:t>su</a:t>
            </a:r>
            <a:r>
              <a:rPr lang="en-US" sz="2400" dirty="0"/>
              <a:t> YouTube: </a:t>
            </a:r>
            <a:r>
              <a:rPr lang="en-US" sz="2400" dirty="0">
                <a:solidFill>
                  <a:schemeClr val="dk1"/>
                </a:solidFill>
                <a:latin typeface="Calibri"/>
                <a:ea typeface="Calibri"/>
                <a:cs typeface="Calibri"/>
                <a:sym typeface="Calibri"/>
                <a:hlinkClick r:id="rId3"/>
              </a:rPr>
              <a:t>https://www.youtube.com/watch?v=w5wtCAaLFtY&amp;ab_channel=CNNBusiness</a:t>
            </a:r>
            <a:r>
              <a:rPr lang="en-US" sz="2400" dirty="0">
                <a:solidFill>
                  <a:schemeClr val="dk1"/>
                </a:solidFill>
                <a:latin typeface="Calibri"/>
                <a:ea typeface="Calibri"/>
                <a:cs typeface="Calibri"/>
                <a:sym typeface="Calibri"/>
              </a:rPr>
              <a:t> </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body" idx="1"/>
          </p:nvPr>
        </p:nvSpPr>
        <p:spPr>
          <a:xfrm>
            <a:off x="500203" y="2956604"/>
            <a:ext cx="12331402" cy="5129444"/>
          </a:xfrm>
          <a:prstGeom prst="rect">
            <a:avLst/>
          </a:prstGeom>
          <a:noFill/>
          <a:ln>
            <a:noFill/>
          </a:ln>
        </p:spPr>
        <p:txBody>
          <a:bodyPr spcFirstLastPara="1" wrap="square" lIns="72000" tIns="45700" rIns="72000" bIns="45700" anchor="t" anchorCtr="0">
            <a:noAutofit/>
          </a:bodyPr>
          <a:lstStyle/>
          <a:p>
            <a:pPr marL="457200" lvl="0" indent="-457200" algn="l" rtl="0">
              <a:lnSpc>
                <a:spcPct val="100000"/>
              </a:lnSpc>
              <a:spcBef>
                <a:spcPts val="0"/>
              </a:spcBef>
              <a:spcAft>
                <a:spcPts val="0"/>
              </a:spcAft>
              <a:buSzPts val="2800"/>
              <a:buFont typeface="Arial"/>
              <a:buChar char="•"/>
            </a:pPr>
            <a:r>
              <a:rPr lang="en-US" sz="2800" dirty="0" err="1"/>
              <a:t>Quali</a:t>
            </a:r>
            <a:r>
              <a:rPr lang="en-US" sz="2800" dirty="0"/>
              <a:t> </a:t>
            </a:r>
            <a:r>
              <a:rPr lang="en-US" sz="2800" dirty="0" err="1"/>
              <a:t>sono</a:t>
            </a:r>
            <a:r>
              <a:rPr lang="en-US" sz="2800" dirty="0"/>
              <a:t> I </a:t>
            </a:r>
            <a:r>
              <a:rPr lang="en-US" sz="2800" dirty="0" err="1"/>
              <a:t>servizi</a:t>
            </a:r>
            <a:r>
              <a:rPr lang="en-US" sz="2800" dirty="0"/>
              <a:t> </a:t>
            </a:r>
            <a:r>
              <a:rPr lang="en-US" sz="2800" dirty="0" err="1"/>
              <a:t>più</a:t>
            </a:r>
            <a:r>
              <a:rPr lang="en-US" sz="2800" dirty="0"/>
              <a:t> </a:t>
            </a:r>
            <a:r>
              <a:rPr lang="en-US" sz="2800" dirty="0" err="1"/>
              <a:t>importanti</a:t>
            </a:r>
            <a:r>
              <a:rPr lang="en-US" sz="2800" dirty="0"/>
              <a:t> per cui </a:t>
            </a:r>
            <a:r>
              <a:rPr lang="en-US" sz="2800" dirty="0" err="1"/>
              <a:t>pagare</a:t>
            </a:r>
            <a:r>
              <a:rPr lang="en-US" sz="2800" dirty="0"/>
              <a:t> le </a:t>
            </a:r>
            <a:r>
              <a:rPr lang="en-US" sz="2800" dirty="0" err="1"/>
              <a:t>tasse</a:t>
            </a:r>
            <a:r>
              <a:rPr lang="en-US" sz="2800" dirty="0"/>
              <a:t> </a:t>
            </a:r>
            <a:r>
              <a:rPr lang="en-US" sz="2800" dirty="0" err="1"/>
              <a:t>nei</a:t>
            </a:r>
            <a:r>
              <a:rPr lang="en-US" sz="2800" dirty="0"/>
              <a:t> </a:t>
            </a:r>
            <a:r>
              <a:rPr lang="en-US" sz="2800" dirty="0" err="1"/>
              <a:t>momenti</a:t>
            </a:r>
            <a:r>
              <a:rPr lang="en-US" sz="2800" dirty="0"/>
              <a:t> </a:t>
            </a:r>
            <a:r>
              <a:rPr lang="en-US" sz="2800" dirty="0" err="1"/>
              <a:t>difficili</a:t>
            </a:r>
            <a:r>
              <a:rPr lang="en-US" sz="2800" dirty="0"/>
              <a:t> </a:t>
            </a:r>
            <a:r>
              <a:rPr lang="en-US" sz="2800" dirty="0" err="1"/>
              <a:t>della</a:t>
            </a:r>
            <a:r>
              <a:rPr lang="en-US" sz="2800" dirty="0"/>
              <a:t> vita?</a:t>
            </a:r>
            <a:endParaRPr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err="1"/>
              <a:t>Sicurezza</a:t>
            </a:r>
            <a:r>
              <a:rPr lang="en-US" sz="2800" dirty="0"/>
              <a:t> </a:t>
            </a:r>
            <a:r>
              <a:rPr lang="en-US" sz="2800" dirty="0" err="1"/>
              <a:t>sociale</a:t>
            </a:r>
            <a:r>
              <a:rPr lang="en-US" sz="2800" dirty="0"/>
              <a:t> e </a:t>
            </a:r>
            <a:r>
              <a:rPr lang="en-US" sz="2800" dirty="0" err="1"/>
              <a:t>Sistema</a:t>
            </a:r>
            <a:r>
              <a:rPr lang="en-US" sz="2800" dirty="0"/>
              <a:t> </a:t>
            </a:r>
            <a:r>
              <a:rPr lang="en-US" sz="2800" dirty="0" err="1"/>
              <a:t>previdenziale</a:t>
            </a:r>
            <a:endParaRPr lang="en-US" sz="2800"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err="1"/>
              <a:t>Pensione</a:t>
            </a:r>
            <a:endParaRPr lang="en-US" sz="2800"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err="1"/>
              <a:t>Prestazioni</a:t>
            </a:r>
            <a:r>
              <a:rPr lang="en-US" sz="2800" dirty="0"/>
              <a:t> </a:t>
            </a:r>
            <a:r>
              <a:rPr lang="en-US" sz="2800" dirty="0" err="1"/>
              <a:t>di</a:t>
            </a:r>
            <a:r>
              <a:rPr lang="en-US" sz="2800" dirty="0"/>
              <a:t> </a:t>
            </a:r>
            <a:r>
              <a:rPr lang="en-US" sz="2800" dirty="0" err="1"/>
              <a:t>Maternità</a:t>
            </a:r>
            <a:endParaRPr lang="en-US" sz="2800" dirty="0"/>
          </a:p>
          <a:p>
            <a:pPr marL="1207291" lvl="1" indent="-457200" algn="l" rtl="0">
              <a:lnSpc>
                <a:spcPct val="100000"/>
              </a:lnSpc>
              <a:spcBef>
                <a:spcPts val="600"/>
              </a:spcBef>
              <a:spcAft>
                <a:spcPts val="0"/>
              </a:spcAft>
              <a:buSzPts val="2800"/>
              <a:buFont typeface="Wingdings" panose="05000000000000000000" pitchFamily="2" charset="2"/>
              <a:buChar char="v"/>
            </a:pPr>
            <a:r>
              <a:rPr lang="it-IT" sz="2800" dirty="0"/>
              <a:t>Assegni per i badanti</a:t>
            </a:r>
            <a:endParaRPr dirty="0"/>
          </a:p>
          <a:p>
            <a:pPr marL="1207291" lvl="1" indent="-457200" algn="l" rtl="0">
              <a:lnSpc>
                <a:spcPct val="100000"/>
              </a:lnSpc>
              <a:spcBef>
                <a:spcPts val="600"/>
              </a:spcBef>
              <a:spcAft>
                <a:spcPts val="0"/>
              </a:spcAft>
              <a:buSzPts val="2800"/>
              <a:buFont typeface="Wingdings" panose="05000000000000000000" pitchFamily="2" charset="2"/>
              <a:buChar char="v"/>
            </a:pPr>
            <a:r>
              <a:rPr lang="it-IT" sz="2800" dirty="0"/>
              <a:t>Assistenza sanitaria</a:t>
            </a:r>
            <a:endParaRPr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err="1"/>
              <a:t>Istruzione</a:t>
            </a:r>
            <a:endParaRPr dirty="0"/>
          </a:p>
          <a:p>
            <a:pPr marL="457200" lvl="0" indent="-457200" algn="l" rtl="0">
              <a:lnSpc>
                <a:spcPct val="100000"/>
              </a:lnSpc>
              <a:spcBef>
                <a:spcPts val="600"/>
              </a:spcBef>
              <a:spcAft>
                <a:spcPts val="0"/>
              </a:spcAft>
              <a:buSzPts val="2800"/>
              <a:buFont typeface="Arial"/>
              <a:buChar char="•"/>
            </a:pPr>
            <a:r>
              <a:rPr lang="en-US" sz="2800" dirty="0" err="1"/>
              <a:t>Che</a:t>
            </a:r>
            <a:r>
              <a:rPr lang="en-US" sz="2800" dirty="0"/>
              <a:t> </a:t>
            </a:r>
            <a:r>
              <a:rPr lang="en-US" sz="2800" dirty="0" err="1"/>
              <a:t>tipo</a:t>
            </a:r>
            <a:r>
              <a:rPr lang="en-US" sz="2800" dirty="0"/>
              <a:t> </a:t>
            </a:r>
            <a:r>
              <a:rPr lang="en-US" sz="2800" dirty="0" err="1"/>
              <a:t>di</a:t>
            </a:r>
            <a:r>
              <a:rPr lang="en-US" sz="2800" dirty="0"/>
              <a:t> </a:t>
            </a:r>
            <a:r>
              <a:rPr lang="en-US" sz="2800" dirty="0" err="1"/>
              <a:t>agevolazioni</a:t>
            </a:r>
            <a:r>
              <a:rPr lang="en-US" sz="2800" dirty="0"/>
              <a:t> o </a:t>
            </a:r>
            <a:r>
              <a:rPr lang="en-US" sz="2800" dirty="0" err="1"/>
              <a:t>di</a:t>
            </a:r>
            <a:r>
              <a:rPr lang="en-US" sz="2800" dirty="0"/>
              <a:t> </a:t>
            </a:r>
            <a:r>
              <a:rPr lang="en-US" sz="2800" dirty="0" err="1"/>
              <a:t>altri</a:t>
            </a:r>
            <a:r>
              <a:rPr lang="en-US" sz="2800" dirty="0"/>
              <a:t> tipi </a:t>
            </a:r>
            <a:r>
              <a:rPr lang="en-US" sz="2800" dirty="0" err="1"/>
              <a:t>di</a:t>
            </a:r>
            <a:r>
              <a:rPr lang="en-US" sz="2800" dirty="0"/>
              <a:t> </a:t>
            </a:r>
            <a:r>
              <a:rPr lang="en-US" sz="2800" dirty="0" err="1"/>
              <a:t>assistenza</a:t>
            </a:r>
            <a:r>
              <a:rPr lang="en-US" sz="2800" dirty="0"/>
              <a:t> </a:t>
            </a:r>
            <a:r>
              <a:rPr lang="en-US" sz="2800" dirty="0" err="1"/>
              <a:t>finanziaria</a:t>
            </a:r>
            <a:r>
              <a:rPr lang="en-US" sz="2800" dirty="0"/>
              <a:t> </a:t>
            </a:r>
            <a:r>
              <a:rPr lang="en-US" sz="2800" dirty="0" err="1"/>
              <a:t>sono</a:t>
            </a:r>
            <a:r>
              <a:rPr lang="en-US" sz="2800" dirty="0"/>
              <a:t> </a:t>
            </a:r>
            <a:r>
              <a:rPr lang="en-US" sz="2800" dirty="0" err="1"/>
              <a:t>disponibili</a:t>
            </a:r>
            <a:r>
              <a:rPr lang="en-US" sz="2800" dirty="0"/>
              <a:t> </a:t>
            </a:r>
            <a:r>
              <a:rPr lang="en-US" sz="2800" dirty="0" err="1"/>
              <a:t>nel</a:t>
            </a:r>
            <a:r>
              <a:rPr lang="en-US" sz="2800" dirty="0"/>
              <a:t> </a:t>
            </a:r>
            <a:r>
              <a:rPr lang="en-US" sz="2800" dirty="0" err="1"/>
              <a:t>tuo</a:t>
            </a:r>
            <a:r>
              <a:rPr lang="en-US" sz="2800" dirty="0"/>
              <a:t> </a:t>
            </a:r>
            <a:r>
              <a:rPr lang="en-US" sz="2800" dirty="0" err="1"/>
              <a:t>paese</a:t>
            </a:r>
            <a:r>
              <a:rPr lang="en-US" sz="2800" dirty="0"/>
              <a:t>?</a:t>
            </a:r>
            <a:endParaRPr sz="2800" dirty="0"/>
          </a:p>
          <a:p>
            <a:pPr marL="457200" lvl="0" indent="-279400" algn="just" rtl="0">
              <a:lnSpc>
                <a:spcPct val="100000"/>
              </a:lnSpc>
              <a:spcBef>
                <a:spcPts val="600"/>
              </a:spcBef>
              <a:spcAft>
                <a:spcPts val="0"/>
              </a:spcAft>
              <a:buSzPts val="2800"/>
              <a:buFont typeface="Arial"/>
              <a:buNone/>
            </a:pPr>
            <a:endParaRPr sz="2800" dirty="0"/>
          </a:p>
        </p:txBody>
      </p:sp>
      <p:sp>
        <p:nvSpPr>
          <p:cNvPr id="176" name="Google Shape;176;p12"/>
          <p:cNvSpPr txBox="1">
            <a:spLocks noGrp="1"/>
          </p:cNvSpPr>
          <p:nvPr>
            <p:ph type="title"/>
          </p:nvPr>
        </p:nvSpPr>
        <p:spPr>
          <a:xfrm>
            <a:off x="502500" y="432159"/>
            <a:ext cx="12330000" cy="1320778"/>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Attività</a:t>
            </a:r>
            <a:r>
              <a:rPr lang="en-US" sz="3200" dirty="0"/>
              <a:t> M4.5   </a:t>
            </a:r>
            <a:br>
              <a:rPr lang="en-US" sz="3200" dirty="0"/>
            </a:br>
            <a:r>
              <a:rPr lang="en-US" sz="3200" dirty="0" err="1"/>
              <a:t>Gestione</a:t>
            </a:r>
            <a:r>
              <a:rPr lang="en-US" sz="3200" dirty="0"/>
              <a:t> del </a:t>
            </a:r>
            <a:r>
              <a:rPr lang="en-US" sz="3200" dirty="0" err="1"/>
              <a:t>denaro</a:t>
            </a:r>
            <a:r>
              <a:rPr lang="en-US" sz="3200" dirty="0"/>
              <a:t> </a:t>
            </a:r>
            <a:r>
              <a:rPr lang="en-US" sz="3200" dirty="0" err="1"/>
              <a:t>nei</a:t>
            </a:r>
            <a:r>
              <a:rPr lang="en-US" sz="3200" dirty="0"/>
              <a:t> </a:t>
            </a:r>
            <a:r>
              <a:rPr lang="en-US" sz="3200" dirty="0" err="1"/>
              <a:t>periodi</a:t>
            </a:r>
            <a:r>
              <a:rPr lang="en-US" sz="3200" dirty="0"/>
              <a:t> </a:t>
            </a:r>
            <a:r>
              <a:rPr lang="en-US" sz="3200" dirty="0" err="1"/>
              <a:t>critici</a:t>
            </a:r>
            <a:r>
              <a:rPr lang="en-US" sz="3200" dirty="0"/>
              <a:t> </a:t>
            </a:r>
            <a:r>
              <a:rPr lang="en-US" sz="3200" dirty="0" err="1"/>
              <a:t>della</a:t>
            </a:r>
            <a:r>
              <a:rPr lang="en-US" sz="3200" dirty="0"/>
              <a:t> vita</a:t>
            </a:r>
            <a:endParaRPr sz="3200" dirty="0"/>
          </a:p>
        </p:txBody>
      </p:sp>
      <p:sp>
        <p:nvSpPr>
          <p:cNvPr id="177" name="Google Shape;177;p12"/>
          <p:cNvSpPr txBox="1">
            <a:spLocks noGrp="1"/>
          </p:cNvSpPr>
          <p:nvPr>
            <p:ph type="body" idx="2"/>
          </p:nvPr>
        </p:nvSpPr>
        <p:spPr>
          <a:xfrm>
            <a:off x="500064" y="175293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err="1"/>
              <a:t>Tasse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1"/>
          <p:cNvPicPr preferRelativeResize="0">
            <a:picLocks noGrp="1"/>
          </p:cNvPicPr>
          <p:nvPr>
            <p:ph type="body" idx="1"/>
          </p:nvPr>
        </p:nvPicPr>
        <p:blipFill rotWithShape="1">
          <a:blip r:embed="rId3">
            <a:alphaModFix/>
          </a:blip>
          <a:srcRect/>
          <a:stretch/>
        </p:blipFill>
        <p:spPr>
          <a:xfrm>
            <a:off x="1122947" y="1931623"/>
            <a:ext cx="10668000" cy="5574077"/>
          </a:xfrm>
          <a:prstGeom prst="rect">
            <a:avLst/>
          </a:prstGeom>
          <a:noFill/>
          <a:ln>
            <a:noFill/>
          </a:ln>
        </p:spPr>
      </p:pic>
      <p:sp>
        <p:nvSpPr>
          <p:cNvPr id="169" name="Google Shape;169;p1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endParaRPr i="0" dirty="0"/>
          </a:p>
          <a:p>
            <a:pPr marL="0" indent="0">
              <a:buSzPts val="3600"/>
            </a:pPr>
            <a:r>
              <a:rPr lang="it-IT" dirty="0"/>
              <a:t>In che modo le società guadagnano e spendono  denaro ?</a:t>
            </a:r>
          </a:p>
          <a:p>
            <a:pPr marL="0" lvl="0" indent="0" algn="just" rtl="0">
              <a:lnSpc>
                <a:spcPct val="90000"/>
              </a:lnSpc>
              <a:spcBef>
                <a:spcPts val="1094"/>
              </a:spcBef>
              <a:spcAft>
                <a:spcPts val="0"/>
              </a:spcAft>
              <a:buClr>
                <a:schemeClr val="lt2"/>
              </a:buClr>
              <a:buSzPts val="2400"/>
              <a:buNone/>
            </a:pPr>
            <a:endParaRPr dirty="0"/>
          </a:p>
        </p:txBody>
      </p:sp>
      <p:sp>
        <p:nvSpPr>
          <p:cNvPr id="170" name="Google Shape;170;p1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Gestione</a:t>
            </a:r>
            <a:r>
              <a:rPr lang="en-US" sz="3200" dirty="0"/>
              <a:t> del </a:t>
            </a:r>
            <a:r>
              <a:rPr lang="en-US" sz="3200" dirty="0" err="1"/>
              <a:t>Denaro</a:t>
            </a:r>
            <a:r>
              <a:rPr lang="en-US" sz="3200" dirty="0"/>
              <a:t> e </a:t>
            </a:r>
            <a:r>
              <a:rPr lang="en-US" sz="3200" dirty="0" err="1"/>
              <a:t>Tassazione</a:t>
            </a:r>
            <a:endParaRPr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42676-7AD7-709B-F97B-6E653FBB3DDE}"/>
              </a:ext>
            </a:extLst>
          </p:cNvPr>
          <p:cNvSpPr>
            <a:spLocks noGrp="1"/>
          </p:cNvSpPr>
          <p:nvPr>
            <p:ph type="body" idx="1"/>
          </p:nvPr>
        </p:nvSpPr>
        <p:spPr/>
        <p:txBody>
          <a:bodyPr/>
          <a:lstStyle/>
          <a:p>
            <a:pPr algn="ctr"/>
            <a:r>
              <a:rPr lang="en-GB" sz="3600" dirty="0"/>
              <a:t>   </a:t>
            </a:r>
            <a:r>
              <a:rPr lang="en-GB" sz="3600" dirty="0" err="1"/>
              <a:t>Condividere</a:t>
            </a:r>
            <a:r>
              <a:rPr lang="en-GB" sz="3600" dirty="0"/>
              <a:t> </a:t>
            </a:r>
            <a:r>
              <a:rPr lang="en-GB" sz="3600" dirty="0" err="1"/>
              <a:t>opinioni</a:t>
            </a:r>
            <a:r>
              <a:rPr lang="en-GB" sz="3600" dirty="0"/>
              <a:t> con </a:t>
            </a:r>
            <a:r>
              <a:rPr lang="en-GB" sz="3600" dirty="0" err="1"/>
              <a:t>il</a:t>
            </a:r>
            <a:r>
              <a:rPr lang="en-GB" sz="3600" dirty="0"/>
              <a:t> </a:t>
            </a:r>
            <a:r>
              <a:rPr lang="en-GB" sz="3600" dirty="0" err="1"/>
              <a:t>resto</a:t>
            </a:r>
            <a:r>
              <a:rPr lang="en-GB" sz="3600" dirty="0"/>
              <a:t> del </a:t>
            </a:r>
            <a:r>
              <a:rPr lang="en-GB" sz="3600" dirty="0" err="1"/>
              <a:t>gruppo</a:t>
            </a:r>
            <a:r>
              <a:rPr lang="en-GB" sz="3600" dirty="0"/>
              <a:t> </a:t>
            </a:r>
            <a:r>
              <a:rPr lang="en-GB" sz="3600" dirty="0" err="1"/>
              <a:t>su</a:t>
            </a:r>
            <a:r>
              <a:rPr lang="en-GB" sz="3600" dirty="0"/>
              <a:t> </a:t>
            </a:r>
            <a:r>
              <a:rPr lang="en-GB" sz="3600" dirty="0" err="1"/>
              <a:t>cosa</a:t>
            </a:r>
            <a:r>
              <a:rPr lang="en-GB" sz="3600" dirty="0"/>
              <a:t> </a:t>
            </a:r>
            <a:r>
              <a:rPr lang="en-GB" sz="3600" dirty="0" err="1"/>
              <a:t>il</a:t>
            </a:r>
            <a:r>
              <a:rPr lang="en-GB" sz="3600" dirty="0"/>
              <a:t> </a:t>
            </a:r>
            <a:r>
              <a:rPr lang="en-GB" sz="3600" dirty="0" err="1"/>
              <a:t>consumatore</a:t>
            </a:r>
            <a:r>
              <a:rPr lang="en-GB" sz="3600" dirty="0"/>
              <a:t> </a:t>
            </a:r>
            <a:r>
              <a:rPr lang="en-GB" sz="3600" dirty="0" err="1"/>
              <a:t>critico</a:t>
            </a:r>
            <a:r>
              <a:rPr lang="en-GB" sz="3600" dirty="0"/>
              <a:t> </a:t>
            </a:r>
            <a:r>
              <a:rPr lang="en-GB" sz="3600" dirty="0" err="1"/>
              <a:t>valuta</a:t>
            </a:r>
            <a:r>
              <a:rPr lang="en-GB" sz="3600" dirty="0"/>
              <a:t> prima </a:t>
            </a:r>
            <a:r>
              <a:rPr lang="en-GB" sz="3600" dirty="0" err="1"/>
              <a:t>di</a:t>
            </a:r>
            <a:r>
              <a:rPr lang="en-GB" sz="3600" dirty="0"/>
              <a:t> </a:t>
            </a:r>
            <a:r>
              <a:rPr lang="en-GB" sz="3600" dirty="0" err="1"/>
              <a:t>comprare</a:t>
            </a:r>
            <a:r>
              <a:rPr lang="en-GB" sz="3600" dirty="0"/>
              <a:t> </a:t>
            </a:r>
            <a:r>
              <a:rPr lang="en-GB" sz="3600" dirty="0" err="1"/>
              <a:t>qualsiasi</a:t>
            </a:r>
            <a:r>
              <a:rPr lang="en-GB" sz="3600" dirty="0"/>
              <a:t> </a:t>
            </a:r>
            <a:r>
              <a:rPr lang="en-GB" sz="3600" dirty="0" err="1"/>
              <a:t>cosa</a:t>
            </a:r>
            <a:r>
              <a:rPr lang="en-GB" sz="3600" dirty="0"/>
              <a:t>.</a:t>
            </a:r>
          </a:p>
          <a:p>
            <a:endParaRPr lang="en-GB" sz="3600" dirty="0"/>
          </a:p>
        </p:txBody>
      </p:sp>
      <p:sp>
        <p:nvSpPr>
          <p:cNvPr id="3" name="Title 2">
            <a:extLst>
              <a:ext uri="{FF2B5EF4-FFF2-40B4-BE49-F238E27FC236}">
                <a16:creationId xmlns:a16="http://schemas.microsoft.com/office/drawing/2014/main" id="{290011DC-FD22-4DAD-20E6-48E4DBC4C0E1}"/>
              </a:ext>
            </a:extLst>
          </p:cNvPr>
          <p:cNvSpPr>
            <a:spLocks noGrp="1"/>
          </p:cNvSpPr>
          <p:nvPr>
            <p:ph type="title"/>
          </p:nvPr>
        </p:nvSpPr>
        <p:spPr/>
        <p:txBody>
          <a:bodyPr>
            <a:normAutofit/>
          </a:bodyPr>
          <a:lstStyle/>
          <a:p>
            <a:r>
              <a:rPr lang="en-GB" sz="3200" dirty="0" err="1"/>
              <a:t>Attività</a:t>
            </a:r>
            <a:r>
              <a:rPr lang="en-GB" sz="3200" dirty="0"/>
              <a:t> M4.6  </a:t>
            </a:r>
            <a:r>
              <a:rPr lang="en-GB" sz="3200" dirty="0" err="1"/>
              <a:t>Cosa</a:t>
            </a:r>
            <a:r>
              <a:rPr lang="en-GB" sz="3200" dirty="0"/>
              <a:t> </a:t>
            </a:r>
            <a:r>
              <a:rPr lang="en-GB" sz="3200" dirty="0" err="1"/>
              <a:t>significa</a:t>
            </a:r>
            <a:r>
              <a:rPr lang="en-GB" sz="3200" dirty="0"/>
              <a:t> “</a:t>
            </a:r>
            <a:r>
              <a:rPr lang="en-GB" sz="3200" dirty="0" err="1"/>
              <a:t>consumatore</a:t>
            </a:r>
            <a:r>
              <a:rPr lang="en-GB" sz="3200" dirty="0"/>
              <a:t> </a:t>
            </a:r>
            <a:r>
              <a:rPr lang="en-GB" sz="3200" dirty="0" err="1"/>
              <a:t>critico</a:t>
            </a:r>
            <a:r>
              <a:rPr lang="en-GB" sz="3200" dirty="0"/>
              <a:t>”?</a:t>
            </a:r>
          </a:p>
        </p:txBody>
      </p:sp>
      <p:sp>
        <p:nvSpPr>
          <p:cNvPr id="4" name="Text Placeholder 3">
            <a:extLst>
              <a:ext uri="{FF2B5EF4-FFF2-40B4-BE49-F238E27FC236}">
                <a16:creationId xmlns:a16="http://schemas.microsoft.com/office/drawing/2014/main" id="{30CBA638-9631-6DFE-E335-D85A76B84F70}"/>
              </a:ext>
            </a:extLst>
          </p:cNvPr>
          <p:cNvSpPr>
            <a:spLocks noGrp="1"/>
          </p:cNvSpPr>
          <p:nvPr>
            <p:ph type="body" idx="2"/>
          </p:nvPr>
        </p:nvSpPr>
        <p:spPr/>
        <p:txBody>
          <a:bodyPr/>
          <a:lstStyle/>
          <a:p>
            <a:r>
              <a:rPr lang="en-GB" dirty="0" err="1"/>
              <a:t>Dibattito</a:t>
            </a:r>
            <a:endParaRPr lang="en-GB" dirty="0"/>
          </a:p>
        </p:txBody>
      </p:sp>
      <p:pic>
        <p:nvPicPr>
          <p:cNvPr id="10" name="Picture 9" descr="Child sitting on the maze">
            <a:extLst>
              <a:ext uri="{FF2B5EF4-FFF2-40B4-BE49-F238E27FC236}">
                <a16:creationId xmlns:a16="http://schemas.microsoft.com/office/drawing/2014/main" id="{839B9472-34D3-73F0-0B19-27DB974B15BB}"/>
              </a:ext>
            </a:extLst>
          </p:cNvPr>
          <p:cNvPicPr>
            <a:picLocks noChangeAspect="1"/>
          </p:cNvPicPr>
          <p:nvPr/>
        </p:nvPicPr>
        <p:blipFill>
          <a:blip r:embed="rId2"/>
          <a:stretch>
            <a:fillRect/>
          </a:stretch>
        </p:blipFill>
        <p:spPr>
          <a:xfrm>
            <a:off x="4349974" y="3714643"/>
            <a:ext cx="5162996" cy="3101222"/>
          </a:xfrm>
          <a:prstGeom prst="rect">
            <a:avLst/>
          </a:prstGeom>
        </p:spPr>
      </p:pic>
    </p:spTree>
    <p:extLst>
      <p:ext uri="{BB962C8B-B14F-4D97-AF65-F5344CB8AC3E}">
        <p14:creationId xmlns:p14="http://schemas.microsoft.com/office/powerpoint/2010/main" val="160222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342900" lvl="0" indent="-342900" algn="l" rtl="0">
              <a:lnSpc>
                <a:spcPct val="100000"/>
              </a:lnSpc>
              <a:spcBef>
                <a:spcPts val="0"/>
              </a:spcBef>
              <a:spcAft>
                <a:spcPts val="0"/>
              </a:spcAft>
              <a:buSzPts val="2800"/>
              <a:buFont typeface="Arial"/>
              <a:buChar char="•"/>
            </a:pPr>
            <a:r>
              <a:rPr lang="en-US" sz="2800" dirty="0"/>
              <a:t>Il </a:t>
            </a:r>
            <a:r>
              <a:rPr lang="en-US" sz="2800" dirty="0" err="1"/>
              <a:t>consumatore</a:t>
            </a:r>
            <a:r>
              <a:rPr lang="en-US" sz="2800" dirty="0"/>
              <a:t> </a:t>
            </a:r>
            <a:r>
              <a:rPr lang="en-US" sz="2800" dirty="0" err="1"/>
              <a:t>critico</a:t>
            </a:r>
            <a:r>
              <a:rPr lang="en-US" sz="2800" dirty="0"/>
              <a:t> è </a:t>
            </a:r>
            <a:r>
              <a:rPr lang="en-US" sz="2800" dirty="0" err="1"/>
              <a:t>colui</a:t>
            </a:r>
            <a:r>
              <a:rPr lang="en-US" sz="2800" dirty="0"/>
              <a:t> </a:t>
            </a:r>
            <a:r>
              <a:rPr lang="en-US" sz="2800" dirty="0" err="1"/>
              <a:t>che</a:t>
            </a:r>
            <a:r>
              <a:rPr lang="en-US" sz="2800" dirty="0"/>
              <a:t> </a:t>
            </a:r>
            <a:r>
              <a:rPr lang="en-US" sz="2800" dirty="0" err="1"/>
              <a:t>prende</a:t>
            </a:r>
            <a:r>
              <a:rPr lang="en-US" sz="2800" dirty="0"/>
              <a:t> in </a:t>
            </a:r>
            <a:r>
              <a:rPr lang="en-US" sz="2800" dirty="0" err="1"/>
              <a:t>considerazione</a:t>
            </a:r>
            <a:r>
              <a:rPr lang="en-US" sz="2800" dirty="0"/>
              <a:t> </a:t>
            </a:r>
            <a:r>
              <a:rPr lang="en-US" sz="2800" dirty="0" err="1"/>
              <a:t>uno</a:t>
            </a:r>
            <a:r>
              <a:rPr lang="en-US" sz="2800" dirty="0"/>
              <a:t> o </a:t>
            </a:r>
            <a:r>
              <a:rPr lang="en-US" sz="2800" dirty="0" err="1"/>
              <a:t>più</a:t>
            </a:r>
            <a:r>
              <a:rPr lang="en-US" sz="2800" dirty="0"/>
              <a:t> </a:t>
            </a:r>
            <a:r>
              <a:rPr lang="en-US" sz="2800" dirty="0" err="1"/>
              <a:t>dei</a:t>
            </a:r>
            <a:r>
              <a:rPr lang="en-US" sz="2800" dirty="0"/>
              <a:t> </a:t>
            </a:r>
            <a:r>
              <a:rPr lang="en-US" sz="2800" dirty="0" err="1"/>
              <a:t>seguenti</a:t>
            </a:r>
            <a:r>
              <a:rPr lang="en-US" sz="2800" dirty="0"/>
              <a:t> </a:t>
            </a:r>
            <a:r>
              <a:rPr lang="en-US" sz="2800" dirty="0" err="1"/>
              <a:t>aspetti</a:t>
            </a:r>
            <a:r>
              <a:rPr lang="en-US" sz="2800" dirty="0"/>
              <a:t> prima </a:t>
            </a:r>
            <a:r>
              <a:rPr lang="en-US" sz="2800" dirty="0" err="1"/>
              <a:t>di</a:t>
            </a:r>
            <a:r>
              <a:rPr lang="en-US" sz="2800" dirty="0"/>
              <a:t> </a:t>
            </a:r>
            <a:r>
              <a:rPr lang="en-US" sz="2800" dirty="0" err="1"/>
              <a:t>acquistare</a:t>
            </a:r>
            <a:r>
              <a:rPr lang="en-US" sz="2800" dirty="0"/>
              <a:t> :</a:t>
            </a:r>
            <a:endParaRPr dirty="0"/>
          </a:p>
          <a:p>
            <a:pPr marL="1092991" lvl="1" indent="-342900" algn="l" rtl="0">
              <a:lnSpc>
                <a:spcPct val="100000"/>
              </a:lnSpc>
              <a:spcBef>
                <a:spcPts val="600"/>
              </a:spcBef>
              <a:spcAft>
                <a:spcPts val="0"/>
              </a:spcAft>
              <a:buSzPts val="2800"/>
              <a:buChar char="•"/>
            </a:pPr>
            <a:r>
              <a:rPr lang="en-US" sz="2800" dirty="0" err="1"/>
              <a:t>Prezzo</a:t>
            </a:r>
            <a:endParaRPr lang="en-US" sz="2800" dirty="0"/>
          </a:p>
          <a:p>
            <a:pPr marL="1092991" lvl="1" indent="-342900" algn="l" rtl="0">
              <a:lnSpc>
                <a:spcPct val="100000"/>
              </a:lnSpc>
              <a:spcBef>
                <a:spcPts val="600"/>
              </a:spcBef>
              <a:spcAft>
                <a:spcPts val="0"/>
              </a:spcAft>
              <a:buSzPts val="2800"/>
              <a:buChar char="•"/>
            </a:pPr>
            <a:r>
              <a:rPr lang="en-US" sz="2800" dirty="0" err="1"/>
              <a:t>Qualità</a:t>
            </a:r>
            <a:endParaRPr lang="en-US" sz="2800" dirty="0"/>
          </a:p>
          <a:p>
            <a:pPr marL="1092991" lvl="1" indent="-342900" algn="l" rtl="0">
              <a:lnSpc>
                <a:spcPct val="100000"/>
              </a:lnSpc>
              <a:spcBef>
                <a:spcPts val="600"/>
              </a:spcBef>
              <a:spcAft>
                <a:spcPts val="0"/>
              </a:spcAft>
              <a:buSzPts val="2800"/>
              <a:buChar char="•"/>
            </a:pPr>
            <a:r>
              <a:rPr lang="en-US" sz="2800" dirty="0" err="1"/>
              <a:t>Fattori</a:t>
            </a:r>
            <a:r>
              <a:rPr lang="en-US" sz="2800" dirty="0"/>
              <a:t> </a:t>
            </a:r>
            <a:r>
              <a:rPr lang="en-US" sz="2800" dirty="0" err="1"/>
              <a:t>ambientali</a:t>
            </a:r>
            <a:endParaRPr dirty="0"/>
          </a:p>
          <a:p>
            <a:pPr marL="1092991" lvl="1" indent="-342900" algn="l" rtl="0">
              <a:lnSpc>
                <a:spcPct val="100000"/>
              </a:lnSpc>
              <a:spcBef>
                <a:spcPts val="600"/>
              </a:spcBef>
              <a:spcAft>
                <a:spcPts val="0"/>
              </a:spcAft>
              <a:buSzPts val="2800"/>
              <a:buChar char="•"/>
            </a:pPr>
            <a:r>
              <a:rPr lang="en-US" sz="2800" dirty="0" err="1"/>
              <a:t>Valori</a:t>
            </a:r>
            <a:r>
              <a:rPr lang="en-US" sz="2800" dirty="0"/>
              <a:t> </a:t>
            </a:r>
            <a:r>
              <a:rPr lang="en-US" sz="2800" dirty="0" err="1"/>
              <a:t>etici</a:t>
            </a:r>
            <a:endParaRPr dirty="0"/>
          </a:p>
          <a:p>
            <a:pPr marL="1092991" lvl="1" indent="-342900" algn="l" rtl="0">
              <a:lnSpc>
                <a:spcPct val="100000"/>
              </a:lnSpc>
              <a:spcBef>
                <a:spcPts val="600"/>
              </a:spcBef>
              <a:spcAft>
                <a:spcPts val="0"/>
              </a:spcAft>
              <a:buSzPts val="2800"/>
              <a:buChar char="•"/>
            </a:pPr>
            <a:r>
              <a:rPr lang="it-IT" sz="2800" dirty="0"/>
              <a:t>Convinzioni Politiche</a:t>
            </a:r>
            <a:endParaRPr dirty="0"/>
          </a:p>
          <a:p>
            <a:pPr marL="1092991" lvl="1" indent="-342900" algn="l" rtl="0">
              <a:lnSpc>
                <a:spcPct val="100000"/>
              </a:lnSpc>
              <a:spcBef>
                <a:spcPts val="600"/>
              </a:spcBef>
              <a:spcAft>
                <a:spcPts val="0"/>
              </a:spcAft>
              <a:buSzPts val="2800"/>
              <a:buChar char="•"/>
            </a:pPr>
            <a:r>
              <a:rPr lang="en-US" sz="2800" dirty="0" err="1"/>
              <a:t>Diritti</a:t>
            </a:r>
            <a:r>
              <a:rPr lang="en-US" sz="2800" dirty="0"/>
              <a:t> </a:t>
            </a:r>
            <a:r>
              <a:rPr lang="en-US" sz="2800" dirty="0" err="1"/>
              <a:t>dei</a:t>
            </a:r>
            <a:r>
              <a:rPr lang="en-US" sz="2800" dirty="0"/>
              <a:t> </a:t>
            </a:r>
            <a:r>
              <a:rPr lang="en-US" sz="2800" dirty="0" err="1"/>
              <a:t>lavoratori</a:t>
            </a:r>
            <a:endParaRPr dirty="0"/>
          </a:p>
          <a:p>
            <a:pPr marL="1092991" lvl="1" indent="-342900" algn="l" rtl="0">
              <a:lnSpc>
                <a:spcPct val="100000"/>
              </a:lnSpc>
              <a:spcBef>
                <a:spcPts val="600"/>
              </a:spcBef>
              <a:spcAft>
                <a:spcPts val="0"/>
              </a:spcAft>
              <a:buSzPts val="2800"/>
              <a:buChar char="•"/>
            </a:pPr>
            <a:r>
              <a:rPr lang="it-IT" sz="2800" dirty="0"/>
              <a:t>Conseguenze sociali</a:t>
            </a:r>
            <a:endParaRPr dirty="0"/>
          </a:p>
          <a:p>
            <a:pPr marL="1092991" lvl="1" indent="-342900" algn="l" rtl="0">
              <a:lnSpc>
                <a:spcPct val="100000"/>
              </a:lnSpc>
              <a:spcBef>
                <a:spcPts val="600"/>
              </a:spcBef>
              <a:spcAft>
                <a:spcPts val="0"/>
              </a:spcAft>
              <a:buSzPts val="2800"/>
              <a:buChar char="•"/>
            </a:pPr>
            <a:r>
              <a:rPr lang="en-US" sz="2800" dirty="0" err="1"/>
              <a:t>Sostenibilità</a:t>
            </a:r>
            <a:endParaRPr dirty="0"/>
          </a:p>
          <a:p>
            <a:pPr marL="1092991" lvl="1" indent="-165100" algn="l" rtl="0">
              <a:lnSpc>
                <a:spcPct val="100000"/>
              </a:lnSpc>
              <a:spcBef>
                <a:spcPts val="600"/>
              </a:spcBef>
              <a:spcAft>
                <a:spcPts val="0"/>
              </a:spcAft>
              <a:buSzPts val="2800"/>
              <a:buNone/>
            </a:pPr>
            <a:endParaRPr sz="2800" dirty="0"/>
          </a:p>
        </p:txBody>
      </p:sp>
      <p:sp>
        <p:nvSpPr>
          <p:cNvPr id="191" name="Google Shape;191;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Gestione</a:t>
            </a:r>
            <a:r>
              <a:rPr lang="en-US" sz="3200" dirty="0"/>
              <a:t> del </a:t>
            </a:r>
            <a:r>
              <a:rPr lang="en-US" sz="3200" dirty="0" err="1"/>
              <a:t>Denaro</a:t>
            </a:r>
            <a:endParaRPr sz="3200" dirty="0"/>
          </a:p>
        </p:txBody>
      </p:sp>
      <p:sp>
        <p:nvSpPr>
          <p:cNvPr id="192" name="Google Shape;192;p1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err="1"/>
              <a:t>Cosa</a:t>
            </a:r>
            <a:r>
              <a:rPr lang="en-US" dirty="0"/>
              <a:t> </a:t>
            </a:r>
            <a:r>
              <a:rPr lang="en-US" dirty="0" err="1"/>
              <a:t>significa</a:t>
            </a:r>
            <a:r>
              <a:rPr lang="en-US" dirty="0"/>
              <a:t> “</a:t>
            </a:r>
            <a:r>
              <a:rPr lang="en-US" dirty="0" err="1"/>
              <a:t>consumatore</a:t>
            </a:r>
            <a:r>
              <a:rPr lang="en-US" dirty="0"/>
              <a:t> </a:t>
            </a:r>
            <a:r>
              <a:rPr lang="en-US" dirty="0" err="1"/>
              <a:t>critico</a:t>
            </a:r>
            <a:r>
              <a:rPr lang="en-US" dirty="0"/>
              <a:t>”?</a:t>
            </a:r>
            <a:endParaRPr dirty="0"/>
          </a:p>
        </p:txBody>
      </p:sp>
      <p:sp>
        <p:nvSpPr>
          <p:cNvPr id="193" name="Google Shape;193;p14"/>
          <p:cNvSpPr/>
          <p:nvPr/>
        </p:nvSpPr>
        <p:spPr>
          <a:xfrm>
            <a:off x="6508467" y="2679032"/>
            <a:ext cx="5234354" cy="4010527"/>
          </a:xfrm>
          <a:prstGeom prst="cloudCallout">
            <a:avLst>
              <a:gd name="adj1" fmla="val -102969"/>
              <a:gd name="adj2" fmla="val 553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dirty="0">
                <a:solidFill>
                  <a:schemeClr val="lt1"/>
                </a:solidFill>
                <a:latin typeface="Calibri"/>
                <a:ea typeface="Calibri"/>
                <a:cs typeface="Calibri"/>
                <a:sym typeface="Calibri"/>
              </a:rPr>
              <a:t>Chi è </a:t>
            </a:r>
            <a:r>
              <a:rPr lang="en-GB" sz="3200" dirty="0" err="1">
                <a:solidFill>
                  <a:schemeClr val="lt1"/>
                </a:solidFill>
                <a:latin typeface="Calibri"/>
                <a:ea typeface="Calibri"/>
                <a:cs typeface="Calibri"/>
                <a:sym typeface="Calibri"/>
              </a:rPr>
              <a:t>il</a:t>
            </a:r>
            <a:r>
              <a:rPr lang="en-GB" sz="3200" dirty="0">
                <a:solidFill>
                  <a:schemeClr val="lt1"/>
                </a:solidFill>
                <a:latin typeface="Calibri"/>
                <a:ea typeface="Calibri"/>
                <a:cs typeface="Calibri"/>
                <a:sym typeface="Calibri"/>
              </a:rPr>
              <a:t> </a:t>
            </a:r>
            <a:r>
              <a:rPr lang="en-GB" sz="3200" dirty="0" err="1">
                <a:solidFill>
                  <a:schemeClr val="lt1"/>
                </a:solidFill>
                <a:latin typeface="Calibri"/>
                <a:ea typeface="Calibri"/>
                <a:cs typeface="Calibri"/>
                <a:sym typeface="Calibri"/>
              </a:rPr>
              <a:t>consumatore</a:t>
            </a:r>
            <a:r>
              <a:rPr lang="en-GB" sz="3200" dirty="0">
                <a:solidFill>
                  <a:schemeClr val="lt1"/>
                </a:solidFill>
                <a:latin typeface="Calibri"/>
                <a:ea typeface="Calibri"/>
                <a:cs typeface="Calibri"/>
                <a:sym typeface="Calibri"/>
              </a:rPr>
              <a:t> </a:t>
            </a:r>
            <a:r>
              <a:rPr lang="en-GB" sz="3200" dirty="0" err="1">
                <a:solidFill>
                  <a:schemeClr val="lt1"/>
                </a:solidFill>
                <a:latin typeface="Calibri"/>
                <a:ea typeface="Calibri"/>
                <a:cs typeface="Calibri"/>
                <a:sym typeface="Calibri"/>
              </a:rPr>
              <a:t>critico</a:t>
            </a:r>
            <a:r>
              <a:rPr lang="en-GB" sz="3200" dirty="0">
                <a:solidFill>
                  <a:schemeClr val="lt1"/>
                </a:solidFill>
                <a:latin typeface="Calibri"/>
                <a:ea typeface="Calibri"/>
                <a:cs typeface="Calibri"/>
                <a:sym typeface="Calibri"/>
              </a:rPr>
              <a:t>?</a:t>
            </a:r>
            <a:endParaRPr sz="3200"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5"/>
          <p:cNvSpPr txBox="1">
            <a:spLocks noGrp="1"/>
          </p:cNvSpPr>
          <p:nvPr>
            <p:ph type="title"/>
          </p:nvPr>
        </p:nvSpPr>
        <p:spPr>
          <a:xfrm>
            <a:off x="502500" y="432158"/>
            <a:ext cx="12330000" cy="1025541"/>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Attività</a:t>
            </a:r>
            <a:r>
              <a:rPr lang="en-US" sz="3200" dirty="0"/>
              <a:t> M4.7   </a:t>
            </a:r>
            <a:br>
              <a:rPr lang="en-US" sz="3200" dirty="0"/>
            </a:br>
            <a:r>
              <a:rPr lang="en-US" sz="3200" dirty="0" err="1"/>
              <a:t>Gestione</a:t>
            </a:r>
            <a:r>
              <a:rPr lang="en-US" sz="3200" dirty="0"/>
              <a:t> del </a:t>
            </a:r>
            <a:r>
              <a:rPr lang="en-US" sz="3200" dirty="0" err="1"/>
              <a:t>denaro</a:t>
            </a:r>
            <a:r>
              <a:rPr lang="en-US" sz="3200" dirty="0"/>
              <a:t> e </a:t>
            </a:r>
            <a:r>
              <a:rPr lang="en-US" sz="3200" dirty="0" err="1"/>
              <a:t>consumatore</a:t>
            </a:r>
            <a:r>
              <a:rPr lang="en-US" sz="3200" dirty="0"/>
              <a:t> </a:t>
            </a:r>
            <a:r>
              <a:rPr lang="en-US" sz="3200" dirty="0" err="1"/>
              <a:t>critico</a:t>
            </a:r>
            <a:endParaRPr sz="3200" dirty="0"/>
          </a:p>
        </p:txBody>
      </p:sp>
      <p:sp>
        <p:nvSpPr>
          <p:cNvPr id="199" name="Google Shape;199;p15"/>
          <p:cNvSpPr txBox="1">
            <a:spLocks noGrp="1"/>
          </p:cNvSpPr>
          <p:nvPr>
            <p:ph type="body" idx="2"/>
          </p:nvPr>
        </p:nvSpPr>
        <p:spPr>
          <a:xfrm>
            <a:off x="502500" y="184387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Marketing e </a:t>
            </a:r>
            <a:r>
              <a:rPr lang="en-US" dirty="0" err="1"/>
              <a:t>Pubblicità</a:t>
            </a:r>
            <a:endParaRPr dirty="0"/>
          </a:p>
        </p:txBody>
      </p:sp>
      <p:sp>
        <p:nvSpPr>
          <p:cNvPr id="200" name="Google Shape;200;p15"/>
          <p:cNvSpPr>
            <a:spLocks noGrp="1"/>
          </p:cNvSpPr>
          <p:nvPr>
            <p:ph type="body" idx="1"/>
          </p:nvPr>
        </p:nvSpPr>
        <p:spPr>
          <a:xfrm>
            <a:off x="758443" y="2267079"/>
            <a:ext cx="3825751" cy="2039815"/>
          </a:xfrm>
          <a:prstGeom prst="cloudCallout">
            <a:avLst>
              <a:gd name="adj1" fmla="val 90706"/>
              <a:gd name="adj2" fmla="val 83879"/>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rtl="0">
              <a:lnSpc>
                <a:spcPct val="100000"/>
              </a:lnSpc>
              <a:spcBef>
                <a:spcPts val="0"/>
              </a:spcBef>
              <a:spcAft>
                <a:spcPts val="0"/>
              </a:spcAft>
              <a:buSzPts val="2100"/>
              <a:buNone/>
            </a:pPr>
            <a:r>
              <a:rPr lang="en-GB" sz="2400" b="1" dirty="0" err="1"/>
              <a:t>Ripensa</a:t>
            </a:r>
            <a:r>
              <a:rPr lang="en-GB" sz="2400" b="1" dirty="0"/>
              <a:t> ad </a:t>
            </a:r>
            <a:r>
              <a:rPr lang="en-GB" sz="2400" b="1" dirty="0" err="1"/>
              <a:t>una</a:t>
            </a:r>
            <a:r>
              <a:rPr lang="en-GB" sz="2400" b="1" dirty="0"/>
              <a:t> </a:t>
            </a:r>
            <a:r>
              <a:rPr lang="en-GB" sz="2400" b="1" dirty="0" err="1"/>
              <a:t>pubblicità</a:t>
            </a:r>
            <a:r>
              <a:rPr lang="en-GB" sz="2400" b="1" dirty="0"/>
              <a:t> </a:t>
            </a:r>
            <a:r>
              <a:rPr lang="en-GB" sz="2400" b="1" dirty="0" err="1"/>
              <a:t>che</a:t>
            </a:r>
            <a:r>
              <a:rPr lang="en-GB" sz="2400" b="1" dirty="0"/>
              <a:t> </a:t>
            </a:r>
            <a:r>
              <a:rPr lang="en-GB" sz="2400" b="1" dirty="0" err="1"/>
              <a:t>ricordi</a:t>
            </a:r>
            <a:r>
              <a:rPr lang="en-GB" sz="2400" b="1" dirty="0"/>
              <a:t> e </a:t>
            </a:r>
            <a:r>
              <a:rPr lang="en-GB" sz="2400" b="1" dirty="0" err="1"/>
              <a:t>spiega</a:t>
            </a:r>
            <a:r>
              <a:rPr lang="en-GB" sz="2400" b="1" dirty="0"/>
              <a:t> </a:t>
            </a:r>
            <a:r>
              <a:rPr lang="en-GB" sz="2400" b="1" dirty="0" err="1"/>
              <a:t>il</a:t>
            </a:r>
            <a:r>
              <a:rPr lang="en-GB" sz="2400" b="1" dirty="0"/>
              <a:t> </a:t>
            </a:r>
            <a:r>
              <a:rPr lang="en-GB" sz="2400" b="1" dirty="0" err="1"/>
              <a:t>perché</a:t>
            </a:r>
            <a:r>
              <a:rPr lang="en-GB" sz="2400" b="1" dirty="0"/>
              <a:t>?</a:t>
            </a:r>
            <a:endParaRPr sz="2400" b="1" dirty="0"/>
          </a:p>
        </p:txBody>
      </p:sp>
      <p:sp>
        <p:nvSpPr>
          <p:cNvPr id="201" name="Google Shape;201;p15"/>
          <p:cNvSpPr/>
          <p:nvPr/>
        </p:nvSpPr>
        <p:spPr>
          <a:xfrm>
            <a:off x="1753834" y="4744969"/>
            <a:ext cx="3825751" cy="2039814"/>
          </a:xfrm>
          <a:prstGeom prst="cloudCallout">
            <a:avLst>
              <a:gd name="adj1" fmla="val 74352"/>
              <a:gd name="adj2" fmla="val -13815"/>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188"/>
              <a:buFont typeface="Arial"/>
              <a:buNone/>
            </a:pPr>
            <a:r>
              <a:rPr lang="en-US" sz="2400" b="1" dirty="0">
                <a:solidFill>
                  <a:schemeClr val="dk2"/>
                </a:solidFill>
                <a:latin typeface="Calibri"/>
                <a:ea typeface="Calibri"/>
                <a:cs typeface="Calibri"/>
                <a:sym typeface="Calibri"/>
              </a:rPr>
              <a:t>In </a:t>
            </a:r>
            <a:r>
              <a:rPr lang="en-US" sz="2400" b="1" dirty="0" err="1">
                <a:solidFill>
                  <a:schemeClr val="dk2"/>
                </a:solidFill>
                <a:latin typeface="Calibri"/>
                <a:ea typeface="Calibri"/>
                <a:cs typeface="Calibri"/>
                <a:sym typeface="Calibri"/>
              </a:rPr>
              <a:t>che</a:t>
            </a:r>
            <a:r>
              <a:rPr lang="en-US" sz="2400" b="1" dirty="0">
                <a:solidFill>
                  <a:schemeClr val="dk2"/>
                </a:solidFill>
                <a:latin typeface="Calibri"/>
                <a:ea typeface="Calibri"/>
                <a:cs typeface="Calibri"/>
                <a:sym typeface="Calibri"/>
              </a:rPr>
              <a:t> </a:t>
            </a:r>
            <a:r>
              <a:rPr lang="en-US" sz="2400" b="1" dirty="0" err="1">
                <a:solidFill>
                  <a:schemeClr val="dk2"/>
                </a:solidFill>
                <a:latin typeface="Calibri"/>
                <a:ea typeface="Calibri"/>
                <a:cs typeface="Calibri"/>
                <a:sym typeface="Calibri"/>
              </a:rPr>
              <a:t>modo</a:t>
            </a:r>
            <a:r>
              <a:rPr lang="en-US" sz="2400" b="1" dirty="0">
                <a:solidFill>
                  <a:schemeClr val="dk2"/>
                </a:solidFill>
                <a:latin typeface="Calibri"/>
                <a:ea typeface="Calibri"/>
                <a:cs typeface="Calibri"/>
                <a:sym typeface="Calibri"/>
              </a:rPr>
              <a:t> </a:t>
            </a:r>
            <a:r>
              <a:rPr lang="en-US" sz="2400" b="1" dirty="0" err="1">
                <a:solidFill>
                  <a:schemeClr val="dk2"/>
                </a:solidFill>
                <a:latin typeface="Calibri"/>
                <a:ea typeface="Calibri"/>
                <a:cs typeface="Calibri"/>
                <a:sym typeface="Calibri"/>
              </a:rPr>
              <a:t>sono</a:t>
            </a:r>
            <a:r>
              <a:rPr lang="en-US" sz="2400" b="1" dirty="0">
                <a:solidFill>
                  <a:schemeClr val="dk2"/>
                </a:solidFill>
                <a:latin typeface="Calibri"/>
                <a:ea typeface="Calibri"/>
                <a:cs typeface="Calibri"/>
                <a:sym typeface="Calibri"/>
              </a:rPr>
              <a:t> </a:t>
            </a:r>
            <a:r>
              <a:rPr lang="en-US" sz="2400" b="1" dirty="0" err="1">
                <a:solidFill>
                  <a:schemeClr val="dk2"/>
                </a:solidFill>
                <a:latin typeface="Calibri"/>
                <a:ea typeface="Calibri"/>
                <a:cs typeface="Calibri"/>
                <a:sym typeface="Calibri"/>
              </a:rPr>
              <a:t>condizionate</a:t>
            </a:r>
            <a:r>
              <a:rPr lang="en-US" sz="2400" b="1" dirty="0">
                <a:solidFill>
                  <a:schemeClr val="dk2"/>
                </a:solidFill>
                <a:latin typeface="Calibri"/>
                <a:ea typeface="Calibri"/>
                <a:cs typeface="Calibri"/>
                <a:sym typeface="Calibri"/>
              </a:rPr>
              <a:t> le </a:t>
            </a:r>
            <a:r>
              <a:rPr lang="en-US" sz="2400" b="1" dirty="0" err="1">
                <a:solidFill>
                  <a:schemeClr val="dk2"/>
                </a:solidFill>
                <a:latin typeface="Calibri"/>
                <a:ea typeface="Calibri"/>
                <a:cs typeface="Calibri"/>
                <a:sym typeface="Calibri"/>
              </a:rPr>
              <a:t>persone</a:t>
            </a:r>
            <a:r>
              <a:rPr lang="en-US" sz="2400" b="1" dirty="0">
                <a:solidFill>
                  <a:schemeClr val="dk2"/>
                </a:solidFill>
                <a:latin typeface="Calibri"/>
                <a:ea typeface="Calibri"/>
                <a:cs typeface="Calibri"/>
                <a:sym typeface="Calibri"/>
              </a:rPr>
              <a:t> </a:t>
            </a:r>
            <a:r>
              <a:rPr lang="en-US" sz="2400" b="1" dirty="0" err="1">
                <a:solidFill>
                  <a:schemeClr val="dk2"/>
                </a:solidFill>
                <a:latin typeface="Calibri"/>
                <a:ea typeface="Calibri"/>
                <a:cs typeface="Calibri"/>
                <a:sym typeface="Calibri"/>
              </a:rPr>
              <a:t>dalle</a:t>
            </a:r>
            <a:r>
              <a:rPr lang="en-US" sz="2400" b="1" dirty="0">
                <a:solidFill>
                  <a:schemeClr val="dk2"/>
                </a:solidFill>
                <a:latin typeface="Calibri"/>
                <a:ea typeface="Calibri"/>
                <a:cs typeface="Calibri"/>
                <a:sym typeface="Calibri"/>
              </a:rPr>
              <a:t> </a:t>
            </a:r>
            <a:r>
              <a:rPr lang="en-US" sz="2400" b="1" dirty="0" err="1">
                <a:solidFill>
                  <a:schemeClr val="dk2"/>
                </a:solidFill>
                <a:latin typeface="Calibri"/>
                <a:ea typeface="Calibri"/>
                <a:cs typeface="Calibri"/>
                <a:sym typeface="Calibri"/>
              </a:rPr>
              <a:t>pubblicità</a:t>
            </a:r>
            <a:r>
              <a:rPr lang="en-US" sz="2400" b="1" dirty="0">
                <a:solidFill>
                  <a:schemeClr val="dk2"/>
                </a:solidFill>
                <a:latin typeface="Calibri"/>
                <a:ea typeface="Calibri"/>
                <a:cs typeface="Calibri"/>
                <a:sym typeface="Calibri"/>
              </a:rPr>
              <a:t> e </a:t>
            </a:r>
            <a:r>
              <a:rPr lang="en-US" sz="2400" b="1" dirty="0" err="1">
                <a:solidFill>
                  <a:schemeClr val="dk2"/>
                </a:solidFill>
                <a:latin typeface="Calibri"/>
                <a:ea typeface="Calibri"/>
                <a:cs typeface="Calibri"/>
                <a:sym typeface="Calibri"/>
              </a:rPr>
              <a:t>perché</a:t>
            </a:r>
            <a:r>
              <a:rPr lang="en-US" sz="2400" b="1" dirty="0">
                <a:solidFill>
                  <a:schemeClr val="dk2"/>
                </a:solidFill>
                <a:latin typeface="Calibri"/>
                <a:ea typeface="Calibri"/>
                <a:cs typeface="Calibri"/>
                <a:sym typeface="Calibri"/>
              </a:rPr>
              <a:t>?</a:t>
            </a:r>
            <a:endParaRPr sz="2400" b="1" dirty="0">
              <a:solidFill>
                <a:schemeClr val="dk2"/>
              </a:solidFill>
              <a:latin typeface="Calibri"/>
              <a:ea typeface="Calibri"/>
              <a:cs typeface="Calibri"/>
              <a:sym typeface="Calibri"/>
            </a:endParaRPr>
          </a:p>
        </p:txBody>
      </p:sp>
      <p:sp>
        <p:nvSpPr>
          <p:cNvPr id="202" name="Google Shape;202;p15"/>
          <p:cNvSpPr/>
          <p:nvPr/>
        </p:nvSpPr>
        <p:spPr>
          <a:xfrm>
            <a:off x="6837040" y="1843877"/>
            <a:ext cx="4198696" cy="2669507"/>
          </a:xfrm>
          <a:prstGeom prst="cloudCallout">
            <a:avLst>
              <a:gd name="adj1" fmla="val -51090"/>
              <a:gd name="adj2" fmla="val 8171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188"/>
              <a:buFont typeface="Arial"/>
              <a:buNone/>
            </a:pPr>
            <a:r>
              <a:rPr lang="en-GB" sz="2400" b="1" dirty="0" err="1">
                <a:solidFill>
                  <a:schemeClr val="dk2"/>
                </a:solidFill>
                <a:latin typeface="Calibri"/>
                <a:ea typeface="Calibri"/>
                <a:cs typeface="Calibri"/>
                <a:sym typeface="Calibri"/>
              </a:rPr>
              <a:t>Cosa</a:t>
            </a:r>
            <a:r>
              <a:rPr lang="en-GB" sz="2400" b="1" dirty="0">
                <a:solidFill>
                  <a:schemeClr val="dk2"/>
                </a:solidFill>
                <a:latin typeface="Calibri"/>
                <a:ea typeface="Calibri"/>
                <a:cs typeface="Calibri"/>
                <a:sym typeface="Calibri"/>
              </a:rPr>
              <a:t> la </a:t>
            </a:r>
            <a:r>
              <a:rPr lang="en-GB" sz="2400" b="1" dirty="0" err="1">
                <a:solidFill>
                  <a:schemeClr val="dk2"/>
                </a:solidFill>
                <a:latin typeface="Calibri"/>
                <a:ea typeface="Calibri"/>
                <a:cs typeface="Calibri"/>
                <a:sym typeface="Calibri"/>
              </a:rPr>
              <a:t>rende</a:t>
            </a:r>
            <a:r>
              <a:rPr lang="en-GB" sz="2400" b="1" dirty="0">
                <a:solidFill>
                  <a:schemeClr val="dk2"/>
                </a:solidFill>
                <a:latin typeface="Calibri"/>
                <a:ea typeface="Calibri"/>
                <a:cs typeface="Calibri"/>
                <a:sym typeface="Calibri"/>
              </a:rPr>
              <a:t> </a:t>
            </a:r>
            <a:r>
              <a:rPr lang="en-GB" sz="2400" b="1" dirty="0" err="1">
                <a:solidFill>
                  <a:schemeClr val="dk2"/>
                </a:solidFill>
                <a:latin typeface="Calibri"/>
                <a:ea typeface="Calibri"/>
                <a:cs typeface="Calibri"/>
                <a:sym typeface="Calibri"/>
              </a:rPr>
              <a:t>una</a:t>
            </a:r>
            <a:r>
              <a:rPr lang="en-GB" sz="2400" b="1" dirty="0">
                <a:solidFill>
                  <a:schemeClr val="dk2"/>
                </a:solidFill>
                <a:latin typeface="Calibri"/>
                <a:ea typeface="Calibri"/>
                <a:cs typeface="Calibri"/>
                <a:sym typeface="Calibri"/>
              </a:rPr>
              <a:t>  ‘</a:t>
            </a:r>
            <a:r>
              <a:rPr lang="en-GB" sz="2400" b="1" dirty="0" err="1">
                <a:solidFill>
                  <a:schemeClr val="dk2"/>
                </a:solidFill>
                <a:latin typeface="Calibri"/>
                <a:ea typeface="Calibri"/>
                <a:cs typeface="Calibri"/>
                <a:sym typeface="Calibri"/>
              </a:rPr>
              <a:t>buona</a:t>
            </a:r>
            <a:r>
              <a:rPr lang="en-GB" sz="2400" b="1" dirty="0">
                <a:solidFill>
                  <a:schemeClr val="dk2"/>
                </a:solidFill>
                <a:latin typeface="Calibri"/>
                <a:ea typeface="Calibri"/>
                <a:cs typeface="Calibri"/>
                <a:sym typeface="Calibri"/>
              </a:rPr>
              <a:t>’ </a:t>
            </a:r>
            <a:r>
              <a:rPr lang="en-GB" sz="2400" b="1" dirty="0" err="1">
                <a:solidFill>
                  <a:schemeClr val="dk2"/>
                </a:solidFill>
                <a:latin typeface="Calibri"/>
                <a:ea typeface="Calibri"/>
                <a:cs typeface="Calibri"/>
                <a:sym typeface="Calibri"/>
              </a:rPr>
              <a:t>pubblicità</a:t>
            </a:r>
            <a:r>
              <a:rPr lang="en-GB" sz="2400" b="1" dirty="0">
                <a:solidFill>
                  <a:schemeClr val="dk2"/>
                </a:solidFill>
                <a:latin typeface="Calibri"/>
                <a:ea typeface="Calibri"/>
                <a:cs typeface="Calibri"/>
                <a:sym typeface="Calibri"/>
              </a:rPr>
              <a:t>?</a:t>
            </a:r>
            <a:endParaRPr sz="2400" b="1" dirty="0">
              <a:solidFill>
                <a:schemeClr val="dk2"/>
              </a:solidFill>
              <a:latin typeface="Calibri"/>
              <a:ea typeface="Calibri"/>
              <a:cs typeface="Calibri"/>
              <a:sym typeface="Calibri"/>
            </a:endParaRPr>
          </a:p>
        </p:txBody>
      </p:sp>
      <p:sp>
        <p:nvSpPr>
          <p:cNvPr id="203" name="Google Shape;203;p15"/>
          <p:cNvSpPr/>
          <p:nvPr/>
        </p:nvSpPr>
        <p:spPr>
          <a:xfrm>
            <a:off x="8281446" y="4513383"/>
            <a:ext cx="3974722" cy="2400763"/>
          </a:xfrm>
          <a:prstGeom prst="cloudCallout">
            <a:avLst>
              <a:gd name="adj1" fmla="val -77232"/>
              <a:gd name="adj2" fmla="val -3242"/>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188"/>
              <a:buFont typeface="Arial"/>
              <a:buNone/>
            </a:pPr>
            <a:r>
              <a:rPr lang="en-US" sz="2400" b="1" dirty="0">
                <a:solidFill>
                  <a:schemeClr val="bg2"/>
                </a:solidFill>
                <a:latin typeface="Calibri"/>
                <a:ea typeface="Calibri"/>
                <a:cs typeface="Calibri"/>
                <a:sym typeface="Calibri"/>
              </a:rPr>
              <a:t>In </a:t>
            </a:r>
            <a:r>
              <a:rPr lang="en-US" sz="2400" b="1" dirty="0" err="1">
                <a:solidFill>
                  <a:schemeClr val="bg2"/>
                </a:solidFill>
                <a:latin typeface="Calibri"/>
                <a:ea typeface="Calibri"/>
                <a:cs typeface="Calibri"/>
                <a:sym typeface="Calibri"/>
              </a:rPr>
              <a:t>che</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modo</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uno</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può</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essere</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meno</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condizionabile</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dagli</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stratagemmi</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della</a:t>
            </a:r>
            <a:r>
              <a:rPr lang="en-US" sz="2400" b="1" dirty="0">
                <a:solidFill>
                  <a:schemeClr val="bg2"/>
                </a:solidFill>
                <a:latin typeface="Calibri"/>
                <a:ea typeface="Calibri"/>
                <a:cs typeface="Calibri"/>
                <a:sym typeface="Calibri"/>
              </a:rPr>
              <a:t> </a:t>
            </a:r>
            <a:r>
              <a:rPr lang="en-US" sz="2400" b="1" dirty="0" err="1">
                <a:solidFill>
                  <a:schemeClr val="bg2"/>
                </a:solidFill>
                <a:latin typeface="Calibri"/>
                <a:ea typeface="Calibri"/>
                <a:cs typeface="Calibri"/>
                <a:sym typeface="Calibri"/>
              </a:rPr>
              <a:t>pubblicità</a:t>
            </a:r>
            <a:r>
              <a:rPr lang="en-US" sz="2400" b="1" dirty="0">
                <a:solidFill>
                  <a:schemeClr val="bg2"/>
                </a:solidFill>
                <a:latin typeface="Calibri"/>
                <a:ea typeface="Calibri"/>
                <a:cs typeface="Calibri"/>
                <a:sym typeface="Calibri"/>
              </a:rPr>
              <a:t>?</a:t>
            </a:r>
            <a:endParaRPr sz="2400" b="1" dirty="0">
              <a:solidFill>
                <a:schemeClr val="bg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181D5-2E36-F701-243F-36146F85F51F}"/>
              </a:ext>
            </a:extLst>
          </p:cNvPr>
          <p:cNvSpPr>
            <a:spLocks noGrp="1"/>
          </p:cNvSpPr>
          <p:nvPr>
            <p:ph type="body" idx="1"/>
          </p:nvPr>
        </p:nvSpPr>
        <p:spPr/>
        <p:txBody>
          <a:bodyPr/>
          <a:lstStyle/>
          <a:p>
            <a:endParaRPr lang="en-GB" dirty="0"/>
          </a:p>
          <a:p>
            <a:endParaRPr lang="en-GB" dirty="0"/>
          </a:p>
          <a:p>
            <a:endParaRPr lang="en-GB" dirty="0"/>
          </a:p>
        </p:txBody>
      </p:sp>
      <p:sp>
        <p:nvSpPr>
          <p:cNvPr id="3" name="Title 2">
            <a:extLst>
              <a:ext uri="{FF2B5EF4-FFF2-40B4-BE49-F238E27FC236}">
                <a16:creationId xmlns:a16="http://schemas.microsoft.com/office/drawing/2014/main" id="{1F9B65DA-1BD7-0E02-A0D2-1F3305DDAE91}"/>
              </a:ext>
            </a:extLst>
          </p:cNvPr>
          <p:cNvSpPr>
            <a:spLocks noGrp="1"/>
          </p:cNvSpPr>
          <p:nvPr>
            <p:ph type="title"/>
          </p:nvPr>
        </p:nvSpPr>
        <p:spPr>
          <a:xfrm>
            <a:off x="502500" y="112296"/>
            <a:ext cx="12330000" cy="1743124"/>
          </a:xfrm>
        </p:spPr>
        <p:txBody>
          <a:bodyPr>
            <a:normAutofit/>
          </a:bodyPr>
          <a:lstStyle/>
          <a:p>
            <a:r>
              <a:rPr lang="en-GB" sz="3200" dirty="0" err="1"/>
              <a:t>Attività</a:t>
            </a:r>
            <a:r>
              <a:rPr lang="en-GB" sz="3200" dirty="0"/>
              <a:t> M4.8  </a:t>
            </a:r>
            <a:br>
              <a:rPr lang="en-GB" sz="3200" dirty="0"/>
            </a:br>
            <a:r>
              <a:rPr lang="en-GB" sz="3200" dirty="0" err="1"/>
              <a:t>Cosa</a:t>
            </a:r>
            <a:r>
              <a:rPr lang="en-GB" sz="3200" dirty="0"/>
              <a:t> </a:t>
            </a:r>
            <a:r>
              <a:rPr lang="en-GB" sz="3200" dirty="0" err="1"/>
              <a:t>capisci</a:t>
            </a:r>
            <a:r>
              <a:rPr lang="en-GB" sz="3200" dirty="0"/>
              <a:t> </a:t>
            </a:r>
            <a:r>
              <a:rPr lang="en-GB" sz="3200" dirty="0" err="1"/>
              <a:t>dal</a:t>
            </a:r>
            <a:r>
              <a:rPr lang="en-GB" sz="3200" dirty="0"/>
              <a:t> </a:t>
            </a:r>
            <a:r>
              <a:rPr lang="en-GB" sz="3200" dirty="0" err="1"/>
              <a:t>termine</a:t>
            </a:r>
            <a:r>
              <a:rPr lang="en-GB" sz="3200" dirty="0"/>
              <a:t> ‘</a:t>
            </a:r>
            <a:r>
              <a:rPr lang="en-GB" sz="3200" dirty="0" err="1"/>
              <a:t>Economia</a:t>
            </a:r>
            <a:r>
              <a:rPr lang="en-GB" sz="3200" dirty="0"/>
              <a:t> </a:t>
            </a:r>
            <a:r>
              <a:rPr lang="en-GB" sz="3200" dirty="0" err="1"/>
              <a:t>Circolare</a:t>
            </a:r>
            <a:r>
              <a:rPr lang="en-GB" sz="3200" dirty="0"/>
              <a:t>’?   </a:t>
            </a:r>
          </a:p>
        </p:txBody>
      </p:sp>
      <p:sp>
        <p:nvSpPr>
          <p:cNvPr id="4" name="Text Placeholder 3">
            <a:extLst>
              <a:ext uri="{FF2B5EF4-FFF2-40B4-BE49-F238E27FC236}">
                <a16:creationId xmlns:a16="http://schemas.microsoft.com/office/drawing/2014/main" id="{8A787619-61B3-7EDB-2F21-8CB00AF29DAD}"/>
              </a:ext>
            </a:extLst>
          </p:cNvPr>
          <p:cNvSpPr>
            <a:spLocks noGrp="1"/>
          </p:cNvSpPr>
          <p:nvPr>
            <p:ph type="body" idx="2"/>
          </p:nvPr>
        </p:nvSpPr>
        <p:spPr>
          <a:xfrm>
            <a:off x="499925" y="1903659"/>
            <a:ext cx="12331541" cy="602889"/>
          </a:xfrm>
        </p:spPr>
        <p:txBody>
          <a:bodyPr/>
          <a:lstStyle/>
          <a:p>
            <a:r>
              <a:rPr lang="en-GB" dirty="0" err="1"/>
              <a:t>Discussione</a:t>
            </a:r>
            <a:r>
              <a:rPr lang="en-GB" dirty="0"/>
              <a:t> e </a:t>
            </a:r>
            <a:r>
              <a:rPr lang="en-GB" dirty="0" err="1"/>
              <a:t>commenti</a:t>
            </a:r>
            <a:endParaRPr lang="en-GB" dirty="0"/>
          </a:p>
        </p:txBody>
      </p:sp>
      <p:pic>
        <p:nvPicPr>
          <p:cNvPr id="6" name="Picture 5" descr="Desert sunset">
            <a:extLst>
              <a:ext uri="{FF2B5EF4-FFF2-40B4-BE49-F238E27FC236}">
                <a16:creationId xmlns:a16="http://schemas.microsoft.com/office/drawing/2014/main" id="{06A2F2EA-C757-E47A-07CB-B0F6CBF870B8}"/>
              </a:ext>
            </a:extLst>
          </p:cNvPr>
          <p:cNvPicPr>
            <a:picLocks noChangeAspect="1"/>
          </p:cNvPicPr>
          <p:nvPr/>
        </p:nvPicPr>
        <p:blipFill>
          <a:blip r:embed="rId2"/>
          <a:stretch>
            <a:fillRect/>
          </a:stretch>
        </p:blipFill>
        <p:spPr>
          <a:xfrm>
            <a:off x="5385302" y="2687587"/>
            <a:ext cx="6837982" cy="4559033"/>
          </a:xfrm>
          <a:prstGeom prst="rect">
            <a:avLst/>
          </a:prstGeom>
        </p:spPr>
      </p:pic>
    </p:spTree>
    <p:extLst>
      <p:ext uri="{BB962C8B-B14F-4D97-AF65-F5344CB8AC3E}">
        <p14:creationId xmlns:p14="http://schemas.microsoft.com/office/powerpoint/2010/main" val="318057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3"/>
          <p:cNvPicPr preferRelativeResize="0">
            <a:picLocks noGrp="1"/>
          </p:cNvPicPr>
          <p:nvPr>
            <p:ph type="body" idx="1"/>
          </p:nvPr>
        </p:nvPicPr>
        <p:blipFill rotWithShape="1">
          <a:blip r:embed="rId3">
            <a:alphaModFix/>
          </a:blip>
          <a:srcRect/>
          <a:stretch/>
        </p:blipFill>
        <p:spPr>
          <a:xfrm>
            <a:off x="1427746" y="1971838"/>
            <a:ext cx="9545053" cy="5343361"/>
          </a:xfrm>
          <a:prstGeom prst="rect">
            <a:avLst/>
          </a:prstGeom>
          <a:noFill/>
          <a:ln>
            <a:noFill/>
          </a:ln>
        </p:spPr>
      </p:pic>
      <p:sp>
        <p:nvSpPr>
          <p:cNvPr id="184" name="Google Shape;184;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GB" sz="3200" dirty="0" err="1"/>
              <a:t>Cos’è</a:t>
            </a:r>
            <a:r>
              <a:rPr lang="en-GB" sz="3200" dirty="0"/>
              <a:t> l’ ‘</a:t>
            </a:r>
            <a:r>
              <a:rPr lang="en-GB" sz="3200" dirty="0" err="1"/>
              <a:t>economia</a:t>
            </a:r>
            <a:r>
              <a:rPr lang="en-GB" sz="3200" dirty="0"/>
              <a:t> </a:t>
            </a:r>
            <a:r>
              <a:rPr lang="en-GB" sz="3200" dirty="0" err="1"/>
              <a:t>circolare</a:t>
            </a:r>
            <a:r>
              <a:rPr lang="en-GB" sz="3200" dirty="0"/>
              <a:t>’?</a:t>
            </a:r>
            <a:endParaRPr sz="3200" dirty="0"/>
          </a:p>
        </p:txBody>
      </p:sp>
      <p:sp>
        <p:nvSpPr>
          <p:cNvPr id="185" name="Google Shape;185;p1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err="1"/>
              <a:t>Economia</a:t>
            </a:r>
            <a:r>
              <a:rPr lang="en-US" dirty="0"/>
              <a:t> </a:t>
            </a:r>
            <a:r>
              <a:rPr lang="en-US" dirty="0" err="1"/>
              <a:t>Circolare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E767-9B27-FFEB-B3CF-4D3AEBE7AB46}"/>
              </a:ext>
            </a:extLst>
          </p:cNvPr>
          <p:cNvSpPr>
            <a:spLocks noGrp="1"/>
          </p:cNvSpPr>
          <p:nvPr>
            <p:ph type="title"/>
          </p:nvPr>
        </p:nvSpPr>
        <p:spPr/>
        <p:txBody>
          <a:bodyPr>
            <a:normAutofit/>
          </a:bodyPr>
          <a:lstStyle/>
          <a:p>
            <a:r>
              <a:rPr lang="en-GB" sz="3200" dirty="0" err="1"/>
              <a:t>L’Economia</a:t>
            </a:r>
            <a:r>
              <a:rPr lang="en-GB" sz="3200" dirty="0"/>
              <a:t> </a:t>
            </a:r>
            <a:r>
              <a:rPr lang="en-GB" sz="3200" dirty="0" err="1"/>
              <a:t>Circolare</a:t>
            </a:r>
            <a:r>
              <a:rPr lang="en-GB" sz="3200" dirty="0"/>
              <a:t>: Come </a:t>
            </a:r>
            <a:r>
              <a:rPr lang="en-GB" sz="3200" dirty="0" err="1"/>
              <a:t>affrontare</a:t>
            </a:r>
            <a:r>
              <a:rPr lang="en-GB" sz="3200" dirty="0"/>
              <a:t> la </a:t>
            </a:r>
            <a:r>
              <a:rPr lang="en-GB" sz="3200" dirty="0" err="1"/>
              <a:t>tematica</a:t>
            </a:r>
            <a:r>
              <a:rPr lang="en-GB" sz="3200" dirty="0"/>
              <a:t> con </a:t>
            </a:r>
            <a:r>
              <a:rPr lang="en-GB" sz="3200" dirty="0" err="1"/>
              <a:t>i</a:t>
            </a:r>
            <a:r>
              <a:rPr lang="en-GB" sz="3200" dirty="0"/>
              <a:t> </a:t>
            </a:r>
            <a:r>
              <a:rPr lang="en-GB" sz="3200" dirty="0" err="1"/>
              <a:t>tuoi</a:t>
            </a:r>
            <a:r>
              <a:rPr lang="en-GB" sz="3200" dirty="0"/>
              <a:t> </a:t>
            </a:r>
            <a:r>
              <a:rPr lang="en-GB" sz="3200" dirty="0" err="1"/>
              <a:t>figli</a:t>
            </a:r>
            <a:endParaRPr lang="en-GB" sz="3200" dirty="0"/>
          </a:p>
        </p:txBody>
      </p:sp>
      <p:sp>
        <p:nvSpPr>
          <p:cNvPr id="4" name="Text Placeholder 3">
            <a:extLst>
              <a:ext uri="{FF2B5EF4-FFF2-40B4-BE49-F238E27FC236}">
                <a16:creationId xmlns:a16="http://schemas.microsoft.com/office/drawing/2014/main" id="{28944A37-0040-C045-C586-39511BC2DF7F}"/>
              </a:ext>
            </a:extLst>
          </p:cNvPr>
          <p:cNvSpPr>
            <a:spLocks noGrp="1"/>
          </p:cNvSpPr>
          <p:nvPr>
            <p:ph type="body" idx="2"/>
          </p:nvPr>
        </p:nvSpPr>
        <p:spPr/>
        <p:txBody>
          <a:bodyPr/>
          <a:lstStyle/>
          <a:p>
            <a:r>
              <a:rPr lang="en-GB" dirty="0" err="1"/>
              <a:t>Fumetto</a:t>
            </a:r>
            <a:r>
              <a:rPr lang="en-GB" dirty="0"/>
              <a:t> Money Matters 12</a:t>
            </a:r>
          </a:p>
        </p:txBody>
      </p:sp>
      <p:pic>
        <p:nvPicPr>
          <p:cNvPr id="5" name="Picture 4">
            <a:extLst>
              <a:ext uri="{FF2B5EF4-FFF2-40B4-BE49-F238E27FC236}">
                <a16:creationId xmlns:a16="http://schemas.microsoft.com/office/drawing/2014/main" id="{5BAC4A11-0B7E-2B31-D4E0-91E16FE0FE3A}"/>
              </a:ext>
            </a:extLst>
          </p:cNvPr>
          <p:cNvPicPr>
            <a:picLocks noChangeAspect="1"/>
          </p:cNvPicPr>
          <p:nvPr/>
        </p:nvPicPr>
        <p:blipFill>
          <a:blip r:embed="rId2"/>
          <a:stretch>
            <a:fillRect/>
          </a:stretch>
        </p:blipFill>
        <p:spPr>
          <a:xfrm>
            <a:off x="3008234" y="1971838"/>
            <a:ext cx="7315200" cy="5232400"/>
          </a:xfrm>
          <a:prstGeom prst="rect">
            <a:avLst/>
          </a:prstGeom>
        </p:spPr>
      </p:pic>
    </p:spTree>
    <p:extLst>
      <p:ext uri="{BB962C8B-B14F-4D97-AF65-F5344CB8AC3E}">
        <p14:creationId xmlns:p14="http://schemas.microsoft.com/office/powerpoint/2010/main" val="168435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925AE-3DC1-3536-E08A-C7B255AD6B5F}"/>
              </a:ext>
            </a:extLst>
          </p:cNvPr>
          <p:cNvSpPr>
            <a:spLocks noGrp="1"/>
          </p:cNvSpPr>
          <p:nvPr>
            <p:ph type="title"/>
          </p:nvPr>
        </p:nvSpPr>
        <p:spPr>
          <a:xfrm>
            <a:off x="502500" y="432159"/>
            <a:ext cx="12330000" cy="1065337"/>
          </a:xfrm>
        </p:spPr>
        <p:txBody>
          <a:bodyPr>
            <a:normAutofit/>
          </a:bodyPr>
          <a:lstStyle/>
          <a:p>
            <a:r>
              <a:rPr lang="en-GB" sz="3600" dirty="0" err="1">
                <a:solidFill>
                  <a:srgbClr val="097D74"/>
                </a:solidFill>
              </a:rPr>
              <a:t>Compiti</a:t>
            </a:r>
            <a:r>
              <a:rPr lang="en-GB" sz="3600" dirty="0">
                <a:solidFill>
                  <a:srgbClr val="097D74"/>
                </a:solidFill>
              </a:rPr>
              <a:t> per </a:t>
            </a:r>
            <a:r>
              <a:rPr lang="en-GB" sz="3600" dirty="0" err="1">
                <a:solidFill>
                  <a:srgbClr val="097D74"/>
                </a:solidFill>
              </a:rPr>
              <a:t>l’autoapprendimento</a:t>
            </a:r>
            <a:r>
              <a:rPr lang="en-GB" sz="3600" dirty="0">
                <a:solidFill>
                  <a:srgbClr val="097D74"/>
                </a:solidFill>
              </a:rPr>
              <a:t>:</a:t>
            </a:r>
          </a:p>
        </p:txBody>
      </p:sp>
      <p:sp>
        <p:nvSpPr>
          <p:cNvPr id="10" name="TextBox 9">
            <a:extLst>
              <a:ext uri="{FF2B5EF4-FFF2-40B4-BE49-F238E27FC236}">
                <a16:creationId xmlns:a16="http://schemas.microsoft.com/office/drawing/2014/main" id="{549B7878-E4F5-4A1C-954A-A6C350DF90A4}"/>
              </a:ext>
            </a:extLst>
          </p:cNvPr>
          <p:cNvSpPr txBox="1"/>
          <p:nvPr/>
        </p:nvSpPr>
        <p:spPr>
          <a:xfrm>
            <a:off x="1567976" y="1586178"/>
            <a:ext cx="9964645" cy="3539430"/>
          </a:xfrm>
          <a:prstGeom prst="rect">
            <a:avLst/>
          </a:prstGeom>
          <a:noFill/>
        </p:spPr>
        <p:txBody>
          <a:bodyPr wrap="square" rtlCol="0">
            <a:spAutoFit/>
          </a:bodyPr>
          <a:lstStyle/>
          <a:p>
            <a:pPr marL="342900" indent="-342900">
              <a:buClr>
                <a:srgbClr val="097D74"/>
              </a:buClr>
              <a:buFont typeface="Arial" panose="020B0604020202020204" pitchFamily="34" charset="0"/>
              <a:buChar char="•"/>
            </a:pPr>
            <a:r>
              <a:rPr lang="en-GB" sz="3200" b="1" dirty="0" err="1">
                <a:solidFill>
                  <a:srgbClr val="097D74"/>
                </a:solidFill>
                <a:latin typeface="Calibri"/>
                <a:cs typeface="Calibri"/>
                <a:sym typeface="Calibri"/>
              </a:rPr>
              <a:t>Consulta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a:t>
            </a:r>
            <a:r>
              <a:rPr lang="en-GB" sz="3200" b="1" dirty="0">
                <a:solidFill>
                  <a:srgbClr val="097D74"/>
                </a:solidFill>
                <a:latin typeface="Calibri"/>
                <a:cs typeface="Calibri"/>
                <a:sym typeface="Calibri"/>
              </a:rPr>
              <a:t> link </a:t>
            </a:r>
            <a:r>
              <a:rPr lang="en-GB" sz="3200" b="1" dirty="0" err="1">
                <a:solidFill>
                  <a:srgbClr val="097D74"/>
                </a:solidFill>
                <a:latin typeface="Calibri"/>
                <a:cs typeface="Calibri"/>
                <a:sym typeface="Calibri"/>
              </a:rPr>
              <a:t>presenti</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sulla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dispensa</a:t>
            </a:r>
            <a:r>
              <a:rPr lang="en-GB" sz="3200" b="1" dirty="0">
                <a:solidFill>
                  <a:srgbClr val="097D74"/>
                </a:solidFill>
                <a:latin typeface="Calibri"/>
                <a:cs typeface="Calibri"/>
                <a:sym typeface="Calibri"/>
              </a:rPr>
              <a:t> M4.9.</a:t>
            </a:r>
          </a:p>
          <a:p>
            <a:pPr marL="342900" indent="-342900">
              <a:buClr>
                <a:srgbClr val="097D74"/>
              </a:buClr>
              <a:buFont typeface="Arial" panose="020B0604020202020204" pitchFamily="34" charset="0"/>
              <a:buChar char="•"/>
            </a:pPr>
            <a:r>
              <a:rPr lang="en-GB" sz="3200" b="1" dirty="0" err="1">
                <a:solidFill>
                  <a:srgbClr val="097D74"/>
                </a:solidFill>
                <a:latin typeface="Calibri"/>
                <a:cs typeface="Calibri"/>
                <a:sym typeface="Calibri"/>
              </a:rPr>
              <a:t>Esamina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il</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materiale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relativo</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alla</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Formazione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Introduttiva</a:t>
            </a:r>
            <a:r>
              <a:rPr lang="en-GB" sz="3200" b="1" dirty="0">
                <a:solidFill>
                  <a:srgbClr val="097D74"/>
                </a:solidFill>
                <a:latin typeface="Calibri"/>
                <a:cs typeface="Calibri"/>
                <a:sym typeface="Calibri"/>
              </a:rPr>
              <a:t> per </a:t>
            </a:r>
            <a:r>
              <a:rPr lang="en-GB" sz="3200" b="1" dirty="0" err="1">
                <a:solidFill>
                  <a:srgbClr val="097D74"/>
                </a:solidFill>
                <a:latin typeface="Calibri"/>
                <a:cs typeface="Calibri"/>
                <a:sym typeface="Calibri"/>
              </a:rPr>
              <a:t>il</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Genitore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delle</a:t>
            </a:r>
            <a:r>
              <a:rPr lang="en-GB" sz="3200" b="1" dirty="0">
                <a:solidFill>
                  <a:srgbClr val="097D74"/>
                </a:solidFill>
                <a:latin typeface="Calibri"/>
                <a:cs typeface="Calibri"/>
                <a:sym typeface="Calibri"/>
              </a:rPr>
              <a:t> </a:t>
            </a:r>
            <a:r>
              <a:rPr lang="en-GB" sz="3200" b="1" dirty="0" err="1">
                <a:solidFill>
                  <a:srgbClr val="097D74"/>
                </a:solidFill>
                <a:latin typeface="Calibri"/>
                <a:cs typeface="Calibri"/>
                <a:sym typeface="Calibri"/>
              </a:rPr>
              <a:t>Sessioni</a:t>
            </a:r>
            <a:r>
              <a:rPr lang="en-GB" sz="3200" b="1" dirty="0">
                <a:solidFill>
                  <a:srgbClr val="097D74"/>
                </a:solidFill>
                <a:latin typeface="Calibri"/>
                <a:cs typeface="Calibri"/>
                <a:sym typeface="Calibri"/>
              </a:rPr>
              <a:t> 5 e 6.</a:t>
            </a:r>
          </a:p>
          <a:p>
            <a:pPr marL="342900" indent="-342900">
              <a:buClr>
                <a:srgbClr val="097D74"/>
              </a:buClr>
              <a:buFont typeface="Arial" panose="020B0604020202020204" pitchFamily="34" charset="0"/>
              <a:buChar char="•"/>
            </a:pPr>
            <a:r>
              <a:rPr lang="en-GB" sz="3200" b="1" dirty="0" err="1">
                <a:solidFill>
                  <a:srgbClr val="097D74"/>
                </a:solidFill>
                <a:latin typeface="Calibri" pitchFamily="34" charset="0"/>
                <a:cs typeface="Calibri" pitchFamily="34" charset="0"/>
                <a:sym typeface="Calibri"/>
              </a:rPr>
              <a:t>Cerca</a:t>
            </a:r>
            <a:r>
              <a:rPr lang="en-GB" sz="3200" b="1" dirty="0">
                <a:solidFill>
                  <a:srgbClr val="097D74"/>
                </a:solidFill>
                <a:latin typeface="Calibri" pitchFamily="34" charset="0"/>
                <a:cs typeface="Calibri" pitchFamily="34" charset="0"/>
                <a:sym typeface="Calibri"/>
              </a:rPr>
              <a:t> online la </a:t>
            </a:r>
            <a:r>
              <a:rPr lang="en-GB" sz="3200" b="1" dirty="0" err="1">
                <a:solidFill>
                  <a:srgbClr val="097D74"/>
                </a:solidFill>
                <a:latin typeface="Calibri" pitchFamily="34" charset="0"/>
                <a:cs typeface="Calibri" pitchFamily="34" charset="0"/>
                <a:sym typeface="Calibri"/>
              </a:rPr>
              <a:t>sezione</a:t>
            </a:r>
            <a:r>
              <a:rPr lang="en-GB" sz="3200" b="1" dirty="0">
                <a:solidFill>
                  <a:srgbClr val="097D74"/>
                </a:solidFill>
                <a:latin typeface="Calibri" pitchFamily="34" charset="0"/>
                <a:cs typeface="Calibri" pitchFamily="34" charset="0"/>
                <a:sym typeface="Calibri"/>
              </a:rPr>
              <a:t> </a:t>
            </a:r>
            <a:r>
              <a:rPr lang="en-GB" sz="3200" b="1" dirty="0" err="1">
                <a:solidFill>
                  <a:srgbClr val="097D74"/>
                </a:solidFill>
                <a:latin typeface="Calibri" pitchFamily="34" charset="0"/>
                <a:cs typeface="Calibri" pitchFamily="34" charset="0"/>
                <a:sym typeface="Calibri"/>
              </a:rPr>
              <a:t>relativa</a:t>
            </a:r>
            <a:r>
              <a:rPr lang="en-GB" sz="3200" b="1" dirty="0">
                <a:solidFill>
                  <a:srgbClr val="097D74"/>
                </a:solidFill>
                <a:latin typeface="Calibri" pitchFamily="34" charset="0"/>
                <a:cs typeface="Calibri" pitchFamily="34" charset="0"/>
                <a:sym typeface="Calibri"/>
              </a:rPr>
              <a:t> </a:t>
            </a:r>
            <a:r>
              <a:rPr lang="en-GB" sz="3200" b="1" dirty="0" err="1">
                <a:solidFill>
                  <a:srgbClr val="097D74"/>
                </a:solidFill>
                <a:latin typeface="Calibri" pitchFamily="34" charset="0"/>
                <a:cs typeface="Calibri" pitchFamily="34" charset="0"/>
                <a:sym typeface="Calibri"/>
              </a:rPr>
              <a:t>all’Archivio</a:t>
            </a:r>
            <a:r>
              <a:rPr lang="en-GB" sz="3200" b="1" dirty="0">
                <a:solidFill>
                  <a:srgbClr val="097D74"/>
                </a:solidFill>
                <a:latin typeface="Calibri" pitchFamily="34" charset="0"/>
                <a:cs typeface="Calibri" pitchFamily="34" charset="0"/>
                <a:sym typeface="Calibri"/>
              </a:rPr>
              <a:t> del </a:t>
            </a:r>
            <a:r>
              <a:rPr lang="en-GB" sz="3200" b="1" dirty="0" err="1">
                <a:solidFill>
                  <a:srgbClr val="097D74"/>
                </a:solidFill>
                <a:latin typeface="Calibri" pitchFamily="34" charset="0"/>
                <a:cs typeface="Calibri" pitchFamily="34" charset="0"/>
                <a:sym typeface="Calibri"/>
              </a:rPr>
              <a:t>Programma</a:t>
            </a:r>
            <a:r>
              <a:rPr lang="en-GB" sz="3200" b="1" dirty="0">
                <a:solidFill>
                  <a:srgbClr val="097D74"/>
                </a:solidFill>
                <a:latin typeface="Calibri" pitchFamily="34" charset="0"/>
                <a:cs typeface="Calibri" pitchFamily="34" charset="0"/>
                <a:sym typeface="Calibri"/>
              </a:rPr>
              <a:t> </a:t>
            </a:r>
            <a:r>
              <a:rPr lang="en-GB" sz="3200" b="1" dirty="0" err="1">
                <a:solidFill>
                  <a:srgbClr val="097D74"/>
                </a:solidFill>
                <a:latin typeface="Calibri" pitchFamily="34" charset="0"/>
                <a:cs typeface="Calibri" pitchFamily="34" charset="0"/>
                <a:sym typeface="Calibri"/>
              </a:rPr>
              <a:t>Formativo</a:t>
            </a:r>
            <a:r>
              <a:rPr lang="en-GB" sz="3200" b="1" dirty="0">
                <a:solidFill>
                  <a:srgbClr val="097D74"/>
                </a:solidFill>
                <a:latin typeface="Calibri" pitchFamily="34" charset="0"/>
                <a:cs typeface="Calibri" pitchFamily="34" charset="0"/>
                <a:sym typeface="Calibri"/>
              </a:rPr>
              <a:t> Money Matters in </a:t>
            </a:r>
            <a:r>
              <a:rPr lang="en-GB" sz="3200" b="1" dirty="0" err="1">
                <a:solidFill>
                  <a:srgbClr val="097D74"/>
                </a:solidFill>
                <a:latin typeface="Calibri" pitchFamily="34" charset="0"/>
                <a:cs typeface="Calibri" pitchFamily="34" charset="0"/>
                <a:sym typeface="Calibri"/>
              </a:rPr>
              <a:t>Materia</a:t>
            </a:r>
            <a:r>
              <a:rPr lang="en-GB" sz="3200" b="1" dirty="0">
                <a:solidFill>
                  <a:srgbClr val="097D74"/>
                </a:solidFill>
                <a:latin typeface="Calibri" pitchFamily="34" charset="0"/>
                <a:cs typeface="Calibri" pitchFamily="34" charset="0"/>
                <a:sym typeface="Calibri"/>
              </a:rPr>
              <a:t> </a:t>
            </a:r>
            <a:r>
              <a:rPr lang="en-GB" sz="3200" b="1" dirty="0" err="1">
                <a:solidFill>
                  <a:srgbClr val="097D74"/>
                </a:solidFill>
                <a:latin typeface="Calibri" pitchFamily="34" charset="0"/>
                <a:cs typeface="Calibri" pitchFamily="34" charset="0"/>
                <a:sym typeface="Calibri"/>
              </a:rPr>
              <a:t>Finanziaria</a:t>
            </a:r>
            <a:r>
              <a:rPr lang="en-GB" sz="3200" b="1" dirty="0">
                <a:solidFill>
                  <a:srgbClr val="097D74"/>
                </a:solidFill>
                <a:latin typeface="Calibri" pitchFamily="34" charset="0"/>
                <a:cs typeface="Calibri" pitchFamily="34" charset="0"/>
                <a:sym typeface="Calibri"/>
              </a:rPr>
              <a:t> per </a:t>
            </a:r>
            <a:r>
              <a:rPr lang="en-GB" sz="3200" b="1" dirty="0" err="1">
                <a:solidFill>
                  <a:srgbClr val="097D74"/>
                </a:solidFill>
                <a:latin typeface="Calibri" pitchFamily="34" charset="0"/>
                <a:cs typeface="Calibri" pitchFamily="34" charset="0"/>
                <a:sym typeface="Calibri"/>
              </a:rPr>
              <a:t>completare</a:t>
            </a:r>
            <a:r>
              <a:rPr lang="en-GB" sz="3200" b="1" dirty="0">
                <a:solidFill>
                  <a:srgbClr val="097D74"/>
                </a:solidFill>
                <a:latin typeface="Calibri" pitchFamily="34" charset="0"/>
                <a:cs typeface="Calibri" pitchFamily="34" charset="0"/>
                <a:sym typeface="Calibri"/>
              </a:rPr>
              <a:t> </a:t>
            </a:r>
            <a:r>
              <a:rPr lang="en-GB" sz="3200" b="1" dirty="0" err="1">
                <a:solidFill>
                  <a:srgbClr val="097D74"/>
                </a:solidFill>
                <a:latin typeface="Calibri" pitchFamily="34" charset="0"/>
                <a:cs typeface="Calibri" pitchFamily="34" charset="0"/>
                <a:sym typeface="Calibri"/>
              </a:rPr>
              <a:t>il</a:t>
            </a:r>
            <a:r>
              <a:rPr lang="en-GB" sz="3200" b="1" dirty="0">
                <a:solidFill>
                  <a:srgbClr val="097D74"/>
                </a:solidFill>
                <a:latin typeface="Calibri" pitchFamily="34" charset="0"/>
                <a:cs typeface="Calibri" pitchFamily="34" charset="0"/>
                <a:sym typeface="Calibri"/>
              </a:rPr>
              <a:t> Badge </a:t>
            </a:r>
            <a:r>
              <a:rPr lang="en-GB" sz="3200" b="1" dirty="0" err="1">
                <a:solidFill>
                  <a:srgbClr val="097D74"/>
                </a:solidFill>
                <a:latin typeface="Calibri" pitchFamily="34" charset="0"/>
                <a:cs typeface="Calibri" pitchFamily="34" charset="0"/>
                <a:sym typeface="Calibri"/>
              </a:rPr>
              <a:t>Digitale</a:t>
            </a:r>
            <a:r>
              <a:rPr lang="en-GB" sz="3200" b="1" dirty="0">
                <a:solidFill>
                  <a:srgbClr val="097D74"/>
                </a:solidFill>
                <a:latin typeface="Calibri" pitchFamily="34" charset="0"/>
                <a:cs typeface="Calibri" pitchFamily="34" charset="0"/>
                <a:sym typeface="Calibri"/>
              </a:rPr>
              <a:t> del Modulo </a:t>
            </a:r>
            <a:r>
              <a:rPr lang="en-GB" sz="3200" b="1" dirty="0">
                <a:solidFill>
                  <a:srgbClr val="097D74"/>
                </a:solidFill>
                <a:latin typeface="Calibri"/>
                <a:cs typeface="Calibri"/>
                <a:sym typeface="Calibri"/>
              </a:rPr>
              <a:t>4.</a:t>
            </a:r>
          </a:p>
        </p:txBody>
      </p:sp>
      <p:pic>
        <p:nvPicPr>
          <p:cNvPr id="6" name="Picture 5">
            <a:extLst>
              <a:ext uri="{FF2B5EF4-FFF2-40B4-BE49-F238E27FC236}">
                <a16:creationId xmlns:a16="http://schemas.microsoft.com/office/drawing/2014/main" id="{0A71B4E5-ACA1-F1A4-E1EF-47A79D2AAA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7201" y="4537191"/>
            <a:ext cx="2661920" cy="2660015"/>
          </a:xfrm>
          <a:prstGeom prst="rect">
            <a:avLst/>
          </a:prstGeom>
          <a:noFill/>
          <a:ln>
            <a:noFill/>
          </a:ln>
        </p:spPr>
      </p:pic>
      <p:pic>
        <p:nvPicPr>
          <p:cNvPr id="8" name="Picture 7">
            <a:extLst>
              <a:ext uri="{FF2B5EF4-FFF2-40B4-BE49-F238E27FC236}">
                <a16:creationId xmlns:a16="http://schemas.microsoft.com/office/drawing/2014/main" id="{E218ACE8-F1D4-D84B-9372-E0EF6E1806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300" y="4594341"/>
            <a:ext cx="2661920" cy="2663825"/>
          </a:xfrm>
          <a:prstGeom prst="rect">
            <a:avLst/>
          </a:prstGeom>
          <a:noFill/>
          <a:ln>
            <a:noFill/>
          </a:ln>
        </p:spPr>
      </p:pic>
    </p:spTree>
    <p:extLst>
      <p:ext uri="{BB962C8B-B14F-4D97-AF65-F5344CB8AC3E}">
        <p14:creationId xmlns:p14="http://schemas.microsoft.com/office/powerpoint/2010/main" val="29628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749968" y="432158"/>
            <a:ext cx="12082532" cy="1000401"/>
          </a:xfrm>
          <a:prstGeom prst="rect">
            <a:avLst/>
          </a:prstGeom>
          <a:noFill/>
          <a:ln>
            <a:noFill/>
          </a:ln>
        </p:spPr>
        <p:txBody>
          <a:bodyPr spcFirstLastPara="1" wrap="square" lIns="72000" tIns="45700" rIns="72000" bIns="45700" anchor="ctr" anchorCtr="0">
            <a:normAutofit fontScale="90000"/>
          </a:bodyPr>
          <a:lstStyle/>
          <a:p>
            <a:pPr>
              <a:buSzPts val="4000"/>
            </a:pPr>
            <a:br>
              <a:rPr lang="en-GB" sz="4000" b="1" dirty="0">
                <a:solidFill>
                  <a:schemeClr val="accent4">
                    <a:lumMod val="90000"/>
                    <a:lumOff val="10000"/>
                  </a:schemeClr>
                </a:solidFill>
              </a:rPr>
            </a:br>
            <a:r>
              <a:rPr lang="en-GB" sz="3600" dirty="0" err="1">
                <a:solidFill>
                  <a:srgbClr val="097D74"/>
                </a:solidFill>
              </a:rPr>
              <a:t>Scopo</a:t>
            </a:r>
            <a:r>
              <a:rPr lang="en-GB" sz="3600" dirty="0">
                <a:solidFill>
                  <a:srgbClr val="097D74"/>
                </a:solidFill>
              </a:rPr>
              <a:t> del Modulo 4 : </a:t>
            </a:r>
            <a:r>
              <a:rPr lang="en-GB" sz="3600" dirty="0" err="1">
                <a:solidFill>
                  <a:srgbClr val="097D74"/>
                </a:solidFill>
              </a:rPr>
              <a:t>Gestione</a:t>
            </a:r>
            <a:r>
              <a:rPr lang="en-GB" sz="3600" dirty="0">
                <a:solidFill>
                  <a:srgbClr val="097D74"/>
                </a:solidFill>
              </a:rPr>
              <a:t> del </a:t>
            </a:r>
            <a:r>
              <a:rPr lang="en-GB" sz="3600" dirty="0" err="1">
                <a:solidFill>
                  <a:srgbClr val="097D74"/>
                </a:solidFill>
              </a:rPr>
              <a:t>denaro</a:t>
            </a:r>
            <a:r>
              <a:rPr lang="en-GB" sz="3600" dirty="0">
                <a:solidFill>
                  <a:srgbClr val="097D74"/>
                </a:solidFill>
              </a:rPr>
              <a:t> </a:t>
            </a:r>
            <a:r>
              <a:rPr lang="en-GB" sz="3600" dirty="0" err="1">
                <a:solidFill>
                  <a:srgbClr val="097D74"/>
                </a:solidFill>
              </a:rPr>
              <a:t>durante</a:t>
            </a:r>
            <a:r>
              <a:rPr lang="en-GB" sz="3600" dirty="0">
                <a:solidFill>
                  <a:srgbClr val="097D74"/>
                </a:solidFill>
              </a:rPr>
              <a:t> </a:t>
            </a:r>
            <a:r>
              <a:rPr lang="en-GB" sz="3600" dirty="0" err="1">
                <a:solidFill>
                  <a:srgbClr val="097D74"/>
                </a:solidFill>
              </a:rPr>
              <a:t>i</a:t>
            </a:r>
            <a:r>
              <a:rPr lang="en-GB" sz="3600" dirty="0">
                <a:solidFill>
                  <a:srgbClr val="097D74"/>
                </a:solidFill>
              </a:rPr>
              <a:t> </a:t>
            </a:r>
            <a:r>
              <a:rPr lang="en-GB" sz="3600" dirty="0" err="1">
                <a:solidFill>
                  <a:srgbClr val="097D74"/>
                </a:solidFill>
              </a:rPr>
              <a:t>periodi</a:t>
            </a:r>
            <a:r>
              <a:rPr lang="en-GB" sz="3600" dirty="0">
                <a:solidFill>
                  <a:srgbClr val="097D74"/>
                </a:solidFill>
              </a:rPr>
              <a:t> </a:t>
            </a:r>
            <a:r>
              <a:rPr lang="en-GB" sz="3600" dirty="0" err="1">
                <a:solidFill>
                  <a:srgbClr val="097D74"/>
                </a:solidFill>
              </a:rPr>
              <a:t>critici</a:t>
            </a:r>
            <a:r>
              <a:rPr lang="en-GB" sz="3600" dirty="0">
                <a:solidFill>
                  <a:srgbClr val="097D74"/>
                </a:solidFill>
              </a:rPr>
              <a:t> </a:t>
            </a:r>
            <a:r>
              <a:rPr lang="en-GB" sz="3600" dirty="0" err="1">
                <a:solidFill>
                  <a:srgbClr val="097D74"/>
                </a:solidFill>
              </a:rPr>
              <a:t>della</a:t>
            </a:r>
            <a:r>
              <a:rPr lang="en-GB" sz="3600" dirty="0">
                <a:solidFill>
                  <a:srgbClr val="097D74"/>
                </a:solidFill>
              </a:rPr>
              <a:t> vita</a:t>
            </a:r>
            <a:br>
              <a:rPr lang="en-GB" sz="4000" b="1" dirty="0">
                <a:solidFill>
                  <a:schemeClr val="accent4">
                    <a:lumMod val="90000"/>
                    <a:lumOff val="10000"/>
                  </a:schemeClr>
                </a:solidFill>
              </a:rPr>
            </a:br>
            <a:endParaRPr sz="4000" dirty="0"/>
          </a:p>
        </p:txBody>
      </p:sp>
      <p:sp>
        <p:nvSpPr>
          <p:cNvPr id="5" name="TextBox 4">
            <a:extLst>
              <a:ext uri="{FF2B5EF4-FFF2-40B4-BE49-F238E27FC236}">
                <a16:creationId xmlns:a16="http://schemas.microsoft.com/office/drawing/2014/main" id="{51920ABE-9BDA-421B-AA2E-8A815CBA5349}"/>
              </a:ext>
            </a:extLst>
          </p:cNvPr>
          <p:cNvSpPr txBox="1"/>
          <p:nvPr/>
        </p:nvSpPr>
        <p:spPr>
          <a:xfrm>
            <a:off x="749967" y="1584538"/>
            <a:ext cx="12082531" cy="5570756"/>
          </a:xfrm>
          <a:prstGeom prst="rect">
            <a:avLst/>
          </a:prstGeom>
          <a:noFill/>
        </p:spPr>
        <p:txBody>
          <a:bodyPr wrap="square">
            <a:spAutoFit/>
          </a:bodyPr>
          <a:lstStyle/>
          <a:p>
            <a:r>
              <a:rPr lang="en-GB" sz="3600" b="1" dirty="0" err="1">
                <a:solidFill>
                  <a:srgbClr val="097D74"/>
                </a:solidFill>
                <a:latin typeface="Calibri" panose="020F0502020204030204" pitchFamily="34" charset="0"/>
                <a:cs typeface="Calibri" panose="020F0502020204030204" pitchFamily="34" charset="0"/>
              </a:rPr>
              <a:t>Obiettivi</a:t>
            </a:r>
            <a:r>
              <a:rPr lang="en-GB" sz="3600" b="1" dirty="0">
                <a:solidFill>
                  <a:srgbClr val="097D74"/>
                </a:solidFill>
                <a:latin typeface="Calibri" panose="020F0502020204030204" pitchFamily="34" charset="0"/>
                <a:cs typeface="Calibri" panose="020F0502020204030204" pitchFamily="34" charset="0"/>
              </a:rPr>
              <a:t> </a:t>
            </a:r>
            <a:r>
              <a:rPr lang="en-GB" sz="3600" b="1" dirty="0" err="1">
                <a:solidFill>
                  <a:srgbClr val="097D74"/>
                </a:solidFill>
                <a:latin typeface="Calibri" panose="020F0502020204030204" pitchFamily="34" charset="0"/>
                <a:cs typeface="Calibri" panose="020F0502020204030204" pitchFamily="34" charset="0"/>
              </a:rPr>
              <a:t>Didattici</a:t>
            </a:r>
            <a:endParaRPr lang="en-GB" sz="3600" b="1" dirty="0">
              <a:solidFill>
                <a:srgbClr val="097D74"/>
              </a:solidFill>
              <a:latin typeface="Calibri" panose="020F0502020204030204" pitchFamily="34" charset="0"/>
              <a:cs typeface="Calibri" panose="020F0502020204030204" pitchFamily="34" charset="0"/>
            </a:endParaRPr>
          </a:p>
          <a:p>
            <a:endParaRPr lang="en-GB" sz="3600" b="1" dirty="0">
              <a:latin typeface="Calibri" panose="020F0502020204030204" pitchFamily="34" charset="0"/>
              <a:cs typeface="Calibri" panose="020F0502020204030204" pitchFamily="34" charset="0"/>
            </a:endParaRPr>
          </a:p>
          <a:p>
            <a:r>
              <a:rPr lang="en-GB" sz="3600" dirty="0">
                <a:solidFill>
                  <a:srgbClr val="097D74"/>
                </a:solidFill>
              </a:rPr>
              <a:t>I </a:t>
            </a:r>
            <a:r>
              <a:rPr lang="en-GB" sz="3600" dirty="0" err="1">
                <a:solidFill>
                  <a:srgbClr val="097D74"/>
                </a:solidFill>
              </a:rPr>
              <a:t>partecipanti</a:t>
            </a:r>
            <a:r>
              <a:rPr lang="en-GB" sz="3600" dirty="0">
                <a:solidFill>
                  <a:srgbClr val="097D74"/>
                </a:solidFill>
              </a:rPr>
              <a:t> </a:t>
            </a:r>
            <a:r>
              <a:rPr lang="en-GB" sz="3600" dirty="0" err="1">
                <a:solidFill>
                  <a:srgbClr val="097D74"/>
                </a:solidFill>
              </a:rPr>
              <a:t>sapranno</a:t>
            </a:r>
            <a:r>
              <a:rPr lang="en-GB" sz="3600" dirty="0">
                <a:solidFill>
                  <a:srgbClr val="097D74"/>
                </a:solidFill>
              </a:rPr>
              <a:t> </a:t>
            </a:r>
            <a:r>
              <a:rPr lang="en-GB" sz="3600" dirty="0">
                <a:solidFill>
                  <a:schemeClr val="accent2">
                    <a:lumMod val="50000"/>
                  </a:schemeClr>
                </a:solidFill>
                <a:latin typeface="Calibri" panose="020F0502020204030204" pitchFamily="34" charset="0"/>
                <a:cs typeface="Calibri" panose="020F0502020204030204" pitchFamily="34" charset="0"/>
              </a:rPr>
              <a:t>:</a:t>
            </a:r>
          </a:p>
          <a:p>
            <a:endParaRPr lang="en-GB" sz="3600" dirty="0">
              <a:solidFill>
                <a:schemeClr val="accent2">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3600" dirty="0" err="1">
                <a:solidFill>
                  <a:schemeClr val="accent2">
                    <a:lumMod val="50000"/>
                  </a:schemeClr>
                </a:solidFill>
                <a:latin typeface="Calibri" panose="020F0502020204030204" pitchFamily="34" charset="0"/>
                <a:cs typeface="Calibri" panose="020F0502020204030204" pitchFamily="34" charset="0"/>
              </a:rPr>
              <a:t>Individuare</a:t>
            </a:r>
            <a:r>
              <a:rPr lang="en-GB" sz="3600" dirty="0">
                <a:solidFill>
                  <a:schemeClr val="accent2">
                    <a:lumMod val="50000"/>
                  </a:schemeClr>
                </a:solidFill>
                <a:latin typeface="Calibri" panose="020F0502020204030204" pitchFamily="34" charset="0"/>
                <a:cs typeface="Calibri" panose="020F0502020204030204" pitchFamily="34" charset="0"/>
              </a:rPr>
              <a:t> le </a:t>
            </a:r>
            <a:r>
              <a:rPr lang="en-GB" sz="3600" dirty="0" err="1">
                <a:solidFill>
                  <a:schemeClr val="accent2">
                    <a:lumMod val="50000"/>
                  </a:schemeClr>
                </a:solidFill>
                <a:latin typeface="Calibri" panose="020F0502020204030204" pitchFamily="34" charset="0"/>
                <a:cs typeface="Calibri" panose="020F0502020204030204" pitchFamily="34" charset="0"/>
              </a:rPr>
              <a:t>problematiche</a:t>
            </a:r>
            <a:r>
              <a:rPr lang="en-GB" sz="3600" dirty="0">
                <a:solidFill>
                  <a:schemeClr val="accent2">
                    <a:lumMod val="50000"/>
                  </a:schemeClr>
                </a:solidFill>
                <a:latin typeface="Calibri" panose="020F0502020204030204" pitchFamily="34" charset="0"/>
                <a:cs typeface="Calibri" panose="020F0502020204030204" pitchFamily="34" charset="0"/>
              </a:rPr>
              <a:t> legate al </a:t>
            </a:r>
            <a:r>
              <a:rPr lang="en-GB" sz="3600" dirty="0" err="1">
                <a:solidFill>
                  <a:schemeClr val="accent2">
                    <a:lumMod val="50000"/>
                  </a:schemeClr>
                </a:solidFill>
                <a:latin typeface="Calibri" panose="020F0502020204030204" pitchFamily="34" charset="0"/>
                <a:cs typeface="Calibri" panose="020F0502020204030204" pitchFamily="34" charset="0"/>
              </a:rPr>
              <a:t>denaro</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durante</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i</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periodi</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critici</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della</a:t>
            </a:r>
            <a:r>
              <a:rPr lang="en-GB" sz="3600" dirty="0">
                <a:solidFill>
                  <a:schemeClr val="accent2">
                    <a:lumMod val="50000"/>
                  </a:schemeClr>
                </a:solidFill>
                <a:latin typeface="Calibri" panose="020F0502020204030204" pitchFamily="34" charset="0"/>
                <a:cs typeface="Calibri" panose="020F0502020204030204" pitchFamily="34" charset="0"/>
              </a:rPr>
              <a:t> vita</a:t>
            </a:r>
          </a:p>
          <a:p>
            <a:pPr marL="457200" indent="-457200">
              <a:buFont typeface="Arial" panose="020B0604020202020204" pitchFamily="34" charset="0"/>
              <a:buChar char="•"/>
            </a:pPr>
            <a:r>
              <a:rPr lang="en-GB" sz="3600" dirty="0" err="1">
                <a:solidFill>
                  <a:schemeClr val="accent2">
                    <a:lumMod val="50000"/>
                  </a:schemeClr>
                </a:solidFill>
                <a:latin typeface="Calibri" panose="020F0502020204030204" pitchFamily="34" charset="0"/>
                <a:cs typeface="Calibri" panose="020F0502020204030204" pitchFamily="34" charset="0"/>
              </a:rPr>
              <a:t>Descrivere</a:t>
            </a:r>
            <a:r>
              <a:rPr lang="en-GB" sz="3600" dirty="0">
                <a:solidFill>
                  <a:schemeClr val="accent2">
                    <a:lumMod val="50000"/>
                  </a:schemeClr>
                </a:solidFill>
                <a:latin typeface="Calibri" panose="020F0502020204030204" pitchFamily="34" charset="0"/>
                <a:cs typeface="Calibri" panose="020F0502020204030204" pitchFamily="34" charset="0"/>
              </a:rPr>
              <a:t> in </a:t>
            </a:r>
            <a:r>
              <a:rPr lang="en-GB" sz="3600" dirty="0" err="1">
                <a:solidFill>
                  <a:schemeClr val="accent2">
                    <a:lumMod val="50000"/>
                  </a:schemeClr>
                </a:solidFill>
                <a:latin typeface="Calibri" panose="020F0502020204030204" pitchFamily="34" charset="0"/>
                <a:cs typeface="Calibri" panose="020F0502020204030204" pitchFamily="34" charset="0"/>
              </a:rPr>
              <a:t>che</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modo</a:t>
            </a:r>
            <a:r>
              <a:rPr lang="en-GB" sz="3600" dirty="0">
                <a:solidFill>
                  <a:schemeClr val="accent2">
                    <a:lumMod val="50000"/>
                  </a:schemeClr>
                </a:solidFill>
                <a:latin typeface="Calibri" panose="020F0502020204030204" pitchFamily="34" charset="0"/>
                <a:cs typeface="Calibri" panose="020F0502020204030204" pitchFamily="34" charset="0"/>
              </a:rPr>
              <a:t> le </a:t>
            </a:r>
            <a:r>
              <a:rPr lang="en-GB" sz="3600" dirty="0" err="1">
                <a:solidFill>
                  <a:schemeClr val="accent2">
                    <a:lumMod val="50000"/>
                  </a:schemeClr>
                </a:solidFill>
                <a:latin typeface="Calibri" panose="020F0502020204030204" pitchFamily="34" charset="0"/>
                <a:cs typeface="Calibri" panose="020F0502020204030204" pitchFamily="34" charset="0"/>
              </a:rPr>
              <a:t>società</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percepiscono</a:t>
            </a:r>
            <a:r>
              <a:rPr lang="en-GB" sz="3600" dirty="0">
                <a:solidFill>
                  <a:schemeClr val="accent2">
                    <a:lumMod val="50000"/>
                  </a:schemeClr>
                </a:solidFill>
                <a:latin typeface="Calibri" panose="020F0502020204030204" pitchFamily="34" charset="0"/>
                <a:cs typeface="Calibri" panose="020F0502020204030204" pitchFamily="34" charset="0"/>
              </a:rPr>
              <a:t> e </a:t>
            </a:r>
            <a:r>
              <a:rPr lang="en-GB" sz="3600" dirty="0" err="1">
                <a:solidFill>
                  <a:schemeClr val="accent2">
                    <a:lumMod val="50000"/>
                  </a:schemeClr>
                </a:solidFill>
                <a:latin typeface="Calibri" panose="020F0502020204030204" pitchFamily="34" charset="0"/>
                <a:cs typeface="Calibri" panose="020F0502020204030204" pitchFamily="34" charset="0"/>
              </a:rPr>
              <a:t>spendono</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il</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denaro</a:t>
            </a:r>
            <a:endParaRPr lang="en-GB" sz="3600" dirty="0">
              <a:solidFill>
                <a:schemeClr val="accent2">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3600" dirty="0" err="1">
                <a:solidFill>
                  <a:schemeClr val="accent2">
                    <a:lumMod val="50000"/>
                  </a:schemeClr>
                </a:solidFill>
                <a:latin typeface="Calibri" panose="020F0502020204030204" pitchFamily="34" charset="0"/>
                <a:cs typeface="Calibri" panose="020F0502020204030204" pitchFamily="34" charset="0"/>
              </a:rPr>
              <a:t>Dibattere</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di</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consumismo</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critico</a:t>
            </a:r>
            <a:r>
              <a:rPr lang="en-GB" sz="3600" dirty="0">
                <a:solidFill>
                  <a:schemeClr val="accent2">
                    <a:lumMod val="50000"/>
                  </a:schemeClr>
                </a:solidFill>
                <a:latin typeface="Calibri" panose="020F0502020204030204" pitchFamily="34" charset="0"/>
                <a:cs typeface="Calibri" panose="020F0502020204030204" pitchFamily="34" charset="0"/>
              </a:rPr>
              <a:t> e </a:t>
            </a:r>
            <a:r>
              <a:rPr lang="en-GB" sz="3600" dirty="0" err="1">
                <a:solidFill>
                  <a:schemeClr val="accent2">
                    <a:lumMod val="50000"/>
                  </a:schemeClr>
                </a:solidFill>
                <a:latin typeface="Calibri" panose="020F0502020204030204" pitchFamily="34" charset="0"/>
                <a:cs typeface="Calibri" panose="020F0502020204030204" pitchFamily="34" charset="0"/>
              </a:rPr>
              <a:t>di</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economia</a:t>
            </a:r>
            <a:r>
              <a:rPr lang="en-GB" sz="3600" dirty="0">
                <a:solidFill>
                  <a:schemeClr val="accent2">
                    <a:lumMod val="50000"/>
                  </a:schemeClr>
                </a:solidFill>
                <a:latin typeface="Calibri" panose="020F0502020204030204" pitchFamily="34" charset="0"/>
                <a:cs typeface="Calibri" panose="020F0502020204030204" pitchFamily="34" charset="0"/>
              </a:rPr>
              <a:t> </a:t>
            </a:r>
            <a:r>
              <a:rPr lang="en-GB" sz="3600" dirty="0" err="1">
                <a:solidFill>
                  <a:schemeClr val="accent2">
                    <a:lumMod val="50000"/>
                  </a:schemeClr>
                </a:solidFill>
                <a:latin typeface="Calibri" panose="020F0502020204030204" pitchFamily="34" charset="0"/>
                <a:cs typeface="Calibri" panose="020F0502020204030204" pitchFamily="34" charset="0"/>
              </a:rPr>
              <a:t>circolare</a:t>
            </a:r>
            <a:endParaRPr lang="en-GB" sz="3600" dirty="0">
              <a:solidFill>
                <a:schemeClr val="accent2">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GB" sz="3200" b="1" dirty="0">
              <a:solidFill>
                <a:schemeClr val="accent2">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p>
            <a:pPr lvl="0"/>
            <a:r>
              <a:rPr lang="en-US" sz="3200" dirty="0">
                <a:solidFill>
                  <a:srgbClr val="097D74"/>
                </a:solidFill>
                <a:latin typeface="Calibri" panose="020F0502020204030204" pitchFamily="34" charset="0"/>
                <a:cs typeface="Calibri" panose="020F0502020204030204" pitchFamily="34" charset="0"/>
              </a:rPr>
              <a:t>Grazie per la </a:t>
            </a:r>
            <a:r>
              <a:rPr lang="en-US" sz="3200" dirty="0" err="1">
                <a:solidFill>
                  <a:srgbClr val="097D74"/>
                </a:solidFill>
                <a:latin typeface="Calibri" panose="020F0502020204030204" pitchFamily="34" charset="0"/>
                <a:cs typeface="Calibri" panose="020F0502020204030204" pitchFamily="34" charset="0"/>
              </a:rPr>
              <a:t>partecipazione</a:t>
            </a:r>
            <a:r>
              <a:rPr lang="en-US" sz="3200" dirty="0">
                <a:solidFill>
                  <a:srgbClr val="097D74"/>
                </a:solidFill>
                <a:latin typeface="Calibri" panose="020F0502020204030204" pitchFamily="34" charset="0"/>
                <a:cs typeface="Calibri" panose="020F0502020204030204" pitchFamily="34" charset="0"/>
              </a:rPr>
              <a:t>, </a:t>
            </a:r>
            <a:r>
              <a:rPr lang="en-US" sz="3200" dirty="0" err="1">
                <a:solidFill>
                  <a:srgbClr val="097D74"/>
                </a:solidFill>
                <a:latin typeface="Calibri" panose="020F0502020204030204" pitchFamily="34" charset="0"/>
                <a:cs typeface="Calibri" panose="020F0502020204030204" pitchFamily="34" charset="0"/>
              </a:rPr>
              <a:t>speriamo</a:t>
            </a:r>
            <a:r>
              <a:rPr lang="en-US" sz="3200" dirty="0">
                <a:solidFill>
                  <a:srgbClr val="097D74"/>
                </a:solidFill>
                <a:latin typeface="Calibri" panose="020F0502020204030204" pitchFamily="34" charset="0"/>
                <a:cs typeface="Calibri" panose="020F0502020204030204" pitchFamily="34" charset="0"/>
              </a:rPr>
              <a:t> </a:t>
            </a:r>
            <a:r>
              <a:rPr lang="en-US" sz="3200" dirty="0" err="1">
                <a:solidFill>
                  <a:srgbClr val="097D74"/>
                </a:solidFill>
                <a:latin typeface="Calibri" panose="020F0502020204030204" pitchFamily="34" charset="0"/>
                <a:cs typeface="Calibri" panose="020F0502020204030204" pitchFamily="34" charset="0"/>
              </a:rPr>
              <a:t>ti</a:t>
            </a:r>
            <a:r>
              <a:rPr lang="en-US" sz="3200" dirty="0">
                <a:solidFill>
                  <a:srgbClr val="097D74"/>
                </a:solidFill>
                <a:latin typeface="Calibri" panose="020F0502020204030204" pitchFamily="34" charset="0"/>
                <a:cs typeface="Calibri" panose="020F0502020204030204" pitchFamily="34" charset="0"/>
              </a:rPr>
              <a:t> </a:t>
            </a:r>
            <a:r>
              <a:rPr lang="en-US" sz="3200" dirty="0" err="1">
                <a:solidFill>
                  <a:srgbClr val="097D74"/>
                </a:solidFill>
                <a:latin typeface="Calibri" panose="020F0502020204030204" pitchFamily="34" charset="0"/>
                <a:cs typeface="Calibri" panose="020F0502020204030204" pitchFamily="34" charset="0"/>
              </a:rPr>
              <a:t>risulti</a:t>
            </a:r>
            <a:r>
              <a:rPr lang="en-US" sz="3200" dirty="0">
                <a:solidFill>
                  <a:srgbClr val="097D74"/>
                </a:solidFill>
                <a:latin typeface="Calibri" panose="020F0502020204030204" pitchFamily="34" charset="0"/>
                <a:cs typeface="Calibri" panose="020F0502020204030204" pitchFamily="34" charset="0"/>
              </a:rPr>
              <a:t> utile</a:t>
            </a:r>
            <a:r>
              <a:rPr lang="en-US" sz="3200" dirty="0">
                <a:latin typeface="Calibri" panose="020F0502020204030204" pitchFamily="34" charset="0"/>
                <a:cs typeface="Calibri" panose="020F0502020204030204" pitchFamily="34" charset="0"/>
              </a:rPr>
              <a:t>.</a:t>
            </a:r>
            <a:endParaRPr sz="32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ctrTitle"/>
          </p:nvPr>
        </p:nvSpPr>
        <p:spPr>
          <a:xfrm>
            <a:off x="265174" y="479985"/>
            <a:ext cx="11317834" cy="857782"/>
          </a:xfrm>
          <a:prstGeom prst="rect">
            <a:avLst/>
          </a:prstGeom>
          <a:noFill/>
          <a:ln>
            <a:noFill/>
          </a:ln>
        </p:spPr>
        <p:txBody>
          <a:bodyPr spcFirstLastPara="1" wrap="square" lIns="72000" tIns="45700" rIns="72000" bIns="45700" anchor="b" anchorCtr="0">
            <a:normAutofit fontScale="90000"/>
          </a:bodyPr>
          <a:lstStyle/>
          <a:p>
            <a:pPr marL="0" lvl="0" indent="0" algn="l" rtl="0">
              <a:lnSpc>
                <a:spcPct val="90000"/>
              </a:lnSpc>
              <a:spcBef>
                <a:spcPts val="0"/>
              </a:spcBef>
              <a:spcAft>
                <a:spcPts val="0"/>
              </a:spcAft>
              <a:buClr>
                <a:schemeClr val="accent2"/>
              </a:buClr>
              <a:buSzPct val="99040"/>
              <a:buFont typeface="Calibri"/>
              <a:buNone/>
            </a:pPr>
            <a:r>
              <a:rPr lang="en-US" dirty="0"/>
              <a:t>    </a:t>
            </a:r>
            <a:r>
              <a:rPr lang="en-US" sz="3600" dirty="0"/>
              <a:t>Modulo 4  </a:t>
            </a:r>
            <a:r>
              <a:rPr lang="en-US" sz="3600" dirty="0" err="1"/>
              <a:t>Mappa</a:t>
            </a:r>
            <a:r>
              <a:rPr lang="en-US" sz="3600" dirty="0"/>
              <a:t> </a:t>
            </a:r>
            <a:r>
              <a:rPr lang="en-US" sz="3600" dirty="0" err="1"/>
              <a:t>concettuale</a:t>
            </a:r>
            <a:r>
              <a:rPr lang="en-US" sz="3600" dirty="0"/>
              <a:t> </a:t>
            </a:r>
            <a:r>
              <a:rPr lang="en-US" sz="3600" dirty="0" err="1"/>
              <a:t>della</a:t>
            </a:r>
            <a:r>
              <a:rPr lang="en-US" sz="3600" dirty="0"/>
              <a:t> </a:t>
            </a:r>
            <a:r>
              <a:rPr lang="en-US" sz="3600" dirty="0" err="1"/>
              <a:t>sessione</a:t>
            </a:r>
            <a:endParaRPr sz="3600" dirty="0"/>
          </a:p>
        </p:txBody>
      </p:sp>
      <p:sp>
        <p:nvSpPr>
          <p:cNvPr id="65" name="Google Shape;65;p2"/>
          <p:cNvSpPr txBox="1">
            <a:spLocks noGrp="1"/>
          </p:cNvSpPr>
          <p:nvPr>
            <p:ph type="subTitle" idx="1"/>
          </p:nvPr>
        </p:nvSpPr>
        <p:spPr>
          <a:xfrm>
            <a:off x="980524" y="1547139"/>
            <a:ext cx="2480805"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94"/>
              </a:spcBef>
              <a:spcAft>
                <a:spcPts val="0"/>
              </a:spcAft>
              <a:buClr>
                <a:schemeClr val="dk1"/>
              </a:buClr>
              <a:buSzPts val="1641"/>
              <a:buNone/>
            </a:pPr>
            <a:r>
              <a:rPr lang="en-US" sz="2000" dirty="0" err="1">
                <a:solidFill>
                  <a:schemeClr val="bg1"/>
                </a:solidFill>
                <a:latin typeface="Calibri" panose="020F0502020204030204" pitchFamily="34" charset="0"/>
                <a:cs typeface="Calibri" panose="020F0502020204030204" pitchFamily="34" charset="0"/>
                <a:sym typeface="Calibri"/>
              </a:rPr>
              <a:t>Obiettivi</a:t>
            </a:r>
            <a:r>
              <a:rPr lang="en-US" sz="2000" dirty="0">
                <a:solidFill>
                  <a:schemeClr val="bg1"/>
                </a:solidFill>
                <a:latin typeface="Calibri" panose="020F0502020204030204" pitchFamily="34" charset="0"/>
                <a:cs typeface="Calibri" panose="020F0502020204030204" pitchFamily="34" charset="0"/>
                <a:sym typeface="Calibri"/>
              </a:rPr>
              <a:t> </a:t>
            </a:r>
            <a:r>
              <a:rPr lang="en-US" sz="2000" dirty="0" err="1">
                <a:solidFill>
                  <a:schemeClr val="bg1"/>
                </a:solidFill>
                <a:latin typeface="Calibri" panose="020F0502020204030204" pitchFamily="34" charset="0"/>
                <a:cs typeface="Calibri" panose="020F0502020204030204" pitchFamily="34" charset="0"/>
                <a:sym typeface="Calibri"/>
              </a:rPr>
              <a:t>didattici</a:t>
            </a:r>
            <a:endParaRPr sz="2000" dirty="0">
              <a:solidFill>
                <a:schemeClr val="bg1"/>
              </a:solidFill>
              <a:latin typeface="Calibri" panose="020F0502020204030204" pitchFamily="34" charset="0"/>
              <a:cs typeface="Calibri" panose="020F0502020204030204" pitchFamily="34" charset="0"/>
            </a:endParaRPr>
          </a:p>
        </p:txBody>
      </p:sp>
      <p:sp>
        <p:nvSpPr>
          <p:cNvPr id="66" name="Google Shape;66;p2"/>
          <p:cNvSpPr txBox="1"/>
          <p:nvPr/>
        </p:nvSpPr>
        <p:spPr>
          <a:xfrm>
            <a:off x="5217626" y="1580698"/>
            <a:ext cx="2347811"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err="1">
                <a:solidFill>
                  <a:schemeClr val="bg1"/>
                </a:solidFill>
                <a:latin typeface="Calibri" panose="020F0502020204030204" pitchFamily="34" charset="0"/>
                <a:cs typeface="Calibri" panose="020F0502020204030204" pitchFamily="34" charset="0"/>
              </a:rPr>
              <a:t>Attività</a:t>
            </a:r>
            <a:r>
              <a:rPr lang="en-GB" sz="2000" dirty="0">
                <a:solidFill>
                  <a:schemeClr val="bg1"/>
                </a:solidFill>
                <a:latin typeface="Calibri" panose="020F0502020204030204" pitchFamily="34" charset="0"/>
                <a:cs typeface="Calibri" panose="020F0502020204030204" pitchFamily="34" charset="0"/>
              </a:rPr>
              <a:t> </a:t>
            </a:r>
            <a:r>
              <a:rPr lang="en-GB" sz="2000" dirty="0" err="1">
                <a:solidFill>
                  <a:schemeClr val="bg1"/>
                </a:solidFill>
                <a:latin typeface="Calibri" panose="020F0502020204030204" pitchFamily="34" charset="0"/>
                <a:cs typeface="Calibri" panose="020F0502020204030204" pitchFamily="34" charset="0"/>
              </a:rPr>
              <a:t>di</a:t>
            </a:r>
            <a:r>
              <a:rPr lang="en-GB" sz="2000" dirty="0">
                <a:solidFill>
                  <a:schemeClr val="bg1"/>
                </a:solidFill>
                <a:latin typeface="Calibri" panose="020F0502020204030204" pitchFamily="34" charset="0"/>
                <a:cs typeface="Calibri" panose="020F0502020204030204" pitchFamily="34" charset="0"/>
              </a:rPr>
              <a:t> </a:t>
            </a:r>
            <a:r>
              <a:rPr lang="en-GB" sz="2000" dirty="0" err="1">
                <a:solidFill>
                  <a:schemeClr val="bg1"/>
                </a:solidFill>
                <a:latin typeface="Calibri" panose="020F0502020204030204" pitchFamily="34" charset="0"/>
                <a:cs typeface="Calibri" panose="020F0502020204030204" pitchFamily="34" charset="0"/>
              </a:rPr>
              <a:t>riscaldamento</a:t>
            </a:r>
            <a:endParaRPr dirty="0">
              <a:latin typeface="Calibri" panose="020F0502020204030204" pitchFamily="34" charset="0"/>
              <a:cs typeface="Calibri" panose="020F0502020204030204" pitchFamily="34" charset="0"/>
            </a:endParaRPr>
          </a:p>
        </p:txBody>
      </p:sp>
      <p:sp>
        <p:nvSpPr>
          <p:cNvPr id="67" name="Google Shape;67;p2"/>
          <p:cNvSpPr/>
          <p:nvPr/>
        </p:nvSpPr>
        <p:spPr>
          <a:xfrm>
            <a:off x="3721552" y="1703860"/>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8" name="Google Shape;68;p2"/>
          <p:cNvSpPr/>
          <p:nvPr/>
        </p:nvSpPr>
        <p:spPr>
          <a:xfrm rot="16200000">
            <a:off x="8458582" y="1421334"/>
            <a:ext cx="780243" cy="1371353"/>
          </a:xfrm>
          <a:prstGeom prst="down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9" name="Google Shape;69;p2"/>
          <p:cNvSpPr txBox="1"/>
          <p:nvPr/>
        </p:nvSpPr>
        <p:spPr>
          <a:xfrm>
            <a:off x="9890205" y="1476595"/>
            <a:ext cx="2347811" cy="1382616"/>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0"/>
              </a:spcBef>
              <a:spcAft>
                <a:spcPts val="0"/>
              </a:spcAft>
              <a:buClr>
                <a:schemeClr val="dk1"/>
              </a:buClr>
              <a:buSzPts val="1641"/>
              <a:buFont typeface="Arial"/>
              <a:buNone/>
            </a:pPr>
            <a:r>
              <a:rPr lang="en-GB" sz="2000" dirty="0" err="1">
                <a:solidFill>
                  <a:schemeClr val="bg1"/>
                </a:solidFill>
                <a:latin typeface="Calibri" panose="020F0502020204030204" pitchFamily="34" charset="0"/>
                <a:cs typeface="Calibri" panose="020F0502020204030204" pitchFamily="34" charset="0"/>
              </a:rPr>
              <a:t>Difficoltà</a:t>
            </a:r>
            <a:r>
              <a:rPr lang="en-GB" sz="2000" dirty="0">
                <a:solidFill>
                  <a:schemeClr val="bg1"/>
                </a:solidFill>
                <a:latin typeface="Calibri" panose="020F0502020204030204" pitchFamily="34" charset="0"/>
                <a:cs typeface="Calibri" panose="020F0502020204030204" pitchFamily="34" charset="0"/>
              </a:rPr>
              <a:t> </a:t>
            </a:r>
            <a:r>
              <a:rPr lang="en-GB" sz="2000" dirty="0" err="1">
                <a:solidFill>
                  <a:schemeClr val="bg1"/>
                </a:solidFill>
                <a:latin typeface="Calibri" panose="020F0502020204030204" pitchFamily="34" charset="0"/>
                <a:cs typeface="Calibri" panose="020F0502020204030204" pitchFamily="34" charset="0"/>
              </a:rPr>
              <a:t>economiche</a:t>
            </a:r>
            <a:r>
              <a:rPr lang="en-GB" sz="2000" dirty="0">
                <a:solidFill>
                  <a:schemeClr val="bg1"/>
                </a:solidFill>
                <a:latin typeface="Calibri" panose="020F0502020204030204" pitchFamily="34" charset="0"/>
                <a:cs typeface="Calibri" panose="020F0502020204030204" pitchFamily="34" charset="0"/>
              </a:rPr>
              <a:t> e </a:t>
            </a:r>
            <a:r>
              <a:rPr lang="en-GB" sz="2000" dirty="0" err="1">
                <a:solidFill>
                  <a:schemeClr val="bg1"/>
                </a:solidFill>
                <a:latin typeface="Calibri" panose="020F0502020204030204" pitchFamily="34" charset="0"/>
                <a:cs typeface="Calibri" panose="020F0502020204030204" pitchFamily="34" charset="0"/>
              </a:rPr>
              <a:t>periodi</a:t>
            </a:r>
            <a:r>
              <a:rPr lang="en-GB" sz="2000" dirty="0">
                <a:solidFill>
                  <a:schemeClr val="bg1"/>
                </a:solidFill>
                <a:latin typeface="Calibri" panose="020F0502020204030204" pitchFamily="34" charset="0"/>
                <a:cs typeface="Calibri" panose="020F0502020204030204" pitchFamily="34" charset="0"/>
              </a:rPr>
              <a:t> </a:t>
            </a:r>
            <a:r>
              <a:rPr lang="en-GB" sz="2000" dirty="0" err="1">
                <a:solidFill>
                  <a:schemeClr val="bg1"/>
                </a:solidFill>
                <a:latin typeface="Calibri" panose="020F0502020204030204" pitchFamily="34" charset="0"/>
                <a:cs typeface="Calibri" panose="020F0502020204030204" pitchFamily="34" charset="0"/>
              </a:rPr>
              <a:t>critici</a:t>
            </a:r>
            <a:r>
              <a:rPr lang="en-GB" sz="2000" dirty="0">
                <a:solidFill>
                  <a:schemeClr val="bg1"/>
                </a:solidFill>
                <a:latin typeface="Calibri" panose="020F0502020204030204" pitchFamily="34" charset="0"/>
                <a:cs typeface="Calibri" panose="020F0502020204030204" pitchFamily="34" charset="0"/>
              </a:rPr>
              <a:t> </a:t>
            </a:r>
            <a:r>
              <a:rPr lang="en-GB" sz="2000" dirty="0" err="1">
                <a:solidFill>
                  <a:schemeClr val="bg1"/>
                </a:solidFill>
                <a:latin typeface="Calibri" panose="020F0502020204030204" pitchFamily="34" charset="0"/>
                <a:cs typeface="Calibri" panose="020F0502020204030204" pitchFamily="34" charset="0"/>
              </a:rPr>
              <a:t>della</a:t>
            </a:r>
            <a:r>
              <a:rPr lang="en-GB" sz="2000" dirty="0">
                <a:solidFill>
                  <a:schemeClr val="bg1"/>
                </a:solidFill>
                <a:latin typeface="Calibri" panose="020F0502020204030204" pitchFamily="34" charset="0"/>
                <a:cs typeface="Calibri" panose="020F0502020204030204" pitchFamily="34" charset="0"/>
              </a:rPr>
              <a:t> vita</a:t>
            </a:r>
          </a:p>
          <a:p>
            <a:pPr marL="0" marR="0" lvl="0" indent="0" algn="ctr" rtl="0">
              <a:lnSpc>
                <a:spcPct val="90000"/>
              </a:lnSpc>
              <a:spcBef>
                <a:spcPts val="0"/>
              </a:spcBef>
              <a:spcAft>
                <a:spcPts val="0"/>
              </a:spcAft>
              <a:buClr>
                <a:schemeClr val="dk1"/>
              </a:buClr>
              <a:buSzPts val="1641"/>
              <a:buFont typeface="Arial"/>
              <a:buNone/>
            </a:pPr>
            <a:endParaRPr sz="2000" dirty="0">
              <a:solidFill>
                <a:schemeClr val="bg1"/>
              </a:solidFill>
            </a:endParaRPr>
          </a:p>
        </p:txBody>
      </p:sp>
      <p:sp>
        <p:nvSpPr>
          <p:cNvPr id="71" name="Google Shape;71;p2"/>
          <p:cNvSpPr txBox="1"/>
          <p:nvPr/>
        </p:nvSpPr>
        <p:spPr>
          <a:xfrm>
            <a:off x="9823707" y="3556028"/>
            <a:ext cx="2480805" cy="1328632"/>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1000"/>
              </a:spcBef>
              <a:spcAft>
                <a:spcPts val="0"/>
              </a:spcAft>
              <a:buClr>
                <a:schemeClr val="dk1"/>
              </a:buClr>
              <a:buSzPct val="100000"/>
              <a:buFont typeface="Arial"/>
              <a:buNone/>
            </a:pPr>
            <a:r>
              <a:rPr lang="en-US" sz="2000" dirty="0" err="1">
                <a:solidFill>
                  <a:schemeClr val="bg1"/>
                </a:solidFill>
                <a:latin typeface="Calibri"/>
                <a:ea typeface="Calibri"/>
                <a:cs typeface="Calibri"/>
                <a:sym typeface="Calibri"/>
              </a:rPr>
              <a:t>Bisogni</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vs</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Desideri</a:t>
            </a:r>
            <a:r>
              <a:rPr lang="en-US" sz="2000" dirty="0">
                <a:solidFill>
                  <a:schemeClr val="bg1"/>
                </a:solidFill>
                <a:latin typeface="Calibri"/>
                <a:ea typeface="Calibri"/>
                <a:cs typeface="Calibri"/>
                <a:sym typeface="Calibri"/>
              </a:rPr>
              <a:t> e Budget</a:t>
            </a:r>
            <a:endParaRPr sz="2000" dirty="0">
              <a:solidFill>
                <a:schemeClr val="bg1"/>
              </a:solidFill>
            </a:endParaRPr>
          </a:p>
        </p:txBody>
      </p:sp>
      <p:sp>
        <p:nvSpPr>
          <p:cNvPr id="72" name="Google Shape;72;p2"/>
          <p:cNvSpPr/>
          <p:nvPr/>
        </p:nvSpPr>
        <p:spPr>
          <a:xfrm>
            <a:off x="981472" y="3186153"/>
            <a:ext cx="2676519" cy="1595945"/>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Come le </a:t>
            </a:r>
            <a:r>
              <a:rPr lang="en-US" sz="2000" dirty="0" err="1">
                <a:solidFill>
                  <a:schemeClr val="bg1"/>
                </a:solidFill>
                <a:latin typeface="Calibri"/>
                <a:ea typeface="Calibri"/>
                <a:cs typeface="Calibri"/>
                <a:sym typeface="Calibri"/>
              </a:rPr>
              <a:t>società</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percepiscono</a:t>
            </a:r>
            <a:r>
              <a:rPr lang="en-US" sz="2000" dirty="0">
                <a:solidFill>
                  <a:schemeClr val="bg1"/>
                </a:solidFill>
                <a:latin typeface="Calibri"/>
                <a:ea typeface="Calibri"/>
                <a:cs typeface="Calibri"/>
                <a:sym typeface="Calibri"/>
              </a:rPr>
              <a:t> e </a:t>
            </a:r>
            <a:r>
              <a:rPr lang="en-US" sz="2000" dirty="0" err="1">
                <a:solidFill>
                  <a:schemeClr val="bg1"/>
                </a:solidFill>
                <a:latin typeface="Calibri"/>
                <a:ea typeface="Calibri"/>
                <a:cs typeface="Calibri"/>
                <a:sym typeface="Calibri"/>
              </a:rPr>
              <a:t>spendono</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soldi</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economia</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circolare</a:t>
            </a:r>
            <a:r>
              <a:rPr lang="en-US" sz="2000" dirty="0">
                <a:solidFill>
                  <a:schemeClr val="bg1"/>
                </a:solidFill>
                <a:latin typeface="Calibri"/>
                <a:ea typeface="Calibri"/>
                <a:cs typeface="Calibri"/>
                <a:sym typeface="Calibri"/>
              </a:rPr>
              <a:t> e </a:t>
            </a:r>
            <a:r>
              <a:rPr lang="en-US" sz="2000" dirty="0" err="1">
                <a:solidFill>
                  <a:schemeClr val="bg1"/>
                </a:solidFill>
                <a:latin typeface="Calibri"/>
                <a:ea typeface="Calibri"/>
                <a:cs typeface="Calibri"/>
                <a:sym typeface="Calibri"/>
              </a:rPr>
              <a:t>consumismo</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critico</a:t>
            </a:r>
            <a:endParaRPr sz="2000" dirty="0">
              <a:solidFill>
                <a:schemeClr val="bg1"/>
              </a:solidFill>
            </a:endParaRPr>
          </a:p>
        </p:txBody>
      </p:sp>
      <p:sp>
        <p:nvSpPr>
          <p:cNvPr id="75" name="Google Shape;75;p2"/>
          <p:cNvSpPr/>
          <p:nvPr/>
        </p:nvSpPr>
        <p:spPr>
          <a:xfrm rot="10800000">
            <a:off x="8281494" y="3594005"/>
            <a:ext cx="1213129" cy="780243"/>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76" name="Google Shape;76;p2"/>
          <p:cNvSpPr/>
          <p:nvPr/>
        </p:nvSpPr>
        <p:spPr>
          <a:xfrm rot="10800000">
            <a:off x="3866960" y="3691844"/>
            <a:ext cx="907915" cy="641926"/>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pic>
        <p:nvPicPr>
          <p:cNvPr id="79" name="Google Shape;79;p2" descr="Text, whiteboard&#10;&#10;Description automatically generated"/>
          <p:cNvPicPr preferRelativeResize="0"/>
          <p:nvPr/>
        </p:nvPicPr>
        <p:blipFill rotWithShape="1">
          <a:blip r:embed="rId3">
            <a:alphaModFix/>
          </a:blip>
          <a:srcRect/>
          <a:stretch/>
        </p:blipFill>
        <p:spPr>
          <a:xfrm>
            <a:off x="5217626" y="3327395"/>
            <a:ext cx="2129658" cy="14556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23FC7-C715-B8AC-A9B0-E75E873F2FF3}"/>
              </a:ext>
            </a:extLst>
          </p:cNvPr>
          <p:cNvSpPr>
            <a:spLocks noGrp="1"/>
          </p:cNvSpPr>
          <p:nvPr>
            <p:ph type="title"/>
          </p:nvPr>
        </p:nvSpPr>
        <p:spPr>
          <a:xfrm>
            <a:off x="502500" y="1010653"/>
            <a:ext cx="12330000" cy="3201401"/>
          </a:xfrm>
        </p:spPr>
        <p:txBody>
          <a:bodyPr>
            <a:normAutofit fontScale="90000"/>
          </a:bodyPr>
          <a:lstStyle/>
          <a:p>
            <a:r>
              <a:rPr lang="en-US" sz="3600" dirty="0" err="1"/>
              <a:t>Attività</a:t>
            </a:r>
            <a:r>
              <a:rPr lang="en-US" sz="3600" dirty="0"/>
              <a:t> </a:t>
            </a:r>
            <a:r>
              <a:rPr lang="en-US" sz="3600" dirty="0" err="1"/>
              <a:t>di</a:t>
            </a:r>
            <a:r>
              <a:rPr lang="en-US" sz="3600" dirty="0"/>
              <a:t> </a:t>
            </a:r>
            <a:r>
              <a:rPr lang="en-US" sz="3600" dirty="0" err="1"/>
              <a:t>riscaldamento</a:t>
            </a:r>
            <a:r>
              <a:rPr lang="en-US" sz="3600" dirty="0"/>
              <a:t> M4.1a  </a:t>
            </a:r>
            <a:br>
              <a:rPr lang="en-US" sz="3600" dirty="0"/>
            </a:br>
            <a:r>
              <a:rPr lang="en-US" sz="3600" dirty="0" err="1"/>
              <a:t>Difficoltà</a:t>
            </a:r>
            <a:r>
              <a:rPr lang="en-US" sz="3600" dirty="0"/>
              <a:t> </a:t>
            </a:r>
            <a:r>
              <a:rPr lang="en-US" sz="3600" dirty="0" err="1"/>
              <a:t>Economiche</a:t>
            </a:r>
            <a:br>
              <a:rPr lang="en-US" sz="3200" dirty="0"/>
            </a:br>
            <a:br>
              <a:rPr lang="en-US" sz="3200" dirty="0"/>
            </a:br>
            <a:r>
              <a:rPr lang="en-US" sz="3200" dirty="0">
                <a:solidFill>
                  <a:schemeClr val="tx1"/>
                </a:solidFill>
              </a:rPr>
              <a:t>1. </a:t>
            </a:r>
            <a:r>
              <a:rPr lang="en-US" sz="3200" b="0" dirty="0" err="1">
                <a:solidFill>
                  <a:schemeClr val="tx1"/>
                </a:solidFill>
              </a:rPr>
              <a:t>Presentati</a:t>
            </a:r>
            <a:r>
              <a:rPr lang="en-US" sz="3200" b="0" dirty="0">
                <a:solidFill>
                  <a:schemeClr val="tx1"/>
                </a:solidFill>
              </a:rPr>
              <a:t> al partner e </a:t>
            </a:r>
            <a:r>
              <a:rPr lang="en-US" sz="3200" b="0" dirty="0" err="1">
                <a:solidFill>
                  <a:schemeClr val="tx1"/>
                </a:solidFill>
              </a:rPr>
              <a:t>condividi</a:t>
            </a:r>
            <a:r>
              <a:rPr lang="en-US" sz="3200" b="0" dirty="0">
                <a:solidFill>
                  <a:schemeClr val="tx1"/>
                </a:solidFill>
              </a:rPr>
              <a:t> </a:t>
            </a:r>
            <a:r>
              <a:rPr lang="en-US" sz="3200" b="0" dirty="0" err="1">
                <a:solidFill>
                  <a:schemeClr val="tx1"/>
                </a:solidFill>
              </a:rPr>
              <a:t>idee</a:t>
            </a:r>
            <a:r>
              <a:rPr lang="en-US" sz="3200" b="0" dirty="0">
                <a:solidFill>
                  <a:schemeClr val="tx1"/>
                </a:solidFill>
              </a:rPr>
              <a:t> </a:t>
            </a:r>
            <a:r>
              <a:rPr lang="en-US" sz="3200" b="0" dirty="0" err="1">
                <a:solidFill>
                  <a:schemeClr val="tx1"/>
                </a:solidFill>
              </a:rPr>
              <a:t>riguardanti</a:t>
            </a:r>
            <a:r>
              <a:rPr lang="en-US" sz="3200" b="0" dirty="0">
                <a:solidFill>
                  <a:schemeClr val="tx1"/>
                </a:solidFill>
              </a:rPr>
              <a:t> lo stress </a:t>
            </a:r>
            <a:r>
              <a:rPr lang="en-US" sz="3200" b="0" dirty="0" err="1">
                <a:solidFill>
                  <a:schemeClr val="tx1"/>
                </a:solidFill>
              </a:rPr>
              <a:t>ed</a:t>
            </a:r>
            <a:r>
              <a:rPr lang="en-US" sz="3200" b="0" dirty="0">
                <a:solidFill>
                  <a:schemeClr val="tx1"/>
                </a:solidFill>
              </a:rPr>
              <a:t> </a:t>
            </a:r>
            <a:r>
              <a:rPr lang="en-US" sz="3200" b="0" dirty="0" err="1">
                <a:solidFill>
                  <a:schemeClr val="tx1"/>
                </a:solidFill>
              </a:rPr>
              <a:t>il</a:t>
            </a:r>
            <a:r>
              <a:rPr lang="en-US" sz="3200" b="0" dirty="0">
                <a:solidFill>
                  <a:schemeClr val="tx1"/>
                </a:solidFill>
              </a:rPr>
              <a:t> </a:t>
            </a:r>
            <a:r>
              <a:rPr lang="en-US" sz="3200" b="0" dirty="0" err="1">
                <a:solidFill>
                  <a:schemeClr val="tx1"/>
                </a:solidFill>
              </a:rPr>
              <a:t>denaro</a:t>
            </a:r>
            <a:br>
              <a:rPr lang="en-US" sz="3200" dirty="0">
                <a:solidFill>
                  <a:schemeClr val="tx1"/>
                </a:solidFill>
              </a:rPr>
            </a:br>
            <a:br>
              <a:rPr lang="en-US" sz="3200" dirty="0">
                <a:solidFill>
                  <a:schemeClr val="tx1"/>
                </a:solidFill>
              </a:rPr>
            </a:br>
            <a:r>
              <a:rPr lang="en-US" sz="3200" dirty="0">
                <a:solidFill>
                  <a:schemeClr val="tx1"/>
                </a:solidFill>
              </a:rPr>
              <a:t>2. </a:t>
            </a:r>
            <a:r>
              <a:rPr lang="en-US" sz="3200" b="0" dirty="0" err="1">
                <a:solidFill>
                  <a:schemeClr val="tx1"/>
                </a:solidFill>
              </a:rPr>
              <a:t>Annota</a:t>
            </a:r>
            <a:r>
              <a:rPr lang="en-US" sz="3200" b="0" dirty="0">
                <a:solidFill>
                  <a:schemeClr val="tx1"/>
                </a:solidFill>
              </a:rPr>
              <a:t> </a:t>
            </a:r>
            <a:r>
              <a:rPr lang="en-US" sz="3200" b="0" dirty="0" err="1">
                <a:solidFill>
                  <a:schemeClr val="tx1"/>
                </a:solidFill>
              </a:rPr>
              <a:t>delle</a:t>
            </a:r>
            <a:r>
              <a:rPr lang="en-US" sz="3200" b="0" dirty="0">
                <a:solidFill>
                  <a:schemeClr val="tx1"/>
                </a:solidFill>
              </a:rPr>
              <a:t> </a:t>
            </a:r>
            <a:r>
              <a:rPr lang="en-US" sz="3200" b="0" dirty="0" err="1">
                <a:solidFill>
                  <a:schemeClr val="tx1"/>
                </a:solidFill>
              </a:rPr>
              <a:t>situazioni</a:t>
            </a:r>
            <a:r>
              <a:rPr lang="en-US" sz="3200" b="0" dirty="0">
                <a:solidFill>
                  <a:schemeClr val="tx1"/>
                </a:solidFill>
              </a:rPr>
              <a:t> </a:t>
            </a:r>
            <a:r>
              <a:rPr lang="en-US" sz="3200" b="0" dirty="0" err="1">
                <a:solidFill>
                  <a:schemeClr val="tx1"/>
                </a:solidFill>
              </a:rPr>
              <a:t>di</a:t>
            </a:r>
            <a:r>
              <a:rPr lang="en-US" sz="3200" b="0" dirty="0">
                <a:solidFill>
                  <a:schemeClr val="tx1"/>
                </a:solidFill>
              </a:rPr>
              <a:t> vita in cui </a:t>
            </a:r>
            <a:r>
              <a:rPr lang="en-US" sz="3200" b="0" dirty="0" err="1">
                <a:solidFill>
                  <a:schemeClr val="tx1"/>
                </a:solidFill>
              </a:rPr>
              <a:t>qualcuno</a:t>
            </a:r>
            <a:r>
              <a:rPr lang="en-US" sz="3200" b="0" dirty="0">
                <a:solidFill>
                  <a:schemeClr val="tx1"/>
                </a:solidFill>
              </a:rPr>
              <a:t> era </a:t>
            </a:r>
            <a:r>
              <a:rPr lang="en-US" sz="3200" b="0" dirty="0" err="1">
                <a:solidFill>
                  <a:schemeClr val="tx1"/>
                </a:solidFill>
              </a:rPr>
              <a:t>preoccupato</a:t>
            </a:r>
            <a:r>
              <a:rPr lang="en-US" sz="3200" b="0" dirty="0">
                <a:solidFill>
                  <a:schemeClr val="tx1"/>
                </a:solidFill>
              </a:rPr>
              <a:t> o </a:t>
            </a:r>
            <a:r>
              <a:rPr lang="en-US" sz="3200" b="0" dirty="0" err="1">
                <a:solidFill>
                  <a:schemeClr val="tx1"/>
                </a:solidFill>
              </a:rPr>
              <a:t>stressato</a:t>
            </a:r>
            <a:r>
              <a:rPr lang="en-US" sz="3200" b="0" dirty="0">
                <a:solidFill>
                  <a:schemeClr val="tx1"/>
                </a:solidFill>
              </a:rPr>
              <a:t> a </a:t>
            </a:r>
            <a:r>
              <a:rPr lang="en-US" sz="3200" b="0" dirty="0" err="1">
                <a:solidFill>
                  <a:schemeClr val="tx1"/>
                </a:solidFill>
              </a:rPr>
              <a:t>causa</a:t>
            </a:r>
            <a:r>
              <a:rPr lang="en-US" sz="3200" b="0" dirty="0">
                <a:solidFill>
                  <a:schemeClr val="tx1"/>
                </a:solidFill>
              </a:rPr>
              <a:t> del </a:t>
            </a:r>
            <a:r>
              <a:rPr lang="en-US" sz="3200" b="0" dirty="0" err="1">
                <a:solidFill>
                  <a:schemeClr val="tx1"/>
                </a:solidFill>
              </a:rPr>
              <a:t>denaro</a:t>
            </a:r>
            <a:br>
              <a:rPr lang="en-US" sz="3200" dirty="0"/>
            </a:br>
            <a:br>
              <a:rPr lang="en-US" sz="3200" dirty="0"/>
            </a:br>
            <a:endParaRPr lang="en-GB" sz="3200" dirty="0"/>
          </a:p>
        </p:txBody>
      </p:sp>
      <p:sp>
        <p:nvSpPr>
          <p:cNvPr id="4" name="Google Shape;101;p4">
            <a:extLst>
              <a:ext uri="{FF2B5EF4-FFF2-40B4-BE49-F238E27FC236}">
                <a16:creationId xmlns:a16="http://schemas.microsoft.com/office/drawing/2014/main" id="{0B33F0C4-854A-E2EF-2CBA-974A387C47B1}"/>
              </a:ext>
            </a:extLst>
          </p:cNvPr>
          <p:cNvSpPr txBox="1">
            <a:spLocks noGrp="1"/>
          </p:cNvSpPr>
          <p:nvPr>
            <p:ph type="body" idx="1"/>
          </p:nvPr>
        </p:nvSpPr>
        <p:spPr>
          <a:xfrm>
            <a:off x="500800" y="4170946"/>
            <a:ext cx="12331700" cy="609601"/>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200"/>
              <a:buNone/>
            </a:pPr>
            <a:r>
              <a:rPr lang="en-US" sz="2400" b="1" i="1" dirty="0" err="1">
                <a:solidFill>
                  <a:schemeClr val="bg1"/>
                </a:solidFill>
              </a:rPr>
              <a:t>Quali</a:t>
            </a:r>
            <a:r>
              <a:rPr lang="en-US" sz="2400" b="1" i="1" dirty="0">
                <a:solidFill>
                  <a:schemeClr val="bg1"/>
                </a:solidFill>
              </a:rPr>
              <a:t> </a:t>
            </a:r>
            <a:r>
              <a:rPr lang="en-US" sz="2400" b="1" i="1" dirty="0" err="1">
                <a:solidFill>
                  <a:schemeClr val="bg1"/>
                </a:solidFill>
              </a:rPr>
              <a:t>sono</a:t>
            </a:r>
            <a:r>
              <a:rPr lang="en-US" sz="2400" b="1" i="1" dirty="0">
                <a:solidFill>
                  <a:schemeClr val="bg1"/>
                </a:solidFill>
              </a:rPr>
              <a:t> I </a:t>
            </a:r>
            <a:r>
              <a:rPr lang="en-US" sz="2400" b="1" i="1" dirty="0" err="1">
                <a:solidFill>
                  <a:schemeClr val="bg1"/>
                </a:solidFill>
              </a:rPr>
              <a:t>Periodi</a:t>
            </a:r>
            <a:r>
              <a:rPr lang="en-US" sz="2400" b="1" i="1" dirty="0">
                <a:solidFill>
                  <a:schemeClr val="bg1"/>
                </a:solidFill>
              </a:rPr>
              <a:t> </a:t>
            </a:r>
            <a:r>
              <a:rPr lang="en-US" sz="2400" b="1" i="1" dirty="0" err="1">
                <a:solidFill>
                  <a:schemeClr val="bg1"/>
                </a:solidFill>
              </a:rPr>
              <a:t>Critici</a:t>
            </a:r>
            <a:r>
              <a:rPr lang="en-US" sz="2400" b="1" i="1" dirty="0">
                <a:solidFill>
                  <a:schemeClr val="bg1"/>
                </a:solidFill>
              </a:rPr>
              <a:t> </a:t>
            </a:r>
            <a:r>
              <a:rPr lang="en-US" sz="2400" b="1" i="1" dirty="0" err="1">
                <a:solidFill>
                  <a:schemeClr val="bg1"/>
                </a:solidFill>
              </a:rPr>
              <a:t>della</a:t>
            </a:r>
            <a:r>
              <a:rPr lang="en-US" sz="2400" b="1" i="1" dirty="0">
                <a:solidFill>
                  <a:schemeClr val="bg1"/>
                </a:solidFill>
              </a:rPr>
              <a:t> Vita? </a:t>
            </a:r>
            <a:endParaRPr sz="2400" b="1" i="1" dirty="0">
              <a:solidFill>
                <a:schemeClr val="bg1"/>
              </a:solidFill>
            </a:endParaRPr>
          </a:p>
        </p:txBody>
      </p:sp>
      <p:pic>
        <p:nvPicPr>
          <p:cNvPr id="6" name="Picture 5">
            <a:extLst>
              <a:ext uri="{FF2B5EF4-FFF2-40B4-BE49-F238E27FC236}">
                <a16:creationId xmlns:a16="http://schemas.microsoft.com/office/drawing/2014/main" id="{A1E3BEFF-8FD3-5797-81AE-1FAABB3A34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02443" y="3707009"/>
            <a:ext cx="4267199" cy="2902338"/>
          </a:xfrm>
          <a:prstGeom prst="rect">
            <a:avLst/>
          </a:prstGeom>
        </p:spPr>
      </p:pic>
    </p:spTree>
    <p:extLst>
      <p:ext uri="{BB962C8B-B14F-4D97-AF65-F5344CB8AC3E}">
        <p14:creationId xmlns:p14="http://schemas.microsoft.com/office/powerpoint/2010/main" val="321315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5873262" y="2184194"/>
            <a:ext cx="7081421" cy="5129444"/>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800"/>
              <a:buNone/>
            </a:pPr>
            <a:r>
              <a:rPr lang="en-US" sz="2800" dirty="0" err="1"/>
              <a:t>Ci</a:t>
            </a:r>
            <a:r>
              <a:rPr lang="en-US" sz="2800" dirty="0"/>
              <a:t> </a:t>
            </a:r>
            <a:r>
              <a:rPr lang="en-US" sz="2800" dirty="0" err="1"/>
              <a:t>troviamo</a:t>
            </a:r>
            <a:r>
              <a:rPr lang="en-US" sz="2800" dirty="0"/>
              <a:t> a </a:t>
            </a:r>
            <a:r>
              <a:rPr lang="en-US" sz="2800" dirty="0" err="1"/>
              <a:t>fronteggiare</a:t>
            </a:r>
            <a:r>
              <a:rPr lang="en-US" sz="2800" dirty="0"/>
              <a:t> </a:t>
            </a:r>
            <a:r>
              <a:rPr lang="en-US" sz="2800" dirty="0" err="1"/>
              <a:t>molte</a:t>
            </a:r>
            <a:r>
              <a:rPr lang="en-US" sz="2800" dirty="0"/>
              <a:t> </a:t>
            </a:r>
            <a:r>
              <a:rPr lang="en-US" sz="2800" dirty="0" err="1"/>
              <a:t>difficoltà</a:t>
            </a:r>
            <a:r>
              <a:rPr lang="en-US" sz="2800" dirty="0"/>
              <a:t> </a:t>
            </a:r>
            <a:r>
              <a:rPr lang="en-US" sz="2800" dirty="0" err="1"/>
              <a:t>nella</a:t>
            </a:r>
            <a:r>
              <a:rPr lang="en-US" sz="2800" dirty="0"/>
              <a:t> nostra </a:t>
            </a:r>
            <a:r>
              <a:rPr lang="en-US" sz="2800" dirty="0" err="1"/>
              <a:t>quotidianità</a:t>
            </a:r>
            <a:r>
              <a:rPr lang="en-US" sz="2800" dirty="0"/>
              <a:t> </a:t>
            </a:r>
            <a:r>
              <a:rPr lang="en-US" sz="2800" dirty="0" err="1"/>
              <a:t>che</a:t>
            </a:r>
            <a:r>
              <a:rPr lang="en-US" sz="2800" dirty="0"/>
              <a:t> </a:t>
            </a:r>
            <a:r>
              <a:rPr lang="en-US" sz="2800" dirty="0" err="1"/>
              <a:t>fanno</a:t>
            </a:r>
            <a:r>
              <a:rPr lang="en-US" sz="2800" dirty="0"/>
              <a:t> </a:t>
            </a:r>
            <a:r>
              <a:rPr lang="en-US" sz="2800" dirty="0" err="1"/>
              <a:t>pressione</a:t>
            </a:r>
            <a:r>
              <a:rPr lang="en-US" sz="2800" dirty="0"/>
              <a:t> </a:t>
            </a:r>
            <a:r>
              <a:rPr lang="en-US" sz="2800" dirty="0" err="1"/>
              <a:t>sulle</a:t>
            </a:r>
            <a:r>
              <a:rPr lang="en-US" sz="2800" dirty="0"/>
              <a:t> </a:t>
            </a:r>
            <a:r>
              <a:rPr lang="en-US" sz="2800" dirty="0" err="1"/>
              <a:t>nostre</a:t>
            </a:r>
            <a:r>
              <a:rPr lang="en-US" sz="2800" dirty="0"/>
              <a:t> </a:t>
            </a:r>
            <a:r>
              <a:rPr lang="en-US" sz="2800" dirty="0" err="1"/>
              <a:t>finanze</a:t>
            </a:r>
            <a:r>
              <a:rPr lang="en-US" sz="2800" dirty="0"/>
              <a:t>: </a:t>
            </a:r>
            <a:endParaRPr dirty="0"/>
          </a:p>
          <a:p>
            <a:pPr marL="342900" lvl="0" indent="-342900" algn="l" rtl="0">
              <a:lnSpc>
                <a:spcPct val="100000"/>
              </a:lnSpc>
              <a:spcBef>
                <a:spcPts val="600"/>
              </a:spcBef>
              <a:spcAft>
                <a:spcPts val="0"/>
              </a:spcAft>
              <a:buSzPts val="2800"/>
              <a:buFont typeface="Arial"/>
              <a:buChar char="•"/>
            </a:pPr>
            <a:r>
              <a:rPr lang="en-US" sz="2800" dirty="0" err="1"/>
              <a:t>Bollette</a:t>
            </a:r>
            <a:r>
              <a:rPr lang="en-US" sz="2800" dirty="0"/>
              <a:t> </a:t>
            </a:r>
            <a:r>
              <a:rPr lang="en-US" sz="2800" dirty="0" err="1"/>
              <a:t>inaspettate</a:t>
            </a:r>
            <a:endParaRPr lang="en-US" sz="2800" dirty="0"/>
          </a:p>
          <a:p>
            <a:pPr marL="342900" lvl="0" indent="-342900" algn="l" rtl="0">
              <a:lnSpc>
                <a:spcPct val="100000"/>
              </a:lnSpc>
              <a:spcBef>
                <a:spcPts val="600"/>
              </a:spcBef>
              <a:spcAft>
                <a:spcPts val="0"/>
              </a:spcAft>
              <a:buSzPts val="2800"/>
              <a:buFont typeface="Arial"/>
              <a:buChar char="•"/>
            </a:pPr>
            <a:r>
              <a:rPr lang="en-US" sz="2800" dirty="0" err="1"/>
              <a:t>Nascite</a:t>
            </a:r>
            <a:r>
              <a:rPr lang="en-US" sz="2800" dirty="0"/>
              <a:t>, </a:t>
            </a:r>
            <a:r>
              <a:rPr lang="en-US" sz="2800" dirty="0" err="1"/>
              <a:t>matrimoni</a:t>
            </a:r>
            <a:r>
              <a:rPr lang="en-US" sz="2800" dirty="0"/>
              <a:t> e </a:t>
            </a:r>
            <a:r>
              <a:rPr lang="en-US" sz="2800" dirty="0" err="1"/>
              <a:t>lutti</a:t>
            </a:r>
            <a:r>
              <a:rPr lang="en-US" sz="2800" dirty="0"/>
              <a:t> </a:t>
            </a:r>
            <a:endParaRPr dirty="0"/>
          </a:p>
          <a:p>
            <a:pPr marL="342900" lvl="0" indent="-342900" algn="l" rtl="0">
              <a:lnSpc>
                <a:spcPct val="100000"/>
              </a:lnSpc>
              <a:spcBef>
                <a:spcPts val="600"/>
              </a:spcBef>
              <a:spcAft>
                <a:spcPts val="0"/>
              </a:spcAft>
              <a:buSzPts val="2800"/>
              <a:buFont typeface="Arial"/>
              <a:buChar char="•"/>
            </a:pPr>
            <a:r>
              <a:rPr lang="en-US" sz="2800" dirty="0" err="1"/>
              <a:t>Tornare</a:t>
            </a:r>
            <a:r>
              <a:rPr lang="en-US" sz="2800" dirty="0"/>
              <a:t> a </a:t>
            </a:r>
            <a:r>
              <a:rPr lang="en-US" sz="2800" dirty="0" err="1"/>
              <a:t>scuola</a:t>
            </a:r>
            <a:r>
              <a:rPr lang="en-US" sz="2800" dirty="0"/>
              <a:t> o a </a:t>
            </a:r>
            <a:r>
              <a:rPr lang="en-US" sz="2800" dirty="0" err="1"/>
              <a:t>studiare</a:t>
            </a:r>
            <a:endParaRPr lang="en-US" sz="2800" dirty="0"/>
          </a:p>
          <a:p>
            <a:pPr marL="342900" lvl="0" indent="-342900" algn="l" rtl="0">
              <a:lnSpc>
                <a:spcPct val="100000"/>
              </a:lnSpc>
              <a:spcBef>
                <a:spcPts val="600"/>
              </a:spcBef>
              <a:spcAft>
                <a:spcPts val="0"/>
              </a:spcAft>
              <a:buSzPts val="2800"/>
              <a:buFont typeface="Arial"/>
              <a:buChar char="•"/>
            </a:pPr>
            <a:r>
              <a:rPr lang="en-US" sz="2800" dirty="0" err="1"/>
              <a:t>Licenziamenti</a:t>
            </a:r>
            <a:endParaRPr dirty="0"/>
          </a:p>
          <a:p>
            <a:pPr marL="342900" lvl="0" indent="-342900" algn="l" rtl="0">
              <a:lnSpc>
                <a:spcPct val="100000"/>
              </a:lnSpc>
              <a:spcBef>
                <a:spcPts val="600"/>
              </a:spcBef>
              <a:spcAft>
                <a:spcPts val="0"/>
              </a:spcAft>
              <a:buSzPts val="2800"/>
              <a:buFont typeface="Arial"/>
              <a:buChar char="•"/>
            </a:pPr>
            <a:r>
              <a:rPr lang="en-US" sz="2800" dirty="0" err="1"/>
              <a:t>Iniziare</a:t>
            </a:r>
            <a:r>
              <a:rPr lang="en-US" sz="2800" dirty="0"/>
              <a:t> o </a:t>
            </a:r>
            <a:r>
              <a:rPr lang="en-US" sz="2800" dirty="0" err="1"/>
              <a:t>terminare</a:t>
            </a:r>
            <a:r>
              <a:rPr lang="en-US" sz="2800" dirty="0"/>
              <a:t> </a:t>
            </a:r>
            <a:r>
              <a:rPr lang="en-US" sz="2800" dirty="0" err="1"/>
              <a:t>una</a:t>
            </a:r>
            <a:r>
              <a:rPr lang="en-US" sz="2800" dirty="0"/>
              <a:t> </a:t>
            </a:r>
            <a:r>
              <a:rPr lang="en-US" sz="2800" dirty="0" err="1"/>
              <a:t>professione</a:t>
            </a:r>
            <a:endParaRPr dirty="0"/>
          </a:p>
          <a:p>
            <a:pPr marL="342900" lvl="0" indent="-342900" algn="l" rtl="0">
              <a:lnSpc>
                <a:spcPct val="100000"/>
              </a:lnSpc>
              <a:spcBef>
                <a:spcPts val="600"/>
              </a:spcBef>
              <a:spcAft>
                <a:spcPts val="0"/>
              </a:spcAft>
              <a:buSzPts val="2800"/>
              <a:buFont typeface="Arial"/>
              <a:buChar char="•"/>
            </a:pPr>
            <a:r>
              <a:rPr lang="en-US" sz="2800" dirty="0" err="1"/>
              <a:t>Raggiungere</a:t>
            </a:r>
            <a:r>
              <a:rPr lang="en-US" sz="2800" dirty="0"/>
              <a:t> </a:t>
            </a:r>
            <a:r>
              <a:rPr lang="en-US" sz="2800" dirty="0" err="1"/>
              <a:t>l’età</a:t>
            </a:r>
            <a:r>
              <a:rPr lang="en-US" sz="2800" dirty="0"/>
              <a:t> </a:t>
            </a:r>
            <a:r>
              <a:rPr lang="en-US" sz="2800" dirty="0" err="1"/>
              <a:t>della</a:t>
            </a:r>
            <a:r>
              <a:rPr lang="en-US" sz="2800" dirty="0"/>
              <a:t> </a:t>
            </a:r>
            <a:r>
              <a:rPr lang="en-US" sz="2800" dirty="0" err="1"/>
              <a:t>pensione</a:t>
            </a:r>
            <a:endParaRPr dirty="0"/>
          </a:p>
          <a:p>
            <a:pPr marL="342900" lvl="0" indent="-342900" algn="l" rtl="0">
              <a:lnSpc>
                <a:spcPct val="100000"/>
              </a:lnSpc>
              <a:spcBef>
                <a:spcPts val="600"/>
              </a:spcBef>
              <a:spcAft>
                <a:spcPts val="0"/>
              </a:spcAft>
              <a:buSzPts val="2800"/>
              <a:buFont typeface="Arial"/>
              <a:buChar char="•"/>
            </a:pPr>
            <a:r>
              <a:rPr lang="en-US" sz="2800" dirty="0" err="1"/>
              <a:t>Finanza</a:t>
            </a:r>
            <a:r>
              <a:rPr lang="en-US" sz="2800" dirty="0"/>
              <a:t> e </a:t>
            </a:r>
            <a:r>
              <a:rPr lang="en-US" sz="2800" dirty="0" err="1"/>
              <a:t>formazione</a:t>
            </a:r>
            <a:r>
              <a:rPr lang="en-US" sz="2800" dirty="0"/>
              <a:t> </a:t>
            </a:r>
            <a:r>
              <a:rPr lang="en-US" sz="2800" dirty="0" err="1"/>
              <a:t>di</a:t>
            </a:r>
            <a:r>
              <a:rPr lang="en-US" sz="2800" dirty="0"/>
              <a:t> </a:t>
            </a:r>
            <a:r>
              <a:rPr lang="en-US" sz="2800" dirty="0" err="1"/>
              <a:t>relazioni</a:t>
            </a:r>
            <a:r>
              <a:rPr lang="en-US" sz="2800" dirty="0"/>
              <a:t> a </a:t>
            </a:r>
            <a:r>
              <a:rPr lang="en-US" sz="2800" dirty="0" err="1"/>
              <a:t>lungo</a:t>
            </a:r>
            <a:r>
              <a:rPr lang="en-US" sz="2800" dirty="0"/>
              <a:t> </a:t>
            </a:r>
            <a:r>
              <a:rPr lang="en-US" sz="2800" dirty="0" err="1"/>
              <a:t>termine</a:t>
            </a:r>
            <a:endParaRPr dirty="0"/>
          </a:p>
          <a:p>
            <a:pPr marL="342900" lvl="0" indent="-342900" algn="l" rtl="0">
              <a:lnSpc>
                <a:spcPct val="100000"/>
              </a:lnSpc>
              <a:spcBef>
                <a:spcPts val="600"/>
              </a:spcBef>
              <a:spcAft>
                <a:spcPts val="0"/>
              </a:spcAft>
              <a:buSzPts val="2800"/>
              <a:buFont typeface="Arial"/>
              <a:buChar char="•"/>
            </a:pPr>
            <a:r>
              <a:rPr lang="en-US" sz="2800" dirty="0" err="1"/>
              <a:t>Acquistare</a:t>
            </a:r>
            <a:r>
              <a:rPr lang="en-US" sz="2800" dirty="0"/>
              <a:t> o </a:t>
            </a:r>
            <a:r>
              <a:rPr lang="en-US" sz="2800" dirty="0" err="1"/>
              <a:t>prendere</a:t>
            </a:r>
            <a:r>
              <a:rPr lang="en-US" sz="2800" dirty="0"/>
              <a:t> in </a:t>
            </a:r>
            <a:r>
              <a:rPr lang="en-US" sz="2800" dirty="0" err="1"/>
              <a:t>affitto</a:t>
            </a:r>
            <a:r>
              <a:rPr lang="en-US" sz="2800" dirty="0"/>
              <a:t> </a:t>
            </a:r>
            <a:r>
              <a:rPr lang="en-US" sz="2800" dirty="0" err="1"/>
              <a:t>una</a:t>
            </a:r>
            <a:r>
              <a:rPr lang="en-US" sz="2800" dirty="0"/>
              <a:t> casa o </a:t>
            </a:r>
            <a:r>
              <a:rPr lang="en-US" sz="2800" dirty="0" err="1"/>
              <a:t>appartamento</a:t>
            </a:r>
            <a:r>
              <a:rPr lang="en-US" dirty="0"/>
              <a:t>  </a:t>
            </a:r>
            <a:endParaRPr dirty="0"/>
          </a:p>
          <a:p>
            <a:pPr marL="342900" lvl="0" indent="-203962" algn="just" rtl="0">
              <a:lnSpc>
                <a:spcPct val="100000"/>
              </a:lnSpc>
              <a:spcBef>
                <a:spcPts val="600"/>
              </a:spcBef>
              <a:spcAft>
                <a:spcPts val="0"/>
              </a:spcAft>
              <a:buSzPts val="2188"/>
              <a:buFont typeface="Arial"/>
              <a:buNone/>
            </a:pPr>
            <a:endParaRPr dirty="0"/>
          </a:p>
        </p:txBody>
      </p:sp>
      <p:sp>
        <p:nvSpPr>
          <p:cNvPr id="100" name="Google Shape;100;p4"/>
          <p:cNvSpPr txBox="1">
            <a:spLocks noGrp="1"/>
          </p:cNvSpPr>
          <p:nvPr>
            <p:ph type="title"/>
          </p:nvPr>
        </p:nvSpPr>
        <p:spPr>
          <a:xfrm>
            <a:off x="502500" y="288020"/>
            <a:ext cx="12330000" cy="1075307"/>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Attività</a:t>
            </a:r>
            <a:r>
              <a:rPr lang="en-US" sz="3200" dirty="0"/>
              <a:t> </a:t>
            </a:r>
            <a:r>
              <a:rPr lang="en-US" sz="3200" dirty="0" err="1"/>
              <a:t>di</a:t>
            </a:r>
            <a:r>
              <a:rPr lang="en-US" sz="3200" dirty="0"/>
              <a:t> </a:t>
            </a:r>
            <a:r>
              <a:rPr lang="en-US" sz="3200" dirty="0" err="1"/>
              <a:t>riscaldamento</a:t>
            </a:r>
            <a:r>
              <a:rPr lang="en-US" sz="3200" dirty="0"/>
              <a:t> M4.1b  </a:t>
            </a:r>
            <a:br>
              <a:rPr lang="en-US" sz="3200" dirty="0"/>
            </a:br>
            <a:r>
              <a:rPr lang="en-US" sz="3200" dirty="0" err="1"/>
              <a:t>Difficoltà</a:t>
            </a:r>
            <a:r>
              <a:rPr lang="en-US" sz="3200" dirty="0"/>
              <a:t> </a:t>
            </a:r>
            <a:r>
              <a:rPr lang="en-US" sz="3200" dirty="0" err="1"/>
              <a:t>Economiche</a:t>
            </a:r>
            <a:endParaRPr sz="3200" dirty="0"/>
          </a:p>
        </p:txBody>
      </p:sp>
      <p:sp>
        <p:nvSpPr>
          <p:cNvPr id="101" name="Google Shape;101;p4"/>
          <p:cNvSpPr txBox="1">
            <a:spLocks noGrp="1"/>
          </p:cNvSpPr>
          <p:nvPr>
            <p:ph type="body" idx="2"/>
          </p:nvPr>
        </p:nvSpPr>
        <p:spPr>
          <a:xfrm>
            <a:off x="500959" y="136332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buSzPts val="3200"/>
            </a:pPr>
            <a:r>
              <a:rPr lang="en-US" dirty="0" err="1">
                <a:solidFill>
                  <a:schemeClr val="bg1"/>
                </a:solidFill>
              </a:rPr>
              <a:t>Quali</a:t>
            </a:r>
            <a:r>
              <a:rPr lang="en-US" dirty="0">
                <a:solidFill>
                  <a:schemeClr val="bg1"/>
                </a:solidFill>
              </a:rPr>
              <a:t> </a:t>
            </a:r>
            <a:r>
              <a:rPr lang="en-US" dirty="0" err="1">
                <a:solidFill>
                  <a:schemeClr val="bg1"/>
                </a:solidFill>
              </a:rPr>
              <a:t>sono</a:t>
            </a:r>
            <a:r>
              <a:rPr lang="en-US" dirty="0">
                <a:solidFill>
                  <a:schemeClr val="bg1"/>
                </a:solidFill>
              </a:rPr>
              <a:t> I </a:t>
            </a:r>
            <a:r>
              <a:rPr lang="en-US" dirty="0" err="1">
                <a:solidFill>
                  <a:schemeClr val="bg1"/>
                </a:solidFill>
              </a:rPr>
              <a:t>Periodi</a:t>
            </a:r>
            <a:r>
              <a:rPr lang="en-US" dirty="0">
                <a:solidFill>
                  <a:schemeClr val="bg1"/>
                </a:solidFill>
              </a:rPr>
              <a:t> </a:t>
            </a:r>
            <a:r>
              <a:rPr lang="en-US" dirty="0" err="1">
                <a:solidFill>
                  <a:schemeClr val="bg1"/>
                </a:solidFill>
              </a:rPr>
              <a:t>Critici</a:t>
            </a:r>
            <a:r>
              <a:rPr lang="en-US" dirty="0">
                <a:solidFill>
                  <a:schemeClr val="bg1"/>
                </a:solidFill>
              </a:rPr>
              <a:t> </a:t>
            </a:r>
            <a:r>
              <a:rPr lang="en-US" dirty="0" err="1">
                <a:solidFill>
                  <a:schemeClr val="bg1"/>
                </a:solidFill>
              </a:rPr>
              <a:t>della</a:t>
            </a:r>
            <a:r>
              <a:rPr lang="en-US" dirty="0">
                <a:solidFill>
                  <a:schemeClr val="bg1"/>
                </a:solidFill>
              </a:rPr>
              <a:t> Vita</a:t>
            </a:r>
            <a:r>
              <a:rPr lang="en-US" sz="2800" dirty="0"/>
              <a:t>? </a:t>
            </a:r>
            <a:endParaRPr sz="2800" dirty="0"/>
          </a:p>
        </p:txBody>
      </p:sp>
      <p:pic>
        <p:nvPicPr>
          <p:cNvPr id="102" name="Google Shape;102;p4" descr="Text&#10;&#10;Description automatically generated"/>
          <p:cNvPicPr preferRelativeResize="0"/>
          <p:nvPr/>
        </p:nvPicPr>
        <p:blipFill rotWithShape="1">
          <a:blip r:embed="rId3">
            <a:alphaModFix/>
          </a:blip>
          <a:srcRect/>
          <a:stretch/>
        </p:blipFill>
        <p:spPr>
          <a:xfrm>
            <a:off x="380316" y="2184194"/>
            <a:ext cx="5492946" cy="37438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5"/>
          <p:cNvSpPr/>
          <p:nvPr/>
        </p:nvSpPr>
        <p:spPr>
          <a:xfrm>
            <a:off x="0" y="0"/>
            <a:ext cx="13335000"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09" name="Google Shape;109;p5"/>
          <p:cNvSpPr/>
          <p:nvPr/>
        </p:nvSpPr>
        <p:spPr>
          <a:xfrm rot="-2700000" flipH="1">
            <a:off x="-411420" y="-277627"/>
            <a:ext cx="1998978" cy="1507037"/>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0" name="Google Shape;110;p5"/>
          <p:cNvSpPr/>
          <p:nvPr/>
        </p:nvSpPr>
        <p:spPr>
          <a:xfrm rot="-2700000" flipH="1">
            <a:off x="975232" y="462015"/>
            <a:ext cx="705871" cy="706319"/>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1" name="Google Shape;111;p5"/>
          <p:cNvSpPr/>
          <p:nvPr/>
        </p:nvSpPr>
        <p:spPr>
          <a:xfrm rot="-2700000" flipH="1">
            <a:off x="10985058" y="717014"/>
            <a:ext cx="751922" cy="7524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2" name="Google Shape;112;p5"/>
          <p:cNvSpPr/>
          <p:nvPr/>
        </p:nvSpPr>
        <p:spPr>
          <a:xfrm rot="10800000" flipH="1">
            <a:off x="10233828" y="0"/>
            <a:ext cx="3101172" cy="1620693"/>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14" name="Google Shape;114;p5" descr="Timeline&#10;&#10;Description automatically generated"/>
          <p:cNvPicPr preferRelativeResize="0">
            <a:picLocks noGrp="1"/>
          </p:cNvPicPr>
          <p:nvPr>
            <p:ph type="body" idx="1"/>
          </p:nvPr>
        </p:nvPicPr>
        <p:blipFill rotWithShape="1">
          <a:blip r:embed="rId3">
            <a:alphaModFix/>
          </a:blip>
          <a:srcRect/>
          <a:stretch/>
        </p:blipFill>
        <p:spPr>
          <a:xfrm>
            <a:off x="68179" y="475891"/>
            <a:ext cx="13266821" cy="7186863"/>
          </a:xfrm>
          <a:prstGeom prst="rect">
            <a:avLst/>
          </a:prstGeom>
          <a:noFill/>
          <a:ln>
            <a:noFill/>
          </a:ln>
        </p:spPr>
      </p:pic>
      <p:sp>
        <p:nvSpPr>
          <p:cNvPr id="116" name="Google Shape;116;p5"/>
          <p:cNvSpPr txBox="1"/>
          <p:nvPr/>
        </p:nvSpPr>
        <p:spPr>
          <a:xfrm>
            <a:off x="10233828" y="6329532"/>
            <a:ext cx="2647983" cy="396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69"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 Ryan, C. (2012)  </a:t>
            </a:r>
            <a:endParaRPr sz="1969">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502500" y="160421"/>
            <a:ext cx="12330000" cy="1208528"/>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err="1"/>
              <a:t>Attività</a:t>
            </a:r>
            <a:r>
              <a:rPr lang="en-US" sz="3200" dirty="0"/>
              <a:t> M4.2  </a:t>
            </a:r>
            <a:br>
              <a:rPr lang="en-US" sz="3200" dirty="0"/>
            </a:br>
            <a:r>
              <a:rPr lang="en-US" sz="3200" dirty="0" err="1"/>
              <a:t>Gestione</a:t>
            </a:r>
            <a:r>
              <a:rPr lang="en-US" sz="3200" dirty="0"/>
              <a:t> del </a:t>
            </a:r>
            <a:r>
              <a:rPr lang="en-US" sz="3200" dirty="0" err="1"/>
              <a:t>Denaro</a:t>
            </a:r>
            <a:r>
              <a:rPr lang="en-US" sz="3200" dirty="0"/>
              <a:t>    </a:t>
            </a:r>
            <a:r>
              <a:rPr lang="en-US" sz="3200" dirty="0" err="1"/>
              <a:t>Bisogni</a:t>
            </a:r>
            <a:r>
              <a:rPr lang="en-US" sz="3200" dirty="0"/>
              <a:t> e </a:t>
            </a:r>
            <a:r>
              <a:rPr lang="en-US" sz="3200" dirty="0" err="1"/>
              <a:t>Desideri</a:t>
            </a:r>
            <a:endParaRPr sz="3200" dirty="0"/>
          </a:p>
        </p:txBody>
      </p:sp>
      <p:sp>
        <p:nvSpPr>
          <p:cNvPr id="123" name="Google Shape;123;p6"/>
          <p:cNvSpPr txBox="1">
            <a:spLocks noGrp="1"/>
          </p:cNvSpPr>
          <p:nvPr>
            <p:ph type="body" idx="2"/>
          </p:nvPr>
        </p:nvSpPr>
        <p:spPr>
          <a:xfrm>
            <a:off x="500959" y="136894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err="1"/>
              <a:t>Individuare</a:t>
            </a:r>
            <a:r>
              <a:rPr lang="en-US" dirty="0"/>
              <a:t> le </a:t>
            </a:r>
            <a:r>
              <a:rPr lang="en-US" dirty="0" err="1"/>
              <a:t>Necessità</a:t>
            </a:r>
            <a:r>
              <a:rPr lang="en-US" dirty="0"/>
              <a:t> </a:t>
            </a:r>
            <a:r>
              <a:rPr lang="en-US" dirty="0" err="1"/>
              <a:t>ed</a:t>
            </a:r>
            <a:r>
              <a:rPr lang="en-US" dirty="0"/>
              <a:t> I </a:t>
            </a:r>
            <a:r>
              <a:rPr lang="en-US" dirty="0" err="1"/>
              <a:t>Desideri</a:t>
            </a:r>
            <a:r>
              <a:rPr lang="en-US" dirty="0"/>
              <a:t> </a:t>
            </a:r>
            <a:r>
              <a:rPr lang="en-US" dirty="0" err="1"/>
              <a:t>Economici</a:t>
            </a:r>
            <a:r>
              <a:rPr lang="en-US" dirty="0"/>
              <a:t> </a:t>
            </a:r>
            <a:endParaRPr dirty="0"/>
          </a:p>
        </p:txBody>
      </p:sp>
      <p:sp>
        <p:nvSpPr>
          <p:cNvPr id="124" name="Google Shape;124;p6"/>
          <p:cNvSpPr/>
          <p:nvPr/>
        </p:nvSpPr>
        <p:spPr>
          <a:xfrm>
            <a:off x="3840774" y="1971838"/>
            <a:ext cx="3640015" cy="2547407"/>
          </a:xfrm>
          <a:prstGeom prst="wedgeEllipseCallout">
            <a:avLst>
              <a:gd name="adj1" fmla="val -122639"/>
              <a:gd name="adj2" fmla="val 133525"/>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err="1">
                <a:solidFill>
                  <a:schemeClr val="dk2"/>
                </a:solidFill>
                <a:latin typeface="Calibri"/>
                <a:ea typeface="Calibri"/>
                <a:cs typeface="Calibri"/>
                <a:sym typeface="Calibri"/>
              </a:rPr>
              <a:t>Gruppo</a:t>
            </a:r>
            <a:r>
              <a:rPr lang="en-US" sz="2800" dirty="0">
                <a:solidFill>
                  <a:schemeClr val="dk2"/>
                </a:solidFill>
                <a:latin typeface="Calibri"/>
                <a:ea typeface="Calibri"/>
                <a:cs typeface="Calibri"/>
                <a:sym typeface="Calibri"/>
              </a:rPr>
              <a:t> 2: Come </a:t>
            </a:r>
            <a:r>
              <a:rPr lang="en-US" sz="2800" dirty="0" err="1">
                <a:solidFill>
                  <a:schemeClr val="dk2"/>
                </a:solidFill>
                <a:latin typeface="Calibri"/>
                <a:ea typeface="Calibri"/>
                <a:cs typeface="Calibri"/>
                <a:sym typeface="Calibri"/>
              </a:rPr>
              <a:t>gestisci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soldi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nei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periodi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critici</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della</a:t>
            </a:r>
            <a:r>
              <a:rPr lang="en-US" sz="2800" dirty="0">
                <a:solidFill>
                  <a:schemeClr val="dk2"/>
                </a:solidFill>
                <a:latin typeface="Calibri"/>
                <a:ea typeface="Calibri"/>
                <a:cs typeface="Calibri"/>
                <a:sym typeface="Calibri"/>
              </a:rPr>
              <a:t> </a:t>
            </a:r>
            <a:r>
              <a:rPr lang="en-US" sz="2800" dirty="0" err="1">
                <a:solidFill>
                  <a:schemeClr val="dk2"/>
                </a:solidFill>
                <a:latin typeface="Calibri"/>
                <a:ea typeface="Calibri"/>
                <a:cs typeface="Calibri"/>
                <a:sym typeface="Calibri"/>
              </a:rPr>
              <a:t>tua</a:t>
            </a:r>
            <a:r>
              <a:rPr lang="en-US" sz="2800" dirty="0">
                <a:solidFill>
                  <a:schemeClr val="dk2"/>
                </a:solidFill>
                <a:latin typeface="Calibri"/>
                <a:ea typeface="Calibri"/>
                <a:cs typeface="Calibri"/>
                <a:sym typeface="Calibri"/>
              </a:rPr>
              <a:t> vita?</a:t>
            </a:r>
            <a:endParaRPr sz="2800" dirty="0">
              <a:solidFill>
                <a:schemeClr val="dk2"/>
              </a:solidFill>
              <a:latin typeface="Calibri"/>
              <a:ea typeface="Calibri"/>
              <a:cs typeface="Calibri"/>
              <a:sym typeface="Calibri"/>
            </a:endParaRPr>
          </a:p>
        </p:txBody>
      </p:sp>
      <p:sp>
        <p:nvSpPr>
          <p:cNvPr id="125" name="Google Shape;125;p6"/>
          <p:cNvSpPr>
            <a:spLocks noGrp="1"/>
          </p:cNvSpPr>
          <p:nvPr>
            <p:ph type="body" idx="1"/>
          </p:nvPr>
        </p:nvSpPr>
        <p:spPr>
          <a:xfrm>
            <a:off x="130787" y="1971838"/>
            <a:ext cx="3526813" cy="2410505"/>
          </a:xfrm>
          <a:prstGeom prst="wedgeEllipseCallout">
            <a:avLst>
              <a:gd name="adj1" fmla="val -21288"/>
              <a:gd name="adj2" fmla="val 129716"/>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rtl="0">
              <a:lnSpc>
                <a:spcPct val="100000"/>
              </a:lnSpc>
              <a:spcBef>
                <a:spcPts val="0"/>
              </a:spcBef>
              <a:spcAft>
                <a:spcPts val="0"/>
              </a:spcAft>
              <a:buClr>
                <a:schemeClr val="accent4"/>
              </a:buClr>
              <a:buSzPts val="2800"/>
              <a:buNone/>
            </a:pPr>
            <a:r>
              <a:rPr lang="en-US" sz="2800" dirty="0" err="1">
                <a:solidFill>
                  <a:schemeClr val="tx1"/>
                </a:solidFill>
                <a:latin typeface="Calibri"/>
                <a:ea typeface="Calibri"/>
                <a:cs typeface="Calibri"/>
                <a:sym typeface="Calibri"/>
              </a:rPr>
              <a:t>Gruppo</a:t>
            </a:r>
            <a:r>
              <a:rPr lang="en-US" sz="2800" dirty="0">
                <a:solidFill>
                  <a:schemeClr val="tx1"/>
                </a:solidFill>
                <a:latin typeface="Calibri"/>
                <a:ea typeface="Calibri"/>
                <a:cs typeface="Calibri"/>
                <a:sym typeface="Calibri"/>
              </a:rPr>
              <a:t> 1: </a:t>
            </a:r>
            <a:r>
              <a:rPr lang="en-US" sz="2800" dirty="0" err="1">
                <a:solidFill>
                  <a:schemeClr val="tx1"/>
                </a:solidFill>
                <a:latin typeface="Calibri"/>
                <a:ea typeface="Calibri"/>
                <a:cs typeface="Calibri"/>
                <a:sym typeface="Calibri"/>
              </a:rPr>
              <a:t>Cosa</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provano</a:t>
            </a:r>
            <a:r>
              <a:rPr lang="en-US" sz="2800" dirty="0">
                <a:solidFill>
                  <a:schemeClr val="tx1"/>
                </a:solidFill>
                <a:latin typeface="Calibri"/>
                <a:ea typeface="Calibri"/>
                <a:cs typeface="Calibri"/>
                <a:sym typeface="Calibri"/>
              </a:rPr>
              <a:t> le </a:t>
            </a:r>
            <a:r>
              <a:rPr lang="en-US" sz="2800" dirty="0" err="1">
                <a:solidFill>
                  <a:schemeClr val="tx1"/>
                </a:solidFill>
                <a:latin typeface="Calibri"/>
                <a:ea typeface="Calibri"/>
                <a:cs typeface="Calibri"/>
                <a:sym typeface="Calibri"/>
              </a:rPr>
              <a:t>persone</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dei</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periodi</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critici</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della</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loro</a:t>
            </a:r>
            <a:r>
              <a:rPr lang="en-US" sz="2800" dirty="0">
                <a:solidFill>
                  <a:schemeClr val="tx1"/>
                </a:solidFill>
                <a:latin typeface="Calibri"/>
                <a:ea typeface="Calibri"/>
                <a:cs typeface="Calibri"/>
                <a:sym typeface="Calibri"/>
              </a:rPr>
              <a:t> vita?</a:t>
            </a:r>
            <a:endParaRPr sz="2800" dirty="0">
              <a:solidFill>
                <a:schemeClr val="tx1"/>
              </a:solidFill>
            </a:endParaRPr>
          </a:p>
        </p:txBody>
      </p:sp>
      <p:sp>
        <p:nvSpPr>
          <p:cNvPr id="126" name="Google Shape;126;p6"/>
          <p:cNvSpPr/>
          <p:nvPr/>
        </p:nvSpPr>
        <p:spPr>
          <a:xfrm>
            <a:off x="1544516" y="4519245"/>
            <a:ext cx="4592516" cy="2554296"/>
          </a:xfrm>
          <a:prstGeom prst="wedgeEllipseCallout">
            <a:avLst>
              <a:gd name="adj1" fmla="val -60305"/>
              <a:gd name="adj2" fmla="val 46947"/>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err="1">
                <a:solidFill>
                  <a:schemeClr val="tx1"/>
                </a:solidFill>
                <a:latin typeface="Calibri"/>
                <a:ea typeface="Calibri"/>
                <a:cs typeface="Calibri"/>
                <a:sym typeface="Calibri"/>
              </a:rPr>
              <a:t>Gruppo</a:t>
            </a:r>
            <a:r>
              <a:rPr lang="en-US" sz="2800" dirty="0">
                <a:solidFill>
                  <a:schemeClr val="tx1"/>
                </a:solidFill>
                <a:latin typeface="Calibri"/>
                <a:ea typeface="Calibri"/>
                <a:cs typeface="Calibri"/>
                <a:sym typeface="Calibri"/>
              </a:rPr>
              <a:t> 3: In </a:t>
            </a:r>
            <a:r>
              <a:rPr lang="en-US" sz="2800" dirty="0" err="1">
                <a:solidFill>
                  <a:schemeClr val="tx1"/>
                </a:solidFill>
                <a:latin typeface="Calibri"/>
                <a:ea typeface="Calibri"/>
                <a:cs typeface="Calibri"/>
                <a:sym typeface="Calibri"/>
              </a:rPr>
              <a:t>che</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modo</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differiscono</a:t>
            </a:r>
            <a:r>
              <a:rPr lang="en-US" sz="2800" dirty="0">
                <a:solidFill>
                  <a:schemeClr val="tx1"/>
                </a:solidFill>
                <a:latin typeface="Calibri"/>
                <a:ea typeface="Calibri"/>
                <a:cs typeface="Calibri"/>
                <a:sym typeface="Calibri"/>
              </a:rPr>
              <a:t> le </a:t>
            </a:r>
            <a:r>
              <a:rPr lang="en-US" sz="2800" dirty="0" err="1">
                <a:solidFill>
                  <a:schemeClr val="tx1"/>
                </a:solidFill>
                <a:latin typeface="Calibri"/>
                <a:ea typeface="Calibri"/>
                <a:cs typeface="Calibri"/>
                <a:sym typeface="Calibri"/>
              </a:rPr>
              <a:t>necessità</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economiche</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nelle</a:t>
            </a:r>
            <a:r>
              <a:rPr lang="en-US" sz="2800" dirty="0">
                <a:solidFill>
                  <a:schemeClr val="tx1"/>
                </a:solidFill>
                <a:latin typeface="Calibri"/>
                <a:ea typeface="Calibri"/>
                <a:cs typeface="Calibri"/>
                <a:sym typeface="Calibri"/>
              </a:rPr>
              <a:t> </a:t>
            </a:r>
            <a:r>
              <a:rPr lang="en-US" sz="2800" dirty="0" err="1">
                <a:solidFill>
                  <a:schemeClr val="tx1"/>
                </a:solidFill>
                <a:latin typeface="Calibri"/>
                <a:ea typeface="Calibri"/>
                <a:cs typeface="Calibri"/>
                <a:sym typeface="Calibri"/>
              </a:rPr>
              <a:t>varie</a:t>
            </a:r>
            <a:r>
              <a:rPr lang="en-US" sz="2800" dirty="0">
                <a:solidFill>
                  <a:schemeClr val="tx1"/>
                </a:solidFill>
                <a:latin typeface="Calibri"/>
                <a:ea typeface="Calibri"/>
                <a:cs typeface="Calibri"/>
                <a:sym typeface="Calibri"/>
              </a:rPr>
              <a:t> </a:t>
            </a:r>
            <a:r>
              <a:rPr lang="en-US" sz="2800" b="1" dirty="0" err="1">
                <a:solidFill>
                  <a:srgbClr val="C00000"/>
                </a:solidFill>
                <a:latin typeface="Calibri"/>
                <a:ea typeface="Calibri"/>
                <a:cs typeface="Calibri"/>
                <a:sym typeface="Calibri"/>
              </a:rPr>
              <a:t>fasce</a:t>
            </a:r>
            <a:r>
              <a:rPr lang="en-US" sz="2800" b="1" dirty="0">
                <a:solidFill>
                  <a:srgbClr val="C00000"/>
                </a:solidFill>
                <a:latin typeface="Calibri"/>
                <a:ea typeface="Calibri"/>
                <a:cs typeface="Calibri"/>
                <a:sym typeface="Calibri"/>
              </a:rPr>
              <a:t> </a:t>
            </a:r>
            <a:r>
              <a:rPr lang="en-US" sz="2800" b="1" dirty="0" err="1">
                <a:solidFill>
                  <a:srgbClr val="C00000"/>
                </a:solidFill>
                <a:latin typeface="Calibri"/>
                <a:ea typeface="Calibri"/>
                <a:cs typeface="Calibri"/>
                <a:sym typeface="Calibri"/>
              </a:rPr>
              <a:t>d’età</a:t>
            </a:r>
            <a:r>
              <a:rPr lang="en-US" sz="2800" b="1" dirty="0">
                <a:solidFill>
                  <a:srgbClr val="C00000"/>
                </a:solidFill>
                <a:latin typeface="Calibri"/>
                <a:ea typeface="Calibri"/>
                <a:cs typeface="Calibri"/>
                <a:sym typeface="Calibri"/>
              </a:rPr>
              <a:t>?</a:t>
            </a:r>
            <a:endParaRPr sz="2800" b="1" dirty="0">
              <a:solidFill>
                <a:srgbClr val="C00000"/>
              </a:solidFill>
              <a:latin typeface="Calibri"/>
              <a:ea typeface="Calibri"/>
              <a:cs typeface="Calibri"/>
              <a:sym typeface="Calibri"/>
            </a:endParaRPr>
          </a:p>
        </p:txBody>
      </p:sp>
      <p:pic>
        <p:nvPicPr>
          <p:cNvPr id="127" name="Google Shape;127;p6"/>
          <p:cNvPicPr preferRelativeResize="0"/>
          <p:nvPr/>
        </p:nvPicPr>
        <p:blipFill rotWithShape="1">
          <a:blip r:embed="rId3">
            <a:alphaModFix/>
          </a:blip>
          <a:srcRect/>
          <a:stretch/>
        </p:blipFill>
        <p:spPr>
          <a:xfrm>
            <a:off x="7841385" y="816879"/>
            <a:ext cx="5234354" cy="63535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B2F981-F6F8-E690-3551-1672FB00D18A}"/>
              </a:ext>
            </a:extLst>
          </p:cNvPr>
          <p:cNvSpPr>
            <a:spLocks noGrp="1"/>
          </p:cNvSpPr>
          <p:nvPr>
            <p:ph type="body" idx="1"/>
          </p:nvPr>
        </p:nvSpPr>
        <p:spPr>
          <a:xfrm>
            <a:off x="500203" y="2593975"/>
            <a:ext cx="12331402" cy="1701299"/>
          </a:xfrm>
        </p:spPr>
        <p:txBody>
          <a:bodyPr/>
          <a:lstStyle/>
          <a:p>
            <a:pPr algn="l"/>
            <a:r>
              <a:rPr lang="en-GB" sz="3200" dirty="0"/>
              <a:t>   </a:t>
            </a:r>
            <a:r>
              <a:rPr lang="en-GB" sz="3200" dirty="0" err="1"/>
              <a:t>Esamina</a:t>
            </a:r>
            <a:r>
              <a:rPr lang="en-GB" sz="3200" dirty="0"/>
              <a:t> la </a:t>
            </a:r>
            <a:r>
              <a:rPr lang="en-GB" sz="3200" dirty="0" err="1"/>
              <a:t>vignetta</a:t>
            </a:r>
            <a:r>
              <a:rPr lang="en-GB" sz="3200" dirty="0"/>
              <a:t> e a </a:t>
            </a:r>
            <a:r>
              <a:rPr lang="en-GB" sz="3200" dirty="0" err="1"/>
              <a:t>coppie</a:t>
            </a:r>
            <a:r>
              <a:rPr lang="en-GB" sz="3200" dirty="0"/>
              <a:t> o in </a:t>
            </a:r>
            <a:r>
              <a:rPr lang="en-GB" sz="3200" dirty="0" err="1"/>
              <a:t>gruppo</a:t>
            </a:r>
            <a:r>
              <a:rPr lang="en-GB" sz="3200" dirty="0"/>
              <a:t> </a:t>
            </a:r>
            <a:r>
              <a:rPr lang="en-GB" sz="3200" dirty="0" err="1"/>
              <a:t>discuti</a:t>
            </a:r>
            <a:r>
              <a:rPr lang="en-GB" sz="3200" dirty="0"/>
              <a:t> in </a:t>
            </a:r>
            <a:r>
              <a:rPr lang="en-GB" sz="3200" dirty="0" err="1"/>
              <a:t>che</a:t>
            </a:r>
            <a:r>
              <a:rPr lang="en-GB" sz="3200" dirty="0"/>
              <a:t> </a:t>
            </a:r>
            <a:r>
              <a:rPr lang="en-GB" sz="3200" dirty="0" err="1"/>
              <a:t>modo</a:t>
            </a:r>
            <a:r>
              <a:rPr lang="en-GB" sz="3200" dirty="0"/>
              <a:t> </a:t>
            </a:r>
            <a:r>
              <a:rPr lang="en-GB" sz="3200" dirty="0" err="1"/>
              <a:t>impiegheresti</a:t>
            </a:r>
            <a:r>
              <a:rPr lang="en-GB" sz="3200" dirty="0"/>
              <a:t> </a:t>
            </a:r>
            <a:r>
              <a:rPr lang="en-GB" sz="3200" dirty="0" err="1"/>
              <a:t>questo</a:t>
            </a:r>
            <a:r>
              <a:rPr lang="en-GB" sz="3200" dirty="0"/>
              <a:t> </a:t>
            </a:r>
            <a:r>
              <a:rPr lang="en-GB" sz="3200" dirty="0" err="1"/>
              <a:t>strumento</a:t>
            </a:r>
            <a:r>
              <a:rPr lang="en-GB" sz="3200" dirty="0"/>
              <a:t> per </a:t>
            </a:r>
            <a:r>
              <a:rPr lang="en-GB" sz="3200" dirty="0" err="1"/>
              <a:t>parlare</a:t>
            </a:r>
            <a:r>
              <a:rPr lang="en-GB" sz="3200" dirty="0"/>
              <a:t> </a:t>
            </a:r>
            <a:r>
              <a:rPr lang="en-GB" sz="3200" dirty="0" err="1"/>
              <a:t>dei</a:t>
            </a:r>
            <a:r>
              <a:rPr lang="en-GB" sz="3200" dirty="0"/>
              <a:t> ‘</a:t>
            </a:r>
            <a:r>
              <a:rPr lang="en-GB" sz="3200" dirty="0" err="1"/>
              <a:t>bisogni</a:t>
            </a:r>
            <a:r>
              <a:rPr lang="en-GB" sz="3200" dirty="0"/>
              <a:t> e </a:t>
            </a:r>
            <a:r>
              <a:rPr lang="en-GB" sz="3200" dirty="0" err="1"/>
              <a:t>desideri</a:t>
            </a:r>
            <a:r>
              <a:rPr lang="en-GB" sz="3200" dirty="0"/>
              <a:t>’ e del piano budget con le </a:t>
            </a:r>
            <a:r>
              <a:rPr lang="en-GB" sz="3200" dirty="0" err="1"/>
              <a:t>famiglie</a:t>
            </a:r>
            <a:r>
              <a:rPr lang="en-GB" sz="3200" dirty="0"/>
              <a:t>/</a:t>
            </a:r>
            <a:r>
              <a:rPr lang="en-GB" sz="3200" dirty="0" err="1"/>
              <a:t>figli</a:t>
            </a:r>
            <a:r>
              <a:rPr lang="en-GB" sz="3200" dirty="0"/>
              <a:t>.</a:t>
            </a:r>
          </a:p>
          <a:p>
            <a:endParaRPr lang="en-GB" sz="3200" dirty="0"/>
          </a:p>
          <a:p>
            <a:endParaRPr lang="en-GB" sz="3200" dirty="0"/>
          </a:p>
        </p:txBody>
      </p:sp>
      <p:sp>
        <p:nvSpPr>
          <p:cNvPr id="3" name="Title 2">
            <a:extLst>
              <a:ext uri="{FF2B5EF4-FFF2-40B4-BE49-F238E27FC236}">
                <a16:creationId xmlns:a16="http://schemas.microsoft.com/office/drawing/2014/main" id="{0EE99EEE-C06C-D9C2-B77D-57A60777F5ED}"/>
              </a:ext>
            </a:extLst>
          </p:cNvPr>
          <p:cNvSpPr>
            <a:spLocks noGrp="1"/>
          </p:cNvSpPr>
          <p:nvPr>
            <p:ph type="title"/>
          </p:nvPr>
        </p:nvSpPr>
        <p:spPr>
          <a:xfrm>
            <a:off x="501605" y="208547"/>
            <a:ext cx="12330000" cy="1072699"/>
          </a:xfrm>
        </p:spPr>
        <p:txBody>
          <a:bodyPr>
            <a:normAutofit/>
          </a:bodyPr>
          <a:lstStyle/>
          <a:p>
            <a:r>
              <a:rPr lang="en-GB" sz="3200" dirty="0" err="1"/>
              <a:t>Attività</a:t>
            </a:r>
            <a:r>
              <a:rPr lang="en-GB" sz="3200" dirty="0"/>
              <a:t> M4.3    </a:t>
            </a:r>
            <a:br>
              <a:rPr lang="en-GB" sz="3200" dirty="0"/>
            </a:br>
            <a:r>
              <a:rPr lang="en-GB" sz="3200" dirty="0" err="1"/>
              <a:t>Gestione</a:t>
            </a:r>
            <a:r>
              <a:rPr lang="en-GB" sz="3200" dirty="0"/>
              <a:t> del </a:t>
            </a:r>
            <a:r>
              <a:rPr lang="en-GB" sz="3200" dirty="0" err="1"/>
              <a:t>Denaro</a:t>
            </a:r>
            <a:endParaRPr lang="en-GB" sz="3200" dirty="0"/>
          </a:p>
        </p:txBody>
      </p:sp>
      <p:sp>
        <p:nvSpPr>
          <p:cNvPr id="4" name="Text Placeholder 3">
            <a:extLst>
              <a:ext uri="{FF2B5EF4-FFF2-40B4-BE49-F238E27FC236}">
                <a16:creationId xmlns:a16="http://schemas.microsoft.com/office/drawing/2014/main" id="{1FA04234-78BA-E705-BE07-F06E579115B9}"/>
              </a:ext>
            </a:extLst>
          </p:cNvPr>
          <p:cNvSpPr>
            <a:spLocks noGrp="1"/>
          </p:cNvSpPr>
          <p:nvPr>
            <p:ph type="body" idx="2"/>
          </p:nvPr>
        </p:nvSpPr>
        <p:spPr>
          <a:xfrm>
            <a:off x="500203" y="1757859"/>
            <a:ext cx="12331541" cy="602889"/>
          </a:xfrm>
        </p:spPr>
        <p:txBody>
          <a:bodyPr/>
          <a:lstStyle/>
          <a:p>
            <a:r>
              <a:rPr lang="en-GB" dirty="0" err="1"/>
              <a:t>Esaminare</a:t>
            </a:r>
            <a:r>
              <a:rPr lang="en-GB" dirty="0"/>
              <a:t> le vignette </a:t>
            </a:r>
            <a:r>
              <a:rPr lang="en-GB" dirty="0" err="1"/>
              <a:t>riguardanti</a:t>
            </a:r>
            <a:r>
              <a:rPr lang="en-GB" dirty="0"/>
              <a:t> </a:t>
            </a:r>
            <a:r>
              <a:rPr lang="en-GB" dirty="0" err="1"/>
              <a:t>il</a:t>
            </a:r>
            <a:r>
              <a:rPr lang="en-GB" dirty="0"/>
              <a:t> piano budget, </a:t>
            </a:r>
            <a:r>
              <a:rPr lang="en-GB" dirty="0" err="1"/>
              <a:t>i</a:t>
            </a:r>
            <a:r>
              <a:rPr lang="en-GB" dirty="0"/>
              <a:t> </a:t>
            </a:r>
            <a:r>
              <a:rPr lang="en-GB" dirty="0" err="1"/>
              <a:t>bisogni</a:t>
            </a:r>
            <a:r>
              <a:rPr lang="en-GB" dirty="0"/>
              <a:t> e </a:t>
            </a:r>
            <a:r>
              <a:rPr lang="en-GB" dirty="0" err="1"/>
              <a:t>i</a:t>
            </a:r>
            <a:r>
              <a:rPr lang="en-GB" dirty="0"/>
              <a:t> </a:t>
            </a:r>
            <a:r>
              <a:rPr lang="en-GB" dirty="0" err="1"/>
              <a:t>desideri</a:t>
            </a:r>
            <a:r>
              <a:rPr lang="en-GB" dirty="0"/>
              <a:t>, </a:t>
            </a:r>
            <a:r>
              <a:rPr lang="en-GB" dirty="0" err="1"/>
              <a:t>il</a:t>
            </a:r>
            <a:r>
              <a:rPr lang="en-GB" dirty="0"/>
              <a:t> </a:t>
            </a:r>
            <a:r>
              <a:rPr lang="en-GB" dirty="0" err="1"/>
              <a:t>risparmio</a:t>
            </a:r>
            <a:endParaRPr lang="en-GB" dirty="0"/>
          </a:p>
        </p:txBody>
      </p:sp>
      <p:pic>
        <p:nvPicPr>
          <p:cNvPr id="6" name="Picture 5">
            <a:extLst>
              <a:ext uri="{FF2B5EF4-FFF2-40B4-BE49-F238E27FC236}">
                <a16:creationId xmlns:a16="http://schemas.microsoft.com/office/drawing/2014/main" id="{B3F64C6C-37EB-840B-E77D-B4C414EF4FC3}"/>
              </a:ext>
            </a:extLst>
          </p:cNvPr>
          <p:cNvPicPr>
            <a:picLocks noChangeAspect="1"/>
          </p:cNvPicPr>
          <p:nvPr/>
        </p:nvPicPr>
        <p:blipFill>
          <a:blip r:embed="rId2"/>
          <a:stretch>
            <a:fillRect/>
          </a:stretch>
        </p:blipFill>
        <p:spPr>
          <a:xfrm>
            <a:off x="10229811" y="3621104"/>
            <a:ext cx="2620216" cy="3701716"/>
          </a:xfrm>
          <a:prstGeom prst="rect">
            <a:avLst/>
          </a:prstGeom>
        </p:spPr>
      </p:pic>
    </p:spTree>
    <p:extLst>
      <p:ext uri="{BB962C8B-B14F-4D97-AF65-F5344CB8AC3E}">
        <p14:creationId xmlns:p14="http://schemas.microsoft.com/office/powerpoint/2010/main" val="328495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6F0C0-8670-DE1A-0C94-9789D87AB7EE}"/>
              </a:ext>
            </a:extLst>
          </p:cNvPr>
          <p:cNvSpPr>
            <a:spLocks noGrp="1"/>
          </p:cNvSpPr>
          <p:nvPr>
            <p:ph type="body" idx="1"/>
          </p:nvPr>
        </p:nvSpPr>
        <p:spPr>
          <a:xfrm>
            <a:off x="501799" y="1374775"/>
            <a:ext cx="12331402" cy="5129444"/>
          </a:xfrm>
        </p:spPr>
        <p:txBody>
          <a:bodyPr/>
          <a:lstStyle/>
          <a:p>
            <a:r>
              <a:rPr lang="en-GB" sz="4400" b="1" dirty="0" err="1">
                <a:solidFill>
                  <a:srgbClr val="0070C0"/>
                </a:solidFill>
              </a:rPr>
              <a:t>Pausa</a:t>
            </a:r>
            <a:r>
              <a:rPr lang="en-GB" sz="4400" b="1" dirty="0">
                <a:solidFill>
                  <a:srgbClr val="0070C0"/>
                </a:solidFill>
              </a:rPr>
              <a:t> </a:t>
            </a:r>
            <a:r>
              <a:rPr lang="en-GB" sz="4400" b="1" dirty="0" err="1">
                <a:solidFill>
                  <a:srgbClr val="0070C0"/>
                </a:solidFill>
              </a:rPr>
              <a:t>caffé</a:t>
            </a:r>
            <a:endParaRPr lang="en-GB" sz="4400" b="1" dirty="0">
              <a:solidFill>
                <a:srgbClr val="0070C0"/>
              </a:solidFill>
            </a:endParaRPr>
          </a:p>
        </p:txBody>
      </p:sp>
      <p:pic>
        <p:nvPicPr>
          <p:cNvPr id="6" name="Picture 5" descr="A cup of coffee and cookies on a plate&#10;&#10;Description automatically generated with low confidence">
            <a:extLst>
              <a:ext uri="{FF2B5EF4-FFF2-40B4-BE49-F238E27FC236}">
                <a16:creationId xmlns:a16="http://schemas.microsoft.com/office/drawing/2014/main" id="{E85C1824-97EA-C046-09A9-42B7321C16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20414" y="1500104"/>
            <a:ext cx="6758238" cy="4505492"/>
          </a:xfrm>
          <a:prstGeom prst="rect">
            <a:avLst/>
          </a:prstGeom>
        </p:spPr>
      </p:pic>
    </p:spTree>
    <p:extLst>
      <p:ext uri="{BB962C8B-B14F-4D97-AF65-F5344CB8AC3E}">
        <p14:creationId xmlns:p14="http://schemas.microsoft.com/office/powerpoint/2010/main" val="2223262291"/>
      </p:ext>
    </p:extLst>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919</Words>
  <Application>Microsoft Office PowerPoint</Application>
  <PresentationFormat>Personalizzato</PresentationFormat>
  <Paragraphs>109</Paragraphs>
  <Slides>20</Slides>
  <Notes>13</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20</vt:i4>
      </vt:variant>
    </vt:vector>
  </HeadingPairs>
  <TitlesOfParts>
    <vt:vector size="26" baseType="lpstr">
      <vt:lpstr>Arial</vt:lpstr>
      <vt:lpstr>Wingdings</vt:lpstr>
      <vt:lpstr>Open Sans</vt:lpstr>
      <vt:lpstr>Calibri</vt:lpstr>
      <vt:lpstr>CARDET Course template</vt:lpstr>
      <vt:lpstr>CARDET Course template</vt:lpstr>
      <vt:lpstr>Educazione Finanziaria per le Famiglie    Formazione per il Formatore Modulo 4  Gestione del denaro durante I periodi critici della vita  </vt:lpstr>
      <vt:lpstr> Scopo del Modulo 4 : Gestione del denaro durante i periodi critici della vita </vt:lpstr>
      <vt:lpstr>    Modulo 4  Mappa concettuale della sessione</vt:lpstr>
      <vt:lpstr>Attività di riscaldamento M4.1a   Difficoltà Economiche  1. Presentati al partner e condividi idee riguardanti lo stress ed il denaro  2. Annota delle situazioni di vita in cui qualcuno era preoccupato o stressato a causa del denaro  </vt:lpstr>
      <vt:lpstr>Attività di riscaldamento M4.1b   Difficoltà Economiche</vt:lpstr>
      <vt:lpstr>Presentazione standard di PowerPoint</vt:lpstr>
      <vt:lpstr>Attività M4.2   Gestione del Denaro    Bisogni e Desideri</vt:lpstr>
      <vt:lpstr>Attività M4.3     Gestione del Denaro</vt:lpstr>
      <vt:lpstr>Presentazione standard di PowerPoint</vt:lpstr>
      <vt:lpstr>Attività M4.4   Dibattito sulla Tassazione</vt:lpstr>
      <vt:lpstr>Attività M4.5    Gestione del denaro nei periodi critici della vita</vt:lpstr>
      <vt:lpstr>Gestione del Denaro e Tassazione</vt:lpstr>
      <vt:lpstr>Attività M4.6  Cosa significa “consumatore critico”?</vt:lpstr>
      <vt:lpstr>Gestione del Denaro</vt:lpstr>
      <vt:lpstr>Attività M4.7    Gestione del denaro e consumatore critico</vt:lpstr>
      <vt:lpstr>Attività M4.8   Cosa capisci dal termine ‘Economia Circolare’?   </vt:lpstr>
      <vt:lpstr>Cos’è l’ ‘economia circolare’?</vt:lpstr>
      <vt:lpstr>L’Economia Circolare: Come affrontare la tematica con i tuoi figli</vt:lpstr>
      <vt:lpstr>Compiti per l’autoapprendimento:</vt:lpstr>
      <vt:lpstr>Grazie per la partecipazione, speriamo ti risulti utile.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IO2: Financial Literacy Induction Training for Trainers</dc:title>
  <dc:creator>Debbie Bough</dc:creator>
  <cp:lastModifiedBy>alice fabbri</cp:lastModifiedBy>
  <cp:revision>115</cp:revision>
  <dcterms:created xsi:type="dcterms:W3CDTF">2014-07-11T09:12:14Z</dcterms:created>
  <dcterms:modified xsi:type="dcterms:W3CDTF">2022-07-08T14:58:35Z</dcterms:modified>
</cp:coreProperties>
</file>