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5"/>
  </p:notesMasterIdLst>
  <p:sldIdLst>
    <p:sldId id="256" r:id="rId3"/>
    <p:sldId id="258" r:id="rId4"/>
    <p:sldId id="295" r:id="rId5"/>
    <p:sldId id="259" r:id="rId6"/>
    <p:sldId id="266" r:id="rId7"/>
    <p:sldId id="281" r:id="rId8"/>
    <p:sldId id="282" r:id="rId9"/>
    <p:sldId id="264" r:id="rId10"/>
    <p:sldId id="265" r:id="rId11"/>
    <p:sldId id="267" r:id="rId12"/>
    <p:sldId id="269" r:id="rId13"/>
    <p:sldId id="270" r:id="rId14"/>
    <p:sldId id="271" r:id="rId15"/>
    <p:sldId id="274" r:id="rId16"/>
    <p:sldId id="276" r:id="rId17"/>
    <p:sldId id="280" r:id="rId18"/>
    <p:sldId id="283" r:id="rId19"/>
    <p:sldId id="287" r:id="rId20"/>
    <p:sldId id="284" r:id="rId21"/>
    <p:sldId id="285" r:id="rId22"/>
    <p:sldId id="314" r:id="rId23"/>
    <p:sldId id="286"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SqkGYvb3jpDa8VK34OuOCFgTC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4" autoAdjust="0"/>
    <p:restoredTop sz="94694"/>
  </p:normalViewPr>
  <p:slideViewPr>
    <p:cSldViewPr snapToGrid="0">
      <p:cViewPr varScale="1">
        <p:scale>
          <a:sx n="54" d="100"/>
          <a:sy n="54" d="100"/>
        </p:scale>
        <p:origin x="51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0: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3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Delete </a:t>
            </a:r>
            <a:endParaRPr/>
          </a:p>
        </p:txBody>
      </p:sp>
      <p:sp>
        <p:nvSpPr>
          <p:cNvPr id="387" name="Google Shape;387;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f8f86123c2_0_229:notes"/>
          <p:cNvSpPr>
            <a:spLocks noGrp="1" noRot="1" noChangeAspect="1"/>
          </p:cNvSpPr>
          <p:nvPr>
            <p:ph type="sldImg" idx="2"/>
          </p:nvPr>
        </p:nvSpPr>
        <p:spPr>
          <a:xfrm>
            <a:off x="688975" y="1143000"/>
            <a:ext cx="54800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f8f86123c2_0_229:notes"/>
          <p:cNvSpPr txBox="1">
            <a:spLocks noGrp="1"/>
          </p:cNvSpPr>
          <p:nvPr>
            <p:ph type="body" idx="1"/>
          </p:nvPr>
        </p:nvSpPr>
        <p:spPr>
          <a:xfrm>
            <a:off x="685800" y="4400550"/>
            <a:ext cx="5486400" cy="3600300"/>
          </a:xfrm>
          <a:prstGeom prst="rect">
            <a:avLst/>
          </a:prstGeom>
          <a:noFill/>
          <a:ln>
            <a:noFill/>
          </a:ln>
        </p:spPr>
        <p:txBody>
          <a:bodyPr spcFirstLastPara="1" wrap="square" lIns="91250" tIns="45625" rIns="91250" bIns="45625" anchor="t" anchorCtr="0">
            <a:noAutofit/>
          </a:bodyPr>
          <a:lstStyle/>
          <a:p>
            <a:pPr marL="0" lvl="0" indent="0" algn="l" rtl="0">
              <a:lnSpc>
                <a:spcPct val="100000"/>
              </a:lnSpc>
              <a:spcBef>
                <a:spcPts val="0"/>
              </a:spcBef>
              <a:spcAft>
                <a:spcPts val="0"/>
              </a:spcAft>
              <a:buSzPts val="1400"/>
              <a:buNone/>
            </a:pPr>
            <a:endParaRPr/>
          </a:p>
        </p:txBody>
      </p:sp>
      <p:sp>
        <p:nvSpPr>
          <p:cNvPr id="405" name="Google Shape;405;gf8f86123c2_0_229:notes"/>
          <p:cNvSpPr txBox="1">
            <a:spLocks noGrp="1"/>
          </p:cNvSpPr>
          <p:nvPr>
            <p:ph type="sldNum" idx="12"/>
          </p:nvPr>
        </p:nvSpPr>
        <p:spPr>
          <a:xfrm>
            <a:off x="3884613" y="8685214"/>
            <a:ext cx="2971800" cy="458700"/>
          </a:xfrm>
          <a:prstGeom prst="rect">
            <a:avLst/>
          </a:prstGeom>
          <a:noFill/>
          <a:ln>
            <a:noFill/>
          </a:ln>
        </p:spPr>
        <p:txBody>
          <a:bodyPr spcFirstLastPara="1" wrap="square" lIns="91250" tIns="45625" rIns="9125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2: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6: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7: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ubtitle Content - 2col">
  <p:cSld name="2_Title Subtitle Content - 2col">
    <p:spTree>
      <p:nvGrpSpPr>
        <p:cNvPr id="1" name="Shape 23"/>
        <p:cNvGrpSpPr/>
        <p:nvPr/>
      </p:nvGrpSpPr>
      <p:grpSpPr>
        <a:xfrm>
          <a:off x="0" y="0"/>
          <a:ext cx="0" cy="0"/>
          <a:chOff x="0" y="0"/>
          <a:chExt cx="0" cy="0"/>
        </a:xfrm>
      </p:grpSpPr>
      <p:sp>
        <p:nvSpPr>
          <p:cNvPr id="24" name="Google Shape;24;p45"/>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rmAutofit/>
          </a:bodyPr>
          <a:lstStyle>
            <a:lvl1pPr marL="457200" lvl="0" indent="-228600" algn="just">
              <a:lnSpc>
                <a:spcPct val="100000"/>
              </a:lnSpc>
              <a:spcBef>
                <a:spcPts val="0"/>
              </a:spcBef>
              <a:spcAft>
                <a:spcPts val="0"/>
              </a:spcAft>
              <a:buSzPts val="2100"/>
              <a:buNone/>
              <a:defRPr sz="2188">
                <a:solidFill>
                  <a:schemeClr val="lt2"/>
                </a:solidFill>
                <a:latin typeface="Arial"/>
                <a:ea typeface="Arial"/>
                <a:cs typeface="Arial"/>
                <a:sym typeface="Arial"/>
              </a:defRPr>
            </a:lvl1pPr>
            <a:lvl2pPr marL="914400" lvl="1"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2pPr>
            <a:lvl3pPr marL="1371600" lvl="2" indent="-361950" algn="just">
              <a:lnSpc>
                <a:spcPct val="100000"/>
              </a:lnSpc>
              <a:spcBef>
                <a:spcPts val="600"/>
              </a:spcBef>
              <a:spcAft>
                <a:spcPts val="0"/>
              </a:spcAft>
              <a:buSzPts val="2100"/>
              <a:buChar char="•"/>
              <a:defRPr>
                <a:solidFill>
                  <a:schemeClr val="lt2"/>
                </a:solidFill>
                <a:latin typeface="Arial"/>
                <a:ea typeface="Arial"/>
                <a:cs typeface="Arial"/>
                <a:sym typeface="Arial"/>
              </a:defRPr>
            </a:lvl3pPr>
            <a:lvl4pPr marL="1828800" lvl="3"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4pPr>
            <a:lvl5pPr marL="2286000" lvl="4"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5pPr>
            <a:lvl6pPr marL="2743200" lvl="5" indent="-361950" algn="just">
              <a:lnSpc>
                <a:spcPct val="142857"/>
              </a:lnSpc>
              <a:spcBef>
                <a:spcPts val="600"/>
              </a:spcBef>
              <a:spcAft>
                <a:spcPts val="0"/>
              </a:spcAft>
              <a:buSzPts val="2100"/>
              <a:buChar char="•"/>
              <a:defRPr/>
            </a:lvl6pPr>
            <a:lvl7pPr marL="3200400" lvl="6" indent="-361950" algn="just">
              <a:lnSpc>
                <a:spcPct val="142857"/>
              </a:lnSpc>
              <a:spcBef>
                <a:spcPts val="600"/>
              </a:spcBef>
              <a:spcAft>
                <a:spcPts val="0"/>
              </a:spcAft>
              <a:buSzPts val="2100"/>
              <a:buChar char="•"/>
              <a:defRPr/>
            </a:lvl7pPr>
            <a:lvl8pPr marL="3657600" lvl="7" indent="-361950" algn="just">
              <a:lnSpc>
                <a:spcPct val="142857"/>
              </a:lnSpc>
              <a:spcBef>
                <a:spcPts val="600"/>
              </a:spcBef>
              <a:spcAft>
                <a:spcPts val="0"/>
              </a:spcAft>
              <a:buSzPts val="2100"/>
              <a:buChar char="•"/>
              <a:defRPr/>
            </a:lvl8pPr>
            <a:lvl9pPr marL="4114800" lvl="8" indent="-361950" algn="just">
              <a:lnSpc>
                <a:spcPct val="142857"/>
              </a:lnSpc>
              <a:spcBef>
                <a:spcPts val="600"/>
              </a:spcBef>
              <a:spcAft>
                <a:spcPts val="0"/>
              </a:spcAft>
              <a:buSzPts val="2100"/>
              <a:buChar char="•"/>
              <a:defRPr/>
            </a:lvl9pPr>
          </a:lstStyle>
          <a:p>
            <a:endParaRPr/>
          </a:p>
        </p:txBody>
      </p:sp>
      <p:sp>
        <p:nvSpPr>
          <p:cNvPr id="25" name="Google Shape;25;p4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0"/>
        <p:cNvGrpSpPr/>
        <p:nvPr/>
      </p:nvGrpSpPr>
      <p:grpSpPr>
        <a:xfrm>
          <a:off x="0" y="0"/>
          <a:ext cx="0" cy="0"/>
          <a:chOff x="0" y="0"/>
          <a:chExt cx="0" cy="0"/>
        </a:xfrm>
      </p:grpSpPr>
      <p:sp>
        <p:nvSpPr>
          <p:cNvPr id="41" name="Google Shape;41;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2" name="Google Shape;42;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3" name="Google Shape;43;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4"/>
        <p:cNvGrpSpPr/>
        <p:nvPr/>
      </p:nvGrpSpPr>
      <p:grpSpPr>
        <a:xfrm>
          <a:off x="0" y="0"/>
          <a:ext cx="0" cy="0"/>
          <a:chOff x="0" y="0"/>
          <a:chExt cx="0" cy="0"/>
        </a:xfrm>
      </p:grpSpPr>
      <p:sp>
        <p:nvSpPr>
          <p:cNvPr id="45" name="Google Shape;45;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6" name="Google Shape;46;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7" name="Google Shape;47;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8" name="Google Shape;48;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22"/>
          <p:cNvSpPr txBox="1">
            <a:spLocks noGrp="1"/>
          </p:cNvSpPr>
          <p:nvPr>
            <p:ph type="ctrTitle"/>
          </p:nvPr>
        </p:nvSpPr>
        <p:spPr>
          <a:xfrm>
            <a:off x="1666875" y="1228364"/>
            <a:ext cx="10001250" cy="2613096"/>
          </a:xfrm>
          <a:prstGeom prst="rect">
            <a:avLst/>
          </a:prstGeom>
          <a:noFill/>
          <a:ln>
            <a:noFill/>
          </a:ln>
        </p:spPr>
        <p:txBody>
          <a:bodyPr spcFirstLastPara="1" wrap="square" lIns="72000" tIns="45700" rIns="72000" bIns="45700" anchor="b" anchorCtr="0">
            <a:normAutofit/>
          </a:bodyPr>
          <a:lstStyle>
            <a:lvl1pPr lvl="0" algn="ctr">
              <a:lnSpc>
                <a:spcPct val="90000"/>
              </a:lnSpc>
              <a:spcBef>
                <a:spcPts val="0"/>
              </a:spcBef>
              <a:spcAft>
                <a:spcPts val="0"/>
              </a:spcAft>
              <a:buClr>
                <a:schemeClr val="accent2"/>
              </a:buClr>
              <a:buSzPts val="6563"/>
              <a:buFont typeface="Calibri"/>
              <a:buNone/>
              <a:defRPr sz="65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subTitle" idx="1"/>
          </p:nvPr>
        </p:nvSpPr>
        <p:spPr>
          <a:xfrm>
            <a:off x="1666875" y="3942230"/>
            <a:ext cx="10001250" cy="181214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94"/>
              </a:spcBef>
              <a:spcAft>
                <a:spcPts val="0"/>
              </a:spcAft>
              <a:buClr>
                <a:schemeClr val="lt2"/>
              </a:buClr>
              <a:buSzPts val="2625"/>
              <a:buFont typeface="Arial"/>
              <a:buNone/>
              <a:defRPr sz="2625" b="0" i="0" u="none" strike="noStrike" cap="none">
                <a:solidFill>
                  <a:schemeClr val="lt2"/>
                </a:solidFill>
                <a:latin typeface="Calibri"/>
                <a:ea typeface="Calibri"/>
                <a:cs typeface="Calibri"/>
                <a:sym typeface="Calibri"/>
              </a:defRPr>
            </a:lvl1pPr>
            <a:lvl2pPr marR="0" lvl="1" algn="ctr" rtl="0">
              <a:lnSpc>
                <a:spcPct val="90000"/>
              </a:lnSpc>
              <a:spcBef>
                <a:spcPts val="547"/>
              </a:spcBef>
              <a:spcAft>
                <a:spcPts val="0"/>
              </a:spcAft>
              <a:buClr>
                <a:schemeClr val="dk1"/>
              </a:buClr>
              <a:buSzPts val="2188"/>
              <a:buFont typeface="Arial"/>
              <a:buNone/>
              <a:defRPr sz="2188" b="0" i="0" u="none" strike="noStrike" cap="none">
                <a:solidFill>
                  <a:schemeClr val="dk1"/>
                </a:solidFill>
                <a:latin typeface="Calibri"/>
                <a:ea typeface="Calibri"/>
                <a:cs typeface="Calibri"/>
                <a:sym typeface="Calibri"/>
              </a:defRPr>
            </a:lvl2pPr>
            <a:lvl3pPr marR="0" lvl="2" algn="ctr" rtl="0">
              <a:lnSpc>
                <a:spcPct val="90000"/>
              </a:lnSpc>
              <a:spcBef>
                <a:spcPts val="547"/>
              </a:spcBef>
              <a:spcAft>
                <a:spcPts val="0"/>
              </a:spcAft>
              <a:buClr>
                <a:schemeClr val="dk1"/>
              </a:buClr>
              <a:buSzPts val="1969"/>
              <a:buFont typeface="Arial"/>
              <a:buNone/>
              <a:defRPr sz="1969" b="0" i="0" u="none" strike="noStrike" cap="none">
                <a:solidFill>
                  <a:schemeClr val="dk1"/>
                </a:solidFill>
                <a:latin typeface="Calibri"/>
                <a:ea typeface="Calibri"/>
                <a:cs typeface="Calibri"/>
                <a:sym typeface="Calibri"/>
              </a:defRPr>
            </a:lvl3pPr>
            <a:lvl4pPr marR="0" lvl="3"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4pPr>
            <a:lvl5pPr marR="0" lvl="4"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5pPr>
            <a:lvl6pPr marR="0" lvl="5"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6pPr>
            <a:lvl7pPr marR="0" lvl="6"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7pPr>
            <a:lvl8pPr marR="0" lvl="7"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8pPr>
            <a:lvl9pPr marR="0" lvl="8"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9pPr>
          </a:lstStyle>
          <a:p>
            <a:endParaRPr/>
          </a:p>
        </p:txBody>
      </p:sp>
      <p:sp>
        <p:nvSpPr>
          <p:cNvPr id="24" name="Google Shape;24;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5" name="Google Shape;25;p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69" b="0" i="0" u="none" strike="noStrike" cap="none">
                <a:solidFill>
                  <a:schemeClr val="dk1"/>
                </a:solidFill>
                <a:latin typeface="Calibri"/>
                <a:ea typeface="Calibri"/>
                <a:cs typeface="Calibri"/>
                <a:sym typeface="Calibri"/>
              </a:defRPr>
            </a:lvl1pPr>
            <a:lvl2pPr marL="0" marR="0" lvl="1" indent="0" algn="l" rtl="0">
              <a:spcBef>
                <a:spcPts val="0"/>
              </a:spcBef>
              <a:buNone/>
              <a:defRPr sz="1969" b="0" i="0" u="none" strike="noStrike" cap="none">
                <a:solidFill>
                  <a:schemeClr val="dk1"/>
                </a:solidFill>
                <a:latin typeface="Calibri"/>
                <a:ea typeface="Calibri"/>
                <a:cs typeface="Calibri"/>
                <a:sym typeface="Calibri"/>
              </a:defRPr>
            </a:lvl2pPr>
            <a:lvl3pPr marL="0" marR="0" lvl="2" indent="0" algn="l" rtl="0">
              <a:spcBef>
                <a:spcPts val="0"/>
              </a:spcBef>
              <a:buNone/>
              <a:defRPr sz="1969" b="0" i="0" u="none" strike="noStrike" cap="none">
                <a:solidFill>
                  <a:schemeClr val="dk1"/>
                </a:solidFill>
                <a:latin typeface="Calibri"/>
                <a:ea typeface="Calibri"/>
                <a:cs typeface="Calibri"/>
                <a:sym typeface="Calibri"/>
              </a:defRPr>
            </a:lvl3pPr>
            <a:lvl4pPr marL="0" marR="0" lvl="3" indent="0" algn="l" rtl="0">
              <a:spcBef>
                <a:spcPts val="0"/>
              </a:spcBef>
              <a:buNone/>
              <a:defRPr sz="1969" b="0" i="0" u="none" strike="noStrike" cap="none">
                <a:solidFill>
                  <a:schemeClr val="dk1"/>
                </a:solidFill>
                <a:latin typeface="Calibri"/>
                <a:ea typeface="Calibri"/>
                <a:cs typeface="Calibri"/>
                <a:sym typeface="Calibri"/>
              </a:defRPr>
            </a:lvl4pPr>
            <a:lvl5pPr marL="0" marR="0" lvl="4" indent="0" algn="l" rtl="0">
              <a:spcBef>
                <a:spcPts val="0"/>
              </a:spcBef>
              <a:buNone/>
              <a:defRPr sz="1969" b="0" i="0" u="none" strike="noStrike" cap="none">
                <a:solidFill>
                  <a:schemeClr val="dk1"/>
                </a:solidFill>
                <a:latin typeface="Calibri"/>
                <a:ea typeface="Calibri"/>
                <a:cs typeface="Calibri"/>
                <a:sym typeface="Calibri"/>
              </a:defRPr>
            </a:lvl5pPr>
            <a:lvl6pPr marL="0" marR="0" lvl="5" indent="0" algn="l" rtl="0">
              <a:spcBef>
                <a:spcPts val="0"/>
              </a:spcBef>
              <a:buNone/>
              <a:defRPr sz="1969" b="0" i="0" u="none" strike="noStrike" cap="none">
                <a:solidFill>
                  <a:schemeClr val="dk1"/>
                </a:solidFill>
                <a:latin typeface="Calibri"/>
                <a:ea typeface="Calibri"/>
                <a:cs typeface="Calibri"/>
                <a:sym typeface="Calibri"/>
              </a:defRPr>
            </a:lvl6pPr>
            <a:lvl7pPr marL="0" marR="0" lvl="6" indent="0" algn="l" rtl="0">
              <a:spcBef>
                <a:spcPts val="0"/>
              </a:spcBef>
              <a:buNone/>
              <a:defRPr sz="1969" b="0" i="0" u="none" strike="noStrike" cap="none">
                <a:solidFill>
                  <a:schemeClr val="dk1"/>
                </a:solidFill>
                <a:latin typeface="Calibri"/>
                <a:ea typeface="Calibri"/>
                <a:cs typeface="Calibri"/>
                <a:sym typeface="Calibri"/>
              </a:defRPr>
            </a:lvl7pPr>
            <a:lvl8pPr marL="0" marR="0" lvl="7" indent="0" algn="l" rtl="0">
              <a:spcBef>
                <a:spcPts val="0"/>
              </a:spcBef>
              <a:buNone/>
              <a:defRPr sz="1969" b="0" i="0" u="none" strike="noStrike" cap="none">
                <a:solidFill>
                  <a:schemeClr val="dk1"/>
                </a:solidFill>
                <a:latin typeface="Calibri"/>
                <a:ea typeface="Calibri"/>
                <a:cs typeface="Calibri"/>
                <a:sym typeface="Calibri"/>
              </a:defRPr>
            </a:lvl8pPr>
            <a:lvl9pPr marL="0" marR="0" lvl="8" indent="0" algn="l" rtl="0">
              <a:spcBef>
                <a:spcPts val="0"/>
              </a:spcBef>
              <a:buNone/>
              <a:defRPr sz="1969"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7890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0111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51"/>
        <p:cNvGrpSpPr/>
        <p:nvPr/>
      </p:nvGrpSpPr>
      <p:grpSpPr>
        <a:xfrm>
          <a:off x="0" y="0"/>
          <a:ext cx="0" cy="0"/>
          <a:chOff x="0" y="0"/>
          <a:chExt cx="0" cy="0"/>
        </a:xfrm>
      </p:grpSpPr>
      <p:sp>
        <p:nvSpPr>
          <p:cNvPr id="52" name="Google Shape;52;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53" name="Google Shape;53;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gf8f86123c2_0_280"/>
          <p:cNvGrpSpPr/>
          <p:nvPr/>
        </p:nvGrpSpPr>
        <p:grpSpPr>
          <a:xfrm>
            <a:off x="309367" y="6586268"/>
            <a:ext cx="6399333" cy="738900"/>
            <a:chOff x="309367" y="6586268"/>
            <a:chExt cx="6399333" cy="738900"/>
          </a:xfrm>
        </p:grpSpPr>
        <p:sp>
          <p:nvSpPr>
            <p:cNvPr id="55" name="Google Shape;55;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56" name="Google Shape;56;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57" name="Google Shape;57;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58" name="Google Shape;58;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
        <p:cNvGrpSpPr/>
        <p:nvPr/>
      </p:nvGrpSpPr>
      <p:grpSpPr>
        <a:xfrm>
          <a:off x="0" y="0"/>
          <a:ext cx="0" cy="0"/>
          <a:chOff x="0" y="0"/>
          <a:chExt cx="0" cy="0"/>
        </a:xfrm>
      </p:grpSpPr>
      <p:sp>
        <p:nvSpPr>
          <p:cNvPr id="50" name="Google Shape;50;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1qNm9eD2mvmpbag4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Fd0CZaSWPjA" TargetMode="External"/><Relationship Id="rId4" Type="http://schemas.openxmlformats.org/officeDocument/2006/relationships/hyperlink" Target="https://www.google.com/forms/abou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makelearning.org/meetu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kahoot.com/" TargetMode="External"/><Relationship Id="rId4" Type="http://schemas.openxmlformats.org/officeDocument/2006/relationships/hyperlink" Target="https://www.socrativ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wtoon.com/?locale=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anva.com/video-editor/" TargetMode="External"/><Relationship Id="rId4" Type="http://schemas.openxmlformats.org/officeDocument/2006/relationships/hyperlink" Target="https://animoto.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title"/>
          </p:nvPr>
        </p:nvSpPr>
        <p:spPr>
          <a:xfrm>
            <a:off x="310398" y="2286973"/>
            <a:ext cx="7022388" cy="97863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44546A"/>
              </a:buClr>
              <a:buSzPts val="3080"/>
              <a:buFont typeface="Helvetica Neue"/>
              <a:buNone/>
            </a:pPr>
            <a:br>
              <a:rPr lang="en-US" sz="3200" dirty="0">
                <a:latin typeface="Calibri" panose="020F0502020204030204" pitchFamily="34" charset="0"/>
                <a:cs typeface="Calibri" panose="020F0502020204030204" pitchFamily="34" charset="0"/>
              </a:rPr>
            </a:br>
            <a:r>
              <a:rPr lang="en-GB" sz="3200" dirty="0" err="1">
                <a:latin typeface="Calibri" panose="020F0502020204030204" pitchFamily="34" charset="0"/>
                <a:cs typeface="Calibri" panose="020F0502020204030204" pitchFamily="34" charset="0"/>
              </a:rPr>
              <a:t>Educazione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Finanziaria</a:t>
            </a:r>
            <a:r>
              <a:rPr lang="en-GB" sz="3200" dirty="0">
                <a:latin typeface="Calibri" panose="020F0502020204030204" pitchFamily="34" charset="0"/>
                <a:cs typeface="Calibri" panose="020F0502020204030204" pitchFamily="34" charset="0"/>
              </a:rPr>
              <a:t> per le </a:t>
            </a:r>
            <a:r>
              <a:rPr lang="en-GB" sz="3200" dirty="0" err="1">
                <a:latin typeface="Calibri" panose="020F0502020204030204" pitchFamily="34" charset="0"/>
                <a:cs typeface="Calibri" panose="020F0502020204030204" pitchFamily="34" charset="0"/>
              </a:rPr>
              <a:t>Famiglie</a:t>
            </a:r>
            <a:endParaRPr sz="3200" dirty="0">
              <a:latin typeface="Calibri" panose="020F0502020204030204" pitchFamily="34" charset="0"/>
              <a:cs typeface="Calibri" panose="020F0502020204030204" pitchFamily="34" charset="0"/>
            </a:endParaRPr>
          </a:p>
        </p:txBody>
      </p:sp>
      <p:sp>
        <p:nvSpPr>
          <p:cNvPr id="73" name="Google Shape;73;p1"/>
          <p:cNvSpPr txBox="1">
            <a:spLocks noGrp="1"/>
          </p:cNvSpPr>
          <p:nvPr>
            <p:ph type="body" idx="1"/>
          </p:nvPr>
        </p:nvSpPr>
        <p:spPr>
          <a:xfrm>
            <a:off x="310397" y="3990280"/>
            <a:ext cx="7022388" cy="156028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accent2"/>
              </a:buClr>
              <a:buSzPts val="3275"/>
              <a:buFont typeface="Calibri"/>
              <a:buNone/>
            </a:pPr>
            <a:r>
              <a:rPr lang="en-US" sz="3200" b="1" dirty="0" err="1">
                <a:solidFill>
                  <a:schemeClr val="accent2"/>
                </a:solidFill>
                <a:latin typeface="Calibri" panose="020F0502020204030204" pitchFamily="34" charset="0"/>
                <a:cs typeface="Calibri" panose="020F0502020204030204" pitchFamily="34" charset="0"/>
              </a:rPr>
              <a:t>Formazione</a:t>
            </a:r>
            <a:r>
              <a:rPr lang="en-US" sz="3200" b="1" dirty="0">
                <a:solidFill>
                  <a:schemeClr val="accent2"/>
                </a:solidFill>
                <a:latin typeface="Calibri" panose="020F0502020204030204" pitchFamily="34" charset="0"/>
                <a:cs typeface="Calibri" panose="020F0502020204030204" pitchFamily="34" charset="0"/>
              </a:rPr>
              <a:t> per il </a:t>
            </a:r>
            <a:r>
              <a:rPr lang="en-US" sz="3200" b="1" dirty="0" err="1">
                <a:solidFill>
                  <a:schemeClr val="accent2"/>
                </a:solidFill>
                <a:latin typeface="Calibri" panose="020F0502020204030204" pitchFamily="34" charset="0"/>
                <a:cs typeface="Calibri" panose="020F0502020204030204" pitchFamily="34" charset="0"/>
              </a:rPr>
              <a:t>Formatore</a:t>
            </a:r>
            <a:r>
              <a:rPr lang="en-US" sz="3200" b="1" dirty="0">
                <a:solidFill>
                  <a:schemeClr val="accent2"/>
                </a:solidFill>
                <a:latin typeface="Calibri" panose="020F0502020204030204" pitchFamily="34" charset="0"/>
                <a:cs typeface="Calibri" panose="020F0502020204030204" pitchFamily="34" charset="0"/>
              </a:rPr>
              <a:t> Modulo </a:t>
            </a:r>
            <a:r>
              <a:rPr lang="en-US" sz="3200" dirty="0">
                <a:latin typeface="Calibri"/>
                <a:ea typeface="Calibri"/>
                <a:cs typeface="Calibri"/>
                <a:sym typeface="Calibri"/>
              </a:rPr>
              <a:t>6</a:t>
            </a:r>
          </a:p>
          <a:p>
            <a:pPr marL="0" lvl="0" indent="0" algn="l" rtl="0">
              <a:lnSpc>
                <a:spcPct val="90000"/>
              </a:lnSpc>
              <a:spcBef>
                <a:spcPts val="0"/>
              </a:spcBef>
              <a:spcAft>
                <a:spcPts val="0"/>
              </a:spcAft>
              <a:buClr>
                <a:schemeClr val="accent2"/>
              </a:buClr>
              <a:buSzPts val="3275"/>
              <a:buFont typeface="Calibri"/>
              <a:buNone/>
            </a:pPr>
            <a:endParaRPr lang="en-US" sz="3200" dirty="0">
              <a:latin typeface="Calibri"/>
              <a:ea typeface="Calibri"/>
              <a:cs typeface="Calibri"/>
              <a:sym typeface="Calibri"/>
            </a:endParaRPr>
          </a:p>
          <a:p>
            <a:pPr marL="0" lvl="0" indent="0" algn="l" rtl="0">
              <a:lnSpc>
                <a:spcPct val="90000"/>
              </a:lnSpc>
              <a:spcBef>
                <a:spcPts val="0"/>
              </a:spcBef>
              <a:spcAft>
                <a:spcPts val="0"/>
              </a:spcAft>
              <a:buClr>
                <a:schemeClr val="accent2"/>
              </a:buClr>
              <a:buSzPts val="3275"/>
              <a:buFont typeface="Calibri"/>
              <a:buNone/>
            </a:pPr>
            <a:r>
              <a:rPr lang="en-US" sz="3200" b="0" dirty="0" err="1">
                <a:latin typeface="Calibri"/>
                <a:ea typeface="Calibri"/>
                <a:cs typeface="Calibri"/>
                <a:sym typeface="Calibri"/>
              </a:rPr>
              <a:t>Creare</a:t>
            </a:r>
            <a:r>
              <a:rPr lang="en-US" sz="3200" b="0" dirty="0">
                <a:latin typeface="Calibri"/>
                <a:ea typeface="Calibri"/>
                <a:cs typeface="Calibri"/>
                <a:sym typeface="Calibri"/>
              </a:rPr>
              <a:t> ed </a:t>
            </a:r>
            <a:r>
              <a:rPr lang="en-US" sz="3200" b="0" dirty="0" err="1">
                <a:latin typeface="Calibri"/>
                <a:ea typeface="Calibri"/>
                <a:cs typeface="Calibri"/>
                <a:sym typeface="Calibri"/>
              </a:rPr>
              <a:t>utilizzare</a:t>
            </a:r>
            <a:r>
              <a:rPr lang="en-US" sz="3200" b="0" dirty="0">
                <a:latin typeface="Calibri"/>
                <a:ea typeface="Calibri"/>
                <a:cs typeface="Calibri"/>
                <a:sym typeface="Calibri"/>
              </a:rPr>
              <a:t> </a:t>
            </a:r>
            <a:r>
              <a:rPr lang="en-US" sz="3200" b="0" dirty="0" err="1">
                <a:latin typeface="Calibri"/>
                <a:ea typeface="Calibri"/>
                <a:cs typeface="Calibri"/>
                <a:sym typeface="Calibri"/>
              </a:rPr>
              <a:t>strumenti</a:t>
            </a:r>
            <a:r>
              <a:rPr lang="en-US" sz="3200" b="0" dirty="0">
                <a:latin typeface="Calibri"/>
                <a:ea typeface="Calibri"/>
                <a:cs typeface="Calibri"/>
                <a:sym typeface="Calibri"/>
              </a:rPr>
              <a:t> </a:t>
            </a:r>
            <a:r>
              <a:rPr lang="en-US" sz="3200" b="0" dirty="0" err="1">
                <a:latin typeface="Calibri"/>
                <a:ea typeface="Calibri"/>
                <a:cs typeface="Calibri"/>
                <a:sym typeface="Calibri"/>
              </a:rPr>
              <a:t>digitali</a:t>
            </a:r>
            <a:endParaRPr sz="32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710425" y="1649549"/>
            <a:ext cx="7143617" cy="5290093"/>
          </a:xfrm>
          <a:prstGeom prst="rect">
            <a:avLst/>
          </a:prstGeom>
          <a:noFill/>
          <a:ln>
            <a:noFill/>
          </a:ln>
        </p:spPr>
        <p:txBody>
          <a:bodyPr spcFirstLastPara="1" wrap="square" lIns="45700" tIns="45700" rIns="45700" bIns="45700" anchor="t" anchorCtr="0">
            <a:noAutofit/>
          </a:bodyPr>
          <a:lstStyle/>
          <a:p>
            <a:pPr marL="342900" lvl="0" indent="-342900" algn="l" rtl="0">
              <a:lnSpc>
                <a:spcPct val="150000"/>
              </a:lnSpc>
              <a:spcBef>
                <a:spcPts val="0"/>
              </a:spcBef>
              <a:spcAft>
                <a:spcPts val="0"/>
              </a:spcAft>
              <a:buClr>
                <a:schemeClr val="accent1"/>
              </a:buClr>
              <a:buSzPts val="2800"/>
              <a:buFont typeface="Noto Sans Symbols"/>
              <a:buChar char="●"/>
            </a:pPr>
            <a:r>
              <a:rPr lang="en-US" sz="2800" dirty="0" err="1"/>
              <a:t>Formare</a:t>
            </a:r>
            <a:r>
              <a:rPr lang="en-US" sz="2800" dirty="0"/>
              <a:t> le </a:t>
            </a:r>
            <a:r>
              <a:rPr lang="en-US" sz="2800" dirty="0" err="1"/>
              <a:t>competenze</a:t>
            </a:r>
            <a:r>
              <a:rPr lang="en-US" sz="2800" dirty="0"/>
              <a:t> del 21</a:t>
            </a:r>
            <a:r>
              <a:rPr lang="en-US" sz="2800" baseline="30000" dirty="0"/>
              <a:t>st</a:t>
            </a:r>
            <a:r>
              <a:rPr lang="en-US" sz="2800" dirty="0"/>
              <a:t> </a:t>
            </a:r>
            <a:r>
              <a:rPr lang="en-US" sz="2800" dirty="0" err="1"/>
              <a:t>secolo</a:t>
            </a:r>
            <a:r>
              <a:rPr lang="en-US" sz="2800" dirty="0"/>
              <a:t>.</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err="1"/>
              <a:t>Contesti</a:t>
            </a:r>
            <a:r>
              <a:rPr lang="en-US" sz="2800" dirty="0"/>
              <a:t> di </a:t>
            </a:r>
            <a:r>
              <a:rPr lang="en-US" sz="2800" dirty="0" err="1"/>
              <a:t>apprendimento</a:t>
            </a:r>
            <a:r>
              <a:rPr lang="en-US" sz="2800" dirty="0"/>
              <a:t> </a:t>
            </a:r>
            <a:r>
              <a:rPr lang="en-US" sz="2800" dirty="0" err="1"/>
              <a:t>aperti</a:t>
            </a:r>
            <a:r>
              <a:rPr lang="en-US" sz="2800" dirty="0"/>
              <a:t> </a:t>
            </a:r>
            <a:r>
              <a:rPr lang="en-US" sz="2800" dirty="0" err="1"/>
              <a:t>oltre</a:t>
            </a:r>
            <a:r>
              <a:rPr lang="en-US" sz="2800" dirty="0"/>
              <a:t> </a:t>
            </a:r>
            <a:r>
              <a:rPr lang="en-US" sz="2800" dirty="0" err="1"/>
              <a:t>l’aula</a:t>
            </a:r>
            <a:r>
              <a:rPr lang="en-US" sz="2800" dirty="0"/>
              <a:t> </a:t>
            </a:r>
            <a:r>
              <a:rPr lang="en-US" sz="2800" dirty="0" err="1"/>
              <a:t>fisica</a:t>
            </a:r>
            <a:r>
              <a:rPr lang="en-US" sz="2800" dirty="0"/>
              <a:t>.</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err="1"/>
              <a:t>Ottenere</a:t>
            </a:r>
            <a:r>
              <a:rPr lang="en-US" sz="2800" dirty="0"/>
              <a:t> </a:t>
            </a:r>
            <a:r>
              <a:rPr lang="en-US" sz="2800" dirty="0" err="1"/>
              <a:t>l’interesse</a:t>
            </a:r>
            <a:r>
              <a:rPr lang="en-US" sz="2800" dirty="0"/>
              <a:t> e la </a:t>
            </a:r>
            <a:r>
              <a:rPr lang="en-US" sz="2800" dirty="0" err="1"/>
              <a:t>curiosità</a:t>
            </a:r>
            <a:r>
              <a:rPr lang="en-US" sz="2800" dirty="0"/>
              <a:t> </a:t>
            </a:r>
            <a:r>
              <a:rPr lang="en-US" sz="2800" dirty="0" err="1"/>
              <a:t>degli</a:t>
            </a:r>
            <a:r>
              <a:rPr lang="en-US" sz="2800" dirty="0"/>
              <a:t> </a:t>
            </a:r>
            <a:r>
              <a:rPr lang="en-US" sz="2800" dirty="0" err="1"/>
              <a:t>studenti</a:t>
            </a:r>
            <a:r>
              <a:rPr lang="en-US" sz="2800" dirty="0"/>
              <a:t> </a:t>
            </a:r>
            <a:r>
              <a:rPr lang="en-US" sz="2800" dirty="0" err="1"/>
              <a:t>attraverso</a:t>
            </a:r>
            <a:r>
              <a:rPr lang="en-US" sz="2800" dirty="0"/>
              <a:t> </a:t>
            </a:r>
            <a:r>
              <a:rPr lang="en-US" sz="2800" dirty="0" err="1"/>
              <a:t>l’apprendimento</a:t>
            </a:r>
            <a:r>
              <a:rPr lang="en-US" sz="2800" dirty="0"/>
              <a:t> </a:t>
            </a:r>
            <a:r>
              <a:rPr lang="en-US" sz="2800" dirty="0" err="1"/>
              <a:t>basato</a:t>
            </a:r>
            <a:r>
              <a:rPr lang="en-US" sz="2800" dirty="0"/>
              <a:t> </a:t>
            </a:r>
            <a:r>
              <a:rPr lang="en-US" sz="2800" dirty="0" err="1"/>
              <a:t>sull’indagine</a:t>
            </a:r>
            <a:r>
              <a:rPr lang="en-US" sz="2800" dirty="0"/>
              <a:t>. </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err="1"/>
              <a:t>Sviluppare</a:t>
            </a:r>
            <a:r>
              <a:rPr lang="en-US" sz="2800" dirty="0"/>
              <a:t> </a:t>
            </a:r>
            <a:r>
              <a:rPr lang="en-US" sz="2800" dirty="0" err="1"/>
              <a:t>abilità</a:t>
            </a:r>
            <a:r>
              <a:rPr lang="en-US" sz="2800" dirty="0"/>
              <a:t> di </a:t>
            </a:r>
            <a:r>
              <a:rPr lang="en-US" sz="2800" dirty="0" err="1"/>
              <a:t>autoapprendimento</a:t>
            </a:r>
            <a:r>
              <a:rPr lang="en-US" sz="2800" dirty="0"/>
              <a:t> </a:t>
            </a:r>
            <a:r>
              <a:rPr lang="en-US" sz="2800" dirty="0" err="1"/>
              <a:t>efficaci</a:t>
            </a:r>
            <a:r>
              <a:rPr lang="en-US" sz="2800" dirty="0"/>
              <a:t>. </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err="1"/>
              <a:t>Agevolare</a:t>
            </a:r>
            <a:r>
              <a:rPr lang="en-US" sz="2800" dirty="0"/>
              <a:t> </a:t>
            </a:r>
            <a:r>
              <a:rPr lang="en-US" sz="2800" dirty="0" err="1"/>
              <a:t>l’apprendimento</a:t>
            </a:r>
            <a:r>
              <a:rPr lang="en-US" sz="2800" dirty="0"/>
              <a:t> </a:t>
            </a:r>
            <a:r>
              <a:rPr lang="en-US" sz="2800" dirty="0" err="1"/>
              <a:t>personale</a:t>
            </a:r>
            <a:r>
              <a:rPr lang="en-US" sz="2800" dirty="0"/>
              <a:t>.</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err="1"/>
              <a:t>Sviluppare</a:t>
            </a:r>
            <a:r>
              <a:rPr lang="en-US" sz="2800" dirty="0"/>
              <a:t> interesse e </a:t>
            </a:r>
            <a:r>
              <a:rPr lang="en-US" sz="2800" dirty="0" err="1"/>
              <a:t>sicurezza</a:t>
            </a:r>
            <a:r>
              <a:rPr lang="en-US" sz="2800" dirty="0"/>
              <a:t> in </a:t>
            </a:r>
            <a:r>
              <a:rPr lang="en-US" sz="2800" dirty="0" err="1"/>
              <a:t>sé</a:t>
            </a:r>
            <a:r>
              <a:rPr lang="en-US" sz="2800" dirty="0"/>
              <a:t> </a:t>
            </a:r>
            <a:r>
              <a:rPr lang="en-US" sz="2800" dirty="0" err="1"/>
              <a:t>stessi</a:t>
            </a:r>
            <a:r>
              <a:rPr lang="en-US" sz="2800" dirty="0"/>
              <a:t>. </a:t>
            </a:r>
            <a:endParaRPr sz="2800" dirty="0"/>
          </a:p>
          <a:p>
            <a:pPr marL="342900" lvl="0" indent="-165100" algn="l" rtl="0">
              <a:lnSpc>
                <a:spcPct val="107142"/>
              </a:lnSpc>
              <a:spcBef>
                <a:spcPts val="0"/>
              </a:spcBef>
              <a:spcAft>
                <a:spcPts val="0"/>
              </a:spcAft>
              <a:buClr>
                <a:schemeClr val="accent1"/>
              </a:buClr>
              <a:buSzPts val="3027"/>
              <a:buFont typeface="Noto Sans Symbols"/>
              <a:buNone/>
            </a:pPr>
            <a:endParaRPr sz="2600" dirty="0"/>
          </a:p>
        </p:txBody>
      </p:sp>
      <p:sp>
        <p:nvSpPr>
          <p:cNvPr id="188" name="Google Shape;188;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Vantaggi</a:t>
            </a:r>
            <a:r>
              <a:rPr lang="en-US" sz="3200" dirty="0"/>
              <a:t> </a:t>
            </a:r>
            <a:r>
              <a:rPr lang="en-US" sz="3200" dirty="0" err="1"/>
              <a:t>dell’apprendimento</a:t>
            </a:r>
            <a:r>
              <a:rPr lang="en-US" sz="3200" dirty="0"/>
              <a:t> </a:t>
            </a:r>
            <a:r>
              <a:rPr lang="en-US" sz="3200" dirty="0" err="1"/>
              <a:t>digitale</a:t>
            </a:r>
            <a:r>
              <a:rPr lang="en-US" sz="3200" dirty="0"/>
              <a:t>:</a:t>
            </a:r>
            <a:endParaRPr sz="3200" dirty="0"/>
          </a:p>
        </p:txBody>
      </p:sp>
      <p:pic>
        <p:nvPicPr>
          <p:cNvPr id="189" name="Google Shape;189;p15" descr="Digitization Of Library, Electronic, Digitizing Ebook"/>
          <p:cNvPicPr preferRelativeResize="0"/>
          <p:nvPr/>
        </p:nvPicPr>
        <p:blipFill rotWithShape="1">
          <a:blip r:embed="rId3">
            <a:alphaModFix/>
          </a:blip>
          <a:srcRect/>
          <a:stretch/>
        </p:blipFill>
        <p:spPr>
          <a:xfrm>
            <a:off x="7658624" y="1775450"/>
            <a:ext cx="4954051" cy="403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02499" y="764342"/>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Problematiche</a:t>
            </a:r>
            <a:r>
              <a:rPr lang="en-US" sz="3200" dirty="0"/>
              <a:t> legate </a:t>
            </a:r>
            <a:r>
              <a:rPr lang="en-US" sz="3200" dirty="0" err="1"/>
              <a:t>all’utilizzo</a:t>
            </a:r>
            <a:r>
              <a:rPr lang="en-US" sz="3200" dirty="0"/>
              <a:t> di </a:t>
            </a:r>
            <a:r>
              <a:rPr lang="en-US" sz="3200" dirty="0" err="1"/>
              <a:t>strumenti</a:t>
            </a:r>
            <a:r>
              <a:rPr lang="en-US" sz="3200" dirty="0"/>
              <a:t> </a:t>
            </a:r>
            <a:r>
              <a:rPr lang="en-US" sz="3200" dirty="0" err="1"/>
              <a:t>digitali</a:t>
            </a:r>
            <a:r>
              <a:rPr lang="en-US" sz="3200" dirty="0"/>
              <a:t> </a:t>
            </a:r>
            <a:endParaRPr sz="3200" dirty="0"/>
          </a:p>
        </p:txBody>
      </p:sp>
      <p:sp>
        <p:nvSpPr>
          <p:cNvPr id="204" name="Google Shape;204;p29"/>
          <p:cNvSpPr txBox="1"/>
          <p:nvPr/>
        </p:nvSpPr>
        <p:spPr>
          <a:xfrm>
            <a:off x="940649" y="1762208"/>
            <a:ext cx="5257799" cy="61554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Insegnare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ad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utilizzare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gli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strumenti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digitali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può</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formare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un contest di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apprendimento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non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tradizionale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Tuttavia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dirty="0">
                <a:solidFill>
                  <a:schemeClr val="dk1"/>
                </a:solidFill>
                <a:latin typeface="Calibri" panose="020F0502020204030204" pitchFamily="34" charset="0"/>
                <a:cs typeface="Calibri" panose="020F0502020204030204" pitchFamily="34" charset="0"/>
              </a:rPr>
              <a:t>è </a:t>
            </a:r>
            <a:r>
              <a:rPr lang="en-US" sz="3200" dirty="0" err="1">
                <a:solidFill>
                  <a:schemeClr val="dk1"/>
                </a:solidFill>
                <a:latin typeface="Calibri" panose="020F0502020204030204" pitchFamily="34" charset="0"/>
                <a:cs typeface="Calibri" panose="020F0502020204030204" pitchFamily="34" charset="0"/>
              </a:rPr>
              <a:t>necessario</a:t>
            </a:r>
            <a:r>
              <a:rPr lang="en-US" sz="3200" dirty="0">
                <a:solidFill>
                  <a:schemeClr val="dk1"/>
                </a:solidFill>
                <a:latin typeface="Calibri" panose="020F0502020204030204" pitchFamily="34" charset="0"/>
                <a:cs typeface="Calibri" panose="020F0502020204030204" pitchFamily="34" charset="0"/>
              </a:rPr>
              <a:t> per </a:t>
            </a:r>
            <a:r>
              <a:rPr lang="en-US" sz="3200" dirty="0" err="1">
                <a:solidFill>
                  <a:schemeClr val="dk1"/>
                </a:solidFill>
                <a:latin typeface="Calibri" panose="020F0502020204030204" pitchFamily="34" charset="0"/>
                <a:cs typeface="Calibri" panose="020F0502020204030204" pitchFamily="34" charset="0"/>
              </a:rPr>
              <a:t>rendersi</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conto</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delle</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problematiche</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che</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possono</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insorgere</a:t>
            </a:r>
            <a:r>
              <a:rPr lang="en-US" sz="3200" dirty="0">
                <a:solidFill>
                  <a:schemeClr val="dk1"/>
                </a:solidFill>
                <a:latin typeface="Calibri" panose="020F0502020204030204" pitchFamily="34" charset="0"/>
                <a:cs typeface="Calibri" panose="020F0502020204030204" pitchFamily="34" charset="0"/>
              </a:rPr>
              <a:t> in modo da </a:t>
            </a:r>
            <a:r>
              <a:rPr lang="en-US" sz="3200" dirty="0" err="1">
                <a:solidFill>
                  <a:schemeClr val="dk1"/>
                </a:solidFill>
                <a:latin typeface="Calibri" panose="020F0502020204030204" pitchFamily="34" charset="0"/>
                <a:cs typeface="Calibri" panose="020F0502020204030204" pitchFamily="34" charset="0"/>
              </a:rPr>
              <a:t>superare</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eventuali</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ostacoli</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nell’apprendimento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rgbClr val="F6931D"/>
              </a:buClr>
              <a:buSzPts val="1400"/>
              <a:buFont typeface="Arial"/>
              <a:buNone/>
            </a:pPr>
            <a:endParaRPr lang="en-GB"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05" name="Google Shape;205;p29" descr="Confusion, Left, Right, Straight, Confused, Choice"/>
          <p:cNvPicPr preferRelativeResize="0"/>
          <p:nvPr/>
        </p:nvPicPr>
        <p:blipFill rotWithShape="1">
          <a:blip r:embed="rId3">
            <a:alphaModFix/>
          </a:blip>
          <a:srcRect/>
          <a:stretch/>
        </p:blipFill>
        <p:spPr>
          <a:xfrm>
            <a:off x="7136550" y="1762208"/>
            <a:ext cx="5257800" cy="46506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p:nvPr>
        </p:nvSpPr>
        <p:spPr>
          <a:xfrm>
            <a:off x="690471" y="640093"/>
            <a:ext cx="12330002" cy="1429339"/>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Attività</a:t>
            </a:r>
            <a:r>
              <a:rPr lang="en-US" sz="3200" dirty="0"/>
              <a:t> M6.3  </a:t>
            </a:r>
            <a:br>
              <a:rPr lang="en-US" sz="3200" dirty="0"/>
            </a:br>
            <a:r>
              <a:rPr lang="en-US" sz="3200" dirty="0" err="1"/>
              <a:t>Problematiche</a:t>
            </a:r>
            <a:r>
              <a:rPr lang="en-US" sz="3200" dirty="0"/>
              <a:t> legate </a:t>
            </a:r>
            <a:r>
              <a:rPr lang="en-US" sz="3200" dirty="0" err="1"/>
              <a:t>all’utilizzo</a:t>
            </a:r>
            <a:r>
              <a:rPr lang="en-US" sz="3200" dirty="0"/>
              <a:t> di </a:t>
            </a:r>
            <a:r>
              <a:rPr lang="en-US" sz="3200" dirty="0" err="1"/>
              <a:t>strumenti</a:t>
            </a:r>
            <a:r>
              <a:rPr lang="en-US" sz="3200" dirty="0"/>
              <a:t> </a:t>
            </a:r>
            <a:r>
              <a:rPr lang="en-US" sz="3200" dirty="0" err="1"/>
              <a:t>digitali</a:t>
            </a:r>
            <a:r>
              <a:rPr lang="en-US" sz="3200" dirty="0"/>
              <a:t> </a:t>
            </a:r>
            <a:endParaRPr sz="3200" dirty="0"/>
          </a:p>
        </p:txBody>
      </p:sp>
      <p:sp>
        <p:nvSpPr>
          <p:cNvPr id="212" name="Google Shape;212;p5"/>
          <p:cNvSpPr txBox="1"/>
          <p:nvPr/>
        </p:nvSpPr>
        <p:spPr>
          <a:xfrm>
            <a:off x="7870371" y="2922989"/>
            <a:ext cx="4588329" cy="49551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dirty="0">
                <a:solidFill>
                  <a:schemeClr val="dk1"/>
                </a:solidFill>
                <a:latin typeface="Calibri" panose="020F0502020204030204" pitchFamily="34" charset="0"/>
                <a:cs typeface="Calibri" panose="020F0502020204030204" pitchFamily="34" charset="0"/>
                <a:sym typeface="Arial"/>
              </a:rPr>
              <a:t>Che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tipo</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difficoltà</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potresti</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trovare</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nell’utilizzo</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strumenti</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digitali</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p>
          <a:p>
            <a:pPr marL="0" marR="0" lvl="0" indent="0" algn="ctr" rtl="0">
              <a:lnSpc>
                <a:spcPct val="100000"/>
              </a:lnSpc>
              <a:spcBef>
                <a:spcPts val="0"/>
              </a:spcBef>
              <a:spcAft>
                <a:spcPts val="0"/>
              </a:spcAft>
              <a:buClr>
                <a:srgbClr val="000000"/>
              </a:buClr>
              <a:buSzPts val="2400"/>
              <a:buFont typeface="Arial"/>
              <a:buNone/>
            </a:pPr>
            <a:endParaRPr lang="en-US" sz="3600" dirty="0">
              <a:solidFill>
                <a:schemeClr val="dk1"/>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Considera</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il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contesto</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dk1"/>
                </a:solidFill>
                <a:latin typeface="Calibri" panose="020F0502020204030204" pitchFamily="34" charset="0"/>
                <a:cs typeface="Calibri" panose="020F0502020204030204" pitchFamily="34" charset="0"/>
                <a:sym typeface="Arial"/>
              </a:rPr>
              <a:t>digitale</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online e offline…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13" name="Google Shape;213;p5" descr="Confusion, Left, Right, Straight, Confused, Choice"/>
          <p:cNvPicPr preferRelativeResize="0"/>
          <p:nvPr/>
        </p:nvPicPr>
        <p:blipFill rotWithShape="1">
          <a:blip r:embed="rId3">
            <a:alphaModFix/>
          </a:blip>
          <a:srcRect/>
          <a:stretch/>
        </p:blipFill>
        <p:spPr>
          <a:xfrm>
            <a:off x="1597672" y="2214973"/>
            <a:ext cx="5257800" cy="46506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502499" y="154743"/>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Problematiche</a:t>
            </a:r>
            <a:r>
              <a:rPr lang="en-US" sz="3200" dirty="0"/>
              <a:t> legate </a:t>
            </a:r>
            <a:r>
              <a:rPr lang="en-US" sz="3200" dirty="0" err="1"/>
              <a:t>all’utilizzo</a:t>
            </a:r>
            <a:r>
              <a:rPr lang="en-US" sz="3200" dirty="0"/>
              <a:t> di </a:t>
            </a:r>
            <a:r>
              <a:rPr lang="en-US" sz="3200" dirty="0" err="1"/>
              <a:t>strumenti</a:t>
            </a:r>
            <a:r>
              <a:rPr lang="en-US" sz="3200" dirty="0"/>
              <a:t> </a:t>
            </a:r>
            <a:r>
              <a:rPr lang="en-US" sz="3200" dirty="0" err="1"/>
              <a:t>digitali</a:t>
            </a:r>
            <a:endParaRPr sz="3200" dirty="0"/>
          </a:p>
        </p:txBody>
      </p:sp>
      <p:grpSp>
        <p:nvGrpSpPr>
          <p:cNvPr id="220" name="Google Shape;220;p30"/>
          <p:cNvGrpSpPr/>
          <p:nvPr/>
        </p:nvGrpSpPr>
        <p:grpSpPr>
          <a:xfrm>
            <a:off x="502499" y="1087594"/>
            <a:ext cx="12119823" cy="5077493"/>
            <a:chOff x="0" y="1857"/>
            <a:chExt cx="12119823" cy="5077493"/>
          </a:xfrm>
        </p:grpSpPr>
        <p:sp>
          <p:nvSpPr>
            <p:cNvPr id="221" name="Google Shape;221;p30"/>
            <p:cNvSpPr/>
            <p:nvPr/>
          </p:nvSpPr>
          <p:spPr>
            <a:xfrm rot="5400000">
              <a:off x="-166355" y="16821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txBox="1"/>
            <p:nvPr/>
          </p:nvSpPr>
          <p:spPr>
            <a:xfrm>
              <a:off x="1" y="39001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F6931D"/>
                </a:buClr>
                <a:buSzPts val="1400"/>
                <a:buFont typeface="Arial"/>
                <a:buNone/>
              </a:pPr>
              <a:r>
                <a:rPr lang="en-US" sz="1600" b="1" i="0" u="none" strike="noStrike" cap="none" dirty="0" err="1">
                  <a:solidFill>
                    <a:schemeClr val="dk1"/>
                  </a:solidFill>
                  <a:latin typeface="Calibri" panose="020F0502020204030204" pitchFamily="34" charset="0"/>
                  <a:cs typeface="Calibri" panose="020F0502020204030204" pitchFamily="34" charset="0"/>
                  <a:sym typeface="Arial"/>
                </a:rPr>
                <a:t>Adattamento</a:t>
              </a:r>
              <a:r>
                <a:rPr lang="en-US" sz="900" b="1" i="0" u="none" strike="noStrike" cap="none" dirty="0">
                  <a:solidFill>
                    <a:schemeClr val="dk1"/>
                  </a:solidFill>
                  <a:latin typeface="Arial"/>
                  <a:ea typeface="Arial"/>
                  <a:cs typeface="Arial"/>
                  <a:sym typeface="Arial"/>
                </a:rPr>
                <a:t>:</a:t>
              </a:r>
              <a:endParaRPr sz="900" b="1" i="0" u="none" strike="noStrike" cap="none" dirty="0">
                <a:solidFill>
                  <a:schemeClr val="dk1"/>
                </a:solidFill>
                <a:latin typeface="Arial"/>
                <a:ea typeface="Arial"/>
                <a:cs typeface="Arial"/>
                <a:sym typeface="Arial"/>
              </a:endParaRPr>
            </a:p>
          </p:txBody>
        </p:sp>
        <p:sp>
          <p:nvSpPr>
            <p:cNvPr id="223" name="Google Shape;223;p30"/>
            <p:cNvSpPr/>
            <p:nvPr/>
          </p:nvSpPr>
          <p:spPr>
            <a:xfrm rot="5400000">
              <a:off x="6087637" y="-530945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txBox="1"/>
            <p:nvPr/>
          </p:nvSpPr>
          <p:spPr>
            <a:xfrm>
              <a:off x="776323" y="3704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tx1"/>
                </a:buClr>
                <a:buSzPct val="100000"/>
                <a:buFont typeface="Arial"/>
                <a:buChar char="•"/>
              </a:pP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Adattare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il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contenuto</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ad un format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digitale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o online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progettazione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del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materiale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numero</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partecipanti</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ecc</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25" name="Google Shape;225;p30"/>
            <p:cNvSpPr/>
            <p:nvPr/>
          </p:nvSpPr>
          <p:spPr>
            <a:xfrm rot="5400000">
              <a:off x="-166355" y="116032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txBox="1"/>
            <p:nvPr/>
          </p:nvSpPr>
          <p:spPr>
            <a:xfrm>
              <a:off x="1" y="1382134"/>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800" b="1" i="0" u="none" strike="noStrike" cap="none" dirty="0" err="1">
                  <a:solidFill>
                    <a:schemeClr val="dk1"/>
                  </a:solidFill>
                  <a:latin typeface="Calibri" panose="020F0502020204030204" pitchFamily="34" charset="0"/>
                  <a:cs typeface="Calibri" panose="020F0502020204030204" pitchFamily="34" charset="0"/>
                  <a:sym typeface="Arial"/>
                </a:rPr>
                <a:t>Coinvolgimento</a:t>
              </a:r>
              <a:r>
                <a:rPr lang="en-US" sz="1800" b="1" i="0" u="none" strike="noStrike" cap="none" dirty="0">
                  <a:solidFill>
                    <a:schemeClr val="dk1"/>
                  </a:solidFill>
                  <a:latin typeface="Calibri" panose="020F0502020204030204" pitchFamily="34" charset="0"/>
                  <a:cs typeface="Calibri" panose="020F0502020204030204" pitchFamily="34" charset="0"/>
                  <a:sym typeface="Arial"/>
                </a:rPr>
                <a:t>:</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27" name="Google Shape;227;p30"/>
            <p:cNvSpPr/>
            <p:nvPr/>
          </p:nvSpPr>
          <p:spPr>
            <a:xfrm rot="5400000">
              <a:off x="6087637" y="-431734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0"/>
            <p:cNvSpPr txBox="1"/>
            <p:nvPr/>
          </p:nvSpPr>
          <p:spPr>
            <a:xfrm>
              <a:off x="776323" y="1029163"/>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Trovare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nuovi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metodi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per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coinvolgere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e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motivare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gli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studenti</a:t>
              </a:r>
              <a:r>
                <a:rPr lang="en-US" sz="3200" dirty="0">
                  <a:solidFill>
                    <a:schemeClr val="dk1"/>
                  </a:solidFill>
                  <a:latin typeface="Calibri" panose="020F0502020204030204" pitchFamily="34" charset="0"/>
                  <a:cs typeface="Calibri" panose="020F0502020204030204" pitchFamily="34" charset="0"/>
                </a:rPr>
                <a:t>.</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29" name="Google Shape;229;p30"/>
            <p:cNvSpPr/>
            <p:nvPr/>
          </p:nvSpPr>
          <p:spPr>
            <a:xfrm rot="5400000">
              <a:off x="-166355" y="215244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0"/>
            <p:cNvSpPr txBox="1"/>
            <p:nvPr/>
          </p:nvSpPr>
          <p:spPr>
            <a:xfrm>
              <a:off x="1" y="237424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2000" b="1" i="0" u="none" strike="noStrike" cap="none" dirty="0" err="1">
                  <a:solidFill>
                    <a:schemeClr val="dk1"/>
                  </a:solidFill>
                  <a:latin typeface="Calibri" panose="020F0502020204030204" pitchFamily="34" charset="0"/>
                  <a:cs typeface="Calibri" panose="020F0502020204030204" pitchFamily="34" charset="0"/>
                  <a:sym typeface="Arial"/>
                </a:rPr>
                <a:t>Perfezionamento</a:t>
              </a:r>
              <a:r>
                <a:rPr lang="en-US" sz="900" b="1"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31" name="Google Shape;231;p30"/>
            <p:cNvSpPr/>
            <p:nvPr/>
          </p:nvSpPr>
          <p:spPr>
            <a:xfrm rot="5400000">
              <a:off x="6087637" y="-332522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0"/>
            <p:cNvSpPr txBox="1"/>
            <p:nvPr/>
          </p:nvSpPr>
          <p:spPr>
            <a:xfrm>
              <a:off x="776323" y="202127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Sentirsi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all’altezza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insegnare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tramite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tecnologia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digitale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3" name="Google Shape;233;p30"/>
            <p:cNvSpPr/>
            <p:nvPr/>
          </p:nvSpPr>
          <p:spPr>
            <a:xfrm rot="5400000">
              <a:off x="-166355" y="314455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txBox="1"/>
            <p:nvPr/>
          </p:nvSpPr>
          <p:spPr>
            <a:xfrm>
              <a:off x="1" y="3366364"/>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600" b="1" i="0" u="none" strike="noStrike" cap="none" dirty="0" err="1">
                  <a:solidFill>
                    <a:schemeClr val="dk1"/>
                  </a:solidFill>
                  <a:latin typeface="Calibri" panose="020F0502020204030204" pitchFamily="34" charset="0"/>
                  <a:cs typeface="Calibri" panose="020F0502020204030204" pitchFamily="34" charset="0"/>
                  <a:sym typeface="Arial"/>
                </a:rPr>
                <a:t>Potenziamento</a:t>
              </a:r>
              <a:r>
                <a:rPr lang="en-US" sz="1600" b="1" i="0" u="none" strike="noStrike" cap="none" dirty="0">
                  <a:solidFill>
                    <a:schemeClr val="dk1"/>
                  </a:solidFill>
                  <a:latin typeface="Calibri" panose="020F0502020204030204" pitchFamily="34" charset="0"/>
                  <a:cs typeface="Calibri" panose="020F0502020204030204" pitchFamily="34" charset="0"/>
                  <a:sym typeface="Arial"/>
                </a:rPr>
                <a:t> </a:t>
              </a:r>
              <a:r>
                <a:rPr lang="en-US" sz="1600" b="1" i="0" u="none" strike="noStrike" cap="none" dirty="0" err="1">
                  <a:solidFill>
                    <a:schemeClr val="dk1"/>
                  </a:solidFill>
                  <a:latin typeface="Calibri" panose="020F0502020204030204" pitchFamily="34" charset="0"/>
                  <a:cs typeface="Calibri" panose="020F0502020204030204" pitchFamily="34" charset="0"/>
                  <a:sym typeface="Arial"/>
                </a:rPr>
                <a:t>delle</a:t>
              </a:r>
              <a:r>
                <a:rPr lang="en-US" sz="1600" b="1" i="0" u="none" strike="noStrike" cap="none" dirty="0">
                  <a:solidFill>
                    <a:schemeClr val="dk1"/>
                  </a:solidFill>
                  <a:latin typeface="Calibri" panose="020F0502020204030204" pitchFamily="34" charset="0"/>
                  <a:cs typeface="Calibri" panose="020F0502020204030204" pitchFamily="34" charset="0"/>
                  <a:sym typeface="Arial"/>
                </a:rPr>
                <a:t> </a:t>
              </a:r>
              <a:r>
                <a:rPr lang="en-US" sz="1600" b="1" i="0" u="none" strike="noStrike" cap="none" dirty="0" err="1">
                  <a:solidFill>
                    <a:schemeClr val="dk1"/>
                  </a:solidFill>
                  <a:latin typeface="Calibri" panose="020F0502020204030204" pitchFamily="34" charset="0"/>
                  <a:cs typeface="Calibri" panose="020F0502020204030204" pitchFamily="34" charset="0"/>
                  <a:sym typeface="Arial"/>
                </a:rPr>
                <a:t>abilità</a:t>
              </a:r>
              <a:r>
                <a:rPr lang="en-US" sz="1600" b="1" i="0" u="none" strike="noStrike" cap="none" dirty="0">
                  <a:solidFill>
                    <a:schemeClr val="dk1"/>
                  </a:solidFill>
                  <a:latin typeface="Calibri" panose="020F0502020204030204" pitchFamily="34" charset="0"/>
                  <a:cs typeface="Calibri" panose="020F0502020204030204" pitchFamily="34" charset="0"/>
                  <a:sym typeface="Arial"/>
                </a:rPr>
                <a:t> </a:t>
              </a:r>
              <a:r>
                <a:rPr lang="en-US" sz="1600" b="1" i="0" u="none" strike="noStrike" cap="none" dirty="0" err="1">
                  <a:solidFill>
                    <a:schemeClr val="dk1"/>
                  </a:solidFill>
                  <a:latin typeface="Calibri" panose="020F0502020204030204" pitchFamily="34" charset="0"/>
                  <a:cs typeface="Calibri" panose="020F0502020204030204" pitchFamily="34" charset="0"/>
                  <a:sym typeface="Arial"/>
                </a:rPr>
                <a:t>digitali</a:t>
              </a:r>
              <a:r>
                <a:rPr lang="en-US" sz="1600" b="1" i="0" u="none" strike="noStrike" cap="none" dirty="0">
                  <a:solidFill>
                    <a:schemeClr val="dk1"/>
                  </a:solidFill>
                  <a:latin typeface="Calibri" panose="020F0502020204030204" pitchFamily="34" charset="0"/>
                  <a:cs typeface="Calibri" panose="020F0502020204030204" pitchFamily="34" charset="0"/>
                  <a:sym typeface="Arial"/>
                </a:rPr>
                <a:t>:</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5" name="Google Shape;235;p30"/>
            <p:cNvSpPr/>
            <p:nvPr/>
          </p:nvSpPr>
          <p:spPr>
            <a:xfrm rot="5400000">
              <a:off x="6087637" y="-233311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txBox="1"/>
            <p:nvPr/>
          </p:nvSpPr>
          <p:spPr>
            <a:xfrm>
              <a:off x="776323" y="3013393"/>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Affrontare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e </a:t>
              </a:r>
              <a:r>
                <a:rPr lang="en-US" sz="2800" dirty="0" err="1">
                  <a:solidFill>
                    <a:schemeClr val="dk1"/>
                  </a:solidFill>
                  <a:latin typeface="Calibri" panose="020F0502020204030204" pitchFamily="34" charset="0"/>
                  <a:cs typeface="Calibri" panose="020F0502020204030204" pitchFamily="34" charset="0"/>
                </a:rPr>
                <a:t>colmare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possibili</a:t>
              </a:r>
              <a:r>
                <a:rPr lang="en-US" sz="2800" dirty="0">
                  <a:solidFill>
                    <a:schemeClr val="dk1"/>
                  </a:solidFill>
                  <a:latin typeface="Calibri" panose="020F0502020204030204" pitchFamily="34" charset="0"/>
                  <a:cs typeface="Calibri" panose="020F0502020204030204" pitchFamily="34" charset="0"/>
                </a:rPr>
                <a:t> lacune </a:t>
              </a:r>
              <a:r>
                <a:rPr lang="en-US" sz="2800" dirty="0" err="1">
                  <a:solidFill>
                    <a:schemeClr val="dk1"/>
                  </a:solidFill>
                  <a:latin typeface="Calibri" panose="020F0502020204030204" pitchFamily="34" charset="0"/>
                  <a:cs typeface="Calibri" panose="020F0502020204030204" pitchFamily="34" charset="0"/>
                </a:rPr>
                <a:t>degli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studenti</a:t>
              </a:r>
              <a:r>
                <a:rPr lang="en-US" sz="2800" dirty="0">
                  <a:solidFill>
                    <a:schemeClr val="dk1"/>
                  </a:solidFill>
                  <a:latin typeface="Calibri" panose="020F0502020204030204" pitchFamily="34" charset="0"/>
                  <a:cs typeface="Calibri" panose="020F0502020204030204" pitchFamily="34" charset="0"/>
                </a:rPr>
                <a:t> in </a:t>
              </a:r>
              <a:r>
                <a:rPr lang="en-US" sz="2800" dirty="0" err="1">
                  <a:solidFill>
                    <a:schemeClr val="dk1"/>
                  </a:solidFill>
                  <a:latin typeface="Calibri" panose="020F0502020204030204" pitchFamily="34" charset="0"/>
                  <a:cs typeface="Calibri" panose="020F0502020204030204" pitchFamily="34" charset="0"/>
                </a:rPr>
                <a:t>materia</a:t>
              </a:r>
              <a:r>
                <a:rPr lang="en-US" sz="2800" dirty="0">
                  <a:solidFill>
                    <a:schemeClr val="dk1"/>
                  </a:solidFill>
                  <a:latin typeface="Calibri" panose="020F0502020204030204" pitchFamily="34" charset="0"/>
                  <a:cs typeface="Calibri" panose="020F0502020204030204" pitchFamily="34" charset="0"/>
                </a:rPr>
                <a:t> di </a:t>
              </a:r>
              <a:r>
                <a:rPr lang="en-US" sz="2800" dirty="0" err="1">
                  <a:solidFill>
                    <a:schemeClr val="dk1"/>
                  </a:solidFill>
                  <a:latin typeface="Calibri" panose="020F0502020204030204" pitchFamily="34" charset="0"/>
                  <a:cs typeface="Calibri" panose="020F0502020204030204" pitchFamily="34" charset="0"/>
                </a:rPr>
                <a:t>competenze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digitali</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7" name="Google Shape;237;p30"/>
            <p:cNvSpPr/>
            <p:nvPr/>
          </p:nvSpPr>
          <p:spPr>
            <a:xfrm rot="5400000">
              <a:off x="-166355" y="413667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p:nvPr/>
          </p:nvSpPr>
          <p:spPr>
            <a:xfrm>
              <a:off x="1" y="435847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800" b="1" i="0" u="none" strike="noStrike" cap="none" dirty="0">
                  <a:solidFill>
                    <a:schemeClr val="dk1"/>
                  </a:solidFill>
                  <a:latin typeface="Calibri" panose="020F0502020204030204" pitchFamily="34" charset="0"/>
                  <a:cs typeface="Calibri" panose="020F0502020204030204" pitchFamily="34" charset="0"/>
                  <a:sym typeface="Arial"/>
                </a:rPr>
                <a:t>GDPR:</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9" name="Google Shape;239;p30"/>
            <p:cNvSpPr/>
            <p:nvPr/>
          </p:nvSpPr>
          <p:spPr>
            <a:xfrm rot="5400000">
              <a:off x="6087637" y="-134099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0"/>
            <p:cNvSpPr txBox="1"/>
            <p:nvPr/>
          </p:nvSpPr>
          <p:spPr>
            <a:xfrm>
              <a:off x="776323" y="400550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Considerare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I problem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legati</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alla</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protezione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dei</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dati</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sensibili</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all’interno</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di un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contesto</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digitale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502499" y="514438"/>
            <a:ext cx="12330002" cy="147478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Attività</a:t>
            </a:r>
            <a:r>
              <a:rPr lang="en-US" sz="3200" dirty="0"/>
              <a:t> M6.4 </a:t>
            </a:r>
            <a:br>
              <a:rPr lang="en-US" sz="3200" dirty="0"/>
            </a:br>
            <a:r>
              <a:rPr lang="en-US" sz="3200" dirty="0" err="1"/>
              <a:t>Strumenti</a:t>
            </a:r>
            <a:r>
              <a:rPr lang="en-US" sz="3200" dirty="0"/>
              <a:t> </a:t>
            </a:r>
            <a:r>
              <a:rPr lang="en-US" sz="3200" dirty="0" err="1"/>
              <a:t>digitali</a:t>
            </a:r>
            <a:r>
              <a:rPr lang="en-US" sz="3200" dirty="0"/>
              <a:t> di </a:t>
            </a:r>
            <a:r>
              <a:rPr lang="en-US" sz="3200" dirty="0" err="1"/>
              <a:t>apprendimento</a:t>
            </a:r>
            <a:r>
              <a:rPr lang="en-US" sz="3200" dirty="0"/>
              <a:t> – </a:t>
            </a:r>
            <a:r>
              <a:rPr lang="en-US" sz="3200" dirty="0" err="1"/>
              <a:t>Presentazione</a:t>
            </a:r>
            <a:r>
              <a:rPr lang="en-US" sz="3200" dirty="0"/>
              <a:t> </a:t>
            </a:r>
            <a:r>
              <a:rPr lang="en-US" sz="3200" dirty="0" err="1"/>
              <a:t>dell’escape</a:t>
            </a:r>
            <a:r>
              <a:rPr lang="en-US" sz="3200" dirty="0"/>
              <a:t> room </a:t>
            </a:r>
            <a:endParaRPr sz="3200" dirty="0"/>
          </a:p>
        </p:txBody>
      </p:sp>
      <p:sp>
        <p:nvSpPr>
          <p:cNvPr id="276" name="Google Shape;276;p9"/>
          <p:cNvSpPr txBox="1"/>
          <p:nvPr/>
        </p:nvSpPr>
        <p:spPr>
          <a:xfrm>
            <a:off x="1293301" y="1874757"/>
            <a:ext cx="5675457"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Individua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qualsiasi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strumento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digitale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da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te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utilizzato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in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materia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educazione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finanziaria</a:t>
            </a:r>
            <a:endParaRPr lang="en-US"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lang="en-US" sz="3200"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Diamo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un’occhiata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all’Escape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Room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Digitale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1" u="none" strike="noStrike" cap="none" dirty="0">
                <a:solidFill>
                  <a:schemeClr val="dk1"/>
                </a:solidFill>
                <a:latin typeface="Calibri" panose="020F0502020204030204" pitchFamily="34" charset="0"/>
                <a:cs typeface="Calibri" panose="020F0502020204030204" pitchFamily="34" charset="0"/>
                <a:sym typeface="Arial"/>
              </a:rPr>
              <a:t>Money Matters</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4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32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Money Matters – </a:t>
            </a:r>
            <a:r>
              <a:rPr lang="en-US" sz="32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Interscambio</a:t>
            </a:r>
            <a:r>
              <a:rPr lang="en-US" sz="32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r>
              <a:rPr lang="en-US" sz="32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Interplanetario</a:t>
            </a:r>
            <a:r>
              <a:rPr lang="en-US" sz="32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Escape Room </a:t>
            </a:r>
            <a:r>
              <a:rPr lang="en-US" sz="32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Digitale</a:t>
            </a:r>
            <a:r>
              <a:rPr lang="en-US" sz="32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277" name="Google Shape;277;p9" descr="Open, Padlock, Lock, Security, Unsafe, Unlock, Key"/>
          <p:cNvPicPr preferRelativeResize="0"/>
          <p:nvPr/>
        </p:nvPicPr>
        <p:blipFill rotWithShape="1">
          <a:blip r:embed="rId4">
            <a:alphaModFix/>
          </a:blip>
          <a:srcRect/>
          <a:stretch/>
        </p:blipFill>
        <p:spPr>
          <a:xfrm rot="1364375">
            <a:off x="8298380" y="1303398"/>
            <a:ext cx="3204500" cy="4898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4"/>
          <p:cNvSpPr txBox="1"/>
          <p:nvPr/>
        </p:nvSpPr>
        <p:spPr>
          <a:xfrm>
            <a:off x="333829" y="2656114"/>
            <a:ext cx="6054513" cy="134076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2800"/>
              <a:buFont typeface="Calibri"/>
              <a:buNone/>
            </a:pPr>
            <a:br>
              <a:rPr lang="en-US" sz="2800" b="1" i="0" u="none" strike="noStrike" cap="none" dirty="0">
                <a:solidFill>
                  <a:schemeClr val="accent2"/>
                </a:solidFill>
                <a:latin typeface="Calibri"/>
                <a:ea typeface="Calibri"/>
                <a:cs typeface="Calibri"/>
                <a:sym typeface="Calibri"/>
              </a:rPr>
            </a:br>
            <a:r>
              <a:rPr lang="en-US" sz="2800" b="1" i="0" u="none" strike="noStrike" cap="none" dirty="0">
                <a:solidFill>
                  <a:schemeClr val="accent2"/>
                </a:solidFill>
                <a:latin typeface="Calibri"/>
                <a:ea typeface="Calibri"/>
                <a:cs typeface="Calibri"/>
                <a:sym typeface="Calibri"/>
              </a:rPr>
              <a:t>      </a:t>
            </a:r>
            <a:r>
              <a:rPr lang="en-US" sz="4400" b="1" i="0" u="none" strike="noStrike" cap="none" dirty="0" err="1">
                <a:solidFill>
                  <a:srgbClr val="097D74"/>
                </a:solidFill>
                <a:latin typeface="Calibri"/>
                <a:ea typeface="Calibri"/>
                <a:cs typeface="Calibri"/>
                <a:sym typeface="Calibri"/>
              </a:rPr>
              <a:t>P</a:t>
            </a:r>
            <a:r>
              <a:rPr lang="en-US" sz="4400" b="1" dirty="0" err="1">
                <a:solidFill>
                  <a:srgbClr val="097D74"/>
                </a:solidFill>
                <a:latin typeface="Calibri"/>
                <a:ea typeface="Calibri"/>
                <a:cs typeface="Calibri"/>
                <a:sym typeface="Calibri"/>
              </a:rPr>
              <a:t>ausa</a:t>
            </a:r>
            <a:r>
              <a:rPr lang="en-US" sz="4400" b="1" dirty="0">
                <a:solidFill>
                  <a:srgbClr val="097D74"/>
                </a:solidFill>
                <a:latin typeface="Calibri"/>
                <a:ea typeface="Calibri"/>
                <a:cs typeface="Calibri"/>
                <a:sym typeface="Calibri"/>
              </a:rPr>
              <a:t> </a:t>
            </a:r>
            <a:r>
              <a:rPr lang="en-US" sz="4400" b="1" dirty="0" err="1">
                <a:solidFill>
                  <a:srgbClr val="097D74"/>
                </a:solidFill>
                <a:latin typeface="Calibri"/>
                <a:ea typeface="Calibri"/>
                <a:cs typeface="Calibri"/>
                <a:sym typeface="Calibri"/>
              </a:rPr>
              <a:t>caffé</a:t>
            </a:r>
            <a:endParaRPr sz="4400" b="0" i="0" u="none" strike="noStrike" cap="none" dirty="0">
              <a:solidFill>
                <a:srgbClr val="097D74"/>
              </a:solidFill>
              <a:latin typeface="Arial"/>
              <a:ea typeface="Arial"/>
              <a:cs typeface="Arial"/>
              <a:sym typeface="Arial"/>
            </a:endParaRPr>
          </a:p>
        </p:txBody>
      </p:sp>
      <p:pic>
        <p:nvPicPr>
          <p:cNvPr id="321" name="Google Shape;321;p34" descr="Drink, Coffee, Tea, Beverage, Hot Drink, Hot Beverage"/>
          <p:cNvPicPr preferRelativeResize="0"/>
          <p:nvPr/>
        </p:nvPicPr>
        <p:blipFill rotWithShape="1">
          <a:blip r:embed="rId3">
            <a:alphaModFix/>
          </a:blip>
          <a:srcRect/>
          <a:stretch/>
        </p:blipFill>
        <p:spPr>
          <a:xfrm>
            <a:off x="6191917" y="1830954"/>
            <a:ext cx="5011076" cy="38437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2" name="Google Shape;362;p35" descr="Emergency, Exit, Green, White, Direction, Route, Right"/>
          <p:cNvPicPr preferRelativeResize="0"/>
          <p:nvPr/>
        </p:nvPicPr>
        <p:blipFill rotWithShape="1">
          <a:blip r:embed="rId3">
            <a:alphaModFix/>
          </a:blip>
          <a:srcRect/>
          <a:stretch/>
        </p:blipFill>
        <p:spPr>
          <a:xfrm rot="-1749436">
            <a:off x="520989" y="2679305"/>
            <a:ext cx="4326097" cy="2621372"/>
          </a:xfrm>
          <a:prstGeom prst="rect">
            <a:avLst/>
          </a:prstGeom>
          <a:noFill/>
          <a:ln>
            <a:noFill/>
          </a:ln>
        </p:spPr>
      </p:pic>
      <p:sp>
        <p:nvSpPr>
          <p:cNvPr id="360" name="Google Shape;360;p35"/>
          <p:cNvSpPr txBox="1">
            <a:spLocks noGrp="1"/>
          </p:cNvSpPr>
          <p:nvPr>
            <p:ph type="body" idx="1"/>
          </p:nvPr>
        </p:nvSpPr>
        <p:spPr>
          <a:xfrm>
            <a:off x="5297715" y="1152159"/>
            <a:ext cx="7370536" cy="5715366"/>
          </a:xfrm>
          <a:prstGeom prst="rect">
            <a:avLst/>
          </a:prstGeom>
          <a:noFill/>
          <a:ln>
            <a:noFill/>
          </a:ln>
        </p:spPr>
        <p:txBody>
          <a:bodyPr spcFirstLastPara="1" wrap="square" lIns="45700" tIns="45700" rIns="45700" bIns="45700" anchor="t" anchorCtr="0">
            <a:normAutofit fontScale="92500"/>
          </a:bodyPr>
          <a:lstStyle/>
          <a:p>
            <a:pPr marL="342900" lvl="0" indent="-342900" algn="l" rtl="0">
              <a:lnSpc>
                <a:spcPct val="107142"/>
              </a:lnSpc>
              <a:spcBef>
                <a:spcPts val="0"/>
              </a:spcBef>
              <a:spcAft>
                <a:spcPts val="0"/>
              </a:spcAft>
              <a:buClr>
                <a:srgbClr val="44546A"/>
              </a:buClr>
              <a:buSzPct val="108108"/>
              <a:buFont typeface="Arial"/>
              <a:buChar char="•"/>
            </a:pPr>
            <a:r>
              <a:rPr lang="en-US" sz="2800" dirty="0" err="1"/>
              <a:t>Un’Escape</a:t>
            </a:r>
            <a:r>
              <a:rPr lang="en-US" sz="2800" dirty="0"/>
              <a:t> Room </a:t>
            </a:r>
            <a:r>
              <a:rPr lang="en-US" sz="2800" dirty="0" err="1"/>
              <a:t>Digitale</a:t>
            </a:r>
            <a:r>
              <a:rPr lang="en-US" sz="2800" dirty="0"/>
              <a:t>  </a:t>
            </a:r>
            <a:r>
              <a:rPr lang="en-US" sz="2800" dirty="0" err="1"/>
              <a:t>comprende</a:t>
            </a:r>
            <a:r>
              <a:rPr lang="en-US" sz="2800" dirty="0"/>
              <a:t> </a:t>
            </a:r>
            <a:r>
              <a:rPr lang="en-US" sz="2800" dirty="0" err="1"/>
              <a:t>una</a:t>
            </a:r>
            <a:r>
              <a:rPr lang="en-US" sz="2800" dirty="0"/>
              <a:t> </a:t>
            </a:r>
            <a:r>
              <a:rPr lang="en-US" sz="2800" dirty="0" err="1"/>
              <a:t>serie</a:t>
            </a:r>
            <a:r>
              <a:rPr lang="en-US" sz="2800" dirty="0"/>
              <a:t> di </a:t>
            </a:r>
            <a:r>
              <a:rPr lang="en-US" sz="2800" dirty="0" err="1"/>
              <a:t>piccoli</a:t>
            </a:r>
            <a:r>
              <a:rPr lang="en-US" sz="2800" dirty="0"/>
              <a:t> </a:t>
            </a:r>
            <a:r>
              <a:rPr lang="en-US" sz="2800" dirty="0" err="1"/>
              <a:t>giochi</a:t>
            </a:r>
            <a:r>
              <a:rPr lang="en-US" sz="2800" dirty="0"/>
              <a:t>, prove, </a:t>
            </a:r>
            <a:r>
              <a:rPr lang="en-US" sz="2800" dirty="0" err="1"/>
              <a:t>domande</a:t>
            </a:r>
            <a:r>
              <a:rPr lang="en-US" sz="2800" dirty="0"/>
              <a:t> e puzzle  per </a:t>
            </a:r>
            <a:r>
              <a:rPr lang="en-US" sz="2800" dirty="0" err="1"/>
              <a:t>gli</a:t>
            </a:r>
            <a:r>
              <a:rPr lang="en-US" sz="2800" dirty="0"/>
              <a:t> </a:t>
            </a:r>
            <a:r>
              <a:rPr lang="en-US" sz="2800" dirty="0" err="1"/>
              <a:t>studenti</a:t>
            </a:r>
            <a:r>
              <a:rPr lang="en-US" sz="2800" dirty="0"/>
              <a:t>. Si </a:t>
            </a:r>
            <a:r>
              <a:rPr lang="en-US" sz="2800" dirty="0" err="1"/>
              <a:t>tratta</a:t>
            </a:r>
            <a:r>
              <a:rPr lang="en-US" sz="2800" dirty="0"/>
              <a:t> di </a:t>
            </a:r>
            <a:r>
              <a:rPr lang="en-US" sz="2800" dirty="0" err="1"/>
              <a:t>un’esperienza</a:t>
            </a:r>
            <a:r>
              <a:rPr lang="en-US" sz="2800" dirty="0"/>
              <a:t> online </a:t>
            </a:r>
            <a:r>
              <a:rPr lang="en-US" sz="2800" dirty="0" err="1"/>
              <a:t>coinvolgente</a:t>
            </a:r>
            <a:r>
              <a:rPr lang="en-US" sz="2800" dirty="0"/>
              <a:t>.</a:t>
            </a:r>
            <a:endParaRPr dirty="0"/>
          </a:p>
          <a:p>
            <a:pPr marL="342900" lvl="0" indent="-165100" algn="l" rtl="0">
              <a:lnSpc>
                <a:spcPct val="107142"/>
              </a:lnSpc>
              <a:spcBef>
                <a:spcPts val="0"/>
              </a:spcBef>
              <a:spcAft>
                <a:spcPts val="0"/>
              </a:spcAft>
              <a:buClr>
                <a:srgbClr val="44546A"/>
              </a:buClr>
              <a:buSzPct val="108108"/>
              <a:buFont typeface="Arial"/>
              <a:buNone/>
            </a:pPr>
            <a:endParaRPr sz="2800" dirty="0"/>
          </a:p>
          <a:p>
            <a:pPr marL="342900" lvl="0" indent="-342900" algn="l" rtl="0">
              <a:lnSpc>
                <a:spcPct val="107142"/>
              </a:lnSpc>
              <a:spcBef>
                <a:spcPts val="0"/>
              </a:spcBef>
              <a:spcAft>
                <a:spcPts val="0"/>
              </a:spcAft>
              <a:buClr>
                <a:srgbClr val="44546A"/>
              </a:buClr>
              <a:buSzPct val="108108"/>
              <a:buFont typeface="Arial"/>
              <a:buChar char="•"/>
            </a:pPr>
            <a:r>
              <a:rPr lang="en-US" sz="2800" dirty="0"/>
              <a:t>Essa </a:t>
            </a:r>
            <a:r>
              <a:rPr lang="en-US" sz="2800" dirty="0" err="1"/>
              <a:t>funziona</a:t>
            </a:r>
            <a:r>
              <a:rPr lang="en-US" sz="2800" dirty="0"/>
              <a:t> come </a:t>
            </a:r>
            <a:r>
              <a:rPr lang="en-US" sz="2800" dirty="0" err="1"/>
              <a:t>una</a:t>
            </a:r>
            <a:r>
              <a:rPr lang="en-US" sz="2800" dirty="0"/>
              <a:t> </a:t>
            </a:r>
            <a:r>
              <a:rPr lang="en-US" sz="2800" dirty="0" err="1"/>
              <a:t>normale</a:t>
            </a:r>
            <a:r>
              <a:rPr lang="en-US" sz="2800" dirty="0"/>
              <a:t> ‘Escape Room’, in cui </a:t>
            </a:r>
            <a:r>
              <a:rPr lang="en-US" sz="2800" dirty="0" err="1"/>
              <a:t>gli</a:t>
            </a:r>
            <a:r>
              <a:rPr lang="en-US" sz="2800" dirty="0"/>
              <a:t> </a:t>
            </a:r>
            <a:r>
              <a:rPr lang="en-US" sz="2800" dirty="0" err="1"/>
              <a:t>studenti</a:t>
            </a:r>
            <a:r>
              <a:rPr lang="en-US" sz="2800" dirty="0"/>
              <a:t> </a:t>
            </a:r>
            <a:r>
              <a:rPr lang="en-US" sz="2800" dirty="0" err="1"/>
              <a:t>devono</a:t>
            </a:r>
            <a:r>
              <a:rPr lang="en-US" sz="2800" dirty="0"/>
              <a:t> </a:t>
            </a:r>
            <a:r>
              <a:rPr lang="en-US" sz="2800" dirty="0" err="1"/>
              <a:t>risolvere</a:t>
            </a:r>
            <a:r>
              <a:rPr lang="en-US" sz="2800" dirty="0"/>
              <a:t> </a:t>
            </a:r>
            <a:r>
              <a:rPr lang="en-US" sz="2800" dirty="0" err="1"/>
              <a:t>velocemente</a:t>
            </a:r>
            <a:r>
              <a:rPr lang="en-US" sz="2800" dirty="0"/>
              <a:t> I </a:t>
            </a:r>
            <a:r>
              <a:rPr lang="en-US" sz="2800" dirty="0" err="1"/>
              <a:t>quesiti</a:t>
            </a:r>
            <a:r>
              <a:rPr lang="en-US" sz="2800" dirty="0"/>
              <a:t> per </a:t>
            </a:r>
            <a:r>
              <a:rPr lang="en-US" sz="2800" dirty="0" err="1"/>
              <a:t>riuscire</a:t>
            </a:r>
            <a:r>
              <a:rPr lang="en-US" sz="2800" dirty="0"/>
              <a:t> a </a:t>
            </a:r>
            <a:r>
              <a:rPr lang="en-US" sz="2800" dirty="0" err="1"/>
              <a:t>scappare</a:t>
            </a:r>
            <a:r>
              <a:rPr lang="en-US" sz="2800" dirty="0"/>
              <a:t>. </a:t>
            </a:r>
            <a:r>
              <a:rPr lang="en-US" sz="2800" dirty="0" err="1"/>
              <a:t>Tutto</a:t>
            </a:r>
            <a:r>
              <a:rPr lang="en-US" sz="2800" dirty="0"/>
              <a:t> </a:t>
            </a:r>
            <a:r>
              <a:rPr lang="en-US" sz="2800" dirty="0" err="1"/>
              <a:t>ciò</a:t>
            </a:r>
            <a:r>
              <a:rPr lang="en-US" sz="2800" dirty="0"/>
              <a:t> </a:t>
            </a:r>
            <a:r>
              <a:rPr lang="en-US" sz="2800" dirty="0" err="1"/>
              <a:t>viene</a:t>
            </a:r>
            <a:r>
              <a:rPr lang="en-US" sz="2800" dirty="0"/>
              <a:t> </a:t>
            </a:r>
            <a:r>
              <a:rPr lang="en-US" sz="2800" dirty="0" err="1"/>
              <a:t>simulato</a:t>
            </a:r>
            <a:r>
              <a:rPr lang="en-US" sz="2800" dirty="0"/>
              <a:t> </a:t>
            </a:r>
            <a:r>
              <a:rPr lang="en-US" sz="2800" dirty="0" err="1"/>
              <a:t>attraverso</a:t>
            </a:r>
            <a:r>
              <a:rPr lang="en-US" sz="2800" dirty="0"/>
              <a:t> </a:t>
            </a:r>
            <a:r>
              <a:rPr lang="en-US" sz="2800" dirty="0" err="1"/>
              <a:t>una</a:t>
            </a:r>
            <a:r>
              <a:rPr lang="en-US" sz="2800" dirty="0"/>
              <a:t> </a:t>
            </a:r>
            <a:r>
              <a:rPr lang="en-US" sz="2800" dirty="0" err="1"/>
              <a:t>situazione</a:t>
            </a:r>
            <a:r>
              <a:rPr lang="en-US" sz="2800" dirty="0"/>
              <a:t> </a:t>
            </a:r>
            <a:r>
              <a:rPr lang="en-US" sz="2800" dirty="0" err="1"/>
              <a:t>virtuale</a:t>
            </a:r>
            <a:r>
              <a:rPr lang="en-US" sz="2800" dirty="0"/>
              <a:t>.</a:t>
            </a:r>
            <a:endParaRPr dirty="0"/>
          </a:p>
          <a:p>
            <a:pPr marL="342900" lvl="0" indent="-165100" algn="l" rtl="0">
              <a:lnSpc>
                <a:spcPct val="107142"/>
              </a:lnSpc>
              <a:spcBef>
                <a:spcPts val="0"/>
              </a:spcBef>
              <a:spcAft>
                <a:spcPts val="0"/>
              </a:spcAft>
              <a:buClr>
                <a:srgbClr val="44546A"/>
              </a:buClr>
              <a:buSzPct val="108108"/>
              <a:buFont typeface="Arial"/>
              <a:buNone/>
            </a:pPr>
            <a:endParaRPr sz="2800" dirty="0"/>
          </a:p>
          <a:p>
            <a:pPr marL="342900" lvl="0" indent="-228600" algn="l" rtl="0">
              <a:lnSpc>
                <a:spcPct val="107142"/>
              </a:lnSpc>
              <a:spcBef>
                <a:spcPts val="0"/>
              </a:spcBef>
              <a:spcAft>
                <a:spcPts val="0"/>
              </a:spcAft>
              <a:buSzPct val="108108"/>
              <a:buFont typeface="Arial"/>
              <a:buChar char="•"/>
            </a:pPr>
            <a:r>
              <a:rPr lang="en-US" sz="2800" dirty="0"/>
              <a:t>Le </a:t>
            </a:r>
            <a:r>
              <a:rPr lang="en-US" sz="2800" dirty="0" err="1"/>
              <a:t>Stanze</a:t>
            </a:r>
            <a:r>
              <a:rPr lang="en-US" sz="2800" dirty="0"/>
              <a:t> </a:t>
            </a:r>
            <a:r>
              <a:rPr lang="en-US" sz="2800" dirty="0" err="1"/>
              <a:t>Digitali</a:t>
            </a:r>
            <a:r>
              <a:rPr lang="en-US" sz="2800" dirty="0"/>
              <a:t> </a:t>
            </a:r>
            <a:r>
              <a:rPr lang="en-US" sz="2800" dirty="0" err="1"/>
              <a:t>vengono</a:t>
            </a:r>
            <a:r>
              <a:rPr lang="en-US" sz="2800" dirty="0"/>
              <a:t> </a:t>
            </a:r>
            <a:r>
              <a:rPr lang="en-US" sz="2800" dirty="0" err="1"/>
              <a:t>spesso</a:t>
            </a:r>
            <a:r>
              <a:rPr lang="en-US" sz="2800" dirty="0"/>
              <a:t> </a:t>
            </a:r>
            <a:r>
              <a:rPr lang="en-US" sz="2800" dirty="0" err="1"/>
              <a:t>presentate</a:t>
            </a:r>
            <a:r>
              <a:rPr lang="en-US" sz="2800" dirty="0"/>
              <a:t> </a:t>
            </a:r>
            <a:r>
              <a:rPr lang="en-US" sz="2800" dirty="0" err="1"/>
              <a:t>tramite</a:t>
            </a:r>
            <a:r>
              <a:rPr lang="en-US" sz="2800" dirty="0"/>
              <a:t>:  </a:t>
            </a:r>
          </a:p>
          <a:p>
            <a:pPr marL="114300" lvl="0" indent="0" algn="l" rtl="0">
              <a:lnSpc>
                <a:spcPct val="107142"/>
              </a:lnSpc>
              <a:spcBef>
                <a:spcPts val="0"/>
              </a:spcBef>
              <a:spcAft>
                <a:spcPts val="0"/>
              </a:spcAft>
              <a:buSzPct val="108108"/>
            </a:pPr>
            <a:r>
              <a:rPr lang="en-US" sz="2800" u="sng" dirty="0">
                <a:solidFill>
                  <a:schemeClr val="hlink"/>
                </a:solidFill>
                <a:hlinkClick r:id="rId4"/>
              </a:rPr>
              <a:t>Google Forms </a:t>
            </a:r>
            <a:r>
              <a:rPr lang="en-US" sz="2800" u="sng" dirty="0">
                <a:solidFill>
                  <a:schemeClr val="hlink"/>
                </a:solidFill>
              </a:rPr>
              <a:t>  </a:t>
            </a:r>
            <a:r>
              <a:rPr lang="en-US" sz="2800" u="sng" dirty="0">
                <a:solidFill>
                  <a:schemeClr val="hlink"/>
                </a:solidFill>
                <a:hlinkClick r:id="rId5"/>
              </a:rPr>
              <a:t>Creating a Digital Escape Room </a:t>
            </a:r>
            <a:endParaRPr sz="2800" dirty="0"/>
          </a:p>
        </p:txBody>
      </p:sp>
      <p:sp>
        <p:nvSpPr>
          <p:cNvPr id="361" name="Google Shape;361;p3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Creare</a:t>
            </a:r>
            <a:r>
              <a:rPr lang="en-US" sz="3200" dirty="0"/>
              <a:t> la propria Escape Room </a:t>
            </a:r>
            <a:r>
              <a:rPr lang="en-US" sz="3200" dirty="0" err="1"/>
              <a:t>Digitale</a:t>
            </a:r>
            <a:endParaRP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a:spLocks noGrp="1"/>
          </p:cNvSpPr>
          <p:nvPr>
            <p:ph type="body" idx="1"/>
          </p:nvPr>
        </p:nvSpPr>
        <p:spPr>
          <a:xfrm>
            <a:off x="502500" y="1152150"/>
            <a:ext cx="7536600" cy="578205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C00000"/>
              </a:buClr>
              <a:buSzPts val="3000"/>
              <a:buFont typeface="Arial"/>
              <a:buChar char="•"/>
            </a:pPr>
            <a:r>
              <a:rPr lang="en-US" sz="3000" dirty="0"/>
              <a:t>Step 1: </a:t>
            </a:r>
            <a:r>
              <a:rPr lang="en-US" sz="3000" dirty="0" err="1"/>
              <a:t>Suddividere</a:t>
            </a:r>
            <a:r>
              <a:rPr lang="en-US" sz="3000" dirty="0"/>
              <a:t> I </a:t>
            </a:r>
            <a:r>
              <a:rPr lang="en-US" sz="3000" dirty="0" err="1"/>
              <a:t>partecipanti</a:t>
            </a:r>
            <a:r>
              <a:rPr lang="en-US" sz="3000" dirty="0"/>
              <a:t> in </a:t>
            </a:r>
            <a:r>
              <a:rPr lang="en-US" sz="3000" dirty="0" err="1"/>
              <a:t>gruppi</a:t>
            </a:r>
            <a:r>
              <a:rPr lang="en-US" sz="3000" dirty="0"/>
              <a:t> di 2 o 3 </a:t>
            </a:r>
            <a:r>
              <a:rPr lang="en-US" sz="3000" dirty="0" err="1"/>
              <a:t>persone</a:t>
            </a:r>
            <a:r>
              <a:rPr lang="en-US" sz="3000" dirty="0"/>
              <a:t>.</a:t>
            </a:r>
            <a:endParaRPr dirty="0"/>
          </a:p>
          <a:p>
            <a:pPr marL="342900" lvl="0" indent="-342900" algn="l" rtl="0">
              <a:lnSpc>
                <a:spcPct val="107142"/>
              </a:lnSpc>
              <a:spcBef>
                <a:spcPts val="0"/>
              </a:spcBef>
              <a:spcAft>
                <a:spcPts val="0"/>
              </a:spcAft>
              <a:buClr>
                <a:srgbClr val="C00000"/>
              </a:buClr>
              <a:buSzPts val="3000"/>
              <a:buFont typeface="Arial"/>
              <a:buChar char="•"/>
            </a:pPr>
            <a:r>
              <a:rPr lang="en-US" sz="3000" dirty="0"/>
              <a:t>Step 2: </a:t>
            </a:r>
            <a:r>
              <a:rPr lang="en-US" sz="3000" dirty="0" err="1"/>
              <a:t>Scegliere</a:t>
            </a:r>
            <a:r>
              <a:rPr lang="en-US" sz="3000" dirty="0"/>
              <a:t> uno </a:t>
            </a:r>
            <a:r>
              <a:rPr lang="en-US" sz="3000" dirty="0" err="1"/>
              <a:t>dei</a:t>
            </a:r>
            <a:r>
              <a:rPr lang="en-US" sz="3000" dirty="0"/>
              <a:t> </a:t>
            </a:r>
            <a:r>
              <a:rPr lang="en-US" sz="3000" dirty="0" err="1"/>
              <a:t>seguenti</a:t>
            </a:r>
            <a:r>
              <a:rPr lang="en-US" sz="3000" dirty="0"/>
              <a:t> </a:t>
            </a:r>
            <a:r>
              <a:rPr lang="en-US" sz="3000" dirty="0" err="1"/>
              <a:t>argomenti</a:t>
            </a:r>
            <a:r>
              <a:rPr lang="en-US" sz="3000" dirty="0"/>
              <a:t>: </a:t>
            </a:r>
            <a:endParaRPr dirty="0"/>
          </a:p>
          <a:p>
            <a:pPr marL="0" lvl="0" indent="0" algn="l" rtl="0">
              <a:lnSpc>
                <a:spcPct val="107142"/>
              </a:lnSpc>
              <a:spcBef>
                <a:spcPts val="0"/>
              </a:spcBef>
              <a:spcAft>
                <a:spcPts val="0"/>
              </a:spcAft>
              <a:buClr>
                <a:srgbClr val="C00000"/>
              </a:buClr>
              <a:buSzPts val="3000"/>
              <a:buNone/>
            </a:pPr>
            <a:endParaRPr sz="3000" dirty="0"/>
          </a:p>
          <a:p>
            <a:pPr marL="800100" lvl="1" indent="-355600" algn="l" rtl="0">
              <a:lnSpc>
                <a:spcPct val="107142"/>
              </a:lnSpc>
              <a:spcBef>
                <a:spcPts val="0"/>
              </a:spcBef>
              <a:spcAft>
                <a:spcPts val="0"/>
              </a:spcAft>
              <a:buClr>
                <a:srgbClr val="C00000"/>
              </a:buClr>
              <a:buSzPts val="3000"/>
              <a:buFont typeface="Arial"/>
              <a:buChar char="•"/>
            </a:pPr>
            <a:r>
              <a:rPr lang="en-US" sz="2800" dirty="0"/>
              <a:t>Planning </a:t>
            </a:r>
            <a:r>
              <a:rPr lang="en-US" sz="2800" dirty="0" err="1"/>
              <a:t>finanziario</a:t>
            </a:r>
            <a:r>
              <a:rPr lang="en-US" sz="2800" dirty="0"/>
              <a:t>.</a:t>
            </a:r>
            <a:endParaRPr sz="2800" dirty="0"/>
          </a:p>
          <a:p>
            <a:pPr marL="800100" lvl="1" indent="-355600" algn="l" rtl="0">
              <a:lnSpc>
                <a:spcPct val="107142"/>
              </a:lnSpc>
              <a:spcBef>
                <a:spcPts val="0"/>
              </a:spcBef>
              <a:spcAft>
                <a:spcPts val="0"/>
              </a:spcAft>
              <a:buClr>
                <a:srgbClr val="C00000"/>
              </a:buClr>
              <a:buSzPts val="3000"/>
              <a:buFont typeface="Arial"/>
              <a:buChar char="•"/>
            </a:pPr>
            <a:r>
              <a:rPr lang="en-US" sz="2800" dirty="0" err="1"/>
              <a:t>Gestione</a:t>
            </a:r>
            <a:r>
              <a:rPr lang="en-US" sz="2800" dirty="0"/>
              <a:t> del </a:t>
            </a:r>
            <a:r>
              <a:rPr lang="en-US" sz="2800" dirty="0" err="1"/>
              <a:t>debito</a:t>
            </a:r>
            <a:r>
              <a:rPr lang="en-US" sz="2800" dirty="0"/>
              <a:t>. </a:t>
            </a:r>
            <a:endParaRPr sz="2800" dirty="0"/>
          </a:p>
          <a:p>
            <a:pPr marL="800100" lvl="1" indent="-355600" algn="l" rtl="0">
              <a:lnSpc>
                <a:spcPct val="107142"/>
              </a:lnSpc>
              <a:spcBef>
                <a:spcPts val="0"/>
              </a:spcBef>
              <a:spcAft>
                <a:spcPts val="0"/>
              </a:spcAft>
              <a:buClr>
                <a:srgbClr val="C00000"/>
              </a:buClr>
              <a:buSzPts val="3000"/>
              <a:buFont typeface="Arial"/>
              <a:buChar char="•"/>
            </a:pPr>
            <a:r>
              <a:rPr lang="en-US" sz="2800" dirty="0" err="1"/>
              <a:t>Trattare</a:t>
            </a:r>
            <a:r>
              <a:rPr lang="en-US" sz="2800" dirty="0"/>
              <a:t> con le </a:t>
            </a:r>
            <a:r>
              <a:rPr lang="en-US" sz="2800" dirty="0" err="1"/>
              <a:t>istituzioni</a:t>
            </a:r>
            <a:r>
              <a:rPr lang="en-US" sz="2800" dirty="0"/>
              <a:t> </a:t>
            </a:r>
            <a:r>
              <a:rPr lang="en-US" sz="2800" dirty="0" err="1"/>
              <a:t>finanziarie</a:t>
            </a:r>
            <a:r>
              <a:rPr lang="en-US" sz="2800" dirty="0"/>
              <a:t>. </a:t>
            </a:r>
            <a:endParaRPr sz="2800" dirty="0"/>
          </a:p>
          <a:p>
            <a:pPr marL="800100" lvl="1" indent="-165100" algn="l" rtl="0">
              <a:lnSpc>
                <a:spcPct val="107142"/>
              </a:lnSpc>
              <a:spcBef>
                <a:spcPts val="0"/>
              </a:spcBef>
              <a:spcAft>
                <a:spcPts val="0"/>
              </a:spcAft>
              <a:buClr>
                <a:srgbClr val="C00000"/>
              </a:buClr>
              <a:buSzPts val="3000"/>
              <a:buFont typeface="Arial"/>
              <a:buNone/>
            </a:pPr>
            <a:endParaRPr sz="2400" dirty="0"/>
          </a:p>
          <a:p>
            <a:pPr marL="342900" lvl="0" indent="-342900" algn="l" rtl="0">
              <a:lnSpc>
                <a:spcPct val="107142"/>
              </a:lnSpc>
              <a:spcBef>
                <a:spcPts val="0"/>
              </a:spcBef>
              <a:spcAft>
                <a:spcPts val="0"/>
              </a:spcAft>
              <a:buClr>
                <a:srgbClr val="C00000"/>
              </a:buClr>
              <a:buSzPts val="3000"/>
              <a:buFont typeface="Arial"/>
              <a:buChar char="•"/>
            </a:pPr>
            <a:r>
              <a:rPr lang="en-US" sz="2800" dirty="0"/>
              <a:t>Step 3: </a:t>
            </a:r>
            <a:r>
              <a:rPr lang="en-US" sz="2800" dirty="0" err="1"/>
              <a:t>Creare</a:t>
            </a:r>
            <a:r>
              <a:rPr lang="en-US" sz="2800" dirty="0"/>
              <a:t> </a:t>
            </a:r>
            <a:r>
              <a:rPr lang="en-US" sz="2800" dirty="0" err="1"/>
              <a:t>un’Escape</a:t>
            </a:r>
            <a:r>
              <a:rPr lang="en-US" sz="2800" dirty="0"/>
              <a:t> Room </a:t>
            </a:r>
            <a:r>
              <a:rPr lang="en-US" sz="2800" dirty="0" err="1"/>
              <a:t>Digitale</a:t>
            </a:r>
            <a:r>
              <a:rPr lang="en-US" sz="2800" dirty="0"/>
              <a:t> con 3 prove. </a:t>
            </a:r>
            <a:endParaRPr dirty="0"/>
          </a:p>
          <a:p>
            <a:pPr marL="342900" lvl="0" indent="-342900" algn="l" rtl="0">
              <a:lnSpc>
                <a:spcPct val="107142"/>
              </a:lnSpc>
              <a:spcBef>
                <a:spcPts val="0"/>
              </a:spcBef>
              <a:spcAft>
                <a:spcPts val="0"/>
              </a:spcAft>
              <a:buClr>
                <a:srgbClr val="C00000"/>
              </a:buClr>
              <a:buSzPts val="3000"/>
              <a:buFont typeface="Arial"/>
              <a:buChar char="•"/>
            </a:pPr>
            <a:r>
              <a:rPr lang="en-US" sz="2800" dirty="0"/>
              <a:t>Step 4: </a:t>
            </a:r>
            <a:r>
              <a:rPr lang="en-US" sz="2800" dirty="0" err="1"/>
              <a:t>Condivisione</a:t>
            </a:r>
            <a:r>
              <a:rPr lang="en-US" sz="2800" dirty="0"/>
              <a:t> di </a:t>
            </a:r>
            <a:r>
              <a:rPr lang="en-US" sz="2800" dirty="0" err="1"/>
              <a:t>gruppo</a:t>
            </a:r>
            <a:r>
              <a:rPr lang="en-US" sz="2800" dirty="0"/>
              <a:t>. </a:t>
            </a:r>
            <a:endParaRPr dirty="0"/>
          </a:p>
          <a:p>
            <a:pPr marL="800100" lvl="1" indent="-165100" algn="l" rtl="0">
              <a:lnSpc>
                <a:spcPct val="107142"/>
              </a:lnSpc>
              <a:spcBef>
                <a:spcPts val="0"/>
              </a:spcBef>
              <a:spcAft>
                <a:spcPts val="0"/>
              </a:spcAft>
              <a:buClr>
                <a:srgbClr val="C00000"/>
              </a:buClr>
              <a:buSzPts val="3000"/>
              <a:buFont typeface="Arial"/>
              <a:buNone/>
            </a:pPr>
            <a:endParaRPr sz="2400" dirty="0"/>
          </a:p>
          <a:p>
            <a:pPr marL="0" lvl="0" indent="0" algn="l" rtl="0">
              <a:lnSpc>
                <a:spcPct val="107142"/>
              </a:lnSpc>
              <a:spcBef>
                <a:spcPts val="0"/>
              </a:spcBef>
              <a:spcAft>
                <a:spcPts val="0"/>
              </a:spcAft>
              <a:buClr>
                <a:srgbClr val="C00000"/>
              </a:buClr>
              <a:buSzPts val="3000"/>
              <a:buNone/>
            </a:pPr>
            <a:endParaRPr sz="2400" dirty="0"/>
          </a:p>
        </p:txBody>
      </p:sp>
      <p:sp>
        <p:nvSpPr>
          <p:cNvPr id="382" name="Google Shape;382;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ct val="111111"/>
              <a:buFont typeface="Calibri"/>
              <a:buNone/>
            </a:pPr>
            <a:r>
              <a:rPr lang="en-US" sz="3600" dirty="0" err="1"/>
              <a:t>Attività</a:t>
            </a:r>
            <a:r>
              <a:rPr lang="en-US" sz="3600" dirty="0"/>
              <a:t> M6.5  </a:t>
            </a:r>
            <a:r>
              <a:rPr lang="en-US" sz="3600" dirty="0" err="1"/>
              <a:t>Creare</a:t>
            </a:r>
            <a:r>
              <a:rPr lang="en-US" sz="3600" dirty="0"/>
              <a:t> la propria Escape Room </a:t>
            </a:r>
            <a:r>
              <a:rPr lang="en-US" sz="3600" dirty="0" err="1"/>
              <a:t>Digitale</a:t>
            </a:r>
            <a:br>
              <a:rPr lang="en-US" dirty="0"/>
            </a:br>
            <a:endParaRPr dirty="0"/>
          </a:p>
        </p:txBody>
      </p:sp>
      <p:sp>
        <p:nvSpPr>
          <p:cNvPr id="383" name="Google Shape;383;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n-US" sz="9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This Photo</a:t>
            </a:r>
            <a:r>
              <a:rPr lang="en-US" sz="900" b="0" i="0" u="none" strike="noStrike" cap="none">
                <a:solidFill>
                  <a:srgbClr val="374856"/>
                </a:solidFill>
                <a:latin typeface="Calibri"/>
                <a:ea typeface="Calibri"/>
                <a:cs typeface="Calibri"/>
                <a:sym typeface="Calibri"/>
              </a:rPr>
              <a:t> by Unknown Author is licensed under </a:t>
            </a:r>
            <a:r>
              <a:rPr lang="en-US"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 BY-SA-NC</a:t>
            </a:r>
            <a:endParaRPr sz="1400" b="0" i="0" u="none" strike="noStrike" cap="none">
              <a:solidFill>
                <a:srgbClr val="000000"/>
              </a:solidFill>
              <a:latin typeface="Arial"/>
              <a:ea typeface="Arial"/>
              <a:cs typeface="Arial"/>
              <a:sym typeface="Arial"/>
            </a:endParaRPr>
          </a:p>
        </p:txBody>
      </p:sp>
      <p:pic>
        <p:nvPicPr>
          <p:cNvPr id="384" name="Google Shape;384;p23" descr="Icon, Pencil, The Questionnaire, Note, To Vote, Quiz"/>
          <p:cNvPicPr preferRelativeResize="0"/>
          <p:nvPr/>
        </p:nvPicPr>
        <p:blipFill rotWithShape="1">
          <a:blip r:embed="rId5">
            <a:alphaModFix/>
          </a:blip>
          <a:srcRect/>
          <a:stretch/>
        </p:blipFill>
        <p:spPr>
          <a:xfrm>
            <a:off x="8039100" y="1223962"/>
            <a:ext cx="5057775" cy="505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83963-DCC6-4A76-6A58-4B593B5D4CD7}"/>
              </a:ext>
            </a:extLst>
          </p:cNvPr>
          <p:cNvSpPr>
            <a:spLocks noGrp="1"/>
          </p:cNvSpPr>
          <p:nvPr>
            <p:ph type="body" idx="1"/>
          </p:nvPr>
        </p:nvSpPr>
        <p:spPr>
          <a:xfrm>
            <a:off x="120052" y="1967224"/>
            <a:ext cx="12331542" cy="5538476"/>
          </a:xfrm>
        </p:spPr>
        <p:txBody>
          <a:bodyPr>
            <a:noAutofit/>
          </a:bodyPr>
          <a:lstStyle/>
          <a:p>
            <a:r>
              <a:rPr lang="en-GB" sz="3200" dirty="0"/>
              <a:t>Si </a:t>
            </a:r>
            <a:r>
              <a:rPr lang="en-GB" sz="3200" dirty="0" err="1"/>
              <a:t>tratta</a:t>
            </a:r>
            <a:r>
              <a:rPr lang="en-GB" sz="3200" dirty="0"/>
              <a:t> di uno </a:t>
            </a:r>
            <a:r>
              <a:rPr lang="en-GB" sz="3200" dirty="0" err="1"/>
              <a:t>strumento</a:t>
            </a:r>
            <a:r>
              <a:rPr lang="en-GB" sz="3200" dirty="0"/>
              <a:t> </a:t>
            </a:r>
            <a:r>
              <a:rPr lang="en-GB" sz="3200" dirty="0" err="1"/>
              <a:t>digitale</a:t>
            </a:r>
            <a:r>
              <a:rPr lang="en-GB" sz="3200" dirty="0"/>
              <a:t> </a:t>
            </a:r>
            <a:r>
              <a:rPr lang="en-GB" sz="3200" dirty="0" err="1"/>
              <a:t>che</a:t>
            </a:r>
            <a:r>
              <a:rPr lang="en-GB" sz="3200" dirty="0"/>
              <a:t> </a:t>
            </a:r>
            <a:r>
              <a:rPr lang="en-GB" sz="3200" dirty="0" err="1"/>
              <a:t>contiene</a:t>
            </a:r>
            <a:r>
              <a:rPr lang="en-GB" sz="3200" dirty="0"/>
              <a:t>:</a:t>
            </a:r>
          </a:p>
          <a:p>
            <a:pPr marL="685800" indent="-457200">
              <a:buFont typeface="Arial" panose="020B0604020202020204" pitchFamily="34" charset="0"/>
              <a:buChar char="•"/>
            </a:pPr>
            <a:r>
              <a:rPr lang="en-GB" sz="3200" dirty="0" err="1"/>
              <a:t>terminologia</a:t>
            </a:r>
            <a:r>
              <a:rPr lang="en-GB" sz="3200" dirty="0"/>
              <a:t> </a:t>
            </a:r>
            <a:r>
              <a:rPr lang="en-GB" sz="3200" dirty="0" err="1"/>
              <a:t>finanziaria</a:t>
            </a:r>
            <a:endParaRPr lang="en-GB" sz="3200" dirty="0"/>
          </a:p>
          <a:p>
            <a:pPr marL="571500" indent="-342900">
              <a:buFont typeface="Arial" panose="020B0604020202020204" pitchFamily="34" charset="0"/>
              <a:buChar char="•"/>
            </a:pPr>
            <a:r>
              <a:rPr lang="en-GB" sz="3200" dirty="0"/>
              <a:t> </a:t>
            </a:r>
            <a:r>
              <a:rPr lang="en-GB" sz="3200" dirty="0" err="1"/>
              <a:t>piani</a:t>
            </a:r>
            <a:r>
              <a:rPr lang="en-GB" sz="3200" dirty="0"/>
              <a:t> di </a:t>
            </a:r>
            <a:r>
              <a:rPr lang="en-GB" sz="3200" dirty="0" err="1"/>
              <a:t>risparmio</a:t>
            </a:r>
            <a:r>
              <a:rPr lang="en-GB" sz="3200" dirty="0"/>
              <a:t> </a:t>
            </a:r>
          </a:p>
          <a:p>
            <a:pPr marL="571500" indent="-342900">
              <a:buFont typeface="Arial" panose="020B0604020202020204" pitchFamily="34" charset="0"/>
              <a:buChar char="•"/>
            </a:pPr>
            <a:r>
              <a:rPr lang="en-GB" sz="3200" dirty="0"/>
              <a:t> budgeting</a:t>
            </a:r>
          </a:p>
          <a:p>
            <a:pPr marL="571500" indent="-342900">
              <a:buFont typeface="Arial" panose="020B0604020202020204" pitchFamily="34" charset="0"/>
              <a:buChar char="•"/>
            </a:pPr>
            <a:r>
              <a:rPr lang="en-GB" sz="3200" dirty="0"/>
              <a:t> </a:t>
            </a:r>
            <a:r>
              <a:rPr lang="en-GB" sz="3200" dirty="0" err="1"/>
              <a:t>collegamenti</a:t>
            </a:r>
            <a:r>
              <a:rPr lang="en-GB" sz="3200" dirty="0"/>
              <a:t> a </a:t>
            </a:r>
            <a:r>
              <a:rPr lang="en-GB" sz="3200" dirty="0" err="1"/>
              <a:t>risorse</a:t>
            </a:r>
            <a:r>
              <a:rPr lang="en-GB" sz="3200" dirty="0"/>
              <a:t> di </a:t>
            </a:r>
            <a:r>
              <a:rPr lang="en-GB" sz="3200" dirty="0" err="1"/>
              <a:t>gestione</a:t>
            </a:r>
            <a:r>
              <a:rPr lang="en-GB" sz="3200" dirty="0"/>
              <a:t> </a:t>
            </a:r>
            <a:r>
              <a:rPr lang="en-GB" sz="3200" dirty="0" err="1"/>
              <a:t>finanziaria</a:t>
            </a:r>
            <a:r>
              <a:rPr lang="en-GB" sz="3200" dirty="0"/>
              <a:t> e di </a:t>
            </a:r>
            <a:r>
              <a:rPr lang="en-GB" sz="3200" dirty="0" err="1"/>
              <a:t>supporto</a:t>
            </a:r>
            <a:endParaRPr lang="en-GB" sz="3200" dirty="0">
              <a:highlight>
                <a:srgbClr val="FFFF00"/>
              </a:highlight>
            </a:endParaRPr>
          </a:p>
        </p:txBody>
      </p:sp>
      <p:sp>
        <p:nvSpPr>
          <p:cNvPr id="3" name="Title 2">
            <a:extLst>
              <a:ext uri="{FF2B5EF4-FFF2-40B4-BE49-F238E27FC236}">
                <a16:creationId xmlns:a16="http://schemas.microsoft.com/office/drawing/2014/main" id="{6175BBAF-F908-3749-E0A9-756C782C1A4A}"/>
              </a:ext>
            </a:extLst>
          </p:cNvPr>
          <p:cNvSpPr>
            <a:spLocks noGrp="1"/>
          </p:cNvSpPr>
          <p:nvPr>
            <p:ph type="title"/>
          </p:nvPr>
        </p:nvSpPr>
        <p:spPr>
          <a:xfrm>
            <a:off x="502499" y="432158"/>
            <a:ext cx="12330002" cy="1492895"/>
          </a:xfrm>
        </p:spPr>
        <p:txBody>
          <a:bodyPr>
            <a:normAutofit/>
          </a:bodyPr>
          <a:lstStyle/>
          <a:p>
            <a:r>
              <a:rPr lang="en-GB" sz="3200" dirty="0" err="1"/>
              <a:t>Attività</a:t>
            </a:r>
            <a:r>
              <a:rPr lang="en-GB" sz="3200" dirty="0"/>
              <a:t> M6.6   </a:t>
            </a:r>
            <a:br>
              <a:rPr lang="en-GB" sz="3200" dirty="0"/>
            </a:br>
            <a:r>
              <a:rPr lang="en-GB" sz="3200" dirty="0" err="1"/>
              <a:t>Esaminiamo</a:t>
            </a:r>
            <a:r>
              <a:rPr lang="en-GB" sz="3200" dirty="0"/>
              <a:t> </a:t>
            </a:r>
            <a:r>
              <a:rPr lang="en-GB" sz="3200" dirty="0" err="1"/>
              <a:t>l’App</a:t>
            </a:r>
            <a:r>
              <a:rPr lang="en-GB" sz="3200" dirty="0"/>
              <a:t> Money Matters</a:t>
            </a:r>
          </a:p>
        </p:txBody>
      </p:sp>
      <p:pic>
        <p:nvPicPr>
          <p:cNvPr id="5" name="Picture 4" descr="Mobile device with apps">
            <a:extLst>
              <a:ext uri="{FF2B5EF4-FFF2-40B4-BE49-F238E27FC236}">
                <a16:creationId xmlns:a16="http://schemas.microsoft.com/office/drawing/2014/main" id="{5F1326B9-0078-B1AA-B2B5-133BBD98BB9F}"/>
              </a:ext>
            </a:extLst>
          </p:cNvPr>
          <p:cNvPicPr>
            <a:picLocks noChangeAspect="1"/>
          </p:cNvPicPr>
          <p:nvPr/>
        </p:nvPicPr>
        <p:blipFill>
          <a:blip r:embed="rId2"/>
          <a:stretch>
            <a:fillRect/>
          </a:stretch>
        </p:blipFill>
        <p:spPr>
          <a:xfrm>
            <a:off x="9133167" y="301551"/>
            <a:ext cx="3526971" cy="1983921"/>
          </a:xfrm>
          <a:prstGeom prst="rect">
            <a:avLst/>
          </a:prstGeom>
        </p:spPr>
      </p:pic>
    </p:spTree>
    <p:extLst>
      <p:ext uri="{BB962C8B-B14F-4D97-AF65-F5344CB8AC3E}">
        <p14:creationId xmlns:p14="http://schemas.microsoft.com/office/powerpoint/2010/main" val="377864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719114" y="2328522"/>
            <a:ext cx="11865767" cy="539390"/>
          </a:xfrm>
          <a:prstGeom prst="leftRightArrow">
            <a:avLst>
              <a:gd name="adj1" fmla="val 50000"/>
              <a:gd name="adj2" fmla="val 500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0" name="Google Shape;390;p8"/>
          <p:cNvSpPr txBox="1">
            <a:spLocks noGrp="1"/>
          </p:cNvSpPr>
          <p:nvPr>
            <p:ph type="title"/>
          </p:nvPr>
        </p:nvSpPr>
        <p:spPr>
          <a:xfrm>
            <a:off x="254879" y="341314"/>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In </a:t>
            </a:r>
            <a:r>
              <a:rPr lang="en-US" sz="3200" dirty="0" err="1"/>
              <a:t>che</a:t>
            </a:r>
            <a:r>
              <a:rPr lang="en-US" sz="3200" dirty="0"/>
              <a:t> modo </a:t>
            </a:r>
            <a:r>
              <a:rPr lang="en-US" sz="3200" dirty="0" err="1"/>
              <a:t>useresti</a:t>
            </a:r>
            <a:r>
              <a:rPr lang="en-US" sz="3200" dirty="0"/>
              <a:t> </a:t>
            </a:r>
            <a:r>
              <a:rPr lang="en-US" sz="3200" dirty="0" err="1"/>
              <a:t>gli</a:t>
            </a:r>
            <a:r>
              <a:rPr lang="en-US" sz="3200" dirty="0"/>
              <a:t> </a:t>
            </a:r>
            <a:r>
              <a:rPr lang="en-US" sz="3200" dirty="0" err="1"/>
              <a:t>Strumenti</a:t>
            </a:r>
            <a:r>
              <a:rPr lang="en-US" sz="3200" dirty="0"/>
              <a:t> </a:t>
            </a:r>
            <a:r>
              <a:rPr lang="en-US" sz="3200" dirty="0" err="1"/>
              <a:t>Digitali</a:t>
            </a:r>
            <a:r>
              <a:rPr lang="en-US" sz="3200" dirty="0"/>
              <a:t> Money Matters? </a:t>
            </a:r>
            <a:endParaRPr sz="3200" dirty="0"/>
          </a:p>
        </p:txBody>
      </p:sp>
      <p:sp>
        <p:nvSpPr>
          <p:cNvPr id="391" name="Google Shape;391;p8"/>
          <p:cNvSpPr txBox="1"/>
          <p:nvPr/>
        </p:nvSpPr>
        <p:spPr>
          <a:xfrm>
            <a:off x="254879" y="1419030"/>
            <a:ext cx="2875166" cy="546299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C00000"/>
              </a:buClr>
              <a:buSzPts val="2400"/>
              <a:buFont typeface="Calibri"/>
              <a:buNone/>
            </a:pPr>
            <a:r>
              <a:rPr lang="en-US" sz="2400" b="1" i="0" u="none" strike="noStrike" cap="none" dirty="0">
                <a:solidFill>
                  <a:schemeClr val="accent5"/>
                </a:solidFill>
                <a:latin typeface="Calibri"/>
                <a:ea typeface="Calibri"/>
                <a:cs typeface="Calibri"/>
                <a:sym typeface="Calibri"/>
              </a:rPr>
              <a:t>Per </a:t>
            </a:r>
            <a:r>
              <a:rPr lang="en-US" sz="2400" b="1" i="0" u="none" strike="noStrike" cap="none" dirty="0" err="1">
                <a:solidFill>
                  <a:schemeClr val="accent5"/>
                </a:solidFill>
                <a:latin typeface="Calibri"/>
                <a:ea typeface="Calibri"/>
                <a:cs typeface="Calibri"/>
                <a:sym typeface="Calibri"/>
              </a:rPr>
              <a:t>i</a:t>
            </a:r>
            <a:r>
              <a:rPr lang="en-US" sz="2400" b="1" i="0" u="none" strike="noStrike" cap="none" dirty="0">
                <a:solidFill>
                  <a:schemeClr val="accent5"/>
                </a:solidFill>
                <a:latin typeface="Calibri"/>
                <a:ea typeface="Calibri"/>
                <a:cs typeface="Calibri"/>
                <a:sym typeface="Calibri"/>
              </a:rPr>
              <a:t> </a:t>
            </a:r>
            <a:r>
              <a:rPr lang="en-US" sz="2400" b="1" i="0" u="none" strike="noStrike" cap="none" dirty="0" err="1">
                <a:solidFill>
                  <a:schemeClr val="accent5"/>
                </a:solidFill>
                <a:latin typeface="Calibri"/>
                <a:ea typeface="Calibri"/>
                <a:cs typeface="Calibri"/>
                <a:sym typeface="Calibri"/>
              </a:rPr>
              <a:t>Genitori</a:t>
            </a:r>
            <a:r>
              <a:rPr lang="en-US" sz="2400" b="1" i="0" u="none" strike="noStrike" cap="none" dirty="0">
                <a:solidFill>
                  <a:schemeClr val="accent5"/>
                </a:solidFill>
                <a:latin typeface="Calibri"/>
                <a:ea typeface="Calibri"/>
                <a:cs typeface="Calibri"/>
                <a:sym typeface="Calibri"/>
              </a:rPr>
              <a:t> </a:t>
            </a:r>
          </a:p>
          <a:p>
            <a:pPr marL="0" marR="0" lvl="0" indent="0" algn="ctr" rtl="0">
              <a:lnSpc>
                <a:spcPct val="100000"/>
              </a:lnSpc>
              <a:spcBef>
                <a:spcPts val="0"/>
              </a:spcBef>
              <a:spcAft>
                <a:spcPts val="0"/>
              </a:spcAft>
              <a:buClr>
                <a:srgbClr val="C00000"/>
              </a:buClr>
              <a:buSzPts val="2400"/>
              <a:buFont typeface="Calibri"/>
              <a:buNone/>
            </a:pPr>
            <a:r>
              <a:rPr lang="en-US" sz="2400" b="1" i="0" u="none" strike="noStrike" cap="none" dirty="0">
                <a:solidFill>
                  <a:schemeClr val="accent5"/>
                </a:solidFill>
                <a:latin typeface="Calibri"/>
                <a:ea typeface="Calibri"/>
                <a:cs typeface="Calibri"/>
                <a:sym typeface="Calibri"/>
              </a:rPr>
              <a:t>e </a:t>
            </a:r>
            <a:r>
              <a:rPr lang="en-US" sz="2400" b="1" i="0" u="none" strike="noStrike" cap="none" dirty="0" err="1">
                <a:solidFill>
                  <a:schemeClr val="accent5"/>
                </a:solidFill>
                <a:latin typeface="Calibri"/>
                <a:ea typeface="Calibri"/>
                <a:cs typeface="Calibri"/>
                <a:sym typeface="Calibri"/>
              </a:rPr>
              <a:t>tutori</a:t>
            </a:r>
            <a:endParaRPr sz="2100" b="0"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Un </a:t>
            </a:r>
            <a:r>
              <a:rPr lang="en-US" sz="2000" b="1" i="0" u="none" strike="noStrike" cap="none" dirty="0" err="1">
                <a:solidFill>
                  <a:srgbClr val="44546A"/>
                </a:solidFill>
                <a:latin typeface="Calibri"/>
                <a:ea typeface="Calibri"/>
                <a:cs typeface="Calibri"/>
                <a:sym typeface="Calibri"/>
              </a:rPr>
              <a:t>programma</a:t>
            </a:r>
            <a:r>
              <a:rPr lang="en-US" sz="2000" b="1" i="0" u="none" strike="noStrike" cap="none" dirty="0">
                <a:solidFill>
                  <a:srgbClr val="44546A"/>
                </a:solidFill>
                <a:latin typeface="Calibri"/>
                <a:ea typeface="Calibri"/>
                <a:cs typeface="Calibri"/>
                <a:sym typeface="Calibri"/>
              </a:rPr>
              <a:t> </a:t>
            </a:r>
            <a:r>
              <a:rPr lang="en-US" sz="2000" b="1" i="0" u="none" strike="noStrike" cap="none" dirty="0" err="1">
                <a:solidFill>
                  <a:srgbClr val="44546A"/>
                </a:solidFill>
                <a:latin typeface="Calibri"/>
                <a:ea typeface="Calibri"/>
                <a:cs typeface="Calibri"/>
                <a:sym typeface="Calibri"/>
              </a:rPr>
              <a:t>formativo</a:t>
            </a:r>
            <a:r>
              <a:rPr lang="en-US" sz="2000" b="1"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volto</a:t>
            </a:r>
            <a:r>
              <a:rPr lang="en-US" sz="2000" b="0" i="0" u="none" strike="noStrike" cap="none" dirty="0">
                <a:solidFill>
                  <a:srgbClr val="44546A"/>
                </a:solidFill>
                <a:latin typeface="Calibri"/>
                <a:ea typeface="Calibri"/>
                <a:cs typeface="Calibri"/>
                <a:sym typeface="Calibri"/>
              </a:rPr>
              <a:t> a </a:t>
            </a:r>
            <a:r>
              <a:rPr lang="en-US" sz="2000" b="0" i="0" u="none" strike="noStrike" cap="none" dirty="0" err="1">
                <a:solidFill>
                  <a:srgbClr val="44546A"/>
                </a:solidFill>
                <a:latin typeface="Calibri"/>
                <a:ea typeface="Calibri"/>
                <a:cs typeface="Calibri"/>
                <a:sym typeface="Calibri"/>
              </a:rPr>
              <a:t>trattare</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l’istruzione</a:t>
            </a:r>
            <a:r>
              <a:rPr lang="en-US" sz="2000" b="1" dirty="0">
                <a:solidFill>
                  <a:srgbClr val="44546A"/>
                </a:solidFill>
                <a:latin typeface="Calibri"/>
                <a:ea typeface="Calibri"/>
                <a:cs typeface="Calibri"/>
                <a:sym typeface="Calibri"/>
              </a:rPr>
              <a:t> </a:t>
            </a:r>
            <a:r>
              <a:rPr lang="en-US" sz="2000" dirty="0" err="1">
                <a:solidFill>
                  <a:srgbClr val="44546A"/>
                </a:solidFill>
                <a:latin typeface="Calibri"/>
                <a:ea typeface="Calibri"/>
                <a:cs typeface="Calibri"/>
                <a:sym typeface="Calibri"/>
              </a:rPr>
              <a:t>finanziaria</a:t>
            </a:r>
            <a:r>
              <a:rPr lang="en-US" sz="2000"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usando</a:t>
            </a:r>
            <a:r>
              <a:rPr lang="en-US" sz="2000" b="0" i="0" u="none" strike="noStrike" cap="none" dirty="0">
                <a:solidFill>
                  <a:srgbClr val="44546A"/>
                </a:solidFill>
                <a:latin typeface="Calibri"/>
                <a:ea typeface="Calibri"/>
                <a:cs typeface="Calibri"/>
                <a:sym typeface="Calibri"/>
              </a:rPr>
              <a:t> un </a:t>
            </a:r>
            <a:r>
              <a:rPr lang="en-US" sz="2000" b="0" i="0" u="none" strike="noStrike" cap="none" dirty="0" err="1">
                <a:solidFill>
                  <a:srgbClr val="44546A"/>
                </a:solidFill>
                <a:latin typeface="Calibri"/>
                <a:ea typeface="Calibri"/>
                <a:cs typeface="Calibri"/>
                <a:sym typeface="Calibri"/>
              </a:rPr>
              <a:t>metodo</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basato</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sul</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laboratorio</a:t>
            </a:r>
            <a:endParaRPr sz="2000" b="0" i="0" u="none" strike="noStrike" cap="none" dirty="0">
              <a:solidFill>
                <a:srgbClr val="374856"/>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err="1">
                <a:solidFill>
                  <a:srgbClr val="44546A"/>
                </a:solidFill>
                <a:latin typeface="Calibri"/>
                <a:ea typeface="Calibri"/>
                <a:cs typeface="Calibri"/>
                <a:sym typeface="Calibri"/>
              </a:rPr>
              <a:t>Supporto</a:t>
            </a:r>
            <a:r>
              <a:rPr lang="en-US" sz="2000" b="0" i="0" u="none" strike="noStrike" cap="none" dirty="0">
                <a:solidFill>
                  <a:srgbClr val="44546A"/>
                </a:solidFill>
                <a:latin typeface="Calibri"/>
                <a:ea typeface="Calibri"/>
                <a:cs typeface="Calibri"/>
                <a:sym typeface="Calibri"/>
              </a:rPr>
              <a:t> per </a:t>
            </a:r>
            <a:r>
              <a:rPr lang="en-US" sz="2000" b="0" i="0" u="none" strike="noStrike" cap="none" dirty="0" err="1">
                <a:solidFill>
                  <a:srgbClr val="44546A"/>
                </a:solidFill>
                <a:latin typeface="Calibri"/>
                <a:ea typeface="Calibri"/>
                <a:cs typeface="Calibri"/>
                <a:sym typeface="Calibri"/>
              </a:rPr>
              <a:t>i</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genitori</a:t>
            </a:r>
            <a:r>
              <a:rPr lang="en-US" sz="2000" b="0" i="0" u="none" strike="noStrike" cap="none" dirty="0">
                <a:solidFill>
                  <a:srgbClr val="44546A"/>
                </a:solidFill>
                <a:latin typeface="Calibri"/>
                <a:ea typeface="Calibri"/>
                <a:cs typeface="Calibri"/>
                <a:sym typeface="Calibri"/>
              </a:rPr>
              <a:t> e </a:t>
            </a:r>
            <a:r>
              <a:rPr lang="en-US" sz="2000" b="0" i="0" u="none" strike="noStrike" cap="none" dirty="0" err="1">
                <a:solidFill>
                  <a:srgbClr val="44546A"/>
                </a:solidFill>
                <a:latin typeface="Calibri"/>
                <a:ea typeface="Calibri"/>
                <a:cs typeface="Calibri"/>
                <a:sym typeface="Calibri"/>
              </a:rPr>
              <a:t>tutori</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nell’utilizzo</a:t>
            </a:r>
            <a:r>
              <a:rPr lang="en-US" sz="2000" b="0" i="0" u="none" strike="noStrike" cap="none" dirty="0">
                <a:solidFill>
                  <a:srgbClr val="44546A"/>
                </a:solidFill>
                <a:latin typeface="Calibri"/>
                <a:ea typeface="Calibri"/>
                <a:cs typeface="Calibri"/>
                <a:sym typeface="Calibri"/>
              </a:rPr>
              <a:t> del </a:t>
            </a:r>
            <a:r>
              <a:rPr lang="en-US" sz="2000" b="1" i="0" u="none" strike="noStrike" cap="none" dirty="0" err="1">
                <a:solidFill>
                  <a:srgbClr val="44546A"/>
                </a:solidFill>
                <a:latin typeface="Calibri"/>
                <a:ea typeface="Calibri"/>
                <a:cs typeface="Calibri"/>
                <a:sym typeface="Calibri"/>
              </a:rPr>
              <a:t>modello</a:t>
            </a:r>
            <a:r>
              <a:rPr lang="en-US" sz="2000" b="1" i="0" u="none" strike="noStrike" cap="none" dirty="0">
                <a:solidFill>
                  <a:srgbClr val="44546A"/>
                </a:solidFill>
                <a:latin typeface="Calibri"/>
                <a:ea typeface="Calibri"/>
                <a:cs typeface="Calibri"/>
                <a:sym typeface="Calibri"/>
              </a:rPr>
              <a:t> di </a:t>
            </a:r>
            <a:r>
              <a:rPr lang="en-US" sz="2000" b="1" i="0" u="none" strike="noStrike" cap="none" dirty="0" err="1">
                <a:solidFill>
                  <a:srgbClr val="44546A"/>
                </a:solidFill>
                <a:latin typeface="Calibri"/>
                <a:ea typeface="Calibri"/>
                <a:cs typeface="Calibri"/>
                <a:sym typeface="Calibri"/>
              </a:rPr>
              <a:t>apprendimento</a:t>
            </a:r>
            <a:r>
              <a:rPr lang="en-US" sz="2000" b="1" i="0" u="none" strike="noStrike" cap="none" dirty="0">
                <a:solidFill>
                  <a:srgbClr val="44546A"/>
                </a:solidFill>
                <a:latin typeface="Calibri"/>
                <a:ea typeface="Calibri"/>
                <a:cs typeface="Calibri"/>
                <a:sym typeface="Calibri"/>
              </a:rPr>
              <a:t> </a:t>
            </a:r>
            <a:r>
              <a:rPr lang="en-US" sz="2000" b="1" i="0" u="none" strike="noStrike" cap="none" dirty="0" err="1">
                <a:solidFill>
                  <a:srgbClr val="44546A"/>
                </a:solidFill>
                <a:latin typeface="Calibri"/>
                <a:ea typeface="Calibri"/>
                <a:cs typeface="Calibri"/>
                <a:sym typeface="Calibri"/>
              </a:rPr>
              <a:t>familiare</a:t>
            </a:r>
            <a:r>
              <a:rPr lang="en-US" sz="2000" b="1" i="0" u="none" strike="noStrike" cap="none" dirty="0">
                <a:solidFill>
                  <a:srgbClr val="44546A"/>
                </a:solidFill>
                <a:latin typeface="Calibri"/>
                <a:ea typeface="Calibri"/>
                <a:cs typeface="Calibri"/>
                <a:sym typeface="Calibri"/>
              </a:rPr>
              <a:t> </a:t>
            </a:r>
            <a:endParaRPr sz="2000" b="0" i="0" u="none" strike="noStrike" cap="none" dirty="0">
              <a:solidFill>
                <a:srgbClr val="000000"/>
              </a:solidFill>
              <a:latin typeface="Arial"/>
              <a:ea typeface="Arial"/>
              <a:cs typeface="Arial"/>
              <a:sym typeface="Arial"/>
            </a:endParaRPr>
          </a:p>
        </p:txBody>
      </p:sp>
      <p:sp>
        <p:nvSpPr>
          <p:cNvPr id="392" name="Google Shape;392;p8"/>
          <p:cNvSpPr txBox="1"/>
          <p:nvPr/>
        </p:nvSpPr>
        <p:spPr>
          <a:xfrm>
            <a:off x="3269130" y="1418835"/>
            <a:ext cx="3029606" cy="546299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79C07"/>
              </a:buClr>
              <a:buSzPts val="2400"/>
              <a:buFont typeface="Calibri"/>
              <a:buNone/>
            </a:pPr>
            <a:r>
              <a:rPr lang="en-US" sz="2400" b="1" i="0" u="none" strike="noStrike" cap="none" dirty="0">
                <a:solidFill>
                  <a:schemeClr val="accent2"/>
                </a:solidFill>
                <a:latin typeface="Calibri"/>
                <a:ea typeface="Calibri"/>
                <a:cs typeface="Calibri"/>
                <a:sym typeface="Calibri"/>
              </a:rPr>
              <a:t>Per </a:t>
            </a:r>
            <a:r>
              <a:rPr lang="en-US" sz="2400" b="1" i="0" u="none" strike="noStrike" cap="none" dirty="0" err="1">
                <a:solidFill>
                  <a:schemeClr val="accent2"/>
                </a:solidFill>
                <a:latin typeface="Calibri"/>
                <a:ea typeface="Calibri"/>
                <a:cs typeface="Calibri"/>
                <a:sym typeface="Calibri"/>
              </a:rPr>
              <a:t>i</a:t>
            </a:r>
            <a:r>
              <a:rPr lang="en-US" sz="2400" b="1" i="0" u="none" strike="noStrike" cap="none" dirty="0">
                <a:solidFill>
                  <a:schemeClr val="accent2"/>
                </a:solidFill>
                <a:latin typeface="Calibri"/>
                <a:ea typeface="Calibri"/>
                <a:cs typeface="Calibri"/>
                <a:sym typeface="Calibri"/>
              </a:rPr>
              <a:t> Giovani </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D79C07"/>
              </a:buClr>
              <a:buSzPts val="2400"/>
              <a:buFont typeface="Calibri"/>
              <a:buNone/>
            </a:pPr>
            <a:r>
              <a:rPr lang="en-US" sz="2400" b="1" dirty="0">
                <a:solidFill>
                  <a:schemeClr val="accent2"/>
                </a:solidFill>
                <a:latin typeface="Calibri"/>
                <a:ea typeface="Calibri"/>
                <a:cs typeface="Calibri"/>
                <a:sym typeface="Calibri"/>
              </a:rPr>
              <a:t>d</a:t>
            </a:r>
            <a:r>
              <a:rPr lang="en-US" sz="2400" b="1" i="0" u="none" strike="noStrike" cap="none" dirty="0">
                <a:solidFill>
                  <a:schemeClr val="accent2"/>
                </a:solidFill>
                <a:latin typeface="Calibri"/>
                <a:ea typeface="Calibri"/>
                <a:cs typeface="Calibri"/>
                <a:sym typeface="Calibri"/>
              </a:rPr>
              <a:t>a 19 a 25 anni</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err="1">
                <a:solidFill>
                  <a:srgbClr val="44546A"/>
                </a:solidFill>
                <a:latin typeface="Calibri"/>
                <a:ea typeface="Calibri"/>
                <a:cs typeface="Calibri"/>
                <a:sym typeface="Calibri"/>
              </a:rPr>
              <a:t>Un’App</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che</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faciliti</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gli</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studenti</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nella</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creazione</a:t>
            </a:r>
            <a:r>
              <a:rPr lang="en-US" sz="2000" b="0" i="0" u="none" strike="noStrike" cap="none" dirty="0">
                <a:solidFill>
                  <a:srgbClr val="44546A"/>
                </a:solidFill>
                <a:latin typeface="Calibri"/>
                <a:ea typeface="Calibri"/>
                <a:cs typeface="Calibri"/>
                <a:sym typeface="Calibri"/>
              </a:rPr>
              <a:t> di </a:t>
            </a:r>
            <a:r>
              <a:rPr lang="en-US" sz="2000" b="1" i="0" u="none" strike="noStrike" cap="none" dirty="0" err="1">
                <a:solidFill>
                  <a:srgbClr val="44546A"/>
                </a:solidFill>
                <a:latin typeface="Calibri"/>
                <a:ea typeface="Calibri"/>
                <a:cs typeface="Calibri"/>
                <a:sym typeface="Calibri"/>
              </a:rPr>
              <a:t>programmi</a:t>
            </a:r>
            <a:r>
              <a:rPr lang="en-US" sz="2000" b="1" i="0" u="none" strike="noStrike" cap="none" dirty="0">
                <a:solidFill>
                  <a:srgbClr val="44546A"/>
                </a:solidFill>
                <a:latin typeface="Calibri"/>
                <a:ea typeface="Calibri"/>
                <a:cs typeface="Calibri"/>
                <a:sym typeface="Calibri"/>
              </a:rPr>
              <a:t> </a:t>
            </a:r>
            <a:r>
              <a:rPr lang="en-US" sz="2000" b="1" i="0" u="none" strike="noStrike" cap="none" dirty="0" err="1">
                <a:solidFill>
                  <a:srgbClr val="44546A"/>
                </a:solidFill>
                <a:latin typeface="Calibri"/>
                <a:ea typeface="Calibri"/>
                <a:cs typeface="Calibri"/>
                <a:sym typeface="Calibri"/>
              </a:rPr>
              <a:t>finanziari</a:t>
            </a:r>
            <a:r>
              <a:rPr lang="en-US" sz="2000" b="0" i="0" u="none" strike="noStrike" cap="none" dirty="0">
                <a:solidFill>
                  <a:srgbClr val="44546A"/>
                </a:solidFill>
                <a:latin typeface="Calibri"/>
                <a:ea typeface="Calibri"/>
                <a:cs typeface="Calibri"/>
                <a:sym typeface="Calibri"/>
              </a:rPr>
              <a:t> per </a:t>
            </a:r>
            <a:r>
              <a:rPr lang="en-US" sz="2000" b="0" i="0" u="none" strike="noStrike" cap="none" dirty="0" err="1">
                <a:solidFill>
                  <a:srgbClr val="44546A"/>
                </a:solidFill>
                <a:latin typeface="Calibri"/>
                <a:ea typeface="Calibri"/>
                <a:cs typeface="Calibri"/>
                <a:sym typeface="Calibri"/>
              </a:rPr>
              <a:t>fronteggiare</a:t>
            </a:r>
            <a:r>
              <a:rPr lang="en-US" sz="2000" b="0" i="0" u="none" strike="noStrike" cap="none" dirty="0">
                <a:solidFill>
                  <a:srgbClr val="44546A"/>
                </a:solidFill>
                <a:latin typeface="Calibri"/>
                <a:ea typeface="Calibri"/>
                <a:cs typeface="Calibri"/>
                <a:sym typeface="Calibri"/>
              </a:rPr>
              <a:t> le </a:t>
            </a:r>
            <a:r>
              <a:rPr lang="en-US" sz="2000" b="0" i="0" u="none" strike="noStrike" cap="none" dirty="0" err="1">
                <a:solidFill>
                  <a:srgbClr val="44546A"/>
                </a:solidFill>
                <a:latin typeface="Calibri"/>
                <a:ea typeface="Calibri"/>
                <a:cs typeface="Calibri"/>
                <a:sym typeface="Calibri"/>
              </a:rPr>
              <a:t>varie</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situazioni</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economiche</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Un piano </a:t>
            </a:r>
            <a:r>
              <a:rPr lang="en-US" sz="2000" b="1" i="0" u="none" strike="noStrike" cap="none" dirty="0">
                <a:solidFill>
                  <a:srgbClr val="44546A"/>
                </a:solidFill>
                <a:latin typeface="Calibri"/>
                <a:ea typeface="Calibri"/>
                <a:cs typeface="Calibri"/>
                <a:sym typeface="Calibri"/>
              </a:rPr>
              <a:t>budget</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personale</a:t>
            </a:r>
            <a:r>
              <a:rPr lang="en-US" sz="2000" b="0" i="0" u="none" strike="noStrike" cap="none" dirty="0">
                <a:solidFill>
                  <a:srgbClr val="44546A"/>
                </a:solidFill>
                <a:latin typeface="Calibri"/>
                <a:ea typeface="Calibri"/>
                <a:cs typeface="Calibri"/>
                <a:sym typeface="Calibri"/>
              </a:rPr>
              <a:t> o </a:t>
            </a:r>
            <a:r>
              <a:rPr lang="en-US" sz="2000" b="0" i="0" u="none" strike="noStrike" cap="none" dirty="0" err="1">
                <a:solidFill>
                  <a:srgbClr val="44546A"/>
                </a:solidFill>
                <a:latin typeface="Calibri"/>
                <a:ea typeface="Calibri"/>
                <a:cs typeface="Calibri"/>
                <a:sym typeface="Calibri"/>
              </a:rPr>
              <a:t>familiare</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err="1">
                <a:solidFill>
                  <a:srgbClr val="44546A"/>
                </a:solidFill>
                <a:latin typeface="Calibri"/>
                <a:ea typeface="Calibri"/>
                <a:cs typeface="Calibri"/>
                <a:sym typeface="Calibri"/>
              </a:rPr>
              <a:t>Collegamento</a:t>
            </a:r>
            <a:r>
              <a:rPr lang="en-US" sz="2000" b="0" i="0" u="none" strike="noStrike" cap="none" dirty="0">
                <a:solidFill>
                  <a:srgbClr val="44546A"/>
                </a:solidFill>
                <a:latin typeface="Calibri"/>
                <a:ea typeface="Calibri"/>
                <a:cs typeface="Calibri"/>
                <a:sym typeface="Calibri"/>
              </a:rPr>
              <a:t> alle</a:t>
            </a:r>
            <a:r>
              <a:rPr lang="en-US" sz="2000" b="1" i="0" u="none" strike="noStrike" cap="none" dirty="0">
                <a:solidFill>
                  <a:srgbClr val="44546A"/>
                </a:solidFill>
                <a:latin typeface="Calibri"/>
                <a:ea typeface="Calibri"/>
                <a:cs typeface="Calibri"/>
                <a:sym typeface="Calibri"/>
              </a:rPr>
              <a:t> </a:t>
            </a:r>
            <a:r>
              <a:rPr lang="en-US" sz="2000" b="1" i="0" u="none" strike="noStrike" cap="none" dirty="0" err="1">
                <a:solidFill>
                  <a:srgbClr val="44546A"/>
                </a:solidFill>
                <a:latin typeface="Calibri"/>
                <a:ea typeface="Calibri"/>
                <a:cs typeface="Calibri"/>
                <a:sym typeface="Calibri"/>
              </a:rPr>
              <a:t>agenzie</a:t>
            </a:r>
            <a:r>
              <a:rPr lang="en-US" sz="2000" b="1" i="0" u="none" strike="noStrike" cap="none" dirty="0">
                <a:solidFill>
                  <a:srgbClr val="44546A"/>
                </a:solidFill>
                <a:latin typeface="Calibri"/>
                <a:ea typeface="Calibri"/>
                <a:cs typeface="Calibri"/>
                <a:sym typeface="Calibri"/>
              </a:rPr>
              <a:t> di </a:t>
            </a:r>
            <a:r>
              <a:rPr lang="en-US" sz="2000" b="1" i="0" u="none" strike="noStrike" cap="none" dirty="0" err="1">
                <a:solidFill>
                  <a:srgbClr val="44546A"/>
                </a:solidFill>
                <a:latin typeface="Calibri"/>
                <a:ea typeface="Calibri"/>
                <a:cs typeface="Calibri"/>
                <a:sym typeface="Calibri"/>
              </a:rPr>
              <a:t>supporto</a:t>
            </a:r>
            <a:r>
              <a:rPr lang="en-US" sz="2000" b="1" i="0" u="none" strike="noStrike" cap="none" dirty="0">
                <a:solidFill>
                  <a:srgbClr val="44546A"/>
                </a:solidFill>
                <a:latin typeface="Calibri"/>
                <a:ea typeface="Calibri"/>
                <a:cs typeface="Calibri"/>
                <a:sym typeface="Calibri"/>
              </a:rPr>
              <a:t> </a:t>
            </a:r>
            <a:r>
              <a:rPr lang="en-US" sz="2000" i="0" u="none" strike="noStrike" cap="none" dirty="0" err="1">
                <a:solidFill>
                  <a:srgbClr val="44546A"/>
                </a:solidFill>
                <a:latin typeface="Calibri"/>
                <a:ea typeface="Calibri"/>
                <a:cs typeface="Calibri"/>
                <a:sym typeface="Calibri"/>
              </a:rPr>
              <a:t>locali</a:t>
            </a:r>
            <a:endParaRPr sz="2000" b="0" i="0" u="none" strike="noStrike" cap="none" dirty="0">
              <a:solidFill>
                <a:srgbClr val="000000"/>
              </a:solidFill>
              <a:latin typeface="Arial"/>
              <a:ea typeface="Arial"/>
              <a:cs typeface="Arial"/>
              <a:sym typeface="Arial"/>
            </a:endParaRPr>
          </a:p>
        </p:txBody>
      </p:sp>
      <p:sp>
        <p:nvSpPr>
          <p:cNvPr id="393" name="Google Shape;393;p8"/>
          <p:cNvSpPr txBox="1"/>
          <p:nvPr/>
        </p:nvSpPr>
        <p:spPr>
          <a:xfrm>
            <a:off x="6693779" y="1419032"/>
            <a:ext cx="3010515" cy="42318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Per </a:t>
            </a:r>
            <a:r>
              <a:rPr lang="en-US" sz="2400" b="1" i="0" u="none" strike="noStrike" cap="none" dirty="0" err="1">
                <a:solidFill>
                  <a:srgbClr val="0717DF"/>
                </a:solidFill>
                <a:latin typeface="Calibri"/>
                <a:ea typeface="Calibri"/>
                <a:cs typeface="Calibri"/>
                <a:sym typeface="Calibri"/>
              </a:rPr>
              <a:t>gli</a:t>
            </a:r>
            <a:r>
              <a:rPr lang="en-US" sz="2400" b="1" i="0" u="none" strike="noStrike" cap="none" dirty="0">
                <a:solidFill>
                  <a:srgbClr val="0717DF"/>
                </a:solidFill>
                <a:latin typeface="Calibri"/>
                <a:ea typeface="Calibri"/>
                <a:cs typeface="Calibri"/>
                <a:sym typeface="Calibri"/>
              </a:rPr>
              <a:t> </a:t>
            </a:r>
            <a:r>
              <a:rPr lang="en-US" sz="2400" b="1" i="0" u="none" strike="noStrike" cap="none" dirty="0" err="1">
                <a:solidFill>
                  <a:srgbClr val="0717DF"/>
                </a:solidFill>
                <a:latin typeface="Calibri"/>
                <a:ea typeface="Calibri"/>
                <a:cs typeface="Calibri"/>
                <a:sym typeface="Calibri"/>
              </a:rPr>
              <a:t>Adolescenti</a:t>
            </a:r>
            <a:endParaRPr sz="2100" b="0" i="0" u="none" strike="noStrike" cap="none" dirty="0">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 da 13 ai 18 anni</a:t>
            </a:r>
            <a:endParaRPr sz="2100" b="0" i="0" u="none" strike="noStrike" cap="none" dirty="0">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342900" marR="0" lvl="0" indent="-19050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Sei Escape Room </a:t>
            </a:r>
            <a:r>
              <a:rPr lang="en-US" sz="2000" b="1" i="0" u="none" strike="noStrike" cap="none" dirty="0" err="1">
                <a:solidFill>
                  <a:srgbClr val="44546A"/>
                </a:solidFill>
                <a:latin typeface="Calibri"/>
                <a:ea typeface="Calibri"/>
                <a:cs typeface="Calibri"/>
                <a:sym typeface="Calibri"/>
              </a:rPr>
              <a:t>Didattiche</a:t>
            </a:r>
            <a:r>
              <a:rPr lang="en-US" sz="2000" b="1" i="0" u="none" strike="noStrike" cap="none" dirty="0">
                <a:solidFill>
                  <a:srgbClr val="44546A"/>
                </a:solidFill>
                <a:latin typeface="Calibri"/>
                <a:ea typeface="Calibri"/>
                <a:cs typeface="Calibri"/>
                <a:sym typeface="Calibri"/>
              </a:rPr>
              <a:t> Online</a:t>
            </a:r>
            <a:r>
              <a:rPr lang="en-US" sz="2000" b="0" i="0" u="none" strike="noStrike" cap="none" dirty="0">
                <a:solidFill>
                  <a:srgbClr val="44546A"/>
                </a:solidFill>
                <a:latin typeface="Calibri"/>
                <a:ea typeface="Calibri"/>
                <a:cs typeface="Calibri"/>
                <a:sym typeface="Calibri"/>
              </a:rPr>
              <a:t> come </a:t>
            </a:r>
            <a:r>
              <a:rPr lang="en-US" sz="2000" b="0" i="0" u="none" strike="noStrike" cap="none" dirty="0" err="1">
                <a:solidFill>
                  <a:srgbClr val="44546A"/>
                </a:solidFill>
                <a:latin typeface="Calibri"/>
                <a:ea typeface="Calibri"/>
                <a:cs typeface="Calibri"/>
                <a:sym typeface="Calibri"/>
              </a:rPr>
              <a:t>risorse</a:t>
            </a:r>
            <a:r>
              <a:rPr lang="en-US" sz="2000" b="0" i="0" u="none" strike="noStrike" cap="none" dirty="0">
                <a:solidFill>
                  <a:srgbClr val="44546A"/>
                </a:solidFill>
                <a:latin typeface="Calibri"/>
                <a:ea typeface="Calibri"/>
                <a:cs typeface="Calibri"/>
                <a:sym typeface="Calibri"/>
              </a:rPr>
              <a:t> formative </a:t>
            </a:r>
            <a:r>
              <a:rPr lang="en-US" sz="2000" b="0" i="0" u="none" strike="noStrike" cap="none" dirty="0" err="1">
                <a:solidFill>
                  <a:srgbClr val="44546A"/>
                </a:solidFill>
                <a:latin typeface="Calibri"/>
                <a:ea typeface="Calibri"/>
                <a:cs typeface="Calibri"/>
                <a:sym typeface="Calibri"/>
              </a:rPr>
              <a:t>basate</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sulla</a:t>
            </a:r>
            <a:r>
              <a:rPr lang="en-US" sz="2000" b="0" i="0" u="none" strike="noStrike" cap="none" dirty="0">
                <a:solidFill>
                  <a:srgbClr val="44546A"/>
                </a:solidFill>
                <a:latin typeface="Calibri"/>
                <a:ea typeface="Calibri"/>
                <a:cs typeface="Calibri"/>
                <a:sym typeface="Calibri"/>
              </a:rPr>
              <a:t> </a:t>
            </a:r>
            <a:r>
              <a:rPr lang="en-US" sz="2000" b="0" i="0" u="none" strike="noStrike" cap="none" dirty="0" err="1">
                <a:solidFill>
                  <a:srgbClr val="44546A"/>
                </a:solidFill>
                <a:latin typeface="Calibri"/>
                <a:ea typeface="Calibri"/>
                <a:cs typeface="Calibri"/>
                <a:sym typeface="Calibri"/>
              </a:rPr>
              <a:t>prova</a:t>
            </a:r>
            <a:endParaRPr lang="en-US" sz="2000" b="0"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a:buChar char="•"/>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dirty="0">
                <a:solidFill>
                  <a:srgbClr val="44546A"/>
                </a:solidFill>
                <a:latin typeface="Calibri"/>
                <a:ea typeface="Calibri"/>
                <a:cs typeface="Calibri"/>
                <a:sym typeface="Calibri"/>
              </a:rPr>
              <a:t>I relative </a:t>
            </a:r>
            <a:r>
              <a:rPr lang="en-US" sz="2000" dirty="0" err="1">
                <a:solidFill>
                  <a:srgbClr val="44546A"/>
                </a:solidFill>
                <a:latin typeface="Calibri"/>
                <a:ea typeface="Calibri"/>
                <a:cs typeface="Calibri"/>
                <a:sym typeface="Calibri"/>
              </a:rPr>
              <a:t>scenari</a:t>
            </a:r>
            <a:r>
              <a:rPr lang="en-US" sz="2000" dirty="0">
                <a:solidFill>
                  <a:srgbClr val="44546A"/>
                </a:solidFill>
                <a:latin typeface="Calibri"/>
                <a:ea typeface="Calibri"/>
                <a:cs typeface="Calibri"/>
                <a:sym typeface="Calibri"/>
              </a:rPr>
              <a:t> </a:t>
            </a:r>
            <a:r>
              <a:rPr lang="en-US" sz="2000" dirty="0" err="1">
                <a:solidFill>
                  <a:srgbClr val="44546A"/>
                </a:solidFill>
                <a:latin typeface="Calibri"/>
                <a:ea typeface="Calibri"/>
                <a:cs typeface="Calibri"/>
                <a:sym typeface="Calibri"/>
              </a:rPr>
              <a:t>sono</a:t>
            </a:r>
            <a:r>
              <a:rPr lang="en-US" sz="2000" dirty="0">
                <a:solidFill>
                  <a:srgbClr val="44546A"/>
                </a:solidFill>
                <a:latin typeface="Calibri"/>
                <a:ea typeface="Calibri"/>
                <a:cs typeface="Calibri"/>
                <a:sym typeface="Calibri"/>
              </a:rPr>
              <a:t> </a:t>
            </a:r>
            <a:r>
              <a:rPr lang="en-US" sz="2000" dirty="0" err="1">
                <a:solidFill>
                  <a:srgbClr val="44546A"/>
                </a:solidFill>
                <a:latin typeface="Calibri"/>
                <a:ea typeface="Calibri"/>
                <a:cs typeface="Calibri"/>
                <a:sym typeface="Calibri"/>
              </a:rPr>
              <a:t>legati</a:t>
            </a:r>
            <a:r>
              <a:rPr lang="en-US" sz="2000" dirty="0">
                <a:solidFill>
                  <a:srgbClr val="44546A"/>
                </a:solidFill>
                <a:latin typeface="Calibri"/>
                <a:ea typeface="Calibri"/>
                <a:cs typeface="Calibri"/>
                <a:sym typeface="Calibri"/>
              </a:rPr>
              <a:t> ad un’ </a:t>
            </a:r>
            <a:r>
              <a:rPr lang="en-US" sz="2000" b="1" dirty="0" err="1">
                <a:solidFill>
                  <a:srgbClr val="44546A"/>
                </a:solidFill>
                <a:latin typeface="Calibri"/>
                <a:ea typeface="Calibri"/>
                <a:cs typeface="Calibri"/>
                <a:sym typeface="Calibri"/>
              </a:rPr>
              <a:t>efficace</a:t>
            </a:r>
            <a:r>
              <a:rPr lang="en-US" sz="2000" b="1" dirty="0">
                <a:solidFill>
                  <a:srgbClr val="44546A"/>
                </a:solidFill>
                <a:latin typeface="Calibri"/>
                <a:ea typeface="Calibri"/>
                <a:cs typeface="Calibri"/>
                <a:sym typeface="Calibri"/>
              </a:rPr>
              <a:t> </a:t>
            </a:r>
            <a:r>
              <a:rPr lang="en-US" sz="2000" b="1" i="0" u="none" strike="noStrike" cap="none" dirty="0" err="1">
                <a:solidFill>
                  <a:srgbClr val="44546A"/>
                </a:solidFill>
                <a:latin typeface="Calibri"/>
                <a:ea typeface="Calibri"/>
                <a:cs typeface="Calibri"/>
                <a:sym typeface="Calibri"/>
              </a:rPr>
              <a:t>gestione</a:t>
            </a:r>
            <a:r>
              <a:rPr lang="en-US" sz="2000" b="1" i="0" u="none" strike="noStrike" cap="none" dirty="0">
                <a:solidFill>
                  <a:srgbClr val="44546A"/>
                </a:solidFill>
                <a:latin typeface="Calibri"/>
                <a:ea typeface="Calibri"/>
                <a:cs typeface="Calibri"/>
                <a:sym typeface="Calibri"/>
              </a:rPr>
              <a:t> </a:t>
            </a:r>
            <a:r>
              <a:rPr lang="en-US" sz="2000" b="1" i="0" u="none" strike="noStrike" cap="none" dirty="0" err="1">
                <a:solidFill>
                  <a:srgbClr val="44546A"/>
                </a:solidFill>
                <a:latin typeface="Calibri"/>
                <a:ea typeface="Calibri"/>
                <a:cs typeface="Calibri"/>
                <a:sym typeface="Calibri"/>
              </a:rPr>
              <a:t>finanziaria</a:t>
            </a:r>
            <a:endParaRPr sz="2000" b="0" i="0" u="none" strike="noStrike" cap="none" dirty="0">
              <a:solidFill>
                <a:srgbClr val="000000"/>
              </a:solidFill>
              <a:latin typeface="Arial"/>
              <a:ea typeface="Arial"/>
              <a:cs typeface="Arial"/>
              <a:sym typeface="Arial"/>
            </a:endParaRPr>
          </a:p>
        </p:txBody>
      </p:sp>
      <p:sp>
        <p:nvSpPr>
          <p:cNvPr id="394" name="Google Shape;394;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0000"/>
              </a:buClr>
              <a:buSzPts val="2400"/>
              <a:buFont typeface="Calibri"/>
              <a:buNone/>
            </a:pPr>
            <a:r>
              <a:rPr lang="en-US" sz="2400" b="1" dirty="0">
                <a:solidFill>
                  <a:schemeClr val="accent2"/>
                </a:solidFill>
              </a:rPr>
              <a:t>Per </a:t>
            </a:r>
            <a:r>
              <a:rPr lang="en-US" sz="2400" b="1" dirty="0" err="1">
                <a:solidFill>
                  <a:schemeClr val="accent2"/>
                </a:solidFill>
              </a:rPr>
              <a:t>i</a:t>
            </a:r>
            <a:r>
              <a:rPr lang="en-US" sz="2400" b="1" dirty="0">
                <a:solidFill>
                  <a:schemeClr val="accent2"/>
                </a:solidFill>
              </a:rPr>
              <a:t> Bambini  </a:t>
            </a:r>
            <a:endParaRPr dirty="0"/>
          </a:p>
          <a:p>
            <a:pPr marL="0" lvl="0" indent="0" algn="ctr" rtl="0">
              <a:lnSpc>
                <a:spcPct val="100000"/>
              </a:lnSpc>
              <a:spcBef>
                <a:spcPts val="0"/>
              </a:spcBef>
              <a:spcAft>
                <a:spcPts val="0"/>
              </a:spcAft>
              <a:buClr>
                <a:srgbClr val="FF0000"/>
              </a:buClr>
              <a:buSzPts val="2400"/>
              <a:buFont typeface="Calibri"/>
              <a:buNone/>
            </a:pPr>
            <a:r>
              <a:rPr lang="en-US" sz="2400" b="1" dirty="0">
                <a:solidFill>
                  <a:schemeClr val="accent2"/>
                </a:solidFill>
              </a:rPr>
              <a:t>da 6 ai 12 anni</a:t>
            </a:r>
            <a:endParaRPr dirty="0">
              <a:solidFill>
                <a:schemeClr val="accent2"/>
              </a:solidFill>
            </a:endParaRPr>
          </a:p>
          <a:p>
            <a:pPr marL="0" lvl="0" indent="0" algn="ctr"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190500" algn="ctr" rtl="0">
              <a:lnSpc>
                <a:spcPct val="100000"/>
              </a:lnSpc>
              <a:spcBef>
                <a:spcPts val="600"/>
              </a:spcBef>
              <a:spcAft>
                <a:spcPts val="0"/>
              </a:spcAft>
              <a:buClr>
                <a:srgbClr val="44546A"/>
              </a:buClr>
              <a:buSzPts val="2400"/>
              <a:buFont typeface="Arial"/>
              <a:buNone/>
            </a:pPr>
            <a:endParaRPr sz="2000" b="1" dirty="0"/>
          </a:p>
          <a:p>
            <a:pPr marL="342900" lvl="0" indent="-342900" algn="ctr" rtl="0">
              <a:lnSpc>
                <a:spcPct val="100000"/>
              </a:lnSpc>
              <a:spcBef>
                <a:spcPts val="600"/>
              </a:spcBef>
              <a:spcAft>
                <a:spcPts val="0"/>
              </a:spcAft>
              <a:buClr>
                <a:srgbClr val="44546A"/>
              </a:buClr>
              <a:buSzPts val="2400"/>
              <a:buFont typeface="Arial"/>
              <a:buChar char="•"/>
            </a:pPr>
            <a:r>
              <a:rPr lang="en-US" sz="2000" b="1" dirty="0"/>
              <a:t>12</a:t>
            </a:r>
            <a:r>
              <a:rPr lang="en-US" sz="2000" b="0" dirty="0"/>
              <a:t> </a:t>
            </a:r>
            <a:r>
              <a:rPr lang="en-US" sz="2000" b="0" dirty="0" err="1"/>
              <a:t>uscite</a:t>
            </a:r>
            <a:r>
              <a:rPr lang="en-US" sz="2000" b="0" dirty="0"/>
              <a:t> </a:t>
            </a:r>
            <a:r>
              <a:rPr lang="en-US" sz="2000" b="0" dirty="0" err="1"/>
              <a:t>mensili</a:t>
            </a:r>
            <a:r>
              <a:rPr lang="en-US" sz="2000" b="0" dirty="0"/>
              <a:t> di</a:t>
            </a:r>
            <a:r>
              <a:rPr lang="en-US" sz="2000" b="1" dirty="0"/>
              <a:t> </a:t>
            </a:r>
            <a:r>
              <a:rPr lang="en-US" sz="2000" b="1" dirty="0" err="1"/>
              <a:t>fumetti</a:t>
            </a:r>
            <a:r>
              <a:rPr lang="en-US" sz="2000" b="1" dirty="0"/>
              <a:t> </a:t>
            </a:r>
            <a:r>
              <a:rPr lang="en-US" sz="2000" b="1" dirty="0" err="1"/>
              <a:t>tematici</a:t>
            </a:r>
            <a:endParaRPr sz="2000" dirty="0"/>
          </a:p>
          <a:p>
            <a:pPr marL="342900" lvl="0" indent="-342900" algn="ctr" rtl="0">
              <a:lnSpc>
                <a:spcPct val="100000"/>
              </a:lnSpc>
              <a:spcBef>
                <a:spcPts val="600"/>
              </a:spcBef>
              <a:spcAft>
                <a:spcPts val="0"/>
              </a:spcAft>
              <a:buClr>
                <a:srgbClr val="44546A"/>
              </a:buClr>
              <a:buSzPts val="2400"/>
              <a:buFont typeface="Arial"/>
              <a:buChar char="•"/>
            </a:pPr>
            <a:r>
              <a:rPr lang="en-US" sz="2000" dirty="0"/>
              <a:t> </a:t>
            </a:r>
            <a:r>
              <a:rPr lang="en-US" sz="2000" dirty="0" err="1"/>
              <a:t>Presentazione</a:t>
            </a:r>
            <a:r>
              <a:rPr lang="en-US" sz="2000" dirty="0"/>
              <a:t> di </a:t>
            </a:r>
            <a:r>
              <a:rPr lang="en-US" sz="2000" dirty="0" err="1"/>
              <a:t>alcuni</a:t>
            </a:r>
            <a:r>
              <a:rPr lang="en-US" sz="2000" dirty="0"/>
              <a:t> </a:t>
            </a:r>
            <a:r>
              <a:rPr lang="en-US" sz="2000" b="1" dirty="0"/>
              <a:t> </a:t>
            </a:r>
            <a:r>
              <a:rPr lang="en-US" sz="2000" b="1" dirty="0" err="1"/>
              <a:t>princìpi</a:t>
            </a:r>
            <a:r>
              <a:rPr lang="en-US" sz="2000" b="1" dirty="0"/>
              <a:t> </a:t>
            </a:r>
            <a:r>
              <a:rPr lang="en-US" sz="2000" b="1" dirty="0" err="1"/>
              <a:t>finanziari</a:t>
            </a:r>
            <a:r>
              <a:rPr lang="en-US" sz="2000" b="1" dirty="0"/>
              <a:t> </a:t>
            </a:r>
            <a:r>
              <a:rPr lang="en-US" sz="2000" b="1" dirty="0" err="1"/>
              <a:t>fondamentali</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7"/>
          <p:cNvSpPr txBox="1">
            <a:spLocks noGrp="1"/>
          </p:cNvSpPr>
          <p:nvPr>
            <p:ph type="body" idx="1"/>
          </p:nvPr>
        </p:nvSpPr>
        <p:spPr>
          <a:xfrm>
            <a:off x="519817" y="1890720"/>
            <a:ext cx="11874916" cy="2669405"/>
          </a:xfrm>
          <a:prstGeom prst="rect">
            <a:avLst/>
          </a:prstGeom>
          <a:noFill/>
          <a:ln>
            <a:noFill/>
          </a:ln>
        </p:spPr>
        <p:txBody>
          <a:bodyPr spcFirstLastPara="1" wrap="square" lIns="72000" tIns="45700" rIns="72000" bIns="45700" anchor="t" anchorCtr="0">
            <a:normAutofit/>
          </a:bodyPr>
          <a:lstStyle/>
          <a:p>
            <a:pPr marL="457200" lvl="0" indent="-228600" algn="just" rtl="0">
              <a:lnSpc>
                <a:spcPct val="100000"/>
              </a:lnSpc>
              <a:spcBef>
                <a:spcPts val="0"/>
              </a:spcBef>
              <a:spcAft>
                <a:spcPts val="0"/>
              </a:spcAft>
              <a:buSzPts val="2100"/>
              <a:buNone/>
            </a:pPr>
            <a:r>
              <a:rPr lang="en-US" sz="3200" dirty="0" err="1">
                <a:solidFill>
                  <a:schemeClr val="accent4">
                    <a:lumMod val="90000"/>
                    <a:lumOff val="10000"/>
                  </a:schemeClr>
                </a:solidFill>
                <a:latin typeface="Calibri" panose="020F0502020204030204" pitchFamily="34" charset="0"/>
                <a:cs typeface="Calibri" panose="020F0502020204030204" pitchFamily="34" charset="0"/>
              </a:rPr>
              <a:t>Obiettivi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Didattici</a:t>
            </a:r>
            <a:r>
              <a:rPr lang="en-US" sz="3200" dirty="0">
                <a:solidFill>
                  <a:schemeClr val="accent4">
                    <a:lumMod val="90000"/>
                    <a:lumOff val="10000"/>
                  </a:schemeClr>
                </a:solidFill>
                <a:latin typeface="Calibri" panose="020F0502020204030204" pitchFamily="34" charset="0"/>
                <a:cs typeface="Calibri" panose="020F0502020204030204" pitchFamily="34" charset="0"/>
              </a:rPr>
              <a:t>: I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partecipanti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sapranno</a:t>
            </a:r>
            <a:r>
              <a:rPr lang="en-US" sz="3200" dirty="0">
                <a:solidFill>
                  <a:schemeClr val="accent4">
                    <a:lumMod val="90000"/>
                    <a:lumOff val="10000"/>
                  </a:schemeClr>
                </a:solidFill>
                <a:latin typeface="Calibri" panose="020F0502020204030204" pitchFamily="34" charset="0"/>
                <a:cs typeface="Calibri" panose="020F0502020204030204" pitchFamily="34" charset="0"/>
              </a:rPr>
              <a:t>:</a:t>
            </a:r>
          </a:p>
          <a:p>
            <a:pPr marL="457200" lvl="0" indent="-228600" algn="just" rtl="0">
              <a:lnSpc>
                <a:spcPct val="100000"/>
              </a:lnSpc>
              <a:spcBef>
                <a:spcPts val="0"/>
              </a:spcBef>
              <a:spcAft>
                <a:spcPts val="0"/>
              </a:spcAft>
              <a:buSzPts val="2100"/>
              <a:buNone/>
            </a:pPr>
            <a:endParaRPr lang="en-US" sz="3200" dirty="0">
              <a:solidFill>
                <a:schemeClr val="accent4">
                  <a:lumMod val="90000"/>
                  <a:lumOff val="10000"/>
                </a:schemeClr>
              </a:solidFill>
              <a:latin typeface="Calibri" panose="020F0502020204030204" pitchFamily="34" charset="0"/>
              <a:cs typeface="Calibri" panose="020F0502020204030204" pitchFamily="34" charset="0"/>
            </a:endParaRPr>
          </a:p>
          <a:p>
            <a:pPr marL="685800" lvl="0" indent="-457200" algn="just" rtl="0">
              <a:lnSpc>
                <a:spcPct val="100000"/>
              </a:lnSpc>
              <a:spcBef>
                <a:spcPts val="0"/>
              </a:spcBef>
              <a:spcAft>
                <a:spcPts val="0"/>
              </a:spcAft>
              <a:buSzPts val="2100"/>
              <a:buFont typeface="Arial" panose="020B0604020202020204" pitchFamily="34" charset="0"/>
              <a:buChar char="•"/>
            </a:pPr>
            <a:r>
              <a:rPr lang="en-US" sz="3200" dirty="0" err="1">
                <a:solidFill>
                  <a:schemeClr val="accent4">
                    <a:lumMod val="90000"/>
                    <a:lumOff val="10000"/>
                  </a:schemeClr>
                </a:solidFill>
                <a:latin typeface="Calibri" panose="020F0502020204030204" pitchFamily="34" charset="0"/>
                <a:cs typeface="Calibri" panose="020F0502020204030204" pitchFamily="34" charset="0"/>
              </a:rPr>
              <a:t>Valutare</a:t>
            </a:r>
            <a:r>
              <a:rPr lang="en-US" sz="3200" dirty="0">
                <a:solidFill>
                  <a:schemeClr val="accent4">
                    <a:lumMod val="90000"/>
                    <a:lumOff val="10000"/>
                  </a:schemeClr>
                </a:solidFill>
                <a:latin typeface="Calibri" panose="020F0502020204030204" pitchFamily="34" charset="0"/>
                <a:cs typeface="Calibri" panose="020F0502020204030204" pitchFamily="34" charset="0"/>
              </a:rPr>
              <a:t> I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vantaggi</a:t>
            </a:r>
            <a:r>
              <a:rPr lang="en-US" sz="3200" dirty="0">
                <a:solidFill>
                  <a:schemeClr val="accent4">
                    <a:lumMod val="90000"/>
                    <a:lumOff val="10000"/>
                  </a:schemeClr>
                </a:solidFill>
                <a:latin typeface="Calibri" panose="020F0502020204030204" pitchFamily="34" charset="0"/>
                <a:cs typeface="Calibri" panose="020F0502020204030204" pitchFamily="34" charset="0"/>
              </a:rPr>
              <a:t> e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gli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svantaggi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dell’utilizzo</a:t>
            </a:r>
            <a:r>
              <a:rPr lang="en-US" sz="3200" dirty="0">
                <a:solidFill>
                  <a:schemeClr val="accent4">
                    <a:lumMod val="90000"/>
                    <a:lumOff val="10000"/>
                  </a:schemeClr>
                </a:solidFill>
                <a:latin typeface="Calibri" panose="020F0502020204030204" pitchFamily="34" charset="0"/>
                <a:cs typeface="Calibri" panose="020F0502020204030204" pitchFamily="34" charset="0"/>
              </a:rPr>
              <a:t> di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strumenti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digitali</a:t>
            </a:r>
            <a:endParaRPr lang="en-US" sz="3200" dirty="0">
              <a:solidFill>
                <a:schemeClr val="accent4">
                  <a:lumMod val="90000"/>
                  <a:lumOff val="10000"/>
                </a:schemeClr>
              </a:solidFill>
              <a:latin typeface="Calibri" panose="020F0502020204030204" pitchFamily="34" charset="0"/>
              <a:cs typeface="Calibri" panose="020F0502020204030204" pitchFamily="34" charset="0"/>
            </a:endParaRPr>
          </a:p>
          <a:p>
            <a:pPr marL="685800" lvl="0" indent="-457200" algn="just" rtl="0">
              <a:lnSpc>
                <a:spcPct val="100000"/>
              </a:lnSpc>
              <a:spcBef>
                <a:spcPts val="0"/>
              </a:spcBef>
              <a:spcAft>
                <a:spcPts val="0"/>
              </a:spcAft>
              <a:buSzPts val="2100"/>
              <a:buFont typeface="Arial" panose="020B0604020202020204" pitchFamily="34" charset="0"/>
              <a:buChar char="•"/>
            </a:pPr>
            <a:r>
              <a:rPr lang="en-US" sz="3200" dirty="0" err="1">
                <a:solidFill>
                  <a:schemeClr val="accent4">
                    <a:lumMod val="90000"/>
                    <a:lumOff val="10000"/>
                  </a:schemeClr>
                </a:solidFill>
                <a:latin typeface="Calibri" panose="020F0502020204030204" pitchFamily="34" charset="0"/>
                <a:cs typeface="Calibri" panose="020F0502020204030204" pitchFamily="34" charset="0"/>
              </a:rPr>
              <a:t>Utilizzare</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alcuni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strumenti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digitali</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p>
          <a:p>
            <a:pPr marL="685800" lvl="0" indent="-457200" algn="just" rtl="0">
              <a:lnSpc>
                <a:spcPct val="100000"/>
              </a:lnSpc>
              <a:spcBef>
                <a:spcPts val="0"/>
              </a:spcBef>
              <a:spcAft>
                <a:spcPts val="0"/>
              </a:spcAft>
              <a:buSzPts val="2100"/>
              <a:buFont typeface="Arial" panose="020B0604020202020204" pitchFamily="34" charset="0"/>
              <a:buChar char="•"/>
            </a:pPr>
            <a:endParaRPr sz="3200" dirty="0">
              <a:solidFill>
                <a:schemeClr val="accent4">
                  <a:lumMod val="90000"/>
                  <a:lumOff val="10000"/>
                </a:schemeClr>
              </a:solidFill>
            </a:endParaRPr>
          </a:p>
          <a:p>
            <a:pPr marL="457200" lvl="0" indent="-228600" algn="just" rtl="0">
              <a:lnSpc>
                <a:spcPct val="100000"/>
              </a:lnSpc>
              <a:spcBef>
                <a:spcPts val="600"/>
              </a:spcBef>
              <a:spcAft>
                <a:spcPts val="0"/>
              </a:spcAft>
              <a:buSzPts val="2100"/>
              <a:buNone/>
            </a:pPr>
            <a:endParaRPr sz="3600" dirty="0"/>
          </a:p>
          <a:p>
            <a:pPr marL="457200" lvl="0" indent="-228600" algn="just" rtl="0">
              <a:lnSpc>
                <a:spcPct val="100000"/>
              </a:lnSpc>
              <a:spcBef>
                <a:spcPts val="600"/>
              </a:spcBef>
              <a:spcAft>
                <a:spcPts val="0"/>
              </a:spcAft>
              <a:buSzPts val="2100"/>
              <a:buNone/>
            </a:pPr>
            <a:endParaRPr dirty="0"/>
          </a:p>
        </p:txBody>
      </p:sp>
      <p:sp>
        <p:nvSpPr>
          <p:cNvPr id="88" name="Google Shape;88;p2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800"/>
              <a:buNone/>
            </a:pPr>
            <a:r>
              <a:rPr lang="en-US" sz="3200" dirty="0" err="1"/>
              <a:t>Obiettivi</a:t>
            </a:r>
            <a:r>
              <a:rPr lang="en-US" sz="3200" dirty="0"/>
              <a:t> </a:t>
            </a:r>
            <a:r>
              <a:rPr lang="en-US" sz="3200" dirty="0" err="1"/>
              <a:t>Didattici</a:t>
            </a:r>
            <a:r>
              <a:rPr lang="en-US" sz="3200" dirty="0"/>
              <a:t>: </a:t>
            </a:r>
            <a:r>
              <a:rPr lang="en-US" sz="3200" dirty="0" err="1"/>
              <a:t>Creare</a:t>
            </a:r>
            <a:r>
              <a:rPr lang="en-US" sz="3200" dirty="0"/>
              <a:t> ed </a:t>
            </a:r>
            <a:r>
              <a:rPr lang="en-US" sz="3200" dirty="0" err="1"/>
              <a:t>utilizzare</a:t>
            </a:r>
            <a:r>
              <a:rPr lang="en-US" sz="3200" dirty="0"/>
              <a:t> </a:t>
            </a:r>
            <a:r>
              <a:rPr lang="en-US" sz="3200" dirty="0" err="1"/>
              <a:t>strumenti</a:t>
            </a:r>
            <a:r>
              <a:rPr lang="en-US" sz="3200" dirty="0"/>
              <a:t> </a:t>
            </a:r>
            <a:r>
              <a:rPr lang="en-US" sz="3200" dirty="0" err="1"/>
              <a:t>digitali</a:t>
            </a:r>
            <a:r>
              <a:rPr lang="en-US" sz="3200" dirty="0"/>
              <a:t> </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body" idx="1"/>
          </p:nvPr>
        </p:nvSpPr>
        <p:spPr>
          <a:xfrm>
            <a:off x="5141699" y="1328449"/>
            <a:ext cx="7893200" cy="5591550"/>
          </a:xfrm>
          <a:prstGeom prst="rect">
            <a:avLst/>
          </a:prstGeom>
          <a:noFill/>
          <a:ln>
            <a:noFill/>
          </a:ln>
        </p:spPr>
        <p:txBody>
          <a:bodyPr spcFirstLastPara="1" wrap="square" lIns="45700" tIns="45700" rIns="45700" bIns="45700" anchor="t" anchorCtr="0">
            <a:noAutofit/>
          </a:bodyPr>
          <a:lstStyle/>
          <a:p>
            <a:pPr marL="0" lvl="0" indent="0" algn="l" rtl="0">
              <a:lnSpc>
                <a:spcPct val="107142"/>
              </a:lnSpc>
              <a:spcBef>
                <a:spcPts val="0"/>
              </a:spcBef>
              <a:spcAft>
                <a:spcPts val="0"/>
              </a:spcAft>
              <a:buClr>
                <a:srgbClr val="44546A"/>
              </a:buClr>
              <a:buSzPts val="3100"/>
            </a:pPr>
            <a:r>
              <a:rPr lang="en-US" sz="2400" dirty="0"/>
              <a:t>Nella </a:t>
            </a:r>
            <a:r>
              <a:rPr lang="en-US" sz="2400" dirty="0" err="1"/>
              <a:t>tua</a:t>
            </a:r>
            <a:r>
              <a:rPr lang="en-US" sz="2400" dirty="0"/>
              <a:t> </a:t>
            </a:r>
            <a:r>
              <a:rPr lang="en-US" sz="2400" dirty="0" err="1"/>
              <a:t>sessione</a:t>
            </a:r>
            <a:r>
              <a:rPr lang="en-US" sz="2400" dirty="0"/>
              <a:t> </a:t>
            </a:r>
            <a:r>
              <a:rPr lang="en-US" sz="2400" dirty="0" err="1"/>
              <a:t>didattica</a:t>
            </a:r>
            <a:r>
              <a:rPr lang="en-US" sz="2400" dirty="0"/>
              <a:t> </a:t>
            </a:r>
            <a:r>
              <a:rPr lang="en-US" sz="2400" dirty="0" err="1"/>
              <a:t>puoi</a:t>
            </a:r>
            <a:r>
              <a:rPr lang="en-US" sz="2400" dirty="0"/>
              <a:t> </a:t>
            </a:r>
            <a:r>
              <a:rPr lang="en-US" sz="2400" dirty="0" err="1"/>
              <a:t>avvalerti</a:t>
            </a:r>
            <a:r>
              <a:rPr lang="en-US" sz="2400" dirty="0"/>
              <a:t> </a:t>
            </a:r>
            <a:r>
              <a:rPr lang="en-US" sz="2400" dirty="0" err="1"/>
              <a:t>degli</a:t>
            </a:r>
            <a:r>
              <a:rPr lang="en-US" sz="2400" dirty="0"/>
              <a:t> </a:t>
            </a:r>
            <a:r>
              <a:rPr lang="en-US" sz="2400" dirty="0" err="1"/>
              <a:t>strumenti</a:t>
            </a:r>
            <a:r>
              <a:rPr lang="en-US" sz="2400" dirty="0"/>
              <a:t> </a:t>
            </a:r>
            <a:r>
              <a:rPr lang="en-US" sz="2400" dirty="0" err="1"/>
              <a:t>digitali</a:t>
            </a:r>
            <a:r>
              <a:rPr lang="en-US" sz="2400" dirty="0"/>
              <a:t> Money Matters o </a:t>
            </a:r>
            <a:r>
              <a:rPr lang="en-US" sz="2400" dirty="0" err="1"/>
              <a:t>crearne</a:t>
            </a:r>
            <a:r>
              <a:rPr lang="en-US" sz="2400" dirty="0"/>
              <a:t> di </a:t>
            </a:r>
            <a:r>
              <a:rPr lang="en-US" sz="2400" dirty="0" err="1"/>
              <a:t>propri</a:t>
            </a:r>
            <a:r>
              <a:rPr lang="en-US" sz="2400" dirty="0"/>
              <a:t> al fine di </a:t>
            </a:r>
            <a:r>
              <a:rPr lang="en-US" sz="2400" dirty="0" err="1"/>
              <a:t>facilitare</a:t>
            </a:r>
            <a:r>
              <a:rPr lang="en-US" sz="2400" dirty="0"/>
              <a:t> </a:t>
            </a:r>
            <a:r>
              <a:rPr lang="en-US" sz="2400" dirty="0" err="1"/>
              <a:t>i</a:t>
            </a:r>
            <a:r>
              <a:rPr lang="en-US" sz="2400" dirty="0"/>
              <a:t> </a:t>
            </a:r>
            <a:r>
              <a:rPr lang="en-US" sz="2400" dirty="0" err="1"/>
              <a:t>tuoi</a:t>
            </a:r>
            <a:r>
              <a:rPr lang="en-US" sz="2400" dirty="0"/>
              <a:t> </a:t>
            </a:r>
            <a:r>
              <a:rPr lang="en-US" sz="2400" dirty="0" err="1"/>
              <a:t>studenti</a:t>
            </a:r>
            <a:r>
              <a:rPr lang="en-US" sz="2400" dirty="0"/>
              <a:t> </a:t>
            </a:r>
            <a:r>
              <a:rPr lang="en-US" sz="2400" dirty="0" err="1"/>
              <a:t>nella</a:t>
            </a:r>
            <a:r>
              <a:rPr lang="en-US" sz="2400" dirty="0"/>
              <a:t> </a:t>
            </a:r>
            <a:r>
              <a:rPr lang="en-US" sz="2400" dirty="0" err="1"/>
              <a:t>creazione</a:t>
            </a:r>
            <a:r>
              <a:rPr lang="en-US" sz="2400" dirty="0"/>
              <a:t> di </a:t>
            </a:r>
            <a:r>
              <a:rPr lang="en-US" sz="2400" dirty="0" err="1"/>
              <a:t>competenze</a:t>
            </a:r>
            <a:r>
              <a:rPr lang="en-US" sz="2400" dirty="0"/>
              <a:t> in </a:t>
            </a:r>
            <a:r>
              <a:rPr lang="en-US" sz="2400" dirty="0" err="1"/>
              <a:t>materia</a:t>
            </a:r>
            <a:r>
              <a:rPr lang="en-US" sz="2400" dirty="0"/>
              <a:t> di </a:t>
            </a:r>
            <a:r>
              <a:rPr lang="en-US" sz="2400" dirty="0" err="1"/>
              <a:t>educazione</a:t>
            </a:r>
            <a:r>
              <a:rPr lang="en-US" sz="2400" dirty="0"/>
              <a:t> </a:t>
            </a:r>
            <a:r>
              <a:rPr lang="en-US" sz="2400" dirty="0" err="1"/>
              <a:t>finanziaria</a:t>
            </a:r>
            <a:r>
              <a:rPr lang="en-US" sz="2400" dirty="0"/>
              <a:t>:</a:t>
            </a:r>
            <a:endParaRPr sz="2400" dirty="0"/>
          </a:p>
          <a:p>
            <a:pPr marL="342900" lvl="0" indent="-146050" algn="l" rtl="0">
              <a:lnSpc>
                <a:spcPct val="107142"/>
              </a:lnSpc>
              <a:spcBef>
                <a:spcPts val="0"/>
              </a:spcBef>
              <a:spcAft>
                <a:spcPts val="0"/>
              </a:spcAft>
              <a:buClr>
                <a:srgbClr val="44546A"/>
              </a:buClr>
              <a:buSzPts val="3100"/>
              <a:buFont typeface="Arial"/>
              <a:buNone/>
            </a:pPr>
            <a:endParaRPr sz="2400" dirty="0"/>
          </a:p>
          <a:p>
            <a:pPr marL="342900" lvl="0" indent="-342900" algn="l" rtl="0">
              <a:lnSpc>
                <a:spcPct val="107142"/>
              </a:lnSpc>
              <a:spcBef>
                <a:spcPts val="0"/>
              </a:spcBef>
              <a:spcAft>
                <a:spcPts val="0"/>
              </a:spcAft>
              <a:buClr>
                <a:srgbClr val="44546A"/>
              </a:buClr>
              <a:buSzPts val="3100"/>
              <a:buFont typeface="Arial"/>
              <a:buChar char="•"/>
            </a:pPr>
            <a:r>
              <a:rPr lang="en-US" sz="2400" dirty="0"/>
              <a:t>Per prima </a:t>
            </a:r>
            <a:r>
              <a:rPr lang="en-US" sz="2400" dirty="0" err="1"/>
              <a:t>cosa</a:t>
            </a:r>
            <a:r>
              <a:rPr lang="en-US" sz="2400" dirty="0"/>
              <a:t>, </a:t>
            </a:r>
            <a:r>
              <a:rPr lang="en-US" sz="2400" dirty="0" err="1"/>
              <a:t>scopri</a:t>
            </a:r>
            <a:r>
              <a:rPr lang="en-US" sz="2400" dirty="0"/>
              <a:t> </a:t>
            </a:r>
            <a:r>
              <a:rPr lang="en-US" sz="2400" dirty="0" err="1"/>
              <a:t>quali</a:t>
            </a:r>
            <a:r>
              <a:rPr lang="en-US" sz="2400" dirty="0"/>
              <a:t> </a:t>
            </a:r>
            <a:r>
              <a:rPr lang="en-US" sz="2400" dirty="0" err="1"/>
              <a:t>strumenti</a:t>
            </a:r>
            <a:r>
              <a:rPr lang="en-US" sz="2400" dirty="0"/>
              <a:t> </a:t>
            </a:r>
            <a:r>
              <a:rPr lang="en-US" sz="2400" dirty="0" err="1"/>
              <a:t>digitali</a:t>
            </a:r>
            <a:r>
              <a:rPr lang="en-US" sz="2400" dirty="0"/>
              <a:t> </a:t>
            </a:r>
            <a:r>
              <a:rPr lang="en-US" sz="2400" dirty="0" err="1"/>
              <a:t>sono</a:t>
            </a:r>
            <a:r>
              <a:rPr lang="en-US" sz="2400" dirty="0"/>
              <a:t> </a:t>
            </a:r>
            <a:r>
              <a:rPr lang="en-US" sz="2400" dirty="0" err="1"/>
              <a:t>più</a:t>
            </a:r>
            <a:r>
              <a:rPr lang="en-US" sz="2400" dirty="0"/>
              <a:t> a </a:t>
            </a:r>
            <a:r>
              <a:rPr lang="en-US" sz="2400" dirty="0" err="1"/>
              <a:t>te</a:t>
            </a:r>
            <a:r>
              <a:rPr lang="en-US" sz="2400" dirty="0"/>
              <a:t> </a:t>
            </a:r>
            <a:r>
              <a:rPr lang="en-US" sz="2400" dirty="0" err="1"/>
              <a:t>più</a:t>
            </a:r>
            <a:r>
              <a:rPr lang="en-US" sz="2400" dirty="0"/>
              <a:t> </a:t>
            </a:r>
            <a:r>
              <a:rPr lang="en-US" sz="2400" dirty="0" err="1"/>
              <a:t>affini</a:t>
            </a:r>
            <a:r>
              <a:rPr lang="en-US" sz="2400" dirty="0"/>
              <a:t> e </a:t>
            </a:r>
            <a:r>
              <a:rPr lang="en-US" sz="2400" dirty="0" err="1"/>
              <a:t>quali</a:t>
            </a:r>
            <a:r>
              <a:rPr lang="en-US" sz="2400" dirty="0"/>
              <a:t> </a:t>
            </a:r>
            <a:r>
              <a:rPr lang="en-US" sz="2400" dirty="0" err="1"/>
              <a:t>sono</a:t>
            </a:r>
            <a:r>
              <a:rPr lang="en-US" sz="2400" dirty="0"/>
              <a:t> </a:t>
            </a:r>
            <a:r>
              <a:rPr lang="en-US" sz="2400" dirty="0" err="1"/>
              <a:t>idonei</a:t>
            </a:r>
            <a:r>
              <a:rPr lang="en-US" sz="2400" dirty="0"/>
              <a:t> a </a:t>
            </a:r>
            <a:r>
              <a:rPr lang="en-US" sz="2400" dirty="0" err="1"/>
              <a:t>supportare</a:t>
            </a:r>
            <a:r>
              <a:rPr lang="en-US" sz="2400" dirty="0"/>
              <a:t> la </a:t>
            </a:r>
            <a:r>
              <a:rPr lang="en-US" sz="2400" dirty="0" err="1"/>
              <a:t>tua</a:t>
            </a:r>
            <a:r>
              <a:rPr lang="en-US" sz="2400" dirty="0"/>
              <a:t> </a:t>
            </a:r>
            <a:r>
              <a:rPr lang="en-US" sz="2400" dirty="0" err="1"/>
              <a:t>formazione</a:t>
            </a:r>
            <a:r>
              <a:rPr lang="en-US" sz="2400" dirty="0"/>
              <a:t>.  </a:t>
            </a:r>
            <a:endParaRPr sz="2400" dirty="0"/>
          </a:p>
          <a:p>
            <a:pPr marL="342900" lvl="0" indent="-146050" algn="l" rtl="0">
              <a:lnSpc>
                <a:spcPct val="107142"/>
              </a:lnSpc>
              <a:spcBef>
                <a:spcPts val="0"/>
              </a:spcBef>
              <a:spcAft>
                <a:spcPts val="0"/>
              </a:spcAft>
              <a:buClr>
                <a:srgbClr val="44546A"/>
              </a:buClr>
              <a:buSzPts val="3100"/>
              <a:buFont typeface="Arial"/>
              <a:buNone/>
            </a:pPr>
            <a:endParaRPr sz="2400" dirty="0"/>
          </a:p>
          <a:p>
            <a:pPr marL="342900" lvl="0" indent="-342900" algn="l" rtl="0">
              <a:lnSpc>
                <a:spcPct val="107142"/>
              </a:lnSpc>
              <a:spcBef>
                <a:spcPts val="0"/>
              </a:spcBef>
              <a:spcAft>
                <a:spcPts val="0"/>
              </a:spcAft>
              <a:buClr>
                <a:srgbClr val="44546A"/>
              </a:buClr>
              <a:buSzPts val="3100"/>
              <a:buFont typeface="Arial"/>
              <a:buChar char="•"/>
            </a:pPr>
            <a:r>
              <a:rPr lang="en-US" sz="2400" dirty="0" err="1"/>
              <a:t>Seconda</a:t>
            </a:r>
            <a:r>
              <a:rPr lang="en-US" sz="2400" dirty="0"/>
              <a:t> </a:t>
            </a:r>
            <a:r>
              <a:rPr lang="en-US" sz="2400" dirty="0" err="1"/>
              <a:t>cosa</a:t>
            </a:r>
            <a:r>
              <a:rPr lang="en-US" sz="2400" dirty="0"/>
              <a:t>, </a:t>
            </a:r>
            <a:r>
              <a:rPr lang="en-US" sz="2400" dirty="0" err="1"/>
              <a:t>specifica</a:t>
            </a:r>
            <a:r>
              <a:rPr lang="en-US" sz="2400" dirty="0"/>
              <a:t> </a:t>
            </a:r>
            <a:r>
              <a:rPr lang="en-US" sz="2400" dirty="0" err="1"/>
              <a:t>gli</a:t>
            </a:r>
            <a:r>
              <a:rPr lang="en-US" sz="2400" dirty="0"/>
              <a:t> </a:t>
            </a:r>
            <a:r>
              <a:rPr lang="en-US" sz="2400" dirty="0" err="1"/>
              <a:t>utilizzi</a:t>
            </a:r>
            <a:r>
              <a:rPr lang="en-US" sz="2400" dirty="0"/>
              <a:t> </a:t>
            </a:r>
            <a:r>
              <a:rPr lang="en-US" sz="2400" dirty="0" err="1"/>
              <a:t>dei</a:t>
            </a:r>
            <a:r>
              <a:rPr lang="en-US" sz="2400" dirty="0"/>
              <a:t> </a:t>
            </a:r>
            <a:r>
              <a:rPr lang="en-US" sz="2400" dirty="0" err="1"/>
              <a:t>vari</a:t>
            </a:r>
            <a:r>
              <a:rPr lang="en-US" sz="2400" dirty="0"/>
              <a:t> </a:t>
            </a:r>
            <a:r>
              <a:rPr lang="en-US" sz="2400" dirty="0" err="1"/>
              <a:t>strumenti</a:t>
            </a:r>
            <a:r>
              <a:rPr lang="en-US" sz="2400" dirty="0"/>
              <a:t>. </a:t>
            </a:r>
            <a:r>
              <a:rPr lang="en-US" sz="2400" dirty="0" err="1"/>
              <a:t>Alcuni</a:t>
            </a:r>
            <a:r>
              <a:rPr lang="en-US" sz="2400" dirty="0"/>
              <a:t> </a:t>
            </a:r>
            <a:r>
              <a:rPr lang="en-US" sz="2400" dirty="0" err="1"/>
              <a:t>semplificheranno</a:t>
            </a:r>
            <a:r>
              <a:rPr lang="en-US" sz="2400" dirty="0"/>
              <a:t> </a:t>
            </a:r>
            <a:r>
              <a:rPr lang="en-US" sz="2400" dirty="0" err="1"/>
              <a:t>i</a:t>
            </a:r>
            <a:r>
              <a:rPr lang="en-US" sz="2400" dirty="0"/>
              <a:t> </a:t>
            </a:r>
            <a:r>
              <a:rPr lang="en-US" sz="2400" dirty="0" err="1"/>
              <a:t>processi</a:t>
            </a:r>
            <a:r>
              <a:rPr lang="en-US" sz="2400" dirty="0"/>
              <a:t>, </a:t>
            </a:r>
            <a:r>
              <a:rPr lang="en-US" sz="2400" dirty="0" err="1"/>
              <a:t>faciliteranno</a:t>
            </a:r>
            <a:r>
              <a:rPr lang="en-US" sz="2400" dirty="0"/>
              <a:t> le </a:t>
            </a:r>
            <a:r>
              <a:rPr lang="en-US" sz="2400" dirty="0" err="1"/>
              <a:t>attività</a:t>
            </a:r>
            <a:r>
              <a:rPr lang="en-US" sz="2400" dirty="0"/>
              <a:t> o </a:t>
            </a:r>
            <a:r>
              <a:rPr lang="en-US" sz="2400" dirty="0" err="1"/>
              <a:t>creeranno</a:t>
            </a:r>
            <a:r>
              <a:rPr lang="en-US" sz="2400" dirty="0"/>
              <a:t> </a:t>
            </a:r>
            <a:r>
              <a:rPr lang="en-US" sz="2400" dirty="0" err="1"/>
              <a:t>spazi</a:t>
            </a:r>
            <a:r>
              <a:rPr lang="en-US" sz="2400" dirty="0"/>
              <a:t> </a:t>
            </a:r>
            <a:r>
              <a:rPr lang="en-US" sz="2400" dirty="0" err="1"/>
              <a:t>didattici</a:t>
            </a:r>
            <a:r>
              <a:rPr lang="en-US" sz="2400" dirty="0"/>
              <a:t> </a:t>
            </a:r>
            <a:r>
              <a:rPr lang="en-US" sz="2400" dirty="0" err="1"/>
              <a:t>virtuali</a:t>
            </a:r>
            <a:r>
              <a:rPr lang="en-US" sz="2400" dirty="0"/>
              <a:t>.</a:t>
            </a:r>
          </a:p>
          <a:p>
            <a:pPr marL="342900" lvl="0" indent="-342900" algn="l" rtl="0">
              <a:lnSpc>
                <a:spcPct val="107142"/>
              </a:lnSpc>
              <a:spcBef>
                <a:spcPts val="0"/>
              </a:spcBef>
              <a:spcAft>
                <a:spcPts val="0"/>
              </a:spcAft>
              <a:buClr>
                <a:srgbClr val="44546A"/>
              </a:buClr>
              <a:buSzPts val="3100"/>
              <a:buFont typeface="Arial"/>
              <a:buChar char="•"/>
            </a:pPr>
            <a:endParaRPr lang="en-US" sz="2400" dirty="0"/>
          </a:p>
          <a:p>
            <a:pPr marL="342900" lvl="0" indent="-342900" algn="l" rtl="0">
              <a:lnSpc>
                <a:spcPct val="107142"/>
              </a:lnSpc>
              <a:spcBef>
                <a:spcPts val="0"/>
              </a:spcBef>
              <a:spcAft>
                <a:spcPts val="0"/>
              </a:spcAft>
              <a:buClr>
                <a:srgbClr val="44546A"/>
              </a:buClr>
              <a:buSzPts val="3100"/>
              <a:buFont typeface="Arial"/>
              <a:buChar char="•"/>
            </a:pPr>
            <a:r>
              <a:rPr lang="en-US" sz="2400" dirty="0"/>
              <a:t>Terza </a:t>
            </a:r>
            <a:r>
              <a:rPr lang="en-US" sz="2400" dirty="0" err="1"/>
              <a:t>cosa</a:t>
            </a:r>
            <a:r>
              <a:rPr lang="en-US" sz="2400" dirty="0"/>
              <a:t>, </a:t>
            </a:r>
            <a:r>
              <a:rPr lang="en-US" sz="2400" dirty="0" err="1"/>
              <a:t>tali</a:t>
            </a:r>
            <a:r>
              <a:rPr lang="en-US" sz="2400" dirty="0"/>
              <a:t> </a:t>
            </a:r>
            <a:r>
              <a:rPr lang="en-US" sz="2400" dirty="0" err="1"/>
              <a:t>strumenti</a:t>
            </a:r>
            <a:r>
              <a:rPr lang="en-US" sz="2400" dirty="0"/>
              <a:t> </a:t>
            </a:r>
            <a:r>
              <a:rPr lang="en-US" sz="2400" dirty="0" err="1"/>
              <a:t>possono</a:t>
            </a:r>
            <a:r>
              <a:rPr lang="en-US" sz="2400" dirty="0"/>
              <a:t> </a:t>
            </a:r>
            <a:r>
              <a:rPr lang="en-US" sz="2400" dirty="0" err="1"/>
              <a:t>rendere</a:t>
            </a:r>
            <a:r>
              <a:rPr lang="en-US" sz="2400" dirty="0"/>
              <a:t> I </a:t>
            </a:r>
            <a:r>
              <a:rPr lang="en-US" sz="2400" dirty="0" err="1"/>
              <a:t>processi</a:t>
            </a:r>
            <a:r>
              <a:rPr lang="en-US" sz="2400" dirty="0"/>
              <a:t> formative </a:t>
            </a:r>
            <a:r>
              <a:rPr lang="en-US" sz="2400" dirty="0" err="1"/>
              <a:t>più</a:t>
            </a:r>
            <a:r>
              <a:rPr lang="en-US" sz="2400" dirty="0"/>
              <a:t> </a:t>
            </a:r>
            <a:r>
              <a:rPr lang="en-US" sz="2400" dirty="0" err="1"/>
              <a:t>coinvolgenti</a:t>
            </a:r>
            <a:r>
              <a:rPr lang="en-US" sz="2400" dirty="0"/>
              <a:t> per I </a:t>
            </a:r>
            <a:r>
              <a:rPr lang="en-US" sz="2400" dirty="0" err="1"/>
              <a:t>partecipanti</a:t>
            </a:r>
            <a:r>
              <a:rPr lang="en-US" sz="2400" dirty="0"/>
              <a:t>. </a:t>
            </a:r>
            <a:endParaRPr sz="2400" dirty="0"/>
          </a:p>
        </p:txBody>
      </p:sp>
      <p:sp>
        <p:nvSpPr>
          <p:cNvPr id="400" name="Google Shape;400;p2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Considerazioni</a:t>
            </a:r>
            <a:endParaRPr sz="3200" dirty="0"/>
          </a:p>
        </p:txBody>
      </p:sp>
      <p:pic>
        <p:nvPicPr>
          <p:cNvPr id="401" name="Google Shape;401;p24" descr="Icon, Round, Circular, Symbol, Web, Circle, Design"/>
          <p:cNvPicPr preferRelativeResize="0"/>
          <p:nvPr/>
        </p:nvPicPr>
        <p:blipFill rotWithShape="1">
          <a:blip r:embed="rId3">
            <a:alphaModFix/>
          </a:blip>
          <a:srcRect/>
          <a:stretch/>
        </p:blipFill>
        <p:spPr>
          <a:xfrm>
            <a:off x="800450" y="1766887"/>
            <a:ext cx="3971925" cy="397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360907"/>
            <a:ext cx="12330000" cy="1065337"/>
          </a:xfrm>
        </p:spPr>
        <p:txBody>
          <a:bodyPr>
            <a:normAutofit/>
          </a:bodyPr>
          <a:lstStyle/>
          <a:p>
            <a:r>
              <a:rPr lang="en-GB" sz="3600" dirty="0" err="1">
                <a:solidFill>
                  <a:srgbClr val="097D74"/>
                </a:solidFill>
              </a:rPr>
              <a:t>Compiti</a:t>
            </a:r>
            <a:r>
              <a:rPr lang="en-GB" sz="3600" dirty="0">
                <a:solidFill>
                  <a:srgbClr val="097D74"/>
                </a:solidFill>
              </a:rPr>
              <a:t> per </a:t>
            </a:r>
            <a:r>
              <a:rPr lang="en-GB" sz="3600" dirty="0" err="1">
                <a:solidFill>
                  <a:srgbClr val="097D74"/>
                </a:solidFill>
              </a:rPr>
              <a:t>l’autoapprendimento</a:t>
            </a:r>
            <a:r>
              <a:rPr lang="en-GB" sz="3600" dirty="0">
                <a:solidFill>
                  <a:srgbClr val="097D74"/>
                </a:solidFill>
              </a:rPr>
              <a:t>:</a:t>
            </a:r>
          </a:p>
        </p:txBody>
      </p:sp>
      <p:sp>
        <p:nvSpPr>
          <p:cNvPr id="10" name="TextBox 9">
            <a:extLst>
              <a:ext uri="{FF2B5EF4-FFF2-40B4-BE49-F238E27FC236}">
                <a16:creationId xmlns:a16="http://schemas.microsoft.com/office/drawing/2014/main" id="{549B7878-E4F5-4A1C-954A-A6C350DF90A4}"/>
              </a:ext>
            </a:extLst>
          </p:cNvPr>
          <p:cNvSpPr txBox="1"/>
          <p:nvPr/>
        </p:nvSpPr>
        <p:spPr>
          <a:xfrm>
            <a:off x="1567976" y="1586178"/>
            <a:ext cx="9964645" cy="3539430"/>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Creare</a:t>
            </a:r>
            <a:r>
              <a:rPr lang="en-GB" sz="3200" b="1" dirty="0">
                <a:solidFill>
                  <a:srgbClr val="097D74"/>
                </a:solidFill>
                <a:latin typeface="Calibri"/>
                <a:cs typeface="Calibri"/>
                <a:sym typeface="Calibri"/>
              </a:rPr>
              <a:t> il proprio </a:t>
            </a:r>
            <a:r>
              <a:rPr lang="en-GB" sz="3200" b="1" dirty="0" err="1">
                <a:solidFill>
                  <a:srgbClr val="097D74"/>
                </a:solidFill>
                <a:latin typeface="Calibri"/>
                <a:cs typeface="Calibri"/>
                <a:sym typeface="Calibri"/>
              </a:rPr>
              <a:t>strumento</a:t>
            </a:r>
            <a:r>
              <a:rPr lang="en-GB" sz="3200" b="1" dirty="0">
                <a:solidFill>
                  <a:srgbClr val="097D74"/>
                </a:solidFill>
                <a:latin typeface="Calibri"/>
                <a:cs typeface="Calibri"/>
                <a:sym typeface="Calibri"/>
              </a:rPr>
              <a:t> di </a:t>
            </a:r>
            <a:r>
              <a:rPr lang="en-GB" sz="3200" b="1" dirty="0" err="1">
                <a:solidFill>
                  <a:srgbClr val="097D74"/>
                </a:solidFill>
                <a:latin typeface="Calibri"/>
                <a:cs typeface="Calibri"/>
                <a:sym typeface="Calibri"/>
              </a:rPr>
              <a:t>apprendimento</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digitale</a:t>
            </a:r>
            <a:r>
              <a:rPr lang="en-GB" sz="3200" b="1" dirty="0">
                <a:solidFill>
                  <a:srgbClr val="097D74"/>
                </a:solidFill>
                <a:latin typeface="Calibri"/>
                <a:cs typeface="Calibri"/>
                <a:sym typeface="Calibri"/>
              </a:rPr>
              <a:t> – un quiz online, un </a:t>
            </a:r>
            <a:r>
              <a:rPr lang="en-GB" sz="3200" b="1" dirty="0" err="1">
                <a:solidFill>
                  <a:srgbClr val="097D74"/>
                </a:solidFill>
                <a:latin typeface="Calibri"/>
                <a:cs typeface="Calibri"/>
                <a:sym typeface="Calibri"/>
              </a:rPr>
              <a:t>cruciverba</a:t>
            </a:r>
            <a:r>
              <a:rPr lang="en-GB" sz="3200" b="1" dirty="0">
                <a:solidFill>
                  <a:srgbClr val="097D74"/>
                </a:solidFill>
                <a:latin typeface="Calibri"/>
                <a:cs typeface="Calibri"/>
                <a:sym typeface="Calibri"/>
              </a:rPr>
              <a:t> o un’ escape room.</a:t>
            </a:r>
          </a:p>
          <a:p>
            <a:pPr marL="342900" indent="-342900">
              <a:buClr>
                <a:srgbClr val="097D74"/>
              </a:buClr>
              <a:buFont typeface="Arial" panose="020B0604020202020204" pitchFamily="34" charset="0"/>
              <a:buChar char="•"/>
            </a:pPr>
            <a:r>
              <a:rPr lang="en-GB" sz="3200" b="1" dirty="0" err="1">
                <a:solidFill>
                  <a:srgbClr val="097D74"/>
                </a:solidFill>
                <a:latin typeface="Calibri" pitchFamily="34" charset="0"/>
                <a:cs typeface="Calibri" pitchFamily="34" charset="0"/>
                <a:sym typeface="Calibri"/>
              </a:rPr>
              <a:t>Cerca</a:t>
            </a:r>
            <a:r>
              <a:rPr lang="en-GB" sz="3200" b="1" dirty="0">
                <a:solidFill>
                  <a:srgbClr val="097D74"/>
                </a:solidFill>
                <a:latin typeface="Calibri" pitchFamily="34" charset="0"/>
                <a:cs typeface="Calibri" pitchFamily="34" charset="0"/>
                <a:sym typeface="Calibri"/>
              </a:rPr>
              <a:t> online la </a:t>
            </a:r>
            <a:r>
              <a:rPr lang="en-GB" sz="3200" b="1" dirty="0" err="1">
                <a:solidFill>
                  <a:srgbClr val="097D74"/>
                </a:solidFill>
                <a:latin typeface="Calibri" pitchFamily="34" charset="0"/>
                <a:cs typeface="Calibri" pitchFamily="34" charset="0"/>
                <a:sym typeface="Calibri"/>
              </a:rPr>
              <a:t>sezione</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relativa</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all’Archivio</a:t>
            </a:r>
            <a:r>
              <a:rPr lang="en-GB" sz="3200" b="1" dirty="0">
                <a:solidFill>
                  <a:srgbClr val="097D74"/>
                </a:solidFill>
                <a:latin typeface="Calibri" pitchFamily="34" charset="0"/>
                <a:cs typeface="Calibri" pitchFamily="34" charset="0"/>
                <a:sym typeface="Calibri"/>
              </a:rPr>
              <a:t> del </a:t>
            </a:r>
            <a:r>
              <a:rPr lang="en-GB" sz="3200" b="1" dirty="0" err="1">
                <a:solidFill>
                  <a:srgbClr val="097D74"/>
                </a:solidFill>
                <a:latin typeface="Calibri" pitchFamily="34" charset="0"/>
                <a:cs typeface="Calibri" pitchFamily="34" charset="0"/>
                <a:sym typeface="Calibri"/>
              </a:rPr>
              <a:t>Programma</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Formativo</a:t>
            </a:r>
            <a:r>
              <a:rPr lang="en-GB" sz="3200" b="1" dirty="0">
                <a:solidFill>
                  <a:srgbClr val="097D74"/>
                </a:solidFill>
                <a:latin typeface="Calibri" pitchFamily="34" charset="0"/>
                <a:cs typeface="Calibri" pitchFamily="34" charset="0"/>
                <a:sym typeface="Calibri"/>
              </a:rPr>
              <a:t> Money Matters in Materia </a:t>
            </a:r>
            <a:r>
              <a:rPr lang="en-GB" sz="3200" b="1" dirty="0" err="1">
                <a:solidFill>
                  <a:srgbClr val="097D74"/>
                </a:solidFill>
                <a:latin typeface="Calibri" pitchFamily="34" charset="0"/>
                <a:cs typeface="Calibri" pitchFamily="34" charset="0"/>
                <a:sym typeface="Calibri"/>
              </a:rPr>
              <a:t>Finanziaria</a:t>
            </a:r>
            <a:r>
              <a:rPr lang="en-GB" sz="3200" b="1" dirty="0">
                <a:solidFill>
                  <a:srgbClr val="097D74"/>
                </a:solidFill>
                <a:latin typeface="Calibri" pitchFamily="34" charset="0"/>
                <a:cs typeface="Calibri" pitchFamily="34" charset="0"/>
                <a:sym typeface="Calibri"/>
              </a:rPr>
              <a:t> per </a:t>
            </a:r>
            <a:r>
              <a:rPr lang="en-GB" sz="3200" b="1" dirty="0" err="1">
                <a:solidFill>
                  <a:srgbClr val="097D74"/>
                </a:solidFill>
                <a:latin typeface="Calibri" pitchFamily="34" charset="0"/>
                <a:cs typeface="Calibri" pitchFamily="34" charset="0"/>
                <a:sym typeface="Calibri"/>
              </a:rPr>
              <a:t>completare</a:t>
            </a:r>
            <a:r>
              <a:rPr lang="en-GB" sz="3200" b="1" dirty="0">
                <a:solidFill>
                  <a:srgbClr val="097D74"/>
                </a:solidFill>
                <a:latin typeface="Calibri" pitchFamily="34" charset="0"/>
                <a:cs typeface="Calibri" pitchFamily="34" charset="0"/>
                <a:sym typeface="Calibri"/>
              </a:rPr>
              <a:t> il Badge </a:t>
            </a:r>
            <a:r>
              <a:rPr lang="en-GB" sz="3200" b="1" dirty="0" err="1">
                <a:solidFill>
                  <a:srgbClr val="097D74"/>
                </a:solidFill>
                <a:latin typeface="Calibri" pitchFamily="34" charset="0"/>
                <a:cs typeface="Calibri" pitchFamily="34" charset="0"/>
                <a:sym typeface="Calibri"/>
              </a:rPr>
              <a:t>Digitale</a:t>
            </a:r>
            <a:r>
              <a:rPr lang="en-GB" sz="3200" b="1" dirty="0">
                <a:solidFill>
                  <a:srgbClr val="097D74"/>
                </a:solidFill>
                <a:latin typeface="Calibri" pitchFamily="34" charset="0"/>
                <a:cs typeface="Calibri" pitchFamily="34" charset="0"/>
                <a:sym typeface="Calibri"/>
              </a:rPr>
              <a:t> del Modulo </a:t>
            </a:r>
            <a:r>
              <a:rPr lang="en-GB" sz="3200" b="1" dirty="0">
                <a:solidFill>
                  <a:srgbClr val="097D74"/>
                </a:solidFill>
                <a:latin typeface="Calibri"/>
                <a:cs typeface="Calibri"/>
                <a:sym typeface="Calibri"/>
              </a:rPr>
              <a:t>6.</a:t>
            </a:r>
          </a:p>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Ti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verrà</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inviato</a:t>
            </a:r>
            <a:r>
              <a:rPr lang="en-GB" sz="3200" b="1" dirty="0">
                <a:solidFill>
                  <a:srgbClr val="097D74"/>
                </a:solidFill>
                <a:latin typeface="Calibri"/>
                <a:cs typeface="Calibri"/>
                <a:sym typeface="Calibri"/>
              </a:rPr>
              <a:t> un test di </a:t>
            </a:r>
            <a:r>
              <a:rPr lang="en-GB" sz="3200" b="1" dirty="0" err="1">
                <a:solidFill>
                  <a:srgbClr val="097D74"/>
                </a:solidFill>
                <a:latin typeface="Calibri"/>
                <a:cs typeface="Calibri"/>
                <a:sym typeface="Calibri"/>
              </a:rPr>
              <a:t>verifica</a:t>
            </a:r>
            <a:r>
              <a:rPr lang="en-GB" sz="3200" b="1" dirty="0">
                <a:solidFill>
                  <a:srgbClr val="097D74"/>
                </a:solidFill>
                <a:latin typeface="Calibri"/>
                <a:cs typeface="Calibri"/>
                <a:sym typeface="Calibri"/>
              </a:rPr>
              <a:t> finale da </a:t>
            </a:r>
            <a:r>
              <a:rPr lang="en-GB" sz="3200" b="1" dirty="0" err="1">
                <a:solidFill>
                  <a:srgbClr val="097D74"/>
                </a:solidFill>
                <a:latin typeface="Calibri"/>
                <a:cs typeface="Calibri"/>
                <a:sym typeface="Calibri"/>
              </a:rPr>
              <a:t>completare</a:t>
            </a:r>
            <a:r>
              <a:rPr lang="en-GB" sz="3200" b="1" dirty="0">
                <a:solidFill>
                  <a:srgbClr val="097D74"/>
                </a:solidFill>
                <a:latin typeface="Calibri"/>
                <a:cs typeface="Calibri"/>
                <a:sym typeface="Calibri"/>
              </a:rPr>
              <a:t> . </a:t>
            </a:r>
          </a:p>
        </p:txBody>
      </p:sp>
      <p:pic>
        <p:nvPicPr>
          <p:cNvPr id="6" name="Picture 5">
            <a:extLst>
              <a:ext uri="{FF2B5EF4-FFF2-40B4-BE49-F238E27FC236}">
                <a16:creationId xmlns:a16="http://schemas.microsoft.com/office/drawing/2014/main" id="{B7C576D2-4D5A-B1C2-B61F-6A566D2085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7367" y="5196930"/>
            <a:ext cx="2597785" cy="2597785"/>
          </a:xfrm>
          <a:prstGeom prst="rect">
            <a:avLst/>
          </a:prstGeom>
          <a:noFill/>
          <a:ln>
            <a:noFill/>
          </a:ln>
        </p:spPr>
      </p:pic>
      <p:pic>
        <p:nvPicPr>
          <p:cNvPr id="8" name="Picture 7">
            <a:extLst>
              <a:ext uri="{FF2B5EF4-FFF2-40B4-BE49-F238E27FC236}">
                <a16:creationId xmlns:a16="http://schemas.microsoft.com/office/drawing/2014/main" id="{43006AE2-4AB5-8820-137E-BC05ACAB9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605" y="5125608"/>
            <a:ext cx="2597785" cy="2597785"/>
          </a:xfrm>
          <a:prstGeom prst="rect">
            <a:avLst/>
          </a:prstGeom>
          <a:noFill/>
          <a:ln>
            <a:noFill/>
          </a:ln>
        </p:spPr>
      </p:pic>
      <p:pic>
        <p:nvPicPr>
          <p:cNvPr id="11" name="Picture 10" descr="A picture containing logo&#10;&#10;Description automatically generated">
            <a:extLst>
              <a:ext uri="{FF2B5EF4-FFF2-40B4-BE49-F238E27FC236}">
                <a16:creationId xmlns:a16="http://schemas.microsoft.com/office/drawing/2014/main" id="{D58A1F49-4BD7-5741-70AC-FA3D9812FC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7086" y="4772644"/>
            <a:ext cx="3459933" cy="3459933"/>
          </a:xfrm>
          <a:prstGeom prst="rect">
            <a:avLst/>
          </a:prstGeom>
          <a:noFill/>
          <a:ln>
            <a:noFill/>
          </a:ln>
        </p:spPr>
      </p:pic>
      <p:sp>
        <p:nvSpPr>
          <p:cNvPr id="2" name="Striped Right Arrow 1">
            <a:extLst>
              <a:ext uri="{FF2B5EF4-FFF2-40B4-BE49-F238E27FC236}">
                <a16:creationId xmlns:a16="http://schemas.microsoft.com/office/drawing/2014/main" id="{951E67F5-148D-018D-471B-ADD89857C7B4}"/>
              </a:ext>
            </a:extLst>
          </p:cNvPr>
          <p:cNvSpPr/>
          <p:nvPr/>
        </p:nvSpPr>
        <p:spPr>
          <a:xfrm>
            <a:off x="8588642" y="5445993"/>
            <a:ext cx="688396" cy="4735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8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29"/>
          <p:cNvSpPr txBox="1"/>
          <p:nvPr/>
        </p:nvSpPr>
        <p:spPr>
          <a:xfrm>
            <a:off x="352425" y="2762250"/>
            <a:ext cx="5966732" cy="178506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n-US" sz="2800" dirty="0" err="1">
                <a:solidFill>
                  <a:srgbClr val="097D74"/>
                </a:solidFill>
                <a:latin typeface="Calibri" panose="020F0502020204030204" pitchFamily="34" charset="0"/>
                <a:cs typeface="Calibri" panose="020F0502020204030204" pitchFamily="34" charset="0"/>
              </a:rPr>
              <a:t>Grazie</a:t>
            </a:r>
            <a:r>
              <a:rPr lang="en-US" sz="2800" dirty="0">
                <a:solidFill>
                  <a:srgbClr val="097D74"/>
                </a:solidFill>
                <a:latin typeface="Calibri" panose="020F0502020204030204" pitchFamily="34" charset="0"/>
                <a:cs typeface="Calibri" panose="020F0502020204030204" pitchFamily="34" charset="0"/>
              </a:rPr>
              <a:t> per la </a:t>
            </a:r>
            <a:r>
              <a:rPr lang="en-US" sz="2800" dirty="0" err="1">
                <a:solidFill>
                  <a:srgbClr val="097D74"/>
                </a:solidFill>
                <a:latin typeface="Calibri" panose="020F0502020204030204" pitchFamily="34" charset="0"/>
                <a:cs typeface="Calibri" panose="020F0502020204030204" pitchFamily="34" charset="0"/>
              </a:rPr>
              <a:t>partecipazione</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speriamo</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ti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risulti</a:t>
            </a:r>
            <a:r>
              <a:rPr lang="en-US" sz="2800" dirty="0">
                <a:solidFill>
                  <a:srgbClr val="097D74"/>
                </a:solidFill>
                <a:latin typeface="Calibri" panose="020F0502020204030204" pitchFamily="34" charset="0"/>
                <a:cs typeface="Calibri" panose="020F0502020204030204" pitchFamily="34" charset="0"/>
              </a:rPr>
              <a:t> utile</a:t>
            </a:r>
            <a:r>
              <a:rPr lang="en-US" sz="2800" b="1" dirty="0">
                <a:solidFill>
                  <a:srgbClr val="097D74"/>
                </a:solidFill>
                <a:latin typeface="Calibri" panose="020F0502020204030204" pitchFamily="34" charset="0"/>
                <a:cs typeface="Calibri" panose="020F0502020204030204" pitchFamily="34" charset="0"/>
              </a:rPr>
              <a:t>. </a:t>
            </a:r>
          </a:p>
          <a:p>
            <a:pPr marL="342900" marR="0" lvl="0" indent="-342900" algn="l" rtl="0">
              <a:lnSpc>
                <a:spcPct val="100000"/>
              </a:lnSpc>
              <a:spcBef>
                <a:spcPts val="0"/>
              </a:spcBef>
              <a:spcAft>
                <a:spcPts val="0"/>
              </a:spcAft>
              <a:buClr>
                <a:srgbClr val="000000"/>
              </a:buClr>
              <a:buSzPts val="2000"/>
              <a:buFont typeface="Arial"/>
              <a:buChar char="•"/>
            </a:pPr>
            <a:endParaRPr lang="en-US" sz="2000" b="1" i="0" u="none" strike="noStrike" cap="none" dirty="0">
              <a:solidFill>
                <a:srgbClr val="0070C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endParaRPr lang="en-US" sz="2000" b="1" dirty="0">
              <a:solidFill>
                <a:srgbClr val="0070C0"/>
              </a:solidFil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ctrTitle"/>
          </p:nvPr>
        </p:nvSpPr>
        <p:spPr>
          <a:xfrm>
            <a:off x="265174" y="479985"/>
            <a:ext cx="11317834" cy="857782"/>
          </a:xfrm>
          <a:prstGeom prst="rect">
            <a:avLst/>
          </a:prstGeom>
          <a:noFill/>
          <a:ln>
            <a:noFill/>
          </a:ln>
        </p:spPr>
        <p:txBody>
          <a:bodyPr spcFirstLastPara="1" wrap="square" lIns="72000" tIns="45700" rIns="72000" bIns="45700" anchor="b" anchorCtr="0">
            <a:normAutofit fontScale="90000"/>
          </a:bodyPr>
          <a:lstStyle/>
          <a:p>
            <a:pPr marL="0" lvl="0" indent="0" algn="l" rtl="0">
              <a:lnSpc>
                <a:spcPct val="90000"/>
              </a:lnSpc>
              <a:spcBef>
                <a:spcPts val="0"/>
              </a:spcBef>
              <a:spcAft>
                <a:spcPts val="0"/>
              </a:spcAft>
              <a:buClr>
                <a:schemeClr val="accent2"/>
              </a:buClr>
              <a:buSzPct val="99040"/>
              <a:buFont typeface="Calibri"/>
              <a:buNone/>
            </a:pPr>
            <a:r>
              <a:rPr lang="en-US" dirty="0"/>
              <a:t>    </a:t>
            </a:r>
            <a:r>
              <a:rPr lang="en-US" sz="3600" dirty="0"/>
              <a:t>Modulo 2  </a:t>
            </a:r>
            <a:r>
              <a:rPr lang="en-US" sz="3600" dirty="0" err="1"/>
              <a:t>Mappa</a:t>
            </a:r>
            <a:r>
              <a:rPr lang="en-US" sz="3600" dirty="0"/>
              <a:t> </a:t>
            </a:r>
            <a:r>
              <a:rPr lang="en-US" sz="3600" dirty="0" err="1"/>
              <a:t>concettuale</a:t>
            </a:r>
            <a:r>
              <a:rPr lang="en-US" sz="3600" dirty="0"/>
              <a:t> </a:t>
            </a:r>
            <a:r>
              <a:rPr lang="en-US" sz="3600" dirty="0" err="1"/>
              <a:t>della</a:t>
            </a:r>
            <a:r>
              <a:rPr lang="en-US" sz="3600" dirty="0"/>
              <a:t> </a:t>
            </a:r>
            <a:r>
              <a:rPr lang="en-US" sz="3600" dirty="0" err="1"/>
              <a:t>sessione</a:t>
            </a:r>
            <a:endParaRPr sz="3600" dirty="0"/>
          </a:p>
        </p:txBody>
      </p:sp>
      <p:sp>
        <p:nvSpPr>
          <p:cNvPr id="65" name="Google Shape;65;p2"/>
          <p:cNvSpPr txBox="1">
            <a:spLocks noGrp="1"/>
          </p:cNvSpPr>
          <p:nvPr>
            <p:ph type="subTitle" idx="1"/>
          </p:nvPr>
        </p:nvSpPr>
        <p:spPr>
          <a:xfrm>
            <a:off x="1252988" y="1547139"/>
            <a:ext cx="2404056" cy="1276272"/>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1094"/>
              </a:spcBef>
              <a:spcAft>
                <a:spcPts val="0"/>
              </a:spcAft>
              <a:buClr>
                <a:schemeClr val="dk1"/>
              </a:buClr>
              <a:buSzPts val="1641"/>
              <a:buNone/>
            </a:pPr>
            <a:r>
              <a:rPr lang="en-US" sz="2800" dirty="0" err="1">
                <a:solidFill>
                  <a:schemeClr val="bg1"/>
                </a:solidFill>
                <a:latin typeface="Calibri" panose="020F0502020204030204" pitchFamily="34" charset="0"/>
                <a:cs typeface="Calibri" panose="020F0502020204030204" pitchFamily="34" charset="0"/>
                <a:sym typeface="Calibri"/>
              </a:rPr>
              <a:t>Obiettivi</a:t>
            </a:r>
            <a:r>
              <a:rPr lang="en-US" sz="2800" dirty="0">
                <a:solidFill>
                  <a:schemeClr val="bg1"/>
                </a:solidFill>
                <a:latin typeface="Calibri" panose="020F0502020204030204" pitchFamily="34" charset="0"/>
                <a:cs typeface="Calibri" panose="020F0502020204030204" pitchFamily="34" charset="0"/>
                <a:sym typeface="Calibri"/>
              </a:rPr>
              <a:t> </a:t>
            </a:r>
            <a:r>
              <a:rPr lang="en-US" sz="2800" dirty="0" err="1">
                <a:solidFill>
                  <a:schemeClr val="bg1"/>
                </a:solidFill>
                <a:latin typeface="Calibri" panose="020F0502020204030204" pitchFamily="34" charset="0"/>
                <a:cs typeface="Calibri" panose="020F0502020204030204" pitchFamily="34" charset="0"/>
                <a:sym typeface="Calibri"/>
              </a:rPr>
              <a:t>didattici</a:t>
            </a:r>
            <a:endParaRPr sz="2800" dirty="0">
              <a:solidFill>
                <a:schemeClr val="bg1"/>
              </a:solidFill>
              <a:latin typeface="Calibri" panose="020F0502020204030204" pitchFamily="34" charset="0"/>
              <a:cs typeface="Calibri" panose="020F0502020204030204" pitchFamily="34" charset="0"/>
            </a:endParaRPr>
          </a:p>
        </p:txBody>
      </p:sp>
      <p:sp>
        <p:nvSpPr>
          <p:cNvPr id="66" name="Google Shape;66;p2"/>
          <p:cNvSpPr txBox="1"/>
          <p:nvPr/>
        </p:nvSpPr>
        <p:spPr>
          <a:xfrm>
            <a:off x="5217626" y="1580698"/>
            <a:ext cx="2347811"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2800" dirty="0" err="1">
                <a:solidFill>
                  <a:schemeClr val="bg1"/>
                </a:solidFill>
                <a:latin typeface="Calibri" panose="020F0502020204030204" pitchFamily="34" charset="0"/>
                <a:cs typeface="Calibri" panose="020F0502020204030204" pitchFamily="34" charset="0"/>
              </a:rPr>
              <a:t>Attività</a:t>
            </a:r>
            <a:r>
              <a:rPr lang="en-GB" sz="2800" dirty="0">
                <a:solidFill>
                  <a:schemeClr val="bg1"/>
                </a:solidFill>
                <a:latin typeface="Calibri" panose="020F0502020204030204" pitchFamily="34" charset="0"/>
                <a:cs typeface="Calibri" panose="020F0502020204030204" pitchFamily="34" charset="0"/>
              </a:rPr>
              <a:t> di </a:t>
            </a:r>
            <a:r>
              <a:rPr lang="en-GB" sz="2800" dirty="0" err="1">
                <a:solidFill>
                  <a:schemeClr val="bg1"/>
                </a:solidFill>
                <a:latin typeface="Calibri" panose="020F0502020204030204" pitchFamily="34" charset="0"/>
                <a:cs typeface="Calibri" panose="020F0502020204030204" pitchFamily="34" charset="0"/>
              </a:rPr>
              <a:t>riscaldamento</a:t>
            </a:r>
            <a:endParaRPr dirty="0">
              <a:latin typeface="Calibri" panose="020F0502020204030204" pitchFamily="34" charset="0"/>
              <a:cs typeface="Calibri" panose="020F0502020204030204" pitchFamily="34" charset="0"/>
            </a:endParaRPr>
          </a:p>
        </p:txBody>
      </p:sp>
      <p:sp>
        <p:nvSpPr>
          <p:cNvPr id="67" name="Google Shape;67;p2"/>
          <p:cNvSpPr/>
          <p:nvPr/>
        </p:nvSpPr>
        <p:spPr>
          <a:xfrm>
            <a:off x="3929507" y="1732660"/>
            <a:ext cx="1053323" cy="606459"/>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8" name="Google Shape;68;p2"/>
          <p:cNvSpPr/>
          <p:nvPr/>
        </p:nvSpPr>
        <p:spPr>
          <a:xfrm rot="16200000">
            <a:off x="8035028" y="1479515"/>
            <a:ext cx="743540" cy="1213129"/>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9" name="Google Shape;69;p2"/>
          <p:cNvSpPr txBox="1"/>
          <p:nvPr/>
        </p:nvSpPr>
        <p:spPr>
          <a:xfrm>
            <a:off x="9455491" y="1495969"/>
            <a:ext cx="2347811" cy="1095493"/>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0"/>
              </a:spcBef>
              <a:spcAft>
                <a:spcPts val="0"/>
              </a:spcAft>
              <a:buClr>
                <a:schemeClr val="dk1"/>
              </a:buClr>
              <a:buSzPts val="1641"/>
              <a:buFont typeface="Arial"/>
              <a:buNone/>
            </a:pPr>
            <a:r>
              <a:rPr lang="en-GB" sz="2400" dirty="0" err="1">
                <a:solidFill>
                  <a:schemeClr val="bg1"/>
                </a:solidFill>
                <a:latin typeface="Calibri" panose="020F0502020204030204" pitchFamily="34" charset="0"/>
                <a:cs typeface="Calibri" panose="020F0502020204030204" pitchFamily="34" charset="0"/>
              </a:rPr>
              <a:t>Utilizzo</a:t>
            </a:r>
            <a:r>
              <a:rPr lang="en-GB" sz="2400" dirty="0">
                <a:solidFill>
                  <a:schemeClr val="bg1"/>
                </a:solidFill>
                <a:latin typeface="Calibri" panose="020F0502020204030204" pitchFamily="34" charset="0"/>
                <a:cs typeface="Calibri" panose="020F0502020204030204" pitchFamily="34" charset="0"/>
              </a:rPr>
              <a:t> e </a:t>
            </a:r>
            <a:r>
              <a:rPr lang="en-GB" sz="2400" dirty="0" err="1">
                <a:solidFill>
                  <a:schemeClr val="bg1"/>
                </a:solidFill>
                <a:latin typeface="Calibri" panose="020F0502020204030204" pitchFamily="34" charset="0"/>
                <a:cs typeface="Calibri" panose="020F0502020204030204" pitchFamily="34" charset="0"/>
              </a:rPr>
              <a:t>creazione</a:t>
            </a:r>
            <a:r>
              <a:rPr lang="en-GB" sz="2400" dirty="0">
                <a:solidFill>
                  <a:schemeClr val="bg1"/>
                </a:solidFill>
                <a:latin typeface="Calibri" panose="020F0502020204030204" pitchFamily="34" charset="0"/>
                <a:cs typeface="Calibri" panose="020F0502020204030204" pitchFamily="34" charset="0"/>
              </a:rPr>
              <a:t> di </a:t>
            </a:r>
            <a:r>
              <a:rPr lang="en-GB" sz="2400" dirty="0" err="1">
                <a:solidFill>
                  <a:schemeClr val="bg1"/>
                </a:solidFill>
                <a:latin typeface="Calibri" panose="020F0502020204030204" pitchFamily="34" charset="0"/>
                <a:cs typeface="Calibri" panose="020F0502020204030204" pitchFamily="34" charset="0"/>
              </a:rPr>
              <a:t>strumenti</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digitali</a:t>
            </a:r>
            <a:endParaRPr sz="2400" dirty="0">
              <a:solidFill>
                <a:schemeClr val="bg1"/>
              </a:solidFill>
              <a:latin typeface="Calibri" panose="020F0502020204030204" pitchFamily="34" charset="0"/>
              <a:cs typeface="Calibri" panose="020F0502020204030204" pitchFamily="34" charset="0"/>
            </a:endParaRPr>
          </a:p>
        </p:txBody>
      </p:sp>
      <p:sp>
        <p:nvSpPr>
          <p:cNvPr id="71" name="Google Shape;71;p2"/>
          <p:cNvSpPr txBox="1"/>
          <p:nvPr/>
        </p:nvSpPr>
        <p:spPr>
          <a:xfrm>
            <a:off x="5263168" y="3229607"/>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1000"/>
              </a:spcBef>
              <a:spcAft>
                <a:spcPts val="0"/>
              </a:spcAft>
              <a:buClr>
                <a:schemeClr val="dk1"/>
              </a:buClr>
              <a:buSzPct val="100000"/>
              <a:buFont typeface="Arial"/>
              <a:buNone/>
            </a:pPr>
            <a:r>
              <a:rPr lang="en-GB" sz="2400" dirty="0" err="1">
                <a:solidFill>
                  <a:schemeClr val="bg1"/>
                </a:solidFill>
                <a:latin typeface="Calibri" panose="020F0502020204030204" pitchFamily="34" charset="0"/>
                <a:cs typeface="Calibri" panose="020F0502020204030204" pitchFamily="34" charset="0"/>
              </a:rPr>
              <a:t>Introdurre</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un’Escape</a:t>
            </a:r>
            <a:r>
              <a:rPr lang="en-GB" sz="2400" dirty="0">
                <a:solidFill>
                  <a:schemeClr val="bg1"/>
                </a:solidFill>
                <a:latin typeface="Calibri" panose="020F0502020204030204" pitchFamily="34" charset="0"/>
                <a:cs typeface="Calibri" panose="020F0502020204030204" pitchFamily="34" charset="0"/>
              </a:rPr>
              <a:t> room</a:t>
            </a:r>
            <a:endParaRPr sz="2400" dirty="0">
              <a:solidFill>
                <a:schemeClr val="bg1"/>
              </a:solidFill>
              <a:latin typeface="Calibri" panose="020F0502020204030204" pitchFamily="34" charset="0"/>
              <a:cs typeface="Calibri" panose="020F0502020204030204" pitchFamily="34" charset="0"/>
            </a:endParaRPr>
          </a:p>
        </p:txBody>
      </p:sp>
      <p:sp>
        <p:nvSpPr>
          <p:cNvPr id="72" name="Google Shape;72;p2"/>
          <p:cNvSpPr/>
          <p:nvPr/>
        </p:nvSpPr>
        <p:spPr>
          <a:xfrm>
            <a:off x="980525" y="5015568"/>
            <a:ext cx="2676519" cy="1595945"/>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err="1">
                <a:solidFill>
                  <a:schemeClr val="bg1"/>
                </a:solidFill>
              </a:rPr>
              <a:t>Creare</a:t>
            </a:r>
            <a:r>
              <a:rPr lang="en-GB" sz="2400" dirty="0">
                <a:solidFill>
                  <a:schemeClr val="bg1"/>
                </a:solidFill>
              </a:rPr>
              <a:t> la propria Escape room</a:t>
            </a:r>
            <a:endParaRPr sz="2400" dirty="0">
              <a:solidFill>
                <a:schemeClr val="bg1"/>
              </a:solidFill>
            </a:endParaRPr>
          </a:p>
        </p:txBody>
      </p:sp>
      <p:sp>
        <p:nvSpPr>
          <p:cNvPr id="75" name="Google Shape;75;p2"/>
          <p:cNvSpPr/>
          <p:nvPr/>
        </p:nvSpPr>
        <p:spPr>
          <a:xfrm rot="10800000">
            <a:off x="8111254" y="3678833"/>
            <a:ext cx="1213129" cy="78024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76" name="Google Shape;76;p2"/>
          <p:cNvSpPr/>
          <p:nvPr/>
        </p:nvSpPr>
        <p:spPr>
          <a:xfrm rot="10800000">
            <a:off x="3842564" y="3594001"/>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pic>
        <p:nvPicPr>
          <p:cNvPr id="79" name="Google Shape;79;p2" descr="Text, whiteboard&#10;&#10;Description automatically generated"/>
          <p:cNvPicPr preferRelativeResize="0"/>
          <p:nvPr/>
        </p:nvPicPr>
        <p:blipFill rotWithShape="1">
          <a:blip r:embed="rId3">
            <a:alphaModFix/>
          </a:blip>
          <a:srcRect/>
          <a:stretch/>
        </p:blipFill>
        <p:spPr>
          <a:xfrm>
            <a:off x="1252988" y="3290781"/>
            <a:ext cx="2129658" cy="1455681"/>
          </a:xfrm>
          <a:prstGeom prst="rect">
            <a:avLst/>
          </a:prstGeom>
          <a:noFill/>
          <a:ln>
            <a:noFill/>
          </a:ln>
        </p:spPr>
      </p:pic>
      <p:sp>
        <p:nvSpPr>
          <p:cNvPr id="13" name="Google Shape;66;p2">
            <a:extLst>
              <a:ext uri="{FF2B5EF4-FFF2-40B4-BE49-F238E27FC236}">
                <a16:creationId xmlns:a16="http://schemas.microsoft.com/office/drawing/2014/main" id="{DED4EA2C-17FA-A83F-9268-4DD4AFD37A8A}"/>
              </a:ext>
            </a:extLst>
          </p:cNvPr>
          <p:cNvSpPr txBox="1"/>
          <p:nvPr/>
        </p:nvSpPr>
        <p:spPr>
          <a:xfrm>
            <a:off x="5142969" y="5201392"/>
            <a:ext cx="2555766" cy="1204386"/>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2400" dirty="0" err="1">
                <a:solidFill>
                  <a:schemeClr val="bg1"/>
                </a:solidFill>
                <a:latin typeface="Calibri" panose="020F0502020204030204" pitchFamily="34" charset="0"/>
                <a:cs typeface="Calibri" panose="020F0502020204030204" pitchFamily="34" charset="0"/>
              </a:rPr>
              <a:t>Esaminare</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l’App</a:t>
            </a:r>
            <a:r>
              <a:rPr lang="en-GB" sz="2400" dirty="0">
                <a:solidFill>
                  <a:schemeClr val="bg1"/>
                </a:solidFill>
                <a:latin typeface="Calibri" panose="020F0502020204030204" pitchFamily="34" charset="0"/>
                <a:cs typeface="Calibri" panose="020F0502020204030204" pitchFamily="34" charset="0"/>
              </a:rPr>
              <a:t> Money Matters </a:t>
            </a:r>
            <a:endParaRPr sz="2400" dirty="0">
              <a:solidFill>
                <a:schemeClr val="bg1"/>
              </a:solidFill>
              <a:latin typeface="Calibri" panose="020F0502020204030204" pitchFamily="34" charset="0"/>
              <a:cs typeface="Calibri" panose="020F0502020204030204" pitchFamily="34" charset="0"/>
            </a:endParaRPr>
          </a:p>
        </p:txBody>
      </p:sp>
      <p:sp>
        <p:nvSpPr>
          <p:cNvPr id="14" name="Google Shape;66;p2">
            <a:extLst>
              <a:ext uri="{FF2B5EF4-FFF2-40B4-BE49-F238E27FC236}">
                <a16:creationId xmlns:a16="http://schemas.microsoft.com/office/drawing/2014/main" id="{59CEA7B8-F638-2551-346A-98FE41EEFE51}"/>
              </a:ext>
            </a:extLst>
          </p:cNvPr>
          <p:cNvSpPr txBox="1"/>
          <p:nvPr/>
        </p:nvSpPr>
        <p:spPr>
          <a:xfrm>
            <a:off x="9418010" y="5308158"/>
            <a:ext cx="2555766"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3200" dirty="0">
                <a:solidFill>
                  <a:schemeClr val="bg1"/>
                </a:solidFill>
                <a:latin typeface="Calibri" panose="020F0502020204030204" pitchFamily="34" charset="0"/>
                <a:cs typeface="Calibri" panose="020F0502020204030204" pitchFamily="34" charset="0"/>
              </a:rPr>
              <a:t>Fine</a:t>
            </a:r>
            <a:endParaRPr dirty="0">
              <a:latin typeface="Calibri" panose="020F0502020204030204" pitchFamily="34" charset="0"/>
              <a:cs typeface="Calibri" panose="020F0502020204030204" pitchFamily="34" charset="0"/>
            </a:endParaRPr>
          </a:p>
        </p:txBody>
      </p:sp>
      <p:sp>
        <p:nvSpPr>
          <p:cNvPr id="15" name="Google Shape;67;p2">
            <a:extLst>
              <a:ext uri="{FF2B5EF4-FFF2-40B4-BE49-F238E27FC236}">
                <a16:creationId xmlns:a16="http://schemas.microsoft.com/office/drawing/2014/main" id="{32100258-9B25-8DB1-6F14-35B65A1EC0D6}"/>
              </a:ext>
            </a:extLst>
          </p:cNvPr>
          <p:cNvSpPr/>
          <p:nvPr/>
        </p:nvSpPr>
        <p:spPr>
          <a:xfrm>
            <a:off x="7945531" y="5579159"/>
            <a:ext cx="1170784" cy="64247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16" name="Google Shape;71;p2">
            <a:extLst>
              <a:ext uri="{FF2B5EF4-FFF2-40B4-BE49-F238E27FC236}">
                <a16:creationId xmlns:a16="http://schemas.microsoft.com/office/drawing/2014/main" id="{898AF3D4-BAA3-33EE-B7F3-C9EEEE5A7418}"/>
              </a:ext>
            </a:extLst>
          </p:cNvPr>
          <p:cNvSpPr txBox="1"/>
          <p:nvPr/>
        </p:nvSpPr>
        <p:spPr>
          <a:xfrm>
            <a:off x="9455491" y="3081183"/>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1000"/>
              </a:spcBef>
              <a:spcAft>
                <a:spcPts val="0"/>
              </a:spcAft>
              <a:buClr>
                <a:schemeClr val="dk1"/>
              </a:buClr>
              <a:buSzPct val="100000"/>
              <a:buFont typeface="Arial"/>
              <a:buNone/>
            </a:pPr>
            <a:r>
              <a:rPr lang="en-GB" sz="2400" dirty="0" err="1">
                <a:solidFill>
                  <a:schemeClr val="bg1"/>
                </a:solidFill>
                <a:latin typeface="Calibri" panose="020F0502020204030204" pitchFamily="34" charset="0"/>
                <a:cs typeface="Calibri" panose="020F0502020204030204" pitchFamily="34" charset="0"/>
              </a:rPr>
              <a:t>Motivazione</a:t>
            </a:r>
            <a:r>
              <a:rPr lang="en-GB" sz="2400" dirty="0">
                <a:solidFill>
                  <a:schemeClr val="bg1"/>
                </a:solidFill>
                <a:latin typeface="Calibri" panose="020F0502020204030204" pitchFamily="34" charset="0"/>
                <a:cs typeface="Calibri" panose="020F0502020204030204" pitchFamily="34" charset="0"/>
              </a:rPr>
              <a:t> e </a:t>
            </a:r>
            <a:r>
              <a:rPr lang="en-GB" sz="2400" dirty="0" err="1">
                <a:solidFill>
                  <a:schemeClr val="bg1"/>
                </a:solidFill>
                <a:latin typeface="Calibri" panose="020F0502020204030204" pitchFamily="34" charset="0"/>
                <a:cs typeface="Calibri" panose="020F0502020204030204" pitchFamily="34" charset="0"/>
              </a:rPr>
              <a:t>apprendimento</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digitale</a:t>
            </a:r>
            <a:endParaRPr sz="2400" dirty="0">
              <a:solidFill>
                <a:schemeClr val="bg1"/>
              </a:solidFill>
              <a:latin typeface="Calibri" panose="020F0502020204030204" pitchFamily="34" charset="0"/>
              <a:cs typeface="Calibri" panose="020F0502020204030204" pitchFamily="34" charset="0"/>
            </a:endParaRPr>
          </a:p>
        </p:txBody>
      </p:sp>
      <p:sp>
        <p:nvSpPr>
          <p:cNvPr id="17" name="Google Shape;76;p2">
            <a:extLst>
              <a:ext uri="{FF2B5EF4-FFF2-40B4-BE49-F238E27FC236}">
                <a16:creationId xmlns:a16="http://schemas.microsoft.com/office/drawing/2014/main" id="{13A1E858-6C38-4FE1-A51F-B1C94F54E8B9}"/>
              </a:ext>
            </a:extLst>
          </p:cNvPr>
          <p:cNvSpPr/>
          <p:nvPr/>
        </p:nvSpPr>
        <p:spPr>
          <a:xfrm>
            <a:off x="3793275" y="5579158"/>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Google Shape;97;p3" descr="Emoticon, Emoji, Smile, Face, Icon"/>
          <p:cNvPicPr preferRelativeResize="0"/>
          <p:nvPr/>
        </p:nvPicPr>
        <p:blipFill rotWithShape="1">
          <a:blip r:embed="rId3">
            <a:alphaModFix/>
          </a:blip>
          <a:srcRect/>
          <a:stretch/>
        </p:blipFill>
        <p:spPr>
          <a:xfrm>
            <a:off x="1958975" y="2541100"/>
            <a:ext cx="5408236" cy="3605491"/>
          </a:xfrm>
          <a:prstGeom prst="rect">
            <a:avLst/>
          </a:prstGeom>
          <a:noFill/>
          <a:ln>
            <a:noFill/>
          </a:ln>
        </p:spPr>
      </p:pic>
      <p:sp>
        <p:nvSpPr>
          <p:cNvPr id="95" name="Google Shape;95;p3"/>
          <p:cNvSpPr txBox="1">
            <a:spLocks noGrp="1"/>
          </p:cNvSpPr>
          <p:nvPr>
            <p:ph type="title"/>
          </p:nvPr>
        </p:nvSpPr>
        <p:spPr>
          <a:xfrm>
            <a:off x="502499" y="1097324"/>
            <a:ext cx="10133417" cy="1443776"/>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ct val="123456"/>
              <a:buFont typeface="Calibri"/>
              <a:buNone/>
            </a:pPr>
            <a:r>
              <a:rPr lang="en-US" sz="3600" dirty="0" err="1"/>
              <a:t>Attività</a:t>
            </a:r>
            <a:r>
              <a:rPr lang="en-US" sz="3600" dirty="0"/>
              <a:t> di </a:t>
            </a:r>
            <a:r>
              <a:rPr lang="en-US" sz="3600" dirty="0" err="1"/>
              <a:t>riscaldamento</a:t>
            </a:r>
            <a:r>
              <a:rPr lang="en-US" sz="3600" dirty="0"/>
              <a:t> M6.1  </a:t>
            </a:r>
            <a:br>
              <a:rPr lang="en-US" sz="3600" dirty="0"/>
            </a:br>
            <a:r>
              <a:rPr lang="en-US" sz="3600" dirty="0" err="1"/>
              <a:t>Disegna</a:t>
            </a:r>
            <a:r>
              <a:rPr lang="en-US" sz="3600" dirty="0"/>
              <a:t> come </a:t>
            </a:r>
            <a:r>
              <a:rPr lang="en-US" sz="3600" dirty="0" err="1"/>
              <a:t>ti</a:t>
            </a:r>
            <a:r>
              <a:rPr lang="en-US" sz="3600" dirty="0"/>
              <a:t> </a:t>
            </a:r>
            <a:r>
              <a:rPr lang="en-US" sz="3600" dirty="0" err="1"/>
              <a:t>senti</a:t>
            </a:r>
            <a:r>
              <a:rPr lang="en-US" sz="3600" dirty="0"/>
              <a:t>!</a:t>
            </a:r>
            <a:br>
              <a:rPr lang="en-US" sz="3600" dirty="0"/>
            </a:br>
            <a:br>
              <a:rPr lang="en-US" sz="3600" dirty="0"/>
            </a:br>
            <a:r>
              <a:rPr lang="en-US" sz="3600" dirty="0"/>
              <a:t> </a:t>
            </a:r>
            <a:endParaRPr dirty="0"/>
          </a:p>
        </p:txBody>
      </p:sp>
      <p:pic>
        <p:nvPicPr>
          <p:cNvPr id="96" name="Google Shape;96;p3" descr="Graphic 5"/>
          <p:cNvPicPr preferRelativeResize="0"/>
          <p:nvPr/>
        </p:nvPicPr>
        <p:blipFill rotWithShape="1">
          <a:blip r:embed="rId4">
            <a:alphaModFix/>
          </a:blip>
          <a:srcRect/>
          <a:stretch/>
        </p:blipFill>
        <p:spPr>
          <a:xfrm>
            <a:off x="7724485" y="2858040"/>
            <a:ext cx="2321884" cy="2271630"/>
          </a:xfrm>
          <a:prstGeom prst="rect">
            <a:avLst/>
          </a:prstGeom>
          <a:noFill/>
          <a:ln>
            <a:noFill/>
          </a:ln>
        </p:spPr>
      </p:pic>
      <p:sp>
        <p:nvSpPr>
          <p:cNvPr id="98" name="Google Shape;98;p3"/>
          <p:cNvSpPr txBox="1"/>
          <p:nvPr/>
        </p:nvSpPr>
        <p:spPr>
          <a:xfrm>
            <a:off x="6243026" y="2541100"/>
            <a:ext cx="439289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Come </a:t>
            </a:r>
            <a:r>
              <a:rPr lang="en-US" sz="3600" b="0" i="0" u="none" strike="noStrike" cap="none" dirty="0" err="1">
                <a:solidFill>
                  <a:schemeClr val="accent2"/>
                </a:solidFill>
                <a:latin typeface="Calibri" panose="020F0502020204030204" pitchFamily="34" charset="0"/>
                <a:cs typeface="Calibri" panose="020F0502020204030204" pitchFamily="34" charset="0"/>
                <a:sym typeface="Arial"/>
              </a:rPr>
              <a:t>ti</a:t>
            </a: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accent2"/>
                </a:solidFill>
                <a:latin typeface="Calibri" panose="020F0502020204030204" pitchFamily="34" charset="0"/>
                <a:cs typeface="Calibri" panose="020F0502020204030204" pitchFamily="34" charset="0"/>
                <a:sym typeface="Arial"/>
              </a:rPr>
              <a:t>senti</a:t>
            </a: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 </a:t>
            </a:r>
            <a:r>
              <a:rPr lang="en-US" sz="3600" b="0" i="0" u="none" strike="noStrike" cap="none" dirty="0" err="1">
                <a:solidFill>
                  <a:schemeClr val="accent2"/>
                </a:solidFill>
                <a:latin typeface="Calibri" panose="020F0502020204030204" pitchFamily="34" charset="0"/>
                <a:cs typeface="Calibri" panose="020F0502020204030204" pitchFamily="34" charset="0"/>
                <a:sym typeface="Arial"/>
              </a:rPr>
              <a:t>oggi</a:t>
            </a: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 </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br>
              <a:rPr lang="en-US" sz="3600" b="0" i="0" u="none" strike="noStrike" cap="none" dirty="0">
                <a:solidFill>
                  <a:schemeClr val="accent2"/>
                </a:solidFill>
                <a:latin typeface="Calibri" panose="020F0502020204030204" pitchFamily="34" charset="0"/>
                <a:cs typeface="Calibri" panose="020F0502020204030204" pitchFamily="34" charset="0"/>
                <a:sym typeface="Arial"/>
              </a:rPr>
            </a:b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Online: </a:t>
            </a:r>
            <a:r>
              <a:rPr lang="en-US" sz="3600" b="0" i="0" u="none" strike="noStrike" cap="none" dirty="0" err="1">
                <a:solidFill>
                  <a:schemeClr val="accent2"/>
                </a:solidFill>
                <a:latin typeface="Calibri" panose="020F0502020204030204" pitchFamily="34" charset="0"/>
                <a:cs typeface="Calibri" panose="020F0502020204030204" pitchFamily="34" charset="0"/>
                <a:sym typeface="Arial"/>
              </a:rPr>
              <a:t>Lavagna</a:t>
            </a: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 </a:t>
            </a:r>
            <a:br>
              <a:rPr lang="en-US" sz="3600" b="0" i="0" u="none" strike="noStrike" cap="none" dirty="0">
                <a:solidFill>
                  <a:schemeClr val="accent2"/>
                </a:solidFill>
                <a:latin typeface="Calibri" panose="020F0502020204030204" pitchFamily="34" charset="0"/>
                <a:cs typeface="Calibri" panose="020F0502020204030204" pitchFamily="34" charset="0"/>
                <a:sym typeface="Arial"/>
              </a:rPr>
            </a:b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Offline: </a:t>
            </a:r>
            <a:r>
              <a:rPr lang="en-US" sz="3600" b="0" i="0" u="none" strike="noStrike" cap="none" dirty="0" err="1">
                <a:solidFill>
                  <a:schemeClr val="accent2"/>
                </a:solidFill>
                <a:latin typeface="Calibri" panose="020F0502020204030204" pitchFamily="34" charset="0"/>
                <a:cs typeface="Calibri" panose="020F0502020204030204" pitchFamily="34" charset="0"/>
                <a:sym typeface="Arial"/>
              </a:rPr>
              <a:t>Disegno</a:t>
            </a: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a:t>
            </a: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502499" y="826606"/>
            <a:ext cx="12330002" cy="166882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Attività</a:t>
            </a:r>
            <a:r>
              <a:rPr lang="en-US" sz="3200" dirty="0"/>
              <a:t> M6.2 </a:t>
            </a:r>
            <a:br>
              <a:rPr lang="en-US" sz="3200" dirty="0"/>
            </a:br>
            <a:r>
              <a:rPr lang="en-US" sz="3200" dirty="0" err="1"/>
              <a:t>Utilizzare</a:t>
            </a:r>
            <a:r>
              <a:rPr lang="en-US" sz="3200" dirty="0"/>
              <a:t> </a:t>
            </a:r>
            <a:r>
              <a:rPr lang="en-US" sz="3200" dirty="0" err="1"/>
              <a:t>gli</a:t>
            </a:r>
            <a:r>
              <a:rPr lang="en-US" sz="3200" dirty="0"/>
              <a:t> </a:t>
            </a:r>
            <a:r>
              <a:rPr lang="en-US" sz="3200" dirty="0" err="1"/>
              <a:t>strumenti</a:t>
            </a:r>
            <a:r>
              <a:rPr lang="en-US" sz="3200" dirty="0"/>
              <a:t> </a:t>
            </a:r>
            <a:r>
              <a:rPr lang="en-US" sz="3200" dirty="0" err="1"/>
              <a:t>digitali</a:t>
            </a:r>
            <a:r>
              <a:rPr lang="en-US" sz="3200" dirty="0"/>
              <a:t> </a:t>
            </a:r>
            <a:endParaRPr sz="3200" dirty="0"/>
          </a:p>
        </p:txBody>
      </p:sp>
      <p:sp>
        <p:nvSpPr>
          <p:cNvPr id="181" name="Google Shape;181;p4"/>
          <p:cNvSpPr txBox="1"/>
          <p:nvPr/>
        </p:nvSpPr>
        <p:spPr>
          <a:xfrm>
            <a:off x="502500" y="2685141"/>
            <a:ext cx="5115876" cy="424727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1"/>
              </a:buClr>
              <a:buSzPts val="2400"/>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In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che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modo e in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cosa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gli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strumenti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digitali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potrebbero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aiutare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le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persone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migliorare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le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proprie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competenze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in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materia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educazione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finanziaria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ed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accelerare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il proprio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apprendimento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24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82" name="Google Shape;182;p4" descr="Social Media, Social, Marketing, Internet, Mobile"/>
          <p:cNvPicPr preferRelativeResize="0"/>
          <p:nvPr/>
        </p:nvPicPr>
        <p:blipFill rotWithShape="1">
          <a:blip r:embed="rId3">
            <a:alphaModFix/>
          </a:blip>
          <a:srcRect/>
          <a:stretch/>
        </p:blipFill>
        <p:spPr>
          <a:xfrm>
            <a:off x="6184749" y="2495426"/>
            <a:ext cx="6275502" cy="418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body" idx="1"/>
          </p:nvPr>
        </p:nvSpPr>
        <p:spPr>
          <a:xfrm>
            <a:off x="502499" y="1152159"/>
            <a:ext cx="8203351" cy="5610591"/>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rgbClr val="44546A"/>
              </a:buClr>
              <a:buSzPts val="2800"/>
              <a:buFont typeface="Arial"/>
              <a:buChar char="•"/>
            </a:pPr>
            <a:r>
              <a:rPr lang="en-US" sz="2800" dirty="0"/>
              <a:t>Uno </a:t>
            </a:r>
            <a:r>
              <a:rPr lang="en-US" sz="2800" dirty="0" err="1"/>
              <a:t>strumento</a:t>
            </a:r>
            <a:r>
              <a:rPr lang="en-US" sz="2800" dirty="0"/>
              <a:t> </a:t>
            </a:r>
            <a:r>
              <a:rPr lang="en-US" sz="2800" dirty="0" err="1"/>
              <a:t>digitale</a:t>
            </a:r>
            <a:r>
              <a:rPr lang="en-US" sz="2800" dirty="0"/>
              <a:t> utile per </a:t>
            </a:r>
            <a:r>
              <a:rPr lang="en-US" sz="2800" dirty="0" err="1"/>
              <a:t>valutare</a:t>
            </a:r>
            <a:r>
              <a:rPr lang="en-US" sz="2800" dirty="0"/>
              <a:t> il </a:t>
            </a:r>
            <a:r>
              <a:rPr lang="en-US" sz="2800" dirty="0" err="1"/>
              <a:t>livello</a:t>
            </a:r>
            <a:r>
              <a:rPr lang="en-US" sz="2800" dirty="0"/>
              <a:t> di </a:t>
            </a:r>
            <a:r>
              <a:rPr lang="en-US" sz="2800" dirty="0" err="1"/>
              <a:t>apprendimento</a:t>
            </a:r>
            <a:r>
              <a:rPr lang="en-US" sz="2800" dirty="0"/>
              <a:t> è il quiz. I quiz o</a:t>
            </a:r>
            <a:r>
              <a:rPr lang="en-US" sz="2700" dirty="0"/>
              <a:t>nline </a:t>
            </a:r>
            <a:r>
              <a:rPr lang="en-US" sz="2700" dirty="0" err="1"/>
              <a:t>possono</a:t>
            </a:r>
            <a:r>
              <a:rPr lang="en-US" sz="2700" dirty="0"/>
              <a:t> </a:t>
            </a:r>
            <a:r>
              <a:rPr lang="en-US" sz="2700" dirty="0" err="1"/>
              <a:t>essere</a:t>
            </a:r>
            <a:r>
              <a:rPr lang="en-US" sz="2700" dirty="0"/>
              <a:t> </a:t>
            </a:r>
            <a:r>
              <a:rPr lang="en-US" sz="2700" dirty="0" err="1"/>
              <a:t>craeti</a:t>
            </a:r>
            <a:r>
              <a:rPr lang="en-US" sz="2700" dirty="0"/>
              <a:t> </a:t>
            </a:r>
            <a:r>
              <a:rPr lang="en-US" sz="2700" dirty="0" err="1"/>
              <a:t>tramite</a:t>
            </a:r>
            <a:r>
              <a:rPr lang="en-US" sz="2700" dirty="0"/>
              <a:t> </a:t>
            </a:r>
            <a:r>
              <a:rPr lang="en-US" sz="2700" dirty="0" err="1"/>
              <a:t>svariate</a:t>
            </a:r>
            <a:r>
              <a:rPr lang="en-US" sz="2700" dirty="0"/>
              <a:t> </a:t>
            </a:r>
            <a:r>
              <a:rPr lang="en-US" sz="2700" dirty="0" err="1"/>
              <a:t>piattaforme</a:t>
            </a:r>
            <a:r>
              <a:rPr lang="en-US" sz="2700" dirty="0"/>
              <a:t> </a:t>
            </a:r>
            <a:r>
              <a:rPr lang="en-US" sz="2700" dirty="0" err="1"/>
              <a:t>compreso</a:t>
            </a:r>
            <a:r>
              <a:rPr lang="en-US" sz="2700" dirty="0"/>
              <a:t>:</a:t>
            </a:r>
          </a:p>
          <a:p>
            <a:pPr marL="0" lvl="0" indent="0" algn="l" rtl="0">
              <a:lnSpc>
                <a:spcPct val="107142"/>
              </a:lnSpc>
              <a:spcBef>
                <a:spcPts val="0"/>
              </a:spcBef>
              <a:spcAft>
                <a:spcPts val="0"/>
              </a:spcAft>
              <a:buClr>
                <a:srgbClr val="44546A"/>
              </a:buClr>
              <a:buSzPts val="2800"/>
            </a:pPr>
            <a:endParaRPr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3"/>
              </a:rPr>
              <a:t>Google Forms </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4"/>
              </a:rPr>
              <a:t>Socrative</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5"/>
              </a:rPr>
              <a:t>Kahoot </a:t>
            </a:r>
            <a:endParaRPr sz="2800" dirty="0"/>
          </a:p>
          <a:p>
            <a:pPr marL="800100" lvl="1" indent="-165100" algn="l" rtl="0">
              <a:lnSpc>
                <a:spcPct val="107142"/>
              </a:lnSpc>
              <a:spcBef>
                <a:spcPts val="0"/>
              </a:spcBef>
              <a:spcAft>
                <a:spcPts val="0"/>
              </a:spcAft>
              <a:buSzPts val="2800"/>
              <a:buFont typeface="Arial"/>
              <a:buNone/>
            </a:pPr>
            <a:endParaRPr sz="2800" dirty="0"/>
          </a:p>
          <a:p>
            <a:pPr marL="800100" lvl="1" indent="-342900" algn="l" rtl="0">
              <a:lnSpc>
                <a:spcPct val="107142"/>
              </a:lnSpc>
              <a:spcBef>
                <a:spcPts val="0"/>
              </a:spcBef>
              <a:spcAft>
                <a:spcPts val="0"/>
              </a:spcAft>
              <a:buSzPts val="2800"/>
              <a:buFont typeface="Arial"/>
              <a:buChar char="•"/>
            </a:pPr>
            <a:r>
              <a:rPr lang="en-US" sz="2800" dirty="0"/>
              <a:t>I quiz </a:t>
            </a:r>
            <a:r>
              <a:rPr lang="en-US" sz="2800" dirty="0" err="1"/>
              <a:t>aiutano</a:t>
            </a:r>
            <a:r>
              <a:rPr lang="en-US" sz="2800" dirty="0"/>
              <a:t> a </a:t>
            </a:r>
            <a:r>
              <a:rPr lang="en-US" sz="2800" dirty="0" err="1"/>
              <a:t>concentrarsi</a:t>
            </a:r>
            <a:r>
              <a:rPr lang="en-US" sz="2800" dirty="0"/>
              <a:t>, ad </a:t>
            </a:r>
            <a:r>
              <a:rPr lang="en-US" sz="2800" dirty="0" err="1"/>
              <a:t>individuare</a:t>
            </a:r>
            <a:r>
              <a:rPr lang="en-US" sz="2800" dirty="0"/>
              <a:t> </a:t>
            </a:r>
            <a:r>
              <a:rPr lang="en-US" sz="2800" dirty="0" err="1"/>
              <a:t>eventuali</a:t>
            </a:r>
            <a:r>
              <a:rPr lang="en-US" sz="2800" dirty="0"/>
              <a:t> lacune, a </a:t>
            </a:r>
            <a:r>
              <a:rPr lang="en-US" sz="2800" dirty="0" err="1"/>
              <a:t>rafforzare</a:t>
            </a:r>
            <a:r>
              <a:rPr lang="en-US" sz="2800" dirty="0"/>
              <a:t> la fiducia e a </a:t>
            </a:r>
            <a:r>
              <a:rPr lang="en-US" sz="2800" dirty="0" err="1"/>
              <a:t>conservare</a:t>
            </a:r>
            <a:r>
              <a:rPr lang="en-US" sz="2800" dirty="0"/>
              <a:t> le </a:t>
            </a:r>
            <a:r>
              <a:rPr lang="en-US" sz="2800" dirty="0" err="1"/>
              <a:t>informazioni</a:t>
            </a:r>
            <a:r>
              <a:rPr lang="en-US" sz="2800" dirty="0"/>
              <a:t>. </a:t>
            </a:r>
            <a:endParaRPr dirty="0"/>
          </a:p>
          <a:p>
            <a:pPr marL="800100" lvl="1" indent="-165100" algn="l" rtl="0">
              <a:lnSpc>
                <a:spcPct val="107142"/>
              </a:lnSpc>
              <a:spcBef>
                <a:spcPts val="0"/>
              </a:spcBef>
              <a:spcAft>
                <a:spcPts val="0"/>
              </a:spcAft>
              <a:buSzPts val="2800"/>
              <a:buFont typeface="Arial"/>
              <a:buNone/>
            </a:pPr>
            <a:endParaRPr sz="2800" dirty="0"/>
          </a:p>
        </p:txBody>
      </p:sp>
      <p:sp>
        <p:nvSpPr>
          <p:cNvPr id="368" name="Google Shape;368;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Creare</a:t>
            </a:r>
            <a:r>
              <a:rPr lang="en-US" sz="3200" dirty="0"/>
              <a:t> </a:t>
            </a:r>
            <a:r>
              <a:rPr lang="en-US" sz="3200" dirty="0" err="1"/>
              <a:t>strumenti</a:t>
            </a:r>
            <a:r>
              <a:rPr lang="en-US" sz="3200" dirty="0"/>
              <a:t> </a:t>
            </a:r>
            <a:r>
              <a:rPr lang="en-US" sz="3200" dirty="0" err="1"/>
              <a:t>digitali</a:t>
            </a:r>
            <a:r>
              <a:rPr lang="en-US" sz="3200" dirty="0"/>
              <a:t> es. Un Quiz </a:t>
            </a:r>
            <a:endParaRPr sz="3200" dirty="0"/>
          </a:p>
        </p:txBody>
      </p:sp>
      <p:pic>
        <p:nvPicPr>
          <p:cNvPr id="369" name="Google Shape;369;p22" descr="Question Mark, Idea, Light Bulb, Questions, Problem"/>
          <p:cNvPicPr preferRelativeResize="0"/>
          <p:nvPr/>
        </p:nvPicPr>
        <p:blipFill rotWithShape="1">
          <a:blip r:embed="rId6">
            <a:alphaModFix/>
          </a:blip>
          <a:srcRect/>
          <a:stretch/>
        </p:blipFill>
        <p:spPr>
          <a:xfrm>
            <a:off x="8843964" y="1648322"/>
            <a:ext cx="3700462" cy="4209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body" idx="1"/>
          </p:nvPr>
        </p:nvSpPr>
        <p:spPr>
          <a:xfrm>
            <a:off x="502500" y="1152159"/>
            <a:ext cx="7088926" cy="5515341"/>
          </a:xfrm>
          <a:prstGeom prst="rect">
            <a:avLst/>
          </a:prstGeom>
          <a:noFill/>
          <a:ln>
            <a:noFill/>
          </a:ln>
        </p:spPr>
        <p:txBody>
          <a:bodyPr spcFirstLastPara="1" wrap="square" lIns="45700" tIns="45700" rIns="45700" bIns="45700" anchor="t" anchorCtr="0">
            <a:normAutofit fontScale="92500" lnSpcReduction="10000"/>
          </a:bodyPr>
          <a:lstStyle/>
          <a:p>
            <a:pPr marL="342900" lvl="0" indent="-342900" algn="l" rtl="0">
              <a:lnSpc>
                <a:spcPct val="107142"/>
              </a:lnSpc>
              <a:spcBef>
                <a:spcPts val="0"/>
              </a:spcBef>
              <a:spcAft>
                <a:spcPts val="0"/>
              </a:spcAft>
              <a:buClr>
                <a:srgbClr val="44546A"/>
              </a:buClr>
              <a:buSzPts val="2800"/>
              <a:buFont typeface="Arial"/>
              <a:buChar char="•"/>
            </a:pPr>
            <a:r>
              <a:rPr lang="en-US" sz="2800" dirty="0" err="1"/>
              <a:t>L’introduzione</a:t>
            </a:r>
            <a:r>
              <a:rPr lang="en-US" sz="2800" dirty="0"/>
              <a:t> di </a:t>
            </a:r>
            <a:r>
              <a:rPr lang="en-US" sz="2800" dirty="0" err="1"/>
              <a:t>risorse</a:t>
            </a:r>
            <a:r>
              <a:rPr lang="en-US" sz="2800" dirty="0"/>
              <a:t> video </a:t>
            </a:r>
            <a:r>
              <a:rPr lang="en-US" sz="2800" dirty="0" err="1"/>
              <a:t>ricche</a:t>
            </a:r>
            <a:r>
              <a:rPr lang="en-US" sz="2800" dirty="0"/>
              <a:t> di </a:t>
            </a:r>
            <a:r>
              <a:rPr lang="en-US" sz="2800" dirty="0" err="1"/>
              <a:t>contenuti</a:t>
            </a:r>
            <a:r>
              <a:rPr lang="en-US" sz="2800" dirty="0"/>
              <a:t> </a:t>
            </a:r>
            <a:r>
              <a:rPr lang="en-US" sz="2800" dirty="0" err="1"/>
              <a:t>multimediali</a:t>
            </a:r>
            <a:r>
              <a:rPr lang="en-US" sz="2800" dirty="0"/>
              <a:t> </a:t>
            </a:r>
            <a:r>
              <a:rPr lang="en-US" sz="2800" dirty="0" err="1"/>
              <a:t>può</a:t>
            </a:r>
            <a:r>
              <a:rPr lang="en-US" sz="2800" dirty="0"/>
              <a:t> </a:t>
            </a:r>
            <a:r>
              <a:rPr lang="en-US" sz="2800" dirty="0" err="1"/>
              <a:t>facilitare</a:t>
            </a:r>
            <a:r>
              <a:rPr lang="en-US" sz="2800" dirty="0"/>
              <a:t> </a:t>
            </a:r>
            <a:r>
              <a:rPr lang="en-US" sz="2800" dirty="0" err="1"/>
              <a:t>l’apprendimento</a:t>
            </a:r>
            <a:r>
              <a:rPr lang="en-US" sz="2800" dirty="0"/>
              <a:t> </a:t>
            </a:r>
            <a:r>
              <a:rPr lang="en-US" sz="2800" dirty="0" err="1"/>
              <a:t>visivo</a:t>
            </a:r>
            <a:r>
              <a:rPr lang="en-US" sz="2800" dirty="0"/>
              <a:t>. </a:t>
            </a:r>
            <a:r>
              <a:rPr lang="en-US" sz="2800" dirty="0" err="1"/>
              <a:t>Tramite</a:t>
            </a:r>
            <a:r>
              <a:rPr lang="en-US" sz="2800" dirty="0"/>
              <a:t> I video è possible </a:t>
            </a:r>
            <a:r>
              <a:rPr lang="en-US" sz="2800" dirty="0" err="1"/>
              <a:t>mostrare</a:t>
            </a:r>
            <a:r>
              <a:rPr lang="en-US" sz="2800" dirty="0"/>
              <a:t> </a:t>
            </a:r>
            <a:r>
              <a:rPr lang="en-US" sz="2800" dirty="0" err="1"/>
              <a:t>delle</a:t>
            </a:r>
            <a:r>
              <a:rPr lang="en-US" sz="2800" dirty="0"/>
              <a:t> </a:t>
            </a:r>
            <a:r>
              <a:rPr lang="en-US" sz="2800" dirty="0" err="1"/>
              <a:t>competenze</a:t>
            </a:r>
            <a:r>
              <a:rPr lang="en-US" sz="2800" dirty="0"/>
              <a:t> e </a:t>
            </a:r>
            <a:r>
              <a:rPr lang="en-US" sz="2800" dirty="0" err="1"/>
              <a:t>trattare</a:t>
            </a:r>
            <a:r>
              <a:rPr lang="en-US" sz="2800" dirty="0"/>
              <a:t> </a:t>
            </a:r>
            <a:r>
              <a:rPr lang="en-US" sz="2800" dirty="0" err="1"/>
              <a:t>argomenti</a:t>
            </a:r>
            <a:r>
              <a:rPr lang="en-US" sz="2800" dirty="0"/>
              <a:t> in </a:t>
            </a:r>
            <a:r>
              <a:rPr lang="en-US" sz="2800" dirty="0" err="1"/>
              <a:t>vari</a:t>
            </a:r>
            <a:r>
              <a:rPr lang="en-US" sz="2800" dirty="0"/>
              <a:t> </a:t>
            </a:r>
            <a:r>
              <a:rPr lang="en-US" sz="2800" dirty="0" err="1"/>
              <a:t>modi</a:t>
            </a:r>
            <a:r>
              <a:rPr lang="en-US" sz="2800" dirty="0"/>
              <a:t> </a:t>
            </a:r>
            <a:r>
              <a:rPr lang="en-US" sz="2800" dirty="0" err="1"/>
              <a:t>accattivanti</a:t>
            </a:r>
            <a:r>
              <a:rPr lang="en-US" sz="2800" dirty="0"/>
              <a:t>. </a:t>
            </a:r>
            <a:r>
              <a:rPr lang="en-US" sz="2800" dirty="0" err="1"/>
              <a:t>Puoi</a:t>
            </a:r>
            <a:r>
              <a:rPr lang="en-US" sz="2800" dirty="0"/>
              <a:t> </a:t>
            </a:r>
            <a:r>
              <a:rPr lang="en-US" sz="2800" dirty="0" err="1"/>
              <a:t>creare</a:t>
            </a:r>
            <a:r>
              <a:rPr lang="en-US" sz="2800" dirty="0"/>
              <a:t> video online </a:t>
            </a:r>
            <a:r>
              <a:rPr lang="en-US" sz="2800" dirty="0" err="1"/>
              <a:t>tramite</a:t>
            </a:r>
            <a:r>
              <a:rPr lang="en-US" sz="2800" dirty="0"/>
              <a:t> le </a:t>
            </a:r>
            <a:r>
              <a:rPr lang="en-US" sz="2800" dirty="0" err="1"/>
              <a:t>seguenti</a:t>
            </a:r>
            <a:r>
              <a:rPr lang="en-US" sz="2800" dirty="0"/>
              <a:t> </a:t>
            </a:r>
            <a:r>
              <a:rPr lang="en-US" sz="2800" dirty="0" err="1"/>
              <a:t>piattaforme</a:t>
            </a:r>
            <a:r>
              <a:rPr lang="en-US" sz="2800" dirty="0"/>
              <a:t>: </a:t>
            </a:r>
            <a:endParaRPr dirty="0"/>
          </a:p>
          <a:p>
            <a:pPr marL="0" lvl="0" indent="0" algn="l" rtl="0">
              <a:lnSpc>
                <a:spcPct val="107142"/>
              </a:lnSpc>
              <a:spcBef>
                <a:spcPts val="0"/>
              </a:spcBef>
              <a:spcAft>
                <a:spcPts val="0"/>
              </a:spcAft>
              <a:buClr>
                <a:srgbClr val="44546A"/>
              </a:buClr>
              <a:buSzPts val="2800"/>
              <a:buNone/>
            </a:pP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3"/>
              </a:rPr>
              <a:t>PowToon</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4"/>
              </a:rPr>
              <a:t>Animoto</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5"/>
              </a:rPr>
              <a:t>Canva</a:t>
            </a:r>
            <a:endParaRPr sz="2800" dirty="0"/>
          </a:p>
          <a:p>
            <a:pPr marL="342900" lvl="0" indent="-165100" algn="l" rtl="0">
              <a:lnSpc>
                <a:spcPct val="107142"/>
              </a:lnSpc>
              <a:spcBef>
                <a:spcPts val="0"/>
              </a:spcBef>
              <a:spcAft>
                <a:spcPts val="0"/>
              </a:spcAft>
              <a:buClr>
                <a:srgbClr val="44546A"/>
              </a:buClr>
              <a:buSzPts val="2800"/>
              <a:buFont typeface="Arial"/>
              <a:buNone/>
            </a:pPr>
            <a:endParaRPr sz="2800" dirty="0"/>
          </a:p>
          <a:p>
            <a:pPr marL="342900" lvl="0" indent="-342900" algn="l" rtl="0">
              <a:lnSpc>
                <a:spcPct val="107142"/>
              </a:lnSpc>
              <a:spcBef>
                <a:spcPts val="0"/>
              </a:spcBef>
              <a:spcAft>
                <a:spcPts val="0"/>
              </a:spcAft>
              <a:buClr>
                <a:srgbClr val="44546A"/>
              </a:buClr>
              <a:buSzPts val="2800"/>
              <a:buFont typeface="Arial"/>
              <a:buChar char="•"/>
            </a:pPr>
            <a:r>
              <a:rPr lang="en-US" sz="2700" dirty="0"/>
              <a:t>I video </a:t>
            </a:r>
            <a:r>
              <a:rPr lang="en-US" sz="2700" dirty="0" err="1"/>
              <a:t>tendono</a:t>
            </a:r>
            <a:r>
              <a:rPr lang="en-US" sz="2700" dirty="0"/>
              <a:t> a </a:t>
            </a:r>
            <a:r>
              <a:rPr lang="en-US" sz="2700" dirty="0" err="1"/>
              <a:t>creare</a:t>
            </a:r>
            <a:r>
              <a:rPr lang="en-US" sz="2700" dirty="0"/>
              <a:t> </a:t>
            </a:r>
            <a:r>
              <a:rPr lang="en-US" sz="2700" dirty="0" err="1"/>
              <a:t>opportunità</a:t>
            </a:r>
            <a:r>
              <a:rPr lang="en-US" sz="2700" dirty="0"/>
              <a:t> di </a:t>
            </a:r>
            <a:r>
              <a:rPr lang="en-US" sz="2700" dirty="0" err="1"/>
              <a:t>discussione</a:t>
            </a:r>
            <a:r>
              <a:rPr lang="en-US" sz="2700" dirty="0"/>
              <a:t>, </a:t>
            </a:r>
            <a:r>
              <a:rPr lang="en-US" sz="2700" dirty="0" err="1"/>
              <a:t>coinvolgimento</a:t>
            </a:r>
            <a:r>
              <a:rPr lang="en-US" sz="2700" dirty="0"/>
              <a:t> e </a:t>
            </a:r>
            <a:r>
              <a:rPr lang="en-US" sz="2700" dirty="0" err="1"/>
              <a:t>riflessione</a:t>
            </a:r>
            <a:r>
              <a:rPr lang="en-US" sz="2700" dirty="0"/>
              <a:t> </a:t>
            </a:r>
            <a:r>
              <a:rPr lang="en-US" sz="2700" dirty="0" err="1"/>
              <a:t>all’interno</a:t>
            </a:r>
            <a:r>
              <a:rPr lang="en-US" sz="2700" dirty="0"/>
              <a:t> del contest </a:t>
            </a:r>
            <a:r>
              <a:rPr lang="en-US" sz="2700" dirty="0" err="1"/>
              <a:t>formativo</a:t>
            </a:r>
            <a:r>
              <a:rPr lang="en-US" sz="2700" dirty="0"/>
              <a:t>. </a:t>
            </a:r>
            <a:endParaRPr dirty="0"/>
          </a:p>
          <a:p>
            <a:pPr marL="0" lvl="0" indent="0" algn="l" rtl="0">
              <a:lnSpc>
                <a:spcPct val="107142"/>
              </a:lnSpc>
              <a:spcBef>
                <a:spcPts val="0"/>
              </a:spcBef>
              <a:spcAft>
                <a:spcPts val="0"/>
              </a:spcAft>
              <a:buClr>
                <a:srgbClr val="44546A"/>
              </a:buClr>
              <a:buSzPts val="2800"/>
              <a:buNone/>
            </a:pPr>
            <a:endParaRPr sz="2700" dirty="0"/>
          </a:p>
          <a:p>
            <a:pPr marL="800100" lvl="1" indent="-165100" algn="l" rtl="0">
              <a:lnSpc>
                <a:spcPct val="107142"/>
              </a:lnSpc>
              <a:spcBef>
                <a:spcPts val="0"/>
              </a:spcBef>
              <a:spcAft>
                <a:spcPts val="0"/>
              </a:spcAft>
              <a:buSzPts val="2800"/>
              <a:buFont typeface="Arial"/>
              <a:buNone/>
            </a:pPr>
            <a:endParaRPr sz="2800" dirty="0"/>
          </a:p>
        </p:txBody>
      </p:sp>
      <p:sp>
        <p:nvSpPr>
          <p:cNvPr id="375" name="Google Shape;375;p3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Creare</a:t>
            </a:r>
            <a:r>
              <a:rPr lang="en-US" sz="3200" dirty="0"/>
              <a:t> </a:t>
            </a:r>
            <a:r>
              <a:rPr lang="en-US" sz="3200" dirty="0" err="1"/>
              <a:t>strumenti</a:t>
            </a:r>
            <a:r>
              <a:rPr lang="en-US" sz="3200" dirty="0"/>
              <a:t> </a:t>
            </a:r>
            <a:r>
              <a:rPr lang="en-US" sz="3200" dirty="0" err="1"/>
              <a:t>digitali</a:t>
            </a:r>
            <a:r>
              <a:rPr lang="en-US" sz="3200" dirty="0"/>
              <a:t> es. Un Video </a:t>
            </a:r>
            <a:endParaRPr sz="3200" dirty="0"/>
          </a:p>
        </p:txBody>
      </p:sp>
      <p:pic>
        <p:nvPicPr>
          <p:cNvPr id="376" name="Google Shape;376;p36" descr="Video, Movie, Filmstrip, Media, Video Film, Play, Icon"/>
          <p:cNvPicPr preferRelativeResize="0"/>
          <p:nvPr/>
        </p:nvPicPr>
        <p:blipFill rotWithShape="1">
          <a:blip r:embed="rId6">
            <a:alphaModFix/>
          </a:blip>
          <a:srcRect/>
          <a:stretch/>
        </p:blipFill>
        <p:spPr>
          <a:xfrm>
            <a:off x="7829550" y="1520765"/>
            <a:ext cx="5257800" cy="4464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502499" y="619902"/>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Modelli</a:t>
            </a:r>
            <a:r>
              <a:rPr lang="en-US" sz="3200" dirty="0"/>
              <a:t> </a:t>
            </a:r>
            <a:r>
              <a:rPr lang="en-US" sz="3200" dirty="0" err="1"/>
              <a:t>formativi</a:t>
            </a:r>
            <a:r>
              <a:rPr lang="en-US" sz="3200" dirty="0"/>
              <a:t> </a:t>
            </a:r>
            <a:r>
              <a:rPr lang="en-US" sz="3200" dirty="0" err="1"/>
              <a:t>digitali</a:t>
            </a:r>
            <a:r>
              <a:rPr lang="en-US" sz="3200" dirty="0"/>
              <a:t> </a:t>
            </a:r>
            <a:r>
              <a:rPr lang="en-US" sz="3200" dirty="0" err="1"/>
              <a:t>motivazionali</a:t>
            </a:r>
            <a:r>
              <a:rPr lang="en-US" sz="3200" dirty="0"/>
              <a:t> </a:t>
            </a:r>
            <a:endParaRPr sz="3200" dirty="0"/>
          </a:p>
        </p:txBody>
      </p:sp>
      <p:sp>
        <p:nvSpPr>
          <p:cNvPr id="130" name="Google Shape;130;p28"/>
          <p:cNvSpPr txBox="1"/>
          <p:nvPr/>
        </p:nvSpPr>
        <p:spPr>
          <a:xfrm>
            <a:off x="857028" y="1865876"/>
            <a:ext cx="5466114" cy="56630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2800"/>
              <a:buFont typeface="Arial"/>
              <a:buChar char="•"/>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I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modelli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formativi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possono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promuovere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l’impegno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da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parte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dello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studente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e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motivare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le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persone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divenire</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più</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acculturate in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materia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finanziaria</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107950" algn="l" rtl="0">
              <a:lnSpc>
                <a:spcPct val="100000"/>
              </a:lnSpc>
              <a:spcBef>
                <a:spcPts val="0"/>
              </a:spcBef>
              <a:spcAft>
                <a:spcPts val="0"/>
              </a:spcAft>
              <a:buClr>
                <a:schemeClr val="accent1"/>
              </a:buClr>
              <a:buSzPts val="28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800"/>
              <a:buFont typeface="Arial"/>
              <a:buChar char="•"/>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I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modelli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formativi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saranno</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3200" b="0" i="0" u="none" strike="noStrike" cap="none" dirty="0" err="1">
                <a:solidFill>
                  <a:schemeClr val="dk1"/>
                </a:solidFill>
                <a:latin typeface="Calibri" panose="020F0502020204030204" pitchFamily="34" charset="0"/>
                <a:cs typeface="Calibri" panose="020F0502020204030204" pitchFamily="34" charset="0"/>
                <a:sym typeface="Arial"/>
              </a:rPr>
              <a:t>diversi</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in base </a:t>
            </a:r>
            <a:r>
              <a:rPr lang="en-US" sz="3200" dirty="0">
                <a:solidFill>
                  <a:schemeClr val="dk1"/>
                </a:solidFill>
                <a:latin typeface="Calibri" panose="020F0502020204030204" pitchFamily="34" charset="0"/>
                <a:cs typeface="Calibri" panose="020F0502020204030204" pitchFamily="34" charset="0"/>
              </a:rPr>
              <a:t>al </a:t>
            </a:r>
            <a:r>
              <a:rPr lang="en-US" sz="3200" dirty="0" err="1">
                <a:solidFill>
                  <a:schemeClr val="dk1"/>
                </a:solidFill>
                <a:latin typeface="Calibri" panose="020F0502020204030204" pitchFamily="34" charset="0"/>
                <a:cs typeface="Calibri" panose="020F0502020204030204" pitchFamily="34" charset="0"/>
              </a:rPr>
              <a:t>gruppo</a:t>
            </a:r>
            <a:r>
              <a:rPr lang="en-US" sz="3200" dirty="0">
                <a:solidFill>
                  <a:schemeClr val="dk1"/>
                </a:solidFill>
                <a:latin typeface="Calibri" panose="020F0502020204030204" pitchFamily="34" charset="0"/>
                <a:cs typeface="Calibri" panose="020F0502020204030204" pitchFamily="34" charset="0"/>
              </a:rPr>
              <a:t> target</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107950" algn="l" rtl="0">
              <a:lnSpc>
                <a:spcPct val="100000"/>
              </a:lnSpc>
              <a:spcBef>
                <a:spcPts val="0"/>
              </a:spcBef>
              <a:spcAft>
                <a:spcPts val="0"/>
              </a:spcAft>
              <a:buClr>
                <a:schemeClr val="accent1"/>
              </a:buClr>
              <a:buSzPts val="2800"/>
              <a:buFont typeface="Arial"/>
              <a:buNone/>
            </a:pPr>
            <a:endParaRPr sz="2800" b="0" i="0" u="none" strike="noStrike" cap="none" dirty="0">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31" name="Google Shape;131;p28"/>
          <p:cNvGrpSpPr/>
          <p:nvPr/>
        </p:nvGrpSpPr>
        <p:grpSpPr>
          <a:xfrm>
            <a:off x="6448926" y="762696"/>
            <a:ext cx="6609347" cy="6392083"/>
            <a:chOff x="1566501" y="1755"/>
            <a:chExt cx="5179147" cy="5179147"/>
          </a:xfrm>
        </p:grpSpPr>
        <p:sp>
          <p:nvSpPr>
            <p:cNvPr id="132" name="Google Shape;132;p28"/>
            <p:cNvSpPr/>
            <p:nvPr/>
          </p:nvSpPr>
          <p:spPr>
            <a:xfrm>
              <a:off x="2163011" y="598265"/>
              <a:ext cx="3986127" cy="3986127"/>
            </a:xfrm>
            <a:prstGeom prst="blockArc">
              <a:avLst>
                <a:gd name="adj1" fmla="val 10800000"/>
                <a:gd name="adj2" fmla="val 16200000"/>
                <a:gd name="adj3" fmla="val 4644"/>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p:nvPr/>
          </p:nvSpPr>
          <p:spPr>
            <a:xfrm>
              <a:off x="2163011" y="598265"/>
              <a:ext cx="3986127" cy="3986127"/>
            </a:xfrm>
            <a:prstGeom prst="blockArc">
              <a:avLst>
                <a:gd name="adj1" fmla="val 5400000"/>
                <a:gd name="adj2" fmla="val 10800000"/>
                <a:gd name="adj3" fmla="val 4644"/>
              </a:avLst>
            </a:prstGeom>
            <a:solidFill>
              <a:srgbClr val="0356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8"/>
            <p:cNvSpPr/>
            <p:nvPr/>
          </p:nvSpPr>
          <p:spPr>
            <a:xfrm>
              <a:off x="2163011" y="598265"/>
              <a:ext cx="3986127" cy="3986127"/>
            </a:xfrm>
            <a:prstGeom prst="blockArc">
              <a:avLst>
                <a:gd name="adj1" fmla="val 0"/>
                <a:gd name="adj2" fmla="val 5400000"/>
                <a:gd name="adj3" fmla="val 4644"/>
              </a:avLst>
            </a:prstGeom>
            <a:solidFill>
              <a:srgbClr val="3A4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8"/>
            <p:cNvSpPr/>
            <p:nvPr/>
          </p:nvSpPr>
          <p:spPr>
            <a:xfrm>
              <a:off x="2163011" y="598265"/>
              <a:ext cx="3986127" cy="3986127"/>
            </a:xfrm>
            <a:prstGeom prst="blockArc">
              <a:avLst>
                <a:gd name="adj1" fmla="val 16200000"/>
                <a:gd name="adj2" fmla="val 0"/>
                <a:gd name="adj3" fmla="val 4644"/>
              </a:avLst>
            </a:prstGeom>
            <a:solidFill>
              <a:srgbClr val="079A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8"/>
            <p:cNvSpPr/>
            <p:nvPr/>
          </p:nvSpPr>
          <p:spPr>
            <a:xfrm>
              <a:off x="3237801" y="1673056"/>
              <a:ext cx="1836546" cy="1836546"/>
            </a:xfrm>
            <a:prstGeom prst="ellipse">
              <a:avLst/>
            </a:prstGeom>
            <a:solidFill>
              <a:srgbClr val="F9A3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8"/>
            <p:cNvSpPr txBox="1"/>
            <p:nvPr/>
          </p:nvSpPr>
          <p:spPr>
            <a:xfrm>
              <a:off x="3506757" y="1942012"/>
              <a:ext cx="1298634" cy="129863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err="1">
                  <a:solidFill>
                    <a:schemeClr val="lt1"/>
                  </a:solidFill>
                  <a:latin typeface="Arial"/>
                  <a:ea typeface="Arial"/>
                  <a:cs typeface="Arial"/>
                  <a:sym typeface="Arial"/>
                </a:rPr>
                <a:t>Modelli</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Formativi</a:t>
              </a:r>
              <a:r>
                <a:rPr lang="en-US" sz="2400" b="0" i="0" u="none" strike="noStrike" cap="none" dirty="0">
                  <a:solidFill>
                    <a:schemeClr val="lt1"/>
                  </a:solidFill>
                  <a:latin typeface="Arial"/>
                  <a:ea typeface="Arial"/>
                  <a:cs typeface="Arial"/>
                  <a:sym typeface="Arial"/>
                </a:rPr>
                <a:t> </a:t>
              </a:r>
              <a:endParaRPr sz="2400" b="0" i="0" u="none" strike="noStrike" cap="none" dirty="0">
                <a:solidFill>
                  <a:schemeClr val="lt1"/>
                </a:solidFill>
                <a:latin typeface="Arial"/>
                <a:ea typeface="Arial"/>
                <a:cs typeface="Arial"/>
                <a:sym typeface="Arial"/>
              </a:endParaRPr>
            </a:p>
          </p:txBody>
        </p:sp>
        <p:sp>
          <p:nvSpPr>
            <p:cNvPr id="138" name="Google Shape;138;p28"/>
            <p:cNvSpPr/>
            <p:nvPr/>
          </p:nvSpPr>
          <p:spPr>
            <a:xfrm>
              <a:off x="3513283" y="1755"/>
              <a:ext cx="1285582" cy="1285582"/>
            </a:xfrm>
            <a:prstGeom prst="ellipse">
              <a:avLst/>
            </a:prstGeom>
            <a:solidFill>
              <a:srgbClr val="079A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8"/>
            <p:cNvSpPr txBox="1"/>
            <p:nvPr/>
          </p:nvSpPr>
          <p:spPr>
            <a:xfrm>
              <a:off x="3701552" y="190024"/>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err="1">
                  <a:solidFill>
                    <a:schemeClr val="lt1"/>
                  </a:solidFill>
                  <a:latin typeface="Arial"/>
                  <a:ea typeface="Arial"/>
                  <a:cs typeface="Arial"/>
                  <a:sym typeface="Arial"/>
                </a:rPr>
                <a:t>Apprendimento</a:t>
              </a:r>
              <a:r>
                <a:rPr lang="en-US" sz="1200" b="0" i="0" u="none" strike="noStrike" cap="none" dirty="0">
                  <a:solidFill>
                    <a:schemeClr val="lt1"/>
                  </a:solidFill>
                  <a:latin typeface="Arial"/>
                  <a:ea typeface="Arial"/>
                  <a:cs typeface="Arial"/>
                  <a:sym typeface="Arial"/>
                </a:rPr>
                <a:t> misto, </a:t>
              </a:r>
              <a:r>
                <a:rPr lang="en-US" sz="1200" b="0" i="0" u="none" strike="noStrike" cap="none" dirty="0" err="1">
                  <a:solidFill>
                    <a:schemeClr val="lt1"/>
                  </a:solidFill>
                  <a:latin typeface="Arial"/>
                  <a:ea typeface="Arial"/>
                  <a:cs typeface="Arial"/>
                  <a:sym typeface="Arial"/>
                </a:rPr>
                <a:t>invertito</a:t>
              </a:r>
              <a:endParaRPr sz="1200" b="0" i="0" u="none" strike="noStrike" cap="none" dirty="0">
                <a:solidFill>
                  <a:schemeClr val="lt1"/>
                </a:solidFill>
                <a:latin typeface="Arial"/>
                <a:ea typeface="Arial"/>
                <a:cs typeface="Arial"/>
                <a:sym typeface="Arial"/>
              </a:endParaRPr>
            </a:p>
          </p:txBody>
        </p:sp>
        <p:sp>
          <p:nvSpPr>
            <p:cNvPr id="140" name="Google Shape;140;p28"/>
            <p:cNvSpPr/>
            <p:nvPr/>
          </p:nvSpPr>
          <p:spPr>
            <a:xfrm>
              <a:off x="5460066" y="1948538"/>
              <a:ext cx="1285582" cy="1285582"/>
            </a:xfrm>
            <a:prstGeom prst="ellipse">
              <a:avLst/>
            </a:prstGeom>
            <a:solidFill>
              <a:srgbClr val="3A48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txBox="1"/>
            <p:nvPr/>
          </p:nvSpPr>
          <p:spPr>
            <a:xfrm>
              <a:off x="5648335" y="2136807"/>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dirty="0" err="1">
                  <a:solidFill>
                    <a:schemeClr val="lt1"/>
                  </a:solidFill>
                </a:rPr>
                <a:t>Formazioni</a:t>
              </a:r>
              <a:r>
                <a:rPr lang="en-US" sz="1200" b="0" i="0" u="none" strike="noStrike" cap="none" dirty="0">
                  <a:solidFill>
                    <a:schemeClr val="lt1"/>
                  </a:solidFill>
                  <a:latin typeface="Arial"/>
                  <a:ea typeface="Arial"/>
                  <a:cs typeface="Arial"/>
                  <a:sym typeface="Arial"/>
                </a:rPr>
                <a:t> in </a:t>
              </a:r>
              <a:r>
                <a:rPr lang="en-US" sz="1200" b="0" i="0" u="none" strike="noStrike" cap="none" dirty="0" err="1">
                  <a:solidFill>
                    <a:schemeClr val="lt1"/>
                  </a:solidFill>
                  <a:latin typeface="Arial"/>
                  <a:ea typeface="Arial"/>
                  <a:cs typeface="Arial"/>
                  <a:sym typeface="Arial"/>
                </a:rPr>
                <a:t>presenza</a:t>
              </a:r>
              <a:r>
                <a:rPr lang="en-US" sz="1200" b="0" i="0" u="none" strike="noStrike" cap="none" dirty="0">
                  <a:solidFill>
                    <a:schemeClr val="lt1"/>
                  </a:solidFill>
                  <a:latin typeface="Arial"/>
                  <a:ea typeface="Arial"/>
                  <a:cs typeface="Arial"/>
                  <a:sym typeface="Arial"/>
                </a:rPr>
                <a:t> </a:t>
              </a:r>
              <a:endParaRPr sz="1200" b="0" i="0" u="none" strike="noStrike" cap="none" dirty="0">
                <a:solidFill>
                  <a:schemeClr val="lt1"/>
                </a:solidFill>
                <a:latin typeface="Arial"/>
                <a:ea typeface="Arial"/>
                <a:cs typeface="Arial"/>
                <a:sym typeface="Arial"/>
              </a:endParaRPr>
            </a:p>
          </p:txBody>
        </p:sp>
        <p:sp>
          <p:nvSpPr>
            <p:cNvPr id="142" name="Google Shape;142;p28"/>
            <p:cNvSpPr/>
            <p:nvPr/>
          </p:nvSpPr>
          <p:spPr>
            <a:xfrm>
              <a:off x="3513283" y="3895320"/>
              <a:ext cx="1285582" cy="1285582"/>
            </a:xfrm>
            <a:prstGeom prst="ellipse">
              <a:avLst/>
            </a:prstGeom>
            <a:solidFill>
              <a:srgbClr val="0356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8"/>
            <p:cNvSpPr txBox="1"/>
            <p:nvPr/>
          </p:nvSpPr>
          <p:spPr>
            <a:xfrm>
              <a:off x="3701552" y="4083589"/>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err="1">
                  <a:solidFill>
                    <a:schemeClr val="lt1"/>
                  </a:solidFill>
                  <a:latin typeface="Arial"/>
                  <a:ea typeface="Arial"/>
                  <a:cs typeface="Arial"/>
                  <a:sym typeface="Arial"/>
                </a:rPr>
                <a:t>Formazione</a:t>
              </a:r>
              <a:r>
                <a:rPr lang="en-US" sz="1200" b="0" i="0" u="none" strike="noStrike" cap="none" dirty="0">
                  <a:solidFill>
                    <a:schemeClr val="lt1"/>
                  </a:solidFill>
                  <a:latin typeface="Arial"/>
                  <a:ea typeface="Arial"/>
                  <a:cs typeface="Arial"/>
                  <a:sym typeface="Arial"/>
                </a:rPr>
                <a:t> </a:t>
              </a:r>
              <a:r>
                <a:rPr lang="en-US" sz="1200" b="0" i="0" u="none" strike="noStrike" cap="none" dirty="0" err="1">
                  <a:solidFill>
                    <a:schemeClr val="lt1"/>
                  </a:solidFill>
                  <a:latin typeface="Arial"/>
                  <a:ea typeface="Arial"/>
                  <a:cs typeface="Arial"/>
                  <a:sym typeface="Arial"/>
                </a:rPr>
                <a:t>basata</a:t>
              </a:r>
              <a:r>
                <a:rPr lang="en-US" sz="1200" b="0" i="0" u="none" strike="noStrike" cap="none" dirty="0">
                  <a:solidFill>
                    <a:schemeClr val="lt1"/>
                  </a:solidFill>
                  <a:latin typeface="Arial"/>
                  <a:ea typeface="Arial"/>
                  <a:cs typeface="Arial"/>
                  <a:sym typeface="Arial"/>
                </a:rPr>
                <a:t> </a:t>
              </a:r>
              <a:r>
                <a:rPr lang="en-US" sz="1200" b="0" i="0" u="none" strike="noStrike" cap="none" dirty="0" err="1">
                  <a:solidFill>
                    <a:schemeClr val="lt1"/>
                  </a:solidFill>
                  <a:latin typeface="Arial"/>
                  <a:ea typeface="Arial"/>
                  <a:cs typeface="Arial"/>
                  <a:sym typeface="Arial"/>
                </a:rPr>
                <a:t>sulla</a:t>
              </a:r>
              <a:r>
                <a:rPr lang="en-US" sz="1200" b="0" i="0" u="none" strike="noStrike" cap="none" dirty="0">
                  <a:solidFill>
                    <a:schemeClr val="lt1"/>
                  </a:solidFill>
                  <a:latin typeface="Arial"/>
                  <a:ea typeface="Arial"/>
                  <a:cs typeface="Arial"/>
                  <a:sym typeface="Arial"/>
                </a:rPr>
                <a:t> </a:t>
              </a:r>
              <a:r>
                <a:rPr lang="en-US" sz="1200" b="0" i="0" u="none" strike="noStrike" cap="none" dirty="0" err="1">
                  <a:solidFill>
                    <a:schemeClr val="lt1"/>
                  </a:solidFill>
                  <a:latin typeface="Arial"/>
                  <a:ea typeface="Arial"/>
                  <a:cs typeface="Arial"/>
                  <a:sym typeface="Arial"/>
                </a:rPr>
                <a:t>tecnologia</a:t>
              </a:r>
              <a:r>
                <a:rPr lang="en-US" sz="1200" b="0" i="0" u="none" strike="noStrike" cap="none" dirty="0">
                  <a:solidFill>
                    <a:schemeClr val="lt1"/>
                  </a:solidFill>
                  <a:latin typeface="Arial"/>
                  <a:ea typeface="Arial"/>
                  <a:cs typeface="Arial"/>
                  <a:sym typeface="Arial"/>
                </a:rPr>
                <a:t> </a:t>
              </a:r>
              <a:endParaRPr sz="1200" b="0" i="0" u="none" strike="noStrike" cap="none" dirty="0">
                <a:solidFill>
                  <a:schemeClr val="lt1"/>
                </a:solidFill>
                <a:latin typeface="Arial"/>
                <a:ea typeface="Arial"/>
                <a:cs typeface="Arial"/>
                <a:sym typeface="Arial"/>
              </a:endParaRPr>
            </a:p>
          </p:txBody>
        </p:sp>
        <p:sp>
          <p:nvSpPr>
            <p:cNvPr id="144" name="Google Shape;144;p28"/>
            <p:cNvSpPr/>
            <p:nvPr/>
          </p:nvSpPr>
          <p:spPr>
            <a:xfrm>
              <a:off x="1566501" y="1948538"/>
              <a:ext cx="1285582" cy="1285582"/>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8"/>
            <p:cNvSpPr txBox="1"/>
            <p:nvPr/>
          </p:nvSpPr>
          <p:spPr>
            <a:xfrm>
              <a:off x="1754770" y="2136807"/>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Online, </a:t>
              </a:r>
              <a:r>
                <a:rPr lang="en-US" sz="1200" dirty="0" err="1">
                  <a:solidFill>
                    <a:schemeClr val="lt1"/>
                  </a:solidFill>
                </a:rPr>
                <a:t>formazioni</a:t>
              </a:r>
              <a:r>
                <a:rPr lang="en-US" sz="1200" dirty="0">
                  <a:solidFill>
                    <a:schemeClr val="lt1"/>
                  </a:solidFill>
                </a:rPr>
                <a:t> live</a:t>
              </a:r>
              <a:r>
                <a:rPr lang="en-US" sz="1200" b="0" i="0" u="none" strike="noStrike" cap="none" dirty="0">
                  <a:solidFill>
                    <a:schemeClr val="lt1"/>
                  </a:solidFill>
                  <a:latin typeface="Arial"/>
                  <a:ea typeface="Arial"/>
                  <a:cs typeface="Arial"/>
                  <a:sym typeface="Arial"/>
                </a:rPr>
                <a:t> </a:t>
              </a:r>
              <a:endParaRPr sz="12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502498" y="589825"/>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t>Usare</a:t>
            </a:r>
            <a:r>
              <a:rPr lang="en-US" sz="3200" dirty="0"/>
              <a:t> </a:t>
            </a:r>
            <a:r>
              <a:rPr lang="en-US" sz="3200" dirty="0" err="1"/>
              <a:t>strumenti</a:t>
            </a:r>
            <a:r>
              <a:rPr lang="en-US" sz="3200" dirty="0"/>
              <a:t> </a:t>
            </a:r>
            <a:r>
              <a:rPr lang="en-US" sz="3200" dirty="0" err="1"/>
              <a:t>digitali</a:t>
            </a:r>
            <a:r>
              <a:rPr lang="en-US" sz="3200" dirty="0"/>
              <a:t> come il ‘Learning Accelerator’</a:t>
            </a:r>
            <a:endParaRPr sz="3200" dirty="0"/>
          </a:p>
        </p:txBody>
      </p:sp>
      <p:sp>
        <p:nvSpPr>
          <p:cNvPr id="163" name="Google Shape;163;p17"/>
          <p:cNvSpPr txBox="1"/>
          <p:nvPr/>
        </p:nvSpPr>
        <p:spPr>
          <a:xfrm>
            <a:off x="502498" y="1503659"/>
            <a:ext cx="11870657" cy="11695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1"/>
              </a:buClr>
              <a:buSzPts val="2400"/>
            </a:pPr>
            <a:r>
              <a:rPr lang="en-US" sz="2800" dirty="0">
                <a:solidFill>
                  <a:schemeClr val="dk1"/>
                </a:solidFill>
                <a:latin typeface="Calibri" panose="020F0502020204030204" pitchFamily="34" charset="0"/>
                <a:cs typeface="Calibri" panose="020F0502020204030204" pitchFamily="34" charset="0"/>
              </a:rPr>
              <a:t>Di </a:t>
            </a:r>
            <a:r>
              <a:rPr lang="en-US" sz="2800" dirty="0" err="1">
                <a:solidFill>
                  <a:schemeClr val="dk1"/>
                </a:solidFill>
                <a:latin typeface="Calibri" panose="020F0502020204030204" pitchFamily="34" charset="0"/>
                <a:cs typeface="Calibri" panose="020F0502020204030204" pitchFamily="34" charset="0"/>
              </a:rPr>
              <a:t>seguito</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tre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metodi</a:t>
            </a:r>
            <a:r>
              <a:rPr lang="en-US" sz="2800" dirty="0">
                <a:solidFill>
                  <a:schemeClr val="dk1"/>
                </a:solidFill>
                <a:latin typeface="Calibri" panose="020F0502020204030204" pitchFamily="34" charset="0"/>
                <a:cs typeface="Calibri" panose="020F0502020204030204" pitchFamily="34" charset="0"/>
              </a:rPr>
              <a:t> per </a:t>
            </a:r>
            <a:r>
              <a:rPr lang="en-US" sz="2800" dirty="0" err="1">
                <a:solidFill>
                  <a:schemeClr val="dk1"/>
                </a:solidFill>
                <a:latin typeface="Calibri" panose="020F0502020204030204" pitchFamily="34" charset="0"/>
                <a:cs typeface="Calibri" panose="020F0502020204030204" pitchFamily="34" charset="0"/>
              </a:rPr>
              <a:t>utilizzare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gli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strumenti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digitali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che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possono</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supportare</a:t>
            </a:r>
            <a:r>
              <a:rPr lang="en-US" sz="2800" dirty="0">
                <a:solidFill>
                  <a:schemeClr val="dk1"/>
                </a:solidFill>
                <a:latin typeface="Calibri" panose="020F0502020204030204" pitchFamily="34" charset="0"/>
                <a:cs typeface="Calibri" panose="020F0502020204030204" pitchFamily="34" charset="0"/>
              </a:rPr>
              <a:t> </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l’efficace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erogazione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educazione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800" b="0" i="0" u="none" strike="noStrike" cap="none" dirty="0" err="1">
                <a:solidFill>
                  <a:schemeClr val="dk1"/>
                </a:solidFill>
                <a:latin typeface="Calibri" panose="020F0502020204030204" pitchFamily="34" charset="0"/>
                <a:cs typeface="Calibri" panose="020F0502020204030204" pitchFamily="34" charset="0"/>
                <a:sym typeface="Arial"/>
              </a:rPr>
              <a:t>finanziaria</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64" name="Google Shape;164;p17"/>
          <p:cNvGrpSpPr/>
          <p:nvPr/>
        </p:nvGrpSpPr>
        <p:grpSpPr>
          <a:xfrm>
            <a:off x="709955" y="3340359"/>
            <a:ext cx="11046637" cy="3575516"/>
            <a:chOff x="2320" y="0"/>
            <a:chExt cx="11046637" cy="3248655"/>
          </a:xfrm>
        </p:grpSpPr>
        <p:sp>
          <p:nvSpPr>
            <p:cNvPr id="165" name="Google Shape;165;p17"/>
            <p:cNvSpPr/>
            <p:nvPr/>
          </p:nvSpPr>
          <p:spPr>
            <a:xfrm>
              <a:off x="2320"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txBox="1"/>
            <p:nvPr/>
          </p:nvSpPr>
          <p:spPr>
            <a:xfrm>
              <a:off x="2320" y="1292226"/>
              <a:ext cx="3610012" cy="1292226"/>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1) </a:t>
              </a:r>
              <a:r>
                <a:rPr lang="en-US" sz="1900" b="1" i="0" u="none" strike="noStrike" cap="none" dirty="0" err="1">
                  <a:solidFill>
                    <a:schemeClr val="dk1"/>
                  </a:solidFill>
                  <a:latin typeface="Calibri" panose="020F0502020204030204" pitchFamily="34" charset="0"/>
                  <a:cs typeface="Calibri" panose="020F0502020204030204" pitchFamily="34" charset="0"/>
                  <a:sym typeface="Arial"/>
                </a:rPr>
                <a:t>Apprendimento</a:t>
              </a:r>
              <a:r>
                <a:rPr lang="en-US" sz="1900" b="1" i="0" u="none" strike="noStrike" cap="none" dirty="0">
                  <a:solidFill>
                    <a:schemeClr val="dk1"/>
                  </a:solidFill>
                  <a:latin typeface="Calibri" panose="020F0502020204030204" pitchFamily="34" charset="0"/>
                  <a:cs typeface="Calibri" panose="020F0502020204030204" pitchFamily="34" charset="0"/>
                  <a:sym typeface="Arial"/>
                </a:rPr>
                <a:t> misto</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2000" i="0" u="none" strike="noStrike" cap="none" dirty="0" err="1">
                  <a:solidFill>
                    <a:schemeClr val="dk1"/>
                  </a:solidFill>
                  <a:latin typeface="Calibri" panose="020F0502020204030204" pitchFamily="34" charset="0"/>
                  <a:cs typeface="Calibri" panose="020F0502020204030204" pitchFamily="34" charset="0"/>
                  <a:sym typeface="Arial"/>
                </a:rPr>
                <a:t>Consente</a:t>
              </a:r>
              <a:r>
                <a:rPr lang="en-US" sz="200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i="0" u="none" strike="noStrike" cap="none" dirty="0" err="1">
                  <a:solidFill>
                    <a:schemeClr val="dk1"/>
                  </a:solidFill>
                  <a:latin typeface="Calibri" panose="020F0502020204030204" pitchFamily="34" charset="0"/>
                  <a:cs typeface="Calibri" panose="020F0502020204030204" pitchFamily="34" charset="0"/>
                  <a:sym typeface="Arial"/>
                </a:rPr>
                <a:t>agli</a:t>
              </a:r>
              <a:r>
                <a:rPr lang="en-US" sz="2000" i="0" u="none" strike="noStrike" cap="none" dirty="0">
                  <a:solidFill>
                    <a:schemeClr val="dk1"/>
                  </a:solidFill>
                  <a:latin typeface="Calibri" panose="020F0502020204030204" pitchFamily="34" charset="0"/>
                  <a:cs typeface="Calibri" panose="020F0502020204030204" pitchFamily="34" charset="0"/>
                  <a:sym typeface="Arial"/>
                </a:rPr>
                <a:t> student di </a:t>
              </a:r>
              <a:r>
                <a:rPr lang="en-US" sz="2000" i="0" u="none" strike="noStrike" cap="none" dirty="0" err="1">
                  <a:solidFill>
                    <a:schemeClr val="dk1"/>
                  </a:solidFill>
                  <a:latin typeface="Calibri" panose="020F0502020204030204" pitchFamily="34" charset="0"/>
                  <a:cs typeface="Calibri" panose="020F0502020204030204" pitchFamily="34" charset="0"/>
                  <a:sym typeface="Arial"/>
                </a:rPr>
                <a:t>usufruire</a:t>
              </a:r>
              <a:r>
                <a:rPr lang="en-US" sz="2000" i="0" u="none" strike="noStrike" cap="none" dirty="0">
                  <a:solidFill>
                    <a:schemeClr val="dk1"/>
                  </a:solidFill>
                  <a:latin typeface="Calibri" panose="020F0502020204030204" pitchFamily="34" charset="0"/>
                  <a:cs typeface="Calibri" panose="020F0502020204030204" pitchFamily="34" charset="0"/>
                  <a:sym typeface="Arial"/>
                </a:rPr>
                <a:t> del </a:t>
              </a:r>
              <a:r>
                <a:rPr lang="en-US" sz="2000" i="0" u="none" strike="noStrike" cap="none" dirty="0" err="1">
                  <a:solidFill>
                    <a:schemeClr val="dk1"/>
                  </a:solidFill>
                  <a:latin typeface="Calibri" panose="020F0502020204030204" pitchFamily="34" charset="0"/>
                  <a:cs typeface="Calibri" panose="020F0502020204030204" pitchFamily="34" charset="0"/>
                  <a:sym typeface="Arial"/>
                </a:rPr>
                <a:t>materiale</a:t>
              </a:r>
              <a:r>
                <a:rPr lang="en-US" sz="2000" i="0" u="none" strike="noStrike" cap="none" dirty="0">
                  <a:solidFill>
                    <a:schemeClr val="dk1"/>
                  </a:solidFill>
                  <a:latin typeface="Calibri" panose="020F0502020204030204" pitchFamily="34" charset="0"/>
                  <a:cs typeface="Calibri" panose="020F0502020204030204" pitchFamily="34" charset="0"/>
                  <a:sym typeface="Arial"/>
                </a:rPr>
                <a:t> con </a:t>
              </a:r>
              <a:r>
                <a:rPr lang="en-US" sz="2000" i="0" u="none" strike="noStrike" cap="none" dirty="0" err="1">
                  <a:solidFill>
                    <a:schemeClr val="dk1"/>
                  </a:solidFill>
                  <a:latin typeface="Calibri" panose="020F0502020204030204" pitchFamily="34" charset="0"/>
                  <a:cs typeface="Calibri" panose="020F0502020204030204" pitchFamily="34" charset="0"/>
                  <a:sym typeface="Arial"/>
                </a:rPr>
                <a:t>i</a:t>
              </a:r>
              <a:r>
                <a:rPr lang="en-US" sz="200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i="0" u="none" strike="noStrike" cap="none" dirty="0" err="1">
                  <a:solidFill>
                    <a:schemeClr val="dk1"/>
                  </a:solidFill>
                  <a:latin typeface="Calibri" panose="020F0502020204030204" pitchFamily="34" charset="0"/>
                  <a:cs typeface="Calibri" panose="020F0502020204030204" pitchFamily="34" charset="0"/>
                  <a:sym typeface="Arial"/>
                </a:rPr>
                <a:t>propri</a:t>
              </a:r>
              <a:r>
                <a:rPr lang="en-US" sz="2000" i="0" u="none" strike="noStrike" cap="none" dirty="0">
                  <a:solidFill>
                    <a:schemeClr val="dk1"/>
                  </a:solidFill>
                  <a:latin typeface="Calibri" panose="020F0502020204030204" pitchFamily="34" charset="0"/>
                  <a:cs typeface="Calibri" panose="020F0502020204030204" pitchFamily="34" charset="0"/>
                  <a:sym typeface="Arial"/>
                </a:rPr>
                <a:t> tempi.</a:t>
              </a:r>
              <a:endParaRPr sz="200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67" name="Google Shape;167;p17"/>
            <p:cNvSpPr/>
            <p:nvPr/>
          </p:nvSpPr>
          <p:spPr>
            <a:xfrm>
              <a:off x="1269437" y="193833"/>
              <a:ext cx="1075778" cy="1075778"/>
            </a:xfrm>
            <a:prstGeom prst="ellipse">
              <a:avLst/>
            </a:prstGeom>
            <a:blipFill rotWithShape="1">
              <a:blip r:embed="rId3">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3720632"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7"/>
            <p:cNvSpPr txBox="1"/>
            <p:nvPr/>
          </p:nvSpPr>
          <p:spPr>
            <a:xfrm>
              <a:off x="3720632" y="1292226"/>
              <a:ext cx="3610012" cy="1292226"/>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2) </a:t>
              </a:r>
              <a:r>
                <a:rPr lang="en-US" sz="1900" b="1" i="0" u="none" strike="noStrike" cap="none" dirty="0" err="1">
                  <a:solidFill>
                    <a:schemeClr val="dk1"/>
                  </a:solidFill>
                  <a:latin typeface="Calibri" panose="020F0502020204030204" pitchFamily="34" charset="0"/>
                  <a:cs typeface="Calibri" panose="020F0502020204030204" pitchFamily="34" charset="0"/>
                  <a:sym typeface="Arial"/>
                </a:rPr>
                <a:t>Personalizzazione</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Arial"/>
                </a:rPr>
                <a:t>In base alle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necessità</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ciascun</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studente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è possible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indirizzare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sulle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aree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che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richiedono</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maggior</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attenzione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endParaRPr sz="2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70" name="Google Shape;170;p17"/>
            <p:cNvSpPr/>
            <p:nvPr/>
          </p:nvSpPr>
          <p:spPr>
            <a:xfrm>
              <a:off x="4987749" y="193833"/>
              <a:ext cx="1075778" cy="1075778"/>
            </a:xfrm>
            <a:prstGeom prst="ellipse">
              <a:avLst/>
            </a:prstGeom>
            <a:blipFill rotWithShape="1">
              <a:blip r:embed="rId4">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7"/>
            <p:cNvSpPr/>
            <p:nvPr/>
          </p:nvSpPr>
          <p:spPr>
            <a:xfrm>
              <a:off x="7438945"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7"/>
            <p:cNvSpPr txBox="1"/>
            <p:nvPr/>
          </p:nvSpPr>
          <p:spPr>
            <a:xfrm>
              <a:off x="7438945" y="1292225"/>
              <a:ext cx="3610012" cy="1604929"/>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3) </a:t>
              </a:r>
              <a:r>
                <a:rPr lang="en-US" sz="1900" b="1" i="0" u="none" strike="noStrike" cap="none" dirty="0" err="1">
                  <a:solidFill>
                    <a:schemeClr val="dk1"/>
                  </a:solidFill>
                  <a:latin typeface="Calibri" panose="020F0502020204030204" pitchFamily="34" charset="0"/>
                  <a:cs typeface="Calibri" panose="020F0502020204030204" pitchFamily="34" charset="0"/>
                  <a:sym typeface="Arial"/>
                </a:rPr>
                <a:t>Collaborazione</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Sviluppo</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di un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pensiero</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elevato</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comunicazione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di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capacità</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 di leadership e di </a:t>
              </a:r>
              <a:r>
                <a:rPr lang="en-US" sz="2000" b="0" i="0" u="none" strike="noStrike" cap="none" dirty="0" err="1">
                  <a:solidFill>
                    <a:schemeClr val="dk1"/>
                  </a:solidFill>
                  <a:latin typeface="Calibri" panose="020F0502020204030204" pitchFamily="34" charset="0"/>
                  <a:cs typeface="Calibri" panose="020F0502020204030204" pitchFamily="34" charset="0"/>
                  <a:sym typeface="Arial"/>
                </a:rPr>
                <a:t>autogestione</a:t>
              </a:r>
              <a:r>
                <a:rPr lang="en-US" sz="2000" b="0" i="0" u="none" strike="noStrike" cap="none" dirty="0">
                  <a:solidFill>
                    <a:schemeClr val="dk1"/>
                  </a:solidFill>
                  <a:latin typeface="Calibri" panose="020F0502020204030204" pitchFamily="34" charset="0"/>
                  <a:cs typeface="Calibri" panose="020F0502020204030204" pitchFamily="34" charset="0"/>
                  <a:sym typeface="Arial"/>
                </a:rPr>
                <a:t>.</a:t>
              </a:r>
              <a:r>
                <a:rPr lang="en-US" sz="2000" dirty="0">
                  <a:solidFill>
                    <a:schemeClr val="lt1"/>
                  </a:solidFill>
                  <a:latin typeface="Calibri" panose="020F0502020204030204" pitchFamily="34" charset="0"/>
                  <a:cs typeface="Calibri" panose="020F0502020204030204" pitchFamily="34" charset="0"/>
                </a:rPr>
                <a:t>.</a:t>
              </a:r>
              <a:endParaRPr sz="20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73" name="Google Shape;173;p17"/>
            <p:cNvSpPr/>
            <p:nvPr/>
          </p:nvSpPr>
          <p:spPr>
            <a:xfrm>
              <a:off x="8706062" y="193833"/>
              <a:ext cx="1075778" cy="1075778"/>
            </a:xfrm>
            <a:prstGeom prst="ellipse">
              <a:avLst/>
            </a:prstGeom>
            <a:blipFill rotWithShape="1">
              <a:blip r:embed="rId5">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7"/>
            <p:cNvSpPr/>
            <p:nvPr/>
          </p:nvSpPr>
          <p:spPr>
            <a:xfrm>
              <a:off x="442051" y="2764071"/>
              <a:ext cx="10167175" cy="484584"/>
            </a:xfrm>
            <a:prstGeom prst="leftRightArrow">
              <a:avLst>
                <a:gd name="adj1" fmla="val 50000"/>
                <a:gd name="adj2" fmla="val 50000"/>
              </a:avLst>
            </a:prstGeom>
            <a:solidFill>
              <a:srgbClr val="FBCD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Personalizzato</PresentationFormat>
  <Paragraphs>167</Paragraphs>
  <Slides>22</Slides>
  <Notes>20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22</vt:i4>
      </vt:variant>
    </vt:vector>
  </HeadingPairs>
  <TitlesOfParts>
    <vt:vector size="29" baseType="lpstr">
      <vt:lpstr>Arial</vt:lpstr>
      <vt:lpstr>Open Sans</vt:lpstr>
      <vt:lpstr>Calibri</vt:lpstr>
      <vt:lpstr>Helvetica Neue</vt:lpstr>
      <vt:lpstr>Noto Sans Symbols</vt:lpstr>
      <vt:lpstr>CARDET Course template</vt:lpstr>
      <vt:lpstr>CARDET Course template</vt:lpstr>
      <vt:lpstr> Educazione Finanziaria per le Famiglie</vt:lpstr>
      <vt:lpstr>Obiettivi Didattici: Creare ed utilizzare strumenti digitali </vt:lpstr>
      <vt:lpstr>    Modulo 2  Mappa concettuale della sessione</vt:lpstr>
      <vt:lpstr>Attività di riscaldamento M6.1   Disegna come ti senti!   </vt:lpstr>
      <vt:lpstr>Attività M6.2  Utilizzare gli strumenti digitali </vt:lpstr>
      <vt:lpstr>Creare strumenti digitali es. Un Quiz </vt:lpstr>
      <vt:lpstr>Creare strumenti digitali es. Un Video </vt:lpstr>
      <vt:lpstr>Modelli formativi digitali motivazionali </vt:lpstr>
      <vt:lpstr>Usare strumenti digitali come il ‘Learning Accelerator’</vt:lpstr>
      <vt:lpstr>Vantaggi dell’apprendimento digitale:</vt:lpstr>
      <vt:lpstr>Problematiche legate all’utilizzo di strumenti digitali </vt:lpstr>
      <vt:lpstr>Attività M6.3   Problematiche legate all’utilizzo di strumenti digitali </vt:lpstr>
      <vt:lpstr>Problematiche legate all’utilizzo di strumenti digitali</vt:lpstr>
      <vt:lpstr>Attività M6.4  Strumenti digitali di apprendimento – Presentazione dell’escape room </vt:lpstr>
      <vt:lpstr>Presentazione standard di PowerPoint</vt:lpstr>
      <vt:lpstr>Creare la propria Escape Room Digitale</vt:lpstr>
      <vt:lpstr>Attività M6.5  Creare la propria Escape Room Digitale </vt:lpstr>
      <vt:lpstr>Attività M6.6    Esaminiamo l’App Money Matters</vt:lpstr>
      <vt:lpstr>In che modo useresti gli Strumenti Digitali Money Matters? </vt:lpstr>
      <vt:lpstr>Considerazioni</vt:lpstr>
      <vt:lpstr>Compiti per l’autoapprendimento: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Financial Literacy for Families</dc:title>
  <dc:creator>FIPL05</dc:creator>
  <cp:lastModifiedBy>alice fabbri</cp:lastModifiedBy>
  <cp:revision>46</cp:revision>
  <dcterms:modified xsi:type="dcterms:W3CDTF">2022-07-08T15:05:07Z</dcterms:modified>
</cp:coreProperties>
</file>