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Lst>
  <p:notesMasterIdLst>
    <p:notesMasterId r:id="rId23"/>
  </p:notesMasterIdLst>
  <p:sldIdLst>
    <p:sldId id="256" r:id="rId3"/>
    <p:sldId id="257" r:id="rId4"/>
    <p:sldId id="258" r:id="rId5"/>
    <p:sldId id="278" r:id="rId6"/>
    <p:sldId id="263" r:id="rId7"/>
    <p:sldId id="260" r:id="rId8"/>
    <p:sldId id="261" r:id="rId9"/>
    <p:sldId id="279" r:id="rId10"/>
    <p:sldId id="271" r:id="rId11"/>
    <p:sldId id="270" r:id="rId12"/>
    <p:sldId id="280" r:id="rId13"/>
    <p:sldId id="281" r:id="rId14"/>
    <p:sldId id="272" r:id="rId15"/>
    <p:sldId id="273" r:id="rId16"/>
    <p:sldId id="274" r:id="rId17"/>
    <p:sldId id="275" r:id="rId18"/>
    <p:sldId id="282" r:id="rId19"/>
    <p:sldId id="283" r:id="rId20"/>
    <p:sldId id="284" r:id="rId21"/>
    <p:sldId id="276" r:id="rId22"/>
  </p:sldIdLst>
  <p:sldSz cx="13335000" cy="7505700"/>
  <p:notesSz cx="7077075" cy="9363075"/>
  <p:embeddedFontLst>
    <p:embeddedFont>
      <p:font typeface="Calibri" panose="020F0502020204030204" pitchFamily="34" charset="0"/>
      <p:regular r:id="rId24"/>
      <p:bold r:id="rId25"/>
      <p:italic r:id="rId26"/>
      <p:boldItalic r:id="rId27"/>
    </p:embeddedFont>
    <p:embeddedFont>
      <p:font typeface="Open Sans" panose="020B0606030504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h7FfFVmQaKyBhfx81U21DLn1qk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DD1F07-0FF4-4B1E-9DFA-376EE2B61048}">
  <a:tblStyle styleId="{B0DD1F07-0FF4-4B1E-9DFA-376EE2B6104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8E9"/>
          </a:solidFill>
        </a:fill>
      </a:tcStyle>
    </a:wholeTbl>
    <a:band1H>
      <a:tcTxStyle b="off" i="off"/>
      <a:tcStyle>
        <a:tcBdr/>
        <a:fill>
          <a:solidFill>
            <a:srgbClr val="CCCED0"/>
          </a:solidFill>
        </a:fill>
      </a:tcStyle>
    </a:band1H>
    <a:band2H>
      <a:tcTxStyle b="off" i="off"/>
      <a:tcStyle>
        <a:tcBdr/>
      </a:tcStyle>
    </a:band2H>
    <a:band1V>
      <a:tcTxStyle b="off" i="off"/>
      <a:tcStyle>
        <a:tcBdr/>
        <a:fill>
          <a:solidFill>
            <a:srgbClr val="CCCED0"/>
          </a:solidFill>
        </a:fill>
      </a:tcStyle>
    </a:band1V>
    <a:band2V>
      <a:tcTxStyle b="off" i="off"/>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48" autoAdjust="0"/>
    <p:restoredTop sz="94061" autoAdjust="0"/>
  </p:normalViewPr>
  <p:slideViewPr>
    <p:cSldViewPr snapToGrid="0">
      <p:cViewPr varScale="1">
        <p:scale>
          <a:sx n="65" d="100"/>
          <a:sy n="65" d="100"/>
        </p:scale>
        <p:origin x="43" y="2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66733" cy="469780"/>
          </a:xfrm>
          <a:prstGeom prst="rect">
            <a:avLst/>
          </a:prstGeom>
          <a:noFill/>
          <a:ln>
            <a:noFill/>
          </a:ln>
        </p:spPr>
        <p:txBody>
          <a:bodyPr spcFirstLastPara="1" wrap="square" lIns="93921" tIns="46948" rIns="93921" bIns="4694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08705" y="0"/>
            <a:ext cx="3066733" cy="469780"/>
          </a:xfrm>
          <a:prstGeom prst="rect">
            <a:avLst/>
          </a:prstGeom>
          <a:noFill/>
          <a:ln>
            <a:noFill/>
          </a:ln>
        </p:spPr>
        <p:txBody>
          <a:bodyPr spcFirstLastPara="1" wrap="square" lIns="93921" tIns="46948" rIns="93921" bIns="4694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93297"/>
            <a:ext cx="3066733" cy="469779"/>
          </a:xfrm>
          <a:prstGeom prst="rect">
            <a:avLst/>
          </a:prstGeom>
          <a:noFill/>
          <a:ln>
            <a:noFill/>
          </a:ln>
        </p:spPr>
        <p:txBody>
          <a:bodyPr spcFirstLastPara="1" wrap="square" lIns="93921" tIns="46948" rIns="93921" bIns="4694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200"/>
            </a:pPr>
            <a:fld id="{00000000-1234-1234-1234-123412341234}" type="slidenum">
              <a:rPr lang="en-IE" sz="1200" smtClean="0">
                <a:solidFill>
                  <a:schemeClr val="dk1"/>
                </a:solidFill>
                <a:latin typeface="Calibri"/>
                <a:ea typeface="Calibri"/>
                <a:cs typeface="Calibri"/>
                <a:sym typeface="Calibri"/>
              </a:rPr>
              <a:pPr algn="r">
                <a:buSzPts val="1200"/>
              </a:pPr>
              <a:t>‹nº›</a:t>
            </a:fld>
            <a:endParaRPr lang="en-IE"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66" name="Google Shape;66;p1: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3: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43: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213" name="Google Shape;213;p43: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5: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293551" indent="-207899">
              <a:buClr>
                <a:schemeClr val="dk1"/>
              </a:buClr>
              <a:buSzPts val="1313"/>
            </a:pPr>
            <a:endParaRPr/>
          </a:p>
        </p:txBody>
      </p:sp>
      <p:sp>
        <p:nvSpPr>
          <p:cNvPr id="224" name="Google Shape;224;p15: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1: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240" name="Google Shape;240;p11: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6: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250" name="Google Shape;250;p6: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66" name="Google Shape;66;p1: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19</a:t>
            </a:fld>
            <a:endParaRPr/>
          </a:p>
        </p:txBody>
      </p:sp>
    </p:spTree>
    <p:extLst>
      <p:ext uri="{BB962C8B-B14F-4D97-AF65-F5344CB8AC3E}">
        <p14:creationId xmlns:p14="http://schemas.microsoft.com/office/powerpoint/2010/main" val="353942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1: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r>
              <a:rPr lang="en-IE"/>
              <a:t>   </a:t>
            </a:r>
            <a:endParaRPr/>
          </a:p>
        </p:txBody>
      </p:sp>
      <p:sp>
        <p:nvSpPr>
          <p:cNvPr id="258" name="Google Shape;258;p21: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2: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73" name="Google Shape;73;p2: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80" name="Google Shape;80;p4: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130" name="Google Shape;130;p7: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5: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96" name="Google Shape;96;p5: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3: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3: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107" name="Google Shape;107;p33: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2: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42: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201" name="Google Shape;201;p42: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9: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190" name="Google Shape;190;p9: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IE" sz="1200" smtClean="0">
                <a:solidFill>
                  <a:schemeClr val="dk1"/>
                </a:solidFill>
                <a:latin typeface="Calibri"/>
                <a:ea typeface="Calibri"/>
                <a:cs typeface="Calibri"/>
                <a:sym typeface="Calibri"/>
              </a:rPr>
              <a:pPr algn="r">
                <a:buSzPts val="1200"/>
              </a:pPr>
              <a:t>11</a:t>
            </a:fld>
            <a:endParaRPr lang="en-IE"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0031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ront cover" type="title">
  <p:cSld name="TITLE">
    <p:spTree>
      <p:nvGrpSpPr>
        <p:cNvPr id="1" name="Shape 11"/>
        <p:cNvGrpSpPr/>
        <p:nvPr/>
      </p:nvGrpSpPr>
      <p:grpSpPr>
        <a:xfrm>
          <a:off x="0" y="0"/>
          <a:ext cx="0" cy="0"/>
          <a:chOff x="0" y="0"/>
          <a:chExt cx="0" cy="0"/>
        </a:xfrm>
      </p:grpSpPr>
      <p:sp>
        <p:nvSpPr>
          <p:cNvPr id="12" name="Google Shape;12;p26"/>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13" name="Google Shape;13;p26"/>
          <p:cNvSpPr txBox="1">
            <a:spLocks noGrp="1"/>
          </p:cNvSpPr>
          <p:nvPr>
            <p:ph type="ctrTitle"/>
          </p:nvPr>
        </p:nvSpPr>
        <p:spPr>
          <a:xfrm>
            <a:off x="310399" y="2955190"/>
            <a:ext cx="6107071" cy="978635"/>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6"/>
          <p:cNvSpPr txBox="1">
            <a:spLocks noGrp="1"/>
          </p:cNvSpPr>
          <p:nvPr>
            <p:ph type="subTitle" idx="1"/>
          </p:nvPr>
        </p:nvSpPr>
        <p:spPr>
          <a:xfrm>
            <a:off x="310399" y="4233090"/>
            <a:ext cx="6107071" cy="93647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94"/>
              </a:spcBef>
              <a:spcAft>
                <a:spcPts val="0"/>
              </a:spcAft>
              <a:buClr>
                <a:schemeClr val="accent2"/>
              </a:buClr>
              <a:buSzPts val="2400"/>
              <a:buFont typeface="Arial"/>
              <a:buNone/>
              <a:defRPr sz="2400" b="1" i="0" u="none" strike="noStrike" cap="none">
                <a:solidFill>
                  <a:schemeClr val="accent2"/>
                </a:solidFill>
                <a:latin typeface="Open Sans"/>
                <a:ea typeface="Open Sans"/>
                <a:cs typeface="Open Sans"/>
                <a:sym typeface="Open Sans"/>
              </a:defRPr>
            </a:lvl1pPr>
            <a:lvl2pPr marR="0" lvl="1" algn="ctr" rtl="0">
              <a:lnSpc>
                <a:spcPct val="90000"/>
              </a:lnSpc>
              <a:spcBef>
                <a:spcPts val="547"/>
              </a:spcBef>
              <a:spcAft>
                <a:spcPts val="0"/>
              </a:spcAft>
              <a:buClr>
                <a:schemeClr val="lt1"/>
              </a:buClr>
              <a:buSzPts val="2188"/>
              <a:buFont typeface="Arial"/>
              <a:buNone/>
              <a:defRPr sz="2188" b="0" i="0" u="none" strike="noStrike" cap="none">
                <a:solidFill>
                  <a:schemeClr val="lt1"/>
                </a:solidFill>
                <a:latin typeface="Calibri"/>
                <a:ea typeface="Calibri"/>
                <a:cs typeface="Calibri"/>
                <a:sym typeface="Calibri"/>
              </a:defRPr>
            </a:lvl2pPr>
            <a:lvl3pPr marR="0" lvl="2" algn="ctr" rtl="0">
              <a:lnSpc>
                <a:spcPct val="90000"/>
              </a:lnSpc>
              <a:spcBef>
                <a:spcPts val="547"/>
              </a:spcBef>
              <a:spcAft>
                <a:spcPts val="0"/>
              </a:spcAft>
              <a:buClr>
                <a:schemeClr val="lt1"/>
              </a:buClr>
              <a:buSzPts val="1969"/>
              <a:buFont typeface="Arial"/>
              <a:buNone/>
              <a:defRPr sz="1969" b="0" i="0" u="none" strike="noStrike" cap="none">
                <a:solidFill>
                  <a:schemeClr val="lt1"/>
                </a:solidFill>
                <a:latin typeface="Calibri"/>
                <a:ea typeface="Calibri"/>
                <a:cs typeface="Calibri"/>
                <a:sym typeface="Calibri"/>
              </a:defRPr>
            </a:lvl3pPr>
            <a:lvl4pPr marR="0" lvl="3"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4pPr>
            <a:lvl5pPr marR="0" lvl="4"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5pPr>
            <a:lvl6pPr marR="0" lvl="5"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6pPr>
            <a:lvl7pPr marR="0" lvl="6"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7pPr>
            <a:lvl8pPr marR="0" lvl="7"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8pPr>
            <a:lvl9pPr marR="0" lvl="8"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9pPr>
          </a:lstStyle>
          <a:p>
            <a:endParaRPr/>
          </a:p>
        </p:txBody>
      </p:sp>
      <p:pic>
        <p:nvPicPr>
          <p:cNvPr id="15" name="Google Shape;15;p26"/>
          <p:cNvPicPr preferRelativeResize="0"/>
          <p:nvPr/>
        </p:nvPicPr>
        <p:blipFill rotWithShape="1">
          <a:blip r:embed="rId2">
            <a:alphaModFix/>
          </a:blip>
          <a:srcRect/>
          <a:stretch/>
        </p:blipFill>
        <p:spPr>
          <a:xfrm>
            <a:off x="465786" y="637418"/>
            <a:ext cx="2782951" cy="1259537"/>
          </a:xfrm>
          <a:prstGeom prst="rect">
            <a:avLst/>
          </a:prstGeom>
          <a:noFill/>
          <a:ln>
            <a:noFill/>
          </a:ln>
        </p:spPr>
      </p:pic>
      <p:grpSp>
        <p:nvGrpSpPr>
          <p:cNvPr id="16" name="Google Shape;16;p26"/>
          <p:cNvGrpSpPr/>
          <p:nvPr/>
        </p:nvGrpSpPr>
        <p:grpSpPr>
          <a:xfrm>
            <a:off x="309367" y="6493935"/>
            <a:ext cx="6399441" cy="923330"/>
            <a:chOff x="309367" y="6493935"/>
            <a:chExt cx="6399441" cy="923330"/>
          </a:xfrm>
        </p:grpSpPr>
        <p:sp>
          <p:nvSpPr>
            <p:cNvPr id="17" name="Google Shape;17;p26"/>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KA204-EADDB377]</a:t>
              </a:r>
              <a:endParaRPr sz="1200" b="0" i="0" u="none" strike="noStrike" cap="none">
                <a:solidFill>
                  <a:schemeClr val="dk1"/>
                </a:solidFill>
                <a:latin typeface="Calibri"/>
                <a:ea typeface="Calibri"/>
                <a:cs typeface="Calibri"/>
                <a:sym typeface="Calibri"/>
              </a:endParaRPr>
            </a:p>
          </p:txBody>
        </p:sp>
        <p:pic>
          <p:nvPicPr>
            <p:cNvPr id="18" name="Google Shape;18;p26"/>
            <p:cNvPicPr preferRelativeResize="0"/>
            <p:nvPr/>
          </p:nvPicPr>
          <p:blipFill rotWithShape="1">
            <a:blip r:embed="rId3">
              <a:alphaModFix/>
            </a:blip>
            <a:srcRect/>
            <a:stretch/>
          </p:blipFill>
          <p:spPr>
            <a:xfrm>
              <a:off x="309367" y="6778845"/>
              <a:ext cx="1471307" cy="304544"/>
            </a:xfrm>
            <a:prstGeom prst="rect">
              <a:avLst/>
            </a:prstGeom>
            <a:noFill/>
            <a:ln>
              <a:noFill/>
            </a:ln>
          </p:spPr>
        </p:pic>
      </p:grpSp>
      <p:pic>
        <p:nvPicPr>
          <p:cNvPr id="19" name="Google Shape;19;p26"/>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30"/>
        <p:cNvGrpSpPr/>
        <p:nvPr/>
      </p:nvGrpSpPr>
      <p:grpSpPr>
        <a:xfrm>
          <a:off x="0" y="0"/>
          <a:ext cx="0" cy="0"/>
          <a:chOff x="0" y="0"/>
          <a:chExt cx="0" cy="0"/>
        </a:xfrm>
      </p:grpSpPr>
      <p:sp>
        <p:nvSpPr>
          <p:cNvPr id="31" name="Google Shape;31;p27"/>
          <p:cNvSpPr txBox="1">
            <a:spLocks noGrp="1"/>
          </p:cNvSpPr>
          <p:nvPr>
            <p:ph type="body" idx="1"/>
          </p:nvPr>
        </p:nvSpPr>
        <p:spPr>
          <a:xfrm>
            <a:off x="500063" y="1466850"/>
            <a:ext cx="12331541" cy="5538475"/>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2" name="Google Shape;32;p27"/>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ubtitle Content - 2col">
  <p:cSld name="1_Title Subtitle Content - 2col">
    <p:spTree>
      <p:nvGrpSpPr>
        <p:cNvPr id="1" name="Shape 33"/>
        <p:cNvGrpSpPr/>
        <p:nvPr/>
      </p:nvGrpSpPr>
      <p:grpSpPr>
        <a:xfrm>
          <a:off x="0" y="0"/>
          <a:ext cx="0" cy="0"/>
          <a:chOff x="0" y="0"/>
          <a:chExt cx="0" cy="0"/>
        </a:xfrm>
      </p:grpSpPr>
      <p:sp>
        <p:nvSpPr>
          <p:cNvPr id="34" name="Google Shape;34;p28"/>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accent4"/>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5" name="Google Shape;35;p28"/>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8"/>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37"/>
        <p:cNvGrpSpPr/>
        <p:nvPr/>
      </p:nvGrpSpPr>
      <p:grpSpPr>
        <a:xfrm>
          <a:off x="0" y="0"/>
          <a:ext cx="0" cy="0"/>
          <a:chOff x="0" y="0"/>
          <a:chExt cx="0" cy="0"/>
        </a:xfrm>
      </p:grpSpPr>
      <p:sp>
        <p:nvSpPr>
          <p:cNvPr id="38" name="Google Shape;38;p31"/>
          <p:cNvSpPr txBox="1">
            <a:spLocks noGrp="1"/>
          </p:cNvSpPr>
          <p:nvPr>
            <p:ph type="body" idx="1"/>
          </p:nvPr>
        </p:nvSpPr>
        <p:spPr>
          <a:xfrm>
            <a:off x="500064"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9" name="Google Shape;39;p31"/>
          <p:cNvSpPr txBox="1">
            <a:spLocks noGrp="1"/>
          </p:cNvSpPr>
          <p:nvPr>
            <p:ph type="body" idx="2"/>
          </p:nvPr>
        </p:nvSpPr>
        <p:spPr>
          <a:xfrm>
            <a:off x="6789183"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0" name="Google Shape;40;p31"/>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41"/>
        <p:cNvGrpSpPr/>
        <p:nvPr/>
      </p:nvGrpSpPr>
      <p:grpSpPr>
        <a:xfrm>
          <a:off x="0" y="0"/>
          <a:ext cx="0" cy="0"/>
          <a:chOff x="0" y="0"/>
          <a:chExt cx="0" cy="0"/>
        </a:xfrm>
      </p:grpSpPr>
      <p:sp>
        <p:nvSpPr>
          <p:cNvPr id="42" name="Google Shape;42;p32"/>
          <p:cNvSpPr txBox="1">
            <a:spLocks noGrp="1"/>
          </p:cNvSpPr>
          <p:nvPr>
            <p:ph type="body" idx="1"/>
          </p:nvPr>
        </p:nvSpPr>
        <p:spPr>
          <a:xfrm>
            <a:off x="500064"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3" name="Google Shape;43;p32"/>
          <p:cNvSpPr txBox="1">
            <a:spLocks noGrp="1"/>
          </p:cNvSpPr>
          <p:nvPr>
            <p:ph type="body" idx="2"/>
          </p:nvPr>
        </p:nvSpPr>
        <p:spPr>
          <a:xfrm>
            <a:off x="6789183"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4" name="Google Shape;44;p32"/>
          <p:cNvSpPr txBox="1">
            <a:spLocks noGrp="1"/>
          </p:cNvSpPr>
          <p:nvPr>
            <p:ph type="body" idx="3"/>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5" name="Google Shape;45;p32"/>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ront cover" type="title">
  <p:cSld name="TITLE">
    <p:spTree>
      <p:nvGrpSpPr>
        <p:cNvPr id="1" name="Shape 46"/>
        <p:cNvGrpSpPr/>
        <p:nvPr/>
      </p:nvGrpSpPr>
      <p:grpSpPr>
        <a:xfrm>
          <a:off x="0" y="0"/>
          <a:ext cx="0" cy="0"/>
          <a:chOff x="0" y="0"/>
          <a:chExt cx="0" cy="0"/>
        </a:xfrm>
      </p:grpSpPr>
      <p:sp>
        <p:nvSpPr>
          <p:cNvPr id="47" name="Google Shape;47;p25"/>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48" name="Google Shape;48;p25"/>
          <p:cNvSpPr txBox="1">
            <a:spLocks noGrp="1"/>
          </p:cNvSpPr>
          <p:nvPr>
            <p:ph type="ctrTitle"/>
          </p:nvPr>
        </p:nvSpPr>
        <p:spPr>
          <a:xfrm>
            <a:off x="310399" y="2955190"/>
            <a:ext cx="6107071" cy="978635"/>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5"/>
          <p:cNvSpPr txBox="1">
            <a:spLocks noGrp="1"/>
          </p:cNvSpPr>
          <p:nvPr>
            <p:ph type="subTitle" idx="1"/>
          </p:nvPr>
        </p:nvSpPr>
        <p:spPr>
          <a:xfrm>
            <a:off x="310399" y="4233090"/>
            <a:ext cx="6107071" cy="93647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94"/>
              </a:spcBef>
              <a:spcAft>
                <a:spcPts val="0"/>
              </a:spcAft>
              <a:buClr>
                <a:schemeClr val="accent2"/>
              </a:buClr>
              <a:buSzPts val="2400"/>
              <a:buFont typeface="Arial"/>
              <a:buNone/>
              <a:defRPr sz="2400" b="1" i="0" u="none" strike="noStrike" cap="none">
                <a:solidFill>
                  <a:schemeClr val="accent2"/>
                </a:solidFill>
                <a:latin typeface="Open Sans"/>
                <a:ea typeface="Open Sans"/>
                <a:cs typeface="Open Sans"/>
                <a:sym typeface="Open Sans"/>
              </a:defRPr>
            </a:lvl1pPr>
            <a:lvl2pPr marR="0" lvl="1" algn="ctr" rtl="0">
              <a:lnSpc>
                <a:spcPct val="90000"/>
              </a:lnSpc>
              <a:spcBef>
                <a:spcPts val="547"/>
              </a:spcBef>
              <a:spcAft>
                <a:spcPts val="0"/>
              </a:spcAft>
              <a:buClr>
                <a:schemeClr val="lt1"/>
              </a:buClr>
              <a:buSzPts val="2188"/>
              <a:buFont typeface="Arial"/>
              <a:buNone/>
              <a:defRPr sz="2188" b="0" i="0" u="none" strike="noStrike" cap="none">
                <a:solidFill>
                  <a:schemeClr val="lt1"/>
                </a:solidFill>
                <a:latin typeface="Calibri"/>
                <a:ea typeface="Calibri"/>
                <a:cs typeface="Calibri"/>
                <a:sym typeface="Calibri"/>
              </a:defRPr>
            </a:lvl2pPr>
            <a:lvl3pPr marR="0" lvl="2" algn="ctr" rtl="0">
              <a:lnSpc>
                <a:spcPct val="90000"/>
              </a:lnSpc>
              <a:spcBef>
                <a:spcPts val="547"/>
              </a:spcBef>
              <a:spcAft>
                <a:spcPts val="0"/>
              </a:spcAft>
              <a:buClr>
                <a:schemeClr val="lt1"/>
              </a:buClr>
              <a:buSzPts val="1969"/>
              <a:buFont typeface="Arial"/>
              <a:buNone/>
              <a:defRPr sz="1969" b="0" i="0" u="none" strike="noStrike" cap="none">
                <a:solidFill>
                  <a:schemeClr val="lt1"/>
                </a:solidFill>
                <a:latin typeface="Calibri"/>
                <a:ea typeface="Calibri"/>
                <a:cs typeface="Calibri"/>
                <a:sym typeface="Calibri"/>
              </a:defRPr>
            </a:lvl3pPr>
            <a:lvl4pPr marR="0" lvl="3"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4pPr>
            <a:lvl5pPr marR="0" lvl="4"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5pPr>
            <a:lvl6pPr marR="0" lvl="5"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6pPr>
            <a:lvl7pPr marR="0" lvl="6"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7pPr>
            <a:lvl8pPr marR="0" lvl="7"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8pPr>
            <a:lvl9pPr marR="0" lvl="8"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9pPr>
          </a:lstStyle>
          <a:p>
            <a:endParaRPr/>
          </a:p>
        </p:txBody>
      </p:sp>
      <p:pic>
        <p:nvPicPr>
          <p:cNvPr id="50" name="Google Shape;50;p25"/>
          <p:cNvPicPr preferRelativeResize="0"/>
          <p:nvPr/>
        </p:nvPicPr>
        <p:blipFill rotWithShape="1">
          <a:blip r:embed="rId2">
            <a:alphaModFix/>
          </a:blip>
          <a:srcRect/>
          <a:stretch/>
        </p:blipFill>
        <p:spPr>
          <a:xfrm>
            <a:off x="465786" y="637418"/>
            <a:ext cx="2782951" cy="1259537"/>
          </a:xfrm>
          <a:prstGeom prst="rect">
            <a:avLst/>
          </a:prstGeom>
          <a:noFill/>
          <a:ln>
            <a:noFill/>
          </a:ln>
        </p:spPr>
      </p:pic>
      <p:grpSp>
        <p:nvGrpSpPr>
          <p:cNvPr id="51" name="Google Shape;51;p25"/>
          <p:cNvGrpSpPr/>
          <p:nvPr/>
        </p:nvGrpSpPr>
        <p:grpSpPr>
          <a:xfrm>
            <a:off x="309367" y="6493935"/>
            <a:ext cx="6399441" cy="923330"/>
            <a:chOff x="309367" y="6493935"/>
            <a:chExt cx="6399441" cy="923330"/>
          </a:xfrm>
        </p:grpSpPr>
        <p:sp>
          <p:nvSpPr>
            <p:cNvPr id="52" name="Google Shape;52;p25"/>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KA204-EADDB377]</a:t>
              </a:r>
              <a:endParaRPr sz="1200" b="0" i="0" u="none" strike="noStrike" cap="none">
                <a:solidFill>
                  <a:schemeClr val="dk1"/>
                </a:solidFill>
                <a:latin typeface="Calibri"/>
                <a:ea typeface="Calibri"/>
                <a:cs typeface="Calibri"/>
                <a:sym typeface="Calibri"/>
              </a:endParaRPr>
            </a:p>
          </p:txBody>
        </p:sp>
        <p:pic>
          <p:nvPicPr>
            <p:cNvPr id="53" name="Google Shape;53;p25"/>
            <p:cNvPicPr preferRelativeResize="0"/>
            <p:nvPr/>
          </p:nvPicPr>
          <p:blipFill rotWithShape="1">
            <a:blip r:embed="rId3">
              <a:alphaModFix/>
            </a:blip>
            <a:srcRect/>
            <a:stretch/>
          </p:blipFill>
          <p:spPr>
            <a:xfrm>
              <a:off x="309367" y="6778845"/>
              <a:ext cx="1471307" cy="304544"/>
            </a:xfrm>
            <a:prstGeom prst="rect">
              <a:avLst/>
            </a:prstGeom>
            <a:noFill/>
            <a:ln>
              <a:noFill/>
            </a:ln>
          </p:spPr>
        </p:pic>
      </p:grpSp>
      <p:pic>
        <p:nvPicPr>
          <p:cNvPr id="54" name="Google Shape;54;p25"/>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55"/>
        <p:cNvGrpSpPr/>
        <p:nvPr/>
      </p:nvGrpSpPr>
      <p:grpSpPr>
        <a:xfrm>
          <a:off x="0" y="0"/>
          <a:ext cx="0" cy="0"/>
          <a:chOff x="0" y="0"/>
          <a:chExt cx="0" cy="0"/>
        </a:xfrm>
      </p:grpSpPr>
      <p:sp>
        <p:nvSpPr>
          <p:cNvPr id="56" name="Google Shape;56;p29"/>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57" name="Google Shape;57;p29"/>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8" name="Google Shape;58;p29"/>
          <p:cNvGrpSpPr/>
          <p:nvPr/>
        </p:nvGrpSpPr>
        <p:grpSpPr>
          <a:xfrm>
            <a:off x="309367" y="6493935"/>
            <a:ext cx="6399441" cy="923330"/>
            <a:chOff x="309367" y="6493935"/>
            <a:chExt cx="6399441" cy="923330"/>
          </a:xfrm>
        </p:grpSpPr>
        <p:sp>
          <p:nvSpPr>
            <p:cNvPr id="59" name="Google Shape;59;p29"/>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a:t>
              </a:r>
              <a:endParaRPr sz="1200" b="0" i="0" u="none" strike="noStrike" cap="none">
                <a:solidFill>
                  <a:schemeClr val="dk1"/>
                </a:solidFill>
                <a:latin typeface="Calibri"/>
                <a:ea typeface="Calibri"/>
                <a:cs typeface="Calibri"/>
                <a:sym typeface="Calibri"/>
              </a:endParaRPr>
            </a:p>
          </p:txBody>
        </p:sp>
        <p:pic>
          <p:nvPicPr>
            <p:cNvPr id="60" name="Google Shape;60;p29"/>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61" name="Google Shape;61;p29"/>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62" name="Google Shape;62;p29"/>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thewendyhouse/353584572" TargetMode="External"/><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moneymattersproject.eu/"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RwC-EMh2-Z4" TargetMode="External"/><Relationship Id="rId3" Type="http://schemas.openxmlformats.org/officeDocument/2006/relationships/hyperlink" Target="https://www.nerdwallet.com/article/banking/checking-vs-savings" TargetMode="External"/><Relationship Id="rId7" Type="http://schemas.openxmlformats.org/officeDocument/2006/relationships/hyperlink" Target="https://www.experian.com/blogs/ask-experian/what-is-good-debt/"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debt.org/" TargetMode="External"/><Relationship Id="rId5" Type="http://schemas.openxmlformats.org/officeDocument/2006/relationships/hyperlink" Target="https://www.investopedia.com/" TargetMode="External"/><Relationship Id="rId4" Type="http://schemas.openxmlformats.org/officeDocument/2006/relationships/hyperlink" Target="https://www.wellsfargo.com/financial-education/college/?linkLoc=f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flickr.com/photos/143716469@N06/45086636285" TargetMode="External"/><Relationship Id="rId5" Type="http://schemas.openxmlformats.org/officeDocument/2006/relationships/image" Target="../media/image11.jpg"/><Relationship Id="rId4" Type="http://schemas.openxmlformats.org/officeDocument/2006/relationships/hyperlink" Target="https://pxhere.com/en/photo/57030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wallyg/944500619" TargetMode="External"/><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
          <p:cNvSpPr txBox="1">
            <a:spLocks noGrp="1"/>
          </p:cNvSpPr>
          <p:nvPr>
            <p:ph type="ctrTitle"/>
          </p:nvPr>
        </p:nvSpPr>
        <p:spPr>
          <a:xfrm>
            <a:off x="440508" y="2774215"/>
            <a:ext cx="7909013" cy="978635"/>
          </a:xfrm>
          <a:prstGeom prst="rect">
            <a:avLst/>
          </a:prstGeom>
          <a:noFill/>
          <a:ln>
            <a:noFill/>
          </a:ln>
        </p:spPr>
        <p:txBody>
          <a:bodyPr spcFirstLastPara="1" wrap="square" lIns="72000" tIns="45700" rIns="72000" bIns="45700" anchor="t" anchorCtr="0">
            <a:noAutofit/>
          </a:bodyPr>
          <a:lstStyle/>
          <a:p>
            <a:pPr lvl="0"/>
            <a:r>
              <a:rPr lang="pt-PT" dirty="0" err="1"/>
              <a:t>IO3</a:t>
            </a:r>
            <a:r>
              <a:rPr lang="pt-PT" dirty="0"/>
              <a:t>: Formação de Literacia Financeira para Pais 
</a:t>
            </a:r>
            <a:endParaRPr dirty="0"/>
          </a:p>
        </p:txBody>
      </p:sp>
      <p:sp>
        <p:nvSpPr>
          <p:cNvPr id="69" name="Google Shape;69;p1"/>
          <p:cNvSpPr txBox="1">
            <a:spLocks noGrp="1"/>
          </p:cNvSpPr>
          <p:nvPr>
            <p:ph type="subTitle" idx="1"/>
          </p:nvPr>
        </p:nvSpPr>
        <p:spPr>
          <a:xfrm>
            <a:off x="310399" y="4233090"/>
            <a:ext cx="6107071" cy="936476"/>
          </a:xfrm>
          <a:prstGeom prst="rect">
            <a:avLst/>
          </a:prstGeom>
          <a:noFill/>
          <a:ln>
            <a:noFill/>
          </a:ln>
        </p:spPr>
        <p:txBody>
          <a:bodyPr spcFirstLastPara="1" wrap="square" lIns="91425" tIns="45700" rIns="91425" bIns="45700" anchor="t" anchorCtr="0">
            <a:noAutofit/>
          </a:bodyPr>
          <a:lstStyle/>
          <a:p>
            <a:pPr lvl="0">
              <a:spcBef>
                <a:spcPts val="0"/>
              </a:spcBef>
            </a:pPr>
            <a:r>
              <a:rPr lang="en-IE" dirty="0" err="1">
                <a:solidFill>
                  <a:srgbClr val="097D74"/>
                </a:solidFill>
              </a:rPr>
              <a:t>Módulo</a:t>
            </a:r>
            <a:r>
              <a:rPr lang="en-IE" dirty="0">
                <a:solidFill>
                  <a:srgbClr val="097D74"/>
                </a:solidFill>
              </a:rPr>
              <a:t> 1: </a:t>
            </a:r>
            <a:r>
              <a:rPr lang="en-IE" dirty="0" err="1">
                <a:solidFill>
                  <a:srgbClr val="097D74"/>
                </a:solidFill>
              </a:rPr>
              <a:t>Vocabulário</a:t>
            </a:r>
            <a:r>
              <a:rPr lang="en-IE" dirty="0">
                <a:solidFill>
                  <a:srgbClr val="097D74"/>
                </a:solidFill>
              </a:rPr>
              <a:t> </a:t>
            </a:r>
            <a:r>
              <a:rPr lang="en-IE" dirty="0" err="1">
                <a:solidFill>
                  <a:srgbClr val="097D74"/>
                </a:solidFill>
              </a:rPr>
              <a:t>Financeiro</a:t>
            </a:r>
            <a:r>
              <a:rPr lang="en-IE" dirty="0">
                <a:solidFill>
                  <a:srgbClr val="097D74"/>
                </a:solidFill>
              </a:rPr>
              <a:t>
</a:t>
            </a:r>
            <a:endParaRPr dirty="0">
              <a:solidFill>
                <a:srgbClr val="097D74"/>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9"/>
          <p:cNvSpPr txBox="1">
            <a:spLocks noGrp="1"/>
          </p:cNvSpPr>
          <p:nvPr>
            <p:ph type="body" idx="1"/>
          </p:nvPr>
        </p:nvSpPr>
        <p:spPr>
          <a:xfrm>
            <a:off x="500064" y="1984376"/>
            <a:ext cx="12331402" cy="1393572"/>
          </a:xfrm>
          <a:prstGeom prst="rect">
            <a:avLst/>
          </a:prstGeom>
          <a:noFill/>
          <a:ln>
            <a:noFill/>
          </a:ln>
        </p:spPr>
        <p:txBody>
          <a:bodyPr spcFirstLastPara="1" wrap="square" lIns="72000" tIns="45700" rIns="72000" bIns="45700" anchor="t" anchorCtr="0">
            <a:noAutofit/>
          </a:bodyPr>
          <a:lstStyle/>
          <a:p>
            <a:pPr marL="1092991" lvl="1" indent="-203962" algn="l" rtl="0">
              <a:lnSpc>
                <a:spcPct val="100000"/>
              </a:lnSpc>
              <a:spcBef>
                <a:spcPts val="600"/>
              </a:spcBef>
              <a:spcAft>
                <a:spcPts val="0"/>
              </a:spcAft>
              <a:buSzPts val="2188"/>
              <a:buNone/>
            </a:pPr>
            <a:endParaRPr dirty="0"/>
          </a:p>
          <a:p>
            <a:pPr marL="1092991" lvl="1" indent="-203962" algn="l" rtl="0">
              <a:lnSpc>
                <a:spcPct val="100000"/>
              </a:lnSpc>
              <a:spcBef>
                <a:spcPts val="600"/>
              </a:spcBef>
              <a:spcAft>
                <a:spcPts val="0"/>
              </a:spcAft>
              <a:buSzPts val="2188"/>
              <a:buNone/>
            </a:pPr>
            <a:endParaRPr dirty="0">
              <a:highlight>
                <a:srgbClr val="FFFF00"/>
              </a:highlight>
            </a:endParaRPr>
          </a:p>
          <a:p>
            <a:pPr marL="0" lvl="0" indent="0" algn="just" rtl="0">
              <a:lnSpc>
                <a:spcPct val="100000"/>
              </a:lnSpc>
              <a:spcBef>
                <a:spcPts val="600"/>
              </a:spcBef>
              <a:spcAft>
                <a:spcPts val="0"/>
              </a:spcAft>
              <a:buClr>
                <a:schemeClr val="accent4"/>
              </a:buClr>
              <a:buSzPts val="2188"/>
              <a:buNone/>
            </a:pPr>
            <a:endParaRPr dirty="0">
              <a:highlight>
                <a:srgbClr val="FFFF00"/>
              </a:highlight>
            </a:endParaRPr>
          </a:p>
        </p:txBody>
      </p:sp>
      <p:sp>
        <p:nvSpPr>
          <p:cNvPr id="193" name="Google Shape;193;p9"/>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SzPts val="2800"/>
            </a:pPr>
            <a:r>
              <a:rPr lang="en-IE" dirty="0" err="1"/>
              <a:t>Vocabulário</a:t>
            </a:r>
            <a:r>
              <a:rPr lang="en-IE" dirty="0"/>
              <a:t> </a:t>
            </a:r>
            <a:r>
              <a:rPr lang="en-IE" dirty="0" err="1"/>
              <a:t>Financeiro</a:t>
            </a:r>
            <a:endParaRPr dirty="0"/>
          </a:p>
        </p:txBody>
      </p:sp>
      <p:sp>
        <p:nvSpPr>
          <p:cNvPr id="194" name="Google Shape;194;p9"/>
          <p:cNvSpPr txBox="1">
            <a:spLocks noGrp="1"/>
          </p:cNvSpPr>
          <p:nvPr>
            <p:ph type="body" idx="2"/>
          </p:nvPr>
        </p:nvSpPr>
        <p:spPr>
          <a:xfrm>
            <a:off x="500064" y="1020111"/>
            <a:ext cx="12331541" cy="580090"/>
          </a:xfrm>
          <a:prstGeom prst="rect">
            <a:avLst/>
          </a:prstGeom>
          <a:solidFill>
            <a:schemeClr val="dk1"/>
          </a:solidFill>
          <a:ln>
            <a:noFill/>
          </a:ln>
        </p:spPr>
        <p:txBody>
          <a:bodyPr spcFirstLastPara="1" wrap="square" lIns="72000" tIns="45700" rIns="72000" bIns="45700" anchor="ctr" anchorCtr="0">
            <a:noAutofit/>
          </a:bodyPr>
          <a:lstStyle/>
          <a:p>
            <a:pPr algn="l"/>
            <a:r>
              <a:rPr lang="pt-PT" i="0" dirty="0"/>
              <a:t>Outras instituições financeiras/sociedades financeiras não bancárias  </a:t>
            </a:r>
            <a:endParaRPr i="0" dirty="0"/>
          </a:p>
        </p:txBody>
      </p:sp>
      <p:sp>
        <p:nvSpPr>
          <p:cNvPr id="195" name="Google Shape;195;p9"/>
          <p:cNvSpPr/>
          <p:nvPr/>
        </p:nvSpPr>
        <p:spPr>
          <a:xfrm>
            <a:off x="500064" y="2660280"/>
            <a:ext cx="12330000" cy="3677890"/>
          </a:xfrm>
          <a:prstGeom prst="rect">
            <a:avLst/>
          </a:prstGeom>
          <a:noFill/>
          <a:ln>
            <a:noFill/>
          </a:ln>
        </p:spPr>
        <p:txBody>
          <a:bodyPr spcFirstLastPara="1" wrap="square" lIns="91425" tIns="45700" rIns="91425" bIns="45700" anchor="t" anchorCtr="0">
            <a:spAutoFit/>
          </a:bodyPr>
          <a:lstStyle/>
          <a:p>
            <a:pPr>
              <a:buSzPts val="2190"/>
            </a:pPr>
            <a:r>
              <a:rPr lang="en-IE" sz="2190" b="1" dirty="0" err="1">
                <a:solidFill>
                  <a:schemeClr val="accent6"/>
                </a:solidFill>
                <a:latin typeface="Calibri"/>
                <a:ea typeface="Calibri"/>
                <a:cs typeface="Calibri"/>
                <a:sym typeface="Calibri"/>
              </a:rPr>
              <a:t>UNIÕES</a:t>
            </a:r>
            <a:r>
              <a:rPr lang="en-IE" sz="2190" b="1" dirty="0">
                <a:solidFill>
                  <a:schemeClr val="accent6"/>
                </a:solidFill>
                <a:latin typeface="Calibri"/>
                <a:ea typeface="Calibri"/>
                <a:cs typeface="Calibri"/>
                <a:sym typeface="Calibri"/>
              </a:rPr>
              <a:t> DE </a:t>
            </a:r>
            <a:r>
              <a:rPr lang="en-IE" sz="2190" b="1" dirty="0" err="1">
                <a:solidFill>
                  <a:schemeClr val="accent6"/>
                </a:solidFill>
                <a:latin typeface="Calibri"/>
                <a:ea typeface="Calibri"/>
                <a:cs typeface="Calibri"/>
                <a:sym typeface="Calibri"/>
              </a:rPr>
              <a:t>CRÉDITO</a:t>
            </a:r>
            <a:r>
              <a:rPr lang="en-IE" sz="2190" b="1" dirty="0">
                <a:solidFill>
                  <a:schemeClr val="accent6"/>
                </a:solidFill>
                <a:latin typeface="Calibri"/>
                <a:ea typeface="Calibri"/>
                <a:cs typeface="Calibri"/>
                <a:sym typeface="Calibri"/>
              </a:rPr>
              <a:t>: </a:t>
            </a:r>
            <a:r>
              <a:rPr lang="pt-PT" sz="2190" dirty="0">
                <a:solidFill>
                  <a:schemeClr val="dk2"/>
                </a:solidFill>
                <a:latin typeface="Calibri"/>
                <a:ea typeface="Calibri"/>
                <a:cs typeface="Calibri"/>
                <a:sym typeface="Calibri"/>
              </a:rPr>
              <a:t>Trata-se de instituições financeiras que oferecem vários serviços bancários e que são muitas vezes propriedade dos contribuintes.
</a:t>
            </a:r>
            <a:endParaRPr lang="en-US" sz="2190" b="0" i="0" u="none" strike="noStrike" cap="none" dirty="0">
              <a:solidFill>
                <a:schemeClr val="dk2"/>
              </a:solidFill>
              <a:latin typeface="Calibri"/>
              <a:ea typeface="Calibri"/>
              <a:cs typeface="Calibri"/>
              <a:sym typeface="Calibri"/>
            </a:endParaRPr>
          </a:p>
          <a:p>
            <a:pPr>
              <a:buSzPts val="2190"/>
            </a:pPr>
            <a:r>
              <a:rPr lang="en-US" sz="2190" b="1" dirty="0" err="1">
                <a:solidFill>
                  <a:schemeClr val="accent6"/>
                </a:solidFill>
                <a:latin typeface="Calibri"/>
                <a:ea typeface="Calibri"/>
                <a:cs typeface="Calibri"/>
                <a:sym typeface="Calibri"/>
              </a:rPr>
              <a:t>EMPRESAS</a:t>
            </a:r>
            <a:r>
              <a:rPr lang="en-US" sz="2190" b="1" dirty="0">
                <a:solidFill>
                  <a:schemeClr val="accent6"/>
                </a:solidFill>
                <a:latin typeface="Calibri"/>
                <a:ea typeface="Calibri"/>
                <a:cs typeface="Calibri"/>
                <a:sym typeface="Calibri"/>
              </a:rPr>
              <a:t> DE </a:t>
            </a:r>
            <a:r>
              <a:rPr lang="en-US" sz="2190" b="1" dirty="0" err="1">
                <a:solidFill>
                  <a:schemeClr val="accent6"/>
                </a:solidFill>
                <a:latin typeface="Calibri"/>
                <a:ea typeface="Calibri"/>
                <a:cs typeface="Calibri"/>
                <a:sym typeface="Calibri"/>
              </a:rPr>
              <a:t>ENERGIA</a:t>
            </a:r>
            <a:r>
              <a:rPr lang="en-US" sz="2190" b="1" dirty="0">
                <a:solidFill>
                  <a:schemeClr val="accent6"/>
                </a:solidFill>
                <a:latin typeface="Calibri"/>
                <a:ea typeface="Calibri"/>
                <a:cs typeface="Calibri"/>
                <a:sym typeface="Calibri"/>
              </a:rPr>
              <a:t>: </a:t>
            </a:r>
            <a:r>
              <a:rPr lang="pt-PT" sz="2190" dirty="0">
                <a:solidFill>
                  <a:schemeClr val="dk2"/>
                </a:solidFill>
                <a:latin typeface="Calibri"/>
                <a:ea typeface="Calibri"/>
                <a:cs typeface="Calibri"/>
                <a:sym typeface="Calibri"/>
              </a:rPr>
              <a:t>Estes podem oferecer serviços para apoiar clientes que têm dificuldades em pagar as contas</a:t>
            </a:r>
            <a:r>
              <a:rPr lang="en-US" sz="2190" dirty="0">
                <a:solidFill>
                  <a:schemeClr val="dk2"/>
                </a:solidFill>
                <a:latin typeface="Calibri"/>
                <a:ea typeface="Calibri"/>
                <a:cs typeface="Calibri"/>
                <a:sym typeface="Calibri"/>
              </a:rPr>
              <a:t>.</a:t>
            </a:r>
          </a:p>
          <a:p>
            <a:pPr>
              <a:buSzPts val="2190"/>
            </a:pPr>
            <a:endParaRPr lang="en-IE" sz="2190" b="1" i="0" u="none" strike="noStrike" cap="none" dirty="0">
              <a:solidFill>
                <a:schemeClr val="accent6"/>
              </a:solidFill>
              <a:latin typeface="Calibri"/>
              <a:ea typeface="Calibri"/>
              <a:cs typeface="Calibri"/>
              <a:sym typeface="Calibri"/>
            </a:endParaRPr>
          </a:p>
          <a:p>
            <a:pPr lvl="0">
              <a:buSzPts val="2190"/>
            </a:pPr>
            <a:r>
              <a:rPr lang="en-IE" sz="2190" b="1" dirty="0" err="1">
                <a:solidFill>
                  <a:schemeClr val="accent6"/>
                </a:solidFill>
                <a:latin typeface="Calibri"/>
                <a:ea typeface="Calibri"/>
                <a:cs typeface="Calibri"/>
                <a:sym typeface="Calibri"/>
              </a:rPr>
              <a:t>COMPANHIAS</a:t>
            </a:r>
            <a:r>
              <a:rPr lang="en-IE" sz="2190" b="1" dirty="0">
                <a:solidFill>
                  <a:schemeClr val="accent6"/>
                </a:solidFill>
                <a:latin typeface="Calibri"/>
                <a:ea typeface="Calibri"/>
                <a:cs typeface="Calibri"/>
                <a:sym typeface="Calibri"/>
              </a:rPr>
              <a:t> DE </a:t>
            </a:r>
            <a:r>
              <a:rPr lang="en-IE" sz="2190" b="1" dirty="0" err="1">
                <a:solidFill>
                  <a:schemeClr val="accent6"/>
                </a:solidFill>
                <a:latin typeface="Calibri"/>
                <a:ea typeface="Calibri"/>
                <a:cs typeface="Calibri"/>
                <a:sym typeface="Calibri"/>
              </a:rPr>
              <a:t>SEGUROS</a:t>
            </a:r>
            <a:r>
              <a:rPr lang="en-IE" sz="2190" b="1" dirty="0">
                <a:solidFill>
                  <a:schemeClr val="accent6"/>
                </a:solidFill>
                <a:latin typeface="Calibri"/>
                <a:ea typeface="Calibri"/>
                <a:cs typeface="Calibri"/>
                <a:sym typeface="Calibri"/>
              </a:rPr>
              <a:t>: </a:t>
            </a:r>
            <a:r>
              <a:rPr lang="pt-PT" sz="2190" dirty="0">
                <a:solidFill>
                  <a:schemeClr val="dk2"/>
                </a:solidFill>
                <a:latin typeface="Calibri"/>
                <a:ea typeface="Calibri"/>
                <a:cs typeface="Calibri"/>
                <a:sym typeface="Calibri"/>
              </a:rPr>
              <a:t>Entre as instituições financeiras não bancárias mais conhecidas estão as companhias de seguros que protegem contra o risco financeiro, asseguradas através de pagamentos de seguros.
</a:t>
            </a:r>
            <a:r>
              <a:rPr lang="en-IE" sz="2190" b="1" dirty="0" err="1">
                <a:solidFill>
                  <a:schemeClr val="accent6"/>
                </a:solidFill>
                <a:latin typeface="Calibri"/>
                <a:ea typeface="Calibri"/>
                <a:cs typeface="Calibri"/>
                <a:sym typeface="Calibri"/>
              </a:rPr>
              <a:t>ACORDOS</a:t>
            </a:r>
            <a:r>
              <a:rPr lang="en-IE" sz="2190" b="1" dirty="0">
                <a:solidFill>
                  <a:schemeClr val="accent6"/>
                </a:solidFill>
                <a:latin typeface="Calibri"/>
                <a:ea typeface="Calibri"/>
                <a:cs typeface="Calibri"/>
                <a:sym typeface="Calibri"/>
              </a:rPr>
              <a:t> </a:t>
            </a:r>
            <a:r>
              <a:rPr lang="en-IE" sz="2190" b="1" dirty="0" err="1">
                <a:solidFill>
                  <a:schemeClr val="accent6"/>
                </a:solidFill>
                <a:latin typeface="Calibri"/>
                <a:ea typeface="Calibri"/>
                <a:cs typeface="Calibri"/>
                <a:sym typeface="Calibri"/>
              </a:rPr>
              <a:t>COMUNITÁRIOS</a:t>
            </a:r>
            <a:r>
              <a:rPr lang="en-IE" sz="2190" b="1" dirty="0">
                <a:solidFill>
                  <a:schemeClr val="accent6"/>
                </a:solidFill>
                <a:latin typeface="Calibri"/>
                <a:ea typeface="Calibri"/>
                <a:cs typeface="Calibri"/>
                <a:sym typeface="Calibri"/>
              </a:rPr>
              <a:t>: </a:t>
            </a:r>
            <a:r>
              <a:rPr lang="pt-PT" sz="2190" dirty="0">
                <a:solidFill>
                  <a:schemeClr val="dk2"/>
                </a:solidFill>
                <a:latin typeface="Calibri"/>
                <a:ea typeface="Calibri"/>
                <a:cs typeface="Calibri"/>
                <a:sym typeface="Calibri"/>
              </a:rPr>
              <a:t>Estes são diferentes dependendo da comunidade</a:t>
            </a:r>
            <a:r>
              <a:rPr lang="en-IE" sz="2190" dirty="0">
                <a:solidFill>
                  <a:schemeClr val="dk2"/>
                </a:solidFill>
                <a:latin typeface="Calibri"/>
                <a:ea typeface="Calibri"/>
                <a:cs typeface="Calibri"/>
                <a:sym typeface="Calibri"/>
              </a:rPr>
              <a:t>…</a:t>
            </a:r>
            <a:r>
              <a:rPr lang="en-IE" sz="2190" b="1" dirty="0" err="1">
                <a:solidFill>
                  <a:schemeClr val="dk2"/>
                </a:solidFill>
                <a:latin typeface="Calibri"/>
                <a:ea typeface="Calibri"/>
                <a:cs typeface="Calibri"/>
                <a:sym typeface="Calibri"/>
              </a:rPr>
              <a:t>lembra</a:t>
            </a:r>
            <a:r>
              <a:rPr lang="en-IE" sz="2190" b="1" dirty="0">
                <a:solidFill>
                  <a:schemeClr val="dk2"/>
                </a:solidFill>
                <a:latin typeface="Calibri"/>
                <a:ea typeface="Calibri"/>
                <a:cs typeface="Calibri"/>
                <a:sym typeface="Calibri"/>
              </a:rPr>
              <a:t>-se de </a:t>
            </a:r>
            <a:r>
              <a:rPr lang="en-IE" sz="2190" b="1" dirty="0" err="1">
                <a:solidFill>
                  <a:schemeClr val="dk2"/>
                </a:solidFill>
                <a:latin typeface="Calibri"/>
                <a:ea typeface="Calibri"/>
                <a:cs typeface="Calibri"/>
                <a:sym typeface="Calibri"/>
              </a:rPr>
              <a:t>alguma</a:t>
            </a:r>
            <a:r>
              <a:rPr lang="en-IE" sz="2190" b="1" dirty="0">
                <a:solidFill>
                  <a:schemeClr val="dk2"/>
                </a:solidFill>
                <a:latin typeface="Calibri"/>
                <a:ea typeface="Calibri"/>
                <a:cs typeface="Calibri"/>
                <a:sym typeface="Calibri"/>
              </a:rPr>
              <a:t>?</a:t>
            </a:r>
            <a:endParaRPr lang="en-IE" sz="2190" b="1" i="0"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endParaRPr sz="1400" b="0" i="0" u="none" strike="noStrike" cap="none" dirty="0">
              <a:solidFill>
                <a:srgbClr val="000000"/>
              </a:solidFill>
              <a:latin typeface="Arial"/>
              <a:ea typeface="Arial"/>
              <a:cs typeface="Arial"/>
              <a:sym typeface="Arial"/>
            </a:endParaRPr>
          </a:p>
        </p:txBody>
      </p:sp>
      <p:sp>
        <p:nvSpPr>
          <p:cNvPr id="196" name="Google Shape;196;p9"/>
          <p:cNvSpPr/>
          <p:nvPr/>
        </p:nvSpPr>
        <p:spPr>
          <a:xfrm>
            <a:off x="498662" y="1984375"/>
            <a:ext cx="12331402" cy="429308"/>
          </a:xfrm>
          <a:prstGeom prst="rect">
            <a:avLst/>
          </a:prstGeom>
          <a:noFill/>
          <a:ln>
            <a:noFill/>
          </a:ln>
        </p:spPr>
        <p:txBody>
          <a:bodyPr spcFirstLastPara="1" wrap="square" lIns="91425" tIns="45700" rIns="91425" bIns="45700" anchor="t" anchorCtr="0">
            <a:spAutoFit/>
          </a:bodyPr>
          <a:lstStyle/>
          <a:p>
            <a:pPr lvl="0">
              <a:buSzPts val="2190"/>
            </a:pPr>
            <a:r>
              <a:rPr lang="pt-PT" sz="2190" b="1" dirty="0">
                <a:solidFill>
                  <a:schemeClr val="dk2"/>
                </a:solidFill>
                <a:latin typeface="Calibri"/>
                <a:ea typeface="Calibri"/>
                <a:cs typeface="Calibri"/>
                <a:sym typeface="Calibri"/>
              </a:rPr>
              <a:t>O que são instituições financeiras não bancárias</a:t>
            </a:r>
            <a:r>
              <a:rPr lang="en-IE" sz="2190" b="1" i="0" u="none" strike="noStrike" cap="none" dirty="0">
                <a:solidFill>
                  <a:schemeClr val="dk2"/>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ADFCA8-6726-619C-1F46-DD9886018442}"/>
              </a:ext>
            </a:extLst>
          </p:cNvPr>
          <p:cNvSpPr>
            <a:spLocks noGrp="1"/>
          </p:cNvSpPr>
          <p:nvPr>
            <p:ph type="body" idx="1"/>
          </p:nvPr>
        </p:nvSpPr>
        <p:spPr/>
        <p:txBody>
          <a:bodyPr/>
          <a:lstStyle/>
          <a:p>
            <a:endParaRPr lang="en-GB" sz="4000" b="1" dirty="0"/>
          </a:p>
          <a:p>
            <a:endParaRPr lang="en-GB" sz="4000" b="1" dirty="0"/>
          </a:p>
          <a:p>
            <a:endParaRPr lang="en-GB" sz="4000" b="1" dirty="0"/>
          </a:p>
          <a:p>
            <a:r>
              <a:rPr lang="pt-PT" sz="4000" b="1" dirty="0"/>
              <a:t>Pausa para café e chá
</a:t>
            </a:r>
            <a:endParaRPr lang="en-GB" sz="4000" b="1" dirty="0"/>
          </a:p>
        </p:txBody>
      </p:sp>
      <p:sp>
        <p:nvSpPr>
          <p:cNvPr id="3" name="Title 2">
            <a:extLst>
              <a:ext uri="{FF2B5EF4-FFF2-40B4-BE49-F238E27FC236}">
                <a16:creationId xmlns:a16="http://schemas.microsoft.com/office/drawing/2014/main" id="{5D6B8C52-E2C2-0914-9FF5-C5AD402CE6BB}"/>
              </a:ext>
            </a:extLst>
          </p:cNvPr>
          <p:cNvSpPr>
            <a:spLocks noGrp="1"/>
          </p:cNvSpPr>
          <p:nvPr>
            <p:ph type="title"/>
          </p:nvPr>
        </p:nvSpPr>
        <p:spPr>
          <a:xfrm>
            <a:off x="691186" y="952599"/>
            <a:ext cx="12330000" cy="720000"/>
          </a:xfrm>
        </p:spPr>
        <p:txBody>
          <a:bodyPr>
            <a:normAutofit/>
          </a:bodyPr>
          <a:lstStyle/>
          <a:p>
            <a:r>
              <a:rPr lang="en-GB" dirty="0" err="1"/>
              <a:t>Vocabulário</a:t>
            </a:r>
            <a:r>
              <a:rPr lang="en-GB" dirty="0"/>
              <a:t> </a:t>
            </a:r>
            <a:r>
              <a:rPr lang="en-GB" dirty="0" err="1"/>
              <a:t>Financeiro</a:t>
            </a:r>
            <a:endParaRPr lang="en-GB" dirty="0"/>
          </a:p>
        </p:txBody>
      </p:sp>
      <p:pic>
        <p:nvPicPr>
          <p:cNvPr id="6" name="Picture 5" descr="Teapot pouring tea into cup">
            <a:extLst>
              <a:ext uri="{FF2B5EF4-FFF2-40B4-BE49-F238E27FC236}">
                <a16:creationId xmlns:a16="http://schemas.microsoft.com/office/drawing/2014/main" id="{9ECC25FA-2527-911D-0816-4D60389F7C33}"/>
              </a:ext>
            </a:extLst>
          </p:cNvPr>
          <p:cNvPicPr>
            <a:picLocks noChangeAspect="1"/>
          </p:cNvPicPr>
          <p:nvPr/>
        </p:nvPicPr>
        <p:blipFill>
          <a:blip r:embed="rId3"/>
          <a:stretch>
            <a:fillRect/>
          </a:stretch>
        </p:blipFill>
        <p:spPr>
          <a:xfrm>
            <a:off x="5622880" y="2196946"/>
            <a:ext cx="7102573" cy="4704302"/>
          </a:xfrm>
          <a:prstGeom prst="rect">
            <a:avLst/>
          </a:prstGeom>
        </p:spPr>
      </p:pic>
    </p:spTree>
    <p:extLst>
      <p:ext uri="{BB962C8B-B14F-4D97-AF65-F5344CB8AC3E}">
        <p14:creationId xmlns:p14="http://schemas.microsoft.com/office/powerpoint/2010/main" val="3582835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4374F9-CA2A-E5A3-9AE0-A047DF5A5654}"/>
              </a:ext>
            </a:extLst>
          </p:cNvPr>
          <p:cNvSpPr>
            <a:spLocks noGrp="1"/>
          </p:cNvSpPr>
          <p:nvPr>
            <p:ph type="body" idx="1"/>
          </p:nvPr>
        </p:nvSpPr>
        <p:spPr/>
        <p:txBody>
          <a:bodyPr/>
          <a:lstStyle/>
          <a:p>
            <a:endParaRPr lang="en-GB" sz="4400" b="1" dirty="0"/>
          </a:p>
          <a:p>
            <a:r>
              <a:rPr lang="en-GB" sz="4400" b="1" dirty="0" err="1"/>
              <a:t>Existe</a:t>
            </a:r>
            <a:r>
              <a:rPr lang="en-GB" sz="4400" b="1" dirty="0"/>
              <a:t> algo </a:t>
            </a:r>
            <a:r>
              <a:rPr lang="en-GB" sz="4400" b="1" dirty="0" err="1"/>
              <a:t>como</a:t>
            </a:r>
            <a:r>
              <a:rPr lang="en-GB" sz="4400" b="1" dirty="0"/>
              <a:t> </a:t>
            </a:r>
            <a:r>
              <a:rPr lang="en-GB" sz="4400" b="1" dirty="0">
                <a:solidFill>
                  <a:srgbClr val="C00000"/>
                </a:solidFill>
              </a:rPr>
              <a:t>‘boa’ </a:t>
            </a:r>
            <a:r>
              <a:rPr lang="en-GB" sz="4400" b="1" dirty="0"/>
              <a:t>ou </a:t>
            </a:r>
            <a:r>
              <a:rPr lang="en-GB" sz="4400" b="1" dirty="0">
                <a:solidFill>
                  <a:srgbClr val="C00000"/>
                </a:solidFill>
              </a:rPr>
              <a:t>‘</a:t>
            </a:r>
            <a:r>
              <a:rPr lang="en-GB" sz="4400" b="1" dirty="0" err="1">
                <a:solidFill>
                  <a:srgbClr val="C00000"/>
                </a:solidFill>
              </a:rPr>
              <a:t>má</a:t>
            </a:r>
            <a:r>
              <a:rPr lang="en-GB" sz="4400" b="1" dirty="0">
                <a:solidFill>
                  <a:srgbClr val="C00000"/>
                </a:solidFill>
              </a:rPr>
              <a:t>’ </a:t>
            </a:r>
            <a:r>
              <a:rPr lang="en-GB" sz="4400" b="1" dirty="0" err="1"/>
              <a:t>dívida</a:t>
            </a:r>
            <a:r>
              <a:rPr lang="en-GB" sz="4400" b="1" dirty="0"/>
              <a:t>?</a:t>
            </a:r>
          </a:p>
        </p:txBody>
      </p:sp>
      <p:sp>
        <p:nvSpPr>
          <p:cNvPr id="3" name="Title 2">
            <a:extLst>
              <a:ext uri="{FF2B5EF4-FFF2-40B4-BE49-F238E27FC236}">
                <a16:creationId xmlns:a16="http://schemas.microsoft.com/office/drawing/2014/main" id="{3B859367-A281-51DD-91CA-C65C0112BD14}"/>
              </a:ext>
            </a:extLst>
          </p:cNvPr>
          <p:cNvSpPr>
            <a:spLocks noGrp="1"/>
          </p:cNvSpPr>
          <p:nvPr>
            <p:ph type="title"/>
          </p:nvPr>
        </p:nvSpPr>
        <p:spPr/>
        <p:txBody>
          <a:bodyPr>
            <a:normAutofit/>
          </a:bodyPr>
          <a:lstStyle/>
          <a:p>
            <a:r>
              <a:rPr lang="en-GB" dirty="0" err="1"/>
              <a:t>Vocabulário</a:t>
            </a:r>
            <a:r>
              <a:rPr lang="en-GB" dirty="0"/>
              <a:t> </a:t>
            </a:r>
            <a:r>
              <a:rPr lang="en-GB" dirty="0" err="1"/>
              <a:t>Financeiro</a:t>
            </a:r>
            <a:endParaRPr lang="en-GB" dirty="0"/>
          </a:p>
        </p:txBody>
      </p:sp>
      <p:sp>
        <p:nvSpPr>
          <p:cNvPr id="4" name="Text Placeholder 3">
            <a:extLst>
              <a:ext uri="{FF2B5EF4-FFF2-40B4-BE49-F238E27FC236}">
                <a16:creationId xmlns:a16="http://schemas.microsoft.com/office/drawing/2014/main" id="{19C0FE9B-506C-24BE-76CA-DBDB9230AAC4}"/>
              </a:ext>
            </a:extLst>
          </p:cNvPr>
          <p:cNvSpPr>
            <a:spLocks noGrp="1"/>
          </p:cNvSpPr>
          <p:nvPr>
            <p:ph type="body" idx="2"/>
          </p:nvPr>
        </p:nvSpPr>
        <p:spPr>
          <a:xfrm>
            <a:off x="500064" y="1260554"/>
            <a:ext cx="12331541" cy="990199"/>
          </a:xfrm>
        </p:spPr>
        <p:txBody>
          <a:bodyPr/>
          <a:lstStyle/>
          <a:p>
            <a:r>
              <a:rPr lang="en-GB" i="0" dirty="0" err="1"/>
              <a:t>Atividade</a:t>
            </a:r>
            <a:r>
              <a:rPr lang="en-GB" i="0" dirty="0"/>
              <a:t> M1.3</a:t>
            </a:r>
          </a:p>
          <a:p>
            <a:r>
              <a:rPr lang="en-GB" i="0" dirty="0" err="1"/>
              <a:t>Dívida</a:t>
            </a:r>
            <a:r>
              <a:rPr lang="en-GB" i="0" dirty="0"/>
              <a:t>….</a:t>
            </a:r>
          </a:p>
        </p:txBody>
      </p:sp>
      <p:pic>
        <p:nvPicPr>
          <p:cNvPr id="6" name="Picture 5" descr="Magnifying glass and question mark">
            <a:extLst>
              <a:ext uri="{FF2B5EF4-FFF2-40B4-BE49-F238E27FC236}">
                <a16:creationId xmlns:a16="http://schemas.microsoft.com/office/drawing/2014/main" id="{F19D824A-22BF-0C6E-5991-3A10EB3C2676}"/>
              </a:ext>
            </a:extLst>
          </p:cNvPr>
          <p:cNvPicPr>
            <a:picLocks noChangeAspect="1"/>
          </p:cNvPicPr>
          <p:nvPr/>
        </p:nvPicPr>
        <p:blipFill>
          <a:blip r:embed="rId2"/>
          <a:stretch>
            <a:fillRect/>
          </a:stretch>
        </p:blipFill>
        <p:spPr>
          <a:xfrm>
            <a:off x="3991429" y="3481534"/>
            <a:ext cx="4368800" cy="3704002"/>
          </a:xfrm>
          <a:prstGeom prst="rect">
            <a:avLst/>
          </a:prstGeom>
        </p:spPr>
      </p:pic>
    </p:spTree>
    <p:extLst>
      <p:ext uri="{BB962C8B-B14F-4D97-AF65-F5344CB8AC3E}">
        <p14:creationId xmlns:p14="http://schemas.microsoft.com/office/powerpoint/2010/main" val="2012390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SzPts val="2800"/>
            </a:pPr>
            <a:r>
              <a:rPr lang="en-IE" dirty="0" err="1"/>
              <a:t>Vocabulário</a:t>
            </a:r>
            <a:r>
              <a:rPr lang="en-IE" dirty="0"/>
              <a:t> </a:t>
            </a:r>
            <a:r>
              <a:rPr lang="en-IE" dirty="0" err="1"/>
              <a:t>Financeiro</a:t>
            </a:r>
            <a:endParaRPr dirty="0"/>
          </a:p>
        </p:txBody>
      </p:sp>
      <p:sp>
        <p:nvSpPr>
          <p:cNvPr id="216" name="Google Shape;216;p43"/>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l">
              <a:spcBef>
                <a:spcPts val="0"/>
              </a:spcBef>
            </a:pPr>
            <a:r>
              <a:rPr lang="pt-PT" i="0" dirty="0">
                <a:solidFill>
                  <a:schemeClr val="lt1"/>
                </a:solidFill>
              </a:rPr>
              <a:t>Boa Dívida e Má divida</a:t>
            </a:r>
            <a:endParaRPr dirty="0"/>
          </a:p>
        </p:txBody>
      </p:sp>
      <p:sp>
        <p:nvSpPr>
          <p:cNvPr id="217" name="Google Shape;217;p43"/>
          <p:cNvSpPr txBox="1">
            <a:spLocks noGrp="1"/>
          </p:cNvSpPr>
          <p:nvPr>
            <p:ph type="body" idx="1"/>
          </p:nvPr>
        </p:nvSpPr>
        <p:spPr>
          <a:xfrm>
            <a:off x="391886" y="1971837"/>
            <a:ext cx="12439797" cy="1243698"/>
          </a:xfrm>
          <a:prstGeom prst="rect">
            <a:avLst/>
          </a:prstGeom>
          <a:noFill/>
          <a:ln w="9525" cap="flat" cmpd="sng">
            <a:solidFill>
              <a:srgbClr val="00B050"/>
            </a:solidFill>
            <a:prstDash val="solid"/>
            <a:round/>
            <a:headEnd type="none" w="sm" len="sm"/>
            <a:tailEnd type="none" w="sm" len="sm"/>
          </a:ln>
        </p:spPr>
        <p:txBody>
          <a:bodyPr spcFirstLastPara="1" wrap="square" lIns="72000" tIns="45700" rIns="72000" bIns="45700" anchor="t" anchorCtr="0">
            <a:spAutoFit/>
          </a:bodyPr>
          <a:lstStyle/>
          <a:p>
            <a:pPr marL="179388" lvl="0" indent="0" algn="l">
              <a:lnSpc>
                <a:spcPct val="150000"/>
              </a:lnSpc>
            </a:pPr>
            <a:r>
              <a:rPr lang="en-IE" sz="2800" b="1" u="sng" dirty="0">
                <a:solidFill>
                  <a:srgbClr val="00B050"/>
                </a:solidFill>
              </a:rPr>
              <a:t>BOA </a:t>
            </a:r>
            <a:r>
              <a:rPr lang="en-IE" sz="2800" b="1" u="sng" dirty="0" err="1">
                <a:solidFill>
                  <a:srgbClr val="00B050"/>
                </a:solidFill>
              </a:rPr>
              <a:t>DÍVIDA</a:t>
            </a:r>
            <a:r>
              <a:rPr lang="en-IE" sz="2800" b="1" u="sng" dirty="0">
                <a:solidFill>
                  <a:srgbClr val="00B050"/>
                </a:solidFill>
              </a:rPr>
              <a:t>: </a:t>
            </a:r>
            <a:r>
              <a:rPr lang="pt-PT" sz="2800" dirty="0"/>
              <a:t>representa um investimento que poderia beneficiar alguém</a:t>
            </a:r>
            <a:r>
              <a:rPr lang="en-IE" sz="2800" dirty="0">
                <a:solidFill>
                  <a:schemeClr val="dk2"/>
                </a:solidFill>
                <a:latin typeface="Calibri"/>
                <a:ea typeface="Calibri"/>
                <a:cs typeface="Calibri"/>
                <a:sym typeface="Calibri"/>
              </a:rPr>
              <a:t>. </a:t>
            </a:r>
            <a:endParaRPr sz="2800" dirty="0"/>
          </a:p>
          <a:p>
            <a:pPr marL="179388" lvl="0" indent="0" algn="l" rtl="0">
              <a:lnSpc>
                <a:spcPct val="150000"/>
              </a:lnSpc>
              <a:spcBef>
                <a:spcPts val="0"/>
              </a:spcBef>
              <a:spcAft>
                <a:spcPts val="0"/>
              </a:spcAft>
              <a:buSzPts val="2188"/>
              <a:buNone/>
            </a:pPr>
            <a:endParaRPr sz="2188" dirty="0">
              <a:solidFill>
                <a:schemeClr val="dk2"/>
              </a:solidFill>
              <a:latin typeface="Calibri"/>
              <a:ea typeface="Calibri"/>
              <a:cs typeface="Calibri"/>
              <a:sym typeface="Calibri"/>
            </a:endParaRPr>
          </a:p>
        </p:txBody>
      </p:sp>
      <p:sp>
        <p:nvSpPr>
          <p:cNvPr id="218" name="Google Shape;218;p43"/>
          <p:cNvSpPr/>
          <p:nvPr/>
        </p:nvSpPr>
        <p:spPr>
          <a:xfrm>
            <a:off x="391887" y="4184710"/>
            <a:ext cx="12499996" cy="1890029"/>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lvl="0">
              <a:lnSpc>
                <a:spcPct val="150000"/>
              </a:lnSpc>
              <a:buSzPts val="2188"/>
            </a:pPr>
            <a:r>
              <a:rPr lang="en-IE" sz="2800" b="1" u="sng" dirty="0" err="1">
                <a:solidFill>
                  <a:srgbClr val="FF0000"/>
                </a:solidFill>
                <a:latin typeface="Calibri"/>
                <a:ea typeface="Calibri"/>
                <a:cs typeface="Calibri"/>
                <a:sym typeface="Calibri"/>
              </a:rPr>
              <a:t>DÍVIDA</a:t>
            </a:r>
            <a:r>
              <a:rPr lang="en-IE" sz="2800" b="1" u="sng" dirty="0">
                <a:solidFill>
                  <a:srgbClr val="FF0000"/>
                </a:solidFill>
                <a:latin typeface="Calibri"/>
                <a:ea typeface="Calibri"/>
                <a:cs typeface="Calibri"/>
                <a:sym typeface="Calibri"/>
              </a:rPr>
              <a:t> </a:t>
            </a:r>
            <a:r>
              <a:rPr lang="en-IE" sz="2800" b="1" u="sng" dirty="0" err="1">
                <a:solidFill>
                  <a:srgbClr val="FF0000"/>
                </a:solidFill>
                <a:latin typeface="Calibri"/>
                <a:ea typeface="Calibri"/>
                <a:cs typeface="Calibri"/>
                <a:sym typeface="Calibri"/>
              </a:rPr>
              <a:t>MÁ</a:t>
            </a:r>
            <a:r>
              <a:rPr lang="en-IE" sz="2800" b="1" i="0" u="none" strike="noStrike" cap="none" dirty="0">
                <a:solidFill>
                  <a:srgbClr val="FF0000"/>
                </a:solidFill>
                <a:latin typeface="Calibri"/>
                <a:ea typeface="Calibri"/>
                <a:cs typeface="Calibri"/>
                <a:sym typeface="Calibri"/>
              </a:rPr>
              <a:t>: </a:t>
            </a:r>
            <a:r>
              <a:rPr lang="pt-PT" sz="2800" dirty="0">
                <a:solidFill>
                  <a:schemeClr val="dk2"/>
                </a:solidFill>
                <a:latin typeface="Calibri"/>
                <a:ea typeface="Calibri"/>
                <a:cs typeface="Calibri"/>
                <a:sym typeface="Calibri"/>
              </a:rPr>
              <a:t>quando se mete em problemas financeiros porque não pode pagar o dinheiro de volta que deve</a:t>
            </a:r>
            <a:r>
              <a:rPr lang="en-IE" sz="2800" b="0" i="0" u="none" strike="noStrike" cap="none" dirty="0">
                <a:solidFill>
                  <a:schemeClr val="dk2"/>
                </a:solidFill>
                <a:latin typeface="Calibri"/>
                <a:ea typeface="Calibri"/>
                <a:cs typeface="Calibri"/>
                <a:sym typeface="Calibri"/>
              </a:rPr>
              <a:t>. </a:t>
            </a:r>
            <a:endParaRPr sz="28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188"/>
              <a:buFont typeface="Arial"/>
              <a:buNone/>
            </a:pPr>
            <a:endParaRPr sz="2188" b="0" i="0" u="none" strike="noStrike" cap="none" dirty="0">
              <a:solidFill>
                <a:schemeClr val="dk2"/>
              </a:solidFill>
              <a:latin typeface="Calibri"/>
              <a:ea typeface="Calibri"/>
              <a:cs typeface="Calibri"/>
              <a:sym typeface="Calibri"/>
            </a:endParaRPr>
          </a:p>
        </p:txBody>
      </p:sp>
      <p:pic>
        <p:nvPicPr>
          <p:cNvPr id="219" name="Google Shape;219;p43" descr="iphone, smartphone, hand, abstract, people, technology, white, internet, finger, symbol, phone, artistic, communication, gadget, gesture, business, arm, mobile phone, modern, cell phone, social media, product, best, fun, happy, fingers, display, yes, expression, good, character, contact, okay, wireless, android, success, positive, through, excellent, the device, approval, accept, succeed, hand sign, alright, seal of approval, finger up, the screen, portable computers"/>
          <p:cNvPicPr preferRelativeResize="0"/>
          <p:nvPr/>
        </p:nvPicPr>
        <p:blipFill rotWithShape="1">
          <a:blip r:embed="rId3">
            <a:alphaModFix/>
          </a:blip>
          <a:srcRect/>
          <a:stretch/>
        </p:blipFill>
        <p:spPr>
          <a:xfrm>
            <a:off x="11426096" y="1430961"/>
            <a:ext cx="1517018" cy="1593116"/>
          </a:xfrm>
          <a:prstGeom prst="rect">
            <a:avLst/>
          </a:prstGeom>
          <a:noFill/>
          <a:ln>
            <a:noFill/>
          </a:ln>
        </p:spPr>
      </p:pic>
      <p:pic>
        <p:nvPicPr>
          <p:cNvPr id="220" name="Google Shape;220;p43" descr="work, architecture, street, house, texture, number, old, cobblestone, urban, wall, construction, line, red, facade, abandoned, exterior, monochrome, brick, graffiti, material, painting, street art, urban art, font, grey, art, colors, worn, ruins, bricks, symmetry, forbidden, danger, mural, inspiration, painted, brickwork, decadence, flooring, materials, stone house, road surface, mural painting, wall bricks"/>
          <p:cNvPicPr preferRelativeResize="0"/>
          <p:nvPr/>
        </p:nvPicPr>
        <p:blipFill rotWithShape="1">
          <a:blip r:embed="rId4">
            <a:alphaModFix/>
          </a:blip>
          <a:srcRect/>
          <a:stretch/>
        </p:blipFill>
        <p:spPr>
          <a:xfrm>
            <a:off x="10621470" y="4964585"/>
            <a:ext cx="2169670" cy="144644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txBox="1">
            <a:spLocks noGrp="1"/>
          </p:cNvSpPr>
          <p:nvPr>
            <p:ph type="title"/>
          </p:nvPr>
        </p:nvSpPr>
        <p:spPr>
          <a:xfrm>
            <a:off x="1693889" y="336946"/>
            <a:ext cx="7555042" cy="720000"/>
          </a:xfrm>
          <a:prstGeom prst="rect">
            <a:avLst/>
          </a:prstGeom>
          <a:noFill/>
          <a:ln>
            <a:noFill/>
          </a:ln>
        </p:spPr>
        <p:txBody>
          <a:bodyPr spcFirstLastPara="1" wrap="square" lIns="72000" tIns="45700" rIns="72000" bIns="45700" anchor="ctr" anchorCtr="0">
            <a:noAutofit/>
          </a:bodyPr>
          <a:lstStyle/>
          <a:p>
            <a:pPr lvl="0">
              <a:buSzPts val="2800"/>
            </a:pPr>
            <a:r>
              <a:rPr lang="pt-PT" dirty="0"/>
              <a:t>Vocabulário Financeiro: Boa Dívida e Má Dívida</a:t>
            </a:r>
            <a:endParaRPr dirty="0"/>
          </a:p>
        </p:txBody>
      </p:sp>
      <p:sp>
        <p:nvSpPr>
          <p:cNvPr id="227" name="Google Shape;227;p15"/>
          <p:cNvSpPr txBox="1">
            <a:spLocks noGrp="1"/>
          </p:cNvSpPr>
          <p:nvPr>
            <p:ph type="body" idx="2"/>
          </p:nvPr>
        </p:nvSpPr>
        <p:spPr>
          <a:xfrm>
            <a:off x="500063" y="1056946"/>
            <a:ext cx="12331700" cy="1010308"/>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en-IE" i="0" dirty="0" err="1">
                <a:solidFill>
                  <a:schemeClr val="lt1"/>
                </a:solidFill>
              </a:rPr>
              <a:t>Atividade</a:t>
            </a:r>
            <a:r>
              <a:rPr lang="en-IE" i="0" dirty="0">
                <a:solidFill>
                  <a:schemeClr val="lt1"/>
                </a:solidFill>
              </a:rPr>
              <a:t> M1.4</a:t>
            </a:r>
          </a:p>
          <a:p>
            <a:pPr marL="0" lvl="0" indent="0">
              <a:spcBef>
                <a:spcPts val="0"/>
              </a:spcBef>
            </a:pPr>
            <a:r>
              <a:rPr lang="en-IE" i="0" dirty="0">
                <a:solidFill>
                  <a:schemeClr val="lt1"/>
                </a:solidFill>
              </a:rPr>
              <a:t>Boa </a:t>
            </a:r>
            <a:r>
              <a:rPr lang="en-IE" i="0" dirty="0" err="1">
                <a:solidFill>
                  <a:schemeClr val="lt1"/>
                </a:solidFill>
              </a:rPr>
              <a:t>dívida</a:t>
            </a:r>
            <a:endParaRPr dirty="0"/>
          </a:p>
        </p:txBody>
      </p:sp>
      <p:pic>
        <p:nvPicPr>
          <p:cNvPr id="228" name="Google Shape;228;p15" descr="Badge Tick with solid fill"/>
          <p:cNvPicPr preferRelativeResize="0"/>
          <p:nvPr/>
        </p:nvPicPr>
        <p:blipFill rotWithShape="1">
          <a:blip r:embed="rId3">
            <a:alphaModFix/>
          </a:blip>
          <a:srcRect/>
          <a:stretch/>
        </p:blipFill>
        <p:spPr>
          <a:xfrm>
            <a:off x="11917066" y="142546"/>
            <a:ext cx="914400" cy="914400"/>
          </a:xfrm>
          <a:prstGeom prst="rect">
            <a:avLst/>
          </a:prstGeom>
          <a:noFill/>
          <a:ln>
            <a:noFill/>
          </a:ln>
        </p:spPr>
      </p:pic>
      <p:pic>
        <p:nvPicPr>
          <p:cNvPr id="229" name="Google Shape;229;p15" descr="Badge Tick with solid fill"/>
          <p:cNvPicPr preferRelativeResize="0"/>
          <p:nvPr/>
        </p:nvPicPr>
        <p:blipFill rotWithShape="1">
          <a:blip r:embed="rId3">
            <a:alphaModFix/>
          </a:blip>
          <a:srcRect/>
          <a:stretch/>
        </p:blipFill>
        <p:spPr>
          <a:xfrm>
            <a:off x="500063" y="225425"/>
            <a:ext cx="914400" cy="914400"/>
          </a:xfrm>
          <a:prstGeom prst="rect">
            <a:avLst/>
          </a:prstGeom>
          <a:noFill/>
          <a:ln>
            <a:noFill/>
          </a:ln>
        </p:spPr>
      </p:pic>
      <p:graphicFrame>
        <p:nvGraphicFramePr>
          <p:cNvPr id="230" name="Google Shape;230;p15"/>
          <p:cNvGraphicFramePr/>
          <p:nvPr/>
        </p:nvGraphicFramePr>
        <p:xfrm>
          <a:off x="7559378" y="1954211"/>
          <a:ext cx="5272100" cy="5162829"/>
        </p:xfrm>
        <a:graphic>
          <a:graphicData uri="http://schemas.openxmlformats.org/drawingml/2006/table">
            <a:tbl>
              <a:tblPr firstRow="1" bandRow="1">
                <a:noFill/>
                <a:tableStyleId>{B0DD1F07-0FF4-4B1E-9DFA-376EE2B61048}</a:tableStyleId>
              </a:tblPr>
              <a:tblGrid>
                <a:gridCol w="2636050">
                  <a:extLst>
                    <a:ext uri="{9D8B030D-6E8A-4147-A177-3AD203B41FA5}">
                      <a16:colId xmlns:a16="http://schemas.microsoft.com/office/drawing/2014/main" val="20000"/>
                    </a:ext>
                  </a:extLst>
                </a:gridCol>
                <a:gridCol w="2636050">
                  <a:extLst>
                    <a:ext uri="{9D8B030D-6E8A-4147-A177-3AD203B41FA5}">
                      <a16:colId xmlns:a16="http://schemas.microsoft.com/office/drawing/2014/main" val="20001"/>
                    </a:ext>
                  </a:extLst>
                </a:gridCol>
              </a:tblGrid>
              <a:tr h="1258475">
                <a:tc>
                  <a:txBody>
                    <a:bodyPr/>
                    <a:lstStyle/>
                    <a:p>
                      <a:pPr marL="0" marR="0" lvl="0" indent="0" algn="l" rtl="0">
                        <a:lnSpc>
                          <a:spcPct val="100000"/>
                        </a:lnSpc>
                        <a:spcBef>
                          <a:spcPts val="0"/>
                        </a:spcBef>
                        <a:spcAft>
                          <a:spcPts val="0"/>
                        </a:spcAft>
                        <a:buClr>
                          <a:srgbClr val="000000"/>
                        </a:buClr>
                        <a:buSzPts val="1969"/>
                        <a:buFont typeface="Arial"/>
                        <a:buNone/>
                      </a:pPr>
                      <a:r>
                        <a:rPr lang="pt-PT" sz="1969" u="none" strike="noStrike" cap="none" dirty="0">
                          <a:solidFill>
                            <a:schemeClr val="lt1"/>
                          </a:solidFill>
                        </a:rPr>
                        <a:t>AS MINHAS FUTURAS DÍVIDAS BOAS PODEM SER:
</a:t>
                      </a:r>
                      <a:endParaRPr sz="1400" u="none" strike="noStrike" cap="none" dirty="0">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969"/>
                        <a:buFont typeface="Arial"/>
                        <a:buNone/>
                      </a:pPr>
                      <a:r>
                        <a:rPr lang="en-IE" sz="1969" u="none" strike="noStrike" cap="none" dirty="0" err="1">
                          <a:solidFill>
                            <a:schemeClr val="lt1"/>
                          </a:solidFill>
                        </a:rPr>
                        <a:t>PORQUÊ</a:t>
                      </a:r>
                      <a:r>
                        <a:rPr lang="en-IE" sz="1969" u="none" strike="noStrike" cap="none" dirty="0">
                          <a:solidFill>
                            <a:schemeClr val="lt1"/>
                          </a:solidFill>
                        </a:rPr>
                        <a:t>:
</a:t>
                      </a:r>
                      <a:endParaRPr sz="1400" u="none" strike="noStrike" cap="none" dirty="0">
                        <a:solidFill>
                          <a:schemeClr val="lt1"/>
                        </a:solidFill>
                      </a:endParaRPr>
                    </a:p>
                  </a:txBody>
                  <a:tcPr marL="91450" marR="91450" marT="45725" marB="45725"/>
                </a:tc>
                <a:extLst>
                  <a:ext uri="{0D108BD9-81ED-4DB2-BD59-A6C34878D82A}">
                    <a16:rowId xmlns:a16="http://schemas.microsoft.com/office/drawing/2014/main" val="10000"/>
                  </a:ext>
                </a:extLst>
              </a:tr>
              <a:tr h="38709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FF0000"/>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969"/>
                        <a:buFont typeface="Arial"/>
                        <a:buNone/>
                      </a:pPr>
                      <a:endParaRPr sz="1969" u="none" strike="noStrike" cap="none" dirty="0">
                        <a:solidFill>
                          <a:srgbClr val="FF0000"/>
                        </a:solidFill>
                      </a:endParaRPr>
                    </a:p>
                  </a:txBody>
                  <a:tcPr marL="91450" marR="91450" marT="45725" marB="45725"/>
                </a:tc>
                <a:extLst>
                  <a:ext uri="{0D108BD9-81ED-4DB2-BD59-A6C34878D82A}">
                    <a16:rowId xmlns:a16="http://schemas.microsoft.com/office/drawing/2014/main" val="10001"/>
                  </a:ext>
                </a:extLst>
              </a:tr>
            </a:tbl>
          </a:graphicData>
        </a:graphic>
      </p:graphicFrame>
      <p:sp>
        <p:nvSpPr>
          <p:cNvPr id="231" name="Google Shape;231;p15"/>
          <p:cNvSpPr txBox="1">
            <a:spLocks noGrp="1"/>
          </p:cNvSpPr>
          <p:nvPr>
            <p:ph type="body" idx="1"/>
          </p:nvPr>
        </p:nvSpPr>
        <p:spPr>
          <a:xfrm>
            <a:off x="500064" y="1984375"/>
            <a:ext cx="7059314" cy="2090033"/>
          </a:xfrm>
          <a:prstGeom prst="rect">
            <a:avLst/>
          </a:prstGeom>
          <a:noFill/>
          <a:ln>
            <a:noFill/>
          </a:ln>
        </p:spPr>
        <p:txBody>
          <a:bodyPr spcFirstLastPara="1" wrap="square" lIns="72000" tIns="45700" rIns="72000" bIns="45700" anchor="t" anchorCtr="0">
            <a:noAutofit/>
          </a:bodyPr>
          <a:lstStyle/>
          <a:p>
            <a:pPr lvl="0" indent="-457200" algn="l">
              <a:lnSpc>
                <a:spcPct val="150000"/>
              </a:lnSpc>
              <a:buSzPts val="2100"/>
              <a:buFont typeface="+mj-lt"/>
              <a:buAutoNum type="arabicPeriod"/>
            </a:pPr>
            <a:r>
              <a:rPr lang="pt-PT" b="1" dirty="0"/>
              <a:t>Sugira dois tipos de dívida 'boa' que podem servir a si ou a uma família da lista abaixo. 
Escreva-os na primeira coluna e tente explicar por que na segunda coluna</a:t>
            </a:r>
            <a:r>
              <a:rPr lang="en-IE" b="1" dirty="0"/>
              <a:t>.</a:t>
            </a:r>
            <a:endParaRPr b="1" dirty="0"/>
          </a:p>
          <a:p>
            <a:pPr marL="342900" lvl="0" indent="-203962" algn="l" rtl="0">
              <a:lnSpc>
                <a:spcPct val="100000"/>
              </a:lnSpc>
              <a:spcBef>
                <a:spcPts val="600"/>
              </a:spcBef>
              <a:spcAft>
                <a:spcPts val="0"/>
              </a:spcAft>
              <a:buSzPts val="2188"/>
              <a:buFont typeface="Arial"/>
              <a:buNone/>
            </a:pPr>
            <a:endParaRPr dirty="0"/>
          </a:p>
        </p:txBody>
      </p:sp>
      <p:sp>
        <p:nvSpPr>
          <p:cNvPr id="232" name="Google Shape;232;p15"/>
          <p:cNvSpPr/>
          <p:nvPr/>
        </p:nvSpPr>
        <p:spPr>
          <a:xfrm>
            <a:off x="500063" y="4214076"/>
            <a:ext cx="3755414" cy="42930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190"/>
              <a:buFont typeface="Arial"/>
              <a:buChar char="•"/>
            </a:pPr>
            <a:r>
              <a:rPr lang="en-IE" sz="2190" b="0" i="0" u="none" strike="noStrike" cap="none" dirty="0" err="1">
                <a:solidFill>
                  <a:schemeClr val="dk2"/>
                </a:solidFill>
                <a:latin typeface="Calibri"/>
                <a:ea typeface="Calibri"/>
                <a:cs typeface="Calibri"/>
                <a:sym typeface="Calibri"/>
              </a:rPr>
              <a:t>Empréstimo</a:t>
            </a:r>
            <a:r>
              <a:rPr lang="en-IE" sz="2190" b="0" i="0" u="none" strike="noStrike" cap="none" dirty="0">
                <a:solidFill>
                  <a:schemeClr val="dk2"/>
                </a:solidFill>
                <a:latin typeface="Calibri"/>
                <a:ea typeface="Calibri"/>
                <a:cs typeface="Calibri"/>
                <a:sym typeface="Calibri"/>
              </a:rPr>
              <a:t> para </a:t>
            </a:r>
            <a:r>
              <a:rPr lang="en-IE" sz="2190" b="0" i="0" u="none" strike="noStrike" cap="none" dirty="0" err="1">
                <a:solidFill>
                  <a:schemeClr val="dk2"/>
                </a:solidFill>
                <a:latin typeface="Calibri"/>
                <a:ea typeface="Calibri"/>
                <a:cs typeface="Calibri"/>
                <a:sym typeface="Calibri"/>
              </a:rPr>
              <a:t>estudar</a:t>
            </a:r>
            <a:endParaRPr sz="2190" b="0" i="0" u="none" strike="noStrike" cap="none" dirty="0">
              <a:solidFill>
                <a:srgbClr val="000000"/>
              </a:solidFill>
              <a:latin typeface="Arial"/>
              <a:ea typeface="Arial"/>
              <a:cs typeface="Arial"/>
              <a:sym typeface="Arial"/>
            </a:endParaRPr>
          </a:p>
        </p:txBody>
      </p:sp>
      <p:sp>
        <p:nvSpPr>
          <p:cNvPr id="233" name="Google Shape;233;p15"/>
          <p:cNvSpPr/>
          <p:nvPr/>
        </p:nvSpPr>
        <p:spPr>
          <a:xfrm>
            <a:off x="500063" y="4782410"/>
            <a:ext cx="4411906" cy="42930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190"/>
              <a:buFont typeface="Arial"/>
              <a:buChar char="•"/>
            </a:pPr>
            <a:r>
              <a:rPr lang="en-IE" sz="2190" b="0" i="0" u="none" strike="noStrike" cap="none" dirty="0" err="1">
                <a:solidFill>
                  <a:schemeClr val="dk2"/>
                </a:solidFill>
                <a:latin typeface="Calibri"/>
                <a:ea typeface="Calibri"/>
                <a:cs typeface="Calibri"/>
                <a:sym typeface="Calibri"/>
              </a:rPr>
              <a:t>Empréstimo</a:t>
            </a:r>
            <a:r>
              <a:rPr lang="en-IE" sz="2190" b="0" i="0" u="none" strike="noStrike" cap="none" dirty="0">
                <a:solidFill>
                  <a:schemeClr val="dk2"/>
                </a:solidFill>
                <a:latin typeface="Calibri"/>
                <a:ea typeface="Calibri"/>
                <a:cs typeface="Calibri"/>
                <a:sym typeface="Calibri"/>
              </a:rPr>
              <a:t> para </a:t>
            </a:r>
            <a:r>
              <a:rPr lang="en-IE" sz="2190" b="0" i="0" u="none" strike="noStrike" cap="none" dirty="0" err="1">
                <a:solidFill>
                  <a:schemeClr val="dk2"/>
                </a:solidFill>
                <a:latin typeface="Calibri"/>
                <a:ea typeface="Calibri"/>
                <a:cs typeface="Calibri"/>
                <a:sym typeface="Calibri"/>
              </a:rPr>
              <a:t>comprar</a:t>
            </a:r>
            <a:r>
              <a:rPr lang="en-IE" sz="2190" b="0" i="0" u="none" strike="noStrike" cap="none" dirty="0">
                <a:solidFill>
                  <a:schemeClr val="dk2"/>
                </a:solidFill>
                <a:latin typeface="Calibri"/>
                <a:ea typeface="Calibri"/>
                <a:cs typeface="Calibri"/>
                <a:sym typeface="Calibri"/>
              </a:rPr>
              <a:t> casa</a:t>
            </a:r>
            <a:endParaRPr sz="2190" b="0" i="0" u="none" strike="noStrike" cap="none" dirty="0">
              <a:solidFill>
                <a:srgbClr val="000000"/>
              </a:solidFill>
              <a:latin typeface="Arial"/>
              <a:ea typeface="Arial"/>
              <a:cs typeface="Arial"/>
              <a:sym typeface="Arial"/>
            </a:endParaRPr>
          </a:p>
        </p:txBody>
      </p:sp>
      <p:sp>
        <p:nvSpPr>
          <p:cNvPr id="234" name="Google Shape;234;p15"/>
          <p:cNvSpPr/>
          <p:nvPr/>
        </p:nvSpPr>
        <p:spPr>
          <a:xfrm>
            <a:off x="500063" y="5350744"/>
            <a:ext cx="4130552" cy="429308"/>
          </a:xfrm>
          <a:prstGeom prst="rect">
            <a:avLst/>
          </a:prstGeom>
          <a:noFill/>
          <a:ln>
            <a:noFill/>
          </a:ln>
        </p:spPr>
        <p:txBody>
          <a:bodyPr spcFirstLastPara="1" wrap="square" lIns="91425" tIns="45700" rIns="91425" bIns="45700" anchor="t" anchorCtr="0">
            <a:spAutoFit/>
          </a:bodyPr>
          <a:lstStyle/>
          <a:p>
            <a:pPr marL="342900" lvl="0" indent="-342900">
              <a:buSzPts val="2190"/>
              <a:buFont typeface="Arial"/>
              <a:buChar char="•"/>
            </a:pPr>
            <a:r>
              <a:rPr lang="en-IE" sz="2190" dirty="0" err="1">
                <a:solidFill>
                  <a:schemeClr val="dk2"/>
                </a:solidFill>
                <a:latin typeface="Calibri"/>
                <a:ea typeface="Calibri"/>
                <a:cs typeface="Calibri"/>
                <a:sym typeface="Calibri"/>
              </a:rPr>
              <a:t>comprar</a:t>
            </a:r>
            <a:r>
              <a:rPr lang="en-IE" sz="2190" dirty="0">
                <a:solidFill>
                  <a:schemeClr val="dk2"/>
                </a:solidFill>
                <a:latin typeface="Calibri"/>
                <a:ea typeface="Calibri"/>
                <a:cs typeface="Calibri"/>
                <a:sym typeface="Calibri"/>
              </a:rPr>
              <a:t> </a:t>
            </a:r>
            <a:r>
              <a:rPr lang="en-IE" sz="2190" dirty="0" err="1">
                <a:solidFill>
                  <a:schemeClr val="dk2"/>
                </a:solidFill>
                <a:latin typeface="Calibri"/>
                <a:ea typeface="Calibri"/>
                <a:cs typeface="Calibri"/>
                <a:sym typeface="Calibri"/>
              </a:rPr>
              <a:t>itens</a:t>
            </a:r>
            <a:r>
              <a:rPr lang="en-IE" sz="2190" dirty="0">
                <a:solidFill>
                  <a:schemeClr val="dk2"/>
                </a:solidFill>
                <a:latin typeface="Calibri"/>
                <a:ea typeface="Calibri"/>
                <a:cs typeface="Calibri"/>
                <a:sym typeface="Calibri"/>
              </a:rPr>
              <a:t> </a:t>
            </a:r>
            <a:r>
              <a:rPr lang="en-IE" sz="2190" dirty="0" err="1">
                <a:solidFill>
                  <a:schemeClr val="dk2"/>
                </a:solidFill>
                <a:latin typeface="Calibri"/>
                <a:ea typeface="Calibri"/>
                <a:cs typeface="Calibri"/>
                <a:sym typeface="Calibri"/>
              </a:rPr>
              <a:t>essenciais</a:t>
            </a:r>
            <a:endParaRPr sz="1400" b="0" i="0" u="none" strike="noStrike" cap="none" dirty="0">
              <a:solidFill>
                <a:srgbClr val="000000"/>
              </a:solidFill>
              <a:latin typeface="Arial"/>
              <a:ea typeface="Arial"/>
              <a:cs typeface="Arial"/>
              <a:sym typeface="Arial"/>
            </a:endParaRPr>
          </a:p>
        </p:txBody>
      </p:sp>
      <p:sp>
        <p:nvSpPr>
          <p:cNvPr id="235" name="Google Shape;235;p15"/>
          <p:cNvSpPr/>
          <p:nvPr/>
        </p:nvSpPr>
        <p:spPr>
          <a:xfrm>
            <a:off x="513070" y="5995412"/>
            <a:ext cx="5430529" cy="42930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190"/>
              <a:buFont typeface="Arial"/>
              <a:buChar char="•"/>
            </a:pPr>
            <a:r>
              <a:rPr lang="en-IE" sz="2190" b="0" i="0" u="none" strike="noStrike" cap="none" dirty="0" err="1">
                <a:solidFill>
                  <a:schemeClr val="dk2"/>
                </a:solidFill>
                <a:latin typeface="Calibri"/>
                <a:ea typeface="Calibri"/>
                <a:cs typeface="Calibri"/>
                <a:sym typeface="Calibri"/>
              </a:rPr>
              <a:t>Empréstimo</a:t>
            </a:r>
            <a:r>
              <a:rPr lang="en-IE" sz="2190" b="0" i="0" u="none" strike="noStrike" cap="none" dirty="0">
                <a:solidFill>
                  <a:schemeClr val="dk2"/>
                </a:solidFill>
                <a:latin typeface="Calibri"/>
                <a:ea typeface="Calibri"/>
                <a:cs typeface="Calibri"/>
                <a:sym typeface="Calibri"/>
              </a:rPr>
              <a:t> para </a:t>
            </a:r>
            <a:r>
              <a:rPr lang="en-IE" sz="2190" b="0" i="0" u="none" strike="noStrike" cap="none" dirty="0" err="1">
                <a:solidFill>
                  <a:schemeClr val="dk2"/>
                </a:solidFill>
                <a:latin typeface="Calibri"/>
                <a:ea typeface="Calibri"/>
                <a:cs typeface="Calibri"/>
                <a:sym typeface="Calibri"/>
              </a:rPr>
              <a:t>tratamentos</a:t>
            </a:r>
            <a:r>
              <a:rPr lang="en-IE" sz="2190" b="0" i="0" u="none" strike="noStrike" cap="none" dirty="0">
                <a:solidFill>
                  <a:schemeClr val="dk2"/>
                </a:solidFill>
                <a:latin typeface="Calibri"/>
                <a:ea typeface="Calibri"/>
                <a:cs typeface="Calibri"/>
                <a:sym typeface="Calibri"/>
              </a:rPr>
              <a:t> </a:t>
            </a:r>
            <a:r>
              <a:rPr lang="en-IE" sz="2190" b="0" i="0" u="none" strike="noStrike" cap="none" dirty="0" err="1">
                <a:solidFill>
                  <a:schemeClr val="dk2"/>
                </a:solidFill>
                <a:latin typeface="Calibri"/>
                <a:ea typeface="Calibri"/>
                <a:cs typeface="Calibri"/>
                <a:sym typeface="Calibri"/>
              </a:rPr>
              <a:t>médicos</a:t>
            </a:r>
            <a:endParaRPr sz="2190" b="0" i="0" u="none" strike="noStrike" cap="none" dirty="0">
              <a:solidFill>
                <a:schemeClr val="dk2"/>
              </a:solidFill>
              <a:latin typeface="Calibri"/>
              <a:ea typeface="Calibri"/>
              <a:cs typeface="Calibri"/>
              <a:sym typeface="Calibri"/>
            </a:endParaRPr>
          </a:p>
        </p:txBody>
      </p:sp>
      <p:sp>
        <p:nvSpPr>
          <p:cNvPr id="236" name="Google Shape;236;p15"/>
          <p:cNvSpPr/>
          <p:nvPr/>
        </p:nvSpPr>
        <p:spPr>
          <a:xfrm>
            <a:off x="513070" y="6564427"/>
            <a:ext cx="6849021" cy="429308"/>
          </a:xfrm>
          <a:prstGeom prst="rect">
            <a:avLst/>
          </a:prstGeom>
          <a:noFill/>
          <a:ln>
            <a:noFill/>
          </a:ln>
        </p:spPr>
        <p:txBody>
          <a:bodyPr spcFirstLastPara="1" wrap="square" lIns="91425" tIns="45700" rIns="91425" bIns="45700" anchor="t" anchorCtr="0">
            <a:spAutoFit/>
          </a:bodyPr>
          <a:lstStyle/>
          <a:p>
            <a:pPr marL="342900" lvl="0" indent="-342900">
              <a:buSzPts val="2190"/>
              <a:buFont typeface="Arial"/>
              <a:buChar char="•"/>
            </a:pPr>
            <a:r>
              <a:rPr lang="pt-PT" sz="2190" dirty="0">
                <a:solidFill>
                  <a:schemeClr val="dk2"/>
                </a:solidFill>
                <a:latin typeface="Calibri"/>
                <a:ea typeface="Calibri"/>
                <a:cs typeface="Calibri"/>
                <a:sym typeface="Calibri"/>
              </a:rPr>
              <a:t>empréstimos a pequenas empresas para investimentos</a:t>
            </a:r>
            <a:endParaRPr sz="2190" b="0" i="0" u="none" strike="noStrike" cap="none" dirty="0">
              <a:solidFill>
                <a:schemeClr val="dk2"/>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1"/>
          <p:cNvSpPr txBox="1">
            <a:spLocks noGrp="1"/>
          </p:cNvSpPr>
          <p:nvPr>
            <p:ph type="title"/>
          </p:nvPr>
        </p:nvSpPr>
        <p:spPr>
          <a:xfrm>
            <a:off x="1648919" y="391881"/>
            <a:ext cx="7323868" cy="720000"/>
          </a:xfrm>
          <a:prstGeom prst="rect">
            <a:avLst/>
          </a:prstGeom>
          <a:noFill/>
          <a:ln>
            <a:noFill/>
          </a:ln>
        </p:spPr>
        <p:txBody>
          <a:bodyPr spcFirstLastPara="1" wrap="square" lIns="72000" tIns="45700" rIns="72000" bIns="45700" anchor="ctr" anchorCtr="0">
            <a:normAutofit/>
          </a:bodyPr>
          <a:lstStyle/>
          <a:p>
            <a:pPr lvl="0">
              <a:buSzPts val="2800"/>
            </a:pPr>
            <a:r>
              <a:rPr lang="pt-PT" dirty="0"/>
              <a:t>Vocabulário Financeiro: Boa Dívida e Má Dívida</a:t>
            </a:r>
            <a:endParaRPr dirty="0"/>
          </a:p>
        </p:txBody>
      </p:sp>
      <p:sp>
        <p:nvSpPr>
          <p:cNvPr id="243" name="Google Shape;243;p11"/>
          <p:cNvSpPr txBox="1">
            <a:spLocks noGrp="1"/>
          </p:cNvSpPr>
          <p:nvPr>
            <p:ph type="body" idx="2"/>
          </p:nvPr>
        </p:nvSpPr>
        <p:spPr>
          <a:xfrm>
            <a:off x="500063" y="1152159"/>
            <a:ext cx="12331700" cy="913348"/>
          </a:xfrm>
          <a:prstGeom prst="rect">
            <a:avLst/>
          </a:prstGeom>
          <a:solidFill>
            <a:schemeClr val="dk1"/>
          </a:solidFill>
          <a:ln>
            <a:noFill/>
          </a:ln>
        </p:spPr>
        <p:txBody>
          <a:bodyPr spcFirstLastPara="1" wrap="square" lIns="72000" tIns="45700" rIns="72000" bIns="45700" anchor="ctr" anchorCtr="0">
            <a:noAutofit/>
          </a:bodyPr>
          <a:lstStyle/>
          <a:p>
            <a:pPr marL="0" indent="0" algn="l">
              <a:spcBef>
                <a:spcPts val="0"/>
              </a:spcBef>
            </a:pPr>
            <a:r>
              <a:rPr lang="en-IE" i="0" dirty="0" err="1">
                <a:solidFill>
                  <a:schemeClr val="lt1"/>
                </a:solidFill>
              </a:rPr>
              <a:t>Atividade</a:t>
            </a:r>
            <a:r>
              <a:rPr lang="en-IE" i="0" dirty="0">
                <a:solidFill>
                  <a:schemeClr val="lt1"/>
                </a:solidFill>
              </a:rPr>
              <a:t> M1.5</a:t>
            </a:r>
            <a:endParaRPr lang="en-IE" dirty="0"/>
          </a:p>
          <a:p>
            <a:pPr marL="0" lvl="0" indent="0" algn="l">
              <a:spcBef>
                <a:spcPts val="0"/>
              </a:spcBef>
            </a:pPr>
            <a:r>
              <a:rPr lang="pt-PT" i="0" dirty="0">
                <a:solidFill>
                  <a:schemeClr val="lt1"/>
                </a:solidFill>
              </a:rPr>
              <a:t>Como gerir um pequeno orçamento</a:t>
            </a:r>
            <a:endParaRPr lang="en-IE" i="0" dirty="0">
              <a:solidFill>
                <a:schemeClr val="lt1"/>
              </a:solidFill>
            </a:endParaRPr>
          </a:p>
        </p:txBody>
      </p:sp>
      <p:pic>
        <p:nvPicPr>
          <p:cNvPr id="244" name="Google Shape;244;p11" descr="Close with solid fill"/>
          <p:cNvPicPr preferRelativeResize="0"/>
          <p:nvPr/>
        </p:nvPicPr>
        <p:blipFill rotWithShape="1">
          <a:blip r:embed="rId3">
            <a:alphaModFix/>
          </a:blip>
          <a:srcRect/>
          <a:stretch/>
        </p:blipFill>
        <p:spPr>
          <a:xfrm>
            <a:off x="11917066" y="196667"/>
            <a:ext cx="914400" cy="800182"/>
          </a:xfrm>
          <a:prstGeom prst="rect">
            <a:avLst/>
          </a:prstGeom>
          <a:noFill/>
          <a:ln>
            <a:noFill/>
          </a:ln>
        </p:spPr>
      </p:pic>
      <p:pic>
        <p:nvPicPr>
          <p:cNvPr id="245" name="Google Shape;245;p11" descr="Close with solid fill"/>
          <p:cNvPicPr preferRelativeResize="0"/>
          <p:nvPr/>
        </p:nvPicPr>
        <p:blipFill rotWithShape="1">
          <a:blip r:embed="rId3">
            <a:alphaModFix/>
          </a:blip>
          <a:srcRect/>
          <a:stretch/>
        </p:blipFill>
        <p:spPr>
          <a:xfrm>
            <a:off x="500063" y="237759"/>
            <a:ext cx="914400" cy="720000"/>
          </a:xfrm>
          <a:prstGeom prst="rect">
            <a:avLst/>
          </a:prstGeom>
          <a:noFill/>
          <a:ln>
            <a:noFill/>
          </a:ln>
        </p:spPr>
      </p:pic>
      <p:sp>
        <p:nvSpPr>
          <p:cNvPr id="246" name="Google Shape;246;p11"/>
          <p:cNvSpPr txBox="1">
            <a:spLocks noGrp="1"/>
          </p:cNvSpPr>
          <p:nvPr>
            <p:ph type="body" idx="1"/>
          </p:nvPr>
        </p:nvSpPr>
        <p:spPr>
          <a:xfrm>
            <a:off x="380659" y="2220817"/>
            <a:ext cx="12570209" cy="5507301"/>
          </a:xfrm>
          <a:prstGeom prst="rect">
            <a:avLst/>
          </a:prstGeom>
          <a:noFill/>
          <a:ln w="9525" cap="flat" cmpd="sng">
            <a:solidFill>
              <a:schemeClr val="accent6"/>
            </a:solidFill>
            <a:prstDash val="solid"/>
            <a:round/>
            <a:headEnd type="none" w="sm" len="sm"/>
            <a:tailEnd type="none" w="sm" len="sm"/>
          </a:ln>
        </p:spPr>
        <p:txBody>
          <a:bodyPr spcFirstLastPara="1" wrap="square" lIns="72000" tIns="45700" rIns="72000" bIns="45700" anchor="t" anchorCtr="0">
            <a:spAutoFit/>
          </a:bodyPr>
          <a:lstStyle/>
          <a:p>
            <a:pPr lvl="0" algn="l"/>
            <a:r>
              <a:rPr lang="en-IE" b="1" u="sng" dirty="0" err="1"/>
              <a:t>EXERCÍCIO</a:t>
            </a:r>
            <a:r>
              <a:rPr lang="en-IE" b="1" u="sng" dirty="0"/>
              <a:t> DE </a:t>
            </a:r>
            <a:r>
              <a:rPr lang="en-IE" b="1" u="sng" dirty="0" err="1"/>
              <a:t>REFLEXÃO</a:t>
            </a:r>
            <a:r>
              <a:rPr lang="en-IE" b="1" u="sng" dirty="0"/>
              <a:t>:
</a:t>
            </a:r>
            <a:r>
              <a:rPr lang="pt-PT" sz="2400" dirty="0"/>
              <a:t>Em pequenos grupos, discuta como se pode comportar na seguinte situação:
</a:t>
            </a:r>
            <a:endParaRPr sz="2400" dirty="0"/>
          </a:p>
          <a:p>
            <a:pPr marL="179388" lvl="0" indent="-49211" algn="l"/>
            <a:r>
              <a:rPr lang="pt-PT" sz="2400" dirty="0"/>
              <a:t>Só tem 300 libras /euros para este mês, mas receberá o seu próximo salário em 15 dias. 
A tua máquina de lavar está avariada. Obviamente terá de comprar bens do dia-a-dia (comida, medicamentos, gasolina para o seu carro, etc.) Tem um cartão de crédito com uma taxa de juro muito elevada (15%).
</a:t>
            </a:r>
            <a:endParaRPr sz="2400" i="1" dirty="0"/>
          </a:p>
          <a:p>
            <a:pPr marL="179388" lvl="0" indent="-49211" algn="l"/>
            <a:r>
              <a:rPr lang="pt-PT" sz="2400" b="1" dirty="0"/>
              <a:t>O que vais fazer? Escolha uma destas opções e explique porquê:</a:t>
            </a:r>
            <a:endParaRPr sz="2400" b="1" dirty="0"/>
          </a:p>
          <a:p>
            <a:pPr marL="473075" lvl="0" indent="-342900" algn="l">
              <a:buFont typeface="Arial" panose="020B0604020202020204" pitchFamily="34" charset="0"/>
              <a:buChar char="•"/>
            </a:pPr>
            <a:r>
              <a:rPr lang="pt-PT" sz="2400" i="1" dirty="0"/>
              <a:t>Pagará tudo com dinheiro e com o cartão de crédito.</a:t>
            </a:r>
          </a:p>
          <a:p>
            <a:pPr marL="473075" lvl="0" indent="-342900" algn="l">
              <a:buFont typeface="Arial" panose="020B0604020202020204" pitchFamily="34" charset="0"/>
              <a:buChar char="•"/>
            </a:pPr>
            <a:r>
              <a:rPr lang="pt-PT" sz="2400" i="1" dirty="0"/>
              <a:t>Pedirá emprestado aos seus amigos ou familiares sem qualquer juro</a:t>
            </a:r>
            <a:r>
              <a:rPr lang="en-IE" sz="2400" i="1" dirty="0"/>
              <a:t>.</a:t>
            </a:r>
          </a:p>
          <a:p>
            <a:pPr marL="473075" lvl="0" indent="-342900" algn="l">
              <a:buFont typeface="Arial" panose="020B0604020202020204" pitchFamily="34" charset="0"/>
              <a:buChar char="•"/>
            </a:pPr>
            <a:r>
              <a:rPr lang="pt-PT" sz="2400" i="1" dirty="0"/>
              <a:t>Pedirá emprestado ao amigo de um amigo que oferece dinheiro com juros.
Vai comprar uma nova máquina imediatamente com o seu cartão de crédito</a:t>
            </a:r>
            <a:r>
              <a:rPr lang="en-IE" sz="2400" i="1" dirty="0"/>
              <a:t>.</a:t>
            </a:r>
            <a:endParaRPr sz="2400" dirty="0"/>
          </a:p>
          <a:p>
            <a:pPr marL="473075" lvl="0" indent="-342900" algn="l">
              <a:buFont typeface="Arial" panose="020B0604020202020204" pitchFamily="34" charset="0"/>
              <a:buChar char="•"/>
            </a:pPr>
            <a:r>
              <a:rPr lang="pt-PT" sz="2400" i="1" dirty="0"/>
              <a:t>Reduzirá os bens do dia-a-dia que compra e guarda para uma nova máquina.</a:t>
            </a:r>
            <a:endParaRPr sz="1800" i="1" dirty="0"/>
          </a:p>
          <a:p>
            <a:pPr marL="473075" lvl="0" indent="-203962" algn="l" rtl="0">
              <a:lnSpc>
                <a:spcPct val="100000"/>
              </a:lnSpc>
              <a:spcBef>
                <a:spcPts val="0"/>
              </a:spcBef>
              <a:spcAft>
                <a:spcPts val="0"/>
              </a:spcAft>
              <a:buSzPts val="2188"/>
              <a:buFont typeface="Calibri"/>
              <a:buNone/>
            </a:pPr>
            <a:endParaRPr sz="1800" i="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6"/>
          <p:cNvSpPr txBox="1">
            <a:spLocks noGrp="1"/>
          </p:cNvSpPr>
          <p:nvPr>
            <p:ph type="title"/>
          </p:nvPr>
        </p:nvSpPr>
        <p:spPr>
          <a:xfrm>
            <a:off x="601663" y="221161"/>
            <a:ext cx="4614043" cy="720000"/>
          </a:xfrm>
          <a:prstGeom prst="rect">
            <a:avLst/>
          </a:prstGeom>
          <a:noFill/>
          <a:ln>
            <a:noFill/>
          </a:ln>
        </p:spPr>
        <p:txBody>
          <a:bodyPr spcFirstLastPara="1" wrap="square" lIns="72000" tIns="45700" rIns="72000" bIns="45700" anchor="ctr" anchorCtr="0">
            <a:normAutofit/>
          </a:bodyPr>
          <a:lstStyle/>
          <a:p>
            <a:pPr lvl="0">
              <a:buSzPts val="2800"/>
            </a:pPr>
            <a:r>
              <a:rPr lang="en-IE" dirty="0" err="1"/>
              <a:t>Vocabulário</a:t>
            </a:r>
            <a:r>
              <a:rPr lang="en-IE" dirty="0"/>
              <a:t> </a:t>
            </a:r>
            <a:r>
              <a:rPr lang="en-IE" dirty="0" err="1"/>
              <a:t>Financeiro</a:t>
            </a:r>
            <a:endParaRPr dirty="0"/>
          </a:p>
        </p:txBody>
      </p:sp>
      <p:sp>
        <p:nvSpPr>
          <p:cNvPr id="253" name="Google Shape;253;p6"/>
          <p:cNvSpPr txBox="1">
            <a:spLocks noGrp="1"/>
          </p:cNvSpPr>
          <p:nvPr>
            <p:ph type="body" idx="2"/>
          </p:nvPr>
        </p:nvSpPr>
        <p:spPr>
          <a:xfrm>
            <a:off x="601663" y="941161"/>
            <a:ext cx="12331700" cy="1018268"/>
          </a:xfrm>
          <a:prstGeom prst="rect">
            <a:avLst/>
          </a:prstGeom>
          <a:solidFill>
            <a:schemeClr val="dk1"/>
          </a:solidFill>
          <a:ln>
            <a:noFill/>
          </a:ln>
        </p:spPr>
        <p:txBody>
          <a:bodyPr spcFirstLastPara="1" wrap="square" lIns="72000" tIns="45700" rIns="72000" bIns="45700" anchor="ctr" anchorCtr="0">
            <a:noAutofit/>
          </a:bodyPr>
          <a:lstStyle/>
          <a:p>
            <a:pPr marL="0" lvl="0" indent="0" algn="l">
              <a:spcBef>
                <a:spcPts val="0"/>
              </a:spcBef>
            </a:pPr>
            <a:r>
              <a:rPr lang="pt-PT" i="0" dirty="0"/>
              <a:t>Viagem no tempo... como é que a inflação afeta o meu dinheiro?</a:t>
            </a:r>
            <a:endParaRPr lang="en-GB" i="0" dirty="0"/>
          </a:p>
        </p:txBody>
      </p:sp>
      <p:sp>
        <p:nvSpPr>
          <p:cNvPr id="254" name="Google Shape;254;p6"/>
          <p:cNvSpPr txBox="1">
            <a:spLocks noGrp="1"/>
          </p:cNvSpPr>
          <p:nvPr>
            <p:ph type="body" idx="1"/>
          </p:nvPr>
        </p:nvSpPr>
        <p:spPr>
          <a:xfrm>
            <a:off x="601663" y="3218342"/>
            <a:ext cx="11640300" cy="646290"/>
          </a:xfrm>
          <a:prstGeom prst="rect">
            <a:avLst/>
          </a:prstGeom>
          <a:noFill/>
          <a:ln w="9525" cap="flat" cmpd="sng">
            <a:solidFill>
              <a:schemeClr val="accent6"/>
            </a:solidFill>
            <a:prstDash val="solid"/>
            <a:round/>
            <a:headEnd type="none" w="sm" len="sm"/>
            <a:tailEnd type="none" w="sm" len="sm"/>
          </a:ln>
        </p:spPr>
        <p:txBody>
          <a:bodyPr spcFirstLastPara="1" wrap="square" lIns="72000" tIns="45700" rIns="72000" bIns="45700" anchor="t" anchorCtr="0">
            <a:spAutoFit/>
          </a:bodyPr>
          <a:lstStyle/>
          <a:p>
            <a:pPr marL="473075" lvl="0" indent="-203962"/>
            <a:r>
              <a:rPr lang="en-GB" sz="3600" dirty="0"/>
              <a:t>O que </a:t>
            </a:r>
            <a:r>
              <a:rPr lang="en-GB" sz="3600" dirty="0" err="1"/>
              <a:t>significa</a:t>
            </a:r>
            <a:r>
              <a:rPr lang="en-GB" sz="3600" dirty="0"/>
              <a:t> </a:t>
            </a:r>
            <a:r>
              <a:rPr lang="en-GB" sz="3600" b="1" dirty="0">
                <a:solidFill>
                  <a:srgbClr val="FF0000"/>
                </a:solidFill>
              </a:rPr>
              <a:t>"</a:t>
            </a:r>
            <a:r>
              <a:rPr lang="en-GB" sz="3600" b="1" dirty="0" err="1">
                <a:solidFill>
                  <a:srgbClr val="FF0000"/>
                </a:solidFill>
              </a:rPr>
              <a:t>inflação</a:t>
            </a:r>
            <a:r>
              <a:rPr lang="en-GB" sz="3600" b="1" dirty="0">
                <a:solidFill>
                  <a:srgbClr val="FF0000"/>
                </a:solidFill>
              </a:rPr>
              <a:t>"?</a:t>
            </a:r>
            <a:endParaRPr sz="3600" b="1" dirty="0">
              <a:solidFill>
                <a:srgbClr val="FF0000"/>
              </a:solidFill>
            </a:endParaRPr>
          </a:p>
        </p:txBody>
      </p:sp>
      <p:pic>
        <p:nvPicPr>
          <p:cNvPr id="3" name="Picture 2" descr="Calculator, pen, compass, money and a paper with graphs printed on it">
            <a:extLst>
              <a:ext uri="{FF2B5EF4-FFF2-40B4-BE49-F238E27FC236}">
                <a16:creationId xmlns:a16="http://schemas.microsoft.com/office/drawing/2014/main" id="{A4322690-C505-36E2-44C1-DBE1D60C2570}"/>
              </a:ext>
            </a:extLst>
          </p:cNvPr>
          <p:cNvPicPr>
            <a:picLocks noChangeAspect="1"/>
          </p:cNvPicPr>
          <p:nvPr/>
        </p:nvPicPr>
        <p:blipFill>
          <a:blip r:embed="rId3"/>
          <a:stretch>
            <a:fillRect/>
          </a:stretch>
        </p:blipFill>
        <p:spPr>
          <a:xfrm>
            <a:off x="7929797" y="3541487"/>
            <a:ext cx="4556117" cy="305963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B02D45-27A6-6B30-CCE4-195AD69FF06C}"/>
              </a:ext>
            </a:extLst>
          </p:cNvPr>
          <p:cNvSpPr>
            <a:spLocks noGrp="1"/>
          </p:cNvSpPr>
          <p:nvPr>
            <p:ph type="body" idx="1"/>
          </p:nvPr>
        </p:nvSpPr>
        <p:spPr/>
        <p:txBody>
          <a:bodyPr/>
          <a:lstStyle/>
          <a:p>
            <a:r>
              <a:rPr lang="en-GB" sz="3600" b="1" dirty="0"/>
              <a:t> </a:t>
            </a:r>
            <a:r>
              <a:rPr lang="en-GB" sz="3600" b="1" dirty="0" err="1"/>
              <a:t>Definição</a:t>
            </a:r>
            <a:r>
              <a:rPr lang="en-GB" sz="3600" b="1" dirty="0"/>
              <a:t>:
</a:t>
            </a:r>
          </a:p>
          <a:p>
            <a:r>
              <a:rPr lang="en-GB" sz="3600" b="1" dirty="0"/>
              <a:t>  </a:t>
            </a:r>
            <a:r>
              <a:rPr lang="en-GB" sz="3600" b="1" dirty="0" err="1">
                <a:solidFill>
                  <a:srgbClr val="C00000"/>
                </a:solidFill>
              </a:rPr>
              <a:t>Inflação</a:t>
            </a:r>
            <a:r>
              <a:rPr lang="en-GB" sz="3600" b="1" dirty="0">
                <a:solidFill>
                  <a:srgbClr val="C00000"/>
                </a:solidFill>
              </a:rPr>
              <a:t> </a:t>
            </a:r>
            <a:r>
              <a:rPr lang="pt-PT" sz="3600" b="1" dirty="0"/>
              <a:t>é o aumento global dos preços dos bens e serviços ao longo do tempo.</a:t>
            </a:r>
            <a:endParaRPr lang="en-GB" sz="3600" b="1" dirty="0"/>
          </a:p>
        </p:txBody>
      </p:sp>
      <p:sp>
        <p:nvSpPr>
          <p:cNvPr id="3" name="Title 2">
            <a:extLst>
              <a:ext uri="{FF2B5EF4-FFF2-40B4-BE49-F238E27FC236}">
                <a16:creationId xmlns:a16="http://schemas.microsoft.com/office/drawing/2014/main" id="{A8BF0ACF-6E29-1E75-7CE6-486472389B94}"/>
              </a:ext>
            </a:extLst>
          </p:cNvPr>
          <p:cNvSpPr>
            <a:spLocks noGrp="1"/>
          </p:cNvSpPr>
          <p:nvPr>
            <p:ph type="title"/>
          </p:nvPr>
        </p:nvSpPr>
        <p:spPr>
          <a:xfrm>
            <a:off x="989350" y="432159"/>
            <a:ext cx="11843149" cy="720000"/>
          </a:xfrm>
        </p:spPr>
        <p:txBody>
          <a:bodyPr>
            <a:normAutofit/>
          </a:bodyPr>
          <a:lstStyle/>
          <a:p>
            <a:r>
              <a:rPr lang="en-GB" dirty="0" err="1"/>
              <a:t>Vocabulário</a:t>
            </a:r>
            <a:r>
              <a:rPr lang="en-GB" dirty="0"/>
              <a:t> </a:t>
            </a:r>
            <a:r>
              <a:rPr lang="en-GB" dirty="0" err="1"/>
              <a:t>Financeiro</a:t>
            </a:r>
            <a:endParaRPr lang="en-GB" dirty="0"/>
          </a:p>
        </p:txBody>
      </p:sp>
      <p:sp>
        <p:nvSpPr>
          <p:cNvPr id="4" name="Text Placeholder 3">
            <a:extLst>
              <a:ext uri="{FF2B5EF4-FFF2-40B4-BE49-F238E27FC236}">
                <a16:creationId xmlns:a16="http://schemas.microsoft.com/office/drawing/2014/main" id="{9BFEBDC1-455C-10B2-CE2E-9D39CAAE5D81}"/>
              </a:ext>
            </a:extLst>
          </p:cNvPr>
          <p:cNvSpPr>
            <a:spLocks noGrp="1"/>
          </p:cNvSpPr>
          <p:nvPr>
            <p:ph type="body" idx="2"/>
          </p:nvPr>
        </p:nvSpPr>
        <p:spPr>
          <a:xfrm>
            <a:off x="989351" y="1260554"/>
            <a:ext cx="11842254" cy="602889"/>
          </a:xfrm>
        </p:spPr>
        <p:txBody>
          <a:bodyPr/>
          <a:lstStyle/>
          <a:p>
            <a:r>
              <a:rPr lang="en-GB" i="0" dirty="0" err="1"/>
              <a:t>Inflação</a:t>
            </a:r>
            <a:endParaRPr lang="en-GB" i="0" dirty="0"/>
          </a:p>
        </p:txBody>
      </p:sp>
      <p:pic>
        <p:nvPicPr>
          <p:cNvPr id="6" name="Picture 5" descr="Person buying vegetables">
            <a:extLst>
              <a:ext uri="{FF2B5EF4-FFF2-40B4-BE49-F238E27FC236}">
                <a16:creationId xmlns:a16="http://schemas.microsoft.com/office/drawing/2014/main" id="{39F525FF-1338-6C7C-DF23-488764AE193A}"/>
              </a:ext>
            </a:extLst>
          </p:cNvPr>
          <p:cNvPicPr>
            <a:picLocks noChangeAspect="1"/>
          </p:cNvPicPr>
          <p:nvPr/>
        </p:nvPicPr>
        <p:blipFill>
          <a:blip r:embed="rId2"/>
          <a:stretch>
            <a:fillRect/>
          </a:stretch>
        </p:blipFill>
        <p:spPr>
          <a:xfrm>
            <a:off x="7997371" y="3899203"/>
            <a:ext cx="4386489" cy="2924326"/>
          </a:xfrm>
          <a:prstGeom prst="rect">
            <a:avLst/>
          </a:prstGeom>
        </p:spPr>
      </p:pic>
    </p:spTree>
    <p:extLst>
      <p:ext uri="{BB962C8B-B14F-4D97-AF65-F5344CB8AC3E}">
        <p14:creationId xmlns:p14="http://schemas.microsoft.com/office/powerpoint/2010/main" val="797798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85E240-5B11-B250-951F-B0F05A692D07}"/>
              </a:ext>
            </a:extLst>
          </p:cNvPr>
          <p:cNvSpPr>
            <a:spLocks noGrp="1"/>
          </p:cNvSpPr>
          <p:nvPr>
            <p:ph type="body" idx="1"/>
          </p:nvPr>
        </p:nvSpPr>
        <p:spPr>
          <a:xfrm>
            <a:off x="500203" y="2623004"/>
            <a:ext cx="12331402" cy="5129444"/>
          </a:xfrm>
        </p:spPr>
        <p:txBody>
          <a:bodyPr/>
          <a:lstStyle/>
          <a:p>
            <a:pPr marL="685800" indent="-457200">
              <a:buFont typeface="+mj-lt"/>
              <a:buAutoNum type="arabicPeriod"/>
            </a:pPr>
            <a:r>
              <a:rPr lang="pt-PT" sz="2800" dirty="0"/>
              <a:t>Onde já ouviu da palavra "inflação"</a:t>
            </a:r>
            <a:r>
              <a:rPr lang="en-GB" sz="2800" dirty="0"/>
              <a:t>?</a:t>
            </a:r>
          </a:p>
          <a:p>
            <a:pPr marL="685800" indent="-457200">
              <a:buFont typeface="+mj-lt"/>
              <a:buAutoNum type="arabicPeriod"/>
            </a:pPr>
            <a:endParaRPr lang="en-GB" sz="2800" dirty="0"/>
          </a:p>
          <a:p>
            <a:pPr marL="685800" indent="-457200">
              <a:buFont typeface="+mj-lt"/>
              <a:buAutoNum type="arabicPeriod"/>
            </a:pPr>
            <a:r>
              <a:rPr lang="pt-PT" sz="2800" dirty="0"/>
              <a:t>Viu recentemente um aumento ou uma diminuição dos preços dos alimentos e outros preços?
Quanto acha que um pão custava nos anos 50?</a:t>
            </a:r>
            <a:r>
              <a:rPr lang="en-GB" sz="2800" dirty="0"/>
              <a:t>?</a:t>
            </a:r>
          </a:p>
          <a:p>
            <a:pPr marL="685800" indent="-457200">
              <a:buFont typeface="+mj-lt"/>
              <a:buAutoNum type="arabicPeriod"/>
            </a:pPr>
            <a:endParaRPr lang="en-GB" sz="2800" dirty="0"/>
          </a:p>
          <a:p>
            <a:pPr marL="685800" indent="-457200">
              <a:buFont typeface="+mj-lt"/>
              <a:buAutoNum type="arabicPeriod"/>
            </a:pPr>
            <a:r>
              <a:rPr lang="pt-PT" sz="2800" dirty="0"/>
              <a:t>Os salários aumentam sempre com o custo de vida?
Use o seu telemóvel para aumentar o custo</a:t>
            </a:r>
          </a:p>
          <a:p>
            <a:pPr marL="228600" indent="0"/>
            <a:r>
              <a:rPr lang="pt-PT" sz="2800" dirty="0"/>
              <a:t> da gasolina nos anos 50</a:t>
            </a:r>
            <a:endParaRPr lang="en-GB" sz="2800" dirty="0"/>
          </a:p>
          <a:p>
            <a:endParaRPr lang="en-GB" dirty="0"/>
          </a:p>
        </p:txBody>
      </p:sp>
      <p:sp>
        <p:nvSpPr>
          <p:cNvPr id="3" name="Title 2">
            <a:extLst>
              <a:ext uri="{FF2B5EF4-FFF2-40B4-BE49-F238E27FC236}">
                <a16:creationId xmlns:a16="http://schemas.microsoft.com/office/drawing/2014/main" id="{87BDDB76-D8D9-7555-9D26-D10B56DF0908}"/>
              </a:ext>
            </a:extLst>
          </p:cNvPr>
          <p:cNvSpPr>
            <a:spLocks noGrp="1"/>
          </p:cNvSpPr>
          <p:nvPr>
            <p:ph type="title"/>
          </p:nvPr>
        </p:nvSpPr>
        <p:spPr/>
        <p:txBody>
          <a:bodyPr>
            <a:normAutofit/>
          </a:bodyPr>
          <a:lstStyle/>
          <a:p>
            <a:r>
              <a:rPr lang="en-GB" dirty="0" err="1"/>
              <a:t>Vocabulário</a:t>
            </a:r>
            <a:r>
              <a:rPr lang="en-GB" dirty="0"/>
              <a:t> </a:t>
            </a:r>
            <a:r>
              <a:rPr lang="en-GB" dirty="0" err="1"/>
              <a:t>Financeiro</a:t>
            </a:r>
            <a:endParaRPr lang="en-GB" dirty="0"/>
          </a:p>
        </p:txBody>
      </p:sp>
      <p:sp>
        <p:nvSpPr>
          <p:cNvPr id="4" name="Text Placeholder 3">
            <a:extLst>
              <a:ext uri="{FF2B5EF4-FFF2-40B4-BE49-F238E27FC236}">
                <a16:creationId xmlns:a16="http://schemas.microsoft.com/office/drawing/2014/main" id="{EA0006B7-D68A-0CCB-2141-F218D50D65D7}"/>
              </a:ext>
            </a:extLst>
          </p:cNvPr>
          <p:cNvSpPr>
            <a:spLocks noGrp="1"/>
          </p:cNvSpPr>
          <p:nvPr>
            <p:ph type="body" idx="2"/>
          </p:nvPr>
        </p:nvSpPr>
        <p:spPr>
          <a:xfrm>
            <a:off x="500203" y="1152159"/>
            <a:ext cx="12331541" cy="1176623"/>
          </a:xfrm>
        </p:spPr>
        <p:txBody>
          <a:bodyPr/>
          <a:lstStyle/>
          <a:p>
            <a:endParaRPr lang="en-GB" i="0" dirty="0"/>
          </a:p>
          <a:p>
            <a:r>
              <a:rPr lang="en-GB" i="0" dirty="0" err="1"/>
              <a:t>Atividade</a:t>
            </a:r>
            <a:r>
              <a:rPr lang="en-GB" i="0" dirty="0"/>
              <a:t> M1.6</a:t>
            </a:r>
          </a:p>
          <a:p>
            <a:r>
              <a:rPr lang="en-GB" i="0" dirty="0" err="1"/>
              <a:t>Viagem</a:t>
            </a:r>
            <a:r>
              <a:rPr lang="en-GB" i="0" dirty="0"/>
              <a:t> no Tempo
</a:t>
            </a:r>
            <a:endParaRPr lang="en-GB" dirty="0"/>
          </a:p>
        </p:txBody>
      </p:sp>
      <p:pic>
        <p:nvPicPr>
          <p:cNvPr id="6" name="Picture 5" descr="A picture containing cup, coffee, food, beverage&#10;&#10;Description automatically generated">
            <a:extLst>
              <a:ext uri="{FF2B5EF4-FFF2-40B4-BE49-F238E27FC236}">
                <a16:creationId xmlns:a16="http://schemas.microsoft.com/office/drawing/2014/main" id="{D991F487-318F-A4E0-BAA4-F39455C51A0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662049" y="5149317"/>
            <a:ext cx="3169556" cy="2191657"/>
          </a:xfrm>
          <a:prstGeom prst="rect">
            <a:avLst/>
          </a:prstGeom>
        </p:spPr>
      </p:pic>
      <p:sp>
        <p:nvSpPr>
          <p:cNvPr id="8" name="TextBox 7">
            <a:extLst>
              <a:ext uri="{FF2B5EF4-FFF2-40B4-BE49-F238E27FC236}">
                <a16:creationId xmlns:a16="http://schemas.microsoft.com/office/drawing/2014/main" id="{B855D301-C1F4-D438-7341-76F4A0DA81A4}"/>
              </a:ext>
            </a:extLst>
          </p:cNvPr>
          <p:cNvSpPr txBox="1"/>
          <p:nvPr/>
        </p:nvSpPr>
        <p:spPr>
          <a:xfrm>
            <a:off x="9936279" y="6245146"/>
            <a:ext cx="1787669" cy="338554"/>
          </a:xfrm>
          <a:prstGeom prst="rect">
            <a:avLst/>
          </a:prstGeom>
          <a:noFill/>
        </p:spPr>
        <p:txBody>
          <a:bodyPr wrap="none" rtlCol="0">
            <a:spAutoFit/>
          </a:bodyPr>
          <a:lstStyle/>
          <a:p>
            <a:r>
              <a:rPr lang="en-GB" sz="1600" b="1" dirty="0">
                <a:solidFill>
                  <a:schemeClr val="tx2"/>
                </a:solidFill>
              </a:rPr>
              <a:t>5d = 5 old pence</a:t>
            </a:r>
          </a:p>
        </p:txBody>
      </p:sp>
    </p:spTree>
    <p:extLst>
      <p:ext uri="{BB962C8B-B14F-4D97-AF65-F5344CB8AC3E}">
        <p14:creationId xmlns:p14="http://schemas.microsoft.com/office/powerpoint/2010/main" val="3478564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8" name="Google Shape;273;p22">
            <a:extLst>
              <a:ext uri="{FF2B5EF4-FFF2-40B4-BE49-F238E27FC236}">
                <a16:creationId xmlns:a16="http://schemas.microsoft.com/office/drawing/2014/main" id="{A5460099-2E1F-742B-8B52-FFEBE55892C9}"/>
              </a:ext>
            </a:extLst>
          </p:cNvPr>
          <p:cNvSpPr txBox="1">
            <a:spLocks noGrp="1"/>
          </p:cNvSpPr>
          <p:nvPr>
            <p:ph type="ctrTitle"/>
          </p:nvPr>
        </p:nvSpPr>
        <p:spPr>
          <a:xfrm>
            <a:off x="310399" y="2955190"/>
            <a:ext cx="6107071" cy="1312010"/>
          </a:xfrm>
          <a:prstGeom prst="rect">
            <a:avLst/>
          </a:prstGeom>
          <a:noFill/>
          <a:ln>
            <a:noFill/>
          </a:ln>
        </p:spPr>
        <p:txBody>
          <a:bodyPr spcFirstLastPara="1" wrap="square" lIns="72000" tIns="45700" rIns="72000" bIns="45700" anchor="t" anchorCtr="0">
            <a:noAutofit/>
          </a:bodyPr>
          <a:lstStyle/>
          <a:p>
            <a:pPr lvl="0"/>
            <a:r>
              <a:rPr lang="pt-PT" dirty="0"/>
              <a:t>Obrigado por estar presente. Para mais recursos, visite o site </a:t>
            </a:r>
            <a:r>
              <a:rPr lang="pt-PT" dirty="0" err="1"/>
              <a:t>money</a:t>
            </a:r>
            <a:r>
              <a:rPr lang="pt-PT" dirty="0"/>
              <a:t> </a:t>
            </a:r>
            <a:r>
              <a:rPr lang="pt-PT" dirty="0" err="1"/>
              <a:t>matters</a:t>
            </a:r>
            <a:r>
              <a:rPr lang="pt-PT" dirty="0"/>
              <a:t>: </a:t>
            </a:r>
            <a:br>
              <a:rPr lang="en-IE" dirty="0"/>
            </a:br>
            <a:br>
              <a:rPr lang="en-IE" dirty="0"/>
            </a:br>
            <a:r>
              <a:rPr lang="en-IE" u="sng" dirty="0">
                <a:solidFill>
                  <a:schemeClr val="hlink"/>
                </a:solidFill>
                <a:hlinkClick r:id="rId3"/>
              </a:rPr>
              <a:t>https://moneymattersproject.eu/</a:t>
            </a:r>
            <a:r>
              <a:rPr lang="en-IE" dirty="0"/>
              <a:t> </a:t>
            </a:r>
            <a:endParaRPr dirty="0"/>
          </a:p>
        </p:txBody>
      </p:sp>
    </p:spTree>
    <p:extLst>
      <p:ext uri="{BB962C8B-B14F-4D97-AF65-F5344CB8AC3E}">
        <p14:creationId xmlns:p14="http://schemas.microsoft.com/office/powerpoint/2010/main" val="1221823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2"/>
          <p:cNvSpPr txBox="1">
            <a:spLocks noGrp="1"/>
          </p:cNvSpPr>
          <p:nvPr>
            <p:ph type="body" idx="1"/>
          </p:nvPr>
        </p:nvSpPr>
        <p:spPr>
          <a:xfrm>
            <a:off x="500063" y="1466850"/>
            <a:ext cx="12331541" cy="5538475"/>
          </a:xfrm>
          <a:prstGeom prst="rect">
            <a:avLst/>
          </a:prstGeom>
          <a:noFill/>
          <a:ln>
            <a:noFill/>
          </a:ln>
        </p:spPr>
        <p:txBody>
          <a:bodyPr spcFirstLastPara="1" wrap="square" lIns="72000" tIns="45700" rIns="72000" bIns="45700" anchor="t" anchorCtr="0">
            <a:noAutofit/>
          </a:bodyPr>
          <a:lstStyle/>
          <a:p>
            <a:pPr lvl="0" algn="l">
              <a:lnSpc>
                <a:spcPct val="150000"/>
              </a:lnSpc>
            </a:pPr>
            <a:r>
              <a:rPr lang="pt-PT" sz="2800" b="1" dirty="0"/>
              <a:t>Após a conclusão deste módulo, os pais e encarregados de educação poderão:
</a:t>
            </a:r>
            <a:endParaRPr sz="2800" dirty="0"/>
          </a:p>
          <a:p>
            <a:pPr marL="571500" lvl="0" indent="-342900">
              <a:lnSpc>
                <a:spcPct val="150000"/>
              </a:lnSpc>
              <a:buFont typeface="Arial"/>
              <a:buChar char="•"/>
            </a:pPr>
            <a:r>
              <a:rPr lang="pt-PT" sz="2800" dirty="0"/>
              <a:t>descrever o significado das palavras financeiras mais comuns                                                                                                     </a:t>
            </a:r>
          </a:p>
          <a:p>
            <a:pPr marL="228600" lvl="0" indent="0">
              <a:lnSpc>
                <a:spcPct val="150000"/>
              </a:lnSpc>
            </a:pPr>
            <a:r>
              <a:rPr lang="en-IE" sz="2800" dirty="0">
                <a:highlight>
                  <a:srgbClr val="FFFF00"/>
                </a:highlight>
              </a:rPr>
              <a:t>   </a:t>
            </a:r>
          </a:p>
          <a:p>
            <a:pPr marL="685800" lvl="0" indent="-457200" algn="l">
              <a:lnSpc>
                <a:spcPct val="150000"/>
              </a:lnSpc>
              <a:buFont typeface="Arial" panose="020B0604020202020204" pitchFamily="34" charset="0"/>
              <a:buChar char="•"/>
            </a:pPr>
            <a:r>
              <a:rPr lang="pt-PT" sz="2800" dirty="0"/>
              <a:t>explicar diferentes tipos de dívida e inflação                                                                                                                                                                                                     </a:t>
            </a:r>
          </a:p>
          <a:p>
            <a:pPr marL="228600" lvl="0" indent="0" algn="l">
              <a:lnSpc>
                <a:spcPct val="150000"/>
              </a:lnSpc>
            </a:pPr>
            <a:r>
              <a:rPr lang="en-IE" sz="2800" dirty="0"/>
              <a:t>                                                        </a:t>
            </a:r>
            <a:endParaRPr sz="2800" dirty="0"/>
          </a:p>
          <a:p>
            <a:pPr marL="571500" lvl="0" indent="-342900" algn="l">
              <a:lnSpc>
                <a:spcPct val="150000"/>
              </a:lnSpc>
              <a:buFont typeface="Arial"/>
              <a:buChar char="•"/>
            </a:pPr>
            <a:r>
              <a:rPr lang="pt-PT" sz="2800" dirty="0"/>
              <a:t>descrever alguns serviços bancários e outras agências financeiras</a:t>
            </a:r>
            <a:endParaRPr sz="2800" dirty="0"/>
          </a:p>
        </p:txBody>
      </p:sp>
      <p:sp>
        <p:nvSpPr>
          <p:cNvPr id="76" name="Google Shape;76;p2"/>
          <p:cNvSpPr txBox="1">
            <a:spLocks noGrp="1"/>
          </p:cNvSpPr>
          <p:nvPr>
            <p:ph type="title"/>
          </p:nvPr>
        </p:nvSpPr>
        <p:spPr>
          <a:xfrm>
            <a:off x="793917" y="500375"/>
            <a:ext cx="12330000" cy="720000"/>
          </a:xfrm>
          <a:prstGeom prst="rect">
            <a:avLst/>
          </a:prstGeom>
          <a:noFill/>
          <a:ln>
            <a:noFill/>
          </a:ln>
        </p:spPr>
        <p:txBody>
          <a:bodyPr spcFirstLastPara="1" wrap="square" lIns="72000" tIns="45700" rIns="72000" bIns="45700" anchor="ctr" anchorCtr="0">
            <a:noAutofit/>
          </a:bodyPr>
          <a:lstStyle/>
          <a:p>
            <a:pPr lvl="0">
              <a:buSzPts val="2800"/>
            </a:pPr>
            <a:r>
              <a:rPr lang="pt-PT" dirty="0"/>
              <a:t>Vocabulário Financeiro</a:t>
            </a:r>
            <a:br>
              <a:rPr lang="pt-PT" dirty="0"/>
            </a:br>
            <a:r>
              <a:rPr lang="pt-PT" dirty="0"/>
              <a:t>Resultados da Aprendizagem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1"/>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SzPts val="2800"/>
            </a:pPr>
            <a:r>
              <a:rPr lang="en-IE" dirty="0" err="1"/>
              <a:t>Vocabulário</a:t>
            </a:r>
            <a:r>
              <a:rPr lang="en-IE" dirty="0"/>
              <a:t> </a:t>
            </a:r>
            <a:r>
              <a:rPr lang="en-IE" dirty="0" err="1"/>
              <a:t>Financeiro</a:t>
            </a:r>
            <a:endParaRPr dirty="0"/>
          </a:p>
        </p:txBody>
      </p:sp>
      <p:sp>
        <p:nvSpPr>
          <p:cNvPr id="261" name="Google Shape;261;p21"/>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en-IE" i="0" dirty="0" err="1"/>
              <a:t>Recursos</a:t>
            </a:r>
            <a:r>
              <a:rPr lang="en-IE" i="0" dirty="0"/>
              <a:t> </a:t>
            </a:r>
            <a:r>
              <a:rPr lang="en-IE" i="0" dirty="0" err="1"/>
              <a:t>adicionais</a:t>
            </a:r>
            <a:r>
              <a:rPr lang="en-IE" i="0" dirty="0"/>
              <a:t>: </a:t>
            </a:r>
            <a:endParaRPr i="0" dirty="0"/>
          </a:p>
        </p:txBody>
      </p:sp>
      <p:sp>
        <p:nvSpPr>
          <p:cNvPr id="262" name="Google Shape;262;p21"/>
          <p:cNvSpPr/>
          <p:nvPr/>
        </p:nvSpPr>
        <p:spPr>
          <a:xfrm>
            <a:off x="499925" y="2466290"/>
            <a:ext cx="7701147"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3"/>
              </a:rPr>
              <a:t>https://www.nerdwallet.com/article/banking/checking-vs-savings</a:t>
            </a: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63" name="Google Shape;263;p21"/>
          <p:cNvSpPr/>
          <p:nvPr/>
        </p:nvSpPr>
        <p:spPr>
          <a:xfrm>
            <a:off x="499925" y="3036446"/>
            <a:ext cx="8087470"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4"/>
              </a:rPr>
              <a:t>https://www.wellsfargo.com/financial-education/college/?linkLoc=fn</a:t>
            </a: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64" name="Google Shape;264;p21"/>
          <p:cNvSpPr/>
          <p:nvPr/>
        </p:nvSpPr>
        <p:spPr>
          <a:xfrm>
            <a:off x="499925" y="3747730"/>
            <a:ext cx="3765774"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5"/>
              </a:rPr>
              <a:t>https://www.investopedia.com</a:t>
            </a: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65" name="Google Shape;265;p21"/>
          <p:cNvSpPr/>
          <p:nvPr/>
        </p:nvSpPr>
        <p:spPr>
          <a:xfrm>
            <a:off x="499925" y="4459014"/>
            <a:ext cx="2719014"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6"/>
              </a:rPr>
              <a:t>https://www.debt.org</a:t>
            </a: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66" name="Google Shape;266;p21"/>
          <p:cNvSpPr/>
          <p:nvPr/>
        </p:nvSpPr>
        <p:spPr>
          <a:xfrm>
            <a:off x="499925" y="5170298"/>
            <a:ext cx="7895110"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7"/>
              </a:rPr>
              <a:t>https://www.experian.com/blogs/ask-experian/what-is-good-debt/</a:t>
            </a: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68" name="Google Shape;268;p21"/>
          <p:cNvSpPr/>
          <p:nvPr/>
        </p:nvSpPr>
        <p:spPr>
          <a:xfrm>
            <a:off x="499916" y="5902864"/>
            <a:ext cx="12330000"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8"/>
              </a:rPr>
              <a:t>https://www.youtube.com/watch?v=RwC-EMh2-Z4</a:t>
            </a:r>
            <a:r>
              <a:rPr lang="en-IE" sz="2188" b="0" i="0" u="none" strike="noStrike" cap="none" dirty="0">
                <a:solidFill>
                  <a:schemeClr val="dk2"/>
                </a:solidFill>
                <a:latin typeface="Calibri"/>
                <a:ea typeface="Calibri"/>
                <a:cs typeface="Calibri"/>
                <a:sym typeface="Calibri"/>
              </a:rPr>
              <a:t>    (how to write a cheque)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209300" y="373508"/>
            <a:ext cx="12330000" cy="1230835"/>
          </a:xfrm>
          <a:prstGeom prst="rect">
            <a:avLst/>
          </a:prstGeom>
          <a:noFill/>
          <a:ln>
            <a:noFill/>
          </a:ln>
        </p:spPr>
        <p:txBody>
          <a:bodyPr spcFirstLastPara="1" wrap="square" lIns="72000" tIns="45700" rIns="72000" bIns="45700" anchor="ctr" anchorCtr="0">
            <a:normAutofit/>
          </a:bodyPr>
          <a:lstStyle/>
          <a:p>
            <a:pPr lvl="0">
              <a:buSzPts val="2800"/>
            </a:pPr>
            <a:r>
              <a:rPr lang="en-IE" dirty="0" err="1"/>
              <a:t>Vocabulário</a:t>
            </a:r>
            <a:r>
              <a:rPr lang="en-IE" dirty="0"/>
              <a:t> </a:t>
            </a:r>
            <a:r>
              <a:rPr lang="en-IE" dirty="0" err="1"/>
              <a:t>Financeiro</a:t>
            </a:r>
            <a:br>
              <a:rPr lang="en-IE" dirty="0"/>
            </a:br>
            <a:r>
              <a:rPr lang="en-IE" dirty="0"/>
              <a:t>Plano Visual</a:t>
            </a:r>
            <a:endParaRPr dirty="0"/>
          </a:p>
        </p:txBody>
      </p:sp>
      <p:sp>
        <p:nvSpPr>
          <p:cNvPr id="6" name="Ovale 1">
            <a:extLst>
              <a:ext uri="{FF2B5EF4-FFF2-40B4-BE49-F238E27FC236}">
                <a16:creationId xmlns:a16="http://schemas.microsoft.com/office/drawing/2014/main" id="{0BCCD2DA-5E4B-959F-A563-9E0F5821AF1C}"/>
              </a:ext>
            </a:extLst>
          </p:cNvPr>
          <p:cNvSpPr/>
          <p:nvPr/>
        </p:nvSpPr>
        <p:spPr>
          <a:xfrm>
            <a:off x="2134662" y="1225652"/>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000" b="1" dirty="0" err="1">
                <a:solidFill>
                  <a:srgbClr val="FFFFFF"/>
                </a:solidFill>
                <a:latin typeface="Calibri" panose="020F0502020204030204" pitchFamily="34" charset="0"/>
                <a:ea typeface="Calibri" panose="020F0502020204030204" pitchFamily="34" charset="0"/>
                <a:cs typeface="Calibri" panose="020F0502020204030204" pitchFamily="34" charset="0"/>
              </a:rPr>
              <a:t>Apresentações</a:t>
            </a:r>
            <a:endParaRPr lang="en-GB" sz="2000" dirty="0">
              <a:solidFill>
                <a:srgbClr val="374856"/>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Rettangolo con angoli arrotondati 40">
            <a:extLst>
              <a:ext uri="{FF2B5EF4-FFF2-40B4-BE49-F238E27FC236}">
                <a16:creationId xmlns:a16="http://schemas.microsoft.com/office/drawing/2014/main" id="{75E43BB2-EFC0-7463-6823-B6A1DED9B958}"/>
              </a:ext>
            </a:extLst>
          </p:cNvPr>
          <p:cNvSpPr/>
          <p:nvPr/>
        </p:nvSpPr>
        <p:spPr>
          <a:xfrm>
            <a:off x="293483" y="3560728"/>
            <a:ext cx="1925497" cy="112227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it-IT" sz="2400" b="1" dirty="0">
                <a:solidFill>
                  <a:srgbClr val="FFFFFF"/>
                </a:solidFill>
                <a:latin typeface="Calibri" panose="020F0502020204030204" pitchFamily="34" charset="0"/>
                <a:ea typeface="Calibri" panose="020F0502020204030204" pitchFamily="34" charset="0"/>
                <a:cs typeface="Calibri" panose="020F0502020204030204" pitchFamily="34" charset="0"/>
              </a:rPr>
              <a:t>Fim
</a:t>
            </a:r>
            <a:endParaRPr lang="en-GB" sz="2400" dirty="0">
              <a:solidFill>
                <a:srgbClr val="374856"/>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Freccia a destra 2">
            <a:extLst>
              <a:ext uri="{FF2B5EF4-FFF2-40B4-BE49-F238E27FC236}">
                <a16:creationId xmlns:a16="http://schemas.microsoft.com/office/drawing/2014/main" id="{3A746109-5D05-E6BA-A2C6-5A43C71F5356}"/>
              </a:ext>
            </a:extLst>
          </p:cNvPr>
          <p:cNvSpPr/>
          <p:nvPr/>
        </p:nvSpPr>
        <p:spPr>
          <a:xfrm>
            <a:off x="4837213" y="2297593"/>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1" name="Elemento grafico 19" descr="Tè">
            <a:extLst>
              <a:ext uri="{FF2B5EF4-FFF2-40B4-BE49-F238E27FC236}">
                <a16:creationId xmlns:a16="http://schemas.microsoft.com/office/drawing/2014/main" id="{30F8D57F-4A71-3CBE-12BA-61B102D047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77855" y="2879890"/>
            <a:ext cx="1326947" cy="1321079"/>
          </a:xfrm>
          <a:prstGeom prst="rect">
            <a:avLst/>
          </a:prstGeom>
        </p:spPr>
      </p:pic>
      <p:pic>
        <p:nvPicPr>
          <p:cNvPr id="12" name="Elemento grafico 16" descr="Presentazione con grafico a barre da destra a sinistra">
            <a:extLst>
              <a:ext uri="{FF2B5EF4-FFF2-40B4-BE49-F238E27FC236}">
                <a16:creationId xmlns:a16="http://schemas.microsoft.com/office/drawing/2014/main" id="{20855000-904D-774D-ECFA-4BA19F4F11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7500" y="2735099"/>
            <a:ext cx="333375" cy="333375"/>
          </a:xfrm>
          <a:prstGeom prst="rect">
            <a:avLst/>
          </a:prstGeom>
        </p:spPr>
      </p:pic>
      <p:sp>
        <p:nvSpPr>
          <p:cNvPr id="13" name="Ovale 1">
            <a:extLst>
              <a:ext uri="{FF2B5EF4-FFF2-40B4-BE49-F238E27FC236}">
                <a16:creationId xmlns:a16="http://schemas.microsoft.com/office/drawing/2014/main" id="{2AB77BFE-1320-9A5D-3A7D-6DACA19FD497}"/>
              </a:ext>
            </a:extLst>
          </p:cNvPr>
          <p:cNvSpPr/>
          <p:nvPr/>
        </p:nvSpPr>
        <p:spPr>
          <a:xfrm>
            <a:off x="5590400" y="1186163"/>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000" b="1" dirty="0" err="1">
                <a:solidFill>
                  <a:schemeClr val="tx2"/>
                </a:solidFill>
                <a:latin typeface="Calibri" panose="020F0502020204030204" pitchFamily="34" charset="0"/>
                <a:ea typeface="Calibri" panose="020F0502020204030204" pitchFamily="34" charset="0"/>
                <a:cs typeface="Calibri" panose="020F0502020204030204" pitchFamily="34" charset="0"/>
              </a:rPr>
              <a:t>Vocabulário</a:t>
            </a:r>
            <a:r>
              <a:rPr lang="en-GB" sz="20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en-GB" sz="2000" b="1" dirty="0" err="1">
                <a:solidFill>
                  <a:schemeClr val="tx2"/>
                </a:solidFill>
                <a:latin typeface="Calibri" panose="020F0502020204030204" pitchFamily="34" charset="0"/>
                <a:ea typeface="Calibri" panose="020F0502020204030204" pitchFamily="34" charset="0"/>
                <a:cs typeface="Calibri" panose="020F0502020204030204" pitchFamily="34" charset="0"/>
              </a:rPr>
              <a:t>financeiro</a:t>
            </a:r>
            <a:r>
              <a:rPr lang="en-GB" sz="20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endParaRPr lang="en-GB" sz="2000" b="1"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Ovale 1">
            <a:extLst>
              <a:ext uri="{FF2B5EF4-FFF2-40B4-BE49-F238E27FC236}">
                <a16:creationId xmlns:a16="http://schemas.microsoft.com/office/drawing/2014/main" id="{60D377CD-BCCB-66AF-8FF4-E86CE9F3C312}"/>
              </a:ext>
            </a:extLst>
          </p:cNvPr>
          <p:cNvSpPr/>
          <p:nvPr/>
        </p:nvSpPr>
        <p:spPr>
          <a:xfrm>
            <a:off x="9223180" y="4389494"/>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Atividade</a:t>
            </a:r>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 - </a:t>
            </a:r>
            <a:r>
              <a:rPr lang="en-GB"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dívida</a:t>
            </a:r>
            <a:r>
              <a:rPr lang="en-GB"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endPar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vale 1">
            <a:extLst>
              <a:ext uri="{FF2B5EF4-FFF2-40B4-BE49-F238E27FC236}">
                <a16:creationId xmlns:a16="http://schemas.microsoft.com/office/drawing/2014/main" id="{4FB26EE3-A37D-9929-D5AD-89DC431E2AD6}"/>
              </a:ext>
            </a:extLst>
          </p:cNvPr>
          <p:cNvSpPr/>
          <p:nvPr/>
        </p:nvSpPr>
        <p:spPr>
          <a:xfrm>
            <a:off x="5783582" y="4389494"/>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Exercícios</a:t>
            </a: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GB"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reflexão</a:t>
            </a:r>
            <a:endPar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Ovale 1">
            <a:extLst>
              <a:ext uri="{FF2B5EF4-FFF2-40B4-BE49-F238E27FC236}">
                <a16:creationId xmlns:a16="http://schemas.microsoft.com/office/drawing/2014/main" id="{F782D476-7390-B6DD-AD29-AD99811190EB}"/>
              </a:ext>
            </a:extLst>
          </p:cNvPr>
          <p:cNvSpPr/>
          <p:nvPr/>
        </p:nvSpPr>
        <p:spPr>
          <a:xfrm>
            <a:off x="9031752" y="1225652"/>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000" b="1" dirty="0" err="1">
                <a:solidFill>
                  <a:schemeClr val="tx2"/>
                </a:solidFill>
                <a:latin typeface="Calibri" panose="020F0502020204030204" pitchFamily="34" charset="0"/>
                <a:ea typeface="Calibri" panose="020F0502020204030204" pitchFamily="34" charset="0"/>
                <a:cs typeface="Calibri" panose="020F0502020204030204" pitchFamily="34" charset="0"/>
              </a:rPr>
              <a:t>Atividade</a:t>
            </a:r>
            <a:r>
              <a:rPr lang="en-GB" sz="2000" b="1" dirty="0">
                <a:solidFill>
                  <a:schemeClr val="tx2"/>
                </a:solidFill>
                <a:latin typeface="Calibri" panose="020F0502020204030204" pitchFamily="34" charset="0"/>
                <a:ea typeface="Calibri" panose="020F0502020204030204" pitchFamily="34" charset="0"/>
                <a:cs typeface="Calibri" panose="020F0502020204030204" pitchFamily="34" charset="0"/>
              </a:rPr>
              <a:t> - </a:t>
            </a:r>
            <a:r>
              <a:rPr lang="en-GB" sz="2000" b="1" dirty="0" err="1">
                <a:solidFill>
                  <a:schemeClr val="tx2"/>
                </a:solidFill>
                <a:latin typeface="Calibri" panose="020F0502020204030204" pitchFamily="34" charset="0"/>
                <a:ea typeface="Calibri" panose="020F0502020204030204" pitchFamily="34" charset="0"/>
                <a:cs typeface="Calibri" panose="020F0502020204030204" pitchFamily="34" charset="0"/>
              </a:rPr>
              <a:t>ideias</a:t>
            </a:r>
            <a:r>
              <a:rPr lang="en-GB" sz="2000" b="1" dirty="0">
                <a:solidFill>
                  <a:schemeClr val="tx2"/>
                </a:solidFill>
                <a:latin typeface="Calibri" panose="020F0502020204030204" pitchFamily="34" charset="0"/>
                <a:ea typeface="Calibri" panose="020F0502020204030204" pitchFamily="34" charset="0"/>
                <a:cs typeface="Calibri" panose="020F0502020204030204" pitchFamily="34" charset="0"/>
              </a:rPr>
              <a:t>
</a:t>
            </a:r>
            <a:endParaRPr lang="en-GB" sz="2000" b="1"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Ovale 1">
            <a:extLst>
              <a:ext uri="{FF2B5EF4-FFF2-40B4-BE49-F238E27FC236}">
                <a16:creationId xmlns:a16="http://schemas.microsoft.com/office/drawing/2014/main" id="{9C2E76BB-E320-502C-7C59-5F58AC63C5A1}"/>
              </a:ext>
            </a:extLst>
          </p:cNvPr>
          <p:cNvSpPr/>
          <p:nvPr/>
        </p:nvSpPr>
        <p:spPr>
          <a:xfrm>
            <a:off x="2417922" y="4339185"/>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Inflação</a:t>
            </a:r>
            <a:endPar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Freccia a destra 2">
            <a:extLst>
              <a:ext uri="{FF2B5EF4-FFF2-40B4-BE49-F238E27FC236}">
                <a16:creationId xmlns:a16="http://schemas.microsoft.com/office/drawing/2014/main" id="{74192749-95ED-43B9-3322-3E5EE222317A}"/>
              </a:ext>
            </a:extLst>
          </p:cNvPr>
          <p:cNvSpPr/>
          <p:nvPr/>
        </p:nvSpPr>
        <p:spPr>
          <a:xfrm>
            <a:off x="8311658" y="2297593"/>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Freccia a destra 2">
            <a:extLst>
              <a:ext uri="{FF2B5EF4-FFF2-40B4-BE49-F238E27FC236}">
                <a16:creationId xmlns:a16="http://schemas.microsoft.com/office/drawing/2014/main" id="{A4A56CE3-4980-BCAF-59A3-BC301BEC8D1B}"/>
              </a:ext>
            </a:extLst>
          </p:cNvPr>
          <p:cNvSpPr/>
          <p:nvPr/>
        </p:nvSpPr>
        <p:spPr>
          <a:xfrm rot="7963522">
            <a:off x="11850651" y="4556669"/>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Freccia a destra 2">
            <a:extLst>
              <a:ext uri="{FF2B5EF4-FFF2-40B4-BE49-F238E27FC236}">
                <a16:creationId xmlns:a16="http://schemas.microsoft.com/office/drawing/2014/main" id="{4EF23947-EEAC-9D30-BB31-90476642EDD7}"/>
              </a:ext>
            </a:extLst>
          </p:cNvPr>
          <p:cNvSpPr/>
          <p:nvPr/>
        </p:nvSpPr>
        <p:spPr>
          <a:xfrm rot="3139517">
            <a:off x="11794606" y="2593660"/>
            <a:ext cx="628015" cy="101734"/>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Freccia a destra 2">
            <a:extLst>
              <a:ext uri="{FF2B5EF4-FFF2-40B4-BE49-F238E27FC236}">
                <a16:creationId xmlns:a16="http://schemas.microsoft.com/office/drawing/2014/main" id="{AF7448CD-11CD-332A-E16C-B4328DEB9023}"/>
              </a:ext>
            </a:extLst>
          </p:cNvPr>
          <p:cNvSpPr/>
          <p:nvPr/>
        </p:nvSpPr>
        <p:spPr>
          <a:xfrm rot="10800000">
            <a:off x="5090779" y="5401476"/>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Freccia a destra 2">
            <a:extLst>
              <a:ext uri="{FF2B5EF4-FFF2-40B4-BE49-F238E27FC236}">
                <a16:creationId xmlns:a16="http://schemas.microsoft.com/office/drawing/2014/main" id="{ACA3005B-1D65-F283-67D0-476E882328C7}"/>
              </a:ext>
            </a:extLst>
          </p:cNvPr>
          <p:cNvSpPr/>
          <p:nvPr/>
        </p:nvSpPr>
        <p:spPr>
          <a:xfrm rot="10800000">
            <a:off x="8501629" y="5401476"/>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Freccia a destra 2">
            <a:extLst>
              <a:ext uri="{FF2B5EF4-FFF2-40B4-BE49-F238E27FC236}">
                <a16:creationId xmlns:a16="http://schemas.microsoft.com/office/drawing/2014/main" id="{F60A2E66-F491-EDCA-2A93-D48074EB782C}"/>
              </a:ext>
            </a:extLst>
          </p:cNvPr>
          <p:cNvSpPr/>
          <p:nvPr/>
        </p:nvSpPr>
        <p:spPr>
          <a:xfrm rot="13705042">
            <a:off x="1706434" y="5021759"/>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Casella di testo 2">
            <a:extLst>
              <a:ext uri="{FF2B5EF4-FFF2-40B4-BE49-F238E27FC236}">
                <a16:creationId xmlns:a16="http://schemas.microsoft.com/office/drawing/2014/main" id="{911D3A04-E666-90C4-53DD-27649B096F2B}"/>
              </a:ext>
            </a:extLst>
          </p:cNvPr>
          <p:cNvSpPr txBox="1">
            <a:spLocks noChangeArrowheads="1"/>
          </p:cNvSpPr>
          <p:nvPr/>
        </p:nvSpPr>
        <p:spPr bwMode="auto">
          <a:xfrm>
            <a:off x="10254691" y="3617400"/>
            <a:ext cx="1647471" cy="72178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spcAft>
                <a:spcPts val="600"/>
              </a:spcAft>
            </a:pPr>
            <a:r>
              <a:rPr lang="en-US" sz="1800" b="1" dirty="0" err="1">
                <a:solidFill>
                  <a:srgbClr val="0A9A8F"/>
                </a:solidFill>
                <a:latin typeface="Calibri" panose="020F0502020204030204" pitchFamily="34" charset="0"/>
                <a:ea typeface="Calibri" panose="020F0502020204030204" pitchFamily="34" charset="0"/>
              </a:rPr>
              <a:t>Pausa</a:t>
            </a:r>
            <a:r>
              <a:rPr lang="en-US" sz="1800" b="1" dirty="0">
                <a:solidFill>
                  <a:srgbClr val="0A9A8F"/>
                </a:solidFill>
                <a:latin typeface="Calibri" panose="020F0502020204030204" pitchFamily="34" charset="0"/>
                <a:ea typeface="Calibri" panose="020F0502020204030204" pitchFamily="34" charset="0"/>
              </a:rPr>
              <a:t> </a:t>
            </a:r>
            <a:r>
              <a:rPr lang="en-US" sz="1800" b="1" dirty="0">
                <a:solidFill>
                  <a:srgbClr val="0A9A8F"/>
                </a:solidFill>
                <a:effectLst/>
                <a:latin typeface="Calibri" panose="020F0502020204030204" pitchFamily="34" charset="0"/>
                <a:ea typeface="Calibri" panose="020F0502020204030204" pitchFamily="34" charset="0"/>
              </a:rPr>
              <a:t>– 10 min</a:t>
            </a:r>
            <a:r>
              <a:rPr lang="en-US" sz="800" dirty="0">
                <a:solidFill>
                  <a:srgbClr val="0A9A8F"/>
                </a:solidFill>
                <a:effectLst/>
                <a:latin typeface="Calibri" panose="020F0502020204030204" pitchFamily="34" charset="0"/>
                <a:ea typeface="Calibri" panose="020F0502020204030204" pitchFamily="34" charset="0"/>
              </a:rPr>
              <a:t>.</a:t>
            </a:r>
            <a:endParaRPr lang="en-GB" sz="1200" dirty="0">
              <a:solidFill>
                <a:srgbClr val="374856"/>
              </a:solidFill>
              <a:effectLst/>
              <a:latin typeface="Calibri" panose="020F0502020204030204" pitchFamily="34" charset="0"/>
              <a:ea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EC8F6E-EED8-7592-92C3-91A85C5A63CF}"/>
              </a:ext>
            </a:extLst>
          </p:cNvPr>
          <p:cNvSpPr>
            <a:spLocks noGrp="1"/>
          </p:cNvSpPr>
          <p:nvPr>
            <p:ph type="body" idx="1"/>
          </p:nvPr>
        </p:nvSpPr>
        <p:spPr>
          <a:xfrm>
            <a:off x="500203" y="2600371"/>
            <a:ext cx="12331402" cy="4501673"/>
          </a:xfrm>
        </p:spPr>
        <p:txBody>
          <a:bodyPr/>
          <a:lstStyle/>
          <a:p>
            <a:pPr marL="571500" indent="-342900">
              <a:buFont typeface="Arial" panose="020B0604020202020204" pitchFamily="34" charset="0"/>
              <a:buChar char="•"/>
            </a:pPr>
            <a:endParaRPr lang="en-GB" sz="2800" dirty="0"/>
          </a:p>
          <a:p>
            <a:pPr marL="571500" indent="-342900">
              <a:buFont typeface="Arial" panose="020B0604020202020204" pitchFamily="34" charset="0"/>
              <a:buChar char="•"/>
            </a:pPr>
            <a:endParaRPr lang="en-GB" sz="2800" dirty="0"/>
          </a:p>
          <a:p>
            <a:pPr marL="571500" indent="-342900">
              <a:buFont typeface="Arial" panose="020B0604020202020204" pitchFamily="34" charset="0"/>
              <a:buChar char="•"/>
            </a:pPr>
            <a:r>
              <a:rPr lang="pt-PT" sz="2800" dirty="0"/>
              <a:t>Apresente-se às pessoas sentadas ao seu lado</a:t>
            </a:r>
          </a:p>
          <a:p>
            <a:pPr marL="228600" indent="0"/>
            <a:endParaRPr lang="en-GB" sz="2800" dirty="0"/>
          </a:p>
          <a:p>
            <a:pPr marL="571500" indent="-342900">
              <a:buFont typeface="Arial" panose="020B0604020202020204" pitchFamily="34" charset="0"/>
              <a:buChar char="•"/>
            </a:pPr>
            <a:r>
              <a:rPr lang="pt-PT" sz="2800" dirty="0"/>
              <a:t>Conte-lhe algo sobre si</a:t>
            </a:r>
            <a:endParaRPr lang="en-GB" sz="2800" dirty="0"/>
          </a:p>
        </p:txBody>
      </p:sp>
      <p:sp>
        <p:nvSpPr>
          <p:cNvPr id="3" name="Title 2">
            <a:extLst>
              <a:ext uri="{FF2B5EF4-FFF2-40B4-BE49-F238E27FC236}">
                <a16:creationId xmlns:a16="http://schemas.microsoft.com/office/drawing/2014/main" id="{D1283CEF-31E3-E86C-16F9-FDEA593BD4CE}"/>
              </a:ext>
            </a:extLst>
          </p:cNvPr>
          <p:cNvSpPr>
            <a:spLocks noGrp="1"/>
          </p:cNvSpPr>
          <p:nvPr>
            <p:ph type="title"/>
          </p:nvPr>
        </p:nvSpPr>
        <p:spPr>
          <a:xfrm>
            <a:off x="502500" y="432159"/>
            <a:ext cx="12330000" cy="1084106"/>
          </a:xfrm>
        </p:spPr>
        <p:txBody>
          <a:bodyPr>
            <a:noAutofit/>
          </a:bodyPr>
          <a:lstStyle/>
          <a:p>
            <a:r>
              <a:rPr lang="en-IE" dirty="0" err="1"/>
              <a:t>Vocabulário</a:t>
            </a:r>
            <a:r>
              <a:rPr lang="en-IE" dirty="0"/>
              <a:t> </a:t>
            </a:r>
            <a:r>
              <a:rPr lang="en-IE" dirty="0" err="1"/>
              <a:t>Financeiro</a:t>
            </a:r>
            <a:br>
              <a:rPr lang="en-IE" dirty="0"/>
            </a:br>
            <a:r>
              <a:rPr lang="en-IE" dirty="0" err="1"/>
              <a:t>Atividade</a:t>
            </a:r>
            <a:r>
              <a:rPr lang="en-IE" dirty="0"/>
              <a:t> </a:t>
            </a:r>
            <a:r>
              <a:rPr lang="en-IE" dirty="0" err="1"/>
              <a:t>quebra-gelo</a:t>
            </a:r>
            <a:endParaRPr lang="en-GB" dirty="0"/>
          </a:p>
        </p:txBody>
      </p:sp>
      <p:sp>
        <p:nvSpPr>
          <p:cNvPr id="4" name="Text Placeholder 3">
            <a:extLst>
              <a:ext uri="{FF2B5EF4-FFF2-40B4-BE49-F238E27FC236}">
                <a16:creationId xmlns:a16="http://schemas.microsoft.com/office/drawing/2014/main" id="{BE426CCF-E2C7-3712-B588-61FCDF535C0C}"/>
              </a:ext>
            </a:extLst>
          </p:cNvPr>
          <p:cNvSpPr>
            <a:spLocks noGrp="1"/>
          </p:cNvSpPr>
          <p:nvPr>
            <p:ph type="body" idx="2"/>
          </p:nvPr>
        </p:nvSpPr>
        <p:spPr>
          <a:xfrm>
            <a:off x="500064" y="1516265"/>
            <a:ext cx="12331541" cy="1246830"/>
          </a:xfrm>
        </p:spPr>
        <p:txBody>
          <a:bodyPr/>
          <a:lstStyle/>
          <a:p>
            <a:r>
              <a:rPr lang="en-GB" i="0" dirty="0" err="1"/>
              <a:t>Atividade</a:t>
            </a:r>
            <a:r>
              <a:rPr lang="en-GB" i="0" dirty="0"/>
              <a:t> M1.1</a:t>
            </a:r>
          </a:p>
          <a:p>
            <a:r>
              <a:rPr lang="en-GB" i="0" dirty="0" err="1"/>
              <a:t>Conheça</a:t>
            </a:r>
            <a:r>
              <a:rPr lang="en-GB" i="0" dirty="0"/>
              <a:t> </a:t>
            </a:r>
            <a:r>
              <a:rPr lang="en-GB" i="0" dirty="0" err="1"/>
              <a:t>os</a:t>
            </a:r>
            <a:r>
              <a:rPr lang="en-GB" i="0" dirty="0"/>
              <a:t> </a:t>
            </a:r>
            <a:r>
              <a:rPr lang="en-GB" i="0" dirty="0" err="1"/>
              <a:t>seus</a:t>
            </a:r>
            <a:r>
              <a:rPr lang="en-GB" i="0" dirty="0"/>
              <a:t> </a:t>
            </a:r>
            <a:r>
              <a:rPr lang="en-GB" i="0" dirty="0" err="1"/>
              <a:t>vizinhos</a:t>
            </a:r>
            <a:endParaRPr lang="en-GB" i="0" dirty="0"/>
          </a:p>
        </p:txBody>
      </p:sp>
      <p:pic>
        <p:nvPicPr>
          <p:cNvPr id="6" name="Picture 5" descr="Two women, one in glasses and blazer, talking in business office">
            <a:extLst>
              <a:ext uri="{FF2B5EF4-FFF2-40B4-BE49-F238E27FC236}">
                <a16:creationId xmlns:a16="http://schemas.microsoft.com/office/drawing/2014/main" id="{EF75FE7A-D642-9BF1-50B4-6CAF06637013}"/>
              </a:ext>
            </a:extLst>
          </p:cNvPr>
          <p:cNvPicPr>
            <a:picLocks noChangeAspect="1"/>
          </p:cNvPicPr>
          <p:nvPr/>
        </p:nvPicPr>
        <p:blipFill>
          <a:blip r:embed="rId2"/>
          <a:stretch>
            <a:fillRect/>
          </a:stretch>
        </p:blipFill>
        <p:spPr>
          <a:xfrm>
            <a:off x="7820856" y="4131802"/>
            <a:ext cx="2609786" cy="2340143"/>
          </a:xfrm>
          <a:prstGeom prst="rect">
            <a:avLst/>
          </a:prstGeom>
        </p:spPr>
      </p:pic>
    </p:spTree>
    <p:extLst>
      <p:ext uri="{BB962C8B-B14F-4D97-AF65-F5344CB8AC3E}">
        <p14:creationId xmlns:p14="http://schemas.microsoft.com/office/powerpoint/2010/main" val="2369579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7"/>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SzPts val="2800"/>
            </a:pPr>
            <a:r>
              <a:rPr lang="en-IE" dirty="0" err="1"/>
              <a:t>Vocabulário</a:t>
            </a:r>
            <a:r>
              <a:rPr lang="en-IE" dirty="0"/>
              <a:t> </a:t>
            </a:r>
            <a:r>
              <a:rPr lang="en-IE" dirty="0" err="1"/>
              <a:t>Financeiro</a:t>
            </a:r>
            <a:endParaRPr dirty="0"/>
          </a:p>
        </p:txBody>
      </p:sp>
      <p:sp>
        <p:nvSpPr>
          <p:cNvPr id="133" name="Google Shape;133;p7"/>
          <p:cNvSpPr txBox="1">
            <a:spLocks noGrp="1"/>
          </p:cNvSpPr>
          <p:nvPr>
            <p:ph type="body" idx="2"/>
          </p:nvPr>
        </p:nvSpPr>
        <p:spPr>
          <a:xfrm>
            <a:off x="644442" y="1152159"/>
            <a:ext cx="12331541" cy="1184641"/>
          </a:xfrm>
          <a:prstGeom prst="rect">
            <a:avLst/>
          </a:prstGeom>
          <a:solidFill>
            <a:schemeClr val="dk1"/>
          </a:solidFill>
          <a:ln>
            <a:noFill/>
          </a:ln>
        </p:spPr>
        <p:txBody>
          <a:bodyPr spcFirstLastPara="1" wrap="square" lIns="72000" tIns="45700" rIns="72000" bIns="45700" anchor="ctr" anchorCtr="0">
            <a:noAutofit/>
          </a:bodyPr>
          <a:lstStyle/>
          <a:p>
            <a:pPr marL="0" lvl="0" indent="0" algn="l">
              <a:spcBef>
                <a:spcPts val="0"/>
              </a:spcBef>
            </a:pPr>
            <a:r>
              <a:rPr lang="en-IE" i="0" dirty="0" err="1"/>
              <a:t>Atividade</a:t>
            </a:r>
            <a:r>
              <a:rPr lang="en-IE" i="0" dirty="0"/>
              <a:t> M1.2</a:t>
            </a:r>
          </a:p>
          <a:p>
            <a:pPr marL="0" lvl="0" indent="0" algn="l">
              <a:spcBef>
                <a:spcPts val="0"/>
              </a:spcBef>
            </a:pPr>
            <a:r>
              <a:rPr lang="en-IE" i="0" dirty="0" err="1"/>
              <a:t>Vocabulário</a:t>
            </a:r>
            <a:r>
              <a:rPr lang="en-IE" i="0" dirty="0"/>
              <a:t> </a:t>
            </a:r>
            <a:r>
              <a:rPr lang="en-IE" i="0" dirty="0" err="1"/>
              <a:t>financeiro</a:t>
            </a:r>
            <a:endParaRPr lang="en-IE" i="0" dirty="0"/>
          </a:p>
        </p:txBody>
      </p:sp>
      <p:sp>
        <p:nvSpPr>
          <p:cNvPr id="134" name="Google Shape;134;p7"/>
          <p:cNvSpPr txBox="1"/>
          <p:nvPr/>
        </p:nvSpPr>
        <p:spPr>
          <a:xfrm>
            <a:off x="644483" y="1744479"/>
            <a:ext cx="12331500" cy="3042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90"/>
              <a:buFont typeface="Arial"/>
              <a:buNone/>
            </a:pPr>
            <a:endParaRPr lang="en-IE" sz="2190" b="0" i="1"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endParaRPr lang="en-IE" sz="2190" i="1"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endParaRPr lang="en-IE" sz="2190" b="0" i="1" u="none" strike="noStrike" cap="none" dirty="0">
              <a:solidFill>
                <a:schemeClr val="dk2"/>
              </a:solidFill>
              <a:latin typeface="Calibri"/>
              <a:ea typeface="Calibri"/>
              <a:cs typeface="Calibri"/>
              <a:sym typeface="Calibri"/>
            </a:endParaRPr>
          </a:p>
          <a:p>
            <a:pPr marL="457200" lvl="0" indent="-457200">
              <a:buSzPts val="2190"/>
              <a:buFont typeface="Arial" panose="020B0604020202020204" pitchFamily="34" charset="0"/>
              <a:buChar char="•"/>
            </a:pPr>
            <a:r>
              <a:rPr lang="pt-PT" sz="2800" dirty="0">
                <a:solidFill>
                  <a:schemeClr val="dk2"/>
                </a:solidFill>
                <a:latin typeface="Calibri"/>
                <a:ea typeface="Calibri"/>
                <a:cs typeface="Calibri"/>
                <a:sym typeface="Calibri"/>
              </a:rPr>
              <a:t>Olhe para o seu cartão para a palavra ou para a descrição</a:t>
            </a:r>
          </a:p>
          <a:p>
            <a:pPr lvl="0">
              <a:buSzPts val="2190"/>
            </a:pPr>
            <a:endParaRPr lang="en-IE" sz="2800" dirty="0">
              <a:solidFill>
                <a:schemeClr val="dk2"/>
              </a:solidFill>
              <a:latin typeface="Calibri"/>
              <a:ea typeface="Calibri"/>
              <a:cs typeface="Calibri"/>
              <a:sym typeface="Calibri"/>
            </a:endParaRPr>
          </a:p>
          <a:p>
            <a:pPr marL="457200" lvl="0" indent="-457200">
              <a:buSzPts val="2190"/>
              <a:buFont typeface="Arial" panose="020B0604020202020204" pitchFamily="34" charset="0"/>
              <a:buChar char="•"/>
            </a:pPr>
            <a:r>
              <a:rPr lang="pt-PT" sz="2800" dirty="0">
                <a:solidFill>
                  <a:schemeClr val="dk2"/>
                </a:solidFill>
                <a:latin typeface="Calibri"/>
                <a:ea typeface="Calibri"/>
                <a:cs typeface="Calibri"/>
                <a:sym typeface="Calibri"/>
              </a:rPr>
              <a:t>Encontre o participante que tem a palavra para corresponder à sua descrição</a:t>
            </a:r>
            <a:endParaRPr lang="en-IE" sz="2800"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endParaRPr lang="en-IE" sz="2800"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 name="Picture 2" descr="Person holding a credit card and cell phone">
            <a:extLst>
              <a:ext uri="{FF2B5EF4-FFF2-40B4-BE49-F238E27FC236}">
                <a16:creationId xmlns:a16="http://schemas.microsoft.com/office/drawing/2014/main" id="{A3C68611-2455-893D-DDAC-81C95407B6EC}"/>
              </a:ext>
            </a:extLst>
          </p:cNvPr>
          <p:cNvPicPr>
            <a:picLocks noChangeAspect="1"/>
          </p:cNvPicPr>
          <p:nvPr/>
        </p:nvPicPr>
        <p:blipFill>
          <a:blip r:embed="rId3"/>
          <a:stretch>
            <a:fillRect/>
          </a:stretch>
        </p:blipFill>
        <p:spPr>
          <a:xfrm>
            <a:off x="7295234" y="4344133"/>
            <a:ext cx="2569194" cy="200940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5"/>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l">
              <a:spcBef>
                <a:spcPts val="0"/>
              </a:spcBef>
            </a:pPr>
            <a:r>
              <a:rPr lang="pt-PT" i="0" dirty="0"/>
              <a:t>Vocabulário financeiro: descrições de palavras financeiras comuns</a:t>
            </a:r>
            <a:endParaRPr dirty="0"/>
          </a:p>
        </p:txBody>
      </p:sp>
      <p:sp>
        <p:nvSpPr>
          <p:cNvPr id="100" name="Google Shape;100;p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SzPts val="2800"/>
            </a:pPr>
            <a:r>
              <a:rPr lang="en-IE" dirty="0" err="1"/>
              <a:t>Vocabulário</a:t>
            </a:r>
            <a:r>
              <a:rPr lang="en-IE" dirty="0"/>
              <a:t> </a:t>
            </a:r>
            <a:r>
              <a:rPr lang="en-IE" dirty="0" err="1"/>
              <a:t>Financeiro</a:t>
            </a:r>
            <a:endParaRPr dirty="0"/>
          </a:p>
        </p:txBody>
      </p:sp>
      <p:sp>
        <p:nvSpPr>
          <p:cNvPr id="101" name="Google Shape;101;p5"/>
          <p:cNvSpPr/>
          <p:nvPr/>
        </p:nvSpPr>
        <p:spPr>
          <a:xfrm>
            <a:off x="6130333" y="3598962"/>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5"/>
          <p:cNvSpPr/>
          <p:nvPr/>
        </p:nvSpPr>
        <p:spPr>
          <a:xfrm>
            <a:off x="279400" y="2262013"/>
            <a:ext cx="11942997" cy="2644979"/>
          </a:xfrm>
          <a:prstGeom prst="rect">
            <a:avLst/>
          </a:prstGeom>
          <a:noFill/>
          <a:ln>
            <a:noFill/>
          </a:ln>
        </p:spPr>
        <p:txBody>
          <a:bodyPr spcFirstLastPara="1" wrap="square" lIns="91425" tIns="45700" rIns="91425" bIns="45700" anchor="t" anchorCtr="0">
            <a:spAutoFit/>
          </a:bodyPr>
          <a:lstStyle/>
          <a:p>
            <a:pPr marL="342900" lvl="0" indent="-342900">
              <a:buSzPts val="2188"/>
              <a:buFont typeface="Arial"/>
              <a:buChar char="•"/>
            </a:pPr>
            <a:r>
              <a:rPr lang="en-IE" sz="2400" b="1" u="sng" dirty="0" err="1">
                <a:solidFill>
                  <a:schemeClr val="accent6">
                    <a:lumMod val="75000"/>
                  </a:schemeClr>
                </a:solidFill>
                <a:latin typeface="Calibri" panose="020F0502020204030204" pitchFamily="34" charset="0"/>
                <a:ea typeface="Calibri"/>
                <a:cs typeface="Calibri" panose="020F0502020204030204" pitchFamily="34" charset="0"/>
                <a:sym typeface="Calibri"/>
              </a:rPr>
              <a:t>SALÁRIOS</a:t>
            </a:r>
            <a:r>
              <a:rPr lang="pt-PT" sz="2400" dirty="0">
                <a:solidFill>
                  <a:schemeClr val="dk2"/>
                </a:solidFill>
                <a:latin typeface="Calibri" panose="020F0502020204030204" pitchFamily="34" charset="0"/>
                <a:ea typeface="Calibri"/>
                <a:cs typeface="Calibri" panose="020F0502020204030204" pitchFamily="34" charset="0"/>
                <a:sym typeface="Calibri"/>
              </a:rPr>
              <a:t>: pagamento recebido pelo trabalho ou serviços muitas vezes pagos diariamente ou semanalmente</a:t>
            </a:r>
            <a:endParaRPr lang="en-IE" sz="2400" b="0" i="0" u="none" strike="noStrike" cap="none" dirty="0">
              <a:solidFill>
                <a:schemeClr val="dk2"/>
              </a:solidFill>
              <a:latin typeface="Calibri" panose="020F0502020204030204" pitchFamily="34" charset="0"/>
              <a:ea typeface="Calibri"/>
              <a:cs typeface="Calibri" panose="020F0502020204030204" pitchFamily="34" charset="0"/>
              <a:sym typeface="Calibri"/>
            </a:endParaRPr>
          </a:p>
          <a:p>
            <a:pPr marL="342900" indent="-342900">
              <a:buSzPts val="2188"/>
              <a:buFont typeface="Arial"/>
              <a:buChar char="•"/>
            </a:pPr>
            <a:r>
              <a:rPr lang="en-IE" sz="2400" b="1" u="sng" dirty="0" err="1">
                <a:solidFill>
                  <a:schemeClr val="accent6">
                    <a:lumMod val="75000"/>
                  </a:schemeClr>
                </a:solidFill>
                <a:latin typeface="Calibri" panose="020F0502020204030204" pitchFamily="34" charset="0"/>
                <a:cs typeface="Calibri" panose="020F0502020204030204" pitchFamily="34" charset="0"/>
              </a:rPr>
              <a:t>SALÁRIO</a:t>
            </a:r>
            <a:r>
              <a:rPr lang="en-IE" sz="2400" dirty="0">
                <a:solidFill>
                  <a:schemeClr val="accent6">
                    <a:lumMod val="75000"/>
                  </a:schemeClr>
                </a:solidFill>
                <a:latin typeface="Calibri" panose="020F0502020204030204" pitchFamily="34" charset="0"/>
                <a:cs typeface="Calibri" panose="020F0502020204030204" pitchFamily="34" charset="0"/>
              </a:rPr>
              <a:t>:  </a:t>
            </a:r>
            <a:r>
              <a:rPr lang="pt-PT" sz="2400" dirty="0">
                <a:solidFill>
                  <a:schemeClr val="bg2"/>
                </a:solidFill>
                <a:latin typeface="Calibri" panose="020F0502020204030204" pitchFamily="34" charset="0"/>
                <a:cs typeface="Calibri" panose="020F0502020204030204" pitchFamily="34" charset="0"/>
              </a:rPr>
              <a:t>pagamento referido por trabalho ou serviços muitas vezes pagos mensalmente.
</a:t>
            </a:r>
            <a:r>
              <a:rPr lang="en-IE" sz="2400" b="1" u="sng" dirty="0" err="1">
                <a:solidFill>
                  <a:schemeClr val="accent6">
                    <a:lumMod val="75000"/>
                  </a:schemeClr>
                </a:solidFill>
                <a:latin typeface="Calibri" panose="020F0502020204030204" pitchFamily="34" charset="0"/>
                <a:ea typeface="Calibri"/>
                <a:cs typeface="Calibri" panose="020F0502020204030204" pitchFamily="34" charset="0"/>
                <a:sym typeface="Calibri"/>
              </a:rPr>
              <a:t>RENDIMENTOS</a:t>
            </a:r>
            <a:r>
              <a:rPr lang="en-IE" sz="2400" b="1" dirty="0">
                <a:solidFill>
                  <a:schemeClr val="accent6">
                    <a:lumMod val="75000"/>
                  </a:schemeClr>
                </a:solidFill>
                <a:latin typeface="Calibri" panose="020F0502020204030204" pitchFamily="34" charset="0"/>
                <a:ea typeface="Calibri"/>
                <a:cs typeface="Calibri" panose="020F0502020204030204" pitchFamily="34" charset="0"/>
                <a:sym typeface="Calibri"/>
              </a:rPr>
              <a:t>: </a:t>
            </a:r>
            <a:r>
              <a:rPr lang="pt-PT" sz="2400" dirty="0">
                <a:solidFill>
                  <a:schemeClr val="dk2"/>
                </a:solidFill>
                <a:latin typeface="Calibri" panose="020F0502020204030204" pitchFamily="34" charset="0"/>
                <a:ea typeface="Calibri"/>
                <a:cs typeface="Calibri" panose="020F0502020204030204" pitchFamily="34" charset="0"/>
                <a:sym typeface="Calibri"/>
              </a:rPr>
              <a:t>dinheiro que uma pessoa ganha ou recebe em benefício ou pensão, ou outros meios, por vezes conhecidos como "rendimento não adquirido".
</a:t>
            </a:r>
            <a:r>
              <a:rPr lang="en-US" sz="2400" b="1" u="sng" dirty="0" err="1">
                <a:solidFill>
                  <a:schemeClr val="accent6">
                    <a:lumMod val="75000"/>
                  </a:schemeClr>
                </a:solidFill>
                <a:latin typeface="Calibri" panose="020F0502020204030204" pitchFamily="34" charset="0"/>
                <a:cs typeface="Calibri" panose="020F0502020204030204" pitchFamily="34" charset="0"/>
              </a:rPr>
              <a:t>DESPESAS</a:t>
            </a:r>
            <a:r>
              <a:rPr lang="en-US" sz="2400" b="1" dirty="0">
                <a:solidFill>
                  <a:schemeClr val="accent6">
                    <a:lumMod val="75000"/>
                  </a:schemeClr>
                </a:solidFill>
                <a:latin typeface="Calibri" panose="020F0502020204030204" pitchFamily="34" charset="0"/>
                <a:cs typeface="Calibri" panose="020F0502020204030204" pitchFamily="34" charset="0"/>
              </a:rPr>
              <a:t>: </a:t>
            </a:r>
            <a:r>
              <a:rPr lang="pt-PT" sz="2400" dirty="0">
                <a:solidFill>
                  <a:schemeClr val="bg2"/>
                </a:solidFill>
                <a:latin typeface="Calibri" panose="020F0502020204030204" pitchFamily="34" charset="0"/>
                <a:cs typeface="Calibri" panose="020F0502020204030204" pitchFamily="34" charset="0"/>
              </a:rPr>
              <a:t>dinheiro que uma pessoa gasta em comida ou contas e outras coisas.</a:t>
            </a:r>
            <a:endParaRPr lang="en-IE" sz="2188" dirty="0">
              <a:solidFill>
                <a:schemeClr val="dk2"/>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188"/>
              <a:buFont typeface="Arial"/>
              <a:buChar char="•"/>
            </a:pPr>
            <a:endParaRPr sz="2188" b="0" i="0" u="none" strike="noStrike" cap="none" dirty="0">
              <a:solidFill>
                <a:schemeClr val="dk2"/>
              </a:solidFill>
              <a:latin typeface="Calibri"/>
              <a:ea typeface="Calibri"/>
              <a:cs typeface="Calibri"/>
              <a:sym typeface="Calibri"/>
            </a:endParaRPr>
          </a:p>
        </p:txBody>
      </p:sp>
      <p:pic>
        <p:nvPicPr>
          <p:cNvPr id="6" name="Picture 5" descr="A picture containing graphical user interface&#10;&#10;Description automatically generated">
            <a:extLst>
              <a:ext uri="{FF2B5EF4-FFF2-40B4-BE49-F238E27FC236}">
                <a16:creationId xmlns:a16="http://schemas.microsoft.com/office/drawing/2014/main" id="{76652900-0D14-3934-AD72-F9A50D20D2C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72443" y="4821875"/>
            <a:ext cx="2733687" cy="1939826"/>
          </a:xfrm>
          <a:prstGeom prst="rect">
            <a:avLst/>
          </a:prstGeom>
        </p:spPr>
      </p:pic>
      <p:pic>
        <p:nvPicPr>
          <p:cNvPr id="3" name="Picture 2" descr="A picture containing indoor, toy&#10;&#10;Description automatically generated">
            <a:extLst>
              <a:ext uri="{FF2B5EF4-FFF2-40B4-BE49-F238E27FC236}">
                <a16:creationId xmlns:a16="http://schemas.microsoft.com/office/drawing/2014/main" id="{27321516-038C-8559-F00E-739D192CDE1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597420" y="4520382"/>
            <a:ext cx="2733687" cy="19398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3"/>
          <p:cNvSpPr txBox="1">
            <a:spLocks noGrp="1"/>
          </p:cNvSpPr>
          <p:nvPr>
            <p:ph type="body" idx="1"/>
          </p:nvPr>
        </p:nvSpPr>
        <p:spPr>
          <a:xfrm>
            <a:off x="269824" y="1071283"/>
            <a:ext cx="12560240" cy="1690997"/>
          </a:xfrm>
          <a:prstGeom prst="rect">
            <a:avLst/>
          </a:prstGeom>
          <a:noFill/>
          <a:ln>
            <a:noFill/>
          </a:ln>
        </p:spPr>
        <p:txBody>
          <a:bodyPr spcFirstLastPara="1" wrap="square" lIns="72000" tIns="45700" rIns="72000" bIns="45700" anchor="t" anchorCtr="0">
            <a:noAutofit/>
          </a:bodyPr>
          <a:lstStyle/>
          <a:p>
            <a:pPr marL="342900" lvl="0" indent="-209550" algn="just" rtl="0">
              <a:lnSpc>
                <a:spcPct val="100000"/>
              </a:lnSpc>
              <a:spcBef>
                <a:spcPts val="0"/>
              </a:spcBef>
              <a:spcAft>
                <a:spcPts val="0"/>
              </a:spcAft>
              <a:buSzPts val="2100"/>
              <a:buFont typeface="Arial"/>
              <a:buNone/>
            </a:pPr>
            <a:endParaRPr dirty="0">
              <a:solidFill>
                <a:schemeClr val="dk1"/>
              </a:solidFill>
            </a:endParaRPr>
          </a:p>
          <a:p>
            <a:pPr marL="571500" lvl="0" indent="-342900" algn="l">
              <a:lnSpc>
                <a:spcPct val="150000"/>
              </a:lnSpc>
              <a:buClr>
                <a:schemeClr val="dk2"/>
              </a:buClr>
              <a:buFont typeface="Arial"/>
              <a:buChar char="•"/>
            </a:pPr>
            <a:r>
              <a:rPr lang="en-IE" sz="2000" b="1" u="sng" dirty="0" err="1">
                <a:solidFill>
                  <a:schemeClr val="accent6"/>
                </a:solidFill>
              </a:rPr>
              <a:t>CRÉDITO</a:t>
            </a:r>
            <a:r>
              <a:rPr lang="en-IE" sz="2000" dirty="0">
                <a:solidFill>
                  <a:schemeClr val="accent6"/>
                </a:solidFill>
              </a:rPr>
              <a:t>: </a:t>
            </a:r>
            <a:r>
              <a:rPr lang="pt-PT" sz="2000" dirty="0"/>
              <a:t>usado para descrever o dinheiro de 2 maneiras diferentes</a:t>
            </a:r>
            <a:r>
              <a:rPr lang="en-IE" sz="2000" dirty="0"/>
              <a:t>:</a:t>
            </a:r>
          </a:p>
          <a:p>
            <a:pPr marL="571500" indent="-342900">
              <a:lnSpc>
                <a:spcPct val="150000"/>
              </a:lnSpc>
              <a:buClr>
                <a:schemeClr val="dk2"/>
              </a:buClr>
              <a:buFont typeface="Wingdings" panose="05000000000000000000" pitchFamily="2" charset="2"/>
              <a:buChar char="v"/>
            </a:pPr>
            <a:r>
              <a:rPr lang="en-IE" sz="2000" dirty="0"/>
              <a:t> </a:t>
            </a:r>
            <a:r>
              <a:rPr lang="pt-PT" sz="2000" dirty="0"/>
              <a:t>quando o dinheiro é dado um empréstimo</a:t>
            </a:r>
            <a:endParaRPr lang="en-IE" sz="2000" dirty="0"/>
          </a:p>
          <a:p>
            <a:pPr marL="571500" indent="-342900">
              <a:lnSpc>
                <a:spcPct val="150000"/>
              </a:lnSpc>
              <a:buClr>
                <a:schemeClr val="dk2"/>
              </a:buClr>
              <a:buFont typeface="Wingdings" panose="05000000000000000000" pitchFamily="2" charset="2"/>
              <a:buChar char="v"/>
            </a:pPr>
            <a:r>
              <a:rPr lang="en-IE" sz="2000" dirty="0"/>
              <a:t> </a:t>
            </a:r>
            <a:r>
              <a:rPr lang="pt-PT" sz="2000" dirty="0"/>
              <a:t>dinheiro que tem na sua conta bancária e está 'no crédito'</a:t>
            </a:r>
            <a:endParaRPr sz="2000" dirty="0"/>
          </a:p>
        </p:txBody>
      </p:sp>
      <p:sp>
        <p:nvSpPr>
          <p:cNvPr id="110" name="Google Shape;110;p33"/>
          <p:cNvSpPr txBox="1">
            <a:spLocks noGrp="1"/>
          </p:cNvSpPr>
          <p:nvPr>
            <p:ph type="body" idx="2"/>
          </p:nvPr>
        </p:nvSpPr>
        <p:spPr>
          <a:xfrm>
            <a:off x="512385" y="851002"/>
            <a:ext cx="12331500" cy="603000"/>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pt-PT" i="0" dirty="0"/>
              <a:t>Vocabulário financeiro: descrições de palavras financeiras comuns</a:t>
            </a:r>
            <a:endParaRPr dirty="0"/>
          </a:p>
        </p:txBody>
      </p:sp>
      <p:sp>
        <p:nvSpPr>
          <p:cNvPr id="111" name="Google Shape;111;p33"/>
          <p:cNvSpPr txBox="1"/>
          <p:nvPr/>
        </p:nvSpPr>
        <p:spPr>
          <a:xfrm>
            <a:off x="500064" y="3629025"/>
            <a:ext cx="914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3"/>
          <p:cNvSpPr txBox="1"/>
          <p:nvPr/>
        </p:nvSpPr>
        <p:spPr>
          <a:xfrm>
            <a:off x="269824" y="3015450"/>
            <a:ext cx="10531640" cy="1015622"/>
          </a:xfrm>
          <a:prstGeom prst="rect">
            <a:avLst/>
          </a:prstGeom>
          <a:noFill/>
          <a:ln>
            <a:noFill/>
          </a:ln>
        </p:spPr>
        <p:txBody>
          <a:bodyPr spcFirstLastPara="1" wrap="square" lIns="91425" tIns="45700" rIns="91425" bIns="45700" anchor="t" anchorCtr="0">
            <a:spAutoFit/>
          </a:bodyPr>
          <a:lstStyle/>
          <a:p>
            <a:pPr marL="571500" lvl="0" indent="-342900">
              <a:lnSpc>
                <a:spcPct val="150000"/>
              </a:lnSpc>
              <a:buClr>
                <a:schemeClr val="dk2"/>
              </a:buClr>
              <a:buSzPts val="2188"/>
              <a:buFont typeface="Arial"/>
              <a:buChar char="•"/>
            </a:pPr>
            <a:r>
              <a:rPr lang="en-IE" sz="2000" b="1" u="sng" dirty="0" err="1">
                <a:solidFill>
                  <a:schemeClr val="accent6"/>
                </a:solidFill>
                <a:latin typeface="Calibri"/>
                <a:ea typeface="Calibri"/>
                <a:cs typeface="Calibri"/>
                <a:sym typeface="Calibri"/>
              </a:rPr>
              <a:t>DÍVIDA</a:t>
            </a:r>
            <a:r>
              <a:rPr lang="en-IE" sz="2000" b="1" u="sng" dirty="0">
                <a:solidFill>
                  <a:schemeClr val="accent6"/>
                </a:solidFill>
                <a:latin typeface="Calibri"/>
                <a:ea typeface="Calibri"/>
                <a:cs typeface="Calibri"/>
                <a:sym typeface="Calibri"/>
              </a:rPr>
              <a:t>:</a:t>
            </a:r>
            <a:r>
              <a:rPr lang="en-IE" sz="2000" b="1" i="0" u="none" strike="noStrike" cap="none" dirty="0">
                <a:solidFill>
                  <a:schemeClr val="dk2"/>
                </a:solidFill>
                <a:latin typeface="Calibri"/>
                <a:ea typeface="Calibri"/>
                <a:cs typeface="Calibri"/>
                <a:sym typeface="Calibri"/>
              </a:rPr>
              <a:t> </a:t>
            </a:r>
            <a:r>
              <a:rPr lang="pt-PT" sz="2000" dirty="0">
                <a:solidFill>
                  <a:schemeClr val="dk2"/>
                </a:solidFill>
                <a:latin typeface="Calibri"/>
                <a:ea typeface="Calibri"/>
                <a:cs typeface="Calibri"/>
                <a:sym typeface="Calibri"/>
              </a:rPr>
              <a:t>representa o dinheiro que uma pessoa deve a outra. A pessoa que tem uma dívida é conhecida como devedora ou mutuário. </a:t>
            </a:r>
            <a:endParaRPr sz="2000" b="0" i="0" u="none" strike="noStrike" cap="none" dirty="0">
              <a:solidFill>
                <a:srgbClr val="000000"/>
              </a:solidFill>
              <a:latin typeface="Arial"/>
              <a:ea typeface="Arial"/>
              <a:cs typeface="Arial"/>
              <a:sym typeface="Arial"/>
            </a:endParaRPr>
          </a:p>
        </p:txBody>
      </p:sp>
      <p:sp>
        <p:nvSpPr>
          <p:cNvPr id="113" name="Google Shape;113;p33"/>
          <p:cNvSpPr txBox="1"/>
          <p:nvPr/>
        </p:nvSpPr>
        <p:spPr>
          <a:xfrm>
            <a:off x="269824" y="3936825"/>
            <a:ext cx="12741638" cy="4242660"/>
          </a:xfrm>
          <a:prstGeom prst="rect">
            <a:avLst/>
          </a:prstGeom>
          <a:noFill/>
          <a:ln>
            <a:noFill/>
          </a:ln>
        </p:spPr>
        <p:txBody>
          <a:bodyPr spcFirstLastPara="1" wrap="square" lIns="91425" tIns="45700" rIns="91425" bIns="45700" anchor="t" anchorCtr="0">
            <a:spAutoFit/>
          </a:bodyPr>
          <a:lstStyle/>
          <a:p>
            <a:pPr marL="481837" lvl="0" indent="-342900">
              <a:lnSpc>
                <a:spcPct val="150000"/>
              </a:lnSpc>
              <a:buClr>
                <a:schemeClr val="dk2"/>
              </a:buClr>
              <a:buSzPts val="2188"/>
              <a:buFont typeface="Arial"/>
              <a:buChar char="•"/>
            </a:pPr>
            <a:r>
              <a:rPr lang="en-IE" sz="2000" b="1" u="sng" dirty="0" err="1">
                <a:solidFill>
                  <a:schemeClr val="accent6"/>
                </a:solidFill>
                <a:latin typeface="Calibri"/>
                <a:ea typeface="Calibri"/>
                <a:cs typeface="Calibri"/>
                <a:sym typeface="Calibri"/>
              </a:rPr>
              <a:t>JUROS</a:t>
            </a:r>
            <a:r>
              <a:rPr lang="en-IE" sz="2000" b="1" u="sng" dirty="0">
                <a:solidFill>
                  <a:schemeClr val="accent6"/>
                </a:solidFill>
                <a:latin typeface="Calibri"/>
                <a:ea typeface="Calibri"/>
                <a:cs typeface="Calibri"/>
                <a:sym typeface="Calibri"/>
              </a:rPr>
              <a:t>:</a:t>
            </a:r>
            <a:r>
              <a:rPr lang="en-IE" sz="2000" b="0" i="0" u="none" strike="noStrike" cap="none" dirty="0">
                <a:solidFill>
                  <a:schemeClr val="dk2"/>
                </a:solidFill>
                <a:latin typeface="Calibri"/>
                <a:ea typeface="Calibri"/>
                <a:cs typeface="Calibri"/>
                <a:sym typeface="Calibri"/>
              </a:rPr>
              <a:t> </a:t>
            </a:r>
            <a:r>
              <a:rPr lang="pt-PT" sz="2000" dirty="0">
                <a:solidFill>
                  <a:schemeClr val="dk2"/>
                </a:solidFill>
                <a:latin typeface="Calibri"/>
                <a:ea typeface="Calibri"/>
                <a:cs typeface="Calibri"/>
                <a:sym typeface="Calibri"/>
              </a:rPr>
              <a:t>usado para descrever o dinheiro de 2 maneiras diferentes:</a:t>
            </a:r>
            <a:endParaRPr lang="en-IE" sz="2000" b="0" i="0" u="none" strike="noStrike" cap="none" dirty="0">
              <a:solidFill>
                <a:schemeClr val="dk2"/>
              </a:solidFill>
              <a:latin typeface="Calibri"/>
              <a:ea typeface="Calibri"/>
              <a:cs typeface="Calibri"/>
              <a:sym typeface="Calibri"/>
            </a:endParaRPr>
          </a:p>
          <a:p>
            <a:pPr marL="481837" lvl="3" indent="-342900">
              <a:lnSpc>
                <a:spcPct val="150000"/>
              </a:lnSpc>
              <a:buClr>
                <a:schemeClr val="dk2"/>
              </a:buClr>
              <a:buSzPts val="2188"/>
              <a:buFont typeface="Wingdings" panose="05000000000000000000" pitchFamily="2" charset="2"/>
              <a:buChar char="v"/>
            </a:pPr>
            <a:r>
              <a:rPr lang="en-IE" sz="2000" dirty="0">
                <a:solidFill>
                  <a:schemeClr val="dk2"/>
                </a:solidFill>
                <a:latin typeface="Calibri"/>
                <a:ea typeface="Calibri"/>
                <a:cs typeface="Calibri"/>
                <a:sym typeface="Calibri"/>
              </a:rPr>
              <a:t> </a:t>
            </a:r>
            <a:r>
              <a:rPr lang="pt-PT" sz="2000" dirty="0">
                <a:solidFill>
                  <a:schemeClr val="dk2"/>
                </a:solidFill>
                <a:latin typeface="Calibri"/>
                <a:ea typeface="Calibri"/>
                <a:cs typeface="Calibri"/>
                <a:sym typeface="Calibri"/>
              </a:rPr>
              <a:t>dinheiro que uma pessoa paga de volta, por ter pedido dinheiro emprestado
 dinheiro que um banco paga a uma pessoa quando depositam uma grande quantia de dinheiro numa conta bancária </a:t>
            </a:r>
            <a:endParaRPr lang="en-IE" sz="2000" b="0" i="0" u="none" strike="noStrike" cap="none" dirty="0">
              <a:solidFill>
                <a:schemeClr val="dk2"/>
              </a:solidFill>
              <a:latin typeface="Calibri"/>
              <a:ea typeface="Calibri"/>
              <a:cs typeface="Calibri"/>
              <a:sym typeface="Calibri"/>
            </a:endParaRPr>
          </a:p>
          <a:p>
            <a:pPr marL="481837" lvl="1" indent="-342900">
              <a:lnSpc>
                <a:spcPct val="150000"/>
              </a:lnSpc>
              <a:buClr>
                <a:schemeClr val="dk2"/>
              </a:buClr>
              <a:buSzPts val="2188"/>
              <a:buFont typeface="Arial"/>
              <a:buChar char="•"/>
            </a:pPr>
            <a:r>
              <a:rPr lang="pt-PT" sz="2000" b="1" u="sng" dirty="0">
                <a:solidFill>
                  <a:schemeClr val="accent6"/>
                </a:solidFill>
                <a:latin typeface="Calibri"/>
                <a:ea typeface="Calibri"/>
                <a:cs typeface="Calibri"/>
                <a:sym typeface="Calibri"/>
              </a:rPr>
              <a:t>CARTÃO DE CAIXA OU DÉBITO</a:t>
            </a:r>
            <a:r>
              <a:rPr lang="en-IE" sz="2000" b="1" u="sng" dirty="0">
                <a:solidFill>
                  <a:schemeClr val="accent6"/>
                </a:solidFill>
                <a:latin typeface="Calibri"/>
                <a:ea typeface="Calibri"/>
                <a:cs typeface="Calibri"/>
                <a:sym typeface="Calibri"/>
              </a:rPr>
              <a:t>:</a:t>
            </a:r>
            <a:r>
              <a:rPr lang="en-IE" sz="2000" dirty="0">
                <a:solidFill>
                  <a:schemeClr val="dk2"/>
                </a:solidFill>
                <a:latin typeface="Calibri"/>
                <a:ea typeface="Calibri"/>
                <a:cs typeface="Calibri"/>
                <a:sym typeface="Calibri"/>
              </a:rPr>
              <a:t> </a:t>
            </a:r>
            <a:r>
              <a:rPr lang="pt-PT" sz="2000" dirty="0">
                <a:solidFill>
                  <a:schemeClr val="dk2"/>
                </a:solidFill>
                <a:latin typeface="Calibri"/>
                <a:ea typeface="Calibri"/>
                <a:cs typeface="Calibri"/>
                <a:sym typeface="Calibri"/>
              </a:rPr>
              <a:t>usa-se para pagar bens ou serviços. Tem de pagar a tempo ou serão cobrados juros</a:t>
            </a:r>
            <a:endParaRPr lang="en-IE" sz="2000" dirty="0">
              <a:solidFill>
                <a:schemeClr val="dk2"/>
              </a:solidFill>
              <a:latin typeface="Calibri"/>
              <a:ea typeface="Calibri"/>
              <a:cs typeface="Calibri"/>
              <a:sym typeface="Calibri"/>
            </a:endParaRPr>
          </a:p>
          <a:p>
            <a:pPr marL="481837" lvl="0" indent="-342900">
              <a:lnSpc>
                <a:spcPct val="150000"/>
              </a:lnSpc>
              <a:buClr>
                <a:schemeClr val="dk2"/>
              </a:buClr>
              <a:buSzPts val="2188"/>
              <a:buFont typeface="Arial"/>
              <a:buChar char="•"/>
            </a:pPr>
            <a:r>
              <a:rPr lang="en-IE" sz="2000" b="1" u="sng" dirty="0" err="1">
                <a:solidFill>
                  <a:schemeClr val="accent6"/>
                </a:solidFill>
                <a:latin typeface="Calibri"/>
                <a:ea typeface="Calibri"/>
                <a:cs typeface="Calibri"/>
                <a:sym typeface="Calibri"/>
              </a:rPr>
              <a:t>CARTÕES</a:t>
            </a:r>
            <a:r>
              <a:rPr lang="en-IE" sz="2000" b="1" u="sng" dirty="0">
                <a:solidFill>
                  <a:schemeClr val="accent6"/>
                </a:solidFill>
                <a:latin typeface="Calibri"/>
                <a:ea typeface="Calibri"/>
                <a:cs typeface="Calibri"/>
                <a:sym typeface="Calibri"/>
              </a:rPr>
              <a:t> DE </a:t>
            </a:r>
            <a:r>
              <a:rPr lang="en-IE" sz="2000" b="1" u="sng" dirty="0" err="1">
                <a:solidFill>
                  <a:schemeClr val="accent6"/>
                </a:solidFill>
                <a:latin typeface="Calibri"/>
                <a:ea typeface="Calibri"/>
                <a:cs typeface="Calibri"/>
                <a:sym typeface="Calibri"/>
              </a:rPr>
              <a:t>CRÉDITO</a:t>
            </a:r>
            <a:r>
              <a:rPr lang="en-IE" sz="2000" b="1" u="sng" dirty="0">
                <a:solidFill>
                  <a:schemeClr val="accent6"/>
                </a:solidFill>
                <a:latin typeface="Calibri"/>
                <a:ea typeface="Calibri"/>
                <a:cs typeface="Calibri"/>
                <a:sym typeface="Calibri"/>
              </a:rPr>
              <a:t>: </a:t>
            </a:r>
            <a:r>
              <a:rPr lang="pt-PT" sz="2000" dirty="0">
                <a:solidFill>
                  <a:schemeClr val="dk2"/>
                </a:solidFill>
                <a:latin typeface="Calibri"/>
                <a:ea typeface="Calibri"/>
                <a:cs typeface="Calibri"/>
                <a:sym typeface="Calibri"/>
              </a:rPr>
              <a:t>usa-se para comprar coisas e pagá-las mais tarde. Para este serviço tem que pagar o dinheiro de volta mais encargos e juros</a:t>
            </a:r>
            <a:endParaRPr lang="en-IE" sz="2000" dirty="0">
              <a:solidFill>
                <a:schemeClr val="dk2"/>
              </a:solidFill>
              <a:latin typeface="Calibri"/>
              <a:ea typeface="Calibri"/>
              <a:cs typeface="Calibri"/>
              <a:sym typeface="Calibri"/>
            </a:endParaRPr>
          </a:p>
          <a:p>
            <a:pPr marL="481837" marR="0" lvl="0" indent="-342900" algn="just" rtl="0">
              <a:lnSpc>
                <a:spcPct val="150000"/>
              </a:lnSpc>
              <a:spcBef>
                <a:spcPts val="0"/>
              </a:spcBef>
              <a:spcAft>
                <a:spcPts val="0"/>
              </a:spcAft>
              <a:buClr>
                <a:schemeClr val="dk2"/>
              </a:buClr>
              <a:buSzPts val="2188"/>
              <a:buFont typeface="Arial"/>
              <a:buChar char="•"/>
            </a:pPr>
            <a:endParaRPr sz="2188" b="0" i="0" u="none" strike="noStrike" cap="none" dirty="0">
              <a:solidFill>
                <a:schemeClr val="dk2"/>
              </a:solidFill>
              <a:latin typeface="Calibri"/>
              <a:ea typeface="Calibri"/>
              <a:cs typeface="Calibri"/>
              <a:sym typeface="Calibri"/>
            </a:endParaRPr>
          </a:p>
          <a:p>
            <a:pPr marL="138113" marR="0" lvl="8" indent="0" algn="just" rtl="0">
              <a:lnSpc>
                <a:spcPct val="100000"/>
              </a:lnSpc>
              <a:spcBef>
                <a:spcPts val="60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14" name="Google Shape;114;p33"/>
          <p:cNvSpPr txBox="1">
            <a:spLocks noGrp="1"/>
          </p:cNvSpPr>
          <p:nvPr>
            <p:ph type="title"/>
          </p:nvPr>
        </p:nvSpPr>
        <p:spPr>
          <a:xfrm>
            <a:off x="500064" y="230121"/>
            <a:ext cx="12330000" cy="720000"/>
          </a:xfrm>
          <a:prstGeom prst="rect">
            <a:avLst/>
          </a:prstGeom>
          <a:noFill/>
          <a:ln>
            <a:noFill/>
          </a:ln>
        </p:spPr>
        <p:txBody>
          <a:bodyPr spcFirstLastPara="1" wrap="square" lIns="72000" tIns="45700" rIns="72000" bIns="45700" anchor="ctr" anchorCtr="0">
            <a:normAutofit/>
          </a:bodyPr>
          <a:lstStyle/>
          <a:p>
            <a:pPr lvl="0">
              <a:buSzPts val="2800"/>
            </a:pPr>
            <a:r>
              <a:rPr lang="en-IE" dirty="0" err="1"/>
              <a:t>Vocabulário</a:t>
            </a:r>
            <a:r>
              <a:rPr lang="en-IE" dirty="0"/>
              <a:t> </a:t>
            </a:r>
            <a:r>
              <a:rPr lang="en-IE" dirty="0" err="1"/>
              <a:t>Financeiro</a:t>
            </a:r>
            <a:endParaRPr dirty="0"/>
          </a:p>
        </p:txBody>
      </p:sp>
      <p:pic>
        <p:nvPicPr>
          <p:cNvPr id="116" name="Google Shape;116;p33" descr="hand, handcuff, banknote, dollar, handcuffed, money, business, steel, concept, idea, businessman, chain, banking, cash, currency, tax, finance, security, criminal, crime, lock, crisis, iron, handcuffs, theft, catch, debt, corruption, arrest, green, yellow, text, product, font, logo, line, graphic design, graphics, brand, computer wallpaper, illustration, angle, grass, sign"/>
          <p:cNvPicPr preferRelativeResize="0"/>
          <p:nvPr/>
        </p:nvPicPr>
        <p:blipFill rotWithShape="1">
          <a:blip r:embed="rId3">
            <a:alphaModFix/>
          </a:blip>
          <a:srcRect l="-1" t="22723" r="3911"/>
          <a:stretch/>
        </p:blipFill>
        <p:spPr>
          <a:xfrm>
            <a:off x="10252926" y="1529879"/>
            <a:ext cx="2577138" cy="16909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B30F39-C782-0A51-762C-779D05134F3D}"/>
              </a:ext>
            </a:extLst>
          </p:cNvPr>
          <p:cNvSpPr>
            <a:spLocks noGrp="1"/>
          </p:cNvSpPr>
          <p:nvPr>
            <p:ph type="body" idx="1"/>
          </p:nvPr>
        </p:nvSpPr>
        <p:spPr>
          <a:xfrm>
            <a:off x="309564" y="2093106"/>
            <a:ext cx="12331402" cy="4802369"/>
          </a:xfrm>
        </p:spPr>
        <p:txBody>
          <a:bodyPr/>
          <a:lstStyle/>
          <a:p>
            <a:pPr algn="l"/>
            <a:r>
              <a:rPr lang="en-GB" sz="2400" dirty="0"/>
              <a:t>   </a:t>
            </a:r>
            <a:r>
              <a:rPr lang="pt-PT" sz="2400" dirty="0"/>
              <a:t>Aqui estão algumas palavras bancárias. Em pequenos grupos, decidir como explicaria os significados a uma criança entre os 6 anos e os 12 anos e sugeriria ideias para recursos que poderia usar, por exemplo, dinheiro real ou outras ideias?
</a:t>
            </a:r>
            <a:endParaRPr lang="en-GB" sz="2400" dirty="0"/>
          </a:p>
          <a:p>
            <a:pPr marL="571500" indent="-342900" algn="l">
              <a:buFont typeface="Arial" panose="020B0604020202020204" pitchFamily="34" charset="0"/>
              <a:buChar char="•"/>
            </a:pPr>
            <a:r>
              <a:rPr lang="en-GB" sz="2800" b="1" dirty="0" err="1">
                <a:solidFill>
                  <a:schemeClr val="accent2">
                    <a:lumMod val="75000"/>
                  </a:schemeClr>
                </a:solidFill>
              </a:rPr>
              <a:t>Empréstimo</a:t>
            </a:r>
            <a:r>
              <a:rPr lang="en-GB" sz="2800" b="1" dirty="0">
                <a:solidFill>
                  <a:schemeClr val="accent2">
                    <a:lumMod val="75000"/>
                  </a:schemeClr>
                </a:solidFill>
              </a:rPr>
              <a:t>
Cheque</a:t>
            </a:r>
          </a:p>
          <a:p>
            <a:pPr marL="571500" indent="-342900" algn="l">
              <a:buFont typeface="Arial" panose="020B0604020202020204" pitchFamily="34" charset="0"/>
              <a:buChar char="•"/>
            </a:pPr>
            <a:r>
              <a:rPr lang="en-GB" sz="2800" b="1" dirty="0" err="1">
                <a:solidFill>
                  <a:schemeClr val="accent2">
                    <a:lumMod val="75000"/>
                  </a:schemeClr>
                </a:solidFill>
              </a:rPr>
              <a:t>Conta</a:t>
            </a:r>
            <a:r>
              <a:rPr lang="en-GB" sz="2800" b="1" dirty="0">
                <a:solidFill>
                  <a:schemeClr val="accent2">
                    <a:lumMod val="75000"/>
                  </a:schemeClr>
                </a:solidFill>
              </a:rPr>
              <a:t> </a:t>
            </a:r>
            <a:r>
              <a:rPr lang="en-GB" sz="2800" b="1" dirty="0" err="1">
                <a:solidFill>
                  <a:schemeClr val="accent2">
                    <a:lumMod val="75000"/>
                  </a:schemeClr>
                </a:solidFill>
              </a:rPr>
              <a:t>poupança</a:t>
            </a:r>
            <a:r>
              <a:rPr lang="en-GB" sz="2800" b="1" dirty="0">
                <a:solidFill>
                  <a:schemeClr val="accent2">
                    <a:lumMod val="75000"/>
                  </a:schemeClr>
                </a:solidFill>
              </a:rPr>
              <a:t>
</a:t>
            </a:r>
            <a:r>
              <a:rPr lang="en-GB" sz="2800" b="1" dirty="0" err="1">
                <a:solidFill>
                  <a:schemeClr val="accent2">
                    <a:lumMod val="75000"/>
                  </a:schemeClr>
                </a:solidFill>
              </a:rPr>
              <a:t>Transferências</a:t>
            </a:r>
            <a:r>
              <a:rPr lang="en-GB" sz="2800" b="1" dirty="0">
                <a:solidFill>
                  <a:schemeClr val="accent2">
                    <a:lumMod val="75000"/>
                  </a:schemeClr>
                </a:solidFill>
              </a:rPr>
              <a:t> </a:t>
            </a:r>
            <a:r>
              <a:rPr lang="en-GB" sz="2800" b="1" dirty="0" err="1">
                <a:solidFill>
                  <a:schemeClr val="accent2">
                    <a:lumMod val="75000"/>
                  </a:schemeClr>
                </a:solidFill>
              </a:rPr>
              <a:t>bancárias</a:t>
            </a:r>
            <a:r>
              <a:rPr lang="en-GB" sz="2800" b="1" dirty="0">
                <a:solidFill>
                  <a:schemeClr val="accent2">
                    <a:lumMod val="75000"/>
                  </a:schemeClr>
                </a:solidFill>
              </a:rPr>
              <a:t>
</a:t>
            </a:r>
            <a:r>
              <a:rPr lang="en-GB" sz="2800" b="1" dirty="0" err="1">
                <a:solidFill>
                  <a:schemeClr val="accent2">
                    <a:lumMod val="75000"/>
                  </a:schemeClr>
                </a:solidFill>
              </a:rPr>
              <a:t>Cartões</a:t>
            </a:r>
            <a:r>
              <a:rPr lang="en-GB" sz="2800" b="1" dirty="0">
                <a:solidFill>
                  <a:schemeClr val="accent2">
                    <a:lumMod val="75000"/>
                  </a:schemeClr>
                </a:solidFill>
              </a:rPr>
              <a:t> de </a:t>
            </a:r>
            <a:r>
              <a:rPr lang="en-GB" sz="2800" b="1" dirty="0" err="1">
                <a:solidFill>
                  <a:schemeClr val="accent2">
                    <a:lumMod val="75000"/>
                  </a:schemeClr>
                </a:solidFill>
              </a:rPr>
              <a:t>crédito</a:t>
            </a:r>
            <a:r>
              <a:rPr lang="en-GB" sz="2800" b="1" dirty="0">
                <a:solidFill>
                  <a:schemeClr val="accent2">
                    <a:lumMod val="75000"/>
                  </a:schemeClr>
                </a:solidFill>
              </a:rPr>
              <a:t>
</a:t>
            </a:r>
            <a:r>
              <a:rPr lang="en-GB" sz="2800" b="1" dirty="0" err="1">
                <a:solidFill>
                  <a:schemeClr val="accent2">
                    <a:lumMod val="75000"/>
                  </a:schemeClr>
                </a:solidFill>
              </a:rPr>
              <a:t>Cartões</a:t>
            </a:r>
            <a:r>
              <a:rPr lang="en-GB" sz="2800" b="1" dirty="0">
                <a:solidFill>
                  <a:schemeClr val="accent2">
                    <a:lumMod val="75000"/>
                  </a:schemeClr>
                </a:solidFill>
              </a:rPr>
              <a:t> de </a:t>
            </a:r>
            <a:r>
              <a:rPr lang="en-GB" sz="2800" b="1" dirty="0" err="1">
                <a:solidFill>
                  <a:schemeClr val="accent2">
                    <a:lumMod val="75000"/>
                  </a:schemeClr>
                </a:solidFill>
              </a:rPr>
              <a:t>cobrança</a:t>
            </a:r>
            <a:r>
              <a:rPr lang="en-GB" sz="2800" b="1" dirty="0">
                <a:solidFill>
                  <a:schemeClr val="accent2">
                    <a:lumMod val="75000"/>
                  </a:schemeClr>
                </a:solidFill>
              </a:rPr>
              <a:t>
</a:t>
            </a:r>
            <a:r>
              <a:rPr lang="en-GB" sz="2800" b="1" dirty="0" err="1">
                <a:solidFill>
                  <a:schemeClr val="accent2">
                    <a:lumMod val="75000"/>
                  </a:schemeClr>
                </a:solidFill>
              </a:rPr>
              <a:t>Cartões</a:t>
            </a:r>
            <a:r>
              <a:rPr lang="en-GB" sz="2800" b="1" dirty="0">
                <a:solidFill>
                  <a:schemeClr val="accent2">
                    <a:lumMod val="75000"/>
                  </a:schemeClr>
                </a:solidFill>
              </a:rPr>
              <a:t> de </a:t>
            </a:r>
            <a:r>
              <a:rPr lang="en-GB" sz="2800" b="1" dirty="0" err="1">
                <a:solidFill>
                  <a:schemeClr val="accent2">
                    <a:lumMod val="75000"/>
                  </a:schemeClr>
                </a:solidFill>
              </a:rPr>
              <a:t>débito</a:t>
            </a:r>
            <a:endParaRPr lang="en-GB" sz="2800" b="1" dirty="0">
              <a:solidFill>
                <a:schemeClr val="accent2">
                  <a:lumMod val="75000"/>
                </a:schemeClr>
              </a:solidFill>
            </a:endParaRPr>
          </a:p>
        </p:txBody>
      </p:sp>
      <p:sp>
        <p:nvSpPr>
          <p:cNvPr id="3" name="Title 2">
            <a:extLst>
              <a:ext uri="{FF2B5EF4-FFF2-40B4-BE49-F238E27FC236}">
                <a16:creationId xmlns:a16="http://schemas.microsoft.com/office/drawing/2014/main" id="{0690B77B-A60F-E36B-1915-7ECBC4173CE6}"/>
              </a:ext>
            </a:extLst>
          </p:cNvPr>
          <p:cNvSpPr>
            <a:spLocks noGrp="1"/>
          </p:cNvSpPr>
          <p:nvPr>
            <p:ph type="title"/>
          </p:nvPr>
        </p:nvSpPr>
        <p:spPr>
          <a:xfrm>
            <a:off x="502500" y="467329"/>
            <a:ext cx="12330000" cy="720000"/>
          </a:xfrm>
        </p:spPr>
        <p:txBody>
          <a:bodyPr>
            <a:normAutofit/>
          </a:bodyPr>
          <a:lstStyle/>
          <a:p>
            <a:r>
              <a:rPr lang="en-GB" dirty="0" err="1"/>
              <a:t>Vocabulário</a:t>
            </a:r>
            <a:r>
              <a:rPr lang="en-GB" dirty="0"/>
              <a:t> </a:t>
            </a:r>
            <a:r>
              <a:rPr lang="en-GB" dirty="0" err="1"/>
              <a:t>Financeiro</a:t>
            </a:r>
            <a:endParaRPr lang="en-GB" dirty="0"/>
          </a:p>
        </p:txBody>
      </p:sp>
      <p:sp>
        <p:nvSpPr>
          <p:cNvPr id="4" name="Text Placeholder 3">
            <a:extLst>
              <a:ext uri="{FF2B5EF4-FFF2-40B4-BE49-F238E27FC236}">
                <a16:creationId xmlns:a16="http://schemas.microsoft.com/office/drawing/2014/main" id="{A50B206F-CCA1-BC88-18B3-49B389993C6D}"/>
              </a:ext>
            </a:extLst>
          </p:cNvPr>
          <p:cNvSpPr>
            <a:spLocks noGrp="1"/>
          </p:cNvSpPr>
          <p:nvPr>
            <p:ph type="body" idx="2"/>
          </p:nvPr>
        </p:nvSpPr>
        <p:spPr>
          <a:xfrm>
            <a:off x="500064" y="991175"/>
            <a:ext cx="12331541" cy="931103"/>
          </a:xfrm>
        </p:spPr>
        <p:txBody>
          <a:bodyPr/>
          <a:lstStyle/>
          <a:p>
            <a:r>
              <a:rPr lang="en-GB" i="0" dirty="0" err="1"/>
              <a:t>Atividade</a:t>
            </a:r>
            <a:r>
              <a:rPr lang="en-GB" i="0" dirty="0"/>
              <a:t> M1.3</a:t>
            </a:r>
          </a:p>
          <a:p>
            <a:r>
              <a:rPr lang="en-GB" i="0" dirty="0" err="1"/>
              <a:t>Serviços</a:t>
            </a:r>
            <a:r>
              <a:rPr lang="en-GB" i="0" dirty="0"/>
              <a:t> </a:t>
            </a:r>
            <a:r>
              <a:rPr lang="en-GB" i="0" dirty="0" err="1"/>
              <a:t>bancários</a:t>
            </a:r>
            <a:endParaRPr lang="en-GB" i="0" dirty="0"/>
          </a:p>
        </p:txBody>
      </p:sp>
      <p:pic>
        <p:nvPicPr>
          <p:cNvPr id="6" name="Picture 5" descr="A clock on the front of a building&#10;&#10;Description automatically generated with medium confidence">
            <a:extLst>
              <a:ext uri="{FF2B5EF4-FFF2-40B4-BE49-F238E27FC236}">
                <a16:creationId xmlns:a16="http://schemas.microsoft.com/office/drawing/2014/main" id="{7DA640DE-B6C0-5D6D-3176-D504FA6F751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219955" y="3612631"/>
            <a:ext cx="3216431" cy="2901894"/>
          </a:xfrm>
          <a:prstGeom prst="rect">
            <a:avLst/>
          </a:prstGeom>
        </p:spPr>
      </p:pic>
    </p:spTree>
    <p:extLst>
      <p:ext uri="{BB962C8B-B14F-4D97-AF65-F5344CB8AC3E}">
        <p14:creationId xmlns:p14="http://schemas.microsoft.com/office/powerpoint/2010/main" val="1240596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42"/>
          <p:cNvSpPr txBox="1">
            <a:spLocks noGrp="1"/>
          </p:cNvSpPr>
          <p:nvPr>
            <p:ph type="body" idx="1"/>
          </p:nvPr>
        </p:nvSpPr>
        <p:spPr>
          <a:xfrm>
            <a:off x="500064" y="1984375"/>
            <a:ext cx="12331402" cy="2197881"/>
          </a:xfrm>
          <a:prstGeom prst="rect">
            <a:avLst/>
          </a:prstGeom>
          <a:noFill/>
          <a:ln>
            <a:noFill/>
          </a:ln>
        </p:spPr>
        <p:txBody>
          <a:bodyPr spcFirstLastPara="1" wrap="square" lIns="72000" tIns="45700" rIns="72000" bIns="45700" anchor="t" anchorCtr="0">
            <a:noAutofit/>
          </a:bodyPr>
          <a:lstStyle/>
          <a:p>
            <a:pPr marL="1092991" lvl="1" indent="-203962" algn="l" rtl="0">
              <a:lnSpc>
                <a:spcPct val="100000"/>
              </a:lnSpc>
              <a:spcBef>
                <a:spcPts val="600"/>
              </a:spcBef>
              <a:spcAft>
                <a:spcPts val="0"/>
              </a:spcAft>
              <a:buSzPts val="2188"/>
              <a:buNone/>
            </a:pPr>
            <a:endParaRPr/>
          </a:p>
          <a:p>
            <a:pPr marL="1092991" lvl="1" indent="-203962" algn="l" rtl="0">
              <a:lnSpc>
                <a:spcPct val="100000"/>
              </a:lnSpc>
              <a:spcBef>
                <a:spcPts val="600"/>
              </a:spcBef>
              <a:spcAft>
                <a:spcPts val="0"/>
              </a:spcAft>
              <a:buSzPts val="2188"/>
              <a:buNone/>
            </a:pPr>
            <a:endParaRPr>
              <a:highlight>
                <a:srgbClr val="FFFF00"/>
              </a:highlight>
            </a:endParaRPr>
          </a:p>
          <a:p>
            <a:pPr marL="0" lvl="0" indent="0" algn="just" rtl="0">
              <a:lnSpc>
                <a:spcPct val="100000"/>
              </a:lnSpc>
              <a:spcBef>
                <a:spcPts val="600"/>
              </a:spcBef>
              <a:spcAft>
                <a:spcPts val="0"/>
              </a:spcAft>
              <a:buClr>
                <a:schemeClr val="accent4"/>
              </a:buClr>
              <a:buSzPts val="2188"/>
              <a:buNone/>
            </a:pPr>
            <a:endParaRPr>
              <a:highlight>
                <a:srgbClr val="FFFF00"/>
              </a:highlight>
            </a:endParaRPr>
          </a:p>
        </p:txBody>
      </p:sp>
      <p:sp>
        <p:nvSpPr>
          <p:cNvPr id="204" name="Google Shape;204;p42"/>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lvl="0">
              <a:buSzPts val="2800"/>
            </a:pPr>
            <a:r>
              <a:rPr lang="en-IE" dirty="0" err="1"/>
              <a:t>Vocabulário</a:t>
            </a:r>
            <a:r>
              <a:rPr lang="en-IE" dirty="0"/>
              <a:t> </a:t>
            </a:r>
            <a:r>
              <a:rPr lang="en-IE" dirty="0" err="1"/>
              <a:t>Financeiro</a:t>
            </a:r>
            <a:endParaRPr dirty="0"/>
          </a:p>
        </p:txBody>
      </p:sp>
      <p:sp>
        <p:nvSpPr>
          <p:cNvPr id="205" name="Google Shape;205;p42"/>
          <p:cNvSpPr txBox="1">
            <a:spLocks noGrp="1"/>
          </p:cNvSpPr>
          <p:nvPr>
            <p:ph type="body" idx="2"/>
          </p:nvPr>
        </p:nvSpPr>
        <p:spPr>
          <a:xfrm>
            <a:off x="434170" y="1090169"/>
            <a:ext cx="12331541" cy="602889"/>
          </a:xfrm>
          <a:prstGeom prst="rect">
            <a:avLst/>
          </a:prstGeom>
          <a:solidFill>
            <a:schemeClr val="dk1"/>
          </a:solidFill>
          <a:ln>
            <a:noFill/>
          </a:ln>
        </p:spPr>
        <p:txBody>
          <a:bodyPr spcFirstLastPara="1" wrap="square" lIns="72000" tIns="45700" rIns="72000" bIns="45700" anchor="ctr" anchorCtr="0">
            <a:noAutofit/>
          </a:bodyPr>
          <a:lstStyle/>
          <a:p>
            <a:pPr lvl="0" algn="l"/>
            <a:r>
              <a:rPr lang="pt-PT" i="0" dirty="0"/>
              <a:t>Outras instituições financeiras/sociedades financeiras não bancárias </a:t>
            </a:r>
            <a:endParaRPr i="0" dirty="0"/>
          </a:p>
        </p:txBody>
      </p:sp>
      <p:sp>
        <p:nvSpPr>
          <p:cNvPr id="206" name="Google Shape;206;p42"/>
          <p:cNvSpPr/>
          <p:nvPr/>
        </p:nvSpPr>
        <p:spPr>
          <a:xfrm>
            <a:off x="500064" y="2194611"/>
            <a:ext cx="12330000" cy="2451400"/>
          </a:xfrm>
          <a:prstGeom prst="rect">
            <a:avLst/>
          </a:prstGeom>
          <a:noFill/>
          <a:ln>
            <a:noFill/>
          </a:ln>
        </p:spPr>
        <p:txBody>
          <a:bodyPr spcFirstLastPara="1" wrap="square" lIns="91425" tIns="45700" rIns="91425" bIns="45700" anchor="t" anchorCtr="0">
            <a:spAutoFit/>
          </a:bodyPr>
          <a:lstStyle/>
          <a:p>
            <a:pPr lvl="0">
              <a:buSzPts val="2190"/>
            </a:pPr>
            <a:r>
              <a:rPr lang="en-IE" sz="2190" b="1" dirty="0" err="1">
                <a:solidFill>
                  <a:schemeClr val="accent6"/>
                </a:solidFill>
                <a:latin typeface="Calibri"/>
                <a:ea typeface="Calibri"/>
                <a:cs typeface="Calibri"/>
                <a:sym typeface="Calibri"/>
              </a:rPr>
              <a:t>EMPRESAS</a:t>
            </a:r>
            <a:r>
              <a:rPr lang="en-IE" sz="2190" b="1" dirty="0">
                <a:solidFill>
                  <a:schemeClr val="accent6"/>
                </a:solidFill>
                <a:latin typeface="Calibri"/>
                <a:ea typeface="Calibri"/>
                <a:cs typeface="Calibri"/>
                <a:sym typeface="Calibri"/>
              </a:rPr>
              <a:t> DE </a:t>
            </a:r>
            <a:r>
              <a:rPr lang="en-IE" sz="2190" b="1" dirty="0" err="1">
                <a:solidFill>
                  <a:schemeClr val="accent6"/>
                </a:solidFill>
                <a:latin typeface="Calibri"/>
                <a:ea typeface="Calibri"/>
                <a:cs typeface="Calibri"/>
                <a:sym typeface="Calibri"/>
              </a:rPr>
              <a:t>MICROFINANCIAMENTO</a:t>
            </a:r>
            <a:r>
              <a:rPr lang="en-IE" sz="2190" b="1" dirty="0">
                <a:solidFill>
                  <a:schemeClr val="accent6"/>
                </a:solidFill>
                <a:latin typeface="Calibri"/>
                <a:ea typeface="Calibri"/>
                <a:cs typeface="Calibri"/>
                <a:sym typeface="Calibri"/>
              </a:rPr>
              <a:t>
</a:t>
            </a:r>
            <a:r>
              <a:rPr lang="pt-PT" sz="2190" dirty="0">
                <a:solidFill>
                  <a:schemeClr val="dk2"/>
                </a:solidFill>
                <a:latin typeface="Calibri"/>
                <a:ea typeface="Calibri"/>
                <a:cs typeface="Calibri"/>
                <a:sym typeface="Calibri"/>
              </a:rPr>
              <a:t>Também chamado </a:t>
            </a:r>
            <a:r>
              <a:rPr lang="pt-PT" sz="2190" dirty="0" err="1">
                <a:solidFill>
                  <a:schemeClr val="dk2"/>
                </a:solidFill>
                <a:latin typeface="Calibri"/>
                <a:ea typeface="Calibri"/>
                <a:cs typeface="Calibri"/>
                <a:sym typeface="Calibri"/>
              </a:rPr>
              <a:t>MICROCREDITO</a:t>
            </a:r>
            <a:r>
              <a:rPr lang="pt-PT" sz="2190" dirty="0">
                <a:solidFill>
                  <a:schemeClr val="dk2"/>
                </a:solidFill>
                <a:latin typeface="Calibri"/>
                <a:ea typeface="Calibri"/>
                <a:cs typeface="Calibri"/>
                <a:sym typeface="Calibri"/>
              </a:rPr>
              <a:t> este representa um tipo de serviço financeiro que fornece empréstimos a pessoas ou grupos desempregados ou de baixos rendimentos que de outra forma não teriam outro acesso a serviços bancários.
O objetivo é dar às pessoas menos ricas a oportunidade de se tornarem autossuficientes emprestando-lhes pequenas quantidades de dinheiro.
</a:t>
            </a:r>
            <a:endParaRPr sz="1400" b="0" i="0" u="none" strike="noStrike" cap="none" dirty="0">
              <a:solidFill>
                <a:srgbClr val="000000"/>
              </a:solidFill>
              <a:latin typeface="Arial"/>
              <a:ea typeface="Arial"/>
              <a:cs typeface="Arial"/>
              <a:sym typeface="Arial"/>
            </a:endParaRPr>
          </a:p>
        </p:txBody>
      </p:sp>
      <p:sp>
        <p:nvSpPr>
          <p:cNvPr id="207" name="Google Shape;207;p42"/>
          <p:cNvSpPr/>
          <p:nvPr/>
        </p:nvSpPr>
        <p:spPr>
          <a:xfrm>
            <a:off x="3529014" y="4856285"/>
            <a:ext cx="9499451" cy="766323"/>
          </a:xfrm>
          <a:prstGeom prst="rect">
            <a:avLst/>
          </a:prstGeom>
          <a:noFill/>
          <a:ln>
            <a:noFill/>
          </a:ln>
        </p:spPr>
        <p:txBody>
          <a:bodyPr spcFirstLastPara="1" wrap="square" lIns="91425" tIns="45700" rIns="91425" bIns="45700" anchor="t" anchorCtr="0">
            <a:spAutoFit/>
          </a:bodyPr>
          <a:lstStyle/>
          <a:p>
            <a:pPr lvl="0">
              <a:buSzPts val="2190"/>
            </a:pPr>
            <a:r>
              <a:rPr lang="pt-PT" sz="2190" dirty="0">
                <a:solidFill>
                  <a:schemeClr val="dk2"/>
                </a:solidFill>
                <a:latin typeface="Calibri"/>
                <a:ea typeface="Calibri"/>
                <a:cs typeface="Calibri"/>
                <a:sym typeface="Calibri"/>
              </a:rPr>
              <a:t>Tal como os credores convencionais, cobram juros sobre empréstimos e estabelecem horários específicos de reembolso.</a:t>
            </a:r>
            <a:endParaRPr sz="1400" b="0" i="0" u="none" strike="noStrike" cap="none" dirty="0">
              <a:solidFill>
                <a:srgbClr val="000000"/>
              </a:solidFill>
              <a:latin typeface="Arial"/>
              <a:ea typeface="Arial"/>
              <a:cs typeface="Arial"/>
              <a:sym typeface="Arial"/>
            </a:endParaRPr>
          </a:p>
        </p:txBody>
      </p:sp>
      <p:sp>
        <p:nvSpPr>
          <p:cNvPr id="208" name="Google Shape;208;p42"/>
          <p:cNvSpPr/>
          <p:nvPr/>
        </p:nvSpPr>
        <p:spPr>
          <a:xfrm>
            <a:off x="7000407" y="4182256"/>
            <a:ext cx="239842" cy="547250"/>
          </a:xfrm>
          <a:prstGeom prst="downArrow">
            <a:avLst>
              <a:gd name="adj1" fmla="val 50000"/>
              <a:gd name="adj2" fmla="val 50000"/>
            </a:avLst>
          </a:prstGeom>
          <a:solidFill>
            <a:schemeClr val="accent1"/>
          </a:solidFill>
          <a:ln w="25400" cap="flat" cmpd="sng">
            <a:solidFill>
              <a:srgbClr val="B676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09" name="Google Shape;209;p42" descr="chart, businessman, money, statistic, coin, payment, economy, financial, earning, invest, accounting, increase, currency, commercial, finances, saving, success, market, objects, banking, profit, income, achievement, green, illustration, conversation, gesture, job, businessperson, graphic design, recruiter, employment, business, art"/>
          <p:cNvPicPr preferRelativeResize="0"/>
          <p:nvPr/>
        </p:nvPicPr>
        <p:blipFill rotWithShape="1">
          <a:blip r:embed="rId3">
            <a:alphaModFix/>
          </a:blip>
          <a:srcRect/>
          <a:stretch/>
        </p:blipFill>
        <p:spPr>
          <a:xfrm>
            <a:off x="434170" y="4372198"/>
            <a:ext cx="3094844" cy="1962647"/>
          </a:xfrm>
          <a:prstGeom prst="rect">
            <a:avLst/>
          </a:prstGeom>
          <a:noFill/>
          <a:ln>
            <a:noFill/>
          </a:ln>
        </p:spPr>
      </p:pic>
    </p:spTree>
  </p:cSld>
  <p:clrMapOvr>
    <a:masterClrMapping/>
  </p:clrMapOvr>
</p:sld>
</file>

<file path=ppt/theme/theme1.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503</TotalTime>
  <Words>1209</Words>
  <Application>Microsoft Office PowerPoint</Application>
  <PresentationFormat>Personalizados</PresentationFormat>
  <Paragraphs>149</Paragraphs>
  <Slides>20</Slides>
  <Notes>15</Notes>
  <HiddenSlides>0</HiddenSlides>
  <MMClips>0</MMClips>
  <ScaleCrop>false</ScaleCrop>
  <HeadingPairs>
    <vt:vector size="6" baseType="variant">
      <vt:variant>
        <vt:lpstr>Tipos de letra usados</vt:lpstr>
      </vt:variant>
      <vt:variant>
        <vt:i4>4</vt:i4>
      </vt:variant>
      <vt:variant>
        <vt:lpstr>Tema</vt:lpstr>
      </vt:variant>
      <vt:variant>
        <vt:i4>2</vt:i4>
      </vt:variant>
      <vt:variant>
        <vt:lpstr>Títulos dos diapositivos</vt:lpstr>
      </vt:variant>
      <vt:variant>
        <vt:i4>20</vt:i4>
      </vt:variant>
    </vt:vector>
  </HeadingPairs>
  <TitlesOfParts>
    <vt:vector size="26" baseType="lpstr">
      <vt:lpstr>Open Sans</vt:lpstr>
      <vt:lpstr>Wingdings</vt:lpstr>
      <vt:lpstr>Arial</vt:lpstr>
      <vt:lpstr>Calibri</vt:lpstr>
      <vt:lpstr>CARDET Course template</vt:lpstr>
      <vt:lpstr>CARDET Course template</vt:lpstr>
      <vt:lpstr>IO3: Formação de Literacia Financeira para Pais 
</vt:lpstr>
      <vt:lpstr>Vocabulário Financeiro Resultados da Aprendizagem </vt:lpstr>
      <vt:lpstr>Vocabulário Financeiro Plano Visual</vt:lpstr>
      <vt:lpstr>Vocabulário Financeiro Atividade quebra-gelo</vt:lpstr>
      <vt:lpstr>Vocabulário Financeiro</vt:lpstr>
      <vt:lpstr>Vocabulário Financeiro</vt:lpstr>
      <vt:lpstr>Vocabulário Financeiro</vt:lpstr>
      <vt:lpstr>Vocabulário Financeiro</vt:lpstr>
      <vt:lpstr>Vocabulário Financeiro</vt:lpstr>
      <vt:lpstr>Vocabulário Financeiro</vt:lpstr>
      <vt:lpstr>Vocabulário Financeiro</vt:lpstr>
      <vt:lpstr>Vocabulário Financeiro</vt:lpstr>
      <vt:lpstr>Vocabulário Financeiro</vt:lpstr>
      <vt:lpstr>Vocabulário Financeiro: Boa Dívida e Má Dívida</vt:lpstr>
      <vt:lpstr>Vocabulário Financeiro: Boa Dívida e Má Dívida</vt:lpstr>
      <vt:lpstr>Vocabulário Financeiro</vt:lpstr>
      <vt:lpstr>Vocabulário Financeiro</vt:lpstr>
      <vt:lpstr>Vocabulário Financeiro</vt:lpstr>
      <vt:lpstr>Obrigado por estar presente. Para mais recursos, visite o site money matters:   https://moneymattersproject.eu/ </vt:lpstr>
      <vt:lpstr>Vocabulário Financeiro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IO3: Financial Literacy  Training for Parents</dc:title>
  <dc:creator>Debbie Bough</dc:creator>
  <cp:lastModifiedBy>Rightchallenge Associação</cp:lastModifiedBy>
  <cp:revision>46</cp:revision>
  <cp:lastPrinted>2022-06-09T15:26:03Z</cp:lastPrinted>
  <dcterms:created xsi:type="dcterms:W3CDTF">2014-07-11T09:12:14Z</dcterms:created>
  <dcterms:modified xsi:type="dcterms:W3CDTF">2022-07-12T15:59:48Z</dcterms:modified>
</cp:coreProperties>
</file>