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23"/>
  </p:notesMasterIdLst>
  <p:sldIdLst>
    <p:sldId id="256" r:id="rId3"/>
    <p:sldId id="257" r:id="rId4"/>
    <p:sldId id="258" r:id="rId5"/>
    <p:sldId id="278" r:id="rId6"/>
    <p:sldId id="263" r:id="rId7"/>
    <p:sldId id="260" r:id="rId8"/>
    <p:sldId id="261" r:id="rId9"/>
    <p:sldId id="279" r:id="rId10"/>
    <p:sldId id="271" r:id="rId11"/>
    <p:sldId id="270" r:id="rId12"/>
    <p:sldId id="280" r:id="rId13"/>
    <p:sldId id="281" r:id="rId14"/>
    <p:sldId id="272" r:id="rId15"/>
    <p:sldId id="273" r:id="rId16"/>
    <p:sldId id="274" r:id="rId17"/>
    <p:sldId id="275" r:id="rId18"/>
    <p:sldId id="282" r:id="rId19"/>
    <p:sldId id="283" r:id="rId20"/>
    <p:sldId id="284" r:id="rId21"/>
    <p:sldId id="276" r:id="rId22"/>
  </p:sldIdLst>
  <p:sldSz cx="13335000" cy="7505700"/>
  <p:notesSz cx="7077075" cy="9363075"/>
  <p:embeddedFontLst>
    <p:embeddedFont>
      <p:font typeface="Calibri" panose="020F0502020204030204" pitchFamily="34"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h7FfFVmQaKyBhfx81U21DLn1qk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DD1F07-0FF4-4B1E-9DFA-376EE2B61048}">
  <a:tblStyle styleId="{B0DD1F07-0FF4-4B1E-9DFA-376EE2B6104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8E9"/>
          </a:solidFill>
        </a:fill>
      </a:tcStyle>
    </a:wholeTbl>
    <a:band1H>
      <a:tcTxStyle b="off" i="off"/>
      <a:tcStyle>
        <a:tcBdr/>
        <a:fill>
          <a:solidFill>
            <a:srgbClr val="CCCED0"/>
          </a:solidFill>
        </a:fill>
      </a:tcStyle>
    </a:band1H>
    <a:band2H>
      <a:tcTxStyle b="off" i="off"/>
      <a:tcStyle>
        <a:tcBdr/>
      </a:tcStyle>
    </a:band2H>
    <a:band1V>
      <a:tcTxStyle b="off" i="off"/>
      <a:tcStyle>
        <a:tcBdr/>
        <a:fill>
          <a:solidFill>
            <a:srgbClr val="CCCED0"/>
          </a:solidFill>
        </a:fill>
      </a:tcStyle>
    </a:band1V>
    <a:band2V>
      <a:tcTxStyle b="off" i="off"/>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48" autoAdjust="0"/>
    <p:restoredTop sz="94061" autoAdjust="0"/>
  </p:normalViewPr>
  <p:slideViewPr>
    <p:cSldViewPr snapToGrid="0">
      <p:cViewPr varScale="1">
        <p:scale>
          <a:sx n="78" d="100"/>
          <a:sy n="78" d="100"/>
        </p:scale>
        <p:origin x="355"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66733" cy="469780"/>
          </a:xfrm>
          <a:prstGeom prst="rect">
            <a:avLst/>
          </a:prstGeom>
          <a:noFill/>
          <a:ln>
            <a:noFill/>
          </a:ln>
        </p:spPr>
        <p:txBody>
          <a:bodyPr spcFirstLastPara="1" wrap="square" lIns="93921" tIns="46948" rIns="93921" bIns="4694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08705" y="0"/>
            <a:ext cx="3066733" cy="469780"/>
          </a:xfrm>
          <a:prstGeom prst="rect">
            <a:avLst/>
          </a:prstGeom>
          <a:noFill/>
          <a:ln>
            <a:noFill/>
          </a:ln>
        </p:spPr>
        <p:txBody>
          <a:bodyPr spcFirstLastPara="1" wrap="square" lIns="93921" tIns="46948" rIns="93921" bIns="4694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93297"/>
            <a:ext cx="3066733" cy="469779"/>
          </a:xfrm>
          <a:prstGeom prst="rect">
            <a:avLst/>
          </a:prstGeom>
          <a:noFill/>
          <a:ln>
            <a:noFill/>
          </a:ln>
        </p:spPr>
        <p:txBody>
          <a:bodyPr spcFirstLastPara="1" wrap="square" lIns="93921" tIns="46948" rIns="93921" bIns="4694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200"/>
            </a:pPr>
            <a:fld id="{00000000-1234-1234-1234-123412341234}" type="slidenum">
              <a:rPr lang="en-IE" sz="1200" smtClean="0">
                <a:solidFill>
                  <a:schemeClr val="dk1"/>
                </a:solidFill>
                <a:latin typeface="Calibri"/>
                <a:ea typeface="Calibri"/>
                <a:cs typeface="Calibri"/>
                <a:sym typeface="Calibri"/>
              </a:rPr>
              <a:pPr algn="r">
                <a:buSzPts val="1200"/>
              </a:pPr>
              <a:t>‹#›</a:t>
            </a:fld>
            <a:endParaRPr lang="en-IE"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66" name="Google Shape;66;p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43: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13" name="Google Shape;213;p43: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5: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293551" indent="-207899">
              <a:buClr>
                <a:schemeClr val="dk1"/>
              </a:buClr>
              <a:buSzPts val="1313"/>
            </a:pPr>
            <a:endParaRPr/>
          </a:p>
        </p:txBody>
      </p:sp>
      <p:sp>
        <p:nvSpPr>
          <p:cNvPr id="224" name="Google Shape;224;p15: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40" name="Google Shape;240;p1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6: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50" name="Google Shape;250;p6: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66" name="Google Shape;66;p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19</a:t>
            </a:fld>
            <a:endParaRPr/>
          </a:p>
        </p:txBody>
      </p:sp>
    </p:spTree>
    <p:extLst>
      <p:ext uri="{BB962C8B-B14F-4D97-AF65-F5344CB8AC3E}">
        <p14:creationId xmlns:p14="http://schemas.microsoft.com/office/powerpoint/2010/main" val="353942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r>
              <a:rPr lang="en-IE"/>
              <a:t>   </a:t>
            </a:r>
            <a:endParaRPr/>
          </a:p>
        </p:txBody>
      </p:sp>
      <p:sp>
        <p:nvSpPr>
          <p:cNvPr id="258" name="Google Shape;258;p2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73" name="Google Shape;73;p2: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80" name="Google Shape;80;p4: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130" name="Google Shape;130;p7: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5: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96" name="Google Shape;96;p5: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3: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107" name="Google Shape;107;p33: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2: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42: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01" name="Google Shape;201;p42: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9: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190" name="Google Shape;190;p9: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IE" sz="1200" smtClean="0">
                <a:solidFill>
                  <a:schemeClr val="dk1"/>
                </a:solidFill>
                <a:latin typeface="Calibri"/>
                <a:ea typeface="Calibri"/>
                <a:cs typeface="Calibri"/>
                <a:sym typeface="Calibri"/>
              </a:rPr>
              <a:pPr algn="r">
                <a:buSzPts val="1200"/>
              </a:pPr>
              <a:t>11</a:t>
            </a:fld>
            <a:endParaRPr lang="en-IE"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0031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ront cover" type="title">
  <p:cSld name="TITLE">
    <p:spTree>
      <p:nvGrpSpPr>
        <p:cNvPr id="1" name="Shape 11"/>
        <p:cNvGrpSpPr/>
        <p:nvPr/>
      </p:nvGrpSpPr>
      <p:grpSpPr>
        <a:xfrm>
          <a:off x="0" y="0"/>
          <a:ext cx="0" cy="0"/>
          <a:chOff x="0" y="0"/>
          <a:chExt cx="0" cy="0"/>
        </a:xfrm>
      </p:grpSpPr>
      <p:sp>
        <p:nvSpPr>
          <p:cNvPr id="12" name="Google Shape;12;p26"/>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13" name="Google Shape;13;p26"/>
          <p:cNvSpPr txBox="1">
            <a:spLocks noGrp="1"/>
          </p:cNvSpPr>
          <p:nvPr>
            <p:ph type="ctrTitle"/>
          </p:nvPr>
        </p:nvSpPr>
        <p:spPr>
          <a:xfrm>
            <a:off x="310399" y="2955190"/>
            <a:ext cx="6107071" cy="978635"/>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6"/>
          <p:cNvSpPr txBox="1">
            <a:spLocks noGrp="1"/>
          </p:cNvSpPr>
          <p:nvPr>
            <p:ph type="subTitle" id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94"/>
              </a:spcBef>
              <a:spcAft>
                <a:spcPts val="0"/>
              </a:spcAft>
              <a:buClr>
                <a:schemeClr val="accent2"/>
              </a:buClr>
              <a:buSzPts val="2400"/>
              <a:buFont typeface="Arial"/>
              <a:buNone/>
              <a:defRPr sz="2400" b="1" i="0" u="none" strike="noStrike" cap="none">
                <a:solidFill>
                  <a:schemeClr val="accent2"/>
                </a:solidFill>
                <a:latin typeface="Open Sans"/>
                <a:ea typeface="Open Sans"/>
                <a:cs typeface="Open Sans"/>
                <a:sym typeface="Open Sans"/>
              </a:defRPr>
            </a:lvl1pPr>
            <a:lvl2pPr marR="0" lvl="1" algn="ctr" rtl="0">
              <a:lnSpc>
                <a:spcPct val="90000"/>
              </a:lnSpc>
              <a:spcBef>
                <a:spcPts val="547"/>
              </a:spcBef>
              <a:spcAft>
                <a:spcPts val="0"/>
              </a:spcAft>
              <a:buClr>
                <a:schemeClr val="lt1"/>
              </a:buClr>
              <a:buSzPts val="2188"/>
              <a:buFont typeface="Arial"/>
              <a:buNone/>
              <a:defRPr sz="2188" b="0" i="0" u="none" strike="noStrike" cap="none">
                <a:solidFill>
                  <a:schemeClr val="lt1"/>
                </a:solidFill>
                <a:latin typeface="Calibri"/>
                <a:ea typeface="Calibri"/>
                <a:cs typeface="Calibri"/>
                <a:sym typeface="Calibri"/>
              </a:defRPr>
            </a:lvl2pPr>
            <a:lvl3pPr marR="0" lvl="2" algn="ctr" rtl="0">
              <a:lnSpc>
                <a:spcPct val="90000"/>
              </a:lnSpc>
              <a:spcBef>
                <a:spcPts val="547"/>
              </a:spcBef>
              <a:spcAft>
                <a:spcPts val="0"/>
              </a:spcAft>
              <a:buClr>
                <a:schemeClr val="lt1"/>
              </a:buClr>
              <a:buSzPts val="1969"/>
              <a:buFont typeface="Arial"/>
              <a:buNone/>
              <a:defRPr sz="1969" b="0" i="0" u="none" strike="noStrike" cap="none">
                <a:solidFill>
                  <a:schemeClr val="lt1"/>
                </a:solidFill>
                <a:latin typeface="Calibri"/>
                <a:ea typeface="Calibri"/>
                <a:cs typeface="Calibri"/>
                <a:sym typeface="Calibri"/>
              </a:defRPr>
            </a:lvl3pPr>
            <a:lvl4pPr marR="0" lvl="3"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4pPr>
            <a:lvl5pPr marR="0" lvl="4"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5pPr>
            <a:lvl6pPr marR="0" lvl="5"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6pPr>
            <a:lvl7pPr marR="0" lvl="6"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7pPr>
            <a:lvl8pPr marR="0" lvl="7"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8pPr>
            <a:lvl9pPr marR="0" lvl="8"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9pPr>
          </a:lstStyle>
          <a:p>
            <a:endParaRPr/>
          </a:p>
        </p:txBody>
      </p:sp>
      <p:pic>
        <p:nvPicPr>
          <p:cNvPr id="15" name="Google Shape;15;p26"/>
          <p:cNvPicPr preferRelativeResize="0"/>
          <p:nvPr/>
        </p:nvPicPr>
        <p:blipFill rotWithShape="1">
          <a:blip r:embed="rId2">
            <a:alphaModFix/>
          </a:blip>
          <a:srcRect/>
          <a:stretch/>
        </p:blipFill>
        <p:spPr>
          <a:xfrm>
            <a:off x="465786" y="637418"/>
            <a:ext cx="2782951" cy="1259537"/>
          </a:xfrm>
          <a:prstGeom prst="rect">
            <a:avLst/>
          </a:prstGeom>
          <a:noFill/>
          <a:ln>
            <a:noFill/>
          </a:ln>
        </p:spPr>
      </p:pic>
      <p:grpSp>
        <p:nvGrpSpPr>
          <p:cNvPr id="16" name="Google Shape;16;p26"/>
          <p:cNvGrpSpPr/>
          <p:nvPr/>
        </p:nvGrpSpPr>
        <p:grpSpPr>
          <a:xfrm>
            <a:off x="309367" y="6493935"/>
            <a:ext cx="6399441" cy="923330"/>
            <a:chOff x="309367" y="6493935"/>
            <a:chExt cx="6399441" cy="923330"/>
          </a:xfrm>
        </p:grpSpPr>
        <p:sp>
          <p:nvSpPr>
            <p:cNvPr id="17" name="Google Shape;17;p26"/>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KA204-EADDB377]</a:t>
              </a:r>
              <a:endParaRPr sz="1200" b="0" i="0" u="none" strike="noStrike" cap="none">
                <a:solidFill>
                  <a:schemeClr val="dk1"/>
                </a:solidFill>
                <a:latin typeface="Calibri"/>
                <a:ea typeface="Calibri"/>
                <a:cs typeface="Calibri"/>
                <a:sym typeface="Calibri"/>
              </a:endParaRPr>
            </a:p>
          </p:txBody>
        </p:sp>
        <p:pic>
          <p:nvPicPr>
            <p:cNvPr id="18" name="Google Shape;18;p26"/>
            <p:cNvPicPr preferRelativeResize="0"/>
            <p:nvPr/>
          </p:nvPicPr>
          <p:blipFill rotWithShape="1">
            <a:blip r:embed="rId3">
              <a:alphaModFix/>
            </a:blip>
            <a:srcRect/>
            <a:stretch/>
          </p:blipFill>
          <p:spPr>
            <a:xfrm>
              <a:off x="309367" y="6778845"/>
              <a:ext cx="1471307" cy="304544"/>
            </a:xfrm>
            <a:prstGeom prst="rect">
              <a:avLst/>
            </a:prstGeom>
            <a:noFill/>
            <a:ln>
              <a:noFill/>
            </a:ln>
          </p:spPr>
        </p:pic>
      </p:grpSp>
      <p:pic>
        <p:nvPicPr>
          <p:cNvPr id="19" name="Google Shape;19;p26"/>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30"/>
        <p:cNvGrpSpPr/>
        <p:nvPr/>
      </p:nvGrpSpPr>
      <p:grpSpPr>
        <a:xfrm>
          <a:off x="0" y="0"/>
          <a:ext cx="0" cy="0"/>
          <a:chOff x="0" y="0"/>
          <a:chExt cx="0" cy="0"/>
        </a:xfrm>
      </p:grpSpPr>
      <p:sp>
        <p:nvSpPr>
          <p:cNvPr id="31" name="Google Shape;31;p27"/>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2" name="Google Shape;32;p2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33"/>
        <p:cNvGrpSpPr/>
        <p:nvPr/>
      </p:nvGrpSpPr>
      <p:grpSpPr>
        <a:xfrm>
          <a:off x="0" y="0"/>
          <a:ext cx="0" cy="0"/>
          <a:chOff x="0" y="0"/>
          <a:chExt cx="0" cy="0"/>
        </a:xfrm>
      </p:grpSpPr>
      <p:sp>
        <p:nvSpPr>
          <p:cNvPr id="34" name="Google Shape;34;p28"/>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5" name="Google Shape;35;p28"/>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8"/>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37"/>
        <p:cNvGrpSpPr/>
        <p:nvPr/>
      </p:nvGrpSpPr>
      <p:grpSpPr>
        <a:xfrm>
          <a:off x="0" y="0"/>
          <a:ext cx="0" cy="0"/>
          <a:chOff x="0" y="0"/>
          <a:chExt cx="0" cy="0"/>
        </a:xfrm>
      </p:grpSpPr>
      <p:sp>
        <p:nvSpPr>
          <p:cNvPr id="38" name="Google Shape;38;p31"/>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9" name="Google Shape;39;p31"/>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0" name="Google Shape;40;p3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41"/>
        <p:cNvGrpSpPr/>
        <p:nvPr/>
      </p:nvGrpSpPr>
      <p:grpSpPr>
        <a:xfrm>
          <a:off x="0" y="0"/>
          <a:ext cx="0" cy="0"/>
          <a:chOff x="0" y="0"/>
          <a:chExt cx="0" cy="0"/>
        </a:xfrm>
      </p:grpSpPr>
      <p:sp>
        <p:nvSpPr>
          <p:cNvPr id="42" name="Google Shape;42;p32"/>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3" name="Google Shape;43;p32"/>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4" name="Google Shape;44;p32"/>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5" name="Google Shape;45;p32"/>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ront cover" type="title">
  <p:cSld name="TITLE">
    <p:spTree>
      <p:nvGrpSpPr>
        <p:cNvPr id="1" name="Shape 46"/>
        <p:cNvGrpSpPr/>
        <p:nvPr/>
      </p:nvGrpSpPr>
      <p:grpSpPr>
        <a:xfrm>
          <a:off x="0" y="0"/>
          <a:ext cx="0" cy="0"/>
          <a:chOff x="0" y="0"/>
          <a:chExt cx="0" cy="0"/>
        </a:xfrm>
      </p:grpSpPr>
      <p:sp>
        <p:nvSpPr>
          <p:cNvPr id="47" name="Google Shape;47;p25"/>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48" name="Google Shape;48;p25"/>
          <p:cNvSpPr txBox="1">
            <a:spLocks noGrp="1"/>
          </p:cNvSpPr>
          <p:nvPr>
            <p:ph type="ctrTitle"/>
          </p:nvPr>
        </p:nvSpPr>
        <p:spPr>
          <a:xfrm>
            <a:off x="310399" y="2955190"/>
            <a:ext cx="6107071" cy="978635"/>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5"/>
          <p:cNvSpPr txBox="1">
            <a:spLocks noGrp="1"/>
          </p:cNvSpPr>
          <p:nvPr>
            <p:ph type="subTitle" id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94"/>
              </a:spcBef>
              <a:spcAft>
                <a:spcPts val="0"/>
              </a:spcAft>
              <a:buClr>
                <a:schemeClr val="accent2"/>
              </a:buClr>
              <a:buSzPts val="2400"/>
              <a:buFont typeface="Arial"/>
              <a:buNone/>
              <a:defRPr sz="2400" b="1" i="0" u="none" strike="noStrike" cap="none">
                <a:solidFill>
                  <a:schemeClr val="accent2"/>
                </a:solidFill>
                <a:latin typeface="Open Sans"/>
                <a:ea typeface="Open Sans"/>
                <a:cs typeface="Open Sans"/>
                <a:sym typeface="Open Sans"/>
              </a:defRPr>
            </a:lvl1pPr>
            <a:lvl2pPr marR="0" lvl="1" algn="ctr" rtl="0">
              <a:lnSpc>
                <a:spcPct val="90000"/>
              </a:lnSpc>
              <a:spcBef>
                <a:spcPts val="547"/>
              </a:spcBef>
              <a:spcAft>
                <a:spcPts val="0"/>
              </a:spcAft>
              <a:buClr>
                <a:schemeClr val="lt1"/>
              </a:buClr>
              <a:buSzPts val="2188"/>
              <a:buFont typeface="Arial"/>
              <a:buNone/>
              <a:defRPr sz="2188" b="0" i="0" u="none" strike="noStrike" cap="none">
                <a:solidFill>
                  <a:schemeClr val="lt1"/>
                </a:solidFill>
                <a:latin typeface="Calibri"/>
                <a:ea typeface="Calibri"/>
                <a:cs typeface="Calibri"/>
                <a:sym typeface="Calibri"/>
              </a:defRPr>
            </a:lvl2pPr>
            <a:lvl3pPr marR="0" lvl="2" algn="ctr" rtl="0">
              <a:lnSpc>
                <a:spcPct val="90000"/>
              </a:lnSpc>
              <a:spcBef>
                <a:spcPts val="547"/>
              </a:spcBef>
              <a:spcAft>
                <a:spcPts val="0"/>
              </a:spcAft>
              <a:buClr>
                <a:schemeClr val="lt1"/>
              </a:buClr>
              <a:buSzPts val="1969"/>
              <a:buFont typeface="Arial"/>
              <a:buNone/>
              <a:defRPr sz="1969" b="0" i="0" u="none" strike="noStrike" cap="none">
                <a:solidFill>
                  <a:schemeClr val="lt1"/>
                </a:solidFill>
                <a:latin typeface="Calibri"/>
                <a:ea typeface="Calibri"/>
                <a:cs typeface="Calibri"/>
                <a:sym typeface="Calibri"/>
              </a:defRPr>
            </a:lvl3pPr>
            <a:lvl4pPr marR="0" lvl="3"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4pPr>
            <a:lvl5pPr marR="0" lvl="4"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5pPr>
            <a:lvl6pPr marR="0" lvl="5"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6pPr>
            <a:lvl7pPr marR="0" lvl="6"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7pPr>
            <a:lvl8pPr marR="0" lvl="7"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8pPr>
            <a:lvl9pPr marR="0" lvl="8"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9pPr>
          </a:lstStyle>
          <a:p>
            <a:endParaRPr/>
          </a:p>
        </p:txBody>
      </p:sp>
      <p:pic>
        <p:nvPicPr>
          <p:cNvPr id="50" name="Google Shape;50;p25"/>
          <p:cNvPicPr preferRelativeResize="0"/>
          <p:nvPr/>
        </p:nvPicPr>
        <p:blipFill rotWithShape="1">
          <a:blip r:embed="rId2">
            <a:alphaModFix/>
          </a:blip>
          <a:srcRect/>
          <a:stretch/>
        </p:blipFill>
        <p:spPr>
          <a:xfrm>
            <a:off x="465786" y="637418"/>
            <a:ext cx="2782951" cy="1259537"/>
          </a:xfrm>
          <a:prstGeom prst="rect">
            <a:avLst/>
          </a:prstGeom>
          <a:noFill/>
          <a:ln>
            <a:noFill/>
          </a:ln>
        </p:spPr>
      </p:pic>
      <p:grpSp>
        <p:nvGrpSpPr>
          <p:cNvPr id="51" name="Google Shape;51;p25"/>
          <p:cNvGrpSpPr/>
          <p:nvPr/>
        </p:nvGrpSpPr>
        <p:grpSpPr>
          <a:xfrm>
            <a:off x="309367" y="6493935"/>
            <a:ext cx="6399441" cy="923330"/>
            <a:chOff x="309367" y="6493935"/>
            <a:chExt cx="6399441" cy="923330"/>
          </a:xfrm>
        </p:grpSpPr>
        <p:sp>
          <p:nvSpPr>
            <p:cNvPr id="52" name="Google Shape;52;p25"/>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KA204-EADDB377]</a:t>
              </a:r>
              <a:endParaRPr sz="1200" b="0" i="0" u="none" strike="noStrike" cap="none">
                <a:solidFill>
                  <a:schemeClr val="dk1"/>
                </a:solidFill>
                <a:latin typeface="Calibri"/>
                <a:ea typeface="Calibri"/>
                <a:cs typeface="Calibri"/>
                <a:sym typeface="Calibri"/>
              </a:endParaRPr>
            </a:p>
          </p:txBody>
        </p:sp>
        <p:pic>
          <p:nvPicPr>
            <p:cNvPr id="53" name="Google Shape;53;p25"/>
            <p:cNvPicPr preferRelativeResize="0"/>
            <p:nvPr/>
          </p:nvPicPr>
          <p:blipFill rotWithShape="1">
            <a:blip r:embed="rId3">
              <a:alphaModFix/>
            </a:blip>
            <a:srcRect/>
            <a:stretch/>
          </p:blipFill>
          <p:spPr>
            <a:xfrm>
              <a:off x="309367" y="6778845"/>
              <a:ext cx="1471307" cy="304544"/>
            </a:xfrm>
            <a:prstGeom prst="rect">
              <a:avLst/>
            </a:prstGeom>
            <a:noFill/>
            <a:ln>
              <a:noFill/>
            </a:ln>
          </p:spPr>
        </p:pic>
      </p:grpSp>
      <p:pic>
        <p:nvPicPr>
          <p:cNvPr id="54" name="Google Shape;54;p25"/>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55"/>
        <p:cNvGrpSpPr/>
        <p:nvPr/>
      </p:nvGrpSpPr>
      <p:grpSpPr>
        <a:xfrm>
          <a:off x="0" y="0"/>
          <a:ext cx="0" cy="0"/>
          <a:chOff x="0" y="0"/>
          <a:chExt cx="0" cy="0"/>
        </a:xfrm>
      </p:grpSpPr>
      <p:sp>
        <p:nvSpPr>
          <p:cNvPr id="56" name="Google Shape;56;p29"/>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57" name="Google Shape;57;p29"/>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8" name="Google Shape;58;p29"/>
          <p:cNvGrpSpPr/>
          <p:nvPr/>
        </p:nvGrpSpPr>
        <p:grpSpPr>
          <a:xfrm>
            <a:off x="309367" y="6493935"/>
            <a:ext cx="6399441" cy="923330"/>
            <a:chOff x="309367" y="6493935"/>
            <a:chExt cx="6399441" cy="923330"/>
          </a:xfrm>
        </p:grpSpPr>
        <p:sp>
          <p:nvSpPr>
            <p:cNvPr id="59" name="Google Shape;59;p29"/>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a:t>
              </a:r>
              <a:endParaRPr sz="1200" b="0" i="0" u="none" strike="noStrike" cap="none">
                <a:solidFill>
                  <a:schemeClr val="dk1"/>
                </a:solidFill>
                <a:latin typeface="Calibri"/>
                <a:ea typeface="Calibri"/>
                <a:cs typeface="Calibri"/>
                <a:sym typeface="Calibri"/>
              </a:endParaRPr>
            </a:p>
          </p:txBody>
        </p:sp>
        <p:pic>
          <p:nvPicPr>
            <p:cNvPr id="60" name="Google Shape;60;p29"/>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61" name="Google Shape;61;p29"/>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62" name="Google Shape;62;p29"/>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thewendyhouse/353584572" TargetMode="External"/><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moneymattersproject.eu/"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RwC-EMh2-Z4" TargetMode="External"/><Relationship Id="rId3" Type="http://schemas.openxmlformats.org/officeDocument/2006/relationships/hyperlink" Target="https://www.nerdwallet.com/article/banking/checking-vs-savings" TargetMode="External"/><Relationship Id="rId7" Type="http://schemas.openxmlformats.org/officeDocument/2006/relationships/hyperlink" Target="https://www.experian.com/blogs/ask-experian/what-is-good-debt/"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debt.org/" TargetMode="External"/><Relationship Id="rId5" Type="http://schemas.openxmlformats.org/officeDocument/2006/relationships/hyperlink" Target="https://www.investopedia.com/" TargetMode="External"/><Relationship Id="rId4" Type="http://schemas.openxmlformats.org/officeDocument/2006/relationships/hyperlink" Target="https://www.wellsfargo.com/financial-education/college/?linkLoc=f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flickr.com/photos/143716469@N06/45086636285" TargetMode="External"/><Relationship Id="rId5" Type="http://schemas.openxmlformats.org/officeDocument/2006/relationships/image" Target="../media/image11.jpg"/><Relationship Id="rId4" Type="http://schemas.openxmlformats.org/officeDocument/2006/relationships/hyperlink" Target="https://pxhere.com/en/photo/57030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wallyg/944500619" TargetMode="External"/><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a:spLocks noGrp="1"/>
          </p:cNvSpPr>
          <p:nvPr>
            <p:ph type="ctrTitle"/>
          </p:nvPr>
        </p:nvSpPr>
        <p:spPr>
          <a:xfrm>
            <a:off x="440508" y="2774215"/>
            <a:ext cx="7909013" cy="978635"/>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el-GR"/>
              <a:t>IO3: Εκπαίδευση Γονέων στον Οικονομικού Αλφαβητισμού </a:t>
            </a:r>
          </a:p>
        </p:txBody>
      </p:sp>
      <p:sp>
        <p:nvSpPr>
          <p:cNvPr id="69" name="Google Shape;69;p1"/>
          <p:cNvSpPr txBox="1">
            <a:spLocks noGrp="1"/>
          </p:cNvSpPr>
          <p:nvPr>
            <p:ph type="subTitle" id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l-GR">
                <a:solidFill>
                  <a:srgbClr val="097D74"/>
                </a:solidFill>
              </a:rPr>
              <a:t>ΕΚΠΑΙΔΕΥΤΙΚΗ ΕΝΟΤΗΤΑ 1: Οικονομικό Λεξιλόγιο</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body" idx="1"/>
          </p:nvPr>
        </p:nvSpPr>
        <p:spPr>
          <a:xfrm>
            <a:off x="500064" y="1984376"/>
            <a:ext cx="12331402" cy="1393572"/>
          </a:xfrm>
          <a:prstGeom prst="rect">
            <a:avLst/>
          </a:prstGeom>
          <a:noFill/>
          <a:ln>
            <a:noFill/>
          </a:ln>
        </p:spPr>
        <p:txBody>
          <a:bodyPr spcFirstLastPara="1" wrap="square" lIns="72000" tIns="45700" rIns="72000" bIns="45700" anchor="t" anchorCtr="0">
            <a:noAutofit/>
          </a:bodyPr>
          <a:lstStyle/>
          <a:p>
            <a:pPr marL="1092991" lvl="1" indent="-203962" algn="l" rtl="0">
              <a:lnSpc>
                <a:spcPct val="100000"/>
              </a:lnSpc>
              <a:spcBef>
                <a:spcPts val="600"/>
              </a:spcBef>
              <a:spcAft>
                <a:spcPts val="0"/>
              </a:spcAft>
              <a:buSzPts val="2188"/>
              <a:buNone/>
            </a:pPr>
            <a:endParaRPr dirty="0"/>
          </a:p>
          <a:p>
            <a:pPr marL="1092991" lvl="1" indent="-203962" algn="l" rtl="0">
              <a:lnSpc>
                <a:spcPct val="100000"/>
              </a:lnSpc>
              <a:spcBef>
                <a:spcPts val="600"/>
              </a:spcBef>
              <a:spcAft>
                <a:spcPts val="0"/>
              </a:spcAft>
              <a:buSzPts val="2188"/>
              <a:buNone/>
            </a:pPr>
            <a:endParaRPr dirty="0">
              <a:highlight>
                <a:srgbClr val="FFFF00"/>
              </a:highlight>
            </a:endParaRPr>
          </a:p>
          <a:p>
            <a:pPr marL="0" lvl="0" indent="0" algn="just" rtl="0">
              <a:lnSpc>
                <a:spcPct val="100000"/>
              </a:lnSpc>
              <a:spcBef>
                <a:spcPts val="600"/>
              </a:spcBef>
              <a:spcAft>
                <a:spcPts val="0"/>
              </a:spcAft>
              <a:buClr>
                <a:schemeClr val="accent4"/>
              </a:buClr>
              <a:buSzPts val="2188"/>
              <a:buNone/>
            </a:pPr>
            <a:endParaRPr dirty="0">
              <a:highlight>
                <a:srgbClr val="FFFF00"/>
              </a:highlight>
            </a:endParaRPr>
          </a:p>
        </p:txBody>
      </p:sp>
      <p:sp>
        <p:nvSpPr>
          <p:cNvPr id="193" name="Google Shape;193;p9"/>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l-GR"/>
              <a:t>Οικονομικό Λεξιλόγιο</a:t>
            </a:r>
          </a:p>
        </p:txBody>
      </p:sp>
      <p:sp>
        <p:nvSpPr>
          <p:cNvPr id="194" name="Google Shape;194;p9"/>
          <p:cNvSpPr txBox="1">
            <a:spLocks noGrp="1"/>
          </p:cNvSpPr>
          <p:nvPr>
            <p:ph type="body" idx="2"/>
          </p:nvPr>
        </p:nvSpPr>
        <p:spPr>
          <a:xfrm>
            <a:off x="500064" y="1020111"/>
            <a:ext cx="12331541" cy="580090"/>
          </a:xfrm>
          <a:prstGeom prst="rect">
            <a:avLst/>
          </a:prstGeom>
          <a:solidFill>
            <a:schemeClr val="dk1"/>
          </a:solidFill>
          <a:ln>
            <a:noFill/>
          </a:ln>
        </p:spPr>
        <p:txBody>
          <a:bodyPr spcFirstLastPara="1" wrap="square" lIns="72000" tIns="45700" rIns="72000" bIns="45700" anchor="ctr" anchorCtr="0">
            <a:noAutofit/>
          </a:bodyPr>
          <a:lstStyle/>
          <a:p>
            <a:pPr algn="l"/>
            <a:endParaRPr lang="en-IE" i="0" dirty="0"/>
          </a:p>
          <a:p>
            <a:pPr algn="l"/>
            <a:r>
              <a:rPr lang="el-GR" i="0"/>
              <a:t>Άλλα χρηματοπιστωτικά ιδρύματα/μη τραπεζικές χρηματοπιστωτικές εταιρείες </a:t>
            </a:r>
          </a:p>
          <a:p>
            <a:pPr marL="457200" marR="0" lvl="0" indent="-228600" algn="l" rtl="0">
              <a:lnSpc>
                <a:spcPct val="90000"/>
              </a:lnSpc>
              <a:spcBef>
                <a:spcPts val="1094"/>
              </a:spcBef>
              <a:spcAft>
                <a:spcPts val="0"/>
              </a:spcAft>
              <a:buClr>
                <a:schemeClr val="lt2"/>
              </a:buClr>
              <a:buSzPts val="2400"/>
              <a:buFont typeface="Arial"/>
              <a:buNone/>
            </a:pPr>
            <a:r>
              <a:rPr lang="el-GR" i="0"/>
              <a:t> </a:t>
            </a:r>
          </a:p>
        </p:txBody>
      </p:sp>
      <p:sp>
        <p:nvSpPr>
          <p:cNvPr id="195" name="Google Shape;195;p9"/>
          <p:cNvSpPr/>
          <p:nvPr/>
        </p:nvSpPr>
        <p:spPr>
          <a:xfrm>
            <a:off x="500064" y="2660280"/>
            <a:ext cx="12330000" cy="3340874"/>
          </a:xfrm>
          <a:prstGeom prst="rect">
            <a:avLst/>
          </a:prstGeom>
          <a:noFill/>
          <a:ln>
            <a:noFill/>
          </a:ln>
        </p:spPr>
        <p:txBody>
          <a:bodyPr spcFirstLastPara="1" wrap="square" lIns="91425" tIns="45700" rIns="91425" bIns="45700" anchor="t" anchorCtr="0">
            <a:spAutoFit/>
          </a:bodyPr>
          <a:lstStyle/>
          <a:p>
            <a:pPr>
              <a:buSzPts val="2190"/>
            </a:pPr>
            <a:r>
              <a:rPr lang="el-GR" sz="2190" b="1" i="0" u="none" strike="noStrike" cap="none">
                <a:solidFill>
                  <a:schemeClr val="accent6"/>
                </a:solidFill>
                <a:latin typeface="Calibri"/>
                <a:ea typeface="Calibri"/>
                <a:cs typeface="Calibri"/>
                <a:sym typeface="Calibri"/>
              </a:rPr>
              <a:t>ΠΙΣΤΩΤΙΚΕΣ ΕΝΩΣΕΙΣ: </a:t>
            </a:r>
            <a:r>
              <a:rPr lang="el-GR" sz="2190">
                <a:solidFill>
                  <a:schemeClr val="dk2"/>
                </a:solidFill>
                <a:latin typeface="Calibri"/>
                <a:ea typeface="Calibri"/>
                <a:cs typeface="Calibri"/>
                <a:sym typeface="Calibri"/>
              </a:rPr>
              <a:t>Πρόκειται για χρηματοπιστωτικά ιδρύματα που προσφέρουν διάφορες τραπεζικές υπηρεσίες και συχνά ανήκουν στους συνεισφέροντες.</a:t>
            </a:r>
          </a:p>
          <a:p>
            <a:pPr>
              <a:buSzPts val="2190"/>
            </a:pPr>
            <a:endParaRPr lang="en-US" sz="2190" b="0" i="0" u="none" strike="noStrike" cap="none" dirty="0">
              <a:solidFill>
                <a:schemeClr val="dk2"/>
              </a:solidFill>
              <a:latin typeface="Calibri"/>
              <a:ea typeface="Calibri"/>
              <a:cs typeface="Calibri"/>
              <a:sym typeface="Calibri"/>
            </a:endParaRPr>
          </a:p>
          <a:p>
            <a:pPr>
              <a:buSzPts val="2190"/>
            </a:pPr>
            <a:r>
              <a:rPr lang="el-GR" sz="2190" b="1">
                <a:solidFill>
                  <a:schemeClr val="accent6"/>
                </a:solidFill>
                <a:latin typeface="Calibri"/>
                <a:ea typeface="Calibri"/>
                <a:cs typeface="Calibri"/>
                <a:sym typeface="Calibri"/>
              </a:rPr>
              <a:t>ΕΝΕΡΓΕΙΑΚΕΣ ΕΤΑΙΡΕΙΕΣ: </a:t>
            </a:r>
            <a:r>
              <a:rPr lang="el-GR" sz="2190">
                <a:solidFill>
                  <a:schemeClr val="dk2"/>
                </a:solidFill>
                <a:latin typeface="Calibri"/>
                <a:ea typeface="Calibri"/>
                <a:cs typeface="Calibri"/>
                <a:sym typeface="Calibri"/>
              </a:rPr>
              <a:t>Αυτές μπορεί να προσφέρουν υπηρεσίες για την υποστήριξη των πελατών που αγωνίζονται με τους λογαριασμούς.</a:t>
            </a:r>
          </a:p>
          <a:p>
            <a:pPr>
              <a:buSzPts val="2190"/>
            </a:pPr>
            <a:endParaRPr lang="en-IE" sz="2190" b="1" i="0" u="none" strike="noStrike" cap="none" dirty="0">
              <a:solidFill>
                <a:schemeClr val="accent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r>
              <a:rPr lang="el-GR" sz="2190" b="1" i="0" u="none" strike="noStrike" cap="none">
                <a:solidFill>
                  <a:schemeClr val="accent6"/>
                </a:solidFill>
                <a:latin typeface="Calibri"/>
                <a:ea typeface="Calibri"/>
                <a:cs typeface="Calibri"/>
                <a:sym typeface="Calibri"/>
              </a:rPr>
              <a:t>ΑΣΦΑΛΙΣΤΙΚΕΣ ΕΤΑΙΡΕΙΕΣ: </a:t>
            </a:r>
            <a:r>
              <a:rPr lang="el-GR" sz="2190" b="0" i="0" u="none" strike="noStrike" cap="none">
                <a:solidFill>
                  <a:schemeClr val="dk2"/>
                </a:solidFill>
                <a:latin typeface="Calibri"/>
                <a:ea typeface="Calibri"/>
                <a:cs typeface="Calibri"/>
                <a:sym typeface="Calibri"/>
              </a:rPr>
              <a:t>Μεταξύ των πιο γνωστών μη τραπεζικών χρηματοπιστωτικών ιδρυμάτων είναι οι ασφαλιστικές εταιρείες που προστατεύουν από οικονομικούς κινδύνους, οι οποίοι εξασφαλίζονται μέσω ασφαλιστικών πληρωμών.</a:t>
            </a:r>
          </a:p>
          <a:p>
            <a:pPr marL="0" marR="0" lvl="0" indent="0" algn="l" rtl="0">
              <a:lnSpc>
                <a:spcPct val="100000"/>
              </a:lnSpc>
              <a:spcBef>
                <a:spcPts val="0"/>
              </a:spcBef>
              <a:spcAft>
                <a:spcPts val="0"/>
              </a:spcAft>
              <a:buClr>
                <a:srgbClr val="000000"/>
              </a:buClr>
              <a:buSzPts val="2190"/>
              <a:buFont typeface="Arial"/>
              <a:buNone/>
            </a:pPr>
            <a:endParaRPr lang="en-IE" sz="2190" b="0" i="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r>
              <a:rPr lang="el-GR" sz="2190" b="1">
                <a:solidFill>
                  <a:schemeClr val="accent6"/>
                </a:solidFill>
                <a:latin typeface="Calibri"/>
                <a:ea typeface="Calibri"/>
                <a:cs typeface="Calibri"/>
                <a:sym typeface="Calibri"/>
              </a:rPr>
              <a:t>ΚΟΙΝΟΤΙΚΕΣ ΡΥΘΜΙΣΕΙΣ: </a:t>
            </a:r>
            <a:r>
              <a:rPr lang="el-GR" sz="2190">
                <a:solidFill>
                  <a:schemeClr val="dk2"/>
                </a:solidFill>
                <a:latin typeface="Calibri"/>
                <a:ea typeface="Calibri"/>
                <a:cs typeface="Calibri"/>
                <a:sym typeface="Calibri"/>
              </a:rPr>
              <a:t>Αυτές είναι διαφορετικές ανάλογα με την κοινότητα... </a:t>
            </a:r>
            <a:r>
              <a:rPr lang="el-GR" sz="2190" b="1">
                <a:solidFill>
                  <a:schemeClr val="dk2"/>
                </a:solidFill>
                <a:latin typeface="Calibri"/>
                <a:ea typeface="Calibri"/>
                <a:cs typeface="Calibri"/>
                <a:sym typeface="Calibri"/>
              </a:rPr>
              <a:t>μπορείτε να σκεφτείτε κάποια;</a:t>
            </a:r>
          </a:p>
          <a:p>
            <a:pPr marL="0" marR="0" lvl="0" indent="0" algn="l" rtl="0">
              <a:lnSpc>
                <a:spcPct val="100000"/>
              </a:lnSpc>
              <a:spcBef>
                <a:spcPts val="0"/>
              </a:spcBef>
              <a:spcAft>
                <a:spcPts val="0"/>
              </a:spcAft>
              <a:buClr>
                <a:srgbClr val="000000"/>
              </a:buClr>
              <a:buSzPts val="2190"/>
              <a:buFont typeface="Arial"/>
              <a:buNone/>
            </a:pPr>
            <a:endParaRPr sz="1400" b="0" i="0" u="none" strike="noStrike" cap="none" dirty="0">
              <a:solidFill>
                <a:srgbClr val="000000"/>
              </a:solidFill>
              <a:latin typeface="Arial"/>
              <a:ea typeface="Arial"/>
              <a:cs typeface="Arial"/>
              <a:sym typeface="Arial"/>
            </a:endParaRPr>
          </a:p>
        </p:txBody>
      </p:sp>
      <p:sp>
        <p:nvSpPr>
          <p:cNvPr id="196" name="Google Shape;196;p9"/>
          <p:cNvSpPr/>
          <p:nvPr/>
        </p:nvSpPr>
        <p:spPr>
          <a:xfrm>
            <a:off x="498662" y="1984375"/>
            <a:ext cx="12331402" cy="4293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90"/>
              <a:buFont typeface="Arial"/>
              <a:buNone/>
            </a:pPr>
            <a:r>
              <a:rPr lang="el-GR" sz="2190" b="1">
                <a:solidFill>
                  <a:schemeClr val="dk2"/>
                </a:solidFill>
                <a:latin typeface="Calibri"/>
                <a:ea typeface="Calibri"/>
                <a:cs typeface="Calibri"/>
                <a:sym typeface="Calibri"/>
              </a:rPr>
              <a:t>Τι είναι τα Μη Τραπεζικά Χρηματοπιστωτικά Ιδρύματα;</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ADFCA8-6726-619C-1F46-DD9886018442}"/>
              </a:ext>
            </a:extLst>
          </p:cNvPr>
          <p:cNvSpPr>
            <a:spLocks noGrp="1"/>
          </p:cNvSpPr>
          <p:nvPr>
            <p:ph type="body" idx="1"/>
          </p:nvPr>
        </p:nvSpPr>
        <p:spPr/>
        <p:txBody>
          <a:bodyPr/>
          <a:lstStyle/>
          <a:p>
            <a:endParaRPr lang="en-GB" sz="4000" b="1" dirty="0"/>
          </a:p>
          <a:p>
            <a:endParaRPr lang="en-GB" sz="4000" b="1" dirty="0"/>
          </a:p>
          <a:p>
            <a:endParaRPr lang="en-GB" sz="4000" b="1" dirty="0"/>
          </a:p>
          <a:p>
            <a:r>
              <a:rPr lang="el-GR" sz="4000" b="1"/>
              <a:t>Διάλειμμα για καφέ και τσάι</a:t>
            </a:r>
          </a:p>
        </p:txBody>
      </p:sp>
      <p:sp>
        <p:nvSpPr>
          <p:cNvPr id="3" name="Title 2">
            <a:extLst>
              <a:ext uri="{FF2B5EF4-FFF2-40B4-BE49-F238E27FC236}">
                <a16:creationId xmlns:a16="http://schemas.microsoft.com/office/drawing/2014/main" id="{5D6B8C52-E2C2-0914-9FF5-C5AD402CE6BB}"/>
              </a:ext>
            </a:extLst>
          </p:cNvPr>
          <p:cNvSpPr>
            <a:spLocks noGrp="1"/>
          </p:cNvSpPr>
          <p:nvPr>
            <p:ph type="title"/>
          </p:nvPr>
        </p:nvSpPr>
        <p:spPr>
          <a:xfrm>
            <a:off x="691186" y="952599"/>
            <a:ext cx="12330000" cy="720000"/>
          </a:xfrm>
        </p:spPr>
        <p:txBody>
          <a:bodyPr/>
          <a:lstStyle/>
          <a:p>
            <a:r>
              <a:rPr lang="el-GR"/>
              <a:t>Οικονομικό Λεξιλόγιο</a:t>
            </a:r>
          </a:p>
        </p:txBody>
      </p:sp>
      <p:pic>
        <p:nvPicPr>
          <p:cNvPr id="6" name="Picture 5" descr="Teapot pouring tea into cup">
            <a:extLst>
              <a:ext uri="{FF2B5EF4-FFF2-40B4-BE49-F238E27FC236}">
                <a16:creationId xmlns:a16="http://schemas.microsoft.com/office/drawing/2014/main" id="{9ECC25FA-2527-911D-0816-4D60389F7C33}"/>
              </a:ext>
            </a:extLst>
          </p:cNvPr>
          <p:cNvPicPr>
            <a:picLocks noChangeAspect="1"/>
          </p:cNvPicPr>
          <p:nvPr/>
        </p:nvPicPr>
        <p:blipFill>
          <a:blip r:embed="rId3"/>
          <a:stretch>
            <a:fillRect/>
          </a:stretch>
        </p:blipFill>
        <p:spPr>
          <a:xfrm>
            <a:off x="7153409" y="2975429"/>
            <a:ext cx="5992958" cy="3969362"/>
          </a:xfrm>
          <a:prstGeom prst="rect">
            <a:avLst/>
          </a:prstGeom>
        </p:spPr>
      </p:pic>
    </p:spTree>
    <p:extLst>
      <p:ext uri="{BB962C8B-B14F-4D97-AF65-F5344CB8AC3E}">
        <p14:creationId xmlns:p14="http://schemas.microsoft.com/office/powerpoint/2010/main" val="3582835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4374F9-CA2A-E5A3-9AE0-A047DF5A5654}"/>
              </a:ext>
            </a:extLst>
          </p:cNvPr>
          <p:cNvSpPr>
            <a:spLocks noGrp="1"/>
          </p:cNvSpPr>
          <p:nvPr>
            <p:ph type="body" idx="1"/>
          </p:nvPr>
        </p:nvSpPr>
        <p:spPr/>
        <p:txBody>
          <a:bodyPr/>
          <a:lstStyle/>
          <a:p>
            <a:endParaRPr lang="en-GB" sz="4400" b="1" dirty="0"/>
          </a:p>
          <a:p>
            <a:r>
              <a:rPr lang="el-GR" sz="4400" b="1" dirty="0"/>
              <a:t>Υπάρχει </a:t>
            </a:r>
            <a:r>
              <a:rPr lang="el-GR" sz="4400" b="1" dirty="0">
                <a:solidFill>
                  <a:srgbClr val="C00000"/>
                </a:solidFill>
              </a:rPr>
              <a:t>"καλό" </a:t>
            </a:r>
            <a:r>
              <a:rPr lang="el-GR" sz="4400" b="1" dirty="0"/>
              <a:t>ή </a:t>
            </a:r>
            <a:r>
              <a:rPr lang="el-GR" sz="4400" b="1" dirty="0">
                <a:solidFill>
                  <a:srgbClr val="C00000"/>
                </a:solidFill>
              </a:rPr>
              <a:t>"κακό" </a:t>
            </a:r>
            <a:r>
              <a:rPr lang="el-GR" sz="4400" b="1" dirty="0"/>
              <a:t>χρέος;</a:t>
            </a:r>
          </a:p>
        </p:txBody>
      </p:sp>
      <p:sp>
        <p:nvSpPr>
          <p:cNvPr id="3" name="Title 2">
            <a:extLst>
              <a:ext uri="{FF2B5EF4-FFF2-40B4-BE49-F238E27FC236}">
                <a16:creationId xmlns:a16="http://schemas.microsoft.com/office/drawing/2014/main" id="{3B859367-A281-51DD-91CA-C65C0112BD14}"/>
              </a:ext>
            </a:extLst>
          </p:cNvPr>
          <p:cNvSpPr>
            <a:spLocks noGrp="1"/>
          </p:cNvSpPr>
          <p:nvPr>
            <p:ph type="title"/>
          </p:nvPr>
        </p:nvSpPr>
        <p:spPr/>
        <p:txBody>
          <a:bodyPr/>
          <a:lstStyle/>
          <a:p>
            <a:r>
              <a:rPr lang="el-GR"/>
              <a:t>Οικονομικό Λεξιλόγιο</a:t>
            </a:r>
          </a:p>
        </p:txBody>
      </p:sp>
      <p:sp>
        <p:nvSpPr>
          <p:cNvPr id="4" name="Text Placeholder 3">
            <a:extLst>
              <a:ext uri="{FF2B5EF4-FFF2-40B4-BE49-F238E27FC236}">
                <a16:creationId xmlns:a16="http://schemas.microsoft.com/office/drawing/2014/main" id="{19C0FE9B-506C-24BE-76CA-DBDB9230AAC4}"/>
              </a:ext>
            </a:extLst>
          </p:cNvPr>
          <p:cNvSpPr>
            <a:spLocks noGrp="1"/>
          </p:cNvSpPr>
          <p:nvPr>
            <p:ph type="body" idx="2"/>
          </p:nvPr>
        </p:nvSpPr>
        <p:spPr>
          <a:xfrm>
            <a:off x="500064" y="1260554"/>
            <a:ext cx="12331541" cy="990199"/>
          </a:xfrm>
        </p:spPr>
        <p:txBody>
          <a:bodyPr/>
          <a:lstStyle/>
          <a:p>
            <a:r>
              <a:rPr lang="el-GR" i="0"/>
              <a:t>Δραστηριότητα M1.3</a:t>
            </a:r>
          </a:p>
          <a:p>
            <a:r>
              <a:rPr lang="el-GR" i="0"/>
              <a:t>Χρέος...</a:t>
            </a:r>
          </a:p>
        </p:txBody>
      </p:sp>
      <p:pic>
        <p:nvPicPr>
          <p:cNvPr id="6" name="Picture 5" descr="Magnifying glass and question mark">
            <a:extLst>
              <a:ext uri="{FF2B5EF4-FFF2-40B4-BE49-F238E27FC236}">
                <a16:creationId xmlns:a16="http://schemas.microsoft.com/office/drawing/2014/main" id="{F19D824A-22BF-0C6E-5991-3A10EB3C2676}"/>
              </a:ext>
            </a:extLst>
          </p:cNvPr>
          <p:cNvPicPr>
            <a:picLocks noChangeAspect="1"/>
          </p:cNvPicPr>
          <p:nvPr/>
        </p:nvPicPr>
        <p:blipFill>
          <a:blip r:embed="rId2"/>
          <a:stretch>
            <a:fillRect/>
          </a:stretch>
        </p:blipFill>
        <p:spPr>
          <a:xfrm>
            <a:off x="3991429" y="3481534"/>
            <a:ext cx="4368800" cy="3704002"/>
          </a:xfrm>
          <a:prstGeom prst="rect">
            <a:avLst/>
          </a:prstGeom>
        </p:spPr>
      </p:pic>
    </p:spTree>
    <p:extLst>
      <p:ext uri="{BB962C8B-B14F-4D97-AF65-F5344CB8AC3E}">
        <p14:creationId xmlns:p14="http://schemas.microsoft.com/office/powerpoint/2010/main" val="2012390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l-GR"/>
              <a:t>Οικονομικό Λεξιλόγιο</a:t>
            </a:r>
          </a:p>
        </p:txBody>
      </p:sp>
      <p:sp>
        <p:nvSpPr>
          <p:cNvPr id="216" name="Google Shape;216;p43"/>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SzPts val="2400"/>
              <a:buNone/>
            </a:pPr>
            <a:r>
              <a:rPr lang="el-GR" i="0">
                <a:solidFill>
                  <a:schemeClr val="lt1"/>
                </a:solidFill>
              </a:rPr>
              <a:t>Καλό και Κακό Χρέος</a:t>
            </a:r>
          </a:p>
        </p:txBody>
      </p:sp>
      <p:sp>
        <p:nvSpPr>
          <p:cNvPr id="217" name="Google Shape;217;p43"/>
          <p:cNvSpPr txBox="1">
            <a:spLocks noGrp="1"/>
          </p:cNvSpPr>
          <p:nvPr>
            <p:ph type="body" idx="1"/>
          </p:nvPr>
        </p:nvSpPr>
        <p:spPr>
          <a:xfrm>
            <a:off x="391886" y="1971837"/>
            <a:ext cx="12439797" cy="1890029"/>
          </a:xfrm>
          <a:prstGeom prst="rect">
            <a:avLst/>
          </a:prstGeom>
          <a:noFill/>
          <a:ln w="9525" cap="flat" cmpd="sng">
            <a:solidFill>
              <a:srgbClr val="00B050"/>
            </a:solidFill>
            <a:prstDash val="solid"/>
            <a:round/>
            <a:headEnd type="none" w="sm" len="sm"/>
            <a:tailEnd type="none" w="sm" len="sm"/>
          </a:ln>
        </p:spPr>
        <p:txBody>
          <a:bodyPr spcFirstLastPara="1" wrap="square" lIns="72000" tIns="45700" rIns="72000" bIns="45700" anchor="t" anchorCtr="0">
            <a:spAutoFit/>
          </a:bodyPr>
          <a:lstStyle/>
          <a:p>
            <a:pPr marL="179388" lvl="0" indent="0" algn="l" rtl="0">
              <a:lnSpc>
                <a:spcPct val="150000"/>
              </a:lnSpc>
              <a:spcBef>
                <a:spcPts val="0"/>
              </a:spcBef>
              <a:spcAft>
                <a:spcPts val="0"/>
              </a:spcAft>
              <a:buSzPts val="2188"/>
              <a:buNone/>
            </a:pPr>
            <a:r>
              <a:rPr lang="el-GR" sz="2800" b="1" u="sng" dirty="0">
                <a:solidFill>
                  <a:srgbClr val="00B050"/>
                </a:solidFill>
                <a:latin typeface="Calibri"/>
                <a:ea typeface="Calibri"/>
                <a:cs typeface="Calibri"/>
                <a:sym typeface="Calibri"/>
              </a:rPr>
              <a:t>ΚΑΛΟ ΧΡΕΟΣ:</a:t>
            </a:r>
            <a:r>
              <a:rPr lang="el-GR" sz="2800" b="1" dirty="0">
                <a:solidFill>
                  <a:srgbClr val="00B050"/>
                </a:solidFill>
                <a:latin typeface="Calibri"/>
                <a:ea typeface="Calibri"/>
                <a:cs typeface="Calibri"/>
                <a:sym typeface="Calibri"/>
              </a:rPr>
              <a:t> </a:t>
            </a:r>
            <a:r>
              <a:rPr lang="el-GR" sz="2800" dirty="0">
                <a:latin typeface="Calibri"/>
                <a:ea typeface="Calibri"/>
                <a:cs typeface="Calibri"/>
                <a:sym typeface="Calibri"/>
              </a:rPr>
              <a:t>αντιπροσωπεύει μια επένδυση που θα μπορούσε να ωφελήσει κάποιον.</a:t>
            </a:r>
            <a:r>
              <a:rPr lang="el-GR" sz="2800" dirty="0">
                <a:solidFill>
                  <a:schemeClr val="dk2"/>
                </a:solidFill>
                <a:latin typeface="Calibri"/>
                <a:ea typeface="Calibri"/>
                <a:cs typeface="Calibri"/>
                <a:sym typeface="Calibri"/>
              </a:rPr>
              <a:t> </a:t>
            </a:r>
          </a:p>
          <a:p>
            <a:pPr marL="179388" lvl="0" indent="0" algn="l" rtl="0">
              <a:lnSpc>
                <a:spcPct val="150000"/>
              </a:lnSpc>
              <a:spcBef>
                <a:spcPts val="0"/>
              </a:spcBef>
              <a:spcAft>
                <a:spcPts val="0"/>
              </a:spcAft>
              <a:buSzPts val="2188"/>
              <a:buNone/>
            </a:pPr>
            <a:endParaRPr sz="2188" dirty="0">
              <a:solidFill>
                <a:schemeClr val="dk2"/>
              </a:solidFill>
              <a:latin typeface="Calibri"/>
              <a:ea typeface="Calibri"/>
              <a:cs typeface="Calibri"/>
              <a:sym typeface="Calibri"/>
            </a:endParaRPr>
          </a:p>
        </p:txBody>
      </p:sp>
      <p:sp>
        <p:nvSpPr>
          <p:cNvPr id="218" name="Google Shape;218;p43"/>
          <p:cNvSpPr/>
          <p:nvPr/>
        </p:nvSpPr>
        <p:spPr>
          <a:xfrm>
            <a:off x="391887" y="4184710"/>
            <a:ext cx="12499996" cy="1890029"/>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188"/>
              <a:buFont typeface="Arial"/>
              <a:buNone/>
            </a:pPr>
            <a:r>
              <a:rPr lang="el-GR" sz="2800" b="1" i="0" u="sng" strike="noStrike" cap="none">
                <a:solidFill>
                  <a:srgbClr val="FF0000"/>
                </a:solidFill>
                <a:latin typeface="Calibri"/>
                <a:ea typeface="Calibri"/>
                <a:cs typeface="Calibri"/>
                <a:sym typeface="Calibri"/>
              </a:rPr>
              <a:t>ΚΑΚΟ ΧΡΕΟΣ:</a:t>
            </a:r>
            <a:r>
              <a:rPr lang="el-GR" sz="2800" b="1" i="0" u="none" strike="noStrike" cap="none">
                <a:solidFill>
                  <a:srgbClr val="FF0000"/>
                </a:solidFill>
                <a:latin typeface="Calibri"/>
                <a:ea typeface="Calibri"/>
                <a:cs typeface="Calibri"/>
                <a:sym typeface="Calibri"/>
              </a:rPr>
              <a:t> </a:t>
            </a:r>
            <a:r>
              <a:rPr lang="el-GR" sz="2800" b="0" i="0" u="none" strike="noStrike" cap="none">
                <a:solidFill>
                  <a:schemeClr val="dk2"/>
                </a:solidFill>
                <a:latin typeface="Calibri"/>
                <a:ea typeface="Calibri"/>
                <a:cs typeface="Calibri"/>
                <a:sym typeface="Calibri"/>
              </a:rPr>
              <a:t>όταν μπλέκετε σε οικονομικά προβλήματα επειδή δεν μπορείτε να αποπληρώσετε τα χρήματα που οφείλετε. </a:t>
            </a:r>
          </a:p>
          <a:p>
            <a:pPr marL="0" marR="0" lvl="0" indent="0" algn="l" rtl="0">
              <a:lnSpc>
                <a:spcPct val="150000"/>
              </a:lnSpc>
              <a:spcBef>
                <a:spcPts val="0"/>
              </a:spcBef>
              <a:spcAft>
                <a:spcPts val="0"/>
              </a:spcAft>
              <a:buClr>
                <a:srgbClr val="000000"/>
              </a:buClr>
              <a:buSzPts val="2188"/>
              <a:buFont typeface="Arial"/>
              <a:buNone/>
            </a:pPr>
            <a:endParaRPr sz="2188" b="0" i="0" u="none" strike="noStrike" cap="none" dirty="0">
              <a:solidFill>
                <a:schemeClr val="dk2"/>
              </a:solidFill>
              <a:latin typeface="Calibri"/>
              <a:ea typeface="Calibri"/>
              <a:cs typeface="Calibri"/>
              <a:sym typeface="Calibri"/>
            </a:endParaRPr>
          </a:p>
        </p:txBody>
      </p:sp>
      <p:pic>
        <p:nvPicPr>
          <p:cNvPr id="219" name="Google Shape;219;p43" descr="iphone, smartphone, hand, abstract, people, technology, white, internet, finger, symbol, phone, artistic, communication, gadget, gesture, business, arm, mobile phone, modern, cell phone, social media, product, best, fun, happy, fingers, display, yes, expression, good, character, contact, okay, wireless, android, success, positive, through, excellent, the device, approval, accept, succeed, hand sign, alright, seal of approval, finger up, the screen, portable computers"/>
          <p:cNvPicPr preferRelativeResize="0"/>
          <p:nvPr/>
        </p:nvPicPr>
        <p:blipFill rotWithShape="1">
          <a:blip r:embed="rId3">
            <a:alphaModFix/>
          </a:blip>
          <a:srcRect/>
          <a:stretch/>
        </p:blipFill>
        <p:spPr>
          <a:xfrm>
            <a:off x="10421257" y="2643318"/>
            <a:ext cx="2521856" cy="1446447"/>
          </a:xfrm>
          <a:prstGeom prst="rect">
            <a:avLst/>
          </a:prstGeom>
          <a:noFill/>
          <a:ln>
            <a:noFill/>
          </a:ln>
        </p:spPr>
      </p:pic>
      <p:pic>
        <p:nvPicPr>
          <p:cNvPr id="220" name="Google Shape;220;p43" descr="work, architecture, street, house, texture, number, old, cobblestone, urban, wall, construction, line, red, facade, abandoned, exterior, monochrome, brick, graffiti, material, painting, street art, urban art, font, grey, art, colors, worn, ruins, bricks, symmetry, forbidden, danger, mural, inspiration, painted, brickwork, decadence, flooring, materials, stone house, road surface, mural painting, wall bricks"/>
          <p:cNvPicPr preferRelativeResize="0"/>
          <p:nvPr/>
        </p:nvPicPr>
        <p:blipFill rotWithShape="1">
          <a:blip r:embed="rId4">
            <a:alphaModFix/>
          </a:blip>
          <a:srcRect/>
          <a:stretch/>
        </p:blipFill>
        <p:spPr>
          <a:xfrm>
            <a:off x="10395643" y="5129724"/>
            <a:ext cx="2521855" cy="144644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title"/>
          </p:nvPr>
        </p:nvSpPr>
        <p:spPr>
          <a:xfrm>
            <a:off x="1693889" y="336946"/>
            <a:ext cx="7555042" cy="720000"/>
          </a:xfrm>
          <a:prstGeom prst="rect">
            <a:avLst/>
          </a:prstGeom>
          <a:no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Clr>
                <a:schemeClr val="accent2"/>
              </a:buClr>
              <a:buSzPts val="2800"/>
              <a:buFont typeface="Calibri"/>
              <a:buNone/>
            </a:pPr>
            <a:r>
              <a:rPr lang="el-GR"/>
              <a:t>Οικονομικό Λεξιλόγιο: Καλό και Κακό Χρέος </a:t>
            </a:r>
          </a:p>
        </p:txBody>
      </p:sp>
      <p:sp>
        <p:nvSpPr>
          <p:cNvPr id="227" name="Google Shape;227;p15"/>
          <p:cNvSpPr txBox="1">
            <a:spLocks noGrp="1"/>
          </p:cNvSpPr>
          <p:nvPr>
            <p:ph type="body" idx="2"/>
          </p:nvPr>
        </p:nvSpPr>
        <p:spPr>
          <a:xfrm>
            <a:off x="500063" y="1056946"/>
            <a:ext cx="12331700" cy="1010308"/>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SzPts val="2400"/>
              <a:buNone/>
            </a:pPr>
            <a:r>
              <a:rPr lang="el-GR" i="0">
                <a:solidFill>
                  <a:schemeClr val="lt1"/>
                </a:solidFill>
              </a:rPr>
              <a:t>Δραστηριότητα M1.4</a:t>
            </a:r>
          </a:p>
          <a:p>
            <a:pPr marL="0" lvl="0" indent="0" algn="just" rtl="0">
              <a:lnSpc>
                <a:spcPct val="90000"/>
              </a:lnSpc>
              <a:spcBef>
                <a:spcPts val="0"/>
              </a:spcBef>
              <a:spcAft>
                <a:spcPts val="0"/>
              </a:spcAft>
              <a:buSzPts val="2400"/>
              <a:buNone/>
            </a:pPr>
            <a:r>
              <a:rPr lang="el-GR" i="0">
                <a:solidFill>
                  <a:schemeClr val="lt1"/>
                </a:solidFill>
              </a:rPr>
              <a:t>Καλό χρέος</a:t>
            </a:r>
          </a:p>
        </p:txBody>
      </p:sp>
      <p:pic>
        <p:nvPicPr>
          <p:cNvPr id="228" name="Google Shape;228;p15" descr="Badge Tick with solid fill"/>
          <p:cNvPicPr preferRelativeResize="0"/>
          <p:nvPr/>
        </p:nvPicPr>
        <p:blipFill rotWithShape="1">
          <a:blip r:embed="rId3">
            <a:alphaModFix/>
          </a:blip>
          <a:srcRect/>
          <a:stretch/>
        </p:blipFill>
        <p:spPr>
          <a:xfrm>
            <a:off x="11917066" y="142546"/>
            <a:ext cx="914400" cy="914400"/>
          </a:xfrm>
          <a:prstGeom prst="rect">
            <a:avLst/>
          </a:prstGeom>
          <a:noFill/>
          <a:ln>
            <a:noFill/>
          </a:ln>
        </p:spPr>
      </p:pic>
      <p:pic>
        <p:nvPicPr>
          <p:cNvPr id="229" name="Google Shape;229;p15" descr="Badge Tick with solid fill"/>
          <p:cNvPicPr preferRelativeResize="0"/>
          <p:nvPr/>
        </p:nvPicPr>
        <p:blipFill rotWithShape="1">
          <a:blip r:embed="rId3">
            <a:alphaModFix/>
          </a:blip>
          <a:srcRect/>
          <a:stretch/>
        </p:blipFill>
        <p:spPr>
          <a:xfrm>
            <a:off x="500063" y="225425"/>
            <a:ext cx="914400" cy="914400"/>
          </a:xfrm>
          <a:prstGeom prst="rect">
            <a:avLst/>
          </a:prstGeom>
          <a:noFill/>
          <a:ln>
            <a:noFill/>
          </a:ln>
        </p:spPr>
      </p:pic>
      <p:graphicFrame>
        <p:nvGraphicFramePr>
          <p:cNvPr id="230" name="Google Shape;230;p15"/>
          <p:cNvGraphicFramePr/>
          <p:nvPr/>
        </p:nvGraphicFramePr>
        <p:xfrm>
          <a:off x="7559378" y="1954211"/>
          <a:ext cx="5272100" cy="5162829"/>
        </p:xfrm>
        <a:graphic>
          <a:graphicData uri="http://schemas.openxmlformats.org/drawingml/2006/table">
            <a:tbl>
              <a:tblPr firstRow="1" bandRow="1">
                <a:noFill/>
                <a:tableStyleId>{B0DD1F07-0FF4-4B1E-9DFA-376EE2B61048}</a:tableStyleId>
              </a:tblPr>
              <a:tblGrid>
                <a:gridCol w="2636050">
                  <a:extLst>
                    <a:ext uri="{9D8B030D-6E8A-4147-A177-3AD203B41FA5}">
                      <a16:colId xmlns:a16="http://schemas.microsoft.com/office/drawing/2014/main" val="20000"/>
                    </a:ext>
                  </a:extLst>
                </a:gridCol>
                <a:gridCol w="2636050">
                  <a:extLst>
                    <a:ext uri="{9D8B030D-6E8A-4147-A177-3AD203B41FA5}">
                      <a16:colId xmlns:a16="http://schemas.microsoft.com/office/drawing/2014/main" val="20001"/>
                    </a:ext>
                  </a:extLst>
                </a:gridCol>
              </a:tblGrid>
              <a:tr h="1258475">
                <a:tc>
                  <a:txBody>
                    <a:bodyPr/>
                    <a:lstStyle/>
                    <a:p>
                      <a:pPr marL="0" marR="0" lvl="0" indent="0" algn="l" rtl="0">
                        <a:lnSpc>
                          <a:spcPct val="100000"/>
                        </a:lnSpc>
                        <a:spcBef>
                          <a:spcPts val="0"/>
                        </a:spcBef>
                        <a:spcAft>
                          <a:spcPts val="0"/>
                        </a:spcAft>
                        <a:buClr>
                          <a:srgbClr val="000000"/>
                        </a:buClr>
                        <a:buSzPts val="1969"/>
                        <a:buFont typeface="Arial"/>
                        <a:buNone/>
                      </a:pPr>
                      <a:r>
                        <a:rPr lang="el-GR" sz="1969" u="none" strike="noStrike" cap="none">
                          <a:solidFill>
                            <a:schemeClr val="lt1"/>
                          </a:solidFill>
                        </a:rPr>
                        <a:t>ΤΑ ΜΕΛΛΟΝΤΙΚA ΜΟΥ ΚΑΛA ΧΡEΗ ΘΑ ΜΠΟΡΟYΣΑΝ ΝΑ ΕIΝΑΙ:</a:t>
                      </a:r>
                    </a:p>
                  </a:txBody>
                  <a:tcPr marL="91450" marR="91450" marT="45725" marB="45725"/>
                </a:tc>
                <a:tc>
                  <a:txBody>
                    <a:bodyPr/>
                    <a:lstStyle/>
                    <a:p>
                      <a:pPr marL="0" marR="0" lvl="0" indent="0" algn="l" rtl="0">
                        <a:lnSpc>
                          <a:spcPct val="100000"/>
                        </a:lnSpc>
                        <a:spcBef>
                          <a:spcPts val="0"/>
                        </a:spcBef>
                        <a:spcAft>
                          <a:spcPts val="0"/>
                        </a:spcAft>
                        <a:buClr>
                          <a:srgbClr val="000000"/>
                        </a:buClr>
                        <a:buSzPts val="1969"/>
                        <a:buFont typeface="Arial"/>
                        <a:buNone/>
                      </a:pPr>
                      <a:r>
                        <a:rPr lang="el-GR" sz="1969" u="none" strike="noStrike" cap="none">
                          <a:solidFill>
                            <a:schemeClr val="lt1"/>
                          </a:solidFill>
                        </a:rPr>
                        <a:t>ΓΙΑΤΙ:</a:t>
                      </a:r>
                    </a:p>
                  </a:txBody>
                  <a:tcPr marL="91450" marR="91450" marT="45725" marB="45725"/>
                </a:tc>
                <a:extLst>
                  <a:ext uri="{0D108BD9-81ED-4DB2-BD59-A6C34878D82A}">
                    <a16:rowId xmlns:a16="http://schemas.microsoft.com/office/drawing/2014/main" val="10000"/>
                  </a:ext>
                </a:extLst>
              </a:tr>
              <a:tr h="38709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969"/>
                        <a:buFont typeface="Arial"/>
                        <a:buNone/>
                      </a:pPr>
                      <a:endParaRPr sz="1969" u="none" strike="noStrike" cap="none">
                        <a:solidFill>
                          <a:srgbClr val="FF0000"/>
                        </a:solidFill>
                      </a:endParaRPr>
                    </a:p>
                  </a:txBody>
                  <a:tcPr marL="91450" marR="91450" marT="45725" marB="45725"/>
                </a:tc>
                <a:extLst>
                  <a:ext uri="{0D108BD9-81ED-4DB2-BD59-A6C34878D82A}">
                    <a16:rowId xmlns:a16="http://schemas.microsoft.com/office/drawing/2014/main" val="10001"/>
                  </a:ext>
                </a:extLst>
              </a:tr>
            </a:tbl>
          </a:graphicData>
        </a:graphic>
      </p:graphicFrame>
      <p:sp>
        <p:nvSpPr>
          <p:cNvPr id="231" name="Google Shape;231;p15"/>
          <p:cNvSpPr txBox="1">
            <a:spLocks noGrp="1"/>
          </p:cNvSpPr>
          <p:nvPr>
            <p:ph type="body" idx="1"/>
          </p:nvPr>
        </p:nvSpPr>
        <p:spPr>
          <a:xfrm>
            <a:off x="500064" y="1984375"/>
            <a:ext cx="7059314" cy="2582034"/>
          </a:xfrm>
          <a:prstGeom prst="rect">
            <a:avLst/>
          </a:prstGeom>
          <a:noFill/>
          <a:ln>
            <a:noFill/>
          </a:ln>
        </p:spPr>
        <p:txBody>
          <a:bodyPr spcFirstLastPara="1" wrap="square" lIns="72000" tIns="45700" rIns="72000" bIns="45700" anchor="t" anchorCtr="0">
            <a:noAutofit/>
          </a:bodyPr>
          <a:lstStyle/>
          <a:p>
            <a:pPr lvl="0" indent="-457200" algn="l" rtl="0">
              <a:lnSpc>
                <a:spcPct val="150000"/>
              </a:lnSpc>
              <a:spcBef>
                <a:spcPts val="0"/>
              </a:spcBef>
              <a:spcAft>
                <a:spcPts val="0"/>
              </a:spcAft>
              <a:buSzPts val="2100"/>
              <a:buFont typeface="+mj-lt"/>
              <a:buAutoNum type="arabicPeriod"/>
            </a:pPr>
            <a:r>
              <a:rPr lang="el-GR" sz="2000" b="1" dirty="0"/>
              <a:t>Προτείνετε 2 είδη "καλών" χρεών που θα μπορούσαν να ταιριάζουν σε εσάς ή σε μια οικογένεια από τον παρακάτω κατάλογο. </a:t>
            </a:r>
          </a:p>
          <a:p>
            <a:pPr lvl="0" indent="-457200" algn="l" rtl="0">
              <a:lnSpc>
                <a:spcPct val="150000"/>
              </a:lnSpc>
              <a:spcBef>
                <a:spcPts val="0"/>
              </a:spcBef>
              <a:spcAft>
                <a:spcPts val="0"/>
              </a:spcAft>
              <a:buSzPts val="2100"/>
              <a:buFont typeface="+mj-lt"/>
              <a:buAutoNum type="arabicPeriod"/>
            </a:pPr>
            <a:r>
              <a:rPr lang="el-GR" sz="2000" b="1" dirty="0"/>
              <a:t>Γράψτε τα στην πρώτη στήλη και προσπαθήστε να εξηγήσετε το γιατί στη δεύτερη στήλη.</a:t>
            </a:r>
          </a:p>
          <a:p>
            <a:pPr marL="342900" lvl="0" indent="-203962" algn="l" rtl="0">
              <a:lnSpc>
                <a:spcPct val="100000"/>
              </a:lnSpc>
              <a:spcBef>
                <a:spcPts val="600"/>
              </a:spcBef>
              <a:spcAft>
                <a:spcPts val="0"/>
              </a:spcAft>
              <a:buSzPts val="2188"/>
              <a:buFont typeface="Arial"/>
              <a:buNone/>
            </a:pPr>
            <a:endParaRPr dirty="0"/>
          </a:p>
        </p:txBody>
      </p:sp>
      <p:sp>
        <p:nvSpPr>
          <p:cNvPr id="232" name="Google Shape;232;p15"/>
          <p:cNvSpPr/>
          <p:nvPr/>
        </p:nvSpPr>
        <p:spPr>
          <a:xfrm>
            <a:off x="513071" y="4344695"/>
            <a:ext cx="2428870" cy="70784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90"/>
              <a:buFont typeface="Arial"/>
              <a:buChar char="•"/>
            </a:pPr>
            <a:r>
              <a:rPr lang="el-GR" sz="2000" b="0" i="0" u="none" strike="noStrike" cap="none" dirty="0">
                <a:solidFill>
                  <a:schemeClr val="dk2"/>
                </a:solidFill>
                <a:latin typeface="Calibri"/>
                <a:ea typeface="Calibri"/>
                <a:cs typeface="Calibri"/>
                <a:sym typeface="Calibri"/>
              </a:rPr>
              <a:t>εκπαιδευτικό δάνειο</a:t>
            </a:r>
          </a:p>
        </p:txBody>
      </p:sp>
      <p:sp>
        <p:nvSpPr>
          <p:cNvPr id="233" name="Google Shape;233;p15"/>
          <p:cNvSpPr/>
          <p:nvPr/>
        </p:nvSpPr>
        <p:spPr>
          <a:xfrm>
            <a:off x="499778" y="4921922"/>
            <a:ext cx="2388795" cy="4000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90"/>
              <a:buFont typeface="Arial"/>
              <a:buChar char="•"/>
            </a:pPr>
            <a:r>
              <a:rPr lang="el-GR" sz="2000" b="0" i="0" u="none" strike="noStrike" cap="none" dirty="0">
                <a:solidFill>
                  <a:schemeClr val="dk2"/>
                </a:solidFill>
                <a:latin typeface="Calibri"/>
                <a:ea typeface="Calibri"/>
                <a:cs typeface="Calibri"/>
                <a:sym typeface="Calibri"/>
              </a:rPr>
              <a:t>υποθήκη σπιτιού</a:t>
            </a:r>
          </a:p>
        </p:txBody>
      </p:sp>
      <p:sp>
        <p:nvSpPr>
          <p:cNvPr id="234" name="Google Shape;234;p15"/>
          <p:cNvSpPr/>
          <p:nvPr/>
        </p:nvSpPr>
        <p:spPr>
          <a:xfrm>
            <a:off x="500063" y="5350744"/>
            <a:ext cx="3062057" cy="70784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90"/>
              <a:buFont typeface="Arial"/>
              <a:buChar char="•"/>
            </a:pPr>
            <a:r>
              <a:rPr lang="el-GR" sz="2000" b="0" i="0" u="none" strike="noStrike" cap="none" dirty="0">
                <a:solidFill>
                  <a:schemeClr val="dk2"/>
                </a:solidFill>
                <a:latin typeface="Calibri"/>
                <a:ea typeface="Calibri"/>
                <a:cs typeface="Calibri"/>
                <a:sym typeface="Calibri"/>
              </a:rPr>
              <a:t>αγορά ειδών πρώτης ανάγκης</a:t>
            </a:r>
          </a:p>
        </p:txBody>
      </p:sp>
      <p:sp>
        <p:nvSpPr>
          <p:cNvPr id="235" name="Google Shape;235;p15"/>
          <p:cNvSpPr/>
          <p:nvPr/>
        </p:nvSpPr>
        <p:spPr>
          <a:xfrm>
            <a:off x="513071" y="6087343"/>
            <a:ext cx="3320140" cy="40006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90"/>
              <a:buFont typeface="Arial"/>
              <a:buChar char="•"/>
            </a:pPr>
            <a:r>
              <a:rPr lang="el-GR" sz="2000" b="0" i="0" u="none" strike="noStrike" cap="none" dirty="0">
                <a:solidFill>
                  <a:schemeClr val="dk2"/>
                </a:solidFill>
                <a:latin typeface="Calibri"/>
                <a:ea typeface="Calibri"/>
                <a:cs typeface="Calibri"/>
                <a:sym typeface="Calibri"/>
              </a:rPr>
              <a:t>ιατρικές θεραπείες</a:t>
            </a:r>
          </a:p>
        </p:txBody>
      </p:sp>
      <p:sp>
        <p:nvSpPr>
          <p:cNvPr id="236" name="Google Shape;236;p15"/>
          <p:cNvSpPr/>
          <p:nvPr/>
        </p:nvSpPr>
        <p:spPr>
          <a:xfrm>
            <a:off x="513071" y="6564427"/>
            <a:ext cx="4697120" cy="70784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90"/>
              <a:buFont typeface="Arial"/>
              <a:buChar char="•"/>
            </a:pPr>
            <a:r>
              <a:rPr lang="el-GR" sz="2000" b="0" i="0" u="none" strike="noStrike" cap="none" dirty="0">
                <a:solidFill>
                  <a:schemeClr val="dk2"/>
                </a:solidFill>
                <a:latin typeface="Calibri"/>
                <a:ea typeface="Calibri"/>
                <a:cs typeface="Calibri"/>
                <a:sym typeface="Calibri"/>
              </a:rPr>
              <a:t>δάνεια μικρών επιχειρήσεων για επενδύσεις</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1"/>
          <p:cNvSpPr txBox="1">
            <a:spLocks noGrp="1"/>
          </p:cNvSpPr>
          <p:nvPr>
            <p:ph type="title"/>
          </p:nvPr>
        </p:nvSpPr>
        <p:spPr>
          <a:xfrm>
            <a:off x="1648919" y="391881"/>
            <a:ext cx="7323868"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Οικονομικό Λεξιλόγιο: Καλό και Κακό Χρέος </a:t>
            </a:r>
          </a:p>
        </p:txBody>
      </p:sp>
      <p:sp>
        <p:nvSpPr>
          <p:cNvPr id="243" name="Google Shape;243;p11"/>
          <p:cNvSpPr txBox="1">
            <a:spLocks noGrp="1"/>
          </p:cNvSpPr>
          <p:nvPr>
            <p:ph type="body" idx="2"/>
          </p:nvPr>
        </p:nvSpPr>
        <p:spPr>
          <a:xfrm>
            <a:off x="500063" y="1152159"/>
            <a:ext cx="12331700" cy="913348"/>
          </a:xfrm>
          <a:prstGeom prst="rect">
            <a:avLst/>
          </a:prstGeom>
          <a:solidFill>
            <a:schemeClr val="dk1"/>
          </a:solidFill>
          <a:ln>
            <a:noFill/>
          </a:ln>
        </p:spPr>
        <p:txBody>
          <a:bodyPr spcFirstLastPara="1" wrap="square" lIns="72000" tIns="45700" rIns="72000" bIns="45700" anchor="ctr" anchorCtr="0">
            <a:noAutofit/>
          </a:bodyPr>
          <a:lstStyle/>
          <a:p>
            <a:pPr marL="0" indent="0" algn="l">
              <a:spcBef>
                <a:spcPts val="0"/>
              </a:spcBef>
            </a:pPr>
            <a:r>
              <a:rPr lang="el-GR" i="0">
                <a:solidFill>
                  <a:schemeClr val="lt1"/>
                </a:solidFill>
              </a:rPr>
              <a:t>Δραστηριότητα M1.5</a:t>
            </a:r>
          </a:p>
          <a:p>
            <a:pPr marL="0" lvl="0" indent="0" algn="l" rtl="0">
              <a:lnSpc>
                <a:spcPct val="90000"/>
              </a:lnSpc>
              <a:spcBef>
                <a:spcPts val="0"/>
              </a:spcBef>
              <a:spcAft>
                <a:spcPts val="0"/>
              </a:spcAft>
              <a:buSzPts val="2400"/>
              <a:buNone/>
            </a:pPr>
            <a:r>
              <a:rPr lang="el-GR" i="0">
                <a:solidFill>
                  <a:schemeClr val="lt1"/>
                </a:solidFill>
              </a:rPr>
              <a:t>Πώς να διαχειρίζεστε έναν μικρό προϋπολογισμό</a:t>
            </a:r>
          </a:p>
        </p:txBody>
      </p:sp>
      <p:pic>
        <p:nvPicPr>
          <p:cNvPr id="244" name="Google Shape;244;p11" descr="Close with solid fill"/>
          <p:cNvPicPr preferRelativeResize="0"/>
          <p:nvPr/>
        </p:nvPicPr>
        <p:blipFill rotWithShape="1">
          <a:blip r:embed="rId3">
            <a:alphaModFix/>
          </a:blip>
          <a:srcRect/>
          <a:stretch/>
        </p:blipFill>
        <p:spPr>
          <a:xfrm>
            <a:off x="11917066" y="196667"/>
            <a:ext cx="914400" cy="800182"/>
          </a:xfrm>
          <a:prstGeom prst="rect">
            <a:avLst/>
          </a:prstGeom>
          <a:noFill/>
          <a:ln>
            <a:noFill/>
          </a:ln>
        </p:spPr>
      </p:pic>
      <p:pic>
        <p:nvPicPr>
          <p:cNvPr id="245" name="Google Shape;245;p11" descr="Close with solid fill"/>
          <p:cNvPicPr preferRelativeResize="0"/>
          <p:nvPr/>
        </p:nvPicPr>
        <p:blipFill rotWithShape="1">
          <a:blip r:embed="rId3">
            <a:alphaModFix/>
          </a:blip>
          <a:srcRect/>
          <a:stretch/>
        </p:blipFill>
        <p:spPr>
          <a:xfrm>
            <a:off x="500063" y="237759"/>
            <a:ext cx="914400" cy="720000"/>
          </a:xfrm>
          <a:prstGeom prst="rect">
            <a:avLst/>
          </a:prstGeom>
          <a:noFill/>
          <a:ln>
            <a:noFill/>
          </a:ln>
        </p:spPr>
      </p:pic>
      <p:sp>
        <p:nvSpPr>
          <p:cNvPr id="246" name="Google Shape;246;p11"/>
          <p:cNvSpPr txBox="1">
            <a:spLocks noGrp="1"/>
          </p:cNvSpPr>
          <p:nvPr>
            <p:ph type="body" idx="1"/>
          </p:nvPr>
        </p:nvSpPr>
        <p:spPr>
          <a:xfrm>
            <a:off x="380808" y="2259907"/>
            <a:ext cx="12570209" cy="4739719"/>
          </a:xfrm>
          <a:prstGeom prst="rect">
            <a:avLst/>
          </a:prstGeom>
          <a:noFill/>
          <a:ln w="9525" cap="flat" cmpd="sng">
            <a:solidFill>
              <a:schemeClr val="accent6"/>
            </a:solidFill>
            <a:prstDash val="solid"/>
            <a:round/>
            <a:headEnd type="none" w="sm" len="sm"/>
            <a:tailEnd type="none" w="sm" len="sm"/>
          </a:ln>
        </p:spPr>
        <p:txBody>
          <a:bodyPr spcFirstLastPara="1" wrap="square" lIns="72000" tIns="45700" rIns="72000" bIns="45700" anchor="t" anchorCtr="0">
            <a:spAutoFit/>
          </a:bodyPr>
          <a:lstStyle/>
          <a:p>
            <a:pPr marL="457200" marR="0" lvl="0" indent="-228600" algn="l" rtl="0">
              <a:lnSpc>
                <a:spcPct val="100000"/>
              </a:lnSpc>
              <a:spcBef>
                <a:spcPts val="0"/>
              </a:spcBef>
              <a:spcAft>
                <a:spcPts val="0"/>
              </a:spcAft>
              <a:buClr>
                <a:schemeClr val="accent4"/>
              </a:buClr>
              <a:buSzPts val="2188"/>
              <a:buFont typeface="Arial"/>
              <a:buNone/>
            </a:pPr>
            <a:r>
              <a:rPr lang="el-GR" sz="2000" b="1" u="sng" dirty="0">
                <a:solidFill>
                  <a:schemeClr val="dk2"/>
                </a:solidFill>
                <a:latin typeface="Calibri"/>
                <a:ea typeface="Calibri"/>
                <a:cs typeface="Calibri"/>
                <a:sym typeface="Calibri"/>
              </a:rPr>
              <a:t>ΑΝΑΣΤΟΧΑΣΤΙΚΗ ΑΣΚΗΣΗ</a:t>
            </a:r>
            <a:r>
              <a:rPr lang="el-GR" sz="2000" dirty="0">
                <a:solidFill>
                  <a:schemeClr val="dk2"/>
                </a:solidFill>
                <a:latin typeface="Calibri"/>
                <a:ea typeface="Calibri"/>
                <a:cs typeface="Calibri"/>
                <a:sym typeface="Calibri"/>
              </a:rPr>
              <a:t>:</a:t>
            </a:r>
          </a:p>
          <a:p>
            <a:pPr marL="179388" lvl="0" indent="-49211" algn="l" rtl="0">
              <a:lnSpc>
                <a:spcPct val="100000"/>
              </a:lnSpc>
              <a:spcBef>
                <a:spcPts val="0"/>
              </a:spcBef>
              <a:spcAft>
                <a:spcPts val="0"/>
              </a:spcAft>
              <a:buSzPts val="2188"/>
              <a:buNone/>
            </a:pPr>
            <a:r>
              <a:rPr lang="el-GR" sz="2000" dirty="0"/>
              <a:t>Σε μικρές ομάδες συζητήστε πώς θα συμπεριφερόσασταν στην ακόλουθη κατάσταση:</a:t>
            </a:r>
          </a:p>
          <a:p>
            <a:pPr marL="179388" lvl="0" indent="-49211" algn="l" rtl="0">
              <a:lnSpc>
                <a:spcPct val="100000"/>
              </a:lnSpc>
              <a:spcBef>
                <a:spcPts val="0"/>
              </a:spcBef>
              <a:spcAft>
                <a:spcPts val="0"/>
              </a:spcAft>
              <a:buSzPts val="2188"/>
              <a:buNone/>
            </a:pPr>
            <a:endParaRPr sz="2000" dirty="0"/>
          </a:p>
          <a:p>
            <a:pPr marL="179388" lvl="0" indent="-49211" algn="l" rtl="0">
              <a:lnSpc>
                <a:spcPct val="100000"/>
              </a:lnSpc>
              <a:spcBef>
                <a:spcPts val="0"/>
              </a:spcBef>
              <a:spcAft>
                <a:spcPts val="0"/>
              </a:spcAft>
              <a:buSzPts val="2188"/>
              <a:buNone/>
            </a:pPr>
            <a:r>
              <a:rPr lang="el-GR" sz="2000" dirty="0"/>
              <a:t>Σας έχουν απομείνει μόνο 300 ευρώ για αυτόν τον μήνα, αλλά θα λάβετε τον επόμενο μισθό σας σε 15 ημέρες. </a:t>
            </a:r>
          </a:p>
          <a:p>
            <a:pPr marL="179388" lvl="0" indent="-49211" algn="l" rtl="0">
              <a:lnSpc>
                <a:spcPct val="100000"/>
              </a:lnSpc>
              <a:spcBef>
                <a:spcPts val="0"/>
              </a:spcBef>
              <a:spcAft>
                <a:spcPts val="0"/>
              </a:spcAft>
              <a:buSzPts val="2188"/>
              <a:buNone/>
            </a:pPr>
            <a:r>
              <a:rPr lang="el-GR" sz="2000" dirty="0"/>
              <a:t>Το πλυντήριό σας έχει χαλάσει. Προφανώς θα πρέπει να αγοράσετε καθημερινά αγαθά (τρόφιμα, φάρμακα, βενζίνη για το αυτοκίνητό σας κ.λπ.) Έχετε μια πιστωτική κάρτα με πολύ υψηλό επιτόκιο (15%).</a:t>
            </a:r>
          </a:p>
          <a:p>
            <a:pPr marL="179388" lvl="0" indent="-49211" algn="l" rtl="0">
              <a:lnSpc>
                <a:spcPct val="100000"/>
              </a:lnSpc>
              <a:spcBef>
                <a:spcPts val="0"/>
              </a:spcBef>
              <a:spcAft>
                <a:spcPts val="0"/>
              </a:spcAft>
              <a:buSzPts val="2188"/>
              <a:buNone/>
            </a:pPr>
            <a:endParaRPr sz="2400" i="1" dirty="0"/>
          </a:p>
          <a:p>
            <a:pPr marL="179388" lvl="0" indent="-49211" algn="l" rtl="0">
              <a:lnSpc>
                <a:spcPct val="100000"/>
              </a:lnSpc>
              <a:spcBef>
                <a:spcPts val="0"/>
              </a:spcBef>
              <a:spcAft>
                <a:spcPts val="0"/>
              </a:spcAft>
              <a:buSzPts val="2188"/>
              <a:buNone/>
            </a:pPr>
            <a:r>
              <a:rPr lang="el-GR" sz="2000" b="1" dirty="0"/>
              <a:t>Τι θα κάνετε; Επιλέξτε μία από αυτές τις επιλογές και εξηγήστε γιατί:</a:t>
            </a:r>
          </a:p>
          <a:p>
            <a:pPr marL="473075" lvl="0" indent="-342900" algn="l" rtl="0">
              <a:lnSpc>
                <a:spcPct val="100000"/>
              </a:lnSpc>
              <a:spcBef>
                <a:spcPts val="0"/>
              </a:spcBef>
              <a:spcAft>
                <a:spcPts val="0"/>
              </a:spcAft>
              <a:buSzPts val="2188"/>
              <a:buFont typeface="Arial" panose="020B0604020202020204" pitchFamily="34" charset="0"/>
              <a:buChar char="•"/>
            </a:pPr>
            <a:r>
              <a:rPr lang="el-GR" sz="2000" i="1" dirty="0"/>
              <a:t>Θα πληρώσετε για τα πάντα χρησιμοποιώντας τόσο μετρητά όσο και πιστωτική κάρτα.</a:t>
            </a:r>
          </a:p>
          <a:p>
            <a:pPr marL="473075" lvl="0" indent="-342900" algn="l" rtl="0">
              <a:lnSpc>
                <a:spcPct val="100000"/>
              </a:lnSpc>
              <a:spcBef>
                <a:spcPts val="0"/>
              </a:spcBef>
              <a:spcAft>
                <a:spcPts val="0"/>
              </a:spcAft>
              <a:buSzPts val="2188"/>
              <a:buFont typeface="Arial" panose="020B0604020202020204" pitchFamily="34" charset="0"/>
              <a:buChar char="•"/>
            </a:pPr>
            <a:r>
              <a:rPr lang="el-GR" sz="2000" i="1" dirty="0"/>
              <a:t>Θα δανειστείτε από φίλους ή συγγενείς χωρίς επιτόκιο.</a:t>
            </a:r>
          </a:p>
          <a:p>
            <a:pPr marL="473075" lvl="0" indent="-342900" algn="l" rtl="0">
              <a:lnSpc>
                <a:spcPct val="100000"/>
              </a:lnSpc>
              <a:spcBef>
                <a:spcPts val="0"/>
              </a:spcBef>
              <a:spcAft>
                <a:spcPts val="0"/>
              </a:spcAft>
              <a:buSzPts val="2188"/>
              <a:buFont typeface="Arial" panose="020B0604020202020204" pitchFamily="34" charset="0"/>
              <a:buChar char="•"/>
            </a:pPr>
            <a:r>
              <a:rPr lang="el-GR" sz="2000" i="1" dirty="0"/>
              <a:t>Θα δανειστείτε από τον φίλο ενός φίλου που προσφέρει μετρητά με τόκο που πρέπει να πληρωθεί.</a:t>
            </a:r>
          </a:p>
          <a:p>
            <a:pPr marL="473075" lvl="0" indent="-342900" algn="l" rtl="0">
              <a:lnSpc>
                <a:spcPct val="100000"/>
              </a:lnSpc>
              <a:spcBef>
                <a:spcPts val="0"/>
              </a:spcBef>
              <a:spcAft>
                <a:spcPts val="0"/>
              </a:spcAft>
              <a:buSzPts val="2188"/>
              <a:buFont typeface="Arial" panose="020B0604020202020204" pitchFamily="34" charset="0"/>
              <a:buChar char="•"/>
            </a:pPr>
            <a:r>
              <a:rPr lang="el-GR" sz="2000" i="1" dirty="0"/>
              <a:t>Θα αγοράσετε ένα νέο μηχάνημα αμέσως με την πιστωτική σας κάρτα.</a:t>
            </a:r>
          </a:p>
          <a:p>
            <a:pPr marL="473075" lvl="0" indent="-342900" algn="l" rtl="0">
              <a:lnSpc>
                <a:spcPct val="100000"/>
              </a:lnSpc>
              <a:spcBef>
                <a:spcPts val="0"/>
              </a:spcBef>
              <a:spcAft>
                <a:spcPts val="0"/>
              </a:spcAft>
              <a:buSzPts val="2188"/>
              <a:buFont typeface="Arial" panose="020B0604020202020204" pitchFamily="34" charset="0"/>
              <a:buChar char="•"/>
            </a:pPr>
            <a:r>
              <a:rPr lang="el-GR" sz="2000" i="1" dirty="0"/>
              <a:t>Θα μειώσετε τα καθημερινά αγαθά που αγοράζετε και θα αποταμιεύσετε για ένα νέο μηχάνημα.</a:t>
            </a:r>
          </a:p>
          <a:p>
            <a:pPr marL="130175" lvl="0" indent="0" algn="l" rtl="0">
              <a:lnSpc>
                <a:spcPct val="100000"/>
              </a:lnSpc>
              <a:spcBef>
                <a:spcPts val="0"/>
              </a:spcBef>
              <a:spcAft>
                <a:spcPts val="0"/>
              </a:spcAft>
              <a:buSzPts val="2188"/>
              <a:buNone/>
            </a:pPr>
            <a:endParaRPr sz="2000" i="1" dirty="0"/>
          </a:p>
          <a:p>
            <a:pPr marL="473075" lvl="0" indent="-203962" algn="l" rtl="0">
              <a:lnSpc>
                <a:spcPct val="100000"/>
              </a:lnSpc>
              <a:spcBef>
                <a:spcPts val="0"/>
              </a:spcBef>
              <a:spcAft>
                <a:spcPts val="0"/>
              </a:spcAft>
              <a:buSzPts val="2188"/>
              <a:buFont typeface="Calibri"/>
              <a:buNone/>
            </a:pPr>
            <a:endParaRPr sz="1800"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6"/>
          <p:cNvSpPr txBox="1">
            <a:spLocks noGrp="1"/>
          </p:cNvSpPr>
          <p:nvPr>
            <p:ph type="title"/>
          </p:nvPr>
        </p:nvSpPr>
        <p:spPr>
          <a:xfrm>
            <a:off x="601663" y="221161"/>
            <a:ext cx="4614043"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a:t>Οικονομικό Λεξιλόγιο</a:t>
            </a:r>
          </a:p>
        </p:txBody>
      </p:sp>
      <p:sp>
        <p:nvSpPr>
          <p:cNvPr id="253" name="Google Shape;253;p6"/>
          <p:cNvSpPr txBox="1">
            <a:spLocks noGrp="1"/>
          </p:cNvSpPr>
          <p:nvPr>
            <p:ph type="body" idx="2"/>
          </p:nvPr>
        </p:nvSpPr>
        <p:spPr>
          <a:xfrm>
            <a:off x="601663" y="941161"/>
            <a:ext cx="12331700" cy="1018268"/>
          </a:xfrm>
          <a:prstGeom prst="rect">
            <a:avLst/>
          </a:prstGeom>
          <a:solidFill>
            <a:schemeClr val="dk1"/>
          </a:solid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SzPts val="2400"/>
              <a:buNone/>
            </a:pPr>
            <a:r>
              <a:rPr lang="el-GR" i="0"/>
              <a:t>Ταξίδι στο χρόνο ...πώς επηρεάζει ο πληθωρισμός τα χρήματά μου;</a:t>
            </a:r>
          </a:p>
        </p:txBody>
      </p:sp>
      <p:sp>
        <p:nvSpPr>
          <p:cNvPr id="254" name="Google Shape;254;p6"/>
          <p:cNvSpPr txBox="1">
            <a:spLocks noGrp="1"/>
          </p:cNvSpPr>
          <p:nvPr>
            <p:ph type="body" idx="1"/>
          </p:nvPr>
        </p:nvSpPr>
        <p:spPr>
          <a:xfrm>
            <a:off x="601663" y="3218342"/>
            <a:ext cx="11640300" cy="646290"/>
          </a:xfrm>
          <a:prstGeom prst="rect">
            <a:avLst/>
          </a:prstGeom>
          <a:noFill/>
          <a:ln w="9525" cap="flat" cmpd="sng">
            <a:solidFill>
              <a:schemeClr val="accent6"/>
            </a:solidFill>
            <a:prstDash val="solid"/>
            <a:round/>
            <a:headEnd type="none" w="sm" len="sm"/>
            <a:tailEnd type="none" w="sm" len="sm"/>
          </a:ln>
        </p:spPr>
        <p:txBody>
          <a:bodyPr spcFirstLastPara="1" wrap="square" lIns="72000" tIns="45700" rIns="72000" bIns="45700" anchor="t" anchorCtr="0">
            <a:spAutoFit/>
          </a:bodyPr>
          <a:lstStyle/>
          <a:p>
            <a:pPr marL="473075" lvl="0" indent="-203962" algn="just" rtl="0">
              <a:lnSpc>
                <a:spcPct val="100000"/>
              </a:lnSpc>
              <a:spcBef>
                <a:spcPts val="0"/>
              </a:spcBef>
              <a:spcAft>
                <a:spcPts val="0"/>
              </a:spcAft>
              <a:buSzPts val="2188"/>
              <a:buFont typeface="Calibri"/>
              <a:buNone/>
            </a:pPr>
            <a:r>
              <a:rPr lang="el-GR" sz="3600" dirty="0"/>
              <a:t>Τι σημαίνει </a:t>
            </a:r>
            <a:r>
              <a:rPr lang="el-GR" sz="3600" dirty="0">
                <a:solidFill>
                  <a:srgbClr val="C00000"/>
                </a:solidFill>
              </a:rPr>
              <a:t>"πληθωρισμός"</a:t>
            </a:r>
            <a:r>
              <a:rPr lang="el-GR" sz="3600" dirty="0"/>
              <a:t>;</a:t>
            </a:r>
          </a:p>
        </p:txBody>
      </p:sp>
      <p:pic>
        <p:nvPicPr>
          <p:cNvPr id="3" name="Picture 2" descr="Calculator, pen, compass, money and a paper with graphs printed on it">
            <a:extLst>
              <a:ext uri="{FF2B5EF4-FFF2-40B4-BE49-F238E27FC236}">
                <a16:creationId xmlns:a16="http://schemas.microsoft.com/office/drawing/2014/main" id="{A4322690-C505-36E2-44C1-DBE1D60C2570}"/>
              </a:ext>
            </a:extLst>
          </p:cNvPr>
          <p:cNvPicPr>
            <a:picLocks noChangeAspect="1"/>
          </p:cNvPicPr>
          <p:nvPr/>
        </p:nvPicPr>
        <p:blipFill>
          <a:blip r:embed="rId3"/>
          <a:stretch>
            <a:fillRect/>
          </a:stretch>
        </p:blipFill>
        <p:spPr>
          <a:xfrm>
            <a:off x="7929797" y="3541487"/>
            <a:ext cx="4556117" cy="305963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B02D45-27A6-6B30-CCE4-195AD69FF06C}"/>
              </a:ext>
            </a:extLst>
          </p:cNvPr>
          <p:cNvSpPr>
            <a:spLocks noGrp="1"/>
          </p:cNvSpPr>
          <p:nvPr>
            <p:ph type="body" idx="1"/>
          </p:nvPr>
        </p:nvSpPr>
        <p:spPr/>
        <p:txBody>
          <a:bodyPr/>
          <a:lstStyle/>
          <a:p>
            <a:r>
              <a:rPr lang="el-GR" sz="3600" b="1"/>
              <a:t>  Ορισμός:</a:t>
            </a:r>
          </a:p>
          <a:p>
            <a:endParaRPr lang="en-GB" sz="3600" b="1" dirty="0"/>
          </a:p>
          <a:p>
            <a:r>
              <a:rPr lang="el-GR" sz="3600" b="1"/>
              <a:t>  Πληθωρισμός είναι η συνολική αύξηση των τιμών των αγαθών και των υπηρεσιών με την πάροδο του χρόνου.</a:t>
            </a:r>
          </a:p>
        </p:txBody>
      </p:sp>
      <p:sp>
        <p:nvSpPr>
          <p:cNvPr id="3" name="Title 2">
            <a:extLst>
              <a:ext uri="{FF2B5EF4-FFF2-40B4-BE49-F238E27FC236}">
                <a16:creationId xmlns:a16="http://schemas.microsoft.com/office/drawing/2014/main" id="{A8BF0ACF-6E29-1E75-7CE6-486472389B94}"/>
              </a:ext>
            </a:extLst>
          </p:cNvPr>
          <p:cNvSpPr>
            <a:spLocks noGrp="1"/>
          </p:cNvSpPr>
          <p:nvPr>
            <p:ph type="title"/>
          </p:nvPr>
        </p:nvSpPr>
        <p:spPr>
          <a:xfrm>
            <a:off x="989350" y="432159"/>
            <a:ext cx="11843149" cy="720000"/>
          </a:xfrm>
        </p:spPr>
        <p:txBody>
          <a:bodyPr/>
          <a:lstStyle/>
          <a:p>
            <a:r>
              <a:rPr lang="el-GR"/>
              <a:t>Οικονομικό Λεξιλόγιο</a:t>
            </a:r>
          </a:p>
        </p:txBody>
      </p:sp>
      <p:sp>
        <p:nvSpPr>
          <p:cNvPr id="4" name="Text Placeholder 3">
            <a:extLst>
              <a:ext uri="{FF2B5EF4-FFF2-40B4-BE49-F238E27FC236}">
                <a16:creationId xmlns:a16="http://schemas.microsoft.com/office/drawing/2014/main" id="{9BFEBDC1-455C-10B2-CE2E-9D39CAAE5D81}"/>
              </a:ext>
            </a:extLst>
          </p:cNvPr>
          <p:cNvSpPr>
            <a:spLocks noGrp="1"/>
          </p:cNvSpPr>
          <p:nvPr>
            <p:ph type="body" idx="2"/>
          </p:nvPr>
        </p:nvSpPr>
        <p:spPr>
          <a:xfrm>
            <a:off x="989351" y="1260554"/>
            <a:ext cx="11842254" cy="602889"/>
          </a:xfrm>
        </p:spPr>
        <p:txBody>
          <a:bodyPr/>
          <a:lstStyle/>
          <a:p>
            <a:r>
              <a:rPr lang="el-GR" i="0"/>
              <a:t>Πληθωρισμός</a:t>
            </a:r>
          </a:p>
        </p:txBody>
      </p:sp>
      <p:pic>
        <p:nvPicPr>
          <p:cNvPr id="6" name="Picture 5" descr="Person buying vegetables">
            <a:extLst>
              <a:ext uri="{FF2B5EF4-FFF2-40B4-BE49-F238E27FC236}">
                <a16:creationId xmlns:a16="http://schemas.microsoft.com/office/drawing/2014/main" id="{39F525FF-1338-6C7C-DF23-488764AE193A}"/>
              </a:ext>
            </a:extLst>
          </p:cNvPr>
          <p:cNvPicPr>
            <a:picLocks noChangeAspect="1"/>
          </p:cNvPicPr>
          <p:nvPr/>
        </p:nvPicPr>
        <p:blipFill>
          <a:blip r:embed="rId2"/>
          <a:stretch>
            <a:fillRect/>
          </a:stretch>
        </p:blipFill>
        <p:spPr>
          <a:xfrm>
            <a:off x="7997371" y="4383313"/>
            <a:ext cx="4386489" cy="2440215"/>
          </a:xfrm>
          <a:prstGeom prst="rect">
            <a:avLst/>
          </a:prstGeom>
        </p:spPr>
      </p:pic>
    </p:spTree>
    <p:extLst>
      <p:ext uri="{BB962C8B-B14F-4D97-AF65-F5344CB8AC3E}">
        <p14:creationId xmlns:p14="http://schemas.microsoft.com/office/powerpoint/2010/main" val="797798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85E240-5B11-B250-951F-B0F05A692D07}"/>
              </a:ext>
            </a:extLst>
          </p:cNvPr>
          <p:cNvSpPr>
            <a:spLocks noGrp="1"/>
          </p:cNvSpPr>
          <p:nvPr>
            <p:ph type="body" idx="1"/>
          </p:nvPr>
        </p:nvSpPr>
        <p:spPr>
          <a:xfrm>
            <a:off x="500203" y="2623004"/>
            <a:ext cx="12331402" cy="5129444"/>
          </a:xfrm>
        </p:spPr>
        <p:txBody>
          <a:bodyPr/>
          <a:lstStyle/>
          <a:p>
            <a:pPr marL="685800" indent="-457200">
              <a:buFont typeface="+mj-lt"/>
              <a:buAutoNum type="arabicPeriod"/>
            </a:pPr>
            <a:r>
              <a:rPr lang="el-GR" sz="2800" dirty="0"/>
              <a:t>Πού έχετε ξανακούσει τη λέξη "πληθωρισμός";</a:t>
            </a:r>
          </a:p>
          <a:p>
            <a:pPr marL="685800" indent="-457200">
              <a:buFont typeface="+mj-lt"/>
              <a:buAutoNum type="arabicPeriod"/>
            </a:pPr>
            <a:endParaRPr lang="en-GB" sz="2800" dirty="0"/>
          </a:p>
          <a:p>
            <a:pPr marL="685800" indent="-457200">
              <a:buFont typeface="+mj-lt"/>
              <a:buAutoNum type="arabicPeriod"/>
            </a:pPr>
            <a:r>
              <a:rPr lang="el-GR" sz="2800" dirty="0"/>
              <a:t>Έχετε δει αύξηση ή μείωση των τιμών των τροφίμων και άλλων ειδών πρόσφατα;</a:t>
            </a:r>
          </a:p>
          <a:p>
            <a:pPr marL="685800" indent="-457200">
              <a:buFont typeface="+mj-lt"/>
              <a:buAutoNum type="arabicPeriod"/>
            </a:pPr>
            <a:endParaRPr lang="en-GB" sz="2800" dirty="0"/>
          </a:p>
          <a:p>
            <a:pPr marL="685800" indent="-457200">
              <a:buFont typeface="+mj-lt"/>
              <a:buAutoNum type="arabicPeriod"/>
            </a:pPr>
            <a:r>
              <a:rPr lang="el-GR" sz="2800" dirty="0"/>
              <a:t>Πόσο νομίζετε ότι κόστιζε μια φρατζόλα ψωμί τη δεκαετία του 1950;</a:t>
            </a:r>
          </a:p>
          <a:p>
            <a:pPr marL="685800" indent="-457200">
              <a:buFont typeface="+mj-lt"/>
              <a:buAutoNum type="arabicPeriod"/>
            </a:pPr>
            <a:endParaRPr lang="en-GB" sz="2800" dirty="0"/>
          </a:p>
          <a:p>
            <a:pPr marL="685800" indent="-457200">
              <a:buFont typeface="+mj-lt"/>
              <a:buAutoNum type="arabicPeriod"/>
            </a:pPr>
            <a:r>
              <a:rPr lang="el-GR" sz="2800" dirty="0"/>
              <a:t>Αυξάνονται πάντα οι μισθοί μαζί με το κόστος ζωής;</a:t>
            </a:r>
          </a:p>
          <a:p>
            <a:pPr marL="685800" indent="-457200">
              <a:buFont typeface="+mj-lt"/>
              <a:buAutoNum type="arabicPeriod"/>
            </a:pPr>
            <a:endParaRPr lang="en-GB" sz="2800" dirty="0"/>
          </a:p>
          <a:p>
            <a:pPr marL="685800" indent="-457200">
              <a:buFont typeface="+mj-lt"/>
              <a:buAutoNum type="arabicPeriod"/>
            </a:pPr>
            <a:r>
              <a:rPr lang="el-GR" sz="2800" dirty="0"/>
              <a:t>Χρησιμοποιήστε το τηλέφωνό σας για να αναζητήσετε το κόστος της βενζίνης τη δεκαετία του 1950</a:t>
            </a:r>
          </a:p>
          <a:p>
            <a:endParaRPr lang="en-GB" dirty="0"/>
          </a:p>
        </p:txBody>
      </p:sp>
      <p:sp>
        <p:nvSpPr>
          <p:cNvPr id="3" name="Title 2">
            <a:extLst>
              <a:ext uri="{FF2B5EF4-FFF2-40B4-BE49-F238E27FC236}">
                <a16:creationId xmlns:a16="http://schemas.microsoft.com/office/drawing/2014/main" id="{87BDDB76-D8D9-7555-9D26-D10B56DF0908}"/>
              </a:ext>
            </a:extLst>
          </p:cNvPr>
          <p:cNvSpPr>
            <a:spLocks noGrp="1"/>
          </p:cNvSpPr>
          <p:nvPr>
            <p:ph type="title"/>
          </p:nvPr>
        </p:nvSpPr>
        <p:spPr/>
        <p:txBody>
          <a:bodyPr/>
          <a:lstStyle/>
          <a:p>
            <a:r>
              <a:rPr lang="el-GR"/>
              <a:t>Οικονομικό Λεξιλόγιο</a:t>
            </a:r>
          </a:p>
        </p:txBody>
      </p:sp>
      <p:sp>
        <p:nvSpPr>
          <p:cNvPr id="4" name="Text Placeholder 3">
            <a:extLst>
              <a:ext uri="{FF2B5EF4-FFF2-40B4-BE49-F238E27FC236}">
                <a16:creationId xmlns:a16="http://schemas.microsoft.com/office/drawing/2014/main" id="{EA0006B7-D68A-0CCB-2141-F218D50D65D7}"/>
              </a:ext>
            </a:extLst>
          </p:cNvPr>
          <p:cNvSpPr>
            <a:spLocks noGrp="1"/>
          </p:cNvSpPr>
          <p:nvPr>
            <p:ph type="body" idx="2"/>
          </p:nvPr>
        </p:nvSpPr>
        <p:spPr>
          <a:xfrm>
            <a:off x="500203" y="1152159"/>
            <a:ext cx="12331541" cy="1176623"/>
          </a:xfrm>
        </p:spPr>
        <p:txBody>
          <a:bodyPr/>
          <a:lstStyle/>
          <a:p>
            <a:endParaRPr lang="en-GB" i="0" dirty="0"/>
          </a:p>
          <a:p>
            <a:r>
              <a:rPr lang="el-GR" i="0"/>
              <a:t>Δραστηριότητα M1.6</a:t>
            </a:r>
          </a:p>
          <a:p>
            <a:r>
              <a:rPr lang="el-GR" i="0"/>
              <a:t>Ταξίδι στο χρόνο</a:t>
            </a:r>
          </a:p>
          <a:p>
            <a:endParaRPr lang="en-GB" dirty="0"/>
          </a:p>
        </p:txBody>
      </p:sp>
      <p:pic>
        <p:nvPicPr>
          <p:cNvPr id="6" name="Picture 5" descr="A picture containing cup, coffee, food, beverage&#10;&#10;Description automatically generated">
            <a:extLst>
              <a:ext uri="{FF2B5EF4-FFF2-40B4-BE49-F238E27FC236}">
                <a16:creationId xmlns:a16="http://schemas.microsoft.com/office/drawing/2014/main" id="{D991F487-318F-A4E0-BAA4-F39455C51A0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204025" y="962117"/>
            <a:ext cx="2729662" cy="1727384"/>
          </a:xfrm>
          <a:prstGeom prst="rect">
            <a:avLst/>
          </a:prstGeom>
        </p:spPr>
      </p:pic>
      <p:sp>
        <p:nvSpPr>
          <p:cNvPr id="8" name="TextBox 7">
            <a:extLst>
              <a:ext uri="{FF2B5EF4-FFF2-40B4-BE49-F238E27FC236}">
                <a16:creationId xmlns:a16="http://schemas.microsoft.com/office/drawing/2014/main" id="{B855D301-C1F4-D438-7341-76F4A0DA81A4}"/>
              </a:ext>
            </a:extLst>
          </p:cNvPr>
          <p:cNvSpPr txBox="1"/>
          <p:nvPr/>
        </p:nvSpPr>
        <p:spPr>
          <a:xfrm>
            <a:off x="9428279" y="1571193"/>
            <a:ext cx="1787669" cy="338554"/>
          </a:xfrm>
          <a:prstGeom prst="rect">
            <a:avLst/>
          </a:prstGeom>
          <a:noFill/>
        </p:spPr>
        <p:txBody>
          <a:bodyPr wrap="none" rtlCol="0">
            <a:spAutoFit/>
          </a:bodyPr>
          <a:lstStyle/>
          <a:p>
            <a:r>
              <a:rPr lang="el-GR" sz="1600" b="1" dirty="0">
                <a:solidFill>
                  <a:schemeClr val="tx2"/>
                </a:solidFill>
              </a:rPr>
              <a:t>5d = 5 παλιές πένες</a:t>
            </a:r>
          </a:p>
        </p:txBody>
      </p:sp>
    </p:spTree>
    <p:extLst>
      <p:ext uri="{BB962C8B-B14F-4D97-AF65-F5344CB8AC3E}">
        <p14:creationId xmlns:p14="http://schemas.microsoft.com/office/powerpoint/2010/main" val="3478564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8" name="Google Shape;273;p22">
            <a:extLst>
              <a:ext uri="{FF2B5EF4-FFF2-40B4-BE49-F238E27FC236}">
                <a16:creationId xmlns:a16="http://schemas.microsoft.com/office/drawing/2014/main" id="{A5460099-2E1F-742B-8B52-FFEBE55892C9}"/>
              </a:ext>
            </a:extLst>
          </p:cNvPr>
          <p:cNvSpPr txBox="1">
            <a:spLocks noGrp="1"/>
          </p:cNvSpPr>
          <p:nvPr>
            <p:ph type="ctrTitle"/>
          </p:nvPr>
        </p:nvSpPr>
        <p:spPr>
          <a:xfrm>
            <a:off x="310399" y="2955190"/>
            <a:ext cx="6107071" cy="1312010"/>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el-GR"/>
              <a:t>Σας ευχαριστούμε για την παρουσία σας. Για περισσότερες πηγές επισκεφθείτε την ιστοσελίδα Money Matters: </a:t>
            </a:r>
            <a:br>
              <a:rPr lang="el-GR"/>
            </a:br>
            <a:br>
              <a:rPr lang="el-GR"/>
            </a:br>
            <a:r>
              <a:rPr lang="el-GR" u="sng">
                <a:solidFill>
                  <a:schemeClr val="hlink"/>
                </a:solidFill>
                <a:hlinkClick r:id="rId3"/>
              </a:rPr>
              <a:t>https://moneymattersproject.eu/</a:t>
            </a:r>
            <a:r>
              <a:rPr lang="el-GR"/>
              <a:t> </a:t>
            </a:r>
          </a:p>
        </p:txBody>
      </p:sp>
    </p:spTree>
    <p:extLst>
      <p:ext uri="{BB962C8B-B14F-4D97-AF65-F5344CB8AC3E}">
        <p14:creationId xmlns:p14="http://schemas.microsoft.com/office/powerpoint/2010/main" val="1221823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
          <p:cNvSpPr txBox="1">
            <a:spLocks noGrp="1"/>
          </p:cNvSpPr>
          <p:nvPr>
            <p:ph type="body" idx="1"/>
          </p:nvPr>
        </p:nvSpPr>
        <p:spPr>
          <a:xfrm>
            <a:off x="501729" y="1220375"/>
            <a:ext cx="12331541" cy="5935436"/>
          </a:xfrm>
          <a:prstGeom prst="rect">
            <a:avLst/>
          </a:prstGeom>
          <a:noFill/>
          <a:ln>
            <a:noFill/>
          </a:ln>
        </p:spPr>
        <p:txBody>
          <a:bodyPr spcFirstLastPara="1" wrap="square" lIns="72000" tIns="45700" rIns="72000" bIns="45700" anchor="t" anchorCtr="0">
            <a:noAutofit/>
          </a:bodyPr>
          <a:lstStyle/>
          <a:p>
            <a:pPr marL="457200" lvl="0" indent="-228600" algn="l" rtl="0">
              <a:lnSpc>
                <a:spcPct val="150000"/>
              </a:lnSpc>
              <a:spcBef>
                <a:spcPts val="0"/>
              </a:spcBef>
              <a:spcAft>
                <a:spcPts val="0"/>
              </a:spcAft>
              <a:buSzPts val="2188"/>
              <a:buNone/>
            </a:pPr>
            <a:r>
              <a:rPr lang="el-GR" sz="2800" b="1" dirty="0"/>
              <a:t>Μετά την ολοκλήρωση αυτής της ενότητας, οι γονείς και οι φροντιστές/-</a:t>
            </a:r>
            <a:r>
              <a:rPr lang="el-GR" sz="2800" b="1" dirty="0" err="1"/>
              <a:t>στριες</a:t>
            </a:r>
            <a:r>
              <a:rPr lang="el-GR" sz="2800" b="1" dirty="0"/>
              <a:t> θα είναι σε θέση να:</a:t>
            </a:r>
          </a:p>
          <a:p>
            <a:pPr marL="457200" lvl="0" indent="-228600" algn="l" rtl="0">
              <a:lnSpc>
                <a:spcPct val="150000"/>
              </a:lnSpc>
              <a:spcBef>
                <a:spcPts val="0"/>
              </a:spcBef>
              <a:spcAft>
                <a:spcPts val="0"/>
              </a:spcAft>
              <a:buSzPts val="2188"/>
              <a:buNone/>
            </a:pPr>
            <a:endParaRPr sz="2800" dirty="0"/>
          </a:p>
          <a:p>
            <a:pPr marL="571500" lvl="0" indent="-342900" algn="just" rtl="0">
              <a:lnSpc>
                <a:spcPct val="150000"/>
              </a:lnSpc>
              <a:spcBef>
                <a:spcPts val="0"/>
              </a:spcBef>
              <a:spcAft>
                <a:spcPts val="0"/>
              </a:spcAft>
              <a:buSzPts val="2188"/>
              <a:buFont typeface="Arial"/>
              <a:buChar char="•"/>
            </a:pPr>
            <a:r>
              <a:rPr lang="el-GR" sz="2800" dirty="0"/>
              <a:t>να περιγράφουν τη σημασία των πιο συνηθισμένων οικονομικών λέξεων                                                                                                     </a:t>
            </a:r>
          </a:p>
          <a:p>
            <a:pPr marL="228600" lvl="0" indent="0" algn="l" rtl="0">
              <a:lnSpc>
                <a:spcPct val="150000"/>
              </a:lnSpc>
              <a:spcBef>
                <a:spcPts val="0"/>
              </a:spcBef>
              <a:spcAft>
                <a:spcPts val="0"/>
              </a:spcAft>
              <a:buSzPts val="2188"/>
            </a:pPr>
            <a:r>
              <a:rPr lang="el-GR" sz="2800" dirty="0">
                <a:highlight>
                  <a:srgbClr val="FFFF00"/>
                </a:highlight>
              </a:rPr>
              <a:t>   </a:t>
            </a:r>
          </a:p>
          <a:p>
            <a:pPr marL="685800" lvl="0" indent="-457200" algn="l" rtl="0">
              <a:lnSpc>
                <a:spcPct val="150000"/>
              </a:lnSpc>
              <a:spcBef>
                <a:spcPts val="0"/>
              </a:spcBef>
              <a:spcAft>
                <a:spcPts val="0"/>
              </a:spcAft>
              <a:buSzPts val="2188"/>
              <a:buFont typeface="Arial" panose="020B0604020202020204" pitchFamily="34" charset="0"/>
              <a:buChar char="•"/>
            </a:pPr>
            <a:r>
              <a:rPr lang="el-GR" sz="2800" dirty="0"/>
              <a:t>να εξηγούν τα διάφορα είδη χρέους και πληθωρισμού     </a:t>
            </a:r>
            <a:r>
              <a:rPr lang="el-GR" sz="2800" dirty="0">
                <a:highlight>
                  <a:srgbClr val="FFFF00"/>
                </a:highlight>
              </a:rPr>
              <a:t>                                                                                                                                                                                                </a:t>
            </a:r>
          </a:p>
          <a:p>
            <a:pPr marL="228600" lvl="0" indent="0" algn="just" rtl="0">
              <a:lnSpc>
                <a:spcPct val="150000"/>
              </a:lnSpc>
              <a:spcBef>
                <a:spcPts val="0"/>
              </a:spcBef>
              <a:spcAft>
                <a:spcPts val="0"/>
              </a:spcAft>
              <a:buSzPts val="2188"/>
            </a:pPr>
            <a:r>
              <a:rPr lang="el-GR" sz="2800" dirty="0"/>
              <a:t>                                                        </a:t>
            </a:r>
          </a:p>
          <a:p>
            <a:pPr marL="571500" lvl="0" indent="-342900" algn="l" rtl="0">
              <a:lnSpc>
                <a:spcPct val="150000"/>
              </a:lnSpc>
              <a:spcBef>
                <a:spcPts val="0"/>
              </a:spcBef>
              <a:spcAft>
                <a:spcPts val="0"/>
              </a:spcAft>
              <a:buSzPts val="2188"/>
              <a:buFont typeface="Arial"/>
              <a:buChar char="•"/>
            </a:pPr>
            <a:r>
              <a:rPr lang="el-GR" sz="2800" dirty="0"/>
              <a:t>να περιγράφουν ορισμένες τραπεζικές υπηρεσίες και άλλους οικονομικούς οργανισμούς</a:t>
            </a:r>
          </a:p>
        </p:txBody>
      </p:sp>
      <p:sp>
        <p:nvSpPr>
          <p:cNvPr id="76" name="Google Shape;76;p2"/>
          <p:cNvSpPr txBox="1">
            <a:spLocks noGrp="1"/>
          </p:cNvSpPr>
          <p:nvPr>
            <p:ph type="title"/>
          </p:nvPr>
        </p:nvSpPr>
        <p:spPr>
          <a:xfrm>
            <a:off x="793917" y="500375"/>
            <a:ext cx="12330000" cy="720000"/>
          </a:xfrm>
          <a:prstGeom prst="rect">
            <a:avLst/>
          </a:prstGeom>
          <a:no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Clr>
                <a:schemeClr val="accent2"/>
              </a:buClr>
              <a:buSzPts val="2800"/>
              <a:buFont typeface="Calibri"/>
              <a:buNone/>
            </a:pPr>
            <a:r>
              <a:rPr lang="el-GR" dirty="0"/>
              <a:t>Οικονομικό Λεξιλόγιο                                                       Μαθησιακά </a:t>
            </a:r>
            <a:r>
              <a:rPr lang="en-US" dirty="0"/>
              <a:t> </a:t>
            </a:r>
            <a:r>
              <a:rPr lang="el-GR" dirty="0"/>
              <a:t>Αποτελέσματα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l-GR"/>
              <a:t>Οικονομικό Λεξιλόγιο</a:t>
            </a:r>
          </a:p>
        </p:txBody>
      </p:sp>
      <p:sp>
        <p:nvSpPr>
          <p:cNvPr id="261" name="Google Shape;261;p21"/>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l-GR" i="0"/>
              <a:t>Πρόσθετοι πόροι: </a:t>
            </a:r>
          </a:p>
        </p:txBody>
      </p:sp>
      <p:sp>
        <p:nvSpPr>
          <p:cNvPr id="262" name="Google Shape;262;p21"/>
          <p:cNvSpPr/>
          <p:nvPr/>
        </p:nvSpPr>
        <p:spPr>
          <a:xfrm>
            <a:off x="499925" y="2466290"/>
            <a:ext cx="7701147"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l-GR" sz="2188" b="0" i="0" u="none" strike="noStrike" cap="none">
                <a:solidFill>
                  <a:schemeClr val="dk2"/>
                </a:solidFill>
                <a:latin typeface="Calibri"/>
                <a:ea typeface="Calibri"/>
                <a:cs typeface="Calibri"/>
                <a:sym typeface="Calibri"/>
                <a:hlinkClick r:id="rId3"/>
              </a:rPr>
              <a:t>https://www.nerdwallet.com/article/banking/checking-vs-savings</a:t>
            </a:r>
            <a:r>
              <a:rPr lang="el-GR" sz="2188" b="0" i="0" u="none" strike="noStrike" cap="none">
                <a:solidFill>
                  <a:schemeClr val="dk2"/>
                </a:solidFill>
                <a:latin typeface="Calibri"/>
                <a:ea typeface="Calibri"/>
                <a:cs typeface="Calibri"/>
                <a:sym typeface="Calibri"/>
              </a:rPr>
              <a:t> </a:t>
            </a:r>
          </a:p>
        </p:txBody>
      </p:sp>
      <p:sp>
        <p:nvSpPr>
          <p:cNvPr id="263" name="Google Shape;263;p21"/>
          <p:cNvSpPr/>
          <p:nvPr/>
        </p:nvSpPr>
        <p:spPr>
          <a:xfrm>
            <a:off x="499925" y="3036446"/>
            <a:ext cx="8087470"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l-GR" sz="2188" b="0" i="0" u="none" strike="noStrike" cap="none">
                <a:solidFill>
                  <a:schemeClr val="dk2"/>
                </a:solidFill>
                <a:latin typeface="Calibri"/>
                <a:ea typeface="Calibri"/>
                <a:cs typeface="Calibri"/>
                <a:sym typeface="Calibri"/>
                <a:hlinkClick r:id="rId4"/>
              </a:rPr>
              <a:t>https://www.wellsfargo.com/financial-education/college/?linkLoc=fn</a:t>
            </a:r>
            <a:r>
              <a:rPr lang="el-GR" sz="2188" b="0" i="0" u="none" strike="noStrike" cap="none">
                <a:solidFill>
                  <a:schemeClr val="dk2"/>
                </a:solidFill>
                <a:latin typeface="Calibri"/>
                <a:ea typeface="Calibri"/>
                <a:cs typeface="Calibri"/>
                <a:sym typeface="Calibri"/>
              </a:rPr>
              <a:t> </a:t>
            </a:r>
          </a:p>
        </p:txBody>
      </p:sp>
      <p:sp>
        <p:nvSpPr>
          <p:cNvPr id="264" name="Google Shape;264;p21"/>
          <p:cNvSpPr/>
          <p:nvPr/>
        </p:nvSpPr>
        <p:spPr>
          <a:xfrm>
            <a:off x="499925" y="3747730"/>
            <a:ext cx="3765774"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l-GR" sz="2188" b="0" i="0" u="none" strike="noStrike" cap="none">
                <a:solidFill>
                  <a:schemeClr val="dk2"/>
                </a:solidFill>
                <a:latin typeface="Calibri"/>
                <a:ea typeface="Calibri"/>
                <a:cs typeface="Calibri"/>
                <a:sym typeface="Calibri"/>
                <a:hlinkClick r:id="rId5"/>
              </a:rPr>
              <a:t>https://www.investopedia.com</a:t>
            </a:r>
            <a:r>
              <a:rPr lang="el-GR" sz="2188" b="0" i="0" u="none" strike="noStrike" cap="none">
                <a:solidFill>
                  <a:schemeClr val="dk2"/>
                </a:solidFill>
                <a:latin typeface="Calibri"/>
                <a:ea typeface="Calibri"/>
                <a:cs typeface="Calibri"/>
                <a:sym typeface="Calibri"/>
              </a:rPr>
              <a:t> </a:t>
            </a:r>
          </a:p>
        </p:txBody>
      </p:sp>
      <p:sp>
        <p:nvSpPr>
          <p:cNvPr id="265" name="Google Shape;265;p21"/>
          <p:cNvSpPr/>
          <p:nvPr/>
        </p:nvSpPr>
        <p:spPr>
          <a:xfrm>
            <a:off x="499925" y="4459014"/>
            <a:ext cx="2719014"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l-GR" sz="2188" b="0" i="0" u="none" strike="noStrike" cap="none">
                <a:solidFill>
                  <a:schemeClr val="dk2"/>
                </a:solidFill>
                <a:latin typeface="Calibri"/>
                <a:ea typeface="Calibri"/>
                <a:cs typeface="Calibri"/>
                <a:sym typeface="Calibri"/>
                <a:hlinkClick r:id="rId6"/>
              </a:rPr>
              <a:t>https://www.debt.org</a:t>
            </a:r>
            <a:r>
              <a:rPr lang="el-GR" sz="2188" b="0" i="0" u="none" strike="noStrike" cap="none">
                <a:solidFill>
                  <a:schemeClr val="dk2"/>
                </a:solidFill>
                <a:latin typeface="Calibri"/>
                <a:ea typeface="Calibri"/>
                <a:cs typeface="Calibri"/>
                <a:sym typeface="Calibri"/>
              </a:rPr>
              <a:t> </a:t>
            </a:r>
          </a:p>
        </p:txBody>
      </p:sp>
      <p:sp>
        <p:nvSpPr>
          <p:cNvPr id="266" name="Google Shape;266;p21"/>
          <p:cNvSpPr/>
          <p:nvPr/>
        </p:nvSpPr>
        <p:spPr>
          <a:xfrm>
            <a:off x="499925" y="5170298"/>
            <a:ext cx="7895110"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l-GR" sz="2188" b="0" i="0" u="none" strike="noStrike" cap="none">
                <a:solidFill>
                  <a:schemeClr val="dk2"/>
                </a:solidFill>
                <a:latin typeface="Calibri"/>
                <a:ea typeface="Calibri"/>
                <a:cs typeface="Calibri"/>
                <a:sym typeface="Calibri"/>
                <a:hlinkClick r:id="rId7"/>
              </a:rPr>
              <a:t>https://www.experian.com/blogs/ask-experian/what-is-good-debt/</a:t>
            </a:r>
            <a:r>
              <a:rPr lang="el-GR" sz="2188" b="0" i="0" u="none" strike="noStrike" cap="none">
                <a:solidFill>
                  <a:schemeClr val="dk2"/>
                </a:solidFill>
                <a:latin typeface="Calibri"/>
                <a:ea typeface="Calibri"/>
                <a:cs typeface="Calibri"/>
                <a:sym typeface="Calibri"/>
              </a:rPr>
              <a:t> </a:t>
            </a:r>
          </a:p>
        </p:txBody>
      </p:sp>
      <p:sp>
        <p:nvSpPr>
          <p:cNvPr id="268" name="Google Shape;268;p21"/>
          <p:cNvSpPr/>
          <p:nvPr/>
        </p:nvSpPr>
        <p:spPr>
          <a:xfrm>
            <a:off x="499916" y="5902864"/>
            <a:ext cx="12330000"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l-GR" sz="2188" b="0" i="0" u="none" strike="noStrike" cap="none">
                <a:solidFill>
                  <a:schemeClr val="dk2"/>
                </a:solidFill>
                <a:latin typeface="Calibri"/>
                <a:ea typeface="Calibri"/>
                <a:cs typeface="Calibri"/>
                <a:sym typeface="Calibri"/>
                <a:hlinkClick r:id="rId8"/>
              </a:rPr>
              <a:t>https://www.youtube.com/watch?v=RwC-EMh2-Z4</a:t>
            </a:r>
            <a:r>
              <a:rPr lang="el-GR" sz="2188" b="0" i="0" u="none" strike="noStrike" cap="none">
                <a:solidFill>
                  <a:schemeClr val="dk2"/>
                </a:solidFill>
                <a:latin typeface="Calibri"/>
                <a:ea typeface="Calibri"/>
                <a:cs typeface="Calibri"/>
                <a:sym typeface="Calibri"/>
              </a:rPr>
              <a:t>    (πώς να γράψετε μια επιταγή)</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209300" y="373508"/>
            <a:ext cx="12330000" cy="1230835"/>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l-GR" dirty="0"/>
              <a:t>Οικονομικό Λεξιλόγιο                                                                           Σχεδιάγραμμα</a:t>
            </a:r>
          </a:p>
        </p:txBody>
      </p:sp>
      <p:sp>
        <p:nvSpPr>
          <p:cNvPr id="6" name="Ovale 1">
            <a:extLst>
              <a:ext uri="{FF2B5EF4-FFF2-40B4-BE49-F238E27FC236}">
                <a16:creationId xmlns:a16="http://schemas.microsoft.com/office/drawing/2014/main" id="{0BCCD2DA-5E4B-959F-A563-9E0F5821AF1C}"/>
              </a:ext>
            </a:extLst>
          </p:cNvPr>
          <p:cNvSpPr/>
          <p:nvPr/>
        </p:nvSpPr>
        <p:spPr>
          <a:xfrm>
            <a:off x="2134662" y="1225652"/>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2000" b="1">
                <a:solidFill>
                  <a:srgbClr val="FFFFFF"/>
                </a:solidFill>
                <a:latin typeface="Calibri" panose="020F0502020204030204" pitchFamily="34" charset="0"/>
                <a:ea typeface="Calibri" panose="020F0502020204030204" pitchFamily="34" charset="0"/>
                <a:cs typeface="Calibri" panose="020F0502020204030204" pitchFamily="34" charset="0"/>
              </a:rPr>
              <a:t>Εισαγωγικά</a:t>
            </a:r>
          </a:p>
        </p:txBody>
      </p:sp>
      <p:sp>
        <p:nvSpPr>
          <p:cNvPr id="9" name="Rettangolo con angoli arrotondati 40">
            <a:extLst>
              <a:ext uri="{FF2B5EF4-FFF2-40B4-BE49-F238E27FC236}">
                <a16:creationId xmlns:a16="http://schemas.microsoft.com/office/drawing/2014/main" id="{75E43BB2-EFC0-7463-6823-B6A1DED9B958}"/>
              </a:ext>
            </a:extLst>
          </p:cNvPr>
          <p:cNvSpPr/>
          <p:nvPr/>
        </p:nvSpPr>
        <p:spPr>
          <a:xfrm>
            <a:off x="293483" y="3560728"/>
            <a:ext cx="1925497" cy="112227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2400" b="1">
                <a:solidFill>
                  <a:srgbClr val="FFFFFF"/>
                </a:solidFill>
                <a:latin typeface="Calibri" panose="020F0502020204030204" pitchFamily="34" charset="0"/>
                <a:ea typeface="Calibri" panose="020F0502020204030204" pitchFamily="34" charset="0"/>
                <a:cs typeface="Calibri" panose="020F0502020204030204" pitchFamily="34" charset="0"/>
              </a:rPr>
              <a:t>Τέλος</a:t>
            </a:r>
          </a:p>
        </p:txBody>
      </p:sp>
      <p:sp>
        <p:nvSpPr>
          <p:cNvPr id="10" name="Freccia a destra 2">
            <a:extLst>
              <a:ext uri="{FF2B5EF4-FFF2-40B4-BE49-F238E27FC236}">
                <a16:creationId xmlns:a16="http://schemas.microsoft.com/office/drawing/2014/main" id="{3A746109-5D05-E6BA-A2C6-5A43C71F5356}"/>
              </a:ext>
            </a:extLst>
          </p:cNvPr>
          <p:cNvSpPr/>
          <p:nvPr/>
        </p:nvSpPr>
        <p:spPr>
          <a:xfrm>
            <a:off x="4837213" y="2297593"/>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1" name="Elemento grafico 19" descr="Tè">
            <a:extLst>
              <a:ext uri="{FF2B5EF4-FFF2-40B4-BE49-F238E27FC236}">
                <a16:creationId xmlns:a16="http://schemas.microsoft.com/office/drawing/2014/main" id="{30F8D57F-4A71-3CBE-12BA-61B102D047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77855" y="2879890"/>
            <a:ext cx="1326947" cy="1321079"/>
          </a:xfrm>
          <a:prstGeom prst="rect">
            <a:avLst/>
          </a:prstGeom>
        </p:spPr>
      </p:pic>
      <p:pic>
        <p:nvPicPr>
          <p:cNvPr id="12" name="Elemento grafico 16" descr="Presentazione con grafico a barre da destra a sinistra">
            <a:extLst>
              <a:ext uri="{FF2B5EF4-FFF2-40B4-BE49-F238E27FC236}">
                <a16:creationId xmlns:a16="http://schemas.microsoft.com/office/drawing/2014/main" id="{20855000-904D-774D-ECFA-4BA19F4F11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7500" y="2735099"/>
            <a:ext cx="333375" cy="333375"/>
          </a:xfrm>
          <a:prstGeom prst="rect">
            <a:avLst/>
          </a:prstGeom>
        </p:spPr>
      </p:pic>
      <p:sp>
        <p:nvSpPr>
          <p:cNvPr id="13" name="Ovale 1">
            <a:extLst>
              <a:ext uri="{FF2B5EF4-FFF2-40B4-BE49-F238E27FC236}">
                <a16:creationId xmlns:a16="http://schemas.microsoft.com/office/drawing/2014/main" id="{2AB77BFE-1320-9A5D-3A7D-6DACA19FD497}"/>
              </a:ext>
            </a:extLst>
          </p:cNvPr>
          <p:cNvSpPr/>
          <p:nvPr/>
        </p:nvSpPr>
        <p:spPr>
          <a:xfrm>
            <a:off x="5590400" y="1186163"/>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2000" b="1">
                <a:solidFill>
                  <a:schemeClr val="tx2"/>
                </a:solidFill>
                <a:latin typeface="Calibri" panose="020F0502020204030204" pitchFamily="34" charset="0"/>
                <a:ea typeface="Calibri" panose="020F0502020204030204" pitchFamily="34" charset="0"/>
                <a:cs typeface="Calibri" panose="020F0502020204030204" pitchFamily="34" charset="0"/>
              </a:rPr>
              <a:t>Οικονομικό Λεξιλόγιο</a:t>
            </a:r>
          </a:p>
        </p:txBody>
      </p:sp>
      <p:sp>
        <p:nvSpPr>
          <p:cNvPr id="14" name="Ovale 1">
            <a:extLst>
              <a:ext uri="{FF2B5EF4-FFF2-40B4-BE49-F238E27FC236}">
                <a16:creationId xmlns:a16="http://schemas.microsoft.com/office/drawing/2014/main" id="{60D377CD-BCCB-66AF-8FF4-E86CE9F3C312}"/>
              </a:ext>
            </a:extLst>
          </p:cNvPr>
          <p:cNvSpPr/>
          <p:nvPr/>
        </p:nvSpPr>
        <p:spPr>
          <a:xfrm>
            <a:off x="9223180"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2000" b="1">
                <a:solidFill>
                  <a:schemeClr val="bg1"/>
                </a:solidFill>
                <a:latin typeface="Calibri" panose="020F0502020204030204" pitchFamily="34" charset="0"/>
                <a:ea typeface="Calibri" panose="020F0502020204030204" pitchFamily="34" charset="0"/>
                <a:cs typeface="Calibri" panose="020F0502020204030204" pitchFamily="34" charset="0"/>
              </a:rPr>
              <a:t>Δραστηριότητα - χρέος</a:t>
            </a:r>
          </a:p>
        </p:txBody>
      </p:sp>
      <p:sp>
        <p:nvSpPr>
          <p:cNvPr id="15" name="Ovale 1">
            <a:extLst>
              <a:ext uri="{FF2B5EF4-FFF2-40B4-BE49-F238E27FC236}">
                <a16:creationId xmlns:a16="http://schemas.microsoft.com/office/drawing/2014/main" id="{4FB26EE3-A37D-9929-D5AD-89DC431E2AD6}"/>
              </a:ext>
            </a:extLst>
          </p:cNvPr>
          <p:cNvSpPr/>
          <p:nvPr/>
        </p:nvSpPr>
        <p:spPr>
          <a:xfrm>
            <a:off x="5783582"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2000" b="1">
                <a:solidFill>
                  <a:schemeClr val="bg1"/>
                </a:solidFill>
                <a:latin typeface="Calibri" panose="020F0502020204030204" pitchFamily="34" charset="0"/>
                <a:ea typeface="Calibri" panose="020F0502020204030204" pitchFamily="34" charset="0"/>
                <a:cs typeface="Calibri" panose="020F0502020204030204" pitchFamily="34" charset="0"/>
              </a:rPr>
              <a:t>Αναστοχαστική άσκηση:</a:t>
            </a:r>
          </a:p>
        </p:txBody>
      </p:sp>
      <p:sp>
        <p:nvSpPr>
          <p:cNvPr id="16" name="Ovale 1">
            <a:extLst>
              <a:ext uri="{FF2B5EF4-FFF2-40B4-BE49-F238E27FC236}">
                <a16:creationId xmlns:a16="http://schemas.microsoft.com/office/drawing/2014/main" id="{F782D476-7390-B6DD-AD29-AD99811190EB}"/>
              </a:ext>
            </a:extLst>
          </p:cNvPr>
          <p:cNvSpPr/>
          <p:nvPr/>
        </p:nvSpPr>
        <p:spPr>
          <a:xfrm>
            <a:off x="9031752" y="1225652"/>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2000" b="1">
                <a:solidFill>
                  <a:schemeClr val="tx2"/>
                </a:solidFill>
                <a:latin typeface="Calibri" panose="020F0502020204030204" pitchFamily="34" charset="0"/>
                <a:ea typeface="Calibri" panose="020F0502020204030204" pitchFamily="34" charset="0"/>
                <a:cs typeface="Calibri" panose="020F0502020204030204" pitchFamily="34" charset="0"/>
              </a:rPr>
              <a:t>Δραστηριότητα - ιδέες</a:t>
            </a:r>
          </a:p>
        </p:txBody>
      </p:sp>
      <p:sp>
        <p:nvSpPr>
          <p:cNvPr id="17" name="Ovale 1">
            <a:extLst>
              <a:ext uri="{FF2B5EF4-FFF2-40B4-BE49-F238E27FC236}">
                <a16:creationId xmlns:a16="http://schemas.microsoft.com/office/drawing/2014/main" id="{9C2E76BB-E320-502C-7C59-5F58AC63C5A1}"/>
              </a:ext>
            </a:extLst>
          </p:cNvPr>
          <p:cNvSpPr/>
          <p:nvPr/>
        </p:nvSpPr>
        <p:spPr>
          <a:xfrm>
            <a:off x="2417922" y="4339185"/>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l-GR" sz="2000" b="1">
                <a:solidFill>
                  <a:schemeClr val="bg1"/>
                </a:solidFill>
                <a:latin typeface="Calibri" panose="020F0502020204030204" pitchFamily="34" charset="0"/>
                <a:ea typeface="Calibri" panose="020F0502020204030204" pitchFamily="34" charset="0"/>
                <a:cs typeface="Calibri" panose="020F0502020204030204" pitchFamily="34" charset="0"/>
              </a:rPr>
              <a:t>Πληθωρισμός</a:t>
            </a:r>
          </a:p>
        </p:txBody>
      </p:sp>
      <p:sp>
        <p:nvSpPr>
          <p:cNvPr id="18" name="Freccia a destra 2">
            <a:extLst>
              <a:ext uri="{FF2B5EF4-FFF2-40B4-BE49-F238E27FC236}">
                <a16:creationId xmlns:a16="http://schemas.microsoft.com/office/drawing/2014/main" id="{74192749-95ED-43B9-3322-3E5EE222317A}"/>
              </a:ext>
            </a:extLst>
          </p:cNvPr>
          <p:cNvSpPr/>
          <p:nvPr/>
        </p:nvSpPr>
        <p:spPr>
          <a:xfrm>
            <a:off x="8311658" y="2297593"/>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Freccia a destra 2">
            <a:extLst>
              <a:ext uri="{FF2B5EF4-FFF2-40B4-BE49-F238E27FC236}">
                <a16:creationId xmlns:a16="http://schemas.microsoft.com/office/drawing/2014/main" id="{A4A56CE3-4980-BCAF-59A3-BC301BEC8D1B}"/>
              </a:ext>
            </a:extLst>
          </p:cNvPr>
          <p:cNvSpPr/>
          <p:nvPr/>
        </p:nvSpPr>
        <p:spPr>
          <a:xfrm rot="7963522">
            <a:off x="11850651" y="4556669"/>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Freccia a destra 2">
            <a:extLst>
              <a:ext uri="{FF2B5EF4-FFF2-40B4-BE49-F238E27FC236}">
                <a16:creationId xmlns:a16="http://schemas.microsoft.com/office/drawing/2014/main" id="{4EF23947-EEAC-9D30-BB31-90476642EDD7}"/>
              </a:ext>
            </a:extLst>
          </p:cNvPr>
          <p:cNvSpPr/>
          <p:nvPr/>
        </p:nvSpPr>
        <p:spPr>
          <a:xfrm rot="3139517">
            <a:off x="11794606" y="2593660"/>
            <a:ext cx="628015" cy="101734"/>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Freccia a destra 2">
            <a:extLst>
              <a:ext uri="{FF2B5EF4-FFF2-40B4-BE49-F238E27FC236}">
                <a16:creationId xmlns:a16="http://schemas.microsoft.com/office/drawing/2014/main" id="{AF7448CD-11CD-332A-E16C-B4328DEB9023}"/>
              </a:ext>
            </a:extLst>
          </p:cNvPr>
          <p:cNvSpPr/>
          <p:nvPr/>
        </p:nvSpPr>
        <p:spPr>
          <a:xfrm rot="10800000">
            <a:off x="509077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Freccia a destra 2">
            <a:extLst>
              <a:ext uri="{FF2B5EF4-FFF2-40B4-BE49-F238E27FC236}">
                <a16:creationId xmlns:a16="http://schemas.microsoft.com/office/drawing/2014/main" id="{ACA3005B-1D65-F283-67D0-476E882328C7}"/>
              </a:ext>
            </a:extLst>
          </p:cNvPr>
          <p:cNvSpPr/>
          <p:nvPr/>
        </p:nvSpPr>
        <p:spPr>
          <a:xfrm rot="10800000">
            <a:off x="850162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Freccia a destra 2">
            <a:extLst>
              <a:ext uri="{FF2B5EF4-FFF2-40B4-BE49-F238E27FC236}">
                <a16:creationId xmlns:a16="http://schemas.microsoft.com/office/drawing/2014/main" id="{F60A2E66-F491-EDCA-2A93-D48074EB782C}"/>
              </a:ext>
            </a:extLst>
          </p:cNvPr>
          <p:cNvSpPr/>
          <p:nvPr/>
        </p:nvSpPr>
        <p:spPr>
          <a:xfrm rot="13705042">
            <a:off x="1706434" y="5021759"/>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Casella di testo 2">
            <a:extLst>
              <a:ext uri="{FF2B5EF4-FFF2-40B4-BE49-F238E27FC236}">
                <a16:creationId xmlns:a16="http://schemas.microsoft.com/office/drawing/2014/main" id="{911D3A04-E666-90C4-53DD-27649B096F2B}"/>
              </a:ext>
            </a:extLst>
          </p:cNvPr>
          <p:cNvSpPr txBox="1">
            <a:spLocks noChangeArrowheads="1"/>
          </p:cNvSpPr>
          <p:nvPr/>
        </p:nvSpPr>
        <p:spPr bwMode="auto">
          <a:xfrm>
            <a:off x="10254691" y="3617400"/>
            <a:ext cx="1647471" cy="7217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spcAft>
                <a:spcPts val="600"/>
              </a:spcAft>
            </a:pPr>
            <a:r>
              <a:rPr lang="el-GR" b="1">
                <a:solidFill>
                  <a:srgbClr val="0A9A8F"/>
                </a:solidFill>
                <a:latin typeface="Calibri" panose="020F0502020204030204" pitchFamily="34" charset="0"/>
                <a:ea typeface="Calibri" panose="020F0502020204030204" pitchFamily="34" charset="0"/>
              </a:rPr>
              <a:t>Διάλειμμα - 10 λεπτά.</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EC8F6E-EED8-7592-92C3-91A85C5A63CF}"/>
              </a:ext>
            </a:extLst>
          </p:cNvPr>
          <p:cNvSpPr>
            <a:spLocks noGrp="1"/>
          </p:cNvSpPr>
          <p:nvPr>
            <p:ph type="body" idx="1"/>
          </p:nvPr>
        </p:nvSpPr>
        <p:spPr>
          <a:xfrm>
            <a:off x="500203" y="2600371"/>
            <a:ext cx="12331402" cy="4501673"/>
          </a:xfrm>
        </p:spPr>
        <p:txBody>
          <a:bodyPr/>
          <a:lstStyle/>
          <a:p>
            <a:pPr marL="571500" indent="-342900">
              <a:buFont typeface="Arial" panose="020B0604020202020204" pitchFamily="34" charset="0"/>
              <a:buChar char="•"/>
            </a:pPr>
            <a:endParaRPr lang="en-GB" sz="2800" dirty="0"/>
          </a:p>
          <a:p>
            <a:pPr marL="571500" indent="-342900">
              <a:buFont typeface="Arial" panose="020B0604020202020204" pitchFamily="34" charset="0"/>
              <a:buChar char="•"/>
            </a:pPr>
            <a:endParaRPr lang="en-GB" sz="2800" dirty="0"/>
          </a:p>
          <a:p>
            <a:pPr marL="571500" indent="-342900">
              <a:buFont typeface="Arial" panose="020B0604020202020204" pitchFamily="34" charset="0"/>
              <a:buChar char="•"/>
            </a:pPr>
            <a:r>
              <a:rPr lang="el-GR" sz="2800"/>
              <a:t>Συστηθείτε στους ανθρώπους που κάθονται δίπλα σας σε κάθε πλευρά</a:t>
            </a:r>
          </a:p>
          <a:p>
            <a:pPr marL="571500" indent="-342900">
              <a:buFont typeface="Arial" panose="020B0604020202020204" pitchFamily="34" charset="0"/>
              <a:buChar char="•"/>
            </a:pPr>
            <a:endParaRPr lang="en-GB" sz="2800" dirty="0"/>
          </a:p>
          <a:p>
            <a:pPr marL="571500" indent="-342900">
              <a:buFont typeface="Arial" panose="020B0604020202020204" pitchFamily="34" charset="0"/>
              <a:buChar char="•"/>
            </a:pPr>
            <a:r>
              <a:rPr lang="el-GR" sz="2800"/>
              <a:t>Πείτε τους κάτι για τον εαυτό σας</a:t>
            </a:r>
          </a:p>
        </p:txBody>
      </p:sp>
      <p:sp>
        <p:nvSpPr>
          <p:cNvPr id="3" name="Title 2">
            <a:extLst>
              <a:ext uri="{FF2B5EF4-FFF2-40B4-BE49-F238E27FC236}">
                <a16:creationId xmlns:a16="http://schemas.microsoft.com/office/drawing/2014/main" id="{D1283CEF-31E3-E86C-16F9-FDEA593BD4CE}"/>
              </a:ext>
            </a:extLst>
          </p:cNvPr>
          <p:cNvSpPr>
            <a:spLocks noGrp="1"/>
          </p:cNvSpPr>
          <p:nvPr>
            <p:ph type="title"/>
          </p:nvPr>
        </p:nvSpPr>
        <p:spPr>
          <a:xfrm>
            <a:off x="502500" y="432159"/>
            <a:ext cx="12330000" cy="1084106"/>
          </a:xfrm>
        </p:spPr>
        <p:txBody>
          <a:bodyPr>
            <a:noAutofit/>
          </a:bodyPr>
          <a:lstStyle/>
          <a:p>
            <a:r>
              <a:rPr lang="el-GR"/>
              <a:t>Οικονομικό Λεξιλόγιο                                                     Προθέρμανση</a:t>
            </a:r>
          </a:p>
        </p:txBody>
      </p:sp>
      <p:sp>
        <p:nvSpPr>
          <p:cNvPr id="4" name="Text Placeholder 3">
            <a:extLst>
              <a:ext uri="{FF2B5EF4-FFF2-40B4-BE49-F238E27FC236}">
                <a16:creationId xmlns:a16="http://schemas.microsoft.com/office/drawing/2014/main" id="{BE426CCF-E2C7-3712-B588-61FCDF535C0C}"/>
              </a:ext>
            </a:extLst>
          </p:cNvPr>
          <p:cNvSpPr>
            <a:spLocks noGrp="1"/>
          </p:cNvSpPr>
          <p:nvPr>
            <p:ph type="body" idx="2"/>
          </p:nvPr>
        </p:nvSpPr>
        <p:spPr>
          <a:xfrm>
            <a:off x="500064" y="1516265"/>
            <a:ext cx="12331541" cy="1246830"/>
          </a:xfrm>
        </p:spPr>
        <p:txBody>
          <a:bodyPr/>
          <a:lstStyle/>
          <a:p>
            <a:r>
              <a:rPr lang="el-GR" i="0"/>
              <a:t>Δραστηριότητα M1.1</a:t>
            </a:r>
          </a:p>
          <a:p>
            <a:r>
              <a:rPr lang="el-GR" i="0"/>
              <a:t>Γνωρίστε τους Γείτονες</a:t>
            </a:r>
          </a:p>
        </p:txBody>
      </p:sp>
      <p:pic>
        <p:nvPicPr>
          <p:cNvPr id="6" name="Picture 5" descr="Two women, one in glasses and blazer, talking in business office">
            <a:extLst>
              <a:ext uri="{FF2B5EF4-FFF2-40B4-BE49-F238E27FC236}">
                <a16:creationId xmlns:a16="http://schemas.microsoft.com/office/drawing/2014/main" id="{EF75FE7A-D642-9BF1-50B4-6CAF06637013}"/>
              </a:ext>
            </a:extLst>
          </p:cNvPr>
          <p:cNvPicPr>
            <a:picLocks noChangeAspect="1"/>
          </p:cNvPicPr>
          <p:nvPr/>
        </p:nvPicPr>
        <p:blipFill>
          <a:blip r:embed="rId2"/>
          <a:stretch>
            <a:fillRect/>
          </a:stretch>
        </p:blipFill>
        <p:spPr>
          <a:xfrm>
            <a:off x="7820856" y="4131802"/>
            <a:ext cx="2609786" cy="2340143"/>
          </a:xfrm>
          <a:prstGeom prst="rect">
            <a:avLst/>
          </a:prstGeom>
        </p:spPr>
      </p:pic>
    </p:spTree>
    <p:extLst>
      <p:ext uri="{BB962C8B-B14F-4D97-AF65-F5344CB8AC3E}">
        <p14:creationId xmlns:p14="http://schemas.microsoft.com/office/powerpoint/2010/main" val="2369579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l-GR"/>
              <a:t>Οικονομικό Λεξιλόγιο</a:t>
            </a:r>
          </a:p>
        </p:txBody>
      </p:sp>
      <p:sp>
        <p:nvSpPr>
          <p:cNvPr id="133" name="Google Shape;133;p7"/>
          <p:cNvSpPr txBox="1">
            <a:spLocks noGrp="1"/>
          </p:cNvSpPr>
          <p:nvPr>
            <p:ph type="body" idx="2"/>
          </p:nvPr>
        </p:nvSpPr>
        <p:spPr>
          <a:xfrm>
            <a:off x="644442" y="1152159"/>
            <a:ext cx="12331541" cy="1184641"/>
          </a:xfrm>
          <a:prstGeom prst="rect">
            <a:avLst/>
          </a:prstGeom>
          <a:solidFill>
            <a:schemeClr val="dk1"/>
          </a:solid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SzPts val="2400"/>
              <a:buNone/>
            </a:pPr>
            <a:r>
              <a:rPr lang="el-GR" i="0"/>
              <a:t>Δραστηριότητα M1.2</a:t>
            </a:r>
          </a:p>
          <a:p>
            <a:pPr marL="0" lvl="0" indent="0" algn="l" rtl="0">
              <a:lnSpc>
                <a:spcPct val="90000"/>
              </a:lnSpc>
              <a:spcBef>
                <a:spcPts val="0"/>
              </a:spcBef>
              <a:spcAft>
                <a:spcPts val="0"/>
              </a:spcAft>
              <a:buSzPts val="2400"/>
              <a:buNone/>
            </a:pPr>
            <a:r>
              <a:rPr lang="el-GR" i="0"/>
              <a:t>Οικονομικό Λεξιλόγιο</a:t>
            </a:r>
          </a:p>
        </p:txBody>
      </p:sp>
      <p:sp>
        <p:nvSpPr>
          <p:cNvPr id="134" name="Google Shape;134;p7"/>
          <p:cNvSpPr txBox="1"/>
          <p:nvPr/>
        </p:nvSpPr>
        <p:spPr>
          <a:xfrm>
            <a:off x="644442" y="1614431"/>
            <a:ext cx="12331500" cy="39041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90"/>
              <a:buFont typeface="Arial"/>
              <a:buNone/>
            </a:pPr>
            <a:endParaRPr lang="en-IE" sz="2190" b="0" i="1"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190" i="1"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190" b="0" i="1" u="none" strike="noStrike" cap="none" dirty="0">
              <a:solidFill>
                <a:schemeClr val="dk2"/>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190"/>
              <a:buFont typeface="Arial" panose="020B0604020202020204" pitchFamily="34" charset="0"/>
              <a:buChar char="•"/>
            </a:pPr>
            <a:r>
              <a:rPr lang="el-GR" sz="2800">
                <a:solidFill>
                  <a:schemeClr val="dk2"/>
                </a:solidFill>
                <a:latin typeface="Calibri"/>
                <a:ea typeface="Calibri"/>
                <a:cs typeface="Calibri"/>
                <a:sym typeface="Calibri"/>
              </a:rPr>
              <a:t>Αναζητήστε στην κάρτα σας μια λέξη ή μια περιγραφή</a:t>
            </a:r>
          </a:p>
          <a:p>
            <a:pPr marL="457200" marR="0" lvl="0" indent="-457200" algn="l" rtl="0">
              <a:lnSpc>
                <a:spcPct val="100000"/>
              </a:lnSpc>
              <a:spcBef>
                <a:spcPts val="0"/>
              </a:spcBef>
              <a:spcAft>
                <a:spcPts val="0"/>
              </a:spcAft>
              <a:buClr>
                <a:srgbClr val="000000"/>
              </a:buClr>
              <a:buSzPts val="2190"/>
              <a:buFont typeface="Arial" panose="020B0604020202020204" pitchFamily="34" charset="0"/>
              <a:buChar char="•"/>
            </a:pPr>
            <a:endParaRPr lang="en-IE" sz="2800" dirty="0">
              <a:solidFill>
                <a:schemeClr val="dk2"/>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190"/>
              <a:buFont typeface="Arial" panose="020B0604020202020204" pitchFamily="34" charset="0"/>
              <a:buChar char="•"/>
            </a:pPr>
            <a:r>
              <a:rPr lang="el-GR" sz="2800">
                <a:solidFill>
                  <a:schemeClr val="dk2"/>
                </a:solidFill>
                <a:latin typeface="Calibri"/>
                <a:ea typeface="Calibri"/>
                <a:cs typeface="Calibri"/>
                <a:sym typeface="Calibri"/>
              </a:rPr>
              <a:t>Βρείτε τον/την συμμετέχοντα/-ουσα που έχει τη λέξη που ταιριάζει με την περιγραφή σας.</a:t>
            </a:r>
          </a:p>
          <a:p>
            <a:pPr marL="457200" marR="0" lvl="0" indent="-457200" algn="l" rtl="0">
              <a:lnSpc>
                <a:spcPct val="100000"/>
              </a:lnSpc>
              <a:spcBef>
                <a:spcPts val="0"/>
              </a:spcBef>
              <a:spcAft>
                <a:spcPts val="0"/>
              </a:spcAft>
              <a:buClr>
                <a:srgbClr val="000000"/>
              </a:buClr>
              <a:buSzPts val="2190"/>
              <a:buFont typeface="Arial" panose="020B0604020202020204" pitchFamily="34" charset="0"/>
              <a:buChar char="•"/>
            </a:pPr>
            <a:endParaRPr lang="en-IE" sz="2800"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80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800"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 name="Picture 2" descr="Person holding a credit card and cell phone">
            <a:extLst>
              <a:ext uri="{FF2B5EF4-FFF2-40B4-BE49-F238E27FC236}">
                <a16:creationId xmlns:a16="http://schemas.microsoft.com/office/drawing/2014/main" id="{A3C68611-2455-893D-DDAC-81C95407B6EC}"/>
              </a:ext>
            </a:extLst>
          </p:cNvPr>
          <p:cNvPicPr>
            <a:picLocks noChangeAspect="1"/>
          </p:cNvPicPr>
          <p:nvPr/>
        </p:nvPicPr>
        <p:blipFill>
          <a:blip r:embed="rId3"/>
          <a:stretch>
            <a:fillRect/>
          </a:stretch>
        </p:blipFill>
        <p:spPr>
          <a:xfrm>
            <a:off x="7295234" y="4344133"/>
            <a:ext cx="2569194" cy="200940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5"/>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SzPts val="2400"/>
              <a:buNone/>
            </a:pPr>
            <a:r>
              <a:rPr lang="el-GR" i="0"/>
              <a:t>Οικονομικό λεξιλόγιο: περιγραφές κοινών οικονομικών λέξεων</a:t>
            </a:r>
          </a:p>
        </p:txBody>
      </p:sp>
      <p:sp>
        <p:nvSpPr>
          <p:cNvPr id="100" name="Google Shape;100;p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l-GR"/>
              <a:t>Οικονομικό Λεξιλόγιο</a:t>
            </a:r>
          </a:p>
        </p:txBody>
      </p:sp>
      <p:sp>
        <p:nvSpPr>
          <p:cNvPr id="101" name="Google Shape;101;p5"/>
          <p:cNvSpPr/>
          <p:nvPr/>
        </p:nvSpPr>
        <p:spPr>
          <a:xfrm>
            <a:off x="6130333" y="3598962"/>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5"/>
          <p:cNvSpPr/>
          <p:nvPr/>
        </p:nvSpPr>
        <p:spPr>
          <a:xfrm>
            <a:off x="279400" y="2262013"/>
            <a:ext cx="11942997" cy="335100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88"/>
              <a:buFont typeface="Arial"/>
              <a:buChar char="•"/>
            </a:pPr>
            <a:r>
              <a:rPr lang="el-GR" sz="2400" b="1" i="0" u="sng" strike="noStrike" cap="none" dirty="0">
                <a:solidFill>
                  <a:schemeClr val="accent6">
                    <a:lumMod val="75000"/>
                  </a:schemeClr>
                </a:solidFill>
                <a:latin typeface="Calibri" panose="020F0502020204030204" pitchFamily="34" charset="0"/>
                <a:ea typeface="Calibri"/>
                <a:cs typeface="Calibri" panose="020F0502020204030204" pitchFamily="34" charset="0"/>
                <a:sym typeface="Calibri"/>
              </a:rPr>
              <a:t>AMOIBH :</a:t>
            </a:r>
            <a:r>
              <a:rPr lang="el-GR" sz="2400" dirty="0">
                <a:solidFill>
                  <a:schemeClr val="dk2"/>
                </a:solidFill>
                <a:latin typeface="Calibri" panose="020F0502020204030204" pitchFamily="34" charset="0"/>
                <a:ea typeface="Calibri"/>
                <a:cs typeface="Calibri" panose="020F0502020204030204" pitchFamily="34" charset="0"/>
                <a:sym typeface="Calibri"/>
              </a:rPr>
              <a:t>  πληρωμή που κερδίζεται για εργασία ή υπηρεσίες που συχνά καταβάλλεται σε ημερήσια ή εβδομαδιαία βάση</a:t>
            </a:r>
          </a:p>
          <a:p>
            <a:pPr marL="342900" indent="-342900">
              <a:buSzPts val="2188"/>
              <a:buFont typeface="Arial"/>
              <a:buChar char="•"/>
            </a:pPr>
            <a:r>
              <a:rPr lang="el-GR" sz="2400" b="1" u="sng" dirty="0">
                <a:solidFill>
                  <a:schemeClr val="accent6">
                    <a:lumMod val="75000"/>
                  </a:schemeClr>
                </a:solidFill>
                <a:latin typeface="Calibri" panose="020F0502020204030204" pitchFamily="34" charset="0"/>
                <a:cs typeface="Calibri" panose="020F0502020204030204" pitchFamily="34" charset="0"/>
              </a:rPr>
              <a:t>ΜΙΣΘΟΣ:</a:t>
            </a:r>
            <a:r>
              <a:rPr lang="el-GR" sz="2400" dirty="0">
                <a:solidFill>
                  <a:schemeClr val="accent6">
                    <a:lumMod val="75000"/>
                  </a:schemeClr>
                </a:solidFill>
                <a:latin typeface="Calibri" panose="020F0502020204030204" pitchFamily="34" charset="0"/>
                <a:cs typeface="Calibri" panose="020F0502020204030204" pitchFamily="34" charset="0"/>
              </a:rPr>
              <a:t>  </a:t>
            </a:r>
            <a:r>
              <a:rPr lang="el-GR" sz="2400" dirty="0">
                <a:solidFill>
                  <a:schemeClr val="bg2"/>
                </a:solidFill>
                <a:latin typeface="Calibri" panose="020F0502020204030204" pitchFamily="34" charset="0"/>
                <a:cs typeface="Calibri" panose="020F0502020204030204" pitchFamily="34" charset="0"/>
              </a:rPr>
              <a:t>πληρωμή που κερδίζεται για εργασία ή υπηρεσίες που συχνά καταβάλλεται σε μηνιαία βάση.</a:t>
            </a:r>
          </a:p>
          <a:p>
            <a:pPr marL="342900" marR="0" lvl="0" indent="-342900" algn="l" rtl="0">
              <a:lnSpc>
                <a:spcPct val="100000"/>
              </a:lnSpc>
              <a:spcBef>
                <a:spcPts val="0"/>
              </a:spcBef>
              <a:spcAft>
                <a:spcPts val="0"/>
              </a:spcAft>
              <a:buClr>
                <a:srgbClr val="000000"/>
              </a:buClr>
              <a:buSzPts val="2188"/>
              <a:buFont typeface="Arial"/>
              <a:buChar char="•"/>
            </a:pPr>
            <a:r>
              <a:rPr lang="el-GR" sz="2400" b="1" u="sng" dirty="0">
                <a:solidFill>
                  <a:schemeClr val="accent6">
                    <a:lumMod val="75000"/>
                  </a:schemeClr>
                </a:solidFill>
                <a:latin typeface="Calibri" panose="020F0502020204030204" pitchFamily="34" charset="0"/>
                <a:ea typeface="Calibri"/>
                <a:cs typeface="Calibri" panose="020F0502020204030204" pitchFamily="34" charset="0"/>
                <a:sym typeface="Calibri"/>
              </a:rPr>
              <a:t>ΕΙΣΟΔΗΜΑ:</a:t>
            </a:r>
            <a:r>
              <a:rPr lang="el-GR" sz="2400" b="1" dirty="0">
                <a:solidFill>
                  <a:schemeClr val="accent6">
                    <a:lumMod val="75000"/>
                  </a:schemeClr>
                </a:solidFill>
                <a:latin typeface="Calibri" panose="020F0502020204030204" pitchFamily="34" charset="0"/>
                <a:ea typeface="Calibri"/>
                <a:cs typeface="Calibri" panose="020F0502020204030204" pitchFamily="34" charset="0"/>
                <a:sym typeface="Calibri"/>
              </a:rPr>
              <a:t> </a:t>
            </a:r>
            <a:r>
              <a:rPr lang="el-GR" sz="2400" dirty="0">
                <a:solidFill>
                  <a:schemeClr val="dk2"/>
                </a:solidFill>
                <a:latin typeface="Calibri" panose="020F0502020204030204" pitchFamily="34" charset="0"/>
                <a:ea typeface="Calibri"/>
                <a:cs typeface="Calibri" panose="020F0502020204030204" pitchFamily="34" charset="0"/>
                <a:sym typeface="Calibri"/>
              </a:rPr>
              <a:t>χρήματα που ένα άτομο κερδίζει ή λαμβάνει ως επίδομα ή σύνταξη, ή με άλλα μέσα που μερικές φορές είναι γνωστά ως "μη δουλευμένο εισόδημα".</a:t>
            </a:r>
          </a:p>
          <a:p>
            <a:pPr marL="342900" indent="-342900">
              <a:buSzPts val="2188"/>
              <a:buFont typeface="Arial"/>
              <a:buChar char="•"/>
            </a:pPr>
            <a:r>
              <a:rPr lang="el-GR" sz="2400" b="1" u="sng" dirty="0">
                <a:solidFill>
                  <a:schemeClr val="accent6">
                    <a:lumMod val="75000"/>
                  </a:schemeClr>
                </a:solidFill>
                <a:latin typeface="Calibri" panose="020F0502020204030204" pitchFamily="34" charset="0"/>
                <a:cs typeface="Calibri" panose="020F0502020204030204" pitchFamily="34" charset="0"/>
              </a:rPr>
              <a:t>ΕΞΟΔΑ:</a:t>
            </a:r>
            <a:r>
              <a:rPr lang="el-GR" sz="2400" b="1" dirty="0">
                <a:solidFill>
                  <a:schemeClr val="accent6">
                    <a:lumMod val="75000"/>
                  </a:schemeClr>
                </a:solidFill>
                <a:latin typeface="Calibri" panose="020F0502020204030204" pitchFamily="34" charset="0"/>
                <a:cs typeface="Calibri" panose="020F0502020204030204" pitchFamily="34" charset="0"/>
              </a:rPr>
              <a:t> </a:t>
            </a:r>
            <a:r>
              <a:rPr lang="el-GR" sz="2400" dirty="0">
                <a:solidFill>
                  <a:schemeClr val="bg2"/>
                </a:solidFill>
                <a:latin typeface="Calibri" panose="020F0502020204030204" pitchFamily="34" charset="0"/>
                <a:cs typeface="Calibri" panose="020F0502020204030204" pitchFamily="34" charset="0"/>
              </a:rPr>
              <a:t>χρήματα που δαπανά ένα άτομο για τρόφιμα ή λογαριασμούς και άλλα πράγματα.</a:t>
            </a:r>
          </a:p>
          <a:p>
            <a:pPr marL="342900" marR="0" lvl="0" indent="-342900" algn="l" rtl="0">
              <a:lnSpc>
                <a:spcPct val="100000"/>
              </a:lnSpc>
              <a:spcBef>
                <a:spcPts val="0"/>
              </a:spcBef>
              <a:spcAft>
                <a:spcPts val="0"/>
              </a:spcAft>
              <a:buClr>
                <a:srgbClr val="000000"/>
              </a:buClr>
              <a:buSzPts val="2188"/>
              <a:buFont typeface="Arial"/>
              <a:buChar char="•"/>
            </a:pPr>
            <a:endParaRPr lang="en-IE" sz="2188" dirty="0">
              <a:solidFill>
                <a:schemeClr val="dk2"/>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188"/>
              <a:buFont typeface="Arial"/>
              <a:buChar char="•"/>
            </a:pPr>
            <a:endParaRPr sz="2188" b="0" i="0" u="none" strike="noStrike" cap="none" dirty="0">
              <a:solidFill>
                <a:schemeClr val="dk2"/>
              </a:solidFill>
              <a:latin typeface="Calibri"/>
              <a:ea typeface="Calibri"/>
              <a:cs typeface="Calibri"/>
              <a:sym typeface="Calibri"/>
            </a:endParaRPr>
          </a:p>
        </p:txBody>
      </p:sp>
      <p:pic>
        <p:nvPicPr>
          <p:cNvPr id="6" name="Picture 5" descr="A picture containing graphical user interface&#10;&#10;Description automatically generated">
            <a:extLst>
              <a:ext uri="{FF2B5EF4-FFF2-40B4-BE49-F238E27FC236}">
                <a16:creationId xmlns:a16="http://schemas.microsoft.com/office/drawing/2014/main" id="{76652900-0D14-3934-AD72-F9A50D20D2C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65834" y="5275233"/>
            <a:ext cx="2733687" cy="1939826"/>
          </a:xfrm>
          <a:prstGeom prst="rect">
            <a:avLst/>
          </a:prstGeom>
        </p:spPr>
      </p:pic>
      <p:pic>
        <p:nvPicPr>
          <p:cNvPr id="3" name="Picture 2" descr="A picture containing indoor, toy&#10;&#10;Description automatically generated">
            <a:extLst>
              <a:ext uri="{FF2B5EF4-FFF2-40B4-BE49-F238E27FC236}">
                <a16:creationId xmlns:a16="http://schemas.microsoft.com/office/drawing/2014/main" id="{27321516-038C-8559-F00E-739D192CDE1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989600" y="5197907"/>
            <a:ext cx="2733687" cy="19398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3"/>
          <p:cNvSpPr txBox="1">
            <a:spLocks noGrp="1"/>
          </p:cNvSpPr>
          <p:nvPr>
            <p:ph type="body" idx="1"/>
          </p:nvPr>
        </p:nvSpPr>
        <p:spPr>
          <a:xfrm>
            <a:off x="283645" y="1301084"/>
            <a:ext cx="12560240" cy="1690997"/>
          </a:xfrm>
          <a:prstGeom prst="rect">
            <a:avLst/>
          </a:prstGeom>
          <a:noFill/>
          <a:ln>
            <a:noFill/>
          </a:ln>
        </p:spPr>
        <p:txBody>
          <a:bodyPr spcFirstLastPara="1" wrap="square" lIns="72000" tIns="45700" rIns="72000" bIns="45700" anchor="t" anchorCtr="0">
            <a:noAutofit/>
          </a:bodyPr>
          <a:lstStyle/>
          <a:p>
            <a:pPr marL="342900" lvl="0" indent="-209550" algn="just" rtl="0">
              <a:lnSpc>
                <a:spcPct val="100000"/>
              </a:lnSpc>
              <a:spcBef>
                <a:spcPts val="0"/>
              </a:spcBef>
              <a:spcAft>
                <a:spcPts val="0"/>
              </a:spcAft>
              <a:buSzPts val="2100"/>
              <a:buFont typeface="Arial"/>
              <a:buNone/>
            </a:pPr>
            <a:endParaRPr dirty="0">
              <a:solidFill>
                <a:schemeClr val="dk1"/>
              </a:solidFill>
            </a:endParaRPr>
          </a:p>
          <a:p>
            <a:pPr marL="571500" lvl="0" indent="-342900" algn="l" rtl="0">
              <a:lnSpc>
                <a:spcPct val="150000"/>
              </a:lnSpc>
              <a:spcBef>
                <a:spcPts val="0"/>
              </a:spcBef>
              <a:spcAft>
                <a:spcPts val="0"/>
              </a:spcAft>
              <a:buClr>
                <a:schemeClr val="dk2"/>
              </a:buClr>
              <a:buSzPts val="2188"/>
              <a:buFont typeface="Arial"/>
              <a:buChar char="•"/>
            </a:pPr>
            <a:r>
              <a:rPr lang="el-GR" sz="2000" b="1" u="sng" dirty="0">
                <a:solidFill>
                  <a:schemeClr val="accent6"/>
                </a:solidFill>
              </a:rPr>
              <a:t>ΠΙΣΤΩΣΗ:</a:t>
            </a:r>
            <a:r>
              <a:rPr lang="el-GR" sz="2000" dirty="0">
                <a:solidFill>
                  <a:schemeClr val="accent6"/>
                </a:solidFill>
              </a:rPr>
              <a:t> </a:t>
            </a:r>
            <a:r>
              <a:rPr lang="el-GR" sz="2000" dirty="0"/>
              <a:t>χρησιμοποιείται για να περιγράψει τα χρήματα με 2 διαφορετικούς τρόπους:</a:t>
            </a:r>
          </a:p>
          <a:p>
            <a:pPr marL="571500" indent="-342900">
              <a:lnSpc>
                <a:spcPct val="150000"/>
              </a:lnSpc>
              <a:buClr>
                <a:schemeClr val="dk2"/>
              </a:buClr>
              <a:buFont typeface="Wingdings" panose="05000000000000000000" pitchFamily="2" charset="2"/>
              <a:buChar char="v"/>
            </a:pPr>
            <a:r>
              <a:rPr lang="el-GR" sz="2000" dirty="0"/>
              <a:t> όταν τα χρήματα δίνονται για χρήση σε ένα δάνειο</a:t>
            </a:r>
          </a:p>
          <a:p>
            <a:pPr marL="571500" indent="-342900">
              <a:lnSpc>
                <a:spcPct val="150000"/>
              </a:lnSpc>
              <a:buClr>
                <a:schemeClr val="dk2"/>
              </a:buClr>
              <a:buFont typeface="Wingdings" panose="05000000000000000000" pitchFamily="2" charset="2"/>
              <a:buChar char="v"/>
            </a:pPr>
            <a:r>
              <a:rPr lang="el-GR" sz="2000" dirty="0"/>
              <a:t> χρήματα που έχετε στον τραπεζικό σας λογαριασμό και βρίσκεστε "σε πίστωση".</a:t>
            </a:r>
          </a:p>
          <a:p>
            <a:pPr marL="457200" marR="0" lvl="0" indent="-228600" algn="just" rtl="0">
              <a:lnSpc>
                <a:spcPct val="100000"/>
              </a:lnSpc>
              <a:spcBef>
                <a:spcPts val="0"/>
              </a:spcBef>
              <a:spcAft>
                <a:spcPts val="0"/>
              </a:spcAft>
              <a:buClr>
                <a:schemeClr val="accent4"/>
              </a:buClr>
              <a:buSzPts val="2188"/>
              <a:buFont typeface="Arial"/>
              <a:buNone/>
            </a:pPr>
            <a:endParaRPr dirty="0"/>
          </a:p>
        </p:txBody>
      </p:sp>
      <p:sp>
        <p:nvSpPr>
          <p:cNvPr id="110" name="Google Shape;110;p33"/>
          <p:cNvSpPr txBox="1">
            <a:spLocks noGrp="1"/>
          </p:cNvSpPr>
          <p:nvPr>
            <p:ph type="body" idx="2"/>
          </p:nvPr>
        </p:nvSpPr>
        <p:spPr>
          <a:xfrm>
            <a:off x="512385" y="851002"/>
            <a:ext cx="12331500" cy="603000"/>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SzPts val="2400"/>
              <a:buNone/>
            </a:pPr>
            <a:r>
              <a:rPr lang="el-GR" i="0"/>
              <a:t>Οικονομικό λεξιλόγιο: περιγραφές κοινών οικονομικών λέξεων</a:t>
            </a:r>
          </a:p>
        </p:txBody>
      </p:sp>
      <p:sp>
        <p:nvSpPr>
          <p:cNvPr id="111" name="Google Shape;111;p33"/>
          <p:cNvSpPr txBox="1"/>
          <p:nvPr/>
        </p:nvSpPr>
        <p:spPr>
          <a:xfrm>
            <a:off x="500064" y="3629025"/>
            <a:ext cx="914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3"/>
          <p:cNvSpPr txBox="1"/>
          <p:nvPr/>
        </p:nvSpPr>
        <p:spPr>
          <a:xfrm>
            <a:off x="269824" y="3015450"/>
            <a:ext cx="10531640" cy="1015622"/>
          </a:xfrm>
          <a:prstGeom prst="rect">
            <a:avLst/>
          </a:prstGeom>
          <a:noFill/>
          <a:ln>
            <a:noFill/>
          </a:ln>
        </p:spPr>
        <p:txBody>
          <a:bodyPr spcFirstLastPara="1" wrap="square" lIns="91425" tIns="45700" rIns="91425" bIns="45700" anchor="t" anchorCtr="0">
            <a:spAutoFit/>
          </a:bodyPr>
          <a:lstStyle/>
          <a:p>
            <a:pPr marL="571500" marR="0" lvl="0" indent="-342900" algn="l" rtl="0">
              <a:lnSpc>
                <a:spcPct val="150000"/>
              </a:lnSpc>
              <a:spcBef>
                <a:spcPts val="0"/>
              </a:spcBef>
              <a:spcAft>
                <a:spcPts val="0"/>
              </a:spcAft>
              <a:buClr>
                <a:schemeClr val="dk2"/>
              </a:buClr>
              <a:buSzPts val="2188"/>
              <a:buFont typeface="Arial"/>
              <a:buChar char="•"/>
            </a:pPr>
            <a:r>
              <a:rPr lang="el-GR" sz="2000" b="1" i="0" u="sng" strike="noStrike" cap="none" dirty="0">
                <a:solidFill>
                  <a:schemeClr val="accent6"/>
                </a:solidFill>
                <a:latin typeface="Calibri"/>
                <a:ea typeface="Calibri"/>
                <a:cs typeface="Calibri"/>
                <a:sym typeface="Calibri"/>
              </a:rPr>
              <a:t>ΧΡΕΟΣ:</a:t>
            </a:r>
            <a:r>
              <a:rPr lang="el-GR" sz="2000" b="1" i="0" u="none" strike="noStrike" cap="none" dirty="0">
                <a:solidFill>
                  <a:schemeClr val="dk2"/>
                </a:solidFill>
                <a:latin typeface="Calibri"/>
                <a:ea typeface="Calibri"/>
                <a:cs typeface="Calibri"/>
                <a:sym typeface="Calibri"/>
              </a:rPr>
              <a:t> </a:t>
            </a:r>
            <a:r>
              <a:rPr lang="el-GR" sz="2000" b="0" i="0" u="none" strike="noStrike" cap="none" dirty="0">
                <a:solidFill>
                  <a:schemeClr val="dk2"/>
                </a:solidFill>
                <a:latin typeface="Calibri"/>
                <a:ea typeface="Calibri"/>
                <a:cs typeface="Calibri"/>
                <a:sym typeface="Calibri"/>
              </a:rPr>
              <a:t>αντιπροσωπεύει τα χρήματα που οφείλει ένα άτομο. Το πρόσωπο που έχει ένα χρέος είναι γνωστό ως οφειλέτης ή δανειολήπτης. </a:t>
            </a:r>
          </a:p>
        </p:txBody>
      </p:sp>
      <p:sp>
        <p:nvSpPr>
          <p:cNvPr id="113" name="Google Shape;113;p33"/>
          <p:cNvSpPr txBox="1"/>
          <p:nvPr/>
        </p:nvSpPr>
        <p:spPr>
          <a:xfrm>
            <a:off x="269824" y="3936825"/>
            <a:ext cx="12741638" cy="3770223"/>
          </a:xfrm>
          <a:prstGeom prst="rect">
            <a:avLst/>
          </a:prstGeom>
          <a:noFill/>
          <a:ln>
            <a:noFill/>
          </a:ln>
        </p:spPr>
        <p:txBody>
          <a:bodyPr spcFirstLastPara="1" wrap="square" lIns="91425" tIns="45700" rIns="91425" bIns="45700" anchor="t" anchorCtr="0">
            <a:spAutoFit/>
          </a:bodyPr>
          <a:lstStyle/>
          <a:p>
            <a:pPr marL="481837" marR="0" lvl="0" indent="-342900" rtl="0">
              <a:lnSpc>
                <a:spcPct val="150000"/>
              </a:lnSpc>
              <a:spcBef>
                <a:spcPts val="0"/>
              </a:spcBef>
              <a:spcAft>
                <a:spcPts val="0"/>
              </a:spcAft>
              <a:buClr>
                <a:schemeClr val="dk2"/>
              </a:buClr>
              <a:buSzPts val="2188"/>
              <a:buFont typeface="Arial"/>
              <a:buChar char="•"/>
            </a:pPr>
            <a:r>
              <a:rPr lang="el-GR" sz="1800" b="1" i="0" u="sng" strike="noStrike" cap="none" dirty="0">
                <a:solidFill>
                  <a:schemeClr val="accent6"/>
                </a:solidFill>
                <a:latin typeface="Calibri"/>
                <a:ea typeface="Calibri"/>
                <a:cs typeface="Calibri"/>
                <a:sym typeface="Calibri"/>
              </a:rPr>
              <a:t>ΤΟΚΟΣ:</a:t>
            </a:r>
            <a:r>
              <a:rPr lang="el-GR" sz="1800" b="0" i="0" u="none" strike="noStrike" cap="none" dirty="0">
                <a:solidFill>
                  <a:schemeClr val="accent6"/>
                </a:solidFill>
                <a:latin typeface="Calibri"/>
                <a:ea typeface="Calibri"/>
                <a:cs typeface="Calibri"/>
                <a:sym typeface="Calibri"/>
              </a:rPr>
              <a:t> </a:t>
            </a:r>
            <a:r>
              <a:rPr lang="el-GR" sz="1800" b="0" i="0" u="none" strike="noStrike" cap="none" dirty="0">
                <a:solidFill>
                  <a:schemeClr val="dk2"/>
                </a:solidFill>
                <a:latin typeface="Calibri"/>
                <a:ea typeface="Calibri"/>
                <a:cs typeface="Calibri"/>
                <a:sym typeface="Calibri"/>
              </a:rPr>
              <a:t>χρησιμοποιείται για να περιγράψει τα χρήματα με 2 διαφορετικούς τρόπους:</a:t>
            </a:r>
          </a:p>
          <a:p>
            <a:pPr marL="481837" lvl="3" indent="-342900">
              <a:lnSpc>
                <a:spcPct val="150000"/>
              </a:lnSpc>
              <a:buClr>
                <a:schemeClr val="dk2"/>
              </a:buClr>
              <a:buSzPts val="2188"/>
              <a:buFont typeface="Wingdings" panose="05000000000000000000" pitchFamily="2" charset="2"/>
              <a:buChar char="v"/>
            </a:pPr>
            <a:r>
              <a:rPr lang="el-GR" sz="1800" dirty="0">
                <a:solidFill>
                  <a:schemeClr val="dk2"/>
                </a:solidFill>
                <a:latin typeface="Calibri"/>
                <a:ea typeface="Calibri"/>
                <a:cs typeface="Calibri"/>
                <a:sym typeface="Calibri"/>
              </a:rPr>
              <a:t>   χρήματα που ένα άτομο πληρώνει πίσω προκειμένου να δανειστεί χρήματα</a:t>
            </a:r>
          </a:p>
          <a:p>
            <a:pPr marL="481837" lvl="3" indent="-342900">
              <a:lnSpc>
                <a:spcPct val="150000"/>
              </a:lnSpc>
              <a:buClr>
                <a:schemeClr val="dk2"/>
              </a:buClr>
              <a:buSzPts val="2188"/>
              <a:buFont typeface="Wingdings" panose="05000000000000000000" pitchFamily="2" charset="2"/>
              <a:buChar char="v"/>
            </a:pPr>
            <a:r>
              <a:rPr lang="el-GR" sz="1800" b="0" i="0" u="none" strike="noStrike" cap="none" dirty="0">
                <a:solidFill>
                  <a:schemeClr val="dk2"/>
                </a:solidFill>
                <a:latin typeface="Calibri"/>
                <a:ea typeface="Calibri"/>
                <a:cs typeface="Calibri"/>
                <a:sym typeface="Calibri"/>
              </a:rPr>
              <a:t>   </a:t>
            </a:r>
            <a:r>
              <a:rPr lang="el-GR" sz="1800" dirty="0">
                <a:solidFill>
                  <a:schemeClr val="dk2"/>
                </a:solidFill>
                <a:latin typeface="Calibri"/>
                <a:ea typeface="Calibri"/>
                <a:cs typeface="Calibri"/>
                <a:sym typeface="Calibri"/>
              </a:rPr>
              <a:t>χρήματα που πληρώνει μια τράπεζα σε ένα άτομο όταν αυτό καταθέτει χρήματα σε έναν τραπεζικό λογαριασμό δίνοντας τόκο</a:t>
            </a:r>
          </a:p>
          <a:p>
            <a:pPr marL="481837" lvl="1" indent="-342900">
              <a:lnSpc>
                <a:spcPct val="150000"/>
              </a:lnSpc>
              <a:buClr>
                <a:schemeClr val="dk2"/>
              </a:buClr>
              <a:buSzPts val="2188"/>
              <a:buFont typeface="Arial"/>
              <a:buChar char="•"/>
            </a:pPr>
            <a:r>
              <a:rPr lang="el-GR" sz="1800" b="1" u="sng" dirty="0">
                <a:solidFill>
                  <a:schemeClr val="accent6"/>
                </a:solidFill>
                <a:latin typeface="Calibri"/>
                <a:ea typeface="Calibri"/>
                <a:cs typeface="Calibri"/>
                <a:sym typeface="Calibri"/>
              </a:rPr>
              <a:t>ΜΕΤΡΗΤΑ Ή ΧΡΕΩΣΤΙΚΕΣ ΚΑΡΤΕΣ:</a:t>
            </a:r>
            <a:r>
              <a:rPr lang="el-GR" sz="1800" dirty="0">
                <a:solidFill>
                  <a:schemeClr val="accent6"/>
                </a:solidFill>
                <a:latin typeface="Calibri"/>
                <a:ea typeface="Calibri"/>
                <a:cs typeface="Calibri"/>
                <a:sym typeface="Calibri"/>
              </a:rPr>
              <a:t> </a:t>
            </a:r>
            <a:r>
              <a:rPr lang="el-GR" sz="1800" dirty="0">
                <a:latin typeface="Calibri"/>
                <a:ea typeface="Calibri"/>
                <a:cs typeface="Calibri"/>
                <a:sym typeface="Calibri"/>
              </a:rPr>
              <a:t>χρησιμοποιούνται για την πληρωμή αγαθών ή υπηρεσιών.</a:t>
            </a:r>
            <a:r>
              <a:rPr lang="el-GR" sz="1800" dirty="0">
                <a:solidFill>
                  <a:schemeClr val="dk2"/>
                </a:solidFill>
                <a:latin typeface="Calibri"/>
                <a:ea typeface="Calibri"/>
                <a:cs typeface="Calibri"/>
                <a:sym typeface="Calibri"/>
              </a:rPr>
              <a:t> Πρέπει να πληρώνετε εγκαίρως αλλιώς χρεώνεστε με τόκο</a:t>
            </a:r>
          </a:p>
          <a:p>
            <a:pPr marL="481837" marR="0" lvl="0" indent="-342900" rtl="0">
              <a:lnSpc>
                <a:spcPct val="150000"/>
              </a:lnSpc>
              <a:spcBef>
                <a:spcPts val="0"/>
              </a:spcBef>
              <a:spcAft>
                <a:spcPts val="0"/>
              </a:spcAft>
              <a:buClr>
                <a:schemeClr val="dk2"/>
              </a:buClr>
              <a:buSzPts val="2188"/>
              <a:buFont typeface="Arial"/>
              <a:buChar char="•"/>
            </a:pPr>
            <a:r>
              <a:rPr lang="el-GR" sz="1800" b="1" u="sng" dirty="0">
                <a:solidFill>
                  <a:schemeClr val="accent6"/>
                </a:solidFill>
                <a:latin typeface="Calibri"/>
                <a:ea typeface="Calibri"/>
                <a:cs typeface="Calibri"/>
                <a:sym typeface="Calibri"/>
              </a:rPr>
              <a:t>ΠΙΣΤΩΤΙΚΕΣ ΚΑΡΤΕΣ:</a:t>
            </a:r>
            <a:r>
              <a:rPr lang="el-GR" sz="1800" dirty="0">
                <a:solidFill>
                  <a:schemeClr val="accent6"/>
                </a:solidFill>
                <a:latin typeface="Calibri"/>
                <a:ea typeface="Calibri"/>
                <a:cs typeface="Calibri"/>
                <a:sym typeface="Calibri"/>
              </a:rPr>
              <a:t> </a:t>
            </a:r>
            <a:r>
              <a:rPr lang="el-GR" sz="1800" dirty="0">
                <a:latin typeface="Calibri"/>
                <a:ea typeface="Calibri"/>
                <a:cs typeface="Calibri"/>
                <a:sym typeface="Calibri"/>
              </a:rPr>
              <a:t>χρησιμοποιούνται για την αγορά πραγμάτων και την πληρωμή τους σε βάθος χρόνου.</a:t>
            </a:r>
            <a:r>
              <a:rPr lang="el-GR" sz="1800" dirty="0">
                <a:solidFill>
                  <a:schemeClr val="dk2"/>
                </a:solidFill>
                <a:latin typeface="Calibri"/>
                <a:ea typeface="Calibri"/>
                <a:cs typeface="Calibri"/>
                <a:sym typeface="Calibri"/>
              </a:rPr>
              <a:t> Για την υπηρεσία αυτή πρέπει να επιστρέψετε τα χρήματα συν κάποιες χρεώσεις και τόκους</a:t>
            </a:r>
          </a:p>
          <a:p>
            <a:pPr marL="481837" marR="0" lvl="0" indent="-342900" algn="just" rtl="0">
              <a:lnSpc>
                <a:spcPct val="150000"/>
              </a:lnSpc>
              <a:spcBef>
                <a:spcPts val="0"/>
              </a:spcBef>
              <a:spcAft>
                <a:spcPts val="0"/>
              </a:spcAft>
              <a:buClr>
                <a:schemeClr val="dk2"/>
              </a:buClr>
              <a:buSzPts val="2188"/>
              <a:buFont typeface="Arial"/>
              <a:buChar char="•"/>
            </a:pPr>
            <a:endParaRPr sz="1800" b="0" i="0" u="none" strike="noStrike" cap="none" dirty="0">
              <a:solidFill>
                <a:schemeClr val="dk2"/>
              </a:solidFill>
              <a:latin typeface="Calibri"/>
              <a:ea typeface="Calibri"/>
              <a:cs typeface="Calibri"/>
              <a:sym typeface="Calibri"/>
            </a:endParaRPr>
          </a:p>
          <a:p>
            <a:pPr marL="138113" marR="0" lvl="8" indent="0" algn="just" rtl="0">
              <a:lnSpc>
                <a:spcPct val="100000"/>
              </a:lnSpc>
              <a:spcBef>
                <a:spcPts val="600"/>
              </a:spcBef>
              <a:spcAft>
                <a:spcPts val="0"/>
              </a:spcAft>
              <a:buClr>
                <a:srgbClr val="000000"/>
              </a:buClr>
              <a:buSzPts val="2188"/>
              <a:buFont typeface="Arial"/>
              <a:buNone/>
            </a:pPr>
            <a:r>
              <a:rPr lang="el-GR" sz="1800" b="0" i="0" u="none" strike="noStrike" cap="none" dirty="0">
                <a:solidFill>
                  <a:schemeClr val="dk2"/>
                </a:solidFill>
                <a:latin typeface="Calibri"/>
                <a:ea typeface="Calibri"/>
                <a:cs typeface="Calibri"/>
                <a:sym typeface="Calibri"/>
              </a:rPr>
              <a:t>  	</a:t>
            </a:r>
          </a:p>
        </p:txBody>
      </p:sp>
      <p:sp>
        <p:nvSpPr>
          <p:cNvPr id="114" name="Google Shape;114;p33"/>
          <p:cNvSpPr txBox="1">
            <a:spLocks noGrp="1"/>
          </p:cNvSpPr>
          <p:nvPr>
            <p:ph type="title"/>
          </p:nvPr>
        </p:nvSpPr>
        <p:spPr>
          <a:xfrm>
            <a:off x="500064" y="230121"/>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l-GR"/>
              <a:t>Οικονομικό Λεξιλόγιο</a:t>
            </a:r>
          </a:p>
        </p:txBody>
      </p:sp>
      <p:pic>
        <p:nvPicPr>
          <p:cNvPr id="116" name="Google Shape;116;p33" descr="hand, handcuff, banknote, dollar, handcuffed, money, business, steel, concept, idea, businessman, chain, banking, cash, currency, tax, finance, security, criminal, crime, lock, crisis, iron, handcuffs, theft, catch, debt, corruption, arrest, green, yellow, text, product, font, logo, line, graphic design, graphics, brand, computer wallpaper, illustration, angle, grass, sign"/>
          <p:cNvPicPr preferRelativeResize="0"/>
          <p:nvPr/>
        </p:nvPicPr>
        <p:blipFill rotWithShape="1">
          <a:blip r:embed="rId3">
            <a:alphaModFix/>
          </a:blip>
          <a:srcRect l="-1" t="22723" r="3911"/>
          <a:stretch/>
        </p:blipFill>
        <p:spPr>
          <a:xfrm>
            <a:off x="10932141" y="2087590"/>
            <a:ext cx="2133035" cy="13493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B30F39-C782-0A51-762C-779D05134F3D}"/>
              </a:ext>
            </a:extLst>
          </p:cNvPr>
          <p:cNvSpPr>
            <a:spLocks noGrp="1"/>
          </p:cNvSpPr>
          <p:nvPr>
            <p:ph type="body" idx="1"/>
          </p:nvPr>
        </p:nvSpPr>
        <p:spPr>
          <a:xfrm>
            <a:off x="309564" y="2093106"/>
            <a:ext cx="12331402" cy="4802369"/>
          </a:xfrm>
        </p:spPr>
        <p:txBody>
          <a:bodyPr/>
          <a:lstStyle/>
          <a:p>
            <a:pPr algn="l"/>
            <a:r>
              <a:rPr lang="el-GR" sz="2400" dirty="0"/>
              <a:t>   Ακολουθούν μερικές τραπεζικές λέξεις. Σε μικρές ομάδες αποφασίστε πώς θα εξηγούσατε τις έννοιες σε ένα παιδί ηλικίας 6 έως 12 ετών και προτείνετε ιδέες για πηγές που θα μπορούσατε να χρησιμοποιήσετε, π.χ. πραγματικά χρήματα ή άλλες ιδέες;</a:t>
            </a:r>
          </a:p>
          <a:p>
            <a:pPr algn="l"/>
            <a:endParaRPr lang="en-GB" sz="2400" dirty="0"/>
          </a:p>
          <a:p>
            <a:pPr marL="571500" indent="-342900" algn="l">
              <a:buFont typeface="Arial" panose="020B0604020202020204" pitchFamily="34" charset="0"/>
              <a:buChar char="•"/>
            </a:pPr>
            <a:r>
              <a:rPr lang="el-GR" sz="2800" b="1" dirty="0">
                <a:solidFill>
                  <a:schemeClr val="accent2">
                    <a:lumMod val="75000"/>
                  </a:schemeClr>
                </a:solidFill>
              </a:rPr>
              <a:t>Δάνειο</a:t>
            </a:r>
          </a:p>
          <a:p>
            <a:pPr marL="571500" indent="-342900" algn="l">
              <a:buFont typeface="Arial" panose="020B0604020202020204" pitchFamily="34" charset="0"/>
              <a:buChar char="•"/>
            </a:pPr>
            <a:r>
              <a:rPr lang="el-GR" sz="2800" b="1" dirty="0">
                <a:solidFill>
                  <a:schemeClr val="accent2">
                    <a:lumMod val="75000"/>
                  </a:schemeClr>
                </a:solidFill>
              </a:rPr>
              <a:t>Λογαριασμός επιταγών</a:t>
            </a:r>
          </a:p>
          <a:p>
            <a:pPr marL="571500" indent="-342900" algn="l">
              <a:buFont typeface="Arial" panose="020B0604020202020204" pitchFamily="34" charset="0"/>
              <a:buChar char="•"/>
            </a:pPr>
            <a:r>
              <a:rPr lang="el-GR" sz="2800" b="1" dirty="0">
                <a:solidFill>
                  <a:schemeClr val="accent2">
                    <a:lumMod val="75000"/>
                  </a:schemeClr>
                </a:solidFill>
              </a:rPr>
              <a:t>Λογαριασμός ταμιευτηρίου</a:t>
            </a:r>
          </a:p>
          <a:p>
            <a:pPr marL="571500" indent="-342900" algn="l">
              <a:buFont typeface="Arial" panose="020B0604020202020204" pitchFamily="34" charset="0"/>
              <a:buChar char="•"/>
            </a:pPr>
            <a:r>
              <a:rPr lang="el-GR" sz="2800" b="1" dirty="0">
                <a:solidFill>
                  <a:schemeClr val="accent2">
                    <a:lumMod val="75000"/>
                  </a:schemeClr>
                </a:solidFill>
              </a:rPr>
              <a:t>Εμβάσματα</a:t>
            </a:r>
          </a:p>
          <a:p>
            <a:pPr marL="571500" indent="-342900" algn="l">
              <a:buFont typeface="Arial" panose="020B0604020202020204" pitchFamily="34" charset="0"/>
              <a:buChar char="•"/>
            </a:pPr>
            <a:r>
              <a:rPr lang="el-GR" sz="2800" b="1" dirty="0">
                <a:solidFill>
                  <a:schemeClr val="accent2">
                    <a:lumMod val="75000"/>
                  </a:schemeClr>
                </a:solidFill>
              </a:rPr>
              <a:t>Πιστωτικές κάρτες</a:t>
            </a:r>
          </a:p>
          <a:p>
            <a:pPr marL="571500" indent="-342900" algn="l">
              <a:buFont typeface="Arial" panose="020B0604020202020204" pitchFamily="34" charset="0"/>
              <a:buChar char="•"/>
            </a:pPr>
            <a:r>
              <a:rPr lang="el-GR" sz="2800" b="1" dirty="0">
                <a:solidFill>
                  <a:schemeClr val="accent2">
                    <a:lumMod val="75000"/>
                  </a:schemeClr>
                </a:solidFill>
              </a:rPr>
              <a:t>Χρεωστικές κάρτες</a:t>
            </a:r>
          </a:p>
          <a:p>
            <a:pPr marL="571500" indent="-342900" algn="l">
              <a:buFont typeface="Arial" panose="020B0604020202020204" pitchFamily="34" charset="0"/>
              <a:buChar char="•"/>
            </a:pPr>
            <a:r>
              <a:rPr lang="el-GR" sz="2800" b="1" dirty="0">
                <a:solidFill>
                  <a:schemeClr val="accent2">
                    <a:lumMod val="75000"/>
                  </a:schemeClr>
                </a:solidFill>
              </a:rPr>
              <a:t>Κάρτες προθεσμιακής χρέωσης</a:t>
            </a:r>
          </a:p>
        </p:txBody>
      </p:sp>
      <p:sp>
        <p:nvSpPr>
          <p:cNvPr id="3" name="Title 2">
            <a:extLst>
              <a:ext uri="{FF2B5EF4-FFF2-40B4-BE49-F238E27FC236}">
                <a16:creationId xmlns:a16="http://schemas.microsoft.com/office/drawing/2014/main" id="{0690B77B-A60F-E36B-1915-7ECBC4173CE6}"/>
              </a:ext>
            </a:extLst>
          </p:cNvPr>
          <p:cNvSpPr>
            <a:spLocks noGrp="1"/>
          </p:cNvSpPr>
          <p:nvPr>
            <p:ph type="title"/>
          </p:nvPr>
        </p:nvSpPr>
        <p:spPr/>
        <p:txBody>
          <a:bodyPr/>
          <a:lstStyle/>
          <a:p>
            <a:r>
              <a:rPr lang="el-GR"/>
              <a:t>Οικονομικό Λεξιλόγιο</a:t>
            </a:r>
          </a:p>
        </p:txBody>
      </p:sp>
      <p:sp>
        <p:nvSpPr>
          <p:cNvPr id="4" name="Text Placeholder 3">
            <a:extLst>
              <a:ext uri="{FF2B5EF4-FFF2-40B4-BE49-F238E27FC236}">
                <a16:creationId xmlns:a16="http://schemas.microsoft.com/office/drawing/2014/main" id="{A50B206F-CCA1-BC88-18B3-49B389993C6D}"/>
              </a:ext>
            </a:extLst>
          </p:cNvPr>
          <p:cNvSpPr>
            <a:spLocks noGrp="1"/>
          </p:cNvSpPr>
          <p:nvPr>
            <p:ph type="body" idx="2"/>
          </p:nvPr>
        </p:nvSpPr>
        <p:spPr>
          <a:xfrm>
            <a:off x="500064" y="991175"/>
            <a:ext cx="12331541" cy="931103"/>
          </a:xfrm>
        </p:spPr>
        <p:txBody>
          <a:bodyPr/>
          <a:lstStyle/>
          <a:p>
            <a:r>
              <a:rPr lang="el-GR" i="0"/>
              <a:t>Δραστηριότητα M1.3</a:t>
            </a:r>
          </a:p>
          <a:p>
            <a:r>
              <a:rPr lang="el-GR" i="0"/>
              <a:t>Τραπεζικές Υπηρεσίες</a:t>
            </a:r>
          </a:p>
        </p:txBody>
      </p:sp>
      <p:pic>
        <p:nvPicPr>
          <p:cNvPr id="6" name="Picture 5" descr="A clock on the front of a building&#10;&#10;Description automatically generated with medium confidence">
            <a:extLst>
              <a:ext uri="{FF2B5EF4-FFF2-40B4-BE49-F238E27FC236}">
                <a16:creationId xmlns:a16="http://schemas.microsoft.com/office/drawing/2014/main" id="{7DA640DE-B6C0-5D6D-3176-D504FA6F751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76034" y="3752850"/>
            <a:ext cx="3216431" cy="2901894"/>
          </a:xfrm>
          <a:prstGeom prst="rect">
            <a:avLst/>
          </a:prstGeom>
        </p:spPr>
      </p:pic>
    </p:spTree>
    <p:extLst>
      <p:ext uri="{BB962C8B-B14F-4D97-AF65-F5344CB8AC3E}">
        <p14:creationId xmlns:p14="http://schemas.microsoft.com/office/powerpoint/2010/main" val="124059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2"/>
          <p:cNvSpPr txBox="1">
            <a:spLocks noGrp="1"/>
          </p:cNvSpPr>
          <p:nvPr>
            <p:ph type="body" idx="1"/>
          </p:nvPr>
        </p:nvSpPr>
        <p:spPr>
          <a:xfrm>
            <a:off x="500064" y="1984375"/>
            <a:ext cx="12331402" cy="2197881"/>
          </a:xfrm>
          <a:prstGeom prst="rect">
            <a:avLst/>
          </a:prstGeom>
          <a:noFill/>
          <a:ln>
            <a:noFill/>
          </a:ln>
        </p:spPr>
        <p:txBody>
          <a:bodyPr spcFirstLastPara="1" wrap="square" lIns="72000" tIns="45700" rIns="72000" bIns="45700" anchor="t" anchorCtr="0">
            <a:noAutofit/>
          </a:bodyPr>
          <a:lstStyle/>
          <a:p>
            <a:pPr marL="1092991" lvl="1" indent="-203962" algn="l" rtl="0">
              <a:lnSpc>
                <a:spcPct val="100000"/>
              </a:lnSpc>
              <a:spcBef>
                <a:spcPts val="600"/>
              </a:spcBef>
              <a:spcAft>
                <a:spcPts val="0"/>
              </a:spcAft>
              <a:buSzPts val="2188"/>
              <a:buNone/>
            </a:pPr>
            <a:endParaRPr/>
          </a:p>
          <a:p>
            <a:pPr marL="1092991" lvl="1" indent="-203962" algn="l" rtl="0">
              <a:lnSpc>
                <a:spcPct val="100000"/>
              </a:lnSpc>
              <a:spcBef>
                <a:spcPts val="600"/>
              </a:spcBef>
              <a:spcAft>
                <a:spcPts val="0"/>
              </a:spcAft>
              <a:buSzPts val="2188"/>
              <a:buNone/>
            </a:pPr>
            <a:endParaRPr>
              <a:highlight>
                <a:srgbClr val="FFFF00"/>
              </a:highlight>
            </a:endParaRPr>
          </a:p>
          <a:p>
            <a:pPr marL="0" lvl="0" indent="0" algn="just" rtl="0">
              <a:lnSpc>
                <a:spcPct val="100000"/>
              </a:lnSpc>
              <a:spcBef>
                <a:spcPts val="600"/>
              </a:spcBef>
              <a:spcAft>
                <a:spcPts val="0"/>
              </a:spcAft>
              <a:buClr>
                <a:schemeClr val="accent4"/>
              </a:buClr>
              <a:buSzPts val="2188"/>
              <a:buNone/>
            </a:pPr>
            <a:endParaRPr>
              <a:highlight>
                <a:srgbClr val="FFFF00"/>
              </a:highlight>
            </a:endParaRPr>
          </a:p>
        </p:txBody>
      </p:sp>
      <p:sp>
        <p:nvSpPr>
          <p:cNvPr id="204" name="Google Shape;204;p42"/>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l-GR"/>
              <a:t>Οικονομικό Λεξιλόγιο</a:t>
            </a:r>
          </a:p>
        </p:txBody>
      </p:sp>
      <p:sp>
        <p:nvSpPr>
          <p:cNvPr id="205" name="Google Shape;205;p42"/>
          <p:cNvSpPr txBox="1">
            <a:spLocks noGrp="1"/>
          </p:cNvSpPr>
          <p:nvPr>
            <p:ph type="body" idx="2"/>
          </p:nvPr>
        </p:nvSpPr>
        <p:spPr>
          <a:xfrm>
            <a:off x="434170" y="1090169"/>
            <a:ext cx="12331541" cy="602889"/>
          </a:xfrm>
          <a:prstGeom prst="rect">
            <a:avLst/>
          </a:prstGeom>
          <a:solidFill>
            <a:schemeClr val="dk1"/>
          </a:solidFill>
          <a:ln>
            <a:noFill/>
          </a:ln>
        </p:spPr>
        <p:txBody>
          <a:bodyPr spcFirstLastPara="1" wrap="square" lIns="72000" tIns="45700" rIns="72000" bIns="45700" anchor="ctr" anchorCtr="0">
            <a:noAutofit/>
          </a:bodyPr>
          <a:lstStyle/>
          <a:p>
            <a:pPr marL="457200" marR="0" lvl="0" indent="-228600" algn="l" rtl="0">
              <a:lnSpc>
                <a:spcPct val="90000"/>
              </a:lnSpc>
              <a:spcBef>
                <a:spcPts val="1094"/>
              </a:spcBef>
              <a:spcAft>
                <a:spcPts val="0"/>
              </a:spcAft>
              <a:buClr>
                <a:schemeClr val="lt2"/>
              </a:buClr>
              <a:buSzPts val="2400"/>
              <a:buFont typeface="Arial"/>
              <a:buNone/>
            </a:pPr>
            <a:r>
              <a:rPr lang="el-GR" i="0"/>
              <a:t>Άλλα χρηματοπιστωτικά ιδρύματα/μη τραπεζικές χρηματοπιστωτικές εταιρείες </a:t>
            </a:r>
          </a:p>
        </p:txBody>
      </p:sp>
      <p:sp>
        <p:nvSpPr>
          <p:cNvPr id="206" name="Google Shape;206;p42"/>
          <p:cNvSpPr/>
          <p:nvPr/>
        </p:nvSpPr>
        <p:spPr>
          <a:xfrm>
            <a:off x="500064" y="2194611"/>
            <a:ext cx="12330000" cy="21143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90"/>
              <a:buFont typeface="Arial"/>
              <a:buNone/>
            </a:pPr>
            <a:r>
              <a:rPr lang="el-GR" sz="2190" b="1" i="0" u="none" strike="noStrike" cap="none" dirty="0">
                <a:solidFill>
                  <a:schemeClr val="accent6"/>
                </a:solidFill>
                <a:latin typeface="Calibri"/>
                <a:ea typeface="Calibri"/>
                <a:cs typeface="Calibri"/>
                <a:sym typeface="Calibri"/>
              </a:rPr>
              <a:t>ΕΤΑΙΡΕIΕΣ ΜΙΚΡΟΧΡΗΜΑΤΟΔΟΤΗΣΕΩΝ</a:t>
            </a:r>
          </a:p>
          <a:p>
            <a:pPr marL="0" marR="0" lvl="0" indent="0" algn="l" rtl="0">
              <a:lnSpc>
                <a:spcPct val="100000"/>
              </a:lnSpc>
              <a:spcBef>
                <a:spcPts val="0"/>
              </a:spcBef>
              <a:spcAft>
                <a:spcPts val="0"/>
              </a:spcAft>
              <a:buClr>
                <a:srgbClr val="000000"/>
              </a:buClr>
              <a:buSzPts val="2190"/>
              <a:buFont typeface="Arial"/>
              <a:buNone/>
            </a:pPr>
            <a:r>
              <a:rPr lang="el-GR" sz="2190" dirty="0">
                <a:solidFill>
                  <a:schemeClr val="dk2"/>
                </a:solidFill>
                <a:latin typeface="Calibri"/>
                <a:ea typeface="Calibri"/>
                <a:cs typeface="Calibri"/>
                <a:sym typeface="Calibri"/>
              </a:rPr>
              <a:t>Ονομάζονται επίσης ΜΙΚΡΟΠΙΣΤΩΤΙΚΕΣ και αντιπροσωπεύουν ένα είδος οικονομικής υπηρεσίας που παρέχει δάνεια σε άνεργα ή άτομα και ομάδες με χαμηλό εισόδημα που διαφορετικά δεν θα είχαν άλλη πρόσβαση σε τραπεζικές υπηρεσίες.</a:t>
            </a:r>
          </a:p>
          <a:p>
            <a:pPr marL="0" marR="0" lvl="0" indent="0" algn="l" rtl="0">
              <a:lnSpc>
                <a:spcPct val="100000"/>
              </a:lnSpc>
              <a:spcBef>
                <a:spcPts val="0"/>
              </a:spcBef>
              <a:spcAft>
                <a:spcPts val="0"/>
              </a:spcAft>
              <a:buClr>
                <a:srgbClr val="000000"/>
              </a:buClr>
              <a:buSzPts val="2190"/>
              <a:buFont typeface="Arial"/>
              <a:buNone/>
            </a:pPr>
            <a:r>
              <a:rPr lang="el-GR" sz="2190" dirty="0">
                <a:solidFill>
                  <a:schemeClr val="dk2"/>
                </a:solidFill>
                <a:latin typeface="Calibri"/>
                <a:ea typeface="Calibri"/>
                <a:cs typeface="Calibri"/>
                <a:sym typeface="Calibri"/>
              </a:rPr>
              <a:t>Ο στόχος είναι να δοθεί σε λιγότερο εύπορα άτομα η ευκαιρία να γίνουν αυτάρκεις δανείζοντάς τους μικρά χρηματικά ποσά.</a:t>
            </a:r>
          </a:p>
        </p:txBody>
      </p:sp>
      <p:sp>
        <p:nvSpPr>
          <p:cNvPr id="207" name="Google Shape;207;p42"/>
          <p:cNvSpPr/>
          <p:nvPr/>
        </p:nvSpPr>
        <p:spPr>
          <a:xfrm>
            <a:off x="3529014" y="4856285"/>
            <a:ext cx="9499451" cy="7663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90"/>
              <a:buFont typeface="Arial"/>
              <a:buNone/>
            </a:pPr>
            <a:r>
              <a:rPr lang="el-GR" sz="2190" b="0" i="0" u="none" strike="noStrike" cap="none">
                <a:solidFill>
                  <a:schemeClr val="dk2"/>
                </a:solidFill>
                <a:latin typeface="Calibri"/>
                <a:ea typeface="Calibri"/>
                <a:cs typeface="Calibri"/>
                <a:sym typeface="Calibri"/>
              </a:rPr>
              <a:t>Όπως και οι συμβατικοί δανειστές, χρεώνουν τόκους για τα δάνεια και ορίζουν συγκεκριμένα χρονοδιαγράμματα αποπληρωμής.</a:t>
            </a:r>
          </a:p>
        </p:txBody>
      </p:sp>
      <p:sp>
        <p:nvSpPr>
          <p:cNvPr id="208" name="Google Shape;208;p42"/>
          <p:cNvSpPr/>
          <p:nvPr/>
        </p:nvSpPr>
        <p:spPr>
          <a:xfrm>
            <a:off x="7000407" y="4182256"/>
            <a:ext cx="239842" cy="547250"/>
          </a:xfrm>
          <a:prstGeom prst="downArrow">
            <a:avLst>
              <a:gd name="adj1" fmla="val 50000"/>
              <a:gd name="adj2" fmla="val 500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9" name="Google Shape;209;p42" descr="chart, businessman, money, statistic, coin, payment, economy, financial, earning, invest, accounting, increase, currency, commercial, finances, saving, success, market, objects, banking, profit, income, achievement, green, illustration, conversation, gesture, job, businessperson, graphic design, recruiter, employment, business, art"/>
          <p:cNvPicPr preferRelativeResize="0"/>
          <p:nvPr/>
        </p:nvPicPr>
        <p:blipFill rotWithShape="1">
          <a:blip r:embed="rId3">
            <a:alphaModFix/>
          </a:blip>
          <a:srcRect/>
          <a:stretch/>
        </p:blipFill>
        <p:spPr>
          <a:xfrm>
            <a:off x="434170" y="4372198"/>
            <a:ext cx="3094844" cy="1962647"/>
          </a:xfrm>
          <a:prstGeom prst="rect">
            <a:avLst/>
          </a:prstGeom>
          <a:noFill/>
          <a:ln>
            <a:noFill/>
          </a:ln>
        </p:spPr>
      </p:pic>
    </p:spTree>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522</TotalTime>
  <Words>1181</Words>
  <Application>Microsoft Office PowerPoint</Application>
  <PresentationFormat>Custom</PresentationFormat>
  <Paragraphs>178</Paragraphs>
  <Slides>20</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Calibri</vt:lpstr>
      <vt:lpstr>Arial</vt:lpstr>
      <vt:lpstr>Open Sans</vt:lpstr>
      <vt:lpstr>Wingdings</vt:lpstr>
      <vt:lpstr>CARDET Course template</vt:lpstr>
      <vt:lpstr>CARDET Course template</vt:lpstr>
      <vt:lpstr>IO3: Εκπαίδευση Γονέων στον Οικονομικού Αλφαβητισμού </vt:lpstr>
      <vt:lpstr>Οικονομικό Λεξιλόγιο                                                       Μαθησιακά  Αποτελέσματα </vt:lpstr>
      <vt:lpstr>Οικονομικό Λεξιλόγιο                                                                           Σχεδιάγραμμα</vt:lpstr>
      <vt:lpstr>Οικονομικό Λεξιλόγιο                                                     Προθέρμανση</vt:lpstr>
      <vt:lpstr>Οικονομικό Λεξιλόγιο</vt:lpstr>
      <vt:lpstr>Οικονομικό Λεξιλόγιο</vt:lpstr>
      <vt:lpstr>Οικονομικό Λεξιλόγιο</vt:lpstr>
      <vt:lpstr>Οικονομικό Λεξιλόγιο</vt:lpstr>
      <vt:lpstr>Οικονομικό Λεξιλόγιο</vt:lpstr>
      <vt:lpstr>Οικονομικό Λεξιλόγιο</vt:lpstr>
      <vt:lpstr>Οικονομικό Λεξιλόγιο</vt:lpstr>
      <vt:lpstr>Οικονομικό Λεξιλόγιο</vt:lpstr>
      <vt:lpstr>Οικονομικό Λεξιλόγιο</vt:lpstr>
      <vt:lpstr>Οικονομικό Λεξιλόγιο: Καλό και Κακό Χρέος </vt:lpstr>
      <vt:lpstr>Οικονομικό Λεξιλόγιο: Καλό και Κακό Χρέος </vt:lpstr>
      <vt:lpstr>Οικονομικό Λεξιλόγιο</vt:lpstr>
      <vt:lpstr>Οικονομικό Λεξιλόγιο</vt:lpstr>
      <vt:lpstr>Οικονομικό Λεξιλόγιο</vt:lpstr>
      <vt:lpstr>Σας ευχαριστούμε για την παρουσία σας. Για περισσότερες πηγές επισκεφθείτε την ιστοσελίδα Money Matters:   https://moneymattersproject.eu/ </vt:lpstr>
      <vt:lpstr>Οικονομικό Λεξιλόγιο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IO3: Financial Literacy  Training for Parents </dc:title>
  <dc:creator>Debbie Bough</dc:creator>
  <cp:lastModifiedBy>Grigoris Chryssikos</cp:lastModifiedBy>
  <cp:revision>54</cp:revision>
  <cp:lastPrinted>2022-06-09T15:26:03Z</cp:lastPrinted>
  <dcterms:created xsi:type="dcterms:W3CDTF">2014-07-11T09:12:14Z</dcterms:created>
  <dcterms:modified xsi:type="dcterms:W3CDTF">2022-09-02T07:06:28Z</dcterms:modified>
</cp:coreProperties>
</file>