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78" r:id="rId5"/>
    <p:sldId id="275" r:id="rId6"/>
    <p:sldId id="259" r:id="rId7"/>
    <p:sldId id="260" r:id="rId8"/>
    <p:sldId id="261" r:id="rId9"/>
    <p:sldId id="262" r:id="rId10"/>
    <p:sldId id="263" r:id="rId11"/>
    <p:sldId id="276" r:id="rId12"/>
    <p:sldId id="277" r:id="rId13"/>
    <p:sldId id="264" r:id="rId14"/>
    <p:sldId id="265" r:id="rId15"/>
    <p:sldId id="266" r:id="rId16"/>
    <p:sldId id="267" r:id="rId17"/>
    <p:sldId id="268" r:id="rId18"/>
    <p:sldId id="269" r:id="rId19"/>
    <p:sldId id="270" r:id="rId20"/>
    <p:sldId id="271" r:id="rId21"/>
    <p:sldId id="272" r:id="rId22"/>
    <p:sldId id="274" r:id="rId23"/>
    <p:sldId id="273"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VSJQXBY5wny0sYY43YRQ8fcVq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868B5-19D5-4688-84BE-11DB3AD2D9DC}">
  <a:tblStyle styleId="{86F868B5-19D5-4688-84BE-11DB3AD2D9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9" autoAdjust="0"/>
    <p:restoredTop sz="94718"/>
  </p:normalViewPr>
  <p:slideViewPr>
    <p:cSldViewPr snapToGrid="0">
      <p:cViewPr varScale="1">
        <p:scale>
          <a:sx n="59" d="100"/>
          <a:sy n="59" d="100"/>
        </p:scale>
        <p:origin x="91"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r>
              <a:rPr lang="de-DE"/>
              <a:t>   </a:t>
            </a: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6"/>
        <p:cNvGrpSpPr/>
        <p:nvPr/>
      </p:nvGrpSpPr>
      <p:grpSpPr>
        <a:xfrm>
          <a:off x="0" y="0"/>
          <a:ext cx="0" cy="0"/>
          <a:chOff x="0" y="0"/>
          <a:chExt cx="0" cy="0"/>
        </a:xfrm>
      </p:grpSpPr>
      <p:sp>
        <p:nvSpPr>
          <p:cNvPr id="37" name="Google Shape;37;p28"/>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41"/>
        <p:cNvGrpSpPr/>
        <p:nvPr/>
      </p:nvGrpSpPr>
      <p:grpSpPr>
        <a:xfrm>
          <a:off x="0" y="0"/>
          <a:ext cx="0" cy="0"/>
          <a:chOff x="0" y="0"/>
          <a:chExt cx="0" cy="0"/>
        </a:xfrm>
      </p:grpSpPr>
      <p:sp>
        <p:nvSpPr>
          <p:cNvPr id="42" name="Google Shape;42;p22"/>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43" name="Google Shape;43;p22"/>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 name="Google Shape;44;p22"/>
          <p:cNvGrpSpPr/>
          <p:nvPr/>
        </p:nvGrpSpPr>
        <p:grpSpPr>
          <a:xfrm>
            <a:off x="309367" y="6493935"/>
            <a:ext cx="6399441" cy="923330"/>
            <a:chOff x="309367" y="6493935"/>
            <a:chExt cx="6399441" cy="923330"/>
          </a:xfrm>
        </p:grpSpPr>
        <p:sp>
          <p:nvSpPr>
            <p:cNvPr id="45" name="Google Shape;45;p22"/>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6" name="Google Shape;46;p22"/>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7" name="Google Shape;47;p22"/>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8" name="Google Shape;48;p22"/>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scpl.org/books-movies-music/benefits-of-reading-out-loud"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gsarap.net/2020/04/20/coffee-jelly/"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ublicdomainpictures.net/view-image.php?image=172270&amp;picture=blue-mons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en/gas-pump-red-fuel-gasoline-297049/"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raisingchildren.net.au/grown-ups/family-life/managing-money/managing-money" TargetMode="External"/><Relationship Id="rId7" Type="http://schemas.openxmlformats.org/officeDocument/2006/relationships/hyperlink" Target="https://www.discover.com/online-banking/banking-topics/7-ways-to-save-money-on-family-expens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sofi.com/learn/content/saving-my-family-money/" TargetMode="External"/><Relationship Id="rId5" Type="http://schemas.openxmlformats.org/officeDocument/2006/relationships/hyperlink" Target="https://www.delraycc.com/budgeting/the-importance-of-a-household-budget/" TargetMode="External"/><Relationship Id="rId4" Type="http://schemas.openxmlformats.org/officeDocument/2006/relationships/hyperlink" Target="https://www.mvorganizing.org/what-is-the-importance-of-family-budg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journeywithtechnology.com/mind-mapping-improves-learnin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150" y="2955925"/>
            <a:ext cx="8255334" cy="1060450"/>
          </a:xfrm>
          <a:prstGeom prst="rect">
            <a:avLst/>
          </a:prstGeom>
          <a:noFill/>
          <a:ln>
            <a:noFill/>
          </a:ln>
        </p:spPr>
        <p:txBody>
          <a:bodyPr spcFirstLastPara="1" wrap="square" lIns="72000" tIns="45700" rIns="72000" bIns="45700" anchor="t" anchorCtr="0">
            <a:noAutofit/>
          </a:bodyPr>
          <a:lstStyle/>
          <a:p>
            <a:pPr lvl="0"/>
            <a:r>
              <a:rPr lang="pt-PT" dirty="0" err="1"/>
              <a:t>IO3</a:t>
            </a:r>
            <a:r>
              <a:rPr lang="pt-PT" dirty="0"/>
              <a:t>: Formação de Literacia Financeira para Pais 
</a:t>
            </a:r>
            <a:endParaRPr dirty="0"/>
          </a:p>
        </p:txBody>
      </p:sp>
      <p:sp>
        <p:nvSpPr>
          <p:cNvPr id="55" name="Google Shape;55;p1"/>
          <p:cNvSpPr txBox="1"/>
          <p:nvPr/>
        </p:nvSpPr>
        <p:spPr>
          <a:xfrm>
            <a:off x="310399" y="4233090"/>
            <a:ext cx="6475412" cy="936476"/>
          </a:xfrm>
          <a:prstGeom prst="rect">
            <a:avLst/>
          </a:prstGeom>
          <a:noFill/>
          <a:ln>
            <a:noFill/>
          </a:ln>
        </p:spPr>
        <p:txBody>
          <a:bodyPr spcFirstLastPara="1" wrap="square" lIns="91425" tIns="45700" rIns="91425" bIns="45700" anchor="t" anchorCtr="0">
            <a:noAutofit/>
          </a:bodyPr>
          <a:lstStyle/>
          <a:p>
            <a:pPr lvl="0">
              <a:lnSpc>
                <a:spcPct val="90000"/>
              </a:lnSpc>
              <a:buClr>
                <a:srgbClr val="0A9A8F"/>
              </a:buClr>
              <a:buSzPts val="2400"/>
            </a:pPr>
            <a:r>
              <a:rPr lang="pt-PT" sz="2400" b="1" dirty="0">
                <a:solidFill>
                  <a:srgbClr val="097D74"/>
                </a:solidFill>
                <a:latin typeface="Open Sans"/>
                <a:ea typeface="Open Sans"/>
                <a:cs typeface="Open Sans"/>
                <a:sym typeface="Open Sans"/>
              </a:rPr>
              <a:t>Módulo 2: Gestão Financeira Familiar 
</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FD661-DA6D-36CC-16FC-E6A58CACD027}"/>
              </a:ext>
            </a:extLst>
          </p:cNvPr>
          <p:cNvSpPr>
            <a:spLocks noGrp="1"/>
          </p:cNvSpPr>
          <p:nvPr>
            <p:ph type="body" idx="1"/>
          </p:nvPr>
        </p:nvSpPr>
        <p:spPr>
          <a:xfrm>
            <a:off x="500064" y="2367589"/>
            <a:ext cx="12331402" cy="4575881"/>
          </a:xfrm>
        </p:spPr>
        <p:txBody>
          <a:bodyPr/>
          <a:lstStyle/>
          <a:p>
            <a:endParaRPr lang="en-GB" sz="2800" dirty="0"/>
          </a:p>
          <a:p>
            <a:endParaRPr lang="en-GB" sz="2800" dirty="0"/>
          </a:p>
          <a:p>
            <a:endParaRPr lang="en-GB" sz="2800" dirty="0"/>
          </a:p>
          <a:p>
            <a:pPr marL="742950" indent="-514350" algn="l">
              <a:buFont typeface="+mj-lt"/>
              <a:buAutoNum type="arabicPeriod"/>
            </a:pPr>
            <a:r>
              <a:rPr lang="pt-PT" sz="2800" dirty="0"/>
              <a:t>Em pares ler a Banda Desenhada 3 </a:t>
            </a:r>
            <a:r>
              <a:rPr lang="en-GB" sz="2800" b="1" dirty="0">
                <a:solidFill>
                  <a:schemeClr val="accent3"/>
                </a:solidFill>
              </a:rPr>
              <a:t>‘</a:t>
            </a:r>
            <a:r>
              <a:rPr lang="pt-PT" sz="2800" b="1" dirty="0">
                <a:solidFill>
                  <a:schemeClr val="accent3"/>
                </a:solidFill>
              </a:rPr>
              <a:t>Poupa agora... Gasta mais tarde</a:t>
            </a:r>
            <a:r>
              <a:rPr lang="en-GB" sz="2800" b="1" dirty="0">
                <a:solidFill>
                  <a:schemeClr val="accent3"/>
                </a:solidFill>
              </a:rPr>
              <a:t>’</a:t>
            </a:r>
          </a:p>
          <a:p>
            <a:pPr marL="742950" indent="-514350" algn="l">
              <a:buFont typeface="+mj-lt"/>
              <a:buAutoNum type="arabicPeriod"/>
            </a:pPr>
            <a:endParaRPr lang="en-GB" sz="2800" dirty="0"/>
          </a:p>
          <a:p>
            <a:pPr marL="742950" indent="-514350" algn="l">
              <a:buFont typeface="+mj-lt"/>
              <a:buAutoNum type="arabicPeriod"/>
            </a:pPr>
            <a:r>
              <a:rPr lang="pt-PT" sz="2800" dirty="0"/>
              <a:t>Lista 3 maneiras que poderia usar com uma criança para ajudá-la a entender o orçamento</a:t>
            </a:r>
          </a:p>
          <a:p>
            <a:pPr marL="742950" indent="-514350" algn="l">
              <a:buFont typeface="+mj-lt"/>
              <a:buAutoNum type="arabicPeriod"/>
            </a:pPr>
            <a:endParaRPr lang="pt-PT" sz="2800" dirty="0"/>
          </a:p>
          <a:p>
            <a:pPr marL="742950" indent="-514350" algn="l">
              <a:buFont typeface="+mj-lt"/>
              <a:buAutoNum type="arabicPeriod"/>
            </a:pPr>
            <a:r>
              <a:rPr lang="en-GB" sz="2800" dirty="0"/>
              <a:t>Feedback</a:t>
            </a:r>
          </a:p>
          <a:p>
            <a:endParaRPr lang="en-GB" dirty="0"/>
          </a:p>
        </p:txBody>
      </p:sp>
      <p:sp>
        <p:nvSpPr>
          <p:cNvPr id="3" name="Title 2">
            <a:extLst>
              <a:ext uri="{FF2B5EF4-FFF2-40B4-BE49-F238E27FC236}">
                <a16:creationId xmlns:a16="http://schemas.microsoft.com/office/drawing/2014/main" id="{D6DABD77-CC48-2F9C-48BD-E71178636193}"/>
              </a:ext>
            </a:extLst>
          </p:cNvPr>
          <p:cNvSpPr>
            <a:spLocks noGrp="1"/>
          </p:cNvSpPr>
          <p:nvPr>
            <p:ph type="title"/>
          </p:nvPr>
        </p:nvSpPr>
        <p:spPr/>
        <p:txBody>
          <a:bodyPr>
            <a:normAutofit fontScale="90000"/>
          </a:bodyPr>
          <a:lstStyle/>
          <a:p>
            <a:r>
              <a:rPr lang="pt-PT" dirty="0"/>
              <a:t>Gestão Financeira Familiar  Como podemos ajudar as crianças a aprender sobre orçamento?</a:t>
            </a:r>
            <a:endParaRPr lang="en-GB" dirty="0"/>
          </a:p>
        </p:txBody>
      </p:sp>
      <p:sp>
        <p:nvSpPr>
          <p:cNvPr id="4" name="Text Placeholder 3">
            <a:extLst>
              <a:ext uri="{FF2B5EF4-FFF2-40B4-BE49-F238E27FC236}">
                <a16:creationId xmlns:a16="http://schemas.microsoft.com/office/drawing/2014/main" id="{4977ABE5-CCAD-9FA9-41FD-5448CF738B14}"/>
              </a:ext>
            </a:extLst>
          </p:cNvPr>
          <p:cNvSpPr>
            <a:spLocks noGrp="1"/>
          </p:cNvSpPr>
          <p:nvPr>
            <p:ph type="body" idx="2"/>
          </p:nvPr>
        </p:nvSpPr>
        <p:spPr>
          <a:xfrm>
            <a:off x="500064" y="1260553"/>
            <a:ext cx="12331541" cy="985341"/>
          </a:xfrm>
        </p:spPr>
        <p:txBody>
          <a:bodyPr/>
          <a:lstStyle/>
          <a:p>
            <a:r>
              <a:rPr lang="en-GB" i="0" dirty="0" err="1"/>
              <a:t>Atividade</a:t>
            </a:r>
            <a:r>
              <a:rPr lang="en-GB" i="0" dirty="0"/>
              <a:t> M2.4</a:t>
            </a:r>
          </a:p>
          <a:p>
            <a:r>
              <a:rPr lang="en-GB" i="0" dirty="0" err="1"/>
              <a:t>Orçamento</a:t>
            </a:r>
            <a:r>
              <a:rPr lang="en-GB" i="0" dirty="0"/>
              <a:t> para </a:t>
            </a:r>
            <a:r>
              <a:rPr lang="en-GB" i="0" dirty="0" err="1"/>
              <a:t>crianças</a:t>
            </a:r>
            <a:r>
              <a:rPr lang="en-GB" i="0" dirty="0"/>
              <a:t> (6-12 </a:t>
            </a:r>
            <a:r>
              <a:rPr lang="en-GB" i="0" dirty="0" err="1"/>
              <a:t>anos</a:t>
            </a:r>
            <a:r>
              <a:rPr lang="en-GB" i="0" dirty="0"/>
              <a:t>)</a:t>
            </a:r>
          </a:p>
        </p:txBody>
      </p:sp>
      <p:pic>
        <p:nvPicPr>
          <p:cNvPr id="6" name="Picture 5" descr="A person and a child reading a book&#10;&#10;Description automatically generated with medium confidence">
            <a:extLst>
              <a:ext uri="{FF2B5EF4-FFF2-40B4-BE49-F238E27FC236}">
                <a16:creationId xmlns:a16="http://schemas.microsoft.com/office/drawing/2014/main" id="{8A64311C-B86D-62AD-256E-CDF1AFE0E1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400" y="1103055"/>
            <a:ext cx="3737811" cy="2362040"/>
          </a:xfrm>
          <a:prstGeom prst="rect">
            <a:avLst/>
          </a:prstGeom>
        </p:spPr>
      </p:pic>
    </p:spTree>
    <p:extLst>
      <p:ext uri="{BB962C8B-B14F-4D97-AF65-F5344CB8AC3E}">
        <p14:creationId xmlns:p14="http://schemas.microsoft.com/office/powerpoint/2010/main" val="28332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362BD-4811-5618-5B71-928361C7733F}"/>
              </a:ext>
            </a:extLst>
          </p:cNvPr>
          <p:cNvSpPr>
            <a:spLocks noGrp="1"/>
          </p:cNvSpPr>
          <p:nvPr>
            <p:ph type="body" idx="1"/>
          </p:nvPr>
        </p:nvSpPr>
        <p:spPr/>
        <p:txBody>
          <a:bodyPr/>
          <a:lstStyle/>
          <a:p>
            <a:endParaRPr lang="en-GB" sz="4000" b="1" dirty="0">
              <a:solidFill>
                <a:schemeClr val="accent6">
                  <a:lumMod val="60000"/>
                  <a:lumOff val="40000"/>
                </a:schemeClr>
              </a:solidFill>
            </a:endParaRPr>
          </a:p>
          <a:p>
            <a:endParaRPr lang="en-GB" sz="4000" b="1" dirty="0">
              <a:solidFill>
                <a:schemeClr val="accent6">
                  <a:lumMod val="60000"/>
                  <a:lumOff val="40000"/>
                </a:schemeClr>
              </a:solidFill>
            </a:endParaRPr>
          </a:p>
          <a:p>
            <a:r>
              <a:rPr lang="pt-PT" sz="4000" b="1" dirty="0">
                <a:solidFill>
                  <a:schemeClr val="accent6">
                    <a:lumMod val="75000"/>
                  </a:schemeClr>
                </a:solidFill>
              </a:rPr>
              <a:t>Pausa para chá e café
</a:t>
            </a:r>
            <a:endParaRPr lang="en-GB" sz="4000" b="1" dirty="0">
              <a:solidFill>
                <a:schemeClr val="accent6">
                  <a:lumMod val="75000"/>
                </a:schemeClr>
              </a:solidFill>
            </a:endParaRPr>
          </a:p>
        </p:txBody>
      </p:sp>
      <p:sp>
        <p:nvSpPr>
          <p:cNvPr id="3" name="Title 2">
            <a:extLst>
              <a:ext uri="{FF2B5EF4-FFF2-40B4-BE49-F238E27FC236}">
                <a16:creationId xmlns:a16="http://schemas.microsoft.com/office/drawing/2014/main" id="{B99792AA-4E92-203A-0287-291D25844C33}"/>
              </a:ext>
            </a:extLst>
          </p:cNvPr>
          <p:cNvSpPr>
            <a:spLocks noGrp="1"/>
          </p:cNvSpPr>
          <p:nvPr>
            <p:ph type="title"/>
          </p:nvPr>
        </p:nvSpPr>
        <p:spPr/>
        <p:txBody>
          <a:bodyPr>
            <a:normAutofit/>
          </a:bodyPr>
          <a:lstStyle/>
          <a:p>
            <a:r>
              <a:rPr lang="en-GB" dirty="0" err="1"/>
              <a:t>Gestão</a:t>
            </a:r>
            <a:r>
              <a:rPr lang="en-GB" dirty="0"/>
              <a:t> </a:t>
            </a:r>
            <a:r>
              <a:rPr lang="en-GB" dirty="0" err="1"/>
              <a:t>Financeira</a:t>
            </a:r>
            <a:r>
              <a:rPr lang="en-GB" dirty="0"/>
              <a:t> Familiar</a:t>
            </a:r>
          </a:p>
        </p:txBody>
      </p:sp>
      <p:pic>
        <p:nvPicPr>
          <p:cNvPr id="6" name="Picture 5" descr="A picture containing cup, coffee, table, drink&#10;&#10;Description automatically generated">
            <a:extLst>
              <a:ext uri="{FF2B5EF4-FFF2-40B4-BE49-F238E27FC236}">
                <a16:creationId xmlns:a16="http://schemas.microsoft.com/office/drawing/2014/main" id="{264F8D70-7F67-79CB-67A9-72D0ECC500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18321" y="1152159"/>
            <a:ext cx="5003800" cy="4971047"/>
          </a:xfrm>
          <a:prstGeom prst="rect">
            <a:avLst/>
          </a:prstGeom>
        </p:spPr>
      </p:pic>
    </p:spTree>
    <p:extLst>
      <p:ext uri="{BB962C8B-B14F-4D97-AF65-F5344CB8AC3E}">
        <p14:creationId xmlns:p14="http://schemas.microsoft.com/office/powerpoint/2010/main" val="354380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body" idx="1"/>
          </p:nvPr>
        </p:nvSpPr>
        <p:spPr>
          <a:xfrm>
            <a:off x="499925" y="2157413"/>
            <a:ext cx="12331541" cy="877054"/>
          </a:xfrm>
          <a:prstGeom prst="rect">
            <a:avLst/>
          </a:prstGeom>
          <a:noFill/>
          <a:ln>
            <a:noFill/>
          </a:ln>
        </p:spPr>
        <p:txBody>
          <a:bodyPr spcFirstLastPara="1" wrap="square" lIns="72000" tIns="45700" rIns="72000" bIns="45700" anchor="t" anchorCtr="0">
            <a:noAutofit/>
          </a:bodyPr>
          <a:lstStyle/>
          <a:p>
            <a:pPr marL="0" lvl="0" indent="0" algn="l"/>
            <a:r>
              <a:rPr lang="pt-PT" sz="2400" dirty="0"/>
              <a:t>Gerir a dívida pode ser mais fácil se entender como a dívida funciona e sabe como controlar o dinheiro. 
</a:t>
            </a:r>
            <a:endParaRPr dirty="0">
              <a:highlight>
                <a:srgbClr val="FFFF00"/>
              </a:highlight>
            </a:endParaRPr>
          </a:p>
        </p:txBody>
      </p:sp>
      <p:sp>
        <p:nvSpPr>
          <p:cNvPr id="131" name="Google Shape;131;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132" name="Google Shape;132;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r>
              <a:rPr lang="de-DE" i="0" dirty="0"/>
              <a:t>Como gerir a dívida</a:t>
            </a:r>
            <a:endParaRPr i="0" dirty="0"/>
          </a:p>
        </p:txBody>
      </p:sp>
      <p:sp>
        <p:nvSpPr>
          <p:cNvPr id="133" name="Google Shape;133;p9"/>
          <p:cNvSpPr/>
          <p:nvPr/>
        </p:nvSpPr>
        <p:spPr>
          <a:xfrm>
            <a:off x="1828801" y="3034467"/>
            <a:ext cx="1100266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lt2"/>
                </a:solidFill>
                <a:latin typeface="Calibri" panose="020F0502020204030204" pitchFamily="34" charset="0"/>
                <a:ea typeface="Calibri"/>
                <a:cs typeface="Calibri" panose="020F0502020204030204" pitchFamily="34" charset="0"/>
                <a:sym typeface="Calibri"/>
              </a:rPr>
              <a:t>Understand when you have crossed the line! </a:t>
            </a:r>
            <a:endParaRPr sz="2400" dirty="0">
              <a:latin typeface="Calibri" panose="020F0502020204030204" pitchFamily="34" charset="0"/>
              <a:cs typeface="Calibri" panose="020F0502020204030204" pitchFamily="34" charset="0"/>
            </a:endParaRPr>
          </a:p>
          <a:p>
            <a:pPr lvl="0"/>
            <a:r>
              <a:rPr lang="pt-PT" sz="2400" dirty="0">
                <a:solidFill>
                  <a:schemeClr val="dk2"/>
                </a:solidFill>
                <a:latin typeface="Calibri" panose="020F0502020204030204" pitchFamily="34" charset="0"/>
                <a:ea typeface="Calibri"/>
                <a:cs typeface="Calibri" panose="020F0502020204030204" pitchFamily="34" charset="0"/>
                <a:sym typeface="Calibri"/>
              </a:rPr>
              <a:t>Para ver se tem muita dívida, pode calcular os ganhos mensais e as dívidas</a:t>
            </a:r>
            <a:r>
              <a:rPr lang="de-DE" sz="2400" dirty="0">
                <a:solidFill>
                  <a:schemeClr val="dk2"/>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p:txBody>
      </p:sp>
      <p:sp>
        <p:nvSpPr>
          <p:cNvPr id="134" name="Google Shape;134;p9"/>
          <p:cNvSpPr/>
          <p:nvPr/>
        </p:nvSpPr>
        <p:spPr>
          <a:xfrm>
            <a:off x="0" y="5309720"/>
            <a:ext cx="1828801" cy="428988"/>
          </a:xfrm>
          <a:prstGeom prst="rect">
            <a:avLst/>
          </a:prstGeom>
          <a:noFill/>
          <a:ln>
            <a:noFill/>
          </a:ln>
        </p:spPr>
        <p:txBody>
          <a:bodyPr spcFirstLastPara="1" wrap="square" lIns="91425" tIns="45700" rIns="91425" bIns="45700" anchor="t" anchorCtr="0">
            <a:spAutoFit/>
          </a:bodyPr>
          <a:lstStyle/>
          <a:p>
            <a:pPr marL="500165" lvl="1">
              <a:buClr>
                <a:schemeClr val="accent2"/>
              </a:buClr>
              <a:buSzPts val="2188"/>
            </a:pPr>
            <a:r>
              <a:rPr lang="de-DE" sz="2188" b="1" dirty="0">
                <a:solidFill>
                  <a:schemeClr val="accent2"/>
                </a:solidFill>
                <a:latin typeface="Calibri"/>
                <a:ea typeface="Calibri"/>
                <a:cs typeface="Calibri"/>
                <a:sym typeface="Calibri"/>
              </a:rPr>
              <a:t>PASSO </a:t>
            </a:r>
            <a:r>
              <a:rPr lang="de-DE" sz="2188" b="1" i="0" u="none" strike="noStrike" cap="none" dirty="0">
                <a:solidFill>
                  <a:schemeClr val="accent2"/>
                </a:solidFill>
                <a:latin typeface="Calibri"/>
                <a:ea typeface="Calibri"/>
                <a:cs typeface="Calibri"/>
                <a:sym typeface="Calibri"/>
              </a:rPr>
              <a:t>B:</a:t>
            </a:r>
            <a:r>
              <a:rPr lang="de-DE" sz="2188" b="1" i="0" u="none" strike="noStrike" cap="none" dirty="0">
                <a:solidFill>
                  <a:schemeClr val="accent6"/>
                </a:solidFill>
                <a:latin typeface="Calibri"/>
                <a:ea typeface="Calibri"/>
                <a:cs typeface="Calibri"/>
                <a:sym typeface="Calibri"/>
              </a:rPr>
              <a:t> </a:t>
            </a:r>
            <a:endParaRPr dirty="0"/>
          </a:p>
        </p:txBody>
      </p:sp>
      <p:sp>
        <p:nvSpPr>
          <p:cNvPr id="135" name="Google Shape;135;p9"/>
          <p:cNvSpPr/>
          <p:nvPr/>
        </p:nvSpPr>
        <p:spPr>
          <a:xfrm>
            <a:off x="1903751" y="4850043"/>
            <a:ext cx="11002666" cy="2308284"/>
          </a:xfrm>
          <a:prstGeom prst="rect">
            <a:avLst/>
          </a:prstGeom>
          <a:noFill/>
          <a:ln>
            <a:noFill/>
          </a:ln>
        </p:spPr>
        <p:txBody>
          <a:bodyPr spcFirstLastPara="1" wrap="square" lIns="91425" tIns="45700" rIns="91425" bIns="45700" anchor="t" anchorCtr="0">
            <a:spAutoFit/>
          </a:bodyPr>
          <a:lstStyle/>
          <a:p>
            <a:pPr lvl="0"/>
            <a:r>
              <a:rPr lang="de-DE" sz="2400" dirty="0">
                <a:solidFill>
                  <a:schemeClr val="dk2"/>
                </a:solidFill>
                <a:latin typeface="Calibri"/>
                <a:ea typeface="Calibri"/>
                <a:cs typeface="Calibri"/>
                <a:sym typeface="Calibri"/>
              </a:rPr>
              <a:t>Se a diferença é </a:t>
            </a:r>
            <a:r>
              <a:rPr lang="de-DE" sz="2400" b="1" dirty="0">
                <a:solidFill>
                  <a:schemeClr val="dk2"/>
                </a:solidFill>
                <a:latin typeface="Calibri"/>
                <a:ea typeface="Calibri"/>
                <a:cs typeface="Calibri"/>
                <a:sym typeface="Calibri"/>
              </a:rPr>
              <a:t>muito grande</a:t>
            </a:r>
            <a:r>
              <a:rPr lang="de-DE" sz="2400" dirty="0">
                <a:solidFill>
                  <a:schemeClr val="dk2"/>
                </a:solidFill>
                <a:latin typeface="Calibri"/>
                <a:ea typeface="Calibri"/>
                <a:cs typeface="Calibri"/>
                <a:sym typeface="Calibri"/>
              </a:rPr>
              <a:t>, </a:t>
            </a:r>
            <a:r>
              <a:rPr lang="pt-PT" sz="2400" dirty="0">
                <a:solidFill>
                  <a:schemeClr val="dk2"/>
                </a:solidFill>
                <a:latin typeface="Calibri"/>
                <a:ea typeface="Calibri"/>
                <a:cs typeface="Calibri"/>
                <a:sym typeface="Calibri"/>
              </a:rPr>
              <a:t>pode examinar hábitos de gastos e </a:t>
            </a:r>
            <a:r>
              <a:rPr lang="de-DE" sz="2400" b="1" u="sng" dirty="0">
                <a:solidFill>
                  <a:schemeClr val="accent6"/>
                </a:solidFill>
                <a:latin typeface="Calibri"/>
                <a:ea typeface="Calibri"/>
                <a:cs typeface="Calibri"/>
                <a:sym typeface="Calibri"/>
              </a:rPr>
              <a:t>FAZER UM PLANO </a:t>
            </a:r>
            <a:r>
              <a:rPr lang="pt-PT" sz="2400" dirty="0">
                <a:solidFill>
                  <a:schemeClr val="dk2"/>
                </a:solidFill>
                <a:latin typeface="Calibri"/>
                <a:ea typeface="Calibri"/>
                <a:cs typeface="Calibri"/>
                <a:sym typeface="Calibri"/>
              </a:rPr>
              <a:t>a fim de gerir dívidas sem preocupações! Este plano incluiria identificar quaisquer compras ou hábitos desnecessários, tais como comer frequentemente em restaurantes, gastos de cartões de crédito descontrolados ou o uso de vários cartões ao mesmo tempo, etc. Quando as despesas desnecessárias forem identificadas, podem ser controladas e pode tentar </a:t>
            </a:r>
            <a:r>
              <a:rPr lang="de-DE" sz="2400" b="1" u="sng" dirty="0">
                <a:solidFill>
                  <a:schemeClr val="accent6"/>
                </a:solidFill>
                <a:latin typeface="Calibri"/>
                <a:ea typeface="Calibri"/>
                <a:cs typeface="Calibri"/>
                <a:sym typeface="Calibri"/>
              </a:rPr>
              <a:t>EVITÁ-LAS</a:t>
            </a:r>
            <a:r>
              <a:rPr lang="de-DE" sz="2400" dirty="0">
                <a:solidFill>
                  <a:schemeClr val="dk2"/>
                </a:solidFill>
                <a:latin typeface="Calibri"/>
                <a:ea typeface="Calibri"/>
                <a:cs typeface="Calibri"/>
                <a:sym typeface="Calibri"/>
              </a:rPr>
              <a:t>.</a:t>
            </a:r>
            <a:endParaRPr sz="2400" dirty="0">
              <a:solidFill>
                <a:schemeClr val="dk2"/>
              </a:solidFill>
              <a:latin typeface="Calibri"/>
              <a:ea typeface="Calibri"/>
              <a:cs typeface="Calibri"/>
              <a:sym typeface="Calibri"/>
            </a:endParaRPr>
          </a:p>
        </p:txBody>
      </p:sp>
      <p:sp>
        <p:nvSpPr>
          <p:cNvPr id="136" name="Google Shape;136;p9"/>
          <p:cNvSpPr/>
          <p:nvPr/>
        </p:nvSpPr>
        <p:spPr>
          <a:xfrm>
            <a:off x="0" y="3367322"/>
            <a:ext cx="1828801" cy="428988"/>
          </a:xfrm>
          <a:prstGeom prst="rect">
            <a:avLst/>
          </a:prstGeom>
          <a:noFill/>
          <a:ln>
            <a:noFill/>
          </a:ln>
        </p:spPr>
        <p:txBody>
          <a:bodyPr spcFirstLastPara="1" wrap="square" lIns="91425" tIns="45700" rIns="91425" bIns="45700" anchor="t" anchorCtr="0">
            <a:spAutoFit/>
          </a:bodyPr>
          <a:lstStyle/>
          <a:p>
            <a:pPr marL="500165" lvl="1">
              <a:buClr>
                <a:schemeClr val="accent2"/>
              </a:buClr>
              <a:buSzPts val="2188"/>
            </a:pPr>
            <a:r>
              <a:rPr lang="de-DE" sz="2188" b="1" dirty="0">
                <a:solidFill>
                  <a:schemeClr val="accent2"/>
                </a:solidFill>
                <a:latin typeface="Calibri"/>
                <a:ea typeface="Calibri"/>
                <a:cs typeface="Calibri"/>
                <a:sym typeface="Calibri"/>
              </a:rPr>
              <a:t>PASSO </a:t>
            </a:r>
            <a:r>
              <a:rPr lang="de-DE" sz="2188" b="1" i="0" u="none" strike="noStrike" cap="none" dirty="0">
                <a:solidFill>
                  <a:schemeClr val="accent2"/>
                </a:solidFill>
                <a:latin typeface="Calibri"/>
                <a:ea typeface="Calibri"/>
                <a:cs typeface="Calibri"/>
                <a:sym typeface="Calibri"/>
              </a:rPr>
              <a:t>A: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143" name="Google Shape;143;p1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r>
              <a:rPr lang="pt-PT" i="0" dirty="0"/>
              <a:t>Como gerir dívidas: dicas úteis</a:t>
            </a:r>
            <a:endParaRPr i="0" dirty="0"/>
          </a:p>
        </p:txBody>
      </p:sp>
      <p:sp>
        <p:nvSpPr>
          <p:cNvPr id="144" name="Google Shape;144;p10"/>
          <p:cNvSpPr txBox="1"/>
          <p:nvPr/>
        </p:nvSpPr>
        <p:spPr>
          <a:xfrm>
            <a:off x="500063" y="2158585"/>
            <a:ext cx="9543347"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list of monthly debts, including student and car loans, credit cards, and mortgage</a:t>
            </a:r>
            <a:endParaRPr sz="2190">
              <a:solidFill>
                <a:schemeClr val="lt2"/>
              </a:solidFill>
              <a:latin typeface="Calibri"/>
              <a:ea typeface="Calibri"/>
              <a:cs typeface="Calibri"/>
              <a:sym typeface="Calibri"/>
            </a:endParaRPr>
          </a:p>
        </p:txBody>
      </p:sp>
      <p:sp>
        <p:nvSpPr>
          <p:cNvPr id="145" name="Google Shape;145;p10"/>
          <p:cNvSpPr/>
          <p:nvPr/>
        </p:nvSpPr>
        <p:spPr>
          <a:xfrm>
            <a:off x="500060" y="4135213"/>
            <a:ext cx="12331541" cy="76636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monthly budget to determine how much you can afford to pay towards your debt. You’ll want to pay as much as you can to bring down your debt. </a:t>
            </a:r>
            <a:endParaRPr sz="2190">
              <a:solidFill>
                <a:schemeClr val="lt2"/>
              </a:solidFill>
              <a:latin typeface="Calibri"/>
              <a:ea typeface="Calibri"/>
              <a:cs typeface="Calibri"/>
              <a:sym typeface="Calibri"/>
            </a:endParaRPr>
          </a:p>
        </p:txBody>
      </p:sp>
      <p:sp>
        <p:nvSpPr>
          <p:cNvPr id="146" name="Google Shape;146;p10"/>
          <p:cNvSpPr/>
          <p:nvPr/>
        </p:nvSpPr>
        <p:spPr>
          <a:xfrm>
            <a:off x="502500" y="6406983"/>
            <a:ext cx="12329999"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Continue to pay all your debts, because if you miss payments, you may be charged fees and even higher interest rates. </a:t>
            </a:r>
            <a:endParaRPr sz="2190">
              <a:solidFill>
                <a:schemeClr val="lt2"/>
              </a:solidFill>
              <a:latin typeface="Calibri"/>
              <a:ea typeface="Calibri"/>
              <a:cs typeface="Calibri"/>
              <a:sym typeface="Calibri"/>
            </a:endParaRPr>
          </a:p>
        </p:txBody>
      </p:sp>
      <p:sp>
        <p:nvSpPr>
          <p:cNvPr id="147" name="Google Shape;147;p10"/>
          <p:cNvSpPr txBox="1"/>
          <p:nvPr/>
        </p:nvSpPr>
        <p:spPr>
          <a:xfrm>
            <a:off x="460779" y="2212152"/>
            <a:ext cx="9269192" cy="1200288"/>
          </a:xfrm>
          <a:prstGeom prst="rect">
            <a:avLst/>
          </a:prstGeom>
          <a:noFill/>
          <a:ln>
            <a:noFill/>
          </a:ln>
        </p:spPr>
        <p:txBody>
          <a:bodyPr spcFirstLastPara="1" wrap="square" lIns="91425" tIns="45700" rIns="91425" bIns="45700" anchor="t" anchorCtr="0">
            <a:spAutoFit/>
          </a:bodyPr>
          <a:lstStyle/>
          <a:p>
            <a:pPr marL="261090" lvl="0" indent="-261090">
              <a:buClr>
                <a:schemeClr val="dk2"/>
              </a:buClr>
              <a:buSzPts val="2001"/>
              <a:buFont typeface="Arial"/>
              <a:buChar char="•"/>
            </a:pPr>
            <a:r>
              <a:rPr lang="pt-PT" sz="2400" dirty="0">
                <a:solidFill>
                  <a:schemeClr val="dk2"/>
                </a:solidFill>
                <a:latin typeface="Calibri"/>
                <a:ea typeface="Calibri"/>
                <a:cs typeface="Calibri"/>
                <a:sym typeface="Calibri"/>
              </a:rPr>
              <a:t>Faça uma lista de dívidas mensais, incluindo todos os empréstimos, por exemplo, cartões de crédito, compra de carro, empréstimos ou empréstimos estudantis.</a:t>
            </a:r>
            <a:endParaRPr sz="2400" dirty="0">
              <a:solidFill>
                <a:schemeClr val="dk2"/>
              </a:solidFill>
              <a:latin typeface="Calibri"/>
              <a:ea typeface="Calibri"/>
              <a:cs typeface="Calibri"/>
              <a:sym typeface="Calibri"/>
            </a:endParaRPr>
          </a:p>
        </p:txBody>
      </p:sp>
      <p:sp>
        <p:nvSpPr>
          <p:cNvPr id="148" name="Google Shape;148;p10"/>
          <p:cNvSpPr/>
          <p:nvPr/>
        </p:nvSpPr>
        <p:spPr>
          <a:xfrm>
            <a:off x="460776" y="4018208"/>
            <a:ext cx="9582634" cy="1200288"/>
          </a:xfrm>
          <a:prstGeom prst="rect">
            <a:avLst/>
          </a:prstGeom>
          <a:noFill/>
          <a:ln>
            <a:noFill/>
          </a:ln>
        </p:spPr>
        <p:txBody>
          <a:bodyPr spcFirstLastPara="1" wrap="square" lIns="91425" tIns="45700" rIns="91425" bIns="45700" anchor="t" anchorCtr="0">
            <a:spAutoFit/>
          </a:bodyPr>
          <a:lstStyle/>
          <a:p>
            <a:pPr marL="261090" lvl="0" indent="-261090" algn="just">
              <a:buClr>
                <a:schemeClr val="dk2"/>
              </a:buClr>
              <a:buSzPts val="2001"/>
              <a:buFont typeface="Arial"/>
              <a:buChar char="•"/>
            </a:pPr>
            <a:r>
              <a:rPr lang="pt-PT" sz="2400" dirty="0">
                <a:solidFill>
                  <a:schemeClr val="dk2"/>
                </a:solidFill>
                <a:latin typeface="Calibri"/>
                <a:ea typeface="Calibri"/>
                <a:cs typeface="Calibri"/>
                <a:sym typeface="Calibri"/>
              </a:rPr>
              <a:t>Faça um orçamento mensal para determinar quanto pode pagar para abater à sua dívida. Vai querer pagar o máximo que puder para baixar a sua dívida. </a:t>
            </a:r>
            <a:endParaRPr sz="2400" dirty="0">
              <a:solidFill>
                <a:schemeClr val="dk2"/>
              </a:solidFill>
              <a:latin typeface="Calibri"/>
              <a:ea typeface="Calibri"/>
              <a:cs typeface="Calibri"/>
              <a:sym typeface="Calibri"/>
            </a:endParaRPr>
          </a:p>
        </p:txBody>
      </p:sp>
      <p:sp>
        <p:nvSpPr>
          <p:cNvPr id="149" name="Google Shape;149;p10"/>
          <p:cNvSpPr/>
          <p:nvPr/>
        </p:nvSpPr>
        <p:spPr>
          <a:xfrm>
            <a:off x="463006" y="6093937"/>
            <a:ext cx="11265989" cy="830956"/>
          </a:xfrm>
          <a:prstGeom prst="rect">
            <a:avLst/>
          </a:prstGeom>
          <a:noFill/>
          <a:ln>
            <a:noFill/>
          </a:ln>
        </p:spPr>
        <p:txBody>
          <a:bodyPr spcFirstLastPara="1" wrap="square" lIns="91425" tIns="45700" rIns="91425" bIns="45700" anchor="t" anchorCtr="0">
            <a:spAutoFit/>
          </a:bodyPr>
          <a:lstStyle/>
          <a:p>
            <a:pPr marL="261090" lvl="0" indent="-261090">
              <a:buClr>
                <a:schemeClr val="dk2"/>
              </a:buClr>
              <a:buSzPts val="2001"/>
              <a:buFont typeface="Arial"/>
              <a:buChar char="•"/>
            </a:pPr>
            <a:r>
              <a:rPr lang="pt-PT" sz="2400" dirty="0">
                <a:solidFill>
                  <a:schemeClr val="dk2"/>
                </a:solidFill>
                <a:latin typeface="Calibri"/>
                <a:ea typeface="Calibri"/>
                <a:cs typeface="Calibri"/>
                <a:sym typeface="Calibri"/>
              </a:rPr>
              <a:t>Continue a pagar todas as suas dívidas, porque se faltar aos pagamentos, poderão ser cobrados impostos e taxas de juro ainda mais elevadas. </a:t>
            </a:r>
            <a:endParaRPr sz="2400" dirty="0">
              <a:solidFill>
                <a:schemeClr val="dk2"/>
              </a:solidFill>
              <a:latin typeface="Calibri"/>
              <a:ea typeface="Calibri"/>
              <a:cs typeface="Calibri"/>
              <a:sym typeface="Calibri"/>
            </a:endParaRPr>
          </a:p>
        </p:txBody>
      </p:sp>
      <p:pic>
        <p:nvPicPr>
          <p:cNvPr id="150" name="Google Shape;150;p10" descr="Mortgage, Hypothecary Credit, Loan, Interest Rate"/>
          <p:cNvPicPr preferRelativeResize="0"/>
          <p:nvPr/>
        </p:nvPicPr>
        <p:blipFill rotWithShape="1">
          <a:blip r:embed="rId3">
            <a:alphaModFix/>
          </a:blip>
          <a:srcRect/>
          <a:stretch/>
        </p:blipFill>
        <p:spPr>
          <a:xfrm>
            <a:off x="9729971" y="2245418"/>
            <a:ext cx="3056567" cy="21268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p>
        </p:txBody>
      </p:sp>
      <p:sp>
        <p:nvSpPr>
          <p:cNvPr id="157" name="Google Shape;15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r>
              <a:rPr lang="pt-PT" i="0" dirty="0"/>
              <a:t>Como gerir dívidas: dicas úteis</a:t>
            </a:r>
            <a:endParaRPr i="0" dirty="0"/>
          </a:p>
        </p:txBody>
      </p:sp>
      <p:sp>
        <p:nvSpPr>
          <p:cNvPr id="158" name="Google Shape;158;p11"/>
          <p:cNvSpPr/>
          <p:nvPr/>
        </p:nvSpPr>
        <p:spPr>
          <a:xfrm>
            <a:off x="500061" y="2585488"/>
            <a:ext cx="12329998" cy="1200288"/>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pt-PT" sz="2400" dirty="0">
                <a:solidFill>
                  <a:schemeClr val="dk2"/>
                </a:solidFill>
                <a:latin typeface="Calibri"/>
                <a:ea typeface="Calibri"/>
                <a:cs typeface="Calibri"/>
                <a:sym typeface="Calibri"/>
              </a:rPr>
              <a:t>Evite utilizar cartões de crédito para novas compras. Guarde os seus cartões de crédito até pagar a sua dívida. Se continuar a adicionar novos encargos à dívida do seu cartão de crédito, irá aumentar e é improvável que o pague. </a:t>
            </a:r>
            <a:endParaRPr sz="2400" dirty="0"/>
          </a:p>
        </p:txBody>
      </p:sp>
      <p:sp>
        <p:nvSpPr>
          <p:cNvPr id="159" name="Google Shape;159;p11"/>
          <p:cNvSpPr/>
          <p:nvPr/>
        </p:nvSpPr>
        <p:spPr>
          <a:xfrm>
            <a:off x="500061" y="4238975"/>
            <a:ext cx="9143850" cy="830956"/>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pt-PT" sz="2400" dirty="0">
                <a:solidFill>
                  <a:schemeClr val="dk2"/>
                </a:solidFill>
                <a:latin typeface="Calibri"/>
                <a:ea typeface="Calibri"/>
                <a:cs typeface="Calibri"/>
                <a:sym typeface="Calibri"/>
              </a:rPr>
              <a:t>Se receber um aumento, aumente as suas poupanças em vez de aumentar os seus gastos.</a:t>
            </a:r>
            <a:endParaRPr sz="2400" dirty="0"/>
          </a:p>
        </p:txBody>
      </p:sp>
      <p:sp>
        <p:nvSpPr>
          <p:cNvPr id="160" name="Google Shape;160;p11"/>
          <p:cNvSpPr/>
          <p:nvPr/>
        </p:nvSpPr>
        <p:spPr>
          <a:xfrm>
            <a:off x="500061" y="5763494"/>
            <a:ext cx="12329997" cy="1200288"/>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pt-PT" sz="2400" dirty="0">
                <a:solidFill>
                  <a:schemeClr val="dk2"/>
                </a:solidFill>
                <a:latin typeface="Calibri"/>
                <a:ea typeface="Calibri"/>
                <a:cs typeface="Calibri"/>
                <a:sym typeface="Calibri"/>
              </a:rPr>
              <a:t>Não use todas as suas poupanças para pagar dívidas. Vai querer manter uma pequena quantidade de poupanças para qualquer emergência imprevista. A poupança irá impedi-lo de gastar dinheiro do cartão de crédito nas emergências. </a:t>
            </a:r>
            <a:endParaRPr sz="2400" dirty="0">
              <a:solidFill>
                <a:schemeClr val="dk2"/>
              </a:solidFill>
              <a:latin typeface="Calibri"/>
              <a:ea typeface="Calibri"/>
              <a:cs typeface="Calibri"/>
              <a:sym typeface="Calibri"/>
            </a:endParaRPr>
          </a:p>
        </p:txBody>
      </p:sp>
      <p:pic>
        <p:nvPicPr>
          <p:cNvPr id="161" name="Google Shape;161;p11" descr="Bank, Piggy, Fiat, Cash, Finance, Money, Saving Money"/>
          <p:cNvPicPr preferRelativeResize="0"/>
          <p:nvPr/>
        </p:nvPicPr>
        <p:blipFill rotWithShape="1">
          <a:blip r:embed="rId3">
            <a:alphaModFix/>
          </a:blip>
          <a:srcRect/>
          <a:stretch/>
        </p:blipFill>
        <p:spPr>
          <a:xfrm>
            <a:off x="9643911" y="3589605"/>
            <a:ext cx="3070642" cy="204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r>
              <a:rPr lang="de-DE" dirty="0">
                <a:solidFill>
                  <a:srgbClr val="C00000"/>
                </a:solidFill>
                <a:latin typeface="Calibri" panose="020F0502020204030204" pitchFamily="34" charset="0"/>
                <a:ea typeface="Open Sans"/>
                <a:cs typeface="Calibri" panose="020F0502020204030204" pitchFamily="34" charset="0"/>
                <a:sym typeface="Open Sans"/>
              </a:rPr>
              <a:t>Necessidades e Desejos </a:t>
            </a:r>
            <a:endParaRPr dirty="0">
              <a:solidFill>
                <a:srgbClr val="C00000"/>
              </a:solidFill>
              <a:latin typeface="Calibri" panose="020F0502020204030204" pitchFamily="34" charset="0"/>
              <a:cs typeface="Calibri" panose="020F0502020204030204" pitchFamily="34" charset="0"/>
            </a:endParaRPr>
          </a:p>
        </p:txBody>
      </p:sp>
      <p:sp>
        <p:nvSpPr>
          <p:cNvPr id="168" name="Google Shape;168;p12"/>
          <p:cNvSpPr txBox="1">
            <a:spLocks noGrp="1"/>
          </p:cNvSpPr>
          <p:nvPr>
            <p:ph type="body" idx="2"/>
          </p:nvPr>
        </p:nvSpPr>
        <p:spPr>
          <a:xfrm>
            <a:off x="500064" y="1152160"/>
            <a:ext cx="12331541" cy="945734"/>
          </a:xfrm>
          <a:prstGeom prst="rect">
            <a:avLst/>
          </a:prstGeom>
          <a:solidFill>
            <a:schemeClr val="dk1"/>
          </a:solidFill>
          <a:ln>
            <a:noFill/>
          </a:ln>
        </p:spPr>
        <p:txBody>
          <a:bodyPr spcFirstLastPara="1" wrap="square" lIns="72000" tIns="45700" rIns="72000" bIns="45700" anchor="ctr" anchorCtr="0">
            <a:noAutofit/>
          </a:bodyPr>
          <a:lstStyle/>
          <a:p>
            <a:r>
              <a:rPr lang="de-DE" i="0" dirty="0"/>
              <a:t>Atividade M2.5</a:t>
            </a:r>
          </a:p>
          <a:p>
            <a:pPr lvl="0"/>
            <a:r>
              <a:rPr lang="pt-PT" i="0" dirty="0"/>
              <a:t>Pensar na poupança familiar durante períodos de inflação</a:t>
            </a:r>
            <a:endParaRPr lang="de-DE" i="0" dirty="0"/>
          </a:p>
        </p:txBody>
      </p:sp>
      <p:sp>
        <p:nvSpPr>
          <p:cNvPr id="169" name="Google Shape;169;p12"/>
          <p:cNvSpPr/>
          <p:nvPr/>
        </p:nvSpPr>
        <p:spPr>
          <a:xfrm>
            <a:off x="500064" y="2097893"/>
            <a:ext cx="1233154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de-DE" sz="2400" dirty="0">
              <a:solidFill>
                <a:schemeClr val="dk1"/>
              </a:solidFill>
              <a:latin typeface="Calibri"/>
              <a:ea typeface="Calibri"/>
              <a:cs typeface="Calibri"/>
              <a:sym typeface="Calibri"/>
            </a:endParaRPr>
          </a:p>
          <a:p>
            <a:pPr lvl="0"/>
            <a:r>
              <a:rPr lang="pt-PT" sz="2400" dirty="0">
                <a:solidFill>
                  <a:schemeClr val="dk1"/>
                </a:solidFill>
                <a:latin typeface="Calibri"/>
                <a:ea typeface="Calibri"/>
                <a:cs typeface="Calibri"/>
                <a:sym typeface="Calibri"/>
              </a:rPr>
              <a:t>Saber economizar enquanto cria crianças não é fácil especialmente com a inflação. Há tantas coisas a considerar que podes não saber por onde começar. Abaixo pode encontrar algumas sugestões:
</a:t>
            </a:r>
            <a:endParaRPr sz="2400" dirty="0"/>
          </a:p>
        </p:txBody>
      </p:sp>
      <p:sp>
        <p:nvSpPr>
          <p:cNvPr id="170" name="Google Shape;170;p12"/>
          <p:cNvSpPr/>
          <p:nvPr/>
        </p:nvSpPr>
        <p:spPr>
          <a:xfrm>
            <a:off x="752203" y="3752849"/>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1" name="Google Shape;171;p12"/>
          <p:cNvSpPr txBox="1"/>
          <p:nvPr/>
        </p:nvSpPr>
        <p:spPr>
          <a:xfrm>
            <a:off x="2564721" y="3527071"/>
            <a:ext cx="10217046" cy="830956"/>
          </a:xfrm>
          <a:prstGeom prst="rect">
            <a:avLst/>
          </a:prstGeom>
          <a:noFill/>
          <a:ln>
            <a:noFill/>
          </a:ln>
        </p:spPr>
        <p:txBody>
          <a:bodyPr spcFirstLastPara="1" wrap="square" lIns="91425" tIns="45700" rIns="91425" bIns="45700" anchor="t" anchorCtr="0">
            <a:spAutoFit/>
          </a:bodyPr>
          <a:lstStyle/>
          <a:p>
            <a:pPr lvl="0" algn="just"/>
            <a:r>
              <a:rPr lang="pt-PT" sz="2400" dirty="0">
                <a:solidFill>
                  <a:schemeClr val="dk1"/>
                </a:solidFill>
                <a:latin typeface="Calibri"/>
                <a:ea typeface="Calibri"/>
                <a:cs typeface="Calibri"/>
                <a:sym typeface="Calibri"/>
              </a:rPr>
              <a:t>Com a sua família, decida quais os gastos que poderiam ser cortados, por exemplo, alguns bens que não precisa de comprar (necessidades e desejos).</a:t>
            </a:r>
            <a:endParaRPr sz="2400" dirty="0">
              <a:solidFill>
                <a:schemeClr val="dk1"/>
              </a:solidFill>
              <a:latin typeface="Calibri"/>
              <a:ea typeface="Calibri"/>
              <a:cs typeface="Calibri"/>
              <a:sym typeface="Calibri"/>
            </a:endParaRPr>
          </a:p>
        </p:txBody>
      </p:sp>
      <p:sp>
        <p:nvSpPr>
          <p:cNvPr id="172" name="Google Shape;172;p12"/>
          <p:cNvSpPr/>
          <p:nvPr/>
        </p:nvSpPr>
        <p:spPr>
          <a:xfrm>
            <a:off x="2458387" y="4646191"/>
            <a:ext cx="10429715" cy="830956"/>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Em vez de deitar fora os itens que já não usa, tente vendê-los primeiro para ganhar algum dinheiro extra.</a:t>
            </a:r>
            <a:endParaRPr sz="2400" dirty="0">
              <a:solidFill>
                <a:schemeClr val="dk1"/>
              </a:solidFill>
              <a:latin typeface="Calibri"/>
              <a:ea typeface="Calibri"/>
              <a:cs typeface="Calibri"/>
              <a:sym typeface="Calibri"/>
            </a:endParaRPr>
          </a:p>
        </p:txBody>
      </p:sp>
      <p:sp>
        <p:nvSpPr>
          <p:cNvPr id="173" name="Google Shape;173;p12"/>
          <p:cNvSpPr/>
          <p:nvPr/>
        </p:nvSpPr>
        <p:spPr>
          <a:xfrm>
            <a:off x="752203" y="48525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4" name="Google Shape;174;p12"/>
          <p:cNvSpPr/>
          <p:nvPr/>
        </p:nvSpPr>
        <p:spPr>
          <a:xfrm>
            <a:off x="752203" y="593681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5" name="Google Shape;175;p12"/>
          <p:cNvSpPr/>
          <p:nvPr/>
        </p:nvSpPr>
        <p:spPr>
          <a:xfrm>
            <a:off x="2458387" y="5731195"/>
            <a:ext cx="10086539" cy="830956"/>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Tente comprar artigos em segunda mão ou produtos tecnológicos remodelados em vez de  itens novos e mais caros.</a:t>
            </a:r>
            <a:endParaRPr sz="2400" dirty="0">
              <a:solidFill>
                <a:schemeClr val="dk1"/>
              </a:solidFill>
              <a:latin typeface="Calibri"/>
              <a:ea typeface="Calibri"/>
              <a:cs typeface="Calibri"/>
              <a:sym typeface="Calibri"/>
            </a:endParaRPr>
          </a:p>
        </p:txBody>
      </p:sp>
      <p:pic>
        <p:nvPicPr>
          <p:cNvPr id="8" name="Picture 7" descr="A picture containing toy, shaped, decorated&#10;&#10;Description automatically generated">
            <a:extLst>
              <a:ext uri="{FF2B5EF4-FFF2-40B4-BE49-F238E27FC236}">
                <a16:creationId xmlns:a16="http://schemas.microsoft.com/office/drawing/2014/main" id="{B0011FBC-11C7-F62D-A374-61CA04E309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29926" y="394747"/>
            <a:ext cx="1858176" cy="18581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182" name="Google Shape;182;p1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r>
              <a:rPr lang="pt-PT" i="0" dirty="0"/>
              <a:t>Como salvar como uma família</a:t>
            </a:r>
            <a:r>
              <a:rPr lang="de-DE" i="0" dirty="0"/>
              <a:t>: Dicas úteis</a:t>
            </a:r>
            <a:endParaRPr i="0" dirty="0"/>
          </a:p>
        </p:txBody>
      </p:sp>
      <p:sp>
        <p:nvSpPr>
          <p:cNvPr id="183" name="Google Shape;183;p13"/>
          <p:cNvSpPr/>
          <p:nvPr/>
        </p:nvSpPr>
        <p:spPr>
          <a:xfrm>
            <a:off x="618410" y="259889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4" name="Google Shape;184;p13"/>
          <p:cNvSpPr txBox="1"/>
          <p:nvPr/>
        </p:nvSpPr>
        <p:spPr>
          <a:xfrm>
            <a:off x="2298884" y="2564860"/>
            <a:ext cx="10217046" cy="830956"/>
          </a:xfrm>
          <a:prstGeom prst="rect">
            <a:avLst/>
          </a:prstGeom>
          <a:noFill/>
          <a:ln>
            <a:noFill/>
          </a:ln>
        </p:spPr>
        <p:txBody>
          <a:bodyPr spcFirstLastPara="1" wrap="square" lIns="91425" tIns="45700" rIns="91425" bIns="45700" anchor="t" anchorCtr="0">
            <a:spAutoFit/>
          </a:bodyPr>
          <a:lstStyle/>
          <a:p>
            <a:pPr lvl="0" algn="just"/>
            <a:r>
              <a:rPr lang="pt-PT" sz="2400" dirty="0">
                <a:solidFill>
                  <a:schemeClr val="dk1"/>
                </a:solidFill>
                <a:latin typeface="Calibri"/>
                <a:ea typeface="Calibri"/>
                <a:cs typeface="Calibri"/>
                <a:sym typeface="Calibri"/>
              </a:rPr>
              <a:t>Cuide bem da sua saúde. A prevenção é melhor e possivelmente
mais barata do que a cura.</a:t>
            </a:r>
            <a:endParaRPr sz="2400" dirty="0">
              <a:solidFill>
                <a:schemeClr val="dk1"/>
              </a:solidFill>
              <a:latin typeface="Calibri"/>
              <a:ea typeface="Calibri"/>
              <a:cs typeface="Calibri"/>
              <a:sym typeface="Calibri"/>
            </a:endParaRPr>
          </a:p>
        </p:txBody>
      </p:sp>
      <p:sp>
        <p:nvSpPr>
          <p:cNvPr id="185" name="Google Shape;185;p13"/>
          <p:cNvSpPr/>
          <p:nvPr/>
        </p:nvSpPr>
        <p:spPr>
          <a:xfrm>
            <a:off x="2458387" y="4314047"/>
            <a:ext cx="10013639" cy="1200288"/>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Organize as suas compras fazendo uma lista das coisas que precisa de comprar. Vai ajudá-lo a não ficar sobrecarregado quando vai às compras, evitando comprar coisas desnecessárias.</a:t>
            </a:r>
            <a:endParaRPr sz="2400" dirty="0">
              <a:solidFill>
                <a:schemeClr val="dk1"/>
              </a:solidFill>
              <a:latin typeface="Calibri"/>
              <a:ea typeface="Calibri"/>
              <a:cs typeface="Calibri"/>
              <a:sym typeface="Calibri"/>
            </a:endParaRPr>
          </a:p>
        </p:txBody>
      </p:sp>
      <p:sp>
        <p:nvSpPr>
          <p:cNvPr id="186" name="Google Shape;186;p13"/>
          <p:cNvSpPr/>
          <p:nvPr/>
        </p:nvSpPr>
        <p:spPr>
          <a:xfrm>
            <a:off x="659567" y="4374007"/>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7" name="Google Shape;187;p13"/>
          <p:cNvSpPr/>
          <p:nvPr/>
        </p:nvSpPr>
        <p:spPr>
          <a:xfrm>
            <a:off x="644577" y="60947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8" name="Google Shape;188;p13"/>
          <p:cNvSpPr/>
          <p:nvPr/>
        </p:nvSpPr>
        <p:spPr>
          <a:xfrm>
            <a:off x="2458387" y="6106933"/>
            <a:ext cx="10224659" cy="1200288"/>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Mantenha os custos de aquecimento doméstico sob controlo. Pode utilizar um termóstato para manter o calor a uma temperatura regular (sugerido a cerca de 22° graus)</a:t>
            </a:r>
            <a:endParaRPr sz="2400" i="1" dirty="0">
              <a:solidFill>
                <a:schemeClr val="dk1"/>
              </a:solidFill>
              <a:latin typeface="Calibri"/>
              <a:ea typeface="Calibri"/>
              <a:cs typeface="Calibri"/>
              <a:sym typeface="Calibri"/>
            </a:endParaRPr>
          </a:p>
        </p:txBody>
      </p:sp>
      <p:pic>
        <p:nvPicPr>
          <p:cNvPr id="189" name="Google Shape;189;p13" descr="Marketing, Dollar, Business, Forex, Finance, Financial"/>
          <p:cNvPicPr preferRelativeResize="0"/>
          <p:nvPr/>
        </p:nvPicPr>
        <p:blipFill rotWithShape="1">
          <a:blip r:embed="rId3">
            <a:alphaModFix/>
          </a:blip>
          <a:srcRect/>
          <a:stretch/>
        </p:blipFill>
        <p:spPr>
          <a:xfrm>
            <a:off x="10421773" y="1940407"/>
            <a:ext cx="2683785" cy="2292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196" name="Google Shape;196;p14"/>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r>
              <a:rPr lang="de-DE" i="0" dirty="0"/>
              <a:t>Como utilizar a poupança: algumas sugestões</a:t>
            </a:r>
            <a:endParaRPr i="0" dirty="0"/>
          </a:p>
        </p:txBody>
      </p:sp>
      <p:sp>
        <p:nvSpPr>
          <p:cNvPr id="197" name="Google Shape;197;p14"/>
          <p:cNvSpPr txBox="1"/>
          <p:nvPr/>
        </p:nvSpPr>
        <p:spPr>
          <a:xfrm>
            <a:off x="500064" y="2218544"/>
            <a:ext cx="12331541" cy="830956"/>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Calibri"/>
                <a:ea typeface="Calibri"/>
                <a:cs typeface="Calibri"/>
                <a:sym typeface="Calibri"/>
              </a:rPr>
              <a:t>É muito importante ter </a:t>
            </a:r>
            <a:r>
              <a:rPr lang="de-DE" sz="2400" b="1" dirty="0">
                <a:solidFill>
                  <a:schemeClr val="accent1">
                    <a:lumMod val="75000"/>
                  </a:schemeClr>
                </a:solidFill>
                <a:latin typeface="Calibri"/>
                <a:ea typeface="Calibri"/>
                <a:cs typeface="Calibri"/>
                <a:sym typeface="Calibri"/>
              </a:rPr>
              <a:t>poupanças familiares extra </a:t>
            </a:r>
            <a:r>
              <a:rPr lang="pt-PT" sz="2400" dirty="0">
                <a:solidFill>
                  <a:schemeClr val="dk1"/>
                </a:solidFill>
                <a:latin typeface="Calibri"/>
                <a:ea typeface="Calibri"/>
                <a:cs typeface="Calibri"/>
                <a:sym typeface="Calibri"/>
              </a:rPr>
              <a:t>a fim de fazer face a situações imprevistas e despesas a longo prazo.</a:t>
            </a:r>
            <a:endParaRPr sz="1969" dirty="0">
              <a:solidFill>
                <a:schemeClr val="dk1"/>
              </a:solidFill>
              <a:latin typeface="Calibri"/>
              <a:ea typeface="Calibri"/>
              <a:cs typeface="Calibri"/>
              <a:sym typeface="Calibri"/>
            </a:endParaRPr>
          </a:p>
        </p:txBody>
      </p:sp>
      <p:sp>
        <p:nvSpPr>
          <p:cNvPr id="198" name="Google Shape;198;p14"/>
          <p:cNvSpPr txBox="1"/>
          <p:nvPr/>
        </p:nvSpPr>
        <p:spPr>
          <a:xfrm>
            <a:off x="500064" y="3203492"/>
            <a:ext cx="9806530" cy="461624"/>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Mas quando recebe dinheiro extra para a sua família, como pode usá-lo?</a:t>
            </a:r>
            <a:endParaRPr sz="2400" dirty="0">
              <a:solidFill>
                <a:schemeClr val="dk1"/>
              </a:solidFill>
              <a:latin typeface="Calibri"/>
              <a:ea typeface="Calibri"/>
              <a:cs typeface="Calibri"/>
              <a:sym typeface="Calibri"/>
            </a:endParaRPr>
          </a:p>
        </p:txBody>
      </p:sp>
      <p:sp>
        <p:nvSpPr>
          <p:cNvPr id="199" name="Google Shape;199;p14"/>
          <p:cNvSpPr/>
          <p:nvPr/>
        </p:nvSpPr>
        <p:spPr>
          <a:xfrm>
            <a:off x="278680" y="3752850"/>
            <a:ext cx="3348940" cy="2968792"/>
          </a:xfrm>
          <a:prstGeom prst="flowChartConnector">
            <a:avLst/>
          </a:prstGeom>
          <a:solidFill>
            <a:schemeClr val="accent6">
              <a:lumMod val="75000"/>
            </a:schemeClr>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2400" dirty="0">
                <a:solidFill>
                  <a:schemeClr val="lt1"/>
                </a:solidFill>
                <a:latin typeface="Calibri"/>
                <a:ea typeface="Calibri"/>
                <a:cs typeface="Calibri"/>
                <a:sym typeface="Calibri"/>
              </a:rPr>
              <a:t>Quaisquer recomendações dependeriam dos objetivos e necessidades da sua família </a:t>
            </a:r>
            <a:endParaRPr sz="2400" dirty="0"/>
          </a:p>
        </p:txBody>
      </p:sp>
      <p:sp>
        <p:nvSpPr>
          <p:cNvPr id="200" name="Google Shape;200;p14"/>
          <p:cNvSpPr txBox="1"/>
          <p:nvPr/>
        </p:nvSpPr>
        <p:spPr>
          <a:xfrm>
            <a:off x="3627620" y="3819109"/>
            <a:ext cx="9428700" cy="3785611"/>
          </a:xfrm>
          <a:prstGeom prst="rect">
            <a:avLst/>
          </a:prstGeom>
          <a:noFill/>
          <a:ln>
            <a:noFill/>
          </a:ln>
        </p:spPr>
        <p:txBody>
          <a:bodyPr spcFirstLastPara="1" wrap="square" lIns="91425" tIns="45700" rIns="91425" bIns="45700" anchor="t" anchorCtr="0">
            <a:spAutoFit/>
          </a:bodyPr>
          <a:lstStyle/>
          <a:p>
            <a:pPr marL="342900" lvl="0" indent="-342900">
              <a:buClr>
                <a:schemeClr val="accent4"/>
              </a:buClr>
              <a:buSzPts val="1969"/>
              <a:buFont typeface="Noto Sans Symbols"/>
              <a:buChar char="✔"/>
            </a:pPr>
            <a:r>
              <a:rPr lang="de-DE" sz="2400" b="1" dirty="0">
                <a:solidFill>
                  <a:schemeClr val="accent2"/>
                </a:solidFill>
                <a:latin typeface="Calibri"/>
                <a:ea typeface="Calibri"/>
                <a:cs typeface="Calibri"/>
                <a:sym typeface="Calibri"/>
              </a:rPr>
              <a:t>FUNDO DE EMERGÊNCIA: </a:t>
            </a:r>
            <a:r>
              <a:rPr lang="pt-PT" sz="2400" dirty="0">
                <a:solidFill>
                  <a:schemeClr val="dk1"/>
                </a:solidFill>
                <a:latin typeface="Calibri"/>
                <a:ea typeface="Calibri"/>
                <a:cs typeface="Calibri"/>
                <a:sym typeface="Calibri"/>
              </a:rPr>
              <a:t>isto é muito importante para estar preparado financeiramente para situações inesperadas</a:t>
            </a:r>
            <a:endParaRPr sz="2400" dirty="0"/>
          </a:p>
          <a:p>
            <a:pPr marL="342900" marR="0" lvl="0" indent="-217868" rtl="0">
              <a:spcBef>
                <a:spcPts val="0"/>
              </a:spcBef>
              <a:spcAft>
                <a:spcPts val="0"/>
              </a:spcAft>
              <a:buClr>
                <a:schemeClr val="accent4"/>
              </a:buClr>
              <a:buSzPts val="1969"/>
              <a:buFont typeface="Noto Sans Symbols"/>
              <a:buNone/>
            </a:pPr>
            <a:endParaRPr sz="2400" dirty="0">
              <a:solidFill>
                <a:schemeClr val="dk1"/>
              </a:solidFill>
              <a:latin typeface="Calibri"/>
              <a:ea typeface="Calibri"/>
              <a:cs typeface="Calibri"/>
              <a:sym typeface="Calibri"/>
            </a:endParaRPr>
          </a:p>
          <a:p>
            <a:pPr marL="342900" lvl="0" indent="-342900">
              <a:buClr>
                <a:schemeClr val="accent4"/>
              </a:buClr>
              <a:buSzPts val="1969"/>
              <a:buFont typeface="Noto Sans Symbols"/>
              <a:buChar char="✔"/>
            </a:pPr>
            <a:r>
              <a:rPr lang="pt-PT" sz="2400" b="1" dirty="0">
                <a:solidFill>
                  <a:schemeClr val="accent2"/>
                </a:solidFill>
                <a:latin typeface="Calibri"/>
                <a:ea typeface="Calibri"/>
                <a:cs typeface="Calibri"/>
                <a:sym typeface="Calibri"/>
              </a:rPr>
              <a:t>PLANEAR METAS A LONGO PRAZO</a:t>
            </a:r>
            <a:r>
              <a:rPr lang="de-DE" sz="2400" b="1" dirty="0">
                <a:solidFill>
                  <a:schemeClr val="accent2"/>
                </a:solidFill>
                <a:latin typeface="Calibri"/>
                <a:ea typeface="Calibri"/>
                <a:cs typeface="Calibri"/>
                <a:sym typeface="Calibri"/>
              </a:rPr>
              <a:t>: </a:t>
            </a:r>
            <a:r>
              <a:rPr lang="pt-PT" sz="2400" dirty="0">
                <a:solidFill>
                  <a:schemeClr val="dk1"/>
                </a:solidFill>
                <a:latin typeface="Calibri"/>
                <a:ea typeface="Calibri"/>
                <a:cs typeface="Calibri"/>
                <a:sym typeface="Calibri"/>
              </a:rPr>
              <a:t>como objetivos educativos, mudar de casa, começar uma família ou reforma, etc.</a:t>
            </a:r>
          </a:p>
          <a:p>
            <a:pPr lvl="0">
              <a:buClr>
                <a:schemeClr val="accent4"/>
              </a:buClr>
              <a:buSzPts val="1969"/>
            </a:pPr>
            <a:endParaRPr sz="2400" dirty="0">
              <a:solidFill>
                <a:schemeClr val="dk1"/>
              </a:solidFill>
              <a:latin typeface="Calibri"/>
              <a:ea typeface="Calibri"/>
              <a:cs typeface="Calibri"/>
              <a:sym typeface="Calibri"/>
            </a:endParaRPr>
          </a:p>
          <a:p>
            <a:pPr marL="342900" lvl="0" indent="-342900">
              <a:buClr>
                <a:schemeClr val="accent4"/>
              </a:buClr>
              <a:buSzPts val="1969"/>
              <a:buFont typeface="Noto Sans Symbols"/>
              <a:buChar char="✔"/>
            </a:pPr>
            <a:r>
              <a:rPr lang="de-DE" sz="2400" b="1" dirty="0">
                <a:solidFill>
                  <a:schemeClr val="accent2"/>
                </a:solidFill>
                <a:latin typeface="Calibri"/>
                <a:ea typeface="Calibri"/>
                <a:cs typeface="Calibri"/>
                <a:sym typeface="Calibri"/>
              </a:rPr>
              <a:t>INVESTIMENTOS: </a:t>
            </a:r>
            <a:r>
              <a:rPr lang="pt-PT" sz="2400" dirty="0">
                <a:solidFill>
                  <a:schemeClr val="dk1"/>
                </a:solidFill>
                <a:latin typeface="Calibri"/>
                <a:ea typeface="Calibri"/>
                <a:cs typeface="Calibri"/>
                <a:sym typeface="Calibri"/>
              </a:rPr>
              <a:t>Algum dinheiro pode ser colocado numa conta poupança de juros elevados, obrigações do estado ou investido em algo com um provável (embora não garantido) aumento de valor ao longo do tempo, como uma casa.</a:t>
            </a:r>
            <a:endParaRPr sz="2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500063" y="1693612"/>
            <a:ext cx="12331402" cy="5429083"/>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400" dirty="0"/>
              <a:t>A família de Jan e </a:t>
            </a:r>
            <a:r>
              <a:rPr lang="pt-PT" sz="2400" dirty="0" err="1"/>
              <a:t>Elain</a:t>
            </a:r>
            <a:r>
              <a:rPr lang="pt-PT" sz="2400" dirty="0"/>
              <a:t> é composta por 3 filhos e a mãe de </a:t>
            </a:r>
            <a:r>
              <a:rPr lang="pt-PT" sz="2400" dirty="0" err="1"/>
              <a:t>Elain</a:t>
            </a:r>
            <a:r>
              <a:rPr lang="pt-PT" sz="2400" dirty="0"/>
              <a:t> vive com eles e contribui com uma </a:t>
            </a:r>
            <a:r>
              <a:rPr lang="de-DE" sz="2400" b="1" dirty="0"/>
              <a:t>pequena</a:t>
            </a:r>
            <a:r>
              <a:rPr lang="de-DE" sz="2400" dirty="0"/>
              <a:t> pensão mensal. O Jan trabalha </a:t>
            </a:r>
            <a:r>
              <a:rPr lang="de-DE" sz="2400" b="1" dirty="0"/>
              <a:t>tempo parcial</a:t>
            </a:r>
            <a:r>
              <a:rPr lang="de-DE" sz="2400" dirty="0"/>
              <a:t> </a:t>
            </a:r>
            <a:r>
              <a:rPr lang="pt-PT" sz="2400" dirty="0"/>
              <a:t>num restaurante de fast-food e a </a:t>
            </a:r>
            <a:r>
              <a:rPr lang="pt-PT" sz="2400" dirty="0" err="1"/>
              <a:t>Elain</a:t>
            </a:r>
            <a:r>
              <a:rPr lang="pt-PT" sz="2400" dirty="0"/>
              <a:t> trabalha </a:t>
            </a:r>
            <a:r>
              <a:rPr lang="de-DE" sz="2400" dirty="0"/>
              <a:t>a </a:t>
            </a:r>
            <a:r>
              <a:rPr lang="de-DE" sz="2400" b="1" dirty="0"/>
              <a:t>tempo integral </a:t>
            </a:r>
            <a:r>
              <a:rPr lang="de-DE" sz="2400" dirty="0"/>
              <a:t>como</a:t>
            </a:r>
            <a:r>
              <a:rPr lang="de-DE" sz="2400" b="1" dirty="0"/>
              <a:t> </a:t>
            </a:r>
            <a:r>
              <a:rPr lang="pt-PT" sz="2400" dirty="0"/>
              <a:t>secretária num escritório de arquitetura para que existam </a:t>
            </a:r>
            <a:r>
              <a:rPr lang="de-DE" sz="2400" b="1" dirty="0"/>
              <a:t>3 rendimentos.</a:t>
            </a:r>
          </a:p>
          <a:p>
            <a:pPr marL="0" lvl="0" indent="0" algn="l" rtl="0">
              <a:lnSpc>
                <a:spcPct val="100000"/>
              </a:lnSpc>
              <a:spcBef>
                <a:spcPts val="0"/>
              </a:spcBef>
              <a:spcAft>
                <a:spcPts val="0"/>
              </a:spcAft>
              <a:buClr>
                <a:schemeClr val="accent4"/>
              </a:buClr>
              <a:buSzPts val="2100"/>
              <a:buNone/>
            </a:pPr>
            <a:endParaRPr sz="2400" dirty="0"/>
          </a:p>
          <a:p>
            <a:pPr marL="0" lvl="0" indent="0" algn="l">
              <a:spcBef>
                <a:spcPts val="600"/>
              </a:spcBef>
              <a:buSzPts val="2100"/>
            </a:pPr>
            <a:r>
              <a:rPr lang="pt-PT" sz="2400" dirty="0"/>
              <a:t>As 3 crianças vão todas para a escola e os pais estão preocupados porque as </a:t>
            </a:r>
            <a:r>
              <a:rPr lang="pt-PT" sz="2400" b="1" dirty="0"/>
              <a:t>despesas com as crianças estão a aumentar </a:t>
            </a:r>
            <a:r>
              <a:rPr lang="pt-PT" sz="2400" dirty="0"/>
              <a:t>(equipamentos desportivos, jogos de computador, telemóveis, etc.) eles têm que pagar o</a:t>
            </a:r>
            <a:r>
              <a:rPr lang="de-DE" sz="2400" b="1" dirty="0"/>
              <a:t> empréstimo </a:t>
            </a:r>
            <a:r>
              <a:rPr lang="pt-PT" sz="2400" dirty="0"/>
              <a:t>e a saúde da mãe de </a:t>
            </a:r>
            <a:r>
              <a:rPr lang="pt-PT" sz="2400" dirty="0" err="1"/>
              <a:t>Elain</a:t>
            </a:r>
            <a:r>
              <a:rPr lang="pt-PT" sz="2400" dirty="0"/>
              <a:t> está ligeiramente a piorar e há</a:t>
            </a:r>
            <a:r>
              <a:rPr lang="de-DE" sz="2400" dirty="0"/>
              <a:t> </a:t>
            </a:r>
            <a:r>
              <a:rPr lang="pt-PT" sz="2400" b="1" dirty="0"/>
              <a:t>implicações futuras nos cuidados de saúde.
</a:t>
            </a:r>
            <a:endParaRPr sz="2400" dirty="0"/>
          </a:p>
          <a:p>
            <a:pPr marL="0" lvl="0" indent="0" algn="l">
              <a:spcBef>
                <a:spcPts val="600"/>
              </a:spcBef>
              <a:buSzPts val="2100"/>
            </a:pPr>
            <a:r>
              <a:rPr lang="pt-PT" sz="2400" dirty="0" err="1"/>
              <a:t>Elain</a:t>
            </a:r>
            <a:r>
              <a:rPr lang="pt-PT" sz="2400" dirty="0"/>
              <a:t> está a começar a sentir-se muito stressada, porque não sabe como lidar com esta situação e sente que não consegue lidar com isso sozinha.
</a:t>
            </a:r>
            <a:r>
              <a:rPr lang="de-DE" sz="3600" b="1" dirty="0"/>
              <a:t>Quais são os problemas? </a:t>
            </a:r>
            <a:r>
              <a:rPr lang="pt-PT" sz="3600" b="1" dirty="0"/>
              <a:t>O que poderia a </a:t>
            </a:r>
            <a:r>
              <a:rPr lang="pt-PT" sz="3600" b="1" dirty="0" err="1"/>
              <a:t>Elain</a:t>
            </a:r>
            <a:r>
              <a:rPr lang="pt-PT" sz="3600" b="1" dirty="0"/>
              <a:t> fazer? </a:t>
            </a:r>
            <a:endParaRPr lang="de-DE" sz="3600" b="1" dirty="0"/>
          </a:p>
          <a:p>
            <a:pPr marL="0" lvl="0" indent="0" algn="ctr">
              <a:spcBef>
                <a:spcPts val="600"/>
              </a:spcBef>
              <a:buSzPts val="2100"/>
            </a:pPr>
            <a:r>
              <a:rPr lang="pt-PT" sz="3600" b="1" dirty="0"/>
              <a:t>Partilhe 3 sugestões da discussão em grupo.
</a:t>
            </a:r>
            <a:endParaRPr dirty="0">
              <a:highlight>
                <a:srgbClr val="FFFF00"/>
              </a:highlight>
            </a:endParaRPr>
          </a:p>
        </p:txBody>
      </p:sp>
      <p:sp>
        <p:nvSpPr>
          <p:cNvPr id="207" name="Google Shape;207;p15"/>
          <p:cNvSpPr txBox="1">
            <a:spLocks noGrp="1"/>
          </p:cNvSpPr>
          <p:nvPr>
            <p:ph type="title"/>
          </p:nvPr>
        </p:nvSpPr>
        <p:spPr>
          <a:xfrm>
            <a:off x="1607791" y="119871"/>
            <a:ext cx="5057974" cy="720000"/>
          </a:xfrm>
          <a:prstGeom prst="rect">
            <a:avLst/>
          </a:prstGeom>
          <a:noFill/>
          <a:ln>
            <a:noFill/>
          </a:ln>
        </p:spPr>
        <p:txBody>
          <a:bodyPr spcFirstLastPara="1" wrap="square" lIns="72000" tIns="45700" rIns="72000" bIns="45700" anchor="ctr" anchorCtr="0">
            <a:normAutofit/>
          </a:bodyPr>
          <a:lstStyle/>
          <a:p>
            <a:pPr lvl="0">
              <a:buSzPts val="2800"/>
            </a:pPr>
            <a:r>
              <a:rPr lang="de-DE" dirty="0"/>
              <a:t>Gestão Financeira Familiar </a:t>
            </a:r>
            <a:endParaRPr dirty="0"/>
          </a:p>
        </p:txBody>
      </p:sp>
      <p:sp>
        <p:nvSpPr>
          <p:cNvPr id="208" name="Google Shape;208;p15"/>
          <p:cNvSpPr txBox="1">
            <a:spLocks noGrp="1"/>
          </p:cNvSpPr>
          <p:nvPr>
            <p:ph type="body" idx="2"/>
          </p:nvPr>
        </p:nvSpPr>
        <p:spPr>
          <a:xfrm>
            <a:off x="500063" y="757766"/>
            <a:ext cx="12331700" cy="91440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Uma situação financeira familiar difícil
</a:t>
            </a:r>
            <a:r>
              <a:rPr lang="de-DE" i="0" dirty="0"/>
              <a:t>Atividade M2.6</a:t>
            </a:r>
            <a:endParaRPr i="0" dirty="0"/>
          </a:p>
        </p:txBody>
      </p:sp>
      <p:pic>
        <p:nvPicPr>
          <p:cNvPr id="209" name="Google Shape;209;p15" descr="Close with solid fill"/>
          <p:cNvPicPr preferRelativeResize="0"/>
          <p:nvPr/>
        </p:nvPicPr>
        <p:blipFill rotWithShape="1">
          <a:blip r:embed="rId3">
            <a:alphaModFix/>
          </a:blip>
          <a:srcRect/>
          <a:stretch/>
        </p:blipFill>
        <p:spPr>
          <a:xfrm>
            <a:off x="11917066" y="132125"/>
            <a:ext cx="914400" cy="696550"/>
          </a:xfrm>
          <a:prstGeom prst="rect">
            <a:avLst/>
          </a:prstGeom>
          <a:noFill/>
          <a:ln>
            <a:noFill/>
          </a:ln>
        </p:spPr>
      </p:pic>
      <p:pic>
        <p:nvPicPr>
          <p:cNvPr id="210" name="Google Shape;210;p15" descr="Close with solid fill"/>
          <p:cNvPicPr preferRelativeResize="0"/>
          <p:nvPr/>
        </p:nvPicPr>
        <p:blipFill rotWithShape="1">
          <a:blip r:embed="rId3">
            <a:alphaModFix/>
          </a:blip>
          <a:srcRect/>
          <a:stretch/>
        </p:blipFill>
        <p:spPr>
          <a:xfrm>
            <a:off x="500063" y="132125"/>
            <a:ext cx="914400" cy="72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1768496" y="336946"/>
            <a:ext cx="7616135" cy="720000"/>
          </a:xfrm>
          <a:prstGeom prst="rect">
            <a:avLst/>
          </a:prstGeom>
          <a:noFill/>
          <a:ln>
            <a:noFill/>
          </a:ln>
        </p:spPr>
        <p:txBody>
          <a:bodyPr spcFirstLastPara="1" wrap="square" lIns="72000" tIns="45700" rIns="72000" bIns="45700" anchor="ctr" anchorCtr="0">
            <a:normAutofit/>
          </a:bodyPr>
          <a:lstStyle/>
          <a:p>
            <a:pPr lvl="0">
              <a:buSzPts val="2800"/>
            </a:pPr>
            <a:r>
              <a:rPr lang="en-GB" dirty="0" err="1"/>
              <a:t>Gestão</a:t>
            </a:r>
            <a:r>
              <a:rPr lang="en-GB" dirty="0"/>
              <a:t> </a:t>
            </a:r>
            <a:r>
              <a:rPr lang="en-GB" dirty="0" err="1"/>
              <a:t>Financeira</a:t>
            </a:r>
            <a:r>
              <a:rPr lang="en-GB" dirty="0"/>
              <a:t> Familiar</a:t>
            </a:r>
            <a:endParaRPr dirty="0"/>
          </a:p>
        </p:txBody>
      </p:sp>
      <p:sp>
        <p:nvSpPr>
          <p:cNvPr id="217" name="Google Shape;217;p16"/>
          <p:cNvSpPr txBox="1">
            <a:spLocks noGrp="1"/>
          </p:cNvSpPr>
          <p:nvPr>
            <p:ph type="body" idx="2"/>
          </p:nvPr>
        </p:nvSpPr>
        <p:spPr>
          <a:xfrm>
            <a:off x="499645" y="940111"/>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Um bom plano de orçamento familiar </a:t>
            </a:r>
            <a:endParaRPr i="0" dirty="0"/>
          </a:p>
        </p:txBody>
      </p:sp>
      <p:pic>
        <p:nvPicPr>
          <p:cNvPr id="218" name="Google Shape;218;p16" descr="Badge Tick with solid fill"/>
          <p:cNvPicPr preferRelativeResize="0"/>
          <p:nvPr/>
        </p:nvPicPr>
        <p:blipFill rotWithShape="1">
          <a:blip r:embed="rId3">
            <a:alphaModFix/>
          </a:blip>
          <a:srcRect/>
          <a:stretch/>
        </p:blipFill>
        <p:spPr>
          <a:xfrm>
            <a:off x="11917066" y="115227"/>
            <a:ext cx="914400" cy="914400"/>
          </a:xfrm>
          <a:prstGeom prst="rect">
            <a:avLst/>
          </a:prstGeom>
          <a:noFill/>
          <a:ln>
            <a:noFill/>
          </a:ln>
        </p:spPr>
      </p:pic>
      <p:pic>
        <p:nvPicPr>
          <p:cNvPr id="219" name="Google Shape;219;p16" descr="Badge Tick with solid fill"/>
          <p:cNvPicPr preferRelativeResize="0"/>
          <p:nvPr/>
        </p:nvPicPr>
        <p:blipFill rotWithShape="1">
          <a:blip r:embed="rId3">
            <a:alphaModFix/>
          </a:blip>
          <a:srcRect/>
          <a:stretch/>
        </p:blipFill>
        <p:spPr>
          <a:xfrm>
            <a:off x="500063" y="85890"/>
            <a:ext cx="914400" cy="914400"/>
          </a:xfrm>
          <a:prstGeom prst="rect">
            <a:avLst/>
          </a:prstGeom>
          <a:noFill/>
          <a:ln>
            <a:noFill/>
          </a:ln>
        </p:spPr>
      </p:pic>
      <p:graphicFrame>
        <p:nvGraphicFramePr>
          <p:cNvPr id="220" name="Google Shape;220;p16"/>
          <p:cNvGraphicFramePr/>
          <p:nvPr>
            <p:extLst>
              <p:ext uri="{D42A27DB-BD31-4B8C-83A1-F6EECF244321}">
                <p14:modId xmlns:p14="http://schemas.microsoft.com/office/powerpoint/2010/main" val="252562840"/>
              </p:ext>
            </p:extLst>
          </p:nvPr>
        </p:nvGraphicFramePr>
        <p:xfrm>
          <a:off x="182880" y="1825174"/>
          <a:ext cx="12971646" cy="5266055"/>
        </p:xfrm>
        <a:graphic>
          <a:graphicData uri="http://schemas.openxmlformats.org/drawingml/2006/table">
            <a:tbl>
              <a:tblPr firstRow="1" firstCol="1" bandRow="1">
                <a:noFill/>
                <a:tableStyleId>{86F868B5-19D5-4688-84BE-11DB3AD2D9DC}</a:tableStyleId>
              </a:tblPr>
              <a:tblGrid>
                <a:gridCol w="12971646">
                  <a:extLst>
                    <a:ext uri="{9D8B030D-6E8A-4147-A177-3AD203B41FA5}">
                      <a16:colId xmlns:a16="http://schemas.microsoft.com/office/drawing/2014/main" val="20000"/>
                    </a:ext>
                  </a:extLst>
                </a:gridCol>
              </a:tblGrid>
              <a:tr h="4954449">
                <a:tc>
                  <a:txBody>
                    <a:bodyPr/>
                    <a:lstStyle/>
                    <a:p>
                      <a:pPr marL="0" marR="0" lvl="0" indent="0" algn="l" rtl="0">
                        <a:lnSpc>
                          <a:spcPct val="107000"/>
                        </a:lnSpc>
                        <a:spcBef>
                          <a:spcPts val="0"/>
                        </a:spcBef>
                        <a:spcAft>
                          <a:spcPts val="0"/>
                        </a:spcAft>
                        <a:buNone/>
                      </a:pPr>
                      <a:r>
                        <a:rPr lang="pt-PT" sz="2000" b="0" u="none" strike="noStrike" cap="none" dirty="0">
                          <a:solidFill>
                            <a:schemeClr val="dk2"/>
                          </a:solidFill>
                        </a:rPr>
                        <a:t>A Marie e o John têm um filho</a:t>
                      </a:r>
                      <a:r>
                        <a:rPr lang="de-DE" sz="2000" b="0" u="none" strike="noStrike" cap="none" dirty="0">
                          <a:solidFill>
                            <a:schemeClr val="dk2"/>
                          </a:solidFill>
                        </a:rPr>
                        <a:t>. </a:t>
                      </a:r>
                      <a:r>
                        <a:rPr lang="pt-PT" sz="2000" b="1" u="none" strike="noStrike" cap="none" dirty="0">
                          <a:solidFill>
                            <a:schemeClr val="dk2"/>
                          </a:solidFill>
                        </a:rPr>
                        <a:t>Marie é vendedora e o John é motorista de entregas</a:t>
                      </a:r>
                      <a:r>
                        <a:rPr lang="de-DE" sz="2000" b="0" u="none" strike="noStrike" cap="none" dirty="0">
                          <a:solidFill>
                            <a:schemeClr val="dk2"/>
                          </a:solidFill>
                        </a:rPr>
                        <a:t>. </a:t>
                      </a:r>
                      <a:r>
                        <a:rPr lang="pt-PT" sz="2000" b="0" u="none" strike="noStrike" cap="none" dirty="0">
                          <a:solidFill>
                            <a:schemeClr val="dk2"/>
                          </a:solidFill>
                        </a:rPr>
                        <a:t>Depois de uma despesa inesperada com o carro, decidem criar um plano orçamental para descobrir quais as despesas que podem cortar ou poupar. Pretendem poupar dinheiro para </a:t>
                      </a:r>
                      <a:r>
                        <a:rPr lang="pt-PT" sz="2000" b="1" u="none" strike="noStrike" cap="none" dirty="0">
                          <a:solidFill>
                            <a:schemeClr val="dk2"/>
                          </a:solidFill>
                        </a:rPr>
                        <a:t>2 objetivos</a:t>
                      </a:r>
                      <a:r>
                        <a:rPr lang="pt-PT" sz="2000" b="0" u="none" strike="noStrike" cap="none" dirty="0">
                          <a:solidFill>
                            <a:schemeClr val="dk2"/>
                          </a:solidFill>
                        </a:rPr>
                        <a:t>:
</a:t>
                      </a:r>
                      <a:r>
                        <a:rPr lang="de-DE" sz="2000" b="0" u="none" strike="noStrike" cap="none" dirty="0">
                          <a:solidFill>
                            <a:schemeClr val="dk2"/>
                          </a:solidFill>
                        </a:rPr>
                        <a:t>1. </a:t>
                      </a:r>
                      <a:r>
                        <a:rPr lang="pt-PT" sz="2000" b="0" u="none" strike="noStrike" cap="none" dirty="0">
                          <a:solidFill>
                            <a:schemeClr val="dk2"/>
                          </a:solidFill>
                        </a:rPr>
                        <a:t>para criar um fundo de emergência para despesas inesperadas</a:t>
                      </a:r>
                      <a:endParaRPr lang="de-DE" sz="2000" b="0" u="none" strike="noStrike" cap="none" dirty="0">
                        <a:solidFill>
                          <a:schemeClr val="dk2"/>
                        </a:solidFill>
                      </a:endParaRPr>
                    </a:p>
                    <a:p>
                      <a:pPr marL="0" marR="0" lvl="1" indent="0" algn="l" rtl="0">
                        <a:lnSpc>
                          <a:spcPct val="107000"/>
                        </a:lnSpc>
                        <a:spcBef>
                          <a:spcPts val="0"/>
                        </a:spcBef>
                        <a:spcAft>
                          <a:spcPts val="0"/>
                        </a:spcAft>
                        <a:buFont typeface="+mj-lt"/>
                        <a:buNone/>
                      </a:pPr>
                      <a:r>
                        <a:rPr lang="de-DE" sz="2000" b="0" u="none" strike="noStrike" cap="none" dirty="0">
                          <a:solidFill>
                            <a:schemeClr val="dk2"/>
                          </a:solidFill>
                        </a:rPr>
                        <a:t>2. </a:t>
                      </a:r>
                      <a:r>
                        <a:rPr lang="pt-PT" sz="2000" b="0" u="none" strike="noStrike" cap="none" dirty="0">
                          <a:solidFill>
                            <a:schemeClr val="dk2"/>
                          </a:solidFill>
                        </a:rPr>
                        <a:t>poupar dinheiro para pagar no futuro as propinas da faculdade ao filho</a:t>
                      </a:r>
                      <a:endParaRPr sz="2000" b="0" u="none" strike="noStrike" cap="none" dirty="0">
                        <a:solidFill>
                          <a:schemeClr val="dk2"/>
                        </a:solidFill>
                      </a:endParaRPr>
                    </a:p>
                    <a:p>
                      <a:pPr marL="0" marR="0" lvl="0" indent="0" algn="l" rtl="0">
                        <a:lnSpc>
                          <a:spcPct val="107000"/>
                        </a:lnSpc>
                        <a:spcBef>
                          <a:spcPts val="0"/>
                        </a:spcBef>
                        <a:spcAft>
                          <a:spcPts val="0"/>
                        </a:spcAft>
                        <a:buNone/>
                      </a:pPr>
                      <a:r>
                        <a:rPr lang="de-DE" sz="2000" b="1" u="none" strike="noStrike" cap="none" dirty="0">
                          <a:solidFill>
                            <a:schemeClr val="dk2"/>
                          </a:solidFill>
                        </a:rPr>
                        <a:t>Despesas habituais:</a:t>
                      </a:r>
                      <a:endParaRPr sz="2000" b="1"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000" b="0" u="none" strike="noStrike" cap="none" dirty="0">
                          <a:solidFill>
                            <a:schemeClr val="dk2"/>
                          </a:solidFill>
                        </a:rPr>
                        <a:t> </a:t>
                      </a:r>
                      <a:r>
                        <a:rPr lang="pt-PT" sz="2000" b="0" u="none" strike="noStrike" cap="none" dirty="0">
                          <a:solidFill>
                            <a:schemeClr val="dk2"/>
                          </a:solidFill>
                        </a:rPr>
                        <a:t>ambos usam cartões de crédito e débito para itens não essenciais</a:t>
                      </a:r>
                      <a:endParaRPr sz="20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000" b="0" u="none" strike="noStrike" cap="none" dirty="0">
                          <a:solidFill>
                            <a:schemeClr val="dk2"/>
                          </a:solidFill>
                        </a:rPr>
                        <a:t> </a:t>
                      </a:r>
                      <a:r>
                        <a:rPr lang="pt-PT" sz="2000" b="0" u="none" strike="noStrike" cap="none" dirty="0">
                          <a:solidFill>
                            <a:schemeClr val="dk2"/>
                          </a:solidFill>
                        </a:rPr>
                        <a:t>eles vão às compras e comer fora todos os meses e muitas vezes compram coisas que não precisaram</a:t>
                      </a:r>
                      <a:endParaRPr sz="20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000" b="0" u="none" strike="noStrike" cap="none" dirty="0">
                          <a:solidFill>
                            <a:schemeClr val="dk2"/>
                          </a:solidFill>
                        </a:rPr>
                        <a:t> </a:t>
                      </a:r>
                      <a:r>
                        <a:rPr lang="pt-PT" sz="2000" b="0" u="none" strike="noStrike" cap="none" dirty="0">
                          <a:solidFill>
                            <a:schemeClr val="dk2"/>
                          </a:solidFill>
                        </a:rPr>
                        <a:t>costumam usar o carro para viagens.... incluindo viagens curtas para as lojas</a:t>
                      </a:r>
                      <a:endParaRPr sz="20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pt-PT" sz="2000" b="0" u="none" strike="noStrike" cap="none" dirty="0">
                          <a:solidFill>
                            <a:schemeClr val="dk2"/>
                          </a:solidFill>
                        </a:rPr>
                        <a:t> suas despesas normais de casa são: impostos, alimentos, rendas, aquecimento e gasolina para o carro</a:t>
                      </a:r>
                    </a:p>
                    <a:p>
                      <a:pPr marL="285750" marR="0" lvl="0" indent="-285750" algn="l" rtl="0">
                        <a:lnSpc>
                          <a:spcPct val="107000"/>
                        </a:lnSpc>
                        <a:spcBef>
                          <a:spcPts val="0"/>
                        </a:spcBef>
                        <a:spcAft>
                          <a:spcPts val="0"/>
                        </a:spcAft>
                        <a:buFont typeface="Arial" panose="020B0604020202020204" pitchFamily="34" charset="0"/>
                        <a:buChar char="•"/>
                      </a:pPr>
                      <a:r>
                        <a:rPr lang="pt-PT" sz="2000" b="1" u="sng" strike="noStrike" cap="none" dirty="0">
                          <a:solidFill>
                            <a:schemeClr val="dk2"/>
                          </a:solidFill>
                        </a:rPr>
                        <a:t>Como é que a Marie e o John controlaram as suas despesas e pouparam dinheiro?</a:t>
                      </a:r>
                      <a:r>
                        <a:rPr lang="de-DE" sz="2000" b="1" u="sng" strike="noStrike" cap="none" dirty="0">
                          <a:solidFill>
                            <a:schemeClr val="dk2"/>
                          </a:solidFill>
                        </a:rPr>
                        <a:t>?</a:t>
                      </a:r>
                      <a:endParaRPr sz="2000" b="1" u="sng"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pt-PT" sz="2000" b="0" u="none" strike="noStrike" cap="none" dirty="0">
                          <a:solidFill>
                            <a:schemeClr val="dk2"/>
                          </a:solidFill>
                        </a:rPr>
                        <a:t>usando os seus cartões de crédito e débito menos
reduzindo as suas compras não essenciais e reduzindo as idas ao restaurante</a:t>
                      </a:r>
                      <a:endParaRPr sz="20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pt-PT" sz="2000" b="0" u="none" strike="noStrike" cap="none" dirty="0">
                          <a:solidFill>
                            <a:schemeClr val="dk2"/>
                          </a:solidFill>
                        </a:rPr>
                        <a:t>reduzindo as despesas das famílias, possivelmente comprando marcas mais baratas
evitando usar o seu carro para viagens muito curtas</a:t>
                      </a:r>
                      <a:endParaRPr sz="2000" b="0" u="none" strike="noStrike" cap="none" dirty="0">
                        <a:solidFill>
                          <a:schemeClr val="dk2"/>
                        </a:solidFill>
                      </a:endParaRPr>
                    </a:p>
                    <a:p>
                      <a:pPr marL="0" marR="0" lvl="0" indent="0" algn="l" rtl="0">
                        <a:lnSpc>
                          <a:spcPct val="107000"/>
                        </a:lnSpc>
                        <a:spcBef>
                          <a:spcPts val="0"/>
                        </a:spcBef>
                        <a:spcAft>
                          <a:spcPts val="0"/>
                        </a:spcAft>
                        <a:buFont typeface="Arial" panose="020B0604020202020204" pitchFamily="34" charset="0"/>
                        <a:buNone/>
                      </a:pP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pic>
        <p:nvPicPr>
          <p:cNvPr id="3" name="Picture 2" descr="Icon&#10;&#10;Description automatically generated">
            <a:extLst>
              <a:ext uri="{FF2B5EF4-FFF2-40B4-BE49-F238E27FC236}">
                <a16:creationId xmlns:a16="http://schemas.microsoft.com/office/drawing/2014/main" id="{16B36136-6389-F018-2BF2-5C605AFBA0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433998" y="4784962"/>
            <a:ext cx="1563545" cy="15551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502500" y="1819776"/>
            <a:ext cx="12331541" cy="4051635"/>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800" b="1" dirty="0"/>
              <a:t>No final deste módulo os pais e encarregados de educação poderão:
</a:t>
            </a:r>
            <a:endParaRPr sz="2800" dirty="0"/>
          </a:p>
          <a:p>
            <a:pPr marL="342900" lvl="0" indent="-342900" algn="l">
              <a:spcBef>
                <a:spcPts val="600"/>
              </a:spcBef>
              <a:buSzPts val="2100"/>
              <a:buFont typeface="Arial"/>
              <a:buChar char="•"/>
            </a:pPr>
            <a:r>
              <a:rPr lang="pt-PT" sz="2800" dirty="0"/>
              <a:t>encontrar um equilíbrio entre os seus ganhos e despesas</a:t>
            </a:r>
          </a:p>
          <a:p>
            <a:pPr marL="0" lvl="0" indent="0" algn="l">
              <a:spcBef>
                <a:spcPts val="600"/>
              </a:spcBef>
              <a:buSzPts val="2100"/>
            </a:pPr>
            <a:endParaRPr lang="de-DE" sz="2800" dirty="0"/>
          </a:p>
          <a:p>
            <a:pPr marL="342900" lvl="0" indent="-342900" algn="l">
              <a:spcBef>
                <a:spcPts val="600"/>
              </a:spcBef>
              <a:buSzPts val="2100"/>
              <a:buFont typeface="Arial"/>
              <a:buChar char="•"/>
            </a:pPr>
            <a:r>
              <a:rPr lang="pt-PT" sz="2800" dirty="0"/>
              <a:t>pensar em envolver as crianças no orçamento familiar</a:t>
            </a:r>
          </a:p>
          <a:p>
            <a:pPr marL="0" lvl="0" indent="0" algn="l">
              <a:spcBef>
                <a:spcPts val="600"/>
              </a:spcBef>
              <a:buSzPts val="2100"/>
            </a:pPr>
            <a:endParaRPr sz="2800" dirty="0"/>
          </a:p>
          <a:p>
            <a:pPr marL="342900" lvl="0" indent="-342900" algn="l">
              <a:spcBef>
                <a:spcPts val="600"/>
              </a:spcBef>
              <a:buSzPts val="2100"/>
              <a:buFont typeface="Arial"/>
              <a:buChar char="•"/>
            </a:pPr>
            <a:r>
              <a:rPr lang="pt-PT" sz="2800" dirty="0"/>
              <a:t>encontrar uma maneira possível de fazer poupanças calculando as suas despesas e ganhos </a:t>
            </a:r>
            <a:endParaRPr sz="2800" dirty="0">
              <a:highlight>
                <a:srgbClr val="FFFF00"/>
              </a:highlight>
            </a:endParaRPr>
          </a:p>
        </p:txBody>
      </p:sp>
      <p:sp>
        <p:nvSpPr>
          <p:cNvPr id="62" name="Google Shape;62;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lvl="0">
              <a:buSzPts val="2800"/>
            </a:pPr>
            <a:r>
              <a:rPr lang="de-DE" dirty="0"/>
              <a:t>Gestão Financeira Familiar </a:t>
            </a:r>
            <a:br>
              <a:rPr lang="de-DE" dirty="0"/>
            </a:br>
            <a:r>
              <a:rPr lang="de-DE" dirty="0"/>
              <a:t>Resultados da Aprendizagem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1909011" y="336946"/>
            <a:ext cx="8630652" cy="720000"/>
          </a:xfrm>
          <a:prstGeom prst="rect">
            <a:avLst/>
          </a:prstGeom>
          <a:noFill/>
          <a:ln>
            <a:noFill/>
          </a:ln>
        </p:spPr>
        <p:txBody>
          <a:bodyPr spcFirstLastPara="1" wrap="square" lIns="72000" tIns="45700" rIns="72000" bIns="45700" anchor="ctr" anchorCtr="0">
            <a:normAutofit/>
          </a:bodyPr>
          <a:lstStyle/>
          <a:p>
            <a:pPr lvl="0">
              <a:buSzPts val="2800"/>
            </a:pPr>
            <a:r>
              <a:rPr lang="de-DE" dirty="0"/>
              <a:t>Gestão Financeira Familiar </a:t>
            </a:r>
            <a:endParaRPr dirty="0"/>
          </a:p>
        </p:txBody>
      </p:sp>
      <p:sp>
        <p:nvSpPr>
          <p:cNvPr id="227" name="Google Shape;227;p17"/>
          <p:cNvSpPr txBox="1">
            <a:spLocks noGrp="1"/>
          </p:cNvSpPr>
          <p:nvPr>
            <p:ph type="body" idx="2"/>
          </p:nvPr>
        </p:nvSpPr>
        <p:spPr>
          <a:xfrm>
            <a:off x="499767" y="11008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Um bom plano de orçamento familiar</a:t>
            </a:r>
            <a:endParaRPr i="0" dirty="0"/>
          </a:p>
        </p:txBody>
      </p:sp>
      <p:pic>
        <p:nvPicPr>
          <p:cNvPr id="228" name="Google Shape;228;p17"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29" name="Google Shape;229;p17"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30" name="Google Shape;230;p17"/>
          <p:cNvGraphicFramePr/>
          <p:nvPr>
            <p:extLst>
              <p:ext uri="{D42A27DB-BD31-4B8C-83A1-F6EECF244321}">
                <p14:modId xmlns:p14="http://schemas.microsoft.com/office/powerpoint/2010/main" val="268180455"/>
              </p:ext>
            </p:extLst>
          </p:nvPr>
        </p:nvGraphicFramePr>
        <p:xfrm>
          <a:off x="444137" y="1634153"/>
          <a:ext cx="12387329" cy="5755069"/>
        </p:xfrm>
        <a:graphic>
          <a:graphicData uri="http://schemas.openxmlformats.org/drawingml/2006/table">
            <a:tbl>
              <a:tblPr firstRow="1" firstCol="1" bandRow="1">
                <a:noFill/>
                <a:tableStyleId>{86F868B5-19D5-4688-84BE-11DB3AD2D9DC}</a:tableStyleId>
              </a:tblPr>
              <a:tblGrid>
                <a:gridCol w="12387329">
                  <a:extLst>
                    <a:ext uri="{9D8B030D-6E8A-4147-A177-3AD203B41FA5}">
                      <a16:colId xmlns:a16="http://schemas.microsoft.com/office/drawing/2014/main" val="20000"/>
                    </a:ext>
                  </a:extLst>
                </a:gridCol>
              </a:tblGrid>
              <a:tr h="5385965">
                <a:tc>
                  <a:txBody>
                    <a:bodyPr/>
                    <a:lstStyle/>
                    <a:p>
                      <a:pPr marL="0" marR="0" lvl="0" indent="0" algn="l" rtl="0">
                        <a:lnSpc>
                          <a:spcPct val="107000"/>
                        </a:lnSpc>
                        <a:spcBef>
                          <a:spcPts val="0"/>
                        </a:spcBef>
                        <a:spcAft>
                          <a:spcPts val="0"/>
                        </a:spcAft>
                        <a:buNone/>
                      </a:pPr>
                      <a:r>
                        <a:rPr lang="de-DE" sz="1800" b="0" u="none" strike="noStrike" cap="none" dirty="0">
                          <a:solidFill>
                            <a:schemeClr val="dk2"/>
                          </a:solidFill>
                        </a:rPr>
                        <a:t> </a:t>
                      </a:r>
                      <a:endParaRPr sz="1800" b="0" u="none" strike="noStrike" cap="none" dirty="0">
                        <a:solidFill>
                          <a:schemeClr val="dk2"/>
                        </a:solidFill>
                      </a:endParaRPr>
                    </a:p>
                    <a:p>
                      <a:pPr marL="0" marR="0" lvl="0" indent="0" algn="l" rtl="0">
                        <a:lnSpc>
                          <a:spcPct val="107000"/>
                        </a:lnSpc>
                        <a:spcBef>
                          <a:spcPts val="0"/>
                        </a:spcBef>
                        <a:spcAft>
                          <a:spcPts val="0"/>
                        </a:spcAft>
                        <a:buNone/>
                      </a:pPr>
                      <a:r>
                        <a:rPr lang="de-DE" sz="1800" b="0" u="none" strike="noStrike" cap="none" dirty="0">
                          <a:solidFill>
                            <a:schemeClr val="dk2"/>
                          </a:solidFill>
                        </a:rPr>
                        <a:t> </a:t>
                      </a:r>
                      <a:r>
                        <a:rPr lang="pt-PT" sz="2400" b="0" u="none" strike="noStrike" cap="none" dirty="0">
                          <a:solidFill>
                            <a:schemeClr val="dk2"/>
                          </a:solidFill>
                        </a:rPr>
                        <a:t>Agora vamos ver como Marie e John vão organizar a sua futura gestão de dinheiro da família, depois de fazer um </a:t>
                      </a:r>
                      <a:r>
                        <a:rPr lang="pt-PT" sz="2400" b="0" u="sng" strike="noStrike" cap="none" dirty="0">
                          <a:solidFill>
                            <a:schemeClr val="dk2"/>
                          </a:solidFill>
                        </a:rPr>
                        <a:t>plano de orçamento</a:t>
                      </a:r>
                      <a:endParaRPr sz="2400" b="0" u="sng"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 </a:t>
                      </a:r>
                      <a:endParaRPr sz="2400" dirty="0"/>
                    </a:p>
                    <a:p>
                      <a:pPr marL="0" marR="0" lvl="0" indent="0" algn="l" rtl="0">
                        <a:lnSpc>
                          <a:spcPct val="107000"/>
                        </a:lnSpc>
                        <a:spcBef>
                          <a:spcPts val="0"/>
                        </a:spcBef>
                        <a:spcAft>
                          <a:spcPts val="0"/>
                        </a:spcAft>
                        <a:buNone/>
                      </a:pPr>
                      <a:r>
                        <a:rPr lang="pt-PT" sz="2400" b="0" u="none" strike="noStrike" cap="none" dirty="0">
                          <a:solidFill>
                            <a:schemeClr val="dk2"/>
                          </a:solidFill>
                        </a:rPr>
                        <a:t>A Marie e o John aperceberam-se que estavam a gastar demasiado dinheiro com os seus cartões, que lhes cobravam taxas de juro muito elevadas para as suas despesas, por isso decidiram usar os seus cartões de débito e gastar dentro das suas possibilidades. 
Graças ao plano orçamental, também perceberam que estavam a gastar demasiado gasolina para com o carro e decidiram utilizar os transportes públicos como solução (sempre que possível). Também decidiram comprar menos novos itens e pensar na sua utilidade antes de os comprar. 
</a:t>
                      </a:r>
                      <a:endParaRPr lang="de-DE" sz="2400" b="0" u="none" strike="noStrike" cap="none" dirty="0">
                        <a:solidFill>
                          <a:schemeClr val="dk2"/>
                        </a:solidFill>
                      </a:endParaRPr>
                    </a:p>
                    <a:p>
                      <a:pPr marL="0" marR="0" lvl="0" indent="0" algn="l" rtl="0">
                        <a:lnSpc>
                          <a:spcPct val="107000"/>
                        </a:lnSpc>
                        <a:spcBef>
                          <a:spcPts val="0"/>
                        </a:spcBef>
                        <a:spcAft>
                          <a:spcPts val="0"/>
                        </a:spcAft>
                        <a:buNone/>
                      </a:pPr>
                      <a:r>
                        <a:rPr lang="pt-PT" sz="2400" b="0" u="none" strike="noStrike" cap="none" dirty="0">
                          <a:solidFill>
                            <a:schemeClr val="dk2"/>
                          </a:solidFill>
                        </a:rPr>
                        <a:t>Desta forma, esperam conseguir juntar dinheiro suficiente todos os anos para se terem o fundo de emergência e poderem pagar as propinas universitárias ao filho, no futuro.
</a:t>
                      </a: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3" name="Title 2">
            <a:extLst>
              <a:ext uri="{FF2B5EF4-FFF2-40B4-BE49-F238E27FC236}">
                <a16:creationId xmlns:a16="http://schemas.microsoft.com/office/drawing/2014/main" id="{37DDEAD9-AA09-6EBA-794E-2E295F5BD00A}"/>
              </a:ext>
            </a:extLst>
          </p:cNvPr>
          <p:cNvSpPr>
            <a:spLocks noGrp="1"/>
          </p:cNvSpPr>
          <p:nvPr>
            <p:ph type="ctrTitle"/>
          </p:nvPr>
        </p:nvSpPr>
        <p:spPr>
          <a:xfrm>
            <a:off x="310399" y="2955190"/>
            <a:ext cx="6107071" cy="2242452"/>
          </a:xfrm>
        </p:spPr>
        <p:txBody>
          <a:bodyPr/>
          <a:lstStyle/>
          <a:p>
            <a:r>
              <a:rPr lang="pt-PT" dirty="0"/>
              <a:t>Obrigado por estar presente. Para mais recursos, visite o site </a:t>
            </a:r>
            <a:r>
              <a:rPr lang="pt-PT" dirty="0" err="1"/>
              <a:t>money</a:t>
            </a:r>
            <a:r>
              <a:rPr lang="pt-PT" dirty="0"/>
              <a:t> </a:t>
            </a:r>
            <a:r>
              <a:rPr lang="pt-PT" dirty="0" err="1"/>
              <a:t>matters</a:t>
            </a:r>
            <a:r>
              <a:rPr lang="pt-PT" dirty="0"/>
              <a:t>:</a:t>
            </a:r>
            <a:br>
              <a:rPr lang="en-GB"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de-DE" dirty="0">
                <a:solidFill>
                  <a:srgbClr val="0A9A8F"/>
                </a:solidFill>
                <a:latin typeface="Open Sans"/>
                <a:ea typeface="Open Sans"/>
                <a:cs typeface="Open Sans"/>
                <a:sym typeface="Open Sans"/>
              </a:rPr>
              <a:t>Gestão Financeira Familiar </a:t>
            </a:r>
            <a:endParaRPr dirty="0"/>
          </a:p>
        </p:txBody>
      </p:sp>
      <p:sp>
        <p:nvSpPr>
          <p:cNvPr id="237" name="Google Shape;237;p1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de-DE" i="0" dirty="0"/>
              <a:t>Recursos adicionais</a:t>
            </a:r>
            <a:r>
              <a:rPr lang="de-DE" i="0"/>
              <a:t>: </a:t>
            </a:r>
            <a:endParaRPr i="0" dirty="0"/>
          </a:p>
        </p:txBody>
      </p:sp>
      <p:sp>
        <p:nvSpPr>
          <p:cNvPr id="238" name="Google Shape;238;p18"/>
          <p:cNvSpPr/>
          <p:nvPr/>
        </p:nvSpPr>
        <p:spPr>
          <a:xfrm>
            <a:off x="499925" y="2466290"/>
            <a:ext cx="94138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3"/>
              </a:rPr>
              <a:t>https://raisingchildren.net.au/grown-ups/family-life/managing-money/managing-money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39" name="Google Shape;239;p18"/>
          <p:cNvSpPr/>
          <p:nvPr/>
        </p:nvSpPr>
        <p:spPr>
          <a:xfrm>
            <a:off x="499925" y="3036446"/>
            <a:ext cx="77764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4"/>
              </a:rPr>
              <a:t>https://www.mvorganizing.org/what-is-the-importance-of-family-budget</a:t>
            </a:r>
            <a:r>
              <a:rPr lang="de-DE" sz="2000" dirty="0">
                <a:solidFill>
                  <a:schemeClr val="dk1"/>
                </a:solidFill>
                <a:latin typeface="Calibri"/>
                <a:ea typeface="Calibri"/>
                <a:cs typeface="Calibri"/>
                <a:sym typeface="Calibri"/>
              </a:rPr>
              <a:t> </a:t>
            </a:r>
            <a:endParaRPr sz="2000" dirty="0">
              <a:solidFill>
                <a:srgbClr val="FF0000"/>
              </a:solidFill>
              <a:latin typeface="Calibri"/>
              <a:ea typeface="Calibri"/>
              <a:cs typeface="Calibri"/>
              <a:sym typeface="Calibri"/>
            </a:endParaRPr>
          </a:p>
        </p:txBody>
      </p:sp>
      <p:sp>
        <p:nvSpPr>
          <p:cNvPr id="240" name="Google Shape;240;p18"/>
          <p:cNvSpPr/>
          <p:nvPr/>
        </p:nvSpPr>
        <p:spPr>
          <a:xfrm>
            <a:off x="499925" y="3747730"/>
            <a:ext cx="84230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5"/>
              </a:rPr>
              <a:t>https://www.delraycc.com/budgeting/the-importance-of-a-household-budget/</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1" name="Google Shape;241;p18"/>
          <p:cNvSpPr/>
          <p:nvPr/>
        </p:nvSpPr>
        <p:spPr>
          <a:xfrm>
            <a:off x="499925" y="4459014"/>
            <a:ext cx="675300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6"/>
              </a:rPr>
              <a:t>https://www.sofi.com/learn/content/saving-my-family-money/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2" name="Google Shape;242;p18"/>
          <p:cNvSpPr/>
          <p:nvPr/>
        </p:nvSpPr>
        <p:spPr>
          <a:xfrm>
            <a:off x="499925" y="5170298"/>
            <a:ext cx="114772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7"/>
              </a:rPr>
              <a:t>https://www.discover.com/online-banking/banking-topics/7-ways-to-save-money-on-family-expenses/</a:t>
            </a:r>
            <a:r>
              <a:rPr lang="de-DE" sz="2000" dirty="0">
                <a:solidFill>
                  <a:schemeClr val="dk1"/>
                </a:solidFill>
                <a:latin typeface="Calibri"/>
                <a:ea typeface="Calibri"/>
                <a:cs typeface="Calibri"/>
                <a:sym typeface="Calibr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lvl="0">
              <a:buSzPts val="2800"/>
            </a:pPr>
            <a:r>
              <a:rPr lang="de-DE" dirty="0"/>
              <a:t>Gestão Financeira Familiar </a:t>
            </a:r>
            <a:br>
              <a:rPr lang="de-DE" dirty="0"/>
            </a:br>
            <a:r>
              <a:rPr lang="en-IE" dirty="0"/>
              <a:t>Plano Visual</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Mindmap</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latin typeface="Calibri" panose="020F0502020204030204" pitchFamily="34" charset="0"/>
                <a:ea typeface="Calibri" panose="020F0502020204030204" pitchFamily="34" charset="0"/>
                <a:cs typeface="Calibri" panose="020F0502020204030204" pitchFamily="34" charset="0"/>
              </a:rPr>
              <a:t>Fim</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Orçamentação</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Dívida</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bg1"/>
                </a:solidFill>
                <a:latin typeface="Calibri" panose="020F0502020204030204" pitchFamily="34" charset="0"/>
                <a:ea typeface="Calibri" panose="020F0502020204030204" pitchFamily="34" charset="0"/>
                <a:cs typeface="Calibri" panose="020F0502020204030204" pitchFamily="34" charset="0"/>
              </a:rPr>
              <a:t>Despesas e ganhos – Dicas úteis</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tx2"/>
                </a:solidFill>
                <a:latin typeface="Calibri" panose="020F0502020204030204" pitchFamily="34" charset="0"/>
                <a:ea typeface="Calibri" panose="020F0502020204030204" pitchFamily="34" charset="0"/>
                <a:cs typeface="Calibri" panose="020F0502020204030204" pitchFamily="34" charset="0"/>
              </a:rPr>
              <a:t>Atividade – Orçamentação com crianças - Banda desenhada Money Matters</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Atividade – discutir uma situação financeira familiar</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latin typeface="Calibri" panose="020F0502020204030204" pitchFamily="34" charset="0"/>
                <a:ea typeface="Calibri" panose="020F0502020204030204" pitchFamily="34" charset="0"/>
              </a:rPr>
              <a:t>Pausa</a:t>
            </a:r>
            <a:r>
              <a:rPr lang="en-US" sz="1800" b="1" dirty="0">
                <a:solidFill>
                  <a:srgbClr val="0A9A8F"/>
                </a:solidFill>
                <a:latin typeface="Calibri" panose="020F0502020204030204" pitchFamily="34" charset="0"/>
                <a:ea typeface="Calibri" panose="020F0502020204030204" pitchFamily="34" charset="0"/>
              </a:rPr>
              <a:t> </a:t>
            </a:r>
            <a:r>
              <a:rPr lang="en-US" sz="1800" b="1" dirty="0">
                <a:solidFill>
                  <a:srgbClr val="0A9A8F"/>
                </a:solidFill>
                <a:effectLst/>
                <a:latin typeface="Calibri" panose="020F0502020204030204" pitchFamily="34" charset="0"/>
                <a:ea typeface="Calibri" panose="020F0502020204030204" pitchFamily="34" charset="0"/>
              </a:rPr>
              <a:t>–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43A01-A5E5-8F70-B22F-5910A4D36DA9}"/>
              </a:ext>
            </a:extLst>
          </p:cNvPr>
          <p:cNvSpPr>
            <a:spLocks noGrp="1"/>
          </p:cNvSpPr>
          <p:nvPr>
            <p:ph type="body" idx="1"/>
          </p:nvPr>
        </p:nvSpPr>
        <p:spPr>
          <a:xfrm>
            <a:off x="292703" y="2109064"/>
            <a:ext cx="12331402" cy="5122174"/>
          </a:xfrm>
        </p:spPr>
        <p:txBody>
          <a:bodyPr/>
          <a:lstStyle/>
          <a:p>
            <a:r>
              <a:rPr lang="en-GB" sz="3200" dirty="0"/>
              <a:t>  </a:t>
            </a:r>
          </a:p>
          <a:p>
            <a:pPr algn="l"/>
            <a:r>
              <a:rPr lang="en-GB" sz="3200" dirty="0"/>
              <a:t>   </a:t>
            </a:r>
            <a:r>
              <a:rPr lang="pt-PT" sz="3200" dirty="0"/>
              <a:t>Em pares criar um mapa mental da ideia de dinheiro, incluindo algumas palavras financeiras da última sessão
</a:t>
            </a:r>
            <a:r>
              <a:rPr lang="en-GB" sz="3200" dirty="0"/>
              <a:t> </a:t>
            </a:r>
          </a:p>
          <a:p>
            <a:r>
              <a:rPr lang="en-GB" sz="3200" b="1" dirty="0"/>
              <a:t>   </a:t>
            </a:r>
            <a:r>
              <a:rPr lang="en-GB" sz="3200" b="1" dirty="0" err="1"/>
              <a:t>Pode</a:t>
            </a:r>
            <a:r>
              <a:rPr lang="en-GB" sz="3200" b="1" dirty="0"/>
              <a:t> usar: </a:t>
            </a:r>
          </a:p>
          <a:p>
            <a:pPr marL="571500" indent="-342900">
              <a:buFont typeface="Arial" panose="020B0604020202020204" pitchFamily="34" charset="0"/>
              <a:buChar char="•"/>
            </a:pPr>
            <a:r>
              <a:rPr lang="en-GB" sz="3200" b="1" dirty="0" err="1">
                <a:solidFill>
                  <a:schemeClr val="accent3">
                    <a:lumMod val="75000"/>
                  </a:schemeClr>
                </a:solidFill>
              </a:rPr>
              <a:t>Desenhos</a:t>
            </a:r>
            <a:r>
              <a:rPr lang="en-GB" sz="3200" b="1" dirty="0">
                <a:solidFill>
                  <a:schemeClr val="accent3">
                    <a:lumMod val="75000"/>
                  </a:schemeClr>
                </a:solidFill>
              </a:rPr>
              <a:t>
</a:t>
            </a:r>
            <a:r>
              <a:rPr lang="en-GB" sz="3200" b="1" dirty="0" err="1">
                <a:solidFill>
                  <a:schemeClr val="accent6">
                    <a:lumMod val="75000"/>
                  </a:schemeClr>
                </a:solidFill>
              </a:rPr>
              <a:t>Diagramas</a:t>
            </a:r>
            <a:r>
              <a:rPr lang="en-GB" sz="3200" b="1" dirty="0">
                <a:solidFill>
                  <a:schemeClr val="accent6">
                    <a:lumMod val="75000"/>
                  </a:schemeClr>
                </a:solidFill>
              </a:rPr>
              <a:t>
</a:t>
            </a:r>
            <a:r>
              <a:rPr lang="en-GB" sz="3200" b="1" dirty="0" err="1">
                <a:solidFill>
                  <a:schemeClr val="accent4">
                    <a:lumMod val="75000"/>
                  </a:schemeClr>
                </a:solidFill>
              </a:rPr>
              <a:t>Palavras</a:t>
            </a:r>
            <a:endParaRPr lang="en-GB" sz="3200" b="1" dirty="0">
              <a:solidFill>
                <a:schemeClr val="accent4">
                  <a:lumMod val="75000"/>
                </a:schemeClr>
              </a:solidFill>
            </a:endParaRPr>
          </a:p>
          <a:p>
            <a:pPr marL="571500" indent="-342900">
              <a:buFont typeface="Arial" panose="020B0604020202020204" pitchFamily="34" charset="0"/>
              <a:buChar char="•"/>
            </a:pPr>
            <a:r>
              <a:rPr lang="en-GB" sz="3200" b="1" dirty="0">
                <a:solidFill>
                  <a:srgbClr val="C00000"/>
                </a:solidFill>
              </a:rPr>
              <a:t>Cores</a:t>
            </a:r>
            <a:endParaRPr lang="en-GB" dirty="0"/>
          </a:p>
          <a:p>
            <a:endParaRPr lang="en-GB" dirty="0"/>
          </a:p>
        </p:txBody>
      </p:sp>
      <p:sp>
        <p:nvSpPr>
          <p:cNvPr id="3" name="Title 2">
            <a:extLst>
              <a:ext uri="{FF2B5EF4-FFF2-40B4-BE49-F238E27FC236}">
                <a16:creationId xmlns:a16="http://schemas.microsoft.com/office/drawing/2014/main" id="{A1BD55B4-9E95-EEC0-5C0F-E83C378D5C06}"/>
              </a:ext>
            </a:extLst>
          </p:cNvPr>
          <p:cNvSpPr>
            <a:spLocks noGrp="1"/>
          </p:cNvSpPr>
          <p:nvPr>
            <p:ph type="title"/>
          </p:nvPr>
        </p:nvSpPr>
        <p:spPr/>
        <p:txBody>
          <a:bodyPr>
            <a:noAutofit/>
          </a:bodyPr>
          <a:lstStyle/>
          <a:p>
            <a:r>
              <a:rPr lang="de-DE" dirty="0"/>
              <a:t>Gestão Financeira Familiar </a:t>
            </a:r>
            <a:br>
              <a:rPr lang="de-DE" dirty="0"/>
            </a:br>
            <a:r>
              <a:rPr lang="en-GB" dirty="0" err="1"/>
              <a:t>Atividade</a:t>
            </a:r>
            <a:r>
              <a:rPr lang="en-GB" dirty="0"/>
              <a:t> </a:t>
            </a:r>
            <a:r>
              <a:rPr lang="en-GB" dirty="0" err="1"/>
              <a:t>quebra-gelo</a:t>
            </a:r>
            <a:endParaRPr lang="en-GB" dirty="0"/>
          </a:p>
        </p:txBody>
      </p:sp>
      <p:sp>
        <p:nvSpPr>
          <p:cNvPr id="4" name="Text Placeholder 3">
            <a:extLst>
              <a:ext uri="{FF2B5EF4-FFF2-40B4-BE49-F238E27FC236}">
                <a16:creationId xmlns:a16="http://schemas.microsoft.com/office/drawing/2014/main" id="{A20CA5E5-7170-7126-E308-471C28B86F03}"/>
              </a:ext>
            </a:extLst>
          </p:cNvPr>
          <p:cNvSpPr>
            <a:spLocks noGrp="1"/>
          </p:cNvSpPr>
          <p:nvPr>
            <p:ph type="body" idx="2"/>
          </p:nvPr>
        </p:nvSpPr>
        <p:spPr>
          <a:xfrm>
            <a:off x="500959" y="1232358"/>
            <a:ext cx="12331541" cy="1081593"/>
          </a:xfrm>
        </p:spPr>
        <p:txBody>
          <a:bodyPr/>
          <a:lstStyle/>
          <a:p>
            <a:r>
              <a:rPr lang="en-GB" i="0" dirty="0" err="1"/>
              <a:t>Atividade</a:t>
            </a:r>
            <a:r>
              <a:rPr lang="en-GB" i="0" dirty="0"/>
              <a:t> M2.1</a:t>
            </a:r>
          </a:p>
          <a:p>
            <a:r>
              <a:rPr lang="en-GB" i="0" dirty="0"/>
              <a:t>Mindmap</a:t>
            </a:r>
          </a:p>
        </p:txBody>
      </p:sp>
      <p:pic>
        <p:nvPicPr>
          <p:cNvPr id="7" name="Picture 6" descr="Diagram&#10;&#10;Description automatically generated">
            <a:extLst>
              <a:ext uri="{FF2B5EF4-FFF2-40B4-BE49-F238E27FC236}">
                <a16:creationId xmlns:a16="http://schemas.microsoft.com/office/drawing/2014/main" id="{8AE256BD-6F35-C955-2A67-551C82AC0F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88674" y="3752849"/>
            <a:ext cx="8281853" cy="3884971"/>
          </a:xfrm>
          <a:prstGeom prst="rect">
            <a:avLst/>
          </a:prstGeom>
        </p:spPr>
      </p:pic>
    </p:spTree>
    <p:extLst>
      <p:ext uri="{BB962C8B-B14F-4D97-AF65-F5344CB8AC3E}">
        <p14:creationId xmlns:p14="http://schemas.microsoft.com/office/powerpoint/2010/main" val="374207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body" idx="1"/>
          </p:nvPr>
        </p:nvSpPr>
        <p:spPr>
          <a:xfrm>
            <a:off x="498384" y="2163763"/>
            <a:ext cx="12331541" cy="1250770"/>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400" dirty="0">
                <a:solidFill>
                  <a:schemeClr val="accent4">
                    <a:lumMod val="75000"/>
                  </a:schemeClr>
                </a:solidFill>
              </a:rPr>
              <a:t>Gerir dinheiro para despesas familiares, como compras diárias e contas, é uma habilidade essencial na vida de todos, juntamente com a capacidade de poupar dinheiro. Saber gerir o dinheiro da sua família ajuda-o a lidar com eventos de vida e emergências com mais confiança.</a:t>
            </a:r>
            <a:endParaRPr sz="2400" dirty="0">
              <a:solidFill>
                <a:schemeClr val="accent4">
                  <a:lumMod val="75000"/>
                </a:schemeClr>
              </a:solidFill>
            </a:endParaRPr>
          </a:p>
          <a:p>
            <a:pPr marL="0" lvl="0" indent="0">
              <a:spcBef>
                <a:spcPts val="600"/>
              </a:spcBef>
            </a:pPr>
            <a:r>
              <a:rPr lang="en-GB" sz="3200" b="1" dirty="0" err="1"/>
              <a:t>Discutir</a:t>
            </a:r>
            <a:r>
              <a:rPr lang="en-GB" sz="3200" b="1" dirty="0"/>
              <a:t> em pares:</a:t>
            </a:r>
          </a:p>
          <a:p>
            <a:pPr marL="514350" lvl="0" indent="-514350">
              <a:spcBef>
                <a:spcPts val="600"/>
              </a:spcBef>
              <a:buFont typeface="+mj-lt"/>
              <a:buAutoNum type="arabicPeriod"/>
            </a:pPr>
            <a:r>
              <a:rPr lang="pt-PT" sz="3200" dirty="0"/>
              <a:t>O que é um orçamento</a:t>
            </a:r>
            <a:r>
              <a:rPr lang="en-GB" sz="3200" dirty="0"/>
              <a:t>?</a:t>
            </a:r>
          </a:p>
          <a:p>
            <a:pPr marL="514350" lvl="0" indent="-514350">
              <a:spcBef>
                <a:spcPts val="600"/>
              </a:spcBef>
              <a:buFont typeface="+mj-lt"/>
              <a:buAutoNum type="arabicPeriod"/>
            </a:pPr>
            <a:r>
              <a:rPr lang="pt-PT" sz="3200" dirty="0"/>
              <a:t>Por que precisamos de orçamentos</a:t>
            </a:r>
            <a:r>
              <a:rPr lang="en-GB" sz="3200" dirty="0"/>
              <a:t>?</a:t>
            </a:r>
          </a:p>
          <a:p>
            <a:pPr marL="514350" lvl="0" indent="-514350">
              <a:spcBef>
                <a:spcPts val="600"/>
              </a:spcBef>
              <a:buFont typeface="+mj-lt"/>
              <a:buAutoNum type="arabicPeriod"/>
            </a:pPr>
            <a:r>
              <a:rPr lang="en-GB" sz="3200" dirty="0"/>
              <a:t>Como </a:t>
            </a:r>
            <a:r>
              <a:rPr lang="en-GB" sz="3200" dirty="0" err="1"/>
              <a:t>criá-los</a:t>
            </a:r>
            <a:r>
              <a:rPr lang="en-GB" sz="3200" dirty="0"/>
              <a:t> para </a:t>
            </a:r>
            <a:r>
              <a:rPr lang="en-GB" sz="3200" dirty="0" err="1"/>
              <a:t>si</a:t>
            </a:r>
            <a:r>
              <a:rPr lang="en-GB" sz="3200" dirty="0"/>
              <a:t> </a:t>
            </a:r>
            <a:r>
              <a:rPr lang="en-GB" sz="3200" dirty="0" err="1"/>
              <a:t>mesmo</a:t>
            </a:r>
            <a:r>
              <a:rPr lang="en-GB" sz="3200" dirty="0"/>
              <a:t>?</a:t>
            </a:r>
          </a:p>
          <a:p>
            <a:pPr marL="0" lvl="0" indent="0" algn="just" rtl="0">
              <a:lnSpc>
                <a:spcPct val="100000"/>
              </a:lnSpc>
              <a:spcBef>
                <a:spcPts val="600"/>
              </a:spcBef>
              <a:spcAft>
                <a:spcPts val="0"/>
              </a:spcAft>
              <a:buClr>
                <a:schemeClr val="accent4"/>
              </a:buClr>
              <a:buSzPts val="2188"/>
              <a:buNone/>
            </a:pPr>
            <a:endParaRPr lang="en-GB" sz="3200" dirty="0"/>
          </a:p>
          <a:p>
            <a:pPr marL="0" lvl="0" indent="0">
              <a:spcBef>
                <a:spcPts val="600"/>
              </a:spcBef>
            </a:pPr>
            <a:r>
              <a:rPr lang="en-GB" sz="3200" b="1" dirty="0"/>
              <a:t>Feedback com </a:t>
            </a:r>
            <a:r>
              <a:rPr lang="en-GB" sz="3200" b="1" dirty="0" err="1"/>
              <a:t>ideias</a:t>
            </a:r>
            <a:r>
              <a:rPr lang="en-GB" sz="3200" b="1" dirty="0"/>
              <a:t> </a:t>
            </a:r>
            <a:r>
              <a:rPr lang="en-GB" sz="3200" b="1" dirty="0" err="1"/>
              <a:t>diferentes</a:t>
            </a:r>
            <a:r>
              <a:rPr lang="en-GB" sz="3200" b="1" dirty="0"/>
              <a:t> 
</a:t>
            </a:r>
            <a:endParaRPr dirty="0"/>
          </a:p>
          <a:p>
            <a:pPr marL="0" lvl="0" indent="0" algn="l" rtl="0">
              <a:lnSpc>
                <a:spcPct val="100000"/>
              </a:lnSpc>
              <a:spcBef>
                <a:spcPts val="600"/>
              </a:spcBef>
              <a:spcAft>
                <a:spcPts val="0"/>
              </a:spcAft>
              <a:buSzPts val="2100"/>
              <a:buNone/>
            </a:pPr>
            <a:r>
              <a:rPr lang="de-DE" dirty="0"/>
              <a:t>			</a:t>
            </a:r>
            <a:endParaRPr dirty="0"/>
          </a:p>
          <a:p>
            <a:pPr marL="0" lvl="0" indent="0" algn="just" rtl="0">
              <a:lnSpc>
                <a:spcPct val="100000"/>
              </a:lnSpc>
              <a:spcBef>
                <a:spcPts val="600"/>
              </a:spcBef>
              <a:spcAft>
                <a:spcPts val="0"/>
              </a:spcAft>
              <a:buClr>
                <a:schemeClr val="accent4"/>
              </a:buClr>
              <a:buSzPts val="2188"/>
              <a:buNone/>
            </a:pPr>
            <a:endParaRPr dirty="0"/>
          </a:p>
        </p:txBody>
      </p:sp>
      <p:sp>
        <p:nvSpPr>
          <p:cNvPr id="75" name="Google Shape;75;p4"/>
          <p:cNvSpPr txBox="1">
            <a:spLocks noGrp="1"/>
          </p:cNvSpPr>
          <p:nvPr>
            <p:ph type="title"/>
          </p:nvPr>
        </p:nvSpPr>
        <p:spPr>
          <a:xfrm>
            <a:off x="499925" y="369025"/>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de-DE" dirty="0"/>
              <a:t>Gestão Financeira Familiar </a:t>
            </a:r>
            <a:endParaRPr dirty="0"/>
          </a:p>
        </p:txBody>
      </p:sp>
      <p:sp>
        <p:nvSpPr>
          <p:cNvPr id="76" name="Google Shape;76;p4"/>
          <p:cNvSpPr txBox="1">
            <a:spLocks noGrp="1"/>
          </p:cNvSpPr>
          <p:nvPr>
            <p:ph type="body" idx="2"/>
          </p:nvPr>
        </p:nvSpPr>
        <p:spPr>
          <a:xfrm>
            <a:off x="499925" y="994611"/>
            <a:ext cx="12331541" cy="114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de-DE" i="0" dirty="0"/>
              <a:t>Atividade M2.2</a:t>
            </a:r>
          </a:p>
          <a:p>
            <a:pPr marL="0" lvl="0" indent="0" algn="l">
              <a:spcBef>
                <a:spcPts val="0"/>
              </a:spcBef>
            </a:pPr>
            <a:r>
              <a:rPr lang="pt-PT" i="0" dirty="0"/>
              <a:t>A importância de saber gerir o orçamento familiar</a:t>
            </a:r>
            <a:endParaRPr lang="de-DE"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0" lvl="0" indent="0">
              <a:spcBef>
                <a:spcPts val="600"/>
              </a:spcBef>
              <a:buSzPts val="2100"/>
            </a:pPr>
            <a:r>
              <a:rPr lang="pt-PT" sz="2800" dirty="0"/>
              <a:t>Preencha a folha de orçamento semanal da família imaginária em pares
</a:t>
            </a:r>
            <a:endParaRPr lang="de-DE" sz="2800" dirty="0"/>
          </a:p>
          <a:p>
            <a:pPr marL="0" lvl="0" indent="0">
              <a:spcBef>
                <a:spcPts val="600"/>
              </a:spcBef>
              <a:buSzPts val="2100"/>
            </a:pPr>
            <a:r>
              <a:rPr lang="de-DE" sz="2400" dirty="0"/>
              <a:t>Um </a:t>
            </a:r>
            <a:r>
              <a:rPr lang="de-DE" sz="2400" dirty="0">
                <a:solidFill>
                  <a:schemeClr val="accent1">
                    <a:lumMod val="75000"/>
                  </a:schemeClr>
                </a:solidFill>
              </a:rPr>
              <a:t>ORÇAMENTO</a:t>
            </a:r>
            <a:r>
              <a:rPr lang="de-DE" sz="2400" dirty="0"/>
              <a:t> ajuda:</a:t>
            </a:r>
            <a:endParaRPr sz="2400" dirty="0"/>
          </a:p>
          <a:p>
            <a:pPr marL="342900" lvl="0" indent="-342900">
              <a:spcBef>
                <a:spcPts val="600"/>
              </a:spcBef>
              <a:buSzPts val="2100"/>
              <a:buFont typeface="Arial" panose="020B0604020202020204" pitchFamily="34" charset="0"/>
              <a:buChar char="•"/>
            </a:pPr>
            <a:r>
              <a:rPr lang="pt-PT" sz="2400" dirty="0"/>
              <a:t>A dar prioridade às despesas e às necessidades
A entender como economizar dinheiro</a:t>
            </a:r>
            <a:endParaRPr lang="de-DE" sz="2400" dirty="0"/>
          </a:p>
          <a:p>
            <a:pPr marL="342900" lvl="0" indent="-342900" algn="l">
              <a:spcBef>
                <a:spcPts val="600"/>
              </a:spcBef>
              <a:buSzPts val="2100"/>
              <a:buFont typeface="Arial" panose="020B0604020202020204" pitchFamily="34" charset="0"/>
              <a:buChar char="•"/>
            </a:pPr>
            <a:r>
              <a:rPr lang="pt-PT" sz="2400" dirty="0"/>
              <a:t>A reservar dinheiro para despesas inesperadas e a evitar gastos excessivos 
A manter o olho nos preços e subidas de preços</a:t>
            </a:r>
            <a:endParaRPr dirty="0"/>
          </a:p>
          <a:p>
            <a:pPr marL="342900" lvl="0" indent="-203962" algn="just" rtl="0">
              <a:lnSpc>
                <a:spcPct val="100000"/>
              </a:lnSpc>
              <a:spcBef>
                <a:spcPts val="600"/>
              </a:spcBef>
              <a:spcAft>
                <a:spcPts val="0"/>
              </a:spcAft>
              <a:buSzPts val="2188"/>
              <a:buFont typeface="Calibri"/>
              <a:buNone/>
            </a:pPr>
            <a:endParaRPr dirty="0"/>
          </a:p>
          <a:p>
            <a:pPr marL="0" lvl="0" indent="0" algn="l">
              <a:spcBef>
                <a:spcPts val="600"/>
              </a:spcBef>
              <a:buSzPts val="2800"/>
            </a:pPr>
            <a:r>
              <a:rPr lang="pt-PT" sz="2800" b="1" dirty="0"/>
              <a:t>Partilhe as suas ideias com os outros. 
</a:t>
            </a:r>
            <a:endParaRPr sz="2800" b="1" dirty="0">
              <a:highlight>
                <a:srgbClr val="FFFF00"/>
              </a:highlight>
            </a:endParaRPr>
          </a:p>
        </p:txBody>
      </p:sp>
      <p:sp>
        <p:nvSpPr>
          <p:cNvPr id="83" name="Google Shape;83;p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en-GB" dirty="0" err="1"/>
              <a:t>Gestão</a:t>
            </a:r>
            <a:r>
              <a:rPr lang="en-GB" dirty="0"/>
              <a:t> </a:t>
            </a:r>
            <a:r>
              <a:rPr lang="en-GB" dirty="0" err="1"/>
              <a:t>Financeira</a:t>
            </a:r>
            <a:r>
              <a:rPr lang="en-GB" dirty="0"/>
              <a:t> Familiar</a:t>
            </a:r>
            <a:endParaRPr dirty="0"/>
          </a:p>
        </p:txBody>
      </p:sp>
      <p:sp>
        <p:nvSpPr>
          <p:cNvPr id="84" name="Google Shape;84;p5"/>
          <p:cNvSpPr txBox="1">
            <a:spLocks noGrp="1"/>
          </p:cNvSpPr>
          <p:nvPr>
            <p:ph type="body" idx="2"/>
          </p:nvPr>
        </p:nvSpPr>
        <p:spPr>
          <a:xfrm>
            <a:off x="499925" y="1049910"/>
            <a:ext cx="12331541" cy="111367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de-DE" i="0" dirty="0"/>
              <a:t>Atividade M2.3</a:t>
            </a:r>
          </a:p>
          <a:p>
            <a:pPr marL="0" lvl="0" indent="0">
              <a:spcBef>
                <a:spcPts val="0"/>
              </a:spcBef>
            </a:pPr>
            <a:r>
              <a:rPr lang="pt-PT" i="0" dirty="0"/>
              <a:t>Como pode ser feito um orçamento?</a:t>
            </a:r>
            <a:endParaRPr lang="de-DE" i="0" dirty="0"/>
          </a:p>
        </p:txBody>
      </p:sp>
      <p:pic>
        <p:nvPicPr>
          <p:cNvPr id="85" name="Google Shape;85;p5" descr="Bitcoin, Money, Cryptocurrency, Blockchain, Currency"/>
          <p:cNvPicPr preferRelativeResize="0"/>
          <p:nvPr/>
        </p:nvPicPr>
        <p:blipFill rotWithShape="1">
          <a:blip r:embed="rId3">
            <a:alphaModFix/>
          </a:blip>
          <a:srcRect/>
          <a:stretch/>
        </p:blipFill>
        <p:spPr>
          <a:xfrm>
            <a:off x="10303250" y="2995804"/>
            <a:ext cx="2802536" cy="28025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499925" y="2157413"/>
            <a:ext cx="12331541" cy="797458"/>
          </a:xfrm>
          <a:prstGeom prst="rect">
            <a:avLst/>
          </a:prstGeom>
          <a:noFill/>
          <a:ln>
            <a:noFill/>
          </a:ln>
        </p:spPr>
        <p:txBody>
          <a:bodyPr spcFirstLastPara="1" wrap="square" lIns="72000" tIns="45700" rIns="72000" bIns="45700" anchor="t" anchorCtr="0">
            <a:noAutofit/>
          </a:bodyPr>
          <a:lstStyle/>
          <a:p>
            <a:pPr marL="0" lvl="0" indent="0" algn="l"/>
            <a:r>
              <a:rPr lang="de-DE" sz="2400" dirty="0"/>
              <a:t>PRINCIPAL OBJETIVO DO ORÇAMENTO: </a:t>
            </a:r>
            <a:r>
              <a:rPr lang="pt-PT" sz="2400" dirty="0"/>
              <a:t>gastar menos do que ganha! 
Existem diferentes passos: 
</a:t>
            </a:r>
            <a:endParaRPr dirty="0">
              <a:highlight>
                <a:srgbClr val="FFFF00"/>
              </a:highlight>
            </a:endParaRPr>
          </a:p>
        </p:txBody>
      </p:sp>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93" name="Google Shape;93;p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lgn="l"/>
            <a:r>
              <a:rPr lang="de-DE" i="0" dirty="0"/>
              <a:t>Orçamento para adultos</a:t>
            </a:r>
            <a:endParaRPr dirty="0"/>
          </a:p>
        </p:txBody>
      </p:sp>
      <p:sp>
        <p:nvSpPr>
          <p:cNvPr id="94" name="Google Shape;94;p6"/>
          <p:cNvSpPr/>
          <p:nvPr/>
        </p:nvSpPr>
        <p:spPr>
          <a:xfrm>
            <a:off x="499925" y="3098014"/>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1</a:t>
            </a:r>
            <a:endParaRPr/>
          </a:p>
        </p:txBody>
      </p:sp>
      <p:sp>
        <p:nvSpPr>
          <p:cNvPr id="95" name="Google Shape;95;p6"/>
          <p:cNvSpPr/>
          <p:nvPr/>
        </p:nvSpPr>
        <p:spPr>
          <a:xfrm>
            <a:off x="2106674" y="3275679"/>
            <a:ext cx="9716132" cy="487465"/>
          </a:xfrm>
          <a:prstGeom prst="rect">
            <a:avLst/>
          </a:prstGeom>
          <a:noFill/>
          <a:ln>
            <a:noFill/>
          </a:ln>
        </p:spPr>
        <p:txBody>
          <a:bodyPr spcFirstLastPara="1" wrap="square" lIns="91425" tIns="45700" rIns="91425" bIns="45700" anchor="t" anchorCtr="0">
            <a:spAutoFit/>
          </a:bodyPr>
          <a:lstStyle/>
          <a:p>
            <a:pPr lvl="0">
              <a:lnSpc>
                <a:spcPct val="107000"/>
              </a:lnSpc>
            </a:pPr>
            <a:r>
              <a:rPr lang="de-DE" sz="2400" dirty="0">
                <a:solidFill>
                  <a:schemeClr val="dk1"/>
                </a:solidFill>
                <a:latin typeface="Calibri"/>
                <a:ea typeface="Calibri"/>
                <a:cs typeface="Calibri"/>
                <a:sym typeface="Calibri"/>
              </a:rPr>
              <a:t>FAZER UMA LISTA DAS </a:t>
            </a:r>
            <a:r>
              <a:rPr lang="de-DE" sz="2400" b="1" dirty="0">
                <a:solidFill>
                  <a:schemeClr val="accent6"/>
                </a:solidFill>
                <a:latin typeface="Calibri"/>
                <a:ea typeface="Calibri"/>
                <a:cs typeface="Calibri"/>
                <a:sym typeface="Calibri"/>
              </a:rPr>
              <a:t>FONTES DE RENDIMENTO </a:t>
            </a:r>
            <a:r>
              <a:rPr lang="de-DE" sz="2400" dirty="0">
                <a:solidFill>
                  <a:schemeClr val="dk1"/>
                </a:solidFill>
                <a:latin typeface="Calibri"/>
                <a:ea typeface="Calibri"/>
                <a:cs typeface="Calibri"/>
                <a:sym typeface="Calibri"/>
              </a:rPr>
              <a:t>e </a:t>
            </a:r>
            <a:r>
              <a:rPr lang="de-DE" sz="2400" b="1" dirty="0">
                <a:solidFill>
                  <a:schemeClr val="accent6"/>
                </a:solidFill>
                <a:latin typeface="Calibri"/>
                <a:ea typeface="Calibri"/>
                <a:cs typeface="Calibri"/>
                <a:sym typeface="Calibri"/>
              </a:rPr>
              <a:t>MONTANTES MENSAIS</a:t>
            </a:r>
            <a:endParaRPr sz="2400" b="1" i="0" u="none" strike="noStrike" cap="none" dirty="0">
              <a:solidFill>
                <a:schemeClr val="accent6"/>
              </a:solidFill>
              <a:latin typeface="Calibri"/>
              <a:ea typeface="Calibri"/>
              <a:cs typeface="Calibri"/>
              <a:sym typeface="Calibri"/>
            </a:endParaRPr>
          </a:p>
        </p:txBody>
      </p:sp>
      <p:sp>
        <p:nvSpPr>
          <p:cNvPr id="96" name="Google Shape;96;p6"/>
          <p:cNvSpPr/>
          <p:nvPr/>
        </p:nvSpPr>
        <p:spPr>
          <a:xfrm>
            <a:off x="2106674" y="3960125"/>
            <a:ext cx="10847786" cy="3416279"/>
          </a:xfrm>
          <a:prstGeom prst="rect">
            <a:avLst/>
          </a:prstGeom>
          <a:noFill/>
          <a:ln>
            <a:noFill/>
          </a:ln>
        </p:spPr>
        <p:txBody>
          <a:bodyPr spcFirstLastPara="1" wrap="square" lIns="91425" tIns="45700" rIns="91425" bIns="45700" anchor="t" anchorCtr="0">
            <a:spAutoFit/>
          </a:bodyPr>
          <a:lstStyle/>
          <a:p>
            <a:pPr lvl="0"/>
            <a:r>
              <a:rPr lang="de-DE" sz="2400" b="0" i="0" u="none" strike="noStrike" cap="none" dirty="0">
                <a:solidFill>
                  <a:schemeClr val="dk1"/>
                </a:solidFill>
                <a:latin typeface="Calibri"/>
                <a:ea typeface="Calibri"/>
                <a:cs typeface="Calibri"/>
                <a:sym typeface="Calibri"/>
              </a:rPr>
              <a:t>FAZER UMA LISTA DO TOTAL DAS </a:t>
            </a:r>
            <a:r>
              <a:rPr lang="de-DE" sz="2400" b="1" dirty="0">
                <a:solidFill>
                  <a:schemeClr val="accent6"/>
                </a:solidFill>
                <a:latin typeface="Calibri"/>
                <a:ea typeface="Calibri"/>
                <a:cs typeface="Calibri"/>
                <a:sym typeface="Calibri"/>
              </a:rPr>
              <a:t>DESPESAS MENSAIS</a:t>
            </a:r>
            <a:r>
              <a:rPr lang="de-DE" sz="2400" b="0" i="0" u="none" strike="noStrike" cap="none" dirty="0">
                <a:solidFill>
                  <a:schemeClr val="dk1"/>
                </a:solidFill>
                <a:latin typeface="Calibri"/>
                <a:ea typeface="Calibri"/>
                <a:cs typeface="Calibri"/>
                <a:sym typeface="Calibri"/>
              </a:rPr>
              <a:t> </a:t>
            </a:r>
            <a:r>
              <a:rPr lang="de-DE" sz="2400" dirty="0">
                <a:solidFill>
                  <a:schemeClr val="dk1"/>
                </a:solidFill>
                <a:latin typeface="Calibri"/>
                <a:ea typeface="Calibri"/>
                <a:cs typeface="Calibri"/>
                <a:sym typeface="Calibri"/>
              </a:rPr>
              <a:t>:</a:t>
            </a:r>
            <a:r>
              <a:rPr lang="de-DE" sz="2400" b="0" i="0" u="none" strike="noStrike" cap="none" dirty="0">
                <a:solidFill>
                  <a:schemeClr val="dk1"/>
                </a:solidFill>
                <a:latin typeface="Calibri"/>
                <a:ea typeface="Calibri"/>
                <a:cs typeface="Calibri"/>
                <a:sym typeface="Calibri"/>
              </a:rPr>
              <a:t> </a:t>
            </a:r>
          </a:p>
          <a:p>
            <a:pPr marL="342900" lvl="0" indent="-342900">
              <a:buFont typeface="Arial" panose="020B0604020202020204" pitchFamily="34" charset="0"/>
              <a:buChar char="•"/>
            </a:pPr>
            <a:r>
              <a:rPr lang="de-DE" sz="2400" b="0" i="0" u="none" strike="noStrike" cap="none" dirty="0">
                <a:solidFill>
                  <a:schemeClr val="dk1"/>
                </a:solidFill>
                <a:latin typeface="Calibri"/>
                <a:ea typeface="Calibri"/>
                <a:cs typeface="Calibri"/>
                <a:sym typeface="Calibri"/>
              </a:rPr>
              <a:t> </a:t>
            </a:r>
            <a:r>
              <a:rPr lang="de-DE" sz="2400" b="1" dirty="0">
                <a:solidFill>
                  <a:schemeClr val="dk1"/>
                </a:solidFill>
                <a:latin typeface="Calibri"/>
                <a:ea typeface="Calibri"/>
                <a:cs typeface="Calibri"/>
                <a:sym typeface="Calibri"/>
              </a:rPr>
              <a:t>despesas fixas </a:t>
            </a:r>
            <a:r>
              <a:rPr lang="pt-PT" sz="2400" dirty="0">
                <a:solidFill>
                  <a:schemeClr val="dk1"/>
                </a:solidFill>
                <a:latin typeface="Calibri"/>
                <a:ea typeface="Calibri"/>
                <a:cs typeface="Calibri"/>
                <a:sym typeface="Calibri"/>
              </a:rPr>
              <a:t>por exemplo, gastos permanentes para rendas/hipotecas, impostos, telefone, seguros, etc.
</a:t>
            </a:r>
            <a:r>
              <a:rPr lang="de-DE" sz="2400" b="0" i="0" u="none" strike="noStrike" cap="none" dirty="0">
                <a:solidFill>
                  <a:schemeClr val="dk1"/>
                </a:solidFill>
                <a:latin typeface="Calibri"/>
                <a:ea typeface="Calibri"/>
                <a:cs typeface="Calibri"/>
                <a:sym typeface="Calibri"/>
              </a:rPr>
              <a:t> </a:t>
            </a:r>
            <a:r>
              <a:rPr lang="de-DE" sz="2400" b="1" dirty="0">
                <a:solidFill>
                  <a:schemeClr val="dk1"/>
                </a:solidFill>
                <a:latin typeface="Calibri"/>
                <a:ea typeface="Calibri"/>
                <a:cs typeface="Calibri"/>
                <a:sym typeface="Calibri"/>
              </a:rPr>
              <a:t>despesas variáveis </a:t>
            </a:r>
            <a:r>
              <a:rPr lang="pt-PT" sz="2400" dirty="0">
                <a:solidFill>
                  <a:schemeClr val="dk1"/>
                </a:solidFill>
                <a:latin typeface="Calibri"/>
                <a:ea typeface="Calibri"/>
                <a:cs typeface="Calibri"/>
                <a:sym typeface="Calibri"/>
              </a:rPr>
              <a:t>por exemplo, roupas, férias, despesas médicas, gasolina/viagem ou uma fatura fiscal, etc.) </a:t>
            </a:r>
            <a:endParaRPr lang="de-DE" sz="2400" b="0" i="0" u="none" strike="noStrike" cap="none" dirty="0">
              <a:solidFill>
                <a:schemeClr val="dk1"/>
              </a:solidFill>
              <a:latin typeface="Calibri"/>
              <a:ea typeface="Calibri"/>
              <a:cs typeface="Calibri"/>
              <a:sym typeface="Calibri"/>
            </a:endParaRPr>
          </a:p>
          <a:p>
            <a:pPr marL="0" marR="0" lvl="0" indent="0" rtl="0">
              <a:spcBef>
                <a:spcPts val="0"/>
              </a:spcBef>
              <a:spcAft>
                <a:spcPts val="0"/>
              </a:spcAft>
              <a:buNone/>
            </a:pPr>
            <a:endParaRPr sz="2400" dirty="0"/>
          </a:p>
          <a:p>
            <a:pPr lvl="0"/>
            <a:r>
              <a:rPr lang="pt-PT" sz="2400" dirty="0">
                <a:solidFill>
                  <a:schemeClr val="dk1"/>
                </a:solidFill>
                <a:latin typeface="Calibri"/>
                <a:ea typeface="Calibri"/>
                <a:cs typeface="Calibri"/>
                <a:sym typeface="Calibri"/>
              </a:rPr>
              <a:t>Você pode verificar todos as </a:t>
            </a:r>
            <a:r>
              <a:rPr lang="pt-PT" sz="2400" b="1" dirty="0">
                <a:solidFill>
                  <a:schemeClr val="accent6"/>
                </a:solidFill>
                <a:latin typeface="Calibri"/>
                <a:ea typeface="Calibri"/>
                <a:cs typeface="Calibri"/>
                <a:sym typeface="Calibri"/>
              </a:rPr>
              <a:t>despesas ao longo do último ano e encontrar uma média </a:t>
            </a:r>
            <a:r>
              <a:rPr lang="de-DE" sz="2400" dirty="0">
                <a:solidFill>
                  <a:schemeClr val="dk1"/>
                </a:solidFill>
                <a:latin typeface="Calibri"/>
                <a:ea typeface="Calibri"/>
                <a:cs typeface="Calibri"/>
                <a:sym typeface="Calibri"/>
              </a:rPr>
              <a:t>- </a:t>
            </a:r>
            <a:r>
              <a:rPr lang="pt-PT" sz="2400" dirty="0">
                <a:solidFill>
                  <a:schemeClr val="dk1"/>
                </a:solidFill>
                <a:latin typeface="Calibri"/>
                <a:ea typeface="Calibri"/>
                <a:cs typeface="Calibri"/>
                <a:sym typeface="Calibri"/>
              </a:rPr>
              <a:t>dividindo por 12 (ou pelo número de meses tomados em consideração). Isto pode ajudá-lo a entender os seus hábitos habituais de gastos.</a:t>
            </a:r>
            <a:endParaRPr sz="2400" dirty="0"/>
          </a:p>
        </p:txBody>
      </p:sp>
      <p:sp>
        <p:nvSpPr>
          <p:cNvPr id="97" name="Google Shape;97;p6"/>
          <p:cNvSpPr/>
          <p:nvPr/>
        </p:nvSpPr>
        <p:spPr>
          <a:xfrm>
            <a:off x="449990" y="4685500"/>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2</a:t>
            </a:r>
            <a:endParaRPr/>
          </a:p>
        </p:txBody>
      </p:sp>
      <p:pic>
        <p:nvPicPr>
          <p:cNvPr id="98" name="Google Shape;98;p6" descr="Money, Saving, Savings, Finance, Economy, Accounting"/>
          <p:cNvPicPr preferRelativeResize="0"/>
          <p:nvPr/>
        </p:nvPicPr>
        <p:blipFill rotWithShape="1">
          <a:blip r:embed="rId3">
            <a:alphaModFix/>
          </a:blip>
          <a:srcRect/>
          <a:stretch/>
        </p:blipFill>
        <p:spPr>
          <a:xfrm>
            <a:off x="9409209" y="703526"/>
            <a:ext cx="3925791" cy="2208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0064" y="527856"/>
            <a:ext cx="8445600" cy="560700"/>
          </a:xfrm>
          <a:prstGeom prst="rect">
            <a:avLst/>
          </a:prstGeom>
          <a:noFill/>
          <a:ln>
            <a:noFill/>
          </a:ln>
        </p:spPr>
        <p:txBody>
          <a:bodyPr spcFirstLastPara="1" wrap="square" lIns="72000" tIns="45700" rIns="72000" bIns="45700" anchor="ctr" anchorCtr="0">
            <a:normAutofit/>
          </a:bodyPr>
          <a:lstStyle/>
          <a:p>
            <a:pPr lvl="0"/>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 </a:t>
            </a:r>
            <a:endParaRPr dirty="0">
              <a:latin typeface="Calibri" panose="020F0502020204030204" pitchFamily="34" charset="0"/>
              <a:cs typeface="Calibri" panose="020F0502020204030204" pitchFamily="34" charset="0"/>
            </a:endParaRPr>
          </a:p>
        </p:txBody>
      </p:sp>
      <p:sp>
        <p:nvSpPr>
          <p:cNvPr id="105" name="Google Shape;105;p7"/>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p>
            <a:pPr lvl="0"/>
            <a:r>
              <a:rPr lang="de-DE" i="0" dirty="0"/>
              <a:t>Orçamento para adultos</a:t>
            </a:r>
            <a:endParaRPr dirty="0"/>
          </a:p>
        </p:txBody>
      </p:sp>
      <p:sp>
        <p:nvSpPr>
          <p:cNvPr id="106" name="Google Shape;106;p7"/>
          <p:cNvSpPr/>
          <p:nvPr/>
        </p:nvSpPr>
        <p:spPr>
          <a:xfrm>
            <a:off x="500064" y="2338361"/>
            <a:ext cx="12526500" cy="830956"/>
          </a:xfrm>
          <a:prstGeom prst="rect">
            <a:avLst/>
          </a:prstGeom>
          <a:noFill/>
          <a:ln>
            <a:noFill/>
          </a:ln>
        </p:spPr>
        <p:txBody>
          <a:bodyPr spcFirstLastPara="1" wrap="square" lIns="91425" tIns="45700" rIns="91425" bIns="45700" anchor="t" anchorCtr="0">
            <a:spAutoFit/>
          </a:bodyPr>
          <a:lstStyle/>
          <a:p>
            <a:pPr lvl="0" algn="just"/>
            <a:r>
              <a:rPr lang="pt-PT" sz="2400" dirty="0">
                <a:solidFill>
                  <a:schemeClr val="dk1"/>
                </a:solidFill>
                <a:latin typeface="Calibri"/>
                <a:ea typeface="Calibri"/>
                <a:cs typeface="Calibri"/>
                <a:sym typeface="Calibri"/>
              </a:rPr>
              <a:t>Estes cálculos vão ajudá-lo a entender se está atualmente a gastar mais ou menos do que tem como ganhos ou rendimentos.</a:t>
            </a:r>
            <a:endParaRPr sz="2400" dirty="0"/>
          </a:p>
        </p:txBody>
      </p:sp>
      <p:sp>
        <p:nvSpPr>
          <p:cNvPr id="107" name="Google Shape;107;p7"/>
          <p:cNvSpPr/>
          <p:nvPr/>
        </p:nvSpPr>
        <p:spPr>
          <a:xfrm>
            <a:off x="1084764" y="3540091"/>
            <a:ext cx="12216900" cy="830956"/>
          </a:xfrm>
          <a:prstGeom prst="rect">
            <a:avLst/>
          </a:prstGeom>
          <a:noFill/>
          <a:ln>
            <a:noFill/>
          </a:ln>
        </p:spPr>
        <p:txBody>
          <a:bodyPr spcFirstLastPara="1" wrap="square" lIns="91425" tIns="45700" rIns="91425" bIns="45700" anchor="t" anchorCtr="0">
            <a:spAutoFit/>
          </a:bodyPr>
          <a:lstStyle/>
          <a:p>
            <a:pPr lvl="0" algn="just"/>
            <a:r>
              <a:rPr lang="de-DE" sz="2400" dirty="0">
                <a:solidFill>
                  <a:schemeClr val="dk1"/>
                </a:solidFill>
                <a:latin typeface="Calibri" panose="020F0502020204030204" pitchFamily="34" charset="0"/>
                <a:ea typeface="Calibri"/>
                <a:cs typeface="Calibri" panose="020F0502020204030204" pitchFamily="34" charset="0"/>
                <a:sym typeface="Calibri"/>
              </a:rPr>
              <a:t>Se estiver a </a:t>
            </a:r>
            <a:r>
              <a:rPr lang="de-DE" sz="2400" b="1" dirty="0">
                <a:solidFill>
                  <a:schemeClr val="accent6"/>
                </a:solidFill>
                <a:latin typeface="Calibri" panose="020F0502020204030204" pitchFamily="34" charset="0"/>
                <a:ea typeface="Calibri"/>
                <a:cs typeface="Calibri" panose="020F0502020204030204" pitchFamily="34" charset="0"/>
                <a:sym typeface="Calibri"/>
              </a:rPr>
              <a:t>gastar menos </a:t>
            </a:r>
            <a:r>
              <a:rPr lang="pt-PT" sz="2400" dirty="0">
                <a:solidFill>
                  <a:schemeClr val="dk1"/>
                </a:solidFill>
                <a:latin typeface="Calibri" panose="020F0502020204030204" pitchFamily="34" charset="0"/>
                <a:ea typeface="Calibri"/>
                <a:cs typeface="Calibri" panose="020F0502020204030204" pitchFamily="34" charset="0"/>
                <a:sym typeface="Calibri"/>
              </a:rPr>
              <a:t>pode ser útil para ver como poupar e </a:t>
            </a:r>
            <a:r>
              <a:rPr lang="pt-PT" sz="2400" b="1" dirty="0">
                <a:solidFill>
                  <a:schemeClr val="dk1"/>
                </a:solidFill>
                <a:latin typeface="Calibri" panose="020F0502020204030204" pitchFamily="34" charset="0"/>
                <a:ea typeface="Calibri"/>
                <a:cs typeface="Calibri" panose="020F0502020204030204" pitchFamily="34" charset="0"/>
                <a:sym typeface="Calibri"/>
              </a:rPr>
              <a:t>COMO USAR AS SUAS POUPANÇAS</a:t>
            </a:r>
            <a:r>
              <a:rPr lang="de-DE"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p:txBody>
      </p:sp>
      <p:sp>
        <p:nvSpPr>
          <p:cNvPr id="108" name="Google Shape;108;p7"/>
          <p:cNvSpPr/>
          <p:nvPr/>
        </p:nvSpPr>
        <p:spPr>
          <a:xfrm>
            <a:off x="1084764" y="4892634"/>
            <a:ext cx="12331500" cy="461624"/>
          </a:xfrm>
          <a:prstGeom prst="rect">
            <a:avLst/>
          </a:prstGeom>
          <a:noFill/>
          <a:ln>
            <a:noFill/>
          </a:ln>
        </p:spPr>
        <p:txBody>
          <a:bodyPr spcFirstLastPara="1" wrap="square" lIns="91425" tIns="45700" rIns="91425" bIns="45700" anchor="t" anchorCtr="0">
            <a:spAutoFit/>
          </a:bodyPr>
          <a:lstStyle/>
          <a:p>
            <a:pPr lvl="0" algn="just"/>
            <a:r>
              <a:rPr lang="de-DE" sz="2400" dirty="0">
                <a:solidFill>
                  <a:schemeClr val="dk1"/>
                </a:solidFill>
                <a:latin typeface="Calibri"/>
                <a:ea typeface="Calibri"/>
                <a:cs typeface="Calibri"/>
                <a:sym typeface="Calibri"/>
              </a:rPr>
              <a:t>Se estiver a </a:t>
            </a:r>
            <a:r>
              <a:rPr lang="de-DE" sz="2400" b="1" dirty="0">
                <a:solidFill>
                  <a:schemeClr val="accent6"/>
                </a:solidFill>
                <a:latin typeface="Calibri"/>
                <a:ea typeface="Calibri"/>
                <a:cs typeface="Calibri"/>
                <a:sym typeface="Calibri"/>
              </a:rPr>
              <a:t>gastar mais </a:t>
            </a:r>
            <a:r>
              <a:rPr lang="de-DE" sz="2400" dirty="0">
                <a:solidFill>
                  <a:schemeClr val="dk1"/>
                </a:solidFill>
                <a:latin typeface="Calibri"/>
                <a:ea typeface="Calibri"/>
                <a:cs typeface="Calibri"/>
                <a:sym typeface="Calibri"/>
              </a:rPr>
              <a:t>é útil entender </a:t>
            </a:r>
            <a:r>
              <a:rPr lang="pt-PT" sz="2400" b="1" dirty="0">
                <a:solidFill>
                  <a:schemeClr val="dk1"/>
                </a:solidFill>
                <a:latin typeface="Calibri"/>
                <a:ea typeface="Calibri"/>
                <a:cs typeface="Calibri"/>
                <a:sym typeface="Calibri"/>
              </a:rPr>
              <a:t>QUE DESPESAS FAMILIARES PODEM SER CORTADAS. </a:t>
            </a:r>
            <a:endParaRPr sz="2400" dirty="0"/>
          </a:p>
        </p:txBody>
      </p:sp>
      <p:sp>
        <p:nvSpPr>
          <p:cNvPr id="109" name="Google Shape;109;p7"/>
          <p:cNvSpPr/>
          <p:nvPr/>
        </p:nvSpPr>
        <p:spPr>
          <a:xfrm>
            <a:off x="557364" y="6023777"/>
            <a:ext cx="12216900" cy="954067"/>
          </a:xfrm>
          <a:prstGeom prst="rect">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lvl="0" algn="ctr"/>
            <a:r>
              <a:rPr lang="de-DE" sz="2800" dirty="0">
                <a:solidFill>
                  <a:schemeClr val="lt1"/>
                </a:solidFill>
                <a:latin typeface="Calibri"/>
                <a:ea typeface="Calibri"/>
                <a:cs typeface="Calibri"/>
                <a:sym typeface="Calibri"/>
              </a:rPr>
              <a:t>Se incluir </a:t>
            </a:r>
            <a:r>
              <a:rPr lang="de-DE" sz="2800" b="1" dirty="0">
                <a:solidFill>
                  <a:schemeClr val="accent6"/>
                </a:solidFill>
                <a:latin typeface="Calibri"/>
                <a:ea typeface="Calibri"/>
                <a:cs typeface="Calibri"/>
                <a:sym typeface="Calibri"/>
              </a:rPr>
              <a:t> DÍVIDAS  </a:t>
            </a:r>
            <a:r>
              <a:rPr lang="pt-PT" sz="2800" dirty="0">
                <a:solidFill>
                  <a:schemeClr val="lt1"/>
                </a:solidFill>
                <a:latin typeface="Calibri"/>
                <a:ea typeface="Calibri"/>
                <a:cs typeface="Calibri"/>
                <a:sym typeface="Calibri"/>
              </a:rPr>
              <a:t>Como prestações, cartões de crédito etc. e não sabe como gerir então siga as dicas no próximo slide!</a:t>
            </a:r>
            <a:endParaRPr sz="2800" b="0" i="0" u="none" strike="noStrike" cap="none" dirty="0">
              <a:solidFill>
                <a:schemeClr val="lt1"/>
              </a:solidFill>
              <a:latin typeface="Calibri"/>
              <a:ea typeface="Calibri"/>
              <a:cs typeface="Calibri"/>
              <a:sym typeface="Calibri"/>
            </a:endParaRPr>
          </a:p>
        </p:txBody>
      </p:sp>
      <p:sp>
        <p:nvSpPr>
          <p:cNvPr id="110" name="Google Shape;110;p7"/>
          <p:cNvSpPr/>
          <p:nvPr/>
        </p:nvSpPr>
        <p:spPr>
          <a:xfrm>
            <a:off x="244264" y="3717336"/>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1" name="Google Shape;111;p7"/>
          <p:cNvSpPr/>
          <p:nvPr/>
        </p:nvSpPr>
        <p:spPr>
          <a:xfrm>
            <a:off x="207714" y="5029113"/>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2" name="Google Shape;112;p7"/>
          <p:cNvSpPr/>
          <p:nvPr/>
        </p:nvSpPr>
        <p:spPr>
          <a:xfrm rot="5400000">
            <a:off x="12326364" y="5498821"/>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113" name="Google Shape;113;p7" descr="Money, Grow, Gain, Finance, Income, Plant, Accounting"/>
          <p:cNvPicPr preferRelativeResize="0"/>
          <p:nvPr/>
        </p:nvPicPr>
        <p:blipFill rotWithShape="1">
          <a:blip r:embed="rId3">
            <a:alphaModFix/>
          </a:blip>
          <a:srcRect/>
          <a:stretch/>
        </p:blipFill>
        <p:spPr>
          <a:xfrm>
            <a:off x="8674262" y="374393"/>
            <a:ext cx="3467491" cy="1950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de-DE" dirty="0">
                <a:solidFill>
                  <a:srgbClr val="0A9A8F"/>
                </a:solidFill>
                <a:latin typeface="Calibri" panose="020F0502020204030204" pitchFamily="34" charset="0"/>
                <a:ea typeface="Open Sans"/>
                <a:cs typeface="Calibri" panose="020F0502020204030204" pitchFamily="34" charset="0"/>
                <a:sym typeface="Open Sans"/>
              </a:rPr>
              <a:t>Gestão Financeira Familiar</a:t>
            </a:r>
            <a:endParaRPr dirty="0">
              <a:highlight>
                <a:srgbClr val="FFFF00"/>
              </a:highlight>
              <a:latin typeface="Calibri" panose="020F0502020204030204" pitchFamily="34" charset="0"/>
              <a:cs typeface="Calibri" panose="020F0502020204030204" pitchFamily="34" charset="0"/>
            </a:endParaRPr>
          </a:p>
        </p:txBody>
      </p:sp>
      <p:sp>
        <p:nvSpPr>
          <p:cNvPr id="120" name="Google Shape;120;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Uma folha de cálculo orçamental para adultos </a:t>
            </a:r>
            <a:r>
              <a:rPr lang="pt-PT" i="0" dirty="0">
                <a:solidFill>
                  <a:schemeClr val="accent2">
                    <a:lumMod val="60000"/>
                    <a:lumOff val="40000"/>
                  </a:schemeClr>
                </a:solidFill>
              </a:rPr>
              <a:t>Veja a App do Money Matters também</a:t>
            </a:r>
            <a:endParaRPr i="0" dirty="0">
              <a:solidFill>
                <a:schemeClr val="accent2">
                  <a:lumMod val="60000"/>
                  <a:lumOff val="40000"/>
                </a:schemeClr>
              </a:solidFill>
            </a:endParaRPr>
          </a:p>
        </p:txBody>
      </p:sp>
      <p:sp>
        <p:nvSpPr>
          <p:cNvPr id="121" name="Google Shape;121;p8"/>
          <p:cNvSpPr txBox="1"/>
          <p:nvPr/>
        </p:nvSpPr>
        <p:spPr>
          <a:xfrm>
            <a:off x="500062" y="1830956"/>
            <a:ext cx="12331541"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lt2"/>
              </a:solidFill>
              <a:latin typeface="Calibri"/>
              <a:ea typeface="Calibri"/>
              <a:cs typeface="Calibri"/>
              <a:sym typeface="Calibri"/>
            </a:endParaRPr>
          </a:p>
          <a:p>
            <a:pPr lvl="0" algn="ctr"/>
            <a:r>
              <a:rPr lang="pt-PT" sz="2000" b="1" dirty="0">
                <a:solidFill>
                  <a:schemeClr val="dk1"/>
                </a:solidFill>
                <a:latin typeface="Calibri"/>
                <a:ea typeface="Calibri"/>
                <a:cs typeface="Calibri"/>
                <a:sym typeface="Calibri"/>
              </a:rPr>
              <a:t>FOLHA DE CÁLCULO DO ORÇAMENTO MENSAL EM BRANCO 
</a:t>
            </a:r>
            <a:r>
              <a:rPr lang="pt-PT" sz="2400" dirty="0">
                <a:solidFill>
                  <a:schemeClr val="dk1"/>
                </a:solidFill>
                <a:latin typeface="Calibri"/>
                <a:ea typeface="Calibri"/>
                <a:cs typeface="Calibri"/>
                <a:sym typeface="Calibri"/>
              </a:rPr>
              <a:t>Segue-se a folha de cálculo orçamental mensal. Podes usá-lo enquanto planeias o teu próprio orçamento. </a:t>
            </a:r>
            <a:r>
              <a:rPr lang="de-DE" sz="1600" dirty="0">
                <a:solidFill>
                  <a:schemeClr val="lt2"/>
                </a:solidFill>
                <a:latin typeface="Calibri"/>
                <a:ea typeface="Calibri"/>
                <a:cs typeface="Calibri"/>
                <a:sym typeface="Calibri"/>
              </a:rPr>
              <a:t>whit suggestions and tips.</a:t>
            </a:r>
            <a:endParaRPr sz="1600" dirty="0">
              <a:solidFill>
                <a:schemeClr val="lt2"/>
              </a:solidFill>
              <a:latin typeface="Calibri"/>
              <a:ea typeface="Calibri"/>
              <a:cs typeface="Calibri"/>
              <a:sym typeface="Calibri"/>
            </a:endParaRPr>
          </a:p>
          <a:p>
            <a:pPr marL="0" marR="0" lvl="0" indent="0" algn="l" rtl="0">
              <a:spcBef>
                <a:spcPts val="0"/>
              </a:spcBef>
              <a:spcAft>
                <a:spcPts val="0"/>
              </a:spcAft>
              <a:buNone/>
            </a:pPr>
            <a:endParaRPr sz="1600" dirty="0">
              <a:solidFill>
                <a:schemeClr val="lt2"/>
              </a:solidFill>
              <a:latin typeface="Calibri"/>
              <a:ea typeface="Calibri"/>
              <a:cs typeface="Calibri"/>
              <a:sym typeface="Calibri"/>
            </a:endParaRPr>
          </a:p>
        </p:txBody>
      </p:sp>
      <p:sp>
        <p:nvSpPr>
          <p:cNvPr id="122" name="Google Shape;122;p8"/>
          <p:cNvSpPr/>
          <p:nvPr/>
        </p:nvSpPr>
        <p:spPr>
          <a:xfrm>
            <a:off x="4862884" y="3339021"/>
            <a:ext cx="3411824" cy="2246729"/>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DESPESAS/DINHEIRO GASTO </a:t>
            </a:r>
            <a:endParaRPr sz="2000" dirty="0">
              <a:solidFill>
                <a:schemeClr val="dk1"/>
              </a:solidFill>
              <a:latin typeface="Calibri"/>
              <a:ea typeface="Calibri"/>
              <a:cs typeface="Calibri"/>
              <a:sym typeface="Calibri"/>
            </a:endParaRPr>
          </a:p>
          <a:p>
            <a:pPr lvl="0"/>
            <a:r>
              <a:rPr lang="de-DE" sz="2000" dirty="0">
                <a:solidFill>
                  <a:schemeClr val="dk1"/>
                </a:solidFill>
                <a:latin typeface="Calibri"/>
                <a:ea typeface="Calibri"/>
                <a:cs typeface="Calibri"/>
                <a:sym typeface="Calibri"/>
              </a:rPr>
              <a:t>Comida: _________________</a:t>
            </a:r>
            <a:endParaRPr dirty="0"/>
          </a:p>
          <a:p>
            <a:pPr lvl="0"/>
            <a:r>
              <a:rPr lang="de-DE" sz="2000" dirty="0">
                <a:solidFill>
                  <a:schemeClr val="dk1"/>
                </a:solidFill>
                <a:latin typeface="Calibri"/>
                <a:ea typeface="Calibri"/>
                <a:cs typeface="Calibri"/>
                <a:sym typeface="Calibri"/>
              </a:rPr>
              <a:t>Contas/impostos:__________</a:t>
            </a:r>
          </a:p>
          <a:p>
            <a:pPr lvl="0"/>
            <a:r>
              <a:rPr lang="de-DE" sz="2000" dirty="0">
                <a:solidFill>
                  <a:schemeClr val="dk1"/>
                </a:solidFill>
                <a:latin typeface="Calibri"/>
                <a:ea typeface="Calibri"/>
                <a:cs typeface="Calibri"/>
                <a:sym typeface="Calibri"/>
              </a:rPr>
              <a:t>Roupa nova: ______________</a:t>
            </a:r>
            <a:endParaRPr dirty="0"/>
          </a:p>
          <a:p>
            <a:pPr lvl="0"/>
            <a:r>
              <a:rPr lang="de-DE" sz="2000" dirty="0">
                <a:solidFill>
                  <a:schemeClr val="dk1"/>
                </a:solidFill>
                <a:latin typeface="Calibri"/>
                <a:ea typeface="Calibri"/>
                <a:cs typeface="Calibri"/>
                <a:sym typeface="Calibri"/>
              </a:rPr>
              <a:t>Outras despesas: ___________</a:t>
            </a:r>
          </a:p>
          <a:p>
            <a:pPr lvl="0"/>
            <a:r>
              <a:rPr lang="de-DE" sz="2000" dirty="0">
                <a:solidFill>
                  <a:schemeClr val="dk1"/>
                </a:solidFill>
                <a:latin typeface="Calibri"/>
                <a:ea typeface="Calibri"/>
                <a:cs typeface="Calibri"/>
                <a:sym typeface="Calibri"/>
              </a:rPr>
              <a:t>Dívidas:___________________
</a:t>
            </a:r>
            <a:r>
              <a:rPr lang="de-DE" sz="2000" b="1" dirty="0">
                <a:solidFill>
                  <a:schemeClr val="dk1"/>
                </a:solidFill>
                <a:latin typeface="Calibri"/>
                <a:ea typeface="Calibri"/>
                <a:cs typeface="Calibri"/>
                <a:sym typeface="Calibri"/>
              </a:rPr>
              <a:t>TOTAL: </a:t>
            </a:r>
            <a:r>
              <a:rPr lang="de-DE" sz="2000" dirty="0">
                <a:solidFill>
                  <a:schemeClr val="dk1"/>
                </a:solidFill>
                <a:latin typeface="Calibri"/>
                <a:ea typeface="Calibri"/>
                <a:cs typeface="Calibri"/>
                <a:sym typeface="Calibri"/>
              </a:rPr>
              <a:t>___________________ </a:t>
            </a:r>
            <a:endParaRPr dirty="0"/>
          </a:p>
        </p:txBody>
      </p:sp>
      <p:sp>
        <p:nvSpPr>
          <p:cNvPr id="123" name="Google Shape;123;p8"/>
          <p:cNvSpPr/>
          <p:nvPr/>
        </p:nvSpPr>
        <p:spPr>
          <a:xfrm>
            <a:off x="9225706" y="3339021"/>
            <a:ext cx="3651666" cy="1323439"/>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EXCESSO/TOTAL MENSAL 
</a:t>
            </a:r>
            <a:r>
              <a:rPr lang="de-DE" sz="2000" dirty="0">
                <a:solidFill>
                  <a:schemeClr val="dk1"/>
                </a:solidFill>
                <a:latin typeface="Calibri"/>
                <a:ea typeface="Calibri"/>
                <a:cs typeface="Calibri"/>
                <a:sym typeface="Calibri"/>
              </a:rPr>
              <a:t>Rendimentos: _____________ </a:t>
            </a:r>
            <a:endParaRPr dirty="0"/>
          </a:p>
          <a:p>
            <a:pPr lvl="0"/>
            <a:r>
              <a:rPr lang="de-DE" sz="2000" dirty="0">
                <a:solidFill>
                  <a:schemeClr val="dk1"/>
                </a:solidFill>
                <a:latin typeface="Calibri"/>
                <a:ea typeface="Calibri"/>
                <a:cs typeface="Calibri"/>
                <a:sym typeface="Calibri"/>
              </a:rPr>
              <a:t>Despesas: _____________ </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a:t>
            </a:r>
            <a:r>
              <a:rPr lang="de-DE" sz="2000" dirty="0">
                <a:solidFill>
                  <a:schemeClr val="dk1"/>
                </a:solidFill>
                <a:latin typeface="Calibri"/>
                <a:ea typeface="Calibri"/>
                <a:cs typeface="Calibri"/>
                <a:sym typeface="Calibri"/>
              </a:rPr>
              <a:t>: _____________ </a:t>
            </a:r>
            <a:endParaRPr sz="1969" dirty="0">
              <a:solidFill>
                <a:schemeClr val="dk1"/>
              </a:solidFill>
              <a:latin typeface="Calibri"/>
              <a:ea typeface="Calibri"/>
              <a:cs typeface="Calibri"/>
              <a:sym typeface="Calibri"/>
            </a:endParaRPr>
          </a:p>
        </p:txBody>
      </p:sp>
      <p:sp>
        <p:nvSpPr>
          <p:cNvPr id="124" name="Google Shape;124;p8"/>
          <p:cNvSpPr/>
          <p:nvPr/>
        </p:nvSpPr>
        <p:spPr>
          <a:xfrm>
            <a:off x="545831" y="3339021"/>
            <a:ext cx="3411824" cy="2246729"/>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RENDIMENTOS/DINHEIRO RECEBIDO  </a:t>
            </a:r>
          </a:p>
          <a:p>
            <a:pPr lvl="0"/>
            <a:r>
              <a:rPr lang="de-DE" sz="2000" dirty="0">
                <a:solidFill>
                  <a:schemeClr val="dk1"/>
                </a:solidFill>
                <a:latin typeface="Calibri"/>
                <a:ea typeface="Calibri"/>
                <a:cs typeface="Calibri"/>
                <a:sym typeface="Calibri"/>
              </a:rPr>
              <a:t>Ganhos: _________________</a:t>
            </a:r>
            <a:endParaRPr dirty="0"/>
          </a:p>
          <a:p>
            <a:pPr lvl="0"/>
            <a:r>
              <a:rPr lang="de-DE" sz="2000" dirty="0">
                <a:solidFill>
                  <a:schemeClr val="dk1"/>
                </a:solidFill>
                <a:latin typeface="Calibri"/>
                <a:ea typeface="Calibri"/>
                <a:cs typeface="Calibri"/>
                <a:sym typeface="Calibri"/>
              </a:rPr>
              <a:t>Subsídio: _______________</a:t>
            </a:r>
            <a:endParaRPr dirty="0"/>
          </a:p>
          <a:p>
            <a:pPr lvl="0"/>
            <a:r>
              <a:rPr lang="de-DE" sz="2000" dirty="0">
                <a:solidFill>
                  <a:schemeClr val="dk1"/>
                </a:solidFill>
                <a:latin typeface="Calibri"/>
                <a:ea typeface="Calibri"/>
                <a:cs typeface="Calibri"/>
                <a:sym typeface="Calibri"/>
              </a:rPr>
              <a:t>Outros rendimentos: ______</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 </a:t>
            </a:r>
            <a:r>
              <a:rPr lang="de-DE" sz="2000" dirty="0">
                <a:solidFill>
                  <a:schemeClr val="dk1"/>
                </a:solidFill>
                <a:latin typeface="Calibri"/>
                <a:ea typeface="Calibri"/>
                <a:cs typeface="Calibri"/>
                <a:sym typeface="Calibri"/>
              </a:rPr>
              <a:t>__________________</a:t>
            </a:r>
            <a:endParaRPr dirty="0"/>
          </a:p>
          <a:p>
            <a:pPr marL="0" marR="0" lvl="0" indent="0" algn="l" rtl="0">
              <a:spcBef>
                <a:spcPts val="0"/>
              </a:spcBef>
              <a:spcAft>
                <a:spcPts val="0"/>
              </a:spcAft>
              <a:buNone/>
            </a:pPr>
            <a:r>
              <a:rPr lang="de-DE" sz="2000" dirty="0">
                <a:solidFill>
                  <a:schemeClr val="lt2"/>
                </a:solidFill>
                <a:latin typeface="Calibri"/>
                <a:ea typeface="Calibri"/>
                <a:cs typeface="Calibri"/>
                <a:sym typeface="Calibri"/>
              </a:rPr>
              <a:t>he facilitator will help them </a:t>
            </a:r>
            <a:endParaRPr sz="1969"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2117</Words>
  <Application>Microsoft Office PowerPoint</Application>
  <PresentationFormat>Personalizados</PresentationFormat>
  <Paragraphs>194</Paragraphs>
  <Slides>22</Slides>
  <Notes>19</Notes>
  <HiddenSlides>0</HiddenSlides>
  <MMClips>0</MMClips>
  <ScaleCrop>false</ScaleCrop>
  <HeadingPairs>
    <vt:vector size="6" baseType="variant">
      <vt:variant>
        <vt:lpstr>Tipos de letra usados</vt:lpstr>
      </vt:variant>
      <vt:variant>
        <vt:i4>4</vt:i4>
      </vt:variant>
      <vt:variant>
        <vt:lpstr>Tema</vt:lpstr>
      </vt:variant>
      <vt:variant>
        <vt:i4>2</vt:i4>
      </vt:variant>
      <vt:variant>
        <vt:lpstr>Títulos dos diapositivos</vt:lpstr>
      </vt:variant>
      <vt:variant>
        <vt:i4>22</vt:i4>
      </vt:variant>
    </vt:vector>
  </HeadingPairs>
  <TitlesOfParts>
    <vt:vector size="28" baseType="lpstr">
      <vt:lpstr>Noto Sans Symbols</vt:lpstr>
      <vt:lpstr>Arial</vt:lpstr>
      <vt:lpstr>Calibri</vt:lpstr>
      <vt:lpstr>Open Sans</vt:lpstr>
      <vt:lpstr>CARDET Course template</vt:lpstr>
      <vt:lpstr>CARDET Course template</vt:lpstr>
      <vt:lpstr>IO3: Formação de Literacia Financeira para Pais 
</vt:lpstr>
      <vt:lpstr>Gestão Financeira Familiar  Resultados da Aprendizagem </vt:lpstr>
      <vt:lpstr>Gestão Financeira Familiar  Plano Visual</vt:lpstr>
      <vt:lpstr>Gestão Financeira Familiar  Atividade quebra-gelo</vt:lpstr>
      <vt:lpstr>Gestão Financeira Familiar </vt:lpstr>
      <vt:lpstr>Gestão Financeira Familiar</vt:lpstr>
      <vt:lpstr>Gestão Financeira Familiar </vt:lpstr>
      <vt:lpstr>Gestão Financeira Familiar </vt:lpstr>
      <vt:lpstr>Gestão Financeira Familiar</vt:lpstr>
      <vt:lpstr>Gestão Financeira Familiar  Como podemos ajudar as crianças a aprender sobre orçamento?</vt:lpstr>
      <vt:lpstr>Gestão Financeira Familiar</vt:lpstr>
      <vt:lpstr>Gestão Financeira Familiar </vt:lpstr>
      <vt:lpstr>Gestão Financeira Familiar </vt:lpstr>
      <vt:lpstr>Gestão Financeira Familiar </vt:lpstr>
      <vt:lpstr>Gestão Financeira Familiar: Necessidades e Desejos </vt:lpstr>
      <vt:lpstr>Gestão Financeira Familiar </vt:lpstr>
      <vt:lpstr>Gestão Financeira Familiar </vt:lpstr>
      <vt:lpstr>Gestão Financeira Familiar </vt:lpstr>
      <vt:lpstr>Gestão Financeira Familiar</vt:lpstr>
      <vt:lpstr>Gestão Financeira Familiar </vt:lpstr>
      <vt:lpstr>Obrigado por estar presente. Para mais recursos, visite o site money matters:  https://moneymattersproject.eu/ </vt:lpstr>
      <vt:lpstr>Gestão Financeira Familiar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Rightchallenge Associação</cp:lastModifiedBy>
  <cp:revision>50</cp:revision>
  <dcterms:created xsi:type="dcterms:W3CDTF">2014-07-11T09:12:14Z</dcterms:created>
  <dcterms:modified xsi:type="dcterms:W3CDTF">2022-07-13T11:13:38Z</dcterms:modified>
</cp:coreProperties>
</file>