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da7H+js6mqpnHA/5CPBrIpApU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E32605-667C-40CD-8524-88890CF6F1D3}">
  <a:tblStyle styleId="{9EE32605-667C-40CD-8524-88890CF6F1D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b="off" i="off"/>
      <a:tcStyle>
        <a:tcBdr/>
        <a:fill>
          <a:solidFill>
            <a:srgbClr val="FDE0CC"/>
          </a:solidFill>
        </a:fill>
      </a:tcStyle>
    </a:band1H>
    <a:band2H>
      <a:tcTxStyle b="off" i="off"/>
      <a:tcStyle>
        <a:tcBdr/>
      </a:tcStyle>
    </a:band2H>
    <a:band1V>
      <a:tcTxStyle b="off" i="off"/>
      <a:tcStyle>
        <a:tcBdr/>
        <a:fill>
          <a:solidFill>
            <a:srgbClr val="FDE0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4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3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178" name="Google Shape;17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232" name="Google Shape;23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00"/>
              <a:buFont typeface="Calibri"/>
              <a:buNone/>
            </a:pPr>
            <a:r>
              <a:rPr lang="de-DE"/>
              <a:t>   </a:t>
            </a:r>
            <a:endParaRPr/>
          </a:p>
        </p:txBody>
      </p:sp>
      <p:sp>
        <p:nvSpPr>
          <p:cNvPr id="280" name="Google Shape;2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9: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29:notes"/>
          <p:cNvSpPr txBox="1">
            <a:spLocks noGrp="1"/>
          </p:cNvSpPr>
          <p:nvPr>
            <p:ph type="body" idx="1"/>
          </p:nvPr>
        </p:nvSpPr>
        <p:spPr>
          <a:xfrm>
            <a:off x="707708" y="4505980"/>
            <a:ext cx="5661660" cy="3686711"/>
          </a:xfrm>
          <a:prstGeom prst="rect">
            <a:avLst/>
          </a:prstGeom>
          <a:noFill/>
          <a:ln>
            <a:noFill/>
          </a:ln>
        </p:spPr>
        <p:txBody>
          <a:bodyPr spcFirstLastPara="1" wrap="square" lIns="93900" tIns="46925" rIns="93900" bIns="46925" anchor="t" anchorCtr="0">
            <a:noAutofit/>
          </a:bodyPr>
          <a:lstStyle/>
          <a:p>
            <a:pPr marL="0" lvl="0" indent="0" algn="l" rtl="0">
              <a:lnSpc>
                <a:spcPct val="100000"/>
              </a:lnSpc>
              <a:spcBef>
                <a:spcPts val="0"/>
              </a:spcBef>
              <a:spcAft>
                <a:spcPts val="0"/>
              </a:spcAft>
              <a:buSzPts val="1400"/>
              <a:buNone/>
            </a:pPr>
            <a:endParaRPr/>
          </a:p>
        </p:txBody>
      </p:sp>
      <p:sp>
        <p:nvSpPr>
          <p:cNvPr id="66" name="Google Shape;66;p29:notes"/>
          <p:cNvSpPr txBox="1">
            <a:spLocks noGrp="1"/>
          </p:cNvSpPr>
          <p:nvPr>
            <p:ph type="sldNum" idx="12"/>
          </p:nvPr>
        </p:nvSpPr>
        <p:spPr>
          <a:xfrm>
            <a:off x="4008705" y="8893297"/>
            <a:ext cx="3066733" cy="469779"/>
          </a:xfrm>
          <a:prstGeom prst="rect">
            <a:avLst/>
          </a:prstGeom>
          <a:noFill/>
          <a:ln>
            <a:noFill/>
          </a:ln>
        </p:spPr>
        <p:txBody>
          <a:bodyPr spcFirstLastPara="1" wrap="square" lIns="93900" tIns="46925" rIns="93900" bIns="46925" anchor="b" anchorCtr="0">
            <a:noAutofit/>
          </a:bodyPr>
          <a:lstStyle/>
          <a:p>
            <a:pPr marL="0" lvl="0" indent="0" algn="r" rtl="0">
              <a:lnSpc>
                <a:spcPct val="100000"/>
              </a:lnSpc>
              <a:spcBef>
                <a:spcPts val="0"/>
              </a:spcBef>
              <a:spcAft>
                <a:spcPts val="0"/>
              </a:spcAft>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112" name="Google Shape;11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125" name="Google Shape;1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313"/>
              <a:buFont typeface="Calibri"/>
              <a:buNone/>
            </a:pP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6"/>
        <p:cNvGrpSpPr/>
        <p:nvPr/>
      </p:nvGrpSpPr>
      <p:grpSpPr>
        <a:xfrm>
          <a:off x="0" y="0"/>
          <a:ext cx="0" cy="0"/>
          <a:chOff x="0" y="0"/>
          <a:chExt cx="0" cy="0"/>
        </a:xfrm>
      </p:grpSpPr>
      <p:sp>
        <p:nvSpPr>
          <p:cNvPr id="37" name="Google Shape;37;p28"/>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8" name="Google Shape;38;p28"/>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40" name="Google Shape;40;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41"/>
        <p:cNvGrpSpPr/>
        <p:nvPr/>
      </p:nvGrpSpPr>
      <p:grpSpPr>
        <a:xfrm>
          <a:off x="0" y="0"/>
          <a:ext cx="0" cy="0"/>
          <a:chOff x="0" y="0"/>
          <a:chExt cx="0" cy="0"/>
        </a:xfrm>
      </p:grpSpPr>
      <p:sp>
        <p:nvSpPr>
          <p:cNvPr id="42" name="Google Shape;42;p22"/>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43" name="Google Shape;43;p22"/>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4" name="Google Shape;44;p22"/>
          <p:cNvGrpSpPr/>
          <p:nvPr/>
        </p:nvGrpSpPr>
        <p:grpSpPr>
          <a:xfrm>
            <a:off x="309367" y="6493935"/>
            <a:ext cx="6399441" cy="923330"/>
            <a:chOff x="309367" y="6493935"/>
            <a:chExt cx="6399441" cy="923330"/>
          </a:xfrm>
        </p:grpSpPr>
        <p:sp>
          <p:nvSpPr>
            <p:cNvPr id="45" name="Google Shape;45;p22"/>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46" name="Google Shape;46;p22"/>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7" name="Google Shape;47;p22"/>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8" name="Google Shape;48;p22"/>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raisingchildren.net.au/grown-ups/family-life/managing-money/managing-money" TargetMode="External"/><Relationship Id="rId7" Type="http://schemas.openxmlformats.org/officeDocument/2006/relationships/hyperlink" Target="https://www.discover.com/online-banking/banking-topics/7-ways-to-save-money-on-family-expense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www.sofi.com/learn/content/saving-my-family-money/" TargetMode="External"/><Relationship Id="rId5" Type="http://schemas.openxmlformats.org/officeDocument/2006/relationships/hyperlink" Target="https://www.delraycc.com/budgeting/the-importance-of-a-household-budget/" TargetMode="External"/><Relationship Id="rId4" Type="http://schemas.openxmlformats.org/officeDocument/2006/relationships/hyperlink" Target="https://www.mvorganizing.org/what-is-the-importance-of-family-budg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150" y="2955925"/>
            <a:ext cx="8255334"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de-DE"/>
              <a:t>IO3: Εκπαίδευση Γονέων στον Οικονομικό Αλφαβητισμό </a:t>
            </a:r>
            <a:endParaRPr/>
          </a:p>
        </p:txBody>
      </p:sp>
      <p:sp>
        <p:nvSpPr>
          <p:cNvPr id="55" name="Google Shape;55;p1"/>
          <p:cNvSpPr txBox="1"/>
          <p:nvPr/>
        </p:nvSpPr>
        <p:spPr>
          <a:xfrm>
            <a:off x="310399" y="4233090"/>
            <a:ext cx="6475412" cy="936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9A8F"/>
              </a:buClr>
              <a:buSzPts val="2400"/>
              <a:buFont typeface="Arial"/>
              <a:buNone/>
            </a:pPr>
            <a:r>
              <a:rPr lang="de-DE" sz="2400" b="1" i="0" u="none" strike="noStrike" cap="none">
                <a:solidFill>
                  <a:srgbClr val="097D74"/>
                </a:solidFill>
                <a:latin typeface="Open Sans"/>
                <a:ea typeface="Open Sans"/>
                <a:cs typeface="Open Sans"/>
                <a:sym typeface="Open Sans"/>
              </a:rPr>
              <a:t>ΕΚΠΑΙΔΕΥΤΙΚΗ ΕΝΟΤΗΤΑ 2: Οικογενειακή Οικονομική Διαχείριση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body" idx="1"/>
          </p:nvPr>
        </p:nvSpPr>
        <p:spPr>
          <a:xfrm>
            <a:off x="500064" y="2367589"/>
            <a:ext cx="12331402" cy="4978608"/>
          </a:xfrm>
          <a:prstGeom prst="rect">
            <a:avLst/>
          </a:prstGeom>
          <a:noFill/>
          <a:ln>
            <a:noFill/>
          </a:ln>
        </p:spPr>
        <p:txBody>
          <a:bodyPr spcFirstLastPara="1" wrap="square" lIns="72000" tIns="45700" rIns="72000" bIns="45700" anchor="t" anchorCtr="0">
            <a:noAutofit/>
          </a:bodyPr>
          <a:lstStyle/>
          <a:p>
            <a:pPr marL="457200" marR="0" lvl="0" indent="-228600" algn="just" rtl="0">
              <a:lnSpc>
                <a:spcPct val="100000"/>
              </a:lnSpc>
              <a:spcBef>
                <a:spcPts val="0"/>
              </a:spcBef>
              <a:spcAft>
                <a:spcPts val="0"/>
              </a:spcAft>
              <a:buClr>
                <a:schemeClr val="accent4"/>
              </a:buClr>
              <a:buSzPts val="2188"/>
              <a:buFont typeface="Arial"/>
              <a:buNone/>
            </a:pPr>
            <a:endParaRPr sz="2800" dirty="0"/>
          </a:p>
          <a:p>
            <a:pPr marL="457200" marR="0" lvl="0" indent="-228600" algn="just" rtl="0">
              <a:lnSpc>
                <a:spcPct val="100000"/>
              </a:lnSpc>
              <a:spcBef>
                <a:spcPts val="0"/>
              </a:spcBef>
              <a:spcAft>
                <a:spcPts val="0"/>
              </a:spcAft>
              <a:buClr>
                <a:schemeClr val="accent4"/>
              </a:buClr>
              <a:buSzPts val="2188"/>
              <a:buFont typeface="Arial"/>
              <a:buNone/>
            </a:pPr>
            <a:endParaRPr sz="2800" dirty="0"/>
          </a:p>
          <a:p>
            <a:pPr marL="457200" marR="0" lvl="0" indent="-228600" algn="just" rtl="0">
              <a:lnSpc>
                <a:spcPct val="100000"/>
              </a:lnSpc>
              <a:spcBef>
                <a:spcPts val="0"/>
              </a:spcBef>
              <a:spcAft>
                <a:spcPts val="0"/>
              </a:spcAft>
              <a:buClr>
                <a:schemeClr val="accent4"/>
              </a:buClr>
              <a:buSzPts val="2188"/>
              <a:buFont typeface="Arial"/>
              <a:buNone/>
            </a:pPr>
            <a:endParaRPr sz="2800" dirty="0"/>
          </a:p>
          <a:p>
            <a:pPr marL="742950" lvl="0" indent="-514350" algn="l" rtl="0">
              <a:lnSpc>
                <a:spcPct val="100000"/>
              </a:lnSpc>
              <a:spcBef>
                <a:spcPts val="0"/>
              </a:spcBef>
              <a:spcAft>
                <a:spcPts val="0"/>
              </a:spcAft>
              <a:buSzPts val="2188"/>
              <a:buFont typeface="Arial"/>
              <a:buAutoNum type="arabicPeriod"/>
            </a:pPr>
            <a:r>
              <a:rPr lang="de-DE" sz="2800" dirty="0" err="1"/>
              <a:t>Σε</a:t>
            </a:r>
            <a:r>
              <a:rPr lang="de-DE" sz="2800" dirty="0"/>
              <a:t> </a:t>
            </a:r>
            <a:r>
              <a:rPr lang="de-DE" sz="2800" dirty="0" err="1"/>
              <a:t>ζευγάρι</a:t>
            </a:r>
            <a:r>
              <a:rPr lang="de-DE" sz="2800" dirty="0"/>
              <a:t>α διαβάστε το κόμικ 3    </a:t>
            </a:r>
            <a:r>
              <a:rPr lang="de-DE" sz="2800" b="1" dirty="0">
                <a:solidFill>
                  <a:schemeClr val="accent3"/>
                </a:solidFill>
              </a:rPr>
              <a:t>"Αποταμιεύστε τώρα... </a:t>
            </a:r>
            <a:r>
              <a:rPr lang="de-DE" sz="2800" b="1" dirty="0" err="1">
                <a:solidFill>
                  <a:schemeClr val="accent3"/>
                </a:solidFill>
              </a:rPr>
              <a:t>ξοδέψτε</a:t>
            </a:r>
            <a:r>
              <a:rPr lang="de-DE" sz="2800" b="1" dirty="0">
                <a:solidFill>
                  <a:schemeClr val="accent3"/>
                </a:solidFill>
              </a:rPr>
              <a:t> α</a:t>
            </a:r>
            <a:r>
              <a:rPr lang="de-DE" sz="2800" b="1" dirty="0" err="1">
                <a:solidFill>
                  <a:schemeClr val="accent3"/>
                </a:solidFill>
              </a:rPr>
              <a:t>ργότερ</a:t>
            </a:r>
            <a:r>
              <a:rPr lang="de-DE" sz="2800" b="1" dirty="0">
                <a:solidFill>
                  <a:schemeClr val="accent3"/>
                </a:solidFill>
              </a:rPr>
              <a:t>α".</a:t>
            </a:r>
            <a:endParaRPr b="1" dirty="0">
              <a:solidFill>
                <a:schemeClr val="accent3"/>
              </a:solidFill>
            </a:endParaRPr>
          </a:p>
          <a:p>
            <a:pPr marL="742950" lvl="0" indent="-375412" algn="l" rtl="0">
              <a:lnSpc>
                <a:spcPct val="100000"/>
              </a:lnSpc>
              <a:spcBef>
                <a:spcPts val="0"/>
              </a:spcBef>
              <a:spcAft>
                <a:spcPts val="0"/>
              </a:spcAft>
              <a:buSzPts val="2188"/>
              <a:buFont typeface="Arial"/>
              <a:buNone/>
            </a:pPr>
            <a:endParaRPr sz="2800" dirty="0"/>
          </a:p>
          <a:p>
            <a:pPr marL="742950" lvl="0" indent="-514350" algn="l" rtl="0">
              <a:lnSpc>
                <a:spcPct val="100000"/>
              </a:lnSpc>
              <a:spcBef>
                <a:spcPts val="0"/>
              </a:spcBef>
              <a:spcAft>
                <a:spcPts val="0"/>
              </a:spcAft>
              <a:buSzPts val="2188"/>
              <a:buFont typeface="Arial"/>
              <a:buAutoNum type="arabicPeriod"/>
            </a:pPr>
            <a:r>
              <a:rPr lang="de-DE" sz="2800" dirty="0" err="1"/>
              <a:t>Αν</a:t>
            </a:r>
            <a:r>
              <a:rPr lang="de-DE" sz="2800" dirty="0"/>
              <a:t>αφέρετε 3 τρόπους με τους οποίους θα μπορούσατε να το χρησιμοποιήσετε με ένα παιδί για να το βοηθήσετε να κατανοήσει τον προϋπολογισμό.</a:t>
            </a:r>
            <a:endParaRPr dirty="0"/>
          </a:p>
          <a:p>
            <a:pPr marL="742950" lvl="0" indent="-375412" algn="l" rtl="0">
              <a:lnSpc>
                <a:spcPct val="100000"/>
              </a:lnSpc>
              <a:spcBef>
                <a:spcPts val="0"/>
              </a:spcBef>
              <a:spcAft>
                <a:spcPts val="0"/>
              </a:spcAft>
              <a:buSzPts val="2188"/>
              <a:buFont typeface="Arial"/>
              <a:buNone/>
            </a:pPr>
            <a:endParaRPr sz="2800" dirty="0"/>
          </a:p>
          <a:p>
            <a:pPr marL="742950" lvl="0" indent="-514350" algn="l" rtl="0">
              <a:lnSpc>
                <a:spcPct val="100000"/>
              </a:lnSpc>
              <a:spcBef>
                <a:spcPts val="0"/>
              </a:spcBef>
              <a:spcAft>
                <a:spcPts val="0"/>
              </a:spcAft>
              <a:buSzPts val="2188"/>
              <a:buFont typeface="Arial"/>
              <a:buAutoNum type="arabicPeriod"/>
            </a:pPr>
            <a:r>
              <a:rPr lang="de-DE" sz="2800" dirty="0" err="1"/>
              <a:t>Αν</a:t>
            </a:r>
            <a:r>
              <a:rPr lang="de-DE" sz="2800" dirty="0"/>
              <a:t>ατροφοδότηση</a:t>
            </a:r>
            <a:endParaRPr dirty="0"/>
          </a:p>
          <a:p>
            <a:pPr marL="457200" marR="0" lvl="0" indent="-228600" algn="just" rtl="0">
              <a:lnSpc>
                <a:spcPct val="100000"/>
              </a:lnSpc>
              <a:spcBef>
                <a:spcPts val="0"/>
              </a:spcBef>
              <a:spcAft>
                <a:spcPts val="0"/>
              </a:spcAft>
              <a:buClr>
                <a:schemeClr val="accent4"/>
              </a:buClr>
              <a:buSzPts val="2188"/>
              <a:buFont typeface="Arial"/>
              <a:buNone/>
            </a:pPr>
            <a:endParaRPr dirty="0"/>
          </a:p>
        </p:txBody>
      </p:sp>
      <p:sp>
        <p:nvSpPr>
          <p:cNvPr id="153" name="Google Shape;153;p3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1800"/>
              <a:buFont typeface="Calibri"/>
              <a:buNone/>
            </a:pPr>
            <a:r>
              <a:rPr lang="de-DE"/>
              <a:t>Οικογενειακή Οικονομική Διαχείριση     Πώς μπορούμε να βοηθήσουμε τα παιδιά να μάθουν για τον προϋπολογισμό;</a:t>
            </a:r>
            <a:endParaRPr/>
          </a:p>
        </p:txBody>
      </p:sp>
      <p:sp>
        <p:nvSpPr>
          <p:cNvPr id="154" name="Google Shape;154;p31"/>
          <p:cNvSpPr txBox="1">
            <a:spLocks noGrp="1"/>
          </p:cNvSpPr>
          <p:nvPr>
            <p:ph type="body" idx="2"/>
          </p:nvPr>
        </p:nvSpPr>
        <p:spPr>
          <a:xfrm>
            <a:off x="500064" y="1260553"/>
            <a:ext cx="12331541" cy="985341"/>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Δραστηριότητα M2.4</a:t>
            </a:r>
            <a:endParaRPr/>
          </a:p>
          <a:p>
            <a:pPr marL="457200" marR="0" lvl="0" indent="-228600" algn="just" rtl="0">
              <a:lnSpc>
                <a:spcPct val="90000"/>
              </a:lnSpc>
              <a:spcBef>
                <a:spcPts val="1094"/>
              </a:spcBef>
              <a:spcAft>
                <a:spcPts val="0"/>
              </a:spcAft>
              <a:buClr>
                <a:schemeClr val="lt2"/>
              </a:buClr>
              <a:buSzPts val="2400"/>
              <a:buFont typeface="Arial"/>
              <a:buNone/>
            </a:pPr>
            <a:r>
              <a:rPr lang="de-DE" i="0"/>
              <a:t>Προϋπολογισμός για παιδιά (6-12 ετών)</a:t>
            </a:r>
            <a:endParaRPr/>
          </a:p>
        </p:txBody>
      </p:sp>
      <p:pic>
        <p:nvPicPr>
          <p:cNvPr id="155" name="Google Shape;155;p31" descr="A person and a child reading a book&#10;&#10;Description automatically generated with medium confidence"/>
          <p:cNvPicPr preferRelativeResize="0"/>
          <p:nvPr/>
        </p:nvPicPr>
        <p:blipFill rotWithShape="1">
          <a:blip r:embed="rId3">
            <a:alphaModFix/>
          </a:blip>
          <a:srcRect/>
          <a:stretch/>
        </p:blipFill>
        <p:spPr>
          <a:xfrm>
            <a:off x="8534400" y="1103055"/>
            <a:ext cx="3737811" cy="23620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p>
            <a:pPr marL="457200" marR="0" lvl="0" indent="-228600" algn="just" rtl="0">
              <a:lnSpc>
                <a:spcPct val="100000"/>
              </a:lnSpc>
              <a:spcBef>
                <a:spcPts val="0"/>
              </a:spcBef>
              <a:spcAft>
                <a:spcPts val="0"/>
              </a:spcAft>
              <a:buClr>
                <a:schemeClr val="accent4"/>
              </a:buClr>
              <a:buSzPts val="2188"/>
              <a:buFont typeface="Arial"/>
              <a:buNone/>
            </a:pPr>
            <a:endParaRPr sz="4000" b="1">
              <a:solidFill>
                <a:srgbClr val="FCC785"/>
              </a:solidFill>
            </a:endParaRPr>
          </a:p>
          <a:p>
            <a:pPr marL="457200" marR="0" lvl="0" indent="-228600" algn="just" rtl="0">
              <a:lnSpc>
                <a:spcPct val="100000"/>
              </a:lnSpc>
              <a:spcBef>
                <a:spcPts val="0"/>
              </a:spcBef>
              <a:spcAft>
                <a:spcPts val="0"/>
              </a:spcAft>
              <a:buClr>
                <a:schemeClr val="accent4"/>
              </a:buClr>
              <a:buSzPts val="2188"/>
              <a:buFont typeface="Arial"/>
              <a:buNone/>
            </a:pPr>
            <a:endParaRPr sz="4000" b="1">
              <a:solidFill>
                <a:srgbClr val="FCC785"/>
              </a:solidFill>
            </a:endParaRPr>
          </a:p>
          <a:p>
            <a:pPr marL="457200" marR="0" lvl="0" indent="-228600" algn="just" rtl="0">
              <a:lnSpc>
                <a:spcPct val="100000"/>
              </a:lnSpc>
              <a:spcBef>
                <a:spcPts val="0"/>
              </a:spcBef>
              <a:spcAft>
                <a:spcPts val="0"/>
              </a:spcAft>
              <a:buClr>
                <a:schemeClr val="accent4"/>
              </a:buClr>
              <a:buSzPts val="2188"/>
              <a:buFont typeface="Arial"/>
              <a:buNone/>
            </a:pPr>
            <a:r>
              <a:rPr lang="de-DE" sz="4000" b="1">
                <a:solidFill>
                  <a:srgbClr val="DF7E05"/>
                </a:solidFill>
              </a:rPr>
              <a:t>Διάλειμμα για Τσάι και Καφέ</a:t>
            </a:r>
            <a:endParaRPr/>
          </a:p>
        </p:txBody>
      </p:sp>
      <p:sp>
        <p:nvSpPr>
          <p:cNvPr id="161" name="Google Shape;161;p3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1800"/>
              <a:buFont typeface="Calibri"/>
              <a:buNone/>
            </a:pPr>
            <a:r>
              <a:rPr lang="de-DE"/>
              <a:t>Οικογενειακή Οικονομική Διαχείριση</a:t>
            </a:r>
            <a:endParaRPr/>
          </a:p>
        </p:txBody>
      </p:sp>
      <p:pic>
        <p:nvPicPr>
          <p:cNvPr id="162" name="Google Shape;162;p32" descr="A picture containing cup, coffee, table, drink&#10;&#10;Description automatically generated"/>
          <p:cNvPicPr preferRelativeResize="0"/>
          <p:nvPr/>
        </p:nvPicPr>
        <p:blipFill rotWithShape="1">
          <a:blip r:embed="rId3">
            <a:alphaModFix/>
          </a:blip>
          <a:srcRect/>
          <a:stretch/>
        </p:blipFill>
        <p:spPr>
          <a:xfrm>
            <a:off x="7828696" y="1446134"/>
            <a:ext cx="5003799" cy="49710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body" idx="1"/>
          </p:nvPr>
        </p:nvSpPr>
        <p:spPr>
          <a:xfrm>
            <a:off x="499925" y="2157413"/>
            <a:ext cx="12331541" cy="877054"/>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SzPts val="2188"/>
              <a:buNone/>
            </a:pPr>
            <a:r>
              <a:rPr lang="de-DE" sz="2400"/>
              <a:t>Η διαχείριση του χρέους μπορεί να γίνει ευκολότερη αν καταλάβετε πώς λειτουργεί το χρέος και γνωρίζετε πώς να ελέγχετε τα χρήματα. </a:t>
            </a:r>
            <a:endParaRPr/>
          </a:p>
          <a:p>
            <a:pPr marL="0" lvl="0" indent="0" algn="just" rtl="0">
              <a:lnSpc>
                <a:spcPct val="100000"/>
              </a:lnSpc>
              <a:spcBef>
                <a:spcPts val="600"/>
              </a:spcBef>
              <a:spcAft>
                <a:spcPts val="0"/>
              </a:spcAft>
              <a:buClr>
                <a:schemeClr val="accent4"/>
              </a:buClr>
              <a:buSzPts val="2188"/>
              <a:buNone/>
            </a:pPr>
            <a:endParaRPr>
              <a:highlight>
                <a:srgbClr val="FFFF00"/>
              </a:highlight>
            </a:endParaRPr>
          </a:p>
        </p:txBody>
      </p:sp>
      <p:sp>
        <p:nvSpPr>
          <p:cNvPr id="169" name="Google Shape;169;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endParaRPr/>
          </a:p>
        </p:txBody>
      </p:sp>
      <p:sp>
        <p:nvSpPr>
          <p:cNvPr id="170" name="Google Shape;170;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Πώς να διαχειρίζεστε τα χρέη</a:t>
            </a:r>
            <a:endParaRPr/>
          </a:p>
        </p:txBody>
      </p:sp>
      <p:sp>
        <p:nvSpPr>
          <p:cNvPr id="171" name="Google Shape;171;p9"/>
          <p:cNvSpPr/>
          <p:nvPr/>
        </p:nvSpPr>
        <p:spPr>
          <a:xfrm>
            <a:off x="1828801" y="3034467"/>
            <a:ext cx="1100266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a:solidFill>
                  <a:schemeClr val="lt2"/>
                </a:solidFill>
                <a:latin typeface="Calibri"/>
                <a:ea typeface="Calibri"/>
                <a:cs typeface="Calibri"/>
                <a:sym typeface="Calibri"/>
              </a:rPr>
              <a:t>Κατα</a:t>
            </a:r>
            <a:r>
              <a:rPr lang="de-DE" sz="2400" b="1" i="0" u="none" strike="noStrike" cap="none" dirty="0" err="1">
                <a:solidFill>
                  <a:schemeClr val="lt2"/>
                </a:solidFill>
                <a:latin typeface="Calibri"/>
                <a:ea typeface="Calibri"/>
                <a:cs typeface="Calibri"/>
                <a:sym typeface="Calibri"/>
              </a:rPr>
              <a:t>λά</a:t>
            </a:r>
            <a:r>
              <a:rPr lang="de-DE" sz="2400" b="1" i="0" u="none" strike="noStrike" cap="none" dirty="0">
                <a:solidFill>
                  <a:schemeClr val="lt2"/>
                </a:solidFill>
                <a:latin typeface="Calibri"/>
                <a:ea typeface="Calibri"/>
                <a:cs typeface="Calibri"/>
                <a:sym typeface="Calibri"/>
              </a:rPr>
              <a:t>βετε πότε έχετε ξεπεράσει τα όρια! </a:t>
            </a:r>
            <a:endParaRPr dirty="0"/>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chemeClr val="dk2"/>
                </a:solidFill>
                <a:latin typeface="Calibri"/>
                <a:ea typeface="Calibri"/>
                <a:cs typeface="Calibri"/>
                <a:sym typeface="Calibri"/>
              </a:rPr>
              <a:t>Γι</a:t>
            </a:r>
            <a:r>
              <a:rPr lang="de-DE" sz="2400" b="0" i="0" u="none" strike="noStrike" cap="none" dirty="0">
                <a:solidFill>
                  <a:schemeClr val="dk2"/>
                </a:solidFill>
                <a:latin typeface="Calibri"/>
                <a:ea typeface="Calibri"/>
                <a:cs typeface="Calibri"/>
                <a:sym typeface="Calibri"/>
              </a:rPr>
              <a:t>α να διαπιστώσετε αν έχετε υπερβολικό χρέος, μπορείτε να υπολογίσετε τις μηνιαίες αποδοχές έναντι των χρεών.</a:t>
            </a:r>
            <a:endParaRPr dirty="0"/>
          </a:p>
        </p:txBody>
      </p:sp>
      <p:sp>
        <p:nvSpPr>
          <p:cNvPr id="172" name="Google Shape;172;p9"/>
          <p:cNvSpPr/>
          <p:nvPr/>
        </p:nvSpPr>
        <p:spPr>
          <a:xfrm>
            <a:off x="0" y="5309720"/>
            <a:ext cx="1558977" cy="429028"/>
          </a:xfrm>
          <a:prstGeom prst="rect">
            <a:avLst/>
          </a:prstGeom>
          <a:noFill/>
          <a:ln>
            <a:noFill/>
          </a:ln>
        </p:spPr>
        <p:txBody>
          <a:bodyPr spcFirstLastPara="1" wrap="square" lIns="91425" tIns="45700" rIns="91425" bIns="45700" anchor="t" anchorCtr="0">
            <a:spAutoFit/>
          </a:bodyPr>
          <a:lstStyle/>
          <a:p>
            <a:pPr marL="500165" marR="0" lvl="1" indent="0" algn="l" rtl="0">
              <a:lnSpc>
                <a:spcPct val="100000"/>
              </a:lnSpc>
              <a:spcBef>
                <a:spcPts val="0"/>
              </a:spcBef>
              <a:spcAft>
                <a:spcPts val="0"/>
              </a:spcAft>
              <a:buClr>
                <a:schemeClr val="accent2"/>
              </a:buClr>
              <a:buSzPts val="2188"/>
              <a:buFont typeface="Calibri"/>
              <a:buNone/>
            </a:pPr>
            <a:r>
              <a:rPr lang="de-DE" sz="2188" b="1" i="0" u="none" strike="noStrike" cap="none">
                <a:solidFill>
                  <a:schemeClr val="accent2"/>
                </a:solidFill>
                <a:latin typeface="Calibri"/>
                <a:ea typeface="Calibri"/>
                <a:cs typeface="Calibri"/>
                <a:sym typeface="Calibri"/>
              </a:rPr>
              <a:t>ΒΗΜΑ Β:</a:t>
            </a:r>
            <a:r>
              <a:rPr lang="de-DE" sz="2188" b="1" i="0" u="none" strike="noStrike" cap="none">
                <a:solidFill>
                  <a:schemeClr val="accent6"/>
                </a:solidFill>
                <a:latin typeface="Calibri"/>
                <a:ea typeface="Calibri"/>
                <a:cs typeface="Calibri"/>
                <a:sym typeface="Calibri"/>
              </a:rPr>
              <a:t> </a:t>
            </a:r>
            <a:endParaRPr/>
          </a:p>
        </p:txBody>
      </p:sp>
      <p:sp>
        <p:nvSpPr>
          <p:cNvPr id="173" name="Google Shape;173;p9"/>
          <p:cNvSpPr/>
          <p:nvPr/>
        </p:nvSpPr>
        <p:spPr>
          <a:xfrm>
            <a:off x="1903751" y="4850043"/>
            <a:ext cx="11002666"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chemeClr val="bg2"/>
                </a:solidFill>
                <a:latin typeface="Calibri"/>
                <a:ea typeface="Calibri"/>
                <a:cs typeface="Calibri"/>
                <a:sym typeface="Calibri"/>
              </a:rPr>
              <a:t>Αν</a:t>
            </a:r>
            <a:r>
              <a:rPr lang="de-DE" sz="2400" b="0" i="0" u="none" strike="noStrike" cap="none" dirty="0">
                <a:solidFill>
                  <a:schemeClr val="bg2"/>
                </a:solidFill>
                <a:latin typeface="Calibri"/>
                <a:ea typeface="Calibri"/>
                <a:cs typeface="Calibri"/>
                <a:sym typeface="Calibri"/>
              </a:rPr>
              <a:t> η </a:t>
            </a:r>
            <a:r>
              <a:rPr lang="de-DE" sz="2400" b="0" i="0" u="none" strike="noStrike" cap="none" dirty="0" err="1">
                <a:solidFill>
                  <a:schemeClr val="bg2"/>
                </a:solidFill>
                <a:latin typeface="Calibri"/>
                <a:ea typeface="Calibri"/>
                <a:cs typeface="Calibri"/>
                <a:sym typeface="Calibri"/>
              </a:rPr>
              <a:t>δι</a:t>
            </a:r>
            <a:r>
              <a:rPr lang="de-DE" sz="2400" b="0" i="0" u="none" strike="noStrike" cap="none" dirty="0">
                <a:solidFill>
                  <a:schemeClr val="bg2"/>
                </a:solidFill>
                <a:latin typeface="Calibri"/>
                <a:ea typeface="Calibri"/>
                <a:cs typeface="Calibri"/>
                <a:sym typeface="Calibri"/>
              </a:rPr>
              <a:t>αφορά είναι </a:t>
            </a:r>
            <a:r>
              <a:rPr lang="de-DE" sz="2400" b="1" i="0" u="none" strike="noStrike" cap="none" dirty="0">
                <a:solidFill>
                  <a:schemeClr val="bg2"/>
                </a:solidFill>
                <a:latin typeface="Calibri"/>
                <a:ea typeface="Calibri"/>
                <a:cs typeface="Calibri"/>
                <a:sym typeface="Calibri"/>
              </a:rPr>
              <a:t>πολύ μεγάλη</a:t>
            </a:r>
            <a:r>
              <a:rPr lang="de-DE" sz="2400" b="0" i="0" u="none" strike="noStrike" cap="none" dirty="0">
                <a:solidFill>
                  <a:schemeClr val="bg2"/>
                </a:solidFill>
                <a:latin typeface="Calibri"/>
                <a:ea typeface="Calibri"/>
                <a:cs typeface="Calibri"/>
                <a:sym typeface="Calibri"/>
              </a:rPr>
              <a:t>, μπορείτε να εξετάσετε τις συνήθειες δαπανών και να </a:t>
            </a:r>
            <a:r>
              <a:rPr lang="de-DE" sz="2400" b="1" i="0" u="sng" strike="noStrike" cap="none" dirty="0">
                <a:solidFill>
                  <a:schemeClr val="accent6"/>
                </a:solidFill>
                <a:latin typeface="Calibri"/>
                <a:ea typeface="Calibri"/>
                <a:cs typeface="Calibri"/>
                <a:sym typeface="Calibri"/>
              </a:rPr>
              <a:t>ΦΤΙΑΞΕΤΕ ΣΧΕΔΙΟ </a:t>
            </a:r>
            <a:r>
              <a:rPr lang="de-DE" sz="2400" b="0" i="0" u="none" strike="noStrike" cap="none" dirty="0">
                <a:solidFill>
                  <a:schemeClr val="bg2"/>
                </a:solidFill>
                <a:latin typeface="Calibri"/>
                <a:ea typeface="Calibri"/>
                <a:cs typeface="Calibri"/>
                <a:sym typeface="Calibri"/>
              </a:rPr>
              <a:t>προκειμένου να διαχειριστείτε τα χρέη χωρίς ανησυχίες! Το </a:t>
            </a:r>
            <a:r>
              <a:rPr lang="de-DE" sz="2400" b="0" i="0" u="none" strike="noStrike" cap="none" dirty="0" err="1">
                <a:solidFill>
                  <a:schemeClr val="bg2"/>
                </a:solidFill>
                <a:latin typeface="Calibri"/>
                <a:ea typeface="Calibri"/>
                <a:cs typeface="Calibri"/>
                <a:sym typeface="Calibri"/>
              </a:rPr>
              <a:t>σχέδιο</a:t>
            </a:r>
            <a:r>
              <a:rPr lang="de-DE" sz="2400" b="0" i="0" u="none" strike="noStrike" cap="none" dirty="0">
                <a:solidFill>
                  <a:schemeClr val="bg2"/>
                </a:solidFill>
                <a:latin typeface="Calibri"/>
                <a:ea typeface="Calibri"/>
                <a:cs typeface="Calibri"/>
                <a:sym typeface="Calibri"/>
              </a:rPr>
              <a:t> α</a:t>
            </a:r>
            <a:r>
              <a:rPr lang="de-DE" sz="2400" b="0" i="0" u="none" strike="noStrike" cap="none" dirty="0" err="1">
                <a:solidFill>
                  <a:schemeClr val="bg2"/>
                </a:solidFill>
                <a:latin typeface="Calibri"/>
                <a:ea typeface="Calibri"/>
                <a:cs typeface="Calibri"/>
                <a:sym typeface="Calibri"/>
              </a:rPr>
              <a:t>υτό</a:t>
            </a:r>
            <a:r>
              <a:rPr lang="de-DE" sz="2400" b="0" i="0" u="none" strike="noStrike" cap="none" dirty="0">
                <a:solidFill>
                  <a:schemeClr val="bg2"/>
                </a:solidFill>
                <a:latin typeface="Calibri"/>
                <a:ea typeface="Calibri"/>
                <a:cs typeface="Calibri"/>
                <a:sym typeface="Calibri"/>
              </a:rPr>
              <a:t> θα π</a:t>
            </a:r>
            <a:r>
              <a:rPr lang="de-DE" sz="2400" b="0" i="0" u="none" strike="noStrike" cap="none" dirty="0" err="1">
                <a:solidFill>
                  <a:schemeClr val="bg2"/>
                </a:solidFill>
                <a:latin typeface="Calibri"/>
                <a:ea typeface="Calibri"/>
                <a:cs typeface="Calibri"/>
                <a:sym typeface="Calibri"/>
              </a:rPr>
              <a:t>εριλ</a:t>
            </a:r>
            <a:r>
              <a:rPr lang="de-DE" sz="2400" b="0" i="0" u="none" strike="noStrike" cap="none" dirty="0">
                <a:solidFill>
                  <a:schemeClr val="bg2"/>
                </a:solidFill>
                <a:latin typeface="Calibri"/>
                <a:ea typeface="Calibri"/>
                <a:cs typeface="Calibri"/>
                <a:sym typeface="Calibri"/>
              </a:rPr>
              <a:t>αμβάνει τον εντοπισμό τυχόν περιττών αγορών ή συνηθειών, όπως το συχνό φαγητό σε εστιατόρια, οι ανεξέλεγκτες δαπάνες με πιστωτικές κάρτες ή η χρήση πολλών καρτών ταυτόχρονα κ.λπ. </a:t>
            </a:r>
            <a:r>
              <a:rPr lang="de-DE" sz="2400" b="0" i="0" u="none" strike="noStrike" cap="none" dirty="0" err="1">
                <a:solidFill>
                  <a:schemeClr val="bg2"/>
                </a:solidFill>
                <a:latin typeface="Calibri"/>
                <a:ea typeface="Calibri"/>
                <a:cs typeface="Calibri"/>
                <a:sym typeface="Calibri"/>
              </a:rPr>
              <a:t>Ότ</a:t>
            </a:r>
            <a:r>
              <a:rPr lang="de-DE" sz="2400" b="0" i="0" u="none" strike="noStrike" cap="none" dirty="0">
                <a:solidFill>
                  <a:schemeClr val="bg2"/>
                </a:solidFill>
                <a:latin typeface="Calibri"/>
                <a:ea typeface="Calibri"/>
                <a:cs typeface="Calibri"/>
                <a:sym typeface="Calibri"/>
              </a:rPr>
              <a:t>αν έχουν εντοπιστεί οι περιττές δαπάνες, μπορούν να ελεγχθούν και μπορείτε να προσπαθήσετε να τις </a:t>
            </a:r>
            <a:r>
              <a:rPr lang="de-DE" sz="2400" b="1" i="0" u="sng" strike="noStrike" cap="none" dirty="0">
                <a:solidFill>
                  <a:schemeClr val="accent6"/>
                </a:solidFill>
                <a:latin typeface="Calibri"/>
                <a:ea typeface="Calibri"/>
                <a:cs typeface="Calibri"/>
                <a:sym typeface="Calibri"/>
              </a:rPr>
              <a:t>ΑΠΟΦΥΓΕΤΕ</a:t>
            </a:r>
            <a:r>
              <a:rPr lang="de-DE" sz="2400" b="0" i="0" u="none" strike="noStrike" cap="none" dirty="0">
                <a:solidFill>
                  <a:schemeClr val="bg2"/>
                </a:solidFill>
                <a:latin typeface="Calibri"/>
                <a:ea typeface="Calibri"/>
                <a:cs typeface="Calibri"/>
                <a:sym typeface="Calibri"/>
              </a:rPr>
              <a:t>.	</a:t>
            </a:r>
            <a:endParaRPr dirty="0">
              <a:solidFill>
                <a:schemeClr val="bg2"/>
              </a:solidFill>
            </a:endParaRPr>
          </a:p>
        </p:txBody>
      </p:sp>
      <p:sp>
        <p:nvSpPr>
          <p:cNvPr id="174" name="Google Shape;174;p9"/>
          <p:cNvSpPr/>
          <p:nvPr/>
        </p:nvSpPr>
        <p:spPr>
          <a:xfrm>
            <a:off x="0" y="3367322"/>
            <a:ext cx="1558977" cy="429028"/>
          </a:xfrm>
          <a:prstGeom prst="rect">
            <a:avLst/>
          </a:prstGeom>
          <a:noFill/>
          <a:ln>
            <a:noFill/>
          </a:ln>
        </p:spPr>
        <p:txBody>
          <a:bodyPr spcFirstLastPara="1" wrap="square" lIns="91425" tIns="45700" rIns="91425" bIns="45700" anchor="t" anchorCtr="0">
            <a:spAutoFit/>
          </a:bodyPr>
          <a:lstStyle/>
          <a:p>
            <a:pPr marL="500165" marR="0" lvl="1" indent="0" algn="l" rtl="0">
              <a:lnSpc>
                <a:spcPct val="100000"/>
              </a:lnSpc>
              <a:spcBef>
                <a:spcPts val="0"/>
              </a:spcBef>
              <a:spcAft>
                <a:spcPts val="0"/>
              </a:spcAft>
              <a:buClr>
                <a:schemeClr val="accent2"/>
              </a:buClr>
              <a:buSzPts val="2188"/>
              <a:buFont typeface="Calibri"/>
              <a:buNone/>
            </a:pPr>
            <a:r>
              <a:rPr lang="de-DE" sz="2188" b="1" i="0" u="none" strike="noStrike" cap="none">
                <a:solidFill>
                  <a:schemeClr val="accent2"/>
                </a:solidFill>
                <a:latin typeface="Calibri"/>
                <a:ea typeface="Calibri"/>
                <a:cs typeface="Calibri"/>
                <a:sym typeface="Calibri"/>
              </a:rPr>
              <a:t>ΒΗΜΑ Α: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endParaRPr/>
          </a:p>
        </p:txBody>
      </p:sp>
      <p:sp>
        <p:nvSpPr>
          <p:cNvPr id="181" name="Google Shape;181;p10"/>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Πώς να διαχειριστείτε τα χρέη: κορυφαίες συμβουλές</a:t>
            </a:r>
            <a:endParaRPr/>
          </a:p>
        </p:txBody>
      </p:sp>
      <p:sp>
        <p:nvSpPr>
          <p:cNvPr id="182" name="Google Shape;182;p10"/>
          <p:cNvSpPr txBox="1"/>
          <p:nvPr/>
        </p:nvSpPr>
        <p:spPr>
          <a:xfrm>
            <a:off x="500063" y="2158585"/>
            <a:ext cx="9543347" cy="7663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2"/>
              </a:buClr>
              <a:buSzPts val="2190"/>
              <a:buFont typeface="Arial"/>
              <a:buChar char="•"/>
            </a:pPr>
            <a:r>
              <a:rPr lang="de-DE" sz="2190" b="0" i="0" u="none" strike="noStrike" cap="none">
                <a:solidFill>
                  <a:schemeClr val="lt2"/>
                </a:solidFill>
                <a:latin typeface="Calibri"/>
                <a:ea typeface="Calibri"/>
                <a:cs typeface="Calibri"/>
                <a:sym typeface="Calibri"/>
              </a:rPr>
              <a:t>Κάντε έναν κατάλογο των μηνιαίων χρεών, συμπεριλαμβανομένων των φοιτητικών δανείων και των δανείων αυτοκινήτου, των πιστωτικών καρτών και του στεγαστικού δανείου</a:t>
            </a:r>
            <a:endParaRPr/>
          </a:p>
        </p:txBody>
      </p:sp>
      <p:sp>
        <p:nvSpPr>
          <p:cNvPr id="183" name="Google Shape;183;p10"/>
          <p:cNvSpPr/>
          <p:nvPr/>
        </p:nvSpPr>
        <p:spPr>
          <a:xfrm>
            <a:off x="500060" y="4135213"/>
            <a:ext cx="12331541" cy="76636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lt2"/>
              </a:buClr>
              <a:buSzPts val="2190"/>
              <a:buFont typeface="Arial"/>
              <a:buChar char="•"/>
            </a:pPr>
            <a:r>
              <a:rPr lang="de-DE" sz="2190" b="0" i="0" u="none" strike="noStrike" cap="none">
                <a:solidFill>
                  <a:schemeClr val="lt2"/>
                </a:solidFill>
                <a:latin typeface="Calibri"/>
                <a:ea typeface="Calibri"/>
                <a:cs typeface="Calibri"/>
                <a:sym typeface="Calibri"/>
              </a:rPr>
              <a:t>Καταρτίστε έναν μηνιαίο προϋπολογισμό για να προσδιορίσετε πόσα μπορείτε να πληρώσετε για το χρέος σας. Προσπαθήστε να πληρώνετε όσο το δυνατόν περισσότερα για να μειώσετε το χρέος σας. </a:t>
            </a:r>
            <a:endParaRPr/>
          </a:p>
        </p:txBody>
      </p:sp>
      <p:sp>
        <p:nvSpPr>
          <p:cNvPr id="184" name="Google Shape;184;p10"/>
          <p:cNvSpPr/>
          <p:nvPr/>
        </p:nvSpPr>
        <p:spPr>
          <a:xfrm>
            <a:off x="502500" y="6406983"/>
            <a:ext cx="12329999" cy="7663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2"/>
              </a:buClr>
              <a:buSzPts val="2190"/>
              <a:buFont typeface="Arial"/>
              <a:buChar char="•"/>
            </a:pPr>
            <a:r>
              <a:rPr lang="de-DE" sz="2190" b="0" i="0" u="none" strike="noStrike" cap="none">
                <a:solidFill>
                  <a:schemeClr val="lt2"/>
                </a:solidFill>
                <a:latin typeface="Calibri"/>
                <a:ea typeface="Calibri"/>
                <a:cs typeface="Calibri"/>
                <a:sym typeface="Calibri"/>
              </a:rPr>
              <a:t>Συνεχίστε να πληρώνετε όλες τις οφειλές σας, διότι αν παραλείψετε τις πληρωμές, ενδέχεται να επιβαρυνθείτε με τέλη και ακόμη υψηλότερα επιτόκια. </a:t>
            </a:r>
            <a:endParaRPr/>
          </a:p>
        </p:txBody>
      </p:sp>
      <p:sp>
        <p:nvSpPr>
          <p:cNvPr id="185" name="Google Shape;185;p10"/>
          <p:cNvSpPr txBox="1"/>
          <p:nvPr/>
        </p:nvSpPr>
        <p:spPr>
          <a:xfrm>
            <a:off x="460779" y="2212152"/>
            <a:ext cx="9269192" cy="830956"/>
          </a:xfrm>
          <a:prstGeom prst="rect">
            <a:avLst/>
          </a:prstGeom>
          <a:noFill/>
          <a:ln>
            <a:noFill/>
          </a:ln>
        </p:spPr>
        <p:txBody>
          <a:bodyPr spcFirstLastPara="1" wrap="square" lIns="91425" tIns="45700" rIns="91425" bIns="45700" anchor="t" anchorCtr="0">
            <a:spAutoFit/>
          </a:bodyPr>
          <a:lstStyle/>
          <a:p>
            <a:pPr marL="261090" marR="0" lvl="0" indent="-261090" algn="l" rtl="0">
              <a:lnSpc>
                <a:spcPct val="100000"/>
              </a:lnSpc>
              <a:spcBef>
                <a:spcPts val="0"/>
              </a:spcBef>
              <a:spcAft>
                <a:spcPts val="0"/>
              </a:spcAft>
              <a:buClr>
                <a:schemeClr val="dk2"/>
              </a:buClr>
              <a:buSzPts val="2001"/>
              <a:buFont typeface="Arial"/>
              <a:buChar char="•"/>
            </a:pPr>
            <a:r>
              <a:rPr lang="de-DE" sz="2400" b="0" i="0" u="none" strike="noStrike" cap="none">
                <a:solidFill>
                  <a:schemeClr val="dk2"/>
                </a:solidFill>
                <a:latin typeface="Calibri"/>
                <a:ea typeface="Calibri"/>
                <a:cs typeface="Calibri"/>
                <a:sym typeface="Calibri"/>
              </a:rPr>
              <a:t>Καταρτίστε έναν κατάλογο των μηνιαίων οφειλών, συμπεριλαμβανομένων όλων των δανείων, π.χ. πιστωτικές κάρτες, αγορά αυτοκινήτου, υποθήκες ή φοιτητικά δάνεια.</a:t>
            </a:r>
            <a:endParaRPr/>
          </a:p>
        </p:txBody>
      </p:sp>
      <p:sp>
        <p:nvSpPr>
          <p:cNvPr id="186" name="Google Shape;186;p10"/>
          <p:cNvSpPr/>
          <p:nvPr/>
        </p:nvSpPr>
        <p:spPr>
          <a:xfrm>
            <a:off x="460776" y="4018208"/>
            <a:ext cx="9582634" cy="1200288"/>
          </a:xfrm>
          <a:prstGeom prst="rect">
            <a:avLst/>
          </a:prstGeom>
          <a:noFill/>
          <a:ln>
            <a:noFill/>
          </a:ln>
        </p:spPr>
        <p:txBody>
          <a:bodyPr spcFirstLastPara="1" wrap="square" lIns="91425" tIns="45700" rIns="91425" bIns="45700" anchor="t" anchorCtr="0">
            <a:spAutoFit/>
          </a:bodyPr>
          <a:lstStyle/>
          <a:p>
            <a:pPr marL="261090" marR="0" lvl="0" indent="-261090" algn="just" rtl="0">
              <a:lnSpc>
                <a:spcPct val="100000"/>
              </a:lnSpc>
              <a:spcBef>
                <a:spcPts val="0"/>
              </a:spcBef>
              <a:spcAft>
                <a:spcPts val="0"/>
              </a:spcAft>
              <a:buClr>
                <a:schemeClr val="dk2"/>
              </a:buClr>
              <a:buSzPts val="2001"/>
              <a:buFont typeface="Arial"/>
              <a:buChar char="•"/>
            </a:pPr>
            <a:r>
              <a:rPr lang="de-DE" sz="2400" b="0" i="0" u="none" strike="noStrike" cap="none">
                <a:solidFill>
                  <a:schemeClr val="dk2"/>
                </a:solidFill>
                <a:latin typeface="Calibri"/>
                <a:ea typeface="Calibri"/>
                <a:cs typeface="Calibri"/>
                <a:sym typeface="Calibri"/>
              </a:rPr>
              <a:t>Καταρτίστε έναν μηνιαίο προϋπολογισμό για να προσδιορίσετε πόσα μπορείτε να πληρώσετε για το χρέος σας. Προσπαθήστε να πληρώνετε όσο το δυνατόν περισσότερα για να μειώσετε το χρέος σας. </a:t>
            </a:r>
            <a:endParaRPr/>
          </a:p>
        </p:txBody>
      </p:sp>
      <p:sp>
        <p:nvSpPr>
          <p:cNvPr id="187" name="Google Shape;187;p10"/>
          <p:cNvSpPr/>
          <p:nvPr/>
        </p:nvSpPr>
        <p:spPr>
          <a:xfrm>
            <a:off x="463006" y="6093937"/>
            <a:ext cx="11265989" cy="830956"/>
          </a:xfrm>
          <a:prstGeom prst="rect">
            <a:avLst/>
          </a:prstGeom>
          <a:noFill/>
          <a:ln>
            <a:noFill/>
          </a:ln>
        </p:spPr>
        <p:txBody>
          <a:bodyPr spcFirstLastPara="1" wrap="square" lIns="91425" tIns="45700" rIns="91425" bIns="45700" anchor="t" anchorCtr="0">
            <a:spAutoFit/>
          </a:bodyPr>
          <a:lstStyle/>
          <a:p>
            <a:pPr marL="261090" marR="0" lvl="0" indent="-261090" algn="l" rtl="0">
              <a:lnSpc>
                <a:spcPct val="100000"/>
              </a:lnSpc>
              <a:spcBef>
                <a:spcPts val="0"/>
              </a:spcBef>
              <a:spcAft>
                <a:spcPts val="0"/>
              </a:spcAft>
              <a:buClr>
                <a:schemeClr val="dk2"/>
              </a:buClr>
              <a:buSzPts val="2001"/>
              <a:buFont typeface="Arial"/>
              <a:buChar char="•"/>
            </a:pPr>
            <a:r>
              <a:rPr lang="de-DE" sz="2400" b="0" i="0" u="none" strike="noStrike" cap="none">
                <a:solidFill>
                  <a:schemeClr val="dk2"/>
                </a:solidFill>
                <a:latin typeface="Calibri"/>
                <a:ea typeface="Calibri"/>
                <a:cs typeface="Calibri"/>
                <a:sym typeface="Calibri"/>
              </a:rPr>
              <a:t>Συνεχίστε να πληρώνετε όλες τις οφειλές σας, διότι αν παραλείψετε τις πληρωμές, ενδέχεται να επιβαρυνθείτε με τέλη και ακόμη υψηλότερα επιτόκια. </a:t>
            </a:r>
            <a:endParaRPr/>
          </a:p>
        </p:txBody>
      </p:sp>
      <p:pic>
        <p:nvPicPr>
          <p:cNvPr id="188" name="Google Shape;188;p10" descr="Mortgage, Hypothecary Credit, Loan, Interest Rate"/>
          <p:cNvPicPr preferRelativeResize="0"/>
          <p:nvPr/>
        </p:nvPicPr>
        <p:blipFill rotWithShape="1">
          <a:blip r:embed="rId3">
            <a:alphaModFix/>
          </a:blip>
          <a:srcRect/>
          <a:stretch/>
        </p:blipFill>
        <p:spPr>
          <a:xfrm>
            <a:off x="9729971" y="2245418"/>
            <a:ext cx="3056567" cy="21268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rPr>
              <a:t>Οικογενειακή Οικονομική Διαχείριση</a:t>
            </a:r>
            <a:r>
              <a:rPr lang="de-DE">
                <a:solidFill>
                  <a:srgbClr val="0A9A8F"/>
                </a:solidFill>
                <a:latin typeface="Open Sans"/>
                <a:ea typeface="Open Sans"/>
                <a:cs typeface="Open Sans"/>
                <a:sym typeface="Open Sans"/>
              </a:rPr>
              <a:t> </a:t>
            </a:r>
            <a:endParaRPr/>
          </a:p>
        </p:txBody>
      </p:sp>
      <p:sp>
        <p:nvSpPr>
          <p:cNvPr id="195" name="Google Shape;195;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Πώς να διαχειριστείτε τα χρέη: κορυφαίες συμβουλές</a:t>
            </a:r>
            <a:endParaRPr/>
          </a:p>
        </p:txBody>
      </p:sp>
      <p:sp>
        <p:nvSpPr>
          <p:cNvPr id="196" name="Google Shape;196;p11"/>
          <p:cNvSpPr/>
          <p:nvPr/>
        </p:nvSpPr>
        <p:spPr>
          <a:xfrm>
            <a:off x="500061" y="2585488"/>
            <a:ext cx="12329998"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2"/>
              </a:buClr>
              <a:buSzPts val="2190"/>
              <a:buFont typeface="Arial"/>
              <a:buChar char="•"/>
            </a:pPr>
            <a:r>
              <a:rPr lang="de-DE" sz="2400" b="0" i="0" u="none" strike="noStrike" cap="none">
                <a:solidFill>
                  <a:schemeClr val="dk2"/>
                </a:solidFill>
                <a:latin typeface="Calibri"/>
                <a:ea typeface="Calibri"/>
                <a:cs typeface="Calibri"/>
                <a:sym typeface="Calibri"/>
              </a:rPr>
              <a:t>Αποφύγετε τη χρήση πιστωτικών καρτών για νέες αγορές. Βάλτε τις πιστωτικές σας κάρτες στην άκρη μέχρι να εξοφλήσετε το χρέος σας. Εάν συνεχίσετε να προσθέτετε νέες χρεώσεις στο χρέος σας μέσω πιστωτικών καρτών, είναι απίθανο να το εξοφλήσετε. </a:t>
            </a:r>
            <a:endParaRPr/>
          </a:p>
        </p:txBody>
      </p:sp>
      <p:sp>
        <p:nvSpPr>
          <p:cNvPr id="197" name="Google Shape;197;p11"/>
          <p:cNvSpPr/>
          <p:nvPr/>
        </p:nvSpPr>
        <p:spPr>
          <a:xfrm>
            <a:off x="500061" y="4238975"/>
            <a:ext cx="9143850"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2"/>
              </a:buClr>
              <a:buSzPts val="2190"/>
              <a:buFont typeface="Arial"/>
              <a:buChar char="•"/>
            </a:pPr>
            <a:r>
              <a:rPr lang="de-DE" sz="2400" b="0" i="0" u="none" strike="noStrike" cap="none">
                <a:solidFill>
                  <a:schemeClr val="dk2"/>
                </a:solidFill>
                <a:latin typeface="Calibri"/>
                <a:ea typeface="Calibri"/>
                <a:cs typeface="Calibri"/>
                <a:sym typeface="Calibri"/>
              </a:rPr>
              <a:t>Αν πάρετε αύξηση μισθού, αυξήστε τις αποταμιεύσεις σας αντί να αυξήσετε τις δαπάνες σας.</a:t>
            </a:r>
            <a:endParaRPr/>
          </a:p>
        </p:txBody>
      </p:sp>
      <p:sp>
        <p:nvSpPr>
          <p:cNvPr id="198" name="Google Shape;198;p11"/>
          <p:cNvSpPr/>
          <p:nvPr/>
        </p:nvSpPr>
        <p:spPr>
          <a:xfrm>
            <a:off x="500061" y="5763494"/>
            <a:ext cx="12329997"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2"/>
              </a:buClr>
              <a:buSzPts val="2190"/>
              <a:buFont typeface="Arial"/>
              <a:buChar char="•"/>
            </a:pPr>
            <a:r>
              <a:rPr lang="de-DE" sz="2400" b="0" i="0" u="none" strike="noStrike" cap="none">
                <a:solidFill>
                  <a:schemeClr val="dk2"/>
                </a:solidFill>
                <a:latin typeface="Calibri"/>
                <a:ea typeface="Calibri"/>
                <a:cs typeface="Calibri"/>
                <a:sym typeface="Calibri"/>
              </a:rPr>
              <a:t>Μην χρησιμοποιείτε όλες τις αποταμιεύσεις σας για να εξοφλήσετε το χρέος σας. Προσπαθήστε να κρατάτε ένα μικρό ποσό αποταμιεύσεων στην άκρη για την περίπτωση μιας απρόβλεπτης έκτακτης ανάγκης. Οι αποταμιεύσεις θα σας αποτρέψουν από το να χρεώνετε αυτές τις έκτακτες ανάγκες στην πιστωτική σας κάρτα. </a:t>
            </a:r>
            <a:endParaRPr/>
          </a:p>
        </p:txBody>
      </p:sp>
      <p:pic>
        <p:nvPicPr>
          <p:cNvPr id="199" name="Google Shape;199;p11" descr="Bank, Piggy, Fiat, Cash, Finance, Money, Saving Money"/>
          <p:cNvPicPr preferRelativeResize="0"/>
          <p:nvPr/>
        </p:nvPicPr>
        <p:blipFill rotWithShape="1">
          <a:blip r:embed="rId3">
            <a:alphaModFix/>
          </a:blip>
          <a:srcRect/>
          <a:stretch/>
        </p:blipFill>
        <p:spPr>
          <a:xfrm>
            <a:off x="9643911" y="3589605"/>
            <a:ext cx="3070642" cy="2047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r>
              <a:rPr lang="de-DE">
                <a:solidFill>
                  <a:srgbClr val="C00000"/>
                </a:solidFill>
                <a:latin typeface="Calibri"/>
                <a:ea typeface="Calibri"/>
                <a:cs typeface="Calibri"/>
                <a:sym typeface="Calibri"/>
              </a:rPr>
              <a:t>Ανάγκες και Επιθυμίες </a:t>
            </a:r>
            <a:endParaRPr/>
          </a:p>
        </p:txBody>
      </p:sp>
      <p:sp>
        <p:nvSpPr>
          <p:cNvPr id="206" name="Google Shape;206;p12"/>
          <p:cNvSpPr txBox="1">
            <a:spLocks noGrp="1"/>
          </p:cNvSpPr>
          <p:nvPr>
            <p:ph type="body" idx="2"/>
          </p:nvPr>
        </p:nvSpPr>
        <p:spPr>
          <a:xfrm>
            <a:off x="500064" y="1152160"/>
            <a:ext cx="12331541" cy="945734"/>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Δραστηριότητα M2.5</a:t>
            </a:r>
            <a:endParaRPr/>
          </a:p>
          <a:p>
            <a:pPr marL="457200" marR="0" lvl="0" indent="-228600" algn="just" rtl="0">
              <a:lnSpc>
                <a:spcPct val="90000"/>
              </a:lnSpc>
              <a:spcBef>
                <a:spcPts val="1094"/>
              </a:spcBef>
              <a:spcAft>
                <a:spcPts val="0"/>
              </a:spcAft>
              <a:buClr>
                <a:schemeClr val="lt2"/>
              </a:buClr>
              <a:buSzPts val="2400"/>
              <a:buFont typeface="Arial"/>
              <a:buNone/>
            </a:pPr>
            <a:r>
              <a:rPr lang="de-DE" i="0"/>
              <a:t>Σκεφτείτε την οικογενειακή αποταμίευση σε περιόδους πληθωρισμού </a:t>
            </a:r>
            <a:endParaRPr/>
          </a:p>
        </p:txBody>
      </p:sp>
      <p:sp>
        <p:nvSpPr>
          <p:cNvPr id="207" name="Google Shape;207;p12"/>
          <p:cNvSpPr/>
          <p:nvPr/>
        </p:nvSpPr>
        <p:spPr>
          <a:xfrm>
            <a:off x="500064" y="2097893"/>
            <a:ext cx="12331541"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Η γνώση της διαδικασίας εξοικονόμησης χρημάτων κατά την ανατροφή των παιδιών δεν είναι εύκολη υπόθεση, ιδίως με τον πληθωρισμό. Υπάρχουν τόσα πολλά πράγματα που πρέπει να λάβετε υπόψη σας που μπορεί να μην ξέρετε από πού να ξεκινήσετε. Παρακάτω μπορείτε να βρείτε ορισμένες προτάσεις:</a:t>
            </a:r>
            <a:endParaRPr/>
          </a:p>
        </p:txBody>
      </p:sp>
      <p:sp>
        <p:nvSpPr>
          <p:cNvPr id="208" name="Google Shape;208;p12"/>
          <p:cNvSpPr/>
          <p:nvPr/>
        </p:nvSpPr>
        <p:spPr>
          <a:xfrm>
            <a:off x="752203" y="4065686"/>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209" name="Google Shape;209;p12"/>
          <p:cNvSpPr txBox="1"/>
          <p:nvPr/>
        </p:nvSpPr>
        <p:spPr>
          <a:xfrm>
            <a:off x="2401890" y="3958978"/>
            <a:ext cx="10217046"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dirty="0">
                <a:solidFill>
                  <a:schemeClr val="dk1"/>
                </a:solidFill>
                <a:latin typeface="Calibri"/>
                <a:ea typeface="Calibri"/>
                <a:cs typeface="Calibri"/>
                <a:sym typeface="Calibri"/>
              </a:rPr>
              <a:t>Με </a:t>
            </a:r>
            <a:r>
              <a:rPr lang="de-DE" sz="2400" b="0" i="0" u="none" strike="noStrike" cap="none" dirty="0" err="1">
                <a:solidFill>
                  <a:schemeClr val="dk1"/>
                </a:solidFill>
                <a:latin typeface="Calibri"/>
                <a:ea typeface="Calibri"/>
                <a:cs typeface="Calibri"/>
                <a:sym typeface="Calibri"/>
              </a:rPr>
              <a:t>την</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οικογένειά</a:t>
            </a:r>
            <a:r>
              <a:rPr lang="de-DE" sz="2400" b="0" i="0" u="none" strike="noStrike" cap="none" dirty="0">
                <a:solidFill>
                  <a:schemeClr val="dk1"/>
                </a:solidFill>
                <a:latin typeface="Calibri"/>
                <a:ea typeface="Calibri"/>
                <a:cs typeface="Calibri"/>
                <a:sym typeface="Calibri"/>
              </a:rPr>
              <a:t> σας, απ</a:t>
            </a:r>
            <a:r>
              <a:rPr lang="de-DE" sz="2400" b="0" i="0" u="none" strike="noStrike" cap="none" dirty="0" err="1">
                <a:solidFill>
                  <a:schemeClr val="dk1"/>
                </a:solidFill>
                <a:latin typeface="Calibri"/>
                <a:ea typeface="Calibri"/>
                <a:cs typeface="Calibri"/>
                <a:sym typeface="Calibri"/>
              </a:rPr>
              <a:t>οφ</a:t>
            </a:r>
            <a:r>
              <a:rPr lang="de-DE" sz="2400" b="0" i="0" u="none" strike="noStrike" cap="none" dirty="0">
                <a:solidFill>
                  <a:schemeClr val="dk1"/>
                </a:solidFill>
                <a:latin typeface="Calibri"/>
                <a:ea typeface="Calibri"/>
                <a:cs typeface="Calibri"/>
                <a:sym typeface="Calibri"/>
              </a:rPr>
              <a:t>ασίστε ποιες δαπάνες θα μπορούσαν να περικοπούν π.χ. </a:t>
            </a:r>
            <a:r>
              <a:rPr lang="de-DE" sz="2400" b="0" i="0" u="none" strike="noStrike" cap="none" dirty="0" err="1">
                <a:solidFill>
                  <a:schemeClr val="dk1"/>
                </a:solidFill>
                <a:latin typeface="Calibri"/>
                <a:ea typeface="Calibri"/>
                <a:cs typeface="Calibri"/>
                <a:sym typeface="Calibri"/>
              </a:rPr>
              <a:t>κά</a:t>
            </a:r>
            <a:r>
              <a:rPr lang="de-DE" sz="2400" b="0" i="0" u="none" strike="noStrike" cap="none" dirty="0">
                <a:solidFill>
                  <a:schemeClr val="dk1"/>
                </a:solidFill>
                <a:latin typeface="Calibri"/>
                <a:ea typeface="Calibri"/>
                <a:cs typeface="Calibri"/>
                <a:sym typeface="Calibri"/>
              </a:rPr>
              <a:t>ποια αγαθά που δεν χρειάζεται πραγματικά να αγοράσετε (ανάγκες και επιθυμίες).</a:t>
            </a:r>
            <a:endParaRPr dirty="0"/>
          </a:p>
        </p:txBody>
      </p:sp>
      <p:sp>
        <p:nvSpPr>
          <p:cNvPr id="210" name="Google Shape;210;p12"/>
          <p:cNvSpPr/>
          <p:nvPr/>
        </p:nvSpPr>
        <p:spPr>
          <a:xfrm>
            <a:off x="2401890" y="5120164"/>
            <a:ext cx="10429715"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chemeClr val="dk1"/>
                </a:solidFill>
                <a:latin typeface="Calibri"/>
                <a:ea typeface="Calibri"/>
                <a:cs typeface="Calibri"/>
                <a:sym typeface="Calibri"/>
              </a:rPr>
              <a:t>Αντί</a:t>
            </a:r>
            <a:r>
              <a:rPr lang="de-DE" sz="2400" b="0" i="0" u="none" strike="noStrike" cap="none" dirty="0">
                <a:solidFill>
                  <a:schemeClr val="dk1"/>
                </a:solidFill>
                <a:latin typeface="Calibri"/>
                <a:ea typeface="Calibri"/>
                <a:cs typeface="Calibri"/>
                <a:sym typeface="Calibri"/>
              </a:rPr>
              <a:t> να π</a:t>
            </a:r>
            <a:r>
              <a:rPr lang="de-DE" sz="2400" b="0" i="0" u="none" strike="noStrike" cap="none" dirty="0" err="1">
                <a:solidFill>
                  <a:schemeClr val="dk1"/>
                </a:solidFill>
                <a:latin typeface="Calibri"/>
                <a:ea typeface="Calibri"/>
                <a:cs typeface="Calibri"/>
                <a:sym typeface="Calibri"/>
              </a:rPr>
              <a:t>ετάξετε</a:t>
            </a:r>
            <a:r>
              <a:rPr lang="de-DE" sz="2400" b="0" i="0" u="none" strike="noStrike" cap="none" dirty="0">
                <a:solidFill>
                  <a:schemeClr val="dk1"/>
                </a:solidFill>
                <a:latin typeface="Calibri"/>
                <a:ea typeface="Calibri"/>
                <a:cs typeface="Calibri"/>
                <a:sym typeface="Calibri"/>
              </a:rPr>
              <a:t> τα α</a:t>
            </a:r>
            <a:r>
              <a:rPr lang="de-DE" sz="2400" b="0" i="0" u="none" strike="noStrike" cap="none" dirty="0" err="1">
                <a:solidFill>
                  <a:schemeClr val="dk1"/>
                </a:solidFill>
                <a:latin typeface="Calibri"/>
                <a:ea typeface="Calibri"/>
                <a:cs typeface="Calibri"/>
                <a:sym typeface="Calibri"/>
              </a:rPr>
              <a:t>ντικείμεν</a:t>
            </a:r>
            <a:r>
              <a:rPr lang="de-DE" sz="2400" b="0" i="0" u="none" strike="noStrike" cap="none" dirty="0">
                <a:solidFill>
                  <a:schemeClr val="dk1"/>
                </a:solidFill>
                <a:latin typeface="Calibri"/>
                <a:ea typeface="Calibri"/>
                <a:cs typeface="Calibri"/>
                <a:sym typeface="Calibri"/>
              </a:rPr>
              <a:t>α που δεν χρησιμοποιείτε πλέον, δοκιμάστε πρώτα να τα πουλήσετε για να κερδίσετε κάποια επιπλέον χρήματα.</a:t>
            </a:r>
            <a:endParaRPr dirty="0"/>
          </a:p>
        </p:txBody>
      </p:sp>
      <p:sp>
        <p:nvSpPr>
          <p:cNvPr id="211" name="Google Shape;211;p12"/>
          <p:cNvSpPr/>
          <p:nvPr/>
        </p:nvSpPr>
        <p:spPr>
          <a:xfrm>
            <a:off x="752203" y="5325779"/>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212" name="Google Shape;212;p12"/>
          <p:cNvSpPr/>
          <p:nvPr/>
        </p:nvSpPr>
        <p:spPr>
          <a:xfrm>
            <a:off x="752203" y="635354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213" name="Google Shape;213;p12"/>
          <p:cNvSpPr/>
          <p:nvPr/>
        </p:nvSpPr>
        <p:spPr>
          <a:xfrm>
            <a:off x="2458387" y="6242585"/>
            <a:ext cx="1008653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chemeClr val="dk1"/>
                </a:solidFill>
                <a:latin typeface="Calibri"/>
                <a:ea typeface="Calibri"/>
                <a:cs typeface="Calibri"/>
                <a:sym typeface="Calibri"/>
              </a:rPr>
              <a:t>Προσ</a:t>
            </a:r>
            <a:r>
              <a:rPr lang="de-DE" sz="2400" b="0" i="0" u="none" strike="noStrike" cap="none" dirty="0">
                <a:solidFill>
                  <a:schemeClr val="dk1"/>
                </a:solidFill>
                <a:latin typeface="Calibri"/>
                <a:ea typeface="Calibri"/>
                <a:cs typeface="Calibri"/>
                <a:sym typeface="Calibri"/>
              </a:rPr>
              <a:t>παθήστε να αγοράζετε μεταχειρισμένα αντικείμενα ή ανακαινισμένα προϊόντα τεχνολογίας αντί για καινούργια ακριβά αντικείμενα.</a:t>
            </a:r>
            <a:endParaRPr dirty="0"/>
          </a:p>
        </p:txBody>
      </p:sp>
      <p:pic>
        <p:nvPicPr>
          <p:cNvPr id="214" name="Google Shape;214;p12" descr="A picture containing toy, shaped, decorated&#10;&#10;Description automatically generated"/>
          <p:cNvPicPr preferRelativeResize="0"/>
          <p:nvPr/>
        </p:nvPicPr>
        <p:blipFill rotWithShape="1">
          <a:blip r:embed="rId3">
            <a:alphaModFix/>
          </a:blip>
          <a:srcRect/>
          <a:stretch/>
        </p:blipFill>
        <p:spPr>
          <a:xfrm>
            <a:off x="11029926" y="394747"/>
            <a:ext cx="1858176" cy="1858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endParaRPr/>
          </a:p>
        </p:txBody>
      </p:sp>
      <p:sp>
        <p:nvSpPr>
          <p:cNvPr id="221" name="Google Shape;221;p1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Πώς να αποταμιεύετε ως οικογένεια: Κορυφαίες Συμβουλές</a:t>
            </a:r>
            <a:endParaRPr/>
          </a:p>
        </p:txBody>
      </p:sp>
      <p:sp>
        <p:nvSpPr>
          <p:cNvPr id="222" name="Google Shape;222;p13"/>
          <p:cNvSpPr/>
          <p:nvPr/>
        </p:nvSpPr>
        <p:spPr>
          <a:xfrm>
            <a:off x="618410" y="259889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223" name="Google Shape;223;p13"/>
          <p:cNvSpPr txBox="1"/>
          <p:nvPr/>
        </p:nvSpPr>
        <p:spPr>
          <a:xfrm>
            <a:off x="2298884" y="2564860"/>
            <a:ext cx="10217046"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Φροντίστε καλά την υγεία σας. Η πρόληψη είναι καλύτερη και ενδεχομένως</a:t>
            </a:r>
            <a:endParaRPr/>
          </a:p>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φθηνότερη από τη θεραπεία.</a:t>
            </a:r>
            <a:endParaRPr/>
          </a:p>
        </p:txBody>
      </p:sp>
      <p:sp>
        <p:nvSpPr>
          <p:cNvPr id="224" name="Google Shape;224;p13"/>
          <p:cNvSpPr/>
          <p:nvPr/>
        </p:nvSpPr>
        <p:spPr>
          <a:xfrm>
            <a:off x="2458387" y="4314047"/>
            <a:ext cx="10013639"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Οργανώστε τις αγορές σας κάνοντας μια λίστα με τα πράγματα που πρέπει να αγοράσετε. Αυτό θα σας βοηθήσει να μην κατακλύζεστε όταν πηγαίνετε για ψώνια, αποφεύγοντας την αγορά περιττών πραγμάτων.</a:t>
            </a:r>
            <a:endParaRPr/>
          </a:p>
        </p:txBody>
      </p:sp>
      <p:sp>
        <p:nvSpPr>
          <p:cNvPr id="225" name="Google Shape;225;p13"/>
          <p:cNvSpPr/>
          <p:nvPr/>
        </p:nvSpPr>
        <p:spPr>
          <a:xfrm>
            <a:off x="659567" y="4374007"/>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226" name="Google Shape;226;p13"/>
          <p:cNvSpPr/>
          <p:nvPr/>
        </p:nvSpPr>
        <p:spPr>
          <a:xfrm>
            <a:off x="644577" y="60947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227" name="Google Shape;227;p13"/>
          <p:cNvSpPr/>
          <p:nvPr/>
        </p:nvSpPr>
        <p:spPr>
          <a:xfrm>
            <a:off x="2458387" y="6106933"/>
            <a:ext cx="10224659"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Διατηρήστε το κόστος θέρμανσης του σπιτιού υπό έλεγχο. Μπορείτε να χρησιμοποιήσετε έναν θερμοστάτη για να διατηρήσετε τη θέρμανση σε μια κανονική θερμοκρασία </a:t>
            </a:r>
            <a:r>
              <a:rPr lang="de-DE" sz="2400" b="0" i="1" u="none" strike="noStrike" cap="none">
                <a:solidFill>
                  <a:schemeClr val="dk1"/>
                </a:solidFill>
                <a:latin typeface="Calibri"/>
                <a:ea typeface="Calibri"/>
                <a:cs typeface="Calibri"/>
                <a:sym typeface="Calibri"/>
              </a:rPr>
              <a:t>(προτείνεται γύρω στους 22° βαθμούς)</a:t>
            </a:r>
            <a:endParaRPr/>
          </a:p>
        </p:txBody>
      </p:sp>
      <p:pic>
        <p:nvPicPr>
          <p:cNvPr id="228" name="Google Shape;228;p13" descr="Marketing, Dollar, Business, Forex, Finance, Financial"/>
          <p:cNvPicPr preferRelativeResize="0"/>
          <p:nvPr/>
        </p:nvPicPr>
        <p:blipFill rotWithShape="1">
          <a:blip r:embed="rId3">
            <a:alphaModFix/>
          </a:blip>
          <a:srcRect/>
          <a:stretch/>
        </p:blipFill>
        <p:spPr>
          <a:xfrm>
            <a:off x="10497369" y="631599"/>
            <a:ext cx="2334236" cy="16337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endParaRPr/>
          </a:p>
        </p:txBody>
      </p:sp>
      <p:sp>
        <p:nvSpPr>
          <p:cNvPr id="235" name="Google Shape;235;p14"/>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Πώς να χρησιμοποιήσετε τις αποταμιεύσεις: μερικές προτάσεις</a:t>
            </a:r>
            <a:endParaRPr/>
          </a:p>
        </p:txBody>
      </p:sp>
      <p:sp>
        <p:nvSpPr>
          <p:cNvPr id="236" name="Google Shape;236;p14"/>
          <p:cNvSpPr txBox="1"/>
          <p:nvPr/>
        </p:nvSpPr>
        <p:spPr>
          <a:xfrm>
            <a:off x="500064" y="2080137"/>
            <a:ext cx="1233154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2000" b="0" i="0" u="none" strike="noStrike" cap="none" dirty="0" err="1">
                <a:solidFill>
                  <a:srgbClr val="000000"/>
                </a:solidFill>
                <a:latin typeface="Calibri"/>
                <a:ea typeface="Calibri"/>
                <a:cs typeface="Calibri"/>
                <a:sym typeface="Calibri"/>
              </a:rPr>
              <a:t>Είν</a:t>
            </a:r>
            <a:r>
              <a:rPr lang="de-DE" sz="2000" b="0" i="0" u="none" strike="noStrike" cap="none" dirty="0">
                <a:solidFill>
                  <a:srgbClr val="000000"/>
                </a:solidFill>
                <a:latin typeface="Calibri"/>
                <a:ea typeface="Calibri"/>
                <a:cs typeface="Calibri"/>
                <a:sym typeface="Calibri"/>
              </a:rPr>
              <a:t>αι πολύ σημαντικό να έχετε </a:t>
            </a:r>
            <a:r>
              <a:rPr lang="de-DE" sz="2000" b="1" i="0" u="none" strike="noStrike" cap="none" dirty="0">
                <a:solidFill>
                  <a:schemeClr val="accent6"/>
                </a:solidFill>
                <a:latin typeface="Calibri"/>
                <a:ea typeface="Calibri"/>
                <a:cs typeface="Calibri"/>
                <a:sym typeface="Calibri"/>
              </a:rPr>
              <a:t>επιπλέον οικογενειακές αποταμιεύσεις</a:t>
            </a:r>
            <a:r>
              <a:rPr lang="de-DE" sz="2000" b="0" i="0" u="none" strike="noStrike" cap="none" dirty="0">
                <a:solidFill>
                  <a:schemeClr val="accent6"/>
                </a:solidFill>
                <a:latin typeface="Calibri"/>
                <a:ea typeface="Calibri"/>
                <a:cs typeface="Calibri"/>
                <a:sym typeface="Calibri"/>
              </a:rPr>
              <a:t> </a:t>
            </a:r>
            <a:r>
              <a:rPr lang="de-DE" sz="2000" b="0" i="0" u="none" strike="noStrike" cap="none" dirty="0">
                <a:solidFill>
                  <a:srgbClr val="000000"/>
                </a:solidFill>
                <a:latin typeface="Calibri"/>
                <a:ea typeface="Calibri"/>
                <a:cs typeface="Calibri"/>
                <a:sym typeface="Calibri"/>
              </a:rPr>
              <a:t>προκειμένου να αντιμετωπίσετε απρόβλεπτες καταστάσεις και μακροπρόθεσμα έξοδα.</a:t>
            </a:r>
            <a:endParaRPr sz="2000" dirty="0"/>
          </a:p>
        </p:txBody>
      </p:sp>
      <p:sp>
        <p:nvSpPr>
          <p:cNvPr id="237" name="Google Shape;237;p14"/>
          <p:cNvSpPr txBox="1"/>
          <p:nvPr/>
        </p:nvSpPr>
        <p:spPr>
          <a:xfrm>
            <a:off x="608552" y="2741868"/>
            <a:ext cx="8979108"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err="1">
                <a:solidFill>
                  <a:schemeClr val="dk1"/>
                </a:solidFill>
                <a:latin typeface="Calibri"/>
                <a:ea typeface="Calibri"/>
                <a:cs typeface="Calibri"/>
                <a:sym typeface="Calibri"/>
              </a:rPr>
              <a:t>Ότ</a:t>
            </a:r>
            <a:r>
              <a:rPr lang="de-DE" sz="2400" b="0" i="0" u="none" strike="noStrike" cap="none" dirty="0">
                <a:solidFill>
                  <a:schemeClr val="dk1"/>
                </a:solidFill>
                <a:latin typeface="Calibri"/>
                <a:ea typeface="Calibri"/>
                <a:cs typeface="Calibri"/>
                <a:sym typeface="Calibri"/>
              </a:rPr>
              <a:t>αν όμως αποκτήσετε επιπλέον χρήματα για την οικογένειά σας, πώς μπορείτε να τα χρησιμοποιήσετε;</a:t>
            </a:r>
            <a:endParaRPr dirty="0"/>
          </a:p>
        </p:txBody>
      </p:sp>
      <p:sp>
        <p:nvSpPr>
          <p:cNvPr id="238" name="Google Shape;238;p14"/>
          <p:cNvSpPr/>
          <p:nvPr/>
        </p:nvSpPr>
        <p:spPr>
          <a:xfrm>
            <a:off x="278680" y="3752850"/>
            <a:ext cx="3348940" cy="2968792"/>
          </a:xfrm>
          <a:prstGeom prst="flowChartConnector">
            <a:avLst/>
          </a:prstGeom>
          <a:solidFill>
            <a:srgbClr val="DF7E05"/>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chemeClr val="lt1"/>
                </a:solidFill>
                <a:latin typeface="Calibri"/>
                <a:ea typeface="Calibri"/>
                <a:cs typeface="Calibri"/>
                <a:sym typeface="Calibri"/>
              </a:rPr>
              <a:t>Οι όποιες συστάσεις θα εξαρτηθούν από τους στόχους και τις ανάγκες της οικογένειάς σας </a:t>
            </a:r>
            <a:endParaRPr/>
          </a:p>
        </p:txBody>
      </p:sp>
      <p:sp>
        <p:nvSpPr>
          <p:cNvPr id="239" name="Google Shape;239;p14"/>
          <p:cNvSpPr txBox="1"/>
          <p:nvPr/>
        </p:nvSpPr>
        <p:spPr>
          <a:xfrm>
            <a:off x="3627620" y="3819109"/>
            <a:ext cx="9428700"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accent4"/>
              </a:buClr>
              <a:buSzPts val="1969"/>
              <a:buFont typeface="Noto Sans Symbols"/>
              <a:buChar char="✔"/>
            </a:pPr>
            <a:r>
              <a:rPr lang="de-DE" sz="2000" b="1" i="0" u="none" strike="noStrike" cap="none" dirty="0">
                <a:solidFill>
                  <a:schemeClr val="accent4"/>
                </a:solidFill>
                <a:latin typeface="Calibri"/>
                <a:ea typeface="Calibri"/>
                <a:cs typeface="Calibri"/>
                <a:sym typeface="Calibri"/>
              </a:rPr>
              <a:t>ΤΑΜΕΙΟ ΕΚΤΑΚΤΗΣ ΑΝΑΓΚΗΣ:</a:t>
            </a:r>
            <a:r>
              <a:rPr lang="de-DE" sz="2000" b="0" i="0" u="none" strike="noStrike" cap="none" dirty="0">
                <a:solidFill>
                  <a:schemeClr val="accent4"/>
                </a:solidFill>
                <a:latin typeface="Calibri"/>
                <a:ea typeface="Calibri"/>
                <a:cs typeface="Calibri"/>
                <a:sym typeface="Calibri"/>
              </a:rPr>
              <a:t> </a:t>
            </a:r>
            <a:r>
              <a:rPr lang="de-DE" sz="2000" b="0" i="0" u="none" strike="noStrike" cap="none" dirty="0">
                <a:solidFill>
                  <a:srgbClr val="000000"/>
                </a:solidFill>
                <a:latin typeface="Calibri"/>
                <a:ea typeface="Calibri"/>
                <a:cs typeface="Calibri"/>
                <a:sym typeface="Calibri"/>
              </a:rPr>
              <a:t>α</a:t>
            </a:r>
            <a:r>
              <a:rPr lang="de-DE" sz="2000" b="0" i="0" u="none" strike="noStrike" cap="none" dirty="0" err="1">
                <a:solidFill>
                  <a:srgbClr val="000000"/>
                </a:solidFill>
                <a:latin typeface="Calibri"/>
                <a:ea typeface="Calibri"/>
                <a:cs typeface="Calibri"/>
                <a:sym typeface="Calibri"/>
              </a:rPr>
              <a:t>υτό</a:t>
            </a:r>
            <a:r>
              <a:rPr lang="de-DE" sz="2000" b="0" i="0" u="none" strike="noStrike" cap="none" dirty="0">
                <a:solidFill>
                  <a:srgbClr val="000000"/>
                </a:solidFill>
                <a:latin typeface="Calibri"/>
                <a:ea typeface="Calibri"/>
                <a:cs typeface="Calibri"/>
                <a:sym typeface="Calibri"/>
              </a:rPr>
              <a:t> </a:t>
            </a:r>
            <a:r>
              <a:rPr lang="de-DE" sz="2000" b="0" i="0" u="none" strike="noStrike" cap="none" dirty="0" err="1">
                <a:solidFill>
                  <a:srgbClr val="000000"/>
                </a:solidFill>
                <a:latin typeface="Calibri"/>
                <a:ea typeface="Calibri"/>
                <a:cs typeface="Calibri"/>
                <a:sym typeface="Calibri"/>
              </a:rPr>
              <a:t>είν</a:t>
            </a:r>
            <a:r>
              <a:rPr lang="de-DE" sz="2000" b="0" i="0" u="none" strike="noStrike" cap="none" dirty="0">
                <a:solidFill>
                  <a:srgbClr val="000000"/>
                </a:solidFill>
                <a:latin typeface="Calibri"/>
                <a:ea typeface="Calibri"/>
                <a:cs typeface="Calibri"/>
                <a:sym typeface="Calibri"/>
              </a:rPr>
              <a:t>αι πολύ σημαντικό προκειμένου να είστε οικονομικά προετοιμασμένοι για απροσδόκητες καταστάσεις</a:t>
            </a:r>
            <a:endParaRPr sz="2000" dirty="0"/>
          </a:p>
          <a:p>
            <a:pPr marL="342900" marR="0" lvl="0" indent="-217868" algn="l" rtl="0">
              <a:lnSpc>
                <a:spcPct val="100000"/>
              </a:lnSpc>
              <a:spcBef>
                <a:spcPts val="0"/>
              </a:spcBef>
              <a:spcAft>
                <a:spcPts val="0"/>
              </a:spcAft>
              <a:buClr>
                <a:schemeClr val="accent4"/>
              </a:buClr>
              <a:buSzPts val="1969"/>
              <a:buFont typeface="Noto Sans Symbols"/>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accent4"/>
              </a:buClr>
              <a:buSzPts val="1969"/>
              <a:buFont typeface="Noto Sans Symbols"/>
              <a:buChar char="✔"/>
            </a:pPr>
            <a:r>
              <a:rPr lang="de-DE" sz="2000" b="1" i="0" u="none" strike="noStrike" cap="none" dirty="0">
                <a:solidFill>
                  <a:schemeClr val="accent4"/>
                </a:solidFill>
                <a:latin typeface="Calibri"/>
                <a:ea typeface="Calibri"/>
                <a:cs typeface="Calibri"/>
                <a:sym typeface="Calibri"/>
              </a:rPr>
              <a:t>ΣΧΕΔΙΑΣΜΟΣ ΜΑΚΡΟΠΡΟΘΕΣΜΩΝ ΣΤΟΧΩΝ:</a:t>
            </a:r>
            <a:r>
              <a:rPr lang="de-DE" sz="2000" b="0" i="0" u="none" strike="noStrike" cap="none" dirty="0">
                <a:solidFill>
                  <a:schemeClr val="accent4"/>
                </a:solidFill>
                <a:latin typeface="Calibri"/>
                <a:ea typeface="Calibri"/>
                <a:cs typeface="Calibri"/>
                <a:sym typeface="Calibri"/>
              </a:rPr>
              <a:t> </a:t>
            </a:r>
            <a:r>
              <a:rPr lang="de-DE" sz="2000" b="0" i="0" u="none" strike="noStrike" cap="none" dirty="0">
                <a:solidFill>
                  <a:srgbClr val="000000"/>
                </a:solidFill>
                <a:latin typeface="Calibri"/>
                <a:ea typeface="Calibri"/>
                <a:cs typeface="Calibri"/>
                <a:sym typeface="Calibri"/>
              </a:rPr>
              <a:t>όπ</a:t>
            </a:r>
            <a:r>
              <a:rPr lang="de-DE" sz="2000" b="0" i="0" u="none" strike="noStrike" cap="none" dirty="0" err="1">
                <a:solidFill>
                  <a:srgbClr val="000000"/>
                </a:solidFill>
                <a:latin typeface="Calibri"/>
                <a:ea typeface="Calibri"/>
                <a:cs typeface="Calibri"/>
                <a:sym typeface="Calibri"/>
              </a:rPr>
              <a:t>ως</a:t>
            </a:r>
            <a:r>
              <a:rPr lang="de-DE" sz="2000" b="0" i="0" u="none" strike="noStrike" cap="none" dirty="0">
                <a:solidFill>
                  <a:srgbClr val="000000"/>
                </a:solidFill>
                <a:latin typeface="Calibri"/>
                <a:ea typeface="Calibri"/>
                <a:cs typeface="Calibri"/>
                <a:sym typeface="Calibri"/>
              </a:rPr>
              <a:t> </a:t>
            </a:r>
            <a:r>
              <a:rPr lang="de-DE" sz="2000" b="0" i="0" u="none" strike="noStrike" cap="none" dirty="0" err="1">
                <a:solidFill>
                  <a:srgbClr val="000000"/>
                </a:solidFill>
                <a:latin typeface="Calibri"/>
                <a:ea typeface="Calibri"/>
                <a:cs typeface="Calibri"/>
                <a:sym typeface="Calibri"/>
              </a:rPr>
              <a:t>εκ</a:t>
            </a:r>
            <a:r>
              <a:rPr lang="de-DE" sz="2000" b="0" i="0" u="none" strike="noStrike" cap="none" dirty="0">
                <a:solidFill>
                  <a:srgbClr val="000000"/>
                </a:solidFill>
                <a:latin typeface="Calibri"/>
                <a:ea typeface="Calibri"/>
                <a:cs typeface="Calibri"/>
                <a:sym typeface="Calibri"/>
              </a:rPr>
              <a:t>παιδευτικοί στόχοι, μετακόμιση σπιτιού, δημιουργία οικογένειας ή συνταξιοδότηση κ.λπ.</a:t>
            </a:r>
            <a:endParaRPr sz="2000" dirty="0"/>
          </a:p>
          <a:p>
            <a:pPr marL="0" marR="0" lvl="0" indent="0" algn="l" rtl="0">
              <a:lnSpc>
                <a:spcPct val="100000"/>
              </a:lnSpc>
              <a:spcBef>
                <a:spcPts val="0"/>
              </a:spcBef>
              <a:spcAft>
                <a:spcPts val="0"/>
              </a:spcAft>
              <a:buClr>
                <a:srgbClr val="000000"/>
              </a:buClr>
              <a:buSzPts val="24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accent4"/>
              </a:buClr>
              <a:buSzPts val="1969"/>
              <a:buFont typeface="Noto Sans Symbols"/>
              <a:buChar char="✔"/>
            </a:pPr>
            <a:r>
              <a:rPr lang="de-DE" sz="2000" b="1" i="0" u="none" strike="noStrike" cap="none" dirty="0">
                <a:solidFill>
                  <a:schemeClr val="accent2"/>
                </a:solidFill>
                <a:latin typeface="Calibri"/>
                <a:ea typeface="Calibri"/>
                <a:cs typeface="Calibri"/>
                <a:sym typeface="Calibri"/>
              </a:rPr>
              <a:t>ΕΠΕΝΔΥΣΕΙΣ: </a:t>
            </a:r>
            <a:r>
              <a:rPr lang="de-DE" sz="2000" b="0" i="0" u="none" strike="noStrike" cap="none" dirty="0" err="1">
                <a:solidFill>
                  <a:srgbClr val="000000"/>
                </a:solidFill>
                <a:latin typeface="Calibri"/>
                <a:ea typeface="Calibri"/>
                <a:cs typeface="Calibri"/>
                <a:sym typeface="Calibri"/>
              </a:rPr>
              <a:t>Κά</a:t>
            </a:r>
            <a:r>
              <a:rPr lang="de-DE" sz="2000" b="0" i="0" u="none" strike="noStrike" cap="none" dirty="0">
                <a:solidFill>
                  <a:srgbClr val="000000"/>
                </a:solidFill>
                <a:latin typeface="Calibri"/>
                <a:ea typeface="Calibri"/>
                <a:cs typeface="Calibri"/>
                <a:sym typeface="Calibri"/>
              </a:rPr>
              <a:t>ποια χρήματα μπορεί να τοποθετηθούν σε λογαριασμό ταμιευτηρίου με υψηλό επιτόκιο, σε κρατικά ομόλογα ή να επενδυθούν σε κάτι με πιθανή (αν και όχι εγγυημένη) αύξηση της αξίας του με την πάροδο του χρόνου, όπως ένα σπίτι.</a:t>
            </a:r>
            <a:endParaRP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5"/>
          <p:cNvSpPr txBox="1">
            <a:spLocks noGrp="1"/>
          </p:cNvSpPr>
          <p:nvPr>
            <p:ph type="body" idx="1"/>
          </p:nvPr>
        </p:nvSpPr>
        <p:spPr>
          <a:xfrm>
            <a:off x="500063" y="1693612"/>
            <a:ext cx="12331402" cy="5429083"/>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de-DE" sz="2400" dirty="0"/>
              <a:t>Η </a:t>
            </a:r>
            <a:r>
              <a:rPr lang="de-DE" sz="2400" dirty="0" err="1"/>
              <a:t>οικογένει</a:t>
            </a:r>
            <a:r>
              <a:rPr lang="de-DE" sz="2400" dirty="0"/>
              <a:t>α του Jan και της Elain αποτελείται από 3 παιδιά και τη μητέρα της Elain που ζει μαζί τους και συνεισφέρει μια </a:t>
            </a:r>
            <a:r>
              <a:rPr lang="de-DE" sz="2400" b="1" dirty="0"/>
              <a:t>μικρή </a:t>
            </a:r>
            <a:r>
              <a:rPr lang="de-DE" sz="2400" dirty="0"/>
              <a:t>μηνιαία σύνταξη. Ο Jan </a:t>
            </a:r>
            <a:r>
              <a:rPr lang="de-DE" sz="2400" dirty="0" err="1"/>
              <a:t>εργάζετ</a:t>
            </a:r>
            <a:r>
              <a:rPr lang="de-DE" sz="2400" dirty="0"/>
              <a:t>αι με </a:t>
            </a:r>
            <a:r>
              <a:rPr lang="de-DE" sz="2400" b="1" dirty="0"/>
              <a:t>μερική απασχόληση</a:t>
            </a:r>
            <a:r>
              <a:rPr lang="de-DE" sz="2400" dirty="0"/>
              <a:t> σε ένα εστιατόριο fast-food και η Elain εργάζεται ως γραμματέας με </a:t>
            </a:r>
            <a:r>
              <a:rPr lang="de-DE" sz="2400" b="1" dirty="0"/>
              <a:t>πλήρη απασχόληση</a:t>
            </a:r>
            <a:r>
              <a:rPr lang="de-DE" sz="2400" dirty="0"/>
              <a:t> σε ένα γραφείο αρχιτέκτονα, οπότε υπάρχουν </a:t>
            </a:r>
            <a:r>
              <a:rPr lang="de-DE" sz="2400" b="1" dirty="0"/>
              <a:t>3 εισοδήματα</a:t>
            </a:r>
            <a:r>
              <a:rPr lang="de-DE" sz="2400" dirty="0"/>
              <a:t>.</a:t>
            </a:r>
            <a:endParaRPr sz="2400" dirty="0"/>
          </a:p>
          <a:p>
            <a:pPr marL="0" lvl="0" indent="0" algn="l" rtl="0">
              <a:lnSpc>
                <a:spcPct val="100000"/>
              </a:lnSpc>
              <a:spcBef>
                <a:spcPts val="0"/>
              </a:spcBef>
              <a:spcAft>
                <a:spcPts val="0"/>
              </a:spcAft>
              <a:buClr>
                <a:schemeClr val="accent4"/>
              </a:buClr>
              <a:buSzPts val="2100"/>
              <a:buNone/>
            </a:pPr>
            <a:endParaRPr sz="2400" dirty="0"/>
          </a:p>
          <a:p>
            <a:pPr marL="0" lvl="0" indent="0" algn="l" rtl="0">
              <a:lnSpc>
                <a:spcPct val="100000"/>
              </a:lnSpc>
              <a:spcBef>
                <a:spcPts val="600"/>
              </a:spcBef>
              <a:spcAft>
                <a:spcPts val="0"/>
              </a:spcAft>
              <a:buClr>
                <a:schemeClr val="accent4"/>
              </a:buClr>
              <a:buSzPts val="2100"/>
              <a:buNone/>
            </a:pPr>
            <a:r>
              <a:rPr lang="de-DE" sz="2400" dirty="0"/>
              <a:t>Τα 3 πα</a:t>
            </a:r>
            <a:r>
              <a:rPr lang="de-DE" sz="2400" dirty="0" err="1"/>
              <a:t>ιδιά</a:t>
            </a:r>
            <a:r>
              <a:rPr lang="de-DE" sz="2400" dirty="0"/>
              <a:t> π</a:t>
            </a:r>
            <a:r>
              <a:rPr lang="de-DE" sz="2400" dirty="0" err="1"/>
              <a:t>ηγ</a:t>
            </a:r>
            <a:r>
              <a:rPr lang="de-DE" sz="2400" dirty="0"/>
              <a:t>αίνουν όλα στο σχολείο και οι γονείς ανησυχούν επειδή τα </a:t>
            </a:r>
            <a:r>
              <a:rPr lang="de-DE" sz="2400" b="1" dirty="0"/>
              <a:t>έξοδα για τα παιδιά αυξάνονται </a:t>
            </a:r>
            <a:r>
              <a:rPr lang="de-DE" sz="2400" dirty="0"/>
              <a:t>(αθλητικός εξοπλισμός, ηλεκτρονικά παιχνίδια, τηλέφωνα κ.λπ.), πρέπει να πληρώσουν το </a:t>
            </a:r>
            <a:r>
              <a:rPr lang="de-DE" sz="2400" b="1" dirty="0"/>
              <a:t>στεγαστικό δάνειο</a:t>
            </a:r>
            <a:r>
              <a:rPr lang="de-DE" sz="2400" dirty="0"/>
              <a:t> και η υγεία της μητέρας της Elain επιδεινώνεται ελαφρώς και υπάρχουν </a:t>
            </a:r>
            <a:r>
              <a:rPr lang="de-DE" sz="2400" b="1" dirty="0"/>
              <a:t>μελλοντικές επιπτώσεις στην υγειονομική περίθαλψη.</a:t>
            </a:r>
            <a:endParaRPr sz="2400" dirty="0"/>
          </a:p>
          <a:p>
            <a:pPr marL="0" lvl="0" indent="0" algn="l" rtl="0">
              <a:lnSpc>
                <a:spcPct val="100000"/>
              </a:lnSpc>
              <a:spcBef>
                <a:spcPts val="600"/>
              </a:spcBef>
              <a:spcAft>
                <a:spcPts val="0"/>
              </a:spcAft>
              <a:buClr>
                <a:schemeClr val="accent4"/>
              </a:buClr>
              <a:buSzPts val="2100"/>
              <a:buNone/>
            </a:pPr>
            <a:endParaRPr sz="2400" dirty="0"/>
          </a:p>
          <a:p>
            <a:pPr marL="0" lvl="0" indent="0" algn="l" rtl="0">
              <a:lnSpc>
                <a:spcPct val="100000"/>
              </a:lnSpc>
              <a:spcBef>
                <a:spcPts val="600"/>
              </a:spcBef>
              <a:spcAft>
                <a:spcPts val="0"/>
              </a:spcAft>
              <a:buClr>
                <a:schemeClr val="accent4"/>
              </a:buClr>
              <a:buSzPts val="2100"/>
              <a:buNone/>
            </a:pPr>
            <a:r>
              <a:rPr lang="de-DE" sz="2400" dirty="0"/>
              <a:t>Η </a:t>
            </a:r>
            <a:r>
              <a:rPr lang="de-DE" sz="2400" dirty="0" err="1"/>
              <a:t>Elain</a:t>
            </a:r>
            <a:r>
              <a:rPr lang="de-DE" sz="2400" dirty="0"/>
              <a:t> α</a:t>
            </a:r>
            <a:r>
              <a:rPr lang="de-DE" sz="2400" dirty="0" err="1"/>
              <a:t>ρχίζει</a:t>
            </a:r>
            <a:r>
              <a:rPr lang="de-DE" sz="2400" dirty="0"/>
              <a:t> να α</a:t>
            </a:r>
            <a:r>
              <a:rPr lang="de-DE" sz="2400" dirty="0" err="1"/>
              <a:t>ισθάνετ</a:t>
            </a:r>
            <a:r>
              <a:rPr lang="de-DE" sz="2400" dirty="0"/>
              <a:t>αι πολύ αγχωμένη, επειδή δεν ξέρει πώς να χειριστεί αυτή την κατάσταση και αισθάνεται ότι δεν μπορεί να την αντιμετωπίσει μόνη της.</a:t>
            </a:r>
            <a:endParaRPr sz="2400" dirty="0"/>
          </a:p>
          <a:p>
            <a:pPr marL="0" lvl="0" indent="0" algn="ctr" rtl="0">
              <a:lnSpc>
                <a:spcPct val="100000"/>
              </a:lnSpc>
              <a:spcBef>
                <a:spcPts val="600"/>
              </a:spcBef>
              <a:spcAft>
                <a:spcPts val="0"/>
              </a:spcAft>
              <a:buClr>
                <a:schemeClr val="accent4"/>
              </a:buClr>
              <a:buSzPts val="2100"/>
              <a:buNone/>
            </a:pPr>
            <a:r>
              <a:rPr lang="de-DE" sz="2000" b="1" dirty="0" err="1"/>
              <a:t>Ποι</a:t>
            </a:r>
            <a:r>
              <a:rPr lang="de-DE" sz="2000" b="1" dirty="0"/>
              <a:t>α είναι τα ζητήματα;            Τι θα μπορούσε να κάνει η Elain; </a:t>
            </a:r>
            <a:endParaRPr sz="2000" dirty="0"/>
          </a:p>
          <a:p>
            <a:pPr marL="0" lvl="0" indent="0" algn="ctr" rtl="0">
              <a:lnSpc>
                <a:spcPct val="100000"/>
              </a:lnSpc>
              <a:spcBef>
                <a:spcPts val="600"/>
              </a:spcBef>
              <a:spcAft>
                <a:spcPts val="0"/>
              </a:spcAft>
              <a:buClr>
                <a:schemeClr val="accent4"/>
              </a:buClr>
              <a:buSzPts val="2100"/>
              <a:buNone/>
            </a:pPr>
            <a:r>
              <a:rPr lang="de-DE" sz="2000" b="1" dirty="0" err="1"/>
              <a:t>Μοιρ</a:t>
            </a:r>
            <a:r>
              <a:rPr lang="de-DE" sz="2000" b="1" dirty="0"/>
              <a:t>αστείτε 3 προτάσεις από τη συζήτηση στην ομάδα σας.</a:t>
            </a:r>
            <a:endParaRPr sz="2000" dirty="0"/>
          </a:p>
          <a:p>
            <a:pPr marL="0" lvl="0" indent="0" algn="l" rtl="0">
              <a:lnSpc>
                <a:spcPct val="100000"/>
              </a:lnSpc>
              <a:spcBef>
                <a:spcPts val="600"/>
              </a:spcBef>
              <a:spcAft>
                <a:spcPts val="0"/>
              </a:spcAft>
              <a:buClr>
                <a:schemeClr val="accent4"/>
              </a:buClr>
              <a:buSzPts val="2100"/>
              <a:buNone/>
            </a:pPr>
            <a:endParaRPr dirty="0">
              <a:highlight>
                <a:srgbClr val="FFFF00"/>
              </a:highlight>
            </a:endParaRPr>
          </a:p>
        </p:txBody>
      </p:sp>
      <p:sp>
        <p:nvSpPr>
          <p:cNvPr id="246" name="Google Shape;246;p15"/>
          <p:cNvSpPr txBox="1">
            <a:spLocks noGrp="1"/>
          </p:cNvSpPr>
          <p:nvPr>
            <p:ph type="title"/>
          </p:nvPr>
        </p:nvSpPr>
        <p:spPr>
          <a:xfrm>
            <a:off x="1607790" y="119871"/>
            <a:ext cx="6823287"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err="1"/>
              <a:t>Οικογενει</a:t>
            </a:r>
            <a:r>
              <a:rPr lang="de-DE" dirty="0"/>
              <a:t>ακή Οικονομική Διαχείριση </a:t>
            </a:r>
            <a:endParaRPr dirty="0"/>
          </a:p>
        </p:txBody>
      </p:sp>
      <p:sp>
        <p:nvSpPr>
          <p:cNvPr id="247" name="Google Shape;247;p15"/>
          <p:cNvSpPr txBox="1">
            <a:spLocks noGrp="1"/>
          </p:cNvSpPr>
          <p:nvPr>
            <p:ph type="body" idx="2"/>
          </p:nvPr>
        </p:nvSpPr>
        <p:spPr>
          <a:xfrm>
            <a:off x="500063" y="757766"/>
            <a:ext cx="12331700" cy="9144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a:t>Μια δύσκολη οικογενειακή οικονομική κατάσταση</a:t>
            </a:r>
            <a:endParaRPr/>
          </a:p>
          <a:p>
            <a:pPr marL="0" lvl="0" indent="0" algn="just" rtl="0">
              <a:lnSpc>
                <a:spcPct val="90000"/>
              </a:lnSpc>
              <a:spcBef>
                <a:spcPts val="0"/>
              </a:spcBef>
              <a:spcAft>
                <a:spcPts val="0"/>
              </a:spcAft>
              <a:buClr>
                <a:schemeClr val="lt2"/>
              </a:buClr>
              <a:buSzPts val="2400"/>
              <a:buNone/>
            </a:pPr>
            <a:r>
              <a:rPr lang="de-DE" i="0"/>
              <a:t>Δραστηριότητα M2.6</a:t>
            </a:r>
            <a:endParaRPr/>
          </a:p>
        </p:txBody>
      </p:sp>
      <p:pic>
        <p:nvPicPr>
          <p:cNvPr id="248" name="Google Shape;248;p15" descr="Close with solid fill"/>
          <p:cNvPicPr preferRelativeResize="0"/>
          <p:nvPr/>
        </p:nvPicPr>
        <p:blipFill rotWithShape="1">
          <a:blip r:embed="rId3">
            <a:alphaModFix/>
          </a:blip>
          <a:srcRect/>
          <a:stretch/>
        </p:blipFill>
        <p:spPr>
          <a:xfrm>
            <a:off x="11917066" y="132125"/>
            <a:ext cx="914400" cy="696550"/>
          </a:xfrm>
          <a:prstGeom prst="rect">
            <a:avLst/>
          </a:prstGeom>
          <a:noFill/>
          <a:ln>
            <a:noFill/>
          </a:ln>
        </p:spPr>
      </p:pic>
      <p:pic>
        <p:nvPicPr>
          <p:cNvPr id="249" name="Google Shape;249;p15" descr="Close with solid fill"/>
          <p:cNvPicPr preferRelativeResize="0"/>
          <p:nvPr/>
        </p:nvPicPr>
        <p:blipFill rotWithShape="1">
          <a:blip r:embed="rId3">
            <a:alphaModFix/>
          </a:blip>
          <a:srcRect/>
          <a:stretch/>
        </p:blipFill>
        <p:spPr>
          <a:xfrm>
            <a:off x="500063" y="132125"/>
            <a:ext cx="914400" cy="72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6"/>
          <p:cNvSpPr txBox="1">
            <a:spLocks noGrp="1"/>
          </p:cNvSpPr>
          <p:nvPr>
            <p:ph type="title"/>
          </p:nvPr>
        </p:nvSpPr>
        <p:spPr>
          <a:xfrm>
            <a:off x="1768496" y="336946"/>
            <a:ext cx="7616135"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a:t>Οικογενειακή Οικονομική Διαχείριση</a:t>
            </a:r>
            <a:endParaRPr/>
          </a:p>
        </p:txBody>
      </p:sp>
      <p:sp>
        <p:nvSpPr>
          <p:cNvPr id="256" name="Google Shape;256;p16"/>
          <p:cNvSpPr txBox="1">
            <a:spLocks noGrp="1"/>
          </p:cNvSpPr>
          <p:nvPr>
            <p:ph type="body" idx="2"/>
          </p:nvPr>
        </p:nvSpPr>
        <p:spPr>
          <a:xfrm>
            <a:off x="499645" y="940111"/>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a:t>Ένα καλό σχέδιο οικογενειακού προϋπολογισμού </a:t>
            </a:r>
            <a:endParaRPr/>
          </a:p>
        </p:txBody>
      </p:sp>
      <p:pic>
        <p:nvPicPr>
          <p:cNvPr id="257" name="Google Shape;257;p16" descr="Badge Tick with solid fill"/>
          <p:cNvPicPr preferRelativeResize="0"/>
          <p:nvPr/>
        </p:nvPicPr>
        <p:blipFill rotWithShape="1">
          <a:blip r:embed="rId3">
            <a:alphaModFix/>
          </a:blip>
          <a:srcRect/>
          <a:stretch/>
        </p:blipFill>
        <p:spPr>
          <a:xfrm>
            <a:off x="11917066" y="115227"/>
            <a:ext cx="914400" cy="914400"/>
          </a:xfrm>
          <a:prstGeom prst="rect">
            <a:avLst/>
          </a:prstGeom>
          <a:noFill/>
          <a:ln>
            <a:noFill/>
          </a:ln>
        </p:spPr>
      </p:pic>
      <p:pic>
        <p:nvPicPr>
          <p:cNvPr id="258" name="Google Shape;258;p16" descr="Badge Tick with solid fill"/>
          <p:cNvPicPr preferRelativeResize="0"/>
          <p:nvPr/>
        </p:nvPicPr>
        <p:blipFill rotWithShape="1">
          <a:blip r:embed="rId3">
            <a:alphaModFix/>
          </a:blip>
          <a:srcRect/>
          <a:stretch/>
        </p:blipFill>
        <p:spPr>
          <a:xfrm>
            <a:off x="500063" y="85890"/>
            <a:ext cx="914400" cy="914400"/>
          </a:xfrm>
          <a:prstGeom prst="rect">
            <a:avLst/>
          </a:prstGeom>
          <a:noFill/>
          <a:ln>
            <a:noFill/>
          </a:ln>
        </p:spPr>
      </p:pic>
      <p:graphicFrame>
        <p:nvGraphicFramePr>
          <p:cNvPr id="259" name="Google Shape;259;p16"/>
          <p:cNvGraphicFramePr/>
          <p:nvPr>
            <p:extLst>
              <p:ext uri="{D42A27DB-BD31-4B8C-83A1-F6EECF244321}">
                <p14:modId xmlns:p14="http://schemas.microsoft.com/office/powerpoint/2010/main" val="1151009123"/>
              </p:ext>
            </p:extLst>
          </p:nvPr>
        </p:nvGraphicFramePr>
        <p:xfrm>
          <a:off x="309967" y="1911167"/>
          <a:ext cx="12844548" cy="5343148"/>
        </p:xfrm>
        <a:graphic>
          <a:graphicData uri="http://schemas.openxmlformats.org/drawingml/2006/table">
            <a:tbl>
              <a:tblPr firstRow="1" firstCol="1" bandRow="1">
                <a:noFill/>
                <a:tableStyleId>{9EE32605-667C-40CD-8524-88890CF6F1D3}</a:tableStyleId>
              </a:tblPr>
              <a:tblGrid>
                <a:gridCol w="12844548">
                  <a:extLst>
                    <a:ext uri="{9D8B030D-6E8A-4147-A177-3AD203B41FA5}">
                      <a16:colId xmlns:a16="http://schemas.microsoft.com/office/drawing/2014/main" val="20000"/>
                    </a:ext>
                  </a:extLst>
                </a:gridCol>
              </a:tblGrid>
              <a:tr h="5343148">
                <a:tc>
                  <a:txBody>
                    <a:bodyPr/>
                    <a:lstStyle/>
                    <a:p>
                      <a:pPr marL="0" marR="0" lvl="0" indent="0" algn="l" rtl="0">
                        <a:lnSpc>
                          <a:spcPct val="107000"/>
                        </a:lnSpc>
                        <a:spcBef>
                          <a:spcPts val="0"/>
                        </a:spcBef>
                        <a:spcAft>
                          <a:spcPts val="0"/>
                        </a:spcAft>
                        <a:buClr>
                          <a:srgbClr val="000000"/>
                        </a:buClr>
                        <a:buSzPts val="2400"/>
                        <a:buFont typeface="Arial"/>
                        <a:buNone/>
                      </a:pPr>
                      <a:r>
                        <a:rPr lang="de-DE" sz="1800" b="0" u="none" strike="noStrike" cap="none" dirty="0">
                          <a:solidFill>
                            <a:schemeClr val="dk2"/>
                          </a:solidFill>
                        </a:rPr>
                        <a:t>Η Marie και ο John </a:t>
                      </a:r>
                      <a:r>
                        <a:rPr lang="de-DE" sz="1800" b="0" u="none" strike="noStrike" cap="none" dirty="0" err="1">
                          <a:solidFill>
                            <a:schemeClr val="dk2"/>
                          </a:solidFill>
                        </a:rPr>
                        <a:t>έχουν</a:t>
                      </a:r>
                      <a:r>
                        <a:rPr lang="de-DE" sz="1800" b="0" u="none" strike="noStrike" cap="none" dirty="0">
                          <a:solidFill>
                            <a:schemeClr val="dk2"/>
                          </a:solidFill>
                        </a:rPr>
                        <a:t> </a:t>
                      </a:r>
                      <a:r>
                        <a:rPr lang="de-DE" sz="1800" b="0" u="none" strike="noStrike" cap="none" dirty="0" err="1">
                          <a:solidFill>
                            <a:schemeClr val="dk2"/>
                          </a:solidFill>
                        </a:rPr>
                        <a:t>έν</a:t>
                      </a:r>
                      <a:r>
                        <a:rPr lang="de-DE" sz="1800" b="0" u="none" strike="noStrike" cap="none" dirty="0">
                          <a:solidFill>
                            <a:schemeClr val="dk2"/>
                          </a:solidFill>
                        </a:rPr>
                        <a:t>αν γιο. </a:t>
                      </a:r>
                      <a:r>
                        <a:rPr lang="de-DE" sz="1800" b="1" u="none" strike="noStrike" cap="none" dirty="0">
                          <a:solidFill>
                            <a:schemeClr val="dk2"/>
                          </a:solidFill>
                        </a:rPr>
                        <a:t>Η Marie </a:t>
                      </a:r>
                      <a:r>
                        <a:rPr lang="de-DE" sz="1800" b="1" u="none" strike="noStrike" cap="none" dirty="0" err="1">
                          <a:solidFill>
                            <a:schemeClr val="dk2"/>
                          </a:solidFill>
                        </a:rPr>
                        <a:t>είν</a:t>
                      </a:r>
                      <a:r>
                        <a:rPr lang="de-DE" sz="1800" b="1" u="none" strike="noStrike" cap="none" dirty="0">
                          <a:solidFill>
                            <a:schemeClr val="dk2"/>
                          </a:solidFill>
                        </a:rPr>
                        <a:t>αι πωλήτρια και ο John οδηγός διανομών. </a:t>
                      </a:r>
                      <a:r>
                        <a:rPr lang="de-DE" sz="1800" b="0" u="none" strike="noStrike" cap="none" dirty="0" err="1">
                          <a:solidFill>
                            <a:schemeClr val="dk2"/>
                          </a:solidFill>
                        </a:rPr>
                        <a:t>Μετά</a:t>
                      </a:r>
                      <a:r>
                        <a:rPr lang="de-DE" sz="1800" b="0" u="none" strike="noStrike" cap="none" dirty="0">
                          <a:solidFill>
                            <a:schemeClr val="dk2"/>
                          </a:solidFill>
                        </a:rPr>
                        <a:t> από μια απ</a:t>
                      </a:r>
                      <a:r>
                        <a:rPr lang="de-DE" sz="1800" b="0" u="none" strike="noStrike" cap="none" dirty="0" err="1">
                          <a:solidFill>
                            <a:schemeClr val="dk2"/>
                          </a:solidFill>
                        </a:rPr>
                        <a:t>ροσδόκητη</a:t>
                      </a:r>
                      <a:r>
                        <a:rPr lang="de-DE" sz="1800" b="0" u="none" strike="noStrike" cap="none" dirty="0">
                          <a:solidFill>
                            <a:schemeClr val="dk2"/>
                          </a:solidFill>
                        </a:rPr>
                        <a:t> δαπ</a:t>
                      </a:r>
                      <a:r>
                        <a:rPr lang="de-DE" sz="1800" b="0" u="none" strike="noStrike" cap="none" dirty="0" err="1">
                          <a:solidFill>
                            <a:schemeClr val="dk2"/>
                          </a:solidFill>
                        </a:rPr>
                        <a:t>άνη</a:t>
                      </a:r>
                      <a:r>
                        <a:rPr lang="de-DE" sz="1800" b="0" u="none" strike="noStrike" cap="none" dirty="0">
                          <a:solidFill>
                            <a:schemeClr val="dk2"/>
                          </a:solidFill>
                        </a:rPr>
                        <a:t> </a:t>
                      </a:r>
                      <a:r>
                        <a:rPr lang="de-DE" sz="1800" b="0" u="none" strike="noStrike" cap="none" dirty="0" err="1">
                          <a:solidFill>
                            <a:schemeClr val="dk2"/>
                          </a:solidFill>
                        </a:rPr>
                        <a:t>γι</a:t>
                      </a:r>
                      <a:r>
                        <a:rPr lang="de-DE" sz="1800" b="0" u="none" strike="noStrike" cap="none" dirty="0">
                          <a:solidFill>
                            <a:schemeClr val="dk2"/>
                          </a:solidFill>
                        </a:rPr>
                        <a:t>α το αυτοκίνητό τους αποφασίζουν να δημιουργήσουν ένα σχέδιο προϋπολογισμού για να καταλάβουν ποια έξοδα θα περικόψουν ή θα κρατήσουν. </a:t>
                      </a:r>
                      <a:r>
                        <a:rPr lang="de-DE" sz="1800" u="none" strike="noStrike" cap="none" dirty="0" err="1">
                          <a:solidFill>
                            <a:schemeClr val="dk2"/>
                          </a:solidFill>
                        </a:rPr>
                        <a:t>Στόχος</a:t>
                      </a:r>
                      <a:r>
                        <a:rPr lang="de-DE" sz="1800" u="none" strike="noStrike" cap="none" dirty="0">
                          <a:solidFill>
                            <a:schemeClr val="dk2"/>
                          </a:solidFill>
                        </a:rPr>
                        <a:t> </a:t>
                      </a:r>
                      <a:r>
                        <a:rPr lang="de-DE" sz="1800" u="none" strike="noStrike" cap="none" dirty="0" err="1">
                          <a:solidFill>
                            <a:schemeClr val="dk2"/>
                          </a:solidFill>
                        </a:rPr>
                        <a:t>τους</a:t>
                      </a:r>
                      <a:r>
                        <a:rPr lang="de-DE" sz="1800" u="none" strike="noStrike" cap="none" dirty="0">
                          <a:solidFill>
                            <a:schemeClr val="dk2"/>
                          </a:solidFill>
                        </a:rPr>
                        <a:t> </a:t>
                      </a:r>
                      <a:r>
                        <a:rPr lang="de-DE" sz="1800" u="none" strike="noStrike" cap="none" dirty="0" err="1">
                          <a:solidFill>
                            <a:schemeClr val="dk2"/>
                          </a:solidFill>
                        </a:rPr>
                        <a:t>είν</a:t>
                      </a:r>
                      <a:r>
                        <a:rPr lang="de-DE" sz="1800" u="none" strike="noStrike" cap="none" dirty="0">
                          <a:solidFill>
                            <a:schemeClr val="dk2"/>
                          </a:solidFill>
                        </a:rPr>
                        <a:t>αι να εξοικονομήσουν χρήματα για </a:t>
                      </a:r>
                      <a:r>
                        <a:rPr lang="de-DE" sz="1800" b="1" u="none" strike="noStrike" cap="none" dirty="0">
                          <a:solidFill>
                            <a:schemeClr val="dk2"/>
                          </a:solidFill>
                        </a:rPr>
                        <a:t>2 στόχους:</a:t>
                      </a:r>
                      <a:endParaRPr sz="1800" dirty="0"/>
                    </a:p>
                    <a:p>
                      <a:pPr marL="0" marR="0" lvl="0" indent="0" algn="l" rtl="0">
                        <a:lnSpc>
                          <a:spcPct val="107000"/>
                        </a:lnSpc>
                        <a:spcBef>
                          <a:spcPts val="0"/>
                        </a:spcBef>
                        <a:spcAft>
                          <a:spcPts val="0"/>
                        </a:spcAft>
                        <a:buClr>
                          <a:srgbClr val="000000"/>
                        </a:buClr>
                        <a:buSzPts val="2400"/>
                        <a:buFont typeface="Arial"/>
                        <a:buNone/>
                      </a:pPr>
                      <a:r>
                        <a:rPr lang="de-DE" sz="1800" b="0" u="none" strike="noStrike" cap="none" dirty="0">
                          <a:solidFill>
                            <a:schemeClr val="dk2"/>
                          </a:solidFill>
                        </a:rPr>
                        <a:t>1. να </a:t>
                      </a:r>
                      <a:r>
                        <a:rPr lang="de-DE" sz="1800" b="0" u="none" strike="noStrike" cap="none" dirty="0" err="1">
                          <a:solidFill>
                            <a:schemeClr val="dk2"/>
                          </a:solidFill>
                        </a:rPr>
                        <a:t>δημιουργήσουν</a:t>
                      </a:r>
                      <a:r>
                        <a:rPr lang="de-DE" sz="1800" b="0" u="none" strike="noStrike" cap="none" dirty="0">
                          <a:solidFill>
                            <a:schemeClr val="dk2"/>
                          </a:solidFill>
                        </a:rPr>
                        <a:t> </a:t>
                      </a:r>
                      <a:r>
                        <a:rPr lang="de-DE" sz="1800" b="0" u="none" strike="noStrike" cap="none" dirty="0" err="1">
                          <a:solidFill>
                            <a:schemeClr val="dk2"/>
                          </a:solidFill>
                        </a:rPr>
                        <a:t>έν</a:t>
                      </a:r>
                      <a:r>
                        <a:rPr lang="de-DE" sz="1800" b="0" u="none" strike="noStrike" cap="none" dirty="0">
                          <a:solidFill>
                            <a:schemeClr val="dk2"/>
                          </a:solidFill>
                        </a:rPr>
                        <a:t>α ταμείο έκτακτης ανάγκης για απροσδόκητα έξοδα</a:t>
                      </a:r>
                      <a:endParaRPr sz="1800" dirty="0"/>
                    </a:p>
                    <a:p>
                      <a:pPr marL="0" marR="0" lvl="1" indent="0" algn="l" rtl="0">
                        <a:lnSpc>
                          <a:spcPct val="107000"/>
                        </a:lnSpc>
                        <a:spcBef>
                          <a:spcPts val="0"/>
                        </a:spcBef>
                        <a:spcAft>
                          <a:spcPts val="0"/>
                        </a:spcAft>
                        <a:buClr>
                          <a:srgbClr val="000000"/>
                        </a:buClr>
                        <a:buSzPts val="2400"/>
                        <a:buFont typeface="Arial"/>
                        <a:buNone/>
                      </a:pPr>
                      <a:r>
                        <a:rPr lang="de-DE" sz="1800" b="0" u="none" strike="noStrike" cap="none" dirty="0">
                          <a:solidFill>
                            <a:schemeClr val="dk2"/>
                          </a:solidFill>
                        </a:rPr>
                        <a:t>2. να απ</a:t>
                      </a:r>
                      <a:r>
                        <a:rPr lang="de-DE" sz="1800" b="0" u="none" strike="noStrike" cap="none" dirty="0" err="1">
                          <a:solidFill>
                            <a:schemeClr val="dk2"/>
                          </a:solidFill>
                        </a:rPr>
                        <a:t>οτ</a:t>
                      </a:r>
                      <a:r>
                        <a:rPr lang="de-DE" sz="1800" b="0" u="none" strike="noStrike" cap="none" dirty="0">
                          <a:solidFill>
                            <a:schemeClr val="dk2"/>
                          </a:solidFill>
                        </a:rPr>
                        <a:t>αμιεύσουν χρήματα για να πληρώσουν τα μελλοντικά δίδακτρα για το κολέγιο του γιου τους</a:t>
                      </a:r>
                      <a:endParaRPr sz="1800" dirty="0"/>
                    </a:p>
                    <a:p>
                      <a:pPr marL="0" marR="0" lvl="0" indent="0" algn="l" rtl="0">
                        <a:lnSpc>
                          <a:spcPct val="107000"/>
                        </a:lnSpc>
                        <a:spcBef>
                          <a:spcPts val="0"/>
                        </a:spcBef>
                        <a:spcAft>
                          <a:spcPts val="0"/>
                        </a:spcAft>
                        <a:buClr>
                          <a:srgbClr val="000000"/>
                        </a:buClr>
                        <a:buSzPts val="2400"/>
                        <a:buFont typeface="Arial"/>
                        <a:buNone/>
                      </a:pPr>
                      <a:r>
                        <a:rPr lang="de-DE" sz="1800" b="1" u="none" strike="noStrike" cap="none" dirty="0" err="1">
                          <a:solidFill>
                            <a:schemeClr val="dk2"/>
                          </a:solidFill>
                        </a:rPr>
                        <a:t>Συνήθη</a:t>
                      </a:r>
                      <a:r>
                        <a:rPr lang="de-DE" sz="1800" b="1" u="none" strike="noStrike" cap="none" dirty="0">
                          <a:solidFill>
                            <a:schemeClr val="dk2"/>
                          </a:solidFill>
                        </a:rPr>
                        <a:t> </a:t>
                      </a:r>
                      <a:r>
                        <a:rPr lang="de-DE" sz="1800" b="1" u="none" strike="noStrike" cap="none" dirty="0" err="1">
                          <a:solidFill>
                            <a:schemeClr val="dk2"/>
                          </a:solidFill>
                        </a:rPr>
                        <a:t>έξοδ</a:t>
                      </a:r>
                      <a:r>
                        <a:rPr lang="de-DE" sz="1800" b="1" u="none" strike="noStrike" cap="none" dirty="0">
                          <a:solidFill>
                            <a:schemeClr val="dk2"/>
                          </a:solidFill>
                        </a:rPr>
                        <a:t>α:</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a:solidFill>
                            <a:schemeClr val="dk2"/>
                          </a:solidFill>
                        </a:rPr>
                        <a:t> </a:t>
                      </a:r>
                      <a:r>
                        <a:rPr lang="de-DE" sz="1800" b="0" u="none" strike="noStrike" cap="none" dirty="0" err="1">
                          <a:solidFill>
                            <a:schemeClr val="dk2"/>
                          </a:solidFill>
                        </a:rPr>
                        <a:t>χρησιμο</a:t>
                      </a:r>
                      <a:r>
                        <a:rPr lang="de-DE" sz="1800" b="0" u="none" strike="noStrike" cap="none" dirty="0">
                          <a:solidFill>
                            <a:schemeClr val="dk2"/>
                          </a:solidFill>
                        </a:rPr>
                        <a:t>ποιούν και οι δύο πιστωτικές και χρεωστικές κάρτες για μη απαραίτητα είδη</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a:solidFill>
                            <a:schemeClr val="dk2"/>
                          </a:solidFill>
                        </a:rPr>
                        <a:t> π</a:t>
                      </a:r>
                      <a:r>
                        <a:rPr lang="de-DE" sz="1800" b="0" u="none" strike="noStrike" cap="none" dirty="0" err="1">
                          <a:solidFill>
                            <a:schemeClr val="dk2"/>
                          </a:solidFill>
                        </a:rPr>
                        <a:t>ηγ</a:t>
                      </a:r>
                      <a:r>
                        <a:rPr lang="de-DE" sz="1800" b="0" u="none" strike="noStrike" cap="none" dirty="0">
                          <a:solidFill>
                            <a:schemeClr val="dk2"/>
                          </a:solidFill>
                        </a:rPr>
                        <a:t>αίνουν για ψώνια και φαγητό έξω κάθε μήνα και συχνά αγοράζουν διάφορα πράγματα τα οποία μπορεί να μην χρειάζονται</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a:solidFill>
                            <a:schemeClr val="dk2"/>
                          </a:solidFill>
                        </a:rPr>
                        <a:t> </a:t>
                      </a:r>
                      <a:r>
                        <a:rPr lang="de-DE" sz="1800" b="0" u="none" strike="noStrike" cap="none" dirty="0" err="1">
                          <a:solidFill>
                            <a:schemeClr val="dk2"/>
                          </a:solidFill>
                        </a:rPr>
                        <a:t>χρησιμο</a:t>
                      </a:r>
                      <a:r>
                        <a:rPr lang="de-DE" sz="1800" b="0" u="none" strike="noStrike" cap="none" dirty="0">
                          <a:solidFill>
                            <a:schemeClr val="dk2"/>
                          </a:solidFill>
                        </a:rPr>
                        <a:t>ποιούν συνήθως το αυτοκίνητο για τις μετακινήσεις.... </a:t>
                      </a:r>
                      <a:r>
                        <a:rPr lang="de-DE" sz="1800" b="0" u="none" strike="noStrike" cap="none" dirty="0" err="1">
                          <a:solidFill>
                            <a:schemeClr val="dk2"/>
                          </a:solidFill>
                        </a:rPr>
                        <a:t>συμ</a:t>
                      </a:r>
                      <a:r>
                        <a:rPr lang="de-DE" sz="1800" b="0" u="none" strike="noStrike" cap="none" dirty="0">
                          <a:solidFill>
                            <a:schemeClr val="dk2"/>
                          </a:solidFill>
                        </a:rPr>
                        <a:t>περιλαμβανομένων των σύντομων διαδρομών στα καταστήματα</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a:solidFill>
                            <a:schemeClr val="dk2"/>
                          </a:solidFill>
                        </a:rPr>
                        <a:t> τα </a:t>
                      </a:r>
                      <a:r>
                        <a:rPr lang="de-DE" sz="1800" b="0" u="none" strike="noStrike" cap="none" dirty="0" err="1">
                          <a:solidFill>
                            <a:schemeClr val="dk2"/>
                          </a:solidFill>
                        </a:rPr>
                        <a:t>συνήθη</a:t>
                      </a:r>
                      <a:r>
                        <a:rPr lang="de-DE" sz="1800" b="0" u="none" strike="noStrike" cap="none" dirty="0">
                          <a:solidFill>
                            <a:schemeClr val="dk2"/>
                          </a:solidFill>
                        </a:rPr>
                        <a:t> τα</a:t>
                      </a:r>
                      <a:r>
                        <a:rPr lang="de-DE" sz="1800" b="0" u="none" strike="noStrike" cap="none" dirty="0" err="1">
                          <a:solidFill>
                            <a:schemeClr val="dk2"/>
                          </a:solidFill>
                        </a:rPr>
                        <a:t>κτικά</a:t>
                      </a:r>
                      <a:r>
                        <a:rPr lang="de-DE" sz="1800" b="0" u="none" strike="noStrike" cap="none" dirty="0">
                          <a:solidFill>
                            <a:schemeClr val="dk2"/>
                          </a:solidFill>
                        </a:rPr>
                        <a:t> </a:t>
                      </a:r>
                      <a:r>
                        <a:rPr lang="de-DE" sz="1800" b="0" u="none" strike="noStrike" cap="none" dirty="0" err="1">
                          <a:solidFill>
                            <a:schemeClr val="dk2"/>
                          </a:solidFill>
                        </a:rPr>
                        <a:t>έξοδ</a:t>
                      </a:r>
                      <a:r>
                        <a:rPr lang="de-DE" sz="1800" b="0" u="none" strike="noStrike" cap="none" dirty="0">
                          <a:solidFill>
                            <a:schemeClr val="dk2"/>
                          </a:solidFill>
                        </a:rPr>
                        <a:t>α του νοικοκυριού τους είναι: φόροι, τρόφιμα, ενοίκιο, θέρμανση και βενζίνη για το αυτοκίνητο</a:t>
                      </a:r>
                      <a:endParaRPr sz="1800" dirty="0"/>
                    </a:p>
                    <a:p>
                      <a:pPr marL="0" marR="0" lvl="0" indent="0" algn="l" rtl="0">
                        <a:lnSpc>
                          <a:spcPct val="107000"/>
                        </a:lnSpc>
                        <a:spcBef>
                          <a:spcPts val="0"/>
                        </a:spcBef>
                        <a:spcAft>
                          <a:spcPts val="0"/>
                        </a:spcAft>
                        <a:buClr>
                          <a:srgbClr val="000000"/>
                        </a:buClr>
                        <a:buSzPts val="2400"/>
                        <a:buFont typeface="Arial"/>
                        <a:buNone/>
                      </a:pPr>
                      <a:r>
                        <a:rPr lang="de-DE" sz="1800" b="0" u="none" strike="noStrike" cap="none" dirty="0">
                          <a:solidFill>
                            <a:schemeClr val="dk2"/>
                          </a:solidFill>
                        </a:rPr>
                        <a:t> </a:t>
                      </a:r>
                      <a:r>
                        <a:rPr lang="de-DE" sz="1800" b="1" u="sng" strike="noStrike" cap="none" dirty="0" err="1">
                          <a:solidFill>
                            <a:schemeClr val="dk2"/>
                          </a:solidFill>
                        </a:rPr>
                        <a:t>Πώς</a:t>
                      </a:r>
                      <a:r>
                        <a:rPr lang="de-DE" sz="1800" b="1" u="sng" strike="noStrike" cap="none" dirty="0">
                          <a:solidFill>
                            <a:schemeClr val="dk2"/>
                          </a:solidFill>
                        </a:rPr>
                        <a:t> θα μπ</a:t>
                      </a:r>
                      <a:r>
                        <a:rPr lang="de-DE" sz="1800" b="1" u="sng" strike="noStrike" cap="none" dirty="0" err="1">
                          <a:solidFill>
                            <a:schemeClr val="dk2"/>
                          </a:solidFill>
                        </a:rPr>
                        <a:t>ορούσ</a:t>
                      </a:r>
                      <a:r>
                        <a:rPr lang="de-DE" sz="1800" b="1" u="sng" strike="noStrike" cap="none" dirty="0">
                          <a:solidFill>
                            <a:schemeClr val="dk2"/>
                          </a:solidFill>
                        </a:rPr>
                        <a:t>αν η Marie και ο John να ελέγξουν τα έξοδά τους και να εξοικονομήσουν χρήματα;</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err="1">
                          <a:solidFill>
                            <a:schemeClr val="dk2"/>
                          </a:solidFill>
                        </a:rPr>
                        <a:t>χρησιμο</a:t>
                      </a:r>
                      <a:r>
                        <a:rPr lang="de-DE" sz="1800" b="0" u="none" strike="noStrike" cap="none" dirty="0">
                          <a:solidFill>
                            <a:schemeClr val="dk2"/>
                          </a:solidFill>
                        </a:rPr>
                        <a:t>ποιώντας λιγότερο την χρεωστική τους κάρτα</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err="1">
                          <a:solidFill>
                            <a:schemeClr val="dk2"/>
                          </a:solidFill>
                        </a:rPr>
                        <a:t>μειώνοντ</a:t>
                      </a:r>
                      <a:r>
                        <a:rPr lang="de-DE" sz="1800" b="0" u="none" strike="noStrike" cap="none" dirty="0">
                          <a:solidFill>
                            <a:schemeClr val="dk2"/>
                          </a:solidFill>
                        </a:rPr>
                        <a:t>ας τα μη απαραίτητα ψώνια τους και το φαγητό έξω</a:t>
                      </a:r>
                      <a:endParaRPr sz="1800" dirty="0"/>
                    </a:p>
                    <a:p>
                      <a:pPr marL="285750" marR="0" lvl="0" indent="-285750" algn="l" rtl="0">
                        <a:lnSpc>
                          <a:spcPct val="107000"/>
                        </a:lnSpc>
                        <a:spcBef>
                          <a:spcPts val="0"/>
                        </a:spcBef>
                        <a:spcAft>
                          <a:spcPts val="0"/>
                        </a:spcAft>
                        <a:buClr>
                          <a:srgbClr val="000000"/>
                        </a:buClr>
                        <a:buSzPts val="2400"/>
                        <a:buFont typeface="Arial"/>
                        <a:buChar char="•"/>
                      </a:pPr>
                      <a:r>
                        <a:rPr lang="de-DE" sz="1800" b="0" u="none" strike="noStrike" cap="none" dirty="0" err="1">
                          <a:solidFill>
                            <a:schemeClr val="dk2"/>
                          </a:solidFill>
                        </a:rPr>
                        <a:t>μειώνοντ</a:t>
                      </a:r>
                      <a:r>
                        <a:rPr lang="de-DE" sz="1800" b="0" u="none" strike="noStrike" cap="none" dirty="0">
                          <a:solidFill>
                            <a:schemeClr val="dk2"/>
                          </a:solidFill>
                        </a:rPr>
                        <a:t>ας τα οικιακά έξοδα αγοράζοντας ενδεχομένως φθηνότερες μάρκες</a:t>
                      </a:r>
                      <a:endParaRPr sz="1800" dirty="0"/>
                    </a:p>
                    <a:p>
                      <a:pPr marL="342900" marR="0" lvl="0" indent="-342900" algn="l" rtl="0">
                        <a:lnSpc>
                          <a:spcPct val="107000"/>
                        </a:lnSpc>
                        <a:spcBef>
                          <a:spcPts val="0"/>
                        </a:spcBef>
                        <a:spcAft>
                          <a:spcPts val="0"/>
                        </a:spcAft>
                        <a:buClr>
                          <a:srgbClr val="000000"/>
                        </a:buClr>
                        <a:buSzPts val="2400"/>
                        <a:buFont typeface="Arial"/>
                        <a:buChar char="•"/>
                      </a:pPr>
                      <a:r>
                        <a:rPr lang="de-DE" sz="1800" b="0" u="none" strike="noStrike" cap="none" dirty="0">
                          <a:solidFill>
                            <a:schemeClr val="dk2"/>
                          </a:solidFill>
                        </a:rPr>
                        <a:t>απ</a:t>
                      </a:r>
                      <a:r>
                        <a:rPr lang="de-DE" sz="1800" b="0" u="none" strike="noStrike" cap="none" dirty="0" err="1">
                          <a:solidFill>
                            <a:schemeClr val="dk2"/>
                          </a:solidFill>
                        </a:rPr>
                        <a:t>οφεύγοντ</a:t>
                      </a:r>
                      <a:r>
                        <a:rPr lang="de-DE" sz="1800" b="0" u="none" strike="noStrike" cap="none" dirty="0">
                          <a:solidFill>
                            <a:schemeClr val="dk2"/>
                          </a:solidFill>
                        </a:rPr>
                        <a:t>ας να χρησιμοποιούν το αυτοκίνητό τους για πολύ σύντομες διαδρομές</a:t>
                      </a:r>
                      <a:endParaRPr sz="1800" dirty="0"/>
                    </a:p>
                    <a:p>
                      <a:pPr marL="0" marR="0" lvl="0" indent="0" algn="l" rtl="0">
                        <a:lnSpc>
                          <a:spcPct val="107000"/>
                        </a:lnSpc>
                        <a:spcBef>
                          <a:spcPts val="0"/>
                        </a:spcBef>
                        <a:spcAft>
                          <a:spcPts val="0"/>
                        </a:spcAft>
                        <a:buClr>
                          <a:srgbClr val="000000"/>
                        </a:buClr>
                        <a:buSzPts val="2400"/>
                        <a:buFont typeface="Arial"/>
                        <a:buNone/>
                      </a:pPr>
                      <a:r>
                        <a:rPr lang="de-DE" sz="1800" b="0" u="none" strike="noStrike" cap="none" dirty="0">
                          <a:solidFill>
                            <a:schemeClr val="dk2"/>
                          </a:solidFill>
                        </a:rPr>
                        <a:t> </a:t>
                      </a:r>
                      <a:endParaRPr sz="1800" dirty="0"/>
                    </a:p>
                  </a:txBody>
                  <a:tcPr marL="58800" marR="58800" marT="0" marB="0">
                    <a:solidFill>
                      <a:schemeClr val="lt1"/>
                    </a:solidFill>
                  </a:tcPr>
                </a:tc>
                <a:extLst>
                  <a:ext uri="{0D108BD9-81ED-4DB2-BD59-A6C34878D82A}">
                    <a16:rowId xmlns:a16="http://schemas.microsoft.com/office/drawing/2014/main" val="10000"/>
                  </a:ext>
                </a:extLst>
              </a:tr>
            </a:tbl>
          </a:graphicData>
        </a:graphic>
      </p:graphicFrame>
      <p:pic>
        <p:nvPicPr>
          <p:cNvPr id="260" name="Google Shape;260;p16" descr="Icon&#10;&#10;Description automatically generated"/>
          <p:cNvPicPr preferRelativeResize="0"/>
          <p:nvPr/>
        </p:nvPicPr>
        <p:blipFill rotWithShape="1">
          <a:blip r:embed="rId4">
            <a:alphaModFix/>
          </a:blip>
          <a:srcRect/>
          <a:stretch/>
        </p:blipFill>
        <p:spPr>
          <a:xfrm>
            <a:off x="10575392" y="4875966"/>
            <a:ext cx="2063416" cy="20523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body" idx="1"/>
          </p:nvPr>
        </p:nvSpPr>
        <p:spPr>
          <a:xfrm>
            <a:off x="502500" y="1819776"/>
            <a:ext cx="12331541" cy="405163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dk2"/>
              </a:buClr>
              <a:buSzPts val="2100"/>
              <a:buNone/>
            </a:pPr>
            <a:r>
              <a:rPr lang="de-DE" sz="2800" b="1"/>
              <a:t>Μετά την ολοκλήρωση αυτής της ενότητας οι γονείς και οι φροντιστές/-στριες θα είναι σε θέση να:</a:t>
            </a:r>
            <a:endParaRPr/>
          </a:p>
          <a:p>
            <a:pPr marL="0" lvl="0" indent="0" algn="l" rtl="0">
              <a:lnSpc>
                <a:spcPct val="100000"/>
              </a:lnSpc>
              <a:spcBef>
                <a:spcPts val="0"/>
              </a:spcBef>
              <a:spcAft>
                <a:spcPts val="0"/>
              </a:spcAft>
              <a:buClr>
                <a:schemeClr val="dk2"/>
              </a:buClr>
              <a:buSzPts val="2100"/>
              <a:buNone/>
            </a:pPr>
            <a:endParaRPr sz="2800"/>
          </a:p>
          <a:p>
            <a:pPr marL="342900" lvl="0" indent="-342900" algn="l" rtl="0">
              <a:lnSpc>
                <a:spcPct val="100000"/>
              </a:lnSpc>
              <a:spcBef>
                <a:spcPts val="600"/>
              </a:spcBef>
              <a:spcAft>
                <a:spcPts val="0"/>
              </a:spcAft>
              <a:buClr>
                <a:schemeClr val="dk2"/>
              </a:buClr>
              <a:buSzPts val="2100"/>
              <a:buFont typeface="Arial"/>
              <a:buChar char="•"/>
            </a:pPr>
            <a:r>
              <a:rPr lang="de-DE" sz="2800"/>
              <a:t>βρίσκουν ισορροπία μεταξύ των εσόδων και των δαπανών τους</a:t>
            </a:r>
            <a:endParaRPr/>
          </a:p>
          <a:p>
            <a:pPr marL="342900" lvl="0" indent="-209550" algn="l" rtl="0">
              <a:lnSpc>
                <a:spcPct val="100000"/>
              </a:lnSpc>
              <a:spcBef>
                <a:spcPts val="600"/>
              </a:spcBef>
              <a:spcAft>
                <a:spcPts val="0"/>
              </a:spcAft>
              <a:buClr>
                <a:schemeClr val="dk2"/>
              </a:buClr>
              <a:buSzPts val="2100"/>
              <a:buFont typeface="Arial"/>
              <a:buNone/>
            </a:pPr>
            <a:endParaRPr sz="2800"/>
          </a:p>
          <a:p>
            <a:pPr marL="342900" lvl="0" indent="-342900" algn="l" rtl="0">
              <a:lnSpc>
                <a:spcPct val="100000"/>
              </a:lnSpc>
              <a:spcBef>
                <a:spcPts val="600"/>
              </a:spcBef>
              <a:spcAft>
                <a:spcPts val="0"/>
              </a:spcAft>
              <a:buClr>
                <a:schemeClr val="dk2"/>
              </a:buClr>
              <a:buSzPts val="2100"/>
              <a:buFont typeface="Arial"/>
              <a:buChar char="•"/>
            </a:pPr>
            <a:r>
              <a:rPr lang="de-DE" sz="2800"/>
              <a:t>σκέφτονται για τη συμμετοχή των παιδιών στον οικογενειακό προϋπολογισμό</a:t>
            </a:r>
            <a:endParaRPr/>
          </a:p>
          <a:p>
            <a:pPr marL="342900" lvl="0" indent="-209550" algn="l" rtl="0">
              <a:lnSpc>
                <a:spcPct val="100000"/>
              </a:lnSpc>
              <a:spcBef>
                <a:spcPts val="600"/>
              </a:spcBef>
              <a:spcAft>
                <a:spcPts val="0"/>
              </a:spcAft>
              <a:buClr>
                <a:schemeClr val="dk2"/>
              </a:buClr>
              <a:buSzPts val="2100"/>
              <a:buFont typeface="Arial"/>
              <a:buNone/>
            </a:pPr>
            <a:endParaRPr sz="2800"/>
          </a:p>
          <a:p>
            <a:pPr marL="342900" lvl="0" indent="-342900" algn="l" rtl="0">
              <a:lnSpc>
                <a:spcPct val="100000"/>
              </a:lnSpc>
              <a:spcBef>
                <a:spcPts val="600"/>
              </a:spcBef>
              <a:spcAft>
                <a:spcPts val="0"/>
              </a:spcAft>
              <a:buClr>
                <a:schemeClr val="dk2"/>
              </a:buClr>
              <a:buSzPts val="2100"/>
              <a:buFont typeface="Arial"/>
              <a:buChar char="•"/>
            </a:pPr>
            <a:r>
              <a:rPr lang="de-DE" sz="2800"/>
              <a:t>βρίσκουν έναν πιθανό τρόπο για να κάνουν αποταμίευση υπολογίζοντας τις δαπάνες και τις αποδοχές τους </a:t>
            </a:r>
            <a:endParaRPr/>
          </a:p>
        </p:txBody>
      </p:sp>
      <p:sp>
        <p:nvSpPr>
          <p:cNvPr id="62" name="Google Shape;62;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de-DE"/>
              <a:t>Οικογενειακή Οικονομική Διαχείριση                             Μαθησιακά Αποτελέσματα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1909011" y="336946"/>
            <a:ext cx="8630652"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a:t>Οικογενειακή Οικονομική Διαχείριση </a:t>
            </a:r>
            <a:endParaRPr/>
          </a:p>
        </p:txBody>
      </p:sp>
      <p:sp>
        <p:nvSpPr>
          <p:cNvPr id="267" name="Google Shape;267;p17"/>
          <p:cNvSpPr txBox="1">
            <a:spLocks noGrp="1"/>
          </p:cNvSpPr>
          <p:nvPr>
            <p:ph type="body" idx="2"/>
          </p:nvPr>
        </p:nvSpPr>
        <p:spPr>
          <a:xfrm>
            <a:off x="499767" y="11008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a:t>Ένα καλό σχέδιο οικογενειακού προϋπολογισμού</a:t>
            </a:r>
            <a:endParaRPr/>
          </a:p>
        </p:txBody>
      </p:sp>
      <p:pic>
        <p:nvPicPr>
          <p:cNvPr id="268" name="Google Shape;268;p17"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69" name="Google Shape;269;p17"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70" name="Google Shape;270;p17"/>
          <p:cNvGraphicFramePr/>
          <p:nvPr>
            <p:extLst>
              <p:ext uri="{D42A27DB-BD31-4B8C-83A1-F6EECF244321}">
                <p14:modId xmlns:p14="http://schemas.microsoft.com/office/powerpoint/2010/main" val="4178851921"/>
              </p:ext>
            </p:extLst>
          </p:nvPr>
        </p:nvGraphicFramePr>
        <p:xfrm>
          <a:off x="635431" y="1634153"/>
          <a:ext cx="12196035" cy="5729001"/>
        </p:xfrm>
        <a:graphic>
          <a:graphicData uri="http://schemas.openxmlformats.org/drawingml/2006/table">
            <a:tbl>
              <a:tblPr firstRow="1" firstCol="1" bandRow="1">
                <a:noFill/>
                <a:tableStyleId>{9EE32605-667C-40CD-8524-88890CF6F1D3}</a:tableStyleId>
              </a:tblPr>
              <a:tblGrid>
                <a:gridCol w="12196035">
                  <a:extLst>
                    <a:ext uri="{9D8B030D-6E8A-4147-A177-3AD203B41FA5}">
                      <a16:colId xmlns:a16="http://schemas.microsoft.com/office/drawing/2014/main" val="20000"/>
                    </a:ext>
                  </a:extLst>
                </a:gridCol>
              </a:tblGrid>
              <a:tr h="5729001">
                <a:tc>
                  <a:txBody>
                    <a:bodyPr/>
                    <a:lstStyle/>
                    <a:p>
                      <a:pPr marL="0" marR="0" lvl="0" indent="0" algn="l" rtl="0">
                        <a:lnSpc>
                          <a:spcPct val="107000"/>
                        </a:lnSpc>
                        <a:spcBef>
                          <a:spcPts val="0"/>
                        </a:spcBef>
                        <a:spcAft>
                          <a:spcPts val="0"/>
                        </a:spcAft>
                        <a:buClr>
                          <a:srgbClr val="000000"/>
                        </a:buClr>
                        <a:buSzPts val="1800"/>
                        <a:buFont typeface="Arial"/>
                        <a:buNone/>
                      </a:pPr>
                      <a:r>
                        <a:rPr lang="de-DE" sz="1800" b="0" u="none" strike="noStrike" cap="none" dirty="0">
                          <a:solidFill>
                            <a:schemeClr val="dk2"/>
                          </a:solidFill>
                        </a:rPr>
                        <a:t> </a:t>
                      </a:r>
                      <a:endParaRPr dirty="0"/>
                    </a:p>
                    <a:p>
                      <a:pPr marL="0" marR="0" lvl="0" indent="0" algn="l" rtl="0">
                        <a:lnSpc>
                          <a:spcPct val="107000"/>
                        </a:lnSpc>
                        <a:spcBef>
                          <a:spcPts val="0"/>
                        </a:spcBef>
                        <a:spcAft>
                          <a:spcPts val="0"/>
                        </a:spcAft>
                        <a:buClr>
                          <a:srgbClr val="000000"/>
                        </a:buClr>
                        <a:buSzPts val="1800"/>
                        <a:buFont typeface="Arial"/>
                        <a:buNone/>
                      </a:pPr>
                      <a:r>
                        <a:rPr lang="de-DE" sz="1800" b="0" u="none" strike="noStrike" cap="none" dirty="0">
                          <a:solidFill>
                            <a:schemeClr val="dk2"/>
                          </a:solidFill>
                        </a:rPr>
                        <a:t> </a:t>
                      </a:r>
                      <a:r>
                        <a:rPr lang="de-DE" sz="2000" b="0" u="none" strike="noStrike" cap="none" dirty="0" err="1">
                          <a:solidFill>
                            <a:schemeClr val="dk2"/>
                          </a:solidFill>
                        </a:rPr>
                        <a:t>Ας</a:t>
                      </a:r>
                      <a:r>
                        <a:rPr lang="de-DE" sz="2000" b="0" u="none" strike="noStrike" cap="none" dirty="0">
                          <a:solidFill>
                            <a:schemeClr val="dk2"/>
                          </a:solidFill>
                        </a:rPr>
                        <a:t> </a:t>
                      </a:r>
                      <a:r>
                        <a:rPr lang="de-DE" sz="2000" b="0" u="none" strike="noStrike" cap="none" dirty="0" err="1">
                          <a:solidFill>
                            <a:schemeClr val="dk2"/>
                          </a:solidFill>
                        </a:rPr>
                        <a:t>δούμε</a:t>
                      </a:r>
                      <a:r>
                        <a:rPr lang="de-DE" sz="2000" b="0" u="none" strike="noStrike" cap="none" dirty="0">
                          <a:solidFill>
                            <a:schemeClr val="dk2"/>
                          </a:solidFill>
                        </a:rPr>
                        <a:t> </a:t>
                      </a:r>
                      <a:r>
                        <a:rPr lang="de-DE" sz="2000" b="0" u="none" strike="noStrike" cap="none" dirty="0" err="1">
                          <a:solidFill>
                            <a:schemeClr val="dk2"/>
                          </a:solidFill>
                        </a:rPr>
                        <a:t>τώρ</a:t>
                      </a:r>
                      <a:r>
                        <a:rPr lang="de-DE" sz="2000" b="0" u="none" strike="noStrike" cap="none" dirty="0">
                          <a:solidFill>
                            <a:schemeClr val="dk2"/>
                          </a:solidFill>
                        </a:rPr>
                        <a:t>α πώς η Marie και ο John θα οργανώσουν τη μελλοντική οικογενειακή διαχείριση των χρημάτων τους, αφού φτιάξουν ένα </a:t>
                      </a:r>
                      <a:r>
                        <a:rPr lang="de-DE" sz="2000" b="0" u="sng" strike="noStrike" cap="none" dirty="0">
                          <a:solidFill>
                            <a:schemeClr val="dk2"/>
                          </a:solidFill>
                        </a:rPr>
                        <a:t>ΣΧΕΔΙΟ ΠΡΟΫΠΟΛΟΓΙΣΜΟΥ</a:t>
                      </a:r>
                      <a:endParaRPr sz="2000" u="sng" dirty="0"/>
                    </a:p>
                    <a:p>
                      <a:pPr marL="0" marR="0" lvl="0" indent="0" algn="l" rtl="0">
                        <a:lnSpc>
                          <a:spcPct val="107000"/>
                        </a:lnSpc>
                        <a:spcBef>
                          <a:spcPts val="0"/>
                        </a:spcBef>
                        <a:spcAft>
                          <a:spcPts val="0"/>
                        </a:spcAft>
                        <a:buClr>
                          <a:srgbClr val="000000"/>
                        </a:buClr>
                        <a:buSzPts val="2400"/>
                        <a:buFont typeface="Arial"/>
                        <a:buNone/>
                      </a:pPr>
                      <a:r>
                        <a:rPr lang="de-DE" sz="2000" b="0" u="none" strike="noStrike" cap="none" dirty="0">
                          <a:solidFill>
                            <a:schemeClr val="dk2"/>
                          </a:solidFill>
                        </a:rPr>
                        <a:t> </a:t>
                      </a:r>
                      <a:endParaRPr sz="2000" dirty="0"/>
                    </a:p>
                    <a:p>
                      <a:pPr marL="0" marR="0" lvl="0" indent="0" algn="l" rtl="0">
                        <a:lnSpc>
                          <a:spcPct val="107000"/>
                        </a:lnSpc>
                        <a:spcBef>
                          <a:spcPts val="0"/>
                        </a:spcBef>
                        <a:spcAft>
                          <a:spcPts val="0"/>
                        </a:spcAft>
                        <a:buClr>
                          <a:srgbClr val="000000"/>
                        </a:buClr>
                        <a:buSzPts val="2400"/>
                        <a:buFont typeface="Arial"/>
                        <a:buNone/>
                      </a:pPr>
                      <a:r>
                        <a:rPr lang="de-DE" sz="2000" b="0" u="none" strike="noStrike" cap="none" dirty="0">
                          <a:solidFill>
                            <a:schemeClr val="dk2"/>
                          </a:solidFill>
                        </a:rPr>
                        <a:t>Η Marie και ο John </a:t>
                      </a:r>
                      <a:r>
                        <a:rPr lang="de-DE" sz="2000" b="0" u="none" strike="noStrike" cap="none" dirty="0" err="1">
                          <a:solidFill>
                            <a:schemeClr val="dk2"/>
                          </a:solidFill>
                        </a:rPr>
                        <a:t>συνειδητο</a:t>
                      </a:r>
                      <a:r>
                        <a:rPr lang="de-DE" sz="2000" b="0" u="none" strike="noStrike" cap="none" dirty="0">
                          <a:solidFill>
                            <a:schemeClr val="dk2"/>
                          </a:solidFill>
                        </a:rPr>
                        <a:t>ποίησαν ότι ξόδευαν πάρα πολλά στις κάρτες τους, οι οποίες τους χρέωναν πολύ υψηλά επιτόκια για τα έξοδά τους, οπότε αποφάσισαν να χρησιμοποιούν μόνο τις χρεωστικές τους κάρτες και να ξοδεύουν εντός των δυνατοτήτων τους. </a:t>
                      </a:r>
                      <a:endParaRPr sz="2000" dirty="0"/>
                    </a:p>
                    <a:p>
                      <a:pPr marL="0" marR="0" lvl="0" indent="0" algn="l" rtl="0">
                        <a:lnSpc>
                          <a:spcPct val="107000"/>
                        </a:lnSpc>
                        <a:spcBef>
                          <a:spcPts val="0"/>
                        </a:spcBef>
                        <a:spcAft>
                          <a:spcPts val="0"/>
                        </a:spcAft>
                        <a:buClr>
                          <a:srgbClr val="000000"/>
                        </a:buClr>
                        <a:buSzPts val="2400"/>
                        <a:buFont typeface="Arial"/>
                        <a:buNone/>
                      </a:pPr>
                      <a:endParaRPr sz="2000" b="0" u="none" strike="noStrike" cap="none" dirty="0">
                        <a:solidFill>
                          <a:schemeClr val="dk2"/>
                        </a:solidFill>
                      </a:endParaRPr>
                    </a:p>
                    <a:p>
                      <a:pPr marL="0" marR="0" lvl="0" indent="0" algn="l" rtl="0">
                        <a:lnSpc>
                          <a:spcPct val="107000"/>
                        </a:lnSpc>
                        <a:spcBef>
                          <a:spcPts val="0"/>
                        </a:spcBef>
                        <a:spcAft>
                          <a:spcPts val="0"/>
                        </a:spcAft>
                        <a:buClr>
                          <a:srgbClr val="000000"/>
                        </a:buClr>
                        <a:buSzPts val="2400"/>
                        <a:buFont typeface="Arial"/>
                        <a:buNone/>
                      </a:pPr>
                      <a:r>
                        <a:rPr lang="de-DE" sz="2000" b="0" u="none" strike="noStrike" cap="none" dirty="0" err="1">
                          <a:solidFill>
                            <a:schemeClr val="dk2"/>
                          </a:solidFill>
                        </a:rPr>
                        <a:t>Χάρη</a:t>
                      </a:r>
                      <a:r>
                        <a:rPr lang="de-DE" sz="2000" b="0" u="none" strike="noStrike" cap="none" dirty="0">
                          <a:solidFill>
                            <a:schemeClr val="dk2"/>
                          </a:solidFill>
                        </a:rPr>
                        <a:t> </a:t>
                      </a:r>
                      <a:r>
                        <a:rPr lang="de-DE" sz="2000" b="0" u="none" strike="noStrike" cap="none" dirty="0" err="1">
                          <a:solidFill>
                            <a:schemeClr val="dk2"/>
                          </a:solidFill>
                        </a:rPr>
                        <a:t>στο</a:t>
                      </a:r>
                      <a:r>
                        <a:rPr lang="de-DE" sz="2000" b="0" u="none" strike="noStrike" cap="none" dirty="0">
                          <a:solidFill>
                            <a:schemeClr val="dk2"/>
                          </a:solidFill>
                        </a:rPr>
                        <a:t> </a:t>
                      </a:r>
                      <a:r>
                        <a:rPr lang="de-DE" sz="2000" b="0" u="none" strike="noStrike" cap="none" dirty="0" err="1">
                          <a:solidFill>
                            <a:schemeClr val="dk2"/>
                          </a:solidFill>
                        </a:rPr>
                        <a:t>σχέδιο</a:t>
                      </a:r>
                      <a:r>
                        <a:rPr lang="de-DE" sz="2000" b="0" u="none" strike="noStrike" cap="none" dirty="0">
                          <a:solidFill>
                            <a:schemeClr val="dk2"/>
                          </a:solidFill>
                        </a:rPr>
                        <a:t> π</a:t>
                      </a:r>
                      <a:r>
                        <a:rPr lang="de-DE" sz="2000" b="0" u="none" strike="noStrike" cap="none" dirty="0" err="1">
                          <a:solidFill>
                            <a:schemeClr val="dk2"/>
                          </a:solidFill>
                        </a:rPr>
                        <a:t>ροϋ</a:t>
                      </a:r>
                      <a:r>
                        <a:rPr lang="de-DE" sz="2000" b="0" u="none" strike="noStrike" cap="none" dirty="0">
                          <a:solidFill>
                            <a:schemeClr val="dk2"/>
                          </a:solidFill>
                        </a:rPr>
                        <a:t>πολογισμού, συνειδητοποίησαν επίσης ότι ξόδευαν πάρα πολλά στη βενζίνη για το αυτοκίνητό τους και αποφάσισαν να χρησιμοποιούν αντ' αυτού τα μέσα μαζικής μεταφοράς (όπου ήταν δυνατόν). Απ</a:t>
                      </a:r>
                      <a:r>
                        <a:rPr lang="de-DE" sz="2000" b="0" u="none" strike="noStrike" cap="none" dirty="0" err="1">
                          <a:solidFill>
                            <a:schemeClr val="dk2"/>
                          </a:solidFill>
                        </a:rPr>
                        <a:t>οφάσισ</a:t>
                      </a:r>
                      <a:r>
                        <a:rPr lang="de-DE" sz="2000" b="0" u="none" strike="noStrike" cap="none" dirty="0">
                          <a:solidFill>
                            <a:schemeClr val="dk2"/>
                          </a:solidFill>
                        </a:rPr>
                        <a:t>αν επίσης να αγοράζουν λιγότερα νέα αντικείμενα και να σκέφτονται τη χρησιμότητά τους πριν τα αγοράσουν. </a:t>
                      </a:r>
                      <a:endParaRPr sz="2000" dirty="0"/>
                    </a:p>
                    <a:p>
                      <a:pPr marL="0" marR="0" lvl="0" indent="0" algn="l" rtl="0">
                        <a:lnSpc>
                          <a:spcPct val="107000"/>
                        </a:lnSpc>
                        <a:spcBef>
                          <a:spcPts val="0"/>
                        </a:spcBef>
                        <a:spcAft>
                          <a:spcPts val="0"/>
                        </a:spcAft>
                        <a:buClr>
                          <a:srgbClr val="000000"/>
                        </a:buClr>
                        <a:buSzPts val="2400"/>
                        <a:buFont typeface="Arial"/>
                        <a:buNone/>
                      </a:pPr>
                      <a:endParaRPr sz="2000" b="0" u="none" strike="noStrike" cap="none" dirty="0">
                        <a:solidFill>
                          <a:schemeClr val="dk2"/>
                        </a:solidFill>
                      </a:endParaRPr>
                    </a:p>
                    <a:p>
                      <a:pPr marL="0" marR="0" lvl="0" indent="0" algn="l" rtl="0">
                        <a:lnSpc>
                          <a:spcPct val="107000"/>
                        </a:lnSpc>
                        <a:spcBef>
                          <a:spcPts val="0"/>
                        </a:spcBef>
                        <a:spcAft>
                          <a:spcPts val="0"/>
                        </a:spcAft>
                        <a:buClr>
                          <a:srgbClr val="000000"/>
                        </a:buClr>
                        <a:buSzPts val="2400"/>
                        <a:buFont typeface="Arial"/>
                        <a:buNone/>
                      </a:pPr>
                      <a:r>
                        <a:rPr lang="de-DE" sz="2000" b="0" u="none" strike="noStrike" cap="none" dirty="0">
                          <a:solidFill>
                            <a:schemeClr val="dk2"/>
                          </a:solidFill>
                        </a:rPr>
                        <a:t>Με α</a:t>
                      </a:r>
                      <a:r>
                        <a:rPr lang="de-DE" sz="2000" b="0" u="none" strike="noStrike" cap="none" dirty="0" err="1">
                          <a:solidFill>
                            <a:schemeClr val="dk2"/>
                          </a:solidFill>
                        </a:rPr>
                        <a:t>υτόν</a:t>
                      </a:r>
                      <a:r>
                        <a:rPr lang="de-DE" sz="2000" b="0" u="none" strike="noStrike" cap="none" dirty="0">
                          <a:solidFill>
                            <a:schemeClr val="dk2"/>
                          </a:solidFill>
                        </a:rPr>
                        <a:t> </a:t>
                      </a:r>
                      <a:r>
                        <a:rPr lang="de-DE" sz="2000" b="0" u="none" strike="noStrike" cap="none" dirty="0" err="1">
                          <a:solidFill>
                            <a:schemeClr val="dk2"/>
                          </a:solidFill>
                        </a:rPr>
                        <a:t>τον</a:t>
                      </a:r>
                      <a:r>
                        <a:rPr lang="de-DE" sz="2000" b="0" u="none" strike="noStrike" cap="none" dirty="0">
                          <a:solidFill>
                            <a:schemeClr val="dk2"/>
                          </a:solidFill>
                        </a:rPr>
                        <a:t> </a:t>
                      </a:r>
                      <a:r>
                        <a:rPr lang="de-DE" sz="2000" b="0" u="none" strike="noStrike" cap="none" dirty="0" err="1">
                          <a:solidFill>
                            <a:schemeClr val="dk2"/>
                          </a:solidFill>
                        </a:rPr>
                        <a:t>τρό</a:t>
                      </a:r>
                      <a:r>
                        <a:rPr lang="de-DE" sz="2000" b="0" u="none" strike="noStrike" cap="none" dirty="0">
                          <a:solidFill>
                            <a:schemeClr val="dk2"/>
                          </a:solidFill>
                        </a:rPr>
                        <a:t>πο περίμεναν ότι θα μπορούσαν να βάζουν στην άκρη αρκετά χρήματα κάθε χρόνο για να εξοπλίζονται με το ταμείο έκτακτης ανάγκης και να μπορούν να πληρώνουν τα μελλοντικά δίδακτρα για το κολέγιο του γιου τους.</a:t>
                      </a:r>
                      <a:endParaRPr sz="2000" dirty="0"/>
                    </a:p>
                    <a:p>
                      <a:pPr marL="0" marR="0" lvl="0" indent="0" algn="l" rtl="0">
                        <a:lnSpc>
                          <a:spcPct val="107000"/>
                        </a:lnSpc>
                        <a:spcBef>
                          <a:spcPts val="0"/>
                        </a:spcBef>
                        <a:spcAft>
                          <a:spcPts val="0"/>
                        </a:spcAft>
                        <a:buClr>
                          <a:srgbClr val="000000"/>
                        </a:buClr>
                        <a:buSzPts val="2400"/>
                        <a:buFont typeface="Arial"/>
                        <a:buNone/>
                      </a:pPr>
                      <a:r>
                        <a:rPr lang="de-DE" sz="2000" b="0" u="none" strike="noStrike" cap="none" dirty="0">
                          <a:solidFill>
                            <a:schemeClr val="dk2"/>
                          </a:solidFill>
                        </a:rPr>
                        <a:t> </a:t>
                      </a:r>
                      <a:endParaRPr sz="2000" dirty="0"/>
                    </a:p>
                  </a:txBody>
                  <a:tcPr marL="58800" marR="58800" marT="0" marB="0">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9"/>
          <p:cNvSpPr txBox="1">
            <a:spLocks noGrp="1"/>
          </p:cNvSpPr>
          <p:nvPr>
            <p:ph type="ctrTitle"/>
          </p:nvPr>
        </p:nvSpPr>
        <p:spPr>
          <a:xfrm>
            <a:off x="310399" y="2955190"/>
            <a:ext cx="6107071" cy="2242452"/>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de-DE"/>
              <a:t>Σας ευχαριστούμε για την παρουσία σας. Για περισσότερες πηγές επισκεφθείτε την ιστοσελίδα Money Matters:</a:t>
            </a:r>
            <a:br>
              <a:rPr lang="de-DE"/>
            </a:br>
            <a:r>
              <a:rPr lang="de-DE"/>
              <a:t> </a:t>
            </a:r>
            <a:r>
              <a:rPr lang="de-DE" u="sng">
                <a:solidFill>
                  <a:schemeClr val="hlink"/>
                </a:solidFill>
                <a:hlinkClick r:id="rId3"/>
              </a:rPr>
              <a:t>https://moneymattersproject.eu/</a:t>
            </a:r>
            <a:r>
              <a:rPr lang="de-DE"/>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2800"/>
              <a:buFont typeface="Open Sans"/>
              <a:buNone/>
            </a:pPr>
            <a:r>
              <a:rPr lang="de-DE">
                <a:solidFill>
                  <a:srgbClr val="0A9A8F"/>
                </a:solidFill>
                <a:latin typeface="Open Sans"/>
                <a:ea typeface="Open Sans"/>
                <a:cs typeface="Open Sans"/>
                <a:sym typeface="Open Sans"/>
              </a:rPr>
              <a:t>Οικογενειακή Οικονομική Διαχείριση </a:t>
            </a:r>
            <a:endParaRPr/>
          </a:p>
        </p:txBody>
      </p:sp>
      <p:sp>
        <p:nvSpPr>
          <p:cNvPr id="283" name="Google Shape;283;p1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l-GR" i="0" dirty="0"/>
              <a:t>Πρόσθετοι</a:t>
            </a:r>
            <a:r>
              <a:rPr lang="de-DE" i="0" dirty="0"/>
              <a:t> π</a:t>
            </a:r>
            <a:r>
              <a:rPr lang="el-GR" i="0"/>
              <a:t>όροι</a:t>
            </a:r>
            <a:r>
              <a:rPr lang="de-DE" i="0"/>
              <a:t>: </a:t>
            </a:r>
            <a:endParaRPr dirty="0"/>
          </a:p>
        </p:txBody>
      </p:sp>
      <p:sp>
        <p:nvSpPr>
          <p:cNvPr id="284" name="Google Shape;284;p18"/>
          <p:cNvSpPr/>
          <p:nvPr/>
        </p:nvSpPr>
        <p:spPr>
          <a:xfrm>
            <a:off x="499925" y="2466290"/>
            <a:ext cx="941385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https://raisingchildren.net.au/grown-ups/family-life/managing-money/managing-money</a:t>
            </a:r>
            <a:r>
              <a:rPr lang="de-DE" sz="2000" b="0" i="0" u="none" strike="noStrike" cap="none">
                <a:solidFill>
                  <a:schemeClr val="dk1"/>
                </a:solidFill>
                <a:latin typeface="Calibri"/>
                <a:ea typeface="Calibri"/>
                <a:cs typeface="Calibri"/>
                <a:sym typeface="Calibri"/>
              </a:rPr>
              <a:t> </a:t>
            </a:r>
            <a:endParaRPr/>
          </a:p>
        </p:txBody>
      </p:sp>
      <p:sp>
        <p:nvSpPr>
          <p:cNvPr id="285" name="Google Shape;285;p18"/>
          <p:cNvSpPr/>
          <p:nvPr/>
        </p:nvSpPr>
        <p:spPr>
          <a:xfrm>
            <a:off x="499925" y="3036446"/>
            <a:ext cx="77764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https://www.mvorganizing.org/what-is-the-importance-of-family-budget</a:t>
            </a:r>
            <a:r>
              <a:rPr lang="de-DE" sz="2000" b="0" i="0" u="none" strike="noStrike" cap="none">
                <a:solidFill>
                  <a:schemeClr val="dk1"/>
                </a:solidFill>
                <a:latin typeface="Calibri"/>
                <a:ea typeface="Calibri"/>
                <a:cs typeface="Calibri"/>
                <a:sym typeface="Calibri"/>
              </a:rPr>
              <a:t> </a:t>
            </a:r>
            <a:endParaRPr/>
          </a:p>
        </p:txBody>
      </p:sp>
      <p:sp>
        <p:nvSpPr>
          <p:cNvPr id="286" name="Google Shape;286;p18"/>
          <p:cNvSpPr/>
          <p:nvPr/>
        </p:nvSpPr>
        <p:spPr>
          <a:xfrm>
            <a:off x="499925" y="3747730"/>
            <a:ext cx="84230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https://www.delraycc.com/budgeting/the-importance-of-a-household-budget/</a:t>
            </a:r>
            <a:r>
              <a:rPr lang="de-DE" sz="2000" b="0" i="0" u="none" strike="noStrike" cap="none">
                <a:solidFill>
                  <a:schemeClr val="dk1"/>
                </a:solidFill>
                <a:latin typeface="Calibri"/>
                <a:ea typeface="Calibri"/>
                <a:cs typeface="Calibri"/>
                <a:sym typeface="Calibri"/>
              </a:rPr>
              <a:t> </a:t>
            </a:r>
            <a:endParaRPr/>
          </a:p>
        </p:txBody>
      </p:sp>
      <p:sp>
        <p:nvSpPr>
          <p:cNvPr id="287" name="Google Shape;287;p18"/>
          <p:cNvSpPr/>
          <p:nvPr/>
        </p:nvSpPr>
        <p:spPr>
          <a:xfrm>
            <a:off x="499925" y="4459014"/>
            <a:ext cx="675300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https://www.sofi.com/learn/content/saving-my-family-money/</a:t>
            </a:r>
            <a:r>
              <a:rPr lang="de-DE" sz="2000" b="0" i="0" u="none" strike="noStrike" cap="none">
                <a:solidFill>
                  <a:schemeClr val="dk1"/>
                </a:solidFill>
                <a:latin typeface="Calibri"/>
                <a:ea typeface="Calibri"/>
                <a:cs typeface="Calibri"/>
                <a:sym typeface="Calibri"/>
              </a:rPr>
              <a:t> </a:t>
            </a:r>
            <a:endParaRPr/>
          </a:p>
        </p:txBody>
      </p:sp>
      <p:sp>
        <p:nvSpPr>
          <p:cNvPr id="288" name="Google Shape;288;p18"/>
          <p:cNvSpPr/>
          <p:nvPr/>
        </p:nvSpPr>
        <p:spPr>
          <a:xfrm>
            <a:off x="499925" y="5170298"/>
            <a:ext cx="1147721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https://www.discover.com/online-banking/banking-topics/7-ways-to-save-money-on-family-expenses/</a:t>
            </a:r>
            <a:r>
              <a:rPr lang="de-DE" sz="20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de-DE" dirty="0" err="1"/>
              <a:t>Οικογενει</a:t>
            </a:r>
            <a:r>
              <a:rPr lang="de-DE" dirty="0"/>
              <a:t>ακή Οικονομική Διαχείριση                                      </a:t>
            </a:r>
            <a:r>
              <a:rPr lang="el-GR" dirty="0"/>
              <a:t>Σχεδιάγραμμα</a:t>
            </a:r>
            <a:endParaRPr dirty="0"/>
          </a:p>
        </p:txBody>
      </p:sp>
      <p:sp>
        <p:nvSpPr>
          <p:cNvPr id="69" name="Google Shape;69;p29"/>
          <p:cNvSpPr/>
          <p:nvPr/>
        </p:nvSpPr>
        <p:spPr>
          <a:xfrm>
            <a:off x="2134662" y="1225652"/>
            <a:ext cx="2653259" cy="2158584"/>
          </a:xfrm>
          <a:prstGeom prst="ellipse">
            <a:avLst/>
          </a:prstGeom>
          <a:solidFill>
            <a:schemeClr val="accent1"/>
          </a:solidFill>
          <a:ln w="25400" cap="flat" cmpd="sng">
            <a:solidFill>
              <a:srgbClr val="B676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chemeClr val="lt2"/>
                </a:solidFill>
                <a:latin typeface="Calibri"/>
                <a:ea typeface="Calibri"/>
                <a:cs typeface="Calibri"/>
                <a:sym typeface="Calibri"/>
              </a:rPr>
              <a:t>Δραστηριότητα - Mindmap</a:t>
            </a:r>
            <a:endParaRPr/>
          </a:p>
        </p:txBody>
      </p:sp>
      <p:sp>
        <p:nvSpPr>
          <p:cNvPr id="70" name="Google Shape;70;p29"/>
          <p:cNvSpPr/>
          <p:nvPr/>
        </p:nvSpPr>
        <p:spPr>
          <a:xfrm>
            <a:off x="293483" y="3560728"/>
            <a:ext cx="1925497" cy="1122274"/>
          </a:xfrm>
          <a:prstGeom prst="roundRect">
            <a:avLst>
              <a:gd name="adj" fmla="val 16667"/>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400" b="1" i="0" u="none" strike="noStrike" cap="none">
                <a:solidFill>
                  <a:srgbClr val="FFFFFF"/>
                </a:solidFill>
                <a:latin typeface="Calibri"/>
                <a:ea typeface="Calibri"/>
                <a:cs typeface="Calibri"/>
                <a:sym typeface="Calibri"/>
              </a:rPr>
              <a:t>Τέλος</a:t>
            </a:r>
            <a:endParaRPr/>
          </a:p>
        </p:txBody>
      </p:sp>
      <p:sp>
        <p:nvSpPr>
          <p:cNvPr id="71" name="Google Shape;71;p29"/>
          <p:cNvSpPr/>
          <p:nvPr/>
        </p:nvSpPr>
        <p:spPr>
          <a:xfrm>
            <a:off x="4837213" y="2297593"/>
            <a:ext cx="628015" cy="134620"/>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2" name="Google Shape;72;p29" descr="Tè"/>
          <p:cNvPicPr preferRelativeResize="0"/>
          <p:nvPr/>
        </p:nvPicPr>
        <p:blipFill rotWithShape="1">
          <a:blip r:embed="rId3">
            <a:alphaModFix/>
          </a:blip>
          <a:srcRect/>
          <a:stretch/>
        </p:blipFill>
        <p:spPr>
          <a:xfrm>
            <a:off x="11777855" y="2879890"/>
            <a:ext cx="1326947" cy="1321079"/>
          </a:xfrm>
          <a:prstGeom prst="rect">
            <a:avLst/>
          </a:prstGeom>
          <a:noFill/>
          <a:ln>
            <a:noFill/>
          </a:ln>
        </p:spPr>
      </p:pic>
      <p:pic>
        <p:nvPicPr>
          <p:cNvPr id="73" name="Google Shape;73;p29" descr="Presentazione con grafico a barre da destra a sinistra"/>
          <p:cNvPicPr preferRelativeResize="0"/>
          <p:nvPr/>
        </p:nvPicPr>
        <p:blipFill rotWithShape="1">
          <a:blip r:embed="rId4">
            <a:alphaModFix/>
          </a:blip>
          <a:srcRect/>
          <a:stretch/>
        </p:blipFill>
        <p:spPr>
          <a:xfrm>
            <a:off x="6667500" y="2735099"/>
            <a:ext cx="333375" cy="333375"/>
          </a:xfrm>
          <a:prstGeom prst="rect">
            <a:avLst/>
          </a:prstGeom>
          <a:noFill/>
          <a:ln>
            <a:noFill/>
          </a:ln>
        </p:spPr>
      </p:pic>
      <p:sp>
        <p:nvSpPr>
          <p:cNvPr id="74" name="Google Shape;74;p29"/>
          <p:cNvSpPr/>
          <p:nvPr/>
        </p:nvSpPr>
        <p:spPr>
          <a:xfrm>
            <a:off x="5590400" y="1186163"/>
            <a:ext cx="2653259" cy="2158584"/>
          </a:xfrm>
          <a:prstGeom prst="ellipse">
            <a:avLst/>
          </a:prstGeom>
          <a:solidFill>
            <a:schemeClr val="accent1"/>
          </a:solidFill>
          <a:ln w="25400" cap="flat" cmpd="sng">
            <a:solidFill>
              <a:srgbClr val="B676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chemeClr val="lt2"/>
                </a:solidFill>
                <a:latin typeface="Calibri"/>
                <a:ea typeface="Calibri"/>
                <a:cs typeface="Calibri"/>
                <a:sym typeface="Calibri"/>
              </a:rPr>
              <a:t>Δραστηριότητα - Προϋπολογισμός</a:t>
            </a:r>
            <a:endParaRPr/>
          </a:p>
        </p:txBody>
      </p:sp>
      <p:sp>
        <p:nvSpPr>
          <p:cNvPr id="75" name="Google Shape;75;p29"/>
          <p:cNvSpPr/>
          <p:nvPr/>
        </p:nvSpPr>
        <p:spPr>
          <a:xfrm>
            <a:off x="9223180" y="4389494"/>
            <a:ext cx="2653259" cy="2158584"/>
          </a:xfrm>
          <a:prstGeom prst="ellipse">
            <a:avLst/>
          </a:prstGeom>
          <a:solidFill>
            <a:schemeClr val="accent1"/>
          </a:solidFill>
          <a:ln w="25400" cap="flat" cmpd="sng">
            <a:solidFill>
              <a:srgbClr val="B676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chemeClr val="lt1"/>
                </a:solidFill>
                <a:latin typeface="Calibri"/>
                <a:ea typeface="Calibri"/>
                <a:cs typeface="Calibri"/>
                <a:sym typeface="Calibri"/>
              </a:rPr>
              <a:t>Δραστηριότητα - Χρέος</a:t>
            </a:r>
            <a:endParaRPr/>
          </a:p>
        </p:txBody>
      </p:sp>
      <p:sp>
        <p:nvSpPr>
          <p:cNvPr id="76" name="Google Shape;76;p29"/>
          <p:cNvSpPr/>
          <p:nvPr/>
        </p:nvSpPr>
        <p:spPr>
          <a:xfrm>
            <a:off x="5783582" y="4389494"/>
            <a:ext cx="2653259" cy="2158584"/>
          </a:xfrm>
          <a:prstGeom prst="ellipse">
            <a:avLst/>
          </a:prstGeom>
          <a:solidFill>
            <a:schemeClr val="accent1"/>
          </a:solidFill>
          <a:ln w="25400" cap="flat" cmpd="sng">
            <a:solidFill>
              <a:srgbClr val="B676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chemeClr val="lt1"/>
                </a:solidFill>
                <a:latin typeface="Calibri"/>
                <a:ea typeface="Calibri"/>
                <a:cs typeface="Calibri"/>
                <a:sym typeface="Calibri"/>
              </a:rPr>
              <a:t>Δαπάνες και κέρδη - Κορυφαίες συμβουλές</a:t>
            </a:r>
            <a:endParaRPr/>
          </a:p>
        </p:txBody>
      </p:sp>
      <p:sp>
        <p:nvSpPr>
          <p:cNvPr id="77" name="Google Shape;77;p29"/>
          <p:cNvSpPr/>
          <p:nvPr/>
        </p:nvSpPr>
        <p:spPr>
          <a:xfrm>
            <a:off x="9031752" y="1225652"/>
            <a:ext cx="2653259" cy="2158584"/>
          </a:xfrm>
          <a:prstGeom prst="ellipse">
            <a:avLst/>
          </a:prstGeom>
          <a:solidFill>
            <a:schemeClr val="accent1"/>
          </a:solidFill>
          <a:ln w="25400" cap="flat" cmpd="sng">
            <a:solidFill>
              <a:srgbClr val="B676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chemeClr val="lt2"/>
                </a:solidFill>
                <a:latin typeface="Calibri"/>
                <a:ea typeface="Calibri"/>
                <a:cs typeface="Calibri"/>
                <a:sym typeface="Calibri"/>
              </a:rPr>
              <a:t>Δραστηριότητα - Προϋπολογισμός με παιδιά - Βιβλία Κόμικς Money Matters</a:t>
            </a:r>
            <a:endParaRPr/>
          </a:p>
        </p:txBody>
      </p:sp>
      <p:sp>
        <p:nvSpPr>
          <p:cNvPr id="78" name="Google Shape;78;p29"/>
          <p:cNvSpPr/>
          <p:nvPr/>
        </p:nvSpPr>
        <p:spPr>
          <a:xfrm>
            <a:off x="2417922" y="4339185"/>
            <a:ext cx="2653259" cy="2158584"/>
          </a:xfrm>
          <a:prstGeom prst="ellipse">
            <a:avLst/>
          </a:prstGeom>
          <a:solidFill>
            <a:schemeClr val="accent1"/>
          </a:solidFill>
          <a:ln w="25400" cap="flat" cmpd="sng">
            <a:solidFill>
              <a:srgbClr val="B676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000" b="1" i="0" u="none" strike="noStrike" cap="none">
                <a:solidFill>
                  <a:schemeClr val="lt1"/>
                </a:solidFill>
                <a:latin typeface="Calibri"/>
                <a:ea typeface="Calibri"/>
                <a:cs typeface="Calibri"/>
                <a:sym typeface="Calibri"/>
              </a:rPr>
              <a:t>Δραστηριότητα - συζήτηση μιας οικογενειακής οικονομικής κατάστασης</a:t>
            </a:r>
            <a:endParaRPr/>
          </a:p>
        </p:txBody>
      </p:sp>
      <p:sp>
        <p:nvSpPr>
          <p:cNvPr id="79" name="Google Shape;79;p29"/>
          <p:cNvSpPr/>
          <p:nvPr/>
        </p:nvSpPr>
        <p:spPr>
          <a:xfrm>
            <a:off x="8311658" y="2297593"/>
            <a:ext cx="628015" cy="134620"/>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 name="Google Shape;80;p29"/>
          <p:cNvSpPr/>
          <p:nvPr/>
        </p:nvSpPr>
        <p:spPr>
          <a:xfrm rot="7963522">
            <a:off x="11850651" y="4556669"/>
            <a:ext cx="628015" cy="134620"/>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1" name="Google Shape;81;p29"/>
          <p:cNvSpPr/>
          <p:nvPr/>
        </p:nvSpPr>
        <p:spPr>
          <a:xfrm rot="3139517">
            <a:off x="11794606" y="2593660"/>
            <a:ext cx="628015" cy="101734"/>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2" name="Google Shape;82;p29"/>
          <p:cNvSpPr/>
          <p:nvPr/>
        </p:nvSpPr>
        <p:spPr>
          <a:xfrm rot="10800000">
            <a:off x="5090779" y="5401476"/>
            <a:ext cx="628015" cy="134620"/>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 name="Google Shape;83;p29"/>
          <p:cNvSpPr/>
          <p:nvPr/>
        </p:nvSpPr>
        <p:spPr>
          <a:xfrm rot="10800000">
            <a:off x="8501629" y="5401476"/>
            <a:ext cx="628015" cy="134620"/>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29"/>
          <p:cNvSpPr/>
          <p:nvPr/>
        </p:nvSpPr>
        <p:spPr>
          <a:xfrm rot="-7894958">
            <a:off x="1706434" y="5021759"/>
            <a:ext cx="628015" cy="134620"/>
          </a:xfrm>
          <a:prstGeom prst="rightArrow">
            <a:avLst>
              <a:gd name="adj1" fmla="val 50000"/>
              <a:gd name="adj2" fmla="val 50000"/>
            </a:avLst>
          </a:prstGeom>
          <a:solidFill>
            <a:srgbClr val="1F3864"/>
          </a:solidFill>
          <a:ln w="25400" cap="flat" cmpd="sng">
            <a:solidFill>
              <a:srgbClr val="1F3864"/>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29"/>
          <p:cNvSpPr txBox="1"/>
          <p:nvPr/>
        </p:nvSpPr>
        <p:spPr>
          <a:xfrm>
            <a:off x="10254691" y="3617400"/>
            <a:ext cx="1647471" cy="721785"/>
          </a:xfrm>
          <a:prstGeom prst="rect">
            <a:avLst/>
          </a:prstGeom>
          <a:solidFill>
            <a:srgbClr val="FFFFFF"/>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de-DE" sz="1400" b="1" i="0" u="none" strike="noStrike" cap="none">
                <a:solidFill>
                  <a:srgbClr val="0A9A8F"/>
                </a:solidFill>
                <a:latin typeface="Calibri"/>
                <a:ea typeface="Calibri"/>
                <a:cs typeface="Calibri"/>
                <a:sym typeface="Calibri"/>
              </a:rPr>
              <a:t>Διάλειμμα - 10 λεπτά.</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0"/>
          <p:cNvSpPr txBox="1">
            <a:spLocks noGrp="1"/>
          </p:cNvSpPr>
          <p:nvPr>
            <p:ph type="body" idx="1"/>
          </p:nvPr>
        </p:nvSpPr>
        <p:spPr>
          <a:xfrm>
            <a:off x="356524" y="2000575"/>
            <a:ext cx="12331402" cy="5857065"/>
          </a:xfrm>
          <a:prstGeom prst="rect">
            <a:avLst/>
          </a:prstGeom>
          <a:noFill/>
          <a:ln>
            <a:noFill/>
          </a:ln>
        </p:spPr>
        <p:txBody>
          <a:bodyPr spcFirstLastPara="1" wrap="square" lIns="72000" tIns="45700" rIns="72000" bIns="45700" anchor="t" anchorCtr="0">
            <a:noAutofit/>
          </a:bodyPr>
          <a:lstStyle/>
          <a:p>
            <a:pPr marL="457200" marR="0" lvl="0" indent="-228600" algn="just" rtl="0">
              <a:lnSpc>
                <a:spcPct val="100000"/>
              </a:lnSpc>
              <a:spcBef>
                <a:spcPts val="0"/>
              </a:spcBef>
              <a:spcAft>
                <a:spcPts val="0"/>
              </a:spcAft>
              <a:buClr>
                <a:schemeClr val="accent4"/>
              </a:buClr>
              <a:buSzPts val="2188"/>
              <a:buFont typeface="Arial"/>
              <a:buNone/>
            </a:pPr>
            <a:r>
              <a:rPr lang="de-DE" sz="3200" dirty="0"/>
              <a:t>  </a:t>
            </a:r>
            <a:endParaRPr dirty="0"/>
          </a:p>
          <a:p>
            <a:pPr marL="457200" lvl="0" indent="-228600" algn="l" rtl="0">
              <a:lnSpc>
                <a:spcPct val="100000"/>
              </a:lnSpc>
              <a:spcBef>
                <a:spcPts val="0"/>
              </a:spcBef>
              <a:spcAft>
                <a:spcPts val="0"/>
              </a:spcAft>
              <a:buSzPts val="2188"/>
              <a:buNone/>
            </a:pPr>
            <a:r>
              <a:rPr lang="de-DE" sz="3200" dirty="0"/>
              <a:t>   </a:t>
            </a:r>
            <a:r>
              <a:rPr lang="de-DE" sz="3200" dirty="0" err="1"/>
              <a:t>Σε</a:t>
            </a:r>
            <a:r>
              <a:rPr lang="de-DE" sz="3200" dirty="0"/>
              <a:t> </a:t>
            </a:r>
            <a:r>
              <a:rPr lang="de-DE" sz="3200" dirty="0" err="1"/>
              <a:t>ζευγάρι</a:t>
            </a:r>
            <a:r>
              <a:rPr lang="de-DE" sz="3200" dirty="0"/>
              <a:t>α, δημιουργήστε έναν νοητικό χάρτη (mind map) για την ιδέα του χρήματος, συμπεριλαμβάνοντας κάποιες οικονομικές λέξεις από </a:t>
            </a:r>
            <a:endParaRPr dirty="0"/>
          </a:p>
          <a:p>
            <a:pPr marL="457200" lvl="0" indent="-228600" algn="l" rtl="0">
              <a:lnSpc>
                <a:spcPct val="100000"/>
              </a:lnSpc>
              <a:spcBef>
                <a:spcPts val="0"/>
              </a:spcBef>
              <a:spcAft>
                <a:spcPts val="0"/>
              </a:spcAft>
              <a:buSzPts val="2188"/>
              <a:buNone/>
            </a:pPr>
            <a:r>
              <a:rPr lang="de-DE" sz="3200" dirty="0"/>
              <a:t>   </a:t>
            </a:r>
            <a:r>
              <a:rPr lang="de-DE" sz="3200" dirty="0" err="1"/>
              <a:t>την</a:t>
            </a:r>
            <a:r>
              <a:rPr lang="de-DE" sz="3200" dirty="0"/>
              <a:t> π</a:t>
            </a:r>
            <a:r>
              <a:rPr lang="de-DE" sz="3200" dirty="0" err="1"/>
              <a:t>ροηγούμενη</a:t>
            </a:r>
            <a:r>
              <a:rPr lang="de-DE" sz="3200" dirty="0"/>
              <a:t> </a:t>
            </a:r>
            <a:r>
              <a:rPr lang="de-DE" sz="3200" dirty="0" err="1"/>
              <a:t>συνεδρί</a:t>
            </a:r>
            <a:r>
              <a:rPr lang="de-DE" sz="3200" dirty="0"/>
              <a:t>α.</a:t>
            </a:r>
            <a:endParaRPr dirty="0"/>
          </a:p>
          <a:p>
            <a:pPr marL="457200" lvl="0" indent="-228600" algn="l" rtl="0">
              <a:lnSpc>
                <a:spcPct val="100000"/>
              </a:lnSpc>
              <a:spcBef>
                <a:spcPts val="0"/>
              </a:spcBef>
              <a:spcAft>
                <a:spcPts val="0"/>
              </a:spcAft>
              <a:buSzPts val="2188"/>
              <a:buNone/>
            </a:pPr>
            <a:r>
              <a:rPr lang="de-DE" sz="3200" dirty="0"/>
              <a:t> </a:t>
            </a:r>
            <a:endParaRPr dirty="0"/>
          </a:p>
          <a:p>
            <a:pPr marL="0" marR="0" lvl="0" indent="0" algn="just" rtl="0">
              <a:lnSpc>
                <a:spcPct val="100000"/>
              </a:lnSpc>
              <a:spcBef>
                <a:spcPts val="0"/>
              </a:spcBef>
              <a:spcAft>
                <a:spcPts val="0"/>
              </a:spcAft>
              <a:buClr>
                <a:schemeClr val="accent4"/>
              </a:buClr>
              <a:buSzPts val="2188"/>
              <a:buFont typeface="Arial"/>
              <a:buNone/>
            </a:pPr>
            <a:r>
              <a:rPr lang="de-DE" sz="3200" b="1" dirty="0"/>
              <a:t>Μπ</a:t>
            </a:r>
            <a:r>
              <a:rPr lang="de-DE" sz="3200" b="1" dirty="0" err="1"/>
              <a:t>ορείτε</a:t>
            </a:r>
            <a:r>
              <a:rPr lang="de-DE" sz="3200" b="1" dirty="0"/>
              <a:t> να </a:t>
            </a:r>
            <a:r>
              <a:rPr lang="de-DE" sz="3200" b="1" dirty="0" err="1"/>
              <a:t>χρησιμο</a:t>
            </a:r>
            <a:r>
              <a:rPr lang="de-DE" sz="3200" b="1" dirty="0"/>
              <a:t>ποιήσετε: </a:t>
            </a:r>
            <a:endParaRPr dirty="0"/>
          </a:p>
          <a:p>
            <a:pPr marL="571500" lvl="0" indent="-342900" algn="just" rtl="0">
              <a:lnSpc>
                <a:spcPct val="100000"/>
              </a:lnSpc>
              <a:spcBef>
                <a:spcPts val="0"/>
              </a:spcBef>
              <a:spcAft>
                <a:spcPts val="0"/>
              </a:spcAft>
              <a:buSzPts val="2188"/>
              <a:buFont typeface="Arial"/>
              <a:buChar char="•"/>
            </a:pPr>
            <a:r>
              <a:rPr lang="de-DE" sz="3200" b="1" dirty="0" err="1">
                <a:solidFill>
                  <a:srgbClr val="0616DF"/>
                </a:solidFill>
              </a:rPr>
              <a:t>Σχέδι</a:t>
            </a:r>
            <a:r>
              <a:rPr lang="de-DE" sz="3200" b="1" dirty="0">
                <a:solidFill>
                  <a:srgbClr val="0616DF"/>
                </a:solidFill>
              </a:rPr>
              <a:t>α</a:t>
            </a:r>
            <a:endParaRPr dirty="0"/>
          </a:p>
          <a:p>
            <a:pPr marL="571500" lvl="0" indent="-342900" algn="just" rtl="0">
              <a:lnSpc>
                <a:spcPct val="100000"/>
              </a:lnSpc>
              <a:spcBef>
                <a:spcPts val="0"/>
              </a:spcBef>
              <a:spcAft>
                <a:spcPts val="0"/>
              </a:spcAft>
              <a:buSzPts val="2188"/>
              <a:buFont typeface="Arial"/>
              <a:buChar char="•"/>
            </a:pPr>
            <a:r>
              <a:rPr lang="de-DE" sz="3200" b="1" dirty="0" err="1">
                <a:solidFill>
                  <a:srgbClr val="DF7E05"/>
                </a:solidFill>
              </a:rPr>
              <a:t>Δι</a:t>
            </a:r>
            <a:r>
              <a:rPr lang="de-DE" sz="3200" b="1" dirty="0">
                <a:solidFill>
                  <a:srgbClr val="DF7E05"/>
                </a:solidFill>
              </a:rPr>
              <a:t>αγράμματα</a:t>
            </a:r>
            <a:endParaRPr dirty="0"/>
          </a:p>
          <a:p>
            <a:pPr marL="571500" lvl="0" indent="-342900" algn="just" rtl="0">
              <a:lnSpc>
                <a:spcPct val="100000"/>
              </a:lnSpc>
              <a:spcBef>
                <a:spcPts val="0"/>
              </a:spcBef>
              <a:spcAft>
                <a:spcPts val="0"/>
              </a:spcAft>
              <a:buSzPts val="2188"/>
              <a:buFont typeface="Arial"/>
              <a:buChar char="•"/>
            </a:pPr>
            <a:r>
              <a:rPr lang="de-DE" sz="3200" b="1" dirty="0" err="1">
                <a:solidFill>
                  <a:srgbClr val="07736B"/>
                </a:solidFill>
              </a:rPr>
              <a:t>Λέξεις</a:t>
            </a:r>
            <a:endParaRPr dirty="0"/>
          </a:p>
          <a:p>
            <a:pPr marL="571500" lvl="0" indent="-342900" algn="just" rtl="0">
              <a:lnSpc>
                <a:spcPct val="100000"/>
              </a:lnSpc>
              <a:spcBef>
                <a:spcPts val="0"/>
              </a:spcBef>
              <a:spcAft>
                <a:spcPts val="0"/>
              </a:spcAft>
              <a:buSzPts val="2188"/>
              <a:buFont typeface="Arial"/>
              <a:buChar char="•"/>
            </a:pPr>
            <a:r>
              <a:rPr lang="de-DE" sz="3200" b="1" dirty="0" err="1">
                <a:solidFill>
                  <a:srgbClr val="C00000"/>
                </a:solidFill>
              </a:rPr>
              <a:t>Χρώμ</a:t>
            </a:r>
            <a:r>
              <a:rPr lang="de-DE" sz="3200" b="1" dirty="0">
                <a:solidFill>
                  <a:srgbClr val="C00000"/>
                </a:solidFill>
              </a:rPr>
              <a:t>α</a:t>
            </a:r>
            <a:endParaRPr dirty="0"/>
          </a:p>
          <a:p>
            <a:pPr marL="457200" marR="0" lvl="0" indent="-228600" algn="just" rtl="0">
              <a:lnSpc>
                <a:spcPct val="100000"/>
              </a:lnSpc>
              <a:spcBef>
                <a:spcPts val="0"/>
              </a:spcBef>
              <a:spcAft>
                <a:spcPts val="0"/>
              </a:spcAft>
              <a:buClr>
                <a:schemeClr val="accent4"/>
              </a:buClr>
              <a:buSzPts val="2188"/>
              <a:buFont typeface="Arial"/>
              <a:buNone/>
            </a:pPr>
            <a:endParaRPr dirty="0"/>
          </a:p>
          <a:p>
            <a:pPr marL="457200" marR="0" lvl="0" indent="-228600" algn="just" rtl="0">
              <a:lnSpc>
                <a:spcPct val="100000"/>
              </a:lnSpc>
              <a:spcBef>
                <a:spcPts val="0"/>
              </a:spcBef>
              <a:spcAft>
                <a:spcPts val="0"/>
              </a:spcAft>
              <a:buClr>
                <a:schemeClr val="accent4"/>
              </a:buClr>
              <a:buSzPts val="2188"/>
              <a:buFont typeface="Arial"/>
              <a:buNone/>
            </a:pPr>
            <a:endParaRPr dirty="0"/>
          </a:p>
        </p:txBody>
      </p:sp>
      <p:sp>
        <p:nvSpPr>
          <p:cNvPr id="91" name="Google Shape;91;p3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1800"/>
              <a:buNone/>
            </a:pPr>
            <a:r>
              <a:rPr lang="de-DE"/>
              <a:t>Οικογενειακή Οικονομική Διαχείριση                                Προθέρμανση</a:t>
            </a:r>
            <a:endParaRPr/>
          </a:p>
        </p:txBody>
      </p:sp>
      <p:sp>
        <p:nvSpPr>
          <p:cNvPr id="92" name="Google Shape;92;p30"/>
          <p:cNvSpPr txBox="1">
            <a:spLocks noGrp="1"/>
          </p:cNvSpPr>
          <p:nvPr>
            <p:ph type="body" idx="2"/>
          </p:nvPr>
        </p:nvSpPr>
        <p:spPr>
          <a:xfrm>
            <a:off x="502500" y="1294351"/>
            <a:ext cx="12331541" cy="1081593"/>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Δραστηριότητα M2.1</a:t>
            </a:r>
            <a:endParaRPr/>
          </a:p>
          <a:p>
            <a:pPr marL="457200" marR="0" lvl="0" indent="-228600" algn="just" rtl="0">
              <a:lnSpc>
                <a:spcPct val="90000"/>
              </a:lnSpc>
              <a:spcBef>
                <a:spcPts val="1094"/>
              </a:spcBef>
              <a:spcAft>
                <a:spcPts val="0"/>
              </a:spcAft>
              <a:buClr>
                <a:schemeClr val="lt2"/>
              </a:buClr>
              <a:buSzPts val="2400"/>
              <a:buFont typeface="Arial"/>
              <a:buNone/>
            </a:pPr>
            <a:r>
              <a:rPr lang="de-DE" i="0"/>
              <a:t>Mindmap</a:t>
            </a:r>
            <a:endParaRPr/>
          </a:p>
        </p:txBody>
      </p:sp>
      <p:pic>
        <p:nvPicPr>
          <p:cNvPr id="93" name="Google Shape;93;p30" descr="Diagram&#10;&#10;Description automatically generated"/>
          <p:cNvPicPr preferRelativeResize="0"/>
          <p:nvPr/>
        </p:nvPicPr>
        <p:blipFill rotWithShape="1">
          <a:blip r:embed="rId3">
            <a:alphaModFix/>
          </a:blip>
          <a:srcRect/>
          <a:stretch/>
        </p:blipFill>
        <p:spPr>
          <a:xfrm>
            <a:off x="6522225" y="3958525"/>
            <a:ext cx="6310273" cy="3272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498384" y="2163763"/>
            <a:ext cx="12331541" cy="1250770"/>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accent4"/>
              </a:buClr>
              <a:buSzPts val="2100"/>
              <a:buNone/>
            </a:pPr>
            <a:r>
              <a:rPr lang="de-DE" sz="2400" dirty="0">
                <a:solidFill>
                  <a:srgbClr val="07736B"/>
                </a:solidFill>
              </a:rPr>
              <a:t>Η </a:t>
            </a:r>
            <a:r>
              <a:rPr lang="de-DE" sz="2400" dirty="0" err="1">
                <a:solidFill>
                  <a:srgbClr val="07736B"/>
                </a:solidFill>
              </a:rPr>
              <a:t>δι</a:t>
            </a:r>
            <a:r>
              <a:rPr lang="de-DE" sz="2400" dirty="0">
                <a:solidFill>
                  <a:srgbClr val="07736B"/>
                </a:solidFill>
              </a:rPr>
              <a:t>αχείριση των χρημάτων για τα οικογενειακά έξοδα, όπως οι καθημερινές αγορές και οι λογαριασμοί, αποτελεί βασική δεξιότητα στη ζωή όλων μας, μαζί με την ικανότητα εξοικονόμησης χρημάτων. Το να </a:t>
            </a:r>
            <a:r>
              <a:rPr lang="de-DE" sz="2400" dirty="0" err="1">
                <a:solidFill>
                  <a:srgbClr val="07736B"/>
                </a:solidFill>
              </a:rPr>
              <a:t>γνωρίζετε</a:t>
            </a:r>
            <a:r>
              <a:rPr lang="de-DE" sz="2400" dirty="0">
                <a:solidFill>
                  <a:srgbClr val="07736B"/>
                </a:solidFill>
              </a:rPr>
              <a:t> π</a:t>
            </a:r>
            <a:r>
              <a:rPr lang="de-DE" sz="2400" dirty="0" err="1">
                <a:solidFill>
                  <a:srgbClr val="07736B"/>
                </a:solidFill>
              </a:rPr>
              <a:t>ώς</a:t>
            </a:r>
            <a:r>
              <a:rPr lang="de-DE" sz="2400" dirty="0">
                <a:solidFill>
                  <a:srgbClr val="07736B"/>
                </a:solidFill>
              </a:rPr>
              <a:t> να </a:t>
            </a:r>
            <a:r>
              <a:rPr lang="de-DE" sz="2400" dirty="0" err="1">
                <a:solidFill>
                  <a:srgbClr val="07736B"/>
                </a:solidFill>
              </a:rPr>
              <a:t>δι</a:t>
            </a:r>
            <a:r>
              <a:rPr lang="de-DE" sz="2400" dirty="0">
                <a:solidFill>
                  <a:srgbClr val="07736B"/>
                </a:solidFill>
              </a:rPr>
              <a:t>αχειρίζεστε τα χρήματα για την οικογένειά σας σας βοηθά να αντιμετωπίζετε με μεγαλύτερη αυτοπεποίθηση τα γεγονότα της ζωής και τις καταστάσεις έκτακτης ανάγκης.</a:t>
            </a:r>
            <a:endParaRPr dirty="0"/>
          </a:p>
          <a:p>
            <a:pPr marL="0" lvl="0" indent="0" algn="just" rtl="0">
              <a:lnSpc>
                <a:spcPct val="100000"/>
              </a:lnSpc>
              <a:spcBef>
                <a:spcPts val="600"/>
              </a:spcBef>
              <a:spcAft>
                <a:spcPts val="0"/>
              </a:spcAft>
              <a:buClr>
                <a:schemeClr val="accent4"/>
              </a:buClr>
              <a:buSzPts val="2188"/>
              <a:buNone/>
            </a:pPr>
            <a:r>
              <a:rPr lang="de-DE" sz="3200" b="1" dirty="0" err="1"/>
              <a:t>Συζητήστε</a:t>
            </a:r>
            <a:r>
              <a:rPr lang="de-DE" sz="3200" b="1" dirty="0"/>
              <a:t> </a:t>
            </a:r>
            <a:r>
              <a:rPr lang="de-DE" sz="3200" b="1" dirty="0" err="1"/>
              <a:t>σε</a:t>
            </a:r>
            <a:r>
              <a:rPr lang="de-DE" sz="3200" b="1" dirty="0"/>
              <a:t> </a:t>
            </a:r>
            <a:r>
              <a:rPr lang="de-DE" sz="3200" b="1" dirty="0" err="1"/>
              <a:t>ζευγάρι</a:t>
            </a:r>
            <a:r>
              <a:rPr lang="de-DE" sz="3200" b="1" dirty="0"/>
              <a:t>α:</a:t>
            </a:r>
            <a:endParaRPr dirty="0"/>
          </a:p>
          <a:p>
            <a:pPr marL="514350" lvl="0" indent="-514350" algn="just" rtl="0">
              <a:lnSpc>
                <a:spcPct val="100000"/>
              </a:lnSpc>
              <a:spcBef>
                <a:spcPts val="600"/>
              </a:spcBef>
              <a:spcAft>
                <a:spcPts val="0"/>
              </a:spcAft>
              <a:buClr>
                <a:schemeClr val="accent4"/>
              </a:buClr>
              <a:buSzPts val="2188"/>
              <a:buFont typeface="Arial"/>
              <a:buAutoNum type="arabicPeriod"/>
            </a:pPr>
            <a:r>
              <a:rPr lang="de-DE" sz="3200" dirty="0" err="1"/>
              <a:t>Τι</a:t>
            </a:r>
            <a:r>
              <a:rPr lang="de-DE" sz="3200" dirty="0"/>
              <a:t> </a:t>
            </a:r>
            <a:r>
              <a:rPr lang="de-DE" sz="3200" dirty="0" err="1"/>
              <a:t>είν</a:t>
            </a:r>
            <a:r>
              <a:rPr lang="de-DE" sz="3200" dirty="0"/>
              <a:t>αι ο προϋπολογισμός;</a:t>
            </a:r>
            <a:endParaRPr dirty="0"/>
          </a:p>
          <a:p>
            <a:pPr marL="514350" lvl="0" indent="-514350" algn="just" rtl="0">
              <a:lnSpc>
                <a:spcPct val="100000"/>
              </a:lnSpc>
              <a:spcBef>
                <a:spcPts val="600"/>
              </a:spcBef>
              <a:spcAft>
                <a:spcPts val="0"/>
              </a:spcAft>
              <a:buClr>
                <a:schemeClr val="accent4"/>
              </a:buClr>
              <a:buSzPts val="2188"/>
              <a:buFont typeface="Arial"/>
              <a:buAutoNum type="arabicPeriod"/>
            </a:pPr>
            <a:r>
              <a:rPr lang="de-DE" sz="3200" dirty="0" err="1"/>
              <a:t>Γι</a:t>
            </a:r>
            <a:r>
              <a:rPr lang="de-DE" sz="3200" dirty="0"/>
              <a:t>ατί χρειαζόμαστε τον προϋπολογισμό;</a:t>
            </a:r>
            <a:endParaRPr dirty="0"/>
          </a:p>
          <a:p>
            <a:pPr marL="514350" lvl="0" indent="-514350" algn="just" rtl="0">
              <a:lnSpc>
                <a:spcPct val="100000"/>
              </a:lnSpc>
              <a:spcBef>
                <a:spcPts val="600"/>
              </a:spcBef>
              <a:spcAft>
                <a:spcPts val="0"/>
              </a:spcAft>
              <a:buClr>
                <a:schemeClr val="accent4"/>
              </a:buClr>
              <a:buSzPts val="2188"/>
              <a:buFont typeface="Arial"/>
              <a:buAutoNum type="arabicPeriod"/>
            </a:pPr>
            <a:r>
              <a:rPr lang="de-DE" sz="3200" dirty="0" err="1"/>
              <a:t>Πώς</a:t>
            </a:r>
            <a:r>
              <a:rPr lang="de-DE" sz="3200" dirty="0"/>
              <a:t> </a:t>
            </a:r>
            <a:r>
              <a:rPr lang="de-DE" sz="3200" dirty="0" err="1"/>
              <a:t>τους</a:t>
            </a:r>
            <a:r>
              <a:rPr lang="de-DE" sz="3200" dirty="0"/>
              <a:t> </a:t>
            </a:r>
            <a:r>
              <a:rPr lang="de-DE" sz="3200" dirty="0" err="1"/>
              <a:t>δημιουργείτε</a:t>
            </a:r>
            <a:r>
              <a:rPr lang="de-DE" sz="3200" dirty="0"/>
              <a:t> </a:t>
            </a:r>
            <a:r>
              <a:rPr lang="de-DE" sz="3200" dirty="0" err="1"/>
              <a:t>γι</a:t>
            </a:r>
            <a:r>
              <a:rPr lang="de-DE" sz="3200" dirty="0"/>
              <a:t>α εσάς;</a:t>
            </a:r>
            <a:endParaRPr dirty="0"/>
          </a:p>
          <a:p>
            <a:pPr marL="0" lvl="0" indent="0" algn="just" rtl="0">
              <a:lnSpc>
                <a:spcPct val="100000"/>
              </a:lnSpc>
              <a:spcBef>
                <a:spcPts val="600"/>
              </a:spcBef>
              <a:spcAft>
                <a:spcPts val="0"/>
              </a:spcAft>
              <a:buClr>
                <a:schemeClr val="accent4"/>
              </a:buClr>
              <a:buSzPts val="2188"/>
              <a:buNone/>
            </a:pPr>
            <a:endParaRPr sz="3200" dirty="0"/>
          </a:p>
          <a:p>
            <a:pPr marL="0" lvl="0" indent="0" algn="just" rtl="0">
              <a:lnSpc>
                <a:spcPct val="100000"/>
              </a:lnSpc>
              <a:spcBef>
                <a:spcPts val="600"/>
              </a:spcBef>
              <a:spcAft>
                <a:spcPts val="0"/>
              </a:spcAft>
              <a:buClr>
                <a:schemeClr val="accent4"/>
              </a:buClr>
              <a:buSzPts val="2188"/>
              <a:buNone/>
            </a:pPr>
            <a:r>
              <a:rPr lang="de-DE" sz="3200" b="1" dirty="0" err="1"/>
              <a:t>Αν</a:t>
            </a:r>
            <a:r>
              <a:rPr lang="de-DE" sz="3200" b="1" dirty="0"/>
              <a:t>ατροφοδότηση διαφορετικών ιδεών </a:t>
            </a:r>
            <a:endParaRPr dirty="0"/>
          </a:p>
          <a:p>
            <a:pPr marL="0" lvl="0" indent="0" algn="just" rtl="0">
              <a:lnSpc>
                <a:spcPct val="100000"/>
              </a:lnSpc>
              <a:spcBef>
                <a:spcPts val="600"/>
              </a:spcBef>
              <a:spcAft>
                <a:spcPts val="0"/>
              </a:spcAft>
              <a:buClr>
                <a:schemeClr val="accent4"/>
              </a:buClr>
              <a:buSzPts val="2188"/>
              <a:buNone/>
            </a:pPr>
            <a:endParaRPr dirty="0"/>
          </a:p>
          <a:p>
            <a:pPr marL="0" lvl="0" indent="0" algn="l" rtl="0">
              <a:lnSpc>
                <a:spcPct val="100000"/>
              </a:lnSpc>
              <a:spcBef>
                <a:spcPts val="600"/>
              </a:spcBef>
              <a:spcAft>
                <a:spcPts val="0"/>
              </a:spcAft>
              <a:buSzPts val="2100"/>
              <a:buNone/>
            </a:pPr>
            <a:r>
              <a:rPr lang="de-DE" dirty="0"/>
              <a:t>			</a:t>
            </a:r>
            <a:endParaRPr dirty="0"/>
          </a:p>
          <a:p>
            <a:pPr marL="0" lvl="0" indent="0" algn="just" rtl="0">
              <a:lnSpc>
                <a:spcPct val="100000"/>
              </a:lnSpc>
              <a:spcBef>
                <a:spcPts val="600"/>
              </a:spcBef>
              <a:spcAft>
                <a:spcPts val="0"/>
              </a:spcAft>
              <a:buClr>
                <a:schemeClr val="accent4"/>
              </a:buClr>
              <a:buSzPts val="2188"/>
              <a:buNone/>
            </a:pPr>
            <a:endParaRPr dirty="0"/>
          </a:p>
        </p:txBody>
      </p:sp>
      <p:sp>
        <p:nvSpPr>
          <p:cNvPr id="99" name="Google Shape;99;p4"/>
          <p:cNvSpPr txBox="1">
            <a:spLocks noGrp="1"/>
          </p:cNvSpPr>
          <p:nvPr>
            <p:ph type="title"/>
          </p:nvPr>
        </p:nvSpPr>
        <p:spPr>
          <a:xfrm>
            <a:off x="499925" y="369025"/>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a:t>Οικογενειακή Οικονομική Διαχείριση </a:t>
            </a:r>
            <a:endParaRPr/>
          </a:p>
        </p:txBody>
      </p:sp>
      <p:sp>
        <p:nvSpPr>
          <p:cNvPr id="100" name="Google Shape;100;p4"/>
          <p:cNvSpPr txBox="1">
            <a:spLocks noGrp="1"/>
          </p:cNvSpPr>
          <p:nvPr>
            <p:ph type="body" idx="2"/>
          </p:nvPr>
        </p:nvSpPr>
        <p:spPr>
          <a:xfrm>
            <a:off x="499925" y="994611"/>
            <a:ext cx="12331541" cy="1142889"/>
          </a:xfrm>
          <a:prstGeom prst="rect">
            <a:avLst/>
          </a:prstGeom>
          <a:solidFill>
            <a:schemeClr val="dk1"/>
          </a:solid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SzPts val="2400"/>
              <a:buNone/>
            </a:pPr>
            <a:r>
              <a:rPr lang="de-DE" i="0"/>
              <a:t>Δραστηριότητα M2.2</a:t>
            </a:r>
            <a:endParaRPr/>
          </a:p>
          <a:p>
            <a:pPr marL="0" lvl="0" indent="0" algn="l" rtl="0">
              <a:lnSpc>
                <a:spcPct val="90000"/>
              </a:lnSpc>
              <a:spcBef>
                <a:spcPts val="0"/>
              </a:spcBef>
              <a:spcAft>
                <a:spcPts val="0"/>
              </a:spcAft>
              <a:buClr>
                <a:schemeClr val="lt2"/>
              </a:buClr>
              <a:buSzPts val="2400"/>
              <a:buNone/>
            </a:pPr>
            <a:r>
              <a:rPr lang="de-DE" i="0"/>
              <a:t>Η σημασία της γνώσης του τρόπου διαχείρισης του οικογενειακού προϋπολογισμού</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500064" y="1984375"/>
            <a:ext cx="12331402" cy="5392818"/>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2188"/>
              <a:buNone/>
            </a:pPr>
            <a:endParaRPr dirty="0"/>
          </a:p>
          <a:p>
            <a:pPr marL="0" lvl="0" indent="0" algn="just" rtl="0">
              <a:lnSpc>
                <a:spcPct val="100000"/>
              </a:lnSpc>
              <a:spcBef>
                <a:spcPts val="600"/>
              </a:spcBef>
              <a:spcAft>
                <a:spcPts val="0"/>
              </a:spcAft>
              <a:buClr>
                <a:schemeClr val="accent4"/>
              </a:buClr>
              <a:buSzPts val="2100"/>
              <a:buNone/>
            </a:pPr>
            <a:r>
              <a:rPr lang="de-DE" sz="2800" dirty="0" err="1"/>
              <a:t>Συμ</a:t>
            </a:r>
            <a:r>
              <a:rPr lang="de-DE" sz="2800" dirty="0"/>
              <a:t>πληρώστε το φανταστικό φύλλο εβδομαδιαίου οικογενειακού προϋπολογισμού σε ζευγάρια</a:t>
            </a:r>
            <a:endParaRPr dirty="0"/>
          </a:p>
          <a:p>
            <a:pPr marL="0" lvl="0" indent="0" algn="just" rtl="0">
              <a:lnSpc>
                <a:spcPct val="100000"/>
              </a:lnSpc>
              <a:spcBef>
                <a:spcPts val="600"/>
              </a:spcBef>
              <a:spcAft>
                <a:spcPts val="0"/>
              </a:spcAft>
              <a:buClr>
                <a:schemeClr val="accent4"/>
              </a:buClr>
              <a:buSzPts val="2100"/>
              <a:buNone/>
            </a:pPr>
            <a:endParaRPr sz="2800" dirty="0"/>
          </a:p>
          <a:p>
            <a:pPr marL="0" lvl="0" indent="0" algn="just" rtl="0">
              <a:lnSpc>
                <a:spcPct val="100000"/>
              </a:lnSpc>
              <a:spcBef>
                <a:spcPts val="600"/>
              </a:spcBef>
              <a:spcAft>
                <a:spcPts val="0"/>
              </a:spcAft>
              <a:buClr>
                <a:schemeClr val="accent4"/>
              </a:buClr>
              <a:buSzPts val="2100"/>
              <a:buNone/>
            </a:pPr>
            <a:r>
              <a:rPr lang="de-DE" sz="2400" dirty="0"/>
              <a:t>Ο</a:t>
            </a:r>
            <a:r>
              <a:rPr lang="de-DE" sz="2400" b="1" dirty="0"/>
              <a:t> </a:t>
            </a:r>
            <a:r>
              <a:rPr lang="de-DE" sz="2400" b="1" dirty="0">
                <a:solidFill>
                  <a:schemeClr val="accent1"/>
                </a:solidFill>
              </a:rPr>
              <a:t>ΠΡΟΫΠΟΛΟΓΙΣΜΟΣ</a:t>
            </a:r>
            <a:r>
              <a:rPr lang="de-DE" sz="2400" dirty="0"/>
              <a:t> β</a:t>
            </a:r>
            <a:r>
              <a:rPr lang="de-DE" sz="2400" dirty="0" err="1"/>
              <a:t>οηθάει</a:t>
            </a:r>
            <a:r>
              <a:rPr lang="de-DE" sz="2400" dirty="0"/>
              <a:t>:</a:t>
            </a:r>
            <a:endParaRPr dirty="0"/>
          </a:p>
          <a:p>
            <a:pPr marL="342900" lvl="0" indent="-342900" algn="just" rtl="0">
              <a:lnSpc>
                <a:spcPct val="100000"/>
              </a:lnSpc>
              <a:spcBef>
                <a:spcPts val="600"/>
              </a:spcBef>
              <a:spcAft>
                <a:spcPts val="0"/>
              </a:spcAft>
              <a:buClr>
                <a:schemeClr val="accent4"/>
              </a:buClr>
              <a:buSzPts val="2100"/>
              <a:buFont typeface="Arial"/>
              <a:buChar char="•"/>
            </a:pPr>
            <a:r>
              <a:rPr lang="de-DE" sz="2400" dirty="0"/>
              <a:t>να </a:t>
            </a:r>
            <a:r>
              <a:rPr lang="de-DE" sz="2400" dirty="0" err="1"/>
              <a:t>ιερ</a:t>
            </a:r>
            <a:r>
              <a:rPr lang="de-DE" sz="2400" dirty="0"/>
              <a:t>αρχήσει τα έξοδα και τις ανάγκες</a:t>
            </a:r>
            <a:endParaRPr dirty="0"/>
          </a:p>
          <a:p>
            <a:pPr marL="342900" lvl="0" indent="-342900" algn="l" rtl="0">
              <a:lnSpc>
                <a:spcPct val="100000"/>
              </a:lnSpc>
              <a:spcBef>
                <a:spcPts val="600"/>
              </a:spcBef>
              <a:spcAft>
                <a:spcPts val="0"/>
              </a:spcAft>
              <a:buClr>
                <a:schemeClr val="accent4"/>
              </a:buClr>
              <a:buSzPts val="2100"/>
              <a:buFont typeface="Arial"/>
              <a:buChar char="•"/>
            </a:pPr>
            <a:r>
              <a:rPr lang="de-DE" sz="2400" dirty="0"/>
              <a:t>να κατα</a:t>
            </a:r>
            <a:r>
              <a:rPr lang="de-DE" sz="2400" dirty="0" err="1"/>
              <a:t>νοείτε</a:t>
            </a:r>
            <a:r>
              <a:rPr lang="de-DE" sz="2400" dirty="0"/>
              <a:t> π</a:t>
            </a:r>
            <a:r>
              <a:rPr lang="de-DE" sz="2400" dirty="0" err="1"/>
              <a:t>ώς</a:t>
            </a:r>
            <a:r>
              <a:rPr lang="de-DE" sz="2400" dirty="0"/>
              <a:t> να </a:t>
            </a:r>
            <a:r>
              <a:rPr lang="de-DE" sz="2400" dirty="0" err="1"/>
              <a:t>εξοικονομείτε</a:t>
            </a:r>
            <a:r>
              <a:rPr lang="de-DE" sz="2400" dirty="0"/>
              <a:t> </a:t>
            </a:r>
            <a:r>
              <a:rPr lang="de-DE" sz="2400" dirty="0" err="1"/>
              <a:t>χρήμ</a:t>
            </a:r>
            <a:r>
              <a:rPr lang="de-DE" sz="2400" dirty="0"/>
              <a:t>ατα</a:t>
            </a:r>
            <a:endParaRPr dirty="0"/>
          </a:p>
          <a:p>
            <a:pPr marL="342900" lvl="0" indent="-342900" algn="l" rtl="0">
              <a:lnSpc>
                <a:spcPct val="100000"/>
              </a:lnSpc>
              <a:spcBef>
                <a:spcPts val="600"/>
              </a:spcBef>
              <a:spcAft>
                <a:spcPts val="0"/>
              </a:spcAft>
              <a:buClr>
                <a:schemeClr val="accent4"/>
              </a:buClr>
              <a:buSzPts val="2100"/>
              <a:buFont typeface="Arial"/>
              <a:buChar char="•"/>
            </a:pPr>
            <a:r>
              <a:rPr lang="de-DE" sz="2400" dirty="0"/>
              <a:t>να β</a:t>
            </a:r>
            <a:r>
              <a:rPr lang="de-DE" sz="2400" dirty="0" err="1"/>
              <a:t>άζετε</a:t>
            </a:r>
            <a:r>
              <a:rPr lang="de-DE" sz="2400" dirty="0"/>
              <a:t> </a:t>
            </a:r>
            <a:r>
              <a:rPr lang="de-DE" sz="2400" dirty="0" err="1"/>
              <a:t>χρήμ</a:t>
            </a:r>
            <a:r>
              <a:rPr lang="de-DE" sz="2400" dirty="0"/>
              <a:t>ατα στην άκρη για απροσδόκητα έξοδα και να αποφεύγετε τις υπερβολικές δαπάνες </a:t>
            </a:r>
            <a:endParaRPr dirty="0"/>
          </a:p>
          <a:p>
            <a:pPr marL="342900" lvl="0" indent="-342900" algn="just" rtl="0">
              <a:lnSpc>
                <a:spcPct val="100000"/>
              </a:lnSpc>
              <a:spcBef>
                <a:spcPts val="600"/>
              </a:spcBef>
              <a:spcAft>
                <a:spcPts val="0"/>
              </a:spcAft>
              <a:buClr>
                <a:schemeClr val="accent4"/>
              </a:buClr>
              <a:buSzPts val="2100"/>
              <a:buFont typeface="Arial"/>
              <a:buChar char="•"/>
            </a:pPr>
            <a:r>
              <a:rPr lang="de-DE" sz="2400" dirty="0"/>
              <a:t>να παρα</a:t>
            </a:r>
            <a:r>
              <a:rPr lang="de-DE" sz="2400" dirty="0" err="1"/>
              <a:t>κολουθείτε</a:t>
            </a:r>
            <a:r>
              <a:rPr lang="de-DE" sz="2400" dirty="0"/>
              <a:t> τις </a:t>
            </a:r>
            <a:r>
              <a:rPr lang="de-DE" sz="2400" dirty="0" err="1"/>
              <a:t>τιμές</a:t>
            </a:r>
            <a:r>
              <a:rPr lang="de-DE" sz="2400" dirty="0"/>
              <a:t> και τις α</a:t>
            </a:r>
            <a:r>
              <a:rPr lang="de-DE" sz="2400" dirty="0" err="1"/>
              <a:t>υξήσεις</a:t>
            </a:r>
            <a:r>
              <a:rPr lang="de-DE" sz="2400" dirty="0"/>
              <a:t> </a:t>
            </a:r>
            <a:r>
              <a:rPr lang="de-DE" sz="2400" dirty="0" err="1"/>
              <a:t>των</a:t>
            </a:r>
            <a:r>
              <a:rPr lang="de-DE" sz="2400" dirty="0"/>
              <a:t> </a:t>
            </a:r>
            <a:r>
              <a:rPr lang="de-DE" sz="2400" dirty="0" err="1"/>
              <a:t>τιμών</a:t>
            </a:r>
            <a:endParaRPr dirty="0"/>
          </a:p>
          <a:p>
            <a:pPr marL="342900" lvl="0" indent="-203962" algn="just" rtl="0">
              <a:lnSpc>
                <a:spcPct val="100000"/>
              </a:lnSpc>
              <a:spcBef>
                <a:spcPts val="600"/>
              </a:spcBef>
              <a:spcAft>
                <a:spcPts val="0"/>
              </a:spcAft>
              <a:buSzPts val="2188"/>
              <a:buFont typeface="Calibri"/>
              <a:buNone/>
            </a:pPr>
            <a:endParaRPr dirty="0"/>
          </a:p>
          <a:p>
            <a:pPr marL="0" lvl="0" indent="0" algn="l" rtl="0">
              <a:lnSpc>
                <a:spcPct val="100000"/>
              </a:lnSpc>
              <a:spcBef>
                <a:spcPts val="600"/>
              </a:spcBef>
              <a:spcAft>
                <a:spcPts val="0"/>
              </a:spcAft>
              <a:buSzPts val="2800"/>
              <a:buNone/>
            </a:pPr>
            <a:r>
              <a:rPr lang="de-DE" sz="2800" b="1" dirty="0" err="1"/>
              <a:t>Μοιρ</a:t>
            </a:r>
            <a:r>
              <a:rPr lang="de-DE" sz="2800" b="1" dirty="0"/>
              <a:t>αστείτε τις ιδέες σας με άλλους. </a:t>
            </a:r>
            <a:endParaRPr dirty="0"/>
          </a:p>
        </p:txBody>
      </p:sp>
      <p:sp>
        <p:nvSpPr>
          <p:cNvPr id="106" name="Google Shape;106;p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a:t>Οικογενειακή Οικονομική Διαχείριση</a:t>
            </a:r>
            <a:endParaRPr/>
          </a:p>
        </p:txBody>
      </p:sp>
      <p:sp>
        <p:nvSpPr>
          <p:cNvPr id="107" name="Google Shape;107;p5"/>
          <p:cNvSpPr txBox="1">
            <a:spLocks noGrp="1"/>
          </p:cNvSpPr>
          <p:nvPr>
            <p:ph type="body" idx="2"/>
          </p:nvPr>
        </p:nvSpPr>
        <p:spPr>
          <a:xfrm>
            <a:off x="499925" y="1049910"/>
            <a:ext cx="12331541" cy="1113678"/>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SzPts val="2400"/>
              <a:buNone/>
            </a:pPr>
            <a:r>
              <a:rPr lang="de-DE" i="0"/>
              <a:t>Δραστηριότητα M2.3</a:t>
            </a:r>
            <a:endParaRPr/>
          </a:p>
          <a:p>
            <a:pPr marL="0" lvl="0" indent="0" algn="just" rtl="0">
              <a:lnSpc>
                <a:spcPct val="90000"/>
              </a:lnSpc>
              <a:spcBef>
                <a:spcPts val="0"/>
              </a:spcBef>
              <a:spcAft>
                <a:spcPts val="0"/>
              </a:spcAft>
              <a:buClr>
                <a:schemeClr val="lt2"/>
              </a:buClr>
              <a:buSzPts val="2400"/>
              <a:buNone/>
            </a:pPr>
            <a:r>
              <a:rPr lang="de-DE" i="0"/>
              <a:t>Πώς μπορεί να μοιάζει ένας προϋπολογισμός;</a:t>
            </a:r>
            <a:endParaRPr/>
          </a:p>
        </p:txBody>
      </p:sp>
      <p:pic>
        <p:nvPicPr>
          <p:cNvPr id="108" name="Google Shape;108;p5" descr="Bitcoin, Money, Cryptocurrency, Blockchain, Currency"/>
          <p:cNvPicPr preferRelativeResize="0"/>
          <p:nvPr/>
        </p:nvPicPr>
        <p:blipFill rotWithShape="1">
          <a:blip r:embed="rId3">
            <a:alphaModFix/>
          </a:blip>
          <a:srcRect/>
          <a:stretch/>
        </p:blipFill>
        <p:spPr>
          <a:xfrm>
            <a:off x="9898911" y="2867890"/>
            <a:ext cx="2570180" cy="22862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body" idx="1"/>
          </p:nvPr>
        </p:nvSpPr>
        <p:spPr>
          <a:xfrm>
            <a:off x="499925" y="2157413"/>
            <a:ext cx="12331541" cy="797458"/>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SzPts val="2188"/>
              <a:buNone/>
            </a:pPr>
            <a:r>
              <a:rPr lang="de-DE" sz="2400"/>
              <a:t>ΚΥΡΙΟΣ ΣΤΟΧΟΣ ΤΟΥ ΠΡΟΫΠΟΛΟΓΙΣΜΟΥ: να ξοδεύετε λιγότερα από όσα κερδίζετε! </a:t>
            </a:r>
            <a:endParaRPr/>
          </a:p>
          <a:p>
            <a:pPr marL="0" lvl="0" indent="0" algn="just" rtl="0">
              <a:lnSpc>
                <a:spcPct val="100000"/>
              </a:lnSpc>
              <a:spcBef>
                <a:spcPts val="0"/>
              </a:spcBef>
              <a:spcAft>
                <a:spcPts val="0"/>
              </a:spcAft>
              <a:buSzPts val="2188"/>
              <a:buNone/>
            </a:pPr>
            <a:r>
              <a:rPr lang="de-DE" sz="2400"/>
              <a:t>Υπάρχουν διάφορα βήματα: </a:t>
            </a:r>
            <a:endParaRPr/>
          </a:p>
          <a:p>
            <a:pPr marL="0" lvl="0" indent="0" algn="just" rtl="0">
              <a:lnSpc>
                <a:spcPct val="100000"/>
              </a:lnSpc>
              <a:spcBef>
                <a:spcPts val="600"/>
              </a:spcBef>
              <a:spcAft>
                <a:spcPts val="0"/>
              </a:spcAft>
              <a:buClr>
                <a:schemeClr val="accent4"/>
              </a:buClr>
              <a:buSzPts val="2188"/>
              <a:buNone/>
            </a:pPr>
            <a:endParaRPr>
              <a:highlight>
                <a:srgbClr val="FFFF00"/>
              </a:highlight>
            </a:endParaRPr>
          </a:p>
        </p:txBody>
      </p:sp>
      <p:sp>
        <p:nvSpPr>
          <p:cNvPr id="115" name="Google Shape;115;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endParaRPr/>
          </a:p>
        </p:txBody>
      </p:sp>
      <p:sp>
        <p:nvSpPr>
          <p:cNvPr id="116" name="Google Shape;116;p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l" rtl="0">
              <a:lnSpc>
                <a:spcPct val="90000"/>
              </a:lnSpc>
              <a:spcBef>
                <a:spcPts val="1094"/>
              </a:spcBef>
              <a:spcAft>
                <a:spcPts val="0"/>
              </a:spcAft>
              <a:buClr>
                <a:schemeClr val="lt2"/>
              </a:buClr>
              <a:buSzPts val="2400"/>
              <a:buFont typeface="Arial"/>
              <a:buNone/>
            </a:pPr>
            <a:r>
              <a:rPr lang="de-DE" i="0"/>
              <a:t>Προϋπολογισμός για ενήλικες</a:t>
            </a:r>
            <a:endParaRPr/>
          </a:p>
        </p:txBody>
      </p:sp>
      <p:sp>
        <p:nvSpPr>
          <p:cNvPr id="117" name="Google Shape;117;p6"/>
          <p:cNvSpPr/>
          <p:nvPr/>
        </p:nvSpPr>
        <p:spPr>
          <a:xfrm>
            <a:off x="499925" y="3098014"/>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r>
              <a:rPr lang="de-DE" sz="1969" b="0" i="0" u="none" strike="noStrike" cap="none">
                <a:solidFill>
                  <a:schemeClr val="lt1"/>
                </a:solidFill>
                <a:latin typeface="Calibri"/>
                <a:ea typeface="Calibri"/>
                <a:cs typeface="Calibri"/>
                <a:sym typeface="Calibri"/>
              </a:rPr>
              <a:t>1</a:t>
            </a:r>
            <a:endParaRPr/>
          </a:p>
        </p:txBody>
      </p:sp>
      <p:sp>
        <p:nvSpPr>
          <p:cNvPr id="118" name="Google Shape;118;p6"/>
          <p:cNvSpPr/>
          <p:nvPr/>
        </p:nvSpPr>
        <p:spPr>
          <a:xfrm>
            <a:off x="2106674" y="3275679"/>
            <a:ext cx="9716132"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de-DE" sz="2400" b="0" i="0" u="none" strike="noStrike" cap="none">
                <a:solidFill>
                  <a:srgbClr val="000000"/>
                </a:solidFill>
                <a:latin typeface="Calibri"/>
                <a:ea typeface="Calibri"/>
                <a:cs typeface="Calibri"/>
                <a:sym typeface="Calibri"/>
              </a:rPr>
              <a:t>ΚΑΤΑΓΡΑΨΤΕ ΤΙΣ </a:t>
            </a:r>
            <a:r>
              <a:rPr lang="de-DE" sz="2400" b="1" i="0" u="none" strike="noStrike" cap="none">
                <a:solidFill>
                  <a:schemeClr val="accent1"/>
                </a:solidFill>
                <a:latin typeface="Calibri"/>
                <a:ea typeface="Calibri"/>
                <a:cs typeface="Calibri"/>
                <a:sym typeface="Calibri"/>
              </a:rPr>
              <a:t>ΠΗΓΕΣ ΕΙΣΟΔΗΜΑΤΟΣ</a:t>
            </a:r>
            <a:r>
              <a:rPr lang="de-DE" sz="2400" b="0" i="0" u="none" strike="noStrike" cap="none">
                <a:solidFill>
                  <a:srgbClr val="000000"/>
                </a:solidFill>
                <a:latin typeface="Calibri"/>
                <a:ea typeface="Calibri"/>
                <a:cs typeface="Calibri"/>
                <a:sym typeface="Calibri"/>
              </a:rPr>
              <a:t> ΣΑΣ ΚΑΙ ΤΑ </a:t>
            </a:r>
            <a:r>
              <a:rPr lang="de-DE" sz="2400" b="1" i="0" u="none" strike="noStrike" cap="none">
                <a:solidFill>
                  <a:schemeClr val="accent1"/>
                </a:solidFill>
                <a:latin typeface="Calibri"/>
                <a:ea typeface="Calibri"/>
                <a:cs typeface="Calibri"/>
                <a:sym typeface="Calibri"/>
              </a:rPr>
              <a:t>ΜΗΝΙΑΙΑ ΠΟΣΑ</a:t>
            </a:r>
            <a:r>
              <a:rPr lang="de-DE" sz="2400" b="1" i="0" u="none" strike="noStrike" cap="none">
                <a:solidFill>
                  <a:srgbClr val="000000"/>
                </a:solidFill>
                <a:latin typeface="Calibri"/>
                <a:ea typeface="Calibri"/>
                <a:cs typeface="Calibri"/>
                <a:sym typeface="Calibri"/>
              </a:rPr>
              <a:t> </a:t>
            </a:r>
            <a:r>
              <a:rPr lang="de-DE" sz="2400" b="0" i="0" u="none" strike="noStrike" cap="none">
                <a:solidFill>
                  <a:srgbClr val="000000"/>
                </a:solidFill>
                <a:latin typeface="Calibri"/>
                <a:ea typeface="Calibri"/>
                <a:cs typeface="Calibri"/>
                <a:sym typeface="Calibri"/>
              </a:rPr>
              <a:t>ΣΑΣ:</a:t>
            </a:r>
            <a:endParaRPr/>
          </a:p>
        </p:txBody>
      </p:sp>
      <p:sp>
        <p:nvSpPr>
          <p:cNvPr id="119" name="Google Shape;119;p6"/>
          <p:cNvSpPr/>
          <p:nvPr/>
        </p:nvSpPr>
        <p:spPr>
          <a:xfrm>
            <a:off x="2106674" y="3763144"/>
            <a:ext cx="10847786"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Calibri"/>
                <a:ea typeface="Calibri"/>
                <a:cs typeface="Calibri"/>
                <a:sym typeface="Calibri"/>
              </a:rPr>
              <a:t>ΚΑΤΑΓΡΑΨΤΕ ΤΑ ΣΥΝΟΛΙΚΑ </a:t>
            </a:r>
            <a:r>
              <a:rPr lang="de-DE" sz="2400" b="1" i="0" u="none" strike="noStrike" cap="none" dirty="0">
                <a:solidFill>
                  <a:schemeClr val="accent1"/>
                </a:solidFill>
                <a:latin typeface="Calibri"/>
                <a:ea typeface="Calibri"/>
                <a:cs typeface="Calibri"/>
                <a:sym typeface="Calibri"/>
              </a:rPr>
              <a:t>ΜΗΝΙΑΙΑ ΕΞΟΔΑ</a:t>
            </a:r>
            <a:r>
              <a:rPr lang="de-DE" sz="2400" b="0" i="0" u="none" strike="noStrike" cap="none" dirty="0">
                <a:solidFill>
                  <a:srgbClr val="000000"/>
                </a:solidFill>
                <a:latin typeface="Calibri"/>
                <a:ea typeface="Calibri"/>
                <a:cs typeface="Calibri"/>
                <a:sym typeface="Calibri"/>
              </a:rPr>
              <a:t> ΣΑΣ:</a:t>
            </a:r>
            <a:r>
              <a:rPr lang="de-DE" sz="2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chemeClr val="dk1"/>
                </a:solidFill>
                <a:latin typeface="Calibri"/>
                <a:ea typeface="Calibri"/>
                <a:cs typeface="Calibri"/>
                <a:sym typeface="Calibri"/>
              </a:rPr>
              <a:t> </a:t>
            </a:r>
            <a:r>
              <a:rPr lang="de-DE" sz="2400" b="1" i="0" u="none" strike="noStrike" cap="none" dirty="0">
                <a:solidFill>
                  <a:schemeClr val="dk1"/>
                </a:solidFill>
                <a:latin typeface="Calibri"/>
                <a:ea typeface="Calibri"/>
                <a:cs typeface="Calibri"/>
                <a:sym typeface="Calibri"/>
              </a:rPr>
              <a:t>π</a:t>
            </a:r>
            <a:r>
              <a:rPr lang="de-DE" sz="2400" b="1" i="0" u="none" strike="noStrike" cap="none" dirty="0" err="1">
                <a:solidFill>
                  <a:schemeClr val="dk1"/>
                </a:solidFill>
                <a:latin typeface="Calibri"/>
                <a:ea typeface="Calibri"/>
                <a:cs typeface="Calibri"/>
                <a:sym typeface="Calibri"/>
              </a:rPr>
              <a:t>άγι</a:t>
            </a:r>
            <a:r>
              <a:rPr lang="de-DE" sz="2400" b="1" i="0" u="none" strike="noStrike" cap="none" dirty="0">
                <a:solidFill>
                  <a:schemeClr val="dk1"/>
                </a:solidFill>
                <a:latin typeface="Calibri"/>
                <a:ea typeface="Calibri"/>
                <a:cs typeface="Calibri"/>
                <a:sym typeface="Calibri"/>
              </a:rPr>
              <a:t>α έξοδα</a:t>
            </a:r>
            <a:r>
              <a:rPr lang="de-DE" sz="2400" b="0" i="0" u="none" strike="noStrike" cap="none" dirty="0">
                <a:solidFill>
                  <a:schemeClr val="dk1"/>
                </a:solidFill>
                <a:latin typeface="Calibri"/>
                <a:ea typeface="Calibri"/>
                <a:cs typeface="Calibri"/>
                <a:sym typeface="Calibri"/>
              </a:rPr>
              <a:t>, π.χ. π</a:t>
            </a:r>
            <a:r>
              <a:rPr lang="de-DE" sz="2400" b="0" i="0" u="none" strike="noStrike" cap="none" dirty="0" err="1">
                <a:solidFill>
                  <a:schemeClr val="dk1"/>
                </a:solidFill>
                <a:latin typeface="Calibri"/>
                <a:ea typeface="Calibri"/>
                <a:cs typeface="Calibri"/>
                <a:sym typeface="Calibri"/>
              </a:rPr>
              <a:t>άγιες</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εντολές</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γι</a:t>
            </a:r>
            <a:r>
              <a:rPr lang="de-DE" sz="2400" b="0" i="0" u="none" strike="noStrike" cap="none" dirty="0">
                <a:solidFill>
                  <a:schemeClr val="dk1"/>
                </a:solidFill>
                <a:latin typeface="Calibri"/>
                <a:ea typeface="Calibri"/>
                <a:cs typeface="Calibri"/>
                <a:sym typeface="Calibri"/>
              </a:rPr>
              <a:t>α ενοίκιο/υποθήκη, δημοτικό φόρο, τηλέφωνο, ασφάλειες κ.λπ.</a:t>
            </a:r>
            <a:endParaRPr dirty="0"/>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dirty="0">
                <a:solidFill>
                  <a:schemeClr val="dk1"/>
                </a:solidFill>
                <a:latin typeface="Calibri"/>
                <a:ea typeface="Calibri"/>
                <a:cs typeface="Calibri"/>
                <a:sym typeface="Calibri"/>
              </a:rPr>
              <a:t> </a:t>
            </a:r>
            <a:r>
              <a:rPr lang="de-DE" sz="2400" b="1" i="0" u="none" strike="noStrike" cap="none" dirty="0" err="1">
                <a:solidFill>
                  <a:schemeClr val="dk1"/>
                </a:solidFill>
                <a:latin typeface="Calibri"/>
                <a:ea typeface="Calibri"/>
                <a:cs typeface="Calibri"/>
                <a:sym typeface="Calibri"/>
              </a:rPr>
              <a:t>μετ</a:t>
            </a:r>
            <a:r>
              <a:rPr lang="de-DE" sz="2400" b="1" i="0" u="none" strike="noStrike" cap="none" dirty="0">
                <a:solidFill>
                  <a:schemeClr val="dk1"/>
                </a:solidFill>
                <a:latin typeface="Calibri"/>
                <a:ea typeface="Calibri"/>
                <a:cs typeface="Calibri"/>
                <a:sym typeface="Calibri"/>
              </a:rPr>
              <a:t>αβλητά έξοδα</a:t>
            </a:r>
            <a:r>
              <a:rPr lang="de-DE" sz="2400" b="0" i="0" u="none" strike="noStrike" cap="none" dirty="0">
                <a:solidFill>
                  <a:schemeClr val="dk1"/>
                </a:solidFill>
                <a:latin typeface="Calibri"/>
                <a:ea typeface="Calibri"/>
                <a:cs typeface="Calibri"/>
                <a:sym typeface="Calibri"/>
              </a:rPr>
              <a:t>, π.χ. </a:t>
            </a:r>
            <a:r>
              <a:rPr lang="de-DE" sz="2400" b="0" i="0" u="none" strike="noStrike" cap="none" dirty="0" err="1">
                <a:solidFill>
                  <a:schemeClr val="dk1"/>
                </a:solidFill>
                <a:latin typeface="Calibri"/>
                <a:ea typeface="Calibri"/>
                <a:cs typeface="Calibri"/>
                <a:sym typeface="Calibri"/>
              </a:rPr>
              <a:t>ρούχ</a:t>
            </a:r>
            <a:r>
              <a:rPr lang="de-DE" sz="2400" b="0" i="0" u="none" strike="noStrike" cap="none" dirty="0">
                <a:solidFill>
                  <a:schemeClr val="dk1"/>
                </a:solidFill>
                <a:latin typeface="Calibri"/>
                <a:ea typeface="Calibri"/>
                <a:cs typeface="Calibri"/>
                <a:sym typeface="Calibri"/>
              </a:rPr>
              <a:t>α, διακοπές, ιατρικά έξοδα, βενζίνη/ταξίδια ή λογαριασμός φόρου αν είστε αυτοαπασχολούμενος κ.λπ.) </a:t>
            </a:r>
            <a:endParaRPr dirty="0"/>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Calibri"/>
                <a:ea typeface="Calibri"/>
                <a:cs typeface="Calibri"/>
                <a:sym typeface="Calibri"/>
              </a:rPr>
              <a:t>Μπ</a:t>
            </a:r>
            <a:r>
              <a:rPr lang="de-DE" sz="2400" b="0" i="0" u="none" strike="noStrike" cap="none" dirty="0" err="1">
                <a:solidFill>
                  <a:srgbClr val="000000"/>
                </a:solidFill>
                <a:latin typeface="Calibri"/>
                <a:ea typeface="Calibri"/>
                <a:cs typeface="Calibri"/>
                <a:sym typeface="Calibri"/>
              </a:rPr>
              <a:t>ορείτε</a:t>
            </a:r>
            <a:r>
              <a:rPr lang="de-DE" sz="2400" b="0" i="0" u="none" strike="noStrike" cap="none" dirty="0">
                <a:solidFill>
                  <a:srgbClr val="000000"/>
                </a:solidFill>
                <a:latin typeface="Calibri"/>
                <a:ea typeface="Calibri"/>
                <a:cs typeface="Calibri"/>
                <a:sym typeface="Calibri"/>
              </a:rPr>
              <a:t> να </a:t>
            </a:r>
            <a:r>
              <a:rPr lang="de-DE" sz="2400" b="0" i="0" u="none" strike="noStrike" cap="none" dirty="0" err="1">
                <a:solidFill>
                  <a:srgbClr val="000000"/>
                </a:solidFill>
                <a:latin typeface="Calibri"/>
                <a:ea typeface="Calibri"/>
                <a:cs typeface="Calibri"/>
                <a:sym typeface="Calibri"/>
              </a:rPr>
              <a:t>ελέγξετε</a:t>
            </a:r>
            <a:r>
              <a:rPr lang="de-DE" sz="2400" b="0" i="0" u="none" strike="noStrike" cap="none" dirty="0">
                <a:solidFill>
                  <a:srgbClr val="000000"/>
                </a:solidFill>
                <a:latin typeface="Calibri"/>
                <a:ea typeface="Calibri"/>
                <a:cs typeface="Calibri"/>
                <a:sym typeface="Calibri"/>
              </a:rPr>
              <a:t> </a:t>
            </a:r>
            <a:r>
              <a:rPr lang="de-DE" sz="2400" b="0" i="0" u="none" strike="noStrike" cap="none" dirty="0" err="1">
                <a:solidFill>
                  <a:srgbClr val="000000"/>
                </a:solidFill>
                <a:latin typeface="Calibri"/>
                <a:ea typeface="Calibri"/>
                <a:cs typeface="Calibri"/>
                <a:sym typeface="Calibri"/>
              </a:rPr>
              <a:t>όλ</a:t>
            </a:r>
            <a:r>
              <a:rPr lang="de-DE" sz="2400" b="0" i="0" u="none" strike="noStrike" cap="none" dirty="0">
                <a:solidFill>
                  <a:srgbClr val="000000"/>
                </a:solidFill>
                <a:latin typeface="Calibri"/>
                <a:ea typeface="Calibri"/>
                <a:cs typeface="Calibri"/>
                <a:sym typeface="Calibri"/>
              </a:rPr>
              <a:t>α τα </a:t>
            </a:r>
            <a:r>
              <a:rPr lang="de-DE" sz="2400" b="1" i="0" u="none" strike="noStrike" cap="none" dirty="0">
                <a:solidFill>
                  <a:schemeClr val="accent1"/>
                </a:solidFill>
                <a:latin typeface="Calibri"/>
                <a:ea typeface="Calibri"/>
                <a:cs typeface="Calibri"/>
                <a:sym typeface="Calibri"/>
              </a:rPr>
              <a:t>έξοδα του τελευταίου έτους και να βρείτε έναν μέσο όρο</a:t>
            </a:r>
            <a:r>
              <a:rPr lang="de-DE" sz="2400" b="0" i="0" u="none" strike="noStrike" cap="none" dirty="0">
                <a:solidFill>
                  <a:schemeClr val="accent1"/>
                </a:solidFill>
                <a:latin typeface="Calibri"/>
                <a:ea typeface="Calibri"/>
                <a:cs typeface="Calibri"/>
                <a:sym typeface="Calibri"/>
              </a:rPr>
              <a:t> </a:t>
            </a:r>
            <a:r>
              <a:rPr lang="de-DE" sz="2400" b="0" i="0" u="none" strike="noStrike" cap="none" dirty="0">
                <a:solidFill>
                  <a:srgbClr val="000000"/>
                </a:solidFill>
                <a:latin typeface="Calibri"/>
                <a:ea typeface="Calibri"/>
                <a:cs typeface="Calibri"/>
                <a:sym typeface="Calibri"/>
              </a:rPr>
              <a:t>- διαιρώντας με το 12 (ή με τον αριθμό των μηνών που λαμβάνονται υπόψη).</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Αυτό</a:t>
            </a:r>
            <a:r>
              <a:rPr lang="de-DE" sz="2400" b="0" i="0" u="none" strike="noStrike" cap="none" dirty="0">
                <a:solidFill>
                  <a:schemeClr val="dk1"/>
                </a:solidFill>
                <a:latin typeface="Calibri"/>
                <a:ea typeface="Calibri"/>
                <a:cs typeface="Calibri"/>
                <a:sym typeface="Calibri"/>
              </a:rPr>
              <a:t> θα μπ</a:t>
            </a:r>
            <a:r>
              <a:rPr lang="de-DE" sz="2400" b="0" i="0" u="none" strike="noStrike" cap="none" dirty="0" err="1">
                <a:solidFill>
                  <a:schemeClr val="dk1"/>
                </a:solidFill>
                <a:latin typeface="Calibri"/>
                <a:ea typeface="Calibri"/>
                <a:cs typeface="Calibri"/>
                <a:sym typeface="Calibri"/>
              </a:rPr>
              <a:t>ορούσε</a:t>
            </a:r>
            <a:r>
              <a:rPr lang="de-DE" sz="2400" b="0" i="0" u="none" strike="noStrike" cap="none" dirty="0">
                <a:solidFill>
                  <a:schemeClr val="dk1"/>
                </a:solidFill>
                <a:latin typeface="Calibri"/>
                <a:ea typeface="Calibri"/>
                <a:cs typeface="Calibri"/>
                <a:sym typeface="Calibri"/>
              </a:rPr>
              <a:t> να σας β</a:t>
            </a:r>
            <a:r>
              <a:rPr lang="de-DE" sz="2400" b="0" i="0" u="none" strike="noStrike" cap="none" dirty="0" err="1">
                <a:solidFill>
                  <a:schemeClr val="dk1"/>
                </a:solidFill>
                <a:latin typeface="Calibri"/>
                <a:ea typeface="Calibri"/>
                <a:cs typeface="Calibri"/>
                <a:sym typeface="Calibri"/>
              </a:rPr>
              <a:t>οηθήσει</a:t>
            </a:r>
            <a:r>
              <a:rPr lang="de-DE" sz="2400" b="0" i="0" u="none" strike="noStrike" cap="none" dirty="0">
                <a:solidFill>
                  <a:schemeClr val="dk1"/>
                </a:solidFill>
                <a:latin typeface="Calibri"/>
                <a:ea typeface="Calibri"/>
                <a:cs typeface="Calibri"/>
                <a:sym typeface="Calibri"/>
              </a:rPr>
              <a:t> να κατα</a:t>
            </a:r>
            <a:r>
              <a:rPr lang="de-DE" sz="2400" b="0" i="0" u="none" strike="noStrike" cap="none" dirty="0" err="1">
                <a:solidFill>
                  <a:schemeClr val="dk1"/>
                </a:solidFill>
                <a:latin typeface="Calibri"/>
                <a:ea typeface="Calibri"/>
                <a:cs typeface="Calibri"/>
                <a:sym typeface="Calibri"/>
              </a:rPr>
              <a:t>νοήσετε</a:t>
            </a:r>
            <a:r>
              <a:rPr lang="de-DE" sz="2400" b="0" i="0" u="none" strike="noStrike" cap="none" dirty="0">
                <a:solidFill>
                  <a:schemeClr val="dk1"/>
                </a:solidFill>
                <a:latin typeface="Calibri"/>
                <a:ea typeface="Calibri"/>
                <a:cs typeface="Calibri"/>
                <a:sym typeface="Calibri"/>
              </a:rPr>
              <a:t> τις </a:t>
            </a:r>
            <a:r>
              <a:rPr lang="de-DE" sz="2400" b="0" i="0" u="none" strike="noStrike" cap="none" dirty="0" err="1">
                <a:solidFill>
                  <a:schemeClr val="dk1"/>
                </a:solidFill>
                <a:latin typeface="Calibri"/>
                <a:ea typeface="Calibri"/>
                <a:cs typeface="Calibri"/>
                <a:sym typeface="Calibri"/>
              </a:rPr>
              <a:t>συνήθεις</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συνήθειες</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των</a:t>
            </a:r>
            <a:r>
              <a:rPr lang="de-DE" sz="2400" b="0" i="0" u="none" strike="noStrike" cap="none" dirty="0">
                <a:solidFill>
                  <a:schemeClr val="dk1"/>
                </a:solidFill>
                <a:latin typeface="Calibri"/>
                <a:ea typeface="Calibri"/>
                <a:cs typeface="Calibri"/>
                <a:sym typeface="Calibri"/>
              </a:rPr>
              <a:t> δαπα</a:t>
            </a:r>
            <a:r>
              <a:rPr lang="de-DE" sz="2400" b="0" i="0" u="none" strike="noStrike" cap="none" dirty="0" err="1">
                <a:solidFill>
                  <a:schemeClr val="dk1"/>
                </a:solidFill>
                <a:latin typeface="Calibri"/>
                <a:ea typeface="Calibri"/>
                <a:cs typeface="Calibri"/>
                <a:sym typeface="Calibri"/>
              </a:rPr>
              <a:t>νών</a:t>
            </a:r>
            <a:r>
              <a:rPr lang="de-DE" sz="2400" b="0" i="0" u="none" strike="noStrike" cap="none" dirty="0">
                <a:solidFill>
                  <a:schemeClr val="dk1"/>
                </a:solidFill>
                <a:latin typeface="Calibri"/>
                <a:ea typeface="Calibri"/>
                <a:cs typeface="Calibri"/>
                <a:sym typeface="Calibri"/>
              </a:rPr>
              <a:t> σας.</a:t>
            </a:r>
            <a:endParaRPr dirty="0"/>
          </a:p>
        </p:txBody>
      </p:sp>
      <p:sp>
        <p:nvSpPr>
          <p:cNvPr id="120" name="Google Shape;120;p6"/>
          <p:cNvSpPr/>
          <p:nvPr/>
        </p:nvSpPr>
        <p:spPr>
          <a:xfrm>
            <a:off x="449990" y="4685500"/>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r>
              <a:rPr lang="de-DE" sz="1969" b="0" i="0" u="none" strike="noStrike" cap="none">
                <a:solidFill>
                  <a:schemeClr val="lt1"/>
                </a:solidFill>
                <a:latin typeface="Calibri"/>
                <a:ea typeface="Calibri"/>
                <a:cs typeface="Calibri"/>
                <a:sym typeface="Calibri"/>
              </a:rPr>
              <a:t>2</a:t>
            </a:r>
            <a:endParaRPr/>
          </a:p>
        </p:txBody>
      </p:sp>
      <p:pic>
        <p:nvPicPr>
          <p:cNvPr id="121" name="Google Shape;121;p6" descr="Money, Saving, Savings, Finance, Economy, Accounting"/>
          <p:cNvPicPr preferRelativeResize="0"/>
          <p:nvPr/>
        </p:nvPicPr>
        <p:blipFill rotWithShape="1">
          <a:blip r:embed="rId3">
            <a:alphaModFix/>
          </a:blip>
          <a:srcRect/>
          <a:stretch/>
        </p:blipFill>
        <p:spPr>
          <a:xfrm>
            <a:off x="8905675" y="9159"/>
            <a:ext cx="3925791" cy="22082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title"/>
          </p:nvPr>
        </p:nvSpPr>
        <p:spPr>
          <a:xfrm>
            <a:off x="500064" y="527856"/>
            <a:ext cx="8445600" cy="5607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a:solidFill>
                  <a:srgbClr val="0A9A8F"/>
                </a:solidFill>
                <a:latin typeface="Calibri"/>
                <a:ea typeface="Calibri"/>
                <a:cs typeface="Calibri"/>
                <a:sym typeface="Calibri"/>
              </a:rPr>
              <a:t>Οικογενειακή Οικονομική Διαχείριση </a:t>
            </a:r>
            <a:endParaRPr/>
          </a:p>
        </p:txBody>
      </p:sp>
      <p:sp>
        <p:nvSpPr>
          <p:cNvPr id="128" name="Google Shape;128;p7"/>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a:t>Προϋπολογισμός για ενήλικες</a:t>
            </a:r>
            <a:endParaRPr/>
          </a:p>
        </p:txBody>
      </p:sp>
      <p:sp>
        <p:nvSpPr>
          <p:cNvPr id="129" name="Google Shape;129;p7"/>
          <p:cNvSpPr/>
          <p:nvPr/>
        </p:nvSpPr>
        <p:spPr>
          <a:xfrm>
            <a:off x="500064" y="2338361"/>
            <a:ext cx="12526500" cy="8309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Αυτοί οι υπολογισμοί θα σας βοηθήσουν να καταλάβετε αν αυτή τη στιγμή ξοδεύετε περισσότερα ή λιγότερα από όσα έχετε ως αποδοχές ή εισόδημα.</a:t>
            </a:r>
            <a:endParaRPr/>
          </a:p>
        </p:txBody>
      </p:sp>
      <p:sp>
        <p:nvSpPr>
          <p:cNvPr id="130" name="Google Shape;130;p7"/>
          <p:cNvSpPr/>
          <p:nvPr/>
        </p:nvSpPr>
        <p:spPr>
          <a:xfrm>
            <a:off x="1084764" y="3540091"/>
            <a:ext cx="122169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Calibri"/>
                <a:ea typeface="Calibri"/>
                <a:cs typeface="Calibri"/>
                <a:sym typeface="Calibri"/>
              </a:rPr>
              <a:t>Εάν </a:t>
            </a:r>
            <a:r>
              <a:rPr lang="de-DE" sz="2400" b="1" i="0" u="none" strike="noStrike" cap="none">
                <a:solidFill>
                  <a:schemeClr val="accent1"/>
                </a:solidFill>
                <a:latin typeface="Calibri"/>
                <a:ea typeface="Calibri"/>
                <a:cs typeface="Calibri"/>
                <a:sym typeface="Calibri"/>
              </a:rPr>
              <a:t>ξοδεύετε λιγότερα</a:t>
            </a:r>
            <a:r>
              <a:rPr lang="de-DE" sz="2400" b="0" i="0" u="none" strike="noStrike" cap="none">
                <a:solidFill>
                  <a:srgbClr val="000000"/>
                </a:solidFill>
                <a:latin typeface="Calibri"/>
                <a:ea typeface="Calibri"/>
                <a:cs typeface="Calibri"/>
                <a:sym typeface="Calibri"/>
              </a:rPr>
              <a:t> μπορεί να είναι χρήσιμο να δείτε πώς να αποταμιεύετε και </a:t>
            </a:r>
            <a:r>
              <a:rPr lang="de-DE" sz="2400" b="1" i="0" u="none" strike="noStrike" cap="none">
                <a:solidFill>
                  <a:srgbClr val="000000"/>
                </a:solidFill>
                <a:latin typeface="Calibri"/>
                <a:ea typeface="Calibri"/>
                <a:cs typeface="Calibri"/>
                <a:sym typeface="Calibri"/>
              </a:rPr>
              <a:t>ΠΩΣ ΝΑ ΧΡΗΣΙΜΟΠΟΙΗΣΕΤΕ ΤΙΣ ΑΠΟΤΑΜΙΕΥΣΕΙΣ ΣΑΣ.</a:t>
            </a:r>
            <a:endParaRPr/>
          </a:p>
        </p:txBody>
      </p:sp>
      <p:sp>
        <p:nvSpPr>
          <p:cNvPr id="131" name="Google Shape;131;p7"/>
          <p:cNvSpPr/>
          <p:nvPr/>
        </p:nvSpPr>
        <p:spPr>
          <a:xfrm>
            <a:off x="1084764" y="4892634"/>
            <a:ext cx="12331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Calibri"/>
                <a:ea typeface="Calibri"/>
                <a:cs typeface="Calibri"/>
                <a:sym typeface="Calibri"/>
              </a:rPr>
              <a:t>Εάν </a:t>
            </a:r>
            <a:r>
              <a:rPr lang="de-DE" sz="2400" b="1" i="0" u="none" strike="noStrike" cap="none">
                <a:solidFill>
                  <a:schemeClr val="accent1"/>
                </a:solidFill>
                <a:latin typeface="Calibri"/>
                <a:ea typeface="Calibri"/>
                <a:cs typeface="Calibri"/>
                <a:sym typeface="Calibri"/>
              </a:rPr>
              <a:t>ξοδεύετε περισσότερα</a:t>
            </a:r>
            <a:r>
              <a:rPr lang="de-DE" sz="2400" b="0" i="0" u="none" strike="noStrike" cap="none">
                <a:solidFill>
                  <a:srgbClr val="000000"/>
                </a:solidFill>
                <a:latin typeface="Calibri"/>
                <a:ea typeface="Calibri"/>
                <a:cs typeface="Calibri"/>
                <a:sym typeface="Calibri"/>
              </a:rPr>
              <a:t> είναι χρήσιμο να καταλάβετε </a:t>
            </a:r>
            <a:r>
              <a:rPr lang="de-DE" sz="2400" b="1" i="0" u="none" strike="noStrike" cap="none">
                <a:solidFill>
                  <a:srgbClr val="000000"/>
                </a:solidFill>
                <a:latin typeface="Calibri"/>
                <a:ea typeface="Calibri"/>
                <a:cs typeface="Calibri"/>
                <a:sym typeface="Calibri"/>
              </a:rPr>
              <a:t>ΠΟΙΕΣ ΟΙΚΟΓΕΝΕΙΑΚΕΣ ΔΑΠΑΝΕΣ ΜΠΟΡΟΥΝ ΝΑ ΠΕΡΙΚΟΠΤΟΥΝ</a:t>
            </a:r>
            <a:r>
              <a:rPr lang="de-DE" sz="2400" b="0" i="0" u="none" strike="noStrike" cap="none">
                <a:solidFill>
                  <a:srgbClr val="000000"/>
                </a:solidFill>
                <a:latin typeface="Calibri"/>
                <a:ea typeface="Calibri"/>
                <a:cs typeface="Calibri"/>
                <a:sym typeface="Calibri"/>
              </a:rPr>
              <a:t>.</a:t>
            </a:r>
            <a:r>
              <a:rPr lang="de-DE" sz="2400" b="0" i="0" u="none" strike="noStrike" cap="none">
                <a:solidFill>
                  <a:schemeClr val="dk1"/>
                </a:solidFill>
                <a:latin typeface="Calibri"/>
                <a:ea typeface="Calibri"/>
                <a:cs typeface="Calibri"/>
                <a:sym typeface="Calibri"/>
              </a:rPr>
              <a:t> </a:t>
            </a:r>
            <a:endParaRPr/>
          </a:p>
        </p:txBody>
      </p:sp>
      <p:sp>
        <p:nvSpPr>
          <p:cNvPr id="132" name="Google Shape;132;p7"/>
          <p:cNvSpPr/>
          <p:nvPr/>
        </p:nvSpPr>
        <p:spPr>
          <a:xfrm>
            <a:off x="500064" y="5863856"/>
            <a:ext cx="12216900" cy="830956"/>
          </a:xfrm>
          <a:prstGeom prst="rect">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400" b="0" i="0" u="none" strike="noStrike" cap="none" dirty="0" err="1">
                <a:solidFill>
                  <a:srgbClr val="000000"/>
                </a:solidFill>
                <a:latin typeface="Calibri"/>
                <a:ea typeface="Calibri"/>
                <a:cs typeface="Calibri"/>
                <a:sym typeface="Calibri"/>
              </a:rPr>
              <a:t>Αν</a:t>
            </a:r>
            <a:r>
              <a:rPr lang="de-DE" sz="2400" b="0" i="0" u="none" strike="noStrike" cap="none" dirty="0">
                <a:solidFill>
                  <a:srgbClr val="000000"/>
                </a:solidFill>
                <a:latin typeface="Calibri"/>
                <a:ea typeface="Calibri"/>
                <a:cs typeface="Calibri"/>
                <a:sym typeface="Calibri"/>
              </a:rPr>
              <a:t> π</a:t>
            </a:r>
            <a:r>
              <a:rPr lang="de-DE" sz="2400" b="0" i="0" u="none" strike="noStrike" cap="none" dirty="0" err="1">
                <a:solidFill>
                  <a:srgbClr val="000000"/>
                </a:solidFill>
                <a:latin typeface="Calibri"/>
                <a:ea typeface="Calibri"/>
                <a:cs typeface="Calibri"/>
                <a:sym typeface="Calibri"/>
              </a:rPr>
              <a:t>εριλ</a:t>
            </a:r>
            <a:r>
              <a:rPr lang="de-DE" sz="2400" b="0" i="0" u="none" strike="noStrike" cap="none" dirty="0">
                <a:solidFill>
                  <a:srgbClr val="000000"/>
                </a:solidFill>
                <a:latin typeface="Calibri"/>
                <a:ea typeface="Calibri"/>
                <a:cs typeface="Calibri"/>
                <a:sym typeface="Calibri"/>
              </a:rPr>
              <a:t>αμβάνει</a:t>
            </a:r>
            <a:r>
              <a:rPr lang="de-DE" sz="2400" b="1" i="0" u="none" strike="noStrike" cap="none" dirty="0">
                <a:solidFill>
                  <a:srgbClr val="000000"/>
                </a:solidFill>
                <a:latin typeface="Calibri"/>
                <a:ea typeface="Calibri"/>
                <a:cs typeface="Calibri"/>
                <a:sym typeface="Calibri"/>
              </a:rPr>
              <a:t> </a:t>
            </a:r>
            <a:r>
              <a:rPr lang="de-DE" sz="2400" b="1" i="0" u="none" strike="noStrike" cap="none" dirty="0">
                <a:solidFill>
                  <a:schemeClr val="accent1"/>
                </a:solidFill>
                <a:latin typeface="Calibri"/>
                <a:ea typeface="Calibri"/>
                <a:cs typeface="Calibri"/>
                <a:sym typeface="Calibri"/>
              </a:rPr>
              <a:t>ΧΡΕΗ</a:t>
            </a:r>
            <a:r>
              <a:rPr lang="de-DE" sz="2400" b="0" i="0" u="none" strike="noStrike" cap="none" dirty="0">
                <a:solidFill>
                  <a:srgbClr val="000000"/>
                </a:solidFill>
                <a:latin typeface="Calibri"/>
                <a:ea typeface="Calibri"/>
                <a:cs typeface="Calibri"/>
                <a:sym typeface="Calibri"/>
              </a:rPr>
              <a:t> όπως υποθήκες, πιστωτικές κάρτες κ.λπ. και </a:t>
            </a:r>
            <a:r>
              <a:rPr lang="de-DE" sz="2400" b="0" i="0" u="none" strike="noStrike" cap="none" dirty="0" err="1">
                <a:solidFill>
                  <a:srgbClr val="000000"/>
                </a:solidFill>
                <a:latin typeface="Calibri"/>
                <a:ea typeface="Calibri"/>
                <a:cs typeface="Calibri"/>
                <a:sym typeface="Calibri"/>
              </a:rPr>
              <a:t>δεν</a:t>
            </a:r>
            <a:r>
              <a:rPr lang="de-DE" sz="2400" b="0" i="0" u="none" strike="noStrike" cap="none" dirty="0">
                <a:solidFill>
                  <a:srgbClr val="000000"/>
                </a:solidFill>
                <a:latin typeface="Calibri"/>
                <a:ea typeface="Calibri"/>
                <a:cs typeface="Calibri"/>
                <a:sym typeface="Calibri"/>
              </a:rPr>
              <a:t> </a:t>
            </a:r>
            <a:r>
              <a:rPr lang="de-DE" sz="2400" b="0" i="0" u="none" strike="noStrike" cap="none" dirty="0" err="1">
                <a:solidFill>
                  <a:srgbClr val="000000"/>
                </a:solidFill>
                <a:latin typeface="Calibri"/>
                <a:ea typeface="Calibri"/>
                <a:cs typeface="Calibri"/>
                <a:sym typeface="Calibri"/>
              </a:rPr>
              <a:t>ξέρετε</a:t>
            </a:r>
            <a:r>
              <a:rPr lang="de-DE" sz="2400" b="0" i="0" u="none" strike="noStrike" cap="none" dirty="0">
                <a:solidFill>
                  <a:srgbClr val="000000"/>
                </a:solidFill>
                <a:latin typeface="Calibri"/>
                <a:ea typeface="Calibri"/>
                <a:cs typeface="Calibri"/>
                <a:sym typeface="Calibri"/>
              </a:rPr>
              <a:t> π</a:t>
            </a:r>
            <a:r>
              <a:rPr lang="de-DE" sz="2400" b="0" i="0" u="none" strike="noStrike" cap="none" dirty="0" err="1">
                <a:solidFill>
                  <a:srgbClr val="000000"/>
                </a:solidFill>
                <a:latin typeface="Calibri"/>
                <a:ea typeface="Calibri"/>
                <a:cs typeface="Calibri"/>
                <a:sym typeface="Calibri"/>
              </a:rPr>
              <a:t>ώς</a:t>
            </a:r>
            <a:r>
              <a:rPr lang="de-DE" sz="2400" b="0" i="0" u="none" strike="noStrike" cap="none" dirty="0">
                <a:solidFill>
                  <a:srgbClr val="000000"/>
                </a:solidFill>
                <a:latin typeface="Calibri"/>
                <a:ea typeface="Calibri"/>
                <a:cs typeface="Calibri"/>
                <a:sym typeface="Calibri"/>
              </a:rPr>
              <a:t> να τα </a:t>
            </a:r>
            <a:r>
              <a:rPr lang="de-DE" sz="2400" b="0" i="0" u="none" strike="noStrike" cap="none" dirty="0" err="1">
                <a:solidFill>
                  <a:srgbClr val="000000"/>
                </a:solidFill>
                <a:latin typeface="Calibri"/>
                <a:ea typeface="Calibri"/>
                <a:cs typeface="Calibri"/>
                <a:sym typeface="Calibri"/>
              </a:rPr>
              <a:t>δι</a:t>
            </a:r>
            <a:r>
              <a:rPr lang="de-DE" sz="2400" b="0" i="0" u="none" strike="noStrike" cap="none" dirty="0">
                <a:solidFill>
                  <a:srgbClr val="000000"/>
                </a:solidFill>
                <a:latin typeface="Calibri"/>
                <a:ea typeface="Calibri"/>
                <a:cs typeface="Calibri"/>
                <a:sym typeface="Calibri"/>
              </a:rPr>
              <a:t>αχειριστείτε τότε ακολουθήστε τις συμβουλές στην επόμενη διαφάνεια!</a:t>
            </a:r>
            <a:endParaRPr sz="2400" dirty="0"/>
          </a:p>
        </p:txBody>
      </p:sp>
      <p:sp>
        <p:nvSpPr>
          <p:cNvPr id="133" name="Google Shape;133;p7"/>
          <p:cNvSpPr/>
          <p:nvPr/>
        </p:nvSpPr>
        <p:spPr>
          <a:xfrm>
            <a:off x="244264" y="3717336"/>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134" name="Google Shape;134;p7"/>
          <p:cNvSpPr/>
          <p:nvPr/>
        </p:nvSpPr>
        <p:spPr>
          <a:xfrm>
            <a:off x="207714" y="5029113"/>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135" name="Google Shape;135;p7"/>
          <p:cNvSpPr/>
          <p:nvPr/>
        </p:nvSpPr>
        <p:spPr>
          <a:xfrm rot="5400000">
            <a:off x="12326364" y="5498821"/>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pic>
        <p:nvPicPr>
          <p:cNvPr id="136" name="Google Shape;136;p7" descr="Money, Grow, Gain, Finance, Income, Plant, Accounting"/>
          <p:cNvPicPr preferRelativeResize="0"/>
          <p:nvPr/>
        </p:nvPicPr>
        <p:blipFill rotWithShape="1">
          <a:blip r:embed="rId3">
            <a:alphaModFix/>
          </a:blip>
          <a:srcRect/>
          <a:stretch/>
        </p:blipFill>
        <p:spPr>
          <a:xfrm>
            <a:off x="8674262" y="374393"/>
            <a:ext cx="3467491" cy="1950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2800"/>
              <a:buFont typeface="Open Sans"/>
              <a:buNone/>
            </a:pPr>
            <a:r>
              <a:rPr lang="de-DE">
                <a:solidFill>
                  <a:srgbClr val="0A9A8F"/>
                </a:solidFill>
                <a:latin typeface="Calibri"/>
                <a:ea typeface="Calibri"/>
                <a:cs typeface="Calibri"/>
                <a:sym typeface="Calibri"/>
              </a:rPr>
              <a:t>Οικογενειακή Οικονομική Διαχείριση</a:t>
            </a:r>
            <a:endParaRPr/>
          </a:p>
        </p:txBody>
      </p:sp>
      <p:sp>
        <p:nvSpPr>
          <p:cNvPr id="143" name="Google Shape;143;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de-DE" i="0" dirty="0" err="1"/>
              <a:t>Φύλλο</a:t>
            </a:r>
            <a:r>
              <a:rPr lang="de-DE" i="0" dirty="0"/>
              <a:t> π</a:t>
            </a:r>
            <a:r>
              <a:rPr lang="de-DE" i="0" dirty="0" err="1"/>
              <a:t>ροϋ</a:t>
            </a:r>
            <a:r>
              <a:rPr lang="de-DE" i="0" dirty="0"/>
              <a:t>πολογισμού για ενήλικες      </a:t>
            </a:r>
            <a:r>
              <a:rPr lang="de-DE" i="0" dirty="0">
                <a:solidFill>
                  <a:srgbClr val="0A9A8F"/>
                </a:solidFill>
              </a:rPr>
              <a:t>  </a:t>
            </a:r>
            <a:r>
              <a:rPr lang="de-DE" i="0" dirty="0">
                <a:solidFill>
                  <a:schemeClr val="accent2">
                    <a:lumMod val="60000"/>
                    <a:lumOff val="40000"/>
                  </a:schemeClr>
                </a:solidFill>
              </a:rPr>
              <a:t>Ρίξτε μια ματιά και στην εφαρμογή Money Matters</a:t>
            </a:r>
            <a:endParaRPr dirty="0">
              <a:solidFill>
                <a:schemeClr val="accent2">
                  <a:lumMod val="60000"/>
                  <a:lumOff val="40000"/>
                </a:schemeClr>
              </a:solidFill>
            </a:endParaRPr>
          </a:p>
        </p:txBody>
      </p:sp>
      <p:sp>
        <p:nvSpPr>
          <p:cNvPr id="144" name="Google Shape;144;p8"/>
          <p:cNvSpPr txBox="1"/>
          <p:nvPr/>
        </p:nvSpPr>
        <p:spPr>
          <a:xfrm>
            <a:off x="500062" y="1830956"/>
            <a:ext cx="12331541"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Calibri"/>
                <a:ea typeface="Calibri"/>
                <a:cs typeface="Calibri"/>
                <a:sym typeface="Calibri"/>
              </a:rPr>
              <a:t>ΚΕΝΟ ΦΥΛΛΟ ΜΗΝΙΑΙΟΥ ΠΡΟΫΠΟΛΟΓΙΣΜΟΥ </a:t>
            </a:r>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Calibri"/>
                <a:ea typeface="Calibri"/>
                <a:cs typeface="Calibri"/>
                <a:sym typeface="Calibri"/>
              </a:rPr>
              <a:t>Το παρακάτω είναι ένα φύλλο εργασίας για τον μηνιαίο προϋπολογισμό. Μπορείτε να το χρησιμοποιήσετε καθώς σχεδιάζετε τον δικό σας προϋπολογισμό. </a:t>
            </a:r>
            <a:r>
              <a:rPr lang="de-DE" sz="1600" b="0" i="0" u="none" strike="noStrike" cap="none">
                <a:solidFill>
                  <a:schemeClr val="lt2"/>
                </a:solidFill>
                <a:latin typeface="Calibri"/>
                <a:ea typeface="Calibri"/>
                <a:cs typeface="Calibri"/>
                <a:sym typeface="Calibri"/>
              </a:rPr>
              <a:t>με προτάσεις και συμβουλές.</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lt2"/>
              </a:solidFill>
              <a:latin typeface="Calibri"/>
              <a:ea typeface="Calibri"/>
              <a:cs typeface="Calibri"/>
              <a:sym typeface="Calibri"/>
            </a:endParaRPr>
          </a:p>
        </p:txBody>
      </p:sp>
      <p:sp>
        <p:nvSpPr>
          <p:cNvPr id="145" name="Google Shape;145;p8"/>
          <p:cNvSpPr/>
          <p:nvPr/>
        </p:nvSpPr>
        <p:spPr>
          <a:xfrm>
            <a:off x="4862884" y="3339021"/>
            <a:ext cx="3411824"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Calibri"/>
                <a:ea typeface="Calibri"/>
                <a:cs typeface="Calibri"/>
                <a:sym typeface="Calibri"/>
              </a:rPr>
              <a:t>ΈΞΟΔΑ/ΧΡΉΜΑΤΑ ΠΟΥ ΔΑΠΑΝΉΘΗΚΑΝ </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Τρόφιμα: ____________________</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Άλλοι λογαριασμοί:________________ </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Νέα ρούχα: ______________</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Λοιπά έξοδα: ___________</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Χρέη:____________________ </a:t>
            </a:r>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Calibri"/>
                <a:ea typeface="Calibri"/>
                <a:cs typeface="Calibri"/>
                <a:sym typeface="Calibri"/>
              </a:rPr>
              <a:t>ΣΥΝΟΛΟ: </a:t>
            </a:r>
            <a:r>
              <a:rPr lang="de-DE" sz="2000" b="0" i="0" u="none" strike="noStrike" cap="none">
                <a:solidFill>
                  <a:schemeClr val="dk1"/>
                </a:solidFill>
                <a:latin typeface="Calibri"/>
                <a:ea typeface="Calibri"/>
                <a:cs typeface="Calibri"/>
                <a:sym typeface="Calibri"/>
              </a:rPr>
              <a:t>___________________ </a:t>
            </a:r>
            <a:endParaRPr/>
          </a:p>
        </p:txBody>
      </p:sp>
      <p:sp>
        <p:nvSpPr>
          <p:cNvPr id="146" name="Google Shape;146;p8"/>
          <p:cNvSpPr/>
          <p:nvPr/>
        </p:nvSpPr>
        <p:spPr>
          <a:xfrm>
            <a:off x="9225706" y="3339021"/>
            <a:ext cx="3651666"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Calibri"/>
                <a:ea typeface="Calibri"/>
                <a:cs typeface="Calibri"/>
                <a:sym typeface="Calibri"/>
              </a:rPr>
              <a:t>ΥΠΕΡΒΆΛΛΟΝ/ΜΗΝΙΑΊΟ ΣΎΝΟΛΟ </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Εισόδημα: _____________ </a:t>
            </a:r>
            <a:endParaRPr/>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a:solidFill>
                  <a:schemeClr val="dk1"/>
                </a:solidFill>
                <a:latin typeface="Calibri"/>
                <a:ea typeface="Calibri"/>
                <a:cs typeface="Calibri"/>
                <a:sym typeface="Calibri"/>
              </a:rPr>
              <a:t>Έξοδα: _____________ </a:t>
            </a:r>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Calibri"/>
                <a:ea typeface="Calibri"/>
                <a:cs typeface="Calibri"/>
                <a:sym typeface="Calibri"/>
              </a:rPr>
              <a:t>ΣΥΝΟΛΟ:</a:t>
            </a:r>
            <a:r>
              <a:rPr lang="de-DE" sz="2000" b="0" i="0" u="none" strike="noStrike" cap="none">
                <a:solidFill>
                  <a:schemeClr val="dk1"/>
                </a:solidFill>
                <a:latin typeface="Calibri"/>
                <a:ea typeface="Calibri"/>
                <a:cs typeface="Calibri"/>
                <a:sym typeface="Calibri"/>
              </a:rPr>
              <a:t> _____________ </a:t>
            </a:r>
            <a:endParaRPr/>
          </a:p>
        </p:txBody>
      </p:sp>
      <p:sp>
        <p:nvSpPr>
          <p:cNvPr id="147" name="Google Shape;147;p8"/>
          <p:cNvSpPr/>
          <p:nvPr/>
        </p:nvSpPr>
        <p:spPr>
          <a:xfrm>
            <a:off x="545831" y="3339021"/>
            <a:ext cx="3411824"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dirty="0">
                <a:solidFill>
                  <a:schemeClr val="dk1"/>
                </a:solidFill>
                <a:latin typeface="Calibri"/>
                <a:ea typeface="Calibri"/>
                <a:cs typeface="Calibri"/>
                <a:sym typeface="Calibri"/>
              </a:rPr>
              <a:t>ΕΙΣΟΔΗΜΑΤΑ/ΧΡΗΜΑΤΑ</a:t>
            </a:r>
            <a:r>
              <a:rPr lang="de-DE" sz="2000" b="0" i="0" u="none" strike="noStrike" cap="none" dirty="0">
                <a:solidFill>
                  <a:schemeClr val="dk1"/>
                </a:solidFill>
                <a:latin typeface="Calibri"/>
                <a:ea typeface="Calibri"/>
                <a:cs typeface="Calibri"/>
                <a:sym typeface="Calibri"/>
              </a:rPr>
              <a:t> π</a:t>
            </a:r>
            <a:r>
              <a:rPr lang="de-DE" sz="2000" b="0" i="0" u="none" strike="noStrike" cap="none" dirty="0" err="1">
                <a:solidFill>
                  <a:schemeClr val="dk1"/>
                </a:solidFill>
                <a:latin typeface="Calibri"/>
                <a:ea typeface="Calibri"/>
                <a:cs typeface="Calibri"/>
                <a:sym typeface="Calibri"/>
              </a:rPr>
              <a:t>ου</a:t>
            </a:r>
            <a:r>
              <a:rPr lang="de-DE" sz="2000" b="0" i="0" u="none" strike="noStrike" cap="none" dirty="0">
                <a:solidFill>
                  <a:schemeClr val="dk1"/>
                </a:solidFill>
                <a:latin typeface="Calibri"/>
                <a:ea typeface="Calibri"/>
                <a:cs typeface="Calibri"/>
                <a:sym typeface="Calibri"/>
              </a:rPr>
              <a:t> </a:t>
            </a:r>
            <a:r>
              <a:rPr lang="de-DE" sz="2000" b="0" i="0" u="none" strike="noStrike" cap="none" dirty="0" err="1">
                <a:solidFill>
                  <a:schemeClr val="dk1"/>
                </a:solidFill>
                <a:latin typeface="Calibri"/>
                <a:ea typeface="Calibri"/>
                <a:cs typeface="Calibri"/>
                <a:sym typeface="Calibri"/>
              </a:rPr>
              <a:t>εισ</a:t>
            </a:r>
            <a:r>
              <a:rPr lang="de-DE" sz="2000" b="0" i="0" u="none" strike="noStrike" cap="none" dirty="0">
                <a:solidFill>
                  <a:schemeClr val="dk1"/>
                </a:solidFill>
                <a:latin typeface="Calibri"/>
                <a:ea typeface="Calibri"/>
                <a:cs typeface="Calibri"/>
                <a:sym typeface="Calibri"/>
              </a:rPr>
              <a:t>πράττονται: _________________</a:t>
            </a:r>
            <a:endParaRPr dirty="0"/>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a:solidFill>
                  <a:schemeClr val="dk1"/>
                </a:solidFill>
                <a:latin typeface="Calibri"/>
                <a:ea typeface="Calibri"/>
                <a:cs typeface="Calibri"/>
                <a:sym typeface="Calibri"/>
              </a:rPr>
              <a:t>Επ</a:t>
            </a:r>
            <a:r>
              <a:rPr lang="el-GR" sz="2000" dirty="0">
                <a:solidFill>
                  <a:schemeClr val="dk1"/>
                </a:solidFill>
                <a:latin typeface="Calibri"/>
                <a:ea typeface="Calibri"/>
                <a:cs typeface="Calibri"/>
                <a:sym typeface="Calibri"/>
              </a:rPr>
              <a:t>ι</a:t>
            </a:r>
            <a:r>
              <a:rPr lang="de-DE" sz="2000" b="0" i="0" u="none" strike="noStrike" cap="none" dirty="0">
                <a:solidFill>
                  <a:schemeClr val="dk1"/>
                </a:solidFill>
                <a:latin typeface="Calibri"/>
                <a:ea typeface="Calibri"/>
                <a:cs typeface="Calibri"/>
                <a:sym typeface="Calibri"/>
              </a:rPr>
              <a:t>δ</a:t>
            </a:r>
            <a:r>
              <a:rPr lang="el-GR" sz="2000" b="0" i="0" u="none" strike="noStrike" cap="none" dirty="0">
                <a:solidFill>
                  <a:schemeClr val="dk1"/>
                </a:solidFill>
                <a:latin typeface="Calibri"/>
                <a:ea typeface="Calibri"/>
                <a:cs typeface="Calibri"/>
                <a:sym typeface="Calibri"/>
              </a:rPr>
              <a:t>ό</a:t>
            </a:r>
            <a:r>
              <a:rPr lang="de-DE" sz="2000" b="0" i="0" u="none" strike="noStrike" cap="none" dirty="0">
                <a:solidFill>
                  <a:schemeClr val="dk1"/>
                </a:solidFill>
                <a:latin typeface="Calibri"/>
                <a:ea typeface="Calibri"/>
                <a:cs typeface="Calibri"/>
                <a:sym typeface="Calibri"/>
              </a:rPr>
              <a:t>μα</a:t>
            </a:r>
            <a:r>
              <a:rPr lang="el-GR" sz="2000" b="0" i="0" u="none" strike="noStrike" cap="none" dirty="0">
                <a:solidFill>
                  <a:schemeClr val="dk1"/>
                </a:solidFill>
                <a:latin typeface="Calibri"/>
                <a:ea typeface="Calibri"/>
                <a:cs typeface="Calibri"/>
                <a:sym typeface="Calibri"/>
              </a:rPr>
              <a:t>τα</a:t>
            </a:r>
            <a:r>
              <a:rPr lang="de-DE" sz="2000" b="0" i="0" u="none" strike="noStrike" cap="none" dirty="0">
                <a:solidFill>
                  <a:schemeClr val="dk1"/>
                </a:solidFill>
                <a:latin typeface="Calibri"/>
                <a:ea typeface="Calibri"/>
                <a:cs typeface="Calibri"/>
                <a:sym typeface="Calibri"/>
              </a:rPr>
              <a:t>: _______________</a:t>
            </a:r>
            <a:endParaRPr dirty="0"/>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err="1">
                <a:solidFill>
                  <a:schemeClr val="dk1"/>
                </a:solidFill>
                <a:latin typeface="Calibri"/>
                <a:ea typeface="Calibri"/>
                <a:cs typeface="Calibri"/>
                <a:sym typeface="Calibri"/>
              </a:rPr>
              <a:t>Άλλ</a:t>
            </a:r>
            <a:r>
              <a:rPr lang="de-DE" sz="2000" b="0" i="0" u="none" strike="noStrike" cap="none" dirty="0">
                <a:solidFill>
                  <a:schemeClr val="dk1"/>
                </a:solidFill>
                <a:latin typeface="Calibri"/>
                <a:ea typeface="Calibri"/>
                <a:cs typeface="Calibri"/>
                <a:sym typeface="Calibri"/>
              </a:rPr>
              <a:t>α εισοδήματα: ____________</a:t>
            </a:r>
            <a:endParaRPr dirty="0"/>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dirty="0">
                <a:solidFill>
                  <a:schemeClr val="dk1"/>
                </a:solidFill>
                <a:latin typeface="Calibri"/>
                <a:ea typeface="Calibri"/>
                <a:cs typeface="Calibri"/>
                <a:sym typeface="Calibri"/>
              </a:rPr>
              <a:t>ΣΥΝΟΛΟ: </a:t>
            </a:r>
            <a:r>
              <a:rPr lang="de-DE" sz="2000" b="0" i="0" u="none" strike="noStrike" cap="none" dirty="0">
                <a:solidFill>
                  <a:schemeClr val="dk1"/>
                </a:solidFill>
                <a:latin typeface="Calibri"/>
                <a:ea typeface="Calibri"/>
                <a:cs typeface="Calibri"/>
                <a:sym typeface="Calibri"/>
              </a:rPr>
              <a:t>__________________</a:t>
            </a:r>
            <a:endParaRPr dirty="0"/>
          </a:p>
          <a:p>
            <a:pPr marL="0" marR="0" lvl="0" indent="0" algn="l" rtl="0">
              <a:lnSpc>
                <a:spcPct val="100000"/>
              </a:lnSpc>
              <a:spcBef>
                <a:spcPts val="0"/>
              </a:spcBef>
              <a:spcAft>
                <a:spcPts val="0"/>
              </a:spcAft>
              <a:buClr>
                <a:srgbClr val="000000"/>
              </a:buClr>
              <a:buSzPts val="2000"/>
              <a:buFont typeface="Arial"/>
              <a:buNone/>
            </a:pPr>
            <a:r>
              <a:rPr lang="de-DE" sz="2000" b="0" i="0" u="none" strike="noStrike" cap="none" dirty="0">
                <a:solidFill>
                  <a:schemeClr val="lt2"/>
                </a:solidFill>
                <a:latin typeface="Calibri"/>
                <a:ea typeface="Calibri"/>
                <a:cs typeface="Calibri"/>
                <a:sym typeface="Calibri"/>
              </a:rPr>
              <a:t>ο/η </a:t>
            </a:r>
            <a:r>
              <a:rPr lang="de-DE" sz="2000" b="0" i="0" u="none" strike="noStrike" cap="none" dirty="0" err="1">
                <a:solidFill>
                  <a:schemeClr val="lt2"/>
                </a:solidFill>
                <a:latin typeface="Calibri"/>
                <a:ea typeface="Calibri"/>
                <a:cs typeface="Calibri"/>
                <a:sym typeface="Calibri"/>
              </a:rPr>
              <a:t>συντονιστής</a:t>
            </a:r>
            <a:r>
              <a:rPr lang="de-DE" sz="2000" b="0" i="0" u="none" strike="noStrike" cap="none" dirty="0">
                <a:solidFill>
                  <a:schemeClr val="lt2"/>
                </a:solidFill>
                <a:latin typeface="Calibri"/>
                <a:ea typeface="Calibri"/>
                <a:cs typeface="Calibri"/>
                <a:sym typeface="Calibri"/>
              </a:rPr>
              <a:t>/-</a:t>
            </a:r>
            <a:r>
              <a:rPr lang="de-DE" sz="2000" b="0" i="0" u="none" strike="noStrike" cap="none" dirty="0" err="1">
                <a:solidFill>
                  <a:schemeClr val="lt2"/>
                </a:solidFill>
                <a:latin typeface="Calibri"/>
                <a:ea typeface="Calibri"/>
                <a:cs typeface="Calibri"/>
                <a:sym typeface="Calibri"/>
              </a:rPr>
              <a:t>στρι</a:t>
            </a:r>
            <a:r>
              <a:rPr lang="de-DE" sz="2000" b="0" i="0" u="none" strike="noStrike" cap="none" dirty="0">
                <a:solidFill>
                  <a:schemeClr val="lt2"/>
                </a:solidFill>
                <a:latin typeface="Calibri"/>
                <a:ea typeface="Calibri"/>
                <a:cs typeface="Calibri"/>
                <a:sym typeface="Calibri"/>
              </a:rPr>
              <a:t>α θα τους βοηθήσει </a:t>
            </a:r>
            <a:endParaRPr dirty="0"/>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2198</Words>
  <Application>Microsoft Office PowerPoint</Application>
  <PresentationFormat>Custom</PresentationFormat>
  <Paragraphs>218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Calibri</vt:lpstr>
      <vt:lpstr>Arial</vt:lpstr>
      <vt:lpstr>Open Sans</vt:lpstr>
      <vt:lpstr>Noto Sans Symbols</vt:lpstr>
      <vt:lpstr>CARDET Course template</vt:lpstr>
      <vt:lpstr>CARDET Course template</vt:lpstr>
      <vt:lpstr>IO3: Εκπαίδευση Γονέων στον Οικονομικό Αλφαβητισμό </vt:lpstr>
      <vt:lpstr>Οικογενειακή Οικονομική Διαχείριση                             Μαθησιακά Αποτελέσματα </vt:lpstr>
      <vt:lpstr>Οικογενειακή Οικονομική Διαχείριση                                      Σχεδιάγραμμα</vt:lpstr>
      <vt:lpstr>Οικογενειακή Οικονομική Διαχείριση                                Προθέρμανση</vt:lpstr>
      <vt:lpstr>Οικογενειακή Οικονομική Διαχείριση </vt:lpstr>
      <vt:lpstr>Οικογενειακή Οικονομική Διαχείριση</vt:lpstr>
      <vt:lpstr>Οικογενειακή Οικονομική Διαχείριση </vt:lpstr>
      <vt:lpstr>Οικογενειακή Οικονομική Διαχείριση </vt:lpstr>
      <vt:lpstr>Οικογενειακή Οικονομική Διαχείριση</vt:lpstr>
      <vt:lpstr>Οικογενειακή Οικονομική Διαχείριση     Πώς μπορούμε να βοηθήσουμε τα παιδιά να μάθουν για τον προϋπολογισμό;</vt:lpstr>
      <vt:lpstr>Οικογενειακή Οικονομική Διαχείριση</vt:lpstr>
      <vt:lpstr>Οικογενειακή Οικονομική Διαχείριση </vt:lpstr>
      <vt:lpstr>Οικογενειακή Οικονομική Διαχείριση </vt:lpstr>
      <vt:lpstr>Οικογενειακή Οικονομική Διαχείριση </vt:lpstr>
      <vt:lpstr>Οικογενειακή Οικονομική Διαχείριση: Ανάγκες και Επιθυμίες </vt:lpstr>
      <vt:lpstr>Οικογενειακή Οικονομική Διαχείριση </vt:lpstr>
      <vt:lpstr>Οικογενειακή Οικονομική Διαχείριση </vt:lpstr>
      <vt:lpstr>Οικογενειακή Οικονομική Διαχείριση </vt:lpstr>
      <vt:lpstr>Οικογενειακή Οικονομική Διαχείριση</vt:lpstr>
      <vt:lpstr>Οικογενειακή Οικονομική Διαχείριση </vt:lpstr>
      <vt:lpstr>Σας ευχαριστούμε για την παρουσία σας. Για περισσότερες πηγές επισκεφθείτε την ιστοσελίδα Money Matters:  https://moneymattersproject.eu/ </vt:lpstr>
      <vt:lpstr>Οικογενειακή Οικονομική Διαχείριση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Εκπαίδευση Γονέων στον Οικονομικό Αλφαβητισμό </dc:title>
  <dc:creator>Debbie Bough</dc:creator>
  <cp:lastModifiedBy>Grigoris Chryssikos</cp:lastModifiedBy>
  <cp:revision>4</cp:revision>
  <dcterms:created xsi:type="dcterms:W3CDTF">2014-07-11T09:12:14Z</dcterms:created>
  <dcterms:modified xsi:type="dcterms:W3CDTF">2022-09-02T07:11:59Z</dcterms:modified>
</cp:coreProperties>
</file>