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0"/>
  </p:notesMasterIdLst>
  <p:sldIdLst>
    <p:sldId id="256" r:id="rId3"/>
    <p:sldId id="257" r:id="rId4"/>
    <p:sldId id="284" r:id="rId5"/>
    <p:sldId id="259" r:id="rId6"/>
    <p:sldId id="278" r:id="rId7"/>
    <p:sldId id="260" r:id="rId8"/>
    <p:sldId id="261" r:id="rId9"/>
    <p:sldId id="279" r:id="rId10"/>
    <p:sldId id="262" r:id="rId11"/>
    <p:sldId id="263" r:id="rId12"/>
    <p:sldId id="281" r:id="rId13"/>
    <p:sldId id="264" r:id="rId14"/>
    <p:sldId id="282" r:id="rId15"/>
    <p:sldId id="265" r:id="rId16"/>
    <p:sldId id="266" r:id="rId17"/>
    <p:sldId id="267" r:id="rId18"/>
    <p:sldId id="268" r:id="rId19"/>
    <p:sldId id="269" r:id="rId20"/>
    <p:sldId id="283" r:id="rId21"/>
    <p:sldId id="270" r:id="rId22"/>
    <p:sldId id="271" r:id="rId23"/>
    <p:sldId id="272" r:id="rId24"/>
    <p:sldId id="273" r:id="rId25"/>
    <p:sldId id="274" r:id="rId26"/>
    <p:sldId id="275" r:id="rId27"/>
    <p:sldId id="276" r:id="rId28"/>
    <p:sldId id="277" r:id="rId29"/>
  </p:sldIdLst>
  <p:sldSz cx="13335000" cy="75057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wAUGKgEL2qFsOMpTg2ndSUwF9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2" autoAdjust="0"/>
    <p:restoredTop sz="94061" autoAdjust="0"/>
  </p:normalViewPr>
  <p:slideViewPr>
    <p:cSldViewPr snapToGrid="0">
      <p:cViewPr varScale="1">
        <p:scale>
          <a:sx n="65" d="100"/>
          <a:sy n="65" d="100"/>
        </p:scale>
        <p:origin x="53"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6"/>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6"/>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6"/>
          <p:cNvGrpSpPr/>
          <p:nvPr/>
        </p:nvGrpSpPr>
        <p:grpSpPr>
          <a:xfrm>
            <a:off x="309367" y="6493935"/>
            <a:ext cx="6399441" cy="923330"/>
            <a:chOff x="309367" y="6493935"/>
            <a:chExt cx="6399441" cy="923330"/>
          </a:xfrm>
        </p:grpSpPr>
        <p:sp>
          <p:nvSpPr>
            <p:cNvPr id="15" name="Google Shape;15;p26"/>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6"/>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6"/>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6"/>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7"/>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9"/>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9"/>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30"/>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5"/>
          <p:cNvGrpSpPr/>
          <p:nvPr/>
        </p:nvGrpSpPr>
        <p:grpSpPr>
          <a:xfrm>
            <a:off x="309367" y="6493935"/>
            <a:ext cx="6399441" cy="923330"/>
            <a:chOff x="309367" y="6493935"/>
            <a:chExt cx="6399441" cy="923330"/>
          </a:xfrm>
        </p:grpSpPr>
        <p:sp>
          <p:nvSpPr>
            <p:cNvPr id="41" name="Google Shape;41;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task-p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s://publicdomainpictures.net/en/view-image.php?image=148375&amp;picture=coffee-break" TargetMode="External"/><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gamingzion.com/gambling/gambling-news/ways-to-spot-a-scam-lottery/" TargetMode="Externa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xhere.com/en/photo/155023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918450" cy="1060450"/>
          </a:xfrm>
          <a:prstGeom prst="rect">
            <a:avLst/>
          </a:prstGeom>
          <a:noFill/>
          <a:ln>
            <a:noFill/>
          </a:ln>
        </p:spPr>
        <p:txBody>
          <a:bodyPr spcFirstLastPara="1" wrap="square" lIns="72000" tIns="45700" rIns="72000" bIns="45700" anchor="t" anchorCtr="0">
            <a:noAutofit/>
          </a:bodyPr>
          <a:lstStyle/>
          <a:p>
            <a:pPr lvl="0"/>
            <a:r>
              <a:rPr lang="pt-PT" dirty="0" err="1"/>
              <a:t>IO3</a:t>
            </a:r>
            <a:r>
              <a:rPr lang="pt-PT" dirty="0"/>
              <a:t>: Formação de Literacia Financeira para Pais 
</a:t>
            </a:r>
            <a:endParaRPr dirty="0"/>
          </a:p>
        </p:txBody>
      </p:sp>
      <p:sp>
        <p:nvSpPr>
          <p:cNvPr id="51" name="Google Shape;51;p1"/>
          <p:cNvSpPr txBox="1"/>
          <p:nvPr/>
        </p:nvSpPr>
        <p:spPr>
          <a:xfrm>
            <a:off x="310399" y="4233090"/>
            <a:ext cx="6107071" cy="936476"/>
          </a:xfrm>
          <a:prstGeom prst="rect">
            <a:avLst/>
          </a:prstGeom>
          <a:noFill/>
          <a:ln>
            <a:noFill/>
          </a:ln>
        </p:spPr>
        <p:txBody>
          <a:bodyPr spcFirstLastPara="1" wrap="square" lIns="91425" tIns="45700" rIns="91425" bIns="45700" anchor="t" anchorCtr="0">
            <a:noAutofit/>
          </a:bodyPr>
          <a:lstStyle/>
          <a:p>
            <a:pPr lvl="0">
              <a:lnSpc>
                <a:spcPct val="90000"/>
              </a:lnSpc>
              <a:buClr>
                <a:srgbClr val="0A9A8F"/>
              </a:buClr>
              <a:buSzPts val="2400"/>
            </a:pPr>
            <a:r>
              <a:rPr lang="pt-PT" sz="2400" b="1" dirty="0">
                <a:solidFill>
                  <a:srgbClr val="097D74"/>
                </a:solidFill>
                <a:latin typeface="Open Sans"/>
                <a:ea typeface="Open Sans"/>
                <a:cs typeface="Open Sans"/>
                <a:sym typeface="Open Sans"/>
              </a:rPr>
              <a:t>Módulo 3: Recursos e Ferramentas Financeiras Online 
</a:t>
            </a:r>
            <a:endParaRPr sz="2400" b="1" i="0" u="none" strike="noStrike" cap="none" dirty="0">
              <a:solidFill>
                <a:srgbClr val="097D74"/>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title"/>
          </p:nvPr>
        </p:nvSpPr>
        <p:spPr>
          <a:xfrm>
            <a:off x="333062" y="256736"/>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117" name="Google Shape;117;p8"/>
          <p:cNvSpPr txBox="1">
            <a:spLocks noGrp="1"/>
          </p:cNvSpPr>
          <p:nvPr>
            <p:ph type="body" idx="2"/>
          </p:nvPr>
        </p:nvSpPr>
        <p:spPr>
          <a:xfrm>
            <a:off x="224589" y="93662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err="1"/>
              <a:t>Entrar</a:t>
            </a:r>
            <a:r>
              <a:rPr lang="en-US" i="0" dirty="0"/>
              <a:t> num site </a:t>
            </a:r>
            <a:r>
              <a:rPr lang="en-US" i="0" dirty="0" err="1"/>
              <a:t>seguro</a:t>
            </a:r>
            <a:endParaRPr i="0" dirty="0">
              <a:solidFill>
                <a:srgbClr val="0A9A8F"/>
              </a:solidFill>
              <a:latin typeface="Open Sans"/>
              <a:ea typeface="Open Sans"/>
              <a:cs typeface="Open Sans"/>
              <a:sym typeface="Open Sans"/>
            </a:endParaRPr>
          </a:p>
        </p:txBody>
      </p:sp>
      <p:sp>
        <p:nvSpPr>
          <p:cNvPr id="118" name="Google Shape;118;p8"/>
          <p:cNvSpPr txBox="1"/>
          <p:nvPr/>
        </p:nvSpPr>
        <p:spPr>
          <a:xfrm>
            <a:off x="224589" y="1621448"/>
            <a:ext cx="12689306" cy="4893607"/>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pt-PT" sz="2400" b="1" dirty="0">
                <a:solidFill>
                  <a:schemeClr val="accent6">
                    <a:lumMod val="75000"/>
                  </a:schemeClr>
                </a:solidFill>
                <a:latin typeface="Calibri"/>
                <a:ea typeface="Calibri"/>
                <a:cs typeface="Calibri"/>
                <a:sym typeface="Calibri"/>
              </a:rPr>
              <a:t>MEDIDAS DE SEGURANÇA PARA PAGAMENTOS ONLINE  </a:t>
            </a:r>
          </a:p>
          <a:p>
            <a:pPr lvl="0"/>
            <a:r>
              <a:rPr lang="pt-PT" sz="2400" b="1" dirty="0">
                <a:solidFill>
                  <a:schemeClr val="accent6">
                    <a:lumMod val="75000"/>
                  </a:schemeClr>
                </a:solidFill>
                <a:latin typeface="Calibri"/>
                <a:ea typeface="Calibri"/>
                <a:cs typeface="Calibri"/>
                <a:sym typeface="Calibri"/>
              </a:rPr>
              <a:t>
</a:t>
            </a:r>
            <a:r>
              <a:rPr lang="pt-PT" sz="2400" dirty="0">
                <a:solidFill>
                  <a:schemeClr val="dk1"/>
                </a:solidFill>
                <a:latin typeface="Calibri" panose="020F0502020204030204" pitchFamily="34" charset="0"/>
                <a:ea typeface="Calibri"/>
                <a:cs typeface="Calibri" panose="020F0502020204030204" pitchFamily="34" charset="0"/>
                <a:sym typeface="Calibri"/>
              </a:rPr>
              <a:t>Entre as principais medidas de segurança previstas na legislação da </a:t>
            </a:r>
            <a:r>
              <a:rPr lang="pt-PT" sz="2400" dirty="0" err="1">
                <a:solidFill>
                  <a:schemeClr val="dk1"/>
                </a:solidFill>
                <a:latin typeface="Calibri" panose="020F0502020204030204" pitchFamily="34" charset="0"/>
                <a:ea typeface="Calibri"/>
                <a:cs typeface="Calibri" panose="020F0502020204030204" pitchFamily="34" charset="0"/>
                <a:sym typeface="Calibri"/>
              </a:rPr>
              <a:t>Ue</a:t>
            </a:r>
            <a:r>
              <a:rPr lang="pt-PT" sz="2400" dirty="0">
                <a:solidFill>
                  <a:schemeClr val="dk1"/>
                </a:solidFill>
                <a:latin typeface="Calibri" panose="020F0502020204030204" pitchFamily="34" charset="0"/>
                <a:ea typeface="Calibri"/>
                <a:cs typeface="Calibri" panose="020F0502020204030204" pitchFamily="34" charset="0"/>
                <a:sym typeface="Calibri"/>
              </a:rPr>
              <a:t>, existe uma forte autenticação do cliente </a:t>
            </a:r>
            <a:r>
              <a:rPr lang="pt-PT" sz="2400" b="1" dirty="0">
                <a:solidFill>
                  <a:schemeClr val="accent1">
                    <a:lumMod val="75000"/>
                  </a:schemeClr>
                </a:solidFill>
                <a:latin typeface="Calibri" panose="020F0502020204030204" pitchFamily="34" charset="0"/>
                <a:ea typeface="Calibri"/>
                <a:cs typeface="Calibri" panose="020F0502020204030204" pitchFamily="34" charset="0"/>
                <a:sym typeface="Calibri"/>
              </a:rPr>
              <a:t>(</a:t>
            </a:r>
            <a:r>
              <a:rPr lang="pt-PT" sz="2400" b="1" dirty="0" err="1">
                <a:solidFill>
                  <a:schemeClr val="accent1">
                    <a:lumMod val="75000"/>
                  </a:schemeClr>
                </a:solidFill>
                <a:latin typeface="Calibri" panose="020F0502020204030204" pitchFamily="34" charset="0"/>
                <a:ea typeface="Calibri"/>
                <a:cs typeface="Calibri" panose="020F0502020204030204" pitchFamily="34" charset="0"/>
                <a:sym typeface="Calibri"/>
              </a:rPr>
              <a:t>SCA</a:t>
            </a:r>
            <a:r>
              <a:rPr lang="pt-PT" sz="2400" b="1" dirty="0">
                <a:solidFill>
                  <a:schemeClr val="accent1">
                    <a:lumMod val="75000"/>
                  </a:schemeClr>
                </a:solidFill>
                <a:latin typeface="Calibri" panose="020F0502020204030204" pitchFamily="34" charset="0"/>
                <a:ea typeface="Calibri"/>
                <a:cs typeface="Calibri" panose="020F0502020204030204" pitchFamily="34" charset="0"/>
                <a:sym typeface="Calibri"/>
              </a:rPr>
              <a:t>) </a:t>
            </a:r>
            <a:r>
              <a:rPr lang="pt-PT" sz="2400" dirty="0">
                <a:solidFill>
                  <a:schemeClr val="dk1"/>
                </a:solidFill>
                <a:latin typeface="Calibri" panose="020F0502020204030204" pitchFamily="34" charset="0"/>
                <a:ea typeface="Calibri"/>
                <a:cs typeface="Calibri" panose="020F0502020204030204" pitchFamily="34" charset="0"/>
                <a:sym typeface="Calibri"/>
              </a:rPr>
              <a:t>baseada na utilização de pelo menos dois dos seguintes fatores: </a:t>
            </a:r>
            <a:endParaRPr sz="2400" dirty="0">
              <a:latin typeface="Calibri" panose="020F0502020204030204" pitchFamily="34" charset="0"/>
              <a:cs typeface="Calibri" panose="020F0502020204030204" pitchFamily="34" charset="0"/>
            </a:endParaRPr>
          </a:p>
          <a:p>
            <a:pPr marL="342900" lvl="1" indent="-342900">
              <a:lnSpc>
                <a:spcPct val="150000"/>
              </a:lnSpc>
              <a:buClr>
                <a:schemeClr val="accent6"/>
              </a:buClr>
              <a:buSzPts val="2000"/>
              <a:buFont typeface="Arial" panose="020B0604020202020204" pitchFamily="34" charset="0"/>
              <a:buChar char="•"/>
            </a:pPr>
            <a:r>
              <a:rPr lang="pt-PT" sz="2400" dirty="0">
                <a:solidFill>
                  <a:schemeClr val="dk1"/>
                </a:solidFill>
                <a:latin typeface="Calibri" panose="020F0502020204030204" pitchFamily="34" charset="0"/>
                <a:ea typeface="Calibri"/>
                <a:cs typeface="Calibri" panose="020F0502020204030204" pitchFamily="34" charset="0"/>
                <a:sym typeface="Calibri"/>
              </a:rPr>
              <a:t>algo que o utilizador sabe (por exemplo, uma palavra-passe)
algo que o utilizador possui (por exemplo, um símbolo ou similar)
algo pessoal (por exemplo, uma impressão digital); </a:t>
            </a:r>
            <a:endParaRPr sz="2400" dirty="0">
              <a:latin typeface="Calibri" panose="020F0502020204030204" pitchFamily="34" charset="0"/>
              <a:cs typeface="Calibri" panose="020F0502020204030204" pitchFamily="34" charset="0"/>
            </a:endParaRPr>
          </a:p>
          <a:p>
            <a:pPr lvl="0">
              <a:lnSpc>
                <a:spcPct val="150000"/>
              </a:lnSpc>
            </a:pPr>
            <a:r>
              <a:rPr lang="pt-PT" sz="2400" dirty="0">
                <a:solidFill>
                  <a:schemeClr val="dk1"/>
                </a:solidFill>
                <a:latin typeface="Calibri" panose="020F0502020204030204" pitchFamily="34" charset="0"/>
                <a:ea typeface="Calibri"/>
                <a:cs typeface="Calibri" panose="020F0502020204030204" pitchFamily="34" charset="0"/>
                <a:sym typeface="Calibri"/>
              </a:rPr>
              <a:t>Para uma maior segurança com os pagamentos na Internet, prevê-se que a autenticação gere um código dinâmico e inalterável, também chamado de autenticação de dois fatores (</a:t>
            </a:r>
            <a:r>
              <a:rPr lang="pt-PT" sz="2400" dirty="0" err="1">
                <a:solidFill>
                  <a:schemeClr val="dk1"/>
                </a:solidFill>
                <a:latin typeface="Calibri" panose="020F0502020204030204" pitchFamily="34" charset="0"/>
                <a:ea typeface="Calibri"/>
                <a:cs typeface="Calibri" panose="020F0502020204030204" pitchFamily="34" charset="0"/>
                <a:sym typeface="Calibri"/>
              </a:rPr>
              <a:t>2FA</a:t>
            </a:r>
            <a:r>
              <a:rPr lang="pt-PT" sz="2400" dirty="0">
                <a:solidFill>
                  <a:schemeClr val="dk1"/>
                </a:solidFill>
                <a:latin typeface="Calibri" panose="020F0502020204030204" pitchFamily="34" charset="0"/>
                <a:ea typeface="Calibri"/>
                <a:cs typeface="Calibri" panose="020F0502020204030204" pitchFamily="34" charset="0"/>
                <a:sym typeface="Calibri"/>
              </a:rPr>
              <a:t>), por exemplo, quando existe um código único enviado para o seu telemóvel, além de pedir palavra-passe.</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19" name="Google Shape;119;p8" descr="ecommerce, application, buy, card, cart, cellphone, checkout, commerce, communication, connectivity, consumer, credit, customer, debit, device, hand, internet, mobile, multimedia, online, order, paying, payment, phone, retail, sale, service, shop, shopping, text, product, font, design, technology, brand, logo, graphic design, angle, graphics"/>
          <p:cNvPicPr preferRelativeResize="0"/>
          <p:nvPr/>
        </p:nvPicPr>
        <p:blipFill rotWithShape="1">
          <a:blip r:embed="rId3">
            <a:alphaModFix/>
          </a:blip>
          <a:srcRect/>
          <a:stretch/>
        </p:blipFill>
        <p:spPr>
          <a:xfrm>
            <a:off x="9600648" y="3206633"/>
            <a:ext cx="2212688" cy="14917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122321" y="4008631"/>
            <a:ext cx="13090357" cy="2566663"/>
          </a:xfrm>
        </p:spPr>
        <p:txBody>
          <a:bodyPr/>
          <a:lstStyle/>
          <a:p>
            <a:pPr marL="971550" indent="-742950" algn="l">
              <a:buFont typeface="+mj-lt"/>
              <a:buAutoNum type="arabicPeriod"/>
            </a:pPr>
            <a:r>
              <a:rPr lang="en-GB" sz="3600" dirty="0"/>
              <a:t>  </a:t>
            </a:r>
            <a:r>
              <a:rPr lang="pt-PT" sz="4000" dirty="0"/>
              <a:t>Encontre um site de compras no seu smartphone ou tablet </a:t>
            </a:r>
            <a:endParaRPr lang="en-GB" sz="4000" dirty="0"/>
          </a:p>
          <a:p>
            <a:pPr marL="971550" indent="-742950" algn="l">
              <a:buFont typeface="+mj-lt"/>
              <a:buAutoNum type="arabicPeriod"/>
            </a:pPr>
            <a:endParaRPr lang="en-GB" sz="4000" dirty="0"/>
          </a:p>
          <a:p>
            <a:pPr marL="971550" indent="-742950" algn="l">
              <a:buFont typeface="+mj-lt"/>
              <a:buAutoNum type="arabicPeriod"/>
            </a:pPr>
            <a:r>
              <a:rPr lang="en-GB" sz="4000" dirty="0"/>
              <a:t>  </a:t>
            </a:r>
            <a:r>
              <a:rPr lang="pt-PT" sz="4000" dirty="0"/>
              <a:t>Como sabe que o site é seguro de usar?</a:t>
            </a:r>
            <a:endParaRPr lang="en-GB" sz="4000" dirty="0"/>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normAutofit/>
          </a:bodyPr>
          <a:lstStyle/>
          <a:p>
            <a:r>
              <a:rPr lang="pt-PT" dirty="0"/>
              <a:t>Recursos e Ferramentas Financeiras Online</a:t>
            </a:r>
            <a:endParaRPr lang="en-GB" dirty="0"/>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n-GB" i="0" dirty="0" err="1"/>
              <a:t>Atividade</a:t>
            </a:r>
            <a:r>
              <a:rPr lang="en-GB" i="0" dirty="0"/>
              <a:t> M3.4</a:t>
            </a:r>
          </a:p>
          <a:p>
            <a:r>
              <a:rPr lang="en-GB" i="0" dirty="0"/>
              <a:t>Websites</a:t>
            </a:r>
          </a:p>
        </p:txBody>
      </p:sp>
      <p:pic>
        <p:nvPicPr>
          <p:cNvPr id="6" name="Picture 5" descr="A person using a computer&#10;&#10;Description automatically generated with low confidence">
            <a:extLst>
              <a:ext uri="{FF2B5EF4-FFF2-40B4-BE49-F238E27FC236}">
                <a16:creationId xmlns:a16="http://schemas.microsoft.com/office/drawing/2014/main" id="{054407D7-3937-9165-C5FD-F4CAB2AC1B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25853" y="821342"/>
            <a:ext cx="3736607" cy="2566663"/>
          </a:xfrm>
          <a:prstGeom prst="rect">
            <a:avLst/>
          </a:prstGeom>
        </p:spPr>
      </p:pic>
    </p:spTree>
    <p:extLst>
      <p:ext uri="{BB962C8B-B14F-4D97-AF65-F5344CB8AC3E}">
        <p14:creationId xmlns:p14="http://schemas.microsoft.com/office/powerpoint/2010/main" val="87783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125" name="Google Shape;125;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Como utilizar com segurança as plataformas de loja mais comuns</a:t>
            </a:r>
            <a:endParaRPr i="0" dirty="0">
              <a:solidFill>
                <a:srgbClr val="0A9A8F"/>
              </a:solidFill>
              <a:latin typeface="Open Sans"/>
              <a:ea typeface="Open Sans"/>
              <a:cs typeface="Open Sans"/>
              <a:sym typeface="Open Sans"/>
            </a:endParaRPr>
          </a:p>
        </p:txBody>
      </p:sp>
      <p:sp>
        <p:nvSpPr>
          <p:cNvPr id="126" name="Google Shape;126;p9"/>
          <p:cNvSpPr txBox="1"/>
          <p:nvPr/>
        </p:nvSpPr>
        <p:spPr>
          <a:xfrm>
            <a:off x="502500" y="2228274"/>
            <a:ext cx="12330000" cy="830956"/>
          </a:xfrm>
          <a:prstGeom prst="rect">
            <a:avLst/>
          </a:prstGeom>
          <a:noFill/>
          <a:ln>
            <a:noFill/>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Para fazer compras online em segurança, deve </a:t>
            </a:r>
            <a:r>
              <a:rPr lang="pt-PT" sz="2400" b="1" dirty="0">
                <a:solidFill>
                  <a:schemeClr val="accent6">
                    <a:lumMod val="75000"/>
                  </a:schemeClr>
                </a:solidFill>
                <a:latin typeface="Calibri"/>
                <a:ea typeface="Calibri"/>
                <a:cs typeface="Calibri"/>
                <a:sym typeface="Calibri"/>
              </a:rPr>
              <a:t>primeiro verificar a fiabilidade do e-commerce </a:t>
            </a:r>
            <a:r>
              <a:rPr lang="pt-PT" sz="2400" dirty="0">
                <a:solidFill>
                  <a:schemeClr val="dk1"/>
                </a:solidFill>
                <a:latin typeface="Calibri"/>
                <a:ea typeface="Calibri"/>
                <a:cs typeface="Calibri"/>
                <a:sym typeface="Calibri"/>
              </a:rPr>
              <a:t>para evitar fazer compras em lojas online geridas por </a:t>
            </a:r>
            <a:r>
              <a:rPr lang="pt-PT" sz="2400" dirty="0" err="1">
                <a:solidFill>
                  <a:schemeClr val="dk1"/>
                </a:solidFill>
                <a:latin typeface="Calibri"/>
                <a:ea typeface="Calibri"/>
                <a:cs typeface="Calibri"/>
                <a:sym typeface="Calibri"/>
              </a:rPr>
              <a:t>cibercriminosos</a:t>
            </a:r>
            <a:endParaRPr sz="2400" dirty="0">
              <a:solidFill>
                <a:schemeClr val="dk1"/>
              </a:solidFill>
              <a:latin typeface="Calibri"/>
              <a:ea typeface="Calibri"/>
              <a:cs typeface="Calibri"/>
              <a:sym typeface="Calibri"/>
            </a:endParaRPr>
          </a:p>
        </p:txBody>
      </p:sp>
      <p:pic>
        <p:nvPicPr>
          <p:cNvPr id="127" name="Google Shape;127;p9" descr="Freccia linea, leggera curva"/>
          <p:cNvPicPr preferRelativeResize="0"/>
          <p:nvPr/>
        </p:nvPicPr>
        <p:blipFill rotWithShape="1">
          <a:blip r:embed="rId3">
            <a:alphaModFix/>
          </a:blip>
          <a:srcRect/>
          <a:stretch/>
        </p:blipFill>
        <p:spPr>
          <a:xfrm rot="8597229">
            <a:off x="4362208" y="3081609"/>
            <a:ext cx="1426240" cy="696508"/>
          </a:xfrm>
          <a:prstGeom prst="rect">
            <a:avLst/>
          </a:prstGeom>
          <a:noFill/>
          <a:ln>
            <a:noFill/>
          </a:ln>
        </p:spPr>
      </p:pic>
      <p:sp>
        <p:nvSpPr>
          <p:cNvPr id="128" name="Google Shape;128;p9"/>
          <p:cNvSpPr txBox="1"/>
          <p:nvPr/>
        </p:nvSpPr>
        <p:spPr>
          <a:xfrm>
            <a:off x="1926331" y="3383696"/>
            <a:ext cx="2553072" cy="923289"/>
          </a:xfrm>
          <a:prstGeom prst="rect">
            <a:avLst/>
          </a:prstGeom>
          <a:solidFill>
            <a:schemeClr val="accent2"/>
          </a:solidFill>
          <a:ln w="12700" cap="flat" cmpd="sng">
            <a:solidFill>
              <a:srgbClr val="07706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accent6"/>
                </a:solidFill>
                <a:latin typeface="Calibri"/>
                <a:ea typeface="Calibri"/>
                <a:cs typeface="Calibri"/>
                <a:sym typeface="Calibri"/>
              </a:rPr>
              <a:t>COMO?</a:t>
            </a:r>
            <a:endParaRPr dirty="0"/>
          </a:p>
        </p:txBody>
      </p:sp>
      <p:sp>
        <p:nvSpPr>
          <p:cNvPr id="129" name="Google Shape;129;p9"/>
          <p:cNvSpPr txBox="1"/>
          <p:nvPr/>
        </p:nvSpPr>
        <p:spPr>
          <a:xfrm>
            <a:off x="501605" y="4631452"/>
            <a:ext cx="12330000" cy="1938952"/>
          </a:xfrm>
          <a:prstGeom prst="rect">
            <a:avLst/>
          </a:prstGeom>
          <a:solidFill>
            <a:schemeClr val="lt1"/>
          </a:solidFill>
          <a:ln>
            <a:noFill/>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Depois de verificar se o site está seguro, é importante verificar a
</a:t>
            </a:r>
            <a:r>
              <a:rPr lang="en-US" sz="2400" b="1" dirty="0" err="1">
                <a:solidFill>
                  <a:schemeClr val="accent6">
                    <a:lumMod val="75000"/>
                  </a:schemeClr>
                </a:solidFill>
                <a:latin typeface="Calibri"/>
                <a:ea typeface="Calibri"/>
                <a:cs typeface="Calibri"/>
                <a:sym typeface="Calibri"/>
              </a:rPr>
              <a:t>Reputação</a:t>
            </a:r>
            <a:r>
              <a:rPr lang="en-US" sz="2400" b="1" dirty="0">
                <a:solidFill>
                  <a:schemeClr val="accent6">
                    <a:lumMod val="75000"/>
                  </a:schemeClr>
                </a:solidFill>
                <a:latin typeface="Calibri"/>
                <a:ea typeface="Calibri"/>
                <a:cs typeface="Calibri"/>
                <a:sym typeface="Calibri"/>
              </a:rPr>
              <a:t> da Web </a:t>
            </a:r>
            <a:r>
              <a:rPr lang="en-US" sz="2400" dirty="0">
                <a:solidFill>
                  <a:schemeClr val="dk1"/>
                </a:solidFill>
                <a:latin typeface="Calibri"/>
                <a:ea typeface="Calibri"/>
                <a:cs typeface="Calibri"/>
                <a:sym typeface="Calibri"/>
              </a:rPr>
              <a:t>do site. 
</a:t>
            </a:r>
            <a:endParaRPr sz="2400" dirty="0">
              <a:solidFill>
                <a:schemeClr val="dk1"/>
              </a:solidFill>
              <a:latin typeface="Calibri"/>
              <a:ea typeface="Calibri"/>
              <a:cs typeface="Calibri"/>
              <a:sym typeface="Calibri"/>
            </a:endParaRPr>
          </a:p>
          <a:p>
            <a:pPr lvl="0"/>
            <a:r>
              <a:rPr lang="pt-PT" sz="2400" dirty="0">
                <a:solidFill>
                  <a:schemeClr val="dk1"/>
                </a:solidFill>
                <a:latin typeface="Calibri"/>
                <a:ea typeface="Calibri"/>
                <a:cs typeface="Calibri"/>
                <a:sym typeface="Calibri"/>
              </a:rPr>
              <a:t>Para isso, pode visitar alguns portais online onde os utilizadores expressam a sua opinião na </a:t>
            </a:r>
            <a:r>
              <a:rPr lang="pt-PT" sz="2400" dirty="0" err="1">
                <a:solidFill>
                  <a:schemeClr val="dk1"/>
                </a:solidFill>
                <a:latin typeface="Calibri"/>
                <a:ea typeface="Calibri"/>
                <a:cs typeface="Calibri"/>
                <a:sym typeface="Calibri"/>
              </a:rPr>
              <a:t>webstore</a:t>
            </a:r>
            <a:r>
              <a:rPr lang="pt-PT" sz="2400" dirty="0">
                <a:solidFill>
                  <a:schemeClr val="dk1"/>
                </a:solidFill>
                <a:latin typeface="Calibri"/>
                <a:ea typeface="Calibri"/>
                <a:cs typeface="Calibri"/>
                <a:sym typeface="Calibri"/>
              </a:rPr>
              <a:t> ou em fornecedores, por exemplo, </a:t>
            </a:r>
            <a:r>
              <a:rPr lang="pt-PT" sz="2400" dirty="0" err="1">
                <a:solidFill>
                  <a:schemeClr val="dk1"/>
                </a:solidFill>
                <a:latin typeface="Calibri"/>
                <a:ea typeface="Calibri"/>
                <a:cs typeface="Calibri"/>
                <a:sym typeface="Calibri"/>
              </a:rPr>
              <a:t>Trustpilot</a:t>
            </a:r>
            <a:r>
              <a:rPr lang="pt-PT" sz="2400" dirty="0">
                <a:solidFill>
                  <a:schemeClr val="dk1"/>
                </a:solidFill>
                <a:latin typeface="Calibri"/>
                <a:ea typeface="Calibri"/>
                <a:cs typeface="Calibri"/>
                <a:sym typeface="Calibri"/>
              </a:rPr>
              <a:t>, google, etc.</a:t>
            </a:r>
            <a:endParaRPr sz="1969" dirty="0">
              <a:solidFill>
                <a:schemeClr val="dk1"/>
              </a:solidFill>
              <a:latin typeface="Calibri"/>
              <a:ea typeface="Calibri"/>
              <a:cs typeface="Calibri"/>
              <a:sym typeface="Calibri"/>
            </a:endParaRPr>
          </a:p>
        </p:txBody>
      </p:sp>
      <p:pic>
        <p:nvPicPr>
          <p:cNvPr id="130" name="Google Shape;130;p9" descr="experience, feedback, survey, customer, user, online, client, happy, rating, review, business, satisfaction, test, marketing, excellent, student, reputation, lifestyle, man, service, best, digital, tablet, people, concept, young, businessman, caucasian, centric, copy, space, corporate, friendly, guy, male, manager, model, modern, person, product, professional, quality, ranking, sign, smile, text, cartoon, human behavior, communication, line, font, area, conversation, clip art, illustration, graphics, art, brand, logo"/>
          <p:cNvPicPr preferRelativeResize="0"/>
          <p:nvPr/>
        </p:nvPicPr>
        <p:blipFill rotWithShape="1">
          <a:blip r:embed="rId4">
            <a:alphaModFix/>
          </a:blip>
          <a:srcRect/>
          <a:stretch/>
        </p:blipFill>
        <p:spPr>
          <a:xfrm>
            <a:off x="9246343" y="3059230"/>
            <a:ext cx="3342973" cy="21812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6A1BD-C531-4D91-71EF-0C5D2E1E2DBD}"/>
              </a:ext>
            </a:extLst>
          </p:cNvPr>
          <p:cNvSpPr>
            <a:spLocks noGrp="1"/>
          </p:cNvSpPr>
          <p:nvPr>
            <p:ph type="body" idx="1"/>
          </p:nvPr>
        </p:nvSpPr>
        <p:spPr>
          <a:xfrm>
            <a:off x="500064" y="2792821"/>
            <a:ext cx="12331402" cy="4320997"/>
          </a:xfrm>
        </p:spPr>
        <p:txBody>
          <a:bodyPr/>
          <a:lstStyle/>
          <a:p>
            <a:endParaRPr lang="en-GB" sz="4000" dirty="0"/>
          </a:p>
          <a:p>
            <a:r>
              <a:rPr lang="pt-PT" sz="4000" dirty="0"/>
              <a:t>Veja a lista de pagamentos na sua atividade.</a:t>
            </a:r>
          </a:p>
          <a:p>
            <a:r>
              <a:rPr lang="pt-PT" sz="4000" dirty="0"/>
              <a:t>
Enumerar as questões "a favor" e "contra" de cada método.
</a:t>
            </a:r>
            <a:endParaRPr lang="en-GB" sz="4000" dirty="0"/>
          </a:p>
        </p:txBody>
      </p:sp>
      <p:sp>
        <p:nvSpPr>
          <p:cNvPr id="3" name="Title 2">
            <a:extLst>
              <a:ext uri="{FF2B5EF4-FFF2-40B4-BE49-F238E27FC236}">
                <a16:creationId xmlns:a16="http://schemas.microsoft.com/office/drawing/2014/main" id="{8CEBC0B4-4C40-364B-ED8C-63ED72FBA3BA}"/>
              </a:ext>
            </a:extLst>
          </p:cNvPr>
          <p:cNvSpPr>
            <a:spLocks noGrp="1"/>
          </p:cNvSpPr>
          <p:nvPr>
            <p:ph type="title"/>
          </p:nvPr>
        </p:nvSpPr>
        <p:spPr/>
        <p:txBody>
          <a:bodyPr>
            <a:normAutofit/>
          </a:bodyPr>
          <a:lstStyle/>
          <a:p>
            <a:r>
              <a:rPr lang="pt-PT" dirty="0"/>
              <a:t>Recursos e Ferramentas Financeiras Online</a:t>
            </a:r>
            <a:endParaRPr lang="en-GB" dirty="0"/>
          </a:p>
        </p:txBody>
      </p:sp>
      <p:sp>
        <p:nvSpPr>
          <p:cNvPr id="4" name="Text Placeholder 3">
            <a:extLst>
              <a:ext uri="{FF2B5EF4-FFF2-40B4-BE49-F238E27FC236}">
                <a16:creationId xmlns:a16="http://schemas.microsoft.com/office/drawing/2014/main" id="{ABCEC5D0-8F46-BC43-1FF1-D992FEB80301}"/>
              </a:ext>
            </a:extLst>
          </p:cNvPr>
          <p:cNvSpPr>
            <a:spLocks noGrp="1"/>
          </p:cNvSpPr>
          <p:nvPr>
            <p:ph type="body" idx="2"/>
          </p:nvPr>
        </p:nvSpPr>
        <p:spPr>
          <a:xfrm>
            <a:off x="500064" y="1260554"/>
            <a:ext cx="12331541" cy="1209930"/>
          </a:xfrm>
        </p:spPr>
        <p:txBody>
          <a:bodyPr/>
          <a:lstStyle/>
          <a:p>
            <a:r>
              <a:rPr lang="en-GB" i="0" dirty="0" err="1"/>
              <a:t>Atividade</a:t>
            </a:r>
            <a:r>
              <a:rPr lang="en-GB" i="0" dirty="0"/>
              <a:t> M3.5</a:t>
            </a:r>
          </a:p>
          <a:p>
            <a:r>
              <a:rPr lang="en-GB" i="0" dirty="0" err="1"/>
              <a:t>Segurança</a:t>
            </a:r>
            <a:r>
              <a:rPr lang="en-GB" i="0" dirty="0"/>
              <a:t> online</a:t>
            </a:r>
          </a:p>
        </p:txBody>
      </p:sp>
      <p:pic>
        <p:nvPicPr>
          <p:cNvPr id="6" name="Picture 5" descr="Icon&#10;&#10;Description automatically generated">
            <a:extLst>
              <a:ext uri="{FF2B5EF4-FFF2-40B4-BE49-F238E27FC236}">
                <a16:creationId xmlns:a16="http://schemas.microsoft.com/office/drawing/2014/main" id="{A4B7A41C-5FC9-606C-72C7-008F7DDFBE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44001" y="595086"/>
            <a:ext cx="2795314" cy="2540000"/>
          </a:xfrm>
          <a:prstGeom prst="rect">
            <a:avLst/>
          </a:prstGeom>
        </p:spPr>
      </p:pic>
    </p:spTree>
    <p:extLst>
      <p:ext uri="{BB962C8B-B14F-4D97-AF65-F5344CB8AC3E}">
        <p14:creationId xmlns:p14="http://schemas.microsoft.com/office/powerpoint/2010/main" val="14015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body" idx="2"/>
          </p:nvPr>
        </p:nvSpPr>
        <p:spPr>
          <a:xfrm>
            <a:off x="500064" y="104291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Como </a:t>
            </a:r>
            <a:r>
              <a:rPr lang="en-US" i="0" dirty="0" err="1"/>
              <a:t>pagar</a:t>
            </a:r>
            <a:r>
              <a:rPr lang="en-US" i="0" dirty="0"/>
              <a:t> com </a:t>
            </a:r>
            <a:r>
              <a:rPr lang="en-US" i="0" dirty="0" err="1"/>
              <a:t>segurança</a:t>
            </a:r>
            <a:r>
              <a:rPr lang="en-US" i="0" dirty="0"/>
              <a:t>…… </a:t>
            </a:r>
            <a:r>
              <a:rPr lang="pt-PT" i="0" dirty="0"/>
              <a:t>depende do tipo de pagamento efetuado....</a:t>
            </a:r>
            <a:endParaRPr lang="en-US" i="0" dirty="0">
              <a:solidFill>
                <a:srgbClr val="0A9A8F"/>
              </a:solidFill>
              <a:latin typeface="Open Sans"/>
              <a:ea typeface="Open Sans"/>
              <a:cs typeface="Open Sans"/>
              <a:sym typeface="Open Sans"/>
            </a:endParaRPr>
          </a:p>
        </p:txBody>
      </p:sp>
      <p:pic>
        <p:nvPicPr>
          <p:cNvPr id="138" name="Google Shape;138;p10" descr="Freccia linea, leggera curva"/>
          <p:cNvPicPr preferRelativeResize="0"/>
          <p:nvPr/>
        </p:nvPicPr>
        <p:blipFill rotWithShape="1">
          <a:blip r:embed="rId3">
            <a:alphaModFix/>
          </a:blip>
          <a:srcRect/>
          <a:stretch/>
        </p:blipFill>
        <p:spPr>
          <a:xfrm>
            <a:off x="1059194" y="5721252"/>
            <a:ext cx="698573" cy="698573"/>
          </a:xfrm>
          <a:prstGeom prst="rect">
            <a:avLst/>
          </a:prstGeom>
          <a:noFill/>
          <a:ln>
            <a:noFill/>
          </a:ln>
        </p:spPr>
      </p:pic>
      <p:sp>
        <p:nvSpPr>
          <p:cNvPr id="139" name="Google Shape;139;p10"/>
          <p:cNvSpPr txBox="1"/>
          <p:nvPr/>
        </p:nvSpPr>
        <p:spPr>
          <a:xfrm>
            <a:off x="511333" y="1784448"/>
            <a:ext cx="12331542" cy="590927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pt-PT" sz="2800" b="1" dirty="0">
                <a:solidFill>
                  <a:srgbClr val="0070C0"/>
                </a:solidFill>
                <a:latin typeface="Calibri"/>
                <a:ea typeface="Calibri"/>
                <a:cs typeface="Calibri"/>
                <a:sym typeface="Calibri"/>
              </a:rPr>
              <a:t>CARTÕES BANCÁRIOS (crédito/débito/pré-pago)
</a:t>
            </a:r>
            <a:r>
              <a:rPr lang="en-US" sz="2800" b="1" dirty="0" err="1">
                <a:solidFill>
                  <a:schemeClr val="dk1"/>
                </a:solidFill>
                <a:latin typeface="Calibri"/>
                <a:ea typeface="Calibri"/>
                <a:cs typeface="Calibri"/>
                <a:sym typeface="Calibri"/>
              </a:rPr>
              <a:t>Preste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atenção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cartão</a:t>
            </a:r>
            <a:r>
              <a:rPr lang="en-US" sz="2800" b="1" dirty="0">
                <a:solidFill>
                  <a:schemeClr val="dk1"/>
                </a:solidFill>
                <a:latin typeface="Calibri"/>
                <a:ea typeface="Calibri"/>
                <a:cs typeface="Calibri"/>
                <a:sym typeface="Calibri"/>
              </a:rPr>
              <a:t>: </a:t>
            </a:r>
          </a:p>
          <a:p>
            <a:pPr marL="457200" lvl="0" indent="-457200">
              <a:lnSpc>
                <a:spcPct val="150000"/>
              </a:lnSpc>
              <a:buFont typeface="Arial" panose="020B0604020202020204" pitchFamily="34" charset="0"/>
              <a:buChar char="•"/>
            </a:pPr>
            <a:r>
              <a:rPr lang="en-US" sz="2800" b="1" dirty="0" err="1">
                <a:solidFill>
                  <a:schemeClr val="accent6">
                    <a:lumMod val="75000"/>
                  </a:schemeClr>
                </a:solidFill>
                <a:latin typeface="Calibri"/>
                <a:ea typeface="Calibri"/>
                <a:cs typeface="Calibri"/>
                <a:sym typeface="Calibri"/>
              </a:rPr>
              <a:t>evitar</a:t>
            </a:r>
            <a:r>
              <a:rPr lang="en-US" sz="2800" b="1" dirty="0">
                <a:solidFill>
                  <a:schemeClr val="accent6">
                    <a:lumMod val="75000"/>
                  </a:schemeClr>
                </a:solidFill>
                <a:latin typeface="Calibri"/>
                <a:ea typeface="Calibri"/>
                <a:cs typeface="Calibri"/>
                <a:sym typeface="Calibri"/>
              </a:rPr>
              <a:t> </a:t>
            </a:r>
            <a:r>
              <a:rPr lang="en-US" sz="2800" b="1" dirty="0" err="1">
                <a:solidFill>
                  <a:schemeClr val="accent6">
                    <a:lumMod val="75000"/>
                  </a:schemeClr>
                </a:solidFill>
                <a:latin typeface="Calibri"/>
                <a:ea typeface="Calibri"/>
                <a:cs typeface="Calibri"/>
                <a:sym typeface="Calibri"/>
              </a:rPr>
              <a:t>perdê</a:t>
            </a:r>
            <a:r>
              <a:rPr lang="en-US" sz="2800" b="1" dirty="0">
                <a:solidFill>
                  <a:schemeClr val="accent6">
                    <a:lumMod val="75000"/>
                  </a:schemeClr>
                </a:solidFill>
                <a:latin typeface="Calibri"/>
                <a:ea typeface="Calibri"/>
                <a:cs typeface="Calibri"/>
                <a:sym typeface="Calibri"/>
              </a:rPr>
              <a:t>-lo!</a:t>
            </a:r>
          </a:p>
          <a:p>
            <a:pPr marL="457200" lvl="0" indent="-457200">
              <a:lnSpc>
                <a:spcPct val="150000"/>
              </a:lnSpc>
              <a:buFont typeface="Arial" panose="020B0604020202020204" pitchFamily="34" charset="0"/>
              <a:buChar char="•"/>
            </a:pPr>
            <a:r>
              <a:rPr lang="en-US" sz="2800" dirty="0" err="1">
                <a:solidFill>
                  <a:schemeClr val="dk1"/>
                </a:solidFill>
                <a:latin typeface="Calibri"/>
                <a:ea typeface="Calibri"/>
                <a:cs typeface="Calibri"/>
                <a:sym typeface="Calibri"/>
              </a:rPr>
              <a:t>manter</a:t>
            </a:r>
            <a:r>
              <a:rPr lang="en-US" sz="2800" dirty="0">
                <a:solidFill>
                  <a:schemeClr val="dk1"/>
                </a:solidFill>
                <a:latin typeface="Calibri"/>
                <a:ea typeface="Calibri"/>
                <a:cs typeface="Calibri"/>
                <a:sym typeface="Calibri"/>
              </a:rPr>
              <a:t> o PIN </a:t>
            </a:r>
            <a:r>
              <a:rPr lang="en-US" sz="2800" dirty="0" err="1">
                <a:solidFill>
                  <a:schemeClr val="dk1"/>
                </a:solidFill>
                <a:latin typeface="Calibri"/>
                <a:ea typeface="Calibri"/>
                <a:cs typeface="Calibri"/>
                <a:sym typeface="Calibri"/>
              </a:rPr>
              <a:t>seguro</a:t>
            </a:r>
            <a:r>
              <a:rPr lang="en-US" sz="2800" dirty="0">
                <a:solidFill>
                  <a:schemeClr val="dk1"/>
                </a:solidFill>
                <a:latin typeface="Calibri"/>
                <a:ea typeface="Calibri"/>
                <a:cs typeface="Calibri"/>
                <a:sym typeface="Calibri"/>
              </a:rPr>
              <a:t>, </a:t>
            </a:r>
          </a:p>
          <a:p>
            <a:pPr marL="457200" lvl="0" indent="-457200">
              <a:lnSpc>
                <a:spcPct val="150000"/>
              </a:lnSpc>
              <a:buFont typeface="Arial" panose="020B0604020202020204" pitchFamily="34" charset="0"/>
              <a:buChar char="•"/>
            </a:pPr>
            <a:r>
              <a:rPr lang="pt-PT" sz="2800" dirty="0">
                <a:solidFill>
                  <a:schemeClr val="dk1"/>
                </a:solidFill>
                <a:latin typeface="Calibri"/>
                <a:ea typeface="Calibri"/>
                <a:cs typeface="Calibri"/>
                <a:sym typeface="Calibri"/>
              </a:rPr>
              <a:t>se perder o seu cartão bloqueio-o imediatamente, ligue para o seu banco</a:t>
            </a:r>
            <a:r>
              <a:rPr lang="en-US" sz="2800" dirty="0">
                <a:solidFill>
                  <a:schemeClr val="dk1"/>
                </a:solidFill>
                <a:latin typeface="Calibri"/>
                <a:ea typeface="Calibri"/>
                <a:cs typeface="Calibri"/>
                <a:sym typeface="Calibri"/>
              </a:rPr>
              <a:t>.</a:t>
            </a:r>
          </a:p>
          <a:p>
            <a:pPr marL="457200" marR="0" lvl="0" indent="-457200" rtl="0">
              <a:lnSpc>
                <a:spcPct val="150000"/>
              </a:lnSpc>
              <a:spcBef>
                <a:spcPts val="0"/>
              </a:spcBef>
              <a:spcAft>
                <a:spcPts val="0"/>
              </a:spcAft>
              <a:buFont typeface="Arial" panose="020B0604020202020204" pitchFamily="34" charset="0"/>
              <a:buChar char="•"/>
            </a:pPr>
            <a:endParaRPr lang="en-US" sz="2800" dirty="0">
              <a:solidFill>
                <a:schemeClr val="dk1"/>
              </a:solidFill>
              <a:latin typeface="Calibri"/>
              <a:ea typeface="Calibri"/>
              <a:cs typeface="Calibri"/>
              <a:sym typeface="Calibri"/>
            </a:endParaRPr>
          </a:p>
          <a:p>
            <a:pPr lvl="0" algn="ctr">
              <a:lnSpc>
                <a:spcPct val="150000"/>
              </a:lnSpc>
            </a:pPr>
            <a:r>
              <a:rPr lang="pt-PT" sz="2800" dirty="0">
                <a:solidFill>
                  <a:schemeClr val="dk1"/>
                </a:solidFill>
                <a:latin typeface="Calibri"/>
                <a:ea typeface="Calibri"/>
                <a:cs typeface="Calibri"/>
                <a:sym typeface="Calibri"/>
              </a:rPr>
              <a:t>     Isto é muito importante com </a:t>
            </a:r>
            <a:r>
              <a:rPr lang="en-US" sz="2800" b="1" dirty="0" err="1">
                <a:solidFill>
                  <a:schemeClr val="dk1"/>
                </a:solidFill>
                <a:latin typeface="Calibri"/>
                <a:ea typeface="Calibri"/>
                <a:cs typeface="Calibri"/>
                <a:sym typeface="Calibri"/>
              </a:rPr>
              <a:t>cartões</a:t>
            </a:r>
            <a:r>
              <a:rPr lang="en-US" sz="2800" b="1" dirty="0">
                <a:solidFill>
                  <a:schemeClr val="dk1"/>
                </a:solidFill>
                <a:latin typeface="Calibri"/>
                <a:ea typeface="Calibri"/>
                <a:cs typeface="Calibri"/>
                <a:sym typeface="Calibri"/>
              </a:rPr>
              <a:t> contactless </a:t>
            </a:r>
            <a:r>
              <a:rPr lang="pt-PT" sz="2800" dirty="0">
                <a:solidFill>
                  <a:schemeClr val="dk1"/>
                </a:solidFill>
                <a:latin typeface="Calibri"/>
                <a:ea typeface="Calibri"/>
                <a:cs typeface="Calibri"/>
                <a:sym typeface="Calibri"/>
              </a:rPr>
              <a:t>que pode ser usado
por pequenas quantidades sem PIN.
</a:t>
            </a:r>
            <a:endParaRPr sz="2800" b="1" dirty="0">
              <a:solidFill>
                <a:schemeClr val="dk1"/>
              </a:solidFill>
              <a:latin typeface="Calibri"/>
              <a:ea typeface="Calibri"/>
              <a:cs typeface="Calibri"/>
              <a:sym typeface="Calibri"/>
            </a:endParaRPr>
          </a:p>
        </p:txBody>
      </p:sp>
      <p:pic>
        <p:nvPicPr>
          <p:cNvPr id="140" name="Google Shape;140;p10" descr="choice, choosing, confident, dude, fashion, guy, jeans, look, male, person, presenting, relaxed, seated, selecting, shirt, showing, sitting, cartoon character, idea, blue, text, human behavior, technology, communication, line, area, clip art, conversation, font, graphics, illustration"/>
          <p:cNvPicPr preferRelativeResize="0"/>
          <p:nvPr/>
        </p:nvPicPr>
        <p:blipFill rotWithShape="1">
          <a:blip r:embed="rId4">
            <a:alphaModFix/>
          </a:blip>
          <a:srcRect/>
          <a:stretch/>
        </p:blipFill>
        <p:spPr>
          <a:xfrm>
            <a:off x="10268862" y="2248619"/>
            <a:ext cx="2167298" cy="2167298"/>
          </a:xfrm>
          <a:prstGeom prst="rect">
            <a:avLst/>
          </a:prstGeom>
          <a:noFill/>
          <a:ln>
            <a:noFill/>
          </a:ln>
        </p:spPr>
      </p:pic>
      <p:sp>
        <p:nvSpPr>
          <p:cNvPr id="141" name="Google Shape;141;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147" name="Google Shape;147;p11"/>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Como </a:t>
            </a:r>
            <a:r>
              <a:rPr lang="en-US" i="0" dirty="0" err="1"/>
              <a:t>pagar</a:t>
            </a:r>
            <a:r>
              <a:rPr lang="en-US" i="0" dirty="0"/>
              <a:t> em </a:t>
            </a:r>
            <a:r>
              <a:rPr lang="en-US" i="0" dirty="0" err="1"/>
              <a:t>segurança</a:t>
            </a:r>
            <a:endParaRPr i="0" dirty="0">
              <a:solidFill>
                <a:srgbClr val="0A9A8F"/>
              </a:solidFill>
              <a:latin typeface="Open Sans"/>
              <a:ea typeface="Open Sans"/>
              <a:cs typeface="Open Sans"/>
              <a:sym typeface="Open Sans"/>
            </a:endParaRPr>
          </a:p>
        </p:txBody>
      </p:sp>
      <p:pic>
        <p:nvPicPr>
          <p:cNvPr id="148" name="Google Shape;148;p11" descr="Freccia linea, leggera curva"/>
          <p:cNvPicPr preferRelativeResize="0"/>
          <p:nvPr/>
        </p:nvPicPr>
        <p:blipFill rotWithShape="1">
          <a:blip r:embed="rId3">
            <a:alphaModFix/>
          </a:blip>
          <a:srcRect/>
          <a:stretch/>
        </p:blipFill>
        <p:spPr>
          <a:xfrm>
            <a:off x="150777" y="2333835"/>
            <a:ext cx="698573" cy="698573"/>
          </a:xfrm>
          <a:prstGeom prst="rect">
            <a:avLst/>
          </a:prstGeom>
          <a:noFill/>
          <a:ln>
            <a:noFill/>
          </a:ln>
        </p:spPr>
      </p:pic>
      <p:sp>
        <p:nvSpPr>
          <p:cNvPr id="149" name="Google Shape;149;p11"/>
          <p:cNvSpPr txBox="1"/>
          <p:nvPr/>
        </p:nvSpPr>
        <p:spPr>
          <a:xfrm>
            <a:off x="441063" y="1971838"/>
            <a:ext cx="12602077" cy="526293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t-PT" sz="2800" b="1" dirty="0">
                <a:solidFill>
                  <a:srgbClr val="0070C0"/>
                </a:solidFill>
                <a:latin typeface="Calibri"/>
                <a:ea typeface="Calibri"/>
                <a:cs typeface="Calibri"/>
                <a:sym typeface="Calibri"/>
              </a:rPr>
              <a:t>CARTÕES BANCÁRIOS (crédito/débito/pré-pago)</a:t>
            </a:r>
            <a:endParaRPr sz="2000" b="1" dirty="0">
              <a:solidFill>
                <a:schemeClr val="lt2"/>
              </a:solidFill>
              <a:latin typeface="Calibri"/>
              <a:ea typeface="Calibri"/>
              <a:cs typeface="Calibri"/>
              <a:sym typeface="Calibri"/>
            </a:endParaRPr>
          </a:p>
          <a:p>
            <a:pPr marL="342900" lvl="0" indent="-342900">
              <a:lnSpc>
                <a:spcPct val="150000"/>
              </a:lnSpc>
              <a:buClr>
                <a:schemeClr val="dk1"/>
              </a:buClr>
              <a:buSzPts val="2000"/>
              <a:buFont typeface="Arial" panose="020B0604020202020204" pitchFamily="34" charset="0"/>
              <a:buChar char="•"/>
            </a:pPr>
            <a:r>
              <a:rPr lang="pt-PT" sz="2400" b="1" dirty="0">
                <a:solidFill>
                  <a:schemeClr val="dk1"/>
                </a:solidFill>
                <a:latin typeface="Calibri"/>
                <a:ea typeface="Calibri"/>
                <a:cs typeface="Calibri"/>
                <a:sym typeface="Calibri"/>
              </a:rPr>
              <a:t>Verifique regularmente o saldo da sua conta</a:t>
            </a:r>
            <a:r>
              <a:rPr lang="en-US" sz="2400" b="1" dirty="0">
                <a:solidFill>
                  <a:schemeClr val="dk1"/>
                </a:solidFill>
                <a:latin typeface="Calibri"/>
                <a:ea typeface="Calibri"/>
                <a:cs typeface="Calibri"/>
                <a:sym typeface="Calibri"/>
              </a:rPr>
              <a:t>: </a:t>
            </a:r>
            <a:r>
              <a:rPr lang="pt-PT" sz="2400" dirty="0">
                <a:solidFill>
                  <a:schemeClr val="dk1"/>
                </a:solidFill>
                <a:latin typeface="Calibri"/>
                <a:ea typeface="Calibri"/>
                <a:cs typeface="Calibri"/>
                <a:sym typeface="Calibri"/>
              </a:rPr>
              <a:t>apesar de todas as precauções, ainda pode ser vítima de fraude. É por isso que é importante verificar regularmente o saldo da sua conta. Então pode detetar atividade não autorizada. Se houver algo errado, deve ligar imediatamente para o seu banco.</a:t>
            </a:r>
            <a:endParaRPr sz="2400" b="1" dirty="0">
              <a:solidFill>
                <a:schemeClr val="dk1"/>
              </a:solidFill>
              <a:latin typeface="Calibri"/>
              <a:ea typeface="Calibri"/>
              <a:cs typeface="Calibri"/>
              <a:sym typeface="Calibri"/>
            </a:endParaRPr>
          </a:p>
          <a:p>
            <a:pPr marL="342900" lvl="0" indent="-342900">
              <a:lnSpc>
                <a:spcPct val="150000"/>
              </a:lnSpc>
              <a:buClr>
                <a:schemeClr val="dk1"/>
              </a:buClr>
              <a:buSzPts val="2000"/>
              <a:buFont typeface="Arial" panose="020B0604020202020204" pitchFamily="34" charset="0"/>
              <a:buChar char="•"/>
            </a:pPr>
            <a:r>
              <a:rPr lang="pt-PT" sz="2400" b="1" dirty="0">
                <a:solidFill>
                  <a:schemeClr val="dk1"/>
                </a:solidFill>
                <a:latin typeface="Calibri"/>
                <a:ea typeface="Calibri"/>
                <a:cs typeface="Calibri"/>
                <a:sym typeface="Calibri"/>
              </a:rPr>
              <a:t>Utilize senhas ou códigos diferentes para cada website e banco</a:t>
            </a:r>
            <a:r>
              <a:rPr lang="en-US" sz="2400" b="1" dirty="0">
                <a:solidFill>
                  <a:schemeClr val="dk1"/>
                </a:solidFill>
                <a:latin typeface="Calibri"/>
                <a:ea typeface="Calibri"/>
                <a:cs typeface="Calibri"/>
                <a:sym typeface="Calibri"/>
              </a:rPr>
              <a:t>: </a:t>
            </a:r>
            <a:r>
              <a:rPr lang="pt-PT" sz="2400" dirty="0">
                <a:solidFill>
                  <a:schemeClr val="dk1"/>
                </a:solidFill>
                <a:latin typeface="Calibri"/>
                <a:ea typeface="Calibri"/>
                <a:cs typeface="Calibri"/>
                <a:sym typeface="Calibri"/>
              </a:rPr>
              <a:t>é importante usar senhas diferentes para cada website que visita para evitar que as suas informações pessoais sejam roubadas por um ladrão da web que descobriu que a sua senha bancária é a mesma que a sua senha de e-mail</a:t>
            </a:r>
            <a:r>
              <a:rPr lang="en-US" sz="2400" dirty="0">
                <a:solidFill>
                  <a:schemeClr val="dk1"/>
                </a:solidFill>
                <a:latin typeface="Calibri"/>
                <a:ea typeface="Calibri"/>
                <a:cs typeface="Calibri"/>
                <a:sym typeface="Calibri"/>
              </a:rPr>
              <a:t>.</a:t>
            </a:r>
            <a:endParaRPr sz="2400" dirty="0"/>
          </a:p>
          <a:p>
            <a:pPr marL="342900" marR="0" lvl="0" indent="-215900" algn="l" rtl="0">
              <a:spcBef>
                <a:spcPts val="0"/>
              </a:spcBef>
              <a:spcAft>
                <a:spcPts val="0"/>
              </a:spcAft>
              <a:buClr>
                <a:schemeClr val="dk1"/>
              </a:buClr>
              <a:buSzPts val="2000"/>
              <a:buFont typeface="Noto Sans Symbols"/>
              <a:buNone/>
            </a:pPr>
            <a:endParaRPr sz="2000" dirty="0">
              <a:solidFill>
                <a:schemeClr val="dk1"/>
              </a:solidFill>
              <a:latin typeface="Calibri"/>
              <a:ea typeface="Calibri"/>
              <a:cs typeface="Calibri"/>
              <a:sym typeface="Calibri"/>
            </a:endParaRPr>
          </a:p>
        </p:txBody>
      </p:sp>
      <p:pic>
        <p:nvPicPr>
          <p:cNvPr id="150" name="Google Shape;150;p11"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p:cNvPicPr preferRelativeResize="0"/>
          <p:nvPr/>
        </p:nvPicPr>
        <p:blipFill rotWithShape="1">
          <a:blip r:embed="rId4">
            <a:alphaModFix/>
          </a:blip>
          <a:srcRect/>
          <a:stretch/>
        </p:blipFill>
        <p:spPr>
          <a:xfrm>
            <a:off x="10436748" y="636606"/>
            <a:ext cx="2394857" cy="20465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460187" y="432159"/>
            <a:ext cx="12372313"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156" name="Google Shape;156;p12"/>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Como </a:t>
            </a:r>
            <a:r>
              <a:rPr lang="en-US" i="0" dirty="0" err="1"/>
              <a:t>pagar</a:t>
            </a:r>
            <a:r>
              <a:rPr lang="en-US" i="0" dirty="0"/>
              <a:t> em </a:t>
            </a:r>
            <a:r>
              <a:rPr lang="en-US" i="0" dirty="0" err="1"/>
              <a:t>segurança</a:t>
            </a:r>
            <a:endParaRPr i="0" dirty="0">
              <a:solidFill>
                <a:srgbClr val="0A9A8F"/>
              </a:solidFill>
              <a:latin typeface="Open Sans"/>
              <a:ea typeface="Open Sans"/>
              <a:cs typeface="Open Sans"/>
              <a:sym typeface="Open Sans"/>
            </a:endParaRPr>
          </a:p>
        </p:txBody>
      </p:sp>
      <p:sp>
        <p:nvSpPr>
          <p:cNvPr id="157" name="Google Shape;157;p12"/>
          <p:cNvSpPr/>
          <p:nvPr/>
        </p:nvSpPr>
        <p:spPr>
          <a:xfrm>
            <a:off x="500064" y="2274869"/>
            <a:ext cx="12372313" cy="470894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pt-PT" sz="2800" b="1" dirty="0">
                <a:solidFill>
                  <a:srgbClr val="0070C0"/>
                </a:solidFill>
                <a:latin typeface="Calibri"/>
                <a:cs typeface="Calibri"/>
                <a:sym typeface="Calibri"/>
              </a:rPr>
              <a:t>SISTEMAS DE PAGAMENTO (</a:t>
            </a:r>
            <a:r>
              <a:rPr lang="pt-PT" sz="2800" b="1" dirty="0" err="1">
                <a:solidFill>
                  <a:srgbClr val="0070C0"/>
                </a:solidFill>
                <a:latin typeface="Calibri"/>
                <a:cs typeface="Calibri"/>
                <a:sym typeface="Calibri"/>
              </a:rPr>
              <a:t>PayPal</a:t>
            </a:r>
            <a:r>
              <a:rPr lang="pt-PT" sz="2800" b="1" dirty="0">
                <a:solidFill>
                  <a:srgbClr val="0070C0"/>
                </a:solidFill>
                <a:latin typeface="Calibri"/>
                <a:cs typeface="Calibri"/>
                <a:sym typeface="Calibri"/>
              </a:rPr>
              <a:t>, Google Pay, </a:t>
            </a:r>
            <a:r>
              <a:rPr lang="pt-PT" sz="2800" b="1" dirty="0" err="1">
                <a:solidFill>
                  <a:srgbClr val="0070C0"/>
                </a:solidFill>
                <a:latin typeface="Calibri"/>
                <a:cs typeface="Calibri"/>
                <a:sym typeface="Calibri"/>
              </a:rPr>
              <a:t>Wise</a:t>
            </a:r>
            <a:r>
              <a:rPr lang="pt-PT" sz="2800" b="1" dirty="0">
                <a:solidFill>
                  <a:srgbClr val="0070C0"/>
                </a:solidFill>
                <a:latin typeface="Calibri"/>
                <a:cs typeface="Calibri"/>
                <a:sym typeface="Calibri"/>
              </a:rPr>
              <a:t>, etc.)</a:t>
            </a:r>
            <a:r>
              <a:rPr lang="pt-PT" sz="2800" b="1" dirty="0">
                <a:solidFill>
                  <a:schemeClr val="lt2"/>
                </a:solidFill>
                <a:latin typeface="Calibri"/>
                <a:ea typeface="Calibri"/>
                <a:cs typeface="Calibri"/>
                <a:sym typeface="Calibri"/>
              </a:rPr>
              <a:t>
   </a:t>
            </a:r>
            <a:r>
              <a:rPr lang="pt-PT" sz="2400" dirty="0">
                <a:solidFill>
                  <a:schemeClr val="dk2"/>
                </a:solidFill>
                <a:latin typeface="Calibri"/>
                <a:ea typeface="Calibri"/>
                <a:cs typeface="Calibri"/>
                <a:sym typeface="Calibri"/>
              </a:rPr>
              <a:t>Estes serviços funcionam como intermediários entre o seu banco/cartão e o vendedor online. Graças a este serviço é possível efetuar compras com segurança porque verifica a fiabilidade do site de e-commerce.
</a:t>
            </a:r>
            <a:endParaRPr sz="2400" dirty="0"/>
          </a:p>
          <a:p>
            <a:pPr lvl="0">
              <a:lnSpc>
                <a:spcPct val="150000"/>
              </a:lnSpc>
            </a:pPr>
            <a:r>
              <a:rPr lang="pt-PT" sz="2400" dirty="0">
                <a:solidFill>
                  <a:schemeClr val="dk2"/>
                </a:solidFill>
                <a:latin typeface="Calibri"/>
                <a:ea typeface="Calibri"/>
                <a:cs typeface="Calibri"/>
                <a:sym typeface="Calibri"/>
              </a:rPr>
              <a:t>Desta forma, quem efetua pagamentos online não tem de divulgar os seus dados pessoais com muita precisão. Além disso, este serviço garante um reembolso da compra em caso de problemas com os produtos</a:t>
            </a:r>
            <a:r>
              <a:rPr lang="en-US" sz="2400" dirty="0">
                <a:solidFill>
                  <a:schemeClr val="dk2"/>
                </a:solidFill>
                <a:latin typeface="Calibri"/>
                <a:ea typeface="Calibri"/>
                <a:cs typeface="Calibri"/>
                <a:sym typeface="Calibri"/>
              </a:rPr>
              <a:t>.</a:t>
            </a:r>
            <a:endParaRPr sz="2400" dirty="0">
              <a:solidFill>
                <a:schemeClr val="dk2"/>
              </a:solidFill>
              <a:latin typeface="Calibri"/>
              <a:ea typeface="Calibri"/>
              <a:cs typeface="Calibri"/>
              <a:sym typeface="Calibri"/>
            </a:endParaRPr>
          </a:p>
        </p:txBody>
      </p:sp>
      <p:pic>
        <p:nvPicPr>
          <p:cNvPr id="158" name="Google Shape;158;p12" descr="Freccia linea, leggera curva"/>
          <p:cNvPicPr preferRelativeResize="0"/>
          <p:nvPr/>
        </p:nvPicPr>
        <p:blipFill rotWithShape="1">
          <a:blip r:embed="rId3">
            <a:alphaModFix/>
          </a:blip>
          <a:srcRect/>
          <a:stretch/>
        </p:blipFill>
        <p:spPr>
          <a:xfrm>
            <a:off x="61602" y="2906865"/>
            <a:ext cx="698573" cy="698573"/>
          </a:xfrm>
          <a:prstGeom prst="rect">
            <a:avLst/>
          </a:prstGeom>
          <a:noFill/>
          <a:ln>
            <a:noFill/>
          </a:ln>
        </p:spPr>
      </p:pic>
      <p:pic>
        <p:nvPicPr>
          <p:cNvPr id="159" name="Google Shape;159;p12" descr="e wallet, money, transfer, payment, online, bank, cash, financial, currency, hand, banking, business, dollar, earnings, finance, finger, income, investment, pay, shopping, technology, illustration, electronic device, gadget"/>
          <p:cNvPicPr preferRelativeResize="0"/>
          <p:nvPr/>
        </p:nvPicPr>
        <p:blipFill rotWithShape="1">
          <a:blip r:embed="rId4">
            <a:alphaModFix/>
          </a:blip>
          <a:srcRect/>
          <a:stretch/>
        </p:blipFill>
        <p:spPr>
          <a:xfrm>
            <a:off x="10437100" y="882160"/>
            <a:ext cx="2435277" cy="19625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318370" y="9284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165" name="Google Shape;165;p13"/>
          <p:cNvSpPr txBox="1">
            <a:spLocks noGrp="1"/>
          </p:cNvSpPr>
          <p:nvPr>
            <p:ph type="body" idx="2"/>
          </p:nvPr>
        </p:nvSpPr>
        <p:spPr>
          <a:xfrm>
            <a:off x="318370" y="82725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Como </a:t>
            </a:r>
            <a:r>
              <a:rPr lang="en-US" i="0" dirty="0" err="1"/>
              <a:t>pagar</a:t>
            </a:r>
            <a:r>
              <a:rPr lang="en-US" i="0" dirty="0"/>
              <a:t> em </a:t>
            </a:r>
            <a:r>
              <a:rPr lang="en-US" i="0" dirty="0" err="1"/>
              <a:t>segurança</a:t>
            </a:r>
            <a:r>
              <a:rPr lang="en-US" i="0" dirty="0"/>
              <a:t> </a:t>
            </a:r>
            <a:endParaRPr i="0" dirty="0">
              <a:solidFill>
                <a:srgbClr val="0A9A8F"/>
              </a:solidFill>
              <a:latin typeface="Open Sans"/>
              <a:ea typeface="Open Sans"/>
              <a:cs typeface="Open Sans"/>
              <a:sym typeface="Open Sans"/>
            </a:endParaRPr>
          </a:p>
        </p:txBody>
      </p:sp>
      <p:sp>
        <p:nvSpPr>
          <p:cNvPr id="166" name="Google Shape;166;p13"/>
          <p:cNvSpPr txBox="1"/>
          <p:nvPr/>
        </p:nvSpPr>
        <p:spPr>
          <a:xfrm>
            <a:off x="318371" y="1458950"/>
            <a:ext cx="12511694" cy="5170606"/>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pt-PT" sz="2800" b="1" dirty="0">
                <a:solidFill>
                  <a:srgbClr val="0070C0"/>
                </a:solidFill>
                <a:latin typeface="Calibri"/>
                <a:cs typeface="Calibri"/>
                <a:sym typeface="Calibri"/>
              </a:rPr>
              <a:t>TRANSFERÊNCIA BANCÁRIA OU TRANSFERÊNCIA </a:t>
            </a:r>
            <a:r>
              <a:rPr lang="pt-PT" sz="2800" b="1" dirty="0">
                <a:solidFill>
                  <a:schemeClr val="lt2"/>
                </a:solidFill>
                <a:latin typeface="Calibri"/>
                <a:ea typeface="Calibri"/>
                <a:cs typeface="Calibri"/>
                <a:sym typeface="Calibri"/>
              </a:rPr>
              <a:t>POSTAL
</a:t>
            </a:r>
            <a:r>
              <a:rPr lang="pt-PT" sz="2400" dirty="0">
                <a:solidFill>
                  <a:schemeClr val="dk1"/>
                </a:solidFill>
                <a:latin typeface="Calibri"/>
                <a:ea typeface="Calibri"/>
                <a:cs typeface="Calibri"/>
                <a:sym typeface="Calibri"/>
              </a:rPr>
              <a:t>O pagamento online por transferência bancária ou transferência postal é um </a:t>
            </a:r>
            <a:r>
              <a:rPr lang="pt-PT" sz="2400" b="1" dirty="0">
                <a:solidFill>
                  <a:schemeClr val="dk1"/>
                </a:solidFill>
                <a:latin typeface="Calibri"/>
                <a:ea typeface="Calibri"/>
                <a:cs typeface="Calibri"/>
                <a:sym typeface="Calibri"/>
              </a:rPr>
              <a:t>método muito seguro</a:t>
            </a:r>
            <a:r>
              <a:rPr lang="pt-PT" sz="2400" dirty="0">
                <a:solidFill>
                  <a:schemeClr val="dk1"/>
                </a:solidFill>
                <a:latin typeface="Calibri"/>
                <a:ea typeface="Calibri"/>
                <a:cs typeface="Calibri"/>
                <a:sym typeface="Calibri"/>
              </a:rPr>
              <a:t>, pois acompanha e garante o pagamento efetuado em caso de burla ou problemas.
No entanto, não é necessariamente o melhor método de pagamento para o comércio eletrónico, uma vez que pode ser um </a:t>
            </a:r>
            <a:r>
              <a:rPr lang="pt-PT" sz="2400" b="1" dirty="0">
                <a:solidFill>
                  <a:schemeClr val="dk1"/>
                </a:solidFill>
                <a:latin typeface="Calibri"/>
                <a:ea typeface="Calibri"/>
                <a:cs typeface="Calibri"/>
                <a:sym typeface="Calibri"/>
              </a:rPr>
              <a:t>método lento</a:t>
            </a:r>
            <a:r>
              <a:rPr lang="pt-PT" sz="2400" dirty="0">
                <a:solidFill>
                  <a:schemeClr val="dk1"/>
                </a:solidFill>
                <a:latin typeface="Calibri"/>
                <a:ea typeface="Calibri"/>
                <a:cs typeface="Calibri"/>
                <a:sym typeface="Calibri"/>
              </a:rPr>
              <a:t>. A transferência pode demorar mais tempo e a sua encomenda pode ser enviada mais tarde e demorar mais tempo a chegar a sua casa.</a:t>
            </a:r>
            <a:endParaRPr sz="2400" dirty="0"/>
          </a:p>
          <a:p>
            <a:pPr lvl="0">
              <a:lnSpc>
                <a:spcPct val="150000"/>
              </a:lnSpc>
            </a:pPr>
            <a:r>
              <a:rPr lang="en-US" sz="2400" dirty="0">
                <a:solidFill>
                  <a:schemeClr val="dk1"/>
                </a:solidFill>
                <a:latin typeface="Calibri"/>
                <a:ea typeface="Calibri"/>
                <a:cs typeface="Calibri"/>
                <a:sym typeface="Calibri"/>
              </a:rPr>
              <a:t>	</a:t>
            </a:r>
            <a:r>
              <a:rPr lang="pt-PT" sz="2400" dirty="0">
                <a:solidFill>
                  <a:schemeClr val="dk1"/>
                </a:solidFill>
                <a:latin typeface="Calibri"/>
                <a:ea typeface="Calibri"/>
                <a:cs typeface="Calibri"/>
                <a:sym typeface="Calibri"/>
              </a:rPr>
              <a:t>Além disso, é importante escrever cuidadosamente </a:t>
            </a:r>
            <a:r>
              <a:rPr lang="pt-PT" sz="2400" b="1" dirty="0">
                <a:solidFill>
                  <a:schemeClr val="dk1"/>
                </a:solidFill>
                <a:latin typeface="Calibri"/>
                <a:ea typeface="Calibri"/>
                <a:cs typeface="Calibri"/>
                <a:sym typeface="Calibri"/>
              </a:rPr>
              <a:t>o IBAN ou o número da conta </a:t>
            </a:r>
            <a:r>
              <a:rPr lang="pt-PT" sz="2400" dirty="0">
                <a:solidFill>
                  <a:schemeClr val="dk1"/>
                </a:solidFill>
                <a:latin typeface="Calibri"/>
                <a:ea typeface="Calibri"/>
                <a:cs typeface="Calibri"/>
                <a:sym typeface="Calibri"/>
              </a:rPr>
              <a:t>pois o prestador de serviços não é responsável pela falha ou execução incorreta do pagamento se os dados fornecidos pelo cliente estiverem incorretos.</a:t>
            </a:r>
            <a:endParaRPr sz="2400" dirty="0">
              <a:solidFill>
                <a:schemeClr val="dk1"/>
              </a:solidFill>
              <a:latin typeface="Calibri"/>
              <a:ea typeface="Calibri"/>
              <a:cs typeface="Calibri"/>
              <a:sym typeface="Calibri"/>
            </a:endParaRPr>
          </a:p>
        </p:txBody>
      </p:sp>
      <p:pic>
        <p:nvPicPr>
          <p:cNvPr id="167" name="Google Shape;167;p13" descr="Freccia linea, leggera curva"/>
          <p:cNvPicPr preferRelativeResize="0"/>
          <p:nvPr/>
        </p:nvPicPr>
        <p:blipFill rotWithShape="1">
          <a:blip r:embed="rId3">
            <a:alphaModFix/>
          </a:blip>
          <a:srcRect/>
          <a:stretch/>
        </p:blipFill>
        <p:spPr>
          <a:xfrm>
            <a:off x="436443" y="4835763"/>
            <a:ext cx="698573" cy="698573"/>
          </a:xfrm>
          <a:prstGeom prst="rect">
            <a:avLst/>
          </a:prstGeom>
          <a:noFill/>
          <a:ln>
            <a:noFill/>
          </a:ln>
        </p:spPr>
      </p:pic>
      <p:pic>
        <p:nvPicPr>
          <p:cNvPr id="168" name="Google Shape;168;p13" descr="money, transfer, banking, icon, buy, communication, concept, customer, deposit, design, device, electronic, finance, flat, funds, hand, internet, online, payment, purchase, send, shopping, technology, telephone, withdraw, text, product, font, human behavior, circle, line, graphic design, diagram, logo, illustration, angle, brand, graphics"/>
          <p:cNvPicPr preferRelativeResize="0"/>
          <p:nvPr/>
        </p:nvPicPr>
        <p:blipFill rotWithShape="1">
          <a:blip r:embed="rId4">
            <a:alphaModFix/>
          </a:blip>
          <a:srcRect/>
          <a:stretch/>
        </p:blipFill>
        <p:spPr>
          <a:xfrm>
            <a:off x="10920228" y="147294"/>
            <a:ext cx="2046513" cy="1977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396715" y="417662"/>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174" name="Google Shape;174;p14"/>
          <p:cNvSpPr txBox="1">
            <a:spLocks noGrp="1"/>
          </p:cNvSpPr>
          <p:nvPr>
            <p:ph type="body" idx="2"/>
          </p:nvPr>
        </p:nvSpPr>
        <p:spPr>
          <a:xfrm>
            <a:off x="39517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Como </a:t>
            </a:r>
            <a:r>
              <a:rPr lang="en-US" i="0" dirty="0" err="1"/>
              <a:t>pagar</a:t>
            </a:r>
            <a:r>
              <a:rPr lang="en-US" i="0" dirty="0"/>
              <a:t> em </a:t>
            </a:r>
            <a:r>
              <a:rPr lang="en-US" i="0" dirty="0" err="1"/>
              <a:t>segurança</a:t>
            </a:r>
            <a:endParaRPr i="0" dirty="0">
              <a:solidFill>
                <a:srgbClr val="0A9A8F"/>
              </a:solidFill>
              <a:latin typeface="Open Sans"/>
              <a:ea typeface="Open Sans"/>
              <a:cs typeface="Open Sans"/>
              <a:sym typeface="Open Sans"/>
            </a:endParaRPr>
          </a:p>
        </p:txBody>
      </p:sp>
      <p:sp>
        <p:nvSpPr>
          <p:cNvPr id="175" name="Google Shape;175;p14"/>
          <p:cNvSpPr txBox="1"/>
          <p:nvPr/>
        </p:nvSpPr>
        <p:spPr>
          <a:xfrm>
            <a:off x="333768" y="2349618"/>
            <a:ext cx="12541319" cy="415494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en-US" sz="2800" b="1" dirty="0" err="1">
                <a:solidFill>
                  <a:srgbClr val="0070C0"/>
                </a:solidFill>
                <a:latin typeface="Calibri"/>
                <a:cs typeface="Calibri"/>
                <a:sym typeface="Calibri"/>
              </a:rPr>
              <a:t>DINHEIRO</a:t>
            </a:r>
            <a:r>
              <a:rPr lang="en-US" sz="2800" b="1" dirty="0">
                <a:solidFill>
                  <a:srgbClr val="0070C0"/>
                </a:solidFill>
                <a:latin typeface="Calibri"/>
                <a:cs typeface="Calibri"/>
                <a:sym typeface="Calibri"/>
              </a:rPr>
              <a:t> NA </a:t>
            </a:r>
            <a:r>
              <a:rPr lang="en-US" sz="2800" b="1" dirty="0" err="1">
                <a:solidFill>
                  <a:srgbClr val="0070C0"/>
                </a:solidFill>
                <a:latin typeface="Calibri"/>
                <a:cs typeface="Calibri"/>
                <a:sym typeface="Calibri"/>
              </a:rPr>
              <a:t>ENTREGA</a:t>
            </a:r>
            <a:r>
              <a:rPr lang="en-US" sz="2800" b="1" dirty="0">
                <a:solidFill>
                  <a:schemeClr val="lt2"/>
                </a:solidFill>
                <a:latin typeface="Calibri"/>
                <a:ea typeface="Calibri"/>
                <a:cs typeface="Calibri"/>
                <a:sym typeface="Calibri"/>
              </a:rPr>
              <a:t>
</a:t>
            </a:r>
            <a:endParaRPr sz="2000" b="1" dirty="0">
              <a:solidFill>
                <a:schemeClr val="accent1"/>
              </a:solidFill>
              <a:latin typeface="Calibri"/>
              <a:ea typeface="Calibri"/>
              <a:cs typeface="Calibri"/>
              <a:sym typeface="Calibri"/>
            </a:endParaRPr>
          </a:p>
          <a:p>
            <a:pPr lvl="0">
              <a:lnSpc>
                <a:spcPct val="150000"/>
              </a:lnSpc>
            </a:pPr>
            <a:r>
              <a:rPr lang="pt-PT" sz="2400" dirty="0">
                <a:solidFill>
                  <a:schemeClr val="dk1"/>
                </a:solidFill>
                <a:latin typeface="Calibri"/>
                <a:ea typeface="Calibri"/>
                <a:cs typeface="Calibri"/>
                <a:sym typeface="Calibri"/>
              </a:rPr>
              <a:t>É um método de pagamento </a:t>
            </a:r>
            <a:r>
              <a:rPr lang="pt-PT" sz="2400" b="1" dirty="0">
                <a:solidFill>
                  <a:schemeClr val="dk1"/>
                </a:solidFill>
                <a:latin typeface="Calibri"/>
                <a:ea typeface="Calibri"/>
                <a:cs typeface="Calibri"/>
                <a:sym typeface="Calibri"/>
              </a:rPr>
              <a:t>muito seguro </a:t>
            </a:r>
            <a:r>
              <a:rPr lang="pt-PT" sz="2400" dirty="0">
                <a:solidFill>
                  <a:schemeClr val="dk1"/>
                </a:solidFill>
                <a:latin typeface="Calibri"/>
                <a:ea typeface="Calibri"/>
                <a:cs typeface="Calibri"/>
                <a:sym typeface="Calibri"/>
              </a:rPr>
              <a:t>que lhe permite pagar quando recebe o produto em sua casa.
</a:t>
            </a:r>
            <a:endParaRPr sz="2400" dirty="0"/>
          </a:p>
          <a:p>
            <a:pPr lvl="0">
              <a:lnSpc>
                <a:spcPct val="150000"/>
              </a:lnSpc>
            </a:pPr>
            <a:r>
              <a:rPr lang="pt-PT" sz="2400" dirty="0">
                <a:solidFill>
                  <a:schemeClr val="dk1"/>
                </a:solidFill>
                <a:latin typeface="Calibri"/>
                <a:ea typeface="Calibri"/>
                <a:cs typeface="Calibri"/>
                <a:sym typeface="Calibri"/>
              </a:rPr>
              <a:t>No entanto, o dinheiro na entrega tem frequentemente um custo mais elevado do que outros métodos de pagamento online e nem sempre é oferecido por vendedores online</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pic>
        <p:nvPicPr>
          <p:cNvPr id="176" name="Google Shape;176;p14" descr="Freccia linea, leggera curva"/>
          <p:cNvPicPr preferRelativeResize="0"/>
          <p:nvPr/>
        </p:nvPicPr>
        <p:blipFill rotWithShape="1">
          <a:blip r:embed="rId3">
            <a:alphaModFix/>
          </a:blip>
          <a:srcRect/>
          <a:stretch/>
        </p:blipFill>
        <p:spPr>
          <a:xfrm>
            <a:off x="0" y="3154687"/>
            <a:ext cx="698573" cy="698573"/>
          </a:xfrm>
          <a:prstGeom prst="rect">
            <a:avLst/>
          </a:prstGeom>
          <a:noFill/>
          <a:ln>
            <a:noFill/>
          </a:ln>
        </p:spPr>
      </p:pic>
      <p:pic>
        <p:nvPicPr>
          <p:cNvPr id="177" name="Google Shape;177;p14" descr="delivery, ecommerce, shipment, fast, free, box, easy, instant, freight, courier, online, package, screen, shipping, business, buy, dollar, cash, computer, deliver, express, holding, internet, pay, order, packaging, receive, service, shopping, technology, web, green, yellow, product, hand, human behavior, line, font, communication, angle, finger, material, illustration, brand"/>
          <p:cNvPicPr preferRelativeResize="0"/>
          <p:nvPr/>
        </p:nvPicPr>
        <p:blipFill rotWithShape="1">
          <a:blip r:embed="rId4">
            <a:alphaModFix/>
          </a:blip>
          <a:srcRect/>
          <a:stretch/>
        </p:blipFill>
        <p:spPr>
          <a:xfrm>
            <a:off x="9039572" y="294770"/>
            <a:ext cx="3792033" cy="25344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B8FF4-A1DE-0A3C-97C9-628F0ABC60C6}"/>
              </a:ext>
            </a:extLst>
          </p:cNvPr>
          <p:cNvSpPr>
            <a:spLocks noGrp="1"/>
          </p:cNvSpPr>
          <p:nvPr>
            <p:ph type="body" idx="1"/>
          </p:nvPr>
        </p:nvSpPr>
        <p:spPr>
          <a:xfrm>
            <a:off x="501098" y="1592489"/>
            <a:ext cx="12331402" cy="5129444"/>
          </a:xfrm>
        </p:spPr>
        <p:txBody>
          <a:bodyPr/>
          <a:lstStyle/>
          <a:p>
            <a:endParaRPr lang="en-GB" sz="4000" b="1" dirty="0"/>
          </a:p>
          <a:p>
            <a:endParaRPr lang="en-GB" sz="4000" b="1" dirty="0"/>
          </a:p>
          <a:p>
            <a:r>
              <a:rPr lang="pt-PT" sz="4000" b="1" dirty="0">
                <a:solidFill>
                  <a:srgbClr val="097D74"/>
                </a:solidFill>
              </a:rPr>
              <a:t>Pausa para chá e café
</a:t>
            </a:r>
            <a:endParaRPr lang="en-GB" sz="4000" b="1" dirty="0">
              <a:solidFill>
                <a:srgbClr val="097D74"/>
              </a:solidFill>
            </a:endParaRPr>
          </a:p>
        </p:txBody>
      </p:sp>
      <p:sp>
        <p:nvSpPr>
          <p:cNvPr id="3" name="Title 2">
            <a:extLst>
              <a:ext uri="{FF2B5EF4-FFF2-40B4-BE49-F238E27FC236}">
                <a16:creationId xmlns:a16="http://schemas.microsoft.com/office/drawing/2014/main" id="{E721F714-4AC6-8A64-D9C7-BC6B21045742}"/>
              </a:ext>
            </a:extLst>
          </p:cNvPr>
          <p:cNvSpPr>
            <a:spLocks noGrp="1"/>
          </p:cNvSpPr>
          <p:nvPr>
            <p:ph type="title"/>
          </p:nvPr>
        </p:nvSpPr>
        <p:spPr/>
        <p:txBody>
          <a:bodyPr>
            <a:normAutofit/>
          </a:bodyPr>
          <a:lstStyle/>
          <a:p>
            <a:r>
              <a:rPr lang="pt-PT" dirty="0"/>
              <a:t>Recursos e Ferramentas Financeiras Online</a:t>
            </a:r>
            <a:endParaRPr lang="en-GB" dirty="0"/>
          </a:p>
        </p:txBody>
      </p:sp>
      <p:pic>
        <p:nvPicPr>
          <p:cNvPr id="6" name="Picture 5" descr="A cup of coffee and cookies on a plate&#10;&#10;Description automatically generated with low confidence">
            <a:extLst>
              <a:ext uri="{FF2B5EF4-FFF2-40B4-BE49-F238E27FC236}">
                <a16:creationId xmlns:a16="http://schemas.microsoft.com/office/drawing/2014/main" id="{DBC246A9-28DF-2B37-EC86-3CD4B51F5E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1231" y="2111231"/>
            <a:ext cx="5270333" cy="3801980"/>
          </a:xfrm>
          <a:prstGeom prst="rect">
            <a:avLst/>
          </a:prstGeom>
        </p:spPr>
      </p:pic>
    </p:spTree>
    <p:extLst>
      <p:ext uri="{BB962C8B-B14F-4D97-AF65-F5344CB8AC3E}">
        <p14:creationId xmlns:p14="http://schemas.microsoft.com/office/powerpoint/2010/main" val="160122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p>
            <a:pPr marL="0" lvl="0" indent="0">
              <a:buSzPts val="2100"/>
            </a:pPr>
            <a:r>
              <a:rPr lang="pt-PT" sz="2800" b="1" dirty="0"/>
              <a:t>No final deste módulo, pais e cuidadores serão capazes de</a:t>
            </a:r>
            <a:r>
              <a:rPr lang="en-US" sz="2800" b="1" dirty="0"/>
              <a:t>:</a:t>
            </a:r>
          </a:p>
          <a:p>
            <a:pPr marL="0" lvl="0" indent="0" algn="just" rtl="0">
              <a:lnSpc>
                <a:spcPct val="100000"/>
              </a:lnSpc>
              <a:spcBef>
                <a:spcPts val="0"/>
              </a:spcBef>
              <a:spcAft>
                <a:spcPts val="0"/>
              </a:spcAft>
              <a:buClr>
                <a:schemeClr val="dk2"/>
              </a:buClr>
              <a:buSzPts val="2100"/>
              <a:buNone/>
            </a:pPr>
            <a:endParaRPr sz="2800" dirty="0"/>
          </a:p>
          <a:p>
            <a:pPr marL="342900" lvl="0" indent="-342900">
              <a:spcBef>
                <a:spcPts val="600"/>
              </a:spcBef>
              <a:buSzPts val="2100"/>
              <a:buFont typeface="Arial"/>
              <a:buChar char="•"/>
            </a:pPr>
            <a:r>
              <a:rPr lang="pt-PT" sz="2800" dirty="0"/>
              <a:t>descrever os riscos relacionados com pagamentos eletrónicos e online</a:t>
            </a:r>
          </a:p>
          <a:p>
            <a:pPr marL="0" lvl="0" indent="0">
              <a:spcBef>
                <a:spcPts val="600"/>
              </a:spcBef>
              <a:buSzPts val="2100"/>
            </a:pPr>
            <a:endParaRPr sz="2800" dirty="0"/>
          </a:p>
          <a:p>
            <a:pPr marL="342900" lvl="0" indent="-342900">
              <a:spcBef>
                <a:spcPts val="600"/>
              </a:spcBef>
              <a:buSzPts val="2100"/>
              <a:buFont typeface="Arial"/>
              <a:buChar char="•"/>
            </a:pPr>
            <a:r>
              <a:rPr lang="pt-PT" sz="2800" dirty="0"/>
              <a:t>reconhecer um site de confiança para pagamentos on-line</a:t>
            </a:r>
          </a:p>
          <a:p>
            <a:pPr marL="0" lvl="0" indent="0">
              <a:spcBef>
                <a:spcPts val="600"/>
              </a:spcBef>
              <a:buSzPts val="2100"/>
            </a:pPr>
            <a:endParaRPr sz="2800" dirty="0"/>
          </a:p>
          <a:p>
            <a:pPr marL="342900" lvl="0" indent="-342900">
              <a:spcBef>
                <a:spcPts val="600"/>
              </a:spcBef>
              <a:buSzPts val="2100"/>
              <a:buFont typeface="Arial"/>
              <a:buChar char="•"/>
            </a:pPr>
            <a:r>
              <a:rPr lang="pt-PT" sz="2800" dirty="0"/>
              <a:t>usar as plataformas mais comuns com segurança</a:t>
            </a:r>
          </a:p>
          <a:p>
            <a:pPr marL="0" lvl="0" indent="0">
              <a:spcBef>
                <a:spcPts val="600"/>
              </a:spcBef>
              <a:buSzPts val="2100"/>
            </a:pPr>
            <a:endParaRPr sz="2800" dirty="0"/>
          </a:p>
          <a:p>
            <a:pPr marL="342900" lvl="0" indent="-342900">
              <a:spcBef>
                <a:spcPts val="600"/>
              </a:spcBef>
              <a:buSzPts val="2100"/>
              <a:buFont typeface="Arial"/>
              <a:buChar char="•"/>
            </a:pPr>
            <a:r>
              <a:rPr lang="pt-PT" sz="2800" dirty="0"/>
              <a:t>pagar com segurança evitando fraudes, esquemas e </a:t>
            </a:r>
            <a:r>
              <a:rPr lang="pt-PT" sz="2800" dirty="0" err="1"/>
              <a:t>phishing</a:t>
            </a:r>
            <a:r>
              <a:rPr lang="pt-PT" sz="2800" dirty="0"/>
              <a:t> </a:t>
            </a:r>
            <a:r>
              <a:rPr lang="pt-PT" sz="2800" dirty="0" err="1"/>
              <a:t>etc</a:t>
            </a:r>
            <a:r>
              <a:rPr lang="en-US" sz="2800" dirty="0"/>
              <a:t>.</a:t>
            </a:r>
            <a:endParaRPr sz="2800" dirty="0"/>
          </a:p>
        </p:txBody>
      </p:sp>
      <p:sp>
        <p:nvSpPr>
          <p:cNvPr id="58" name="Google Shape;58;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lvl="0">
              <a:buSzPts val="2800"/>
            </a:pPr>
            <a:r>
              <a:rPr lang="pt-PT" dirty="0"/>
              <a:t>Recursos e Ferramentas Financeiras Online </a:t>
            </a:r>
            <a:br>
              <a:rPr lang="en-US" dirty="0"/>
            </a:br>
            <a:r>
              <a:rPr lang="en-US" dirty="0" err="1"/>
              <a:t>Resultados</a:t>
            </a:r>
            <a:r>
              <a:rPr lang="en-US" dirty="0"/>
              <a:t> da </a:t>
            </a:r>
            <a:r>
              <a:rPr lang="en-US" dirty="0" err="1"/>
              <a:t>Aprendizagem</a:t>
            </a:r>
            <a:r>
              <a:rPr lang="en-US"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body" idx="1"/>
          </p:nvPr>
        </p:nvSpPr>
        <p:spPr>
          <a:xfrm>
            <a:off x="440453" y="1199570"/>
            <a:ext cx="12454094" cy="6214949"/>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pt-PT" sz="2800" dirty="0"/>
              <a:t>A família O'Connor precisa de comprar uma máquina de lavar e decidiram encomendar uma online.
Em primeiro lugar, procuram o modelo mais adequado para eles, verificando as descrições na internet.
Em segundo lugar, verificam uma loja web e para fornecedores mais fiáveis em termos de pagamentos seguros através de:</a:t>
            </a:r>
            <a:endParaRPr sz="2800" dirty="0"/>
          </a:p>
          <a:p>
            <a:pPr marL="842959" lvl="1" indent="-342900">
              <a:lnSpc>
                <a:spcPct val="150000"/>
              </a:lnSpc>
              <a:buSzPts val="2100"/>
            </a:pPr>
            <a:r>
              <a:rPr lang="pt-PT" sz="2800" dirty="0"/>
              <a:t>reputação web da loja e fornecedores usando um </a:t>
            </a:r>
            <a:r>
              <a:rPr lang="pt-PT" sz="2800" b="1" dirty="0"/>
              <a:t>site de revisão online</a:t>
            </a:r>
            <a:r>
              <a:rPr lang="pt-PT" sz="2800" dirty="0"/>
              <a:t>
</a:t>
            </a:r>
            <a:r>
              <a:rPr lang="en-US" sz="2800" dirty="0"/>
              <a:t>d</a:t>
            </a:r>
            <a:r>
              <a:rPr lang="pt-PT" sz="2800" dirty="0"/>
              <a:t>a segurança da página web verificando a barra de endereço do site para ver se há um </a:t>
            </a:r>
            <a:r>
              <a:rPr lang="pt-PT" sz="2800" b="1" dirty="0"/>
              <a:t>triângulo vermelho ou cadeado vermelho</a:t>
            </a:r>
            <a:r>
              <a:rPr lang="pt-PT" sz="2800" dirty="0"/>
              <a:t>
</a:t>
            </a:r>
            <a:endParaRPr dirty="0"/>
          </a:p>
        </p:txBody>
      </p:sp>
      <p:sp>
        <p:nvSpPr>
          <p:cNvPr id="184" name="Google Shape;184;p15"/>
          <p:cNvSpPr txBox="1">
            <a:spLocks noGrp="1"/>
          </p:cNvSpPr>
          <p:nvPr>
            <p:ph type="title"/>
          </p:nvPr>
        </p:nvSpPr>
        <p:spPr>
          <a:xfrm>
            <a:off x="1711966" y="91181"/>
            <a:ext cx="9493062"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 </a:t>
            </a:r>
            <a:endParaRPr dirty="0">
              <a:solidFill>
                <a:srgbClr val="00B050"/>
              </a:solidFill>
            </a:endParaRPr>
          </a:p>
        </p:txBody>
      </p:sp>
      <p:sp>
        <p:nvSpPr>
          <p:cNvPr id="185" name="Google Shape;185;p15"/>
          <p:cNvSpPr txBox="1">
            <a:spLocks noGrp="1"/>
          </p:cNvSpPr>
          <p:nvPr>
            <p:ph type="body" idx="2"/>
          </p:nvPr>
        </p:nvSpPr>
        <p:spPr>
          <a:xfrm>
            <a:off x="501650" y="722280"/>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Fazer uma compra online segura </a:t>
            </a:r>
            <a:r>
              <a:rPr lang="en-US" i="0" dirty="0"/>
              <a:t>… </a:t>
            </a:r>
            <a:r>
              <a:rPr lang="pt-PT" i="0" dirty="0"/>
              <a:t>Os </a:t>
            </a:r>
            <a:r>
              <a:rPr lang="pt-PT" i="0" dirty="0" err="1"/>
              <a:t>O'Connors</a:t>
            </a:r>
            <a:r>
              <a:rPr lang="pt-PT" i="0" dirty="0"/>
              <a:t> compram uma máquina de lavar.</a:t>
            </a:r>
            <a:endParaRPr i="0" dirty="0"/>
          </a:p>
        </p:txBody>
      </p:sp>
      <p:pic>
        <p:nvPicPr>
          <p:cNvPr id="186" name="Google Shape;186;p15" descr="Badge Tick with solid fill"/>
          <p:cNvPicPr preferRelativeResize="0"/>
          <p:nvPr/>
        </p:nvPicPr>
        <p:blipFill rotWithShape="1">
          <a:blip r:embed="rId3">
            <a:alphaModFix/>
          </a:blip>
          <a:srcRect/>
          <a:stretch/>
        </p:blipFill>
        <p:spPr>
          <a:xfrm>
            <a:off x="11917066" y="-89516"/>
            <a:ext cx="914400" cy="914400"/>
          </a:xfrm>
          <a:prstGeom prst="rect">
            <a:avLst/>
          </a:prstGeom>
          <a:noFill/>
          <a:ln>
            <a:noFill/>
          </a:ln>
        </p:spPr>
      </p:pic>
      <p:pic>
        <p:nvPicPr>
          <p:cNvPr id="187" name="Google Shape;187;p15" descr="Badge Tick with solid fill"/>
          <p:cNvPicPr preferRelativeResize="0"/>
          <p:nvPr/>
        </p:nvPicPr>
        <p:blipFill rotWithShape="1">
          <a:blip r:embed="rId3">
            <a:alphaModFix/>
          </a:blip>
          <a:srcRect/>
          <a:stretch/>
        </p:blipFill>
        <p:spPr>
          <a:xfrm>
            <a:off x="501650" y="-89516"/>
            <a:ext cx="914400" cy="914400"/>
          </a:xfrm>
          <a:prstGeom prst="rect">
            <a:avLst/>
          </a:prstGeom>
          <a:noFill/>
          <a:ln>
            <a:noFill/>
          </a:ln>
        </p:spPr>
      </p:pic>
      <p:sp>
        <p:nvSpPr>
          <p:cNvPr id="188" name="Google Shape;188;p15"/>
          <p:cNvSpPr/>
          <p:nvPr/>
        </p:nvSpPr>
        <p:spPr>
          <a:xfrm>
            <a:off x="10443228" y="6783420"/>
            <a:ext cx="2053652" cy="29980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body" idx="1"/>
          </p:nvPr>
        </p:nvSpPr>
        <p:spPr>
          <a:xfrm>
            <a:off x="259431" y="2215722"/>
            <a:ext cx="12774398" cy="528997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pt-PT" sz="2800" dirty="0"/>
              <a:t>Depois de verificar o site, a Família O'Connor compra a sua máquina de lavar roupa usando um </a:t>
            </a:r>
            <a:r>
              <a:rPr lang="en-US" sz="2800" b="1" dirty="0" err="1"/>
              <a:t>cartão</a:t>
            </a:r>
            <a:r>
              <a:rPr lang="en-US" sz="2800" b="1" dirty="0"/>
              <a:t> </a:t>
            </a:r>
            <a:r>
              <a:rPr lang="en-US" sz="2800" b="1" dirty="0" err="1"/>
              <a:t>pré-pago</a:t>
            </a:r>
            <a:r>
              <a:rPr lang="en-US" sz="2800" b="1" dirty="0"/>
              <a:t> </a:t>
            </a:r>
            <a:r>
              <a:rPr lang="pt-PT" sz="2800" dirty="0"/>
              <a:t>como o método de pagamento mais seguro disponível para eles, uma vez que não têm </a:t>
            </a:r>
            <a:r>
              <a:rPr lang="en-US" sz="2800" b="1" dirty="0" err="1"/>
              <a:t>Conta</a:t>
            </a:r>
            <a:r>
              <a:rPr lang="en-US" sz="2800" b="1" dirty="0"/>
              <a:t> Pay Pal</a:t>
            </a:r>
            <a:r>
              <a:rPr lang="en-US" sz="2800" dirty="0"/>
              <a:t>. </a:t>
            </a:r>
            <a:r>
              <a:rPr lang="pt-PT" sz="2800" dirty="0"/>
              <a:t>Numa semana recebem a máquina de lavar em casa! </a:t>
            </a:r>
            <a:endParaRPr lang="en-US" sz="2800" b="1" dirty="0">
              <a:solidFill>
                <a:srgbClr val="00B050"/>
              </a:solidFill>
            </a:endParaRPr>
          </a:p>
          <a:p>
            <a:pPr marL="0" lvl="0" indent="0" algn="l">
              <a:spcBef>
                <a:spcPts val="600"/>
              </a:spcBef>
              <a:buSzPts val="2100"/>
            </a:pPr>
            <a:r>
              <a:rPr lang="en-US" sz="2800" b="1" dirty="0" err="1">
                <a:solidFill>
                  <a:srgbClr val="00B050"/>
                </a:solidFill>
              </a:rPr>
              <a:t>Questões</a:t>
            </a:r>
            <a:r>
              <a:rPr lang="en-US" sz="2800" b="1" dirty="0">
                <a:solidFill>
                  <a:srgbClr val="00B050"/>
                </a:solidFill>
              </a:rPr>
              <a:t> </a:t>
            </a:r>
            <a:r>
              <a:rPr lang="en-US" sz="2800" b="1" dirty="0" err="1">
                <a:solidFill>
                  <a:srgbClr val="00B050"/>
                </a:solidFill>
              </a:rPr>
              <a:t>reflexivas</a:t>
            </a:r>
            <a:r>
              <a:rPr lang="en-US" sz="2800" b="1" dirty="0">
                <a:solidFill>
                  <a:srgbClr val="00B050"/>
                </a:solidFill>
              </a:rPr>
              <a:t>:</a:t>
            </a:r>
            <a:endParaRPr sz="2800" b="1" dirty="0"/>
          </a:p>
          <a:p>
            <a:pPr marL="342900" lvl="0" indent="-342900" algn="l">
              <a:spcBef>
                <a:spcPts val="600"/>
              </a:spcBef>
              <a:buSzPts val="2100"/>
              <a:buFont typeface="Arial"/>
              <a:buChar char="•"/>
            </a:pPr>
            <a:r>
              <a:rPr lang="pt-PT" sz="2800" dirty="0"/>
              <a:t>Que tipo de pagamento prefere para compras online?
Conhece alguma página web para avaliações de website da loja?
Já comprou algo online sem verificar antes da fiabilidade do website da loja?</a:t>
            </a:r>
            <a:endParaRPr sz="2800" dirty="0"/>
          </a:p>
        </p:txBody>
      </p:sp>
      <p:sp>
        <p:nvSpPr>
          <p:cNvPr id="195" name="Google Shape;195;p16"/>
          <p:cNvSpPr txBox="1">
            <a:spLocks noGrp="1"/>
          </p:cNvSpPr>
          <p:nvPr>
            <p:ph type="title"/>
          </p:nvPr>
        </p:nvSpPr>
        <p:spPr>
          <a:xfrm>
            <a:off x="1414463" y="225425"/>
            <a:ext cx="10237793"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 Recursos e Ferramentas Financeiras Online</a:t>
            </a:r>
            <a:endParaRPr dirty="0">
              <a:solidFill>
                <a:srgbClr val="00B050"/>
              </a:solidFill>
            </a:endParaRPr>
          </a:p>
        </p:txBody>
      </p:sp>
      <p:sp>
        <p:nvSpPr>
          <p:cNvPr id="196" name="Google Shape;196;p16"/>
          <p:cNvSpPr txBox="1">
            <a:spLocks noGrp="1"/>
          </p:cNvSpPr>
          <p:nvPr>
            <p:ph type="body" idx="2"/>
          </p:nvPr>
        </p:nvSpPr>
        <p:spPr>
          <a:xfrm>
            <a:off x="259431" y="1035504"/>
            <a:ext cx="12331700" cy="10280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endParaRPr lang="en-US" i="0" dirty="0"/>
          </a:p>
          <a:p>
            <a:pPr marL="0" indent="0">
              <a:spcBef>
                <a:spcPts val="0"/>
              </a:spcBef>
            </a:pPr>
            <a:r>
              <a:rPr lang="en-US" i="0" dirty="0" err="1"/>
              <a:t>Atividade</a:t>
            </a:r>
            <a:r>
              <a:rPr lang="en-US" i="0" dirty="0"/>
              <a:t> M3.6</a:t>
            </a:r>
          </a:p>
          <a:p>
            <a:pPr marL="0" lvl="0" indent="0">
              <a:spcBef>
                <a:spcPts val="0"/>
              </a:spcBef>
            </a:pPr>
            <a:r>
              <a:rPr lang="pt-PT" i="0" dirty="0">
                <a:solidFill>
                  <a:schemeClr val="tx2"/>
                </a:solidFill>
              </a:rPr>
              <a:t>Fazer uma compra online segura</a:t>
            </a:r>
            <a:r>
              <a:rPr lang="en-US" i="0" dirty="0">
                <a:solidFill>
                  <a:schemeClr val="tx2"/>
                </a:solidFill>
              </a:rPr>
              <a:t>....</a:t>
            </a:r>
            <a:r>
              <a:rPr lang="pt-PT" i="0" dirty="0">
                <a:solidFill>
                  <a:schemeClr val="tx2"/>
                </a:solidFill>
              </a:rPr>
              <a:t> Os </a:t>
            </a:r>
            <a:r>
              <a:rPr lang="pt-PT" i="0" dirty="0" err="1">
                <a:solidFill>
                  <a:schemeClr val="tx2"/>
                </a:solidFill>
              </a:rPr>
              <a:t>O'Connors</a:t>
            </a:r>
            <a:r>
              <a:rPr lang="pt-PT" i="0" dirty="0">
                <a:solidFill>
                  <a:schemeClr val="tx2"/>
                </a:solidFill>
              </a:rPr>
              <a:t> compram uma máquina de lavar.</a:t>
            </a:r>
            <a:endParaRPr lang="en-US" i="0" dirty="0"/>
          </a:p>
          <a:p>
            <a:pPr marL="0" lvl="0" indent="0" algn="just" rtl="0">
              <a:lnSpc>
                <a:spcPct val="90000"/>
              </a:lnSpc>
              <a:spcBef>
                <a:spcPts val="0"/>
              </a:spcBef>
              <a:spcAft>
                <a:spcPts val="0"/>
              </a:spcAft>
              <a:buClr>
                <a:schemeClr val="lt2"/>
              </a:buClr>
              <a:buSzPts val="2400"/>
              <a:buNone/>
            </a:pPr>
            <a:endParaRPr i="0" dirty="0"/>
          </a:p>
        </p:txBody>
      </p:sp>
      <p:pic>
        <p:nvPicPr>
          <p:cNvPr id="197" name="Google Shape;197;p16" descr="Badge Tick with solid fill"/>
          <p:cNvPicPr preferRelativeResize="0"/>
          <p:nvPr/>
        </p:nvPicPr>
        <p:blipFill rotWithShape="1">
          <a:blip r:embed="rId3">
            <a:alphaModFix/>
          </a:blip>
          <a:srcRect/>
          <a:stretch/>
        </p:blipFill>
        <p:spPr>
          <a:xfrm>
            <a:off x="11973098" y="0"/>
            <a:ext cx="914400" cy="914400"/>
          </a:xfrm>
          <a:prstGeom prst="rect">
            <a:avLst/>
          </a:prstGeom>
          <a:noFill/>
          <a:ln>
            <a:noFill/>
          </a:ln>
        </p:spPr>
      </p:pic>
      <p:pic>
        <p:nvPicPr>
          <p:cNvPr id="198" name="Google Shape;198;p16" descr="Badge Tick with solid fill"/>
          <p:cNvPicPr preferRelativeResize="0"/>
          <p:nvPr/>
        </p:nvPicPr>
        <p:blipFill rotWithShape="1">
          <a:blip r:embed="rId3">
            <a:alphaModFix/>
          </a:blip>
          <a:srcRect/>
          <a:stretch/>
        </p:blipFill>
        <p:spPr>
          <a:xfrm>
            <a:off x="259431" y="31025"/>
            <a:ext cx="914400" cy="914400"/>
          </a:xfrm>
          <a:prstGeom prst="rect">
            <a:avLst/>
          </a:prstGeom>
          <a:noFill/>
          <a:ln>
            <a:noFill/>
          </a:ln>
        </p:spPr>
      </p:pic>
      <p:pic>
        <p:nvPicPr>
          <p:cNvPr id="199" name="Google Shape;199;p16" descr="Ok Grazie! | A.Fa.D.O.C."/>
          <p:cNvPicPr preferRelativeResize="0"/>
          <p:nvPr/>
        </p:nvPicPr>
        <p:blipFill rotWithShape="1">
          <a:blip r:embed="rId4">
            <a:alphaModFix/>
          </a:blip>
          <a:srcRect/>
          <a:stretch/>
        </p:blipFill>
        <p:spPr>
          <a:xfrm>
            <a:off x="10994653" y="945425"/>
            <a:ext cx="1315205" cy="1315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body" idx="1"/>
          </p:nvPr>
        </p:nvSpPr>
        <p:spPr>
          <a:xfrm>
            <a:off x="224587" y="1365274"/>
            <a:ext cx="12723683" cy="6010704"/>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pt-PT" sz="2400" dirty="0">
                <a:solidFill>
                  <a:schemeClr val="dk1"/>
                </a:solidFill>
              </a:rPr>
              <a:t>O Michael recebeu um e-mail do seu banco a pedir um pagamento imediato de 85 libras/euros que foi suspenso e pode aumentar se não for pago imediatamente. No e-mail está o link de pagamento. O Michael, alarmado, imediatamente clica no link e faz o pagamento usando os dados do seu cartão</a:t>
            </a:r>
            <a:r>
              <a:rPr lang="en-US" sz="2400" dirty="0">
                <a:solidFill>
                  <a:schemeClr val="dk1"/>
                </a:solidFill>
              </a:rPr>
              <a:t>.</a:t>
            </a:r>
          </a:p>
          <a:p>
            <a:pPr marL="0" lvl="0" indent="0" algn="l">
              <a:lnSpc>
                <a:spcPct val="150000"/>
              </a:lnSpc>
              <a:spcBef>
                <a:spcPts val="600"/>
              </a:spcBef>
              <a:buSzPts val="2100"/>
            </a:pPr>
            <a:endParaRPr lang="pt-PT" sz="2400" dirty="0">
              <a:solidFill>
                <a:schemeClr val="dk1"/>
              </a:solidFill>
            </a:endParaRPr>
          </a:p>
          <a:p>
            <a:pPr marL="0" lvl="0" indent="0" algn="l">
              <a:lnSpc>
                <a:spcPct val="150000"/>
              </a:lnSpc>
              <a:spcBef>
                <a:spcPts val="600"/>
              </a:spcBef>
              <a:buSzPts val="2100"/>
            </a:pPr>
            <a:r>
              <a:rPr lang="pt-PT" sz="2400" dirty="0">
                <a:solidFill>
                  <a:schemeClr val="dk1"/>
                </a:solidFill>
              </a:rPr>
              <a:t>Poucos dias depois, o seu banco ligou a dizer que notaram pagamentos suspeitos e repetidos de 600 libras /euros de cada vez. Nessa altura, o Michael apercebe-se de que foi enganado e pede ao banco que bloqueie imediatamente o cartão e recupere o dinheiro perdido no esquema. </a:t>
            </a:r>
          </a:p>
          <a:p>
            <a:pPr marL="0" lvl="0" indent="0" algn="ctr">
              <a:lnSpc>
                <a:spcPct val="150000"/>
              </a:lnSpc>
              <a:spcBef>
                <a:spcPts val="600"/>
              </a:spcBef>
              <a:buSzPts val="2100"/>
            </a:pPr>
            <a:r>
              <a:rPr lang="pt-PT" sz="2800" dirty="0">
                <a:solidFill>
                  <a:schemeClr val="dk1"/>
                </a:solidFill>
              </a:rPr>
              <a:t>
</a:t>
            </a:r>
            <a:r>
              <a:rPr lang="pt-PT" sz="2800" b="1" dirty="0">
                <a:solidFill>
                  <a:schemeClr val="dk1"/>
                </a:solidFill>
              </a:rPr>
              <a:t>O banco responde que vai tentar, mas não tem certeza se o dinheiro pode ser devolvido.
</a:t>
            </a: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06" name="Google Shape;206;p17"/>
          <p:cNvSpPr txBox="1">
            <a:spLocks noGrp="1"/>
          </p:cNvSpPr>
          <p:nvPr>
            <p:ph type="title"/>
          </p:nvPr>
        </p:nvSpPr>
        <p:spPr>
          <a:xfrm>
            <a:off x="4358743" y="391881"/>
            <a:ext cx="461404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US" dirty="0"/>
              <a:t> </a:t>
            </a:r>
            <a:endParaRPr dirty="0"/>
          </a:p>
        </p:txBody>
      </p:sp>
      <p:sp>
        <p:nvSpPr>
          <p:cNvPr id="207" name="Google Shape;207;p17"/>
          <p:cNvSpPr txBox="1">
            <a:spLocks noGrp="1"/>
          </p:cNvSpPr>
          <p:nvPr>
            <p:ph type="body" idx="2"/>
          </p:nvPr>
        </p:nvSpPr>
        <p:spPr>
          <a:xfrm>
            <a:off x="255145" y="829716"/>
            <a:ext cx="12545763"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Parte A: Fazer uma compra online segura? 		O Michael faz um pagamento online</a:t>
            </a:r>
            <a:endParaRPr i="0" dirty="0"/>
          </a:p>
        </p:txBody>
      </p:sp>
      <p:pic>
        <p:nvPicPr>
          <p:cNvPr id="208" name="Google Shape;208;p17" descr="Close with solid fill"/>
          <p:cNvPicPr preferRelativeResize="0"/>
          <p:nvPr/>
        </p:nvPicPr>
        <p:blipFill rotWithShape="1">
          <a:blip r:embed="rId3">
            <a:alphaModFix/>
          </a:blip>
          <a:srcRect/>
          <a:stretch/>
        </p:blipFill>
        <p:spPr>
          <a:xfrm>
            <a:off x="11855952" y="73194"/>
            <a:ext cx="914400" cy="603250"/>
          </a:xfrm>
          <a:prstGeom prst="rect">
            <a:avLst/>
          </a:prstGeom>
          <a:noFill/>
          <a:ln>
            <a:noFill/>
          </a:ln>
        </p:spPr>
      </p:pic>
      <p:pic>
        <p:nvPicPr>
          <p:cNvPr id="209" name="Google Shape;209;p17" descr="Close with solid fill"/>
          <p:cNvPicPr preferRelativeResize="0"/>
          <p:nvPr/>
        </p:nvPicPr>
        <p:blipFill rotWithShape="1">
          <a:blip r:embed="rId3">
            <a:alphaModFix/>
          </a:blip>
          <a:srcRect/>
          <a:stretch/>
        </p:blipFill>
        <p:spPr>
          <a:xfrm>
            <a:off x="224589" y="117539"/>
            <a:ext cx="914400" cy="743700"/>
          </a:xfrm>
          <a:prstGeom prst="rect">
            <a:avLst/>
          </a:prstGeom>
          <a:noFill/>
          <a:ln>
            <a:noFill/>
          </a:ln>
        </p:spPr>
      </p:pic>
      <p:pic>
        <p:nvPicPr>
          <p:cNvPr id="210" name="Google Shape;210;p17" descr="Pericolo Avvertimento Segni - Grafica vettoriale gratuita su Pixabay"/>
          <p:cNvPicPr preferRelativeResize="0"/>
          <p:nvPr/>
        </p:nvPicPr>
        <p:blipFill rotWithShape="1">
          <a:blip r:embed="rId4">
            <a:alphaModFix/>
          </a:blip>
          <a:srcRect/>
          <a:stretch/>
        </p:blipFill>
        <p:spPr>
          <a:xfrm>
            <a:off x="11728786" y="501239"/>
            <a:ext cx="1219484" cy="1179561"/>
          </a:xfrm>
          <a:prstGeom prst="rect">
            <a:avLst/>
          </a:prstGeom>
          <a:noFill/>
          <a:ln>
            <a:noFill/>
          </a:ln>
        </p:spPr>
      </p:pic>
      <p:sp>
        <p:nvSpPr>
          <p:cNvPr id="8" name="Google Shape;195;p16">
            <a:extLst>
              <a:ext uri="{FF2B5EF4-FFF2-40B4-BE49-F238E27FC236}">
                <a16:creationId xmlns:a16="http://schemas.microsoft.com/office/drawing/2014/main" id="{CD455E16-5F7C-12AA-03A5-337104A5E257}"/>
              </a:ext>
            </a:extLst>
          </p:cNvPr>
          <p:cNvSpPr txBox="1">
            <a:spLocks/>
          </p:cNvSpPr>
          <p:nvPr/>
        </p:nvSpPr>
        <p:spPr>
          <a:xfrm>
            <a:off x="1475577" y="141239"/>
            <a:ext cx="6654149" cy="720000"/>
          </a:xfrm>
          <a:prstGeom prst="rect">
            <a:avLst/>
          </a:prstGeom>
          <a:noFill/>
          <a:ln>
            <a:noFill/>
          </a:ln>
        </p:spPr>
        <p:txBody>
          <a:bodyPr spcFirstLastPara="1" wrap="square" lIns="72000" tIns="45700" rIns="72000"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pt-PT" dirty="0"/>
              <a:t> Recursos e Ferramentas Financeiras Online</a:t>
            </a:r>
            <a:endParaRPr lang="en-US" dirty="0">
              <a:solidFill>
                <a:srgbClr val="00B05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body" idx="1"/>
          </p:nvPr>
        </p:nvSpPr>
        <p:spPr>
          <a:xfrm>
            <a:off x="188686" y="1677483"/>
            <a:ext cx="12830628" cy="5129444"/>
          </a:xfrm>
          <a:prstGeom prst="rect">
            <a:avLst/>
          </a:prstGeom>
          <a:noFill/>
          <a:ln>
            <a:noFill/>
          </a:ln>
        </p:spPr>
        <p:txBody>
          <a:bodyPr spcFirstLastPara="1" wrap="square" lIns="72000" tIns="45700" rIns="72000" bIns="45700" anchor="t" anchorCtr="0">
            <a:noAutofit/>
          </a:bodyPr>
          <a:lstStyle/>
          <a:p>
            <a:pPr marL="0" lvl="0" indent="0" algn="l">
              <a:spcBef>
                <a:spcPts val="600"/>
              </a:spcBef>
            </a:pPr>
            <a:r>
              <a:rPr lang="en-GB" sz="2400" b="1" dirty="0" err="1">
                <a:solidFill>
                  <a:schemeClr val="dk1"/>
                </a:solidFill>
              </a:rPr>
              <a:t>Parte</a:t>
            </a:r>
            <a:r>
              <a:rPr lang="en-GB" sz="2400" b="1" dirty="0">
                <a:solidFill>
                  <a:schemeClr val="dk1"/>
                </a:solidFill>
              </a:rPr>
              <a:t> A O </a:t>
            </a:r>
            <a:r>
              <a:rPr lang="en-GB" sz="2400" b="1" dirty="0" err="1">
                <a:solidFill>
                  <a:schemeClr val="dk1"/>
                </a:solidFill>
              </a:rPr>
              <a:t>pagamento</a:t>
            </a:r>
            <a:r>
              <a:rPr lang="en-GB" sz="2400" b="1" dirty="0">
                <a:solidFill>
                  <a:schemeClr val="dk1"/>
                </a:solidFill>
              </a:rPr>
              <a:t> online do Michael</a:t>
            </a:r>
          </a:p>
          <a:p>
            <a:pPr marL="0" lvl="0" indent="0" algn="l">
              <a:spcBef>
                <a:spcPts val="600"/>
              </a:spcBef>
            </a:pPr>
            <a:r>
              <a:rPr lang="en-GB" sz="2400" b="1" dirty="0" err="1">
                <a:solidFill>
                  <a:schemeClr val="dk1"/>
                </a:solidFill>
              </a:rPr>
              <a:t>Parte</a:t>
            </a:r>
            <a:r>
              <a:rPr lang="en-GB" sz="2400" b="1" dirty="0">
                <a:solidFill>
                  <a:schemeClr val="dk1"/>
                </a:solidFill>
              </a:rPr>
              <a:t> B </a:t>
            </a:r>
            <a:r>
              <a:rPr lang="en-GB" sz="2400" b="1" dirty="0" err="1">
                <a:solidFill>
                  <a:schemeClr val="dk1"/>
                </a:solidFill>
              </a:rPr>
              <a:t>Questões</a:t>
            </a:r>
            <a:r>
              <a:rPr lang="en-GB" sz="2400" b="1" dirty="0">
                <a:solidFill>
                  <a:schemeClr val="dk1"/>
                </a:solidFill>
              </a:rPr>
              <a:t> </a:t>
            </a:r>
            <a:r>
              <a:rPr lang="en-GB" sz="2400" b="1" dirty="0" err="1">
                <a:solidFill>
                  <a:schemeClr val="dk1"/>
                </a:solidFill>
              </a:rPr>
              <a:t>reflexivas</a:t>
            </a:r>
            <a:endParaRPr lang="en-GB" sz="2400" b="1" dirty="0">
              <a:solidFill>
                <a:schemeClr val="dk1"/>
              </a:solidFill>
            </a:endParaRPr>
          </a:p>
          <a:p>
            <a:pPr marL="0" lvl="0" indent="0" algn="l">
              <a:spcBef>
                <a:spcPts val="600"/>
              </a:spcBef>
            </a:pPr>
            <a:r>
              <a:rPr lang="en-GB" sz="2400" b="1" dirty="0" err="1">
                <a:solidFill>
                  <a:schemeClr val="dk1"/>
                </a:solidFill>
              </a:rPr>
              <a:t>Parte</a:t>
            </a:r>
            <a:r>
              <a:rPr lang="en-GB" sz="2400" b="1" dirty="0">
                <a:solidFill>
                  <a:schemeClr val="dk1"/>
                </a:solidFill>
              </a:rPr>
              <a:t> C </a:t>
            </a:r>
            <a:r>
              <a:rPr lang="pt-PT" sz="2400" b="1" dirty="0">
                <a:solidFill>
                  <a:schemeClr val="dk1"/>
                </a:solidFill>
              </a:rPr>
              <a:t>O que o Michael devia ter feito para evitar o esquema?
</a:t>
            </a:r>
            <a:r>
              <a:rPr lang="en-US" b="1" dirty="0">
                <a:solidFill>
                  <a:schemeClr val="dk1"/>
                </a:solidFill>
              </a:rPr>
              <a:t>----------------------------------------------------------------------------------------------------------------------------------------------</a:t>
            </a:r>
          </a:p>
          <a:p>
            <a:pPr marL="0" lvl="0" indent="0" algn="l">
              <a:spcBef>
                <a:spcPts val="600"/>
              </a:spcBef>
              <a:buSzPts val="2100"/>
            </a:pPr>
            <a:r>
              <a:rPr lang="en-US" sz="2400" b="1" dirty="0" err="1">
                <a:solidFill>
                  <a:schemeClr val="dk1"/>
                </a:solidFill>
              </a:rPr>
              <a:t>Parte</a:t>
            </a:r>
            <a:r>
              <a:rPr lang="en-US" sz="2400" b="1" dirty="0">
                <a:solidFill>
                  <a:schemeClr val="dk1"/>
                </a:solidFill>
              </a:rPr>
              <a:t> C </a:t>
            </a:r>
            <a:r>
              <a:rPr lang="pt-PT" sz="2400" b="1" dirty="0">
                <a:solidFill>
                  <a:schemeClr val="dk1"/>
                </a:solidFill>
              </a:rPr>
              <a:t>O que o Michael devia ter feito para evitar o esquema?</a:t>
            </a:r>
            <a:endParaRPr sz="2400" dirty="0"/>
          </a:p>
          <a:p>
            <a:pPr lvl="0" indent="-457200" algn="l">
              <a:spcBef>
                <a:spcPts val="600"/>
              </a:spcBef>
              <a:buSzPts val="2100"/>
              <a:buFont typeface="+mj-lt"/>
              <a:buAutoNum type="arabicPeriod"/>
            </a:pPr>
            <a:r>
              <a:rPr lang="en-US" sz="2400" dirty="0" err="1">
                <a:solidFill>
                  <a:schemeClr val="dk1"/>
                </a:solidFill>
              </a:rPr>
              <a:t>Não</a:t>
            </a:r>
            <a:r>
              <a:rPr lang="en-US" sz="2400" dirty="0">
                <a:solidFill>
                  <a:schemeClr val="dk1"/>
                </a:solidFill>
              </a:rPr>
              <a:t> </a:t>
            </a:r>
            <a:r>
              <a:rPr lang="en-US" sz="2400" dirty="0" err="1">
                <a:solidFill>
                  <a:schemeClr val="dk1"/>
                </a:solidFill>
              </a:rPr>
              <a:t>ter</a:t>
            </a:r>
            <a:r>
              <a:rPr lang="en-US" sz="2400" dirty="0">
                <a:solidFill>
                  <a:schemeClr val="dk1"/>
                </a:solidFill>
              </a:rPr>
              <a:t> </a:t>
            </a:r>
            <a:r>
              <a:rPr lang="en-US" sz="2400" dirty="0" err="1">
                <a:solidFill>
                  <a:schemeClr val="dk1"/>
                </a:solidFill>
              </a:rPr>
              <a:t>aberto</a:t>
            </a:r>
            <a:r>
              <a:rPr lang="en-US" sz="2400" dirty="0">
                <a:solidFill>
                  <a:schemeClr val="dk1"/>
                </a:solidFill>
              </a:rPr>
              <a:t> o e-mail </a:t>
            </a:r>
            <a:r>
              <a:rPr lang="pt-PT" sz="2400" dirty="0">
                <a:solidFill>
                  <a:srgbClr val="FF0000"/>
                </a:solidFill>
              </a:rPr>
              <a:t>Sim, nunca abra e-mails suspeitos, especialmente se tiverem uma frase estranha no assunto do email.</a:t>
            </a:r>
            <a:endParaRPr sz="2400" dirty="0"/>
          </a:p>
          <a:p>
            <a:pPr lvl="0" indent="-457200" algn="l">
              <a:spcBef>
                <a:spcPts val="600"/>
              </a:spcBef>
              <a:buSzPts val="2100"/>
              <a:buFont typeface="+mj-lt"/>
              <a:buAutoNum type="arabicPeriod"/>
            </a:pPr>
            <a:r>
              <a:rPr lang="pt-PT" sz="2400" dirty="0">
                <a:solidFill>
                  <a:schemeClr val="dk1"/>
                </a:solidFill>
              </a:rPr>
              <a:t>Abrir o e-mail mas não  ter clicado no link fornecido </a:t>
            </a:r>
            <a:r>
              <a:rPr lang="pt-PT" sz="2400" dirty="0">
                <a:solidFill>
                  <a:srgbClr val="FF0000"/>
                </a:solidFill>
              </a:rPr>
              <a:t>Claro que sim! Nunca abra um link de pagamento recebido de um e-mail bancário sem ligar primeiro para o banco a confirmar.
</a:t>
            </a:r>
            <a:r>
              <a:rPr lang="pt-PT" sz="2400" dirty="0">
                <a:solidFill>
                  <a:schemeClr val="dk1"/>
                </a:solidFill>
              </a:rPr>
              <a:t>Abrir o link mas não ter escrito as credenciais do cartão </a:t>
            </a:r>
            <a:r>
              <a:rPr lang="pt-PT" sz="2400" dirty="0">
                <a:solidFill>
                  <a:srgbClr val="FF0000"/>
                </a:solidFill>
              </a:rPr>
              <a:t>Embora não seja recomendado abrir qualquer ligação suspeita, é essencial pelo menos não escrever os detalhes do cartão.
</a:t>
            </a:r>
            <a:r>
              <a:rPr lang="pt-PT" sz="2400" dirty="0">
                <a:solidFill>
                  <a:schemeClr val="dk1"/>
                </a:solidFill>
              </a:rPr>
              <a:t>Ter ligado imediatamente para o banco. </a:t>
            </a:r>
            <a:r>
              <a:rPr lang="pt-PT" sz="2400" dirty="0">
                <a:solidFill>
                  <a:srgbClr val="FF0000"/>
                </a:solidFill>
              </a:rPr>
              <a:t>Sim, se tiver dúvidas, é melhor ligar para o seu banco.
</a:t>
            </a: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17" name="Google Shape;217;p18"/>
          <p:cNvSpPr txBox="1">
            <a:spLocks noGrp="1"/>
          </p:cNvSpPr>
          <p:nvPr>
            <p:ph type="title"/>
          </p:nvPr>
        </p:nvSpPr>
        <p:spPr>
          <a:xfrm>
            <a:off x="1414463" y="60325"/>
            <a:ext cx="10204974"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FF0000"/>
              </a:solidFill>
            </a:endParaRPr>
          </a:p>
        </p:txBody>
      </p:sp>
      <p:sp>
        <p:nvSpPr>
          <p:cNvPr id="218" name="Google Shape;218;p18"/>
          <p:cNvSpPr txBox="1">
            <a:spLocks noGrp="1"/>
          </p:cNvSpPr>
          <p:nvPr>
            <p:ph type="body" idx="2"/>
          </p:nvPr>
        </p:nvSpPr>
        <p:spPr>
          <a:xfrm>
            <a:off x="319314" y="698773"/>
            <a:ext cx="12512152" cy="949325"/>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t>Atividade</a:t>
            </a:r>
            <a:r>
              <a:rPr lang="en-US" i="0" dirty="0"/>
              <a:t> M3.7</a:t>
            </a:r>
          </a:p>
          <a:p>
            <a:pPr marL="0" lvl="0" indent="0">
              <a:spcBef>
                <a:spcPts val="0"/>
              </a:spcBef>
            </a:pPr>
            <a:r>
              <a:rPr lang="pt-PT" i="0" dirty="0"/>
              <a:t>Parte B: Considere as questões reflexivas na atividade</a:t>
            </a:r>
            <a:endParaRPr lang="en-US" i="0" dirty="0"/>
          </a:p>
        </p:txBody>
      </p:sp>
      <p:pic>
        <p:nvPicPr>
          <p:cNvPr id="219" name="Google Shape;219;p18" descr="Close with solid fill"/>
          <p:cNvPicPr preferRelativeResize="0"/>
          <p:nvPr/>
        </p:nvPicPr>
        <p:blipFill rotWithShape="1">
          <a:blip r:embed="rId3">
            <a:alphaModFix/>
          </a:blip>
          <a:srcRect/>
          <a:stretch/>
        </p:blipFill>
        <p:spPr>
          <a:xfrm>
            <a:off x="11917066" y="0"/>
            <a:ext cx="914400" cy="720000"/>
          </a:xfrm>
          <a:prstGeom prst="rect">
            <a:avLst/>
          </a:prstGeom>
          <a:noFill/>
          <a:ln>
            <a:noFill/>
          </a:ln>
        </p:spPr>
      </p:pic>
      <p:pic>
        <p:nvPicPr>
          <p:cNvPr id="220" name="Google Shape;220;p18" descr="Close with solid fill"/>
          <p:cNvPicPr preferRelativeResize="0"/>
          <p:nvPr/>
        </p:nvPicPr>
        <p:blipFill rotWithShape="1">
          <a:blip r:embed="rId3">
            <a:alphaModFix/>
          </a:blip>
          <a:srcRect/>
          <a:stretch/>
        </p:blipFill>
        <p:spPr>
          <a:xfrm>
            <a:off x="500063" y="0"/>
            <a:ext cx="914400" cy="720000"/>
          </a:xfrm>
          <a:prstGeom prst="rect">
            <a:avLst/>
          </a:prstGeom>
          <a:noFill/>
          <a:ln>
            <a:noFill/>
          </a:ln>
        </p:spPr>
      </p:pic>
      <p:pic>
        <p:nvPicPr>
          <p:cNvPr id="3" name="Picture 2" descr="A person wearing a mask&#10;&#10;Description automatically generated with low confidence">
            <a:extLst>
              <a:ext uri="{FF2B5EF4-FFF2-40B4-BE49-F238E27FC236}">
                <a16:creationId xmlns:a16="http://schemas.microsoft.com/office/drawing/2014/main" id="{515F4562-B61F-B3A7-D457-3DAA8228850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52592" y="159023"/>
            <a:ext cx="2483757" cy="24837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501605" y="279322"/>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226" name="Google Shape;226;p19"/>
          <p:cNvSpPr txBox="1">
            <a:spLocks noGrp="1"/>
          </p:cNvSpPr>
          <p:nvPr>
            <p:ph type="body" idx="2"/>
          </p:nvPr>
        </p:nvSpPr>
        <p:spPr>
          <a:xfrm>
            <a:off x="500064" y="87624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Como </a:t>
            </a:r>
            <a:r>
              <a:rPr lang="en-US" i="0" dirty="0" err="1"/>
              <a:t>pagar</a:t>
            </a:r>
            <a:r>
              <a:rPr lang="en-US" i="0" dirty="0"/>
              <a:t> em </a:t>
            </a:r>
            <a:r>
              <a:rPr lang="en-US" i="0" dirty="0" err="1"/>
              <a:t>segurança</a:t>
            </a:r>
            <a:endParaRPr i="0" dirty="0">
              <a:solidFill>
                <a:srgbClr val="0A9A8F"/>
              </a:solidFill>
              <a:latin typeface="Open Sans"/>
              <a:ea typeface="Open Sans"/>
              <a:cs typeface="Open Sans"/>
              <a:sym typeface="Open Sans"/>
            </a:endParaRPr>
          </a:p>
        </p:txBody>
      </p:sp>
      <p:sp>
        <p:nvSpPr>
          <p:cNvPr id="227" name="Google Shape;227;p19"/>
          <p:cNvSpPr txBox="1"/>
          <p:nvPr/>
        </p:nvSpPr>
        <p:spPr>
          <a:xfrm>
            <a:off x="500063" y="1746815"/>
            <a:ext cx="12330000" cy="5047495"/>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a:lnSpc>
                <a:spcPct val="150000"/>
              </a:lnSpc>
            </a:pPr>
            <a:r>
              <a:rPr lang="en-US" sz="2800" b="1" dirty="0">
                <a:solidFill>
                  <a:schemeClr val="accent6">
                    <a:lumMod val="75000"/>
                  </a:schemeClr>
                </a:solidFill>
                <a:latin typeface="Calibri"/>
                <a:ea typeface="Calibri"/>
                <a:cs typeface="Calibri"/>
                <a:sym typeface="Calibri"/>
              </a:rPr>
              <a:t>O QUE É PHISHING?</a:t>
            </a:r>
            <a:endParaRPr sz="2800" dirty="0">
              <a:solidFill>
                <a:schemeClr val="accent6">
                  <a:lumMod val="75000"/>
                </a:schemeClr>
              </a:solidFill>
            </a:endParaRPr>
          </a:p>
          <a:p>
            <a:pPr lvl="0"/>
            <a:r>
              <a:rPr lang="en-US" sz="2800" dirty="0">
                <a:solidFill>
                  <a:schemeClr val="dk1"/>
                </a:solidFill>
                <a:latin typeface="Calibri"/>
                <a:ea typeface="Calibri"/>
                <a:cs typeface="Calibri"/>
                <a:sym typeface="Calibri"/>
              </a:rPr>
              <a:t>Phishing </a:t>
            </a:r>
            <a:r>
              <a:rPr lang="pt-PT" sz="2800" dirty="0">
                <a:solidFill>
                  <a:schemeClr val="dk1"/>
                </a:solidFill>
                <a:latin typeface="Calibri"/>
                <a:ea typeface="Calibri"/>
                <a:cs typeface="Calibri"/>
                <a:sym typeface="Calibri"/>
              </a:rPr>
              <a:t>é uma </a:t>
            </a:r>
            <a:r>
              <a:rPr lang="pt-PT" sz="2800" b="1" dirty="0">
                <a:solidFill>
                  <a:schemeClr val="accent6">
                    <a:lumMod val="75000"/>
                  </a:schemeClr>
                </a:solidFill>
                <a:latin typeface="Calibri"/>
                <a:ea typeface="Calibri"/>
                <a:cs typeface="Calibri"/>
                <a:sym typeface="Calibri"/>
              </a:rPr>
              <a:t>esquema</a:t>
            </a:r>
            <a:r>
              <a:rPr lang="pt-PT" sz="2800" dirty="0">
                <a:solidFill>
                  <a:schemeClr val="dk1"/>
                </a:solidFill>
                <a:latin typeface="Calibri"/>
                <a:ea typeface="Calibri"/>
                <a:cs typeface="Calibri"/>
                <a:sym typeface="Calibri"/>
              </a:rPr>
              <a:t> com o objetivo de roubar dados pessoais, por exemplo, número de cartão de crédito ou chaves de acesso ao serviço bancário doméstico. 
</a:t>
            </a:r>
            <a:endParaRPr sz="2800" dirty="0"/>
          </a:p>
          <a:p>
            <a:pPr lvl="0"/>
            <a:r>
              <a:rPr lang="pt-PT" sz="2800" dirty="0">
                <a:solidFill>
                  <a:schemeClr val="dk1"/>
                </a:solidFill>
                <a:latin typeface="Calibri"/>
                <a:ea typeface="Calibri"/>
                <a:cs typeface="Calibri"/>
                <a:sym typeface="Calibri"/>
              </a:rPr>
              <a:t>É realizado por burlões que enviam </a:t>
            </a:r>
            <a:r>
              <a:rPr lang="en-US" sz="2800" b="1" dirty="0">
                <a:solidFill>
                  <a:schemeClr val="dk1"/>
                </a:solidFill>
                <a:latin typeface="Calibri"/>
                <a:ea typeface="Calibri"/>
                <a:cs typeface="Calibri"/>
                <a:sym typeface="Calibri"/>
              </a:rPr>
              <a:t>e-mails </a:t>
            </a:r>
            <a:r>
              <a:rPr lang="en-US" sz="2800" b="1" dirty="0" err="1">
                <a:solidFill>
                  <a:schemeClr val="dk1"/>
                </a:solidFill>
                <a:latin typeface="Calibri"/>
                <a:ea typeface="Calibri"/>
                <a:cs typeface="Calibri"/>
                <a:sym typeface="Calibri"/>
              </a:rPr>
              <a:t>falsos</a:t>
            </a:r>
            <a:r>
              <a:rPr lang="en-US" sz="2800" b="1" dirty="0">
                <a:solidFill>
                  <a:schemeClr val="dk1"/>
                </a:solidFill>
                <a:latin typeface="Calibri"/>
                <a:ea typeface="Calibri"/>
                <a:cs typeface="Calibri"/>
                <a:sym typeface="Calibri"/>
              </a:rPr>
              <a:t> </a:t>
            </a:r>
            <a:r>
              <a:rPr lang="pt-PT" sz="2800" dirty="0">
                <a:solidFill>
                  <a:schemeClr val="dk1"/>
                </a:solidFill>
                <a:latin typeface="Calibri"/>
                <a:ea typeface="Calibri"/>
                <a:cs typeface="Calibri"/>
                <a:sym typeface="Calibri"/>
              </a:rPr>
              <a:t>que parecem vir de um </a:t>
            </a:r>
            <a:r>
              <a:rPr lang="pt-PT" sz="2800" b="1" dirty="0">
                <a:solidFill>
                  <a:schemeClr val="accent6">
                    <a:lumMod val="75000"/>
                  </a:schemeClr>
                </a:solidFill>
                <a:latin typeface="Calibri"/>
                <a:ea typeface="Calibri"/>
                <a:cs typeface="Calibri"/>
                <a:sym typeface="Calibri"/>
              </a:rPr>
              <a:t>banco ou de uma empresa de cartão de crédito. </a:t>
            </a:r>
            <a:r>
              <a:rPr lang="pt-PT" sz="2800" dirty="0">
                <a:solidFill>
                  <a:schemeClr val="dk1"/>
                </a:solidFill>
                <a:latin typeface="Calibri"/>
                <a:ea typeface="Calibri"/>
                <a:cs typeface="Calibri"/>
                <a:sym typeface="Calibri"/>
              </a:rPr>
              <a:t>Os e-mails convidam o destinatário a ligar-se através de um link a um site da Internet semelhante ao do banco e a introduzir informações confidenciais. 
</a:t>
            </a:r>
            <a:endParaRPr sz="2800" dirty="0"/>
          </a:p>
          <a:p>
            <a:pPr lvl="0"/>
            <a:r>
              <a:rPr lang="pt-PT" sz="2800" dirty="0">
                <a:solidFill>
                  <a:schemeClr val="dk1"/>
                </a:solidFill>
                <a:latin typeface="Calibri"/>
                <a:ea typeface="Calibri"/>
                <a:cs typeface="Calibri"/>
                <a:sym typeface="Calibri"/>
              </a:rPr>
              <a:t>Com os dados obtidos por engano, o burlão pode realizar transações bancárias em nome da vítima ou explorar o seu cartão de crédito.</a:t>
            </a:r>
            <a:endParaRPr sz="2800" dirty="0">
              <a:solidFill>
                <a:schemeClr val="dk1"/>
              </a:solidFill>
              <a:latin typeface="Calibri"/>
              <a:ea typeface="Calibri"/>
              <a:cs typeface="Calibri"/>
              <a:sym typeface="Calibri"/>
            </a:endParaRPr>
          </a:p>
        </p:txBody>
      </p:sp>
      <p:pic>
        <p:nvPicPr>
          <p:cNvPr id="228" name="Google Shape;228;p19" descr="hack, fraud, card, code, computer, credit, crime, cyber, data, hacker, identity, information, internet, password, phishing, pile, privacy, protection, safety, secure, spy, steal, technology, thief, cartoon, personal computer, laptop, gesture, font, output device, magenta, art, electronic device, gadget, peripheral, job, graphics, illustration, logo, brand, audio equipment, computer component, animation, graphic design, employment, sitting, t shirt, conversation, display device, netbook, rectangle, clip art"/>
          <p:cNvPicPr preferRelativeResize="0"/>
          <p:nvPr/>
        </p:nvPicPr>
        <p:blipFill rotWithShape="1">
          <a:blip r:embed="rId3">
            <a:alphaModFix/>
          </a:blip>
          <a:srcRect/>
          <a:stretch/>
        </p:blipFill>
        <p:spPr>
          <a:xfrm>
            <a:off x="10376892" y="245390"/>
            <a:ext cx="2598057" cy="22553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234" name="Google Shape;234;p2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a:t>Como </a:t>
            </a:r>
            <a:r>
              <a:rPr lang="en-US" i="0" dirty="0" err="1"/>
              <a:t>pagar</a:t>
            </a:r>
            <a:r>
              <a:rPr lang="en-US" i="0" dirty="0"/>
              <a:t>  em </a:t>
            </a:r>
            <a:r>
              <a:rPr lang="en-US" i="0" dirty="0" err="1"/>
              <a:t>segurança</a:t>
            </a:r>
            <a:endParaRPr i="0" dirty="0">
              <a:solidFill>
                <a:srgbClr val="0A9A8F"/>
              </a:solidFill>
              <a:latin typeface="Open Sans"/>
              <a:ea typeface="Open Sans"/>
              <a:cs typeface="Open Sans"/>
              <a:sym typeface="Open Sans"/>
            </a:endParaRPr>
          </a:p>
        </p:txBody>
      </p:sp>
      <p:sp>
        <p:nvSpPr>
          <p:cNvPr id="235" name="Google Shape;235;p20"/>
          <p:cNvSpPr txBox="1"/>
          <p:nvPr/>
        </p:nvSpPr>
        <p:spPr>
          <a:xfrm>
            <a:off x="784878" y="2603265"/>
            <a:ext cx="6635400" cy="4401164"/>
          </a:xfrm>
          <a:prstGeom prst="rect">
            <a:avLst/>
          </a:prstGeom>
          <a:solidFill>
            <a:schemeClr val="accent3">
              <a:lumMod val="40000"/>
              <a:lumOff val="60000"/>
            </a:schemeClr>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r>
              <a:rPr lang="en-US" sz="2800" b="1" dirty="0" err="1">
                <a:solidFill>
                  <a:schemeClr val="lt2"/>
                </a:solidFill>
                <a:latin typeface="Calibri"/>
                <a:ea typeface="Calibri"/>
                <a:cs typeface="Calibri"/>
                <a:sym typeface="Calibri"/>
              </a:rPr>
              <a:t>PROTEÇÃO</a:t>
            </a:r>
            <a:r>
              <a:rPr lang="en-US" sz="2800" b="1" dirty="0">
                <a:solidFill>
                  <a:schemeClr val="lt2"/>
                </a:solidFill>
                <a:latin typeface="Calibri"/>
                <a:ea typeface="Calibri"/>
                <a:cs typeface="Calibri"/>
                <a:sym typeface="Calibri"/>
              </a:rPr>
              <a:t> DO PHISHING</a:t>
            </a:r>
            <a:endParaRPr dirty="0"/>
          </a:p>
          <a:p>
            <a:pPr marL="0" marR="0" lvl="0" indent="0" algn="l" rtl="0">
              <a:spcBef>
                <a:spcPts val="0"/>
              </a:spcBef>
              <a:spcAft>
                <a:spcPts val="0"/>
              </a:spcAft>
              <a:buNone/>
            </a:pPr>
            <a:endParaRPr sz="2800" dirty="0">
              <a:solidFill>
                <a:schemeClr val="lt2"/>
              </a:solidFill>
              <a:latin typeface="Calibri"/>
              <a:ea typeface="Calibri"/>
              <a:cs typeface="Calibri"/>
              <a:sym typeface="Calibri"/>
            </a:endParaRPr>
          </a:p>
          <a:p>
            <a:pPr lvl="0"/>
            <a:r>
              <a:rPr lang="en-US" sz="2800" b="1" dirty="0" err="1">
                <a:solidFill>
                  <a:schemeClr val="lt1"/>
                </a:solidFill>
                <a:latin typeface="Calibri"/>
                <a:ea typeface="Calibri"/>
                <a:cs typeface="Calibri"/>
                <a:sym typeface="Calibri"/>
              </a:rPr>
              <a:t>NUNCA</a:t>
            </a:r>
            <a:r>
              <a:rPr lang="en-US" sz="2800" dirty="0">
                <a:solidFill>
                  <a:schemeClr val="dk1"/>
                </a:solidFill>
                <a:latin typeface="Calibri"/>
                <a:ea typeface="Calibri"/>
                <a:cs typeface="Calibri"/>
                <a:sym typeface="Calibri"/>
              </a:rPr>
              <a:t> </a:t>
            </a:r>
            <a:r>
              <a:rPr lang="pt-PT" sz="2800" dirty="0">
                <a:solidFill>
                  <a:schemeClr val="dk1"/>
                </a:solidFill>
                <a:latin typeface="Calibri"/>
                <a:ea typeface="Calibri"/>
                <a:cs typeface="Calibri"/>
                <a:sym typeface="Calibri"/>
              </a:rPr>
              <a:t>abrir links suspeitos ou e-mails. Estas são muitas vezes impessoais, têm erros ortográficos e gramaticais, não têm prazos e muitas vezes pedem dados pessoais ou dados de contas bancárias.
</a:t>
            </a:r>
            <a:r>
              <a:rPr lang="en-US" sz="2800" b="1" dirty="0" err="1">
                <a:solidFill>
                  <a:schemeClr val="lt1"/>
                </a:solidFill>
                <a:latin typeface="Calibri"/>
                <a:ea typeface="Calibri"/>
                <a:cs typeface="Calibri"/>
                <a:sym typeface="Calibri"/>
              </a:rPr>
              <a:t>NUNCA</a:t>
            </a:r>
            <a:r>
              <a:rPr lang="en-US" sz="2800" dirty="0">
                <a:solidFill>
                  <a:schemeClr val="dk1"/>
                </a:solidFill>
                <a:latin typeface="Calibri"/>
                <a:ea typeface="Calibri"/>
                <a:cs typeface="Calibri"/>
                <a:sym typeface="Calibri"/>
              </a:rPr>
              <a:t> </a:t>
            </a:r>
            <a:r>
              <a:rPr lang="pt-PT" sz="2800" dirty="0">
                <a:solidFill>
                  <a:schemeClr val="dk1"/>
                </a:solidFill>
                <a:latin typeface="Calibri"/>
                <a:ea typeface="Calibri"/>
                <a:cs typeface="Calibri"/>
                <a:sym typeface="Calibri"/>
              </a:rPr>
              <a:t>forneça o seu banco ou dados pessoais a menos que tenha verificado o pedido.</a:t>
            </a:r>
            <a:endParaRPr sz="2800" dirty="0">
              <a:solidFill>
                <a:schemeClr val="dk1"/>
              </a:solidFill>
              <a:latin typeface="Calibri"/>
              <a:ea typeface="Calibri"/>
              <a:cs typeface="Calibri"/>
              <a:sym typeface="Calibri"/>
            </a:endParaRPr>
          </a:p>
        </p:txBody>
      </p:sp>
      <p:pic>
        <p:nvPicPr>
          <p:cNvPr id="236" name="Google Shape;236;p20" descr="scam, phishing, fraud, email, attack, mail, online, system, cybercrime, information, access, credit, money, hack, hacker, laptop, malware, password, protection, software, steal, text, graphic design, illustration, Material property, technology, paper, finger, icon, brand, rectangle, gesture, art"/>
          <p:cNvPicPr preferRelativeResize="0"/>
          <p:nvPr/>
        </p:nvPicPr>
        <p:blipFill rotWithShape="1">
          <a:blip r:embed="rId3">
            <a:alphaModFix/>
          </a:blip>
          <a:srcRect/>
          <a:stretch/>
        </p:blipFill>
        <p:spPr>
          <a:xfrm>
            <a:off x="8327685" y="2851399"/>
            <a:ext cx="4503920" cy="2612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501605" y="131674"/>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242" name="Google Shape;242;p21"/>
          <p:cNvSpPr txBox="1">
            <a:spLocks noGrp="1"/>
          </p:cNvSpPr>
          <p:nvPr>
            <p:ph type="body" idx="2"/>
          </p:nvPr>
        </p:nvSpPr>
        <p:spPr>
          <a:xfrm>
            <a:off x="500064" y="851674"/>
            <a:ext cx="12331541" cy="86181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solidFill>
                  <a:schemeClr val="tx2"/>
                </a:solidFill>
                <a:latin typeface="Calibri" panose="020F0502020204030204" pitchFamily="34" charset="0"/>
                <a:ea typeface="Open Sans"/>
                <a:cs typeface="Calibri" panose="020F0502020204030204" pitchFamily="34" charset="0"/>
                <a:sym typeface="Open Sans"/>
              </a:rPr>
              <a:t>Atividade</a:t>
            </a:r>
            <a:r>
              <a:rPr lang="en-US" i="0" dirty="0">
                <a:solidFill>
                  <a:schemeClr val="tx2"/>
                </a:solidFill>
                <a:latin typeface="Calibri" panose="020F0502020204030204" pitchFamily="34" charset="0"/>
                <a:ea typeface="Open Sans"/>
                <a:cs typeface="Calibri" panose="020F0502020204030204" pitchFamily="34" charset="0"/>
                <a:sym typeface="Open Sans"/>
              </a:rPr>
              <a:t> M3.8</a:t>
            </a:r>
          </a:p>
          <a:p>
            <a:pPr marL="0" lvl="0" indent="0">
              <a:spcBef>
                <a:spcPts val="0"/>
              </a:spcBef>
            </a:pPr>
            <a:r>
              <a:rPr lang="en-US" i="0" dirty="0" err="1">
                <a:latin typeface="Calibri" panose="020F0502020204030204" pitchFamily="34" charset="0"/>
                <a:cs typeface="Calibri" panose="020F0502020204030204" pitchFamily="34" charset="0"/>
              </a:rPr>
              <a:t>Discussão</a:t>
            </a:r>
            <a:endParaRPr lang="en-US" i="0" dirty="0">
              <a:latin typeface="Calibri" panose="020F0502020204030204" pitchFamily="34" charset="0"/>
              <a:cs typeface="Calibri" panose="020F0502020204030204" pitchFamily="34" charset="0"/>
            </a:endParaRPr>
          </a:p>
        </p:txBody>
      </p:sp>
      <p:sp>
        <p:nvSpPr>
          <p:cNvPr id="243" name="Google Shape;243;p21"/>
          <p:cNvSpPr txBox="1"/>
          <p:nvPr/>
        </p:nvSpPr>
        <p:spPr>
          <a:xfrm>
            <a:off x="385489" y="1771018"/>
            <a:ext cx="12691881" cy="4893607"/>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Divida os participantes em pequenos </a:t>
            </a:r>
            <a:r>
              <a:rPr lang="en-US" sz="2400" b="1" dirty="0" err="1">
                <a:solidFill>
                  <a:srgbClr val="002060"/>
                </a:solidFill>
                <a:latin typeface="Calibri"/>
                <a:ea typeface="Calibri"/>
                <a:cs typeface="Calibri"/>
                <a:sym typeface="Calibri"/>
              </a:rPr>
              <a:t>grupos</a:t>
            </a:r>
            <a:r>
              <a:rPr lang="en-US" sz="2400" b="1" dirty="0">
                <a:solidFill>
                  <a:schemeClr val="dk1"/>
                </a:solidFill>
                <a:latin typeface="Calibri"/>
                <a:ea typeface="Calibri"/>
                <a:cs typeface="Calibri"/>
                <a:sym typeface="Calibri"/>
              </a:rPr>
              <a:t>:</a:t>
            </a:r>
            <a:endParaRPr sz="2400" dirty="0"/>
          </a:p>
          <a:p>
            <a:pPr marL="342900" lvl="0" indent="-342900">
              <a:buClr>
                <a:schemeClr val="dk1"/>
              </a:buClr>
              <a:buSzPts val="2000"/>
              <a:buFont typeface="Arial" panose="020B0604020202020204" pitchFamily="34" charset="0"/>
              <a:buChar char="•"/>
            </a:pPr>
            <a:r>
              <a:rPr lang="pt-PT" sz="2400" dirty="0">
                <a:solidFill>
                  <a:schemeClr val="dk1"/>
                </a:solidFill>
                <a:latin typeface="Calibri"/>
                <a:ea typeface="Calibri"/>
                <a:cs typeface="Calibri"/>
                <a:sym typeface="Calibri"/>
              </a:rPr>
              <a:t>Cada grupo representa o </a:t>
            </a:r>
            <a:r>
              <a:rPr lang="pt-PT" sz="2400" b="1" dirty="0">
                <a:solidFill>
                  <a:schemeClr val="dk1"/>
                </a:solidFill>
                <a:latin typeface="Calibri"/>
                <a:ea typeface="Calibri"/>
                <a:cs typeface="Calibri"/>
                <a:sym typeface="Calibri"/>
              </a:rPr>
              <a:t>VENDEDOR</a:t>
            </a:r>
            <a:r>
              <a:rPr lang="pt-PT" sz="2400" dirty="0">
                <a:solidFill>
                  <a:schemeClr val="dk1"/>
                </a:solidFill>
                <a:latin typeface="Calibri"/>
                <a:ea typeface="Calibri"/>
                <a:cs typeface="Calibri"/>
                <a:sym typeface="Calibri"/>
              </a:rPr>
              <a:t> na posse de uma loja de móveis que oferece serviços de e-commerce
ou o </a:t>
            </a:r>
            <a:r>
              <a:rPr lang="pt-PT" sz="2400" b="1" dirty="0">
                <a:solidFill>
                  <a:schemeClr val="dk1"/>
                </a:solidFill>
                <a:latin typeface="Calibri"/>
                <a:ea typeface="Calibri"/>
                <a:cs typeface="Calibri"/>
                <a:sym typeface="Calibri"/>
              </a:rPr>
              <a:t>COMPRADOR</a:t>
            </a:r>
            <a:r>
              <a:rPr lang="pt-PT" sz="2400" dirty="0">
                <a:solidFill>
                  <a:schemeClr val="dk1"/>
                </a:solidFill>
                <a:latin typeface="Calibri"/>
                <a:ea typeface="Calibri"/>
                <a:cs typeface="Calibri"/>
                <a:sym typeface="Calibri"/>
              </a:rPr>
              <a:t> que tem £1.000/euros para gastar</a:t>
            </a:r>
            <a:endParaRPr sz="2400" dirty="0"/>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lvl="0"/>
            <a:r>
              <a:rPr lang="en-US" sz="2400" b="1" dirty="0" err="1">
                <a:solidFill>
                  <a:schemeClr val="dk1"/>
                </a:solidFill>
                <a:latin typeface="Calibri"/>
                <a:ea typeface="Calibri"/>
                <a:cs typeface="Calibri"/>
                <a:sym typeface="Calibri"/>
              </a:rPr>
              <a:t>Atividade</a:t>
            </a:r>
            <a:r>
              <a:rPr lang="en-US" sz="2400" b="1" dirty="0">
                <a:solidFill>
                  <a:schemeClr val="dk1"/>
                </a:solidFill>
                <a:latin typeface="Calibri"/>
                <a:ea typeface="Calibri"/>
                <a:cs typeface="Calibri"/>
                <a:sym typeface="Calibri"/>
              </a:rPr>
              <a:t> - </a:t>
            </a:r>
            <a:r>
              <a:rPr lang="en-US" sz="2400" b="1" dirty="0" err="1">
                <a:solidFill>
                  <a:schemeClr val="dk1"/>
                </a:solidFill>
                <a:latin typeface="Calibri"/>
                <a:ea typeface="Calibri"/>
                <a:cs typeface="Calibri"/>
                <a:sym typeface="Calibri"/>
              </a:rPr>
              <a:t>Identificar</a:t>
            </a:r>
            <a:r>
              <a:rPr lang="en-US" sz="2400" b="1" dirty="0">
                <a:solidFill>
                  <a:schemeClr val="dk1"/>
                </a:solidFill>
                <a:latin typeface="Calibri"/>
                <a:ea typeface="Calibri"/>
                <a:cs typeface="Calibri"/>
                <a:sym typeface="Calibri"/>
              </a:rPr>
              <a:t> </a:t>
            </a:r>
            <a:r>
              <a:rPr lang="pt-PT" sz="2400" u="sng" dirty="0">
                <a:solidFill>
                  <a:schemeClr val="dk1"/>
                </a:solidFill>
                <a:latin typeface="Calibri"/>
                <a:ea typeface="Calibri"/>
                <a:cs typeface="Calibri"/>
                <a:sym typeface="Calibri"/>
              </a:rPr>
              <a:t>a forma de pagamento mais adequada </a:t>
            </a:r>
            <a:r>
              <a:rPr lang="pt-PT" sz="2400" dirty="0">
                <a:solidFill>
                  <a:schemeClr val="dk1"/>
                </a:solidFill>
                <a:latin typeface="Calibri"/>
                <a:ea typeface="Calibri"/>
                <a:cs typeface="Calibri"/>
                <a:sym typeface="Calibri"/>
              </a:rPr>
              <a:t>para o Vendedor e, em alternativa, o </a:t>
            </a:r>
            <a:r>
              <a:rPr lang="en-US" sz="2400" u="sng" dirty="0">
                <a:solidFill>
                  <a:schemeClr val="dk1"/>
                </a:solidFill>
                <a:latin typeface="Calibri"/>
                <a:ea typeface="Calibri"/>
                <a:cs typeface="Calibri"/>
                <a:sym typeface="Calibri"/>
              </a:rPr>
              <a:t>Comprador </a:t>
            </a:r>
            <a:r>
              <a:rPr lang="en-US" sz="2400" u="sng" dirty="0" err="1">
                <a:solidFill>
                  <a:schemeClr val="dk1"/>
                </a:solidFill>
                <a:latin typeface="Calibri"/>
                <a:ea typeface="Calibri"/>
                <a:cs typeface="Calibri"/>
                <a:sym typeface="Calibri"/>
              </a:rPr>
              <a:t>deve</a:t>
            </a:r>
            <a:r>
              <a:rPr lang="en-US" sz="2400" u="sng" dirty="0">
                <a:solidFill>
                  <a:schemeClr val="dk1"/>
                </a:solidFill>
                <a:latin typeface="Calibri"/>
                <a:ea typeface="Calibri"/>
                <a:cs typeface="Calibri"/>
                <a:sym typeface="Calibri"/>
              </a:rPr>
              <a:t> </a:t>
            </a:r>
            <a:r>
              <a:rPr lang="en-US" sz="2400" u="sng" dirty="0" err="1">
                <a:solidFill>
                  <a:schemeClr val="dk1"/>
                </a:solidFill>
                <a:latin typeface="Calibri"/>
                <a:ea typeface="Calibri"/>
                <a:cs typeface="Calibri"/>
                <a:sym typeface="Calibri"/>
              </a:rPr>
              <a:t>considerar</a:t>
            </a:r>
            <a:r>
              <a:rPr lang="en-US" sz="2400" u="sng" dirty="0">
                <a:solidFill>
                  <a:schemeClr val="dk1"/>
                </a:solidFill>
                <a:latin typeface="Calibri"/>
                <a:ea typeface="Calibri"/>
                <a:cs typeface="Calibri"/>
                <a:sym typeface="Calibri"/>
              </a:rPr>
              <a:t>:</a:t>
            </a:r>
          </a:p>
          <a:p>
            <a:pPr marL="342900" lvl="0" indent="-342900">
              <a:buFont typeface="Arial" panose="020B0604020202020204" pitchFamily="34" charset="0"/>
              <a:buChar char="•"/>
            </a:pPr>
            <a:r>
              <a:rPr lang="pt-PT" sz="2400" dirty="0">
                <a:solidFill>
                  <a:schemeClr val="dk1"/>
                </a:solidFill>
                <a:latin typeface="Calibri"/>
                <a:ea typeface="Calibri"/>
                <a:cs typeface="Calibri"/>
                <a:sym typeface="Calibri"/>
              </a:rPr>
              <a:t>o comprador não tem um cartão pré-pago apenas um cartão de débito,
o comprador tem um computador, mas não tem a certeza da eficácia do seu software antivírus,</a:t>
            </a:r>
            <a:endParaRPr sz="2400" dirty="0"/>
          </a:p>
          <a:p>
            <a:pPr marL="342900" lvl="0" indent="-342900">
              <a:buFont typeface="Arial" panose="020B0604020202020204" pitchFamily="34" charset="0"/>
              <a:buChar char="•"/>
            </a:pPr>
            <a:r>
              <a:rPr lang="pt-PT" sz="2400" dirty="0">
                <a:solidFill>
                  <a:schemeClr val="dk1"/>
                </a:solidFill>
                <a:latin typeface="Calibri"/>
                <a:ea typeface="Calibri"/>
                <a:cs typeface="Calibri"/>
                <a:sym typeface="Calibri"/>
              </a:rPr>
              <a:t>o comprador quer a opção mais barata disponível.</a:t>
            </a:r>
          </a:p>
          <a:p>
            <a:pPr lvl="0"/>
            <a:endParaRPr sz="2400" dirty="0">
              <a:solidFill>
                <a:schemeClr val="dk1"/>
              </a:solidFill>
              <a:latin typeface="Calibri"/>
              <a:ea typeface="Calibri"/>
              <a:cs typeface="Calibri"/>
              <a:sym typeface="Calibri"/>
            </a:endParaRPr>
          </a:p>
          <a:p>
            <a:pPr lvl="0"/>
            <a:r>
              <a:rPr lang="pt-PT" sz="2400" b="1" dirty="0">
                <a:solidFill>
                  <a:schemeClr val="dk1"/>
                </a:solidFill>
                <a:latin typeface="Calibri"/>
                <a:ea typeface="Calibri"/>
                <a:cs typeface="Calibri"/>
                <a:sym typeface="Calibri"/>
              </a:rPr>
              <a:t>Discuta as questões em grupos e discuta os pontos de vista tanto do vendedor como do comprador.</a:t>
            </a:r>
            <a:endParaRPr sz="2400" b="1"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itle 2">
            <a:extLst>
              <a:ext uri="{FF2B5EF4-FFF2-40B4-BE49-F238E27FC236}">
                <a16:creationId xmlns:a16="http://schemas.microsoft.com/office/drawing/2014/main" id="{BDE9F28D-3241-9EE2-04D4-A9565AC1160F}"/>
              </a:ext>
            </a:extLst>
          </p:cNvPr>
          <p:cNvSpPr>
            <a:spLocks noGrp="1"/>
          </p:cNvSpPr>
          <p:nvPr>
            <p:ph type="ctrTitle"/>
          </p:nvPr>
        </p:nvSpPr>
        <p:spPr>
          <a:xfrm>
            <a:off x="311150" y="2955925"/>
            <a:ext cx="6107113" cy="1060450"/>
          </a:xfrm>
        </p:spPr>
        <p:txBody>
          <a:bodyPr/>
          <a:lstStyle/>
          <a:p>
            <a:r>
              <a:rPr lang="pt-PT" dirty="0"/>
              <a:t>Obrigado por estar presente. Para mais recursos, visite o site </a:t>
            </a:r>
            <a:r>
              <a:rPr lang="pt-PT" dirty="0" err="1"/>
              <a:t>money</a:t>
            </a:r>
            <a:r>
              <a:rPr lang="pt-PT" dirty="0"/>
              <a:t> </a:t>
            </a:r>
            <a:r>
              <a:rPr lang="pt-PT" dirty="0" err="1"/>
              <a:t>matters</a:t>
            </a:r>
            <a:r>
              <a:rPr lang="pt-PT" dirty="0"/>
              <a:t>:</a:t>
            </a:r>
            <a:br>
              <a:rPr lang="en-GB" dirty="0"/>
            </a:br>
            <a:r>
              <a:rPr lang="en-GB" dirty="0"/>
              <a:t> </a:t>
            </a:r>
            <a:r>
              <a:rPr lang="en-IE" u="sng" dirty="0">
                <a:solidFill>
                  <a:schemeClr val="hlink"/>
                </a:solidFill>
                <a:hlinkClick r:id="rId3"/>
              </a:rPr>
              <a:t>https://moneymattersproject.eu/</a:t>
            </a:r>
            <a:r>
              <a:rPr lang="en-IE" dirty="0"/>
              <a:t>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lvl="0">
              <a:buSzPts val="2800"/>
            </a:pPr>
            <a:r>
              <a:rPr lang="pt-PT" dirty="0"/>
              <a:t>Recursos e Ferramentas Financeiras Online </a:t>
            </a:r>
            <a:br>
              <a:rPr lang="en-US" dirty="0"/>
            </a:br>
            <a:r>
              <a:rPr lang="en-IE" dirty="0"/>
              <a:t>Plano Visual</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Encontre</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alguém</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que. </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latin typeface="Calibri" panose="020F0502020204030204" pitchFamily="34" charset="0"/>
                <a:ea typeface="Calibri" panose="020F0502020204030204" pitchFamily="34" charset="0"/>
                <a:cs typeface="Calibri" panose="020F0502020204030204" pitchFamily="34" charset="0"/>
              </a:rPr>
              <a:t>Fim</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tx2"/>
                </a:solidFill>
                <a:latin typeface="Calibri" panose="020F0502020204030204" pitchFamily="34" charset="0"/>
                <a:ea typeface="Calibri" panose="020F0502020204030204" pitchFamily="34" charset="0"/>
                <a:cs typeface="Calibri" panose="020F0502020204030204" pitchFamily="34" charset="0"/>
              </a:rPr>
              <a:t>Riscos e benefícios das compras online</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Segurança</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para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compras</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online</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bg1"/>
                </a:solidFill>
                <a:latin typeface="Calibri" panose="020F0502020204030204" pitchFamily="34" charset="0"/>
                <a:ea typeface="Calibri" panose="020F0502020204030204" pitchFamily="34" charset="0"/>
                <a:cs typeface="Calibri" panose="020F0502020204030204" pitchFamily="34" charset="0"/>
              </a:rPr>
              <a:t>Atividade – Evitar fraudes e esquemas</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pt-PT" sz="2000" b="1" dirty="0">
                <a:solidFill>
                  <a:schemeClr val="tx2"/>
                </a:solidFill>
                <a:latin typeface="Calibri" panose="020F0502020204030204" pitchFamily="34" charset="0"/>
                <a:ea typeface="Calibri" panose="020F0502020204030204" pitchFamily="34" charset="0"/>
                <a:cs typeface="Calibri" panose="020F0502020204030204" pitchFamily="34" charset="0"/>
              </a:rPr>
              <a:t> Efetuar pagamentos ao fazer compras</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Atividade</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Discussão</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err="1">
                <a:solidFill>
                  <a:srgbClr val="0A9A8F"/>
                </a:solidFill>
                <a:latin typeface="Calibri" panose="020F0502020204030204" pitchFamily="34" charset="0"/>
                <a:ea typeface="Calibri" panose="020F0502020204030204" pitchFamily="34" charset="0"/>
              </a:rPr>
              <a:t>Pausa</a:t>
            </a:r>
            <a:r>
              <a:rPr lang="en-US" sz="1800" b="1" dirty="0">
                <a:solidFill>
                  <a:srgbClr val="0A9A8F"/>
                </a:solidFill>
                <a:latin typeface="Calibri" panose="020F0502020204030204" pitchFamily="34" charset="0"/>
                <a:ea typeface="Calibri" panose="020F0502020204030204" pitchFamily="34" charset="0"/>
              </a:rPr>
              <a:t> </a:t>
            </a:r>
            <a:r>
              <a:rPr lang="en-US" sz="1800" b="1" dirty="0">
                <a:solidFill>
                  <a:srgbClr val="0A9A8F"/>
                </a:solidFill>
                <a:effectLst/>
                <a:latin typeface="Calibri" panose="020F0502020204030204" pitchFamily="34" charset="0"/>
                <a:ea typeface="Calibri" panose="020F0502020204030204" pitchFamily="34" charset="0"/>
              </a:rPr>
              <a:t>–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501466" y="427636"/>
            <a:ext cx="12330000" cy="720000"/>
          </a:xfrm>
          <a:prstGeom prst="rect">
            <a:avLst/>
          </a:prstGeom>
          <a:noFill/>
          <a:ln>
            <a:noFill/>
          </a:ln>
        </p:spPr>
        <p:txBody>
          <a:bodyPr spcFirstLastPara="1" wrap="square" lIns="72000" tIns="45700" rIns="72000" bIns="45700" anchor="ctr" anchorCtr="0">
            <a:noAutofit/>
          </a:bodyPr>
          <a:lstStyle/>
          <a:p>
            <a:pPr lvl="0">
              <a:buSzPts val="2800"/>
            </a:pPr>
            <a:r>
              <a:rPr lang="pt-PT" dirty="0"/>
              <a:t>Recursos e Ferramentas Financeiras Online </a:t>
            </a:r>
            <a:br>
              <a:rPr lang="en-US" dirty="0"/>
            </a:br>
            <a:r>
              <a:rPr lang="en-GB" dirty="0" err="1"/>
              <a:t>Atividade</a:t>
            </a:r>
            <a:r>
              <a:rPr lang="en-GB" dirty="0"/>
              <a:t> </a:t>
            </a:r>
            <a:r>
              <a:rPr lang="en-GB" dirty="0" err="1"/>
              <a:t>quebra-gelo</a:t>
            </a:r>
            <a:r>
              <a:rPr lang="en-GB" dirty="0"/>
              <a:t>:</a:t>
            </a:r>
            <a:endParaRPr dirty="0"/>
          </a:p>
        </p:txBody>
      </p:sp>
      <p:sp>
        <p:nvSpPr>
          <p:cNvPr id="71" name="Google Shape;71;p4"/>
          <p:cNvSpPr txBox="1">
            <a:spLocks noGrp="1"/>
          </p:cNvSpPr>
          <p:nvPr>
            <p:ph type="body" idx="2"/>
          </p:nvPr>
        </p:nvSpPr>
        <p:spPr>
          <a:xfrm>
            <a:off x="500064" y="1608139"/>
            <a:ext cx="12330001" cy="115057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t>Atividade</a:t>
            </a:r>
            <a:r>
              <a:rPr lang="en-US" i="0" dirty="0"/>
              <a:t> M3.1</a:t>
            </a:r>
          </a:p>
          <a:p>
            <a:pPr marL="0" lvl="0" indent="0">
              <a:spcBef>
                <a:spcPts val="0"/>
              </a:spcBef>
            </a:pPr>
            <a:r>
              <a:rPr lang="en-US" i="0" dirty="0" err="1"/>
              <a:t>Encontre</a:t>
            </a:r>
            <a:r>
              <a:rPr lang="en-US" i="0" dirty="0"/>
              <a:t> </a:t>
            </a:r>
            <a:r>
              <a:rPr lang="en-US" i="0" dirty="0" err="1"/>
              <a:t>alguém</a:t>
            </a:r>
            <a:r>
              <a:rPr lang="en-US" i="0" dirty="0"/>
              <a:t> que...</a:t>
            </a:r>
          </a:p>
        </p:txBody>
      </p:sp>
      <p:sp>
        <p:nvSpPr>
          <p:cNvPr id="72" name="Google Shape;72;p4"/>
          <p:cNvSpPr txBox="1">
            <a:spLocks noGrp="1"/>
          </p:cNvSpPr>
          <p:nvPr>
            <p:ph type="body" idx="1"/>
          </p:nvPr>
        </p:nvSpPr>
        <p:spPr>
          <a:xfrm>
            <a:off x="500064" y="3320715"/>
            <a:ext cx="12331402" cy="3138845"/>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4000" b="1" dirty="0" err="1"/>
              <a:t>Encontre</a:t>
            </a:r>
            <a:r>
              <a:rPr lang="en-US" sz="4000" b="1" dirty="0"/>
              <a:t> </a:t>
            </a:r>
            <a:r>
              <a:rPr lang="en-US" sz="4000" b="1" dirty="0" err="1"/>
              <a:t>alguém</a:t>
            </a:r>
            <a:r>
              <a:rPr lang="en-US" sz="4000" b="1" dirty="0"/>
              <a:t> que </a:t>
            </a:r>
            <a:r>
              <a:rPr lang="pt-PT" sz="4000" dirty="0"/>
              <a:t>corresponde à descrição no seu cartão e descubra o seu nome e algo mais sobre eles para que possa apresentá-los ao grupo.
</a:t>
            </a:r>
            <a:endParaRPr lang="en-US" dirty="0"/>
          </a:p>
        </p:txBody>
      </p:sp>
      <p:pic>
        <p:nvPicPr>
          <p:cNvPr id="3" name="Picture 2" descr="A group of people sitting at a table&#10;&#10;Description automatically generated with medium confidence">
            <a:extLst>
              <a:ext uri="{FF2B5EF4-FFF2-40B4-BE49-F238E27FC236}">
                <a16:creationId xmlns:a16="http://schemas.microsoft.com/office/drawing/2014/main" id="{995264FE-BF11-09E7-E5EF-15FDC4D2EC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23311" y="534897"/>
            <a:ext cx="3906754" cy="27947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87A32-EF8C-46ED-DA32-FE2A9CE47236}"/>
              </a:ext>
            </a:extLst>
          </p:cNvPr>
          <p:cNvSpPr>
            <a:spLocks noGrp="1"/>
          </p:cNvSpPr>
          <p:nvPr>
            <p:ph type="body" idx="1"/>
          </p:nvPr>
        </p:nvSpPr>
        <p:spPr>
          <a:xfrm>
            <a:off x="660486" y="2967741"/>
            <a:ext cx="12331402" cy="3983289"/>
          </a:xfrm>
        </p:spPr>
        <p:txBody>
          <a:bodyPr/>
          <a:lstStyle/>
          <a:p>
            <a:pPr algn="l"/>
            <a:r>
              <a:rPr lang="en-GB" sz="3200" dirty="0"/>
              <a:t>  </a:t>
            </a:r>
          </a:p>
          <a:p>
            <a:pPr algn="l"/>
            <a:endParaRPr lang="en-GB" sz="3200" dirty="0"/>
          </a:p>
          <a:p>
            <a:pPr algn="l"/>
            <a:r>
              <a:rPr lang="en-GB" sz="4000" dirty="0"/>
              <a:t>  </a:t>
            </a:r>
            <a:r>
              <a:rPr lang="pt-PT" sz="4000" dirty="0"/>
              <a:t>Em grupos, faça uma lista dos </a:t>
            </a:r>
            <a:r>
              <a:rPr lang="en-GB" sz="4000" b="1" dirty="0" err="1">
                <a:solidFill>
                  <a:srgbClr val="FF0000"/>
                </a:solidFill>
              </a:rPr>
              <a:t>riscos</a:t>
            </a:r>
            <a:r>
              <a:rPr lang="en-GB" sz="4000" dirty="0"/>
              <a:t> e </a:t>
            </a:r>
            <a:r>
              <a:rPr lang="en-GB" sz="4000" b="1" dirty="0" err="1">
                <a:solidFill>
                  <a:srgbClr val="00B050"/>
                </a:solidFill>
              </a:rPr>
              <a:t>benefícios</a:t>
            </a:r>
            <a:r>
              <a:rPr lang="en-GB" sz="4000" dirty="0"/>
              <a:t> </a:t>
            </a:r>
            <a:r>
              <a:rPr lang="pt-PT" sz="4000" dirty="0"/>
              <a:t>das compras online que se possa pensar.  Partilhe isto com o grupo.</a:t>
            </a:r>
            <a:endParaRPr lang="en-GB" sz="4000" dirty="0"/>
          </a:p>
        </p:txBody>
      </p:sp>
      <p:sp>
        <p:nvSpPr>
          <p:cNvPr id="3" name="Title 2">
            <a:extLst>
              <a:ext uri="{FF2B5EF4-FFF2-40B4-BE49-F238E27FC236}">
                <a16:creationId xmlns:a16="http://schemas.microsoft.com/office/drawing/2014/main" id="{681C53CC-F9CE-DFF5-BEC3-4CD8A86599DB}"/>
              </a:ext>
            </a:extLst>
          </p:cNvPr>
          <p:cNvSpPr>
            <a:spLocks noGrp="1"/>
          </p:cNvSpPr>
          <p:nvPr>
            <p:ph type="title"/>
          </p:nvPr>
        </p:nvSpPr>
        <p:spPr/>
        <p:txBody>
          <a:bodyPr>
            <a:normAutofit/>
          </a:bodyPr>
          <a:lstStyle/>
          <a:p>
            <a:r>
              <a:rPr lang="pt-PT" dirty="0"/>
              <a:t>Recursos e Ferramentas Financeiras Online</a:t>
            </a:r>
            <a:endParaRPr lang="en-GB" dirty="0"/>
          </a:p>
        </p:txBody>
      </p:sp>
      <p:sp>
        <p:nvSpPr>
          <p:cNvPr id="4" name="Text Placeholder 3">
            <a:extLst>
              <a:ext uri="{FF2B5EF4-FFF2-40B4-BE49-F238E27FC236}">
                <a16:creationId xmlns:a16="http://schemas.microsoft.com/office/drawing/2014/main" id="{540DB5BA-3FF8-44BF-5371-B254366CBAAD}"/>
              </a:ext>
            </a:extLst>
          </p:cNvPr>
          <p:cNvSpPr>
            <a:spLocks noGrp="1"/>
          </p:cNvSpPr>
          <p:nvPr>
            <p:ph type="body" idx="2"/>
          </p:nvPr>
        </p:nvSpPr>
        <p:spPr>
          <a:xfrm>
            <a:off x="502500" y="1438943"/>
            <a:ext cx="12331541" cy="1242014"/>
          </a:xfrm>
        </p:spPr>
        <p:txBody>
          <a:bodyPr/>
          <a:lstStyle/>
          <a:p>
            <a:r>
              <a:rPr lang="en-GB" i="0" dirty="0" err="1"/>
              <a:t>Atividade</a:t>
            </a:r>
            <a:r>
              <a:rPr lang="en-GB" i="0" dirty="0"/>
              <a:t> M3.2</a:t>
            </a:r>
          </a:p>
          <a:p>
            <a:r>
              <a:rPr lang="pt-PT" i="0" dirty="0"/>
              <a:t>Os pagamentos online são seguros?</a:t>
            </a:r>
            <a:endParaRPr lang="en-GB" i="0" dirty="0"/>
          </a:p>
        </p:txBody>
      </p:sp>
      <p:pic>
        <p:nvPicPr>
          <p:cNvPr id="6" name="Picture 5" descr="A person using a computer&#10;&#10;Description automatically generated with low confidence">
            <a:extLst>
              <a:ext uri="{FF2B5EF4-FFF2-40B4-BE49-F238E27FC236}">
                <a16:creationId xmlns:a16="http://schemas.microsoft.com/office/drawing/2014/main" id="{283C6841-DCBC-44E7-CD44-3EA7A17A36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4725" y="679648"/>
            <a:ext cx="3872326" cy="2760604"/>
          </a:xfrm>
          <a:prstGeom prst="rect">
            <a:avLst/>
          </a:prstGeom>
        </p:spPr>
      </p:pic>
    </p:spTree>
    <p:extLst>
      <p:ext uri="{BB962C8B-B14F-4D97-AF65-F5344CB8AC3E}">
        <p14:creationId xmlns:p14="http://schemas.microsoft.com/office/powerpoint/2010/main" val="8188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155621" y="432159"/>
            <a:ext cx="12676879" cy="720000"/>
          </a:xfrm>
          <a:prstGeom prst="rect">
            <a:avLst/>
          </a:prstGeom>
          <a:noFill/>
          <a:ln>
            <a:noFill/>
          </a:ln>
        </p:spPr>
        <p:txBody>
          <a:bodyPr spcFirstLastPara="1" wrap="square" lIns="72000" tIns="45700" rIns="72000" bIns="45700" anchor="ctr" anchorCtr="0">
            <a:normAutofit fontScale="90000"/>
          </a:bodyPr>
          <a:lstStyle/>
          <a:p>
            <a:pPr lvl="0">
              <a:buSzPct val="100000"/>
            </a:pPr>
            <a:r>
              <a:rPr lang="pt-PT" sz="3100" dirty="0"/>
              <a:t>Recursos e Ferramentas Financeiras Online</a:t>
            </a:r>
            <a:br>
              <a:rPr lang="en-US" dirty="0"/>
            </a:br>
            <a:endParaRPr dirty="0">
              <a:solidFill>
                <a:srgbClr val="0A9A8F"/>
              </a:solidFill>
              <a:latin typeface="Open Sans"/>
              <a:ea typeface="Open Sans"/>
              <a:cs typeface="Open Sans"/>
              <a:sym typeface="Open Sans"/>
            </a:endParaRPr>
          </a:p>
        </p:txBody>
      </p:sp>
      <p:sp>
        <p:nvSpPr>
          <p:cNvPr id="78" name="Google Shape;78;p5"/>
          <p:cNvSpPr txBox="1">
            <a:spLocks noGrp="1"/>
          </p:cNvSpPr>
          <p:nvPr>
            <p:ph type="body" idx="2"/>
          </p:nvPr>
        </p:nvSpPr>
        <p:spPr>
          <a:xfrm>
            <a:off x="116306" y="937624"/>
            <a:ext cx="13063073"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Riscos relacionados com pagamentos eletrónicos e online</a:t>
            </a:r>
            <a:endParaRPr i="0" dirty="0"/>
          </a:p>
        </p:txBody>
      </p:sp>
      <p:sp>
        <p:nvSpPr>
          <p:cNvPr id="79" name="Google Shape;79;p5"/>
          <p:cNvSpPr txBox="1"/>
          <p:nvPr/>
        </p:nvSpPr>
        <p:spPr>
          <a:xfrm>
            <a:off x="116306" y="1694086"/>
            <a:ext cx="13063073" cy="954067"/>
          </a:xfrm>
          <a:prstGeom prst="rect">
            <a:avLst/>
          </a:prstGeom>
          <a:gradFill>
            <a:gsLst>
              <a:gs pos="0">
                <a:srgbClr val="9ACCC6"/>
              </a:gs>
              <a:gs pos="50000">
                <a:srgbClr val="8DC1BA"/>
              </a:gs>
              <a:gs pos="100000">
                <a:srgbClr val="78BCB3"/>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lgn="ctr"/>
            <a:r>
              <a:rPr lang="pt-PT" sz="2800" b="1" dirty="0">
                <a:solidFill>
                  <a:schemeClr val="dk1"/>
                </a:solidFill>
                <a:latin typeface="Calibri" panose="020F0502020204030204" pitchFamily="34" charset="0"/>
                <a:ea typeface="Calibri"/>
                <a:cs typeface="Calibri" panose="020F0502020204030204" pitchFamily="34" charset="0"/>
                <a:sym typeface="Calibri"/>
              </a:rPr>
              <a:t>Graças à internet, as nossas vidas hoje são mais </a:t>
            </a:r>
            <a:r>
              <a:rPr lang="en-US" sz="2800" b="1" dirty="0" err="1">
                <a:solidFill>
                  <a:schemeClr val="lt1"/>
                </a:solidFill>
                <a:latin typeface="Calibri" panose="020F0502020204030204" pitchFamily="34" charset="0"/>
                <a:ea typeface="Calibri"/>
                <a:cs typeface="Calibri" panose="020F0502020204030204" pitchFamily="34" charset="0"/>
                <a:sym typeface="Calibri"/>
              </a:rPr>
              <a:t>interligadas</a:t>
            </a:r>
            <a:r>
              <a:rPr lang="en-US" sz="2800" b="1" dirty="0">
                <a:solidFill>
                  <a:schemeClr val="dk1"/>
                </a:solidFill>
                <a:latin typeface="Calibri" panose="020F0502020204030204" pitchFamily="34" charset="0"/>
                <a:ea typeface="Calibri"/>
                <a:cs typeface="Calibri" panose="020F0502020204030204" pitchFamily="34" charset="0"/>
                <a:sym typeface="Calibri"/>
              </a:rPr>
              <a:t> do que </a:t>
            </a:r>
            <a:r>
              <a:rPr lang="en-US" sz="2800" b="1" dirty="0" err="1">
                <a:solidFill>
                  <a:schemeClr val="dk1"/>
                </a:solidFill>
                <a:latin typeface="Calibri" panose="020F0502020204030204" pitchFamily="34" charset="0"/>
                <a:ea typeface="Calibri"/>
                <a:cs typeface="Calibri" panose="020F0502020204030204" pitchFamily="34" charset="0"/>
                <a:sym typeface="Calibri"/>
              </a:rPr>
              <a:t>nunca</a:t>
            </a:r>
            <a:r>
              <a:rPr lang="en-US" sz="2800" b="1" dirty="0">
                <a:solidFill>
                  <a:schemeClr val="dk1"/>
                </a:solidFill>
                <a:latin typeface="Calibri" panose="020F0502020204030204" pitchFamily="34" charset="0"/>
                <a:ea typeface="Calibri"/>
                <a:cs typeface="Calibri" panose="020F0502020204030204" pitchFamily="34" charset="0"/>
                <a:sym typeface="Calibri"/>
              </a:rPr>
              <a:t>. </a:t>
            </a:r>
            <a:r>
              <a:rPr lang="en-US" sz="2800" b="1" dirty="0" err="1">
                <a:solidFill>
                  <a:schemeClr val="dk1"/>
                </a:solidFill>
                <a:latin typeface="Calibri" panose="020F0502020204030204" pitchFamily="34" charset="0"/>
                <a:ea typeface="Calibri"/>
                <a:cs typeface="Calibri" panose="020F0502020204030204" pitchFamily="34" charset="0"/>
                <a:sym typeface="Calibri"/>
              </a:rPr>
              <a:t>Isto</a:t>
            </a:r>
            <a:r>
              <a:rPr lang="en-US" sz="2800" b="1" dirty="0">
                <a:solidFill>
                  <a:schemeClr val="dk1"/>
                </a:solidFill>
                <a:latin typeface="Calibri" panose="020F0502020204030204" pitchFamily="34" charset="0"/>
                <a:ea typeface="Calibri"/>
                <a:cs typeface="Calibri" panose="020F0502020204030204" pitchFamily="34" charset="0"/>
                <a:sym typeface="Calibri"/>
              </a:rPr>
              <a:t> </a:t>
            </a:r>
            <a:r>
              <a:rPr lang="en-US" sz="2800" b="1" dirty="0" err="1">
                <a:solidFill>
                  <a:schemeClr val="dk1"/>
                </a:solidFill>
                <a:latin typeface="Calibri" panose="020F0502020204030204" pitchFamily="34" charset="0"/>
                <a:ea typeface="Calibri"/>
                <a:cs typeface="Calibri" panose="020F0502020204030204" pitchFamily="34" charset="0"/>
                <a:sym typeface="Calibri"/>
              </a:rPr>
              <a:t>inclui</a:t>
            </a:r>
            <a:r>
              <a:rPr lang="en-US" sz="2800" b="1" dirty="0">
                <a:solidFill>
                  <a:schemeClr val="dk1"/>
                </a:solidFill>
                <a:latin typeface="Calibri" panose="020F0502020204030204" pitchFamily="34" charset="0"/>
                <a:ea typeface="Calibri"/>
                <a:cs typeface="Calibri" panose="020F0502020204030204" pitchFamily="34" charset="0"/>
                <a:sym typeface="Calibri"/>
              </a:rPr>
              <a:t> as </a:t>
            </a:r>
            <a:r>
              <a:rPr lang="en-US" sz="2800" b="1" dirty="0" err="1">
                <a:solidFill>
                  <a:schemeClr val="dk1"/>
                </a:solidFill>
                <a:latin typeface="Calibri" panose="020F0502020204030204" pitchFamily="34" charset="0"/>
                <a:ea typeface="Calibri"/>
                <a:cs typeface="Calibri" panose="020F0502020204030204" pitchFamily="34" charset="0"/>
                <a:sym typeface="Calibri"/>
              </a:rPr>
              <a:t>nossas</a:t>
            </a:r>
            <a:r>
              <a:rPr lang="en-US" sz="2800" b="1" dirty="0">
                <a:solidFill>
                  <a:schemeClr val="dk1"/>
                </a:solidFill>
                <a:latin typeface="Calibri" panose="020F0502020204030204" pitchFamily="34" charset="0"/>
                <a:ea typeface="Calibri"/>
                <a:cs typeface="Calibri" panose="020F0502020204030204" pitchFamily="34" charset="0"/>
                <a:sym typeface="Calibri"/>
              </a:rPr>
              <a:t> </a:t>
            </a:r>
            <a:r>
              <a:rPr lang="en-US" sz="2800" b="1" dirty="0" err="1">
                <a:solidFill>
                  <a:schemeClr val="lt1"/>
                </a:solidFill>
                <a:latin typeface="Calibri" panose="020F0502020204030204" pitchFamily="34" charset="0"/>
                <a:ea typeface="Calibri"/>
                <a:cs typeface="Calibri" panose="020F0502020204030204" pitchFamily="34" charset="0"/>
                <a:sym typeface="Calibri"/>
              </a:rPr>
              <a:t>escolhas</a:t>
            </a:r>
            <a:r>
              <a:rPr lang="en-US" sz="2800" b="1" dirty="0">
                <a:solidFill>
                  <a:schemeClr val="lt1"/>
                </a:solidFill>
                <a:latin typeface="Calibri" panose="020F0502020204030204" pitchFamily="34" charset="0"/>
                <a:ea typeface="Calibri"/>
                <a:cs typeface="Calibri" panose="020F0502020204030204" pitchFamily="34" charset="0"/>
                <a:sym typeface="Calibri"/>
              </a:rPr>
              <a:t> e </a:t>
            </a:r>
            <a:r>
              <a:rPr lang="en-US" sz="2800" b="1" dirty="0" err="1">
                <a:solidFill>
                  <a:schemeClr val="lt1"/>
                </a:solidFill>
                <a:latin typeface="Calibri" panose="020F0502020204030204" pitchFamily="34" charset="0"/>
                <a:ea typeface="Calibri"/>
                <a:cs typeface="Calibri" panose="020F0502020204030204" pitchFamily="34" charset="0"/>
                <a:sym typeface="Calibri"/>
              </a:rPr>
              <a:t>ações</a:t>
            </a:r>
            <a:r>
              <a:rPr lang="en-US" sz="2800" b="1" dirty="0">
                <a:solidFill>
                  <a:schemeClr val="lt1"/>
                </a:solidFill>
                <a:latin typeface="Calibri" panose="020F0502020204030204" pitchFamily="34" charset="0"/>
                <a:ea typeface="Calibri"/>
                <a:cs typeface="Calibri" panose="020F0502020204030204" pitchFamily="34" charset="0"/>
                <a:sym typeface="Calibri"/>
              </a:rPr>
              <a:t> </a:t>
            </a:r>
            <a:r>
              <a:rPr lang="en-US" sz="2800" b="1" dirty="0" err="1">
                <a:solidFill>
                  <a:schemeClr val="lt1"/>
                </a:solidFill>
                <a:latin typeface="Calibri" panose="020F0502020204030204" pitchFamily="34" charset="0"/>
                <a:ea typeface="Calibri"/>
                <a:cs typeface="Calibri" panose="020F0502020204030204" pitchFamily="34" charset="0"/>
                <a:sym typeface="Calibri"/>
              </a:rPr>
              <a:t>financeiras</a:t>
            </a:r>
            <a:r>
              <a:rPr lang="en-US" sz="2800" b="1" dirty="0">
                <a:solidFill>
                  <a:schemeClr val="lt1"/>
                </a:solidFill>
                <a:latin typeface="Calibri" panose="020F0502020204030204" pitchFamily="34" charset="0"/>
                <a:ea typeface="Calibri"/>
                <a:cs typeface="Calibri" panose="020F0502020204030204" pitchFamily="34" charset="0"/>
                <a:sym typeface="Calibri"/>
              </a:rPr>
              <a:t> </a:t>
            </a:r>
            <a:r>
              <a:rPr lang="pt-PT" sz="2800" b="1" dirty="0">
                <a:solidFill>
                  <a:schemeClr val="dk1"/>
                </a:solidFill>
                <a:latin typeface="Calibri" panose="020F0502020204030204" pitchFamily="34" charset="0"/>
                <a:ea typeface="Calibri"/>
                <a:cs typeface="Calibri" panose="020F0502020204030204" pitchFamily="34" charset="0"/>
                <a:sym typeface="Calibri"/>
              </a:rPr>
              <a:t>que se tornaram cada vez mais </a:t>
            </a:r>
            <a:r>
              <a:rPr lang="en-US" sz="2800" b="1" i="0" u="none" strike="noStrike" cap="none" dirty="0" err="1">
                <a:solidFill>
                  <a:schemeClr val="tx2"/>
                </a:solidFill>
                <a:latin typeface="Calibri" panose="020F0502020204030204" pitchFamily="34" charset="0"/>
                <a:ea typeface="Calibri"/>
                <a:cs typeface="Calibri" panose="020F0502020204030204" pitchFamily="34" charset="0"/>
                <a:sym typeface="Calibri"/>
              </a:rPr>
              <a:t>digitais</a:t>
            </a:r>
            <a:r>
              <a:rPr lang="en-US" sz="1969" b="0" i="0" u="none" strike="noStrike" cap="none" dirty="0">
                <a:solidFill>
                  <a:schemeClr val="tx2"/>
                </a:solidFill>
                <a:latin typeface="Calibri"/>
                <a:ea typeface="Calibri"/>
                <a:cs typeface="Calibri"/>
                <a:sym typeface="Calibri"/>
              </a:rPr>
              <a:t>.</a:t>
            </a:r>
            <a:endParaRPr dirty="0">
              <a:solidFill>
                <a:schemeClr val="tx2"/>
              </a:solidFill>
            </a:endParaRPr>
          </a:p>
        </p:txBody>
      </p:sp>
      <p:sp>
        <p:nvSpPr>
          <p:cNvPr id="80" name="Google Shape;80;p5"/>
          <p:cNvSpPr txBox="1"/>
          <p:nvPr/>
        </p:nvSpPr>
        <p:spPr>
          <a:xfrm>
            <a:off x="116306" y="4210699"/>
            <a:ext cx="6551194" cy="280072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lvl="0" indent="-342900">
              <a:buClr>
                <a:schemeClr val="accent6"/>
              </a:buClr>
              <a:buSzPts val="1969"/>
              <a:buFont typeface="Noto Sans Symbols"/>
              <a:buChar char="✔"/>
            </a:pP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Informação</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comparável</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pt-PT" sz="2200" i="1" dirty="0">
                <a:solidFill>
                  <a:schemeClr val="dk1"/>
                </a:solidFill>
                <a:latin typeface="Calibri" panose="020F0502020204030204" pitchFamily="34" charset="0"/>
                <a:ea typeface="Calibri"/>
                <a:cs typeface="Calibri" panose="020F0502020204030204" pitchFamily="34" charset="0"/>
                <a:sym typeface="Calibri"/>
              </a:rPr>
              <a:t>As pessoas podem verificar e comparar diferentes tipos de ofertas para o mesmo produto
</a:t>
            </a: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Conforto</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pt-PT" sz="2200" i="1" dirty="0">
                <a:solidFill>
                  <a:schemeClr val="dk1"/>
                </a:solidFill>
                <a:latin typeface="Calibri" panose="020F0502020204030204" pitchFamily="34" charset="0"/>
                <a:ea typeface="Calibri"/>
                <a:cs typeface="Calibri" panose="020F0502020204030204" pitchFamily="34" charset="0"/>
                <a:sym typeface="Calibri"/>
              </a:rPr>
              <a:t>As pessoas podem comprar quase tudo do sofá.</a:t>
            </a:r>
            <a:endParaRPr sz="2200" dirty="0">
              <a:latin typeface="Calibri" panose="020F0502020204030204" pitchFamily="34" charset="0"/>
              <a:cs typeface="Calibri" panose="020F0502020204030204" pitchFamily="34" charset="0"/>
            </a:endParaRPr>
          </a:p>
          <a:p>
            <a:pPr marL="342900" lvl="0" indent="-342900">
              <a:buClr>
                <a:schemeClr val="accent6"/>
              </a:buClr>
              <a:buSzPts val="1969"/>
              <a:buFont typeface="Noto Sans Symbols"/>
              <a:buChar char="✔"/>
            </a:pP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Eficiência</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pt-PT" sz="2200" i="1" dirty="0">
                <a:solidFill>
                  <a:schemeClr val="dk1"/>
                </a:solidFill>
                <a:latin typeface="Calibri" panose="020F0502020204030204" pitchFamily="34" charset="0"/>
                <a:ea typeface="Calibri"/>
                <a:cs typeface="Calibri" panose="020F0502020204030204" pitchFamily="34" charset="0"/>
                <a:sym typeface="Calibri"/>
              </a:rPr>
              <a:t>Pode comprar tudo muito rapidamente. </a:t>
            </a:r>
            <a:endParaRPr sz="2200" dirty="0">
              <a:latin typeface="Calibri" panose="020F0502020204030204" pitchFamily="34" charset="0"/>
              <a:cs typeface="Calibri" panose="020F0502020204030204" pitchFamily="34" charset="0"/>
            </a:endParaRPr>
          </a:p>
          <a:p>
            <a:pPr marL="342900" lvl="0" indent="-342900">
              <a:buClr>
                <a:schemeClr val="accent6"/>
              </a:buClr>
              <a:buSzPts val="1969"/>
              <a:buFont typeface="Noto Sans Symbols"/>
              <a:buChar char="✔"/>
            </a:pP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Inclusão</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pt-PT" sz="2200" i="1" dirty="0">
                <a:solidFill>
                  <a:schemeClr val="dk1"/>
                </a:solidFill>
                <a:latin typeface="Calibri" panose="020F0502020204030204" pitchFamily="34" charset="0"/>
                <a:ea typeface="Calibri"/>
                <a:cs typeface="Calibri" panose="020F0502020204030204" pitchFamily="34" charset="0"/>
                <a:sym typeface="Calibri"/>
              </a:rPr>
              <a:t>Mais pessoas do que nunca podem comprar coisas usando o seu portátil ou smartphone</a:t>
            </a:r>
            <a:endParaRPr sz="2200" dirty="0">
              <a:latin typeface="Calibri" panose="020F0502020204030204" pitchFamily="34" charset="0"/>
              <a:cs typeface="Calibri" panose="020F0502020204030204" pitchFamily="34" charset="0"/>
            </a:endParaRPr>
          </a:p>
        </p:txBody>
      </p:sp>
      <p:sp>
        <p:nvSpPr>
          <p:cNvPr id="81" name="Google Shape;81;p5"/>
          <p:cNvSpPr/>
          <p:nvPr/>
        </p:nvSpPr>
        <p:spPr>
          <a:xfrm>
            <a:off x="980024" y="2751702"/>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82" name="Google Shape;82;p5"/>
          <p:cNvSpPr/>
          <p:nvPr/>
        </p:nvSpPr>
        <p:spPr>
          <a:xfrm>
            <a:off x="500060" y="3674991"/>
            <a:ext cx="1803301" cy="461624"/>
          </a:xfrm>
          <a:prstGeom prst="rect">
            <a:avLst/>
          </a:prstGeom>
          <a:noFill/>
          <a:ln>
            <a:noFill/>
          </a:ln>
        </p:spPr>
        <p:txBody>
          <a:bodyPr spcFirstLastPara="1" wrap="square" lIns="91425" tIns="45700" rIns="91425" bIns="45700" anchor="t" anchorCtr="0">
            <a:spAutoFit/>
          </a:bodyPr>
          <a:lstStyle/>
          <a:p>
            <a:pPr lvl="0"/>
            <a:r>
              <a:rPr lang="en-US" sz="2400" b="1" dirty="0" err="1">
                <a:solidFill>
                  <a:schemeClr val="accent6">
                    <a:lumMod val="75000"/>
                  </a:schemeClr>
                </a:solidFill>
                <a:latin typeface="Calibri"/>
                <a:ea typeface="Calibri"/>
                <a:cs typeface="Calibri"/>
                <a:sym typeface="Calibri"/>
              </a:rPr>
              <a:t>BENEFÍCIOS</a:t>
            </a:r>
            <a:endParaRPr dirty="0">
              <a:solidFill>
                <a:schemeClr val="accent6">
                  <a:lumMod val="75000"/>
                </a:schemeClr>
              </a:solidFill>
            </a:endParaRPr>
          </a:p>
        </p:txBody>
      </p:sp>
      <p:sp>
        <p:nvSpPr>
          <p:cNvPr id="83" name="Google Shape;83;p5"/>
          <p:cNvSpPr/>
          <p:nvPr/>
        </p:nvSpPr>
        <p:spPr>
          <a:xfrm>
            <a:off x="11718863" y="2770381"/>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84" name="Google Shape;84;p5"/>
          <p:cNvSpPr/>
          <p:nvPr/>
        </p:nvSpPr>
        <p:spPr>
          <a:xfrm>
            <a:off x="6841167" y="4223653"/>
            <a:ext cx="6338213" cy="2800726"/>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342900" lvl="0" indent="-342900">
              <a:buClr>
                <a:schemeClr val="accent6"/>
              </a:buClr>
              <a:buSzPts val="1969"/>
              <a:buFont typeface="Noto Sans Symbols"/>
              <a:buChar char="✔"/>
            </a:pP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Exclusão</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200" i="1" dirty="0">
                <a:solidFill>
                  <a:schemeClr val="dk1"/>
                </a:solidFill>
                <a:latin typeface="Calibri" panose="020F0502020204030204" pitchFamily="34" charset="0"/>
                <a:ea typeface="Calibri"/>
                <a:cs typeface="Calibri" panose="020F0502020204030204" pitchFamily="34" charset="0"/>
                <a:sym typeface="Calibri"/>
              </a:rPr>
              <a:t>A </a:t>
            </a:r>
            <a:r>
              <a:rPr lang="en-US" sz="2200" i="1" dirty="0" err="1">
                <a:solidFill>
                  <a:schemeClr val="dk1"/>
                </a:solidFill>
                <a:latin typeface="Calibri" panose="020F0502020204030204" pitchFamily="34" charset="0"/>
                <a:ea typeface="Calibri"/>
                <a:cs typeface="Calibri" panose="020F0502020204030204" pitchFamily="34" charset="0"/>
                <a:sym typeface="Calibri"/>
              </a:rPr>
              <a:t>divisão</a:t>
            </a:r>
            <a:r>
              <a:rPr lang="en-US" sz="2200" i="1" dirty="0">
                <a:solidFill>
                  <a:schemeClr val="dk1"/>
                </a:solidFill>
                <a:latin typeface="Calibri" panose="020F0502020204030204" pitchFamily="34" charset="0"/>
                <a:ea typeface="Calibri"/>
                <a:cs typeface="Calibri" panose="020F0502020204030204" pitchFamily="34" charset="0"/>
                <a:sym typeface="Calibri"/>
              </a:rPr>
              <a:t> digital </a:t>
            </a:r>
            <a:endParaRPr sz="2200" dirty="0">
              <a:latin typeface="Calibri" panose="020F0502020204030204" pitchFamily="34" charset="0"/>
              <a:cs typeface="Calibri" panose="020F0502020204030204" pitchFamily="34" charset="0"/>
            </a:endParaRPr>
          </a:p>
          <a:p>
            <a:pPr marL="342900" lvl="0" indent="-342900">
              <a:buClr>
                <a:schemeClr val="accent6"/>
              </a:buClr>
              <a:buSzPts val="1969"/>
              <a:buFont typeface="Noto Sans Symbols"/>
              <a:buChar char="✔"/>
            </a:pP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Utilização</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impulsiva</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pt-PT" sz="2200" i="1" dirty="0">
                <a:solidFill>
                  <a:schemeClr val="dk1"/>
                </a:solidFill>
                <a:latin typeface="Calibri" panose="020F0502020204030204" pitchFamily="34" charset="0"/>
                <a:ea typeface="Calibri"/>
                <a:cs typeface="Calibri" panose="020F0502020204030204" pitchFamily="34" charset="0"/>
                <a:sym typeface="Calibri"/>
              </a:rPr>
              <a:t>As pessoas podem comprar coisas mais desnecessárias </a:t>
            </a:r>
            <a:endParaRPr sz="2200" i="1" dirty="0">
              <a:solidFill>
                <a:schemeClr val="dk1"/>
              </a:solidFill>
              <a:latin typeface="Calibri" panose="020F0502020204030204" pitchFamily="34" charset="0"/>
              <a:ea typeface="Calibri"/>
              <a:cs typeface="Calibri" panose="020F0502020204030204" pitchFamily="34" charset="0"/>
              <a:sym typeface="Calibri"/>
            </a:endParaRPr>
          </a:p>
          <a:p>
            <a:pPr marL="342900" lvl="0" indent="-342900">
              <a:buClr>
                <a:schemeClr val="accent6"/>
              </a:buClr>
              <a:buSzPts val="1969"/>
              <a:buFont typeface="Noto Sans Symbols"/>
              <a:buChar char="✔"/>
            </a:pP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Fraude</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e </a:t>
            </a: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esquemas</a:t>
            </a:r>
            <a:r>
              <a:rPr lang="en-US" sz="2200" dirty="0">
                <a:solidFill>
                  <a:schemeClr val="accent1"/>
                </a:solidFill>
                <a:latin typeface="Calibri" panose="020F0502020204030204" pitchFamily="34" charset="0"/>
                <a:ea typeface="Calibri"/>
                <a:cs typeface="Calibri" panose="020F0502020204030204" pitchFamily="34" charset="0"/>
                <a:sym typeface="Calibri"/>
              </a:rPr>
              <a:t>: </a:t>
            </a:r>
            <a:r>
              <a:rPr lang="pt-PT" sz="2200" i="1" dirty="0">
                <a:solidFill>
                  <a:schemeClr val="dk1"/>
                </a:solidFill>
                <a:latin typeface="Calibri" panose="020F0502020204030204" pitchFamily="34" charset="0"/>
                <a:ea typeface="Calibri"/>
                <a:cs typeface="Calibri" panose="020F0502020204030204" pitchFamily="34" charset="0"/>
                <a:sym typeface="Calibri"/>
              </a:rPr>
              <a:t>Através de compras eletrónicas ou online há mais oportunidades para fraudes e esquemas para reivindicar vítimas </a:t>
            </a:r>
            <a:endParaRPr sz="2200" i="1" dirty="0">
              <a:solidFill>
                <a:schemeClr val="dk1"/>
              </a:solidFill>
              <a:latin typeface="Calibri" panose="020F0502020204030204" pitchFamily="34" charset="0"/>
              <a:ea typeface="Calibri"/>
              <a:cs typeface="Calibri" panose="020F0502020204030204" pitchFamily="34" charset="0"/>
              <a:sym typeface="Calibri"/>
            </a:endParaRPr>
          </a:p>
          <a:p>
            <a:pPr marL="342900" lvl="0" indent="-342900">
              <a:buClr>
                <a:schemeClr val="accent6"/>
              </a:buClr>
              <a:buSzPts val="1969"/>
              <a:buFont typeface="Noto Sans Symbols"/>
              <a:buChar char="✔"/>
            </a:pPr>
            <a:r>
              <a:rPr lang="en-US" sz="2200" dirty="0" err="1">
                <a:solidFill>
                  <a:schemeClr val="accent6">
                    <a:lumMod val="75000"/>
                  </a:schemeClr>
                </a:solidFill>
                <a:latin typeface="Calibri" panose="020F0502020204030204" pitchFamily="34" charset="0"/>
                <a:ea typeface="Calibri"/>
                <a:cs typeface="Calibri" panose="020F0502020204030204" pitchFamily="34" charset="0"/>
                <a:sym typeface="Calibri"/>
              </a:rPr>
              <a:t>Perda</a:t>
            </a:r>
            <a:r>
              <a:rPr lang="en-US" sz="2200" dirty="0">
                <a:solidFill>
                  <a:schemeClr val="accent6">
                    <a:lumMod val="75000"/>
                  </a:schemeClr>
                </a:solidFill>
                <a:latin typeface="Calibri" panose="020F0502020204030204" pitchFamily="34" charset="0"/>
                <a:ea typeface="Calibri"/>
                <a:cs typeface="Calibri" panose="020F0502020204030204" pitchFamily="34" charset="0"/>
                <a:sym typeface="Calibri"/>
              </a:rPr>
              <a:t> de dados: </a:t>
            </a:r>
            <a:r>
              <a:rPr lang="pt-PT" sz="2200" i="1" dirty="0">
                <a:solidFill>
                  <a:schemeClr val="dk1"/>
                </a:solidFill>
                <a:latin typeface="Calibri" panose="020F0502020204030204" pitchFamily="34" charset="0"/>
                <a:ea typeface="Calibri"/>
                <a:cs typeface="Calibri" panose="020F0502020204030204" pitchFamily="34" charset="0"/>
                <a:sym typeface="Calibri"/>
              </a:rPr>
              <a:t>Os pagamentos online requerem a disponibilização de muitas informações pessoais</a:t>
            </a:r>
            <a:endParaRPr sz="2200" dirty="0">
              <a:latin typeface="Calibri" panose="020F0502020204030204" pitchFamily="34" charset="0"/>
              <a:cs typeface="Calibri" panose="020F0502020204030204" pitchFamily="34" charset="0"/>
            </a:endParaRPr>
          </a:p>
        </p:txBody>
      </p:sp>
      <p:sp>
        <p:nvSpPr>
          <p:cNvPr id="85" name="Google Shape;85;p5"/>
          <p:cNvSpPr/>
          <p:nvPr/>
        </p:nvSpPr>
        <p:spPr>
          <a:xfrm>
            <a:off x="11487538" y="3702543"/>
            <a:ext cx="1344961" cy="461624"/>
          </a:xfrm>
          <a:prstGeom prst="rect">
            <a:avLst/>
          </a:prstGeom>
          <a:noFill/>
          <a:ln>
            <a:noFill/>
          </a:ln>
        </p:spPr>
        <p:txBody>
          <a:bodyPr spcFirstLastPara="1" wrap="square" lIns="91425" tIns="45700" rIns="91425" bIns="45700" anchor="t" anchorCtr="0">
            <a:spAutoFit/>
          </a:bodyPr>
          <a:lstStyle/>
          <a:p>
            <a:pPr lvl="0"/>
            <a:r>
              <a:rPr lang="en-US" sz="2400" b="1" dirty="0" err="1">
                <a:solidFill>
                  <a:schemeClr val="accent6">
                    <a:lumMod val="75000"/>
                  </a:schemeClr>
                </a:solidFill>
                <a:latin typeface="Calibri"/>
                <a:ea typeface="Calibri"/>
                <a:cs typeface="Calibri"/>
                <a:sym typeface="Calibri"/>
              </a:rPr>
              <a:t>RISCOS</a:t>
            </a:r>
            <a:endParaRPr dirty="0">
              <a:solidFill>
                <a:schemeClr val="accent6">
                  <a:lumMod val="75000"/>
                </a:schemeClr>
              </a:solidFill>
            </a:endParaRPr>
          </a:p>
        </p:txBody>
      </p:sp>
      <p:sp>
        <p:nvSpPr>
          <p:cNvPr id="86" name="Google Shape;86;p5"/>
          <p:cNvSpPr/>
          <p:nvPr/>
        </p:nvSpPr>
        <p:spPr>
          <a:xfrm>
            <a:off x="3008910" y="3103059"/>
            <a:ext cx="7317180" cy="523180"/>
          </a:xfrm>
          <a:prstGeom prst="rect">
            <a:avLst/>
          </a:prstGeom>
          <a:noFill/>
          <a:ln>
            <a:noFill/>
          </a:ln>
        </p:spPr>
        <p:txBody>
          <a:bodyPr spcFirstLastPara="1" wrap="square" lIns="91425" tIns="45700" rIns="91425" bIns="45700" anchor="t" anchorCtr="0">
            <a:spAutoFit/>
          </a:bodyPr>
          <a:lstStyle/>
          <a:p>
            <a:pPr lvl="0"/>
            <a:r>
              <a:rPr lang="pt-PT" sz="2800" b="1" dirty="0">
                <a:solidFill>
                  <a:schemeClr val="accent6">
                    <a:lumMod val="75000"/>
                  </a:schemeClr>
                </a:solidFill>
                <a:latin typeface="Calibri"/>
                <a:ea typeface="Calibri"/>
                <a:cs typeface="Calibri"/>
                <a:sym typeface="Calibri"/>
              </a:rPr>
              <a:t>Como tudo tem benefícios e riscos:</a:t>
            </a:r>
            <a:endParaRPr sz="2800" dirty="0">
              <a:solidFill>
                <a:schemeClr val="accent6">
                  <a:lumMod val="75000"/>
                </a:schemeClr>
              </a:solidFill>
            </a:endParaRPr>
          </a:p>
        </p:txBody>
      </p:sp>
      <p:pic>
        <p:nvPicPr>
          <p:cNvPr id="87" name="Google Shape;87;p5" descr="money transfer, Mobile banking, business, buy, communication, concept, customer, deposit, design, device, digital, electronic, finance, flat, funds, hand, internet, online, payment, purchase, send, shopping, technology, telephone, touch, transaction, transfer, withdraw, green, text, product, font, line, brand, logo, angle, computer wallpaper, graphic design, graphics, illustration"/>
          <p:cNvPicPr preferRelativeResize="0"/>
          <p:nvPr/>
        </p:nvPicPr>
        <p:blipFill rotWithShape="1">
          <a:blip r:embed="rId3">
            <a:alphaModFix/>
          </a:blip>
          <a:srcRect/>
          <a:stretch/>
        </p:blipFill>
        <p:spPr>
          <a:xfrm>
            <a:off x="10010274" y="184764"/>
            <a:ext cx="1984337" cy="1403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lvl="0">
              <a:buSzPct val="100000"/>
            </a:pPr>
            <a:r>
              <a:rPr lang="pt-PT" sz="3100" dirty="0"/>
              <a:t>Recursos e Ferramentas Financeiras Online</a:t>
            </a:r>
            <a:br>
              <a:rPr lang="en-US" dirty="0"/>
            </a:br>
            <a:endParaRPr dirty="0">
              <a:solidFill>
                <a:srgbClr val="0A9A8F"/>
              </a:solidFill>
              <a:latin typeface="Open Sans"/>
              <a:ea typeface="Open Sans"/>
              <a:cs typeface="Open Sans"/>
              <a:sym typeface="Open Sans"/>
            </a:endParaRPr>
          </a:p>
        </p:txBody>
      </p:sp>
      <p:sp>
        <p:nvSpPr>
          <p:cNvPr id="93" name="Google Shape;93;p6"/>
          <p:cNvSpPr txBox="1">
            <a:spLocks noGrp="1"/>
          </p:cNvSpPr>
          <p:nvPr>
            <p:ph type="body" idx="2"/>
          </p:nvPr>
        </p:nvSpPr>
        <p:spPr>
          <a:xfrm>
            <a:off x="500023" y="95331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Riscos relacionados com pagamentos eletrónicos e online</a:t>
            </a:r>
            <a:endParaRPr i="0" dirty="0"/>
          </a:p>
        </p:txBody>
      </p:sp>
      <p:sp>
        <p:nvSpPr>
          <p:cNvPr id="94" name="Google Shape;94;p6"/>
          <p:cNvSpPr txBox="1"/>
          <p:nvPr/>
        </p:nvSpPr>
        <p:spPr>
          <a:xfrm>
            <a:off x="500023" y="1880432"/>
            <a:ext cx="12331500" cy="3354724"/>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pt-PT" sz="2800" b="1" dirty="0">
                <a:solidFill>
                  <a:srgbClr val="00ADBB"/>
                </a:solidFill>
                <a:latin typeface="Calibri"/>
                <a:ea typeface="Calibri"/>
                <a:cs typeface="Calibri"/>
                <a:sym typeface="Calibri"/>
              </a:rPr>
              <a:t>OS PAGAMENTOS ELETRÓNICOS/ONLINE SÃO SEGUROS? </a:t>
            </a:r>
            <a:r>
              <a:rPr lang="pt-PT" sz="2800" dirty="0">
                <a:solidFill>
                  <a:schemeClr val="dk1"/>
                </a:solidFill>
                <a:latin typeface="Calibri"/>
                <a:ea typeface="Calibri"/>
                <a:cs typeface="Calibri"/>
                <a:sym typeface="Calibri"/>
              </a:rPr>
              <a:t>Esta é uma pergunta muito comum.</a:t>
            </a:r>
            <a:endParaRPr sz="2800" dirty="0"/>
          </a:p>
          <a:p>
            <a:pPr lvl="0"/>
            <a:r>
              <a:rPr lang="en-US" sz="2800" dirty="0">
                <a:solidFill>
                  <a:schemeClr val="dk1"/>
                </a:solidFill>
                <a:latin typeface="Calibri"/>
                <a:ea typeface="Calibri"/>
                <a:cs typeface="Calibri"/>
                <a:sym typeface="Calibri"/>
              </a:rPr>
              <a:t>A </a:t>
            </a:r>
            <a:r>
              <a:rPr lang="en-US" sz="2800" dirty="0" err="1">
                <a:solidFill>
                  <a:schemeClr val="dk1"/>
                </a:solidFill>
                <a:latin typeface="Calibri"/>
                <a:ea typeface="Calibri"/>
                <a:cs typeface="Calibri"/>
                <a:sym typeface="Calibri"/>
              </a:rPr>
              <a:t>resposta</a:t>
            </a:r>
            <a:r>
              <a:rPr lang="en-US" sz="2800" dirty="0">
                <a:solidFill>
                  <a:schemeClr val="dk1"/>
                </a:solidFill>
                <a:latin typeface="Calibri"/>
                <a:ea typeface="Calibri"/>
                <a:cs typeface="Calibri"/>
                <a:sym typeface="Calibri"/>
              </a:rPr>
              <a:t> é </a:t>
            </a:r>
            <a:r>
              <a:rPr lang="en-US" sz="4400" b="1" dirty="0">
                <a:solidFill>
                  <a:schemeClr val="accent4"/>
                </a:solidFill>
                <a:latin typeface="Calibri"/>
                <a:ea typeface="Calibri"/>
                <a:cs typeface="Calibri"/>
                <a:sym typeface="Calibri"/>
              </a:rPr>
              <a:t>SIM!</a:t>
            </a:r>
            <a:r>
              <a:rPr lang="en-US" sz="1969" dirty="0">
                <a:solidFill>
                  <a:schemeClr val="dk1"/>
                </a:solidFill>
                <a:latin typeface="Calibri"/>
                <a:ea typeface="Calibri"/>
                <a:cs typeface="Calibri"/>
                <a:sym typeface="Calibri"/>
              </a:rPr>
              <a:t> </a:t>
            </a:r>
            <a:r>
              <a:rPr lang="pt-PT" sz="2800" dirty="0">
                <a:solidFill>
                  <a:schemeClr val="dk1"/>
                </a:solidFill>
                <a:latin typeface="Calibri"/>
                <a:ea typeface="Calibri"/>
                <a:cs typeface="Calibri"/>
                <a:sym typeface="Calibri"/>
              </a:rPr>
              <a:t>Os pagamentos eletrónicos são seguros, mas é necessário tomar certas </a:t>
            </a:r>
            <a:r>
              <a:rPr lang="en-US" sz="2800" b="1" dirty="0" err="1">
                <a:solidFill>
                  <a:schemeClr val="accent4"/>
                </a:solidFill>
                <a:latin typeface="Calibri"/>
                <a:ea typeface="Calibri"/>
                <a:cs typeface="Calibri"/>
                <a:sym typeface="Calibri"/>
              </a:rPr>
              <a:t>precauções</a:t>
            </a:r>
            <a:r>
              <a:rPr lang="en-US" sz="2800" dirty="0">
                <a:solidFill>
                  <a:schemeClr val="dk1"/>
                </a:solidFill>
                <a:latin typeface="Calibri"/>
                <a:ea typeface="Calibri"/>
                <a:cs typeface="Calibri"/>
                <a:sym typeface="Calibri"/>
              </a:rPr>
              <a:t> </a:t>
            </a:r>
            <a:r>
              <a:rPr lang="pt-PT" sz="2800" dirty="0">
                <a:solidFill>
                  <a:schemeClr val="dk1"/>
                </a:solidFill>
                <a:latin typeface="Calibri"/>
                <a:ea typeface="Calibri"/>
                <a:cs typeface="Calibri"/>
                <a:sym typeface="Calibri"/>
              </a:rPr>
              <a:t>a fim de evitar fraudes, esquemas e erros.
Neste módulo vamos discutir como gerir ferramentas online para efetuar pagamentos eletrónicos sem problemas.
</a:t>
            </a:r>
            <a:endParaRPr sz="2800" dirty="0"/>
          </a:p>
        </p:txBody>
      </p:sp>
      <p:sp>
        <p:nvSpPr>
          <p:cNvPr id="95" name="Google Shape;95;p6"/>
          <p:cNvSpPr txBox="1"/>
          <p:nvPr/>
        </p:nvSpPr>
        <p:spPr>
          <a:xfrm>
            <a:off x="1449803" y="5552203"/>
            <a:ext cx="10777953" cy="830997"/>
          </a:xfrm>
          <a:prstGeom prst="rect">
            <a:avLst/>
          </a:prstGeom>
          <a:noFill/>
          <a:ln>
            <a:noFill/>
          </a:ln>
        </p:spPr>
        <p:txBody>
          <a:bodyPr spcFirstLastPara="1" wrap="square" lIns="91425" tIns="45700" rIns="91425" bIns="45700" anchor="t" anchorCtr="0">
            <a:spAutoFit/>
          </a:bodyPr>
          <a:lstStyle/>
          <a:p>
            <a:pPr lvl="0" algn="ctr"/>
            <a:r>
              <a:rPr lang="pt-PT" sz="2400" b="1" dirty="0">
                <a:solidFill>
                  <a:schemeClr val="dk1"/>
                </a:solidFill>
                <a:latin typeface="Calibri"/>
                <a:ea typeface="Calibri"/>
                <a:cs typeface="Calibri"/>
                <a:sym typeface="Calibri"/>
              </a:rPr>
              <a:t>A PRIMEIRA COISA ANTES DE COMPRAR QUALQUER COISA ONLINE É TER  
</a:t>
            </a:r>
            <a:r>
              <a:rPr lang="pt-PT" sz="2400" b="1" dirty="0">
                <a:solidFill>
                  <a:schemeClr val="accent4"/>
                </a:solidFill>
                <a:latin typeface="Calibri"/>
                <a:ea typeface="Calibri"/>
                <a:cs typeface="Calibri"/>
                <a:sym typeface="Calibri"/>
              </a:rPr>
              <a:t>SOFTWARE ANTIVÍRUS BOM E ATUALIZADO </a:t>
            </a:r>
            <a:r>
              <a:rPr lang="pt-PT" sz="2400" b="1" dirty="0">
                <a:solidFill>
                  <a:schemeClr val="dk1"/>
                </a:solidFill>
                <a:latin typeface="Calibri"/>
                <a:ea typeface="Calibri"/>
                <a:cs typeface="Calibri"/>
                <a:sym typeface="Calibri"/>
              </a:rPr>
              <a:t>NO SEU PC e SMARTPHONE!!</a:t>
            </a:r>
            <a:endParaRPr sz="2400" b="1" dirty="0">
              <a:solidFill>
                <a:schemeClr val="dk1"/>
              </a:solidFill>
              <a:latin typeface="Calibri"/>
              <a:ea typeface="Calibri"/>
              <a:cs typeface="Calibri"/>
              <a:sym typeface="Calibri"/>
            </a:endParaRPr>
          </a:p>
        </p:txBody>
      </p:sp>
      <p:pic>
        <p:nvPicPr>
          <p:cNvPr id="96" name="Google Shape;96;p6" descr="Punto esclamativo"/>
          <p:cNvPicPr preferRelativeResize="0"/>
          <p:nvPr/>
        </p:nvPicPr>
        <p:blipFill rotWithShape="1">
          <a:blip r:embed="rId3">
            <a:alphaModFix/>
          </a:blip>
          <a:srcRect/>
          <a:stretch/>
        </p:blipFill>
        <p:spPr>
          <a:xfrm>
            <a:off x="199244" y="5148163"/>
            <a:ext cx="2030308" cy="20303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499925" y="2422357"/>
            <a:ext cx="12331541" cy="4691461"/>
          </a:xfrm>
        </p:spPr>
        <p:txBody>
          <a:bodyPr/>
          <a:lstStyle/>
          <a:p>
            <a:pPr algn="l"/>
            <a:r>
              <a:rPr lang="en-GB" sz="3600" dirty="0"/>
              <a:t>  </a:t>
            </a:r>
          </a:p>
          <a:p>
            <a:pPr algn="l"/>
            <a:r>
              <a:rPr lang="en-GB" sz="3600" dirty="0"/>
              <a:t>  </a:t>
            </a:r>
            <a:r>
              <a:rPr lang="pt-PT" sz="4000" dirty="0"/>
              <a:t>Encontre um website no seu smartphone ou tablet que utilize para efetuar pagamentos online.
</a:t>
            </a:r>
            <a:endParaRPr lang="en-GB" sz="4000" dirty="0"/>
          </a:p>
          <a:p>
            <a:r>
              <a:rPr lang="en-GB" sz="4000" dirty="0"/>
              <a:t>  </a:t>
            </a:r>
            <a:r>
              <a:rPr lang="pt-PT" sz="4000" dirty="0"/>
              <a:t>Como sabe que este site é seguro de usar?</a:t>
            </a:r>
            <a:endParaRPr lang="en-GB" sz="4000" dirty="0"/>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normAutofit/>
          </a:bodyPr>
          <a:lstStyle/>
          <a:p>
            <a:r>
              <a:rPr lang="pt-PT" dirty="0"/>
              <a:t>Recursos e Ferramentas Financeiras Online</a:t>
            </a:r>
            <a:endParaRPr lang="en-GB" dirty="0"/>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n-GB" i="0" dirty="0"/>
              <a:t>Websites</a:t>
            </a:r>
          </a:p>
          <a:p>
            <a:r>
              <a:rPr lang="en-GB" i="0" dirty="0" err="1"/>
              <a:t>Atividade</a:t>
            </a:r>
            <a:r>
              <a:rPr lang="en-GB" i="0" dirty="0"/>
              <a:t> M3.3</a:t>
            </a:r>
          </a:p>
        </p:txBody>
      </p:sp>
    </p:spTree>
    <p:extLst>
      <p:ext uri="{BB962C8B-B14F-4D97-AF65-F5344CB8AC3E}">
        <p14:creationId xmlns:p14="http://schemas.microsoft.com/office/powerpoint/2010/main" val="342473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500065" y="320844"/>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Recursos e Ferramentas Financeiras Online</a:t>
            </a:r>
            <a:endParaRPr dirty="0">
              <a:solidFill>
                <a:srgbClr val="0A9A8F"/>
              </a:solidFill>
              <a:latin typeface="Open Sans"/>
              <a:ea typeface="Open Sans"/>
              <a:cs typeface="Open Sans"/>
              <a:sym typeface="Open Sans"/>
            </a:endParaRPr>
          </a:p>
        </p:txBody>
      </p:sp>
      <p:sp>
        <p:nvSpPr>
          <p:cNvPr id="102" name="Google Shape;102;p7"/>
          <p:cNvSpPr txBox="1">
            <a:spLocks noGrp="1"/>
          </p:cNvSpPr>
          <p:nvPr>
            <p:ph type="body" idx="2"/>
          </p:nvPr>
        </p:nvSpPr>
        <p:spPr>
          <a:xfrm>
            <a:off x="450090" y="98648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i="0" dirty="0" err="1"/>
              <a:t>Efetuar</a:t>
            </a:r>
            <a:r>
              <a:rPr lang="en-US" i="0" dirty="0"/>
              <a:t> </a:t>
            </a:r>
            <a:r>
              <a:rPr lang="en-US" i="0" dirty="0" err="1"/>
              <a:t>pagamentos</a:t>
            </a:r>
            <a:r>
              <a:rPr lang="en-US" i="0" dirty="0"/>
              <a:t> </a:t>
            </a:r>
            <a:r>
              <a:rPr lang="en-US" i="0" dirty="0" err="1"/>
              <a:t>seguros</a:t>
            </a:r>
            <a:endParaRPr i="0" dirty="0">
              <a:solidFill>
                <a:srgbClr val="0A9A8F"/>
              </a:solidFill>
              <a:latin typeface="Open Sans"/>
              <a:ea typeface="Open Sans"/>
              <a:cs typeface="Open Sans"/>
              <a:sym typeface="Open Sans"/>
            </a:endParaRPr>
          </a:p>
        </p:txBody>
      </p:sp>
      <p:sp>
        <p:nvSpPr>
          <p:cNvPr id="103" name="Google Shape;103;p7"/>
          <p:cNvSpPr txBox="1"/>
          <p:nvPr/>
        </p:nvSpPr>
        <p:spPr>
          <a:xfrm>
            <a:off x="567861" y="3711590"/>
            <a:ext cx="4250577" cy="3416279"/>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pt-PT" sz="2400" dirty="0">
                <a:solidFill>
                  <a:schemeClr val="dk1"/>
                </a:solidFill>
                <a:latin typeface="Calibri"/>
                <a:ea typeface="Calibri"/>
                <a:cs typeface="Calibri"/>
                <a:sym typeface="Calibri"/>
              </a:rPr>
              <a:t>Para compreender se a ligação a um website é segura e para evitar os sites que têm como objetivo roubar dados sensíveis aos seus visitantes, é essencial garantir a presença do </a:t>
            </a:r>
            <a:r>
              <a:rPr lang="pt-PT" sz="2400" b="1" dirty="0">
                <a:solidFill>
                  <a:schemeClr val="accent1">
                    <a:lumMod val="75000"/>
                  </a:schemeClr>
                </a:solidFill>
                <a:latin typeface="Calibri"/>
                <a:ea typeface="Calibri"/>
                <a:cs typeface="Calibri"/>
                <a:sym typeface="Calibri"/>
              </a:rPr>
              <a:t>Certificado SSL</a:t>
            </a:r>
            <a:r>
              <a:rPr lang="pt-PT" sz="2400" dirty="0">
                <a:solidFill>
                  <a:schemeClr val="dk1"/>
                </a:solidFill>
                <a:latin typeface="Calibri"/>
                <a:ea typeface="Calibri"/>
                <a:cs typeface="Calibri"/>
                <a:sym typeface="Calibri"/>
              </a:rPr>
              <a:t>, que é um protocolo de proteção.
</a:t>
            </a:r>
            <a:endParaRPr sz="1800" dirty="0">
              <a:solidFill>
                <a:schemeClr val="dk1"/>
              </a:solidFill>
              <a:latin typeface="Calibri"/>
              <a:ea typeface="Calibri"/>
              <a:cs typeface="Calibri"/>
              <a:sym typeface="Calibri"/>
            </a:endParaRPr>
          </a:p>
        </p:txBody>
      </p:sp>
      <p:sp>
        <p:nvSpPr>
          <p:cNvPr id="104" name="Google Shape;104;p7"/>
          <p:cNvSpPr txBox="1"/>
          <p:nvPr/>
        </p:nvSpPr>
        <p:spPr>
          <a:xfrm>
            <a:off x="450091" y="1681004"/>
            <a:ext cx="12331540" cy="1569620"/>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lgn="just"/>
            <a:r>
              <a:rPr lang="pt-PT" sz="2400" dirty="0">
                <a:solidFill>
                  <a:schemeClr val="dk1"/>
                </a:solidFill>
                <a:latin typeface="Calibri" panose="020F0502020204030204" pitchFamily="34" charset="0"/>
                <a:ea typeface="Calibri"/>
                <a:cs typeface="Calibri" panose="020F0502020204030204" pitchFamily="34" charset="0"/>
                <a:sym typeface="Calibri"/>
              </a:rPr>
              <a:t>Antes de comprar qualquer coisa online, certifique-se de que </a:t>
            </a:r>
            <a:r>
              <a:rPr lang="en-US" sz="2400" b="1" dirty="0">
                <a:solidFill>
                  <a:schemeClr val="dk2"/>
                </a:solidFill>
                <a:latin typeface="Calibri" panose="020F0502020204030204" pitchFamily="34" charset="0"/>
                <a:ea typeface="Calibri"/>
                <a:cs typeface="Calibri" panose="020F0502020204030204" pitchFamily="34" charset="0"/>
                <a:sym typeface="Calibri"/>
              </a:rPr>
              <a:t>site é de </a:t>
            </a:r>
            <a:r>
              <a:rPr lang="en-US" sz="2400" b="1" dirty="0" err="1">
                <a:solidFill>
                  <a:schemeClr val="dk2"/>
                </a:solidFill>
                <a:latin typeface="Calibri" panose="020F0502020204030204" pitchFamily="34" charset="0"/>
                <a:ea typeface="Calibri"/>
                <a:cs typeface="Calibri" panose="020F0502020204030204" pitchFamily="34" charset="0"/>
                <a:sym typeface="Calibri"/>
              </a:rPr>
              <a:t>confiança</a:t>
            </a:r>
            <a:r>
              <a:rPr lang="en-US" sz="2400" b="1" dirty="0">
                <a:solidFill>
                  <a:schemeClr val="dk2"/>
                </a:solidFill>
                <a:latin typeface="Calibri" panose="020F0502020204030204" pitchFamily="34" charset="0"/>
                <a:ea typeface="Calibri"/>
                <a:cs typeface="Calibri" panose="020F0502020204030204" pitchFamily="34" charset="0"/>
                <a:sym typeface="Calibri"/>
              </a:rPr>
              <a:t> </a:t>
            </a:r>
            <a:r>
              <a:rPr lang="en-US" sz="2400" dirty="0" err="1">
                <a:solidFill>
                  <a:schemeClr val="dk1"/>
                </a:solidFill>
                <a:latin typeface="Calibri" panose="020F0502020204030204" pitchFamily="34" charset="0"/>
                <a:ea typeface="Calibri"/>
                <a:cs typeface="Calibri" panose="020F0502020204030204" pitchFamily="34" charset="0"/>
                <a:sym typeface="Calibri"/>
              </a:rPr>
              <a:t>verificando</a:t>
            </a:r>
            <a:r>
              <a:rPr lang="en-US" sz="2400" dirty="0">
                <a:solidFill>
                  <a:schemeClr val="dk1"/>
                </a:solidFill>
                <a:latin typeface="Calibri" panose="020F0502020204030204" pitchFamily="34" charset="0"/>
                <a:ea typeface="Calibri"/>
                <a:cs typeface="Calibri" panose="020F0502020204030204" pitchFamily="34" charset="0"/>
                <a:sym typeface="Calibri"/>
              </a:rPr>
              <a:t> se a </a:t>
            </a:r>
            <a:r>
              <a:rPr lang="en-US" sz="2400" b="1" dirty="0" err="1">
                <a:solidFill>
                  <a:schemeClr val="accent6">
                    <a:lumMod val="75000"/>
                  </a:schemeClr>
                </a:solidFill>
                <a:latin typeface="Calibri" panose="020F0502020204030204" pitchFamily="34" charset="0"/>
                <a:ea typeface="Calibri"/>
                <a:cs typeface="Calibri" panose="020F0502020204030204" pitchFamily="34" charset="0"/>
                <a:sym typeface="Calibri"/>
              </a:rPr>
              <a:t>a</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400" b="1" dirty="0" err="1">
                <a:solidFill>
                  <a:schemeClr val="accent6">
                    <a:lumMod val="75000"/>
                  </a:schemeClr>
                </a:solidFill>
                <a:latin typeface="Calibri" panose="020F0502020204030204" pitchFamily="34" charset="0"/>
                <a:ea typeface="Calibri"/>
                <a:cs typeface="Calibri" panose="020F0502020204030204" pitchFamily="34" charset="0"/>
                <a:sym typeface="Calibri"/>
              </a:rPr>
              <a:t>ligação</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 é </a:t>
            </a:r>
            <a:r>
              <a:rPr lang="en-US" sz="2400" b="1" dirty="0" err="1">
                <a:solidFill>
                  <a:schemeClr val="accent6">
                    <a:lumMod val="75000"/>
                  </a:schemeClr>
                </a:solidFill>
                <a:latin typeface="Calibri" panose="020F0502020204030204" pitchFamily="34" charset="0"/>
                <a:ea typeface="Calibri"/>
                <a:cs typeface="Calibri" panose="020F0502020204030204" pitchFamily="34" charset="0"/>
                <a:sym typeface="Calibri"/>
              </a:rPr>
              <a:t>encriptada</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pt-PT" sz="2400" dirty="0">
                <a:solidFill>
                  <a:schemeClr val="dk1"/>
                </a:solidFill>
                <a:latin typeface="Calibri" panose="020F0502020204030204" pitchFamily="34" charset="0"/>
                <a:ea typeface="Calibri"/>
                <a:cs typeface="Calibri" panose="020F0502020204030204" pitchFamily="34" charset="0"/>
                <a:sym typeface="Calibri"/>
              </a:rPr>
              <a:t>Isto garante que os dados do seu cartão de crédito ou de débito não sejam intercetados enquanto estiver ligado à Internet graças aos mais recentes padrões de segurança, tais como </a:t>
            </a:r>
            <a:r>
              <a:rPr lang="pt-PT" sz="2400" b="1" dirty="0">
                <a:solidFill>
                  <a:schemeClr val="dk1"/>
                </a:solidFill>
                <a:latin typeface="Calibri" panose="020F0502020204030204" pitchFamily="34" charset="0"/>
                <a:ea typeface="Calibri"/>
                <a:cs typeface="Calibri" panose="020F0502020204030204" pitchFamily="34" charset="0"/>
                <a:sym typeface="Calibri"/>
              </a:rPr>
              <a:t>Verificado por Visa, MasterCard Secure </a:t>
            </a:r>
            <a:r>
              <a:rPr lang="pt-PT" sz="2400" b="1" dirty="0" err="1">
                <a:solidFill>
                  <a:schemeClr val="dk1"/>
                </a:solidFill>
                <a:latin typeface="Calibri" panose="020F0502020204030204" pitchFamily="34" charset="0"/>
                <a:ea typeface="Calibri"/>
                <a:cs typeface="Calibri" panose="020F0502020204030204" pitchFamily="34" charset="0"/>
                <a:sym typeface="Calibri"/>
              </a:rPr>
              <a:t>Code</a:t>
            </a:r>
            <a:r>
              <a:rPr lang="pt-PT" sz="2400" b="1" dirty="0">
                <a:solidFill>
                  <a:schemeClr val="dk1"/>
                </a:solidFill>
                <a:latin typeface="Calibri" panose="020F0502020204030204" pitchFamily="34" charset="0"/>
                <a:ea typeface="Calibri"/>
                <a:cs typeface="Calibri" panose="020F0502020204030204" pitchFamily="34" charset="0"/>
                <a:sym typeface="Calibri"/>
              </a:rPr>
              <a:t>, Norton </a:t>
            </a:r>
            <a:r>
              <a:rPr lang="pt-PT" sz="2400" b="1" dirty="0" err="1">
                <a:solidFill>
                  <a:schemeClr val="dk1"/>
                </a:solidFill>
                <a:latin typeface="Calibri" panose="020F0502020204030204" pitchFamily="34" charset="0"/>
                <a:ea typeface="Calibri"/>
                <a:cs typeface="Calibri" panose="020F0502020204030204" pitchFamily="34" charset="0"/>
                <a:sym typeface="Calibri"/>
              </a:rPr>
              <a:t>Secured</a:t>
            </a:r>
            <a:r>
              <a:rPr lang="en-US" sz="2400" b="1" dirty="0">
                <a:solidFill>
                  <a:schemeClr val="dk1"/>
                </a:solidFill>
                <a:latin typeface="Calibri" panose="020F0502020204030204" pitchFamily="34" charset="0"/>
                <a:ea typeface="Calibri"/>
                <a:cs typeface="Calibri" panose="020F0502020204030204" pitchFamily="34" charset="0"/>
                <a:sym typeface="Calibri"/>
              </a:rPr>
              <a:t>.</a:t>
            </a:r>
            <a:endParaRPr sz="2400" b="1" dirty="0">
              <a:solidFill>
                <a:schemeClr val="accent1"/>
              </a:solidFill>
              <a:latin typeface="Calibri" panose="020F0502020204030204" pitchFamily="34" charset="0"/>
              <a:ea typeface="Calibri"/>
              <a:cs typeface="Calibri" panose="020F0502020204030204" pitchFamily="34" charset="0"/>
              <a:sym typeface="Calibri"/>
            </a:endParaRPr>
          </a:p>
        </p:txBody>
      </p:sp>
      <p:pic>
        <p:nvPicPr>
          <p:cNvPr id="105" name="Google Shape;105;p7" descr="Freccia linea, leggera curva"/>
          <p:cNvPicPr preferRelativeResize="0"/>
          <p:nvPr/>
        </p:nvPicPr>
        <p:blipFill rotWithShape="1">
          <a:blip r:embed="rId3">
            <a:alphaModFix/>
          </a:blip>
          <a:srcRect/>
          <a:stretch/>
        </p:blipFill>
        <p:spPr>
          <a:xfrm rot="4835235">
            <a:off x="-233825" y="3323373"/>
            <a:ext cx="858954" cy="858954"/>
          </a:xfrm>
          <a:prstGeom prst="rect">
            <a:avLst/>
          </a:prstGeom>
          <a:noFill/>
          <a:ln>
            <a:noFill/>
          </a:ln>
        </p:spPr>
      </p:pic>
      <p:pic>
        <p:nvPicPr>
          <p:cNvPr id="106" name="Google Shape;106;p7" descr="Exclamation Point in Red Triangle High Res Stock Images | Shutterstock"/>
          <p:cNvPicPr preferRelativeResize="0"/>
          <p:nvPr/>
        </p:nvPicPr>
        <p:blipFill rotWithShape="1">
          <a:blip r:embed="rId4">
            <a:alphaModFix/>
          </a:blip>
          <a:srcRect l="8622" t="10585" r="11232" b="15791"/>
          <a:stretch/>
        </p:blipFill>
        <p:spPr>
          <a:xfrm>
            <a:off x="11929685" y="4759505"/>
            <a:ext cx="837454" cy="816871"/>
          </a:xfrm>
          <a:prstGeom prst="rect">
            <a:avLst/>
          </a:prstGeom>
          <a:noFill/>
          <a:ln>
            <a:noFill/>
          </a:ln>
        </p:spPr>
      </p:pic>
      <p:pic>
        <p:nvPicPr>
          <p:cNvPr id="107" name="Google Shape;107;p7" descr="Freccia linea, leggera curva"/>
          <p:cNvPicPr preferRelativeResize="0"/>
          <p:nvPr/>
        </p:nvPicPr>
        <p:blipFill rotWithShape="1">
          <a:blip r:embed="rId3">
            <a:alphaModFix/>
          </a:blip>
          <a:srcRect/>
          <a:stretch/>
        </p:blipFill>
        <p:spPr>
          <a:xfrm>
            <a:off x="4410445" y="4858119"/>
            <a:ext cx="913738" cy="619645"/>
          </a:xfrm>
          <a:prstGeom prst="rect">
            <a:avLst/>
          </a:prstGeom>
          <a:noFill/>
          <a:ln>
            <a:noFill/>
          </a:ln>
        </p:spPr>
      </p:pic>
      <p:sp>
        <p:nvSpPr>
          <p:cNvPr id="108" name="Google Shape;108;p7"/>
          <p:cNvSpPr/>
          <p:nvPr/>
        </p:nvSpPr>
        <p:spPr>
          <a:xfrm>
            <a:off x="8088895" y="3526924"/>
            <a:ext cx="5028739" cy="3508612"/>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lvl="0"/>
            <a:r>
              <a:rPr lang="en-US" sz="2400" dirty="0">
                <a:solidFill>
                  <a:schemeClr val="dk1"/>
                </a:solidFill>
                <a:latin typeface="Calibri" panose="020F0502020204030204" pitchFamily="34" charset="0"/>
                <a:ea typeface="Calibri"/>
                <a:cs typeface="Calibri" panose="020F0502020204030204" pitchFamily="34" charset="0"/>
                <a:sym typeface="Calibri"/>
              </a:rPr>
              <a:t>Se </a:t>
            </a:r>
            <a:r>
              <a:rPr lang="en-US" sz="2400" dirty="0" err="1">
                <a:solidFill>
                  <a:schemeClr val="dk1"/>
                </a:solidFill>
                <a:latin typeface="Calibri" panose="020F0502020204030204" pitchFamily="34" charset="0"/>
                <a:ea typeface="Calibri"/>
                <a:cs typeface="Calibri" panose="020F0502020204030204" pitchFamily="34" charset="0"/>
                <a:sym typeface="Calibri"/>
              </a:rPr>
              <a:t>vir</a:t>
            </a:r>
            <a:r>
              <a:rPr lang="en-US" sz="2400" dirty="0">
                <a:solidFill>
                  <a:schemeClr val="dk1"/>
                </a:solidFill>
                <a:latin typeface="Calibri" panose="020F0502020204030204" pitchFamily="34" charset="0"/>
                <a:ea typeface="Calibri"/>
                <a:cs typeface="Calibri" panose="020F0502020204030204" pitchFamily="34" charset="0"/>
                <a:sym typeface="Calibri"/>
              </a:rPr>
              <a:t> um </a:t>
            </a:r>
            <a:r>
              <a:rPr lang="pt-PT" sz="2400" b="1" dirty="0">
                <a:solidFill>
                  <a:schemeClr val="dk1"/>
                </a:solidFill>
                <a:latin typeface="Calibri" panose="020F0502020204030204" pitchFamily="34" charset="0"/>
                <a:ea typeface="Calibri"/>
                <a:cs typeface="Calibri" panose="020F0502020204030204" pitchFamily="34" charset="0"/>
                <a:sym typeface="Calibri"/>
              </a:rPr>
              <a:t>cadeado cinzento ou verde e https: // </a:t>
            </a:r>
            <a:r>
              <a:rPr lang="en-US" sz="2400" b="1" dirty="0">
                <a:solidFill>
                  <a:schemeClr val="dk1"/>
                </a:solidFill>
                <a:latin typeface="Calibri" panose="020F0502020204030204" pitchFamily="34" charset="0"/>
                <a:ea typeface="Calibri"/>
                <a:cs typeface="Calibri" panose="020F0502020204030204" pitchFamily="34" charset="0"/>
                <a:sym typeface="Calibri"/>
              </a:rPr>
              <a:t> </a:t>
            </a:r>
            <a:r>
              <a:rPr lang="en-US" sz="2400" dirty="0">
                <a:solidFill>
                  <a:schemeClr val="dk1"/>
                </a:solidFill>
                <a:latin typeface="Calibri" panose="020F0502020204030204" pitchFamily="34" charset="0"/>
                <a:ea typeface="Calibri"/>
                <a:cs typeface="Calibri" panose="020F0502020204030204" pitchFamily="34" charset="0"/>
                <a:sym typeface="Calibri"/>
              </a:rPr>
              <a:t>a </a:t>
            </a:r>
            <a:r>
              <a:rPr lang="en-US" sz="2400" dirty="0" err="1">
                <a:solidFill>
                  <a:schemeClr val="dk1"/>
                </a:solidFill>
                <a:latin typeface="Calibri" panose="020F0502020204030204" pitchFamily="34" charset="0"/>
                <a:ea typeface="Calibri"/>
                <a:cs typeface="Calibri" panose="020F0502020204030204" pitchFamily="34" charset="0"/>
                <a:sym typeface="Calibri"/>
              </a:rPr>
              <a:t>ligação</a:t>
            </a:r>
            <a:r>
              <a:rPr lang="en-US" sz="2400" dirty="0">
                <a:solidFill>
                  <a:schemeClr val="dk1"/>
                </a:solidFill>
                <a:latin typeface="Calibri" panose="020F0502020204030204" pitchFamily="34" charset="0"/>
                <a:ea typeface="Calibri"/>
                <a:cs typeface="Calibri" panose="020F0502020204030204" pitchFamily="34" charset="0"/>
                <a:sym typeface="Calibri"/>
              </a:rPr>
              <a:t> é </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Segura.</a:t>
            </a:r>
            <a:endParaRPr sz="2400" dirty="0">
              <a:solidFill>
                <a:schemeClr val="accent6">
                  <a:lumMod val="75000"/>
                </a:schemeClr>
              </a:solidFill>
              <a:latin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lvl="0"/>
            <a:r>
              <a:rPr lang="en-US" sz="2400" dirty="0">
                <a:solidFill>
                  <a:schemeClr val="dk1"/>
                </a:solidFill>
                <a:latin typeface="Calibri" panose="020F0502020204030204" pitchFamily="34" charset="0"/>
                <a:ea typeface="Calibri"/>
                <a:cs typeface="Calibri" panose="020F0502020204030204" pitchFamily="34" charset="0"/>
                <a:sym typeface="Calibri"/>
              </a:rPr>
              <a:t>Se </a:t>
            </a:r>
            <a:r>
              <a:rPr lang="en-US" sz="2400" dirty="0" err="1">
                <a:solidFill>
                  <a:schemeClr val="dk1"/>
                </a:solidFill>
                <a:latin typeface="Calibri" panose="020F0502020204030204" pitchFamily="34" charset="0"/>
                <a:ea typeface="Calibri"/>
                <a:cs typeface="Calibri" panose="020F0502020204030204" pitchFamily="34" charset="0"/>
                <a:sym typeface="Calibri"/>
              </a:rPr>
              <a:t>há</a:t>
            </a:r>
            <a:r>
              <a:rPr lang="en-US" sz="2400" dirty="0">
                <a:solidFill>
                  <a:schemeClr val="dk1"/>
                </a:solidFill>
                <a:latin typeface="Calibri" panose="020F0502020204030204" pitchFamily="34" charset="0"/>
                <a:ea typeface="Calibri"/>
                <a:cs typeface="Calibri" panose="020F0502020204030204" pitchFamily="34" charset="0"/>
                <a:sym typeface="Calibri"/>
              </a:rPr>
              <a:t> um </a:t>
            </a:r>
            <a:r>
              <a:rPr lang="pt-PT" sz="2400" b="1" dirty="0">
                <a:solidFill>
                  <a:schemeClr val="dk1"/>
                </a:solidFill>
                <a:latin typeface="Calibri" panose="020F0502020204030204" pitchFamily="34" charset="0"/>
                <a:ea typeface="Calibri"/>
                <a:cs typeface="Calibri" panose="020F0502020204030204" pitchFamily="34" charset="0"/>
                <a:sym typeface="Calibri"/>
              </a:rPr>
              <a:t>triângulo vermelho com marca de exclamação na barra de navegação</a:t>
            </a:r>
            <a:r>
              <a:rPr lang="en-US" sz="2400" dirty="0">
                <a:solidFill>
                  <a:schemeClr val="dk1"/>
                </a:solidFill>
                <a:latin typeface="Calibri" panose="020F0502020204030204" pitchFamily="34" charset="0"/>
                <a:ea typeface="Calibri"/>
                <a:cs typeface="Calibri" panose="020F0502020204030204" pitchFamily="34" charset="0"/>
                <a:sym typeface="Calibri"/>
              </a:rPr>
              <a:t>, </a:t>
            </a:r>
            <a:r>
              <a:rPr lang="pt-PT" sz="2400" dirty="0">
                <a:solidFill>
                  <a:schemeClr val="dk1"/>
                </a:solidFill>
                <a:latin typeface="Calibri" panose="020F0502020204030204" pitchFamily="34" charset="0"/>
                <a:ea typeface="Calibri"/>
                <a:cs typeface="Calibri" panose="020F0502020204030204" pitchFamily="34" charset="0"/>
                <a:sym typeface="Calibri"/>
              </a:rPr>
              <a:t>isto significa que a ligação  </a:t>
            </a:r>
            <a:r>
              <a:rPr lang="en-US" sz="2400" b="1" dirty="0" err="1">
                <a:solidFill>
                  <a:schemeClr val="accent6">
                    <a:lumMod val="75000"/>
                  </a:schemeClr>
                </a:solidFill>
                <a:latin typeface="Calibri" panose="020F0502020204030204" pitchFamily="34" charset="0"/>
                <a:ea typeface="Calibri"/>
                <a:cs typeface="Calibri" panose="020F0502020204030204" pitchFamily="34" charset="0"/>
                <a:sym typeface="Calibri"/>
              </a:rPr>
              <a:t>não</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 é </a:t>
            </a:r>
            <a:r>
              <a:rPr lang="en-US" sz="2400" b="1" dirty="0" err="1">
                <a:solidFill>
                  <a:schemeClr val="accent6">
                    <a:lumMod val="75000"/>
                  </a:schemeClr>
                </a:solidFill>
                <a:latin typeface="Calibri" panose="020F0502020204030204" pitchFamily="34" charset="0"/>
                <a:ea typeface="Calibri"/>
                <a:cs typeface="Calibri" panose="020F0502020204030204" pitchFamily="34" charset="0"/>
                <a:sym typeface="Calibri"/>
              </a:rPr>
              <a:t>considerada</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 </a:t>
            </a:r>
            <a:r>
              <a:rPr lang="en-US" sz="2400" b="1" dirty="0" err="1">
                <a:solidFill>
                  <a:schemeClr val="accent6">
                    <a:lumMod val="75000"/>
                  </a:schemeClr>
                </a:solidFill>
                <a:latin typeface="Calibri" panose="020F0502020204030204" pitchFamily="34" charset="0"/>
                <a:ea typeface="Calibri"/>
                <a:cs typeface="Calibri" panose="020F0502020204030204" pitchFamily="34" charset="0"/>
                <a:sym typeface="Calibri"/>
              </a:rPr>
              <a:t>segura</a:t>
            </a:r>
            <a:r>
              <a:rPr lang="en-US"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a:t>
            </a:r>
            <a:endParaRPr sz="2400" dirty="0">
              <a:solidFill>
                <a:schemeClr val="accent6">
                  <a:lumMod val="75000"/>
                </a:schemeClr>
              </a:solidFill>
              <a:latin typeface="Calibri" panose="020F0502020204030204" pitchFamily="34" charset="0"/>
              <a:cs typeface="Calibri" panose="020F0502020204030204" pitchFamily="34" charset="0"/>
            </a:endParaRPr>
          </a:p>
        </p:txBody>
      </p:sp>
      <p:sp>
        <p:nvSpPr>
          <p:cNvPr id="109" name="Google Shape;109;p7"/>
          <p:cNvSpPr/>
          <p:nvPr/>
        </p:nvSpPr>
        <p:spPr>
          <a:xfrm>
            <a:off x="5266858" y="3780591"/>
            <a:ext cx="2583357" cy="2774698"/>
          </a:xfrm>
          <a:prstGeom prst="ellipse">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4000" b="1" dirty="0">
                <a:solidFill>
                  <a:schemeClr val="lt1"/>
                </a:solidFill>
                <a:latin typeface="Calibri"/>
                <a:ea typeface="Calibri"/>
                <a:cs typeface="Calibri"/>
                <a:sym typeface="Calibri"/>
              </a:rPr>
              <a:t>COMO? </a:t>
            </a:r>
            <a:endParaRPr dirty="0"/>
          </a:p>
          <a:p>
            <a:pPr lvl="0" algn="ctr"/>
            <a:r>
              <a:rPr lang="pt-PT" sz="2400" dirty="0">
                <a:solidFill>
                  <a:schemeClr val="lt1"/>
                </a:solidFill>
                <a:latin typeface="Calibri"/>
                <a:ea typeface="Calibri"/>
                <a:cs typeface="Calibri"/>
                <a:sym typeface="Calibri"/>
              </a:rPr>
              <a:t>Olhando para o endereço na barra de navegação. </a:t>
            </a:r>
            <a:endParaRPr sz="2400" dirty="0"/>
          </a:p>
        </p:txBody>
      </p:sp>
      <p:pic>
        <p:nvPicPr>
          <p:cNvPr id="110" name="Google Shape;110;p7" descr="Keepnet Labs on Twitter: &quot;Check for the HTTPS and green padlock icon in  your browser's navigation bar, see more:https://t.co/eXNIZTAfEm  #cybersecurity #technology #hack #iot #privacy #cybercrime #ai #GDPR  #security #Malware #Ransomware #dataprotection ..."/>
          <p:cNvPicPr preferRelativeResize="0"/>
          <p:nvPr/>
        </p:nvPicPr>
        <p:blipFill rotWithShape="1">
          <a:blip r:embed="rId5">
            <a:alphaModFix/>
          </a:blip>
          <a:srcRect l="5059" r="67279" b="69482"/>
          <a:stretch/>
        </p:blipFill>
        <p:spPr>
          <a:xfrm>
            <a:off x="9180133" y="4449683"/>
            <a:ext cx="1557293" cy="816872"/>
          </a:xfrm>
          <a:prstGeom prst="rect">
            <a:avLst/>
          </a:prstGeom>
          <a:noFill/>
          <a:ln>
            <a:noFill/>
          </a:ln>
        </p:spPr>
      </p:pic>
      <p:pic>
        <p:nvPicPr>
          <p:cNvPr id="111" name="Google Shape;111;p7" descr="Freccia linea, leggera curva"/>
          <p:cNvPicPr preferRelativeResize="0"/>
          <p:nvPr/>
        </p:nvPicPr>
        <p:blipFill rotWithShape="1">
          <a:blip r:embed="rId3">
            <a:alphaModFix/>
          </a:blip>
          <a:srcRect/>
          <a:stretch/>
        </p:blipFill>
        <p:spPr>
          <a:xfrm>
            <a:off x="7632026" y="4795255"/>
            <a:ext cx="913738" cy="467245"/>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2334</Words>
  <Application>Microsoft Office PowerPoint</Application>
  <PresentationFormat>Personalizados</PresentationFormat>
  <Paragraphs>179</Paragraphs>
  <Slides>27</Slides>
  <Notes>22</Notes>
  <HiddenSlides>0</HiddenSlides>
  <MMClips>0</MMClips>
  <ScaleCrop>false</ScaleCrop>
  <HeadingPairs>
    <vt:vector size="6" baseType="variant">
      <vt:variant>
        <vt:lpstr>Tipos de letra usados</vt:lpstr>
      </vt:variant>
      <vt:variant>
        <vt:i4>4</vt:i4>
      </vt:variant>
      <vt:variant>
        <vt:lpstr>Tema</vt:lpstr>
      </vt:variant>
      <vt:variant>
        <vt:i4>2</vt:i4>
      </vt:variant>
      <vt:variant>
        <vt:lpstr>Títulos dos diapositivos</vt:lpstr>
      </vt:variant>
      <vt:variant>
        <vt:i4>27</vt:i4>
      </vt:variant>
    </vt:vector>
  </HeadingPairs>
  <TitlesOfParts>
    <vt:vector size="33" baseType="lpstr">
      <vt:lpstr>Open Sans</vt:lpstr>
      <vt:lpstr>Arial</vt:lpstr>
      <vt:lpstr>Calibri</vt:lpstr>
      <vt:lpstr>Noto Sans Symbols</vt:lpstr>
      <vt:lpstr>CARDET Course template</vt:lpstr>
      <vt:lpstr>CARDET Course template</vt:lpstr>
      <vt:lpstr>IO3: Formação de Literacia Financeira para Pais 
</vt:lpstr>
      <vt:lpstr>Recursos e Ferramentas Financeiras Online  Resultados da Aprendizagem </vt:lpstr>
      <vt:lpstr>Recursos e Ferramentas Financeiras Online  Plano Visual</vt:lpstr>
      <vt:lpstr>Recursos e Ferramentas Financeiras Online  Atividade quebra-gelo:</vt:lpstr>
      <vt:lpstr>Recursos e Ferramentas Financeiras Online</vt:lpstr>
      <vt:lpstr>Recursos e Ferramentas Financeiras Online </vt:lpstr>
      <vt:lpstr>Recursos e Ferramentas Financeiras Online </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vt:lpstr>
      <vt:lpstr>Recursos e Ferramentas Financeiras Online </vt:lpstr>
      <vt:lpstr> Recursos e Ferramentas Financeiras Online</vt:lpstr>
      <vt:lpstr> </vt:lpstr>
      <vt:lpstr>Recursos e Ferramentas Financeiras Online</vt:lpstr>
      <vt:lpstr>Recursos e Ferramentas Financeiras Online</vt:lpstr>
      <vt:lpstr>Recursos e Ferramentas Financeiras Online</vt:lpstr>
      <vt:lpstr>Recursos e Ferramentas Financeiras Online</vt:lpstr>
      <vt:lpstr>Obrigado por estar presente. Para mais recursos, visite o site money matters:  https://moneymattersproject.eu/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Rightchallenge Associação</cp:lastModifiedBy>
  <cp:revision>26</cp:revision>
  <dcterms:created xsi:type="dcterms:W3CDTF">2014-07-11T09:12:14Z</dcterms:created>
  <dcterms:modified xsi:type="dcterms:W3CDTF">2022-07-13T14:21:03Z</dcterms:modified>
</cp:coreProperties>
</file>