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0"/>
  </p:notesMasterIdLst>
  <p:sldIdLst>
    <p:sldId id="256" r:id="rId3"/>
    <p:sldId id="257" r:id="rId4"/>
    <p:sldId id="284" r:id="rId5"/>
    <p:sldId id="259" r:id="rId6"/>
    <p:sldId id="278" r:id="rId7"/>
    <p:sldId id="260" r:id="rId8"/>
    <p:sldId id="261" r:id="rId9"/>
    <p:sldId id="279" r:id="rId10"/>
    <p:sldId id="262" r:id="rId11"/>
    <p:sldId id="263" r:id="rId12"/>
    <p:sldId id="281" r:id="rId13"/>
    <p:sldId id="264" r:id="rId14"/>
    <p:sldId id="282" r:id="rId15"/>
    <p:sldId id="265" r:id="rId16"/>
    <p:sldId id="266" r:id="rId17"/>
    <p:sldId id="267" r:id="rId18"/>
    <p:sldId id="268" r:id="rId19"/>
    <p:sldId id="269" r:id="rId20"/>
    <p:sldId id="283" r:id="rId21"/>
    <p:sldId id="270" r:id="rId22"/>
    <p:sldId id="271" r:id="rId23"/>
    <p:sldId id="272" r:id="rId24"/>
    <p:sldId id="273" r:id="rId25"/>
    <p:sldId id="274" r:id="rId26"/>
    <p:sldId id="275" r:id="rId27"/>
    <p:sldId id="276" r:id="rId28"/>
    <p:sldId id="277" r:id="rId29"/>
  </p:sldIdLst>
  <p:sldSz cx="13335000" cy="75057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wAUGKgEL2qFsOMpTg2ndSUwF9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2" autoAdjust="0"/>
    <p:restoredTop sz="94061" autoAdjust="0"/>
  </p:normalViewPr>
  <p:slideViewPr>
    <p:cSldViewPr snapToGrid="0">
      <p:cViewPr varScale="1">
        <p:scale>
          <a:sx n="78" d="100"/>
          <a:sy n="78" d="100"/>
        </p:scale>
        <p:origin x="437"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6"/>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6"/>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6"/>
          <p:cNvGrpSpPr/>
          <p:nvPr/>
        </p:nvGrpSpPr>
        <p:grpSpPr>
          <a:xfrm>
            <a:off x="309367" y="6493935"/>
            <a:ext cx="6399441" cy="923330"/>
            <a:chOff x="309367" y="6493935"/>
            <a:chExt cx="6399441" cy="923330"/>
          </a:xfrm>
        </p:grpSpPr>
        <p:sp>
          <p:nvSpPr>
            <p:cNvPr id="15" name="Google Shape;15;p26"/>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6"/>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6"/>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6"/>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7"/>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9"/>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9"/>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30"/>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5"/>
          <p:cNvGrpSpPr/>
          <p:nvPr/>
        </p:nvGrpSpPr>
        <p:grpSpPr>
          <a:xfrm>
            <a:off x="309367" y="6493935"/>
            <a:ext cx="6399441" cy="923330"/>
            <a:chOff x="309367" y="6493935"/>
            <a:chExt cx="6399441" cy="923330"/>
          </a:xfrm>
        </p:grpSpPr>
        <p:sp>
          <p:nvSpPr>
            <p:cNvPr id="41" name="Google Shape;41;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task-p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s://publicdomainpictures.net/en/view-image.php?image=148375&amp;picture=coffee-break" TargetMode="External"/><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gamingzion.com/gambling/gambling-news/ways-to-spot-a-scam-lottery/"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155023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9184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l-GR"/>
              <a:t>IO3: Εκπαίδευση Γονέων στον Οικονομικό Αλφαβητισμό </a:t>
            </a:r>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el-GR" sz="2400" b="1" i="0" u="none" strike="noStrike" cap="none">
                <a:solidFill>
                  <a:srgbClr val="097D74"/>
                </a:solidFill>
                <a:latin typeface="Open Sans"/>
                <a:ea typeface="Open Sans"/>
                <a:cs typeface="Open Sans"/>
                <a:sym typeface="Open Sans"/>
              </a:rPr>
              <a:t>ΕΚΠΑΙΔΕΥΤΙΚΗ ΕΝΟΤΗΤΑ 3: Οικονομικοί Διαδικτυακοί Πόροι και Εργαλεία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title"/>
          </p:nvPr>
        </p:nvSpPr>
        <p:spPr>
          <a:xfrm>
            <a:off x="333062" y="256736"/>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17" name="Google Shape;117;p8"/>
          <p:cNvSpPr txBox="1">
            <a:spLocks noGrp="1"/>
          </p:cNvSpPr>
          <p:nvPr>
            <p:ph type="body" idx="2"/>
          </p:nvPr>
        </p:nvSpPr>
        <p:spPr>
          <a:xfrm>
            <a:off x="224589" y="93662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Είσοδος σε ασφαλή ιστότοπο</a:t>
            </a:r>
          </a:p>
        </p:txBody>
      </p:sp>
      <p:sp>
        <p:nvSpPr>
          <p:cNvPr id="118" name="Google Shape;118;p8"/>
          <p:cNvSpPr txBox="1"/>
          <p:nvPr/>
        </p:nvSpPr>
        <p:spPr>
          <a:xfrm>
            <a:off x="224589" y="1621448"/>
            <a:ext cx="12689306" cy="5770770"/>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chemeClr val="accent6">
                    <a:lumMod val="75000"/>
                  </a:schemeClr>
                </a:solidFill>
                <a:latin typeface="Calibri"/>
                <a:ea typeface="Calibri"/>
                <a:cs typeface="Calibri"/>
                <a:sym typeface="Calibri"/>
              </a:rPr>
              <a:t>ΜΕΤΡΑ ΑΣΦΑΛΕΙΑΣ ΓΙΑ ΤΙΣ ΗΛΕΚΤΡΟΝΙΚΕΣ ΠΛΗΡΩΜΕΣ  </a:t>
            </a:r>
          </a:p>
          <a:p>
            <a:pPr marL="0" marR="0" lvl="0" indent="0" algn="l" rtl="0">
              <a:lnSpc>
                <a:spcPct val="150000"/>
              </a:lnSpc>
              <a:spcBef>
                <a:spcPts val="0"/>
              </a:spcBef>
              <a:spcAft>
                <a:spcPts val="0"/>
              </a:spcAft>
              <a:buNone/>
            </a:pPr>
            <a:r>
              <a:rPr lang="el-GR" sz="2300" dirty="0">
                <a:latin typeface="Calibri" panose="020F0502020204030204" pitchFamily="34" charset="0"/>
                <a:ea typeface="Calibri"/>
                <a:cs typeface="Calibri" panose="020F0502020204030204" pitchFamily="34" charset="0"/>
                <a:sym typeface="Calibri"/>
              </a:rPr>
              <a:t>Μεταξύ των κύριων μέτρων ασφαλείας που προβλέπονται από τη νομοθεσία της Ε.Ε. υπάρχει η ισχυρή πιστοποίηση ταυτότητας πελάτη </a:t>
            </a:r>
            <a:r>
              <a:rPr lang="el-GR" sz="2300" b="1" dirty="0">
                <a:solidFill>
                  <a:schemeClr val="accent6">
                    <a:lumMod val="75000"/>
                  </a:schemeClr>
                </a:solidFill>
                <a:latin typeface="Calibri" panose="020F0502020204030204" pitchFamily="34" charset="0"/>
                <a:ea typeface="Calibri"/>
                <a:cs typeface="Calibri" panose="020F0502020204030204" pitchFamily="34" charset="0"/>
                <a:sym typeface="Calibri"/>
              </a:rPr>
              <a:t>(SCA) </a:t>
            </a:r>
            <a:r>
              <a:rPr lang="el-GR" sz="2300" dirty="0">
                <a:latin typeface="Calibri" panose="020F0502020204030204" pitchFamily="34" charset="0"/>
                <a:ea typeface="Calibri"/>
                <a:cs typeface="Calibri" panose="020F0502020204030204" pitchFamily="34" charset="0"/>
                <a:sym typeface="Calibri"/>
              </a:rPr>
              <a:t>που βασίζεται στη χρήση τουλάχιστον δύο από τους ακόλουθους παράγοντες:</a:t>
            </a:r>
            <a:r>
              <a:rPr lang="el-GR" sz="2300" dirty="0">
                <a:solidFill>
                  <a:schemeClr val="dk1"/>
                </a:solidFill>
                <a:latin typeface="Calibri" panose="020F0502020204030204" pitchFamily="34" charset="0"/>
                <a:ea typeface="Calibri"/>
                <a:cs typeface="Calibri" panose="020F0502020204030204" pitchFamily="34" charset="0"/>
                <a:sym typeface="Calibri"/>
              </a:rPr>
              <a:t> </a:t>
            </a:r>
          </a:p>
          <a:p>
            <a:pPr marL="342900" lvl="1" indent="-342900">
              <a:lnSpc>
                <a:spcPct val="150000"/>
              </a:lnSpc>
              <a:buClr>
                <a:schemeClr val="accent6"/>
              </a:buClr>
              <a:buSzPts val="2000"/>
              <a:buFont typeface="Arial" panose="020B0604020202020204" pitchFamily="34" charset="0"/>
              <a:buChar char="•"/>
            </a:pPr>
            <a:r>
              <a:rPr lang="el-GR" sz="2300" dirty="0">
                <a:solidFill>
                  <a:schemeClr val="dk1"/>
                </a:solidFill>
                <a:latin typeface="Calibri" panose="020F0502020204030204" pitchFamily="34" charset="0"/>
                <a:ea typeface="Calibri"/>
                <a:cs typeface="Calibri" panose="020F0502020204030204" pitchFamily="34" charset="0"/>
                <a:sym typeface="Calibri"/>
              </a:rPr>
              <a:t>κάτι που γνωρίζει ο χρήστης (π.χ. έναν κωδικό πρόσβασης)</a:t>
            </a:r>
          </a:p>
          <a:p>
            <a:pPr marL="342900" lvl="1" indent="-342900">
              <a:lnSpc>
                <a:spcPct val="150000"/>
              </a:lnSpc>
              <a:buClr>
                <a:schemeClr val="accent6"/>
              </a:buClr>
              <a:buSzPts val="2000"/>
              <a:buFont typeface="Arial" panose="020B0604020202020204" pitchFamily="34" charset="0"/>
              <a:buChar char="•"/>
            </a:pPr>
            <a:r>
              <a:rPr lang="el-GR" sz="2300" dirty="0">
                <a:solidFill>
                  <a:schemeClr val="dk1"/>
                </a:solidFill>
                <a:latin typeface="Calibri" panose="020F0502020204030204" pitchFamily="34" charset="0"/>
                <a:ea typeface="Calibri"/>
                <a:cs typeface="Calibri" panose="020F0502020204030204" pitchFamily="34" charset="0"/>
                <a:sym typeface="Calibri"/>
              </a:rPr>
              <a:t>κάτι που κατέχει ο χρήστης (π.χ. ένα κουπόνι ή κάτι παρόμοιο)</a:t>
            </a:r>
          </a:p>
          <a:p>
            <a:pPr marL="342900" lvl="1" indent="-342900">
              <a:lnSpc>
                <a:spcPct val="150000"/>
              </a:lnSpc>
              <a:buClr>
                <a:schemeClr val="accent6"/>
              </a:buClr>
              <a:buSzPts val="2000"/>
              <a:buFont typeface="Arial" panose="020B0604020202020204" pitchFamily="34" charset="0"/>
              <a:buChar char="•"/>
            </a:pPr>
            <a:r>
              <a:rPr lang="el-GR" sz="2300" dirty="0">
                <a:solidFill>
                  <a:schemeClr val="dk1"/>
                </a:solidFill>
                <a:latin typeface="Calibri" panose="020F0502020204030204" pitchFamily="34" charset="0"/>
                <a:ea typeface="Calibri"/>
                <a:cs typeface="Calibri" panose="020F0502020204030204" pitchFamily="34" charset="0"/>
                <a:sym typeface="Calibri"/>
              </a:rPr>
              <a:t>κάτι που τον αφορά (π.χ. ένα δακτυλικό αποτύπωμα), </a:t>
            </a:r>
          </a:p>
          <a:p>
            <a:pPr marL="0" marR="0" lvl="0" indent="0" algn="l" rtl="0">
              <a:lnSpc>
                <a:spcPct val="150000"/>
              </a:lnSpc>
              <a:spcBef>
                <a:spcPts val="0"/>
              </a:spcBef>
              <a:spcAft>
                <a:spcPts val="0"/>
              </a:spcAft>
              <a:buNone/>
            </a:pPr>
            <a:r>
              <a:rPr lang="el-GR" sz="2300" dirty="0">
                <a:solidFill>
                  <a:schemeClr val="dk1"/>
                </a:solidFill>
                <a:latin typeface="Calibri" panose="020F0502020204030204" pitchFamily="34" charset="0"/>
                <a:ea typeface="Calibri"/>
                <a:cs typeface="Calibri" panose="020F0502020204030204" pitchFamily="34" charset="0"/>
                <a:sym typeface="Calibri"/>
              </a:rPr>
              <a:t>Για μεγαλύτερη ασφάλεια με τις πληρωμές μέσω διαδικτύου, προβλέπεται ότι ο έλεγχος ταυτότητας παράγει έναν δυναμικό και αμετάβλητο κωδικό, που ονομάζεται επίσης έλεγχος ταυτότητας 2 παραγόντων (2FA) π.χ. όταν υπάρχει ένας κωδικός μιας χρήσης που αποστέλλεται στο τηλέφωνό σας εκτός από τη ζήτηση κωδικού πρόσβασης)</a:t>
            </a:r>
          </a:p>
        </p:txBody>
      </p:sp>
      <p:pic>
        <p:nvPicPr>
          <p:cNvPr id="119" name="Google Shape;119;p8" descr="ecommerce, application, buy, card, cart, cellphone, checkout, commerce, communication, connectivity, consumer, credit, customer, debit, device, hand, internet, mobile, multimedia, online, order, paying, payment, phone, retail, sale, service, shop, shopping, text, product, font, design, technology, brand, logo, graphic design, angle, graphics"/>
          <p:cNvPicPr preferRelativeResize="0"/>
          <p:nvPr/>
        </p:nvPicPr>
        <p:blipFill rotWithShape="1">
          <a:blip r:embed="rId3">
            <a:alphaModFix/>
          </a:blip>
          <a:srcRect/>
          <a:stretch/>
        </p:blipFill>
        <p:spPr>
          <a:xfrm>
            <a:off x="8947873" y="3394952"/>
            <a:ext cx="2212688" cy="1491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120655" y="3496399"/>
            <a:ext cx="13090357" cy="2566663"/>
          </a:xfrm>
        </p:spPr>
        <p:txBody>
          <a:bodyPr/>
          <a:lstStyle/>
          <a:p>
            <a:pPr marL="971550" indent="-742950" algn="l">
              <a:buFont typeface="+mj-lt"/>
              <a:buAutoNum type="arabicPeriod"/>
            </a:pPr>
            <a:r>
              <a:rPr lang="el-GR" sz="3600" dirty="0"/>
              <a:t>  </a:t>
            </a:r>
            <a:r>
              <a:rPr lang="el-GR" sz="4000" dirty="0"/>
              <a:t>Βρείτε έναν </a:t>
            </a:r>
            <a:r>
              <a:rPr lang="el-GR" sz="4000" dirty="0" err="1"/>
              <a:t>ιστότοπο</a:t>
            </a:r>
            <a:r>
              <a:rPr lang="el-GR" sz="4000" dirty="0"/>
              <a:t> αγορών στο </a:t>
            </a:r>
            <a:r>
              <a:rPr lang="el-GR" sz="4000" dirty="0" err="1"/>
              <a:t>smartphone</a:t>
            </a:r>
            <a:r>
              <a:rPr lang="el-GR" sz="4000" dirty="0"/>
              <a:t> ή το </a:t>
            </a:r>
            <a:r>
              <a:rPr lang="el-GR" sz="4000" dirty="0" err="1"/>
              <a:t>tablet</a:t>
            </a:r>
            <a:r>
              <a:rPr lang="el-GR" sz="4000" dirty="0"/>
              <a:t> σας  </a:t>
            </a:r>
          </a:p>
          <a:p>
            <a:pPr marL="971550" indent="-742950" algn="l">
              <a:buFont typeface="+mj-lt"/>
              <a:buAutoNum type="arabicPeriod"/>
            </a:pPr>
            <a:endParaRPr lang="en-GB" sz="4000" dirty="0"/>
          </a:p>
          <a:p>
            <a:pPr marL="971550" indent="-742950" algn="l">
              <a:buFont typeface="+mj-lt"/>
              <a:buAutoNum type="arabicPeriod"/>
            </a:pPr>
            <a:r>
              <a:rPr lang="el-GR" sz="4000" dirty="0"/>
              <a:t>  Πώς γνωρίζετε ότι ο </a:t>
            </a:r>
            <a:r>
              <a:rPr lang="el-GR" sz="4000" dirty="0" err="1"/>
              <a:t>ιστότοπος</a:t>
            </a:r>
            <a:r>
              <a:rPr lang="el-GR" sz="4000" dirty="0"/>
              <a:t> είναι ασφαλής στη χρήση του;</a:t>
            </a:r>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lstStyle/>
          <a:p>
            <a:r>
              <a:rPr lang="el-GR"/>
              <a:t>Οικονομικοί Διαδικτυακοί Πόροι και Εργαλεία</a:t>
            </a:r>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l-GR" i="0"/>
              <a:t>Δραστηριότητα M3.4</a:t>
            </a:r>
          </a:p>
          <a:p>
            <a:r>
              <a:rPr lang="el-GR" i="0"/>
              <a:t>Ιστοσελίδες</a:t>
            </a:r>
          </a:p>
        </p:txBody>
      </p:sp>
      <p:pic>
        <p:nvPicPr>
          <p:cNvPr id="6" name="Picture 5" descr="A person using a computer&#10;&#10;Description automatically generated with low confidence">
            <a:extLst>
              <a:ext uri="{FF2B5EF4-FFF2-40B4-BE49-F238E27FC236}">
                <a16:creationId xmlns:a16="http://schemas.microsoft.com/office/drawing/2014/main" id="{054407D7-3937-9165-C5FD-F4CAB2AC1B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61282" y="432159"/>
            <a:ext cx="3736607" cy="2566663"/>
          </a:xfrm>
          <a:prstGeom prst="rect">
            <a:avLst/>
          </a:prstGeom>
        </p:spPr>
      </p:pic>
    </p:spTree>
    <p:extLst>
      <p:ext uri="{BB962C8B-B14F-4D97-AF65-F5344CB8AC3E}">
        <p14:creationId xmlns:p14="http://schemas.microsoft.com/office/powerpoint/2010/main" val="87783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25" name="Google Shape;125;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χρησιμοποιείτε με ασφάλεια τις πιο κοινές πλατφόρμες καταστημάτων</a:t>
            </a:r>
          </a:p>
        </p:txBody>
      </p:sp>
      <p:sp>
        <p:nvSpPr>
          <p:cNvPr id="126" name="Google Shape;126;p9"/>
          <p:cNvSpPr txBox="1"/>
          <p:nvPr/>
        </p:nvSpPr>
        <p:spPr>
          <a:xfrm>
            <a:off x="347434" y="2146640"/>
            <a:ext cx="123300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a:solidFill>
                  <a:schemeClr val="tx1"/>
                </a:solidFill>
                <a:latin typeface="Calibri"/>
                <a:ea typeface="Calibri"/>
                <a:cs typeface="Calibri"/>
                <a:sym typeface="Calibri"/>
              </a:rPr>
              <a:t>Για να κάνετε ασφαλείς ηλεκτρονικές αγορές, </a:t>
            </a:r>
            <a:r>
              <a:rPr lang="el-GR" sz="2400" b="1" dirty="0">
                <a:solidFill>
                  <a:schemeClr val="accent6">
                    <a:lumMod val="75000"/>
                  </a:schemeClr>
                </a:solidFill>
                <a:latin typeface="Calibri"/>
                <a:ea typeface="Calibri"/>
                <a:cs typeface="Calibri"/>
                <a:sym typeface="Calibri"/>
              </a:rPr>
              <a:t>πρέπει πρώτα να ελέγξετε την αξιοπιστία του ηλεκτρονικού εμπορίου</a:t>
            </a:r>
            <a:r>
              <a:rPr lang="el-GR" sz="2400" dirty="0">
                <a:solidFill>
                  <a:schemeClr val="tx1"/>
                </a:solidFill>
                <a:latin typeface="Calibri"/>
                <a:ea typeface="Calibri"/>
                <a:cs typeface="Calibri"/>
                <a:sym typeface="Calibri"/>
              </a:rPr>
              <a:t>, ώστε να αποφύγετε τις αγορές σε ηλεκτρονικά καταστήματα που διαχειρίζονται δράστες ηλεκτρονικού εγκλήματος</a:t>
            </a:r>
          </a:p>
        </p:txBody>
      </p:sp>
      <p:pic>
        <p:nvPicPr>
          <p:cNvPr id="127" name="Google Shape;127;p9" descr="Freccia linea, leggera curva"/>
          <p:cNvPicPr preferRelativeResize="0"/>
          <p:nvPr/>
        </p:nvPicPr>
        <p:blipFill rotWithShape="1">
          <a:blip r:embed="rId3">
            <a:alphaModFix/>
          </a:blip>
          <a:srcRect/>
          <a:stretch/>
        </p:blipFill>
        <p:spPr>
          <a:xfrm rot="8597229">
            <a:off x="4480918" y="3340864"/>
            <a:ext cx="1060275" cy="696508"/>
          </a:xfrm>
          <a:prstGeom prst="rect">
            <a:avLst/>
          </a:prstGeom>
          <a:noFill/>
          <a:ln>
            <a:noFill/>
          </a:ln>
        </p:spPr>
      </p:pic>
      <p:sp>
        <p:nvSpPr>
          <p:cNvPr id="128" name="Google Shape;128;p9"/>
          <p:cNvSpPr txBox="1"/>
          <p:nvPr/>
        </p:nvSpPr>
        <p:spPr>
          <a:xfrm>
            <a:off x="2053652" y="3555337"/>
            <a:ext cx="2241821" cy="923330"/>
          </a:xfrm>
          <a:prstGeom prst="rect">
            <a:avLst/>
          </a:prstGeom>
          <a:solidFill>
            <a:schemeClr val="accent2"/>
          </a:solidFill>
          <a:ln w="12700" cap="flat" cmpd="sng">
            <a:solidFill>
              <a:srgbClr val="07706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5400">
                <a:solidFill>
                  <a:schemeClr val="accent6"/>
                </a:solidFill>
                <a:latin typeface="Calibri"/>
                <a:ea typeface="Calibri"/>
                <a:cs typeface="Calibri"/>
                <a:sym typeface="Calibri"/>
              </a:rPr>
              <a:t>ΠΏΣ;</a:t>
            </a:r>
          </a:p>
        </p:txBody>
      </p:sp>
      <p:sp>
        <p:nvSpPr>
          <p:cNvPr id="129" name="Google Shape;129;p9"/>
          <p:cNvSpPr txBox="1"/>
          <p:nvPr/>
        </p:nvSpPr>
        <p:spPr>
          <a:xfrm>
            <a:off x="501605" y="4631452"/>
            <a:ext cx="12330000" cy="2611316"/>
          </a:xfrm>
          <a:prstGeom prst="rect">
            <a:avLst/>
          </a:prstGeom>
          <a:solidFill>
            <a:schemeClr val="lt1"/>
          </a:solid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l-GR" sz="2400" dirty="0">
                <a:solidFill>
                  <a:schemeClr val="dk1"/>
                </a:solidFill>
                <a:latin typeface="Calibri"/>
                <a:ea typeface="Calibri"/>
                <a:cs typeface="Calibri"/>
                <a:sym typeface="Calibri"/>
              </a:rPr>
              <a:t>Αφού επαληθεύσετε αν ο </a:t>
            </a:r>
            <a:r>
              <a:rPr lang="el-GR" sz="2400" dirty="0" err="1">
                <a:solidFill>
                  <a:schemeClr val="dk1"/>
                </a:solidFill>
                <a:latin typeface="Calibri"/>
                <a:ea typeface="Calibri"/>
                <a:cs typeface="Calibri"/>
                <a:sym typeface="Calibri"/>
              </a:rPr>
              <a:t>ιστότοπος</a:t>
            </a:r>
            <a:r>
              <a:rPr lang="el-GR" sz="2400" dirty="0">
                <a:solidFill>
                  <a:schemeClr val="dk1"/>
                </a:solidFill>
                <a:latin typeface="Calibri"/>
                <a:ea typeface="Calibri"/>
                <a:cs typeface="Calibri"/>
                <a:sym typeface="Calibri"/>
              </a:rPr>
              <a:t> είναι ασφαλής, είναι σημαντικό να ελέγξετε την </a:t>
            </a:r>
          </a:p>
          <a:p>
            <a:pPr marL="0" marR="0" lvl="0" indent="0" rtl="0">
              <a:spcBef>
                <a:spcPts val="0"/>
              </a:spcBef>
              <a:spcAft>
                <a:spcPts val="0"/>
              </a:spcAft>
              <a:buNone/>
            </a:pPr>
            <a:r>
              <a:rPr lang="el-GR" sz="2400" b="1" dirty="0">
                <a:solidFill>
                  <a:schemeClr val="accent6">
                    <a:lumMod val="75000"/>
                  </a:schemeClr>
                </a:solidFill>
                <a:latin typeface="Calibri"/>
                <a:ea typeface="Calibri"/>
                <a:cs typeface="Calibri"/>
                <a:sym typeface="Calibri"/>
              </a:rPr>
              <a:t>Φήμη του </a:t>
            </a:r>
            <a:r>
              <a:rPr lang="el-GR" sz="2400" b="1" dirty="0" err="1">
                <a:solidFill>
                  <a:schemeClr val="accent6">
                    <a:lumMod val="75000"/>
                  </a:schemeClr>
                </a:solidFill>
                <a:latin typeface="Calibri"/>
                <a:ea typeface="Calibri"/>
                <a:cs typeface="Calibri"/>
                <a:sym typeface="Calibri"/>
              </a:rPr>
              <a:t>ιστότοπου</a:t>
            </a:r>
            <a:r>
              <a:rPr lang="el-GR" sz="2400" b="1" dirty="0">
                <a:solidFill>
                  <a:schemeClr val="accent6">
                    <a:lumMod val="75000"/>
                  </a:schemeClr>
                </a:solidFill>
                <a:latin typeface="Calibri"/>
                <a:ea typeface="Calibri"/>
                <a:cs typeface="Calibri"/>
                <a:sym typeface="Calibri"/>
              </a:rPr>
              <a:t> </a:t>
            </a:r>
            <a:r>
              <a:rPr lang="el-GR" sz="2400" dirty="0">
                <a:solidFill>
                  <a:schemeClr val="tx1"/>
                </a:solidFill>
                <a:latin typeface="Calibri"/>
                <a:ea typeface="Calibri"/>
                <a:cs typeface="Calibri"/>
                <a:sym typeface="Calibri"/>
              </a:rPr>
              <a:t>στο διαδίκτυο. </a:t>
            </a:r>
          </a:p>
          <a:p>
            <a:pPr marL="0" marR="0" lvl="0" indent="0" rtl="0">
              <a:spcBef>
                <a:spcPts val="0"/>
              </a:spcBef>
              <a:spcAft>
                <a:spcPts val="0"/>
              </a:spcAft>
              <a:buNone/>
            </a:pPr>
            <a:endParaRPr sz="2400" dirty="0">
              <a:solidFill>
                <a:schemeClr val="dk1"/>
              </a:solidFill>
              <a:latin typeface="Calibri"/>
              <a:ea typeface="Calibri"/>
              <a:cs typeface="Calibri"/>
              <a:sym typeface="Calibri"/>
            </a:endParaRPr>
          </a:p>
          <a:p>
            <a:pPr marL="0" marR="0" lvl="0" indent="0" rtl="0">
              <a:spcBef>
                <a:spcPts val="0"/>
              </a:spcBef>
              <a:spcAft>
                <a:spcPts val="0"/>
              </a:spcAft>
              <a:buNone/>
            </a:pPr>
            <a:r>
              <a:rPr lang="el-GR" sz="2400" dirty="0">
                <a:solidFill>
                  <a:schemeClr val="dk1"/>
                </a:solidFill>
                <a:latin typeface="Calibri"/>
                <a:ea typeface="Calibri"/>
                <a:cs typeface="Calibri"/>
                <a:sym typeface="Calibri"/>
              </a:rPr>
              <a:t>Για να το κάνετε αυτό, μπορείτε να επισκεφθείτε ορισμένες διαδικτυακές πύλες όπου οι χρήστες εκφράζουν τη γνώμη τους για το διαδικτυακό κατάστημα ή για τους προμηθευτές π.χ. </a:t>
            </a:r>
            <a:r>
              <a:rPr lang="el-GR" sz="2400" dirty="0" err="1">
                <a:solidFill>
                  <a:schemeClr val="dk1"/>
                </a:solidFill>
                <a:latin typeface="Calibri"/>
                <a:ea typeface="Calibri"/>
                <a:cs typeface="Calibri"/>
                <a:sym typeface="Calibri"/>
              </a:rPr>
              <a:t>Trustpilot</a:t>
            </a:r>
            <a:r>
              <a:rPr lang="el-GR" sz="2400" dirty="0">
                <a:solidFill>
                  <a:schemeClr val="dk1"/>
                </a:solidFill>
                <a:latin typeface="Calibri"/>
                <a:ea typeface="Calibri"/>
                <a:cs typeface="Calibri"/>
                <a:sym typeface="Calibri"/>
              </a:rPr>
              <a:t>, </a:t>
            </a:r>
            <a:r>
              <a:rPr lang="el-GR" sz="2400" dirty="0" err="1">
                <a:solidFill>
                  <a:schemeClr val="dk1"/>
                </a:solidFill>
                <a:latin typeface="Calibri"/>
                <a:ea typeface="Calibri"/>
                <a:cs typeface="Calibri"/>
                <a:sym typeface="Calibri"/>
              </a:rPr>
              <a:t>google</a:t>
            </a:r>
            <a:r>
              <a:rPr lang="el-GR" sz="2400" dirty="0">
                <a:solidFill>
                  <a:schemeClr val="dk1"/>
                </a:solidFill>
                <a:latin typeface="Calibri"/>
                <a:ea typeface="Calibri"/>
                <a:cs typeface="Calibri"/>
                <a:sym typeface="Calibri"/>
              </a:rPr>
              <a:t> κ.λπ.</a:t>
            </a:r>
          </a:p>
          <a:p>
            <a:pPr marL="342900" marR="0" lvl="0" indent="-217868" algn="just" rtl="0">
              <a:spcBef>
                <a:spcPts val="0"/>
              </a:spcBef>
              <a:spcAft>
                <a:spcPts val="0"/>
              </a:spcAft>
              <a:buClr>
                <a:schemeClr val="accent2"/>
              </a:buClr>
              <a:buSzPts val="1969"/>
              <a:buFont typeface="Noto Sans Symbols"/>
              <a:buNone/>
            </a:pPr>
            <a:endParaRPr sz="1969" dirty="0">
              <a:solidFill>
                <a:schemeClr val="dk1"/>
              </a:solidFill>
              <a:latin typeface="Calibri"/>
              <a:ea typeface="Calibri"/>
              <a:cs typeface="Calibri"/>
              <a:sym typeface="Calibri"/>
            </a:endParaRPr>
          </a:p>
        </p:txBody>
      </p:sp>
      <p:pic>
        <p:nvPicPr>
          <p:cNvPr id="130" name="Google Shape;130;p9" descr="experience, feedback, survey, customer, user, online, client, happy, rating, review, business, satisfaction, test, marketing, excellent, student, reputation, lifestyle, man, service, best, digital, tablet, people, concept, young, businessman, caucasian, centric, copy, space, corporate, friendly, guy, male, manager, model, modern, person, product, professional, quality, ranking, sign, smile, text, cartoon, human behavior, communication, line, font, area, conversation, clip art, illustration, graphics, art, brand, logo"/>
          <p:cNvPicPr preferRelativeResize="0"/>
          <p:nvPr/>
        </p:nvPicPr>
        <p:blipFill rotWithShape="1">
          <a:blip r:embed="rId4">
            <a:alphaModFix/>
          </a:blip>
          <a:srcRect/>
          <a:stretch/>
        </p:blipFill>
        <p:spPr>
          <a:xfrm>
            <a:off x="9885261" y="3164182"/>
            <a:ext cx="2792173" cy="13795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6A1BD-C531-4D91-71EF-0C5D2E1E2DBD}"/>
              </a:ext>
            </a:extLst>
          </p:cNvPr>
          <p:cNvSpPr>
            <a:spLocks noGrp="1"/>
          </p:cNvSpPr>
          <p:nvPr>
            <p:ph type="body" idx="1"/>
          </p:nvPr>
        </p:nvSpPr>
        <p:spPr>
          <a:xfrm>
            <a:off x="500064" y="2792821"/>
            <a:ext cx="12331402" cy="4320997"/>
          </a:xfrm>
        </p:spPr>
        <p:txBody>
          <a:bodyPr/>
          <a:lstStyle/>
          <a:p>
            <a:endParaRPr lang="en-GB" sz="4000" dirty="0"/>
          </a:p>
          <a:p>
            <a:r>
              <a:rPr lang="el-GR" sz="4000"/>
              <a:t>Κοιτάξτε τον κατάλογο των πληρωμών στο φυλλάδιό σας.</a:t>
            </a:r>
          </a:p>
          <a:p>
            <a:endParaRPr lang="en-GB" sz="4000" dirty="0"/>
          </a:p>
          <a:p>
            <a:r>
              <a:rPr lang="el-GR" sz="4000"/>
              <a:t>Καταγράψτε τους λόγους "υπέρ" και "κατά" κάθε μεθόδου.</a:t>
            </a:r>
          </a:p>
        </p:txBody>
      </p:sp>
      <p:sp>
        <p:nvSpPr>
          <p:cNvPr id="3" name="Title 2">
            <a:extLst>
              <a:ext uri="{FF2B5EF4-FFF2-40B4-BE49-F238E27FC236}">
                <a16:creationId xmlns:a16="http://schemas.microsoft.com/office/drawing/2014/main" id="{8CEBC0B4-4C40-364B-ED8C-63ED72FBA3BA}"/>
              </a:ext>
            </a:extLst>
          </p:cNvPr>
          <p:cNvSpPr>
            <a:spLocks noGrp="1"/>
          </p:cNvSpPr>
          <p:nvPr>
            <p:ph type="title"/>
          </p:nvPr>
        </p:nvSpPr>
        <p:spPr/>
        <p:txBody>
          <a:bodyPr/>
          <a:lstStyle/>
          <a:p>
            <a:r>
              <a:rPr lang="el-GR"/>
              <a:t>Οικονομικοί Διαδικτυακοί Πόροι και Εργαλεία</a:t>
            </a:r>
          </a:p>
        </p:txBody>
      </p:sp>
      <p:sp>
        <p:nvSpPr>
          <p:cNvPr id="4" name="Text Placeholder 3">
            <a:extLst>
              <a:ext uri="{FF2B5EF4-FFF2-40B4-BE49-F238E27FC236}">
                <a16:creationId xmlns:a16="http://schemas.microsoft.com/office/drawing/2014/main" id="{ABCEC5D0-8F46-BC43-1FF1-D992FEB80301}"/>
              </a:ext>
            </a:extLst>
          </p:cNvPr>
          <p:cNvSpPr>
            <a:spLocks noGrp="1"/>
          </p:cNvSpPr>
          <p:nvPr>
            <p:ph type="body" idx="2"/>
          </p:nvPr>
        </p:nvSpPr>
        <p:spPr>
          <a:xfrm>
            <a:off x="500064" y="1260554"/>
            <a:ext cx="12331541" cy="1209930"/>
          </a:xfrm>
        </p:spPr>
        <p:txBody>
          <a:bodyPr/>
          <a:lstStyle/>
          <a:p>
            <a:r>
              <a:rPr lang="el-GR" i="0"/>
              <a:t>Δραστηριότητα M3.5</a:t>
            </a:r>
          </a:p>
          <a:p>
            <a:r>
              <a:rPr lang="el-GR" i="0"/>
              <a:t>Διαδικτυακής ασφάλεια</a:t>
            </a:r>
          </a:p>
        </p:txBody>
      </p:sp>
      <p:pic>
        <p:nvPicPr>
          <p:cNvPr id="6" name="Picture 5" descr="Icon&#10;&#10;Description automatically generated">
            <a:extLst>
              <a:ext uri="{FF2B5EF4-FFF2-40B4-BE49-F238E27FC236}">
                <a16:creationId xmlns:a16="http://schemas.microsoft.com/office/drawing/2014/main" id="{A4B7A41C-5FC9-606C-72C7-008F7DDFBE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44001" y="595086"/>
            <a:ext cx="2795314" cy="2540000"/>
          </a:xfrm>
          <a:prstGeom prst="rect">
            <a:avLst/>
          </a:prstGeom>
        </p:spPr>
      </p:pic>
    </p:spTree>
    <p:extLst>
      <p:ext uri="{BB962C8B-B14F-4D97-AF65-F5344CB8AC3E}">
        <p14:creationId xmlns:p14="http://schemas.microsoft.com/office/powerpoint/2010/main" val="14015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body" idx="2"/>
          </p:nvPr>
        </p:nvSpPr>
        <p:spPr>
          <a:xfrm>
            <a:off x="500064" y="104291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 εξαρτάται από το είδος της πληρωμής που πραγματοποιείται....</a:t>
            </a:r>
          </a:p>
        </p:txBody>
      </p:sp>
      <p:pic>
        <p:nvPicPr>
          <p:cNvPr id="138" name="Google Shape;138;p10" descr="Freccia linea, leggera curva"/>
          <p:cNvPicPr preferRelativeResize="0"/>
          <p:nvPr/>
        </p:nvPicPr>
        <p:blipFill rotWithShape="1">
          <a:blip r:embed="rId3">
            <a:alphaModFix/>
          </a:blip>
          <a:srcRect/>
          <a:stretch/>
        </p:blipFill>
        <p:spPr>
          <a:xfrm>
            <a:off x="1059194" y="5721252"/>
            <a:ext cx="698573" cy="698573"/>
          </a:xfrm>
          <a:prstGeom prst="rect">
            <a:avLst/>
          </a:prstGeom>
          <a:noFill/>
          <a:ln>
            <a:noFill/>
          </a:ln>
        </p:spPr>
      </p:pic>
      <p:sp>
        <p:nvSpPr>
          <p:cNvPr id="139" name="Google Shape;139;p10"/>
          <p:cNvSpPr txBox="1"/>
          <p:nvPr/>
        </p:nvSpPr>
        <p:spPr>
          <a:xfrm>
            <a:off x="511333" y="1784448"/>
            <a:ext cx="12331542" cy="4431942"/>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l-GR" sz="2800" b="1" dirty="0">
                <a:solidFill>
                  <a:schemeClr val="lt2"/>
                </a:solidFill>
                <a:highlight>
                  <a:srgbClr val="00ADBB"/>
                </a:highlight>
                <a:latin typeface="Calibri"/>
                <a:ea typeface="Calibri"/>
                <a:cs typeface="Calibri"/>
                <a:sym typeface="Calibri"/>
              </a:rPr>
              <a:t>ΤΡΑΠΕΖΙΚΕΣ ΚΑΡΤΕΣ (πιστωτικές/χρεωστικές/προπληρωμένες)</a:t>
            </a:r>
          </a:p>
          <a:p>
            <a:pPr marL="0" marR="0" lvl="0" indent="0" rtl="0">
              <a:lnSpc>
                <a:spcPct val="150000"/>
              </a:lnSpc>
              <a:spcBef>
                <a:spcPts val="0"/>
              </a:spcBef>
              <a:spcAft>
                <a:spcPts val="0"/>
              </a:spcAft>
              <a:buNone/>
            </a:pPr>
            <a:r>
              <a:rPr lang="el-GR" sz="2800" b="1" dirty="0">
                <a:solidFill>
                  <a:schemeClr val="dk1"/>
                </a:solidFill>
                <a:latin typeface="Calibri"/>
                <a:ea typeface="Calibri"/>
                <a:cs typeface="Calibri"/>
                <a:sym typeface="Calibri"/>
              </a:rPr>
              <a:t>Δώστε προσοχή στην κάρτα: </a:t>
            </a:r>
          </a:p>
          <a:p>
            <a:pPr marL="457200" marR="0" lvl="0" indent="-457200" rtl="0">
              <a:lnSpc>
                <a:spcPct val="150000"/>
              </a:lnSpc>
              <a:spcBef>
                <a:spcPts val="0"/>
              </a:spcBef>
              <a:spcAft>
                <a:spcPts val="0"/>
              </a:spcAft>
              <a:buFont typeface="Arial" panose="020B0604020202020204" pitchFamily="34" charset="0"/>
              <a:buChar char="•"/>
            </a:pPr>
            <a:r>
              <a:rPr lang="el-GR" sz="2800" b="1" dirty="0">
                <a:solidFill>
                  <a:schemeClr val="accent6">
                    <a:lumMod val="75000"/>
                  </a:schemeClr>
                </a:solidFill>
                <a:latin typeface="Calibri"/>
                <a:ea typeface="Calibri"/>
                <a:cs typeface="Calibri"/>
                <a:sym typeface="Calibri"/>
              </a:rPr>
              <a:t>αποφύγετε να την χάσετε!</a:t>
            </a:r>
          </a:p>
          <a:p>
            <a:pPr marL="457200" marR="0" lvl="0" indent="-457200" rtl="0">
              <a:lnSpc>
                <a:spcPct val="150000"/>
              </a:lnSpc>
              <a:spcBef>
                <a:spcPts val="0"/>
              </a:spcBef>
              <a:spcAft>
                <a:spcPts val="0"/>
              </a:spcAft>
              <a:buFont typeface="Arial" panose="020B0604020202020204" pitchFamily="34" charset="0"/>
              <a:buChar char="•"/>
            </a:pPr>
            <a:r>
              <a:rPr lang="el-GR" sz="2800" dirty="0">
                <a:solidFill>
                  <a:schemeClr val="dk1"/>
                </a:solidFill>
                <a:latin typeface="Calibri"/>
                <a:ea typeface="Calibri"/>
                <a:cs typeface="Calibri"/>
                <a:sym typeface="Calibri"/>
              </a:rPr>
              <a:t>να φυλάτε τον κωδικό PIN σε ασφαλές μέρος, </a:t>
            </a:r>
          </a:p>
          <a:p>
            <a:pPr marL="457200" marR="0" lvl="0" indent="-457200" rtl="0">
              <a:lnSpc>
                <a:spcPct val="150000"/>
              </a:lnSpc>
              <a:spcBef>
                <a:spcPts val="0"/>
              </a:spcBef>
              <a:spcAft>
                <a:spcPts val="0"/>
              </a:spcAft>
              <a:buFont typeface="Arial" panose="020B0604020202020204" pitchFamily="34" charset="0"/>
              <a:buChar char="•"/>
            </a:pPr>
            <a:r>
              <a:rPr lang="el-GR" sz="2800" dirty="0">
                <a:solidFill>
                  <a:schemeClr val="dk1"/>
                </a:solidFill>
                <a:latin typeface="Calibri"/>
                <a:ea typeface="Calibri"/>
                <a:cs typeface="Calibri"/>
                <a:sym typeface="Calibri"/>
              </a:rPr>
              <a:t>αν χάσετε την κάρτα σας,  μπλοκάρετέ την καλώντας την τράπεζά σας.</a:t>
            </a:r>
          </a:p>
          <a:p>
            <a:pPr marL="0" marR="0" lvl="0" indent="0" algn="ctr" rtl="0">
              <a:lnSpc>
                <a:spcPct val="150000"/>
              </a:lnSpc>
              <a:spcBef>
                <a:spcPts val="0"/>
              </a:spcBef>
              <a:spcAft>
                <a:spcPts val="0"/>
              </a:spcAft>
              <a:buNone/>
            </a:pPr>
            <a:r>
              <a:rPr lang="el-GR" sz="2400" dirty="0">
                <a:solidFill>
                  <a:schemeClr val="dk1"/>
                </a:solidFill>
                <a:latin typeface="Calibri"/>
                <a:ea typeface="Calibri"/>
                <a:cs typeface="Calibri"/>
                <a:sym typeface="Calibri"/>
              </a:rPr>
              <a:t>Αυτό είναι πολύ σημαντικό με τις </a:t>
            </a:r>
            <a:r>
              <a:rPr lang="el-GR" sz="2400" b="1" dirty="0">
                <a:solidFill>
                  <a:schemeClr val="dk1"/>
                </a:solidFill>
                <a:latin typeface="Calibri"/>
                <a:ea typeface="Calibri"/>
                <a:cs typeface="Calibri"/>
                <a:sym typeface="Calibri"/>
              </a:rPr>
              <a:t>ανέπαφες κάρτες</a:t>
            </a:r>
            <a:r>
              <a:rPr lang="el-GR" sz="2400" dirty="0">
                <a:solidFill>
                  <a:schemeClr val="dk1"/>
                </a:solidFill>
                <a:latin typeface="Calibri"/>
                <a:ea typeface="Calibri"/>
                <a:cs typeface="Calibri"/>
                <a:sym typeface="Calibri"/>
              </a:rPr>
              <a:t> που μπορούν να χρησιμοποιηθούν</a:t>
            </a:r>
          </a:p>
          <a:p>
            <a:pPr marL="0" marR="0" lvl="0" indent="0" algn="ctr" rtl="0">
              <a:lnSpc>
                <a:spcPct val="150000"/>
              </a:lnSpc>
              <a:spcBef>
                <a:spcPts val="0"/>
              </a:spcBef>
              <a:spcAft>
                <a:spcPts val="0"/>
              </a:spcAft>
              <a:buNone/>
            </a:pPr>
            <a:r>
              <a:rPr lang="el-GR" sz="2400" dirty="0">
                <a:solidFill>
                  <a:schemeClr val="dk1"/>
                </a:solidFill>
                <a:latin typeface="Calibri"/>
                <a:ea typeface="Calibri"/>
                <a:cs typeface="Calibri"/>
                <a:sym typeface="Calibri"/>
              </a:rPr>
              <a:t>για μικρά ποσά χωρίς PIN.</a:t>
            </a:r>
          </a:p>
        </p:txBody>
      </p:sp>
      <p:pic>
        <p:nvPicPr>
          <p:cNvPr id="140" name="Google Shape;140;p10" descr="choice, choosing, confident, dude, fashion, guy, jeans, look, male, person, presenting, relaxed, seated, selecting, shirt, showing, sitting, cartoon character, idea, blue, text, human behavior, technology, communication, line, area, clip art, conversation, font, graphics, illustration"/>
          <p:cNvPicPr preferRelativeResize="0"/>
          <p:nvPr/>
        </p:nvPicPr>
        <p:blipFill rotWithShape="1">
          <a:blip r:embed="rId4">
            <a:alphaModFix/>
          </a:blip>
          <a:srcRect/>
          <a:stretch/>
        </p:blipFill>
        <p:spPr>
          <a:xfrm>
            <a:off x="10268862" y="2248619"/>
            <a:ext cx="2167298" cy="2167298"/>
          </a:xfrm>
          <a:prstGeom prst="rect">
            <a:avLst/>
          </a:prstGeom>
          <a:noFill/>
          <a:ln>
            <a:noFill/>
          </a:ln>
        </p:spPr>
      </p:pic>
      <p:sp>
        <p:nvSpPr>
          <p:cNvPr id="141" name="Google Shape;141;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47" name="Google Shape;14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a:t>
            </a:r>
          </a:p>
        </p:txBody>
      </p:sp>
      <p:pic>
        <p:nvPicPr>
          <p:cNvPr id="148" name="Google Shape;148;p11" descr="Freccia linea, leggera curva"/>
          <p:cNvPicPr preferRelativeResize="0"/>
          <p:nvPr/>
        </p:nvPicPr>
        <p:blipFill rotWithShape="1">
          <a:blip r:embed="rId3">
            <a:alphaModFix/>
          </a:blip>
          <a:srcRect/>
          <a:stretch/>
        </p:blipFill>
        <p:spPr>
          <a:xfrm>
            <a:off x="150777" y="2333835"/>
            <a:ext cx="698573" cy="698573"/>
          </a:xfrm>
          <a:prstGeom prst="rect">
            <a:avLst/>
          </a:prstGeom>
          <a:noFill/>
          <a:ln>
            <a:noFill/>
          </a:ln>
        </p:spPr>
      </p:pic>
      <p:sp>
        <p:nvSpPr>
          <p:cNvPr id="149" name="Google Shape;149;p11"/>
          <p:cNvSpPr txBox="1"/>
          <p:nvPr/>
        </p:nvSpPr>
        <p:spPr>
          <a:xfrm>
            <a:off x="441063" y="1971838"/>
            <a:ext cx="12602077" cy="501671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2"/>
                </a:solidFill>
                <a:highlight>
                  <a:srgbClr val="00ADBB"/>
                </a:highlight>
                <a:latin typeface="Calibri"/>
                <a:ea typeface="Calibri"/>
                <a:cs typeface="Calibri"/>
                <a:sym typeface="Calibri"/>
              </a:rPr>
              <a:t>ΤΡΑΠΕΖΙΚΕΣ ΚΑΡΤΕΣ (πιστωτικές/χρεωστικές/προπληρωμένες)</a:t>
            </a:r>
          </a:p>
          <a:p>
            <a:pPr marL="0" marR="0" lvl="0" indent="0" algn="l" rtl="0">
              <a:spcBef>
                <a:spcPts val="0"/>
              </a:spcBef>
              <a:spcAft>
                <a:spcPts val="0"/>
              </a:spcAft>
              <a:buNone/>
            </a:pPr>
            <a:endParaRPr sz="2000" b="1" dirty="0">
              <a:solidFill>
                <a:schemeClr val="lt2"/>
              </a:solidFill>
              <a:latin typeface="Calibri"/>
              <a:ea typeface="Calibri"/>
              <a:cs typeface="Calibri"/>
              <a:sym typeface="Calibri"/>
            </a:endParaRPr>
          </a:p>
          <a:p>
            <a:pPr marL="342900" marR="0" lvl="0" indent="-342900" rtl="0">
              <a:lnSpc>
                <a:spcPct val="150000"/>
              </a:lnSpc>
              <a:spcBef>
                <a:spcPts val="0"/>
              </a:spcBef>
              <a:spcAft>
                <a:spcPts val="0"/>
              </a:spcAft>
              <a:buClr>
                <a:schemeClr val="dk1"/>
              </a:buClr>
              <a:buSzPts val="2000"/>
              <a:buFont typeface="Arial" panose="020B0604020202020204" pitchFamily="34" charset="0"/>
              <a:buChar char="•"/>
            </a:pPr>
            <a:r>
              <a:rPr lang="el-GR" sz="2000" b="1" dirty="0">
                <a:solidFill>
                  <a:schemeClr val="dk1"/>
                </a:solidFill>
                <a:latin typeface="Calibri"/>
                <a:ea typeface="Calibri"/>
                <a:cs typeface="Calibri"/>
                <a:sym typeface="Calibri"/>
              </a:rPr>
              <a:t>Ελέγχετε τακτικά το υπόλοιπο του λογαριασμού σας:</a:t>
            </a:r>
            <a:r>
              <a:rPr lang="el-GR" sz="2000" dirty="0">
                <a:solidFill>
                  <a:schemeClr val="dk1"/>
                </a:solidFill>
                <a:latin typeface="Calibri"/>
                <a:ea typeface="Calibri"/>
                <a:cs typeface="Calibri"/>
                <a:sym typeface="Calibri"/>
              </a:rPr>
              <a:t> παρ' όλες τις προφυλάξεις μπορεί να πέσετε θύμα απάτης. Γι' αυτό είναι σημαντικό να ελέγχετε τακτικά το υπόλοιπο του λογαριασμού σας. Τότε μπορείτε να εντοπίσετε μη εξουσιοδοτημένη δραστηριότητα. Εάν υπάρχει κάτι λάθος, θα πρέπει να καλέσετε αμέσως την τράπεζά σας.</a:t>
            </a:r>
          </a:p>
          <a:p>
            <a:pPr marL="469900" marR="0" lvl="0" indent="-342900" rtl="0">
              <a:lnSpc>
                <a:spcPct val="150000"/>
              </a:lnSpc>
              <a:spcBef>
                <a:spcPts val="0"/>
              </a:spcBef>
              <a:spcAft>
                <a:spcPts val="0"/>
              </a:spcAft>
              <a:buClr>
                <a:schemeClr val="dk1"/>
              </a:buClr>
              <a:buSzPts val="2000"/>
              <a:buFont typeface="Arial" panose="020B0604020202020204" pitchFamily="34" charset="0"/>
              <a:buChar char="•"/>
            </a:pPr>
            <a:endParaRPr sz="2000" b="1" dirty="0">
              <a:solidFill>
                <a:schemeClr val="dk1"/>
              </a:solidFill>
              <a:latin typeface="Calibri"/>
              <a:ea typeface="Calibri"/>
              <a:cs typeface="Calibri"/>
              <a:sym typeface="Calibri"/>
            </a:endParaRPr>
          </a:p>
          <a:p>
            <a:pPr marL="342900" marR="0" lvl="0" indent="-342900" rtl="0">
              <a:lnSpc>
                <a:spcPct val="150000"/>
              </a:lnSpc>
              <a:spcBef>
                <a:spcPts val="0"/>
              </a:spcBef>
              <a:spcAft>
                <a:spcPts val="0"/>
              </a:spcAft>
              <a:buClr>
                <a:schemeClr val="dk1"/>
              </a:buClr>
              <a:buSzPts val="2000"/>
              <a:buFont typeface="Arial" panose="020B0604020202020204" pitchFamily="34" charset="0"/>
              <a:buChar char="•"/>
            </a:pPr>
            <a:r>
              <a:rPr lang="el-GR" sz="2000" b="1" dirty="0">
                <a:solidFill>
                  <a:schemeClr val="dk1"/>
                </a:solidFill>
                <a:latin typeface="Calibri"/>
                <a:ea typeface="Calibri"/>
                <a:cs typeface="Calibri"/>
                <a:sym typeface="Calibri"/>
              </a:rPr>
              <a:t>Χρησιμοποιείτε διαφορετικούς κωδικούς πρόσβασης ή κωδικούς για κάθε </a:t>
            </a:r>
            <a:r>
              <a:rPr lang="el-GR" sz="2000" b="1" dirty="0" err="1">
                <a:solidFill>
                  <a:schemeClr val="dk1"/>
                </a:solidFill>
                <a:latin typeface="Calibri"/>
                <a:ea typeface="Calibri"/>
                <a:cs typeface="Calibri"/>
                <a:sym typeface="Calibri"/>
              </a:rPr>
              <a:t>ιστότοπο</a:t>
            </a:r>
            <a:r>
              <a:rPr lang="el-GR" sz="2000" b="1" dirty="0">
                <a:solidFill>
                  <a:schemeClr val="dk1"/>
                </a:solidFill>
                <a:latin typeface="Calibri"/>
                <a:ea typeface="Calibri"/>
                <a:cs typeface="Calibri"/>
                <a:sym typeface="Calibri"/>
              </a:rPr>
              <a:t> και την τράπεζά σας:</a:t>
            </a:r>
            <a:r>
              <a:rPr lang="el-GR" sz="2000" dirty="0">
                <a:solidFill>
                  <a:schemeClr val="dk1"/>
                </a:solidFill>
                <a:latin typeface="Calibri"/>
                <a:ea typeface="Calibri"/>
                <a:cs typeface="Calibri"/>
                <a:sym typeface="Calibri"/>
              </a:rPr>
              <a:t> είναι σημαντικό να χρησιμοποιείτε διαφορετικούς κωδικούς πρόσβασης για κάθε </a:t>
            </a:r>
            <a:r>
              <a:rPr lang="el-GR" sz="2000" dirty="0" err="1">
                <a:solidFill>
                  <a:schemeClr val="dk1"/>
                </a:solidFill>
                <a:latin typeface="Calibri"/>
                <a:ea typeface="Calibri"/>
                <a:cs typeface="Calibri"/>
                <a:sym typeface="Calibri"/>
              </a:rPr>
              <a:t>ιστότοπο</a:t>
            </a:r>
            <a:r>
              <a:rPr lang="el-GR" sz="2000" dirty="0">
                <a:solidFill>
                  <a:schemeClr val="dk1"/>
                </a:solidFill>
                <a:latin typeface="Calibri"/>
                <a:ea typeface="Calibri"/>
                <a:cs typeface="Calibri"/>
                <a:sym typeface="Calibri"/>
              </a:rPr>
              <a:t> που επισκέπτεστε, ώστε να αποφύγετε την κλοπή των προσωπικών σας δεδομένων από κάποιον διαδικτυακό κλέφτη που ανακαλύπτει ότι ο τραπεζικός σας κωδικός πρόσβασης είναι ο ίδιος με αυτόν του email σας.</a:t>
            </a:r>
          </a:p>
          <a:p>
            <a:pPr marL="342900" marR="0" lvl="0" indent="-215900" algn="l" rtl="0">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p:txBody>
      </p:sp>
      <p:pic>
        <p:nvPicPr>
          <p:cNvPr id="150" name="Google Shape;150;p11"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p:cNvPicPr preferRelativeResize="0"/>
          <p:nvPr/>
        </p:nvPicPr>
        <p:blipFill rotWithShape="1">
          <a:blip r:embed="rId4">
            <a:alphaModFix/>
          </a:blip>
          <a:srcRect/>
          <a:stretch/>
        </p:blipFill>
        <p:spPr>
          <a:xfrm>
            <a:off x="10436748" y="636606"/>
            <a:ext cx="2394857" cy="20465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60187" y="432159"/>
            <a:ext cx="1237231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56" name="Google Shape;156;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a:t>
            </a:r>
          </a:p>
        </p:txBody>
      </p:sp>
      <p:sp>
        <p:nvSpPr>
          <p:cNvPr id="157" name="Google Shape;157;p12"/>
          <p:cNvSpPr/>
          <p:nvPr/>
        </p:nvSpPr>
        <p:spPr>
          <a:xfrm>
            <a:off x="500064" y="2274869"/>
            <a:ext cx="12372313" cy="491669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800" b="1" dirty="0">
                <a:solidFill>
                  <a:schemeClr val="lt2"/>
                </a:solidFill>
                <a:highlight>
                  <a:srgbClr val="00ADBB"/>
                </a:highlight>
                <a:latin typeface="Calibri"/>
                <a:ea typeface="Calibri"/>
                <a:cs typeface="Calibri"/>
                <a:sym typeface="Calibri"/>
              </a:rPr>
              <a:t>ΣΥΣΤΗΜΑΤΑ ΠΛΗΡΩΜΗΣ (</a:t>
            </a:r>
            <a:r>
              <a:rPr lang="el-GR" sz="2800" b="1" dirty="0" err="1">
                <a:solidFill>
                  <a:schemeClr val="lt2"/>
                </a:solidFill>
                <a:highlight>
                  <a:srgbClr val="00ADBB"/>
                </a:highlight>
                <a:latin typeface="Calibri"/>
                <a:ea typeface="Calibri"/>
                <a:cs typeface="Calibri"/>
                <a:sym typeface="Calibri"/>
              </a:rPr>
              <a:t>Paypal</a:t>
            </a:r>
            <a:r>
              <a:rPr lang="el-GR" sz="2800" b="1" dirty="0">
                <a:solidFill>
                  <a:schemeClr val="lt2"/>
                </a:solidFill>
                <a:highlight>
                  <a:srgbClr val="00ADBB"/>
                </a:highlight>
                <a:latin typeface="Calibri"/>
                <a:ea typeface="Calibri"/>
                <a:cs typeface="Calibri"/>
                <a:sym typeface="Calibri"/>
              </a:rPr>
              <a:t>, </a:t>
            </a:r>
            <a:r>
              <a:rPr lang="el-GR" sz="2800" b="1" dirty="0" err="1">
                <a:solidFill>
                  <a:schemeClr val="lt2"/>
                </a:solidFill>
                <a:highlight>
                  <a:srgbClr val="00ADBB"/>
                </a:highlight>
                <a:latin typeface="Calibri"/>
                <a:ea typeface="Calibri"/>
                <a:cs typeface="Calibri"/>
                <a:sym typeface="Calibri"/>
              </a:rPr>
              <a:t>Google</a:t>
            </a:r>
            <a:r>
              <a:rPr lang="el-GR" sz="2800" b="1" dirty="0">
                <a:solidFill>
                  <a:schemeClr val="lt2"/>
                </a:solidFill>
                <a:highlight>
                  <a:srgbClr val="00ADBB"/>
                </a:highlight>
                <a:latin typeface="Calibri"/>
                <a:ea typeface="Calibri"/>
                <a:cs typeface="Calibri"/>
                <a:sym typeface="Calibri"/>
              </a:rPr>
              <a:t> </a:t>
            </a:r>
            <a:r>
              <a:rPr lang="el-GR" sz="2800" b="1" dirty="0" err="1">
                <a:solidFill>
                  <a:schemeClr val="lt2"/>
                </a:solidFill>
                <a:highlight>
                  <a:srgbClr val="00ADBB"/>
                </a:highlight>
                <a:latin typeface="Calibri"/>
                <a:ea typeface="Calibri"/>
                <a:cs typeface="Calibri"/>
                <a:sym typeface="Calibri"/>
              </a:rPr>
              <a:t>Pay</a:t>
            </a:r>
            <a:r>
              <a:rPr lang="el-GR" sz="2800" b="1" dirty="0">
                <a:solidFill>
                  <a:schemeClr val="lt2"/>
                </a:solidFill>
                <a:highlight>
                  <a:srgbClr val="00ADBB"/>
                </a:highlight>
                <a:latin typeface="Calibri"/>
                <a:ea typeface="Calibri"/>
                <a:cs typeface="Calibri"/>
                <a:sym typeface="Calibri"/>
              </a:rPr>
              <a:t>, </a:t>
            </a:r>
            <a:r>
              <a:rPr lang="el-GR" sz="2800" b="1" dirty="0" err="1">
                <a:solidFill>
                  <a:schemeClr val="lt2"/>
                </a:solidFill>
                <a:highlight>
                  <a:srgbClr val="00ADBB"/>
                </a:highlight>
                <a:latin typeface="Calibri"/>
                <a:ea typeface="Calibri"/>
                <a:cs typeface="Calibri"/>
                <a:sym typeface="Calibri"/>
              </a:rPr>
              <a:t>Wise</a:t>
            </a:r>
            <a:r>
              <a:rPr lang="el-GR" sz="2800" b="1" dirty="0">
                <a:solidFill>
                  <a:schemeClr val="lt2"/>
                </a:solidFill>
                <a:highlight>
                  <a:srgbClr val="00ADBB"/>
                </a:highlight>
                <a:latin typeface="Calibri"/>
                <a:ea typeface="Calibri"/>
                <a:cs typeface="Calibri"/>
                <a:sym typeface="Calibri"/>
              </a:rPr>
              <a:t> κ.λπ.)</a:t>
            </a:r>
          </a:p>
          <a:p>
            <a:pPr marL="0" marR="0" lvl="0" indent="0" algn="l" rtl="0">
              <a:lnSpc>
                <a:spcPct val="150000"/>
              </a:lnSpc>
              <a:spcBef>
                <a:spcPts val="0"/>
              </a:spcBef>
              <a:spcAft>
                <a:spcPts val="0"/>
              </a:spcAft>
              <a:buNone/>
            </a:pPr>
            <a:endParaRPr sz="2000" b="1" dirty="0">
              <a:solidFill>
                <a:schemeClr val="accent6"/>
              </a:solidFill>
              <a:latin typeface="Calibri"/>
              <a:ea typeface="Calibri"/>
              <a:cs typeface="Calibri"/>
              <a:sym typeface="Calibri"/>
            </a:endParaRPr>
          </a:p>
          <a:p>
            <a:pPr marL="0" marR="0" lvl="0" indent="0" algn="l" rtl="0">
              <a:lnSpc>
                <a:spcPct val="150000"/>
              </a:lnSpc>
              <a:spcBef>
                <a:spcPts val="0"/>
              </a:spcBef>
              <a:spcAft>
                <a:spcPts val="0"/>
              </a:spcAft>
              <a:buNone/>
            </a:pPr>
            <a:r>
              <a:rPr lang="el-GR" sz="2300" dirty="0">
                <a:solidFill>
                  <a:schemeClr val="dk2"/>
                </a:solidFill>
                <a:latin typeface="Calibri" panose="020F0502020204030204" pitchFamily="34" charset="0"/>
                <a:ea typeface="Calibri"/>
                <a:cs typeface="Calibri" panose="020F0502020204030204" pitchFamily="34" charset="0"/>
                <a:sym typeface="Calibri"/>
              </a:rPr>
              <a:t>Αυτές οι υπηρεσίες είναι μεσάζοντες μεταξύ της τράπεζας/της κάρτας σας και του διαδικτυακού πωλητή. Χάρη στην υπηρεσία αυτή είναι δυνατή η πραγματοποίηση αγορών με ασφάλεια, επειδή επαληθεύει την αξιοπιστία του </a:t>
            </a:r>
            <a:r>
              <a:rPr lang="el-GR" sz="2300" dirty="0" err="1">
                <a:solidFill>
                  <a:schemeClr val="dk2"/>
                </a:solidFill>
                <a:latin typeface="Calibri" panose="020F0502020204030204" pitchFamily="34" charset="0"/>
                <a:ea typeface="Calibri"/>
                <a:cs typeface="Calibri" panose="020F0502020204030204" pitchFamily="34" charset="0"/>
                <a:sym typeface="Calibri"/>
              </a:rPr>
              <a:t>ιστότοπου</a:t>
            </a:r>
            <a:r>
              <a:rPr lang="el-GR" sz="2300" dirty="0">
                <a:solidFill>
                  <a:schemeClr val="dk2"/>
                </a:solidFill>
                <a:latin typeface="Calibri" panose="020F0502020204030204" pitchFamily="34" charset="0"/>
                <a:ea typeface="Calibri"/>
                <a:cs typeface="Calibri" panose="020F0502020204030204" pitchFamily="34" charset="0"/>
                <a:sym typeface="Calibri"/>
              </a:rPr>
              <a:t> ηλεκτρονικού εμπορίου.</a:t>
            </a:r>
          </a:p>
          <a:p>
            <a:pPr marL="0" marR="0" lvl="0" indent="0" algn="l" rtl="0">
              <a:lnSpc>
                <a:spcPct val="150000"/>
              </a:lnSpc>
              <a:spcBef>
                <a:spcPts val="0"/>
              </a:spcBef>
              <a:spcAft>
                <a:spcPts val="0"/>
              </a:spcAft>
              <a:buNone/>
            </a:pPr>
            <a:endParaRPr sz="2300" dirty="0">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r>
              <a:rPr lang="el-GR" sz="2300" dirty="0">
                <a:solidFill>
                  <a:schemeClr val="dk2"/>
                </a:solidFill>
                <a:latin typeface="Calibri" panose="020F0502020204030204" pitchFamily="34" charset="0"/>
                <a:ea typeface="Calibri"/>
                <a:cs typeface="Calibri" panose="020F0502020204030204" pitchFamily="34" charset="0"/>
                <a:sym typeface="Calibri"/>
              </a:rPr>
              <a:t>Με αυτόν τον τρόπο, όποιος πραγματοποιεί ηλεκτρονικές συναλλαγές δεν υποχρεούται να αποκαλύψει τα ευαίσθητα δεδομένα του. Επιπλέον, η υπηρεσία αυτή εγγυάται την επιστροφή των χρημάτων της αγοράς που πραγματοποιήθηκε σε περίπτωση προβλημάτων με τα προϊόντα.</a:t>
            </a:r>
          </a:p>
        </p:txBody>
      </p:sp>
      <p:pic>
        <p:nvPicPr>
          <p:cNvPr id="158" name="Google Shape;158;p12" descr="Freccia linea, leggera curva"/>
          <p:cNvPicPr preferRelativeResize="0"/>
          <p:nvPr/>
        </p:nvPicPr>
        <p:blipFill rotWithShape="1">
          <a:blip r:embed="rId3">
            <a:alphaModFix/>
          </a:blip>
          <a:srcRect/>
          <a:stretch/>
        </p:blipFill>
        <p:spPr>
          <a:xfrm>
            <a:off x="150777" y="2986153"/>
            <a:ext cx="698573" cy="698573"/>
          </a:xfrm>
          <a:prstGeom prst="rect">
            <a:avLst/>
          </a:prstGeom>
          <a:noFill/>
          <a:ln>
            <a:noFill/>
          </a:ln>
        </p:spPr>
      </p:pic>
      <p:pic>
        <p:nvPicPr>
          <p:cNvPr id="159" name="Google Shape;159;p12" descr="e wallet, money, transfer, payment, online, bank, cash, financial, currency, hand, banking, business, dollar, earnings, finance, finger, income, investment, pay, shopping, technology, illustration, electronic device, gadget"/>
          <p:cNvPicPr preferRelativeResize="0"/>
          <p:nvPr/>
        </p:nvPicPr>
        <p:blipFill rotWithShape="1">
          <a:blip r:embed="rId4">
            <a:alphaModFix/>
          </a:blip>
          <a:srcRect/>
          <a:stretch/>
        </p:blipFill>
        <p:spPr>
          <a:xfrm>
            <a:off x="10437100" y="882160"/>
            <a:ext cx="2435277" cy="19625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18370" y="9284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65" name="Google Shape;165;p13"/>
          <p:cNvSpPr txBox="1">
            <a:spLocks noGrp="1"/>
          </p:cNvSpPr>
          <p:nvPr>
            <p:ph type="body" idx="2"/>
          </p:nvPr>
        </p:nvSpPr>
        <p:spPr>
          <a:xfrm>
            <a:off x="318370" y="82725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 </a:t>
            </a:r>
          </a:p>
        </p:txBody>
      </p:sp>
      <p:sp>
        <p:nvSpPr>
          <p:cNvPr id="166" name="Google Shape;166;p13"/>
          <p:cNvSpPr txBox="1"/>
          <p:nvPr/>
        </p:nvSpPr>
        <p:spPr>
          <a:xfrm>
            <a:off x="318371" y="1458950"/>
            <a:ext cx="12511694" cy="581693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800" b="1" dirty="0">
                <a:solidFill>
                  <a:schemeClr val="lt2"/>
                </a:solidFill>
                <a:highlight>
                  <a:srgbClr val="00ADBB"/>
                </a:highlight>
                <a:latin typeface="Calibri"/>
                <a:ea typeface="Calibri"/>
                <a:cs typeface="Calibri"/>
                <a:sym typeface="Calibri"/>
              </a:rPr>
              <a:t>ΤΡΑΠΕΖΙΚΟ ΕΜΒΑΣΜΑ Ή ΤΑΧΥΔΡΟΜΙΚΗ ΜΕΤΑΦΟΡΑ</a:t>
            </a:r>
          </a:p>
          <a:p>
            <a:pPr marL="0" marR="0" lvl="0" indent="0" algn="l" rtl="0">
              <a:lnSpc>
                <a:spcPct val="150000"/>
              </a:lnSpc>
              <a:spcBef>
                <a:spcPts val="0"/>
              </a:spcBef>
              <a:spcAft>
                <a:spcPts val="0"/>
              </a:spcAft>
              <a:buNone/>
            </a:pPr>
            <a:r>
              <a:rPr lang="el-GR" sz="2200" dirty="0">
                <a:solidFill>
                  <a:schemeClr val="dk1"/>
                </a:solidFill>
                <a:latin typeface="Calibri"/>
                <a:ea typeface="Calibri"/>
                <a:cs typeface="Calibri"/>
                <a:sym typeface="Calibri"/>
              </a:rPr>
              <a:t>Η ηλεκτρονική πληρωμή με τραπεζικό έμβασμα ή ταχυδρομική μεταφορά είναι μια </a:t>
            </a:r>
            <a:r>
              <a:rPr lang="el-GR" sz="2200" b="1" dirty="0">
                <a:solidFill>
                  <a:schemeClr val="dk1"/>
                </a:solidFill>
                <a:latin typeface="Calibri"/>
                <a:ea typeface="Calibri"/>
                <a:cs typeface="Calibri"/>
                <a:sym typeface="Calibri"/>
              </a:rPr>
              <a:t>πολύ ασφαλής μέθοδος</a:t>
            </a:r>
            <a:r>
              <a:rPr lang="el-GR" sz="2200" dirty="0">
                <a:solidFill>
                  <a:schemeClr val="dk1"/>
                </a:solidFill>
                <a:latin typeface="Calibri"/>
                <a:ea typeface="Calibri"/>
                <a:cs typeface="Calibri"/>
                <a:sym typeface="Calibri"/>
              </a:rPr>
              <a:t>, διότι παρακολουθεί και εγγυάται την πληρωμή που πραγματοποιήθηκε σε περίπτωση απάτης ή προβλημάτων.</a:t>
            </a:r>
          </a:p>
          <a:p>
            <a:pPr marL="0" marR="0" lvl="0" indent="0" algn="l" rtl="0">
              <a:lnSpc>
                <a:spcPct val="150000"/>
              </a:lnSpc>
              <a:spcBef>
                <a:spcPts val="0"/>
              </a:spcBef>
              <a:spcAft>
                <a:spcPts val="0"/>
              </a:spcAft>
              <a:buNone/>
            </a:pPr>
            <a:r>
              <a:rPr lang="el-GR" sz="2200" dirty="0">
                <a:solidFill>
                  <a:schemeClr val="dk1"/>
                </a:solidFill>
                <a:latin typeface="Calibri"/>
                <a:ea typeface="Calibri"/>
                <a:cs typeface="Calibri"/>
                <a:sym typeface="Calibri"/>
              </a:rPr>
              <a:t>Ωστόσο, δεν είναι απαραίτητα η καλύτερη μέθοδος πληρωμής για το ηλεκτρονικό εμπόριο, καθώς μπορεί να είναι μια </a:t>
            </a:r>
            <a:r>
              <a:rPr lang="el-GR" sz="2200" b="1" dirty="0">
                <a:solidFill>
                  <a:schemeClr val="dk1"/>
                </a:solidFill>
                <a:latin typeface="Calibri"/>
                <a:ea typeface="Calibri"/>
                <a:cs typeface="Calibri"/>
                <a:sym typeface="Calibri"/>
              </a:rPr>
              <a:t>αργή μέθοδος. </a:t>
            </a:r>
            <a:r>
              <a:rPr lang="el-GR" sz="2200" dirty="0">
                <a:solidFill>
                  <a:schemeClr val="dk1"/>
                </a:solidFill>
                <a:latin typeface="Calibri"/>
                <a:ea typeface="Calibri"/>
                <a:cs typeface="Calibri"/>
                <a:sym typeface="Calibri"/>
              </a:rPr>
              <a:t>Η μεταφορά μπορεί να διαρκέσει περισσότερο χρόνο, οπότε η παραγγελία σας θα αργήσει περισσότερο να φτάσει στο σπίτι σας.</a:t>
            </a:r>
          </a:p>
          <a:p>
            <a:pPr marL="0" marR="0" lvl="0" indent="0" algn="l" rtl="0">
              <a:lnSpc>
                <a:spcPct val="150000"/>
              </a:lnSpc>
              <a:spcBef>
                <a:spcPts val="0"/>
              </a:spcBef>
              <a:spcAft>
                <a:spcPts val="0"/>
              </a:spcAft>
              <a:buNone/>
            </a:pPr>
            <a:endParaRPr sz="2200" dirty="0"/>
          </a:p>
          <a:p>
            <a:pPr marL="0" marR="0" lvl="0" indent="0" algn="l" rtl="0">
              <a:lnSpc>
                <a:spcPct val="150000"/>
              </a:lnSpc>
              <a:spcBef>
                <a:spcPts val="0"/>
              </a:spcBef>
              <a:spcAft>
                <a:spcPts val="0"/>
              </a:spcAft>
              <a:buNone/>
            </a:pPr>
            <a:r>
              <a:rPr lang="el-GR" sz="2200" dirty="0">
                <a:solidFill>
                  <a:schemeClr val="dk1"/>
                </a:solidFill>
                <a:latin typeface="Calibri"/>
                <a:ea typeface="Calibri"/>
                <a:cs typeface="Calibri"/>
                <a:sym typeface="Calibri"/>
              </a:rPr>
              <a:t>Επίσης, είναι σημαντικό να</a:t>
            </a:r>
            <a:r>
              <a:rPr lang="el-GR" sz="2200" b="1" dirty="0">
                <a:solidFill>
                  <a:schemeClr val="dk1"/>
                </a:solidFill>
                <a:latin typeface="Calibri"/>
                <a:ea typeface="Calibri"/>
                <a:cs typeface="Calibri"/>
                <a:sym typeface="Calibri"/>
              </a:rPr>
              <a:t> πληκτρολογείτε προσεκτικά τον IBAN ή τον αριθμό λογαριασμού</a:t>
            </a:r>
            <a:r>
              <a:rPr lang="el-GR" sz="2200" dirty="0">
                <a:solidFill>
                  <a:schemeClr val="dk1"/>
                </a:solidFill>
                <a:latin typeface="Calibri"/>
                <a:ea typeface="Calibri"/>
                <a:cs typeface="Calibri"/>
                <a:sym typeface="Calibri"/>
              </a:rPr>
              <a:t>, καθώς ο </a:t>
            </a:r>
            <a:r>
              <a:rPr lang="el-GR" sz="2200" dirty="0" err="1">
                <a:solidFill>
                  <a:schemeClr val="dk1"/>
                </a:solidFill>
                <a:latin typeface="Calibri"/>
                <a:ea typeface="Calibri"/>
                <a:cs typeface="Calibri"/>
                <a:sym typeface="Calibri"/>
              </a:rPr>
              <a:t>πάροχος</a:t>
            </a:r>
            <a:r>
              <a:rPr lang="el-GR" sz="2200" dirty="0">
                <a:solidFill>
                  <a:schemeClr val="dk1"/>
                </a:solidFill>
                <a:latin typeface="Calibri"/>
                <a:ea typeface="Calibri"/>
                <a:cs typeface="Calibri"/>
                <a:sym typeface="Calibri"/>
              </a:rPr>
              <a:t> υπηρεσιών δεν ευθύνεται για την αποτυχία ή την εσφαλμένη εκτέλεση της πληρωμής, εάν τα στοιχεία που παρέχει ο πελάτης είναι λανθασμένα.</a:t>
            </a:r>
          </a:p>
        </p:txBody>
      </p:sp>
      <p:pic>
        <p:nvPicPr>
          <p:cNvPr id="167" name="Google Shape;167;p13" descr="Freccia linea, leggera curva"/>
          <p:cNvPicPr preferRelativeResize="0"/>
          <p:nvPr/>
        </p:nvPicPr>
        <p:blipFill rotWithShape="1">
          <a:blip r:embed="rId3">
            <a:alphaModFix/>
          </a:blip>
          <a:srcRect/>
          <a:stretch/>
        </p:blipFill>
        <p:spPr>
          <a:xfrm>
            <a:off x="99660" y="4296501"/>
            <a:ext cx="698573" cy="698573"/>
          </a:xfrm>
          <a:prstGeom prst="rect">
            <a:avLst/>
          </a:prstGeom>
          <a:noFill/>
          <a:ln>
            <a:noFill/>
          </a:ln>
        </p:spPr>
      </p:pic>
      <p:pic>
        <p:nvPicPr>
          <p:cNvPr id="168" name="Google Shape;168;p13" descr="money, transfer, banking, icon, buy, communication, concept, customer, deposit, design, device, electronic, finance, flat, funds, hand, internet, online, payment, purchase, send, shopping, technology, telephone, withdraw, text, product, font, human behavior, circle, line, graphic design, diagram, logo, illustration, angle, brand, graphics"/>
          <p:cNvPicPr preferRelativeResize="0"/>
          <p:nvPr/>
        </p:nvPicPr>
        <p:blipFill rotWithShape="1">
          <a:blip r:embed="rId4">
            <a:alphaModFix/>
          </a:blip>
          <a:srcRect/>
          <a:stretch/>
        </p:blipFill>
        <p:spPr>
          <a:xfrm>
            <a:off x="10920228" y="147294"/>
            <a:ext cx="2046513" cy="1977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396715" y="41766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74" name="Google Shape;174;p14"/>
          <p:cNvSpPr txBox="1">
            <a:spLocks noGrp="1"/>
          </p:cNvSpPr>
          <p:nvPr>
            <p:ph type="body" idx="2"/>
          </p:nvPr>
        </p:nvSpPr>
        <p:spPr>
          <a:xfrm>
            <a:off x="39517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a:t>
            </a:r>
          </a:p>
        </p:txBody>
      </p:sp>
      <p:sp>
        <p:nvSpPr>
          <p:cNvPr id="175" name="Google Shape;175;p14"/>
          <p:cNvSpPr txBox="1"/>
          <p:nvPr/>
        </p:nvSpPr>
        <p:spPr>
          <a:xfrm>
            <a:off x="290286" y="2443403"/>
            <a:ext cx="12541319" cy="397027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800" b="1">
                <a:solidFill>
                  <a:schemeClr val="lt2"/>
                </a:solidFill>
                <a:highlight>
                  <a:srgbClr val="00ADBB"/>
                </a:highlight>
                <a:latin typeface="Calibri"/>
                <a:ea typeface="Calibri"/>
                <a:cs typeface="Calibri"/>
                <a:sym typeface="Calibri"/>
              </a:rPr>
              <a:t>ΑΝΤΙΚΑΤΑΒΟΛΗ</a:t>
            </a:r>
          </a:p>
          <a:p>
            <a:pPr marL="0" marR="0" lvl="0" indent="0" algn="l" rtl="0">
              <a:lnSpc>
                <a:spcPct val="150000"/>
              </a:lnSpc>
              <a:spcBef>
                <a:spcPts val="0"/>
              </a:spcBef>
              <a:spcAft>
                <a:spcPts val="0"/>
              </a:spcAft>
              <a:buNone/>
            </a:pPr>
            <a:endParaRPr sz="2000" b="1" dirty="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r>
              <a:rPr lang="el-GR" sz="2400">
                <a:solidFill>
                  <a:schemeClr val="dk1"/>
                </a:solidFill>
                <a:latin typeface="Calibri"/>
                <a:ea typeface="Calibri"/>
                <a:cs typeface="Calibri"/>
                <a:sym typeface="Calibri"/>
              </a:rPr>
              <a:t>Είναι μια </a:t>
            </a:r>
            <a:r>
              <a:rPr lang="el-GR" sz="2400" b="1">
                <a:solidFill>
                  <a:schemeClr val="dk1"/>
                </a:solidFill>
                <a:latin typeface="Calibri"/>
                <a:ea typeface="Calibri"/>
                <a:cs typeface="Calibri"/>
                <a:sym typeface="Calibri"/>
              </a:rPr>
              <a:t>πολύ ασφαλής </a:t>
            </a:r>
            <a:r>
              <a:rPr lang="el-GR" sz="2400">
                <a:solidFill>
                  <a:schemeClr val="dk1"/>
                </a:solidFill>
                <a:latin typeface="Calibri"/>
                <a:ea typeface="Calibri"/>
                <a:cs typeface="Calibri"/>
                <a:sym typeface="Calibri"/>
              </a:rPr>
              <a:t>μέθοδος πληρωμής που σας επιτρέπει να πληρώσετε όταν παραλάβετε το προϊόν στο σπίτι σας.</a:t>
            </a:r>
          </a:p>
          <a:p>
            <a:pPr marL="0" marR="0" lvl="0" indent="0" algn="l" rtl="0">
              <a:lnSpc>
                <a:spcPct val="150000"/>
              </a:lnSpc>
              <a:spcBef>
                <a:spcPts val="0"/>
              </a:spcBef>
              <a:spcAft>
                <a:spcPts val="0"/>
              </a:spcAft>
              <a:buNone/>
            </a:pPr>
            <a:endParaRPr sz="2400" dirty="0"/>
          </a:p>
          <a:p>
            <a:pPr marL="0" marR="0" lvl="0" indent="0" algn="l" rtl="0">
              <a:lnSpc>
                <a:spcPct val="150000"/>
              </a:lnSpc>
              <a:spcBef>
                <a:spcPts val="0"/>
              </a:spcBef>
              <a:spcAft>
                <a:spcPts val="0"/>
              </a:spcAft>
              <a:buNone/>
            </a:pPr>
            <a:r>
              <a:rPr lang="el-GR" sz="2400">
                <a:solidFill>
                  <a:schemeClr val="dk1"/>
                </a:solidFill>
                <a:latin typeface="Calibri"/>
                <a:ea typeface="Calibri"/>
                <a:cs typeface="Calibri"/>
                <a:sym typeface="Calibri"/>
              </a:rPr>
              <a:t>Ωστόσο, η αντικαταβολή έχει συχνά υψηλότερο κόστος από ό,τι άλλες διαδικτυακές μέθοδοι πληρωμής και δεν προσφέρεται πάντα από τους διαδικτυακούς πωλητές. </a:t>
            </a:r>
          </a:p>
        </p:txBody>
      </p:sp>
      <p:pic>
        <p:nvPicPr>
          <p:cNvPr id="176" name="Google Shape;176;p14" descr="Freccia linea, leggera curva"/>
          <p:cNvPicPr preferRelativeResize="0"/>
          <p:nvPr/>
        </p:nvPicPr>
        <p:blipFill rotWithShape="1">
          <a:blip r:embed="rId3">
            <a:alphaModFix/>
          </a:blip>
          <a:srcRect/>
          <a:stretch/>
        </p:blipFill>
        <p:spPr>
          <a:xfrm>
            <a:off x="0" y="3154687"/>
            <a:ext cx="698573" cy="698573"/>
          </a:xfrm>
          <a:prstGeom prst="rect">
            <a:avLst/>
          </a:prstGeom>
          <a:noFill/>
          <a:ln>
            <a:noFill/>
          </a:ln>
        </p:spPr>
      </p:pic>
      <p:pic>
        <p:nvPicPr>
          <p:cNvPr id="177" name="Google Shape;177;p14" descr="delivery, ecommerce, shipment, fast, free, box, easy, instant, freight, courier, online, package, screen, shipping, business, buy, dollar, cash, computer, deliver, express, holding, internet, pay, order, packaging, receive, service, shopping, technology, web, green, yellow, product, hand, human behavior, line, font, communication, angle, finger, material, illustration, brand"/>
          <p:cNvPicPr preferRelativeResize="0"/>
          <p:nvPr/>
        </p:nvPicPr>
        <p:blipFill rotWithShape="1">
          <a:blip r:embed="rId4">
            <a:alphaModFix/>
          </a:blip>
          <a:srcRect/>
          <a:stretch/>
        </p:blipFill>
        <p:spPr>
          <a:xfrm>
            <a:off x="9039572" y="294770"/>
            <a:ext cx="3792033" cy="25344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B8FF4-A1DE-0A3C-97C9-628F0ABC60C6}"/>
              </a:ext>
            </a:extLst>
          </p:cNvPr>
          <p:cNvSpPr>
            <a:spLocks noGrp="1"/>
          </p:cNvSpPr>
          <p:nvPr>
            <p:ph type="body" idx="1"/>
          </p:nvPr>
        </p:nvSpPr>
        <p:spPr>
          <a:xfrm>
            <a:off x="501098" y="1592489"/>
            <a:ext cx="12331402" cy="5129444"/>
          </a:xfrm>
        </p:spPr>
        <p:txBody>
          <a:bodyPr/>
          <a:lstStyle/>
          <a:p>
            <a:endParaRPr lang="en-GB" sz="4000" b="1" dirty="0"/>
          </a:p>
          <a:p>
            <a:endParaRPr lang="en-GB" sz="4000" b="1" dirty="0"/>
          </a:p>
          <a:p>
            <a:r>
              <a:rPr lang="el-GR" sz="4000" b="1">
                <a:solidFill>
                  <a:srgbClr val="097D74"/>
                </a:solidFill>
              </a:rPr>
              <a:t>Διάλειμμα για Τσάι και Καφέ</a:t>
            </a:r>
          </a:p>
        </p:txBody>
      </p:sp>
      <p:sp>
        <p:nvSpPr>
          <p:cNvPr id="3" name="Title 2">
            <a:extLst>
              <a:ext uri="{FF2B5EF4-FFF2-40B4-BE49-F238E27FC236}">
                <a16:creationId xmlns:a16="http://schemas.microsoft.com/office/drawing/2014/main" id="{E721F714-4AC6-8A64-D9C7-BC6B21045742}"/>
              </a:ext>
            </a:extLst>
          </p:cNvPr>
          <p:cNvSpPr>
            <a:spLocks noGrp="1"/>
          </p:cNvSpPr>
          <p:nvPr>
            <p:ph type="title"/>
          </p:nvPr>
        </p:nvSpPr>
        <p:spPr/>
        <p:txBody>
          <a:bodyPr/>
          <a:lstStyle/>
          <a:p>
            <a:r>
              <a:rPr lang="el-GR"/>
              <a:t>Οικονομικοί Διαδικτυακοί Πόροι και Εργαλεία</a:t>
            </a:r>
          </a:p>
        </p:txBody>
      </p:sp>
      <p:pic>
        <p:nvPicPr>
          <p:cNvPr id="6" name="Picture 5" descr="A cup of coffee and cookies on a plate&#10;&#10;Description automatically generated with low confidence">
            <a:extLst>
              <a:ext uri="{FF2B5EF4-FFF2-40B4-BE49-F238E27FC236}">
                <a16:creationId xmlns:a16="http://schemas.microsoft.com/office/drawing/2014/main" id="{DBC246A9-28DF-2B37-EC86-3CD4B51F5E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42774" y="2662773"/>
            <a:ext cx="5270333" cy="3801980"/>
          </a:xfrm>
          <a:prstGeom prst="rect">
            <a:avLst/>
          </a:prstGeom>
        </p:spPr>
      </p:pic>
    </p:spTree>
    <p:extLst>
      <p:ext uri="{BB962C8B-B14F-4D97-AF65-F5344CB8AC3E}">
        <p14:creationId xmlns:p14="http://schemas.microsoft.com/office/powerpoint/2010/main" val="16012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dk2"/>
              </a:buClr>
              <a:buSzPts val="2100"/>
              <a:buNone/>
            </a:pPr>
            <a:r>
              <a:rPr lang="el-GR" sz="2800" b="1"/>
              <a:t>Μετά την ολοκλήρωση αυτής της ενότητας, οι γονείς και οι φροντιστές/-στριες θα είναι σε θέση να:</a:t>
            </a:r>
          </a:p>
          <a:p>
            <a:pPr marL="0" lvl="0" indent="0" algn="just" rtl="0">
              <a:lnSpc>
                <a:spcPct val="100000"/>
              </a:lnSpc>
              <a:spcBef>
                <a:spcPts val="0"/>
              </a:spcBef>
              <a:spcAft>
                <a:spcPts val="0"/>
              </a:spcAft>
              <a:buClr>
                <a:schemeClr val="dk2"/>
              </a:buClr>
              <a:buSzPts val="2100"/>
              <a:buNone/>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l-GR" sz="2800"/>
              <a:t>περιγράφουν τους κινδύνους που σχετίζονται με τις ηλεκτρονικές και διαδικτυακές πληρωμές</a:t>
            </a:r>
          </a:p>
          <a:p>
            <a:pPr marL="342900" lvl="0" indent="-342900" algn="just" rtl="0">
              <a:lnSpc>
                <a:spcPct val="100000"/>
              </a:lnSpc>
              <a:spcBef>
                <a:spcPts val="600"/>
              </a:spcBef>
              <a:spcAft>
                <a:spcPts val="0"/>
              </a:spcAft>
              <a:buClr>
                <a:schemeClr val="dk2"/>
              </a:buClr>
              <a:buSzPts val="2100"/>
              <a:buFont typeface="Arial"/>
              <a:buChar char="•"/>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l-GR" sz="2800"/>
              <a:t>αναγνωρίζουν έναν αξιόπιστο ιστότοπο για ηλεκτρονικές πληρωμές</a:t>
            </a:r>
          </a:p>
          <a:p>
            <a:pPr marL="0" lvl="0" indent="0" algn="just" rtl="0">
              <a:lnSpc>
                <a:spcPct val="100000"/>
              </a:lnSpc>
              <a:spcBef>
                <a:spcPts val="600"/>
              </a:spcBef>
              <a:spcAft>
                <a:spcPts val="0"/>
              </a:spcAft>
              <a:buClr>
                <a:schemeClr val="dk2"/>
              </a:buClr>
              <a:buSzPts val="2100"/>
            </a:pPr>
            <a:r>
              <a:rPr lang="el-GR" sz="2800"/>
              <a:t> </a:t>
            </a:r>
          </a:p>
          <a:p>
            <a:pPr marL="342900" lvl="0" indent="-342900" algn="just" rtl="0">
              <a:lnSpc>
                <a:spcPct val="100000"/>
              </a:lnSpc>
              <a:spcBef>
                <a:spcPts val="600"/>
              </a:spcBef>
              <a:spcAft>
                <a:spcPts val="0"/>
              </a:spcAft>
              <a:buClr>
                <a:schemeClr val="dk2"/>
              </a:buClr>
              <a:buSzPts val="2100"/>
              <a:buFont typeface="Arial"/>
              <a:buChar char="•"/>
            </a:pPr>
            <a:r>
              <a:rPr lang="el-GR" sz="2800"/>
              <a:t>χρησιμοποιούν με ασφάλεια τις πιο συνηθισμένες πλατφόρμες.</a:t>
            </a:r>
          </a:p>
          <a:p>
            <a:pPr marL="342900" lvl="0" indent="-342900" algn="just" rtl="0">
              <a:lnSpc>
                <a:spcPct val="100000"/>
              </a:lnSpc>
              <a:spcBef>
                <a:spcPts val="600"/>
              </a:spcBef>
              <a:spcAft>
                <a:spcPts val="0"/>
              </a:spcAft>
              <a:buClr>
                <a:schemeClr val="dk2"/>
              </a:buClr>
              <a:buSzPts val="2100"/>
              <a:buFont typeface="Arial"/>
              <a:buChar char="•"/>
            </a:pPr>
            <a:endParaRPr sz="2800" dirty="0"/>
          </a:p>
          <a:p>
            <a:pPr marL="342900" lvl="0" indent="-342900" algn="just" rtl="0">
              <a:lnSpc>
                <a:spcPct val="100000"/>
              </a:lnSpc>
              <a:spcBef>
                <a:spcPts val="600"/>
              </a:spcBef>
              <a:spcAft>
                <a:spcPts val="0"/>
              </a:spcAft>
              <a:buClr>
                <a:schemeClr val="dk2"/>
              </a:buClr>
              <a:buSzPts val="2100"/>
              <a:buFont typeface="Arial"/>
              <a:buChar char="•"/>
            </a:pPr>
            <a:r>
              <a:rPr lang="el-GR" sz="2800"/>
              <a:t>πληρώνουν με ασφάλεια αποφεύγοντας απάτες, phishing κ.λπ.</a:t>
            </a:r>
          </a:p>
        </p:txBody>
      </p:sp>
      <p:sp>
        <p:nvSpPr>
          <p:cNvPr id="58" name="Google Shape;58;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              Μαθησιακά Αποτελέσματα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body" idx="1"/>
          </p:nvPr>
        </p:nvSpPr>
        <p:spPr>
          <a:xfrm>
            <a:off x="440453" y="1442278"/>
            <a:ext cx="12454094" cy="5972241"/>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l-GR" sz="2400" dirty="0"/>
              <a:t>Η οικογένεια </a:t>
            </a:r>
            <a:r>
              <a:rPr lang="el-GR" sz="2400" dirty="0" err="1"/>
              <a:t>O'Connor</a:t>
            </a:r>
            <a:r>
              <a:rPr lang="el-GR" sz="2400" dirty="0"/>
              <a:t> χρειάζεται να αγοράσει ένα πλυντήριο ρούχων και το παραγγέλνει </a:t>
            </a:r>
            <a:r>
              <a:rPr lang="el-GR" sz="2400" dirty="0" err="1"/>
              <a:t>online</a:t>
            </a:r>
            <a:r>
              <a:rPr lang="el-GR" sz="2400" dirty="0"/>
              <a:t>.</a:t>
            </a:r>
          </a:p>
          <a:p>
            <a:pPr marL="457200" lvl="0" indent="-457200" algn="l" rtl="0">
              <a:lnSpc>
                <a:spcPct val="150000"/>
              </a:lnSpc>
              <a:spcBef>
                <a:spcPts val="600"/>
              </a:spcBef>
              <a:spcAft>
                <a:spcPts val="0"/>
              </a:spcAft>
              <a:buSzPts val="2100"/>
              <a:buFont typeface="Calibri"/>
              <a:buAutoNum type="arabicPeriod"/>
            </a:pPr>
            <a:r>
              <a:rPr lang="el-GR" sz="2400" dirty="0"/>
              <a:t>Αρχικά, αναζητούν το καταλληλότερο μοντέλο γι' αυτούς, ελέγχοντας τις περιγραφές στο διαδίκτυο.</a:t>
            </a:r>
          </a:p>
          <a:p>
            <a:pPr marL="457200" lvl="0" indent="-457200" algn="l" rtl="0">
              <a:lnSpc>
                <a:spcPct val="150000"/>
              </a:lnSpc>
              <a:spcBef>
                <a:spcPts val="600"/>
              </a:spcBef>
              <a:spcAft>
                <a:spcPts val="0"/>
              </a:spcAft>
              <a:buSzPts val="2100"/>
              <a:buFont typeface="Calibri"/>
              <a:buAutoNum type="arabicPeriod"/>
            </a:pPr>
            <a:r>
              <a:rPr lang="el-GR" sz="2400" dirty="0"/>
              <a:t>Δεύτερον, ελέγχουν για ένα διαδικτυακό κατάστημα και για προμηθευτές που είναι πιο αξιόπιστοι όσον αφορά τις ασφαλείς πληρωμές μέσω:</a:t>
            </a:r>
          </a:p>
          <a:p>
            <a:pPr marL="842959" lvl="1" indent="-342900">
              <a:lnSpc>
                <a:spcPct val="150000"/>
              </a:lnSpc>
              <a:buSzPts val="2100"/>
            </a:pPr>
            <a:r>
              <a:rPr lang="el-GR" sz="2400" dirty="0"/>
              <a:t>τη φήμη του διαδικτυακού καταστήματος και των προμηθευτών χρησιμοποιώντας έναν </a:t>
            </a:r>
            <a:r>
              <a:rPr lang="el-GR" sz="2400" b="1" dirty="0"/>
              <a:t>διαδικτυακό </a:t>
            </a:r>
            <a:r>
              <a:rPr lang="el-GR" sz="2400" b="1" dirty="0" err="1"/>
              <a:t>ιστότοπο</a:t>
            </a:r>
            <a:r>
              <a:rPr lang="el-GR" sz="2400" b="1" dirty="0"/>
              <a:t> αξιολόγησης</a:t>
            </a:r>
          </a:p>
          <a:p>
            <a:pPr marL="842959" lvl="1" indent="-342900">
              <a:lnSpc>
                <a:spcPct val="150000"/>
              </a:lnSpc>
              <a:buSzPts val="2100"/>
            </a:pPr>
            <a:r>
              <a:rPr lang="el-GR" sz="2400" b="1" dirty="0"/>
              <a:t> </a:t>
            </a:r>
            <a:r>
              <a:rPr lang="el-GR" sz="2400" dirty="0"/>
              <a:t>την ασφάλεια της σελίδας του διαδικτυακού καταστήματος ελέγχοντας τη γραμμή διευθύνσεων του </a:t>
            </a:r>
            <a:r>
              <a:rPr lang="el-GR" sz="2400" dirty="0" err="1"/>
              <a:t>ιστότοπου</a:t>
            </a:r>
            <a:r>
              <a:rPr lang="el-GR" sz="2400" dirty="0"/>
              <a:t> για να δουν αν υπάρχει ένα </a:t>
            </a:r>
            <a:r>
              <a:rPr lang="el-GR" sz="2400" b="1" dirty="0"/>
              <a:t>κόκκινο τρίγωνο ή ένα κόκκινο λουκέτο</a:t>
            </a:r>
          </a:p>
          <a:p>
            <a:pPr marL="0" lvl="0" indent="0" algn="l" rtl="0">
              <a:lnSpc>
                <a:spcPct val="150000"/>
              </a:lnSpc>
              <a:spcBef>
                <a:spcPts val="600"/>
              </a:spcBef>
              <a:spcAft>
                <a:spcPts val="0"/>
              </a:spcAft>
              <a:buSzPts val="2188"/>
              <a:buNone/>
            </a:pPr>
            <a:endParaRPr dirty="0"/>
          </a:p>
        </p:txBody>
      </p:sp>
      <p:sp>
        <p:nvSpPr>
          <p:cNvPr id="184" name="Google Shape;184;p15"/>
          <p:cNvSpPr txBox="1">
            <a:spLocks noGrp="1"/>
          </p:cNvSpPr>
          <p:nvPr>
            <p:ph type="title"/>
          </p:nvPr>
        </p:nvSpPr>
        <p:spPr>
          <a:xfrm>
            <a:off x="1711966" y="91181"/>
            <a:ext cx="949306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r>
              <a:rPr lang="el-GR">
                <a:solidFill>
                  <a:srgbClr val="00B050"/>
                </a:solidFill>
              </a:rPr>
              <a:t> </a:t>
            </a:r>
          </a:p>
        </p:txBody>
      </p:sp>
      <p:sp>
        <p:nvSpPr>
          <p:cNvPr id="185" name="Google Shape;185;p15"/>
          <p:cNvSpPr txBox="1">
            <a:spLocks noGrp="1"/>
          </p:cNvSpPr>
          <p:nvPr>
            <p:ph type="body" idx="2"/>
          </p:nvPr>
        </p:nvSpPr>
        <p:spPr>
          <a:xfrm>
            <a:off x="501650" y="722279"/>
            <a:ext cx="12331700" cy="71999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dirty="0"/>
              <a:t>Πραγματοποίηση μιας ασφαλούς ηλεκτρονικής αγοράς ... Η οικογένεια </a:t>
            </a:r>
            <a:r>
              <a:rPr lang="el-GR" i="0" dirty="0" err="1"/>
              <a:t>O'Connor</a:t>
            </a:r>
            <a:r>
              <a:rPr lang="el-GR" i="0" dirty="0"/>
              <a:t> αγοράζει ένα πλυντήριο ρούχων</a:t>
            </a:r>
          </a:p>
        </p:txBody>
      </p:sp>
      <p:pic>
        <p:nvPicPr>
          <p:cNvPr id="186" name="Google Shape;186;p15" descr="Badge Tick with solid fill"/>
          <p:cNvPicPr preferRelativeResize="0"/>
          <p:nvPr/>
        </p:nvPicPr>
        <p:blipFill rotWithShape="1">
          <a:blip r:embed="rId3">
            <a:alphaModFix/>
          </a:blip>
          <a:srcRect/>
          <a:stretch/>
        </p:blipFill>
        <p:spPr>
          <a:xfrm>
            <a:off x="11917066" y="-89516"/>
            <a:ext cx="914400" cy="914400"/>
          </a:xfrm>
          <a:prstGeom prst="rect">
            <a:avLst/>
          </a:prstGeom>
          <a:noFill/>
          <a:ln>
            <a:noFill/>
          </a:ln>
        </p:spPr>
      </p:pic>
      <p:pic>
        <p:nvPicPr>
          <p:cNvPr id="187" name="Google Shape;187;p15" descr="Badge Tick with solid fill"/>
          <p:cNvPicPr preferRelativeResize="0"/>
          <p:nvPr/>
        </p:nvPicPr>
        <p:blipFill rotWithShape="1">
          <a:blip r:embed="rId3">
            <a:alphaModFix/>
          </a:blip>
          <a:srcRect/>
          <a:stretch/>
        </p:blipFill>
        <p:spPr>
          <a:xfrm>
            <a:off x="501650" y="-89516"/>
            <a:ext cx="914400" cy="914400"/>
          </a:xfrm>
          <a:prstGeom prst="rect">
            <a:avLst/>
          </a:prstGeom>
          <a:noFill/>
          <a:ln>
            <a:noFill/>
          </a:ln>
        </p:spPr>
      </p:pic>
      <p:sp>
        <p:nvSpPr>
          <p:cNvPr id="188" name="Google Shape;188;p15"/>
          <p:cNvSpPr/>
          <p:nvPr/>
        </p:nvSpPr>
        <p:spPr>
          <a:xfrm>
            <a:off x="9622613" y="6783420"/>
            <a:ext cx="2053652" cy="29980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body" idx="1"/>
          </p:nvPr>
        </p:nvSpPr>
        <p:spPr>
          <a:xfrm>
            <a:off x="259431" y="2215723"/>
            <a:ext cx="12774398" cy="4867248"/>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l-GR" sz="2400" dirty="0"/>
              <a:t>Αφού επαληθεύσουν τον </a:t>
            </a:r>
            <a:r>
              <a:rPr lang="el-GR" sz="2400" dirty="0" err="1"/>
              <a:t>ιστότοπο</a:t>
            </a:r>
            <a:r>
              <a:rPr lang="el-GR" sz="2400" dirty="0"/>
              <a:t>, η οικογένεια </a:t>
            </a:r>
            <a:r>
              <a:rPr lang="el-GR" sz="2400" dirty="0" err="1"/>
              <a:t>O'Connor</a:t>
            </a:r>
            <a:r>
              <a:rPr lang="el-GR" sz="2400" dirty="0"/>
              <a:t> αγοράζει το πλυντήριο ρούχων χρησιμοποιώντας </a:t>
            </a:r>
            <a:r>
              <a:rPr lang="el-GR" sz="2400" b="1" dirty="0"/>
              <a:t>προπληρωμένη κάρτα</a:t>
            </a:r>
            <a:r>
              <a:rPr lang="el-GR" sz="2400" dirty="0"/>
              <a:t> ως την ασφαλέστερη μέθοδο πληρωμής που έχουν στη διάθεσή τους, καθώς δεν διαθέτουν</a:t>
            </a:r>
            <a:r>
              <a:rPr lang="el-GR" sz="2400" b="1" dirty="0"/>
              <a:t> λογαριασμό </a:t>
            </a:r>
            <a:r>
              <a:rPr lang="el-GR" sz="2400" b="1" dirty="0" err="1"/>
              <a:t>Pay</a:t>
            </a:r>
            <a:r>
              <a:rPr lang="el-GR" sz="2400" b="1" dirty="0"/>
              <a:t> </a:t>
            </a:r>
            <a:r>
              <a:rPr lang="el-GR" sz="2400" b="1" dirty="0" err="1"/>
              <a:t>Pal</a:t>
            </a:r>
            <a:r>
              <a:rPr lang="el-GR" sz="2400" b="1" dirty="0"/>
              <a:t>.</a:t>
            </a:r>
            <a:r>
              <a:rPr lang="el-GR" sz="2400" dirty="0"/>
              <a:t> Σε μια εβδομάδα παραλαμβάνουν το πλυντήριο στο σπίτι τους! </a:t>
            </a:r>
          </a:p>
          <a:p>
            <a:pPr marL="0" lvl="0" indent="0" algn="l" rtl="0">
              <a:lnSpc>
                <a:spcPct val="100000"/>
              </a:lnSpc>
              <a:spcBef>
                <a:spcPts val="600"/>
              </a:spcBef>
              <a:spcAft>
                <a:spcPts val="0"/>
              </a:spcAft>
              <a:buClr>
                <a:schemeClr val="accent4"/>
              </a:buClr>
              <a:buSzPts val="2100"/>
              <a:buNone/>
            </a:pPr>
            <a:endParaRPr lang="en-US" sz="2400" b="1" dirty="0">
              <a:solidFill>
                <a:srgbClr val="00B050"/>
              </a:solidFill>
            </a:endParaRPr>
          </a:p>
          <a:p>
            <a:pPr marL="0" lvl="0" indent="0" algn="l" rtl="0">
              <a:lnSpc>
                <a:spcPct val="100000"/>
              </a:lnSpc>
              <a:spcBef>
                <a:spcPts val="600"/>
              </a:spcBef>
              <a:spcAft>
                <a:spcPts val="0"/>
              </a:spcAft>
              <a:buClr>
                <a:schemeClr val="accent4"/>
              </a:buClr>
              <a:buSzPts val="2100"/>
              <a:buNone/>
            </a:pPr>
            <a:r>
              <a:rPr lang="el-GR" sz="2400" b="1" dirty="0">
                <a:solidFill>
                  <a:srgbClr val="00B050"/>
                </a:solidFill>
              </a:rPr>
              <a:t>Ερωτήσεις </a:t>
            </a:r>
            <a:r>
              <a:rPr lang="el-GR" sz="2400" b="1" dirty="0" err="1">
                <a:solidFill>
                  <a:srgbClr val="00B050"/>
                </a:solidFill>
              </a:rPr>
              <a:t>αναστοχασμού</a:t>
            </a:r>
            <a:r>
              <a:rPr lang="el-GR" sz="2400" b="1" dirty="0">
                <a:solidFill>
                  <a:srgbClr val="00B050"/>
                </a:solidFill>
              </a:rPr>
              <a:t>:</a:t>
            </a:r>
          </a:p>
          <a:p>
            <a:pPr marL="342900" lvl="0" indent="-342900" algn="l" rtl="0">
              <a:lnSpc>
                <a:spcPct val="100000"/>
              </a:lnSpc>
              <a:spcBef>
                <a:spcPts val="600"/>
              </a:spcBef>
              <a:spcAft>
                <a:spcPts val="0"/>
              </a:spcAft>
              <a:buSzPts val="2100"/>
              <a:buFont typeface="Arial"/>
              <a:buChar char="•"/>
            </a:pPr>
            <a:r>
              <a:rPr lang="el-GR" sz="2400" dirty="0"/>
              <a:t>Ποιο είδος πληρωμής προτιμάτε για ηλεκτρονικές αγορές;</a:t>
            </a:r>
          </a:p>
          <a:p>
            <a:pPr marL="342900" lvl="0" indent="-342900" algn="l" rtl="0">
              <a:lnSpc>
                <a:spcPct val="100000"/>
              </a:lnSpc>
              <a:spcBef>
                <a:spcPts val="600"/>
              </a:spcBef>
              <a:spcAft>
                <a:spcPts val="0"/>
              </a:spcAft>
              <a:buSzPts val="2100"/>
              <a:buFont typeface="Arial"/>
              <a:buChar char="•"/>
            </a:pPr>
            <a:r>
              <a:rPr lang="el-GR" sz="2400" dirty="0"/>
              <a:t>Γνωρίζετε κάποια ιστοσελίδα για αξιολογήσεις διαδικτυακών καταστημάτων;</a:t>
            </a:r>
          </a:p>
          <a:p>
            <a:pPr marL="342900" lvl="0" indent="-342900" algn="l" rtl="0">
              <a:lnSpc>
                <a:spcPct val="100000"/>
              </a:lnSpc>
              <a:spcBef>
                <a:spcPts val="600"/>
              </a:spcBef>
              <a:spcAft>
                <a:spcPts val="0"/>
              </a:spcAft>
              <a:buSzPts val="2100"/>
              <a:buFont typeface="Arial"/>
              <a:buChar char="•"/>
            </a:pPr>
            <a:r>
              <a:rPr lang="el-GR" sz="2400" dirty="0"/>
              <a:t>Έχετε αγοράσει ποτέ κάτι στο διαδίκτυο χωρίς να ελέγξετε προηγουμένως την αξιοπιστία του ηλεκτρονικού καταστήματος;</a:t>
            </a:r>
          </a:p>
        </p:txBody>
      </p:sp>
      <p:sp>
        <p:nvSpPr>
          <p:cNvPr id="195" name="Google Shape;195;p16"/>
          <p:cNvSpPr txBox="1">
            <a:spLocks noGrp="1"/>
          </p:cNvSpPr>
          <p:nvPr>
            <p:ph type="title"/>
          </p:nvPr>
        </p:nvSpPr>
        <p:spPr>
          <a:xfrm>
            <a:off x="1414463" y="225425"/>
            <a:ext cx="1023779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 Οικονομικοί Διαδικτυακοί Πόροι και Εργαλεία</a:t>
            </a:r>
          </a:p>
        </p:txBody>
      </p:sp>
      <p:sp>
        <p:nvSpPr>
          <p:cNvPr id="196" name="Google Shape;196;p16"/>
          <p:cNvSpPr txBox="1">
            <a:spLocks noGrp="1"/>
          </p:cNvSpPr>
          <p:nvPr>
            <p:ph type="body" idx="2"/>
          </p:nvPr>
        </p:nvSpPr>
        <p:spPr>
          <a:xfrm>
            <a:off x="259431" y="1035504"/>
            <a:ext cx="12331700" cy="10280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endParaRPr lang="en-US" i="0" dirty="0"/>
          </a:p>
          <a:p>
            <a:pPr marL="0" indent="0">
              <a:spcBef>
                <a:spcPts val="0"/>
              </a:spcBef>
            </a:pPr>
            <a:r>
              <a:rPr lang="el-GR" i="0"/>
              <a:t>Δραστηριότητα M3.6</a:t>
            </a:r>
          </a:p>
          <a:p>
            <a:pPr marL="0" lvl="0" indent="0" algn="just" rtl="0">
              <a:lnSpc>
                <a:spcPct val="90000"/>
              </a:lnSpc>
              <a:spcBef>
                <a:spcPts val="0"/>
              </a:spcBef>
              <a:spcAft>
                <a:spcPts val="0"/>
              </a:spcAft>
              <a:buClr>
                <a:schemeClr val="lt2"/>
              </a:buClr>
              <a:buSzPts val="2400"/>
              <a:buNone/>
            </a:pPr>
            <a:r>
              <a:rPr lang="el-GR" i="0">
                <a:solidFill>
                  <a:schemeClr val="tx2"/>
                </a:solidFill>
              </a:rPr>
              <a:t>Πραγματοποίηση μιας ασφαλούς ηλεκτρονικής αγοράς ... Η οικογένεια O'Connor αγοράζει ένα πλυντήριο ρούχων</a:t>
            </a:r>
          </a:p>
          <a:p>
            <a:pPr marL="0" lvl="0" indent="0" algn="just" rtl="0">
              <a:lnSpc>
                <a:spcPct val="90000"/>
              </a:lnSpc>
              <a:spcBef>
                <a:spcPts val="0"/>
              </a:spcBef>
              <a:spcAft>
                <a:spcPts val="0"/>
              </a:spcAft>
              <a:buClr>
                <a:schemeClr val="lt2"/>
              </a:buClr>
              <a:buSzPts val="2400"/>
              <a:buNone/>
            </a:pPr>
            <a:endParaRPr i="0" dirty="0"/>
          </a:p>
        </p:txBody>
      </p:sp>
      <p:pic>
        <p:nvPicPr>
          <p:cNvPr id="197" name="Google Shape;197;p16" descr="Badge Tick with solid fill"/>
          <p:cNvPicPr preferRelativeResize="0"/>
          <p:nvPr/>
        </p:nvPicPr>
        <p:blipFill rotWithShape="1">
          <a:blip r:embed="rId3">
            <a:alphaModFix/>
          </a:blip>
          <a:srcRect/>
          <a:stretch/>
        </p:blipFill>
        <p:spPr>
          <a:xfrm>
            <a:off x="11973098" y="0"/>
            <a:ext cx="914400" cy="914400"/>
          </a:xfrm>
          <a:prstGeom prst="rect">
            <a:avLst/>
          </a:prstGeom>
          <a:noFill/>
          <a:ln>
            <a:noFill/>
          </a:ln>
        </p:spPr>
      </p:pic>
      <p:pic>
        <p:nvPicPr>
          <p:cNvPr id="198" name="Google Shape;198;p16" descr="Badge Tick with solid fill"/>
          <p:cNvPicPr preferRelativeResize="0"/>
          <p:nvPr/>
        </p:nvPicPr>
        <p:blipFill rotWithShape="1">
          <a:blip r:embed="rId3">
            <a:alphaModFix/>
          </a:blip>
          <a:srcRect/>
          <a:stretch/>
        </p:blipFill>
        <p:spPr>
          <a:xfrm>
            <a:off x="259431" y="31025"/>
            <a:ext cx="914400" cy="914400"/>
          </a:xfrm>
          <a:prstGeom prst="rect">
            <a:avLst/>
          </a:prstGeom>
          <a:noFill/>
          <a:ln>
            <a:noFill/>
          </a:ln>
        </p:spPr>
      </p:pic>
      <p:pic>
        <p:nvPicPr>
          <p:cNvPr id="199" name="Google Shape;199;p16" descr="Ok Grazie! | A.Fa.D.O.C."/>
          <p:cNvPicPr preferRelativeResize="0"/>
          <p:nvPr/>
        </p:nvPicPr>
        <p:blipFill rotWithShape="1">
          <a:blip r:embed="rId4">
            <a:alphaModFix/>
          </a:blip>
          <a:srcRect/>
          <a:stretch/>
        </p:blipFill>
        <p:spPr>
          <a:xfrm>
            <a:off x="12192000" y="2063593"/>
            <a:ext cx="1056733"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body" idx="1"/>
          </p:nvPr>
        </p:nvSpPr>
        <p:spPr>
          <a:xfrm>
            <a:off x="194031" y="1870801"/>
            <a:ext cx="12723683" cy="5517360"/>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l-GR" sz="2200" dirty="0">
                <a:solidFill>
                  <a:schemeClr val="dk1"/>
                </a:solidFill>
              </a:rPr>
              <a:t>Ο </a:t>
            </a:r>
            <a:r>
              <a:rPr lang="el-GR" sz="2200" dirty="0" err="1">
                <a:solidFill>
                  <a:schemeClr val="dk1"/>
                </a:solidFill>
              </a:rPr>
              <a:t>Michael</a:t>
            </a:r>
            <a:r>
              <a:rPr lang="el-GR" sz="2200" dirty="0">
                <a:solidFill>
                  <a:schemeClr val="dk1"/>
                </a:solidFill>
              </a:rPr>
              <a:t> λαμβάνει ένα email από την τράπεζά του, το οποίο του ζητά να πραγματοποιήσει άμεσα μια πληρωμή 85£/λίρες, η οποία έχει ανασταλεί και η οποία θα μπορούσε να αυξηθεί περαιτέρω εάν δεν καταβληθεί άμεσα. Στο email υπάρχει επίσης ο σύνδεσμος πληρωμής. Ο Μιχαήλ, θορυβημένος, κάνει αμέσως κλικ στον σύνδεσμο και πραγματοποιεί την πληρωμή χρησιμοποιώντας τα στοιχεία της κάρτας του.</a:t>
            </a:r>
          </a:p>
          <a:p>
            <a:pPr marL="0" lvl="0" indent="0" algn="l" rtl="0">
              <a:lnSpc>
                <a:spcPct val="150000"/>
              </a:lnSpc>
              <a:spcBef>
                <a:spcPts val="600"/>
              </a:spcBef>
              <a:spcAft>
                <a:spcPts val="0"/>
              </a:spcAft>
              <a:buSzPts val="2100"/>
              <a:buNone/>
            </a:pPr>
            <a:r>
              <a:rPr lang="el-GR" sz="2200" dirty="0">
                <a:solidFill>
                  <a:schemeClr val="dk1"/>
                </a:solidFill>
              </a:rPr>
              <a:t>Λίγες ημέρες αργότερα, η τράπεζά του τον καλεί για να του πει ότι έχει παρατηρήσει επανειλημμένες ύποπτες πληρωμές ύψους 600 ευρώ/λίρες τη φορά. Σε εκείνο το σημείο ο </a:t>
            </a:r>
            <a:r>
              <a:rPr lang="el-GR" sz="2200" dirty="0" err="1">
                <a:solidFill>
                  <a:schemeClr val="dk1"/>
                </a:solidFill>
              </a:rPr>
              <a:t>Michael</a:t>
            </a:r>
            <a:r>
              <a:rPr lang="el-GR" sz="2200" dirty="0">
                <a:solidFill>
                  <a:schemeClr val="dk1"/>
                </a:solidFill>
              </a:rPr>
              <a:t> συνειδητοποιεί ότι έχει πέσει θύμα απάτης και ζητά από την τράπεζα να μπλοκάρει αμέσως την κάρτα του και ζητώντας επίσης από την τράπεζα να πάρει πίσω τα χρήματα που έχασε με την απάτη. </a:t>
            </a:r>
          </a:p>
          <a:p>
            <a:pPr marL="0" lvl="0" indent="0" algn="ctr" rtl="0">
              <a:lnSpc>
                <a:spcPct val="150000"/>
              </a:lnSpc>
              <a:spcBef>
                <a:spcPts val="600"/>
              </a:spcBef>
              <a:spcAft>
                <a:spcPts val="0"/>
              </a:spcAft>
              <a:buSzPts val="2100"/>
              <a:buNone/>
            </a:pPr>
            <a:r>
              <a:rPr lang="el-GR" sz="2200" b="1" dirty="0">
                <a:solidFill>
                  <a:schemeClr val="dk1"/>
                </a:solidFill>
              </a:rPr>
              <a:t>Η τράπεζα απαντά ότι θα προσπαθήσει να ανακτήσει τα χρήματα, αλλά δεν είναι καθόλου σίγουρη ότι μπορεί να τα επιστρέψει.</a:t>
            </a:r>
          </a:p>
          <a:p>
            <a:pPr marL="0" lvl="0" indent="0" algn="l" rtl="0">
              <a:lnSpc>
                <a:spcPct val="100000"/>
              </a:lnSpc>
              <a:spcBef>
                <a:spcPts val="600"/>
              </a:spcBef>
              <a:spcAft>
                <a:spcPts val="0"/>
              </a:spcAft>
              <a:buClr>
                <a:schemeClr val="accent4"/>
              </a:buClr>
              <a:buSzPts val="2188"/>
              <a:buNone/>
            </a:pPr>
            <a:endParaRPr sz="2200"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06" name="Google Shape;206;p17"/>
          <p:cNvSpPr txBox="1">
            <a:spLocks noGrp="1"/>
          </p:cNvSpPr>
          <p:nvPr>
            <p:ph type="title"/>
          </p:nvPr>
        </p:nvSpPr>
        <p:spPr>
          <a:xfrm>
            <a:off x="4358743" y="391881"/>
            <a:ext cx="4614043"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 </a:t>
            </a:r>
          </a:p>
        </p:txBody>
      </p:sp>
      <p:sp>
        <p:nvSpPr>
          <p:cNvPr id="207" name="Google Shape;207;p17"/>
          <p:cNvSpPr txBox="1">
            <a:spLocks noGrp="1"/>
          </p:cNvSpPr>
          <p:nvPr>
            <p:ph type="body" idx="2"/>
          </p:nvPr>
        </p:nvSpPr>
        <p:spPr>
          <a:xfrm>
            <a:off x="255145" y="829716"/>
            <a:ext cx="12545763" cy="85629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dirty="0"/>
              <a:t>Μέρος Α: </a:t>
            </a:r>
            <a:r>
              <a:rPr lang="el-GR" i="0" dirty="0">
                <a:solidFill>
                  <a:schemeClr val="bg1"/>
                </a:solidFill>
              </a:rPr>
              <a:t>Πραγματοποίηση μιας ασφαλούς ηλεκτρονικής αγοράς?     </a:t>
            </a:r>
            <a:r>
              <a:rPr lang="el-GR" i="0" dirty="0"/>
              <a:t>Ο </a:t>
            </a:r>
            <a:r>
              <a:rPr lang="el-GR" i="0" dirty="0" err="1"/>
              <a:t>Michael</a:t>
            </a:r>
            <a:r>
              <a:rPr lang="el-GR" i="0" dirty="0"/>
              <a:t> πραγματοποιεί μια ηλεκτρονική πληρωμή</a:t>
            </a:r>
          </a:p>
        </p:txBody>
      </p:sp>
      <p:pic>
        <p:nvPicPr>
          <p:cNvPr id="208" name="Google Shape;208;p17" descr="Close with solid fill"/>
          <p:cNvPicPr preferRelativeResize="0"/>
          <p:nvPr/>
        </p:nvPicPr>
        <p:blipFill rotWithShape="1">
          <a:blip r:embed="rId3">
            <a:alphaModFix/>
          </a:blip>
          <a:srcRect/>
          <a:stretch/>
        </p:blipFill>
        <p:spPr>
          <a:xfrm>
            <a:off x="11855952" y="73194"/>
            <a:ext cx="914400" cy="603250"/>
          </a:xfrm>
          <a:prstGeom prst="rect">
            <a:avLst/>
          </a:prstGeom>
          <a:noFill/>
          <a:ln>
            <a:noFill/>
          </a:ln>
        </p:spPr>
      </p:pic>
      <p:pic>
        <p:nvPicPr>
          <p:cNvPr id="209" name="Google Shape;209;p17" descr="Close with solid fill"/>
          <p:cNvPicPr preferRelativeResize="0"/>
          <p:nvPr/>
        </p:nvPicPr>
        <p:blipFill rotWithShape="1">
          <a:blip r:embed="rId3">
            <a:alphaModFix/>
          </a:blip>
          <a:srcRect/>
          <a:stretch/>
        </p:blipFill>
        <p:spPr>
          <a:xfrm>
            <a:off x="224589" y="117539"/>
            <a:ext cx="914400" cy="743700"/>
          </a:xfrm>
          <a:prstGeom prst="rect">
            <a:avLst/>
          </a:prstGeom>
          <a:noFill/>
          <a:ln>
            <a:noFill/>
          </a:ln>
        </p:spPr>
      </p:pic>
      <p:pic>
        <p:nvPicPr>
          <p:cNvPr id="210" name="Google Shape;210;p17" descr="Pericolo Avvertimento Segni - Grafica vettoriale gratuita su Pixabay"/>
          <p:cNvPicPr preferRelativeResize="0"/>
          <p:nvPr/>
        </p:nvPicPr>
        <p:blipFill rotWithShape="1">
          <a:blip r:embed="rId4">
            <a:alphaModFix/>
          </a:blip>
          <a:srcRect/>
          <a:stretch/>
        </p:blipFill>
        <p:spPr>
          <a:xfrm>
            <a:off x="12185246" y="2297566"/>
            <a:ext cx="955723" cy="720000"/>
          </a:xfrm>
          <a:prstGeom prst="rect">
            <a:avLst/>
          </a:prstGeom>
          <a:noFill/>
          <a:ln>
            <a:noFill/>
          </a:ln>
        </p:spPr>
      </p:pic>
      <p:sp>
        <p:nvSpPr>
          <p:cNvPr id="8" name="Google Shape;195;p16">
            <a:extLst>
              <a:ext uri="{FF2B5EF4-FFF2-40B4-BE49-F238E27FC236}">
                <a16:creationId xmlns:a16="http://schemas.microsoft.com/office/drawing/2014/main" id="{CD455E16-5F7C-12AA-03A5-337104A5E257}"/>
              </a:ext>
            </a:extLst>
          </p:cNvPr>
          <p:cNvSpPr txBox="1">
            <a:spLocks/>
          </p:cNvSpPr>
          <p:nvPr/>
        </p:nvSpPr>
        <p:spPr>
          <a:xfrm>
            <a:off x="1475577" y="141239"/>
            <a:ext cx="6654149" cy="720000"/>
          </a:xfrm>
          <a:prstGeom prst="rect">
            <a:avLst/>
          </a:prstGeom>
          <a:noFill/>
          <a:ln>
            <a:noFill/>
          </a:ln>
        </p:spPr>
        <p:txBody>
          <a:bodyPr spcFirstLastPara="1" wrap="square" lIns="72000" tIns="45700" rIns="7200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l-GR"/>
              <a:t> Οικονομικοί Διαδικτυακοί Πόροι και Εργαλεία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body" idx="1"/>
          </p:nvPr>
        </p:nvSpPr>
        <p:spPr>
          <a:xfrm>
            <a:off x="188686" y="1677483"/>
            <a:ext cx="12830628" cy="5361946"/>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600"/>
              </a:spcBef>
              <a:spcAft>
                <a:spcPts val="0"/>
              </a:spcAft>
              <a:buClr>
                <a:schemeClr val="accent4"/>
              </a:buClr>
              <a:buSzPts val="2188"/>
              <a:buNone/>
            </a:pPr>
            <a:r>
              <a:rPr lang="el-GR" sz="2200" b="1" dirty="0">
                <a:solidFill>
                  <a:schemeClr val="dk1"/>
                </a:solidFill>
              </a:rPr>
              <a:t>Μέρος Α Η ηλεκτρονική πληρωμή του </a:t>
            </a:r>
            <a:r>
              <a:rPr lang="el-GR" sz="2200" b="1" dirty="0" err="1">
                <a:solidFill>
                  <a:schemeClr val="dk1"/>
                </a:solidFill>
              </a:rPr>
              <a:t>Michael</a:t>
            </a:r>
            <a:endParaRPr lang="el-GR" sz="2200" b="1" dirty="0">
              <a:solidFill>
                <a:schemeClr val="dk1"/>
              </a:solidFill>
            </a:endParaRPr>
          </a:p>
          <a:p>
            <a:pPr marL="0" lvl="0" indent="0" algn="l" rtl="0">
              <a:lnSpc>
                <a:spcPct val="100000"/>
              </a:lnSpc>
              <a:spcBef>
                <a:spcPts val="600"/>
              </a:spcBef>
              <a:spcAft>
                <a:spcPts val="0"/>
              </a:spcAft>
              <a:buClr>
                <a:schemeClr val="accent4"/>
              </a:buClr>
              <a:buSzPts val="2188"/>
              <a:buNone/>
            </a:pPr>
            <a:r>
              <a:rPr lang="el-GR" sz="2200" b="1" dirty="0">
                <a:solidFill>
                  <a:schemeClr val="dk1"/>
                </a:solidFill>
              </a:rPr>
              <a:t>Μέρος Β Ερωτήσεις </a:t>
            </a:r>
            <a:r>
              <a:rPr lang="el-GR" sz="2200" b="1" dirty="0" err="1">
                <a:solidFill>
                  <a:schemeClr val="dk1"/>
                </a:solidFill>
              </a:rPr>
              <a:t>αναστοχασμού</a:t>
            </a:r>
            <a:endParaRPr lang="el-GR" sz="2200" b="1" dirty="0">
              <a:solidFill>
                <a:schemeClr val="dk1"/>
              </a:solidFill>
            </a:endParaRPr>
          </a:p>
          <a:p>
            <a:pPr marL="0" lvl="0" indent="0" algn="l" rtl="0">
              <a:lnSpc>
                <a:spcPct val="100000"/>
              </a:lnSpc>
              <a:spcBef>
                <a:spcPts val="600"/>
              </a:spcBef>
              <a:spcAft>
                <a:spcPts val="0"/>
              </a:spcAft>
              <a:buClr>
                <a:schemeClr val="accent4"/>
              </a:buClr>
              <a:buSzPts val="2188"/>
              <a:buNone/>
            </a:pPr>
            <a:r>
              <a:rPr lang="el-GR" sz="2200" b="1" dirty="0">
                <a:solidFill>
                  <a:schemeClr val="dk1"/>
                </a:solidFill>
              </a:rPr>
              <a:t>Μέρος Γ Τι θα μπορούσε να είχε κάνει ο </a:t>
            </a:r>
            <a:r>
              <a:rPr lang="el-GR" sz="2200" b="1" dirty="0" err="1">
                <a:solidFill>
                  <a:schemeClr val="dk1"/>
                </a:solidFill>
              </a:rPr>
              <a:t>Michael</a:t>
            </a:r>
            <a:r>
              <a:rPr lang="el-GR" sz="2200" b="1" dirty="0">
                <a:solidFill>
                  <a:schemeClr val="dk1"/>
                </a:solidFill>
              </a:rPr>
              <a:t> για να αποφύγει την απάτη;</a:t>
            </a:r>
          </a:p>
          <a:p>
            <a:pPr marL="0" lvl="0" indent="0" algn="l" rtl="0">
              <a:lnSpc>
                <a:spcPct val="100000"/>
              </a:lnSpc>
              <a:spcBef>
                <a:spcPts val="600"/>
              </a:spcBef>
              <a:spcAft>
                <a:spcPts val="0"/>
              </a:spcAft>
              <a:buClr>
                <a:schemeClr val="accent4"/>
              </a:buClr>
              <a:buSzPts val="2100"/>
              <a:buNone/>
            </a:pPr>
            <a:r>
              <a:rPr lang="el-GR" sz="2200" b="1" dirty="0">
                <a:solidFill>
                  <a:schemeClr val="dk1"/>
                </a:solidFill>
              </a:rPr>
              <a:t>----------------------------------------------------------------------------------------------------------------------------------------------</a:t>
            </a:r>
          </a:p>
          <a:p>
            <a:pPr marL="0" lvl="0" indent="0" algn="l" rtl="0">
              <a:lnSpc>
                <a:spcPct val="100000"/>
              </a:lnSpc>
              <a:spcBef>
                <a:spcPts val="600"/>
              </a:spcBef>
              <a:spcAft>
                <a:spcPts val="0"/>
              </a:spcAft>
              <a:buClr>
                <a:schemeClr val="accent4"/>
              </a:buClr>
              <a:buSzPts val="2100"/>
              <a:buNone/>
            </a:pPr>
            <a:r>
              <a:rPr lang="el-GR" sz="2200" b="1" dirty="0">
                <a:solidFill>
                  <a:schemeClr val="dk1"/>
                </a:solidFill>
              </a:rPr>
              <a:t>Μέρος Γ Τι θα μπορούσε να είχε κάνει ο </a:t>
            </a:r>
            <a:r>
              <a:rPr lang="el-GR" sz="2200" b="1" dirty="0" err="1">
                <a:solidFill>
                  <a:schemeClr val="dk1"/>
                </a:solidFill>
              </a:rPr>
              <a:t>Michael</a:t>
            </a:r>
            <a:r>
              <a:rPr lang="el-GR" sz="2200" b="1" dirty="0">
                <a:solidFill>
                  <a:schemeClr val="dk1"/>
                </a:solidFill>
              </a:rPr>
              <a:t> για να αποφύγει την απάτη;</a:t>
            </a:r>
          </a:p>
          <a:p>
            <a:pPr lvl="0" indent="-457200" algn="l" rtl="0">
              <a:lnSpc>
                <a:spcPct val="100000"/>
              </a:lnSpc>
              <a:spcBef>
                <a:spcPts val="600"/>
              </a:spcBef>
              <a:spcAft>
                <a:spcPts val="0"/>
              </a:spcAft>
              <a:buClr>
                <a:schemeClr val="accent4"/>
              </a:buClr>
              <a:buSzPts val="2100"/>
              <a:buFont typeface="+mj-lt"/>
              <a:buAutoNum type="arabicPeriod"/>
            </a:pPr>
            <a:r>
              <a:rPr lang="el-GR" sz="2200" dirty="0"/>
              <a:t>Να μην ανοίξει το μήνυμα ηλεκτρονικού ταχυδρομείου </a:t>
            </a:r>
            <a:r>
              <a:rPr lang="el-GR" sz="2200" dirty="0">
                <a:solidFill>
                  <a:srgbClr val="FF0000"/>
                </a:solidFill>
              </a:rPr>
              <a:t>Ναι, μην ανοίγετε ποτέ ύποπτα μηνύματα ηλεκτρονικού ταχυδρομείου, ειδικά αν έχουν μια παράξενη φράση στη γραμμή θέματος.</a:t>
            </a:r>
          </a:p>
          <a:p>
            <a:pPr lvl="0" indent="-457200" algn="l" rtl="0">
              <a:lnSpc>
                <a:spcPct val="100000"/>
              </a:lnSpc>
              <a:spcBef>
                <a:spcPts val="600"/>
              </a:spcBef>
              <a:spcAft>
                <a:spcPts val="0"/>
              </a:spcAft>
              <a:buClr>
                <a:schemeClr val="accent4"/>
              </a:buClr>
              <a:buSzPts val="2100"/>
              <a:buFont typeface="+mj-lt"/>
              <a:buAutoNum type="arabicPeriod"/>
            </a:pPr>
            <a:r>
              <a:rPr lang="el-GR" sz="2200" dirty="0"/>
              <a:t>Να ανοίξει το μήνυμα ηλεκτρονικού ταχυδρομείου αλλά να μην κάνει κλικ στον παρεχόμενο σύνδεσμο </a:t>
            </a:r>
            <a:r>
              <a:rPr lang="el-GR" sz="2200" dirty="0">
                <a:solidFill>
                  <a:srgbClr val="FF0000"/>
                </a:solidFill>
              </a:rPr>
              <a:t>Απολύτως ναι! Ποτέ μην ανοίγετε έναν σύνδεσμο πληρωμής που λαμβάνετε από ένα τραπεζικό email χωρίς να καλέσετε πρώτα την τράπεζα για επιβεβαίωση.</a:t>
            </a:r>
          </a:p>
          <a:p>
            <a:pPr lvl="0" indent="-457200" algn="l" rtl="0">
              <a:lnSpc>
                <a:spcPct val="100000"/>
              </a:lnSpc>
              <a:spcBef>
                <a:spcPts val="600"/>
              </a:spcBef>
              <a:spcAft>
                <a:spcPts val="0"/>
              </a:spcAft>
              <a:buClr>
                <a:schemeClr val="accent4"/>
              </a:buClr>
              <a:buSzPts val="2100"/>
              <a:buFont typeface="+mj-lt"/>
              <a:buAutoNum type="arabicPeriod"/>
            </a:pPr>
            <a:r>
              <a:rPr lang="el-GR" sz="2200" dirty="0"/>
              <a:t>Να ανοίξει τον σύνδεσμο αλλά μην γράψετε τα στοιχεία της κάρτας </a:t>
            </a:r>
            <a:r>
              <a:rPr lang="el-GR" sz="2200" dirty="0">
                <a:solidFill>
                  <a:srgbClr val="FF0000"/>
                </a:solidFill>
              </a:rPr>
              <a:t>Αν και δεν συνιστάται να ανοίγετε οποιονδήποτε ύποπτο σύνδεσμο, είναι απαραίτητο τουλάχιστον να μην γράψετε τα στοιχεία της.</a:t>
            </a:r>
          </a:p>
          <a:p>
            <a:pPr lvl="0" indent="-457200" algn="l" rtl="0">
              <a:lnSpc>
                <a:spcPct val="100000"/>
              </a:lnSpc>
              <a:spcBef>
                <a:spcPts val="600"/>
              </a:spcBef>
              <a:spcAft>
                <a:spcPts val="0"/>
              </a:spcAft>
              <a:buClr>
                <a:schemeClr val="accent4"/>
              </a:buClr>
              <a:buSzPts val="2100"/>
              <a:buFont typeface="+mj-lt"/>
              <a:buAutoNum type="arabicPeriod"/>
            </a:pPr>
            <a:r>
              <a:rPr lang="el-GR" sz="2200" dirty="0"/>
              <a:t>Καλέστε αμέσως την τράπεζα </a:t>
            </a:r>
            <a:r>
              <a:rPr lang="el-GR" sz="2200" dirty="0">
                <a:solidFill>
                  <a:srgbClr val="FF0000"/>
                </a:solidFill>
              </a:rPr>
              <a:t>Ναι, αν έχετε αμφιβολίες, καλύτερα να καλέσετε την τράπεζά σας.</a:t>
            </a:r>
          </a:p>
          <a:p>
            <a:pPr marL="0" lvl="0" indent="0" algn="l" rtl="0">
              <a:lnSpc>
                <a:spcPct val="100000"/>
              </a:lnSpc>
              <a:spcBef>
                <a:spcPts val="600"/>
              </a:spcBef>
              <a:spcAft>
                <a:spcPts val="0"/>
              </a:spcAft>
              <a:buClr>
                <a:schemeClr val="accent4"/>
              </a:buClr>
              <a:buSzPts val="2188"/>
              <a:buNone/>
            </a:pPr>
            <a:endParaRPr sz="2200"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a:p>
            <a:pPr marL="0" lvl="0" indent="0" algn="l" rtl="0">
              <a:lnSpc>
                <a:spcPct val="100000"/>
              </a:lnSpc>
              <a:spcBef>
                <a:spcPts val="600"/>
              </a:spcBef>
              <a:spcAft>
                <a:spcPts val="0"/>
              </a:spcAft>
              <a:buClr>
                <a:schemeClr val="accent4"/>
              </a:buClr>
              <a:buSzPts val="2188"/>
              <a:buNone/>
            </a:pPr>
            <a:endParaRPr dirty="0">
              <a:solidFill>
                <a:schemeClr val="dk1"/>
              </a:solidFill>
            </a:endParaRPr>
          </a:p>
        </p:txBody>
      </p:sp>
      <p:sp>
        <p:nvSpPr>
          <p:cNvPr id="217" name="Google Shape;217;p18"/>
          <p:cNvSpPr txBox="1">
            <a:spLocks noGrp="1"/>
          </p:cNvSpPr>
          <p:nvPr>
            <p:ph type="title"/>
          </p:nvPr>
        </p:nvSpPr>
        <p:spPr>
          <a:xfrm>
            <a:off x="1414463" y="60325"/>
            <a:ext cx="10204974"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218" name="Google Shape;218;p18"/>
          <p:cNvSpPr txBox="1">
            <a:spLocks noGrp="1"/>
          </p:cNvSpPr>
          <p:nvPr>
            <p:ph type="body" idx="2"/>
          </p:nvPr>
        </p:nvSpPr>
        <p:spPr>
          <a:xfrm>
            <a:off x="319314" y="698773"/>
            <a:ext cx="12512152" cy="949325"/>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a:t>Δραστηριότητα M3.7</a:t>
            </a:r>
          </a:p>
          <a:p>
            <a:pPr marL="0" lvl="0" indent="0" algn="just" rtl="0">
              <a:lnSpc>
                <a:spcPct val="90000"/>
              </a:lnSpc>
              <a:spcBef>
                <a:spcPts val="0"/>
              </a:spcBef>
              <a:spcAft>
                <a:spcPts val="0"/>
              </a:spcAft>
              <a:buClr>
                <a:schemeClr val="lt2"/>
              </a:buClr>
              <a:buSzPts val="2400"/>
              <a:buNone/>
            </a:pPr>
            <a:r>
              <a:rPr lang="el-GR" i="0"/>
              <a:t>Μέρος Β: Εξετάστε τις ερωτήσεις αναστοχασμού στο φυλλάδιο</a:t>
            </a:r>
          </a:p>
        </p:txBody>
      </p:sp>
      <p:pic>
        <p:nvPicPr>
          <p:cNvPr id="219" name="Google Shape;219;p18" descr="Close with solid fill"/>
          <p:cNvPicPr preferRelativeResize="0"/>
          <p:nvPr/>
        </p:nvPicPr>
        <p:blipFill rotWithShape="1">
          <a:blip r:embed="rId3">
            <a:alphaModFix/>
          </a:blip>
          <a:srcRect/>
          <a:stretch/>
        </p:blipFill>
        <p:spPr>
          <a:xfrm>
            <a:off x="11917066" y="0"/>
            <a:ext cx="914400" cy="720000"/>
          </a:xfrm>
          <a:prstGeom prst="rect">
            <a:avLst/>
          </a:prstGeom>
          <a:noFill/>
          <a:ln>
            <a:noFill/>
          </a:ln>
        </p:spPr>
      </p:pic>
      <p:pic>
        <p:nvPicPr>
          <p:cNvPr id="220" name="Google Shape;220;p18" descr="Close with solid fill"/>
          <p:cNvPicPr preferRelativeResize="0"/>
          <p:nvPr/>
        </p:nvPicPr>
        <p:blipFill rotWithShape="1">
          <a:blip r:embed="rId3">
            <a:alphaModFix/>
          </a:blip>
          <a:srcRect/>
          <a:stretch/>
        </p:blipFill>
        <p:spPr>
          <a:xfrm>
            <a:off x="500063" y="0"/>
            <a:ext cx="914400" cy="720000"/>
          </a:xfrm>
          <a:prstGeom prst="rect">
            <a:avLst/>
          </a:prstGeom>
          <a:noFill/>
          <a:ln>
            <a:noFill/>
          </a:ln>
        </p:spPr>
      </p:pic>
      <p:pic>
        <p:nvPicPr>
          <p:cNvPr id="3" name="Picture 2" descr="A person wearing a mask&#10;&#10;Description automatically generated with low confidence">
            <a:extLst>
              <a:ext uri="{FF2B5EF4-FFF2-40B4-BE49-F238E27FC236}">
                <a16:creationId xmlns:a16="http://schemas.microsoft.com/office/drawing/2014/main" id="{515F4562-B61F-B3A7-D457-3DAA822885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35680" y="188052"/>
            <a:ext cx="2483757" cy="24837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501605" y="279322"/>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226" name="Google Shape;226;p19"/>
          <p:cNvSpPr txBox="1">
            <a:spLocks noGrp="1"/>
          </p:cNvSpPr>
          <p:nvPr>
            <p:ph type="body" idx="2"/>
          </p:nvPr>
        </p:nvSpPr>
        <p:spPr>
          <a:xfrm>
            <a:off x="500064" y="876242"/>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a:t>
            </a:r>
          </a:p>
        </p:txBody>
      </p:sp>
      <p:sp>
        <p:nvSpPr>
          <p:cNvPr id="227" name="Google Shape;227;p19"/>
          <p:cNvSpPr txBox="1"/>
          <p:nvPr/>
        </p:nvSpPr>
        <p:spPr>
          <a:xfrm>
            <a:off x="501605" y="2076051"/>
            <a:ext cx="12330000" cy="470894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2400" b="1" dirty="0">
                <a:solidFill>
                  <a:schemeClr val="accent6">
                    <a:lumMod val="75000"/>
                  </a:schemeClr>
                </a:solidFill>
                <a:latin typeface="Calibri"/>
                <a:ea typeface="Calibri"/>
                <a:cs typeface="Calibri"/>
                <a:sym typeface="Calibri"/>
              </a:rPr>
              <a:t>ΤΙ ΕΙΝΑΙ ΤΟ PHISHING;</a:t>
            </a:r>
          </a:p>
          <a:p>
            <a:pPr marL="0" marR="0" lvl="0" indent="0" algn="l" rtl="0">
              <a:spcBef>
                <a:spcPts val="0"/>
              </a:spcBef>
              <a:spcAft>
                <a:spcPts val="0"/>
              </a:spcAft>
              <a:buNone/>
            </a:pPr>
            <a:r>
              <a:rPr lang="el-GR" sz="2400" dirty="0">
                <a:solidFill>
                  <a:schemeClr val="tx1"/>
                </a:solidFill>
                <a:latin typeface="Calibri"/>
                <a:ea typeface="Calibri"/>
                <a:cs typeface="Calibri"/>
                <a:sym typeface="Calibri"/>
              </a:rPr>
              <a:t>Το </a:t>
            </a:r>
            <a:r>
              <a:rPr lang="el-GR" sz="2400" dirty="0" err="1">
                <a:solidFill>
                  <a:schemeClr val="tx1"/>
                </a:solidFill>
                <a:latin typeface="Calibri"/>
                <a:ea typeface="Calibri"/>
                <a:cs typeface="Calibri"/>
                <a:sym typeface="Calibri"/>
              </a:rPr>
              <a:t>phishing</a:t>
            </a:r>
            <a:r>
              <a:rPr lang="el-GR" sz="2400" dirty="0">
                <a:solidFill>
                  <a:schemeClr val="tx1"/>
                </a:solidFill>
                <a:latin typeface="Calibri"/>
                <a:ea typeface="Calibri"/>
                <a:cs typeface="Calibri"/>
                <a:sym typeface="Calibri"/>
              </a:rPr>
              <a:t> είναι μια απάτη με σκοπό την κλοπή προσωπικών δεδομένων, π.χ. του αριθμού πιστωτικής κάρτας ή των κλειδιών πρόσβασης στην υπηρεσία </a:t>
            </a:r>
            <a:r>
              <a:rPr lang="el-GR" sz="2400" dirty="0" err="1">
                <a:solidFill>
                  <a:schemeClr val="tx1"/>
                </a:solidFill>
                <a:latin typeface="Calibri"/>
                <a:ea typeface="Calibri"/>
                <a:cs typeface="Calibri"/>
                <a:sym typeface="Calibri"/>
              </a:rPr>
              <a:t>home</a:t>
            </a:r>
            <a:r>
              <a:rPr lang="el-GR" sz="2400" dirty="0">
                <a:solidFill>
                  <a:schemeClr val="tx1"/>
                </a:solidFill>
                <a:latin typeface="Calibri"/>
                <a:ea typeface="Calibri"/>
                <a:cs typeface="Calibri"/>
                <a:sym typeface="Calibri"/>
              </a:rPr>
              <a:t> </a:t>
            </a:r>
            <a:r>
              <a:rPr lang="el-GR" sz="2400" dirty="0" err="1">
                <a:solidFill>
                  <a:schemeClr val="tx1"/>
                </a:solidFill>
                <a:latin typeface="Calibri"/>
                <a:ea typeface="Calibri"/>
                <a:cs typeface="Calibri"/>
                <a:sym typeface="Calibri"/>
              </a:rPr>
              <a:t>banking</a:t>
            </a:r>
            <a:r>
              <a:rPr lang="el-GR" sz="2400" dirty="0">
                <a:solidFill>
                  <a:schemeClr val="tx1"/>
                </a:solidFill>
                <a:latin typeface="Calibri"/>
                <a:ea typeface="Calibri"/>
                <a:cs typeface="Calibri"/>
                <a:sym typeface="Calibri"/>
              </a:rPr>
              <a:t>. </a:t>
            </a:r>
          </a:p>
          <a:p>
            <a:pPr marL="0" marR="0" lvl="0" indent="0" algn="l" rtl="0">
              <a:spcBef>
                <a:spcPts val="0"/>
              </a:spcBef>
              <a:spcAft>
                <a:spcPts val="0"/>
              </a:spcAft>
              <a:buNone/>
            </a:pPr>
            <a:endParaRPr sz="2400" dirty="0">
              <a:solidFill>
                <a:schemeClr val="tx1"/>
              </a:solidFill>
            </a:endParaRPr>
          </a:p>
          <a:p>
            <a:pPr marL="0" marR="0" lvl="0" indent="0" algn="l" rtl="0">
              <a:spcBef>
                <a:spcPts val="0"/>
              </a:spcBef>
              <a:spcAft>
                <a:spcPts val="0"/>
              </a:spcAft>
              <a:buNone/>
            </a:pPr>
            <a:r>
              <a:rPr lang="el-GR" sz="2400" dirty="0">
                <a:solidFill>
                  <a:schemeClr val="tx1"/>
                </a:solidFill>
                <a:latin typeface="Calibri"/>
                <a:ea typeface="Calibri"/>
                <a:cs typeface="Calibri"/>
                <a:sym typeface="Calibri"/>
              </a:rPr>
              <a:t>Πραγματοποιείται από απατεώνες οι οποίοι στέλνουν </a:t>
            </a:r>
            <a:r>
              <a:rPr lang="el-GR" sz="2400" b="1" dirty="0">
                <a:solidFill>
                  <a:schemeClr val="tx1"/>
                </a:solidFill>
                <a:latin typeface="Calibri"/>
                <a:ea typeface="Calibri"/>
                <a:cs typeface="Calibri"/>
                <a:sym typeface="Calibri"/>
              </a:rPr>
              <a:t>ψεύτικα μηνύματα ηλεκτρονικού ταχυδρομείου</a:t>
            </a:r>
            <a:r>
              <a:rPr lang="el-GR" sz="2400" dirty="0">
                <a:solidFill>
                  <a:schemeClr val="tx1"/>
                </a:solidFill>
                <a:latin typeface="Calibri"/>
                <a:ea typeface="Calibri"/>
                <a:cs typeface="Calibri"/>
                <a:sym typeface="Calibri"/>
              </a:rPr>
              <a:t> που φαίνεται να προέρχονται από </a:t>
            </a:r>
            <a:r>
              <a:rPr lang="el-GR" sz="2400" b="1" dirty="0">
                <a:solidFill>
                  <a:schemeClr val="accent6">
                    <a:lumMod val="75000"/>
                  </a:schemeClr>
                </a:solidFill>
                <a:latin typeface="Calibri"/>
                <a:ea typeface="Calibri"/>
                <a:cs typeface="Calibri"/>
                <a:sym typeface="Calibri"/>
              </a:rPr>
              <a:t>τράπεζα ή εταιρεία πιστωτικών καρτών. </a:t>
            </a:r>
            <a:r>
              <a:rPr lang="el-GR" sz="2400" dirty="0">
                <a:solidFill>
                  <a:schemeClr val="tx1"/>
                </a:solidFill>
                <a:latin typeface="Calibri"/>
                <a:ea typeface="Calibri"/>
                <a:cs typeface="Calibri"/>
                <a:sym typeface="Calibri"/>
              </a:rPr>
              <a:t>Τα μηνύματα ηλεκτρονικού ταχυδρομείου καλούν τον παραλήπτη να συνδεθεί μέσω ενός συνδέσμου σε έναν δικτυακό τόπο παρόμοιο με αυτόν της τράπεζας και να εισάγει εμπιστευτικές πληροφορίες. </a:t>
            </a:r>
          </a:p>
          <a:p>
            <a:pPr marL="0" marR="0" lvl="0" indent="0" algn="l" rtl="0">
              <a:spcBef>
                <a:spcPts val="0"/>
              </a:spcBef>
              <a:spcAft>
                <a:spcPts val="0"/>
              </a:spcAft>
              <a:buNone/>
            </a:pPr>
            <a:endParaRPr sz="2400" dirty="0"/>
          </a:p>
          <a:p>
            <a:pPr marL="0" marR="0" lvl="0" indent="0" algn="l" rtl="0">
              <a:spcBef>
                <a:spcPts val="0"/>
              </a:spcBef>
              <a:spcAft>
                <a:spcPts val="0"/>
              </a:spcAft>
              <a:buNone/>
            </a:pPr>
            <a:r>
              <a:rPr lang="el-GR" sz="2400" dirty="0">
                <a:solidFill>
                  <a:schemeClr val="dk1"/>
                </a:solidFill>
                <a:latin typeface="Calibri"/>
                <a:ea typeface="Calibri"/>
                <a:cs typeface="Calibri"/>
                <a:sym typeface="Calibri"/>
              </a:rPr>
              <a:t>Με τα δεδομένα που αποκτώνται με παραπλάνηση ο απατεώνας μπορεί να πραγματοποιήσει τραπεζικές συναλλαγές στο όνομα του θύματος ή να εκμεταλλευτεί την πιστωτική του κάρτα.</a:t>
            </a:r>
          </a:p>
        </p:txBody>
      </p:sp>
      <p:pic>
        <p:nvPicPr>
          <p:cNvPr id="228" name="Google Shape;228;p19" descr="hack, fraud, card, code, computer, credit, crime, cyber, data, hacker, identity, information, internet, password, phishing, pile, privacy, protection, safety, secure, spy, steal, technology, thief, cartoon, personal computer, laptop, gesture, font, output device, magenta, art, electronic device, gadget, peripheral, job, graphics, illustration, logo, brand, audio equipment, computer component, animation, graphic design, employment, sitting, t shirt, conversation, display device, netbook, rectangle, clip art"/>
          <p:cNvPicPr preferRelativeResize="0"/>
          <p:nvPr/>
        </p:nvPicPr>
        <p:blipFill rotWithShape="1">
          <a:blip r:embed="rId3">
            <a:alphaModFix/>
          </a:blip>
          <a:srcRect/>
          <a:stretch/>
        </p:blipFill>
        <p:spPr>
          <a:xfrm>
            <a:off x="10376892" y="245390"/>
            <a:ext cx="2598057" cy="22553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234" name="Google Shape;234;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Πώς να πληρώνετε με ασφάλεια</a:t>
            </a:r>
          </a:p>
        </p:txBody>
      </p:sp>
      <p:sp>
        <p:nvSpPr>
          <p:cNvPr id="235" name="Google Shape;235;p20"/>
          <p:cNvSpPr txBox="1"/>
          <p:nvPr/>
        </p:nvSpPr>
        <p:spPr>
          <a:xfrm>
            <a:off x="784878" y="2603265"/>
            <a:ext cx="6635400" cy="3970277"/>
          </a:xfrm>
          <a:prstGeom prst="rect">
            <a:avLst/>
          </a:prstGeom>
          <a:solidFill>
            <a:schemeClr val="accent3">
              <a:lumMod val="40000"/>
              <a:lumOff val="60000"/>
            </a:schemeClr>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chemeClr val="lt2"/>
                </a:solidFill>
                <a:latin typeface="Calibri"/>
                <a:ea typeface="Calibri"/>
                <a:cs typeface="Calibri"/>
                <a:sym typeface="Calibri"/>
              </a:rPr>
              <a:t>ΠΡΟΣΤΑΣΙΑ ΑΠΟ ΤΟ PHISHING</a:t>
            </a:r>
          </a:p>
          <a:p>
            <a:pPr marL="0" marR="0" lvl="0" indent="0" algn="l" rtl="0">
              <a:spcBef>
                <a:spcPts val="0"/>
              </a:spcBef>
              <a:spcAft>
                <a:spcPts val="0"/>
              </a:spcAft>
              <a:buNone/>
            </a:pPr>
            <a:endParaRPr sz="2800" dirty="0">
              <a:solidFill>
                <a:schemeClr val="lt2"/>
              </a:solidFill>
              <a:latin typeface="Calibri"/>
              <a:ea typeface="Calibri"/>
              <a:cs typeface="Calibri"/>
              <a:sym typeface="Calibri"/>
            </a:endParaRPr>
          </a:p>
          <a:p>
            <a:pPr marL="0" marR="0" lvl="0" indent="0" algn="l" rtl="0">
              <a:spcBef>
                <a:spcPts val="0"/>
              </a:spcBef>
              <a:spcAft>
                <a:spcPts val="0"/>
              </a:spcAft>
              <a:buNone/>
            </a:pPr>
            <a:r>
              <a:rPr lang="el-GR" sz="2400" b="1" dirty="0">
                <a:solidFill>
                  <a:schemeClr val="bg1"/>
                </a:solidFill>
                <a:latin typeface="Calibri"/>
                <a:ea typeface="Calibri"/>
                <a:cs typeface="Calibri"/>
                <a:sym typeface="Calibri"/>
              </a:rPr>
              <a:t>ΠΟΤΕ</a:t>
            </a:r>
            <a:r>
              <a:rPr lang="el-GR" sz="2400" dirty="0">
                <a:solidFill>
                  <a:schemeClr val="tx1"/>
                </a:solidFill>
                <a:latin typeface="Calibri"/>
                <a:ea typeface="Calibri"/>
                <a:cs typeface="Calibri"/>
                <a:sym typeface="Calibri"/>
              </a:rPr>
              <a:t> μην ανοίγετε ύποπτους συνδέσμους ή μηνύματα ηλεκτρονικού ταχυδρομείου. Αυτά είναι συχνά απρόσωπα, έχουν ορθογραφικά και γραμματικά λάθη, δεν έχουν προθεσμίες και συχνά ζητούν προσωπικά δεδομένα ή στοιχεία τραπεζικού λογαριασμού.</a:t>
            </a:r>
          </a:p>
          <a:p>
            <a:pPr marL="0" marR="0" lvl="0" indent="0" algn="l" rtl="0">
              <a:spcBef>
                <a:spcPts val="0"/>
              </a:spcBef>
              <a:spcAft>
                <a:spcPts val="0"/>
              </a:spcAft>
              <a:buNone/>
            </a:pPr>
            <a:r>
              <a:rPr lang="el-GR" sz="2400" b="1" dirty="0">
                <a:solidFill>
                  <a:schemeClr val="bg1"/>
                </a:solidFill>
                <a:latin typeface="Calibri"/>
                <a:ea typeface="Calibri"/>
                <a:cs typeface="Calibri"/>
                <a:sym typeface="Calibri"/>
              </a:rPr>
              <a:t>ΠΟΤΕ</a:t>
            </a:r>
            <a:r>
              <a:rPr lang="el-GR" sz="2400" dirty="0">
                <a:solidFill>
                  <a:schemeClr val="tx1"/>
                </a:solidFill>
                <a:latin typeface="Calibri"/>
                <a:ea typeface="Calibri"/>
                <a:cs typeface="Calibri"/>
                <a:sym typeface="Calibri"/>
              </a:rPr>
              <a:t> μην παρέχετε τα τραπεζικά ή προσωπικά σας στοιχεία, εκτός αν έχετε επαληθεύσει το αίτημα.</a:t>
            </a:r>
          </a:p>
        </p:txBody>
      </p:sp>
      <p:pic>
        <p:nvPicPr>
          <p:cNvPr id="236" name="Google Shape;236;p20" descr="scam, phishing, fraud, email, attack, mail, online, system, cybercrime, information, access, credit, money, hack, hacker, laptop, malware, password, protection, software, steal, text, graphic design, illustration, Material property, technology, paper, finger, icon, brand, rectangle, gesture, art"/>
          <p:cNvPicPr preferRelativeResize="0"/>
          <p:nvPr/>
        </p:nvPicPr>
        <p:blipFill rotWithShape="1">
          <a:blip r:embed="rId3">
            <a:alphaModFix/>
          </a:blip>
          <a:srcRect/>
          <a:stretch/>
        </p:blipFill>
        <p:spPr>
          <a:xfrm>
            <a:off x="8327685" y="2851399"/>
            <a:ext cx="4503920" cy="2612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501605" y="13167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242" name="Google Shape;242;p21"/>
          <p:cNvSpPr txBox="1">
            <a:spLocks noGrp="1"/>
          </p:cNvSpPr>
          <p:nvPr>
            <p:ph type="body" idx="2"/>
          </p:nvPr>
        </p:nvSpPr>
        <p:spPr>
          <a:xfrm>
            <a:off x="500064" y="851674"/>
            <a:ext cx="12331541" cy="861819"/>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a:solidFill>
                  <a:schemeClr val="tx2"/>
                </a:solidFill>
                <a:latin typeface="Calibri" panose="020F0502020204030204" pitchFamily="34" charset="0"/>
                <a:ea typeface="Open Sans"/>
                <a:cs typeface="Calibri" panose="020F0502020204030204" pitchFamily="34" charset="0"/>
                <a:sym typeface="Open Sans"/>
              </a:rPr>
              <a:t>Δραστηριότητα M3.8</a:t>
            </a:r>
          </a:p>
          <a:p>
            <a:pPr marL="0" lvl="0" indent="0" algn="just" rtl="0">
              <a:lnSpc>
                <a:spcPct val="90000"/>
              </a:lnSpc>
              <a:spcBef>
                <a:spcPts val="0"/>
              </a:spcBef>
              <a:spcAft>
                <a:spcPts val="0"/>
              </a:spcAft>
              <a:buClr>
                <a:schemeClr val="lt2"/>
              </a:buClr>
              <a:buSzPts val="2400"/>
              <a:buNone/>
            </a:pPr>
            <a:r>
              <a:rPr lang="el-GR" i="0">
                <a:latin typeface="Calibri" panose="020F0502020204030204" pitchFamily="34" charset="0"/>
                <a:cs typeface="Calibri" panose="020F0502020204030204" pitchFamily="34" charset="0"/>
              </a:rPr>
              <a:t>Συζήτηση</a:t>
            </a:r>
          </a:p>
        </p:txBody>
      </p:sp>
      <p:sp>
        <p:nvSpPr>
          <p:cNvPr id="243" name="Google Shape;243;p21"/>
          <p:cNvSpPr txBox="1"/>
          <p:nvPr/>
        </p:nvSpPr>
        <p:spPr>
          <a:xfrm>
            <a:off x="385489" y="1771018"/>
            <a:ext cx="12691881" cy="4893607"/>
          </a:xfrm>
          <a:prstGeom prst="rect">
            <a:avLst/>
          </a:prstGeom>
          <a:solidFill>
            <a:schemeClr val="lt1"/>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a:latin typeface="Calibri"/>
                <a:ea typeface="Calibri"/>
                <a:cs typeface="Calibri"/>
                <a:sym typeface="Calibri"/>
              </a:rPr>
              <a:t>Χωρίστε τους/τις συμμετέχοντες/-</a:t>
            </a:r>
            <a:r>
              <a:rPr lang="el-GR" sz="2400" dirty="0" err="1">
                <a:latin typeface="Calibri"/>
                <a:ea typeface="Calibri"/>
                <a:cs typeface="Calibri"/>
                <a:sym typeface="Calibri"/>
              </a:rPr>
              <a:t>χουσες</a:t>
            </a:r>
            <a:r>
              <a:rPr lang="el-GR" sz="2400" dirty="0">
                <a:latin typeface="Calibri"/>
                <a:ea typeface="Calibri"/>
                <a:cs typeface="Calibri"/>
                <a:sym typeface="Calibri"/>
              </a:rPr>
              <a:t> σε μικρές </a:t>
            </a:r>
            <a:r>
              <a:rPr lang="el-GR" sz="2400" b="1" dirty="0">
                <a:latin typeface="Calibri"/>
                <a:ea typeface="Calibri"/>
                <a:cs typeface="Calibri"/>
                <a:sym typeface="Calibri"/>
              </a:rPr>
              <a:t>ομάδες:</a:t>
            </a:r>
          </a:p>
          <a:p>
            <a:pPr marL="342900" marR="0" lvl="0" indent="-342900" algn="l" rtl="0">
              <a:spcBef>
                <a:spcPts val="0"/>
              </a:spcBef>
              <a:spcAft>
                <a:spcPts val="0"/>
              </a:spcAft>
              <a:buClr>
                <a:schemeClr val="dk1"/>
              </a:buClr>
              <a:buSzPts val="2000"/>
              <a:buFont typeface="Arial" panose="020B0604020202020204" pitchFamily="34" charset="0"/>
              <a:buChar char="•"/>
            </a:pPr>
            <a:r>
              <a:rPr lang="el-GR" sz="2400" dirty="0">
                <a:solidFill>
                  <a:schemeClr val="dk1"/>
                </a:solidFill>
                <a:latin typeface="Calibri"/>
                <a:ea typeface="Calibri"/>
                <a:cs typeface="Calibri"/>
                <a:sym typeface="Calibri"/>
              </a:rPr>
              <a:t>Κάθε ομάδα εκπροσωπεί είτε τον </a:t>
            </a:r>
            <a:r>
              <a:rPr lang="el-GR" sz="2400" b="1" dirty="0">
                <a:solidFill>
                  <a:schemeClr val="dk1"/>
                </a:solidFill>
                <a:latin typeface="Calibri"/>
                <a:ea typeface="Calibri"/>
                <a:cs typeface="Calibri"/>
                <a:sym typeface="Calibri"/>
              </a:rPr>
              <a:t>ΠΩΛΗΤΗ</a:t>
            </a:r>
            <a:r>
              <a:rPr lang="el-GR" sz="2400" dirty="0">
                <a:solidFill>
                  <a:schemeClr val="dk1"/>
                </a:solidFill>
                <a:latin typeface="Calibri"/>
                <a:ea typeface="Calibri"/>
                <a:cs typeface="Calibri"/>
                <a:sym typeface="Calibri"/>
              </a:rPr>
              <a:t> που κατέχει ένα κατάστημα επίπλων το οποίο προσφέρει υπηρεσίες ηλεκτρονικού εμπορίου</a:t>
            </a:r>
          </a:p>
          <a:p>
            <a:pPr marL="342900" marR="0" lvl="0" indent="-342900" algn="l" rtl="0">
              <a:spcBef>
                <a:spcPts val="0"/>
              </a:spcBef>
              <a:spcAft>
                <a:spcPts val="0"/>
              </a:spcAft>
              <a:buClr>
                <a:schemeClr val="dk1"/>
              </a:buClr>
              <a:buSzPts val="2000"/>
              <a:buFont typeface="Arial" panose="020B0604020202020204" pitchFamily="34" charset="0"/>
              <a:buChar char="•"/>
            </a:pPr>
            <a:r>
              <a:rPr lang="el-GR" sz="2400" dirty="0">
                <a:solidFill>
                  <a:schemeClr val="dk1"/>
                </a:solidFill>
                <a:latin typeface="Calibri"/>
                <a:ea typeface="Calibri"/>
                <a:cs typeface="Calibri"/>
                <a:sym typeface="Calibri"/>
              </a:rPr>
              <a:t>είτε τον </a:t>
            </a:r>
            <a:r>
              <a:rPr lang="el-GR" sz="2400" b="1" dirty="0">
                <a:solidFill>
                  <a:schemeClr val="dk1"/>
                </a:solidFill>
                <a:latin typeface="Calibri"/>
                <a:ea typeface="Calibri"/>
                <a:cs typeface="Calibri"/>
                <a:sym typeface="Calibri"/>
              </a:rPr>
              <a:t>ΑΓΟΡΑΣΤΗ</a:t>
            </a:r>
            <a:r>
              <a:rPr lang="el-GR" sz="2400" dirty="0">
                <a:solidFill>
                  <a:schemeClr val="dk1"/>
                </a:solidFill>
                <a:latin typeface="Calibri"/>
                <a:ea typeface="Calibri"/>
                <a:cs typeface="Calibri"/>
                <a:sym typeface="Calibri"/>
              </a:rPr>
              <a:t> που έχει να ξοδέψει 1.000 λίρες/ευρώ</a:t>
            </a:r>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b="1" dirty="0">
                <a:solidFill>
                  <a:schemeClr val="dk1"/>
                </a:solidFill>
                <a:latin typeface="Calibri"/>
                <a:ea typeface="Calibri"/>
                <a:cs typeface="Calibri"/>
                <a:sym typeface="Calibri"/>
              </a:rPr>
              <a:t>Δραστηριότητα - </a:t>
            </a:r>
            <a:r>
              <a:rPr lang="el-GR" sz="2400" b="1" u="sng" dirty="0">
                <a:solidFill>
                  <a:schemeClr val="dk1"/>
                </a:solidFill>
                <a:latin typeface="Calibri"/>
                <a:ea typeface="Calibri"/>
                <a:cs typeface="Calibri"/>
                <a:sym typeface="Calibri"/>
              </a:rPr>
              <a:t>Προσδιορίστε</a:t>
            </a:r>
            <a:r>
              <a:rPr lang="el-GR" sz="2400" u="sng" dirty="0">
                <a:solidFill>
                  <a:schemeClr val="dk1"/>
                </a:solidFill>
                <a:latin typeface="Calibri"/>
                <a:ea typeface="Calibri"/>
                <a:cs typeface="Calibri"/>
                <a:sym typeface="Calibri"/>
              </a:rPr>
              <a:t> την καταλληλότερη μορφή πληρωμής</a:t>
            </a:r>
            <a:r>
              <a:rPr lang="el-GR" sz="2400" dirty="0">
                <a:solidFill>
                  <a:schemeClr val="dk1"/>
                </a:solidFill>
                <a:latin typeface="Calibri"/>
                <a:ea typeface="Calibri"/>
                <a:cs typeface="Calibri"/>
                <a:sym typeface="Calibri"/>
              </a:rPr>
              <a:t> για τον Πωλητή και εναλλακτικά για τον </a:t>
            </a:r>
            <a:r>
              <a:rPr lang="el-GR" sz="2400" u="sng" dirty="0">
                <a:solidFill>
                  <a:schemeClr val="dk1"/>
                </a:solidFill>
                <a:latin typeface="Calibri"/>
                <a:ea typeface="Calibri"/>
                <a:cs typeface="Calibri"/>
                <a:sym typeface="Calibri"/>
              </a:rPr>
              <a:t>Αγοραστή λαμβάνοντας υπόψη:</a:t>
            </a:r>
          </a:p>
          <a:p>
            <a:pPr marL="342900" marR="0" lvl="0" indent="-342900" algn="l" rtl="0">
              <a:spcBef>
                <a:spcPts val="0"/>
              </a:spcBef>
              <a:spcAft>
                <a:spcPts val="0"/>
              </a:spcAft>
              <a:buFont typeface="Arial" panose="020B0604020202020204" pitchFamily="34" charset="0"/>
              <a:buChar char="•"/>
            </a:pPr>
            <a:r>
              <a:rPr lang="el-GR" sz="2400" dirty="0">
                <a:solidFill>
                  <a:schemeClr val="dk1"/>
                </a:solidFill>
                <a:latin typeface="Calibri"/>
                <a:ea typeface="Calibri"/>
                <a:cs typeface="Calibri"/>
                <a:sym typeface="Calibri"/>
              </a:rPr>
              <a:t>ο αγοραστής δεν διαθέτει προπληρωμένη κάρτα παρά μόνο χρεωστική κάρτα,</a:t>
            </a:r>
          </a:p>
          <a:p>
            <a:pPr marL="342900" marR="0" lvl="0" indent="-342900" algn="l" rtl="0">
              <a:spcBef>
                <a:spcPts val="0"/>
              </a:spcBef>
              <a:spcAft>
                <a:spcPts val="0"/>
              </a:spcAft>
              <a:buFont typeface="Arial" panose="020B0604020202020204" pitchFamily="34" charset="0"/>
              <a:buChar char="•"/>
            </a:pPr>
            <a:r>
              <a:rPr lang="el-GR" sz="2400" dirty="0">
                <a:solidFill>
                  <a:schemeClr val="dk1"/>
                </a:solidFill>
                <a:latin typeface="Calibri"/>
                <a:ea typeface="Calibri"/>
                <a:cs typeface="Calibri"/>
                <a:sym typeface="Calibri"/>
              </a:rPr>
              <a:t>ο αγοραστής διαθέτει υπολογιστή αλλά δεν είναι σίγουρος για την αποτελεσματικότητα του λογισμικού του κατά των ιών,</a:t>
            </a:r>
          </a:p>
          <a:p>
            <a:pPr marL="342900" marR="0" lvl="0" indent="-342900" algn="l" rtl="0">
              <a:spcBef>
                <a:spcPts val="0"/>
              </a:spcBef>
              <a:spcAft>
                <a:spcPts val="0"/>
              </a:spcAft>
              <a:buFont typeface="Arial" panose="020B0604020202020204" pitchFamily="34" charset="0"/>
              <a:buChar char="•"/>
            </a:pPr>
            <a:r>
              <a:rPr lang="el-GR" sz="2400" dirty="0">
                <a:solidFill>
                  <a:schemeClr val="dk1"/>
                </a:solidFill>
                <a:latin typeface="Calibri"/>
                <a:ea typeface="Calibri"/>
                <a:cs typeface="Calibri"/>
                <a:sym typeface="Calibri"/>
              </a:rPr>
              <a:t>ο αγοραστής επιθυμεί τη φθηνότερη διαθέσιμη επιλογή.</a:t>
            </a: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400" b="1" dirty="0">
                <a:solidFill>
                  <a:schemeClr val="dk1"/>
                </a:solidFill>
                <a:latin typeface="Calibri"/>
                <a:ea typeface="Calibri"/>
                <a:cs typeface="Calibri"/>
                <a:sym typeface="Calibri"/>
              </a:rPr>
              <a:t>Συζητήστε τα θέματα ως ομάδες από την οπτική γωνία του πωλητή ή του αγοραστή.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BDE9F28D-3241-9EE2-04D4-A9565AC1160F}"/>
              </a:ext>
            </a:extLst>
          </p:cNvPr>
          <p:cNvSpPr>
            <a:spLocks noGrp="1"/>
          </p:cNvSpPr>
          <p:nvPr>
            <p:ph type="ctrTitle"/>
          </p:nvPr>
        </p:nvSpPr>
        <p:spPr>
          <a:xfrm>
            <a:off x="311150" y="2955925"/>
            <a:ext cx="6107113" cy="1060450"/>
          </a:xfrm>
        </p:spPr>
        <p:txBody>
          <a:bodyPr/>
          <a:lstStyle/>
          <a:p>
            <a:r>
              <a:rPr lang="el-GR"/>
              <a:t>Σας ευχαριστούμε για την παρουσία σας. Για περισσότερες πηγές επισκεφθείτε την ιστοσελίδα Money Matters:</a:t>
            </a:r>
            <a:br>
              <a:rPr lang="el-GR"/>
            </a:br>
            <a:r>
              <a:rPr lang="el-GR"/>
              <a:t> </a:t>
            </a:r>
            <a:r>
              <a:rPr lang="el-GR" u="sng">
                <a:solidFill>
                  <a:schemeClr val="hlink"/>
                </a:solidFill>
                <a:hlinkClick r:id="rId3"/>
              </a:rPr>
              <a:t>https://moneymattersproject.eu/</a:t>
            </a:r>
            <a:r>
              <a:rPr lang="el-G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l-GR" dirty="0"/>
              <a:t>Οικονομικοί Διαδικτυακοί Πόροι και Εργαλεία                      Σχεδιάγραμμα</a:t>
            </a:r>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tx2"/>
                </a:solidFill>
                <a:latin typeface="Calibri" panose="020F0502020204030204" pitchFamily="34" charset="0"/>
                <a:ea typeface="Calibri" panose="020F0502020204030204" pitchFamily="34" charset="0"/>
                <a:cs typeface="Calibri" panose="020F0502020204030204" pitchFamily="34" charset="0"/>
              </a:rPr>
              <a:t>Δραστηριότητα– Βρείτε κάποιον/-α που... </a:t>
            </a: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400" b="1">
                <a:solidFill>
                  <a:srgbClr val="FFFFFF"/>
                </a:solidFill>
                <a:latin typeface="Calibri" panose="020F0502020204030204" pitchFamily="34" charset="0"/>
                <a:ea typeface="Calibri" panose="020F0502020204030204" pitchFamily="34" charset="0"/>
                <a:cs typeface="Calibri" panose="020F0502020204030204" pitchFamily="34" charset="0"/>
              </a:rPr>
              <a:t>Τέλος</a:t>
            </a: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tx2"/>
                </a:solidFill>
                <a:latin typeface="Calibri" panose="020F0502020204030204" pitchFamily="34" charset="0"/>
                <a:ea typeface="Calibri" panose="020F0502020204030204" pitchFamily="34" charset="0"/>
                <a:cs typeface="Calibri" panose="020F0502020204030204" pitchFamily="34" charset="0"/>
              </a:rPr>
              <a:t>Κίνδυνοι και οφέλη των ηλεκτρονικών αγορών</a:t>
            </a: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Ασφάλεια για ηλεκτρονικές αγορές</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Δραστηριότητα - Αποφυγή απάτης </a:t>
            </a: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tx2"/>
                </a:solidFill>
                <a:latin typeface="Calibri" panose="020F0502020204030204" pitchFamily="34" charset="0"/>
                <a:ea typeface="Calibri" panose="020F0502020204030204" pitchFamily="34" charset="0"/>
                <a:cs typeface="Calibri" panose="020F0502020204030204" pitchFamily="34" charset="0"/>
              </a:rPr>
              <a:t> Πραγματοποίηση πληρωμών κατά τις αγορές</a:t>
            </a: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l-GR" sz="2000" b="1">
                <a:solidFill>
                  <a:schemeClr val="bg1"/>
                </a:solidFill>
                <a:latin typeface="Calibri" panose="020F0502020204030204" pitchFamily="34" charset="0"/>
                <a:ea typeface="Calibri" panose="020F0502020204030204" pitchFamily="34" charset="0"/>
                <a:cs typeface="Calibri" panose="020F0502020204030204" pitchFamily="34" charset="0"/>
              </a:rPr>
              <a:t>Δραστηριότητα - Συζήτηση</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l-GR" b="1">
                <a:solidFill>
                  <a:srgbClr val="0A9A8F"/>
                </a:solidFill>
                <a:latin typeface="Calibri" panose="020F0502020204030204" pitchFamily="34" charset="0"/>
                <a:ea typeface="Calibri" panose="020F0502020204030204" pitchFamily="34" charset="0"/>
              </a:rPr>
              <a:t>Διάλειμμα - 10 λεπτά.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501466" y="427636"/>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            Προθέρμανση</a:t>
            </a:r>
          </a:p>
        </p:txBody>
      </p:sp>
      <p:sp>
        <p:nvSpPr>
          <p:cNvPr id="71" name="Google Shape;71;p4"/>
          <p:cNvSpPr txBox="1">
            <a:spLocks noGrp="1"/>
          </p:cNvSpPr>
          <p:nvPr>
            <p:ph type="body" idx="2"/>
          </p:nvPr>
        </p:nvSpPr>
        <p:spPr>
          <a:xfrm>
            <a:off x="500064" y="1608139"/>
            <a:ext cx="12330001" cy="115057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l-GR" i="0"/>
              <a:t>Δραστηριότητα M3.1</a:t>
            </a:r>
          </a:p>
          <a:p>
            <a:pPr marL="0" lvl="0" indent="0" algn="just" rtl="0">
              <a:lnSpc>
                <a:spcPct val="90000"/>
              </a:lnSpc>
              <a:spcBef>
                <a:spcPts val="0"/>
              </a:spcBef>
              <a:spcAft>
                <a:spcPts val="0"/>
              </a:spcAft>
              <a:buClr>
                <a:schemeClr val="lt2"/>
              </a:buClr>
              <a:buSzPts val="2400"/>
              <a:buNone/>
            </a:pPr>
            <a:r>
              <a:rPr lang="el-GR" i="0"/>
              <a:t>Βρείτε κάποιον/α που...</a:t>
            </a:r>
          </a:p>
        </p:txBody>
      </p:sp>
      <p:sp>
        <p:nvSpPr>
          <p:cNvPr id="72" name="Google Shape;72;p4"/>
          <p:cNvSpPr txBox="1">
            <a:spLocks noGrp="1"/>
          </p:cNvSpPr>
          <p:nvPr>
            <p:ph type="body" idx="1"/>
          </p:nvPr>
        </p:nvSpPr>
        <p:spPr>
          <a:xfrm>
            <a:off x="500064" y="3320715"/>
            <a:ext cx="12331402" cy="3138845"/>
          </a:xfrm>
          <a:prstGeom prst="rect">
            <a:avLst/>
          </a:prstGeom>
          <a:noFill/>
          <a:ln>
            <a:noFill/>
          </a:ln>
        </p:spPr>
        <p:txBody>
          <a:bodyPr spcFirstLastPara="1" wrap="square" lIns="72000" tIns="45700" rIns="72000" bIns="45700" anchor="t" anchorCtr="0">
            <a:noAutofit/>
          </a:bodyPr>
          <a:lstStyle/>
          <a:p>
            <a:pPr marL="0" lvl="0" indent="0" algn="l" rtl="0">
              <a:lnSpc>
                <a:spcPct val="150000"/>
              </a:lnSpc>
              <a:spcBef>
                <a:spcPts val="0"/>
              </a:spcBef>
              <a:spcAft>
                <a:spcPts val="0"/>
              </a:spcAft>
              <a:buSzPts val="2100"/>
              <a:buNone/>
            </a:pPr>
            <a:r>
              <a:rPr lang="el-GR" sz="4000" b="1"/>
              <a:t>Βρείτε κάποιον/-α που</a:t>
            </a:r>
            <a:r>
              <a:rPr lang="el-GR" sz="4000"/>
              <a:t> ταιριάζει με την περιγραφή στην κάρτα σας και μάθετε το όνομά του/της και κάτι άλλο γι' αυτόν, ώστε να τον/την παρουσιάσετε στην ομάδα.</a:t>
            </a:r>
          </a:p>
          <a:p>
            <a:pPr marL="0" lvl="0" indent="0" algn="l" rtl="0">
              <a:lnSpc>
                <a:spcPct val="150000"/>
              </a:lnSpc>
              <a:spcBef>
                <a:spcPts val="0"/>
              </a:spcBef>
              <a:spcAft>
                <a:spcPts val="0"/>
              </a:spcAft>
              <a:buSzPts val="2100"/>
              <a:buNone/>
            </a:pPr>
            <a:endParaRPr lang="en-US" dirty="0"/>
          </a:p>
        </p:txBody>
      </p:sp>
      <p:pic>
        <p:nvPicPr>
          <p:cNvPr id="3" name="Picture 2" descr="A group of people sitting at a table&#10;&#10;Description automatically generated with medium confidence">
            <a:extLst>
              <a:ext uri="{FF2B5EF4-FFF2-40B4-BE49-F238E27FC236}">
                <a16:creationId xmlns:a16="http://schemas.microsoft.com/office/drawing/2014/main" id="{995264FE-BF11-09E7-E5EF-15FDC4D2EC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14971" y="1407886"/>
            <a:ext cx="3715094" cy="19217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7A32-EF8C-46ED-DA32-FE2A9CE47236}"/>
              </a:ext>
            </a:extLst>
          </p:cNvPr>
          <p:cNvSpPr>
            <a:spLocks noGrp="1"/>
          </p:cNvSpPr>
          <p:nvPr>
            <p:ph type="body" idx="1"/>
          </p:nvPr>
        </p:nvSpPr>
        <p:spPr>
          <a:xfrm>
            <a:off x="660486" y="2967741"/>
            <a:ext cx="12331402" cy="3983289"/>
          </a:xfrm>
        </p:spPr>
        <p:txBody>
          <a:bodyPr/>
          <a:lstStyle/>
          <a:p>
            <a:pPr algn="l"/>
            <a:r>
              <a:rPr lang="el-GR" sz="3200" dirty="0"/>
              <a:t>  </a:t>
            </a:r>
          </a:p>
          <a:p>
            <a:pPr algn="l"/>
            <a:endParaRPr lang="en-GB" sz="3200" dirty="0"/>
          </a:p>
          <a:p>
            <a:pPr algn="l"/>
            <a:r>
              <a:rPr lang="el-GR" sz="4000" dirty="0"/>
              <a:t>  Καταγράψτε σε μικρές ομάδες όσους περισσότερους </a:t>
            </a:r>
            <a:r>
              <a:rPr lang="el-GR" sz="4000" b="1" dirty="0">
                <a:solidFill>
                  <a:srgbClr val="FF0000"/>
                </a:solidFill>
              </a:rPr>
              <a:t>κινδύνους</a:t>
            </a:r>
            <a:r>
              <a:rPr lang="el-GR" sz="4000" dirty="0"/>
              <a:t> και </a:t>
            </a:r>
            <a:r>
              <a:rPr lang="el-GR" sz="4000" b="1" dirty="0">
                <a:solidFill>
                  <a:srgbClr val="00B050"/>
                </a:solidFill>
              </a:rPr>
              <a:t>οφέλη</a:t>
            </a:r>
            <a:r>
              <a:rPr lang="el-GR" sz="4000" dirty="0"/>
              <a:t> των ηλεκτρονικών αγορών μπορείτε να σκεφτείτε.  Μοιραστείτε τα με την ομάδα.</a:t>
            </a:r>
          </a:p>
        </p:txBody>
      </p:sp>
      <p:sp>
        <p:nvSpPr>
          <p:cNvPr id="3" name="Title 2">
            <a:extLst>
              <a:ext uri="{FF2B5EF4-FFF2-40B4-BE49-F238E27FC236}">
                <a16:creationId xmlns:a16="http://schemas.microsoft.com/office/drawing/2014/main" id="{681C53CC-F9CE-DFF5-BEC3-4CD8A86599DB}"/>
              </a:ext>
            </a:extLst>
          </p:cNvPr>
          <p:cNvSpPr>
            <a:spLocks noGrp="1"/>
          </p:cNvSpPr>
          <p:nvPr>
            <p:ph type="title"/>
          </p:nvPr>
        </p:nvSpPr>
        <p:spPr/>
        <p:txBody>
          <a:bodyPr/>
          <a:lstStyle/>
          <a:p>
            <a:r>
              <a:rPr lang="el-GR"/>
              <a:t>Οικονομικοί Διαδικτυακοί Πόροι και Εργαλεία</a:t>
            </a:r>
          </a:p>
        </p:txBody>
      </p:sp>
      <p:sp>
        <p:nvSpPr>
          <p:cNvPr id="4" name="Text Placeholder 3">
            <a:extLst>
              <a:ext uri="{FF2B5EF4-FFF2-40B4-BE49-F238E27FC236}">
                <a16:creationId xmlns:a16="http://schemas.microsoft.com/office/drawing/2014/main" id="{540DB5BA-3FF8-44BF-5371-B254366CBAAD}"/>
              </a:ext>
            </a:extLst>
          </p:cNvPr>
          <p:cNvSpPr>
            <a:spLocks noGrp="1"/>
          </p:cNvSpPr>
          <p:nvPr>
            <p:ph type="body" idx="2"/>
          </p:nvPr>
        </p:nvSpPr>
        <p:spPr>
          <a:xfrm>
            <a:off x="502500" y="1438943"/>
            <a:ext cx="12331541" cy="1242014"/>
          </a:xfrm>
        </p:spPr>
        <p:txBody>
          <a:bodyPr/>
          <a:lstStyle/>
          <a:p>
            <a:r>
              <a:rPr lang="el-GR" i="0"/>
              <a:t>Δραστηριότητα M3.2</a:t>
            </a:r>
          </a:p>
          <a:p>
            <a:r>
              <a:rPr lang="el-GR" i="0"/>
              <a:t>Είναι ασφαλείς οι ηλεκτρονικές πληρωμές;</a:t>
            </a:r>
          </a:p>
        </p:txBody>
      </p:sp>
      <p:pic>
        <p:nvPicPr>
          <p:cNvPr id="6" name="Picture 5" descr="A person using a computer&#10;&#10;Description automatically generated with low confidence">
            <a:extLst>
              <a:ext uri="{FF2B5EF4-FFF2-40B4-BE49-F238E27FC236}">
                <a16:creationId xmlns:a16="http://schemas.microsoft.com/office/drawing/2014/main" id="{283C6841-DCBC-44E7-CD44-3EA7A17A36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14725" y="679648"/>
            <a:ext cx="3872326" cy="2760604"/>
          </a:xfrm>
          <a:prstGeom prst="rect">
            <a:avLst/>
          </a:prstGeom>
        </p:spPr>
      </p:pic>
    </p:spTree>
    <p:extLst>
      <p:ext uri="{BB962C8B-B14F-4D97-AF65-F5344CB8AC3E}">
        <p14:creationId xmlns:p14="http://schemas.microsoft.com/office/powerpoint/2010/main" val="8188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155621" y="432159"/>
            <a:ext cx="12676879"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100"/>
              <a:t>Οικονομικοί Διαδικτυακοί Πόροι και Εργαλεία</a:t>
            </a:r>
            <a:br>
              <a:rPr lang="el-GR"/>
            </a:br>
            <a:endParaRPr lang="el-GR"/>
          </a:p>
        </p:txBody>
      </p:sp>
      <p:sp>
        <p:nvSpPr>
          <p:cNvPr id="78" name="Google Shape;78;p5"/>
          <p:cNvSpPr txBox="1">
            <a:spLocks noGrp="1"/>
          </p:cNvSpPr>
          <p:nvPr>
            <p:ph type="body" idx="2"/>
          </p:nvPr>
        </p:nvSpPr>
        <p:spPr>
          <a:xfrm>
            <a:off x="116306" y="937624"/>
            <a:ext cx="13063073"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Κίνδυνοι που σχετίζονται με τις ηλεκτρονικές και διαδικτυακές πληρωμές</a:t>
            </a:r>
          </a:p>
        </p:txBody>
      </p:sp>
      <p:sp>
        <p:nvSpPr>
          <p:cNvPr id="79" name="Google Shape;79;p5"/>
          <p:cNvSpPr txBox="1"/>
          <p:nvPr/>
        </p:nvSpPr>
        <p:spPr>
          <a:xfrm>
            <a:off x="116306" y="1694086"/>
            <a:ext cx="13063073" cy="646290"/>
          </a:xfrm>
          <a:prstGeom prst="rect">
            <a:avLst/>
          </a:prstGeom>
          <a:gradFill>
            <a:gsLst>
              <a:gs pos="0">
                <a:srgbClr val="9ACCC6"/>
              </a:gs>
              <a:gs pos="50000">
                <a:srgbClr val="8DC1BA"/>
              </a:gs>
              <a:gs pos="100000">
                <a:srgbClr val="78BCB3"/>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i="0" u="none" strike="noStrike" cap="none" dirty="0">
                <a:latin typeface="Arial" panose="020B0604020202020204" pitchFamily="34" charset="0"/>
                <a:ea typeface="Calibri"/>
                <a:cs typeface="Arial" panose="020B0604020202020204" pitchFamily="34" charset="0"/>
                <a:sym typeface="Calibri"/>
              </a:rPr>
              <a:t>Χάρη στο διαδίκτυο, η ζωή μας σήμερα είναι πιο </a:t>
            </a:r>
            <a:r>
              <a:rPr lang="el-GR" sz="1800" b="1" i="0" u="none" strike="noStrike" cap="none" dirty="0">
                <a:solidFill>
                  <a:schemeClr val="bg1"/>
                </a:solidFill>
                <a:latin typeface="Arial" panose="020B0604020202020204" pitchFamily="34" charset="0"/>
                <a:ea typeface="Calibri"/>
                <a:cs typeface="Arial" panose="020B0604020202020204" pitchFamily="34" charset="0"/>
                <a:sym typeface="Calibri"/>
              </a:rPr>
              <a:t>διασυνδεδεμένη</a:t>
            </a:r>
            <a:r>
              <a:rPr lang="el-GR" sz="1800" b="1" i="0" u="none" strike="noStrike" cap="none" dirty="0">
                <a:latin typeface="Arial" panose="020B0604020202020204" pitchFamily="34" charset="0"/>
                <a:ea typeface="Calibri"/>
                <a:cs typeface="Arial" panose="020B0604020202020204" pitchFamily="34" charset="0"/>
                <a:sym typeface="Calibri"/>
              </a:rPr>
              <a:t> από ποτέ.</a:t>
            </a:r>
            <a:r>
              <a:rPr lang="el-GR" sz="1800" b="1"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l-GR" sz="1800" b="1" dirty="0"/>
              <a:t>Αυτό περιλαμβάνει και τις </a:t>
            </a:r>
            <a:r>
              <a:rPr lang="el-GR" sz="1800" b="1" dirty="0">
                <a:solidFill>
                  <a:schemeClr val="bg1"/>
                </a:solidFill>
              </a:rPr>
              <a:t>οικονομικές μας επιλογές και ενέργειες</a:t>
            </a:r>
            <a:r>
              <a:rPr lang="el-GR" sz="1800" b="1" dirty="0"/>
              <a:t>, οι οποίες έχουν γίνει όλο και περισσότερο </a:t>
            </a:r>
            <a:r>
              <a:rPr lang="el-GR" sz="1800" b="1" dirty="0">
                <a:solidFill>
                  <a:schemeClr val="bg1"/>
                </a:solidFill>
              </a:rPr>
              <a:t>ψηφιακές</a:t>
            </a:r>
            <a:r>
              <a:rPr lang="el-GR" sz="1800" b="1" dirty="0"/>
              <a:t>.</a:t>
            </a:r>
          </a:p>
        </p:txBody>
      </p:sp>
      <p:sp>
        <p:nvSpPr>
          <p:cNvPr id="80" name="Google Shape;80;p5"/>
          <p:cNvSpPr txBox="1"/>
          <p:nvPr/>
        </p:nvSpPr>
        <p:spPr>
          <a:xfrm>
            <a:off x="116306" y="4210699"/>
            <a:ext cx="6206522" cy="317005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1969"/>
              <a:buFont typeface="Noto Sans Symbols"/>
              <a:buChar char="✔"/>
            </a:pPr>
            <a:r>
              <a:rPr lang="el-GR" sz="20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Συγκρίσιμες πληροφορίες: </a:t>
            </a:r>
            <a:r>
              <a:rPr lang="el-GR" sz="2000" b="0" i="1" u="none" strike="noStrike" cap="none" dirty="0">
                <a:solidFill>
                  <a:schemeClr val="dk1"/>
                </a:solidFill>
                <a:latin typeface="Calibri" panose="020F0502020204030204" pitchFamily="34" charset="0"/>
                <a:ea typeface="Calibri"/>
                <a:cs typeface="Calibri" panose="020F0502020204030204" pitchFamily="34" charset="0"/>
                <a:sym typeface="Calibri"/>
              </a:rPr>
              <a:t>Οι άνθρωποι ελέγχουν και συγκρίνουν διαφορετικούς τύπους προσφορών για το ίδιο προϊόν</a:t>
            </a:r>
          </a:p>
          <a:p>
            <a:pPr marL="342900" marR="0" lvl="0" indent="-342900" algn="l" rtl="0">
              <a:spcBef>
                <a:spcPts val="0"/>
              </a:spcBef>
              <a:spcAft>
                <a:spcPts val="0"/>
              </a:spcAft>
              <a:buClr>
                <a:schemeClr val="accent6"/>
              </a:buClr>
              <a:buSzPts val="1969"/>
              <a:buFont typeface="Noto Sans Symbols"/>
              <a:buChar char="✔"/>
            </a:pPr>
            <a:r>
              <a:rPr lang="el-GR" sz="20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Άνεση: </a:t>
            </a:r>
            <a:r>
              <a:rPr lang="el-GR" sz="2000" b="0" i="1" u="none" strike="noStrike" cap="none" dirty="0">
                <a:solidFill>
                  <a:schemeClr val="dk1"/>
                </a:solidFill>
                <a:latin typeface="Calibri" panose="020F0502020204030204" pitchFamily="34" charset="0"/>
                <a:ea typeface="Calibri"/>
                <a:cs typeface="Calibri" panose="020F0502020204030204" pitchFamily="34" charset="0"/>
                <a:sym typeface="Calibri"/>
              </a:rPr>
              <a:t>Οι άνθρωποι μπορούν να αγοράσουν σχεδόν τα πάντα από τον καναπέ τους</a:t>
            </a:r>
          </a:p>
          <a:p>
            <a:pPr marL="342900" marR="0" lvl="0" indent="-342900" algn="l" rtl="0">
              <a:spcBef>
                <a:spcPts val="0"/>
              </a:spcBef>
              <a:spcAft>
                <a:spcPts val="0"/>
              </a:spcAft>
              <a:buClr>
                <a:schemeClr val="accent6"/>
              </a:buClr>
              <a:buSzPts val="1969"/>
              <a:buFont typeface="Noto Sans Symbols"/>
              <a:buChar char="✔"/>
            </a:pPr>
            <a:r>
              <a:rPr lang="el-GR" sz="20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Αποτελεσματικότητα: </a:t>
            </a:r>
            <a:r>
              <a:rPr lang="el-GR" sz="2000" b="0" i="1" u="none" strike="noStrike" cap="none" dirty="0">
                <a:solidFill>
                  <a:schemeClr val="dk1"/>
                </a:solidFill>
                <a:latin typeface="Calibri" panose="020F0502020204030204" pitchFamily="34" charset="0"/>
                <a:ea typeface="Calibri"/>
                <a:cs typeface="Calibri" panose="020F0502020204030204" pitchFamily="34" charset="0"/>
                <a:sym typeface="Calibri"/>
              </a:rPr>
              <a:t>Μπορούν να αγοράσουν τα αγαθά πολύ γρήγορα  </a:t>
            </a:r>
          </a:p>
          <a:p>
            <a:pPr marL="342900" marR="0" lvl="0" indent="-342900" algn="l" rtl="0">
              <a:spcBef>
                <a:spcPts val="0"/>
              </a:spcBef>
              <a:spcAft>
                <a:spcPts val="0"/>
              </a:spcAft>
              <a:buClr>
                <a:schemeClr val="accent6"/>
              </a:buClr>
              <a:buSzPts val="1969"/>
              <a:buFont typeface="Noto Sans Symbols"/>
              <a:buChar char="✔"/>
            </a:pPr>
            <a:r>
              <a:rPr lang="el-GR" sz="2000" b="0" i="0" u="none" strike="noStrike" cap="none" dirty="0">
                <a:solidFill>
                  <a:schemeClr val="accent6">
                    <a:lumMod val="75000"/>
                  </a:schemeClr>
                </a:solidFill>
                <a:latin typeface="Calibri" panose="020F0502020204030204" pitchFamily="34" charset="0"/>
                <a:ea typeface="Calibri"/>
                <a:cs typeface="Calibri" panose="020F0502020204030204" pitchFamily="34" charset="0"/>
                <a:sym typeface="Calibri"/>
              </a:rPr>
              <a:t>Ένταξη: </a:t>
            </a:r>
            <a:r>
              <a:rPr lang="el-GR" sz="2000" b="0" i="1" u="none" strike="noStrike" cap="none" dirty="0">
                <a:solidFill>
                  <a:schemeClr val="dk1"/>
                </a:solidFill>
                <a:latin typeface="Calibri" panose="020F0502020204030204" pitchFamily="34" charset="0"/>
                <a:ea typeface="Calibri"/>
                <a:cs typeface="Calibri" panose="020F0502020204030204" pitchFamily="34" charset="0"/>
                <a:sym typeface="Calibri"/>
              </a:rPr>
              <a:t>Περισσότεροι άνθρωποι από ποτέ μπορούν να αγοράσουν πράγματα χρησιμοποιώντας μόνο το laptop ή το </a:t>
            </a:r>
            <a:r>
              <a:rPr lang="el-GR" sz="2000" b="0" i="1" u="none" strike="noStrike" cap="none" dirty="0" err="1">
                <a:solidFill>
                  <a:schemeClr val="dk1"/>
                </a:solidFill>
                <a:latin typeface="Calibri" panose="020F0502020204030204" pitchFamily="34" charset="0"/>
                <a:ea typeface="Calibri"/>
                <a:cs typeface="Calibri" panose="020F0502020204030204" pitchFamily="34" charset="0"/>
                <a:sym typeface="Calibri"/>
              </a:rPr>
              <a:t>smartphone</a:t>
            </a:r>
            <a:r>
              <a:rPr lang="el-GR" sz="2000" b="0" i="1" u="none" strike="noStrike" cap="none" dirty="0">
                <a:solidFill>
                  <a:schemeClr val="dk1"/>
                </a:solidFill>
                <a:latin typeface="Calibri" panose="020F0502020204030204" pitchFamily="34" charset="0"/>
                <a:ea typeface="Calibri"/>
                <a:cs typeface="Calibri" panose="020F0502020204030204" pitchFamily="34" charset="0"/>
                <a:sym typeface="Calibri"/>
              </a:rPr>
              <a:t> τους</a:t>
            </a:r>
          </a:p>
        </p:txBody>
      </p:sp>
      <p:sp>
        <p:nvSpPr>
          <p:cNvPr id="81" name="Google Shape;81;p5"/>
          <p:cNvSpPr/>
          <p:nvPr/>
        </p:nvSpPr>
        <p:spPr>
          <a:xfrm>
            <a:off x="980024" y="2751702"/>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2" name="Google Shape;82;p5"/>
          <p:cNvSpPr/>
          <p:nvPr/>
        </p:nvSpPr>
        <p:spPr>
          <a:xfrm>
            <a:off x="500061" y="3674991"/>
            <a:ext cx="13806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i="0" u="none" strike="noStrike" cap="none">
                <a:solidFill>
                  <a:schemeClr val="accent6">
                    <a:lumMod val="75000"/>
                  </a:schemeClr>
                </a:solidFill>
                <a:latin typeface="Calibri"/>
                <a:ea typeface="Calibri"/>
                <a:cs typeface="Calibri"/>
                <a:sym typeface="Calibri"/>
              </a:rPr>
              <a:t>ΟΦΕΛΗ</a:t>
            </a:r>
          </a:p>
        </p:txBody>
      </p:sp>
      <p:sp>
        <p:nvSpPr>
          <p:cNvPr id="83" name="Google Shape;83;p5"/>
          <p:cNvSpPr/>
          <p:nvPr/>
        </p:nvSpPr>
        <p:spPr>
          <a:xfrm>
            <a:off x="11718863" y="2770381"/>
            <a:ext cx="434715" cy="871140"/>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84" name="Google Shape;84;p5"/>
          <p:cNvSpPr/>
          <p:nvPr/>
        </p:nvSpPr>
        <p:spPr>
          <a:xfrm>
            <a:off x="6841167" y="4223653"/>
            <a:ext cx="6338213" cy="2554505"/>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6"/>
              </a:buClr>
              <a:buSzPts val="1969"/>
              <a:buFont typeface="Noto Sans Symbols"/>
              <a:buChar char="✔"/>
            </a:pPr>
            <a:r>
              <a:rPr lang="el-GR" sz="2000" dirty="0">
                <a:solidFill>
                  <a:schemeClr val="accent6">
                    <a:lumMod val="75000"/>
                  </a:schemeClr>
                </a:solidFill>
                <a:latin typeface="Calibri" panose="020F0502020204030204" pitchFamily="34" charset="0"/>
                <a:ea typeface="Calibri"/>
                <a:cs typeface="Calibri" panose="020F0502020204030204" pitchFamily="34" charset="0"/>
                <a:sym typeface="Calibri"/>
              </a:rPr>
              <a:t>Αποκλεισμός: </a:t>
            </a:r>
            <a:r>
              <a:rPr lang="el-GR" sz="2000" i="1" dirty="0">
                <a:solidFill>
                  <a:schemeClr val="dk1"/>
                </a:solidFill>
                <a:latin typeface="Calibri" panose="020F0502020204030204" pitchFamily="34" charset="0"/>
                <a:ea typeface="Calibri"/>
                <a:cs typeface="Calibri" panose="020F0502020204030204" pitchFamily="34" charset="0"/>
                <a:sym typeface="Calibri"/>
              </a:rPr>
              <a:t>Το ψηφιακό χάσμα</a:t>
            </a:r>
            <a:r>
              <a:rPr lang="el-GR" sz="2000" dirty="0">
                <a:solidFill>
                  <a:schemeClr val="dk1"/>
                </a:solidFill>
                <a:latin typeface="Calibri" panose="020F0502020204030204" pitchFamily="34" charset="0"/>
                <a:ea typeface="Calibri"/>
                <a:cs typeface="Calibri" panose="020F0502020204030204" pitchFamily="34" charset="0"/>
                <a:sym typeface="Calibri"/>
              </a:rPr>
              <a:t> </a:t>
            </a:r>
          </a:p>
          <a:p>
            <a:pPr marL="342900" marR="0" lvl="0" indent="-342900" algn="l" rtl="0">
              <a:spcBef>
                <a:spcPts val="0"/>
              </a:spcBef>
              <a:spcAft>
                <a:spcPts val="0"/>
              </a:spcAft>
              <a:buClr>
                <a:schemeClr val="accent6"/>
              </a:buClr>
              <a:buSzPts val="1969"/>
              <a:buFont typeface="Noto Sans Symbols"/>
              <a:buChar char="✔"/>
            </a:pPr>
            <a:r>
              <a:rPr lang="el-GR" sz="2000" dirty="0">
                <a:solidFill>
                  <a:schemeClr val="accent6">
                    <a:lumMod val="75000"/>
                  </a:schemeClr>
                </a:solidFill>
                <a:latin typeface="Calibri" panose="020F0502020204030204" pitchFamily="34" charset="0"/>
                <a:ea typeface="Calibri"/>
                <a:cs typeface="Calibri" panose="020F0502020204030204" pitchFamily="34" charset="0"/>
                <a:sym typeface="Calibri"/>
              </a:rPr>
              <a:t>Παρορμητική χρήση: </a:t>
            </a:r>
            <a:r>
              <a:rPr lang="el-GR" sz="2000" i="1" dirty="0">
                <a:solidFill>
                  <a:schemeClr val="dk1"/>
                </a:solidFill>
                <a:latin typeface="Calibri" panose="020F0502020204030204" pitchFamily="34" charset="0"/>
                <a:ea typeface="Calibri"/>
                <a:cs typeface="Calibri" panose="020F0502020204030204" pitchFamily="34" charset="0"/>
                <a:sym typeface="Calibri"/>
              </a:rPr>
              <a:t>Οι άνθρωποι μπορεί να αγοράζουν περισσότερα περιττά πράγματα </a:t>
            </a:r>
          </a:p>
          <a:p>
            <a:pPr marL="342900" marR="0" lvl="0" indent="-342900" algn="l" rtl="0">
              <a:spcBef>
                <a:spcPts val="0"/>
              </a:spcBef>
              <a:spcAft>
                <a:spcPts val="0"/>
              </a:spcAft>
              <a:buClr>
                <a:schemeClr val="accent6"/>
              </a:buClr>
              <a:buSzPts val="1969"/>
              <a:buFont typeface="Noto Sans Symbols"/>
              <a:buChar char="✔"/>
            </a:pPr>
            <a:r>
              <a:rPr lang="el-GR" sz="2000" dirty="0">
                <a:solidFill>
                  <a:schemeClr val="accent6">
                    <a:lumMod val="75000"/>
                  </a:schemeClr>
                </a:solidFill>
                <a:latin typeface="Calibri" panose="020F0502020204030204" pitchFamily="34" charset="0"/>
                <a:ea typeface="Calibri"/>
                <a:cs typeface="Calibri" panose="020F0502020204030204" pitchFamily="34" charset="0"/>
                <a:sym typeface="Calibri"/>
              </a:rPr>
              <a:t>Απάτες: </a:t>
            </a:r>
            <a:r>
              <a:rPr lang="el-GR" sz="2000" i="1" dirty="0">
                <a:solidFill>
                  <a:schemeClr val="dk1"/>
                </a:solidFill>
                <a:latin typeface="Calibri" panose="020F0502020204030204" pitchFamily="34" charset="0"/>
                <a:ea typeface="Calibri"/>
                <a:cs typeface="Calibri" panose="020F0502020204030204" pitchFamily="34" charset="0"/>
                <a:sym typeface="Calibri"/>
              </a:rPr>
              <a:t>Μέσω των ηλεκτρονικών ή διαδικτυακών αγορών υπάρχουν περισσότερες περιπτώσεις να πέσει κανείς θύμα απάτης </a:t>
            </a:r>
          </a:p>
          <a:p>
            <a:pPr marL="342900" marR="0" lvl="0" indent="-342900" algn="l" rtl="0">
              <a:spcBef>
                <a:spcPts val="0"/>
              </a:spcBef>
              <a:spcAft>
                <a:spcPts val="0"/>
              </a:spcAft>
              <a:buClr>
                <a:schemeClr val="accent6"/>
              </a:buClr>
              <a:buSzPts val="1969"/>
              <a:buFont typeface="Noto Sans Symbols"/>
              <a:buChar char="✔"/>
            </a:pPr>
            <a:r>
              <a:rPr lang="el-GR" sz="2000" dirty="0">
                <a:solidFill>
                  <a:schemeClr val="accent6">
                    <a:lumMod val="75000"/>
                  </a:schemeClr>
                </a:solidFill>
                <a:latin typeface="Calibri" panose="020F0502020204030204" pitchFamily="34" charset="0"/>
                <a:ea typeface="Calibri"/>
                <a:cs typeface="Calibri" panose="020F0502020204030204" pitchFamily="34" charset="0"/>
                <a:sym typeface="Calibri"/>
              </a:rPr>
              <a:t>Απώλεια δεδομένων: </a:t>
            </a:r>
            <a:r>
              <a:rPr lang="el-GR" sz="2000" i="1" dirty="0">
                <a:solidFill>
                  <a:schemeClr val="dk1"/>
                </a:solidFill>
                <a:latin typeface="Calibri" panose="020F0502020204030204" pitchFamily="34" charset="0"/>
                <a:ea typeface="Calibri"/>
                <a:cs typeface="Calibri" panose="020F0502020204030204" pitchFamily="34" charset="0"/>
                <a:sym typeface="Calibri"/>
              </a:rPr>
              <a:t>Οι ηλεκτρονικές πληρωμές απαιτούν πολλές προσωπικές πληροφορίες</a:t>
            </a:r>
          </a:p>
        </p:txBody>
      </p:sp>
      <p:sp>
        <p:nvSpPr>
          <p:cNvPr id="85" name="Google Shape;85;p5"/>
          <p:cNvSpPr/>
          <p:nvPr/>
        </p:nvSpPr>
        <p:spPr>
          <a:xfrm>
            <a:off x="11153074" y="3694114"/>
            <a:ext cx="15282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chemeClr val="accent6">
                    <a:lumMod val="75000"/>
                  </a:schemeClr>
                </a:solidFill>
                <a:latin typeface="Calibri"/>
                <a:ea typeface="Calibri"/>
                <a:cs typeface="Calibri"/>
                <a:sym typeface="Calibri"/>
              </a:rPr>
              <a:t>ΚΙΝΔΥΝΟΙ</a:t>
            </a:r>
          </a:p>
        </p:txBody>
      </p:sp>
      <p:sp>
        <p:nvSpPr>
          <p:cNvPr id="86" name="Google Shape;86;p5"/>
          <p:cNvSpPr/>
          <p:nvPr/>
        </p:nvSpPr>
        <p:spPr>
          <a:xfrm>
            <a:off x="3008910" y="3103059"/>
            <a:ext cx="73171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a:solidFill>
                  <a:schemeClr val="accent6">
                    <a:lumMod val="75000"/>
                  </a:schemeClr>
                </a:solidFill>
                <a:latin typeface="Calibri"/>
                <a:ea typeface="Calibri"/>
                <a:cs typeface="Calibri"/>
                <a:sym typeface="Calibri"/>
              </a:rPr>
              <a:t>Όπως όλα τα πράγματα, αυτό έχει τόσο οφέλη όσο και κινδύνους:</a:t>
            </a:r>
          </a:p>
        </p:txBody>
      </p:sp>
      <p:pic>
        <p:nvPicPr>
          <p:cNvPr id="87" name="Google Shape;87;p5" descr="money transfer, Mobile banking, business, buy, communication, concept, customer, deposit, design, device, digital, electronic, finance, flat, funds, hand, internet, online, payment, purchase, send, shopping, technology, telephone, touch, transaction, transfer, withdraw, green, text, product, font, line, brand, logo, angle, computer wallpaper, graphic design, graphics, illustration"/>
          <p:cNvPicPr preferRelativeResize="0"/>
          <p:nvPr/>
        </p:nvPicPr>
        <p:blipFill rotWithShape="1">
          <a:blip r:embed="rId3">
            <a:alphaModFix/>
          </a:blip>
          <a:srcRect/>
          <a:stretch/>
        </p:blipFill>
        <p:spPr>
          <a:xfrm>
            <a:off x="10726694" y="90233"/>
            <a:ext cx="1984337" cy="140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100"/>
              <a:t>Οικονομικοί Διαδικτυακοί Πόροι και Εργαλεία</a:t>
            </a:r>
            <a:br>
              <a:rPr lang="el-GR"/>
            </a:br>
            <a:endParaRPr lang="el-GR"/>
          </a:p>
        </p:txBody>
      </p:sp>
      <p:sp>
        <p:nvSpPr>
          <p:cNvPr id="93" name="Google Shape;93;p6"/>
          <p:cNvSpPr txBox="1">
            <a:spLocks noGrp="1"/>
          </p:cNvSpPr>
          <p:nvPr>
            <p:ph type="body" idx="2"/>
          </p:nvPr>
        </p:nvSpPr>
        <p:spPr>
          <a:xfrm>
            <a:off x="500023" y="953310"/>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Κίνδυνοι που σχετίζονται με τις ηλεκτρονικές και διαδικτυακές πληρωμές</a:t>
            </a:r>
          </a:p>
        </p:txBody>
      </p:sp>
      <p:sp>
        <p:nvSpPr>
          <p:cNvPr id="94" name="Google Shape;94;p6"/>
          <p:cNvSpPr txBox="1"/>
          <p:nvPr/>
        </p:nvSpPr>
        <p:spPr>
          <a:xfrm>
            <a:off x="500023" y="1880432"/>
            <a:ext cx="12331500" cy="2985392"/>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b="1" dirty="0">
                <a:solidFill>
                  <a:srgbClr val="00ADBB"/>
                </a:solidFill>
                <a:latin typeface="Calibri"/>
                <a:ea typeface="Calibri"/>
                <a:cs typeface="Calibri"/>
                <a:sym typeface="Calibri"/>
              </a:rPr>
              <a:t>ΕΙΝΑΙ ΟΙ ΗΛΕΚΤΡΟΝΙΚΕΣ/ΔΙΑΔΙΚΤΥΑΚΕΣ ΑΓΟΡΕΣ ΑΣΦΑΛΕΙΣ; </a:t>
            </a:r>
            <a:r>
              <a:rPr lang="el-GR" sz="2800" dirty="0">
                <a:solidFill>
                  <a:schemeClr val="dk1"/>
                </a:solidFill>
                <a:latin typeface="Calibri"/>
                <a:ea typeface="Calibri"/>
                <a:cs typeface="Calibri"/>
                <a:sym typeface="Calibri"/>
              </a:rPr>
              <a:t>Αυτή είναι μια πολύ συνηθισμένη ερώτηση.</a:t>
            </a:r>
          </a:p>
          <a:p>
            <a:pPr marL="0" marR="0" lvl="0" indent="0" algn="l" rtl="0">
              <a:spcBef>
                <a:spcPts val="0"/>
              </a:spcBef>
              <a:spcAft>
                <a:spcPts val="0"/>
              </a:spcAft>
              <a:buNone/>
            </a:pPr>
            <a:endParaRPr sz="2800" dirty="0"/>
          </a:p>
          <a:p>
            <a:pPr marL="0" marR="0" lvl="0" indent="0" algn="l" rtl="0">
              <a:spcBef>
                <a:spcPts val="0"/>
              </a:spcBef>
              <a:spcAft>
                <a:spcPts val="0"/>
              </a:spcAft>
              <a:buNone/>
            </a:pPr>
            <a:r>
              <a:rPr lang="el-GR" sz="2400" dirty="0">
                <a:latin typeface="Calibri"/>
                <a:ea typeface="Calibri"/>
                <a:cs typeface="Calibri"/>
                <a:sym typeface="Calibri"/>
              </a:rPr>
              <a:t>Η απάντηση είναι </a:t>
            </a:r>
            <a:r>
              <a:rPr lang="el-GR" sz="3200" b="1" dirty="0">
                <a:solidFill>
                  <a:schemeClr val="accent2"/>
                </a:solidFill>
                <a:latin typeface="Calibri"/>
                <a:ea typeface="Calibri"/>
                <a:cs typeface="Calibri"/>
                <a:sym typeface="Calibri"/>
              </a:rPr>
              <a:t>ΝΑΙ</a:t>
            </a:r>
            <a:r>
              <a:rPr lang="el-GR" sz="2400" dirty="0">
                <a:latin typeface="Calibri"/>
                <a:ea typeface="Calibri"/>
                <a:cs typeface="Calibri"/>
                <a:sym typeface="Calibri"/>
              </a:rPr>
              <a:t>!</a:t>
            </a:r>
            <a:r>
              <a:rPr lang="el-GR" sz="2400" dirty="0">
                <a:solidFill>
                  <a:schemeClr val="dk1"/>
                </a:solidFill>
                <a:latin typeface="Calibri"/>
                <a:ea typeface="Calibri"/>
                <a:cs typeface="Calibri"/>
                <a:sym typeface="Calibri"/>
              </a:rPr>
              <a:t> </a:t>
            </a:r>
            <a:r>
              <a:rPr lang="el-GR" sz="2400" dirty="0">
                <a:latin typeface="Calibri"/>
                <a:ea typeface="Calibri"/>
                <a:cs typeface="Calibri"/>
                <a:sym typeface="Calibri"/>
              </a:rPr>
              <a:t>Οι ηλεκτρονικές πληρωμές είναι ασφαλείς, αλλά είναι απαραίτητο να λαμβάνονται ορισμένες </a:t>
            </a:r>
            <a:r>
              <a:rPr lang="el-GR" sz="2400" b="1" dirty="0">
                <a:solidFill>
                  <a:schemeClr val="accent2"/>
                </a:solidFill>
                <a:latin typeface="Calibri"/>
                <a:ea typeface="Calibri"/>
                <a:cs typeface="Calibri"/>
                <a:sym typeface="Calibri"/>
              </a:rPr>
              <a:t>προφυλάξεις</a:t>
            </a:r>
            <a:r>
              <a:rPr lang="el-GR" sz="2400" dirty="0">
                <a:latin typeface="Calibri"/>
                <a:ea typeface="Calibri"/>
                <a:cs typeface="Calibri"/>
                <a:sym typeface="Calibri"/>
              </a:rPr>
              <a:t> προκειμένου να αποφεύγονται απάτες και λάθη.</a:t>
            </a:r>
          </a:p>
          <a:p>
            <a:pPr marL="0" marR="0" lvl="0" indent="0" algn="l" rtl="0">
              <a:spcBef>
                <a:spcPts val="0"/>
              </a:spcBef>
              <a:spcAft>
                <a:spcPts val="0"/>
              </a:spcAft>
              <a:buNone/>
            </a:pPr>
            <a:r>
              <a:rPr lang="el-GR" sz="2400" dirty="0">
                <a:solidFill>
                  <a:schemeClr val="dk1"/>
                </a:solidFill>
                <a:latin typeface="Calibri"/>
                <a:ea typeface="Calibri"/>
                <a:cs typeface="Calibri"/>
                <a:sym typeface="Calibri"/>
              </a:rPr>
              <a:t>Σε αυτή την ενότητα θα συζητήσουμε πώς να διαχειρίζεστε τα διαδικτυακά εργαλεία για την πραγματοποίηση ηλεκτρονικών πληρωμών χωρίς προβλήματα.</a:t>
            </a:r>
          </a:p>
        </p:txBody>
      </p:sp>
      <p:sp>
        <p:nvSpPr>
          <p:cNvPr id="95" name="Google Shape;95;p6"/>
          <p:cNvSpPr txBox="1"/>
          <p:nvPr/>
        </p:nvSpPr>
        <p:spPr>
          <a:xfrm>
            <a:off x="1449803" y="5552203"/>
            <a:ext cx="1077795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dirty="0">
                <a:solidFill>
                  <a:schemeClr val="tx1"/>
                </a:solidFill>
                <a:latin typeface="Calibri"/>
                <a:ea typeface="Calibri"/>
                <a:cs typeface="Calibri"/>
                <a:sym typeface="Calibri"/>
              </a:rPr>
              <a:t>ΤΟ ΠΡΩΤΟ ΠΡΑΓΜΑ ΠΡΙΝ ΑΓΟΡΑΣΕΤΕ ΟΤΙΔΗΠΟΤΕ ΣΤΟ ΔΙΑΔΙΚΤΥΟ ΕΙΝΑΙ ΝΑ ΕΧΕΤΕ  </a:t>
            </a:r>
          </a:p>
          <a:p>
            <a:pPr marL="0" marR="0" lvl="0" indent="0" algn="ctr" rtl="0">
              <a:spcBef>
                <a:spcPts val="0"/>
              </a:spcBef>
              <a:spcAft>
                <a:spcPts val="0"/>
              </a:spcAft>
              <a:buNone/>
            </a:pPr>
            <a:r>
              <a:rPr lang="el-GR" sz="2400" b="1" dirty="0">
                <a:solidFill>
                  <a:schemeClr val="accent2"/>
                </a:solidFill>
                <a:latin typeface="Calibri"/>
                <a:ea typeface="Calibri"/>
                <a:cs typeface="Calibri"/>
                <a:sym typeface="Calibri"/>
              </a:rPr>
              <a:t>ΚΑΛΟ, ΕΝΗΜΕΡΩΜΕΝΟ ΛΟΓΙΣΜΙΚΟ ΚΑΤΑ ΤΩΝ ΙΩΝ </a:t>
            </a:r>
            <a:r>
              <a:rPr lang="el-GR" sz="2400" b="1" dirty="0">
                <a:solidFill>
                  <a:schemeClr val="tx1"/>
                </a:solidFill>
                <a:latin typeface="Calibri"/>
                <a:ea typeface="Calibri"/>
                <a:cs typeface="Calibri"/>
                <a:sym typeface="Calibri"/>
              </a:rPr>
              <a:t>ΣΤΟΝ Η/Υ ΚΑΙ ΣΤΟ SMARTPHONE ΣΑΣ !!</a:t>
            </a:r>
          </a:p>
        </p:txBody>
      </p:sp>
      <p:pic>
        <p:nvPicPr>
          <p:cNvPr id="96" name="Google Shape;96;p6" descr="Punto esclamativo"/>
          <p:cNvPicPr preferRelativeResize="0"/>
          <p:nvPr/>
        </p:nvPicPr>
        <p:blipFill rotWithShape="1">
          <a:blip r:embed="rId3">
            <a:alphaModFix/>
          </a:blip>
          <a:srcRect/>
          <a:stretch/>
        </p:blipFill>
        <p:spPr>
          <a:xfrm>
            <a:off x="199244" y="5148163"/>
            <a:ext cx="2030308" cy="20303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A59AF-2626-77BC-E9E9-1C4FE2BD7794}"/>
              </a:ext>
            </a:extLst>
          </p:cNvPr>
          <p:cNvSpPr>
            <a:spLocks noGrp="1"/>
          </p:cNvSpPr>
          <p:nvPr>
            <p:ph type="body" idx="1"/>
          </p:nvPr>
        </p:nvSpPr>
        <p:spPr>
          <a:xfrm>
            <a:off x="499925" y="2422357"/>
            <a:ext cx="12331541" cy="4691461"/>
          </a:xfrm>
        </p:spPr>
        <p:txBody>
          <a:bodyPr/>
          <a:lstStyle/>
          <a:p>
            <a:pPr algn="l"/>
            <a:r>
              <a:rPr lang="el-GR" sz="3600"/>
              <a:t>  </a:t>
            </a:r>
          </a:p>
          <a:p>
            <a:pPr algn="l"/>
            <a:r>
              <a:rPr lang="el-GR" sz="3600"/>
              <a:t>  </a:t>
            </a:r>
            <a:r>
              <a:rPr lang="el-GR" sz="4000"/>
              <a:t>Βρείτε έναν ιστότοπο στο smartphone ή το tablet σας που χρησιμοποιείτε για να κάνετε ηλεκτρονικές πληρωμές.</a:t>
            </a:r>
          </a:p>
          <a:p>
            <a:endParaRPr lang="en-GB" sz="4000" dirty="0"/>
          </a:p>
          <a:p>
            <a:r>
              <a:rPr lang="el-GR" sz="4000"/>
              <a:t>  Πώς γνωρίζετε ότι ο ιστότοπος είναι ασφαλής στη χρήση του;</a:t>
            </a:r>
          </a:p>
        </p:txBody>
      </p:sp>
      <p:sp>
        <p:nvSpPr>
          <p:cNvPr id="3" name="Title 2">
            <a:extLst>
              <a:ext uri="{FF2B5EF4-FFF2-40B4-BE49-F238E27FC236}">
                <a16:creationId xmlns:a16="http://schemas.microsoft.com/office/drawing/2014/main" id="{F9C16B9A-B863-1BA5-12FE-D8C4E30B9933}"/>
              </a:ext>
            </a:extLst>
          </p:cNvPr>
          <p:cNvSpPr>
            <a:spLocks noGrp="1"/>
          </p:cNvSpPr>
          <p:nvPr>
            <p:ph type="title"/>
          </p:nvPr>
        </p:nvSpPr>
        <p:spPr/>
        <p:txBody>
          <a:bodyPr/>
          <a:lstStyle/>
          <a:p>
            <a:r>
              <a:rPr lang="el-GR"/>
              <a:t>Οικονομικοί Διαδικτυακοί Πόροι και Εργαλεία</a:t>
            </a:r>
          </a:p>
        </p:txBody>
      </p:sp>
      <p:sp>
        <p:nvSpPr>
          <p:cNvPr id="4" name="Text Placeholder 3">
            <a:extLst>
              <a:ext uri="{FF2B5EF4-FFF2-40B4-BE49-F238E27FC236}">
                <a16:creationId xmlns:a16="http://schemas.microsoft.com/office/drawing/2014/main" id="{7D9FBCD0-0C3A-61F6-B097-4CCF5EE54FE8}"/>
              </a:ext>
            </a:extLst>
          </p:cNvPr>
          <p:cNvSpPr>
            <a:spLocks noGrp="1"/>
          </p:cNvSpPr>
          <p:nvPr>
            <p:ph type="body" idx="2"/>
          </p:nvPr>
        </p:nvSpPr>
        <p:spPr>
          <a:xfrm>
            <a:off x="500064" y="1260553"/>
            <a:ext cx="12331541" cy="1161803"/>
          </a:xfrm>
        </p:spPr>
        <p:txBody>
          <a:bodyPr/>
          <a:lstStyle/>
          <a:p>
            <a:r>
              <a:rPr lang="el-GR" i="0"/>
              <a:t>Ιστοσελίδες</a:t>
            </a:r>
          </a:p>
          <a:p>
            <a:r>
              <a:rPr lang="el-GR" i="0"/>
              <a:t>Δραστηριότητα M3.3</a:t>
            </a:r>
          </a:p>
        </p:txBody>
      </p:sp>
    </p:spTree>
    <p:extLst>
      <p:ext uri="{BB962C8B-B14F-4D97-AF65-F5344CB8AC3E}">
        <p14:creationId xmlns:p14="http://schemas.microsoft.com/office/powerpoint/2010/main" val="342473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500065" y="320844"/>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l-GR"/>
              <a:t>Οικονομικοί Διαδικτυακοί Πόροι και Εργαλεία</a:t>
            </a:r>
          </a:p>
        </p:txBody>
      </p:sp>
      <p:sp>
        <p:nvSpPr>
          <p:cNvPr id="102" name="Google Shape;102;p7"/>
          <p:cNvSpPr txBox="1">
            <a:spLocks noGrp="1"/>
          </p:cNvSpPr>
          <p:nvPr>
            <p:ph type="body" idx="2"/>
          </p:nvPr>
        </p:nvSpPr>
        <p:spPr>
          <a:xfrm>
            <a:off x="450090" y="98648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Πραγματοποίηση ασφαλών πληρωμών</a:t>
            </a:r>
          </a:p>
        </p:txBody>
      </p:sp>
      <p:sp>
        <p:nvSpPr>
          <p:cNvPr id="103" name="Google Shape;103;p7"/>
          <p:cNvSpPr txBox="1"/>
          <p:nvPr/>
        </p:nvSpPr>
        <p:spPr>
          <a:xfrm>
            <a:off x="567861" y="3711590"/>
            <a:ext cx="4250577" cy="3139281"/>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tx1"/>
                </a:solidFill>
                <a:latin typeface="Calibri"/>
                <a:ea typeface="Calibri"/>
                <a:cs typeface="Calibri"/>
                <a:sym typeface="Calibri"/>
              </a:rPr>
              <a:t>Για να καταλάβετε αν η σύνδεση σε έναν </a:t>
            </a:r>
            <a:r>
              <a:rPr lang="el-GR" sz="2000" dirty="0" err="1">
                <a:solidFill>
                  <a:schemeClr val="tx1"/>
                </a:solidFill>
                <a:latin typeface="Calibri"/>
                <a:ea typeface="Calibri"/>
                <a:cs typeface="Calibri"/>
                <a:sym typeface="Calibri"/>
              </a:rPr>
              <a:t>ιστότοπο</a:t>
            </a:r>
            <a:r>
              <a:rPr lang="el-GR" sz="2000" dirty="0">
                <a:solidFill>
                  <a:schemeClr val="tx1"/>
                </a:solidFill>
                <a:latin typeface="Calibri"/>
                <a:ea typeface="Calibri"/>
                <a:cs typeface="Calibri"/>
                <a:sym typeface="Calibri"/>
              </a:rPr>
              <a:t> είναι ασφαλής και για να αποφύγετε τους </a:t>
            </a:r>
            <a:r>
              <a:rPr lang="el-GR" sz="2000" dirty="0" err="1">
                <a:solidFill>
                  <a:schemeClr val="tx1"/>
                </a:solidFill>
                <a:latin typeface="Calibri"/>
                <a:ea typeface="Calibri"/>
                <a:cs typeface="Calibri"/>
                <a:sym typeface="Calibri"/>
              </a:rPr>
              <a:t>ιστότοπους</a:t>
            </a:r>
            <a:r>
              <a:rPr lang="el-GR" sz="2000" dirty="0">
                <a:solidFill>
                  <a:schemeClr val="tx1"/>
                </a:solidFill>
                <a:latin typeface="Calibri"/>
                <a:ea typeface="Calibri"/>
                <a:cs typeface="Calibri"/>
                <a:sym typeface="Calibri"/>
              </a:rPr>
              <a:t> που έχουν ως στόχο την κλοπή ευαίσθητων δεδομένων από τους επισκέπτες του, είναι απαραίτητο να διασφαλίσετε την παρουσία του </a:t>
            </a:r>
            <a:r>
              <a:rPr lang="el-GR" sz="2000" b="1" dirty="0">
                <a:solidFill>
                  <a:schemeClr val="accent6">
                    <a:lumMod val="75000"/>
                  </a:schemeClr>
                </a:solidFill>
                <a:latin typeface="Calibri"/>
                <a:ea typeface="Calibri"/>
                <a:cs typeface="Calibri"/>
                <a:sym typeface="Calibri"/>
              </a:rPr>
              <a:t>πιστοποιητικού SSL</a:t>
            </a:r>
            <a:r>
              <a:rPr lang="el-GR" sz="2000" dirty="0">
                <a:solidFill>
                  <a:schemeClr val="tx1"/>
                </a:solidFill>
                <a:latin typeface="Calibri"/>
                <a:ea typeface="Calibri"/>
                <a:cs typeface="Calibri"/>
                <a:sym typeface="Calibri"/>
              </a:rPr>
              <a:t>, το οποίο είναι ένα πρωτόκολλο προστασίας.</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104" name="Google Shape;104;p7"/>
          <p:cNvSpPr txBox="1"/>
          <p:nvPr/>
        </p:nvSpPr>
        <p:spPr>
          <a:xfrm>
            <a:off x="450091" y="1681004"/>
            <a:ext cx="12331540" cy="1508065"/>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300" dirty="0">
                <a:solidFill>
                  <a:schemeClr val="tx1"/>
                </a:solidFill>
                <a:latin typeface="Calibri" panose="020F0502020204030204" pitchFamily="34" charset="0"/>
                <a:ea typeface="Calibri"/>
                <a:cs typeface="Calibri" panose="020F0502020204030204" pitchFamily="34" charset="0"/>
                <a:sym typeface="Calibri"/>
              </a:rPr>
              <a:t>Πριν αγοράσετε οτιδήποτε στο διαδίκτυο, βεβαιωθείτε ότι ο </a:t>
            </a:r>
            <a:r>
              <a:rPr lang="el-GR" sz="2300" b="1" dirty="0" err="1">
                <a:solidFill>
                  <a:schemeClr val="tx1"/>
                </a:solidFill>
                <a:latin typeface="Calibri" panose="020F0502020204030204" pitchFamily="34" charset="0"/>
                <a:ea typeface="Calibri"/>
                <a:cs typeface="Calibri" panose="020F0502020204030204" pitchFamily="34" charset="0"/>
                <a:sym typeface="Calibri"/>
              </a:rPr>
              <a:t>ιστότοπος</a:t>
            </a:r>
            <a:r>
              <a:rPr lang="el-GR" sz="2300" b="1" dirty="0">
                <a:solidFill>
                  <a:schemeClr val="tx1"/>
                </a:solidFill>
                <a:latin typeface="Calibri" panose="020F0502020204030204" pitchFamily="34" charset="0"/>
                <a:ea typeface="Calibri"/>
                <a:cs typeface="Calibri" panose="020F0502020204030204" pitchFamily="34" charset="0"/>
                <a:sym typeface="Calibri"/>
              </a:rPr>
              <a:t> είναι αξιόπιστος</a:t>
            </a:r>
            <a:r>
              <a:rPr lang="el-GR" sz="2300" dirty="0">
                <a:solidFill>
                  <a:schemeClr val="tx1"/>
                </a:solidFill>
                <a:latin typeface="Calibri" panose="020F0502020204030204" pitchFamily="34" charset="0"/>
                <a:ea typeface="Calibri"/>
                <a:cs typeface="Calibri" panose="020F0502020204030204" pitchFamily="34" charset="0"/>
                <a:sym typeface="Calibri"/>
              </a:rPr>
              <a:t>, ελέγχοντας αν η </a:t>
            </a:r>
            <a:r>
              <a:rPr lang="el-GR" sz="2300" b="1" dirty="0">
                <a:solidFill>
                  <a:schemeClr val="accent6">
                    <a:lumMod val="75000"/>
                  </a:schemeClr>
                </a:solidFill>
                <a:latin typeface="Calibri" panose="020F0502020204030204" pitchFamily="34" charset="0"/>
                <a:ea typeface="Calibri"/>
                <a:cs typeface="Calibri" panose="020F0502020204030204" pitchFamily="34" charset="0"/>
                <a:sym typeface="Calibri"/>
              </a:rPr>
              <a:t>σύνδεση είναι κρυπτογραφημένη</a:t>
            </a:r>
            <a:r>
              <a:rPr lang="el-GR" sz="2300" dirty="0">
                <a:solidFill>
                  <a:schemeClr val="tx1"/>
                </a:solidFill>
                <a:latin typeface="Calibri" panose="020F0502020204030204" pitchFamily="34" charset="0"/>
                <a:ea typeface="Calibri"/>
                <a:cs typeface="Calibri" panose="020F0502020204030204" pitchFamily="34" charset="0"/>
                <a:sym typeface="Calibri"/>
              </a:rPr>
              <a:t>. Αυτό διασφαλίζει ότι τα στοιχεία της πιστωτικής ή χρεωστικής σας κάρτας δεν υποκλέπτονται κατά τη σύνδεση στο διαδίκτυο χάρη στα πιο πρόσφατα πρότυπα ασφαλείας, όπως </a:t>
            </a:r>
            <a:r>
              <a:rPr lang="el-GR" sz="2300" b="1" dirty="0" err="1">
                <a:solidFill>
                  <a:schemeClr val="tx1"/>
                </a:solidFill>
                <a:latin typeface="Calibri" panose="020F0502020204030204" pitchFamily="34" charset="0"/>
                <a:ea typeface="Calibri"/>
                <a:cs typeface="Calibri" panose="020F0502020204030204" pitchFamily="34" charset="0"/>
                <a:sym typeface="Calibri"/>
              </a:rPr>
              <a:t>Verified</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by</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Visa</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MasterCard</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Secure</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Code</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Norton</a:t>
            </a:r>
            <a:r>
              <a:rPr lang="el-GR" sz="2300" b="1" dirty="0">
                <a:solidFill>
                  <a:schemeClr val="tx1"/>
                </a:solidFill>
                <a:latin typeface="Calibri" panose="020F0502020204030204" pitchFamily="34" charset="0"/>
                <a:ea typeface="Calibri"/>
                <a:cs typeface="Calibri" panose="020F0502020204030204" pitchFamily="34" charset="0"/>
                <a:sym typeface="Calibri"/>
              </a:rPr>
              <a:t> </a:t>
            </a:r>
            <a:r>
              <a:rPr lang="el-GR" sz="2300" b="1" dirty="0" err="1">
                <a:solidFill>
                  <a:schemeClr val="tx1"/>
                </a:solidFill>
                <a:latin typeface="Calibri" panose="020F0502020204030204" pitchFamily="34" charset="0"/>
                <a:ea typeface="Calibri"/>
                <a:cs typeface="Calibri" panose="020F0502020204030204" pitchFamily="34" charset="0"/>
                <a:sym typeface="Calibri"/>
              </a:rPr>
              <a:t>Secured</a:t>
            </a:r>
            <a:r>
              <a:rPr lang="el-GR" sz="2300" dirty="0">
                <a:solidFill>
                  <a:schemeClr val="tx1"/>
                </a:solidFill>
                <a:latin typeface="Calibri" panose="020F0502020204030204" pitchFamily="34" charset="0"/>
                <a:ea typeface="Calibri"/>
                <a:cs typeface="Calibri" panose="020F0502020204030204" pitchFamily="34" charset="0"/>
                <a:sym typeface="Calibri"/>
              </a:rPr>
              <a:t>.</a:t>
            </a:r>
          </a:p>
        </p:txBody>
      </p:sp>
      <p:pic>
        <p:nvPicPr>
          <p:cNvPr id="105" name="Google Shape;105;p7" descr="Freccia linea, leggera curva"/>
          <p:cNvPicPr preferRelativeResize="0"/>
          <p:nvPr/>
        </p:nvPicPr>
        <p:blipFill rotWithShape="1">
          <a:blip r:embed="rId3">
            <a:alphaModFix/>
          </a:blip>
          <a:srcRect/>
          <a:stretch/>
        </p:blipFill>
        <p:spPr>
          <a:xfrm rot="4835235">
            <a:off x="-233825" y="3323373"/>
            <a:ext cx="858954" cy="858954"/>
          </a:xfrm>
          <a:prstGeom prst="rect">
            <a:avLst/>
          </a:prstGeom>
          <a:noFill/>
          <a:ln>
            <a:noFill/>
          </a:ln>
        </p:spPr>
      </p:pic>
      <p:pic>
        <p:nvPicPr>
          <p:cNvPr id="106" name="Google Shape;106;p7" descr="Exclamation Point in Red Triangle High Res Stock Images | Shutterstock"/>
          <p:cNvPicPr preferRelativeResize="0"/>
          <p:nvPr/>
        </p:nvPicPr>
        <p:blipFill rotWithShape="1">
          <a:blip r:embed="rId4">
            <a:alphaModFix/>
          </a:blip>
          <a:srcRect l="8622" t="10585" r="11232" b="15791"/>
          <a:stretch/>
        </p:blipFill>
        <p:spPr>
          <a:xfrm>
            <a:off x="11929685" y="4759505"/>
            <a:ext cx="837454" cy="816871"/>
          </a:xfrm>
          <a:prstGeom prst="rect">
            <a:avLst/>
          </a:prstGeom>
          <a:noFill/>
          <a:ln>
            <a:noFill/>
          </a:ln>
        </p:spPr>
      </p:pic>
      <p:pic>
        <p:nvPicPr>
          <p:cNvPr id="107" name="Google Shape;107;p7" descr="Freccia linea, leggera curva"/>
          <p:cNvPicPr preferRelativeResize="0"/>
          <p:nvPr/>
        </p:nvPicPr>
        <p:blipFill rotWithShape="1">
          <a:blip r:embed="rId3">
            <a:alphaModFix/>
          </a:blip>
          <a:srcRect/>
          <a:stretch/>
        </p:blipFill>
        <p:spPr>
          <a:xfrm>
            <a:off x="4410445" y="4858119"/>
            <a:ext cx="913738" cy="619645"/>
          </a:xfrm>
          <a:prstGeom prst="rect">
            <a:avLst/>
          </a:prstGeom>
          <a:noFill/>
          <a:ln>
            <a:noFill/>
          </a:ln>
        </p:spPr>
      </p:pic>
      <p:sp>
        <p:nvSpPr>
          <p:cNvPr id="108" name="Google Shape;108;p7"/>
          <p:cNvSpPr/>
          <p:nvPr/>
        </p:nvSpPr>
        <p:spPr>
          <a:xfrm>
            <a:off x="8088895" y="3526924"/>
            <a:ext cx="5028739" cy="3508612"/>
          </a:xfrm>
          <a:prstGeom prst="rect">
            <a:avLst/>
          </a:prstGeom>
          <a:noFill/>
          <a:ln w="9525" cap="flat" cmpd="sng">
            <a:solidFill>
              <a:srgbClr val="00ADB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tx1"/>
                </a:solidFill>
                <a:latin typeface="Calibri" panose="020F0502020204030204" pitchFamily="34" charset="0"/>
                <a:ea typeface="Calibri"/>
                <a:cs typeface="Calibri" panose="020F0502020204030204" pitchFamily="34" charset="0"/>
                <a:sym typeface="Calibri"/>
              </a:rPr>
              <a:t>Εάν βλέπετε ένα </a:t>
            </a:r>
            <a:r>
              <a:rPr lang="el-GR" sz="2000" b="1" dirty="0">
                <a:solidFill>
                  <a:schemeClr val="tx1"/>
                </a:solidFill>
                <a:latin typeface="Calibri" panose="020F0502020204030204" pitchFamily="34" charset="0"/>
                <a:ea typeface="Calibri"/>
                <a:cs typeface="Calibri" panose="020F0502020204030204" pitchFamily="34" charset="0"/>
                <a:sym typeface="Calibri"/>
              </a:rPr>
              <a:t>γκρι ή πράσινο λουκέτο και https: //</a:t>
            </a:r>
            <a:r>
              <a:rPr lang="el-GR" sz="2000" dirty="0">
                <a:solidFill>
                  <a:schemeClr val="tx1"/>
                </a:solidFill>
                <a:latin typeface="Calibri" panose="020F0502020204030204" pitchFamily="34" charset="0"/>
                <a:ea typeface="Calibri"/>
                <a:cs typeface="Calibri" panose="020F0502020204030204" pitchFamily="34" charset="0"/>
                <a:sym typeface="Calibri"/>
              </a:rPr>
              <a:t> η σύνδεση είναι </a:t>
            </a:r>
            <a:r>
              <a:rPr lang="el-GR" sz="2000" b="1" dirty="0">
                <a:solidFill>
                  <a:schemeClr val="accent6">
                    <a:lumMod val="75000"/>
                  </a:schemeClr>
                </a:solidFill>
                <a:latin typeface="Calibri" panose="020F0502020204030204" pitchFamily="34" charset="0"/>
                <a:ea typeface="Calibri"/>
                <a:cs typeface="Calibri" panose="020F0502020204030204" pitchFamily="34" charset="0"/>
                <a:sym typeface="Calibri"/>
              </a:rPr>
              <a:t>ασφαλής</a:t>
            </a:r>
            <a:r>
              <a:rPr lang="el-GR" sz="2000" dirty="0">
                <a:solidFill>
                  <a:schemeClr val="accent6">
                    <a:lumMod val="75000"/>
                  </a:schemeClr>
                </a:solidFill>
                <a:latin typeface="Calibri" panose="020F0502020204030204" pitchFamily="34" charset="0"/>
                <a:ea typeface="Calibri"/>
                <a:cs typeface="Calibri" panose="020F0502020204030204" pitchFamily="34" charset="0"/>
                <a:sym typeface="Calibri"/>
              </a:rPr>
              <a:t>.</a:t>
            </a: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l-GR" sz="2400" dirty="0">
                <a:solidFill>
                  <a:schemeClr val="tx1"/>
                </a:solidFill>
                <a:latin typeface="Calibri" panose="020F0502020204030204" pitchFamily="34" charset="0"/>
                <a:ea typeface="Calibri"/>
                <a:cs typeface="Calibri" panose="020F0502020204030204" pitchFamily="34" charset="0"/>
                <a:sym typeface="Calibri"/>
              </a:rPr>
              <a:t>Εάν υπάρχει ένα</a:t>
            </a:r>
            <a:r>
              <a:rPr lang="el-GR" sz="2400" b="1" dirty="0">
                <a:solidFill>
                  <a:schemeClr val="tx1"/>
                </a:solidFill>
                <a:latin typeface="Calibri" panose="020F0502020204030204" pitchFamily="34" charset="0"/>
                <a:ea typeface="Calibri"/>
                <a:cs typeface="Calibri" panose="020F0502020204030204" pitchFamily="34" charset="0"/>
                <a:sym typeface="Calibri"/>
              </a:rPr>
              <a:t> κόκκινο τρίγωνο με θαυμαστικό στη γραμμή πλοήγησης</a:t>
            </a:r>
            <a:r>
              <a:rPr lang="el-GR" sz="2400" dirty="0">
                <a:solidFill>
                  <a:schemeClr val="tx1"/>
                </a:solidFill>
                <a:latin typeface="Calibri" panose="020F0502020204030204" pitchFamily="34" charset="0"/>
                <a:ea typeface="Calibri"/>
                <a:cs typeface="Calibri" panose="020F0502020204030204" pitchFamily="34" charset="0"/>
                <a:sym typeface="Calibri"/>
              </a:rPr>
              <a:t>, αυτό σημαίνει ότι η σύνδεση </a:t>
            </a:r>
            <a:r>
              <a:rPr lang="el-GR" sz="2400" b="1" dirty="0">
                <a:solidFill>
                  <a:schemeClr val="accent6">
                    <a:lumMod val="75000"/>
                  </a:schemeClr>
                </a:solidFill>
                <a:latin typeface="Calibri" panose="020F0502020204030204" pitchFamily="34" charset="0"/>
                <a:ea typeface="Calibri"/>
                <a:cs typeface="Calibri" panose="020F0502020204030204" pitchFamily="34" charset="0"/>
                <a:sym typeface="Calibri"/>
              </a:rPr>
              <a:t>δεν πρέπει να θεωρείται ασφαλής.</a:t>
            </a:r>
          </a:p>
        </p:txBody>
      </p:sp>
      <p:sp>
        <p:nvSpPr>
          <p:cNvPr id="109" name="Google Shape;109;p7"/>
          <p:cNvSpPr/>
          <p:nvPr/>
        </p:nvSpPr>
        <p:spPr>
          <a:xfrm>
            <a:off x="5266858" y="3780591"/>
            <a:ext cx="2583357" cy="2774698"/>
          </a:xfrm>
          <a:prstGeom prst="ellipse">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4000" b="1">
                <a:solidFill>
                  <a:schemeClr val="lt1"/>
                </a:solidFill>
                <a:latin typeface="Calibri"/>
                <a:ea typeface="Calibri"/>
                <a:cs typeface="Calibri"/>
                <a:sym typeface="Calibri"/>
              </a:rPr>
              <a:t>ΠΏΣ; </a:t>
            </a:r>
          </a:p>
          <a:p>
            <a:pPr marL="0" marR="0" lvl="0" indent="0" algn="ctr" rtl="0">
              <a:spcBef>
                <a:spcPts val="0"/>
              </a:spcBef>
              <a:spcAft>
                <a:spcPts val="0"/>
              </a:spcAft>
              <a:buNone/>
            </a:pPr>
            <a:r>
              <a:rPr lang="el-GR" sz="2400">
                <a:solidFill>
                  <a:schemeClr val="lt1"/>
                </a:solidFill>
                <a:latin typeface="Calibri"/>
                <a:ea typeface="Calibri"/>
                <a:cs typeface="Calibri"/>
                <a:sym typeface="Calibri"/>
              </a:rPr>
              <a:t>Κοιτάζοντας τη διεύθυνση στη γραμμή πλοήγησης. </a:t>
            </a:r>
          </a:p>
        </p:txBody>
      </p:sp>
      <p:pic>
        <p:nvPicPr>
          <p:cNvPr id="110" name="Google Shape;110;p7" descr="Keepnet Labs on Twitter: &quot;Check for the HTTPS and green padlock icon in  your browser's navigation bar, see more:https://t.co/eXNIZTAfEm  #cybersecurity #technology #hack #iot #privacy #cybercrime #ai #GDPR  #security #Malware #Ransomware #dataprotection ..."/>
          <p:cNvPicPr preferRelativeResize="0"/>
          <p:nvPr/>
        </p:nvPicPr>
        <p:blipFill rotWithShape="1">
          <a:blip r:embed="rId5">
            <a:alphaModFix/>
          </a:blip>
          <a:srcRect l="5059" r="67279" b="69482"/>
          <a:stretch/>
        </p:blipFill>
        <p:spPr>
          <a:xfrm>
            <a:off x="9180133" y="4449683"/>
            <a:ext cx="1557293" cy="816872"/>
          </a:xfrm>
          <a:prstGeom prst="rect">
            <a:avLst/>
          </a:prstGeom>
          <a:noFill/>
          <a:ln>
            <a:noFill/>
          </a:ln>
        </p:spPr>
      </p:pic>
      <p:pic>
        <p:nvPicPr>
          <p:cNvPr id="111" name="Google Shape;111;p7" descr="Freccia linea, leggera curva"/>
          <p:cNvPicPr preferRelativeResize="0"/>
          <p:nvPr/>
        </p:nvPicPr>
        <p:blipFill rotWithShape="1">
          <a:blip r:embed="rId3">
            <a:alphaModFix/>
          </a:blip>
          <a:srcRect/>
          <a:stretch/>
        </p:blipFill>
        <p:spPr>
          <a:xfrm>
            <a:off x="7632026" y="4795255"/>
            <a:ext cx="913738" cy="46724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2377</Words>
  <Application>Microsoft Office PowerPoint</Application>
  <PresentationFormat>Custom</PresentationFormat>
  <Paragraphs>214</Paragraphs>
  <Slides>27</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Calibri</vt:lpstr>
      <vt:lpstr>Noto Sans Symbols</vt:lpstr>
      <vt:lpstr>Open Sans</vt:lpstr>
      <vt:lpstr>Arial</vt:lpstr>
      <vt:lpstr>CARDET Course template</vt:lpstr>
      <vt:lpstr>CARDET Course template</vt:lpstr>
      <vt:lpstr>IO3: Εκπαίδευση Γονέων στον Οικονομικό Αλφαβητισμό </vt:lpstr>
      <vt:lpstr>Οικονομικοί Διαδικτυακοί Πόροι και Εργαλεία              Μαθησιακά Αποτελέσματα </vt:lpstr>
      <vt:lpstr>Οικονομικοί Διαδικτυακοί Πόροι και Εργαλεία                      Σχεδιάγραμμα</vt:lpstr>
      <vt:lpstr>Οικονομικοί Διαδικτυακοί Πόροι και Εργαλεία            Προθέρμανση</vt:lpstr>
      <vt:lpstr>Οικονομικοί Διαδικτυακοί Πόροι και Εργαλεία</vt:lpstr>
      <vt:lpstr>Οικονομικοί Διαδικτυακοί Πόροι και Εργαλεία </vt:lpstr>
      <vt:lpstr>Οικονομικοί Διαδικτυακοί Πόροι και Εργαλεία </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 </vt:lpstr>
      <vt:lpstr> Οικονομικοί Διαδικτυακοί Πόροι και Εργαλεία</vt:lpstr>
      <vt:lpstr> </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Οικονομικοί Διαδικτυακοί Πόροι και Εργαλεία</vt:lpstr>
      <vt:lpstr>Σας ευχαριστούμε για την παρουσία σας. Για περισσότερες πηγές επισκεφθείτε την ιστοσελίδα Money Matters:  https://moneymattersproject.eu/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 </dc:title>
  <dc:creator>Debbie Bough</dc:creator>
  <cp:lastModifiedBy>Grigoris Chryssikos</cp:lastModifiedBy>
  <cp:revision>29</cp:revision>
  <dcterms:created xsi:type="dcterms:W3CDTF">2014-07-11T09:12:14Z</dcterms:created>
  <dcterms:modified xsi:type="dcterms:W3CDTF">2022-09-02T07:16:56Z</dcterms:modified>
</cp:coreProperties>
</file>