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7505700" cx="13335000"/>
  <p:notesSz cx="6858000" cy="9144000"/>
  <p:embeddedFontLs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joDrvXiyhdaQwt2VhaDyVvS605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 name="Google Shape;4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3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3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3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8: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8:notes"/>
          <p:cNvSpPr txBox="1"/>
          <p:nvPr>
            <p:ph idx="1" type="body"/>
          </p:nvPr>
        </p:nvSpPr>
        <p:spPr>
          <a:xfrm>
            <a:off x="707708" y="4505980"/>
            <a:ext cx="5661660" cy="3686711"/>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62" name="Google Shape;62;p28:notes"/>
          <p:cNvSpPr txBox="1"/>
          <p:nvPr>
            <p:ph idx="12" type="sldNum"/>
          </p:nvPr>
        </p:nvSpPr>
        <p:spPr>
          <a:xfrm>
            <a:off x="4008705" y="8893297"/>
            <a:ext cx="3066733" cy="469779"/>
          </a:xfrm>
          <a:prstGeom prst="rect">
            <a:avLst/>
          </a:prstGeom>
          <a:noFill/>
          <a:ln>
            <a:noFill/>
          </a:ln>
        </p:spPr>
        <p:txBody>
          <a:bodyPr anchorCtr="0" anchor="b" bIns="46925" lIns="93900" spcFirstLastPara="1" rIns="93900" wrap="square" tIns="46925">
            <a:noAutofit/>
          </a:bodyPr>
          <a:lstStyle/>
          <a:p>
            <a:pPr indent="0" lvl="0" marL="0" rtl="0" algn="r">
              <a:lnSpc>
                <a:spcPct val="100000"/>
              </a:lnSpc>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spTree>
      <p:nvGrpSpPr>
        <p:cNvPr id="1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lnSpc>
                <a:spcPct val="100000"/>
              </a:lnSpc>
              <a:spcBef>
                <a:spcPts val="0"/>
              </a:spcBef>
              <a:spcAft>
                <a:spcPts val="0"/>
              </a:spcAft>
              <a:buClr>
                <a:srgbClr val="000000"/>
              </a:buClr>
              <a:buSzPts val="1478"/>
              <a:buFont typeface="Arial"/>
              <a:buNone/>
            </a:pPr>
            <a:r>
              <a:t/>
            </a:r>
            <a:endParaRPr b="0" i="0" sz="1478" u="none" cap="none" strike="noStrike">
              <a:solidFill>
                <a:schemeClr val="lt1"/>
              </a:solidFill>
              <a:latin typeface="Calibri"/>
              <a:ea typeface="Calibri"/>
              <a:cs typeface="Calibri"/>
              <a:sym typeface="Calibri"/>
            </a:endParaRPr>
          </a:p>
        </p:txBody>
      </p:sp>
      <p:sp>
        <p:nvSpPr>
          <p:cNvPr id="13" name="Google Shape;13;p23"/>
          <p:cNvSpPr txBox="1"/>
          <p:nvPr>
            <p:ph type="ctrTitle"/>
          </p:nvPr>
        </p:nvSpPr>
        <p:spPr>
          <a:xfrm>
            <a:off x="310399" y="2955190"/>
            <a:ext cx="6107071" cy="1060949"/>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it-IT"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b="0" i="0" sz="1200" u="none" cap="none" strike="noStrik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b="0" l="0" r="0" t="0"/>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b="0" l="0" r="0" t="0"/>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b="0" l="0" r="0" t="0"/>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21" name="Shape 21"/>
        <p:cNvGrpSpPr/>
        <p:nvPr/>
      </p:nvGrpSpPr>
      <p:grpSpPr>
        <a:xfrm>
          <a:off x="0" y="0"/>
          <a:ext cx="0" cy="0"/>
          <a:chOff x="0" y="0"/>
          <a:chExt cx="0" cy="0"/>
        </a:xfrm>
      </p:grpSpPr>
      <p:sp>
        <p:nvSpPr>
          <p:cNvPr id="22" name="Google Shape;22;p24"/>
          <p:cNvSpPr txBox="1"/>
          <p:nvPr>
            <p:ph idx="1" type="body"/>
          </p:nvPr>
        </p:nvSpPr>
        <p:spPr>
          <a:xfrm>
            <a:off x="500063" y="1466850"/>
            <a:ext cx="12331541" cy="5538475"/>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23" name="Google Shape;23;p24"/>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 2col">
  <p:cSld name="1_Title Subtitle Content - 2col">
    <p:spTree>
      <p:nvGrpSpPr>
        <p:cNvPr id="24" name="Shape 24"/>
        <p:cNvGrpSpPr/>
        <p:nvPr/>
      </p:nvGrpSpPr>
      <p:grpSpPr>
        <a:xfrm>
          <a:off x="0" y="0"/>
          <a:ext cx="0" cy="0"/>
          <a:chOff x="0" y="0"/>
          <a:chExt cx="0" cy="0"/>
        </a:xfrm>
      </p:grpSpPr>
      <p:sp>
        <p:nvSpPr>
          <p:cNvPr id="25" name="Google Shape;25;p25"/>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accent4"/>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26" name="Google Shape;26;p25"/>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28" name="Shape 28"/>
        <p:cNvGrpSpPr/>
        <p:nvPr/>
      </p:nvGrpSpPr>
      <p:grpSpPr>
        <a:xfrm>
          <a:off x="0" y="0"/>
          <a:ext cx="0" cy="0"/>
          <a:chOff x="0" y="0"/>
          <a:chExt cx="0" cy="0"/>
        </a:xfrm>
      </p:grpSpPr>
      <p:sp>
        <p:nvSpPr>
          <p:cNvPr id="29" name="Google Shape;29;p26"/>
          <p:cNvSpPr txBox="1"/>
          <p:nvPr>
            <p:ph idx="1" type="body"/>
          </p:nvPr>
        </p:nvSpPr>
        <p:spPr>
          <a:xfrm>
            <a:off x="500064" y="1514474"/>
            <a:ext cx="6042422" cy="5588141"/>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0" name="Google Shape;30;p26"/>
          <p:cNvSpPr txBox="1"/>
          <p:nvPr>
            <p:ph idx="2" type="body"/>
          </p:nvPr>
        </p:nvSpPr>
        <p:spPr>
          <a:xfrm>
            <a:off x="6789183" y="1514474"/>
            <a:ext cx="6042422" cy="5588141"/>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1" name="Google Shape;31;p26"/>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32" name="Shape 32"/>
        <p:cNvGrpSpPr/>
        <p:nvPr/>
      </p:nvGrpSpPr>
      <p:grpSpPr>
        <a:xfrm>
          <a:off x="0" y="0"/>
          <a:ext cx="0" cy="0"/>
          <a:chOff x="0" y="0"/>
          <a:chExt cx="0" cy="0"/>
        </a:xfrm>
      </p:grpSpPr>
      <p:sp>
        <p:nvSpPr>
          <p:cNvPr id="33" name="Google Shape;33;p27"/>
          <p:cNvSpPr txBox="1"/>
          <p:nvPr>
            <p:ph idx="1" type="body"/>
          </p:nvPr>
        </p:nvSpPr>
        <p:spPr>
          <a:xfrm>
            <a:off x="500064" y="1981200"/>
            <a:ext cx="6042422" cy="5121418"/>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4" name="Google Shape;34;p27"/>
          <p:cNvSpPr txBox="1"/>
          <p:nvPr>
            <p:ph idx="2" type="body"/>
          </p:nvPr>
        </p:nvSpPr>
        <p:spPr>
          <a:xfrm>
            <a:off x="6789183" y="1981200"/>
            <a:ext cx="6042422" cy="5121418"/>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5" name="Google Shape;35;p27"/>
          <p:cNvSpPr txBox="1"/>
          <p:nvPr>
            <p:ph idx="3"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6" name="Google Shape;36;p27"/>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spTree>
      <p:nvGrpSpPr>
        <p:cNvPr id="37" name="Shape 37"/>
        <p:cNvGrpSpPr/>
        <p:nvPr/>
      </p:nvGrpSpPr>
      <p:grpSpPr>
        <a:xfrm>
          <a:off x="0" y="0"/>
          <a:ext cx="0" cy="0"/>
          <a:chOff x="0" y="0"/>
          <a:chExt cx="0" cy="0"/>
        </a:xfrm>
      </p:grpSpPr>
      <p:sp>
        <p:nvSpPr>
          <p:cNvPr id="38" name="Google Shape;38;p22"/>
          <p:cNvSpPr/>
          <p:nvPr/>
        </p:nvSpPr>
        <p:spPr>
          <a:xfrm>
            <a:off x="-67969" y="-254000"/>
            <a:ext cx="13691032" cy="7759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lnSpc>
                <a:spcPct val="100000"/>
              </a:lnSpc>
              <a:spcBef>
                <a:spcPts val="0"/>
              </a:spcBef>
              <a:spcAft>
                <a:spcPts val="0"/>
              </a:spcAft>
              <a:buClr>
                <a:srgbClr val="000000"/>
              </a:buClr>
              <a:buSzPts val="1478"/>
              <a:buFont typeface="Arial"/>
              <a:buNone/>
            </a:pPr>
            <a:r>
              <a:t/>
            </a:r>
            <a:endParaRPr b="0" i="0" sz="1478" u="none" cap="none" strike="noStrike">
              <a:solidFill>
                <a:schemeClr val="lt1"/>
              </a:solidFill>
              <a:latin typeface="Calibri"/>
              <a:ea typeface="Calibri"/>
              <a:cs typeface="Calibri"/>
              <a:sym typeface="Calibri"/>
            </a:endParaRPr>
          </a:p>
        </p:txBody>
      </p:sp>
      <p:sp>
        <p:nvSpPr>
          <p:cNvPr id="39" name="Google Shape;39;p22"/>
          <p:cNvSpPr txBox="1"/>
          <p:nvPr>
            <p:ph type="ctrTitle"/>
          </p:nvPr>
        </p:nvSpPr>
        <p:spPr>
          <a:xfrm>
            <a:off x="310399" y="2955190"/>
            <a:ext cx="6107071" cy="1060949"/>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0" name="Google Shape;40;p22"/>
          <p:cNvGrpSpPr/>
          <p:nvPr/>
        </p:nvGrpSpPr>
        <p:grpSpPr>
          <a:xfrm>
            <a:off x="309367" y="6493935"/>
            <a:ext cx="6399441" cy="923330"/>
            <a:chOff x="309367" y="6493935"/>
            <a:chExt cx="6399441" cy="923330"/>
          </a:xfrm>
        </p:grpSpPr>
        <p:sp>
          <p:nvSpPr>
            <p:cNvPr id="41" name="Google Shape;41;p22"/>
            <p:cNvSpPr txBox="1"/>
            <p:nvPr/>
          </p:nvSpPr>
          <p:spPr>
            <a:xfrm>
              <a:off x="2070100" y="6493935"/>
              <a:ext cx="4638708"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it-IT"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b="0" i="0" sz="1200" u="none" cap="none" strike="noStrike">
                <a:solidFill>
                  <a:schemeClr val="dk1"/>
                </a:solidFill>
                <a:latin typeface="Calibri"/>
                <a:ea typeface="Calibri"/>
                <a:cs typeface="Calibri"/>
                <a:sym typeface="Calibri"/>
              </a:endParaRPr>
            </a:p>
          </p:txBody>
        </p:sp>
        <p:pic>
          <p:nvPicPr>
            <p:cNvPr id="42" name="Google Shape;42;p22"/>
            <p:cNvPicPr preferRelativeResize="0"/>
            <p:nvPr/>
          </p:nvPicPr>
          <p:blipFill rotWithShape="1">
            <a:blip r:embed="rId2">
              <a:alphaModFix/>
            </a:blip>
            <a:srcRect b="0" l="0" r="0" t="0"/>
            <a:stretch/>
          </p:blipFill>
          <p:spPr>
            <a:xfrm>
              <a:off x="309367" y="6778845"/>
              <a:ext cx="1471307" cy="304544"/>
            </a:xfrm>
            <a:prstGeom prst="rect">
              <a:avLst/>
            </a:prstGeom>
            <a:noFill/>
            <a:ln>
              <a:noFill/>
            </a:ln>
          </p:spPr>
        </p:pic>
      </p:grpSp>
      <p:pic>
        <p:nvPicPr>
          <p:cNvPr id="43" name="Google Shape;43;p22"/>
          <p:cNvPicPr preferRelativeResize="0"/>
          <p:nvPr/>
        </p:nvPicPr>
        <p:blipFill rotWithShape="1">
          <a:blip r:embed="rId3">
            <a:alphaModFix/>
          </a:blip>
          <a:srcRect b="0" l="0" r="0" t="0"/>
          <a:stretch/>
        </p:blipFill>
        <p:spPr>
          <a:xfrm>
            <a:off x="465786" y="637418"/>
            <a:ext cx="2782951" cy="1259537"/>
          </a:xfrm>
          <a:prstGeom prst="rect">
            <a:avLst/>
          </a:prstGeom>
          <a:noFill/>
          <a:ln>
            <a:noFill/>
          </a:ln>
        </p:spPr>
      </p:pic>
      <p:pic>
        <p:nvPicPr>
          <p:cNvPr id="44" name="Google Shape;44;p22"/>
          <p:cNvPicPr preferRelativeResize="0"/>
          <p:nvPr/>
        </p:nvPicPr>
        <p:blipFill rotWithShape="1">
          <a:blip r:embed="rId4">
            <a:alphaModFix/>
          </a:blip>
          <a:srcRect b="0" l="0" r="0" t="0"/>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0"/>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moneymattersproject.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9.jp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ctrTitle"/>
          </p:nvPr>
        </p:nvSpPr>
        <p:spPr>
          <a:xfrm>
            <a:off x="311149" y="2955925"/>
            <a:ext cx="8768683" cy="1060500"/>
          </a:xfrm>
          <a:prstGeom prst="rect">
            <a:avLst/>
          </a:prstGeom>
          <a:noFill/>
          <a:ln>
            <a:noFill/>
          </a:ln>
        </p:spPr>
        <p:txBody>
          <a:bodyPr anchorCtr="0" anchor="t" bIns="45700" lIns="72000" spcFirstLastPara="1" rIns="72000" wrap="square" tIns="45700">
            <a:noAutofit/>
          </a:bodyPr>
          <a:lstStyle/>
          <a:p>
            <a:pPr indent="0" lvl="0" marL="0" rtl="0" algn="l">
              <a:lnSpc>
                <a:spcPct val="90000"/>
              </a:lnSpc>
              <a:spcBef>
                <a:spcPts val="0"/>
              </a:spcBef>
              <a:spcAft>
                <a:spcPts val="0"/>
              </a:spcAft>
              <a:buSzPts val="2800"/>
              <a:buNone/>
            </a:pPr>
            <a:r>
              <a:rPr lang="it-IT">
                <a:solidFill>
                  <a:srgbClr val="002060"/>
                </a:solidFill>
                <a:latin typeface="Calibri"/>
                <a:ea typeface="Calibri"/>
                <a:cs typeface="Calibri"/>
                <a:sym typeface="Calibri"/>
              </a:rPr>
              <a:t>IO3: Formação de Literacia Financeira para Pais </a:t>
            </a:r>
            <a:br>
              <a:rPr lang="it-IT">
                <a:solidFill>
                  <a:srgbClr val="002060"/>
                </a:solidFill>
                <a:latin typeface="Calibri"/>
                <a:ea typeface="Calibri"/>
                <a:cs typeface="Calibri"/>
                <a:sym typeface="Calibri"/>
              </a:rPr>
            </a:br>
            <a:endParaRPr>
              <a:solidFill>
                <a:srgbClr val="002060"/>
              </a:solidFill>
              <a:latin typeface="Calibri"/>
              <a:ea typeface="Calibri"/>
              <a:cs typeface="Calibri"/>
              <a:sym typeface="Calibri"/>
            </a:endParaRPr>
          </a:p>
        </p:txBody>
      </p:sp>
      <p:sp>
        <p:nvSpPr>
          <p:cNvPr id="51" name="Google Shape;51;p1"/>
          <p:cNvSpPr txBox="1"/>
          <p:nvPr/>
        </p:nvSpPr>
        <p:spPr>
          <a:xfrm>
            <a:off x="310399" y="4233090"/>
            <a:ext cx="6107071" cy="9364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2800" u="none" cap="none" strike="noStrike">
                <a:solidFill>
                  <a:srgbClr val="097D74"/>
                </a:solidFill>
                <a:latin typeface="Calibri"/>
                <a:ea typeface="Calibri"/>
                <a:cs typeface="Calibri"/>
                <a:sym typeface="Calibri"/>
              </a:rPr>
              <a:t>Módulo 7: Aprendizagem Familiar</a:t>
            </a:r>
            <a:br>
              <a:rPr b="1" i="0" lang="it-IT" sz="2800" u="none" cap="none" strike="noStrike">
                <a:solidFill>
                  <a:srgbClr val="097D74"/>
                </a:solidFill>
                <a:latin typeface="Calibri"/>
                <a:ea typeface="Calibri"/>
                <a:cs typeface="Calibri"/>
                <a:sym typeface="Calibri"/>
              </a:rPr>
            </a:br>
            <a:endParaRPr b="1" i="0" sz="2800" u="none" cap="none" strike="noStrike">
              <a:solidFill>
                <a:srgbClr val="097D7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Pré-escolar</a:t>
            </a:r>
            <a:endParaRPr i="0"/>
          </a:p>
        </p:txBody>
      </p:sp>
      <p:sp>
        <p:nvSpPr>
          <p:cNvPr id="138" name="Google Shape;138;p5"/>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39" name="Google Shape;139;p5"/>
          <p:cNvSpPr txBox="1"/>
          <p:nvPr/>
        </p:nvSpPr>
        <p:spPr>
          <a:xfrm>
            <a:off x="501729" y="2098624"/>
            <a:ext cx="12155491" cy="46166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it-IT" sz="2800" u="none" cap="none" strike="noStrike">
                <a:solidFill>
                  <a:schemeClr val="dk1"/>
                </a:solidFill>
                <a:latin typeface="Calibri"/>
                <a:ea typeface="Calibri"/>
                <a:cs typeface="Calibri"/>
                <a:sym typeface="Calibri"/>
              </a:rPr>
              <a:t>4-6 anos</a:t>
            </a:r>
            <a:r>
              <a:rPr b="0" i="0" lang="it-IT" sz="2800" u="none" cap="none" strike="noStrike">
                <a:solidFill>
                  <a:schemeClr val="dk1"/>
                </a:solidFill>
                <a:latin typeface="Calibri"/>
                <a:ea typeface="Calibri"/>
                <a:cs typeface="Calibri"/>
                <a:sym typeface="Calibri"/>
              </a:rPr>
              <a:t>: nesta idade, as crianças são capazes de aprender o conceito de dinheiro à medida que aprendem números e podem reconhecer, por exemplo, quantos objetos ou moedas existem em cima de uma mesa. A partir deste momento os pais podem começar a falar com as crianças sobre conceitos como:</a:t>
            </a:r>
            <a:endParaRPr b="0" i="0" sz="2800" u="none" cap="none" strike="noStrike">
              <a:solidFill>
                <a:srgbClr val="000000"/>
              </a:solidFill>
              <a:latin typeface="Arial"/>
              <a:ea typeface="Arial"/>
              <a:cs typeface="Arial"/>
              <a:sym typeface="Arial"/>
            </a:endParaRPr>
          </a:p>
          <a:p>
            <a:pPr indent="0" lvl="1" marL="360363" marR="0" rtl="0" algn="l">
              <a:lnSpc>
                <a:spcPct val="150000"/>
              </a:lnSpc>
              <a:spcBef>
                <a:spcPts val="0"/>
              </a:spcBef>
              <a:spcAft>
                <a:spcPts val="0"/>
              </a:spcAft>
              <a:buNone/>
            </a:pPr>
            <a:r>
              <a:rPr b="1" i="0" lang="it-IT" sz="2800" u="none" cap="none" strike="noStrike">
                <a:solidFill>
                  <a:schemeClr val="accent2"/>
                </a:solidFill>
                <a:latin typeface="Calibri"/>
                <a:ea typeface="Calibri"/>
                <a:cs typeface="Calibri"/>
                <a:sym typeface="Calibri"/>
              </a:rPr>
              <a:t>A diferença entre NECESSIDADES e DESEJOS: </a:t>
            </a:r>
            <a:endParaRPr/>
          </a:p>
          <a:p>
            <a:pPr indent="-457200" lvl="4" marL="817563" marR="0" rtl="0" algn="l">
              <a:lnSpc>
                <a:spcPct val="150000"/>
              </a:lnSpc>
              <a:spcBef>
                <a:spcPts val="0"/>
              </a:spcBef>
              <a:spcAft>
                <a:spcPts val="0"/>
              </a:spcAft>
              <a:buClr>
                <a:schemeClr val="accent2"/>
              </a:buClr>
              <a:buSzPts val="1969"/>
              <a:buFont typeface="Arial"/>
              <a:buChar char="•"/>
            </a:pPr>
            <a:r>
              <a:rPr b="0" i="0" lang="it-IT" sz="2800" u="none" cap="none" strike="noStrike">
                <a:solidFill>
                  <a:schemeClr val="dk2"/>
                </a:solidFill>
                <a:latin typeface="Calibri"/>
                <a:ea typeface="Calibri"/>
                <a:cs typeface="Calibri"/>
                <a:sym typeface="Calibri"/>
              </a:rPr>
              <a:t>NECESSIDADES são coisas que a família deve ter que sobreviver</a:t>
            </a:r>
            <a:br>
              <a:rPr b="0" i="0" lang="it-IT" sz="2800" u="none" cap="none" strike="noStrike">
                <a:solidFill>
                  <a:schemeClr val="dk2"/>
                </a:solidFill>
                <a:latin typeface="Calibri"/>
                <a:ea typeface="Calibri"/>
                <a:cs typeface="Calibri"/>
                <a:sym typeface="Calibri"/>
              </a:rPr>
            </a:br>
            <a:r>
              <a:rPr b="0" i="0" lang="it-IT" sz="2800" u="none" cap="none" strike="noStrike">
                <a:solidFill>
                  <a:schemeClr val="dk2"/>
                </a:solidFill>
                <a:latin typeface="Calibri"/>
                <a:ea typeface="Calibri"/>
                <a:cs typeface="Calibri"/>
                <a:sym typeface="Calibri"/>
              </a:rPr>
              <a:t>DESEJOS são coisas que gosta, mas poderia sobreviver sem</a:t>
            </a:r>
            <a:endParaRPr b="0" i="0" sz="2800" u="none" cap="none" strike="noStrike">
              <a:solidFill>
                <a:srgbClr val="000000"/>
              </a:solidFill>
              <a:latin typeface="Arial"/>
              <a:ea typeface="Arial"/>
              <a:cs typeface="Arial"/>
              <a:sym typeface="Arial"/>
            </a:endParaRPr>
          </a:p>
        </p:txBody>
      </p:sp>
      <p:pic>
        <p:nvPicPr>
          <p:cNvPr descr="Four kids and circle" id="140" name="Google Shape;140;p5"/>
          <p:cNvPicPr preferRelativeResize="0"/>
          <p:nvPr/>
        </p:nvPicPr>
        <p:blipFill rotWithShape="1">
          <a:blip r:embed="rId3">
            <a:alphaModFix/>
          </a:blip>
          <a:srcRect b="0" l="0" r="0" t="0"/>
          <a:stretch/>
        </p:blipFill>
        <p:spPr>
          <a:xfrm>
            <a:off x="9822791" y="626276"/>
            <a:ext cx="2575678" cy="24743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Pré-escolar</a:t>
            </a:r>
            <a:endParaRPr i="0"/>
          </a:p>
        </p:txBody>
      </p:sp>
      <p:sp>
        <p:nvSpPr>
          <p:cNvPr id="146" name="Google Shape;146;p6"/>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47" name="Google Shape;147;p6"/>
          <p:cNvSpPr txBox="1"/>
          <p:nvPr/>
        </p:nvSpPr>
        <p:spPr>
          <a:xfrm>
            <a:off x="500063" y="2415763"/>
            <a:ext cx="12205283" cy="4616608"/>
          </a:xfrm>
          <a:prstGeom prst="rect">
            <a:avLst/>
          </a:prstGeom>
          <a:noFill/>
          <a:ln>
            <a:noFill/>
          </a:ln>
        </p:spPr>
        <p:txBody>
          <a:bodyPr anchorCtr="0" anchor="t" bIns="45700" lIns="91425" spcFirstLastPara="1" rIns="91425" wrap="square" tIns="45700">
            <a:spAutoFit/>
          </a:bodyPr>
          <a:lstStyle/>
          <a:p>
            <a:pPr indent="0" lvl="1" marL="360363" marR="0" rtl="0" algn="l">
              <a:lnSpc>
                <a:spcPct val="150000"/>
              </a:lnSpc>
              <a:spcBef>
                <a:spcPts val="0"/>
              </a:spcBef>
              <a:spcAft>
                <a:spcPts val="0"/>
              </a:spcAft>
              <a:buNone/>
            </a:pPr>
            <a:r>
              <a:rPr b="1" i="0" lang="it-IT" sz="2800" u="none" cap="none" strike="noStrike">
                <a:solidFill>
                  <a:schemeClr val="dk1"/>
                </a:solidFill>
                <a:latin typeface="Calibri"/>
                <a:ea typeface="Calibri"/>
                <a:cs typeface="Calibri"/>
                <a:sym typeface="Calibri"/>
              </a:rPr>
              <a:t>Continuação de 4-6 anos</a:t>
            </a:r>
            <a:r>
              <a:rPr b="0" i="0" lang="it-IT" sz="2800" u="none" cap="none" strike="noStrike">
                <a:solidFill>
                  <a:schemeClr val="dk1"/>
                </a:solidFill>
                <a:latin typeface="Calibri"/>
                <a:ea typeface="Calibri"/>
                <a:cs typeface="Calibri"/>
                <a:sym typeface="Calibri"/>
              </a:rPr>
              <a:t>: </a:t>
            </a:r>
            <a:endParaRPr/>
          </a:p>
          <a:p>
            <a:pPr indent="-457200" lvl="1" marL="817563" marR="0" rtl="0" algn="l">
              <a:lnSpc>
                <a:spcPct val="150000"/>
              </a:lnSpc>
              <a:spcBef>
                <a:spcPts val="0"/>
              </a:spcBef>
              <a:spcAft>
                <a:spcPts val="0"/>
              </a:spcAft>
              <a:buClr>
                <a:schemeClr val="accent2"/>
              </a:buClr>
              <a:buSzPts val="1969"/>
              <a:buFont typeface="Arial"/>
              <a:buChar char="•"/>
            </a:pPr>
            <a:r>
              <a:rPr b="1" i="0" lang="it-IT" sz="2800" u="none" cap="none" strike="noStrike">
                <a:solidFill>
                  <a:schemeClr val="accent2"/>
                </a:solidFill>
                <a:latin typeface="Calibri"/>
                <a:ea typeface="Calibri"/>
                <a:cs typeface="Calibri"/>
                <a:sym typeface="Calibri"/>
              </a:rPr>
              <a:t>poupança e orçamentação: </a:t>
            </a:r>
            <a:r>
              <a:rPr b="0" i="0" lang="it-IT" sz="2800" u="none" cap="none" strike="noStrike">
                <a:solidFill>
                  <a:schemeClr val="dk2"/>
                </a:solidFill>
                <a:latin typeface="Calibri"/>
                <a:ea typeface="Calibri"/>
                <a:cs typeface="Calibri"/>
                <a:sym typeface="Calibri"/>
              </a:rPr>
              <a:t>com uma quantidade definida de dinheiro pode comprar as coisas necessárias primeiro e depois verifica se pode gastar noutra coisa com o restante (se houver) ou prefere poupar.</a:t>
            </a:r>
            <a:endParaRPr b="0" i="0" sz="2800" u="none" cap="none" strike="noStrike">
              <a:solidFill>
                <a:schemeClr val="dk2"/>
              </a:solidFill>
              <a:latin typeface="Calibri"/>
              <a:ea typeface="Calibri"/>
              <a:cs typeface="Calibri"/>
              <a:sym typeface="Calibri"/>
            </a:endParaRPr>
          </a:p>
          <a:p>
            <a:pPr indent="0" lvl="1" marL="360363" marR="0" rtl="0" algn="l">
              <a:lnSpc>
                <a:spcPct val="15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457200" lvl="1" marL="817563" marR="0" rtl="0" algn="l">
              <a:lnSpc>
                <a:spcPct val="150000"/>
              </a:lnSpc>
              <a:spcBef>
                <a:spcPts val="0"/>
              </a:spcBef>
              <a:spcAft>
                <a:spcPts val="0"/>
              </a:spcAft>
              <a:buClr>
                <a:schemeClr val="accent2"/>
              </a:buClr>
              <a:buSzPts val="1969"/>
              <a:buFont typeface="Arial"/>
              <a:buChar char="•"/>
            </a:pPr>
            <a:r>
              <a:rPr b="1" i="0" lang="it-IT" sz="2800" u="none" cap="none" strike="noStrike">
                <a:solidFill>
                  <a:schemeClr val="accent2"/>
                </a:solidFill>
                <a:latin typeface="Calibri"/>
                <a:ea typeface="Calibri"/>
                <a:cs typeface="Calibri"/>
                <a:sym typeface="Calibri"/>
              </a:rPr>
              <a:t>como ganhar dinheiro: </a:t>
            </a:r>
            <a:r>
              <a:rPr b="0" i="0" lang="it-IT" sz="2800" u="none" cap="none" strike="noStrike">
                <a:solidFill>
                  <a:schemeClr val="dk2"/>
                </a:solidFill>
                <a:latin typeface="Calibri"/>
                <a:ea typeface="Calibri"/>
                <a:cs typeface="Calibri"/>
                <a:sym typeface="Calibri"/>
              </a:rPr>
              <a:t>explicar o significado do trabalho (ou do apoio do governo) e, em seguida, onde o dinheiro é mantido (banco).</a:t>
            </a:r>
            <a:endParaRPr b="0" i="0" sz="2800" u="none" cap="none" strike="noStrike">
              <a:solidFill>
                <a:srgbClr val="000000"/>
              </a:solidFill>
              <a:latin typeface="Arial"/>
              <a:ea typeface="Arial"/>
              <a:cs typeface="Arial"/>
              <a:sym typeface="Arial"/>
            </a:endParaRPr>
          </a:p>
        </p:txBody>
      </p:sp>
      <p:pic>
        <p:nvPicPr>
          <p:cNvPr descr="Children holding hands" id="148" name="Google Shape;148;p6"/>
          <p:cNvPicPr preferRelativeResize="0"/>
          <p:nvPr/>
        </p:nvPicPr>
        <p:blipFill rotWithShape="1">
          <a:blip r:embed="rId3">
            <a:alphaModFix/>
          </a:blip>
          <a:srcRect b="0" l="0" r="0" t="0"/>
          <a:stretch/>
        </p:blipFill>
        <p:spPr>
          <a:xfrm>
            <a:off x="7459505" y="628548"/>
            <a:ext cx="4762500" cy="186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idx="2" type="body"/>
          </p:nvPr>
        </p:nvSpPr>
        <p:spPr>
          <a:xfrm>
            <a:off x="500023" y="96327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4-6 anos: </a:t>
            </a:r>
            <a:r>
              <a:rPr i="0" lang="it-IT">
                <a:solidFill>
                  <a:schemeClr val="accent6"/>
                </a:solidFill>
              </a:rPr>
              <a:t>Brincar com crianças </a:t>
            </a:r>
            <a:endParaRPr i="0"/>
          </a:p>
        </p:txBody>
      </p:sp>
      <p:sp>
        <p:nvSpPr>
          <p:cNvPr id="154" name="Google Shape;154;p8"/>
          <p:cNvSpPr txBox="1"/>
          <p:nvPr>
            <p:ph type="title"/>
          </p:nvPr>
        </p:nvSpPr>
        <p:spPr>
          <a:xfrm>
            <a:off x="501523" y="301826"/>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55" name="Google Shape;155;p8"/>
          <p:cNvSpPr txBox="1"/>
          <p:nvPr/>
        </p:nvSpPr>
        <p:spPr>
          <a:xfrm>
            <a:off x="500023" y="1566159"/>
            <a:ext cx="12331500" cy="5924658"/>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6"/>
                </a:solidFill>
                <a:latin typeface="Calibri"/>
                <a:ea typeface="Calibri"/>
                <a:cs typeface="Calibri"/>
                <a:sym typeface="Calibri"/>
              </a:rPr>
              <a:t>Jogos para jogar</a:t>
            </a:r>
            <a:r>
              <a:rPr b="1" i="0" lang="it-IT" sz="2800" u="none" cap="none" strike="noStrike">
                <a:solidFill>
                  <a:srgbClr val="FFC000"/>
                </a:solidFill>
                <a:latin typeface="Calibri"/>
                <a:ea typeface="Calibri"/>
                <a:cs typeface="Calibri"/>
                <a:sym typeface="Calibri"/>
              </a:rPr>
              <a:t>:</a:t>
            </a:r>
            <a:r>
              <a:rPr b="1" i="0" lang="it-IT" sz="2800" u="none" cap="none" strike="noStrike">
                <a:solidFill>
                  <a:schemeClr val="dk1"/>
                </a:solidFill>
                <a:latin typeface="Calibri"/>
                <a:ea typeface="Calibri"/>
                <a:cs typeface="Calibri"/>
                <a:sym typeface="Calibri"/>
              </a:rPr>
              <a:t> 4-6 anos</a:t>
            </a:r>
            <a:r>
              <a:rPr b="0" i="0" lang="it-IT"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360363" lvl="0" marL="360363" marR="0" rtl="0" algn="l">
              <a:lnSpc>
                <a:spcPct val="150000"/>
              </a:lnSpc>
              <a:spcBef>
                <a:spcPts val="0"/>
              </a:spcBef>
              <a:spcAft>
                <a:spcPts val="0"/>
              </a:spcAft>
              <a:buClr>
                <a:schemeClr val="dk1"/>
              </a:buClr>
              <a:buSzPts val="1969"/>
              <a:buFont typeface="Arial"/>
              <a:buChar char="•"/>
            </a:pPr>
            <a:r>
              <a:rPr b="0" i="0" lang="it-IT" sz="2600" u="none" cap="none" strike="noStrike">
                <a:solidFill>
                  <a:schemeClr val="dk1"/>
                </a:solidFill>
                <a:latin typeface="Calibri"/>
                <a:ea typeface="Calibri"/>
                <a:cs typeface="Calibri"/>
                <a:sym typeface="Calibri"/>
              </a:rPr>
              <a:t>Planeie um dia juntos dentro de um orçamento definido.</a:t>
            </a:r>
            <a:endParaRPr/>
          </a:p>
          <a:p>
            <a:pPr indent="-360363" lvl="0" marL="360363" marR="0" rtl="0" algn="l">
              <a:lnSpc>
                <a:spcPct val="150000"/>
              </a:lnSpc>
              <a:spcBef>
                <a:spcPts val="0"/>
              </a:spcBef>
              <a:spcAft>
                <a:spcPts val="0"/>
              </a:spcAft>
              <a:buClr>
                <a:schemeClr val="dk1"/>
              </a:buClr>
              <a:buSzPts val="1969"/>
              <a:buFont typeface="Arial"/>
              <a:buChar char="•"/>
            </a:pPr>
            <a:r>
              <a:rPr b="0" i="0" lang="it-IT" sz="2600" u="none" cap="none" strike="noStrike">
                <a:solidFill>
                  <a:schemeClr val="dk1"/>
                </a:solidFill>
                <a:latin typeface="Calibri"/>
                <a:ea typeface="Calibri"/>
                <a:cs typeface="Calibri"/>
                <a:sym typeface="Calibri"/>
              </a:rPr>
              <a:t>Montar uma pequena loja com brinquedos com clientes.</a:t>
            </a:r>
            <a:endParaRPr/>
          </a:p>
          <a:p>
            <a:pPr indent="-360363" lvl="0" marL="360363" marR="0" rtl="0" algn="l">
              <a:lnSpc>
                <a:spcPct val="150000"/>
              </a:lnSpc>
              <a:spcBef>
                <a:spcPts val="0"/>
              </a:spcBef>
              <a:spcAft>
                <a:spcPts val="0"/>
              </a:spcAft>
              <a:buClr>
                <a:schemeClr val="dk1"/>
              </a:buClr>
              <a:buSzPts val="1969"/>
              <a:buFont typeface="Arial"/>
              <a:buChar char="•"/>
            </a:pPr>
            <a:r>
              <a:rPr b="0" i="0" lang="it-IT" sz="2600" u="none" cap="none" strike="noStrike">
                <a:solidFill>
                  <a:schemeClr val="dk1"/>
                </a:solidFill>
                <a:latin typeface="Calibri"/>
                <a:ea typeface="Calibri"/>
                <a:cs typeface="Calibri"/>
                <a:sym typeface="Calibri"/>
              </a:rPr>
              <a:t>Crie uma loja de jogos usando caixas de cartão e escreva preços imaginários. </a:t>
            </a:r>
            <a:endParaRPr/>
          </a:p>
          <a:p>
            <a:pPr indent="-360363" lvl="0" marL="360363" marR="0" rtl="0" algn="l">
              <a:lnSpc>
                <a:spcPct val="150000"/>
              </a:lnSpc>
              <a:spcBef>
                <a:spcPts val="0"/>
              </a:spcBef>
              <a:spcAft>
                <a:spcPts val="0"/>
              </a:spcAft>
              <a:buClr>
                <a:schemeClr val="dk1"/>
              </a:buClr>
              <a:buSzPts val="1969"/>
              <a:buFont typeface="Arial"/>
              <a:buChar char="•"/>
            </a:pPr>
            <a:r>
              <a:rPr b="0" i="0" lang="it-IT" sz="2600" u="none" cap="none" strike="noStrike">
                <a:solidFill>
                  <a:schemeClr val="dk1"/>
                </a:solidFill>
                <a:latin typeface="Calibri"/>
                <a:ea typeface="Calibri"/>
                <a:cs typeface="Calibri"/>
                <a:sym typeface="Calibri"/>
              </a:rPr>
              <a:t>Explique ao seu filho por que decide comprar certas coisas e não outras.</a:t>
            </a:r>
            <a:endParaRPr/>
          </a:p>
          <a:p>
            <a:pPr indent="-360363" lvl="0" marL="360363" marR="0" rtl="0" algn="l">
              <a:lnSpc>
                <a:spcPct val="150000"/>
              </a:lnSpc>
              <a:spcBef>
                <a:spcPts val="0"/>
              </a:spcBef>
              <a:spcAft>
                <a:spcPts val="0"/>
              </a:spcAft>
              <a:buClr>
                <a:schemeClr val="dk1"/>
              </a:buClr>
              <a:buSzPts val="1969"/>
              <a:buFont typeface="Arial"/>
              <a:buChar char="•"/>
            </a:pPr>
            <a:r>
              <a:rPr b="0" i="0" lang="it-IT" sz="2600" u="none" cap="none" strike="noStrike">
                <a:solidFill>
                  <a:schemeClr val="dk1"/>
                </a:solidFill>
                <a:latin typeface="Calibri"/>
                <a:ea typeface="Calibri"/>
                <a:cs typeface="Calibri"/>
                <a:sym typeface="Calibri"/>
              </a:rPr>
              <a:t>Envolva o seu filho na escolha das coisas que vai comprar (</a:t>
            </a:r>
            <a:r>
              <a:rPr b="0" i="1" lang="it-IT" sz="2600" u="none" cap="none" strike="noStrike">
                <a:solidFill>
                  <a:schemeClr val="dk1"/>
                </a:solidFill>
                <a:latin typeface="Calibri"/>
                <a:ea typeface="Calibri"/>
                <a:cs typeface="Calibri"/>
                <a:sym typeface="Calibri"/>
              </a:rPr>
              <a:t>talvez de um catálogo</a:t>
            </a:r>
            <a:r>
              <a:rPr b="0" i="0" lang="it-IT" sz="2600" u="none" cap="none" strike="noStrike">
                <a:solidFill>
                  <a:schemeClr val="dk1"/>
                </a:solidFill>
                <a:latin typeface="Calibri"/>
                <a:ea typeface="Calibri"/>
                <a:cs typeface="Calibri"/>
                <a:sym typeface="Calibri"/>
              </a:rPr>
              <a:t>) falem juntos sobre o que é um bom negócio e o que não é tão bom.</a:t>
            </a:r>
            <a:endParaRPr b="0" i="0" sz="2600" u="none" cap="none" strike="noStrike">
              <a:solidFill>
                <a:srgbClr val="000000"/>
              </a:solidFill>
              <a:latin typeface="Arial"/>
              <a:ea typeface="Arial"/>
              <a:cs typeface="Arial"/>
              <a:sym typeface="Arial"/>
            </a:endParaRPr>
          </a:p>
          <a:p>
            <a:pPr indent="-360363" lvl="0" marL="360363" marR="0" rtl="0" algn="l">
              <a:lnSpc>
                <a:spcPct val="150000"/>
              </a:lnSpc>
              <a:spcBef>
                <a:spcPts val="0"/>
              </a:spcBef>
              <a:spcAft>
                <a:spcPts val="0"/>
              </a:spcAft>
              <a:buClr>
                <a:schemeClr val="dk1"/>
              </a:buClr>
              <a:buSzPts val="1969"/>
              <a:buFont typeface="Arial"/>
              <a:buChar char="•"/>
            </a:pPr>
            <a:r>
              <a:rPr b="0" i="0" lang="it-IT" sz="2600" u="none" cap="none" strike="noStrike">
                <a:solidFill>
                  <a:schemeClr val="dk1"/>
                </a:solidFill>
                <a:latin typeface="Calibri"/>
                <a:ea typeface="Calibri"/>
                <a:cs typeface="Calibri"/>
                <a:sym typeface="Calibri"/>
              </a:rPr>
              <a:t>Descreva quais as coisas de que a sua família precisa e do que não precisa. </a:t>
            </a:r>
            <a:r>
              <a:rPr b="0" i="1" lang="it-IT" sz="2600" u="none" cap="none" strike="noStrike">
                <a:solidFill>
                  <a:schemeClr val="dk1"/>
                </a:solidFill>
                <a:latin typeface="Calibri"/>
                <a:ea typeface="Calibri"/>
                <a:cs typeface="Calibri"/>
                <a:sym typeface="Calibri"/>
              </a:rPr>
              <a:t>(Pode dizer por que prefere sumo de fruta mais saudável em vez de uma bebida quente pelo mesmo preço).</a:t>
            </a:r>
            <a:endParaRPr b="0" i="1" sz="26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p>
            <a:pPr indent="-228600" lvl="0" marL="457200" marR="0" rtl="0" algn="just">
              <a:lnSpc>
                <a:spcPct val="100000"/>
              </a:lnSpc>
              <a:spcBef>
                <a:spcPts val="0"/>
              </a:spcBef>
              <a:spcAft>
                <a:spcPts val="0"/>
              </a:spcAft>
              <a:buClr>
                <a:schemeClr val="accent4"/>
              </a:buClr>
              <a:buSzPts val="2188"/>
              <a:buFont typeface="Arial"/>
              <a:buNone/>
            </a:pPr>
            <a:r>
              <a:t/>
            </a:r>
            <a:endParaRPr b="1" sz="4000">
              <a:solidFill>
                <a:srgbClr val="0070C0"/>
              </a:solidFill>
            </a:endParaRPr>
          </a:p>
          <a:p>
            <a:pPr indent="-228600" lvl="0" marL="457200" marR="0" rtl="0" algn="just">
              <a:lnSpc>
                <a:spcPct val="100000"/>
              </a:lnSpc>
              <a:spcBef>
                <a:spcPts val="0"/>
              </a:spcBef>
              <a:spcAft>
                <a:spcPts val="0"/>
              </a:spcAft>
              <a:buClr>
                <a:schemeClr val="accent4"/>
              </a:buClr>
              <a:buSzPts val="2188"/>
              <a:buFont typeface="Arial"/>
              <a:buNone/>
            </a:pPr>
            <a:r>
              <a:t/>
            </a:r>
            <a:endParaRPr b="1" sz="4000">
              <a:solidFill>
                <a:srgbClr val="0070C0"/>
              </a:solidFill>
            </a:endParaRPr>
          </a:p>
          <a:p>
            <a:pPr indent="-228600" lvl="0" marL="457200" marR="0" rtl="0" algn="just">
              <a:lnSpc>
                <a:spcPct val="100000"/>
              </a:lnSpc>
              <a:spcBef>
                <a:spcPts val="0"/>
              </a:spcBef>
              <a:spcAft>
                <a:spcPts val="0"/>
              </a:spcAft>
              <a:buClr>
                <a:schemeClr val="accent4"/>
              </a:buClr>
              <a:buSzPts val="2188"/>
              <a:buFont typeface="Arial"/>
              <a:buNone/>
            </a:pPr>
            <a:r>
              <a:rPr b="1" lang="it-IT" sz="4000">
                <a:solidFill>
                  <a:srgbClr val="0070C0"/>
                </a:solidFill>
              </a:rPr>
              <a:t>Pausa para chá e café</a:t>
            </a:r>
            <a:br>
              <a:rPr b="1" lang="it-IT" sz="4000">
                <a:solidFill>
                  <a:srgbClr val="0070C0"/>
                </a:solidFill>
              </a:rPr>
            </a:br>
            <a:endParaRPr b="1" sz="4000">
              <a:solidFill>
                <a:srgbClr val="0070C0"/>
              </a:solidFill>
            </a:endParaRPr>
          </a:p>
        </p:txBody>
      </p:sp>
      <p:pic>
        <p:nvPicPr>
          <p:cNvPr descr="A picture containing cup, blue, vessel, ceramic ware&#10;&#10;Description automatically generated" id="161" name="Google Shape;161;p31"/>
          <p:cNvPicPr preferRelativeResize="0"/>
          <p:nvPr/>
        </p:nvPicPr>
        <p:blipFill rotWithShape="1">
          <a:blip r:embed="rId3">
            <a:alphaModFix/>
          </a:blip>
          <a:srcRect b="0" l="0" r="0" t="0"/>
          <a:stretch/>
        </p:blipFill>
        <p:spPr>
          <a:xfrm>
            <a:off x="5812377" y="1606234"/>
            <a:ext cx="6377405" cy="4858753"/>
          </a:xfrm>
          <a:prstGeom prst="rect">
            <a:avLst/>
          </a:prstGeom>
          <a:noFill/>
          <a:ln>
            <a:noFill/>
          </a:ln>
        </p:spPr>
      </p:pic>
      <p:sp>
        <p:nvSpPr>
          <p:cNvPr id="162" name="Google Shape;162;p31"/>
          <p:cNvSpPr txBox="1"/>
          <p:nvPr/>
        </p:nvSpPr>
        <p:spPr>
          <a:xfrm>
            <a:off x="685799" y="992409"/>
            <a:ext cx="66654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4"/>
                </a:solidFill>
                <a:latin typeface="Calibri"/>
                <a:ea typeface="Calibri"/>
                <a:cs typeface="Calibri"/>
                <a:sym typeface="Calibri"/>
              </a:rPr>
              <a:t>Aprendizagem Familiar </a:t>
            </a:r>
            <a:endParaRPr b="1" i="0" sz="2800" u="none" cap="none" strike="noStrike">
              <a:solidFill>
                <a:schemeClr val="accent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nvSpPr>
        <p:spPr>
          <a:xfrm>
            <a:off x="272716" y="1570812"/>
            <a:ext cx="12558847" cy="313928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it-IT" sz="2200" u="none" cap="none" strike="noStrike">
                <a:solidFill>
                  <a:schemeClr val="dk1"/>
                </a:solidFill>
                <a:latin typeface="Calibri"/>
                <a:ea typeface="Calibri"/>
                <a:cs typeface="Calibri"/>
                <a:sym typeface="Calibri"/>
              </a:rPr>
              <a:t>ENTRE 6 E OS 9 ANOS:</a:t>
            </a:r>
            <a:r>
              <a:rPr b="0" i="0" lang="it-IT" sz="2200" u="none" cap="none" strike="noStrike">
                <a:solidFill>
                  <a:schemeClr val="dk1"/>
                </a:solidFill>
                <a:latin typeface="Calibri"/>
                <a:ea typeface="Calibri"/>
                <a:cs typeface="Calibri"/>
                <a:sym typeface="Calibri"/>
              </a:rPr>
              <a:t> Este é um bom momento para falar sobre o que as crianças podem </a:t>
            </a:r>
            <a:r>
              <a:rPr b="1" i="0" lang="it-IT" sz="2200" u="none" cap="none" strike="noStrike">
                <a:solidFill>
                  <a:schemeClr val="accent2"/>
                </a:solidFill>
                <a:latin typeface="Calibri"/>
                <a:ea typeface="Calibri"/>
                <a:cs typeface="Calibri"/>
                <a:sym typeface="Calibri"/>
              </a:rPr>
              <a:t>comprar com uma determinada quantidade de dinheiro </a:t>
            </a:r>
            <a:r>
              <a:rPr b="0" i="0" lang="it-IT" sz="2200" u="none" cap="none" strike="noStrike">
                <a:solidFill>
                  <a:schemeClr val="dk1"/>
                </a:solidFill>
                <a:latin typeface="Calibri"/>
                <a:ea typeface="Calibri"/>
                <a:cs typeface="Calibri"/>
                <a:sym typeface="Calibri"/>
              </a:rPr>
              <a:t>e a importância de </a:t>
            </a:r>
            <a:r>
              <a:rPr b="1" i="0" lang="it-IT" sz="2200" u="none" cap="none" strike="noStrike">
                <a:solidFill>
                  <a:schemeClr val="accent2"/>
                </a:solidFill>
                <a:latin typeface="Calibri"/>
                <a:ea typeface="Calibri"/>
                <a:cs typeface="Calibri"/>
                <a:sym typeface="Calibri"/>
              </a:rPr>
              <a:t>escolher entre diferentes opções. </a:t>
            </a:r>
            <a:endParaRPr b="1" i="0" sz="2200" u="none" cap="none" strike="noStrike">
              <a:solidFill>
                <a:schemeClr val="accent2"/>
              </a:solidFill>
              <a:latin typeface="Calibri"/>
              <a:ea typeface="Calibri"/>
              <a:cs typeface="Calibri"/>
              <a:sym typeface="Calibri"/>
            </a:endParaRPr>
          </a:p>
          <a:p>
            <a:pPr indent="0" lvl="0" marL="0" marR="0" rtl="0" algn="l">
              <a:lnSpc>
                <a:spcPct val="150000"/>
              </a:lnSpc>
              <a:spcBef>
                <a:spcPts val="0"/>
              </a:spcBef>
              <a:spcAft>
                <a:spcPts val="0"/>
              </a:spcAft>
              <a:buNone/>
            </a:pPr>
            <a:r>
              <a:rPr b="0" i="0" lang="it-IT" sz="2200" u="none" cap="none" strike="noStrike">
                <a:solidFill>
                  <a:srgbClr val="002060"/>
                </a:solidFill>
                <a:latin typeface="Calibri"/>
                <a:ea typeface="Calibri"/>
                <a:cs typeface="Calibri"/>
                <a:sym typeface="Calibri"/>
              </a:rPr>
              <a:t>As crianças vão agora aprender a adicionar e subtrair e isso ajuda-as a compreender quanto dinheiro é necessário para comprar algo. </a:t>
            </a:r>
            <a:r>
              <a:rPr b="0" i="0" lang="it-IT" sz="2200" u="none" cap="none" strike="noStrike">
                <a:solidFill>
                  <a:schemeClr val="dk1"/>
                </a:solidFill>
                <a:latin typeface="Calibri"/>
                <a:ea typeface="Calibri"/>
                <a:cs typeface="Calibri"/>
                <a:sym typeface="Calibri"/>
              </a:rPr>
              <a:t>Além disso, nesta idade, os pais podem aumentar </a:t>
            </a:r>
            <a:r>
              <a:rPr b="1" i="0" lang="it-IT" sz="2200" u="none" cap="none" strike="noStrike">
                <a:solidFill>
                  <a:schemeClr val="accent4"/>
                </a:solidFill>
                <a:latin typeface="Calibri"/>
                <a:ea typeface="Calibri"/>
                <a:cs typeface="Calibri"/>
                <a:sym typeface="Calibri"/>
              </a:rPr>
              <a:t>recompensas financeiras ou dinheiro </a:t>
            </a:r>
            <a:r>
              <a:rPr b="0" i="0" lang="it-IT" sz="2200" u="none" cap="none" strike="noStrike">
                <a:solidFill>
                  <a:schemeClr val="dk1"/>
                </a:solidFill>
                <a:latin typeface="Calibri"/>
                <a:ea typeface="Calibri"/>
                <a:cs typeface="Calibri"/>
                <a:sym typeface="Calibri"/>
              </a:rPr>
              <a:t>para fazer pequenos trabalhos, arrumar o quarto, ajudar no quintal, ou com os animais (caso tenha). </a:t>
            </a:r>
            <a:endParaRPr b="1" i="0" sz="2200" u="none" cap="none" strike="noStrike">
              <a:solidFill>
                <a:srgbClr val="002060"/>
              </a:solidFill>
              <a:latin typeface="Calibri"/>
              <a:ea typeface="Calibri"/>
              <a:cs typeface="Calibri"/>
              <a:sym typeface="Calibri"/>
            </a:endParaRPr>
          </a:p>
        </p:txBody>
      </p:sp>
      <p:sp>
        <p:nvSpPr>
          <p:cNvPr id="168" name="Google Shape;168;p9"/>
          <p:cNvSpPr txBox="1"/>
          <p:nvPr/>
        </p:nvSpPr>
        <p:spPr>
          <a:xfrm>
            <a:off x="2712563" y="4348628"/>
            <a:ext cx="10119000" cy="3108503"/>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6"/>
                </a:solidFill>
                <a:latin typeface="Calibri"/>
                <a:ea typeface="Calibri"/>
                <a:cs typeface="Calibri"/>
                <a:sym typeface="Calibri"/>
              </a:rPr>
              <a:t>DICAS</a:t>
            </a:r>
            <a:r>
              <a:rPr b="1" i="0" lang="it-IT" sz="2800" u="none" cap="none" strike="noStrike">
                <a:solidFill>
                  <a:schemeClr val="dk1"/>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Muitas crianças têm um mealheiro para praticar a poupança. Desta forma, as crianças podem começar a planear como (e quanto) economizar para comprar algo que querem (ver banda desenhada money matters)</a:t>
            </a:r>
            <a:endParaRPr b="0" i="0" sz="2800" u="none" cap="none" strike="noStrike">
              <a:solidFill>
                <a:srgbClr val="000000"/>
              </a:solidFill>
              <a:latin typeface="Calibri"/>
              <a:ea typeface="Calibri"/>
              <a:cs typeface="Calibri"/>
              <a:sym typeface="Calibri"/>
            </a:endParaRPr>
          </a:p>
        </p:txBody>
      </p:sp>
      <p:sp>
        <p:nvSpPr>
          <p:cNvPr id="169" name="Google Shape;169;p9"/>
          <p:cNvSpPr txBox="1"/>
          <p:nvPr>
            <p:ph idx="2" type="body"/>
          </p:nvPr>
        </p:nvSpPr>
        <p:spPr>
          <a:xfrm>
            <a:off x="272674" y="1077687"/>
            <a:ext cx="12558889"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Idade escolar e o dinheiro</a:t>
            </a:r>
            <a:endParaRPr i="0"/>
          </a:p>
        </p:txBody>
      </p:sp>
      <p:sp>
        <p:nvSpPr>
          <p:cNvPr id="170" name="Google Shape;170;p9"/>
          <p:cNvSpPr txBox="1"/>
          <p:nvPr>
            <p:ph type="title"/>
          </p:nvPr>
        </p:nvSpPr>
        <p:spPr>
          <a:xfrm>
            <a:off x="219951" y="386087"/>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pic>
        <p:nvPicPr>
          <p:cNvPr descr="Big light bulb" id="171" name="Google Shape;171;p9"/>
          <p:cNvPicPr preferRelativeResize="0"/>
          <p:nvPr/>
        </p:nvPicPr>
        <p:blipFill rotWithShape="1">
          <a:blip r:embed="rId3">
            <a:alphaModFix/>
          </a:blip>
          <a:srcRect b="0" l="0" r="0" t="0"/>
          <a:stretch/>
        </p:blipFill>
        <p:spPr>
          <a:xfrm>
            <a:off x="500063" y="4911968"/>
            <a:ext cx="1981825" cy="1981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idx="2" type="body"/>
          </p:nvPr>
        </p:nvSpPr>
        <p:spPr>
          <a:xfrm>
            <a:off x="500959" y="1113772"/>
            <a:ext cx="12331541" cy="984795"/>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solidFill>
                  <a:schemeClr val="lt1"/>
                </a:solidFill>
              </a:rPr>
              <a:t>Atividade M7.3 </a:t>
            </a:r>
            <a:endParaRPr/>
          </a:p>
          <a:p>
            <a:pPr indent="0" lvl="0" marL="0" rtl="0" algn="just">
              <a:lnSpc>
                <a:spcPct val="90000"/>
              </a:lnSpc>
              <a:spcBef>
                <a:spcPts val="0"/>
              </a:spcBef>
              <a:spcAft>
                <a:spcPts val="0"/>
              </a:spcAft>
              <a:buSzPts val="2400"/>
              <a:buNone/>
            </a:pPr>
            <a:r>
              <a:rPr i="0" lang="it-IT"/>
              <a:t>Idade escolar:  </a:t>
            </a:r>
            <a:r>
              <a:rPr i="0" lang="it-IT">
                <a:solidFill>
                  <a:schemeClr val="accent6"/>
                </a:solidFill>
              </a:rPr>
              <a:t>Máquina de dinheiro ou role play</a:t>
            </a:r>
            <a:endParaRPr i="0">
              <a:solidFill>
                <a:schemeClr val="accent6"/>
              </a:solidFill>
            </a:endParaRPr>
          </a:p>
        </p:txBody>
      </p:sp>
      <p:sp>
        <p:nvSpPr>
          <p:cNvPr id="177" name="Google Shape;177;p10"/>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78" name="Google Shape;178;p10"/>
          <p:cNvSpPr/>
          <p:nvPr/>
        </p:nvSpPr>
        <p:spPr>
          <a:xfrm>
            <a:off x="320842" y="2245349"/>
            <a:ext cx="7283115" cy="507827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it-IT" sz="2400" u="none" cap="none" strike="noStrike">
                <a:solidFill>
                  <a:srgbClr val="097D74"/>
                </a:solidFill>
                <a:latin typeface="Calibri"/>
                <a:ea typeface="Calibri"/>
                <a:cs typeface="Calibri"/>
                <a:sym typeface="Calibri"/>
              </a:rPr>
              <a:t>Ensine as crianças a entender como a venda funciona.</a:t>
            </a:r>
            <a:endParaRPr/>
          </a:p>
          <a:p>
            <a:pPr indent="-342900" lvl="0" marL="342900" marR="0" rtl="0" algn="l">
              <a:lnSpc>
                <a:spcPct val="150000"/>
              </a:lnSpc>
              <a:spcBef>
                <a:spcPts val="0"/>
              </a:spcBef>
              <a:spcAft>
                <a:spcPts val="0"/>
              </a:spcAft>
              <a:buClr>
                <a:srgbClr val="000000"/>
              </a:buClr>
              <a:buSzPts val="2400"/>
              <a:buFont typeface="Arial"/>
              <a:buChar char="•"/>
            </a:pPr>
            <a:r>
              <a:rPr b="0" i="0" lang="it-IT" sz="2400" u="none" cap="none" strike="noStrike">
                <a:solidFill>
                  <a:srgbClr val="097D74"/>
                </a:solidFill>
                <a:latin typeface="Calibri"/>
                <a:ea typeface="Calibri"/>
                <a:cs typeface="Calibri"/>
                <a:sym typeface="Calibri"/>
              </a:rPr>
              <a:t>Crie uma loja para brincar, talvez com uma máquina de dinheiro onde se brinca com o comprador e o seu filho o vendedor (ou vice-versa).</a:t>
            </a:r>
            <a:endParaRPr/>
          </a:p>
          <a:p>
            <a:pPr indent="-342900" lvl="0" marL="342900" marR="0" rtl="0" algn="l">
              <a:lnSpc>
                <a:spcPct val="150000"/>
              </a:lnSpc>
              <a:spcBef>
                <a:spcPts val="0"/>
              </a:spcBef>
              <a:spcAft>
                <a:spcPts val="0"/>
              </a:spcAft>
              <a:buClr>
                <a:srgbClr val="000000"/>
              </a:buClr>
              <a:buSzPts val="2400"/>
              <a:buFont typeface="Arial"/>
              <a:buChar char="•"/>
            </a:pPr>
            <a:r>
              <a:rPr b="0" i="0" lang="it-IT" sz="2400" u="none" cap="none" strike="noStrike">
                <a:solidFill>
                  <a:srgbClr val="097D74"/>
                </a:solidFill>
                <a:latin typeface="Calibri"/>
                <a:ea typeface="Calibri"/>
                <a:cs typeface="Calibri"/>
                <a:sym typeface="Calibri"/>
              </a:rPr>
              <a:t>Usando dinheiro falso ou real, pague pelos itens e peça ao seu filho para lhe dar o troco correto.</a:t>
            </a:r>
            <a:endParaRPr/>
          </a:p>
          <a:p>
            <a:pPr indent="-342900" lvl="0" marL="342900" marR="0" rtl="0" algn="l">
              <a:lnSpc>
                <a:spcPct val="150000"/>
              </a:lnSpc>
              <a:spcBef>
                <a:spcPts val="0"/>
              </a:spcBef>
              <a:spcAft>
                <a:spcPts val="0"/>
              </a:spcAft>
              <a:buClr>
                <a:srgbClr val="000000"/>
              </a:buClr>
              <a:buSzPts val="2400"/>
              <a:buFont typeface="Arial"/>
              <a:buChar char="•"/>
            </a:pPr>
            <a:r>
              <a:rPr b="0" i="0" lang="it-IT" sz="2400" u="none" cap="none" strike="noStrike">
                <a:solidFill>
                  <a:srgbClr val="097D74"/>
                </a:solidFill>
                <a:latin typeface="Calibri"/>
                <a:ea typeface="Calibri"/>
                <a:cs typeface="Calibri"/>
                <a:sym typeface="Calibri"/>
              </a:rPr>
              <a:t>Ajude o seu filho a verificar o troco e talvez peça-lhe para lhe dizer se deu o troco correto se você for o vendedor.</a:t>
            </a:r>
            <a:endParaRPr b="0" i="0" sz="1400" u="none" cap="none" strike="noStrike">
              <a:solidFill>
                <a:srgbClr val="097D74"/>
              </a:solidFill>
              <a:latin typeface="Arial"/>
              <a:ea typeface="Arial"/>
              <a:cs typeface="Arial"/>
              <a:sym typeface="Arial"/>
            </a:endParaRPr>
          </a:p>
        </p:txBody>
      </p:sp>
      <p:pic>
        <p:nvPicPr>
          <p:cNvPr descr="Cash desk" id="179" name="Google Shape;179;p10"/>
          <p:cNvPicPr preferRelativeResize="0"/>
          <p:nvPr/>
        </p:nvPicPr>
        <p:blipFill rotWithShape="1">
          <a:blip r:embed="rId3">
            <a:alphaModFix/>
          </a:blip>
          <a:srcRect b="11190" l="0" r="0" t="0"/>
          <a:stretch/>
        </p:blipFill>
        <p:spPr>
          <a:xfrm>
            <a:off x="8070000" y="2392689"/>
            <a:ext cx="4762500" cy="42295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idx="2" type="body"/>
          </p:nvPr>
        </p:nvSpPr>
        <p:spPr>
          <a:xfrm>
            <a:off x="500022" y="956506"/>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Idade escolar </a:t>
            </a:r>
            <a:endParaRPr i="0"/>
          </a:p>
        </p:txBody>
      </p:sp>
      <p:sp>
        <p:nvSpPr>
          <p:cNvPr id="185" name="Google Shape;185;p11"/>
          <p:cNvSpPr txBox="1"/>
          <p:nvPr>
            <p:ph type="title"/>
          </p:nvPr>
        </p:nvSpPr>
        <p:spPr>
          <a:xfrm>
            <a:off x="502500" y="285715"/>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86" name="Google Shape;186;p11"/>
          <p:cNvSpPr txBox="1"/>
          <p:nvPr/>
        </p:nvSpPr>
        <p:spPr>
          <a:xfrm>
            <a:off x="500063" y="1559395"/>
            <a:ext cx="12331500" cy="5986214"/>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1969" u="none" cap="none" strike="noStrike">
                <a:solidFill>
                  <a:schemeClr val="dk2"/>
                </a:solidFill>
                <a:latin typeface="Calibri"/>
                <a:ea typeface="Calibri"/>
                <a:cs typeface="Calibri"/>
                <a:sym typeface="Calibri"/>
              </a:rPr>
              <a:t>CONCENTRE-SE no: </a:t>
            </a:r>
            <a:r>
              <a:rPr b="1" i="0" lang="it-IT" sz="3200" u="none" cap="none" strike="noStrike">
                <a:solidFill>
                  <a:schemeClr val="accent4"/>
                </a:solidFill>
                <a:latin typeface="Calibri"/>
                <a:ea typeface="Calibri"/>
                <a:cs typeface="Calibri"/>
                <a:sym typeface="Calibri"/>
              </a:rPr>
              <a:t>DINHEIRO DE BOLSO</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it-IT" sz="2600" u="none" cap="none" strike="noStrike">
                <a:solidFill>
                  <a:schemeClr val="dk1"/>
                </a:solidFill>
                <a:latin typeface="Calibri"/>
                <a:ea typeface="Calibri"/>
                <a:cs typeface="Calibri"/>
                <a:sym typeface="Calibri"/>
              </a:rPr>
              <a:t>Através do dinheiro de bolso, as crianças começam a entender o valor do dinheiro. Isto permite-lhes compreender tanto as consequências positivas (por exemplo, poupança para comprar "necessidades" ou desejos) como consequências negativas (por exemplo, perdas) da gestão do seu dinheiro.</a:t>
            </a:r>
            <a:br>
              <a:rPr b="0" i="0" lang="it-IT" sz="2600" u="none" cap="none" strike="noStrike">
                <a:solidFill>
                  <a:schemeClr val="dk1"/>
                </a:solidFill>
                <a:latin typeface="Calibri"/>
                <a:ea typeface="Calibri"/>
                <a:cs typeface="Calibri"/>
                <a:sym typeface="Calibri"/>
              </a:rPr>
            </a:br>
            <a:r>
              <a:rPr b="0" i="0" lang="it-IT" sz="2600" u="none" cap="none" strike="noStrike">
                <a:solidFill>
                  <a:schemeClr val="accent6"/>
                </a:solidFill>
                <a:latin typeface="Calibri"/>
                <a:ea typeface="Calibri"/>
                <a:cs typeface="Calibri"/>
                <a:sym typeface="Calibri"/>
              </a:rPr>
              <a:t>QUANTO DÁ AO SEU FILHO?</a:t>
            </a:r>
            <a:endParaRPr b="0" i="0" sz="26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rPr b="0" i="0" lang="it-IT" sz="2600" u="none" cap="none" strike="noStrike">
                <a:solidFill>
                  <a:schemeClr val="dk1"/>
                </a:solidFill>
                <a:latin typeface="Calibri"/>
                <a:ea typeface="Calibri"/>
                <a:cs typeface="Calibri"/>
                <a:sym typeface="Calibri"/>
              </a:rPr>
              <a:t>Depende de:</a:t>
            </a:r>
            <a:endParaRPr b="0" i="0" sz="2600" u="none" cap="none" strike="noStrike">
              <a:solidFill>
                <a:srgbClr val="000000"/>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1969"/>
              <a:buFont typeface="Calibri"/>
              <a:buChar char="-"/>
            </a:pPr>
            <a:r>
              <a:rPr b="0" i="0" lang="it-IT" sz="2600" u="none" cap="none" strike="noStrike">
                <a:solidFill>
                  <a:schemeClr val="dk1"/>
                </a:solidFill>
                <a:latin typeface="Calibri"/>
                <a:ea typeface="Calibri"/>
                <a:cs typeface="Calibri"/>
                <a:sym typeface="Calibri"/>
              </a:rPr>
              <a:t>da idade do seu filho</a:t>
            </a:r>
            <a:br>
              <a:rPr b="0" i="0" lang="it-IT" sz="2600" u="none" cap="none" strike="noStrike">
                <a:solidFill>
                  <a:schemeClr val="dk1"/>
                </a:solidFill>
                <a:latin typeface="Calibri"/>
                <a:ea typeface="Calibri"/>
                <a:cs typeface="Calibri"/>
                <a:sym typeface="Calibri"/>
              </a:rPr>
            </a:br>
            <a:r>
              <a:rPr b="0" i="0" lang="it-IT" sz="2600" u="none" cap="none" strike="noStrike">
                <a:solidFill>
                  <a:schemeClr val="dk1"/>
                </a:solidFill>
                <a:latin typeface="Calibri"/>
                <a:ea typeface="Calibri"/>
                <a:cs typeface="Calibri"/>
                <a:sym typeface="Calibri"/>
              </a:rPr>
              <a:t>do rendimento da sua família</a:t>
            </a:r>
            <a:endParaRPr b="0" i="0" sz="2600" u="none" cap="none" strike="noStrike">
              <a:solidFill>
                <a:srgbClr val="000000"/>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1969"/>
              <a:buFont typeface="Calibri"/>
              <a:buChar char="-"/>
            </a:pPr>
            <a:r>
              <a:rPr b="0" i="0" lang="it-IT" sz="2600" u="none" cap="none" strike="noStrike">
                <a:solidFill>
                  <a:schemeClr val="dk1"/>
                </a:solidFill>
                <a:latin typeface="Calibri"/>
                <a:ea typeface="Calibri"/>
                <a:cs typeface="Calibri"/>
                <a:sym typeface="Calibri"/>
              </a:rPr>
              <a:t>que tipo de compras o dinheiro de bolso deve cobrir</a:t>
            </a:r>
            <a:endParaRPr b="0" i="0" sz="2600" u="none" cap="none" strike="noStrike">
              <a:solidFill>
                <a:srgbClr val="000000"/>
              </a:solidFill>
              <a:latin typeface="Calibri"/>
              <a:ea typeface="Calibri"/>
              <a:cs typeface="Calibri"/>
              <a:sym typeface="Calibri"/>
            </a:endParaRPr>
          </a:p>
        </p:txBody>
      </p:sp>
      <p:sp>
        <p:nvSpPr>
          <p:cNvPr id="187" name="Google Shape;187;p11"/>
          <p:cNvSpPr txBox="1"/>
          <p:nvPr/>
        </p:nvSpPr>
        <p:spPr>
          <a:xfrm>
            <a:off x="6665792" y="4889308"/>
            <a:ext cx="5809200" cy="1384954"/>
          </a:xfrm>
          <a:prstGeom prst="rect">
            <a:avLst/>
          </a:prstGeom>
          <a:solidFill>
            <a:srgbClr val="00ADBB"/>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800" u="none" cap="none" strike="noStrike">
                <a:solidFill>
                  <a:schemeClr val="lt1"/>
                </a:solidFill>
                <a:latin typeface="Calibri"/>
                <a:ea typeface="Calibri"/>
                <a:cs typeface="Calibri"/>
                <a:sym typeface="Calibri"/>
              </a:rPr>
              <a:t>O mais importante é explicar estas decisões aos seus filhos para ajudá-los a entender o seu raciocínio.</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txBox="1"/>
          <p:nvPr>
            <p:ph idx="2" type="body"/>
          </p:nvPr>
        </p:nvSpPr>
        <p:spPr>
          <a:xfrm>
            <a:off x="502500" y="1251989"/>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Idade escolar</a:t>
            </a:r>
            <a:endParaRPr i="0"/>
          </a:p>
        </p:txBody>
      </p:sp>
      <p:sp>
        <p:nvSpPr>
          <p:cNvPr id="193" name="Google Shape;193;p13"/>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94" name="Google Shape;194;p13"/>
          <p:cNvSpPr txBox="1"/>
          <p:nvPr/>
        </p:nvSpPr>
        <p:spPr>
          <a:xfrm>
            <a:off x="5741234" y="3013189"/>
            <a:ext cx="7090500"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dk1"/>
                </a:solidFill>
                <a:latin typeface="Calibri"/>
                <a:ea typeface="Calibri"/>
                <a:cs typeface="Calibri"/>
                <a:sym typeface="Calibri"/>
              </a:rPr>
              <a:t>Você pode usar o </a:t>
            </a:r>
            <a:r>
              <a:rPr b="1" i="0" lang="it-IT" sz="2800" u="none" cap="none" strike="noStrike">
                <a:solidFill>
                  <a:srgbClr val="097D74"/>
                </a:solidFill>
                <a:latin typeface="Calibri"/>
                <a:ea typeface="Calibri"/>
                <a:cs typeface="Calibri"/>
                <a:sym typeface="Calibri"/>
              </a:rPr>
              <a:t>PLANEADOR DE ORÇAMENTO do MONEY MATTERS </a:t>
            </a:r>
            <a:r>
              <a:rPr b="1" i="0" lang="it-IT" sz="2800" u="none" cap="none" strike="noStrike">
                <a:solidFill>
                  <a:schemeClr val="accent1"/>
                </a:solidFill>
                <a:latin typeface="Calibri"/>
                <a:ea typeface="Calibri"/>
                <a:cs typeface="Calibri"/>
                <a:sym typeface="Calibri"/>
              </a:rPr>
              <a:t>c</a:t>
            </a:r>
            <a:r>
              <a:rPr b="1" i="0" lang="it-IT" sz="2800" u="none" cap="none" strike="noStrike">
                <a:solidFill>
                  <a:schemeClr val="dk1"/>
                </a:solidFill>
                <a:latin typeface="Calibri"/>
                <a:ea typeface="Calibri"/>
                <a:cs typeface="Calibri"/>
                <a:sym typeface="Calibri"/>
              </a:rPr>
              <a:t>om o seu filho/a!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it-IT" sz="2800" u="none" cap="none" strike="noStrike">
                <a:solidFill>
                  <a:schemeClr val="dk1"/>
                </a:solidFill>
                <a:latin typeface="Calibri"/>
                <a:ea typeface="Calibri"/>
                <a:cs typeface="Calibri"/>
                <a:sym typeface="Calibri"/>
              </a:rPr>
              <a:t>Isto pode ser útil para ensiná-los a gastar e economizar dinheiro todas as semanas/mês/etc.</a:t>
            </a:r>
            <a:endParaRPr b="0" i="0" sz="1800" u="none" cap="none" strike="noStrike">
              <a:solidFill>
                <a:srgbClr val="000000"/>
              </a:solidFill>
              <a:latin typeface="Arial"/>
              <a:ea typeface="Arial"/>
              <a:cs typeface="Arial"/>
              <a:sym typeface="Arial"/>
            </a:endParaRPr>
          </a:p>
        </p:txBody>
      </p:sp>
      <p:pic>
        <p:nvPicPr>
          <p:cNvPr descr="Diagram&#10;&#10;Description automatically generated" id="195" name="Google Shape;195;p13"/>
          <p:cNvPicPr preferRelativeResize="0"/>
          <p:nvPr/>
        </p:nvPicPr>
        <p:blipFill rotWithShape="1">
          <a:blip r:embed="rId3">
            <a:alphaModFix/>
          </a:blip>
          <a:srcRect b="-1" l="864" r="872" t="740"/>
          <a:stretch/>
        </p:blipFill>
        <p:spPr>
          <a:xfrm>
            <a:off x="1435099" y="1993900"/>
            <a:ext cx="3721101" cy="52597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p>
            <a:pPr indent="-228600" lvl="0" marL="457200" rtl="0" algn="l">
              <a:lnSpc>
                <a:spcPct val="100000"/>
              </a:lnSpc>
              <a:spcBef>
                <a:spcPts val="0"/>
              </a:spcBef>
              <a:spcAft>
                <a:spcPts val="0"/>
              </a:spcAft>
              <a:buSzPts val="2188"/>
              <a:buNone/>
            </a:pPr>
            <a:r>
              <a:rPr lang="it-IT" sz="3200"/>
              <a:t>  Quais são algumas das questões financeiras para os mais velhos </a:t>
            </a:r>
            <a:r>
              <a:rPr b="1" lang="it-IT" sz="3200">
                <a:solidFill>
                  <a:srgbClr val="002060"/>
                </a:solidFill>
              </a:rPr>
              <a:t>crianças e jovens adolescentes?</a:t>
            </a:r>
            <a:endParaRPr/>
          </a:p>
          <a:p>
            <a:pPr indent="-228600" lvl="0" marL="457200" rtl="0" algn="l">
              <a:lnSpc>
                <a:spcPct val="100000"/>
              </a:lnSpc>
              <a:spcBef>
                <a:spcPts val="0"/>
              </a:spcBef>
              <a:spcAft>
                <a:spcPts val="0"/>
              </a:spcAft>
              <a:buSzPts val="2188"/>
              <a:buNone/>
            </a:pPr>
            <a:r>
              <a:t/>
            </a:r>
            <a:endParaRPr sz="3200"/>
          </a:p>
          <a:p>
            <a:pPr indent="-228600" lvl="0" marL="457200" rtl="0" algn="l">
              <a:lnSpc>
                <a:spcPct val="100000"/>
              </a:lnSpc>
              <a:spcBef>
                <a:spcPts val="0"/>
              </a:spcBef>
              <a:spcAft>
                <a:spcPts val="0"/>
              </a:spcAft>
              <a:buSzPts val="2188"/>
              <a:buNone/>
            </a:pPr>
            <a:r>
              <a:rPr lang="it-IT" sz="3200"/>
              <a:t>Em pequenos grupos: </a:t>
            </a:r>
            <a:endParaRPr/>
          </a:p>
          <a:p>
            <a:pPr indent="-228600" lvl="0" marL="457200" rtl="0" algn="l">
              <a:lnSpc>
                <a:spcPct val="100000"/>
              </a:lnSpc>
              <a:spcBef>
                <a:spcPts val="0"/>
              </a:spcBef>
              <a:spcAft>
                <a:spcPts val="0"/>
              </a:spcAft>
              <a:buSzPts val="2188"/>
              <a:buNone/>
            </a:pPr>
            <a:r>
              <a:t/>
            </a:r>
            <a:endParaRPr sz="3200"/>
          </a:p>
          <a:p>
            <a:pPr indent="-342900" lvl="0" marL="571500" rtl="0" algn="l">
              <a:lnSpc>
                <a:spcPct val="100000"/>
              </a:lnSpc>
              <a:spcBef>
                <a:spcPts val="0"/>
              </a:spcBef>
              <a:spcAft>
                <a:spcPts val="0"/>
              </a:spcAft>
              <a:buSzPts val="2188"/>
              <a:buFont typeface="Arial"/>
              <a:buChar char="•"/>
            </a:pPr>
            <a:r>
              <a:rPr lang="it-IT" sz="3200"/>
              <a:t>criar um mindmap</a:t>
            </a:r>
            <a:br>
              <a:rPr lang="it-IT" sz="3200"/>
            </a:br>
            <a:r>
              <a:rPr lang="it-IT" sz="3200"/>
              <a:t> ou um gráfico</a:t>
            </a:r>
            <a:endParaRPr sz="3200"/>
          </a:p>
          <a:p>
            <a:pPr indent="-342900" lvl="0" marL="571500" rtl="0" algn="l">
              <a:lnSpc>
                <a:spcPct val="100000"/>
              </a:lnSpc>
              <a:spcBef>
                <a:spcPts val="0"/>
              </a:spcBef>
              <a:spcAft>
                <a:spcPts val="0"/>
              </a:spcAft>
              <a:buSzPts val="2188"/>
              <a:buFont typeface="Arial"/>
              <a:buChar char="•"/>
            </a:pPr>
            <a:r>
              <a:rPr lang="it-IT" sz="3200"/>
              <a:t> ou qualquer representação visual</a:t>
            </a:r>
            <a:endParaRPr/>
          </a:p>
          <a:p>
            <a:pPr indent="-228600" lvl="0" marL="457200" rtl="0" algn="l">
              <a:lnSpc>
                <a:spcPct val="100000"/>
              </a:lnSpc>
              <a:spcBef>
                <a:spcPts val="0"/>
              </a:spcBef>
              <a:spcAft>
                <a:spcPts val="0"/>
              </a:spcAft>
              <a:buSzPts val="2188"/>
              <a:buNone/>
            </a:pPr>
            <a:r>
              <a:rPr lang="it-IT" sz="3200"/>
              <a:t> </a:t>
            </a:r>
            <a:endParaRPr/>
          </a:p>
          <a:p>
            <a:pPr indent="-228600" lvl="0" marL="457200" rtl="0" algn="l">
              <a:lnSpc>
                <a:spcPct val="100000"/>
              </a:lnSpc>
              <a:spcBef>
                <a:spcPts val="0"/>
              </a:spcBef>
              <a:spcAft>
                <a:spcPts val="0"/>
              </a:spcAft>
              <a:buSzPts val="2188"/>
              <a:buNone/>
            </a:pPr>
            <a:r>
              <a:rPr lang="it-IT" sz="3200"/>
              <a:t>…que representa algumas destas questões.</a:t>
            </a:r>
            <a:endParaRPr/>
          </a:p>
        </p:txBody>
      </p:sp>
      <p:sp>
        <p:nvSpPr>
          <p:cNvPr id="201" name="Google Shape;201;p32"/>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it-IT"/>
              <a:t>Aprendizagem Familiar</a:t>
            </a:r>
            <a:endParaRPr/>
          </a:p>
        </p:txBody>
      </p:sp>
      <p:sp>
        <p:nvSpPr>
          <p:cNvPr id="202" name="Google Shape;202;p32"/>
          <p:cNvSpPr txBox="1"/>
          <p:nvPr>
            <p:ph idx="2" type="body"/>
          </p:nvPr>
        </p:nvSpPr>
        <p:spPr>
          <a:xfrm>
            <a:off x="500064" y="978568"/>
            <a:ext cx="12331541" cy="1005807"/>
          </a:xfrm>
          <a:prstGeom prst="rect">
            <a:avLst/>
          </a:prstGeom>
          <a:solidFill>
            <a:schemeClr val="dk1"/>
          </a:solidFill>
          <a:ln>
            <a:noFill/>
          </a:ln>
        </p:spPr>
        <p:txBody>
          <a:bodyPr anchorCtr="0" anchor="ctr" bIns="45700" lIns="72000" spcFirstLastPara="1" rIns="72000" wrap="square" tIns="45700">
            <a:noAutofit/>
          </a:bodyPr>
          <a:lstStyle/>
          <a:p>
            <a:pPr indent="-228600" lvl="0" marL="457200" marR="0" rtl="0" algn="just">
              <a:lnSpc>
                <a:spcPct val="90000"/>
              </a:lnSpc>
              <a:spcBef>
                <a:spcPts val="1094"/>
              </a:spcBef>
              <a:spcAft>
                <a:spcPts val="0"/>
              </a:spcAft>
              <a:buClr>
                <a:schemeClr val="lt2"/>
              </a:buClr>
              <a:buSzPts val="2400"/>
              <a:buFont typeface="Arial"/>
              <a:buNone/>
            </a:pPr>
            <a:r>
              <a:rPr i="0" lang="it-IT"/>
              <a:t>Atividade M7.4</a:t>
            </a:r>
            <a:endParaRPr/>
          </a:p>
          <a:p>
            <a:pPr indent="-228600" lvl="0" marL="457200" marR="0" rtl="0" algn="just">
              <a:lnSpc>
                <a:spcPct val="90000"/>
              </a:lnSpc>
              <a:spcBef>
                <a:spcPts val="1094"/>
              </a:spcBef>
              <a:spcAft>
                <a:spcPts val="0"/>
              </a:spcAft>
              <a:buClr>
                <a:schemeClr val="lt2"/>
              </a:buClr>
              <a:buSzPts val="2400"/>
              <a:buFont typeface="Arial"/>
              <a:buNone/>
            </a:pPr>
            <a:r>
              <a:rPr i="0" lang="it-IT"/>
              <a:t>Discussão e representação visual </a:t>
            </a:r>
            <a:endParaRPr/>
          </a:p>
        </p:txBody>
      </p:sp>
      <p:pic>
        <p:nvPicPr>
          <p:cNvPr descr="A white board with writing on it&#10;&#10;Description automatically generated with low confidence" id="203" name="Google Shape;203;p32"/>
          <p:cNvPicPr preferRelativeResize="0"/>
          <p:nvPr/>
        </p:nvPicPr>
        <p:blipFill rotWithShape="1">
          <a:blip r:embed="rId3">
            <a:alphaModFix/>
          </a:blip>
          <a:srcRect b="0" l="0" r="0" t="0"/>
          <a:stretch/>
        </p:blipFill>
        <p:spPr>
          <a:xfrm>
            <a:off x="8501541" y="3048000"/>
            <a:ext cx="3786712" cy="34791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idx="2" type="body"/>
          </p:nvPr>
        </p:nvSpPr>
        <p:spPr>
          <a:xfrm>
            <a:off x="499291" y="702292"/>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PRÉ e ADOLESCENTES PRECOCES</a:t>
            </a:r>
            <a:endParaRPr i="0"/>
          </a:p>
        </p:txBody>
      </p:sp>
      <p:sp>
        <p:nvSpPr>
          <p:cNvPr id="209" name="Google Shape;209;p12"/>
          <p:cNvSpPr txBox="1"/>
          <p:nvPr>
            <p:ph type="title"/>
          </p:nvPr>
        </p:nvSpPr>
        <p:spPr>
          <a:xfrm>
            <a:off x="500832" y="10194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210" name="Google Shape;210;p12"/>
          <p:cNvSpPr/>
          <p:nvPr/>
        </p:nvSpPr>
        <p:spPr>
          <a:xfrm>
            <a:off x="362066" y="1147370"/>
            <a:ext cx="12329999" cy="73862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it-IT" sz="2800" u="none" cap="none" strike="noStrike">
                <a:solidFill>
                  <a:schemeClr val="dk1"/>
                </a:solidFill>
                <a:latin typeface="Calibri"/>
                <a:ea typeface="Calibri"/>
                <a:cs typeface="Calibri"/>
                <a:sym typeface="Calibri"/>
              </a:rPr>
              <a:t>ENTRE OS 10 E OS 15 ANOS</a:t>
            </a:r>
            <a:r>
              <a:rPr b="0" i="0" lang="it-IT" sz="2800" u="none" cap="none" strike="noStrike">
                <a:solidFill>
                  <a:schemeClr val="dk1"/>
                </a:solidFill>
                <a:latin typeface="Calibri"/>
                <a:ea typeface="Calibri"/>
                <a:cs typeface="Calibri"/>
                <a:sym typeface="Calibri"/>
              </a:rPr>
              <a:t>, os jovens entendem  </a:t>
            </a:r>
            <a:r>
              <a:rPr b="1" i="0" lang="it-IT" sz="2800" u="none" cap="none" strike="noStrike">
                <a:solidFill>
                  <a:schemeClr val="accent2"/>
                </a:solidFill>
                <a:latin typeface="Calibri"/>
                <a:ea typeface="Calibri"/>
                <a:cs typeface="Calibri"/>
                <a:sym typeface="Calibri"/>
              </a:rPr>
              <a:t>conceitos financeiros:</a:t>
            </a:r>
            <a:r>
              <a:rPr b="0" i="0" lang="it-IT" sz="2800" u="none" cap="none" strike="noStrike">
                <a:solidFill>
                  <a:schemeClr val="dk1"/>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p:txBody>
      </p:sp>
      <p:sp>
        <p:nvSpPr>
          <p:cNvPr id="211" name="Google Shape;211;p12"/>
          <p:cNvSpPr/>
          <p:nvPr/>
        </p:nvSpPr>
        <p:spPr>
          <a:xfrm>
            <a:off x="362066" y="1933931"/>
            <a:ext cx="5339264" cy="526293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À medida que as crianças crescem, podem ficar com </a:t>
            </a:r>
            <a:r>
              <a:rPr b="1" i="0" lang="it-IT" sz="2800" u="none" cap="none" strike="noStrike">
                <a:solidFill>
                  <a:schemeClr val="accent6"/>
                </a:solidFill>
                <a:latin typeface="Calibri"/>
                <a:ea typeface="Calibri"/>
                <a:cs typeface="Calibri"/>
                <a:sym typeface="Calibri"/>
              </a:rPr>
              <a:t>mais liberdade </a:t>
            </a:r>
            <a:r>
              <a:rPr b="0" i="0" lang="it-IT" sz="2800" u="none" cap="none" strike="noStrike">
                <a:solidFill>
                  <a:schemeClr val="dk1"/>
                </a:solidFill>
                <a:latin typeface="Calibri"/>
                <a:ea typeface="Calibri"/>
                <a:cs typeface="Calibri"/>
                <a:sym typeface="Calibri"/>
              </a:rPr>
              <a:t>sobre o seu dinheiro e como o gastam.</a:t>
            </a:r>
            <a:br>
              <a:rPr b="0" i="0" lang="it-IT" sz="2800" u="none" cap="none" strike="noStrike">
                <a:solidFill>
                  <a:schemeClr val="dk1"/>
                </a:solidFill>
                <a:latin typeface="Calibri"/>
                <a:ea typeface="Calibri"/>
                <a:cs typeface="Calibri"/>
                <a:sym typeface="Calibri"/>
              </a:rPr>
            </a:br>
            <a:endParaRPr b="0" i="0" sz="28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É importante guiar as crianças </a:t>
            </a:r>
            <a:r>
              <a:rPr b="1" i="0" lang="it-IT" sz="2800" u="none" cap="none" strike="noStrike">
                <a:solidFill>
                  <a:schemeClr val="accent6"/>
                </a:solidFill>
                <a:latin typeface="Calibri"/>
                <a:ea typeface="Calibri"/>
                <a:cs typeface="Calibri"/>
                <a:sym typeface="Calibri"/>
              </a:rPr>
              <a:t>para poupar o dinheiro </a:t>
            </a:r>
            <a:r>
              <a:rPr b="0" i="0" lang="it-IT" sz="2800" u="none" cap="none" strike="noStrike">
                <a:solidFill>
                  <a:schemeClr val="dk1"/>
                </a:solidFill>
                <a:latin typeface="Calibri"/>
                <a:ea typeface="Calibri"/>
                <a:cs typeface="Calibri"/>
                <a:sym typeface="Calibri"/>
              </a:rPr>
              <a:t>em vez de gastar tudo.</a:t>
            </a:r>
            <a:endParaRPr b="0" i="0" sz="2800" u="none" cap="none" strike="noStrike">
              <a:solidFill>
                <a:srgbClr val="000000"/>
              </a:solidFill>
              <a:latin typeface="Calibri"/>
              <a:ea typeface="Calibri"/>
              <a:cs typeface="Calibri"/>
              <a:sym typeface="Calibri"/>
            </a:endParaRPr>
          </a:p>
        </p:txBody>
      </p:sp>
      <p:sp>
        <p:nvSpPr>
          <p:cNvPr id="212" name="Google Shape;212;p12"/>
          <p:cNvSpPr/>
          <p:nvPr/>
        </p:nvSpPr>
        <p:spPr>
          <a:xfrm>
            <a:off x="5823284" y="1882506"/>
            <a:ext cx="6938165" cy="526293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Este é o momento perfeito para:</a:t>
            </a:r>
            <a:endParaRPr b="0" i="0" sz="2800" u="none" cap="none" strike="noStrike">
              <a:solidFill>
                <a:srgbClr val="000000"/>
              </a:solidFill>
              <a:latin typeface="Calibri"/>
              <a:ea typeface="Calibri"/>
              <a:cs typeface="Calibri"/>
              <a:sym typeface="Calibri"/>
            </a:endParaRPr>
          </a:p>
          <a:p>
            <a:pPr indent="-406400" lvl="0" marL="406400" marR="0" rtl="0" algn="l">
              <a:lnSpc>
                <a:spcPct val="150000"/>
              </a:lnSpc>
              <a:spcBef>
                <a:spcPts val="0"/>
              </a:spcBef>
              <a:spcAft>
                <a:spcPts val="0"/>
              </a:spcAft>
              <a:buClr>
                <a:schemeClr val="dk1"/>
              </a:buClr>
              <a:buSzPts val="1969"/>
              <a:buFont typeface="Arial"/>
              <a:buChar char="•"/>
            </a:pPr>
            <a:r>
              <a:rPr b="0" i="0" lang="it-IT" sz="2800" u="none" cap="none" strike="noStrike">
                <a:solidFill>
                  <a:schemeClr val="dk1"/>
                </a:solidFill>
                <a:latin typeface="Calibri"/>
                <a:ea typeface="Calibri"/>
                <a:cs typeface="Calibri"/>
                <a:sym typeface="Calibri"/>
              </a:rPr>
              <a:t>Falar sobre a importância de não ser </a:t>
            </a:r>
            <a:r>
              <a:rPr b="1" i="0" lang="it-IT" sz="2800" u="none" cap="none" strike="noStrike">
                <a:solidFill>
                  <a:schemeClr val="accent2"/>
                </a:solidFill>
                <a:latin typeface="Calibri"/>
                <a:ea typeface="Calibri"/>
                <a:cs typeface="Calibri"/>
                <a:sym typeface="Calibri"/>
              </a:rPr>
              <a:t>influenciado pela publicidade.</a:t>
            </a:r>
            <a:endParaRPr b="1" i="0" sz="2800" u="none" cap="none" strike="noStrike">
              <a:solidFill>
                <a:schemeClr val="accent2"/>
              </a:solidFill>
              <a:latin typeface="Calibri"/>
              <a:ea typeface="Calibri"/>
              <a:cs typeface="Calibri"/>
              <a:sym typeface="Calibri"/>
            </a:endParaRPr>
          </a:p>
          <a:p>
            <a:pPr indent="-406400" lvl="0" marL="406400" marR="0" rtl="0" algn="l">
              <a:lnSpc>
                <a:spcPct val="150000"/>
              </a:lnSpc>
              <a:spcBef>
                <a:spcPts val="0"/>
              </a:spcBef>
              <a:spcAft>
                <a:spcPts val="0"/>
              </a:spcAft>
              <a:buClr>
                <a:schemeClr val="dk1"/>
              </a:buClr>
              <a:buSzPts val="1969"/>
              <a:buFont typeface="Arial"/>
              <a:buChar char="•"/>
            </a:pPr>
            <a:r>
              <a:rPr b="0" i="0" lang="it-IT" sz="2800" u="none" cap="none" strike="noStrike">
                <a:solidFill>
                  <a:schemeClr val="dk1"/>
                </a:solidFill>
                <a:latin typeface="Calibri"/>
                <a:ea typeface="Calibri"/>
                <a:cs typeface="Calibri"/>
                <a:sym typeface="Calibri"/>
              </a:rPr>
              <a:t>Deixe as crianças começarem </a:t>
            </a:r>
            <a:r>
              <a:rPr b="1" i="0" lang="it-IT" sz="2800" u="none" cap="none" strike="noStrike">
                <a:solidFill>
                  <a:schemeClr val="accent2"/>
                </a:solidFill>
                <a:latin typeface="Calibri"/>
                <a:ea typeface="Calibri"/>
                <a:cs typeface="Calibri"/>
                <a:sym typeface="Calibri"/>
              </a:rPr>
              <a:t>gerir o seu próprio dinheiro. </a:t>
            </a:r>
            <a:endParaRPr b="0" i="0" sz="2800" u="none" cap="none" strike="noStrike">
              <a:solidFill>
                <a:schemeClr val="dk1"/>
              </a:solidFill>
              <a:latin typeface="Calibri"/>
              <a:ea typeface="Calibri"/>
              <a:cs typeface="Calibri"/>
              <a:sym typeface="Calibri"/>
            </a:endParaRPr>
          </a:p>
          <a:p>
            <a:pPr indent="-406400" lvl="0" marL="406400" marR="0" rtl="0" algn="l">
              <a:lnSpc>
                <a:spcPct val="150000"/>
              </a:lnSpc>
              <a:spcBef>
                <a:spcPts val="0"/>
              </a:spcBef>
              <a:spcAft>
                <a:spcPts val="0"/>
              </a:spcAft>
              <a:buClr>
                <a:schemeClr val="dk1"/>
              </a:buClr>
              <a:buSzPts val="1969"/>
              <a:buFont typeface="Arial"/>
              <a:buChar char="•"/>
            </a:pPr>
            <a:r>
              <a:rPr b="0" i="0" lang="it-IT" sz="2800" u="none" cap="none" strike="noStrike">
                <a:solidFill>
                  <a:schemeClr val="dk1"/>
                </a:solidFill>
                <a:latin typeface="Calibri"/>
                <a:ea typeface="Calibri"/>
                <a:cs typeface="Calibri"/>
                <a:sym typeface="Calibri"/>
              </a:rPr>
              <a:t>Ensiná-los sobre os </a:t>
            </a:r>
            <a:r>
              <a:rPr b="1" i="0" lang="it-IT" sz="2800" u="none" cap="none" strike="noStrike">
                <a:solidFill>
                  <a:schemeClr val="accent2"/>
                </a:solidFill>
                <a:latin typeface="Calibri"/>
                <a:ea typeface="Calibri"/>
                <a:cs typeface="Calibri"/>
                <a:sym typeface="Calibri"/>
              </a:rPr>
              <a:t>perigos de criar dívidas.</a:t>
            </a:r>
            <a:endParaRPr b="0" i="0" sz="2800" u="none" cap="none" strike="noStrike">
              <a:solidFill>
                <a:srgbClr val="000000"/>
              </a:solidFill>
              <a:latin typeface="Calibri"/>
              <a:ea typeface="Calibri"/>
              <a:cs typeface="Calibri"/>
              <a:sym typeface="Calibri"/>
            </a:endParaRPr>
          </a:p>
          <a:p>
            <a:pPr indent="-406400" lvl="0" marL="406400" marR="0" rtl="0" algn="l">
              <a:lnSpc>
                <a:spcPct val="150000"/>
              </a:lnSpc>
              <a:spcBef>
                <a:spcPts val="0"/>
              </a:spcBef>
              <a:spcAft>
                <a:spcPts val="0"/>
              </a:spcAft>
              <a:buClr>
                <a:schemeClr val="accent2"/>
              </a:buClr>
              <a:buSzPts val="1969"/>
              <a:buFont typeface="Arial"/>
              <a:buChar char="•"/>
            </a:pPr>
            <a:r>
              <a:rPr b="1" i="0" lang="it-IT" sz="2800" u="none" cap="none" strike="noStrike">
                <a:solidFill>
                  <a:schemeClr val="accent2"/>
                </a:solidFill>
                <a:latin typeface="Calibri"/>
                <a:ea typeface="Calibri"/>
                <a:cs typeface="Calibri"/>
                <a:sym typeface="Calibri"/>
              </a:rPr>
              <a:t>Ajudar a planear </a:t>
            </a:r>
            <a:r>
              <a:rPr b="0" i="0" lang="it-IT" sz="2800" u="none" cap="none" strike="noStrike">
                <a:solidFill>
                  <a:schemeClr val="dk1"/>
                </a:solidFill>
                <a:latin typeface="Calibri"/>
                <a:ea typeface="Calibri"/>
                <a:cs typeface="Calibri"/>
                <a:sym typeface="Calibri"/>
              </a:rPr>
              <a:t>e a</a:t>
            </a:r>
            <a:r>
              <a:rPr b="1" i="0" lang="it-IT" sz="2800" u="none" cap="none" strike="noStrike">
                <a:solidFill>
                  <a:schemeClr val="accent2"/>
                </a:solidFill>
                <a:latin typeface="Calibri"/>
                <a:ea typeface="Calibri"/>
                <a:cs typeface="Calibri"/>
                <a:sym typeface="Calibri"/>
              </a:rPr>
              <a:t> </a:t>
            </a:r>
            <a:r>
              <a:rPr b="0" i="0" lang="it-IT" sz="2800" u="none" cap="none" strike="noStrike">
                <a:solidFill>
                  <a:schemeClr val="dk1"/>
                </a:solidFill>
                <a:latin typeface="Calibri"/>
                <a:ea typeface="Calibri"/>
                <a:cs typeface="Calibri"/>
                <a:sym typeface="Calibri"/>
              </a:rPr>
              <a:t>gerir os seus </a:t>
            </a:r>
            <a:r>
              <a:rPr b="1" i="0" lang="it-IT" sz="2800" u="none" cap="none" strike="noStrike">
                <a:solidFill>
                  <a:schemeClr val="accent2"/>
                </a:solidFill>
                <a:latin typeface="Calibri"/>
                <a:ea typeface="Calibri"/>
                <a:cs typeface="Calibri"/>
                <a:sym typeface="Calibri"/>
              </a:rPr>
              <a:t>orçamentos</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idx="1" type="body"/>
          </p:nvPr>
        </p:nvSpPr>
        <p:spPr>
          <a:xfrm>
            <a:off x="502500" y="2316329"/>
            <a:ext cx="12331541" cy="4052386"/>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100"/>
              <a:buNone/>
            </a:pPr>
            <a:r>
              <a:rPr b="1" lang="it-IT" sz="2800"/>
              <a:t>No final deste módulo, pais e encarregados de educação serão capazes de:</a:t>
            </a:r>
            <a:endParaRPr b="1" sz="2800"/>
          </a:p>
          <a:p>
            <a:pPr indent="0" lvl="0" marL="0" rtl="0" algn="l">
              <a:lnSpc>
                <a:spcPct val="100000"/>
              </a:lnSpc>
              <a:spcBef>
                <a:spcPts val="0"/>
              </a:spcBef>
              <a:spcAft>
                <a:spcPts val="0"/>
              </a:spcAft>
              <a:buClr>
                <a:schemeClr val="dk2"/>
              </a:buClr>
              <a:buSzPts val="2100"/>
              <a:buNone/>
            </a:pPr>
            <a:r>
              <a:t/>
            </a:r>
            <a:endParaRPr sz="2800"/>
          </a:p>
          <a:p>
            <a:pPr indent="-457200" lvl="0" marL="457200" rtl="0" algn="l">
              <a:lnSpc>
                <a:spcPct val="100000"/>
              </a:lnSpc>
              <a:spcBef>
                <a:spcPts val="600"/>
              </a:spcBef>
              <a:spcAft>
                <a:spcPts val="0"/>
              </a:spcAft>
              <a:buSzPts val="2100"/>
              <a:buFont typeface="Arial"/>
              <a:buChar char="•"/>
            </a:pPr>
            <a:r>
              <a:rPr lang="it-IT" sz="2800"/>
              <a:t>Discutir com os seus filhos a importância da utilização adequada do dinheiro utilizando o vocabulário e os métodos certos.</a:t>
            </a:r>
            <a:endParaRPr/>
          </a:p>
          <a:p>
            <a:pPr indent="0" lvl="0" marL="0" rtl="0" algn="l">
              <a:lnSpc>
                <a:spcPct val="100000"/>
              </a:lnSpc>
              <a:spcBef>
                <a:spcPts val="600"/>
              </a:spcBef>
              <a:spcAft>
                <a:spcPts val="0"/>
              </a:spcAft>
              <a:buClr>
                <a:schemeClr val="dk2"/>
              </a:buClr>
              <a:buSzPts val="2100"/>
              <a:buNone/>
            </a:pPr>
            <a:r>
              <a:t/>
            </a:r>
            <a:endParaRPr sz="2800"/>
          </a:p>
          <a:p>
            <a:pPr indent="-457200" lvl="0" marL="457200" rtl="0" algn="l">
              <a:lnSpc>
                <a:spcPct val="100000"/>
              </a:lnSpc>
              <a:spcBef>
                <a:spcPts val="600"/>
              </a:spcBef>
              <a:spcAft>
                <a:spcPts val="0"/>
              </a:spcAft>
              <a:buSzPts val="2100"/>
              <a:buFont typeface="Arial"/>
              <a:buChar char="•"/>
            </a:pPr>
            <a:r>
              <a:rPr lang="it-IT" sz="2800"/>
              <a:t>Explorar ferramentas financeiras online com os seus filhos, incluindo as fornecidas pelo projeto Money Matters.</a:t>
            </a:r>
            <a:endParaRPr sz="2800"/>
          </a:p>
        </p:txBody>
      </p:sp>
      <p:sp>
        <p:nvSpPr>
          <p:cNvPr id="58" name="Google Shape;58;p2"/>
          <p:cNvSpPr txBox="1"/>
          <p:nvPr>
            <p:ph type="title"/>
          </p:nvPr>
        </p:nvSpPr>
        <p:spPr>
          <a:xfrm>
            <a:off x="662921" y="523763"/>
            <a:ext cx="12330000" cy="1226444"/>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 </a:t>
            </a:r>
            <a:br>
              <a:rPr lang="it-IT"/>
            </a:br>
            <a:r>
              <a:rPr lang="it-IT"/>
              <a:t>Resultados da Aprendizagem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idx="1" type="body"/>
          </p:nvPr>
        </p:nvSpPr>
        <p:spPr>
          <a:xfrm>
            <a:off x="499925" y="2542951"/>
            <a:ext cx="12331402" cy="2322930"/>
          </a:xfrm>
          <a:prstGeom prst="rect">
            <a:avLst/>
          </a:prstGeom>
          <a:noFill/>
          <a:ln>
            <a:noFill/>
          </a:ln>
        </p:spPr>
        <p:txBody>
          <a:bodyPr anchorCtr="0" anchor="t" bIns="45700" lIns="72000" spcFirstLastPara="1" rIns="72000" wrap="square" tIns="45700">
            <a:noAutofit/>
          </a:bodyPr>
          <a:lstStyle/>
          <a:p>
            <a:pPr indent="-228600" lvl="0" marL="457200" rtl="0" algn="l">
              <a:lnSpc>
                <a:spcPct val="100000"/>
              </a:lnSpc>
              <a:spcBef>
                <a:spcPts val="0"/>
              </a:spcBef>
              <a:spcAft>
                <a:spcPts val="0"/>
              </a:spcAft>
              <a:buSzPts val="2188"/>
              <a:buNone/>
            </a:pPr>
            <a:r>
              <a:rPr lang="it-IT"/>
              <a:t>    </a:t>
            </a:r>
            <a:r>
              <a:rPr lang="it-IT" sz="4000"/>
              <a:t>A Biblioteca de Recursos do Money Matters cobre todos os pontos que discutimos nas bandas desenhadas e nas salas de fuga – veja todos os recursos online.</a:t>
            </a:r>
            <a:br>
              <a:rPr lang="it-IT" sz="4000"/>
            </a:br>
            <a:endParaRPr sz="4000"/>
          </a:p>
        </p:txBody>
      </p:sp>
      <p:sp>
        <p:nvSpPr>
          <p:cNvPr id="218" name="Google Shape;218;p33"/>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it-IT"/>
              <a:t>Aprendizagem Familiar</a:t>
            </a:r>
            <a:endParaRPr/>
          </a:p>
        </p:txBody>
      </p:sp>
      <p:sp>
        <p:nvSpPr>
          <p:cNvPr id="219" name="Google Shape;219;p33"/>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228600" lvl="0" marL="457200" marR="0" rtl="0" algn="just">
              <a:lnSpc>
                <a:spcPct val="90000"/>
              </a:lnSpc>
              <a:spcBef>
                <a:spcPts val="1094"/>
              </a:spcBef>
              <a:spcAft>
                <a:spcPts val="0"/>
              </a:spcAft>
              <a:buClr>
                <a:schemeClr val="lt2"/>
              </a:buClr>
              <a:buSzPts val="2400"/>
              <a:buFont typeface="Arial"/>
              <a:buNone/>
            </a:pPr>
            <a:r>
              <a:rPr i="0" lang="it-IT"/>
              <a:t>PRÉ e ADOLESCENTES PRECOCES</a:t>
            </a:r>
            <a:endParaRPr i="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txBox="1"/>
          <p:nvPr>
            <p:ph type="title"/>
          </p:nvPr>
        </p:nvSpPr>
        <p:spPr>
          <a:xfrm>
            <a:off x="1941095" y="237759"/>
            <a:ext cx="6951481"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226" name="Google Shape;226;p16"/>
          <p:cNvSpPr txBox="1"/>
          <p:nvPr>
            <p:ph idx="2" type="body"/>
          </p:nvPr>
        </p:nvSpPr>
        <p:spPr>
          <a:xfrm>
            <a:off x="499766" y="928371"/>
            <a:ext cx="12331700" cy="104366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Atividade M7.5 Opcional</a:t>
            </a:r>
            <a:endParaRPr/>
          </a:p>
          <a:p>
            <a:pPr indent="0" lvl="0" marL="0" rtl="0" algn="just">
              <a:lnSpc>
                <a:spcPct val="90000"/>
              </a:lnSpc>
              <a:spcBef>
                <a:spcPts val="0"/>
              </a:spcBef>
              <a:spcAft>
                <a:spcPts val="0"/>
              </a:spcAft>
              <a:buSzPts val="2400"/>
              <a:buNone/>
            </a:pPr>
            <a:r>
              <a:rPr i="0" lang="it-IT"/>
              <a:t>Um adolescente exigente</a:t>
            </a:r>
            <a:endParaRPr/>
          </a:p>
        </p:txBody>
      </p:sp>
      <p:pic>
        <p:nvPicPr>
          <p:cNvPr descr="Close with solid fill" id="227" name="Google Shape;227;p16"/>
          <p:cNvPicPr preferRelativeResize="0"/>
          <p:nvPr/>
        </p:nvPicPr>
        <p:blipFill rotWithShape="1">
          <a:blip r:embed="rId3">
            <a:alphaModFix/>
          </a:blip>
          <a:srcRect b="0" l="0" r="0" t="0"/>
          <a:stretch/>
        </p:blipFill>
        <p:spPr>
          <a:xfrm>
            <a:off x="11917066" y="196667"/>
            <a:ext cx="914400" cy="761092"/>
          </a:xfrm>
          <a:prstGeom prst="rect">
            <a:avLst/>
          </a:prstGeom>
          <a:noFill/>
          <a:ln>
            <a:noFill/>
          </a:ln>
        </p:spPr>
      </p:pic>
      <p:pic>
        <p:nvPicPr>
          <p:cNvPr descr="Close with solid fill" id="228" name="Google Shape;228;p16"/>
          <p:cNvPicPr preferRelativeResize="0"/>
          <p:nvPr/>
        </p:nvPicPr>
        <p:blipFill rotWithShape="1">
          <a:blip r:embed="rId3">
            <a:alphaModFix/>
          </a:blip>
          <a:srcRect b="0" l="0" r="0" t="0"/>
          <a:stretch/>
        </p:blipFill>
        <p:spPr>
          <a:xfrm>
            <a:off x="500063" y="237759"/>
            <a:ext cx="914400" cy="720000"/>
          </a:xfrm>
          <a:prstGeom prst="rect">
            <a:avLst/>
          </a:prstGeom>
          <a:noFill/>
          <a:ln>
            <a:noFill/>
          </a:ln>
        </p:spPr>
      </p:pic>
      <p:sp>
        <p:nvSpPr>
          <p:cNvPr id="229" name="Google Shape;229;p16"/>
          <p:cNvSpPr txBox="1"/>
          <p:nvPr>
            <p:ph idx="1" type="body"/>
          </p:nvPr>
        </p:nvSpPr>
        <p:spPr>
          <a:xfrm>
            <a:off x="500064" y="1972041"/>
            <a:ext cx="12331402" cy="5129444"/>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188"/>
              <a:buNone/>
            </a:pPr>
            <a:r>
              <a:rPr lang="it-IT" sz="2800"/>
              <a:t>O filho de 17 anos de Marie e do John, Eric, está a passar por um momento difícil na sua vida. Recusa-se a ir para a faculdade e a procurar emprego. Parece que o seu único objetivo é sair com os amigos. É por isso que todas as semanas pede dinheiro aos pais para se divertirem com o grupo de amigos.</a:t>
            </a:r>
            <a:br>
              <a:rPr lang="it-IT" sz="2800"/>
            </a:br>
            <a:endParaRPr sz="2800"/>
          </a:p>
          <a:p>
            <a:pPr indent="0" lvl="0" marL="0" rtl="0" algn="l">
              <a:lnSpc>
                <a:spcPct val="100000"/>
              </a:lnSpc>
              <a:spcBef>
                <a:spcPts val="0"/>
              </a:spcBef>
              <a:spcAft>
                <a:spcPts val="0"/>
              </a:spcAft>
              <a:buSzPts val="2188"/>
              <a:buNone/>
            </a:pPr>
            <a:r>
              <a:rPr lang="it-IT" sz="2800"/>
              <a:t>A Marie e o John não têm dinheiro suficiente para satisfazer as exigências do Eric e estão realmente preocupados com o comportamento e estilo de vida do seu filho e não sabem como fazer.</a:t>
            </a:r>
            <a:br>
              <a:rPr lang="it-IT" sz="2800"/>
            </a:br>
            <a:endParaRPr/>
          </a:p>
          <a:p>
            <a:pPr indent="0" lvl="0" marL="0" rtl="0" algn="l">
              <a:lnSpc>
                <a:spcPct val="100000"/>
              </a:lnSpc>
              <a:spcBef>
                <a:spcPts val="0"/>
              </a:spcBef>
              <a:spcAft>
                <a:spcPts val="0"/>
              </a:spcAft>
              <a:buSzPts val="2188"/>
              <a:buNone/>
            </a:pPr>
            <a:r>
              <a:rPr lang="it-IT" sz="2800"/>
              <a:t>Pense no que pode sugerir à Marie e ao John sobre as suas exigências de dinheiro..</a:t>
            </a:r>
            <a:endParaRPr/>
          </a:p>
          <a:p>
            <a:pPr indent="0" lvl="0" marL="0" rtl="0" algn="r">
              <a:lnSpc>
                <a:spcPct val="100000"/>
              </a:lnSpc>
              <a:spcBef>
                <a:spcPts val="0"/>
              </a:spcBef>
              <a:spcAft>
                <a:spcPts val="0"/>
              </a:spcAft>
              <a:buSzPts val="2188"/>
              <a:buNone/>
            </a:pPr>
            <a:r>
              <a:rPr lang="it-IT" sz="2800">
                <a:solidFill>
                  <a:schemeClr val="accent6"/>
                </a:solidFill>
              </a:rPr>
              <a:t>Ver a atividade M7.5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4"/>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Adolescentes</a:t>
            </a:r>
            <a:endParaRPr i="0"/>
          </a:p>
        </p:txBody>
      </p:sp>
      <p:sp>
        <p:nvSpPr>
          <p:cNvPr id="235" name="Google Shape;235;p14"/>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236" name="Google Shape;236;p14"/>
          <p:cNvSpPr/>
          <p:nvPr/>
        </p:nvSpPr>
        <p:spPr>
          <a:xfrm>
            <a:off x="500063" y="3946935"/>
            <a:ext cx="6667500" cy="3953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69"/>
              <a:buFont typeface="Arial"/>
              <a:buNone/>
            </a:pPr>
            <a:r>
              <a:t/>
            </a:r>
            <a:endParaRPr b="0" i="0" sz="1969" u="none" cap="none" strike="noStrike">
              <a:solidFill>
                <a:srgbClr val="FF0000"/>
              </a:solidFill>
              <a:latin typeface="Calibri"/>
              <a:ea typeface="Calibri"/>
              <a:cs typeface="Calibri"/>
              <a:sym typeface="Calibri"/>
            </a:endParaRPr>
          </a:p>
        </p:txBody>
      </p:sp>
      <p:sp>
        <p:nvSpPr>
          <p:cNvPr id="237" name="Google Shape;237;p14"/>
          <p:cNvSpPr/>
          <p:nvPr/>
        </p:nvSpPr>
        <p:spPr>
          <a:xfrm>
            <a:off x="500063" y="2068668"/>
            <a:ext cx="7558262" cy="526293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A partir dos 16 anos a "criança" é um/a adolescente e iniciou o seu caminho para completar a </a:t>
            </a:r>
            <a:r>
              <a:rPr b="1" i="0" lang="it-IT" sz="2800" u="none" cap="none" strike="noStrike">
                <a:solidFill>
                  <a:schemeClr val="accent2"/>
                </a:solidFill>
                <a:latin typeface="Calibri"/>
                <a:ea typeface="Calibri"/>
                <a:cs typeface="Calibri"/>
                <a:sym typeface="Calibri"/>
              </a:rPr>
              <a:t>independência</a:t>
            </a:r>
            <a:r>
              <a:rPr b="0" i="0" lang="it-IT" sz="2800" u="none" cap="none" strike="noStrike">
                <a:solidFill>
                  <a:schemeClr val="dk1"/>
                </a:solidFill>
                <a:latin typeface="Calibri"/>
                <a:ea typeface="Calibri"/>
                <a:cs typeface="Calibri"/>
                <a:sym typeface="Calibri"/>
              </a:rPr>
              <a:t> dos seus pais.</a:t>
            </a:r>
            <a:endParaRPr b="0" i="0" sz="28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Neste período, os adolescentes pedem frequentemente </a:t>
            </a:r>
            <a:r>
              <a:rPr b="1" i="0" lang="it-IT" sz="2800" u="none" cap="none" strike="noStrike">
                <a:solidFill>
                  <a:schemeClr val="accent2"/>
                </a:solidFill>
                <a:latin typeface="Calibri"/>
                <a:ea typeface="Calibri"/>
                <a:cs typeface="Calibri"/>
                <a:sym typeface="Calibri"/>
              </a:rPr>
              <a:t>mais dinheiro </a:t>
            </a:r>
            <a:r>
              <a:rPr b="0" i="0" lang="it-IT" sz="2800" u="none" cap="none" strike="noStrike">
                <a:solidFill>
                  <a:schemeClr val="dk1"/>
                </a:solidFill>
                <a:latin typeface="Calibri"/>
                <a:ea typeface="Calibri"/>
                <a:cs typeface="Calibri"/>
                <a:sym typeface="Calibri"/>
              </a:rPr>
              <a:t>aos pais, para poderem sair com os amigos ou comprar algo que queiram.</a:t>
            </a:r>
            <a:br>
              <a:rPr b="0" i="0" lang="it-IT" sz="2800" u="none" cap="none" strike="noStrike">
                <a:solidFill>
                  <a:schemeClr val="dk1"/>
                </a:solidFill>
                <a:latin typeface="Calibri"/>
                <a:ea typeface="Calibri"/>
                <a:cs typeface="Calibri"/>
                <a:sym typeface="Calibri"/>
              </a:rPr>
            </a:br>
            <a:endParaRPr b="0" i="0" sz="2800" u="none" cap="none" strike="noStrike">
              <a:solidFill>
                <a:srgbClr val="000000"/>
              </a:solidFill>
              <a:latin typeface="Calibri"/>
              <a:ea typeface="Calibri"/>
              <a:cs typeface="Calibri"/>
              <a:sym typeface="Calibri"/>
            </a:endParaRPr>
          </a:p>
        </p:txBody>
      </p:sp>
      <p:pic>
        <p:nvPicPr>
          <p:cNvPr descr="Naughty boy" id="238" name="Google Shape;238;p14"/>
          <p:cNvPicPr preferRelativeResize="0"/>
          <p:nvPr/>
        </p:nvPicPr>
        <p:blipFill rotWithShape="1">
          <a:blip r:embed="rId3">
            <a:alphaModFix/>
          </a:blip>
          <a:srcRect b="0" l="0" r="0" t="0"/>
          <a:stretch/>
        </p:blipFill>
        <p:spPr>
          <a:xfrm>
            <a:off x="9283127" y="1971838"/>
            <a:ext cx="2533650" cy="476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idx="2" type="body"/>
          </p:nvPr>
        </p:nvSpPr>
        <p:spPr>
          <a:xfrm>
            <a:off x="500063" y="12350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Adolescentes</a:t>
            </a:r>
            <a:endParaRPr i="0"/>
          </a:p>
        </p:txBody>
      </p:sp>
      <p:sp>
        <p:nvSpPr>
          <p:cNvPr id="244" name="Google Shape;244;p15"/>
          <p:cNvSpPr txBox="1"/>
          <p:nvPr>
            <p:ph type="title"/>
          </p:nvPr>
        </p:nvSpPr>
        <p:spPr>
          <a:xfrm>
            <a:off x="501605" y="381160"/>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245" name="Google Shape;245;p15"/>
          <p:cNvSpPr/>
          <p:nvPr/>
        </p:nvSpPr>
        <p:spPr>
          <a:xfrm>
            <a:off x="500063" y="3946935"/>
            <a:ext cx="6667500" cy="3953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69"/>
              <a:buFont typeface="Arial"/>
              <a:buNone/>
            </a:pPr>
            <a:r>
              <a:t/>
            </a:r>
            <a:endParaRPr b="0" i="0" sz="1969" u="none" cap="none" strike="noStrike">
              <a:solidFill>
                <a:srgbClr val="FF0000"/>
              </a:solidFill>
              <a:latin typeface="Calibri"/>
              <a:ea typeface="Calibri"/>
              <a:cs typeface="Calibri"/>
              <a:sym typeface="Calibri"/>
            </a:endParaRPr>
          </a:p>
        </p:txBody>
      </p:sp>
      <p:sp>
        <p:nvSpPr>
          <p:cNvPr id="246" name="Google Shape;246;p15"/>
          <p:cNvSpPr/>
          <p:nvPr/>
        </p:nvSpPr>
        <p:spPr>
          <a:xfrm>
            <a:off x="500063" y="1971838"/>
            <a:ext cx="95459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É sempre crucial </a:t>
            </a:r>
            <a:r>
              <a:rPr b="1" i="0" lang="it-IT" sz="2800" u="none" cap="none" strike="noStrike">
                <a:solidFill>
                  <a:schemeClr val="accent2"/>
                </a:solidFill>
                <a:latin typeface="Calibri"/>
                <a:ea typeface="Calibri"/>
                <a:cs typeface="Calibri"/>
                <a:sym typeface="Calibri"/>
              </a:rPr>
              <a:t>estabelecer limites </a:t>
            </a:r>
            <a:r>
              <a:rPr b="0" i="0" lang="it-IT" sz="2800" u="none" cap="none" strike="noStrike">
                <a:solidFill>
                  <a:schemeClr val="dk1"/>
                </a:solidFill>
                <a:latin typeface="Calibri"/>
                <a:ea typeface="Calibri"/>
                <a:cs typeface="Calibri"/>
                <a:sym typeface="Calibri"/>
              </a:rPr>
              <a:t>e fazer com que os adolescentes percebam que nem sempre conseguem todo o dinheiro que querem e têm de ter cuidado com a forma como gastam o seu dinheiro.</a:t>
            </a:r>
            <a:br>
              <a:rPr b="0" i="0" lang="it-IT" sz="2800" u="none" cap="none" strike="noStrike">
                <a:solidFill>
                  <a:schemeClr val="dk1"/>
                </a:solidFill>
                <a:latin typeface="Calibri"/>
                <a:ea typeface="Calibri"/>
                <a:cs typeface="Calibri"/>
                <a:sym typeface="Calibri"/>
              </a:rPr>
            </a:br>
            <a:endParaRPr b="0" i="0" sz="2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Os adolescentes podem ser encorajados a fazer um </a:t>
            </a:r>
            <a:r>
              <a:rPr b="1" i="0" lang="it-IT" sz="2800" u="none" cap="none" strike="noStrike">
                <a:solidFill>
                  <a:srgbClr val="DF7E05"/>
                </a:solidFill>
                <a:latin typeface="Calibri"/>
                <a:ea typeface="Calibri"/>
                <a:cs typeface="Calibri"/>
                <a:sym typeface="Calibri"/>
              </a:rPr>
              <a:t>trabalho a tempo parcial </a:t>
            </a:r>
            <a:r>
              <a:rPr b="0" i="0" lang="it-IT" sz="2800" u="none" cap="none" strike="noStrike">
                <a:solidFill>
                  <a:schemeClr val="dk1"/>
                </a:solidFill>
                <a:latin typeface="Calibri"/>
                <a:ea typeface="Calibri"/>
                <a:cs typeface="Calibri"/>
                <a:sym typeface="Calibri"/>
              </a:rPr>
              <a:t>para que possam entender que terão de ganhar dinheiro à medida que crescem e é melhor não o desperdiçar.</a:t>
            </a:r>
            <a:endParaRPr b="0" i="0" sz="1400" u="none" cap="none" strike="noStrike">
              <a:solidFill>
                <a:srgbClr val="000000"/>
              </a:solidFill>
              <a:latin typeface="Arial"/>
              <a:ea typeface="Arial"/>
              <a:cs typeface="Arial"/>
              <a:sym typeface="Arial"/>
            </a:endParaRPr>
          </a:p>
        </p:txBody>
      </p:sp>
      <p:pic>
        <p:nvPicPr>
          <p:cNvPr descr="Vector clip art of girl with card and bag" id="247" name="Google Shape;247;p15"/>
          <p:cNvPicPr preferRelativeResize="0"/>
          <p:nvPr/>
        </p:nvPicPr>
        <p:blipFill rotWithShape="1">
          <a:blip r:embed="rId3">
            <a:alphaModFix/>
          </a:blip>
          <a:srcRect b="0" l="0" r="0" t="0"/>
          <a:stretch/>
        </p:blipFill>
        <p:spPr>
          <a:xfrm>
            <a:off x="9839325" y="2120119"/>
            <a:ext cx="3495675" cy="4762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A picture containing text&#10;&#10;Description automatically generated" id="253" name="Google Shape;253;p18"/>
          <p:cNvPicPr preferRelativeResize="0"/>
          <p:nvPr/>
        </p:nvPicPr>
        <p:blipFill rotWithShape="1">
          <a:blip r:embed="rId3">
            <a:alphaModFix/>
          </a:blip>
          <a:srcRect b="0" l="0" r="0" t="0"/>
          <a:stretch/>
        </p:blipFill>
        <p:spPr>
          <a:xfrm>
            <a:off x="11041729" y="5857103"/>
            <a:ext cx="2169610" cy="1554004"/>
          </a:xfrm>
          <a:prstGeom prst="rect">
            <a:avLst/>
          </a:prstGeom>
          <a:noFill/>
          <a:ln>
            <a:noFill/>
          </a:ln>
        </p:spPr>
      </p:pic>
      <p:sp>
        <p:nvSpPr>
          <p:cNvPr id="254" name="Google Shape;254;p18"/>
          <p:cNvSpPr txBox="1"/>
          <p:nvPr>
            <p:ph type="title"/>
          </p:nvPr>
        </p:nvSpPr>
        <p:spPr>
          <a:xfrm>
            <a:off x="1559950" y="419825"/>
            <a:ext cx="3765812"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255" name="Google Shape;255;p18"/>
          <p:cNvSpPr txBox="1"/>
          <p:nvPr>
            <p:ph idx="2" type="body"/>
          </p:nvPr>
        </p:nvSpPr>
        <p:spPr>
          <a:xfrm>
            <a:off x="500063" y="1260475"/>
            <a:ext cx="12331700" cy="603250"/>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Um menino responsável</a:t>
            </a:r>
            <a:endParaRPr i="0"/>
          </a:p>
        </p:txBody>
      </p:sp>
      <p:pic>
        <p:nvPicPr>
          <p:cNvPr descr="Badge Tick with solid fill" id="256" name="Google Shape;256;p18"/>
          <p:cNvPicPr preferRelativeResize="0"/>
          <p:nvPr/>
        </p:nvPicPr>
        <p:blipFill rotWithShape="1">
          <a:blip r:embed="rId4">
            <a:alphaModFix/>
          </a:blip>
          <a:srcRect b="0" l="0" r="0" t="0"/>
          <a:stretch/>
        </p:blipFill>
        <p:spPr>
          <a:xfrm>
            <a:off x="11917066" y="142546"/>
            <a:ext cx="914400" cy="914400"/>
          </a:xfrm>
          <a:prstGeom prst="rect">
            <a:avLst/>
          </a:prstGeom>
          <a:noFill/>
          <a:ln>
            <a:noFill/>
          </a:ln>
        </p:spPr>
      </p:pic>
      <p:pic>
        <p:nvPicPr>
          <p:cNvPr descr="Badge Tick with solid fill" id="257" name="Google Shape;257;p18"/>
          <p:cNvPicPr preferRelativeResize="0"/>
          <p:nvPr/>
        </p:nvPicPr>
        <p:blipFill rotWithShape="1">
          <a:blip r:embed="rId4">
            <a:alphaModFix/>
          </a:blip>
          <a:srcRect b="0" l="0" r="0" t="0"/>
          <a:stretch/>
        </p:blipFill>
        <p:spPr>
          <a:xfrm>
            <a:off x="500063" y="225425"/>
            <a:ext cx="914400" cy="914400"/>
          </a:xfrm>
          <a:prstGeom prst="rect">
            <a:avLst/>
          </a:prstGeom>
          <a:noFill/>
          <a:ln>
            <a:noFill/>
          </a:ln>
        </p:spPr>
      </p:pic>
      <p:sp>
        <p:nvSpPr>
          <p:cNvPr id="258" name="Google Shape;258;p18"/>
          <p:cNvSpPr txBox="1"/>
          <p:nvPr>
            <p:ph idx="1" type="body"/>
          </p:nvPr>
        </p:nvSpPr>
        <p:spPr>
          <a:xfrm>
            <a:off x="500064" y="1984375"/>
            <a:ext cx="12331402" cy="5101500"/>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188"/>
              <a:buNone/>
            </a:pPr>
            <a:r>
              <a:rPr lang="it-IT" sz="2500"/>
              <a:t>O Steve, um rapaz de 18 anos, precisa de dinheiro extra para pagar o seu estilo de vida de sair com os amigos, comprar novos videojogos para os jogar, comprar presentes para a sua nova namorada e assim por diante.</a:t>
            </a:r>
            <a:br>
              <a:rPr lang="it-IT" sz="2500"/>
            </a:br>
            <a:endParaRPr sz="2500"/>
          </a:p>
          <a:p>
            <a:pPr indent="0" lvl="0" marL="0" rtl="0" algn="l">
              <a:lnSpc>
                <a:spcPct val="100000"/>
              </a:lnSpc>
              <a:spcBef>
                <a:spcPts val="0"/>
              </a:spcBef>
              <a:spcAft>
                <a:spcPts val="0"/>
              </a:spcAft>
              <a:buSzPts val="2188"/>
              <a:buNone/>
            </a:pPr>
            <a:r>
              <a:rPr lang="it-IT" sz="2500"/>
              <a:t>Depois de falar com os pais, que lhe disseram que não tinham dinheiro suficiente para suportar um aumento da mesada, decidiu construir um plano orçamental pessoal. Ele planeava mensalmente, manter o seu dinheiro sob controlo e também tentar poupar algum.</a:t>
            </a:r>
            <a:endParaRPr/>
          </a:p>
          <a:p>
            <a:pPr indent="0" lvl="0" marL="0" rtl="0" algn="l">
              <a:lnSpc>
                <a:spcPct val="100000"/>
              </a:lnSpc>
              <a:spcBef>
                <a:spcPts val="0"/>
              </a:spcBef>
              <a:spcAft>
                <a:spcPts val="0"/>
              </a:spcAft>
              <a:buSzPts val="2188"/>
              <a:buNone/>
            </a:pPr>
            <a:br>
              <a:rPr lang="it-IT" sz="2500"/>
            </a:br>
            <a:r>
              <a:rPr lang="it-IT" sz="2500"/>
              <a:t>Além disso, decidiu encontrar um trabalho a tempo parcial para obter um dinheiro extra. </a:t>
            </a:r>
            <a:br>
              <a:rPr lang="it-IT" sz="2500"/>
            </a:br>
            <a:r>
              <a:rPr lang="it-IT" sz="2500"/>
              <a:t> para todas as suas despesas enquanto continua a frequentar a faculdade.</a:t>
            </a:r>
            <a:br>
              <a:rPr lang="it-IT" sz="2800"/>
            </a:b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9"/>
          <p:cNvSpPr txBox="1"/>
          <p:nvPr>
            <p:ph type="ctrTitle"/>
          </p:nvPr>
        </p:nvSpPr>
        <p:spPr>
          <a:xfrm>
            <a:off x="310399" y="2955190"/>
            <a:ext cx="6107071" cy="1060949"/>
          </a:xfrm>
          <a:prstGeom prst="rect">
            <a:avLst/>
          </a:prstGeom>
          <a:noFill/>
          <a:ln>
            <a:noFill/>
          </a:ln>
        </p:spPr>
        <p:txBody>
          <a:bodyPr anchorCtr="0" anchor="t" bIns="45700" lIns="72000" spcFirstLastPara="1" rIns="72000" wrap="square" tIns="45700">
            <a:noAutofit/>
          </a:bodyPr>
          <a:lstStyle/>
          <a:p>
            <a:pPr indent="0" lvl="0" marL="0" rtl="0" algn="l">
              <a:lnSpc>
                <a:spcPct val="90000"/>
              </a:lnSpc>
              <a:spcBef>
                <a:spcPts val="0"/>
              </a:spcBef>
              <a:spcAft>
                <a:spcPts val="0"/>
              </a:spcAft>
              <a:buSzPts val="2800"/>
              <a:buNone/>
            </a:pPr>
            <a:r>
              <a:rPr lang="it-IT"/>
              <a:t>Obrigado por estar presente. Para mais recursos, visite o site money matters:</a:t>
            </a:r>
            <a:br>
              <a:rPr lang="it-IT"/>
            </a:br>
            <a:br>
              <a:rPr lang="it-IT"/>
            </a:br>
            <a:r>
              <a:rPr lang="it-IT" u="sng">
                <a:solidFill>
                  <a:schemeClr val="hlink"/>
                </a:solidFill>
                <a:hlinkClick r:id="rId3"/>
              </a:rPr>
              <a:t>https://moneymattersproject.eu/</a:t>
            </a:r>
            <a:r>
              <a:rPr lang="it-IT"/>
              <a:t> </a:t>
            </a:r>
            <a:br>
              <a:rPr lang="it-IT"/>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8"/>
          <p:cNvSpPr txBox="1"/>
          <p:nvPr>
            <p:ph type="title"/>
          </p:nvPr>
        </p:nvSpPr>
        <p:spPr>
          <a:xfrm>
            <a:off x="209300" y="373508"/>
            <a:ext cx="12330000" cy="1298145"/>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 </a:t>
            </a:r>
            <a:br>
              <a:rPr lang="it-IT"/>
            </a:br>
            <a:r>
              <a:rPr lang="it-IT"/>
              <a:t>Plano Visual</a:t>
            </a:r>
            <a:endParaRPr/>
          </a:p>
        </p:txBody>
      </p:sp>
      <p:sp>
        <p:nvSpPr>
          <p:cNvPr id="65" name="Google Shape;65;p28"/>
          <p:cNvSpPr/>
          <p:nvPr/>
        </p:nvSpPr>
        <p:spPr>
          <a:xfrm>
            <a:off x="2134662" y="1225652"/>
            <a:ext cx="2653259" cy="2158584"/>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2800" u="none" cap="none" strike="noStrike">
                <a:solidFill>
                  <a:schemeClr val="lt2"/>
                </a:solidFill>
                <a:latin typeface="Calibri"/>
                <a:ea typeface="Calibri"/>
                <a:cs typeface="Calibri"/>
                <a:sym typeface="Calibri"/>
              </a:rPr>
              <a:t>Sopa de Letras</a:t>
            </a:r>
            <a:endParaRPr b="1" i="0" sz="2800" u="none" cap="none" strike="noStrike">
              <a:solidFill>
                <a:schemeClr val="lt2"/>
              </a:solidFill>
              <a:latin typeface="Calibri"/>
              <a:ea typeface="Calibri"/>
              <a:cs typeface="Calibri"/>
              <a:sym typeface="Calibri"/>
            </a:endParaRPr>
          </a:p>
        </p:txBody>
      </p:sp>
      <p:sp>
        <p:nvSpPr>
          <p:cNvPr id="66" name="Google Shape;66;p28"/>
          <p:cNvSpPr/>
          <p:nvPr/>
        </p:nvSpPr>
        <p:spPr>
          <a:xfrm>
            <a:off x="293483" y="3560728"/>
            <a:ext cx="1925497" cy="1122274"/>
          </a:xfrm>
          <a:prstGeom prst="roundRect">
            <a:avLst>
              <a:gd fmla="val 16667" name="adj"/>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3600" u="none" cap="none" strike="noStrike">
                <a:solidFill>
                  <a:srgbClr val="FFFFFF"/>
                </a:solidFill>
                <a:latin typeface="Calibri"/>
                <a:ea typeface="Calibri"/>
                <a:cs typeface="Calibri"/>
                <a:sym typeface="Calibri"/>
              </a:rPr>
              <a:t>Fim</a:t>
            </a:r>
            <a:endParaRPr b="0" i="0" sz="2400" u="none" cap="none" strike="noStrike">
              <a:solidFill>
                <a:srgbClr val="374856"/>
              </a:solidFill>
              <a:latin typeface="Calibri"/>
              <a:ea typeface="Calibri"/>
              <a:cs typeface="Calibri"/>
              <a:sym typeface="Calibri"/>
            </a:endParaRPr>
          </a:p>
        </p:txBody>
      </p:sp>
      <p:sp>
        <p:nvSpPr>
          <p:cNvPr id="67" name="Google Shape;67;p28"/>
          <p:cNvSpPr/>
          <p:nvPr/>
        </p:nvSpPr>
        <p:spPr>
          <a:xfrm>
            <a:off x="4837213" y="2297593"/>
            <a:ext cx="628015" cy="134620"/>
          </a:xfrm>
          <a:prstGeom prst="righ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Tè" id="68" name="Google Shape;68;p28"/>
          <p:cNvPicPr preferRelativeResize="0"/>
          <p:nvPr/>
        </p:nvPicPr>
        <p:blipFill rotWithShape="1">
          <a:blip r:embed="rId3">
            <a:alphaModFix/>
          </a:blip>
          <a:srcRect b="0" l="0" r="0" t="0"/>
          <a:stretch/>
        </p:blipFill>
        <p:spPr>
          <a:xfrm>
            <a:off x="11777855" y="2879890"/>
            <a:ext cx="1326947" cy="1321079"/>
          </a:xfrm>
          <a:prstGeom prst="rect">
            <a:avLst/>
          </a:prstGeom>
          <a:noFill/>
          <a:ln>
            <a:noFill/>
          </a:ln>
        </p:spPr>
      </p:pic>
      <p:pic>
        <p:nvPicPr>
          <p:cNvPr descr="Presentazione con grafico a barre da destra a sinistra" id="69" name="Google Shape;69;p28"/>
          <p:cNvPicPr preferRelativeResize="0"/>
          <p:nvPr/>
        </p:nvPicPr>
        <p:blipFill rotWithShape="1">
          <a:blip r:embed="rId4">
            <a:alphaModFix/>
          </a:blip>
          <a:srcRect b="0" l="0" r="0" t="0"/>
          <a:stretch/>
        </p:blipFill>
        <p:spPr>
          <a:xfrm>
            <a:off x="6667500" y="2735099"/>
            <a:ext cx="333375" cy="333375"/>
          </a:xfrm>
          <a:prstGeom prst="rect">
            <a:avLst/>
          </a:prstGeom>
          <a:noFill/>
          <a:ln>
            <a:noFill/>
          </a:ln>
        </p:spPr>
      </p:pic>
      <p:sp>
        <p:nvSpPr>
          <p:cNvPr id="70" name="Google Shape;70;p28"/>
          <p:cNvSpPr/>
          <p:nvPr/>
        </p:nvSpPr>
        <p:spPr>
          <a:xfrm>
            <a:off x="5590400" y="1186163"/>
            <a:ext cx="2764045" cy="2158584"/>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2600" u="none" cap="none" strike="noStrike">
                <a:solidFill>
                  <a:schemeClr val="lt2"/>
                </a:solidFill>
                <a:latin typeface="Calibri"/>
                <a:ea typeface="Calibri"/>
                <a:cs typeface="Calibri"/>
                <a:sym typeface="Calibri"/>
              </a:rPr>
              <a:t>Atividade – discutir dinheiro com crianças</a:t>
            </a:r>
            <a:endParaRPr b="1" i="0" sz="2600" u="none" cap="none" strike="noStrike">
              <a:solidFill>
                <a:schemeClr val="lt2"/>
              </a:solidFill>
              <a:latin typeface="Calibri"/>
              <a:ea typeface="Calibri"/>
              <a:cs typeface="Calibri"/>
              <a:sym typeface="Calibri"/>
            </a:endParaRPr>
          </a:p>
        </p:txBody>
      </p:sp>
      <p:sp>
        <p:nvSpPr>
          <p:cNvPr id="71" name="Google Shape;71;p28"/>
          <p:cNvSpPr/>
          <p:nvPr/>
        </p:nvSpPr>
        <p:spPr>
          <a:xfrm>
            <a:off x="9223180" y="4389494"/>
            <a:ext cx="2653259" cy="2158584"/>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2800" u="none" cap="none" strike="noStrike">
                <a:solidFill>
                  <a:schemeClr val="lt1"/>
                </a:solidFill>
                <a:latin typeface="Calibri"/>
                <a:ea typeface="Calibri"/>
                <a:cs typeface="Calibri"/>
                <a:sym typeface="Calibri"/>
              </a:rPr>
              <a:t>Crianças em idade escolar e o dinheiro</a:t>
            </a:r>
            <a:endParaRPr b="1" i="0" sz="2800" u="none" cap="none" strike="noStrike">
              <a:solidFill>
                <a:schemeClr val="lt1"/>
              </a:solidFill>
              <a:latin typeface="Calibri"/>
              <a:ea typeface="Calibri"/>
              <a:cs typeface="Calibri"/>
              <a:sym typeface="Calibri"/>
            </a:endParaRPr>
          </a:p>
        </p:txBody>
      </p:sp>
      <p:sp>
        <p:nvSpPr>
          <p:cNvPr id="72" name="Google Shape;72;p28"/>
          <p:cNvSpPr/>
          <p:nvPr/>
        </p:nvSpPr>
        <p:spPr>
          <a:xfrm>
            <a:off x="5783582" y="4389494"/>
            <a:ext cx="2653259" cy="2158584"/>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2400" u="none" cap="none" strike="noStrike">
                <a:solidFill>
                  <a:schemeClr val="lt1"/>
                </a:solidFill>
                <a:latin typeface="Calibri"/>
                <a:ea typeface="Calibri"/>
                <a:cs typeface="Calibri"/>
                <a:sym typeface="Calibri"/>
              </a:rPr>
              <a:t>Banda desenhada e salas de fuga do Money Matters </a:t>
            </a:r>
            <a:endParaRPr/>
          </a:p>
        </p:txBody>
      </p:sp>
      <p:sp>
        <p:nvSpPr>
          <p:cNvPr id="73" name="Google Shape;73;p28"/>
          <p:cNvSpPr/>
          <p:nvPr/>
        </p:nvSpPr>
        <p:spPr>
          <a:xfrm>
            <a:off x="9031752" y="1225652"/>
            <a:ext cx="2653259" cy="2158584"/>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2800" u="none" cap="none" strike="noStrike">
                <a:solidFill>
                  <a:schemeClr val="lt2"/>
                </a:solidFill>
                <a:latin typeface="Calibri"/>
                <a:ea typeface="Calibri"/>
                <a:cs typeface="Calibri"/>
                <a:sym typeface="Calibri"/>
              </a:rPr>
              <a:t>Crianças do pré-escolar e o dinheiro</a:t>
            </a:r>
            <a:endParaRPr b="1" i="0" sz="2800" u="none" cap="none" strike="noStrike">
              <a:solidFill>
                <a:schemeClr val="lt2"/>
              </a:solidFill>
              <a:latin typeface="Calibri"/>
              <a:ea typeface="Calibri"/>
              <a:cs typeface="Calibri"/>
              <a:sym typeface="Calibri"/>
            </a:endParaRPr>
          </a:p>
        </p:txBody>
      </p:sp>
      <p:sp>
        <p:nvSpPr>
          <p:cNvPr id="74" name="Google Shape;74;p28"/>
          <p:cNvSpPr/>
          <p:nvPr/>
        </p:nvSpPr>
        <p:spPr>
          <a:xfrm>
            <a:off x="2134662" y="4389494"/>
            <a:ext cx="3047306" cy="2158584"/>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2800" u="none" cap="none" strike="noStrike">
                <a:solidFill>
                  <a:schemeClr val="lt1"/>
                </a:solidFill>
                <a:latin typeface="Calibri"/>
                <a:ea typeface="Calibri"/>
                <a:cs typeface="Calibri"/>
                <a:sym typeface="Calibri"/>
              </a:rPr>
              <a:t>Atividades - Adolescentes e dinheiro</a:t>
            </a:r>
            <a:endParaRPr b="1" i="0" sz="2800" u="none" cap="none" strike="noStrike">
              <a:solidFill>
                <a:schemeClr val="lt1"/>
              </a:solidFill>
              <a:latin typeface="Calibri"/>
              <a:ea typeface="Calibri"/>
              <a:cs typeface="Calibri"/>
              <a:sym typeface="Calibri"/>
            </a:endParaRPr>
          </a:p>
        </p:txBody>
      </p:sp>
      <p:sp>
        <p:nvSpPr>
          <p:cNvPr id="75" name="Google Shape;75;p28"/>
          <p:cNvSpPr/>
          <p:nvPr/>
        </p:nvSpPr>
        <p:spPr>
          <a:xfrm>
            <a:off x="8311658" y="2297593"/>
            <a:ext cx="628015" cy="134620"/>
          </a:xfrm>
          <a:prstGeom prst="righ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 name="Google Shape;76;p28"/>
          <p:cNvSpPr/>
          <p:nvPr/>
        </p:nvSpPr>
        <p:spPr>
          <a:xfrm rot="7963522">
            <a:off x="11850651" y="4556669"/>
            <a:ext cx="628015" cy="134620"/>
          </a:xfrm>
          <a:prstGeom prst="righ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 name="Google Shape;77;p28"/>
          <p:cNvSpPr/>
          <p:nvPr/>
        </p:nvSpPr>
        <p:spPr>
          <a:xfrm rot="3139517">
            <a:off x="11794606" y="2593660"/>
            <a:ext cx="628015" cy="101734"/>
          </a:xfrm>
          <a:prstGeom prst="righ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 name="Google Shape;78;p28"/>
          <p:cNvSpPr/>
          <p:nvPr/>
        </p:nvSpPr>
        <p:spPr>
          <a:xfrm rot="10800000">
            <a:off x="5090779" y="5401476"/>
            <a:ext cx="628015" cy="134620"/>
          </a:xfrm>
          <a:prstGeom prst="righ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 name="Google Shape;79;p28"/>
          <p:cNvSpPr/>
          <p:nvPr/>
        </p:nvSpPr>
        <p:spPr>
          <a:xfrm rot="10800000">
            <a:off x="8501629" y="5401476"/>
            <a:ext cx="628015" cy="134620"/>
          </a:xfrm>
          <a:prstGeom prst="righ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 name="Google Shape;80;p28"/>
          <p:cNvSpPr/>
          <p:nvPr/>
        </p:nvSpPr>
        <p:spPr>
          <a:xfrm rot="-7894958">
            <a:off x="1706434" y="5021759"/>
            <a:ext cx="628015" cy="134620"/>
          </a:xfrm>
          <a:prstGeom prst="rightArrow">
            <a:avLst>
              <a:gd fmla="val 50000" name="adj1"/>
              <a:gd fmla="val 50000" name="adj2"/>
            </a:avLst>
          </a:prstGeom>
          <a:solidFill>
            <a:srgbClr val="1F3864"/>
          </a:solidFill>
          <a:ln cap="flat" cmpd="sng" w="25400">
            <a:solidFill>
              <a:srgbClr val="1F38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 name="Google Shape;81;p28"/>
          <p:cNvSpPr txBox="1"/>
          <p:nvPr/>
        </p:nvSpPr>
        <p:spPr>
          <a:xfrm>
            <a:off x="9761220" y="3463443"/>
            <a:ext cx="2140942" cy="72178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2400" u="none" cap="none" strike="noStrike">
                <a:solidFill>
                  <a:srgbClr val="0A9A8F"/>
                </a:solidFill>
                <a:latin typeface="Calibri"/>
                <a:ea typeface="Calibri"/>
                <a:cs typeface="Calibri"/>
                <a:sym typeface="Calibri"/>
              </a:rPr>
              <a:t>Pausa – 10 min</a:t>
            </a:r>
            <a:r>
              <a:rPr b="0" i="0" lang="it-IT" sz="800" u="none" cap="none" strike="noStrike">
                <a:solidFill>
                  <a:srgbClr val="0A9A8F"/>
                </a:solidFill>
                <a:latin typeface="Calibri"/>
                <a:ea typeface="Calibri"/>
                <a:cs typeface="Calibri"/>
                <a:sym typeface="Calibri"/>
              </a:rPr>
              <a:t>.</a:t>
            </a:r>
            <a:endParaRPr b="0" i="0" sz="1200" u="none" cap="none" strike="noStrike">
              <a:solidFill>
                <a:srgbClr val="37485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500202" y="2660039"/>
            <a:ext cx="12331402" cy="4651182"/>
          </a:xfrm>
          <a:prstGeom prst="rect">
            <a:avLst/>
          </a:prstGeom>
          <a:noFill/>
          <a:ln>
            <a:noFill/>
          </a:ln>
        </p:spPr>
        <p:txBody>
          <a:bodyPr anchorCtr="0" anchor="t" bIns="45700" lIns="72000" spcFirstLastPara="1" rIns="72000" wrap="square" tIns="45700">
            <a:noAutofit/>
          </a:bodyPr>
          <a:lstStyle/>
          <a:p>
            <a:pPr indent="-742950" lvl="0" marL="971550" rtl="0" algn="l">
              <a:lnSpc>
                <a:spcPct val="100000"/>
              </a:lnSpc>
              <a:spcBef>
                <a:spcPts val="0"/>
              </a:spcBef>
              <a:spcAft>
                <a:spcPts val="0"/>
              </a:spcAft>
              <a:buSzPts val="2188"/>
              <a:buFont typeface="Arial"/>
              <a:buAutoNum type="arabicPeriod"/>
            </a:pPr>
            <a:r>
              <a:rPr lang="it-IT" sz="3400"/>
              <a:t>Encontre um parceiro com quem nunca tenha trabalhado antes.</a:t>
            </a:r>
            <a:endParaRPr/>
          </a:p>
          <a:p>
            <a:pPr indent="-604012" lvl="0" marL="971550" rtl="0" algn="l">
              <a:lnSpc>
                <a:spcPct val="100000"/>
              </a:lnSpc>
              <a:spcBef>
                <a:spcPts val="0"/>
              </a:spcBef>
              <a:spcAft>
                <a:spcPts val="0"/>
              </a:spcAft>
              <a:buSzPts val="2188"/>
              <a:buFont typeface="Arial"/>
              <a:buNone/>
            </a:pPr>
            <a:r>
              <a:t/>
            </a:r>
            <a:endParaRPr sz="3400"/>
          </a:p>
          <a:p>
            <a:pPr indent="-742950" lvl="0" marL="971550" rtl="0" algn="l">
              <a:lnSpc>
                <a:spcPct val="100000"/>
              </a:lnSpc>
              <a:spcBef>
                <a:spcPts val="0"/>
              </a:spcBef>
              <a:spcAft>
                <a:spcPts val="0"/>
              </a:spcAft>
              <a:buSzPts val="2188"/>
              <a:buFont typeface="Arial"/>
              <a:buAutoNum type="arabicPeriod"/>
            </a:pPr>
            <a:r>
              <a:rPr lang="it-IT" sz="3400"/>
              <a:t>Juntos completam a sopa de letras M7.1.</a:t>
            </a:r>
            <a:endParaRPr/>
          </a:p>
          <a:p>
            <a:pPr indent="-604012" lvl="0" marL="971550" rtl="0" algn="l">
              <a:lnSpc>
                <a:spcPct val="100000"/>
              </a:lnSpc>
              <a:spcBef>
                <a:spcPts val="0"/>
              </a:spcBef>
              <a:spcAft>
                <a:spcPts val="0"/>
              </a:spcAft>
              <a:buSzPts val="2188"/>
              <a:buFont typeface="Arial"/>
              <a:buNone/>
            </a:pPr>
            <a:r>
              <a:t/>
            </a:r>
            <a:endParaRPr sz="3400"/>
          </a:p>
          <a:p>
            <a:pPr indent="-742950" lvl="0" marL="971550" rtl="0" algn="l">
              <a:lnSpc>
                <a:spcPct val="100000"/>
              </a:lnSpc>
              <a:spcBef>
                <a:spcPts val="0"/>
              </a:spcBef>
              <a:spcAft>
                <a:spcPts val="0"/>
              </a:spcAft>
              <a:buSzPts val="2188"/>
              <a:buFont typeface="Arial"/>
              <a:buAutoNum type="arabicPeriod"/>
            </a:pPr>
            <a:r>
              <a:rPr lang="it-IT" sz="3400"/>
              <a:t>Verifique as suas respostas.</a:t>
            </a:r>
            <a:endParaRPr/>
          </a:p>
          <a:p>
            <a:pPr indent="-604012" lvl="0" marL="971550" rtl="0" algn="l">
              <a:lnSpc>
                <a:spcPct val="100000"/>
              </a:lnSpc>
              <a:spcBef>
                <a:spcPts val="0"/>
              </a:spcBef>
              <a:spcAft>
                <a:spcPts val="0"/>
              </a:spcAft>
              <a:buSzPts val="2188"/>
              <a:buFont typeface="Arial"/>
              <a:buNone/>
            </a:pPr>
            <a:r>
              <a:t/>
            </a:r>
            <a:endParaRPr sz="3400"/>
          </a:p>
          <a:p>
            <a:pPr indent="-742950" lvl="0" marL="971550" rtl="0" algn="l">
              <a:lnSpc>
                <a:spcPct val="100000"/>
              </a:lnSpc>
              <a:spcBef>
                <a:spcPts val="0"/>
              </a:spcBef>
              <a:spcAft>
                <a:spcPts val="0"/>
              </a:spcAft>
              <a:buSzPts val="2188"/>
              <a:buFont typeface="Arial"/>
              <a:buAutoNum type="arabicPeriod"/>
            </a:pPr>
            <a:r>
              <a:rPr lang="it-IT" sz="3400"/>
              <a:t>Discuta a idade das crianças que podem jogar este jogo de palavras e como pode usá-lo?</a:t>
            </a:r>
            <a:endParaRPr sz="3400"/>
          </a:p>
          <a:p>
            <a:pPr indent="-228600" lvl="0" marL="457200" marR="0" rtl="0" algn="just">
              <a:lnSpc>
                <a:spcPct val="100000"/>
              </a:lnSpc>
              <a:spcBef>
                <a:spcPts val="0"/>
              </a:spcBef>
              <a:spcAft>
                <a:spcPts val="0"/>
              </a:spcAft>
              <a:buClr>
                <a:schemeClr val="accent4"/>
              </a:buClr>
              <a:buSzPts val="2188"/>
              <a:buFont typeface="Arial"/>
              <a:buNone/>
            </a:pPr>
            <a:r>
              <a:t/>
            </a:r>
            <a:endParaRPr/>
          </a:p>
        </p:txBody>
      </p:sp>
      <p:sp>
        <p:nvSpPr>
          <p:cNvPr id="87" name="Google Shape;87;p17"/>
          <p:cNvSpPr txBox="1"/>
          <p:nvPr>
            <p:ph type="title"/>
          </p:nvPr>
        </p:nvSpPr>
        <p:spPr>
          <a:xfrm>
            <a:off x="501466" y="290653"/>
            <a:ext cx="12330000" cy="1345641"/>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it-IT"/>
              <a:t>Aprendizagem Familiar </a:t>
            </a:r>
            <a:br>
              <a:rPr lang="it-IT"/>
            </a:br>
            <a:r>
              <a:rPr lang="it-IT"/>
              <a:t>Atividade quebra-gelo</a:t>
            </a:r>
            <a:endParaRPr/>
          </a:p>
        </p:txBody>
      </p:sp>
      <p:sp>
        <p:nvSpPr>
          <p:cNvPr id="88" name="Google Shape;88;p17"/>
          <p:cNvSpPr txBox="1"/>
          <p:nvPr>
            <p:ph idx="2" type="body"/>
          </p:nvPr>
        </p:nvSpPr>
        <p:spPr>
          <a:xfrm>
            <a:off x="500133" y="1389837"/>
            <a:ext cx="12331541" cy="1122946"/>
          </a:xfrm>
          <a:prstGeom prst="rect">
            <a:avLst/>
          </a:prstGeom>
          <a:solidFill>
            <a:schemeClr val="dk1"/>
          </a:solidFill>
          <a:ln>
            <a:noFill/>
          </a:ln>
        </p:spPr>
        <p:txBody>
          <a:bodyPr anchorCtr="0" anchor="ctr" bIns="45700" lIns="72000" spcFirstLastPara="1" rIns="72000" wrap="square" tIns="45700">
            <a:noAutofit/>
          </a:bodyPr>
          <a:lstStyle/>
          <a:p>
            <a:pPr indent="-228600" lvl="0" marL="457200" marR="0" rtl="0" algn="just">
              <a:lnSpc>
                <a:spcPct val="90000"/>
              </a:lnSpc>
              <a:spcBef>
                <a:spcPts val="1094"/>
              </a:spcBef>
              <a:spcAft>
                <a:spcPts val="0"/>
              </a:spcAft>
              <a:buClr>
                <a:schemeClr val="lt2"/>
              </a:buClr>
              <a:buSzPts val="2400"/>
              <a:buFont typeface="Arial"/>
              <a:buNone/>
            </a:pPr>
            <a:r>
              <a:rPr i="0" lang="it-IT"/>
              <a:t>Atividade M7.1</a:t>
            </a:r>
            <a:endParaRPr/>
          </a:p>
          <a:p>
            <a:pPr indent="-228600" lvl="0" marL="457200" marR="0" rtl="0" algn="just">
              <a:lnSpc>
                <a:spcPct val="90000"/>
              </a:lnSpc>
              <a:spcBef>
                <a:spcPts val="1094"/>
              </a:spcBef>
              <a:spcAft>
                <a:spcPts val="0"/>
              </a:spcAft>
              <a:buClr>
                <a:schemeClr val="lt2"/>
              </a:buClr>
              <a:buSzPts val="2400"/>
              <a:buFont typeface="Arial"/>
              <a:buNone/>
            </a:pPr>
            <a:r>
              <a:rPr i="0" lang="it-IT"/>
              <a:t>Sopa de Letras</a:t>
            </a:r>
            <a:endParaRPr i="0"/>
          </a:p>
        </p:txBody>
      </p:sp>
      <p:pic>
        <p:nvPicPr>
          <p:cNvPr descr="Text&#10;&#10;Description automatically generated" id="89" name="Google Shape;89;p17"/>
          <p:cNvPicPr preferRelativeResize="0"/>
          <p:nvPr/>
        </p:nvPicPr>
        <p:blipFill rotWithShape="1">
          <a:blip r:embed="rId3">
            <a:alphaModFix/>
          </a:blip>
          <a:srcRect b="0" l="0" r="0" t="0"/>
          <a:stretch/>
        </p:blipFill>
        <p:spPr>
          <a:xfrm>
            <a:off x="9930062" y="442312"/>
            <a:ext cx="2069432" cy="19800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 </a:t>
            </a:r>
            <a:endParaRPr/>
          </a:p>
        </p:txBody>
      </p:sp>
      <p:sp>
        <p:nvSpPr>
          <p:cNvPr id="95" name="Google Shape;95;p3"/>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Introdução</a:t>
            </a:r>
            <a:endParaRPr i="0"/>
          </a:p>
        </p:txBody>
      </p:sp>
      <p:sp>
        <p:nvSpPr>
          <p:cNvPr id="96" name="Google Shape;96;p3"/>
          <p:cNvSpPr txBox="1"/>
          <p:nvPr>
            <p:ph idx="1" type="body"/>
          </p:nvPr>
        </p:nvSpPr>
        <p:spPr>
          <a:xfrm>
            <a:off x="500064" y="1984374"/>
            <a:ext cx="12331402" cy="5360805"/>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lang="it-IT" sz="2500"/>
              <a:t>Os pais são os primeiros e mais eficazes professores dos seus filhos, por isso a família é o ambiente perfeito para ensinar as crianças a gerir o dinheiro de uma forma poderosa.  Nem todos os pais são peritos financeiros, mas são especialistas nos seus filhos..</a:t>
            </a:r>
            <a:endParaRPr sz="2500"/>
          </a:p>
          <a:p>
            <a:pPr indent="0" lvl="0" marL="0" rtl="0" algn="l">
              <a:lnSpc>
                <a:spcPct val="150000"/>
              </a:lnSpc>
              <a:spcBef>
                <a:spcPts val="0"/>
              </a:spcBef>
              <a:spcAft>
                <a:spcPts val="0"/>
              </a:spcAft>
              <a:buSzPts val="2100"/>
              <a:buNone/>
            </a:pPr>
            <a:r>
              <a:t/>
            </a:r>
            <a:endParaRPr sz="2500"/>
          </a:p>
          <a:p>
            <a:pPr indent="0" lvl="0" marL="0" rtl="0" algn="l">
              <a:lnSpc>
                <a:spcPct val="150000"/>
              </a:lnSpc>
              <a:spcBef>
                <a:spcPts val="0"/>
              </a:spcBef>
              <a:spcAft>
                <a:spcPts val="0"/>
              </a:spcAft>
              <a:buSzPts val="2100"/>
              <a:buNone/>
            </a:pPr>
            <a:r>
              <a:rPr lang="it-IT" sz="2500"/>
              <a:t>É importante dotar as crianças de uma boa educação financeira que lhes permita gerir o dinheiro e fazer boas escolhas financeiras para o seu futuro. Este módulo vai apoiar os pais e encarregados de educação a falar com os seus filhos sobre dinheiro usando algumas estratégias simples.</a:t>
            </a:r>
            <a:br>
              <a:rPr lang="it-IT" sz="2800"/>
            </a:b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9"/>
          <p:cNvSpPr txBox="1"/>
          <p:nvPr>
            <p:ph idx="1" type="body"/>
          </p:nvPr>
        </p:nvSpPr>
        <p:spPr>
          <a:xfrm>
            <a:off x="500202" y="2546795"/>
            <a:ext cx="12507137" cy="4526746"/>
          </a:xfrm>
          <a:prstGeom prst="rect">
            <a:avLst/>
          </a:prstGeom>
          <a:noFill/>
          <a:ln>
            <a:noFill/>
          </a:ln>
        </p:spPr>
        <p:txBody>
          <a:bodyPr anchorCtr="0" anchor="t" bIns="45700" lIns="72000" spcFirstLastPara="1" rIns="72000" wrap="square" tIns="45700">
            <a:noAutofit/>
          </a:bodyPr>
          <a:lstStyle/>
          <a:p>
            <a:pPr indent="-228600" lvl="0" marL="457200" marR="0" rtl="0" algn="just">
              <a:lnSpc>
                <a:spcPct val="100000"/>
              </a:lnSpc>
              <a:spcBef>
                <a:spcPts val="0"/>
              </a:spcBef>
              <a:spcAft>
                <a:spcPts val="0"/>
              </a:spcAft>
              <a:buClr>
                <a:schemeClr val="accent4"/>
              </a:buClr>
              <a:buSzPts val="2188"/>
              <a:buFont typeface="Arial"/>
              <a:buNone/>
            </a:pPr>
            <a:r>
              <a:t/>
            </a:r>
            <a:endParaRPr/>
          </a:p>
          <a:p>
            <a:pPr indent="-742950" lvl="0" marL="971550" rtl="0" algn="just">
              <a:lnSpc>
                <a:spcPct val="100000"/>
              </a:lnSpc>
              <a:spcBef>
                <a:spcPts val="0"/>
              </a:spcBef>
              <a:spcAft>
                <a:spcPts val="0"/>
              </a:spcAft>
              <a:buSzPts val="2188"/>
              <a:buFont typeface="Arial"/>
              <a:buAutoNum type="arabicPeriod"/>
            </a:pPr>
            <a:r>
              <a:rPr lang="it-IT" sz="3600"/>
              <a:t>Costumas falar com os teus filhos sobre dinheiro??</a:t>
            </a:r>
            <a:endParaRPr/>
          </a:p>
          <a:p>
            <a:pPr indent="-604012" lvl="0" marL="971550" rtl="0" algn="just">
              <a:lnSpc>
                <a:spcPct val="100000"/>
              </a:lnSpc>
              <a:spcBef>
                <a:spcPts val="0"/>
              </a:spcBef>
              <a:spcAft>
                <a:spcPts val="0"/>
              </a:spcAft>
              <a:buSzPts val="2188"/>
              <a:buFont typeface="Arial"/>
              <a:buNone/>
            </a:pPr>
            <a:r>
              <a:t/>
            </a:r>
            <a:endParaRPr sz="3600"/>
          </a:p>
          <a:p>
            <a:pPr indent="-742950" lvl="0" marL="971550" rtl="0" algn="just">
              <a:lnSpc>
                <a:spcPct val="100000"/>
              </a:lnSpc>
              <a:spcBef>
                <a:spcPts val="0"/>
              </a:spcBef>
              <a:spcAft>
                <a:spcPts val="0"/>
              </a:spcAft>
              <a:buSzPts val="2188"/>
              <a:buFont typeface="Arial"/>
              <a:buAutoNum type="arabicPeriod"/>
            </a:pPr>
            <a:r>
              <a:rPr lang="it-IT" sz="3600"/>
              <a:t>Que idade começa a ensinar às crianças sobre o dinheiro?</a:t>
            </a:r>
            <a:endParaRPr/>
          </a:p>
          <a:p>
            <a:pPr indent="-604012" lvl="0" marL="971550" rtl="0" algn="just">
              <a:lnSpc>
                <a:spcPct val="100000"/>
              </a:lnSpc>
              <a:spcBef>
                <a:spcPts val="0"/>
              </a:spcBef>
              <a:spcAft>
                <a:spcPts val="0"/>
              </a:spcAft>
              <a:buSzPts val="2188"/>
              <a:buFont typeface="Arial"/>
              <a:buNone/>
            </a:pPr>
            <a:r>
              <a:t/>
            </a:r>
            <a:endParaRPr sz="3600"/>
          </a:p>
          <a:p>
            <a:pPr indent="-742950" lvl="0" marL="971550" rtl="0" algn="just">
              <a:lnSpc>
                <a:spcPct val="100000"/>
              </a:lnSpc>
              <a:spcBef>
                <a:spcPts val="0"/>
              </a:spcBef>
              <a:spcAft>
                <a:spcPts val="0"/>
              </a:spcAft>
              <a:buSzPts val="2188"/>
              <a:buFont typeface="Arial"/>
              <a:buAutoNum type="arabicPeriod"/>
            </a:pPr>
            <a:r>
              <a:rPr lang="it-IT" sz="3600"/>
              <a:t>O que ensina em termos de conceitos?</a:t>
            </a:r>
            <a:endParaRPr/>
          </a:p>
          <a:p>
            <a:pPr indent="-604012" lvl="0" marL="971550" rtl="0" algn="just">
              <a:lnSpc>
                <a:spcPct val="100000"/>
              </a:lnSpc>
              <a:spcBef>
                <a:spcPts val="0"/>
              </a:spcBef>
              <a:spcAft>
                <a:spcPts val="0"/>
              </a:spcAft>
              <a:buSzPts val="2188"/>
              <a:buFont typeface="Arial"/>
              <a:buNone/>
            </a:pPr>
            <a:r>
              <a:t/>
            </a:r>
            <a:endParaRPr sz="3600"/>
          </a:p>
          <a:p>
            <a:pPr indent="-742950" lvl="0" marL="971550" rtl="0" algn="just">
              <a:lnSpc>
                <a:spcPct val="100000"/>
              </a:lnSpc>
              <a:spcBef>
                <a:spcPts val="0"/>
              </a:spcBef>
              <a:spcAft>
                <a:spcPts val="0"/>
              </a:spcAft>
              <a:buSzPts val="2188"/>
              <a:buFont typeface="Arial"/>
              <a:buAutoNum type="arabicPeriod"/>
            </a:pPr>
            <a:r>
              <a:rPr lang="it-IT" sz="3600"/>
              <a:t>Que métodos usa, e como os ensina nas várias idades?</a:t>
            </a:r>
            <a:endParaRPr/>
          </a:p>
        </p:txBody>
      </p:sp>
      <p:sp>
        <p:nvSpPr>
          <p:cNvPr id="102" name="Google Shape;102;p29"/>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it-IT"/>
              <a:t>Aprendizagem Familiar</a:t>
            </a:r>
            <a:endParaRPr/>
          </a:p>
        </p:txBody>
      </p:sp>
      <p:sp>
        <p:nvSpPr>
          <p:cNvPr id="103" name="Google Shape;103;p29"/>
          <p:cNvSpPr txBox="1"/>
          <p:nvPr>
            <p:ph idx="2" type="body"/>
          </p:nvPr>
        </p:nvSpPr>
        <p:spPr>
          <a:xfrm>
            <a:off x="500064" y="1260554"/>
            <a:ext cx="12331541" cy="1177846"/>
          </a:xfrm>
          <a:prstGeom prst="rect">
            <a:avLst/>
          </a:prstGeom>
          <a:solidFill>
            <a:schemeClr val="dk1"/>
          </a:solidFill>
          <a:ln>
            <a:noFill/>
          </a:ln>
        </p:spPr>
        <p:txBody>
          <a:bodyPr anchorCtr="0" anchor="ctr" bIns="45700" lIns="72000" spcFirstLastPara="1" rIns="72000" wrap="square" tIns="45700">
            <a:noAutofit/>
          </a:bodyPr>
          <a:lstStyle/>
          <a:p>
            <a:pPr indent="-228600" lvl="0" marL="457200" marR="0" rtl="0" algn="just">
              <a:lnSpc>
                <a:spcPct val="90000"/>
              </a:lnSpc>
              <a:spcBef>
                <a:spcPts val="1094"/>
              </a:spcBef>
              <a:spcAft>
                <a:spcPts val="0"/>
              </a:spcAft>
              <a:buClr>
                <a:schemeClr val="lt2"/>
              </a:buClr>
              <a:buSzPts val="2400"/>
              <a:buFont typeface="Arial"/>
              <a:buNone/>
            </a:pPr>
            <a:r>
              <a:rPr i="0" lang="it-IT"/>
              <a:t>Atividade M7.2</a:t>
            </a:r>
            <a:endParaRPr/>
          </a:p>
          <a:p>
            <a:pPr indent="-228600" lvl="0" marL="457200" marR="0" rtl="0" algn="just">
              <a:lnSpc>
                <a:spcPct val="90000"/>
              </a:lnSpc>
              <a:spcBef>
                <a:spcPts val="1094"/>
              </a:spcBef>
              <a:spcAft>
                <a:spcPts val="0"/>
              </a:spcAft>
              <a:buClr>
                <a:schemeClr val="lt2"/>
              </a:buClr>
              <a:buSzPts val="2400"/>
              <a:buFont typeface="Arial"/>
              <a:buNone/>
            </a:pPr>
            <a:r>
              <a:rPr i="0" lang="it-IT"/>
              <a:t>As Crianças e o dinheiro</a:t>
            </a:r>
            <a:endParaRPr i="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0"/>
          <p:cNvSpPr txBox="1"/>
          <p:nvPr>
            <p:ph idx="1" type="body"/>
          </p:nvPr>
        </p:nvSpPr>
        <p:spPr>
          <a:xfrm>
            <a:off x="500064" y="2839463"/>
            <a:ext cx="12331402" cy="5129444"/>
          </a:xfrm>
          <a:prstGeom prst="rect">
            <a:avLst/>
          </a:prstGeom>
          <a:noFill/>
          <a:ln>
            <a:noFill/>
          </a:ln>
        </p:spPr>
        <p:txBody>
          <a:bodyPr anchorCtr="0" anchor="t" bIns="45700" lIns="72000" spcFirstLastPara="1" rIns="72000" wrap="square" tIns="45700">
            <a:noAutofit/>
          </a:bodyPr>
          <a:lstStyle/>
          <a:p>
            <a:pPr indent="-228600" lvl="0" marL="457200" marR="0" rtl="0" algn="just">
              <a:lnSpc>
                <a:spcPct val="100000"/>
              </a:lnSpc>
              <a:spcBef>
                <a:spcPts val="0"/>
              </a:spcBef>
              <a:spcAft>
                <a:spcPts val="0"/>
              </a:spcAft>
              <a:buClr>
                <a:schemeClr val="accent4"/>
              </a:buClr>
              <a:buSzPts val="2188"/>
              <a:buFont typeface="Arial"/>
              <a:buNone/>
            </a:pPr>
            <a:r>
              <a:rPr lang="it-IT" sz="3600"/>
              <a:t>Grupo 1: Identificar 2 jogos monetários para crianças de 2 a 3 anos</a:t>
            </a:r>
            <a:br>
              <a:rPr lang="it-IT" sz="3600"/>
            </a:br>
            <a:endParaRPr sz="3600"/>
          </a:p>
          <a:p>
            <a:pPr indent="-228600" lvl="0" marL="457200" marR="0" rtl="0" algn="just">
              <a:lnSpc>
                <a:spcPct val="100000"/>
              </a:lnSpc>
              <a:spcBef>
                <a:spcPts val="0"/>
              </a:spcBef>
              <a:spcAft>
                <a:spcPts val="0"/>
              </a:spcAft>
              <a:buClr>
                <a:schemeClr val="accent4"/>
              </a:buClr>
              <a:buSzPts val="2188"/>
              <a:buFont typeface="Arial"/>
              <a:buNone/>
            </a:pPr>
            <a:r>
              <a:rPr lang="it-IT" sz="3600"/>
              <a:t>Grupo 2: Identificar 2 jogos monetários para crianças dos 4 aos 6 anos</a:t>
            </a:r>
            <a:endParaRPr sz="3600"/>
          </a:p>
        </p:txBody>
      </p:sp>
      <p:sp>
        <p:nvSpPr>
          <p:cNvPr id="109" name="Google Shape;109;p30"/>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it-IT"/>
              <a:t>Aprendizagem familiar:</a:t>
            </a:r>
            <a:endParaRPr/>
          </a:p>
        </p:txBody>
      </p:sp>
      <p:sp>
        <p:nvSpPr>
          <p:cNvPr id="110" name="Google Shape;110;p30"/>
          <p:cNvSpPr txBox="1"/>
          <p:nvPr>
            <p:ph idx="2" type="body"/>
          </p:nvPr>
        </p:nvSpPr>
        <p:spPr>
          <a:xfrm>
            <a:off x="500064" y="1152160"/>
            <a:ext cx="12331541" cy="949356"/>
          </a:xfrm>
          <a:prstGeom prst="rect">
            <a:avLst/>
          </a:prstGeom>
          <a:solidFill>
            <a:schemeClr val="dk1"/>
          </a:solidFill>
          <a:ln>
            <a:noFill/>
          </a:ln>
        </p:spPr>
        <p:txBody>
          <a:bodyPr anchorCtr="0" anchor="ctr" bIns="45700" lIns="72000" spcFirstLastPara="1" rIns="72000" wrap="square" tIns="45700">
            <a:noAutofit/>
          </a:bodyPr>
          <a:lstStyle/>
          <a:p>
            <a:pPr indent="-228600" lvl="0" marL="457200" marR="0" rtl="0" algn="just">
              <a:lnSpc>
                <a:spcPct val="90000"/>
              </a:lnSpc>
              <a:spcBef>
                <a:spcPts val="1094"/>
              </a:spcBef>
              <a:spcAft>
                <a:spcPts val="0"/>
              </a:spcAft>
              <a:buClr>
                <a:schemeClr val="lt2"/>
              </a:buClr>
              <a:buSzPts val="2400"/>
              <a:buFont typeface="Arial"/>
              <a:buNone/>
            </a:pPr>
            <a:r>
              <a:rPr i="0" lang="it-IT"/>
              <a:t>Atividade M7.2 cont.</a:t>
            </a:r>
            <a:endParaRPr/>
          </a:p>
          <a:p>
            <a:pPr indent="-228600" lvl="0" marL="457200" marR="0" rtl="0" algn="just">
              <a:lnSpc>
                <a:spcPct val="90000"/>
              </a:lnSpc>
              <a:spcBef>
                <a:spcPts val="1094"/>
              </a:spcBef>
              <a:spcAft>
                <a:spcPts val="0"/>
              </a:spcAft>
              <a:buClr>
                <a:schemeClr val="lt2"/>
              </a:buClr>
              <a:buSzPts val="2400"/>
              <a:buFont typeface="Arial"/>
              <a:buNone/>
            </a:pPr>
            <a:r>
              <a:rPr i="0" lang="it-IT"/>
              <a:t>Atividades de ensino pré-escolar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2" type="body"/>
          </p:nvPr>
        </p:nvSpPr>
        <p:spPr>
          <a:xfrm>
            <a:off x="224589" y="100870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it-IT"/>
              <a:t> </a:t>
            </a:r>
            <a:r>
              <a:rPr i="0" lang="it-IT"/>
              <a:t>Pré-escolar</a:t>
            </a:r>
            <a:endParaRPr i="0"/>
          </a:p>
        </p:txBody>
      </p:sp>
      <p:sp>
        <p:nvSpPr>
          <p:cNvPr id="116" name="Google Shape;116;p4"/>
          <p:cNvSpPr txBox="1"/>
          <p:nvPr/>
        </p:nvSpPr>
        <p:spPr>
          <a:xfrm>
            <a:off x="224589" y="1764007"/>
            <a:ext cx="12206308"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6"/>
                </a:solidFill>
                <a:latin typeface="Calibri"/>
                <a:ea typeface="Calibri"/>
                <a:cs typeface="Calibri"/>
                <a:sym typeface="Calibri"/>
              </a:rPr>
              <a:t>Os tópicos financeiros para ensinar aos nossos filhos dependem da sua idade:</a:t>
            </a:r>
            <a:endParaRPr b="0" i="0" sz="2800" u="none" cap="none" strike="noStrike">
              <a:solidFill>
                <a:srgbClr val="000000"/>
              </a:solidFill>
              <a:latin typeface="Arial"/>
              <a:ea typeface="Arial"/>
              <a:cs typeface="Arial"/>
              <a:sym typeface="Arial"/>
            </a:endParaRPr>
          </a:p>
        </p:txBody>
      </p:sp>
      <p:sp>
        <p:nvSpPr>
          <p:cNvPr id="117" name="Google Shape;117;p4"/>
          <p:cNvSpPr txBox="1"/>
          <p:nvPr>
            <p:ph type="title"/>
          </p:nvPr>
        </p:nvSpPr>
        <p:spPr>
          <a:xfrm>
            <a:off x="241573" y="302290"/>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18" name="Google Shape;118;p4"/>
          <p:cNvSpPr txBox="1"/>
          <p:nvPr/>
        </p:nvSpPr>
        <p:spPr>
          <a:xfrm>
            <a:off x="224589" y="2386712"/>
            <a:ext cx="12769516" cy="50167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dk1"/>
                </a:solidFill>
                <a:latin typeface="Calibri"/>
                <a:ea typeface="Calibri"/>
                <a:cs typeface="Calibri"/>
                <a:sym typeface="Calibri"/>
              </a:rPr>
              <a:t>IDADE PRÉ-ESCOLAR - 2-3 anos de idade</a:t>
            </a:r>
            <a:r>
              <a:rPr b="0" i="0" lang="it-IT" sz="2800" u="none" cap="none" strike="noStrike">
                <a:solidFill>
                  <a:schemeClr val="dk1"/>
                </a:solidFill>
                <a:latin typeface="Calibri"/>
                <a:ea typeface="Calibri"/>
                <a:cs typeface="Calibri"/>
                <a:sym typeface="Calibri"/>
              </a:rPr>
              <a:t>: as primeiras ideias para ensinar as crianças são:</a:t>
            </a:r>
            <a:endParaRPr/>
          </a:p>
          <a:p>
            <a:pPr indent="-457200" lvl="0" marL="457200" marR="0" rtl="0" algn="l">
              <a:lnSpc>
                <a:spcPct val="100000"/>
              </a:lnSpc>
              <a:spcBef>
                <a:spcPts val="0"/>
              </a:spcBef>
              <a:spcAft>
                <a:spcPts val="0"/>
              </a:spcAft>
              <a:buClr>
                <a:srgbClr val="000000"/>
              </a:buClr>
              <a:buSzPts val="2400"/>
              <a:buFont typeface="Arial"/>
              <a:buChar char="•"/>
            </a:pPr>
            <a:r>
              <a:rPr b="0" i="0" lang="it-IT" sz="2800" u="none" cap="none" strike="noStrike">
                <a:solidFill>
                  <a:schemeClr val="dk1"/>
                </a:solidFill>
                <a:latin typeface="Calibri"/>
                <a:ea typeface="Calibri"/>
                <a:cs typeface="Calibri"/>
                <a:sym typeface="Calibri"/>
              </a:rPr>
              <a:t>algumas palavras básicas, tais como libras/euros, tostões/cêntimos, mealheiro, poupança, bolsa, etc.</a:t>
            </a:r>
            <a:br>
              <a:rPr b="0" i="0" lang="it-IT" sz="2800" u="none" cap="none" strike="noStrike">
                <a:solidFill>
                  <a:schemeClr val="dk1"/>
                </a:solidFill>
                <a:latin typeface="Calibri"/>
                <a:ea typeface="Calibri"/>
                <a:cs typeface="Calibri"/>
                <a:sym typeface="Calibri"/>
              </a:rPr>
            </a:br>
            <a:r>
              <a:rPr b="0" i="0" lang="it-IT" sz="2800" u="none" cap="none" strike="noStrike">
                <a:solidFill>
                  <a:schemeClr val="dk1"/>
                </a:solidFill>
                <a:latin typeface="Calibri"/>
                <a:ea typeface="Calibri"/>
                <a:cs typeface="Calibri"/>
                <a:sym typeface="Calibri"/>
              </a:rPr>
              <a:t>conceitos básicos em torno do dinheiro, como:</a:t>
            </a:r>
            <a:endParaRPr b="0" i="0" sz="2800" u="none" cap="none" strike="noStrike">
              <a:solidFill>
                <a:srgbClr val="000000"/>
              </a:solidFill>
              <a:latin typeface="Arial"/>
              <a:ea typeface="Arial"/>
              <a:cs typeface="Arial"/>
              <a:sym typeface="Arial"/>
            </a:endParaRPr>
          </a:p>
          <a:p>
            <a:pPr indent="-217868" lvl="0" marL="342900" marR="0" rtl="0" algn="l">
              <a:lnSpc>
                <a:spcPct val="150000"/>
              </a:lnSpc>
              <a:spcBef>
                <a:spcPts val="0"/>
              </a:spcBef>
              <a:spcAft>
                <a:spcPts val="0"/>
              </a:spcAft>
              <a:buClr>
                <a:schemeClr val="dk1"/>
              </a:buClr>
              <a:buSzPts val="1969"/>
              <a:buFont typeface="Arial"/>
              <a:buNone/>
            </a:pPr>
            <a:r>
              <a:t/>
            </a:r>
            <a:endParaRPr b="0" i="0" sz="2400" u="none" cap="none" strike="noStrike">
              <a:solidFill>
                <a:schemeClr val="dk1"/>
              </a:solidFill>
              <a:latin typeface="Calibri"/>
              <a:ea typeface="Calibri"/>
              <a:cs typeface="Calibri"/>
              <a:sym typeface="Calibri"/>
            </a:endParaRPr>
          </a:p>
          <a:p>
            <a:pPr indent="0" lvl="3" marL="365125" marR="0" rtl="0" algn="l">
              <a:lnSpc>
                <a:spcPct val="150000"/>
              </a:lnSpc>
              <a:spcBef>
                <a:spcPts val="0"/>
              </a:spcBef>
              <a:spcAft>
                <a:spcPts val="0"/>
              </a:spcAft>
              <a:buNone/>
            </a:pPr>
            <a:r>
              <a:rPr b="0" i="0" lang="it-IT" sz="2400" u="none" cap="none" strike="noStrike">
                <a:solidFill>
                  <a:schemeClr val="dk1"/>
                </a:solidFill>
                <a:latin typeface="Calibri"/>
                <a:ea typeface="Calibri"/>
                <a:cs typeface="Calibri"/>
                <a:sym typeface="Calibri"/>
              </a:rPr>
              <a:t>			</a:t>
            </a:r>
            <a:r>
              <a:rPr b="1" i="0" lang="it-IT" sz="2400" u="none" cap="none" strike="noStrike">
                <a:solidFill>
                  <a:schemeClr val="accent2"/>
                </a:solidFill>
                <a:latin typeface="Calibri"/>
                <a:ea typeface="Calibri"/>
                <a:cs typeface="Calibri"/>
                <a:sym typeface="Calibri"/>
              </a:rPr>
              <a:t>a forma real do dinheiro</a:t>
            </a:r>
            <a:endParaRPr b="0" i="0" sz="1800" u="none" cap="none" strike="noStrike">
              <a:solidFill>
                <a:srgbClr val="000000"/>
              </a:solidFill>
              <a:latin typeface="Arial"/>
              <a:ea typeface="Arial"/>
              <a:cs typeface="Arial"/>
              <a:sym typeface="Arial"/>
            </a:endParaRPr>
          </a:p>
          <a:p>
            <a:pPr indent="0" lvl="6" marL="1865617"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accent2"/>
              </a:solidFill>
              <a:latin typeface="Calibri"/>
              <a:ea typeface="Calibri"/>
              <a:cs typeface="Calibri"/>
              <a:sym typeface="Calibri"/>
            </a:endParaRPr>
          </a:p>
          <a:p>
            <a:pPr indent="0" lvl="6" marL="1865617"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accent2"/>
              </a:solidFill>
              <a:latin typeface="Calibri"/>
              <a:ea typeface="Calibri"/>
              <a:cs typeface="Calibri"/>
              <a:sym typeface="Calibri"/>
            </a:endParaRPr>
          </a:p>
          <a:p>
            <a:pPr indent="0" lvl="6" marL="2149475" marR="0" rtl="0" algn="l">
              <a:lnSpc>
                <a:spcPct val="150000"/>
              </a:lnSpc>
              <a:spcBef>
                <a:spcPts val="0"/>
              </a:spcBef>
              <a:spcAft>
                <a:spcPts val="0"/>
              </a:spcAft>
              <a:buNone/>
            </a:pPr>
            <a:r>
              <a:rPr b="1" i="0" lang="it-IT" sz="2400" u="none" cap="none" strike="noStrike">
                <a:solidFill>
                  <a:schemeClr val="accent2"/>
                </a:solidFill>
                <a:latin typeface="Calibri"/>
                <a:ea typeface="Calibri"/>
                <a:cs typeface="Calibri"/>
                <a:sym typeface="Calibri"/>
              </a:rPr>
              <a:t>        o lugar onde se põe o dinheiro </a:t>
            </a:r>
            <a:endParaRPr b="0" i="0" sz="1800" u="none" cap="none" strike="noStrike">
              <a:solidFill>
                <a:srgbClr val="000000"/>
              </a:solidFill>
              <a:latin typeface="Arial"/>
              <a:ea typeface="Arial"/>
              <a:cs typeface="Arial"/>
              <a:sym typeface="Arial"/>
            </a:endParaRPr>
          </a:p>
        </p:txBody>
      </p:sp>
      <p:sp>
        <p:nvSpPr>
          <p:cNvPr id="119" name="Google Shape;119;p4"/>
          <p:cNvSpPr/>
          <p:nvPr/>
        </p:nvSpPr>
        <p:spPr>
          <a:xfrm>
            <a:off x="7386211" y="4943158"/>
            <a:ext cx="4434840" cy="830956"/>
          </a:xfrm>
          <a:prstGeom prst="rect">
            <a:avLst/>
          </a:prstGeom>
          <a:noFill/>
          <a:ln cap="flat" cmpd="sng" w="9525">
            <a:solidFill>
              <a:schemeClr val="accent2"/>
            </a:solidFill>
            <a:prstDash val="solid"/>
            <a:round/>
            <a:headEnd len="sm" w="sm" type="none"/>
            <a:tailEnd len="sm" w="sm" type="none"/>
          </a:ln>
        </p:spPr>
        <p:txBody>
          <a:bodyPr anchorCtr="0" anchor="t" bIns="45700" lIns="180000" spcFirstLastPara="1" rIns="91425" wrap="square" tIns="45700">
            <a:spAutoFit/>
          </a:bodyPr>
          <a:lstStyle/>
          <a:p>
            <a:pPr indent="0" lvl="0" marL="0" marR="0" rtl="0" algn="l">
              <a:lnSpc>
                <a:spcPct val="100000"/>
              </a:lnSpc>
              <a:spcBef>
                <a:spcPts val="0"/>
              </a:spcBef>
              <a:spcAft>
                <a:spcPts val="0"/>
              </a:spcAft>
              <a:buNone/>
            </a:pPr>
            <a:r>
              <a:rPr b="0" i="0" lang="it-IT" sz="1969" u="none" cap="none" strike="noStrike">
                <a:solidFill>
                  <a:schemeClr val="dk1"/>
                </a:solidFill>
                <a:latin typeface="Calibri"/>
                <a:ea typeface="Calibri"/>
                <a:cs typeface="Calibri"/>
                <a:sym typeface="Calibri"/>
              </a:rPr>
              <a:t> </a:t>
            </a:r>
            <a:r>
              <a:rPr b="0" i="0" lang="it-IT" sz="2400" u="none" cap="none" strike="noStrike">
                <a:solidFill>
                  <a:schemeClr val="dk1"/>
                </a:solidFill>
                <a:latin typeface="Calibri"/>
                <a:ea typeface="Calibri"/>
                <a:cs typeface="Calibri"/>
                <a:sym typeface="Calibri"/>
              </a:rPr>
              <a:t>ajuda as crianças a entender que o dinheiro é </a:t>
            </a:r>
            <a:r>
              <a:rPr b="1" i="0" lang="it-IT" sz="2400" u="none" cap="none" strike="noStrike">
                <a:solidFill>
                  <a:schemeClr val="accent6"/>
                </a:solidFill>
                <a:latin typeface="Calibri"/>
                <a:ea typeface="Calibri"/>
                <a:cs typeface="Calibri"/>
                <a:sym typeface="Calibri"/>
              </a:rPr>
              <a:t>real e sólido</a:t>
            </a:r>
            <a:endParaRPr b="0" i="0" sz="1969" u="none" cap="none" strike="noStrike">
              <a:solidFill>
                <a:schemeClr val="dk1"/>
              </a:solidFill>
              <a:latin typeface="Calibri"/>
              <a:ea typeface="Calibri"/>
              <a:cs typeface="Calibri"/>
              <a:sym typeface="Calibri"/>
            </a:endParaRPr>
          </a:p>
        </p:txBody>
      </p:sp>
      <p:pic>
        <p:nvPicPr>
          <p:cNvPr descr="Freccia linea, leggera curva" id="120" name="Google Shape;120;p4"/>
          <p:cNvPicPr preferRelativeResize="0"/>
          <p:nvPr/>
        </p:nvPicPr>
        <p:blipFill rotWithShape="1">
          <a:blip r:embed="rId3">
            <a:alphaModFix/>
          </a:blip>
          <a:srcRect b="0" l="0" r="0" t="0"/>
          <a:stretch/>
        </p:blipFill>
        <p:spPr>
          <a:xfrm>
            <a:off x="6523120" y="5075541"/>
            <a:ext cx="698573" cy="698573"/>
          </a:xfrm>
          <a:prstGeom prst="rect">
            <a:avLst/>
          </a:prstGeom>
          <a:noFill/>
          <a:ln>
            <a:noFill/>
          </a:ln>
        </p:spPr>
      </p:pic>
      <p:pic>
        <p:nvPicPr>
          <p:cNvPr descr="Bank building" id="121" name="Google Shape;121;p4"/>
          <p:cNvPicPr preferRelativeResize="0"/>
          <p:nvPr/>
        </p:nvPicPr>
        <p:blipFill rotWithShape="1">
          <a:blip r:embed="rId4">
            <a:alphaModFix/>
          </a:blip>
          <a:srcRect b="12092" l="0" r="5137" t="6072"/>
          <a:stretch/>
        </p:blipFill>
        <p:spPr>
          <a:xfrm>
            <a:off x="993593" y="6009044"/>
            <a:ext cx="1616328" cy="1394386"/>
          </a:xfrm>
          <a:prstGeom prst="rect">
            <a:avLst/>
          </a:prstGeom>
          <a:noFill/>
          <a:ln>
            <a:noFill/>
          </a:ln>
        </p:spPr>
      </p:pic>
      <p:pic>
        <p:nvPicPr>
          <p:cNvPr descr="Guy questioning about money" id="122" name="Google Shape;122;p4"/>
          <p:cNvPicPr preferRelativeResize="0"/>
          <p:nvPr/>
        </p:nvPicPr>
        <p:blipFill rotWithShape="1">
          <a:blip r:embed="rId5">
            <a:alphaModFix/>
          </a:blip>
          <a:srcRect b="0" l="0" r="51692" t="0"/>
          <a:stretch/>
        </p:blipFill>
        <p:spPr>
          <a:xfrm>
            <a:off x="1334108" y="4680917"/>
            <a:ext cx="1484026" cy="1198095"/>
          </a:xfrm>
          <a:prstGeom prst="rect">
            <a:avLst/>
          </a:prstGeom>
          <a:noFill/>
          <a:ln>
            <a:noFill/>
          </a:ln>
        </p:spPr>
      </p:pic>
      <p:sp>
        <p:nvSpPr>
          <p:cNvPr id="123" name="Google Shape;123;p4"/>
          <p:cNvSpPr/>
          <p:nvPr/>
        </p:nvSpPr>
        <p:spPr>
          <a:xfrm>
            <a:off x="7386211" y="6069002"/>
            <a:ext cx="4434840" cy="1200288"/>
          </a:xfrm>
          <a:prstGeom prst="rect">
            <a:avLst/>
          </a:prstGeom>
          <a:noFill/>
          <a:ln cap="flat" cmpd="sng" w="9525">
            <a:solidFill>
              <a:schemeClr val="accent2"/>
            </a:solidFill>
            <a:prstDash val="solid"/>
            <a:round/>
            <a:headEnd len="sm" w="sm" type="none"/>
            <a:tailEnd len="sm" w="sm" type="none"/>
          </a:ln>
        </p:spPr>
        <p:txBody>
          <a:bodyPr anchorCtr="0" anchor="t" bIns="45700" lIns="180000" spcFirstLastPara="1" rIns="91425" wrap="square" tIns="45700">
            <a:spAutoFit/>
          </a:bodyPr>
          <a:lstStyle/>
          <a:p>
            <a:pPr indent="0" lvl="0" marL="0" marR="0" rtl="0" algn="l">
              <a:lnSpc>
                <a:spcPct val="100000"/>
              </a:lnSpc>
              <a:spcBef>
                <a:spcPts val="0"/>
              </a:spcBef>
              <a:spcAft>
                <a:spcPts val="0"/>
              </a:spcAft>
              <a:buNone/>
            </a:pPr>
            <a:r>
              <a:rPr b="0" i="0" lang="it-IT" sz="1969" u="none" cap="none" strike="noStrike">
                <a:solidFill>
                  <a:schemeClr val="dk1"/>
                </a:solidFill>
                <a:latin typeface="Calibri"/>
                <a:ea typeface="Calibri"/>
                <a:cs typeface="Calibri"/>
                <a:sym typeface="Calibri"/>
              </a:rPr>
              <a:t> </a:t>
            </a:r>
            <a:r>
              <a:rPr b="0" i="0" lang="it-IT" sz="2400" u="none" cap="none" strike="noStrike">
                <a:solidFill>
                  <a:schemeClr val="dk1"/>
                </a:solidFill>
                <a:latin typeface="Calibri"/>
                <a:ea typeface="Calibri"/>
                <a:cs typeface="Calibri"/>
                <a:sym typeface="Calibri"/>
              </a:rPr>
              <a:t>ajuda as crianças a entender que você pode colocar dinheiro ou tirar dinheiro de um banco </a:t>
            </a:r>
            <a:endParaRPr b="0" i="0" sz="1969" u="none" cap="none" strike="noStrike">
              <a:solidFill>
                <a:schemeClr val="dk1"/>
              </a:solidFill>
              <a:latin typeface="Calibri"/>
              <a:ea typeface="Calibri"/>
              <a:cs typeface="Calibri"/>
              <a:sym typeface="Calibri"/>
            </a:endParaRPr>
          </a:p>
        </p:txBody>
      </p:sp>
      <p:pic>
        <p:nvPicPr>
          <p:cNvPr descr="Freccia linea, leggera curva" id="124" name="Google Shape;124;p4"/>
          <p:cNvPicPr preferRelativeResize="0"/>
          <p:nvPr/>
        </p:nvPicPr>
        <p:blipFill rotWithShape="1">
          <a:blip r:embed="rId3">
            <a:alphaModFix/>
          </a:blip>
          <a:srcRect b="0" l="0" r="0" t="0"/>
          <a:stretch/>
        </p:blipFill>
        <p:spPr>
          <a:xfrm>
            <a:off x="6611580" y="6319860"/>
            <a:ext cx="698573" cy="6985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2" type="body"/>
          </p:nvPr>
        </p:nvSpPr>
        <p:spPr>
          <a:xfrm>
            <a:off x="500065" y="1145387"/>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it-IT"/>
              <a:t>Pré-escolares: </a:t>
            </a:r>
            <a:r>
              <a:rPr i="0" lang="it-IT">
                <a:solidFill>
                  <a:schemeClr val="accent6"/>
                </a:solidFill>
              </a:rPr>
              <a:t>Brincar com as crianças </a:t>
            </a:r>
            <a:endParaRPr i="0"/>
          </a:p>
        </p:txBody>
      </p:sp>
      <p:sp>
        <p:nvSpPr>
          <p:cNvPr id="130" name="Google Shape;130;p7"/>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a:t>Aprendizagem Familiar</a:t>
            </a:r>
            <a:endParaRPr/>
          </a:p>
        </p:txBody>
      </p:sp>
      <p:sp>
        <p:nvSpPr>
          <p:cNvPr id="131" name="Google Shape;131;p7"/>
          <p:cNvSpPr txBox="1"/>
          <p:nvPr/>
        </p:nvSpPr>
        <p:spPr>
          <a:xfrm>
            <a:off x="0" y="1971838"/>
            <a:ext cx="131223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6"/>
                </a:solidFill>
                <a:latin typeface="Calibri"/>
                <a:ea typeface="Calibri"/>
                <a:cs typeface="Calibri"/>
                <a:sym typeface="Calibri"/>
              </a:rPr>
              <a:t>    Jogos para jogar</a:t>
            </a:r>
            <a:r>
              <a:rPr b="1" i="0" lang="it-IT" sz="2800" u="none" cap="none" strike="noStrike">
                <a:solidFill>
                  <a:srgbClr val="FFC000"/>
                </a:solidFill>
                <a:latin typeface="Calibri"/>
                <a:ea typeface="Calibri"/>
                <a:cs typeface="Calibri"/>
                <a:sym typeface="Calibri"/>
              </a:rPr>
              <a:t>:</a:t>
            </a:r>
            <a:r>
              <a:rPr b="1" i="0" lang="it-IT" sz="2800" u="none" cap="none" strike="noStrike">
                <a:solidFill>
                  <a:schemeClr val="dk1"/>
                </a:solidFill>
                <a:latin typeface="Calibri"/>
                <a:ea typeface="Calibri"/>
                <a:cs typeface="Calibri"/>
                <a:sym typeface="Calibri"/>
              </a:rPr>
              <a:t> 2-3 anos: </a:t>
            </a:r>
            <a:endParaRPr b="1" i="0" sz="2800" u="none" cap="none" strike="noStrike">
              <a:solidFill>
                <a:schemeClr val="dk1"/>
              </a:solidFill>
              <a:latin typeface="Calibri"/>
              <a:ea typeface="Calibri"/>
              <a:cs typeface="Calibri"/>
              <a:sym typeface="Calibri"/>
            </a:endParaRPr>
          </a:p>
          <a:p>
            <a:pPr indent="-457200" lvl="0" marL="817563" marR="0" rtl="0" algn="l">
              <a:lnSpc>
                <a:spcPct val="150000"/>
              </a:lnSpc>
              <a:spcBef>
                <a:spcPts val="0"/>
              </a:spcBef>
              <a:spcAft>
                <a:spcPts val="0"/>
              </a:spcAft>
              <a:buClr>
                <a:srgbClr val="000000"/>
              </a:buClr>
              <a:buSzPts val="2400"/>
              <a:buFont typeface="Arial"/>
              <a:buChar char="•"/>
            </a:pPr>
            <a:r>
              <a:rPr lang="it-IT" sz="2600">
                <a:solidFill>
                  <a:schemeClr val="dk1"/>
                </a:solidFill>
                <a:latin typeface="Calibri"/>
                <a:ea typeface="Calibri"/>
                <a:cs typeface="Calibri"/>
                <a:sym typeface="Calibri"/>
              </a:rPr>
              <a:t>P</a:t>
            </a:r>
            <a:r>
              <a:rPr b="0" i="0" lang="it-IT" sz="2600" u="none" cap="none" strike="noStrike">
                <a:solidFill>
                  <a:schemeClr val="dk1"/>
                </a:solidFill>
                <a:latin typeface="Calibri"/>
                <a:ea typeface="Calibri"/>
                <a:cs typeface="Calibri"/>
                <a:sym typeface="Calibri"/>
              </a:rPr>
              <a:t>ode desenhar dinheiro com seus filhos (ambas moedas e notas) em casa.</a:t>
            </a:r>
            <a:endParaRPr/>
          </a:p>
          <a:p>
            <a:pPr indent="-457200" lvl="0" marL="817563" marR="0" rtl="0" algn="l">
              <a:lnSpc>
                <a:spcPct val="150000"/>
              </a:lnSpc>
              <a:spcBef>
                <a:spcPts val="0"/>
              </a:spcBef>
              <a:spcAft>
                <a:spcPts val="0"/>
              </a:spcAft>
              <a:buClr>
                <a:srgbClr val="000000"/>
              </a:buClr>
              <a:buSzPts val="2400"/>
              <a:buFont typeface="Arial"/>
              <a:buChar char="•"/>
            </a:pPr>
            <a:r>
              <a:rPr b="0" i="0" lang="it-IT" sz="2600" u="none" cap="none" strike="noStrike">
                <a:solidFill>
                  <a:schemeClr val="dk1"/>
                </a:solidFill>
                <a:latin typeface="Calibri"/>
                <a:ea typeface="Calibri"/>
                <a:cs typeface="Calibri"/>
                <a:sym typeface="Calibri"/>
              </a:rPr>
              <a:t>Explique os diferentes valores e que doces ou brinquedos pode comprar a cada valor.</a:t>
            </a:r>
            <a:endParaRPr/>
          </a:p>
          <a:p>
            <a:pPr indent="-457200" lvl="0" marL="817563" marR="0" rtl="0" algn="l">
              <a:lnSpc>
                <a:spcPct val="150000"/>
              </a:lnSpc>
              <a:spcBef>
                <a:spcPts val="0"/>
              </a:spcBef>
              <a:spcAft>
                <a:spcPts val="0"/>
              </a:spcAft>
              <a:buClr>
                <a:srgbClr val="000000"/>
              </a:buClr>
              <a:buSzPts val="2400"/>
              <a:buFont typeface="Arial"/>
              <a:buChar char="•"/>
            </a:pPr>
            <a:r>
              <a:rPr b="0" i="0" lang="it-IT" sz="2600" u="none" cap="none" strike="noStrike">
                <a:solidFill>
                  <a:schemeClr val="dk1"/>
                </a:solidFill>
                <a:latin typeface="Calibri"/>
                <a:ea typeface="Calibri"/>
                <a:cs typeface="Calibri"/>
                <a:sym typeface="Calibri"/>
              </a:rPr>
              <a:t>Peça-lhes para adivinhar em que moeda ou notas pode comprar mais coisas. </a:t>
            </a:r>
            <a:endParaRPr/>
          </a:p>
          <a:p>
            <a:pPr indent="-457200" lvl="0" marL="817563" marR="0" rtl="0" algn="l">
              <a:lnSpc>
                <a:spcPct val="150000"/>
              </a:lnSpc>
              <a:spcBef>
                <a:spcPts val="0"/>
              </a:spcBef>
              <a:spcAft>
                <a:spcPts val="0"/>
              </a:spcAft>
              <a:buClr>
                <a:srgbClr val="000000"/>
              </a:buClr>
              <a:buSzPts val="2400"/>
              <a:buFont typeface="Arial"/>
              <a:buChar char="•"/>
            </a:pPr>
            <a:r>
              <a:rPr b="0" i="0" lang="it-IT" sz="2600" u="none" cap="none" strike="noStrike">
                <a:solidFill>
                  <a:schemeClr val="dk1"/>
                </a:solidFill>
                <a:latin typeface="Calibri"/>
                <a:ea typeface="Calibri"/>
                <a:cs typeface="Calibri"/>
                <a:sym typeface="Calibri"/>
              </a:rPr>
              <a:t>Podem praticar consigo quando for à caixa de multibanco ou ao banco para levantar dinheiro.</a:t>
            </a:r>
            <a:endParaRPr/>
          </a:p>
          <a:p>
            <a:pPr indent="-457200" lvl="0" marL="817563" marR="0" rtl="0" algn="l">
              <a:lnSpc>
                <a:spcPct val="150000"/>
              </a:lnSpc>
              <a:spcBef>
                <a:spcPts val="0"/>
              </a:spcBef>
              <a:spcAft>
                <a:spcPts val="0"/>
              </a:spcAft>
              <a:buClr>
                <a:srgbClr val="000000"/>
              </a:buClr>
              <a:buSzPts val="2400"/>
              <a:buFont typeface="Arial"/>
              <a:buChar char="•"/>
            </a:pPr>
            <a:r>
              <a:rPr b="0" i="0" lang="it-IT" sz="2600" u="none" cap="none" strike="noStrike">
                <a:solidFill>
                  <a:schemeClr val="dk1"/>
                </a:solidFill>
                <a:latin typeface="Calibri"/>
                <a:ea typeface="Calibri"/>
                <a:cs typeface="Calibri"/>
                <a:sym typeface="Calibri"/>
              </a:rPr>
              <a:t>Brinque com dinheiro real ou falso </a:t>
            </a:r>
            <a:r>
              <a:rPr b="0" i="1" lang="it-IT" sz="2600" u="none" cap="none" strike="noStrike">
                <a:solidFill>
                  <a:schemeClr val="dk1"/>
                </a:solidFill>
                <a:latin typeface="Calibri"/>
                <a:ea typeface="Calibri"/>
                <a:cs typeface="Calibri"/>
                <a:sym typeface="Calibri"/>
              </a:rPr>
              <a:t>(mas cuidado para não engolir pequenas moedas).</a:t>
            </a:r>
            <a:endParaRPr/>
          </a:p>
          <a:p>
            <a:pPr indent="-457200" lvl="0" marL="817563" marR="0" rtl="0" algn="l">
              <a:lnSpc>
                <a:spcPct val="150000"/>
              </a:lnSpc>
              <a:spcBef>
                <a:spcPts val="0"/>
              </a:spcBef>
              <a:spcAft>
                <a:spcPts val="0"/>
              </a:spcAft>
              <a:buClr>
                <a:srgbClr val="000000"/>
              </a:buClr>
              <a:buSzPts val="2400"/>
              <a:buFont typeface="Arial"/>
              <a:buChar char="•"/>
            </a:pPr>
            <a:r>
              <a:rPr b="0" i="0" lang="it-IT" sz="2600" u="none" cap="none" strike="noStrike">
                <a:solidFill>
                  <a:schemeClr val="dk1"/>
                </a:solidFill>
                <a:latin typeface="Calibri"/>
                <a:ea typeface="Calibri"/>
                <a:cs typeface="Calibri"/>
                <a:sym typeface="Calibri"/>
              </a:rPr>
              <a:t>Dê-lhes um mealheiro para as poupanças para eles agitarem.</a:t>
            </a:r>
            <a:endParaRPr b="0" i="0" sz="2600" u="none" cap="none" strike="noStrike">
              <a:solidFill>
                <a:schemeClr val="dk1"/>
              </a:solidFill>
              <a:latin typeface="Calibri"/>
              <a:ea typeface="Calibri"/>
              <a:cs typeface="Calibri"/>
              <a:sym typeface="Calibri"/>
            </a:endParaRPr>
          </a:p>
        </p:txBody>
      </p:sp>
      <p:pic>
        <p:nvPicPr>
          <p:cNvPr descr="Kids colorful drawing" id="132" name="Google Shape;132;p7"/>
          <p:cNvPicPr preferRelativeResize="0"/>
          <p:nvPr/>
        </p:nvPicPr>
        <p:blipFill rotWithShape="1">
          <a:blip r:embed="rId3">
            <a:alphaModFix/>
          </a:blip>
          <a:srcRect b="0" l="0" r="25811" t="0"/>
          <a:stretch/>
        </p:blipFill>
        <p:spPr>
          <a:xfrm>
            <a:off x="8673576" y="432159"/>
            <a:ext cx="3533282" cy="207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Debbie Bough</dc:creator>
</cp:coreProperties>
</file>