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57" r:id="rId4"/>
    <p:sldId id="258" r:id="rId5"/>
    <p:sldId id="275" r:id="rId6"/>
    <p:sldId id="259" r:id="rId7"/>
    <p:sldId id="276" r:id="rId8"/>
    <p:sldId id="277" r:id="rId9"/>
    <p:sldId id="260" r:id="rId10"/>
    <p:sldId id="261" r:id="rId11"/>
    <p:sldId id="262" r:id="rId12"/>
    <p:sldId id="263" r:id="rId13"/>
    <p:sldId id="264" r:id="rId14"/>
    <p:sldId id="278" r:id="rId15"/>
    <p:sldId id="265" r:id="rId16"/>
    <p:sldId id="266" r:id="rId17"/>
    <p:sldId id="267" r:id="rId18"/>
    <p:sldId id="269" r:id="rId19"/>
    <p:sldId id="279" r:id="rId20"/>
    <p:sldId id="268" r:id="rId21"/>
    <p:sldId id="280" r:id="rId22"/>
    <p:sldId id="270" r:id="rId23"/>
    <p:sldId id="271" r:id="rId24"/>
    <p:sldId id="272" r:id="rId25"/>
    <p:sldId id="273" r:id="rId26"/>
    <p:sldId id="274"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TFw4UibJlTl8JibMOYwJEpW77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21"/>
    <p:restoredTop sz="94577"/>
  </p:normalViewPr>
  <p:slideViewPr>
    <p:cSldViewPr snapToGrid="0">
      <p:cViewPr varScale="1">
        <p:scale>
          <a:sx n="74" d="100"/>
          <a:sy n="74" d="100"/>
        </p:scale>
        <p:origin x="365"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t-IT"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3"/>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3"/>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 name="Google Shape;14;p23"/>
          <p:cNvGrpSpPr/>
          <p:nvPr/>
        </p:nvGrpSpPr>
        <p:grpSpPr>
          <a:xfrm>
            <a:off x="309367" y="6493935"/>
            <a:ext cx="6399441" cy="923330"/>
            <a:chOff x="309367" y="6493935"/>
            <a:chExt cx="6399441" cy="923330"/>
          </a:xfrm>
        </p:grpSpPr>
        <p:sp>
          <p:nvSpPr>
            <p:cNvPr id="15" name="Google Shape;15;p23"/>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it-IT"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3"/>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3"/>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3"/>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4"/>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5"/>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28"/>
        <p:cNvGrpSpPr/>
        <p:nvPr/>
      </p:nvGrpSpPr>
      <p:grpSpPr>
        <a:xfrm>
          <a:off x="0" y="0"/>
          <a:ext cx="0" cy="0"/>
          <a:chOff x="0" y="0"/>
          <a:chExt cx="0" cy="0"/>
        </a:xfrm>
      </p:grpSpPr>
      <p:sp>
        <p:nvSpPr>
          <p:cNvPr id="29" name="Google Shape;29;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4" name="Google Shape;34;p27"/>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7"/>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39" name="Google Shape;39;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0" name="Google Shape;40;p22"/>
          <p:cNvGrpSpPr/>
          <p:nvPr/>
        </p:nvGrpSpPr>
        <p:grpSpPr>
          <a:xfrm>
            <a:off x="309367" y="6493935"/>
            <a:ext cx="6399441" cy="923330"/>
            <a:chOff x="309367" y="6493935"/>
            <a:chExt cx="6399441" cy="923330"/>
          </a:xfrm>
        </p:grpSpPr>
        <p:sp>
          <p:nvSpPr>
            <p:cNvPr id="41" name="Google Shape;41;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it-IT"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42" name="Google Shape;42;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ublicdomainpictures.net/view-image.php?image=336986&amp;picture=tea-break" TargetMode="External"/><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edintech.blog/2017/12/26/visual-thinking/" TargetMode="External"/><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hyperlink" Target="https://home.snu.edu/~hculbert/mws11.htm" TargetMode="External"/><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49" y="2955925"/>
            <a:ext cx="8768683" cy="106050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l-GR">
                <a:solidFill>
                  <a:srgbClr val="002060"/>
                </a:solidFill>
                <a:latin typeface="Calibri" panose="020F0502020204030204" pitchFamily="34" charset="0"/>
                <a:cs typeface="Calibri" panose="020F0502020204030204" pitchFamily="34" charset="0"/>
              </a:rPr>
              <a:t>IO3: Εκπαίδευση Γονέων στον Οικονομικό Αλφαβητισμό </a:t>
            </a:r>
          </a:p>
        </p:txBody>
      </p:sp>
      <p:sp>
        <p:nvSpPr>
          <p:cNvPr id="51" name="Google Shape;51;p1"/>
          <p:cNvSpPr txBo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A9A8F"/>
              </a:buClr>
              <a:buSzPts val="2400"/>
              <a:buFont typeface="Arial"/>
              <a:buNone/>
            </a:pPr>
            <a:r>
              <a:rPr lang="el-GR" sz="2800" b="1" i="0" u="none" strike="noStrike" cap="none">
                <a:solidFill>
                  <a:srgbClr val="097D74"/>
                </a:solidFill>
                <a:latin typeface="Calibri" panose="020F0502020204030204" pitchFamily="34" charset="0"/>
                <a:ea typeface="Open Sans"/>
                <a:cs typeface="Calibri" panose="020F0502020204030204" pitchFamily="34" charset="0"/>
                <a:sym typeface="Open Sans"/>
              </a:rPr>
              <a:t>Εκπαιδευτική Ενότητα 7: Οικογενειακή Μάθηση</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Παιδιά προσχολικής ηλικίας</a:t>
            </a:r>
          </a:p>
        </p:txBody>
      </p:sp>
      <p:sp>
        <p:nvSpPr>
          <p:cNvPr id="98" name="Google Shape;98;p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99" name="Google Shape;99;p5"/>
          <p:cNvSpPr txBox="1"/>
          <p:nvPr/>
        </p:nvSpPr>
        <p:spPr>
          <a:xfrm>
            <a:off x="501729" y="2098624"/>
            <a:ext cx="12155491" cy="4616608"/>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1969"/>
            </a:pPr>
            <a:r>
              <a:rPr lang="el-GR" sz="2400" b="1" dirty="0">
                <a:solidFill>
                  <a:srgbClr val="002060"/>
                </a:solidFill>
                <a:latin typeface="Calibri"/>
                <a:ea typeface="Calibri"/>
                <a:cs typeface="Calibri"/>
                <a:sym typeface="Calibri"/>
              </a:rPr>
              <a:t>4-6 ετών:</a:t>
            </a:r>
            <a:r>
              <a:rPr lang="el-GR" sz="2400" dirty="0">
                <a:solidFill>
                  <a:srgbClr val="002060"/>
                </a:solidFill>
                <a:latin typeface="Calibri"/>
                <a:ea typeface="Calibri"/>
                <a:cs typeface="Calibri"/>
                <a:sym typeface="Calibri"/>
              </a:rPr>
              <a:t> Σε αυτή την ηλικία, τα παιδιά είναι σε θέση να μάθουν την έννοια του </a:t>
            </a:r>
            <a:r>
              <a:rPr lang="el-GR" sz="2400" b="1" dirty="0">
                <a:solidFill>
                  <a:srgbClr val="002060"/>
                </a:solidFill>
                <a:latin typeface="Calibri"/>
                <a:ea typeface="Calibri"/>
                <a:cs typeface="Calibri"/>
                <a:sym typeface="Calibri"/>
              </a:rPr>
              <a:t>χρήματος</a:t>
            </a:r>
            <a:r>
              <a:rPr lang="el-GR" sz="2400" dirty="0">
                <a:solidFill>
                  <a:srgbClr val="002060"/>
                </a:solidFill>
                <a:latin typeface="Calibri"/>
                <a:ea typeface="Calibri"/>
                <a:cs typeface="Calibri"/>
                <a:sym typeface="Calibri"/>
              </a:rPr>
              <a:t>, καθώς γνωρίζουν τους αριθμούς και είναι σε θέση να αναγνωρίσουν, για παράδειγμα, πόσα κέρματα υπάρχουν στο τραπέζι.</a:t>
            </a:r>
            <a:r>
              <a:rPr lang="el-GR" sz="2400" b="0" i="0" u="none" strike="noStrike" cap="none" dirty="0">
                <a:solidFill>
                  <a:srgbClr val="002060"/>
                </a:solidFill>
                <a:latin typeface="Calibri"/>
                <a:ea typeface="Calibri"/>
                <a:cs typeface="Calibri"/>
                <a:sym typeface="Calibri"/>
              </a:rPr>
              <a:t> Από αυτή τη στιγμή οι γονείς μπορούν να αρχίσουν να μιλούν με τα παιδιά για έννοιες όπως:</a:t>
            </a:r>
          </a:p>
          <a:p>
            <a:pPr marL="360363" marR="0" lvl="1" algn="l" rtl="0">
              <a:lnSpc>
                <a:spcPct val="150000"/>
              </a:lnSpc>
              <a:spcBef>
                <a:spcPts val="0"/>
              </a:spcBef>
              <a:spcAft>
                <a:spcPts val="0"/>
              </a:spcAft>
              <a:buClr>
                <a:schemeClr val="accent2"/>
              </a:buClr>
              <a:buSzPts val="1969"/>
            </a:pPr>
            <a:r>
              <a:rPr lang="el-GR" sz="2400" b="1" dirty="0">
                <a:solidFill>
                  <a:schemeClr val="accent2"/>
                </a:solidFill>
                <a:latin typeface="Calibri"/>
                <a:ea typeface="Calibri"/>
                <a:cs typeface="Calibri"/>
                <a:sym typeface="Calibri"/>
              </a:rPr>
              <a:t>Η διαφορά μεταξύ ΑΝΑΓΚΩΝ και ΕΠΙΘΥΜΙΩΝ:</a:t>
            </a:r>
            <a:r>
              <a:rPr lang="el-GR" sz="2400" b="1" i="0" u="none" strike="noStrike" cap="none" dirty="0">
                <a:solidFill>
                  <a:schemeClr val="accent2"/>
                </a:solidFill>
                <a:latin typeface="Calibri"/>
                <a:ea typeface="Calibri"/>
                <a:cs typeface="Calibri"/>
                <a:sym typeface="Calibri"/>
              </a:rPr>
              <a:t> </a:t>
            </a:r>
          </a:p>
          <a:p>
            <a:pPr marL="817563" lvl="4" indent="-457200">
              <a:lnSpc>
                <a:spcPct val="150000"/>
              </a:lnSpc>
              <a:buClr>
                <a:schemeClr val="accent2"/>
              </a:buClr>
              <a:buSzPts val="1969"/>
              <a:buFont typeface="Arial" panose="020B0604020202020204" pitchFamily="34" charset="0"/>
              <a:buChar char="•"/>
            </a:pPr>
            <a:r>
              <a:rPr lang="el-GR" sz="2400" b="0" i="0" u="none" strike="noStrike" cap="none" dirty="0">
                <a:solidFill>
                  <a:schemeClr val="dk2"/>
                </a:solidFill>
                <a:latin typeface="Calibri"/>
                <a:ea typeface="Calibri"/>
                <a:cs typeface="Calibri"/>
                <a:sym typeface="Calibri"/>
              </a:rPr>
              <a:t>Οι ΑΝΑΓΚΕΣ είναι πράγματα που πρέπει να έχει η οικογένεια για να επιβιώσει</a:t>
            </a:r>
          </a:p>
          <a:p>
            <a:pPr marL="817563" lvl="4" indent="-457200">
              <a:lnSpc>
                <a:spcPct val="150000"/>
              </a:lnSpc>
              <a:buClr>
                <a:schemeClr val="accent2"/>
              </a:buClr>
              <a:buSzPts val="1969"/>
              <a:buFont typeface="Arial" panose="020B0604020202020204" pitchFamily="34" charset="0"/>
              <a:buChar char="•"/>
            </a:pPr>
            <a:r>
              <a:rPr lang="el-GR" sz="2400" b="0" i="0" u="none" strike="noStrike" cap="none" dirty="0">
                <a:solidFill>
                  <a:schemeClr val="dk2"/>
                </a:solidFill>
                <a:latin typeface="Calibri"/>
                <a:ea typeface="Calibri"/>
                <a:cs typeface="Calibri"/>
                <a:sym typeface="Calibri"/>
              </a:rPr>
              <a:t>Οι ΕΠΙΘΥΜΙΕΣ είναι πράγματα που σας αρέσουν αλλά θα μπορούσατε να ζήσετε χωρίς αυτά.</a:t>
            </a:r>
          </a:p>
        </p:txBody>
      </p:sp>
      <p:pic>
        <p:nvPicPr>
          <p:cNvPr id="100" name="Google Shape;100;p5" descr="Four kids and circle"/>
          <p:cNvPicPr preferRelativeResize="0"/>
          <p:nvPr/>
        </p:nvPicPr>
        <p:blipFill rotWithShape="1">
          <a:blip r:embed="rId3">
            <a:alphaModFix/>
          </a:blip>
          <a:srcRect/>
          <a:stretch/>
        </p:blipFill>
        <p:spPr>
          <a:xfrm>
            <a:off x="11019294" y="211242"/>
            <a:ext cx="2154090" cy="2098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Παιδιά προσχολικής ηλικίας</a:t>
            </a:r>
          </a:p>
        </p:txBody>
      </p:sp>
      <p:sp>
        <p:nvSpPr>
          <p:cNvPr id="106" name="Google Shape;106;p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07" name="Google Shape;107;p6"/>
          <p:cNvSpPr txBox="1"/>
          <p:nvPr/>
        </p:nvSpPr>
        <p:spPr>
          <a:xfrm>
            <a:off x="500063" y="2415763"/>
            <a:ext cx="12205283" cy="4616608"/>
          </a:xfrm>
          <a:prstGeom prst="rect">
            <a:avLst/>
          </a:prstGeom>
          <a:noFill/>
          <a:ln>
            <a:noFill/>
          </a:ln>
        </p:spPr>
        <p:txBody>
          <a:bodyPr spcFirstLastPara="1" wrap="square" lIns="91425" tIns="45700" rIns="91425" bIns="45700" anchor="t" anchorCtr="0">
            <a:spAutoFit/>
          </a:bodyPr>
          <a:lstStyle/>
          <a:p>
            <a:pPr marL="360363" marR="0" lvl="1" algn="l" rtl="0">
              <a:lnSpc>
                <a:spcPct val="150000"/>
              </a:lnSpc>
              <a:spcBef>
                <a:spcPts val="0"/>
              </a:spcBef>
              <a:spcAft>
                <a:spcPts val="0"/>
              </a:spcAft>
              <a:buClr>
                <a:schemeClr val="accent2"/>
              </a:buClr>
              <a:buSzPts val="1969"/>
            </a:pPr>
            <a:r>
              <a:rPr lang="el-GR" sz="2400" b="1" i="0" u="none" strike="noStrike" cap="none" dirty="0">
                <a:solidFill>
                  <a:schemeClr val="dk1"/>
                </a:solidFill>
                <a:latin typeface="Calibri"/>
                <a:ea typeface="Calibri"/>
                <a:cs typeface="Calibri"/>
                <a:sym typeface="Calibri"/>
              </a:rPr>
              <a:t>4 έως 6</a:t>
            </a:r>
            <a:r>
              <a:rPr lang="el-GR" sz="2400" i="0" u="none" strike="noStrike" cap="none" dirty="0">
                <a:solidFill>
                  <a:schemeClr val="dk1"/>
                </a:solidFill>
                <a:latin typeface="Calibri"/>
                <a:ea typeface="Calibri"/>
                <a:cs typeface="Calibri"/>
                <a:sym typeface="Calibri"/>
              </a:rPr>
              <a:t> ετών συνέχεια</a:t>
            </a:r>
            <a:r>
              <a:rPr lang="el-GR" sz="2400" b="0" i="0" u="none" strike="noStrike" cap="none" dirty="0">
                <a:solidFill>
                  <a:schemeClr val="dk1"/>
                </a:solidFill>
                <a:latin typeface="Calibri"/>
                <a:ea typeface="Calibri"/>
                <a:cs typeface="Calibri"/>
                <a:sym typeface="Calibri"/>
              </a:rPr>
              <a:t>: </a:t>
            </a:r>
          </a:p>
          <a:p>
            <a:pPr marL="817563" marR="0" lvl="1" indent="-457200" algn="l" rtl="0">
              <a:lnSpc>
                <a:spcPct val="150000"/>
              </a:lnSpc>
              <a:spcBef>
                <a:spcPts val="0"/>
              </a:spcBef>
              <a:spcAft>
                <a:spcPts val="0"/>
              </a:spcAft>
              <a:buClr>
                <a:schemeClr val="accent2"/>
              </a:buClr>
              <a:buSzPts val="1969"/>
              <a:buFont typeface="Arial" panose="020B0604020202020204" pitchFamily="34" charset="0"/>
              <a:buChar char="•"/>
            </a:pPr>
            <a:r>
              <a:rPr lang="el-GR" sz="2400" b="1" dirty="0">
                <a:solidFill>
                  <a:schemeClr val="accent2"/>
                </a:solidFill>
                <a:latin typeface="Calibri"/>
                <a:ea typeface="Calibri"/>
                <a:cs typeface="Calibri"/>
                <a:sym typeface="Calibri"/>
              </a:rPr>
              <a:t>Αποταμίευση και προϋπολογισμός:</a:t>
            </a:r>
            <a:r>
              <a:rPr lang="el-GR" sz="2400" dirty="0">
                <a:latin typeface="Calibri"/>
                <a:ea typeface="Calibri"/>
                <a:cs typeface="Calibri"/>
                <a:sym typeface="Calibri"/>
              </a:rPr>
              <a:t> με ένα δεδομένο ποσό χρημάτων πρέπει πρώτα να αγοράσετε τα απαραίτητα πράγματα και στη συνέχεια μπορείτε να επιλέξετε αν θα ξοδέψετε τα υπόλοιπα χρήματα (αν υπάρχουν) σε ό,τι θα θέλατε ή αν θα τα αποταμιεύσετε.</a:t>
            </a:r>
          </a:p>
          <a:p>
            <a:pPr marL="360363" marR="0" lvl="1" algn="l" rtl="0">
              <a:lnSpc>
                <a:spcPct val="150000"/>
              </a:lnSpc>
              <a:spcBef>
                <a:spcPts val="0"/>
              </a:spcBef>
              <a:spcAft>
                <a:spcPts val="0"/>
              </a:spcAft>
              <a:buClr>
                <a:schemeClr val="accent2"/>
              </a:buClr>
              <a:buSzPts val="1969"/>
            </a:pPr>
            <a:endParaRPr sz="2400" b="0" i="0" u="none" strike="noStrike" cap="none" dirty="0">
              <a:solidFill>
                <a:srgbClr val="000000"/>
              </a:solidFill>
              <a:latin typeface="Arial"/>
              <a:ea typeface="Arial"/>
              <a:cs typeface="Arial"/>
              <a:sym typeface="Arial"/>
            </a:endParaRPr>
          </a:p>
          <a:p>
            <a:pPr marL="817563" marR="0" lvl="1" indent="-457200" algn="l" rtl="0">
              <a:lnSpc>
                <a:spcPct val="150000"/>
              </a:lnSpc>
              <a:spcBef>
                <a:spcPts val="0"/>
              </a:spcBef>
              <a:spcAft>
                <a:spcPts val="0"/>
              </a:spcAft>
              <a:buClr>
                <a:schemeClr val="accent2"/>
              </a:buClr>
              <a:buSzPts val="1969"/>
              <a:buFont typeface="Arial" panose="020B0604020202020204" pitchFamily="34" charset="0"/>
              <a:buChar char="•"/>
            </a:pPr>
            <a:r>
              <a:rPr lang="el-GR" sz="2400" b="1" i="0" u="none" strike="noStrike" cap="none" dirty="0">
                <a:solidFill>
                  <a:schemeClr val="accent2"/>
                </a:solidFill>
                <a:latin typeface="Calibri"/>
                <a:ea typeface="Calibri"/>
                <a:cs typeface="Calibri"/>
                <a:sym typeface="Calibri"/>
              </a:rPr>
              <a:t>Πώς να κερδίζετε χρήματα:</a:t>
            </a:r>
            <a:r>
              <a:rPr lang="el-GR" sz="2400" b="1" i="0" u="none" strike="noStrike" cap="none" dirty="0">
                <a:latin typeface="Calibri"/>
                <a:ea typeface="Calibri"/>
                <a:cs typeface="Calibri"/>
                <a:sym typeface="Calibri"/>
              </a:rPr>
              <a:t> </a:t>
            </a:r>
            <a:r>
              <a:rPr lang="el-GR" sz="2400" b="0" i="0" u="none" strike="noStrike" cap="none" dirty="0">
                <a:solidFill>
                  <a:schemeClr val="dk2"/>
                </a:solidFill>
                <a:latin typeface="Calibri"/>
                <a:ea typeface="Calibri"/>
                <a:cs typeface="Calibri"/>
                <a:sym typeface="Calibri"/>
              </a:rPr>
              <a:t>εξηγώντας την έννοια της εργασίας (ή της κρατικής υποστήριξης) και στη συνέχεια πού φυλάσσονται τα χρήματα (τράπεζα).</a:t>
            </a:r>
          </a:p>
        </p:txBody>
      </p:sp>
      <p:pic>
        <p:nvPicPr>
          <p:cNvPr id="108" name="Google Shape;108;p6" descr="Children holding hands"/>
          <p:cNvPicPr preferRelativeResize="0"/>
          <p:nvPr/>
        </p:nvPicPr>
        <p:blipFill rotWithShape="1">
          <a:blip r:embed="rId3">
            <a:alphaModFix/>
          </a:blip>
          <a:srcRect/>
          <a:stretch/>
        </p:blipFill>
        <p:spPr>
          <a:xfrm>
            <a:off x="7459505" y="628548"/>
            <a:ext cx="4762500" cy="1866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8"/>
          <p:cNvSpPr txBox="1">
            <a:spLocks noGrp="1"/>
          </p:cNvSpPr>
          <p:nvPr>
            <p:ph type="body" idx="2"/>
          </p:nvPr>
        </p:nvSpPr>
        <p:spPr>
          <a:xfrm>
            <a:off x="500023" y="96327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4-6 χρονών: </a:t>
            </a:r>
            <a:r>
              <a:rPr lang="el-GR" i="0">
                <a:solidFill>
                  <a:schemeClr val="accent6"/>
                </a:solidFill>
              </a:rPr>
              <a:t>Παίξτε παιχνίδια με τα παιδιά</a:t>
            </a:r>
            <a:r>
              <a:rPr lang="el-GR" i="0"/>
              <a:t> </a:t>
            </a:r>
          </a:p>
        </p:txBody>
      </p:sp>
      <p:sp>
        <p:nvSpPr>
          <p:cNvPr id="114" name="Google Shape;114;p8"/>
          <p:cNvSpPr txBox="1">
            <a:spLocks noGrp="1"/>
          </p:cNvSpPr>
          <p:nvPr>
            <p:ph type="title"/>
          </p:nvPr>
        </p:nvSpPr>
        <p:spPr>
          <a:xfrm>
            <a:off x="501523" y="301826"/>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15" name="Google Shape;115;p8"/>
          <p:cNvSpPr txBox="1"/>
          <p:nvPr/>
        </p:nvSpPr>
        <p:spPr>
          <a:xfrm>
            <a:off x="500023" y="1891623"/>
            <a:ext cx="12331500" cy="4893607"/>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969"/>
              <a:buFont typeface="Arial"/>
              <a:buNone/>
            </a:pPr>
            <a:r>
              <a:rPr lang="el-GR" sz="2400" b="1" i="0" u="none" strike="noStrike" cap="none" dirty="0">
                <a:solidFill>
                  <a:srgbClr val="FFC000"/>
                </a:solidFill>
                <a:latin typeface="Calibri"/>
                <a:ea typeface="Calibri"/>
                <a:cs typeface="Calibri"/>
                <a:sym typeface="Calibri"/>
              </a:rPr>
              <a:t>Παιχνίδια για να παίξετε:</a:t>
            </a:r>
            <a:r>
              <a:rPr lang="el-GR" sz="2400" b="1" i="0" u="none" strike="noStrike" cap="none" dirty="0">
                <a:solidFill>
                  <a:schemeClr val="dk1"/>
                </a:solidFill>
                <a:latin typeface="Calibri"/>
                <a:ea typeface="Calibri"/>
                <a:cs typeface="Calibri"/>
                <a:sym typeface="Calibri"/>
              </a:rPr>
              <a:t> </a:t>
            </a:r>
            <a:r>
              <a:rPr lang="el-GR" sz="2400" b="1" i="0" u="none" strike="noStrike" cap="none" dirty="0">
                <a:latin typeface="Calibri"/>
                <a:ea typeface="Calibri"/>
                <a:cs typeface="Calibri"/>
                <a:sym typeface="Calibri"/>
              </a:rPr>
              <a:t>4 έως 6 ετών:</a:t>
            </a:r>
            <a:r>
              <a:rPr lang="el-GR" sz="2400" b="0" i="0" u="none" strike="noStrike" cap="none" dirty="0">
                <a:solidFill>
                  <a:schemeClr val="dk1"/>
                </a:solidFill>
                <a:latin typeface="Calibri"/>
                <a:ea typeface="Calibri"/>
                <a:cs typeface="Calibri"/>
                <a:sym typeface="Calibri"/>
              </a:rPr>
              <a:t> </a:t>
            </a:r>
          </a:p>
          <a:p>
            <a:pPr marL="360363" indent="-360363">
              <a:lnSpc>
                <a:spcPct val="150000"/>
              </a:lnSpc>
              <a:buClr>
                <a:schemeClr val="dk1"/>
              </a:buClr>
              <a:buSzPts val="1969"/>
              <a:buFont typeface="Arial"/>
              <a:buChar char="•"/>
            </a:pPr>
            <a:r>
              <a:rPr lang="el-GR" sz="2400" b="0" i="0" u="none" strike="noStrike" cap="none" dirty="0">
                <a:solidFill>
                  <a:schemeClr val="dk1"/>
                </a:solidFill>
                <a:latin typeface="Calibri"/>
                <a:ea typeface="Calibri"/>
                <a:cs typeface="Calibri"/>
                <a:sym typeface="Calibri"/>
              </a:rPr>
              <a:t>Προγραμματίστε μια κοινή ημερήσια εκδρομή με καθορισμένο προϋπολογισμό.</a:t>
            </a:r>
          </a:p>
          <a:p>
            <a:pPr marL="360363" indent="-360363">
              <a:lnSpc>
                <a:spcPct val="150000"/>
              </a:lnSpc>
              <a:buClr>
                <a:schemeClr val="dk1"/>
              </a:buClr>
              <a:buSzPts val="1969"/>
              <a:buFont typeface="Arial"/>
              <a:buChar char="•"/>
            </a:pPr>
            <a:r>
              <a:rPr lang="el-GR" sz="2400" dirty="0">
                <a:solidFill>
                  <a:schemeClr val="dk1"/>
                </a:solidFill>
                <a:latin typeface="Calibri"/>
                <a:ea typeface="Calibri"/>
                <a:cs typeface="Calibri"/>
                <a:sym typeface="Calibri"/>
              </a:rPr>
              <a:t>Στήστε ένα μικρό μαγαζάκι με παιχνίδια ως πελάτες.</a:t>
            </a:r>
          </a:p>
          <a:p>
            <a:pPr marL="360363" indent="-360363">
              <a:lnSpc>
                <a:spcPct val="150000"/>
              </a:lnSpc>
              <a:buClr>
                <a:schemeClr val="dk1"/>
              </a:buClr>
              <a:buSzPts val="1969"/>
              <a:buFont typeface="Arial"/>
              <a:buChar char="•"/>
            </a:pPr>
            <a:r>
              <a:rPr lang="el-GR" sz="2400" dirty="0">
                <a:solidFill>
                  <a:schemeClr val="dk1"/>
                </a:solidFill>
                <a:latin typeface="Calibri"/>
                <a:ea typeface="Calibri"/>
                <a:cs typeface="Calibri"/>
                <a:sym typeface="Calibri"/>
              </a:rPr>
              <a:t>Δημιουργήστε ένα </a:t>
            </a:r>
            <a:r>
              <a:rPr lang="el-GR" sz="2400" dirty="0" err="1">
                <a:solidFill>
                  <a:schemeClr val="dk1"/>
                </a:solidFill>
                <a:latin typeface="Calibri"/>
                <a:ea typeface="Calibri"/>
                <a:cs typeface="Calibri"/>
                <a:sym typeface="Calibri"/>
              </a:rPr>
              <a:t>παιχνιδάδικο</a:t>
            </a:r>
            <a:r>
              <a:rPr lang="el-GR" sz="2400" dirty="0">
                <a:solidFill>
                  <a:schemeClr val="dk1"/>
                </a:solidFill>
                <a:latin typeface="Calibri"/>
                <a:ea typeface="Calibri"/>
                <a:cs typeface="Calibri"/>
                <a:sym typeface="Calibri"/>
              </a:rPr>
              <a:t> χρησιμοποιώντας χαρτόκουτα και γράψτε φανταστικές τιμές.</a:t>
            </a:r>
            <a:r>
              <a:rPr lang="el-GR" sz="2400" b="0" i="0" u="none" strike="noStrike" cap="none" dirty="0">
                <a:solidFill>
                  <a:schemeClr val="dk1"/>
                </a:solidFill>
                <a:latin typeface="Calibri"/>
                <a:ea typeface="Calibri"/>
                <a:cs typeface="Calibri"/>
                <a:sym typeface="Calibri"/>
              </a:rPr>
              <a:t> </a:t>
            </a:r>
          </a:p>
          <a:p>
            <a:pPr marL="360363" indent="-360363">
              <a:lnSpc>
                <a:spcPct val="150000"/>
              </a:lnSpc>
              <a:buClr>
                <a:schemeClr val="dk1"/>
              </a:buClr>
              <a:buSzPts val="1969"/>
              <a:buFont typeface="Arial"/>
              <a:buChar char="•"/>
            </a:pPr>
            <a:r>
              <a:rPr lang="el-GR" sz="2400" dirty="0">
                <a:solidFill>
                  <a:schemeClr val="dk1"/>
                </a:solidFill>
                <a:latin typeface="Calibri"/>
                <a:ea typeface="Calibri"/>
                <a:cs typeface="Calibri"/>
                <a:sym typeface="Calibri"/>
              </a:rPr>
              <a:t>Εξηγήστε στο παιδί σας γιατί αποφασίζετε να αγοράζετε ορισμένα πράγματα και όχι άλλα.</a:t>
            </a:r>
          </a:p>
          <a:p>
            <a:pPr marL="360363" indent="-360363">
              <a:lnSpc>
                <a:spcPct val="150000"/>
              </a:lnSpc>
              <a:buClr>
                <a:schemeClr val="dk1"/>
              </a:buClr>
              <a:buSzPts val="1969"/>
              <a:buFont typeface="Arial"/>
              <a:buChar char="•"/>
            </a:pPr>
            <a:r>
              <a:rPr lang="el-GR" sz="2400" dirty="0">
                <a:solidFill>
                  <a:schemeClr val="dk1"/>
                </a:solidFill>
                <a:latin typeface="Calibri"/>
                <a:ea typeface="Calibri"/>
                <a:cs typeface="Calibri"/>
                <a:sym typeface="Calibri"/>
              </a:rPr>
              <a:t>Εμπλέξτε το παιδί σας στο σπίτι στην επιλογή των πραγμάτων που θα αγοράσετε </a:t>
            </a:r>
            <a:r>
              <a:rPr lang="el-GR" sz="2400" i="1" dirty="0">
                <a:solidFill>
                  <a:schemeClr val="dk1"/>
                </a:solidFill>
                <a:latin typeface="Calibri"/>
                <a:ea typeface="Calibri"/>
                <a:cs typeface="Calibri"/>
                <a:sym typeface="Calibri"/>
              </a:rPr>
              <a:t>(ίσως από έναν κατάλογο)</a:t>
            </a:r>
            <a:r>
              <a:rPr lang="el-GR" sz="2400" dirty="0">
                <a:solidFill>
                  <a:schemeClr val="dk1"/>
                </a:solidFill>
                <a:latin typeface="Calibri"/>
                <a:ea typeface="Calibri"/>
                <a:cs typeface="Calibri"/>
                <a:sym typeface="Calibri"/>
              </a:rPr>
              <a:t> συζητήστε μαζί για το τι είναι καλή προσφορά και τι όχι τόσο καλή.</a:t>
            </a:r>
          </a:p>
          <a:p>
            <a:pPr marL="360363" marR="0" lvl="0" indent="-360363" rtl="0">
              <a:lnSpc>
                <a:spcPct val="150000"/>
              </a:lnSpc>
              <a:spcBef>
                <a:spcPts val="0"/>
              </a:spcBef>
              <a:spcAft>
                <a:spcPts val="0"/>
              </a:spcAft>
              <a:buClr>
                <a:schemeClr val="dk1"/>
              </a:buClr>
              <a:buSzPts val="1969"/>
              <a:buFont typeface="Arial"/>
              <a:buChar char="•"/>
            </a:pPr>
            <a:r>
              <a:rPr lang="el-GR" sz="2400" dirty="0">
                <a:solidFill>
                  <a:schemeClr val="dk1"/>
                </a:solidFill>
                <a:latin typeface="Calibri"/>
                <a:ea typeface="Calibri"/>
                <a:cs typeface="Calibri"/>
                <a:sym typeface="Calibri"/>
              </a:rPr>
              <a:t>Περιγράψτε ποια πράγματα χρειάζεται η οικογένειά σας και ποια όχι. </a:t>
            </a:r>
            <a:r>
              <a:rPr lang="el-GR" sz="2400" i="1" dirty="0">
                <a:solidFill>
                  <a:schemeClr val="dk1"/>
                </a:solidFill>
                <a:latin typeface="Calibri"/>
                <a:ea typeface="Calibri"/>
                <a:cs typeface="Calibri"/>
                <a:sym typeface="Calibri"/>
              </a:rPr>
              <a:t>(Μπορείτε να πείτε γιατί προτιμάτε έναν πιο υγιεινό χυμό φρούτων αντί για ένα ανθρακούχο ποτό στην ίδια τιμή).</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7FEE67-29BE-1723-5720-5547CFF1E11E}"/>
              </a:ext>
            </a:extLst>
          </p:cNvPr>
          <p:cNvSpPr>
            <a:spLocks noGrp="1"/>
          </p:cNvSpPr>
          <p:nvPr>
            <p:ph type="body" idx="1"/>
          </p:nvPr>
        </p:nvSpPr>
        <p:spPr/>
        <p:txBody>
          <a:bodyPr/>
          <a:lstStyle/>
          <a:p>
            <a:endParaRPr lang="en-GB" sz="4000" b="1" dirty="0">
              <a:solidFill>
                <a:srgbClr val="0070C0"/>
              </a:solidFill>
            </a:endParaRPr>
          </a:p>
          <a:p>
            <a:endParaRPr lang="en-GB" sz="4000" b="1" dirty="0">
              <a:solidFill>
                <a:srgbClr val="0070C0"/>
              </a:solidFill>
            </a:endParaRPr>
          </a:p>
          <a:p>
            <a:r>
              <a:rPr lang="el-GR" sz="4000" b="1">
                <a:solidFill>
                  <a:srgbClr val="0070C0"/>
                </a:solidFill>
              </a:rPr>
              <a:t>Διάλειμμα για Τσάι και Καφέ</a:t>
            </a:r>
          </a:p>
        </p:txBody>
      </p:sp>
      <p:pic>
        <p:nvPicPr>
          <p:cNvPr id="5" name="Picture 4" descr="A picture containing cup, blue, vessel, ceramic ware&#10;&#10;Description automatically generated">
            <a:extLst>
              <a:ext uri="{FF2B5EF4-FFF2-40B4-BE49-F238E27FC236}">
                <a16:creationId xmlns:a16="http://schemas.microsoft.com/office/drawing/2014/main" id="{30D416F4-8215-8BCC-43D3-B69D981681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51293" y="1606234"/>
            <a:ext cx="5480173" cy="4858753"/>
          </a:xfrm>
          <a:prstGeom prst="rect">
            <a:avLst/>
          </a:prstGeom>
        </p:spPr>
      </p:pic>
      <p:sp>
        <p:nvSpPr>
          <p:cNvPr id="6" name="TextBox 5">
            <a:extLst>
              <a:ext uri="{FF2B5EF4-FFF2-40B4-BE49-F238E27FC236}">
                <a16:creationId xmlns:a16="http://schemas.microsoft.com/office/drawing/2014/main" id="{0D7D99AC-DD51-310B-BFA9-9C8F7D117833}"/>
              </a:ext>
            </a:extLst>
          </p:cNvPr>
          <p:cNvSpPr txBox="1"/>
          <p:nvPr/>
        </p:nvSpPr>
        <p:spPr>
          <a:xfrm>
            <a:off x="685799" y="992409"/>
            <a:ext cx="6665494" cy="523220"/>
          </a:xfrm>
          <a:prstGeom prst="rect">
            <a:avLst/>
          </a:prstGeom>
          <a:noFill/>
        </p:spPr>
        <p:txBody>
          <a:bodyPr wrap="square">
            <a:spAutoFit/>
          </a:bodyPr>
          <a:lstStyle/>
          <a:p>
            <a:r>
              <a:rPr lang="el-GR" sz="2800" b="1">
                <a:solidFill>
                  <a:schemeClr val="accent4"/>
                </a:solidFill>
                <a:latin typeface="Calibri" panose="020F0502020204030204" pitchFamily="34" charset="0"/>
                <a:cs typeface="Calibri" panose="020F0502020204030204" pitchFamily="34" charset="0"/>
              </a:rPr>
              <a:t>Οικογενειακή Μάθηση </a:t>
            </a:r>
          </a:p>
        </p:txBody>
      </p:sp>
    </p:spTree>
    <p:extLst>
      <p:ext uri="{BB962C8B-B14F-4D97-AF65-F5344CB8AC3E}">
        <p14:creationId xmlns:p14="http://schemas.microsoft.com/office/powerpoint/2010/main" val="166804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9"/>
          <p:cNvSpPr txBox="1"/>
          <p:nvPr/>
        </p:nvSpPr>
        <p:spPr>
          <a:xfrm>
            <a:off x="272716" y="1570812"/>
            <a:ext cx="12558847" cy="31392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l-GR" sz="2200" b="1" i="0" u="none" strike="noStrike" cap="none" dirty="0">
                <a:solidFill>
                  <a:schemeClr val="dk1"/>
                </a:solidFill>
                <a:latin typeface="Calibri" panose="020F0502020204030204" pitchFamily="34" charset="0"/>
                <a:ea typeface="Calibri"/>
                <a:cs typeface="Calibri" panose="020F0502020204030204" pitchFamily="34" charset="0"/>
                <a:sym typeface="Calibri"/>
              </a:rPr>
              <a:t>6 ΕΩΣ 9 ΕΤΩΝ:</a:t>
            </a:r>
            <a:r>
              <a:rPr lang="el-GR"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el-GR" sz="2200" b="0" dirty="0">
                <a:solidFill>
                  <a:schemeClr val="dk1"/>
                </a:solidFill>
                <a:latin typeface="Calibri" panose="020F0502020204030204" pitchFamily="34" charset="0"/>
                <a:ea typeface="Calibri"/>
                <a:cs typeface="Calibri" panose="020F0502020204030204" pitchFamily="34" charset="0"/>
                <a:sym typeface="Calibri"/>
              </a:rPr>
              <a:t>Αυτή είναι μια καλή στιγμή να μιλήσουμε για το τι μπορούν να </a:t>
            </a:r>
            <a:r>
              <a:rPr lang="el-GR" sz="2200" b="1" dirty="0">
                <a:solidFill>
                  <a:schemeClr val="accent2"/>
                </a:solidFill>
                <a:latin typeface="Calibri" panose="020F0502020204030204" pitchFamily="34" charset="0"/>
                <a:ea typeface="Calibri"/>
                <a:cs typeface="Calibri" panose="020F0502020204030204" pitchFamily="34" charset="0"/>
                <a:sym typeface="Calibri"/>
              </a:rPr>
              <a:t>αγοράσουν τα παιδιά με ένα δεδομένο ποσό χρημάτων</a:t>
            </a:r>
            <a:r>
              <a:rPr lang="el-GR" sz="2200" b="0" dirty="0">
                <a:solidFill>
                  <a:schemeClr val="dk1"/>
                </a:solidFill>
                <a:latin typeface="Calibri" panose="020F0502020204030204" pitchFamily="34" charset="0"/>
                <a:ea typeface="Calibri"/>
                <a:cs typeface="Calibri" panose="020F0502020204030204" pitchFamily="34" charset="0"/>
                <a:sym typeface="Calibri"/>
              </a:rPr>
              <a:t> και για τη σημασία της </a:t>
            </a:r>
            <a:r>
              <a:rPr lang="el-GR" sz="2200" b="1" dirty="0">
                <a:solidFill>
                  <a:schemeClr val="accent2"/>
                </a:solidFill>
                <a:latin typeface="Calibri" panose="020F0502020204030204" pitchFamily="34" charset="0"/>
                <a:ea typeface="Calibri"/>
                <a:cs typeface="Calibri" panose="020F0502020204030204" pitchFamily="34" charset="0"/>
                <a:sym typeface="Calibri"/>
              </a:rPr>
              <a:t>επιλογής μεταξύ διαφορετικών επιλογών.</a:t>
            </a:r>
            <a:r>
              <a:rPr lang="el-GR" sz="22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  </a:t>
            </a:r>
          </a:p>
          <a:p>
            <a:pPr marL="0" marR="0" lvl="0" indent="0" rtl="0">
              <a:lnSpc>
                <a:spcPct val="150000"/>
              </a:lnSpc>
              <a:spcBef>
                <a:spcPts val="0"/>
              </a:spcBef>
              <a:spcAft>
                <a:spcPts val="0"/>
              </a:spcAft>
              <a:buClr>
                <a:srgbClr val="000000"/>
              </a:buClr>
              <a:buSzPts val="2000"/>
              <a:buFont typeface="Arial"/>
              <a:buNone/>
            </a:pPr>
            <a:r>
              <a:rPr lang="el-GR" sz="2200" i="0" u="none" strike="noStrike" cap="none" dirty="0">
                <a:solidFill>
                  <a:srgbClr val="002060"/>
                </a:solidFill>
                <a:latin typeface="Calibri" panose="020F0502020204030204" pitchFamily="34" charset="0"/>
                <a:ea typeface="Calibri"/>
                <a:cs typeface="Calibri" panose="020F0502020204030204" pitchFamily="34" charset="0"/>
                <a:sym typeface="Calibri"/>
              </a:rPr>
              <a:t>Τα παιδιά θα μάθουν να προσθέτουν και να αφαιρούν και αυτό τα βοηθά να καταλάβουν πόσα χρήματα χρειάζονται για να αγοράσουν κάτι.</a:t>
            </a:r>
            <a:r>
              <a:rPr lang="el-GR"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el-GR" sz="2200" dirty="0">
                <a:solidFill>
                  <a:srgbClr val="002060"/>
                </a:solidFill>
                <a:latin typeface="Calibri" panose="020F0502020204030204" pitchFamily="34" charset="0"/>
                <a:ea typeface="Calibri"/>
                <a:cs typeface="Calibri" panose="020F0502020204030204" pitchFamily="34" charset="0"/>
                <a:sym typeface="Calibri"/>
              </a:rPr>
              <a:t>Επίσης, σε αυτή την ηλικία, οι γονείς μπορεί να αυξήσουν τις </a:t>
            </a:r>
            <a:r>
              <a:rPr lang="el-GR" sz="2200" b="1" dirty="0">
                <a:solidFill>
                  <a:schemeClr val="accent4"/>
                </a:solidFill>
                <a:latin typeface="Calibri" panose="020F0502020204030204" pitchFamily="34" charset="0"/>
                <a:ea typeface="Calibri"/>
                <a:cs typeface="Calibri" panose="020F0502020204030204" pitchFamily="34" charset="0"/>
                <a:sym typeface="Calibri"/>
              </a:rPr>
              <a:t>οικονομικές ανταμοιβές ή το χαρτζιλίκι </a:t>
            </a:r>
            <a:r>
              <a:rPr lang="el-GR" sz="2200" dirty="0">
                <a:solidFill>
                  <a:srgbClr val="002060"/>
                </a:solidFill>
                <a:latin typeface="Calibri" panose="020F0502020204030204" pitchFamily="34" charset="0"/>
                <a:ea typeface="Calibri"/>
                <a:cs typeface="Calibri" panose="020F0502020204030204" pitchFamily="34" charset="0"/>
                <a:sym typeface="Calibri"/>
              </a:rPr>
              <a:t>για να κάνουν μικρές δουλειές, να τακτοποιούν το δωμάτιό τους (ή ακόμα και να κάνουν τα μαθήματά τους).</a:t>
            </a:r>
            <a:r>
              <a:rPr lang="el-GR" sz="2200" b="1" i="0" u="none" strike="noStrike" cap="none" dirty="0">
                <a:solidFill>
                  <a:srgbClr val="002060"/>
                </a:solidFill>
                <a:latin typeface="Calibri" panose="020F0502020204030204" pitchFamily="34" charset="0"/>
                <a:ea typeface="Calibri"/>
                <a:cs typeface="Calibri" panose="020F0502020204030204" pitchFamily="34" charset="0"/>
                <a:sym typeface="Calibri"/>
              </a:rPr>
              <a:t> </a:t>
            </a:r>
          </a:p>
        </p:txBody>
      </p:sp>
      <p:sp>
        <p:nvSpPr>
          <p:cNvPr id="121" name="Google Shape;121;p9"/>
          <p:cNvSpPr txBox="1"/>
          <p:nvPr/>
        </p:nvSpPr>
        <p:spPr>
          <a:xfrm>
            <a:off x="2481888" y="4612641"/>
            <a:ext cx="10580396" cy="2893059"/>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l-GR" sz="2500" b="1" i="0" u="none" strike="noStrike" cap="none" dirty="0">
                <a:solidFill>
                  <a:schemeClr val="accent6"/>
                </a:solidFill>
                <a:latin typeface="Calibri" panose="020F0502020204030204" pitchFamily="34" charset="0"/>
                <a:ea typeface="Calibri"/>
                <a:cs typeface="Calibri" panose="020F0502020204030204" pitchFamily="34" charset="0"/>
                <a:sym typeface="Calibri"/>
              </a:rPr>
              <a:t>ΣΥΜΒΟΥΛΕΣ:</a:t>
            </a:r>
            <a:r>
              <a:rPr lang="el-GR" sz="2500" b="1" i="0" u="none" strike="noStrike" cap="none" dirty="0">
                <a:solidFill>
                  <a:schemeClr val="dk1"/>
                </a:solidFill>
                <a:latin typeface="Calibri" panose="020F0502020204030204" pitchFamily="34" charset="0"/>
                <a:ea typeface="Calibri"/>
                <a:cs typeface="Calibri" panose="020F0502020204030204" pitchFamily="34" charset="0"/>
                <a:sym typeface="Calibri"/>
              </a:rPr>
              <a:t> </a:t>
            </a:r>
          </a:p>
          <a:p>
            <a:pPr marL="0" marR="0" lvl="0" indent="0" algn="l" rtl="0">
              <a:lnSpc>
                <a:spcPct val="150000"/>
              </a:lnSpc>
              <a:spcBef>
                <a:spcPts val="0"/>
              </a:spcBef>
              <a:spcAft>
                <a:spcPts val="0"/>
              </a:spcAft>
              <a:buClr>
                <a:srgbClr val="000000"/>
              </a:buClr>
              <a:buSzPts val="2400"/>
              <a:buFont typeface="Arial"/>
              <a:buNone/>
            </a:pPr>
            <a:r>
              <a:rPr lang="el-GR" sz="2500" b="0" i="0" u="none" strike="noStrike" cap="none" dirty="0">
                <a:solidFill>
                  <a:schemeClr val="dk1"/>
                </a:solidFill>
                <a:latin typeface="Calibri" panose="020F0502020204030204" pitchFamily="34" charset="0"/>
                <a:ea typeface="Calibri"/>
                <a:cs typeface="Calibri" panose="020F0502020204030204" pitchFamily="34" charset="0"/>
                <a:sym typeface="Calibri"/>
              </a:rPr>
              <a:t>Πολλά παιδιά έχουν έναν κουμπαρά για να εξασκούνται στην αποταμίευση. </a:t>
            </a:r>
            <a:r>
              <a:rPr lang="el-GR" sz="2500" dirty="0">
                <a:solidFill>
                  <a:schemeClr val="dk1"/>
                </a:solidFill>
                <a:latin typeface="Calibri" panose="020F0502020204030204" pitchFamily="34" charset="0"/>
                <a:ea typeface="Calibri"/>
                <a:cs typeface="Calibri" panose="020F0502020204030204" pitchFamily="34" charset="0"/>
                <a:sym typeface="Calibri"/>
              </a:rPr>
              <a:t>Με αυτόν τον τρόπο, τα παιδιά μπορούν να αρχίσουν να σχεδιάζουν πώς (και πόσο) θα αποταμιεύσουν για να αγοράσουν κάτι που θέλουν (βλ. κόμικς Money </a:t>
            </a:r>
            <a:r>
              <a:rPr lang="el-GR" sz="2500" dirty="0" err="1">
                <a:solidFill>
                  <a:schemeClr val="dk1"/>
                </a:solidFill>
                <a:latin typeface="Calibri" panose="020F0502020204030204" pitchFamily="34" charset="0"/>
                <a:ea typeface="Calibri"/>
                <a:cs typeface="Calibri" panose="020F0502020204030204" pitchFamily="34" charset="0"/>
                <a:sym typeface="Calibri"/>
              </a:rPr>
              <a:t>Matters</a:t>
            </a:r>
            <a:r>
              <a:rPr lang="el-GR" sz="2500" dirty="0">
                <a:solidFill>
                  <a:schemeClr val="dk1"/>
                </a:solidFill>
                <a:latin typeface="Calibri" panose="020F0502020204030204" pitchFamily="34" charset="0"/>
                <a:ea typeface="Calibri"/>
                <a:cs typeface="Calibri" panose="020F0502020204030204" pitchFamily="34" charset="0"/>
                <a:sym typeface="Calibri"/>
              </a:rPr>
              <a:t>)</a:t>
            </a:r>
          </a:p>
        </p:txBody>
      </p:sp>
      <p:sp>
        <p:nvSpPr>
          <p:cNvPr id="122" name="Google Shape;122;p9"/>
          <p:cNvSpPr txBox="1">
            <a:spLocks noGrp="1"/>
          </p:cNvSpPr>
          <p:nvPr>
            <p:ph type="body" idx="2"/>
          </p:nvPr>
        </p:nvSpPr>
        <p:spPr>
          <a:xfrm>
            <a:off x="272674" y="1077687"/>
            <a:ext cx="12558889"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Παιδιά σχολικής ηλικίας και χρήματα</a:t>
            </a:r>
          </a:p>
        </p:txBody>
      </p:sp>
      <p:sp>
        <p:nvSpPr>
          <p:cNvPr id="123" name="Google Shape;123;p9"/>
          <p:cNvSpPr txBox="1">
            <a:spLocks noGrp="1"/>
          </p:cNvSpPr>
          <p:nvPr>
            <p:ph type="title"/>
          </p:nvPr>
        </p:nvSpPr>
        <p:spPr>
          <a:xfrm>
            <a:off x="219951" y="386087"/>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pic>
        <p:nvPicPr>
          <p:cNvPr id="124" name="Google Shape;124;p9" descr="Big light bulb"/>
          <p:cNvPicPr preferRelativeResize="0"/>
          <p:nvPr/>
        </p:nvPicPr>
        <p:blipFill rotWithShape="1">
          <a:blip r:embed="rId3">
            <a:alphaModFix/>
          </a:blip>
          <a:srcRect/>
          <a:stretch/>
        </p:blipFill>
        <p:spPr>
          <a:xfrm>
            <a:off x="500063" y="5535481"/>
            <a:ext cx="1981825" cy="15841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0"/>
          <p:cNvSpPr txBox="1">
            <a:spLocks noGrp="1"/>
          </p:cNvSpPr>
          <p:nvPr>
            <p:ph type="body" idx="2"/>
          </p:nvPr>
        </p:nvSpPr>
        <p:spPr>
          <a:xfrm>
            <a:off x="500959" y="1113772"/>
            <a:ext cx="12331541" cy="984795"/>
          </a:xfrm>
          <a:prstGeom prst="rect">
            <a:avLst/>
          </a:prstGeom>
          <a:solidFill>
            <a:schemeClr val="dk1"/>
          </a:solidFill>
          <a:ln>
            <a:noFill/>
          </a:ln>
        </p:spPr>
        <p:txBody>
          <a:bodyPr spcFirstLastPara="1" wrap="square" lIns="72000" tIns="45700" rIns="72000" bIns="45700" anchor="ctr" anchorCtr="0">
            <a:noAutofit/>
          </a:bodyPr>
          <a:lstStyle/>
          <a:p>
            <a:pPr marL="0" indent="0">
              <a:spcBef>
                <a:spcPts val="0"/>
              </a:spcBef>
            </a:pPr>
            <a:r>
              <a:rPr lang="el-GR" i="0">
                <a:solidFill>
                  <a:schemeClr val="bg1"/>
                </a:solidFill>
              </a:rPr>
              <a:t>Δραστηριότητα M7.3 </a:t>
            </a:r>
          </a:p>
          <a:p>
            <a:pPr marL="0" lvl="0" indent="0" algn="just" rtl="0">
              <a:lnSpc>
                <a:spcPct val="90000"/>
              </a:lnSpc>
              <a:spcBef>
                <a:spcPts val="0"/>
              </a:spcBef>
              <a:spcAft>
                <a:spcPts val="0"/>
              </a:spcAft>
              <a:buClr>
                <a:schemeClr val="lt2"/>
              </a:buClr>
              <a:buSzPts val="2400"/>
              <a:buNone/>
            </a:pPr>
            <a:r>
              <a:rPr lang="el-GR" i="0"/>
              <a:t>Σχολική ηλικία:  </a:t>
            </a:r>
            <a:r>
              <a:rPr lang="el-GR" i="0">
                <a:solidFill>
                  <a:schemeClr val="accent6"/>
                </a:solidFill>
              </a:rPr>
              <a:t>Ταμειακή μηχανή ή παιχνίδι ρόλων</a:t>
            </a:r>
          </a:p>
        </p:txBody>
      </p:sp>
      <p:sp>
        <p:nvSpPr>
          <p:cNvPr id="130" name="Google Shape;130;p1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31" name="Google Shape;131;p10"/>
          <p:cNvSpPr/>
          <p:nvPr/>
        </p:nvSpPr>
        <p:spPr>
          <a:xfrm>
            <a:off x="320842" y="2245349"/>
            <a:ext cx="7283115" cy="47089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el-GR" sz="2000" dirty="0">
                <a:solidFill>
                  <a:srgbClr val="097D74"/>
                </a:solidFill>
                <a:latin typeface="Calibri"/>
                <a:ea typeface="Calibri"/>
                <a:cs typeface="Calibri"/>
                <a:sym typeface="Calibri"/>
              </a:rPr>
              <a:t>Μάθετε στα παιδιά να κατανοούν πώς λειτουργεί η πώληση.</a:t>
            </a:r>
          </a:p>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el-GR" sz="2000" dirty="0">
                <a:solidFill>
                  <a:srgbClr val="097D74"/>
                </a:solidFill>
                <a:latin typeface="Calibri"/>
                <a:ea typeface="Calibri"/>
                <a:cs typeface="Calibri"/>
                <a:sym typeface="Calibri"/>
              </a:rPr>
              <a:t>Δημιουργήστε ένα εικονικό κατάστημα, ίσως με ένα μηχάνημα αυτόματης ανάληψης χρημάτων, όπου εσείς παίζετε τον αγοραστή και το παιδί σας τον πωλητή (ή το αντίστροφο).</a:t>
            </a:r>
          </a:p>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el-GR" sz="2000" b="0" i="0" u="none" strike="noStrike" cap="none" dirty="0">
                <a:solidFill>
                  <a:srgbClr val="097D74"/>
                </a:solidFill>
                <a:latin typeface="Calibri"/>
                <a:ea typeface="Calibri"/>
                <a:cs typeface="Calibri"/>
                <a:sym typeface="Calibri"/>
              </a:rPr>
              <a:t>Χρησιμοποιώντας ψεύτικα ή αληθινά χρήματα, πληρώστε τα προϊόντα και ζητήστε από το παιδί σας να σας δώσει τα σωστά ρέστα.</a:t>
            </a:r>
          </a:p>
          <a:p>
            <a:pPr marL="342900" marR="0" lvl="0" indent="-342900" algn="l" rtl="0">
              <a:lnSpc>
                <a:spcPct val="150000"/>
              </a:lnSpc>
              <a:spcBef>
                <a:spcPts val="0"/>
              </a:spcBef>
              <a:spcAft>
                <a:spcPts val="0"/>
              </a:spcAft>
              <a:buClr>
                <a:srgbClr val="000000"/>
              </a:buClr>
              <a:buSzPts val="2400"/>
              <a:buFont typeface="Arial" panose="020B0604020202020204" pitchFamily="34" charset="0"/>
              <a:buChar char="•"/>
            </a:pPr>
            <a:r>
              <a:rPr lang="el-GR" sz="2000" dirty="0">
                <a:solidFill>
                  <a:srgbClr val="097D74"/>
                </a:solidFill>
                <a:latin typeface="Calibri"/>
                <a:ea typeface="Calibri"/>
                <a:cs typeface="Calibri"/>
                <a:sym typeface="Calibri"/>
              </a:rPr>
              <a:t>Βοηθήστε το παιδί σας να ελέγξει τα ρέστα και ίσως ζητήστε του να σας πει αν του δώσατε τα σωστά ρέστα αν είστε εσείς ο πωλητής.</a:t>
            </a:r>
          </a:p>
        </p:txBody>
      </p:sp>
      <p:pic>
        <p:nvPicPr>
          <p:cNvPr id="132" name="Google Shape;132;p10" descr="Cash desk"/>
          <p:cNvPicPr preferRelativeResize="0"/>
          <p:nvPr/>
        </p:nvPicPr>
        <p:blipFill rotWithShape="1">
          <a:blip r:embed="rId3">
            <a:alphaModFix/>
          </a:blip>
          <a:srcRect b="11190"/>
          <a:stretch/>
        </p:blipFill>
        <p:spPr>
          <a:xfrm>
            <a:off x="8070000" y="2392689"/>
            <a:ext cx="4762500" cy="42295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1"/>
          <p:cNvSpPr txBox="1">
            <a:spLocks noGrp="1"/>
          </p:cNvSpPr>
          <p:nvPr>
            <p:ph type="body" idx="2"/>
          </p:nvPr>
        </p:nvSpPr>
        <p:spPr>
          <a:xfrm>
            <a:off x="500022" y="956506"/>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Σχολική ηλικία </a:t>
            </a:r>
          </a:p>
        </p:txBody>
      </p:sp>
      <p:sp>
        <p:nvSpPr>
          <p:cNvPr id="138" name="Google Shape;138;p11"/>
          <p:cNvSpPr txBox="1">
            <a:spLocks noGrp="1"/>
          </p:cNvSpPr>
          <p:nvPr>
            <p:ph type="title"/>
          </p:nvPr>
        </p:nvSpPr>
        <p:spPr>
          <a:xfrm>
            <a:off x="502500" y="285715"/>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39" name="Google Shape;139;p11"/>
          <p:cNvSpPr txBox="1"/>
          <p:nvPr/>
        </p:nvSpPr>
        <p:spPr>
          <a:xfrm>
            <a:off x="500063" y="1559395"/>
            <a:ext cx="12331500" cy="5447605"/>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el-GR" sz="2000" b="1" i="0" u="none" strike="noStrike" cap="none" dirty="0">
                <a:solidFill>
                  <a:schemeClr val="dk2"/>
                </a:solidFill>
                <a:latin typeface="Calibri"/>
                <a:ea typeface="Calibri"/>
                <a:cs typeface="Calibri"/>
                <a:sym typeface="Calibri"/>
              </a:rPr>
              <a:t>ΕΠΙΚΕΝΤΡΩΘΕΙΤΕ ΣΕ:</a:t>
            </a:r>
            <a:r>
              <a:rPr lang="el-GR" sz="2000" b="0" i="0" u="none" strike="noStrike" cap="none" dirty="0">
                <a:solidFill>
                  <a:schemeClr val="dk1"/>
                </a:solidFill>
                <a:latin typeface="Calibri"/>
                <a:ea typeface="Calibri"/>
                <a:cs typeface="Calibri"/>
                <a:sym typeface="Calibri"/>
              </a:rPr>
              <a:t> </a:t>
            </a:r>
            <a:r>
              <a:rPr lang="el-GR" sz="2400" b="1" i="0" u="none" strike="noStrike" cap="none" dirty="0">
                <a:solidFill>
                  <a:schemeClr val="accent4"/>
                </a:solidFill>
                <a:latin typeface="Calibri"/>
                <a:ea typeface="Calibri"/>
                <a:cs typeface="Calibri"/>
                <a:sym typeface="Calibri"/>
              </a:rPr>
              <a:t>ΧΑΡΤΖΙΛΙΚΙ</a:t>
            </a:r>
          </a:p>
          <a:p>
            <a:pPr marL="0" marR="0" lvl="0" indent="0" algn="l" rtl="0">
              <a:lnSpc>
                <a:spcPct val="150000"/>
              </a:lnSpc>
              <a:spcBef>
                <a:spcPts val="0"/>
              </a:spcBef>
              <a:spcAft>
                <a:spcPts val="0"/>
              </a:spcAft>
              <a:buClr>
                <a:srgbClr val="000000"/>
              </a:buClr>
              <a:buSzPts val="2400"/>
              <a:buFont typeface="Arial"/>
              <a:buNone/>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Μέσα από το χαρτζιλίκι, τα παιδιά αρχίζουν να κατανοούν την αξία του χρήματος. Αυτό τους επιτρέπει να κατανοήσουν τόσο τις θετικές (π.χ. αποταμίευση για την αγορά "αναγκών" ή "επιθυμιών") όσο και τις αρνητικές (π.χ. απώλειες) συνέπειες της διαχείρισης των χρημάτων τους.</a:t>
            </a:r>
          </a:p>
          <a:p>
            <a:pPr marL="0" marR="0" lvl="0" indent="0" algn="l" rtl="0">
              <a:lnSpc>
                <a:spcPct val="150000"/>
              </a:lnSpc>
              <a:spcBef>
                <a:spcPts val="0"/>
              </a:spcBef>
              <a:spcAft>
                <a:spcPts val="0"/>
              </a:spcAft>
              <a:buClr>
                <a:srgbClr val="000000"/>
              </a:buClr>
              <a:buSzPts val="2400"/>
              <a:buFont typeface="Arial"/>
              <a:buNone/>
            </a:pPr>
            <a:r>
              <a:rPr lang="el-GR" sz="2400" b="0" i="0" u="none" strike="noStrike" cap="none" dirty="0">
                <a:solidFill>
                  <a:schemeClr val="accent6"/>
                </a:solidFill>
                <a:latin typeface="Calibri" panose="020F0502020204030204" pitchFamily="34" charset="0"/>
                <a:ea typeface="Calibri"/>
                <a:cs typeface="Calibri" panose="020F0502020204030204" pitchFamily="34" charset="0"/>
                <a:sym typeface="Calibri"/>
              </a:rPr>
              <a:t>ΠΟΣΑ ΔΙΝΕΤΕ ΣΤΟ ΠΑΙΔΙ ΣΑΣ;</a:t>
            </a:r>
          </a:p>
          <a:p>
            <a:pPr marL="0" marR="0" lvl="0" indent="0" algn="l" rtl="0">
              <a:lnSpc>
                <a:spcPct val="150000"/>
              </a:lnSpc>
              <a:spcBef>
                <a:spcPts val="0"/>
              </a:spcBef>
              <a:spcAft>
                <a:spcPts val="0"/>
              </a:spcAft>
              <a:buClr>
                <a:srgbClr val="000000"/>
              </a:buClr>
              <a:buSzPts val="2400"/>
              <a:buFont typeface="Arial"/>
              <a:buNone/>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Εξαρτάται από:</a:t>
            </a:r>
          </a:p>
          <a:p>
            <a:pPr marL="342900" marR="0" lvl="0" indent="-342900" algn="l" rtl="0">
              <a:lnSpc>
                <a:spcPct val="150000"/>
              </a:lnSpc>
              <a:spcBef>
                <a:spcPts val="0"/>
              </a:spcBef>
              <a:spcAft>
                <a:spcPts val="0"/>
              </a:spcAft>
              <a:buClr>
                <a:schemeClr val="dk1"/>
              </a:buClr>
              <a:buSzPts val="1969"/>
              <a:buFont typeface="Calibri"/>
              <a:buChar char="-"/>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την ηλικία του παιδιού σας</a:t>
            </a:r>
          </a:p>
          <a:p>
            <a:pPr marL="342900" marR="0" lvl="0" indent="-342900" algn="l" rtl="0">
              <a:lnSpc>
                <a:spcPct val="150000"/>
              </a:lnSpc>
              <a:spcBef>
                <a:spcPts val="0"/>
              </a:spcBef>
              <a:spcAft>
                <a:spcPts val="0"/>
              </a:spcAft>
              <a:buClr>
                <a:schemeClr val="dk1"/>
              </a:buClr>
              <a:buSzPts val="1969"/>
              <a:buFont typeface="Calibri"/>
              <a:buChar char="-"/>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το εισόδημα της οικογένειάς σας</a:t>
            </a:r>
          </a:p>
          <a:p>
            <a:pPr marL="342900" marR="0" lvl="0" indent="-342900" algn="l" rtl="0">
              <a:lnSpc>
                <a:spcPct val="150000"/>
              </a:lnSpc>
              <a:spcBef>
                <a:spcPts val="0"/>
              </a:spcBef>
              <a:spcAft>
                <a:spcPts val="0"/>
              </a:spcAft>
              <a:buClr>
                <a:schemeClr val="dk1"/>
              </a:buClr>
              <a:buSzPts val="1969"/>
              <a:buFont typeface="Calibri"/>
              <a:buChar char="-"/>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το είδος των αγορών που πρέπει να καλύπτει το χαρτζιλίκι</a:t>
            </a:r>
          </a:p>
        </p:txBody>
      </p:sp>
      <p:sp>
        <p:nvSpPr>
          <p:cNvPr id="140" name="Google Shape;140;p11"/>
          <p:cNvSpPr txBox="1"/>
          <p:nvPr/>
        </p:nvSpPr>
        <p:spPr>
          <a:xfrm>
            <a:off x="6293833" y="4283197"/>
            <a:ext cx="5809200" cy="1200288"/>
          </a:xfrm>
          <a:prstGeom prst="rect">
            <a:avLst/>
          </a:prstGeom>
          <a:solidFill>
            <a:srgbClr val="00ADBB"/>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2400" b="0" i="0" u="none" strike="noStrike" cap="none" dirty="0">
                <a:solidFill>
                  <a:schemeClr val="lt1"/>
                </a:solidFill>
                <a:latin typeface="Calibri"/>
                <a:ea typeface="Calibri"/>
                <a:cs typeface="Calibri"/>
                <a:sym typeface="Calibri"/>
              </a:rPr>
              <a:t>Το πιο σημαντικό είναι να εξηγήσετε αυτές τις αποφάσεις στα παιδιά σας για να τα βοηθήσετε να κατανοήσουν το σκεπτικό σας.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3"/>
          <p:cNvSpPr txBox="1">
            <a:spLocks noGrp="1"/>
          </p:cNvSpPr>
          <p:nvPr>
            <p:ph type="body" idx="2"/>
          </p:nvPr>
        </p:nvSpPr>
        <p:spPr>
          <a:xfrm>
            <a:off x="502500" y="125198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Σχολική ηλικία</a:t>
            </a:r>
          </a:p>
        </p:txBody>
      </p:sp>
      <p:sp>
        <p:nvSpPr>
          <p:cNvPr id="155" name="Google Shape;155;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56" name="Google Shape;156;p13"/>
          <p:cNvSpPr txBox="1"/>
          <p:nvPr/>
        </p:nvSpPr>
        <p:spPr>
          <a:xfrm>
            <a:off x="5741234" y="3013189"/>
            <a:ext cx="7090500"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l-GR" sz="2800" b="1" i="0" u="none" strike="noStrike" cap="none" dirty="0">
                <a:solidFill>
                  <a:schemeClr val="dk1"/>
                </a:solidFill>
                <a:latin typeface="Calibri"/>
                <a:ea typeface="Calibri"/>
                <a:cs typeface="Calibri"/>
                <a:sym typeface="Calibri"/>
              </a:rPr>
              <a:t>Μπορείτε να χρησιμοποιήσετε τα </a:t>
            </a:r>
            <a:r>
              <a:rPr lang="el-GR" sz="2800" b="1" i="0" u="none" strike="noStrike" cap="none" dirty="0">
                <a:solidFill>
                  <a:srgbClr val="097D74"/>
                </a:solidFill>
                <a:latin typeface="Calibri"/>
                <a:ea typeface="Calibri"/>
                <a:cs typeface="Calibri"/>
                <a:sym typeface="Calibri"/>
              </a:rPr>
              <a:t>ΣΧΕΔΙΑ ΠΡΟΫΠΟΛΟΓΙΣΜΟΥ MONEY MATTERS</a:t>
            </a:r>
            <a:r>
              <a:rPr lang="el-GR" sz="2800" b="1" i="0" u="none" strike="noStrike" cap="none" dirty="0">
                <a:solidFill>
                  <a:schemeClr val="dk1"/>
                </a:solidFill>
                <a:latin typeface="Calibri"/>
                <a:ea typeface="Calibri"/>
                <a:cs typeface="Calibri"/>
                <a:sym typeface="Calibri"/>
              </a:rPr>
              <a:t> με το παιδί σας! </a:t>
            </a:r>
          </a:p>
          <a:p>
            <a:pPr marL="0" marR="0" lvl="0" indent="0" algn="l" rtl="0">
              <a:lnSpc>
                <a:spcPct val="100000"/>
              </a:lnSpc>
              <a:spcBef>
                <a:spcPts val="0"/>
              </a:spcBef>
              <a:spcAft>
                <a:spcPts val="0"/>
              </a:spcAft>
              <a:buClr>
                <a:srgbClr val="000000"/>
              </a:buClr>
              <a:buSzPts val="2800"/>
              <a:buFont typeface="Arial"/>
              <a:buNone/>
            </a:pPr>
            <a:r>
              <a:rPr lang="el-GR" sz="2800" b="0" i="0" u="none" strike="noStrike" cap="none" dirty="0">
                <a:solidFill>
                  <a:schemeClr val="dk1"/>
                </a:solidFill>
                <a:latin typeface="Calibri"/>
                <a:ea typeface="Calibri"/>
                <a:cs typeface="Calibri"/>
                <a:sym typeface="Calibri"/>
              </a:rPr>
              <a:t>Αυτό είναι χρήσιμο για τη διδασκαλία των παιδιών στο πώς να ξοδεύουν και να εξοικονομούν χρήματα κάθε εβδομάδα/μήνα/κ.λπ.</a:t>
            </a:r>
          </a:p>
        </p:txBody>
      </p:sp>
      <p:pic>
        <p:nvPicPr>
          <p:cNvPr id="3" name="Picture 2" descr="Diagram&#10;&#10;Description automatically generated">
            <a:extLst>
              <a:ext uri="{FF2B5EF4-FFF2-40B4-BE49-F238E27FC236}">
                <a16:creationId xmlns:a16="http://schemas.microsoft.com/office/drawing/2014/main" id="{98F5EB32-FE70-E249-9114-AC972BA7DB68}"/>
              </a:ext>
            </a:extLst>
          </p:cNvPr>
          <p:cNvPicPr>
            <a:picLocks noChangeAspect="1"/>
          </p:cNvPicPr>
          <p:nvPr/>
        </p:nvPicPr>
        <p:blipFill rotWithShape="1">
          <a:blip r:embed="rId3"/>
          <a:srcRect l="864" t="740" r="872" b="-1"/>
          <a:stretch/>
        </p:blipFill>
        <p:spPr>
          <a:xfrm>
            <a:off x="1435099" y="1993900"/>
            <a:ext cx="3721101" cy="52597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15792-FB43-BEC5-F3DB-DF8D85BF1546}"/>
              </a:ext>
            </a:extLst>
          </p:cNvPr>
          <p:cNvSpPr>
            <a:spLocks noGrp="1"/>
          </p:cNvSpPr>
          <p:nvPr>
            <p:ph type="body" idx="1"/>
          </p:nvPr>
        </p:nvSpPr>
        <p:spPr/>
        <p:txBody>
          <a:bodyPr/>
          <a:lstStyle/>
          <a:p>
            <a:pPr algn="l"/>
            <a:r>
              <a:rPr lang="el-GR" sz="3200" dirty="0"/>
              <a:t>  Ποια είναι μερικά από τα οικονομικά ζητήματα για τα μεγαλύτερα </a:t>
            </a:r>
            <a:r>
              <a:rPr lang="el-GR" sz="3200" b="1" dirty="0"/>
              <a:t>παιδιά και τους νεαρούς εφήβους</a:t>
            </a:r>
            <a:r>
              <a:rPr lang="el-GR" sz="3200" dirty="0"/>
              <a:t>;</a:t>
            </a:r>
          </a:p>
          <a:p>
            <a:pPr algn="l"/>
            <a:endParaRPr lang="en-GB" sz="3200" dirty="0"/>
          </a:p>
          <a:p>
            <a:pPr algn="l"/>
            <a:r>
              <a:rPr lang="el-GR" sz="3200" dirty="0"/>
              <a:t>Σε μικρές ομάδες: </a:t>
            </a:r>
          </a:p>
          <a:p>
            <a:pPr algn="l"/>
            <a:endParaRPr lang="en-GB" sz="3200" dirty="0"/>
          </a:p>
          <a:p>
            <a:pPr marL="571500" indent="-342900" algn="l">
              <a:buFont typeface="Arial" panose="020B0604020202020204" pitchFamily="34" charset="0"/>
              <a:buChar char="•"/>
            </a:pPr>
            <a:r>
              <a:rPr lang="el-GR" sz="3200" dirty="0"/>
              <a:t>δημιουργήστε ένα νοητικό χάρτη (</a:t>
            </a:r>
            <a:r>
              <a:rPr lang="el-GR" sz="3200" dirty="0" err="1"/>
              <a:t>mindmap</a:t>
            </a:r>
            <a:r>
              <a:rPr lang="el-GR" sz="3200" dirty="0"/>
              <a:t>)</a:t>
            </a:r>
          </a:p>
          <a:p>
            <a:pPr marL="571500" indent="-342900" algn="l">
              <a:buFont typeface="Arial" panose="020B0604020202020204" pitchFamily="34" charset="0"/>
              <a:buChar char="•"/>
            </a:pPr>
            <a:r>
              <a:rPr lang="el-GR" sz="3200" dirty="0"/>
              <a:t> ή ένα διάγραμμα</a:t>
            </a:r>
          </a:p>
          <a:p>
            <a:pPr marL="571500" indent="-342900" algn="l">
              <a:buFont typeface="Arial" panose="020B0604020202020204" pitchFamily="34" charset="0"/>
              <a:buChar char="•"/>
            </a:pPr>
            <a:r>
              <a:rPr lang="el-GR" sz="3200" dirty="0"/>
              <a:t> ή μια οπτική αναπαράσταση</a:t>
            </a:r>
          </a:p>
          <a:p>
            <a:pPr algn="l"/>
            <a:r>
              <a:rPr lang="el-GR" sz="3200" dirty="0"/>
              <a:t> </a:t>
            </a:r>
          </a:p>
          <a:p>
            <a:pPr algn="l"/>
            <a:r>
              <a:rPr lang="el-GR" sz="3200" dirty="0"/>
              <a:t>...που αντιπροσωπεύει ορισμένα από αυτά τα ζητήματα.</a:t>
            </a:r>
          </a:p>
        </p:txBody>
      </p:sp>
      <p:sp>
        <p:nvSpPr>
          <p:cNvPr id="3" name="Title 2">
            <a:extLst>
              <a:ext uri="{FF2B5EF4-FFF2-40B4-BE49-F238E27FC236}">
                <a16:creationId xmlns:a16="http://schemas.microsoft.com/office/drawing/2014/main" id="{84894EB9-2322-C400-23D9-48FFAC8F5960}"/>
              </a:ext>
            </a:extLst>
          </p:cNvPr>
          <p:cNvSpPr>
            <a:spLocks noGrp="1"/>
          </p:cNvSpPr>
          <p:nvPr>
            <p:ph type="title"/>
          </p:nvPr>
        </p:nvSpPr>
        <p:spPr/>
        <p:txBody>
          <a:bodyPr/>
          <a:lstStyle/>
          <a:p>
            <a:r>
              <a:rPr lang="el-GR"/>
              <a:t>Οικογενειακή Μάθηση</a:t>
            </a:r>
          </a:p>
        </p:txBody>
      </p:sp>
      <p:sp>
        <p:nvSpPr>
          <p:cNvPr id="4" name="Text Placeholder 3">
            <a:extLst>
              <a:ext uri="{FF2B5EF4-FFF2-40B4-BE49-F238E27FC236}">
                <a16:creationId xmlns:a16="http://schemas.microsoft.com/office/drawing/2014/main" id="{4990CBB8-FF2D-FF80-4931-A0E17EA5B049}"/>
              </a:ext>
            </a:extLst>
          </p:cNvPr>
          <p:cNvSpPr>
            <a:spLocks noGrp="1"/>
          </p:cNvSpPr>
          <p:nvPr>
            <p:ph type="body" idx="2"/>
          </p:nvPr>
        </p:nvSpPr>
        <p:spPr>
          <a:xfrm>
            <a:off x="500064" y="978568"/>
            <a:ext cx="12331541" cy="1005807"/>
          </a:xfrm>
        </p:spPr>
        <p:txBody>
          <a:bodyPr/>
          <a:lstStyle/>
          <a:p>
            <a:r>
              <a:rPr lang="el-GR" i="0"/>
              <a:t>Δραστηριότητα M7.4</a:t>
            </a:r>
          </a:p>
          <a:p>
            <a:r>
              <a:rPr lang="el-GR" i="0"/>
              <a:t>Συζήτηση και οπτική αναπαράσταση </a:t>
            </a:r>
          </a:p>
        </p:txBody>
      </p:sp>
      <p:pic>
        <p:nvPicPr>
          <p:cNvPr id="6" name="Picture 5" descr="A white board with writing on it&#10;&#10;Description automatically generated with low confidence">
            <a:extLst>
              <a:ext uri="{FF2B5EF4-FFF2-40B4-BE49-F238E27FC236}">
                <a16:creationId xmlns:a16="http://schemas.microsoft.com/office/drawing/2014/main" id="{8940C81A-9855-F4EF-D2A8-4881C59E55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01541" y="2816591"/>
            <a:ext cx="3786712" cy="3479132"/>
          </a:xfrm>
          <a:prstGeom prst="rect">
            <a:avLst/>
          </a:prstGeom>
        </p:spPr>
      </p:pic>
    </p:spTree>
    <p:extLst>
      <p:ext uri="{BB962C8B-B14F-4D97-AF65-F5344CB8AC3E}">
        <p14:creationId xmlns:p14="http://schemas.microsoft.com/office/powerpoint/2010/main" val="591077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2"/>
          <p:cNvSpPr txBox="1">
            <a:spLocks noGrp="1"/>
          </p:cNvSpPr>
          <p:nvPr>
            <p:ph type="body" idx="2"/>
          </p:nvPr>
        </p:nvSpPr>
        <p:spPr>
          <a:xfrm>
            <a:off x="499291" y="70229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ΠΡΟ και πρώιμη ΕΦΗΒΕΙΑ </a:t>
            </a:r>
          </a:p>
        </p:txBody>
      </p:sp>
      <p:sp>
        <p:nvSpPr>
          <p:cNvPr id="146" name="Google Shape;146;p12"/>
          <p:cNvSpPr txBox="1">
            <a:spLocks noGrp="1"/>
          </p:cNvSpPr>
          <p:nvPr>
            <p:ph type="title"/>
          </p:nvPr>
        </p:nvSpPr>
        <p:spPr>
          <a:xfrm>
            <a:off x="500832" y="10194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47" name="Google Shape;147;p12"/>
          <p:cNvSpPr/>
          <p:nvPr/>
        </p:nvSpPr>
        <p:spPr>
          <a:xfrm>
            <a:off x="362066" y="1147370"/>
            <a:ext cx="12329999"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l-GR" sz="2800" b="1" i="0" u="none" strike="noStrike" cap="none">
                <a:solidFill>
                  <a:schemeClr val="dk1"/>
                </a:solidFill>
                <a:latin typeface="Calibri"/>
                <a:ea typeface="Calibri"/>
                <a:cs typeface="Calibri"/>
                <a:sym typeface="Calibri"/>
              </a:rPr>
              <a:t>ΜΕΤΑΞΥ ΤΩΝ ΗΛΙΚΙΩΝ 10 ΚΑΙ 15</a:t>
            </a:r>
            <a:r>
              <a:rPr lang="el-GR" sz="2800" i="0" u="none" strike="noStrike" cap="none">
                <a:solidFill>
                  <a:schemeClr val="dk1"/>
                </a:solidFill>
                <a:latin typeface="Calibri"/>
                <a:ea typeface="Calibri"/>
                <a:cs typeface="Calibri"/>
                <a:sym typeface="Calibri"/>
              </a:rPr>
              <a:t>, οι νέοι κατανοούν τις </a:t>
            </a:r>
            <a:r>
              <a:rPr lang="el-GR" sz="2800" b="1" i="0" u="none" strike="noStrike" cap="none">
                <a:solidFill>
                  <a:schemeClr val="accent2"/>
                </a:solidFill>
                <a:latin typeface="Calibri"/>
                <a:ea typeface="Calibri"/>
                <a:cs typeface="Calibri"/>
                <a:sym typeface="Calibri"/>
              </a:rPr>
              <a:t>οικονομικές έννοιες:</a:t>
            </a:r>
            <a:r>
              <a:rPr lang="el-GR" sz="2800" b="0" i="0" u="none" strike="noStrike" cap="none">
                <a:solidFill>
                  <a:schemeClr val="dk1"/>
                </a:solidFill>
                <a:latin typeface="Calibri"/>
                <a:ea typeface="Calibri"/>
                <a:cs typeface="Calibri"/>
                <a:sym typeface="Calibri"/>
              </a:rPr>
              <a:t> </a:t>
            </a:r>
          </a:p>
        </p:txBody>
      </p:sp>
      <p:sp>
        <p:nvSpPr>
          <p:cNvPr id="148" name="Google Shape;148;p12"/>
          <p:cNvSpPr/>
          <p:nvPr/>
        </p:nvSpPr>
        <p:spPr>
          <a:xfrm>
            <a:off x="362066" y="1933931"/>
            <a:ext cx="5339264" cy="507827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l-GR" sz="2400" b="0" dirty="0">
                <a:solidFill>
                  <a:schemeClr val="dk1"/>
                </a:solidFill>
                <a:latin typeface="Calibri" panose="020F0502020204030204" pitchFamily="34" charset="0"/>
                <a:ea typeface="Calibri"/>
                <a:cs typeface="Calibri" panose="020F0502020204030204" pitchFamily="34" charset="0"/>
                <a:sym typeface="Calibri"/>
              </a:rPr>
              <a:t>Καθώς τα παιδιά μεγαλώνουν, μπορούν να αποκτήσουν </a:t>
            </a:r>
            <a:r>
              <a:rPr lang="el-GR" sz="2400" b="1" dirty="0">
                <a:solidFill>
                  <a:schemeClr val="accent6"/>
                </a:solidFill>
                <a:latin typeface="Calibri" panose="020F0502020204030204" pitchFamily="34" charset="0"/>
                <a:ea typeface="Calibri"/>
                <a:cs typeface="Calibri" panose="020F0502020204030204" pitchFamily="34" charset="0"/>
                <a:sym typeface="Calibri"/>
              </a:rPr>
              <a:t>μεγαλύτερη ελευθερία</a:t>
            </a:r>
            <a:r>
              <a:rPr lang="el-GR" sz="2400" b="0" dirty="0">
                <a:solidFill>
                  <a:schemeClr val="dk1"/>
                </a:solidFill>
                <a:latin typeface="Calibri" panose="020F0502020204030204" pitchFamily="34" charset="0"/>
                <a:ea typeface="Calibri"/>
                <a:cs typeface="Calibri" panose="020F0502020204030204" pitchFamily="34" charset="0"/>
                <a:sym typeface="Calibri"/>
              </a:rPr>
              <a:t> όσον αφορά τα χρήματά τους και τον τρόπο που τα ξοδεύουν.</a:t>
            </a: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50000"/>
              </a:lnSpc>
              <a:spcBef>
                <a:spcPts val="0"/>
              </a:spcBef>
              <a:spcAft>
                <a:spcPts val="0"/>
              </a:spcAft>
              <a:buClr>
                <a:srgbClr val="000000"/>
              </a:buClr>
              <a:buSzPts val="2400"/>
              <a:buFont typeface="Arial"/>
              <a:buNone/>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Είναι σημαντικό να καθοδηγήσετε τα παιδιά προς την </a:t>
            </a:r>
            <a:r>
              <a:rPr lang="el-GR" sz="2400" b="1" i="0" u="none" strike="noStrike" cap="none" dirty="0">
                <a:solidFill>
                  <a:schemeClr val="accent6"/>
                </a:solidFill>
                <a:latin typeface="Calibri" panose="020F0502020204030204" pitchFamily="34" charset="0"/>
                <a:ea typeface="Calibri"/>
                <a:cs typeface="Calibri" panose="020F0502020204030204" pitchFamily="34" charset="0"/>
                <a:sym typeface="Calibri"/>
              </a:rPr>
              <a:t>κατεύθυνση της εξοικονόμησης χρημάτων</a:t>
            </a: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 αντί να τα ξοδεύουν όλα.</a:t>
            </a:r>
          </a:p>
        </p:txBody>
      </p:sp>
      <p:sp>
        <p:nvSpPr>
          <p:cNvPr id="149" name="Google Shape;149;p12"/>
          <p:cNvSpPr/>
          <p:nvPr/>
        </p:nvSpPr>
        <p:spPr>
          <a:xfrm>
            <a:off x="5892667" y="1960127"/>
            <a:ext cx="6938165" cy="461660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Αυτή είναι η ιδανική στιγμή για να:</a:t>
            </a:r>
          </a:p>
          <a:p>
            <a:pPr marL="406400" marR="0" lvl="0" indent="-406400" algn="l" rtl="0">
              <a:lnSpc>
                <a:spcPct val="150000"/>
              </a:lnSpc>
              <a:spcBef>
                <a:spcPts val="0"/>
              </a:spcBef>
              <a:spcAft>
                <a:spcPts val="0"/>
              </a:spcAft>
              <a:buClr>
                <a:schemeClr val="dk1"/>
              </a:buClr>
              <a:buSzPts val="1969"/>
              <a:buFont typeface="Arial"/>
              <a:buChar char="•"/>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Να μιλήσετε για τη σημασία του να μην</a:t>
            </a:r>
            <a:r>
              <a:rPr lang="el-GR" sz="24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 επηρεάζονται από τη διαφήμιση.</a:t>
            </a:r>
          </a:p>
          <a:p>
            <a:pPr marL="406400" marR="0" lvl="0" indent="-406400" algn="l" rtl="0">
              <a:lnSpc>
                <a:spcPct val="150000"/>
              </a:lnSpc>
              <a:spcBef>
                <a:spcPts val="0"/>
              </a:spcBef>
              <a:spcAft>
                <a:spcPts val="0"/>
              </a:spcAft>
              <a:buClr>
                <a:schemeClr val="dk1"/>
              </a:buClr>
              <a:buSzPts val="1969"/>
              <a:buFont typeface="Arial"/>
              <a:buChar char="•"/>
            </a:pPr>
            <a:r>
              <a:rPr lang="el-GR"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Να αφήσετε τα παιδιά να αρχίσουν να </a:t>
            </a:r>
            <a:r>
              <a:rPr lang="el-GR" sz="24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διαχειρίζονται τα χρήματά τους. </a:t>
            </a:r>
          </a:p>
          <a:p>
            <a:pPr marL="406400" marR="0" lvl="0" indent="-406400" algn="l" rtl="0">
              <a:lnSpc>
                <a:spcPct val="150000"/>
              </a:lnSpc>
              <a:spcBef>
                <a:spcPts val="0"/>
              </a:spcBef>
              <a:spcAft>
                <a:spcPts val="0"/>
              </a:spcAft>
              <a:buClr>
                <a:schemeClr val="dk1"/>
              </a:buClr>
              <a:buSzPts val="1969"/>
              <a:buFont typeface="Arial" panose="020B0604020202020204" pitchFamily="34" charset="0"/>
              <a:buChar char="•"/>
            </a:pPr>
            <a:r>
              <a:rPr lang="el-GR" sz="2400" dirty="0">
                <a:solidFill>
                  <a:schemeClr val="dk1"/>
                </a:solidFill>
                <a:latin typeface="Calibri" panose="020F0502020204030204" pitchFamily="34" charset="0"/>
                <a:ea typeface="Calibri"/>
                <a:cs typeface="Calibri" panose="020F0502020204030204" pitchFamily="34" charset="0"/>
                <a:sym typeface="Calibri"/>
              </a:rPr>
              <a:t>Να τα διδάξετε για τον </a:t>
            </a:r>
            <a:r>
              <a:rPr lang="el-GR" sz="24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κίνδυνο του χρέους.</a:t>
            </a:r>
          </a:p>
          <a:p>
            <a:pPr marL="406400" marR="0" lvl="0" indent="-406400" algn="l" rtl="0">
              <a:lnSpc>
                <a:spcPct val="150000"/>
              </a:lnSpc>
              <a:spcBef>
                <a:spcPts val="0"/>
              </a:spcBef>
              <a:spcAft>
                <a:spcPts val="0"/>
              </a:spcAft>
              <a:buClr>
                <a:schemeClr val="accent2"/>
              </a:buClr>
              <a:buSzPts val="1969"/>
              <a:buFont typeface="Arial"/>
              <a:buChar char="•"/>
            </a:pPr>
            <a:r>
              <a:rPr lang="el-GR" sz="2400" b="1" i="0" u="none" strike="noStrike" cap="none" dirty="0">
                <a:solidFill>
                  <a:schemeClr val="accent2"/>
                </a:solidFill>
                <a:latin typeface="Calibri" panose="020F0502020204030204" pitchFamily="34" charset="0"/>
                <a:ea typeface="Calibri"/>
                <a:cs typeface="Calibri" panose="020F0502020204030204" pitchFamily="34" charset="0"/>
                <a:sym typeface="Calibri"/>
              </a:rPr>
              <a:t> </a:t>
            </a:r>
            <a:r>
              <a:rPr lang="el-GR" sz="2400" b="1" dirty="0">
                <a:solidFill>
                  <a:schemeClr val="dk1"/>
                </a:solidFill>
                <a:latin typeface="Calibri" panose="020F0502020204030204" pitchFamily="34" charset="0"/>
                <a:ea typeface="Calibri"/>
                <a:cs typeface="Calibri" panose="020F0502020204030204" pitchFamily="34" charset="0"/>
                <a:sym typeface="Calibri"/>
              </a:rPr>
              <a:t>Να τα υποστηρίξετε να σχεδιάζουν </a:t>
            </a:r>
            <a:r>
              <a:rPr lang="el-GR" sz="2400" dirty="0">
                <a:solidFill>
                  <a:schemeClr val="dk1"/>
                </a:solidFill>
                <a:latin typeface="Calibri" panose="020F0502020204030204" pitchFamily="34" charset="0"/>
                <a:ea typeface="Calibri"/>
                <a:cs typeface="Calibri" panose="020F0502020204030204" pitchFamily="34" charset="0"/>
                <a:sym typeface="Calibri"/>
              </a:rPr>
              <a:t>και να διαχειρίζονται τον </a:t>
            </a:r>
            <a:r>
              <a:rPr lang="el-GR" sz="2400" b="1" dirty="0">
                <a:solidFill>
                  <a:schemeClr val="accent2"/>
                </a:solidFill>
                <a:latin typeface="Calibri" panose="020F0502020204030204" pitchFamily="34" charset="0"/>
                <a:ea typeface="Calibri"/>
                <a:cs typeface="Calibri" panose="020F0502020204030204" pitchFamily="34" charset="0"/>
                <a:sym typeface="Calibri"/>
              </a:rPr>
              <a:t>προϋπολογισμό τους.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502500" y="2316329"/>
            <a:ext cx="12331541" cy="4052386"/>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dk2"/>
              </a:buClr>
              <a:buSzPts val="2100"/>
              <a:buNone/>
            </a:pPr>
            <a:r>
              <a:rPr lang="el-GR" sz="2800" b="1"/>
              <a:t>Μετά την ολοκλήρωση αυτής της ενότητας, οι γονείς και οι φροντιστές/-στριες θα είναι σε θέση να:</a:t>
            </a:r>
          </a:p>
          <a:p>
            <a:pPr marL="0" lvl="0" indent="0" algn="l" rtl="0">
              <a:lnSpc>
                <a:spcPct val="100000"/>
              </a:lnSpc>
              <a:spcBef>
                <a:spcPts val="0"/>
              </a:spcBef>
              <a:spcAft>
                <a:spcPts val="0"/>
              </a:spcAft>
              <a:buClr>
                <a:schemeClr val="dk2"/>
              </a:buClr>
              <a:buSzPts val="2100"/>
              <a:buNone/>
            </a:pPr>
            <a:endParaRPr sz="2800" dirty="0"/>
          </a:p>
          <a:p>
            <a:pPr lvl="0" indent="-457200" algn="l" rtl="0">
              <a:lnSpc>
                <a:spcPct val="100000"/>
              </a:lnSpc>
              <a:spcBef>
                <a:spcPts val="600"/>
              </a:spcBef>
              <a:spcAft>
                <a:spcPts val="0"/>
              </a:spcAft>
              <a:buClr>
                <a:schemeClr val="dk2"/>
              </a:buClr>
              <a:buSzPts val="2100"/>
              <a:buFont typeface="Arial" panose="020B0604020202020204" pitchFamily="34" charset="0"/>
              <a:buChar char="•"/>
            </a:pPr>
            <a:r>
              <a:rPr lang="el-GR" sz="2800"/>
              <a:t>συζητούν με τα παιδιά τους τη σημασία της κατάλληλης χρήσης των χρημάτων χρησιμοποιώντας το κατάλληλο λεξιλόγιο και τις κατάλληλες μεθόδους.</a:t>
            </a:r>
          </a:p>
          <a:p>
            <a:pPr marL="0" lvl="0" indent="0" algn="l" rtl="0">
              <a:lnSpc>
                <a:spcPct val="100000"/>
              </a:lnSpc>
              <a:spcBef>
                <a:spcPts val="600"/>
              </a:spcBef>
              <a:spcAft>
                <a:spcPts val="0"/>
              </a:spcAft>
              <a:buClr>
                <a:schemeClr val="dk2"/>
              </a:buClr>
              <a:buSzPts val="2100"/>
            </a:pPr>
            <a:endParaRPr sz="2800" dirty="0"/>
          </a:p>
          <a:p>
            <a:pPr lvl="0" indent="-457200" algn="l" rtl="0">
              <a:lnSpc>
                <a:spcPct val="100000"/>
              </a:lnSpc>
              <a:spcBef>
                <a:spcPts val="600"/>
              </a:spcBef>
              <a:spcAft>
                <a:spcPts val="0"/>
              </a:spcAft>
              <a:buClr>
                <a:schemeClr val="dk2"/>
              </a:buClr>
              <a:buSzPts val="2100"/>
              <a:buFont typeface="Arial" panose="020B0604020202020204" pitchFamily="34" charset="0"/>
              <a:buChar char="•"/>
            </a:pPr>
            <a:r>
              <a:rPr lang="el-GR" sz="2800"/>
              <a:t>διερευνήσουν μαζί με τα παιδιά τους τη χρήση οικονομικών διαδικτυακών εργαλείων συμπεριλαμβανομένων εκείνων που παρέχονται από το πρόγραμμα Money Matters.</a:t>
            </a:r>
          </a:p>
        </p:txBody>
      </p:sp>
      <p:sp>
        <p:nvSpPr>
          <p:cNvPr id="58" name="Google Shape;58;p2"/>
          <p:cNvSpPr txBox="1">
            <a:spLocks noGrp="1"/>
          </p:cNvSpPr>
          <p:nvPr>
            <p:ph type="title"/>
          </p:nvPr>
        </p:nvSpPr>
        <p:spPr>
          <a:xfrm>
            <a:off x="662921" y="523763"/>
            <a:ext cx="12330000" cy="1226444"/>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                                                                                       Μαθησιακά Αποτελέσματα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A3B9A-CB9A-7914-05F3-C2B23904DC2F}"/>
              </a:ext>
            </a:extLst>
          </p:cNvPr>
          <p:cNvSpPr>
            <a:spLocks noGrp="1"/>
          </p:cNvSpPr>
          <p:nvPr>
            <p:ph type="body" idx="1"/>
          </p:nvPr>
        </p:nvSpPr>
        <p:spPr>
          <a:xfrm>
            <a:off x="499925" y="2542951"/>
            <a:ext cx="12331402" cy="2322930"/>
          </a:xfrm>
        </p:spPr>
        <p:txBody>
          <a:bodyPr/>
          <a:lstStyle/>
          <a:p>
            <a:pPr algn="l"/>
            <a:r>
              <a:rPr lang="el-GR"/>
              <a:t>    </a:t>
            </a:r>
            <a:r>
              <a:rPr lang="el-GR" sz="4000"/>
              <a:t>Η βιβλιοθήκη πόρων Money Matters καλύπτει όλα τα σημεία που συζητήσαμε στα κόμικς και στα δωμάτια απόδρασης - ρίξτε μια ματιά σε όλους τους πόρους στο διαδίκτυο.</a:t>
            </a:r>
          </a:p>
          <a:p>
            <a:pPr algn="l"/>
            <a:endParaRPr lang="en-GB" sz="4000" dirty="0"/>
          </a:p>
          <a:p>
            <a:pPr algn="l"/>
            <a:endParaRPr lang="en-GB" sz="4000" dirty="0"/>
          </a:p>
        </p:txBody>
      </p:sp>
      <p:sp>
        <p:nvSpPr>
          <p:cNvPr id="3" name="Title 2">
            <a:extLst>
              <a:ext uri="{FF2B5EF4-FFF2-40B4-BE49-F238E27FC236}">
                <a16:creationId xmlns:a16="http://schemas.microsoft.com/office/drawing/2014/main" id="{7A0FB30D-C519-809F-9939-11DDEDE86A96}"/>
              </a:ext>
            </a:extLst>
          </p:cNvPr>
          <p:cNvSpPr>
            <a:spLocks noGrp="1"/>
          </p:cNvSpPr>
          <p:nvPr>
            <p:ph type="title"/>
          </p:nvPr>
        </p:nvSpPr>
        <p:spPr/>
        <p:txBody>
          <a:bodyPr/>
          <a:lstStyle/>
          <a:p>
            <a:r>
              <a:rPr lang="el-GR"/>
              <a:t>Οικογενειακή Μάθηση</a:t>
            </a:r>
          </a:p>
        </p:txBody>
      </p:sp>
      <p:sp>
        <p:nvSpPr>
          <p:cNvPr id="4" name="Text Placeholder 3">
            <a:extLst>
              <a:ext uri="{FF2B5EF4-FFF2-40B4-BE49-F238E27FC236}">
                <a16:creationId xmlns:a16="http://schemas.microsoft.com/office/drawing/2014/main" id="{6D6BBC21-20EB-3AFC-3F92-2CC237996EA1}"/>
              </a:ext>
            </a:extLst>
          </p:cNvPr>
          <p:cNvSpPr>
            <a:spLocks noGrp="1"/>
          </p:cNvSpPr>
          <p:nvPr>
            <p:ph type="body" idx="2"/>
          </p:nvPr>
        </p:nvSpPr>
        <p:spPr/>
        <p:txBody>
          <a:bodyPr/>
          <a:lstStyle/>
          <a:p>
            <a:r>
              <a:rPr lang="el-GR" i="0"/>
              <a:t>ΠΡΟ και πρώιμη ΕΦΗΒΕΙΑ</a:t>
            </a:r>
          </a:p>
        </p:txBody>
      </p:sp>
    </p:spTree>
    <p:extLst>
      <p:ext uri="{BB962C8B-B14F-4D97-AF65-F5344CB8AC3E}">
        <p14:creationId xmlns:p14="http://schemas.microsoft.com/office/powerpoint/2010/main" val="218255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title"/>
          </p:nvPr>
        </p:nvSpPr>
        <p:spPr>
          <a:xfrm>
            <a:off x="1941095" y="237759"/>
            <a:ext cx="6951481"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64" name="Google Shape;164;p16"/>
          <p:cNvSpPr txBox="1">
            <a:spLocks noGrp="1"/>
          </p:cNvSpPr>
          <p:nvPr>
            <p:ph type="body" idx="2"/>
          </p:nvPr>
        </p:nvSpPr>
        <p:spPr>
          <a:xfrm>
            <a:off x="499766" y="928371"/>
            <a:ext cx="12331700" cy="1043669"/>
          </a:xfrm>
          <a:prstGeom prst="rect">
            <a:avLst/>
          </a:prstGeom>
          <a:solidFill>
            <a:schemeClr val="dk1"/>
          </a:solidFill>
          <a:ln>
            <a:noFill/>
          </a:ln>
        </p:spPr>
        <p:txBody>
          <a:bodyPr spcFirstLastPara="1" wrap="square" lIns="72000" tIns="45700" rIns="72000" bIns="45700" anchor="ctr" anchorCtr="0">
            <a:noAutofit/>
          </a:bodyPr>
          <a:lstStyle/>
          <a:p>
            <a:pPr marL="0" indent="0">
              <a:spcBef>
                <a:spcPts val="0"/>
              </a:spcBef>
            </a:pPr>
            <a:r>
              <a:rPr lang="el-GR" i="0"/>
              <a:t>Δραστηριότητα M7.5.  Προαιρετική</a:t>
            </a:r>
          </a:p>
          <a:p>
            <a:pPr marL="0" lvl="0" indent="0" algn="just" rtl="0">
              <a:lnSpc>
                <a:spcPct val="90000"/>
              </a:lnSpc>
              <a:spcBef>
                <a:spcPts val="0"/>
              </a:spcBef>
              <a:spcAft>
                <a:spcPts val="0"/>
              </a:spcAft>
              <a:buClr>
                <a:schemeClr val="lt2"/>
              </a:buClr>
              <a:buSzPts val="2400"/>
              <a:buNone/>
            </a:pPr>
            <a:r>
              <a:rPr lang="el-GR" i="0"/>
              <a:t>Ένας απαιτητικός έφηβος</a:t>
            </a:r>
          </a:p>
        </p:txBody>
      </p:sp>
      <p:pic>
        <p:nvPicPr>
          <p:cNvPr id="165" name="Google Shape;165;p16" descr="Close with solid fill"/>
          <p:cNvPicPr preferRelativeResize="0"/>
          <p:nvPr/>
        </p:nvPicPr>
        <p:blipFill rotWithShape="1">
          <a:blip r:embed="rId3">
            <a:alphaModFix/>
          </a:blip>
          <a:srcRect/>
          <a:stretch/>
        </p:blipFill>
        <p:spPr>
          <a:xfrm>
            <a:off x="11917066" y="196667"/>
            <a:ext cx="914400" cy="761092"/>
          </a:xfrm>
          <a:prstGeom prst="rect">
            <a:avLst/>
          </a:prstGeom>
          <a:noFill/>
          <a:ln>
            <a:noFill/>
          </a:ln>
        </p:spPr>
      </p:pic>
      <p:pic>
        <p:nvPicPr>
          <p:cNvPr id="166" name="Google Shape;166;p16" descr="Close with solid fill"/>
          <p:cNvPicPr preferRelativeResize="0"/>
          <p:nvPr/>
        </p:nvPicPr>
        <p:blipFill rotWithShape="1">
          <a:blip r:embed="rId3">
            <a:alphaModFix/>
          </a:blip>
          <a:srcRect/>
          <a:stretch/>
        </p:blipFill>
        <p:spPr>
          <a:xfrm>
            <a:off x="500063" y="237759"/>
            <a:ext cx="914400" cy="720000"/>
          </a:xfrm>
          <a:prstGeom prst="rect">
            <a:avLst/>
          </a:prstGeom>
          <a:noFill/>
          <a:ln>
            <a:noFill/>
          </a:ln>
        </p:spPr>
      </p:pic>
      <p:sp>
        <p:nvSpPr>
          <p:cNvPr id="167" name="Google Shape;167;p16"/>
          <p:cNvSpPr txBox="1">
            <a:spLocks noGrp="1"/>
          </p:cNvSpPr>
          <p:nvPr>
            <p:ph type="body" idx="1"/>
          </p:nvPr>
        </p:nvSpPr>
        <p:spPr>
          <a:xfrm>
            <a:off x="500064" y="1972041"/>
            <a:ext cx="12331402" cy="5129444"/>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SzPts val="2188"/>
              <a:buNone/>
            </a:pPr>
            <a:r>
              <a:rPr lang="el-GR" sz="2800"/>
              <a:t>Ο 17χρονος γιος της Marie και του John, ο Eric, περνάει μια πολύ περίεργη περίοδο στη ζωή του. Αρνείται να πάει στο πανεπιστήμιο και να ψάξει για δουλειά. Φαίνεται ότι ο μόνος του στόχος είναι να βγαίνει με τους φίλους του. Γι' αυτό κάθε εβδομάδα ζητάει από τους γονείς του χρήματα για να διασκεδάσει με την παρέα των φίλων του.</a:t>
            </a:r>
          </a:p>
          <a:p>
            <a:pPr marL="0" lvl="0" indent="0" algn="l" rtl="0">
              <a:lnSpc>
                <a:spcPct val="100000"/>
              </a:lnSpc>
              <a:spcBef>
                <a:spcPts val="0"/>
              </a:spcBef>
              <a:spcAft>
                <a:spcPts val="0"/>
              </a:spcAft>
              <a:buSzPts val="2188"/>
              <a:buNone/>
            </a:pPr>
            <a:endParaRPr lang="it-IT" sz="2800" dirty="0"/>
          </a:p>
          <a:p>
            <a:pPr marL="0" lvl="0" indent="0" algn="l" rtl="0">
              <a:lnSpc>
                <a:spcPct val="100000"/>
              </a:lnSpc>
              <a:spcBef>
                <a:spcPts val="0"/>
              </a:spcBef>
              <a:spcAft>
                <a:spcPts val="0"/>
              </a:spcAft>
              <a:buSzPts val="2188"/>
              <a:buNone/>
            </a:pPr>
            <a:r>
              <a:rPr lang="el-GR" sz="2800"/>
              <a:t>Η Marie και ο John δεν έχουν αρκετά χρήματα για να ικανοποιήσουν τις απαιτήσεις του Eric, ανησυχούν πάρα πολύ για τη συμπεριφορά και τον τρόπο ζωής του γιου τους και δεν ξέρουν τι να κάνουν.</a:t>
            </a:r>
          </a:p>
          <a:p>
            <a:pPr marL="0" lvl="0" indent="0" algn="l" rtl="0">
              <a:lnSpc>
                <a:spcPct val="100000"/>
              </a:lnSpc>
              <a:spcBef>
                <a:spcPts val="0"/>
              </a:spcBef>
              <a:spcAft>
                <a:spcPts val="0"/>
              </a:spcAft>
              <a:buSzPts val="2188"/>
              <a:buNone/>
            </a:pPr>
            <a:endParaRPr dirty="0"/>
          </a:p>
          <a:p>
            <a:pPr marL="0" lvl="0" indent="0" algn="l" rtl="0">
              <a:lnSpc>
                <a:spcPct val="100000"/>
              </a:lnSpc>
              <a:spcBef>
                <a:spcPts val="0"/>
              </a:spcBef>
              <a:spcAft>
                <a:spcPts val="0"/>
              </a:spcAft>
              <a:buSzPts val="2188"/>
              <a:buNone/>
            </a:pPr>
            <a:r>
              <a:rPr lang="el-GR" sz="2800"/>
              <a:t>Σκεφτείτε τι θα μπορούσατε να προτείνετε στη Marie και τον John σχετικά με τις απαιτήσεις του για χρήματα.</a:t>
            </a:r>
          </a:p>
          <a:p>
            <a:pPr marL="0" lvl="0" indent="0" algn="r" rtl="0">
              <a:lnSpc>
                <a:spcPct val="100000"/>
              </a:lnSpc>
              <a:spcBef>
                <a:spcPts val="0"/>
              </a:spcBef>
              <a:spcAft>
                <a:spcPts val="0"/>
              </a:spcAft>
              <a:buSzPts val="2188"/>
              <a:buNone/>
            </a:pPr>
            <a:r>
              <a:rPr lang="el-GR" sz="2800">
                <a:solidFill>
                  <a:schemeClr val="accent6"/>
                </a:solidFill>
              </a:rPr>
              <a:t>Βλέπε Φυλλάδιο M7.5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‘Εφηβοι</a:t>
            </a:r>
          </a:p>
        </p:txBody>
      </p:sp>
      <p:sp>
        <p:nvSpPr>
          <p:cNvPr id="173" name="Google Shape;173;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74" name="Google Shape;174;p14"/>
          <p:cNvSpPr/>
          <p:nvPr/>
        </p:nvSpPr>
        <p:spPr>
          <a:xfrm>
            <a:off x="500063" y="3946935"/>
            <a:ext cx="6667500" cy="395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endParaRPr sz="1969" b="0" i="0" u="none" strike="noStrike" cap="none">
              <a:solidFill>
                <a:srgbClr val="FF0000"/>
              </a:solidFill>
              <a:latin typeface="Calibri"/>
              <a:ea typeface="Calibri"/>
              <a:cs typeface="Calibri"/>
              <a:sym typeface="Calibri"/>
            </a:endParaRPr>
          </a:p>
        </p:txBody>
      </p:sp>
      <p:sp>
        <p:nvSpPr>
          <p:cNvPr id="175" name="Google Shape;175;p14"/>
          <p:cNvSpPr/>
          <p:nvPr/>
        </p:nvSpPr>
        <p:spPr>
          <a:xfrm>
            <a:off x="500063" y="2068668"/>
            <a:ext cx="7558262"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el-GR" sz="2800" b="0">
                <a:solidFill>
                  <a:schemeClr val="dk1"/>
                </a:solidFill>
                <a:latin typeface="Calibri" panose="020F0502020204030204" pitchFamily="34" charset="0"/>
                <a:ea typeface="Calibri"/>
                <a:cs typeface="Calibri" panose="020F0502020204030204" pitchFamily="34" charset="0"/>
                <a:sym typeface="Calibri"/>
              </a:rPr>
              <a:t>Από την ηλικία των 16 ετών και μετά, το ‘παιδί’ είναι έφηβος και έχει ξεκινήσει την πορεία του προς την πλήρη </a:t>
            </a:r>
            <a:r>
              <a:rPr lang="el-GR" sz="2800" b="1">
                <a:solidFill>
                  <a:schemeClr val="accent2"/>
                </a:solidFill>
                <a:latin typeface="Calibri" panose="020F0502020204030204" pitchFamily="34" charset="0"/>
                <a:ea typeface="Calibri"/>
                <a:cs typeface="Calibri" panose="020F0502020204030204" pitchFamily="34" charset="0"/>
                <a:sym typeface="Calibri"/>
              </a:rPr>
              <a:t>ανεξαρτησία</a:t>
            </a:r>
            <a:r>
              <a:rPr lang="el-GR" sz="2800" b="0">
                <a:solidFill>
                  <a:schemeClr val="dk1"/>
                </a:solidFill>
                <a:latin typeface="Calibri" panose="020F0502020204030204" pitchFamily="34" charset="0"/>
                <a:ea typeface="Calibri"/>
                <a:cs typeface="Calibri" panose="020F0502020204030204" pitchFamily="34" charset="0"/>
                <a:sym typeface="Calibri"/>
              </a:rPr>
              <a:t> από τους γονείς του.</a:t>
            </a:r>
          </a:p>
          <a:p>
            <a:pPr marL="0" marR="0" lvl="0" indent="0" algn="l" rtl="0">
              <a:lnSpc>
                <a:spcPct val="150000"/>
              </a:lnSpc>
              <a:spcBef>
                <a:spcPts val="0"/>
              </a:spcBef>
              <a:spcAft>
                <a:spcPts val="0"/>
              </a:spcAft>
              <a:buClr>
                <a:srgbClr val="000000"/>
              </a:buClr>
              <a:buSzPts val="2800"/>
              <a:buFont typeface="Arial"/>
              <a:buNone/>
            </a:pPr>
            <a:r>
              <a:rPr lang="el-GR" sz="2800" i="0" u="none" strike="noStrike" cap="none">
                <a:solidFill>
                  <a:schemeClr val="dk1"/>
                </a:solidFill>
                <a:latin typeface="Calibri" panose="020F0502020204030204" pitchFamily="34" charset="0"/>
                <a:ea typeface="Calibri"/>
                <a:cs typeface="Calibri" panose="020F0502020204030204" pitchFamily="34" charset="0"/>
                <a:sym typeface="Calibri"/>
              </a:rPr>
              <a:t>Σε αυτή την περίοδο, οι έφηβοι συχνά ζητούν από τους γονείς του</a:t>
            </a:r>
            <a:r>
              <a:rPr lang="el-GR" sz="2800" i="0" u="none" strike="noStrike" cap="none">
                <a:latin typeface="Calibri" panose="020F0502020204030204" pitchFamily="34" charset="0"/>
                <a:ea typeface="Calibri"/>
                <a:cs typeface="Calibri" panose="020F0502020204030204" pitchFamily="34" charset="0"/>
                <a:sym typeface="Calibri"/>
              </a:rPr>
              <a:t> </a:t>
            </a:r>
            <a:r>
              <a:rPr lang="el-GR" sz="2800" b="1" i="0" u="none" strike="noStrike" cap="none">
                <a:solidFill>
                  <a:schemeClr val="accent2"/>
                </a:solidFill>
                <a:latin typeface="Calibri" panose="020F0502020204030204" pitchFamily="34" charset="0"/>
                <a:ea typeface="Calibri"/>
                <a:cs typeface="Calibri" panose="020F0502020204030204" pitchFamily="34" charset="0"/>
                <a:sym typeface="Calibri"/>
              </a:rPr>
              <a:t>περισσότερα χρήματα,</a:t>
            </a:r>
            <a:r>
              <a:rPr lang="el-GR" sz="2800" i="0" u="none" strike="noStrike" cap="none">
                <a:latin typeface="Calibri" panose="020F0502020204030204" pitchFamily="34" charset="0"/>
                <a:ea typeface="Calibri"/>
                <a:cs typeface="Calibri" panose="020F0502020204030204" pitchFamily="34" charset="0"/>
                <a:sym typeface="Calibri"/>
              </a:rPr>
              <a:t> </a:t>
            </a:r>
            <a:r>
              <a:rPr lang="el-GR" sz="2800" b="0" i="0" u="none" strike="noStrike" cap="none">
                <a:solidFill>
                  <a:schemeClr val="dk1"/>
                </a:solidFill>
                <a:latin typeface="Calibri" panose="020F0502020204030204" pitchFamily="34" charset="0"/>
                <a:ea typeface="Calibri"/>
                <a:cs typeface="Calibri" panose="020F0502020204030204" pitchFamily="34" charset="0"/>
                <a:sym typeface="Calibri"/>
              </a:rPr>
              <a:t>για να βγουν με φίλους ή να αγοράσουν κάτι που θέλουν.</a:t>
            </a:r>
          </a:p>
        </p:txBody>
      </p:sp>
      <p:pic>
        <p:nvPicPr>
          <p:cNvPr id="176" name="Google Shape;176;p14" descr="Naughty boy"/>
          <p:cNvPicPr preferRelativeResize="0"/>
          <p:nvPr/>
        </p:nvPicPr>
        <p:blipFill rotWithShape="1">
          <a:blip r:embed="rId3">
            <a:alphaModFix/>
          </a:blip>
          <a:srcRect/>
          <a:stretch/>
        </p:blipFill>
        <p:spPr>
          <a:xfrm>
            <a:off x="9283127" y="1971838"/>
            <a:ext cx="2533650" cy="476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5"/>
          <p:cNvSpPr txBox="1">
            <a:spLocks noGrp="1"/>
          </p:cNvSpPr>
          <p:nvPr>
            <p:ph type="body" idx="2"/>
          </p:nvPr>
        </p:nvSpPr>
        <p:spPr>
          <a:xfrm>
            <a:off x="500063" y="12350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‘Εφηβοι</a:t>
            </a:r>
          </a:p>
        </p:txBody>
      </p:sp>
      <p:sp>
        <p:nvSpPr>
          <p:cNvPr id="182" name="Google Shape;182;p15"/>
          <p:cNvSpPr txBox="1">
            <a:spLocks noGrp="1"/>
          </p:cNvSpPr>
          <p:nvPr>
            <p:ph type="title"/>
          </p:nvPr>
        </p:nvSpPr>
        <p:spPr>
          <a:xfrm>
            <a:off x="501605" y="381160"/>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83" name="Google Shape;183;p15"/>
          <p:cNvSpPr/>
          <p:nvPr/>
        </p:nvSpPr>
        <p:spPr>
          <a:xfrm>
            <a:off x="500063" y="3946935"/>
            <a:ext cx="6667500" cy="3953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endParaRPr sz="1969" b="0" i="0" u="none" strike="noStrike" cap="none">
              <a:solidFill>
                <a:srgbClr val="FF0000"/>
              </a:solidFill>
              <a:latin typeface="Calibri"/>
              <a:ea typeface="Calibri"/>
              <a:cs typeface="Calibri"/>
              <a:sym typeface="Calibri"/>
            </a:endParaRPr>
          </a:p>
        </p:txBody>
      </p:sp>
      <p:sp>
        <p:nvSpPr>
          <p:cNvPr id="184" name="Google Shape;184;p15"/>
          <p:cNvSpPr/>
          <p:nvPr/>
        </p:nvSpPr>
        <p:spPr>
          <a:xfrm>
            <a:off x="500063" y="1971838"/>
            <a:ext cx="8130590" cy="57015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el-GR" sz="2600" dirty="0">
                <a:latin typeface="Calibri"/>
                <a:ea typeface="Calibri"/>
                <a:cs typeface="Calibri"/>
                <a:sym typeface="Calibri"/>
              </a:rPr>
              <a:t>Είναι πάντα ζωτικής σημασίας </a:t>
            </a:r>
            <a:r>
              <a:rPr lang="el-GR" sz="2600" b="1" dirty="0">
                <a:solidFill>
                  <a:schemeClr val="accent2"/>
                </a:solidFill>
                <a:latin typeface="Calibri"/>
                <a:ea typeface="Calibri"/>
                <a:cs typeface="Calibri"/>
                <a:sym typeface="Calibri"/>
              </a:rPr>
              <a:t>να θέσετε όρια</a:t>
            </a:r>
            <a:r>
              <a:rPr lang="el-GR" sz="2600" dirty="0">
                <a:latin typeface="Calibri"/>
                <a:ea typeface="Calibri"/>
                <a:cs typeface="Calibri"/>
                <a:sym typeface="Calibri"/>
              </a:rPr>
              <a:t> και να δώσετε στο παιδί σας να καταλάβει ότι δεν μπορεί πάντα να παίρνει όλα τα χρήματα που θέλει και πρέπει να προσέχει πώς ξοδεύει τα χρήματά του.</a:t>
            </a:r>
          </a:p>
          <a:p>
            <a:pPr marL="0" marR="0" lvl="0" indent="0" algn="l" rtl="0">
              <a:lnSpc>
                <a:spcPct val="150000"/>
              </a:lnSpc>
              <a:spcBef>
                <a:spcPts val="0"/>
              </a:spcBef>
              <a:spcAft>
                <a:spcPts val="0"/>
              </a:spcAft>
              <a:buClr>
                <a:srgbClr val="000000"/>
              </a:buClr>
              <a:buSzPts val="2800"/>
              <a:buFont typeface="Arial"/>
              <a:buNone/>
            </a:pPr>
            <a:endParaRPr sz="26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800"/>
              <a:buFont typeface="Arial"/>
              <a:buNone/>
            </a:pPr>
            <a:r>
              <a:rPr lang="el-GR" sz="2600" b="0" dirty="0">
                <a:solidFill>
                  <a:schemeClr val="dk1"/>
                </a:solidFill>
                <a:latin typeface="Calibri"/>
                <a:ea typeface="Calibri"/>
                <a:cs typeface="Calibri"/>
                <a:sym typeface="Calibri"/>
              </a:rPr>
              <a:t>Ίσως ενθαρρυνθούν να κάνουν μια </a:t>
            </a:r>
            <a:r>
              <a:rPr lang="el-GR" sz="2600" b="1" dirty="0">
                <a:solidFill>
                  <a:schemeClr val="accent6">
                    <a:lumMod val="75000"/>
                  </a:schemeClr>
                </a:solidFill>
                <a:latin typeface="Calibri"/>
                <a:ea typeface="Calibri"/>
                <a:cs typeface="Calibri"/>
                <a:sym typeface="Calibri"/>
              </a:rPr>
              <a:t>δουλειά μερικής απασχόλησης</a:t>
            </a:r>
            <a:r>
              <a:rPr lang="el-GR" sz="2600" b="0" dirty="0">
                <a:solidFill>
                  <a:schemeClr val="dk1"/>
                </a:solidFill>
                <a:latin typeface="Calibri"/>
                <a:ea typeface="Calibri"/>
                <a:cs typeface="Calibri"/>
                <a:sym typeface="Calibri"/>
              </a:rPr>
              <a:t>, ώστε να καταλάβουν καλύτερα ότι πρέπει να κερδίζουν τα χρήματα και ότι είναι καλύτερο να μην τα σπαταλούν.</a:t>
            </a:r>
          </a:p>
        </p:txBody>
      </p:sp>
      <p:pic>
        <p:nvPicPr>
          <p:cNvPr id="185" name="Google Shape;185;p15" descr="Vector clip art of girl with card and bag"/>
          <p:cNvPicPr preferRelativeResize="0"/>
          <p:nvPr/>
        </p:nvPicPr>
        <p:blipFill rotWithShape="1">
          <a:blip r:embed="rId3">
            <a:alphaModFix/>
          </a:blip>
          <a:srcRect/>
          <a:stretch/>
        </p:blipFill>
        <p:spPr>
          <a:xfrm>
            <a:off x="8832096" y="1971838"/>
            <a:ext cx="3495675" cy="476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title"/>
          </p:nvPr>
        </p:nvSpPr>
        <p:spPr>
          <a:xfrm>
            <a:off x="1559950" y="419825"/>
            <a:ext cx="3153104"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192" name="Google Shape;192;p18"/>
          <p:cNvSpPr txBox="1">
            <a:spLocks noGrp="1"/>
          </p:cNvSpPr>
          <p:nvPr>
            <p:ph type="body" idx="2"/>
          </p:nvPr>
        </p:nvSpPr>
        <p:spPr>
          <a:xfrm>
            <a:off x="500063" y="1260475"/>
            <a:ext cx="12331700" cy="60325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Ένα υπεύθυνο αγόρι</a:t>
            </a:r>
          </a:p>
        </p:txBody>
      </p:sp>
      <p:pic>
        <p:nvPicPr>
          <p:cNvPr id="193" name="Google Shape;193;p18"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194" name="Google Shape;194;p18"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sp>
        <p:nvSpPr>
          <p:cNvPr id="195" name="Google Shape;195;p18"/>
          <p:cNvSpPr txBox="1">
            <a:spLocks noGrp="1"/>
          </p:cNvSpPr>
          <p:nvPr>
            <p:ph type="body" idx="1"/>
          </p:nvPr>
        </p:nvSpPr>
        <p:spPr>
          <a:xfrm>
            <a:off x="500064" y="1984375"/>
            <a:ext cx="12331402" cy="5101500"/>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SzPts val="2188"/>
              <a:buNone/>
            </a:pPr>
            <a:r>
              <a:rPr lang="el-GR" sz="2500" dirty="0"/>
              <a:t>Ο </a:t>
            </a:r>
            <a:r>
              <a:rPr lang="el-GR" sz="2500" dirty="0" err="1"/>
              <a:t>Steve</a:t>
            </a:r>
            <a:r>
              <a:rPr lang="el-GR" sz="2500" dirty="0"/>
              <a:t>, ένα 18χρονο αγόρι, χρειάζεται επιπλέον χρήματα για να αντέξει οικονομικά τον τρόπο ζωής του που είναι να κάνει παρέα με τους φίλους του, να αγοράζει νέα βιντεοπαιχνίδια για να τα παίζει, να αγοράζει δώρα για τη νέα του κοπέλα </a:t>
            </a:r>
            <a:r>
              <a:rPr lang="el-GR" sz="2500" dirty="0" err="1"/>
              <a:t>κ.ο.κ.</a:t>
            </a:r>
            <a:endParaRPr lang="el-GR" sz="2500" dirty="0"/>
          </a:p>
          <a:p>
            <a:pPr marL="0" lvl="0" indent="0" algn="l" rtl="0">
              <a:lnSpc>
                <a:spcPct val="100000"/>
              </a:lnSpc>
              <a:spcBef>
                <a:spcPts val="0"/>
              </a:spcBef>
              <a:spcAft>
                <a:spcPts val="0"/>
              </a:spcAft>
              <a:buSzPts val="2188"/>
              <a:buNone/>
            </a:pPr>
            <a:endParaRPr sz="2500" dirty="0"/>
          </a:p>
          <a:p>
            <a:pPr marL="0" lvl="0" indent="0" algn="l" rtl="0">
              <a:lnSpc>
                <a:spcPct val="100000"/>
              </a:lnSpc>
              <a:spcBef>
                <a:spcPts val="0"/>
              </a:spcBef>
              <a:spcAft>
                <a:spcPts val="0"/>
              </a:spcAft>
              <a:buSzPts val="2188"/>
              <a:buNone/>
            </a:pPr>
            <a:r>
              <a:rPr lang="el-GR" sz="2500" dirty="0"/>
              <a:t>Αφού μίλησε με τους γονείς του, οι οποίοι του είπαν ότι δεν έχουν αρκετά χρήματα για να υποστηρίξουν ένα αυξημένο επίδομα, αποφάσισε να φτιάξει ένα σχέδιο προσωπικού προϋπολογισμού. Σχεδίασε σε μηνιαία βάση, για να κρατήσει τα χρήματά του υπό έλεγχο και επίσης να προσπαθήσει να αποταμιεύσει κάποια. </a:t>
            </a:r>
          </a:p>
          <a:p>
            <a:pPr marL="0" lvl="0" indent="0" algn="l" rtl="0">
              <a:lnSpc>
                <a:spcPct val="100000"/>
              </a:lnSpc>
              <a:spcBef>
                <a:spcPts val="0"/>
              </a:spcBef>
              <a:spcAft>
                <a:spcPts val="0"/>
              </a:spcAft>
              <a:buSzPts val="2188"/>
              <a:buNone/>
            </a:pPr>
            <a:endParaRPr lang="it-IT" sz="2500" dirty="0"/>
          </a:p>
          <a:p>
            <a:pPr marL="0" lvl="0" indent="0" algn="l" rtl="0">
              <a:lnSpc>
                <a:spcPct val="100000"/>
              </a:lnSpc>
              <a:spcBef>
                <a:spcPts val="0"/>
              </a:spcBef>
              <a:spcAft>
                <a:spcPts val="0"/>
              </a:spcAft>
              <a:buSzPts val="2188"/>
              <a:buNone/>
            </a:pPr>
            <a:r>
              <a:rPr lang="el-GR" sz="2500" dirty="0"/>
              <a:t>Επιπλέον, αποφάσισε να βρει μια δουλειά μερικής απασχόλησης για να αποκτήσει επιπλέον </a:t>
            </a:r>
          </a:p>
          <a:p>
            <a:pPr marL="0" lvl="0" indent="0" algn="l" rtl="0">
              <a:lnSpc>
                <a:spcPct val="100000"/>
              </a:lnSpc>
              <a:spcBef>
                <a:spcPts val="0"/>
              </a:spcBef>
              <a:spcAft>
                <a:spcPts val="0"/>
              </a:spcAft>
              <a:buSzPts val="2188"/>
              <a:buNone/>
            </a:pPr>
            <a:r>
              <a:rPr lang="el-GR" sz="2500" dirty="0"/>
              <a:t>χρήματα για όλα τα έξοδά του, ενώ συνέχιζε να φοιτά στο κολέγιο.</a:t>
            </a:r>
          </a:p>
        </p:txBody>
      </p:sp>
      <p:pic>
        <p:nvPicPr>
          <p:cNvPr id="3" name="Picture 2" descr="A picture containing text&#10;&#10;Description automatically generated">
            <a:extLst>
              <a:ext uri="{FF2B5EF4-FFF2-40B4-BE49-F238E27FC236}">
                <a16:creationId xmlns:a16="http://schemas.microsoft.com/office/drawing/2014/main" id="{5B3817A9-9FC9-54E5-8CDE-673BE799F8B7}"/>
              </a:ext>
            </a:extLst>
          </p:cNvPr>
          <p:cNvPicPr>
            <a:picLocks noChangeAspect="1"/>
          </p:cNvPicPr>
          <p:nvPr/>
        </p:nvPicPr>
        <p:blipFill>
          <a:blip r:embed="rId4"/>
          <a:stretch>
            <a:fillRect/>
          </a:stretch>
        </p:blipFill>
        <p:spPr>
          <a:xfrm>
            <a:off x="9734070" y="5867400"/>
            <a:ext cx="2893865" cy="13391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l-GR"/>
              <a:t>Σας ευχαριστούμε για την παρουσία σας. Για περισσότερες πηγές επισκεφθείτε την ιστοσελίδα Money Matters:</a:t>
            </a:r>
            <a:br>
              <a:rPr lang="el-GR"/>
            </a:br>
            <a:br>
              <a:rPr lang="el-GR"/>
            </a:br>
            <a:r>
              <a:rPr lang="el-GR" u="sng">
                <a:solidFill>
                  <a:schemeClr val="hlink"/>
                </a:solidFill>
                <a:hlinkClick r:id="rId3"/>
              </a:rPr>
              <a:t>https://moneymattersproject.eu/</a:t>
            </a:r>
            <a:r>
              <a:rPr lang="el-GR"/>
              <a:t> </a:t>
            </a:r>
            <a:br>
              <a:rPr lang="el-GR"/>
            </a:br>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09300" y="373508"/>
            <a:ext cx="12330000" cy="129814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t>Οικογενειακή Μάθηση                                                                                            Σχεδιάγραμμα</a:t>
            </a:r>
          </a:p>
        </p:txBody>
      </p:sp>
      <p:sp>
        <p:nvSpPr>
          <p:cNvPr id="6" name="Ovale 1">
            <a:extLst>
              <a:ext uri="{FF2B5EF4-FFF2-40B4-BE49-F238E27FC236}">
                <a16:creationId xmlns:a16="http://schemas.microsoft.com/office/drawing/2014/main" id="{0BCCD2DA-5E4B-959F-A563-9E0F5821AF1C}"/>
              </a:ext>
            </a:extLst>
          </p:cNvPr>
          <p:cNvSpPr/>
          <p:nvPr/>
        </p:nvSpPr>
        <p:spPr>
          <a:xfrm>
            <a:off x="213466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800" b="1">
                <a:solidFill>
                  <a:schemeClr val="tx2"/>
                </a:solidFill>
                <a:latin typeface="Calibri" panose="020F0502020204030204" pitchFamily="34" charset="0"/>
                <a:ea typeface="Calibri" panose="020F0502020204030204" pitchFamily="34" charset="0"/>
                <a:cs typeface="Calibri" panose="020F0502020204030204" pitchFamily="34" charset="0"/>
              </a:rPr>
              <a:t>Αναζήτηση Λέξεων</a:t>
            </a: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3600" b="1">
                <a:solidFill>
                  <a:srgbClr val="FFFFFF"/>
                </a:solidFill>
                <a:latin typeface="Calibri" panose="020F0502020204030204" pitchFamily="34" charset="0"/>
                <a:ea typeface="Calibri" panose="020F0502020204030204" pitchFamily="34" charset="0"/>
                <a:cs typeface="Calibri" panose="020F0502020204030204" pitchFamily="34" charset="0"/>
              </a:rPr>
              <a:t>Τέλος</a:t>
            </a:r>
          </a:p>
        </p:txBody>
      </p:sp>
      <p:sp>
        <p:nvSpPr>
          <p:cNvPr id="10" name="Freccia a destra 2">
            <a:extLst>
              <a:ext uri="{FF2B5EF4-FFF2-40B4-BE49-F238E27FC236}">
                <a16:creationId xmlns:a16="http://schemas.microsoft.com/office/drawing/2014/main" id="{3A746109-5D05-E6BA-A2C6-5A43C71F5356}"/>
              </a:ext>
            </a:extLst>
          </p:cNvPr>
          <p:cNvSpPr/>
          <p:nvPr/>
        </p:nvSpPr>
        <p:spPr>
          <a:xfrm>
            <a:off x="4837213"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7855" y="2879890"/>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57307" y="112408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dirty="0">
                <a:solidFill>
                  <a:schemeClr val="tx2"/>
                </a:solidFill>
                <a:latin typeface="Calibri" panose="020F0502020204030204" pitchFamily="34" charset="0"/>
                <a:ea typeface="Calibri" panose="020F0502020204030204" pitchFamily="34" charset="0"/>
                <a:cs typeface="Calibri" panose="020F0502020204030204" pitchFamily="34" charset="0"/>
              </a:rPr>
              <a:t>Δραστηριότητα - συζήτηση για τα χρήματα με τα παιδιά</a:t>
            </a: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800" b="1">
                <a:solidFill>
                  <a:schemeClr val="bg1"/>
                </a:solidFill>
                <a:latin typeface="Calibri" panose="020F0502020204030204" pitchFamily="34" charset="0"/>
                <a:ea typeface="Calibri" panose="020F0502020204030204" pitchFamily="34" charset="0"/>
                <a:cs typeface="Calibri" panose="020F0502020204030204" pitchFamily="34" charset="0"/>
              </a:rPr>
              <a:t>Παιδιά σχολικής ηλικίας και χρήματα</a:t>
            </a: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dirty="0">
                <a:solidFill>
                  <a:schemeClr val="bg1"/>
                </a:solidFill>
                <a:latin typeface="Calibri" panose="020F0502020204030204" pitchFamily="34" charset="0"/>
                <a:ea typeface="Calibri" panose="020F0502020204030204" pitchFamily="34" charset="0"/>
                <a:cs typeface="Calibri" panose="020F0502020204030204" pitchFamily="34" charset="0"/>
              </a:rPr>
              <a:t>Κόμικς και Ψηφιακά δωμάτια απόδρασης Money </a:t>
            </a:r>
            <a:r>
              <a:rPr lang="el-GR"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Matters</a:t>
            </a:r>
            <a:endParaRPr lang="el-G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Ovale 1">
            <a:extLst>
              <a:ext uri="{FF2B5EF4-FFF2-40B4-BE49-F238E27FC236}">
                <a16:creationId xmlns:a16="http://schemas.microsoft.com/office/drawing/2014/main" id="{F782D476-7390-B6DD-AD29-AD99811190EB}"/>
              </a:ext>
            </a:extLst>
          </p:cNvPr>
          <p:cNvSpPr/>
          <p:nvPr/>
        </p:nvSpPr>
        <p:spPr>
          <a:xfrm>
            <a:off x="903175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400" b="1" dirty="0">
                <a:solidFill>
                  <a:schemeClr val="tx2"/>
                </a:solidFill>
                <a:latin typeface="Calibri" panose="020F0502020204030204" pitchFamily="34" charset="0"/>
                <a:ea typeface="Calibri" panose="020F0502020204030204" pitchFamily="34" charset="0"/>
                <a:cs typeface="Calibri" panose="020F0502020204030204" pitchFamily="34" charset="0"/>
              </a:rPr>
              <a:t>Παιδιά προσχολικής ηλικίας και χρήματα</a:t>
            </a:r>
          </a:p>
        </p:txBody>
      </p:sp>
      <p:sp>
        <p:nvSpPr>
          <p:cNvPr id="17" name="Ovale 1">
            <a:extLst>
              <a:ext uri="{FF2B5EF4-FFF2-40B4-BE49-F238E27FC236}">
                <a16:creationId xmlns:a16="http://schemas.microsoft.com/office/drawing/2014/main" id="{9C2E76BB-E320-502C-7C59-5F58AC63C5A1}"/>
              </a:ext>
            </a:extLst>
          </p:cNvPr>
          <p:cNvSpPr/>
          <p:nvPr/>
        </p:nvSpPr>
        <p:spPr>
          <a:xfrm>
            <a:off x="2417922" y="4339185"/>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800" b="1" dirty="0">
                <a:solidFill>
                  <a:schemeClr val="bg1"/>
                </a:solidFill>
                <a:latin typeface="Calibri" panose="020F0502020204030204" pitchFamily="34" charset="0"/>
                <a:ea typeface="Calibri" panose="020F0502020204030204" pitchFamily="34" charset="0"/>
                <a:cs typeface="Calibri" panose="020F0502020204030204" pitchFamily="34" charset="0"/>
              </a:rPr>
              <a:t>Δραστηριότητα - Έφηβοι και χρήματα</a:t>
            </a:r>
          </a:p>
        </p:txBody>
      </p:sp>
      <p:sp>
        <p:nvSpPr>
          <p:cNvPr id="18" name="Freccia a destra 2">
            <a:extLst>
              <a:ext uri="{FF2B5EF4-FFF2-40B4-BE49-F238E27FC236}">
                <a16:creationId xmlns:a16="http://schemas.microsoft.com/office/drawing/2014/main" id="{74192749-95ED-43B9-3322-3E5EE222317A}"/>
              </a:ext>
            </a:extLst>
          </p:cNvPr>
          <p:cNvSpPr/>
          <p:nvPr/>
        </p:nvSpPr>
        <p:spPr>
          <a:xfrm>
            <a:off x="8311658"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850651" y="455666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794606" y="2593660"/>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9761220" y="3463443"/>
            <a:ext cx="2140942" cy="721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spcAft>
                <a:spcPts val="600"/>
              </a:spcAft>
            </a:pPr>
            <a:r>
              <a:rPr lang="el-GR" sz="2400" b="1" dirty="0">
                <a:solidFill>
                  <a:srgbClr val="0A9A8F"/>
                </a:solidFill>
                <a:latin typeface="Calibri" panose="020F0502020204030204" pitchFamily="34" charset="0"/>
                <a:ea typeface="Calibri" panose="020F0502020204030204" pitchFamily="34" charset="0"/>
              </a:rPr>
              <a:t>Διάλειμμα - 10 λεπτά.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8FA7E-26AA-1DE0-5EF4-9233ECAA43ED}"/>
              </a:ext>
            </a:extLst>
          </p:cNvPr>
          <p:cNvSpPr>
            <a:spLocks noGrp="1"/>
          </p:cNvSpPr>
          <p:nvPr>
            <p:ph type="body" idx="1"/>
          </p:nvPr>
        </p:nvSpPr>
        <p:spPr>
          <a:xfrm>
            <a:off x="500133" y="2603206"/>
            <a:ext cx="12331402" cy="4651182"/>
          </a:xfrm>
        </p:spPr>
        <p:txBody>
          <a:bodyPr/>
          <a:lstStyle/>
          <a:p>
            <a:pPr marL="971550" indent="-742950" algn="l">
              <a:buFont typeface="+mj-lt"/>
              <a:buAutoNum type="arabicPeriod"/>
            </a:pPr>
            <a:r>
              <a:rPr lang="el-GR" sz="3200" dirty="0"/>
              <a:t>Βρείτε έναν συνεργάτη με τον/την οποίο/-α δεν έχετε συνεργαστεί στο παρελθόν.</a:t>
            </a:r>
          </a:p>
          <a:p>
            <a:pPr marL="971550" indent="-742950" algn="l">
              <a:buFont typeface="+mj-lt"/>
              <a:buAutoNum type="arabicPeriod"/>
            </a:pPr>
            <a:endParaRPr lang="en-GB" sz="3200" dirty="0"/>
          </a:p>
          <a:p>
            <a:pPr marL="971550" indent="-742950" algn="l">
              <a:buFont typeface="+mj-lt"/>
              <a:buAutoNum type="arabicPeriod"/>
            </a:pPr>
            <a:r>
              <a:rPr lang="el-GR" sz="3200" dirty="0"/>
              <a:t>Συμπληρώστε μαζί την αναζήτηση λέξεων M7.1.</a:t>
            </a:r>
          </a:p>
          <a:p>
            <a:pPr marL="971550" indent="-742950" algn="l">
              <a:buFont typeface="+mj-lt"/>
              <a:buAutoNum type="arabicPeriod"/>
            </a:pPr>
            <a:endParaRPr lang="en-GB" sz="3200" dirty="0"/>
          </a:p>
          <a:p>
            <a:pPr marL="971550" indent="-742950" algn="l">
              <a:buFont typeface="+mj-lt"/>
              <a:buAutoNum type="arabicPeriod"/>
            </a:pPr>
            <a:r>
              <a:rPr lang="el-GR" sz="3200" dirty="0"/>
              <a:t>Ελέγξτε τις απαντήσεις σας.</a:t>
            </a:r>
          </a:p>
          <a:p>
            <a:pPr marL="971550" indent="-742950" algn="l">
              <a:buFont typeface="+mj-lt"/>
              <a:buAutoNum type="arabicPeriod"/>
            </a:pPr>
            <a:endParaRPr lang="en-GB" sz="3200" dirty="0"/>
          </a:p>
          <a:p>
            <a:pPr marL="971550" indent="-742950" algn="l">
              <a:buFont typeface="+mj-lt"/>
              <a:buAutoNum type="arabicPeriod"/>
            </a:pPr>
            <a:r>
              <a:rPr lang="el-GR" sz="3200" dirty="0"/>
              <a:t>Συζητήστε ποιας ηλικίας παιδιά θα μπορούσαν να παίξουν αυτό το παιχνίδι λέξεων και πώς θα μπορούσατε να το χρησιμοποιήσετε;</a:t>
            </a:r>
          </a:p>
          <a:p>
            <a:pPr marL="228600" indent="0" algn="l"/>
            <a:endParaRPr lang="en-GB" sz="3200" dirty="0"/>
          </a:p>
          <a:p>
            <a:endParaRPr lang="en-GB" dirty="0"/>
          </a:p>
        </p:txBody>
      </p:sp>
      <p:sp>
        <p:nvSpPr>
          <p:cNvPr id="3" name="Title 2">
            <a:extLst>
              <a:ext uri="{FF2B5EF4-FFF2-40B4-BE49-F238E27FC236}">
                <a16:creationId xmlns:a16="http://schemas.microsoft.com/office/drawing/2014/main" id="{7B8CC2D9-D777-EAE6-96A4-D683E3520EB1}"/>
              </a:ext>
            </a:extLst>
          </p:cNvPr>
          <p:cNvSpPr>
            <a:spLocks noGrp="1"/>
          </p:cNvSpPr>
          <p:nvPr>
            <p:ph type="title"/>
          </p:nvPr>
        </p:nvSpPr>
        <p:spPr>
          <a:xfrm>
            <a:off x="501466" y="290653"/>
            <a:ext cx="12330000" cy="1345641"/>
          </a:xfrm>
        </p:spPr>
        <p:txBody>
          <a:bodyPr>
            <a:normAutofit/>
          </a:bodyPr>
          <a:lstStyle/>
          <a:p>
            <a:r>
              <a:rPr lang="el-GR"/>
              <a:t>Οικογενειακή Μάθηση                                                                                  Προθέρμανση</a:t>
            </a:r>
          </a:p>
        </p:txBody>
      </p:sp>
      <p:sp>
        <p:nvSpPr>
          <p:cNvPr id="4" name="Text Placeholder 3">
            <a:extLst>
              <a:ext uri="{FF2B5EF4-FFF2-40B4-BE49-F238E27FC236}">
                <a16:creationId xmlns:a16="http://schemas.microsoft.com/office/drawing/2014/main" id="{0658DF8E-6C4A-BC34-5B17-FCE08F4386FB}"/>
              </a:ext>
            </a:extLst>
          </p:cNvPr>
          <p:cNvSpPr>
            <a:spLocks noGrp="1"/>
          </p:cNvSpPr>
          <p:nvPr>
            <p:ph type="body" idx="2"/>
          </p:nvPr>
        </p:nvSpPr>
        <p:spPr>
          <a:xfrm>
            <a:off x="500133" y="1389837"/>
            <a:ext cx="12331541" cy="1122946"/>
          </a:xfrm>
        </p:spPr>
        <p:txBody>
          <a:bodyPr/>
          <a:lstStyle/>
          <a:p>
            <a:r>
              <a:rPr lang="el-GR" i="0"/>
              <a:t>Δραστηριότητα M7.1</a:t>
            </a:r>
          </a:p>
          <a:p>
            <a:r>
              <a:rPr lang="el-GR" i="0"/>
              <a:t>Αναζήτηση Λέξεων</a:t>
            </a:r>
          </a:p>
        </p:txBody>
      </p:sp>
      <p:pic>
        <p:nvPicPr>
          <p:cNvPr id="6" name="Picture 5" descr="Text&#10;&#10;Description automatically generated">
            <a:extLst>
              <a:ext uri="{FF2B5EF4-FFF2-40B4-BE49-F238E27FC236}">
                <a16:creationId xmlns:a16="http://schemas.microsoft.com/office/drawing/2014/main" id="{65D1B9B1-91B8-F080-64ED-5AC3F3D8E8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70266" y="251312"/>
            <a:ext cx="2069432" cy="1980047"/>
          </a:xfrm>
          <a:prstGeom prst="rect">
            <a:avLst/>
          </a:prstGeom>
        </p:spPr>
      </p:pic>
    </p:spTree>
    <p:extLst>
      <p:ext uri="{BB962C8B-B14F-4D97-AF65-F5344CB8AC3E}">
        <p14:creationId xmlns:p14="http://schemas.microsoft.com/office/powerpoint/2010/main" val="285942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 </a:t>
            </a:r>
          </a:p>
        </p:txBody>
      </p:sp>
      <p:sp>
        <p:nvSpPr>
          <p:cNvPr id="71" name="Google Shape;71;p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Εισαγωγή</a:t>
            </a:r>
          </a:p>
        </p:txBody>
      </p:sp>
      <p:sp>
        <p:nvSpPr>
          <p:cNvPr id="72" name="Google Shape;72;p3"/>
          <p:cNvSpPr txBox="1">
            <a:spLocks noGrp="1"/>
          </p:cNvSpPr>
          <p:nvPr>
            <p:ph type="body" idx="1"/>
          </p:nvPr>
        </p:nvSpPr>
        <p:spPr>
          <a:xfrm>
            <a:off x="500064" y="1984374"/>
            <a:ext cx="12331402" cy="5360805"/>
          </a:xfrm>
          <a:prstGeom prst="rect">
            <a:avLst/>
          </a:prstGeom>
          <a:noFill/>
          <a:ln>
            <a:noFill/>
          </a:ln>
        </p:spPr>
        <p:txBody>
          <a:bodyPr spcFirstLastPara="1" wrap="square" lIns="72000" tIns="45700" rIns="72000" bIns="45700" anchor="t" anchorCtr="0">
            <a:noAutofit/>
          </a:bodyPr>
          <a:lstStyle/>
          <a:p>
            <a:pPr marL="0" lvl="0" indent="0" algn="l" rtl="0">
              <a:lnSpc>
                <a:spcPct val="150000"/>
              </a:lnSpc>
              <a:spcBef>
                <a:spcPts val="0"/>
              </a:spcBef>
              <a:spcAft>
                <a:spcPts val="0"/>
              </a:spcAft>
              <a:buSzPts val="2100"/>
              <a:buNone/>
            </a:pPr>
            <a:r>
              <a:rPr lang="el-GR" sz="2400" dirty="0"/>
              <a:t>Οι γονείς είναι οι πρώτοι και πιο αποτελεσματικοί δάσκαλοι των παιδιών τους, οπότε η οικογένεια είναι το ιδανικό περιβάλλον για να διδάξουν τα παιδιά πώς να διαχειρίζονται δυναμικά τα χρήματα.  Δεν είναι όλοι οι γονείς ειδικοί στα οικονομικά, αλλά είναι ειδικοί στα παιδιά τους.</a:t>
            </a:r>
          </a:p>
          <a:p>
            <a:pPr marL="0" lvl="0" indent="0" algn="l" rtl="0">
              <a:lnSpc>
                <a:spcPct val="150000"/>
              </a:lnSpc>
              <a:spcBef>
                <a:spcPts val="0"/>
              </a:spcBef>
              <a:spcAft>
                <a:spcPts val="0"/>
              </a:spcAft>
              <a:buSzPts val="2100"/>
              <a:buNone/>
            </a:pPr>
            <a:endParaRPr sz="2400" dirty="0"/>
          </a:p>
          <a:p>
            <a:pPr marL="0" lvl="0" indent="0" algn="l" rtl="0">
              <a:lnSpc>
                <a:spcPct val="150000"/>
              </a:lnSpc>
              <a:spcBef>
                <a:spcPts val="0"/>
              </a:spcBef>
              <a:spcAft>
                <a:spcPts val="0"/>
              </a:spcAft>
              <a:buSzPts val="2100"/>
              <a:buNone/>
            </a:pPr>
            <a:r>
              <a:rPr lang="el-GR" sz="2400" dirty="0"/>
              <a:t>Είναι πολύ σημαντικό να παρέχετε στα παιδιά επαρκή οικονομική εκπαίδευση, ώστε να μπορούν να διαχειρίζονται τα χρήματα και να κάνουν σωστές οικονομικές επιλογές για το μέλλον τους. Αυτή η ενότητα θα υποστηρίξει τους γονείς και τους κηδεμόνες να μιλήσουν στα παιδιά τους για τα χρήματα χρησιμοποιώντας μερικές απλές στρατηγικές.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D2CAE-60BF-26CE-D550-86F00E8BAE1A}"/>
              </a:ext>
            </a:extLst>
          </p:cNvPr>
          <p:cNvSpPr>
            <a:spLocks noGrp="1"/>
          </p:cNvSpPr>
          <p:nvPr>
            <p:ph type="body" idx="1"/>
          </p:nvPr>
        </p:nvSpPr>
        <p:spPr>
          <a:xfrm>
            <a:off x="500202" y="2546795"/>
            <a:ext cx="12507137" cy="4526746"/>
          </a:xfrm>
        </p:spPr>
        <p:txBody>
          <a:bodyPr/>
          <a:lstStyle/>
          <a:p>
            <a:endParaRPr lang="en-GB" dirty="0"/>
          </a:p>
          <a:p>
            <a:pPr marL="971550" indent="-742950">
              <a:buFont typeface="+mj-lt"/>
              <a:buAutoNum type="arabicPeriod"/>
            </a:pPr>
            <a:r>
              <a:rPr lang="el-GR" sz="3200" dirty="0"/>
              <a:t>Συνήθως μιλάτε στα παιδιά σας για τα χρήματα;</a:t>
            </a:r>
          </a:p>
          <a:p>
            <a:pPr marL="971550" indent="-742950">
              <a:buFont typeface="+mj-lt"/>
              <a:buAutoNum type="arabicPeriod"/>
            </a:pPr>
            <a:endParaRPr lang="en-GB" sz="3200" dirty="0"/>
          </a:p>
          <a:p>
            <a:pPr marL="971550" indent="-742950">
              <a:buFont typeface="+mj-lt"/>
              <a:buAutoNum type="arabicPeriod"/>
            </a:pPr>
            <a:r>
              <a:rPr lang="el-GR" sz="3200" dirty="0"/>
              <a:t>Σε ποια ηλικία αρχίζετε να διδάσκετε στα παιδιά για τα χρήματα;</a:t>
            </a:r>
          </a:p>
          <a:p>
            <a:pPr marL="971550" indent="-742950">
              <a:buFont typeface="+mj-lt"/>
              <a:buAutoNum type="arabicPeriod"/>
            </a:pPr>
            <a:endParaRPr lang="en-GB" sz="3200" dirty="0"/>
          </a:p>
          <a:p>
            <a:pPr marL="971550" indent="-742950">
              <a:buFont typeface="+mj-lt"/>
              <a:buAutoNum type="arabicPeriod"/>
            </a:pPr>
            <a:r>
              <a:rPr lang="el-GR" sz="3200" dirty="0"/>
              <a:t>Τι τους διδάσκετε όσον αφορά τις έννοιες;</a:t>
            </a:r>
          </a:p>
          <a:p>
            <a:pPr marL="971550" indent="-742950">
              <a:buFont typeface="+mj-lt"/>
              <a:buAutoNum type="arabicPeriod"/>
            </a:pPr>
            <a:endParaRPr lang="en-GB" sz="3200" dirty="0"/>
          </a:p>
          <a:p>
            <a:pPr marL="971550" indent="-742950">
              <a:buFont typeface="+mj-lt"/>
              <a:buAutoNum type="arabicPeriod"/>
            </a:pPr>
            <a:r>
              <a:rPr lang="el-GR" sz="3200" dirty="0"/>
              <a:t>Με ποιες μεθόδους και πώς τα διδάσκετε στις διάφορες ηλικίες;</a:t>
            </a:r>
          </a:p>
        </p:txBody>
      </p:sp>
      <p:sp>
        <p:nvSpPr>
          <p:cNvPr id="3" name="Title 2">
            <a:extLst>
              <a:ext uri="{FF2B5EF4-FFF2-40B4-BE49-F238E27FC236}">
                <a16:creationId xmlns:a16="http://schemas.microsoft.com/office/drawing/2014/main" id="{725C71AF-D987-F584-CA89-05583E1B0A7E}"/>
              </a:ext>
            </a:extLst>
          </p:cNvPr>
          <p:cNvSpPr>
            <a:spLocks noGrp="1"/>
          </p:cNvSpPr>
          <p:nvPr>
            <p:ph type="title"/>
          </p:nvPr>
        </p:nvSpPr>
        <p:spPr/>
        <p:txBody>
          <a:bodyPr/>
          <a:lstStyle/>
          <a:p>
            <a:r>
              <a:rPr lang="el-GR"/>
              <a:t>Οικογενειακή Μάθηση</a:t>
            </a:r>
          </a:p>
        </p:txBody>
      </p:sp>
      <p:sp>
        <p:nvSpPr>
          <p:cNvPr id="4" name="Text Placeholder 3">
            <a:extLst>
              <a:ext uri="{FF2B5EF4-FFF2-40B4-BE49-F238E27FC236}">
                <a16:creationId xmlns:a16="http://schemas.microsoft.com/office/drawing/2014/main" id="{F07AB5A4-958B-0D4B-4ECD-7D7ED6981914}"/>
              </a:ext>
            </a:extLst>
          </p:cNvPr>
          <p:cNvSpPr>
            <a:spLocks noGrp="1"/>
          </p:cNvSpPr>
          <p:nvPr>
            <p:ph type="body" idx="2"/>
          </p:nvPr>
        </p:nvSpPr>
        <p:spPr>
          <a:xfrm>
            <a:off x="500064" y="1260554"/>
            <a:ext cx="12331541" cy="1177846"/>
          </a:xfrm>
        </p:spPr>
        <p:txBody>
          <a:bodyPr/>
          <a:lstStyle/>
          <a:p>
            <a:r>
              <a:rPr lang="el-GR" i="0"/>
              <a:t>Δραστηριότητα M7.2</a:t>
            </a:r>
          </a:p>
          <a:p>
            <a:r>
              <a:rPr lang="el-GR" i="0"/>
              <a:t>Παιδιά και χρήματα</a:t>
            </a:r>
          </a:p>
        </p:txBody>
      </p:sp>
    </p:spTree>
    <p:extLst>
      <p:ext uri="{BB962C8B-B14F-4D97-AF65-F5344CB8AC3E}">
        <p14:creationId xmlns:p14="http://schemas.microsoft.com/office/powerpoint/2010/main" val="399732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49008-0533-FE43-D9B0-A5533213946F}"/>
              </a:ext>
            </a:extLst>
          </p:cNvPr>
          <p:cNvSpPr>
            <a:spLocks noGrp="1"/>
          </p:cNvSpPr>
          <p:nvPr>
            <p:ph type="body" idx="1"/>
          </p:nvPr>
        </p:nvSpPr>
        <p:spPr>
          <a:xfrm>
            <a:off x="500064" y="2839463"/>
            <a:ext cx="12331402" cy="5129444"/>
          </a:xfrm>
        </p:spPr>
        <p:txBody>
          <a:bodyPr/>
          <a:lstStyle/>
          <a:p>
            <a:r>
              <a:rPr lang="el-GR" sz="3600"/>
              <a:t>Ομάδα 1: Προσδιορίστε 2 παιχνίδια για χρήματα για παιδιά 2-3 ετών</a:t>
            </a:r>
          </a:p>
          <a:p>
            <a:endParaRPr lang="en-GB" sz="3600" dirty="0"/>
          </a:p>
          <a:p>
            <a:endParaRPr lang="en-GB" sz="3600" dirty="0"/>
          </a:p>
          <a:p>
            <a:r>
              <a:rPr lang="el-GR" sz="3600"/>
              <a:t>Ομάδα 2: Προσδιορίστε 2 παιχνίδια για χρήματα για παιδιά 4-6 ετών</a:t>
            </a:r>
          </a:p>
        </p:txBody>
      </p:sp>
      <p:sp>
        <p:nvSpPr>
          <p:cNvPr id="3" name="Title 2">
            <a:extLst>
              <a:ext uri="{FF2B5EF4-FFF2-40B4-BE49-F238E27FC236}">
                <a16:creationId xmlns:a16="http://schemas.microsoft.com/office/drawing/2014/main" id="{0B140C66-77E1-F10E-E5BC-97017598D7A4}"/>
              </a:ext>
            </a:extLst>
          </p:cNvPr>
          <p:cNvSpPr>
            <a:spLocks noGrp="1"/>
          </p:cNvSpPr>
          <p:nvPr>
            <p:ph type="title"/>
          </p:nvPr>
        </p:nvSpPr>
        <p:spPr/>
        <p:txBody>
          <a:bodyPr/>
          <a:lstStyle/>
          <a:p>
            <a:r>
              <a:rPr lang="el-GR"/>
              <a:t>Οικογενειακή Μάθηση</a:t>
            </a:r>
          </a:p>
        </p:txBody>
      </p:sp>
      <p:sp>
        <p:nvSpPr>
          <p:cNvPr id="4" name="Text Placeholder 3">
            <a:extLst>
              <a:ext uri="{FF2B5EF4-FFF2-40B4-BE49-F238E27FC236}">
                <a16:creationId xmlns:a16="http://schemas.microsoft.com/office/drawing/2014/main" id="{82904668-881D-3975-6DCE-10C94EFF0797}"/>
              </a:ext>
            </a:extLst>
          </p:cNvPr>
          <p:cNvSpPr>
            <a:spLocks noGrp="1"/>
          </p:cNvSpPr>
          <p:nvPr>
            <p:ph type="body" idx="2"/>
          </p:nvPr>
        </p:nvSpPr>
        <p:spPr>
          <a:xfrm>
            <a:off x="500064" y="1152160"/>
            <a:ext cx="12331541" cy="949356"/>
          </a:xfrm>
        </p:spPr>
        <p:txBody>
          <a:bodyPr/>
          <a:lstStyle/>
          <a:p>
            <a:r>
              <a:rPr lang="el-GR" i="0"/>
              <a:t>Δραστηριότητα M7.2.  συνέχεια</a:t>
            </a:r>
          </a:p>
          <a:p>
            <a:r>
              <a:rPr lang="el-GR" i="0"/>
              <a:t>Δραστηριότητες διδασκαλίας για παιδιά προσχολικής ηλικίας</a:t>
            </a:r>
          </a:p>
        </p:txBody>
      </p:sp>
    </p:spTree>
    <p:extLst>
      <p:ext uri="{BB962C8B-B14F-4D97-AF65-F5344CB8AC3E}">
        <p14:creationId xmlns:p14="http://schemas.microsoft.com/office/powerpoint/2010/main" val="119131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a:spLocks noGrp="1"/>
          </p:cNvSpPr>
          <p:nvPr>
            <p:ph type="body" idx="2"/>
          </p:nvPr>
        </p:nvSpPr>
        <p:spPr>
          <a:xfrm>
            <a:off x="224589" y="100870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a:t> </a:t>
            </a:r>
            <a:r>
              <a:rPr lang="el-GR" i="0"/>
              <a:t>Παιδιά προσχολικής ηλικίας</a:t>
            </a:r>
          </a:p>
        </p:txBody>
      </p:sp>
      <p:sp>
        <p:nvSpPr>
          <p:cNvPr id="78" name="Google Shape;78;p4"/>
          <p:cNvSpPr txBox="1"/>
          <p:nvPr/>
        </p:nvSpPr>
        <p:spPr>
          <a:xfrm>
            <a:off x="224589" y="1764007"/>
            <a:ext cx="10316310" cy="830956"/>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l-GR" sz="2400" b="1" i="0" u="none" strike="noStrike" cap="none" dirty="0">
                <a:solidFill>
                  <a:schemeClr val="accent6"/>
                </a:solidFill>
                <a:latin typeface="Calibri"/>
                <a:ea typeface="Calibri"/>
                <a:cs typeface="Calibri"/>
                <a:sym typeface="Calibri"/>
              </a:rPr>
              <a:t>Τα οικονομικά θέματα που πρέπει να διδάξετε στα παιδιά συχνά εξαρτώνται από την ηλικία τους:</a:t>
            </a:r>
          </a:p>
        </p:txBody>
      </p:sp>
      <p:sp>
        <p:nvSpPr>
          <p:cNvPr id="79" name="Google Shape;79;p4"/>
          <p:cNvSpPr txBox="1">
            <a:spLocks noGrp="1"/>
          </p:cNvSpPr>
          <p:nvPr>
            <p:ph type="title"/>
          </p:nvPr>
        </p:nvSpPr>
        <p:spPr>
          <a:xfrm>
            <a:off x="241573" y="302290"/>
            <a:ext cx="12330000" cy="720000"/>
          </a:xfrm>
          <a:prstGeom prst="rect">
            <a:avLst/>
          </a:prstGeom>
          <a:noFill/>
          <a:ln>
            <a:noFill/>
          </a:ln>
        </p:spPr>
        <p:txBody>
          <a:bodyPr spcFirstLastPara="1" wrap="square" lIns="72000" tIns="45700" rIns="72000" bIns="45700" anchor="ctr" anchorCtr="0">
            <a:normAutofit/>
          </a:bodyPr>
          <a:lstStyle/>
          <a:p>
            <a:pPr marL="0" lvl="0" indent="0"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80" name="Google Shape;80;p4"/>
          <p:cNvSpPr txBox="1"/>
          <p:nvPr/>
        </p:nvSpPr>
        <p:spPr>
          <a:xfrm>
            <a:off x="224589" y="2560349"/>
            <a:ext cx="12769516" cy="433960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l-GR" sz="2400" b="1" dirty="0">
                <a:solidFill>
                  <a:schemeClr val="dk1"/>
                </a:solidFill>
                <a:latin typeface="Calibri"/>
                <a:ea typeface="Calibri"/>
                <a:cs typeface="Calibri"/>
                <a:sym typeface="Calibri"/>
              </a:rPr>
              <a:t>ΠΡΟΣΧΟΛΙΚΗ ΗΛΙΚΙΑ - 2-3 ετών:</a:t>
            </a:r>
            <a:r>
              <a:rPr lang="el-GR" sz="2400" dirty="0">
                <a:solidFill>
                  <a:schemeClr val="dk1"/>
                </a:solidFill>
                <a:latin typeface="Calibri"/>
                <a:ea typeface="Calibri"/>
                <a:cs typeface="Calibri"/>
                <a:sym typeface="Calibri"/>
              </a:rPr>
              <a:t> οι πρώτες ιδέες που πρέπει να διδάξουμε στα παιδιά είναι:</a:t>
            </a:r>
          </a:p>
          <a:p>
            <a:pPr marL="0" marR="0" lvl="0" indent="0" rtl="0">
              <a:lnSpc>
                <a:spcPct val="100000"/>
              </a:lnSpc>
              <a:spcBef>
                <a:spcPts val="0"/>
              </a:spcBef>
              <a:spcAft>
                <a:spcPts val="0"/>
              </a:spcAft>
              <a:buClr>
                <a:srgbClr val="000000"/>
              </a:buClr>
              <a:buSzPts val="2400"/>
              <a:buFont typeface="Arial"/>
              <a:buNone/>
            </a:pPr>
            <a:endParaRPr lang="it-IT" sz="2400" b="0" i="0" u="none" strike="noStrike" cap="none" dirty="0">
              <a:solidFill>
                <a:schemeClr val="dk1"/>
              </a:solidFill>
              <a:latin typeface="Calibri"/>
              <a:ea typeface="Calibri"/>
              <a:cs typeface="Calibri"/>
              <a:sym typeface="Calibri"/>
            </a:endParaRPr>
          </a:p>
          <a:p>
            <a:pPr marL="457200" marR="0" lvl="0" indent="-457200" rtl="0">
              <a:lnSpc>
                <a:spcPct val="100000"/>
              </a:lnSpc>
              <a:spcBef>
                <a:spcPts val="0"/>
              </a:spcBef>
              <a:spcAft>
                <a:spcPts val="0"/>
              </a:spcAft>
              <a:buClr>
                <a:srgbClr val="000000"/>
              </a:buClr>
              <a:buSzPts val="2400"/>
              <a:buFont typeface="Arial" panose="020B0604020202020204" pitchFamily="34" charset="0"/>
              <a:buChar char="•"/>
            </a:pPr>
            <a:r>
              <a:rPr lang="el-GR" sz="2400" dirty="0">
                <a:solidFill>
                  <a:schemeClr val="dk1"/>
                </a:solidFill>
                <a:latin typeface="Calibri"/>
                <a:ea typeface="Calibri"/>
                <a:cs typeface="Calibri"/>
                <a:sym typeface="Calibri"/>
              </a:rPr>
              <a:t>κάποιες βασικές λέξεις όπως ευρώ, </a:t>
            </a:r>
            <a:r>
              <a:rPr lang="el-GR" sz="2400" dirty="0" err="1">
                <a:solidFill>
                  <a:schemeClr val="dk1"/>
                </a:solidFill>
                <a:latin typeface="Calibri"/>
                <a:ea typeface="Calibri"/>
                <a:cs typeface="Calibri"/>
                <a:sym typeface="Calibri"/>
              </a:rPr>
              <a:t>σεντ</a:t>
            </a:r>
            <a:r>
              <a:rPr lang="el-GR" sz="2400" dirty="0">
                <a:solidFill>
                  <a:schemeClr val="dk1"/>
                </a:solidFill>
                <a:latin typeface="Calibri"/>
                <a:ea typeface="Calibri"/>
                <a:cs typeface="Calibri"/>
                <a:sym typeface="Calibri"/>
              </a:rPr>
              <a:t>, κουμπαράς, αποταμίευση, πορτοφόλι κ.λπ.</a:t>
            </a:r>
          </a:p>
          <a:p>
            <a:pPr marL="457200" marR="0" lvl="0" indent="-457200" rtl="0">
              <a:lnSpc>
                <a:spcPct val="100000"/>
              </a:lnSpc>
              <a:spcBef>
                <a:spcPts val="0"/>
              </a:spcBef>
              <a:spcAft>
                <a:spcPts val="0"/>
              </a:spcAft>
              <a:buClr>
                <a:srgbClr val="000000"/>
              </a:buClr>
              <a:buSzPts val="2400"/>
              <a:buFont typeface="Arial" panose="020B0604020202020204" pitchFamily="34" charset="0"/>
              <a:buChar char="•"/>
            </a:pPr>
            <a:r>
              <a:rPr lang="el-GR" sz="2400" dirty="0">
                <a:solidFill>
                  <a:schemeClr val="dk1"/>
                </a:solidFill>
                <a:latin typeface="Calibri"/>
                <a:cs typeface="Calibri"/>
                <a:sym typeface="Calibri"/>
              </a:rPr>
              <a:t>βασικές έννοιες γύρω από το χρήμα, όπως:</a:t>
            </a:r>
          </a:p>
          <a:p>
            <a:pPr marL="342900" marR="0" lvl="0" indent="-217868" algn="l" rtl="0">
              <a:lnSpc>
                <a:spcPct val="150000"/>
              </a:lnSpc>
              <a:spcBef>
                <a:spcPts val="0"/>
              </a:spcBef>
              <a:spcAft>
                <a:spcPts val="0"/>
              </a:spcAft>
              <a:buClr>
                <a:schemeClr val="dk1"/>
              </a:buClr>
              <a:buSzPts val="1969"/>
              <a:buFont typeface="Arial"/>
              <a:buNone/>
            </a:pPr>
            <a:endParaRPr sz="2400" b="0" i="0" u="none" strike="noStrike" cap="none" dirty="0">
              <a:solidFill>
                <a:schemeClr val="dk1"/>
              </a:solidFill>
              <a:latin typeface="Calibri"/>
              <a:ea typeface="Calibri"/>
              <a:cs typeface="Calibri"/>
              <a:sym typeface="Calibri"/>
            </a:endParaRPr>
          </a:p>
          <a:p>
            <a:pPr marL="365125" marR="0" lvl="3" indent="0" algn="l" rtl="0">
              <a:lnSpc>
                <a:spcPct val="150000"/>
              </a:lnSpc>
              <a:spcBef>
                <a:spcPts val="0"/>
              </a:spcBef>
              <a:spcAft>
                <a:spcPts val="0"/>
              </a:spcAft>
              <a:buNone/>
            </a:pPr>
            <a:r>
              <a:rPr lang="el-GR" sz="2400" b="0" i="0" u="none" strike="noStrike" cap="none" dirty="0">
                <a:solidFill>
                  <a:schemeClr val="dk1"/>
                </a:solidFill>
                <a:latin typeface="Calibri"/>
                <a:ea typeface="Calibri"/>
                <a:cs typeface="Calibri"/>
                <a:sym typeface="Calibri"/>
              </a:rPr>
              <a:t>			</a:t>
            </a:r>
            <a:r>
              <a:rPr lang="el-GR" sz="2400" b="1" dirty="0">
                <a:solidFill>
                  <a:schemeClr val="accent2"/>
                </a:solidFill>
                <a:latin typeface="Calibri"/>
                <a:ea typeface="Calibri"/>
                <a:cs typeface="Calibri"/>
                <a:sym typeface="Calibri"/>
              </a:rPr>
              <a:t>το σχήμα των πραγματικών χρημάτων</a:t>
            </a:r>
            <a:r>
              <a:rPr lang="el-GR" sz="2400" b="1" i="0" u="none" strike="noStrike" cap="none" dirty="0">
                <a:solidFill>
                  <a:schemeClr val="accent2"/>
                </a:solidFill>
                <a:latin typeface="Calibri"/>
                <a:ea typeface="Calibri"/>
                <a:cs typeface="Calibri"/>
                <a:sym typeface="Calibri"/>
              </a:rPr>
              <a:t> </a:t>
            </a:r>
          </a:p>
          <a:p>
            <a:pPr marL="1865617" marR="0" lvl="6" indent="0" algn="l" rtl="0">
              <a:lnSpc>
                <a:spcPct val="150000"/>
              </a:lnSpc>
              <a:spcBef>
                <a:spcPts val="0"/>
              </a:spcBef>
              <a:spcAft>
                <a:spcPts val="0"/>
              </a:spcAft>
              <a:buClr>
                <a:srgbClr val="000000"/>
              </a:buClr>
              <a:buSzPts val="2400"/>
              <a:buFont typeface="Arial"/>
              <a:buNone/>
            </a:pPr>
            <a:endParaRPr sz="2400" b="1" i="0" u="none" strike="noStrike" cap="none" dirty="0">
              <a:solidFill>
                <a:schemeClr val="accent2"/>
              </a:solidFill>
              <a:latin typeface="Calibri"/>
              <a:ea typeface="Calibri"/>
              <a:cs typeface="Calibri"/>
              <a:sym typeface="Calibri"/>
            </a:endParaRPr>
          </a:p>
          <a:p>
            <a:pPr marL="1865617" marR="0" lvl="6" indent="0" algn="l" rtl="0">
              <a:lnSpc>
                <a:spcPct val="150000"/>
              </a:lnSpc>
              <a:spcBef>
                <a:spcPts val="0"/>
              </a:spcBef>
              <a:spcAft>
                <a:spcPts val="0"/>
              </a:spcAft>
              <a:buClr>
                <a:srgbClr val="000000"/>
              </a:buClr>
              <a:buSzPts val="2400"/>
              <a:buFont typeface="Arial"/>
              <a:buNone/>
            </a:pPr>
            <a:endParaRPr sz="2400" b="1" i="0" u="none" strike="noStrike" cap="none" dirty="0">
              <a:solidFill>
                <a:schemeClr val="accent2"/>
              </a:solidFill>
              <a:latin typeface="Calibri"/>
              <a:ea typeface="Calibri"/>
              <a:cs typeface="Calibri"/>
              <a:sym typeface="Calibri"/>
            </a:endParaRPr>
          </a:p>
          <a:p>
            <a:pPr marL="2149475" marR="0" lvl="6" indent="0" algn="l" rtl="0">
              <a:lnSpc>
                <a:spcPct val="150000"/>
              </a:lnSpc>
              <a:spcBef>
                <a:spcPts val="0"/>
              </a:spcBef>
              <a:spcAft>
                <a:spcPts val="0"/>
              </a:spcAft>
              <a:buClr>
                <a:srgbClr val="000000"/>
              </a:buClr>
              <a:buSzPts val="2400"/>
              <a:buFont typeface="Arial"/>
              <a:buNone/>
            </a:pPr>
            <a:r>
              <a:rPr lang="el-GR" sz="2400" b="1" i="0" u="none" strike="noStrike" cap="none" dirty="0">
                <a:solidFill>
                  <a:schemeClr val="accent2"/>
                </a:solidFill>
                <a:latin typeface="Calibri"/>
                <a:ea typeface="Calibri"/>
                <a:cs typeface="Calibri"/>
                <a:sym typeface="Calibri"/>
              </a:rPr>
              <a:t>            ένα μέρος για τα χρήματα </a:t>
            </a:r>
          </a:p>
        </p:txBody>
      </p:sp>
      <p:sp>
        <p:nvSpPr>
          <p:cNvPr id="81" name="Google Shape;81;p4"/>
          <p:cNvSpPr/>
          <p:nvPr/>
        </p:nvSpPr>
        <p:spPr>
          <a:xfrm>
            <a:off x="8360762" y="4612431"/>
            <a:ext cx="4434840" cy="1015622"/>
          </a:xfrm>
          <a:prstGeom prst="rect">
            <a:avLst/>
          </a:prstGeom>
          <a:noFill/>
          <a:ln w="9525" cap="flat" cmpd="sng">
            <a:solidFill>
              <a:schemeClr val="accent2"/>
            </a:solidFill>
            <a:prstDash val="solid"/>
            <a:round/>
            <a:headEnd type="none" w="sm" len="sm"/>
            <a:tailEnd type="none" w="sm" len="sm"/>
          </a:ln>
        </p:spPr>
        <p:txBody>
          <a:bodyPr spcFirstLastPara="1" wrap="square" lIns="180000"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el-GR" sz="2000" b="0" i="0" u="none" strike="noStrike" cap="none" dirty="0">
                <a:solidFill>
                  <a:schemeClr val="dk1"/>
                </a:solidFill>
                <a:latin typeface="Calibri"/>
                <a:ea typeface="Calibri"/>
                <a:cs typeface="Calibri"/>
                <a:sym typeface="Calibri"/>
              </a:rPr>
              <a:t> </a:t>
            </a:r>
            <a:r>
              <a:rPr lang="el-GR" sz="2000" i="0" u="none" strike="noStrike" cap="none" dirty="0">
                <a:solidFill>
                  <a:srgbClr val="002060"/>
                </a:solidFill>
                <a:latin typeface="Calibri"/>
                <a:ea typeface="Calibri"/>
                <a:cs typeface="Calibri"/>
                <a:sym typeface="Calibri"/>
              </a:rPr>
              <a:t>βοηθά τα παιδιά να κατανοήσουν ότι τα χρήματα είναι </a:t>
            </a:r>
            <a:r>
              <a:rPr lang="el-GR" sz="2000" b="1" i="0" u="none" strike="noStrike" cap="none" dirty="0">
                <a:solidFill>
                  <a:schemeClr val="accent6"/>
                </a:solidFill>
                <a:latin typeface="Calibri"/>
                <a:ea typeface="Calibri"/>
                <a:cs typeface="Calibri"/>
                <a:sym typeface="Calibri"/>
              </a:rPr>
              <a:t>πραγματικά και στερεά</a:t>
            </a:r>
          </a:p>
        </p:txBody>
      </p:sp>
      <p:pic>
        <p:nvPicPr>
          <p:cNvPr id="82" name="Google Shape;82;p4" descr="Freccia linea, leggera curva"/>
          <p:cNvPicPr preferRelativeResize="0"/>
          <p:nvPr/>
        </p:nvPicPr>
        <p:blipFill rotWithShape="1">
          <a:blip r:embed="rId3">
            <a:alphaModFix/>
          </a:blip>
          <a:srcRect/>
          <a:stretch/>
        </p:blipFill>
        <p:spPr>
          <a:xfrm>
            <a:off x="7463687" y="5321545"/>
            <a:ext cx="698573" cy="698573"/>
          </a:xfrm>
          <a:prstGeom prst="rect">
            <a:avLst/>
          </a:prstGeom>
          <a:noFill/>
          <a:ln>
            <a:noFill/>
          </a:ln>
        </p:spPr>
      </p:pic>
      <p:pic>
        <p:nvPicPr>
          <p:cNvPr id="83" name="Google Shape;83;p4" descr="Bank building"/>
          <p:cNvPicPr preferRelativeResize="0"/>
          <p:nvPr/>
        </p:nvPicPr>
        <p:blipFill rotWithShape="1">
          <a:blip r:embed="rId4">
            <a:alphaModFix/>
          </a:blip>
          <a:srcRect t="6072" r="5137" b="12092"/>
          <a:stretch/>
        </p:blipFill>
        <p:spPr>
          <a:xfrm>
            <a:off x="1613748" y="5747851"/>
            <a:ext cx="1616328" cy="1394386"/>
          </a:xfrm>
          <a:prstGeom prst="rect">
            <a:avLst/>
          </a:prstGeom>
          <a:noFill/>
          <a:ln>
            <a:noFill/>
          </a:ln>
        </p:spPr>
      </p:pic>
      <p:pic>
        <p:nvPicPr>
          <p:cNvPr id="84" name="Google Shape;84;p4" descr="Guy questioning about money"/>
          <p:cNvPicPr preferRelativeResize="0"/>
          <p:nvPr/>
        </p:nvPicPr>
        <p:blipFill rotWithShape="1">
          <a:blip r:embed="rId5">
            <a:alphaModFix/>
          </a:blip>
          <a:srcRect r="51692"/>
          <a:stretch/>
        </p:blipFill>
        <p:spPr>
          <a:xfrm>
            <a:off x="1147816" y="4554538"/>
            <a:ext cx="1484026" cy="1198095"/>
          </a:xfrm>
          <a:prstGeom prst="rect">
            <a:avLst/>
          </a:prstGeom>
          <a:noFill/>
          <a:ln>
            <a:noFill/>
          </a:ln>
        </p:spPr>
      </p:pic>
      <p:sp>
        <p:nvSpPr>
          <p:cNvPr id="10" name="Google Shape;81;p4">
            <a:extLst>
              <a:ext uri="{FF2B5EF4-FFF2-40B4-BE49-F238E27FC236}">
                <a16:creationId xmlns:a16="http://schemas.microsoft.com/office/drawing/2014/main" id="{7D0A2E77-8957-8E60-E62E-EFFCFFCF32A0}"/>
              </a:ext>
            </a:extLst>
          </p:cNvPr>
          <p:cNvSpPr/>
          <p:nvPr/>
        </p:nvSpPr>
        <p:spPr>
          <a:xfrm>
            <a:off x="7386211" y="6069002"/>
            <a:ext cx="4434840" cy="1015622"/>
          </a:xfrm>
          <a:prstGeom prst="rect">
            <a:avLst/>
          </a:prstGeom>
          <a:noFill/>
          <a:ln w="9525" cap="flat" cmpd="sng">
            <a:solidFill>
              <a:schemeClr val="accent2"/>
            </a:solidFill>
            <a:prstDash val="solid"/>
            <a:round/>
            <a:headEnd type="none" w="sm" len="sm"/>
            <a:tailEnd type="none" w="sm" len="sm"/>
          </a:ln>
        </p:spPr>
        <p:txBody>
          <a:bodyPr spcFirstLastPara="1" wrap="square" lIns="180000"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el-GR" sz="1969" b="0" i="0" u="none" strike="noStrike" cap="none" dirty="0">
                <a:solidFill>
                  <a:schemeClr val="dk1"/>
                </a:solidFill>
                <a:latin typeface="Calibri"/>
                <a:ea typeface="Calibri"/>
                <a:cs typeface="Calibri"/>
                <a:sym typeface="Calibri"/>
              </a:rPr>
              <a:t> </a:t>
            </a:r>
            <a:r>
              <a:rPr lang="el-GR" sz="2000" b="0" i="0" u="none" strike="noStrike" cap="none" dirty="0">
                <a:solidFill>
                  <a:schemeClr val="dk1"/>
                </a:solidFill>
                <a:latin typeface="Calibri"/>
                <a:ea typeface="Calibri"/>
                <a:cs typeface="Calibri"/>
                <a:sym typeface="Calibri"/>
              </a:rPr>
              <a:t>βοηθάει τα παιδιά να κατανοήσουν ότι μπορείς να βάλεις ή να πάρεις χρήματα από μια τράπεζα  </a:t>
            </a:r>
          </a:p>
        </p:txBody>
      </p:sp>
      <p:pic>
        <p:nvPicPr>
          <p:cNvPr id="11" name="Google Shape;82;p4" descr="Freccia linea, leggera curva">
            <a:extLst>
              <a:ext uri="{FF2B5EF4-FFF2-40B4-BE49-F238E27FC236}">
                <a16:creationId xmlns:a16="http://schemas.microsoft.com/office/drawing/2014/main" id="{DEE99C7D-8898-9153-AAD0-118867603078}"/>
              </a:ext>
            </a:extLst>
          </p:cNvPr>
          <p:cNvPicPr preferRelativeResize="0"/>
          <p:nvPr/>
        </p:nvPicPr>
        <p:blipFill rotWithShape="1">
          <a:blip r:embed="rId3">
            <a:alphaModFix/>
          </a:blip>
          <a:srcRect/>
          <a:stretch/>
        </p:blipFill>
        <p:spPr>
          <a:xfrm>
            <a:off x="6611580" y="6319860"/>
            <a:ext cx="698573" cy="6985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7"/>
          <p:cNvSpPr txBox="1">
            <a:spLocks noGrp="1"/>
          </p:cNvSpPr>
          <p:nvPr>
            <p:ph type="body" idx="2"/>
          </p:nvPr>
        </p:nvSpPr>
        <p:spPr>
          <a:xfrm>
            <a:off x="500065" y="1145387"/>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Παιδιά προσχολικής ηλικίας: </a:t>
            </a:r>
            <a:r>
              <a:rPr lang="el-GR" i="0">
                <a:solidFill>
                  <a:schemeClr val="accent6"/>
                </a:solidFill>
              </a:rPr>
              <a:t>Παίξτε παιχνίδια με τα παιδιά</a:t>
            </a:r>
            <a:r>
              <a:rPr lang="el-GR" i="0"/>
              <a:t> </a:t>
            </a:r>
          </a:p>
        </p:txBody>
      </p:sp>
      <p:sp>
        <p:nvSpPr>
          <p:cNvPr id="90" name="Google Shape;90;p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Οικογενειακή Μάθηση</a:t>
            </a:r>
          </a:p>
        </p:txBody>
      </p:sp>
      <p:sp>
        <p:nvSpPr>
          <p:cNvPr id="91" name="Google Shape;91;p7"/>
          <p:cNvSpPr txBox="1"/>
          <p:nvPr/>
        </p:nvSpPr>
        <p:spPr>
          <a:xfrm>
            <a:off x="0" y="1971838"/>
            <a:ext cx="13122442" cy="53481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el-GR" sz="2400" b="1" i="0" u="none" strike="noStrike" cap="none" dirty="0">
                <a:solidFill>
                  <a:schemeClr val="accent6"/>
                </a:solidFill>
                <a:latin typeface="Calibri"/>
                <a:ea typeface="Calibri"/>
                <a:cs typeface="Calibri"/>
                <a:sym typeface="Calibri"/>
              </a:rPr>
              <a:t>    </a:t>
            </a:r>
            <a:r>
              <a:rPr lang="el-GR" sz="2400" b="1" i="0" u="none" strike="noStrike" cap="none" dirty="0">
                <a:solidFill>
                  <a:srgbClr val="FFC000"/>
                </a:solidFill>
                <a:latin typeface="Calibri"/>
                <a:ea typeface="Calibri"/>
                <a:cs typeface="Calibri"/>
                <a:sym typeface="Calibri"/>
              </a:rPr>
              <a:t>Παιχνίδια για να παίξετε:</a:t>
            </a:r>
            <a:r>
              <a:rPr lang="el-GR" sz="2400" b="1" i="0" u="none" strike="noStrike" cap="none" dirty="0">
                <a:solidFill>
                  <a:schemeClr val="dk1"/>
                </a:solidFill>
                <a:latin typeface="Calibri"/>
                <a:ea typeface="Calibri"/>
                <a:cs typeface="Calibri"/>
                <a:sym typeface="Calibri"/>
              </a:rPr>
              <a:t> 2 έως 3 ετών: </a:t>
            </a:r>
          </a:p>
          <a:p>
            <a:pPr marL="817563" indent="-457200">
              <a:lnSpc>
                <a:spcPct val="150000"/>
              </a:lnSpc>
              <a:buSzPts val="2400"/>
              <a:buFont typeface="Arial" panose="020B0604020202020204" pitchFamily="34" charset="0"/>
              <a:buChar char="•"/>
            </a:pPr>
            <a:r>
              <a:rPr lang="el-GR" sz="2400" dirty="0">
                <a:solidFill>
                  <a:schemeClr val="dk1"/>
                </a:solidFill>
                <a:latin typeface="Calibri"/>
                <a:ea typeface="Calibri"/>
                <a:cs typeface="Calibri"/>
                <a:sym typeface="Calibri"/>
              </a:rPr>
              <a:t>Μπορείτε να ζωγραφίσετε χρήματα με τα παιδιά σας </a:t>
            </a:r>
            <a:r>
              <a:rPr lang="el-GR" sz="2400" i="1" dirty="0">
                <a:solidFill>
                  <a:schemeClr val="dk1"/>
                </a:solidFill>
                <a:latin typeface="Calibri"/>
                <a:ea typeface="Calibri"/>
                <a:cs typeface="Calibri"/>
                <a:sym typeface="Calibri"/>
              </a:rPr>
              <a:t>(κέρματα και χαρτονομίσματα)</a:t>
            </a:r>
            <a:r>
              <a:rPr lang="el-GR" sz="2400" dirty="0">
                <a:solidFill>
                  <a:schemeClr val="dk1"/>
                </a:solidFill>
                <a:latin typeface="Calibri"/>
                <a:ea typeface="Calibri"/>
                <a:cs typeface="Calibri"/>
                <a:sym typeface="Calibri"/>
              </a:rPr>
              <a:t> στο σπίτι.</a:t>
            </a:r>
          </a:p>
          <a:p>
            <a:pPr marL="817563" indent="-457200">
              <a:lnSpc>
                <a:spcPct val="150000"/>
              </a:lnSpc>
              <a:buSzPts val="2400"/>
              <a:buFont typeface="Arial" panose="020B0604020202020204" pitchFamily="34" charset="0"/>
              <a:buChar char="•"/>
            </a:pPr>
            <a:r>
              <a:rPr lang="el-GR" sz="2400" dirty="0">
                <a:solidFill>
                  <a:schemeClr val="dk1"/>
                </a:solidFill>
                <a:latin typeface="Calibri"/>
                <a:ea typeface="Calibri"/>
                <a:cs typeface="Calibri"/>
                <a:sym typeface="Calibri"/>
              </a:rPr>
              <a:t>Εξηγήστε τις διαφορετικές αξίες και τι γλυκά ή παιχνίδια μπορείτε να αγοράσετε με κάθε αξία.</a:t>
            </a:r>
          </a:p>
          <a:p>
            <a:pPr marL="817563" indent="-457200">
              <a:lnSpc>
                <a:spcPct val="150000"/>
              </a:lnSpc>
              <a:buSzPts val="2400"/>
              <a:buFont typeface="Arial" panose="020B0604020202020204" pitchFamily="34" charset="0"/>
              <a:buChar char="•"/>
            </a:pPr>
            <a:r>
              <a:rPr lang="el-GR" sz="2400" dirty="0">
                <a:solidFill>
                  <a:schemeClr val="dk1"/>
                </a:solidFill>
                <a:latin typeface="Calibri"/>
                <a:ea typeface="Calibri"/>
                <a:cs typeface="Calibri"/>
                <a:sym typeface="Calibri"/>
              </a:rPr>
              <a:t>Ζητήστε τους να μαντέψουν με ποιο νόμισμα ή χαρτονομίσματα μπορείτε να αγοράσετε περισσότερα αντικείμενα.</a:t>
            </a:r>
            <a:r>
              <a:rPr lang="el-GR" sz="2400" b="0" i="0" u="none" strike="noStrike" cap="none" dirty="0">
                <a:solidFill>
                  <a:schemeClr val="dk1"/>
                </a:solidFill>
                <a:latin typeface="Calibri"/>
                <a:ea typeface="Calibri"/>
                <a:cs typeface="Calibri"/>
                <a:sym typeface="Calibri"/>
              </a:rPr>
              <a:t> </a:t>
            </a:r>
          </a:p>
          <a:p>
            <a:pPr marL="817563" indent="-457200">
              <a:lnSpc>
                <a:spcPct val="150000"/>
              </a:lnSpc>
              <a:buSzPts val="2400"/>
              <a:buFont typeface="Arial" panose="020B0604020202020204" pitchFamily="34" charset="0"/>
              <a:buChar char="•"/>
            </a:pPr>
            <a:r>
              <a:rPr lang="el-GR" sz="2400" b="0" i="0" u="none" strike="noStrike" cap="none" dirty="0">
                <a:solidFill>
                  <a:schemeClr val="dk1"/>
                </a:solidFill>
                <a:latin typeface="Calibri"/>
                <a:ea typeface="Calibri"/>
                <a:cs typeface="Calibri"/>
                <a:sym typeface="Calibri"/>
              </a:rPr>
              <a:t>Μπορούν να εξασκηθούν μαζί σας όταν πηγαίνετε στο μηχάνημα ή στην τράπεζα για να πάρετε χρήματα.</a:t>
            </a:r>
          </a:p>
          <a:p>
            <a:pPr marL="817563" indent="-457200">
              <a:lnSpc>
                <a:spcPct val="150000"/>
              </a:lnSpc>
              <a:buSzPts val="2400"/>
              <a:buFont typeface="Arial" panose="020B0604020202020204" pitchFamily="34" charset="0"/>
              <a:buChar char="•"/>
            </a:pPr>
            <a:r>
              <a:rPr lang="el-GR" sz="2400" dirty="0">
                <a:solidFill>
                  <a:schemeClr val="dk1"/>
                </a:solidFill>
                <a:latin typeface="Calibri"/>
                <a:ea typeface="Calibri"/>
                <a:cs typeface="Calibri"/>
                <a:sym typeface="Calibri"/>
              </a:rPr>
              <a:t>Παίξτε με αληθινά ή ψεύτικα χρήματα </a:t>
            </a:r>
            <a:r>
              <a:rPr lang="el-GR" sz="2400" i="1" dirty="0">
                <a:solidFill>
                  <a:schemeClr val="dk1"/>
                </a:solidFill>
                <a:latin typeface="Calibri"/>
                <a:ea typeface="Calibri"/>
                <a:cs typeface="Calibri"/>
                <a:sym typeface="Calibri"/>
              </a:rPr>
              <a:t>(αλλά προσέξτε να μην καταπιούν μικρά κέρματα).</a:t>
            </a:r>
          </a:p>
          <a:p>
            <a:pPr marL="817563" indent="-457200">
              <a:lnSpc>
                <a:spcPct val="150000"/>
              </a:lnSpc>
              <a:buSzPts val="2400"/>
              <a:buFont typeface="Arial" panose="020B0604020202020204" pitchFamily="34" charset="0"/>
              <a:buChar char="•"/>
            </a:pPr>
            <a:r>
              <a:rPr lang="el-GR" sz="2400" dirty="0">
                <a:solidFill>
                  <a:schemeClr val="dk1"/>
                </a:solidFill>
                <a:latin typeface="Calibri"/>
                <a:cs typeface="Calibri"/>
                <a:sym typeface="Calibri"/>
              </a:rPr>
              <a:t>Δώστε τους έναν κουμπαρά για αποταμίευση για να κουδουνίζουν και να κουνάνε.</a:t>
            </a:r>
          </a:p>
          <a:p>
            <a:pPr marL="360363" marR="0" lvl="0" indent="-90488" algn="l" rtl="0">
              <a:lnSpc>
                <a:spcPct val="150000"/>
              </a:lnSpc>
              <a:spcBef>
                <a:spcPts val="0"/>
              </a:spcBef>
              <a:spcAft>
                <a:spcPts val="0"/>
              </a:spcAft>
              <a:buClr>
                <a:srgbClr val="000000"/>
              </a:buClr>
              <a:buSzPts val="1969"/>
              <a:buFont typeface="Arial"/>
              <a:buNone/>
            </a:pPr>
            <a:endParaRPr sz="1969" b="0" i="0" u="none" strike="noStrike" cap="none" dirty="0">
              <a:solidFill>
                <a:schemeClr val="dk1"/>
              </a:solidFill>
              <a:latin typeface="Calibri"/>
              <a:ea typeface="Calibri"/>
              <a:cs typeface="Calibri"/>
              <a:sym typeface="Calibri"/>
            </a:endParaRPr>
          </a:p>
        </p:txBody>
      </p:sp>
      <p:pic>
        <p:nvPicPr>
          <p:cNvPr id="92" name="Google Shape;92;p7" descr="Kids colorful drawing"/>
          <p:cNvPicPr preferRelativeResize="0"/>
          <p:nvPr/>
        </p:nvPicPr>
        <p:blipFill rotWithShape="1">
          <a:blip r:embed="rId3">
            <a:alphaModFix/>
          </a:blip>
          <a:srcRect r="25811"/>
          <a:stretch/>
        </p:blipFill>
        <p:spPr>
          <a:xfrm>
            <a:off x="8937047" y="328955"/>
            <a:ext cx="3533282" cy="2076450"/>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11647</TotalTime>
  <Words>1940</Words>
  <Application>Microsoft Office PowerPoint</Application>
  <PresentationFormat>Custom</PresentationFormat>
  <Paragraphs>184</Paragraphs>
  <Slides>25</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Calibri</vt:lpstr>
      <vt:lpstr>Open Sans</vt:lpstr>
      <vt:lpstr>Arial</vt:lpstr>
      <vt:lpstr>CARDET Course template</vt:lpstr>
      <vt:lpstr>CARDET Course template</vt:lpstr>
      <vt:lpstr>IO3: Εκπαίδευση Γονέων στον Οικονομικό Αλφαβητισμό </vt:lpstr>
      <vt:lpstr>Οικογενειακή Μάθηση                                                                                       Μαθησιακά Αποτελέσματα </vt:lpstr>
      <vt:lpstr>Οικογενειακή Μάθηση                                                                                            Σχεδιάγραμμα</vt:lpstr>
      <vt:lpstr>Οικογενειακή Μάθηση                                                                                  Προθέρμανση</vt:lpstr>
      <vt:lpstr>Οικογενειακή Μάθηση </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PowerPoint Presentation</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Οικογενειακή Μάθηση</vt:lpstr>
      <vt:lpstr>Σας ευχαριστούμε για την παρουσία σας. Για περισσότερες πηγές επισκεφθείτε την ιστοσελίδα Money Matters:  https://moneymattersproject.eu/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 </dc:title>
  <dc:creator>Debbie Bough</dc:creator>
  <cp:lastModifiedBy>Grigoris Chryssikos</cp:lastModifiedBy>
  <cp:revision>36</cp:revision>
  <dcterms:created xsi:type="dcterms:W3CDTF">2014-07-11T09:12:14Z</dcterms:created>
  <dcterms:modified xsi:type="dcterms:W3CDTF">2022-09-02T07:53:55Z</dcterms:modified>
</cp:coreProperties>
</file>