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1" r:id="rId2"/>
  </p:sldMasterIdLst>
  <p:notesMasterIdLst>
    <p:notesMasterId r:id="rId23"/>
  </p:notesMasterIdLst>
  <p:sldIdLst>
    <p:sldId id="256" r:id="rId3"/>
    <p:sldId id="257" r:id="rId4"/>
    <p:sldId id="258" r:id="rId5"/>
    <p:sldId id="278" r:id="rId6"/>
    <p:sldId id="263" r:id="rId7"/>
    <p:sldId id="260" r:id="rId8"/>
    <p:sldId id="261" r:id="rId9"/>
    <p:sldId id="279" r:id="rId10"/>
    <p:sldId id="271" r:id="rId11"/>
    <p:sldId id="270" r:id="rId12"/>
    <p:sldId id="280" r:id="rId13"/>
    <p:sldId id="281" r:id="rId14"/>
    <p:sldId id="272" r:id="rId15"/>
    <p:sldId id="273" r:id="rId16"/>
    <p:sldId id="274" r:id="rId17"/>
    <p:sldId id="275" r:id="rId18"/>
    <p:sldId id="282" r:id="rId19"/>
    <p:sldId id="283" r:id="rId20"/>
    <p:sldId id="284" r:id="rId21"/>
    <p:sldId id="276" r:id="rId22"/>
  </p:sldIdLst>
  <p:sldSz cx="13335000" cy="7505700"/>
  <p:notesSz cx="7077075" cy="9363075"/>
  <p:embeddedFontLst>
    <p:embeddedFont>
      <p:font typeface="Calibri" panose="020F0502020204030204" pitchFamily="34" charset="0"/>
      <p:regular r:id="rId24"/>
      <p:bold r:id="rId25"/>
      <p:italic r:id="rId26"/>
      <p:boldItalic r:id="rId27"/>
    </p:embeddedFont>
    <p:embeddedFont>
      <p:font typeface="Open Sans" panose="020B060603050402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h7FfFVmQaKyBhfx81U21DLn1qkk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7D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DD1F07-0FF4-4B1E-9DFA-376EE2B61048}">
  <a:tblStyle styleId="{B0DD1F07-0FF4-4B1E-9DFA-376EE2B6104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8E9"/>
          </a:solidFill>
        </a:fill>
      </a:tcStyle>
    </a:wholeTbl>
    <a:band1H>
      <a:tcTxStyle b="off" i="off"/>
      <a:tcStyle>
        <a:tcBdr/>
        <a:fill>
          <a:solidFill>
            <a:srgbClr val="CCCED0"/>
          </a:solidFill>
        </a:fill>
      </a:tcStyle>
    </a:band1H>
    <a:band2H>
      <a:tcTxStyle b="off" i="off"/>
      <a:tcStyle>
        <a:tcBdr/>
      </a:tcStyle>
    </a:band2H>
    <a:band1V>
      <a:tcTxStyle b="off" i="off"/>
      <a:tcStyle>
        <a:tcBdr/>
        <a:fill>
          <a:solidFill>
            <a:srgbClr val="CCCED0"/>
          </a:solidFill>
        </a:fill>
      </a:tcStyle>
    </a:band1V>
    <a:band2V>
      <a:tcTxStyle b="off" i="off"/>
      <a:tcStyle>
        <a:tcBdr/>
      </a:tcStyle>
    </a:band2V>
    <a:lastCol>
      <a:tcTxStyle b="on" i="off">
        <a:font>
          <a:latin typeface="Calibri"/>
          <a:ea typeface="Calibri"/>
          <a:cs typeface="Calibri"/>
        </a:font>
        <a:schemeClr val="lt1"/>
      </a:tcTxStyle>
      <a:tcStyle>
        <a:tcBdr/>
        <a:fill>
          <a:solidFill>
            <a:schemeClr val="dk1"/>
          </a:solidFill>
        </a:fill>
      </a:tcStyle>
    </a:lastCol>
    <a:firstCol>
      <a:tcTxStyle b="on" i="off">
        <a:font>
          <a:latin typeface="Calibri"/>
          <a:ea typeface="Calibri"/>
          <a:cs typeface="Calibri"/>
        </a:font>
        <a:schemeClr val="lt1"/>
      </a:tcTxStyle>
      <a:tcStyle>
        <a:tcBdr/>
        <a:fill>
          <a:solidFill>
            <a:schemeClr val="dk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dk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dk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48" autoAdjust="0"/>
    <p:restoredTop sz="94061" autoAdjust="0"/>
  </p:normalViewPr>
  <p:slideViewPr>
    <p:cSldViewPr snapToGrid="0">
      <p:cViewPr varScale="1">
        <p:scale>
          <a:sx n="79" d="100"/>
          <a:sy n="79" d="100"/>
        </p:scale>
        <p:origin x="39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66733" cy="469780"/>
          </a:xfrm>
          <a:prstGeom prst="rect">
            <a:avLst/>
          </a:prstGeom>
          <a:noFill/>
          <a:ln>
            <a:noFill/>
          </a:ln>
        </p:spPr>
        <p:txBody>
          <a:bodyPr spcFirstLastPara="1" wrap="square" lIns="93921" tIns="46948" rIns="93921" bIns="46948"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08705" y="0"/>
            <a:ext cx="3066733" cy="469780"/>
          </a:xfrm>
          <a:prstGeom prst="rect">
            <a:avLst/>
          </a:prstGeom>
          <a:noFill/>
          <a:ln>
            <a:noFill/>
          </a:ln>
        </p:spPr>
        <p:txBody>
          <a:bodyPr spcFirstLastPara="1" wrap="square" lIns="93921" tIns="46948" rIns="93921" bIns="46948"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93297"/>
            <a:ext cx="3066733" cy="469779"/>
          </a:xfrm>
          <a:prstGeom prst="rect">
            <a:avLst/>
          </a:prstGeom>
          <a:noFill/>
          <a:ln>
            <a:noFill/>
          </a:ln>
        </p:spPr>
        <p:txBody>
          <a:bodyPr spcFirstLastPara="1" wrap="square" lIns="93921" tIns="46948" rIns="93921" bIns="46948"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200"/>
            </a:pPr>
            <a:fld id="{00000000-1234-1234-1234-123412341234}" type="slidenum">
              <a:rPr lang="en-IE" sz="1200" smtClean="0">
                <a:solidFill>
                  <a:schemeClr val="dk1"/>
                </a:solidFill>
                <a:latin typeface="Calibri"/>
                <a:ea typeface="Calibri"/>
                <a:cs typeface="Calibri"/>
                <a:sym typeface="Calibri"/>
              </a:rPr>
              <a:pPr algn="r">
                <a:buSzPts val="1200"/>
              </a:pPr>
              <a:t>‹N›</a:t>
            </a:fld>
            <a:endParaRPr lang="en-IE"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1: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66" name="Google Shape;66;p1: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43: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43: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213" name="Google Shape;213;p43: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13</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5: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5: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293551" indent="-207899">
              <a:buClr>
                <a:schemeClr val="dk1"/>
              </a:buClr>
              <a:buSzPts val="1313"/>
            </a:pPr>
            <a:endParaRPr/>
          </a:p>
        </p:txBody>
      </p:sp>
      <p:sp>
        <p:nvSpPr>
          <p:cNvPr id="224" name="Google Shape;224;p15: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14</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1: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1: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240" name="Google Shape;240;p11: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15</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6: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250" name="Google Shape;250;p6: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16</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1: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66" name="Google Shape;66;p1: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19</a:t>
            </a:fld>
            <a:endParaRPr/>
          </a:p>
        </p:txBody>
      </p:sp>
    </p:spTree>
    <p:extLst>
      <p:ext uri="{BB962C8B-B14F-4D97-AF65-F5344CB8AC3E}">
        <p14:creationId xmlns:p14="http://schemas.microsoft.com/office/powerpoint/2010/main" val="353942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1: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1: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r>
              <a:rPr lang="en-IE"/>
              <a:t>   </a:t>
            </a:r>
            <a:endParaRPr/>
          </a:p>
        </p:txBody>
      </p:sp>
      <p:sp>
        <p:nvSpPr>
          <p:cNvPr id="258" name="Google Shape;258;p21: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2: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p2: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73" name="Google Shape;73;p2: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4: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4: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80" name="Google Shape;80;p4: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7: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130" name="Google Shape;130;p7: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5: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96" name="Google Shape;96;p5: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3: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33: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107" name="Google Shape;107;p33: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42: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42: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201" name="Google Shape;201;p42: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9: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9: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190" name="Google Shape;190;p9: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IE" sz="1200" smtClean="0">
                <a:solidFill>
                  <a:schemeClr val="dk1"/>
                </a:solidFill>
                <a:latin typeface="Calibri"/>
                <a:ea typeface="Calibri"/>
                <a:cs typeface="Calibri"/>
                <a:sym typeface="Calibri"/>
              </a:rPr>
              <a:pPr algn="r">
                <a:buSzPts val="1200"/>
              </a:pPr>
              <a:t>11</a:t>
            </a:fld>
            <a:endParaRPr lang="en-IE"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0031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ront cover" type="title">
  <p:cSld name="TITLE">
    <p:spTree>
      <p:nvGrpSpPr>
        <p:cNvPr id="1" name="Shape 11"/>
        <p:cNvGrpSpPr/>
        <p:nvPr/>
      </p:nvGrpSpPr>
      <p:grpSpPr>
        <a:xfrm>
          <a:off x="0" y="0"/>
          <a:ext cx="0" cy="0"/>
          <a:chOff x="0" y="0"/>
          <a:chExt cx="0" cy="0"/>
        </a:xfrm>
      </p:grpSpPr>
      <p:sp>
        <p:nvSpPr>
          <p:cNvPr id="12" name="Google Shape;12;p26"/>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100000"/>
              </a:lnSpc>
              <a:spcBef>
                <a:spcPts val="0"/>
              </a:spcBef>
              <a:spcAft>
                <a:spcPts val="0"/>
              </a:spcAft>
              <a:buClr>
                <a:srgbClr val="000000"/>
              </a:buClr>
              <a:buSzPts val="1478"/>
              <a:buFont typeface="Arial"/>
              <a:buNone/>
            </a:pPr>
            <a:endParaRPr sz="1478" b="0" i="0" u="none" strike="noStrike" cap="none">
              <a:solidFill>
                <a:schemeClr val="lt1"/>
              </a:solidFill>
              <a:latin typeface="Calibri"/>
              <a:ea typeface="Calibri"/>
              <a:cs typeface="Calibri"/>
              <a:sym typeface="Calibri"/>
            </a:endParaRPr>
          </a:p>
        </p:txBody>
      </p:sp>
      <p:sp>
        <p:nvSpPr>
          <p:cNvPr id="13" name="Google Shape;13;p26"/>
          <p:cNvSpPr txBox="1">
            <a:spLocks noGrp="1"/>
          </p:cNvSpPr>
          <p:nvPr>
            <p:ph type="ctrTitle"/>
          </p:nvPr>
        </p:nvSpPr>
        <p:spPr>
          <a:xfrm>
            <a:off x="310399" y="2955190"/>
            <a:ext cx="6107071" cy="978635"/>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6"/>
          <p:cNvSpPr txBox="1">
            <a:spLocks noGrp="1"/>
          </p:cNvSpPr>
          <p:nvPr>
            <p:ph type="subTitle" idx="1"/>
          </p:nvPr>
        </p:nvSpPr>
        <p:spPr>
          <a:xfrm>
            <a:off x="310399" y="4233090"/>
            <a:ext cx="6107071" cy="93647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94"/>
              </a:spcBef>
              <a:spcAft>
                <a:spcPts val="0"/>
              </a:spcAft>
              <a:buClr>
                <a:schemeClr val="accent2"/>
              </a:buClr>
              <a:buSzPts val="2400"/>
              <a:buFont typeface="Arial"/>
              <a:buNone/>
              <a:defRPr sz="2400" b="1" i="0" u="none" strike="noStrike" cap="none">
                <a:solidFill>
                  <a:schemeClr val="accent2"/>
                </a:solidFill>
                <a:latin typeface="Open Sans"/>
                <a:ea typeface="Open Sans"/>
                <a:cs typeface="Open Sans"/>
                <a:sym typeface="Open Sans"/>
              </a:defRPr>
            </a:lvl1pPr>
            <a:lvl2pPr marR="0" lvl="1" algn="ctr" rtl="0">
              <a:lnSpc>
                <a:spcPct val="90000"/>
              </a:lnSpc>
              <a:spcBef>
                <a:spcPts val="547"/>
              </a:spcBef>
              <a:spcAft>
                <a:spcPts val="0"/>
              </a:spcAft>
              <a:buClr>
                <a:schemeClr val="lt1"/>
              </a:buClr>
              <a:buSzPts val="2188"/>
              <a:buFont typeface="Arial"/>
              <a:buNone/>
              <a:defRPr sz="2188" b="0" i="0" u="none" strike="noStrike" cap="none">
                <a:solidFill>
                  <a:schemeClr val="lt1"/>
                </a:solidFill>
                <a:latin typeface="Calibri"/>
                <a:ea typeface="Calibri"/>
                <a:cs typeface="Calibri"/>
                <a:sym typeface="Calibri"/>
              </a:defRPr>
            </a:lvl2pPr>
            <a:lvl3pPr marR="0" lvl="2" algn="ctr" rtl="0">
              <a:lnSpc>
                <a:spcPct val="90000"/>
              </a:lnSpc>
              <a:spcBef>
                <a:spcPts val="547"/>
              </a:spcBef>
              <a:spcAft>
                <a:spcPts val="0"/>
              </a:spcAft>
              <a:buClr>
                <a:schemeClr val="lt1"/>
              </a:buClr>
              <a:buSzPts val="1969"/>
              <a:buFont typeface="Arial"/>
              <a:buNone/>
              <a:defRPr sz="1969" b="0" i="0" u="none" strike="noStrike" cap="none">
                <a:solidFill>
                  <a:schemeClr val="lt1"/>
                </a:solidFill>
                <a:latin typeface="Calibri"/>
                <a:ea typeface="Calibri"/>
                <a:cs typeface="Calibri"/>
                <a:sym typeface="Calibri"/>
              </a:defRPr>
            </a:lvl3pPr>
            <a:lvl4pPr marR="0" lvl="3"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4pPr>
            <a:lvl5pPr marR="0" lvl="4"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5pPr>
            <a:lvl6pPr marR="0" lvl="5"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6pPr>
            <a:lvl7pPr marR="0" lvl="6"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7pPr>
            <a:lvl8pPr marR="0" lvl="7"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8pPr>
            <a:lvl9pPr marR="0" lvl="8"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9pPr>
          </a:lstStyle>
          <a:p>
            <a:endParaRPr/>
          </a:p>
        </p:txBody>
      </p:sp>
      <p:pic>
        <p:nvPicPr>
          <p:cNvPr id="15" name="Google Shape;15;p26"/>
          <p:cNvPicPr preferRelativeResize="0"/>
          <p:nvPr/>
        </p:nvPicPr>
        <p:blipFill rotWithShape="1">
          <a:blip r:embed="rId2">
            <a:alphaModFix/>
          </a:blip>
          <a:srcRect/>
          <a:stretch/>
        </p:blipFill>
        <p:spPr>
          <a:xfrm>
            <a:off x="465786" y="637418"/>
            <a:ext cx="2782951" cy="1259537"/>
          </a:xfrm>
          <a:prstGeom prst="rect">
            <a:avLst/>
          </a:prstGeom>
          <a:noFill/>
          <a:ln>
            <a:noFill/>
          </a:ln>
        </p:spPr>
      </p:pic>
      <p:grpSp>
        <p:nvGrpSpPr>
          <p:cNvPr id="16" name="Google Shape;16;p26"/>
          <p:cNvGrpSpPr/>
          <p:nvPr/>
        </p:nvGrpSpPr>
        <p:grpSpPr>
          <a:xfrm>
            <a:off x="309367" y="6493935"/>
            <a:ext cx="6399441" cy="923330"/>
            <a:chOff x="309367" y="6493935"/>
            <a:chExt cx="6399441" cy="923330"/>
          </a:xfrm>
        </p:grpSpPr>
        <p:sp>
          <p:nvSpPr>
            <p:cNvPr id="17" name="Google Shape;17;p26"/>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IE"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KA204-EADDB377]</a:t>
              </a:r>
              <a:endParaRPr sz="1200" b="0" i="0" u="none" strike="noStrike" cap="none">
                <a:solidFill>
                  <a:schemeClr val="dk1"/>
                </a:solidFill>
                <a:latin typeface="Calibri"/>
                <a:ea typeface="Calibri"/>
                <a:cs typeface="Calibri"/>
                <a:sym typeface="Calibri"/>
              </a:endParaRPr>
            </a:p>
          </p:txBody>
        </p:sp>
        <p:pic>
          <p:nvPicPr>
            <p:cNvPr id="18" name="Google Shape;18;p26"/>
            <p:cNvPicPr preferRelativeResize="0"/>
            <p:nvPr/>
          </p:nvPicPr>
          <p:blipFill rotWithShape="1">
            <a:blip r:embed="rId3">
              <a:alphaModFix/>
            </a:blip>
            <a:srcRect/>
            <a:stretch/>
          </p:blipFill>
          <p:spPr>
            <a:xfrm>
              <a:off x="309367" y="6778845"/>
              <a:ext cx="1471307" cy="304544"/>
            </a:xfrm>
            <a:prstGeom prst="rect">
              <a:avLst/>
            </a:prstGeom>
            <a:noFill/>
            <a:ln>
              <a:noFill/>
            </a:ln>
          </p:spPr>
        </p:pic>
      </p:grpSp>
      <p:pic>
        <p:nvPicPr>
          <p:cNvPr id="19" name="Google Shape;19;p26"/>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ubtitle Content - 2col">
  <p:cSld name="Title Subtitle Content - 2col">
    <p:spTree>
      <p:nvGrpSpPr>
        <p:cNvPr id="1" name="Shape 30"/>
        <p:cNvGrpSpPr/>
        <p:nvPr/>
      </p:nvGrpSpPr>
      <p:grpSpPr>
        <a:xfrm>
          <a:off x="0" y="0"/>
          <a:ext cx="0" cy="0"/>
          <a:chOff x="0" y="0"/>
          <a:chExt cx="0" cy="0"/>
        </a:xfrm>
      </p:grpSpPr>
      <p:sp>
        <p:nvSpPr>
          <p:cNvPr id="31" name="Google Shape;31;p27"/>
          <p:cNvSpPr txBox="1">
            <a:spLocks noGrp="1"/>
          </p:cNvSpPr>
          <p:nvPr>
            <p:ph type="body" idx="1"/>
          </p:nvPr>
        </p:nvSpPr>
        <p:spPr>
          <a:xfrm>
            <a:off x="500063" y="1466850"/>
            <a:ext cx="12331541" cy="5538475"/>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2" name="Google Shape;32;p27"/>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ubtitle Content - 2col">
  <p:cSld name="1_Title Subtitle Content - 2col">
    <p:spTree>
      <p:nvGrpSpPr>
        <p:cNvPr id="1" name="Shape 33"/>
        <p:cNvGrpSpPr/>
        <p:nvPr/>
      </p:nvGrpSpPr>
      <p:grpSpPr>
        <a:xfrm>
          <a:off x="0" y="0"/>
          <a:ext cx="0" cy="0"/>
          <a:chOff x="0" y="0"/>
          <a:chExt cx="0" cy="0"/>
        </a:xfrm>
      </p:grpSpPr>
      <p:sp>
        <p:nvSpPr>
          <p:cNvPr id="34" name="Google Shape;34;p28"/>
          <p:cNvSpPr txBox="1">
            <a:spLocks noGrp="1"/>
          </p:cNvSpPr>
          <p:nvPr>
            <p:ph type="body" idx="1"/>
          </p:nvPr>
        </p:nvSpPr>
        <p:spPr>
          <a:xfrm>
            <a:off x="500064" y="1984375"/>
            <a:ext cx="12331402" cy="5129444"/>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accent4"/>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5" name="Google Shape;35;p28"/>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8"/>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Content - 2col">
  <p:cSld name="Title Content - 2col">
    <p:spTree>
      <p:nvGrpSpPr>
        <p:cNvPr id="1" name="Shape 37"/>
        <p:cNvGrpSpPr/>
        <p:nvPr/>
      </p:nvGrpSpPr>
      <p:grpSpPr>
        <a:xfrm>
          <a:off x="0" y="0"/>
          <a:ext cx="0" cy="0"/>
          <a:chOff x="0" y="0"/>
          <a:chExt cx="0" cy="0"/>
        </a:xfrm>
      </p:grpSpPr>
      <p:sp>
        <p:nvSpPr>
          <p:cNvPr id="38" name="Google Shape;38;p31"/>
          <p:cNvSpPr txBox="1">
            <a:spLocks noGrp="1"/>
          </p:cNvSpPr>
          <p:nvPr>
            <p:ph type="body" idx="1"/>
          </p:nvPr>
        </p:nvSpPr>
        <p:spPr>
          <a:xfrm>
            <a:off x="500064"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9" name="Google Shape;39;p31"/>
          <p:cNvSpPr txBox="1">
            <a:spLocks noGrp="1"/>
          </p:cNvSpPr>
          <p:nvPr>
            <p:ph type="body" idx="2"/>
          </p:nvPr>
        </p:nvSpPr>
        <p:spPr>
          <a:xfrm>
            <a:off x="6789183"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40" name="Google Shape;40;p31"/>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ubtitle Text - 1col">
  <p:cSld name="Title Subtitle Text - 1col">
    <p:spTree>
      <p:nvGrpSpPr>
        <p:cNvPr id="1" name="Shape 41"/>
        <p:cNvGrpSpPr/>
        <p:nvPr/>
      </p:nvGrpSpPr>
      <p:grpSpPr>
        <a:xfrm>
          <a:off x="0" y="0"/>
          <a:ext cx="0" cy="0"/>
          <a:chOff x="0" y="0"/>
          <a:chExt cx="0" cy="0"/>
        </a:xfrm>
      </p:grpSpPr>
      <p:sp>
        <p:nvSpPr>
          <p:cNvPr id="42" name="Google Shape;42;p32"/>
          <p:cNvSpPr txBox="1">
            <a:spLocks noGrp="1"/>
          </p:cNvSpPr>
          <p:nvPr>
            <p:ph type="body" idx="1"/>
          </p:nvPr>
        </p:nvSpPr>
        <p:spPr>
          <a:xfrm>
            <a:off x="500064"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43" name="Google Shape;43;p32"/>
          <p:cNvSpPr txBox="1">
            <a:spLocks noGrp="1"/>
          </p:cNvSpPr>
          <p:nvPr>
            <p:ph type="body" idx="2"/>
          </p:nvPr>
        </p:nvSpPr>
        <p:spPr>
          <a:xfrm>
            <a:off x="6789183"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44" name="Google Shape;44;p32"/>
          <p:cNvSpPr txBox="1">
            <a:spLocks noGrp="1"/>
          </p:cNvSpPr>
          <p:nvPr>
            <p:ph type="body" idx="3"/>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45" name="Google Shape;45;p32"/>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ront cover" type="title">
  <p:cSld name="TITLE">
    <p:spTree>
      <p:nvGrpSpPr>
        <p:cNvPr id="1" name="Shape 46"/>
        <p:cNvGrpSpPr/>
        <p:nvPr/>
      </p:nvGrpSpPr>
      <p:grpSpPr>
        <a:xfrm>
          <a:off x="0" y="0"/>
          <a:ext cx="0" cy="0"/>
          <a:chOff x="0" y="0"/>
          <a:chExt cx="0" cy="0"/>
        </a:xfrm>
      </p:grpSpPr>
      <p:sp>
        <p:nvSpPr>
          <p:cNvPr id="47" name="Google Shape;47;p25"/>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100000"/>
              </a:lnSpc>
              <a:spcBef>
                <a:spcPts val="0"/>
              </a:spcBef>
              <a:spcAft>
                <a:spcPts val="0"/>
              </a:spcAft>
              <a:buClr>
                <a:srgbClr val="000000"/>
              </a:buClr>
              <a:buSzPts val="1478"/>
              <a:buFont typeface="Arial"/>
              <a:buNone/>
            </a:pPr>
            <a:endParaRPr sz="1478" b="0" i="0" u="none" strike="noStrike" cap="none">
              <a:solidFill>
                <a:schemeClr val="lt1"/>
              </a:solidFill>
              <a:latin typeface="Calibri"/>
              <a:ea typeface="Calibri"/>
              <a:cs typeface="Calibri"/>
              <a:sym typeface="Calibri"/>
            </a:endParaRPr>
          </a:p>
        </p:txBody>
      </p:sp>
      <p:sp>
        <p:nvSpPr>
          <p:cNvPr id="48" name="Google Shape;48;p25"/>
          <p:cNvSpPr txBox="1">
            <a:spLocks noGrp="1"/>
          </p:cNvSpPr>
          <p:nvPr>
            <p:ph type="ctrTitle"/>
          </p:nvPr>
        </p:nvSpPr>
        <p:spPr>
          <a:xfrm>
            <a:off x="310399" y="2955190"/>
            <a:ext cx="6107071" cy="978635"/>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5"/>
          <p:cNvSpPr txBox="1">
            <a:spLocks noGrp="1"/>
          </p:cNvSpPr>
          <p:nvPr>
            <p:ph type="subTitle" idx="1"/>
          </p:nvPr>
        </p:nvSpPr>
        <p:spPr>
          <a:xfrm>
            <a:off x="310399" y="4233090"/>
            <a:ext cx="6107071" cy="93647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94"/>
              </a:spcBef>
              <a:spcAft>
                <a:spcPts val="0"/>
              </a:spcAft>
              <a:buClr>
                <a:schemeClr val="accent2"/>
              </a:buClr>
              <a:buSzPts val="2400"/>
              <a:buFont typeface="Arial"/>
              <a:buNone/>
              <a:defRPr sz="2400" b="1" i="0" u="none" strike="noStrike" cap="none">
                <a:solidFill>
                  <a:schemeClr val="accent2"/>
                </a:solidFill>
                <a:latin typeface="Open Sans"/>
                <a:ea typeface="Open Sans"/>
                <a:cs typeface="Open Sans"/>
                <a:sym typeface="Open Sans"/>
              </a:defRPr>
            </a:lvl1pPr>
            <a:lvl2pPr marR="0" lvl="1" algn="ctr" rtl="0">
              <a:lnSpc>
                <a:spcPct val="90000"/>
              </a:lnSpc>
              <a:spcBef>
                <a:spcPts val="547"/>
              </a:spcBef>
              <a:spcAft>
                <a:spcPts val="0"/>
              </a:spcAft>
              <a:buClr>
                <a:schemeClr val="lt1"/>
              </a:buClr>
              <a:buSzPts val="2188"/>
              <a:buFont typeface="Arial"/>
              <a:buNone/>
              <a:defRPr sz="2188" b="0" i="0" u="none" strike="noStrike" cap="none">
                <a:solidFill>
                  <a:schemeClr val="lt1"/>
                </a:solidFill>
                <a:latin typeface="Calibri"/>
                <a:ea typeface="Calibri"/>
                <a:cs typeface="Calibri"/>
                <a:sym typeface="Calibri"/>
              </a:defRPr>
            </a:lvl2pPr>
            <a:lvl3pPr marR="0" lvl="2" algn="ctr" rtl="0">
              <a:lnSpc>
                <a:spcPct val="90000"/>
              </a:lnSpc>
              <a:spcBef>
                <a:spcPts val="547"/>
              </a:spcBef>
              <a:spcAft>
                <a:spcPts val="0"/>
              </a:spcAft>
              <a:buClr>
                <a:schemeClr val="lt1"/>
              </a:buClr>
              <a:buSzPts val="1969"/>
              <a:buFont typeface="Arial"/>
              <a:buNone/>
              <a:defRPr sz="1969" b="0" i="0" u="none" strike="noStrike" cap="none">
                <a:solidFill>
                  <a:schemeClr val="lt1"/>
                </a:solidFill>
                <a:latin typeface="Calibri"/>
                <a:ea typeface="Calibri"/>
                <a:cs typeface="Calibri"/>
                <a:sym typeface="Calibri"/>
              </a:defRPr>
            </a:lvl3pPr>
            <a:lvl4pPr marR="0" lvl="3"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4pPr>
            <a:lvl5pPr marR="0" lvl="4"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5pPr>
            <a:lvl6pPr marR="0" lvl="5"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6pPr>
            <a:lvl7pPr marR="0" lvl="6"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7pPr>
            <a:lvl8pPr marR="0" lvl="7"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8pPr>
            <a:lvl9pPr marR="0" lvl="8"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9pPr>
          </a:lstStyle>
          <a:p>
            <a:endParaRPr/>
          </a:p>
        </p:txBody>
      </p:sp>
      <p:pic>
        <p:nvPicPr>
          <p:cNvPr id="50" name="Google Shape;50;p25"/>
          <p:cNvPicPr preferRelativeResize="0"/>
          <p:nvPr/>
        </p:nvPicPr>
        <p:blipFill rotWithShape="1">
          <a:blip r:embed="rId2">
            <a:alphaModFix/>
          </a:blip>
          <a:srcRect/>
          <a:stretch/>
        </p:blipFill>
        <p:spPr>
          <a:xfrm>
            <a:off x="465786" y="637418"/>
            <a:ext cx="2782951" cy="1259537"/>
          </a:xfrm>
          <a:prstGeom prst="rect">
            <a:avLst/>
          </a:prstGeom>
          <a:noFill/>
          <a:ln>
            <a:noFill/>
          </a:ln>
        </p:spPr>
      </p:pic>
      <p:grpSp>
        <p:nvGrpSpPr>
          <p:cNvPr id="51" name="Google Shape;51;p25"/>
          <p:cNvGrpSpPr/>
          <p:nvPr/>
        </p:nvGrpSpPr>
        <p:grpSpPr>
          <a:xfrm>
            <a:off x="309367" y="6493935"/>
            <a:ext cx="6399441" cy="923330"/>
            <a:chOff x="309367" y="6493935"/>
            <a:chExt cx="6399441" cy="923330"/>
          </a:xfrm>
        </p:grpSpPr>
        <p:sp>
          <p:nvSpPr>
            <p:cNvPr id="52" name="Google Shape;52;p25"/>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IE"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KA204-EADDB377]</a:t>
              </a:r>
              <a:endParaRPr sz="1200" b="0" i="0" u="none" strike="noStrike" cap="none">
                <a:solidFill>
                  <a:schemeClr val="dk1"/>
                </a:solidFill>
                <a:latin typeface="Calibri"/>
                <a:ea typeface="Calibri"/>
                <a:cs typeface="Calibri"/>
                <a:sym typeface="Calibri"/>
              </a:endParaRPr>
            </a:p>
          </p:txBody>
        </p:sp>
        <p:pic>
          <p:nvPicPr>
            <p:cNvPr id="53" name="Google Shape;53;p25"/>
            <p:cNvPicPr preferRelativeResize="0"/>
            <p:nvPr/>
          </p:nvPicPr>
          <p:blipFill rotWithShape="1">
            <a:blip r:embed="rId3">
              <a:alphaModFix/>
            </a:blip>
            <a:srcRect/>
            <a:stretch/>
          </p:blipFill>
          <p:spPr>
            <a:xfrm>
              <a:off x="309367" y="6778845"/>
              <a:ext cx="1471307" cy="304544"/>
            </a:xfrm>
            <a:prstGeom prst="rect">
              <a:avLst/>
            </a:prstGeom>
            <a:noFill/>
            <a:ln>
              <a:noFill/>
            </a:ln>
          </p:spPr>
        </p:pic>
      </p:grpSp>
      <p:pic>
        <p:nvPicPr>
          <p:cNvPr id="54" name="Google Shape;54;p25"/>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d cover">
  <p:cSld name="End cover">
    <p:spTree>
      <p:nvGrpSpPr>
        <p:cNvPr id="1" name="Shape 55"/>
        <p:cNvGrpSpPr/>
        <p:nvPr/>
      </p:nvGrpSpPr>
      <p:grpSpPr>
        <a:xfrm>
          <a:off x="0" y="0"/>
          <a:ext cx="0" cy="0"/>
          <a:chOff x="0" y="0"/>
          <a:chExt cx="0" cy="0"/>
        </a:xfrm>
      </p:grpSpPr>
      <p:sp>
        <p:nvSpPr>
          <p:cNvPr id="56" name="Google Shape;56;p29"/>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100000"/>
              </a:lnSpc>
              <a:spcBef>
                <a:spcPts val="0"/>
              </a:spcBef>
              <a:spcAft>
                <a:spcPts val="0"/>
              </a:spcAft>
              <a:buClr>
                <a:srgbClr val="000000"/>
              </a:buClr>
              <a:buSzPts val="1478"/>
              <a:buFont typeface="Arial"/>
              <a:buNone/>
            </a:pPr>
            <a:endParaRPr sz="1478" b="0" i="0" u="none" strike="noStrike" cap="none">
              <a:solidFill>
                <a:schemeClr val="lt1"/>
              </a:solidFill>
              <a:latin typeface="Calibri"/>
              <a:ea typeface="Calibri"/>
              <a:cs typeface="Calibri"/>
              <a:sym typeface="Calibri"/>
            </a:endParaRPr>
          </a:p>
        </p:txBody>
      </p:sp>
      <p:sp>
        <p:nvSpPr>
          <p:cNvPr id="57" name="Google Shape;57;p29"/>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8" name="Google Shape;58;p29"/>
          <p:cNvGrpSpPr/>
          <p:nvPr/>
        </p:nvGrpSpPr>
        <p:grpSpPr>
          <a:xfrm>
            <a:off x="309367" y="6493935"/>
            <a:ext cx="6399441" cy="923330"/>
            <a:chOff x="309367" y="6493935"/>
            <a:chExt cx="6399441" cy="923330"/>
          </a:xfrm>
        </p:grpSpPr>
        <p:sp>
          <p:nvSpPr>
            <p:cNvPr id="59" name="Google Shape;59;p29"/>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IE"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a:t>
              </a:r>
              <a:endParaRPr sz="1200" b="0" i="0" u="none" strike="noStrike" cap="none">
                <a:solidFill>
                  <a:schemeClr val="dk1"/>
                </a:solidFill>
                <a:latin typeface="Calibri"/>
                <a:ea typeface="Calibri"/>
                <a:cs typeface="Calibri"/>
                <a:sym typeface="Calibri"/>
              </a:endParaRPr>
            </a:p>
          </p:txBody>
        </p:sp>
        <p:pic>
          <p:nvPicPr>
            <p:cNvPr id="60" name="Google Shape;60;p29"/>
            <p:cNvPicPr preferRelativeResize="0"/>
            <p:nvPr/>
          </p:nvPicPr>
          <p:blipFill rotWithShape="1">
            <a:blip r:embed="rId2">
              <a:alphaModFix/>
            </a:blip>
            <a:srcRect/>
            <a:stretch/>
          </p:blipFill>
          <p:spPr>
            <a:xfrm>
              <a:off x="309367" y="6778845"/>
              <a:ext cx="1471307" cy="304544"/>
            </a:xfrm>
            <a:prstGeom prst="rect">
              <a:avLst/>
            </a:prstGeom>
            <a:noFill/>
            <a:ln>
              <a:noFill/>
            </a:ln>
          </p:spPr>
        </p:pic>
      </p:grpSp>
      <p:pic>
        <p:nvPicPr>
          <p:cNvPr id="61" name="Google Shape;61;p29"/>
          <p:cNvPicPr preferRelativeResize="0"/>
          <p:nvPr/>
        </p:nvPicPr>
        <p:blipFill rotWithShape="1">
          <a:blip r:embed="rId3">
            <a:alphaModFix/>
          </a:blip>
          <a:srcRect/>
          <a:stretch/>
        </p:blipFill>
        <p:spPr>
          <a:xfrm>
            <a:off x="465786" y="637418"/>
            <a:ext cx="2782951" cy="1259537"/>
          </a:xfrm>
          <a:prstGeom prst="rect">
            <a:avLst/>
          </a:prstGeom>
          <a:noFill/>
          <a:ln>
            <a:noFill/>
          </a:ln>
        </p:spPr>
      </p:pic>
      <p:pic>
        <p:nvPicPr>
          <p:cNvPr id="62" name="Google Shape;62;p29"/>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flickr.com/photos/thewendyhouse/353584572" TargetMode="External"/><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moneymattersproject.eu/"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watch?v=RwC-EMh2-Z4" TargetMode="External"/><Relationship Id="rId3" Type="http://schemas.openxmlformats.org/officeDocument/2006/relationships/hyperlink" Target="https://www.nerdwallet.com/article/banking/checking-vs-savings" TargetMode="External"/><Relationship Id="rId7" Type="http://schemas.openxmlformats.org/officeDocument/2006/relationships/hyperlink" Target="https://www.experian.com/blogs/ask-experian/what-is-good-debt/"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www.debt.org/" TargetMode="External"/><Relationship Id="rId5" Type="http://schemas.openxmlformats.org/officeDocument/2006/relationships/hyperlink" Target="https://www.investopedia.com/" TargetMode="External"/><Relationship Id="rId4" Type="http://schemas.openxmlformats.org/officeDocument/2006/relationships/hyperlink" Target="https://www.wellsfargo.com/financial-education/college/?linkLoc=f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www.flickr.com/photos/143716469@N06/45086636285" TargetMode="External"/><Relationship Id="rId5" Type="http://schemas.openxmlformats.org/officeDocument/2006/relationships/image" Target="../media/image11.jpg"/><Relationship Id="rId4" Type="http://schemas.openxmlformats.org/officeDocument/2006/relationships/hyperlink" Target="https://pxhere.com/en/photo/570306"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flickr.com/photos/wallyg/944500619" TargetMode="External"/><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
          <p:cNvSpPr txBox="1">
            <a:spLocks noGrp="1"/>
          </p:cNvSpPr>
          <p:nvPr>
            <p:ph type="ctrTitle"/>
          </p:nvPr>
        </p:nvSpPr>
        <p:spPr>
          <a:xfrm>
            <a:off x="440508" y="2774215"/>
            <a:ext cx="8511763" cy="978635"/>
          </a:xfrm>
          <a:prstGeom prst="rect">
            <a:avLst/>
          </a:prstGeom>
          <a:noFill/>
          <a:ln>
            <a:noFill/>
          </a:ln>
        </p:spPr>
        <p:txBody>
          <a:bodyPr spcFirstLastPara="1" wrap="square" lIns="72000" tIns="45700" rIns="72000" bIns="45700" anchor="t" anchorCtr="0">
            <a:noAutofit/>
          </a:bodyPr>
          <a:lstStyle/>
          <a:p>
            <a:pPr marL="0" lvl="0" indent="0" algn="l" rtl="0">
              <a:lnSpc>
                <a:spcPct val="90000"/>
              </a:lnSpc>
              <a:spcBef>
                <a:spcPts val="0"/>
              </a:spcBef>
              <a:spcAft>
                <a:spcPts val="0"/>
              </a:spcAft>
              <a:buClr>
                <a:schemeClr val="dk2"/>
              </a:buClr>
              <a:buSzPts val="2800"/>
              <a:buFont typeface="Open Sans"/>
              <a:buNone/>
            </a:pPr>
            <a:r>
              <a:rPr lang="en-IE" dirty="0"/>
              <a:t>IO3: </a:t>
            </a:r>
            <a:r>
              <a:rPr lang="it-IT" dirty="0"/>
              <a:t>Formazione di alfabetizzazione finanziaria per genitori</a:t>
            </a:r>
            <a:endParaRPr dirty="0"/>
          </a:p>
        </p:txBody>
      </p:sp>
      <p:sp>
        <p:nvSpPr>
          <p:cNvPr id="69" name="Google Shape;69;p1"/>
          <p:cNvSpPr txBox="1">
            <a:spLocks noGrp="1"/>
          </p:cNvSpPr>
          <p:nvPr>
            <p:ph type="subTitle" idx="1"/>
          </p:nvPr>
        </p:nvSpPr>
        <p:spPr>
          <a:xfrm>
            <a:off x="440508" y="4269666"/>
            <a:ext cx="6107071" cy="93647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IE" dirty="0">
                <a:solidFill>
                  <a:srgbClr val="097D74"/>
                </a:solidFill>
              </a:rPr>
              <a:t>Modulo 1: </a:t>
            </a:r>
            <a:r>
              <a:rPr lang="en-IE" dirty="0" err="1">
                <a:solidFill>
                  <a:srgbClr val="097D74"/>
                </a:solidFill>
              </a:rPr>
              <a:t>Vocabolario</a:t>
            </a:r>
            <a:r>
              <a:rPr lang="en-IE" dirty="0">
                <a:solidFill>
                  <a:srgbClr val="097D74"/>
                </a:solidFill>
              </a:rPr>
              <a:t> </a:t>
            </a:r>
            <a:r>
              <a:rPr lang="en-IE" dirty="0" err="1">
                <a:solidFill>
                  <a:srgbClr val="097D74"/>
                </a:solidFill>
              </a:rPr>
              <a:t>finanziario</a:t>
            </a:r>
            <a:endParaRPr dirty="0">
              <a:solidFill>
                <a:srgbClr val="097D74"/>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9"/>
          <p:cNvSpPr txBox="1">
            <a:spLocks noGrp="1"/>
          </p:cNvSpPr>
          <p:nvPr>
            <p:ph type="body" idx="1"/>
          </p:nvPr>
        </p:nvSpPr>
        <p:spPr>
          <a:xfrm>
            <a:off x="500064" y="1984376"/>
            <a:ext cx="12331402" cy="1393572"/>
          </a:xfrm>
          <a:prstGeom prst="rect">
            <a:avLst/>
          </a:prstGeom>
          <a:noFill/>
          <a:ln>
            <a:noFill/>
          </a:ln>
        </p:spPr>
        <p:txBody>
          <a:bodyPr spcFirstLastPara="1" wrap="square" lIns="72000" tIns="45700" rIns="72000" bIns="45700" anchor="t" anchorCtr="0">
            <a:noAutofit/>
          </a:bodyPr>
          <a:lstStyle/>
          <a:p>
            <a:pPr marL="1092991" lvl="1" indent="-203962" algn="l" rtl="0">
              <a:lnSpc>
                <a:spcPct val="100000"/>
              </a:lnSpc>
              <a:spcBef>
                <a:spcPts val="600"/>
              </a:spcBef>
              <a:spcAft>
                <a:spcPts val="0"/>
              </a:spcAft>
              <a:buSzPts val="2188"/>
              <a:buNone/>
            </a:pPr>
            <a:endParaRPr dirty="0"/>
          </a:p>
          <a:p>
            <a:pPr marL="1092991" lvl="1" indent="-203962" algn="l" rtl="0">
              <a:lnSpc>
                <a:spcPct val="100000"/>
              </a:lnSpc>
              <a:spcBef>
                <a:spcPts val="600"/>
              </a:spcBef>
              <a:spcAft>
                <a:spcPts val="0"/>
              </a:spcAft>
              <a:buSzPts val="2188"/>
              <a:buNone/>
            </a:pPr>
            <a:endParaRPr dirty="0">
              <a:highlight>
                <a:srgbClr val="FFFF00"/>
              </a:highlight>
            </a:endParaRPr>
          </a:p>
          <a:p>
            <a:pPr marL="0" lvl="0" indent="0" algn="just" rtl="0">
              <a:lnSpc>
                <a:spcPct val="100000"/>
              </a:lnSpc>
              <a:spcBef>
                <a:spcPts val="600"/>
              </a:spcBef>
              <a:spcAft>
                <a:spcPts val="0"/>
              </a:spcAft>
              <a:buClr>
                <a:schemeClr val="accent4"/>
              </a:buClr>
              <a:buSzPts val="2188"/>
              <a:buNone/>
            </a:pPr>
            <a:endParaRPr dirty="0">
              <a:highlight>
                <a:srgbClr val="FFFF00"/>
              </a:highlight>
            </a:endParaRPr>
          </a:p>
        </p:txBody>
      </p:sp>
      <p:sp>
        <p:nvSpPr>
          <p:cNvPr id="193" name="Google Shape;193;p9"/>
          <p:cNvSpPr txBox="1">
            <a:spLocks noGrp="1"/>
          </p:cNvSpPr>
          <p:nvPr>
            <p:ph type="title"/>
          </p:nvPr>
        </p:nvSpPr>
        <p:spPr>
          <a:xfrm>
            <a:off x="500064" y="300111"/>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SzPts val="2800"/>
              <a:buNone/>
            </a:pPr>
            <a:r>
              <a:rPr lang="en-IE" dirty="0" err="1"/>
              <a:t>Vocabolario</a:t>
            </a:r>
            <a:r>
              <a:rPr lang="en-IE" dirty="0"/>
              <a:t> </a:t>
            </a:r>
            <a:r>
              <a:rPr lang="en-IE" dirty="0" err="1"/>
              <a:t>finanziario</a:t>
            </a:r>
            <a:endParaRPr dirty="0"/>
          </a:p>
        </p:txBody>
      </p:sp>
      <p:sp>
        <p:nvSpPr>
          <p:cNvPr id="194" name="Google Shape;194;p9"/>
          <p:cNvSpPr txBox="1">
            <a:spLocks noGrp="1"/>
          </p:cNvSpPr>
          <p:nvPr>
            <p:ph type="body" idx="2"/>
          </p:nvPr>
        </p:nvSpPr>
        <p:spPr>
          <a:xfrm>
            <a:off x="500064" y="1020111"/>
            <a:ext cx="12331541" cy="580090"/>
          </a:xfrm>
          <a:prstGeom prst="rect">
            <a:avLst/>
          </a:prstGeom>
          <a:solidFill>
            <a:schemeClr val="dk1"/>
          </a:solidFill>
          <a:ln>
            <a:noFill/>
          </a:ln>
        </p:spPr>
        <p:txBody>
          <a:bodyPr spcFirstLastPara="1" wrap="square" lIns="72000" tIns="45700" rIns="72000" bIns="45700" anchor="ctr" anchorCtr="0">
            <a:noAutofit/>
          </a:bodyPr>
          <a:lstStyle/>
          <a:p>
            <a:pPr algn="l"/>
            <a:endParaRPr lang="en-IE" i="0" dirty="0"/>
          </a:p>
          <a:p>
            <a:pPr marL="228600" algn="l">
              <a:spcBef>
                <a:spcPts val="600"/>
              </a:spcBef>
              <a:spcAft>
                <a:spcPts val="600"/>
              </a:spcAft>
            </a:pPr>
            <a:r>
              <a:rPr lang="it-IT" i="0" dirty="0"/>
              <a:t> Altre istituzioni finanziarie/società finanziarie non bancarie 
</a:t>
            </a:r>
            <a:r>
              <a:rPr lang="en-IE" i="0" dirty="0"/>
              <a:t> </a:t>
            </a:r>
            <a:endParaRPr i="0" dirty="0"/>
          </a:p>
        </p:txBody>
      </p:sp>
      <p:sp>
        <p:nvSpPr>
          <p:cNvPr id="195" name="Google Shape;195;p9"/>
          <p:cNvSpPr/>
          <p:nvPr/>
        </p:nvSpPr>
        <p:spPr>
          <a:xfrm>
            <a:off x="500064" y="2660280"/>
            <a:ext cx="12330000" cy="3462446"/>
          </a:xfrm>
          <a:prstGeom prst="rect">
            <a:avLst/>
          </a:prstGeom>
          <a:noFill/>
          <a:ln>
            <a:noFill/>
          </a:ln>
        </p:spPr>
        <p:txBody>
          <a:bodyPr spcFirstLastPara="1" wrap="square" lIns="91425" tIns="45700" rIns="91425" bIns="45700" anchor="t" anchorCtr="0">
            <a:spAutoFit/>
          </a:bodyPr>
          <a:lstStyle/>
          <a:p>
            <a:pPr>
              <a:buSzPts val="2190"/>
            </a:pPr>
            <a:r>
              <a:rPr lang="it-IT" sz="2190" b="1" dirty="0">
                <a:solidFill>
                  <a:schemeClr val="accent6"/>
                </a:solidFill>
                <a:latin typeface="Calibri"/>
                <a:ea typeface="Calibri"/>
                <a:cs typeface="Calibri"/>
                <a:sym typeface="Calibri"/>
              </a:rPr>
              <a:t>COOPERATIVE DI CREDITO: </a:t>
            </a:r>
            <a:r>
              <a:rPr lang="it-IT" sz="2190" dirty="0">
                <a:solidFill>
                  <a:schemeClr val="bg2"/>
                </a:solidFill>
                <a:latin typeface="Calibri"/>
                <a:ea typeface="Calibri"/>
                <a:cs typeface="Calibri"/>
                <a:sym typeface="Calibri"/>
              </a:rPr>
              <a:t>Si tratta di istituzioni finanziarie che offrono vari servizi bancari e sono spesso di proprietà dei contribuenti.</a:t>
            </a:r>
            <a:r>
              <a:rPr lang="it-IT" sz="2190" b="1" dirty="0">
                <a:solidFill>
                  <a:schemeClr val="accent6"/>
                </a:solidFill>
                <a:latin typeface="Calibri"/>
                <a:ea typeface="Calibri"/>
                <a:cs typeface="Calibri"/>
                <a:sym typeface="Calibri"/>
              </a:rPr>
              <a:t>
</a:t>
            </a:r>
            <a:endParaRPr lang="en-US" sz="2190" b="0" i="0" u="none" strike="noStrike" cap="none" dirty="0">
              <a:solidFill>
                <a:schemeClr val="dk2"/>
              </a:solidFill>
              <a:latin typeface="Calibri"/>
              <a:ea typeface="Calibri"/>
              <a:cs typeface="Calibri"/>
              <a:sym typeface="Calibri"/>
            </a:endParaRPr>
          </a:p>
          <a:p>
            <a:pPr>
              <a:buSzPts val="2190"/>
            </a:pPr>
            <a:r>
              <a:rPr lang="en-US" sz="2190" b="1" dirty="0">
                <a:solidFill>
                  <a:schemeClr val="accent6"/>
                </a:solidFill>
                <a:latin typeface="Calibri"/>
                <a:ea typeface="Calibri"/>
                <a:cs typeface="Calibri"/>
                <a:sym typeface="Calibri"/>
              </a:rPr>
              <a:t>AZIENDE ENERGETICHE: </a:t>
            </a:r>
            <a:r>
              <a:rPr lang="it-IT" sz="2190" dirty="0">
                <a:solidFill>
                  <a:schemeClr val="dk2"/>
                </a:solidFill>
                <a:latin typeface="Calibri"/>
                <a:ea typeface="Calibri"/>
                <a:cs typeface="Calibri"/>
                <a:sym typeface="Calibri"/>
              </a:rPr>
              <a:t>Queste possono offrire servizi per supportare i clienti alle prese con le bollette</a:t>
            </a:r>
            <a:r>
              <a:rPr lang="en-US" sz="2190" dirty="0">
                <a:solidFill>
                  <a:schemeClr val="dk2"/>
                </a:solidFill>
                <a:latin typeface="Calibri"/>
                <a:ea typeface="Calibri"/>
                <a:cs typeface="Calibri"/>
                <a:sym typeface="Calibri"/>
              </a:rPr>
              <a:t>.</a:t>
            </a:r>
          </a:p>
          <a:p>
            <a:pPr>
              <a:buSzPts val="2190"/>
            </a:pPr>
            <a:endParaRPr lang="en-IE" sz="2190" b="1" i="0" u="none" strike="noStrike" cap="none" dirty="0">
              <a:solidFill>
                <a:schemeClr val="accent6"/>
              </a:solidFill>
              <a:latin typeface="Calibri"/>
              <a:ea typeface="Calibri"/>
              <a:cs typeface="Calibri"/>
              <a:sym typeface="Calibri"/>
            </a:endParaRPr>
          </a:p>
          <a:p>
            <a:pPr lvl="0">
              <a:buSzPts val="2190"/>
            </a:pPr>
            <a:r>
              <a:rPr lang="en-IE" sz="2190" b="1" dirty="0">
                <a:solidFill>
                  <a:schemeClr val="accent6"/>
                </a:solidFill>
                <a:latin typeface="Calibri"/>
                <a:ea typeface="Calibri"/>
                <a:cs typeface="Calibri"/>
                <a:sym typeface="Calibri"/>
              </a:rPr>
              <a:t>COMPAGNIE ASSICURATIVE: </a:t>
            </a:r>
            <a:r>
              <a:rPr lang="it-IT" sz="2190" dirty="0">
                <a:solidFill>
                  <a:schemeClr val="dk2"/>
                </a:solidFill>
                <a:latin typeface="Calibri"/>
                <a:ea typeface="Calibri"/>
                <a:cs typeface="Calibri"/>
                <a:sym typeface="Calibri"/>
              </a:rPr>
              <a:t>Tra le istituzioni finanziarie non bancarie più familiari ci sono le compagnie di assicurazione che proteggono dal rischio finanziario, garantite attraverso pagamenti assicurativi.
</a:t>
            </a:r>
            <a:endParaRPr lang="en-IE" sz="2190" b="0" i="0" u="none" strike="noStrike" cap="none" dirty="0">
              <a:solidFill>
                <a:schemeClr val="dk2"/>
              </a:solidFill>
              <a:latin typeface="Calibri"/>
              <a:ea typeface="Calibri"/>
              <a:cs typeface="Calibri"/>
              <a:sym typeface="Calibri"/>
            </a:endParaRPr>
          </a:p>
          <a:p>
            <a:pPr lvl="0">
              <a:buSzPts val="2190"/>
            </a:pPr>
            <a:r>
              <a:rPr lang="en-IE" sz="2190" b="1" dirty="0">
                <a:solidFill>
                  <a:schemeClr val="accent6"/>
                </a:solidFill>
                <a:latin typeface="Calibri"/>
                <a:ea typeface="Calibri"/>
                <a:cs typeface="Calibri"/>
                <a:sym typeface="Calibri"/>
              </a:rPr>
              <a:t>REGIMI COMUNITARI: </a:t>
            </a:r>
            <a:r>
              <a:rPr lang="it-IT" sz="2190" dirty="0">
                <a:solidFill>
                  <a:schemeClr val="dk2"/>
                </a:solidFill>
                <a:latin typeface="Calibri"/>
                <a:ea typeface="Calibri"/>
                <a:cs typeface="Calibri"/>
                <a:sym typeface="Calibri"/>
              </a:rPr>
              <a:t>Questi sono diversi a seconda della comunità ... riesci a pensare a qualcuno?
</a:t>
            </a:r>
            <a:endParaRPr sz="1400" b="0" i="0" u="none" strike="noStrike" cap="none" dirty="0">
              <a:solidFill>
                <a:srgbClr val="000000"/>
              </a:solidFill>
              <a:latin typeface="Arial"/>
              <a:ea typeface="Arial"/>
              <a:cs typeface="Arial"/>
              <a:sym typeface="Arial"/>
            </a:endParaRPr>
          </a:p>
        </p:txBody>
      </p:sp>
      <p:sp>
        <p:nvSpPr>
          <p:cNvPr id="196" name="Google Shape;196;p9"/>
          <p:cNvSpPr/>
          <p:nvPr/>
        </p:nvSpPr>
        <p:spPr>
          <a:xfrm>
            <a:off x="498662" y="1984375"/>
            <a:ext cx="12331402" cy="429308"/>
          </a:xfrm>
          <a:prstGeom prst="rect">
            <a:avLst/>
          </a:prstGeom>
          <a:noFill/>
          <a:ln>
            <a:noFill/>
          </a:ln>
        </p:spPr>
        <p:txBody>
          <a:bodyPr spcFirstLastPara="1" wrap="square" lIns="91425" tIns="45700" rIns="91425" bIns="45700" anchor="t" anchorCtr="0">
            <a:spAutoFit/>
          </a:bodyPr>
          <a:lstStyle/>
          <a:p>
            <a:pPr lvl="0">
              <a:buSzPts val="2190"/>
            </a:pPr>
            <a:r>
              <a:rPr lang="it-IT" sz="2190" b="1" dirty="0">
                <a:solidFill>
                  <a:schemeClr val="dk2"/>
                </a:solidFill>
                <a:latin typeface="Calibri"/>
                <a:ea typeface="Calibri"/>
                <a:cs typeface="Calibri"/>
                <a:sym typeface="Calibri"/>
              </a:rPr>
              <a:t>Cosa sono le istituzioni finanziarie non bancarie?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ADFCA8-6726-619C-1F46-DD9886018442}"/>
              </a:ext>
            </a:extLst>
          </p:cNvPr>
          <p:cNvSpPr>
            <a:spLocks noGrp="1"/>
          </p:cNvSpPr>
          <p:nvPr>
            <p:ph type="body" idx="1"/>
          </p:nvPr>
        </p:nvSpPr>
        <p:spPr/>
        <p:txBody>
          <a:bodyPr/>
          <a:lstStyle/>
          <a:p>
            <a:endParaRPr lang="en-GB" sz="4000" b="1" dirty="0"/>
          </a:p>
          <a:p>
            <a:endParaRPr lang="en-GB" sz="4000" b="1" dirty="0"/>
          </a:p>
          <a:p>
            <a:endParaRPr lang="en-GB" sz="4000" b="1" dirty="0"/>
          </a:p>
          <a:p>
            <a:r>
              <a:rPr lang="en-GB" sz="4000" b="1" dirty="0" err="1"/>
              <a:t>Pausa</a:t>
            </a:r>
            <a:r>
              <a:rPr lang="en-GB" sz="4000" b="1" dirty="0"/>
              <a:t> </a:t>
            </a:r>
            <a:r>
              <a:rPr lang="en-GB" sz="4000" b="1" dirty="0" err="1"/>
              <a:t>caffè</a:t>
            </a:r>
            <a:r>
              <a:rPr lang="en-GB" sz="4000" b="1" dirty="0"/>
              <a:t> e </a:t>
            </a:r>
            <a:r>
              <a:rPr lang="en-GB" sz="4000" b="1" dirty="0" err="1"/>
              <a:t>tè</a:t>
            </a:r>
            <a:r>
              <a:rPr lang="en-GB" sz="4000" b="1" dirty="0"/>
              <a:t>
</a:t>
            </a:r>
          </a:p>
        </p:txBody>
      </p:sp>
      <p:sp>
        <p:nvSpPr>
          <p:cNvPr id="3" name="Title 2">
            <a:extLst>
              <a:ext uri="{FF2B5EF4-FFF2-40B4-BE49-F238E27FC236}">
                <a16:creationId xmlns:a16="http://schemas.microsoft.com/office/drawing/2014/main" id="{5D6B8C52-E2C2-0914-9FF5-C5AD402CE6BB}"/>
              </a:ext>
            </a:extLst>
          </p:cNvPr>
          <p:cNvSpPr>
            <a:spLocks noGrp="1"/>
          </p:cNvSpPr>
          <p:nvPr>
            <p:ph type="title"/>
          </p:nvPr>
        </p:nvSpPr>
        <p:spPr>
          <a:xfrm>
            <a:off x="691186" y="952599"/>
            <a:ext cx="12330000" cy="720000"/>
          </a:xfrm>
        </p:spPr>
        <p:txBody>
          <a:bodyPr>
            <a:normAutofit/>
          </a:bodyPr>
          <a:lstStyle/>
          <a:p>
            <a:r>
              <a:rPr lang="en-GB" dirty="0" err="1"/>
              <a:t>Vocabolario</a:t>
            </a:r>
            <a:r>
              <a:rPr lang="en-GB" dirty="0"/>
              <a:t> </a:t>
            </a:r>
            <a:r>
              <a:rPr lang="en-GB" dirty="0" err="1"/>
              <a:t>finanziario</a:t>
            </a:r>
            <a:endParaRPr lang="en-GB" dirty="0"/>
          </a:p>
        </p:txBody>
      </p:sp>
      <p:pic>
        <p:nvPicPr>
          <p:cNvPr id="6" name="Picture 5" descr="Teapot pouring tea into cup">
            <a:extLst>
              <a:ext uri="{FF2B5EF4-FFF2-40B4-BE49-F238E27FC236}">
                <a16:creationId xmlns:a16="http://schemas.microsoft.com/office/drawing/2014/main" id="{9ECC25FA-2527-911D-0816-4D60389F7C33}"/>
              </a:ext>
            </a:extLst>
          </p:cNvPr>
          <p:cNvPicPr>
            <a:picLocks noChangeAspect="1"/>
          </p:cNvPicPr>
          <p:nvPr/>
        </p:nvPicPr>
        <p:blipFill>
          <a:blip r:embed="rId3"/>
          <a:stretch>
            <a:fillRect/>
          </a:stretch>
        </p:blipFill>
        <p:spPr>
          <a:xfrm>
            <a:off x="5622880" y="2196946"/>
            <a:ext cx="7102573" cy="4704302"/>
          </a:xfrm>
          <a:prstGeom prst="rect">
            <a:avLst/>
          </a:prstGeom>
        </p:spPr>
      </p:pic>
    </p:spTree>
    <p:extLst>
      <p:ext uri="{BB962C8B-B14F-4D97-AF65-F5344CB8AC3E}">
        <p14:creationId xmlns:p14="http://schemas.microsoft.com/office/powerpoint/2010/main" val="3582835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4374F9-CA2A-E5A3-9AE0-A047DF5A5654}"/>
              </a:ext>
            </a:extLst>
          </p:cNvPr>
          <p:cNvSpPr>
            <a:spLocks noGrp="1"/>
          </p:cNvSpPr>
          <p:nvPr>
            <p:ph type="body" idx="1"/>
          </p:nvPr>
        </p:nvSpPr>
        <p:spPr/>
        <p:txBody>
          <a:bodyPr/>
          <a:lstStyle/>
          <a:p>
            <a:endParaRPr lang="en-GB" sz="4400" b="1" dirty="0"/>
          </a:p>
          <a:p>
            <a:r>
              <a:rPr lang="it-IT" sz="4400" b="1" dirty="0"/>
              <a:t>Esiste il debito "</a:t>
            </a:r>
            <a:r>
              <a:rPr lang="it-IT" sz="4400" b="1" dirty="0">
                <a:solidFill>
                  <a:srgbClr val="C00000"/>
                </a:solidFill>
              </a:rPr>
              <a:t>buono</a:t>
            </a:r>
            <a:r>
              <a:rPr lang="it-IT" sz="4400" b="1" dirty="0"/>
              <a:t>" o quello "</a:t>
            </a:r>
            <a:r>
              <a:rPr lang="it-IT" sz="4400" b="1" dirty="0">
                <a:solidFill>
                  <a:srgbClr val="C00000"/>
                </a:solidFill>
              </a:rPr>
              <a:t>cattivo</a:t>
            </a:r>
            <a:r>
              <a:rPr lang="it-IT" sz="4400" b="1" dirty="0"/>
              <a:t>"?
</a:t>
            </a:r>
            <a:endParaRPr lang="en-GB" sz="4400" b="1" dirty="0"/>
          </a:p>
        </p:txBody>
      </p:sp>
      <p:sp>
        <p:nvSpPr>
          <p:cNvPr id="3" name="Title 2">
            <a:extLst>
              <a:ext uri="{FF2B5EF4-FFF2-40B4-BE49-F238E27FC236}">
                <a16:creationId xmlns:a16="http://schemas.microsoft.com/office/drawing/2014/main" id="{3B859367-A281-51DD-91CA-C65C0112BD14}"/>
              </a:ext>
            </a:extLst>
          </p:cNvPr>
          <p:cNvSpPr>
            <a:spLocks noGrp="1"/>
          </p:cNvSpPr>
          <p:nvPr>
            <p:ph type="title"/>
          </p:nvPr>
        </p:nvSpPr>
        <p:spPr/>
        <p:txBody>
          <a:bodyPr>
            <a:normAutofit/>
          </a:bodyPr>
          <a:lstStyle/>
          <a:p>
            <a:r>
              <a:rPr lang="en-GB" dirty="0" err="1"/>
              <a:t>Vocabolario</a:t>
            </a:r>
            <a:r>
              <a:rPr lang="en-GB" dirty="0"/>
              <a:t> </a:t>
            </a:r>
            <a:r>
              <a:rPr lang="en-GB" dirty="0" err="1"/>
              <a:t>finanziario</a:t>
            </a:r>
            <a:endParaRPr lang="en-GB" dirty="0"/>
          </a:p>
        </p:txBody>
      </p:sp>
      <p:sp>
        <p:nvSpPr>
          <p:cNvPr id="4" name="Text Placeholder 3">
            <a:extLst>
              <a:ext uri="{FF2B5EF4-FFF2-40B4-BE49-F238E27FC236}">
                <a16:creationId xmlns:a16="http://schemas.microsoft.com/office/drawing/2014/main" id="{19C0FE9B-506C-24BE-76CA-DBDB9230AAC4}"/>
              </a:ext>
            </a:extLst>
          </p:cNvPr>
          <p:cNvSpPr>
            <a:spLocks noGrp="1"/>
          </p:cNvSpPr>
          <p:nvPr>
            <p:ph type="body" idx="2"/>
          </p:nvPr>
        </p:nvSpPr>
        <p:spPr>
          <a:xfrm>
            <a:off x="500064" y="1260554"/>
            <a:ext cx="12331541" cy="990199"/>
          </a:xfrm>
        </p:spPr>
        <p:txBody>
          <a:bodyPr/>
          <a:lstStyle/>
          <a:p>
            <a:pPr marL="354013">
              <a:spcBef>
                <a:spcPts val="600"/>
              </a:spcBef>
              <a:spcAft>
                <a:spcPts val="600"/>
              </a:spcAft>
              <a:tabLst>
                <a:tab pos="85725" algn="l"/>
              </a:tabLst>
            </a:pPr>
            <a:r>
              <a:rPr lang="en-GB" i="0" dirty="0" err="1"/>
              <a:t>Attività</a:t>
            </a:r>
            <a:r>
              <a:rPr lang="en-GB" i="0" dirty="0"/>
              <a:t> M1.3
</a:t>
            </a:r>
            <a:r>
              <a:rPr lang="en-GB" i="0" dirty="0" err="1"/>
              <a:t>Debito</a:t>
            </a:r>
            <a:r>
              <a:rPr lang="en-GB" i="0" dirty="0"/>
              <a:t>….</a:t>
            </a:r>
          </a:p>
        </p:txBody>
      </p:sp>
      <p:pic>
        <p:nvPicPr>
          <p:cNvPr id="6" name="Picture 5" descr="Magnifying glass and question mark">
            <a:extLst>
              <a:ext uri="{FF2B5EF4-FFF2-40B4-BE49-F238E27FC236}">
                <a16:creationId xmlns:a16="http://schemas.microsoft.com/office/drawing/2014/main" id="{F19D824A-22BF-0C6E-5991-3A10EB3C2676}"/>
              </a:ext>
            </a:extLst>
          </p:cNvPr>
          <p:cNvPicPr>
            <a:picLocks noChangeAspect="1"/>
          </p:cNvPicPr>
          <p:nvPr/>
        </p:nvPicPr>
        <p:blipFill>
          <a:blip r:embed="rId2"/>
          <a:stretch>
            <a:fillRect/>
          </a:stretch>
        </p:blipFill>
        <p:spPr>
          <a:xfrm>
            <a:off x="3991429" y="3481534"/>
            <a:ext cx="4368800" cy="3704002"/>
          </a:xfrm>
          <a:prstGeom prst="rect">
            <a:avLst/>
          </a:prstGeom>
        </p:spPr>
      </p:pic>
    </p:spTree>
    <p:extLst>
      <p:ext uri="{BB962C8B-B14F-4D97-AF65-F5344CB8AC3E}">
        <p14:creationId xmlns:p14="http://schemas.microsoft.com/office/powerpoint/2010/main" val="2012390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lvl="0">
              <a:buSzPts val="2800"/>
            </a:pPr>
            <a:r>
              <a:rPr lang="en-IE" dirty="0" err="1"/>
              <a:t>Vocabolario</a:t>
            </a:r>
            <a:r>
              <a:rPr lang="en-IE" dirty="0"/>
              <a:t> </a:t>
            </a:r>
            <a:r>
              <a:rPr lang="en-IE" dirty="0" err="1"/>
              <a:t>finanziario</a:t>
            </a:r>
            <a:endParaRPr dirty="0"/>
          </a:p>
        </p:txBody>
      </p:sp>
      <p:sp>
        <p:nvSpPr>
          <p:cNvPr id="216" name="Google Shape;216;p43"/>
          <p:cNvSpPr txBox="1">
            <a:spLocks noGrp="1"/>
          </p:cNvSpPr>
          <p:nvPr>
            <p:ph type="body" idx="2"/>
          </p:nvPr>
        </p:nvSpPr>
        <p:spPr>
          <a:xfrm>
            <a:off x="500064" y="1219689"/>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l">
              <a:spcBef>
                <a:spcPts val="0"/>
              </a:spcBef>
            </a:pPr>
            <a:r>
              <a:rPr lang="it-IT" i="0" dirty="0">
                <a:solidFill>
                  <a:schemeClr val="lt1"/>
                </a:solidFill>
              </a:rPr>
              <a:t>Debito buono e debito cattivo</a:t>
            </a:r>
            <a:endParaRPr dirty="0"/>
          </a:p>
        </p:txBody>
      </p:sp>
      <p:sp>
        <p:nvSpPr>
          <p:cNvPr id="217" name="Google Shape;217;p43"/>
          <p:cNvSpPr txBox="1">
            <a:spLocks noGrp="1"/>
          </p:cNvSpPr>
          <p:nvPr>
            <p:ph type="body" idx="1"/>
          </p:nvPr>
        </p:nvSpPr>
        <p:spPr>
          <a:xfrm>
            <a:off x="500064" y="1971837"/>
            <a:ext cx="12331619" cy="1384954"/>
          </a:xfrm>
          <a:prstGeom prst="rect">
            <a:avLst/>
          </a:prstGeom>
          <a:noFill/>
          <a:ln w="9525" cap="flat" cmpd="sng">
            <a:solidFill>
              <a:srgbClr val="00B050"/>
            </a:solidFill>
            <a:prstDash val="solid"/>
            <a:round/>
            <a:headEnd type="none" w="sm" len="sm"/>
            <a:tailEnd type="none" w="sm" len="sm"/>
          </a:ln>
        </p:spPr>
        <p:txBody>
          <a:bodyPr spcFirstLastPara="1" wrap="square" lIns="72000" tIns="45700" rIns="72000" bIns="45700" anchor="t" anchorCtr="0">
            <a:spAutoFit/>
          </a:bodyPr>
          <a:lstStyle/>
          <a:p>
            <a:pPr marL="179388" lvl="0" indent="0" algn="l">
              <a:lnSpc>
                <a:spcPct val="150000"/>
              </a:lnSpc>
            </a:pPr>
            <a:r>
              <a:rPr lang="en-IE" sz="2800" b="1" u="sng" dirty="0">
                <a:solidFill>
                  <a:srgbClr val="00B050"/>
                </a:solidFill>
              </a:rPr>
              <a:t>DEBITO BUONO</a:t>
            </a:r>
            <a:r>
              <a:rPr lang="en-IE" sz="2800" b="1" dirty="0">
                <a:solidFill>
                  <a:srgbClr val="00B050"/>
                </a:solidFill>
              </a:rPr>
              <a:t>: </a:t>
            </a:r>
            <a:r>
              <a:rPr lang="it-IT" sz="2800" dirty="0"/>
              <a:t>rappresenta un investimento che potrebbe avvantaggiare qualcuno. </a:t>
            </a:r>
            <a:endParaRPr sz="2188" dirty="0">
              <a:solidFill>
                <a:schemeClr val="dk2"/>
              </a:solidFill>
              <a:latin typeface="Calibri"/>
              <a:ea typeface="Calibri"/>
              <a:cs typeface="Calibri"/>
              <a:sym typeface="Calibri"/>
            </a:endParaRPr>
          </a:p>
        </p:txBody>
      </p:sp>
      <p:sp>
        <p:nvSpPr>
          <p:cNvPr id="218" name="Google Shape;218;p43"/>
          <p:cNvSpPr/>
          <p:nvPr/>
        </p:nvSpPr>
        <p:spPr>
          <a:xfrm>
            <a:off x="500064" y="4332993"/>
            <a:ext cx="12415768" cy="1890029"/>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lvl="0">
              <a:lnSpc>
                <a:spcPct val="150000"/>
              </a:lnSpc>
              <a:buSzPts val="2188"/>
            </a:pPr>
            <a:r>
              <a:rPr lang="en-IE" sz="2800" b="1" i="0" u="sng" strike="noStrike" cap="none" dirty="0">
                <a:solidFill>
                  <a:srgbClr val="FF0000"/>
                </a:solidFill>
                <a:latin typeface="Calibri"/>
                <a:ea typeface="Calibri"/>
                <a:cs typeface="Calibri"/>
                <a:sym typeface="Calibri"/>
              </a:rPr>
              <a:t>DEBITO CATTIVO</a:t>
            </a:r>
            <a:r>
              <a:rPr lang="en-IE" sz="2800" b="1" i="0" u="none" strike="noStrike" cap="none" dirty="0">
                <a:solidFill>
                  <a:srgbClr val="FF0000"/>
                </a:solidFill>
                <a:latin typeface="Calibri"/>
                <a:ea typeface="Calibri"/>
                <a:cs typeface="Calibri"/>
                <a:sym typeface="Calibri"/>
              </a:rPr>
              <a:t>: </a:t>
            </a:r>
            <a:r>
              <a:rPr lang="it-IT" sz="2800" dirty="0">
                <a:solidFill>
                  <a:schemeClr val="dk2"/>
                </a:solidFill>
                <a:latin typeface="Calibri"/>
                <a:ea typeface="Calibri"/>
                <a:cs typeface="Calibri"/>
                <a:sym typeface="Calibri"/>
              </a:rPr>
              <a:t>quando ti metti nei guai finanziari perché non puoi rimborsare i soldi che devi</a:t>
            </a:r>
            <a:r>
              <a:rPr lang="en-IE" sz="2800" b="0" i="0" u="none" strike="noStrike" cap="none" dirty="0">
                <a:solidFill>
                  <a:schemeClr val="dk2"/>
                </a:solidFill>
                <a:latin typeface="Calibri"/>
                <a:ea typeface="Calibri"/>
                <a:cs typeface="Calibri"/>
                <a:sym typeface="Calibri"/>
              </a:rPr>
              <a:t>. </a:t>
            </a:r>
            <a:endParaRPr sz="28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188"/>
              <a:buFont typeface="Arial"/>
              <a:buNone/>
            </a:pPr>
            <a:endParaRPr sz="2188" b="0" i="0" u="none" strike="noStrike" cap="none" dirty="0">
              <a:solidFill>
                <a:schemeClr val="dk2"/>
              </a:solidFill>
              <a:latin typeface="Calibri"/>
              <a:ea typeface="Calibri"/>
              <a:cs typeface="Calibri"/>
              <a:sym typeface="Calibri"/>
            </a:endParaRPr>
          </a:p>
        </p:txBody>
      </p:sp>
      <p:pic>
        <p:nvPicPr>
          <p:cNvPr id="219" name="Google Shape;219;p43" descr="iphone, smartphone, hand, abstract, people, technology, white, internet, finger, symbol, phone, artistic, communication, gadget, gesture, business, arm, mobile phone, modern, cell phone, social media, product, best, fun, happy, fingers, display, yes, expression, good, character, contact, okay, wireless, android, success, positive, through, excellent, the device, approval, accept, succeed, hand sign, alright, seal of approval, finger up, the screen, portable computers"/>
          <p:cNvPicPr preferRelativeResize="0"/>
          <p:nvPr/>
        </p:nvPicPr>
        <p:blipFill rotWithShape="1">
          <a:blip r:embed="rId3">
            <a:alphaModFix/>
          </a:blip>
          <a:srcRect/>
          <a:stretch/>
        </p:blipFill>
        <p:spPr>
          <a:xfrm>
            <a:off x="9773016" y="2631729"/>
            <a:ext cx="2342047" cy="1668679"/>
          </a:xfrm>
          <a:prstGeom prst="rect">
            <a:avLst/>
          </a:prstGeom>
          <a:noFill/>
          <a:ln>
            <a:noFill/>
          </a:ln>
        </p:spPr>
      </p:pic>
      <p:pic>
        <p:nvPicPr>
          <p:cNvPr id="220" name="Google Shape;220;p43" descr="work, architecture, street, house, texture, number, old, cobblestone, urban, wall, construction, line, red, facade, abandoned, exterior, monochrome, brick, graffiti, material, painting, street art, urban art, font, grey, art, colors, worn, ruins, bricks, symmetry, forbidden, danger, mural, inspiration, painted, brickwork, decadence, flooring, materials, stone house, road surface, mural painting, wall bricks"/>
          <p:cNvPicPr preferRelativeResize="0"/>
          <p:nvPr/>
        </p:nvPicPr>
        <p:blipFill rotWithShape="1">
          <a:blip r:embed="rId4">
            <a:alphaModFix/>
          </a:blip>
          <a:srcRect/>
          <a:stretch/>
        </p:blipFill>
        <p:spPr>
          <a:xfrm>
            <a:off x="10148505" y="5025470"/>
            <a:ext cx="2169670" cy="144644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5"/>
          <p:cNvSpPr txBox="1">
            <a:spLocks noGrp="1"/>
          </p:cNvSpPr>
          <p:nvPr>
            <p:ph type="title"/>
          </p:nvPr>
        </p:nvSpPr>
        <p:spPr>
          <a:xfrm>
            <a:off x="1693888" y="336946"/>
            <a:ext cx="8159559" cy="720000"/>
          </a:xfrm>
          <a:prstGeom prst="rect">
            <a:avLst/>
          </a:prstGeom>
          <a:noFill/>
          <a:ln>
            <a:noFill/>
          </a:ln>
        </p:spPr>
        <p:txBody>
          <a:bodyPr spcFirstLastPara="1" wrap="square" lIns="72000" tIns="45700" rIns="72000" bIns="45700" anchor="ctr" anchorCtr="0">
            <a:noAutofit/>
          </a:bodyPr>
          <a:lstStyle/>
          <a:p>
            <a:pPr lvl="0">
              <a:buSzPts val="2800"/>
            </a:pPr>
            <a:r>
              <a:rPr lang="it-IT" dirty="0"/>
              <a:t>Vocabolario finanziario: debito buono e debito cattivo </a:t>
            </a:r>
            <a:endParaRPr dirty="0"/>
          </a:p>
        </p:txBody>
      </p:sp>
      <p:sp>
        <p:nvSpPr>
          <p:cNvPr id="227" name="Google Shape;227;p15"/>
          <p:cNvSpPr txBox="1">
            <a:spLocks noGrp="1"/>
          </p:cNvSpPr>
          <p:nvPr>
            <p:ph type="body" idx="2"/>
          </p:nvPr>
        </p:nvSpPr>
        <p:spPr>
          <a:xfrm>
            <a:off x="499766" y="1056946"/>
            <a:ext cx="12331700" cy="1010308"/>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600"/>
              </a:spcBef>
              <a:spcAft>
                <a:spcPts val="600"/>
              </a:spcAft>
            </a:pPr>
            <a:r>
              <a:rPr lang="en-IE" i="0" dirty="0" err="1">
                <a:solidFill>
                  <a:schemeClr val="lt1"/>
                </a:solidFill>
              </a:rPr>
              <a:t>Attività</a:t>
            </a:r>
            <a:r>
              <a:rPr lang="en-IE" i="0" dirty="0">
                <a:solidFill>
                  <a:schemeClr val="lt1"/>
                </a:solidFill>
              </a:rPr>
              <a:t> M 1.4
</a:t>
            </a:r>
            <a:r>
              <a:rPr lang="en-IE" i="0" dirty="0" err="1">
                <a:solidFill>
                  <a:schemeClr val="lt1"/>
                </a:solidFill>
              </a:rPr>
              <a:t>Buon</a:t>
            </a:r>
            <a:r>
              <a:rPr lang="en-IE" i="0" dirty="0">
                <a:solidFill>
                  <a:schemeClr val="lt1"/>
                </a:solidFill>
              </a:rPr>
              <a:t> </a:t>
            </a:r>
            <a:r>
              <a:rPr lang="en-IE" i="0" dirty="0" err="1">
                <a:solidFill>
                  <a:schemeClr val="lt1"/>
                </a:solidFill>
              </a:rPr>
              <a:t>debito</a:t>
            </a:r>
            <a:endParaRPr dirty="0"/>
          </a:p>
        </p:txBody>
      </p:sp>
      <p:pic>
        <p:nvPicPr>
          <p:cNvPr id="228" name="Google Shape;228;p15" descr="Badge Tick with solid fill"/>
          <p:cNvPicPr preferRelativeResize="0"/>
          <p:nvPr/>
        </p:nvPicPr>
        <p:blipFill rotWithShape="1">
          <a:blip r:embed="rId3">
            <a:alphaModFix/>
          </a:blip>
          <a:srcRect/>
          <a:stretch/>
        </p:blipFill>
        <p:spPr>
          <a:xfrm>
            <a:off x="11917066" y="133979"/>
            <a:ext cx="914400" cy="914400"/>
          </a:xfrm>
          <a:prstGeom prst="rect">
            <a:avLst/>
          </a:prstGeom>
          <a:noFill/>
          <a:ln>
            <a:noFill/>
          </a:ln>
        </p:spPr>
      </p:pic>
      <p:pic>
        <p:nvPicPr>
          <p:cNvPr id="229" name="Google Shape;229;p15" descr="Badge Tick with solid fill"/>
          <p:cNvPicPr preferRelativeResize="0"/>
          <p:nvPr/>
        </p:nvPicPr>
        <p:blipFill rotWithShape="1">
          <a:blip r:embed="rId3">
            <a:alphaModFix/>
          </a:blip>
          <a:srcRect/>
          <a:stretch/>
        </p:blipFill>
        <p:spPr>
          <a:xfrm>
            <a:off x="499754" y="145498"/>
            <a:ext cx="914400" cy="914400"/>
          </a:xfrm>
          <a:prstGeom prst="rect">
            <a:avLst/>
          </a:prstGeom>
          <a:noFill/>
          <a:ln>
            <a:noFill/>
          </a:ln>
        </p:spPr>
      </p:pic>
      <p:graphicFrame>
        <p:nvGraphicFramePr>
          <p:cNvPr id="230" name="Google Shape;230;p15"/>
          <p:cNvGraphicFramePr/>
          <p:nvPr>
            <p:extLst>
              <p:ext uri="{D42A27DB-BD31-4B8C-83A1-F6EECF244321}">
                <p14:modId xmlns:p14="http://schemas.microsoft.com/office/powerpoint/2010/main" val="4139886572"/>
              </p:ext>
            </p:extLst>
          </p:nvPr>
        </p:nvGraphicFramePr>
        <p:xfrm>
          <a:off x="7559378" y="1954211"/>
          <a:ext cx="5272100" cy="5162829"/>
        </p:xfrm>
        <a:graphic>
          <a:graphicData uri="http://schemas.openxmlformats.org/drawingml/2006/table">
            <a:tbl>
              <a:tblPr firstRow="1" bandRow="1">
                <a:noFill/>
                <a:tableStyleId>{B0DD1F07-0FF4-4B1E-9DFA-376EE2B61048}</a:tableStyleId>
              </a:tblPr>
              <a:tblGrid>
                <a:gridCol w="2636050">
                  <a:extLst>
                    <a:ext uri="{9D8B030D-6E8A-4147-A177-3AD203B41FA5}">
                      <a16:colId xmlns:a16="http://schemas.microsoft.com/office/drawing/2014/main" val="20000"/>
                    </a:ext>
                  </a:extLst>
                </a:gridCol>
                <a:gridCol w="2636050">
                  <a:extLst>
                    <a:ext uri="{9D8B030D-6E8A-4147-A177-3AD203B41FA5}">
                      <a16:colId xmlns:a16="http://schemas.microsoft.com/office/drawing/2014/main" val="20001"/>
                    </a:ext>
                  </a:extLst>
                </a:gridCol>
              </a:tblGrid>
              <a:tr h="1258475">
                <a:tc>
                  <a:txBody>
                    <a:bodyPr/>
                    <a:lstStyle/>
                    <a:p>
                      <a:pPr marL="0" marR="0" lvl="0" indent="0" algn="l" rtl="0">
                        <a:lnSpc>
                          <a:spcPct val="100000"/>
                        </a:lnSpc>
                        <a:spcBef>
                          <a:spcPts val="0"/>
                        </a:spcBef>
                        <a:spcAft>
                          <a:spcPts val="0"/>
                        </a:spcAft>
                        <a:buClr>
                          <a:srgbClr val="000000"/>
                        </a:buClr>
                        <a:buSzPts val="1969"/>
                        <a:buFont typeface="Arial"/>
                        <a:buNone/>
                      </a:pPr>
                      <a:r>
                        <a:rPr lang="it-IT" sz="1969" u="none" strike="noStrike" cap="none" dirty="0">
                          <a:solidFill>
                            <a:schemeClr val="lt1"/>
                          </a:solidFill>
                        </a:rPr>
                        <a:t>I MIEI FUTURI BUONI DEBITI POTREBBERO ESSERE:
</a:t>
                      </a:r>
                      <a:endParaRPr sz="1400" u="none" strike="noStrike" cap="none" dirty="0">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969"/>
                        <a:buFont typeface="Arial"/>
                        <a:buNone/>
                      </a:pPr>
                      <a:r>
                        <a:rPr lang="en-IE" sz="1969" u="none" strike="noStrike" cap="none" dirty="0" err="1">
                          <a:solidFill>
                            <a:schemeClr val="lt1"/>
                          </a:solidFill>
                        </a:rPr>
                        <a:t>Perchè</a:t>
                      </a:r>
                      <a:r>
                        <a:rPr lang="en-IE" sz="1969" u="none" strike="noStrike" cap="none" dirty="0">
                          <a:solidFill>
                            <a:schemeClr val="lt1"/>
                          </a:solidFill>
                        </a:rPr>
                        <a:t>:</a:t>
                      </a:r>
                      <a:endParaRPr sz="1400" u="none" strike="noStrike" cap="none" dirty="0">
                        <a:solidFill>
                          <a:schemeClr val="lt1"/>
                        </a:solidFill>
                      </a:endParaRPr>
                    </a:p>
                  </a:txBody>
                  <a:tcPr marL="91450" marR="91450" marT="45725" marB="45725"/>
                </a:tc>
                <a:extLst>
                  <a:ext uri="{0D108BD9-81ED-4DB2-BD59-A6C34878D82A}">
                    <a16:rowId xmlns:a16="http://schemas.microsoft.com/office/drawing/2014/main" val="10000"/>
                  </a:ext>
                </a:extLst>
              </a:tr>
              <a:tr h="38709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F0000"/>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969"/>
                        <a:buFont typeface="Arial"/>
                        <a:buNone/>
                      </a:pPr>
                      <a:endParaRPr sz="1969" u="none" strike="noStrike" cap="none" dirty="0">
                        <a:solidFill>
                          <a:srgbClr val="FF0000"/>
                        </a:solidFill>
                      </a:endParaRPr>
                    </a:p>
                  </a:txBody>
                  <a:tcPr marL="91450" marR="91450" marT="45725" marB="45725"/>
                </a:tc>
                <a:extLst>
                  <a:ext uri="{0D108BD9-81ED-4DB2-BD59-A6C34878D82A}">
                    <a16:rowId xmlns:a16="http://schemas.microsoft.com/office/drawing/2014/main" val="10001"/>
                  </a:ext>
                </a:extLst>
              </a:tr>
            </a:tbl>
          </a:graphicData>
        </a:graphic>
      </p:graphicFrame>
      <p:sp>
        <p:nvSpPr>
          <p:cNvPr id="231" name="Google Shape;231;p15"/>
          <p:cNvSpPr txBox="1">
            <a:spLocks noGrp="1"/>
          </p:cNvSpPr>
          <p:nvPr>
            <p:ph type="body" idx="1"/>
          </p:nvPr>
        </p:nvSpPr>
        <p:spPr>
          <a:xfrm>
            <a:off x="499779" y="2341649"/>
            <a:ext cx="7059314" cy="1872427"/>
          </a:xfrm>
          <a:prstGeom prst="rect">
            <a:avLst/>
          </a:prstGeom>
          <a:noFill/>
          <a:ln>
            <a:noFill/>
          </a:ln>
        </p:spPr>
        <p:txBody>
          <a:bodyPr spcFirstLastPara="1" wrap="square" lIns="72000" tIns="45700" rIns="72000" bIns="45700" anchor="t" anchorCtr="0">
            <a:noAutofit/>
          </a:bodyPr>
          <a:lstStyle/>
          <a:p>
            <a:pPr lvl="0" indent="-457200" algn="l">
              <a:buSzPts val="2100"/>
              <a:buFont typeface="+mj-lt"/>
              <a:buAutoNum type="arabicPeriod"/>
            </a:pPr>
            <a:r>
              <a:rPr lang="it-IT" b="1" dirty="0"/>
              <a:t>Suggerisci 2 tipi di debito "buono" che potrebbero essere adatti a te o a una famiglia dall'elenco sottostante</a:t>
            </a:r>
            <a:r>
              <a:rPr lang="en-IE" b="1" dirty="0"/>
              <a:t>. </a:t>
            </a:r>
            <a:endParaRPr b="1" dirty="0"/>
          </a:p>
          <a:p>
            <a:pPr lvl="0" indent="-457200" algn="l">
              <a:buSzPts val="2100"/>
              <a:buFont typeface="+mj-lt"/>
              <a:buAutoNum type="arabicPeriod"/>
            </a:pPr>
            <a:r>
              <a:rPr lang="it-IT" b="1" dirty="0"/>
              <a:t>Scrivili nella prima colonna e prova a spiegare perché nella seconda colonna.</a:t>
            </a:r>
            <a:endParaRPr b="1" dirty="0"/>
          </a:p>
        </p:txBody>
      </p:sp>
      <p:sp>
        <p:nvSpPr>
          <p:cNvPr id="232" name="Google Shape;232;p15"/>
          <p:cNvSpPr/>
          <p:nvPr/>
        </p:nvSpPr>
        <p:spPr>
          <a:xfrm>
            <a:off x="500063" y="4214076"/>
            <a:ext cx="3333148" cy="429308"/>
          </a:xfrm>
          <a:prstGeom prst="rect">
            <a:avLst/>
          </a:prstGeom>
          <a:noFill/>
          <a:ln>
            <a:noFill/>
          </a:ln>
        </p:spPr>
        <p:txBody>
          <a:bodyPr spcFirstLastPara="1" wrap="square" lIns="91425" tIns="45700" rIns="91425" bIns="45700" anchor="t" anchorCtr="0">
            <a:spAutoFit/>
          </a:bodyPr>
          <a:lstStyle/>
          <a:p>
            <a:pPr marL="342900" lvl="0" indent="-342900">
              <a:buSzPts val="2190"/>
              <a:buFont typeface="Arial"/>
              <a:buChar char="•"/>
            </a:pPr>
            <a:r>
              <a:rPr lang="en-IE" sz="2190" dirty="0" err="1">
                <a:solidFill>
                  <a:schemeClr val="dk2"/>
                </a:solidFill>
                <a:latin typeface="Calibri"/>
                <a:ea typeface="Calibri"/>
                <a:cs typeface="Calibri"/>
                <a:sym typeface="Calibri"/>
              </a:rPr>
              <a:t>prestito</a:t>
            </a:r>
            <a:r>
              <a:rPr lang="en-IE" sz="2190" dirty="0">
                <a:solidFill>
                  <a:schemeClr val="dk2"/>
                </a:solidFill>
                <a:latin typeface="Calibri"/>
                <a:ea typeface="Calibri"/>
                <a:cs typeface="Calibri"/>
                <a:sym typeface="Calibri"/>
              </a:rPr>
              <a:t> </a:t>
            </a:r>
            <a:r>
              <a:rPr lang="en-IE" sz="2190" dirty="0" err="1">
                <a:solidFill>
                  <a:schemeClr val="dk2"/>
                </a:solidFill>
                <a:latin typeface="Calibri"/>
                <a:ea typeface="Calibri"/>
                <a:cs typeface="Calibri"/>
                <a:sym typeface="Calibri"/>
              </a:rPr>
              <a:t>formativo</a:t>
            </a:r>
            <a:endParaRPr sz="2190" b="0" i="0" u="none" strike="noStrike" cap="none" dirty="0">
              <a:solidFill>
                <a:srgbClr val="000000"/>
              </a:solidFill>
              <a:latin typeface="Arial"/>
              <a:ea typeface="Arial"/>
              <a:cs typeface="Arial"/>
              <a:sym typeface="Arial"/>
            </a:endParaRPr>
          </a:p>
        </p:txBody>
      </p:sp>
      <p:sp>
        <p:nvSpPr>
          <p:cNvPr id="233" name="Google Shape;233;p15"/>
          <p:cNvSpPr/>
          <p:nvPr/>
        </p:nvSpPr>
        <p:spPr>
          <a:xfrm>
            <a:off x="500063" y="4782410"/>
            <a:ext cx="2388795" cy="429308"/>
          </a:xfrm>
          <a:prstGeom prst="rect">
            <a:avLst/>
          </a:prstGeom>
          <a:noFill/>
          <a:ln>
            <a:noFill/>
          </a:ln>
        </p:spPr>
        <p:txBody>
          <a:bodyPr spcFirstLastPara="1" wrap="square" lIns="91425" tIns="45700" rIns="91425" bIns="45700" anchor="t" anchorCtr="0">
            <a:spAutoFit/>
          </a:bodyPr>
          <a:lstStyle/>
          <a:p>
            <a:pPr marL="342900" lvl="0" indent="-342900">
              <a:buSzPts val="2190"/>
              <a:buFont typeface="Arial"/>
              <a:buChar char="•"/>
            </a:pPr>
            <a:r>
              <a:rPr lang="en-IE" sz="2190" dirty="0" err="1">
                <a:solidFill>
                  <a:schemeClr val="dk2"/>
                </a:solidFill>
                <a:latin typeface="Calibri"/>
                <a:ea typeface="Calibri"/>
                <a:cs typeface="Calibri"/>
                <a:sym typeface="Calibri"/>
              </a:rPr>
              <a:t>mutuo</a:t>
            </a:r>
            <a:r>
              <a:rPr lang="en-IE" sz="2190" dirty="0">
                <a:solidFill>
                  <a:schemeClr val="dk2"/>
                </a:solidFill>
                <a:latin typeface="Calibri"/>
                <a:ea typeface="Calibri"/>
                <a:cs typeface="Calibri"/>
                <a:sym typeface="Calibri"/>
              </a:rPr>
              <a:t> casa</a:t>
            </a:r>
            <a:endParaRPr sz="2190" b="0" i="0" u="none" strike="noStrike" cap="none" dirty="0">
              <a:solidFill>
                <a:srgbClr val="000000"/>
              </a:solidFill>
              <a:latin typeface="Arial"/>
              <a:ea typeface="Arial"/>
              <a:cs typeface="Arial"/>
              <a:sym typeface="Arial"/>
            </a:endParaRPr>
          </a:p>
        </p:txBody>
      </p:sp>
      <p:sp>
        <p:nvSpPr>
          <p:cNvPr id="234" name="Google Shape;234;p15"/>
          <p:cNvSpPr/>
          <p:nvPr/>
        </p:nvSpPr>
        <p:spPr>
          <a:xfrm>
            <a:off x="499779" y="5396890"/>
            <a:ext cx="3803923" cy="429308"/>
          </a:xfrm>
          <a:prstGeom prst="rect">
            <a:avLst/>
          </a:prstGeom>
          <a:noFill/>
          <a:ln>
            <a:noFill/>
          </a:ln>
        </p:spPr>
        <p:txBody>
          <a:bodyPr spcFirstLastPara="1" wrap="square" lIns="91425" tIns="45700" rIns="91425" bIns="45700" anchor="t" anchorCtr="0">
            <a:spAutoFit/>
          </a:bodyPr>
          <a:lstStyle/>
          <a:p>
            <a:pPr marL="342900" lvl="0" indent="-342900">
              <a:buSzPts val="2190"/>
              <a:buFont typeface="Arial"/>
              <a:buChar char="•"/>
            </a:pPr>
            <a:r>
              <a:rPr lang="en-IE" sz="2190" dirty="0" err="1">
                <a:solidFill>
                  <a:schemeClr val="dk2"/>
                </a:solidFill>
                <a:latin typeface="Calibri"/>
                <a:ea typeface="Calibri"/>
                <a:cs typeface="Calibri"/>
                <a:sym typeface="Calibri"/>
              </a:rPr>
              <a:t>acquisto</a:t>
            </a:r>
            <a:r>
              <a:rPr lang="en-IE" sz="2190" dirty="0">
                <a:solidFill>
                  <a:schemeClr val="dk2"/>
                </a:solidFill>
                <a:latin typeface="Calibri"/>
                <a:ea typeface="Calibri"/>
                <a:cs typeface="Calibri"/>
                <a:sym typeface="Calibri"/>
              </a:rPr>
              <a:t> di </a:t>
            </a:r>
            <a:r>
              <a:rPr lang="en-IE" sz="2190" dirty="0" err="1">
                <a:solidFill>
                  <a:schemeClr val="dk2"/>
                </a:solidFill>
                <a:latin typeface="Calibri"/>
                <a:ea typeface="Calibri"/>
                <a:cs typeface="Calibri"/>
                <a:sym typeface="Calibri"/>
              </a:rPr>
              <a:t>articoli</a:t>
            </a:r>
            <a:r>
              <a:rPr lang="en-IE" sz="2190" dirty="0">
                <a:solidFill>
                  <a:schemeClr val="dk2"/>
                </a:solidFill>
                <a:latin typeface="Calibri"/>
                <a:ea typeface="Calibri"/>
                <a:cs typeface="Calibri"/>
                <a:sym typeface="Calibri"/>
              </a:rPr>
              <a:t> </a:t>
            </a:r>
            <a:r>
              <a:rPr lang="en-IE" sz="2190" dirty="0" err="1">
                <a:solidFill>
                  <a:schemeClr val="dk2"/>
                </a:solidFill>
                <a:latin typeface="Calibri"/>
                <a:ea typeface="Calibri"/>
                <a:cs typeface="Calibri"/>
                <a:sym typeface="Calibri"/>
              </a:rPr>
              <a:t>essenziali</a:t>
            </a:r>
            <a:endParaRPr sz="1400" b="0" i="0" u="none" strike="noStrike" cap="none" dirty="0">
              <a:solidFill>
                <a:srgbClr val="000000"/>
              </a:solidFill>
              <a:latin typeface="Arial"/>
              <a:ea typeface="Arial"/>
              <a:cs typeface="Arial"/>
              <a:sym typeface="Arial"/>
            </a:endParaRPr>
          </a:p>
        </p:txBody>
      </p:sp>
      <p:sp>
        <p:nvSpPr>
          <p:cNvPr id="235" name="Google Shape;235;p15"/>
          <p:cNvSpPr/>
          <p:nvPr/>
        </p:nvSpPr>
        <p:spPr>
          <a:xfrm>
            <a:off x="513070" y="5995412"/>
            <a:ext cx="4437301" cy="429308"/>
          </a:xfrm>
          <a:prstGeom prst="rect">
            <a:avLst/>
          </a:prstGeom>
          <a:noFill/>
          <a:ln>
            <a:noFill/>
          </a:ln>
        </p:spPr>
        <p:txBody>
          <a:bodyPr spcFirstLastPara="1" wrap="square" lIns="91425" tIns="45700" rIns="91425" bIns="45700" anchor="t" anchorCtr="0">
            <a:spAutoFit/>
          </a:bodyPr>
          <a:lstStyle/>
          <a:p>
            <a:pPr marL="342900" lvl="0" indent="-342900">
              <a:buSzPts val="2190"/>
              <a:buFont typeface="Arial"/>
              <a:buChar char="•"/>
            </a:pPr>
            <a:r>
              <a:rPr lang="en-IE" sz="2190" dirty="0" err="1">
                <a:solidFill>
                  <a:schemeClr val="dk2"/>
                </a:solidFill>
                <a:latin typeface="Calibri"/>
                <a:ea typeface="Calibri"/>
                <a:cs typeface="Calibri"/>
                <a:sym typeface="Calibri"/>
              </a:rPr>
              <a:t>trattamenti</a:t>
            </a:r>
            <a:r>
              <a:rPr lang="en-IE" sz="2190" dirty="0">
                <a:solidFill>
                  <a:schemeClr val="dk2"/>
                </a:solidFill>
                <a:latin typeface="Calibri"/>
                <a:ea typeface="Calibri"/>
                <a:cs typeface="Calibri"/>
                <a:sym typeface="Calibri"/>
              </a:rPr>
              <a:t> di </a:t>
            </a:r>
            <a:r>
              <a:rPr lang="en-IE" sz="2190" dirty="0" err="1">
                <a:solidFill>
                  <a:schemeClr val="dk2"/>
                </a:solidFill>
                <a:latin typeface="Calibri"/>
                <a:ea typeface="Calibri"/>
                <a:cs typeface="Calibri"/>
                <a:sym typeface="Calibri"/>
              </a:rPr>
              <a:t>assistenza</a:t>
            </a:r>
            <a:r>
              <a:rPr lang="en-IE" sz="2190" dirty="0">
                <a:solidFill>
                  <a:schemeClr val="dk2"/>
                </a:solidFill>
                <a:latin typeface="Calibri"/>
                <a:ea typeface="Calibri"/>
                <a:cs typeface="Calibri"/>
                <a:sym typeface="Calibri"/>
              </a:rPr>
              <a:t> medica</a:t>
            </a:r>
            <a:endParaRPr sz="2190" b="0" i="0" u="none" strike="noStrike" cap="none" dirty="0">
              <a:solidFill>
                <a:schemeClr val="dk2"/>
              </a:solidFill>
              <a:latin typeface="Calibri"/>
              <a:ea typeface="Calibri"/>
              <a:cs typeface="Calibri"/>
              <a:sym typeface="Calibri"/>
            </a:endParaRPr>
          </a:p>
        </p:txBody>
      </p:sp>
      <p:sp>
        <p:nvSpPr>
          <p:cNvPr id="236" name="Google Shape;236;p15"/>
          <p:cNvSpPr/>
          <p:nvPr/>
        </p:nvSpPr>
        <p:spPr>
          <a:xfrm>
            <a:off x="513071" y="6564427"/>
            <a:ext cx="5272100" cy="766323"/>
          </a:xfrm>
          <a:prstGeom prst="rect">
            <a:avLst/>
          </a:prstGeom>
          <a:noFill/>
          <a:ln>
            <a:noFill/>
          </a:ln>
        </p:spPr>
        <p:txBody>
          <a:bodyPr spcFirstLastPara="1" wrap="square" lIns="91425" tIns="45700" rIns="91425" bIns="45700" anchor="t" anchorCtr="0">
            <a:spAutoFit/>
          </a:bodyPr>
          <a:lstStyle/>
          <a:p>
            <a:pPr marL="342900" lvl="0" indent="-342900">
              <a:buSzPts val="2190"/>
              <a:buFont typeface="Arial"/>
              <a:buChar char="•"/>
            </a:pPr>
            <a:r>
              <a:rPr lang="it-IT" sz="2190" dirty="0">
                <a:solidFill>
                  <a:schemeClr val="dk2"/>
                </a:solidFill>
                <a:latin typeface="Calibri"/>
                <a:ea typeface="Calibri"/>
                <a:cs typeface="Calibri"/>
                <a:sym typeface="Calibri"/>
              </a:rPr>
              <a:t>prestiti alle piccole imprese per investimenti</a:t>
            </a:r>
            <a:endParaRPr sz="2190" b="0" i="0" u="none" strike="noStrike" cap="none" dirty="0">
              <a:solidFill>
                <a:schemeClr val="dk2"/>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1"/>
          <p:cNvSpPr txBox="1">
            <a:spLocks noGrp="1"/>
          </p:cNvSpPr>
          <p:nvPr>
            <p:ph type="title"/>
          </p:nvPr>
        </p:nvSpPr>
        <p:spPr>
          <a:xfrm>
            <a:off x="1648919" y="391881"/>
            <a:ext cx="8299122" cy="720000"/>
          </a:xfrm>
          <a:prstGeom prst="rect">
            <a:avLst/>
          </a:prstGeom>
          <a:noFill/>
          <a:ln>
            <a:noFill/>
          </a:ln>
        </p:spPr>
        <p:txBody>
          <a:bodyPr spcFirstLastPara="1" wrap="square" lIns="72000" tIns="45700" rIns="72000" bIns="45700" anchor="ctr" anchorCtr="0">
            <a:normAutofit fontScale="90000"/>
          </a:bodyPr>
          <a:lstStyle/>
          <a:p>
            <a:pPr lvl="0">
              <a:buSzPts val="2800"/>
            </a:pPr>
            <a:r>
              <a:rPr lang="it-IT" dirty="0"/>
              <a:t>Vocabolario finanziario: «debito buono» e «debito cattivo»
</a:t>
            </a:r>
            <a:endParaRPr dirty="0"/>
          </a:p>
        </p:txBody>
      </p:sp>
      <p:sp>
        <p:nvSpPr>
          <p:cNvPr id="243" name="Google Shape;243;p11"/>
          <p:cNvSpPr txBox="1">
            <a:spLocks noGrp="1"/>
          </p:cNvSpPr>
          <p:nvPr>
            <p:ph type="body" idx="2"/>
          </p:nvPr>
        </p:nvSpPr>
        <p:spPr>
          <a:xfrm>
            <a:off x="500063" y="1152159"/>
            <a:ext cx="12331700" cy="913348"/>
          </a:xfrm>
          <a:prstGeom prst="rect">
            <a:avLst/>
          </a:prstGeom>
          <a:solidFill>
            <a:schemeClr val="dk1"/>
          </a:solidFill>
          <a:ln>
            <a:noFill/>
          </a:ln>
        </p:spPr>
        <p:txBody>
          <a:bodyPr spcFirstLastPara="1" wrap="square" lIns="72000" tIns="45700" rIns="72000" bIns="45700" anchor="ctr" anchorCtr="0">
            <a:noAutofit/>
          </a:bodyPr>
          <a:lstStyle/>
          <a:p>
            <a:pPr marL="0" indent="0" algn="l">
              <a:spcBef>
                <a:spcPts val="0"/>
              </a:spcBef>
            </a:pPr>
            <a:r>
              <a:rPr lang="it-IT" i="0" dirty="0">
                <a:solidFill>
                  <a:schemeClr val="lt1"/>
                </a:solidFill>
              </a:rPr>
              <a:t> Attività M 1.5
 Come gestire un budget ridotto</a:t>
            </a:r>
            <a:endParaRPr lang="en-IE" i="0" dirty="0">
              <a:solidFill>
                <a:schemeClr val="lt1"/>
              </a:solidFill>
            </a:endParaRPr>
          </a:p>
        </p:txBody>
      </p:sp>
      <p:pic>
        <p:nvPicPr>
          <p:cNvPr id="244" name="Google Shape;244;p11" descr="Close with solid fill"/>
          <p:cNvPicPr preferRelativeResize="0"/>
          <p:nvPr/>
        </p:nvPicPr>
        <p:blipFill rotWithShape="1">
          <a:blip r:embed="rId3">
            <a:alphaModFix/>
          </a:blip>
          <a:srcRect/>
          <a:stretch/>
        </p:blipFill>
        <p:spPr>
          <a:xfrm>
            <a:off x="11917066" y="196667"/>
            <a:ext cx="914400" cy="800182"/>
          </a:xfrm>
          <a:prstGeom prst="rect">
            <a:avLst/>
          </a:prstGeom>
          <a:noFill/>
          <a:ln>
            <a:noFill/>
          </a:ln>
        </p:spPr>
      </p:pic>
      <p:pic>
        <p:nvPicPr>
          <p:cNvPr id="245" name="Google Shape;245;p11" descr="Close with solid fill"/>
          <p:cNvPicPr preferRelativeResize="0"/>
          <p:nvPr/>
        </p:nvPicPr>
        <p:blipFill rotWithShape="1">
          <a:blip r:embed="rId3">
            <a:alphaModFix/>
          </a:blip>
          <a:srcRect/>
          <a:stretch/>
        </p:blipFill>
        <p:spPr>
          <a:xfrm>
            <a:off x="500063" y="237759"/>
            <a:ext cx="914400" cy="720000"/>
          </a:xfrm>
          <a:prstGeom prst="rect">
            <a:avLst/>
          </a:prstGeom>
          <a:noFill/>
          <a:ln>
            <a:noFill/>
          </a:ln>
        </p:spPr>
      </p:pic>
      <p:sp>
        <p:nvSpPr>
          <p:cNvPr id="246" name="Google Shape;246;p11"/>
          <p:cNvSpPr txBox="1">
            <a:spLocks noGrp="1"/>
          </p:cNvSpPr>
          <p:nvPr>
            <p:ph type="body" idx="1"/>
          </p:nvPr>
        </p:nvSpPr>
        <p:spPr>
          <a:xfrm>
            <a:off x="380659" y="2220817"/>
            <a:ext cx="12570209" cy="5045636"/>
          </a:xfrm>
          <a:prstGeom prst="rect">
            <a:avLst/>
          </a:prstGeom>
          <a:noFill/>
          <a:ln w="9525" cap="flat" cmpd="sng">
            <a:solidFill>
              <a:schemeClr val="accent6"/>
            </a:solidFill>
            <a:prstDash val="solid"/>
            <a:round/>
            <a:headEnd type="none" w="sm" len="sm"/>
            <a:tailEnd type="none" w="sm" len="sm"/>
          </a:ln>
        </p:spPr>
        <p:txBody>
          <a:bodyPr spcFirstLastPara="1" wrap="square" lIns="72000" tIns="45700" rIns="72000" bIns="45700" anchor="t" anchorCtr="0">
            <a:spAutoFit/>
          </a:bodyPr>
          <a:lstStyle/>
          <a:p>
            <a:pPr lvl="0" algn="l"/>
            <a:r>
              <a:rPr lang="en-IE" b="1" u="sng" dirty="0"/>
              <a:t>ESERCIZIO RIFLESSIVO:
</a:t>
            </a:r>
            <a:r>
              <a:rPr lang="it-IT" sz="2400" dirty="0"/>
              <a:t>In piccoli gruppi discuti di come potresti comportarti nella seguente situazione:
- Hai solo £ 300 / euro rimasti per questo mese, ma riceverai il tuo prossimo stipendio in 15 giorni. 
- La lavatrice è rotta. Ovviamente dovrai acquistare beni di uso quotidiano (cibo, medicine, benzina per la tua auto, ecc.) Hai una carta di credito con un tasso di interesse molto alto (15%).
</a:t>
            </a:r>
            <a:endParaRPr sz="2400" i="1" dirty="0"/>
          </a:p>
          <a:p>
            <a:pPr marL="179388" lvl="0" indent="-49211" algn="l" rtl="0">
              <a:lnSpc>
                <a:spcPct val="100000"/>
              </a:lnSpc>
              <a:spcBef>
                <a:spcPts val="0"/>
              </a:spcBef>
              <a:spcAft>
                <a:spcPts val="0"/>
              </a:spcAft>
              <a:buSzPts val="2188"/>
              <a:buNone/>
            </a:pPr>
            <a:r>
              <a:rPr lang="en-IE" sz="2400" b="1" dirty="0"/>
              <a:t>Che </a:t>
            </a:r>
            <a:r>
              <a:rPr lang="en-IE" sz="2400" b="1" dirty="0" err="1"/>
              <a:t>cosa</a:t>
            </a:r>
            <a:r>
              <a:rPr lang="en-IE" sz="2400" b="1" dirty="0"/>
              <a:t> </a:t>
            </a:r>
            <a:r>
              <a:rPr lang="en-IE" sz="2400" b="1" dirty="0" err="1"/>
              <a:t>farai</a:t>
            </a:r>
            <a:r>
              <a:rPr lang="en-IE" sz="2400" b="1" dirty="0"/>
              <a:t>? </a:t>
            </a:r>
            <a:r>
              <a:rPr lang="en-IE" sz="2400" b="1" dirty="0" err="1"/>
              <a:t>Scegli</a:t>
            </a:r>
            <a:r>
              <a:rPr lang="en-IE" sz="2400" b="1" dirty="0"/>
              <a:t> </a:t>
            </a:r>
            <a:r>
              <a:rPr lang="en-IE" sz="2400" b="1" dirty="0" err="1"/>
              <a:t>una</a:t>
            </a:r>
            <a:r>
              <a:rPr lang="en-IE" sz="2400" b="1" dirty="0"/>
              <a:t> di </a:t>
            </a:r>
            <a:r>
              <a:rPr lang="en-IE" sz="2400" b="1" dirty="0" err="1"/>
              <a:t>queste</a:t>
            </a:r>
            <a:r>
              <a:rPr lang="en-IE" sz="2400" b="1" dirty="0"/>
              <a:t> </a:t>
            </a:r>
            <a:r>
              <a:rPr lang="en-IE" sz="2400" b="1" dirty="0" err="1"/>
              <a:t>opzioni</a:t>
            </a:r>
            <a:r>
              <a:rPr lang="en-IE" sz="2400" b="1" dirty="0"/>
              <a:t> e </a:t>
            </a:r>
            <a:r>
              <a:rPr lang="en-IE" sz="2400" b="1" dirty="0" err="1"/>
              <a:t>spiega</a:t>
            </a:r>
            <a:r>
              <a:rPr lang="en-IE" sz="2400" b="1" dirty="0"/>
              <a:t> </a:t>
            </a:r>
            <a:r>
              <a:rPr lang="en-IE" sz="2400" b="1" dirty="0" err="1"/>
              <a:t>perchè</a:t>
            </a:r>
            <a:r>
              <a:rPr lang="en-IE" sz="2400" b="1" dirty="0"/>
              <a:t>:</a:t>
            </a:r>
            <a:endParaRPr sz="2400" b="1" dirty="0"/>
          </a:p>
          <a:p>
            <a:pPr marL="473075" lvl="0" indent="-342900" algn="l">
              <a:buFont typeface="Arial" panose="020B0604020202020204" pitchFamily="34" charset="0"/>
              <a:buChar char="•"/>
            </a:pPr>
            <a:r>
              <a:rPr lang="it-IT" sz="2400" i="1" dirty="0"/>
              <a:t>Pagherai tutto con contanti e carta di credito</a:t>
            </a:r>
            <a:r>
              <a:rPr lang="en-IE" sz="2400" i="1" dirty="0"/>
              <a:t>.</a:t>
            </a:r>
            <a:endParaRPr sz="2400" dirty="0"/>
          </a:p>
          <a:p>
            <a:pPr marL="473075" lvl="0" indent="-342900" algn="l">
              <a:buFont typeface="Arial" panose="020B0604020202020204" pitchFamily="34" charset="0"/>
              <a:buChar char="•"/>
            </a:pPr>
            <a:r>
              <a:rPr lang="it-IT" sz="2400" i="1" dirty="0"/>
              <a:t>Prenderai in prestito da amici o familiari senza interessi</a:t>
            </a:r>
            <a:r>
              <a:rPr lang="en-IE" sz="2400" i="1" dirty="0"/>
              <a:t>.</a:t>
            </a:r>
          </a:p>
          <a:p>
            <a:pPr marL="473075" lvl="0" indent="-342900" algn="l">
              <a:buFont typeface="Arial" panose="020B0604020202020204" pitchFamily="34" charset="0"/>
              <a:buChar char="•"/>
            </a:pPr>
            <a:r>
              <a:rPr lang="it-IT" sz="2400" i="1" dirty="0"/>
              <a:t>Prenderai in prestito dall'amico di un amico che offre denaro con interessi da pagare</a:t>
            </a:r>
            <a:r>
              <a:rPr lang="en-IE" sz="2400" i="1" dirty="0"/>
              <a:t>.</a:t>
            </a:r>
          </a:p>
          <a:p>
            <a:pPr marL="473075" lvl="0" indent="-342900" algn="l">
              <a:buFont typeface="Arial" panose="020B0604020202020204" pitchFamily="34" charset="0"/>
              <a:buChar char="•"/>
            </a:pPr>
            <a:r>
              <a:rPr lang="it-IT" sz="2400" i="1" dirty="0"/>
              <a:t>Acquisterai una nuova macchina immediatamente sulla tua carta di credito</a:t>
            </a:r>
            <a:r>
              <a:rPr lang="en-IE" sz="2400" i="1" dirty="0"/>
              <a:t>.</a:t>
            </a:r>
            <a:endParaRPr sz="2400" dirty="0"/>
          </a:p>
          <a:p>
            <a:pPr marL="473075" lvl="0" indent="-342900" algn="l">
              <a:buFont typeface="Arial" panose="020B0604020202020204" pitchFamily="34" charset="0"/>
              <a:buChar char="•"/>
            </a:pPr>
            <a:r>
              <a:rPr lang="it-IT" sz="2400" i="1" dirty="0"/>
              <a:t>Ridurrai i beni di uso quotidiano che acquisti e risparmierai per una nuova macchina</a:t>
            </a:r>
            <a:r>
              <a:rPr lang="en-IE" sz="2400" i="1" dirty="0"/>
              <a:t>.</a:t>
            </a:r>
            <a:endParaRPr sz="2400" dirty="0"/>
          </a:p>
          <a:p>
            <a:pPr marL="130175" lvl="0" indent="0" algn="l" rtl="0">
              <a:lnSpc>
                <a:spcPct val="100000"/>
              </a:lnSpc>
              <a:spcBef>
                <a:spcPts val="0"/>
              </a:spcBef>
              <a:spcAft>
                <a:spcPts val="0"/>
              </a:spcAft>
              <a:buSzPts val="2188"/>
              <a:buNone/>
            </a:pPr>
            <a:endParaRPr sz="1800" i="1" dirty="0"/>
          </a:p>
          <a:p>
            <a:pPr marL="473075" lvl="0" indent="-203962" algn="l" rtl="0">
              <a:lnSpc>
                <a:spcPct val="100000"/>
              </a:lnSpc>
              <a:spcBef>
                <a:spcPts val="0"/>
              </a:spcBef>
              <a:spcAft>
                <a:spcPts val="0"/>
              </a:spcAft>
              <a:buSzPts val="2188"/>
              <a:buFont typeface="Calibri"/>
              <a:buNone/>
            </a:pPr>
            <a:endParaRPr sz="1800" i="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6"/>
          <p:cNvSpPr txBox="1">
            <a:spLocks noGrp="1"/>
          </p:cNvSpPr>
          <p:nvPr>
            <p:ph type="title"/>
          </p:nvPr>
        </p:nvSpPr>
        <p:spPr>
          <a:xfrm>
            <a:off x="601663" y="221161"/>
            <a:ext cx="4614043" cy="720000"/>
          </a:xfrm>
          <a:prstGeom prst="rect">
            <a:avLst/>
          </a:prstGeom>
          <a:noFill/>
          <a:ln>
            <a:noFill/>
          </a:ln>
        </p:spPr>
        <p:txBody>
          <a:bodyPr spcFirstLastPara="1" wrap="square" lIns="72000" tIns="45700" rIns="72000" bIns="45700" anchor="ctr" anchorCtr="0">
            <a:normAutofit/>
          </a:bodyPr>
          <a:lstStyle/>
          <a:p>
            <a:pPr lvl="0">
              <a:buSzPts val="2800"/>
            </a:pPr>
            <a:r>
              <a:rPr lang="en-IE" dirty="0" err="1"/>
              <a:t>Vocabolario</a:t>
            </a:r>
            <a:r>
              <a:rPr lang="en-IE" dirty="0"/>
              <a:t> </a:t>
            </a:r>
            <a:r>
              <a:rPr lang="en-IE" dirty="0" err="1"/>
              <a:t>finanziario</a:t>
            </a:r>
            <a:endParaRPr dirty="0"/>
          </a:p>
        </p:txBody>
      </p:sp>
      <p:sp>
        <p:nvSpPr>
          <p:cNvPr id="253" name="Google Shape;253;p6"/>
          <p:cNvSpPr txBox="1">
            <a:spLocks noGrp="1"/>
          </p:cNvSpPr>
          <p:nvPr>
            <p:ph type="body" idx="2"/>
          </p:nvPr>
        </p:nvSpPr>
        <p:spPr>
          <a:xfrm>
            <a:off x="601663" y="941161"/>
            <a:ext cx="12331700" cy="1018268"/>
          </a:xfrm>
          <a:prstGeom prst="rect">
            <a:avLst/>
          </a:prstGeom>
          <a:solidFill>
            <a:schemeClr val="dk1"/>
          </a:solidFill>
          <a:ln>
            <a:noFill/>
          </a:ln>
        </p:spPr>
        <p:txBody>
          <a:bodyPr spcFirstLastPara="1" wrap="square" lIns="72000" tIns="45700" rIns="72000" bIns="45700" anchor="ctr" anchorCtr="0">
            <a:noAutofit/>
          </a:bodyPr>
          <a:lstStyle/>
          <a:p>
            <a:pPr marL="0" lvl="0" indent="0" algn="l">
              <a:spcBef>
                <a:spcPts val="0"/>
              </a:spcBef>
            </a:pPr>
            <a:r>
              <a:rPr lang="it-IT" i="0" dirty="0"/>
              <a:t>Viaggio nel tempo ... in che modo l'inflazione influisce sul mio denaro?</a:t>
            </a:r>
            <a:endParaRPr lang="en-GB" i="0" dirty="0"/>
          </a:p>
        </p:txBody>
      </p:sp>
      <p:sp>
        <p:nvSpPr>
          <p:cNvPr id="254" name="Google Shape;254;p6"/>
          <p:cNvSpPr txBox="1">
            <a:spLocks noGrp="1"/>
          </p:cNvSpPr>
          <p:nvPr>
            <p:ph type="body" idx="1"/>
          </p:nvPr>
        </p:nvSpPr>
        <p:spPr>
          <a:xfrm>
            <a:off x="601663" y="3218342"/>
            <a:ext cx="11640300" cy="1200288"/>
          </a:xfrm>
          <a:prstGeom prst="rect">
            <a:avLst/>
          </a:prstGeom>
          <a:noFill/>
          <a:ln w="9525" cap="flat" cmpd="sng">
            <a:solidFill>
              <a:schemeClr val="accent6"/>
            </a:solidFill>
            <a:prstDash val="solid"/>
            <a:round/>
            <a:headEnd type="none" w="sm" len="sm"/>
            <a:tailEnd type="none" w="sm" len="sm"/>
          </a:ln>
        </p:spPr>
        <p:txBody>
          <a:bodyPr spcFirstLastPara="1" wrap="square" lIns="72000" tIns="45700" rIns="72000" bIns="45700" anchor="t" anchorCtr="0">
            <a:spAutoFit/>
          </a:bodyPr>
          <a:lstStyle/>
          <a:p>
            <a:pPr marL="473075" lvl="0" indent="-203962"/>
            <a:r>
              <a:rPr lang="en-GB" sz="3600" dirty="0"/>
              <a:t>Cosa </a:t>
            </a:r>
            <a:r>
              <a:rPr lang="en-GB" sz="3600" dirty="0" err="1"/>
              <a:t>significa</a:t>
            </a:r>
            <a:r>
              <a:rPr lang="en-GB" sz="3600" dirty="0"/>
              <a:t> "</a:t>
            </a:r>
            <a:r>
              <a:rPr lang="en-GB" sz="3600" b="1" dirty="0" err="1">
                <a:solidFill>
                  <a:srgbClr val="C00000"/>
                </a:solidFill>
              </a:rPr>
              <a:t>inflazione</a:t>
            </a:r>
            <a:r>
              <a:rPr lang="en-GB" sz="3600" dirty="0"/>
              <a:t>"?
</a:t>
            </a:r>
            <a:endParaRPr sz="3600" dirty="0"/>
          </a:p>
        </p:txBody>
      </p:sp>
      <p:pic>
        <p:nvPicPr>
          <p:cNvPr id="3" name="Picture 2" descr="Calculator, pen, compass, money and a paper with graphs printed on it">
            <a:extLst>
              <a:ext uri="{FF2B5EF4-FFF2-40B4-BE49-F238E27FC236}">
                <a16:creationId xmlns:a16="http://schemas.microsoft.com/office/drawing/2014/main" id="{A4322690-C505-36E2-44C1-DBE1D60C2570}"/>
              </a:ext>
            </a:extLst>
          </p:cNvPr>
          <p:cNvPicPr>
            <a:picLocks noChangeAspect="1"/>
          </p:cNvPicPr>
          <p:nvPr/>
        </p:nvPicPr>
        <p:blipFill>
          <a:blip r:embed="rId3"/>
          <a:stretch>
            <a:fillRect/>
          </a:stretch>
        </p:blipFill>
        <p:spPr>
          <a:xfrm>
            <a:off x="7929797" y="3541487"/>
            <a:ext cx="4556117" cy="305963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B02D45-27A6-6B30-CCE4-195AD69FF06C}"/>
              </a:ext>
            </a:extLst>
          </p:cNvPr>
          <p:cNvSpPr>
            <a:spLocks noGrp="1"/>
          </p:cNvSpPr>
          <p:nvPr>
            <p:ph type="body" idx="1"/>
          </p:nvPr>
        </p:nvSpPr>
        <p:spPr/>
        <p:txBody>
          <a:bodyPr/>
          <a:lstStyle/>
          <a:p>
            <a:pPr marL="228600"/>
            <a:r>
              <a:rPr lang="en-GB" sz="3600" b="1" dirty="0"/>
              <a:t> </a:t>
            </a:r>
            <a:r>
              <a:rPr lang="en-GB" sz="3600" b="1" dirty="0" err="1"/>
              <a:t>Definizione</a:t>
            </a:r>
            <a:r>
              <a:rPr lang="en-GB" sz="3600" b="1" dirty="0"/>
              <a:t>:</a:t>
            </a:r>
          </a:p>
          <a:p>
            <a:pPr marL="268288" indent="-6350"/>
            <a:endParaRPr lang="en-GB" sz="3600" b="1" dirty="0"/>
          </a:p>
          <a:p>
            <a:pPr marL="182563" indent="-6350"/>
            <a:r>
              <a:rPr lang="it-IT" sz="3600" b="1" dirty="0"/>
              <a:t>L'</a:t>
            </a:r>
            <a:r>
              <a:rPr lang="it-IT" sz="3600" b="1" dirty="0">
                <a:solidFill>
                  <a:srgbClr val="C00000"/>
                </a:solidFill>
              </a:rPr>
              <a:t>inflazione</a:t>
            </a:r>
            <a:r>
              <a:rPr lang="it-IT" sz="3600" b="1" dirty="0"/>
              <a:t> è l'aumento complessivo dei prezzi di beni e dei servizi nel tempo</a:t>
            </a:r>
            <a:r>
              <a:rPr lang="en-GB" sz="3600" b="1" dirty="0"/>
              <a:t>.</a:t>
            </a:r>
          </a:p>
        </p:txBody>
      </p:sp>
      <p:sp>
        <p:nvSpPr>
          <p:cNvPr id="3" name="Title 2">
            <a:extLst>
              <a:ext uri="{FF2B5EF4-FFF2-40B4-BE49-F238E27FC236}">
                <a16:creationId xmlns:a16="http://schemas.microsoft.com/office/drawing/2014/main" id="{A8BF0ACF-6E29-1E75-7CE6-486472389B94}"/>
              </a:ext>
            </a:extLst>
          </p:cNvPr>
          <p:cNvSpPr>
            <a:spLocks noGrp="1"/>
          </p:cNvSpPr>
          <p:nvPr>
            <p:ph type="title"/>
          </p:nvPr>
        </p:nvSpPr>
        <p:spPr>
          <a:xfrm>
            <a:off x="500064" y="480088"/>
            <a:ext cx="11843149" cy="720000"/>
          </a:xfrm>
        </p:spPr>
        <p:txBody>
          <a:bodyPr>
            <a:normAutofit/>
          </a:bodyPr>
          <a:lstStyle/>
          <a:p>
            <a:r>
              <a:rPr lang="en-GB" dirty="0" err="1"/>
              <a:t>Vocabolario</a:t>
            </a:r>
            <a:r>
              <a:rPr lang="en-GB" dirty="0"/>
              <a:t> </a:t>
            </a:r>
            <a:r>
              <a:rPr lang="en-GB" dirty="0" err="1"/>
              <a:t>finanziario</a:t>
            </a:r>
            <a:endParaRPr lang="en-GB" dirty="0"/>
          </a:p>
        </p:txBody>
      </p:sp>
      <p:sp>
        <p:nvSpPr>
          <p:cNvPr id="4" name="Text Placeholder 3">
            <a:extLst>
              <a:ext uri="{FF2B5EF4-FFF2-40B4-BE49-F238E27FC236}">
                <a16:creationId xmlns:a16="http://schemas.microsoft.com/office/drawing/2014/main" id="{9BFEBDC1-455C-10B2-CE2E-9D39CAAE5D81}"/>
              </a:ext>
            </a:extLst>
          </p:cNvPr>
          <p:cNvSpPr>
            <a:spLocks noGrp="1"/>
          </p:cNvSpPr>
          <p:nvPr>
            <p:ph type="body" idx="2"/>
          </p:nvPr>
        </p:nvSpPr>
        <p:spPr>
          <a:xfrm>
            <a:off x="500064" y="1260554"/>
            <a:ext cx="12331541" cy="602889"/>
          </a:xfrm>
        </p:spPr>
        <p:txBody>
          <a:bodyPr/>
          <a:lstStyle/>
          <a:p>
            <a:pPr marL="228600">
              <a:spcBef>
                <a:spcPts val="600"/>
              </a:spcBef>
              <a:spcAft>
                <a:spcPts val="600"/>
              </a:spcAft>
            </a:pPr>
            <a:r>
              <a:rPr lang="en-GB" i="0" dirty="0"/>
              <a:t>  </a:t>
            </a:r>
            <a:r>
              <a:rPr lang="en-GB" i="0" dirty="0" err="1"/>
              <a:t>Inflazione</a:t>
            </a:r>
            <a:endParaRPr lang="en-GB" i="0" dirty="0"/>
          </a:p>
        </p:txBody>
      </p:sp>
      <p:pic>
        <p:nvPicPr>
          <p:cNvPr id="6" name="Picture 5" descr="Person buying vegetables">
            <a:extLst>
              <a:ext uri="{FF2B5EF4-FFF2-40B4-BE49-F238E27FC236}">
                <a16:creationId xmlns:a16="http://schemas.microsoft.com/office/drawing/2014/main" id="{39F525FF-1338-6C7C-DF23-488764AE193A}"/>
              </a:ext>
            </a:extLst>
          </p:cNvPr>
          <p:cNvPicPr>
            <a:picLocks noChangeAspect="1"/>
          </p:cNvPicPr>
          <p:nvPr/>
        </p:nvPicPr>
        <p:blipFill>
          <a:blip r:embed="rId2"/>
          <a:stretch>
            <a:fillRect/>
          </a:stretch>
        </p:blipFill>
        <p:spPr>
          <a:xfrm>
            <a:off x="7997371" y="3899203"/>
            <a:ext cx="4386489" cy="2924326"/>
          </a:xfrm>
          <a:prstGeom prst="rect">
            <a:avLst/>
          </a:prstGeom>
        </p:spPr>
      </p:pic>
    </p:spTree>
    <p:extLst>
      <p:ext uri="{BB962C8B-B14F-4D97-AF65-F5344CB8AC3E}">
        <p14:creationId xmlns:p14="http://schemas.microsoft.com/office/powerpoint/2010/main" val="797798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up, coffee, food, beverage&#10;&#10;Description automatically generated">
            <a:extLst>
              <a:ext uri="{FF2B5EF4-FFF2-40B4-BE49-F238E27FC236}">
                <a16:creationId xmlns:a16="http://schemas.microsoft.com/office/drawing/2014/main" id="{D991F487-318F-A4E0-BAA4-F39455C51A0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662049" y="4615010"/>
            <a:ext cx="3169556" cy="2191657"/>
          </a:xfrm>
          <a:prstGeom prst="rect">
            <a:avLst/>
          </a:prstGeom>
        </p:spPr>
      </p:pic>
      <p:sp>
        <p:nvSpPr>
          <p:cNvPr id="2" name="Text Placeholder 1">
            <a:extLst>
              <a:ext uri="{FF2B5EF4-FFF2-40B4-BE49-F238E27FC236}">
                <a16:creationId xmlns:a16="http://schemas.microsoft.com/office/drawing/2014/main" id="{6285E240-5B11-B250-951F-B0F05A692D07}"/>
              </a:ext>
            </a:extLst>
          </p:cNvPr>
          <p:cNvSpPr>
            <a:spLocks noGrp="1"/>
          </p:cNvSpPr>
          <p:nvPr>
            <p:ph type="body" idx="1"/>
          </p:nvPr>
        </p:nvSpPr>
        <p:spPr>
          <a:xfrm>
            <a:off x="500203" y="2623004"/>
            <a:ext cx="12331402" cy="4450537"/>
          </a:xfrm>
        </p:spPr>
        <p:txBody>
          <a:bodyPr/>
          <a:lstStyle/>
          <a:p>
            <a:pPr marL="685800" indent="-457200">
              <a:buFont typeface="+mj-lt"/>
              <a:buAutoNum type="arabicPeriod"/>
            </a:pPr>
            <a:r>
              <a:rPr lang="it-IT" sz="2800" dirty="0"/>
              <a:t>Dove hai mai sentito la parola "inflazione" prima?</a:t>
            </a:r>
            <a:endParaRPr lang="en-GB" sz="2800" dirty="0"/>
          </a:p>
          <a:p>
            <a:pPr marL="685800" indent="-457200">
              <a:buFont typeface="+mj-lt"/>
              <a:buAutoNum type="arabicPeriod"/>
            </a:pPr>
            <a:r>
              <a:rPr lang="it-IT" sz="2800" dirty="0"/>
              <a:t>Hai visto un aumento o una diminuzione dei prezzi del cibo e di altri beni di recente?</a:t>
            </a:r>
            <a:endParaRPr lang="en-GB" sz="2800" dirty="0"/>
          </a:p>
          <a:p>
            <a:pPr marL="685800" indent="-457200">
              <a:buFont typeface="+mj-lt"/>
              <a:buAutoNum type="arabicPeriod"/>
            </a:pPr>
            <a:r>
              <a:rPr lang="it-IT" sz="2800" dirty="0"/>
              <a:t>Quanto pensi che costasse una pagnotta di pane nel 1950</a:t>
            </a:r>
            <a:r>
              <a:rPr lang="en-GB" sz="2800" dirty="0"/>
              <a:t>?</a:t>
            </a:r>
          </a:p>
          <a:p>
            <a:pPr marL="685800" indent="-457200">
              <a:buFont typeface="+mj-lt"/>
              <a:buAutoNum type="arabicPeriod"/>
            </a:pPr>
            <a:endParaRPr lang="en-GB" sz="2800" dirty="0"/>
          </a:p>
          <a:p>
            <a:pPr marL="685800" indent="-457200">
              <a:buFont typeface="+mj-lt"/>
              <a:buAutoNum type="arabicPeriod"/>
            </a:pPr>
            <a:r>
              <a:rPr lang="it-IT" sz="2800" dirty="0"/>
              <a:t>I salari aumentano sempre con il costo della vita</a:t>
            </a:r>
            <a:r>
              <a:rPr lang="en-GB" sz="2800" dirty="0"/>
              <a:t>?</a:t>
            </a:r>
          </a:p>
          <a:p>
            <a:pPr marL="685800" indent="-457200">
              <a:buFont typeface="+mj-lt"/>
              <a:buAutoNum type="arabicPeriod"/>
            </a:pPr>
            <a:endParaRPr lang="en-GB" sz="2800" dirty="0"/>
          </a:p>
          <a:p>
            <a:pPr marL="685800" indent="-457200">
              <a:buFont typeface="+mj-lt"/>
              <a:buAutoNum type="arabicPeriod"/>
            </a:pPr>
            <a:r>
              <a:rPr lang="it-IT" sz="2800" dirty="0"/>
              <a:t>Usa il tuo telefono per cercare il costo della benzina nel 1950</a:t>
            </a:r>
            <a:endParaRPr lang="en-GB" dirty="0"/>
          </a:p>
        </p:txBody>
      </p:sp>
      <p:sp>
        <p:nvSpPr>
          <p:cNvPr id="3" name="Title 2">
            <a:extLst>
              <a:ext uri="{FF2B5EF4-FFF2-40B4-BE49-F238E27FC236}">
                <a16:creationId xmlns:a16="http://schemas.microsoft.com/office/drawing/2014/main" id="{87BDDB76-D8D9-7555-9D26-D10B56DF0908}"/>
              </a:ext>
            </a:extLst>
          </p:cNvPr>
          <p:cNvSpPr>
            <a:spLocks noGrp="1"/>
          </p:cNvSpPr>
          <p:nvPr>
            <p:ph type="title"/>
          </p:nvPr>
        </p:nvSpPr>
        <p:spPr/>
        <p:txBody>
          <a:bodyPr>
            <a:normAutofit/>
          </a:bodyPr>
          <a:lstStyle/>
          <a:p>
            <a:r>
              <a:rPr lang="en-GB" dirty="0" err="1"/>
              <a:t>Vocabolario</a:t>
            </a:r>
            <a:r>
              <a:rPr lang="en-GB" dirty="0"/>
              <a:t> </a:t>
            </a:r>
            <a:r>
              <a:rPr lang="en-GB" dirty="0" err="1"/>
              <a:t>finanziario</a:t>
            </a:r>
            <a:endParaRPr lang="en-GB" dirty="0"/>
          </a:p>
        </p:txBody>
      </p:sp>
      <p:sp>
        <p:nvSpPr>
          <p:cNvPr id="4" name="Text Placeholder 3">
            <a:extLst>
              <a:ext uri="{FF2B5EF4-FFF2-40B4-BE49-F238E27FC236}">
                <a16:creationId xmlns:a16="http://schemas.microsoft.com/office/drawing/2014/main" id="{EA0006B7-D68A-0CCB-2141-F218D50D65D7}"/>
              </a:ext>
            </a:extLst>
          </p:cNvPr>
          <p:cNvSpPr>
            <a:spLocks noGrp="1"/>
          </p:cNvSpPr>
          <p:nvPr>
            <p:ph type="body" idx="2"/>
          </p:nvPr>
        </p:nvSpPr>
        <p:spPr>
          <a:xfrm>
            <a:off x="500203" y="1152159"/>
            <a:ext cx="12331541" cy="1176623"/>
          </a:xfrm>
        </p:spPr>
        <p:txBody>
          <a:bodyPr/>
          <a:lstStyle/>
          <a:p>
            <a:endParaRPr lang="en-GB" i="0" dirty="0"/>
          </a:p>
          <a:p>
            <a:pPr marL="228600">
              <a:spcBef>
                <a:spcPts val="600"/>
              </a:spcBef>
              <a:spcAft>
                <a:spcPts val="600"/>
              </a:spcAft>
            </a:pPr>
            <a:r>
              <a:rPr lang="it-IT" i="0" dirty="0"/>
              <a:t>  Attività M 1.6
  Viaggio nel tempo
</a:t>
            </a:r>
            <a:endParaRPr lang="en-GB" dirty="0"/>
          </a:p>
        </p:txBody>
      </p:sp>
      <p:sp>
        <p:nvSpPr>
          <p:cNvPr id="8" name="TextBox 7">
            <a:extLst>
              <a:ext uri="{FF2B5EF4-FFF2-40B4-BE49-F238E27FC236}">
                <a16:creationId xmlns:a16="http://schemas.microsoft.com/office/drawing/2014/main" id="{B855D301-C1F4-D438-7341-76F4A0DA81A4}"/>
              </a:ext>
            </a:extLst>
          </p:cNvPr>
          <p:cNvSpPr txBox="1"/>
          <p:nvPr/>
        </p:nvSpPr>
        <p:spPr>
          <a:xfrm>
            <a:off x="9936279" y="6245146"/>
            <a:ext cx="2129109" cy="338554"/>
          </a:xfrm>
          <a:prstGeom prst="rect">
            <a:avLst/>
          </a:prstGeom>
          <a:noFill/>
        </p:spPr>
        <p:txBody>
          <a:bodyPr wrap="none" rtlCol="0">
            <a:spAutoFit/>
          </a:bodyPr>
          <a:lstStyle/>
          <a:p>
            <a:r>
              <a:rPr lang="en-GB" sz="1600" b="1" dirty="0">
                <a:solidFill>
                  <a:schemeClr val="tx2"/>
                </a:solidFill>
              </a:rPr>
              <a:t>5d = 5 </a:t>
            </a:r>
            <a:r>
              <a:rPr lang="en-GB" sz="1600" b="1" dirty="0" err="1">
                <a:solidFill>
                  <a:schemeClr val="tx2"/>
                </a:solidFill>
              </a:rPr>
              <a:t>vecchi</a:t>
            </a:r>
            <a:r>
              <a:rPr lang="en-GB" sz="1600" b="1" dirty="0">
                <a:solidFill>
                  <a:schemeClr val="tx2"/>
                </a:solidFill>
              </a:rPr>
              <a:t> penny</a:t>
            </a:r>
          </a:p>
        </p:txBody>
      </p:sp>
    </p:spTree>
    <p:extLst>
      <p:ext uri="{BB962C8B-B14F-4D97-AF65-F5344CB8AC3E}">
        <p14:creationId xmlns:p14="http://schemas.microsoft.com/office/powerpoint/2010/main" val="3478564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8" name="Google Shape;273;p22">
            <a:extLst>
              <a:ext uri="{FF2B5EF4-FFF2-40B4-BE49-F238E27FC236}">
                <a16:creationId xmlns:a16="http://schemas.microsoft.com/office/drawing/2014/main" id="{A5460099-2E1F-742B-8B52-FFEBE55892C9}"/>
              </a:ext>
            </a:extLst>
          </p:cNvPr>
          <p:cNvSpPr txBox="1">
            <a:spLocks noGrp="1"/>
          </p:cNvSpPr>
          <p:nvPr>
            <p:ph type="ctrTitle"/>
          </p:nvPr>
        </p:nvSpPr>
        <p:spPr>
          <a:xfrm>
            <a:off x="310399" y="2955190"/>
            <a:ext cx="6107071" cy="1312010"/>
          </a:xfrm>
          <a:prstGeom prst="rect">
            <a:avLst/>
          </a:prstGeom>
          <a:noFill/>
          <a:ln>
            <a:noFill/>
          </a:ln>
        </p:spPr>
        <p:txBody>
          <a:bodyPr spcFirstLastPara="1" wrap="square" lIns="72000" tIns="45700" rIns="72000" bIns="45700" anchor="t" anchorCtr="0">
            <a:noAutofit/>
          </a:bodyPr>
          <a:lstStyle/>
          <a:p>
            <a:pPr lvl="0"/>
            <a:r>
              <a:rPr lang="it-IT" dirty="0"/>
              <a:t>Grazie per aver partecipato. Per ulteriori risorse, visita il sito Web di Money </a:t>
            </a:r>
            <a:r>
              <a:rPr lang="it-IT" dirty="0" err="1"/>
              <a:t>Matters</a:t>
            </a:r>
            <a:r>
              <a:rPr lang="it-IT" dirty="0"/>
              <a:t>: </a:t>
            </a:r>
            <a:br>
              <a:rPr lang="it-IT" dirty="0"/>
            </a:br>
            <a:br>
              <a:rPr lang="en-IE" dirty="0"/>
            </a:br>
            <a:r>
              <a:rPr lang="en-IE" u="sng" dirty="0">
                <a:solidFill>
                  <a:schemeClr val="hlink"/>
                </a:solidFill>
                <a:hlinkClick r:id="rId3"/>
              </a:rPr>
              <a:t>https://moneymattersproject.eu/</a:t>
            </a:r>
            <a:r>
              <a:rPr lang="en-IE" dirty="0"/>
              <a:t> </a:t>
            </a:r>
            <a:endParaRPr dirty="0"/>
          </a:p>
        </p:txBody>
      </p:sp>
    </p:spTree>
    <p:extLst>
      <p:ext uri="{BB962C8B-B14F-4D97-AF65-F5344CB8AC3E}">
        <p14:creationId xmlns:p14="http://schemas.microsoft.com/office/powerpoint/2010/main" val="1221823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2"/>
          <p:cNvSpPr txBox="1">
            <a:spLocks noGrp="1"/>
          </p:cNvSpPr>
          <p:nvPr>
            <p:ph type="body" idx="1"/>
          </p:nvPr>
        </p:nvSpPr>
        <p:spPr>
          <a:xfrm>
            <a:off x="500063" y="1466850"/>
            <a:ext cx="12331541" cy="5538475"/>
          </a:xfrm>
          <a:prstGeom prst="rect">
            <a:avLst/>
          </a:prstGeom>
          <a:noFill/>
          <a:ln>
            <a:noFill/>
          </a:ln>
        </p:spPr>
        <p:txBody>
          <a:bodyPr spcFirstLastPara="1" wrap="square" lIns="72000" tIns="45700" rIns="72000" bIns="45700" anchor="t" anchorCtr="0">
            <a:noAutofit/>
          </a:bodyPr>
          <a:lstStyle/>
          <a:p>
            <a:pPr marL="228600" lvl="0" indent="0" algn="l">
              <a:lnSpc>
                <a:spcPct val="150000"/>
              </a:lnSpc>
            </a:pPr>
            <a:endParaRPr lang="it-IT" sz="2800" dirty="0"/>
          </a:p>
          <a:p>
            <a:pPr marL="228600" lvl="0" indent="0" algn="l">
              <a:lnSpc>
                <a:spcPct val="150000"/>
              </a:lnSpc>
            </a:pPr>
            <a:r>
              <a:rPr lang="it-IT" sz="2800" dirty="0"/>
              <a:t>Risultati di apprendimento (</a:t>
            </a:r>
            <a:r>
              <a:rPr lang="it-IT" sz="2800" dirty="0" err="1"/>
              <a:t>LOs</a:t>
            </a:r>
            <a:r>
              <a:rPr lang="it-IT" sz="2800" dirty="0"/>
              <a:t> – Learning </a:t>
            </a:r>
            <a:r>
              <a:rPr lang="it-IT" sz="2800" dirty="0" err="1"/>
              <a:t>Outcomes</a:t>
            </a:r>
            <a:r>
              <a:rPr lang="it-IT" sz="2800" dirty="0"/>
              <a:t>): Dopo aver completato questo modulo, genitori e tutori saranno in grado di:
- descrivere il significato delle parole finanziarie più comuni                                                                                                     
- spiegare i diversi tipi di debito e di inflazione                                                                                                                                                                                                                                                  
- descrivere alcuni servizi bancari e altre agenzie finanziarie</a:t>
            </a:r>
            <a:endParaRPr sz="2800" dirty="0"/>
          </a:p>
        </p:txBody>
      </p:sp>
      <p:sp>
        <p:nvSpPr>
          <p:cNvPr id="76" name="Google Shape;76;p2"/>
          <p:cNvSpPr txBox="1">
            <a:spLocks noGrp="1"/>
          </p:cNvSpPr>
          <p:nvPr>
            <p:ph type="title"/>
          </p:nvPr>
        </p:nvSpPr>
        <p:spPr>
          <a:xfrm>
            <a:off x="769533" y="746850"/>
            <a:ext cx="12330000" cy="720000"/>
          </a:xfrm>
          <a:prstGeom prst="rect">
            <a:avLst/>
          </a:prstGeom>
          <a:noFill/>
          <a:ln>
            <a:noFill/>
          </a:ln>
        </p:spPr>
        <p:txBody>
          <a:bodyPr spcFirstLastPara="1" wrap="square" lIns="72000" tIns="45700" rIns="72000" bIns="45700" anchor="ctr" anchorCtr="0">
            <a:noAutofit/>
          </a:bodyPr>
          <a:lstStyle/>
          <a:p>
            <a:pPr lvl="0">
              <a:buSzPts val="2800"/>
            </a:pPr>
            <a:r>
              <a:rPr lang="it-IT" sz="2400" dirty="0"/>
              <a:t>Vocabolario finanziario</a:t>
            </a:r>
            <a:br>
              <a:rPr lang="it-IT" dirty="0"/>
            </a:br>
            <a:r>
              <a:rPr lang="it-IT" dirty="0"/>
              <a:t>Risultati di apprendimento </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1"/>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SzPts val="2800"/>
              <a:buNone/>
            </a:pPr>
            <a:r>
              <a:rPr lang="en-IE" dirty="0" err="1"/>
              <a:t>Vocabolario</a:t>
            </a:r>
            <a:r>
              <a:rPr lang="en-IE" dirty="0"/>
              <a:t> </a:t>
            </a:r>
            <a:r>
              <a:rPr lang="en-IE" dirty="0" err="1"/>
              <a:t>finanziario</a:t>
            </a:r>
            <a:endParaRPr dirty="0"/>
          </a:p>
        </p:txBody>
      </p:sp>
      <p:sp>
        <p:nvSpPr>
          <p:cNvPr id="261" name="Google Shape;261;p21"/>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n-IE" i="0" dirty="0" err="1"/>
              <a:t>Risorse</a:t>
            </a:r>
            <a:r>
              <a:rPr lang="en-IE" i="0" dirty="0"/>
              <a:t> </a:t>
            </a:r>
            <a:r>
              <a:rPr lang="en-IE" i="0" dirty="0" err="1"/>
              <a:t>aggiuntive</a:t>
            </a:r>
            <a:endParaRPr i="0" dirty="0"/>
          </a:p>
        </p:txBody>
      </p:sp>
      <p:sp>
        <p:nvSpPr>
          <p:cNvPr id="262" name="Google Shape;262;p21"/>
          <p:cNvSpPr/>
          <p:nvPr/>
        </p:nvSpPr>
        <p:spPr>
          <a:xfrm>
            <a:off x="499925" y="2466290"/>
            <a:ext cx="7701147" cy="4290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88"/>
              <a:buFont typeface="Arial"/>
              <a:buNone/>
            </a:pPr>
            <a:r>
              <a:rPr lang="en-IE" sz="2188" b="0" i="0" u="none" strike="noStrike" cap="none" dirty="0">
                <a:solidFill>
                  <a:schemeClr val="dk2"/>
                </a:solidFill>
                <a:latin typeface="Calibri"/>
                <a:ea typeface="Calibri"/>
                <a:cs typeface="Calibri"/>
                <a:sym typeface="Calibri"/>
                <a:hlinkClick r:id="rId3"/>
              </a:rPr>
              <a:t>https://www.nerdwallet.com/article/banking/checking-vs-savings</a:t>
            </a:r>
            <a:r>
              <a:rPr lang="en-IE" sz="2188" b="0" i="0" u="none" strike="noStrike" cap="none" dirty="0">
                <a:solidFill>
                  <a:schemeClr val="dk2"/>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263" name="Google Shape;263;p21"/>
          <p:cNvSpPr/>
          <p:nvPr/>
        </p:nvSpPr>
        <p:spPr>
          <a:xfrm>
            <a:off x="499925" y="3036446"/>
            <a:ext cx="8087470" cy="4290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88"/>
              <a:buFont typeface="Arial"/>
              <a:buNone/>
            </a:pPr>
            <a:r>
              <a:rPr lang="en-IE" sz="2188" b="0" i="0" u="none" strike="noStrike" cap="none" dirty="0">
                <a:solidFill>
                  <a:schemeClr val="dk2"/>
                </a:solidFill>
                <a:latin typeface="Calibri"/>
                <a:ea typeface="Calibri"/>
                <a:cs typeface="Calibri"/>
                <a:sym typeface="Calibri"/>
                <a:hlinkClick r:id="rId4"/>
              </a:rPr>
              <a:t>https://www.wellsfargo.com/financial-education/college/?linkLoc=fn</a:t>
            </a:r>
            <a:r>
              <a:rPr lang="en-IE" sz="2188" b="0" i="0" u="none" strike="noStrike" cap="none" dirty="0">
                <a:solidFill>
                  <a:schemeClr val="dk2"/>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264" name="Google Shape;264;p21"/>
          <p:cNvSpPr/>
          <p:nvPr/>
        </p:nvSpPr>
        <p:spPr>
          <a:xfrm>
            <a:off x="499925" y="3747730"/>
            <a:ext cx="3765774" cy="4290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88"/>
              <a:buFont typeface="Arial"/>
              <a:buNone/>
            </a:pPr>
            <a:r>
              <a:rPr lang="en-IE" sz="2188" b="0" i="0" u="none" strike="noStrike" cap="none" dirty="0">
                <a:solidFill>
                  <a:schemeClr val="dk2"/>
                </a:solidFill>
                <a:latin typeface="Calibri"/>
                <a:ea typeface="Calibri"/>
                <a:cs typeface="Calibri"/>
                <a:sym typeface="Calibri"/>
                <a:hlinkClick r:id="rId5"/>
              </a:rPr>
              <a:t>https://www.investopedia.com</a:t>
            </a:r>
            <a:r>
              <a:rPr lang="en-IE" sz="2188" b="0" i="0" u="none" strike="noStrike" cap="none" dirty="0">
                <a:solidFill>
                  <a:schemeClr val="dk2"/>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265" name="Google Shape;265;p21"/>
          <p:cNvSpPr/>
          <p:nvPr/>
        </p:nvSpPr>
        <p:spPr>
          <a:xfrm>
            <a:off x="499925" y="4459014"/>
            <a:ext cx="2719014" cy="4290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88"/>
              <a:buFont typeface="Arial"/>
              <a:buNone/>
            </a:pPr>
            <a:r>
              <a:rPr lang="en-IE" sz="2188" b="0" i="0" u="none" strike="noStrike" cap="none" dirty="0">
                <a:solidFill>
                  <a:schemeClr val="dk2"/>
                </a:solidFill>
                <a:latin typeface="Calibri"/>
                <a:ea typeface="Calibri"/>
                <a:cs typeface="Calibri"/>
                <a:sym typeface="Calibri"/>
                <a:hlinkClick r:id="rId6"/>
              </a:rPr>
              <a:t>https://www.debt.org</a:t>
            </a:r>
            <a:r>
              <a:rPr lang="en-IE" sz="2188" b="0" i="0" u="none" strike="noStrike" cap="none" dirty="0">
                <a:solidFill>
                  <a:schemeClr val="dk2"/>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266" name="Google Shape;266;p21"/>
          <p:cNvSpPr/>
          <p:nvPr/>
        </p:nvSpPr>
        <p:spPr>
          <a:xfrm>
            <a:off x="499925" y="5170298"/>
            <a:ext cx="7895110" cy="4290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88"/>
              <a:buFont typeface="Arial"/>
              <a:buNone/>
            </a:pPr>
            <a:r>
              <a:rPr lang="en-IE" sz="2188" b="0" i="0" u="none" strike="noStrike" cap="none" dirty="0">
                <a:solidFill>
                  <a:schemeClr val="dk2"/>
                </a:solidFill>
                <a:latin typeface="Calibri"/>
                <a:ea typeface="Calibri"/>
                <a:cs typeface="Calibri"/>
                <a:sym typeface="Calibri"/>
                <a:hlinkClick r:id="rId7"/>
              </a:rPr>
              <a:t>https://www.experian.com/blogs/ask-experian/what-is-good-debt/</a:t>
            </a:r>
            <a:r>
              <a:rPr lang="en-IE" sz="2188" b="0" i="0" u="none" strike="noStrike" cap="none" dirty="0">
                <a:solidFill>
                  <a:schemeClr val="dk2"/>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268" name="Google Shape;268;p21"/>
          <p:cNvSpPr/>
          <p:nvPr/>
        </p:nvSpPr>
        <p:spPr>
          <a:xfrm>
            <a:off x="499916" y="5902864"/>
            <a:ext cx="12330000" cy="4290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88"/>
              <a:buFont typeface="Arial"/>
              <a:buNone/>
            </a:pPr>
            <a:r>
              <a:rPr lang="en-IE" sz="2188" b="0" i="0" u="none" strike="noStrike" cap="none" dirty="0">
                <a:solidFill>
                  <a:schemeClr val="dk2"/>
                </a:solidFill>
                <a:latin typeface="Calibri"/>
                <a:ea typeface="Calibri"/>
                <a:cs typeface="Calibri"/>
                <a:sym typeface="Calibri"/>
                <a:hlinkClick r:id="rId8"/>
              </a:rPr>
              <a:t>https://www.youtube.com/watch?v=RwC-EMh2-Z4</a:t>
            </a:r>
            <a:r>
              <a:rPr lang="en-IE" sz="2188" b="0" i="0" u="none" strike="noStrike" cap="none" dirty="0">
                <a:solidFill>
                  <a:schemeClr val="dk2"/>
                </a:solidFill>
                <a:latin typeface="Calibri"/>
                <a:ea typeface="Calibri"/>
                <a:cs typeface="Calibri"/>
                <a:sym typeface="Calibri"/>
              </a:rPr>
              <a:t>    (come </a:t>
            </a:r>
            <a:r>
              <a:rPr lang="en-IE" sz="2188" b="0" i="0" u="none" strike="noStrike" cap="none" dirty="0" err="1">
                <a:solidFill>
                  <a:schemeClr val="dk2"/>
                </a:solidFill>
                <a:latin typeface="Calibri"/>
                <a:ea typeface="Calibri"/>
                <a:cs typeface="Calibri"/>
                <a:sym typeface="Calibri"/>
              </a:rPr>
              <a:t>scrivere</a:t>
            </a:r>
            <a:r>
              <a:rPr lang="en-IE" sz="2188" b="0" i="0" u="none" strike="noStrike" cap="none" dirty="0">
                <a:solidFill>
                  <a:schemeClr val="dk2"/>
                </a:solidFill>
                <a:latin typeface="Calibri"/>
                <a:ea typeface="Calibri"/>
                <a:cs typeface="Calibri"/>
                <a:sym typeface="Calibri"/>
              </a:rPr>
              <a:t> un </a:t>
            </a:r>
            <a:r>
              <a:rPr lang="en-IE" sz="2188" b="0" i="0" u="none" strike="noStrike" cap="none" dirty="0" err="1">
                <a:solidFill>
                  <a:schemeClr val="dk2"/>
                </a:solidFill>
                <a:latin typeface="Calibri"/>
                <a:ea typeface="Calibri"/>
                <a:cs typeface="Calibri"/>
                <a:sym typeface="Calibri"/>
              </a:rPr>
              <a:t>assegno</a:t>
            </a:r>
            <a:r>
              <a:rPr lang="en-IE" sz="2188" b="0" i="0" u="none" strike="noStrike" cap="none" dirty="0">
                <a:solidFill>
                  <a:schemeClr val="dk2"/>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4"/>
          <p:cNvSpPr txBox="1">
            <a:spLocks noGrp="1"/>
          </p:cNvSpPr>
          <p:nvPr>
            <p:ph type="title"/>
          </p:nvPr>
        </p:nvSpPr>
        <p:spPr>
          <a:xfrm>
            <a:off x="293482" y="373508"/>
            <a:ext cx="12245817" cy="1230835"/>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n-IE" sz="2400" dirty="0" err="1"/>
              <a:t>Vocabolario</a:t>
            </a:r>
            <a:r>
              <a:rPr lang="en-IE" sz="2400" dirty="0"/>
              <a:t> </a:t>
            </a:r>
            <a:r>
              <a:rPr lang="en-IE" sz="2400" dirty="0" err="1"/>
              <a:t>finanziario</a:t>
            </a:r>
            <a:br>
              <a:rPr lang="en-IE" dirty="0"/>
            </a:br>
            <a:r>
              <a:rPr lang="en-IE" dirty="0" err="1"/>
              <a:t>Programma</a:t>
            </a:r>
            <a:r>
              <a:rPr lang="en-IE" dirty="0"/>
              <a:t> </a:t>
            </a:r>
            <a:r>
              <a:rPr lang="en-IE" dirty="0" err="1"/>
              <a:t>visivo</a:t>
            </a:r>
            <a:endParaRPr dirty="0"/>
          </a:p>
        </p:txBody>
      </p:sp>
      <p:sp>
        <p:nvSpPr>
          <p:cNvPr id="6" name="Ovale 1">
            <a:extLst>
              <a:ext uri="{FF2B5EF4-FFF2-40B4-BE49-F238E27FC236}">
                <a16:creationId xmlns:a16="http://schemas.microsoft.com/office/drawing/2014/main" id="{0BCCD2DA-5E4B-959F-A563-9E0F5821AF1C}"/>
              </a:ext>
            </a:extLst>
          </p:cNvPr>
          <p:cNvSpPr/>
          <p:nvPr/>
        </p:nvSpPr>
        <p:spPr>
          <a:xfrm>
            <a:off x="2106732" y="1503244"/>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2000" b="1" dirty="0" err="1">
                <a:solidFill>
                  <a:srgbClr val="FFFFFF"/>
                </a:solidFill>
                <a:latin typeface="Calibri" panose="020F0502020204030204" pitchFamily="34" charset="0"/>
                <a:ea typeface="Calibri" panose="020F0502020204030204" pitchFamily="34" charset="0"/>
                <a:cs typeface="Calibri" panose="020F0502020204030204" pitchFamily="34" charset="0"/>
              </a:rPr>
              <a:t>Introduzione</a:t>
            </a:r>
            <a:endParaRPr lang="en-GB" sz="2000" dirty="0">
              <a:solidFill>
                <a:srgbClr val="374856"/>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Rettangolo con angoli arrotondati 40">
            <a:extLst>
              <a:ext uri="{FF2B5EF4-FFF2-40B4-BE49-F238E27FC236}">
                <a16:creationId xmlns:a16="http://schemas.microsoft.com/office/drawing/2014/main" id="{75E43BB2-EFC0-7463-6823-B6A1DED9B958}"/>
              </a:ext>
            </a:extLst>
          </p:cNvPr>
          <p:cNvSpPr/>
          <p:nvPr/>
        </p:nvSpPr>
        <p:spPr>
          <a:xfrm>
            <a:off x="293483" y="3560728"/>
            <a:ext cx="1925497" cy="112227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it-IT" sz="2400" b="1" dirty="0">
                <a:solidFill>
                  <a:srgbClr val="FFFFFF"/>
                </a:solidFill>
                <a:latin typeface="Calibri" panose="020F0502020204030204" pitchFamily="34" charset="0"/>
                <a:ea typeface="Calibri" panose="020F0502020204030204" pitchFamily="34" charset="0"/>
                <a:cs typeface="Calibri" panose="020F0502020204030204" pitchFamily="34" charset="0"/>
              </a:rPr>
              <a:t>Fine</a:t>
            </a:r>
            <a:endParaRPr lang="en-GB" sz="2400" dirty="0">
              <a:solidFill>
                <a:srgbClr val="374856"/>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Freccia a destra 2">
            <a:extLst>
              <a:ext uri="{FF2B5EF4-FFF2-40B4-BE49-F238E27FC236}">
                <a16:creationId xmlns:a16="http://schemas.microsoft.com/office/drawing/2014/main" id="{3A746109-5D05-E6BA-A2C6-5A43C71F5356}"/>
              </a:ext>
            </a:extLst>
          </p:cNvPr>
          <p:cNvSpPr/>
          <p:nvPr/>
        </p:nvSpPr>
        <p:spPr>
          <a:xfrm>
            <a:off x="4817967" y="2515225"/>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11" name="Elemento grafico 19" descr="Tè">
            <a:extLst>
              <a:ext uri="{FF2B5EF4-FFF2-40B4-BE49-F238E27FC236}">
                <a16:creationId xmlns:a16="http://schemas.microsoft.com/office/drawing/2014/main" id="{30F8D57F-4A71-3CBE-12BA-61B102D047D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23560" y="2900188"/>
            <a:ext cx="1326947" cy="1321079"/>
          </a:xfrm>
          <a:prstGeom prst="rect">
            <a:avLst/>
          </a:prstGeom>
        </p:spPr>
      </p:pic>
      <p:pic>
        <p:nvPicPr>
          <p:cNvPr id="12" name="Elemento grafico 16" descr="Presentazione con grafico a barre da destra a sinistra">
            <a:extLst>
              <a:ext uri="{FF2B5EF4-FFF2-40B4-BE49-F238E27FC236}">
                <a16:creationId xmlns:a16="http://schemas.microsoft.com/office/drawing/2014/main" id="{20855000-904D-774D-ECFA-4BA19F4F114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67500" y="2735099"/>
            <a:ext cx="333375" cy="333375"/>
          </a:xfrm>
          <a:prstGeom prst="rect">
            <a:avLst/>
          </a:prstGeom>
        </p:spPr>
      </p:pic>
      <p:sp>
        <p:nvSpPr>
          <p:cNvPr id="13" name="Ovale 1">
            <a:extLst>
              <a:ext uri="{FF2B5EF4-FFF2-40B4-BE49-F238E27FC236}">
                <a16:creationId xmlns:a16="http://schemas.microsoft.com/office/drawing/2014/main" id="{2AB77BFE-1320-9A5D-3A7D-6DACA19FD497}"/>
              </a:ext>
            </a:extLst>
          </p:cNvPr>
          <p:cNvSpPr/>
          <p:nvPr/>
        </p:nvSpPr>
        <p:spPr>
          <a:xfrm>
            <a:off x="5578724" y="1503243"/>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GB" sz="20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algn="ctr">
              <a:spcAft>
                <a:spcPts val="600"/>
              </a:spcAft>
            </a:pPr>
            <a:r>
              <a:rPr lang="en-GB" sz="2000" b="1" dirty="0" err="1">
                <a:solidFill>
                  <a:schemeClr val="tx2"/>
                </a:solidFill>
                <a:latin typeface="Calibri" panose="020F0502020204030204" pitchFamily="34" charset="0"/>
                <a:ea typeface="Calibri" panose="020F0502020204030204" pitchFamily="34" charset="0"/>
                <a:cs typeface="Calibri" panose="020F0502020204030204" pitchFamily="34" charset="0"/>
              </a:rPr>
              <a:t>Vocabolario</a:t>
            </a:r>
            <a:r>
              <a:rPr lang="en-GB" sz="2000" b="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2000" b="1" dirty="0" err="1">
                <a:solidFill>
                  <a:schemeClr val="tx2"/>
                </a:solidFill>
                <a:latin typeface="Calibri" panose="020F0502020204030204" pitchFamily="34" charset="0"/>
                <a:ea typeface="Calibri" panose="020F0502020204030204" pitchFamily="34" charset="0"/>
                <a:cs typeface="Calibri" panose="020F0502020204030204" pitchFamily="34" charset="0"/>
              </a:rPr>
              <a:t>finanziario</a:t>
            </a:r>
            <a:r>
              <a:rPr lang="en-GB" sz="2000" b="1" dirty="0">
                <a:solidFill>
                  <a:schemeClr val="tx2"/>
                </a:solidFill>
                <a:latin typeface="Calibri" panose="020F0502020204030204" pitchFamily="34" charset="0"/>
                <a:ea typeface="Calibri" panose="020F0502020204030204" pitchFamily="34" charset="0"/>
                <a:cs typeface="Calibri" panose="020F0502020204030204" pitchFamily="34" charset="0"/>
              </a:rPr>
              <a:t>
</a:t>
            </a:r>
            <a:endParaRPr lang="en-GB" sz="2000" b="1"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Ovale 1">
            <a:extLst>
              <a:ext uri="{FF2B5EF4-FFF2-40B4-BE49-F238E27FC236}">
                <a16:creationId xmlns:a16="http://schemas.microsoft.com/office/drawing/2014/main" id="{60D377CD-BCCB-66AF-8FF4-E86CE9F3C312}"/>
              </a:ext>
            </a:extLst>
          </p:cNvPr>
          <p:cNvSpPr/>
          <p:nvPr/>
        </p:nvSpPr>
        <p:spPr>
          <a:xfrm>
            <a:off x="9223180" y="4389494"/>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spcAft>
                <a:spcPts val="600"/>
              </a:spcAft>
            </a:pPr>
            <a:r>
              <a:rPr lang="en-GB"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Attività</a:t>
            </a:r>
            <a:r>
              <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 - </a:t>
            </a:r>
            <a:r>
              <a:rPr lang="en-GB"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debito</a:t>
            </a:r>
            <a:r>
              <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en-GB"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Ovale 1">
            <a:extLst>
              <a:ext uri="{FF2B5EF4-FFF2-40B4-BE49-F238E27FC236}">
                <a16:creationId xmlns:a16="http://schemas.microsoft.com/office/drawing/2014/main" id="{4FB26EE3-A37D-9929-D5AD-89DC431E2AD6}"/>
              </a:ext>
            </a:extLst>
          </p:cNvPr>
          <p:cNvSpPr/>
          <p:nvPr/>
        </p:nvSpPr>
        <p:spPr>
          <a:xfrm>
            <a:off x="5783582" y="4389494"/>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spcAft>
                <a:spcPts val="600"/>
              </a:spcAft>
            </a:pPr>
            <a:r>
              <a:rPr lang="en-GB"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Esercizio</a:t>
            </a:r>
            <a:r>
              <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GB"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riflessivo</a:t>
            </a:r>
            <a:r>
              <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en-GB"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 name="Ovale 1">
            <a:extLst>
              <a:ext uri="{FF2B5EF4-FFF2-40B4-BE49-F238E27FC236}">
                <a16:creationId xmlns:a16="http://schemas.microsoft.com/office/drawing/2014/main" id="{F782D476-7390-B6DD-AD29-AD99811190EB}"/>
              </a:ext>
            </a:extLst>
          </p:cNvPr>
          <p:cNvSpPr/>
          <p:nvPr/>
        </p:nvSpPr>
        <p:spPr>
          <a:xfrm>
            <a:off x="9071718" y="1487141"/>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GB" sz="20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algn="ctr">
              <a:spcAft>
                <a:spcPts val="600"/>
              </a:spcAft>
            </a:pPr>
            <a:r>
              <a:rPr lang="en-GB" sz="2000" b="1" dirty="0" err="1">
                <a:solidFill>
                  <a:schemeClr val="tx2"/>
                </a:solidFill>
                <a:latin typeface="Calibri" panose="020F0502020204030204" pitchFamily="34" charset="0"/>
                <a:ea typeface="Calibri" panose="020F0502020204030204" pitchFamily="34" charset="0"/>
                <a:cs typeface="Calibri" panose="020F0502020204030204" pitchFamily="34" charset="0"/>
              </a:rPr>
              <a:t>Attività</a:t>
            </a:r>
            <a:r>
              <a:rPr lang="en-GB" sz="2000" b="1" dirty="0">
                <a:solidFill>
                  <a:schemeClr val="tx2"/>
                </a:solidFill>
                <a:latin typeface="Calibri" panose="020F0502020204030204" pitchFamily="34" charset="0"/>
                <a:ea typeface="Calibri" panose="020F0502020204030204" pitchFamily="34" charset="0"/>
                <a:cs typeface="Calibri" panose="020F0502020204030204" pitchFamily="34" charset="0"/>
              </a:rPr>
              <a:t> - idee
</a:t>
            </a:r>
            <a:endParaRPr lang="en-GB" sz="2000" b="1"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7" name="Ovale 1">
            <a:extLst>
              <a:ext uri="{FF2B5EF4-FFF2-40B4-BE49-F238E27FC236}">
                <a16:creationId xmlns:a16="http://schemas.microsoft.com/office/drawing/2014/main" id="{9C2E76BB-E320-502C-7C59-5F58AC63C5A1}"/>
              </a:ext>
            </a:extLst>
          </p:cNvPr>
          <p:cNvSpPr/>
          <p:nvPr/>
        </p:nvSpPr>
        <p:spPr>
          <a:xfrm>
            <a:off x="2417922" y="4339185"/>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Inflazione</a:t>
            </a:r>
            <a:endParaRPr lang="en-GB"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8" name="Freccia a destra 2">
            <a:extLst>
              <a:ext uri="{FF2B5EF4-FFF2-40B4-BE49-F238E27FC236}">
                <a16:creationId xmlns:a16="http://schemas.microsoft.com/office/drawing/2014/main" id="{74192749-95ED-43B9-3322-3E5EE222317A}"/>
              </a:ext>
            </a:extLst>
          </p:cNvPr>
          <p:cNvSpPr/>
          <p:nvPr/>
        </p:nvSpPr>
        <p:spPr>
          <a:xfrm>
            <a:off x="8345120" y="2476251"/>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Freccia a destra 2">
            <a:extLst>
              <a:ext uri="{FF2B5EF4-FFF2-40B4-BE49-F238E27FC236}">
                <a16:creationId xmlns:a16="http://schemas.microsoft.com/office/drawing/2014/main" id="{A4A56CE3-4980-BCAF-59A3-BC301BEC8D1B}"/>
              </a:ext>
            </a:extLst>
          </p:cNvPr>
          <p:cNvSpPr/>
          <p:nvPr/>
        </p:nvSpPr>
        <p:spPr>
          <a:xfrm rot="7963522">
            <a:off x="11794917" y="4512914"/>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Freccia a destra 2">
            <a:extLst>
              <a:ext uri="{FF2B5EF4-FFF2-40B4-BE49-F238E27FC236}">
                <a16:creationId xmlns:a16="http://schemas.microsoft.com/office/drawing/2014/main" id="{4EF23947-EEAC-9D30-BB31-90476642EDD7}"/>
              </a:ext>
            </a:extLst>
          </p:cNvPr>
          <p:cNvSpPr/>
          <p:nvPr/>
        </p:nvSpPr>
        <p:spPr>
          <a:xfrm rot="3139517">
            <a:off x="11839846" y="2598977"/>
            <a:ext cx="628015" cy="101734"/>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Freccia a destra 2">
            <a:extLst>
              <a:ext uri="{FF2B5EF4-FFF2-40B4-BE49-F238E27FC236}">
                <a16:creationId xmlns:a16="http://schemas.microsoft.com/office/drawing/2014/main" id="{AF7448CD-11CD-332A-E16C-B4328DEB9023}"/>
              </a:ext>
            </a:extLst>
          </p:cNvPr>
          <p:cNvSpPr/>
          <p:nvPr/>
        </p:nvSpPr>
        <p:spPr>
          <a:xfrm rot="10800000">
            <a:off x="5090779" y="5401476"/>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Freccia a destra 2">
            <a:extLst>
              <a:ext uri="{FF2B5EF4-FFF2-40B4-BE49-F238E27FC236}">
                <a16:creationId xmlns:a16="http://schemas.microsoft.com/office/drawing/2014/main" id="{ACA3005B-1D65-F283-67D0-476E882328C7}"/>
              </a:ext>
            </a:extLst>
          </p:cNvPr>
          <p:cNvSpPr/>
          <p:nvPr/>
        </p:nvSpPr>
        <p:spPr>
          <a:xfrm rot="10800000">
            <a:off x="8501629" y="5401476"/>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Freccia a destra 2">
            <a:extLst>
              <a:ext uri="{FF2B5EF4-FFF2-40B4-BE49-F238E27FC236}">
                <a16:creationId xmlns:a16="http://schemas.microsoft.com/office/drawing/2014/main" id="{F60A2E66-F491-EDCA-2A93-D48074EB782C}"/>
              </a:ext>
            </a:extLst>
          </p:cNvPr>
          <p:cNvSpPr/>
          <p:nvPr/>
        </p:nvSpPr>
        <p:spPr>
          <a:xfrm rot="13705042">
            <a:off x="1706434" y="5021759"/>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Casella di testo 2">
            <a:extLst>
              <a:ext uri="{FF2B5EF4-FFF2-40B4-BE49-F238E27FC236}">
                <a16:creationId xmlns:a16="http://schemas.microsoft.com/office/drawing/2014/main" id="{911D3A04-E666-90C4-53DD-27649B096F2B}"/>
              </a:ext>
            </a:extLst>
          </p:cNvPr>
          <p:cNvSpPr txBox="1">
            <a:spLocks noChangeArrowheads="1"/>
          </p:cNvSpPr>
          <p:nvPr/>
        </p:nvSpPr>
        <p:spPr bwMode="auto">
          <a:xfrm>
            <a:off x="10254691" y="3746022"/>
            <a:ext cx="1647471" cy="3450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spcAft>
                <a:spcPts val="600"/>
              </a:spcAft>
            </a:pPr>
            <a:r>
              <a:rPr lang="en-US" sz="1800" b="1" dirty="0" err="1">
                <a:solidFill>
                  <a:srgbClr val="0A9A8F"/>
                </a:solidFill>
                <a:effectLst/>
                <a:latin typeface="Calibri" panose="020F0502020204030204" pitchFamily="34" charset="0"/>
                <a:ea typeface="Calibri" panose="020F0502020204030204" pitchFamily="34" charset="0"/>
              </a:rPr>
              <a:t>Pausa</a:t>
            </a:r>
            <a:r>
              <a:rPr lang="en-US" sz="1800" b="1" dirty="0">
                <a:solidFill>
                  <a:srgbClr val="0A9A8F"/>
                </a:solidFill>
                <a:effectLst/>
                <a:latin typeface="Calibri" panose="020F0502020204030204" pitchFamily="34" charset="0"/>
                <a:ea typeface="Calibri" panose="020F0502020204030204" pitchFamily="34" charset="0"/>
              </a:rPr>
              <a:t> – 10 min</a:t>
            </a:r>
            <a:r>
              <a:rPr lang="en-US" sz="800" dirty="0">
                <a:solidFill>
                  <a:srgbClr val="0A9A8F"/>
                </a:solidFill>
                <a:effectLst/>
                <a:latin typeface="Calibri" panose="020F0502020204030204" pitchFamily="34" charset="0"/>
                <a:ea typeface="Calibri" panose="020F0502020204030204" pitchFamily="34" charset="0"/>
              </a:rPr>
              <a:t>.</a:t>
            </a:r>
            <a:endParaRPr lang="en-GB" sz="1200" dirty="0">
              <a:solidFill>
                <a:srgbClr val="374856"/>
              </a:solidFill>
              <a:effectLst/>
              <a:latin typeface="Calibri" panose="020F0502020204030204" pitchFamily="34" charset="0"/>
              <a:ea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EC8F6E-EED8-7592-92C3-91A85C5A63CF}"/>
              </a:ext>
            </a:extLst>
          </p:cNvPr>
          <p:cNvSpPr>
            <a:spLocks noGrp="1"/>
          </p:cNvSpPr>
          <p:nvPr>
            <p:ph type="body" idx="1"/>
          </p:nvPr>
        </p:nvSpPr>
        <p:spPr>
          <a:xfrm>
            <a:off x="500203" y="2600371"/>
            <a:ext cx="12331402" cy="4501673"/>
          </a:xfrm>
        </p:spPr>
        <p:txBody>
          <a:bodyPr/>
          <a:lstStyle/>
          <a:p>
            <a:pPr marL="571500" indent="-342900">
              <a:buFont typeface="Arial" panose="020B0604020202020204" pitchFamily="34" charset="0"/>
              <a:buChar char="•"/>
            </a:pPr>
            <a:endParaRPr lang="en-GB" sz="2800" dirty="0"/>
          </a:p>
          <a:p>
            <a:pPr marL="571500" indent="-342900">
              <a:buFont typeface="Arial" panose="020B0604020202020204" pitchFamily="34" charset="0"/>
              <a:buChar char="•"/>
            </a:pPr>
            <a:endParaRPr lang="en-GB" sz="2800" dirty="0"/>
          </a:p>
          <a:p>
            <a:pPr marL="571500" indent="-342900">
              <a:buFont typeface="Arial" panose="020B0604020202020204" pitchFamily="34" charset="0"/>
              <a:buChar char="•"/>
            </a:pPr>
            <a:r>
              <a:rPr lang="it-IT" sz="2800" dirty="0"/>
              <a:t>Presentati alle persone sedute accanto a te a entrambi i lati
Dì loro qualcosa di te</a:t>
            </a:r>
            <a:endParaRPr lang="en-GB" sz="2800" dirty="0"/>
          </a:p>
        </p:txBody>
      </p:sp>
      <p:sp>
        <p:nvSpPr>
          <p:cNvPr id="3" name="Title 2">
            <a:extLst>
              <a:ext uri="{FF2B5EF4-FFF2-40B4-BE49-F238E27FC236}">
                <a16:creationId xmlns:a16="http://schemas.microsoft.com/office/drawing/2014/main" id="{D1283CEF-31E3-E86C-16F9-FDEA593BD4CE}"/>
              </a:ext>
            </a:extLst>
          </p:cNvPr>
          <p:cNvSpPr>
            <a:spLocks noGrp="1"/>
          </p:cNvSpPr>
          <p:nvPr>
            <p:ph type="title"/>
          </p:nvPr>
        </p:nvSpPr>
        <p:spPr>
          <a:xfrm>
            <a:off x="502500" y="432159"/>
            <a:ext cx="12330000" cy="1084106"/>
          </a:xfrm>
        </p:spPr>
        <p:txBody>
          <a:bodyPr>
            <a:noAutofit/>
          </a:bodyPr>
          <a:lstStyle/>
          <a:p>
            <a:r>
              <a:rPr lang="en-IE" sz="2400" dirty="0" err="1"/>
              <a:t>Vocabolario</a:t>
            </a:r>
            <a:r>
              <a:rPr lang="en-IE" sz="2400" dirty="0"/>
              <a:t> </a:t>
            </a:r>
            <a:r>
              <a:rPr lang="en-IE" sz="2400" dirty="0" err="1"/>
              <a:t>Finanziario</a:t>
            </a:r>
            <a:br>
              <a:rPr lang="en-IE" dirty="0"/>
            </a:br>
            <a:r>
              <a:rPr lang="it-IT" dirty="0"/>
              <a:t>Attività rompighiaccio</a:t>
            </a:r>
            <a:endParaRPr lang="en-GB" dirty="0"/>
          </a:p>
        </p:txBody>
      </p:sp>
      <p:sp>
        <p:nvSpPr>
          <p:cNvPr id="4" name="Text Placeholder 3">
            <a:extLst>
              <a:ext uri="{FF2B5EF4-FFF2-40B4-BE49-F238E27FC236}">
                <a16:creationId xmlns:a16="http://schemas.microsoft.com/office/drawing/2014/main" id="{BE426CCF-E2C7-3712-B588-61FCDF535C0C}"/>
              </a:ext>
            </a:extLst>
          </p:cNvPr>
          <p:cNvSpPr>
            <a:spLocks noGrp="1"/>
          </p:cNvSpPr>
          <p:nvPr>
            <p:ph type="body" idx="2"/>
          </p:nvPr>
        </p:nvSpPr>
        <p:spPr>
          <a:xfrm>
            <a:off x="500064" y="1516265"/>
            <a:ext cx="12331541" cy="1084106"/>
          </a:xfrm>
        </p:spPr>
        <p:txBody>
          <a:bodyPr/>
          <a:lstStyle/>
          <a:p>
            <a:pPr>
              <a:spcBef>
                <a:spcPts val="600"/>
              </a:spcBef>
              <a:spcAft>
                <a:spcPts val="600"/>
              </a:spcAft>
            </a:pPr>
            <a:r>
              <a:rPr lang="en-GB" i="0" dirty="0" err="1"/>
              <a:t>Attività</a:t>
            </a:r>
            <a:r>
              <a:rPr lang="en-GB" i="0" dirty="0"/>
              <a:t> M 1.1</a:t>
            </a:r>
          </a:p>
          <a:p>
            <a:pPr>
              <a:spcBef>
                <a:spcPts val="600"/>
              </a:spcBef>
              <a:spcAft>
                <a:spcPts val="600"/>
              </a:spcAft>
            </a:pPr>
            <a:r>
              <a:rPr lang="en-GB" i="0" dirty="0" err="1"/>
              <a:t>Incontra</a:t>
            </a:r>
            <a:r>
              <a:rPr lang="en-GB" i="0" dirty="0"/>
              <a:t> </a:t>
            </a:r>
            <a:r>
              <a:rPr lang="en-GB" i="0" dirty="0" err="1"/>
              <a:t>i</a:t>
            </a:r>
            <a:r>
              <a:rPr lang="en-GB" i="0" dirty="0"/>
              <a:t> </a:t>
            </a:r>
            <a:r>
              <a:rPr lang="en-GB" i="0" dirty="0" err="1"/>
              <a:t>vicini</a:t>
            </a:r>
            <a:endParaRPr lang="en-GB" i="0" dirty="0"/>
          </a:p>
        </p:txBody>
      </p:sp>
      <p:pic>
        <p:nvPicPr>
          <p:cNvPr id="6" name="Picture 5" descr="Two women, one in glasses and blazer, talking in business office">
            <a:extLst>
              <a:ext uri="{FF2B5EF4-FFF2-40B4-BE49-F238E27FC236}">
                <a16:creationId xmlns:a16="http://schemas.microsoft.com/office/drawing/2014/main" id="{EF75FE7A-D642-9BF1-50B4-6CAF06637013}"/>
              </a:ext>
            </a:extLst>
          </p:cNvPr>
          <p:cNvPicPr>
            <a:picLocks noChangeAspect="1"/>
          </p:cNvPicPr>
          <p:nvPr/>
        </p:nvPicPr>
        <p:blipFill>
          <a:blip r:embed="rId2"/>
          <a:stretch>
            <a:fillRect/>
          </a:stretch>
        </p:blipFill>
        <p:spPr>
          <a:xfrm>
            <a:off x="7820856" y="4131802"/>
            <a:ext cx="2609786" cy="2340143"/>
          </a:xfrm>
          <a:prstGeom prst="rect">
            <a:avLst/>
          </a:prstGeom>
        </p:spPr>
      </p:pic>
    </p:spTree>
    <p:extLst>
      <p:ext uri="{BB962C8B-B14F-4D97-AF65-F5344CB8AC3E}">
        <p14:creationId xmlns:p14="http://schemas.microsoft.com/office/powerpoint/2010/main" val="2369579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7"/>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SzPts val="2800"/>
              <a:buNone/>
            </a:pPr>
            <a:r>
              <a:rPr lang="en-IE" dirty="0" err="1"/>
              <a:t>Vocabolario</a:t>
            </a:r>
            <a:r>
              <a:rPr lang="en-IE" dirty="0"/>
              <a:t> </a:t>
            </a:r>
            <a:r>
              <a:rPr lang="en-IE" dirty="0" err="1"/>
              <a:t>Finanziario</a:t>
            </a:r>
            <a:endParaRPr dirty="0"/>
          </a:p>
        </p:txBody>
      </p:sp>
      <p:sp>
        <p:nvSpPr>
          <p:cNvPr id="133" name="Google Shape;133;p7"/>
          <p:cNvSpPr txBox="1">
            <a:spLocks noGrp="1"/>
          </p:cNvSpPr>
          <p:nvPr>
            <p:ph type="body" idx="2"/>
          </p:nvPr>
        </p:nvSpPr>
        <p:spPr>
          <a:xfrm>
            <a:off x="644442" y="1152159"/>
            <a:ext cx="12331541" cy="1184641"/>
          </a:xfrm>
          <a:prstGeom prst="rect">
            <a:avLst/>
          </a:prstGeom>
          <a:solidFill>
            <a:schemeClr val="dk1"/>
          </a:solidFill>
          <a:ln>
            <a:noFill/>
          </a:ln>
        </p:spPr>
        <p:txBody>
          <a:bodyPr spcFirstLastPara="1" wrap="square" lIns="72000" tIns="45700" rIns="72000" bIns="45700" anchor="ctr" anchorCtr="0">
            <a:noAutofit/>
          </a:bodyPr>
          <a:lstStyle/>
          <a:p>
            <a:pPr marL="0" lvl="0" indent="0" algn="l" rtl="0">
              <a:lnSpc>
                <a:spcPct val="90000"/>
              </a:lnSpc>
              <a:spcBef>
                <a:spcPts val="0"/>
              </a:spcBef>
              <a:spcAft>
                <a:spcPts val="0"/>
              </a:spcAft>
              <a:buSzPts val="2400"/>
              <a:buNone/>
            </a:pPr>
            <a:r>
              <a:rPr lang="en-IE" i="0" dirty="0"/>
              <a:t> </a:t>
            </a:r>
            <a:r>
              <a:rPr lang="en-IE" i="0" dirty="0" err="1"/>
              <a:t>Attività</a:t>
            </a:r>
            <a:r>
              <a:rPr lang="en-IE" i="0" dirty="0"/>
              <a:t> M 1.2</a:t>
            </a:r>
          </a:p>
          <a:p>
            <a:pPr marL="0" lvl="0" indent="0" algn="l">
              <a:spcBef>
                <a:spcPts val="0"/>
              </a:spcBef>
            </a:pPr>
            <a:r>
              <a:rPr lang="en-IE" i="0" dirty="0"/>
              <a:t> </a:t>
            </a:r>
            <a:r>
              <a:rPr lang="en-IE" i="0" dirty="0" err="1"/>
              <a:t>Vocabolario</a:t>
            </a:r>
            <a:r>
              <a:rPr lang="en-IE" i="0" dirty="0"/>
              <a:t> </a:t>
            </a:r>
            <a:r>
              <a:rPr lang="en-IE" i="0" dirty="0" err="1"/>
              <a:t>finanziario</a:t>
            </a:r>
            <a:endParaRPr lang="en-IE" i="0" dirty="0"/>
          </a:p>
        </p:txBody>
      </p:sp>
      <p:sp>
        <p:nvSpPr>
          <p:cNvPr id="134" name="Google Shape;134;p7"/>
          <p:cNvSpPr txBox="1"/>
          <p:nvPr/>
        </p:nvSpPr>
        <p:spPr>
          <a:xfrm>
            <a:off x="501000" y="2134693"/>
            <a:ext cx="12331500" cy="3042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90"/>
              <a:buFont typeface="Arial"/>
              <a:buNone/>
            </a:pPr>
            <a:endParaRPr lang="en-IE" sz="2190" b="0" i="1" u="none" strike="noStrike" cap="none"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90"/>
              <a:buFont typeface="Arial"/>
              <a:buNone/>
            </a:pPr>
            <a:endParaRPr lang="en-IE" sz="2190" i="1"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90"/>
              <a:buFont typeface="Arial"/>
              <a:buNone/>
            </a:pPr>
            <a:endParaRPr lang="en-IE" sz="2190" b="0" i="1" u="none" strike="noStrike" cap="none" dirty="0">
              <a:solidFill>
                <a:schemeClr val="dk2"/>
              </a:solidFill>
              <a:latin typeface="Calibri"/>
              <a:ea typeface="Calibri"/>
              <a:cs typeface="Calibri"/>
              <a:sym typeface="Calibri"/>
            </a:endParaRPr>
          </a:p>
          <a:p>
            <a:pPr marL="457200" lvl="0" indent="-457200">
              <a:buSzPts val="2190"/>
              <a:buFont typeface="Arial" panose="020B0604020202020204" pitchFamily="34" charset="0"/>
              <a:buChar char="•"/>
            </a:pPr>
            <a:r>
              <a:rPr lang="it-IT" sz="2800" dirty="0">
                <a:solidFill>
                  <a:schemeClr val="dk2"/>
                </a:solidFill>
                <a:latin typeface="Calibri"/>
                <a:ea typeface="Calibri"/>
                <a:cs typeface="Calibri"/>
                <a:sym typeface="Calibri"/>
              </a:rPr>
              <a:t>Guarda il tuo biglietto per una parola o una descrizione</a:t>
            </a:r>
            <a:endParaRPr lang="en-IE" sz="2800" dirty="0">
              <a:solidFill>
                <a:schemeClr val="dk2"/>
              </a:solidFill>
              <a:latin typeface="Calibri"/>
              <a:ea typeface="Calibri"/>
              <a:cs typeface="Calibri"/>
              <a:sym typeface="Calibri"/>
            </a:endParaRPr>
          </a:p>
          <a:p>
            <a:pPr marL="457200" lvl="0" indent="-457200">
              <a:buSzPts val="2190"/>
              <a:buFont typeface="Arial" panose="020B0604020202020204" pitchFamily="34" charset="0"/>
              <a:buChar char="•"/>
            </a:pPr>
            <a:r>
              <a:rPr lang="it-IT" sz="2800" dirty="0">
                <a:solidFill>
                  <a:schemeClr val="dk2"/>
                </a:solidFill>
                <a:latin typeface="Calibri"/>
                <a:ea typeface="Calibri"/>
                <a:cs typeface="Calibri"/>
                <a:sym typeface="Calibri"/>
              </a:rPr>
              <a:t>Trova il partecipante che ha la parola corrispondente alla tua descrizione</a:t>
            </a:r>
            <a:endParaRPr lang="en-IE" sz="2800"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90"/>
              <a:buFont typeface="Arial"/>
              <a:buNone/>
            </a:pPr>
            <a:endParaRPr lang="en-IE" sz="2800" u="none" strike="noStrike" cap="none"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90"/>
              <a:buFont typeface="Arial"/>
              <a:buNone/>
            </a:pPr>
            <a:endParaRPr lang="en-IE" sz="2800"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3" name="Picture 2" descr="Person holding a credit card and cell phone">
            <a:extLst>
              <a:ext uri="{FF2B5EF4-FFF2-40B4-BE49-F238E27FC236}">
                <a16:creationId xmlns:a16="http://schemas.microsoft.com/office/drawing/2014/main" id="{A3C68611-2455-893D-DDAC-81C95407B6EC}"/>
              </a:ext>
            </a:extLst>
          </p:cNvPr>
          <p:cNvPicPr>
            <a:picLocks noChangeAspect="1"/>
          </p:cNvPicPr>
          <p:nvPr/>
        </p:nvPicPr>
        <p:blipFill>
          <a:blip r:embed="rId3"/>
          <a:stretch>
            <a:fillRect/>
          </a:stretch>
        </p:blipFill>
        <p:spPr>
          <a:xfrm>
            <a:off x="7295234" y="4344133"/>
            <a:ext cx="2569194" cy="200940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5"/>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l">
              <a:spcBef>
                <a:spcPts val="0"/>
              </a:spcBef>
            </a:pPr>
            <a:r>
              <a:rPr lang="it-IT" i="0" dirty="0"/>
              <a:t>Vocabolario finanziario: descrizioni di parole finanziarie comuni</a:t>
            </a:r>
            <a:endParaRPr dirty="0"/>
          </a:p>
        </p:txBody>
      </p:sp>
      <p:sp>
        <p:nvSpPr>
          <p:cNvPr id="100" name="Google Shape;100;p5"/>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lvl="0">
              <a:buSzPts val="2800"/>
            </a:pPr>
            <a:r>
              <a:rPr lang="en-IE" dirty="0" err="1"/>
              <a:t>Vocabolario</a:t>
            </a:r>
            <a:r>
              <a:rPr lang="en-IE" dirty="0"/>
              <a:t> </a:t>
            </a:r>
            <a:r>
              <a:rPr lang="en-IE" dirty="0" err="1"/>
              <a:t>finanziario</a:t>
            </a:r>
            <a:endParaRPr dirty="0"/>
          </a:p>
        </p:txBody>
      </p:sp>
      <p:sp>
        <p:nvSpPr>
          <p:cNvPr id="101" name="Google Shape;101;p5"/>
          <p:cNvSpPr/>
          <p:nvPr/>
        </p:nvSpPr>
        <p:spPr>
          <a:xfrm>
            <a:off x="6130333" y="3598962"/>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5"/>
          <p:cNvSpPr/>
          <p:nvPr/>
        </p:nvSpPr>
        <p:spPr>
          <a:xfrm>
            <a:off x="279400" y="2262013"/>
            <a:ext cx="11942997" cy="2981673"/>
          </a:xfrm>
          <a:prstGeom prst="rect">
            <a:avLst/>
          </a:prstGeom>
          <a:noFill/>
          <a:ln>
            <a:noFill/>
          </a:ln>
        </p:spPr>
        <p:txBody>
          <a:bodyPr spcFirstLastPara="1" wrap="square" lIns="91425" tIns="45700" rIns="91425" bIns="45700" anchor="t" anchorCtr="0">
            <a:spAutoFit/>
          </a:bodyPr>
          <a:lstStyle/>
          <a:p>
            <a:pPr marL="342900" lvl="0" indent="-342900">
              <a:buSzPts val="2188"/>
              <a:buFont typeface="Arial"/>
              <a:buChar char="•"/>
            </a:pPr>
            <a:r>
              <a:rPr lang="en-IE" sz="2400" b="1" u="sng" dirty="0">
                <a:solidFill>
                  <a:schemeClr val="accent6">
                    <a:lumMod val="75000"/>
                  </a:schemeClr>
                </a:solidFill>
                <a:latin typeface="Calibri" panose="020F0502020204030204" pitchFamily="34" charset="0"/>
                <a:ea typeface="Calibri"/>
                <a:cs typeface="Calibri" panose="020F0502020204030204" pitchFamily="34" charset="0"/>
                <a:sym typeface="Calibri"/>
              </a:rPr>
              <a:t>SALARIO</a:t>
            </a:r>
            <a:r>
              <a:rPr lang="en-IE" sz="2400" b="0" i="0" u="none" strike="noStrike" cap="none" dirty="0">
                <a:solidFill>
                  <a:schemeClr val="dk2"/>
                </a:solidFill>
                <a:latin typeface="Calibri" panose="020F0502020204030204" pitchFamily="34" charset="0"/>
                <a:ea typeface="Calibri"/>
                <a:cs typeface="Calibri" panose="020F0502020204030204" pitchFamily="34" charset="0"/>
                <a:sym typeface="Calibri"/>
              </a:rPr>
              <a:t>:</a:t>
            </a:r>
            <a:r>
              <a:rPr lang="en-IE" sz="2400" dirty="0">
                <a:solidFill>
                  <a:schemeClr val="dk2"/>
                </a:solidFill>
                <a:latin typeface="Calibri" panose="020F0502020204030204" pitchFamily="34" charset="0"/>
                <a:ea typeface="Calibri"/>
                <a:cs typeface="Calibri" panose="020F0502020204030204" pitchFamily="34" charset="0"/>
                <a:sym typeface="Calibri"/>
              </a:rPr>
              <a:t>  </a:t>
            </a:r>
            <a:r>
              <a:rPr lang="it-IT" sz="2400" dirty="0">
                <a:solidFill>
                  <a:schemeClr val="dk2"/>
                </a:solidFill>
                <a:latin typeface="Calibri" panose="020F0502020204030204" pitchFamily="34" charset="0"/>
                <a:ea typeface="Calibri"/>
                <a:cs typeface="Calibri" panose="020F0502020204030204" pitchFamily="34" charset="0"/>
                <a:sym typeface="Calibri"/>
              </a:rPr>
              <a:t>retribuzione guadagnata per lavoro o servizi spesso pagati su base giornaliera o settimanale</a:t>
            </a:r>
            <a:endParaRPr lang="en-IE" sz="2400" b="0" i="0" u="none" strike="noStrike" cap="none" dirty="0">
              <a:solidFill>
                <a:schemeClr val="dk2"/>
              </a:solidFill>
              <a:latin typeface="Calibri" panose="020F0502020204030204" pitchFamily="34" charset="0"/>
              <a:ea typeface="Calibri"/>
              <a:cs typeface="Calibri" panose="020F0502020204030204" pitchFamily="34" charset="0"/>
              <a:sym typeface="Calibri"/>
            </a:endParaRPr>
          </a:p>
          <a:p>
            <a:pPr marL="342900" indent="-342900">
              <a:buSzPts val="2188"/>
              <a:buFont typeface="Arial"/>
              <a:buChar char="•"/>
            </a:pPr>
            <a:r>
              <a:rPr lang="en-IE" sz="2400" b="1" u="sng" dirty="0">
                <a:solidFill>
                  <a:schemeClr val="accent6">
                    <a:lumMod val="75000"/>
                  </a:schemeClr>
                </a:solidFill>
                <a:latin typeface="Calibri" panose="020F0502020204030204" pitchFamily="34" charset="0"/>
                <a:cs typeface="Calibri" panose="020F0502020204030204" pitchFamily="34" charset="0"/>
              </a:rPr>
              <a:t>STIPENDIO</a:t>
            </a:r>
            <a:r>
              <a:rPr lang="en-IE" sz="2400" dirty="0">
                <a:solidFill>
                  <a:schemeClr val="accent6">
                    <a:lumMod val="75000"/>
                  </a:schemeClr>
                </a:solidFill>
                <a:latin typeface="Calibri" panose="020F0502020204030204" pitchFamily="34" charset="0"/>
                <a:cs typeface="Calibri" panose="020F0502020204030204" pitchFamily="34" charset="0"/>
              </a:rPr>
              <a:t>:  </a:t>
            </a:r>
            <a:r>
              <a:rPr lang="it-IT" sz="2400" dirty="0">
                <a:solidFill>
                  <a:schemeClr val="bg2"/>
                </a:solidFill>
                <a:latin typeface="Calibri" panose="020F0502020204030204" pitchFamily="34" charset="0"/>
                <a:cs typeface="Calibri" panose="020F0502020204030204" pitchFamily="34" charset="0"/>
              </a:rPr>
              <a:t>pagamento guadagnato per lavoro o servizi spesso pagati su base mensile.
</a:t>
            </a:r>
            <a:r>
              <a:rPr lang="en-IE" sz="2400" b="1" u="sng" dirty="0">
                <a:solidFill>
                  <a:schemeClr val="accent6">
                    <a:lumMod val="75000"/>
                  </a:schemeClr>
                </a:solidFill>
                <a:latin typeface="Calibri" panose="020F0502020204030204" pitchFamily="34" charset="0"/>
                <a:ea typeface="Calibri"/>
                <a:cs typeface="Calibri" panose="020F0502020204030204" pitchFamily="34" charset="0"/>
                <a:sym typeface="Calibri"/>
              </a:rPr>
              <a:t>REDDITO</a:t>
            </a:r>
            <a:r>
              <a:rPr lang="en-IE" sz="2400" b="1" dirty="0">
                <a:solidFill>
                  <a:schemeClr val="accent6">
                    <a:lumMod val="75000"/>
                  </a:schemeClr>
                </a:solidFill>
                <a:latin typeface="Calibri" panose="020F0502020204030204" pitchFamily="34" charset="0"/>
                <a:ea typeface="Calibri"/>
                <a:cs typeface="Calibri" panose="020F0502020204030204" pitchFamily="34" charset="0"/>
                <a:sym typeface="Calibri"/>
              </a:rPr>
              <a:t>: </a:t>
            </a:r>
            <a:r>
              <a:rPr lang="it-IT" sz="2400" dirty="0">
                <a:solidFill>
                  <a:schemeClr val="dk2"/>
                </a:solidFill>
                <a:latin typeface="Calibri" panose="020F0502020204030204" pitchFamily="34" charset="0"/>
                <a:ea typeface="Calibri"/>
                <a:cs typeface="Calibri" panose="020F0502020204030204" pitchFamily="34" charset="0"/>
                <a:sym typeface="Calibri"/>
              </a:rPr>
              <a:t>denaro che una persona guadagna o riceve in prestazioni o pensioni, o altri mezzi a volte noti come "reddito non guadagnato".</a:t>
            </a:r>
            <a:endParaRPr lang="en-IE" sz="2400" dirty="0">
              <a:solidFill>
                <a:schemeClr val="dk2"/>
              </a:solidFill>
              <a:latin typeface="Calibri" panose="020F0502020204030204" pitchFamily="34" charset="0"/>
              <a:ea typeface="Calibri"/>
              <a:cs typeface="Calibri" panose="020F0502020204030204" pitchFamily="34" charset="0"/>
              <a:sym typeface="Calibri"/>
            </a:endParaRPr>
          </a:p>
          <a:p>
            <a:pPr marL="342900" indent="-342900">
              <a:buSzPts val="2188"/>
              <a:buFont typeface="Arial"/>
              <a:buChar char="•"/>
            </a:pPr>
            <a:r>
              <a:rPr lang="en-US" sz="2400" b="1" u="sng" dirty="0">
                <a:solidFill>
                  <a:schemeClr val="accent6">
                    <a:lumMod val="75000"/>
                  </a:schemeClr>
                </a:solidFill>
                <a:latin typeface="Calibri" panose="020F0502020204030204" pitchFamily="34" charset="0"/>
                <a:cs typeface="Calibri" panose="020F0502020204030204" pitchFamily="34" charset="0"/>
              </a:rPr>
              <a:t>SPESE</a:t>
            </a:r>
            <a:r>
              <a:rPr lang="en-US" sz="2400" b="1" dirty="0">
                <a:solidFill>
                  <a:schemeClr val="accent6">
                    <a:lumMod val="75000"/>
                  </a:schemeClr>
                </a:solidFill>
                <a:latin typeface="Calibri" panose="020F0502020204030204" pitchFamily="34" charset="0"/>
                <a:cs typeface="Calibri" panose="020F0502020204030204" pitchFamily="34" charset="0"/>
              </a:rPr>
              <a:t>: </a:t>
            </a:r>
            <a:r>
              <a:rPr lang="it-IT" sz="2400" dirty="0">
                <a:solidFill>
                  <a:schemeClr val="bg2"/>
                </a:solidFill>
                <a:latin typeface="Calibri" panose="020F0502020204030204" pitchFamily="34" charset="0"/>
                <a:cs typeface="Calibri" panose="020F0502020204030204" pitchFamily="34" charset="0"/>
              </a:rPr>
              <a:t>denaro che una persona spende per cibo o bollette e altre cose</a:t>
            </a:r>
            <a:r>
              <a:rPr lang="en-US" sz="2400" dirty="0">
                <a:solidFill>
                  <a:schemeClr val="bg2"/>
                </a:solidFill>
                <a:latin typeface="Calibri" panose="020F0502020204030204" pitchFamily="34" charset="0"/>
                <a:cs typeface="Calibri" panose="020F0502020204030204" pitchFamily="34" charset="0"/>
              </a:rPr>
              <a:t>.</a:t>
            </a:r>
          </a:p>
          <a:p>
            <a:pPr marL="342900" marR="0" lvl="0" indent="-342900" algn="l" rtl="0">
              <a:lnSpc>
                <a:spcPct val="100000"/>
              </a:lnSpc>
              <a:spcBef>
                <a:spcPts val="0"/>
              </a:spcBef>
              <a:spcAft>
                <a:spcPts val="0"/>
              </a:spcAft>
              <a:buClr>
                <a:srgbClr val="000000"/>
              </a:buClr>
              <a:buSzPts val="2188"/>
              <a:buFont typeface="Arial"/>
              <a:buChar char="•"/>
            </a:pPr>
            <a:endParaRPr lang="en-IE" sz="2188" dirty="0">
              <a:solidFill>
                <a:schemeClr val="dk2"/>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188"/>
              <a:buFont typeface="Arial"/>
              <a:buChar char="•"/>
            </a:pPr>
            <a:endParaRPr sz="2188" b="0" i="0" u="none" strike="noStrike" cap="none" dirty="0">
              <a:solidFill>
                <a:schemeClr val="dk2"/>
              </a:solidFill>
              <a:latin typeface="Calibri"/>
              <a:ea typeface="Calibri"/>
              <a:cs typeface="Calibri"/>
              <a:sym typeface="Calibri"/>
            </a:endParaRPr>
          </a:p>
        </p:txBody>
      </p:sp>
      <p:pic>
        <p:nvPicPr>
          <p:cNvPr id="6" name="Picture 5" descr="A picture containing graphical user interface&#10;&#10;Description automatically generated">
            <a:extLst>
              <a:ext uri="{FF2B5EF4-FFF2-40B4-BE49-F238E27FC236}">
                <a16:creationId xmlns:a16="http://schemas.microsoft.com/office/drawing/2014/main" id="{76652900-0D14-3934-AD72-F9A50D20D2C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763489" y="4876651"/>
            <a:ext cx="2733687" cy="1939826"/>
          </a:xfrm>
          <a:prstGeom prst="rect">
            <a:avLst/>
          </a:prstGeom>
        </p:spPr>
      </p:pic>
      <p:pic>
        <p:nvPicPr>
          <p:cNvPr id="3" name="Picture 2" descr="A picture containing indoor, toy&#10;&#10;Description automatically generated">
            <a:extLst>
              <a:ext uri="{FF2B5EF4-FFF2-40B4-BE49-F238E27FC236}">
                <a16:creationId xmlns:a16="http://schemas.microsoft.com/office/drawing/2014/main" id="{27321516-038C-8559-F00E-739D192CDE1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492943" y="4876652"/>
            <a:ext cx="2733687" cy="193982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33"/>
          <p:cNvSpPr txBox="1">
            <a:spLocks noGrp="1"/>
          </p:cNvSpPr>
          <p:nvPr>
            <p:ph type="body" idx="1"/>
          </p:nvPr>
        </p:nvSpPr>
        <p:spPr>
          <a:xfrm>
            <a:off x="269824" y="1071283"/>
            <a:ext cx="12560240" cy="1690997"/>
          </a:xfrm>
          <a:prstGeom prst="rect">
            <a:avLst/>
          </a:prstGeom>
          <a:noFill/>
          <a:ln>
            <a:noFill/>
          </a:ln>
        </p:spPr>
        <p:txBody>
          <a:bodyPr spcFirstLastPara="1" wrap="square" lIns="72000" tIns="45700" rIns="72000" bIns="45700" anchor="t" anchorCtr="0">
            <a:noAutofit/>
          </a:bodyPr>
          <a:lstStyle/>
          <a:p>
            <a:pPr marL="342900" lvl="0" indent="-209550" algn="just" rtl="0">
              <a:lnSpc>
                <a:spcPct val="100000"/>
              </a:lnSpc>
              <a:spcBef>
                <a:spcPts val="0"/>
              </a:spcBef>
              <a:spcAft>
                <a:spcPts val="0"/>
              </a:spcAft>
              <a:buSzPts val="2100"/>
              <a:buFont typeface="Arial"/>
              <a:buNone/>
            </a:pPr>
            <a:endParaRPr dirty="0">
              <a:solidFill>
                <a:schemeClr val="dk1"/>
              </a:solidFill>
            </a:endParaRPr>
          </a:p>
          <a:p>
            <a:pPr marL="571500" lvl="0" indent="-342900" algn="l">
              <a:lnSpc>
                <a:spcPct val="150000"/>
              </a:lnSpc>
              <a:buClr>
                <a:schemeClr val="dk2"/>
              </a:buClr>
              <a:buFont typeface="Arial"/>
              <a:buChar char="•"/>
            </a:pPr>
            <a:r>
              <a:rPr lang="en-IE" b="1" u="sng" dirty="0">
                <a:solidFill>
                  <a:schemeClr val="accent6"/>
                </a:solidFill>
              </a:rPr>
              <a:t>CREDITO</a:t>
            </a:r>
            <a:r>
              <a:rPr lang="en-IE" dirty="0">
                <a:solidFill>
                  <a:schemeClr val="accent6"/>
                </a:solidFill>
              </a:rPr>
              <a:t>: </a:t>
            </a:r>
            <a:r>
              <a:rPr lang="it-IT" dirty="0"/>
              <a:t>usato per descrivere il denaro in 2 modi diversi</a:t>
            </a:r>
            <a:r>
              <a:rPr lang="en-IE" dirty="0"/>
              <a:t>:</a:t>
            </a:r>
          </a:p>
          <a:p>
            <a:pPr marL="571500" indent="-342900">
              <a:lnSpc>
                <a:spcPct val="150000"/>
              </a:lnSpc>
              <a:buClr>
                <a:schemeClr val="dk2"/>
              </a:buClr>
              <a:buFont typeface="Wingdings" panose="05000000000000000000" pitchFamily="2" charset="2"/>
              <a:buChar char="v"/>
            </a:pPr>
            <a:r>
              <a:rPr lang="en-IE" dirty="0"/>
              <a:t> </a:t>
            </a:r>
            <a:r>
              <a:rPr lang="it-IT" dirty="0"/>
              <a:t>quando il denaro viene dato per l'uso con un prestito</a:t>
            </a:r>
            <a:endParaRPr lang="en-IE" dirty="0"/>
          </a:p>
          <a:p>
            <a:pPr marL="571500" indent="-342900">
              <a:lnSpc>
                <a:spcPct val="150000"/>
              </a:lnSpc>
              <a:buClr>
                <a:schemeClr val="dk2"/>
              </a:buClr>
              <a:buFont typeface="Wingdings" panose="05000000000000000000" pitchFamily="2" charset="2"/>
              <a:buChar char="v"/>
            </a:pPr>
            <a:r>
              <a:rPr lang="it-IT" dirty="0"/>
              <a:t> denaro che hai nel tuo conto bancario e sei "in credito"
</a:t>
            </a:r>
            <a:endParaRPr dirty="0"/>
          </a:p>
        </p:txBody>
      </p:sp>
      <p:sp>
        <p:nvSpPr>
          <p:cNvPr id="110" name="Google Shape;110;p33"/>
          <p:cNvSpPr txBox="1">
            <a:spLocks noGrp="1"/>
          </p:cNvSpPr>
          <p:nvPr>
            <p:ph type="body" idx="2"/>
          </p:nvPr>
        </p:nvSpPr>
        <p:spPr>
          <a:xfrm>
            <a:off x="512385" y="851002"/>
            <a:ext cx="12331500" cy="603000"/>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600"/>
              </a:spcBef>
              <a:spcAft>
                <a:spcPts val="600"/>
              </a:spcAft>
            </a:pPr>
            <a:r>
              <a:rPr lang="it-IT" i="0" dirty="0"/>
              <a:t>Vocabolario finanziario: descrizioni di parole finanziarie comuni</a:t>
            </a:r>
            <a:endParaRPr dirty="0"/>
          </a:p>
        </p:txBody>
      </p:sp>
      <p:sp>
        <p:nvSpPr>
          <p:cNvPr id="111" name="Google Shape;111;p33"/>
          <p:cNvSpPr txBox="1"/>
          <p:nvPr/>
        </p:nvSpPr>
        <p:spPr>
          <a:xfrm>
            <a:off x="500064" y="3629025"/>
            <a:ext cx="914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33"/>
          <p:cNvSpPr txBox="1"/>
          <p:nvPr/>
        </p:nvSpPr>
        <p:spPr>
          <a:xfrm>
            <a:off x="269824" y="3015450"/>
            <a:ext cx="10531640" cy="1102441"/>
          </a:xfrm>
          <a:prstGeom prst="rect">
            <a:avLst/>
          </a:prstGeom>
          <a:noFill/>
          <a:ln>
            <a:noFill/>
          </a:ln>
        </p:spPr>
        <p:txBody>
          <a:bodyPr spcFirstLastPara="1" wrap="square" lIns="91425" tIns="45700" rIns="91425" bIns="45700" anchor="t" anchorCtr="0">
            <a:spAutoFit/>
          </a:bodyPr>
          <a:lstStyle/>
          <a:p>
            <a:pPr marL="571500" lvl="0" indent="-342900">
              <a:lnSpc>
                <a:spcPct val="150000"/>
              </a:lnSpc>
              <a:buClr>
                <a:schemeClr val="dk2"/>
              </a:buClr>
              <a:buSzPts val="2188"/>
              <a:buFont typeface="Arial"/>
              <a:buChar char="•"/>
            </a:pPr>
            <a:r>
              <a:rPr lang="en-IE" sz="2188" b="1" i="0" u="sng" strike="noStrike" cap="none" dirty="0">
                <a:solidFill>
                  <a:schemeClr val="accent6"/>
                </a:solidFill>
                <a:latin typeface="Calibri"/>
                <a:ea typeface="Calibri"/>
                <a:cs typeface="Calibri"/>
                <a:sym typeface="Calibri"/>
              </a:rPr>
              <a:t>DEBITO:</a:t>
            </a:r>
            <a:r>
              <a:rPr lang="en-IE" sz="2188" b="1" i="0" u="none" strike="noStrike" cap="none" dirty="0">
                <a:solidFill>
                  <a:schemeClr val="dk2"/>
                </a:solidFill>
                <a:latin typeface="Calibri"/>
                <a:ea typeface="Calibri"/>
                <a:cs typeface="Calibri"/>
                <a:sym typeface="Calibri"/>
              </a:rPr>
              <a:t> </a:t>
            </a:r>
            <a:r>
              <a:rPr lang="it-IT" sz="2188" dirty="0">
                <a:solidFill>
                  <a:schemeClr val="dk2"/>
                </a:solidFill>
                <a:latin typeface="Calibri"/>
                <a:ea typeface="Calibri"/>
                <a:cs typeface="Calibri"/>
                <a:sym typeface="Calibri"/>
              </a:rPr>
              <a:t>rappresenta il denaro dovuto da una persona. La persona che ha un debito è nota come debitore o mutuatario</a:t>
            </a:r>
            <a:r>
              <a:rPr lang="en-IE" sz="2188" b="0" i="0" u="none" strike="noStrike" cap="none" dirty="0">
                <a:solidFill>
                  <a:schemeClr val="dk2"/>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113" name="Google Shape;113;p33"/>
          <p:cNvSpPr txBox="1"/>
          <p:nvPr/>
        </p:nvSpPr>
        <p:spPr>
          <a:xfrm>
            <a:off x="269824" y="3936825"/>
            <a:ext cx="12741638" cy="4546525"/>
          </a:xfrm>
          <a:prstGeom prst="rect">
            <a:avLst/>
          </a:prstGeom>
          <a:noFill/>
          <a:ln>
            <a:noFill/>
          </a:ln>
        </p:spPr>
        <p:txBody>
          <a:bodyPr spcFirstLastPara="1" wrap="square" lIns="91425" tIns="45700" rIns="91425" bIns="45700" anchor="t" anchorCtr="0">
            <a:spAutoFit/>
          </a:bodyPr>
          <a:lstStyle/>
          <a:p>
            <a:pPr marL="481837" lvl="0" indent="-342900">
              <a:lnSpc>
                <a:spcPct val="150000"/>
              </a:lnSpc>
              <a:buClr>
                <a:schemeClr val="dk2"/>
              </a:buClr>
              <a:buSzPts val="2188"/>
              <a:buFont typeface="Arial"/>
              <a:buChar char="•"/>
            </a:pPr>
            <a:r>
              <a:rPr lang="en-IE" sz="2188" b="1" u="sng" dirty="0">
                <a:solidFill>
                  <a:schemeClr val="accent6"/>
                </a:solidFill>
                <a:latin typeface="Calibri"/>
                <a:ea typeface="Calibri"/>
                <a:cs typeface="Calibri"/>
                <a:sym typeface="Calibri"/>
              </a:rPr>
              <a:t>INTERESSE:</a:t>
            </a:r>
            <a:r>
              <a:rPr lang="en-IE" sz="2188" b="0" i="0" u="none" strike="noStrike" cap="none" dirty="0">
                <a:solidFill>
                  <a:schemeClr val="dk2"/>
                </a:solidFill>
                <a:latin typeface="Calibri"/>
                <a:ea typeface="Calibri"/>
                <a:cs typeface="Calibri"/>
                <a:sym typeface="Calibri"/>
              </a:rPr>
              <a:t> </a:t>
            </a:r>
            <a:r>
              <a:rPr lang="it-IT" sz="2188" dirty="0">
                <a:solidFill>
                  <a:schemeClr val="dk2"/>
                </a:solidFill>
                <a:latin typeface="Calibri"/>
                <a:ea typeface="Calibri"/>
                <a:cs typeface="Calibri"/>
                <a:sym typeface="Calibri"/>
              </a:rPr>
              <a:t>usato per descrivere il denaro in 2 modi diversi</a:t>
            </a:r>
            <a:r>
              <a:rPr lang="en-IE" sz="2188" b="0" i="0" u="none" strike="noStrike" cap="none" dirty="0">
                <a:solidFill>
                  <a:schemeClr val="dk2"/>
                </a:solidFill>
                <a:latin typeface="Calibri"/>
                <a:ea typeface="Calibri"/>
                <a:cs typeface="Calibri"/>
                <a:sym typeface="Calibri"/>
              </a:rPr>
              <a:t>:</a:t>
            </a:r>
          </a:p>
          <a:p>
            <a:pPr marL="481837" lvl="3" indent="-342900">
              <a:lnSpc>
                <a:spcPct val="150000"/>
              </a:lnSpc>
              <a:buClr>
                <a:schemeClr val="dk2"/>
              </a:buClr>
              <a:buSzPts val="2188"/>
              <a:buFont typeface="Wingdings" panose="05000000000000000000" pitchFamily="2" charset="2"/>
              <a:buChar char="v"/>
            </a:pPr>
            <a:r>
              <a:rPr lang="en-IE" sz="2188" dirty="0">
                <a:solidFill>
                  <a:schemeClr val="dk2"/>
                </a:solidFill>
                <a:latin typeface="Calibri"/>
                <a:ea typeface="Calibri"/>
                <a:cs typeface="Calibri"/>
                <a:sym typeface="Calibri"/>
              </a:rPr>
              <a:t>   </a:t>
            </a:r>
            <a:r>
              <a:rPr lang="it-IT" sz="2188" dirty="0">
                <a:solidFill>
                  <a:schemeClr val="dk2"/>
                </a:solidFill>
                <a:latin typeface="Calibri"/>
                <a:ea typeface="Calibri"/>
                <a:cs typeface="Calibri"/>
                <a:sym typeface="Calibri"/>
              </a:rPr>
              <a:t>denaro che una persona rimborsa per prendere in prestito denaro</a:t>
            </a:r>
            <a:endParaRPr lang="en-IE" sz="2188" b="0" i="0" u="none" strike="noStrike" cap="none" dirty="0">
              <a:solidFill>
                <a:schemeClr val="dk2"/>
              </a:solidFill>
              <a:latin typeface="Calibri"/>
              <a:ea typeface="Calibri"/>
              <a:cs typeface="Calibri"/>
              <a:sym typeface="Calibri"/>
            </a:endParaRPr>
          </a:p>
          <a:p>
            <a:pPr marL="481837" lvl="3" indent="-342900">
              <a:lnSpc>
                <a:spcPct val="150000"/>
              </a:lnSpc>
              <a:buClr>
                <a:schemeClr val="dk2"/>
              </a:buClr>
              <a:buSzPts val="2188"/>
              <a:buFont typeface="Wingdings" panose="05000000000000000000" pitchFamily="2" charset="2"/>
              <a:buChar char="v"/>
            </a:pPr>
            <a:r>
              <a:rPr lang="en-IE" sz="2188" b="0" i="0" u="none" strike="noStrike" cap="none" dirty="0">
                <a:solidFill>
                  <a:schemeClr val="dk2"/>
                </a:solidFill>
                <a:latin typeface="Calibri"/>
                <a:ea typeface="Calibri"/>
                <a:cs typeface="Calibri"/>
                <a:sym typeface="Calibri"/>
              </a:rPr>
              <a:t>   </a:t>
            </a:r>
            <a:r>
              <a:rPr lang="it-IT" sz="2188" dirty="0">
                <a:solidFill>
                  <a:schemeClr val="dk2"/>
                </a:solidFill>
                <a:latin typeface="Calibri"/>
                <a:ea typeface="Calibri"/>
                <a:cs typeface="Calibri"/>
                <a:sym typeface="Calibri"/>
              </a:rPr>
              <a:t>denaro che una banca paga a una persona quando deposita denaro in un conto bancario dando interessi</a:t>
            </a:r>
            <a:endParaRPr lang="en-IE" sz="2188" b="0" i="0" u="none" strike="noStrike" cap="none" dirty="0">
              <a:solidFill>
                <a:schemeClr val="dk2"/>
              </a:solidFill>
              <a:latin typeface="Calibri"/>
              <a:ea typeface="Calibri"/>
              <a:cs typeface="Calibri"/>
              <a:sym typeface="Calibri"/>
            </a:endParaRPr>
          </a:p>
          <a:p>
            <a:pPr marL="481837" lvl="1" indent="-342900">
              <a:lnSpc>
                <a:spcPct val="150000"/>
              </a:lnSpc>
              <a:buClr>
                <a:schemeClr val="dk2"/>
              </a:buClr>
              <a:buSzPts val="2188"/>
              <a:buFont typeface="Arial"/>
              <a:buChar char="•"/>
            </a:pPr>
            <a:r>
              <a:rPr lang="en-IE" sz="2188" b="1" u="sng" dirty="0">
                <a:solidFill>
                  <a:schemeClr val="accent6"/>
                </a:solidFill>
                <a:latin typeface="Calibri"/>
                <a:ea typeface="Calibri"/>
                <a:cs typeface="Calibri"/>
                <a:sym typeface="Calibri"/>
              </a:rPr>
              <a:t>CONTANTI O CARTE DI DEBITO:</a:t>
            </a:r>
            <a:r>
              <a:rPr lang="en-IE" sz="2188" dirty="0">
                <a:solidFill>
                  <a:schemeClr val="dk2"/>
                </a:solidFill>
                <a:latin typeface="Calibri"/>
                <a:ea typeface="Calibri"/>
                <a:cs typeface="Calibri"/>
                <a:sym typeface="Calibri"/>
              </a:rPr>
              <a:t> </a:t>
            </a:r>
            <a:r>
              <a:rPr lang="it-IT" sz="2188" dirty="0">
                <a:solidFill>
                  <a:schemeClr val="dk2"/>
                </a:solidFill>
                <a:latin typeface="Calibri"/>
                <a:ea typeface="Calibri"/>
                <a:cs typeface="Calibri"/>
                <a:sym typeface="Calibri"/>
              </a:rPr>
              <a:t>utilizzato per pagare beni o servizi. Devi pagare in tempo o dovrai pagare degli interessi</a:t>
            </a:r>
            <a:endParaRPr lang="en-IE" sz="2188" dirty="0">
              <a:solidFill>
                <a:schemeClr val="dk2"/>
              </a:solidFill>
              <a:latin typeface="Calibri"/>
              <a:ea typeface="Calibri"/>
              <a:cs typeface="Calibri"/>
              <a:sym typeface="Calibri"/>
            </a:endParaRPr>
          </a:p>
          <a:p>
            <a:pPr marL="481837" lvl="0" indent="-342900">
              <a:lnSpc>
                <a:spcPct val="150000"/>
              </a:lnSpc>
              <a:buClr>
                <a:schemeClr val="dk2"/>
              </a:buClr>
              <a:buSzPts val="2188"/>
              <a:buFont typeface="Arial"/>
              <a:buChar char="•"/>
            </a:pPr>
            <a:r>
              <a:rPr lang="en-IE" sz="2188" b="1" u="sng" dirty="0">
                <a:solidFill>
                  <a:schemeClr val="accent6"/>
                </a:solidFill>
                <a:latin typeface="Calibri"/>
                <a:ea typeface="Calibri"/>
                <a:cs typeface="Calibri"/>
                <a:sym typeface="Calibri"/>
              </a:rPr>
              <a:t>CARTE DI CREDITO: </a:t>
            </a:r>
            <a:r>
              <a:rPr lang="it-IT" sz="2188" dirty="0">
                <a:solidFill>
                  <a:schemeClr val="dk2"/>
                </a:solidFill>
                <a:latin typeface="Calibri"/>
                <a:ea typeface="Calibri"/>
                <a:cs typeface="Calibri"/>
                <a:sym typeface="Calibri"/>
              </a:rPr>
              <a:t>usate per comprare cose e pagarle nel tempo. Per questo servizio è necessario rimborsare i soldi pagando alcuni interessi o delle spese</a:t>
            </a:r>
            <a:endParaRPr lang="en-IE" sz="2188" dirty="0">
              <a:solidFill>
                <a:schemeClr val="dk2"/>
              </a:solidFill>
              <a:latin typeface="Calibri"/>
              <a:ea typeface="Calibri"/>
              <a:cs typeface="Calibri"/>
              <a:sym typeface="Calibri"/>
            </a:endParaRPr>
          </a:p>
          <a:p>
            <a:pPr marL="481837" marR="0" lvl="0" indent="-342900" algn="just" rtl="0">
              <a:lnSpc>
                <a:spcPct val="150000"/>
              </a:lnSpc>
              <a:spcBef>
                <a:spcPts val="0"/>
              </a:spcBef>
              <a:spcAft>
                <a:spcPts val="0"/>
              </a:spcAft>
              <a:buClr>
                <a:schemeClr val="dk2"/>
              </a:buClr>
              <a:buSzPts val="2188"/>
              <a:buFont typeface="Arial"/>
              <a:buChar char="•"/>
            </a:pPr>
            <a:endParaRPr sz="2188" b="0" i="0" u="none" strike="noStrike" cap="none" dirty="0">
              <a:solidFill>
                <a:schemeClr val="dk2"/>
              </a:solidFill>
              <a:latin typeface="Calibri"/>
              <a:ea typeface="Calibri"/>
              <a:cs typeface="Calibri"/>
              <a:sym typeface="Calibri"/>
            </a:endParaRPr>
          </a:p>
          <a:p>
            <a:pPr marL="138113" marR="0" lvl="8" indent="0" algn="just" rtl="0">
              <a:lnSpc>
                <a:spcPct val="100000"/>
              </a:lnSpc>
              <a:spcBef>
                <a:spcPts val="600"/>
              </a:spcBef>
              <a:spcAft>
                <a:spcPts val="0"/>
              </a:spcAft>
              <a:buClr>
                <a:srgbClr val="000000"/>
              </a:buClr>
              <a:buSzPts val="2188"/>
              <a:buFont typeface="Arial"/>
              <a:buNone/>
            </a:pPr>
            <a:r>
              <a:rPr lang="en-IE" sz="2188" b="0" i="0" u="none" strike="noStrike" cap="none" dirty="0">
                <a:solidFill>
                  <a:schemeClr val="dk2"/>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114" name="Google Shape;114;p33"/>
          <p:cNvSpPr txBox="1">
            <a:spLocks noGrp="1"/>
          </p:cNvSpPr>
          <p:nvPr>
            <p:ph type="title"/>
          </p:nvPr>
        </p:nvSpPr>
        <p:spPr>
          <a:xfrm>
            <a:off x="500064" y="230121"/>
            <a:ext cx="12330000" cy="720000"/>
          </a:xfrm>
          <a:prstGeom prst="rect">
            <a:avLst/>
          </a:prstGeom>
          <a:noFill/>
          <a:ln>
            <a:noFill/>
          </a:ln>
        </p:spPr>
        <p:txBody>
          <a:bodyPr spcFirstLastPara="1" wrap="square" lIns="72000" tIns="45700" rIns="72000" bIns="45700" anchor="ctr" anchorCtr="0">
            <a:normAutofit fontScale="90000"/>
          </a:bodyPr>
          <a:lstStyle/>
          <a:p>
            <a:pPr lvl="0">
              <a:buSzPts val="2800"/>
            </a:pPr>
            <a:r>
              <a:rPr lang="en-IE" dirty="0" err="1"/>
              <a:t>Vocabolario</a:t>
            </a:r>
            <a:r>
              <a:rPr lang="en-IE" dirty="0"/>
              <a:t> </a:t>
            </a:r>
            <a:r>
              <a:rPr lang="en-IE" dirty="0" err="1"/>
              <a:t>finanziario</a:t>
            </a:r>
            <a:r>
              <a:rPr lang="en-IE" dirty="0"/>
              <a:t>
</a:t>
            </a:r>
            <a:endParaRPr dirty="0"/>
          </a:p>
        </p:txBody>
      </p:sp>
      <p:pic>
        <p:nvPicPr>
          <p:cNvPr id="116" name="Google Shape;116;p33" descr="hand, handcuff, banknote, dollar, handcuffed, money, business, steel, concept, idea, businessman, chain, banking, cash, currency, tax, finance, security, criminal, crime, lock, crisis, iron, handcuffs, theft, catch, debt, corruption, arrest, green, yellow, text, product, font, logo, line, graphic design, graphics, brand, computer wallpaper, illustration, angle, grass, sign"/>
          <p:cNvPicPr preferRelativeResize="0"/>
          <p:nvPr/>
        </p:nvPicPr>
        <p:blipFill rotWithShape="1">
          <a:blip r:embed="rId3">
            <a:alphaModFix/>
          </a:blip>
          <a:srcRect l="-1" t="22723" r="3911"/>
          <a:stretch/>
        </p:blipFill>
        <p:spPr>
          <a:xfrm>
            <a:off x="10252926" y="1529879"/>
            <a:ext cx="2577138" cy="169099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B30F39-C782-0A51-762C-779D05134F3D}"/>
              </a:ext>
            </a:extLst>
          </p:cNvPr>
          <p:cNvSpPr>
            <a:spLocks noGrp="1"/>
          </p:cNvSpPr>
          <p:nvPr>
            <p:ph type="body" idx="1"/>
          </p:nvPr>
        </p:nvSpPr>
        <p:spPr>
          <a:xfrm>
            <a:off x="309564" y="2093106"/>
            <a:ext cx="12331402" cy="4802369"/>
          </a:xfrm>
        </p:spPr>
        <p:txBody>
          <a:bodyPr/>
          <a:lstStyle/>
          <a:p>
            <a:pPr algn="l"/>
            <a:r>
              <a:rPr lang="en-GB" sz="2400" dirty="0"/>
              <a:t>   </a:t>
            </a:r>
            <a:r>
              <a:rPr lang="it-IT" sz="2400" dirty="0"/>
              <a:t>Ecco alcune parole bancarie. In piccoli gruppi decidi come spiegheresti i significati a un bambino di età compresa tra i 6 anni e i 12 anni e suggerisci delle risorse che potrebbero essere usare, ad esempio denaro reale o… altre idee?
</a:t>
            </a:r>
            <a:endParaRPr lang="en-GB" sz="2400" dirty="0"/>
          </a:p>
          <a:p>
            <a:pPr marL="571500" indent="-342900" algn="l">
              <a:buFont typeface="Arial" panose="020B0604020202020204" pitchFamily="34" charset="0"/>
              <a:buChar char="•"/>
            </a:pPr>
            <a:r>
              <a:rPr lang="it-IT" sz="2800" b="1" dirty="0">
                <a:solidFill>
                  <a:schemeClr val="accent2">
                    <a:lumMod val="75000"/>
                  </a:schemeClr>
                </a:solidFill>
              </a:rPr>
              <a:t>Prestito
Assegno
Conto di risparmio
Bonifici
Carte di credito
Carte ricaricabili
Carte di debito</a:t>
            </a:r>
            <a:endParaRPr lang="en-GB" sz="2800" b="1" dirty="0">
              <a:solidFill>
                <a:schemeClr val="accent2">
                  <a:lumMod val="75000"/>
                </a:schemeClr>
              </a:solidFill>
            </a:endParaRPr>
          </a:p>
        </p:txBody>
      </p:sp>
      <p:sp>
        <p:nvSpPr>
          <p:cNvPr id="3" name="Title 2">
            <a:extLst>
              <a:ext uri="{FF2B5EF4-FFF2-40B4-BE49-F238E27FC236}">
                <a16:creationId xmlns:a16="http://schemas.microsoft.com/office/drawing/2014/main" id="{0690B77B-A60F-E36B-1915-7ECBC4173CE6}"/>
              </a:ext>
            </a:extLst>
          </p:cNvPr>
          <p:cNvSpPr>
            <a:spLocks noGrp="1"/>
          </p:cNvSpPr>
          <p:nvPr>
            <p:ph type="title"/>
          </p:nvPr>
        </p:nvSpPr>
        <p:spPr/>
        <p:txBody>
          <a:bodyPr>
            <a:normAutofit fontScale="90000"/>
          </a:bodyPr>
          <a:lstStyle/>
          <a:p>
            <a:r>
              <a:rPr lang="en-GB" dirty="0" err="1"/>
              <a:t>Vocabolario</a:t>
            </a:r>
            <a:r>
              <a:rPr lang="en-GB" dirty="0"/>
              <a:t> </a:t>
            </a:r>
            <a:r>
              <a:rPr lang="en-GB" dirty="0" err="1"/>
              <a:t>finanziario</a:t>
            </a:r>
            <a:r>
              <a:rPr lang="en-GB" dirty="0"/>
              <a:t>
</a:t>
            </a:r>
          </a:p>
        </p:txBody>
      </p:sp>
      <p:sp>
        <p:nvSpPr>
          <p:cNvPr id="4" name="Text Placeholder 3">
            <a:extLst>
              <a:ext uri="{FF2B5EF4-FFF2-40B4-BE49-F238E27FC236}">
                <a16:creationId xmlns:a16="http://schemas.microsoft.com/office/drawing/2014/main" id="{A50B206F-CCA1-BC88-18B3-49B389993C6D}"/>
              </a:ext>
            </a:extLst>
          </p:cNvPr>
          <p:cNvSpPr>
            <a:spLocks noGrp="1"/>
          </p:cNvSpPr>
          <p:nvPr>
            <p:ph type="body" idx="2"/>
          </p:nvPr>
        </p:nvSpPr>
        <p:spPr>
          <a:xfrm>
            <a:off x="500064" y="991175"/>
            <a:ext cx="12331541" cy="931103"/>
          </a:xfrm>
        </p:spPr>
        <p:txBody>
          <a:bodyPr/>
          <a:lstStyle/>
          <a:p>
            <a:pPr>
              <a:spcBef>
                <a:spcPts val="600"/>
              </a:spcBef>
              <a:spcAft>
                <a:spcPts val="600"/>
              </a:spcAft>
            </a:pPr>
            <a:r>
              <a:rPr lang="en-GB" i="0" dirty="0" err="1"/>
              <a:t>Attività</a:t>
            </a:r>
            <a:r>
              <a:rPr lang="en-GB" i="0" dirty="0"/>
              <a:t> M 1.3
</a:t>
            </a:r>
            <a:r>
              <a:rPr lang="en-GB" i="0" dirty="0" err="1"/>
              <a:t>Servizi</a:t>
            </a:r>
            <a:r>
              <a:rPr lang="en-GB" i="0" dirty="0"/>
              <a:t> </a:t>
            </a:r>
            <a:r>
              <a:rPr lang="en-GB" i="0" dirty="0" err="1"/>
              <a:t>bancari</a:t>
            </a:r>
            <a:endParaRPr lang="en-GB" i="0" dirty="0"/>
          </a:p>
        </p:txBody>
      </p:sp>
      <p:pic>
        <p:nvPicPr>
          <p:cNvPr id="6" name="Picture 5" descr="A clock on the front of a building&#10;&#10;Description automatically generated with medium confidence">
            <a:extLst>
              <a:ext uri="{FF2B5EF4-FFF2-40B4-BE49-F238E27FC236}">
                <a16:creationId xmlns:a16="http://schemas.microsoft.com/office/drawing/2014/main" id="{7DA640DE-B6C0-5D6D-3176-D504FA6F751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563463" y="3612631"/>
            <a:ext cx="3216431" cy="2901894"/>
          </a:xfrm>
          <a:prstGeom prst="rect">
            <a:avLst/>
          </a:prstGeom>
        </p:spPr>
      </p:pic>
    </p:spTree>
    <p:extLst>
      <p:ext uri="{BB962C8B-B14F-4D97-AF65-F5344CB8AC3E}">
        <p14:creationId xmlns:p14="http://schemas.microsoft.com/office/powerpoint/2010/main" val="1240596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42"/>
          <p:cNvSpPr txBox="1">
            <a:spLocks noGrp="1"/>
          </p:cNvSpPr>
          <p:nvPr>
            <p:ph type="body" idx="1"/>
          </p:nvPr>
        </p:nvSpPr>
        <p:spPr>
          <a:xfrm>
            <a:off x="500064" y="1984375"/>
            <a:ext cx="12331402" cy="2197881"/>
          </a:xfrm>
          <a:prstGeom prst="rect">
            <a:avLst/>
          </a:prstGeom>
          <a:noFill/>
          <a:ln>
            <a:noFill/>
          </a:ln>
        </p:spPr>
        <p:txBody>
          <a:bodyPr spcFirstLastPara="1" wrap="square" lIns="72000" tIns="45700" rIns="72000" bIns="45700" anchor="t" anchorCtr="0">
            <a:noAutofit/>
          </a:bodyPr>
          <a:lstStyle/>
          <a:p>
            <a:pPr marL="1092991" lvl="1" indent="-203962" algn="l" rtl="0">
              <a:lnSpc>
                <a:spcPct val="100000"/>
              </a:lnSpc>
              <a:spcBef>
                <a:spcPts val="600"/>
              </a:spcBef>
              <a:spcAft>
                <a:spcPts val="0"/>
              </a:spcAft>
              <a:buSzPts val="2188"/>
              <a:buNone/>
            </a:pPr>
            <a:endParaRPr/>
          </a:p>
          <a:p>
            <a:pPr marL="1092991" lvl="1" indent="-203962" algn="l" rtl="0">
              <a:lnSpc>
                <a:spcPct val="100000"/>
              </a:lnSpc>
              <a:spcBef>
                <a:spcPts val="600"/>
              </a:spcBef>
              <a:spcAft>
                <a:spcPts val="0"/>
              </a:spcAft>
              <a:buSzPts val="2188"/>
              <a:buNone/>
            </a:pPr>
            <a:endParaRPr>
              <a:highlight>
                <a:srgbClr val="FFFF00"/>
              </a:highlight>
            </a:endParaRPr>
          </a:p>
          <a:p>
            <a:pPr marL="0" lvl="0" indent="0" algn="just" rtl="0">
              <a:lnSpc>
                <a:spcPct val="100000"/>
              </a:lnSpc>
              <a:spcBef>
                <a:spcPts val="600"/>
              </a:spcBef>
              <a:spcAft>
                <a:spcPts val="0"/>
              </a:spcAft>
              <a:buClr>
                <a:schemeClr val="accent4"/>
              </a:buClr>
              <a:buSzPts val="2188"/>
              <a:buNone/>
            </a:pPr>
            <a:endParaRPr>
              <a:highlight>
                <a:srgbClr val="FFFF00"/>
              </a:highlight>
            </a:endParaRPr>
          </a:p>
        </p:txBody>
      </p:sp>
      <p:sp>
        <p:nvSpPr>
          <p:cNvPr id="204" name="Google Shape;204;p42"/>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lvl="0">
              <a:buSzPts val="2800"/>
            </a:pPr>
            <a:r>
              <a:rPr lang="en-IE" dirty="0" err="1"/>
              <a:t>Vocabolario</a:t>
            </a:r>
            <a:r>
              <a:rPr lang="en-IE" dirty="0"/>
              <a:t> </a:t>
            </a:r>
            <a:r>
              <a:rPr lang="en-IE" dirty="0" err="1"/>
              <a:t>finanziario</a:t>
            </a:r>
            <a:endParaRPr dirty="0"/>
          </a:p>
        </p:txBody>
      </p:sp>
      <p:sp>
        <p:nvSpPr>
          <p:cNvPr id="205" name="Google Shape;205;p42"/>
          <p:cNvSpPr txBox="1">
            <a:spLocks noGrp="1"/>
          </p:cNvSpPr>
          <p:nvPr>
            <p:ph type="body" idx="2"/>
          </p:nvPr>
        </p:nvSpPr>
        <p:spPr>
          <a:xfrm>
            <a:off x="434170" y="1090169"/>
            <a:ext cx="12331541" cy="602889"/>
          </a:xfrm>
          <a:prstGeom prst="rect">
            <a:avLst/>
          </a:prstGeom>
          <a:solidFill>
            <a:schemeClr val="dk1"/>
          </a:solidFill>
          <a:ln>
            <a:noFill/>
          </a:ln>
        </p:spPr>
        <p:txBody>
          <a:bodyPr spcFirstLastPara="1" wrap="square" lIns="72000" tIns="45700" rIns="72000" bIns="45700" anchor="ctr" anchorCtr="0">
            <a:noAutofit/>
          </a:bodyPr>
          <a:lstStyle/>
          <a:p>
            <a:pPr marL="228600" lvl="0" algn="l">
              <a:spcBef>
                <a:spcPts val="600"/>
              </a:spcBef>
              <a:spcAft>
                <a:spcPts val="600"/>
              </a:spcAft>
            </a:pPr>
            <a:r>
              <a:rPr lang="it-IT" i="0" dirty="0"/>
              <a:t>  Altre istituzioni finanziarie/società finanziarie non bancarie</a:t>
            </a:r>
            <a:endParaRPr i="0" dirty="0"/>
          </a:p>
        </p:txBody>
      </p:sp>
      <p:sp>
        <p:nvSpPr>
          <p:cNvPr id="206" name="Google Shape;206;p42"/>
          <p:cNvSpPr/>
          <p:nvPr/>
        </p:nvSpPr>
        <p:spPr>
          <a:xfrm>
            <a:off x="434170" y="2214943"/>
            <a:ext cx="12330000" cy="2451400"/>
          </a:xfrm>
          <a:prstGeom prst="rect">
            <a:avLst/>
          </a:prstGeom>
          <a:noFill/>
          <a:ln>
            <a:noFill/>
          </a:ln>
        </p:spPr>
        <p:txBody>
          <a:bodyPr spcFirstLastPara="1" wrap="square" lIns="91425" tIns="45700" rIns="91425" bIns="45700" anchor="t" anchorCtr="0">
            <a:spAutoFit/>
          </a:bodyPr>
          <a:lstStyle/>
          <a:p>
            <a:pPr lvl="0">
              <a:buSzPts val="2190"/>
            </a:pPr>
            <a:r>
              <a:rPr lang="en-IE" sz="2190" b="1" dirty="0">
                <a:solidFill>
                  <a:schemeClr val="accent6"/>
                </a:solidFill>
                <a:latin typeface="Calibri"/>
                <a:ea typeface="Calibri"/>
                <a:cs typeface="Calibri"/>
                <a:sym typeface="Calibri"/>
              </a:rPr>
              <a:t>SOCIETÀ MICROFINANZIARIE
</a:t>
            </a:r>
            <a:r>
              <a:rPr lang="it-IT" sz="2190" dirty="0">
                <a:solidFill>
                  <a:schemeClr val="dk2"/>
                </a:solidFill>
                <a:latin typeface="Calibri"/>
                <a:ea typeface="Calibri"/>
                <a:cs typeface="Calibri"/>
                <a:sym typeface="Calibri"/>
              </a:rPr>
              <a:t>Chiamato anche MICROCREDITO questo rappresenta un tipo di servizio finanziario che eroga prestiti a disoccupati o individui o gruppi a basso reddito che altrimenti non avrebbero altro accesso ai servizi bancari.
L'obiettivo è quello di dare alle persone meno abbienti l'opportunità di diventare autosufficienti prestando loro piccole somme di denaro.
</a:t>
            </a:r>
            <a:endParaRPr sz="1400" b="0" i="0" u="none" strike="noStrike" cap="none" dirty="0">
              <a:solidFill>
                <a:srgbClr val="000000"/>
              </a:solidFill>
              <a:latin typeface="Arial"/>
              <a:ea typeface="Arial"/>
              <a:cs typeface="Arial"/>
              <a:sym typeface="Arial"/>
            </a:endParaRPr>
          </a:p>
        </p:txBody>
      </p:sp>
      <p:sp>
        <p:nvSpPr>
          <p:cNvPr id="207" name="Google Shape;207;p42"/>
          <p:cNvSpPr/>
          <p:nvPr/>
        </p:nvSpPr>
        <p:spPr>
          <a:xfrm>
            <a:off x="3529014" y="4856285"/>
            <a:ext cx="9499451" cy="1103339"/>
          </a:xfrm>
          <a:prstGeom prst="rect">
            <a:avLst/>
          </a:prstGeom>
          <a:noFill/>
          <a:ln>
            <a:noFill/>
          </a:ln>
        </p:spPr>
        <p:txBody>
          <a:bodyPr spcFirstLastPara="1" wrap="square" lIns="91425" tIns="45700" rIns="91425" bIns="45700" anchor="t" anchorCtr="0">
            <a:spAutoFit/>
          </a:bodyPr>
          <a:lstStyle/>
          <a:p>
            <a:pPr lvl="0">
              <a:buSzPts val="2190"/>
            </a:pPr>
            <a:r>
              <a:rPr lang="it-IT" sz="2190" dirty="0">
                <a:solidFill>
                  <a:schemeClr val="dk2"/>
                </a:solidFill>
                <a:latin typeface="Calibri"/>
                <a:ea typeface="Calibri"/>
                <a:cs typeface="Calibri"/>
                <a:sym typeface="Calibri"/>
              </a:rPr>
              <a:t>Come i prestatori convenzionali, addebitano interessi sui prestiti e stabiliscono programmi di rimborso specifici.
</a:t>
            </a:r>
            <a:endParaRPr sz="1400" b="0" i="0" u="none" strike="noStrike" cap="none" dirty="0">
              <a:solidFill>
                <a:srgbClr val="000000"/>
              </a:solidFill>
              <a:latin typeface="Arial"/>
              <a:ea typeface="Arial"/>
              <a:cs typeface="Arial"/>
              <a:sym typeface="Arial"/>
            </a:endParaRPr>
          </a:p>
        </p:txBody>
      </p:sp>
      <p:sp>
        <p:nvSpPr>
          <p:cNvPr id="208" name="Google Shape;208;p42"/>
          <p:cNvSpPr/>
          <p:nvPr/>
        </p:nvSpPr>
        <p:spPr>
          <a:xfrm>
            <a:off x="7000407" y="4182256"/>
            <a:ext cx="239842" cy="547250"/>
          </a:xfrm>
          <a:prstGeom prst="downArrow">
            <a:avLst>
              <a:gd name="adj1" fmla="val 50000"/>
              <a:gd name="adj2" fmla="val 50000"/>
            </a:avLst>
          </a:prstGeom>
          <a:solidFill>
            <a:schemeClr val="accent1"/>
          </a:solidFill>
          <a:ln w="25400" cap="flat" cmpd="sng">
            <a:solidFill>
              <a:srgbClr val="B676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09" name="Google Shape;209;p42" descr="chart, businessman, money, statistic, coin, payment, economy, financial, earning, invest, accounting, increase, currency, commercial, finances, saving, success, market, objects, banking, profit, income, achievement, green, illustration, conversation, gesture, job, businessperson, graphic design, recruiter, employment, business, art"/>
          <p:cNvPicPr preferRelativeResize="0"/>
          <p:nvPr/>
        </p:nvPicPr>
        <p:blipFill rotWithShape="1">
          <a:blip r:embed="rId3">
            <a:alphaModFix/>
          </a:blip>
          <a:srcRect/>
          <a:stretch/>
        </p:blipFill>
        <p:spPr>
          <a:xfrm>
            <a:off x="434170" y="4372198"/>
            <a:ext cx="3094844" cy="1962647"/>
          </a:xfrm>
          <a:prstGeom prst="rect">
            <a:avLst/>
          </a:prstGeom>
          <a:noFill/>
          <a:ln>
            <a:noFill/>
          </a:ln>
        </p:spPr>
      </p:pic>
    </p:spTree>
  </p:cSld>
  <p:clrMapOvr>
    <a:masterClrMapping/>
  </p:clrMapOvr>
</p:sld>
</file>

<file path=ppt/theme/theme1.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525</TotalTime>
  <Words>1231</Words>
  <Application>Microsoft Office PowerPoint</Application>
  <PresentationFormat>Personalizzato</PresentationFormat>
  <Paragraphs>148</Paragraphs>
  <Slides>20</Slides>
  <Notes>15</Notes>
  <HiddenSlides>0</HiddenSlides>
  <MMClips>0</MMClips>
  <ScaleCrop>false</ScaleCrop>
  <HeadingPairs>
    <vt:vector size="6" baseType="variant">
      <vt:variant>
        <vt:lpstr>Caratteri utilizzati</vt:lpstr>
      </vt:variant>
      <vt:variant>
        <vt:i4>4</vt:i4>
      </vt:variant>
      <vt:variant>
        <vt:lpstr>Tema</vt:lpstr>
      </vt:variant>
      <vt:variant>
        <vt:i4>2</vt:i4>
      </vt:variant>
      <vt:variant>
        <vt:lpstr>Titoli diapositive</vt:lpstr>
      </vt:variant>
      <vt:variant>
        <vt:i4>20</vt:i4>
      </vt:variant>
    </vt:vector>
  </HeadingPairs>
  <TitlesOfParts>
    <vt:vector size="26" baseType="lpstr">
      <vt:lpstr>Calibri</vt:lpstr>
      <vt:lpstr>Open Sans</vt:lpstr>
      <vt:lpstr>Arial</vt:lpstr>
      <vt:lpstr>Wingdings</vt:lpstr>
      <vt:lpstr>CARDET Course template</vt:lpstr>
      <vt:lpstr>CARDET Course template</vt:lpstr>
      <vt:lpstr>IO3: Formazione di alfabetizzazione finanziaria per genitori</vt:lpstr>
      <vt:lpstr>Vocabolario finanziario Risultati di apprendimento </vt:lpstr>
      <vt:lpstr>Vocabolario finanziario Programma visivo</vt:lpstr>
      <vt:lpstr>Vocabolario Finanziario Attività rompighiaccio</vt:lpstr>
      <vt:lpstr>Vocabolario Finanziario</vt:lpstr>
      <vt:lpstr>Vocabolario finanziario</vt:lpstr>
      <vt:lpstr>Vocabolario finanziario
</vt:lpstr>
      <vt:lpstr>Vocabolario finanziario
</vt:lpstr>
      <vt:lpstr>Vocabolario finanziario</vt:lpstr>
      <vt:lpstr>Vocabolario finanziario</vt:lpstr>
      <vt:lpstr>Vocabolario finanziario</vt:lpstr>
      <vt:lpstr>Vocabolario finanziario</vt:lpstr>
      <vt:lpstr>Vocabolario finanziario</vt:lpstr>
      <vt:lpstr>Vocabolario finanziario: debito buono e debito cattivo </vt:lpstr>
      <vt:lpstr>Vocabolario finanziario: «debito buono» e «debito cattivo»
</vt:lpstr>
      <vt:lpstr>Vocabolario finanziario</vt:lpstr>
      <vt:lpstr>Vocabolario finanziario</vt:lpstr>
      <vt:lpstr>Vocabolario finanziario</vt:lpstr>
      <vt:lpstr>Grazie per aver partecipato. Per ulteriori risorse, visita il sito Web di Money Matters:   https://moneymattersproject.eu/ </vt:lpstr>
      <vt:lpstr>Vocabolario finanziario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IO3: Financial Literacy  Training for Parents </dc:title>
  <dc:creator>Debbie Bough</dc:creator>
  <cp:lastModifiedBy>Agnese Tomassini</cp:lastModifiedBy>
  <cp:revision>66</cp:revision>
  <cp:lastPrinted>2022-06-09T15:26:03Z</cp:lastPrinted>
  <dcterms:created xsi:type="dcterms:W3CDTF">2014-07-11T09:12:14Z</dcterms:created>
  <dcterms:modified xsi:type="dcterms:W3CDTF">2022-08-23T11:08:37Z</dcterms:modified>
</cp:coreProperties>
</file>