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25"/>
  </p:notesMasterIdLst>
  <p:sldIdLst>
    <p:sldId id="256" r:id="rId3"/>
    <p:sldId id="257" r:id="rId4"/>
    <p:sldId id="278" r:id="rId5"/>
    <p:sldId id="275" r:id="rId6"/>
    <p:sldId id="259" r:id="rId7"/>
    <p:sldId id="260" r:id="rId8"/>
    <p:sldId id="261" r:id="rId9"/>
    <p:sldId id="262" r:id="rId10"/>
    <p:sldId id="263" r:id="rId11"/>
    <p:sldId id="276" r:id="rId12"/>
    <p:sldId id="277" r:id="rId13"/>
    <p:sldId id="264" r:id="rId14"/>
    <p:sldId id="265" r:id="rId15"/>
    <p:sldId id="266" r:id="rId16"/>
    <p:sldId id="267" r:id="rId17"/>
    <p:sldId id="268" r:id="rId18"/>
    <p:sldId id="269" r:id="rId19"/>
    <p:sldId id="270" r:id="rId20"/>
    <p:sldId id="271" r:id="rId21"/>
    <p:sldId id="272" r:id="rId22"/>
    <p:sldId id="274" r:id="rId23"/>
    <p:sldId id="273" r:id="rId24"/>
  </p:sldIdLst>
  <p:sldSz cx="13335000" cy="7505700"/>
  <p:notesSz cx="6858000" cy="9144000"/>
  <p:embeddedFontLst>
    <p:embeddedFont>
      <p:font typeface="Calibri" panose="020F0502020204030204" pitchFamily="34" charset="0"/>
      <p:regular r:id="rId26"/>
      <p:bold r:id="rId27"/>
      <p:italic r:id="rId28"/>
      <p:boldItalic r:id="rId29"/>
    </p:embeddedFont>
    <p:embeddedFont>
      <p:font typeface="Open Sans" panose="020B0606030504020204" pitchFamily="34" charset="0"/>
      <p:regular r:id="rId30"/>
      <p:bold r:id="rId31"/>
      <p:italic r:id="rId32"/>
      <p:boldItalic r:id="rId3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jVSJQXBY5wny0sYY43YRQ8fcVqN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7D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6F868B5-19D5-4688-84BE-11DB3AD2D9DC}">
  <a:tblStyle styleId="{86F868B5-19D5-4688-84BE-11DB3AD2D9DC}"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EF0E7"/>
          </a:solidFill>
        </a:fill>
      </a:tcStyle>
    </a:wholeTbl>
    <a:band1H>
      <a:tcTxStyle/>
      <a:tcStyle>
        <a:tcBdr/>
        <a:fill>
          <a:solidFill>
            <a:srgbClr val="FDE0CC"/>
          </a:solidFill>
        </a:fill>
      </a:tcStyle>
    </a:band1H>
    <a:band2H>
      <a:tcTxStyle/>
      <a:tcStyle>
        <a:tcBdr/>
      </a:tcStyle>
    </a:band2H>
    <a:band1V>
      <a:tcTxStyle/>
      <a:tcStyle>
        <a:tcBdr/>
        <a:fill>
          <a:solidFill>
            <a:srgbClr val="FDE0CC"/>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899" autoAdjust="0"/>
    <p:restoredTop sz="94718"/>
  </p:normalViewPr>
  <p:slideViewPr>
    <p:cSldViewPr snapToGrid="0">
      <p:cViewPr varScale="1">
        <p:scale>
          <a:sx n="75" d="100"/>
          <a:sy n="75" d="100"/>
        </p:scale>
        <p:origin x="216"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1.fntdata"/><Relationship Id="rId3" Type="http://schemas.openxmlformats.org/officeDocument/2006/relationships/slide" Target="slides/slide1.xml"/><Relationship Id="rId21" Type="http://schemas.openxmlformats.org/officeDocument/2006/relationships/slide" Target="slides/slide19.xml"/><Relationship Id="rId34" Type="http://customschemas.google.com/relationships/presentationmetadata" Target="meta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7.fntdata"/><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3.fntdata"/><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6.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313"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969"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de-DE" sz="1200" b="0" i="0" u="none" strike="noStrike" cap="none">
                <a:solidFill>
                  <a:schemeClr val="dk1"/>
                </a:solidFill>
                <a:latin typeface="Calibri"/>
                <a:ea typeface="Calibri"/>
                <a:cs typeface="Calibri"/>
                <a:sym typeface="Calibri"/>
              </a:rPr>
              <a:t>‹N›</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
        <p:cNvGrpSpPr/>
        <p:nvPr/>
      </p:nvGrpSpPr>
      <p:grpSpPr>
        <a:xfrm>
          <a:off x="0" y="0"/>
          <a:ext cx="0" cy="0"/>
          <a:chOff x="0" y="0"/>
          <a:chExt cx="0" cy="0"/>
        </a:xfrm>
      </p:grpSpPr>
      <p:sp>
        <p:nvSpPr>
          <p:cNvPr id="50" name="Google Shape;50;p1: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 name="Google Shape;51;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 name="Google Shape;52;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de-DE" sz="1200" b="0" i="0" u="none" strike="noStrike" cap="none">
                <a:solidFill>
                  <a:srgbClr val="000000"/>
                </a:solidFill>
                <a:latin typeface="Calibri"/>
                <a:ea typeface="Calibri"/>
                <a:cs typeface="Calibri"/>
                <a:sym typeface="Calibri"/>
              </a:rPr>
              <a:t>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10: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9" name="Google Shape;13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313"/>
              <a:buFont typeface="Calibri"/>
              <a:buNone/>
            </a:pPr>
            <a:endParaRPr/>
          </a:p>
        </p:txBody>
      </p:sp>
      <p:sp>
        <p:nvSpPr>
          <p:cNvPr id="140" name="Google Shape;140;p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de-DE"/>
              <a:t>13</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11: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 name="Google Shape;15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313"/>
              <a:buFont typeface="Calibri"/>
              <a:buNone/>
            </a:pPr>
            <a:endParaRPr/>
          </a:p>
        </p:txBody>
      </p:sp>
      <p:sp>
        <p:nvSpPr>
          <p:cNvPr id="154" name="Google Shape;154;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de-DE"/>
              <a:t>14</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2: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4" name="Google Shape;16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313"/>
              <a:buFont typeface="Calibri"/>
              <a:buNone/>
            </a:pPr>
            <a:endParaRPr/>
          </a:p>
        </p:txBody>
      </p:sp>
      <p:sp>
        <p:nvSpPr>
          <p:cNvPr id="165" name="Google Shape;165;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de-DE"/>
              <a:t>15</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p13: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8" name="Google Shape;17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313"/>
              <a:buFont typeface="Calibri"/>
              <a:buNone/>
            </a:pPr>
            <a:endParaRPr/>
          </a:p>
        </p:txBody>
      </p:sp>
      <p:sp>
        <p:nvSpPr>
          <p:cNvPr id="179" name="Google Shape;179;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de-DE"/>
              <a:t>16</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4: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313"/>
              <a:buFont typeface="Calibri"/>
              <a:buNone/>
            </a:pPr>
            <a:endParaRPr dirty="0"/>
          </a:p>
        </p:txBody>
      </p:sp>
      <p:sp>
        <p:nvSpPr>
          <p:cNvPr id="193" name="Google Shape;19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de-DE"/>
              <a:t>17</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5: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18</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6: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3" name="Google Shape;213;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14" name="Google Shape;214;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19</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7: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3" name="Google Shape;22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4" name="Google Shape;22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20</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19: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5" name="Google Shape;245;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6" name="Google Shape;246;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21</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18: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3" name="Google Shape;233;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300"/>
              <a:buFont typeface="Calibri"/>
              <a:buNone/>
            </a:pPr>
            <a:r>
              <a:rPr lang="de-DE"/>
              <a:t>   </a:t>
            </a:r>
            <a:endParaRPr/>
          </a:p>
        </p:txBody>
      </p:sp>
      <p:sp>
        <p:nvSpPr>
          <p:cNvPr id="234" name="Google Shape;234;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de-DE"/>
              <a:t>22</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 name="Google Shape;58;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 name="Google Shape;59;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de-DE"/>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4:notes"/>
          <p:cNvSpPr>
            <a:spLocks noGrp="1" noRot="1" noChangeAspect="1"/>
          </p:cNvSpPr>
          <p:nvPr>
            <p:ph type="sldImg" idx="2"/>
          </p:nvPr>
        </p:nvSpPr>
        <p:spPr>
          <a:xfrm>
            <a:off x="730250" y="1169988"/>
            <a:ext cx="5616575" cy="316071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9" name="Google Shape;79;p4:notes"/>
          <p:cNvSpPr txBox="1">
            <a:spLocks noGrp="1"/>
          </p:cNvSpPr>
          <p:nvPr>
            <p:ph type="body" idx="1"/>
          </p:nvPr>
        </p:nvSpPr>
        <p:spPr>
          <a:xfrm>
            <a:off x="707708" y="4505980"/>
            <a:ext cx="5661660" cy="3686711"/>
          </a:xfrm>
          <a:prstGeom prst="rect">
            <a:avLst/>
          </a:prstGeom>
          <a:noFill/>
          <a:ln>
            <a:noFill/>
          </a:ln>
        </p:spPr>
        <p:txBody>
          <a:bodyPr spcFirstLastPara="1" wrap="square" lIns="93921" tIns="46948" rIns="93921" bIns="46948" anchor="t" anchorCtr="0">
            <a:noAutofit/>
          </a:bodyPr>
          <a:lstStyle/>
          <a:p>
            <a:pPr marL="0" indent="0"/>
            <a:endParaRPr/>
          </a:p>
        </p:txBody>
      </p:sp>
      <p:sp>
        <p:nvSpPr>
          <p:cNvPr id="80" name="Google Shape;80;p4:notes"/>
          <p:cNvSpPr txBox="1">
            <a:spLocks noGrp="1"/>
          </p:cNvSpPr>
          <p:nvPr>
            <p:ph type="sldNum" idx="12"/>
          </p:nvPr>
        </p:nvSpPr>
        <p:spPr>
          <a:xfrm>
            <a:off x="4008705" y="8893297"/>
            <a:ext cx="3066733" cy="469779"/>
          </a:xfrm>
          <a:prstGeom prst="rect">
            <a:avLst/>
          </a:prstGeom>
          <a:noFill/>
          <a:ln>
            <a:noFill/>
          </a:ln>
        </p:spPr>
        <p:txBody>
          <a:bodyPr spcFirstLastPara="1" wrap="square" lIns="93921" tIns="46948" rIns="93921" bIns="46948" anchor="b" anchorCtr="0">
            <a:noAutofit/>
          </a:bodyPr>
          <a:lstStyle/>
          <a:p>
            <a:pPr algn="r">
              <a:buSzPts val="1400"/>
            </a:pPr>
            <a:fld id="{00000000-1234-1234-1234-123412341234}" type="slidenum">
              <a:rPr lang="en-IE"/>
              <a:pPr algn="r">
                <a:buSzPts val="1400"/>
              </a:p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2" name="Google Shape;72;p4: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 name="Google Shape;80;p5: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6: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 name="Google Shape;8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313"/>
              <a:buFont typeface="Calibri"/>
              <a:buNone/>
            </a:pPr>
            <a:endParaRPr/>
          </a:p>
        </p:txBody>
      </p:sp>
      <p:sp>
        <p:nvSpPr>
          <p:cNvPr id="89" name="Google Shape;8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de-DE"/>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7: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1" name="Google Shape;101;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313"/>
              <a:buFont typeface="Calibri"/>
              <a:buNone/>
            </a:pPr>
            <a:endParaRPr/>
          </a:p>
        </p:txBody>
      </p:sp>
      <p:sp>
        <p:nvSpPr>
          <p:cNvPr id="102" name="Google Shape;102;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de-DE"/>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8: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313"/>
              <a:buFont typeface="Calibri"/>
              <a:buNone/>
            </a:pPr>
            <a:endParaRPr/>
          </a:p>
        </p:txBody>
      </p:sp>
      <p:sp>
        <p:nvSpPr>
          <p:cNvPr id="117" name="Google Shape;117;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de-DE"/>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9:notes"/>
          <p:cNvSpPr>
            <a:spLocks noGrp="1" noRot="1" noChangeAspect="1"/>
          </p:cNvSpPr>
          <p:nvPr>
            <p:ph type="sldImg" idx="2"/>
          </p:nvPr>
        </p:nvSpPr>
        <p:spPr>
          <a:xfrm>
            <a:off x="687388" y="1143000"/>
            <a:ext cx="548322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313"/>
              <a:buFont typeface="Calibri"/>
              <a:buNone/>
            </a:pPr>
            <a:endParaRPr dirty="0"/>
          </a:p>
        </p:txBody>
      </p:sp>
      <p:sp>
        <p:nvSpPr>
          <p:cNvPr id="128" name="Google Shape;128;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Clr>
                <a:schemeClr val="dk1"/>
              </a:buClr>
              <a:buSzPts val="1200"/>
              <a:buFont typeface="Calibri"/>
              <a:buNone/>
            </a:pPr>
            <a:fld id="{00000000-1234-1234-1234-123412341234}" type="slidenum">
              <a:rPr lang="de-DE"/>
              <a:t>12</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End cover">
  <p:cSld name="End cover">
    <p:spTree>
      <p:nvGrpSpPr>
        <p:cNvPr id="1" name="Shape 11"/>
        <p:cNvGrpSpPr/>
        <p:nvPr/>
      </p:nvGrpSpPr>
      <p:grpSpPr>
        <a:xfrm>
          <a:off x="0" y="0"/>
          <a:ext cx="0" cy="0"/>
          <a:chOff x="0" y="0"/>
          <a:chExt cx="0" cy="0"/>
        </a:xfrm>
      </p:grpSpPr>
      <p:sp>
        <p:nvSpPr>
          <p:cNvPr id="12" name="Google Shape;12;p23"/>
          <p:cNvSpPr/>
          <p:nvPr/>
        </p:nvSpPr>
        <p:spPr>
          <a:xfrm>
            <a:off x="-67969" y="-254000"/>
            <a:ext cx="13691032" cy="77597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100000" tIns="50000" rIns="100000" bIns="50000" anchor="ctr" anchorCtr="0">
            <a:noAutofit/>
          </a:bodyPr>
          <a:lstStyle/>
          <a:p>
            <a:pPr marL="0" marR="0" lvl="0" indent="0" algn="ctr" rtl="0">
              <a:spcBef>
                <a:spcPts val="0"/>
              </a:spcBef>
              <a:spcAft>
                <a:spcPts val="0"/>
              </a:spcAft>
              <a:buNone/>
            </a:pPr>
            <a:endParaRPr sz="1478" b="0" i="0" u="none" strike="noStrike" cap="none">
              <a:solidFill>
                <a:schemeClr val="lt1"/>
              </a:solidFill>
              <a:latin typeface="Calibri"/>
              <a:ea typeface="Calibri"/>
              <a:cs typeface="Calibri"/>
              <a:sym typeface="Calibri"/>
            </a:endParaRPr>
          </a:p>
        </p:txBody>
      </p:sp>
      <p:sp>
        <p:nvSpPr>
          <p:cNvPr id="13" name="Google Shape;13;p23"/>
          <p:cNvSpPr txBox="1">
            <a:spLocks noGrp="1"/>
          </p:cNvSpPr>
          <p:nvPr>
            <p:ph type="ctrTitle"/>
          </p:nvPr>
        </p:nvSpPr>
        <p:spPr>
          <a:xfrm>
            <a:off x="310399" y="2955190"/>
            <a:ext cx="6107071" cy="1060949"/>
          </a:xfrm>
          <a:prstGeom prst="rect">
            <a:avLst/>
          </a:prstGeom>
          <a:noFill/>
          <a:ln>
            <a:noFill/>
          </a:ln>
        </p:spPr>
        <p:txBody>
          <a:bodyPr spcFirstLastPara="1" wrap="square" lIns="72000" tIns="45700" rIns="72000" bIns="45700" anchor="t" anchorCtr="0">
            <a:noAutofit/>
          </a:bodyPr>
          <a:lstStyle>
            <a:lvl1pPr lvl="0" algn="l">
              <a:lnSpc>
                <a:spcPct val="90000"/>
              </a:lnSpc>
              <a:spcBef>
                <a:spcPts val="0"/>
              </a:spcBef>
              <a:spcAft>
                <a:spcPts val="0"/>
              </a:spcAft>
              <a:buClr>
                <a:schemeClr val="dk2"/>
              </a:buClr>
              <a:buSzPts val="2800"/>
              <a:buFont typeface="Open Sans"/>
              <a:buNone/>
              <a:defRPr sz="2800" b="1">
                <a:solidFill>
                  <a:schemeClr val="dk2"/>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4" name="Google Shape;14;p23"/>
          <p:cNvGrpSpPr/>
          <p:nvPr/>
        </p:nvGrpSpPr>
        <p:grpSpPr>
          <a:xfrm>
            <a:off x="309367" y="6493935"/>
            <a:ext cx="6399441" cy="923330"/>
            <a:chOff x="309367" y="6493935"/>
            <a:chExt cx="6399441" cy="923330"/>
          </a:xfrm>
        </p:grpSpPr>
        <p:sp>
          <p:nvSpPr>
            <p:cNvPr id="15" name="Google Shape;15;p23"/>
            <p:cNvSpPr txBox="1"/>
            <p:nvPr/>
          </p:nvSpPr>
          <p:spPr>
            <a:xfrm>
              <a:off x="2070100" y="6493935"/>
              <a:ext cx="4638708" cy="92333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200"/>
                <a:buFont typeface="Calibri"/>
                <a:buNone/>
              </a:pPr>
              <a:r>
                <a:rPr lang="de-DE" sz="1200" b="0" i="0" u="none" strike="noStrike" cap="none">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2020-1-UK01-KA204-079048]</a:t>
              </a:r>
              <a:endParaRPr sz="1200" b="0" i="0" u="none" strike="noStrike" cap="none">
                <a:solidFill>
                  <a:schemeClr val="dk1"/>
                </a:solidFill>
                <a:latin typeface="Calibri"/>
                <a:ea typeface="Calibri"/>
                <a:cs typeface="Calibri"/>
                <a:sym typeface="Calibri"/>
              </a:endParaRPr>
            </a:p>
          </p:txBody>
        </p:sp>
        <p:pic>
          <p:nvPicPr>
            <p:cNvPr id="16" name="Google Shape;16;p23"/>
            <p:cNvPicPr preferRelativeResize="0"/>
            <p:nvPr/>
          </p:nvPicPr>
          <p:blipFill rotWithShape="1">
            <a:blip r:embed="rId2">
              <a:alphaModFix/>
            </a:blip>
            <a:srcRect/>
            <a:stretch/>
          </p:blipFill>
          <p:spPr>
            <a:xfrm>
              <a:off x="309367" y="6778845"/>
              <a:ext cx="1471307" cy="304544"/>
            </a:xfrm>
            <a:prstGeom prst="rect">
              <a:avLst/>
            </a:prstGeom>
            <a:noFill/>
            <a:ln>
              <a:noFill/>
            </a:ln>
          </p:spPr>
        </p:pic>
      </p:grpSp>
      <p:pic>
        <p:nvPicPr>
          <p:cNvPr id="17" name="Google Shape;17;p23"/>
          <p:cNvPicPr preferRelativeResize="0"/>
          <p:nvPr/>
        </p:nvPicPr>
        <p:blipFill rotWithShape="1">
          <a:blip r:embed="rId3">
            <a:alphaModFix/>
          </a:blip>
          <a:srcRect/>
          <a:stretch/>
        </p:blipFill>
        <p:spPr>
          <a:xfrm>
            <a:off x="465786" y="637418"/>
            <a:ext cx="2782951" cy="1259537"/>
          </a:xfrm>
          <a:prstGeom prst="rect">
            <a:avLst/>
          </a:prstGeom>
          <a:noFill/>
          <a:ln>
            <a:noFill/>
          </a:ln>
        </p:spPr>
      </p:pic>
      <p:pic>
        <p:nvPicPr>
          <p:cNvPr id="18" name="Google Shape;18;p23"/>
          <p:cNvPicPr preferRelativeResize="0"/>
          <p:nvPr/>
        </p:nvPicPr>
        <p:blipFill rotWithShape="1">
          <a:blip r:embed="rId4">
            <a:alphaModFix/>
          </a:blip>
          <a:srcRect/>
          <a:stretch/>
        </p:blipFill>
        <p:spPr>
          <a:xfrm>
            <a:off x="6998234" y="2675313"/>
            <a:ext cx="6624829" cy="4830387"/>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ubtitle Content - 2col">
  <p:cSld name="Title Subtitle Content - 2col">
    <p:spTree>
      <p:nvGrpSpPr>
        <p:cNvPr id="1" name="Shape 21"/>
        <p:cNvGrpSpPr/>
        <p:nvPr/>
      </p:nvGrpSpPr>
      <p:grpSpPr>
        <a:xfrm>
          <a:off x="0" y="0"/>
          <a:ext cx="0" cy="0"/>
          <a:chOff x="0" y="0"/>
          <a:chExt cx="0" cy="0"/>
        </a:xfrm>
      </p:grpSpPr>
      <p:sp>
        <p:nvSpPr>
          <p:cNvPr id="22" name="Google Shape;22;p24"/>
          <p:cNvSpPr txBox="1">
            <a:spLocks noGrp="1"/>
          </p:cNvSpPr>
          <p:nvPr>
            <p:ph type="body" idx="1"/>
          </p:nvPr>
        </p:nvSpPr>
        <p:spPr>
          <a:xfrm>
            <a:off x="500063" y="1466850"/>
            <a:ext cx="12331541" cy="5538475"/>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100000"/>
              </a:lnSpc>
              <a:spcBef>
                <a:spcPts val="0"/>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100000"/>
              </a:lnSpc>
              <a:spcBef>
                <a:spcPts val="600"/>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600"/>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23" name="Google Shape;23;p24"/>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Title Subtitle Content - 2col">
  <p:cSld name="1_Title Subtitle Content - 2col">
    <p:spTree>
      <p:nvGrpSpPr>
        <p:cNvPr id="1" name="Shape 24"/>
        <p:cNvGrpSpPr/>
        <p:nvPr/>
      </p:nvGrpSpPr>
      <p:grpSpPr>
        <a:xfrm>
          <a:off x="0" y="0"/>
          <a:ext cx="0" cy="0"/>
          <a:chOff x="0" y="0"/>
          <a:chExt cx="0" cy="0"/>
        </a:xfrm>
      </p:grpSpPr>
      <p:sp>
        <p:nvSpPr>
          <p:cNvPr id="25" name="Google Shape;25;p25"/>
          <p:cNvSpPr txBox="1">
            <a:spLocks noGrp="1"/>
          </p:cNvSpPr>
          <p:nvPr>
            <p:ph type="body" idx="1"/>
          </p:nvPr>
        </p:nvSpPr>
        <p:spPr>
          <a:xfrm>
            <a:off x="500064" y="1984375"/>
            <a:ext cx="12331402" cy="5129444"/>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100000"/>
              </a:lnSpc>
              <a:spcBef>
                <a:spcPts val="0"/>
              </a:spcBef>
              <a:spcAft>
                <a:spcPts val="0"/>
              </a:spcAft>
              <a:buClr>
                <a:schemeClr val="accent4"/>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600"/>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26" name="Google Shape;26;p25"/>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25"/>
          <p:cNvSpPr txBox="1">
            <a:spLocks noGrp="1"/>
          </p:cNvSpPr>
          <p:nvPr>
            <p:ph type="body" idx="2"/>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lvl1pPr marL="457200" marR="0" lvl="0" indent="-228600" algn="just" rtl="0">
              <a:lnSpc>
                <a:spcPct val="90000"/>
              </a:lnSpc>
              <a:spcBef>
                <a:spcPts val="1094"/>
              </a:spcBef>
              <a:spcAft>
                <a:spcPts val="0"/>
              </a:spcAft>
              <a:buClr>
                <a:schemeClr val="lt2"/>
              </a:buClr>
              <a:buSzPts val="2400"/>
              <a:buFont typeface="Arial"/>
              <a:buNone/>
              <a:defRPr sz="2400" b="1" i="1" u="none" strike="noStrike" cap="none">
                <a:solidFill>
                  <a:schemeClr val="lt2"/>
                </a:solidFill>
                <a:latin typeface="Calibri"/>
                <a:ea typeface="Calibri"/>
                <a:cs typeface="Calibri"/>
                <a:sym typeface="Calibri"/>
              </a:defRPr>
            </a:lvl1pPr>
            <a:lvl2pPr marL="914400" marR="0" lvl="1" indent="-395287" algn="l" rtl="0">
              <a:lnSpc>
                <a:spcPct val="90000"/>
              </a:lnSpc>
              <a:spcBef>
                <a:spcPts val="547"/>
              </a:spcBef>
              <a:spcAft>
                <a:spcPts val="0"/>
              </a:spcAft>
              <a:buClr>
                <a:schemeClr val="dk1"/>
              </a:buClr>
              <a:buSzPts val="2625"/>
              <a:buFont typeface="Arial"/>
              <a:buChar char="•"/>
              <a:defRPr sz="2625" b="0" i="0" u="none" strike="noStrike" cap="none">
                <a:solidFill>
                  <a:schemeClr val="dk1"/>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1"/>
              </a:buClr>
              <a:buSzPts val="2188"/>
              <a:buFont typeface="Arial"/>
              <a:buChar char="•"/>
              <a:defRPr sz="2188" b="0" i="0" u="none" strike="noStrike" cap="none">
                <a:solidFill>
                  <a:schemeClr val="dk1"/>
                </a:solidFill>
                <a:latin typeface="Calibri"/>
                <a:ea typeface="Calibri"/>
                <a:cs typeface="Calibri"/>
                <a:sym typeface="Calibri"/>
              </a:defRPr>
            </a:lvl3pPr>
            <a:lvl4pPr marL="1828800" marR="0" lvl="3"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4pPr>
            <a:lvl5pPr marL="2286000" marR="0" lvl="4"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_Title Subtitle Content - 2col">
  <p:cSld name="2_Title Subtitle Content - 2col">
    <p:spTree>
      <p:nvGrpSpPr>
        <p:cNvPr id="1" name="Shape 28"/>
        <p:cNvGrpSpPr/>
        <p:nvPr/>
      </p:nvGrpSpPr>
      <p:grpSpPr>
        <a:xfrm>
          <a:off x="0" y="0"/>
          <a:ext cx="0" cy="0"/>
          <a:chOff x="0" y="0"/>
          <a:chExt cx="0" cy="0"/>
        </a:xfrm>
      </p:grpSpPr>
      <p:sp>
        <p:nvSpPr>
          <p:cNvPr id="29" name="Google Shape;29;p26"/>
          <p:cNvSpPr txBox="1">
            <a:spLocks noGrp="1"/>
          </p:cNvSpPr>
          <p:nvPr>
            <p:ph type="body" idx="1"/>
          </p:nvPr>
        </p:nvSpPr>
        <p:spPr>
          <a:xfrm>
            <a:off x="500064" y="1984375"/>
            <a:ext cx="12331402" cy="5129444"/>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100000"/>
              </a:lnSpc>
              <a:spcBef>
                <a:spcPts val="0"/>
              </a:spcBef>
              <a:spcAft>
                <a:spcPts val="0"/>
              </a:spcAft>
              <a:buClr>
                <a:schemeClr val="accent4"/>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100000"/>
              </a:lnSpc>
              <a:spcBef>
                <a:spcPts val="600"/>
              </a:spcBef>
              <a:spcAft>
                <a:spcPts val="0"/>
              </a:spcAft>
              <a:buClr>
                <a:schemeClr val="accent4"/>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600"/>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30" name="Google Shape;30;p26"/>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26"/>
          <p:cNvSpPr txBox="1">
            <a:spLocks noGrp="1"/>
          </p:cNvSpPr>
          <p:nvPr>
            <p:ph type="body" idx="2"/>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lvl1pPr marL="457200" marR="0" lvl="0" indent="-228600" algn="just" rtl="0">
              <a:lnSpc>
                <a:spcPct val="90000"/>
              </a:lnSpc>
              <a:spcBef>
                <a:spcPts val="1094"/>
              </a:spcBef>
              <a:spcAft>
                <a:spcPts val="0"/>
              </a:spcAft>
              <a:buClr>
                <a:schemeClr val="lt2"/>
              </a:buClr>
              <a:buSzPts val="2400"/>
              <a:buFont typeface="Arial"/>
              <a:buNone/>
              <a:defRPr sz="2400" b="1" i="1" u="none" strike="noStrike" cap="none">
                <a:solidFill>
                  <a:schemeClr val="lt2"/>
                </a:solidFill>
                <a:latin typeface="Calibri"/>
                <a:ea typeface="Calibri"/>
                <a:cs typeface="Calibri"/>
                <a:sym typeface="Calibri"/>
              </a:defRPr>
            </a:lvl1pPr>
            <a:lvl2pPr marL="914400" marR="0" lvl="1" indent="-395287" algn="l" rtl="0">
              <a:lnSpc>
                <a:spcPct val="90000"/>
              </a:lnSpc>
              <a:spcBef>
                <a:spcPts val="547"/>
              </a:spcBef>
              <a:spcAft>
                <a:spcPts val="0"/>
              </a:spcAft>
              <a:buClr>
                <a:schemeClr val="dk1"/>
              </a:buClr>
              <a:buSzPts val="2625"/>
              <a:buFont typeface="Arial"/>
              <a:buChar char="•"/>
              <a:defRPr sz="2625" b="0" i="0" u="none" strike="noStrike" cap="none">
                <a:solidFill>
                  <a:schemeClr val="dk1"/>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1"/>
              </a:buClr>
              <a:buSzPts val="2188"/>
              <a:buFont typeface="Arial"/>
              <a:buChar char="•"/>
              <a:defRPr sz="2188" b="0" i="0" u="none" strike="noStrike" cap="none">
                <a:solidFill>
                  <a:schemeClr val="dk1"/>
                </a:solidFill>
                <a:latin typeface="Calibri"/>
                <a:ea typeface="Calibri"/>
                <a:cs typeface="Calibri"/>
                <a:sym typeface="Calibri"/>
              </a:defRPr>
            </a:lvl3pPr>
            <a:lvl4pPr marL="1828800" marR="0" lvl="3"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4pPr>
            <a:lvl5pPr marL="2286000" marR="0" lvl="4"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32"/>
        <p:cNvGrpSpPr/>
        <p:nvPr/>
      </p:nvGrpSpPr>
      <p:grpSpPr>
        <a:xfrm>
          <a:off x="0" y="0"/>
          <a:ext cx="0" cy="0"/>
          <a:chOff x="0" y="0"/>
          <a:chExt cx="0" cy="0"/>
        </a:xfrm>
      </p:grpSpPr>
      <p:sp>
        <p:nvSpPr>
          <p:cNvPr id="33" name="Google Shape;33;p27"/>
          <p:cNvSpPr txBox="1">
            <a:spLocks noGrp="1"/>
          </p:cNvSpPr>
          <p:nvPr>
            <p:ph type="body" idx="1"/>
          </p:nvPr>
        </p:nvSpPr>
        <p:spPr>
          <a:xfrm>
            <a:off x="500064" y="1514474"/>
            <a:ext cx="6042422" cy="5588141"/>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90000"/>
              </a:lnSpc>
              <a:spcBef>
                <a:spcPts val="1094"/>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34" name="Google Shape;34;p27"/>
          <p:cNvSpPr txBox="1">
            <a:spLocks noGrp="1"/>
          </p:cNvSpPr>
          <p:nvPr>
            <p:ph type="body" idx="2"/>
          </p:nvPr>
        </p:nvSpPr>
        <p:spPr>
          <a:xfrm>
            <a:off x="6789183" y="1514474"/>
            <a:ext cx="6042422" cy="5588141"/>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90000"/>
              </a:lnSpc>
              <a:spcBef>
                <a:spcPts val="1094"/>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35" name="Google Shape;35;p27"/>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36"/>
        <p:cNvGrpSpPr/>
        <p:nvPr/>
      </p:nvGrpSpPr>
      <p:grpSpPr>
        <a:xfrm>
          <a:off x="0" y="0"/>
          <a:ext cx="0" cy="0"/>
          <a:chOff x="0" y="0"/>
          <a:chExt cx="0" cy="0"/>
        </a:xfrm>
      </p:grpSpPr>
      <p:sp>
        <p:nvSpPr>
          <p:cNvPr id="37" name="Google Shape;37;p28"/>
          <p:cNvSpPr txBox="1">
            <a:spLocks noGrp="1"/>
          </p:cNvSpPr>
          <p:nvPr>
            <p:ph type="body" idx="1"/>
          </p:nvPr>
        </p:nvSpPr>
        <p:spPr>
          <a:xfrm>
            <a:off x="500064" y="1981200"/>
            <a:ext cx="6042422" cy="5121418"/>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90000"/>
              </a:lnSpc>
              <a:spcBef>
                <a:spcPts val="1094"/>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38" name="Google Shape;38;p28"/>
          <p:cNvSpPr txBox="1">
            <a:spLocks noGrp="1"/>
          </p:cNvSpPr>
          <p:nvPr>
            <p:ph type="body" idx="2"/>
          </p:nvPr>
        </p:nvSpPr>
        <p:spPr>
          <a:xfrm>
            <a:off x="6789183" y="1981200"/>
            <a:ext cx="6042422" cy="5121418"/>
          </a:xfrm>
          <a:prstGeom prst="rect">
            <a:avLst/>
          </a:prstGeom>
          <a:noFill/>
          <a:ln>
            <a:noFill/>
          </a:ln>
        </p:spPr>
        <p:txBody>
          <a:bodyPr spcFirstLastPara="1" wrap="square" lIns="72000" tIns="45700" rIns="72000" bIns="45700" anchor="t" anchorCtr="0">
            <a:noAutofit/>
          </a:bodyPr>
          <a:lstStyle>
            <a:lvl1pPr marL="457200" marR="0" lvl="0" indent="-228600" algn="just" rtl="0">
              <a:lnSpc>
                <a:spcPct val="90000"/>
              </a:lnSpc>
              <a:spcBef>
                <a:spcPts val="1094"/>
              </a:spcBef>
              <a:spcAft>
                <a:spcPts val="0"/>
              </a:spcAft>
              <a:buClr>
                <a:schemeClr val="dk2"/>
              </a:buClr>
              <a:buSzPts val="2188"/>
              <a:buFont typeface="Arial"/>
              <a:buNone/>
              <a:defRPr sz="2188" b="0" i="0" u="none" strike="noStrike" cap="none">
                <a:solidFill>
                  <a:schemeClr val="dk2"/>
                </a:solidFill>
                <a:latin typeface="Calibri"/>
                <a:ea typeface="Calibri"/>
                <a:cs typeface="Calibri"/>
                <a:sym typeface="Calibri"/>
              </a:defRPr>
            </a:lvl1pPr>
            <a:lvl2pPr marL="914400" marR="0" lvl="1" indent="-367537"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3pPr>
            <a:lvl4pPr marL="1828800" marR="0" lvl="3"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4pPr>
            <a:lvl5pPr marL="2286000" marR="0" lvl="4" indent="-367538" algn="l" rtl="0">
              <a:lnSpc>
                <a:spcPct val="90000"/>
              </a:lnSpc>
              <a:spcBef>
                <a:spcPts val="547"/>
              </a:spcBef>
              <a:spcAft>
                <a:spcPts val="0"/>
              </a:spcAft>
              <a:buClr>
                <a:schemeClr val="dk2"/>
              </a:buClr>
              <a:buSzPts val="2188"/>
              <a:buFont typeface="Arial"/>
              <a:buChar char="•"/>
              <a:defRPr sz="2188" b="0" i="0" u="none" strike="noStrike" cap="none">
                <a:solidFill>
                  <a:schemeClr val="dk2"/>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39" name="Google Shape;39;p28"/>
          <p:cNvSpPr txBox="1">
            <a:spLocks noGrp="1"/>
          </p:cNvSpPr>
          <p:nvPr>
            <p:ph type="body" idx="3"/>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lvl1pPr marL="457200" marR="0" lvl="0" indent="-228600" algn="just" rtl="0">
              <a:lnSpc>
                <a:spcPct val="90000"/>
              </a:lnSpc>
              <a:spcBef>
                <a:spcPts val="1094"/>
              </a:spcBef>
              <a:spcAft>
                <a:spcPts val="0"/>
              </a:spcAft>
              <a:buClr>
                <a:schemeClr val="lt2"/>
              </a:buClr>
              <a:buSzPts val="2400"/>
              <a:buFont typeface="Arial"/>
              <a:buNone/>
              <a:defRPr sz="2400" b="1" i="1" u="none" strike="noStrike" cap="none">
                <a:solidFill>
                  <a:schemeClr val="lt2"/>
                </a:solidFill>
                <a:latin typeface="Calibri"/>
                <a:ea typeface="Calibri"/>
                <a:cs typeface="Calibri"/>
                <a:sym typeface="Calibri"/>
              </a:defRPr>
            </a:lvl1pPr>
            <a:lvl2pPr marL="914400" marR="0" lvl="1" indent="-395287" algn="l" rtl="0">
              <a:lnSpc>
                <a:spcPct val="90000"/>
              </a:lnSpc>
              <a:spcBef>
                <a:spcPts val="547"/>
              </a:spcBef>
              <a:spcAft>
                <a:spcPts val="0"/>
              </a:spcAft>
              <a:buClr>
                <a:schemeClr val="dk1"/>
              </a:buClr>
              <a:buSzPts val="2625"/>
              <a:buFont typeface="Arial"/>
              <a:buChar char="•"/>
              <a:defRPr sz="2625" b="0" i="0" u="none" strike="noStrike" cap="none">
                <a:solidFill>
                  <a:schemeClr val="dk1"/>
                </a:solidFill>
                <a:latin typeface="Calibri"/>
                <a:ea typeface="Calibri"/>
                <a:cs typeface="Calibri"/>
                <a:sym typeface="Calibri"/>
              </a:defRPr>
            </a:lvl2pPr>
            <a:lvl3pPr marL="1371600" marR="0" lvl="2" indent="-367538" algn="l" rtl="0">
              <a:lnSpc>
                <a:spcPct val="90000"/>
              </a:lnSpc>
              <a:spcBef>
                <a:spcPts val="547"/>
              </a:spcBef>
              <a:spcAft>
                <a:spcPts val="0"/>
              </a:spcAft>
              <a:buClr>
                <a:schemeClr val="dk1"/>
              </a:buClr>
              <a:buSzPts val="2188"/>
              <a:buFont typeface="Arial"/>
              <a:buChar char="•"/>
              <a:defRPr sz="2188" b="0" i="0" u="none" strike="noStrike" cap="none">
                <a:solidFill>
                  <a:schemeClr val="dk1"/>
                </a:solidFill>
                <a:latin typeface="Calibri"/>
                <a:ea typeface="Calibri"/>
                <a:cs typeface="Calibri"/>
                <a:sym typeface="Calibri"/>
              </a:defRPr>
            </a:lvl3pPr>
            <a:lvl4pPr marL="1828800" marR="0" lvl="3"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4pPr>
            <a:lvl5pPr marL="2286000" marR="0" lvl="4"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5pPr>
            <a:lvl6pPr marL="2743200" marR="0" lvl="5"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6pPr>
            <a:lvl7pPr marL="3200400" marR="0" lvl="6"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7pPr>
            <a:lvl8pPr marL="3657600" marR="0" lvl="7"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8pPr>
            <a:lvl9pPr marL="4114800" marR="0" lvl="8" indent="-353631" algn="l" rtl="0">
              <a:lnSpc>
                <a:spcPct val="90000"/>
              </a:lnSpc>
              <a:spcBef>
                <a:spcPts val="547"/>
              </a:spcBef>
              <a:spcAft>
                <a:spcPts val="0"/>
              </a:spcAft>
              <a:buClr>
                <a:schemeClr val="dk1"/>
              </a:buClr>
              <a:buSzPts val="1969"/>
              <a:buFont typeface="Arial"/>
              <a:buChar char="•"/>
              <a:defRPr sz="1969" b="0" i="0" u="none" strike="noStrike" cap="none">
                <a:solidFill>
                  <a:schemeClr val="dk1"/>
                </a:solidFill>
                <a:latin typeface="Calibri"/>
                <a:ea typeface="Calibri"/>
                <a:cs typeface="Calibri"/>
                <a:sym typeface="Calibri"/>
              </a:defRPr>
            </a:lvl9pPr>
          </a:lstStyle>
          <a:p>
            <a:endParaRPr/>
          </a:p>
        </p:txBody>
      </p:sp>
      <p:sp>
        <p:nvSpPr>
          <p:cNvPr id="40" name="Google Shape;40;p28"/>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lvl="0" algn="l">
              <a:lnSpc>
                <a:spcPct val="90000"/>
              </a:lnSpc>
              <a:spcBef>
                <a:spcPts val="0"/>
              </a:spcBef>
              <a:spcAft>
                <a:spcPts val="0"/>
              </a:spcAft>
              <a:buClr>
                <a:schemeClr val="accent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nd cover">
  <p:cSld name="End cover">
    <p:spTree>
      <p:nvGrpSpPr>
        <p:cNvPr id="1" name="Shape 41"/>
        <p:cNvGrpSpPr/>
        <p:nvPr/>
      </p:nvGrpSpPr>
      <p:grpSpPr>
        <a:xfrm>
          <a:off x="0" y="0"/>
          <a:ext cx="0" cy="0"/>
          <a:chOff x="0" y="0"/>
          <a:chExt cx="0" cy="0"/>
        </a:xfrm>
      </p:grpSpPr>
      <p:sp>
        <p:nvSpPr>
          <p:cNvPr id="42" name="Google Shape;42;p22"/>
          <p:cNvSpPr/>
          <p:nvPr/>
        </p:nvSpPr>
        <p:spPr>
          <a:xfrm>
            <a:off x="-67969" y="-254000"/>
            <a:ext cx="13691032" cy="7759700"/>
          </a:xfrm>
          <a:prstGeom prst="rect">
            <a:avLst/>
          </a:prstGeom>
          <a:solidFill>
            <a:schemeClr val="lt1"/>
          </a:solidFill>
          <a:ln w="12700" cap="flat" cmpd="sng">
            <a:solidFill>
              <a:schemeClr val="lt1"/>
            </a:solidFill>
            <a:prstDash val="solid"/>
            <a:miter lim="800000"/>
            <a:headEnd type="none" w="sm" len="sm"/>
            <a:tailEnd type="none" w="sm" len="sm"/>
          </a:ln>
        </p:spPr>
        <p:txBody>
          <a:bodyPr spcFirstLastPara="1" wrap="square" lIns="100000" tIns="50000" rIns="100000" bIns="50000" anchor="ctr" anchorCtr="0">
            <a:noAutofit/>
          </a:bodyPr>
          <a:lstStyle/>
          <a:p>
            <a:pPr marL="0" marR="0" lvl="0" indent="0" algn="ctr" rtl="0">
              <a:spcBef>
                <a:spcPts val="0"/>
              </a:spcBef>
              <a:spcAft>
                <a:spcPts val="0"/>
              </a:spcAft>
              <a:buNone/>
            </a:pPr>
            <a:endParaRPr sz="1478">
              <a:solidFill>
                <a:schemeClr val="lt1"/>
              </a:solidFill>
              <a:latin typeface="Calibri"/>
              <a:ea typeface="Calibri"/>
              <a:cs typeface="Calibri"/>
              <a:sym typeface="Calibri"/>
            </a:endParaRPr>
          </a:p>
        </p:txBody>
      </p:sp>
      <p:sp>
        <p:nvSpPr>
          <p:cNvPr id="43" name="Google Shape;43;p22"/>
          <p:cNvSpPr txBox="1">
            <a:spLocks noGrp="1"/>
          </p:cNvSpPr>
          <p:nvPr>
            <p:ph type="ctrTitle"/>
          </p:nvPr>
        </p:nvSpPr>
        <p:spPr>
          <a:xfrm>
            <a:off x="310399" y="2955190"/>
            <a:ext cx="6107071" cy="1060949"/>
          </a:xfrm>
          <a:prstGeom prst="rect">
            <a:avLst/>
          </a:prstGeom>
          <a:noFill/>
          <a:ln>
            <a:noFill/>
          </a:ln>
        </p:spPr>
        <p:txBody>
          <a:bodyPr spcFirstLastPara="1" wrap="square" lIns="72000" tIns="45700" rIns="72000" bIns="45700" anchor="t" anchorCtr="0">
            <a:noAutofit/>
          </a:bodyPr>
          <a:lstStyle>
            <a:lvl1pPr lvl="0" algn="l">
              <a:lnSpc>
                <a:spcPct val="90000"/>
              </a:lnSpc>
              <a:spcBef>
                <a:spcPts val="0"/>
              </a:spcBef>
              <a:spcAft>
                <a:spcPts val="0"/>
              </a:spcAft>
              <a:buClr>
                <a:schemeClr val="dk2"/>
              </a:buClr>
              <a:buSzPts val="2800"/>
              <a:buFont typeface="Open Sans"/>
              <a:buNone/>
              <a:defRPr sz="2800" b="1">
                <a:solidFill>
                  <a:schemeClr val="dk2"/>
                </a:solidFill>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44" name="Google Shape;44;p22"/>
          <p:cNvGrpSpPr/>
          <p:nvPr/>
        </p:nvGrpSpPr>
        <p:grpSpPr>
          <a:xfrm>
            <a:off x="309367" y="6493935"/>
            <a:ext cx="6399441" cy="923330"/>
            <a:chOff x="309367" y="6493935"/>
            <a:chExt cx="6399441" cy="923330"/>
          </a:xfrm>
        </p:grpSpPr>
        <p:sp>
          <p:nvSpPr>
            <p:cNvPr id="45" name="Google Shape;45;p22"/>
            <p:cNvSpPr txBox="1"/>
            <p:nvPr/>
          </p:nvSpPr>
          <p:spPr>
            <a:xfrm>
              <a:off x="2070100" y="6493935"/>
              <a:ext cx="4638708" cy="923330"/>
            </a:xfrm>
            <a:prstGeom prst="rect">
              <a:avLst/>
            </a:prstGeom>
            <a:noFill/>
            <a:ln>
              <a:noFill/>
            </a:ln>
          </p:spPr>
          <p:txBody>
            <a:bodyPr spcFirstLastPara="1" wrap="square" lIns="0" tIns="0" rIns="0" bIns="0" anchor="ctr" anchorCtr="0">
              <a:spAutoFit/>
            </a:bodyPr>
            <a:lstStyle/>
            <a:p>
              <a:pPr marL="0" marR="0" lvl="0" indent="0" algn="l" rtl="0">
                <a:lnSpc>
                  <a:spcPct val="100000"/>
                </a:lnSpc>
                <a:spcBef>
                  <a:spcPts val="0"/>
                </a:spcBef>
                <a:spcAft>
                  <a:spcPts val="0"/>
                </a:spcAft>
                <a:buClr>
                  <a:schemeClr val="dk1"/>
                </a:buClr>
                <a:buSzPts val="1200"/>
                <a:buFont typeface="Calibri"/>
                <a:buNone/>
              </a:pPr>
              <a:r>
                <a:rPr lang="de-DE" sz="1200">
                  <a:solidFill>
                    <a:schemeClr val="dk1"/>
                  </a:solidFill>
                  <a:latin typeface="Calibri"/>
                  <a:ea typeface="Calibri"/>
                  <a:cs typeface="Calibri"/>
                  <a:sym typeface="Calibri"/>
                </a:rPr>
                <a:t>The European Commission's support for the production of this publication does not constitute an endorsement of the contents, which reflect the views only of the authors, and the Commission cannot be held responsible for any use which may be made of the information contained therein. [Project Number:  2020-1-UK01-KA204-079048]</a:t>
              </a:r>
              <a:endParaRPr sz="1200">
                <a:solidFill>
                  <a:schemeClr val="dk1"/>
                </a:solidFill>
                <a:latin typeface="Calibri"/>
                <a:ea typeface="Calibri"/>
                <a:cs typeface="Calibri"/>
                <a:sym typeface="Calibri"/>
              </a:endParaRPr>
            </a:p>
          </p:txBody>
        </p:sp>
        <p:pic>
          <p:nvPicPr>
            <p:cNvPr id="46" name="Google Shape;46;p22"/>
            <p:cNvPicPr preferRelativeResize="0"/>
            <p:nvPr/>
          </p:nvPicPr>
          <p:blipFill rotWithShape="1">
            <a:blip r:embed="rId2">
              <a:alphaModFix/>
            </a:blip>
            <a:srcRect/>
            <a:stretch/>
          </p:blipFill>
          <p:spPr>
            <a:xfrm>
              <a:off x="309367" y="6778845"/>
              <a:ext cx="1471307" cy="304544"/>
            </a:xfrm>
            <a:prstGeom prst="rect">
              <a:avLst/>
            </a:prstGeom>
            <a:noFill/>
            <a:ln>
              <a:noFill/>
            </a:ln>
          </p:spPr>
        </p:pic>
      </p:grpSp>
      <p:pic>
        <p:nvPicPr>
          <p:cNvPr id="47" name="Google Shape;47;p22"/>
          <p:cNvPicPr preferRelativeResize="0"/>
          <p:nvPr/>
        </p:nvPicPr>
        <p:blipFill rotWithShape="1">
          <a:blip r:embed="rId3">
            <a:alphaModFix/>
          </a:blip>
          <a:srcRect/>
          <a:stretch/>
        </p:blipFill>
        <p:spPr>
          <a:xfrm>
            <a:off x="465786" y="637418"/>
            <a:ext cx="2782951" cy="1259537"/>
          </a:xfrm>
          <a:prstGeom prst="rect">
            <a:avLst/>
          </a:prstGeom>
          <a:noFill/>
          <a:ln>
            <a:noFill/>
          </a:ln>
        </p:spPr>
      </p:pic>
      <p:pic>
        <p:nvPicPr>
          <p:cNvPr id="48" name="Google Shape;48;p22"/>
          <p:cNvPicPr preferRelativeResize="0"/>
          <p:nvPr/>
        </p:nvPicPr>
        <p:blipFill rotWithShape="1">
          <a:blip r:embed="rId4">
            <a:alphaModFix/>
          </a:blip>
          <a:srcRect/>
          <a:stretch/>
        </p:blipFill>
        <p:spPr>
          <a:xfrm>
            <a:off x="6998234" y="2675313"/>
            <a:ext cx="6624829" cy="4830387"/>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7"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marR="0" lvl="0"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
        <p:cNvGrpSpPr/>
        <p:nvPr/>
      </p:nvGrpSpPr>
      <p:grpSpPr>
        <a:xfrm>
          <a:off x="0" y="0"/>
          <a:ext cx="0" cy="0"/>
          <a:chOff x="0" y="0"/>
          <a:chExt cx="0" cy="0"/>
        </a:xfrm>
      </p:grpSpPr>
      <p:sp>
        <p:nvSpPr>
          <p:cNvPr id="20" name="Google Shape;20;p20"/>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lvl1pPr marR="0" lvl="0" algn="l" rtl="0">
              <a:lnSpc>
                <a:spcPct val="90000"/>
              </a:lnSpc>
              <a:spcBef>
                <a:spcPts val="0"/>
              </a:spcBef>
              <a:spcAft>
                <a:spcPts val="0"/>
              </a:spcAft>
              <a:buClr>
                <a:schemeClr val="accent2"/>
              </a:buClr>
              <a:buSzPts val="2800"/>
              <a:buFont typeface="Calibri"/>
              <a:buNone/>
              <a:defRPr sz="2800" b="1" i="0" u="none" strike="noStrike" cap="none">
                <a:solidFill>
                  <a:schemeClr val="accent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scpl.org/books-movies-music/benefits-of-reading-out-loud" TargetMode="External"/><Relationship Id="rId2" Type="http://schemas.openxmlformats.org/officeDocument/2006/relationships/image" Target="../media/image12.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www.angsarap.net/2020/04/20/coffee-jelly/" TargetMode="External"/><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hyperlink" Target="https://www.publicdomainpictures.net/view-image.php?image=172270&amp;picture=blue-monster"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hyperlink" Target="https://pixabay.com/en/gas-pump-red-fuel-gasoline-297049/" TargetMode="Externa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s://moneymattersproject.eu/"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raisingchildren.net.au/grown-ups/family-life/managing-money/managing-money" TargetMode="External"/><Relationship Id="rId7" Type="http://schemas.openxmlformats.org/officeDocument/2006/relationships/hyperlink" Target="https://www.discover.com/online-banking/banking-topics/7-ways-to-save-money-on-family-expenses/" TargetMode="External"/><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hyperlink" Target="https://www.sofi.com/learn/content/saving-my-family-money/" TargetMode="External"/><Relationship Id="rId5" Type="http://schemas.openxmlformats.org/officeDocument/2006/relationships/hyperlink" Target="https://www.delraycc.com/budgeting/the-importance-of-a-household-budget/" TargetMode="External"/><Relationship Id="rId4" Type="http://schemas.openxmlformats.org/officeDocument/2006/relationships/hyperlink" Target="https://www.mvorganizing.org/what-is-the-importance-of-family-budge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hyperlink" Target="https://www.journeywithtechnology.com/mind-mapping-improves-learning/" TargetMode="External"/><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
          <p:cNvSpPr txBox="1">
            <a:spLocks noGrp="1"/>
          </p:cNvSpPr>
          <p:nvPr>
            <p:ph type="ctrTitle"/>
          </p:nvPr>
        </p:nvSpPr>
        <p:spPr>
          <a:xfrm>
            <a:off x="311149" y="2955925"/>
            <a:ext cx="8671485" cy="1060450"/>
          </a:xfrm>
          <a:prstGeom prst="rect">
            <a:avLst/>
          </a:prstGeom>
          <a:noFill/>
          <a:ln>
            <a:noFill/>
          </a:ln>
        </p:spPr>
        <p:txBody>
          <a:bodyPr spcFirstLastPara="1" wrap="square" lIns="72000" tIns="45700" rIns="72000" bIns="45700" anchor="t" anchorCtr="0">
            <a:noAutofit/>
          </a:bodyPr>
          <a:lstStyle/>
          <a:p>
            <a:pPr marL="0" lvl="0" indent="0" algn="l" rtl="0">
              <a:lnSpc>
                <a:spcPct val="90000"/>
              </a:lnSpc>
              <a:spcBef>
                <a:spcPts val="0"/>
              </a:spcBef>
              <a:spcAft>
                <a:spcPts val="0"/>
              </a:spcAft>
              <a:buClr>
                <a:schemeClr val="dk2"/>
              </a:buClr>
              <a:buSzPts val="2800"/>
              <a:buFont typeface="Open Sans"/>
              <a:buNone/>
            </a:pPr>
            <a:r>
              <a:rPr lang="de-DE" dirty="0"/>
              <a:t>IO3: </a:t>
            </a:r>
            <a:r>
              <a:rPr lang="it-IT" dirty="0"/>
              <a:t>Formazione di alfabetizzazione finanziaria per genitori</a:t>
            </a:r>
            <a:endParaRPr dirty="0"/>
          </a:p>
        </p:txBody>
      </p:sp>
      <p:sp>
        <p:nvSpPr>
          <p:cNvPr id="55" name="Google Shape;55;p1"/>
          <p:cNvSpPr txBox="1"/>
          <p:nvPr/>
        </p:nvSpPr>
        <p:spPr>
          <a:xfrm>
            <a:off x="310399" y="4233090"/>
            <a:ext cx="7098930" cy="936476"/>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0A9A8F"/>
              </a:buClr>
              <a:buSzPts val="2400"/>
              <a:buFont typeface="Arial"/>
              <a:buNone/>
            </a:pPr>
            <a:r>
              <a:rPr lang="de-DE" sz="2400" b="1" i="0" u="none" strike="noStrike" cap="none" dirty="0">
                <a:solidFill>
                  <a:srgbClr val="097D74"/>
                </a:solidFill>
                <a:latin typeface="Open Sans"/>
                <a:ea typeface="Open Sans"/>
                <a:cs typeface="Open Sans"/>
                <a:sym typeface="Open Sans"/>
              </a:rPr>
              <a:t>Modulo 2: </a:t>
            </a:r>
            <a:r>
              <a:rPr lang="de-DE" sz="2400" b="1" i="0" u="none" strike="noStrike" cap="none" dirty="0" err="1">
                <a:solidFill>
                  <a:srgbClr val="097D74"/>
                </a:solidFill>
                <a:latin typeface="Open Sans"/>
                <a:ea typeface="Open Sans"/>
                <a:cs typeface="Open Sans"/>
                <a:sym typeface="Open Sans"/>
              </a:rPr>
              <a:t>Gestione</a:t>
            </a:r>
            <a:r>
              <a:rPr lang="de-DE" sz="2400" b="1" i="0" u="none" strike="noStrike" cap="none" dirty="0">
                <a:solidFill>
                  <a:srgbClr val="097D74"/>
                </a:solidFill>
                <a:latin typeface="Open Sans"/>
                <a:ea typeface="Open Sans"/>
                <a:cs typeface="Open Sans"/>
                <a:sym typeface="Open Sans"/>
              </a:rPr>
              <a:t> della </a:t>
            </a:r>
            <a:r>
              <a:rPr lang="de-DE" sz="2400" b="1" i="0" u="none" strike="noStrike" cap="none" dirty="0" err="1">
                <a:solidFill>
                  <a:srgbClr val="097D74"/>
                </a:solidFill>
                <a:latin typeface="Open Sans"/>
                <a:ea typeface="Open Sans"/>
                <a:cs typeface="Open Sans"/>
                <a:sym typeface="Open Sans"/>
              </a:rPr>
              <a:t>finanza</a:t>
            </a:r>
            <a:r>
              <a:rPr lang="de-DE" sz="2400" b="1" i="0" u="none" strike="noStrike" cap="none" dirty="0">
                <a:solidFill>
                  <a:srgbClr val="097D74"/>
                </a:solidFill>
                <a:latin typeface="Open Sans"/>
                <a:ea typeface="Open Sans"/>
                <a:cs typeface="Open Sans"/>
                <a:sym typeface="Open Sans"/>
              </a:rPr>
              <a:t> </a:t>
            </a:r>
            <a:r>
              <a:rPr lang="de-DE" sz="2400" b="1" i="0" u="none" strike="noStrike" cap="none" dirty="0" err="1">
                <a:solidFill>
                  <a:srgbClr val="097D74"/>
                </a:solidFill>
                <a:latin typeface="Open Sans"/>
                <a:ea typeface="Open Sans"/>
                <a:cs typeface="Open Sans"/>
                <a:sym typeface="Open Sans"/>
              </a:rPr>
              <a:t>familiare</a:t>
            </a:r>
            <a:r>
              <a:rPr lang="de-DE" sz="2400" b="1" i="0" u="none" strike="noStrike" cap="none" dirty="0">
                <a:solidFill>
                  <a:srgbClr val="097D74"/>
                </a:solidFill>
                <a:latin typeface="Open Sans"/>
                <a:ea typeface="Open Sans"/>
                <a:cs typeface="Open Sans"/>
                <a:sym typeface="Open Sans"/>
              </a:rPr>
              <a:t> </a:t>
            </a:r>
            <a:endParaRPr sz="2400" b="1" i="0" u="none" strike="noStrike" cap="none" dirty="0">
              <a:solidFill>
                <a:srgbClr val="097D74"/>
              </a:solidFill>
              <a:latin typeface="Open Sans"/>
              <a:ea typeface="Open Sans"/>
              <a:cs typeface="Open Sans"/>
              <a:sym typeface="Open Sans"/>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BFFD661-DA6D-36CC-16FC-E6A58CACD027}"/>
              </a:ext>
            </a:extLst>
          </p:cNvPr>
          <p:cNvSpPr>
            <a:spLocks noGrp="1"/>
          </p:cNvSpPr>
          <p:nvPr>
            <p:ph type="body" idx="1"/>
          </p:nvPr>
        </p:nvSpPr>
        <p:spPr>
          <a:xfrm>
            <a:off x="500064" y="2367589"/>
            <a:ext cx="12331402" cy="4575881"/>
          </a:xfrm>
        </p:spPr>
        <p:txBody>
          <a:bodyPr/>
          <a:lstStyle/>
          <a:p>
            <a:endParaRPr lang="en-GB" sz="2800" dirty="0"/>
          </a:p>
          <a:p>
            <a:endParaRPr lang="en-GB" sz="2800" dirty="0"/>
          </a:p>
          <a:p>
            <a:pPr marL="742950" indent="-514350" algn="l">
              <a:buFont typeface="+mj-lt"/>
              <a:buAutoNum type="arabicPeriod"/>
            </a:pPr>
            <a:r>
              <a:rPr lang="en-GB" sz="2800" dirty="0"/>
              <a:t>A </a:t>
            </a:r>
            <a:r>
              <a:rPr lang="en-GB" sz="2800" dirty="0" err="1"/>
              <a:t>coppie</a:t>
            </a:r>
            <a:r>
              <a:rPr lang="en-GB" sz="2800" dirty="0"/>
              <a:t> </a:t>
            </a:r>
            <a:r>
              <a:rPr lang="en-GB" sz="2800" dirty="0" err="1"/>
              <a:t>leggi</a:t>
            </a:r>
            <a:r>
              <a:rPr lang="en-GB" sz="2800" dirty="0"/>
              <a:t> il </a:t>
            </a:r>
            <a:r>
              <a:rPr lang="en-GB" sz="2800" u="sng" dirty="0"/>
              <a:t>fumetto 3</a:t>
            </a:r>
            <a:r>
              <a:rPr lang="en-GB" sz="2800" dirty="0"/>
              <a:t>    </a:t>
            </a:r>
            <a:r>
              <a:rPr lang="en-GB" sz="2800" b="1" dirty="0">
                <a:solidFill>
                  <a:schemeClr val="accent3"/>
                </a:solidFill>
              </a:rPr>
              <a:t>‘</a:t>
            </a:r>
            <a:r>
              <a:rPr lang="it-IT" sz="2800" b="1" dirty="0">
                <a:solidFill>
                  <a:schemeClr val="accent3"/>
                </a:solidFill>
              </a:rPr>
              <a:t>Risparmia ora... Spendi più tardi</a:t>
            </a:r>
            <a:r>
              <a:rPr lang="en-GB" sz="2800" b="1" dirty="0">
                <a:solidFill>
                  <a:schemeClr val="accent3"/>
                </a:solidFill>
              </a:rPr>
              <a:t>’</a:t>
            </a:r>
          </a:p>
          <a:p>
            <a:pPr marL="742950" indent="-514350" algn="l">
              <a:buFont typeface="+mj-lt"/>
              <a:buAutoNum type="arabicPeriod"/>
            </a:pPr>
            <a:endParaRPr lang="en-GB" sz="2800" dirty="0"/>
          </a:p>
          <a:p>
            <a:pPr marL="742950" indent="-514350" algn="l">
              <a:buFont typeface="+mj-lt"/>
              <a:buAutoNum type="arabicPeriod"/>
            </a:pPr>
            <a:r>
              <a:rPr lang="en-GB" sz="2800" dirty="0" err="1"/>
              <a:t>Elenca</a:t>
            </a:r>
            <a:r>
              <a:rPr lang="en-GB" sz="2800" dirty="0"/>
              <a:t> 3 </a:t>
            </a:r>
            <a:r>
              <a:rPr lang="en-GB" sz="2800" dirty="0" err="1"/>
              <a:t>modi</a:t>
            </a:r>
            <a:r>
              <a:rPr lang="en-GB" sz="2800" dirty="0"/>
              <a:t> in cui </a:t>
            </a:r>
            <a:r>
              <a:rPr lang="en-GB" sz="2800" dirty="0" err="1"/>
              <a:t>potresti</a:t>
            </a:r>
            <a:r>
              <a:rPr lang="en-GB" sz="2800" dirty="0"/>
              <a:t> </a:t>
            </a:r>
            <a:r>
              <a:rPr lang="en-GB" sz="2800" dirty="0" err="1"/>
              <a:t>usare</a:t>
            </a:r>
            <a:r>
              <a:rPr lang="en-GB" sz="2800" dirty="0"/>
              <a:t> </a:t>
            </a:r>
            <a:r>
              <a:rPr lang="en-GB" sz="2800" dirty="0" err="1"/>
              <a:t>questa</a:t>
            </a:r>
            <a:r>
              <a:rPr lang="en-GB" sz="2800" dirty="0"/>
              <a:t> </a:t>
            </a:r>
            <a:r>
              <a:rPr lang="en-GB" sz="2800" dirty="0" err="1"/>
              <a:t>attività</a:t>
            </a:r>
            <a:r>
              <a:rPr lang="en-GB" sz="2800" dirty="0"/>
              <a:t> con </a:t>
            </a:r>
            <a:r>
              <a:rPr lang="en-GB" sz="2800" dirty="0" err="1"/>
              <a:t>una</a:t>
            </a:r>
            <a:r>
              <a:rPr lang="en-GB" sz="2800" dirty="0"/>
              <a:t> bambina/o per </a:t>
            </a:r>
            <a:r>
              <a:rPr lang="en-GB" sz="2800" dirty="0" err="1"/>
              <a:t>aiutarla</a:t>
            </a:r>
            <a:r>
              <a:rPr lang="en-GB" sz="2800" dirty="0"/>
              <a:t>/o a </a:t>
            </a:r>
            <a:r>
              <a:rPr lang="en-GB" sz="2800" dirty="0" err="1"/>
              <a:t>capire</a:t>
            </a:r>
            <a:r>
              <a:rPr lang="en-GB" sz="2800" dirty="0"/>
              <a:t> come </a:t>
            </a:r>
            <a:r>
              <a:rPr lang="en-GB" sz="2800" dirty="0" err="1"/>
              <a:t>si</a:t>
            </a:r>
            <a:r>
              <a:rPr lang="en-GB" sz="2800" dirty="0"/>
              <a:t> fa un budget</a:t>
            </a:r>
          </a:p>
          <a:p>
            <a:pPr marL="742950" indent="-514350" algn="l">
              <a:buFont typeface="+mj-lt"/>
              <a:buAutoNum type="arabicPeriod"/>
            </a:pPr>
            <a:endParaRPr lang="en-GB" sz="2800" dirty="0"/>
          </a:p>
          <a:p>
            <a:pPr marL="742950" indent="-514350" algn="l">
              <a:buFont typeface="+mj-lt"/>
              <a:buAutoNum type="arabicPeriod"/>
            </a:pPr>
            <a:r>
              <a:rPr lang="en-GB" sz="2800" dirty="0"/>
              <a:t>Feedback</a:t>
            </a:r>
          </a:p>
        </p:txBody>
      </p:sp>
      <p:sp>
        <p:nvSpPr>
          <p:cNvPr id="3" name="Title 2">
            <a:extLst>
              <a:ext uri="{FF2B5EF4-FFF2-40B4-BE49-F238E27FC236}">
                <a16:creationId xmlns:a16="http://schemas.microsoft.com/office/drawing/2014/main" id="{D6DABD77-CC48-2F9C-48BD-E71178636193}"/>
              </a:ext>
            </a:extLst>
          </p:cNvPr>
          <p:cNvSpPr>
            <a:spLocks noGrp="1"/>
          </p:cNvSpPr>
          <p:nvPr>
            <p:ph type="title"/>
          </p:nvPr>
        </p:nvSpPr>
        <p:spPr>
          <a:xfrm>
            <a:off x="502500" y="383055"/>
            <a:ext cx="12330000" cy="720000"/>
          </a:xfrm>
        </p:spPr>
        <p:txBody>
          <a:bodyPr>
            <a:normAutofit fontScale="90000"/>
          </a:bodyPr>
          <a:lstStyle/>
          <a:p>
            <a:r>
              <a:rPr lang="en-GB" dirty="0" err="1"/>
              <a:t>Gestione</a:t>
            </a:r>
            <a:r>
              <a:rPr lang="en-GB" dirty="0"/>
              <a:t> </a:t>
            </a:r>
            <a:r>
              <a:rPr lang="en-GB" dirty="0" err="1"/>
              <a:t>della</a:t>
            </a:r>
            <a:r>
              <a:rPr lang="en-GB" dirty="0"/>
              <a:t> </a:t>
            </a:r>
            <a:r>
              <a:rPr lang="en-GB" dirty="0" err="1"/>
              <a:t>finanza</a:t>
            </a:r>
            <a:r>
              <a:rPr lang="en-GB" dirty="0"/>
              <a:t> </a:t>
            </a:r>
            <a:r>
              <a:rPr lang="en-GB" dirty="0" err="1"/>
              <a:t>familiare</a:t>
            </a:r>
            <a:r>
              <a:rPr lang="en-GB" dirty="0"/>
              <a:t>   Come </a:t>
            </a:r>
            <a:r>
              <a:rPr lang="en-GB" dirty="0" err="1"/>
              <a:t>si</a:t>
            </a:r>
            <a:r>
              <a:rPr lang="en-GB" dirty="0"/>
              <a:t> </a:t>
            </a:r>
            <a:r>
              <a:rPr lang="en-GB" dirty="0" err="1"/>
              <a:t>possono</a:t>
            </a:r>
            <a:r>
              <a:rPr lang="en-GB" dirty="0"/>
              <a:t> </a:t>
            </a:r>
            <a:r>
              <a:rPr lang="en-GB" dirty="0" err="1"/>
              <a:t>aiutare</a:t>
            </a:r>
            <a:r>
              <a:rPr lang="en-GB" dirty="0"/>
              <a:t> </a:t>
            </a:r>
            <a:r>
              <a:rPr lang="en-GB" dirty="0" err="1"/>
              <a:t>i</a:t>
            </a:r>
            <a:r>
              <a:rPr lang="en-GB" dirty="0"/>
              <a:t> bambini a </a:t>
            </a:r>
            <a:r>
              <a:rPr lang="en-GB" dirty="0" err="1"/>
              <a:t>imparare</a:t>
            </a:r>
            <a:r>
              <a:rPr lang="en-GB" dirty="0"/>
              <a:t> a fare un budget?</a:t>
            </a:r>
          </a:p>
        </p:txBody>
      </p:sp>
      <p:sp>
        <p:nvSpPr>
          <p:cNvPr id="4" name="Text Placeholder 3">
            <a:extLst>
              <a:ext uri="{FF2B5EF4-FFF2-40B4-BE49-F238E27FC236}">
                <a16:creationId xmlns:a16="http://schemas.microsoft.com/office/drawing/2014/main" id="{4977ABE5-CCAD-9FA9-41FD-5448CF738B14}"/>
              </a:ext>
            </a:extLst>
          </p:cNvPr>
          <p:cNvSpPr>
            <a:spLocks noGrp="1"/>
          </p:cNvSpPr>
          <p:nvPr>
            <p:ph type="body" idx="2"/>
          </p:nvPr>
        </p:nvSpPr>
        <p:spPr>
          <a:xfrm>
            <a:off x="500064" y="1260553"/>
            <a:ext cx="12331541" cy="1107036"/>
          </a:xfrm>
        </p:spPr>
        <p:txBody>
          <a:bodyPr/>
          <a:lstStyle/>
          <a:p>
            <a:r>
              <a:rPr lang="en-GB" i="0" dirty="0" err="1"/>
              <a:t>Attività</a:t>
            </a:r>
            <a:r>
              <a:rPr lang="en-GB" i="0" dirty="0"/>
              <a:t> M2.4</a:t>
            </a:r>
          </a:p>
          <a:p>
            <a:r>
              <a:rPr lang="en-GB" i="0" dirty="0"/>
              <a:t>Fare un budget </a:t>
            </a:r>
            <a:r>
              <a:rPr lang="en-GB" i="0" dirty="0" err="1"/>
              <a:t>coi</a:t>
            </a:r>
            <a:r>
              <a:rPr lang="en-GB" i="0" dirty="0"/>
              <a:t> bambini (6-12 anni)</a:t>
            </a:r>
          </a:p>
        </p:txBody>
      </p:sp>
      <p:pic>
        <p:nvPicPr>
          <p:cNvPr id="6" name="Picture 5" descr="A person and a child reading a book&#10;&#10;Description automatically generated with medium confidence">
            <a:extLst>
              <a:ext uri="{FF2B5EF4-FFF2-40B4-BE49-F238E27FC236}">
                <a16:creationId xmlns:a16="http://schemas.microsoft.com/office/drawing/2014/main" id="{8A64311C-B86D-62AD-256E-CDF1AFE0E112}"/>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8606118" y="869973"/>
            <a:ext cx="3737811" cy="2362040"/>
          </a:xfrm>
          <a:prstGeom prst="rect">
            <a:avLst/>
          </a:prstGeom>
        </p:spPr>
      </p:pic>
    </p:spTree>
    <p:extLst>
      <p:ext uri="{BB962C8B-B14F-4D97-AF65-F5344CB8AC3E}">
        <p14:creationId xmlns:p14="http://schemas.microsoft.com/office/powerpoint/2010/main" val="28332738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F6362BD-4811-5618-5B71-928361C7733F}"/>
              </a:ext>
            </a:extLst>
          </p:cNvPr>
          <p:cNvSpPr>
            <a:spLocks noGrp="1"/>
          </p:cNvSpPr>
          <p:nvPr>
            <p:ph type="body" idx="1"/>
          </p:nvPr>
        </p:nvSpPr>
        <p:spPr/>
        <p:txBody>
          <a:bodyPr/>
          <a:lstStyle/>
          <a:p>
            <a:endParaRPr lang="en-GB" sz="4000" b="1" dirty="0">
              <a:solidFill>
                <a:schemeClr val="accent6">
                  <a:lumMod val="60000"/>
                  <a:lumOff val="40000"/>
                </a:schemeClr>
              </a:solidFill>
            </a:endParaRPr>
          </a:p>
          <a:p>
            <a:endParaRPr lang="en-GB" sz="4000" b="1" dirty="0">
              <a:solidFill>
                <a:schemeClr val="accent6">
                  <a:lumMod val="60000"/>
                  <a:lumOff val="40000"/>
                </a:schemeClr>
              </a:solidFill>
            </a:endParaRPr>
          </a:p>
          <a:p>
            <a:r>
              <a:rPr lang="en-GB" sz="4000" b="1" dirty="0" err="1">
                <a:solidFill>
                  <a:schemeClr val="accent6">
                    <a:lumMod val="75000"/>
                  </a:schemeClr>
                </a:solidFill>
              </a:rPr>
              <a:t>Pausa</a:t>
            </a:r>
            <a:r>
              <a:rPr lang="en-GB" sz="4000" b="1" dirty="0">
                <a:solidFill>
                  <a:schemeClr val="accent6">
                    <a:lumMod val="75000"/>
                  </a:schemeClr>
                </a:solidFill>
              </a:rPr>
              <a:t> </a:t>
            </a:r>
            <a:r>
              <a:rPr lang="en-GB" sz="4000" b="1" dirty="0" err="1">
                <a:solidFill>
                  <a:schemeClr val="accent6">
                    <a:lumMod val="75000"/>
                  </a:schemeClr>
                </a:solidFill>
              </a:rPr>
              <a:t>tè</a:t>
            </a:r>
            <a:r>
              <a:rPr lang="en-GB" sz="4000" b="1" dirty="0">
                <a:solidFill>
                  <a:schemeClr val="accent6">
                    <a:lumMod val="75000"/>
                  </a:schemeClr>
                </a:solidFill>
              </a:rPr>
              <a:t> e </a:t>
            </a:r>
            <a:r>
              <a:rPr lang="en-GB" sz="4000" b="1" dirty="0" err="1">
                <a:solidFill>
                  <a:schemeClr val="accent6">
                    <a:lumMod val="75000"/>
                  </a:schemeClr>
                </a:solidFill>
              </a:rPr>
              <a:t>caffè</a:t>
            </a:r>
            <a:r>
              <a:rPr lang="en-GB" sz="4000" b="1" dirty="0">
                <a:solidFill>
                  <a:schemeClr val="accent6">
                    <a:lumMod val="75000"/>
                  </a:schemeClr>
                </a:solidFill>
              </a:rPr>
              <a:t>
</a:t>
            </a:r>
          </a:p>
        </p:txBody>
      </p:sp>
      <p:sp>
        <p:nvSpPr>
          <p:cNvPr id="3" name="Title 2">
            <a:extLst>
              <a:ext uri="{FF2B5EF4-FFF2-40B4-BE49-F238E27FC236}">
                <a16:creationId xmlns:a16="http://schemas.microsoft.com/office/drawing/2014/main" id="{B99792AA-4E92-203A-0287-291D25844C33}"/>
              </a:ext>
            </a:extLst>
          </p:cNvPr>
          <p:cNvSpPr>
            <a:spLocks noGrp="1"/>
          </p:cNvSpPr>
          <p:nvPr>
            <p:ph type="title"/>
          </p:nvPr>
        </p:nvSpPr>
        <p:spPr/>
        <p:txBody>
          <a:bodyPr/>
          <a:lstStyle/>
          <a:p>
            <a:r>
              <a:rPr lang="en-GB" dirty="0" err="1"/>
              <a:t>Gestione</a:t>
            </a:r>
            <a:r>
              <a:rPr lang="en-GB" dirty="0"/>
              <a:t> </a:t>
            </a:r>
            <a:r>
              <a:rPr lang="en-GB" dirty="0" err="1"/>
              <a:t>della</a:t>
            </a:r>
            <a:r>
              <a:rPr lang="en-GB" dirty="0"/>
              <a:t> </a:t>
            </a:r>
            <a:r>
              <a:rPr lang="en-GB" dirty="0" err="1"/>
              <a:t>finanza</a:t>
            </a:r>
            <a:r>
              <a:rPr lang="en-GB" dirty="0"/>
              <a:t> </a:t>
            </a:r>
            <a:r>
              <a:rPr lang="en-GB" dirty="0" err="1"/>
              <a:t>familiare</a:t>
            </a:r>
            <a:endParaRPr lang="en-GB" dirty="0"/>
          </a:p>
        </p:txBody>
      </p:sp>
      <p:pic>
        <p:nvPicPr>
          <p:cNvPr id="6" name="Picture 5" descr="A picture containing cup, coffee, table, drink&#10;&#10;Description automatically generated">
            <a:extLst>
              <a:ext uri="{FF2B5EF4-FFF2-40B4-BE49-F238E27FC236}">
                <a16:creationId xmlns:a16="http://schemas.microsoft.com/office/drawing/2014/main" id="{264F8D70-7F67-79CB-67A9-72D0ECC500E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218321" y="1152159"/>
            <a:ext cx="5003800" cy="4971047"/>
          </a:xfrm>
          <a:prstGeom prst="rect">
            <a:avLst/>
          </a:prstGeom>
        </p:spPr>
      </p:pic>
    </p:spTree>
    <p:extLst>
      <p:ext uri="{BB962C8B-B14F-4D97-AF65-F5344CB8AC3E}">
        <p14:creationId xmlns:p14="http://schemas.microsoft.com/office/powerpoint/2010/main" val="35438075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9"/>
          <p:cNvSpPr txBox="1">
            <a:spLocks noGrp="1"/>
          </p:cNvSpPr>
          <p:nvPr>
            <p:ph type="body" idx="1"/>
          </p:nvPr>
        </p:nvSpPr>
        <p:spPr>
          <a:xfrm>
            <a:off x="499925" y="2157413"/>
            <a:ext cx="12331541" cy="877054"/>
          </a:xfrm>
          <a:prstGeom prst="rect">
            <a:avLst/>
          </a:prstGeom>
          <a:noFill/>
          <a:ln>
            <a:noFill/>
          </a:ln>
        </p:spPr>
        <p:txBody>
          <a:bodyPr spcFirstLastPara="1" wrap="square" lIns="72000" tIns="45700" rIns="72000" bIns="45700" anchor="t" anchorCtr="0">
            <a:noAutofit/>
          </a:bodyPr>
          <a:lstStyle/>
          <a:p>
            <a:pPr marL="0" lvl="0" indent="0" algn="l"/>
            <a:r>
              <a:rPr lang="it-IT" sz="2400" dirty="0"/>
              <a:t>Gestire il debito può essere più facile se capisci come funziona il debito e se sai come controllare il denaro. 
</a:t>
            </a:r>
            <a:endParaRPr dirty="0">
              <a:highlight>
                <a:srgbClr val="FFFF00"/>
              </a:highlight>
            </a:endParaRPr>
          </a:p>
        </p:txBody>
      </p:sp>
      <p:sp>
        <p:nvSpPr>
          <p:cNvPr id="131" name="Google Shape;131;p9"/>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SzPts val="1800"/>
              <a:buFont typeface="Open Sans"/>
              <a:buNone/>
            </a:pPr>
            <a:r>
              <a:rPr lang="de-DE" dirty="0" err="1">
                <a:solidFill>
                  <a:srgbClr val="0A9A8F"/>
                </a:solidFill>
                <a:latin typeface="Calibri" panose="020F0502020204030204" pitchFamily="34" charset="0"/>
                <a:ea typeface="Open Sans"/>
                <a:cs typeface="Calibri" panose="020F0502020204030204" pitchFamily="34" charset="0"/>
                <a:sym typeface="Open Sans"/>
              </a:rPr>
              <a:t>Gestione</a:t>
            </a:r>
            <a:r>
              <a:rPr lang="de-DE" dirty="0">
                <a:solidFill>
                  <a:srgbClr val="0A9A8F"/>
                </a:solidFill>
                <a:latin typeface="Calibri" panose="020F0502020204030204" pitchFamily="34" charset="0"/>
                <a:ea typeface="Open Sans"/>
                <a:cs typeface="Calibri" panose="020F0502020204030204" pitchFamily="34" charset="0"/>
                <a:sym typeface="Open Sans"/>
              </a:rPr>
              <a:t> della </a:t>
            </a:r>
            <a:r>
              <a:rPr lang="de-DE" dirty="0" err="1">
                <a:solidFill>
                  <a:srgbClr val="0A9A8F"/>
                </a:solidFill>
                <a:latin typeface="Calibri" panose="020F0502020204030204" pitchFamily="34" charset="0"/>
                <a:ea typeface="Open Sans"/>
                <a:cs typeface="Calibri" panose="020F0502020204030204" pitchFamily="34" charset="0"/>
                <a:sym typeface="Open Sans"/>
              </a:rPr>
              <a:t>finanza</a:t>
            </a:r>
            <a:r>
              <a:rPr lang="de-DE" dirty="0">
                <a:solidFill>
                  <a:srgbClr val="0A9A8F"/>
                </a:solidFill>
                <a:latin typeface="Calibri" panose="020F0502020204030204" pitchFamily="34" charset="0"/>
                <a:ea typeface="Open Sans"/>
                <a:cs typeface="Calibri" panose="020F0502020204030204" pitchFamily="34" charset="0"/>
                <a:sym typeface="Open Sans"/>
              </a:rPr>
              <a:t> </a:t>
            </a:r>
            <a:r>
              <a:rPr lang="de-DE" dirty="0" err="1">
                <a:solidFill>
                  <a:srgbClr val="0A9A8F"/>
                </a:solidFill>
                <a:latin typeface="Calibri" panose="020F0502020204030204" pitchFamily="34" charset="0"/>
                <a:ea typeface="Open Sans"/>
                <a:cs typeface="Calibri" panose="020F0502020204030204" pitchFamily="34" charset="0"/>
                <a:sym typeface="Open Sans"/>
              </a:rPr>
              <a:t>familiare</a:t>
            </a:r>
            <a:endParaRPr dirty="0">
              <a:latin typeface="Calibri" panose="020F0502020204030204" pitchFamily="34" charset="0"/>
              <a:cs typeface="Calibri" panose="020F0502020204030204" pitchFamily="34" charset="0"/>
            </a:endParaRPr>
          </a:p>
        </p:txBody>
      </p:sp>
      <p:sp>
        <p:nvSpPr>
          <p:cNvPr id="132" name="Google Shape;132;p9"/>
          <p:cNvSpPr txBox="1">
            <a:spLocks noGrp="1"/>
          </p:cNvSpPr>
          <p:nvPr>
            <p:ph type="body" idx="2"/>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p>
            <a:pPr lvl="0"/>
            <a:endParaRPr lang="de-DE" i="0" dirty="0"/>
          </a:p>
          <a:p>
            <a:pPr lvl="0">
              <a:spcBef>
                <a:spcPts val="600"/>
              </a:spcBef>
              <a:spcAft>
                <a:spcPts val="600"/>
              </a:spcAft>
            </a:pPr>
            <a:r>
              <a:rPr lang="de-DE" i="0" dirty="0"/>
              <a:t>Come </a:t>
            </a:r>
            <a:r>
              <a:rPr lang="de-DE" i="0" dirty="0" err="1"/>
              <a:t>gestire</a:t>
            </a:r>
            <a:r>
              <a:rPr lang="de-DE" i="0" dirty="0"/>
              <a:t> </a:t>
            </a:r>
            <a:r>
              <a:rPr lang="de-DE" i="0" dirty="0" err="1"/>
              <a:t>il</a:t>
            </a:r>
            <a:r>
              <a:rPr lang="de-DE" i="0" dirty="0"/>
              <a:t> </a:t>
            </a:r>
            <a:r>
              <a:rPr lang="de-DE" i="0" dirty="0" err="1"/>
              <a:t>debito</a:t>
            </a:r>
            <a:r>
              <a:rPr lang="de-DE" i="0" dirty="0"/>
              <a:t>
</a:t>
            </a:r>
            <a:endParaRPr i="0" dirty="0"/>
          </a:p>
        </p:txBody>
      </p:sp>
      <p:sp>
        <p:nvSpPr>
          <p:cNvPr id="133" name="Google Shape;133;p9"/>
          <p:cNvSpPr/>
          <p:nvPr/>
        </p:nvSpPr>
        <p:spPr>
          <a:xfrm>
            <a:off x="1828801" y="3034467"/>
            <a:ext cx="11002665"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400" b="1" dirty="0">
                <a:solidFill>
                  <a:schemeClr val="lt2"/>
                </a:solidFill>
                <a:latin typeface="Calibri" panose="020F0502020204030204" pitchFamily="34" charset="0"/>
                <a:ea typeface="Calibri"/>
                <a:cs typeface="Calibri" panose="020F0502020204030204" pitchFamily="34" charset="0"/>
                <a:sym typeface="Calibri"/>
              </a:rPr>
              <a:t>Understand when you have crossed the line! </a:t>
            </a:r>
            <a:endParaRPr sz="2400" dirty="0">
              <a:latin typeface="Calibri" panose="020F0502020204030204" pitchFamily="34" charset="0"/>
              <a:cs typeface="Calibri" panose="020F0502020204030204" pitchFamily="34" charset="0"/>
            </a:endParaRPr>
          </a:p>
          <a:p>
            <a:pPr lvl="0"/>
            <a:r>
              <a:rPr lang="it-IT" sz="2400" dirty="0">
                <a:solidFill>
                  <a:schemeClr val="dk2"/>
                </a:solidFill>
                <a:latin typeface="Calibri" panose="020F0502020204030204" pitchFamily="34" charset="0"/>
                <a:ea typeface="Calibri"/>
                <a:cs typeface="Calibri" panose="020F0502020204030204" pitchFamily="34" charset="0"/>
                <a:sym typeface="Calibri"/>
              </a:rPr>
              <a:t>Per vedere se hai troppi debiti, puoi calcolare i guadagni mensili rispetto ai debiti.
</a:t>
            </a:r>
            <a:endParaRPr sz="2400" dirty="0">
              <a:latin typeface="Calibri" panose="020F0502020204030204" pitchFamily="34" charset="0"/>
              <a:cs typeface="Calibri" panose="020F0502020204030204" pitchFamily="34" charset="0"/>
            </a:endParaRPr>
          </a:p>
        </p:txBody>
      </p:sp>
      <p:sp>
        <p:nvSpPr>
          <p:cNvPr id="134" name="Google Shape;134;p9"/>
          <p:cNvSpPr/>
          <p:nvPr/>
        </p:nvSpPr>
        <p:spPr>
          <a:xfrm>
            <a:off x="0" y="5309720"/>
            <a:ext cx="1828801" cy="428988"/>
          </a:xfrm>
          <a:prstGeom prst="rect">
            <a:avLst/>
          </a:prstGeom>
          <a:noFill/>
          <a:ln>
            <a:noFill/>
          </a:ln>
        </p:spPr>
        <p:txBody>
          <a:bodyPr spcFirstLastPara="1" wrap="square" lIns="91425" tIns="45700" rIns="91425" bIns="45700" anchor="t" anchorCtr="0">
            <a:spAutoFit/>
          </a:bodyPr>
          <a:lstStyle/>
          <a:p>
            <a:pPr marL="500165" lvl="1">
              <a:buClr>
                <a:schemeClr val="accent2"/>
              </a:buClr>
              <a:buSzPts val="2188"/>
            </a:pPr>
            <a:r>
              <a:rPr lang="de-DE" sz="2188" b="1" dirty="0">
                <a:solidFill>
                  <a:schemeClr val="accent2"/>
                </a:solidFill>
                <a:latin typeface="Calibri"/>
                <a:ea typeface="Calibri"/>
                <a:cs typeface="Calibri"/>
                <a:sym typeface="Calibri"/>
              </a:rPr>
              <a:t>PASSO </a:t>
            </a:r>
            <a:r>
              <a:rPr lang="de-DE" sz="2188" b="1" i="0" u="none" strike="noStrike" cap="none" dirty="0">
                <a:solidFill>
                  <a:schemeClr val="accent2"/>
                </a:solidFill>
                <a:latin typeface="Calibri"/>
                <a:ea typeface="Calibri"/>
                <a:cs typeface="Calibri"/>
                <a:sym typeface="Calibri"/>
              </a:rPr>
              <a:t>B:</a:t>
            </a:r>
            <a:r>
              <a:rPr lang="de-DE" sz="2188" b="1" i="0" u="none" strike="noStrike" cap="none" dirty="0">
                <a:solidFill>
                  <a:schemeClr val="accent6"/>
                </a:solidFill>
                <a:latin typeface="Calibri"/>
                <a:ea typeface="Calibri"/>
                <a:cs typeface="Calibri"/>
                <a:sym typeface="Calibri"/>
              </a:rPr>
              <a:t> </a:t>
            </a:r>
            <a:endParaRPr dirty="0"/>
          </a:p>
        </p:txBody>
      </p:sp>
      <p:sp>
        <p:nvSpPr>
          <p:cNvPr id="135" name="Google Shape;135;p9"/>
          <p:cNvSpPr/>
          <p:nvPr/>
        </p:nvSpPr>
        <p:spPr>
          <a:xfrm>
            <a:off x="1828801" y="4584492"/>
            <a:ext cx="11002666" cy="2308284"/>
          </a:xfrm>
          <a:prstGeom prst="rect">
            <a:avLst/>
          </a:prstGeom>
          <a:noFill/>
          <a:ln>
            <a:noFill/>
          </a:ln>
        </p:spPr>
        <p:txBody>
          <a:bodyPr spcFirstLastPara="1" wrap="square" lIns="91425" tIns="45700" rIns="91425" bIns="45700" anchor="t" anchorCtr="0">
            <a:spAutoFit/>
          </a:bodyPr>
          <a:lstStyle/>
          <a:p>
            <a:pPr lvl="0"/>
            <a:r>
              <a:rPr lang="it-IT" sz="2400" dirty="0">
                <a:solidFill>
                  <a:schemeClr val="dk2"/>
                </a:solidFill>
                <a:latin typeface="Calibri"/>
                <a:ea typeface="Calibri"/>
                <a:cs typeface="Calibri"/>
                <a:sym typeface="Calibri"/>
              </a:rPr>
              <a:t>Se la differenza è </a:t>
            </a:r>
            <a:r>
              <a:rPr lang="it-IT" sz="2400" b="1" dirty="0">
                <a:solidFill>
                  <a:schemeClr val="dk2"/>
                </a:solidFill>
                <a:latin typeface="Calibri"/>
                <a:ea typeface="Calibri"/>
                <a:cs typeface="Calibri"/>
                <a:sym typeface="Calibri"/>
              </a:rPr>
              <a:t>troppo alta</a:t>
            </a:r>
            <a:r>
              <a:rPr lang="it-IT" sz="2400" dirty="0">
                <a:solidFill>
                  <a:schemeClr val="dk2"/>
                </a:solidFill>
                <a:latin typeface="Calibri"/>
                <a:ea typeface="Calibri"/>
                <a:cs typeface="Calibri"/>
                <a:sym typeface="Calibri"/>
              </a:rPr>
              <a:t>, puoi esaminare le abitudini di spesa e </a:t>
            </a:r>
            <a:r>
              <a:rPr lang="it-IT" sz="2400" b="1" u="sng" dirty="0">
                <a:solidFill>
                  <a:schemeClr val="accent6"/>
                </a:solidFill>
                <a:latin typeface="Calibri"/>
                <a:ea typeface="Calibri"/>
                <a:cs typeface="Calibri"/>
                <a:sym typeface="Calibri"/>
              </a:rPr>
              <a:t>FARE UN PIANO </a:t>
            </a:r>
            <a:r>
              <a:rPr lang="it-IT" sz="2400" dirty="0">
                <a:solidFill>
                  <a:schemeClr val="dk2"/>
                </a:solidFill>
                <a:latin typeface="Calibri"/>
                <a:ea typeface="Calibri"/>
                <a:cs typeface="Calibri"/>
                <a:sym typeface="Calibri"/>
              </a:rPr>
              <a:t>per gestire i debiti senza preoccupazioni! Questo piano includerebbe l'identificazione di eventuali acquisti o abitudini non necessari come mangiare frequentemente al ristorante, usare la carta di credito in modo incontrollato o usare più carte contemporaneamente, ecc. Una volta che identifichi le spese inutili, è più facile controllarle e quindi provare ad </a:t>
            </a:r>
            <a:r>
              <a:rPr lang="it-IT" sz="2400" b="1" dirty="0">
                <a:solidFill>
                  <a:schemeClr val="accent6"/>
                </a:solidFill>
                <a:latin typeface="Calibri"/>
                <a:ea typeface="Calibri"/>
                <a:cs typeface="Calibri"/>
                <a:sym typeface="Calibri"/>
              </a:rPr>
              <a:t>EVITARLE</a:t>
            </a:r>
            <a:r>
              <a:rPr lang="it-IT" sz="2400" dirty="0">
                <a:solidFill>
                  <a:schemeClr val="dk2"/>
                </a:solidFill>
                <a:latin typeface="Calibri"/>
                <a:ea typeface="Calibri"/>
                <a:cs typeface="Calibri"/>
                <a:sym typeface="Calibri"/>
              </a:rPr>
              <a:t>.</a:t>
            </a:r>
            <a:endParaRPr sz="2400" dirty="0">
              <a:solidFill>
                <a:schemeClr val="dk2"/>
              </a:solidFill>
              <a:latin typeface="Calibri"/>
              <a:ea typeface="Calibri"/>
              <a:cs typeface="Calibri"/>
              <a:sym typeface="Calibri"/>
            </a:endParaRPr>
          </a:p>
        </p:txBody>
      </p:sp>
      <p:sp>
        <p:nvSpPr>
          <p:cNvPr id="136" name="Google Shape;136;p9"/>
          <p:cNvSpPr/>
          <p:nvPr/>
        </p:nvSpPr>
        <p:spPr>
          <a:xfrm>
            <a:off x="0" y="3367322"/>
            <a:ext cx="1828801" cy="428988"/>
          </a:xfrm>
          <a:prstGeom prst="rect">
            <a:avLst/>
          </a:prstGeom>
          <a:noFill/>
          <a:ln>
            <a:noFill/>
          </a:ln>
        </p:spPr>
        <p:txBody>
          <a:bodyPr spcFirstLastPara="1" wrap="square" lIns="91425" tIns="45700" rIns="91425" bIns="45700" anchor="t" anchorCtr="0">
            <a:spAutoFit/>
          </a:bodyPr>
          <a:lstStyle/>
          <a:p>
            <a:pPr marL="500165" lvl="1">
              <a:buClr>
                <a:schemeClr val="accent2"/>
              </a:buClr>
              <a:buSzPts val="2188"/>
            </a:pPr>
            <a:r>
              <a:rPr lang="de-DE" sz="2188" b="1" dirty="0">
                <a:solidFill>
                  <a:schemeClr val="accent2"/>
                </a:solidFill>
                <a:latin typeface="Calibri"/>
                <a:ea typeface="Calibri"/>
                <a:cs typeface="Calibri"/>
                <a:sym typeface="Calibri"/>
              </a:rPr>
              <a:t>PASSO </a:t>
            </a:r>
            <a:r>
              <a:rPr lang="de-DE" sz="2188" b="1" i="0" u="none" strike="noStrike" cap="none" dirty="0">
                <a:solidFill>
                  <a:schemeClr val="accent2"/>
                </a:solidFill>
                <a:latin typeface="Calibri"/>
                <a:ea typeface="Calibri"/>
                <a:cs typeface="Calibri"/>
                <a:sym typeface="Calibri"/>
              </a:rPr>
              <a:t>A: </a:t>
            </a:r>
            <a:endParaRPr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10"/>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SzPts val="1800"/>
              <a:buFont typeface="Open Sans"/>
              <a:buNone/>
            </a:pPr>
            <a:r>
              <a:rPr lang="de-DE" dirty="0" err="1">
                <a:solidFill>
                  <a:srgbClr val="0A9A8F"/>
                </a:solidFill>
                <a:latin typeface="Calibri" panose="020F0502020204030204" pitchFamily="34" charset="0"/>
                <a:ea typeface="Open Sans"/>
                <a:cs typeface="Calibri" panose="020F0502020204030204" pitchFamily="34" charset="0"/>
                <a:sym typeface="Open Sans"/>
              </a:rPr>
              <a:t>Gestione</a:t>
            </a:r>
            <a:r>
              <a:rPr lang="de-DE" dirty="0">
                <a:solidFill>
                  <a:srgbClr val="0A9A8F"/>
                </a:solidFill>
                <a:latin typeface="Calibri" panose="020F0502020204030204" pitchFamily="34" charset="0"/>
                <a:ea typeface="Open Sans"/>
                <a:cs typeface="Calibri" panose="020F0502020204030204" pitchFamily="34" charset="0"/>
                <a:sym typeface="Open Sans"/>
              </a:rPr>
              <a:t> della </a:t>
            </a:r>
            <a:r>
              <a:rPr lang="de-DE" dirty="0" err="1">
                <a:solidFill>
                  <a:srgbClr val="0A9A8F"/>
                </a:solidFill>
                <a:latin typeface="Calibri" panose="020F0502020204030204" pitchFamily="34" charset="0"/>
                <a:ea typeface="Open Sans"/>
                <a:cs typeface="Calibri" panose="020F0502020204030204" pitchFamily="34" charset="0"/>
                <a:sym typeface="Open Sans"/>
              </a:rPr>
              <a:t>finanza</a:t>
            </a:r>
            <a:r>
              <a:rPr lang="de-DE" dirty="0">
                <a:solidFill>
                  <a:srgbClr val="0A9A8F"/>
                </a:solidFill>
                <a:latin typeface="Calibri" panose="020F0502020204030204" pitchFamily="34" charset="0"/>
                <a:ea typeface="Open Sans"/>
                <a:cs typeface="Calibri" panose="020F0502020204030204" pitchFamily="34" charset="0"/>
                <a:sym typeface="Open Sans"/>
              </a:rPr>
              <a:t> </a:t>
            </a:r>
            <a:r>
              <a:rPr lang="de-DE" dirty="0" err="1">
                <a:solidFill>
                  <a:srgbClr val="0A9A8F"/>
                </a:solidFill>
                <a:latin typeface="Calibri" panose="020F0502020204030204" pitchFamily="34" charset="0"/>
                <a:ea typeface="Open Sans"/>
                <a:cs typeface="Calibri" panose="020F0502020204030204" pitchFamily="34" charset="0"/>
                <a:sym typeface="Open Sans"/>
              </a:rPr>
              <a:t>familiare</a:t>
            </a:r>
            <a:endParaRPr dirty="0">
              <a:latin typeface="Calibri" panose="020F0502020204030204" pitchFamily="34" charset="0"/>
              <a:cs typeface="Calibri" panose="020F0502020204030204" pitchFamily="34" charset="0"/>
            </a:endParaRPr>
          </a:p>
        </p:txBody>
      </p:sp>
      <p:sp>
        <p:nvSpPr>
          <p:cNvPr id="143" name="Google Shape;143;p10"/>
          <p:cNvSpPr txBox="1">
            <a:spLocks noGrp="1"/>
          </p:cNvSpPr>
          <p:nvPr>
            <p:ph type="body" idx="2"/>
          </p:nvPr>
        </p:nvSpPr>
        <p:spPr>
          <a:xfrm>
            <a:off x="500060" y="1279108"/>
            <a:ext cx="12331541" cy="602889"/>
          </a:xfrm>
          <a:prstGeom prst="rect">
            <a:avLst/>
          </a:prstGeom>
          <a:solidFill>
            <a:schemeClr val="dk1"/>
          </a:solidFill>
          <a:ln>
            <a:noFill/>
          </a:ln>
        </p:spPr>
        <p:txBody>
          <a:bodyPr spcFirstLastPara="1" wrap="square" lIns="72000" tIns="45700" rIns="72000" bIns="45700" anchor="ctr" anchorCtr="0">
            <a:noAutofit/>
          </a:bodyPr>
          <a:lstStyle/>
          <a:p>
            <a:pPr lvl="0">
              <a:spcBef>
                <a:spcPts val="600"/>
              </a:spcBef>
              <a:spcAft>
                <a:spcPts val="600"/>
              </a:spcAft>
            </a:pPr>
            <a:r>
              <a:rPr lang="it-IT" i="0" dirty="0"/>
              <a:t>Come gestire i debiti: buoni consigli</a:t>
            </a:r>
            <a:endParaRPr i="0" dirty="0"/>
          </a:p>
        </p:txBody>
      </p:sp>
      <p:sp>
        <p:nvSpPr>
          <p:cNvPr id="144" name="Google Shape;144;p10"/>
          <p:cNvSpPr txBox="1"/>
          <p:nvPr/>
        </p:nvSpPr>
        <p:spPr>
          <a:xfrm>
            <a:off x="500063" y="2158585"/>
            <a:ext cx="9543347" cy="76636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lt2"/>
              </a:buClr>
              <a:buSzPts val="2190"/>
              <a:buFont typeface="Arial"/>
              <a:buChar char="•"/>
            </a:pPr>
            <a:r>
              <a:rPr lang="de-DE" sz="2190">
                <a:solidFill>
                  <a:schemeClr val="lt2"/>
                </a:solidFill>
                <a:latin typeface="Calibri"/>
                <a:ea typeface="Calibri"/>
                <a:cs typeface="Calibri"/>
                <a:sym typeface="Calibri"/>
              </a:rPr>
              <a:t>Make a list of monthly debts, including student and car loans, credit cards, and mortgage</a:t>
            </a:r>
            <a:endParaRPr sz="2190">
              <a:solidFill>
                <a:schemeClr val="lt2"/>
              </a:solidFill>
              <a:latin typeface="Calibri"/>
              <a:ea typeface="Calibri"/>
              <a:cs typeface="Calibri"/>
              <a:sym typeface="Calibri"/>
            </a:endParaRPr>
          </a:p>
        </p:txBody>
      </p:sp>
      <p:sp>
        <p:nvSpPr>
          <p:cNvPr id="145" name="Google Shape;145;p10"/>
          <p:cNvSpPr/>
          <p:nvPr/>
        </p:nvSpPr>
        <p:spPr>
          <a:xfrm>
            <a:off x="500060" y="4135213"/>
            <a:ext cx="12331541" cy="766364"/>
          </a:xfrm>
          <a:prstGeom prst="rect">
            <a:avLst/>
          </a:prstGeom>
          <a:noFill/>
          <a:ln>
            <a:noFill/>
          </a:ln>
        </p:spPr>
        <p:txBody>
          <a:bodyPr spcFirstLastPara="1" wrap="square" lIns="91425" tIns="45700" rIns="91425" bIns="45700" anchor="t" anchorCtr="0">
            <a:spAutoFit/>
          </a:bodyPr>
          <a:lstStyle/>
          <a:p>
            <a:pPr marL="285750" marR="0" lvl="0" indent="-285750" algn="just" rtl="0">
              <a:spcBef>
                <a:spcPts val="0"/>
              </a:spcBef>
              <a:spcAft>
                <a:spcPts val="0"/>
              </a:spcAft>
              <a:buClr>
                <a:schemeClr val="lt2"/>
              </a:buClr>
              <a:buSzPts val="2190"/>
              <a:buFont typeface="Arial"/>
              <a:buChar char="•"/>
            </a:pPr>
            <a:r>
              <a:rPr lang="de-DE" sz="2190">
                <a:solidFill>
                  <a:schemeClr val="lt2"/>
                </a:solidFill>
                <a:latin typeface="Calibri"/>
                <a:ea typeface="Calibri"/>
                <a:cs typeface="Calibri"/>
                <a:sym typeface="Calibri"/>
              </a:rPr>
              <a:t>Make a monthly budget to determine how much you can afford to pay towards your debt. You’ll want to pay as much as you can to bring down your debt. </a:t>
            </a:r>
            <a:endParaRPr sz="2190">
              <a:solidFill>
                <a:schemeClr val="lt2"/>
              </a:solidFill>
              <a:latin typeface="Calibri"/>
              <a:ea typeface="Calibri"/>
              <a:cs typeface="Calibri"/>
              <a:sym typeface="Calibri"/>
            </a:endParaRPr>
          </a:p>
        </p:txBody>
      </p:sp>
      <p:sp>
        <p:nvSpPr>
          <p:cNvPr id="146" name="Google Shape;146;p10"/>
          <p:cNvSpPr/>
          <p:nvPr/>
        </p:nvSpPr>
        <p:spPr>
          <a:xfrm>
            <a:off x="502500" y="6406983"/>
            <a:ext cx="12329999" cy="766364"/>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lt2"/>
              </a:buClr>
              <a:buSzPts val="2190"/>
              <a:buFont typeface="Arial"/>
              <a:buChar char="•"/>
            </a:pPr>
            <a:r>
              <a:rPr lang="de-DE" sz="2190">
                <a:solidFill>
                  <a:schemeClr val="lt2"/>
                </a:solidFill>
                <a:latin typeface="Calibri"/>
                <a:ea typeface="Calibri"/>
                <a:cs typeface="Calibri"/>
                <a:sym typeface="Calibri"/>
              </a:rPr>
              <a:t>Continue to pay all your debts, because if you miss payments, you may be charged fees and even higher interest rates. </a:t>
            </a:r>
            <a:endParaRPr sz="2190">
              <a:solidFill>
                <a:schemeClr val="lt2"/>
              </a:solidFill>
              <a:latin typeface="Calibri"/>
              <a:ea typeface="Calibri"/>
              <a:cs typeface="Calibri"/>
              <a:sym typeface="Calibri"/>
            </a:endParaRPr>
          </a:p>
        </p:txBody>
      </p:sp>
      <p:sp>
        <p:nvSpPr>
          <p:cNvPr id="147" name="Google Shape;147;p10"/>
          <p:cNvSpPr txBox="1"/>
          <p:nvPr/>
        </p:nvSpPr>
        <p:spPr>
          <a:xfrm>
            <a:off x="460779" y="2212152"/>
            <a:ext cx="9269192" cy="830956"/>
          </a:xfrm>
          <a:prstGeom prst="rect">
            <a:avLst/>
          </a:prstGeom>
          <a:noFill/>
          <a:ln>
            <a:noFill/>
          </a:ln>
        </p:spPr>
        <p:txBody>
          <a:bodyPr spcFirstLastPara="1" wrap="square" lIns="91425" tIns="45700" rIns="91425" bIns="45700" anchor="t" anchorCtr="0">
            <a:spAutoFit/>
          </a:bodyPr>
          <a:lstStyle/>
          <a:p>
            <a:pPr marL="261090" lvl="0" indent="-261090">
              <a:buClr>
                <a:schemeClr val="dk2"/>
              </a:buClr>
              <a:buSzPts val="2001"/>
              <a:buFont typeface="Arial"/>
              <a:buChar char="•"/>
            </a:pPr>
            <a:r>
              <a:rPr lang="it-IT" sz="2400" dirty="0">
                <a:solidFill>
                  <a:schemeClr val="dk2"/>
                </a:solidFill>
                <a:latin typeface="Calibri"/>
                <a:ea typeface="Calibri"/>
                <a:cs typeface="Calibri"/>
                <a:sym typeface="Calibri"/>
              </a:rPr>
              <a:t>Fai un elenco di debiti mensili compresi tutti i prestiti, ad esempio carte di credito, acquisto di auto, mutui o prestiti per studenti.</a:t>
            </a:r>
            <a:endParaRPr sz="2400" dirty="0">
              <a:solidFill>
                <a:schemeClr val="dk2"/>
              </a:solidFill>
              <a:latin typeface="Calibri"/>
              <a:ea typeface="Calibri"/>
              <a:cs typeface="Calibri"/>
              <a:sym typeface="Calibri"/>
            </a:endParaRPr>
          </a:p>
        </p:txBody>
      </p:sp>
      <p:sp>
        <p:nvSpPr>
          <p:cNvPr id="148" name="Google Shape;148;p10"/>
          <p:cNvSpPr/>
          <p:nvPr/>
        </p:nvSpPr>
        <p:spPr>
          <a:xfrm>
            <a:off x="460776" y="4018208"/>
            <a:ext cx="9582634" cy="1200288"/>
          </a:xfrm>
          <a:prstGeom prst="rect">
            <a:avLst/>
          </a:prstGeom>
          <a:noFill/>
          <a:ln>
            <a:noFill/>
          </a:ln>
        </p:spPr>
        <p:txBody>
          <a:bodyPr spcFirstLastPara="1" wrap="square" lIns="91425" tIns="45700" rIns="91425" bIns="45700" anchor="t" anchorCtr="0">
            <a:spAutoFit/>
          </a:bodyPr>
          <a:lstStyle/>
          <a:p>
            <a:pPr marL="261090" lvl="0" indent="-261090" algn="just">
              <a:buClr>
                <a:schemeClr val="dk2"/>
              </a:buClr>
              <a:buSzPts val="2001"/>
              <a:buFont typeface="Arial"/>
              <a:buChar char="•"/>
            </a:pPr>
            <a:r>
              <a:rPr lang="it-IT" sz="2400" dirty="0">
                <a:solidFill>
                  <a:schemeClr val="dk2"/>
                </a:solidFill>
                <a:latin typeface="Calibri"/>
                <a:ea typeface="Calibri"/>
                <a:cs typeface="Calibri"/>
                <a:sym typeface="Calibri"/>
              </a:rPr>
              <a:t>Fai un budget mensile per determinare quanto puoi permetterti di pagare per il tuo debito. Ti consigliamo di pagare il più possibile per ridurre il tuo debito.</a:t>
            </a:r>
            <a:endParaRPr sz="2400" dirty="0">
              <a:solidFill>
                <a:schemeClr val="dk2"/>
              </a:solidFill>
              <a:latin typeface="Calibri"/>
              <a:ea typeface="Calibri"/>
              <a:cs typeface="Calibri"/>
              <a:sym typeface="Calibri"/>
            </a:endParaRPr>
          </a:p>
        </p:txBody>
      </p:sp>
      <p:sp>
        <p:nvSpPr>
          <p:cNvPr id="149" name="Google Shape;149;p10"/>
          <p:cNvSpPr/>
          <p:nvPr/>
        </p:nvSpPr>
        <p:spPr>
          <a:xfrm>
            <a:off x="463006" y="6093937"/>
            <a:ext cx="11265989" cy="830956"/>
          </a:xfrm>
          <a:prstGeom prst="rect">
            <a:avLst/>
          </a:prstGeom>
          <a:noFill/>
          <a:ln>
            <a:noFill/>
          </a:ln>
        </p:spPr>
        <p:txBody>
          <a:bodyPr spcFirstLastPara="1" wrap="square" lIns="91425" tIns="45700" rIns="91425" bIns="45700" anchor="t" anchorCtr="0">
            <a:spAutoFit/>
          </a:bodyPr>
          <a:lstStyle/>
          <a:p>
            <a:pPr marL="261090" lvl="0" indent="-261090">
              <a:buClr>
                <a:schemeClr val="dk2"/>
              </a:buClr>
              <a:buSzPts val="2001"/>
              <a:buFont typeface="Arial"/>
              <a:buChar char="•"/>
            </a:pPr>
            <a:r>
              <a:rPr lang="it-IT" sz="2400" dirty="0">
                <a:solidFill>
                  <a:schemeClr val="dk2"/>
                </a:solidFill>
                <a:latin typeface="Calibri"/>
                <a:ea typeface="Calibri"/>
                <a:cs typeface="Calibri"/>
                <a:sym typeface="Calibri"/>
              </a:rPr>
              <a:t>Continua a pagare tutti i tuoi debiti, perché se perdi i pagamenti, potresti ricevere commissioni e tassi di interesse ancora più alti. </a:t>
            </a:r>
            <a:endParaRPr sz="2400" dirty="0">
              <a:solidFill>
                <a:schemeClr val="dk2"/>
              </a:solidFill>
              <a:latin typeface="Calibri"/>
              <a:ea typeface="Calibri"/>
              <a:cs typeface="Calibri"/>
              <a:sym typeface="Calibri"/>
            </a:endParaRPr>
          </a:p>
        </p:txBody>
      </p:sp>
      <p:pic>
        <p:nvPicPr>
          <p:cNvPr id="150" name="Google Shape;150;p10" descr="Mortgage, Hypothecary Credit, Loan, Interest Rate"/>
          <p:cNvPicPr preferRelativeResize="0"/>
          <p:nvPr/>
        </p:nvPicPr>
        <p:blipFill rotWithShape="1">
          <a:blip r:embed="rId3">
            <a:alphaModFix/>
          </a:blip>
          <a:srcRect/>
          <a:stretch/>
        </p:blipFill>
        <p:spPr>
          <a:xfrm>
            <a:off x="9729971" y="2245418"/>
            <a:ext cx="3056567" cy="212686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p11"/>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SzPts val="1800"/>
              <a:buFont typeface="Open Sans"/>
              <a:buNone/>
            </a:pPr>
            <a:r>
              <a:rPr lang="de-DE" dirty="0" err="1">
                <a:solidFill>
                  <a:srgbClr val="0A9A8F"/>
                </a:solidFill>
                <a:latin typeface="Calibri" panose="020F0502020204030204" pitchFamily="34" charset="0"/>
                <a:ea typeface="Open Sans"/>
                <a:cs typeface="Calibri" panose="020F0502020204030204" pitchFamily="34" charset="0"/>
                <a:sym typeface="Open Sans"/>
              </a:rPr>
              <a:t>Gestione</a:t>
            </a:r>
            <a:r>
              <a:rPr lang="de-DE" dirty="0">
                <a:solidFill>
                  <a:srgbClr val="0A9A8F"/>
                </a:solidFill>
                <a:latin typeface="Calibri" panose="020F0502020204030204" pitchFamily="34" charset="0"/>
                <a:ea typeface="Open Sans"/>
                <a:cs typeface="Calibri" panose="020F0502020204030204" pitchFamily="34" charset="0"/>
                <a:sym typeface="Open Sans"/>
              </a:rPr>
              <a:t> della </a:t>
            </a:r>
            <a:r>
              <a:rPr lang="de-DE" dirty="0" err="1">
                <a:solidFill>
                  <a:srgbClr val="0A9A8F"/>
                </a:solidFill>
                <a:latin typeface="Calibri" panose="020F0502020204030204" pitchFamily="34" charset="0"/>
                <a:ea typeface="Open Sans"/>
                <a:cs typeface="Calibri" panose="020F0502020204030204" pitchFamily="34" charset="0"/>
                <a:sym typeface="Open Sans"/>
              </a:rPr>
              <a:t>finanza</a:t>
            </a:r>
            <a:r>
              <a:rPr lang="de-DE" dirty="0">
                <a:solidFill>
                  <a:srgbClr val="0A9A8F"/>
                </a:solidFill>
                <a:latin typeface="Calibri" panose="020F0502020204030204" pitchFamily="34" charset="0"/>
                <a:ea typeface="Open Sans"/>
                <a:cs typeface="Calibri" panose="020F0502020204030204" pitchFamily="34" charset="0"/>
                <a:sym typeface="Open Sans"/>
              </a:rPr>
              <a:t> </a:t>
            </a:r>
            <a:r>
              <a:rPr lang="de-DE" dirty="0" err="1">
                <a:solidFill>
                  <a:srgbClr val="0A9A8F"/>
                </a:solidFill>
                <a:latin typeface="Calibri" panose="020F0502020204030204" pitchFamily="34" charset="0"/>
                <a:ea typeface="Open Sans"/>
                <a:cs typeface="Calibri" panose="020F0502020204030204" pitchFamily="34" charset="0"/>
                <a:sym typeface="Open Sans"/>
              </a:rPr>
              <a:t>familiare</a:t>
            </a:r>
            <a:endParaRPr dirty="0"/>
          </a:p>
        </p:txBody>
      </p:sp>
      <p:sp>
        <p:nvSpPr>
          <p:cNvPr id="157" name="Google Shape;157;p11"/>
          <p:cNvSpPr txBox="1">
            <a:spLocks noGrp="1"/>
          </p:cNvSpPr>
          <p:nvPr>
            <p:ph type="body" idx="2"/>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p>
            <a:pPr marL="457200" marR="0" lvl="0" indent="-228600" algn="just" rtl="0">
              <a:lnSpc>
                <a:spcPct val="90000"/>
              </a:lnSpc>
              <a:spcBef>
                <a:spcPts val="600"/>
              </a:spcBef>
              <a:spcAft>
                <a:spcPts val="600"/>
              </a:spcAft>
              <a:buClr>
                <a:schemeClr val="lt2"/>
              </a:buClr>
              <a:buSzPts val="2400"/>
              <a:buFont typeface="Arial"/>
              <a:buNone/>
            </a:pPr>
            <a:r>
              <a:rPr lang="it-IT" i="0" dirty="0"/>
              <a:t>Come gestire i debiti: buoni consigli</a:t>
            </a:r>
          </a:p>
        </p:txBody>
      </p:sp>
      <p:sp>
        <p:nvSpPr>
          <p:cNvPr id="158" name="Google Shape;158;p11"/>
          <p:cNvSpPr/>
          <p:nvPr/>
        </p:nvSpPr>
        <p:spPr>
          <a:xfrm>
            <a:off x="500061" y="2585488"/>
            <a:ext cx="12329998" cy="1200288"/>
          </a:xfrm>
          <a:prstGeom prst="rect">
            <a:avLst/>
          </a:prstGeom>
          <a:noFill/>
          <a:ln>
            <a:noFill/>
          </a:ln>
        </p:spPr>
        <p:txBody>
          <a:bodyPr spcFirstLastPara="1" wrap="square" lIns="91425" tIns="45700" rIns="91425" bIns="45700" anchor="t" anchorCtr="0">
            <a:spAutoFit/>
          </a:bodyPr>
          <a:lstStyle/>
          <a:p>
            <a:pPr marL="342900" lvl="0" indent="-342900">
              <a:buClr>
                <a:schemeClr val="dk2"/>
              </a:buClr>
              <a:buSzPts val="2190"/>
              <a:buFont typeface="Arial"/>
              <a:buChar char="•"/>
            </a:pPr>
            <a:r>
              <a:rPr lang="it-IT" sz="2400" dirty="0">
                <a:solidFill>
                  <a:schemeClr val="dk2"/>
                </a:solidFill>
                <a:latin typeface="Calibri"/>
                <a:ea typeface="Calibri"/>
                <a:cs typeface="Calibri"/>
                <a:sym typeface="Calibri"/>
              </a:rPr>
              <a:t>Evita di utilizzare carte di credito per i nuovi acquisti. Metti via le tue carte di credito fino a quando non hai pagato il tuo debito. Se continui ad aggiungere nuovi addebiti al debito della tua carta di credito, aumenterà ed è improbabile che tu lo riesca a pagare. </a:t>
            </a:r>
            <a:endParaRPr sz="2400" dirty="0"/>
          </a:p>
        </p:txBody>
      </p:sp>
      <p:sp>
        <p:nvSpPr>
          <p:cNvPr id="159" name="Google Shape;159;p11"/>
          <p:cNvSpPr/>
          <p:nvPr/>
        </p:nvSpPr>
        <p:spPr>
          <a:xfrm>
            <a:off x="500061" y="4238975"/>
            <a:ext cx="9143850" cy="830956"/>
          </a:xfrm>
          <a:prstGeom prst="rect">
            <a:avLst/>
          </a:prstGeom>
          <a:noFill/>
          <a:ln>
            <a:noFill/>
          </a:ln>
        </p:spPr>
        <p:txBody>
          <a:bodyPr spcFirstLastPara="1" wrap="square" lIns="91425" tIns="45700" rIns="91425" bIns="45700" anchor="t" anchorCtr="0">
            <a:spAutoFit/>
          </a:bodyPr>
          <a:lstStyle/>
          <a:p>
            <a:pPr marL="342900" lvl="0" indent="-342900">
              <a:buClr>
                <a:schemeClr val="dk2"/>
              </a:buClr>
              <a:buSzPts val="2190"/>
              <a:buFont typeface="Arial"/>
              <a:buChar char="•"/>
            </a:pPr>
            <a:r>
              <a:rPr lang="it-IT" sz="2400" dirty="0">
                <a:solidFill>
                  <a:schemeClr val="dk2"/>
                </a:solidFill>
                <a:latin typeface="Calibri"/>
                <a:ea typeface="Calibri"/>
                <a:cs typeface="Calibri"/>
                <a:sym typeface="Calibri"/>
              </a:rPr>
              <a:t>Se ottieni un aumento, aumenta i tuoi risparmi invece di aumentare la spesa</a:t>
            </a:r>
            <a:r>
              <a:rPr lang="de-DE" sz="2400" dirty="0">
                <a:solidFill>
                  <a:schemeClr val="dk2"/>
                </a:solidFill>
                <a:latin typeface="Calibri"/>
                <a:ea typeface="Calibri"/>
                <a:cs typeface="Calibri"/>
                <a:sym typeface="Calibri"/>
              </a:rPr>
              <a:t>.</a:t>
            </a:r>
            <a:endParaRPr sz="2400" dirty="0"/>
          </a:p>
        </p:txBody>
      </p:sp>
      <p:sp>
        <p:nvSpPr>
          <p:cNvPr id="160" name="Google Shape;160;p11"/>
          <p:cNvSpPr/>
          <p:nvPr/>
        </p:nvSpPr>
        <p:spPr>
          <a:xfrm>
            <a:off x="500061" y="5763494"/>
            <a:ext cx="12329997" cy="1200288"/>
          </a:xfrm>
          <a:prstGeom prst="rect">
            <a:avLst/>
          </a:prstGeom>
          <a:noFill/>
          <a:ln>
            <a:noFill/>
          </a:ln>
        </p:spPr>
        <p:txBody>
          <a:bodyPr spcFirstLastPara="1" wrap="square" lIns="91425" tIns="45700" rIns="91425" bIns="45700" anchor="t" anchorCtr="0">
            <a:spAutoFit/>
          </a:bodyPr>
          <a:lstStyle/>
          <a:p>
            <a:pPr marL="342900" lvl="0" indent="-342900">
              <a:buClr>
                <a:schemeClr val="dk2"/>
              </a:buClr>
              <a:buSzPts val="2190"/>
              <a:buFont typeface="Arial"/>
              <a:buChar char="•"/>
            </a:pPr>
            <a:r>
              <a:rPr lang="it-IT" sz="2400" dirty="0">
                <a:solidFill>
                  <a:schemeClr val="dk2"/>
                </a:solidFill>
                <a:latin typeface="Calibri"/>
                <a:ea typeface="Calibri"/>
                <a:cs typeface="Calibri"/>
                <a:sym typeface="Calibri"/>
              </a:rPr>
              <a:t>Non usare tutti i tuoi risparmi per pagare il debito. Ti consigliamo di conservare una piccola quantità di risparmi per eventuali emergenze impreviste. Il risparmio ti impedirà di dover addebitare queste emergenze sulla tua carta di credito. </a:t>
            </a:r>
            <a:endParaRPr sz="2400" dirty="0">
              <a:solidFill>
                <a:schemeClr val="dk2"/>
              </a:solidFill>
              <a:latin typeface="Calibri"/>
              <a:ea typeface="Calibri"/>
              <a:cs typeface="Calibri"/>
              <a:sym typeface="Calibri"/>
            </a:endParaRPr>
          </a:p>
        </p:txBody>
      </p:sp>
      <p:pic>
        <p:nvPicPr>
          <p:cNvPr id="161" name="Google Shape;161;p11" descr="Bank, Piggy, Fiat, Cash, Finance, Money, Saving Money"/>
          <p:cNvPicPr preferRelativeResize="0"/>
          <p:nvPr/>
        </p:nvPicPr>
        <p:blipFill rotWithShape="1">
          <a:blip r:embed="rId3">
            <a:alphaModFix/>
          </a:blip>
          <a:srcRect/>
          <a:stretch/>
        </p:blipFill>
        <p:spPr>
          <a:xfrm>
            <a:off x="9643911" y="3716400"/>
            <a:ext cx="3070642" cy="204709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2"/>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SzPts val="1800"/>
              <a:buFont typeface="Open Sans"/>
              <a:buNone/>
            </a:pPr>
            <a:r>
              <a:rPr lang="de-DE" dirty="0" err="1">
                <a:solidFill>
                  <a:srgbClr val="0A9A8F"/>
                </a:solidFill>
                <a:latin typeface="Calibri" panose="020F0502020204030204" pitchFamily="34" charset="0"/>
                <a:ea typeface="Open Sans"/>
                <a:cs typeface="Calibri" panose="020F0502020204030204" pitchFamily="34" charset="0"/>
                <a:sym typeface="Open Sans"/>
              </a:rPr>
              <a:t>Gestione</a:t>
            </a:r>
            <a:r>
              <a:rPr lang="de-DE" dirty="0">
                <a:solidFill>
                  <a:srgbClr val="0A9A8F"/>
                </a:solidFill>
                <a:latin typeface="Calibri" panose="020F0502020204030204" pitchFamily="34" charset="0"/>
                <a:ea typeface="Open Sans"/>
                <a:cs typeface="Calibri" panose="020F0502020204030204" pitchFamily="34" charset="0"/>
                <a:sym typeface="Open Sans"/>
              </a:rPr>
              <a:t> della </a:t>
            </a:r>
            <a:r>
              <a:rPr lang="de-DE" dirty="0" err="1">
                <a:solidFill>
                  <a:srgbClr val="0A9A8F"/>
                </a:solidFill>
                <a:latin typeface="Calibri" panose="020F0502020204030204" pitchFamily="34" charset="0"/>
                <a:ea typeface="Open Sans"/>
                <a:cs typeface="Calibri" panose="020F0502020204030204" pitchFamily="34" charset="0"/>
                <a:sym typeface="Open Sans"/>
              </a:rPr>
              <a:t>finanza</a:t>
            </a:r>
            <a:r>
              <a:rPr lang="de-DE" dirty="0">
                <a:solidFill>
                  <a:srgbClr val="0A9A8F"/>
                </a:solidFill>
                <a:latin typeface="Calibri" panose="020F0502020204030204" pitchFamily="34" charset="0"/>
                <a:ea typeface="Open Sans"/>
                <a:cs typeface="Calibri" panose="020F0502020204030204" pitchFamily="34" charset="0"/>
                <a:sym typeface="Open Sans"/>
              </a:rPr>
              <a:t> </a:t>
            </a:r>
            <a:r>
              <a:rPr lang="de-DE" dirty="0" err="1">
                <a:solidFill>
                  <a:srgbClr val="0A9A8F"/>
                </a:solidFill>
                <a:latin typeface="Calibri" panose="020F0502020204030204" pitchFamily="34" charset="0"/>
                <a:ea typeface="Open Sans"/>
                <a:cs typeface="Calibri" panose="020F0502020204030204" pitchFamily="34" charset="0"/>
                <a:sym typeface="Open Sans"/>
              </a:rPr>
              <a:t>familiare</a:t>
            </a:r>
            <a:r>
              <a:rPr lang="de-DE" dirty="0">
                <a:solidFill>
                  <a:srgbClr val="0A9A8F"/>
                </a:solidFill>
                <a:latin typeface="Calibri" panose="020F0502020204030204" pitchFamily="34" charset="0"/>
                <a:ea typeface="Open Sans"/>
                <a:cs typeface="Calibri" panose="020F0502020204030204" pitchFamily="34" charset="0"/>
                <a:sym typeface="Open Sans"/>
              </a:rPr>
              <a:t>: </a:t>
            </a:r>
            <a:r>
              <a:rPr lang="de-DE" dirty="0" err="1">
                <a:solidFill>
                  <a:srgbClr val="C00000"/>
                </a:solidFill>
                <a:latin typeface="Calibri" panose="020F0502020204030204" pitchFamily="34" charset="0"/>
                <a:ea typeface="Open Sans"/>
                <a:cs typeface="Calibri" panose="020F0502020204030204" pitchFamily="34" charset="0"/>
                <a:sym typeface="Open Sans"/>
              </a:rPr>
              <a:t>Bisogni</a:t>
            </a:r>
            <a:r>
              <a:rPr lang="de-DE" dirty="0">
                <a:solidFill>
                  <a:srgbClr val="C00000"/>
                </a:solidFill>
                <a:latin typeface="Calibri" panose="020F0502020204030204" pitchFamily="34" charset="0"/>
                <a:ea typeface="Open Sans"/>
                <a:cs typeface="Calibri" panose="020F0502020204030204" pitchFamily="34" charset="0"/>
                <a:sym typeface="Open Sans"/>
              </a:rPr>
              <a:t> e </a:t>
            </a:r>
            <a:r>
              <a:rPr lang="de-DE" dirty="0" err="1">
                <a:solidFill>
                  <a:srgbClr val="C00000"/>
                </a:solidFill>
                <a:latin typeface="Calibri" panose="020F0502020204030204" pitchFamily="34" charset="0"/>
                <a:ea typeface="Open Sans"/>
                <a:cs typeface="Calibri" panose="020F0502020204030204" pitchFamily="34" charset="0"/>
                <a:sym typeface="Open Sans"/>
              </a:rPr>
              <a:t>Desideri</a:t>
            </a:r>
            <a:r>
              <a:rPr lang="de-DE" dirty="0">
                <a:solidFill>
                  <a:srgbClr val="C00000"/>
                </a:solidFill>
                <a:latin typeface="Calibri" panose="020F0502020204030204" pitchFamily="34" charset="0"/>
                <a:ea typeface="Open Sans"/>
                <a:cs typeface="Calibri" panose="020F0502020204030204" pitchFamily="34" charset="0"/>
                <a:sym typeface="Open Sans"/>
              </a:rPr>
              <a:t> </a:t>
            </a:r>
            <a:endParaRPr dirty="0">
              <a:solidFill>
                <a:srgbClr val="C00000"/>
              </a:solidFill>
              <a:latin typeface="Calibri" panose="020F0502020204030204" pitchFamily="34" charset="0"/>
              <a:cs typeface="Calibri" panose="020F0502020204030204" pitchFamily="34" charset="0"/>
            </a:endParaRPr>
          </a:p>
        </p:txBody>
      </p:sp>
      <p:sp>
        <p:nvSpPr>
          <p:cNvPr id="168" name="Google Shape;168;p12"/>
          <p:cNvSpPr txBox="1">
            <a:spLocks noGrp="1"/>
          </p:cNvSpPr>
          <p:nvPr>
            <p:ph type="body" idx="2"/>
          </p:nvPr>
        </p:nvSpPr>
        <p:spPr>
          <a:xfrm>
            <a:off x="500064" y="1152160"/>
            <a:ext cx="12331541" cy="945734"/>
          </a:xfrm>
          <a:prstGeom prst="rect">
            <a:avLst/>
          </a:prstGeom>
          <a:solidFill>
            <a:schemeClr val="dk1"/>
          </a:solidFill>
          <a:ln>
            <a:noFill/>
          </a:ln>
        </p:spPr>
        <p:txBody>
          <a:bodyPr spcFirstLastPara="1" wrap="square" lIns="72000" tIns="45700" rIns="72000" bIns="45700" anchor="ctr" anchorCtr="0">
            <a:noAutofit/>
          </a:bodyPr>
          <a:lstStyle/>
          <a:p>
            <a:r>
              <a:rPr lang="it-IT" i="0" dirty="0"/>
              <a:t>Attività M2.5</a:t>
            </a:r>
          </a:p>
          <a:p>
            <a:pPr lvl="0">
              <a:spcBef>
                <a:spcPts val="600"/>
              </a:spcBef>
              <a:spcAft>
                <a:spcPts val="600"/>
              </a:spcAft>
            </a:pPr>
            <a:r>
              <a:rPr lang="it-IT" i="0" dirty="0"/>
              <a:t>Pensare al risparmio familiare durante i periodi di inflazione</a:t>
            </a:r>
            <a:endParaRPr lang="de-DE" i="0" dirty="0"/>
          </a:p>
        </p:txBody>
      </p:sp>
      <p:sp>
        <p:nvSpPr>
          <p:cNvPr id="169" name="Google Shape;169;p12"/>
          <p:cNvSpPr/>
          <p:nvPr/>
        </p:nvSpPr>
        <p:spPr>
          <a:xfrm>
            <a:off x="500063" y="2182701"/>
            <a:ext cx="12331541" cy="1200288"/>
          </a:xfrm>
          <a:prstGeom prst="rect">
            <a:avLst/>
          </a:prstGeom>
          <a:noFill/>
          <a:ln>
            <a:noFill/>
          </a:ln>
        </p:spPr>
        <p:txBody>
          <a:bodyPr spcFirstLastPara="1" wrap="square" lIns="91425" tIns="45700" rIns="91425" bIns="45700" anchor="t" anchorCtr="0">
            <a:spAutoFit/>
          </a:bodyPr>
          <a:lstStyle/>
          <a:p>
            <a:pPr lvl="0"/>
            <a:r>
              <a:rPr lang="it-IT" sz="2400" dirty="0">
                <a:solidFill>
                  <a:schemeClr val="dk1"/>
                </a:solidFill>
                <a:latin typeface="Calibri"/>
                <a:ea typeface="Calibri"/>
                <a:cs typeface="Calibri"/>
                <a:sym typeface="Calibri"/>
              </a:rPr>
              <a:t>Sapere come risparmiare denaro mentre si crescono i figli non è facile, soprattutto con l'inflazione. Ci sono così tante cose da considerare che potresti non sapere da dove cominciare. Di seguito puoi trovare alcuni suggerimenti:</a:t>
            </a:r>
            <a:endParaRPr sz="2400" dirty="0"/>
          </a:p>
        </p:txBody>
      </p:sp>
      <p:sp>
        <p:nvSpPr>
          <p:cNvPr id="170" name="Google Shape;170;p12"/>
          <p:cNvSpPr/>
          <p:nvPr/>
        </p:nvSpPr>
        <p:spPr>
          <a:xfrm>
            <a:off x="752203" y="3752849"/>
            <a:ext cx="1454046" cy="419725"/>
          </a:xfrm>
          <a:prstGeom prst="rightArrow">
            <a:avLst>
              <a:gd name="adj1" fmla="val 50000"/>
              <a:gd name="adj2" fmla="val 50000"/>
            </a:avLst>
          </a:prstGeom>
          <a:solidFill>
            <a:schemeClr val="accent1"/>
          </a:solidFill>
          <a:ln w="12700" cap="flat" cmpd="sng">
            <a:solidFill>
              <a:srgbClr val="B676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69">
              <a:solidFill>
                <a:schemeClr val="lt1"/>
              </a:solidFill>
              <a:latin typeface="Calibri"/>
              <a:ea typeface="Calibri"/>
              <a:cs typeface="Calibri"/>
              <a:sym typeface="Calibri"/>
            </a:endParaRPr>
          </a:p>
        </p:txBody>
      </p:sp>
      <p:sp>
        <p:nvSpPr>
          <p:cNvPr id="171" name="Google Shape;171;p12"/>
          <p:cNvSpPr txBox="1"/>
          <p:nvPr/>
        </p:nvSpPr>
        <p:spPr>
          <a:xfrm>
            <a:off x="2458387" y="3522568"/>
            <a:ext cx="10217046" cy="1200288"/>
          </a:xfrm>
          <a:prstGeom prst="rect">
            <a:avLst/>
          </a:prstGeom>
          <a:noFill/>
          <a:ln>
            <a:noFill/>
          </a:ln>
        </p:spPr>
        <p:txBody>
          <a:bodyPr spcFirstLastPara="1" wrap="square" lIns="91425" tIns="45700" rIns="91425" bIns="45700" anchor="t" anchorCtr="0">
            <a:spAutoFit/>
          </a:bodyPr>
          <a:lstStyle/>
          <a:p>
            <a:pPr lvl="0" algn="just"/>
            <a:r>
              <a:rPr lang="it-IT" sz="2400" dirty="0">
                <a:solidFill>
                  <a:schemeClr val="dk1"/>
                </a:solidFill>
                <a:latin typeface="Calibri"/>
                <a:ea typeface="Calibri"/>
                <a:cs typeface="Calibri"/>
                <a:sym typeface="Calibri"/>
              </a:rPr>
              <a:t>Con la tua famiglia, decidi quali spese potrebbero essere tagliate, ad esempio quelle di alcuni beni che non hai davvero bisogno di acquistare (bisogni e desideri).</a:t>
            </a:r>
            <a:endParaRPr sz="2400" dirty="0">
              <a:solidFill>
                <a:schemeClr val="dk1"/>
              </a:solidFill>
              <a:latin typeface="Calibri"/>
              <a:ea typeface="Calibri"/>
              <a:cs typeface="Calibri"/>
              <a:sym typeface="Calibri"/>
            </a:endParaRPr>
          </a:p>
        </p:txBody>
      </p:sp>
      <p:sp>
        <p:nvSpPr>
          <p:cNvPr id="172" name="Google Shape;172;p12"/>
          <p:cNvSpPr/>
          <p:nvPr/>
        </p:nvSpPr>
        <p:spPr>
          <a:xfrm>
            <a:off x="2458387" y="4775142"/>
            <a:ext cx="10429715" cy="830956"/>
          </a:xfrm>
          <a:prstGeom prst="rect">
            <a:avLst/>
          </a:prstGeom>
          <a:noFill/>
          <a:ln>
            <a:noFill/>
          </a:ln>
        </p:spPr>
        <p:txBody>
          <a:bodyPr spcFirstLastPara="1" wrap="square" lIns="91425" tIns="45700" rIns="91425" bIns="45700" anchor="t" anchorCtr="0">
            <a:spAutoFit/>
          </a:bodyPr>
          <a:lstStyle/>
          <a:p>
            <a:pPr lvl="0"/>
            <a:r>
              <a:rPr lang="it-IT" sz="2400" dirty="0">
                <a:solidFill>
                  <a:schemeClr val="dk1"/>
                </a:solidFill>
                <a:latin typeface="Calibri"/>
                <a:ea typeface="Calibri"/>
                <a:cs typeface="Calibri"/>
                <a:sym typeface="Calibri"/>
              </a:rPr>
              <a:t>Invece di buttare via gli oggetti che non usi più, prova a venderli prima per guadagnare qualche soldo extra.</a:t>
            </a:r>
            <a:endParaRPr sz="2400" dirty="0">
              <a:solidFill>
                <a:schemeClr val="dk1"/>
              </a:solidFill>
              <a:latin typeface="Calibri"/>
              <a:ea typeface="Calibri"/>
              <a:cs typeface="Calibri"/>
              <a:sym typeface="Calibri"/>
            </a:endParaRPr>
          </a:p>
        </p:txBody>
      </p:sp>
      <p:sp>
        <p:nvSpPr>
          <p:cNvPr id="173" name="Google Shape;173;p12"/>
          <p:cNvSpPr/>
          <p:nvPr/>
        </p:nvSpPr>
        <p:spPr>
          <a:xfrm>
            <a:off x="752203" y="4852554"/>
            <a:ext cx="1454046" cy="419725"/>
          </a:xfrm>
          <a:prstGeom prst="rightArrow">
            <a:avLst>
              <a:gd name="adj1" fmla="val 50000"/>
              <a:gd name="adj2" fmla="val 50000"/>
            </a:avLst>
          </a:prstGeom>
          <a:solidFill>
            <a:schemeClr val="accent1"/>
          </a:solidFill>
          <a:ln w="12700" cap="flat" cmpd="sng">
            <a:solidFill>
              <a:srgbClr val="B676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69">
              <a:solidFill>
                <a:schemeClr val="lt1"/>
              </a:solidFill>
              <a:latin typeface="Calibri"/>
              <a:ea typeface="Calibri"/>
              <a:cs typeface="Calibri"/>
              <a:sym typeface="Calibri"/>
            </a:endParaRPr>
          </a:p>
        </p:txBody>
      </p:sp>
      <p:sp>
        <p:nvSpPr>
          <p:cNvPr id="174" name="Google Shape;174;p12"/>
          <p:cNvSpPr/>
          <p:nvPr/>
        </p:nvSpPr>
        <p:spPr>
          <a:xfrm>
            <a:off x="752203" y="5936810"/>
            <a:ext cx="1454046" cy="419725"/>
          </a:xfrm>
          <a:prstGeom prst="rightArrow">
            <a:avLst>
              <a:gd name="adj1" fmla="val 50000"/>
              <a:gd name="adj2" fmla="val 50000"/>
            </a:avLst>
          </a:prstGeom>
          <a:solidFill>
            <a:schemeClr val="accent1"/>
          </a:solidFill>
          <a:ln w="12700" cap="flat" cmpd="sng">
            <a:solidFill>
              <a:srgbClr val="B676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69">
              <a:solidFill>
                <a:schemeClr val="lt1"/>
              </a:solidFill>
              <a:latin typeface="Calibri"/>
              <a:ea typeface="Calibri"/>
              <a:cs typeface="Calibri"/>
              <a:sym typeface="Calibri"/>
            </a:endParaRPr>
          </a:p>
        </p:txBody>
      </p:sp>
      <p:sp>
        <p:nvSpPr>
          <p:cNvPr id="175" name="Google Shape;175;p12"/>
          <p:cNvSpPr/>
          <p:nvPr/>
        </p:nvSpPr>
        <p:spPr>
          <a:xfrm>
            <a:off x="2458387" y="5731195"/>
            <a:ext cx="10086539" cy="830956"/>
          </a:xfrm>
          <a:prstGeom prst="rect">
            <a:avLst/>
          </a:prstGeom>
          <a:noFill/>
          <a:ln>
            <a:noFill/>
          </a:ln>
        </p:spPr>
        <p:txBody>
          <a:bodyPr spcFirstLastPara="1" wrap="square" lIns="91425" tIns="45700" rIns="91425" bIns="45700" anchor="t" anchorCtr="0">
            <a:spAutoFit/>
          </a:bodyPr>
          <a:lstStyle/>
          <a:p>
            <a:pPr lvl="0"/>
            <a:r>
              <a:rPr lang="it-IT" sz="2400" dirty="0">
                <a:solidFill>
                  <a:schemeClr val="dk1"/>
                </a:solidFill>
                <a:latin typeface="Calibri"/>
                <a:ea typeface="Calibri"/>
                <a:cs typeface="Calibri"/>
                <a:sym typeface="Calibri"/>
              </a:rPr>
              <a:t>Prova ad acquistare articoli di seconda mano o prodotti tecnologici ricondizionati invece di nuovi articoli costosi.</a:t>
            </a:r>
            <a:endParaRPr sz="2400" dirty="0">
              <a:solidFill>
                <a:schemeClr val="dk1"/>
              </a:solidFill>
              <a:latin typeface="Calibri"/>
              <a:ea typeface="Calibri"/>
              <a:cs typeface="Calibri"/>
              <a:sym typeface="Calibri"/>
            </a:endParaRPr>
          </a:p>
        </p:txBody>
      </p:sp>
      <p:pic>
        <p:nvPicPr>
          <p:cNvPr id="8" name="Picture 7" descr="A picture containing toy, shaped, decorated&#10;&#10;Description automatically generated">
            <a:extLst>
              <a:ext uri="{FF2B5EF4-FFF2-40B4-BE49-F238E27FC236}">
                <a16:creationId xmlns:a16="http://schemas.microsoft.com/office/drawing/2014/main" id="{B0011FBC-11C7-F62D-A374-61CA04E3094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11029926" y="394747"/>
            <a:ext cx="1858176" cy="185817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0"/>
        <p:cNvGrpSpPr/>
        <p:nvPr/>
      </p:nvGrpSpPr>
      <p:grpSpPr>
        <a:xfrm>
          <a:off x="0" y="0"/>
          <a:ext cx="0" cy="0"/>
          <a:chOff x="0" y="0"/>
          <a:chExt cx="0" cy="0"/>
        </a:xfrm>
      </p:grpSpPr>
      <p:sp>
        <p:nvSpPr>
          <p:cNvPr id="181" name="Google Shape;181;p13"/>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SzPts val="1800"/>
              <a:buFont typeface="Open Sans"/>
              <a:buNone/>
            </a:pPr>
            <a:r>
              <a:rPr lang="de-DE" dirty="0" err="1">
                <a:solidFill>
                  <a:srgbClr val="0A9A8F"/>
                </a:solidFill>
                <a:latin typeface="Calibri" panose="020F0502020204030204" pitchFamily="34" charset="0"/>
                <a:ea typeface="Open Sans"/>
                <a:cs typeface="Calibri" panose="020F0502020204030204" pitchFamily="34" charset="0"/>
                <a:sym typeface="Open Sans"/>
              </a:rPr>
              <a:t>Gestione</a:t>
            </a:r>
            <a:r>
              <a:rPr lang="de-DE" dirty="0">
                <a:solidFill>
                  <a:srgbClr val="0A9A8F"/>
                </a:solidFill>
                <a:latin typeface="Calibri" panose="020F0502020204030204" pitchFamily="34" charset="0"/>
                <a:ea typeface="Open Sans"/>
                <a:cs typeface="Calibri" panose="020F0502020204030204" pitchFamily="34" charset="0"/>
                <a:sym typeface="Open Sans"/>
              </a:rPr>
              <a:t> della </a:t>
            </a:r>
            <a:r>
              <a:rPr lang="de-DE" dirty="0" err="1">
                <a:solidFill>
                  <a:srgbClr val="0A9A8F"/>
                </a:solidFill>
                <a:latin typeface="Calibri" panose="020F0502020204030204" pitchFamily="34" charset="0"/>
                <a:ea typeface="Open Sans"/>
                <a:cs typeface="Calibri" panose="020F0502020204030204" pitchFamily="34" charset="0"/>
                <a:sym typeface="Open Sans"/>
              </a:rPr>
              <a:t>finanza</a:t>
            </a:r>
            <a:r>
              <a:rPr lang="de-DE" dirty="0">
                <a:solidFill>
                  <a:srgbClr val="0A9A8F"/>
                </a:solidFill>
                <a:latin typeface="Calibri" panose="020F0502020204030204" pitchFamily="34" charset="0"/>
                <a:ea typeface="Open Sans"/>
                <a:cs typeface="Calibri" panose="020F0502020204030204" pitchFamily="34" charset="0"/>
                <a:sym typeface="Open Sans"/>
              </a:rPr>
              <a:t> </a:t>
            </a:r>
            <a:r>
              <a:rPr lang="de-DE" dirty="0" err="1">
                <a:solidFill>
                  <a:srgbClr val="0A9A8F"/>
                </a:solidFill>
                <a:latin typeface="Calibri" panose="020F0502020204030204" pitchFamily="34" charset="0"/>
                <a:ea typeface="Open Sans"/>
                <a:cs typeface="Calibri" panose="020F0502020204030204" pitchFamily="34" charset="0"/>
                <a:sym typeface="Open Sans"/>
              </a:rPr>
              <a:t>familiare</a:t>
            </a:r>
            <a:endParaRPr dirty="0">
              <a:latin typeface="Calibri" panose="020F0502020204030204" pitchFamily="34" charset="0"/>
              <a:cs typeface="Calibri" panose="020F0502020204030204" pitchFamily="34" charset="0"/>
            </a:endParaRPr>
          </a:p>
        </p:txBody>
      </p:sp>
      <p:sp>
        <p:nvSpPr>
          <p:cNvPr id="182" name="Google Shape;182;p13"/>
          <p:cNvSpPr txBox="1">
            <a:spLocks noGrp="1"/>
          </p:cNvSpPr>
          <p:nvPr>
            <p:ph type="body" idx="2"/>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p>
            <a:pPr marL="457200" marR="0" lvl="0" indent="-228600" algn="just" rtl="0">
              <a:lnSpc>
                <a:spcPct val="90000"/>
              </a:lnSpc>
              <a:spcBef>
                <a:spcPts val="1094"/>
              </a:spcBef>
              <a:spcAft>
                <a:spcPts val="0"/>
              </a:spcAft>
              <a:buClr>
                <a:schemeClr val="lt2"/>
              </a:buClr>
              <a:buSzPts val="2400"/>
              <a:buFont typeface="Arial"/>
              <a:buNone/>
            </a:pPr>
            <a:r>
              <a:rPr lang="de-DE" i="0" dirty="0"/>
              <a:t>Come </a:t>
            </a:r>
            <a:r>
              <a:rPr lang="de-DE" i="0" dirty="0" err="1"/>
              <a:t>risparmiare</a:t>
            </a:r>
            <a:r>
              <a:rPr lang="de-DE" i="0" dirty="0"/>
              <a:t> </a:t>
            </a:r>
            <a:r>
              <a:rPr lang="de-DE" i="0" dirty="0" err="1"/>
              <a:t>come</a:t>
            </a:r>
            <a:r>
              <a:rPr lang="de-DE" i="0" dirty="0"/>
              <a:t> </a:t>
            </a:r>
            <a:r>
              <a:rPr lang="de-DE" i="0" dirty="0" err="1"/>
              <a:t>famiglia</a:t>
            </a:r>
            <a:r>
              <a:rPr lang="de-DE" i="0" dirty="0"/>
              <a:t>: </a:t>
            </a:r>
            <a:r>
              <a:rPr lang="de-DE" i="0" dirty="0" err="1"/>
              <a:t>Buoni</a:t>
            </a:r>
            <a:r>
              <a:rPr lang="de-DE" i="0" dirty="0"/>
              <a:t> </a:t>
            </a:r>
            <a:r>
              <a:rPr lang="de-DE" i="0" dirty="0" err="1"/>
              <a:t>consigli</a:t>
            </a:r>
            <a:endParaRPr i="0" dirty="0"/>
          </a:p>
        </p:txBody>
      </p:sp>
      <p:sp>
        <p:nvSpPr>
          <p:cNvPr id="183" name="Google Shape;183;p13"/>
          <p:cNvSpPr/>
          <p:nvPr/>
        </p:nvSpPr>
        <p:spPr>
          <a:xfrm>
            <a:off x="618410" y="2598890"/>
            <a:ext cx="1454046" cy="419725"/>
          </a:xfrm>
          <a:prstGeom prst="rightArrow">
            <a:avLst>
              <a:gd name="adj1" fmla="val 50000"/>
              <a:gd name="adj2" fmla="val 50000"/>
            </a:avLst>
          </a:prstGeom>
          <a:solidFill>
            <a:schemeClr val="accent1"/>
          </a:solidFill>
          <a:ln w="12700" cap="flat" cmpd="sng">
            <a:solidFill>
              <a:srgbClr val="B676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69">
              <a:solidFill>
                <a:schemeClr val="lt1"/>
              </a:solidFill>
              <a:latin typeface="Calibri"/>
              <a:ea typeface="Calibri"/>
              <a:cs typeface="Calibri"/>
              <a:sym typeface="Calibri"/>
            </a:endParaRPr>
          </a:p>
        </p:txBody>
      </p:sp>
      <p:sp>
        <p:nvSpPr>
          <p:cNvPr id="184" name="Google Shape;184;p13"/>
          <p:cNvSpPr txBox="1"/>
          <p:nvPr/>
        </p:nvSpPr>
        <p:spPr>
          <a:xfrm>
            <a:off x="2298884" y="2393211"/>
            <a:ext cx="8122889" cy="830956"/>
          </a:xfrm>
          <a:prstGeom prst="rect">
            <a:avLst/>
          </a:prstGeom>
          <a:noFill/>
          <a:ln>
            <a:noFill/>
          </a:ln>
        </p:spPr>
        <p:txBody>
          <a:bodyPr spcFirstLastPara="1" wrap="square" lIns="91425" tIns="45700" rIns="91425" bIns="45700" anchor="t" anchorCtr="0">
            <a:spAutoFit/>
          </a:bodyPr>
          <a:lstStyle/>
          <a:p>
            <a:pPr lvl="0" algn="just"/>
            <a:r>
              <a:rPr lang="it-IT" sz="2400" dirty="0">
                <a:solidFill>
                  <a:schemeClr val="dk1"/>
                </a:solidFill>
                <a:latin typeface="Calibri"/>
                <a:ea typeface="Calibri"/>
                <a:cs typeface="Calibri"/>
                <a:sym typeface="Calibri"/>
              </a:rPr>
              <a:t>Prenditi cura della tua salute. La prevenzione è migliore e probabilmente più economica della cura.</a:t>
            </a:r>
            <a:endParaRPr sz="2400" dirty="0">
              <a:solidFill>
                <a:schemeClr val="dk1"/>
              </a:solidFill>
              <a:latin typeface="Calibri"/>
              <a:ea typeface="Calibri"/>
              <a:cs typeface="Calibri"/>
              <a:sym typeface="Calibri"/>
            </a:endParaRPr>
          </a:p>
        </p:txBody>
      </p:sp>
      <p:sp>
        <p:nvSpPr>
          <p:cNvPr id="185" name="Google Shape;185;p13"/>
          <p:cNvSpPr/>
          <p:nvPr/>
        </p:nvSpPr>
        <p:spPr>
          <a:xfrm>
            <a:off x="2352876" y="3983725"/>
            <a:ext cx="10013639" cy="1200288"/>
          </a:xfrm>
          <a:prstGeom prst="rect">
            <a:avLst/>
          </a:prstGeom>
          <a:noFill/>
          <a:ln>
            <a:noFill/>
          </a:ln>
        </p:spPr>
        <p:txBody>
          <a:bodyPr spcFirstLastPara="1" wrap="square" lIns="91425" tIns="45700" rIns="91425" bIns="45700" anchor="t" anchorCtr="0">
            <a:spAutoFit/>
          </a:bodyPr>
          <a:lstStyle/>
          <a:p>
            <a:pPr lvl="0"/>
            <a:r>
              <a:rPr lang="it-IT" sz="2400" dirty="0">
                <a:solidFill>
                  <a:schemeClr val="dk1"/>
                </a:solidFill>
                <a:latin typeface="Calibri"/>
                <a:ea typeface="Calibri"/>
                <a:cs typeface="Calibri"/>
                <a:sym typeface="Calibri"/>
              </a:rPr>
              <a:t>Organizza i tuoi acquisti facendo un elenco delle cose che devi acquistare. Ti aiuterà a non essere sopraffatto quando vai a fare shopping, evitando di acquistare cose inutili.</a:t>
            </a:r>
            <a:endParaRPr sz="2400" dirty="0">
              <a:solidFill>
                <a:schemeClr val="dk1"/>
              </a:solidFill>
              <a:latin typeface="Calibri"/>
              <a:ea typeface="Calibri"/>
              <a:cs typeface="Calibri"/>
              <a:sym typeface="Calibri"/>
            </a:endParaRPr>
          </a:p>
        </p:txBody>
      </p:sp>
      <p:sp>
        <p:nvSpPr>
          <p:cNvPr id="186" name="Google Shape;186;p13"/>
          <p:cNvSpPr/>
          <p:nvPr/>
        </p:nvSpPr>
        <p:spPr>
          <a:xfrm>
            <a:off x="659567" y="4374007"/>
            <a:ext cx="1454046" cy="419725"/>
          </a:xfrm>
          <a:prstGeom prst="rightArrow">
            <a:avLst>
              <a:gd name="adj1" fmla="val 50000"/>
              <a:gd name="adj2" fmla="val 50000"/>
            </a:avLst>
          </a:prstGeom>
          <a:solidFill>
            <a:schemeClr val="accent1"/>
          </a:solidFill>
          <a:ln w="12700" cap="flat" cmpd="sng">
            <a:solidFill>
              <a:srgbClr val="B676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69">
              <a:solidFill>
                <a:schemeClr val="lt1"/>
              </a:solidFill>
              <a:latin typeface="Calibri"/>
              <a:ea typeface="Calibri"/>
              <a:cs typeface="Calibri"/>
              <a:sym typeface="Calibri"/>
            </a:endParaRPr>
          </a:p>
        </p:txBody>
      </p:sp>
      <p:sp>
        <p:nvSpPr>
          <p:cNvPr id="187" name="Google Shape;187;p13"/>
          <p:cNvSpPr/>
          <p:nvPr/>
        </p:nvSpPr>
        <p:spPr>
          <a:xfrm>
            <a:off x="644577" y="6094754"/>
            <a:ext cx="1454046" cy="419725"/>
          </a:xfrm>
          <a:prstGeom prst="rightArrow">
            <a:avLst>
              <a:gd name="adj1" fmla="val 50000"/>
              <a:gd name="adj2" fmla="val 50000"/>
            </a:avLst>
          </a:prstGeom>
          <a:solidFill>
            <a:schemeClr val="accent1"/>
          </a:solidFill>
          <a:ln w="12700" cap="flat" cmpd="sng">
            <a:solidFill>
              <a:srgbClr val="B676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69">
              <a:solidFill>
                <a:schemeClr val="lt1"/>
              </a:solidFill>
              <a:latin typeface="Calibri"/>
              <a:ea typeface="Calibri"/>
              <a:cs typeface="Calibri"/>
              <a:sym typeface="Calibri"/>
            </a:endParaRPr>
          </a:p>
        </p:txBody>
      </p:sp>
      <p:sp>
        <p:nvSpPr>
          <p:cNvPr id="188" name="Google Shape;188;p13"/>
          <p:cNvSpPr/>
          <p:nvPr/>
        </p:nvSpPr>
        <p:spPr>
          <a:xfrm>
            <a:off x="2352876" y="5704472"/>
            <a:ext cx="10224659" cy="1200288"/>
          </a:xfrm>
          <a:prstGeom prst="rect">
            <a:avLst/>
          </a:prstGeom>
          <a:noFill/>
          <a:ln>
            <a:noFill/>
          </a:ln>
        </p:spPr>
        <p:txBody>
          <a:bodyPr spcFirstLastPara="1" wrap="square" lIns="91425" tIns="45700" rIns="91425" bIns="45700" anchor="t" anchorCtr="0">
            <a:spAutoFit/>
          </a:bodyPr>
          <a:lstStyle/>
          <a:p>
            <a:pPr lvl="0"/>
            <a:r>
              <a:rPr lang="it-IT" sz="2400" dirty="0">
                <a:solidFill>
                  <a:schemeClr val="dk1"/>
                </a:solidFill>
                <a:latin typeface="Calibri"/>
                <a:ea typeface="Calibri"/>
                <a:cs typeface="Calibri"/>
                <a:sym typeface="Calibri"/>
              </a:rPr>
              <a:t>Tieni sotto controllo i costi di riscaldamento domestico. È possibile utilizzare un termostato per mantenere il calore a una temperatura regolare (suggerita a circa 22 ° gradi o meno)</a:t>
            </a:r>
            <a:endParaRPr sz="2400" i="1" dirty="0">
              <a:solidFill>
                <a:schemeClr val="dk1"/>
              </a:solidFill>
              <a:latin typeface="Calibri"/>
              <a:ea typeface="Calibri"/>
              <a:cs typeface="Calibri"/>
              <a:sym typeface="Calibri"/>
            </a:endParaRPr>
          </a:p>
        </p:txBody>
      </p:sp>
      <p:pic>
        <p:nvPicPr>
          <p:cNvPr id="189" name="Google Shape;189;p13" descr="Marketing, Dollar, Business, Forex, Finance, Financial"/>
          <p:cNvPicPr preferRelativeResize="0"/>
          <p:nvPr/>
        </p:nvPicPr>
        <p:blipFill rotWithShape="1">
          <a:blip r:embed="rId3">
            <a:alphaModFix/>
          </a:blip>
          <a:srcRect/>
          <a:stretch/>
        </p:blipFill>
        <p:spPr>
          <a:xfrm>
            <a:off x="10296267" y="1851728"/>
            <a:ext cx="2683785" cy="2292201"/>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4"/>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SzPts val="1800"/>
              <a:buFont typeface="Open Sans"/>
              <a:buNone/>
            </a:pPr>
            <a:r>
              <a:rPr lang="de-DE" dirty="0" err="1">
                <a:solidFill>
                  <a:srgbClr val="0A9A8F"/>
                </a:solidFill>
                <a:latin typeface="Calibri" panose="020F0502020204030204" pitchFamily="34" charset="0"/>
                <a:ea typeface="Open Sans"/>
                <a:cs typeface="Calibri" panose="020F0502020204030204" pitchFamily="34" charset="0"/>
                <a:sym typeface="Open Sans"/>
              </a:rPr>
              <a:t>Gestione</a:t>
            </a:r>
            <a:r>
              <a:rPr lang="de-DE" dirty="0">
                <a:solidFill>
                  <a:srgbClr val="0A9A8F"/>
                </a:solidFill>
                <a:latin typeface="Calibri" panose="020F0502020204030204" pitchFamily="34" charset="0"/>
                <a:ea typeface="Open Sans"/>
                <a:cs typeface="Calibri" panose="020F0502020204030204" pitchFamily="34" charset="0"/>
                <a:sym typeface="Open Sans"/>
              </a:rPr>
              <a:t> della </a:t>
            </a:r>
            <a:r>
              <a:rPr lang="de-DE" dirty="0" err="1">
                <a:solidFill>
                  <a:srgbClr val="0A9A8F"/>
                </a:solidFill>
                <a:latin typeface="Calibri" panose="020F0502020204030204" pitchFamily="34" charset="0"/>
                <a:ea typeface="Open Sans"/>
                <a:cs typeface="Calibri" panose="020F0502020204030204" pitchFamily="34" charset="0"/>
                <a:sym typeface="Open Sans"/>
              </a:rPr>
              <a:t>finanza</a:t>
            </a:r>
            <a:r>
              <a:rPr lang="de-DE" dirty="0">
                <a:solidFill>
                  <a:srgbClr val="0A9A8F"/>
                </a:solidFill>
                <a:latin typeface="Calibri" panose="020F0502020204030204" pitchFamily="34" charset="0"/>
                <a:ea typeface="Open Sans"/>
                <a:cs typeface="Calibri" panose="020F0502020204030204" pitchFamily="34" charset="0"/>
                <a:sym typeface="Open Sans"/>
              </a:rPr>
              <a:t> </a:t>
            </a:r>
            <a:r>
              <a:rPr lang="de-DE" dirty="0" err="1">
                <a:solidFill>
                  <a:srgbClr val="0A9A8F"/>
                </a:solidFill>
                <a:latin typeface="Calibri" panose="020F0502020204030204" pitchFamily="34" charset="0"/>
                <a:ea typeface="Open Sans"/>
                <a:cs typeface="Calibri" panose="020F0502020204030204" pitchFamily="34" charset="0"/>
                <a:sym typeface="Open Sans"/>
              </a:rPr>
              <a:t>familiare</a:t>
            </a:r>
            <a:endParaRPr dirty="0">
              <a:latin typeface="Calibri" panose="020F0502020204030204" pitchFamily="34" charset="0"/>
              <a:cs typeface="Calibri" panose="020F0502020204030204" pitchFamily="34" charset="0"/>
            </a:endParaRPr>
          </a:p>
        </p:txBody>
      </p:sp>
      <p:sp>
        <p:nvSpPr>
          <p:cNvPr id="196" name="Google Shape;196;p14"/>
          <p:cNvSpPr txBox="1">
            <a:spLocks noGrp="1"/>
          </p:cNvSpPr>
          <p:nvPr>
            <p:ph type="body" idx="2"/>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p>
            <a:pPr marL="457200" marR="0" lvl="0" indent="-228600" algn="just" rtl="0">
              <a:lnSpc>
                <a:spcPct val="90000"/>
              </a:lnSpc>
              <a:spcBef>
                <a:spcPts val="600"/>
              </a:spcBef>
              <a:spcAft>
                <a:spcPts val="600"/>
              </a:spcAft>
              <a:buClr>
                <a:schemeClr val="lt2"/>
              </a:buClr>
              <a:buSzPts val="2400"/>
              <a:buFont typeface="Arial"/>
              <a:buNone/>
            </a:pPr>
            <a:r>
              <a:rPr lang="de-DE" i="0" dirty="0"/>
              <a:t>Come </a:t>
            </a:r>
            <a:r>
              <a:rPr lang="de-DE" i="0" dirty="0" err="1"/>
              <a:t>usare</a:t>
            </a:r>
            <a:r>
              <a:rPr lang="de-DE" i="0" dirty="0"/>
              <a:t> i </a:t>
            </a:r>
            <a:r>
              <a:rPr lang="de-DE" i="0" dirty="0" err="1"/>
              <a:t>risparmi</a:t>
            </a:r>
            <a:r>
              <a:rPr lang="de-DE" i="0" dirty="0"/>
              <a:t>: </a:t>
            </a:r>
            <a:r>
              <a:rPr lang="de-DE" i="0" dirty="0" err="1"/>
              <a:t>qualche</a:t>
            </a:r>
            <a:r>
              <a:rPr lang="de-DE" i="0" dirty="0"/>
              <a:t> </a:t>
            </a:r>
            <a:r>
              <a:rPr lang="de-DE" i="0" dirty="0" err="1"/>
              <a:t>suggerimento</a:t>
            </a:r>
            <a:endParaRPr i="0" dirty="0"/>
          </a:p>
        </p:txBody>
      </p:sp>
      <p:sp>
        <p:nvSpPr>
          <p:cNvPr id="197" name="Google Shape;197;p14"/>
          <p:cNvSpPr txBox="1"/>
          <p:nvPr/>
        </p:nvSpPr>
        <p:spPr>
          <a:xfrm>
            <a:off x="500064" y="2218544"/>
            <a:ext cx="12331541" cy="830956"/>
          </a:xfrm>
          <a:prstGeom prst="rect">
            <a:avLst/>
          </a:prstGeom>
          <a:noFill/>
          <a:ln>
            <a:noFill/>
          </a:ln>
        </p:spPr>
        <p:txBody>
          <a:bodyPr spcFirstLastPara="1" wrap="square" lIns="91425" tIns="45700" rIns="91425" bIns="45700" anchor="t" anchorCtr="0">
            <a:spAutoFit/>
          </a:bodyPr>
          <a:lstStyle/>
          <a:p>
            <a:pPr lvl="0"/>
            <a:r>
              <a:rPr lang="it-IT" sz="2400" dirty="0">
                <a:solidFill>
                  <a:schemeClr val="dk1"/>
                </a:solidFill>
                <a:latin typeface="Calibri"/>
                <a:ea typeface="Calibri"/>
                <a:cs typeface="Calibri"/>
                <a:sym typeface="Calibri"/>
              </a:rPr>
              <a:t>È molto importante avere </a:t>
            </a:r>
            <a:r>
              <a:rPr lang="it-IT" sz="2400" b="1" dirty="0">
                <a:solidFill>
                  <a:schemeClr val="accent6"/>
                </a:solidFill>
                <a:latin typeface="Calibri"/>
                <a:ea typeface="Calibri"/>
                <a:cs typeface="Calibri"/>
                <a:sym typeface="Calibri"/>
              </a:rPr>
              <a:t>risparmi familiari extra </a:t>
            </a:r>
            <a:r>
              <a:rPr lang="it-IT" sz="2400" dirty="0">
                <a:solidFill>
                  <a:schemeClr val="dk1"/>
                </a:solidFill>
                <a:latin typeface="Calibri"/>
                <a:ea typeface="Calibri"/>
                <a:cs typeface="Calibri"/>
                <a:sym typeface="Calibri"/>
              </a:rPr>
              <a:t>per far fronte a situazioni impreviste e a spese a lungo termine</a:t>
            </a:r>
            <a:r>
              <a:rPr lang="de-DE" sz="1969" dirty="0">
                <a:solidFill>
                  <a:schemeClr val="dk1"/>
                </a:solidFill>
                <a:latin typeface="Calibri"/>
                <a:ea typeface="Calibri"/>
                <a:cs typeface="Calibri"/>
                <a:sym typeface="Calibri"/>
              </a:rPr>
              <a:t>.</a:t>
            </a:r>
            <a:endParaRPr sz="1969" dirty="0">
              <a:solidFill>
                <a:schemeClr val="dk1"/>
              </a:solidFill>
              <a:latin typeface="Calibri"/>
              <a:ea typeface="Calibri"/>
              <a:cs typeface="Calibri"/>
              <a:sym typeface="Calibri"/>
            </a:endParaRPr>
          </a:p>
        </p:txBody>
      </p:sp>
      <p:sp>
        <p:nvSpPr>
          <p:cNvPr id="198" name="Google Shape;198;p14"/>
          <p:cNvSpPr txBox="1"/>
          <p:nvPr/>
        </p:nvSpPr>
        <p:spPr>
          <a:xfrm>
            <a:off x="500063" y="3203492"/>
            <a:ext cx="10257583" cy="461624"/>
          </a:xfrm>
          <a:prstGeom prst="rect">
            <a:avLst/>
          </a:prstGeom>
          <a:noFill/>
          <a:ln>
            <a:noFill/>
          </a:ln>
        </p:spPr>
        <p:txBody>
          <a:bodyPr spcFirstLastPara="1" wrap="square" lIns="91425" tIns="45700" rIns="91425" bIns="45700" anchor="t" anchorCtr="0">
            <a:spAutoFit/>
          </a:bodyPr>
          <a:lstStyle/>
          <a:p>
            <a:pPr lvl="0"/>
            <a:r>
              <a:rPr lang="it-IT" sz="2400" dirty="0">
                <a:solidFill>
                  <a:schemeClr val="dk1"/>
                </a:solidFill>
                <a:latin typeface="Calibri"/>
                <a:ea typeface="Calibri"/>
                <a:cs typeface="Calibri"/>
                <a:sym typeface="Calibri"/>
              </a:rPr>
              <a:t>Ma quando ottieni soldi extra per la tua famiglia, come puoi usarli?</a:t>
            </a:r>
            <a:endParaRPr sz="2400" dirty="0">
              <a:solidFill>
                <a:schemeClr val="dk1"/>
              </a:solidFill>
              <a:latin typeface="Calibri"/>
              <a:ea typeface="Calibri"/>
              <a:cs typeface="Calibri"/>
              <a:sym typeface="Calibri"/>
            </a:endParaRPr>
          </a:p>
        </p:txBody>
      </p:sp>
      <p:sp>
        <p:nvSpPr>
          <p:cNvPr id="199" name="Google Shape;199;p14"/>
          <p:cNvSpPr/>
          <p:nvPr/>
        </p:nvSpPr>
        <p:spPr>
          <a:xfrm>
            <a:off x="278680" y="3830172"/>
            <a:ext cx="3522355" cy="2968792"/>
          </a:xfrm>
          <a:prstGeom prst="flowChartConnector">
            <a:avLst/>
          </a:prstGeom>
          <a:solidFill>
            <a:schemeClr val="accent6">
              <a:lumMod val="75000"/>
            </a:schemeClr>
          </a:solidFill>
          <a:ln w="12700" cap="flat" cmpd="sng">
            <a:solidFill>
              <a:srgbClr val="B67628"/>
            </a:solidFill>
            <a:prstDash val="solid"/>
            <a:miter lim="800000"/>
            <a:headEnd type="none" w="sm" len="sm"/>
            <a:tailEnd type="none" w="sm" len="sm"/>
          </a:ln>
        </p:spPr>
        <p:txBody>
          <a:bodyPr spcFirstLastPara="1" wrap="square" lIns="91425" tIns="45700" rIns="91425" bIns="45700" anchor="ctr" anchorCtr="0">
            <a:noAutofit/>
          </a:bodyPr>
          <a:lstStyle/>
          <a:p>
            <a:pPr lvl="0" algn="ctr"/>
            <a:r>
              <a:rPr lang="it-IT" sz="2400" dirty="0">
                <a:solidFill>
                  <a:schemeClr val="lt1"/>
                </a:solidFill>
                <a:latin typeface="Calibri"/>
                <a:ea typeface="Calibri"/>
                <a:cs typeface="Calibri"/>
                <a:sym typeface="Calibri"/>
              </a:rPr>
              <a:t>Il valore di ogni raccomandazione dipende dagli obiettivi e dalle esigenze della tua famiglia
</a:t>
            </a:r>
            <a:endParaRPr sz="2400" dirty="0"/>
          </a:p>
        </p:txBody>
      </p:sp>
      <p:sp>
        <p:nvSpPr>
          <p:cNvPr id="200" name="Google Shape;200;p14"/>
          <p:cNvSpPr txBox="1"/>
          <p:nvPr/>
        </p:nvSpPr>
        <p:spPr>
          <a:xfrm>
            <a:off x="3627620" y="3609125"/>
            <a:ext cx="9428700" cy="3785611"/>
          </a:xfrm>
          <a:prstGeom prst="rect">
            <a:avLst/>
          </a:prstGeom>
          <a:noFill/>
          <a:ln>
            <a:noFill/>
          </a:ln>
        </p:spPr>
        <p:txBody>
          <a:bodyPr spcFirstLastPara="1" wrap="square" lIns="91425" tIns="45700" rIns="91425" bIns="45700" anchor="t" anchorCtr="0">
            <a:spAutoFit/>
          </a:bodyPr>
          <a:lstStyle/>
          <a:p>
            <a:pPr marL="342900" lvl="0" indent="-342900">
              <a:buClr>
                <a:schemeClr val="accent4"/>
              </a:buClr>
              <a:buSzPts val="1969"/>
              <a:buFont typeface="Noto Sans Symbols"/>
              <a:buChar char="✔"/>
            </a:pPr>
            <a:r>
              <a:rPr lang="de-DE" sz="2400" b="1" dirty="0">
                <a:solidFill>
                  <a:schemeClr val="accent2"/>
                </a:solidFill>
                <a:latin typeface="Calibri"/>
                <a:ea typeface="Calibri"/>
                <a:cs typeface="Calibri"/>
                <a:sym typeface="Calibri"/>
              </a:rPr>
              <a:t>FONDI DI EMERGENZA: </a:t>
            </a:r>
            <a:r>
              <a:rPr lang="it-IT" sz="2400" dirty="0">
                <a:solidFill>
                  <a:schemeClr val="dk1"/>
                </a:solidFill>
                <a:latin typeface="Calibri"/>
                <a:ea typeface="Calibri"/>
                <a:cs typeface="Calibri"/>
                <a:sym typeface="Calibri"/>
              </a:rPr>
              <a:t>questi sono molto importanti per essere finanziariamente preparati a situazioni impreviste</a:t>
            </a:r>
            <a:endParaRPr sz="2400" dirty="0"/>
          </a:p>
          <a:p>
            <a:pPr marL="342900" marR="0" lvl="0" indent="-217868" rtl="0">
              <a:spcBef>
                <a:spcPts val="0"/>
              </a:spcBef>
              <a:spcAft>
                <a:spcPts val="0"/>
              </a:spcAft>
              <a:buClr>
                <a:schemeClr val="accent4"/>
              </a:buClr>
              <a:buSzPts val="1969"/>
              <a:buFont typeface="Noto Sans Symbols"/>
              <a:buNone/>
            </a:pPr>
            <a:endParaRPr sz="2400" dirty="0">
              <a:solidFill>
                <a:schemeClr val="dk1"/>
              </a:solidFill>
              <a:latin typeface="Calibri"/>
              <a:ea typeface="Calibri"/>
              <a:cs typeface="Calibri"/>
              <a:sym typeface="Calibri"/>
            </a:endParaRPr>
          </a:p>
          <a:p>
            <a:pPr marL="342900" lvl="0" indent="-342900">
              <a:buClr>
                <a:schemeClr val="accent4"/>
              </a:buClr>
              <a:buSzPts val="1969"/>
              <a:buFont typeface="Noto Sans Symbols"/>
              <a:buChar char="✔"/>
            </a:pPr>
            <a:r>
              <a:rPr lang="de-DE" sz="2400" b="1" dirty="0">
                <a:solidFill>
                  <a:schemeClr val="accent2"/>
                </a:solidFill>
                <a:latin typeface="Calibri"/>
                <a:ea typeface="Calibri"/>
                <a:cs typeface="Calibri"/>
                <a:sym typeface="Calibri"/>
              </a:rPr>
              <a:t>PIANIFICA OBIETTIVI DI LUNGO TERMINE: </a:t>
            </a:r>
            <a:r>
              <a:rPr lang="it-IT" sz="2400" dirty="0">
                <a:solidFill>
                  <a:schemeClr val="dk1"/>
                </a:solidFill>
                <a:latin typeface="Calibri"/>
                <a:ea typeface="Calibri"/>
                <a:cs typeface="Calibri"/>
                <a:sym typeface="Calibri"/>
              </a:rPr>
              <a:t>come obiettivi educativi, trasloco, creazione di una famiglia o pensionamento, ecc.</a:t>
            </a:r>
          </a:p>
          <a:p>
            <a:pPr marL="342900" lvl="0" indent="-342900">
              <a:buClr>
                <a:schemeClr val="accent4"/>
              </a:buClr>
              <a:buSzPts val="1969"/>
              <a:buFont typeface="Noto Sans Symbols"/>
              <a:buChar char="✔"/>
            </a:pPr>
            <a:endParaRPr sz="2400" dirty="0">
              <a:solidFill>
                <a:schemeClr val="dk1"/>
              </a:solidFill>
              <a:latin typeface="Calibri"/>
              <a:ea typeface="Calibri"/>
              <a:cs typeface="Calibri"/>
              <a:sym typeface="Calibri"/>
            </a:endParaRPr>
          </a:p>
          <a:p>
            <a:pPr marL="342900" lvl="0" indent="-342900">
              <a:buClr>
                <a:schemeClr val="accent4"/>
              </a:buClr>
              <a:buSzPts val="1969"/>
              <a:buFont typeface="Noto Sans Symbols"/>
              <a:buChar char="✔"/>
            </a:pPr>
            <a:r>
              <a:rPr lang="de-DE" sz="2400" b="1" dirty="0">
                <a:solidFill>
                  <a:schemeClr val="accent2"/>
                </a:solidFill>
                <a:latin typeface="Calibri"/>
                <a:ea typeface="Calibri"/>
                <a:cs typeface="Calibri"/>
                <a:sym typeface="Calibri"/>
              </a:rPr>
              <a:t>INVESTIMENTI: </a:t>
            </a:r>
            <a:r>
              <a:rPr lang="it-IT" sz="2400" dirty="0">
                <a:solidFill>
                  <a:schemeClr val="dk1"/>
                </a:solidFill>
                <a:latin typeface="Calibri"/>
                <a:ea typeface="Calibri"/>
                <a:cs typeface="Calibri"/>
                <a:sym typeface="Calibri"/>
              </a:rPr>
              <a:t>Alcuni soldi potrebbero essere messi in un conto di risparmio ad alto interesse, titoli di stato o investiti in qualcosa con un probabile (anche se non garantito) aumento di valore nel tempo come una casa.</a:t>
            </a:r>
            <a:endParaRPr sz="2400" dirty="0">
              <a:solidFill>
                <a:schemeClr val="dk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5"/>
          <p:cNvSpPr txBox="1">
            <a:spLocks noGrp="1"/>
          </p:cNvSpPr>
          <p:nvPr>
            <p:ph type="body" idx="1"/>
          </p:nvPr>
        </p:nvSpPr>
        <p:spPr>
          <a:xfrm>
            <a:off x="500063" y="1693612"/>
            <a:ext cx="12331402" cy="5429083"/>
          </a:xfrm>
          <a:prstGeom prst="rect">
            <a:avLst/>
          </a:prstGeom>
          <a:noFill/>
          <a:ln>
            <a:noFill/>
          </a:ln>
        </p:spPr>
        <p:txBody>
          <a:bodyPr spcFirstLastPara="1" wrap="square" lIns="72000" tIns="45700" rIns="72000" bIns="45700" anchor="t" anchorCtr="0">
            <a:noAutofit/>
          </a:bodyPr>
          <a:lstStyle/>
          <a:p>
            <a:pPr marL="0" lvl="0" indent="0" algn="l">
              <a:buSzPts val="2100"/>
            </a:pPr>
            <a:r>
              <a:rPr lang="it-IT" sz="2400" dirty="0"/>
              <a:t>La famiglia di </a:t>
            </a:r>
            <a:r>
              <a:rPr lang="it-IT" sz="2400" dirty="0" err="1"/>
              <a:t>Jan</a:t>
            </a:r>
            <a:r>
              <a:rPr lang="it-IT" sz="2400" dirty="0"/>
              <a:t> ed </a:t>
            </a:r>
            <a:r>
              <a:rPr lang="it-IT" sz="2400" dirty="0" err="1"/>
              <a:t>Elain</a:t>
            </a:r>
            <a:r>
              <a:rPr lang="it-IT" sz="2400" dirty="0"/>
              <a:t> è composta da 3 figli e dalla madre di </a:t>
            </a:r>
            <a:r>
              <a:rPr lang="it-IT" sz="2400" dirty="0" err="1"/>
              <a:t>Elain</a:t>
            </a:r>
            <a:r>
              <a:rPr lang="it-IT" sz="2400" dirty="0"/>
              <a:t> che vive con loro e contribuisce con una </a:t>
            </a:r>
            <a:r>
              <a:rPr lang="it-IT" sz="2400" b="1" dirty="0"/>
              <a:t>piccola</a:t>
            </a:r>
            <a:r>
              <a:rPr lang="it-IT" sz="2400" dirty="0"/>
              <a:t> pensione mensile. </a:t>
            </a:r>
            <a:r>
              <a:rPr lang="it-IT" sz="2400" dirty="0" err="1"/>
              <a:t>Jan</a:t>
            </a:r>
            <a:r>
              <a:rPr lang="it-IT" sz="2400" dirty="0"/>
              <a:t> lavora </a:t>
            </a:r>
            <a:r>
              <a:rPr lang="it-IT" sz="2400" b="1" dirty="0"/>
              <a:t>part-time</a:t>
            </a:r>
            <a:r>
              <a:rPr lang="it-IT" sz="2400" dirty="0"/>
              <a:t> in un fast-food e </a:t>
            </a:r>
            <a:r>
              <a:rPr lang="it-IT" sz="2400" dirty="0" err="1"/>
              <a:t>Elain</a:t>
            </a:r>
            <a:r>
              <a:rPr lang="it-IT" sz="2400" dirty="0"/>
              <a:t> lavora come segretaria a </a:t>
            </a:r>
            <a:r>
              <a:rPr lang="it-IT" sz="2400" b="1" dirty="0"/>
              <a:t>tempo pieno </a:t>
            </a:r>
            <a:r>
              <a:rPr lang="it-IT" sz="2400" dirty="0"/>
              <a:t>in uno studio di architettura, quindi ci sono </a:t>
            </a:r>
            <a:r>
              <a:rPr lang="it-IT" sz="2400" b="1" dirty="0"/>
              <a:t>3 redditi</a:t>
            </a:r>
            <a:r>
              <a:rPr lang="it-IT" sz="2400" dirty="0"/>
              <a:t>.</a:t>
            </a:r>
          </a:p>
          <a:p>
            <a:pPr marL="0" lvl="0" indent="0" algn="l">
              <a:buSzPts val="2100"/>
            </a:pPr>
            <a:r>
              <a:rPr lang="it-IT" sz="2400" dirty="0"/>
              <a:t>
I 3 bambini vanno tutti a scuola e i genitori sono preoccupati perché </a:t>
            </a:r>
            <a:r>
              <a:rPr lang="it-IT" sz="2400" b="1" dirty="0"/>
              <a:t>le spese per i bambini sono in crescita</a:t>
            </a:r>
            <a:r>
              <a:rPr lang="it-IT" sz="2400" dirty="0"/>
              <a:t> (attrezzature sportive, giochi di computer, telefoni ecc.), devono pagare il </a:t>
            </a:r>
            <a:r>
              <a:rPr lang="it-IT" sz="2400" b="1" dirty="0"/>
              <a:t>mutuo</a:t>
            </a:r>
            <a:r>
              <a:rPr lang="it-IT" sz="2400" dirty="0"/>
              <a:t> e la salute della madre di </a:t>
            </a:r>
            <a:r>
              <a:rPr lang="it-IT" sz="2400" dirty="0" err="1"/>
              <a:t>Elain</a:t>
            </a:r>
            <a:r>
              <a:rPr lang="it-IT" sz="2400" dirty="0"/>
              <a:t> è leggermente in deterioramento per cui ci sono implicazioni per le future spese per l'assistenza sanitaria.</a:t>
            </a:r>
          </a:p>
          <a:p>
            <a:pPr marL="0" lvl="0" indent="0" algn="l">
              <a:buSzPts val="2100"/>
            </a:pPr>
            <a:r>
              <a:rPr lang="it-IT" sz="2400" dirty="0"/>
              <a:t>
</a:t>
            </a:r>
            <a:r>
              <a:rPr lang="de-DE" sz="2400" dirty="0" err="1"/>
              <a:t>Elain</a:t>
            </a:r>
            <a:r>
              <a:rPr lang="de-DE" sz="2400" dirty="0"/>
              <a:t> </a:t>
            </a:r>
            <a:r>
              <a:rPr lang="it-IT" sz="2400" dirty="0"/>
              <a:t>sta iniziando a sentirsi molto stressata, perché non sa come gestire questa situazione e sente di non poterla affrontare da sola.
  </a:t>
            </a:r>
            <a:r>
              <a:rPr lang="de-DE" sz="3600" b="1" dirty="0" err="1"/>
              <a:t>Quali</a:t>
            </a:r>
            <a:r>
              <a:rPr lang="de-DE" sz="3600" b="1" dirty="0"/>
              <a:t> </a:t>
            </a:r>
            <a:r>
              <a:rPr lang="de-DE" sz="3600" b="1" dirty="0" err="1"/>
              <a:t>sono</a:t>
            </a:r>
            <a:r>
              <a:rPr lang="de-DE" sz="3600" b="1" dirty="0"/>
              <a:t> i </a:t>
            </a:r>
            <a:r>
              <a:rPr lang="de-DE" sz="3600" b="1" dirty="0" err="1"/>
              <a:t>problemi</a:t>
            </a:r>
            <a:r>
              <a:rPr lang="de-DE" sz="3600" b="1" dirty="0"/>
              <a:t>?                            Cosa </a:t>
            </a:r>
            <a:r>
              <a:rPr lang="de-DE" sz="3600" b="1" dirty="0" err="1"/>
              <a:t>potrebbe</a:t>
            </a:r>
            <a:r>
              <a:rPr lang="de-DE" sz="3600" b="1" dirty="0"/>
              <a:t> </a:t>
            </a:r>
            <a:r>
              <a:rPr lang="de-DE" sz="3600" b="1" dirty="0" err="1"/>
              <a:t>fare</a:t>
            </a:r>
            <a:r>
              <a:rPr lang="de-DE" sz="3600" b="1" dirty="0"/>
              <a:t> </a:t>
            </a:r>
            <a:r>
              <a:rPr lang="de-DE" sz="3600" b="1" dirty="0" err="1"/>
              <a:t>Elain</a:t>
            </a:r>
            <a:r>
              <a:rPr lang="de-DE" sz="3600" b="1" dirty="0"/>
              <a:t>? </a:t>
            </a:r>
          </a:p>
          <a:p>
            <a:pPr marL="0" lvl="0" indent="0" algn="ctr">
              <a:spcBef>
                <a:spcPts val="600"/>
              </a:spcBef>
              <a:buSzPts val="2100"/>
            </a:pPr>
            <a:r>
              <a:rPr lang="it-IT" sz="3600" b="1" dirty="0"/>
              <a:t>Condividi 3 suggerimenti dalla tua discussione di gruppo</a:t>
            </a:r>
            <a:r>
              <a:rPr lang="de-DE" sz="3600" b="1" dirty="0"/>
              <a:t>.</a:t>
            </a:r>
          </a:p>
          <a:p>
            <a:pPr marL="0" lvl="0" indent="0" algn="l" rtl="0">
              <a:lnSpc>
                <a:spcPct val="100000"/>
              </a:lnSpc>
              <a:spcBef>
                <a:spcPts val="600"/>
              </a:spcBef>
              <a:spcAft>
                <a:spcPts val="0"/>
              </a:spcAft>
              <a:buClr>
                <a:schemeClr val="accent4"/>
              </a:buClr>
              <a:buSzPts val="2100"/>
              <a:buNone/>
            </a:pPr>
            <a:endParaRPr dirty="0">
              <a:highlight>
                <a:srgbClr val="FFFF00"/>
              </a:highlight>
            </a:endParaRPr>
          </a:p>
        </p:txBody>
      </p:sp>
      <p:sp>
        <p:nvSpPr>
          <p:cNvPr id="207" name="Google Shape;207;p15"/>
          <p:cNvSpPr txBox="1">
            <a:spLocks noGrp="1"/>
          </p:cNvSpPr>
          <p:nvPr>
            <p:ph type="title"/>
          </p:nvPr>
        </p:nvSpPr>
        <p:spPr>
          <a:xfrm>
            <a:off x="1541929" y="119871"/>
            <a:ext cx="5123836"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de-DE" dirty="0" err="1"/>
              <a:t>Gestione</a:t>
            </a:r>
            <a:r>
              <a:rPr lang="de-DE" dirty="0"/>
              <a:t> della </a:t>
            </a:r>
            <a:r>
              <a:rPr lang="de-DE" dirty="0" err="1"/>
              <a:t>finanza</a:t>
            </a:r>
            <a:r>
              <a:rPr lang="de-DE" dirty="0"/>
              <a:t> </a:t>
            </a:r>
            <a:r>
              <a:rPr lang="de-DE" dirty="0" err="1"/>
              <a:t>familiare</a:t>
            </a:r>
            <a:endParaRPr dirty="0"/>
          </a:p>
        </p:txBody>
      </p:sp>
      <p:sp>
        <p:nvSpPr>
          <p:cNvPr id="208" name="Google Shape;208;p15"/>
          <p:cNvSpPr txBox="1">
            <a:spLocks noGrp="1"/>
          </p:cNvSpPr>
          <p:nvPr>
            <p:ph type="body" idx="2"/>
          </p:nvPr>
        </p:nvSpPr>
        <p:spPr>
          <a:xfrm>
            <a:off x="500063" y="757766"/>
            <a:ext cx="12331700" cy="914400"/>
          </a:xfrm>
          <a:prstGeom prst="rect">
            <a:avLst/>
          </a:prstGeom>
          <a:solidFill>
            <a:schemeClr val="dk1"/>
          </a:solidFill>
          <a:ln>
            <a:noFill/>
          </a:ln>
        </p:spPr>
        <p:txBody>
          <a:bodyPr spcFirstLastPara="1" wrap="square" lIns="72000" tIns="45700" rIns="72000" bIns="45700" anchor="ctr" anchorCtr="0">
            <a:noAutofit/>
          </a:bodyPr>
          <a:lstStyle/>
          <a:p>
            <a:pPr marL="0" lvl="0" indent="0">
              <a:spcBef>
                <a:spcPts val="0"/>
              </a:spcBef>
            </a:pPr>
            <a:r>
              <a:rPr lang="it-IT" i="0" dirty="0"/>
              <a:t>Una situazione finanziaria familiare difficile
</a:t>
            </a:r>
            <a:r>
              <a:rPr lang="de-DE" i="0" dirty="0" err="1"/>
              <a:t>Attività</a:t>
            </a:r>
            <a:r>
              <a:rPr lang="de-DE" i="0" dirty="0"/>
              <a:t> M2.6</a:t>
            </a:r>
            <a:endParaRPr i="0" dirty="0"/>
          </a:p>
        </p:txBody>
      </p:sp>
      <p:pic>
        <p:nvPicPr>
          <p:cNvPr id="209" name="Google Shape;209;p15" descr="Close with solid fill"/>
          <p:cNvPicPr preferRelativeResize="0"/>
          <p:nvPr/>
        </p:nvPicPr>
        <p:blipFill rotWithShape="1">
          <a:blip r:embed="rId3">
            <a:alphaModFix/>
          </a:blip>
          <a:srcRect/>
          <a:stretch/>
        </p:blipFill>
        <p:spPr>
          <a:xfrm>
            <a:off x="11917066" y="132125"/>
            <a:ext cx="914400" cy="696550"/>
          </a:xfrm>
          <a:prstGeom prst="rect">
            <a:avLst/>
          </a:prstGeom>
          <a:noFill/>
          <a:ln>
            <a:noFill/>
          </a:ln>
        </p:spPr>
      </p:pic>
      <p:pic>
        <p:nvPicPr>
          <p:cNvPr id="210" name="Google Shape;210;p15" descr="Close with solid fill"/>
          <p:cNvPicPr preferRelativeResize="0"/>
          <p:nvPr/>
        </p:nvPicPr>
        <p:blipFill rotWithShape="1">
          <a:blip r:embed="rId3">
            <a:alphaModFix/>
          </a:blip>
          <a:srcRect/>
          <a:stretch/>
        </p:blipFill>
        <p:spPr>
          <a:xfrm>
            <a:off x="500063" y="132125"/>
            <a:ext cx="914400" cy="7200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5"/>
        <p:cNvGrpSpPr/>
        <p:nvPr/>
      </p:nvGrpSpPr>
      <p:grpSpPr>
        <a:xfrm>
          <a:off x="0" y="0"/>
          <a:ext cx="0" cy="0"/>
          <a:chOff x="0" y="0"/>
          <a:chExt cx="0" cy="0"/>
        </a:xfrm>
      </p:grpSpPr>
      <p:sp>
        <p:nvSpPr>
          <p:cNvPr id="216" name="Google Shape;216;p16"/>
          <p:cNvSpPr txBox="1">
            <a:spLocks noGrp="1"/>
          </p:cNvSpPr>
          <p:nvPr>
            <p:ph type="title"/>
          </p:nvPr>
        </p:nvSpPr>
        <p:spPr>
          <a:xfrm>
            <a:off x="1732637" y="212427"/>
            <a:ext cx="7616135"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n-GB" dirty="0" err="1"/>
              <a:t>Gestione</a:t>
            </a:r>
            <a:r>
              <a:rPr lang="en-GB" dirty="0"/>
              <a:t> </a:t>
            </a:r>
            <a:r>
              <a:rPr lang="en-GB" dirty="0" err="1"/>
              <a:t>della</a:t>
            </a:r>
            <a:r>
              <a:rPr lang="en-GB" dirty="0"/>
              <a:t> </a:t>
            </a:r>
            <a:r>
              <a:rPr lang="en-GB" dirty="0" err="1"/>
              <a:t>finanza</a:t>
            </a:r>
            <a:r>
              <a:rPr lang="en-GB" dirty="0"/>
              <a:t> </a:t>
            </a:r>
            <a:r>
              <a:rPr lang="en-GB" dirty="0" err="1"/>
              <a:t>familiare</a:t>
            </a:r>
            <a:endParaRPr dirty="0"/>
          </a:p>
        </p:txBody>
      </p:sp>
      <p:sp>
        <p:nvSpPr>
          <p:cNvPr id="217" name="Google Shape;217;p16"/>
          <p:cNvSpPr txBox="1">
            <a:spLocks noGrp="1"/>
          </p:cNvSpPr>
          <p:nvPr>
            <p:ph type="body" idx="2"/>
          </p:nvPr>
        </p:nvSpPr>
        <p:spPr>
          <a:xfrm>
            <a:off x="500063" y="829546"/>
            <a:ext cx="12331700" cy="603250"/>
          </a:xfrm>
          <a:prstGeom prst="rect">
            <a:avLst/>
          </a:prstGeom>
          <a:solidFill>
            <a:schemeClr val="dk1"/>
          </a:solidFill>
          <a:ln>
            <a:noFill/>
          </a:ln>
        </p:spPr>
        <p:txBody>
          <a:bodyPr spcFirstLastPara="1" wrap="square" lIns="72000" tIns="45700" rIns="72000" bIns="45700" anchor="ctr" anchorCtr="0">
            <a:noAutofit/>
          </a:bodyPr>
          <a:lstStyle/>
          <a:p>
            <a:pPr marL="0" lvl="0" indent="0">
              <a:spcBef>
                <a:spcPts val="600"/>
              </a:spcBef>
              <a:spcAft>
                <a:spcPts val="600"/>
              </a:spcAft>
            </a:pPr>
            <a:r>
              <a:rPr lang="it-IT" i="0" dirty="0"/>
              <a:t>Un buon piano di bilancio familiare</a:t>
            </a:r>
            <a:endParaRPr i="0" dirty="0"/>
          </a:p>
        </p:txBody>
      </p:sp>
      <p:pic>
        <p:nvPicPr>
          <p:cNvPr id="218" name="Google Shape;218;p16" descr="Badge Tick with solid fill"/>
          <p:cNvPicPr preferRelativeResize="0"/>
          <p:nvPr/>
        </p:nvPicPr>
        <p:blipFill rotWithShape="1">
          <a:blip r:embed="rId3">
            <a:alphaModFix/>
          </a:blip>
          <a:srcRect/>
          <a:stretch/>
        </p:blipFill>
        <p:spPr>
          <a:xfrm>
            <a:off x="11917066" y="115227"/>
            <a:ext cx="914400" cy="914400"/>
          </a:xfrm>
          <a:prstGeom prst="rect">
            <a:avLst/>
          </a:prstGeom>
          <a:noFill/>
          <a:ln>
            <a:noFill/>
          </a:ln>
        </p:spPr>
      </p:pic>
      <p:pic>
        <p:nvPicPr>
          <p:cNvPr id="219" name="Google Shape;219;p16" descr="Badge Tick with solid fill"/>
          <p:cNvPicPr preferRelativeResize="0"/>
          <p:nvPr/>
        </p:nvPicPr>
        <p:blipFill rotWithShape="1">
          <a:blip r:embed="rId3">
            <a:alphaModFix/>
          </a:blip>
          <a:srcRect/>
          <a:stretch/>
        </p:blipFill>
        <p:spPr>
          <a:xfrm>
            <a:off x="500063" y="85890"/>
            <a:ext cx="914400" cy="914400"/>
          </a:xfrm>
          <a:prstGeom prst="rect">
            <a:avLst/>
          </a:prstGeom>
          <a:noFill/>
          <a:ln>
            <a:noFill/>
          </a:ln>
        </p:spPr>
      </p:pic>
      <p:graphicFrame>
        <p:nvGraphicFramePr>
          <p:cNvPr id="220" name="Google Shape;220;p16"/>
          <p:cNvGraphicFramePr/>
          <p:nvPr>
            <p:extLst>
              <p:ext uri="{D42A27DB-BD31-4B8C-83A1-F6EECF244321}">
                <p14:modId xmlns:p14="http://schemas.microsoft.com/office/powerpoint/2010/main" val="2032011197"/>
              </p:ext>
            </p:extLst>
          </p:nvPr>
        </p:nvGraphicFramePr>
        <p:xfrm>
          <a:off x="175047" y="1549546"/>
          <a:ext cx="12980895" cy="5840928"/>
        </p:xfrm>
        <a:graphic>
          <a:graphicData uri="http://schemas.openxmlformats.org/drawingml/2006/table">
            <a:tbl>
              <a:tblPr firstRow="1" firstCol="1" bandRow="1">
                <a:noFill/>
                <a:tableStyleId>{86F868B5-19D5-4688-84BE-11DB3AD2D9DC}</a:tableStyleId>
              </a:tblPr>
              <a:tblGrid>
                <a:gridCol w="12980895">
                  <a:extLst>
                    <a:ext uri="{9D8B030D-6E8A-4147-A177-3AD203B41FA5}">
                      <a16:colId xmlns:a16="http://schemas.microsoft.com/office/drawing/2014/main" val="20000"/>
                    </a:ext>
                  </a:extLst>
                </a:gridCol>
              </a:tblGrid>
              <a:tr h="5840928">
                <a:tc>
                  <a:txBody>
                    <a:bodyPr/>
                    <a:lstStyle/>
                    <a:p>
                      <a:pPr marL="0" marR="0" lvl="0" indent="0" algn="l" rtl="0">
                        <a:lnSpc>
                          <a:spcPct val="100000"/>
                        </a:lnSpc>
                        <a:spcBef>
                          <a:spcPts val="0"/>
                        </a:spcBef>
                        <a:spcAft>
                          <a:spcPts val="0"/>
                        </a:spcAft>
                        <a:buFont typeface="+mj-lt"/>
                        <a:buNone/>
                      </a:pPr>
                      <a:r>
                        <a:rPr lang="it-IT" sz="2200" b="0" u="none" strike="noStrike" cap="none" dirty="0">
                          <a:solidFill>
                            <a:schemeClr val="dk2"/>
                          </a:solidFill>
                        </a:rPr>
                        <a:t>Marie e John hanno un figlio. </a:t>
                      </a:r>
                      <a:r>
                        <a:rPr lang="it-IT" sz="2200" b="1" u="none" strike="noStrike" cap="none" dirty="0">
                          <a:solidFill>
                            <a:schemeClr val="dk2"/>
                          </a:solidFill>
                        </a:rPr>
                        <a:t>Marie è una commessa e John un autista di consegne</a:t>
                      </a:r>
                      <a:r>
                        <a:rPr lang="it-IT" sz="2200" b="0" u="none" strike="noStrike" cap="none" dirty="0">
                          <a:solidFill>
                            <a:schemeClr val="dk2"/>
                          </a:solidFill>
                        </a:rPr>
                        <a:t>. Dopo una spesa imprevista per la loro auto decidono di creare un piano di budget per capire quali spese tagliare o mantenere. Mirano a risparmiare denaro per 2 obiettivi:
1. creare un fondo di emergenza per spese impreviste
2. risparmiare denaro per pagare le future tasse universitarie di loro figlio
</a:t>
                      </a:r>
                      <a:r>
                        <a:rPr lang="it-IT" sz="2200" b="1" u="none" strike="noStrike" cap="none" dirty="0">
                          <a:solidFill>
                            <a:schemeClr val="dk2"/>
                          </a:solidFill>
                        </a:rPr>
                        <a:t>Spese abituali:</a:t>
                      </a:r>
                      <a:r>
                        <a:rPr lang="it-IT" sz="2200" b="0" u="none" strike="noStrike" cap="none" dirty="0">
                          <a:solidFill>
                            <a:schemeClr val="dk2"/>
                          </a:solidFill>
                        </a:rPr>
                        <a:t>
- entrambi utilizzano carte di credito e di debito per articoli non essenziali
- vanno a fare shopping e mangiano fuori ogni mese e spesso comprano cose diverse di cui potrebbero non aver bisogno
- di solito usano l'auto per i viaggi.... compresi brevi viaggi ai negozi
- le loro normali spese domestiche regolari sono: tasse, cibo, affitto, riscaldamento e benzina per l'auto
</a:t>
                      </a:r>
                      <a:r>
                        <a:rPr lang="it-IT" sz="2200" b="1" u="sng" strike="noStrike" cap="none" dirty="0">
                          <a:solidFill>
                            <a:schemeClr val="dk2"/>
                          </a:solidFill>
                        </a:rPr>
                        <a:t>Come potrebbero Marie e John controllare le loro spese e risparmiare denaro?</a:t>
                      </a:r>
                      <a:r>
                        <a:rPr lang="it-IT" sz="2200" b="0" u="none" strike="noStrike" cap="none" dirty="0">
                          <a:solidFill>
                            <a:schemeClr val="dk2"/>
                          </a:solidFill>
                        </a:rPr>
                        <a:t>
- utilizzando meno le loro carte di credito e di debito
- riducendo i loro acquisti non essenziali e mangiando meno spesso fuori
- riducendo le spese domestiche possibilmente acquistando marchi più economici
- evitando di utilizzare l'auto per viaggi molto brevi</a:t>
                      </a:r>
                      <a:r>
                        <a:rPr lang="de-DE" sz="2400" b="0" u="none" strike="noStrike" cap="none" dirty="0">
                          <a:solidFill>
                            <a:schemeClr val="dk2"/>
                          </a:solidFill>
                        </a:rPr>
                        <a:t> </a:t>
                      </a:r>
                      <a:endParaRPr sz="2400" b="0" u="none" strike="noStrike" cap="none" dirty="0">
                        <a:solidFill>
                          <a:schemeClr val="dk2"/>
                        </a:solidFill>
                        <a:latin typeface="Calibri"/>
                        <a:ea typeface="Calibri"/>
                        <a:cs typeface="Calibri"/>
                        <a:sym typeface="Calibri"/>
                      </a:endParaRPr>
                    </a:p>
                  </a:txBody>
                  <a:tcPr marL="58800" marR="58800" marT="0" marB="0">
                    <a:solidFill>
                      <a:schemeClr val="lt1"/>
                    </a:solidFill>
                  </a:tcPr>
                </a:tc>
                <a:extLst>
                  <a:ext uri="{0D108BD9-81ED-4DB2-BD59-A6C34878D82A}">
                    <a16:rowId xmlns:a16="http://schemas.microsoft.com/office/drawing/2014/main" val="10000"/>
                  </a:ext>
                </a:extLst>
              </a:tr>
            </a:tbl>
          </a:graphicData>
        </a:graphic>
      </p:graphicFrame>
      <p:pic>
        <p:nvPicPr>
          <p:cNvPr id="3" name="Picture 2" descr="Icon&#10;&#10;Description automatically generated">
            <a:extLst>
              <a:ext uri="{FF2B5EF4-FFF2-40B4-BE49-F238E27FC236}">
                <a16:creationId xmlns:a16="http://schemas.microsoft.com/office/drawing/2014/main" id="{16B36136-6389-F018-2BF2-5C605AFBA03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10885358" y="5326569"/>
            <a:ext cx="2063416" cy="2052387"/>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2"/>
          <p:cNvSpPr txBox="1">
            <a:spLocks noGrp="1"/>
          </p:cNvSpPr>
          <p:nvPr>
            <p:ph type="body" idx="1"/>
          </p:nvPr>
        </p:nvSpPr>
        <p:spPr>
          <a:xfrm>
            <a:off x="502500" y="1819776"/>
            <a:ext cx="12331541" cy="4051635"/>
          </a:xfrm>
          <a:prstGeom prst="rect">
            <a:avLst/>
          </a:prstGeom>
          <a:noFill/>
          <a:ln>
            <a:noFill/>
          </a:ln>
        </p:spPr>
        <p:txBody>
          <a:bodyPr spcFirstLastPara="1" wrap="square" lIns="72000" tIns="45700" rIns="72000" bIns="45700" anchor="t" anchorCtr="0">
            <a:noAutofit/>
          </a:bodyPr>
          <a:lstStyle/>
          <a:p>
            <a:pPr marL="0" lvl="0" indent="0" algn="l" rtl="0">
              <a:lnSpc>
                <a:spcPct val="100000"/>
              </a:lnSpc>
              <a:spcBef>
                <a:spcPts val="0"/>
              </a:spcBef>
              <a:spcAft>
                <a:spcPts val="0"/>
              </a:spcAft>
              <a:buClr>
                <a:schemeClr val="dk2"/>
              </a:buClr>
              <a:buSzPts val="2100"/>
              <a:buNone/>
            </a:pPr>
            <a:r>
              <a:rPr lang="it-IT" sz="2800" b="1" dirty="0"/>
              <a:t>Risultati di apprendimento (</a:t>
            </a:r>
            <a:r>
              <a:rPr lang="it-IT" sz="2800" b="1" dirty="0" err="1"/>
              <a:t>LOs</a:t>
            </a:r>
            <a:r>
              <a:rPr lang="it-IT" sz="2800" b="1" dirty="0"/>
              <a:t> – Learning </a:t>
            </a:r>
            <a:r>
              <a:rPr lang="it-IT" sz="2800" b="1" dirty="0" err="1"/>
              <a:t>Outcomes</a:t>
            </a:r>
            <a:r>
              <a:rPr lang="it-IT" sz="2800" b="1" dirty="0"/>
              <a:t>): dopo aver completato questo workshop, genitori e tutori saranno in grado di:</a:t>
            </a:r>
          </a:p>
          <a:p>
            <a:pPr marL="0" lvl="0" indent="0" algn="l" rtl="0">
              <a:lnSpc>
                <a:spcPct val="150000"/>
              </a:lnSpc>
              <a:spcBef>
                <a:spcPts val="0"/>
              </a:spcBef>
              <a:spcAft>
                <a:spcPts val="0"/>
              </a:spcAft>
              <a:buClr>
                <a:schemeClr val="dk2"/>
              </a:buClr>
              <a:buSzPts val="2100"/>
              <a:buNone/>
            </a:pPr>
            <a:r>
              <a:rPr lang="it-IT" sz="2800" dirty="0"/>
              <a:t>•	trovare un equilibrio tra i loro guadagni e le loro spese</a:t>
            </a:r>
          </a:p>
          <a:p>
            <a:pPr marL="0" lvl="0" indent="0" algn="l" rtl="0">
              <a:lnSpc>
                <a:spcPct val="150000"/>
              </a:lnSpc>
              <a:spcBef>
                <a:spcPts val="0"/>
              </a:spcBef>
              <a:spcAft>
                <a:spcPts val="0"/>
              </a:spcAft>
              <a:buClr>
                <a:schemeClr val="dk2"/>
              </a:buClr>
              <a:buSzPts val="2100"/>
              <a:buNone/>
            </a:pPr>
            <a:r>
              <a:rPr lang="it-IT" sz="2800" dirty="0"/>
              <a:t>•	coinvolgere i bambini nell’elaborazione e gestione del budget familiare</a:t>
            </a:r>
          </a:p>
          <a:p>
            <a:pPr marL="0" lvl="0" indent="0" algn="l" rtl="0">
              <a:lnSpc>
                <a:spcPct val="150000"/>
              </a:lnSpc>
              <a:spcBef>
                <a:spcPts val="0"/>
              </a:spcBef>
              <a:spcAft>
                <a:spcPts val="0"/>
              </a:spcAft>
              <a:buClr>
                <a:schemeClr val="dk2"/>
              </a:buClr>
              <a:buSzPts val="2100"/>
              <a:buNone/>
            </a:pPr>
            <a:r>
              <a:rPr lang="it-IT" sz="2800" dirty="0"/>
              <a:t>•	trovare un modo per risparmiare calcolando le proprie spese/guadagni. </a:t>
            </a:r>
          </a:p>
        </p:txBody>
      </p:sp>
      <p:sp>
        <p:nvSpPr>
          <p:cNvPr id="62" name="Google Shape;62;p2"/>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Autofit/>
          </a:bodyPr>
          <a:lstStyle/>
          <a:p>
            <a:pPr marL="0" lvl="0" indent="0" algn="l" rtl="0">
              <a:lnSpc>
                <a:spcPct val="90000"/>
              </a:lnSpc>
              <a:spcBef>
                <a:spcPts val="0"/>
              </a:spcBef>
              <a:spcAft>
                <a:spcPts val="0"/>
              </a:spcAft>
              <a:buClr>
                <a:schemeClr val="accent2"/>
              </a:buClr>
              <a:buSzPts val="2800"/>
              <a:buFont typeface="Calibri"/>
              <a:buNone/>
            </a:pPr>
            <a:r>
              <a:rPr lang="de-DE" sz="2400" dirty="0" err="1"/>
              <a:t>Gestione</a:t>
            </a:r>
            <a:r>
              <a:rPr lang="de-DE" sz="2400" dirty="0"/>
              <a:t> della </a:t>
            </a:r>
            <a:r>
              <a:rPr lang="de-DE" sz="2400" dirty="0" err="1"/>
              <a:t>finanza</a:t>
            </a:r>
            <a:r>
              <a:rPr lang="de-DE" sz="2400" dirty="0"/>
              <a:t> </a:t>
            </a:r>
            <a:r>
              <a:rPr lang="de-DE" sz="2400" dirty="0" err="1"/>
              <a:t>familiare</a:t>
            </a:r>
            <a:br>
              <a:rPr lang="de-DE" dirty="0"/>
            </a:br>
            <a:r>
              <a:rPr lang="de-DE" dirty="0" err="1"/>
              <a:t>Risultati</a:t>
            </a:r>
            <a:r>
              <a:rPr lang="de-DE" dirty="0"/>
              <a:t> di </a:t>
            </a:r>
            <a:r>
              <a:rPr lang="de-DE" dirty="0" err="1"/>
              <a:t>apprendimento</a:t>
            </a:r>
            <a:r>
              <a:rPr lang="de-DE" dirty="0"/>
              <a:t> </a:t>
            </a: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17"/>
          <p:cNvSpPr txBox="1">
            <a:spLocks noGrp="1"/>
          </p:cNvSpPr>
          <p:nvPr>
            <p:ph type="title"/>
          </p:nvPr>
        </p:nvSpPr>
        <p:spPr>
          <a:xfrm>
            <a:off x="1909011" y="336946"/>
            <a:ext cx="8630652"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de-DE" dirty="0" err="1"/>
              <a:t>Gestione</a:t>
            </a:r>
            <a:r>
              <a:rPr lang="de-DE" dirty="0"/>
              <a:t> della </a:t>
            </a:r>
            <a:r>
              <a:rPr lang="de-DE" dirty="0" err="1"/>
              <a:t>finanza</a:t>
            </a:r>
            <a:r>
              <a:rPr lang="de-DE" dirty="0"/>
              <a:t> </a:t>
            </a:r>
            <a:r>
              <a:rPr lang="de-DE" dirty="0" err="1"/>
              <a:t>familiare</a:t>
            </a:r>
            <a:endParaRPr dirty="0"/>
          </a:p>
        </p:txBody>
      </p:sp>
      <p:sp>
        <p:nvSpPr>
          <p:cNvPr id="227" name="Google Shape;227;p17"/>
          <p:cNvSpPr txBox="1">
            <a:spLocks noGrp="1"/>
          </p:cNvSpPr>
          <p:nvPr>
            <p:ph type="body" idx="2"/>
          </p:nvPr>
        </p:nvSpPr>
        <p:spPr>
          <a:xfrm>
            <a:off x="499767" y="1100889"/>
            <a:ext cx="12331700" cy="603250"/>
          </a:xfrm>
          <a:prstGeom prst="rect">
            <a:avLst/>
          </a:prstGeom>
          <a:solidFill>
            <a:schemeClr val="dk1"/>
          </a:solidFill>
          <a:ln>
            <a:noFill/>
          </a:ln>
        </p:spPr>
        <p:txBody>
          <a:bodyPr spcFirstLastPara="1" wrap="square" lIns="72000" tIns="45700" rIns="72000" bIns="45700" anchor="ctr" anchorCtr="0">
            <a:noAutofit/>
          </a:bodyPr>
          <a:lstStyle/>
          <a:p>
            <a:pPr marL="0" lvl="0" indent="0">
              <a:spcBef>
                <a:spcPts val="600"/>
              </a:spcBef>
              <a:spcAft>
                <a:spcPts val="600"/>
              </a:spcAft>
            </a:pPr>
            <a:r>
              <a:rPr lang="it-IT" i="0" dirty="0"/>
              <a:t>Un buon piano di bilancio familiare</a:t>
            </a:r>
            <a:endParaRPr i="0" dirty="0"/>
          </a:p>
        </p:txBody>
      </p:sp>
      <p:pic>
        <p:nvPicPr>
          <p:cNvPr id="228" name="Google Shape;228;p17" descr="Badge Tick with solid fill"/>
          <p:cNvPicPr preferRelativeResize="0"/>
          <p:nvPr/>
        </p:nvPicPr>
        <p:blipFill rotWithShape="1">
          <a:blip r:embed="rId3">
            <a:alphaModFix/>
          </a:blip>
          <a:srcRect/>
          <a:stretch/>
        </p:blipFill>
        <p:spPr>
          <a:xfrm>
            <a:off x="11917066" y="142546"/>
            <a:ext cx="914400" cy="914400"/>
          </a:xfrm>
          <a:prstGeom prst="rect">
            <a:avLst/>
          </a:prstGeom>
          <a:noFill/>
          <a:ln>
            <a:noFill/>
          </a:ln>
        </p:spPr>
      </p:pic>
      <p:pic>
        <p:nvPicPr>
          <p:cNvPr id="229" name="Google Shape;229;p17" descr="Badge Tick with solid fill"/>
          <p:cNvPicPr preferRelativeResize="0"/>
          <p:nvPr/>
        </p:nvPicPr>
        <p:blipFill rotWithShape="1">
          <a:blip r:embed="rId3">
            <a:alphaModFix/>
          </a:blip>
          <a:srcRect/>
          <a:stretch/>
        </p:blipFill>
        <p:spPr>
          <a:xfrm>
            <a:off x="500063" y="225425"/>
            <a:ext cx="914400" cy="914400"/>
          </a:xfrm>
          <a:prstGeom prst="rect">
            <a:avLst/>
          </a:prstGeom>
          <a:noFill/>
          <a:ln>
            <a:noFill/>
          </a:ln>
        </p:spPr>
      </p:pic>
      <p:graphicFrame>
        <p:nvGraphicFramePr>
          <p:cNvPr id="230" name="Google Shape;230;p17"/>
          <p:cNvGraphicFramePr/>
          <p:nvPr>
            <p:extLst>
              <p:ext uri="{D42A27DB-BD31-4B8C-83A1-F6EECF244321}">
                <p14:modId xmlns:p14="http://schemas.microsoft.com/office/powerpoint/2010/main" val="1307480188"/>
              </p:ext>
            </p:extLst>
          </p:nvPr>
        </p:nvGraphicFramePr>
        <p:xfrm>
          <a:off x="499766" y="1634153"/>
          <a:ext cx="12331700" cy="5385965"/>
        </p:xfrm>
        <a:graphic>
          <a:graphicData uri="http://schemas.openxmlformats.org/drawingml/2006/table">
            <a:tbl>
              <a:tblPr firstRow="1" firstCol="1" bandRow="1">
                <a:noFill/>
                <a:tableStyleId>{86F868B5-19D5-4688-84BE-11DB3AD2D9DC}</a:tableStyleId>
              </a:tblPr>
              <a:tblGrid>
                <a:gridCol w="12331700">
                  <a:extLst>
                    <a:ext uri="{9D8B030D-6E8A-4147-A177-3AD203B41FA5}">
                      <a16:colId xmlns:a16="http://schemas.microsoft.com/office/drawing/2014/main" val="20000"/>
                    </a:ext>
                  </a:extLst>
                </a:gridCol>
              </a:tblGrid>
              <a:tr h="5385965">
                <a:tc>
                  <a:txBody>
                    <a:bodyPr/>
                    <a:lstStyle/>
                    <a:p>
                      <a:pPr marL="0" marR="0" lvl="0" indent="0" algn="l" rtl="0">
                        <a:lnSpc>
                          <a:spcPct val="107000"/>
                        </a:lnSpc>
                        <a:spcBef>
                          <a:spcPts val="0"/>
                        </a:spcBef>
                        <a:spcAft>
                          <a:spcPts val="0"/>
                        </a:spcAft>
                        <a:buNone/>
                      </a:pPr>
                      <a:r>
                        <a:rPr lang="de-DE" sz="1800" b="0" u="none" strike="noStrike" cap="none" dirty="0">
                          <a:solidFill>
                            <a:schemeClr val="dk2"/>
                          </a:solidFill>
                        </a:rPr>
                        <a:t> </a:t>
                      </a:r>
                      <a:endParaRPr sz="1800" b="0" u="none" strike="noStrike" cap="none" dirty="0">
                        <a:solidFill>
                          <a:schemeClr val="dk2"/>
                        </a:solidFill>
                      </a:endParaRPr>
                    </a:p>
                    <a:p>
                      <a:pPr marL="0" marR="0" lvl="0" indent="0" algn="l" rtl="0">
                        <a:lnSpc>
                          <a:spcPct val="107000"/>
                        </a:lnSpc>
                        <a:spcBef>
                          <a:spcPts val="0"/>
                        </a:spcBef>
                        <a:spcAft>
                          <a:spcPts val="0"/>
                        </a:spcAft>
                        <a:buNone/>
                      </a:pPr>
                      <a:r>
                        <a:rPr lang="it-IT" sz="2400" b="0" u="none" strike="noStrike" cap="none" dirty="0">
                          <a:solidFill>
                            <a:schemeClr val="dk2"/>
                          </a:solidFill>
                        </a:rPr>
                        <a:t>Ora vediamo come Marie e John organizzeranno la loro futura gestione del denaro familiare, dopo aver fatto un </a:t>
                      </a:r>
                      <a:r>
                        <a:rPr lang="it-IT" sz="2400" b="0" u="sng" strike="noStrike" cap="none" dirty="0">
                          <a:solidFill>
                            <a:schemeClr val="dk2"/>
                          </a:solidFill>
                        </a:rPr>
                        <a:t>PIANO DI BUDGET.</a:t>
                      </a:r>
                      <a:r>
                        <a:rPr lang="it-IT" sz="2400" b="0" u="none" strike="noStrike" cap="none" dirty="0">
                          <a:solidFill>
                            <a:schemeClr val="dk2"/>
                          </a:solidFill>
                        </a:rPr>
                        <a:t>
Marie e John quando si sono resi conto di star spendendo troppo con le loro carte, per cui gli venivano addebitati tassi di interesse molto alti per le loro spese, hanno deciso di usare solo le loro carte di debito e di spendere entro la loro disponibilità di mezzi. 
Grazie al piano di bilancio, si sono anche resi conto che stavano spendendo troppo per la benzina per la loro auto e hanno deciso di utilizzare invece i mezzi pubblici (ove possibile). Hanno anche deciso di acquistare meno nuovi oggetti e pensare alla loro utilità prima di acquistarli. 
In questo modo si aspettano di essere in grado di mettere da parte abbastanza soldi ogni anno per dotarsi del fondo di emergenza ed essere in grado di pagare le future tasse universitarie di loro figlio.</a:t>
                      </a:r>
                      <a:r>
                        <a:rPr lang="de-DE" sz="2400" b="0" u="none" strike="noStrike" cap="none" dirty="0">
                          <a:solidFill>
                            <a:schemeClr val="dk2"/>
                          </a:solidFill>
                        </a:rPr>
                        <a:t> </a:t>
                      </a:r>
                      <a:endParaRPr sz="2400" b="0" u="none" strike="noStrike" cap="none" dirty="0">
                        <a:solidFill>
                          <a:schemeClr val="dk2"/>
                        </a:solidFill>
                        <a:latin typeface="Calibri"/>
                        <a:ea typeface="Calibri"/>
                        <a:cs typeface="Calibri"/>
                        <a:sym typeface="Calibri"/>
                      </a:endParaRPr>
                    </a:p>
                  </a:txBody>
                  <a:tcPr marL="58800" marR="58800" marT="0" marB="0">
                    <a:solidFill>
                      <a:schemeClr val="lt1"/>
                    </a:solidFill>
                  </a:tcPr>
                </a:tc>
                <a:extLst>
                  <a:ext uri="{0D108BD9-81ED-4DB2-BD59-A6C34878D82A}">
                    <a16:rowId xmlns:a16="http://schemas.microsoft.com/office/drawing/2014/main" val="10000"/>
                  </a:ext>
                </a:extLst>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3" name="Title 2">
            <a:extLst>
              <a:ext uri="{FF2B5EF4-FFF2-40B4-BE49-F238E27FC236}">
                <a16:creationId xmlns:a16="http://schemas.microsoft.com/office/drawing/2014/main" id="{37DDEAD9-AA09-6EBA-794E-2E295F5BD00A}"/>
              </a:ext>
            </a:extLst>
          </p:cNvPr>
          <p:cNvSpPr>
            <a:spLocks noGrp="1"/>
          </p:cNvSpPr>
          <p:nvPr>
            <p:ph type="ctrTitle"/>
          </p:nvPr>
        </p:nvSpPr>
        <p:spPr>
          <a:xfrm>
            <a:off x="310399" y="2955190"/>
            <a:ext cx="6107071" cy="2242452"/>
          </a:xfrm>
        </p:spPr>
        <p:txBody>
          <a:bodyPr/>
          <a:lstStyle/>
          <a:p>
            <a:r>
              <a:rPr lang="it-IT" dirty="0"/>
              <a:t>Grazie per aver partecipato. Per ulteriori risorse, visita il sito Web di Money </a:t>
            </a:r>
            <a:r>
              <a:rPr lang="it-IT" dirty="0" err="1"/>
              <a:t>Matters</a:t>
            </a:r>
            <a:r>
              <a:rPr lang="it-IT" dirty="0"/>
              <a:t>:</a:t>
            </a:r>
            <a:br>
              <a:rPr lang="en-GB" dirty="0"/>
            </a:br>
            <a:r>
              <a:rPr lang="en-GB" dirty="0"/>
              <a:t> </a:t>
            </a:r>
            <a:r>
              <a:rPr lang="en-IE" u="sng" dirty="0">
                <a:solidFill>
                  <a:schemeClr val="hlink"/>
                </a:solidFill>
                <a:hlinkClick r:id="rId3"/>
              </a:rPr>
              <a:t>https://moneymattersproject.eu/</a:t>
            </a:r>
            <a:r>
              <a:rPr lang="en-IE" dirty="0"/>
              <a:t> </a:t>
            </a:r>
            <a:endParaRPr lang="en-GB"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18"/>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SzPts val="2800"/>
              <a:buFont typeface="Open Sans"/>
              <a:buNone/>
            </a:pPr>
            <a:r>
              <a:rPr lang="de-DE" dirty="0" err="1">
                <a:solidFill>
                  <a:srgbClr val="0A9A8F"/>
                </a:solidFill>
                <a:latin typeface="Open Sans"/>
                <a:ea typeface="Open Sans"/>
                <a:cs typeface="Open Sans"/>
                <a:sym typeface="Open Sans"/>
              </a:rPr>
              <a:t>Gestione</a:t>
            </a:r>
            <a:r>
              <a:rPr lang="de-DE" dirty="0">
                <a:solidFill>
                  <a:srgbClr val="0A9A8F"/>
                </a:solidFill>
                <a:latin typeface="Open Sans"/>
                <a:ea typeface="Open Sans"/>
                <a:cs typeface="Open Sans"/>
                <a:sym typeface="Open Sans"/>
              </a:rPr>
              <a:t> della </a:t>
            </a:r>
            <a:r>
              <a:rPr lang="de-DE" dirty="0" err="1">
                <a:solidFill>
                  <a:srgbClr val="0A9A8F"/>
                </a:solidFill>
                <a:latin typeface="Open Sans"/>
                <a:ea typeface="Open Sans"/>
                <a:cs typeface="Open Sans"/>
                <a:sym typeface="Open Sans"/>
              </a:rPr>
              <a:t>finanza</a:t>
            </a:r>
            <a:r>
              <a:rPr lang="de-DE" dirty="0">
                <a:solidFill>
                  <a:srgbClr val="0A9A8F"/>
                </a:solidFill>
                <a:latin typeface="Open Sans"/>
                <a:ea typeface="Open Sans"/>
                <a:cs typeface="Open Sans"/>
                <a:sym typeface="Open Sans"/>
              </a:rPr>
              <a:t> </a:t>
            </a:r>
            <a:r>
              <a:rPr lang="de-DE" dirty="0" err="1">
                <a:solidFill>
                  <a:srgbClr val="0A9A8F"/>
                </a:solidFill>
                <a:latin typeface="Open Sans"/>
                <a:ea typeface="Open Sans"/>
                <a:cs typeface="Open Sans"/>
                <a:sym typeface="Open Sans"/>
              </a:rPr>
              <a:t>familiare</a:t>
            </a:r>
            <a:endParaRPr dirty="0"/>
          </a:p>
        </p:txBody>
      </p:sp>
      <p:sp>
        <p:nvSpPr>
          <p:cNvPr id="237" name="Google Shape;237;p18"/>
          <p:cNvSpPr txBox="1">
            <a:spLocks noGrp="1"/>
          </p:cNvSpPr>
          <p:nvPr>
            <p:ph type="body" idx="2"/>
          </p:nvPr>
        </p:nvSpPr>
        <p:spPr>
          <a:xfrm>
            <a:off x="500064" y="1260554"/>
            <a:ext cx="12331541" cy="602889"/>
          </a:xfrm>
          <a:prstGeom prst="rect">
            <a:avLst/>
          </a:prstGeom>
          <a:solidFill>
            <a:schemeClr val="dk1"/>
          </a:solidFill>
          <a:ln>
            <a:noFill/>
          </a:ln>
        </p:spPr>
        <p:txBody>
          <a:bodyPr spcFirstLastPara="1" wrap="square" lIns="72000" tIns="45700" rIns="72000" bIns="45700" anchor="ctr" anchorCtr="0">
            <a:noAutofit/>
          </a:bodyPr>
          <a:lstStyle/>
          <a:p>
            <a:pPr marL="0" lvl="0" indent="0">
              <a:spcBef>
                <a:spcPts val="600"/>
              </a:spcBef>
              <a:spcAft>
                <a:spcPts val="600"/>
              </a:spcAft>
            </a:pPr>
            <a:r>
              <a:rPr lang="de-DE" i="0" dirty="0" err="1"/>
              <a:t>Risorse</a:t>
            </a:r>
            <a:r>
              <a:rPr lang="de-DE" i="0" dirty="0"/>
              <a:t> </a:t>
            </a:r>
            <a:r>
              <a:rPr lang="de-DE" i="0" dirty="0" err="1"/>
              <a:t>aggiuntive</a:t>
            </a:r>
            <a:r>
              <a:rPr lang="de-DE" i="0" dirty="0"/>
              <a:t>: </a:t>
            </a:r>
            <a:endParaRPr i="0" dirty="0"/>
          </a:p>
        </p:txBody>
      </p:sp>
      <p:sp>
        <p:nvSpPr>
          <p:cNvPr id="238" name="Google Shape;238;p18"/>
          <p:cNvSpPr/>
          <p:nvPr/>
        </p:nvSpPr>
        <p:spPr>
          <a:xfrm>
            <a:off x="499925" y="2466290"/>
            <a:ext cx="9413859"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000" dirty="0">
                <a:solidFill>
                  <a:schemeClr val="dk1"/>
                </a:solidFill>
                <a:latin typeface="Calibri"/>
                <a:ea typeface="Calibri"/>
                <a:cs typeface="Calibri"/>
                <a:sym typeface="Calibri"/>
                <a:hlinkClick r:id="rId3"/>
              </a:rPr>
              <a:t>https://raisingchildren.net.au/grown-ups/family-life/managing-money/managing-money</a:t>
            </a:r>
            <a:r>
              <a:rPr lang="de-DE" sz="2000" dirty="0">
                <a:solidFill>
                  <a:schemeClr val="dk1"/>
                </a:solidFill>
                <a:latin typeface="Calibri"/>
                <a:ea typeface="Calibri"/>
                <a:cs typeface="Calibri"/>
                <a:sym typeface="Calibri"/>
              </a:rPr>
              <a:t> </a:t>
            </a:r>
            <a:endParaRPr sz="2000" dirty="0">
              <a:solidFill>
                <a:schemeClr val="dk1"/>
              </a:solidFill>
              <a:latin typeface="Calibri"/>
              <a:ea typeface="Calibri"/>
              <a:cs typeface="Calibri"/>
              <a:sym typeface="Calibri"/>
            </a:endParaRPr>
          </a:p>
        </p:txBody>
      </p:sp>
      <p:sp>
        <p:nvSpPr>
          <p:cNvPr id="239" name="Google Shape;239;p18"/>
          <p:cNvSpPr/>
          <p:nvPr/>
        </p:nvSpPr>
        <p:spPr>
          <a:xfrm>
            <a:off x="499925" y="3036446"/>
            <a:ext cx="7776488"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000" dirty="0">
                <a:solidFill>
                  <a:schemeClr val="dk1"/>
                </a:solidFill>
                <a:latin typeface="Calibri"/>
                <a:ea typeface="Calibri"/>
                <a:cs typeface="Calibri"/>
                <a:sym typeface="Calibri"/>
                <a:hlinkClick r:id="rId4"/>
              </a:rPr>
              <a:t>https://www.mvorganizing.org/what-is-the-importance-of-family-budget</a:t>
            </a:r>
            <a:r>
              <a:rPr lang="de-DE" sz="2000" dirty="0">
                <a:solidFill>
                  <a:schemeClr val="dk1"/>
                </a:solidFill>
                <a:latin typeface="Calibri"/>
                <a:ea typeface="Calibri"/>
                <a:cs typeface="Calibri"/>
                <a:sym typeface="Calibri"/>
              </a:rPr>
              <a:t> </a:t>
            </a:r>
            <a:endParaRPr sz="2000" dirty="0">
              <a:solidFill>
                <a:srgbClr val="FF0000"/>
              </a:solidFill>
              <a:latin typeface="Calibri"/>
              <a:ea typeface="Calibri"/>
              <a:cs typeface="Calibri"/>
              <a:sym typeface="Calibri"/>
            </a:endParaRPr>
          </a:p>
        </p:txBody>
      </p:sp>
      <p:sp>
        <p:nvSpPr>
          <p:cNvPr id="240" name="Google Shape;240;p18"/>
          <p:cNvSpPr/>
          <p:nvPr/>
        </p:nvSpPr>
        <p:spPr>
          <a:xfrm>
            <a:off x="499925" y="3747730"/>
            <a:ext cx="8423011"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000" dirty="0">
                <a:solidFill>
                  <a:schemeClr val="dk1"/>
                </a:solidFill>
                <a:latin typeface="Calibri"/>
                <a:ea typeface="Calibri"/>
                <a:cs typeface="Calibri"/>
                <a:sym typeface="Calibri"/>
                <a:hlinkClick r:id="rId5"/>
              </a:rPr>
              <a:t>https://www.delraycc.com/budgeting/the-importance-of-a-household-budget/</a:t>
            </a:r>
            <a:r>
              <a:rPr lang="de-DE" sz="2000" dirty="0">
                <a:solidFill>
                  <a:schemeClr val="dk1"/>
                </a:solidFill>
                <a:latin typeface="Calibri"/>
                <a:ea typeface="Calibri"/>
                <a:cs typeface="Calibri"/>
                <a:sym typeface="Calibri"/>
              </a:rPr>
              <a:t> </a:t>
            </a:r>
            <a:endParaRPr sz="2000" dirty="0">
              <a:solidFill>
                <a:schemeClr val="dk1"/>
              </a:solidFill>
              <a:latin typeface="Calibri"/>
              <a:ea typeface="Calibri"/>
              <a:cs typeface="Calibri"/>
              <a:sym typeface="Calibri"/>
            </a:endParaRPr>
          </a:p>
        </p:txBody>
      </p:sp>
      <p:sp>
        <p:nvSpPr>
          <p:cNvPr id="241" name="Google Shape;241;p18"/>
          <p:cNvSpPr/>
          <p:nvPr/>
        </p:nvSpPr>
        <p:spPr>
          <a:xfrm>
            <a:off x="499925" y="4459014"/>
            <a:ext cx="6753003"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000" dirty="0">
                <a:solidFill>
                  <a:schemeClr val="dk1"/>
                </a:solidFill>
                <a:latin typeface="Calibri"/>
                <a:ea typeface="Calibri"/>
                <a:cs typeface="Calibri"/>
                <a:sym typeface="Calibri"/>
                <a:hlinkClick r:id="rId6"/>
              </a:rPr>
              <a:t>https://www.sofi.com/learn/content/saving-my-family-money/</a:t>
            </a:r>
            <a:r>
              <a:rPr lang="de-DE" sz="2000" dirty="0">
                <a:solidFill>
                  <a:schemeClr val="dk1"/>
                </a:solidFill>
                <a:latin typeface="Calibri"/>
                <a:ea typeface="Calibri"/>
                <a:cs typeface="Calibri"/>
                <a:sym typeface="Calibri"/>
              </a:rPr>
              <a:t> </a:t>
            </a:r>
            <a:endParaRPr sz="2000" dirty="0">
              <a:solidFill>
                <a:schemeClr val="dk1"/>
              </a:solidFill>
              <a:latin typeface="Calibri"/>
              <a:ea typeface="Calibri"/>
              <a:cs typeface="Calibri"/>
              <a:sym typeface="Calibri"/>
            </a:endParaRPr>
          </a:p>
        </p:txBody>
      </p:sp>
      <p:sp>
        <p:nvSpPr>
          <p:cNvPr id="242" name="Google Shape;242;p18"/>
          <p:cNvSpPr/>
          <p:nvPr/>
        </p:nvSpPr>
        <p:spPr>
          <a:xfrm>
            <a:off x="499925" y="5170298"/>
            <a:ext cx="11477216" cy="4001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de-DE" sz="2000" dirty="0">
                <a:solidFill>
                  <a:schemeClr val="dk1"/>
                </a:solidFill>
                <a:latin typeface="Calibri"/>
                <a:ea typeface="Calibri"/>
                <a:cs typeface="Calibri"/>
                <a:sym typeface="Calibri"/>
                <a:hlinkClick r:id="rId7"/>
              </a:rPr>
              <a:t>https://www.discover.com/online-banking/banking-topics/7-ways-to-save-money-on-family-expenses/</a:t>
            </a:r>
            <a:r>
              <a:rPr lang="de-DE" sz="2000" dirty="0">
                <a:solidFill>
                  <a:schemeClr val="dk1"/>
                </a:solidFill>
                <a:latin typeface="Calibri"/>
                <a:ea typeface="Calibri"/>
                <a:cs typeface="Calibri"/>
                <a:sym typeface="Calibri"/>
              </a:rPr>
              <a:t> </a:t>
            </a:r>
            <a:endParaRP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4"/>
          <p:cNvSpPr txBox="1">
            <a:spLocks noGrp="1"/>
          </p:cNvSpPr>
          <p:nvPr>
            <p:ph type="title"/>
          </p:nvPr>
        </p:nvSpPr>
        <p:spPr>
          <a:xfrm>
            <a:off x="209300" y="373509"/>
            <a:ext cx="12330000" cy="720000"/>
          </a:xfrm>
          <a:prstGeom prst="rect">
            <a:avLst/>
          </a:prstGeom>
          <a:noFill/>
          <a:ln>
            <a:noFill/>
          </a:ln>
        </p:spPr>
        <p:txBody>
          <a:bodyPr spcFirstLastPara="1" wrap="square" lIns="72000" tIns="45700" rIns="72000" bIns="45700" anchor="ctr" anchorCtr="0">
            <a:noAutofit/>
          </a:bodyPr>
          <a:lstStyle/>
          <a:p>
            <a:pPr marL="0" lvl="0" indent="0" algn="l" rtl="0">
              <a:lnSpc>
                <a:spcPct val="90000"/>
              </a:lnSpc>
              <a:spcBef>
                <a:spcPts val="0"/>
              </a:spcBef>
              <a:spcAft>
                <a:spcPts val="0"/>
              </a:spcAft>
              <a:buClr>
                <a:schemeClr val="accent2"/>
              </a:buClr>
              <a:buSzPts val="2800"/>
              <a:buFont typeface="Calibri"/>
              <a:buNone/>
            </a:pPr>
            <a:r>
              <a:rPr lang="de-DE" sz="2400" dirty="0" err="1"/>
              <a:t>Gestione</a:t>
            </a:r>
            <a:r>
              <a:rPr lang="de-DE" sz="2400" dirty="0"/>
              <a:t> della </a:t>
            </a:r>
            <a:r>
              <a:rPr lang="de-DE" sz="2400" dirty="0" err="1"/>
              <a:t>finanza</a:t>
            </a:r>
            <a:r>
              <a:rPr lang="de-DE" sz="2400" dirty="0"/>
              <a:t> </a:t>
            </a:r>
            <a:r>
              <a:rPr lang="de-DE" sz="2400" dirty="0" err="1"/>
              <a:t>familiare</a:t>
            </a:r>
            <a:br>
              <a:rPr lang="de-DE" dirty="0"/>
            </a:br>
            <a:r>
              <a:rPr lang="en-IE" dirty="0" err="1"/>
              <a:t>Programma</a:t>
            </a:r>
            <a:r>
              <a:rPr lang="en-IE" dirty="0"/>
              <a:t> </a:t>
            </a:r>
            <a:r>
              <a:rPr lang="en-IE" dirty="0" err="1"/>
              <a:t>visivo</a:t>
            </a:r>
            <a:endParaRPr dirty="0"/>
          </a:p>
        </p:txBody>
      </p:sp>
      <p:sp>
        <p:nvSpPr>
          <p:cNvPr id="6" name="Ovale 1">
            <a:extLst>
              <a:ext uri="{FF2B5EF4-FFF2-40B4-BE49-F238E27FC236}">
                <a16:creationId xmlns:a16="http://schemas.microsoft.com/office/drawing/2014/main" id="{0BCCD2DA-5E4B-959F-A563-9E0F5821AF1C}"/>
              </a:ext>
            </a:extLst>
          </p:cNvPr>
          <p:cNvSpPr/>
          <p:nvPr/>
        </p:nvSpPr>
        <p:spPr>
          <a:xfrm>
            <a:off x="2134662" y="1225652"/>
            <a:ext cx="2653259" cy="21585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it-IT" sz="2000" b="1">
                <a:solidFill>
                  <a:schemeClr val="tx2"/>
                </a:solidFill>
                <a:latin typeface="Calibri" panose="020F0502020204030204" pitchFamily="34" charset="0"/>
                <a:ea typeface="Calibri" panose="020F0502020204030204" pitchFamily="34" charset="0"/>
                <a:cs typeface="Calibri" panose="020F0502020204030204" pitchFamily="34" charset="0"/>
              </a:rPr>
              <a:t>Attività – Mappa mentale</a:t>
            </a:r>
            <a:endParaRPr lang="it-IT" sz="2000" b="1">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9" name="Rettangolo con angoli arrotondati 40">
            <a:extLst>
              <a:ext uri="{FF2B5EF4-FFF2-40B4-BE49-F238E27FC236}">
                <a16:creationId xmlns:a16="http://schemas.microsoft.com/office/drawing/2014/main" id="{75E43BB2-EFC0-7463-6823-B6A1DED9B958}"/>
              </a:ext>
            </a:extLst>
          </p:cNvPr>
          <p:cNvSpPr/>
          <p:nvPr/>
        </p:nvSpPr>
        <p:spPr>
          <a:xfrm>
            <a:off x="293483" y="3560728"/>
            <a:ext cx="1925497" cy="1122274"/>
          </a:xfrm>
          <a:prstGeom prst="roundRect">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it-IT" sz="24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Fine</a:t>
            </a:r>
            <a:endParaRPr lang="en-GB" sz="2400" dirty="0">
              <a:solidFill>
                <a:srgbClr val="374856"/>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0" name="Freccia a destra 2">
            <a:extLst>
              <a:ext uri="{FF2B5EF4-FFF2-40B4-BE49-F238E27FC236}">
                <a16:creationId xmlns:a16="http://schemas.microsoft.com/office/drawing/2014/main" id="{3A746109-5D05-E6BA-A2C6-5A43C71F5356}"/>
              </a:ext>
            </a:extLst>
          </p:cNvPr>
          <p:cNvSpPr/>
          <p:nvPr/>
        </p:nvSpPr>
        <p:spPr>
          <a:xfrm>
            <a:off x="4837213" y="2297593"/>
            <a:ext cx="628015" cy="134620"/>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pic>
        <p:nvPicPr>
          <p:cNvPr id="11" name="Elemento grafico 19" descr="Tè">
            <a:extLst>
              <a:ext uri="{FF2B5EF4-FFF2-40B4-BE49-F238E27FC236}">
                <a16:creationId xmlns:a16="http://schemas.microsoft.com/office/drawing/2014/main" id="{30F8D57F-4A71-3CBE-12BA-61B102D047D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777855" y="2879890"/>
            <a:ext cx="1326947" cy="1321079"/>
          </a:xfrm>
          <a:prstGeom prst="rect">
            <a:avLst/>
          </a:prstGeom>
        </p:spPr>
      </p:pic>
      <p:pic>
        <p:nvPicPr>
          <p:cNvPr id="12" name="Elemento grafico 16" descr="Presentazione con grafico a barre da destra a sinistra">
            <a:extLst>
              <a:ext uri="{FF2B5EF4-FFF2-40B4-BE49-F238E27FC236}">
                <a16:creationId xmlns:a16="http://schemas.microsoft.com/office/drawing/2014/main" id="{20855000-904D-774D-ECFA-4BA19F4F114E}"/>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667500" y="2735099"/>
            <a:ext cx="333375" cy="333375"/>
          </a:xfrm>
          <a:prstGeom prst="rect">
            <a:avLst/>
          </a:prstGeom>
        </p:spPr>
      </p:pic>
      <p:sp>
        <p:nvSpPr>
          <p:cNvPr id="13" name="Ovale 1">
            <a:extLst>
              <a:ext uri="{FF2B5EF4-FFF2-40B4-BE49-F238E27FC236}">
                <a16:creationId xmlns:a16="http://schemas.microsoft.com/office/drawing/2014/main" id="{2AB77BFE-1320-9A5D-3A7D-6DACA19FD497}"/>
              </a:ext>
            </a:extLst>
          </p:cNvPr>
          <p:cNvSpPr/>
          <p:nvPr/>
        </p:nvSpPr>
        <p:spPr>
          <a:xfrm>
            <a:off x="5590400" y="1186163"/>
            <a:ext cx="2653259" cy="21585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GB" sz="2000" b="1" dirty="0" err="1">
                <a:solidFill>
                  <a:schemeClr val="tx2"/>
                </a:solidFill>
                <a:effectLst/>
                <a:latin typeface="Calibri" panose="020F0502020204030204" pitchFamily="34" charset="0"/>
                <a:ea typeface="Calibri" panose="020F0502020204030204" pitchFamily="34" charset="0"/>
                <a:cs typeface="Calibri" panose="020F0502020204030204" pitchFamily="34" charset="0"/>
              </a:rPr>
              <a:t>Attività</a:t>
            </a:r>
            <a:r>
              <a:rPr lang="en-GB" sz="2000" b="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 fare un budget</a:t>
            </a:r>
          </a:p>
        </p:txBody>
      </p:sp>
      <p:sp>
        <p:nvSpPr>
          <p:cNvPr id="14" name="Ovale 1">
            <a:extLst>
              <a:ext uri="{FF2B5EF4-FFF2-40B4-BE49-F238E27FC236}">
                <a16:creationId xmlns:a16="http://schemas.microsoft.com/office/drawing/2014/main" id="{60D377CD-BCCB-66AF-8FF4-E86CE9F3C312}"/>
              </a:ext>
            </a:extLst>
          </p:cNvPr>
          <p:cNvSpPr/>
          <p:nvPr/>
        </p:nvSpPr>
        <p:spPr>
          <a:xfrm>
            <a:off x="9223180" y="4389494"/>
            <a:ext cx="2653259" cy="21585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it-IT" sz="2000" b="1">
                <a:solidFill>
                  <a:schemeClr val="bg1"/>
                </a:solidFill>
                <a:effectLst/>
                <a:latin typeface="Calibri" panose="020F0502020204030204" pitchFamily="34" charset="0"/>
                <a:ea typeface="Calibri" panose="020F0502020204030204" pitchFamily="34" charset="0"/>
                <a:cs typeface="Calibri" panose="020F0502020204030204" pitchFamily="34" charset="0"/>
              </a:rPr>
              <a:t>Attività - debito</a:t>
            </a:r>
          </a:p>
        </p:txBody>
      </p:sp>
      <p:sp>
        <p:nvSpPr>
          <p:cNvPr id="15" name="Ovale 1">
            <a:extLst>
              <a:ext uri="{FF2B5EF4-FFF2-40B4-BE49-F238E27FC236}">
                <a16:creationId xmlns:a16="http://schemas.microsoft.com/office/drawing/2014/main" id="{4FB26EE3-A37D-9929-D5AD-89DC431E2AD6}"/>
              </a:ext>
            </a:extLst>
          </p:cNvPr>
          <p:cNvSpPr/>
          <p:nvPr/>
        </p:nvSpPr>
        <p:spPr>
          <a:xfrm>
            <a:off x="5783582" y="4389494"/>
            <a:ext cx="2653259" cy="21585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it-IT" sz="2000" b="1" dirty="0">
                <a:solidFill>
                  <a:schemeClr val="bg1"/>
                </a:solidFill>
                <a:latin typeface="Calibri" panose="020F0502020204030204" pitchFamily="34" charset="0"/>
                <a:ea typeface="Calibri" panose="020F0502020204030204" pitchFamily="34" charset="0"/>
                <a:cs typeface="Calibri" panose="020F0502020204030204" pitchFamily="34" charset="0"/>
              </a:rPr>
              <a:t>Spese</a:t>
            </a:r>
            <a:r>
              <a:rPr lang="en-GB" sz="2000" b="1" dirty="0">
                <a:solidFill>
                  <a:schemeClr val="bg1"/>
                </a:solidFill>
                <a:latin typeface="Calibri" panose="020F0502020204030204" pitchFamily="34" charset="0"/>
                <a:ea typeface="Calibri" panose="020F0502020204030204" pitchFamily="34" charset="0"/>
                <a:cs typeface="Calibri" panose="020F0502020204030204" pitchFamily="34" charset="0"/>
              </a:rPr>
              <a:t> e </a:t>
            </a:r>
            <a:r>
              <a:rPr lang="it-IT" sz="2000" b="1" dirty="0">
                <a:solidFill>
                  <a:schemeClr val="bg1"/>
                </a:solidFill>
                <a:latin typeface="Calibri" panose="020F0502020204030204" pitchFamily="34" charset="0"/>
                <a:ea typeface="Calibri" panose="020F0502020204030204" pitchFamily="34" charset="0"/>
                <a:cs typeface="Calibri" panose="020F0502020204030204" pitchFamily="34" charset="0"/>
              </a:rPr>
              <a:t>guadagni</a:t>
            </a:r>
            <a:r>
              <a:rPr lang="en-GB" sz="2000" b="1" dirty="0">
                <a:solidFill>
                  <a:schemeClr val="bg1"/>
                </a:solidFill>
                <a:latin typeface="Calibri" panose="020F0502020204030204" pitchFamily="34" charset="0"/>
                <a:ea typeface="Calibri" panose="020F0502020204030204" pitchFamily="34" charset="0"/>
                <a:cs typeface="Calibri" panose="020F0502020204030204" pitchFamily="34" charset="0"/>
              </a:rPr>
              <a:t> – </a:t>
            </a:r>
            <a:r>
              <a:rPr lang="en-GB"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I </a:t>
            </a:r>
            <a:r>
              <a:rPr lang="en-GB" sz="20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migliori</a:t>
            </a:r>
            <a:r>
              <a:rPr lang="en-GB"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en-GB" sz="2000" b="1" dirty="0" err="1">
                <a:solidFill>
                  <a:schemeClr val="bg1"/>
                </a:solidFill>
                <a:effectLst/>
                <a:latin typeface="Calibri" panose="020F0502020204030204" pitchFamily="34" charset="0"/>
                <a:ea typeface="Calibri" panose="020F0502020204030204" pitchFamily="34" charset="0"/>
                <a:cs typeface="Calibri" panose="020F0502020204030204" pitchFamily="34" charset="0"/>
              </a:rPr>
              <a:t>consigli</a:t>
            </a:r>
            <a:endParaRPr lang="en-GB" sz="2000" b="1" dirty="0">
              <a:solidFill>
                <a:schemeClr val="bg1"/>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6" name="Ovale 1">
            <a:extLst>
              <a:ext uri="{FF2B5EF4-FFF2-40B4-BE49-F238E27FC236}">
                <a16:creationId xmlns:a16="http://schemas.microsoft.com/office/drawing/2014/main" id="{F782D476-7390-B6DD-AD29-AD99811190EB}"/>
              </a:ext>
            </a:extLst>
          </p:cNvPr>
          <p:cNvSpPr/>
          <p:nvPr/>
        </p:nvSpPr>
        <p:spPr>
          <a:xfrm>
            <a:off x="9031752" y="1225652"/>
            <a:ext cx="2653259" cy="21585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it-IT" sz="2000" b="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Attività</a:t>
            </a:r>
            <a:r>
              <a:rPr lang="en-GB" sz="2000" b="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 – Fare un budget con I </a:t>
            </a:r>
            <a:r>
              <a:rPr lang="it-IT" sz="2000" b="1" dirty="0">
                <a:solidFill>
                  <a:schemeClr val="tx2"/>
                </a:solidFill>
                <a:effectLst/>
                <a:latin typeface="Calibri" panose="020F0502020204030204" pitchFamily="34" charset="0"/>
                <a:ea typeface="Calibri" panose="020F0502020204030204" pitchFamily="34" charset="0"/>
                <a:cs typeface="Calibri" panose="020F0502020204030204" pitchFamily="34" charset="0"/>
              </a:rPr>
              <a:t>bambini</a:t>
            </a:r>
            <a:r>
              <a:rPr lang="en-GB" sz="2000" b="1" dirty="0">
                <a:solidFill>
                  <a:schemeClr val="tx2"/>
                </a:solidFill>
                <a:latin typeface="Calibri" panose="020F0502020204030204" pitchFamily="34" charset="0"/>
                <a:ea typeface="Calibri" panose="020F0502020204030204" pitchFamily="34" charset="0"/>
                <a:cs typeface="Calibri" panose="020F0502020204030204" pitchFamily="34" charset="0"/>
              </a:rPr>
              <a:t> – Fumetto ‘I soldi </a:t>
            </a:r>
            <a:r>
              <a:rPr lang="en-GB" sz="2000" b="1" dirty="0" err="1">
                <a:solidFill>
                  <a:schemeClr val="tx2"/>
                </a:solidFill>
                <a:latin typeface="Calibri" panose="020F0502020204030204" pitchFamily="34" charset="0"/>
                <a:ea typeface="Calibri" panose="020F0502020204030204" pitchFamily="34" charset="0"/>
                <a:cs typeface="Calibri" panose="020F0502020204030204" pitchFamily="34" charset="0"/>
              </a:rPr>
              <a:t>contano</a:t>
            </a:r>
            <a:r>
              <a:rPr lang="en-GB" sz="2000" b="1" dirty="0">
                <a:solidFill>
                  <a:schemeClr val="tx2"/>
                </a:solidFill>
                <a:latin typeface="Calibri" panose="020F0502020204030204" pitchFamily="34" charset="0"/>
                <a:ea typeface="Calibri" panose="020F0502020204030204" pitchFamily="34" charset="0"/>
                <a:cs typeface="Calibri" panose="020F0502020204030204" pitchFamily="34" charset="0"/>
              </a:rPr>
              <a:t>’</a:t>
            </a:r>
            <a:endParaRPr lang="en-GB" sz="2000" b="1" dirty="0">
              <a:solidFill>
                <a:schemeClr val="tx2"/>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7" name="Ovale 1">
            <a:extLst>
              <a:ext uri="{FF2B5EF4-FFF2-40B4-BE49-F238E27FC236}">
                <a16:creationId xmlns:a16="http://schemas.microsoft.com/office/drawing/2014/main" id="{9C2E76BB-E320-502C-7C59-5F58AC63C5A1}"/>
              </a:ext>
            </a:extLst>
          </p:cNvPr>
          <p:cNvSpPr/>
          <p:nvPr/>
        </p:nvSpPr>
        <p:spPr>
          <a:xfrm>
            <a:off x="2417922" y="4339185"/>
            <a:ext cx="2653259" cy="215858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it-IT" sz="2000" b="1">
                <a:solidFill>
                  <a:schemeClr val="bg1"/>
                </a:solidFill>
                <a:latin typeface="Calibri" panose="020F0502020204030204" pitchFamily="34" charset="0"/>
                <a:ea typeface="Calibri" panose="020F0502020204030204" pitchFamily="34" charset="0"/>
                <a:cs typeface="Calibri" panose="020F0502020204030204" pitchFamily="34" charset="0"/>
              </a:rPr>
              <a:t>Attività</a:t>
            </a:r>
            <a:r>
              <a:rPr lang="it-IT" sz="2000" b="1">
                <a:solidFill>
                  <a:schemeClr val="bg1"/>
                </a:solidFill>
                <a:effectLst/>
                <a:latin typeface="Calibri" panose="020F0502020204030204" pitchFamily="34" charset="0"/>
                <a:ea typeface="Calibri" panose="020F0502020204030204" pitchFamily="34" charset="0"/>
                <a:cs typeface="Calibri" panose="020F0502020204030204" pitchFamily="34" charset="0"/>
              </a:rPr>
              <a:t> – discutere della situazione finanziaria di una famiglia</a:t>
            </a:r>
          </a:p>
        </p:txBody>
      </p:sp>
      <p:sp>
        <p:nvSpPr>
          <p:cNvPr id="18" name="Freccia a destra 2">
            <a:extLst>
              <a:ext uri="{FF2B5EF4-FFF2-40B4-BE49-F238E27FC236}">
                <a16:creationId xmlns:a16="http://schemas.microsoft.com/office/drawing/2014/main" id="{74192749-95ED-43B9-3322-3E5EE222317A}"/>
              </a:ext>
            </a:extLst>
          </p:cNvPr>
          <p:cNvSpPr/>
          <p:nvPr/>
        </p:nvSpPr>
        <p:spPr>
          <a:xfrm>
            <a:off x="8311658" y="2297593"/>
            <a:ext cx="628015" cy="134620"/>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19" name="Freccia a destra 2">
            <a:extLst>
              <a:ext uri="{FF2B5EF4-FFF2-40B4-BE49-F238E27FC236}">
                <a16:creationId xmlns:a16="http://schemas.microsoft.com/office/drawing/2014/main" id="{A4A56CE3-4980-BCAF-59A3-BC301BEC8D1B}"/>
              </a:ext>
            </a:extLst>
          </p:cNvPr>
          <p:cNvSpPr/>
          <p:nvPr/>
        </p:nvSpPr>
        <p:spPr>
          <a:xfrm rot="7963522">
            <a:off x="11850651" y="4556669"/>
            <a:ext cx="628015" cy="134620"/>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0" name="Freccia a destra 2">
            <a:extLst>
              <a:ext uri="{FF2B5EF4-FFF2-40B4-BE49-F238E27FC236}">
                <a16:creationId xmlns:a16="http://schemas.microsoft.com/office/drawing/2014/main" id="{4EF23947-EEAC-9D30-BB31-90476642EDD7}"/>
              </a:ext>
            </a:extLst>
          </p:cNvPr>
          <p:cNvSpPr/>
          <p:nvPr/>
        </p:nvSpPr>
        <p:spPr>
          <a:xfrm rot="3139517">
            <a:off x="11794606" y="2593660"/>
            <a:ext cx="628015" cy="101734"/>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1" name="Freccia a destra 2">
            <a:extLst>
              <a:ext uri="{FF2B5EF4-FFF2-40B4-BE49-F238E27FC236}">
                <a16:creationId xmlns:a16="http://schemas.microsoft.com/office/drawing/2014/main" id="{AF7448CD-11CD-332A-E16C-B4328DEB9023}"/>
              </a:ext>
            </a:extLst>
          </p:cNvPr>
          <p:cNvSpPr/>
          <p:nvPr/>
        </p:nvSpPr>
        <p:spPr>
          <a:xfrm rot="10800000">
            <a:off x="5090779" y="5401476"/>
            <a:ext cx="628015" cy="134620"/>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2" name="Freccia a destra 2">
            <a:extLst>
              <a:ext uri="{FF2B5EF4-FFF2-40B4-BE49-F238E27FC236}">
                <a16:creationId xmlns:a16="http://schemas.microsoft.com/office/drawing/2014/main" id="{ACA3005B-1D65-F283-67D0-476E882328C7}"/>
              </a:ext>
            </a:extLst>
          </p:cNvPr>
          <p:cNvSpPr/>
          <p:nvPr/>
        </p:nvSpPr>
        <p:spPr>
          <a:xfrm rot="10800000">
            <a:off x="8501629" y="5401476"/>
            <a:ext cx="628015" cy="134620"/>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3" name="Freccia a destra 2">
            <a:extLst>
              <a:ext uri="{FF2B5EF4-FFF2-40B4-BE49-F238E27FC236}">
                <a16:creationId xmlns:a16="http://schemas.microsoft.com/office/drawing/2014/main" id="{F60A2E66-F491-EDCA-2A93-D48074EB782C}"/>
              </a:ext>
            </a:extLst>
          </p:cNvPr>
          <p:cNvSpPr/>
          <p:nvPr/>
        </p:nvSpPr>
        <p:spPr>
          <a:xfrm rot="13705042">
            <a:off x="1706434" y="5021759"/>
            <a:ext cx="628015" cy="134620"/>
          </a:xfrm>
          <a:prstGeom prst="rightArrow">
            <a:avLst/>
          </a:prstGeom>
          <a:solidFill>
            <a:schemeClr val="accent5">
              <a:lumMod val="50000"/>
            </a:schemeClr>
          </a:solidFill>
          <a:ln>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sp>
        <p:nvSpPr>
          <p:cNvPr id="24" name="Casella di testo 2">
            <a:extLst>
              <a:ext uri="{FF2B5EF4-FFF2-40B4-BE49-F238E27FC236}">
                <a16:creationId xmlns:a16="http://schemas.microsoft.com/office/drawing/2014/main" id="{911D3A04-E666-90C4-53DD-27649B096F2B}"/>
              </a:ext>
            </a:extLst>
          </p:cNvPr>
          <p:cNvSpPr txBox="1">
            <a:spLocks noChangeArrowheads="1"/>
          </p:cNvSpPr>
          <p:nvPr/>
        </p:nvSpPr>
        <p:spPr bwMode="auto">
          <a:xfrm>
            <a:off x="10254691" y="3617400"/>
            <a:ext cx="1647471" cy="72178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just">
              <a:spcAft>
                <a:spcPts val="600"/>
              </a:spcAft>
            </a:pPr>
            <a:r>
              <a:rPr lang="en-US" sz="1800" b="1" dirty="0" err="1">
                <a:solidFill>
                  <a:srgbClr val="0A9A8F"/>
                </a:solidFill>
                <a:latin typeface="Calibri" panose="020F0502020204030204" pitchFamily="34" charset="0"/>
                <a:ea typeface="Calibri" panose="020F0502020204030204" pitchFamily="34" charset="0"/>
              </a:rPr>
              <a:t>Pausa</a:t>
            </a:r>
            <a:r>
              <a:rPr lang="en-US" sz="1800" b="1" dirty="0">
                <a:solidFill>
                  <a:srgbClr val="0A9A8F"/>
                </a:solidFill>
                <a:effectLst/>
                <a:latin typeface="Calibri" panose="020F0502020204030204" pitchFamily="34" charset="0"/>
                <a:ea typeface="Calibri" panose="020F0502020204030204" pitchFamily="34" charset="0"/>
              </a:rPr>
              <a:t> – 10 min</a:t>
            </a:r>
            <a:r>
              <a:rPr lang="en-US" sz="800" dirty="0">
                <a:solidFill>
                  <a:srgbClr val="0A9A8F"/>
                </a:solidFill>
                <a:effectLst/>
                <a:latin typeface="Calibri" panose="020F0502020204030204" pitchFamily="34" charset="0"/>
                <a:ea typeface="Calibri" panose="020F0502020204030204" pitchFamily="34" charset="0"/>
              </a:rPr>
              <a:t>.</a:t>
            </a:r>
            <a:endParaRPr lang="en-GB" sz="1200" dirty="0">
              <a:solidFill>
                <a:srgbClr val="374856"/>
              </a:solidFill>
              <a:effectLst/>
              <a:latin typeface="Calibri" panose="020F0502020204030204" pitchFamily="34" charset="0"/>
              <a:ea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E43A01-A5E5-8F70-B22F-5910A4D36DA9}"/>
              </a:ext>
            </a:extLst>
          </p:cNvPr>
          <p:cNvSpPr>
            <a:spLocks noGrp="1"/>
          </p:cNvSpPr>
          <p:nvPr>
            <p:ph type="body" idx="1"/>
          </p:nvPr>
        </p:nvSpPr>
        <p:spPr>
          <a:xfrm>
            <a:off x="292703" y="2109064"/>
            <a:ext cx="12331402" cy="5122174"/>
          </a:xfrm>
        </p:spPr>
        <p:txBody>
          <a:bodyPr/>
          <a:lstStyle/>
          <a:p>
            <a:r>
              <a:rPr lang="en-GB" sz="3200" dirty="0"/>
              <a:t>  </a:t>
            </a:r>
          </a:p>
          <a:p>
            <a:pPr algn="l"/>
            <a:r>
              <a:rPr lang="it-IT" sz="3200" dirty="0"/>
              <a:t>  </a:t>
            </a:r>
            <a:r>
              <a:rPr lang="it-IT" sz="2400" dirty="0"/>
              <a:t>In coppia crea una mappa mentale dell'idea di denaro includendo alcune parole finanziarie discusse durante </a:t>
            </a:r>
          </a:p>
          <a:p>
            <a:pPr algn="l"/>
            <a:r>
              <a:rPr lang="it-IT" sz="2400" dirty="0"/>
              <a:t>    l'ultima sessione.</a:t>
            </a:r>
            <a:r>
              <a:rPr lang="it-IT" sz="3200" dirty="0"/>
              <a:t>
</a:t>
            </a:r>
            <a:r>
              <a:rPr lang="en-GB" sz="3200" dirty="0"/>
              <a:t> </a:t>
            </a:r>
          </a:p>
          <a:p>
            <a:r>
              <a:rPr lang="it-IT" sz="3200" b="1" dirty="0"/>
              <a:t>Puoi usare: </a:t>
            </a:r>
          </a:p>
          <a:p>
            <a:pPr marL="571500" indent="-342900">
              <a:buFont typeface="Arial" panose="020B0604020202020204" pitchFamily="34" charset="0"/>
              <a:buChar char="•"/>
            </a:pPr>
            <a:r>
              <a:rPr lang="it-IT" sz="3200" b="1" dirty="0">
                <a:solidFill>
                  <a:schemeClr val="accent3">
                    <a:lumMod val="75000"/>
                  </a:schemeClr>
                </a:solidFill>
              </a:rPr>
              <a:t>Disegni</a:t>
            </a:r>
          </a:p>
          <a:p>
            <a:pPr marL="571500" indent="-342900">
              <a:buFont typeface="Arial" panose="020B0604020202020204" pitchFamily="34" charset="0"/>
              <a:buChar char="•"/>
            </a:pPr>
            <a:r>
              <a:rPr lang="it-IT" sz="3200" b="1" dirty="0">
                <a:solidFill>
                  <a:schemeClr val="accent6">
                    <a:lumMod val="75000"/>
                  </a:schemeClr>
                </a:solidFill>
              </a:rPr>
              <a:t>Diagrammi</a:t>
            </a:r>
          </a:p>
          <a:p>
            <a:pPr marL="571500" indent="-342900">
              <a:buFont typeface="Arial" panose="020B0604020202020204" pitchFamily="34" charset="0"/>
              <a:buChar char="•"/>
            </a:pPr>
            <a:r>
              <a:rPr lang="it-IT" sz="3200" b="1" dirty="0">
                <a:solidFill>
                  <a:schemeClr val="accent4">
                    <a:lumMod val="75000"/>
                  </a:schemeClr>
                </a:solidFill>
              </a:rPr>
              <a:t>Parole</a:t>
            </a:r>
          </a:p>
          <a:p>
            <a:pPr marL="571500" indent="-342900">
              <a:buFont typeface="Arial" panose="020B0604020202020204" pitchFamily="34" charset="0"/>
              <a:buChar char="•"/>
            </a:pPr>
            <a:r>
              <a:rPr lang="it-IT" sz="3200" b="1" dirty="0">
                <a:solidFill>
                  <a:srgbClr val="C00000"/>
                </a:solidFill>
              </a:rPr>
              <a:t>Colori</a:t>
            </a:r>
          </a:p>
          <a:p>
            <a:endParaRPr lang="en-GB" dirty="0"/>
          </a:p>
          <a:p>
            <a:endParaRPr lang="en-GB" dirty="0"/>
          </a:p>
        </p:txBody>
      </p:sp>
      <p:sp>
        <p:nvSpPr>
          <p:cNvPr id="3" name="Title 2">
            <a:extLst>
              <a:ext uri="{FF2B5EF4-FFF2-40B4-BE49-F238E27FC236}">
                <a16:creationId xmlns:a16="http://schemas.microsoft.com/office/drawing/2014/main" id="{A1BD55B4-9E95-EEC0-5C0F-E83C378D5C06}"/>
              </a:ext>
            </a:extLst>
          </p:cNvPr>
          <p:cNvSpPr>
            <a:spLocks noGrp="1"/>
          </p:cNvSpPr>
          <p:nvPr>
            <p:ph type="title"/>
          </p:nvPr>
        </p:nvSpPr>
        <p:spPr/>
        <p:txBody>
          <a:bodyPr>
            <a:noAutofit/>
          </a:bodyPr>
          <a:lstStyle/>
          <a:p>
            <a:r>
              <a:rPr lang="it-IT" dirty="0"/>
              <a:t>Gestione della finanza familiare </a:t>
            </a:r>
            <a:endParaRPr lang="en-GB" dirty="0"/>
          </a:p>
        </p:txBody>
      </p:sp>
      <p:sp>
        <p:nvSpPr>
          <p:cNvPr id="4" name="Text Placeholder 3">
            <a:extLst>
              <a:ext uri="{FF2B5EF4-FFF2-40B4-BE49-F238E27FC236}">
                <a16:creationId xmlns:a16="http://schemas.microsoft.com/office/drawing/2014/main" id="{A20CA5E5-7170-7126-E308-471C28B86F03}"/>
              </a:ext>
            </a:extLst>
          </p:cNvPr>
          <p:cNvSpPr>
            <a:spLocks noGrp="1"/>
          </p:cNvSpPr>
          <p:nvPr>
            <p:ph type="body" idx="2"/>
          </p:nvPr>
        </p:nvSpPr>
        <p:spPr>
          <a:xfrm>
            <a:off x="500959" y="1232358"/>
            <a:ext cx="12331541" cy="1081593"/>
          </a:xfrm>
        </p:spPr>
        <p:txBody>
          <a:bodyPr/>
          <a:lstStyle/>
          <a:p>
            <a:r>
              <a:rPr lang="it-IT" i="0" dirty="0"/>
              <a:t>Attività M2.1</a:t>
            </a:r>
          </a:p>
          <a:p>
            <a:r>
              <a:rPr lang="it-IT" i="0" dirty="0"/>
              <a:t>Mappa mentale</a:t>
            </a:r>
          </a:p>
        </p:txBody>
      </p:sp>
      <p:pic>
        <p:nvPicPr>
          <p:cNvPr id="7" name="Picture 6" descr="Diagram&#10;&#10;Description automatically generated">
            <a:extLst>
              <a:ext uri="{FF2B5EF4-FFF2-40B4-BE49-F238E27FC236}">
                <a16:creationId xmlns:a16="http://schemas.microsoft.com/office/drawing/2014/main" id="{8AE256BD-6F35-C955-2A67-551C82AC0F0F}"/>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114723" y="3190657"/>
            <a:ext cx="8613579" cy="4040581"/>
          </a:xfrm>
          <a:prstGeom prst="rect">
            <a:avLst/>
          </a:prstGeom>
        </p:spPr>
      </p:pic>
    </p:spTree>
    <p:extLst>
      <p:ext uri="{BB962C8B-B14F-4D97-AF65-F5344CB8AC3E}">
        <p14:creationId xmlns:p14="http://schemas.microsoft.com/office/powerpoint/2010/main" val="3742071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4"/>
          <p:cNvSpPr txBox="1">
            <a:spLocks noGrp="1"/>
          </p:cNvSpPr>
          <p:nvPr>
            <p:ph type="body" idx="1"/>
          </p:nvPr>
        </p:nvSpPr>
        <p:spPr>
          <a:xfrm>
            <a:off x="498384" y="2163763"/>
            <a:ext cx="12331541" cy="1250770"/>
          </a:xfrm>
          <a:prstGeom prst="rect">
            <a:avLst/>
          </a:prstGeom>
          <a:noFill/>
          <a:ln>
            <a:noFill/>
          </a:ln>
        </p:spPr>
        <p:txBody>
          <a:bodyPr spcFirstLastPara="1" wrap="square" lIns="72000" tIns="45700" rIns="72000" bIns="45700" anchor="t" anchorCtr="0">
            <a:noAutofit/>
          </a:bodyPr>
          <a:lstStyle/>
          <a:p>
            <a:pPr marL="0" lvl="0" indent="0" algn="l">
              <a:lnSpc>
                <a:spcPct val="150000"/>
              </a:lnSpc>
              <a:spcBef>
                <a:spcPts val="600"/>
              </a:spcBef>
              <a:buSzPts val="2100"/>
            </a:pPr>
            <a:r>
              <a:rPr lang="it-IT" sz="2400" dirty="0">
                <a:solidFill>
                  <a:schemeClr val="accent4">
                    <a:lumMod val="75000"/>
                  </a:schemeClr>
                </a:solidFill>
              </a:rPr>
              <a:t>Gestire i soldi per le spese familiari, come gli acquisti quotidiani e le bollette, è un'abilità essenziale nella vita di tutti, insieme alla capacità di risparmiare denaro. Sapere come gestire i soldi per la tua famiglia ti aiuta ad affrontare gli eventi della vita e le emergenze con più sicurezza.
</a:t>
            </a:r>
            <a:r>
              <a:rPr lang="en-GB" sz="3200" b="1" dirty="0" err="1"/>
              <a:t>Discutere</a:t>
            </a:r>
            <a:r>
              <a:rPr lang="en-GB" sz="3200" b="1" dirty="0"/>
              <a:t> a </a:t>
            </a:r>
            <a:r>
              <a:rPr lang="en-GB" sz="3200" b="1" dirty="0" err="1"/>
              <a:t>coppie</a:t>
            </a:r>
            <a:r>
              <a:rPr lang="en-GB" sz="3200" b="1" dirty="0"/>
              <a:t>:</a:t>
            </a:r>
          </a:p>
          <a:p>
            <a:pPr marL="514350" lvl="0" indent="-514350" algn="just" rtl="0">
              <a:lnSpc>
                <a:spcPct val="100000"/>
              </a:lnSpc>
              <a:spcBef>
                <a:spcPts val="600"/>
              </a:spcBef>
              <a:spcAft>
                <a:spcPts val="0"/>
              </a:spcAft>
              <a:buClr>
                <a:schemeClr val="accent4"/>
              </a:buClr>
              <a:buSzPts val="2188"/>
              <a:buFont typeface="+mj-lt"/>
              <a:buAutoNum type="arabicPeriod"/>
            </a:pPr>
            <a:r>
              <a:rPr lang="en-GB" sz="3200" dirty="0"/>
              <a:t>Che </a:t>
            </a:r>
            <a:r>
              <a:rPr lang="en-GB" sz="3200" dirty="0" err="1"/>
              <a:t>cos’è</a:t>
            </a:r>
            <a:r>
              <a:rPr lang="en-GB" sz="3200" dirty="0"/>
              <a:t> un budget?</a:t>
            </a:r>
          </a:p>
          <a:p>
            <a:pPr marL="514350" lvl="0" indent="-514350" algn="just" rtl="0">
              <a:lnSpc>
                <a:spcPct val="100000"/>
              </a:lnSpc>
              <a:spcBef>
                <a:spcPts val="600"/>
              </a:spcBef>
              <a:spcAft>
                <a:spcPts val="0"/>
              </a:spcAft>
              <a:buClr>
                <a:schemeClr val="accent4"/>
              </a:buClr>
              <a:buSzPts val="2188"/>
              <a:buFont typeface="+mj-lt"/>
              <a:buAutoNum type="arabicPeriod"/>
            </a:pPr>
            <a:r>
              <a:rPr lang="en-GB" sz="3200" dirty="0" err="1"/>
              <a:t>Perchè</a:t>
            </a:r>
            <a:r>
              <a:rPr lang="en-GB" sz="3200" dirty="0"/>
              <a:t> </a:t>
            </a:r>
            <a:r>
              <a:rPr lang="en-GB" sz="3200" dirty="0" err="1"/>
              <a:t>abbiamo</a:t>
            </a:r>
            <a:r>
              <a:rPr lang="en-GB" sz="3200" dirty="0"/>
              <a:t> </a:t>
            </a:r>
            <a:r>
              <a:rPr lang="en-GB" sz="3200" dirty="0" err="1"/>
              <a:t>bisogno</a:t>
            </a:r>
            <a:r>
              <a:rPr lang="en-GB" sz="3200" dirty="0"/>
              <a:t> </a:t>
            </a:r>
            <a:r>
              <a:rPr lang="en-GB" sz="3200" dirty="0" err="1"/>
              <a:t>dei</a:t>
            </a:r>
            <a:r>
              <a:rPr lang="en-GB" sz="3200" dirty="0"/>
              <a:t> budget?</a:t>
            </a:r>
          </a:p>
          <a:p>
            <a:pPr marL="514350" lvl="0" indent="-514350" algn="just" rtl="0">
              <a:lnSpc>
                <a:spcPct val="100000"/>
              </a:lnSpc>
              <a:spcBef>
                <a:spcPts val="600"/>
              </a:spcBef>
              <a:spcAft>
                <a:spcPts val="0"/>
              </a:spcAft>
              <a:buClr>
                <a:schemeClr val="accent4"/>
              </a:buClr>
              <a:buSzPts val="2188"/>
              <a:buFont typeface="+mj-lt"/>
              <a:buAutoNum type="arabicPeriod"/>
            </a:pPr>
            <a:r>
              <a:rPr lang="en-GB" sz="3200" dirty="0"/>
              <a:t>Come </a:t>
            </a:r>
            <a:r>
              <a:rPr lang="en-GB" sz="3200" dirty="0" err="1"/>
              <a:t>crearne</a:t>
            </a:r>
            <a:r>
              <a:rPr lang="en-GB" sz="3200" dirty="0"/>
              <a:t> uno per </a:t>
            </a:r>
            <a:r>
              <a:rPr lang="en-GB" sz="3200" dirty="0" err="1"/>
              <a:t>te</a:t>
            </a:r>
            <a:r>
              <a:rPr lang="en-GB" sz="3200" dirty="0"/>
              <a:t> </a:t>
            </a:r>
            <a:r>
              <a:rPr lang="en-GB" sz="3200" dirty="0" err="1"/>
              <a:t>stessa</a:t>
            </a:r>
            <a:r>
              <a:rPr lang="en-GB" sz="3200" dirty="0"/>
              <a:t>/o?</a:t>
            </a:r>
          </a:p>
          <a:p>
            <a:pPr marL="0" lvl="0" indent="0" algn="just" rtl="0">
              <a:lnSpc>
                <a:spcPct val="100000"/>
              </a:lnSpc>
              <a:spcBef>
                <a:spcPts val="1800"/>
              </a:spcBef>
              <a:spcAft>
                <a:spcPts val="0"/>
              </a:spcAft>
              <a:buClr>
                <a:schemeClr val="accent4"/>
              </a:buClr>
              <a:buSzPts val="2188"/>
              <a:buNone/>
            </a:pPr>
            <a:r>
              <a:rPr lang="it-IT" sz="3200" b="1" dirty="0"/>
              <a:t>Valutare e riscontrare diverse opinioni</a:t>
            </a:r>
            <a:endParaRPr sz="3200" b="1" dirty="0"/>
          </a:p>
          <a:p>
            <a:pPr marL="0" lvl="0" indent="0" algn="just" rtl="0">
              <a:lnSpc>
                <a:spcPct val="100000"/>
              </a:lnSpc>
              <a:spcBef>
                <a:spcPts val="600"/>
              </a:spcBef>
              <a:spcAft>
                <a:spcPts val="0"/>
              </a:spcAft>
              <a:buClr>
                <a:schemeClr val="accent4"/>
              </a:buClr>
              <a:buSzPts val="2188"/>
              <a:buNone/>
            </a:pPr>
            <a:endParaRPr dirty="0"/>
          </a:p>
          <a:p>
            <a:pPr marL="0" lvl="0" indent="0" algn="l" rtl="0">
              <a:lnSpc>
                <a:spcPct val="100000"/>
              </a:lnSpc>
              <a:spcBef>
                <a:spcPts val="600"/>
              </a:spcBef>
              <a:spcAft>
                <a:spcPts val="0"/>
              </a:spcAft>
              <a:buSzPts val="2100"/>
              <a:buNone/>
            </a:pPr>
            <a:r>
              <a:rPr lang="de-DE" dirty="0"/>
              <a:t>			</a:t>
            </a:r>
            <a:endParaRPr dirty="0"/>
          </a:p>
          <a:p>
            <a:pPr marL="0" lvl="0" indent="0" algn="just" rtl="0">
              <a:lnSpc>
                <a:spcPct val="100000"/>
              </a:lnSpc>
              <a:spcBef>
                <a:spcPts val="600"/>
              </a:spcBef>
              <a:spcAft>
                <a:spcPts val="0"/>
              </a:spcAft>
              <a:buClr>
                <a:schemeClr val="accent4"/>
              </a:buClr>
              <a:buSzPts val="2188"/>
              <a:buNone/>
            </a:pPr>
            <a:endParaRPr dirty="0"/>
          </a:p>
        </p:txBody>
      </p:sp>
      <p:sp>
        <p:nvSpPr>
          <p:cNvPr id="75" name="Google Shape;75;p4"/>
          <p:cNvSpPr txBox="1">
            <a:spLocks noGrp="1"/>
          </p:cNvSpPr>
          <p:nvPr>
            <p:ph type="title"/>
          </p:nvPr>
        </p:nvSpPr>
        <p:spPr>
          <a:xfrm>
            <a:off x="499925" y="369025"/>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de-DE" dirty="0" err="1"/>
              <a:t>Gestione</a:t>
            </a:r>
            <a:r>
              <a:rPr lang="de-DE" dirty="0"/>
              <a:t> della </a:t>
            </a:r>
            <a:r>
              <a:rPr lang="de-DE" dirty="0" err="1"/>
              <a:t>finanza</a:t>
            </a:r>
            <a:r>
              <a:rPr lang="de-DE" dirty="0"/>
              <a:t> </a:t>
            </a:r>
            <a:r>
              <a:rPr lang="de-DE" dirty="0" err="1"/>
              <a:t>familiare</a:t>
            </a:r>
            <a:endParaRPr dirty="0"/>
          </a:p>
        </p:txBody>
      </p:sp>
      <p:sp>
        <p:nvSpPr>
          <p:cNvPr id="76" name="Google Shape;76;p4"/>
          <p:cNvSpPr txBox="1">
            <a:spLocks noGrp="1"/>
          </p:cNvSpPr>
          <p:nvPr>
            <p:ph type="body" idx="2"/>
          </p:nvPr>
        </p:nvSpPr>
        <p:spPr>
          <a:xfrm>
            <a:off x="499925" y="994611"/>
            <a:ext cx="12331541" cy="1142889"/>
          </a:xfrm>
          <a:prstGeom prst="rect">
            <a:avLst/>
          </a:prstGeom>
          <a:solidFill>
            <a:schemeClr val="dk1"/>
          </a:solidFill>
          <a:ln>
            <a:noFill/>
          </a:ln>
        </p:spPr>
        <p:txBody>
          <a:bodyPr spcFirstLastPara="1" wrap="square" lIns="72000" tIns="45700" rIns="72000" bIns="45700" anchor="ctr" anchorCtr="0">
            <a:noAutofit/>
          </a:bodyPr>
          <a:lstStyle/>
          <a:p>
            <a:pPr marL="0" indent="0" algn="l">
              <a:spcBef>
                <a:spcPts val="0"/>
              </a:spcBef>
            </a:pPr>
            <a:r>
              <a:rPr lang="de-DE" i="0" dirty="0" err="1"/>
              <a:t>Attività</a:t>
            </a:r>
            <a:r>
              <a:rPr lang="de-DE" i="0" dirty="0"/>
              <a:t> M2.2</a:t>
            </a:r>
          </a:p>
          <a:p>
            <a:pPr marL="0" lvl="0" indent="0" algn="l" rtl="0">
              <a:lnSpc>
                <a:spcPct val="90000"/>
              </a:lnSpc>
              <a:spcBef>
                <a:spcPts val="0"/>
              </a:spcBef>
              <a:spcAft>
                <a:spcPts val="0"/>
              </a:spcAft>
              <a:buClr>
                <a:schemeClr val="lt2"/>
              </a:buClr>
              <a:buSzPts val="2400"/>
              <a:buNone/>
            </a:pPr>
            <a:r>
              <a:rPr lang="de-DE" i="0" dirty="0" err="1"/>
              <a:t>L‘importanza</a:t>
            </a:r>
            <a:r>
              <a:rPr lang="de-DE" i="0" dirty="0"/>
              <a:t> di </a:t>
            </a:r>
            <a:r>
              <a:rPr lang="de-DE" i="0" dirty="0" err="1"/>
              <a:t>sapere</a:t>
            </a:r>
            <a:r>
              <a:rPr lang="de-DE" i="0" dirty="0"/>
              <a:t> </a:t>
            </a:r>
            <a:r>
              <a:rPr lang="de-DE" i="0" dirty="0" err="1"/>
              <a:t>come</a:t>
            </a:r>
            <a:r>
              <a:rPr lang="de-DE" i="0" dirty="0"/>
              <a:t> </a:t>
            </a:r>
            <a:r>
              <a:rPr lang="de-DE" i="0" dirty="0" err="1"/>
              <a:t>gestire</a:t>
            </a:r>
            <a:r>
              <a:rPr lang="de-DE" i="0" dirty="0"/>
              <a:t> la </a:t>
            </a:r>
            <a:r>
              <a:rPr lang="de-DE" i="0" dirty="0" err="1"/>
              <a:t>finanza</a:t>
            </a:r>
            <a:r>
              <a:rPr lang="de-DE" i="0" dirty="0"/>
              <a:t> </a:t>
            </a:r>
            <a:r>
              <a:rPr lang="de-DE" i="0" dirty="0" err="1"/>
              <a:t>familiare</a:t>
            </a:r>
            <a:endParaRPr lang="de-DE" i="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5"/>
          <p:cNvSpPr txBox="1">
            <a:spLocks noGrp="1"/>
          </p:cNvSpPr>
          <p:nvPr>
            <p:ph type="body" idx="1"/>
          </p:nvPr>
        </p:nvSpPr>
        <p:spPr>
          <a:xfrm>
            <a:off x="499925" y="2163588"/>
            <a:ext cx="12331402" cy="5129444"/>
          </a:xfrm>
          <a:prstGeom prst="rect">
            <a:avLst/>
          </a:prstGeom>
          <a:noFill/>
          <a:ln>
            <a:noFill/>
          </a:ln>
        </p:spPr>
        <p:txBody>
          <a:bodyPr spcFirstLastPara="1" wrap="square" lIns="72000" tIns="45700" rIns="72000" bIns="45700" anchor="t" anchorCtr="0">
            <a:noAutofit/>
          </a:bodyPr>
          <a:lstStyle/>
          <a:p>
            <a:pPr marL="0" lvl="0" indent="0">
              <a:spcBef>
                <a:spcPts val="1200"/>
              </a:spcBef>
              <a:buSzPts val="2100"/>
            </a:pPr>
            <a:r>
              <a:rPr lang="it-IT" sz="2800" dirty="0"/>
              <a:t>Compilare un foglio del bilancio familiare settimanale immaginario a coppie.</a:t>
            </a:r>
          </a:p>
          <a:p>
            <a:pPr marL="0" lvl="0" indent="0">
              <a:spcBef>
                <a:spcPts val="1800"/>
              </a:spcBef>
              <a:buSzPts val="2100"/>
            </a:pPr>
            <a:r>
              <a:rPr lang="de-DE" sz="2400" dirty="0" err="1"/>
              <a:t>Un</a:t>
            </a:r>
            <a:r>
              <a:rPr lang="de-DE" sz="2400" dirty="0"/>
              <a:t> </a:t>
            </a:r>
            <a:r>
              <a:rPr lang="de-DE" sz="2400" b="1" dirty="0">
                <a:solidFill>
                  <a:schemeClr val="accent6"/>
                </a:solidFill>
              </a:rPr>
              <a:t>BUDGET </a:t>
            </a:r>
            <a:r>
              <a:rPr lang="de-DE" sz="2400" dirty="0" err="1">
                <a:solidFill>
                  <a:schemeClr val="tx1"/>
                </a:solidFill>
              </a:rPr>
              <a:t>serve</a:t>
            </a:r>
            <a:r>
              <a:rPr lang="de-DE" sz="2400" dirty="0">
                <a:solidFill>
                  <a:schemeClr val="tx1"/>
                </a:solidFill>
              </a:rPr>
              <a:t>:</a:t>
            </a:r>
            <a:endParaRPr sz="2400" dirty="0">
              <a:solidFill>
                <a:schemeClr val="tx1"/>
              </a:solidFill>
            </a:endParaRPr>
          </a:p>
          <a:p>
            <a:pPr marL="342900" lvl="0" indent="-342900">
              <a:spcBef>
                <a:spcPts val="600"/>
              </a:spcBef>
              <a:buSzPts val="2100"/>
              <a:buFont typeface="Arial" panose="020B0604020202020204" pitchFamily="34" charset="0"/>
              <a:buChar char="•"/>
            </a:pPr>
            <a:r>
              <a:rPr lang="it-IT" sz="2400" dirty="0"/>
              <a:t>per dare priorità alle spese e alle esigenze
per capire come risparmiare
mettere da parte denaro per spese impreviste ed evitare spese eccessive 
per tenere d'occhio i prezzi e gli aumenti dei prezzi</a:t>
            </a:r>
          </a:p>
          <a:p>
            <a:pPr marL="0" lvl="0" indent="0">
              <a:spcBef>
                <a:spcPts val="600"/>
              </a:spcBef>
              <a:buSzPts val="2100"/>
            </a:pPr>
            <a:endParaRPr lang="it-IT" sz="2400" b="1" dirty="0"/>
          </a:p>
          <a:p>
            <a:pPr marL="0" lvl="0" indent="0">
              <a:spcBef>
                <a:spcPts val="600"/>
              </a:spcBef>
              <a:buSzPts val="2100"/>
            </a:pPr>
            <a:r>
              <a:rPr lang="it-IT" sz="2800" b="1" dirty="0"/>
              <a:t>Condividi le tue idee con gli altri. </a:t>
            </a:r>
            <a:endParaRPr sz="2800" b="1" dirty="0">
              <a:highlight>
                <a:srgbClr val="FFFF00"/>
              </a:highlight>
            </a:endParaRPr>
          </a:p>
        </p:txBody>
      </p:sp>
      <p:sp>
        <p:nvSpPr>
          <p:cNvPr id="83" name="Google Shape;83;p5"/>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Clr>
                <a:schemeClr val="accent2"/>
              </a:buClr>
              <a:buSzPts val="2800"/>
              <a:buFont typeface="Calibri"/>
              <a:buNone/>
            </a:pPr>
            <a:r>
              <a:rPr lang="en-GB" dirty="0" err="1"/>
              <a:t>Gestione</a:t>
            </a:r>
            <a:r>
              <a:rPr lang="en-GB" dirty="0"/>
              <a:t> </a:t>
            </a:r>
            <a:r>
              <a:rPr lang="en-GB" dirty="0" err="1"/>
              <a:t>della</a:t>
            </a:r>
            <a:r>
              <a:rPr lang="en-GB" dirty="0"/>
              <a:t> </a:t>
            </a:r>
            <a:r>
              <a:rPr lang="en-GB" dirty="0" err="1"/>
              <a:t>finanza</a:t>
            </a:r>
            <a:r>
              <a:rPr lang="en-GB" dirty="0"/>
              <a:t> </a:t>
            </a:r>
            <a:r>
              <a:rPr lang="en-GB" dirty="0" err="1"/>
              <a:t>familiare</a:t>
            </a:r>
            <a:endParaRPr dirty="0"/>
          </a:p>
        </p:txBody>
      </p:sp>
      <p:sp>
        <p:nvSpPr>
          <p:cNvPr id="84" name="Google Shape;84;p5"/>
          <p:cNvSpPr txBox="1">
            <a:spLocks noGrp="1"/>
          </p:cNvSpPr>
          <p:nvPr>
            <p:ph type="body" idx="2"/>
          </p:nvPr>
        </p:nvSpPr>
        <p:spPr>
          <a:xfrm>
            <a:off x="499786" y="1152159"/>
            <a:ext cx="12331541" cy="1113678"/>
          </a:xfrm>
          <a:prstGeom prst="rect">
            <a:avLst/>
          </a:prstGeom>
          <a:solidFill>
            <a:schemeClr val="dk1"/>
          </a:solidFill>
          <a:ln>
            <a:noFill/>
          </a:ln>
        </p:spPr>
        <p:txBody>
          <a:bodyPr spcFirstLastPara="1" wrap="square" lIns="72000" tIns="45700" rIns="72000" bIns="45700" anchor="ctr" anchorCtr="0">
            <a:noAutofit/>
          </a:bodyPr>
          <a:lstStyle/>
          <a:p>
            <a:pPr marL="0" indent="0">
              <a:spcBef>
                <a:spcPts val="0"/>
              </a:spcBef>
            </a:pPr>
            <a:r>
              <a:rPr lang="de-DE" i="0" dirty="0" err="1"/>
              <a:t>Attività</a:t>
            </a:r>
            <a:r>
              <a:rPr lang="de-DE" i="0" dirty="0"/>
              <a:t> M2.3</a:t>
            </a:r>
          </a:p>
          <a:p>
            <a:pPr marL="0" lvl="0" indent="0" algn="just" rtl="0">
              <a:lnSpc>
                <a:spcPct val="90000"/>
              </a:lnSpc>
              <a:spcBef>
                <a:spcPts val="0"/>
              </a:spcBef>
              <a:spcAft>
                <a:spcPts val="0"/>
              </a:spcAft>
              <a:buClr>
                <a:schemeClr val="lt2"/>
              </a:buClr>
              <a:buSzPts val="2400"/>
              <a:buNone/>
            </a:pPr>
            <a:r>
              <a:rPr lang="de-DE" i="0" dirty="0" err="1"/>
              <a:t>Che</a:t>
            </a:r>
            <a:r>
              <a:rPr lang="de-DE" i="0" dirty="0"/>
              <a:t> </a:t>
            </a:r>
            <a:r>
              <a:rPr lang="de-DE" i="0" dirty="0" err="1"/>
              <a:t>aspetto</a:t>
            </a:r>
            <a:r>
              <a:rPr lang="de-DE" i="0" dirty="0"/>
              <a:t> </a:t>
            </a:r>
            <a:r>
              <a:rPr lang="de-DE" i="0" dirty="0" err="1"/>
              <a:t>può</a:t>
            </a:r>
            <a:r>
              <a:rPr lang="de-DE" i="0" dirty="0"/>
              <a:t> </a:t>
            </a:r>
            <a:r>
              <a:rPr lang="de-DE" i="0" dirty="0" err="1"/>
              <a:t>avere</a:t>
            </a:r>
            <a:r>
              <a:rPr lang="de-DE" i="0" dirty="0"/>
              <a:t> </a:t>
            </a:r>
            <a:r>
              <a:rPr lang="de-DE" i="0" dirty="0" err="1"/>
              <a:t>un</a:t>
            </a:r>
            <a:r>
              <a:rPr lang="de-DE" i="0" dirty="0"/>
              <a:t> </a:t>
            </a:r>
            <a:r>
              <a:rPr lang="de-DE" i="0" dirty="0" err="1"/>
              <a:t>budget</a:t>
            </a:r>
            <a:r>
              <a:rPr lang="de-DE" i="0" dirty="0"/>
              <a:t>?</a:t>
            </a:r>
          </a:p>
        </p:txBody>
      </p:sp>
      <p:pic>
        <p:nvPicPr>
          <p:cNvPr id="85" name="Google Shape;85;p5" descr="Bitcoin, Money, Cryptocurrency, Blockchain, Currency"/>
          <p:cNvPicPr preferRelativeResize="0"/>
          <p:nvPr/>
        </p:nvPicPr>
        <p:blipFill rotWithShape="1">
          <a:blip r:embed="rId3">
            <a:alphaModFix/>
          </a:blip>
          <a:srcRect/>
          <a:stretch/>
        </p:blipFill>
        <p:spPr>
          <a:xfrm>
            <a:off x="10028930" y="3147829"/>
            <a:ext cx="2802536" cy="280253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6"/>
          <p:cNvSpPr txBox="1">
            <a:spLocks noGrp="1"/>
          </p:cNvSpPr>
          <p:nvPr>
            <p:ph type="body" idx="1"/>
          </p:nvPr>
        </p:nvSpPr>
        <p:spPr>
          <a:xfrm>
            <a:off x="562646" y="1794726"/>
            <a:ext cx="8747792" cy="797458"/>
          </a:xfrm>
          <a:prstGeom prst="rect">
            <a:avLst/>
          </a:prstGeom>
          <a:noFill/>
          <a:ln>
            <a:noFill/>
          </a:ln>
        </p:spPr>
        <p:txBody>
          <a:bodyPr spcFirstLastPara="1" wrap="square" lIns="72000" tIns="45700" rIns="72000" bIns="45700" anchor="t" anchorCtr="0">
            <a:noAutofit/>
          </a:bodyPr>
          <a:lstStyle/>
          <a:p>
            <a:pPr marL="0" lvl="0" indent="0" algn="l"/>
            <a:r>
              <a:rPr lang="it-IT" sz="2400" dirty="0"/>
              <a:t>OBIETTIVO PRINCIPALE DEL BUDGET: spendere meno di quanto si guadagna! 
Ci sono diversi passaggi: 
</a:t>
            </a:r>
            <a:endParaRPr dirty="0">
              <a:highlight>
                <a:srgbClr val="FFFF00"/>
              </a:highlight>
            </a:endParaRPr>
          </a:p>
        </p:txBody>
      </p:sp>
      <p:sp>
        <p:nvSpPr>
          <p:cNvPr id="92" name="Google Shape;92;p6"/>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SzPts val="1800"/>
              <a:buFont typeface="Open Sans"/>
              <a:buNone/>
            </a:pPr>
            <a:r>
              <a:rPr lang="de-DE" dirty="0" err="1">
                <a:solidFill>
                  <a:srgbClr val="0A9A8F"/>
                </a:solidFill>
                <a:latin typeface="Calibri" panose="020F0502020204030204" pitchFamily="34" charset="0"/>
                <a:ea typeface="Open Sans"/>
                <a:cs typeface="Calibri" panose="020F0502020204030204" pitchFamily="34" charset="0"/>
                <a:sym typeface="Open Sans"/>
              </a:rPr>
              <a:t>Gestione</a:t>
            </a:r>
            <a:r>
              <a:rPr lang="de-DE" dirty="0">
                <a:solidFill>
                  <a:srgbClr val="0A9A8F"/>
                </a:solidFill>
                <a:latin typeface="Calibri" panose="020F0502020204030204" pitchFamily="34" charset="0"/>
                <a:ea typeface="Open Sans"/>
                <a:cs typeface="Calibri" panose="020F0502020204030204" pitchFamily="34" charset="0"/>
                <a:sym typeface="Open Sans"/>
              </a:rPr>
              <a:t> della </a:t>
            </a:r>
            <a:r>
              <a:rPr lang="de-DE" dirty="0" err="1">
                <a:solidFill>
                  <a:srgbClr val="0A9A8F"/>
                </a:solidFill>
                <a:latin typeface="Calibri" panose="020F0502020204030204" pitchFamily="34" charset="0"/>
                <a:ea typeface="Open Sans"/>
                <a:cs typeface="Calibri" panose="020F0502020204030204" pitchFamily="34" charset="0"/>
                <a:sym typeface="Open Sans"/>
              </a:rPr>
              <a:t>finanza</a:t>
            </a:r>
            <a:r>
              <a:rPr lang="de-DE" dirty="0">
                <a:solidFill>
                  <a:srgbClr val="0A9A8F"/>
                </a:solidFill>
                <a:latin typeface="Calibri" panose="020F0502020204030204" pitchFamily="34" charset="0"/>
                <a:ea typeface="Open Sans"/>
                <a:cs typeface="Calibri" panose="020F0502020204030204" pitchFamily="34" charset="0"/>
                <a:sym typeface="Open Sans"/>
              </a:rPr>
              <a:t> </a:t>
            </a:r>
            <a:r>
              <a:rPr lang="de-DE" dirty="0" err="1">
                <a:solidFill>
                  <a:srgbClr val="0A9A8F"/>
                </a:solidFill>
                <a:latin typeface="Calibri" panose="020F0502020204030204" pitchFamily="34" charset="0"/>
                <a:ea typeface="Open Sans"/>
                <a:cs typeface="Calibri" panose="020F0502020204030204" pitchFamily="34" charset="0"/>
                <a:sym typeface="Open Sans"/>
              </a:rPr>
              <a:t>familiare</a:t>
            </a:r>
            <a:endParaRPr dirty="0">
              <a:latin typeface="Calibri" panose="020F0502020204030204" pitchFamily="34" charset="0"/>
              <a:cs typeface="Calibri" panose="020F0502020204030204" pitchFamily="34" charset="0"/>
            </a:endParaRPr>
          </a:p>
        </p:txBody>
      </p:sp>
      <p:sp>
        <p:nvSpPr>
          <p:cNvPr id="93" name="Google Shape;93;p6"/>
          <p:cNvSpPr txBox="1">
            <a:spLocks noGrp="1"/>
          </p:cNvSpPr>
          <p:nvPr>
            <p:ph type="body" idx="2"/>
          </p:nvPr>
        </p:nvSpPr>
        <p:spPr>
          <a:xfrm>
            <a:off x="499925" y="1153322"/>
            <a:ext cx="12331541" cy="602889"/>
          </a:xfrm>
          <a:prstGeom prst="rect">
            <a:avLst/>
          </a:prstGeom>
          <a:solidFill>
            <a:schemeClr val="dk1"/>
          </a:solidFill>
          <a:ln>
            <a:noFill/>
          </a:ln>
        </p:spPr>
        <p:txBody>
          <a:bodyPr spcFirstLastPara="1" wrap="square" lIns="72000" tIns="45700" rIns="72000" bIns="45700" anchor="ctr" anchorCtr="0">
            <a:noAutofit/>
          </a:bodyPr>
          <a:lstStyle/>
          <a:p>
            <a:pPr marL="457200" marR="0" lvl="0" indent="-228600" algn="l" rtl="0">
              <a:lnSpc>
                <a:spcPct val="90000"/>
              </a:lnSpc>
              <a:spcBef>
                <a:spcPts val="0"/>
              </a:spcBef>
              <a:spcAft>
                <a:spcPts val="0"/>
              </a:spcAft>
              <a:buClr>
                <a:schemeClr val="lt2"/>
              </a:buClr>
              <a:buSzPts val="2400"/>
              <a:buFont typeface="Arial"/>
              <a:buNone/>
            </a:pPr>
            <a:r>
              <a:rPr lang="de-DE" i="0" dirty="0" err="1"/>
              <a:t>Fare</a:t>
            </a:r>
            <a:r>
              <a:rPr lang="de-DE" i="0" dirty="0"/>
              <a:t> </a:t>
            </a:r>
            <a:r>
              <a:rPr lang="de-DE" i="0" dirty="0" err="1"/>
              <a:t>un</a:t>
            </a:r>
            <a:r>
              <a:rPr lang="de-DE" i="0" dirty="0"/>
              <a:t> </a:t>
            </a:r>
            <a:r>
              <a:rPr lang="de-DE" i="0" dirty="0" err="1"/>
              <a:t>budget</a:t>
            </a:r>
            <a:r>
              <a:rPr lang="de-DE" i="0" dirty="0"/>
              <a:t> (</a:t>
            </a:r>
            <a:r>
              <a:rPr lang="de-DE" i="0" dirty="0" err="1"/>
              <a:t>budgeting</a:t>
            </a:r>
            <a:r>
              <a:rPr lang="de-DE" i="0" dirty="0"/>
              <a:t>)</a:t>
            </a:r>
            <a:endParaRPr dirty="0"/>
          </a:p>
        </p:txBody>
      </p:sp>
      <p:sp>
        <p:nvSpPr>
          <p:cNvPr id="94" name="Google Shape;94;p6"/>
          <p:cNvSpPr/>
          <p:nvPr/>
        </p:nvSpPr>
        <p:spPr>
          <a:xfrm>
            <a:off x="499925" y="3098014"/>
            <a:ext cx="1264707" cy="1130216"/>
          </a:xfrm>
          <a:prstGeom prst="dodecagon">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969" b="0" i="0" u="none" strike="noStrike" cap="none">
                <a:solidFill>
                  <a:schemeClr val="lt1"/>
                </a:solidFill>
                <a:latin typeface="Calibri"/>
                <a:ea typeface="Calibri"/>
                <a:cs typeface="Calibri"/>
                <a:sym typeface="Calibri"/>
              </a:rPr>
              <a:t>1</a:t>
            </a:r>
            <a:endParaRPr/>
          </a:p>
        </p:txBody>
      </p:sp>
      <p:sp>
        <p:nvSpPr>
          <p:cNvPr id="95" name="Google Shape;95;p6"/>
          <p:cNvSpPr/>
          <p:nvPr/>
        </p:nvSpPr>
        <p:spPr>
          <a:xfrm>
            <a:off x="2106674" y="3275679"/>
            <a:ext cx="9716132" cy="487465"/>
          </a:xfrm>
          <a:prstGeom prst="rect">
            <a:avLst/>
          </a:prstGeom>
          <a:noFill/>
          <a:ln>
            <a:noFill/>
          </a:ln>
        </p:spPr>
        <p:txBody>
          <a:bodyPr spcFirstLastPara="1" wrap="square" lIns="91425" tIns="45700" rIns="91425" bIns="45700" anchor="t" anchorCtr="0">
            <a:spAutoFit/>
          </a:bodyPr>
          <a:lstStyle/>
          <a:p>
            <a:pPr marL="0" marR="0" lvl="0" indent="0" algn="l" rtl="0">
              <a:lnSpc>
                <a:spcPct val="107000"/>
              </a:lnSpc>
              <a:spcBef>
                <a:spcPts val="0"/>
              </a:spcBef>
              <a:spcAft>
                <a:spcPts val="0"/>
              </a:spcAft>
              <a:buNone/>
            </a:pPr>
            <a:r>
              <a:rPr lang="de-DE" sz="2400" dirty="0">
                <a:solidFill>
                  <a:schemeClr val="dk1"/>
                </a:solidFill>
                <a:latin typeface="Calibri"/>
                <a:ea typeface="Calibri"/>
                <a:cs typeface="Calibri"/>
                <a:sym typeface="Calibri"/>
              </a:rPr>
              <a:t>ELENCA LE TUE </a:t>
            </a:r>
            <a:r>
              <a:rPr lang="de-DE" sz="2400" b="1" i="0" u="none" strike="noStrike" cap="none" dirty="0">
                <a:solidFill>
                  <a:schemeClr val="accent6"/>
                </a:solidFill>
                <a:latin typeface="Calibri"/>
                <a:ea typeface="Calibri"/>
                <a:cs typeface="Calibri"/>
                <a:sym typeface="Calibri"/>
              </a:rPr>
              <a:t>FONTI DI GUADAGNO </a:t>
            </a:r>
            <a:r>
              <a:rPr lang="de-DE" sz="2400" dirty="0">
                <a:solidFill>
                  <a:schemeClr val="dk1"/>
                </a:solidFill>
                <a:latin typeface="Calibri"/>
                <a:ea typeface="Calibri"/>
                <a:cs typeface="Calibri"/>
                <a:sym typeface="Calibri"/>
              </a:rPr>
              <a:t>e</a:t>
            </a:r>
            <a:r>
              <a:rPr lang="de-DE" sz="2400" b="0" i="0" u="none" strike="noStrike" cap="none" dirty="0">
                <a:solidFill>
                  <a:schemeClr val="dk1"/>
                </a:solidFill>
                <a:latin typeface="Calibri"/>
                <a:ea typeface="Calibri"/>
                <a:cs typeface="Calibri"/>
                <a:sym typeface="Calibri"/>
              </a:rPr>
              <a:t> </a:t>
            </a:r>
            <a:r>
              <a:rPr lang="de-DE" sz="2400" b="1" i="0" u="none" strike="noStrike" cap="none" dirty="0">
                <a:solidFill>
                  <a:schemeClr val="accent6"/>
                </a:solidFill>
                <a:latin typeface="Calibri"/>
                <a:ea typeface="Calibri"/>
                <a:cs typeface="Calibri"/>
                <a:sym typeface="Calibri"/>
              </a:rPr>
              <a:t>IMPORTI MENSILI</a:t>
            </a:r>
            <a:endParaRPr sz="2400" b="1" i="0" u="none" strike="noStrike" cap="none" dirty="0">
              <a:solidFill>
                <a:schemeClr val="accent6"/>
              </a:solidFill>
              <a:latin typeface="Calibri"/>
              <a:ea typeface="Calibri"/>
              <a:cs typeface="Calibri"/>
              <a:sym typeface="Calibri"/>
            </a:endParaRPr>
          </a:p>
        </p:txBody>
      </p:sp>
      <p:sp>
        <p:nvSpPr>
          <p:cNvPr id="96" name="Google Shape;96;p6"/>
          <p:cNvSpPr/>
          <p:nvPr/>
        </p:nvSpPr>
        <p:spPr>
          <a:xfrm>
            <a:off x="2106674" y="3960125"/>
            <a:ext cx="10847786" cy="3123892"/>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de-DE" sz="2400" b="0" i="0" u="none" strike="noStrike" cap="none" dirty="0">
                <a:solidFill>
                  <a:schemeClr val="dk1"/>
                </a:solidFill>
                <a:latin typeface="Calibri"/>
                <a:ea typeface="Calibri"/>
                <a:cs typeface="Calibri"/>
                <a:sym typeface="Calibri"/>
              </a:rPr>
              <a:t>ELENCA LE TUE </a:t>
            </a:r>
            <a:r>
              <a:rPr lang="de-DE" sz="2400" b="1" i="0" u="none" strike="noStrike" cap="none" dirty="0">
                <a:solidFill>
                  <a:schemeClr val="accent6"/>
                </a:solidFill>
                <a:latin typeface="Calibri"/>
                <a:ea typeface="Calibri"/>
                <a:cs typeface="Calibri"/>
                <a:sym typeface="Calibri"/>
              </a:rPr>
              <a:t>SPESE MENSILI </a:t>
            </a:r>
            <a:r>
              <a:rPr lang="de-DE" sz="2400" i="0" u="none" strike="noStrike" cap="none" dirty="0">
                <a:solidFill>
                  <a:schemeClr val="tx1"/>
                </a:solidFill>
                <a:latin typeface="Calibri"/>
                <a:ea typeface="Calibri"/>
                <a:cs typeface="Calibri"/>
                <a:sym typeface="Calibri"/>
              </a:rPr>
              <a:t>TOTALI</a:t>
            </a:r>
            <a:r>
              <a:rPr lang="de-DE" sz="2400" dirty="0">
                <a:solidFill>
                  <a:schemeClr val="tx1"/>
                </a:solidFill>
                <a:latin typeface="Calibri"/>
                <a:ea typeface="Calibri"/>
                <a:cs typeface="Calibri"/>
                <a:sym typeface="Calibri"/>
              </a:rPr>
              <a:t>:</a:t>
            </a:r>
            <a:r>
              <a:rPr lang="de-DE" sz="2400" b="0" i="0" u="none" strike="noStrike" cap="none" dirty="0">
                <a:solidFill>
                  <a:schemeClr val="dk1"/>
                </a:solidFill>
                <a:latin typeface="Calibri"/>
                <a:ea typeface="Calibri"/>
                <a:cs typeface="Calibri"/>
                <a:sym typeface="Calibri"/>
              </a:rPr>
              <a:t> </a:t>
            </a:r>
          </a:p>
          <a:p>
            <a:pPr marL="342900" lvl="0" indent="-342900">
              <a:buFont typeface="Arial" panose="020B0604020202020204" pitchFamily="34" charset="0"/>
              <a:buChar char="•"/>
            </a:pPr>
            <a:r>
              <a:rPr lang="de-DE" sz="2400" b="1" i="0" u="none" strike="noStrike" cap="none" dirty="0" err="1">
                <a:solidFill>
                  <a:schemeClr val="dk1"/>
                </a:solidFill>
                <a:latin typeface="Calibri"/>
                <a:ea typeface="Calibri"/>
                <a:cs typeface="Calibri"/>
                <a:sym typeface="Calibri"/>
              </a:rPr>
              <a:t>spese</a:t>
            </a:r>
            <a:r>
              <a:rPr lang="de-DE" sz="2400" b="1" i="0" u="none" strike="noStrike" cap="none" dirty="0">
                <a:solidFill>
                  <a:schemeClr val="dk1"/>
                </a:solidFill>
                <a:latin typeface="Calibri"/>
                <a:ea typeface="Calibri"/>
                <a:cs typeface="Calibri"/>
                <a:sym typeface="Calibri"/>
              </a:rPr>
              <a:t> </a:t>
            </a:r>
            <a:r>
              <a:rPr lang="de-DE" sz="2400" b="1" i="0" u="none" strike="noStrike" cap="none" dirty="0" err="1">
                <a:solidFill>
                  <a:schemeClr val="dk1"/>
                </a:solidFill>
                <a:latin typeface="Calibri"/>
                <a:ea typeface="Calibri"/>
                <a:cs typeface="Calibri"/>
                <a:sym typeface="Calibri"/>
              </a:rPr>
              <a:t>fisse</a:t>
            </a:r>
            <a:r>
              <a:rPr lang="de-DE" sz="2400" dirty="0">
                <a:solidFill>
                  <a:schemeClr val="dk1"/>
                </a:solidFill>
                <a:latin typeface="Calibri"/>
                <a:ea typeface="Calibri"/>
                <a:cs typeface="Calibri"/>
                <a:sym typeface="Calibri"/>
              </a:rPr>
              <a:t>, </a:t>
            </a:r>
            <a:r>
              <a:rPr lang="de-DE" sz="2400" i="0" u="none" strike="noStrike" cap="none" dirty="0">
                <a:solidFill>
                  <a:schemeClr val="dk1"/>
                </a:solidFill>
                <a:latin typeface="Calibri"/>
                <a:ea typeface="Calibri"/>
                <a:cs typeface="Calibri"/>
                <a:sym typeface="Calibri"/>
              </a:rPr>
              <a:t>per </a:t>
            </a:r>
            <a:r>
              <a:rPr lang="de-DE" sz="2400" i="0" u="none" strike="noStrike" cap="none" dirty="0" err="1">
                <a:solidFill>
                  <a:schemeClr val="dk1"/>
                </a:solidFill>
                <a:latin typeface="Calibri"/>
                <a:ea typeface="Calibri"/>
                <a:cs typeface="Calibri"/>
                <a:sym typeface="Calibri"/>
              </a:rPr>
              <a:t>esempio</a:t>
            </a:r>
            <a:r>
              <a:rPr lang="de-DE" sz="2400" i="0" u="none" strike="noStrike" cap="none" dirty="0">
                <a:solidFill>
                  <a:schemeClr val="dk1"/>
                </a:solidFill>
                <a:latin typeface="Calibri"/>
                <a:ea typeface="Calibri"/>
                <a:cs typeface="Calibri"/>
                <a:sym typeface="Calibri"/>
              </a:rPr>
              <a:t>: </a:t>
            </a:r>
            <a:r>
              <a:rPr lang="it-IT" sz="2400" dirty="0">
                <a:solidFill>
                  <a:schemeClr val="dk1"/>
                </a:solidFill>
                <a:latin typeface="Calibri"/>
                <a:ea typeface="Calibri"/>
                <a:cs typeface="Calibri"/>
                <a:sym typeface="Calibri"/>
              </a:rPr>
              <a:t>ordini permanenti per affitto / mutuo, tassa comunale, telefono, assicurazioni ecc.</a:t>
            </a:r>
            <a:endParaRPr lang="de-DE" sz="2400" b="0" i="0" u="none" strike="noStrike" cap="none" dirty="0">
              <a:solidFill>
                <a:schemeClr val="dk1"/>
              </a:solidFill>
              <a:latin typeface="Calibri"/>
              <a:ea typeface="Calibri"/>
              <a:cs typeface="Calibri"/>
              <a:sym typeface="Calibri"/>
            </a:endParaRPr>
          </a:p>
          <a:p>
            <a:pPr marL="342900" marR="0" lvl="0" indent="-342900" rtl="0">
              <a:spcBef>
                <a:spcPts val="0"/>
              </a:spcBef>
              <a:spcAft>
                <a:spcPts val="0"/>
              </a:spcAft>
              <a:buFont typeface="Arial" panose="020B0604020202020204" pitchFamily="34" charset="0"/>
              <a:buChar char="•"/>
            </a:pPr>
            <a:r>
              <a:rPr lang="de-DE" sz="2400" b="1" i="0" u="none" strike="noStrike" cap="none" dirty="0" err="1">
                <a:solidFill>
                  <a:schemeClr val="dk1"/>
                </a:solidFill>
                <a:latin typeface="Calibri"/>
                <a:ea typeface="Calibri"/>
                <a:cs typeface="Calibri"/>
                <a:sym typeface="Calibri"/>
              </a:rPr>
              <a:t>spese</a:t>
            </a:r>
            <a:r>
              <a:rPr lang="de-DE" sz="2400" b="1" i="0" u="none" strike="noStrike" cap="none" dirty="0">
                <a:solidFill>
                  <a:schemeClr val="dk1"/>
                </a:solidFill>
                <a:latin typeface="Calibri"/>
                <a:ea typeface="Calibri"/>
                <a:cs typeface="Calibri"/>
                <a:sym typeface="Calibri"/>
              </a:rPr>
              <a:t> </a:t>
            </a:r>
            <a:r>
              <a:rPr lang="de-DE" sz="2400" b="1" i="0" u="none" strike="noStrike" cap="none" dirty="0" err="1">
                <a:solidFill>
                  <a:schemeClr val="dk1"/>
                </a:solidFill>
                <a:latin typeface="Calibri"/>
                <a:ea typeface="Calibri"/>
                <a:cs typeface="Calibri"/>
                <a:sym typeface="Calibri"/>
              </a:rPr>
              <a:t>variabili</a:t>
            </a:r>
            <a:r>
              <a:rPr lang="de-DE" sz="2400" dirty="0">
                <a:solidFill>
                  <a:schemeClr val="dk1"/>
                </a:solidFill>
                <a:latin typeface="Calibri"/>
                <a:ea typeface="Calibri"/>
                <a:cs typeface="Calibri"/>
                <a:sym typeface="Calibri"/>
              </a:rPr>
              <a:t>, per </a:t>
            </a:r>
            <a:r>
              <a:rPr lang="de-DE" sz="2400" dirty="0" err="1">
                <a:solidFill>
                  <a:schemeClr val="dk1"/>
                </a:solidFill>
                <a:latin typeface="Calibri"/>
                <a:ea typeface="Calibri"/>
                <a:cs typeface="Calibri"/>
                <a:sym typeface="Calibri"/>
              </a:rPr>
              <a:t>esempio</a:t>
            </a:r>
            <a:r>
              <a:rPr lang="de-DE" sz="2400" dirty="0">
                <a:solidFill>
                  <a:schemeClr val="dk1"/>
                </a:solidFill>
                <a:latin typeface="Calibri"/>
                <a:ea typeface="Calibri"/>
                <a:cs typeface="Calibri"/>
                <a:sym typeface="Calibri"/>
              </a:rPr>
              <a:t>: </a:t>
            </a:r>
            <a:r>
              <a:rPr lang="de-DE" sz="2400" dirty="0" err="1">
                <a:solidFill>
                  <a:schemeClr val="dk1"/>
                </a:solidFill>
                <a:latin typeface="Calibri"/>
                <a:ea typeface="Calibri"/>
                <a:cs typeface="Calibri"/>
                <a:sym typeface="Calibri"/>
              </a:rPr>
              <a:t>vestiti</a:t>
            </a:r>
            <a:r>
              <a:rPr lang="de-DE" sz="2400" dirty="0">
                <a:solidFill>
                  <a:schemeClr val="dk1"/>
                </a:solidFill>
                <a:latin typeface="Calibri"/>
                <a:ea typeface="Calibri"/>
                <a:cs typeface="Calibri"/>
                <a:sym typeface="Calibri"/>
              </a:rPr>
              <a:t>, </a:t>
            </a:r>
            <a:r>
              <a:rPr lang="de-DE" sz="2400" dirty="0" err="1">
                <a:solidFill>
                  <a:schemeClr val="dk1"/>
                </a:solidFill>
                <a:latin typeface="Calibri"/>
                <a:ea typeface="Calibri"/>
                <a:cs typeface="Calibri"/>
                <a:sym typeface="Calibri"/>
              </a:rPr>
              <a:t>vacanze</a:t>
            </a:r>
            <a:r>
              <a:rPr lang="de-DE" sz="2400" dirty="0">
                <a:solidFill>
                  <a:schemeClr val="dk1"/>
                </a:solidFill>
                <a:latin typeface="Calibri"/>
                <a:ea typeface="Calibri"/>
                <a:cs typeface="Calibri"/>
                <a:sym typeface="Calibri"/>
              </a:rPr>
              <a:t>, </a:t>
            </a:r>
            <a:r>
              <a:rPr lang="de-DE" sz="2400" dirty="0" err="1">
                <a:solidFill>
                  <a:schemeClr val="dk1"/>
                </a:solidFill>
                <a:latin typeface="Calibri"/>
                <a:ea typeface="Calibri"/>
                <a:cs typeface="Calibri"/>
                <a:sym typeface="Calibri"/>
              </a:rPr>
              <a:t>spese</a:t>
            </a:r>
            <a:r>
              <a:rPr lang="de-DE" sz="2400" dirty="0">
                <a:solidFill>
                  <a:schemeClr val="dk1"/>
                </a:solidFill>
                <a:latin typeface="Calibri"/>
                <a:ea typeface="Calibri"/>
                <a:cs typeface="Calibri"/>
                <a:sym typeface="Calibri"/>
              </a:rPr>
              <a:t> </a:t>
            </a:r>
            <a:r>
              <a:rPr lang="de-DE" sz="2400" dirty="0" err="1">
                <a:solidFill>
                  <a:schemeClr val="dk1"/>
                </a:solidFill>
                <a:latin typeface="Calibri"/>
                <a:ea typeface="Calibri"/>
                <a:cs typeface="Calibri"/>
                <a:sym typeface="Calibri"/>
              </a:rPr>
              <a:t>mediche</a:t>
            </a:r>
            <a:r>
              <a:rPr lang="de-DE" sz="2400" dirty="0">
                <a:solidFill>
                  <a:schemeClr val="dk1"/>
                </a:solidFill>
                <a:latin typeface="Calibri"/>
                <a:ea typeface="Calibri"/>
                <a:cs typeface="Calibri"/>
                <a:sym typeface="Calibri"/>
              </a:rPr>
              <a:t>, </a:t>
            </a:r>
            <a:r>
              <a:rPr lang="de-DE" sz="2400" dirty="0" err="1">
                <a:solidFill>
                  <a:schemeClr val="dk1"/>
                </a:solidFill>
                <a:latin typeface="Calibri"/>
                <a:ea typeface="Calibri"/>
                <a:cs typeface="Calibri"/>
                <a:sym typeface="Calibri"/>
              </a:rPr>
              <a:t>benzina</a:t>
            </a:r>
            <a:r>
              <a:rPr lang="de-DE" sz="2400" dirty="0">
                <a:solidFill>
                  <a:schemeClr val="dk1"/>
                </a:solidFill>
                <a:latin typeface="Calibri"/>
                <a:ea typeface="Calibri"/>
                <a:cs typeface="Calibri"/>
                <a:sym typeface="Calibri"/>
              </a:rPr>
              <a:t>/</a:t>
            </a:r>
            <a:r>
              <a:rPr lang="de-DE" sz="2400" dirty="0" err="1">
                <a:solidFill>
                  <a:schemeClr val="dk1"/>
                </a:solidFill>
                <a:latin typeface="Calibri"/>
                <a:ea typeface="Calibri"/>
                <a:cs typeface="Calibri"/>
                <a:sym typeface="Calibri"/>
              </a:rPr>
              <a:t>viaggi</a:t>
            </a:r>
            <a:r>
              <a:rPr lang="de-DE" sz="2400" dirty="0">
                <a:solidFill>
                  <a:schemeClr val="dk1"/>
                </a:solidFill>
                <a:latin typeface="Calibri"/>
                <a:ea typeface="Calibri"/>
                <a:cs typeface="Calibri"/>
                <a:sym typeface="Calibri"/>
              </a:rPr>
              <a:t>, </a:t>
            </a:r>
            <a:r>
              <a:rPr lang="de-DE" sz="2400" dirty="0" err="1">
                <a:solidFill>
                  <a:schemeClr val="dk1"/>
                </a:solidFill>
                <a:latin typeface="Calibri"/>
                <a:ea typeface="Calibri"/>
                <a:cs typeface="Calibri"/>
                <a:sym typeface="Calibri"/>
              </a:rPr>
              <a:t>fatture</a:t>
            </a:r>
            <a:r>
              <a:rPr lang="de-DE" sz="2400" dirty="0">
                <a:solidFill>
                  <a:schemeClr val="dk1"/>
                </a:solidFill>
                <a:latin typeface="Calibri"/>
                <a:ea typeface="Calibri"/>
                <a:cs typeface="Calibri"/>
                <a:sym typeface="Calibri"/>
              </a:rPr>
              <a:t> </a:t>
            </a:r>
            <a:r>
              <a:rPr lang="de-DE" sz="2400" dirty="0" err="1">
                <a:solidFill>
                  <a:schemeClr val="dk1"/>
                </a:solidFill>
                <a:latin typeface="Calibri"/>
                <a:ea typeface="Calibri"/>
                <a:cs typeface="Calibri"/>
                <a:sym typeface="Calibri"/>
              </a:rPr>
              <a:t>fiscali</a:t>
            </a:r>
            <a:r>
              <a:rPr lang="de-DE" sz="2400" dirty="0">
                <a:solidFill>
                  <a:schemeClr val="dk1"/>
                </a:solidFill>
                <a:latin typeface="Calibri"/>
                <a:ea typeface="Calibri"/>
                <a:cs typeface="Calibri"/>
                <a:sym typeface="Calibri"/>
              </a:rPr>
              <a:t> se si è </a:t>
            </a:r>
            <a:r>
              <a:rPr lang="de-DE" sz="2400" dirty="0" err="1">
                <a:solidFill>
                  <a:schemeClr val="dk1"/>
                </a:solidFill>
                <a:latin typeface="Calibri"/>
                <a:ea typeface="Calibri"/>
                <a:cs typeface="Calibri"/>
                <a:sym typeface="Calibri"/>
              </a:rPr>
              <a:t>lavoratori</a:t>
            </a:r>
            <a:r>
              <a:rPr lang="de-DE" sz="2400" dirty="0">
                <a:solidFill>
                  <a:schemeClr val="dk1"/>
                </a:solidFill>
                <a:latin typeface="Calibri"/>
                <a:ea typeface="Calibri"/>
                <a:cs typeface="Calibri"/>
                <a:sym typeface="Calibri"/>
              </a:rPr>
              <a:t> </a:t>
            </a:r>
            <a:r>
              <a:rPr lang="de-DE" sz="2400" dirty="0" err="1">
                <a:solidFill>
                  <a:schemeClr val="dk1"/>
                </a:solidFill>
                <a:latin typeface="Calibri"/>
                <a:ea typeface="Calibri"/>
                <a:cs typeface="Calibri"/>
                <a:sym typeface="Calibri"/>
              </a:rPr>
              <a:t>indipendenti</a:t>
            </a:r>
            <a:r>
              <a:rPr lang="de-DE" sz="2400" dirty="0">
                <a:solidFill>
                  <a:schemeClr val="dk1"/>
                </a:solidFill>
                <a:latin typeface="Calibri"/>
                <a:ea typeface="Calibri"/>
                <a:cs typeface="Calibri"/>
                <a:sym typeface="Calibri"/>
              </a:rPr>
              <a:t>,</a:t>
            </a:r>
            <a:r>
              <a:rPr lang="de-DE" sz="2400" b="0" i="0" u="none" strike="noStrike" cap="none" dirty="0">
                <a:solidFill>
                  <a:schemeClr val="dk1"/>
                </a:solidFill>
                <a:latin typeface="Calibri"/>
                <a:ea typeface="Calibri"/>
                <a:cs typeface="Calibri"/>
                <a:sym typeface="Calibri"/>
              </a:rPr>
              <a:t> </a:t>
            </a:r>
            <a:r>
              <a:rPr lang="de-DE" sz="2400" b="0" i="0" u="none" strike="noStrike" cap="none" dirty="0" err="1">
                <a:solidFill>
                  <a:schemeClr val="dk1"/>
                </a:solidFill>
                <a:latin typeface="Calibri"/>
                <a:ea typeface="Calibri"/>
                <a:cs typeface="Calibri"/>
                <a:sym typeface="Calibri"/>
              </a:rPr>
              <a:t>ecc</a:t>
            </a:r>
            <a:r>
              <a:rPr lang="de-DE" sz="2400" b="0" i="0" u="none" strike="noStrike" cap="none" dirty="0">
                <a:solidFill>
                  <a:schemeClr val="dk1"/>
                </a:solidFill>
                <a:latin typeface="Calibri"/>
                <a:ea typeface="Calibri"/>
                <a:cs typeface="Calibri"/>
                <a:sym typeface="Calibri"/>
              </a:rPr>
              <a:t>.) </a:t>
            </a:r>
          </a:p>
          <a:p>
            <a:pPr lvl="0">
              <a:spcBef>
                <a:spcPts val="600"/>
              </a:spcBef>
            </a:pPr>
            <a:r>
              <a:rPr lang="it-IT" sz="2400" dirty="0">
                <a:solidFill>
                  <a:schemeClr val="dk1"/>
                </a:solidFill>
                <a:latin typeface="Calibri"/>
                <a:ea typeface="Calibri"/>
                <a:cs typeface="Calibri"/>
                <a:sym typeface="Calibri"/>
              </a:rPr>
              <a:t>Puoi controllare tutte le tue </a:t>
            </a:r>
            <a:r>
              <a:rPr lang="it-IT" sz="2400" b="1" dirty="0">
                <a:solidFill>
                  <a:schemeClr val="accent6"/>
                </a:solidFill>
                <a:latin typeface="Calibri"/>
                <a:ea typeface="Calibri"/>
                <a:cs typeface="Calibri"/>
                <a:sym typeface="Calibri"/>
              </a:rPr>
              <a:t>spese dell'ultimo anno e trovare una media </a:t>
            </a:r>
            <a:r>
              <a:rPr lang="it-IT" sz="2400" dirty="0">
                <a:solidFill>
                  <a:schemeClr val="dk1"/>
                </a:solidFill>
                <a:latin typeface="Calibri"/>
                <a:ea typeface="Calibri"/>
                <a:cs typeface="Calibri"/>
                <a:sym typeface="Calibri"/>
              </a:rPr>
              <a:t>dividendo per 12 (o per il numero di mesi presi in considerazione). Questo potrebbe aiutarti a capire le tue abitudini di spesa.</a:t>
            </a:r>
            <a:endParaRPr sz="2400" dirty="0"/>
          </a:p>
        </p:txBody>
      </p:sp>
      <p:sp>
        <p:nvSpPr>
          <p:cNvPr id="97" name="Google Shape;97;p6"/>
          <p:cNvSpPr/>
          <p:nvPr/>
        </p:nvSpPr>
        <p:spPr>
          <a:xfrm>
            <a:off x="562646" y="4722714"/>
            <a:ext cx="1264707" cy="1130216"/>
          </a:xfrm>
          <a:prstGeom prst="dodecagon">
            <a:avLst/>
          </a:prstGeom>
          <a:solidFill>
            <a:schemeClr val="accent4"/>
          </a:solidFill>
          <a:ln w="12700" cap="flat" cmpd="sng">
            <a:solidFill>
              <a:schemeClr val="accent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1969" b="0" i="0" u="none" strike="noStrike" cap="none">
                <a:solidFill>
                  <a:schemeClr val="lt1"/>
                </a:solidFill>
                <a:latin typeface="Calibri"/>
                <a:ea typeface="Calibri"/>
                <a:cs typeface="Calibri"/>
                <a:sym typeface="Calibri"/>
              </a:rPr>
              <a:t>2</a:t>
            </a:r>
            <a:endParaRPr/>
          </a:p>
        </p:txBody>
      </p:sp>
      <p:pic>
        <p:nvPicPr>
          <p:cNvPr id="98" name="Google Shape;98;p6" descr="Money, Saving, Savings, Finance, Economy, Accounting"/>
          <p:cNvPicPr preferRelativeResize="0"/>
          <p:nvPr/>
        </p:nvPicPr>
        <p:blipFill rotWithShape="1">
          <a:blip r:embed="rId3">
            <a:alphaModFix/>
          </a:blip>
          <a:srcRect/>
          <a:stretch/>
        </p:blipFill>
        <p:spPr>
          <a:xfrm>
            <a:off x="9265430" y="1067421"/>
            <a:ext cx="3925791" cy="220825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7"/>
          <p:cNvSpPr txBox="1">
            <a:spLocks noGrp="1"/>
          </p:cNvSpPr>
          <p:nvPr>
            <p:ph type="title"/>
          </p:nvPr>
        </p:nvSpPr>
        <p:spPr>
          <a:xfrm>
            <a:off x="500064" y="527856"/>
            <a:ext cx="8445600" cy="5607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SzPts val="1800"/>
              <a:buFont typeface="Open Sans"/>
              <a:buNone/>
            </a:pPr>
            <a:r>
              <a:rPr lang="de-DE" dirty="0" err="1">
                <a:solidFill>
                  <a:srgbClr val="0A9A8F"/>
                </a:solidFill>
                <a:latin typeface="Calibri" panose="020F0502020204030204" pitchFamily="34" charset="0"/>
                <a:ea typeface="Open Sans"/>
                <a:cs typeface="Calibri" panose="020F0502020204030204" pitchFamily="34" charset="0"/>
                <a:sym typeface="Open Sans"/>
              </a:rPr>
              <a:t>Gestione</a:t>
            </a:r>
            <a:r>
              <a:rPr lang="de-DE" dirty="0">
                <a:solidFill>
                  <a:srgbClr val="0A9A8F"/>
                </a:solidFill>
                <a:latin typeface="Calibri" panose="020F0502020204030204" pitchFamily="34" charset="0"/>
                <a:ea typeface="Open Sans"/>
                <a:cs typeface="Calibri" panose="020F0502020204030204" pitchFamily="34" charset="0"/>
                <a:sym typeface="Open Sans"/>
              </a:rPr>
              <a:t> della </a:t>
            </a:r>
            <a:r>
              <a:rPr lang="de-DE" dirty="0" err="1">
                <a:solidFill>
                  <a:srgbClr val="0A9A8F"/>
                </a:solidFill>
                <a:latin typeface="Calibri" panose="020F0502020204030204" pitchFamily="34" charset="0"/>
                <a:ea typeface="Open Sans"/>
                <a:cs typeface="Calibri" panose="020F0502020204030204" pitchFamily="34" charset="0"/>
                <a:sym typeface="Open Sans"/>
              </a:rPr>
              <a:t>finanza</a:t>
            </a:r>
            <a:r>
              <a:rPr lang="de-DE" dirty="0">
                <a:solidFill>
                  <a:srgbClr val="0A9A8F"/>
                </a:solidFill>
                <a:latin typeface="Calibri" panose="020F0502020204030204" pitchFamily="34" charset="0"/>
                <a:ea typeface="Open Sans"/>
                <a:cs typeface="Calibri" panose="020F0502020204030204" pitchFamily="34" charset="0"/>
                <a:sym typeface="Open Sans"/>
              </a:rPr>
              <a:t> </a:t>
            </a:r>
            <a:r>
              <a:rPr lang="de-DE" dirty="0" err="1">
                <a:solidFill>
                  <a:srgbClr val="0A9A8F"/>
                </a:solidFill>
                <a:latin typeface="Calibri" panose="020F0502020204030204" pitchFamily="34" charset="0"/>
                <a:ea typeface="Open Sans"/>
                <a:cs typeface="Calibri" panose="020F0502020204030204" pitchFamily="34" charset="0"/>
                <a:sym typeface="Open Sans"/>
              </a:rPr>
              <a:t>familiare</a:t>
            </a:r>
            <a:endParaRPr dirty="0">
              <a:latin typeface="Calibri" panose="020F0502020204030204" pitchFamily="34" charset="0"/>
              <a:cs typeface="Calibri" panose="020F0502020204030204" pitchFamily="34" charset="0"/>
            </a:endParaRPr>
          </a:p>
        </p:txBody>
      </p:sp>
      <p:sp>
        <p:nvSpPr>
          <p:cNvPr id="105" name="Google Shape;105;p7"/>
          <p:cNvSpPr txBox="1">
            <a:spLocks noGrp="1"/>
          </p:cNvSpPr>
          <p:nvPr>
            <p:ph type="body" idx="2"/>
          </p:nvPr>
        </p:nvSpPr>
        <p:spPr>
          <a:xfrm>
            <a:off x="500064" y="1260554"/>
            <a:ext cx="12331500" cy="603000"/>
          </a:xfrm>
          <a:prstGeom prst="rect">
            <a:avLst/>
          </a:prstGeom>
          <a:solidFill>
            <a:schemeClr val="dk1"/>
          </a:solidFill>
          <a:ln>
            <a:noFill/>
          </a:ln>
        </p:spPr>
        <p:txBody>
          <a:bodyPr spcFirstLastPara="1" wrap="square" lIns="72000" tIns="45700" rIns="72000" bIns="45700" anchor="ctr" anchorCtr="0">
            <a:noAutofit/>
          </a:bodyPr>
          <a:lstStyle/>
          <a:p>
            <a:pPr marL="457200" marR="0" lvl="0" indent="-228600" algn="l" rtl="0">
              <a:lnSpc>
                <a:spcPct val="90000"/>
              </a:lnSpc>
              <a:spcBef>
                <a:spcPts val="0"/>
              </a:spcBef>
              <a:spcAft>
                <a:spcPts val="0"/>
              </a:spcAft>
              <a:buClr>
                <a:schemeClr val="lt2"/>
              </a:buClr>
              <a:buSzPts val="2400"/>
              <a:buFont typeface="Arial"/>
              <a:buNone/>
            </a:pPr>
            <a:r>
              <a:rPr lang="de-DE" i="0" dirty="0" err="1"/>
              <a:t>Fare</a:t>
            </a:r>
            <a:r>
              <a:rPr lang="de-DE" i="0" dirty="0"/>
              <a:t> </a:t>
            </a:r>
            <a:r>
              <a:rPr lang="de-DE" i="0" dirty="0" err="1"/>
              <a:t>un</a:t>
            </a:r>
            <a:r>
              <a:rPr lang="de-DE" i="0" dirty="0"/>
              <a:t> </a:t>
            </a:r>
            <a:r>
              <a:rPr lang="de-DE" i="0" dirty="0" err="1"/>
              <a:t>budget</a:t>
            </a:r>
            <a:r>
              <a:rPr lang="de-DE" i="0" dirty="0"/>
              <a:t> (</a:t>
            </a:r>
            <a:r>
              <a:rPr lang="de-DE" i="0" dirty="0" err="1"/>
              <a:t>budgeting</a:t>
            </a:r>
            <a:r>
              <a:rPr lang="de-DE" i="0" dirty="0"/>
              <a:t>)</a:t>
            </a:r>
            <a:endParaRPr lang="de-DE" dirty="0"/>
          </a:p>
        </p:txBody>
      </p:sp>
      <p:sp>
        <p:nvSpPr>
          <p:cNvPr id="106" name="Google Shape;106;p7"/>
          <p:cNvSpPr/>
          <p:nvPr/>
        </p:nvSpPr>
        <p:spPr>
          <a:xfrm>
            <a:off x="500064" y="2338361"/>
            <a:ext cx="12526500" cy="830956"/>
          </a:xfrm>
          <a:prstGeom prst="rect">
            <a:avLst/>
          </a:prstGeom>
          <a:noFill/>
          <a:ln>
            <a:noFill/>
          </a:ln>
        </p:spPr>
        <p:txBody>
          <a:bodyPr spcFirstLastPara="1" wrap="square" lIns="91425" tIns="45700" rIns="91425" bIns="45700" anchor="t" anchorCtr="0">
            <a:spAutoFit/>
          </a:bodyPr>
          <a:lstStyle/>
          <a:p>
            <a:pPr lvl="0" algn="just"/>
            <a:r>
              <a:rPr lang="it-IT" sz="2400" dirty="0">
                <a:solidFill>
                  <a:schemeClr val="dk1"/>
                </a:solidFill>
                <a:latin typeface="Calibri"/>
                <a:ea typeface="Calibri"/>
                <a:cs typeface="Calibri"/>
                <a:sym typeface="Calibri"/>
              </a:rPr>
              <a:t>Questi calcoli ti aiuteranno a capire se stai attualmente spendendo più o meno di quello che guadagni o che hai come reddito</a:t>
            </a:r>
            <a:r>
              <a:rPr lang="de-DE" sz="2400" b="0" i="0" u="none" strike="noStrike" cap="none" dirty="0">
                <a:solidFill>
                  <a:schemeClr val="dk1"/>
                </a:solidFill>
                <a:latin typeface="Calibri"/>
                <a:ea typeface="Calibri"/>
                <a:cs typeface="Calibri"/>
                <a:sym typeface="Calibri"/>
              </a:rPr>
              <a:t>.</a:t>
            </a:r>
            <a:endParaRPr sz="2400" dirty="0"/>
          </a:p>
        </p:txBody>
      </p:sp>
      <p:sp>
        <p:nvSpPr>
          <p:cNvPr id="107" name="Google Shape;107;p7"/>
          <p:cNvSpPr/>
          <p:nvPr/>
        </p:nvSpPr>
        <p:spPr>
          <a:xfrm>
            <a:off x="1084764" y="3540091"/>
            <a:ext cx="11632200" cy="830956"/>
          </a:xfrm>
          <a:prstGeom prst="rect">
            <a:avLst/>
          </a:prstGeom>
          <a:noFill/>
          <a:ln>
            <a:noFill/>
          </a:ln>
        </p:spPr>
        <p:txBody>
          <a:bodyPr spcFirstLastPara="1" wrap="square" lIns="91425" tIns="45700" rIns="91425" bIns="45700" anchor="t" anchorCtr="0">
            <a:spAutoFit/>
          </a:bodyPr>
          <a:lstStyle/>
          <a:p>
            <a:pPr lvl="0" algn="just"/>
            <a:r>
              <a:rPr lang="it-IT" sz="2400" dirty="0">
                <a:solidFill>
                  <a:schemeClr val="dk1"/>
                </a:solidFill>
                <a:latin typeface="Calibri" panose="020F0502020204030204" pitchFamily="34" charset="0"/>
                <a:ea typeface="Calibri"/>
                <a:cs typeface="Calibri" panose="020F0502020204030204" pitchFamily="34" charset="0"/>
                <a:sym typeface="Calibri"/>
              </a:rPr>
              <a:t>Se stai </a:t>
            </a:r>
            <a:r>
              <a:rPr lang="it-IT" sz="2400" b="1" dirty="0">
                <a:solidFill>
                  <a:schemeClr val="accent6"/>
                </a:solidFill>
                <a:latin typeface="Calibri" panose="020F0502020204030204" pitchFamily="34" charset="0"/>
                <a:ea typeface="Calibri"/>
                <a:cs typeface="Calibri" panose="020F0502020204030204" pitchFamily="34" charset="0"/>
                <a:sym typeface="Calibri"/>
              </a:rPr>
              <a:t>spendendo meno </a:t>
            </a:r>
            <a:r>
              <a:rPr lang="it-IT" sz="2400" dirty="0">
                <a:solidFill>
                  <a:schemeClr val="dk1"/>
                </a:solidFill>
                <a:latin typeface="Calibri" panose="020F0502020204030204" pitchFamily="34" charset="0"/>
                <a:ea typeface="Calibri"/>
                <a:cs typeface="Calibri" panose="020F0502020204030204" pitchFamily="34" charset="0"/>
                <a:sym typeface="Calibri"/>
              </a:rPr>
              <a:t>può essere utile vedere come risparmiare e COME UTILIZZARE I TUOI RISPARMI.</a:t>
            </a:r>
            <a:endParaRPr sz="2400" dirty="0">
              <a:latin typeface="Calibri" panose="020F0502020204030204" pitchFamily="34" charset="0"/>
              <a:cs typeface="Calibri" panose="020F0502020204030204" pitchFamily="34" charset="0"/>
            </a:endParaRPr>
          </a:p>
        </p:txBody>
      </p:sp>
      <p:sp>
        <p:nvSpPr>
          <p:cNvPr id="108" name="Google Shape;108;p7"/>
          <p:cNvSpPr/>
          <p:nvPr/>
        </p:nvSpPr>
        <p:spPr>
          <a:xfrm>
            <a:off x="1084764" y="4892634"/>
            <a:ext cx="11632200" cy="830956"/>
          </a:xfrm>
          <a:prstGeom prst="rect">
            <a:avLst/>
          </a:prstGeom>
          <a:noFill/>
          <a:ln>
            <a:noFill/>
          </a:ln>
        </p:spPr>
        <p:txBody>
          <a:bodyPr spcFirstLastPara="1" wrap="square" lIns="91425" tIns="45700" rIns="91425" bIns="45700" anchor="t" anchorCtr="0">
            <a:spAutoFit/>
          </a:bodyPr>
          <a:lstStyle/>
          <a:p>
            <a:pPr lvl="0" algn="just"/>
            <a:r>
              <a:rPr lang="it-IT" sz="2400" dirty="0">
                <a:solidFill>
                  <a:schemeClr val="dk1"/>
                </a:solidFill>
                <a:latin typeface="Calibri"/>
                <a:ea typeface="Calibri"/>
                <a:cs typeface="Calibri"/>
                <a:sym typeface="Calibri"/>
              </a:rPr>
              <a:t>Se stai </a:t>
            </a:r>
            <a:r>
              <a:rPr lang="it-IT" sz="2400" b="1" dirty="0">
                <a:solidFill>
                  <a:schemeClr val="accent6"/>
                </a:solidFill>
                <a:latin typeface="Calibri"/>
                <a:ea typeface="Calibri"/>
                <a:cs typeface="Calibri"/>
                <a:sym typeface="Calibri"/>
              </a:rPr>
              <a:t>spendendo di più </a:t>
            </a:r>
            <a:r>
              <a:rPr lang="it-IT" sz="2400" dirty="0">
                <a:solidFill>
                  <a:schemeClr val="dk1"/>
                </a:solidFill>
                <a:latin typeface="Calibri"/>
                <a:ea typeface="Calibri"/>
                <a:cs typeface="Calibri"/>
                <a:sym typeface="Calibri"/>
              </a:rPr>
              <a:t>è utile capire QUALI SPESE FAMILIARI POSSONO ESSERE TAGLIATE. 
</a:t>
            </a:r>
            <a:endParaRPr sz="2400" dirty="0"/>
          </a:p>
        </p:txBody>
      </p:sp>
      <p:sp>
        <p:nvSpPr>
          <p:cNvPr id="109" name="Google Shape;109;p7"/>
          <p:cNvSpPr/>
          <p:nvPr/>
        </p:nvSpPr>
        <p:spPr>
          <a:xfrm>
            <a:off x="401814" y="6106715"/>
            <a:ext cx="12216900" cy="954067"/>
          </a:xfrm>
          <a:prstGeom prst="rect">
            <a:avLst/>
          </a:prstGeom>
          <a:solidFill>
            <a:schemeClr val="accent2"/>
          </a:solidFill>
          <a:ln w="9525" cap="flat" cmpd="sng">
            <a:solidFill>
              <a:schemeClr val="accent6"/>
            </a:solidFill>
            <a:prstDash val="solid"/>
            <a:round/>
            <a:headEnd type="none" w="sm" len="sm"/>
            <a:tailEnd type="none" w="sm" len="sm"/>
          </a:ln>
        </p:spPr>
        <p:txBody>
          <a:bodyPr spcFirstLastPara="1" wrap="square" lIns="91425" tIns="45700" rIns="91425" bIns="45700" anchor="t" anchorCtr="0">
            <a:spAutoFit/>
          </a:bodyPr>
          <a:lstStyle/>
          <a:p>
            <a:pPr lvl="0" algn="ctr"/>
            <a:r>
              <a:rPr lang="it-IT" sz="2800" dirty="0">
                <a:solidFill>
                  <a:schemeClr val="lt1"/>
                </a:solidFill>
                <a:latin typeface="Calibri"/>
                <a:ea typeface="Calibri"/>
                <a:cs typeface="Calibri"/>
                <a:sym typeface="Calibri"/>
              </a:rPr>
              <a:t>Se include DEBITI come mutui, carte di credito ecc. e non sai come gestirli, segui i suggerimenti nella diapositiva successiva!</a:t>
            </a:r>
            <a:endParaRPr sz="2800" b="0" i="0" u="none" strike="noStrike" cap="none" dirty="0">
              <a:solidFill>
                <a:schemeClr val="lt1"/>
              </a:solidFill>
              <a:latin typeface="Calibri"/>
              <a:ea typeface="Calibri"/>
              <a:cs typeface="Calibri"/>
              <a:sym typeface="Calibri"/>
            </a:endParaRPr>
          </a:p>
        </p:txBody>
      </p:sp>
      <p:sp>
        <p:nvSpPr>
          <p:cNvPr id="110" name="Google Shape;110;p7"/>
          <p:cNvSpPr/>
          <p:nvPr/>
        </p:nvSpPr>
        <p:spPr>
          <a:xfrm>
            <a:off x="244264" y="3717336"/>
            <a:ext cx="584700" cy="196500"/>
          </a:xfrm>
          <a:prstGeom prst="rightArrow">
            <a:avLst>
              <a:gd name="adj1" fmla="val 50000"/>
              <a:gd name="adj2" fmla="val 50000"/>
            </a:avLst>
          </a:prstGeom>
          <a:solidFill>
            <a:schemeClr val="accent1"/>
          </a:solidFill>
          <a:ln w="12700" cap="flat" cmpd="sng">
            <a:solidFill>
              <a:srgbClr val="B676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69" b="0" i="0" u="none" strike="noStrike" cap="none">
              <a:solidFill>
                <a:schemeClr val="lt1"/>
              </a:solidFill>
              <a:latin typeface="Calibri"/>
              <a:ea typeface="Calibri"/>
              <a:cs typeface="Calibri"/>
              <a:sym typeface="Calibri"/>
            </a:endParaRPr>
          </a:p>
        </p:txBody>
      </p:sp>
      <p:sp>
        <p:nvSpPr>
          <p:cNvPr id="111" name="Google Shape;111;p7"/>
          <p:cNvSpPr/>
          <p:nvPr/>
        </p:nvSpPr>
        <p:spPr>
          <a:xfrm>
            <a:off x="207714" y="5029113"/>
            <a:ext cx="584700" cy="196500"/>
          </a:xfrm>
          <a:prstGeom prst="rightArrow">
            <a:avLst>
              <a:gd name="adj1" fmla="val 50000"/>
              <a:gd name="adj2" fmla="val 50000"/>
            </a:avLst>
          </a:prstGeom>
          <a:solidFill>
            <a:schemeClr val="accent1"/>
          </a:solidFill>
          <a:ln w="12700" cap="flat" cmpd="sng">
            <a:solidFill>
              <a:srgbClr val="B676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69" b="0" i="0" u="none" strike="noStrike" cap="none">
              <a:solidFill>
                <a:schemeClr val="lt1"/>
              </a:solidFill>
              <a:latin typeface="Calibri"/>
              <a:ea typeface="Calibri"/>
              <a:cs typeface="Calibri"/>
              <a:sym typeface="Calibri"/>
            </a:endParaRPr>
          </a:p>
        </p:txBody>
      </p:sp>
      <p:sp>
        <p:nvSpPr>
          <p:cNvPr id="112" name="Google Shape;112;p7"/>
          <p:cNvSpPr/>
          <p:nvPr/>
        </p:nvSpPr>
        <p:spPr>
          <a:xfrm rot="5400000">
            <a:off x="12326364" y="5498821"/>
            <a:ext cx="584700" cy="196500"/>
          </a:xfrm>
          <a:prstGeom prst="rightArrow">
            <a:avLst>
              <a:gd name="adj1" fmla="val 50000"/>
              <a:gd name="adj2" fmla="val 50000"/>
            </a:avLst>
          </a:prstGeom>
          <a:solidFill>
            <a:schemeClr val="accent1"/>
          </a:solidFill>
          <a:ln w="12700" cap="flat" cmpd="sng">
            <a:solidFill>
              <a:srgbClr val="B6762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969" b="0" i="0" u="none" strike="noStrike" cap="none">
              <a:solidFill>
                <a:schemeClr val="lt1"/>
              </a:solidFill>
              <a:latin typeface="Calibri"/>
              <a:ea typeface="Calibri"/>
              <a:cs typeface="Calibri"/>
              <a:sym typeface="Calibri"/>
            </a:endParaRPr>
          </a:p>
        </p:txBody>
      </p:sp>
      <p:pic>
        <p:nvPicPr>
          <p:cNvPr id="113" name="Google Shape;113;p7" descr="Money, Grow, Gain, Finance, Income, Plant, Accounting"/>
          <p:cNvPicPr preferRelativeResize="0"/>
          <p:nvPr/>
        </p:nvPicPr>
        <p:blipFill rotWithShape="1">
          <a:blip r:embed="rId3">
            <a:alphaModFix/>
          </a:blip>
          <a:srcRect/>
          <a:stretch/>
        </p:blipFill>
        <p:spPr>
          <a:xfrm>
            <a:off x="8674262" y="374393"/>
            <a:ext cx="3467491" cy="1950464"/>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8"/>
          <p:cNvSpPr txBox="1">
            <a:spLocks noGrp="1"/>
          </p:cNvSpPr>
          <p:nvPr>
            <p:ph type="title"/>
          </p:nvPr>
        </p:nvSpPr>
        <p:spPr>
          <a:xfrm>
            <a:off x="502500" y="432159"/>
            <a:ext cx="12330000" cy="720000"/>
          </a:xfrm>
          <a:prstGeom prst="rect">
            <a:avLst/>
          </a:prstGeom>
          <a:noFill/>
          <a:ln>
            <a:noFill/>
          </a:ln>
        </p:spPr>
        <p:txBody>
          <a:bodyPr spcFirstLastPara="1" wrap="square" lIns="72000" tIns="45700" rIns="72000" bIns="45700" anchor="ctr" anchorCtr="0">
            <a:normAutofit/>
          </a:bodyPr>
          <a:lstStyle/>
          <a:p>
            <a:pPr marL="0" lvl="0" indent="0" algn="l" rtl="0">
              <a:lnSpc>
                <a:spcPct val="90000"/>
              </a:lnSpc>
              <a:spcBef>
                <a:spcPts val="0"/>
              </a:spcBef>
              <a:spcAft>
                <a:spcPts val="0"/>
              </a:spcAft>
              <a:buSzPts val="2800"/>
              <a:buFont typeface="Open Sans"/>
              <a:buNone/>
            </a:pPr>
            <a:r>
              <a:rPr lang="de-DE" dirty="0" err="1">
                <a:solidFill>
                  <a:srgbClr val="0A9A8F"/>
                </a:solidFill>
                <a:latin typeface="Calibri" panose="020F0502020204030204" pitchFamily="34" charset="0"/>
                <a:ea typeface="Open Sans"/>
                <a:cs typeface="Calibri" panose="020F0502020204030204" pitchFamily="34" charset="0"/>
                <a:sym typeface="Open Sans"/>
              </a:rPr>
              <a:t>Gestione</a:t>
            </a:r>
            <a:r>
              <a:rPr lang="de-DE" dirty="0">
                <a:solidFill>
                  <a:srgbClr val="0A9A8F"/>
                </a:solidFill>
                <a:latin typeface="Calibri" panose="020F0502020204030204" pitchFamily="34" charset="0"/>
                <a:ea typeface="Open Sans"/>
                <a:cs typeface="Calibri" panose="020F0502020204030204" pitchFamily="34" charset="0"/>
                <a:sym typeface="Open Sans"/>
              </a:rPr>
              <a:t> della </a:t>
            </a:r>
            <a:r>
              <a:rPr lang="de-DE" dirty="0" err="1">
                <a:solidFill>
                  <a:srgbClr val="0A9A8F"/>
                </a:solidFill>
                <a:latin typeface="Calibri" panose="020F0502020204030204" pitchFamily="34" charset="0"/>
                <a:ea typeface="Open Sans"/>
                <a:cs typeface="Calibri" panose="020F0502020204030204" pitchFamily="34" charset="0"/>
                <a:sym typeface="Open Sans"/>
              </a:rPr>
              <a:t>finanza</a:t>
            </a:r>
            <a:r>
              <a:rPr lang="de-DE" dirty="0">
                <a:solidFill>
                  <a:srgbClr val="0A9A8F"/>
                </a:solidFill>
                <a:latin typeface="Calibri" panose="020F0502020204030204" pitchFamily="34" charset="0"/>
                <a:ea typeface="Open Sans"/>
                <a:cs typeface="Calibri" panose="020F0502020204030204" pitchFamily="34" charset="0"/>
                <a:sym typeface="Open Sans"/>
              </a:rPr>
              <a:t> </a:t>
            </a:r>
            <a:r>
              <a:rPr lang="de-DE" dirty="0" err="1">
                <a:solidFill>
                  <a:srgbClr val="0A9A8F"/>
                </a:solidFill>
                <a:latin typeface="Calibri" panose="020F0502020204030204" pitchFamily="34" charset="0"/>
                <a:ea typeface="Open Sans"/>
                <a:cs typeface="Calibri" panose="020F0502020204030204" pitchFamily="34" charset="0"/>
                <a:sym typeface="Open Sans"/>
              </a:rPr>
              <a:t>familiare</a:t>
            </a:r>
            <a:endParaRPr dirty="0">
              <a:highlight>
                <a:srgbClr val="FFFF00"/>
              </a:highlight>
              <a:latin typeface="Calibri" panose="020F0502020204030204" pitchFamily="34" charset="0"/>
              <a:cs typeface="Calibri" panose="020F0502020204030204" pitchFamily="34" charset="0"/>
            </a:endParaRPr>
          </a:p>
        </p:txBody>
      </p:sp>
      <p:sp>
        <p:nvSpPr>
          <p:cNvPr id="120" name="Google Shape;120;p8"/>
          <p:cNvSpPr txBox="1">
            <a:spLocks noGrp="1"/>
          </p:cNvSpPr>
          <p:nvPr>
            <p:ph type="body" idx="2"/>
          </p:nvPr>
        </p:nvSpPr>
        <p:spPr>
          <a:xfrm>
            <a:off x="500064" y="1143444"/>
            <a:ext cx="12331541" cy="720000"/>
          </a:xfrm>
          <a:prstGeom prst="rect">
            <a:avLst/>
          </a:prstGeom>
          <a:solidFill>
            <a:schemeClr val="dk1"/>
          </a:solidFill>
          <a:ln>
            <a:noFill/>
          </a:ln>
        </p:spPr>
        <p:txBody>
          <a:bodyPr spcFirstLastPara="1" wrap="square" lIns="72000" tIns="45700" rIns="72000" bIns="45700" anchor="ctr" anchorCtr="0">
            <a:noAutofit/>
          </a:bodyPr>
          <a:lstStyle/>
          <a:p>
            <a:pPr marL="0" lvl="0" indent="0" algn="just" rtl="0">
              <a:lnSpc>
                <a:spcPct val="90000"/>
              </a:lnSpc>
              <a:spcBef>
                <a:spcPts val="0"/>
              </a:spcBef>
              <a:spcAft>
                <a:spcPts val="0"/>
              </a:spcAft>
              <a:buClr>
                <a:schemeClr val="lt2"/>
              </a:buClr>
              <a:buSzPts val="2400"/>
              <a:buNone/>
            </a:pPr>
            <a:r>
              <a:rPr lang="en-GB" i="0" dirty="0"/>
              <a:t>Una </a:t>
            </a:r>
            <a:r>
              <a:rPr lang="en-GB" i="0" dirty="0" err="1"/>
              <a:t>scheda</a:t>
            </a:r>
            <a:r>
              <a:rPr lang="en-GB" i="0" dirty="0"/>
              <a:t> per fare il budget      </a:t>
            </a:r>
            <a:r>
              <a:rPr lang="en-GB" i="0" dirty="0" err="1">
                <a:solidFill>
                  <a:schemeClr val="accent4">
                    <a:lumMod val="60000"/>
                    <a:lumOff val="40000"/>
                  </a:schemeClr>
                </a:solidFill>
              </a:rPr>
              <a:t>Controlla</a:t>
            </a:r>
            <a:r>
              <a:rPr lang="en-GB" i="0" dirty="0">
                <a:solidFill>
                  <a:schemeClr val="accent4">
                    <a:lumMod val="60000"/>
                    <a:lumOff val="40000"/>
                  </a:schemeClr>
                </a:solidFill>
              </a:rPr>
              <a:t> </a:t>
            </a:r>
            <a:r>
              <a:rPr lang="en-GB" i="0" dirty="0" err="1">
                <a:solidFill>
                  <a:schemeClr val="accent4">
                    <a:lumMod val="60000"/>
                    <a:lumOff val="40000"/>
                  </a:schemeClr>
                </a:solidFill>
              </a:rPr>
              <a:t>anche</a:t>
            </a:r>
            <a:r>
              <a:rPr lang="en-GB" i="0" dirty="0">
                <a:solidFill>
                  <a:schemeClr val="accent4">
                    <a:lumMod val="60000"/>
                    <a:lumOff val="40000"/>
                  </a:schemeClr>
                </a:solidFill>
              </a:rPr>
              <a:t> la App Money Matters</a:t>
            </a:r>
            <a:endParaRPr i="0" dirty="0">
              <a:solidFill>
                <a:schemeClr val="accent4">
                  <a:lumMod val="60000"/>
                  <a:lumOff val="40000"/>
                </a:schemeClr>
              </a:solidFill>
            </a:endParaRPr>
          </a:p>
        </p:txBody>
      </p:sp>
      <p:sp>
        <p:nvSpPr>
          <p:cNvPr id="121" name="Google Shape;121;p8"/>
          <p:cNvSpPr txBox="1"/>
          <p:nvPr/>
        </p:nvSpPr>
        <p:spPr>
          <a:xfrm>
            <a:off x="500063" y="1912912"/>
            <a:ext cx="12331541" cy="101562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600" dirty="0">
              <a:solidFill>
                <a:schemeClr val="lt2"/>
              </a:solidFill>
              <a:latin typeface="Calibri"/>
              <a:ea typeface="Calibri"/>
              <a:cs typeface="Calibri"/>
              <a:sym typeface="Calibri"/>
            </a:endParaRPr>
          </a:p>
          <a:p>
            <a:pPr lvl="0" algn="ctr"/>
            <a:r>
              <a:rPr lang="it-IT" sz="2000" b="1" dirty="0">
                <a:solidFill>
                  <a:schemeClr val="dk1"/>
                </a:solidFill>
                <a:latin typeface="Calibri"/>
                <a:ea typeface="Calibri"/>
                <a:cs typeface="Calibri"/>
                <a:sym typeface="Calibri"/>
              </a:rPr>
              <a:t>SCHEDA CON BUDGET MENSILE DA COMPILARE 
</a:t>
            </a:r>
            <a:r>
              <a:rPr lang="it-IT" sz="2400" dirty="0">
                <a:solidFill>
                  <a:schemeClr val="dk1"/>
                </a:solidFill>
                <a:latin typeface="Calibri"/>
                <a:ea typeface="Calibri"/>
                <a:cs typeface="Calibri"/>
                <a:sym typeface="Calibri"/>
              </a:rPr>
              <a:t>Di seguito è riportata la scheda del budget mensile. Puoi usarla mentre pianifichi il tuo budget.</a:t>
            </a:r>
            <a:r>
              <a:rPr lang="de-DE" sz="2400" dirty="0">
                <a:solidFill>
                  <a:schemeClr val="dk1"/>
                </a:solidFill>
                <a:latin typeface="Calibri"/>
                <a:ea typeface="Calibri"/>
                <a:cs typeface="Calibri"/>
                <a:sym typeface="Calibri"/>
              </a:rPr>
              <a:t> </a:t>
            </a:r>
            <a:endParaRPr sz="1600" dirty="0">
              <a:solidFill>
                <a:schemeClr val="lt2"/>
              </a:solidFill>
              <a:latin typeface="Calibri"/>
              <a:ea typeface="Calibri"/>
              <a:cs typeface="Calibri"/>
              <a:sym typeface="Calibri"/>
            </a:endParaRPr>
          </a:p>
        </p:txBody>
      </p:sp>
      <p:sp>
        <p:nvSpPr>
          <p:cNvPr id="122" name="Google Shape;122;p8"/>
          <p:cNvSpPr/>
          <p:nvPr/>
        </p:nvSpPr>
        <p:spPr>
          <a:xfrm>
            <a:off x="4862884" y="3339021"/>
            <a:ext cx="3411824" cy="2554505"/>
          </a:xfrm>
          <a:prstGeom prst="rect">
            <a:avLst/>
          </a:prstGeom>
          <a:noFill/>
          <a:ln>
            <a:noFill/>
          </a:ln>
        </p:spPr>
        <p:txBody>
          <a:bodyPr spcFirstLastPara="1" wrap="square" lIns="91425" tIns="45700" rIns="91425" bIns="45700" anchor="t" anchorCtr="0">
            <a:spAutoFit/>
          </a:bodyPr>
          <a:lstStyle/>
          <a:p>
            <a:pPr lvl="0"/>
            <a:r>
              <a:rPr lang="de-DE" sz="2000" b="1" dirty="0">
                <a:solidFill>
                  <a:schemeClr val="dk1"/>
                </a:solidFill>
                <a:latin typeface="Calibri"/>
                <a:ea typeface="Calibri"/>
                <a:cs typeface="Calibri"/>
                <a:sym typeface="Calibri"/>
              </a:rPr>
              <a:t>SPESE/DENARO SPESO 
</a:t>
            </a:r>
            <a:r>
              <a:rPr lang="de-DE" sz="2000" dirty="0" err="1">
                <a:solidFill>
                  <a:schemeClr val="dk1"/>
                </a:solidFill>
                <a:latin typeface="Calibri"/>
                <a:ea typeface="Calibri"/>
                <a:cs typeface="Calibri"/>
                <a:sym typeface="Calibri"/>
              </a:rPr>
              <a:t>Cibo</a:t>
            </a:r>
            <a:r>
              <a:rPr lang="de-DE" sz="2000" dirty="0">
                <a:solidFill>
                  <a:schemeClr val="dk1"/>
                </a:solidFill>
                <a:latin typeface="Calibri"/>
                <a:ea typeface="Calibri"/>
                <a:cs typeface="Calibri"/>
                <a:sym typeface="Calibri"/>
              </a:rPr>
              <a:t>: ____________________</a:t>
            </a:r>
            <a:endParaRPr dirty="0"/>
          </a:p>
          <a:p>
            <a:pPr lvl="0"/>
            <a:r>
              <a:rPr lang="de-DE" sz="2000" dirty="0">
                <a:solidFill>
                  <a:schemeClr val="dk1"/>
                </a:solidFill>
                <a:latin typeface="Calibri"/>
                <a:ea typeface="Calibri"/>
                <a:cs typeface="Calibri"/>
                <a:sym typeface="Calibri"/>
              </a:rPr>
              <a:t>Altre </a:t>
            </a:r>
            <a:r>
              <a:rPr lang="de-DE" sz="2000" dirty="0" err="1">
                <a:solidFill>
                  <a:schemeClr val="dk1"/>
                </a:solidFill>
                <a:latin typeface="Calibri"/>
                <a:ea typeface="Calibri"/>
                <a:cs typeface="Calibri"/>
                <a:sym typeface="Calibri"/>
              </a:rPr>
              <a:t>fatture</a:t>
            </a:r>
            <a:r>
              <a:rPr lang="de-DE" sz="2000" dirty="0">
                <a:solidFill>
                  <a:schemeClr val="dk1"/>
                </a:solidFill>
                <a:latin typeface="Calibri"/>
                <a:ea typeface="Calibri"/>
                <a:cs typeface="Calibri"/>
                <a:sym typeface="Calibri"/>
              </a:rPr>
              <a:t>:______________ </a:t>
            </a:r>
          </a:p>
          <a:p>
            <a:pPr lvl="0"/>
            <a:r>
              <a:rPr lang="de-DE" sz="2000" dirty="0" err="1">
                <a:solidFill>
                  <a:schemeClr val="dk1"/>
                </a:solidFill>
                <a:latin typeface="Calibri"/>
                <a:ea typeface="Calibri"/>
                <a:cs typeface="Calibri"/>
                <a:sym typeface="Calibri"/>
              </a:rPr>
              <a:t>Vestiti</a:t>
            </a:r>
            <a:r>
              <a:rPr lang="de-DE" sz="2000" dirty="0">
                <a:solidFill>
                  <a:schemeClr val="dk1"/>
                </a:solidFill>
                <a:latin typeface="Calibri"/>
                <a:ea typeface="Calibri"/>
                <a:cs typeface="Calibri"/>
                <a:sym typeface="Calibri"/>
              </a:rPr>
              <a:t> </a:t>
            </a:r>
            <a:r>
              <a:rPr lang="de-DE" sz="2000" dirty="0" err="1">
                <a:solidFill>
                  <a:schemeClr val="dk1"/>
                </a:solidFill>
                <a:latin typeface="Calibri"/>
                <a:ea typeface="Calibri"/>
                <a:cs typeface="Calibri"/>
                <a:sym typeface="Calibri"/>
              </a:rPr>
              <a:t>nuovi</a:t>
            </a:r>
            <a:r>
              <a:rPr lang="de-DE" sz="2000" dirty="0">
                <a:solidFill>
                  <a:schemeClr val="dk1"/>
                </a:solidFill>
                <a:latin typeface="Calibri"/>
                <a:ea typeface="Calibri"/>
                <a:cs typeface="Calibri"/>
                <a:sym typeface="Calibri"/>
              </a:rPr>
              <a:t>: ______________</a:t>
            </a:r>
            <a:endParaRPr dirty="0"/>
          </a:p>
          <a:p>
            <a:pPr lvl="0"/>
            <a:r>
              <a:rPr lang="de-DE" sz="2000" dirty="0">
                <a:solidFill>
                  <a:schemeClr val="dk1"/>
                </a:solidFill>
                <a:latin typeface="Calibri"/>
                <a:ea typeface="Calibri"/>
                <a:cs typeface="Calibri"/>
                <a:sym typeface="Calibri"/>
              </a:rPr>
              <a:t>Altre </a:t>
            </a:r>
            <a:r>
              <a:rPr lang="de-DE" sz="2000" dirty="0" err="1">
                <a:solidFill>
                  <a:schemeClr val="dk1"/>
                </a:solidFill>
                <a:latin typeface="Calibri"/>
                <a:ea typeface="Calibri"/>
                <a:cs typeface="Calibri"/>
                <a:sym typeface="Calibri"/>
              </a:rPr>
              <a:t>spese</a:t>
            </a:r>
            <a:r>
              <a:rPr lang="de-DE" sz="2000" dirty="0">
                <a:solidFill>
                  <a:schemeClr val="dk1"/>
                </a:solidFill>
                <a:latin typeface="Calibri"/>
                <a:ea typeface="Calibri"/>
                <a:cs typeface="Calibri"/>
                <a:sym typeface="Calibri"/>
              </a:rPr>
              <a:t>: ___________</a:t>
            </a:r>
          </a:p>
          <a:p>
            <a:pPr lvl="0"/>
            <a:r>
              <a:rPr lang="de-DE" sz="2000" dirty="0" err="1">
                <a:solidFill>
                  <a:schemeClr val="dk1"/>
                </a:solidFill>
                <a:latin typeface="Calibri"/>
                <a:ea typeface="Calibri"/>
                <a:cs typeface="Calibri"/>
                <a:sym typeface="Calibri"/>
              </a:rPr>
              <a:t>Debiti</a:t>
            </a:r>
            <a:r>
              <a:rPr lang="de-DE" sz="2000" dirty="0">
                <a:solidFill>
                  <a:schemeClr val="dk1"/>
                </a:solidFill>
                <a:latin typeface="Calibri"/>
                <a:ea typeface="Calibri"/>
                <a:cs typeface="Calibri"/>
                <a:sym typeface="Calibri"/>
              </a:rPr>
              <a:t>:____________________ </a:t>
            </a:r>
            <a:endParaRPr dirty="0"/>
          </a:p>
          <a:p>
            <a:pPr marL="0" marR="0" lvl="0" indent="0" algn="l" rtl="0">
              <a:spcBef>
                <a:spcPts val="0"/>
              </a:spcBef>
              <a:spcAft>
                <a:spcPts val="0"/>
              </a:spcAft>
              <a:buNone/>
            </a:pPr>
            <a:r>
              <a:rPr lang="de-DE" sz="2000" b="1" dirty="0">
                <a:solidFill>
                  <a:schemeClr val="dk1"/>
                </a:solidFill>
                <a:latin typeface="Calibri"/>
                <a:ea typeface="Calibri"/>
                <a:cs typeface="Calibri"/>
                <a:sym typeface="Calibri"/>
              </a:rPr>
              <a:t>TOTALE: </a:t>
            </a:r>
            <a:r>
              <a:rPr lang="de-DE" sz="2000" dirty="0">
                <a:solidFill>
                  <a:schemeClr val="dk1"/>
                </a:solidFill>
                <a:latin typeface="Calibri"/>
                <a:ea typeface="Calibri"/>
                <a:cs typeface="Calibri"/>
                <a:sym typeface="Calibri"/>
              </a:rPr>
              <a:t>___________________ </a:t>
            </a:r>
            <a:endParaRPr dirty="0"/>
          </a:p>
        </p:txBody>
      </p:sp>
      <p:sp>
        <p:nvSpPr>
          <p:cNvPr id="123" name="Google Shape;123;p8"/>
          <p:cNvSpPr/>
          <p:nvPr/>
        </p:nvSpPr>
        <p:spPr>
          <a:xfrm>
            <a:off x="9225706" y="3339021"/>
            <a:ext cx="3651666" cy="1323439"/>
          </a:xfrm>
          <a:prstGeom prst="rect">
            <a:avLst/>
          </a:prstGeom>
          <a:noFill/>
          <a:ln>
            <a:noFill/>
          </a:ln>
        </p:spPr>
        <p:txBody>
          <a:bodyPr spcFirstLastPara="1" wrap="square" lIns="91425" tIns="45700" rIns="91425" bIns="45700" anchor="t" anchorCtr="0">
            <a:spAutoFit/>
          </a:bodyPr>
          <a:lstStyle/>
          <a:p>
            <a:pPr lvl="0"/>
            <a:r>
              <a:rPr lang="de-DE" sz="2000" b="1" dirty="0">
                <a:solidFill>
                  <a:schemeClr val="dk1"/>
                </a:solidFill>
                <a:latin typeface="Calibri"/>
                <a:ea typeface="Calibri"/>
                <a:cs typeface="Calibri"/>
                <a:sym typeface="Calibri"/>
              </a:rPr>
              <a:t>ECCEDENZA/TOTALE MENSILE 
</a:t>
            </a:r>
            <a:r>
              <a:rPr lang="de-DE" sz="2000" dirty="0" err="1">
                <a:solidFill>
                  <a:schemeClr val="dk1"/>
                </a:solidFill>
                <a:latin typeface="Calibri"/>
                <a:ea typeface="Calibri"/>
                <a:cs typeface="Calibri"/>
                <a:sym typeface="Calibri"/>
              </a:rPr>
              <a:t>Reddito</a:t>
            </a:r>
            <a:r>
              <a:rPr lang="de-DE" sz="2000" dirty="0">
                <a:solidFill>
                  <a:schemeClr val="dk1"/>
                </a:solidFill>
                <a:latin typeface="Calibri"/>
                <a:ea typeface="Calibri"/>
                <a:cs typeface="Calibri"/>
                <a:sym typeface="Calibri"/>
              </a:rPr>
              <a:t>: _____________ </a:t>
            </a:r>
            <a:endParaRPr dirty="0"/>
          </a:p>
          <a:p>
            <a:pPr lvl="0"/>
            <a:r>
              <a:rPr lang="de-DE" sz="2000" dirty="0" err="1">
                <a:solidFill>
                  <a:schemeClr val="dk1"/>
                </a:solidFill>
                <a:latin typeface="Calibri"/>
                <a:ea typeface="Calibri"/>
                <a:cs typeface="Calibri"/>
                <a:sym typeface="Calibri"/>
              </a:rPr>
              <a:t>Spese</a:t>
            </a:r>
            <a:r>
              <a:rPr lang="de-DE" sz="2000" dirty="0">
                <a:solidFill>
                  <a:schemeClr val="dk1"/>
                </a:solidFill>
                <a:latin typeface="Calibri"/>
                <a:ea typeface="Calibri"/>
                <a:cs typeface="Calibri"/>
                <a:sym typeface="Calibri"/>
              </a:rPr>
              <a:t>: _____________ </a:t>
            </a:r>
            <a:endParaRPr dirty="0"/>
          </a:p>
          <a:p>
            <a:pPr marL="0" marR="0" lvl="0" indent="0" algn="l" rtl="0">
              <a:spcBef>
                <a:spcPts val="0"/>
              </a:spcBef>
              <a:spcAft>
                <a:spcPts val="0"/>
              </a:spcAft>
              <a:buNone/>
            </a:pPr>
            <a:r>
              <a:rPr lang="de-DE" sz="2000" b="1" dirty="0">
                <a:solidFill>
                  <a:schemeClr val="dk1"/>
                </a:solidFill>
                <a:latin typeface="Calibri"/>
                <a:ea typeface="Calibri"/>
                <a:cs typeface="Calibri"/>
                <a:sym typeface="Calibri"/>
              </a:rPr>
              <a:t>TOTALE</a:t>
            </a:r>
            <a:r>
              <a:rPr lang="de-DE" sz="2000" dirty="0">
                <a:solidFill>
                  <a:schemeClr val="dk1"/>
                </a:solidFill>
                <a:latin typeface="Calibri"/>
                <a:ea typeface="Calibri"/>
                <a:cs typeface="Calibri"/>
                <a:sym typeface="Calibri"/>
              </a:rPr>
              <a:t>: _____________ </a:t>
            </a:r>
            <a:endParaRPr sz="1969" dirty="0">
              <a:solidFill>
                <a:schemeClr val="dk1"/>
              </a:solidFill>
              <a:latin typeface="Calibri"/>
              <a:ea typeface="Calibri"/>
              <a:cs typeface="Calibri"/>
              <a:sym typeface="Calibri"/>
            </a:endParaRPr>
          </a:p>
        </p:txBody>
      </p:sp>
      <p:sp>
        <p:nvSpPr>
          <p:cNvPr id="124" name="Google Shape;124;p8"/>
          <p:cNvSpPr/>
          <p:nvPr/>
        </p:nvSpPr>
        <p:spPr>
          <a:xfrm>
            <a:off x="545831" y="3339021"/>
            <a:ext cx="3411824" cy="1938952"/>
          </a:xfrm>
          <a:prstGeom prst="rect">
            <a:avLst/>
          </a:prstGeom>
          <a:noFill/>
          <a:ln>
            <a:noFill/>
          </a:ln>
        </p:spPr>
        <p:txBody>
          <a:bodyPr spcFirstLastPara="1" wrap="square" lIns="91425" tIns="45700" rIns="91425" bIns="45700" anchor="t" anchorCtr="0">
            <a:spAutoFit/>
          </a:bodyPr>
          <a:lstStyle/>
          <a:p>
            <a:pPr lvl="0"/>
            <a:r>
              <a:rPr lang="de-DE" sz="2000" b="1" dirty="0">
                <a:solidFill>
                  <a:schemeClr val="dk1"/>
                </a:solidFill>
                <a:latin typeface="Calibri"/>
                <a:ea typeface="Calibri"/>
                <a:cs typeface="Calibri"/>
                <a:sym typeface="Calibri"/>
              </a:rPr>
              <a:t>REDDITO/DENARO RICEVUTO </a:t>
            </a:r>
            <a:r>
              <a:rPr lang="de-DE" sz="2000" dirty="0" err="1">
                <a:solidFill>
                  <a:schemeClr val="dk1"/>
                </a:solidFill>
                <a:latin typeface="Calibri"/>
                <a:ea typeface="Calibri"/>
                <a:cs typeface="Calibri"/>
                <a:sym typeface="Calibri"/>
              </a:rPr>
              <a:t>Guadagni</a:t>
            </a:r>
            <a:r>
              <a:rPr lang="de-DE" sz="2000" dirty="0">
                <a:solidFill>
                  <a:schemeClr val="dk1"/>
                </a:solidFill>
                <a:latin typeface="Calibri"/>
                <a:ea typeface="Calibri"/>
                <a:cs typeface="Calibri"/>
                <a:sym typeface="Calibri"/>
              </a:rPr>
              <a:t>: ________________</a:t>
            </a:r>
            <a:endParaRPr dirty="0"/>
          </a:p>
          <a:p>
            <a:pPr lvl="0"/>
            <a:r>
              <a:rPr lang="de-DE" sz="2000" dirty="0" err="1">
                <a:solidFill>
                  <a:schemeClr val="dk1"/>
                </a:solidFill>
                <a:latin typeface="Calibri"/>
                <a:ea typeface="Calibri"/>
                <a:cs typeface="Calibri"/>
                <a:sym typeface="Calibri"/>
              </a:rPr>
              <a:t>Indennità</a:t>
            </a:r>
            <a:r>
              <a:rPr lang="de-DE" sz="2000" dirty="0">
                <a:solidFill>
                  <a:schemeClr val="dk1"/>
                </a:solidFill>
                <a:latin typeface="Calibri"/>
                <a:ea typeface="Calibri"/>
                <a:cs typeface="Calibri"/>
                <a:sym typeface="Calibri"/>
              </a:rPr>
              <a:t>: ________________</a:t>
            </a:r>
            <a:endParaRPr dirty="0"/>
          </a:p>
          <a:p>
            <a:pPr lvl="0"/>
            <a:r>
              <a:rPr lang="de-DE" sz="2000" dirty="0">
                <a:solidFill>
                  <a:schemeClr val="dk1"/>
                </a:solidFill>
                <a:latin typeface="Calibri"/>
                <a:ea typeface="Calibri"/>
                <a:cs typeface="Calibri"/>
                <a:sym typeface="Calibri"/>
              </a:rPr>
              <a:t>Altre </a:t>
            </a:r>
            <a:r>
              <a:rPr lang="de-DE" sz="2000" dirty="0" err="1">
                <a:solidFill>
                  <a:schemeClr val="dk1"/>
                </a:solidFill>
                <a:latin typeface="Calibri"/>
                <a:ea typeface="Calibri"/>
                <a:cs typeface="Calibri"/>
                <a:sym typeface="Calibri"/>
              </a:rPr>
              <a:t>fonti</a:t>
            </a:r>
            <a:r>
              <a:rPr lang="de-DE" sz="2000" dirty="0">
                <a:solidFill>
                  <a:schemeClr val="dk1"/>
                </a:solidFill>
                <a:latin typeface="Calibri"/>
                <a:ea typeface="Calibri"/>
                <a:cs typeface="Calibri"/>
                <a:sym typeface="Calibri"/>
              </a:rPr>
              <a:t> di </a:t>
            </a:r>
            <a:r>
              <a:rPr lang="de-DE" sz="2000" dirty="0" err="1">
                <a:solidFill>
                  <a:schemeClr val="dk1"/>
                </a:solidFill>
                <a:latin typeface="Calibri"/>
                <a:ea typeface="Calibri"/>
                <a:cs typeface="Calibri"/>
                <a:sym typeface="Calibri"/>
              </a:rPr>
              <a:t>reddito</a:t>
            </a:r>
            <a:r>
              <a:rPr lang="de-DE" sz="2000" dirty="0">
                <a:solidFill>
                  <a:schemeClr val="dk1"/>
                </a:solidFill>
                <a:latin typeface="Calibri"/>
                <a:ea typeface="Calibri"/>
                <a:cs typeface="Calibri"/>
                <a:sym typeface="Calibri"/>
              </a:rPr>
              <a:t>:________</a:t>
            </a:r>
            <a:endParaRPr dirty="0"/>
          </a:p>
          <a:p>
            <a:pPr lvl="0"/>
            <a:r>
              <a:rPr lang="de-DE" sz="2000" b="1" dirty="0">
                <a:solidFill>
                  <a:schemeClr val="dk1"/>
                </a:solidFill>
                <a:latin typeface="Calibri"/>
                <a:ea typeface="Calibri"/>
                <a:cs typeface="Calibri"/>
                <a:sym typeface="Calibri"/>
              </a:rPr>
              <a:t>TOTALE: </a:t>
            </a:r>
            <a:r>
              <a:rPr lang="de-DE" sz="2000" dirty="0">
                <a:solidFill>
                  <a:schemeClr val="dk1"/>
                </a:solidFill>
                <a:latin typeface="Calibri"/>
                <a:ea typeface="Calibri"/>
                <a:cs typeface="Calibri"/>
                <a:sym typeface="Calibri"/>
              </a:rPr>
              <a:t>__________________</a:t>
            </a:r>
            <a:endParaRPr dirty="0"/>
          </a:p>
          <a:p>
            <a:pPr marL="0" marR="0" lvl="0" indent="0" algn="l" rtl="0">
              <a:spcBef>
                <a:spcPts val="0"/>
              </a:spcBef>
              <a:spcAft>
                <a:spcPts val="0"/>
              </a:spcAft>
              <a:buNone/>
            </a:pPr>
            <a:r>
              <a:rPr lang="de-DE" sz="2000" dirty="0">
                <a:solidFill>
                  <a:schemeClr val="lt2"/>
                </a:solidFill>
                <a:latin typeface="Calibri"/>
                <a:ea typeface="Calibri"/>
                <a:cs typeface="Calibri"/>
                <a:sym typeface="Calibri"/>
              </a:rPr>
              <a:t>he facilitator will help them </a:t>
            </a:r>
            <a:endParaRPr sz="1969" dirty="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CARDET Course template">
  <a:themeElements>
    <a:clrScheme name="MoneyMatters">
      <a:dk1>
        <a:srgbClr val="374856"/>
      </a:dk1>
      <a:lt1>
        <a:srgbClr val="FFFFFF"/>
      </a:lt1>
      <a:dk2>
        <a:srgbClr val="44546A"/>
      </a:dk2>
      <a:lt2>
        <a:srgbClr val="FFFFFF"/>
      </a:lt2>
      <a:accent1>
        <a:srgbClr val="FAA337"/>
      </a:accent1>
      <a:accent2>
        <a:srgbClr val="0A9A8F"/>
      </a:accent2>
      <a:accent3>
        <a:srgbClr val="3A48F9"/>
      </a:accent3>
      <a:accent4>
        <a:srgbClr val="0A9A8F"/>
      </a:accent4>
      <a:accent5>
        <a:srgbClr val="4472C4"/>
      </a:accent5>
      <a:accent6>
        <a:srgbClr val="FAA337"/>
      </a:accent6>
      <a:hlink>
        <a:srgbClr val="0A9A8F"/>
      </a:hlink>
      <a:folHlink>
        <a:srgbClr val="17756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MoneyMatters">
      <a:dk1>
        <a:srgbClr val="374856"/>
      </a:dk1>
      <a:lt1>
        <a:srgbClr val="FFFFFF"/>
      </a:lt1>
      <a:dk2>
        <a:srgbClr val="44546A"/>
      </a:dk2>
      <a:lt2>
        <a:srgbClr val="FFFFFF"/>
      </a:lt2>
      <a:accent1>
        <a:srgbClr val="FAA337"/>
      </a:accent1>
      <a:accent2>
        <a:srgbClr val="0A9A8F"/>
      </a:accent2>
      <a:accent3>
        <a:srgbClr val="3A48F9"/>
      </a:accent3>
      <a:accent4>
        <a:srgbClr val="0A9A8F"/>
      </a:accent4>
      <a:accent5>
        <a:srgbClr val="4472C4"/>
      </a:accent5>
      <a:accent6>
        <a:srgbClr val="FAA337"/>
      </a:accent6>
      <a:hlink>
        <a:srgbClr val="0A9A8F"/>
      </a:hlink>
      <a:folHlink>
        <a:srgbClr val="17756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543</TotalTime>
  <Words>2218</Words>
  <Application>Microsoft Office PowerPoint</Application>
  <PresentationFormat>Personalizzato</PresentationFormat>
  <Paragraphs>176</Paragraphs>
  <Slides>22</Slides>
  <Notes>19</Notes>
  <HiddenSlides>0</HiddenSlides>
  <MMClips>0</MMClips>
  <ScaleCrop>false</ScaleCrop>
  <HeadingPairs>
    <vt:vector size="6" baseType="variant">
      <vt:variant>
        <vt:lpstr>Caratteri utilizzati</vt:lpstr>
      </vt:variant>
      <vt:variant>
        <vt:i4>4</vt:i4>
      </vt:variant>
      <vt:variant>
        <vt:lpstr>Tema</vt:lpstr>
      </vt:variant>
      <vt:variant>
        <vt:i4>2</vt:i4>
      </vt:variant>
      <vt:variant>
        <vt:lpstr>Titoli diapositive</vt:lpstr>
      </vt:variant>
      <vt:variant>
        <vt:i4>22</vt:i4>
      </vt:variant>
    </vt:vector>
  </HeadingPairs>
  <TitlesOfParts>
    <vt:vector size="28" baseType="lpstr">
      <vt:lpstr>Noto Sans Symbols</vt:lpstr>
      <vt:lpstr>Calibri</vt:lpstr>
      <vt:lpstr>Open Sans</vt:lpstr>
      <vt:lpstr>Arial</vt:lpstr>
      <vt:lpstr>CARDET Course template</vt:lpstr>
      <vt:lpstr>CARDET Course template</vt:lpstr>
      <vt:lpstr>IO3: Formazione di alfabetizzazione finanziaria per genitori</vt:lpstr>
      <vt:lpstr>Gestione della finanza familiare Risultati di apprendimento </vt:lpstr>
      <vt:lpstr>Gestione della finanza familiare Programma visivo</vt:lpstr>
      <vt:lpstr>Gestione della finanza familiare </vt:lpstr>
      <vt:lpstr>Gestione della finanza familiare</vt:lpstr>
      <vt:lpstr>Gestione della finanza familiare</vt:lpstr>
      <vt:lpstr>Gestione della finanza familiare</vt:lpstr>
      <vt:lpstr>Gestione della finanza familiare</vt:lpstr>
      <vt:lpstr>Gestione della finanza familiare</vt:lpstr>
      <vt:lpstr>Gestione della finanza familiare   Come si possono aiutare i bambini a imparare a fare un budget?</vt:lpstr>
      <vt:lpstr>Gestione della finanza familiare</vt:lpstr>
      <vt:lpstr>Gestione della finanza familiare</vt:lpstr>
      <vt:lpstr>Gestione della finanza familiare</vt:lpstr>
      <vt:lpstr>Gestione della finanza familiare</vt:lpstr>
      <vt:lpstr>Gestione della finanza familiare: Bisogni e Desideri </vt:lpstr>
      <vt:lpstr>Gestione della finanza familiare</vt:lpstr>
      <vt:lpstr>Gestione della finanza familiare</vt:lpstr>
      <vt:lpstr>Gestione della finanza familiare</vt:lpstr>
      <vt:lpstr>Gestione della finanza familiare</vt:lpstr>
      <vt:lpstr>Gestione della finanza familiare</vt:lpstr>
      <vt:lpstr>Grazie per aver partecipato. Per ulteriori risorse, visita il sito Web di Money Matters:  https://moneymattersproject.eu/ </vt:lpstr>
      <vt:lpstr>Gestione della finanza familiare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IO3: Financial Literacy Induction Training for Parents </dc:title>
  <dc:creator>Debbie Bough</dc:creator>
  <cp:lastModifiedBy>Agnese Tomassini</cp:lastModifiedBy>
  <cp:revision>82</cp:revision>
  <dcterms:created xsi:type="dcterms:W3CDTF">2014-07-11T09:12:14Z</dcterms:created>
  <dcterms:modified xsi:type="dcterms:W3CDTF">2022-08-23T11:07:47Z</dcterms:modified>
</cp:coreProperties>
</file>