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0"/>
  </p:notesMasterIdLst>
  <p:sldIdLst>
    <p:sldId id="256" r:id="rId3"/>
    <p:sldId id="257" r:id="rId4"/>
    <p:sldId id="284" r:id="rId5"/>
    <p:sldId id="259" r:id="rId6"/>
    <p:sldId id="278" r:id="rId7"/>
    <p:sldId id="260" r:id="rId8"/>
    <p:sldId id="261" r:id="rId9"/>
    <p:sldId id="279" r:id="rId10"/>
    <p:sldId id="262" r:id="rId11"/>
    <p:sldId id="263" r:id="rId12"/>
    <p:sldId id="281" r:id="rId13"/>
    <p:sldId id="264" r:id="rId14"/>
    <p:sldId id="282" r:id="rId15"/>
    <p:sldId id="265" r:id="rId16"/>
    <p:sldId id="266" r:id="rId17"/>
    <p:sldId id="267" r:id="rId18"/>
    <p:sldId id="268" r:id="rId19"/>
    <p:sldId id="269" r:id="rId20"/>
    <p:sldId id="283" r:id="rId21"/>
    <p:sldId id="270" r:id="rId22"/>
    <p:sldId id="271" r:id="rId23"/>
    <p:sldId id="272" r:id="rId24"/>
    <p:sldId id="273" r:id="rId25"/>
    <p:sldId id="274" r:id="rId26"/>
    <p:sldId id="275" r:id="rId27"/>
    <p:sldId id="276" r:id="rId28"/>
    <p:sldId id="277" r:id="rId29"/>
  </p:sldIdLst>
  <p:sldSz cx="13335000" cy="75057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wAUGKgEL2qFsOMpTg2ndSUwF9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2" autoAdjust="0"/>
    <p:restoredTop sz="94061" autoAdjust="0"/>
  </p:normalViewPr>
  <p:slideViewPr>
    <p:cSldViewPr snapToGrid="0">
      <p:cViewPr varScale="1">
        <p:scale>
          <a:sx n="79" d="100"/>
          <a:sy n="79"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6"/>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6"/>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6"/>
          <p:cNvGrpSpPr/>
          <p:nvPr/>
        </p:nvGrpSpPr>
        <p:grpSpPr>
          <a:xfrm>
            <a:off x="309367" y="6493935"/>
            <a:ext cx="6399441" cy="923330"/>
            <a:chOff x="309367" y="6493935"/>
            <a:chExt cx="6399441" cy="923330"/>
          </a:xfrm>
        </p:grpSpPr>
        <p:sp>
          <p:nvSpPr>
            <p:cNvPr id="15" name="Google Shape;15;p26"/>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6"/>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6"/>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6"/>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7"/>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9"/>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9"/>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30"/>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5"/>
          <p:cNvGrpSpPr/>
          <p:nvPr/>
        </p:nvGrpSpPr>
        <p:grpSpPr>
          <a:xfrm>
            <a:off x="309367" y="6493935"/>
            <a:ext cx="6399441" cy="923330"/>
            <a:chOff x="309367" y="6493935"/>
            <a:chExt cx="6399441" cy="923330"/>
          </a:xfrm>
        </p:grpSpPr>
        <p:sp>
          <p:nvSpPr>
            <p:cNvPr id="41" name="Google Shape;41;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task-p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hyperlink" Target="https://publicdomainpictures.net/en/view-image.php?image=148375&amp;picture=coffee-break" TargetMode="External"/><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gamingzion.com/gambling/gambling-news/ways-to-spot-a-scam-lottery/" TargetMode="Externa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xhere.com/en/photo/155023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918450"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US" dirty="0"/>
              <a:t>IO3: </a:t>
            </a:r>
            <a:r>
              <a:rPr lang="en-US" dirty="0" err="1"/>
              <a:t>Formazione</a:t>
            </a:r>
            <a:r>
              <a:rPr lang="en-US" dirty="0"/>
              <a:t> di </a:t>
            </a:r>
            <a:r>
              <a:rPr lang="en-US" dirty="0" err="1"/>
              <a:t>alfabetizzazione</a:t>
            </a:r>
            <a:r>
              <a:rPr lang="en-US" dirty="0"/>
              <a:t> </a:t>
            </a:r>
            <a:r>
              <a:rPr lang="en-US" dirty="0" err="1"/>
              <a:t>finanziaria</a:t>
            </a:r>
            <a:r>
              <a:rPr lang="en-US" dirty="0"/>
              <a:t> per </a:t>
            </a:r>
            <a:r>
              <a:rPr lang="en-US" dirty="0" err="1"/>
              <a:t>genitori</a:t>
            </a:r>
            <a:endParaRPr dirty="0"/>
          </a:p>
        </p:txBody>
      </p:sp>
      <p:sp>
        <p:nvSpPr>
          <p:cNvPr id="51" name="Google Shape;51;p1"/>
          <p:cNvSpPr txBox="1"/>
          <p:nvPr/>
        </p:nvSpPr>
        <p:spPr>
          <a:xfrm>
            <a:off x="310399" y="4233090"/>
            <a:ext cx="6107071" cy="936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A9A8F"/>
              </a:buClr>
              <a:buSzPts val="2400"/>
              <a:buFont typeface="Arial"/>
              <a:buNone/>
            </a:pPr>
            <a:r>
              <a:rPr lang="en-US" sz="2400" b="1" i="0" u="none" strike="noStrike" cap="none" dirty="0">
                <a:solidFill>
                  <a:srgbClr val="097D74"/>
                </a:solidFill>
                <a:latin typeface="Open Sans"/>
                <a:ea typeface="Open Sans"/>
                <a:cs typeface="Open Sans"/>
                <a:sym typeface="Open Sans"/>
              </a:rPr>
              <a:t>Modulo 3: </a:t>
            </a:r>
            <a:r>
              <a:rPr lang="en-US" sz="2400" b="1" i="0" u="none" strike="noStrike" cap="none" dirty="0" err="1">
                <a:solidFill>
                  <a:srgbClr val="097D74"/>
                </a:solidFill>
                <a:latin typeface="Open Sans"/>
                <a:ea typeface="Open Sans"/>
                <a:cs typeface="Open Sans"/>
                <a:sym typeface="Open Sans"/>
              </a:rPr>
              <a:t>Risorse</a:t>
            </a:r>
            <a:r>
              <a:rPr lang="en-US" sz="2400" b="1" i="0" u="none" strike="noStrike" cap="none" dirty="0">
                <a:solidFill>
                  <a:srgbClr val="097D74"/>
                </a:solidFill>
                <a:latin typeface="Open Sans"/>
                <a:ea typeface="Open Sans"/>
                <a:cs typeface="Open Sans"/>
                <a:sym typeface="Open Sans"/>
              </a:rPr>
              <a:t> e </a:t>
            </a:r>
            <a:r>
              <a:rPr lang="en-US" sz="2400" b="1" i="0" u="none" strike="noStrike" cap="none" dirty="0" err="1">
                <a:solidFill>
                  <a:srgbClr val="097D74"/>
                </a:solidFill>
                <a:latin typeface="Open Sans"/>
                <a:ea typeface="Open Sans"/>
                <a:cs typeface="Open Sans"/>
                <a:sym typeface="Open Sans"/>
              </a:rPr>
              <a:t>strumenti</a:t>
            </a:r>
            <a:r>
              <a:rPr lang="en-US" sz="2400" b="1" i="0" u="none" strike="noStrike" cap="none" dirty="0">
                <a:solidFill>
                  <a:srgbClr val="097D74"/>
                </a:solidFill>
                <a:latin typeface="Open Sans"/>
                <a:ea typeface="Open Sans"/>
                <a:cs typeface="Open Sans"/>
                <a:sym typeface="Open Sans"/>
              </a:rPr>
              <a:t> </a:t>
            </a:r>
            <a:r>
              <a:rPr lang="en-US" sz="2400" b="1" dirty="0" err="1">
                <a:solidFill>
                  <a:srgbClr val="097D74"/>
                </a:solidFill>
                <a:latin typeface="Open Sans"/>
                <a:ea typeface="Open Sans"/>
                <a:cs typeface="Open Sans"/>
                <a:sym typeface="Open Sans"/>
              </a:rPr>
              <a:t>finanziari</a:t>
            </a:r>
            <a:r>
              <a:rPr lang="en-US" sz="2400" b="1" dirty="0">
                <a:solidFill>
                  <a:srgbClr val="097D74"/>
                </a:solidFill>
                <a:latin typeface="Open Sans"/>
                <a:ea typeface="Open Sans"/>
                <a:cs typeface="Open Sans"/>
                <a:sym typeface="Open Sans"/>
              </a:rPr>
              <a:t> online </a:t>
            </a:r>
            <a:endParaRPr sz="2400" b="1" i="0" u="none" strike="noStrike" cap="none" dirty="0">
              <a:solidFill>
                <a:srgbClr val="097D74"/>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title"/>
          </p:nvPr>
        </p:nvSpPr>
        <p:spPr>
          <a:xfrm>
            <a:off x="333062" y="256736"/>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sz="2400" dirty="0" err="1">
                <a:solidFill>
                  <a:srgbClr val="0A9A8F"/>
                </a:solidFill>
                <a:latin typeface="Open Sans"/>
                <a:ea typeface="Open Sans"/>
                <a:cs typeface="Open Sans"/>
                <a:sym typeface="Open Sans"/>
              </a:rPr>
              <a:t>Risorse</a:t>
            </a:r>
            <a:r>
              <a:rPr lang="en-US" sz="2400" dirty="0">
                <a:solidFill>
                  <a:srgbClr val="0A9A8F"/>
                </a:solidFill>
                <a:latin typeface="Open Sans"/>
                <a:ea typeface="Open Sans"/>
                <a:cs typeface="Open Sans"/>
                <a:sym typeface="Open Sans"/>
              </a:rPr>
              <a:t> e </a:t>
            </a:r>
            <a:r>
              <a:rPr lang="en-US" sz="2400" dirty="0" err="1">
                <a:solidFill>
                  <a:srgbClr val="0A9A8F"/>
                </a:solidFill>
                <a:latin typeface="Open Sans"/>
                <a:ea typeface="Open Sans"/>
                <a:cs typeface="Open Sans"/>
                <a:sym typeface="Open Sans"/>
              </a:rPr>
              <a:t>strumenti</a:t>
            </a:r>
            <a:r>
              <a:rPr lang="en-US" sz="2400" dirty="0">
                <a:solidFill>
                  <a:srgbClr val="0A9A8F"/>
                </a:solidFill>
                <a:latin typeface="Open Sans"/>
                <a:ea typeface="Open Sans"/>
                <a:cs typeface="Open Sans"/>
                <a:sym typeface="Open Sans"/>
              </a:rPr>
              <a:t> </a:t>
            </a:r>
            <a:r>
              <a:rPr lang="en-US" sz="2400" dirty="0" err="1">
                <a:solidFill>
                  <a:srgbClr val="0A9A8F"/>
                </a:solidFill>
                <a:latin typeface="Open Sans"/>
                <a:ea typeface="Open Sans"/>
                <a:cs typeface="Open Sans"/>
                <a:sym typeface="Open Sans"/>
              </a:rPr>
              <a:t>finanziari</a:t>
            </a:r>
            <a:r>
              <a:rPr lang="en-US" sz="2400" dirty="0">
                <a:solidFill>
                  <a:srgbClr val="0A9A8F"/>
                </a:solidFill>
                <a:latin typeface="Open Sans"/>
                <a:ea typeface="Open Sans"/>
                <a:cs typeface="Open Sans"/>
                <a:sym typeface="Open Sans"/>
              </a:rPr>
              <a:t> online</a:t>
            </a:r>
            <a:endParaRPr sz="2400" dirty="0">
              <a:solidFill>
                <a:srgbClr val="0A9A8F"/>
              </a:solidFill>
              <a:latin typeface="Open Sans"/>
              <a:ea typeface="Open Sans"/>
              <a:cs typeface="Open Sans"/>
              <a:sym typeface="Open Sans"/>
            </a:endParaRPr>
          </a:p>
        </p:txBody>
      </p:sp>
      <p:sp>
        <p:nvSpPr>
          <p:cNvPr id="117" name="Google Shape;117;p8"/>
          <p:cNvSpPr txBox="1">
            <a:spLocks noGrp="1"/>
          </p:cNvSpPr>
          <p:nvPr>
            <p:ph type="body" idx="2"/>
          </p:nvPr>
        </p:nvSpPr>
        <p:spPr>
          <a:xfrm>
            <a:off x="224589" y="93662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Accedere a un sito sicuro</a:t>
            </a:r>
            <a:endParaRPr i="0" dirty="0">
              <a:solidFill>
                <a:srgbClr val="0A9A8F"/>
              </a:solidFill>
              <a:latin typeface="Open Sans"/>
              <a:ea typeface="Open Sans"/>
              <a:cs typeface="Open Sans"/>
              <a:sym typeface="Open Sans"/>
            </a:endParaRPr>
          </a:p>
        </p:txBody>
      </p:sp>
      <p:sp>
        <p:nvSpPr>
          <p:cNvPr id="118" name="Google Shape;118;p8"/>
          <p:cNvSpPr txBox="1"/>
          <p:nvPr/>
        </p:nvSpPr>
        <p:spPr>
          <a:xfrm>
            <a:off x="224589" y="1621448"/>
            <a:ext cx="12689306" cy="4524275"/>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it-IT" sz="2400" b="1" dirty="0">
                <a:solidFill>
                  <a:schemeClr val="accent6">
                    <a:lumMod val="75000"/>
                  </a:schemeClr>
                </a:solidFill>
                <a:latin typeface="Calibri"/>
                <a:ea typeface="Calibri"/>
                <a:cs typeface="Calibri"/>
                <a:sym typeface="Calibri"/>
              </a:rPr>
              <a:t>MISURE DI SICUREZZA PER I PAGAMENTI ONLINE  
</a:t>
            </a:r>
            <a:r>
              <a:rPr lang="it-IT" sz="2400" dirty="0">
                <a:solidFill>
                  <a:schemeClr val="dk1"/>
                </a:solidFill>
                <a:latin typeface="Calibri" panose="020F0502020204030204" pitchFamily="34" charset="0"/>
                <a:ea typeface="Calibri"/>
                <a:cs typeface="Calibri" panose="020F0502020204030204" pitchFamily="34" charset="0"/>
                <a:sym typeface="Calibri"/>
              </a:rPr>
              <a:t>Tra le principali misure di sicurezza previste dalla normativa UE vi è la strong customer authentication </a:t>
            </a:r>
            <a:r>
              <a:rPr lang="it-IT" sz="2400" b="1" i="1" dirty="0">
                <a:solidFill>
                  <a:schemeClr val="accent6"/>
                </a:solidFill>
                <a:latin typeface="Calibri" panose="020F0502020204030204" pitchFamily="34" charset="0"/>
                <a:ea typeface="Calibri"/>
                <a:cs typeface="Calibri" panose="020F0502020204030204" pitchFamily="34" charset="0"/>
                <a:sym typeface="Calibri"/>
              </a:rPr>
              <a:t>(SCA) </a:t>
            </a:r>
            <a:r>
              <a:rPr lang="it-IT" sz="2400" dirty="0">
                <a:solidFill>
                  <a:schemeClr val="dk1"/>
                </a:solidFill>
                <a:latin typeface="Calibri" panose="020F0502020204030204" pitchFamily="34" charset="0"/>
                <a:ea typeface="Calibri"/>
                <a:cs typeface="Calibri" panose="020F0502020204030204" pitchFamily="34" charset="0"/>
                <a:sym typeface="Calibri"/>
              </a:rPr>
              <a:t>basata sull'utilizzo di almeno due dei seguenti fattori</a:t>
            </a:r>
            <a:r>
              <a:rPr lang="en-US" sz="2400" dirty="0">
                <a:solidFill>
                  <a:schemeClr val="dk1"/>
                </a:solidFill>
                <a:latin typeface="Calibri" panose="020F0502020204030204" pitchFamily="34" charset="0"/>
                <a:ea typeface="Calibri"/>
                <a:cs typeface="Calibri" panose="020F0502020204030204" pitchFamily="34" charset="0"/>
                <a:sym typeface="Calibri"/>
              </a:rPr>
              <a:t>: </a:t>
            </a:r>
            <a:endParaRPr sz="2400" dirty="0">
              <a:latin typeface="Calibri" panose="020F0502020204030204" pitchFamily="34" charset="0"/>
              <a:cs typeface="Calibri" panose="020F0502020204030204" pitchFamily="34" charset="0"/>
            </a:endParaRPr>
          </a:p>
          <a:p>
            <a:pPr marL="342900" lvl="1" indent="-342900">
              <a:lnSpc>
                <a:spcPct val="150000"/>
              </a:lnSpc>
              <a:buClr>
                <a:schemeClr val="accent6"/>
              </a:buClr>
              <a:buSzPts val="2000"/>
              <a:buFont typeface="Arial" panose="020B0604020202020204" pitchFamily="34" charset="0"/>
              <a:buChar char="•"/>
            </a:pPr>
            <a:r>
              <a:rPr lang="it-IT" sz="2400" dirty="0">
                <a:solidFill>
                  <a:schemeClr val="dk1"/>
                </a:solidFill>
                <a:latin typeface="Calibri" panose="020F0502020204030204" pitchFamily="34" charset="0"/>
                <a:ea typeface="Calibri"/>
                <a:cs typeface="Calibri" panose="020F0502020204030204" pitchFamily="34" charset="0"/>
                <a:sym typeface="Calibri"/>
              </a:rPr>
              <a:t>qualcosa che l'utente conosce (ad esempio una password</a:t>
            </a:r>
            <a:r>
              <a:rPr lang="en-US" sz="2400" dirty="0">
                <a:solidFill>
                  <a:schemeClr val="dk1"/>
                </a:solidFill>
                <a:latin typeface="Calibri" panose="020F0502020204030204" pitchFamily="34" charset="0"/>
                <a:ea typeface="Calibri"/>
                <a:cs typeface="Calibri" panose="020F0502020204030204" pitchFamily="34" charset="0"/>
                <a:sym typeface="Calibri"/>
              </a:rPr>
              <a:t>)</a:t>
            </a:r>
            <a:endParaRPr sz="2400" dirty="0">
              <a:latin typeface="Calibri" panose="020F0502020204030204" pitchFamily="34" charset="0"/>
              <a:cs typeface="Calibri" panose="020F0502020204030204" pitchFamily="34" charset="0"/>
            </a:endParaRPr>
          </a:p>
          <a:p>
            <a:pPr marL="342900" lvl="1" indent="-342900">
              <a:lnSpc>
                <a:spcPct val="150000"/>
              </a:lnSpc>
              <a:buClr>
                <a:schemeClr val="accent6"/>
              </a:buClr>
              <a:buSzPts val="2000"/>
              <a:buFont typeface="Arial" panose="020B0604020202020204" pitchFamily="34" charset="0"/>
              <a:buChar char="•"/>
            </a:pPr>
            <a:r>
              <a:rPr lang="en-US" sz="2400" dirty="0" err="1">
                <a:solidFill>
                  <a:schemeClr val="dk1"/>
                </a:solidFill>
                <a:latin typeface="Calibri" panose="020F0502020204030204" pitchFamily="34" charset="0"/>
                <a:ea typeface="Calibri"/>
                <a:cs typeface="Calibri" panose="020F0502020204030204" pitchFamily="34" charset="0"/>
                <a:sym typeface="Calibri"/>
              </a:rPr>
              <a:t>qualcosa</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en-US" sz="2400" dirty="0" err="1">
                <a:solidFill>
                  <a:schemeClr val="dk1"/>
                </a:solidFill>
                <a:latin typeface="Calibri" panose="020F0502020204030204" pitchFamily="34" charset="0"/>
                <a:ea typeface="Calibri"/>
                <a:cs typeface="Calibri" panose="020F0502020204030204" pitchFamily="34" charset="0"/>
                <a:sym typeface="Calibri"/>
              </a:rPr>
              <a:t>che</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en-US" sz="2400" dirty="0" err="1">
                <a:solidFill>
                  <a:schemeClr val="dk1"/>
                </a:solidFill>
                <a:latin typeface="Calibri" panose="020F0502020204030204" pitchFamily="34" charset="0"/>
                <a:ea typeface="Calibri"/>
                <a:cs typeface="Calibri" panose="020F0502020204030204" pitchFamily="34" charset="0"/>
                <a:sym typeface="Calibri"/>
              </a:rPr>
              <a:t>l'utente</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en-US" sz="2400" dirty="0" err="1">
                <a:solidFill>
                  <a:schemeClr val="dk1"/>
                </a:solidFill>
                <a:latin typeface="Calibri" panose="020F0502020204030204" pitchFamily="34" charset="0"/>
                <a:ea typeface="Calibri"/>
                <a:cs typeface="Calibri" panose="020F0502020204030204" pitchFamily="34" charset="0"/>
                <a:sym typeface="Calibri"/>
              </a:rPr>
              <a:t>possiede</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it-IT" sz="2400" dirty="0">
                <a:solidFill>
                  <a:schemeClr val="dk1"/>
                </a:solidFill>
                <a:latin typeface="Calibri" panose="020F0502020204030204" pitchFamily="34" charset="0"/>
                <a:ea typeface="Calibri"/>
                <a:cs typeface="Calibri" panose="020F0502020204030204" pitchFamily="34" charset="0"/>
                <a:sym typeface="Calibri"/>
              </a:rPr>
              <a:t>ad esempio un </a:t>
            </a:r>
            <a:r>
              <a:rPr lang="it-IT" sz="2400" i="1" dirty="0">
                <a:solidFill>
                  <a:schemeClr val="dk1"/>
                </a:solidFill>
                <a:latin typeface="Calibri" panose="020F0502020204030204" pitchFamily="34" charset="0"/>
                <a:ea typeface="Calibri"/>
                <a:cs typeface="Calibri" panose="020F0502020204030204" pitchFamily="34" charset="0"/>
                <a:sym typeface="Calibri"/>
              </a:rPr>
              <a:t>token</a:t>
            </a:r>
            <a:r>
              <a:rPr lang="it-IT" sz="2400" dirty="0">
                <a:solidFill>
                  <a:schemeClr val="dk1"/>
                </a:solidFill>
                <a:latin typeface="Calibri" panose="020F0502020204030204" pitchFamily="34" charset="0"/>
                <a:ea typeface="Calibri"/>
                <a:cs typeface="Calibri" panose="020F0502020204030204" pitchFamily="34" charset="0"/>
                <a:sym typeface="Calibri"/>
              </a:rPr>
              <a:t> o simile</a:t>
            </a:r>
            <a:r>
              <a:rPr lang="en-US" sz="2400" dirty="0">
                <a:solidFill>
                  <a:schemeClr val="dk1"/>
                </a:solidFill>
                <a:latin typeface="Calibri" panose="020F0502020204030204" pitchFamily="34" charset="0"/>
                <a:ea typeface="Calibri"/>
                <a:cs typeface="Calibri" panose="020F0502020204030204" pitchFamily="34" charset="0"/>
                <a:sym typeface="Calibri"/>
              </a:rPr>
              <a:t>)</a:t>
            </a:r>
            <a:endParaRPr sz="2400" dirty="0">
              <a:latin typeface="Calibri" panose="020F0502020204030204" pitchFamily="34" charset="0"/>
              <a:cs typeface="Calibri" panose="020F0502020204030204" pitchFamily="34" charset="0"/>
            </a:endParaRPr>
          </a:p>
          <a:p>
            <a:pPr marL="342900" lvl="1" indent="-342900">
              <a:lnSpc>
                <a:spcPct val="150000"/>
              </a:lnSpc>
              <a:buClr>
                <a:schemeClr val="accent6"/>
              </a:buClr>
              <a:buSzPts val="2000"/>
              <a:buFont typeface="Arial" panose="020B0604020202020204" pitchFamily="34" charset="0"/>
              <a:buChar char="•"/>
            </a:pPr>
            <a:r>
              <a:rPr lang="en-US" sz="2400" dirty="0" err="1">
                <a:solidFill>
                  <a:schemeClr val="dk1"/>
                </a:solidFill>
                <a:latin typeface="Calibri" panose="020F0502020204030204" pitchFamily="34" charset="0"/>
                <a:ea typeface="Calibri"/>
                <a:cs typeface="Calibri" panose="020F0502020204030204" pitchFamily="34" charset="0"/>
                <a:sym typeface="Calibri"/>
              </a:rPr>
              <a:t>qualcosa</a:t>
            </a:r>
            <a:r>
              <a:rPr lang="en-US" sz="2400" dirty="0">
                <a:solidFill>
                  <a:schemeClr val="dk1"/>
                </a:solidFill>
                <a:latin typeface="Calibri" panose="020F0502020204030204" pitchFamily="34" charset="0"/>
                <a:ea typeface="Calibri"/>
                <a:cs typeface="Calibri" panose="020F0502020204030204" pitchFamily="34" charset="0"/>
                <a:sym typeface="Calibri"/>
              </a:rPr>
              <a:t> proprio </a:t>
            </a:r>
            <a:r>
              <a:rPr lang="en-US" sz="2400" dirty="0" err="1">
                <a:solidFill>
                  <a:schemeClr val="dk1"/>
                </a:solidFill>
                <a:latin typeface="Calibri" panose="020F0502020204030204" pitchFamily="34" charset="0"/>
                <a:ea typeface="Calibri"/>
                <a:cs typeface="Calibri" panose="020F0502020204030204" pitchFamily="34" charset="0"/>
                <a:sym typeface="Calibri"/>
              </a:rPr>
              <a:t>dell’utente</a:t>
            </a:r>
            <a:r>
              <a:rPr lang="en-US" sz="2400" dirty="0">
                <a:solidFill>
                  <a:schemeClr val="dk1"/>
                </a:solidFill>
                <a:latin typeface="Calibri" panose="020F0502020204030204" pitchFamily="34" charset="0"/>
                <a:ea typeface="Calibri"/>
                <a:cs typeface="Calibri" panose="020F0502020204030204" pitchFamily="34" charset="0"/>
                <a:sym typeface="Calibri"/>
              </a:rPr>
              <a:t> (ad </a:t>
            </a:r>
            <a:r>
              <a:rPr lang="en-US" sz="2400" dirty="0" err="1">
                <a:solidFill>
                  <a:schemeClr val="dk1"/>
                </a:solidFill>
                <a:latin typeface="Calibri" panose="020F0502020204030204" pitchFamily="34" charset="0"/>
                <a:ea typeface="Calibri"/>
                <a:cs typeface="Calibri" panose="020F0502020204030204" pitchFamily="34" charset="0"/>
                <a:sym typeface="Calibri"/>
              </a:rPr>
              <a:t>esempio</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en-US" sz="2400" dirty="0" err="1">
                <a:solidFill>
                  <a:schemeClr val="dk1"/>
                </a:solidFill>
                <a:latin typeface="Calibri" panose="020F0502020204030204" pitchFamily="34" charset="0"/>
                <a:ea typeface="Calibri"/>
                <a:cs typeface="Calibri" panose="020F0502020204030204" pitchFamily="34" charset="0"/>
                <a:sym typeface="Calibri"/>
              </a:rPr>
              <a:t>un'impronta</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en-US" sz="2400" dirty="0" err="1">
                <a:solidFill>
                  <a:schemeClr val="dk1"/>
                </a:solidFill>
                <a:latin typeface="Calibri" panose="020F0502020204030204" pitchFamily="34" charset="0"/>
                <a:ea typeface="Calibri"/>
                <a:cs typeface="Calibri" panose="020F0502020204030204" pitchFamily="34" charset="0"/>
                <a:sym typeface="Calibri"/>
              </a:rPr>
              <a:t>digitale</a:t>
            </a:r>
            <a:r>
              <a:rPr lang="en-US" sz="2400" dirty="0">
                <a:solidFill>
                  <a:schemeClr val="dk1"/>
                </a:solidFill>
                <a:latin typeface="Calibri" panose="020F0502020204030204" pitchFamily="34" charset="0"/>
                <a:ea typeface="Calibri"/>
                <a:cs typeface="Calibri" panose="020F0502020204030204" pitchFamily="34" charset="0"/>
                <a:sym typeface="Calibri"/>
              </a:rPr>
              <a:t>); </a:t>
            </a:r>
            <a:endParaRPr sz="2400" dirty="0">
              <a:latin typeface="Calibri" panose="020F0502020204030204" pitchFamily="34" charset="0"/>
              <a:cs typeface="Calibri" panose="020F0502020204030204" pitchFamily="34" charset="0"/>
            </a:endParaRPr>
          </a:p>
          <a:p>
            <a:pPr lvl="0">
              <a:lnSpc>
                <a:spcPct val="150000"/>
              </a:lnSpc>
            </a:pPr>
            <a:r>
              <a:rPr lang="it-IT" sz="2400" dirty="0">
                <a:solidFill>
                  <a:schemeClr val="dk1"/>
                </a:solidFill>
                <a:latin typeface="Calibri" panose="020F0502020204030204" pitchFamily="34" charset="0"/>
                <a:ea typeface="Calibri"/>
                <a:cs typeface="Calibri" panose="020F0502020204030204" pitchFamily="34" charset="0"/>
                <a:sym typeface="Calibri"/>
              </a:rPr>
              <a:t>Per una maggiore sicurezza con i pagamenti via internet, è previsto che l'autenticazione generi un codice dinamico e inalterabile, chiamato anche autenticazione a 2 fattori (2FA), come quando c'è un codice monouso inviato al telefono oltre a chiedere la password.</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19" name="Google Shape;119;p8" descr="ecommerce, application, buy, card, cart, cellphone, checkout, commerce, communication, connectivity, consumer, credit, customer, debit, device, hand, internet, mobile, multimedia, online, order, paying, payment, phone, retail, sale, service, shop, shopping, text, product, font, design, technology, brand, logo, graphic design, angle, graphics"/>
          <p:cNvPicPr preferRelativeResize="0"/>
          <p:nvPr/>
        </p:nvPicPr>
        <p:blipFill rotWithShape="1">
          <a:blip r:embed="rId3">
            <a:alphaModFix/>
          </a:blip>
          <a:srcRect/>
          <a:stretch/>
        </p:blipFill>
        <p:spPr>
          <a:xfrm>
            <a:off x="9358777" y="3006979"/>
            <a:ext cx="2212688" cy="14917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122321" y="4008631"/>
            <a:ext cx="13090357" cy="2566663"/>
          </a:xfrm>
        </p:spPr>
        <p:txBody>
          <a:bodyPr/>
          <a:lstStyle/>
          <a:p>
            <a:pPr marL="971550" indent="-742950" algn="l">
              <a:buFont typeface="+mj-lt"/>
              <a:buAutoNum type="arabicPeriod"/>
            </a:pPr>
            <a:r>
              <a:rPr lang="it-IT" sz="4000" dirty="0"/>
              <a:t>Trova un sito web di shopping sul tuo smartphone o tablet </a:t>
            </a:r>
            <a:endParaRPr lang="en-GB" sz="4000" dirty="0"/>
          </a:p>
          <a:p>
            <a:pPr marL="971550" indent="-742950" algn="l">
              <a:buFont typeface="+mj-lt"/>
              <a:buAutoNum type="arabicPeriod"/>
            </a:pPr>
            <a:r>
              <a:rPr lang="it-IT" sz="4000" dirty="0"/>
              <a:t>Come fai a sapere se questo sito web è sicuro da usare?</a:t>
            </a:r>
            <a:endParaRPr lang="en-GB" sz="4000" dirty="0"/>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normAutofit/>
          </a:bodyPr>
          <a:lstStyle/>
          <a:p>
            <a:r>
              <a:rPr lang="en-US" sz="2400" dirty="0" err="1">
                <a:solidFill>
                  <a:srgbClr val="0A9A8F"/>
                </a:solidFill>
                <a:latin typeface="Open Sans"/>
                <a:ea typeface="Open Sans"/>
                <a:cs typeface="Open Sans"/>
                <a:sym typeface="Open Sans"/>
              </a:rPr>
              <a:t>Risorse</a:t>
            </a:r>
            <a:r>
              <a:rPr lang="en-US" sz="2400" dirty="0">
                <a:solidFill>
                  <a:srgbClr val="0A9A8F"/>
                </a:solidFill>
                <a:latin typeface="Open Sans"/>
                <a:ea typeface="Open Sans"/>
                <a:cs typeface="Open Sans"/>
                <a:sym typeface="Open Sans"/>
              </a:rPr>
              <a:t> e </a:t>
            </a:r>
            <a:r>
              <a:rPr lang="en-US" sz="2400" dirty="0" err="1">
                <a:solidFill>
                  <a:srgbClr val="0A9A8F"/>
                </a:solidFill>
                <a:latin typeface="Open Sans"/>
                <a:ea typeface="Open Sans"/>
                <a:cs typeface="Open Sans"/>
                <a:sym typeface="Open Sans"/>
              </a:rPr>
              <a:t>strumenti</a:t>
            </a:r>
            <a:r>
              <a:rPr lang="en-US" sz="2400" dirty="0">
                <a:solidFill>
                  <a:srgbClr val="0A9A8F"/>
                </a:solidFill>
                <a:latin typeface="Open Sans"/>
                <a:ea typeface="Open Sans"/>
                <a:cs typeface="Open Sans"/>
                <a:sym typeface="Open Sans"/>
              </a:rPr>
              <a:t> </a:t>
            </a:r>
            <a:r>
              <a:rPr lang="en-US" sz="2400" dirty="0" err="1">
                <a:solidFill>
                  <a:srgbClr val="0A9A8F"/>
                </a:solidFill>
                <a:latin typeface="Open Sans"/>
                <a:ea typeface="Open Sans"/>
                <a:cs typeface="Open Sans"/>
                <a:sym typeface="Open Sans"/>
              </a:rPr>
              <a:t>finanziari</a:t>
            </a:r>
            <a:r>
              <a:rPr lang="en-US" sz="2400" dirty="0">
                <a:solidFill>
                  <a:srgbClr val="0A9A8F"/>
                </a:solidFill>
                <a:latin typeface="Open Sans"/>
                <a:ea typeface="Open Sans"/>
                <a:cs typeface="Open Sans"/>
                <a:sym typeface="Open Sans"/>
              </a:rPr>
              <a:t> online</a:t>
            </a:r>
            <a:endParaRPr lang="en-GB" sz="2400" dirty="0"/>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n-GB" i="0" dirty="0" err="1"/>
              <a:t>Attività</a:t>
            </a:r>
            <a:r>
              <a:rPr lang="en-GB" i="0" dirty="0"/>
              <a:t> M 3.4</a:t>
            </a:r>
          </a:p>
          <a:p>
            <a:r>
              <a:rPr lang="en-GB" i="0" dirty="0" err="1"/>
              <a:t>Pagine</a:t>
            </a:r>
            <a:r>
              <a:rPr lang="en-GB" i="0" dirty="0"/>
              <a:t> web</a:t>
            </a:r>
          </a:p>
        </p:txBody>
      </p:sp>
      <p:pic>
        <p:nvPicPr>
          <p:cNvPr id="6" name="Picture 5" descr="A person using a computer&#10;&#10;Description automatically generated with low confidence">
            <a:extLst>
              <a:ext uri="{FF2B5EF4-FFF2-40B4-BE49-F238E27FC236}">
                <a16:creationId xmlns:a16="http://schemas.microsoft.com/office/drawing/2014/main" id="{054407D7-3937-9165-C5FD-F4CAB2AC1B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25853" y="821342"/>
            <a:ext cx="3736607" cy="2566663"/>
          </a:xfrm>
          <a:prstGeom prst="rect">
            <a:avLst/>
          </a:prstGeom>
        </p:spPr>
      </p:pic>
    </p:spTree>
    <p:extLst>
      <p:ext uri="{BB962C8B-B14F-4D97-AF65-F5344CB8AC3E}">
        <p14:creationId xmlns:p14="http://schemas.microsoft.com/office/powerpoint/2010/main" val="87783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dirty="0"/>
              <a:t>Risorse e strumenti finanziari online</a:t>
            </a:r>
            <a:endParaRPr dirty="0">
              <a:solidFill>
                <a:srgbClr val="0A9A8F"/>
              </a:solidFill>
              <a:latin typeface="Open Sans"/>
              <a:ea typeface="Open Sans"/>
              <a:cs typeface="Open Sans"/>
              <a:sym typeface="Open Sans"/>
            </a:endParaRPr>
          </a:p>
        </p:txBody>
      </p:sp>
      <p:sp>
        <p:nvSpPr>
          <p:cNvPr id="125" name="Google Shape;125;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Come utilizzare in sicurezza le piattaforme online di acquisti più comuni</a:t>
            </a:r>
            <a:endParaRPr i="0" dirty="0">
              <a:solidFill>
                <a:srgbClr val="0A9A8F"/>
              </a:solidFill>
              <a:latin typeface="Open Sans"/>
              <a:ea typeface="Open Sans"/>
              <a:cs typeface="Open Sans"/>
              <a:sym typeface="Open Sans"/>
            </a:endParaRPr>
          </a:p>
        </p:txBody>
      </p:sp>
      <p:sp>
        <p:nvSpPr>
          <p:cNvPr id="126" name="Google Shape;126;p9"/>
          <p:cNvSpPr txBox="1"/>
          <p:nvPr/>
        </p:nvSpPr>
        <p:spPr>
          <a:xfrm>
            <a:off x="502500" y="2228274"/>
            <a:ext cx="12330000" cy="830956"/>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Per fare acquisti online in sicurezza, devi </a:t>
            </a:r>
            <a:r>
              <a:rPr lang="it-IT" sz="2400" b="1" dirty="0">
                <a:solidFill>
                  <a:schemeClr val="accent6"/>
                </a:solidFill>
                <a:latin typeface="Calibri"/>
                <a:ea typeface="Calibri"/>
                <a:cs typeface="Calibri"/>
                <a:sym typeface="Calibri"/>
              </a:rPr>
              <a:t>prima verificare l'affidabilità dell'e-commerce </a:t>
            </a:r>
            <a:r>
              <a:rPr lang="it-IT" sz="2400" dirty="0">
                <a:solidFill>
                  <a:schemeClr val="dk1"/>
                </a:solidFill>
                <a:latin typeface="Calibri"/>
                <a:ea typeface="Calibri"/>
                <a:cs typeface="Calibri"/>
                <a:sym typeface="Calibri"/>
              </a:rPr>
              <a:t>per evitare di effettuare acquisti su negozi online gestiti da criminali informatici.</a:t>
            </a:r>
            <a:endParaRPr sz="2400" dirty="0">
              <a:solidFill>
                <a:schemeClr val="dk1"/>
              </a:solidFill>
              <a:latin typeface="Calibri"/>
              <a:ea typeface="Calibri"/>
              <a:cs typeface="Calibri"/>
              <a:sym typeface="Calibri"/>
            </a:endParaRPr>
          </a:p>
        </p:txBody>
      </p:sp>
      <p:pic>
        <p:nvPicPr>
          <p:cNvPr id="127" name="Google Shape;127;p9" descr="Freccia linea, leggera curva"/>
          <p:cNvPicPr preferRelativeResize="0"/>
          <p:nvPr/>
        </p:nvPicPr>
        <p:blipFill rotWithShape="1">
          <a:blip r:embed="rId3">
            <a:alphaModFix/>
          </a:blip>
          <a:srcRect/>
          <a:stretch/>
        </p:blipFill>
        <p:spPr>
          <a:xfrm rot="8597229">
            <a:off x="4362208" y="3081609"/>
            <a:ext cx="1426240" cy="696508"/>
          </a:xfrm>
          <a:prstGeom prst="rect">
            <a:avLst/>
          </a:prstGeom>
          <a:noFill/>
          <a:ln>
            <a:noFill/>
          </a:ln>
        </p:spPr>
      </p:pic>
      <p:sp>
        <p:nvSpPr>
          <p:cNvPr id="128" name="Google Shape;128;p9"/>
          <p:cNvSpPr txBox="1"/>
          <p:nvPr/>
        </p:nvSpPr>
        <p:spPr>
          <a:xfrm>
            <a:off x="2053652" y="3357797"/>
            <a:ext cx="2241821" cy="923330"/>
          </a:xfrm>
          <a:prstGeom prst="rect">
            <a:avLst/>
          </a:prstGeom>
          <a:solidFill>
            <a:schemeClr val="accent2"/>
          </a:solidFill>
          <a:ln w="12700" cap="flat" cmpd="sng">
            <a:solidFill>
              <a:srgbClr val="07706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accent6"/>
                </a:solidFill>
                <a:latin typeface="Calibri"/>
                <a:ea typeface="Calibri"/>
                <a:cs typeface="Calibri"/>
                <a:sym typeface="Calibri"/>
              </a:rPr>
              <a:t>COME?</a:t>
            </a:r>
            <a:endParaRPr dirty="0"/>
          </a:p>
        </p:txBody>
      </p:sp>
      <p:sp>
        <p:nvSpPr>
          <p:cNvPr id="129" name="Google Shape;129;p9"/>
          <p:cNvSpPr txBox="1"/>
          <p:nvPr/>
        </p:nvSpPr>
        <p:spPr>
          <a:xfrm>
            <a:off x="500064" y="5278419"/>
            <a:ext cx="12330000" cy="1569620"/>
          </a:xfrm>
          <a:prstGeom prst="rect">
            <a:avLst/>
          </a:prstGeom>
          <a:solidFill>
            <a:schemeClr val="lt1"/>
          </a:solid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Dopo aver verificato se il sito Web è sicuro, è importante controllare la </a:t>
            </a:r>
            <a:r>
              <a:rPr lang="it-IT" sz="2400" b="1" dirty="0">
                <a:solidFill>
                  <a:schemeClr val="accent6"/>
                </a:solidFill>
                <a:latin typeface="Calibri"/>
                <a:ea typeface="Calibri"/>
                <a:cs typeface="Calibri"/>
                <a:sym typeface="Calibri"/>
              </a:rPr>
              <a:t>reputazione del sito web</a:t>
            </a:r>
            <a:r>
              <a:rPr lang="it-IT"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lvl="0"/>
            <a:r>
              <a:rPr lang="it-IT" sz="2400" dirty="0">
                <a:solidFill>
                  <a:schemeClr val="dk1"/>
                </a:solidFill>
                <a:latin typeface="Calibri"/>
                <a:ea typeface="Calibri"/>
                <a:cs typeface="Calibri"/>
                <a:sym typeface="Calibri"/>
              </a:rPr>
              <a:t>Per fare ciò, è possibile visitare alcuni portali online in cui gli utenti esprimono la loro opinione sul negozio online in questione o sui fornitori, come per esempio </a:t>
            </a:r>
            <a:r>
              <a:rPr lang="it-IT" sz="2400" dirty="0" err="1">
                <a:solidFill>
                  <a:schemeClr val="dk1"/>
                </a:solidFill>
                <a:latin typeface="Calibri"/>
                <a:ea typeface="Calibri"/>
                <a:cs typeface="Calibri"/>
                <a:sym typeface="Calibri"/>
              </a:rPr>
              <a:t>Trustpilot</a:t>
            </a:r>
            <a:r>
              <a:rPr lang="it-IT" sz="2400" dirty="0">
                <a:solidFill>
                  <a:schemeClr val="dk1"/>
                </a:solidFill>
                <a:latin typeface="Calibri"/>
                <a:ea typeface="Calibri"/>
                <a:cs typeface="Calibri"/>
                <a:sym typeface="Calibri"/>
              </a:rPr>
              <a:t>, Google, ecc.</a:t>
            </a:r>
            <a:endParaRPr sz="1969" dirty="0">
              <a:solidFill>
                <a:schemeClr val="dk1"/>
              </a:solidFill>
              <a:latin typeface="Calibri"/>
              <a:ea typeface="Calibri"/>
              <a:cs typeface="Calibri"/>
              <a:sym typeface="Calibri"/>
            </a:endParaRPr>
          </a:p>
        </p:txBody>
      </p:sp>
      <p:pic>
        <p:nvPicPr>
          <p:cNvPr id="130" name="Google Shape;130;p9" descr="experience, feedback, survey, customer, user, online, client, happy, rating, review, business, satisfaction, test, marketing, excellent, student, reputation, lifestyle, man, service, best, digital, tablet, people, concept, young, businessman, caucasian, centric, copy, space, corporate, friendly, guy, male, manager, model, modern, person, product, professional, quality, ranking, sign, smile, text, cartoon, human behavior, communication, line, font, area, conversation, clip art, illustration, graphics, art, brand, logo"/>
          <p:cNvPicPr preferRelativeResize="0"/>
          <p:nvPr/>
        </p:nvPicPr>
        <p:blipFill rotWithShape="1">
          <a:blip r:embed="rId4">
            <a:alphaModFix/>
          </a:blip>
          <a:srcRect/>
          <a:stretch/>
        </p:blipFill>
        <p:spPr>
          <a:xfrm>
            <a:off x="8872676" y="3097129"/>
            <a:ext cx="3342973" cy="21812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6A1BD-C531-4D91-71EF-0C5D2E1E2DBD}"/>
              </a:ext>
            </a:extLst>
          </p:cNvPr>
          <p:cNvSpPr>
            <a:spLocks noGrp="1"/>
          </p:cNvSpPr>
          <p:nvPr>
            <p:ph type="body" idx="1"/>
          </p:nvPr>
        </p:nvSpPr>
        <p:spPr>
          <a:xfrm>
            <a:off x="500064" y="2792821"/>
            <a:ext cx="12331402" cy="4320997"/>
          </a:xfrm>
        </p:spPr>
        <p:txBody>
          <a:bodyPr/>
          <a:lstStyle/>
          <a:p>
            <a:endParaRPr lang="en-GB" sz="4000" dirty="0"/>
          </a:p>
          <a:p>
            <a:pPr marL="268288" indent="0"/>
            <a:r>
              <a:rPr lang="it-IT" sz="4000" dirty="0"/>
              <a:t>Guarda l'elenco dei metodi di pagamento sulla tua dispensa</a:t>
            </a:r>
            <a:r>
              <a:rPr lang="en-GB" sz="4000" dirty="0"/>
              <a:t>.</a:t>
            </a:r>
          </a:p>
          <a:p>
            <a:endParaRPr lang="en-GB" sz="4000" dirty="0"/>
          </a:p>
          <a:p>
            <a:pPr marL="268288" indent="0"/>
            <a:r>
              <a:rPr lang="it-IT" sz="4000" dirty="0"/>
              <a:t>Elenca sia gli aspetti «a favore» che quelli «a sfavore» di ciascun metodo</a:t>
            </a:r>
            <a:r>
              <a:rPr lang="en-GB" sz="4000" dirty="0"/>
              <a:t>.</a:t>
            </a:r>
          </a:p>
        </p:txBody>
      </p:sp>
      <p:sp>
        <p:nvSpPr>
          <p:cNvPr id="3" name="Title 2">
            <a:extLst>
              <a:ext uri="{FF2B5EF4-FFF2-40B4-BE49-F238E27FC236}">
                <a16:creationId xmlns:a16="http://schemas.microsoft.com/office/drawing/2014/main" id="{8CEBC0B4-4C40-364B-ED8C-63ED72FBA3BA}"/>
              </a:ext>
            </a:extLst>
          </p:cNvPr>
          <p:cNvSpPr>
            <a:spLocks noGrp="1"/>
          </p:cNvSpPr>
          <p:nvPr>
            <p:ph type="title"/>
          </p:nvPr>
        </p:nvSpPr>
        <p:spPr/>
        <p:txBody>
          <a:bodyPr>
            <a:normAutofit/>
          </a:bodyPr>
          <a:lstStyle/>
          <a:p>
            <a:r>
              <a:rPr lang="en-US" sz="2400" dirty="0" err="1"/>
              <a:t>Risorse</a:t>
            </a:r>
            <a:r>
              <a:rPr lang="en-US" sz="2400" dirty="0"/>
              <a:t> e </a:t>
            </a:r>
            <a:r>
              <a:rPr lang="en-US" sz="2400" dirty="0" err="1"/>
              <a:t>strumenti</a:t>
            </a:r>
            <a:r>
              <a:rPr lang="en-US" sz="2400" dirty="0"/>
              <a:t> </a:t>
            </a:r>
            <a:r>
              <a:rPr lang="en-US" sz="2400" dirty="0" err="1"/>
              <a:t>finanziari</a:t>
            </a:r>
            <a:r>
              <a:rPr lang="en-US" sz="2400" dirty="0"/>
              <a:t> online</a:t>
            </a:r>
            <a:endParaRPr lang="en-GB" sz="2400" dirty="0"/>
          </a:p>
        </p:txBody>
      </p:sp>
      <p:sp>
        <p:nvSpPr>
          <p:cNvPr id="4" name="Text Placeholder 3">
            <a:extLst>
              <a:ext uri="{FF2B5EF4-FFF2-40B4-BE49-F238E27FC236}">
                <a16:creationId xmlns:a16="http://schemas.microsoft.com/office/drawing/2014/main" id="{ABCEC5D0-8F46-BC43-1FF1-D992FEB80301}"/>
              </a:ext>
            </a:extLst>
          </p:cNvPr>
          <p:cNvSpPr>
            <a:spLocks noGrp="1"/>
          </p:cNvSpPr>
          <p:nvPr>
            <p:ph type="body" idx="2"/>
          </p:nvPr>
        </p:nvSpPr>
        <p:spPr>
          <a:xfrm>
            <a:off x="500064" y="1260554"/>
            <a:ext cx="12331541" cy="1209930"/>
          </a:xfrm>
        </p:spPr>
        <p:txBody>
          <a:bodyPr/>
          <a:lstStyle/>
          <a:p>
            <a:pPr>
              <a:spcBef>
                <a:spcPts val="600"/>
              </a:spcBef>
              <a:spcAft>
                <a:spcPts val="600"/>
              </a:spcAft>
            </a:pPr>
            <a:r>
              <a:rPr lang="en-GB" i="0" dirty="0" err="1"/>
              <a:t>Attività</a:t>
            </a:r>
            <a:r>
              <a:rPr lang="en-GB" i="0" dirty="0"/>
              <a:t> M 3.5</a:t>
            </a:r>
          </a:p>
          <a:p>
            <a:pPr>
              <a:spcBef>
                <a:spcPts val="600"/>
              </a:spcBef>
              <a:spcAft>
                <a:spcPts val="600"/>
              </a:spcAft>
            </a:pPr>
            <a:r>
              <a:rPr lang="en-GB" i="0" dirty="0" err="1"/>
              <a:t>Sicurezza</a:t>
            </a:r>
            <a:r>
              <a:rPr lang="en-GB" i="0" dirty="0"/>
              <a:t> online</a:t>
            </a:r>
          </a:p>
        </p:txBody>
      </p:sp>
      <p:pic>
        <p:nvPicPr>
          <p:cNvPr id="6" name="Picture 5" descr="Icon&#10;&#10;Description automatically generated">
            <a:extLst>
              <a:ext uri="{FF2B5EF4-FFF2-40B4-BE49-F238E27FC236}">
                <a16:creationId xmlns:a16="http://schemas.microsoft.com/office/drawing/2014/main" id="{A4B7A41C-5FC9-606C-72C7-008F7DDFBE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44001" y="595086"/>
            <a:ext cx="2795314" cy="2540000"/>
          </a:xfrm>
          <a:prstGeom prst="rect">
            <a:avLst/>
          </a:prstGeom>
        </p:spPr>
      </p:pic>
    </p:spTree>
    <p:extLst>
      <p:ext uri="{BB962C8B-B14F-4D97-AF65-F5344CB8AC3E}">
        <p14:creationId xmlns:p14="http://schemas.microsoft.com/office/powerpoint/2010/main" val="14015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body" idx="2"/>
          </p:nvPr>
        </p:nvSpPr>
        <p:spPr>
          <a:xfrm>
            <a:off x="500064" y="104291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it-IT" i="0" dirty="0"/>
              <a:t>Come pagare in sicurezza...... dipende dal tipo di pagamento effettuato....</a:t>
            </a:r>
            <a:endParaRPr lang="en-US" i="0" dirty="0">
              <a:solidFill>
                <a:srgbClr val="0A9A8F"/>
              </a:solidFill>
              <a:latin typeface="Open Sans"/>
              <a:ea typeface="Open Sans"/>
              <a:cs typeface="Open Sans"/>
              <a:sym typeface="Open Sans"/>
            </a:endParaRPr>
          </a:p>
        </p:txBody>
      </p:sp>
      <p:pic>
        <p:nvPicPr>
          <p:cNvPr id="138" name="Google Shape;138;p10" descr="Freccia linea, leggera curva"/>
          <p:cNvPicPr preferRelativeResize="0"/>
          <p:nvPr/>
        </p:nvPicPr>
        <p:blipFill rotWithShape="1">
          <a:blip r:embed="rId3">
            <a:alphaModFix/>
          </a:blip>
          <a:srcRect/>
          <a:stretch/>
        </p:blipFill>
        <p:spPr>
          <a:xfrm>
            <a:off x="1059194" y="5721252"/>
            <a:ext cx="698573" cy="698573"/>
          </a:xfrm>
          <a:prstGeom prst="rect">
            <a:avLst/>
          </a:prstGeom>
          <a:noFill/>
          <a:ln>
            <a:noFill/>
          </a:ln>
        </p:spPr>
      </p:pic>
      <p:sp>
        <p:nvSpPr>
          <p:cNvPr id="139" name="Google Shape;139;p10"/>
          <p:cNvSpPr txBox="1"/>
          <p:nvPr/>
        </p:nvSpPr>
        <p:spPr>
          <a:xfrm>
            <a:off x="511333" y="1784448"/>
            <a:ext cx="12331542" cy="526293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it-IT" sz="2800" b="1" dirty="0">
                <a:solidFill>
                  <a:schemeClr val="bg1"/>
                </a:solidFill>
                <a:highlight>
                  <a:srgbClr val="097D74"/>
                </a:highlight>
                <a:latin typeface="Calibri"/>
                <a:ea typeface="Calibri"/>
                <a:cs typeface="Calibri"/>
                <a:sym typeface="Calibri"/>
              </a:rPr>
              <a:t>CARTE BANCARIE (credito/debito/prepagate)
</a:t>
            </a:r>
            <a:r>
              <a:rPr lang="en-US" sz="2800" b="1" dirty="0" err="1">
                <a:solidFill>
                  <a:schemeClr val="dk1"/>
                </a:solidFill>
                <a:latin typeface="Calibri"/>
                <a:ea typeface="Calibri"/>
                <a:cs typeface="Calibri"/>
                <a:sym typeface="Calibri"/>
              </a:rPr>
              <a:t>Presta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attenzione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alla</a:t>
            </a:r>
            <a:r>
              <a:rPr lang="en-US" sz="2800" b="1" dirty="0">
                <a:solidFill>
                  <a:schemeClr val="dk1"/>
                </a:solidFill>
                <a:latin typeface="Calibri"/>
                <a:ea typeface="Calibri"/>
                <a:cs typeface="Calibri"/>
                <a:sym typeface="Calibri"/>
              </a:rPr>
              <a:t> carta: </a:t>
            </a:r>
          </a:p>
          <a:p>
            <a:pPr marL="457200" lvl="0" indent="-457200">
              <a:lnSpc>
                <a:spcPct val="150000"/>
              </a:lnSpc>
              <a:buFont typeface="Arial" panose="020B0604020202020204" pitchFamily="34" charset="0"/>
              <a:buChar char="•"/>
            </a:pPr>
            <a:r>
              <a:rPr lang="en-US" sz="2800" b="1" dirty="0" err="1">
                <a:solidFill>
                  <a:schemeClr val="accent6">
                    <a:lumMod val="75000"/>
                  </a:schemeClr>
                </a:solidFill>
                <a:latin typeface="Calibri"/>
                <a:ea typeface="Calibri"/>
                <a:cs typeface="Calibri"/>
                <a:sym typeface="Calibri"/>
              </a:rPr>
              <a:t>evita</a:t>
            </a:r>
            <a:r>
              <a:rPr lang="en-US" sz="2800" b="1" dirty="0">
                <a:solidFill>
                  <a:schemeClr val="accent6">
                    <a:lumMod val="75000"/>
                  </a:schemeClr>
                </a:solidFill>
                <a:latin typeface="Calibri"/>
                <a:ea typeface="Calibri"/>
                <a:cs typeface="Calibri"/>
                <a:sym typeface="Calibri"/>
              </a:rPr>
              <a:t> di </a:t>
            </a:r>
            <a:r>
              <a:rPr lang="en-US" sz="2800" b="1" dirty="0" err="1">
                <a:solidFill>
                  <a:schemeClr val="accent6">
                    <a:lumMod val="75000"/>
                  </a:schemeClr>
                </a:solidFill>
                <a:latin typeface="Calibri"/>
                <a:ea typeface="Calibri"/>
                <a:cs typeface="Calibri"/>
                <a:sym typeface="Calibri"/>
              </a:rPr>
              <a:t>perderla</a:t>
            </a:r>
            <a:r>
              <a:rPr lang="en-US" sz="2800" b="1" dirty="0">
                <a:solidFill>
                  <a:schemeClr val="accent6">
                    <a:lumMod val="75000"/>
                  </a:schemeClr>
                </a:solidFill>
                <a:latin typeface="Calibri"/>
                <a:ea typeface="Calibri"/>
                <a:cs typeface="Calibri"/>
                <a:sym typeface="Calibri"/>
              </a:rPr>
              <a:t>!
</a:t>
            </a:r>
            <a:r>
              <a:rPr lang="it-IT" sz="2800" dirty="0">
                <a:solidFill>
                  <a:schemeClr val="dk1"/>
                </a:solidFill>
                <a:latin typeface="Calibri"/>
                <a:ea typeface="Calibri"/>
                <a:cs typeface="Calibri"/>
                <a:sym typeface="Calibri"/>
              </a:rPr>
              <a:t>mantieni il codice PIN e la password al sicuro, </a:t>
            </a:r>
            <a:endParaRPr lang="en-US" sz="2800" dirty="0">
              <a:solidFill>
                <a:schemeClr val="dk1"/>
              </a:solidFill>
              <a:latin typeface="Calibri"/>
              <a:ea typeface="Calibri"/>
              <a:cs typeface="Calibri"/>
              <a:sym typeface="Calibri"/>
            </a:endParaRPr>
          </a:p>
          <a:p>
            <a:pPr marL="457200" lvl="0" indent="-457200">
              <a:lnSpc>
                <a:spcPct val="150000"/>
              </a:lnSpc>
              <a:buFont typeface="Arial" panose="020B0604020202020204" pitchFamily="34" charset="0"/>
              <a:buChar char="•"/>
            </a:pPr>
            <a:r>
              <a:rPr lang="it-IT" sz="2800" dirty="0">
                <a:solidFill>
                  <a:schemeClr val="dk1"/>
                </a:solidFill>
                <a:latin typeface="Calibri"/>
                <a:ea typeface="Calibri"/>
                <a:cs typeface="Calibri"/>
                <a:sym typeface="Calibri"/>
              </a:rPr>
              <a:t>se perdi la tua carta bloccala immediatamente chiamando la tua banca</a:t>
            </a:r>
            <a:r>
              <a:rPr lang="en-US" sz="2800" dirty="0">
                <a:solidFill>
                  <a:schemeClr val="dk1"/>
                </a:solidFill>
                <a:latin typeface="Calibri"/>
                <a:ea typeface="Calibri"/>
                <a:cs typeface="Calibri"/>
                <a:sym typeface="Calibri"/>
              </a:rPr>
              <a:t>.</a:t>
            </a:r>
          </a:p>
          <a:p>
            <a:pPr marL="457200" marR="0" lvl="0" indent="-457200" rtl="0">
              <a:lnSpc>
                <a:spcPct val="150000"/>
              </a:lnSpc>
              <a:spcBef>
                <a:spcPts val="0"/>
              </a:spcBef>
              <a:spcAft>
                <a:spcPts val="0"/>
              </a:spcAft>
              <a:buFont typeface="Arial" panose="020B0604020202020204" pitchFamily="34" charset="0"/>
              <a:buChar char="•"/>
            </a:pPr>
            <a:endParaRPr lang="en-US" sz="2800" dirty="0">
              <a:solidFill>
                <a:schemeClr val="dk1"/>
              </a:solidFill>
              <a:latin typeface="Calibri"/>
              <a:ea typeface="Calibri"/>
              <a:cs typeface="Calibri"/>
              <a:sym typeface="Calibri"/>
            </a:endParaRPr>
          </a:p>
          <a:p>
            <a:pPr lvl="0" algn="ctr">
              <a:lnSpc>
                <a:spcPct val="150000"/>
              </a:lnSpc>
            </a:pPr>
            <a:r>
              <a:rPr lang="it-IT" sz="2800" dirty="0">
                <a:solidFill>
                  <a:schemeClr val="dk1"/>
                </a:solidFill>
                <a:latin typeface="Calibri"/>
                <a:ea typeface="Calibri"/>
                <a:cs typeface="Calibri"/>
                <a:sym typeface="Calibri"/>
              </a:rPr>
              <a:t>         Questo è molto importante con le carte contactless che possono essere utilizzate per piccole quantità senza PIN</a:t>
            </a:r>
            <a:r>
              <a:rPr lang="en-US" sz="2800"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p:txBody>
      </p:sp>
      <p:pic>
        <p:nvPicPr>
          <p:cNvPr id="140" name="Google Shape;140;p10" descr="choice, choosing, confident, dude, fashion, guy, jeans, look, male, person, presenting, relaxed, seated, selecting, shirt, showing, sitting, cartoon character, idea, blue, text, human behavior, technology, communication, line, area, clip art, conversation, font, graphics, illustration"/>
          <p:cNvPicPr preferRelativeResize="0"/>
          <p:nvPr/>
        </p:nvPicPr>
        <p:blipFill rotWithShape="1">
          <a:blip r:embed="rId4">
            <a:alphaModFix/>
          </a:blip>
          <a:srcRect/>
          <a:stretch/>
        </p:blipFill>
        <p:spPr>
          <a:xfrm>
            <a:off x="10268862" y="2248619"/>
            <a:ext cx="2167298" cy="2167298"/>
          </a:xfrm>
          <a:prstGeom prst="rect">
            <a:avLst/>
          </a:prstGeom>
          <a:noFill/>
          <a:ln>
            <a:noFill/>
          </a:ln>
        </p:spPr>
      </p:pic>
      <p:sp>
        <p:nvSpPr>
          <p:cNvPr id="141" name="Google Shape;141;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Risorse e strumenti finanziari online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just" rtl="0">
              <a:lnSpc>
                <a:spcPct val="90000"/>
              </a:lnSpc>
              <a:spcBef>
                <a:spcPts val="0"/>
              </a:spcBef>
              <a:spcAft>
                <a:spcPts val="0"/>
              </a:spcAft>
              <a:buClr>
                <a:schemeClr val="accent2"/>
              </a:buClr>
              <a:buSzPts val="2800"/>
              <a:buFont typeface="Calibri"/>
              <a:buNone/>
            </a:pPr>
            <a:r>
              <a:rPr lang="en-US" sz="2400" dirty="0" err="1"/>
              <a:t>Risorse</a:t>
            </a:r>
            <a:r>
              <a:rPr lang="en-US" sz="2400" dirty="0"/>
              <a:t> e </a:t>
            </a:r>
            <a:r>
              <a:rPr lang="en-US" sz="2400" dirty="0" err="1"/>
              <a:t>strumenti</a:t>
            </a:r>
            <a:r>
              <a:rPr lang="en-US" sz="2400" dirty="0"/>
              <a:t> </a:t>
            </a:r>
            <a:r>
              <a:rPr lang="en-US" sz="2400" dirty="0" err="1"/>
              <a:t>finanziari</a:t>
            </a:r>
            <a:r>
              <a:rPr lang="en-US" sz="2400" dirty="0"/>
              <a:t> online</a:t>
            </a:r>
            <a:endParaRPr sz="2400" dirty="0">
              <a:solidFill>
                <a:srgbClr val="0A9A8F"/>
              </a:solidFill>
              <a:latin typeface="Open Sans"/>
              <a:ea typeface="Open Sans"/>
              <a:cs typeface="Open Sans"/>
              <a:sym typeface="Open Sans"/>
            </a:endParaRPr>
          </a:p>
        </p:txBody>
      </p:sp>
      <p:sp>
        <p:nvSpPr>
          <p:cNvPr id="147" name="Google Shape;147;p11"/>
          <p:cNvSpPr txBox="1">
            <a:spLocks noGrp="1"/>
          </p:cNvSpPr>
          <p:nvPr>
            <p:ph type="body" idx="2"/>
          </p:nvPr>
        </p:nvSpPr>
        <p:spPr>
          <a:xfrm>
            <a:off x="500064" y="121271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en-US" i="0" dirty="0"/>
              <a:t>Come </a:t>
            </a:r>
            <a:r>
              <a:rPr lang="en-US" i="0" dirty="0" err="1"/>
              <a:t>pagare</a:t>
            </a:r>
            <a:r>
              <a:rPr lang="en-US" i="0" dirty="0"/>
              <a:t> in </a:t>
            </a:r>
            <a:r>
              <a:rPr lang="en-US" i="0" dirty="0" err="1"/>
              <a:t>sicurezza</a:t>
            </a:r>
            <a:endParaRPr i="0" dirty="0">
              <a:solidFill>
                <a:srgbClr val="0A9A8F"/>
              </a:solidFill>
              <a:latin typeface="Open Sans"/>
              <a:ea typeface="Open Sans"/>
              <a:cs typeface="Open Sans"/>
              <a:sym typeface="Open Sans"/>
            </a:endParaRPr>
          </a:p>
        </p:txBody>
      </p:sp>
      <p:sp>
        <p:nvSpPr>
          <p:cNvPr id="149" name="Google Shape;149;p11"/>
          <p:cNvSpPr txBox="1"/>
          <p:nvPr/>
        </p:nvSpPr>
        <p:spPr>
          <a:xfrm>
            <a:off x="500064" y="2001105"/>
            <a:ext cx="12602077" cy="538604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r>
              <a:rPr lang="it-IT" sz="2800" b="1" dirty="0">
                <a:solidFill>
                  <a:schemeClr val="lt2"/>
                </a:solidFill>
                <a:highlight>
                  <a:srgbClr val="097D74"/>
                </a:highlight>
                <a:latin typeface="Calibri"/>
                <a:ea typeface="Calibri"/>
                <a:cs typeface="Calibri"/>
                <a:sym typeface="Calibri"/>
              </a:rPr>
              <a:t>CARTE BANCARIE (credito/debito/prepagate)
</a:t>
            </a:r>
            <a:endParaRPr sz="2000" b="1" dirty="0">
              <a:solidFill>
                <a:schemeClr val="lt2"/>
              </a:solidFill>
              <a:highlight>
                <a:srgbClr val="097D74"/>
              </a:highlight>
              <a:latin typeface="Calibri"/>
              <a:ea typeface="Calibri"/>
              <a:cs typeface="Calibri"/>
              <a:sym typeface="Calibri"/>
            </a:endParaRPr>
          </a:p>
          <a:p>
            <a:pPr marL="342900" lvl="0" indent="-342900">
              <a:lnSpc>
                <a:spcPct val="150000"/>
              </a:lnSpc>
              <a:buClr>
                <a:schemeClr val="dk1"/>
              </a:buClr>
              <a:buSzPts val="2000"/>
              <a:buFont typeface="Arial" panose="020B0604020202020204" pitchFamily="34" charset="0"/>
              <a:buChar char="•"/>
            </a:pPr>
            <a:r>
              <a:rPr lang="it-IT" sz="2400" b="1" dirty="0">
                <a:solidFill>
                  <a:schemeClr val="dk1"/>
                </a:solidFill>
                <a:latin typeface="Calibri"/>
                <a:ea typeface="Calibri"/>
                <a:cs typeface="Calibri"/>
                <a:sym typeface="Calibri"/>
              </a:rPr>
              <a:t>Controlla regolarmente il saldo del tuo account</a:t>
            </a:r>
            <a:r>
              <a:rPr lang="en-US" sz="2400" b="1" dirty="0">
                <a:solidFill>
                  <a:schemeClr val="dk1"/>
                </a:solidFill>
                <a:latin typeface="Calibri"/>
                <a:ea typeface="Calibri"/>
                <a:cs typeface="Calibri"/>
                <a:sym typeface="Calibri"/>
              </a:rPr>
              <a:t>: </a:t>
            </a:r>
            <a:r>
              <a:rPr lang="it-IT" sz="2400" dirty="0">
                <a:solidFill>
                  <a:schemeClr val="dk1"/>
                </a:solidFill>
                <a:latin typeface="Calibri"/>
                <a:ea typeface="Calibri"/>
                <a:cs typeface="Calibri"/>
                <a:sym typeface="Calibri"/>
              </a:rPr>
              <a:t>nonostante tutte le precauzioni puoi ancora essere vittima di una frode. Ecco perché è importante controllare regolarmente il saldo del proprio account: per poter rilevare attività non autorizzate. Se c'è qualcosa che non va, dovresti chiamare immediatamente la tua banca</a:t>
            </a:r>
            <a:r>
              <a:rPr lang="en-US" sz="2400" dirty="0">
                <a:solidFill>
                  <a:schemeClr val="dk1"/>
                </a:solidFill>
                <a:latin typeface="Calibri"/>
                <a:ea typeface="Calibri"/>
                <a:cs typeface="Calibri"/>
                <a:sym typeface="Calibri"/>
              </a:rPr>
              <a:t>.</a:t>
            </a:r>
            <a:endParaRPr sz="2400" b="1" dirty="0">
              <a:solidFill>
                <a:schemeClr val="dk1"/>
              </a:solidFill>
              <a:latin typeface="Calibri"/>
              <a:ea typeface="Calibri"/>
              <a:cs typeface="Calibri"/>
              <a:sym typeface="Calibri"/>
            </a:endParaRPr>
          </a:p>
          <a:p>
            <a:pPr marL="342900" lvl="0" indent="-342900">
              <a:lnSpc>
                <a:spcPct val="150000"/>
              </a:lnSpc>
              <a:buClr>
                <a:schemeClr val="dk1"/>
              </a:buClr>
              <a:buSzPts val="2000"/>
              <a:buFont typeface="Arial" panose="020B0604020202020204" pitchFamily="34" charset="0"/>
              <a:buChar char="•"/>
            </a:pPr>
            <a:r>
              <a:rPr lang="it-IT" sz="2400" b="1" dirty="0">
                <a:solidFill>
                  <a:schemeClr val="dk1"/>
                </a:solidFill>
                <a:latin typeface="Calibri"/>
                <a:ea typeface="Calibri"/>
                <a:cs typeface="Calibri"/>
                <a:sym typeface="Calibri"/>
              </a:rPr>
              <a:t>Utilizza password o codici diversi per ogni sito web e la tua banca</a:t>
            </a:r>
            <a:r>
              <a:rPr lang="en-US" sz="2400" b="1" dirty="0">
                <a:solidFill>
                  <a:schemeClr val="dk1"/>
                </a:solidFill>
                <a:latin typeface="Calibri"/>
                <a:ea typeface="Calibri"/>
                <a:cs typeface="Calibri"/>
                <a:sym typeface="Calibri"/>
              </a:rPr>
              <a:t>: </a:t>
            </a:r>
            <a:r>
              <a:rPr lang="it-IT" sz="2400" dirty="0">
                <a:solidFill>
                  <a:schemeClr val="dk1"/>
                </a:solidFill>
                <a:latin typeface="Calibri"/>
                <a:ea typeface="Calibri"/>
                <a:cs typeface="Calibri"/>
                <a:sym typeface="Calibri"/>
              </a:rPr>
              <a:t>è importante utilizzare password diverse per ogni sito Web visitato per evitare che le tue informazioni personali vengano rubate da un ladro di siti Web che scopre che la tua password bancaria è la stessa di quella della tua e-mail.</a:t>
            </a:r>
            <a:endParaRPr sz="2000" dirty="0">
              <a:solidFill>
                <a:schemeClr val="dk1"/>
              </a:solidFill>
              <a:latin typeface="Calibri"/>
              <a:ea typeface="Calibri"/>
              <a:cs typeface="Calibri"/>
              <a:sym typeface="Calibri"/>
            </a:endParaRPr>
          </a:p>
        </p:txBody>
      </p:sp>
      <p:pic>
        <p:nvPicPr>
          <p:cNvPr id="150" name="Google Shape;150;p11"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p:cNvPicPr preferRelativeResize="0"/>
          <p:nvPr/>
        </p:nvPicPr>
        <p:blipFill rotWithShape="1">
          <a:blip r:embed="rId3">
            <a:alphaModFix/>
          </a:blip>
          <a:srcRect/>
          <a:stretch/>
        </p:blipFill>
        <p:spPr>
          <a:xfrm>
            <a:off x="10436748" y="636606"/>
            <a:ext cx="2394857" cy="2046515"/>
          </a:xfrm>
          <a:prstGeom prst="rect">
            <a:avLst/>
          </a:prstGeom>
          <a:noFill/>
          <a:ln>
            <a:noFill/>
          </a:ln>
        </p:spPr>
      </p:pic>
      <p:pic>
        <p:nvPicPr>
          <p:cNvPr id="2" name="Immagine 1">
            <a:extLst>
              <a:ext uri="{FF2B5EF4-FFF2-40B4-BE49-F238E27FC236}">
                <a16:creationId xmlns:a16="http://schemas.microsoft.com/office/drawing/2014/main" id="{7BA1A1B2-B121-01F4-047B-E6BCA07C0705}"/>
              </a:ext>
            </a:extLst>
          </p:cNvPr>
          <p:cNvPicPr>
            <a:picLocks noChangeAspect="1"/>
          </p:cNvPicPr>
          <p:nvPr/>
        </p:nvPicPr>
        <p:blipFill>
          <a:blip r:embed="rId4"/>
          <a:stretch>
            <a:fillRect/>
          </a:stretch>
        </p:blipFill>
        <p:spPr>
          <a:xfrm>
            <a:off x="232859" y="2516658"/>
            <a:ext cx="701101" cy="7011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460187" y="432159"/>
            <a:ext cx="1237231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sz="2400" dirty="0" err="1"/>
              <a:t>Risorse</a:t>
            </a:r>
            <a:r>
              <a:rPr lang="en-US" sz="2400" dirty="0"/>
              <a:t> e </a:t>
            </a:r>
            <a:r>
              <a:rPr lang="en-US" sz="2400" dirty="0" err="1"/>
              <a:t>strumenti</a:t>
            </a:r>
            <a:r>
              <a:rPr lang="en-US" sz="2400" dirty="0"/>
              <a:t> </a:t>
            </a:r>
            <a:r>
              <a:rPr lang="en-US" sz="2400" dirty="0" err="1"/>
              <a:t>finanziari</a:t>
            </a:r>
            <a:r>
              <a:rPr lang="en-US" sz="2400" dirty="0"/>
              <a:t> online</a:t>
            </a:r>
            <a:endParaRPr sz="2400" dirty="0">
              <a:solidFill>
                <a:srgbClr val="0A9A8F"/>
              </a:solidFill>
              <a:latin typeface="Open Sans"/>
              <a:ea typeface="Open Sans"/>
              <a:cs typeface="Open Sans"/>
              <a:sym typeface="Open Sans"/>
            </a:endParaRPr>
          </a:p>
        </p:txBody>
      </p:sp>
      <p:sp>
        <p:nvSpPr>
          <p:cNvPr id="156" name="Google Shape;156;p12"/>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en-US" i="0" dirty="0"/>
              <a:t>Come </a:t>
            </a:r>
            <a:r>
              <a:rPr lang="en-US" i="0" dirty="0" err="1"/>
              <a:t>pagare</a:t>
            </a:r>
            <a:r>
              <a:rPr lang="en-US" i="0" dirty="0"/>
              <a:t> in </a:t>
            </a:r>
            <a:r>
              <a:rPr lang="en-US" i="0" dirty="0" err="1"/>
              <a:t>sicurezza</a:t>
            </a:r>
            <a:endParaRPr i="0" dirty="0">
              <a:solidFill>
                <a:srgbClr val="0A9A8F"/>
              </a:solidFill>
              <a:latin typeface="Open Sans"/>
              <a:ea typeface="Open Sans"/>
              <a:cs typeface="Open Sans"/>
              <a:sym typeface="Open Sans"/>
            </a:endParaRPr>
          </a:p>
        </p:txBody>
      </p:sp>
      <p:sp>
        <p:nvSpPr>
          <p:cNvPr id="157" name="Google Shape;157;p12"/>
          <p:cNvSpPr/>
          <p:nvPr/>
        </p:nvSpPr>
        <p:spPr>
          <a:xfrm>
            <a:off x="500064" y="2274869"/>
            <a:ext cx="12372313" cy="470894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it-IT" sz="2800" b="1" dirty="0">
                <a:solidFill>
                  <a:schemeClr val="lt2"/>
                </a:solidFill>
                <a:highlight>
                  <a:srgbClr val="097D74"/>
                </a:highlight>
                <a:latin typeface="Calibri"/>
                <a:ea typeface="Calibri"/>
                <a:cs typeface="Calibri"/>
                <a:sym typeface="Calibri"/>
              </a:rPr>
              <a:t>SISTEMI DI PAGAMENTO (PayPal, Google </a:t>
            </a:r>
            <a:r>
              <a:rPr lang="it-IT" sz="2800" b="1" dirty="0" err="1">
                <a:solidFill>
                  <a:schemeClr val="lt2"/>
                </a:solidFill>
                <a:highlight>
                  <a:srgbClr val="097D74"/>
                </a:highlight>
                <a:latin typeface="Calibri"/>
                <a:ea typeface="Calibri"/>
                <a:cs typeface="Calibri"/>
                <a:sym typeface="Calibri"/>
              </a:rPr>
              <a:t>Pay</a:t>
            </a:r>
            <a:r>
              <a:rPr lang="it-IT" sz="2800" b="1" dirty="0">
                <a:solidFill>
                  <a:schemeClr val="lt2"/>
                </a:solidFill>
                <a:highlight>
                  <a:srgbClr val="097D74"/>
                </a:highlight>
                <a:latin typeface="Calibri"/>
                <a:ea typeface="Calibri"/>
                <a:cs typeface="Calibri"/>
                <a:sym typeface="Calibri"/>
              </a:rPr>
              <a:t>, </a:t>
            </a:r>
            <a:r>
              <a:rPr lang="it-IT" sz="2800" b="1" dirty="0" err="1">
                <a:solidFill>
                  <a:schemeClr val="lt2"/>
                </a:solidFill>
                <a:highlight>
                  <a:srgbClr val="097D74"/>
                </a:highlight>
                <a:latin typeface="Calibri"/>
                <a:ea typeface="Calibri"/>
                <a:cs typeface="Calibri"/>
                <a:sym typeface="Calibri"/>
              </a:rPr>
              <a:t>Wise</a:t>
            </a:r>
            <a:r>
              <a:rPr lang="it-IT" sz="2800" b="1" dirty="0">
                <a:solidFill>
                  <a:schemeClr val="lt2"/>
                </a:solidFill>
                <a:highlight>
                  <a:srgbClr val="097D74"/>
                </a:highlight>
                <a:latin typeface="Calibri"/>
                <a:ea typeface="Calibri"/>
                <a:cs typeface="Calibri"/>
                <a:sym typeface="Calibri"/>
              </a:rPr>
              <a:t>, ecc.)
</a:t>
            </a:r>
            <a:endParaRPr sz="2000" b="1" dirty="0">
              <a:solidFill>
                <a:schemeClr val="accent6"/>
              </a:solidFill>
              <a:highlight>
                <a:srgbClr val="097D74"/>
              </a:highlight>
              <a:latin typeface="Calibri"/>
              <a:ea typeface="Calibri"/>
              <a:cs typeface="Calibri"/>
              <a:sym typeface="Calibri"/>
            </a:endParaRPr>
          </a:p>
          <a:p>
            <a:pPr lvl="0">
              <a:lnSpc>
                <a:spcPct val="150000"/>
              </a:lnSpc>
            </a:pPr>
            <a:r>
              <a:rPr lang="it-IT" sz="2400" dirty="0">
                <a:solidFill>
                  <a:schemeClr val="dk2"/>
                </a:solidFill>
                <a:latin typeface="Calibri"/>
                <a:ea typeface="Calibri"/>
                <a:cs typeface="Calibri"/>
                <a:sym typeface="Calibri"/>
              </a:rPr>
              <a:t>Questi servizi fungono da intermediari tra la tua banca / carta e il venditore online. Grazie a questo servizio è possibile effettuare acquisti in sicurezza perché verifica l'affidabilità del sito e-commerce.</a:t>
            </a:r>
          </a:p>
          <a:p>
            <a:pPr lvl="0">
              <a:lnSpc>
                <a:spcPct val="150000"/>
              </a:lnSpc>
            </a:pPr>
            <a:r>
              <a:rPr lang="it-IT" sz="2400" dirty="0">
                <a:solidFill>
                  <a:schemeClr val="dk2"/>
                </a:solidFill>
                <a:latin typeface="Calibri"/>
                <a:ea typeface="Calibri"/>
                <a:cs typeface="Calibri"/>
                <a:sym typeface="Calibri"/>
              </a:rPr>
              <a:t>
In questo modo, chiunque effettui pagamenti online non deve divulgare i propri dati sensibili. Inoltre, questo servizio garantisce un rimborso dell'acquisto in caso di problemi con i prodotti.</a:t>
            </a:r>
            <a:endParaRPr sz="2400" dirty="0">
              <a:solidFill>
                <a:schemeClr val="dk2"/>
              </a:solidFill>
              <a:latin typeface="Calibri"/>
              <a:ea typeface="Calibri"/>
              <a:cs typeface="Calibri"/>
              <a:sym typeface="Calibri"/>
            </a:endParaRPr>
          </a:p>
        </p:txBody>
      </p:sp>
      <p:pic>
        <p:nvPicPr>
          <p:cNvPr id="158" name="Google Shape;158;p12" descr="Freccia linea, leggera curva"/>
          <p:cNvPicPr preferRelativeResize="0"/>
          <p:nvPr/>
        </p:nvPicPr>
        <p:blipFill rotWithShape="1">
          <a:blip r:embed="rId3">
            <a:alphaModFix/>
          </a:blip>
          <a:srcRect/>
          <a:stretch/>
        </p:blipFill>
        <p:spPr>
          <a:xfrm>
            <a:off x="150777" y="2986153"/>
            <a:ext cx="698573" cy="698573"/>
          </a:xfrm>
          <a:prstGeom prst="rect">
            <a:avLst/>
          </a:prstGeom>
          <a:noFill/>
          <a:ln>
            <a:noFill/>
          </a:ln>
        </p:spPr>
      </p:pic>
      <p:pic>
        <p:nvPicPr>
          <p:cNvPr id="159" name="Google Shape;159;p12" descr="e wallet, money, transfer, payment, online, bank, cash, financial, currency, hand, banking, business, dollar, earnings, finance, finger, income, investment, pay, shopping, technology, illustration, electronic device, gadget"/>
          <p:cNvPicPr preferRelativeResize="0"/>
          <p:nvPr/>
        </p:nvPicPr>
        <p:blipFill rotWithShape="1">
          <a:blip r:embed="rId4">
            <a:alphaModFix/>
          </a:blip>
          <a:srcRect/>
          <a:stretch/>
        </p:blipFill>
        <p:spPr>
          <a:xfrm>
            <a:off x="10437100" y="882160"/>
            <a:ext cx="2435277" cy="19625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318370" y="9284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sz="2400" dirty="0" err="1"/>
              <a:t>Risorse</a:t>
            </a:r>
            <a:r>
              <a:rPr lang="en-US" sz="2400" dirty="0"/>
              <a:t> e </a:t>
            </a:r>
            <a:r>
              <a:rPr lang="en-US" sz="2400" dirty="0" err="1"/>
              <a:t>strumenti</a:t>
            </a:r>
            <a:r>
              <a:rPr lang="en-US" sz="2400" dirty="0"/>
              <a:t> </a:t>
            </a:r>
            <a:r>
              <a:rPr lang="en-US" sz="2400" dirty="0" err="1"/>
              <a:t>finanziari</a:t>
            </a:r>
            <a:r>
              <a:rPr lang="en-US" sz="2400" dirty="0"/>
              <a:t> online</a:t>
            </a:r>
            <a:endParaRPr sz="2400" dirty="0">
              <a:solidFill>
                <a:srgbClr val="0A9A8F"/>
              </a:solidFill>
              <a:latin typeface="Open Sans"/>
              <a:ea typeface="Open Sans"/>
              <a:cs typeface="Open Sans"/>
              <a:sym typeface="Open Sans"/>
            </a:endParaRPr>
          </a:p>
        </p:txBody>
      </p:sp>
      <p:sp>
        <p:nvSpPr>
          <p:cNvPr id="165" name="Google Shape;165;p13"/>
          <p:cNvSpPr txBox="1">
            <a:spLocks noGrp="1"/>
          </p:cNvSpPr>
          <p:nvPr>
            <p:ph type="body" idx="2"/>
          </p:nvPr>
        </p:nvSpPr>
        <p:spPr>
          <a:xfrm>
            <a:off x="318370" y="82725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en-US" i="0" dirty="0"/>
              <a:t>Come </a:t>
            </a:r>
            <a:r>
              <a:rPr lang="en-US" i="0" dirty="0" err="1"/>
              <a:t>pagare</a:t>
            </a:r>
            <a:r>
              <a:rPr lang="en-US" i="0" dirty="0"/>
              <a:t> in </a:t>
            </a:r>
            <a:r>
              <a:rPr lang="en-US" i="0" dirty="0" err="1"/>
              <a:t>sicurezza</a:t>
            </a:r>
            <a:r>
              <a:rPr lang="en-US" i="0" dirty="0"/>
              <a:t> </a:t>
            </a:r>
            <a:endParaRPr i="0" dirty="0">
              <a:solidFill>
                <a:srgbClr val="0A9A8F"/>
              </a:solidFill>
              <a:latin typeface="Open Sans"/>
              <a:ea typeface="Open Sans"/>
              <a:cs typeface="Open Sans"/>
              <a:sym typeface="Open Sans"/>
            </a:endParaRPr>
          </a:p>
        </p:txBody>
      </p:sp>
      <p:sp>
        <p:nvSpPr>
          <p:cNvPr id="166" name="Google Shape;166;p13"/>
          <p:cNvSpPr txBox="1"/>
          <p:nvPr/>
        </p:nvSpPr>
        <p:spPr>
          <a:xfrm>
            <a:off x="318371" y="1458950"/>
            <a:ext cx="12511694" cy="5724604"/>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en-US" sz="2800" b="1" dirty="0">
                <a:solidFill>
                  <a:schemeClr val="lt2"/>
                </a:solidFill>
                <a:highlight>
                  <a:srgbClr val="097D74"/>
                </a:highlight>
                <a:latin typeface="Calibri"/>
                <a:ea typeface="Calibri"/>
                <a:cs typeface="Calibri"/>
                <a:sym typeface="Calibri"/>
              </a:rPr>
              <a:t>BONIFICO BANCARIO O BONIFICO POSTALE
</a:t>
            </a:r>
            <a:r>
              <a:rPr lang="it-IT" sz="2400" dirty="0">
                <a:solidFill>
                  <a:schemeClr val="dk1"/>
                </a:solidFill>
                <a:latin typeface="Calibri"/>
                <a:ea typeface="Calibri"/>
                <a:cs typeface="Calibri"/>
                <a:sym typeface="Calibri"/>
              </a:rPr>
              <a:t>Il pagamento online tramite bonifico bancario o bonifico postale è un </a:t>
            </a:r>
            <a:r>
              <a:rPr lang="it-IT" sz="2400" b="1" dirty="0">
                <a:solidFill>
                  <a:schemeClr val="dk1"/>
                </a:solidFill>
                <a:latin typeface="Calibri"/>
                <a:ea typeface="Calibri"/>
                <a:cs typeface="Calibri"/>
                <a:sym typeface="Calibri"/>
              </a:rPr>
              <a:t>metodo molto sicuro</a:t>
            </a:r>
            <a:r>
              <a:rPr lang="it-IT" sz="2400" dirty="0">
                <a:solidFill>
                  <a:schemeClr val="dk1"/>
                </a:solidFill>
                <a:latin typeface="Calibri"/>
                <a:ea typeface="Calibri"/>
                <a:cs typeface="Calibri"/>
                <a:sym typeface="Calibri"/>
              </a:rPr>
              <a:t>, perché traccia e garantisce il pagamento effettuato in caso di truffe o problemi.</a:t>
            </a:r>
            <a:endParaRPr lang="en-US" sz="2400" dirty="0">
              <a:solidFill>
                <a:schemeClr val="dk1"/>
              </a:solidFill>
              <a:latin typeface="Calibri"/>
              <a:ea typeface="Calibri"/>
              <a:cs typeface="Calibri"/>
              <a:sym typeface="Calibri"/>
            </a:endParaRPr>
          </a:p>
          <a:p>
            <a:pPr lvl="0">
              <a:lnSpc>
                <a:spcPct val="150000"/>
              </a:lnSpc>
            </a:pPr>
            <a:r>
              <a:rPr lang="it-IT" sz="2400" dirty="0">
                <a:solidFill>
                  <a:schemeClr val="dk1"/>
                </a:solidFill>
                <a:latin typeface="Calibri"/>
                <a:ea typeface="Calibri"/>
                <a:cs typeface="Calibri"/>
                <a:sym typeface="Calibri"/>
              </a:rPr>
              <a:t>Tuttavia, non è necessariamente il miglior metodo di pagamento per l'e-commerce in quanto può essere un </a:t>
            </a:r>
            <a:r>
              <a:rPr lang="it-IT" sz="2400" b="1" dirty="0">
                <a:solidFill>
                  <a:schemeClr val="dk1"/>
                </a:solidFill>
                <a:latin typeface="Calibri"/>
                <a:ea typeface="Calibri"/>
                <a:cs typeface="Calibri"/>
                <a:sym typeface="Calibri"/>
              </a:rPr>
              <a:t>metodo lento</a:t>
            </a:r>
            <a:r>
              <a:rPr lang="it-IT" sz="2400" dirty="0">
                <a:solidFill>
                  <a:schemeClr val="dk1"/>
                </a:solidFill>
                <a:latin typeface="Calibri"/>
                <a:ea typeface="Calibri"/>
                <a:cs typeface="Calibri"/>
                <a:sym typeface="Calibri"/>
              </a:rPr>
              <a:t>. Il trasferimento potrebbe richiedere più tempo, quindi il tuo ordine impiegherà più tempo per raggiungere la tua casa</a:t>
            </a:r>
            <a:r>
              <a:rPr lang="en-US" sz="2400" dirty="0">
                <a:solidFill>
                  <a:schemeClr val="dk1"/>
                </a:solidFill>
                <a:latin typeface="Calibri"/>
                <a:ea typeface="Calibri"/>
                <a:cs typeface="Calibri"/>
                <a:sym typeface="Calibri"/>
              </a:rPr>
              <a:t>.</a:t>
            </a:r>
          </a:p>
          <a:p>
            <a:pPr marL="0" marR="0" lvl="0" indent="0" algn="l" rtl="0">
              <a:lnSpc>
                <a:spcPct val="150000"/>
              </a:lnSpc>
              <a:spcBef>
                <a:spcPts val="0"/>
              </a:spcBef>
              <a:spcAft>
                <a:spcPts val="0"/>
              </a:spcAft>
              <a:buNone/>
            </a:pPr>
            <a:endParaRPr sz="2400" dirty="0"/>
          </a:p>
          <a:p>
            <a:pPr lvl="0">
              <a:lnSpc>
                <a:spcPct val="150000"/>
              </a:lnSpc>
            </a:pPr>
            <a:r>
              <a:rPr lang="it-IT" sz="2400" dirty="0">
                <a:solidFill>
                  <a:schemeClr val="dk1"/>
                </a:solidFill>
                <a:latin typeface="Calibri"/>
                <a:ea typeface="Calibri"/>
                <a:cs typeface="Calibri"/>
                <a:sym typeface="Calibri"/>
              </a:rPr>
              <a:t>Inoltre, è importante </a:t>
            </a:r>
            <a:r>
              <a:rPr lang="it-IT" sz="2400" b="1" dirty="0">
                <a:solidFill>
                  <a:schemeClr val="dk1"/>
                </a:solidFill>
                <a:latin typeface="Calibri"/>
                <a:ea typeface="Calibri"/>
                <a:cs typeface="Calibri"/>
                <a:sym typeface="Calibri"/>
              </a:rPr>
              <a:t>digitare attentamente l'IBAN o il numero di conto </a:t>
            </a:r>
            <a:r>
              <a:rPr lang="it-IT" sz="2400" dirty="0">
                <a:solidFill>
                  <a:schemeClr val="dk1"/>
                </a:solidFill>
                <a:latin typeface="Calibri"/>
                <a:ea typeface="Calibri"/>
                <a:cs typeface="Calibri"/>
                <a:sym typeface="Calibri"/>
              </a:rPr>
              <a:t>in quanto un fornitore di servizi non è responsabile per la mancata o errata esecuzione del pagamento se i dettagli forniti dal cliente non sono corretti.</a:t>
            </a:r>
            <a:endParaRPr sz="2400" dirty="0">
              <a:solidFill>
                <a:schemeClr val="dk1"/>
              </a:solidFill>
              <a:latin typeface="Calibri"/>
              <a:ea typeface="Calibri"/>
              <a:cs typeface="Calibri"/>
              <a:sym typeface="Calibri"/>
            </a:endParaRPr>
          </a:p>
        </p:txBody>
      </p:sp>
      <p:pic>
        <p:nvPicPr>
          <p:cNvPr id="167" name="Google Shape;167;p13" descr="Freccia linea, leggera curva"/>
          <p:cNvPicPr preferRelativeResize="0"/>
          <p:nvPr/>
        </p:nvPicPr>
        <p:blipFill rotWithShape="1">
          <a:blip r:embed="rId3">
            <a:alphaModFix/>
          </a:blip>
          <a:srcRect/>
          <a:stretch/>
        </p:blipFill>
        <p:spPr>
          <a:xfrm>
            <a:off x="97653" y="4753701"/>
            <a:ext cx="698573" cy="698573"/>
          </a:xfrm>
          <a:prstGeom prst="rect">
            <a:avLst/>
          </a:prstGeom>
          <a:noFill/>
          <a:ln>
            <a:noFill/>
          </a:ln>
        </p:spPr>
      </p:pic>
      <p:pic>
        <p:nvPicPr>
          <p:cNvPr id="168" name="Google Shape;168;p13" descr="money, transfer, banking, icon, buy, communication, concept, customer, deposit, design, device, electronic, finance, flat, funds, hand, internet, online, payment, purchase, send, shopping, technology, telephone, withdraw, text, product, font, human behavior, circle, line, graphic design, diagram, logo, illustration, angle, brand, graphics"/>
          <p:cNvPicPr preferRelativeResize="0"/>
          <p:nvPr/>
        </p:nvPicPr>
        <p:blipFill rotWithShape="1">
          <a:blip r:embed="rId4">
            <a:alphaModFix/>
          </a:blip>
          <a:srcRect/>
          <a:stretch/>
        </p:blipFill>
        <p:spPr>
          <a:xfrm>
            <a:off x="10920228" y="147294"/>
            <a:ext cx="2046513" cy="1977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396715" y="417662"/>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err="1"/>
              <a:t>Risorse</a:t>
            </a:r>
            <a:r>
              <a:rPr lang="en-US" dirty="0"/>
              <a:t> e </a:t>
            </a:r>
            <a:r>
              <a:rPr lang="en-US" dirty="0" err="1"/>
              <a:t>strumenti</a:t>
            </a:r>
            <a:r>
              <a:rPr lang="en-US" dirty="0"/>
              <a:t> </a:t>
            </a:r>
            <a:r>
              <a:rPr lang="en-US" dirty="0" err="1"/>
              <a:t>finanziari</a:t>
            </a:r>
            <a:r>
              <a:rPr lang="en-US" dirty="0"/>
              <a:t> online</a:t>
            </a:r>
            <a:endParaRPr dirty="0">
              <a:solidFill>
                <a:srgbClr val="0A9A8F"/>
              </a:solidFill>
              <a:latin typeface="Open Sans"/>
              <a:ea typeface="Open Sans"/>
              <a:cs typeface="Open Sans"/>
              <a:sym typeface="Open Sans"/>
            </a:endParaRPr>
          </a:p>
        </p:txBody>
      </p:sp>
      <p:sp>
        <p:nvSpPr>
          <p:cNvPr id="174" name="Google Shape;174;p14"/>
          <p:cNvSpPr txBox="1">
            <a:spLocks noGrp="1"/>
          </p:cNvSpPr>
          <p:nvPr>
            <p:ph type="body" idx="2"/>
          </p:nvPr>
        </p:nvSpPr>
        <p:spPr>
          <a:xfrm>
            <a:off x="39517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en-US" i="0" dirty="0"/>
              <a:t>Come </a:t>
            </a:r>
            <a:r>
              <a:rPr lang="en-US" i="0" dirty="0" err="1"/>
              <a:t>pagare</a:t>
            </a:r>
            <a:r>
              <a:rPr lang="en-US" i="0" dirty="0"/>
              <a:t> in </a:t>
            </a:r>
            <a:r>
              <a:rPr lang="en-US" i="0" dirty="0" err="1"/>
              <a:t>sicurezza</a:t>
            </a:r>
            <a:endParaRPr i="0" dirty="0">
              <a:solidFill>
                <a:srgbClr val="0A9A8F"/>
              </a:solidFill>
              <a:latin typeface="Open Sans"/>
              <a:ea typeface="Open Sans"/>
              <a:cs typeface="Open Sans"/>
              <a:sym typeface="Open Sans"/>
            </a:endParaRPr>
          </a:p>
        </p:txBody>
      </p:sp>
      <p:sp>
        <p:nvSpPr>
          <p:cNvPr id="175" name="Google Shape;175;p14"/>
          <p:cNvSpPr txBox="1"/>
          <p:nvPr/>
        </p:nvSpPr>
        <p:spPr>
          <a:xfrm>
            <a:off x="290286" y="2443403"/>
            <a:ext cx="12541319" cy="415494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en-US" sz="2800" b="1" dirty="0">
                <a:solidFill>
                  <a:schemeClr val="lt2"/>
                </a:solidFill>
                <a:highlight>
                  <a:srgbClr val="097D74"/>
                </a:highlight>
                <a:latin typeface="Calibri"/>
                <a:ea typeface="Calibri"/>
                <a:cs typeface="Calibri"/>
                <a:sym typeface="Calibri"/>
              </a:rPr>
              <a:t>PAGAMENTO ALLA CONSEGNA (CONTRASSEGNO)
</a:t>
            </a:r>
            <a:endParaRPr sz="2000" b="1" dirty="0">
              <a:solidFill>
                <a:schemeClr val="accent1"/>
              </a:solidFill>
              <a:highlight>
                <a:srgbClr val="097D74"/>
              </a:highlight>
              <a:latin typeface="Calibri"/>
              <a:ea typeface="Calibri"/>
              <a:cs typeface="Calibri"/>
              <a:sym typeface="Calibri"/>
            </a:endParaRPr>
          </a:p>
          <a:p>
            <a:pPr lvl="0">
              <a:lnSpc>
                <a:spcPct val="150000"/>
              </a:lnSpc>
            </a:pPr>
            <a:r>
              <a:rPr lang="it-IT" sz="2400" dirty="0">
                <a:solidFill>
                  <a:schemeClr val="dk1"/>
                </a:solidFill>
                <a:latin typeface="Calibri"/>
                <a:ea typeface="Calibri"/>
                <a:cs typeface="Calibri"/>
                <a:sym typeface="Calibri"/>
              </a:rPr>
              <a:t>È un metodo di pagamento </a:t>
            </a:r>
            <a:r>
              <a:rPr lang="it-IT" sz="2400" b="1" dirty="0">
                <a:solidFill>
                  <a:schemeClr val="dk1"/>
                </a:solidFill>
                <a:latin typeface="Calibri"/>
                <a:ea typeface="Calibri"/>
                <a:cs typeface="Calibri"/>
                <a:sym typeface="Calibri"/>
              </a:rPr>
              <a:t>molto sicuro </a:t>
            </a:r>
            <a:r>
              <a:rPr lang="it-IT" sz="2400" dirty="0">
                <a:solidFill>
                  <a:schemeClr val="dk1"/>
                </a:solidFill>
                <a:latin typeface="Calibri"/>
                <a:ea typeface="Calibri"/>
                <a:cs typeface="Calibri"/>
                <a:sym typeface="Calibri"/>
              </a:rPr>
              <a:t>che ti consente di pagare quando ricevi il prodotto a casa tua.
</a:t>
            </a:r>
            <a:endParaRPr sz="2400" dirty="0"/>
          </a:p>
          <a:p>
            <a:pPr lvl="0">
              <a:lnSpc>
                <a:spcPct val="150000"/>
              </a:lnSpc>
            </a:pPr>
            <a:r>
              <a:rPr lang="it-IT" sz="2400" dirty="0">
                <a:solidFill>
                  <a:schemeClr val="dk1"/>
                </a:solidFill>
                <a:latin typeface="Calibri"/>
                <a:ea typeface="Calibri"/>
                <a:cs typeface="Calibri"/>
                <a:sym typeface="Calibri"/>
              </a:rPr>
              <a:t>Tuttavia, il pagamento in contrassegno ha spesso un costo maggiore rispetto ad altri metodi di pagamento online e non è sempre offerto dai venditori online</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pic>
        <p:nvPicPr>
          <p:cNvPr id="176" name="Google Shape;176;p14" descr="Freccia linea, leggera curva"/>
          <p:cNvPicPr preferRelativeResize="0"/>
          <p:nvPr/>
        </p:nvPicPr>
        <p:blipFill rotWithShape="1">
          <a:blip r:embed="rId3">
            <a:alphaModFix/>
          </a:blip>
          <a:srcRect/>
          <a:stretch/>
        </p:blipFill>
        <p:spPr>
          <a:xfrm>
            <a:off x="0" y="3154687"/>
            <a:ext cx="698573" cy="698573"/>
          </a:xfrm>
          <a:prstGeom prst="rect">
            <a:avLst/>
          </a:prstGeom>
          <a:noFill/>
          <a:ln>
            <a:noFill/>
          </a:ln>
        </p:spPr>
      </p:pic>
      <p:pic>
        <p:nvPicPr>
          <p:cNvPr id="177" name="Google Shape;177;p14" descr="delivery, ecommerce, shipment, fast, free, box, easy, instant, freight, courier, online, package, screen, shipping, business, buy, dollar, cash, computer, deliver, express, holding, internet, pay, order, packaging, receive, service, shopping, technology, web, green, yellow, product, hand, human behavior, line, font, communication, angle, finger, material, illustration, brand"/>
          <p:cNvPicPr preferRelativeResize="0"/>
          <p:nvPr/>
        </p:nvPicPr>
        <p:blipFill rotWithShape="1">
          <a:blip r:embed="rId4">
            <a:alphaModFix/>
          </a:blip>
          <a:srcRect/>
          <a:stretch/>
        </p:blipFill>
        <p:spPr>
          <a:xfrm>
            <a:off x="9039572" y="294770"/>
            <a:ext cx="3792033" cy="25344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B8FF4-A1DE-0A3C-97C9-628F0ABC60C6}"/>
              </a:ext>
            </a:extLst>
          </p:cNvPr>
          <p:cNvSpPr>
            <a:spLocks noGrp="1"/>
          </p:cNvSpPr>
          <p:nvPr>
            <p:ph type="body" idx="1"/>
          </p:nvPr>
        </p:nvSpPr>
        <p:spPr>
          <a:xfrm>
            <a:off x="501098" y="1592489"/>
            <a:ext cx="12331402" cy="5129444"/>
          </a:xfrm>
        </p:spPr>
        <p:txBody>
          <a:bodyPr/>
          <a:lstStyle/>
          <a:p>
            <a:endParaRPr lang="en-GB" sz="4000" b="1" dirty="0"/>
          </a:p>
          <a:p>
            <a:endParaRPr lang="en-GB" sz="4000" b="1" dirty="0"/>
          </a:p>
          <a:p>
            <a:r>
              <a:rPr lang="en-GB" sz="4000" b="1" dirty="0" err="1">
                <a:solidFill>
                  <a:srgbClr val="097D74"/>
                </a:solidFill>
              </a:rPr>
              <a:t>Pausa</a:t>
            </a:r>
            <a:r>
              <a:rPr lang="en-GB" sz="4000" b="1" dirty="0">
                <a:solidFill>
                  <a:srgbClr val="097D74"/>
                </a:solidFill>
              </a:rPr>
              <a:t> </a:t>
            </a:r>
            <a:r>
              <a:rPr lang="en-GB" sz="4000" b="1" dirty="0" err="1">
                <a:solidFill>
                  <a:srgbClr val="097D74"/>
                </a:solidFill>
              </a:rPr>
              <a:t>tè</a:t>
            </a:r>
            <a:r>
              <a:rPr lang="en-GB" sz="4000" b="1" dirty="0">
                <a:solidFill>
                  <a:srgbClr val="097D74"/>
                </a:solidFill>
              </a:rPr>
              <a:t> e </a:t>
            </a:r>
            <a:r>
              <a:rPr lang="en-GB" sz="4000" b="1" dirty="0" err="1">
                <a:solidFill>
                  <a:srgbClr val="097D74"/>
                </a:solidFill>
              </a:rPr>
              <a:t>caffè</a:t>
            </a:r>
            <a:r>
              <a:rPr lang="en-GB" sz="4000" b="1" dirty="0">
                <a:solidFill>
                  <a:srgbClr val="097D74"/>
                </a:solidFill>
              </a:rPr>
              <a:t>
</a:t>
            </a:r>
          </a:p>
        </p:txBody>
      </p:sp>
      <p:sp>
        <p:nvSpPr>
          <p:cNvPr id="3" name="Title 2">
            <a:extLst>
              <a:ext uri="{FF2B5EF4-FFF2-40B4-BE49-F238E27FC236}">
                <a16:creationId xmlns:a16="http://schemas.microsoft.com/office/drawing/2014/main" id="{E721F714-4AC6-8A64-D9C7-BC6B21045742}"/>
              </a:ext>
            </a:extLst>
          </p:cNvPr>
          <p:cNvSpPr>
            <a:spLocks noGrp="1"/>
          </p:cNvSpPr>
          <p:nvPr>
            <p:ph type="title"/>
          </p:nvPr>
        </p:nvSpPr>
        <p:spPr/>
        <p:txBody>
          <a:bodyPr/>
          <a:lstStyle/>
          <a:p>
            <a:r>
              <a:rPr lang="en-US" dirty="0" err="1"/>
              <a:t>Risorse</a:t>
            </a:r>
            <a:r>
              <a:rPr lang="en-US" dirty="0"/>
              <a:t> e </a:t>
            </a:r>
            <a:r>
              <a:rPr lang="en-US" dirty="0" err="1"/>
              <a:t>strumenti</a:t>
            </a:r>
            <a:r>
              <a:rPr lang="en-US" dirty="0"/>
              <a:t> </a:t>
            </a:r>
            <a:r>
              <a:rPr lang="en-US" dirty="0" err="1"/>
              <a:t>finanziari</a:t>
            </a:r>
            <a:r>
              <a:rPr lang="en-US" dirty="0"/>
              <a:t> online</a:t>
            </a:r>
            <a:endParaRPr lang="en-GB" dirty="0"/>
          </a:p>
        </p:txBody>
      </p:sp>
      <p:pic>
        <p:nvPicPr>
          <p:cNvPr id="6" name="Picture 5" descr="A cup of coffee and cookies on a plate&#10;&#10;Description automatically generated with low confidence">
            <a:extLst>
              <a:ext uri="{FF2B5EF4-FFF2-40B4-BE49-F238E27FC236}">
                <a16:creationId xmlns:a16="http://schemas.microsoft.com/office/drawing/2014/main" id="{DBC246A9-28DF-2B37-EC86-3CD4B51F5E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1231" y="2111231"/>
            <a:ext cx="5270333" cy="3801980"/>
          </a:xfrm>
          <a:prstGeom prst="rect">
            <a:avLst/>
          </a:prstGeom>
        </p:spPr>
      </p:pic>
    </p:spTree>
    <p:extLst>
      <p:ext uri="{BB962C8B-B14F-4D97-AF65-F5344CB8AC3E}">
        <p14:creationId xmlns:p14="http://schemas.microsoft.com/office/powerpoint/2010/main" val="160122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p>
            <a:pPr marL="228600">
              <a:spcAft>
                <a:spcPts val="1200"/>
              </a:spcAft>
            </a:pPr>
            <a:endParaRPr lang="it-IT" sz="2800" dirty="0">
              <a:solidFill>
                <a:schemeClr val="bg2"/>
              </a:solidFill>
              <a:effectLst/>
              <a:latin typeface="Calibri" panose="020F0502020204030204" pitchFamily="34" charset="0"/>
              <a:ea typeface="Calibri" panose="020F0502020204030204" pitchFamily="34" charset="0"/>
            </a:endParaRPr>
          </a:p>
          <a:p>
            <a:pPr marL="228600">
              <a:spcAft>
                <a:spcPts val="1200"/>
              </a:spcAft>
            </a:pPr>
            <a:r>
              <a:rPr lang="it-IT" sz="2800" dirty="0">
                <a:solidFill>
                  <a:schemeClr val="bg2"/>
                </a:solidFill>
                <a:effectLst/>
                <a:latin typeface="Calibri" panose="020F0502020204030204" pitchFamily="34" charset="0"/>
                <a:ea typeface="Calibri" panose="020F0502020204030204" pitchFamily="34" charset="0"/>
              </a:rPr>
              <a:t>Dopo aver completato questo workshop, genitori e tutori saranno in grado di: </a:t>
            </a:r>
          </a:p>
          <a:p>
            <a:pPr marL="342900" lvl="0" indent="-342900">
              <a:lnSpc>
                <a:spcPct val="200000"/>
              </a:lnSpc>
              <a:spcAft>
                <a:spcPts val="600"/>
              </a:spcAft>
              <a:buFont typeface="Symbol" panose="05050102010706020507" pitchFamily="18" charset="2"/>
              <a:buChar char=""/>
              <a:tabLst>
                <a:tab pos="457200" algn="l"/>
              </a:tabLst>
            </a:pPr>
            <a:r>
              <a:rPr lang="it-IT" sz="2800" dirty="0">
                <a:solidFill>
                  <a:schemeClr val="bg2"/>
                </a:solidFill>
                <a:effectLst/>
                <a:latin typeface="Calibri" panose="020F0502020204030204" pitchFamily="34" charset="0"/>
                <a:ea typeface="Calibri" panose="020F0502020204030204" pitchFamily="34" charset="0"/>
              </a:rPr>
              <a:t>descrivere i rischi connessi ai pagamenti elettronici e online</a:t>
            </a:r>
          </a:p>
          <a:p>
            <a:pPr marL="342900" lvl="0" indent="-342900">
              <a:lnSpc>
                <a:spcPct val="200000"/>
              </a:lnSpc>
              <a:spcAft>
                <a:spcPts val="600"/>
              </a:spcAft>
              <a:buFont typeface="Symbol" panose="05050102010706020507" pitchFamily="18" charset="2"/>
              <a:buChar char=""/>
              <a:tabLst>
                <a:tab pos="457200" algn="l"/>
              </a:tabLst>
            </a:pPr>
            <a:r>
              <a:rPr lang="it-IT" sz="2800" dirty="0">
                <a:solidFill>
                  <a:schemeClr val="bg2"/>
                </a:solidFill>
                <a:effectLst/>
                <a:latin typeface="Calibri" panose="020F0502020204030204" pitchFamily="34" charset="0"/>
                <a:ea typeface="Calibri" panose="020F0502020204030204" pitchFamily="34" charset="0"/>
              </a:rPr>
              <a:t>riconoscere l’affidabilità di un sito prima di effettuare pagamenti online    </a:t>
            </a:r>
          </a:p>
          <a:p>
            <a:pPr marL="342900" lvl="0" indent="-342900">
              <a:lnSpc>
                <a:spcPct val="200000"/>
              </a:lnSpc>
              <a:spcAft>
                <a:spcPts val="600"/>
              </a:spcAft>
              <a:buFont typeface="Symbol" panose="05050102010706020507" pitchFamily="18" charset="2"/>
              <a:buChar char=""/>
              <a:tabLst>
                <a:tab pos="457200" algn="l"/>
              </a:tabLst>
            </a:pPr>
            <a:r>
              <a:rPr lang="it-IT" sz="2800" dirty="0">
                <a:solidFill>
                  <a:schemeClr val="bg2"/>
                </a:solidFill>
                <a:effectLst/>
                <a:latin typeface="Calibri" panose="020F0502020204030204" pitchFamily="34" charset="0"/>
                <a:ea typeface="Calibri" panose="020F0502020204030204" pitchFamily="34" charset="0"/>
              </a:rPr>
              <a:t>utilizzare le piattaforme più comuni in modo sicuro </a:t>
            </a:r>
          </a:p>
          <a:p>
            <a:pPr marL="342900" lvl="0" indent="-342900">
              <a:lnSpc>
                <a:spcPct val="200000"/>
              </a:lnSpc>
              <a:spcAft>
                <a:spcPts val="600"/>
              </a:spcAft>
              <a:buFont typeface="Symbol" panose="05050102010706020507" pitchFamily="18" charset="2"/>
              <a:buChar char=""/>
              <a:tabLst>
                <a:tab pos="457200" algn="l"/>
              </a:tabLst>
            </a:pPr>
            <a:r>
              <a:rPr lang="it-IT" sz="2800" dirty="0">
                <a:solidFill>
                  <a:schemeClr val="bg2"/>
                </a:solidFill>
                <a:effectLst/>
                <a:latin typeface="Calibri" panose="020F0502020204030204" pitchFamily="34" charset="0"/>
                <a:ea typeface="Calibri" panose="020F0502020204030204" pitchFamily="34" charset="0"/>
              </a:rPr>
              <a:t>pagare in modo sicuro evitando frodi, truffe, phishing, ecc.</a:t>
            </a:r>
          </a:p>
        </p:txBody>
      </p:sp>
      <p:sp>
        <p:nvSpPr>
          <p:cNvPr id="58" name="Google Shape;58;p2"/>
          <p:cNvSpPr txBox="1">
            <a:spLocks noGrp="1"/>
          </p:cNvSpPr>
          <p:nvPr>
            <p:ph type="title"/>
          </p:nvPr>
        </p:nvSpPr>
        <p:spPr>
          <a:xfrm>
            <a:off x="500063" y="622295"/>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n-US" sz="2400" dirty="0" err="1"/>
              <a:t>Strumenti</a:t>
            </a:r>
            <a:r>
              <a:rPr lang="en-US" sz="2400" dirty="0"/>
              <a:t> e </a:t>
            </a:r>
            <a:r>
              <a:rPr lang="en-US" sz="2400" dirty="0" err="1"/>
              <a:t>risorse</a:t>
            </a:r>
            <a:r>
              <a:rPr lang="en-US" sz="2400" dirty="0"/>
              <a:t> </a:t>
            </a:r>
            <a:r>
              <a:rPr lang="en-US" sz="2400" dirty="0" err="1"/>
              <a:t>finanziarie</a:t>
            </a:r>
            <a:r>
              <a:rPr lang="en-US" sz="2400" dirty="0"/>
              <a:t> online</a:t>
            </a:r>
            <a:br>
              <a:rPr lang="en-US" dirty="0"/>
            </a:br>
            <a:r>
              <a:rPr lang="en-US" dirty="0" err="1"/>
              <a:t>Risultati</a:t>
            </a:r>
            <a:r>
              <a:rPr lang="en-US" dirty="0"/>
              <a:t> di </a:t>
            </a:r>
            <a:r>
              <a:rPr lang="en-US" dirty="0" err="1"/>
              <a:t>apprendimento</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body" idx="1"/>
          </p:nvPr>
        </p:nvSpPr>
        <p:spPr>
          <a:xfrm>
            <a:off x="501036" y="1704532"/>
            <a:ext cx="12331700" cy="5427788"/>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it-IT" sz="2500" dirty="0"/>
              <a:t>La famiglia O'Connor ha bisogno di comprare una lavatrice e la ordina online</a:t>
            </a:r>
            <a:r>
              <a:rPr lang="en-US" sz="2500" dirty="0"/>
              <a:t>.</a:t>
            </a:r>
            <a:endParaRPr sz="2500" dirty="0"/>
          </a:p>
          <a:p>
            <a:pPr lvl="0" indent="-457200" algn="l">
              <a:lnSpc>
                <a:spcPct val="150000"/>
              </a:lnSpc>
              <a:spcBef>
                <a:spcPts val="600"/>
              </a:spcBef>
              <a:buSzPts val="2100"/>
              <a:buFont typeface="Calibri"/>
              <a:buAutoNum type="arabicPeriod"/>
            </a:pPr>
            <a:r>
              <a:rPr lang="it-IT" sz="2500" dirty="0"/>
              <a:t>In primo luogo, cercano il modello più adatto a loro controllando le descrizioni su Internet</a:t>
            </a:r>
            <a:r>
              <a:rPr lang="en-US" sz="2500" dirty="0"/>
              <a:t>.</a:t>
            </a:r>
            <a:endParaRPr sz="2500" dirty="0"/>
          </a:p>
          <a:p>
            <a:pPr lvl="0" indent="-457200" algn="l">
              <a:lnSpc>
                <a:spcPct val="150000"/>
              </a:lnSpc>
              <a:spcBef>
                <a:spcPts val="600"/>
              </a:spcBef>
              <a:buSzPts val="2100"/>
              <a:buFont typeface="Calibri"/>
              <a:buAutoNum type="arabicPeriod"/>
            </a:pPr>
            <a:r>
              <a:rPr lang="it-IT" sz="2500" dirty="0"/>
              <a:t>In secondo luogo, controllano che il negozio web e i fornitori siano affidabili e che garantiscano pagamenti sicuri attraverso</a:t>
            </a:r>
            <a:r>
              <a:rPr lang="en-US" sz="2500" dirty="0"/>
              <a:t>:</a:t>
            </a:r>
            <a:endParaRPr sz="2500" dirty="0"/>
          </a:p>
          <a:p>
            <a:pPr marL="842959" lvl="1" indent="-342900">
              <a:lnSpc>
                <a:spcPct val="150000"/>
              </a:lnSpc>
              <a:buSzPts val="2100"/>
            </a:pPr>
            <a:r>
              <a:rPr lang="en-US" sz="2500" dirty="0"/>
              <a:t>La </a:t>
            </a:r>
            <a:r>
              <a:rPr lang="en-US" sz="2500" dirty="0" err="1"/>
              <a:t>reputazione</a:t>
            </a:r>
            <a:r>
              <a:rPr lang="en-US" sz="2500" dirty="0"/>
              <a:t> del </a:t>
            </a:r>
            <a:r>
              <a:rPr lang="en-US" sz="2500" dirty="0" err="1"/>
              <a:t>negozio</a:t>
            </a:r>
            <a:r>
              <a:rPr lang="en-US" sz="2500" dirty="0"/>
              <a:t> online e </a:t>
            </a:r>
            <a:r>
              <a:rPr lang="en-US" sz="2500" dirty="0" err="1"/>
              <a:t>dei</a:t>
            </a:r>
            <a:r>
              <a:rPr lang="en-US" sz="2500" dirty="0"/>
              <a:t> </a:t>
            </a:r>
            <a:r>
              <a:rPr lang="en-US" sz="2500" dirty="0" err="1"/>
              <a:t>suoi</a:t>
            </a:r>
            <a:r>
              <a:rPr lang="en-US" sz="2500" dirty="0"/>
              <a:t> </a:t>
            </a:r>
            <a:r>
              <a:rPr lang="en-US" sz="2500" dirty="0" err="1"/>
              <a:t>fornitori</a:t>
            </a:r>
            <a:r>
              <a:rPr lang="en-US" sz="2500" dirty="0"/>
              <a:t> </a:t>
            </a:r>
            <a:r>
              <a:rPr lang="en-US" sz="2500" dirty="0" err="1"/>
              <a:t>sul</a:t>
            </a:r>
            <a:r>
              <a:rPr lang="en-US" sz="2500" dirty="0"/>
              <a:t> web </a:t>
            </a:r>
            <a:r>
              <a:rPr lang="en-US" sz="2500" dirty="0" err="1"/>
              <a:t>usando</a:t>
            </a:r>
            <a:r>
              <a:rPr lang="en-US" sz="2500" dirty="0"/>
              <a:t> un </a:t>
            </a:r>
            <a:r>
              <a:rPr lang="it-IT" sz="2500" b="1" dirty="0"/>
              <a:t>sito web di recensioni online</a:t>
            </a:r>
            <a:endParaRPr lang="en-US" sz="2500" b="1" dirty="0"/>
          </a:p>
          <a:p>
            <a:pPr marL="842959" lvl="1" indent="-342900">
              <a:lnSpc>
                <a:spcPct val="150000"/>
              </a:lnSpc>
              <a:buSzPts val="2100"/>
            </a:pPr>
            <a:r>
              <a:rPr lang="it-IT" sz="2500" dirty="0"/>
              <a:t>La sicurezza della pagina del negozio online controllando la barra degli indirizzi del sito web per vedere se c'è un </a:t>
            </a:r>
            <a:r>
              <a:rPr lang="it-IT" sz="2500" b="1" dirty="0"/>
              <a:t>triangolo rosso o un lucchetto rosso</a:t>
            </a:r>
            <a:endParaRPr sz="2500" b="1" dirty="0"/>
          </a:p>
        </p:txBody>
      </p:sp>
      <p:sp>
        <p:nvSpPr>
          <p:cNvPr id="184" name="Google Shape;184;p15"/>
          <p:cNvSpPr txBox="1">
            <a:spLocks noGrp="1"/>
          </p:cNvSpPr>
          <p:nvPr>
            <p:ph type="title"/>
          </p:nvPr>
        </p:nvSpPr>
        <p:spPr>
          <a:xfrm>
            <a:off x="1675390" y="117341"/>
            <a:ext cx="9493062"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err="1">
                <a:solidFill>
                  <a:srgbClr val="097D74"/>
                </a:solidFill>
              </a:rPr>
              <a:t>Risorse</a:t>
            </a:r>
            <a:r>
              <a:rPr lang="en-US" dirty="0">
                <a:solidFill>
                  <a:srgbClr val="097D74"/>
                </a:solidFill>
              </a:rPr>
              <a:t> e </a:t>
            </a:r>
            <a:r>
              <a:rPr lang="en-US" dirty="0" err="1">
                <a:solidFill>
                  <a:srgbClr val="097D74"/>
                </a:solidFill>
              </a:rPr>
              <a:t>strumenti</a:t>
            </a:r>
            <a:r>
              <a:rPr lang="en-US" dirty="0">
                <a:solidFill>
                  <a:srgbClr val="097D74"/>
                </a:solidFill>
              </a:rPr>
              <a:t> </a:t>
            </a:r>
            <a:r>
              <a:rPr lang="en-US" dirty="0" err="1">
                <a:solidFill>
                  <a:srgbClr val="097D74"/>
                </a:solidFill>
              </a:rPr>
              <a:t>finanziari</a:t>
            </a:r>
            <a:r>
              <a:rPr lang="en-US" dirty="0">
                <a:solidFill>
                  <a:srgbClr val="097D74"/>
                </a:solidFill>
              </a:rPr>
              <a:t> online</a:t>
            </a:r>
            <a:endParaRPr dirty="0">
              <a:solidFill>
                <a:srgbClr val="097D74"/>
              </a:solidFill>
            </a:endParaRPr>
          </a:p>
        </p:txBody>
      </p:sp>
      <p:sp>
        <p:nvSpPr>
          <p:cNvPr id="185" name="Google Shape;185;p15"/>
          <p:cNvSpPr txBox="1">
            <a:spLocks noGrp="1"/>
          </p:cNvSpPr>
          <p:nvPr>
            <p:ph type="body" idx="2"/>
          </p:nvPr>
        </p:nvSpPr>
        <p:spPr>
          <a:xfrm>
            <a:off x="501650" y="1004082"/>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it-IT" i="0" dirty="0"/>
              <a:t>Fare un acquisto online sicuro ... Gli </a:t>
            </a:r>
            <a:r>
              <a:rPr lang="it-IT" i="0" dirty="0" err="1"/>
              <a:t>O'Connors</a:t>
            </a:r>
            <a:r>
              <a:rPr lang="it-IT" i="0" dirty="0"/>
              <a:t> comprano una lavatrice</a:t>
            </a:r>
            <a:endParaRPr i="0" dirty="0"/>
          </a:p>
        </p:txBody>
      </p:sp>
      <p:pic>
        <p:nvPicPr>
          <p:cNvPr id="186" name="Google Shape;186;p15" descr="Badge Tick with solid fill"/>
          <p:cNvPicPr preferRelativeResize="0"/>
          <p:nvPr/>
        </p:nvPicPr>
        <p:blipFill rotWithShape="1">
          <a:blip r:embed="rId3">
            <a:alphaModFix/>
          </a:blip>
          <a:srcRect/>
          <a:stretch/>
        </p:blipFill>
        <p:spPr>
          <a:xfrm>
            <a:off x="11918336" y="20141"/>
            <a:ext cx="914400" cy="914400"/>
          </a:xfrm>
          <a:prstGeom prst="rect">
            <a:avLst/>
          </a:prstGeom>
          <a:noFill/>
          <a:ln>
            <a:noFill/>
          </a:ln>
        </p:spPr>
      </p:pic>
      <p:pic>
        <p:nvPicPr>
          <p:cNvPr id="187" name="Google Shape;187;p15" descr="Badge Tick with solid fill"/>
          <p:cNvPicPr preferRelativeResize="0"/>
          <p:nvPr/>
        </p:nvPicPr>
        <p:blipFill rotWithShape="1">
          <a:blip r:embed="rId3">
            <a:alphaModFix/>
          </a:blip>
          <a:srcRect/>
          <a:stretch/>
        </p:blipFill>
        <p:spPr>
          <a:xfrm>
            <a:off x="631320" y="20141"/>
            <a:ext cx="914400" cy="914400"/>
          </a:xfrm>
          <a:prstGeom prst="rect">
            <a:avLst/>
          </a:prstGeom>
          <a:noFill/>
          <a:ln>
            <a:noFill/>
          </a:ln>
        </p:spPr>
      </p:pic>
      <p:sp>
        <p:nvSpPr>
          <p:cNvPr id="188" name="Google Shape;188;p15"/>
          <p:cNvSpPr/>
          <p:nvPr/>
        </p:nvSpPr>
        <p:spPr>
          <a:xfrm>
            <a:off x="9864684" y="6100668"/>
            <a:ext cx="2053652" cy="29980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body" idx="1"/>
          </p:nvPr>
        </p:nvSpPr>
        <p:spPr>
          <a:xfrm>
            <a:off x="259431" y="2215723"/>
            <a:ext cx="12774398" cy="4867248"/>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it-IT" sz="2800" dirty="0"/>
              <a:t>Dopo aver verificato il sito, la famiglia O'Connor acquista la propria lavatrice utilizzando una </a:t>
            </a:r>
            <a:r>
              <a:rPr lang="it-IT" sz="2800" b="1" dirty="0"/>
              <a:t>carta prepagata </a:t>
            </a:r>
            <a:r>
              <a:rPr lang="it-IT" sz="2800" dirty="0"/>
              <a:t>come metodo di pagamento più sicuro a loro disposizione in quanto non hanno un </a:t>
            </a:r>
            <a:r>
              <a:rPr lang="it-IT" sz="2800" b="1" dirty="0"/>
              <a:t>account </a:t>
            </a:r>
            <a:r>
              <a:rPr lang="it-IT" sz="2800" b="1" dirty="0" err="1"/>
              <a:t>Pay</a:t>
            </a:r>
            <a:r>
              <a:rPr lang="it-IT" sz="2800" b="1" dirty="0"/>
              <a:t> </a:t>
            </a:r>
            <a:r>
              <a:rPr lang="it-IT" sz="2800" b="1" dirty="0" err="1"/>
              <a:t>Pal</a:t>
            </a:r>
            <a:r>
              <a:rPr lang="it-IT" sz="2800" dirty="0"/>
              <a:t>. In una settimana ricevono la lavatrice a casa! 
</a:t>
            </a:r>
            <a:r>
              <a:rPr lang="en-US" sz="2800" b="1" dirty="0" err="1">
                <a:solidFill>
                  <a:srgbClr val="00B050"/>
                </a:solidFill>
              </a:rPr>
              <a:t>Domande</a:t>
            </a:r>
            <a:r>
              <a:rPr lang="en-US" sz="2800" b="1" dirty="0">
                <a:solidFill>
                  <a:srgbClr val="00B050"/>
                </a:solidFill>
              </a:rPr>
              <a:t> per </a:t>
            </a:r>
            <a:r>
              <a:rPr lang="en-US" sz="2800" b="1" dirty="0" err="1">
                <a:solidFill>
                  <a:srgbClr val="00B050"/>
                </a:solidFill>
              </a:rPr>
              <a:t>riflettere</a:t>
            </a:r>
            <a:r>
              <a:rPr lang="en-US" sz="2800" dirty="0">
                <a:solidFill>
                  <a:schemeClr val="dk1"/>
                </a:solidFill>
              </a:rPr>
              <a:t>:</a:t>
            </a:r>
            <a:endParaRPr sz="2800" b="1" dirty="0"/>
          </a:p>
          <a:p>
            <a:pPr marL="342900" lvl="0" indent="-342900" algn="l">
              <a:spcBef>
                <a:spcPts val="600"/>
              </a:spcBef>
              <a:buSzPts val="2100"/>
              <a:buFont typeface="Arial"/>
              <a:buChar char="•"/>
            </a:pPr>
            <a:r>
              <a:rPr lang="it-IT" sz="2800" dirty="0"/>
              <a:t>Che tipo di pagamento preferisci per gli acquisti online</a:t>
            </a:r>
            <a:r>
              <a:rPr lang="en-US" sz="2800" dirty="0"/>
              <a:t>?</a:t>
            </a:r>
            <a:endParaRPr sz="2800" dirty="0"/>
          </a:p>
          <a:p>
            <a:pPr marL="342900" lvl="0" indent="-342900" algn="l">
              <a:spcBef>
                <a:spcPts val="600"/>
              </a:spcBef>
              <a:buSzPts val="2100"/>
              <a:buFont typeface="Arial"/>
              <a:buChar char="•"/>
            </a:pPr>
            <a:r>
              <a:rPr lang="it-IT" sz="2800" dirty="0"/>
              <a:t>Conosci qualche pagina web per trovare le recensioni dei negozi online</a:t>
            </a:r>
            <a:r>
              <a:rPr lang="en-US" sz="2800" dirty="0"/>
              <a:t>?</a:t>
            </a:r>
            <a:endParaRPr sz="2800" dirty="0"/>
          </a:p>
          <a:p>
            <a:pPr marL="342900" lvl="0" indent="-342900" algn="l">
              <a:spcBef>
                <a:spcPts val="600"/>
              </a:spcBef>
              <a:buSzPts val="2100"/>
              <a:buFont typeface="Arial"/>
              <a:buChar char="•"/>
            </a:pPr>
            <a:r>
              <a:rPr lang="it-IT" sz="2800" dirty="0"/>
              <a:t>Hai mai acquistato qualcosa online senza verificare prima l'affidabilità del negozio online?</a:t>
            </a:r>
            <a:endParaRPr sz="2800" dirty="0"/>
          </a:p>
        </p:txBody>
      </p:sp>
      <p:sp>
        <p:nvSpPr>
          <p:cNvPr id="195" name="Google Shape;195;p16"/>
          <p:cNvSpPr txBox="1">
            <a:spLocks noGrp="1"/>
          </p:cNvSpPr>
          <p:nvPr>
            <p:ph type="title"/>
          </p:nvPr>
        </p:nvSpPr>
        <p:spPr>
          <a:xfrm>
            <a:off x="1414463" y="225425"/>
            <a:ext cx="1023779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err="1"/>
              <a:t>Risorse</a:t>
            </a:r>
            <a:r>
              <a:rPr lang="en-US" dirty="0"/>
              <a:t> e </a:t>
            </a:r>
            <a:r>
              <a:rPr lang="en-US" dirty="0" err="1"/>
              <a:t>strumenti</a:t>
            </a:r>
            <a:r>
              <a:rPr lang="en-US" dirty="0"/>
              <a:t> </a:t>
            </a:r>
            <a:r>
              <a:rPr lang="en-US" dirty="0" err="1"/>
              <a:t>finanziari</a:t>
            </a:r>
            <a:r>
              <a:rPr lang="en-US" dirty="0"/>
              <a:t> online</a:t>
            </a:r>
            <a:endParaRPr dirty="0">
              <a:solidFill>
                <a:srgbClr val="00B050"/>
              </a:solidFill>
            </a:endParaRPr>
          </a:p>
        </p:txBody>
      </p:sp>
      <p:sp>
        <p:nvSpPr>
          <p:cNvPr id="196" name="Google Shape;196;p16"/>
          <p:cNvSpPr txBox="1">
            <a:spLocks noGrp="1"/>
          </p:cNvSpPr>
          <p:nvPr>
            <p:ph type="body" idx="2"/>
          </p:nvPr>
        </p:nvSpPr>
        <p:spPr>
          <a:xfrm>
            <a:off x="259431" y="1035504"/>
            <a:ext cx="12331700" cy="10280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endParaRPr lang="en-US" i="0" dirty="0"/>
          </a:p>
          <a:p>
            <a:pPr marL="0" indent="0">
              <a:spcBef>
                <a:spcPts val="0"/>
              </a:spcBef>
            </a:pPr>
            <a:r>
              <a:rPr lang="en-US" i="0" dirty="0" err="1"/>
              <a:t>Attività</a:t>
            </a:r>
            <a:r>
              <a:rPr lang="en-US" i="0" dirty="0"/>
              <a:t> M3.6</a:t>
            </a:r>
          </a:p>
          <a:p>
            <a:pPr marL="0" lvl="0" indent="0">
              <a:spcBef>
                <a:spcPts val="0"/>
              </a:spcBef>
            </a:pPr>
            <a:r>
              <a:rPr lang="it-IT" i="0" dirty="0">
                <a:solidFill>
                  <a:schemeClr val="tx2"/>
                </a:solidFill>
              </a:rPr>
              <a:t>Fare un acquisto online sicuro.... Gli </a:t>
            </a:r>
            <a:r>
              <a:rPr lang="it-IT" i="0" dirty="0" err="1">
                <a:solidFill>
                  <a:schemeClr val="tx2"/>
                </a:solidFill>
              </a:rPr>
              <a:t>O'Connors</a:t>
            </a:r>
            <a:r>
              <a:rPr lang="it-IT" i="0" dirty="0">
                <a:solidFill>
                  <a:schemeClr val="tx2"/>
                </a:solidFill>
              </a:rPr>
              <a:t> comprano una lavatrice
</a:t>
            </a:r>
            <a:endParaRPr i="0" dirty="0"/>
          </a:p>
        </p:txBody>
      </p:sp>
      <p:pic>
        <p:nvPicPr>
          <p:cNvPr id="197" name="Google Shape;197;p16" descr="Badge Tick with solid fill"/>
          <p:cNvPicPr preferRelativeResize="0"/>
          <p:nvPr/>
        </p:nvPicPr>
        <p:blipFill rotWithShape="1">
          <a:blip r:embed="rId3">
            <a:alphaModFix/>
          </a:blip>
          <a:srcRect/>
          <a:stretch/>
        </p:blipFill>
        <p:spPr>
          <a:xfrm>
            <a:off x="11973098" y="0"/>
            <a:ext cx="914400" cy="914400"/>
          </a:xfrm>
          <a:prstGeom prst="rect">
            <a:avLst/>
          </a:prstGeom>
          <a:noFill/>
          <a:ln>
            <a:noFill/>
          </a:ln>
        </p:spPr>
      </p:pic>
      <p:pic>
        <p:nvPicPr>
          <p:cNvPr id="198" name="Google Shape;198;p16" descr="Badge Tick with solid fill"/>
          <p:cNvPicPr preferRelativeResize="0"/>
          <p:nvPr/>
        </p:nvPicPr>
        <p:blipFill rotWithShape="1">
          <a:blip r:embed="rId3">
            <a:alphaModFix/>
          </a:blip>
          <a:srcRect/>
          <a:stretch/>
        </p:blipFill>
        <p:spPr>
          <a:xfrm>
            <a:off x="259431" y="31025"/>
            <a:ext cx="914400" cy="914400"/>
          </a:xfrm>
          <a:prstGeom prst="rect">
            <a:avLst/>
          </a:prstGeom>
          <a:noFill/>
          <a:ln>
            <a:noFill/>
          </a:ln>
        </p:spPr>
      </p:pic>
      <p:pic>
        <p:nvPicPr>
          <p:cNvPr id="199" name="Google Shape;199;p16" descr="Ok Grazie! | A.Fa.D.O.C."/>
          <p:cNvPicPr preferRelativeResize="0"/>
          <p:nvPr/>
        </p:nvPicPr>
        <p:blipFill rotWithShape="1">
          <a:blip r:embed="rId4">
            <a:alphaModFix/>
          </a:blip>
          <a:srcRect/>
          <a:stretch/>
        </p:blipFill>
        <p:spPr>
          <a:xfrm>
            <a:off x="10738640" y="877707"/>
            <a:ext cx="1315205" cy="1315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body" idx="1"/>
          </p:nvPr>
        </p:nvSpPr>
        <p:spPr>
          <a:xfrm>
            <a:off x="194031" y="1494996"/>
            <a:ext cx="12723683" cy="5893165"/>
          </a:xfrm>
          <a:prstGeom prst="rect">
            <a:avLst/>
          </a:prstGeom>
          <a:noFill/>
          <a:ln>
            <a:noFill/>
          </a:ln>
        </p:spPr>
        <p:txBody>
          <a:bodyPr spcFirstLastPara="1" wrap="square" lIns="72000" tIns="45700" rIns="72000" bIns="45700" anchor="t" anchorCtr="0">
            <a:noAutofit/>
          </a:bodyPr>
          <a:lstStyle/>
          <a:p>
            <a:pPr marL="0" lvl="0" indent="0" algn="ctr">
              <a:lnSpc>
                <a:spcPct val="150000"/>
              </a:lnSpc>
              <a:buSzPts val="2100"/>
            </a:pPr>
            <a:r>
              <a:rPr lang="it-IT" sz="2600" dirty="0">
                <a:solidFill>
                  <a:schemeClr val="dk1"/>
                </a:solidFill>
              </a:rPr>
              <a:t>Michael riceve un'e-mail dalla sua banca che chiede un pagamento immediato di 85 euro/£ dicendo che è stato sospeso e potrebbe aumentare se non viene pagato immediatamente. Nell'e-mail c'è il link di pagamento. Michael, allarmato, clicca immediatamente sul link ed effettua il pagamento utilizzando i dati della sua carta.
Pochi giorni dopo la sua banca chiama per dire di aver notato pagamenti sospetti e ripetuti di 600 euro/£ alla volta. A quel punto Michael si rende conto di essere stato truffato e chiede alla banca di bloccare immediatamente la sua carta e recuperare i soldi persi nella truffa. 
</a:t>
            </a:r>
            <a:r>
              <a:rPr lang="it-IT" sz="2800" b="1" dirty="0">
                <a:solidFill>
                  <a:schemeClr val="dk1"/>
                </a:solidFill>
              </a:rPr>
              <a:t>La banca risponde che ci proverà, ma non è affatto sicura che il denaro possa essere recuperato e restituito.</a:t>
            </a: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06" name="Google Shape;206;p17"/>
          <p:cNvSpPr txBox="1">
            <a:spLocks noGrp="1"/>
          </p:cNvSpPr>
          <p:nvPr>
            <p:ph type="title"/>
          </p:nvPr>
        </p:nvSpPr>
        <p:spPr>
          <a:xfrm>
            <a:off x="4358743" y="391881"/>
            <a:ext cx="461404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 </a:t>
            </a:r>
            <a:endParaRPr dirty="0"/>
          </a:p>
        </p:txBody>
      </p:sp>
      <p:sp>
        <p:nvSpPr>
          <p:cNvPr id="207" name="Google Shape;207;p17"/>
          <p:cNvSpPr txBox="1">
            <a:spLocks noGrp="1"/>
          </p:cNvSpPr>
          <p:nvPr>
            <p:ph type="body" idx="2"/>
          </p:nvPr>
        </p:nvSpPr>
        <p:spPr>
          <a:xfrm>
            <a:off x="255145" y="829716"/>
            <a:ext cx="12545763"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it-IT" i="0" dirty="0"/>
              <a:t>Parte A: Effettuare un acquisto online sicuro?     Michael effettua un pagamento online</a:t>
            </a:r>
            <a:endParaRPr i="0" dirty="0"/>
          </a:p>
        </p:txBody>
      </p:sp>
      <p:pic>
        <p:nvPicPr>
          <p:cNvPr id="208" name="Google Shape;208;p17" descr="Close with solid fill"/>
          <p:cNvPicPr preferRelativeResize="0"/>
          <p:nvPr/>
        </p:nvPicPr>
        <p:blipFill rotWithShape="1">
          <a:blip r:embed="rId3">
            <a:alphaModFix/>
          </a:blip>
          <a:srcRect/>
          <a:stretch/>
        </p:blipFill>
        <p:spPr>
          <a:xfrm>
            <a:off x="11855952" y="73194"/>
            <a:ext cx="914400" cy="603250"/>
          </a:xfrm>
          <a:prstGeom prst="rect">
            <a:avLst/>
          </a:prstGeom>
          <a:noFill/>
          <a:ln>
            <a:noFill/>
          </a:ln>
        </p:spPr>
      </p:pic>
      <p:pic>
        <p:nvPicPr>
          <p:cNvPr id="209" name="Google Shape;209;p17" descr="Close with solid fill"/>
          <p:cNvPicPr preferRelativeResize="0"/>
          <p:nvPr/>
        </p:nvPicPr>
        <p:blipFill rotWithShape="1">
          <a:blip r:embed="rId3">
            <a:alphaModFix/>
          </a:blip>
          <a:srcRect/>
          <a:stretch/>
        </p:blipFill>
        <p:spPr>
          <a:xfrm>
            <a:off x="224589" y="117539"/>
            <a:ext cx="914400" cy="743700"/>
          </a:xfrm>
          <a:prstGeom prst="rect">
            <a:avLst/>
          </a:prstGeom>
          <a:noFill/>
          <a:ln>
            <a:noFill/>
          </a:ln>
        </p:spPr>
      </p:pic>
      <p:pic>
        <p:nvPicPr>
          <p:cNvPr id="210" name="Google Shape;210;p17" descr="Pericolo Avvertimento Segni - Grafica vettoriale gratuita su Pixabay"/>
          <p:cNvPicPr preferRelativeResize="0"/>
          <p:nvPr/>
        </p:nvPicPr>
        <p:blipFill rotWithShape="1">
          <a:blip r:embed="rId4">
            <a:alphaModFix/>
          </a:blip>
          <a:srcRect/>
          <a:stretch/>
        </p:blipFill>
        <p:spPr>
          <a:xfrm>
            <a:off x="11197709" y="501239"/>
            <a:ext cx="1219484" cy="1179561"/>
          </a:xfrm>
          <a:prstGeom prst="rect">
            <a:avLst/>
          </a:prstGeom>
          <a:noFill/>
          <a:ln>
            <a:noFill/>
          </a:ln>
        </p:spPr>
      </p:pic>
      <p:sp>
        <p:nvSpPr>
          <p:cNvPr id="8" name="Google Shape;195;p16">
            <a:extLst>
              <a:ext uri="{FF2B5EF4-FFF2-40B4-BE49-F238E27FC236}">
                <a16:creationId xmlns:a16="http://schemas.microsoft.com/office/drawing/2014/main" id="{CD455E16-5F7C-12AA-03A5-337104A5E257}"/>
              </a:ext>
            </a:extLst>
          </p:cNvPr>
          <p:cNvSpPr txBox="1">
            <a:spLocks/>
          </p:cNvSpPr>
          <p:nvPr/>
        </p:nvSpPr>
        <p:spPr>
          <a:xfrm>
            <a:off x="1475577" y="141239"/>
            <a:ext cx="6654149" cy="720000"/>
          </a:xfrm>
          <a:prstGeom prst="rect">
            <a:avLst/>
          </a:prstGeom>
          <a:noFill/>
          <a:ln>
            <a:noFill/>
          </a:ln>
        </p:spPr>
        <p:txBody>
          <a:bodyPr spcFirstLastPara="1" wrap="square" lIns="72000" tIns="45700" rIns="72000"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dirty="0"/>
              <a:t> </a:t>
            </a:r>
            <a:r>
              <a:rPr lang="en-US" dirty="0" err="1"/>
              <a:t>Risorse</a:t>
            </a:r>
            <a:r>
              <a:rPr lang="en-US" dirty="0"/>
              <a:t> e </a:t>
            </a:r>
            <a:r>
              <a:rPr lang="en-US" dirty="0" err="1"/>
              <a:t>strumenti</a:t>
            </a:r>
            <a:r>
              <a:rPr lang="en-US" dirty="0"/>
              <a:t> </a:t>
            </a:r>
            <a:r>
              <a:rPr lang="en-US" dirty="0" err="1"/>
              <a:t>finanziari</a:t>
            </a:r>
            <a:r>
              <a:rPr lang="en-US" dirty="0"/>
              <a:t> online</a:t>
            </a:r>
            <a:endParaRPr lang="en-US" dirty="0">
              <a:solidFill>
                <a:srgbClr val="00B05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body" idx="1"/>
          </p:nvPr>
        </p:nvSpPr>
        <p:spPr>
          <a:xfrm>
            <a:off x="319314" y="1709015"/>
            <a:ext cx="12512152" cy="512944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600"/>
              </a:spcBef>
              <a:spcAft>
                <a:spcPts val="0"/>
              </a:spcAft>
              <a:buClr>
                <a:schemeClr val="accent4"/>
              </a:buClr>
              <a:buSzPts val="2188"/>
              <a:buNone/>
            </a:pPr>
            <a:r>
              <a:rPr lang="en-GB" sz="2400" b="1" dirty="0" err="1">
                <a:solidFill>
                  <a:schemeClr val="dk1"/>
                </a:solidFill>
              </a:rPr>
              <a:t>Parte</a:t>
            </a:r>
            <a:r>
              <a:rPr lang="en-GB" sz="2400" b="1" dirty="0">
                <a:solidFill>
                  <a:schemeClr val="dk1"/>
                </a:solidFill>
              </a:rPr>
              <a:t> A Il </a:t>
            </a:r>
            <a:r>
              <a:rPr lang="en-GB" sz="2400" b="1" dirty="0" err="1">
                <a:solidFill>
                  <a:schemeClr val="dk1"/>
                </a:solidFill>
              </a:rPr>
              <a:t>pagamento</a:t>
            </a:r>
            <a:r>
              <a:rPr lang="en-GB" sz="2400" b="1" dirty="0">
                <a:solidFill>
                  <a:schemeClr val="dk1"/>
                </a:solidFill>
              </a:rPr>
              <a:t> online di Michael</a:t>
            </a:r>
          </a:p>
          <a:p>
            <a:pPr marL="0" lvl="0" indent="0" algn="l" rtl="0">
              <a:lnSpc>
                <a:spcPct val="100000"/>
              </a:lnSpc>
              <a:spcBef>
                <a:spcPts val="600"/>
              </a:spcBef>
              <a:spcAft>
                <a:spcPts val="0"/>
              </a:spcAft>
              <a:buClr>
                <a:schemeClr val="accent4"/>
              </a:buClr>
              <a:buSzPts val="2188"/>
              <a:buNone/>
            </a:pPr>
            <a:r>
              <a:rPr lang="en-GB" sz="2400" b="1" dirty="0" err="1">
                <a:solidFill>
                  <a:schemeClr val="dk1"/>
                </a:solidFill>
              </a:rPr>
              <a:t>Parte</a:t>
            </a:r>
            <a:r>
              <a:rPr lang="en-GB" sz="2400" b="1" dirty="0">
                <a:solidFill>
                  <a:schemeClr val="dk1"/>
                </a:solidFill>
              </a:rPr>
              <a:t> B </a:t>
            </a:r>
            <a:r>
              <a:rPr lang="en-GB" sz="2400" b="1" dirty="0" err="1">
                <a:solidFill>
                  <a:schemeClr val="dk1"/>
                </a:solidFill>
              </a:rPr>
              <a:t>Domande</a:t>
            </a:r>
            <a:r>
              <a:rPr lang="en-GB" sz="2400" b="1" dirty="0">
                <a:solidFill>
                  <a:schemeClr val="dk1"/>
                </a:solidFill>
              </a:rPr>
              <a:t> per </a:t>
            </a:r>
            <a:r>
              <a:rPr lang="en-GB" sz="2400" b="1" dirty="0" err="1">
                <a:solidFill>
                  <a:schemeClr val="dk1"/>
                </a:solidFill>
              </a:rPr>
              <a:t>riflettere</a:t>
            </a:r>
            <a:endParaRPr lang="en-GB" sz="2400" b="1" dirty="0">
              <a:solidFill>
                <a:schemeClr val="dk1"/>
              </a:solidFill>
            </a:endParaRPr>
          </a:p>
          <a:p>
            <a:pPr marL="0" lvl="0" indent="0" algn="l" rtl="0">
              <a:lnSpc>
                <a:spcPct val="100000"/>
              </a:lnSpc>
              <a:spcBef>
                <a:spcPts val="600"/>
              </a:spcBef>
              <a:spcAft>
                <a:spcPts val="0"/>
              </a:spcAft>
              <a:buClr>
                <a:schemeClr val="accent4"/>
              </a:buClr>
              <a:buSzPts val="2188"/>
              <a:buNone/>
            </a:pPr>
            <a:r>
              <a:rPr lang="en-GB" sz="2400" b="1" dirty="0" err="1">
                <a:solidFill>
                  <a:schemeClr val="dk1"/>
                </a:solidFill>
              </a:rPr>
              <a:t>Parte</a:t>
            </a:r>
            <a:r>
              <a:rPr lang="en-GB" sz="2400" b="1" dirty="0">
                <a:solidFill>
                  <a:schemeClr val="dk1"/>
                </a:solidFill>
              </a:rPr>
              <a:t> C Cosa </a:t>
            </a:r>
            <a:r>
              <a:rPr lang="en-GB" sz="2400" b="1" dirty="0" err="1">
                <a:solidFill>
                  <a:schemeClr val="dk1"/>
                </a:solidFill>
              </a:rPr>
              <a:t>avrebbe</a:t>
            </a:r>
            <a:r>
              <a:rPr lang="en-GB" sz="2400" b="1" dirty="0">
                <a:solidFill>
                  <a:schemeClr val="dk1"/>
                </a:solidFill>
              </a:rPr>
              <a:t> </a:t>
            </a:r>
            <a:r>
              <a:rPr lang="en-GB" sz="2400" b="1" dirty="0" err="1">
                <a:solidFill>
                  <a:schemeClr val="dk1"/>
                </a:solidFill>
              </a:rPr>
              <a:t>dovuto</a:t>
            </a:r>
            <a:r>
              <a:rPr lang="en-GB" sz="2400" b="1" dirty="0">
                <a:solidFill>
                  <a:schemeClr val="dk1"/>
                </a:solidFill>
              </a:rPr>
              <a:t> fare Michael per </a:t>
            </a:r>
            <a:r>
              <a:rPr lang="en-GB" sz="2400" b="1" dirty="0" err="1">
                <a:solidFill>
                  <a:schemeClr val="dk1"/>
                </a:solidFill>
              </a:rPr>
              <a:t>evitare</a:t>
            </a:r>
            <a:r>
              <a:rPr lang="en-GB" sz="2400" b="1" dirty="0">
                <a:solidFill>
                  <a:schemeClr val="dk1"/>
                </a:solidFill>
              </a:rPr>
              <a:t> la </a:t>
            </a:r>
            <a:r>
              <a:rPr lang="en-GB" sz="2400" b="1" dirty="0" err="1">
                <a:solidFill>
                  <a:schemeClr val="dk1"/>
                </a:solidFill>
              </a:rPr>
              <a:t>truffa</a:t>
            </a:r>
            <a:r>
              <a:rPr lang="en-GB" sz="2400" b="1" dirty="0">
                <a:solidFill>
                  <a:schemeClr val="dk1"/>
                </a:solidFill>
              </a:rPr>
              <a:t>?</a:t>
            </a:r>
            <a:endParaRPr sz="2400" b="1" dirty="0">
              <a:solidFill>
                <a:schemeClr val="dk1"/>
              </a:solidFill>
            </a:endParaRPr>
          </a:p>
          <a:p>
            <a:pPr marL="0" lvl="0" indent="0" algn="l" rtl="0">
              <a:lnSpc>
                <a:spcPct val="100000"/>
              </a:lnSpc>
              <a:spcBef>
                <a:spcPts val="600"/>
              </a:spcBef>
              <a:spcAft>
                <a:spcPts val="0"/>
              </a:spcAft>
              <a:buClr>
                <a:schemeClr val="accent4"/>
              </a:buClr>
              <a:buSzPts val="2100"/>
              <a:buNone/>
            </a:pPr>
            <a:r>
              <a:rPr lang="en-US" b="1" dirty="0">
                <a:solidFill>
                  <a:schemeClr val="dk1"/>
                </a:solidFill>
              </a:rPr>
              <a:t>----------------------------------------------------------------------------------------------------------------------------------------------</a:t>
            </a:r>
          </a:p>
          <a:p>
            <a:pPr marL="0" lvl="0" indent="0" algn="l" rtl="0">
              <a:lnSpc>
                <a:spcPct val="100000"/>
              </a:lnSpc>
              <a:spcBef>
                <a:spcPts val="600"/>
              </a:spcBef>
              <a:spcAft>
                <a:spcPts val="0"/>
              </a:spcAft>
              <a:buClr>
                <a:schemeClr val="accent4"/>
              </a:buClr>
              <a:buSzPts val="2100"/>
              <a:buNone/>
            </a:pPr>
            <a:r>
              <a:rPr lang="en-US" sz="2400" b="1" dirty="0" err="1">
                <a:solidFill>
                  <a:schemeClr val="dk1"/>
                </a:solidFill>
              </a:rPr>
              <a:t>Parte</a:t>
            </a:r>
            <a:r>
              <a:rPr lang="en-US" sz="2400" b="1" dirty="0">
                <a:solidFill>
                  <a:schemeClr val="dk1"/>
                </a:solidFill>
              </a:rPr>
              <a:t> C Cosa </a:t>
            </a:r>
            <a:r>
              <a:rPr lang="en-US" sz="2400" b="1" dirty="0" err="1">
                <a:solidFill>
                  <a:schemeClr val="dk1"/>
                </a:solidFill>
              </a:rPr>
              <a:t>avrebbe</a:t>
            </a:r>
            <a:r>
              <a:rPr lang="en-US" sz="2400" b="1" dirty="0">
                <a:solidFill>
                  <a:schemeClr val="dk1"/>
                </a:solidFill>
              </a:rPr>
              <a:t> </a:t>
            </a:r>
            <a:r>
              <a:rPr lang="en-US" sz="2400" b="1" dirty="0" err="1">
                <a:solidFill>
                  <a:schemeClr val="dk1"/>
                </a:solidFill>
              </a:rPr>
              <a:t>dovuto</a:t>
            </a:r>
            <a:r>
              <a:rPr lang="en-US" sz="2400" b="1" dirty="0">
                <a:solidFill>
                  <a:schemeClr val="dk1"/>
                </a:solidFill>
              </a:rPr>
              <a:t> fare Michael per </a:t>
            </a:r>
            <a:r>
              <a:rPr lang="en-US" sz="2400" b="1" dirty="0" err="1">
                <a:solidFill>
                  <a:schemeClr val="dk1"/>
                </a:solidFill>
              </a:rPr>
              <a:t>evitare</a:t>
            </a:r>
            <a:r>
              <a:rPr lang="en-US" sz="2400" b="1" dirty="0">
                <a:solidFill>
                  <a:schemeClr val="dk1"/>
                </a:solidFill>
              </a:rPr>
              <a:t> la </a:t>
            </a:r>
            <a:r>
              <a:rPr lang="en-US" sz="2400" b="1" dirty="0" err="1">
                <a:solidFill>
                  <a:schemeClr val="dk1"/>
                </a:solidFill>
              </a:rPr>
              <a:t>truffa</a:t>
            </a:r>
            <a:r>
              <a:rPr lang="en-US" sz="2400" b="1" dirty="0">
                <a:solidFill>
                  <a:schemeClr val="dk1"/>
                </a:solidFill>
              </a:rPr>
              <a:t>?</a:t>
            </a:r>
            <a:endParaRPr sz="2400" dirty="0"/>
          </a:p>
          <a:p>
            <a:pPr marL="342900" lvl="0" indent="-342900" algn="just">
              <a:spcBef>
                <a:spcPts val="600"/>
              </a:spcBef>
              <a:spcAft>
                <a:spcPts val="600"/>
              </a:spcAft>
              <a:buFont typeface="Arial" panose="020B0604020202020204" pitchFamily="34" charset="0"/>
              <a:buChar char="•"/>
            </a:pPr>
            <a:r>
              <a:rPr lang="it-IT" sz="2400" dirty="0">
                <a:solidFill>
                  <a:srgbClr val="374856"/>
                </a:solidFill>
                <a:effectLst/>
                <a:latin typeface="Calibri" panose="020F0502020204030204" pitchFamily="34" charset="0"/>
                <a:ea typeface="Calibri" panose="020F0502020204030204" pitchFamily="34" charset="0"/>
              </a:rPr>
              <a:t>Non aprire l’e-mail </a:t>
            </a:r>
            <a:r>
              <a:rPr lang="it-IT" sz="2400" dirty="0">
                <a:solidFill>
                  <a:srgbClr val="FF0000"/>
                </a:solidFill>
                <a:effectLst/>
                <a:latin typeface="Calibri" panose="020F0502020204030204" pitchFamily="34" charset="0"/>
                <a:ea typeface="Calibri" panose="020F0502020204030204" pitchFamily="34" charset="0"/>
              </a:rPr>
              <a:t>Sì, potrebbe essere una buona idea non aprire e-mail sospette, soprattutto se hanno una strana frase nella barra dell'oggetto</a:t>
            </a:r>
            <a:endParaRPr lang="it-IT" sz="2400" dirty="0">
              <a:solidFill>
                <a:srgbClr val="FF0000"/>
              </a:solidFill>
              <a:latin typeface="Calibri" panose="020F0502020204030204" pitchFamily="34" charset="0"/>
              <a:ea typeface="Calibri" panose="020F0502020204030204" pitchFamily="34" charset="0"/>
            </a:endParaRPr>
          </a:p>
          <a:p>
            <a:pPr marL="342900" lvl="0" indent="-342900" algn="just">
              <a:spcBef>
                <a:spcPts val="600"/>
              </a:spcBef>
              <a:spcAft>
                <a:spcPts val="600"/>
              </a:spcAft>
              <a:buFont typeface="Arial" panose="020B0604020202020204" pitchFamily="34" charset="0"/>
              <a:buChar char="•"/>
            </a:pPr>
            <a:r>
              <a:rPr lang="it-IT" sz="2400" dirty="0">
                <a:solidFill>
                  <a:srgbClr val="374856"/>
                </a:solidFill>
                <a:effectLst/>
                <a:latin typeface="Calibri" panose="020F0502020204030204" pitchFamily="34" charset="0"/>
                <a:ea typeface="Calibri" panose="020F0502020204030204" pitchFamily="34" charset="0"/>
              </a:rPr>
              <a:t>Aprire l’e-mail ma non </a:t>
            </a:r>
            <a:r>
              <a:rPr lang="it-IT" sz="2400" dirty="0" err="1">
                <a:solidFill>
                  <a:srgbClr val="374856"/>
                </a:solidFill>
                <a:effectLst/>
                <a:latin typeface="Calibri" panose="020F0502020204030204" pitchFamily="34" charset="0"/>
                <a:ea typeface="Calibri" panose="020F0502020204030204" pitchFamily="34" charset="0"/>
              </a:rPr>
              <a:t>clicccare</a:t>
            </a:r>
            <a:r>
              <a:rPr lang="it-IT" sz="2400" dirty="0">
                <a:solidFill>
                  <a:srgbClr val="374856"/>
                </a:solidFill>
                <a:effectLst/>
                <a:latin typeface="Calibri" panose="020F0502020204030204" pitchFamily="34" charset="0"/>
                <a:ea typeface="Calibri" panose="020F0502020204030204" pitchFamily="34" charset="0"/>
              </a:rPr>
              <a:t> sul link al suo interno </a:t>
            </a:r>
            <a:r>
              <a:rPr lang="it-IT" sz="2400" dirty="0">
                <a:solidFill>
                  <a:srgbClr val="FF0000"/>
                </a:solidFill>
                <a:effectLst/>
                <a:latin typeface="Calibri" panose="020F0502020204030204" pitchFamily="34" charset="0"/>
                <a:ea typeface="Calibri" panose="020F0502020204030204" pitchFamily="34" charset="0"/>
              </a:rPr>
              <a:t>Assolutamente sì! Non aprire mai un link di pagamento ricevuto da un'e-mail bancaria senza prima chiamare la banca per la conferma</a:t>
            </a:r>
            <a:endParaRPr lang="it-IT" sz="2400" dirty="0">
              <a:solidFill>
                <a:srgbClr val="FF0000"/>
              </a:solidFill>
              <a:latin typeface="Calibri" panose="020F0502020204030204" pitchFamily="34" charset="0"/>
              <a:ea typeface="Calibri" panose="020F0502020204030204" pitchFamily="34" charset="0"/>
            </a:endParaRPr>
          </a:p>
          <a:p>
            <a:pPr marL="342900" lvl="0" indent="-342900" algn="just">
              <a:spcBef>
                <a:spcPts val="600"/>
              </a:spcBef>
              <a:spcAft>
                <a:spcPts val="600"/>
              </a:spcAft>
              <a:buFont typeface="Arial" panose="020B0604020202020204" pitchFamily="34" charset="0"/>
              <a:buChar char="•"/>
            </a:pPr>
            <a:r>
              <a:rPr lang="it-IT" sz="2400" dirty="0">
                <a:solidFill>
                  <a:srgbClr val="374856"/>
                </a:solidFill>
                <a:effectLst/>
                <a:latin typeface="Calibri" panose="020F0502020204030204" pitchFamily="34" charset="0"/>
                <a:ea typeface="Calibri" panose="020F0502020204030204" pitchFamily="34" charset="0"/>
              </a:rPr>
              <a:t>Aprire il link ma non scrivere le credenziali della sua carta </a:t>
            </a:r>
            <a:r>
              <a:rPr lang="it-IT" sz="2400" dirty="0">
                <a:solidFill>
                  <a:srgbClr val="FF0000"/>
                </a:solidFill>
                <a:effectLst/>
                <a:latin typeface="Calibri" panose="020F0502020204030204" pitchFamily="34" charset="0"/>
                <a:ea typeface="Calibri" panose="020F0502020204030204" pitchFamily="34" charset="0"/>
              </a:rPr>
              <a:t>Sebbene non sia consigliabile aprire alcun collegamento sospetto, è essenziale almeno non scrivere i dettagli della carta</a:t>
            </a:r>
            <a:endParaRPr lang="it-IT" sz="2400" dirty="0">
              <a:solidFill>
                <a:srgbClr val="FF0000"/>
              </a:solidFill>
              <a:latin typeface="Calibri" panose="020F0502020204030204" pitchFamily="34" charset="0"/>
              <a:ea typeface="Calibri" panose="020F0502020204030204" pitchFamily="34" charset="0"/>
            </a:endParaRPr>
          </a:p>
          <a:p>
            <a:pPr marL="342900" lvl="0" indent="-342900" algn="just">
              <a:spcBef>
                <a:spcPts val="600"/>
              </a:spcBef>
              <a:spcAft>
                <a:spcPts val="600"/>
              </a:spcAft>
              <a:buFont typeface="Arial" panose="020B0604020202020204" pitchFamily="34" charset="0"/>
              <a:buChar char="•"/>
            </a:pPr>
            <a:r>
              <a:rPr lang="it-IT" sz="2400" dirty="0">
                <a:solidFill>
                  <a:srgbClr val="374856"/>
                </a:solidFill>
                <a:effectLst/>
                <a:latin typeface="Calibri" panose="020F0502020204030204" pitchFamily="34" charset="0"/>
                <a:ea typeface="Calibri" panose="020F0502020204030204" pitchFamily="34" charset="0"/>
              </a:rPr>
              <a:t>Chiamare la banca immediatamente </a:t>
            </a:r>
            <a:r>
              <a:rPr lang="it-IT" sz="2400" dirty="0">
                <a:solidFill>
                  <a:srgbClr val="FF0000"/>
                </a:solidFill>
                <a:effectLst/>
                <a:latin typeface="Calibri" panose="020F0502020204030204" pitchFamily="34" charset="0"/>
                <a:ea typeface="Calibri" panose="020F0502020204030204" pitchFamily="34" charset="0"/>
              </a:rPr>
              <a:t>Sì, se hai dei dubbi, meglio chiamare la tua banca</a:t>
            </a:r>
          </a:p>
          <a:p>
            <a:pPr marL="0" lvl="0" indent="0" algn="l" rtl="0">
              <a:lnSpc>
                <a:spcPct val="100000"/>
              </a:lnSpc>
              <a:spcBef>
                <a:spcPts val="600"/>
              </a:spcBef>
              <a:spcAft>
                <a:spcPts val="0"/>
              </a:spcAft>
              <a:buClr>
                <a:schemeClr val="accent4"/>
              </a:buClr>
              <a:buSzPts val="2188"/>
              <a:buNone/>
            </a:pP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17" name="Google Shape;217;p18"/>
          <p:cNvSpPr txBox="1">
            <a:spLocks noGrp="1"/>
          </p:cNvSpPr>
          <p:nvPr>
            <p:ph type="title"/>
          </p:nvPr>
        </p:nvSpPr>
        <p:spPr>
          <a:xfrm>
            <a:off x="1414463" y="60325"/>
            <a:ext cx="10204974"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err="1"/>
              <a:t>Risorse</a:t>
            </a:r>
            <a:r>
              <a:rPr lang="en-US" dirty="0"/>
              <a:t> e </a:t>
            </a:r>
            <a:r>
              <a:rPr lang="en-US" dirty="0" err="1"/>
              <a:t>strumenti</a:t>
            </a:r>
            <a:r>
              <a:rPr lang="en-US" dirty="0"/>
              <a:t> </a:t>
            </a:r>
            <a:r>
              <a:rPr lang="en-US" dirty="0" err="1"/>
              <a:t>finanziari</a:t>
            </a:r>
            <a:r>
              <a:rPr lang="en-US" dirty="0"/>
              <a:t> online</a:t>
            </a:r>
            <a:endParaRPr dirty="0">
              <a:solidFill>
                <a:srgbClr val="FF0000"/>
              </a:solidFill>
            </a:endParaRPr>
          </a:p>
        </p:txBody>
      </p:sp>
      <p:sp>
        <p:nvSpPr>
          <p:cNvPr id="218" name="Google Shape;218;p18"/>
          <p:cNvSpPr txBox="1">
            <a:spLocks noGrp="1"/>
          </p:cNvSpPr>
          <p:nvPr>
            <p:ph type="body" idx="2"/>
          </p:nvPr>
        </p:nvSpPr>
        <p:spPr>
          <a:xfrm>
            <a:off x="319314" y="698773"/>
            <a:ext cx="12512152" cy="949325"/>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t>Attività</a:t>
            </a:r>
            <a:r>
              <a:rPr lang="en-US" i="0" dirty="0"/>
              <a:t> M 3.7</a:t>
            </a:r>
          </a:p>
          <a:p>
            <a:pPr marL="0" lvl="0" indent="0">
              <a:spcBef>
                <a:spcPts val="0"/>
              </a:spcBef>
            </a:pPr>
            <a:r>
              <a:rPr lang="en-US" i="0" dirty="0" err="1"/>
              <a:t>Parte</a:t>
            </a:r>
            <a:r>
              <a:rPr lang="en-US" i="0" dirty="0"/>
              <a:t> B: </a:t>
            </a:r>
            <a:r>
              <a:rPr lang="it-IT" i="0" dirty="0"/>
              <a:t>Considera le domande per riflettere della dispensa</a:t>
            </a:r>
            <a:endParaRPr lang="en-US" i="0" dirty="0"/>
          </a:p>
        </p:txBody>
      </p:sp>
      <p:pic>
        <p:nvPicPr>
          <p:cNvPr id="219" name="Google Shape;219;p18" descr="Close with solid fill"/>
          <p:cNvPicPr preferRelativeResize="0"/>
          <p:nvPr/>
        </p:nvPicPr>
        <p:blipFill rotWithShape="1">
          <a:blip r:embed="rId3">
            <a:alphaModFix/>
          </a:blip>
          <a:srcRect/>
          <a:stretch/>
        </p:blipFill>
        <p:spPr>
          <a:xfrm>
            <a:off x="11917066" y="0"/>
            <a:ext cx="914400" cy="720000"/>
          </a:xfrm>
          <a:prstGeom prst="rect">
            <a:avLst/>
          </a:prstGeom>
          <a:noFill/>
          <a:ln>
            <a:noFill/>
          </a:ln>
        </p:spPr>
      </p:pic>
      <p:pic>
        <p:nvPicPr>
          <p:cNvPr id="220" name="Google Shape;220;p18" descr="Close with solid fill"/>
          <p:cNvPicPr preferRelativeResize="0"/>
          <p:nvPr/>
        </p:nvPicPr>
        <p:blipFill rotWithShape="1">
          <a:blip r:embed="rId3">
            <a:alphaModFix/>
          </a:blip>
          <a:srcRect/>
          <a:stretch/>
        </p:blipFill>
        <p:spPr>
          <a:xfrm>
            <a:off x="500063" y="0"/>
            <a:ext cx="914400" cy="720000"/>
          </a:xfrm>
          <a:prstGeom prst="rect">
            <a:avLst/>
          </a:prstGeom>
          <a:noFill/>
          <a:ln>
            <a:noFill/>
          </a:ln>
        </p:spPr>
      </p:pic>
      <p:pic>
        <p:nvPicPr>
          <p:cNvPr id="3" name="Picture 2" descr="A person wearing a mask&#10;&#10;Description automatically generated with low confidence">
            <a:extLst>
              <a:ext uri="{FF2B5EF4-FFF2-40B4-BE49-F238E27FC236}">
                <a16:creationId xmlns:a16="http://schemas.microsoft.com/office/drawing/2014/main" id="{515F4562-B61F-B3A7-D457-3DAA8228850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52592" y="159023"/>
            <a:ext cx="2483757" cy="24837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501605" y="279322"/>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err="1"/>
              <a:t>Risorse</a:t>
            </a:r>
            <a:r>
              <a:rPr lang="en-US" dirty="0"/>
              <a:t> e </a:t>
            </a:r>
            <a:r>
              <a:rPr lang="en-US" dirty="0" err="1"/>
              <a:t>strumenti</a:t>
            </a:r>
            <a:r>
              <a:rPr lang="en-US" dirty="0"/>
              <a:t> </a:t>
            </a:r>
            <a:r>
              <a:rPr lang="en-US" dirty="0" err="1"/>
              <a:t>finanziari</a:t>
            </a:r>
            <a:r>
              <a:rPr lang="en-US" dirty="0"/>
              <a:t> online</a:t>
            </a:r>
            <a:endParaRPr dirty="0">
              <a:solidFill>
                <a:srgbClr val="0A9A8F"/>
              </a:solidFill>
              <a:latin typeface="Open Sans"/>
              <a:ea typeface="Open Sans"/>
              <a:cs typeface="Open Sans"/>
              <a:sym typeface="Open Sans"/>
            </a:endParaRPr>
          </a:p>
        </p:txBody>
      </p:sp>
      <p:sp>
        <p:nvSpPr>
          <p:cNvPr id="226" name="Google Shape;226;p19"/>
          <p:cNvSpPr txBox="1">
            <a:spLocks noGrp="1"/>
          </p:cNvSpPr>
          <p:nvPr>
            <p:ph type="body" idx="2"/>
          </p:nvPr>
        </p:nvSpPr>
        <p:spPr>
          <a:xfrm>
            <a:off x="500064" y="87624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en-US" i="0" dirty="0"/>
              <a:t>Come </a:t>
            </a:r>
            <a:r>
              <a:rPr lang="en-US" i="0" dirty="0" err="1"/>
              <a:t>pagare</a:t>
            </a:r>
            <a:r>
              <a:rPr lang="en-US" i="0" dirty="0"/>
              <a:t> in </a:t>
            </a:r>
            <a:r>
              <a:rPr lang="en-US" i="0" dirty="0" err="1"/>
              <a:t>sicurezza</a:t>
            </a:r>
            <a:r>
              <a:rPr lang="en-US" i="0" dirty="0"/>
              <a:t> </a:t>
            </a:r>
            <a:endParaRPr i="0" dirty="0">
              <a:solidFill>
                <a:srgbClr val="0A9A8F"/>
              </a:solidFill>
              <a:latin typeface="Open Sans"/>
              <a:ea typeface="Open Sans"/>
              <a:cs typeface="Open Sans"/>
              <a:sym typeface="Open Sans"/>
            </a:endParaRPr>
          </a:p>
        </p:txBody>
      </p:sp>
      <p:sp>
        <p:nvSpPr>
          <p:cNvPr id="227" name="Google Shape;227;p19"/>
          <p:cNvSpPr txBox="1"/>
          <p:nvPr/>
        </p:nvSpPr>
        <p:spPr>
          <a:xfrm>
            <a:off x="500063" y="1746815"/>
            <a:ext cx="12330000" cy="5478382"/>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en-US" sz="2800" b="1" dirty="0">
                <a:solidFill>
                  <a:schemeClr val="accent6">
                    <a:lumMod val="75000"/>
                  </a:schemeClr>
                </a:solidFill>
                <a:latin typeface="Calibri"/>
                <a:ea typeface="Calibri"/>
                <a:cs typeface="Calibri"/>
                <a:sym typeface="Calibri"/>
              </a:rPr>
              <a:t>CHE COS'È IL PHISHING?
</a:t>
            </a:r>
            <a:r>
              <a:rPr lang="it-IT" sz="2800" dirty="0">
                <a:solidFill>
                  <a:schemeClr val="dk1"/>
                </a:solidFill>
                <a:latin typeface="Calibri"/>
                <a:ea typeface="Calibri"/>
                <a:cs typeface="Calibri"/>
                <a:sym typeface="Calibri"/>
              </a:rPr>
              <a:t>Il </a:t>
            </a:r>
            <a:r>
              <a:rPr lang="it-IT" sz="2800" b="1" dirty="0">
                <a:solidFill>
                  <a:schemeClr val="accent6"/>
                </a:solidFill>
                <a:latin typeface="Calibri"/>
                <a:ea typeface="Calibri"/>
                <a:cs typeface="Calibri"/>
                <a:sym typeface="Calibri"/>
              </a:rPr>
              <a:t>phishing</a:t>
            </a:r>
            <a:r>
              <a:rPr lang="it-IT" sz="2800" dirty="0">
                <a:solidFill>
                  <a:schemeClr val="dk1"/>
                </a:solidFill>
                <a:latin typeface="Calibri"/>
                <a:ea typeface="Calibri"/>
                <a:cs typeface="Calibri"/>
                <a:sym typeface="Calibri"/>
              </a:rPr>
              <a:t> è una truffa con lo scopo di rubare dati personali, ad esempio il numero di carta di credito o le chiavi di accesso al servizio di home banking. </a:t>
            </a:r>
            <a:endParaRPr lang="en-US"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p>
          <a:p>
            <a:pPr lvl="0"/>
            <a:r>
              <a:rPr lang="it-IT" sz="2800" dirty="0">
                <a:solidFill>
                  <a:schemeClr val="dk1"/>
                </a:solidFill>
                <a:latin typeface="Calibri"/>
                <a:ea typeface="Calibri"/>
                <a:cs typeface="Calibri"/>
                <a:sym typeface="Calibri"/>
              </a:rPr>
              <a:t>Viene effettuato da truffatori che inviano </a:t>
            </a:r>
            <a:r>
              <a:rPr lang="it-IT" sz="2800" b="1" dirty="0">
                <a:solidFill>
                  <a:schemeClr val="dk1"/>
                </a:solidFill>
                <a:latin typeface="Calibri"/>
                <a:ea typeface="Calibri"/>
                <a:cs typeface="Calibri"/>
                <a:sym typeface="Calibri"/>
              </a:rPr>
              <a:t>e-mail false </a:t>
            </a:r>
            <a:r>
              <a:rPr lang="it-IT" sz="2800" dirty="0">
                <a:solidFill>
                  <a:schemeClr val="dk1"/>
                </a:solidFill>
                <a:latin typeface="Calibri"/>
                <a:ea typeface="Calibri"/>
                <a:cs typeface="Calibri"/>
                <a:sym typeface="Calibri"/>
              </a:rPr>
              <a:t>che sembrano provenire da </a:t>
            </a:r>
            <a:r>
              <a:rPr lang="it-IT" sz="2800" b="1" dirty="0">
                <a:solidFill>
                  <a:schemeClr val="accent6"/>
                </a:solidFill>
                <a:latin typeface="Calibri"/>
                <a:ea typeface="Calibri"/>
                <a:cs typeface="Calibri"/>
                <a:sym typeface="Calibri"/>
              </a:rPr>
              <a:t>una banca o da una società di carte di credito</a:t>
            </a:r>
            <a:r>
              <a:rPr lang="it-IT" sz="2800" dirty="0">
                <a:solidFill>
                  <a:schemeClr val="dk1"/>
                </a:solidFill>
                <a:latin typeface="Calibri"/>
                <a:ea typeface="Calibri"/>
                <a:cs typeface="Calibri"/>
                <a:sym typeface="Calibri"/>
              </a:rPr>
              <a:t>. Le e-mail invitano il destinatario a collegarsi tramite un link ad un sito Internet simile a quello della banca e ad inserire informazioni riservate</a:t>
            </a:r>
            <a:r>
              <a:rPr lang="en-US" sz="2800" dirty="0">
                <a:solidFill>
                  <a:schemeClr val="dk1"/>
                </a:solidFill>
                <a:latin typeface="Calibri"/>
                <a:ea typeface="Calibri"/>
                <a:cs typeface="Calibri"/>
                <a:sym typeface="Calibri"/>
              </a:rPr>
              <a:t>. </a:t>
            </a:r>
          </a:p>
          <a:p>
            <a:pPr marL="0" marR="0" lvl="0" indent="0" algn="l" rtl="0">
              <a:spcBef>
                <a:spcPts val="0"/>
              </a:spcBef>
              <a:spcAft>
                <a:spcPts val="0"/>
              </a:spcAft>
              <a:buNone/>
            </a:pPr>
            <a:endParaRPr sz="2800" dirty="0"/>
          </a:p>
          <a:p>
            <a:pPr lvl="0"/>
            <a:r>
              <a:rPr lang="it-IT" sz="2800" dirty="0">
                <a:solidFill>
                  <a:schemeClr val="dk1"/>
                </a:solidFill>
                <a:latin typeface="Calibri"/>
                <a:ea typeface="Calibri"/>
                <a:cs typeface="Calibri"/>
                <a:sym typeface="Calibri"/>
              </a:rPr>
              <a:t>Con i dati ottenuti con l'inganno il truffatore può effettuare transazioni bancarie a nome della vittima o sfruttare la sua carta di credito.</a:t>
            </a:r>
            <a:endParaRPr sz="2800" dirty="0">
              <a:solidFill>
                <a:schemeClr val="dk1"/>
              </a:solidFill>
              <a:latin typeface="Calibri"/>
              <a:ea typeface="Calibri"/>
              <a:cs typeface="Calibri"/>
              <a:sym typeface="Calibri"/>
            </a:endParaRPr>
          </a:p>
        </p:txBody>
      </p:sp>
      <p:pic>
        <p:nvPicPr>
          <p:cNvPr id="228" name="Google Shape;228;p19" descr="hack, fraud, card, code, computer, credit, crime, cyber, data, hacker, identity, information, internet, password, phishing, pile, privacy, protection, safety, secure, spy, steal, technology, thief, cartoon, personal computer, laptop, gesture, font, output device, magenta, art, electronic device, gadget, peripheral, job, graphics, illustration, logo, brand, audio equipment, computer component, animation, graphic design, employment, sitting, t shirt, conversation, display device, netbook, rectangle, clip art"/>
          <p:cNvPicPr preferRelativeResize="0"/>
          <p:nvPr/>
        </p:nvPicPr>
        <p:blipFill rotWithShape="1">
          <a:blip r:embed="rId3">
            <a:alphaModFix/>
          </a:blip>
          <a:srcRect/>
          <a:stretch/>
        </p:blipFill>
        <p:spPr>
          <a:xfrm>
            <a:off x="10376892" y="245390"/>
            <a:ext cx="2598057" cy="22553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err="1"/>
              <a:t>Risorse</a:t>
            </a:r>
            <a:r>
              <a:rPr lang="en-US" dirty="0"/>
              <a:t> e </a:t>
            </a:r>
            <a:r>
              <a:rPr lang="en-US" dirty="0" err="1"/>
              <a:t>strumenti</a:t>
            </a:r>
            <a:r>
              <a:rPr lang="en-US" dirty="0"/>
              <a:t> </a:t>
            </a:r>
            <a:r>
              <a:rPr lang="en-US" dirty="0" err="1"/>
              <a:t>finanziari</a:t>
            </a:r>
            <a:r>
              <a:rPr lang="en-US" dirty="0"/>
              <a:t> online</a:t>
            </a:r>
            <a:endParaRPr dirty="0">
              <a:solidFill>
                <a:srgbClr val="0A9A8F"/>
              </a:solidFill>
              <a:latin typeface="Open Sans"/>
              <a:ea typeface="Open Sans"/>
              <a:cs typeface="Open Sans"/>
              <a:sym typeface="Open Sans"/>
            </a:endParaRPr>
          </a:p>
        </p:txBody>
      </p:sp>
      <p:sp>
        <p:nvSpPr>
          <p:cNvPr id="234" name="Google Shape;234;p2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Come </a:t>
            </a:r>
            <a:r>
              <a:rPr lang="en-US" i="0" dirty="0" err="1"/>
              <a:t>pagare</a:t>
            </a:r>
            <a:r>
              <a:rPr lang="en-US" i="0" dirty="0"/>
              <a:t> in </a:t>
            </a:r>
            <a:r>
              <a:rPr lang="en-US" i="0" dirty="0" err="1"/>
              <a:t>sicurezza</a:t>
            </a:r>
            <a:endParaRPr i="0" dirty="0">
              <a:solidFill>
                <a:srgbClr val="0A9A8F"/>
              </a:solidFill>
              <a:latin typeface="Open Sans"/>
              <a:ea typeface="Open Sans"/>
              <a:cs typeface="Open Sans"/>
              <a:sym typeface="Open Sans"/>
            </a:endParaRPr>
          </a:p>
        </p:txBody>
      </p:sp>
      <p:sp>
        <p:nvSpPr>
          <p:cNvPr id="235" name="Google Shape;235;p20"/>
          <p:cNvSpPr txBox="1"/>
          <p:nvPr/>
        </p:nvSpPr>
        <p:spPr>
          <a:xfrm>
            <a:off x="784878" y="2603265"/>
            <a:ext cx="6635400" cy="3970277"/>
          </a:xfrm>
          <a:prstGeom prst="rect">
            <a:avLst/>
          </a:prstGeom>
          <a:solidFill>
            <a:schemeClr val="accent3">
              <a:lumMod val="40000"/>
              <a:lumOff val="60000"/>
            </a:schemeClr>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r>
              <a:rPr lang="en-US" sz="2800" b="1" dirty="0">
                <a:solidFill>
                  <a:schemeClr val="lt2"/>
                </a:solidFill>
                <a:latin typeface="Calibri"/>
                <a:ea typeface="Calibri"/>
                <a:cs typeface="Calibri"/>
                <a:sym typeface="Calibri"/>
              </a:rPr>
              <a:t>PROTEZIONE DAL PHISHING
</a:t>
            </a:r>
            <a:endParaRPr sz="2800" dirty="0">
              <a:solidFill>
                <a:schemeClr val="lt2"/>
              </a:solidFill>
              <a:latin typeface="Calibri"/>
              <a:ea typeface="Calibri"/>
              <a:cs typeface="Calibri"/>
              <a:sym typeface="Calibri"/>
            </a:endParaRPr>
          </a:p>
          <a:p>
            <a:pPr lvl="0"/>
            <a:r>
              <a:rPr lang="en-US" sz="2800" b="1" dirty="0">
                <a:solidFill>
                  <a:schemeClr val="lt1"/>
                </a:solidFill>
                <a:latin typeface="Calibri"/>
                <a:ea typeface="Calibri"/>
                <a:cs typeface="Calibri"/>
                <a:sym typeface="Calibri"/>
              </a:rPr>
              <a:t>MAI</a:t>
            </a:r>
            <a:r>
              <a:rPr lang="en-US" sz="2800" dirty="0">
                <a:solidFill>
                  <a:schemeClr val="dk1"/>
                </a:solidFill>
                <a:latin typeface="Calibri"/>
                <a:ea typeface="Calibri"/>
                <a:cs typeface="Calibri"/>
                <a:sym typeface="Calibri"/>
              </a:rPr>
              <a:t> </a:t>
            </a:r>
            <a:r>
              <a:rPr lang="it-IT" sz="2800" dirty="0">
                <a:solidFill>
                  <a:schemeClr val="dk1"/>
                </a:solidFill>
                <a:latin typeface="Calibri"/>
                <a:ea typeface="Calibri"/>
                <a:cs typeface="Calibri"/>
                <a:sym typeface="Calibri"/>
              </a:rPr>
              <a:t>aprire link o e-mail sospetti. Questi sono spesso impersonali, hanno errori di ortografia e grammatica, nessuna scadenza e spesso chiedono dati personali o dettagli del conto bancario</a:t>
            </a:r>
            <a:r>
              <a:rPr lang="en-US" sz="2800" dirty="0">
                <a:solidFill>
                  <a:schemeClr val="dk1"/>
                </a:solidFill>
                <a:latin typeface="Calibri"/>
                <a:ea typeface="Calibri"/>
                <a:cs typeface="Calibri"/>
                <a:sym typeface="Calibri"/>
              </a:rPr>
              <a:t>.</a:t>
            </a:r>
          </a:p>
          <a:p>
            <a:pPr lvl="0"/>
            <a:r>
              <a:rPr lang="en-US" sz="2800" b="1" dirty="0">
                <a:solidFill>
                  <a:schemeClr val="lt1"/>
                </a:solidFill>
                <a:latin typeface="Calibri"/>
                <a:ea typeface="Calibri"/>
                <a:cs typeface="Calibri"/>
                <a:sym typeface="Calibri"/>
              </a:rPr>
              <a:t>MAI</a:t>
            </a:r>
            <a:r>
              <a:rPr lang="en-US" sz="2800" dirty="0">
                <a:solidFill>
                  <a:schemeClr val="dk1"/>
                </a:solidFill>
                <a:latin typeface="Calibri"/>
                <a:ea typeface="Calibri"/>
                <a:cs typeface="Calibri"/>
                <a:sym typeface="Calibri"/>
              </a:rPr>
              <a:t> </a:t>
            </a:r>
            <a:r>
              <a:rPr lang="it-IT" sz="2800" dirty="0">
                <a:solidFill>
                  <a:schemeClr val="dk1"/>
                </a:solidFill>
                <a:latin typeface="Calibri"/>
                <a:ea typeface="Calibri"/>
                <a:cs typeface="Calibri"/>
                <a:sym typeface="Calibri"/>
              </a:rPr>
              <a:t>fornire i propri dati bancari o personali a meno che non si sia verificata la richiesta</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pic>
        <p:nvPicPr>
          <p:cNvPr id="236" name="Google Shape;236;p20" descr="scam, phishing, fraud, email, attack, mail, online, system, cybercrime, information, access, credit, money, hack, hacker, laptop, malware, password, protection, software, steal, text, graphic design, illustration, Material property, technology, paper, finger, icon, brand, rectangle, gesture, art"/>
          <p:cNvPicPr preferRelativeResize="0"/>
          <p:nvPr/>
        </p:nvPicPr>
        <p:blipFill rotWithShape="1">
          <a:blip r:embed="rId3">
            <a:alphaModFix/>
          </a:blip>
          <a:srcRect/>
          <a:stretch/>
        </p:blipFill>
        <p:spPr>
          <a:xfrm>
            <a:off x="8046202" y="2924551"/>
            <a:ext cx="4503920" cy="2612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501605" y="131674"/>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err="1"/>
              <a:t>Risorse</a:t>
            </a:r>
            <a:r>
              <a:rPr lang="en-US" dirty="0"/>
              <a:t> e </a:t>
            </a:r>
            <a:r>
              <a:rPr lang="en-US" dirty="0" err="1"/>
              <a:t>strumenti</a:t>
            </a:r>
            <a:r>
              <a:rPr lang="en-US" dirty="0"/>
              <a:t> </a:t>
            </a:r>
            <a:r>
              <a:rPr lang="en-US" dirty="0" err="1"/>
              <a:t>finanziari</a:t>
            </a:r>
            <a:r>
              <a:rPr lang="en-US" dirty="0"/>
              <a:t> online</a:t>
            </a:r>
            <a:endParaRPr dirty="0">
              <a:solidFill>
                <a:srgbClr val="0A9A8F"/>
              </a:solidFill>
              <a:latin typeface="Open Sans"/>
              <a:ea typeface="Open Sans"/>
              <a:cs typeface="Open Sans"/>
              <a:sym typeface="Open Sans"/>
            </a:endParaRPr>
          </a:p>
        </p:txBody>
      </p:sp>
      <p:sp>
        <p:nvSpPr>
          <p:cNvPr id="242" name="Google Shape;242;p21"/>
          <p:cNvSpPr txBox="1">
            <a:spLocks noGrp="1"/>
          </p:cNvSpPr>
          <p:nvPr>
            <p:ph type="body" idx="2"/>
          </p:nvPr>
        </p:nvSpPr>
        <p:spPr>
          <a:xfrm>
            <a:off x="500063" y="754138"/>
            <a:ext cx="12331541" cy="86181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solidFill>
                  <a:schemeClr val="tx2"/>
                </a:solidFill>
                <a:latin typeface="Calibri" panose="020F0502020204030204" pitchFamily="34" charset="0"/>
                <a:ea typeface="Open Sans"/>
                <a:cs typeface="Calibri" panose="020F0502020204030204" pitchFamily="34" charset="0"/>
                <a:sym typeface="Open Sans"/>
              </a:rPr>
              <a:t>Attività</a:t>
            </a:r>
            <a:r>
              <a:rPr lang="en-US" i="0" dirty="0">
                <a:solidFill>
                  <a:schemeClr val="tx2"/>
                </a:solidFill>
                <a:latin typeface="Calibri" panose="020F0502020204030204" pitchFamily="34" charset="0"/>
                <a:ea typeface="Open Sans"/>
                <a:cs typeface="Calibri" panose="020F0502020204030204" pitchFamily="34" charset="0"/>
                <a:sym typeface="Open Sans"/>
              </a:rPr>
              <a:t> M3.8</a:t>
            </a:r>
          </a:p>
          <a:p>
            <a:pPr marL="0" lvl="0" indent="0">
              <a:spcBef>
                <a:spcPts val="0"/>
              </a:spcBef>
            </a:pPr>
            <a:r>
              <a:rPr lang="en-US" i="0" dirty="0" err="1">
                <a:latin typeface="Calibri" panose="020F0502020204030204" pitchFamily="34" charset="0"/>
                <a:cs typeface="Calibri" panose="020F0502020204030204" pitchFamily="34" charset="0"/>
              </a:rPr>
              <a:t>Discussione</a:t>
            </a:r>
            <a:endParaRPr lang="en-US" i="0" dirty="0">
              <a:latin typeface="Calibri" panose="020F0502020204030204" pitchFamily="34" charset="0"/>
              <a:cs typeface="Calibri" panose="020F0502020204030204" pitchFamily="34" charset="0"/>
            </a:endParaRPr>
          </a:p>
        </p:txBody>
      </p:sp>
      <p:sp>
        <p:nvSpPr>
          <p:cNvPr id="243" name="Google Shape;243;p21"/>
          <p:cNvSpPr txBox="1"/>
          <p:nvPr/>
        </p:nvSpPr>
        <p:spPr>
          <a:xfrm>
            <a:off x="500062" y="1680200"/>
            <a:ext cx="12331541" cy="5693826"/>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r>
              <a:rPr lang="it-IT" sz="2700" dirty="0">
                <a:solidFill>
                  <a:schemeClr val="dk1"/>
                </a:solidFill>
                <a:latin typeface="Calibri"/>
                <a:ea typeface="Calibri"/>
                <a:cs typeface="Calibri"/>
                <a:sym typeface="Calibri"/>
              </a:rPr>
              <a:t>Dividi i partecipanti in piccoli </a:t>
            </a:r>
            <a:r>
              <a:rPr lang="it-IT" sz="2700" b="1" dirty="0">
                <a:solidFill>
                  <a:schemeClr val="dk1"/>
                </a:solidFill>
                <a:latin typeface="Calibri"/>
                <a:ea typeface="Calibri"/>
                <a:cs typeface="Calibri"/>
                <a:sym typeface="Calibri"/>
              </a:rPr>
              <a:t>gruppi</a:t>
            </a:r>
            <a:r>
              <a:rPr lang="en-US" sz="2700" b="1" dirty="0">
                <a:solidFill>
                  <a:schemeClr val="dk1"/>
                </a:solidFill>
                <a:latin typeface="Calibri"/>
                <a:ea typeface="Calibri"/>
                <a:cs typeface="Calibri"/>
                <a:sym typeface="Calibri"/>
              </a:rPr>
              <a:t>:</a:t>
            </a:r>
            <a:endParaRPr sz="2700" dirty="0"/>
          </a:p>
          <a:p>
            <a:pPr marL="342900" lvl="0" indent="-342900">
              <a:buClr>
                <a:schemeClr val="dk1"/>
              </a:buClr>
              <a:buSzPts val="2000"/>
              <a:buFont typeface="Arial" panose="020B0604020202020204" pitchFamily="34" charset="0"/>
              <a:buChar char="•"/>
            </a:pPr>
            <a:r>
              <a:rPr lang="it-IT" sz="2700" dirty="0">
                <a:solidFill>
                  <a:schemeClr val="dk1"/>
                </a:solidFill>
                <a:latin typeface="Calibri"/>
                <a:ea typeface="Calibri"/>
                <a:cs typeface="Calibri"/>
                <a:sym typeface="Calibri"/>
              </a:rPr>
              <a:t>Ogni gruppo rappresenta o il </a:t>
            </a:r>
            <a:r>
              <a:rPr lang="it-IT" sz="2700" b="1" dirty="0">
                <a:solidFill>
                  <a:schemeClr val="dk1"/>
                </a:solidFill>
                <a:latin typeface="Calibri"/>
                <a:ea typeface="Calibri"/>
                <a:cs typeface="Calibri"/>
                <a:sym typeface="Calibri"/>
              </a:rPr>
              <a:t>VENDITORE</a:t>
            </a:r>
            <a:r>
              <a:rPr lang="it-IT" sz="2700" dirty="0">
                <a:solidFill>
                  <a:schemeClr val="dk1"/>
                </a:solidFill>
                <a:latin typeface="Calibri"/>
                <a:ea typeface="Calibri"/>
                <a:cs typeface="Calibri"/>
                <a:sym typeface="Calibri"/>
              </a:rPr>
              <a:t> in possesso di un negozio di arredamento che offre servizi di e-commerce
o l'ACQUIRENTE che ha 1.000 euro/£ da spendere</a:t>
            </a:r>
            <a:endParaRPr sz="2700" dirty="0"/>
          </a:p>
          <a:p>
            <a:pPr marL="0" marR="0" lvl="0" indent="0" algn="l" rtl="0">
              <a:spcBef>
                <a:spcPts val="0"/>
              </a:spcBef>
              <a:spcAft>
                <a:spcPts val="0"/>
              </a:spcAft>
              <a:buNone/>
            </a:pPr>
            <a:endParaRPr sz="2700" b="1" dirty="0">
              <a:solidFill>
                <a:schemeClr val="dk1"/>
              </a:solidFill>
              <a:latin typeface="Calibri"/>
              <a:ea typeface="Calibri"/>
              <a:cs typeface="Calibri"/>
              <a:sym typeface="Calibri"/>
            </a:endParaRPr>
          </a:p>
          <a:p>
            <a:pPr lvl="0"/>
            <a:r>
              <a:rPr lang="en-US" sz="2700" b="1" dirty="0" err="1">
                <a:solidFill>
                  <a:schemeClr val="dk1"/>
                </a:solidFill>
                <a:latin typeface="Calibri"/>
                <a:ea typeface="Calibri"/>
                <a:cs typeface="Calibri"/>
                <a:sym typeface="Calibri"/>
              </a:rPr>
              <a:t>Attività</a:t>
            </a:r>
            <a:r>
              <a:rPr lang="en-US" sz="2700" b="1" dirty="0">
                <a:solidFill>
                  <a:schemeClr val="dk1"/>
                </a:solidFill>
                <a:latin typeface="Calibri"/>
                <a:ea typeface="Calibri"/>
                <a:cs typeface="Calibri"/>
                <a:sym typeface="Calibri"/>
              </a:rPr>
              <a:t> - </a:t>
            </a:r>
            <a:r>
              <a:rPr lang="it-IT" sz="2700" b="1" u="sng" dirty="0">
                <a:solidFill>
                  <a:schemeClr val="dk1"/>
                </a:solidFill>
                <a:latin typeface="Calibri"/>
                <a:ea typeface="Calibri"/>
                <a:cs typeface="Calibri"/>
                <a:sym typeface="Calibri"/>
              </a:rPr>
              <a:t>Identifica </a:t>
            </a:r>
            <a:r>
              <a:rPr lang="it-IT" sz="2700" u="sng" dirty="0">
                <a:solidFill>
                  <a:schemeClr val="dk1"/>
                </a:solidFill>
                <a:latin typeface="Calibri"/>
                <a:ea typeface="Calibri"/>
                <a:cs typeface="Calibri"/>
                <a:sym typeface="Calibri"/>
              </a:rPr>
              <a:t>la forma di pagamento più adatta</a:t>
            </a:r>
            <a:r>
              <a:rPr lang="it-IT" sz="2700" dirty="0">
                <a:solidFill>
                  <a:schemeClr val="dk1"/>
                </a:solidFill>
                <a:latin typeface="Calibri"/>
                <a:ea typeface="Calibri"/>
                <a:cs typeface="Calibri"/>
                <a:sym typeface="Calibri"/>
              </a:rPr>
              <a:t> per il Venditore o alternativamente per l'Acquirente considerando:</a:t>
            </a:r>
          </a:p>
          <a:p>
            <a:pPr marL="457200" lvl="0" indent="-457200">
              <a:buFont typeface="Arial" panose="020B0604020202020204" pitchFamily="34" charset="0"/>
              <a:buChar char="•"/>
            </a:pPr>
            <a:r>
              <a:rPr lang="it-IT" sz="2700" dirty="0">
                <a:solidFill>
                  <a:schemeClr val="dk1"/>
                </a:solidFill>
                <a:latin typeface="Calibri"/>
                <a:ea typeface="Calibri"/>
                <a:cs typeface="Calibri"/>
                <a:sym typeface="Calibri"/>
              </a:rPr>
              <a:t>l'acquirente non ha una carta prepagata solo una carta di debito</a:t>
            </a:r>
            <a:r>
              <a:rPr lang="en-US" sz="2700" dirty="0">
                <a:solidFill>
                  <a:schemeClr val="dk1"/>
                </a:solidFill>
                <a:latin typeface="Calibri"/>
                <a:ea typeface="Calibri"/>
                <a:cs typeface="Calibri"/>
                <a:sym typeface="Calibri"/>
              </a:rPr>
              <a:t>,</a:t>
            </a:r>
            <a:endParaRPr sz="2700" dirty="0"/>
          </a:p>
          <a:p>
            <a:pPr marL="342900" lvl="0" indent="-342900">
              <a:buFont typeface="Arial" panose="020B0604020202020204" pitchFamily="34" charset="0"/>
              <a:buChar char="•"/>
            </a:pPr>
            <a:r>
              <a:rPr lang="it-IT" sz="2700" dirty="0">
                <a:solidFill>
                  <a:schemeClr val="dk1"/>
                </a:solidFill>
                <a:latin typeface="Calibri"/>
                <a:ea typeface="Calibri"/>
                <a:cs typeface="Calibri"/>
                <a:sym typeface="Calibri"/>
              </a:rPr>
              <a:t>L'acquirente ha un computer ma non è sicuro dell'efficacia del proprio software antivirus</a:t>
            </a:r>
            <a:r>
              <a:rPr lang="en-US" sz="2700" dirty="0">
                <a:solidFill>
                  <a:schemeClr val="dk1"/>
                </a:solidFill>
                <a:latin typeface="Calibri"/>
                <a:ea typeface="Calibri"/>
                <a:cs typeface="Calibri"/>
                <a:sym typeface="Calibri"/>
              </a:rPr>
              <a:t>,</a:t>
            </a:r>
            <a:endParaRPr sz="2700" dirty="0"/>
          </a:p>
          <a:p>
            <a:pPr marL="342900" lvl="0" indent="-342900">
              <a:buFont typeface="Arial" panose="020B0604020202020204" pitchFamily="34" charset="0"/>
              <a:buChar char="•"/>
            </a:pPr>
            <a:r>
              <a:rPr lang="it-IT" sz="2700" dirty="0">
                <a:solidFill>
                  <a:schemeClr val="dk1"/>
                </a:solidFill>
                <a:latin typeface="Calibri"/>
                <a:ea typeface="Calibri"/>
                <a:cs typeface="Calibri"/>
                <a:sym typeface="Calibri"/>
              </a:rPr>
              <a:t>l'acquirente vuole l'opzione più economica disponibile</a:t>
            </a:r>
            <a:r>
              <a:rPr lang="en-US" sz="2700" dirty="0">
                <a:solidFill>
                  <a:schemeClr val="dk1"/>
                </a:solidFill>
                <a:latin typeface="Calibri"/>
                <a:ea typeface="Calibri"/>
                <a:cs typeface="Calibri"/>
                <a:sym typeface="Calibri"/>
              </a:rPr>
              <a:t>.</a:t>
            </a:r>
            <a:endParaRPr sz="2700" dirty="0"/>
          </a:p>
          <a:p>
            <a:pPr marL="0" marR="0" lvl="0" indent="0" algn="ctr" rtl="0">
              <a:spcBef>
                <a:spcPts val="600"/>
              </a:spcBef>
              <a:spcAft>
                <a:spcPts val="0"/>
              </a:spcAft>
              <a:buNone/>
            </a:pPr>
            <a:r>
              <a:rPr lang="it-IT" sz="2800" b="1" dirty="0">
                <a:solidFill>
                  <a:schemeClr val="dk1"/>
                </a:solidFill>
                <a:latin typeface="Calibri"/>
                <a:ea typeface="Calibri"/>
                <a:cs typeface="Calibri"/>
                <a:sym typeface="Calibri"/>
              </a:rPr>
              <a:t>Discuti i problemi come gruppi dal punto di vista sia del venditore che dell'acquirente.</a:t>
            </a:r>
            <a:endParaRPr sz="2800" b="1"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itle 2">
            <a:extLst>
              <a:ext uri="{FF2B5EF4-FFF2-40B4-BE49-F238E27FC236}">
                <a16:creationId xmlns:a16="http://schemas.microsoft.com/office/drawing/2014/main" id="{BDE9F28D-3241-9EE2-04D4-A9565AC1160F}"/>
              </a:ext>
            </a:extLst>
          </p:cNvPr>
          <p:cNvSpPr>
            <a:spLocks noGrp="1"/>
          </p:cNvSpPr>
          <p:nvPr>
            <p:ph type="ctrTitle"/>
          </p:nvPr>
        </p:nvSpPr>
        <p:spPr>
          <a:xfrm>
            <a:off x="311150" y="2955925"/>
            <a:ext cx="6107113" cy="1060450"/>
          </a:xfrm>
        </p:spPr>
        <p:txBody>
          <a:bodyPr/>
          <a:lstStyle/>
          <a:p>
            <a:r>
              <a:rPr lang="it-IT" dirty="0"/>
              <a:t>Grazie per aver partecipato. Per ulteriori risorse, visita il sito Web di Money </a:t>
            </a:r>
            <a:r>
              <a:rPr lang="it-IT" dirty="0" err="1"/>
              <a:t>Matters</a:t>
            </a:r>
            <a:r>
              <a:rPr lang="it-IT" dirty="0"/>
              <a:t>:</a:t>
            </a:r>
            <a:br>
              <a:rPr lang="it-IT" dirty="0"/>
            </a:br>
            <a:r>
              <a:rPr lang="en-GB" dirty="0"/>
              <a:t> </a:t>
            </a:r>
            <a:r>
              <a:rPr lang="en-IE" u="sng" dirty="0">
                <a:solidFill>
                  <a:schemeClr val="hlink"/>
                </a:solidFill>
                <a:hlinkClick r:id="rId3"/>
              </a:rPr>
              <a:t>https://moneymattersproject.eu/</a:t>
            </a:r>
            <a:r>
              <a:rPr lang="en-IE" dirty="0"/>
              <a:t>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it-IT" sz="2400" dirty="0"/>
              <a:t>Risorse e strumenti finanziari online </a:t>
            </a:r>
            <a:br>
              <a:rPr lang="it-IT" dirty="0"/>
            </a:br>
            <a:r>
              <a:rPr lang="it-IT" dirty="0"/>
              <a:t>Programma visivo</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dirty="0">
                <a:solidFill>
                  <a:srgbClr val="FFFFFF"/>
                </a:solidFill>
                <a:effectLst/>
                <a:latin typeface="Calibri" panose="020F0502020204030204" pitchFamily="34" charset="0"/>
                <a:ea typeface="Calibri" panose="020F0502020204030204" pitchFamily="34" charset="0"/>
              </a:rPr>
              <a:t>Attività – Trova qualcuno che… </a:t>
            </a:r>
            <a:endParaRPr lang="en-GB" sz="24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Fine</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dirty="0">
                <a:solidFill>
                  <a:schemeClr val="tx2"/>
                </a:solidFill>
                <a:latin typeface="Calibri" panose="020F0502020204030204" pitchFamily="34" charset="0"/>
                <a:ea typeface="Calibri" panose="020F0502020204030204" pitchFamily="34" charset="0"/>
                <a:cs typeface="Calibri" panose="020F0502020204030204" pitchFamily="34" charset="0"/>
              </a:rPr>
              <a:t>Rischi e benefici dello shopping online</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Sicurezza</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per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gli</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acquisti</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Attività – Evitare frodi e truffe</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it-IT" sz="2000" b="1" dirty="0">
                <a:solidFill>
                  <a:schemeClr val="tx2"/>
                </a:solidFill>
                <a:latin typeface="Calibri" panose="020F0502020204030204" pitchFamily="34" charset="0"/>
                <a:ea typeface="Calibri" panose="020F0502020204030204" pitchFamily="34" charset="0"/>
                <a:cs typeface="Calibri" panose="020F0502020204030204" pitchFamily="34" charset="0"/>
              </a:rPr>
              <a:t>Fare shopping e pagare online</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Attività</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Discussione</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err="1">
                <a:solidFill>
                  <a:srgbClr val="0A9A8F"/>
                </a:solidFill>
                <a:effectLst/>
                <a:latin typeface="Calibri" panose="020F0502020204030204" pitchFamily="34" charset="0"/>
                <a:ea typeface="Calibri" panose="020F0502020204030204" pitchFamily="34" charset="0"/>
              </a:rPr>
              <a:t>Pausa</a:t>
            </a:r>
            <a:r>
              <a:rPr lang="en-US" sz="1800" b="1" dirty="0">
                <a:solidFill>
                  <a:srgbClr val="0A9A8F"/>
                </a:solidFill>
                <a:effectLst/>
                <a:latin typeface="Calibri" panose="020F0502020204030204" pitchFamily="34" charset="0"/>
                <a:ea typeface="Calibri" panose="020F0502020204030204" pitchFamily="34" charset="0"/>
              </a:rPr>
              <a:t> –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501466" y="427636"/>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n-US" sz="2400" dirty="0" err="1"/>
              <a:t>Strumenti</a:t>
            </a:r>
            <a:r>
              <a:rPr lang="en-US" sz="2400" dirty="0"/>
              <a:t> e </a:t>
            </a:r>
            <a:r>
              <a:rPr lang="en-US" sz="2400" dirty="0" err="1"/>
              <a:t>risorse</a:t>
            </a:r>
            <a:r>
              <a:rPr lang="en-US" sz="2400" dirty="0"/>
              <a:t> </a:t>
            </a:r>
            <a:r>
              <a:rPr lang="en-US" sz="2400" dirty="0" err="1"/>
              <a:t>finanziarie</a:t>
            </a:r>
            <a:r>
              <a:rPr lang="en-US" sz="2400" dirty="0"/>
              <a:t> online</a:t>
            </a:r>
            <a:br>
              <a:rPr lang="en-US" dirty="0"/>
            </a:br>
            <a:r>
              <a:rPr lang="en-GB" dirty="0" err="1"/>
              <a:t>Attività</a:t>
            </a:r>
            <a:r>
              <a:rPr lang="en-GB" dirty="0"/>
              <a:t> </a:t>
            </a:r>
            <a:r>
              <a:rPr lang="en-GB" dirty="0" err="1"/>
              <a:t>rompighiaccio</a:t>
            </a:r>
            <a:endParaRPr dirty="0"/>
          </a:p>
        </p:txBody>
      </p:sp>
      <p:sp>
        <p:nvSpPr>
          <p:cNvPr id="71" name="Google Shape;71;p4"/>
          <p:cNvSpPr txBox="1">
            <a:spLocks noGrp="1"/>
          </p:cNvSpPr>
          <p:nvPr>
            <p:ph type="body" idx="2"/>
          </p:nvPr>
        </p:nvSpPr>
        <p:spPr>
          <a:xfrm>
            <a:off x="500064" y="1608139"/>
            <a:ext cx="12330001" cy="115057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600"/>
              </a:spcBef>
              <a:spcAft>
                <a:spcPts val="600"/>
              </a:spcAft>
            </a:pPr>
            <a:r>
              <a:rPr lang="en-US" i="0" dirty="0"/>
              <a:t> </a:t>
            </a:r>
            <a:r>
              <a:rPr lang="en-US" i="0" dirty="0" err="1"/>
              <a:t>Attività</a:t>
            </a:r>
            <a:r>
              <a:rPr lang="en-US" i="0" dirty="0"/>
              <a:t> M 3.1</a:t>
            </a:r>
          </a:p>
          <a:p>
            <a:pPr marL="0" lvl="0" indent="0" algn="just" rtl="0">
              <a:lnSpc>
                <a:spcPct val="90000"/>
              </a:lnSpc>
              <a:spcBef>
                <a:spcPts val="600"/>
              </a:spcBef>
              <a:spcAft>
                <a:spcPts val="600"/>
              </a:spcAft>
              <a:buClr>
                <a:schemeClr val="lt2"/>
              </a:buClr>
              <a:buSzPts val="2400"/>
              <a:buNone/>
            </a:pPr>
            <a:r>
              <a:rPr lang="en-US" i="0" dirty="0"/>
              <a:t> </a:t>
            </a:r>
            <a:r>
              <a:rPr lang="en-US" i="0" dirty="0" err="1"/>
              <a:t>Trova</a:t>
            </a:r>
            <a:r>
              <a:rPr lang="en-US" i="0" dirty="0"/>
              <a:t> </a:t>
            </a:r>
            <a:r>
              <a:rPr lang="en-US" i="0" dirty="0" err="1"/>
              <a:t>qualcuno</a:t>
            </a:r>
            <a:r>
              <a:rPr lang="en-US" i="0" dirty="0"/>
              <a:t> </a:t>
            </a:r>
            <a:r>
              <a:rPr lang="en-US" i="0" dirty="0" err="1"/>
              <a:t>che</a:t>
            </a:r>
            <a:r>
              <a:rPr lang="en-US" i="0" dirty="0"/>
              <a:t>….</a:t>
            </a:r>
          </a:p>
        </p:txBody>
      </p:sp>
      <p:sp>
        <p:nvSpPr>
          <p:cNvPr id="72" name="Google Shape;72;p4"/>
          <p:cNvSpPr txBox="1">
            <a:spLocks noGrp="1"/>
          </p:cNvSpPr>
          <p:nvPr>
            <p:ph type="body" idx="1"/>
          </p:nvPr>
        </p:nvSpPr>
        <p:spPr>
          <a:xfrm>
            <a:off x="500064" y="3320715"/>
            <a:ext cx="12331402" cy="3138845"/>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n-US" sz="4000" b="1" dirty="0" err="1"/>
              <a:t>Trova</a:t>
            </a:r>
            <a:r>
              <a:rPr lang="en-US" sz="4000" b="1" dirty="0"/>
              <a:t> </a:t>
            </a:r>
            <a:r>
              <a:rPr lang="en-US" sz="4000" b="1" dirty="0" err="1"/>
              <a:t>qualcuno</a:t>
            </a:r>
            <a:r>
              <a:rPr lang="en-US" sz="4000" b="1" dirty="0"/>
              <a:t> </a:t>
            </a:r>
            <a:r>
              <a:rPr lang="en-US" sz="4000" b="1" dirty="0" err="1"/>
              <a:t>che</a:t>
            </a:r>
            <a:r>
              <a:rPr lang="en-US" sz="4000" b="1" dirty="0"/>
              <a:t> </a:t>
            </a:r>
            <a:r>
              <a:rPr lang="en-US" sz="4000" dirty="0" err="1"/>
              <a:t>corrisponde</a:t>
            </a:r>
            <a:r>
              <a:rPr lang="en-US" sz="4000" dirty="0"/>
              <a:t> </a:t>
            </a:r>
            <a:r>
              <a:rPr lang="en-US" sz="4000" dirty="0" err="1"/>
              <a:t>alla</a:t>
            </a:r>
            <a:r>
              <a:rPr lang="en-US" sz="4000" dirty="0"/>
              <a:t> </a:t>
            </a:r>
            <a:r>
              <a:rPr lang="en-US" sz="4000" dirty="0" err="1"/>
              <a:t>descrizione</a:t>
            </a:r>
            <a:r>
              <a:rPr lang="en-US" sz="4000" dirty="0"/>
              <a:t> </a:t>
            </a:r>
            <a:r>
              <a:rPr lang="en-US" sz="4000" dirty="0" err="1"/>
              <a:t>sulla</a:t>
            </a:r>
            <a:r>
              <a:rPr lang="en-US" sz="4000" dirty="0"/>
              <a:t> </a:t>
            </a:r>
            <a:r>
              <a:rPr lang="en-US" sz="4000" dirty="0" err="1"/>
              <a:t>tua</a:t>
            </a:r>
            <a:r>
              <a:rPr lang="en-US" sz="4000" dirty="0"/>
              <a:t> </a:t>
            </a:r>
            <a:r>
              <a:rPr lang="en-US" sz="4000" dirty="0" err="1"/>
              <a:t>tessera</a:t>
            </a:r>
            <a:r>
              <a:rPr lang="en-US" sz="4000" dirty="0"/>
              <a:t>, </a:t>
            </a:r>
            <a:r>
              <a:rPr lang="en-US" sz="4000" dirty="0" err="1"/>
              <a:t>scopri</a:t>
            </a:r>
            <a:r>
              <a:rPr lang="en-US" sz="4000" dirty="0"/>
              <a:t> il </a:t>
            </a:r>
            <a:r>
              <a:rPr lang="en-US" sz="4000" dirty="0" err="1"/>
              <a:t>suo</a:t>
            </a:r>
            <a:r>
              <a:rPr lang="en-US" sz="4000" dirty="0"/>
              <a:t> </a:t>
            </a:r>
            <a:r>
              <a:rPr lang="en-US" sz="4000" dirty="0" err="1"/>
              <a:t>nome</a:t>
            </a:r>
            <a:r>
              <a:rPr lang="en-US" sz="4000" dirty="0"/>
              <a:t> e </a:t>
            </a:r>
            <a:r>
              <a:rPr lang="en-US" sz="4000" dirty="0" err="1"/>
              <a:t>qualcosa</a:t>
            </a:r>
            <a:r>
              <a:rPr lang="en-US" sz="4000" dirty="0"/>
              <a:t> </a:t>
            </a:r>
            <a:r>
              <a:rPr lang="en-US" sz="4000" dirty="0" err="1"/>
              <a:t>sul</a:t>
            </a:r>
            <a:r>
              <a:rPr lang="en-US" sz="4000" dirty="0"/>
              <a:t> </a:t>
            </a:r>
            <a:r>
              <a:rPr lang="en-US" sz="4000" dirty="0" err="1"/>
              <a:t>suo</a:t>
            </a:r>
            <a:r>
              <a:rPr lang="en-US" sz="4000" dirty="0"/>
              <a:t> </a:t>
            </a:r>
            <a:r>
              <a:rPr lang="en-US" sz="4000" dirty="0" err="1"/>
              <a:t>conto</a:t>
            </a:r>
            <a:r>
              <a:rPr lang="en-US" sz="4000" dirty="0"/>
              <a:t> in modo da </a:t>
            </a:r>
            <a:r>
              <a:rPr lang="en-US" sz="4000" dirty="0" err="1"/>
              <a:t>poterli</a:t>
            </a:r>
            <a:r>
              <a:rPr lang="en-US" sz="4000" dirty="0"/>
              <a:t> </a:t>
            </a:r>
            <a:r>
              <a:rPr lang="en-US" sz="4000" dirty="0" err="1"/>
              <a:t>presentare</a:t>
            </a:r>
            <a:r>
              <a:rPr lang="en-US" sz="4000" dirty="0"/>
              <a:t> al Gruppo.</a:t>
            </a:r>
          </a:p>
          <a:p>
            <a:pPr marL="0" lvl="0" indent="0" algn="l" rtl="0">
              <a:lnSpc>
                <a:spcPct val="150000"/>
              </a:lnSpc>
              <a:spcBef>
                <a:spcPts val="0"/>
              </a:spcBef>
              <a:spcAft>
                <a:spcPts val="0"/>
              </a:spcAft>
              <a:buSzPts val="2100"/>
              <a:buNone/>
            </a:pPr>
            <a:endParaRPr lang="en-US" dirty="0"/>
          </a:p>
        </p:txBody>
      </p:sp>
      <p:pic>
        <p:nvPicPr>
          <p:cNvPr id="3" name="Picture 2" descr="A group of people sitting at a table&#10;&#10;Description automatically generated with medium confidence">
            <a:extLst>
              <a:ext uri="{FF2B5EF4-FFF2-40B4-BE49-F238E27FC236}">
                <a16:creationId xmlns:a16="http://schemas.microsoft.com/office/drawing/2014/main" id="{995264FE-BF11-09E7-E5EF-15FDC4D2EC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23311" y="534897"/>
            <a:ext cx="3906754" cy="27947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87A32-EF8C-46ED-DA32-FE2A9CE47236}"/>
              </a:ext>
            </a:extLst>
          </p:cNvPr>
          <p:cNvSpPr>
            <a:spLocks noGrp="1"/>
          </p:cNvSpPr>
          <p:nvPr>
            <p:ph type="body" idx="1"/>
          </p:nvPr>
        </p:nvSpPr>
        <p:spPr>
          <a:xfrm>
            <a:off x="660486" y="2967741"/>
            <a:ext cx="12331402" cy="3983289"/>
          </a:xfrm>
        </p:spPr>
        <p:txBody>
          <a:bodyPr/>
          <a:lstStyle/>
          <a:p>
            <a:pPr algn="l"/>
            <a:r>
              <a:rPr lang="en-GB" sz="3200" dirty="0"/>
              <a:t>  </a:t>
            </a:r>
          </a:p>
          <a:p>
            <a:pPr algn="l"/>
            <a:endParaRPr lang="en-GB" sz="3200" dirty="0"/>
          </a:p>
          <a:p>
            <a:pPr algn="l"/>
            <a:r>
              <a:rPr lang="en-GB" sz="4000" dirty="0"/>
              <a:t>  </a:t>
            </a:r>
            <a:r>
              <a:rPr lang="it-IT" sz="4000" dirty="0"/>
              <a:t>In piccoli gruppi elenca tutti i </a:t>
            </a:r>
            <a:r>
              <a:rPr lang="it-IT" sz="4000" b="1" dirty="0">
                <a:solidFill>
                  <a:srgbClr val="FF0000"/>
                </a:solidFill>
              </a:rPr>
              <a:t>rischi</a:t>
            </a:r>
            <a:r>
              <a:rPr lang="it-IT" sz="4000" dirty="0"/>
              <a:t> e i </a:t>
            </a:r>
            <a:r>
              <a:rPr lang="it-IT" sz="4000" b="1" dirty="0">
                <a:solidFill>
                  <a:srgbClr val="00B050"/>
                </a:solidFill>
              </a:rPr>
              <a:t>benefici</a:t>
            </a:r>
            <a:r>
              <a:rPr lang="it-IT" sz="4000" dirty="0"/>
              <a:t> dello shopping online a cui puoi pensare.  Condividili con il gruppo</a:t>
            </a:r>
            <a:r>
              <a:rPr lang="en-GB" sz="4000" dirty="0"/>
              <a:t>.</a:t>
            </a:r>
          </a:p>
        </p:txBody>
      </p:sp>
      <p:sp>
        <p:nvSpPr>
          <p:cNvPr id="3" name="Title 2">
            <a:extLst>
              <a:ext uri="{FF2B5EF4-FFF2-40B4-BE49-F238E27FC236}">
                <a16:creationId xmlns:a16="http://schemas.microsoft.com/office/drawing/2014/main" id="{681C53CC-F9CE-DFF5-BEC3-4CD8A86599DB}"/>
              </a:ext>
            </a:extLst>
          </p:cNvPr>
          <p:cNvSpPr>
            <a:spLocks noGrp="1"/>
          </p:cNvSpPr>
          <p:nvPr>
            <p:ph type="title"/>
          </p:nvPr>
        </p:nvSpPr>
        <p:spPr/>
        <p:txBody>
          <a:bodyPr>
            <a:normAutofit/>
          </a:bodyPr>
          <a:lstStyle/>
          <a:p>
            <a:r>
              <a:rPr lang="en-US" sz="2400" dirty="0" err="1"/>
              <a:t>Strumenti</a:t>
            </a:r>
            <a:r>
              <a:rPr lang="en-US" sz="2400" dirty="0"/>
              <a:t> e </a:t>
            </a:r>
            <a:r>
              <a:rPr lang="en-US" sz="2400" dirty="0" err="1"/>
              <a:t>risorse</a:t>
            </a:r>
            <a:r>
              <a:rPr lang="en-US" sz="2400" dirty="0"/>
              <a:t> </a:t>
            </a:r>
            <a:r>
              <a:rPr lang="en-US" sz="2400" dirty="0" err="1"/>
              <a:t>finanziarie</a:t>
            </a:r>
            <a:r>
              <a:rPr lang="en-US" sz="2400" dirty="0"/>
              <a:t> online</a:t>
            </a:r>
            <a:endParaRPr lang="en-GB" sz="2400" dirty="0"/>
          </a:p>
        </p:txBody>
      </p:sp>
      <p:sp>
        <p:nvSpPr>
          <p:cNvPr id="4" name="Text Placeholder 3">
            <a:extLst>
              <a:ext uri="{FF2B5EF4-FFF2-40B4-BE49-F238E27FC236}">
                <a16:creationId xmlns:a16="http://schemas.microsoft.com/office/drawing/2014/main" id="{540DB5BA-3FF8-44BF-5371-B254366CBAAD}"/>
              </a:ext>
            </a:extLst>
          </p:cNvPr>
          <p:cNvSpPr>
            <a:spLocks noGrp="1"/>
          </p:cNvSpPr>
          <p:nvPr>
            <p:ph type="body" idx="2"/>
          </p:nvPr>
        </p:nvSpPr>
        <p:spPr>
          <a:xfrm>
            <a:off x="502500" y="1438943"/>
            <a:ext cx="12331541" cy="1242014"/>
          </a:xfrm>
        </p:spPr>
        <p:txBody>
          <a:bodyPr/>
          <a:lstStyle/>
          <a:p>
            <a:pPr>
              <a:spcBef>
                <a:spcPts val="600"/>
              </a:spcBef>
              <a:spcAft>
                <a:spcPts val="600"/>
              </a:spcAft>
            </a:pPr>
            <a:r>
              <a:rPr lang="en-GB" i="0" dirty="0" err="1"/>
              <a:t>Attività</a:t>
            </a:r>
            <a:r>
              <a:rPr lang="en-GB" i="0" dirty="0"/>
              <a:t> M 3.2</a:t>
            </a:r>
          </a:p>
          <a:p>
            <a:pPr>
              <a:spcBef>
                <a:spcPts val="600"/>
              </a:spcBef>
              <a:spcAft>
                <a:spcPts val="600"/>
              </a:spcAft>
            </a:pPr>
            <a:r>
              <a:rPr lang="en-GB" i="0" dirty="0"/>
              <a:t>I </a:t>
            </a:r>
            <a:r>
              <a:rPr lang="en-GB" i="0" dirty="0" err="1"/>
              <a:t>tuoi</a:t>
            </a:r>
            <a:r>
              <a:rPr lang="en-GB" i="0" dirty="0"/>
              <a:t> </a:t>
            </a:r>
            <a:r>
              <a:rPr lang="en-GB" i="0" dirty="0" err="1"/>
              <a:t>pagamenti</a:t>
            </a:r>
            <a:r>
              <a:rPr lang="en-GB" i="0" dirty="0"/>
              <a:t> online </a:t>
            </a:r>
            <a:r>
              <a:rPr lang="en-GB" i="0" dirty="0" err="1"/>
              <a:t>sono</a:t>
            </a:r>
            <a:r>
              <a:rPr lang="en-GB" i="0" dirty="0"/>
              <a:t> </a:t>
            </a:r>
            <a:r>
              <a:rPr lang="en-GB" i="0" dirty="0" err="1"/>
              <a:t>sicuri</a:t>
            </a:r>
            <a:r>
              <a:rPr lang="en-GB" i="0" dirty="0"/>
              <a:t>?</a:t>
            </a:r>
          </a:p>
        </p:txBody>
      </p:sp>
      <p:pic>
        <p:nvPicPr>
          <p:cNvPr id="6" name="Picture 5" descr="A person using a computer&#10;&#10;Description automatically generated with low confidence">
            <a:extLst>
              <a:ext uri="{FF2B5EF4-FFF2-40B4-BE49-F238E27FC236}">
                <a16:creationId xmlns:a16="http://schemas.microsoft.com/office/drawing/2014/main" id="{283C6841-DCBC-44E7-CD44-3EA7A17A36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4725" y="679648"/>
            <a:ext cx="3872326" cy="2760604"/>
          </a:xfrm>
          <a:prstGeom prst="rect">
            <a:avLst/>
          </a:prstGeom>
        </p:spPr>
      </p:pic>
    </p:spTree>
    <p:extLst>
      <p:ext uri="{BB962C8B-B14F-4D97-AF65-F5344CB8AC3E}">
        <p14:creationId xmlns:p14="http://schemas.microsoft.com/office/powerpoint/2010/main" val="8188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155621" y="432159"/>
            <a:ext cx="12676879"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ct val="100000"/>
              <a:buFont typeface="Calibri"/>
              <a:buNone/>
            </a:pPr>
            <a:r>
              <a:rPr lang="en-US" sz="2400" dirty="0" err="1"/>
              <a:t>Strumenti</a:t>
            </a:r>
            <a:r>
              <a:rPr lang="en-US" sz="2400" dirty="0"/>
              <a:t> e </a:t>
            </a:r>
            <a:r>
              <a:rPr lang="en-US" sz="2400" dirty="0" err="1"/>
              <a:t>risorse</a:t>
            </a:r>
            <a:r>
              <a:rPr lang="en-US" sz="2400" dirty="0"/>
              <a:t> </a:t>
            </a:r>
            <a:r>
              <a:rPr lang="en-US" sz="2400" dirty="0" err="1"/>
              <a:t>finanziarie</a:t>
            </a:r>
            <a:r>
              <a:rPr lang="en-US" sz="2400" dirty="0"/>
              <a:t> online</a:t>
            </a:r>
            <a:br>
              <a:rPr lang="en-US" sz="2400" dirty="0"/>
            </a:br>
            <a:endParaRPr sz="2400" dirty="0">
              <a:solidFill>
                <a:srgbClr val="0A9A8F"/>
              </a:solidFill>
              <a:latin typeface="Open Sans"/>
              <a:ea typeface="Open Sans"/>
              <a:cs typeface="Open Sans"/>
              <a:sym typeface="Open Sans"/>
            </a:endParaRPr>
          </a:p>
        </p:txBody>
      </p:sp>
      <p:sp>
        <p:nvSpPr>
          <p:cNvPr id="78" name="Google Shape;78;p5"/>
          <p:cNvSpPr txBox="1">
            <a:spLocks noGrp="1"/>
          </p:cNvSpPr>
          <p:nvPr>
            <p:ph type="body" idx="2"/>
          </p:nvPr>
        </p:nvSpPr>
        <p:spPr>
          <a:xfrm>
            <a:off x="116306" y="937624"/>
            <a:ext cx="13063073"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it-IT" i="0" dirty="0"/>
              <a:t>Rischi legati ai pagamenti elettronici e online</a:t>
            </a:r>
            <a:endParaRPr i="0" dirty="0"/>
          </a:p>
        </p:txBody>
      </p:sp>
      <p:sp>
        <p:nvSpPr>
          <p:cNvPr id="79" name="Google Shape;79;p5"/>
          <p:cNvSpPr txBox="1"/>
          <p:nvPr/>
        </p:nvSpPr>
        <p:spPr>
          <a:xfrm>
            <a:off x="116306" y="1694086"/>
            <a:ext cx="13063073" cy="954067"/>
          </a:xfrm>
          <a:prstGeom prst="rect">
            <a:avLst/>
          </a:prstGeom>
          <a:gradFill>
            <a:gsLst>
              <a:gs pos="0">
                <a:srgbClr val="9ACCC6"/>
              </a:gs>
              <a:gs pos="50000">
                <a:srgbClr val="8DC1BA"/>
              </a:gs>
              <a:gs pos="100000">
                <a:srgbClr val="78BCB3"/>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lgn="ctr"/>
            <a:r>
              <a:rPr lang="it-IT" sz="2800" b="1" dirty="0">
                <a:solidFill>
                  <a:schemeClr val="dk1"/>
                </a:solidFill>
                <a:latin typeface="Calibri" panose="020F0502020204030204" pitchFamily="34" charset="0"/>
                <a:ea typeface="Calibri"/>
                <a:cs typeface="Calibri" panose="020F0502020204030204" pitchFamily="34" charset="0"/>
                <a:sym typeface="Calibri"/>
              </a:rPr>
              <a:t>Grazie a Internet, le nostre vite oggi sono più </a:t>
            </a:r>
            <a:r>
              <a:rPr lang="it-IT" sz="2800" b="1" dirty="0">
                <a:solidFill>
                  <a:schemeClr val="bg1"/>
                </a:solidFill>
                <a:latin typeface="Calibri" panose="020F0502020204030204" pitchFamily="34" charset="0"/>
                <a:ea typeface="Calibri"/>
                <a:cs typeface="Calibri" panose="020F0502020204030204" pitchFamily="34" charset="0"/>
                <a:sym typeface="Calibri"/>
              </a:rPr>
              <a:t>interconnesse</a:t>
            </a:r>
            <a:r>
              <a:rPr lang="it-IT" sz="2800" b="1" dirty="0">
                <a:solidFill>
                  <a:schemeClr val="dk1"/>
                </a:solidFill>
                <a:latin typeface="Calibri" panose="020F0502020204030204" pitchFamily="34" charset="0"/>
                <a:ea typeface="Calibri"/>
                <a:cs typeface="Calibri" panose="020F0502020204030204" pitchFamily="34" charset="0"/>
                <a:sym typeface="Calibri"/>
              </a:rPr>
              <a:t> che mai. Ciò include le nostre </a:t>
            </a:r>
            <a:r>
              <a:rPr lang="it-IT" sz="2800" b="1" dirty="0">
                <a:solidFill>
                  <a:schemeClr val="bg1"/>
                </a:solidFill>
                <a:latin typeface="Calibri" panose="020F0502020204030204" pitchFamily="34" charset="0"/>
                <a:ea typeface="Calibri"/>
                <a:cs typeface="Calibri" panose="020F0502020204030204" pitchFamily="34" charset="0"/>
                <a:sym typeface="Calibri"/>
              </a:rPr>
              <a:t>scelte e azioni finanziarie </a:t>
            </a:r>
            <a:r>
              <a:rPr lang="it-IT" sz="2800" b="1" dirty="0">
                <a:solidFill>
                  <a:schemeClr val="dk1"/>
                </a:solidFill>
                <a:latin typeface="Calibri" panose="020F0502020204030204" pitchFamily="34" charset="0"/>
                <a:ea typeface="Calibri"/>
                <a:cs typeface="Calibri" panose="020F0502020204030204" pitchFamily="34" charset="0"/>
                <a:sym typeface="Calibri"/>
              </a:rPr>
              <a:t>che sono diventate sempre più </a:t>
            </a:r>
            <a:r>
              <a:rPr lang="it-IT" sz="2800" b="1" dirty="0">
                <a:solidFill>
                  <a:schemeClr val="bg1"/>
                </a:solidFill>
                <a:latin typeface="Calibri" panose="020F0502020204030204" pitchFamily="34" charset="0"/>
                <a:ea typeface="Calibri"/>
                <a:cs typeface="Calibri" panose="020F0502020204030204" pitchFamily="34" charset="0"/>
                <a:sym typeface="Calibri"/>
              </a:rPr>
              <a:t>digitali</a:t>
            </a:r>
            <a:r>
              <a:rPr lang="it-IT" sz="2800" b="1" dirty="0">
                <a:solidFill>
                  <a:schemeClr val="dk1"/>
                </a:solidFill>
                <a:latin typeface="Calibri" panose="020F0502020204030204" pitchFamily="34" charset="0"/>
                <a:ea typeface="Calibri"/>
                <a:cs typeface="Calibri" panose="020F0502020204030204" pitchFamily="34" charset="0"/>
                <a:sym typeface="Calibri"/>
              </a:rPr>
              <a:t>.</a:t>
            </a:r>
            <a:endParaRPr dirty="0">
              <a:solidFill>
                <a:schemeClr val="tx2"/>
              </a:solidFill>
            </a:endParaRPr>
          </a:p>
        </p:txBody>
      </p:sp>
      <p:sp>
        <p:nvSpPr>
          <p:cNvPr id="80" name="Google Shape;80;p5"/>
          <p:cNvSpPr txBox="1"/>
          <p:nvPr/>
        </p:nvSpPr>
        <p:spPr>
          <a:xfrm>
            <a:off x="116306" y="4210699"/>
            <a:ext cx="6206522" cy="300078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lvl="0" indent="-342900">
              <a:buClr>
                <a:schemeClr val="accent6"/>
              </a:buClr>
              <a:buSzPts val="1969"/>
              <a:buFont typeface="Noto Sans Symbols"/>
              <a:buChar char="✔"/>
            </a:pPr>
            <a:r>
              <a:rPr lang="en-US" sz="2100" b="0" i="0" u="none" strike="noStrike" cap="none" dirty="0" err="1">
                <a:solidFill>
                  <a:schemeClr val="accent6">
                    <a:lumMod val="75000"/>
                  </a:schemeClr>
                </a:solidFill>
                <a:latin typeface="Calibri" panose="020F0502020204030204" pitchFamily="34" charset="0"/>
                <a:ea typeface="Calibri"/>
                <a:cs typeface="Calibri" panose="020F0502020204030204" pitchFamily="34" charset="0"/>
                <a:sym typeface="Calibri"/>
              </a:rPr>
              <a:t>Informazioni</a:t>
            </a:r>
            <a:r>
              <a:rPr lang="en-US" sz="21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100" b="0" i="0" u="none" strike="noStrike" cap="none" dirty="0" err="1">
                <a:solidFill>
                  <a:schemeClr val="accent6">
                    <a:lumMod val="75000"/>
                  </a:schemeClr>
                </a:solidFill>
                <a:latin typeface="Calibri" panose="020F0502020204030204" pitchFamily="34" charset="0"/>
                <a:ea typeface="Calibri"/>
                <a:cs typeface="Calibri" panose="020F0502020204030204" pitchFamily="34" charset="0"/>
                <a:sym typeface="Calibri"/>
              </a:rPr>
              <a:t>paragonabili</a:t>
            </a:r>
            <a:r>
              <a:rPr lang="en-US" sz="21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it-IT" sz="2100" i="1" dirty="0">
                <a:solidFill>
                  <a:schemeClr val="dk1"/>
                </a:solidFill>
                <a:latin typeface="Calibri" panose="020F0502020204030204" pitchFamily="34" charset="0"/>
                <a:ea typeface="Calibri"/>
                <a:cs typeface="Calibri" panose="020F0502020204030204" pitchFamily="34" charset="0"/>
                <a:sym typeface="Calibri"/>
              </a:rPr>
              <a:t>Le persone possono controllare e confrontare diversi tipi di offerte per lo stesso prodotto
</a:t>
            </a:r>
            <a:r>
              <a:rPr lang="en-US" sz="2100" b="0" i="0" u="none" strike="noStrike" cap="none" dirty="0" err="1">
                <a:solidFill>
                  <a:schemeClr val="accent6">
                    <a:lumMod val="75000"/>
                  </a:schemeClr>
                </a:solidFill>
                <a:latin typeface="Calibri" panose="020F0502020204030204" pitchFamily="34" charset="0"/>
                <a:ea typeface="Calibri"/>
                <a:cs typeface="Calibri" panose="020F0502020204030204" pitchFamily="34" charset="0"/>
                <a:sym typeface="Calibri"/>
              </a:rPr>
              <a:t>Comodità</a:t>
            </a:r>
            <a:r>
              <a:rPr lang="en-US" sz="21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it-IT" sz="2100" i="1" dirty="0">
                <a:solidFill>
                  <a:schemeClr val="dk1"/>
                </a:solidFill>
                <a:latin typeface="Calibri" panose="020F0502020204030204" pitchFamily="34" charset="0"/>
                <a:ea typeface="Calibri"/>
                <a:cs typeface="Calibri" panose="020F0502020204030204" pitchFamily="34" charset="0"/>
                <a:sym typeface="Calibri"/>
              </a:rPr>
              <a:t>Le persone possono comprare quasi tutto dal loro divano</a:t>
            </a:r>
            <a:endParaRPr sz="2100" dirty="0">
              <a:latin typeface="Calibri" panose="020F0502020204030204" pitchFamily="34" charset="0"/>
              <a:cs typeface="Calibri" panose="020F0502020204030204" pitchFamily="34" charset="0"/>
            </a:endParaRPr>
          </a:p>
          <a:p>
            <a:pPr marL="342900" lvl="0" indent="-342900">
              <a:buClr>
                <a:schemeClr val="accent6"/>
              </a:buClr>
              <a:buSzPts val="1969"/>
              <a:buFont typeface="Noto Sans Symbols"/>
              <a:buChar char="✔"/>
            </a:pPr>
            <a:r>
              <a:rPr lang="en-US" sz="2100" b="0" i="0" u="none" strike="noStrike" cap="none" dirty="0" err="1">
                <a:solidFill>
                  <a:schemeClr val="accent6">
                    <a:lumMod val="75000"/>
                  </a:schemeClr>
                </a:solidFill>
                <a:latin typeface="Calibri" panose="020F0502020204030204" pitchFamily="34" charset="0"/>
                <a:ea typeface="Calibri"/>
                <a:cs typeface="Calibri" panose="020F0502020204030204" pitchFamily="34" charset="0"/>
                <a:sym typeface="Calibri"/>
              </a:rPr>
              <a:t>Efficienza</a:t>
            </a:r>
            <a:r>
              <a:rPr lang="en-US" sz="21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it-IT" sz="2100" i="1" dirty="0">
                <a:solidFill>
                  <a:schemeClr val="dk1"/>
                </a:solidFill>
                <a:latin typeface="Calibri" panose="020F0502020204030204" pitchFamily="34" charset="0"/>
                <a:ea typeface="Calibri"/>
                <a:cs typeface="Calibri" panose="020F0502020204030204" pitchFamily="34" charset="0"/>
                <a:sym typeface="Calibri"/>
              </a:rPr>
              <a:t>È possibile acquistare la merce molto rapidamente </a:t>
            </a:r>
            <a:endParaRPr sz="2100" dirty="0">
              <a:latin typeface="Calibri" panose="020F0502020204030204" pitchFamily="34" charset="0"/>
              <a:cs typeface="Calibri" panose="020F0502020204030204" pitchFamily="34" charset="0"/>
            </a:endParaRPr>
          </a:p>
          <a:p>
            <a:pPr marL="342900" lvl="0" indent="-342900">
              <a:buClr>
                <a:schemeClr val="accent6"/>
              </a:buClr>
              <a:buSzPts val="1969"/>
              <a:buFont typeface="Noto Sans Symbols"/>
              <a:buChar char="✔"/>
            </a:pPr>
            <a:r>
              <a:rPr lang="en-US" sz="2100" b="0" i="0" u="none" strike="noStrike" cap="none" dirty="0" err="1">
                <a:solidFill>
                  <a:schemeClr val="accent6">
                    <a:lumMod val="75000"/>
                  </a:schemeClr>
                </a:solidFill>
                <a:latin typeface="Calibri" panose="020F0502020204030204" pitchFamily="34" charset="0"/>
                <a:ea typeface="Calibri"/>
                <a:cs typeface="Calibri" panose="020F0502020204030204" pitchFamily="34" charset="0"/>
                <a:sym typeface="Calibri"/>
              </a:rPr>
              <a:t>Inclusione</a:t>
            </a:r>
            <a:r>
              <a:rPr lang="en-US" sz="21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it-IT" sz="2100" i="1" dirty="0">
                <a:solidFill>
                  <a:schemeClr val="dk1"/>
                </a:solidFill>
                <a:latin typeface="Calibri" panose="020F0502020204030204" pitchFamily="34" charset="0"/>
                <a:ea typeface="Calibri"/>
                <a:cs typeface="Calibri" panose="020F0502020204030204" pitchFamily="34" charset="0"/>
                <a:sym typeface="Calibri"/>
              </a:rPr>
              <a:t>Più persone che mai possono acquistare cose usando il proprio laptop o smartphone</a:t>
            </a:r>
            <a:endParaRPr sz="2100" dirty="0">
              <a:latin typeface="Calibri" panose="020F0502020204030204" pitchFamily="34" charset="0"/>
              <a:cs typeface="Calibri" panose="020F0502020204030204" pitchFamily="34" charset="0"/>
            </a:endParaRPr>
          </a:p>
        </p:txBody>
      </p:sp>
      <p:sp>
        <p:nvSpPr>
          <p:cNvPr id="81" name="Google Shape;81;p5"/>
          <p:cNvSpPr/>
          <p:nvPr/>
        </p:nvSpPr>
        <p:spPr>
          <a:xfrm>
            <a:off x="980024" y="2751702"/>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82" name="Google Shape;82;p5"/>
          <p:cNvSpPr/>
          <p:nvPr/>
        </p:nvSpPr>
        <p:spPr>
          <a:xfrm>
            <a:off x="500061" y="3674991"/>
            <a:ext cx="1380634" cy="461665"/>
          </a:xfrm>
          <a:prstGeom prst="rect">
            <a:avLst/>
          </a:prstGeom>
          <a:noFill/>
          <a:ln>
            <a:noFill/>
          </a:ln>
        </p:spPr>
        <p:txBody>
          <a:bodyPr spcFirstLastPara="1" wrap="square" lIns="91425" tIns="45700" rIns="91425" bIns="45700" anchor="t" anchorCtr="0">
            <a:spAutoFit/>
          </a:bodyPr>
          <a:lstStyle/>
          <a:p>
            <a:pPr lvl="0"/>
            <a:r>
              <a:rPr lang="en-US" sz="2400" b="1" dirty="0">
                <a:solidFill>
                  <a:schemeClr val="accent6">
                    <a:lumMod val="75000"/>
                  </a:schemeClr>
                </a:solidFill>
                <a:latin typeface="Calibri"/>
                <a:ea typeface="Calibri"/>
                <a:cs typeface="Calibri"/>
                <a:sym typeface="Calibri"/>
              </a:rPr>
              <a:t>BENEFICI</a:t>
            </a:r>
            <a:endParaRPr dirty="0">
              <a:solidFill>
                <a:schemeClr val="accent6">
                  <a:lumMod val="75000"/>
                </a:schemeClr>
              </a:solidFill>
            </a:endParaRPr>
          </a:p>
        </p:txBody>
      </p:sp>
      <p:sp>
        <p:nvSpPr>
          <p:cNvPr id="83" name="Google Shape;83;p5"/>
          <p:cNvSpPr/>
          <p:nvPr/>
        </p:nvSpPr>
        <p:spPr>
          <a:xfrm>
            <a:off x="11718863" y="2770381"/>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84" name="Google Shape;84;p5"/>
          <p:cNvSpPr/>
          <p:nvPr/>
        </p:nvSpPr>
        <p:spPr>
          <a:xfrm>
            <a:off x="6841167" y="4223653"/>
            <a:ext cx="6338213" cy="3046948"/>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342900" lvl="0" indent="-342900">
              <a:buClr>
                <a:schemeClr val="accent6"/>
              </a:buClr>
              <a:buSzPts val="1969"/>
              <a:buFont typeface="Noto Sans Symbols"/>
              <a:buChar char="✔"/>
            </a:pPr>
            <a:r>
              <a:rPr lang="en-US" sz="2400" dirty="0" err="1">
                <a:solidFill>
                  <a:schemeClr val="accent6">
                    <a:lumMod val="75000"/>
                  </a:schemeClr>
                </a:solidFill>
                <a:latin typeface="Calibri" panose="020F0502020204030204" pitchFamily="34" charset="0"/>
                <a:ea typeface="Calibri"/>
                <a:cs typeface="Calibri" panose="020F0502020204030204" pitchFamily="34" charset="0"/>
                <a:sym typeface="Calibri"/>
              </a:rPr>
              <a:t>Esclusione</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400" i="1" dirty="0">
                <a:solidFill>
                  <a:schemeClr val="dk1"/>
                </a:solidFill>
                <a:latin typeface="Calibri" panose="020F0502020204030204" pitchFamily="34" charset="0"/>
                <a:ea typeface="Calibri"/>
                <a:cs typeface="Calibri" panose="020F0502020204030204" pitchFamily="34" charset="0"/>
                <a:sym typeface="Calibri"/>
              </a:rPr>
              <a:t>Il </a:t>
            </a:r>
            <a:r>
              <a:rPr lang="en-US" sz="2400" i="1" dirty="0" err="1">
                <a:solidFill>
                  <a:schemeClr val="dk1"/>
                </a:solidFill>
                <a:latin typeface="Calibri" panose="020F0502020204030204" pitchFamily="34" charset="0"/>
                <a:ea typeface="Calibri"/>
                <a:cs typeface="Calibri" panose="020F0502020204030204" pitchFamily="34" charset="0"/>
                <a:sym typeface="Calibri"/>
              </a:rPr>
              <a:t>divario</a:t>
            </a:r>
            <a:r>
              <a:rPr lang="en-US" sz="2400" i="1" dirty="0">
                <a:solidFill>
                  <a:schemeClr val="dk1"/>
                </a:solidFill>
                <a:latin typeface="Calibri" panose="020F0502020204030204" pitchFamily="34" charset="0"/>
                <a:ea typeface="Calibri"/>
                <a:cs typeface="Calibri" panose="020F0502020204030204" pitchFamily="34" charset="0"/>
                <a:sym typeface="Calibri"/>
              </a:rPr>
              <a:t> </a:t>
            </a:r>
            <a:r>
              <a:rPr lang="en-US" sz="2400" i="1" dirty="0" err="1">
                <a:solidFill>
                  <a:schemeClr val="dk1"/>
                </a:solidFill>
                <a:latin typeface="Calibri" panose="020F0502020204030204" pitchFamily="34" charset="0"/>
                <a:ea typeface="Calibri"/>
                <a:cs typeface="Calibri" panose="020F0502020204030204" pitchFamily="34" charset="0"/>
                <a:sym typeface="Calibri"/>
              </a:rPr>
              <a:t>digitale</a:t>
            </a:r>
            <a:r>
              <a:rPr lang="en-US" sz="2400" i="1" dirty="0">
                <a:solidFill>
                  <a:schemeClr val="dk1"/>
                </a:solidFill>
                <a:latin typeface="Calibri" panose="020F0502020204030204" pitchFamily="34" charset="0"/>
                <a:ea typeface="Calibri"/>
                <a:cs typeface="Calibri" panose="020F0502020204030204" pitchFamily="34" charset="0"/>
                <a:sym typeface="Calibri"/>
              </a:rPr>
              <a:t> </a:t>
            </a:r>
            <a:endParaRPr sz="2400" dirty="0">
              <a:latin typeface="Calibri" panose="020F0502020204030204" pitchFamily="34" charset="0"/>
              <a:cs typeface="Calibri" panose="020F0502020204030204" pitchFamily="34" charset="0"/>
            </a:endParaRPr>
          </a:p>
          <a:p>
            <a:pPr marL="342900" lvl="0" indent="-342900">
              <a:buClr>
                <a:schemeClr val="accent6"/>
              </a:buClr>
              <a:buSzPts val="1969"/>
              <a:buFont typeface="Noto Sans Symbols"/>
              <a:buChar char="✔"/>
            </a:pPr>
            <a:r>
              <a:rPr lang="en-US" sz="2400" dirty="0" err="1">
                <a:solidFill>
                  <a:schemeClr val="accent6">
                    <a:lumMod val="75000"/>
                  </a:schemeClr>
                </a:solidFill>
                <a:latin typeface="Calibri" panose="020F0502020204030204" pitchFamily="34" charset="0"/>
                <a:ea typeface="Calibri"/>
                <a:cs typeface="Calibri" panose="020F0502020204030204" pitchFamily="34" charset="0"/>
                <a:sym typeface="Calibri"/>
              </a:rPr>
              <a:t>Uso</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400" dirty="0" err="1">
                <a:solidFill>
                  <a:schemeClr val="accent6">
                    <a:lumMod val="75000"/>
                  </a:schemeClr>
                </a:solidFill>
                <a:latin typeface="Calibri" panose="020F0502020204030204" pitchFamily="34" charset="0"/>
                <a:ea typeface="Calibri"/>
                <a:cs typeface="Calibri" panose="020F0502020204030204" pitchFamily="34" charset="0"/>
                <a:sym typeface="Calibri"/>
              </a:rPr>
              <a:t>impulsivo</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it-IT" sz="2400" i="1" dirty="0">
                <a:solidFill>
                  <a:schemeClr val="dk1"/>
                </a:solidFill>
                <a:latin typeface="Calibri" panose="020F0502020204030204" pitchFamily="34" charset="0"/>
                <a:ea typeface="Calibri"/>
                <a:cs typeface="Calibri" panose="020F0502020204030204" pitchFamily="34" charset="0"/>
                <a:sym typeface="Calibri"/>
              </a:rPr>
              <a:t>Le persone possono comprare più cose inutili </a:t>
            </a:r>
            <a:endParaRPr sz="2400" i="1" dirty="0">
              <a:solidFill>
                <a:schemeClr val="dk1"/>
              </a:solidFill>
              <a:latin typeface="Calibri" panose="020F0502020204030204" pitchFamily="34" charset="0"/>
              <a:ea typeface="Calibri"/>
              <a:cs typeface="Calibri" panose="020F0502020204030204" pitchFamily="34" charset="0"/>
              <a:sym typeface="Calibri"/>
            </a:endParaRPr>
          </a:p>
          <a:p>
            <a:pPr marL="342900" lvl="0" indent="-342900">
              <a:buClr>
                <a:schemeClr val="accent6"/>
              </a:buClr>
              <a:buSzPts val="1969"/>
              <a:buFont typeface="Noto Sans Symbols"/>
              <a:buChar char="✔"/>
            </a:pPr>
            <a:r>
              <a:rPr lang="en-US" sz="2400" dirty="0" err="1">
                <a:solidFill>
                  <a:schemeClr val="accent6">
                    <a:lumMod val="75000"/>
                  </a:schemeClr>
                </a:solidFill>
                <a:latin typeface="Calibri" panose="020F0502020204030204" pitchFamily="34" charset="0"/>
                <a:ea typeface="Calibri"/>
                <a:cs typeface="Calibri" panose="020F0502020204030204" pitchFamily="34" charset="0"/>
                <a:sym typeface="Calibri"/>
              </a:rPr>
              <a:t>Frodi</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 e truffe</a:t>
            </a:r>
            <a:r>
              <a:rPr lang="en-US" sz="2400" dirty="0">
                <a:solidFill>
                  <a:schemeClr val="accent1"/>
                </a:solidFill>
                <a:latin typeface="Calibri" panose="020F0502020204030204" pitchFamily="34" charset="0"/>
                <a:ea typeface="Calibri"/>
                <a:cs typeface="Calibri" panose="020F0502020204030204" pitchFamily="34" charset="0"/>
                <a:sym typeface="Calibri"/>
              </a:rPr>
              <a:t>: </a:t>
            </a:r>
            <a:r>
              <a:rPr lang="it-IT" sz="2400" i="1" dirty="0">
                <a:solidFill>
                  <a:schemeClr val="dk1"/>
                </a:solidFill>
                <a:latin typeface="Calibri" panose="020F0502020204030204" pitchFamily="34" charset="0"/>
                <a:ea typeface="Calibri"/>
                <a:cs typeface="Calibri" panose="020F0502020204030204" pitchFamily="34" charset="0"/>
                <a:sym typeface="Calibri"/>
              </a:rPr>
              <a:t>Attraverso acquisti elettronici o online ci sono più opportunità per frodi e truffe per pretendere dalle vittime </a:t>
            </a:r>
            <a:endParaRPr sz="2400" i="1" dirty="0">
              <a:solidFill>
                <a:schemeClr val="dk1"/>
              </a:solidFill>
              <a:latin typeface="Calibri" panose="020F0502020204030204" pitchFamily="34" charset="0"/>
              <a:ea typeface="Calibri"/>
              <a:cs typeface="Calibri" panose="020F0502020204030204" pitchFamily="34" charset="0"/>
              <a:sym typeface="Calibri"/>
            </a:endParaRPr>
          </a:p>
          <a:p>
            <a:pPr marL="342900" lvl="0" indent="-342900">
              <a:buClr>
                <a:schemeClr val="accent6"/>
              </a:buClr>
              <a:buSzPts val="1969"/>
              <a:buFont typeface="Noto Sans Symbols"/>
              <a:buChar char="✔"/>
            </a:pP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Perdita di </a:t>
            </a:r>
            <a:r>
              <a:rPr lang="en-US" sz="2400" dirty="0" err="1">
                <a:solidFill>
                  <a:schemeClr val="accent6">
                    <a:lumMod val="75000"/>
                  </a:schemeClr>
                </a:solidFill>
                <a:latin typeface="Calibri" panose="020F0502020204030204" pitchFamily="34" charset="0"/>
                <a:ea typeface="Calibri"/>
                <a:cs typeface="Calibri" panose="020F0502020204030204" pitchFamily="34" charset="0"/>
                <a:sym typeface="Calibri"/>
              </a:rPr>
              <a:t>dati</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it-IT" sz="2400" i="1" dirty="0">
                <a:solidFill>
                  <a:schemeClr val="dk1"/>
                </a:solidFill>
                <a:latin typeface="Calibri" panose="020F0502020204030204" pitchFamily="34" charset="0"/>
                <a:ea typeface="Calibri"/>
                <a:cs typeface="Calibri" panose="020F0502020204030204" pitchFamily="34" charset="0"/>
                <a:sym typeface="Calibri"/>
              </a:rPr>
              <a:t>I pagamenti online richiedono il fornimento di molte informazioni personali</a:t>
            </a:r>
            <a:endParaRPr sz="2400" dirty="0">
              <a:latin typeface="Calibri" panose="020F0502020204030204" pitchFamily="34" charset="0"/>
              <a:cs typeface="Calibri" panose="020F0502020204030204" pitchFamily="34" charset="0"/>
            </a:endParaRPr>
          </a:p>
        </p:txBody>
      </p:sp>
      <p:sp>
        <p:nvSpPr>
          <p:cNvPr id="85" name="Google Shape;85;p5"/>
          <p:cNvSpPr/>
          <p:nvPr/>
        </p:nvSpPr>
        <p:spPr>
          <a:xfrm>
            <a:off x="11487539" y="3702543"/>
            <a:ext cx="1203702" cy="461624"/>
          </a:xfrm>
          <a:prstGeom prst="rect">
            <a:avLst/>
          </a:prstGeom>
          <a:noFill/>
          <a:ln>
            <a:noFill/>
          </a:ln>
        </p:spPr>
        <p:txBody>
          <a:bodyPr spcFirstLastPara="1" wrap="square" lIns="91425" tIns="45700" rIns="91425" bIns="45700" anchor="t" anchorCtr="0">
            <a:spAutoFit/>
          </a:bodyPr>
          <a:lstStyle/>
          <a:p>
            <a:pPr lvl="0"/>
            <a:r>
              <a:rPr lang="en-US" sz="2400" b="1" dirty="0">
                <a:solidFill>
                  <a:schemeClr val="accent6">
                    <a:lumMod val="75000"/>
                  </a:schemeClr>
                </a:solidFill>
                <a:latin typeface="Calibri"/>
                <a:ea typeface="Calibri"/>
                <a:cs typeface="Calibri"/>
                <a:sym typeface="Calibri"/>
              </a:rPr>
              <a:t>RISCHI</a:t>
            </a:r>
            <a:endParaRPr dirty="0">
              <a:solidFill>
                <a:schemeClr val="accent6">
                  <a:lumMod val="75000"/>
                </a:schemeClr>
              </a:solidFill>
            </a:endParaRPr>
          </a:p>
        </p:txBody>
      </p:sp>
      <p:sp>
        <p:nvSpPr>
          <p:cNvPr id="86" name="Google Shape;86;p5"/>
          <p:cNvSpPr/>
          <p:nvPr/>
        </p:nvSpPr>
        <p:spPr>
          <a:xfrm>
            <a:off x="3008910" y="3103059"/>
            <a:ext cx="7317180" cy="954067"/>
          </a:xfrm>
          <a:prstGeom prst="rect">
            <a:avLst/>
          </a:prstGeom>
          <a:noFill/>
          <a:ln>
            <a:noFill/>
          </a:ln>
        </p:spPr>
        <p:txBody>
          <a:bodyPr spcFirstLastPara="1" wrap="square" lIns="91425" tIns="45700" rIns="91425" bIns="45700" anchor="t" anchorCtr="0">
            <a:spAutoFit/>
          </a:bodyPr>
          <a:lstStyle/>
          <a:p>
            <a:pPr lvl="0"/>
            <a:r>
              <a:rPr lang="it-IT" sz="2800" b="1" dirty="0">
                <a:solidFill>
                  <a:schemeClr val="accent6">
                    <a:lumMod val="75000"/>
                  </a:schemeClr>
                </a:solidFill>
                <a:latin typeface="Calibri"/>
                <a:ea typeface="Calibri"/>
                <a:cs typeface="Calibri"/>
                <a:sym typeface="Calibri"/>
              </a:rPr>
              <a:t>Come tutto questo ha sia benefici che rischi:
</a:t>
            </a:r>
            <a:endParaRPr sz="2800" dirty="0">
              <a:solidFill>
                <a:schemeClr val="accent6">
                  <a:lumMod val="75000"/>
                </a:schemeClr>
              </a:solidFill>
            </a:endParaRPr>
          </a:p>
        </p:txBody>
      </p:sp>
      <p:pic>
        <p:nvPicPr>
          <p:cNvPr id="87" name="Google Shape;87;p5" descr="money transfer, Mobile banking, business, buy, communication, concept, customer, deposit, design, device, digital, electronic, finance, flat, funds, hand, internet, online, payment, purchase, send, shopping, technology, telephone, touch, transaction, transfer, withdraw, green, text, product, font, line, brand, logo, angle, computer wallpaper, graphic design, graphics, illustration"/>
          <p:cNvPicPr preferRelativeResize="0"/>
          <p:nvPr/>
        </p:nvPicPr>
        <p:blipFill rotWithShape="1">
          <a:blip r:embed="rId3">
            <a:alphaModFix/>
          </a:blip>
          <a:srcRect/>
          <a:stretch/>
        </p:blipFill>
        <p:spPr>
          <a:xfrm>
            <a:off x="10010274" y="184764"/>
            <a:ext cx="1984337" cy="1403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501523" y="269077"/>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ct val="100000"/>
              <a:buFont typeface="Calibri"/>
              <a:buNone/>
            </a:pPr>
            <a:r>
              <a:rPr lang="en-US" sz="2400" dirty="0" err="1"/>
              <a:t>Strumenti</a:t>
            </a:r>
            <a:r>
              <a:rPr lang="en-US" sz="2400" dirty="0"/>
              <a:t> e </a:t>
            </a:r>
            <a:r>
              <a:rPr lang="en-US" sz="2400" dirty="0" err="1"/>
              <a:t>risorse</a:t>
            </a:r>
            <a:r>
              <a:rPr lang="en-US" sz="2400" dirty="0"/>
              <a:t> </a:t>
            </a:r>
            <a:r>
              <a:rPr lang="en-US" sz="2400" dirty="0" err="1"/>
              <a:t>finanziarie</a:t>
            </a:r>
            <a:r>
              <a:rPr lang="en-US" sz="2400" dirty="0"/>
              <a:t> online</a:t>
            </a:r>
            <a:endParaRPr sz="2000" dirty="0">
              <a:solidFill>
                <a:srgbClr val="0A9A8F"/>
              </a:solidFill>
              <a:latin typeface="Open Sans"/>
              <a:ea typeface="Open Sans"/>
              <a:cs typeface="Open Sans"/>
              <a:sym typeface="Open Sans"/>
            </a:endParaRPr>
          </a:p>
        </p:txBody>
      </p:sp>
      <p:sp>
        <p:nvSpPr>
          <p:cNvPr id="93" name="Google Shape;93;p6"/>
          <p:cNvSpPr txBox="1">
            <a:spLocks noGrp="1"/>
          </p:cNvSpPr>
          <p:nvPr>
            <p:ph type="body" idx="2"/>
          </p:nvPr>
        </p:nvSpPr>
        <p:spPr>
          <a:xfrm>
            <a:off x="500023" y="95331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Rischi legati ai pagamenti elettronici e online</a:t>
            </a:r>
            <a:endParaRPr i="0" dirty="0"/>
          </a:p>
        </p:txBody>
      </p:sp>
      <p:sp>
        <p:nvSpPr>
          <p:cNvPr id="94" name="Google Shape;94;p6"/>
          <p:cNvSpPr txBox="1"/>
          <p:nvPr/>
        </p:nvSpPr>
        <p:spPr>
          <a:xfrm>
            <a:off x="500023" y="1880432"/>
            <a:ext cx="12331500" cy="2923837"/>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it-IT" sz="2800" b="1" dirty="0">
                <a:solidFill>
                  <a:srgbClr val="00ADBB"/>
                </a:solidFill>
                <a:latin typeface="Calibri"/>
                <a:ea typeface="Calibri"/>
                <a:cs typeface="Calibri"/>
                <a:sym typeface="Calibri"/>
              </a:rPr>
              <a:t>I PAGAMENTI ELETTRONICI/ONLINE SONO SICURI? </a:t>
            </a:r>
            <a:r>
              <a:rPr lang="it-IT" sz="2800" dirty="0">
                <a:solidFill>
                  <a:schemeClr val="tx1"/>
                </a:solidFill>
                <a:latin typeface="Calibri"/>
                <a:ea typeface="Calibri"/>
                <a:cs typeface="Calibri"/>
                <a:sym typeface="Calibri"/>
              </a:rPr>
              <a:t>Questa è una domanda che viene posta comunemente.</a:t>
            </a:r>
            <a:endParaRPr lang="en-US" sz="2800" dirty="0">
              <a:solidFill>
                <a:schemeClr val="tx1"/>
              </a:solidFill>
              <a:latin typeface="Calibri"/>
              <a:ea typeface="Calibri"/>
              <a:cs typeface="Calibri"/>
              <a:sym typeface="Calibri"/>
            </a:endParaRPr>
          </a:p>
          <a:p>
            <a:pPr lvl="0"/>
            <a:r>
              <a:rPr lang="en-US" sz="2800" dirty="0">
                <a:solidFill>
                  <a:schemeClr val="dk1"/>
                </a:solidFill>
                <a:latin typeface="Calibri"/>
                <a:ea typeface="Calibri"/>
                <a:cs typeface="Calibri"/>
                <a:sym typeface="Calibri"/>
              </a:rPr>
              <a:t>La </a:t>
            </a:r>
            <a:r>
              <a:rPr lang="en-US" sz="2800" dirty="0" err="1">
                <a:solidFill>
                  <a:schemeClr val="dk1"/>
                </a:solidFill>
                <a:latin typeface="Calibri"/>
                <a:ea typeface="Calibri"/>
                <a:cs typeface="Calibri"/>
                <a:sym typeface="Calibri"/>
              </a:rPr>
              <a:t>risposta</a:t>
            </a:r>
            <a:r>
              <a:rPr lang="en-US" sz="2800" dirty="0">
                <a:solidFill>
                  <a:schemeClr val="dk1"/>
                </a:solidFill>
                <a:latin typeface="Calibri"/>
                <a:ea typeface="Calibri"/>
                <a:cs typeface="Calibri"/>
                <a:sym typeface="Calibri"/>
              </a:rPr>
              <a:t> è </a:t>
            </a:r>
            <a:r>
              <a:rPr lang="en-US" sz="4400" b="1" dirty="0">
                <a:solidFill>
                  <a:schemeClr val="accent4"/>
                </a:solidFill>
                <a:latin typeface="Calibri"/>
                <a:ea typeface="Calibri"/>
                <a:cs typeface="Calibri"/>
                <a:sym typeface="Calibri"/>
              </a:rPr>
              <a:t>SÌ! </a:t>
            </a:r>
            <a:r>
              <a:rPr lang="it-IT" sz="2800" dirty="0">
                <a:solidFill>
                  <a:schemeClr val="dk1"/>
                </a:solidFill>
                <a:latin typeface="Calibri"/>
                <a:ea typeface="Calibri"/>
                <a:cs typeface="Calibri"/>
                <a:sym typeface="Calibri"/>
              </a:rPr>
              <a:t>I pagamenti elettronici sono sicuri, ma è necessario prendere alcune precauzioni per evitare frodi, truffe ed errori.
In questo modulo discuteremo come gestire gli strumenti online per effettuare pagamenti elettronici senza problemi.</a:t>
            </a:r>
            <a:endParaRPr sz="2800" dirty="0"/>
          </a:p>
        </p:txBody>
      </p:sp>
      <p:sp>
        <p:nvSpPr>
          <p:cNvPr id="95" name="Google Shape;95;p6"/>
          <p:cNvSpPr txBox="1"/>
          <p:nvPr/>
        </p:nvSpPr>
        <p:spPr>
          <a:xfrm>
            <a:off x="1449803" y="5552203"/>
            <a:ext cx="11257204" cy="1200288"/>
          </a:xfrm>
          <a:prstGeom prst="rect">
            <a:avLst/>
          </a:prstGeom>
          <a:noFill/>
          <a:ln>
            <a:noFill/>
          </a:ln>
        </p:spPr>
        <p:txBody>
          <a:bodyPr spcFirstLastPara="1" wrap="square" lIns="91425" tIns="45700" rIns="91425" bIns="45700" anchor="t" anchorCtr="0">
            <a:spAutoFit/>
          </a:bodyPr>
          <a:lstStyle/>
          <a:p>
            <a:pPr lvl="0" algn="ctr"/>
            <a:r>
              <a:rPr lang="it-IT" sz="2400" b="1" dirty="0">
                <a:solidFill>
                  <a:schemeClr val="dk1"/>
                </a:solidFill>
                <a:latin typeface="Calibri"/>
                <a:ea typeface="Calibri"/>
                <a:cs typeface="Calibri"/>
                <a:sym typeface="Calibri"/>
              </a:rPr>
              <a:t>LA PRIMA COSA PRIMA DI ACQUISTARE QUALSIASI COSA ONLINE È AVERE UN </a:t>
            </a:r>
            <a:r>
              <a:rPr lang="it-IT" sz="2400" b="1" dirty="0">
                <a:solidFill>
                  <a:srgbClr val="097D74"/>
                </a:solidFill>
                <a:latin typeface="Calibri"/>
                <a:ea typeface="Calibri"/>
                <a:cs typeface="Calibri"/>
                <a:sym typeface="Calibri"/>
              </a:rPr>
              <a:t>SOFTWARE ANTI-VIRUS BUONO E AGGIORNATO </a:t>
            </a:r>
            <a:r>
              <a:rPr lang="it-IT" sz="2400" b="1" dirty="0">
                <a:solidFill>
                  <a:schemeClr val="dk1"/>
                </a:solidFill>
                <a:latin typeface="Calibri"/>
                <a:ea typeface="Calibri"/>
                <a:cs typeface="Calibri"/>
                <a:sym typeface="Calibri"/>
              </a:rPr>
              <a:t>SUL TUO PC e IL TUO SMARTPHONE !!
</a:t>
            </a:r>
            <a:endParaRPr sz="2400" b="1" dirty="0">
              <a:solidFill>
                <a:schemeClr val="dk1"/>
              </a:solidFill>
              <a:latin typeface="Calibri"/>
              <a:ea typeface="Calibri"/>
              <a:cs typeface="Calibri"/>
              <a:sym typeface="Calibri"/>
            </a:endParaRPr>
          </a:p>
        </p:txBody>
      </p:sp>
      <p:pic>
        <p:nvPicPr>
          <p:cNvPr id="96" name="Google Shape;96;p6" descr="Punto esclamativo"/>
          <p:cNvPicPr preferRelativeResize="0"/>
          <p:nvPr/>
        </p:nvPicPr>
        <p:blipFill rotWithShape="1">
          <a:blip r:embed="rId3">
            <a:alphaModFix/>
          </a:blip>
          <a:srcRect/>
          <a:stretch/>
        </p:blipFill>
        <p:spPr>
          <a:xfrm>
            <a:off x="27057" y="5128502"/>
            <a:ext cx="2030308" cy="20303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499925" y="2422357"/>
            <a:ext cx="12331541" cy="4691461"/>
          </a:xfrm>
        </p:spPr>
        <p:txBody>
          <a:bodyPr/>
          <a:lstStyle/>
          <a:p>
            <a:pPr algn="l"/>
            <a:r>
              <a:rPr lang="en-GB" sz="3600" dirty="0"/>
              <a:t>  </a:t>
            </a:r>
          </a:p>
          <a:p>
            <a:pPr algn="l"/>
            <a:r>
              <a:rPr lang="en-GB" sz="3600" dirty="0"/>
              <a:t>  </a:t>
            </a:r>
            <a:r>
              <a:rPr lang="it-IT" sz="4000" dirty="0"/>
              <a:t>Trova un sito web sul tuo smartphone o tablet che usi per effettuare pagamenti online</a:t>
            </a:r>
            <a:r>
              <a:rPr lang="en-GB" sz="4000" dirty="0"/>
              <a:t>.</a:t>
            </a:r>
          </a:p>
          <a:p>
            <a:endParaRPr lang="en-GB" sz="4000" dirty="0"/>
          </a:p>
          <a:p>
            <a:pPr indent="-95250">
              <a:tabLst>
                <a:tab pos="441325" algn="l"/>
              </a:tabLst>
            </a:pPr>
            <a:r>
              <a:rPr lang="it-IT" sz="4000" dirty="0"/>
              <a:t> Come fai a sapere se questo sito web è sicuro e protetto da usare?
</a:t>
            </a:r>
            <a:endParaRPr lang="en-GB" sz="4000" dirty="0"/>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normAutofit/>
          </a:bodyPr>
          <a:lstStyle/>
          <a:p>
            <a:r>
              <a:rPr lang="it-IT" sz="2400" dirty="0"/>
              <a:t>Strumenti e risorse finanziarie online</a:t>
            </a:r>
            <a:endParaRPr lang="en-GB" sz="2400" dirty="0"/>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n-GB" i="0" dirty="0"/>
              <a:t>Siti web</a:t>
            </a:r>
          </a:p>
          <a:p>
            <a:r>
              <a:rPr lang="en-GB" i="0" dirty="0" err="1"/>
              <a:t>Attività</a:t>
            </a:r>
            <a:r>
              <a:rPr lang="en-GB" i="0" dirty="0"/>
              <a:t> M 3.3</a:t>
            </a:r>
          </a:p>
        </p:txBody>
      </p:sp>
    </p:spTree>
    <p:extLst>
      <p:ext uri="{BB962C8B-B14F-4D97-AF65-F5344CB8AC3E}">
        <p14:creationId xmlns:p14="http://schemas.microsoft.com/office/powerpoint/2010/main" val="342473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500065" y="320844"/>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sz="2400" dirty="0" err="1"/>
              <a:t>Risorse</a:t>
            </a:r>
            <a:r>
              <a:rPr lang="en-US" sz="2400" dirty="0"/>
              <a:t> e </a:t>
            </a:r>
            <a:r>
              <a:rPr lang="en-US" sz="2400" dirty="0" err="1"/>
              <a:t>strumenti</a:t>
            </a:r>
            <a:r>
              <a:rPr lang="en-US" sz="2400" dirty="0"/>
              <a:t> </a:t>
            </a:r>
            <a:r>
              <a:rPr lang="en-US" sz="2400" dirty="0" err="1"/>
              <a:t>finanziari</a:t>
            </a:r>
            <a:r>
              <a:rPr lang="en-US" sz="2400" dirty="0"/>
              <a:t> online</a:t>
            </a:r>
            <a:endParaRPr sz="2400" dirty="0">
              <a:solidFill>
                <a:srgbClr val="0A9A8F"/>
              </a:solidFill>
              <a:latin typeface="Open Sans"/>
              <a:ea typeface="Open Sans"/>
              <a:cs typeface="Open Sans"/>
              <a:sym typeface="Open Sans"/>
            </a:endParaRPr>
          </a:p>
        </p:txBody>
      </p:sp>
      <p:sp>
        <p:nvSpPr>
          <p:cNvPr id="102" name="Google Shape;102;p7"/>
          <p:cNvSpPr txBox="1">
            <a:spLocks noGrp="1"/>
          </p:cNvSpPr>
          <p:nvPr>
            <p:ph type="body" idx="2"/>
          </p:nvPr>
        </p:nvSpPr>
        <p:spPr>
          <a:xfrm>
            <a:off x="450090" y="98648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err="1">
                <a:solidFill>
                  <a:schemeClr val="bg1"/>
                </a:solidFill>
                <a:latin typeface="Open Sans"/>
                <a:ea typeface="Open Sans"/>
                <a:cs typeface="Open Sans"/>
                <a:sym typeface="Open Sans"/>
              </a:rPr>
              <a:t>Effettuare</a:t>
            </a:r>
            <a:r>
              <a:rPr lang="en-US" i="0" dirty="0">
                <a:solidFill>
                  <a:schemeClr val="bg1"/>
                </a:solidFill>
                <a:latin typeface="Open Sans"/>
                <a:ea typeface="Open Sans"/>
                <a:cs typeface="Open Sans"/>
                <a:sym typeface="Open Sans"/>
              </a:rPr>
              <a:t> </a:t>
            </a:r>
            <a:r>
              <a:rPr lang="en-US" i="0" dirty="0" err="1">
                <a:solidFill>
                  <a:schemeClr val="bg1"/>
                </a:solidFill>
                <a:latin typeface="Open Sans"/>
                <a:ea typeface="Open Sans"/>
                <a:cs typeface="Open Sans"/>
                <a:sym typeface="Open Sans"/>
              </a:rPr>
              <a:t>pagamenti</a:t>
            </a:r>
            <a:r>
              <a:rPr lang="en-US" i="0" dirty="0">
                <a:solidFill>
                  <a:schemeClr val="bg1"/>
                </a:solidFill>
                <a:latin typeface="Open Sans"/>
                <a:ea typeface="Open Sans"/>
                <a:cs typeface="Open Sans"/>
                <a:sym typeface="Open Sans"/>
              </a:rPr>
              <a:t> </a:t>
            </a:r>
            <a:r>
              <a:rPr lang="en-US" i="0" dirty="0" err="1">
                <a:solidFill>
                  <a:schemeClr val="bg1"/>
                </a:solidFill>
                <a:latin typeface="Open Sans"/>
                <a:ea typeface="Open Sans"/>
                <a:cs typeface="Open Sans"/>
                <a:sym typeface="Open Sans"/>
              </a:rPr>
              <a:t>sicuri</a:t>
            </a:r>
            <a:endParaRPr i="0" dirty="0">
              <a:solidFill>
                <a:schemeClr val="bg1"/>
              </a:solidFill>
              <a:latin typeface="Open Sans"/>
              <a:ea typeface="Open Sans"/>
              <a:cs typeface="Open Sans"/>
              <a:sym typeface="Open Sans"/>
            </a:endParaRPr>
          </a:p>
        </p:txBody>
      </p:sp>
      <p:sp>
        <p:nvSpPr>
          <p:cNvPr id="103" name="Google Shape;103;p7"/>
          <p:cNvSpPr txBox="1"/>
          <p:nvPr/>
        </p:nvSpPr>
        <p:spPr>
          <a:xfrm>
            <a:off x="567861" y="3711590"/>
            <a:ext cx="4250577" cy="3416279"/>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Per capire se la connessione ad un sito web è sicura e per evitare i siti che hanno lo scopo di rubare dati sensibili ai propri visitatori, è fondamentale assicurarsi che il sito web abbia il </a:t>
            </a:r>
            <a:r>
              <a:rPr lang="it-IT" sz="2400" b="1" dirty="0">
                <a:solidFill>
                  <a:schemeClr val="accent6"/>
                </a:solidFill>
                <a:latin typeface="Calibri"/>
                <a:ea typeface="Calibri"/>
                <a:cs typeface="Calibri"/>
                <a:sym typeface="Calibri"/>
              </a:rPr>
              <a:t>Certificato SSL</a:t>
            </a:r>
            <a:r>
              <a:rPr lang="it-IT" sz="2400" dirty="0">
                <a:solidFill>
                  <a:schemeClr val="dk1"/>
                </a:solidFill>
                <a:latin typeface="Calibri"/>
                <a:ea typeface="Calibri"/>
                <a:cs typeface="Calibri"/>
                <a:sym typeface="Calibri"/>
              </a:rPr>
              <a:t>, che è un protocollo di protezione.
</a:t>
            </a:r>
            <a:endParaRPr sz="1800" dirty="0">
              <a:solidFill>
                <a:schemeClr val="dk1"/>
              </a:solidFill>
              <a:latin typeface="Calibri"/>
              <a:ea typeface="Calibri"/>
              <a:cs typeface="Calibri"/>
              <a:sym typeface="Calibri"/>
            </a:endParaRPr>
          </a:p>
        </p:txBody>
      </p:sp>
      <p:sp>
        <p:nvSpPr>
          <p:cNvPr id="104" name="Google Shape;104;p7"/>
          <p:cNvSpPr txBox="1"/>
          <p:nvPr/>
        </p:nvSpPr>
        <p:spPr>
          <a:xfrm>
            <a:off x="450091" y="1681004"/>
            <a:ext cx="12331540" cy="1569620"/>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lgn="just"/>
            <a:r>
              <a:rPr lang="it-IT" sz="2400" dirty="0">
                <a:solidFill>
                  <a:schemeClr val="dk1"/>
                </a:solidFill>
                <a:latin typeface="Calibri" panose="020F0502020204030204" pitchFamily="34" charset="0"/>
                <a:ea typeface="Calibri"/>
                <a:cs typeface="Calibri" panose="020F0502020204030204" pitchFamily="34" charset="0"/>
                <a:sym typeface="Calibri"/>
              </a:rPr>
              <a:t>Prima di acquistare qualsiasi cosa online, </a:t>
            </a:r>
            <a:r>
              <a:rPr lang="it-IT" sz="2400" b="1" dirty="0">
                <a:solidFill>
                  <a:schemeClr val="dk1"/>
                </a:solidFill>
                <a:latin typeface="Calibri" panose="020F0502020204030204" pitchFamily="34" charset="0"/>
                <a:ea typeface="Calibri"/>
                <a:cs typeface="Calibri" panose="020F0502020204030204" pitchFamily="34" charset="0"/>
                <a:sym typeface="Calibri"/>
              </a:rPr>
              <a:t>assicurati che il sito Web sia affidabile </a:t>
            </a:r>
            <a:r>
              <a:rPr lang="it-IT" sz="2400" dirty="0">
                <a:solidFill>
                  <a:schemeClr val="dk1"/>
                </a:solidFill>
                <a:latin typeface="Calibri" panose="020F0502020204030204" pitchFamily="34" charset="0"/>
                <a:ea typeface="Calibri"/>
                <a:cs typeface="Calibri" panose="020F0502020204030204" pitchFamily="34" charset="0"/>
                <a:sym typeface="Calibri"/>
              </a:rPr>
              <a:t>controllando se la </a:t>
            </a:r>
            <a:r>
              <a:rPr lang="it-IT" sz="2400" b="1" dirty="0">
                <a:solidFill>
                  <a:schemeClr val="accent6"/>
                </a:solidFill>
                <a:latin typeface="Calibri" panose="020F0502020204030204" pitchFamily="34" charset="0"/>
                <a:ea typeface="Calibri"/>
                <a:cs typeface="Calibri" panose="020F0502020204030204" pitchFamily="34" charset="0"/>
                <a:sym typeface="Calibri"/>
              </a:rPr>
              <a:t>connessione è crittografata</a:t>
            </a:r>
            <a:r>
              <a:rPr lang="it-IT" sz="2400" dirty="0">
                <a:solidFill>
                  <a:schemeClr val="dk1"/>
                </a:solidFill>
                <a:latin typeface="Calibri" panose="020F0502020204030204" pitchFamily="34" charset="0"/>
                <a:ea typeface="Calibri"/>
                <a:cs typeface="Calibri" panose="020F0502020204030204" pitchFamily="34" charset="0"/>
                <a:sym typeface="Calibri"/>
              </a:rPr>
              <a:t>. Ciò garantisce che i dati della tua carta di credito o di debito non vengano intercettati mentre sei connesso a Internet grazie ai più recenti standard di sicurezza, come </a:t>
            </a:r>
            <a:r>
              <a:rPr lang="it-IT" sz="2400" b="1" dirty="0" err="1">
                <a:solidFill>
                  <a:schemeClr val="dk1"/>
                </a:solidFill>
                <a:latin typeface="Calibri" panose="020F0502020204030204" pitchFamily="34" charset="0"/>
                <a:ea typeface="Calibri"/>
                <a:cs typeface="Calibri" panose="020F0502020204030204" pitchFamily="34" charset="0"/>
                <a:sym typeface="Calibri"/>
              </a:rPr>
              <a:t>Verified</a:t>
            </a:r>
            <a:r>
              <a:rPr lang="it-IT" sz="2400" b="1" dirty="0">
                <a:solidFill>
                  <a:schemeClr val="dk1"/>
                </a:solidFill>
                <a:latin typeface="Calibri" panose="020F0502020204030204" pitchFamily="34" charset="0"/>
                <a:ea typeface="Calibri"/>
                <a:cs typeface="Calibri" panose="020F0502020204030204" pitchFamily="34" charset="0"/>
                <a:sym typeface="Calibri"/>
              </a:rPr>
              <a:t> by Visa, MasterCard Secure Code, Norton </a:t>
            </a:r>
            <a:r>
              <a:rPr lang="it-IT" sz="2400" b="1" dirty="0" err="1">
                <a:solidFill>
                  <a:schemeClr val="dk1"/>
                </a:solidFill>
                <a:latin typeface="Calibri" panose="020F0502020204030204" pitchFamily="34" charset="0"/>
                <a:ea typeface="Calibri"/>
                <a:cs typeface="Calibri" panose="020F0502020204030204" pitchFamily="34" charset="0"/>
                <a:sym typeface="Calibri"/>
              </a:rPr>
              <a:t>Secured</a:t>
            </a:r>
            <a:r>
              <a:rPr lang="it-IT" sz="2400" dirty="0">
                <a:solidFill>
                  <a:schemeClr val="dk1"/>
                </a:solidFill>
                <a:latin typeface="Calibri" panose="020F0502020204030204" pitchFamily="34" charset="0"/>
                <a:ea typeface="Calibri"/>
                <a:cs typeface="Calibri" panose="020F0502020204030204" pitchFamily="34" charset="0"/>
                <a:sym typeface="Calibri"/>
              </a:rPr>
              <a:t>.</a:t>
            </a:r>
            <a:endParaRPr sz="2400" b="1" dirty="0">
              <a:solidFill>
                <a:schemeClr val="accent1"/>
              </a:solidFill>
              <a:latin typeface="Calibri" panose="020F0502020204030204" pitchFamily="34" charset="0"/>
              <a:ea typeface="Calibri"/>
              <a:cs typeface="Calibri" panose="020F0502020204030204" pitchFamily="34" charset="0"/>
              <a:sym typeface="Calibri"/>
            </a:endParaRPr>
          </a:p>
        </p:txBody>
      </p:sp>
      <p:pic>
        <p:nvPicPr>
          <p:cNvPr id="105" name="Google Shape;105;p7" descr="Freccia linea, leggera curva"/>
          <p:cNvPicPr preferRelativeResize="0"/>
          <p:nvPr/>
        </p:nvPicPr>
        <p:blipFill rotWithShape="1">
          <a:blip r:embed="rId3">
            <a:alphaModFix/>
          </a:blip>
          <a:srcRect/>
          <a:stretch/>
        </p:blipFill>
        <p:spPr>
          <a:xfrm rot="4835235">
            <a:off x="-233825" y="3323373"/>
            <a:ext cx="858954" cy="858954"/>
          </a:xfrm>
          <a:prstGeom prst="rect">
            <a:avLst/>
          </a:prstGeom>
          <a:noFill/>
          <a:ln>
            <a:noFill/>
          </a:ln>
        </p:spPr>
      </p:pic>
      <p:pic>
        <p:nvPicPr>
          <p:cNvPr id="106" name="Google Shape;106;p7" descr="Exclamation Point in Red Triangle High Res Stock Images | Shutterstock"/>
          <p:cNvPicPr preferRelativeResize="0"/>
          <p:nvPr/>
        </p:nvPicPr>
        <p:blipFill rotWithShape="1">
          <a:blip r:embed="rId4">
            <a:alphaModFix/>
          </a:blip>
          <a:srcRect l="8622" t="10585" r="11232" b="15791"/>
          <a:stretch/>
        </p:blipFill>
        <p:spPr>
          <a:xfrm>
            <a:off x="11929685" y="4759505"/>
            <a:ext cx="837454" cy="816871"/>
          </a:xfrm>
          <a:prstGeom prst="rect">
            <a:avLst/>
          </a:prstGeom>
          <a:noFill/>
          <a:ln>
            <a:noFill/>
          </a:ln>
        </p:spPr>
      </p:pic>
      <p:pic>
        <p:nvPicPr>
          <p:cNvPr id="107" name="Google Shape;107;p7" descr="Freccia linea, leggera curva"/>
          <p:cNvPicPr preferRelativeResize="0"/>
          <p:nvPr/>
        </p:nvPicPr>
        <p:blipFill rotWithShape="1">
          <a:blip r:embed="rId3">
            <a:alphaModFix/>
          </a:blip>
          <a:srcRect/>
          <a:stretch/>
        </p:blipFill>
        <p:spPr>
          <a:xfrm>
            <a:off x="4410445" y="4858119"/>
            <a:ext cx="913738" cy="619645"/>
          </a:xfrm>
          <a:prstGeom prst="rect">
            <a:avLst/>
          </a:prstGeom>
          <a:noFill/>
          <a:ln>
            <a:noFill/>
          </a:ln>
        </p:spPr>
      </p:pic>
      <p:sp>
        <p:nvSpPr>
          <p:cNvPr id="108" name="Google Shape;108;p7"/>
          <p:cNvSpPr/>
          <p:nvPr/>
        </p:nvSpPr>
        <p:spPr>
          <a:xfrm>
            <a:off x="8088895" y="3526924"/>
            <a:ext cx="5028739" cy="3600945"/>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it-IT" sz="2400" dirty="0">
                <a:solidFill>
                  <a:schemeClr val="dk1"/>
                </a:solidFill>
                <a:latin typeface="Calibri" panose="020F0502020204030204" pitchFamily="34" charset="0"/>
                <a:ea typeface="Calibri"/>
                <a:cs typeface="Calibri" panose="020F0502020204030204" pitchFamily="34" charset="0"/>
                <a:sym typeface="Calibri"/>
              </a:rPr>
              <a:t>Se vedi un </a:t>
            </a:r>
            <a:r>
              <a:rPr lang="it-IT" sz="2400" b="1" dirty="0">
                <a:solidFill>
                  <a:schemeClr val="dk1"/>
                </a:solidFill>
                <a:latin typeface="Calibri" panose="020F0502020204030204" pitchFamily="34" charset="0"/>
                <a:ea typeface="Calibri"/>
                <a:cs typeface="Calibri" panose="020F0502020204030204" pitchFamily="34" charset="0"/>
                <a:sym typeface="Calibri"/>
              </a:rPr>
              <a:t>lucchetto grigio o verde e https: // </a:t>
            </a:r>
            <a:r>
              <a:rPr lang="it-IT" sz="2400" dirty="0">
                <a:solidFill>
                  <a:schemeClr val="dk1"/>
                </a:solidFill>
                <a:latin typeface="Calibri" panose="020F0502020204030204" pitchFamily="34" charset="0"/>
                <a:ea typeface="Calibri"/>
                <a:cs typeface="Calibri" panose="020F0502020204030204" pitchFamily="34" charset="0"/>
                <a:sym typeface="Calibri"/>
              </a:rPr>
              <a:t>la connessione è </a:t>
            </a:r>
            <a:r>
              <a:rPr lang="it-IT" sz="2400" b="1" dirty="0">
                <a:solidFill>
                  <a:schemeClr val="accent6"/>
                </a:solidFill>
                <a:latin typeface="Calibri" panose="020F0502020204030204" pitchFamily="34" charset="0"/>
                <a:ea typeface="Calibri"/>
                <a:cs typeface="Calibri" panose="020F0502020204030204" pitchFamily="34" charset="0"/>
                <a:sym typeface="Calibri"/>
              </a:rPr>
              <a:t>sicura</a:t>
            </a:r>
            <a:r>
              <a:rPr lang="it-IT" sz="2400" dirty="0">
                <a:solidFill>
                  <a:schemeClr val="dk1"/>
                </a:solidFill>
                <a:latin typeface="Calibri" panose="020F0502020204030204" pitchFamily="34" charset="0"/>
                <a:ea typeface="Calibri"/>
                <a:cs typeface="Calibri" panose="020F0502020204030204" pitchFamily="34" charset="0"/>
                <a:sym typeface="Calibri"/>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lvl="0"/>
            <a:r>
              <a:rPr lang="it-IT" sz="2400" dirty="0">
                <a:solidFill>
                  <a:schemeClr val="dk1"/>
                </a:solidFill>
                <a:latin typeface="Calibri" panose="020F0502020204030204" pitchFamily="34" charset="0"/>
                <a:ea typeface="Calibri"/>
                <a:cs typeface="Calibri" panose="020F0502020204030204" pitchFamily="34" charset="0"/>
                <a:sym typeface="Calibri"/>
              </a:rPr>
              <a:t>Se c'è un </a:t>
            </a:r>
            <a:r>
              <a:rPr lang="it-IT" sz="2400" b="1" dirty="0">
                <a:solidFill>
                  <a:schemeClr val="dk1"/>
                </a:solidFill>
                <a:latin typeface="Calibri" panose="020F0502020204030204" pitchFamily="34" charset="0"/>
                <a:ea typeface="Calibri"/>
                <a:cs typeface="Calibri" panose="020F0502020204030204" pitchFamily="34" charset="0"/>
                <a:sym typeface="Calibri"/>
              </a:rPr>
              <a:t>triangolo rosso con punto esclamativo sulla barra</a:t>
            </a:r>
            <a:r>
              <a:rPr lang="it-IT" sz="2400" dirty="0">
                <a:solidFill>
                  <a:schemeClr val="dk1"/>
                </a:solidFill>
                <a:latin typeface="Calibri" panose="020F0502020204030204" pitchFamily="34" charset="0"/>
                <a:ea typeface="Calibri"/>
                <a:cs typeface="Calibri" panose="020F0502020204030204" pitchFamily="34" charset="0"/>
                <a:sym typeface="Calibri"/>
              </a:rPr>
              <a:t> di navigazione, significa che </a:t>
            </a:r>
            <a:r>
              <a:rPr lang="it-IT" sz="2400" b="1" dirty="0">
                <a:solidFill>
                  <a:schemeClr val="accent6"/>
                </a:solidFill>
                <a:latin typeface="Calibri" panose="020F0502020204030204" pitchFamily="34" charset="0"/>
                <a:ea typeface="Calibri"/>
                <a:cs typeface="Calibri" panose="020F0502020204030204" pitchFamily="34" charset="0"/>
                <a:sym typeface="Calibri"/>
              </a:rPr>
              <a:t>la connessione non è da considerarsi sicura</a:t>
            </a:r>
            <a:r>
              <a:rPr lang="it-IT" sz="2400" dirty="0">
                <a:solidFill>
                  <a:schemeClr val="dk1"/>
                </a:solidFill>
                <a:latin typeface="Calibri" panose="020F0502020204030204" pitchFamily="34" charset="0"/>
                <a:ea typeface="Calibri"/>
                <a:cs typeface="Calibri" panose="020F0502020204030204" pitchFamily="34" charset="0"/>
                <a:sym typeface="Calibri"/>
              </a:rPr>
              <a:t>.</a:t>
            </a:r>
            <a:endParaRPr sz="2400" dirty="0">
              <a:solidFill>
                <a:schemeClr val="accent6">
                  <a:lumMod val="75000"/>
                </a:schemeClr>
              </a:solidFill>
              <a:latin typeface="Calibri" panose="020F0502020204030204" pitchFamily="34" charset="0"/>
              <a:cs typeface="Calibri" panose="020F0502020204030204" pitchFamily="34" charset="0"/>
            </a:endParaRPr>
          </a:p>
        </p:txBody>
      </p:sp>
      <p:sp>
        <p:nvSpPr>
          <p:cNvPr id="109" name="Google Shape;109;p7"/>
          <p:cNvSpPr/>
          <p:nvPr/>
        </p:nvSpPr>
        <p:spPr>
          <a:xfrm>
            <a:off x="5266858" y="3780591"/>
            <a:ext cx="2583357" cy="2774698"/>
          </a:xfrm>
          <a:prstGeom prst="ellipse">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b="1" dirty="0">
                <a:solidFill>
                  <a:schemeClr val="lt1"/>
                </a:solidFill>
                <a:latin typeface="Calibri"/>
                <a:ea typeface="Calibri"/>
                <a:cs typeface="Calibri"/>
                <a:sym typeface="Calibri"/>
              </a:rPr>
              <a:t>COME? </a:t>
            </a:r>
            <a:endParaRPr dirty="0"/>
          </a:p>
          <a:p>
            <a:pPr lvl="0" algn="ctr"/>
            <a:r>
              <a:rPr lang="it-IT" sz="2400" dirty="0">
                <a:solidFill>
                  <a:schemeClr val="lt1"/>
                </a:solidFill>
                <a:latin typeface="Calibri"/>
                <a:ea typeface="Calibri"/>
                <a:cs typeface="Calibri"/>
                <a:sym typeface="Calibri"/>
              </a:rPr>
              <a:t>Guardando l'indirizzo sulla barra di navigazione. 
</a:t>
            </a:r>
            <a:endParaRPr sz="2400" dirty="0"/>
          </a:p>
        </p:txBody>
      </p:sp>
      <p:pic>
        <p:nvPicPr>
          <p:cNvPr id="110" name="Google Shape;110;p7" descr="Keepnet Labs on Twitter: &quot;Check for the HTTPS and green padlock icon in  your browser's navigation bar, see more:https://t.co/eXNIZTAfEm  #cybersecurity #technology #hack #iot #privacy #cybercrime #ai #GDPR  #security #Malware #Ransomware #dataprotection ..."/>
          <p:cNvPicPr preferRelativeResize="0"/>
          <p:nvPr/>
        </p:nvPicPr>
        <p:blipFill rotWithShape="1">
          <a:blip r:embed="rId5">
            <a:alphaModFix/>
          </a:blip>
          <a:srcRect l="5059" r="67279" b="69482"/>
          <a:stretch/>
        </p:blipFill>
        <p:spPr>
          <a:xfrm>
            <a:off x="9180133" y="4449683"/>
            <a:ext cx="1557293" cy="816872"/>
          </a:xfrm>
          <a:prstGeom prst="rect">
            <a:avLst/>
          </a:prstGeom>
          <a:noFill/>
          <a:ln>
            <a:noFill/>
          </a:ln>
        </p:spPr>
      </p:pic>
      <p:pic>
        <p:nvPicPr>
          <p:cNvPr id="111" name="Google Shape;111;p7" descr="Freccia linea, leggera curva"/>
          <p:cNvPicPr preferRelativeResize="0"/>
          <p:nvPr/>
        </p:nvPicPr>
        <p:blipFill rotWithShape="1">
          <a:blip r:embed="rId3">
            <a:alphaModFix/>
          </a:blip>
          <a:srcRect/>
          <a:stretch/>
        </p:blipFill>
        <p:spPr>
          <a:xfrm>
            <a:off x="7632026" y="4795255"/>
            <a:ext cx="913738" cy="467245"/>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2305</Words>
  <Application>Microsoft Office PowerPoint</Application>
  <PresentationFormat>Personalizzato</PresentationFormat>
  <Paragraphs>185</Paragraphs>
  <Slides>27</Slides>
  <Notes>22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27</vt:i4>
      </vt:variant>
    </vt:vector>
  </HeadingPairs>
  <TitlesOfParts>
    <vt:vector size="34" baseType="lpstr">
      <vt:lpstr>Noto Sans Symbols</vt:lpstr>
      <vt:lpstr>Calibri</vt:lpstr>
      <vt:lpstr>Open Sans</vt:lpstr>
      <vt:lpstr>Arial</vt:lpstr>
      <vt:lpstr>Symbol</vt:lpstr>
      <vt:lpstr>CARDET Course template</vt:lpstr>
      <vt:lpstr>CARDET Course template</vt:lpstr>
      <vt:lpstr>IO3: Formazione di alfabetizzazione finanziaria per genitori</vt:lpstr>
      <vt:lpstr>Strumenti e risorse finanziarie online Risultati di apprendimento</vt:lpstr>
      <vt:lpstr>Risorse e strumenti finanziari online  Programma visivo</vt:lpstr>
      <vt:lpstr>Strumenti e risorse finanziarie online Attività rompighiaccio</vt:lpstr>
      <vt:lpstr>Strumenti e risorse finanziarie online</vt:lpstr>
      <vt:lpstr>Strumenti e risorse finanziarie online </vt:lpstr>
      <vt:lpstr>Strumenti e risorse finanziarie online</vt:lpstr>
      <vt:lpstr>Strumenti e risorse finanziarie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Risorse e strumenti finanziari online</vt:lpstr>
      <vt:lpstr> </vt:lpstr>
      <vt:lpstr>Risorse e strumenti finanziari online</vt:lpstr>
      <vt:lpstr>Risorse e strumenti finanziari online</vt:lpstr>
      <vt:lpstr>Risorse e strumenti finanziari online</vt:lpstr>
      <vt:lpstr>Risorse e strumenti finanziari online</vt:lpstr>
      <vt:lpstr>Grazie per aver partecipato. Per ulteriori risorse, visita il sito Web di Money Matters:  https://moneymattersproject.eu/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 </dc:title>
  <dc:creator>Debbie Bough</dc:creator>
  <cp:lastModifiedBy>Agnese Tomassini</cp:lastModifiedBy>
  <cp:revision>57</cp:revision>
  <dcterms:created xsi:type="dcterms:W3CDTF">2014-07-11T09:12:14Z</dcterms:created>
  <dcterms:modified xsi:type="dcterms:W3CDTF">2022-08-23T11:06:55Z</dcterms:modified>
</cp:coreProperties>
</file>