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8"/>
  </p:notesMasterIdLst>
  <p:sldIdLst>
    <p:sldId id="256" r:id="rId3"/>
    <p:sldId id="257" r:id="rId4"/>
    <p:sldId id="258" r:id="rId5"/>
    <p:sldId id="275" r:id="rId6"/>
    <p:sldId id="259" r:id="rId7"/>
    <p:sldId id="276" r:id="rId8"/>
    <p:sldId id="277" r:id="rId9"/>
    <p:sldId id="260" r:id="rId10"/>
    <p:sldId id="261" r:id="rId11"/>
    <p:sldId id="262" r:id="rId12"/>
    <p:sldId id="263" r:id="rId13"/>
    <p:sldId id="264" r:id="rId14"/>
    <p:sldId id="278" r:id="rId15"/>
    <p:sldId id="265" r:id="rId16"/>
    <p:sldId id="266" r:id="rId17"/>
    <p:sldId id="267" r:id="rId18"/>
    <p:sldId id="269" r:id="rId19"/>
    <p:sldId id="279" r:id="rId20"/>
    <p:sldId id="268" r:id="rId21"/>
    <p:sldId id="280" r:id="rId22"/>
    <p:sldId id="270" r:id="rId23"/>
    <p:sldId id="271" r:id="rId24"/>
    <p:sldId id="272" r:id="rId25"/>
    <p:sldId id="273" r:id="rId26"/>
    <p:sldId id="274" r:id="rId27"/>
  </p:sldIdLst>
  <p:sldSz cx="13335000" cy="7505700"/>
  <p:notesSz cx="6858000" cy="9144000"/>
  <p:embeddedFontLst>
    <p:embeddedFont>
      <p:font typeface="Calibri" panose="020F0502020204030204"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hTFw4UibJlTl8JibMOYwJEpW77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1"/>
    <p:restoredTop sz="94577"/>
  </p:normalViewPr>
  <p:slideViewPr>
    <p:cSldViewPr snapToGrid="0">
      <p:cViewPr varScale="1">
        <p:scale>
          <a:sx n="74" d="100"/>
          <a:sy n="74" d="100"/>
        </p:scale>
        <p:origin x="40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it-IT"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9" name="Google Shape;18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80" name="Google Shape;80;p4: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11"/>
        <p:cNvGrpSpPr/>
        <p:nvPr/>
      </p:nvGrpSpPr>
      <p:grpSpPr>
        <a:xfrm>
          <a:off x="0" y="0"/>
          <a:ext cx="0" cy="0"/>
          <a:chOff x="0" y="0"/>
          <a:chExt cx="0" cy="0"/>
        </a:xfrm>
      </p:grpSpPr>
      <p:sp>
        <p:nvSpPr>
          <p:cNvPr id="12" name="Google Shape;12;p23"/>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13" name="Google Shape;13;p23"/>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 name="Google Shape;14;p23"/>
          <p:cNvGrpSpPr/>
          <p:nvPr/>
        </p:nvGrpSpPr>
        <p:grpSpPr>
          <a:xfrm>
            <a:off x="309367" y="6493935"/>
            <a:ext cx="6399441" cy="923330"/>
            <a:chOff x="309367" y="6493935"/>
            <a:chExt cx="6399441" cy="923330"/>
          </a:xfrm>
        </p:grpSpPr>
        <p:sp>
          <p:nvSpPr>
            <p:cNvPr id="15" name="Google Shape;15;p23"/>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it-IT"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16" name="Google Shape;16;p23"/>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17" name="Google Shape;17;p23"/>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18" name="Google Shape;18;p23"/>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1"/>
        <p:cNvGrpSpPr/>
        <p:nvPr/>
      </p:nvGrpSpPr>
      <p:grpSpPr>
        <a:xfrm>
          <a:off x="0" y="0"/>
          <a:ext cx="0" cy="0"/>
          <a:chOff x="0" y="0"/>
          <a:chExt cx="0" cy="0"/>
        </a:xfrm>
      </p:grpSpPr>
      <p:sp>
        <p:nvSpPr>
          <p:cNvPr id="22" name="Google Shape;22;p24"/>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3" name="Google Shape;23;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24"/>
        <p:cNvGrpSpPr/>
        <p:nvPr/>
      </p:nvGrpSpPr>
      <p:grpSpPr>
        <a:xfrm>
          <a:off x="0" y="0"/>
          <a:ext cx="0" cy="0"/>
          <a:chOff x="0" y="0"/>
          <a:chExt cx="0" cy="0"/>
        </a:xfrm>
      </p:grpSpPr>
      <p:sp>
        <p:nvSpPr>
          <p:cNvPr id="25" name="Google Shape;25;p25"/>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6" name="Google Shape;26;p2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28"/>
        <p:cNvGrpSpPr/>
        <p:nvPr/>
      </p:nvGrpSpPr>
      <p:grpSpPr>
        <a:xfrm>
          <a:off x="0" y="0"/>
          <a:ext cx="0" cy="0"/>
          <a:chOff x="0" y="0"/>
          <a:chExt cx="0" cy="0"/>
        </a:xfrm>
      </p:grpSpPr>
      <p:sp>
        <p:nvSpPr>
          <p:cNvPr id="29" name="Google Shape;29;p26"/>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0" name="Google Shape;30;p26"/>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1" name="Google Shape;31;p2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4" name="Google Shape;34;p27"/>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7"/>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6" name="Google Shape;36;p2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37"/>
        <p:cNvGrpSpPr/>
        <p:nvPr/>
      </p:nvGrpSpPr>
      <p:grpSpPr>
        <a:xfrm>
          <a:off x="0" y="0"/>
          <a:ext cx="0" cy="0"/>
          <a:chOff x="0" y="0"/>
          <a:chExt cx="0" cy="0"/>
        </a:xfrm>
      </p:grpSpPr>
      <p:sp>
        <p:nvSpPr>
          <p:cNvPr id="38" name="Google Shape;38;p22"/>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39" name="Google Shape;39;p22"/>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0" name="Google Shape;40;p22"/>
          <p:cNvGrpSpPr/>
          <p:nvPr/>
        </p:nvGrpSpPr>
        <p:grpSpPr>
          <a:xfrm>
            <a:off x="309367" y="6493935"/>
            <a:ext cx="6399441" cy="923330"/>
            <a:chOff x="309367" y="6493935"/>
            <a:chExt cx="6399441" cy="923330"/>
          </a:xfrm>
        </p:grpSpPr>
        <p:sp>
          <p:nvSpPr>
            <p:cNvPr id="41" name="Google Shape;41;p22"/>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it-IT"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42" name="Google Shape;42;p22"/>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43" name="Google Shape;43;p22"/>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44" name="Google Shape;44;p22"/>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publicdomainpictures.net/view-image.php?image=336986&amp;picture=tea-break" TargetMode="External"/><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edintech.blog/2017/12/26/visual-thinking/" TargetMode="External"/><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hyperlink" Target="https://home.snu.edu/~hculbert/mws11.htm" TargetMode="External"/><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311149" y="2955925"/>
            <a:ext cx="8768683" cy="1060500"/>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it-IT" dirty="0">
                <a:solidFill>
                  <a:srgbClr val="002060"/>
                </a:solidFill>
                <a:latin typeface="Calibri" panose="020F0502020204030204" pitchFamily="34" charset="0"/>
                <a:cs typeface="Calibri" panose="020F0502020204030204" pitchFamily="34" charset="0"/>
              </a:rPr>
              <a:t>IO3: Formazione di alfabetizzazione finanziaria per genitori</a:t>
            </a:r>
            <a:endParaRPr dirty="0">
              <a:solidFill>
                <a:srgbClr val="002060"/>
              </a:solidFill>
              <a:latin typeface="Calibri" panose="020F0502020204030204" pitchFamily="34" charset="0"/>
              <a:cs typeface="Calibri" panose="020F0502020204030204" pitchFamily="34" charset="0"/>
            </a:endParaRPr>
          </a:p>
        </p:txBody>
      </p:sp>
      <p:sp>
        <p:nvSpPr>
          <p:cNvPr id="51" name="Google Shape;51;p1"/>
          <p:cNvSpPr txBo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A9A8F"/>
              </a:buClr>
              <a:buSzPts val="2400"/>
              <a:buFont typeface="Arial"/>
              <a:buNone/>
            </a:pPr>
            <a:r>
              <a:rPr lang="it-IT" sz="2800" b="1" i="0" u="none" strike="noStrike" cap="none" dirty="0">
                <a:solidFill>
                  <a:srgbClr val="097D74"/>
                </a:solidFill>
                <a:latin typeface="Calibri" panose="020F0502020204030204" pitchFamily="34" charset="0"/>
                <a:ea typeface="Open Sans"/>
                <a:cs typeface="Calibri" panose="020F0502020204030204" pitchFamily="34" charset="0"/>
                <a:sym typeface="Open Sans"/>
              </a:rPr>
              <a:t>Modulo 7: Apprendimento in famiglia</a:t>
            </a:r>
            <a:endParaRPr sz="2800" b="1" i="0" u="none" strike="noStrike" cap="none" dirty="0">
              <a:solidFill>
                <a:srgbClr val="097D74"/>
              </a:solidFill>
              <a:latin typeface="Calibri" panose="020F0502020204030204" pitchFamily="34" charset="0"/>
              <a:ea typeface="Open Sans"/>
              <a:cs typeface="Calibri" panose="020F0502020204030204" pitchFamily="34" charset="0"/>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a:spLocks noGrp="1"/>
          </p:cNvSpPr>
          <p:nvPr>
            <p:ph type="body" idx="2"/>
          </p:nvPr>
        </p:nvSpPr>
        <p:spPr>
          <a:xfrm>
            <a:off x="501729" y="1097232"/>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Bambini in età prescolare</a:t>
            </a:r>
            <a:endParaRPr i="0" dirty="0"/>
          </a:p>
        </p:txBody>
      </p:sp>
      <p:sp>
        <p:nvSpPr>
          <p:cNvPr id="98" name="Google Shape;98;p5"/>
          <p:cNvSpPr txBox="1">
            <a:spLocks noGrp="1"/>
          </p:cNvSpPr>
          <p:nvPr>
            <p:ph type="title"/>
          </p:nvPr>
        </p:nvSpPr>
        <p:spPr>
          <a:xfrm>
            <a:off x="502500" y="432159"/>
            <a:ext cx="12330000" cy="593214"/>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99" name="Google Shape;99;p5"/>
          <p:cNvSpPr txBox="1"/>
          <p:nvPr/>
        </p:nvSpPr>
        <p:spPr>
          <a:xfrm>
            <a:off x="501729" y="1969835"/>
            <a:ext cx="12155491" cy="4616608"/>
          </a:xfrm>
          <a:prstGeom prst="rect">
            <a:avLst/>
          </a:prstGeom>
          <a:noFill/>
          <a:ln>
            <a:noFill/>
          </a:ln>
        </p:spPr>
        <p:txBody>
          <a:bodyPr spcFirstLastPara="1" wrap="square" lIns="91425" tIns="45700" rIns="91425" bIns="45700" anchor="t" anchorCtr="0">
            <a:spAutoFit/>
          </a:bodyPr>
          <a:lstStyle/>
          <a:p>
            <a:pPr lvl="0">
              <a:lnSpc>
                <a:spcPct val="150000"/>
              </a:lnSpc>
              <a:buClr>
                <a:schemeClr val="dk1"/>
              </a:buClr>
              <a:buSzPts val="1969"/>
            </a:pPr>
            <a:r>
              <a:rPr lang="it-IT" sz="2800" b="1" dirty="0">
                <a:solidFill>
                  <a:schemeClr val="dk1"/>
                </a:solidFill>
                <a:latin typeface="Calibri"/>
                <a:ea typeface="Calibri"/>
                <a:cs typeface="Calibri"/>
                <a:sym typeface="Calibri"/>
              </a:rPr>
              <a:t>4-6 anni</a:t>
            </a:r>
            <a:r>
              <a:rPr lang="it-IT" sz="2800" dirty="0">
                <a:solidFill>
                  <a:schemeClr val="dk1"/>
                </a:solidFill>
                <a:latin typeface="Calibri"/>
                <a:ea typeface="Calibri"/>
                <a:cs typeface="Calibri"/>
                <a:sym typeface="Calibri"/>
              </a:rPr>
              <a:t>: a questa età, i bambini sono in grado di imparare il concetto di   denaro mentre imparano i numeri e possono riconoscere, ad esempio, quanti oggetti o monete ci sono su un tavolo. Da questo momento i genitori potrebbero iniziare a parlare con i bambini di concetti come:
</a:t>
            </a:r>
            <a:r>
              <a:rPr lang="it-IT" sz="2800" b="1" dirty="0">
                <a:solidFill>
                  <a:schemeClr val="accent2"/>
                </a:solidFill>
                <a:latin typeface="Calibri"/>
                <a:ea typeface="Calibri"/>
                <a:cs typeface="Calibri"/>
                <a:sym typeface="Calibri"/>
              </a:rPr>
              <a:t>La differenza tra BISOGNI e DESIDERI</a:t>
            </a:r>
            <a:r>
              <a:rPr lang="it-IT" sz="2800" b="1" i="0" u="none" strike="noStrike" cap="none" dirty="0">
                <a:solidFill>
                  <a:schemeClr val="accent2"/>
                </a:solidFill>
                <a:latin typeface="Calibri"/>
                <a:ea typeface="Calibri"/>
                <a:cs typeface="Calibri"/>
                <a:sym typeface="Calibri"/>
              </a:rPr>
              <a:t>: </a:t>
            </a:r>
          </a:p>
          <a:p>
            <a:pPr marL="817563" lvl="4" indent="-457200">
              <a:lnSpc>
                <a:spcPct val="150000"/>
              </a:lnSpc>
              <a:buClr>
                <a:schemeClr val="accent2"/>
              </a:buClr>
              <a:buSzPts val="1969"/>
              <a:buFont typeface="Arial" panose="020B0604020202020204" pitchFamily="34" charset="0"/>
              <a:buChar char="•"/>
            </a:pPr>
            <a:r>
              <a:rPr lang="it-IT" sz="2800" dirty="0">
                <a:solidFill>
                  <a:schemeClr val="dk2"/>
                </a:solidFill>
                <a:latin typeface="Calibri"/>
                <a:ea typeface="Calibri"/>
                <a:cs typeface="Calibri"/>
                <a:sym typeface="Calibri"/>
              </a:rPr>
              <a:t>I BISOGNI sono cose che la famiglia deve avere per sopravvivere
I DESIDERI sono cose che ti piacciono ma potresti sopravvivere senza</a:t>
            </a:r>
            <a:endParaRPr sz="2800" b="0" i="0" u="none" strike="noStrike" cap="none" dirty="0">
              <a:solidFill>
                <a:srgbClr val="000000"/>
              </a:solidFill>
              <a:latin typeface="Arial"/>
              <a:ea typeface="Arial"/>
              <a:cs typeface="Arial"/>
              <a:sym typeface="Arial"/>
            </a:endParaRPr>
          </a:p>
        </p:txBody>
      </p:sp>
      <p:pic>
        <p:nvPicPr>
          <p:cNvPr id="100" name="Google Shape;100;p5" descr="Four kids and circle"/>
          <p:cNvPicPr preferRelativeResize="0"/>
          <p:nvPr/>
        </p:nvPicPr>
        <p:blipFill rotWithShape="1">
          <a:blip r:embed="rId3">
            <a:alphaModFix/>
          </a:blip>
          <a:srcRect/>
          <a:stretch/>
        </p:blipFill>
        <p:spPr>
          <a:xfrm>
            <a:off x="10516748" y="432159"/>
            <a:ext cx="2575678" cy="24743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p:cNvSpPr txBox="1">
            <a:spLocks noGrp="1"/>
          </p:cNvSpPr>
          <p:nvPr>
            <p:ph type="body" idx="2"/>
          </p:nvPr>
        </p:nvSpPr>
        <p:spPr>
          <a:xfrm>
            <a:off x="501729" y="1035048"/>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GB" i="0" dirty="0"/>
              <a:t>Bambini in </a:t>
            </a:r>
            <a:r>
              <a:rPr lang="en-GB" i="0" dirty="0" err="1"/>
              <a:t>età</a:t>
            </a:r>
            <a:r>
              <a:rPr lang="en-GB" i="0" dirty="0"/>
              <a:t> </a:t>
            </a:r>
            <a:r>
              <a:rPr lang="en-GB" i="0" dirty="0" err="1"/>
              <a:t>prescolare</a:t>
            </a:r>
            <a:endParaRPr i="0" dirty="0"/>
          </a:p>
        </p:txBody>
      </p:sp>
      <p:sp>
        <p:nvSpPr>
          <p:cNvPr id="106" name="Google Shape;106;p6"/>
          <p:cNvSpPr txBox="1">
            <a:spLocks noGrp="1"/>
          </p:cNvSpPr>
          <p:nvPr>
            <p:ph type="title"/>
          </p:nvPr>
        </p:nvSpPr>
        <p:spPr>
          <a:xfrm>
            <a:off x="502500" y="432159"/>
            <a:ext cx="12330000" cy="602889"/>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107" name="Google Shape;107;p6"/>
          <p:cNvSpPr txBox="1"/>
          <p:nvPr/>
        </p:nvSpPr>
        <p:spPr>
          <a:xfrm>
            <a:off x="501729" y="2044437"/>
            <a:ext cx="12205283" cy="3970277"/>
          </a:xfrm>
          <a:prstGeom prst="rect">
            <a:avLst/>
          </a:prstGeom>
          <a:noFill/>
          <a:ln>
            <a:noFill/>
          </a:ln>
        </p:spPr>
        <p:txBody>
          <a:bodyPr spcFirstLastPara="1" wrap="square" lIns="91425" tIns="45700" rIns="91425" bIns="45700" anchor="t" anchorCtr="0">
            <a:spAutoFit/>
          </a:bodyPr>
          <a:lstStyle/>
          <a:p>
            <a:pPr marL="360363" lvl="1">
              <a:lnSpc>
                <a:spcPct val="150000"/>
              </a:lnSpc>
              <a:buClr>
                <a:schemeClr val="accent2"/>
              </a:buClr>
              <a:buSzPts val="1969"/>
            </a:pPr>
            <a:r>
              <a:rPr lang="it-IT" sz="2800" b="1" dirty="0">
                <a:solidFill>
                  <a:schemeClr val="dk1"/>
                </a:solidFill>
                <a:latin typeface="Calibri"/>
                <a:ea typeface="Calibri"/>
                <a:cs typeface="Calibri"/>
                <a:sym typeface="Calibri"/>
              </a:rPr>
              <a:t>4-6 anni continuazione</a:t>
            </a:r>
            <a:r>
              <a:rPr lang="it-IT" sz="2800" b="0" i="0" u="none" strike="noStrike" cap="none" dirty="0">
                <a:solidFill>
                  <a:schemeClr val="dk1"/>
                </a:solidFill>
                <a:latin typeface="Calibri"/>
                <a:ea typeface="Calibri"/>
                <a:cs typeface="Calibri"/>
                <a:sym typeface="Calibri"/>
              </a:rPr>
              <a:t>: </a:t>
            </a:r>
          </a:p>
          <a:p>
            <a:pPr marL="817563" lvl="1" indent="-457200">
              <a:lnSpc>
                <a:spcPct val="150000"/>
              </a:lnSpc>
              <a:buClr>
                <a:schemeClr val="accent2"/>
              </a:buClr>
              <a:buSzPts val="1969"/>
              <a:buFont typeface="Arial" panose="020B0604020202020204" pitchFamily="34" charset="0"/>
              <a:buChar char="•"/>
            </a:pPr>
            <a:r>
              <a:rPr lang="it-IT" sz="2800" b="1" dirty="0">
                <a:solidFill>
                  <a:schemeClr val="accent2"/>
                </a:solidFill>
                <a:latin typeface="Calibri"/>
                <a:ea typeface="Calibri"/>
                <a:cs typeface="Calibri"/>
                <a:sym typeface="Calibri"/>
              </a:rPr>
              <a:t>risparmio e pianificazione delle spese: </a:t>
            </a:r>
            <a:r>
              <a:rPr lang="it-IT" sz="2800" dirty="0">
                <a:solidFill>
                  <a:schemeClr val="dk2"/>
                </a:solidFill>
                <a:latin typeface="Calibri"/>
                <a:ea typeface="Calibri"/>
                <a:cs typeface="Calibri"/>
                <a:sym typeface="Calibri"/>
              </a:rPr>
              <a:t>con una determinata somma di denaro acquista prima le cose necessarie e poi puoi scegliere se spendere tutto ciò che rimane (se presente) per ciò che desideri o se risparmiarlo.</a:t>
            </a:r>
            <a:endParaRPr sz="2800" b="0" i="0" u="none" strike="noStrike" cap="none" dirty="0">
              <a:solidFill>
                <a:srgbClr val="000000"/>
              </a:solidFill>
              <a:latin typeface="Arial"/>
              <a:ea typeface="Arial"/>
              <a:cs typeface="Arial"/>
              <a:sym typeface="Arial"/>
            </a:endParaRPr>
          </a:p>
          <a:p>
            <a:pPr marL="817563" lvl="1" indent="-457200">
              <a:lnSpc>
                <a:spcPct val="150000"/>
              </a:lnSpc>
              <a:buClr>
                <a:schemeClr val="accent2"/>
              </a:buClr>
              <a:buSzPts val="1969"/>
              <a:buFont typeface="Arial" panose="020B0604020202020204" pitchFamily="34" charset="0"/>
              <a:buChar char="•"/>
            </a:pPr>
            <a:r>
              <a:rPr lang="it-IT" sz="2800" b="1" dirty="0">
                <a:solidFill>
                  <a:schemeClr val="accent2"/>
                </a:solidFill>
                <a:latin typeface="Calibri"/>
                <a:ea typeface="Calibri"/>
                <a:cs typeface="Calibri"/>
                <a:sym typeface="Calibri"/>
              </a:rPr>
              <a:t>come guadagnare denaro: </a:t>
            </a:r>
            <a:r>
              <a:rPr lang="it-IT" sz="2800" dirty="0">
                <a:solidFill>
                  <a:schemeClr val="dk2"/>
                </a:solidFill>
                <a:latin typeface="Calibri"/>
                <a:ea typeface="Calibri"/>
                <a:cs typeface="Calibri"/>
                <a:sym typeface="Calibri"/>
              </a:rPr>
              <a:t>spiegando il significato di lavorare (o del sostegno del governo) e poi dove viene tenuto il denaro (banca).</a:t>
            </a:r>
            <a:endParaRPr sz="2800" b="0" i="0" u="none" strike="noStrike" cap="none" dirty="0">
              <a:solidFill>
                <a:srgbClr val="000000"/>
              </a:solidFill>
              <a:latin typeface="Arial"/>
              <a:ea typeface="Arial"/>
              <a:cs typeface="Arial"/>
              <a:sym typeface="Arial"/>
            </a:endParaRPr>
          </a:p>
        </p:txBody>
      </p:sp>
      <p:pic>
        <p:nvPicPr>
          <p:cNvPr id="108" name="Google Shape;108;p6" descr="Children holding hands"/>
          <p:cNvPicPr preferRelativeResize="0"/>
          <p:nvPr/>
        </p:nvPicPr>
        <p:blipFill rotWithShape="1">
          <a:blip r:embed="rId3">
            <a:alphaModFix/>
          </a:blip>
          <a:srcRect/>
          <a:stretch/>
        </p:blipFill>
        <p:spPr>
          <a:xfrm>
            <a:off x="7459505" y="907737"/>
            <a:ext cx="4762500" cy="1866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8"/>
          <p:cNvSpPr txBox="1">
            <a:spLocks noGrp="1"/>
          </p:cNvSpPr>
          <p:nvPr>
            <p:ph type="body" idx="2"/>
          </p:nvPr>
        </p:nvSpPr>
        <p:spPr>
          <a:xfrm>
            <a:off x="500023" y="834481"/>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4-6 anni: </a:t>
            </a:r>
            <a:r>
              <a:rPr lang="it-IT" i="0" dirty="0">
                <a:solidFill>
                  <a:schemeClr val="accent6"/>
                </a:solidFill>
              </a:rPr>
              <a:t>Fare giochi coi bambini</a:t>
            </a:r>
            <a:r>
              <a:rPr lang="it-IT" i="0" dirty="0"/>
              <a:t> </a:t>
            </a:r>
            <a:endParaRPr i="0" dirty="0"/>
          </a:p>
        </p:txBody>
      </p:sp>
      <p:sp>
        <p:nvSpPr>
          <p:cNvPr id="114" name="Google Shape;114;p8"/>
          <p:cNvSpPr txBox="1">
            <a:spLocks noGrp="1"/>
          </p:cNvSpPr>
          <p:nvPr>
            <p:ph type="title"/>
          </p:nvPr>
        </p:nvSpPr>
        <p:spPr>
          <a:xfrm>
            <a:off x="500023" y="243270"/>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115" name="Google Shape;115;p8"/>
          <p:cNvSpPr txBox="1"/>
          <p:nvPr/>
        </p:nvSpPr>
        <p:spPr>
          <a:xfrm>
            <a:off x="500023" y="1683270"/>
            <a:ext cx="12331500" cy="5324494"/>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lvl="0">
              <a:buSzPts val="1969"/>
            </a:pPr>
            <a:r>
              <a:rPr lang="it-IT" sz="2800" b="1" dirty="0">
                <a:solidFill>
                  <a:schemeClr val="accent6"/>
                </a:solidFill>
                <a:latin typeface="Calibri"/>
                <a:ea typeface="Calibri"/>
                <a:cs typeface="Calibri"/>
                <a:sym typeface="Calibri"/>
              </a:rPr>
              <a:t>Giochi da giocare</a:t>
            </a:r>
            <a:r>
              <a:rPr lang="it-IT" sz="2800" b="1" i="0" u="none" strike="noStrike" cap="none" dirty="0">
                <a:solidFill>
                  <a:srgbClr val="FFC000"/>
                </a:solidFill>
                <a:latin typeface="Calibri"/>
                <a:ea typeface="Calibri"/>
                <a:cs typeface="Calibri"/>
                <a:sym typeface="Calibri"/>
              </a:rPr>
              <a:t>:</a:t>
            </a:r>
            <a:r>
              <a:rPr lang="it-IT" sz="2800" b="1" dirty="0">
                <a:solidFill>
                  <a:schemeClr val="dk1"/>
                </a:solidFill>
                <a:latin typeface="Calibri"/>
                <a:ea typeface="Calibri"/>
                <a:cs typeface="Calibri"/>
                <a:sym typeface="Calibri"/>
              </a:rPr>
              <a:t> 4-6 anni</a:t>
            </a:r>
            <a:r>
              <a:rPr lang="it-IT"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360363" indent="-360363">
              <a:lnSpc>
                <a:spcPct val="150000"/>
              </a:lnSpc>
              <a:buClr>
                <a:schemeClr val="dk1"/>
              </a:buClr>
              <a:buSzPts val="1969"/>
              <a:buFont typeface="Arial"/>
              <a:buChar char="•"/>
            </a:pPr>
            <a:r>
              <a:rPr lang="it-IT" sz="2600" dirty="0">
                <a:solidFill>
                  <a:schemeClr val="dk1"/>
                </a:solidFill>
                <a:latin typeface="Calibri"/>
                <a:ea typeface="Calibri"/>
                <a:cs typeface="Calibri"/>
                <a:sym typeface="Calibri"/>
              </a:rPr>
              <a:t>Pianifica una giornata insieme entro un budget prestabilito.
Allestire un piccolo negozio con giocattoli come i clienti.
Crea un negozio per gioco usando scatole di cartone e scrivi prezzi immaginari. 
Spiega a tuo figlio perché decidi di comprare certe cose e non altre.
Coinvolgi tuo figlio a casa nella scelta delle cose da acquistare (</a:t>
            </a:r>
            <a:r>
              <a:rPr lang="it-IT" sz="2600" i="1" dirty="0">
                <a:solidFill>
                  <a:schemeClr val="dk1"/>
                </a:solidFill>
                <a:latin typeface="Calibri"/>
                <a:ea typeface="Calibri"/>
                <a:cs typeface="Calibri"/>
                <a:sym typeface="Calibri"/>
              </a:rPr>
              <a:t>magari da un catalogo</a:t>
            </a:r>
            <a:r>
              <a:rPr lang="it-IT" sz="2600" dirty="0">
                <a:solidFill>
                  <a:schemeClr val="dk1"/>
                </a:solidFill>
                <a:latin typeface="Calibri"/>
                <a:ea typeface="Calibri"/>
                <a:cs typeface="Calibri"/>
                <a:sym typeface="Calibri"/>
              </a:rPr>
              <a:t>) parla insieme di cosa è un buon affare e cosa non è un così buono affare.
Descrivi di quali cose ha bisogno la tua famiglia e di quali no. (</a:t>
            </a:r>
            <a:r>
              <a:rPr lang="it-IT" sz="2600" i="1" dirty="0">
                <a:solidFill>
                  <a:schemeClr val="dk1"/>
                </a:solidFill>
                <a:latin typeface="Calibri"/>
                <a:ea typeface="Calibri"/>
                <a:cs typeface="Calibri"/>
                <a:sym typeface="Calibri"/>
              </a:rPr>
              <a:t>Puoi dire perché preferisci un succo di frutta più sano invece di una bevanda gassata allo stesso prezzo</a:t>
            </a:r>
            <a:r>
              <a:rPr lang="it-IT" sz="2600" dirty="0">
                <a:solidFill>
                  <a:schemeClr val="dk1"/>
                </a:solidFill>
                <a:latin typeface="Calibri"/>
                <a:ea typeface="Calibri"/>
                <a:cs typeface="Calibri"/>
                <a:sym typeface="Calibri"/>
              </a:rPr>
              <a:t>).</a:t>
            </a:r>
            <a:endParaRPr sz="2600" b="0" i="1"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7FEE67-29BE-1723-5720-5547CFF1E11E}"/>
              </a:ext>
            </a:extLst>
          </p:cNvPr>
          <p:cNvSpPr>
            <a:spLocks noGrp="1"/>
          </p:cNvSpPr>
          <p:nvPr>
            <p:ph type="body" idx="1"/>
          </p:nvPr>
        </p:nvSpPr>
        <p:spPr/>
        <p:txBody>
          <a:bodyPr/>
          <a:lstStyle/>
          <a:p>
            <a:endParaRPr lang="en-GB" sz="4000" b="1" dirty="0">
              <a:solidFill>
                <a:srgbClr val="0070C0"/>
              </a:solidFill>
            </a:endParaRPr>
          </a:p>
          <a:p>
            <a:endParaRPr lang="en-GB" sz="4000" b="1" dirty="0">
              <a:solidFill>
                <a:srgbClr val="0070C0"/>
              </a:solidFill>
            </a:endParaRPr>
          </a:p>
          <a:p>
            <a:r>
              <a:rPr lang="en-GB" sz="4000" b="1" dirty="0" err="1">
                <a:solidFill>
                  <a:srgbClr val="0070C0"/>
                </a:solidFill>
              </a:rPr>
              <a:t>Pausa</a:t>
            </a:r>
            <a:r>
              <a:rPr lang="en-GB" sz="4000" b="1" dirty="0">
                <a:solidFill>
                  <a:srgbClr val="0070C0"/>
                </a:solidFill>
              </a:rPr>
              <a:t> </a:t>
            </a:r>
            <a:r>
              <a:rPr lang="en-GB" sz="4000" b="1" dirty="0" err="1">
                <a:solidFill>
                  <a:srgbClr val="0070C0"/>
                </a:solidFill>
              </a:rPr>
              <a:t>tè</a:t>
            </a:r>
            <a:r>
              <a:rPr lang="en-GB" sz="4000" b="1" dirty="0">
                <a:solidFill>
                  <a:srgbClr val="0070C0"/>
                </a:solidFill>
              </a:rPr>
              <a:t> e </a:t>
            </a:r>
            <a:r>
              <a:rPr lang="en-GB" sz="4000" b="1" dirty="0" err="1">
                <a:solidFill>
                  <a:srgbClr val="0070C0"/>
                </a:solidFill>
              </a:rPr>
              <a:t>caffè</a:t>
            </a:r>
            <a:r>
              <a:rPr lang="en-GB" sz="4000" b="1" dirty="0">
                <a:solidFill>
                  <a:srgbClr val="0070C0"/>
                </a:solidFill>
              </a:rPr>
              <a:t>
</a:t>
            </a:r>
          </a:p>
        </p:txBody>
      </p:sp>
      <p:pic>
        <p:nvPicPr>
          <p:cNvPr id="5" name="Picture 4" descr="A picture containing cup, blue, vessel, ceramic ware&#10;&#10;Description automatically generated">
            <a:extLst>
              <a:ext uri="{FF2B5EF4-FFF2-40B4-BE49-F238E27FC236}">
                <a16:creationId xmlns:a16="http://schemas.microsoft.com/office/drawing/2014/main" id="{30D416F4-8215-8BCC-43D3-B69D981681B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12377" y="1606234"/>
            <a:ext cx="6377405" cy="4858753"/>
          </a:xfrm>
          <a:prstGeom prst="rect">
            <a:avLst/>
          </a:prstGeom>
        </p:spPr>
      </p:pic>
      <p:sp>
        <p:nvSpPr>
          <p:cNvPr id="6" name="TextBox 5">
            <a:extLst>
              <a:ext uri="{FF2B5EF4-FFF2-40B4-BE49-F238E27FC236}">
                <a16:creationId xmlns:a16="http://schemas.microsoft.com/office/drawing/2014/main" id="{0D7D99AC-DD51-310B-BFA9-9C8F7D117833}"/>
              </a:ext>
            </a:extLst>
          </p:cNvPr>
          <p:cNvSpPr txBox="1"/>
          <p:nvPr/>
        </p:nvSpPr>
        <p:spPr>
          <a:xfrm>
            <a:off x="685799" y="992409"/>
            <a:ext cx="6665494" cy="461665"/>
          </a:xfrm>
          <a:prstGeom prst="rect">
            <a:avLst/>
          </a:prstGeom>
          <a:noFill/>
        </p:spPr>
        <p:txBody>
          <a:bodyPr wrap="square">
            <a:spAutoFit/>
          </a:bodyPr>
          <a:lstStyle/>
          <a:p>
            <a:r>
              <a:rPr lang="it-IT" sz="2400" b="1" dirty="0">
                <a:solidFill>
                  <a:schemeClr val="accent4"/>
                </a:solidFill>
                <a:latin typeface="Calibri" panose="020F0502020204030204" pitchFamily="34" charset="0"/>
                <a:cs typeface="Calibri" panose="020F0502020204030204" pitchFamily="34" charset="0"/>
              </a:rPr>
              <a:t>Apprendimento in famiglia</a:t>
            </a:r>
            <a:endParaRPr lang="en-GB" sz="2400" b="1" dirty="0">
              <a:solidFill>
                <a:schemeClr val="accent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8048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9"/>
          <p:cNvSpPr txBox="1"/>
          <p:nvPr/>
        </p:nvSpPr>
        <p:spPr>
          <a:xfrm>
            <a:off x="501541" y="1557276"/>
            <a:ext cx="12330000" cy="2631449"/>
          </a:xfrm>
          <a:prstGeom prst="rect">
            <a:avLst/>
          </a:prstGeom>
          <a:noFill/>
          <a:ln>
            <a:noFill/>
          </a:ln>
        </p:spPr>
        <p:txBody>
          <a:bodyPr spcFirstLastPara="1" wrap="square" lIns="91425" tIns="45700" rIns="91425" bIns="45700" anchor="t" anchorCtr="0">
            <a:spAutoFit/>
          </a:bodyPr>
          <a:lstStyle/>
          <a:p>
            <a:pPr lvl="0">
              <a:lnSpc>
                <a:spcPct val="150000"/>
              </a:lnSpc>
              <a:buSzPts val="2000"/>
            </a:pPr>
            <a:r>
              <a:rPr lang="it-IT" sz="2200" b="1" dirty="0">
                <a:solidFill>
                  <a:schemeClr val="dk1"/>
                </a:solidFill>
                <a:latin typeface="Calibri" panose="020F0502020204030204" pitchFamily="34" charset="0"/>
                <a:ea typeface="Calibri"/>
                <a:cs typeface="Calibri" panose="020F0502020204030204" pitchFamily="34" charset="0"/>
                <a:sym typeface="Calibri"/>
              </a:rPr>
              <a:t>TRA I 6 E I 9 ANNI:</a:t>
            </a:r>
            <a:r>
              <a:rPr lang="it-IT" sz="2200" dirty="0">
                <a:solidFill>
                  <a:schemeClr val="dk1"/>
                </a:solidFill>
                <a:latin typeface="Calibri" panose="020F0502020204030204" pitchFamily="34" charset="0"/>
                <a:ea typeface="Calibri"/>
                <a:cs typeface="Calibri" panose="020F0502020204030204" pitchFamily="34" charset="0"/>
                <a:sym typeface="Calibri"/>
              </a:rPr>
              <a:t> Questo è un buon momento per parlare di ciò che i bambini possono </a:t>
            </a:r>
            <a:r>
              <a:rPr lang="it-IT" sz="2200" b="1" dirty="0">
                <a:solidFill>
                  <a:srgbClr val="097D74"/>
                </a:solidFill>
                <a:latin typeface="Calibri" panose="020F0502020204030204" pitchFamily="34" charset="0"/>
                <a:ea typeface="Calibri"/>
                <a:cs typeface="Calibri" panose="020F0502020204030204" pitchFamily="34" charset="0"/>
                <a:sym typeface="Calibri"/>
              </a:rPr>
              <a:t>acquistare con una determinata quantità di denaro </a:t>
            </a:r>
            <a:r>
              <a:rPr lang="it-IT" sz="2200" dirty="0">
                <a:solidFill>
                  <a:schemeClr val="dk1"/>
                </a:solidFill>
                <a:latin typeface="Calibri" panose="020F0502020204030204" pitchFamily="34" charset="0"/>
                <a:ea typeface="Calibri"/>
                <a:cs typeface="Calibri" panose="020F0502020204030204" pitchFamily="34" charset="0"/>
                <a:sym typeface="Calibri"/>
              </a:rPr>
              <a:t>e dell'importanza di </a:t>
            </a:r>
            <a:r>
              <a:rPr lang="it-IT" sz="2200" b="1" dirty="0">
                <a:solidFill>
                  <a:srgbClr val="097D74"/>
                </a:solidFill>
                <a:latin typeface="Calibri" panose="020F0502020204030204" pitchFamily="34" charset="0"/>
                <a:ea typeface="Calibri"/>
                <a:cs typeface="Calibri" panose="020F0502020204030204" pitchFamily="34" charset="0"/>
                <a:sym typeface="Calibri"/>
              </a:rPr>
              <a:t>scegliere tra diverse opzioni</a:t>
            </a:r>
            <a:r>
              <a:rPr lang="it-IT" sz="2200" dirty="0">
                <a:solidFill>
                  <a:schemeClr val="dk1"/>
                </a:solidFill>
                <a:latin typeface="Calibri" panose="020F0502020204030204" pitchFamily="34" charset="0"/>
                <a:ea typeface="Calibri"/>
                <a:cs typeface="Calibri" panose="020F0502020204030204" pitchFamily="34" charset="0"/>
                <a:sym typeface="Calibri"/>
              </a:rPr>
              <a:t>. </a:t>
            </a:r>
            <a:endParaRPr lang="it-IT" sz="2200" b="1" i="0" u="none" strike="noStrike" cap="none" dirty="0">
              <a:solidFill>
                <a:schemeClr val="accent2"/>
              </a:solidFill>
              <a:latin typeface="Calibri" panose="020F0502020204030204" pitchFamily="34" charset="0"/>
              <a:ea typeface="Calibri"/>
              <a:cs typeface="Calibri" panose="020F0502020204030204" pitchFamily="34" charset="0"/>
              <a:sym typeface="Calibri"/>
            </a:endParaRPr>
          </a:p>
          <a:p>
            <a:pPr lvl="0">
              <a:lnSpc>
                <a:spcPct val="150000"/>
              </a:lnSpc>
              <a:buSzPts val="2000"/>
            </a:pPr>
            <a:r>
              <a:rPr lang="it-IT" sz="2200" dirty="0">
                <a:solidFill>
                  <a:srgbClr val="002060"/>
                </a:solidFill>
                <a:latin typeface="Calibri" panose="020F0502020204030204" pitchFamily="34" charset="0"/>
                <a:ea typeface="Calibri"/>
                <a:cs typeface="Calibri" panose="020F0502020204030204" pitchFamily="34" charset="0"/>
                <a:sym typeface="Calibri"/>
              </a:rPr>
              <a:t>I bambini ora impareranno ad aggiungere e sottrarre e questo li aiuterà a capire quanti soldi sono necessari per comprare qualcosa. Inoltre, a questa età, i genitori potrebbero aumentare le ricompense finanziarie o la paghetta per fare piccoli lavori, riordinare la loro stanza (o persino fare i compiti). </a:t>
            </a:r>
            <a:endParaRPr sz="2200" b="1" i="0" u="none" strike="noStrike" cap="none" dirty="0">
              <a:solidFill>
                <a:srgbClr val="002060"/>
              </a:solidFill>
              <a:latin typeface="Calibri" panose="020F0502020204030204" pitchFamily="34" charset="0"/>
              <a:cs typeface="Calibri" panose="020F0502020204030204" pitchFamily="34" charset="0"/>
              <a:sym typeface="Arial"/>
            </a:endParaRPr>
          </a:p>
        </p:txBody>
      </p:sp>
      <p:sp>
        <p:nvSpPr>
          <p:cNvPr id="121" name="Google Shape;121;p9"/>
          <p:cNvSpPr txBox="1"/>
          <p:nvPr/>
        </p:nvSpPr>
        <p:spPr>
          <a:xfrm>
            <a:off x="2483673" y="4361110"/>
            <a:ext cx="10119000" cy="2923837"/>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lvl="0">
              <a:buSzPts val="2400"/>
            </a:pPr>
            <a:r>
              <a:rPr lang="it-IT" sz="2800" b="1" dirty="0">
                <a:solidFill>
                  <a:schemeClr val="accent6"/>
                </a:solidFill>
                <a:latin typeface="Calibri" panose="020F0502020204030204" pitchFamily="34" charset="0"/>
                <a:ea typeface="Calibri"/>
                <a:cs typeface="Calibri" panose="020F0502020204030204" pitchFamily="34" charset="0"/>
                <a:sym typeface="Calibri"/>
              </a:rPr>
              <a:t>SUGGERIMENTI</a:t>
            </a:r>
            <a:r>
              <a:rPr lang="it-IT" sz="2800" b="1" i="0" u="none" strike="noStrike" cap="none" dirty="0">
                <a:solidFill>
                  <a:schemeClr val="dk1"/>
                </a:solidFill>
                <a:latin typeface="Calibri" panose="020F0502020204030204" pitchFamily="34" charset="0"/>
                <a:ea typeface="Calibri"/>
                <a:cs typeface="Calibri" panose="020F0502020204030204" pitchFamily="34" charset="0"/>
                <a:sym typeface="Calibri"/>
              </a:rPr>
              <a:t>: </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lvl="0">
              <a:lnSpc>
                <a:spcPct val="150000"/>
              </a:lnSpc>
              <a:buSzPts val="2400"/>
            </a:pPr>
            <a:r>
              <a:rPr lang="it-IT" sz="2600" dirty="0">
                <a:solidFill>
                  <a:schemeClr val="dk1"/>
                </a:solidFill>
                <a:latin typeface="Calibri" panose="020F0502020204030204" pitchFamily="34" charset="0"/>
                <a:ea typeface="Calibri"/>
                <a:cs typeface="Calibri" panose="020F0502020204030204" pitchFamily="34" charset="0"/>
                <a:sym typeface="Calibri"/>
              </a:rPr>
              <a:t>Molti bambini hanno un salvadanaio per esercitarsi a risparmiare. In questo modo, i bambini possono iniziare a pianificare come (e quanto) risparmiare per comprare qualcosa che vogliono (vedi i fumetti Money </a:t>
            </a:r>
            <a:r>
              <a:rPr lang="it-IT" sz="2600" dirty="0" err="1">
                <a:solidFill>
                  <a:schemeClr val="dk1"/>
                </a:solidFill>
                <a:latin typeface="Calibri" panose="020F0502020204030204" pitchFamily="34" charset="0"/>
                <a:ea typeface="Calibri"/>
                <a:cs typeface="Calibri" panose="020F0502020204030204" pitchFamily="34" charset="0"/>
                <a:sym typeface="Calibri"/>
              </a:rPr>
              <a:t>Matters</a:t>
            </a:r>
            <a:r>
              <a:rPr lang="it-IT" sz="2600" dirty="0">
                <a:solidFill>
                  <a:schemeClr val="dk1"/>
                </a:solidFill>
                <a:latin typeface="Calibri" panose="020F0502020204030204" pitchFamily="34" charset="0"/>
                <a:ea typeface="Calibri"/>
                <a:cs typeface="Calibri" panose="020F0502020204030204" pitchFamily="34" charset="0"/>
                <a:sym typeface="Calibri"/>
              </a:rPr>
              <a:t>).</a:t>
            </a:r>
            <a:endParaRPr sz="26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22" name="Google Shape;122;p9"/>
          <p:cNvSpPr txBox="1">
            <a:spLocks noGrp="1"/>
          </p:cNvSpPr>
          <p:nvPr>
            <p:ph type="body" idx="2"/>
          </p:nvPr>
        </p:nvSpPr>
        <p:spPr>
          <a:xfrm>
            <a:off x="501541" y="954387"/>
            <a:ext cx="12330000"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Età scolare e paghetta</a:t>
            </a:r>
            <a:endParaRPr i="0" dirty="0"/>
          </a:p>
        </p:txBody>
      </p:sp>
      <p:sp>
        <p:nvSpPr>
          <p:cNvPr id="123" name="Google Shape;123;p9"/>
          <p:cNvSpPr txBox="1">
            <a:spLocks noGrp="1"/>
          </p:cNvSpPr>
          <p:nvPr>
            <p:ph type="title"/>
          </p:nvPr>
        </p:nvSpPr>
        <p:spPr>
          <a:xfrm>
            <a:off x="501562" y="336663"/>
            <a:ext cx="12101111" cy="641764"/>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pic>
        <p:nvPicPr>
          <p:cNvPr id="124" name="Google Shape;124;p9" descr="Big light bulb"/>
          <p:cNvPicPr preferRelativeResize="0"/>
          <p:nvPr/>
        </p:nvPicPr>
        <p:blipFill rotWithShape="1">
          <a:blip r:embed="rId3">
            <a:alphaModFix/>
          </a:blip>
          <a:srcRect/>
          <a:stretch/>
        </p:blipFill>
        <p:spPr>
          <a:xfrm>
            <a:off x="349947" y="4569488"/>
            <a:ext cx="1981825" cy="1981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0"/>
          <p:cNvSpPr txBox="1">
            <a:spLocks noGrp="1"/>
          </p:cNvSpPr>
          <p:nvPr>
            <p:ph type="body" idx="2"/>
          </p:nvPr>
        </p:nvSpPr>
        <p:spPr>
          <a:xfrm>
            <a:off x="592428" y="1059534"/>
            <a:ext cx="12240072" cy="984795"/>
          </a:xfrm>
          <a:prstGeom prst="rect">
            <a:avLst/>
          </a:prstGeom>
          <a:solidFill>
            <a:schemeClr val="dk1"/>
          </a:solidFill>
          <a:ln>
            <a:noFill/>
          </a:ln>
        </p:spPr>
        <p:txBody>
          <a:bodyPr spcFirstLastPara="1" wrap="square" lIns="72000" tIns="45700" rIns="72000" bIns="45700" anchor="ctr" anchorCtr="0">
            <a:noAutofit/>
          </a:bodyPr>
          <a:lstStyle/>
          <a:p>
            <a:pPr marL="0" indent="0">
              <a:spcBef>
                <a:spcPts val="0"/>
              </a:spcBef>
            </a:pPr>
            <a:r>
              <a:rPr lang="it-IT" i="0" dirty="0">
                <a:solidFill>
                  <a:schemeClr val="bg1"/>
                </a:solidFill>
              </a:rPr>
              <a:t>Attività M 7.3 Come parlare di paghetta con i bambini in età scolare </a:t>
            </a:r>
          </a:p>
          <a:p>
            <a:pPr marL="0" lvl="0" indent="0" algn="just" rtl="0">
              <a:lnSpc>
                <a:spcPct val="90000"/>
              </a:lnSpc>
              <a:spcBef>
                <a:spcPts val="0"/>
              </a:spcBef>
              <a:spcAft>
                <a:spcPts val="0"/>
              </a:spcAft>
              <a:buClr>
                <a:schemeClr val="lt2"/>
              </a:buClr>
              <a:buSzPts val="2400"/>
              <a:buNone/>
            </a:pPr>
            <a:r>
              <a:rPr lang="it-IT" i="0" dirty="0"/>
              <a:t>Età scolare: </a:t>
            </a:r>
            <a:r>
              <a:rPr lang="it-IT" i="0" dirty="0">
                <a:solidFill>
                  <a:schemeClr val="accent6"/>
                </a:solidFill>
              </a:rPr>
              <a:t>Giocare al negozio con il registratore di cassa</a:t>
            </a:r>
          </a:p>
        </p:txBody>
      </p:sp>
      <p:sp>
        <p:nvSpPr>
          <p:cNvPr id="130" name="Google Shape;130;p10"/>
          <p:cNvSpPr txBox="1">
            <a:spLocks noGrp="1"/>
          </p:cNvSpPr>
          <p:nvPr>
            <p:ph type="title"/>
          </p:nvPr>
        </p:nvSpPr>
        <p:spPr>
          <a:xfrm>
            <a:off x="502500" y="432159"/>
            <a:ext cx="12330000" cy="546635"/>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131" name="Google Shape;131;p10"/>
          <p:cNvSpPr/>
          <p:nvPr/>
        </p:nvSpPr>
        <p:spPr>
          <a:xfrm>
            <a:off x="592428" y="2392689"/>
            <a:ext cx="7191646" cy="4870524"/>
          </a:xfrm>
          <a:prstGeom prst="rect">
            <a:avLst/>
          </a:prstGeom>
          <a:noFill/>
          <a:ln>
            <a:noFill/>
          </a:ln>
        </p:spPr>
        <p:txBody>
          <a:bodyPr spcFirstLastPara="1" wrap="square" lIns="91425" tIns="45700" rIns="91425" bIns="45700" anchor="t" anchorCtr="0">
            <a:spAutoFit/>
          </a:bodyPr>
          <a:lstStyle/>
          <a:p>
            <a:pPr marL="342900" lvl="0" indent="-342900">
              <a:lnSpc>
                <a:spcPct val="150000"/>
              </a:lnSpc>
              <a:buSzPts val="2400"/>
              <a:buFont typeface="Arial" panose="020B0604020202020204" pitchFamily="34" charset="0"/>
              <a:buChar char="•"/>
            </a:pPr>
            <a:r>
              <a:rPr lang="it-IT" sz="2300" dirty="0">
                <a:solidFill>
                  <a:srgbClr val="097D74"/>
                </a:solidFill>
                <a:latin typeface="Calibri"/>
                <a:ea typeface="Calibri"/>
                <a:cs typeface="Calibri"/>
                <a:sym typeface="Calibri"/>
              </a:rPr>
              <a:t>Insegna ai bambini a capire come funzionano le vendite.
Crea un negozio per gioco, magari con un bancomat, dove giochi all'acquirente e tuo figlio al venditore (o viceversa).
Usando denaro falso o reale, paga per gli oggetti e chiedi a tuo figlio di darti il resto corretto.
Aiuta tuo figlio a controllare il resto e magari chiedigli di dirti se gli hai dato il resto corretto se sei il venditore.</a:t>
            </a:r>
            <a:endParaRPr sz="2300" dirty="0">
              <a:solidFill>
                <a:srgbClr val="097D74"/>
              </a:solidFill>
            </a:endParaRPr>
          </a:p>
        </p:txBody>
      </p:sp>
      <p:pic>
        <p:nvPicPr>
          <p:cNvPr id="132" name="Google Shape;132;p10" descr="Cash desk"/>
          <p:cNvPicPr preferRelativeResize="0"/>
          <p:nvPr/>
        </p:nvPicPr>
        <p:blipFill rotWithShape="1">
          <a:blip r:embed="rId3">
            <a:alphaModFix/>
          </a:blip>
          <a:srcRect b="11190"/>
          <a:stretch/>
        </p:blipFill>
        <p:spPr>
          <a:xfrm>
            <a:off x="8070000" y="2392689"/>
            <a:ext cx="4762500" cy="42295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1"/>
          <p:cNvSpPr txBox="1">
            <a:spLocks noGrp="1"/>
          </p:cNvSpPr>
          <p:nvPr>
            <p:ph type="body" idx="2"/>
          </p:nvPr>
        </p:nvSpPr>
        <p:spPr>
          <a:xfrm>
            <a:off x="500022" y="795673"/>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Età scolare</a:t>
            </a:r>
            <a:endParaRPr i="0" dirty="0"/>
          </a:p>
        </p:txBody>
      </p:sp>
      <p:sp>
        <p:nvSpPr>
          <p:cNvPr id="138" name="Google Shape;138;p11"/>
          <p:cNvSpPr txBox="1">
            <a:spLocks noGrp="1"/>
          </p:cNvSpPr>
          <p:nvPr>
            <p:ph type="title"/>
          </p:nvPr>
        </p:nvSpPr>
        <p:spPr>
          <a:xfrm>
            <a:off x="502500" y="285715"/>
            <a:ext cx="12330000" cy="602889"/>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139" name="Google Shape;139;p11"/>
          <p:cNvSpPr txBox="1"/>
          <p:nvPr/>
        </p:nvSpPr>
        <p:spPr>
          <a:xfrm>
            <a:off x="500022" y="1559395"/>
            <a:ext cx="12330000" cy="5201384"/>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lvl="0">
              <a:buSzPts val="1969"/>
            </a:pPr>
            <a:r>
              <a:rPr lang="it-IT" sz="1969" b="1" i="0" u="none" strike="noStrike" cap="none" dirty="0">
                <a:solidFill>
                  <a:schemeClr val="dk2"/>
                </a:solidFill>
                <a:latin typeface="Calibri"/>
                <a:ea typeface="Calibri"/>
                <a:cs typeface="Calibri"/>
                <a:sym typeface="Calibri"/>
              </a:rPr>
              <a:t>FOCUS SUL</a:t>
            </a:r>
            <a:r>
              <a:rPr lang="it-IT" sz="1969" b="0" i="0" u="none" strike="noStrike" cap="none" dirty="0">
                <a:solidFill>
                  <a:schemeClr val="dk1"/>
                </a:solidFill>
                <a:latin typeface="Calibri"/>
                <a:ea typeface="Calibri"/>
                <a:cs typeface="Calibri"/>
                <a:sym typeface="Calibri"/>
              </a:rPr>
              <a:t>: </a:t>
            </a:r>
            <a:r>
              <a:rPr lang="it-IT" sz="3200" b="1" dirty="0">
                <a:solidFill>
                  <a:schemeClr val="accent4"/>
                </a:solidFill>
                <a:latin typeface="Calibri"/>
                <a:ea typeface="Calibri"/>
                <a:cs typeface="Calibri"/>
                <a:sym typeface="Calibri"/>
              </a:rPr>
              <a:t>PAGHETTA</a:t>
            </a:r>
            <a:endParaRPr sz="1400" b="0" i="0" u="none" strike="noStrike" cap="none" dirty="0">
              <a:solidFill>
                <a:srgbClr val="000000"/>
              </a:solidFill>
              <a:latin typeface="Arial"/>
              <a:ea typeface="Arial"/>
              <a:cs typeface="Arial"/>
              <a:sym typeface="Arial"/>
            </a:endParaRPr>
          </a:p>
          <a:p>
            <a:pPr lvl="0">
              <a:lnSpc>
                <a:spcPct val="150000"/>
              </a:lnSpc>
              <a:buSzPts val="2400"/>
            </a:pPr>
            <a:r>
              <a:rPr lang="it-IT" sz="2400" dirty="0">
                <a:solidFill>
                  <a:schemeClr val="dk1"/>
                </a:solidFill>
                <a:latin typeface="Calibri" panose="020F0502020204030204" pitchFamily="34" charset="0"/>
                <a:ea typeface="Calibri"/>
                <a:cs typeface="Calibri" panose="020F0502020204030204" pitchFamily="34" charset="0"/>
                <a:sym typeface="Calibri"/>
              </a:rPr>
              <a:t>Attraverso la paghetta, i bambini iniziano a capire il valore del denaro. Ciò consente loro di comprendere sia le conseguenze positive (ad esempio il risparmio per acquistare "bisogni" o desideri) che quelle negative (ad esempio perdite) della gestione del loro denaro.</a:t>
            </a:r>
            <a:r>
              <a:rPr lang="it-IT" sz="2800" dirty="0">
                <a:solidFill>
                  <a:schemeClr val="dk1"/>
                </a:solidFill>
                <a:latin typeface="Calibri" panose="020F0502020204030204" pitchFamily="34" charset="0"/>
                <a:ea typeface="Calibri"/>
                <a:cs typeface="Calibri" panose="020F0502020204030204" pitchFamily="34" charset="0"/>
                <a:sym typeface="Calibri"/>
              </a:rPr>
              <a:t>
</a:t>
            </a:r>
            <a:r>
              <a:rPr lang="it-IT" sz="2800" dirty="0">
                <a:solidFill>
                  <a:schemeClr val="accent6"/>
                </a:solidFill>
                <a:latin typeface="Calibri" panose="020F0502020204030204" pitchFamily="34" charset="0"/>
                <a:ea typeface="Calibri"/>
                <a:cs typeface="Calibri" panose="020F0502020204030204" pitchFamily="34" charset="0"/>
                <a:sym typeface="Calibri"/>
              </a:rPr>
              <a:t>QUANTO DARE A TUO FIGLIO?
</a:t>
            </a:r>
            <a:r>
              <a:rPr lang="it-IT" sz="2400" dirty="0">
                <a:solidFill>
                  <a:schemeClr val="dk1"/>
                </a:solidFill>
                <a:latin typeface="Calibri" panose="020F0502020204030204" pitchFamily="34" charset="0"/>
                <a:ea typeface="Calibri"/>
                <a:cs typeface="Calibri" panose="020F0502020204030204" pitchFamily="34" charset="0"/>
                <a:sym typeface="Calibri"/>
              </a:rPr>
              <a:t>Dipende da:
- l'età del bambino
- il reddito della tua famiglia
- il tipo di acquisti la paghetta dovrebbe coprire</a:t>
            </a:r>
            <a:endParaRPr sz="2400" dirty="0">
              <a:latin typeface="Calibri" panose="020F0502020204030204" pitchFamily="34" charset="0"/>
              <a:cs typeface="Calibri" panose="020F0502020204030204" pitchFamily="34" charset="0"/>
            </a:endParaRPr>
          </a:p>
        </p:txBody>
      </p:sp>
      <p:sp>
        <p:nvSpPr>
          <p:cNvPr id="140" name="Google Shape;140;p11"/>
          <p:cNvSpPr txBox="1"/>
          <p:nvPr/>
        </p:nvSpPr>
        <p:spPr>
          <a:xfrm>
            <a:off x="6665022" y="4355908"/>
            <a:ext cx="5809200" cy="1384954"/>
          </a:xfrm>
          <a:prstGeom prst="rect">
            <a:avLst/>
          </a:prstGeom>
          <a:solidFill>
            <a:srgbClr val="00ADBB"/>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lvl="0"/>
            <a:r>
              <a:rPr lang="it-IT" sz="2800" dirty="0">
                <a:solidFill>
                  <a:schemeClr val="lt1"/>
                </a:solidFill>
                <a:latin typeface="Calibri"/>
                <a:ea typeface="Calibri"/>
                <a:cs typeface="Calibri"/>
                <a:sym typeface="Calibri"/>
              </a:rPr>
              <a:t>La cosa più importante è spiegare queste decisioni ai tuoi figli per aiutarli a capire il tuo ragionamento.</a:t>
            </a: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3"/>
          <p:cNvSpPr txBox="1">
            <a:spLocks noGrp="1"/>
          </p:cNvSpPr>
          <p:nvPr>
            <p:ph type="body" idx="2"/>
          </p:nvPr>
        </p:nvSpPr>
        <p:spPr>
          <a:xfrm>
            <a:off x="502500" y="1026620"/>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GB" i="0" dirty="0" err="1"/>
              <a:t>Età</a:t>
            </a:r>
            <a:r>
              <a:rPr lang="en-GB" i="0" dirty="0"/>
              <a:t> </a:t>
            </a:r>
            <a:r>
              <a:rPr lang="en-GB" i="0" dirty="0" err="1"/>
              <a:t>scolare</a:t>
            </a:r>
            <a:endParaRPr i="0" dirty="0"/>
          </a:p>
        </p:txBody>
      </p:sp>
      <p:sp>
        <p:nvSpPr>
          <p:cNvPr id="155" name="Google Shape;155;p1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156" name="Google Shape;156;p13"/>
          <p:cNvSpPr txBox="1"/>
          <p:nvPr/>
        </p:nvSpPr>
        <p:spPr>
          <a:xfrm>
            <a:off x="502500" y="2414042"/>
            <a:ext cx="7090500" cy="2677616"/>
          </a:xfrm>
          <a:prstGeom prst="rect">
            <a:avLst/>
          </a:prstGeom>
          <a:noFill/>
          <a:ln>
            <a:noFill/>
          </a:ln>
        </p:spPr>
        <p:txBody>
          <a:bodyPr spcFirstLastPara="1" wrap="square" lIns="91425" tIns="45700" rIns="91425" bIns="45700" anchor="t" anchorCtr="0">
            <a:spAutoFit/>
          </a:bodyPr>
          <a:lstStyle/>
          <a:p>
            <a:pPr lvl="0">
              <a:buSzPts val="2800"/>
            </a:pPr>
            <a:r>
              <a:rPr lang="it-IT" sz="2800" b="1" dirty="0">
                <a:solidFill>
                  <a:schemeClr val="dk1"/>
                </a:solidFill>
                <a:latin typeface="Calibri"/>
                <a:ea typeface="Calibri"/>
                <a:cs typeface="Calibri"/>
                <a:sym typeface="Calibri"/>
              </a:rPr>
              <a:t>Puoi usare la </a:t>
            </a:r>
            <a:r>
              <a:rPr lang="it-IT" sz="2800" b="1" dirty="0">
                <a:solidFill>
                  <a:srgbClr val="097D74"/>
                </a:solidFill>
                <a:latin typeface="Calibri"/>
                <a:ea typeface="Calibri"/>
                <a:cs typeface="Calibri"/>
                <a:sym typeface="Calibri"/>
              </a:rPr>
              <a:t>SCHEDA MONEY MATTERS PER LA PIANFICAZIONE DEL BUDGET </a:t>
            </a:r>
            <a:r>
              <a:rPr lang="it-IT" sz="2800" b="1" dirty="0">
                <a:solidFill>
                  <a:schemeClr val="dk1"/>
                </a:solidFill>
                <a:latin typeface="Calibri"/>
                <a:ea typeface="Calibri"/>
                <a:cs typeface="Calibri"/>
                <a:sym typeface="Calibri"/>
              </a:rPr>
              <a:t>con tuo figlio! 
</a:t>
            </a:r>
            <a:r>
              <a:rPr lang="it-IT" sz="2800" dirty="0">
                <a:solidFill>
                  <a:schemeClr val="dk1"/>
                </a:solidFill>
                <a:latin typeface="Calibri"/>
                <a:ea typeface="Calibri"/>
                <a:cs typeface="Calibri"/>
                <a:sym typeface="Calibri"/>
              </a:rPr>
              <a:t>Questo potrebbe essere utile per insegnargli come spendere e risparmiare denaro ogni settimana / mese / ecc.</a:t>
            </a:r>
            <a:r>
              <a:rPr lang="it-IT" sz="2800" b="1" dirty="0">
                <a:solidFill>
                  <a:schemeClr val="dk1"/>
                </a:solidFill>
                <a:latin typeface="Calibri"/>
                <a:ea typeface="Calibri"/>
                <a:cs typeface="Calibri"/>
                <a:sym typeface="Calibri"/>
              </a:rPr>
              <a:t>
</a:t>
            </a:r>
            <a:endParaRPr sz="1800" b="0" i="0" u="none" strike="noStrike" cap="none" dirty="0">
              <a:solidFill>
                <a:srgbClr val="000000"/>
              </a:solidFill>
              <a:latin typeface="Arial"/>
              <a:ea typeface="Arial"/>
              <a:cs typeface="Arial"/>
              <a:sym typeface="Arial"/>
            </a:endParaRPr>
          </a:p>
        </p:txBody>
      </p:sp>
      <p:pic>
        <p:nvPicPr>
          <p:cNvPr id="3" name="Picture 2" descr="Diagram&#10;&#10;Description automatically generated">
            <a:extLst>
              <a:ext uri="{FF2B5EF4-FFF2-40B4-BE49-F238E27FC236}">
                <a16:creationId xmlns:a16="http://schemas.microsoft.com/office/drawing/2014/main" id="{98F5EB32-FE70-E249-9114-AC972BA7DB68}"/>
              </a:ext>
            </a:extLst>
          </p:cNvPr>
          <p:cNvPicPr>
            <a:picLocks noChangeAspect="1"/>
          </p:cNvPicPr>
          <p:nvPr/>
        </p:nvPicPr>
        <p:blipFill rotWithShape="1">
          <a:blip r:embed="rId3"/>
          <a:srcRect l="864" t="740" r="872" b="-1"/>
          <a:stretch/>
        </p:blipFill>
        <p:spPr>
          <a:xfrm>
            <a:off x="7593000" y="0"/>
            <a:ext cx="5310038" cy="75057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oard with writing on it&#10;&#10;Description automatically generated with low confidence">
            <a:extLst>
              <a:ext uri="{FF2B5EF4-FFF2-40B4-BE49-F238E27FC236}">
                <a16:creationId xmlns:a16="http://schemas.microsoft.com/office/drawing/2014/main" id="{8940C81A-9855-F4EF-D2A8-4881C59E55E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88185" y="2091373"/>
            <a:ext cx="5543281" cy="5093022"/>
          </a:xfrm>
          <a:prstGeom prst="rect">
            <a:avLst/>
          </a:prstGeom>
        </p:spPr>
      </p:pic>
      <p:sp>
        <p:nvSpPr>
          <p:cNvPr id="2" name="Text Placeholder 1">
            <a:extLst>
              <a:ext uri="{FF2B5EF4-FFF2-40B4-BE49-F238E27FC236}">
                <a16:creationId xmlns:a16="http://schemas.microsoft.com/office/drawing/2014/main" id="{8A415792-FB43-BEC5-F3DB-DF8D85BF1546}"/>
              </a:ext>
            </a:extLst>
          </p:cNvPr>
          <p:cNvSpPr>
            <a:spLocks noGrp="1"/>
          </p:cNvSpPr>
          <p:nvPr>
            <p:ph type="body" idx="1"/>
          </p:nvPr>
        </p:nvSpPr>
        <p:spPr>
          <a:xfrm>
            <a:off x="499925" y="2109247"/>
            <a:ext cx="6678115" cy="5050573"/>
          </a:xfrm>
        </p:spPr>
        <p:txBody>
          <a:bodyPr/>
          <a:lstStyle/>
          <a:p>
            <a:pPr marL="228600" algn="l">
              <a:spcBef>
                <a:spcPts val="600"/>
              </a:spcBef>
              <a:tabLst>
                <a:tab pos="90488" algn="l"/>
              </a:tabLst>
            </a:pPr>
            <a:r>
              <a:rPr lang="en-GB" sz="3200" dirty="0"/>
              <a:t>  </a:t>
            </a:r>
            <a:r>
              <a:rPr lang="it-IT" sz="2600" dirty="0"/>
              <a:t>Quali potrebbero essere i problemi finanziari per i bambini più grandi e i giovani adolescenti?</a:t>
            </a:r>
            <a:endParaRPr lang="en-GB" sz="2600" b="1" dirty="0">
              <a:solidFill>
                <a:srgbClr val="002060"/>
              </a:solidFill>
            </a:endParaRPr>
          </a:p>
          <a:p>
            <a:pPr algn="l"/>
            <a:endParaRPr lang="en-GB" sz="2600" dirty="0"/>
          </a:p>
          <a:p>
            <a:pPr algn="l"/>
            <a:r>
              <a:rPr lang="en-GB" sz="2600" dirty="0"/>
              <a:t>In </a:t>
            </a:r>
            <a:r>
              <a:rPr lang="en-GB" sz="2600" dirty="0" err="1"/>
              <a:t>piccoli</a:t>
            </a:r>
            <a:r>
              <a:rPr lang="en-GB" sz="2600" dirty="0"/>
              <a:t> </a:t>
            </a:r>
            <a:r>
              <a:rPr lang="en-GB" sz="2600" dirty="0" err="1"/>
              <a:t>gruppi</a:t>
            </a:r>
            <a:r>
              <a:rPr lang="en-GB" sz="2600" dirty="0"/>
              <a:t>: </a:t>
            </a:r>
          </a:p>
          <a:p>
            <a:pPr algn="l"/>
            <a:endParaRPr lang="en-GB" sz="2600" dirty="0"/>
          </a:p>
          <a:p>
            <a:pPr marL="571500" indent="-342900" algn="l">
              <a:buFont typeface="Arial" panose="020B0604020202020204" pitchFamily="34" charset="0"/>
              <a:buChar char="•"/>
            </a:pPr>
            <a:r>
              <a:rPr lang="it-IT" sz="2600" dirty="0"/>
              <a:t>creare una mappa mentale
o un grafico
o qualsiasi rappresentazione visiva</a:t>
            </a:r>
          </a:p>
          <a:p>
            <a:pPr marL="228600" indent="0" algn="l"/>
            <a:r>
              <a:rPr lang="en-GB" sz="2600" dirty="0"/>
              <a:t> </a:t>
            </a:r>
          </a:p>
          <a:p>
            <a:pPr algn="l"/>
            <a:r>
              <a:rPr lang="it-IT" sz="2600" dirty="0"/>
              <a:t>... che rappresenta alcuni di questi problemi.</a:t>
            </a:r>
            <a:r>
              <a:rPr lang="it-IT" sz="3200" dirty="0"/>
              <a:t>
</a:t>
            </a:r>
            <a:endParaRPr lang="en-GB" sz="3200" dirty="0"/>
          </a:p>
        </p:txBody>
      </p:sp>
      <p:sp>
        <p:nvSpPr>
          <p:cNvPr id="3" name="Title 2">
            <a:extLst>
              <a:ext uri="{FF2B5EF4-FFF2-40B4-BE49-F238E27FC236}">
                <a16:creationId xmlns:a16="http://schemas.microsoft.com/office/drawing/2014/main" id="{84894EB9-2322-C400-23D9-48FFAC8F5960}"/>
              </a:ext>
            </a:extLst>
          </p:cNvPr>
          <p:cNvSpPr>
            <a:spLocks noGrp="1"/>
          </p:cNvSpPr>
          <p:nvPr>
            <p:ph type="title"/>
          </p:nvPr>
        </p:nvSpPr>
        <p:spPr>
          <a:xfrm>
            <a:off x="501466" y="345880"/>
            <a:ext cx="12330000" cy="720000"/>
          </a:xfrm>
        </p:spPr>
        <p:txBody>
          <a:bodyPr>
            <a:normAutofit/>
          </a:bodyPr>
          <a:lstStyle/>
          <a:p>
            <a:r>
              <a:rPr lang="en-GB" sz="2400" dirty="0" err="1"/>
              <a:t>Apprendimento</a:t>
            </a:r>
            <a:r>
              <a:rPr lang="en-GB" sz="2400" dirty="0"/>
              <a:t> in </a:t>
            </a:r>
            <a:r>
              <a:rPr lang="en-GB" sz="2400" dirty="0" err="1"/>
              <a:t>famiglia</a:t>
            </a:r>
            <a:endParaRPr lang="en-GB" sz="2400" dirty="0"/>
          </a:p>
        </p:txBody>
      </p:sp>
      <p:sp>
        <p:nvSpPr>
          <p:cNvPr id="4" name="Text Placeholder 3">
            <a:extLst>
              <a:ext uri="{FF2B5EF4-FFF2-40B4-BE49-F238E27FC236}">
                <a16:creationId xmlns:a16="http://schemas.microsoft.com/office/drawing/2014/main" id="{4990CBB8-FF2D-FF80-4931-A0E17EA5B049}"/>
              </a:ext>
            </a:extLst>
          </p:cNvPr>
          <p:cNvSpPr>
            <a:spLocks noGrp="1"/>
          </p:cNvSpPr>
          <p:nvPr>
            <p:ph type="body" idx="2"/>
          </p:nvPr>
        </p:nvSpPr>
        <p:spPr>
          <a:xfrm>
            <a:off x="499925" y="939931"/>
            <a:ext cx="12331541" cy="1005807"/>
          </a:xfrm>
        </p:spPr>
        <p:txBody>
          <a:bodyPr/>
          <a:lstStyle/>
          <a:p>
            <a:pPr>
              <a:spcBef>
                <a:spcPts val="600"/>
              </a:spcBef>
              <a:spcAft>
                <a:spcPts val="600"/>
              </a:spcAft>
            </a:pPr>
            <a:r>
              <a:rPr lang="en-GB" i="0" dirty="0" err="1"/>
              <a:t>Attività</a:t>
            </a:r>
            <a:r>
              <a:rPr lang="en-GB" i="0" dirty="0"/>
              <a:t> M 7.4</a:t>
            </a:r>
          </a:p>
          <a:p>
            <a:pPr>
              <a:spcBef>
                <a:spcPts val="600"/>
              </a:spcBef>
              <a:spcAft>
                <a:spcPts val="600"/>
              </a:spcAft>
            </a:pPr>
            <a:r>
              <a:rPr lang="en-GB" i="0" dirty="0" err="1"/>
              <a:t>Discussione</a:t>
            </a:r>
            <a:r>
              <a:rPr lang="en-GB" i="0" dirty="0"/>
              <a:t> e </a:t>
            </a:r>
            <a:r>
              <a:rPr lang="en-GB" i="0" dirty="0" err="1"/>
              <a:t>rappresentazione</a:t>
            </a:r>
            <a:r>
              <a:rPr lang="en-GB" i="0" dirty="0"/>
              <a:t> </a:t>
            </a:r>
            <a:r>
              <a:rPr lang="en-GB" i="0" dirty="0" err="1"/>
              <a:t>visiva</a:t>
            </a:r>
            <a:endParaRPr lang="en-GB" i="0" dirty="0"/>
          </a:p>
        </p:txBody>
      </p:sp>
    </p:spTree>
    <p:extLst>
      <p:ext uri="{BB962C8B-B14F-4D97-AF65-F5344CB8AC3E}">
        <p14:creationId xmlns:p14="http://schemas.microsoft.com/office/powerpoint/2010/main" val="591077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2"/>
          <p:cNvSpPr txBox="1">
            <a:spLocks noGrp="1"/>
          </p:cNvSpPr>
          <p:nvPr>
            <p:ph type="body" idx="2"/>
          </p:nvPr>
        </p:nvSpPr>
        <p:spPr>
          <a:xfrm>
            <a:off x="497748" y="62763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Prima adolescenza </a:t>
            </a:r>
            <a:endParaRPr i="0" dirty="0"/>
          </a:p>
        </p:txBody>
      </p:sp>
      <p:sp>
        <p:nvSpPr>
          <p:cNvPr id="146" name="Google Shape;146;p12"/>
          <p:cNvSpPr txBox="1">
            <a:spLocks noGrp="1"/>
          </p:cNvSpPr>
          <p:nvPr>
            <p:ph type="title"/>
          </p:nvPr>
        </p:nvSpPr>
        <p:spPr>
          <a:xfrm>
            <a:off x="500832" y="10194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147" name="Google Shape;147;p12"/>
          <p:cNvSpPr/>
          <p:nvPr/>
        </p:nvSpPr>
        <p:spPr>
          <a:xfrm>
            <a:off x="499290" y="1147370"/>
            <a:ext cx="12329999" cy="738623"/>
          </a:xfrm>
          <a:prstGeom prst="rect">
            <a:avLst/>
          </a:prstGeom>
          <a:noFill/>
          <a:ln>
            <a:noFill/>
          </a:ln>
        </p:spPr>
        <p:txBody>
          <a:bodyPr spcFirstLastPara="1" wrap="square" lIns="91425" tIns="45700" rIns="91425" bIns="45700" anchor="t" anchorCtr="0">
            <a:spAutoFit/>
          </a:bodyPr>
          <a:lstStyle/>
          <a:p>
            <a:pPr lvl="0">
              <a:lnSpc>
                <a:spcPct val="150000"/>
              </a:lnSpc>
              <a:buSzPts val="2400"/>
            </a:pPr>
            <a:r>
              <a:rPr lang="it-IT" sz="2700" b="1" dirty="0">
                <a:solidFill>
                  <a:schemeClr val="dk1"/>
                </a:solidFill>
                <a:latin typeface="Calibri"/>
                <a:ea typeface="Calibri"/>
                <a:cs typeface="Calibri"/>
                <a:sym typeface="Calibri"/>
              </a:rPr>
              <a:t>TRA I 10 E I 15 ANNI</a:t>
            </a:r>
            <a:r>
              <a:rPr lang="it-IT" sz="2700" dirty="0">
                <a:solidFill>
                  <a:schemeClr val="dk1"/>
                </a:solidFill>
                <a:latin typeface="Calibri"/>
                <a:ea typeface="Calibri"/>
                <a:cs typeface="Calibri"/>
                <a:sym typeface="Calibri"/>
              </a:rPr>
              <a:t>, i giovani comprendono i </a:t>
            </a:r>
            <a:r>
              <a:rPr lang="it-IT" sz="2700" b="1" dirty="0">
                <a:solidFill>
                  <a:srgbClr val="097D74"/>
                </a:solidFill>
                <a:latin typeface="Calibri"/>
                <a:ea typeface="Calibri"/>
                <a:cs typeface="Calibri"/>
                <a:sym typeface="Calibri"/>
              </a:rPr>
              <a:t>concetti finanziari</a:t>
            </a:r>
            <a:r>
              <a:rPr lang="it-IT" sz="2700" b="1" i="0" u="none" strike="noStrike" cap="none" dirty="0">
                <a:solidFill>
                  <a:schemeClr val="accent2"/>
                </a:solidFill>
                <a:latin typeface="Calibri"/>
                <a:ea typeface="Calibri"/>
                <a:cs typeface="Calibri"/>
                <a:sym typeface="Calibri"/>
              </a:rPr>
              <a:t>:</a:t>
            </a:r>
            <a:r>
              <a:rPr lang="it-IT" sz="2700" b="0" i="0" u="none" strike="noStrike" cap="none" dirty="0">
                <a:solidFill>
                  <a:schemeClr val="dk1"/>
                </a:solidFill>
                <a:latin typeface="Calibri"/>
                <a:ea typeface="Calibri"/>
                <a:cs typeface="Calibri"/>
                <a:sym typeface="Calibri"/>
              </a:rPr>
              <a:t> </a:t>
            </a:r>
            <a:endParaRPr sz="2700" b="0" i="0" u="none" strike="noStrike" cap="none" dirty="0">
              <a:solidFill>
                <a:srgbClr val="000000"/>
              </a:solidFill>
              <a:latin typeface="Arial"/>
              <a:ea typeface="Arial"/>
              <a:cs typeface="Arial"/>
              <a:sym typeface="Arial"/>
            </a:endParaRPr>
          </a:p>
        </p:txBody>
      </p:sp>
      <p:sp>
        <p:nvSpPr>
          <p:cNvPr id="148" name="Google Shape;148;p12"/>
          <p:cNvSpPr/>
          <p:nvPr/>
        </p:nvSpPr>
        <p:spPr>
          <a:xfrm>
            <a:off x="505710" y="1882506"/>
            <a:ext cx="5264025" cy="526293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lvl="0">
              <a:lnSpc>
                <a:spcPct val="150000"/>
              </a:lnSpc>
              <a:buSzPts val="2400"/>
            </a:pPr>
            <a:r>
              <a:rPr lang="it-IT" sz="2800" dirty="0">
                <a:solidFill>
                  <a:schemeClr val="dk1"/>
                </a:solidFill>
                <a:latin typeface="Calibri" panose="020F0502020204030204" pitchFamily="34" charset="0"/>
                <a:ea typeface="Calibri"/>
                <a:cs typeface="Calibri" panose="020F0502020204030204" pitchFamily="34" charset="0"/>
                <a:sym typeface="Calibri"/>
              </a:rPr>
              <a:t>Man mano che i bambini crescono, possono ottenere </a:t>
            </a:r>
            <a:r>
              <a:rPr lang="it-IT" sz="2800" b="1" dirty="0">
                <a:solidFill>
                  <a:schemeClr val="accent6"/>
                </a:solidFill>
                <a:latin typeface="Calibri" panose="020F0502020204030204" pitchFamily="34" charset="0"/>
                <a:ea typeface="Calibri"/>
                <a:cs typeface="Calibri" panose="020F0502020204030204" pitchFamily="34" charset="0"/>
                <a:sym typeface="Calibri"/>
              </a:rPr>
              <a:t>più libertà </a:t>
            </a:r>
            <a:r>
              <a:rPr lang="it-IT" sz="2800" dirty="0">
                <a:solidFill>
                  <a:schemeClr val="dk1"/>
                </a:solidFill>
                <a:latin typeface="Calibri" panose="020F0502020204030204" pitchFamily="34" charset="0"/>
                <a:ea typeface="Calibri"/>
                <a:cs typeface="Calibri" panose="020F0502020204030204" pitchFamily="34" charset="0"/>
                <a:sym typeface="Calibri"/>
              </a:rPr>
              <a:t>su come spendono i loro soldi.
</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a:p>
            <a:pPr lvl="0">
              <a:lnSpc>
                <a:spcPct val="150000"/>
              </a:lnSpc>
              <a:buSzPts val="2400"/>
            </a:pPr>
            <a:r>
              <a:rPr lang="it-IT" sz="2800" dirty="0">
                <a:solidFill>
                  <a:schemeClr val="dk1"/>
                </a:solidFill>
                <a:latin typeface="Calibri" panose="020F0502020204030204" pitchFamily="34" charset="0"/>
                <a:ea typeface="Calibri"/>
                <a:cs typeface="Calibri" panose="020F0502020204030204" pitchFamily="34" charset="0"/>
                <a:sym typeface="Calibri"/>
              </a:rPr>
              <a:t>È importante guidare i bambini </a:t>
            </a:r>
            <a:r>
              <a:rPr lang="it-IT" sz="2800" b="1" dirty="0">
                <a:solidFill>
                  <a:schemeClr val="accent6"/>
                </a:solidFill>
                <a:latin typeface="Calibri" panose="020F0502020204030204" pitchFamily="34" charset="0"/>
                <a:ea typeface="Calibri"/>
                <a:cs typeface="Calibri" panose="020F0502020204030204" pitchFamily="34" charset="0"/>
                <a:sym typeface="Calibri"/>
              </a:rPr>
              <a:t>verso il risparmio di denaro </a:t>
            </a:r>
            <a:r>
              <a:rPr lang="it-IT" sz="2800" dirty="0">
                <a:solidFill>
                  <a:schemeClr val="dk1"/>
                </a:solidFill>
                <a:latin typeface="Calibri" panose="020F0502020204030204" pitchFamily="34" charset="0"/>
                <a:ea typeface="Calibri"/>
                <a:cs typeface="Calibri" panose="020F0502020204030204" pitchFamily="34" charset="0"/>
                <a:sym typeface="Calibri"/>
              </a:rPr>
              <a:t>piuttosto che verso la spesa selvaggia.</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49" name="Google Shape;149;p12"/>
          <p:cNvSpPr/>
          <p:nvPr/>
        </p:nvSpPr>
        <p:spPr>
          <a:xfrm>
            <a:off x="6163332" y="2463318"/>
            <a:ext cx="6665957" cy="461660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457200" lvl="0" indent="-457200">
              <a:lnSpc>
                <a:spcPct val="150000"/>
              </a:lnSpc>
              <a:buSzPts val="2400"/>
              <a:buFont typeface="Arial" panose="020B0604020202020204" pitchFamily="34" charset="0"/>
              <a:buChar char="•"/>
            </a:pPr>
            <a:r>
              <a:rPr lang="it-IT" sz="2800" dirty="0">
                <a:solidFill>
                  <a:schemeClr val="dk1"/>
                </a:solidFill>
                <a:latin typeface="Calibri" panose="020F0502020204030204" pitchFamily="34" charset="0"/>
                <a:ea typeface="Calibri"/>
                <a:cs typeface="Calibri" panose="020F0502020204030204" pitchFamily="34" charset="0"/>
                <a:sym typeface="Calibri"/>
              </a:rPr>
              <a:t>Parlare dell'importanza di non farsi influenzare dalla pubblicità.
Lasciare che i bambini inizino a gestire i propri soldi. 
Insegnare loro il pericolo del debito.
Supportali nella pianificazione e nella gestione del loro budget.</a:t>
            </a:r>
            <a:endParaRPr lang="en-US" sz="2800"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2B8C1FB6-9F92-E994-E676-560C208ED342}"/>
              </a:ext>
            </a:extLst>
          </p:cNvPr>
          <p:cNvSpPr txBox="1"/>
          <p:nvPr/>
        </p:nvSpPr>
        <p:spPr>
          <a:xfrm>
            <a:off x="6161789" y="1882506"/>
            <a:ext cx="6667500" cy="523220"/>
          </a:xfrm>
          <a:prstGeom prst="rect">
            <a:avLst/>
          </a:prstGeom>
          <a:noFill/>
        </p:spPr>
        <p:txBody>
          <a:bodyPr wrap="square">
            <a:spAutoFit/>
          </a:bodyPr>
          <a:lstStyle/>
          <a:p>
            <a:r>
              <a:rPr lang="it-IT" sz="2800" dirty="0">
                <a:solidFill>
                  <a:schemeClr val="tx1"/>
                </a:solidFill>
                <a:latin typeface="Calibri" panose="020F0502020204030204" pitchFamily="34" charset="0"/>
                <a:cs typeface="Calibri" panose="020F0502020204030204" pitchFamily="34" charset="0"/>
              </a:rPr>
              <a:t>Questo è il momento perfetto per: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body" idx="1"/>
          </p:nvPr>
        </p:nvSpPr>
        <p:spPr>
          <a:xfrm>
            <a:off x="501729" y="2032994"/>
            <a:ext cx="12331541" cy="4052386"/>
          </a:xfrm>
          <a:prstGeom prst="rect">
            <a:avLst/>
          </a:prstGeom>
          <a:noFill/>
          <a:ln>
            <a:noFill/>
          </a:ln>
        </p:spPr>
        <p:txBody>
          <a:bodyPr spcFirstLastPara="1" wrap="square" lIns="72000" tIns="45700" rIns="72000" bIns="45700" anchor="t" anchorCtr="0">
            <a:noAutofit/>
          </a:bodyPr>
          <a:lstStyle/>
          <a:p>
            <a:pPr marL="0" lvl="0" indent="0" algn="l">
              <a:buSzPts val="2100"/>
            </a:pPr>
            <a:r>
              <a:rPr lang="it-IT" sz="2800" b="1" dirty="0"/>
              <a:t>Entro la fine di questo modulo, genitori e tutori saranno in grado di:</a:t>
            </a:r>
            <a:endParaRPr sz="2800" b="1" dirty="0"/>
          </a:p>
          <a:p>
            <a:pPr marL="0" lvl="0" indent="0" algn="l" rtl="0">
              <a:lnSpc>
                <a:spcPct val="100000"/>
              </a:lnSpc>
              <a:spcBef>
                <a:spcPts val="0"/>
              </a:spcBef>
              <a:spcAft>
                <a:spcPts val="0"/>
              </a:spcAft>
              <a:buClr>
                <a:schemeClr val="dk2"/>
              </a:buClr>
              <a:buSzPts val="2100"/>
              <a:buNone/>
            </a:pPr>
            <a:endParaRPr sz="2800" dirty="0"/>
          </a:p>
          <a:p>
            <a:pPr lvl="0" indent="-457200" algn="l">
              <a:lnSpc>
                <a:spcPct val="150000"/>
              </a:lnSpc>
              <a:spcBef>
                <a:spcPts val="600"/>
              </a:spcBef>
              <a:buSzPts val="2100"/>
              <a:buFont typeface="Arial" panose="020B0604020202020204" pitchFamily="34" charset="0"/>
              <a:buChar char="•"/>
            </a:pPr>
            <a:r>
              <a:rPr lang="it-IT" sz="2800" dirty="0"/>
              <a:t>Discutere con i propri figli l'importanza dell'uso appropriato del denaro utilizzando il vocabolario e i metodi giusti.
Esplorare l'utilizzo degli strumenti finanziari online coi loro figli, inclusi quelli forniti dal progetto Money </a:t>
            </a:r>
            <a:r>
              <a:rPr lang="it-IT" sz="2800" dirty="0" err="1"/>
              <a:t>Matters</a:t>
            </a:r>
            <a:r>
              <a:rPr lang="it-IT" sz="2800" dirty="0"/>
              <a:t>.</a:t>
            </a:r>
            <a:endParaRPr sz="2800" dirty="0"/>
          </a:p>
        </p:txBody>
      </p:sp>
      <p:sp>
        <p:nvSpPr>
          <p:cNvPr id="58" name="Google Shape;58;p2"/>
          <p:cNvSpPr txBox="1">
            <a:spLocks noGrp="1"/>
          </p:cNvSpPr>
          <p:nvPr>
            <p:ph type="title"/>
          </p:nvPr>
        </p:nvSpPr>
        <p:spPr>
          <a:xfrm>
            <a:off x="662921" y="523763"/>
            <a:ext cx="12330000" cy="1226444"/>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br>
              <a:rPr lang="it-IT" dirty="0"/>
            </a:br>
            <a:r>
              <a:rPr lang="it-IT" dirty="0"/>
              <a:t>Risultati di apprendimento</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BA3B9A-CB9A-7914-05F3-C2B23904DC2F}"/>
              </a:ext>
            </a:extLst>
          </p:cNvPr>
          <p:cNvSpPr>
            <a:spLocks noGrp="1"/>
          </p:cNvSpPr>
          <p:nvPr>
            <p:ph type="body" idx="1"/>
          </p:nvPr>
        </p:nvSpPr>
        <p:spPr>
          <a:xfrm>
            <a:off x="499925" y="2182343"/>
            <a:ext cx="12331402" cy="2322930"/>
          </a:xfrm>
        </p:spPr>
        <p:txBody>
          <a:bodyPr/>
          <a:lstStyle/>
          <a:p>
            <a:pPr marL="44450" indent="-44450" algn="l"/>
            <a:r>
              <a:rPr lang="en-GB" dirty="0"/>
              <a:t> </a:t>
            </a:r>
            <a:r>
              <a:rPr lang="it-IT" sz="4000" dirty="0"/>
              <a:t>La biblioteca di risorse Money </a:t>
            </a:r>
            <a:r>
              <a:rPr lang="it-IT" sz="4000" dirty="0" err="1"/>
              <a:t>Matters</a:t>
            </a:r>
            <a:r>
              <a:rPr lang="it-IT" sz="4000" dirty="0"/>
              <a:t> copre tutti i punti che abbiamo discusso nei fumetti e nelle Escape room – dai un'occhiata a tutte le risorse online</a:t>
            </a:r>
            <a:r>
              <a:rPr lang="en-GB" sz="4000" dirty="0"/>
              <a:t>.</a:t>
            </a:r>
          </a:p>
          <a:p>
            <a:pPr algn="l"/>
            <a:endParaRPr lang="en-GB" sz="4000" dirty="0"/>
          </a:p>
        </p:txBody>
      </p:sp>
      <p:sp>
        <p:nvSpPr>
          <p:cNvPr id="3" name="Title 2">
            <a:extLst>
              <a:ext uri="{FF2B5EF4-FFF2-40B4-BE49-F238E27FC236}">
                <a16:creationId xmlns:a16="http://schemas.microsoft.com/office/drawing/2014/main" id="{7A0FB30D-C519-809F-9939-11DDEDE86A96}"/>
              </a:ext>
            </a:extLst>
          </p:cNvPr>
          <p:cNvSpPr>
            <a:spLocks noGrp="1"/>
          </p:cNvSpPr>
          <p:nvPr>
            <p:ph type="title"/>
          </p:nvPr>
        </p:nvSpPr>
        <p:spPr/>
        <p:txBody>
          <a:bodyPr>
            <a:normAutofit/>
          </a:bodyPr>
          <a:lstStyle/>
          <a:p>
            <a:r>
              <a:rPr lang="en-GB" sz="2400" dirty="0" err="1"/>
              <a:t>Apprendimento</a:t>
            </a:r>
            <a:r>
              <a:rPr lang="en-GB" sz="2400" dirty="0"/>
              <a:t> in </a:t>
            </a:r>
            <a:r>
              <a:rPr lang="en-GB" sz="2400" dirty="0" err="1"/>
              <a:t>famiglia</a:t>
            </a:r>
            <a:endParaRPr lang="en-GB" sz="2400" dirty="0"/>
          </a:p>
        </p:txBody>
      </p:sp>
      <p:sp>
        <p:nvSpPr>
          <p:cNvPr id="4" name="Text Placeholder 3">
            <a:extLst>
              <a:ext uri="{FF2B5EF4-FFF2-40B4-BE49-F238E27FC236}">
                <a16:creationId xmlns:a16="http://schemas.microsoft.com/office/drawing/2014/main" id="{6D6BBC21-20EB-3AFC-3F92-2CC237996EA1}"/>
              </a:ext>
            </a:extLst>
          </p:cNvPr>
          <p:cNvSpPr>
            <a:spLocks noGrp="1"/>
          </p:cNvSpPr>
          <p:nvPr>
            <p:ph type="body" idx="2"/>
          </p:nvPr>
        </p:nvSpPr>
        <p:spPr>
          <a:xfrm>
            <a:off x="499925" y="1152159"/>
            <a:ext cx="12331541" cy="602889"/>
          </a:xfrm>
        </p:spPr>
        <p:txBody>
          <a:bodyPr/>
          <a:lstStyle/>
          <a:p>
            <a:pPr>
              <a:spcBef>
                <a:spcPts val="600"/>
              </a:spcBef>
              <a:spcAft>
                <a:spcPts val="600"/>
              </a:spcAft>
            </a:pPr>
            <a:r>
              <a:rPr lang="en-GB" i="0" dirty="0"/>
              <a:t>Prima </a:t>
            </a:r>
            <a:r>
              <a:rPr lang="en-GB" i="0" dirty="0" err="1"/>
              <a:t>adolescenza</a:t>
            </a:r>
            <a:r>
              <a:rPr lang="en-GB" i="0" dirty="0"/>
              <a:t> </a:t>
            </a:r>
          </a:p>
        </p:txBody>
      </p:sp>
    </p:spTree>
    <p:extLst>
      <p:ext uri="{BB962C8B-B14F-4D97-AF65-F5344CB8AC3E}">
        <p14:creationId xmlns:p14="http://schemas.microsoft.com/office/powerpoint/2010/main" val="2182556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6"/>
          <p:cNvSpPr txBox="1">
            <a:spLocks noGrp="1"/>
          </p:cNvSpPr>
          <p:nvPr>
            <p:ph type="title"/>
          </p:nvPr>
        </p:nvSpPr>
        <p:spPr>
          <a:xfrm>
            <a:off x="1941095" y="237759"/>
            <a:ext cx="6951481"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GB" sz="2400" dirty="0" err="1"/>
              <a:t>Apprendimento</a:t>
            </a:r>
            <a:r>
              <a:rPr lang="en-GB" sz="2400" dirty="0"/>
              <a:t> in </a:t>
            </a:r>
            <a:r>
              <a:rPr lang="en-GB" sz="2400" dirty="0" err="1"/>
              <a:t>famiglia</a:t>
            </a:r>
            <a:endParaRPr sz="2400" dirty="0"/>
          </a:p>
        </p:txBody>
      </p:sp>
      <p:sp>
        <p:nvSpPr>
          <p:cNvPr id="164" name="Google Shape;164;p16"/>
          <p:cNvSpPr txBox="1">
            <a:spLocks noGrp="1"/>
          </p:cNvSpPr>
          <p:nvPr>
            <p:ph type="body" idx="2"/>
          </p:nvPr>
        </p:nvSpPr>
        <p:spPr>
          <a:xfrm>
            <a:off x="499766" y="928372"/>
            <a:ext cx="12331700" cy="913308"/>
          </a:xfrm>
          <a:prstGeom prst="rect">
            <a:avLst/>
          </a:prstGeom>
          <a:solidFill>
            <a:schemeClr val="dk1"/>
          </a:solidFill>
          <a:ln>
            <a:noFill/>
          </a:ln>
        </p:spPr>
        <p:txBody>
          <a:bodyPr spcFirstLastPara="1" wrap="square" lIns="72000" tIns="45700" rIns="72000" bIns="45700" anchor="ctr" anchorCtr="0">
            <a:noAutofit/>
          </a:bodyPr>
          <a:lstStyle/>
          <a:p>
            <a:pPr marL="0" indent="0">
              <a:spcBef>
                <a:spcPts val="0"/>
              </a:spcBef>
            </a:pPr>
            <a:r>
              <a:rPr lang="it-IT" i="0" dirty="0"/>
              <a:t>Attività M 7.5 Opzionale</a:t>
            </a:r>
          </a:p>
          <a:p>
            <a:pPr marL="0" lvl="0" indent="0" algn="just" rtl="0">
              <a:lnSpc>
                <a:spcPct val="90000"/>
              </a:lnSpc>
              <a:spcBef>
                <a:spcPts val="0"/>
              </a:spcBef>
              <a:spcAft>
                <a:spcPts val="0"/>
              </a:spcAft>
              <a:buClr>
                <a:schemeClr val="lt2"/>
              </a:buClr>
              <a:buSzPts val="2400"/>
              <a:buNone/>
            </a:pPr>
            <a:r>
              <a:rPr lang="it-IT" i="0" dirty="0"/>
              <a:t>Un’adolescente impegnativa</a:t>
            </a:r>
          </a:p>
        </p:txBody>
      </p:sp>
      <p:pic>
        <p:nvPicPr>
          <p:cNvPr id="165" name="Google Shape;165;p16" descr="Close with solid fill"/>
          <p:cNvPicPr preferRelativeResize="0"/>
          <p:nvPr/>
        </p:nvPicPr>
        <p:blipFill rotWithShape="1">
          <a:blip r:embed="rId3">
            <a:alphaModFix/>
          </a:blip>
          <a:srcRect/>
          <a:stretch/>
        </p:blipFill>
        <p:spPr>
          <a:xfrm>
            <a:off x="11917066" y="155575"/>
            <a:ext cx="914400" cy="761092"/>
          </a:xfrm>
          <a:prstGeom prst="rect">
            <a:avLst/>
          </a:prstGeom>
          <a:noFill/>
          <a:ln>
            <a:noFill/>
          </a:ln>
        </p:spPr>
      </p:pic>
      <p:pic>
        <p:nvPicPr>
          <p:cNvPr id="166" name="Google Shape;166;p16" descr="Close with solid fill"/>
          <p:cNvPicPr preferRelativeResize="0"/>
          <p:nvPr/>
        </p:nvPicPr>
        <p:blipFill rotWithShape="1">
          <a:blip r:embed="rId3">
            <a:alphaModFix/>
          </a:blip>
          <a:srcRect/>
          <a:stretch/>
        </p:blipFill>
        <p:spPr>
          <a:xfrm>
            <a:off x="499766" y="196667"/>
            <a:ext cx="914400" cy="720000"/>
          </a:xfrm>
          <a:prstGeom prst="rect">
            <a:avLst/>
          </a:prstGeom>
          <a:noFill/>
          <a:ln>
            <a:noFill/>
          </a:ln>
        </p:spPr>
      </p:pic>
      <p:sp>
        <p:nvSpPr>
          <p:cNvPr id="167" name="Google Shape;167;p16"/>
          <p:cNvSpPr txBox="1">
            <a:spLocks noGrp="1"/>
          </p:cNvSpPr>
          <p:nvPr>
            <p:ph type="body" idx="1"/>
          </p:nvPr>
        </p:nvSpPr>
        <p:spPr>
          <a:xfrm>
            <a:off x="500064" y="2145580"/>
            <a:ext cx="12331402" cy="4841423"/>
          </a:xfrm>
          <a:prstGeom prst="rect">
            <a:avLst/>
          </a:prstGeom>
          <a:noFill/>
          <a:ln>
            <a:noFill/>
          </a:ln>
        </p:spPr>
        <p:txBody>
          <a:bodyPr spcFirstLastPara="1" wrap="square" lIns="72000" tIns="45700" rIns="72000" bIns="45700" anchor="t" anchorCtr="0">
            <a:noAutofit/>
          </a:bodyPr>
          <a:lstStyle/>
          <a:p>
            <a:pPr marL="0" lvl="0" indent="0" algn="l"/>
            <a:r>
              <a:rPr lang="it-IT" sz="2600" dirty="0"/>
              <a:t>La figlia 17enne di Maria e Giovanni, Enrica, sta attraversando un momento difficile della sua vita. Si rifiuta di andare a scuola e cerca un lavoro. Sembra che il suo unico obiettivo sia uscire con i suoi amici. Ecco perché ogni settimana chiede soldi ai suoi genitori per divertirsi con il suo gruppo di amici.</a:t>
            </a:r>
          </a:p>
          <a:p>
            <a:pPr marL="0" lvl="0" indent="0" algn="l"/>
            <a:r>
              <a:rPr lang="it-IT" sz="2600" dirty="0"/>
              <a:t>
Maria e Giovanni non hanno abbastanza soldi per soddisfare le richieste di Enrica e sono davvero preoccupati per il comportamento e lo stile di vita di loro figlia e non sanno come fare.</a:t>
            </a:r>
          </a:p>
          <a:p>
            <a:pPr marL="0" lvl="0" indent="0" algn="l"/>
            <a:r>
              <a:rPr lang="it-IT" sz="2600" dirty="0"/>
              <a:t>
Pensa a cosa potresti suggerire a Maria e Giovanni sulle richieste di denaro della figlia.</a:t>
            </a:r>
          </a:p>
          <a:p>
            <a:pPr marL="0" lvl="0" indent="0" algn="r"/>
            <a:r>
              <a:rPr lang="it-IT" sz="2600" dirty="0"/>
              <a:t>
</a:t>
            </a:r>
            <a:r>
              <a:rPr lang="it-IT" sz="2600" dirty="0">
                <a:solidFill>
                  <a:schemeClr val="accent6"/>
                </a:solidFill>
              </a:rPr>
              <a:t>Vedi scheda M 7.5</a:t>
            </a:r>
            <a:endParaRPr sz="2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txBox="1">
            <a:spLocks noGrp="1"/>
          </p:cNvSpPr>
          <p:nvPr>
            <p:ph type="body" idx="2"/>
          </p:nvPr>
        </p:nvSpPr>
        <p:spPr>
          <a:xfrm>
            <a:off x="498523" y="1169978"/>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Adolescenti</a:t>
            </a:r>
            <a:endParaRPr i="0" dirty="0"/>
          </a:p>
        </p:txBody>
      </p:sp>
      <p:sp>
        <p:nvSpPr>
          <p:cNvPr id="173" name="Google Shape;173;p14"/>
          <p:cNvSpPr txBox="1">
            <a:spLocks noGrp="1"/>
          </p:cNvSpPr>
          <p:nvPr>
            <p:ph type="title"/>
          </p:nvPr>
        </p:nvSpPr>
        <p:spPr>
          <a:xfrm>
            <a:off x="502500" y="432159"/>
            <a:ext cx="12330000" cy="62317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174" name="Google Shape;174;p14"/>
          <p:cNvSpPr/>
          <p:nvPr/>
        </p:nvSpPr>
        <p:spPr>
          <a:xfrm>
            <a:off x="500063" y="3946935"/>
            <a:ext cx="6667500" cy="3953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endParaRPr sz="1969" b="0" i="0" u="none" strike="noStrike" cap="none">
              <a:solidFill>
                <a:srgbClr val="FF0000"/>
              </a:solidFill>
              <a:latin typeface="Calibri"/>
              <a:ea typeface="Calibri"/>
              <a:cs typeface="Calibri"/>
              <a:sym typeface="Calibri"/>
            </a:endParaRPr>
          </a:p>
        </p:txBody>
      </p:sp>
      <p:sp>
        <p:nvSpPr>
          <p:cNvPr id="175" name="Google Shape;175;p14"/>
          <p:cNvSpPr/>
          <p:nvPr/>
        </p:nvSpPr>
        <p:spPr>
          <a:xfrm>
            <a:off x="500063" y="2068668"/>
            <a:ext cx="7558262" cy="4616608"/>
          </a:xfrm>
          <a:prstGeom prst="rect">
            <a:avLst/>
          </a:prstGeom>
          <a:noFill/>
          <a:ln>
            <a:noFill/>
          </a:ln>
        </p:spPr>
        <p:txBody>
          <a:bodyPr spcFirstLastPara="1" wrap="square" lIns="91425" tIns="45700" rIns="91425" bIns="45700" anchor="t" anchorCtr="0">
            <a:spAutoFit/>
          </a:bodyPr>
          <a:lstStyle/>
          <a:p>
            <a:pPr lvl="0">
              <a:lnSpc>
                <a:spcPct val="150000"/>
              </a:lnSpc>
              <a:buSzPts val="2800"/>
            </a:pPr>
            <a:r>
              <a:rPr lang="it-IT" sz="2800" dirty="0">
                <a:solidFill>
                  <a:schemeClr val="dk1"/>
                </a:solidFill>
                <a:latin typeface="Calibri" panose="020F0502020204030204" pitchFamily="34" charset="0"/>
                <a:ea typeface="Calibri"/>
                <a:cs typeface="Calibri" panose="020F0502020204030204" pitchFamily="34" charset="0"/>
                <a:sym typeface="Calibri"/>
              </a:rPr>
              <a:t>Dall'età di 16 anni in poi il "bambino" è un adolescente e ha iniziato il suo percorso verso la completa </a:t>
            </a:r>
            <a:r>
              <a:rPr lang="it-IT" sz="2800" b="1" dirty="0">
                <a:solidFill>
                  <a:srgbClr val="097D74"/>
                </a:solidFill>
                <a:latin typeface="Calibri" panose="020F0502020204030204" pitchFamily="34" charset="0"/>
                <a:ea typeface="Calibri"/>
                <a:cs typeface="Calibri" panose="020F0502020204030204" pitchFamily="34" charset="0"/>
                <a:sym typeface="Calibri"/>
              </a:rPr>
              <a:t>indipendenza</a:t>
            </a:r>
            <a:r>
              <a:rPr lang="it-IT" sz="2800" dirty="0">
                <a:solidFill>
                  <a:schemeClr val="dk1"/>
                </a:solidFill>
                <a:latin typeface="Calibri" panose="020F0502020204030204" pitchFamily="34" charset="0"/>
                <a:ea typeface="Calibri"/>
                <a:cs typeface="Calibri" panose="020F0502020204030204" pitchFamily="34" charset="0"/>
                <a:sym typeface="Calibri"/>
              </a:rPr>
              <a:t> dai genitori.
In questo periodo gli adolescenti spesso chiedono ai loro genitori </a:t>
            </a:r>
            <a:r>
              <a:rPr lang="it-IT" sz="2800" b="1" dirty="0">
                <a:solidFill>
                  <a:srgbClr val="097D74"/>
                </a:solidFill>
                <a:latin typeface="Calibri" panose="020F0502020204030204" pitchFamily="34" charset="0"/>
                <a:ea typeface="Calibri"/>
                <a:cs typeface="Calibri" panose="020F0502020204030204" pitchFamily="34" charset="0"/>
                <a:sym typeface="Calibri"/>
              </a:rPr>
              <a:t>più soldi</a:t>
            </a:r>
            <a:r>
              <a:rPr lang="it-IT" sz="2800" dirty="0">
                <a:solidFill>
                  <a:schemeClr val="dk1"/>
                </a:solidFill>
                <a:latin typeface="Calibri" panose="020F0502020204030204" pitchFamily="34" charset="0"/>
                <a:ea typeface="Calibri"/>
                <a:cs typeface="Calibri" panose="020F0502020204030204" pitchFamily="34" charset="0"/>
                <a:sym typeface="Calibri"/>
              </a:rPr>
              <a:t>, per uscire con gli amici o comprare qualcosa che vogliono.
</a:t>
            </a: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176" name="Google Shape;176;p14" descr="Naughty boy"/>
          <p:cNvPicPr preferRelativeResize="0"/>
          <p:nvPr/>
        </p:nvPicPr>
        <p:blipFill rotWithShape="1">
          <a:blip r:embed="rId3">
            <a:alphaModFix/>
          </a:blip>
          <a:srcRect/>
          <a:stretch/>
        </p:blipFill>
        <p:spPr>
          <a:xfrm>
            <a:off x="9283127" y="1971838"/>
            <a:ext cx="2533650" cy="4762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5"/>
          <p:cNvSpPr txBox="1">
            <a:spLocks noGrp="1"/>
          </p:cNvSpPr>
          <p:nvPr>
            <p:ph type="body" idx="2"/>
          </p:nvPr>
        </p:nvSpPr>
        <p:spPr>
          <a:xfrm>
            <a:off x="500062" y="1101160"/>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Adolescenti</a:t>
            </a:r>
            <a:endParaRPr i="0" dirty="0"/>
          </a:p>
        </p:txBody>
      </p:sp>
      <p:sp>
        <p:nvSpPr>
          <p:cNvPr id="182" name="Google Shape;182;p15"/>
          <p:cNvSpPr txBox="1">
            <a:spLocks noGrp="1"/>
          </p:cNvSpPr>
          <p:nvPr>
            <p:ph type="title"/>
          </p:nvPr>
        </p:nvSpPr>
        <p:spPr>
          <a:xfrm>
            <a:off x="501605" y="381160"/>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183" name="Google Shape;183;p15"/>
          <p:cNvSpPr/>
          <p:nvPr/>
        </p:nvSpPr>
        <p:spPr>
          <a:xfrm>
            <a:off x="500063" y="3946935"/>
            <a:ext cx="6667500" cy="3953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endParaRPr sz="1969" b="0" i="0" u="none" strike="noStrike" cap="none">
              <a:solidFill>
                <a:srgbClr val="FF0000"/>
              </a:solidFill>
              <a:latin typeface="Calibri"/>
              <a:ea typeface="Calibri"/>
              <a:cs typeface="Calibri"/>
              <a:sym typeface="Calibri"/>
            </a:endParaRPr>
          </a:p>
        </p:txBody>
      </p:sp>
      <p:sp>
        <p:nvSpPr>
          <p:cNvPr id="184" name="Google Shape;184;p15"/>
          <p:cNvSpPr/>
          <p:nvPr/>
        </p:nvSpPr>
        <p:spPr>
          <a:xfrm>
            <a:off x="500062" y="1874046"/>
            <a:ext cx="8598217" cy="4893607"/>
          </a:xfrm>
          <a:prstGeom prst="rect">
            <a:avLst/>
          </a:prstGeom>
          <a:noFill/>
          <a:ln>
            <a:noFill/>
          </a:ln>
        </p:spPr>
        <p:txBody>
          <a:bodyPr spcFirstLastPara="1" wrap="square" lIns="91425" tIns="45700" rIns="91425" bIns="45700" anchor="t" anchorCtr="0">
            <a:spAutoFit/>
          </a:bodyPr>
          <a:lstStyle/>
          <a:p>
            <a:pPr lvl="0">
              <a:lnSpc>
                <a:spcPct val="150000"/>
              </a:lnSpc>
              <a:buSzPts val="2800"/>
            </a:pPr>
            <a:r>
              <a:rPr lang="it-IT" sz="2600" dirty="0">
                <a:solidFill>
                  <a:schemeClr val="dk1"/>
                </a:solidFill>
                <a:latin typeface="Calibri"/>
                <a:ea typeface="Calibri"/>
                <a:cs typeface="Calibri"/>
                <a:sym typeface="Calibri"/>
              </a:rPr>
              <a:t>È sempre fondamentale </a:t>
            </a:r>
            <a:r>
              <a:rPr lang="it-IT" sz="2600" b="1" dirty="0">
                <a:solidFill>
                  <a:srgbClr val="097D74"/>
                </a:solidFill>
                <a:latin typeface="Calibri"/>
                <a:ea typeface="Calibri"/>
                <a:cs typeface="Calibri"/>
                <a:sym typeface="Calibri"/>
              </a:rPr>
              <a:t>stabilire dei limiti </a:t>
            </a:r>
            <a:r>
              <a:rPr lang="it-IT" sz="2600" dirty="0">
                <a:solidFill>
                  <a:schemeClr val="dk1"/>
                </a:solidFill>
                <a:latin typeface="Calibri"/>
                <a:ea typeface="Calibri"/>
                <a:cs typeface="Calibri"/>
                <a:sym typeface="Calibri"/>
              </a:rPr>
              <a:t>e far capire agli adolescenti che non sempre possono ottenere tutti i soldi che vogliono e devono stare attenti a come spendono i loro soldi.
</a:t>
            </a:r>
            <a:endParaRPr sz="2600" b="0" i="0" u="none" strike="noStrike" cap="none" dirty="0">
              <a:solidFill>
                <a:srgbClr val="000000"/>
              </a:solidFill>
              <a:latin typeface="Arial"/>
              <a:ea typeface="Arial"/>
              <a:cs typeface="Arial"/>
              <a:sym typeface="Arial"/>
            </a:endParaRPr>
          </a:p>
          <a:p>
            <a:pPr lvl="0">
              <a:lnSpc>
                <a:spcPct val="150000"/>
              </a:lnSpc>
              <a:buSzPts val="2800"/>
            </a:pPr>
            <a:r>
              <a:rPr lang="it-IT" sz="2600" dirty="0">
                <a:solidFill>
                  <a:schemeClr val="dk1"/>
                </a:solidFill>
                <a:latin typeface="Calibri"/>
                <a:ea typeface="Calibri"/>
                <a:cs typeface="Calibri"/>
                <a:sym typeface="Calibri"/>
              </a:rPr>
              <a:t>Gli adolescenti possono essere incoraggiati a fare un </a:t>
            </a:r>
            <a:r>
              <a:rPr lang="it-IT" sz="2600" b="1" dirty="0">
                <a:solidFill>
                  <a:schemeClr val="accent6"/>
                </a:solidFill>
                <a:latin typeface="Calibri"/>
                <a:ea typeface="Calibri"/>
                <a:cs typeface="Calibri"/>
                <a:sym typeface="Calibri"/>
              </a:rPr>
              <a:t>lavoro part-time </a:t>
            </a:r>
            <a:r>
              <a:rPr lang="it-IT" sz="2600" dirty="0">
                <a:solidFill>
                  <a:schemeClr val="dk1"/>
                </a:solidFill>
                <a:latin typeface="Calibri"/>
                <a:ea typeface="Calibri"/>
                <a:cs typeface="Calibri"/>
                <a:sym typeface="Calibri"/>
              </a:rPr>
              <a:t>in modo che possano capire che dovranno guadagnare soldi man mano che crescono ed è meglio non sprecarli.</a:t>
            </a:r>
            <a:endParaRPr sz="2600" dirty="0"/>
          </a:p>
        </p:txBody>
      </p:sp>
      <p:pic>
        <p:nvPicPr>
          <p:cNvPr id="185" name="Google Shape;185;p15" descr="Vector clip art of girl with card and bag"/>
          <p:cNvPicPr preferRelativeResize="0"/>
          <p:nvPr/>
        </p:nvPicPr>
        <p:blipFill rotWithShape="1">
          <a:blip r:embed="rId3">
            <a:alphaModFix/>
          </a:blip>
          <a:srcRect/>
          <a:stretch/>
        </p:blipFill>
        <p:spPr>
          <a:xfrm>
            <a:off x="8832096" y="1971838"/>
            <a:ext cx="3495675" cy="4762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3817A9-9FC9-54E5-8CDE-673BE799F8B7}"/>
              </a:ext>
            </a:extLst>
          </p:cNvPr>
          <p:cNvPicPr>
            <a:picLocks noChangeAspect="1"/>
          </p:cNvPicPr>
          <p:nvPr/>
        </p:nvPicPr>
        <p:blipFill>
          <a:blip r:embed="rId3"/>
          <a:stretch>
            <a:fillRect/>
          </a:stretch>
        </p:blipFill>
        <p:spPr>
          <a:xfrm>
            <a:off x="10441135" y="5229726"/>
            <a:ext cx="2893865" cy="2275974"/>
          </a:xfrm>
          <a:prstGeom prst="rect">
            <a:avLst/>
          </a:prstGeom>
        </p:spPr>
      </p:pic>
      <p:sp>
        <p:nvSpPr>
          <p:cNvPr id="191" name="Google Shape;191;p18"/>
          <p:cNvSpPr txBox="1">
            <a:spLocks noGrp="1"/>
          </p:cNvSpPr>
          <p:nvPr>
            <p:ph type="title"/>
          </p:nvPr>
        </p:nvSpPr>
        <p:spPr>
          <a:xfrm>
            <a:off x="1559950" y="419825"/>
            <a:ext cx="3153104" cy="720000"/>
          </a:xfrm>
          <a:prstGeom prst="rect">
            <a:avLst/>
          </a:prstGeom>
          <a:no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Clr>
                <a:schemeClr val="accent2"/>
              </a:buClr>
              <a:buSzPts val="2800"/>
              <a:buFont typeface="Calibri"/>
              <a:buNone/>
            </a:pPr>
            <a:r>
              <a:rPr lang="en-GB" sz="2400" dirty="0" err="1"/>
              <a:t>Apprendimento</a:t>
            </a:r>
            <a:r>
              <a:rPr lang="en-GB" sz="2400" dirty="0"/>
              <a:t> in </a:t>
            </a:r>
            <a:r>
              <a:rPr lang="en-GB" sz="2400" dirty="0" err="1"/>
              <a:t>famiglia</a:t>
            </a:r>
            <a:endParaRPr sz="2400" dirty="0"/>
          </a:p>
        </p:txBody>
      </p:sp>
      <p:sp>
        <p:nvSpPr>
          <p:cNvPr id="192" name="Google Shape;192;p18"/>
          <p:cNvSpPr txBox="1">
            <a:spLocks noGrp="1"/>
          </p:cNvSpPr>
          <p:nvPr>
            <p:ph type="body" idx="2"/>
          </p:nvPr>
        </p:nvSpPr>
        <p:spPr>
          <a:xfrm>
            <a:off x="500063" y="1260475"/>
            <a:ext cx="12331700" cy="60325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Un ragazzo responsabile</a:t>
            </a:r>
            <a:endParaRPr i="0" dirty="0"/>
          </a:p>
        </p:txBody>
      </p:sp>
      <p:pic>
        <p:nvPicPr>
          <p:cNvPr id="193" name="Google Shape;193;p18" descr="Badge Tick with solid fill"/>
          <p:cNvPicPr preferRelativeResize="0"/>
          <p:nvPr/>
        </p:nvPicPr>
        <p:blipFill rotWithShape="1">
          <a:blip r:embed="rId4">
            <a:alphaModFix/>
          </a:blip>
          <a:srcRect/>
          <a:stretch/>
        </p:blipFill>
        <p:spPr>
          <a:xfrm>
            <a:off x="11917066" y="142546"/>
            <a:ext cx="914400" cy="914400"/>
          </a:xfrm>
          <a:prstGeom prst="rect">
            <a:avLst/>
          </a:prstGeom>
          <a:noFill/>
          <a:ln>
            <a:noFill/>
          </a:ln>
        </p:spPr>
      </p:pic>
      <p:pic>
        <p:nvPicPr>
          <p:cNvPr id="194" name="Google Shape;194;p18" descr="Badge Tick with solid fill"/>
          <p:cNvPicPr preferRelativeResize="0"/>
          <p:nvPr/>
        </p:nvPicPr>
        <p:blipFill rotWithShape="1">
          <a:blip r:embed="rId4">
            <a:alphaModFix/>
          </a:blip>
          <a:srcRect/>
          <a:stretch/>
        </p:blipFill>
        <p:spPr>
          <a:xfrm>
            <a:off x="500063" y="225425"/>
            <a:ext cx="914400" cy="914400"/>
          </a:xfrm>
          <a:prstGeom prst="rect">
            <a:avLst/>
          </a:prstGeom>
          <a:noFill/>
          <a:ln>
            <a:noFill/>
          </a:ln>
        </p:spPr>
      </p:pic>
      <p:sp>
        <p:nvSpPr>
          <p:cNvPr id="195" name="Google Shape;195;p18"/>
          <p:cNvSpPr txBox="1">
            <a:spLocks noGrp="1"/>
          </p:cNvSpPr>
          <p:nvPr>
            <p:ph type="body" idx="1"/>
          </p:nvPr>
        </p:nvSpPr>
        <p:spPr>
          <a:xfrm>
            <a:off x="500064" y="1984375"/>
            <a:ext cx="12331402" cy="5101500"/>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SzPts val="2188"/>
              <a:buNone/>
            </a:pPr>
            <a:r>
              <a:rPr lang="it-IT" sz="2800" dirty="0"/>
              <a:t>Stefano, un ragazzo di 18 anni, ha bisogno di soldi extra per permettersi il suo stile di vita per cui esce con gli amici, compra nuovi video games e regali per la sua ragazza, ecc. </a:t>
            </a:r>
          </a:p>
          <a:p>
            <a:pPr marL="0" lvl="0" indent="0" algn="l" rtl="0">
              <a:lnSpc>
                <a:spcPct val="100000"/>
              </a:lnSpc>
              <a:spcBef>
                <a:spcPts val="0"/>
              </a:spcBef>
              <a:spcAft>
                <a:spcPts val="0"/>
              </a:spcAft>
              <a:buSzPts val="2188"/>
              <a:buNone/>
            </a:pPr>
            <a:endParaRPr dirty="0"/>
          </a:p>
          <a:p>
            <a:pPr marL="0" lvl="0" indent="0" algn="l"/>
            <a:r>
              <a:rPr lang="it-IT" sz="2800" dirty="0"/>
              <a:t>Dopo aver parlato con i suoi genitori, che gli hanno detto che non avevano abbastanza soldi per sostenere un aumento della paghetta, ha deciso di costruire un piano di bilancio personale. Ha pianificato le spese su base mensile per tenere sotto controllo i suoi soldi e cercare di risparmiarne alcuni. 
</a:t>
            </a:r>
          </a:p>
          <a:p>
            <a:pPr marL="0" lvl="0" indent="0" algn="l"/>
            <a:r>
              <a:rPr lang="it-IT" sz="2800" dirty="0"/>
              <a:t>Inoltre, ha deciso di trovare un lavoro part-time per ottenere extra 
soldi per tutte le sue spese pur continuando a frequentare gli studi.
</a:t>
            </a:r>
            <a:endParaRPr sz="2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9"/>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p>
            <a:pPr lvl="0"/>
            <a:r>
              <a:rPr lang="it-IT" dirty="0"/>
              <a:t>Grazie per aver partecipato. Per ulteriori risorse, visita il sito Web di Money </a:t>
            </a:r>
            <a:r>
              <a:rPr lang="it-IT" dirty="0" err="1"/>
              <a:t>Matters</a:t>
            </a:r>
            <a:r>
              <a:rPr lang="it-IT" dirty="0"/>
              <a:t>:</a:t>
            </a:r>
            <a:br>
              <a:rPr lang="en-IE" dirty="0"/>
            </a:br>
            <a:br>
              <a:rPr lang="en-IE" dirty="0"/>
            </a:br>
            <a:r>
              <a:rPr lang="en-IE" u="sng" dirty="0">
                <a:solidFill>
                  <a:schemeClr val="hlink"/>
                </a:solidFill>
                <a:hlinkClick r:id="rId3"/>
              </a:rPr>
              <a:t>https://moneymattersproject.eu/</a:t>
            </a:r>
            <a:r>
              <a:rPr lang="en-IE" dirty="0"/>
              <a:t> </a:t>
            </a:r>
            <a:br>
              <a:rPr lang="en-IE" dirty="0"/>
            </a:b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293483" y="180905"/>
            <a:ext cx="12330000" cy="1298145"/>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br>
              <a:rPr lang="it-IT" dirty="0"/>
            </a:br>
            <a:r>
              <a:rPr lang="en-IE" dirty="0" err="1"/>
              <a:t>Programma</a:t>
            </a:r>
            <a:r>
              <a:rPr lang="en-IE" dirty="0"/>
              <a:t> </a:t>
            </a:r>
            <a:r>
              <a:rPr lang="en-IE" dirty="0" err="1"/>
              <a:t>visivo</a:t>
            </a:r>
            <a:endParaRPr dirty="0"/>
          </a:p>
        </p:txBody>
      </p:sp>
      <p:sp>
        <p:nvSpPr>
          <p:cNvPr id="6" name="Ovale 1">
            <a:extLst>
              <a:ext uri="{FF2B5EF4-FFF2-40B4-BE49-F238E27FC236}">
                <a16:creationId xmlns:a16="http://schemas.microsoft.com/office/drawing/2014/main" id="{0BCCD2DA-5E4B-959F-A563-9E0F5821AF1C}"/>
              </a:ext>
            </a:extLst>
          </p:cNvPr>
          <p:cNvSpPr/>
          <p:nvPr/>
        </p:nvSpPr>
        <p:spPr>
          <a:xfrm>
            <a:off x="213466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it-IT" sz="2800" b="1" dirty="0">
                <a:solidFill>
                  <a:schemeClr val="tx2"/>
                </a:solidFill>
                <a:latin typeface="Calibri" panose="020F0502020204030204" pitchFamily="34" charset="0"/>
                <a:ea typeface="Calibri" panose="020F0502020204030204" pitchFamily="34" charset="0"/>
                <a:cs typeface="Calibri" panose="020F0502020204030204" pitchFamily="34" charset="0"/>
              </a:rPr>
              <a:t>Cerca</a:t>
            </a:r>
            <a:r>
              <a:rPr lang="en-GB" sz="28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it-IT" sz="2800" b="1" dirty="0">
                <a:solidFill>
                  <a:schemeClr val="tx2"/>
                </a:solidFill>
                <a:latin typeface="Calibri" panose="020F0502020204030204" pitchFamily="34" charset="0"/>
                <a:ea typeface="Calibri" panose="020F0502020204030204" pitchFamily="34" charset="0"/>
                <a:cs typeface="Calibri" panose="020F0502020204030204" pitchFamily="34" charset="0"/>
              </a:rPr>
              <a:t>le</a:t>
            </a:r>
            <a:r>
              <a:rPr lang="en-GB" sz="2800" b="1" dirty="0">
                <a:solidFill>
                  <a:schemeClr val="tx2"/>
                </a:solidFill>
                <a:latin typeface="Calibri" panose="020F0502020204030204" pitchFamily="34" charset="0"/>
                <a:ea typeface="Calibri" panose="020F0502020204030204" pitchFamily="34" charset="0"/>
                <a:cs typeface="Calibri" panose="020F0502020204030204" pitchFamily="34" charset="0"/>
              </a:rPr>
              <a:t> parole</a:t>
            </a:r>
            <a:endParaRPr lang="en-GB"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Rettangolo con angoli arrotondati 40">
            <a:extLst>
              <a:ext uri="{FF2B5EF4-FFF2-40B4-BE49-F238E27FC236}">
                <a16:creationId xmlns:a16="http://schemas.microsoft.com/office/drawing/2014/main" id="{75E43BB2-EFC0-7463-6823-B6A1DED9B958}"/>
              </a:ext>
            </a:extLst>
          </p:cNvPr>
          <p:cNvSpPr/>
          <p:nvPr/>
        </p:nvSpPr>
        <p:spPr>
          <a:xfrm>
            <a:off x="293483" y="3560728"/>
            <a:ext cx="1925497" cy="112227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it-IT" sz="3600" b="1" dirty="0">
                <a:solidFill>
                  <a:srgbClr val="FFFFFF"/>
                </a:solidFill>
                <a:latin typeface="Calibri" panose="020F0502020204030204" pitchFamily="34" charset="0"/>
                <a:ea typeface="Calibri" panose="020F0502020204030204" pitchFamily="34" charset="0"/>
                <a:cs typeface="Calibri" panose="020F0502020204030204" pitchFamily="34" charset="0"/>
              </a:rPr>
              <a:t>Fine</a:t>
            </a:r>
            <a:endParaRPr lang="en-GB" sz="2400" dirty="0">
              <a:solidFill>
                <a:srgbClr val="374856"/>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Freccia a destra 2">
            <a:extLst>
              <a:ext uri="{FF2B5EF4-FFF2-40B4-BE49-F238E27FC236}">
                <a16:creationId xmlns:a16="http://schemas.microsoft.com/office/drawing/2014/main" id="{3A746109-5D05-E6BA-A2C6-5A43C71F5356}"/>
              </a:ext>
            </a:extLst>
          </p:cNvPr>
          <p:cNvSpPr/>
          <p:nvPr/>
        </p:nvSpPr>
        <p:spPr>
          <a:xfrm>
            <a:off x="4837213"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1" name="Elemento grafico 19" descr="Tè">
            <a:extLst>
              <a:ext uri="{FF2B5EF4-FFF2-40B4-BE49-F238E27FC236}">
                <a16:creationId xmlns:a16="http://schemas.microsoft.com/office/drawing/2014/main" id="{30F8D57F-4A71-3CBE-12BA-61B102D047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77855" y="2879890"/>
            <a:ext cx="1326947" cy="1321079"/>
          </a:xfrm>
          <a:prstGeom prst="rect">
            <a:avLst/>
          </a:prstGeom>
        </p:spPr>
      </p:pic>
      <p:pic>
        <p:nvPicPr>
          <p:cNvPr id="12" name="Elemento grafico 16" descr="Presentazione con grafico a barre da destra a sinistra">
            <a:extLst>
              <a:ext uri="{FF2B5EF4-FFF2-40B4-BE49-F238E27FC236}">
                <a16:creationId xmlns:a16="http://schemas.microsoft.com/office/drawing/2014/main" id="{20855000-904D-774D-ECFA-4BA19F4F11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7500" y="2735099"/>
            <a:ext cx="333375" cy="333375"/>
          </a:xfrm>
          <a:prstGeom prst="rect">
            <a:avLst/>
          </a:prstGeom>
        </p:spPr>
      </p:pic>
      <p:sp>
        <p:nvSpPr>
          <p:cNvPr id="13" name="Ovale 1">
            <a:extLst>
              <a:ext uri="{FF2B5EF4-FFF2-40B4-BE49-F238E27FC236}">
                <a16:creationId xmlns:a16="http://schemas.microsoft.com/office/drawing/2014/main" id="{2AB77BFE-1320-9A5D-3A7D-6DACA19FD497}"/>
              </a:ext>
            </a:extLst>
          </p:cNvPr>
          <p:cNvSpPr/>
          <p:nvPr/>
        </p:nvSpPr>
        <p:spPr>
          <a:xfrm>
            <a:off x="5590400" y="1186163"/>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it-IT" sz="2600" b="1" dirty="0">
                <a:solidFill>
                  <a:schemeClr val="tx2"/>
                </a:solidFill>
                <a:latin typeface="Calibri" panose="020F0502020204030204" pitchFamily="34" charset="0"/>
                <a:ea typeface="Calibri" panose="020F0502020204030204" pitchFamily="34" charset="0"/>
                <a:cs typeface="Calibri" panose="020F0502020204030204" pitchFamily="34" charset="0"/>
              </a:rPr>
              <a:t>Attività – discutere di soldi con i bambini</a:t>
            </a:r>
            <a:endParaRPr lang="en-GB" sz="26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Ovale 1">
            <a:extLst>
              <a:ext uri="{FF2B5EF4-FFF2-40B4-BE49-F238E27FC236}">
                <a16:creationId xmlns:a16="http://schemas.microsoft.com/office/drawing/2014/main" id="{60D377CD-BCCB-66AF-8FF4-E86CE9F3C312}"/>
              </a:ext>
            </a:extLst>
          </p:cNvPr>
          <p:cNvSpPr/>
          <p:nvPr/>
        </p:nvSpPr>
        <p:spPr>
          <a:xfrm>
            <a:off x="9223180"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Bambini in età scolare e denaro</a:t>
            </a:r>
            <a:endParaRPr lang="en-GB"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vale 1">
            <a:extLst>
              <a:ext uri="{FF2B5EF4-FFF2-40B4-BE49-F238E27FC236}">
                <a16:creationId xmlns:a16="http://schemas.microsoft.com/office/drawing/2014/main" id="{4FB26EE3-A37D-9929-D5AD-89DC431E2AD6}"/>
              </a:ext>
            </a:extLst>
          </p:cNvPr>
          <p:cNvSpPr/>
          <p:nvPr/>
        </p:nvSpPr>
        <p:spPr>
          <a:xfrm>
            <a:off x="5783582"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it-IT" sz="2400" b="1" dirty="0">
                <a:solidFill>
                  <a:schemeClr val="bg1"/>
                </a:solidFill>
                <a:latin typeface="Calibri" panose="020F0502020204030204" pitchFamily="34" charset="0"/>
                <a:ea typeface="Calibri" panose="020F0502020204030204" pitchFamily="34" charset="0"/>
                <a:cs typeface="Calibri" panose="020F0502020204030204" pitchFamily="34" charset="0"/>
              </a:rPr>
              <a:t>Fumetti e </a:t>
            </a:r>
            <a:r>
              <a:rPr lang="it-IT"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escape</a:t>
            </a:r>
            <a:r>
              <a:rPr lang="it-IT" sz="2400" b="1" dirty="0">
                <a:solidFill>
                  <a:schemeClr val="bg1"/>
                </a:solidFill>
                <a:latin typeface="Calibri" panose="020F0502020204030204" pitchFamily="34" charset="0"/>
                <a:ea typeface="Calibri" panose="020F0502020204030204" pitchFamily="34" charset="0"/>
                <a:cs typeface="Calibri" panose="020F0502020204030204" pitchFamily="34" charset="0"/>
              </a:rPr>
              <a:t> room Money </a:t>
            </a:r>
            <a:r>
              <a:rPr lang="it-IT"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Matters</a:t>
            </a:r>
            <a:r>
              <a:rPr lang="it-IT"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it-IT"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Ovale 1">
            <a:extLst>
              <a:ext uri="{FF2B5EF4-FFF2-40B4-BE49-F238E27FC236}">
                <a16:creationId xmlns:a16="http://schemas.microsoft.com/office/drawing/2014/main" id="{F782D476-7390-B6DD-AD29-AD99811190EB}"/>
              </a:ext>
            </a:extLst>
          </p:cNvPr>
          <p:cNvSpPr/>
          <p:nvPr/>
        </p:nvSpPr>
        <p:spPr>
          <a:xfrm>
            <a:off x="903175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it-IT" sz="2800" b="1" dirty="0">
                <a:solidFill>
                  <a:schemeClr val="tx2"/>
                </a:solidFill>
                <a:latin typeface="Calibri" panose="020F0502020204030204" pitchFamily="34" charset="0"/>
                <a:ea typeface="Calibri" panose="020F0502020204030204" pitchFamily="34" charset="0"/>
                <a:cs typeface="Calibri" panose="020F0502020204030204" pitchFamily="34" charset="0"/>
              </a:rPr>
              <a:t>Bambini in età prescolare e denaro</a:t>
            </a:r>
            <a:endParaRPr lang="en-GB"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Ovale 1">
            <a:extLst>
              <a:ext uri="{FF2B5EF4-FFF2-40B4-BE49-F238E27FC236}">
                <a16:creationId xmlns:a16="http://schemas.microsoft.com/office/drawing/2014/main" id="{9C2E76BB-E320-502C-7C59-5F58AC63C5A1}"/>
              </a:ext>
            </a:extLst>
          </p:cNvPr>
          <p:cNvSpPr/>
          <p:nvPr/>
        </p:nvSpPr>
        <p:spPr>
          <a:xfrm>
            <a:off x="2249852" y="4347635"/>
            <a:ext cx="2794158"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Attività</a:t>
            </a:r>
            <a:r>
              <a:rPr lang="en-GB" sz="2800" b="1"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GB"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Adolescenti</a:t>
            </a:r>
            <a:r>
              <a:rPr lang="en-GB" sz="2800" b="1" dirty="0">
                <a:solidFill>
                  <a:schemeClr val="bg1"/>
                </a:solidFill>
                <a:latin typeface="Calibri" panose="020F0502020204030204" pitchFamily="34" charset="0"/>
                <a:ea typeface="Calibri" panose="020F0502020204030204" pitchFamily="34" charset="0"/>
                <a:cs typeface="Calibri" panose="020F0502020204030204" pitchFamily="34" charset="0"/>
              </a:rPr>
              <a:t> e </a:t>
            </a:r>
            <a:r>
              <a:rPr lang="en-GB"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denaro</a:t>
            </a:r>
            <a:endParaRPr lang="en-GB"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Freccia a destra 2">
            <a:extLst>
              <a:ext uri="{FF2B5EF4-FFF2-40B4-BE49-F238E27FC236}">
                <a16:creationId xmlns:a16="http://schemas.microsoft.com/office/drawing/2014/main" id="{74192749-95ED-43B9-3322-3E5EE222317A}"/>
              </a:ext>
            </a:extLst>
          </p:cNvPr>
          <p:cNvSpPr/>
          <p:nvPr/>
        </p:nvSpPr>
        <p:spPr>
          <a:xfrm>
            <a:off x="8311658"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ccia a destra 2">
            <a:extLst>
              <a:ext uri="{FF2B5EF4-FFF2-40B4-BE49-F238E27FC236}">
                <a16:creationId xmlns:a16="http://schemas.microsoft.com/office/drawing/2014/main" id="{A4A56CE3-4980-BCAF-59A3-BC301BEC8D1B}"/>
              </a:ext>
            </a:extLst>
          </p:cNvPr>
          <p:cNvSpPr/>
          <p:nvPr/>
        </p:nvSpPr>
        <p:spPr>
          <a:xfrm rot="7963522">
            <a:off x="11850651" y="455666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ccia a destra 2">
            <a:extLst>
              <a:ext uri="{FF2B5EF4-FFF2-40B4-BE49-F238E27FC236}">
                <a16:creationId xmlns:a16="http://schemas.microsoft.com/office/drawing/2014/main" id="{4EF23947-EEAC-9D30-BB31-90476642EDD7}"/>
              </a:ext>
            </a:extLst>
          </p:cNvPr>
          <p:cNvSpPr/>
          <p:nvPr/>
        </p:nvSpPr>
        <p:spPr>
          <a:xfrm rot="3139517">
            <a:off x="11794606" y="2593660"/>
            <a:ext cx="628015" cy="101734"/>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ccia a destra 2">
            <a:extLst>
              <a:ext uri="{FF2B5EF4-FFF2-40B4-BE49-F238E27FC236}">
                <a16:creationId xmlns:a16="http://schemas.microsoft.com/office/drawing/2014/main" id="{AF7448CD-11CD-332A-E16C-B4328DEB9023}"/>
              </a:ext>
            </a:extLst>
          </p:cNvPr>
          <p:cNvSpPr/>
          <p:nvPr/>
        </p:nvSpPr>
        <p:spPr>
          <a:xfrm rot="10800000">
            <a:off x="509077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ccia a destra 2">
            <a:extLst>
              <a:ext uri="{FF2B5EF4-FFF2-40B4-BE49-F238E27FC236}">
                <a16:creationId xmlns:a16="http://schemas.microsoft.com/office/drawing/2014/main" id="{ACA3005B-1D65-F283-67D0-476E882328C7}"/>
              </a:ext>
            </a:extLst>
          </p:cNvPr>
          <p:cNvSpPr/>
          <p:nvPr/>
        </p:nvSpPr>
        <p:spPr>
          <a:xfrm rot="10800000">
            <a:off x="850162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ccia a destra 2">
            <a:extLst>
              <a:ext uri="{FF2B5EF4-FFF2-40B4-BE49-F238E27FC236}">
                <a16:creationId xmlns:a16="http://schemas.microsoft.com/office/drawing/2014/main" id="{F60A2E66-F491-EDCA-2A93-D48074EB782C}"/>
              </a:ext>
            </a:extLst>
          </p:cNvPr>
          <p:cNvSpPr/>
          <p:nvPr/>
        </p:nvSpPr>
        <p:spPr>
          <a:xfrm rot="13705042">
            <a:off x="1706434" y="502175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Casella di testo 2">
            <a:extLst>
              <a:ext uri="{FF2B5EF4-FFF2-40B4-BE49-F238E27FC236}">
                <a16:creationId xmlns:a16="http://schemas.microsoft.com/office/drawing/2014/main" id="{911D3A04-E666-90C4-53DD-27649B096F2B}"/>
              </a:ext>
            </a:extLst>
          </p:cNvPr>
          <p:cNvSpPr txBox="1">
            <a:spLocks noChangeArrowheads="1"/>
          </p:cNvSpPr>
          <p:nvPr/>
        </p:nvSpPr>
        <p:spPr bwMode="auto">
          <a:xfrm>
            <a:off x="9761220" y="3603206"/>
            <a:ext cx="2140942" cy="7217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spcAft>
                <a:spcPts val="600"/>
              </a:spcAft>
            </a:pPr>
            <a:r>
              <a:rPr lang="en-US" sz="2400" b="1" dirty="0" err="1">
                <a:solidFill>
                  <a:srgbClr val="0A9A8F"/>
                </a:solidFill>
                <a:effectLst/>
                <a:latin typeface="Calibri" panose="020F0502020204030204" pitchFamily="34" charset="0"/>
                <a:ea typeface="Calibri" panose="020F0502020204030204" pitchFamily="34" charset="0"/>
              </a:rPr>
              <a:t>Pausa</a:t>
            </a:r>
            <a:r>
              <a:rPr lang="en-US" sz="2400" b="1" dirty="0">
                <a:solidFill>
                  <a:srgbClr val="0A9A8F"/>
                </a:solidFill>
                <a:effectLst/>
                <a:latin typeface="Calibri" panose="020F0502020204030204" pitchFamily="34" charset="0"/>
                <a:ea typeface="Calibri" panose="020F0502020204030204" pitchFamily="34" charset="0"/>
              </a:rPr>
              <a:t> – 10 min</a:t>
            </a:r>
            <a:r>
              <a:rPr lang="en-US" sz="800" dirty="0">
                <a:solidFill>
                  <a:srgbClr val="0A9A8F"/>
                </a:solidFill>
                <a:effectLst/>
                <a:latin typeface="Calibri" panose="020F0502020204030204" pitchFamily="34" charset="0"/>
                <a:ea typeface="Calibri" panose="020F0502020204030204" pitchFamily="34" charset="0"/>
              </a:rPr>
              <a:t>.</a:t>
            </a:r>
            <a:endParaRPr lang="en-GB" sz="1200" dirty="0">
              <a:solidFill>
                <a:srgbClr val="374856"/>
              </a:solidFill>
              <a:effectLst/>
              <a:latin typeface="Calibri" panose="020F0502020204030204" pitchFamily="34" charset="0"/>
              <a:ea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65D1B9B1-91B8-F080-64ED-5AC3F3D8E8C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17630" y="2773527"/>
            <a:ext cx="4093122" cy="3916328"/>
          </a:xfrm>
          <a:prstGeom prst="rect">
            <a:avLst/>
          </a:prstGeom>
        </p:spPr>
      </p:pic>
      <p:sp>
        <p:nvSpPr>
          <p:cNvPr id="2" name="Text Placeholder 1">
            <a:extLst>
              <a:ext uri="{FF2B5EF4-FFF2-40B4-BE49-F238E27FC236}">
                <a16:creationId xmlns:a16="http://schemas.microsoft.com/office/drawing/2014/main" id="{B9F8FA7E-26AA-1DE0-5EF4-9233ECAA43ED}"/>
              </a:ext>
            </a:extLst>
          </p:cNvPr>
          <p:cNvSpPr>
            <a:spLocks noGrp="1"/>
          </p:cNvSpPr>
          <p:nvPr>
            <p:ph type="body" idx="1"/>
          </p:nvPr>
        </p:nvSpPr>
        <p:spPr>
          <a:xfrm>
            <a:off x="498592" y="2667327"/>
            <a:ext cx="7821160" cy="4651182"/>
          </a:xfrm>
        </p:spPr>
        <p:txBody>
          <a:bodyPr/>
          <a:lstStyle/>
          <a:p>
            <a:pPr marL="971550" indent="-742950" algn="l">
              <a:buFont typeface="+mj-lt"/>
              <a:buAutoNum type="arabicPeriod"/>
            </a:pPr>
            <a:r>
              <a:rPr lang="it-IT" sz="3200" dirty="0"/>
              <a:t>Trova un partner con cui non hai mai lavorato prima</a:t>
            </a:r>
            <a:r>
              <a:rPr lang="en-GB" sz="3200" dirty="0"/>
              <a:t>.</a:t>
            </a:r>
          </a:p>
          <a:p>
            <a:pPr marL="971550" indent="-742950" algn="l">
              <a:buFont typeface="+mj-lt"/>
              <a:buAutoNum type="arabicPeriod"/>
            </a:pPr>
            <a:r>
              <a:rPr lang="en-GB" sz="3200" dirty="0" err="1"/>
              <a:t>Insieme</a:t>
            </a:r>
            <a:r>
              <a:rPr lang="en-GB" sz="3200" dirty="0"/>
              <a:t> </a:t>
            </a:r>
            <a:r>
              <a:rPr lang="en-GB" sz="3200" dirty="0" err="1"/>
              <a:t>cercate</a:t>
            </a:r>
            <a:r>
              <a:rPr lang="en-GB" sz="3200" dirty="0"/>
              <a:t> le parole e </a:t>
            </a:r>
            <a:r>
              <a:rPr lang="en-GB" sz="3200" dirty="0" err="1"/>
              <a:t>completate</a:t>
            </a:r>
            <a:r>
              <a:rPr lang="en-GB" sz="3200" dirty="0"/>
              <a:t> </a:t>
            </a:r>
            <a:r>
              <a:rPr lang="en-GB" sz="3200" dirty="0" err="1"/>
              <a:t>l’attività</a:t>
            </a:r>
            <a:r>
              <a:rPr lang="en-GB" sz="3200" dirty="0"/>
              <a:t> M 7.1.</a:t>
            </a:r>
          </a:p>
          <a:p>
            <a:pPr marL="971550" indent="-742950" algn="l">
              <a:buFont typeface="+mj-lt"/>
              <a:buAutoNum type="arabicPeriod"/>
            </a:pPr>
            <a:r>
              <a:rPr lang="en-GB" sz="3200" dirty="0" err="1"/>
              <a:t>Controllate</a:t>
            </a:r>
            <a:r>
              <a:rPr lang="en-GB" sz="3200" dirty="0"/>
              <a:t> le </a:t>
            </a:r>
            <a:r>
              <a:rPr lang="en-GB" sz="3200" dirty="0" err="1"/>
              <a:t>vostre</a:t>
            </a:r>
            <a:r>
              <a:rPr lang="en-GB" sz="3200" dirty="0"/>
              <a:t> </a:t>
            </a:r>
            <a:r>
              <a:rPr lang="en-GB" sz="3200" dirty="0" err="1"/>
              <a:t>risposte</a:t>
            </a:r>
            <a:r>
              <a:rPr lang="en-GB" sz="3200" dirty="0"/>
              <a:t>.</a:t>
            </a:r>
          </a:p>
          <a:p>
            <a:pPr marL="971550" indent="-742950" algn="l">
              <a:buFont typeface="+mj-lt"/>
              <a:buAutoNum type="arabicPeriod"/>
            </a:pPr>
            <a:r>
              <a:rPr lang="it-IT" sz="3200" dirty="0"/>
              <a:t>Discutete dell’età in cui i bambini potrebbero giocare a questo gioco di parole e di come potreste usarlo.</a:t>
            </a:r>
            <a:endParaRPr lang="en-GB" sz="3200" dirty="0"/>
          </a:p>
          <a:p>
            <a:endParaRPr lang="en-GB" dirty="0"/>
          </a:p>
        </p:txBody>
      </p:sp>
      <p:sp>
        <p:nvSpPr>
          <p:cNvPr id="3" name="Title 2">
            <a:extLst>
              <a:ext uri="{FF2B5EF4-FFF2-40B4-BE49-F238E27FC236}">
                <a16:creationId xmlns:a16="http://schemas.microsoft.com/office/drawing/2014/main" id="{7B8CC2D9-D777-EAE6-96A4-D683E3520EB1}"/>
              </a:ext>
            </a:extLst>
          </p:cNvPr>
          <p:cNvSpPr>
            <a:spLocks noGrp="1"/>
          </p:cNvSpPr>
          <p:nvPr>
            <p:ph type="title"/>
          </p:nvPr>
        </p:nvSpPr>
        <p:spPr>
          <a:xfrm>
            <a:off x="500133" y="414841"/>
            <a:ext cx="12330000" cy="974996"/>
          </a:xfrm>
        </p:spPr>
        <p:txBody>
          <a:bodyPr>
            <a:normAutofit/>
          </a:bodyPr>
          <a:lstStyle/>
          <a:p>
            <a:r>
              <a:rPr lang="it-IT" sz="2400" dirty="0"/>
              <a:t>Apprendimento in famiglia</a:t>
            </a:r>
            <a:br>
              <a:rPr lang="it-IT" dirty="0"/>
            </a:br>
            <a:r>
              <a:rPr lang="en-GB" dirty="0" err="1"/>
              <a:t>Attività</a:t>
            </a:r>
            <a:r>
              <a:rPr lang="en-GB" dirty="0"/>
              <a:t> </a:t>
            </a:r>
            <a:r>
              <a:rPr lang="en-GB" dirty="0" err="1"/>
              <a:t>rompighiaccio</a:t>
            </a:r>
            <a:endParaRPr lang="en-GB" dirty="0"/>
          </a:p>
        </p:txBody>
      </p:sp>
      <p:sp>
        <p:nvSpPr>
          <p:cNvPr id="4" name="Text Placeholder 3">
            <a:extLst>
              <a:ext uri="{FF2B5EF4-FFF2-40B4-BE49-F238E27FC236}">
                <a16:creationId xmlns:a16="http://schemas.microsoft.com/office/drawing/2014/main" id="{0658DF8E-6C4A-BC34-5B17-FCE08F4386FB}"/>
              </a:ext>
            </a:extLst>
          </p:cNvPr>
          <p:cNvSpPr>
            <a:spLocks noGrp="1"/>
          </p:cNvSpPr>
          <p:nvPr>
            <p:ph type="body" idx="2"/>
          </p:nvPr>
        </p:nvSpPr>
        <p:spPr>
          <a:xfrm>
            <a:off x="498592" y="1484684"/>
            <a:ext cx="12331541" cy="974997"/>
          </a:xfrm>
        </p:spPr>
        <p:txBody>
          <a:bodyPr/>
          <a:lstStyle/>
          <a:p>
            <a:pPr>
              <a:spcBef>
                <a:spcPts val="600"/>
              </a:spcBef>
              <a:spcAft>
                <a:spcPts val="600"/>
              </a:spcAft>
            </a:pPr>
            <a:r>
              <a:rPr lang="en-GB" i="0" dirty="0" err="1"/>
              <a:t>Attività</a:t>
            </a:r>
            <a:r>
              <a:rPr lang="en-GB" i="0" dirty="0"/>
              <a:t> M 7.1</a:t>
            </a:r>
          </a:p>
          <a:p>
            <a:pPr>
              <a:spcBef>
                <a:spcPts val="600"/>
              </a:spcBef>
              <a:spcAft>
                <a:spcPts val="600"/>
              </a:spcAft>
            </a:pPr>
            <a:r>
              <a:rPr lang="en-GB" i="0" dirty="0" err="1"/>
              <a:t>Cerca</a:t>
            </a:r>
            <a:r>
              <a:rPr lang="en-GB" i="0" dirty="0"/>
              <a:t> le parole</a:t>
            </a:r>
          </a:p>
        </p:txBody>
      </p:sp>
    </p:spTree>
    <p:extLst>
      <p:ext uri="{BB962C8B-B14F-4D97-AF65-F5344CB8AC3E}">
        <p14:creationId xmlns:p14="http://schemas.microsoft.com/office/powerpoint/2010/main" val="2859428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71" name="Google Shape;71;p3"/>
          <p:cNvSpPr txBox="1">
            <a:spLocks noGrp="1"/>
          </p:cNvSpPr>
          <p:nvPr>
            <p:ph type="body" idx="2"/>
          </p:nvPr>
        </p:nvSpPr>
        <p:spPr>
          <a:xfrm>
            <a:off x="499925" y="115215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600"/>
              </a:spcBef>
              <a:spcAft>
                <a:spcPts val="600"/>
              </a:spcAft>
              <a:buClr>
                <a:schemeClr val="lt2"/>
              </a:buClr>
              <a:buSzPts val="2400"/>
              <a:buNone/>
            </a:pPr>
            <a:r>
              <a:rPr lang="it-IT" i="0" dirty="0"/>
              <a:t>Introduzione</a:t>
            </a:r>
            <a:endParaRPr i="0" dirty="0"/>
          </a:p>
        </p:txBody>
      </p:sp>
      <p:sp>
        <p:nvSpPr>
          <p:cNvPr id="72" name="Google Shape;72;p3"/>
          <p:cNvSpPr txBox="1">
            <a:spLocks noGrp="1"/>
          </p:cNvSpPr>
          <p:nvPr>
            <p:ph type="body" idx="1"/>
          </p:nvPr>
        </p:nvSpPr>
        <p:spPr>
          <a:xfrm>
            <a:off x="500064" y="1872159"/>
            <a:ext cx="12331402" cy="5360805"/>
          </a:xfrm>
          <a:prstGeom prst="rect">
            <a:avLst/>
          </a:prstGeom>
          <a:noFill/>
          <a:ln>
            <a:noFill/>
          </a:ln>
        </p:spPr>
        <p:txBody>
          <a:bodyPr spcFirstLastPara="1" wrap="square" lIns="72000" tIns="45700" rIns="72000" bIns="45700" anchor="t" anchorCtr="0">
            <a:noAutofit/>
          </a:bodyPr>
          <a:lstStyle/>
          <a:p>
            <a:pPr marL="0" lvl="0" indent="0">
              <a:lnSpc>
                <a:spcPct val="150000"/>
              </a:lnSpc>
              <a:buSzPts val="2100"/>
            </a:pPr>
            <a:r>
              <a:rPr lang="it-IT" sz="2800" dirty="0"/>
              <a:t>I genitori sono i primi e più efficaci insegnanti dei loro figli, quindi la famiglia è l'ambiente perfetto per insegnare ai bambini come gestire il denaro in modo efficace.  Non tutti i genitori sono esperti finanziari, ma sono esperti dei loro figli.</a:t>
            </a:r>
          </a:p>
          <a:p>
            <a:pPr marL="0" lvl="0" indent="0">
              <a:lnSpc>
                <a:spcPct val="150000"/>
              </a:lnSpc>
              <a:buSzPts val="2100"/>
            </a:pPr>
            <a:r>
              <a:rPr lang="it-IT" sz="2800" dirty="0"/>
              <a:t>
È importante fornire ai bambini una buona educazione finanziaria per consentire loro di gestire il denaro e fare buone scelte finanziarie per il loro futuro. Questo modulo supporterà genitori e tutori a parlare con i loro figli di denaro usando alcune semplici strategie.</a:t>
            </a:r>
            <a:endParaRPr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D2CAE-60BF-26CE-D550-86F00E8BAE1A}"/>
              </a:ext>
            </a:extLst>
          </p:cNvPr>
          <p:cNvSpPr>
            <a:spLocks noGrp="1"/>
          </p:cNvSpPr>
          <p:nvPr>
            <p:ph type="body" idx="1"/>
          </p:nvPr>
        </p:nvSpPr>
        <p:spPr>
          <a:xfrm>
            <a:off x="500202" y="2263460"/>
            <a:ext cx="12331403" cy="4526746"/>
          </a:xfrm>
        </p:spPr>
        <p:txBody>
          <a:bodyPr/>
          <a:lstStyle/>
          <a:p>
            <a:endParaRPr lang="en-GB" dirty="0"/>
          </a:p>
          <a:p>
            <a:pPr marL="971550" indent="-742950">
              <a:buFont typeface="+mj-lt"/>
              <a:buAutoNum type="arabicPeriod"/>
            </a:pPr>
            <a:r>
              <a:rPr lang="it-IT" sz="3200" dirty="0"/>
              <a:t>Di solito parli con i tuoi figli di soldi?
A che età si dovrebbe iniziare a insegnare ai bambini cos’è e come usare il denaro?
Quali concetti dovrebbero essere insegnati ai bambini?
Quali metodi useresti considerando le diverse e varie fasce d’età?</a:t>
            </a:r>
            <a:endParaRPr lang="en-GB" sz="3200" dirty="0"/>
          </a:p>
        </p:txBody>
      </p:sp>
      <p:sp>
        <p:nvSpPr>
          <p:cNvPr id="3" name="Title 2">
            <a:extLst>
              <a:ext uri="{FF2B5EF4-FFF2-40B4-BE49-F238E27FC236}">
                <a16:creationId xmlns:a16="http://schemas.microsoft.com/office/drawing/2014/main" id="{725C71AF-D987-F584-CA89-05583E1B0A7E}"/>
              </a:ext>
            </a:extLst>
          </p:cNvPr>
          <p:cNvSpPr>
            <a:spLocks noGrp="1"/>
          </p:cNvSpPr>
          <p:nvPr>
            <p:ph type="title"/>
          </p:nvPr>
        </p:nvSpPr>
        <p:spPr>
          <a:xfrm>
            <a:off x="501605" y="354527"/>
            <a:ext cx="12330000" cy="720000"/>
          </a:xfrm>
        </p:spPr>
        <p:txBody>
          <a:bodyPr>
            <a:normAutofit/>
          </a:bodyPr>
          <a:lstStyle/>
          <a:p>
            <a:r>
              <a:rPr lang="en-GB" sz="2400" dirty="0" err="1"/>
              <a:t>Apprendimento</a:t>
            </a:r>
            <a:r>
              <a:rPr lang="en-GB" sz="2400" dirty="0"/>
              <a:t> in </a:t>
            </a:r>
            <a:r>
              <a:rPr lang="en-GB" sz="2400" dirty="0" err="1"/>
              <a:t>famiglia</a:t>
            </a:r>
            <a:endParaRPr lang="en-GB" sz="2400" dirty="0"/>
          </a:p>
        </p:txBody>
      </p:sp>
      <p:sp>
        <p:nvSpPr>
          <p:cNvPr id="4" name="Text Placeholder 3">
            <a:extLst>
              <a:ext uri="{FF2B5EF4-FFF2-40B4-BE49-F238E27FC236}">
                <a16:creationId xmlns:a16="http://schemas.microsoft.com/office/drawing/2014/main" id="{F07AB5A4-958B-0D4B-4ECD-7D7ED6981914}"/>
              </a:ext>
            </a:extLst>
          </p:cNvPr>
          <p:cNvSpPr>
            <a:spLocks noGrp="1"/>
          </p:cNvSpPr>
          <p:nvPr>
            <p:ph type="body" idx="2"/>
          </p:nvPr>
        </p:nvSpPr>
        <p:spPr>
          <a:xfrm>
            <a:off x="500064" y="1041613"/>
            <a:ext cx="12331541" cy="1031886"/>
          </a:xfrm>
        </p:spPr>
        <p:txBody>
          <a:bodyPr/>
          <a:lstStyle/>
          <a:p>
            <a:pPr>
              <a:spcBef>
                <a:spcPts val="600"/>
              </a:spcBef>
              <a:spcAft>
                <a:spcPts val="600"/>
              </a:spcAft>
            </a:pPr>
            <a:r>
              <a:rPr lang="en-GB" i="0" dirty="0" err="1"/>
              <a:t>Attività</a:t>
            </a:r>
            <a:r>
              <a:rPr lang="en-GB" i="0" dirty="0"/>
              <a:t> M 7.2</a:t>
            </a:r>
          </a:p>
          <a:p>
            <a:pPr>
              <a:spcBef>
                <a:spcPts val="600"/>
              </a:spcBef>
              <a:spcAft>
                <a:spcPts val="600"/>
              </a:spcAft>
            </a:pPr>
            <a:r>
              <a:rPr lang="en-GB" i="0" dirty="0"/>
              <a:t>Bambini e soldi</a:t>
            </a:r>
          </a:p>
        </p:txBody>
      </p:sp>
    </p:spTree>
    <p:extLst>
      <p:ext uri="{BB962C8B-B14F-4D97-AF65-F5344CB8AC3E}">
        <p14:creationId xmlns:p14="http://schemas.microsoft.com/office/powerpoint/2010/main" val="3997329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49008-0533-FE43-D9B0-A5533213946F}"/>
              </a:ext>
            </a:extLst>
          </p:cNvPr>
          <p:cNvSpPr>
            <a:spLocks noGrp="1"/>
          </p:cNvSpPr>
          <p:nvPr>
            <p:ph type="body" idx="1"/>
          </p:nvPr>
        </p:nvSpPr>
        <p:spPr>
          <a:xfrm>
            <a:off x="499925" y="2665627"/>
            <a:ext cx="12331402" cy="2344256"/>
          </a:xfrm>
        </p:spPr>
        <p:txBody>
          <a:bodyPr/>
          <a:lstStyle/>
          <a:p>
            <a:r>
              <a:rPr lang="en-GB" sz="3200" dirty="0"/>
              <a:t>Gruppo 1: </a:t>
            </a:r>
            <a:r>
              <a:rPr lang="it-IT" sz="3200" dirty="0"/>
              <a:t>Identifica 2 giochi sul denaro per bambini di 2-3 anni</a:t>
            </a:r>
            <a:endParaRPr lang="en-GB" sz="3200" dirty="0"/>
          </a:p>
          <a:p>
            <a:endParaRPr lang="en-GB" sz="3200" dirty="0"/>
          </a:p>
          <a:p>
            <a:endParaRPr lang="en-GB" sz="3200" dirty="0"/>
          </a:p>
          <a:p>
            <a:r>
              <a:rPr lang="en-GB" sz="3200" dirty="0"/>
              <a:t>Gruppo 2: </a:t>
            </a:r>
            <a:r>
              <a:rPr lang="it-IT" sz="3200" dirty="0"/>
              <a:t>Identifica 2 giochi sul denaro per bambini di 4-6 anni</a:t>
            </a:r>
            <a:endParaRPr lang="en-GB" sz="3200" dirty="0"/>
          </a:p>
        </p:txBody>
      </p:sp>
      <p:sp>
        <p:nvSpPr>
          <p:cNvPr id="3" name="Title 2">
            <a:extLst>
              <a:ext uri="{FF2B5EF4-FFF2-40B4-BE49-F238E27FC236}">
                <a16:creationId xmlns:a16="http://schemas.microsoft.com/office/drawing/2014/main" id="{0B140C66-77E1-F10E-E5BC-97017598D7A4}"/>
              </a:ext>
            </a:extLst>
          </p:cNvPr>
          <p:cNvSpPr>
            <a:spLocks noGrp="1"/>
          </p:cNvSpPr>
          <p:nvPr>
            <p:ph type="title"/>
          </p:nvPr>
        </p:nvSpPr>
        <p:spPr>
          <a:xfrm>
            <a:off x="501466" y="314897"/>
            <a:ext cx="12330000" cy="720000"/>
          </a:xfrm>
        </p:spPr>
        <p:txBody>
          <a:bodyPr>
            <a:normAutofit/>
          </a:bodyPr>
          <a:lstStyle/>
          <a:p>
            <a:r>
              <a:rPr lang="en-GB" sz="2400" dirty="0" err="1"/>
              <a:t>Apprendimento</a:t>
            </a:r>
            <a:r>
              <a:rPr lang="en-GB" sz="2400" dirty="0"/>
              <a:t> in </a:t>
            </a:r>
            <a:r>
              <a:rPr lang="en-GB" sz="2400" dirty="0" err="1"/>
              <a:t>famiglia</a:t>
            </a:r>
            <a:endParaRPr lang="en-GB" sz="2400" dirty="0"/>
          </a:p>
        </p:txBody>
      </p:sp>
      <p:sp>
        <p:nvSpPr>
          <p:cNvPr id="4" name="Text Placeholder 3">
            <a:extLst>
              <a:ext uri="{FF2B5EF4-FFF2-40B4-BE49-F238E27FC236}">
                <a16:creationId xmlns:a16="http://schemas.microsoft.com/office/drawing/2014/main" id="{82904668-881D-3975-6DCE-10C94EFF0797}"/>
              </a:ext>
            </a:extLst>
          </p:cNvPr>
          <p:cNvSpPr>
            <a:spLocks noGrp="1"/>
          </p:cNvSpPr>
          <p:nvPr>
            <p:ph type="body" idx="2"/>
          </p:nvPr>
        </p:nvSpPr>
        <p:spPr>
          <a:xfrm>
            <a:off x="499925" y="1034897"/>
            <a:ext cx="12331541" cy="1077238"/>
          </a:xfrm>
        </p:spPr>
        <p:txBody>
          <a:bodyPr/>
          <a:lstStyle/>
          <a:p>
            <a:r>
              <a:rPr lang="en-GB" i="0" dirty="0" err="1"/>
              <a:t>Attività</a:t>
            </a:r>
            <a:r>
              <a:rPr lang="en-GB" i="0" dirty="0"/>
              <a:t> M 7.2 </a:t>
            </a:r>
            <a:r>
              <a:rPr lang="en-GB" i="0" dirty="0" err="1"/>
              <a:t>continuazione</a:t>
            </a:r>
            <a:endParaRPr lang="en-GB" i="0" dirty="0"/>
          </a:p>
          <a:p>
            <a:pPr>
              <a:spcBef>
                <a:spcPts val="600"/>
              </a:spcBef>
              <a:spcAft>
                <a:spcPts val="600"/>
              </a:spcAft>
            </a:pPr>
            <a:r>
              <a:rPr lang="en-GB" i="0" dirty="0" err="1"/>
              <a:t>Attività</a:t>
            </a:r>
            <a:r>
              <a:rPr lang="en-GB" i="0" dirty="0"/>
              <a:t> educative per bambini in </a:t>
            </a:r>
            <a:r>
              <a:rPr lang="en-GB" i="0" dirty="0" err="1"/>
              <a:t>età</a:t>
            </a:r>
            <a:r>
              <a:rPr lang="en-GB" i="0" dirty="0"/>
              <a:t> </a:t>
            </a:r>
            <a:r>
              <a:rPr lang="en-GB" i="0" dirty="0" err="1"/>
              <a:t>prescolare</a:t>
            </a:r>
            <a:endParaRPr lang="en-GB" i="0" dirty="0"/>
          </a:p>
        </p:txBody>
      </p:sp>
    </p:spTree>
    <p:extLst>
      <p:ext uri="{BB962C8B-B14F-4D97-AF65-F5344CB8AC3E}">
        <p14:creationId xmlns:p14="http://schemas.microsoft.com/office/powerpoint/2010/main" val="119131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4"/>
          <p:cNvSpPr txBox="1">
            <a:spLocks noGrp="1"/>
          </p:cNvSpPr>
          <p:nvPr>
            <p:ph type="body" idx="2"/>
          </p:nvPr>
        </p:nvSpPr>
        <p:spPr>
          <a:xfrm>
            <a:off x="605307" y="883314"/>
            <a:ext cx="11950823"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dirty="0"/>
              <a:t> </a:t>
            </a:r>
            <a:r>
              <a:rPr lang="it-IT" i="0" dirty="0"/>
              <a:t>Bambini in età prescolare</a:t>
            </a:r>
            <a:endParaRPr i="0" dirty="0"/>
          </a:p>
        </p:txBody>
      </p:sp>
      <p:sp>
        <p:nvSpPr>
          <p:cNvPr id="78" name="Google Shape;78;p4"/>
          <p:cNvSpPr txBox="1"/>
          <p:nvPr/>
        </p:nvSpPr>
        <p:spPr>
          <a:xfrm>
            <a:off x="605307" y="1657886"/>
            <a:ext cx="12221278" cy="52318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lvl="0">
              <a:buSzPts val="2400"/>
            </a:pPr>
            <a:r>
              <a:rPr lang="it-IT" sz="2800" b="1" dirty="0">
                <a:solidFill>
                  <a:schemeClr val="accent6"/>
                </a:solidFill>
                <a:latin typeface="Calibri"/>
                <a:ea typeface="Calibri"/>
                <a:cs typeface="Calibri"/>
                <a:sym typeface="Calibri"/>
              </a:rPr>
              <a:t>Gli argomenti finanziari da insegnare ai nostri figli dipendono dalla loro età:</a:t>
            </a:r>
            <a:endParaRPr sz="2800" b="0" i="0" u="none" strike="noStrike" cap="none" dirty="0">
              <a:solidFill>
                <a:srgbClr val="000000"/>
              </a:solidFill>
              <a:latin typeface="Arial"/>
              <a:ea typeface="Arial"/>
              <a:cs typeface="Arial"/>
              <a:sym typeface="Arial"/>
            </a:endParaRPr>
          </a:p>
        </p:txBody>
      </p:sp>
      <p:sp>
        <p:nvSpPr>
          <p:cNvPr id="79" name="Google Shape;79;p4"/>
          <p:cNvSpPr txBox="1">
            <a:spLocks noGrp="1"/>
          </p:cNvSpPr>
          <p:nvPr>
            <p:ph type="title"/>
          </p:nvPr>
        </p:nvSpPr>
        <p:spPr>
          <a:xfrm>
            <a:off x="605307" y="302290"/>
            <a:ext cx="11950823" cy="529147"/>
          </a:xfrm>
          <a:prstGeom prst="rect">
            <a:avLst/>
          </a:prstGeom>
          <a:noFill/>
          <a:ln>
            <a:noFill/>
          </a:ln>
        </p:spPr>
        <p:txBody>
          <a:bodyPr spcFirstLastPara="1" wrap="square" lIns="72000" tIns="45700" rIns="72000" bIns="45700" anchor="ctr" anchorCtr="0">
            <a:normAutofit/>
          </a:bodyPr>
          <a:lstStyle/>
          <a:p>
            <a:pPr marL="0" lvl="0" indent="0"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80" name="Google Shape;80;p4"/>
          <p:cNvSpPr txBox="1"/>
          <p:nvPr/>
        </p:nvSpPr>
        <p:spPr>
          <a:xfrm>
            <a:off x="605307" y="2295688"/>
            <a:ext cx="11950823" cy="4193415"/>
          </a:xfrm>
          <a:prstGeom prst="rect">
            <a:avLst/>
          </a:prstGeom>
          <a:noFill/>
          <a:ln>
            <a:noFill/>
          </a:ln>
        </p:spPr>
        <p:txBody>
          <a:bodyPr spcFirstLastPara="1" wrap="square" lIns="91425" tIns="45700" rIns="91425" bIns="45700" anchor="t" anchorCtr="0">
            <a:spAutoFit/>
          </a:bodyPr>
          <a:lstStyle/>
          <a:p>
            <a:pPr lvl="0">
              <a:buSzPts val="2400"/>
            </a:pPr>
            <a:r>
              <a:rPr lang="it-IT" sz="2700" b="1" dirty="0">
                <a:solidFill>
                  <a:schemeClr val="dk1"/>
                </a:solidFill>
                <a:latin typeface="Calibri"/>
                <a:ea typeface="Calibri"/>
                <a:cs typeface="Calibri"/>
                <a:sym typeface="Calibri"/>
              </a:rPr>
              <a:t>ETÀ PRESCOLARE - 2-3 anni</a:t>
            </a:r>
            <a:r>
              <a:rPr lang="it-IT" sz="2700" dirty="0">
                <a:solidFill>
                  <a:schemeClr val="dk1"/>
                </a:solidFill>
                <a:latin typeface="Calibri"/>
                <a:ea typeface="Calibri"/>
                <a:cs typeface="Calibri"/>
                <a:sym typeface="Calibri"/>
              </a:rPr>
              <a:t>: le prime idee da insegnare ai bambini sono:</a:t>
            </a:r>
            <a:endParaRPr lang="it-IT" sz="2700" b="0" i="0" u="none" strike="noStrike" cap="non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400"/>
              <a:buFont typeface="Arial"/>
              <a:buNone/>
            </a:pPr>
            <a:endParaRPr lang="it-IT" sz="1050" b="0" i="0" u="none" strike="noStrike" cap="none" dirty="0">
              <a:solidFill>
                <a:schemeClr val="dk1"/>
              </a:solidFill>
              <a:latin typeface="Calibri"/>
              <a:ea typeface="Calibri"/>
              <a:cs typeface="Calibri"/>
              <a:sym typeface="Calibri"/>
            </a:endParaRPr>
          </a:p>
          <a:p>
            <a:pPr marL="457200" lvl="0" indent="-457200">
              <a:buSzPts val="2400"/>
              <a:buFont typeface="Arial" panose="020B0604020202020204" pitchFamily="34" charset="0"/>
              <a:buChar char="•"/>
            </a:pPr>
            <a:r>
              <a:rPr lang="it-IT" sz="2700" dirty="0">
                <a:solidFill>
                  <a:schemeClr val="dk1"/>
                </a:solidFill>
                <a:latin typeface="Calibri"/>
                <a:ea typeface="Calibri"/>
                <a:cs typeface="Calibri"/>
                <a:sym typeface="Calibri"/>
              </a:rPr>
              <a:t>alcune parole di base come sterline/euro, monete/centesimi/spiccioli, salvadanaio, risparmio, portafoglio, ecc.
</a:t>
            </a:r>
            <a:r>
              <a:rPr lang="it-IT" sz="2700" dirty="0">
                <a:solidFill>
                  <a:schemeClr val="dk1"/>
                </a:solidFill>
                <a:latin typeface="Calibri"/>
                <a:cs typeface="Calibri"/>
                <a:sym typeface="Calibri"/>
              </a:rPr>
              <a:t>concetti di base intorno al denaro come:</a:t>
            </a:r>
            <a:endParaRPr sz="2700" b="0" i="0" u="none" strike="noStrike" cap="none" dirty="0">
              <a:solidFill>
                <a:schemeClr val="dk1"/>
              </a:solidFill>
              <a:latin typeface="Calibri"/>
              <a:ea typeface="Calibri"/>
              <a:cs typeface="Calibri"/>
              <a:sym typeface="Calibri"/>
            </a:endParaRPr>
          </a:p>
          <a:p>
            <a:pPr marL="365125" lvl="3">
              <a:lnSpc>
                <a:spcPct val="150000"/>
              </a:lnSpc>
            </a:pPr>
            <a:r>
              <a:rPr lang="it-IT" sz="2400" b="0" i="0" u="none" strike="noStrike" cap="none" dirty="0">
                <a:solidFill>
                  <a:schemeClr val="dk1"/>
                </a:solidFill>
                <a:latin typeface="Calibri"/>
                <a:ea typeface="Calibri"/>
                <a:cs typeface="Calibri"/>
                <a:sym typeface="Calibri"/>
              </a:rPr>
              <a:t>			</a:t>
            </a:r>
            <a:r>
              <a:rPr lang="it-IT" sz="2400" b="1" dirty="0">
                <a:solidFill>
                  <a:schemeClr val="accent2"/>
                </a:solidFill>
                <a:latin typeface="Calibri"/>
                <a:cs typeface="Calibri"/>
                <a:sym typeface="Calibri"/>
              </a:rPr>
              <a:t>la forma del denaro reale </a:t>
            </a:r>
            <a:endParaRPr sz="1800" b="0" i="0" u="none" strike="noStrike" cap="none" dirty="0">
              <a:solidFill>
                <a:srgbClr val="000000"/>
              </a:solidFill>
              <a:latin typeface="Arial"/>
              <a:ea typeface="Arial"/>
              <a:cs typeface="Arial"/>
              <a:sym typeface="Arial"/>
            </a:endParaRPr>
          </a:p>
          <a:p>
            <a:pPr marL="1865617" marR="0" lvl="6" indent="0" algn="l" rtl="0">
              <a:lnSpc>
                <a:spcPct val="150000"/>
              </a:lnSpc>
              <a:spcBef>
                <a:spcPts val="0"/>
              </a:spcBef>
              <a:spcAft>
                <a:spcPts val="0"/>
              </a:spcAft>
              <a:buClr>
                <a:srgbClr val="000000"/>
              </a:buClr>
              <a:buSzPts val="2400"/>
              <a:buFont typeface="Arial"/>
              <a:buNone/>
            </a:pPr>
            <a:endParaRPr sz="2400" b="1" i="0" u="none" strike="noStrike" cap="none" dirty="0">
              <a:solidFill>
                <a:schemeClr val="accent2"/>
              </a:solidFill>
              <a:latin typeface="Calibri"/>
              <a:ea typeface="Calibri"/>
              <a:cs typeface="Calibri"/>
              <a:sym typeface="Calibri"/>
            </a:endParaRPr>
          </a:p>
          <a:p>
            <a:pPr marL="1865617" marR="0" lvl="6" indent="0" algn="l" rtl="0">
              <a:lnSpc>
                <a:spcPct val="150000"/>
              </a:lnSpc>
              <a:spcBef>
                <a:spcPts val="0"/>
              </a:spcBef>
              <a:spcAft>
                <a:spcPts val="0"/>
              </a:spcAft>
              <a:buClr>
                <a:srgbClr val="000000"/>
              </a:buClr>
              <a:buSzPts val="2400"/>
              <a:buFont typeface="Arial"/>
              <a:buNone/>
            </a:pPr>
            <a:endParaRPr sz="2400" b="1" i="0" u="none" strike="noStrike" cap="none" dirty="0">
              <a:solidFill>
                <a:schemeClr val="accent2"/>
              </a:solidFill>
              <a:latin typeface="Calibri"/>
              <a:ea typeface="Calibri"/>
              <a:cs typeface="Calibri"/>
              <a:sym typeface="Calibri"/>
            </a:endParaRPr>
          </a:p>
          <a:p>
            <a:pPr marL="2149475" lvl="6">
              <a:lnSpc>
                <a:spcPct val="150000"/>
              </a:lnSpc>
              <a:buSzPts val="2400"/>
            </a:pPr>
            <a:r>
              <a:rPr lang="it-IT" sz="2400" b="1" i="0" u="none" strike="noStrike" cap="none" dirty="0">
                <a:solidFill>
                  <a:schemeClr val="accent2"/>
                </a:solidFill>
                <a:latin typeface="Calibri"/>
                <a:ea typeface="Calibri"/>
                <a:cs typeface="Calibri"/>
                <a:sym typeface="Calibri"/>
              </a:rPr>
              <a:t>            </a:t>
            </a:r>
            <a:r>
              <a:rPr lang="it-IT" sz="2400" b="1" dirty="0">
                <a:solidFill>
                  <a:schemeClr val="accent2"/>
                </a:solidFill>
                <a:latin typeface="Calibri"/>
                <a:ea typeface="Calibri"/>
                <a:cs typeface="Calibri"/>
                <a:sym typeface="Calibri"/>
              </a:rPr>
              <a:t>un posto per i soldi </a:t>
            </a:r>
            <a:endParaRPr sz="1800" b="0" i="0" u="none" strike="noStrike" cap="none" dirty="0">
              <a:solidFill>
                <a:srgbClr val="000000"/>
              </a:solidFill>
              <a:latin typeface="Arial"/>
              <a:ea typeface="Arial"/>
              <a:cs typeface="Arial"/>
              <a:sym typeface="Arial"/>
            </a:endParaRPr>
          </a:p>
        </p:txBody>
      </p:sp>
      <p:sp>
        <p:nvSpPr>
          <p:cNvPr id="81" name="Google Shape;81;p4"/>
          <p:cNvSpPr/>
          <p:nvPr/>
        </p:nvSpPr>
        <p:spPr>
          <a:xfrm>
            <a:off x="7386211" y="4604751"/>
            <a:ext cx="4434840" cy="830956"/>
          </a:xfrm>
          <a:prstGeom prst="rect">
            <a:avLst/>
          </a:prstGeom>
          <a:noFill/>
          <a:ln w="9525" cap="flat" cmpd="sng">
            <a:solidFill>
              <a:schemeClr val="accent2"/>
            </a:solidFill>
            <a:prstDash val="solid"/>
            <a:round/>
            <a:headEnd type="none" w="sm" len="sm"/>
            <a:tailEnd type="none" w="sm" len="sm"/>
          </a:ln>
        </p:spPr>
        <p:txBody>
          <a:bodyPr spcFirstLastPara="1" wrap="square" lIns="180000" tIns="45700" rIns="91425" bIns="45700" anchor="t" anchorCtr="0">
            <a:spAutoFit/>
          </a:bodyPr>
          <a:lstStyle/>
          <a:p>
            <a:pPr lvl="0">
              <a:buSzPts val="1969"/>
            </a:pPr>
            <a:r>
              <a:rPr lang="it-IT" sz="2400" dirty="0">
                <a:solidFill>
                  <a:schemeClr val="dk1"/>
                </a:solidFill>
                <a:latin typeface="Calibri"/>
                <a:ea typeface="Calibri"/>
                <a:cs typeface="Calibri"/>
                <a:sym typeface="Calibri"/>
              </a:rPr>
              <a:t>aiuta i bambini a capire che il denaro è </a:t>
            </a:r>
            <a:r>
              <a:rPr lang="it-IT" sz="2400" b="1" dirty="0">
                <a:solidFill>
                  <a:schemeClr val="accent6">
                    <a:lumMod val="75000"/>
                  </a:schemeClr>
                </a:solidFill>
                <a:latin typeface="Calibri"/>
                <a:ea typeface="Calibri"/>
                <a:cs typeface="Calibri"/>
                <a:sym typeface="Calibri"/>
              </a:rPr>
              <a:t>reale e solido</a:t>
            </a:r>
            <a:endParaRPr sz="1969" b="1" i="0" u="none" strike="noStrike" cap="none" dirty="0">
              <a:solidFill>
                <a:schemeClr val="accent6">
                  <a:lumMod val="75000"/>
                </a:schemeClr>
              </a:solidFill>
              <a:latin typeface="Calibri"/>
              <a:ea typeface="Calibri"/>
              <a:cs typeface="Calibri"/>
              <a:sym typeface="Calibri"/>
            </a:endParaRPr>
          </a:p>
        </p:txBody>
      </p:sp>
      <p:pic>
        <p:nvPicPr>
          <p:cNvPr id="82" name="Google Shape;82;p4" descr="Freccia linea, leggera curva"/>
          <p:cNvPicPr preferRelativeResize="0"/>
          <p:nvPr/>
        </p:nvPicPr>
        <p:blipFill rotWithShape="1">
          <a:blip r:embed="rId3">
            <a:alphaModFix/>
          </a:blip>
          <a:srcRect/>
          <a:stretch/>
        </p:blipFill>
        <p:spPr>
          <a:xfrm>
            <a:off x="6446444" y="4823819"/>
            <a:ext cx="698573" cy="698573"/>
          </a:xfrm>
          <a:prstGeom prst="rect">
            <a:avLst/>
          </a:prstGeom>
          <a:noFill/>
          <a:ln>
            <a:noFill/>
          </a:ln>
        </p:spPr>
      </p:pic>
      <p:pic>
        <p:nvPicPr>
          <p:cNvPr id="83" name="Google Shape;83;p4" descr="Bank building"/>
          <p:cNvPicPr preferRelativeResize="0"/>
          <p:nvPr/>
        </p:nvPicPr>
        <p:blipFill rotWithShape="1">
          <a:blip r:embed="rId4">
            <a:alphaModFix/>
          </a:blip>
          <a:srcRect t="6072" r="5137" b="12092"/>
          <a:stretch/>
        </p:blipFill>
        <p:spPr>
          <a:xfrm>
            <a:off x="1787109" y="5568166"/>
            <a:ext cx="1616328" cy="1394386"/>
          </a:xfrm>
          <a:prstGeom prst="rect">
            <a:avLst/>
          </a:prstGeom>
          <a:noFill/>
          <a:ln>
            <a:noFill/>
          </a:ln>
        </p:spPr>
      </p:pic>
      <p:pic>
        <p:nvPicPr>
          <p:cNvPr id="84" name="Google Shape;84;p4" descr="Guy questioning about money"/>
          <p:cNvPicPr preferRelativeResize="0"/>
          <p:nvPr/>
        </p:nvPicPr>
        <p:blipFill rotWithShape="1">
          <a:blip r:embed="rId5">
            <a:alphaModFix/>
          </a:blip>
          <a:srcRect r="51692"/>
          <a:stretch/>
        </p:blipFill>
        <p:spPr>
          <a:xfrm>
            <a:off x="1084645" y="4344110"/>
            <a:ext cx="1484026" cy="1198095"/>
          </a:xfrm>
          <a:prstGeom prst="rect">
            <a:avLst/>
          </a:prstGeom>
          <a:noFill/>
          <a:ln>
            <a:noFill/>
          </a:ln>
        </p:spPr>
      </p:pic>
      <p:sp>
        <p:nvSpPr>
          <p:cNvPr id="10" name="Google Shape;81;p4">
            <a:extLst>
              <a:ext uri="{FF2B5EF4-FFF2-40B4-BE49-F238E27FC236}">
                <a16:creationId xmlns:a16="http://schemas.microsoft.com/office/drawing/2014/main" id="{7D0A2E77-8957-8E60-E62E-EFFCFFCF32A0}"/>
              </a:ext>
            </a:extLst>
          </p:cNvPr>
          <p:cNvSpPr/>
          <p:nvPr/>
        </p:nvSpPr>
        <p:spPr>
          <a:xfrm>
            <a:off x="7386211" y="6003122"/>
            <a:ext cx="4434840" cy="1200288"/>
          </a:xfrm>
          <a:prstGeom prst="rect">
            <a:avLst/>
          </a:prstGeom>
          <a:noFill/>
          <a:ln w="9525" cap="flat" cmpd="sng">
            <a:solidFill>
              <a:schemeClr val="accent2"/>
            </a:solidFill>
            <a:prstDash val="solid"/>
            <a:round/>
            <a:headEnd type="none" w="sm" len="sm"/>
            <a:tailEnd type="none" w="sm" len="sm"/>
          </a:ln>
        </p:spPr>
        <p:txBody>
          <a:bodyPr spcFirstLastPara="1" wrap="square" lIns="180000" tIns="45700" rIns="91425" bIns="45700" anchor="t" anchorCtr="0">
            <a:spAutoFit/>
          </a:bodyPr>
          <a:lstStyle/>
          <a:p>
            <a:pPr lvl="0">
              <a:buSzPts val="1969"/>
            </a:pPr>
            <a:r>
              <a:rPr lang="it-IT" sz="2400" dirty="0">
                <a:solidFill>
                  <a:schemeClr val="dk1"/>
                </a:solidFill>
                <a:latin typeface="Calibri"/>
                <a:ea typeface="Calibri"/>
                <a:cs typeface="Calibri"/>
                <a:sym typeface="Calibri"/>
              </a:rPr>
              <a:t>aiuta i bambini a capire che puoi mettere soldi o prendere soldi da una banca  </a:t>
            </a:r>
            <a:endParaRPr sz="1969" b="0" i="0" u="none" strike="noStrike" cap="none" dirty="0">
              <a:solidFill>
                <a:schemeClr val="dk1"/>
              </a:solidFill>
              <a:latin typeface="Calibri"/>
              <a:ea typeface="Calibri"/>
              <a:cs typeface="Calibri"/>
              <a:sym typeface="Calibri"/>
            </a:endParaRPr>
          </a:p>
        </p:txBody>
      </p:sp>
      <p:pic>
        <p:nvPicPr>
          <p:cNvPr id="11" name="Google Shape;82;p4" descr="Freccia linea, leggera curva">
            <a:extLst>
              <a:ext uri="{FF2B5EF4-FFF2-40B4-BE49-F238E27FC236}">
                <a16:creationId xmlns:a16="http://schemas.microsoft.com/office/drawing/2014/main" id="{DEE99C7D-8898-9153-AAD0-118867603078}"/>
              </a:ext>
            </a:extLst>
          </p:cNvPr>
          <p:cNvPicPr preferRelativeResize="0"/>
          <p:nvPr/>
        </p:nvPicPr>
        <p:blipFill rotWithShape="1">
          <a:blip r:embed="rId3">
            <a:alphaModFix/>
          </a:blip>
          <a:srcRect/>
          <a:stretch/>
        </p:blipFill>
        <p:spPr>
          <a:xfrm>
            <a:off x="6446444" y="6147683"/>
            <a:ext cx="698573" cy="6985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7"/>
          <p:cNvSpPr txBox="1">
            <a:spLocks noGrp="1"/>
          </p:cNvSpPr>
          <p:nvPr>
            <p:ph type="body" idx="2"/>
          </p:nvPr>
        </p:nvSpPr>
        <p:spPr>
          <a:xfrm>
            <a:off x="500065" y="1001288"/>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Bambini in età prescolare: </a:t>
            </a:r>
            <a:r>
              <a:rPr lang="it-IT" i="0" dirty="0">
                <a:solidFill>
                  <a:schemeClr val="accent6"/>
                </a:solidFill>
              </a:rPr>
              <a:t>Fare giochi coi bambini</a:t>
            </a:r>
            <a:endParaRPr i="0" dirty="0"/>
          </a:p>
        </p:txBody>
      </p:sp>
      <p:sp>
        <p:nvSpPr>
          <p:cNvPr id="90" name="Google Shape;90;p7"/>
          <p:cNvSpPr txBox="1">
            <a:spLocks noGrp="1"/>
          </p:cNvSpPr>
          <p:nvPr>
            <p:ph type="title"/>
          </p:nvPr>
        </p:nvSpPr>
        <p:spPr>
          <a:xfrm>
            <a:off x="501606" y="313606"/>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Apprendimento in famiglia</a:t>
            </a:r>
            <a:endParaRPr sz="2400" dirty="0"/>
          </a:p>
        </p:txBody>
      </p:sp>
      <p:sp>
        <p:nvSpPr>
          <p:cNvPr id="91" name="Google Shape;91;p7"/>
          <p:cNvSpPr txBox="1"/>
          <p:nvPr/>
        </p:nvSpPr>
        <p:spPr>
          <a:xfrm>
            <a:off x="500065" y="1721288"/>
            <a:ext cx="12330000" cy="5509160"/>
          </a:xfrm>
          <a:prstGeom prst="rect">
            <a:avLst/>
          </a:prstGeom>
          <a:noFill/>
          <a:ln>
            <a:noFill/>
          </a:ln>
        </p:spPr>
        <p:txBody>
          <a:bodyPr spcFirstLastPara="1" wrap="square" lIns="91425" tIns="45700" rIns="91425" bIns="45700" anchor="t" anchorCtr="0">
            <a:spAutoFit/>
          </a:bodyPr>
          <a:lstStyle/>
          <a:p>
            <a:pPr lvl="0">
              <a:buSzPts val="1969"/>
            </a:pPr>
            <a:r>
              <a:rPr lang="it-IT" sz="2800" b="1" i="0" u="none" strike="noStrike" cap="none" dirty="0">
                <a:solidFill>
                  <a:schemeClr val="accent6"/>
                </a:solidFill>
                <a:latin typeface="Calibri"/>
                <a:ea typeface="Calibri"/>
                <a:cs typeface="Calibri"/>
                <a:sym typeface="Calibri"/>
              </a:rPr>
              <a:t>    </a:t>
            </a:r>
            <a:r>
              <a:rPr lang="it-IT" sz="2700" b="1" dirty="0">
                <a:solidFill>
                  <a:schemeClr val="accent6"/>
                </a:solidFill>
                <a:latin typeface="Calibri"/>
                <a:ea typeface="Calibri"/>
                <a:cs typeface="Calibri"/>
                <a:sym typeface="Calibri"/>
              </a:rPr>
              <a:t>Giochi da giocare</a:t>
            </a:r>
            <a:r>
              <a:rPr lang="it-IT" sz="2700" b="1" i="0" u="none" strike="noStrike" cap="none" dirty="0">
                <a:solidFill>
                  <a:srgbClr val="FFC000"/>
                </a:solidFill>
                <a:latin typeface="Calibri"/>
                <a:ea typeface="Calibri"/>
                <a:cs typeface="Calibri"/>
                <a:sym typeface="Calibri"/>
              </a:rPr>
              <a:t>:</a:t>
            </a:r>
            <a:r>
              <a:rPr lang="it-IT" sz="2700" b="1" dirty="0">
                <a:solidFill>
                  <a:schemeClr val="dk1"/>
                </a:solidFill>
                <a:latin typeface="Calibri"/>
                <a:ea typeface="Calibri"/>
                <a:cs typeface="Calibri"/>
                <a:sym typeface="Calibri"/>
              </a:rPr>
              <a:t> 2-3 anni: </a:t>
            </a:r>
            <a:endParaRPr lang="it-IT" sz="2700" b="1" i="0" u="none" strike="noStrike" cap="none" dirty="0">
              <a:solidFill>
                <a:schemeClr val="dk1"/>
              </a:solidFill>
              <a:latin typeface="Calibri"/>
              <a:ea typeface="Calibri"/>
              <a:cs typeface="Calibri"/>
              <a:sym typeface="Calibri"/>
            </a:endParaRPr>
          </a:p>
          <a:p>
            <a:pPr marL="817563" indent="-457200">
              <a:lnSpc>
                <a:spcPct val="150000"/>
              </a:lnSpc>
              <a:buSzPts val="2400"/>
              <a:buFont typeface="Arial" panose="020B0604020202020204" pitchFamily="34" charset="0"/>
              <a:buChar char="•"/>
            </a:pPr>
            <a:r>
              <a:rPr lang="it-IT" sz="2700" dirty="0">
                <a:solidFill>
                  <a:schemeClr val="dk1"/>
                </a:solidFill>
                <a:latin typeface="Calibri"/>
                <a:ea typeface="Calibri"/>
                <a:cs typeface="Calibri"/>
                <a:sym typeface="Calibri"/>
              </a:rPr>
              <a:t>Puoi disegnare denaro con i tuoi figli </a:t>
            </a:r>
            <a:r>
              <a:rPr lang="it-IT" sz="2700" i="1" dirty="0">
                <a:solidFill>
                  <a:schemeClr val="dk1"/>
                </a:solidFill>
                <a:latin typeface="Calibri"/>
                <a:ea typeface="Calibri"/>
                <a:cs typeface="Calibri"/>
                <a:sym typeface="Calibri"/>
              </a:rPr>
              <a:t>(sia monete che banconote) </a:t>
            </a:r>
            <a:r>
              <a:rPr lang="it-IT" sz="2700" dirty="0">
                <a:solidFill>
                  <a:schemeClr val="dk1"/>
                </a:solidFill>
                <a:latin typeface="Calibri"/>
                <a:ea typeface="Calibri"/>
                <a:cs typeface="Calibri"/>
                <a:sym typeface="Calibri"/>
              </a:rPr>
              <a:t>a casa.</a:t>
            </a:r>
            <a:endParaRPr lang="it-IT" sz="2700" b="0" i="0" u="none" strike="noStrike" cap="none" dirty="0">
              <a:solidFill>
                <a:schemeClr val="dk1"/>
              </a:solidFill>
              <a:latin typeface="Calibri"/>
              <a:ea typeface="Calibri"/>
              <a:cs typeface="Calibri"/>
              <a:sym typeface="Calibri"/>
            </a:endParaRPr>
          </a:p>
          <a:p>
            <a:pPr marL="817563" indent="-457200">
              <a:lnSpc>
                <a:spcPct val="150000"/>
              </a:lnSpc>
              <a:buSzPts val="2400"/>
              <a:buFont typeface="Arial" panose="020B0604020202020204" pitchFamily="34" charset="0"/>
              <a:buChar char="•"/>
            </a:pPr>
            <a:r>
              <a:rPr lang="it-IT" sz="2700" dirty="0">
                <a:solidFill>
                  <a:schemeClr val="dk1"/>
                </a:solidFill>
                <a:latin typeface="Calibri"/>
                <a:ea typeface="Calibri"/>
                <a:cs typeface="Calibri"/>
                <a:sym typeface="Calibri"/>
              </a:rPr>
              <a:t>Spiega i diversi valori e quali dolci o giocattoli puoi acquistare con ogni valore</a:t>
            </a:r>
            <a:r>
              <a:rPr lang="it-IT" sz="2700" b="0" i="0" u="none" strike="noStrike" cap="none" dirty="0">
                <a:solidFill>
                  <a:schemeClr val="dk1"/>
                </a:solidFill>
                <a:latin typeface="Calibri"/>
                <a:ea typeface="Calibri"/>
                <a:cs typeface="Calibri"/>
                <a:sym typeface="Calibri"/>
              </a:rPr>
              <a:t>.</a:t>
            </a:r>
          </a:p>
          <a:p>
            <a:pPr marL="817563" indent="-457200">
              <a:lnSpc>
                <a:spcPct val="150000"/>
              </a:lnSpc>
              <a:buSzPts val="2400"/>
              <a:buFont typeface="Arial" panose="020B0604020202020204" pitchFamily="34" charset="0"/>
              <a:buChar char="•"/>
            </a:pPr>
            <a:r>
              <a:rPr lang="it-IT" sz="2700" dirty="0">
                <a:solidFill>
                  <a:schemeClr val="dk1"/>
                </a:solidFill>
                <a:latin typeface="Calibri"/>
                <a:ea typeface="Calibri"/>
                <a:cs typeface="Calibri"/>
                <a:sym typeface="Calibri"/>
              </a:rPr>
              <a:t>Chiedi loro di indovinare con quale moneta o banconota puoi acquistare più oggetti</a:t>
            </a:r>
            <a:r>
              <a:rPr lang="it-IT" sz="2700" b="0" i="0" u="none" strike="noStrike" cap="none" dirty="0">
                <a:solidFill>
                  <a:schemeClr val="dk1"/>
                </a:solidFill>
                <a:latin typeface="Calibri"/>
                <a:ea typeface="Calibri"/>
                <a:cs typeface="Calibri"/>
                <a:sym typeface="Calibri"/>
              </a:rPr>
              <a:t>. </a:t>
            </a:r>
          </a:p>
          <a:p>
            <a:pPr marL="817563" indent="-457200">
              <a:lnSpc>
                <a:spcPct val="150000"/>
              </a:lnSpc>
              <a:buSzPts val="2400"/>
              <a:buFont typeface="Arial" panose="020B0604020202020204" pitchFamily="34" charset="0"/>
              <a:buChar char="•"/>
            </a:pPr>
            <a:r>
              <a:rPr lang="it-IT" sz="2700" dirty="0">
                <a:solidFill>
                  <a:schemeClr val="dk1"/>
                </a:solidFill>
                <a:latin typeface="Calibri"/>
                <a:ea typeface="Calibri"/>
                <a:cs typeface="Calibri"/>
                <a:sym typeface="Calibri"/>
              </a:rPr>
              <a:t>Possono esercitarsi con te quando vai al bancomat o alla banca per ritirare denaro.</a:t>
            </a:r>
            <a:endParaRPr lang="it-IT" sz="2700" b="0" i="0" u="none" strike="noStrike" cap="none" dirty="0">
              <a:solidFill>
                <a:schemeClr val="dk1"/>
              </a:solidFill>
              <a:latin typeface="Calibri"/>
              <a:ea typeface="Calibri"/>
              <a:cs typeface="Calibri"/>
              <a:sym typeface="Calibri"/>
            </a:endParaRPr>
          </a:p>
          <a:p>
            <a:pPr marL="817563" indent="-457200">
              <a:lnSpc>
                <a:spcPct val="150000"/>
              </a:lnSpc>
              <a:buSzPts val="2400"/>
              <a:buFont typeface="Arial" panose="020B0604020202020204" pitchFamily="34" charset="0"/>
              <a:buChar char="•"/>
            </a:pPr>
            <a:r>
              <a:rPr lang="it-IT" sz="2700" dirty="0">
                <a:solidFill>
                  <a:schemeClr val="dk1"/>
                </a:solidFill>
                <a:latin typeface="Calibri"/>
                <a:ea typeface="Calibri"/>
                <a:cs typeface="Calibri"/>
                <a:sym typeface="Calibri"/>
              </a:rPr>
              <a:t>Gioca con soldi veri o finti </a:t>
            </a:r>
            <a:r>
              <a:rPr lang="it-IT" sz="2700" i="1" dirty="0">
                <a:solidFill>
                  <a:schemeClr val="dk1"/>
                </a:solidFill>
                <a:latin typeface="Calibri"/>
                <a:ea typeface="Calibri"/>
                <a:cs typeface="Calibri"/>
                <a:sym typeface="Calibri"/>
              </a:rPr>
              <a:t>(ma attenzione a non ingoiare le monete piccole).</a:t>
            </a:r>
            <a:endParaRPr lang="it-IT" sz="2700" b="0" i="1" u="none" strike="noStrike" cap="none" dirty="0">
              <a:solidFill>
                <a:schemeClr val="dk1"/>
              </a:solidFill>
              <a:latin typeface="Calibri"/>
              <a:ea typeface="Calibri"/>
              <a:cs typeface="Calibri"/>
              <a:sym typeface="Calibri"/>
            </a:endParaRPr>
          </a:p>
          <a:p>
            <a:pPr marL="817563" indent="-457200">
              <a:lnSpc>
                <a:spcPct val="150000"/>
              </a:lnSpc>
              <a:buSzPts val="2400"/>
              <a:buFont typeface="Arial" panose="020B0604020202020204" pitchFamily="34" charset="0"/>
              <a:buChar char="•"/>
            </a:pPr>
            <a:r>
              <a:rPr lang="it-IT" sz="2700" dirty="0">
                <a:solidFill>
                  <a:schemeClr val="dk1"/>
                </a:solidFill>
                <a:latin typeface="Calibri"/>
                <a:cs typeface="Calibri"/>
                <a:sym typeface="Calibri"/>
              </a:rPr>
              <a:t>Dai loro un salvadanaio per i risparmi da scuotere e agitare</a:t>
            </a:r>
            <a:r>
              <a:rPr lang="en-US" sz="2700" dirty="0">
                <a:solidFill>
                  <a:schemeClr val="dk1"/>
                </a:solidFill>
                <a:latin typeface="Calibri"/>
                <a:cs typeface="Calibri"/>
                <a:sym typeface="Calibri"/>
              </a:rPr>
              <a:t>.</a:t>
            </a:r>
            <a:endParaRPr sz="1969" b="0" i="0" u="none" strike="noStrike" cap="none" dirty="0">
              <a:solidFill>
                <a:schemeClr val="dk1"/>
              </a:solidFill>
              <a:latin typeface="Calibri"/>
              <a:ea typeface="Calibri"/>
              <a:cs typeface="Calibri"/>
              <a:sym typeface="Calibri"/>
            </a:endParaRPr>
          </a:p>
        </p:txBody>
      </p:sp>
      <p:pic>
        <p:nvPicPr>
          <p:cNvPr id="92" name="Google Shape;92;p7" descr="Kids colorful drawing"/>
          <p:cNvPicPr preferRelativeResize="0"/>
          <p:nvPr/>
        </p:nvPicPr>
        <p:blipFill rotWithShape="1">
          <a:blip r:embed="rId3">
            <a:alphaModFix/>
          </a:blip>
          <a:srcRect r="25811"/>
          <a:stretch/>
        </p:blipFill>
        <p:spPr>
          <a:xfrm>
            <a:off x="8673576" y="432159"/>
            <a:ext cx="3533282" cy="2076450"/>
          </a:xfrm>
          <a:prstGeom prst="rect">
            <a:avLst/>
          </a:prstGeom>
          <a:noFill/>
          <a:ln>
            <a:noFill/>
          </a:ln>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11940</TotalTime>
  <Words>1896</Words>
  <Application>Microsoft Office PowerPoint</Application>
  <PresentationFormat>Personalizzato</PresentationFormat>
  <Paragraphs>141</Paragraphs>
  <Slides>25</Slides>
  <Notes>19</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25</vt:i4>
      </vt:variant>
    </vt:vector>
  </HeadingPairs>
  <TitlesOfParts>
    <vt:vector size="30" baseType="lpstr">
      <vt:lpstr>Calibri</vt:lpstr>
      <vt:lpstr>Open Sans</vt:lpstr>
      <vt:lpstr>Arial</vt:lpstr>
      <vt:lpstr>CARDET Course template</vt:lpstr>
      <vt:lpstr>CARDET Course template</vt:lpstr>
      <vt:lpstr>IO3: Formazione di alfabetizzazione finanziaria per genitori</vt:lpstr>
      <vt:lpstr>Apprendimento in famiglia Risultati di apprendimento</vt:lpstr>
      <vt:lpstr>Apprendimento in famiglia Programma visivo</vt:lpstr>
      <vt:lpstr>Apprendimento in famiglia Attività rompighiaccio</vt:lpstr>
      <vt:lpstr>Apprendimento in famiglia</vt:lpstr>
      <vt:lpstr>Apprendimento in famiglia</vt:lpstr>
      <vt:lpstr>Apprendimento in famiglia</vt:lpstr>
      <vt:lpstr>Apprendimento in famiglia</vt:lpstr>
      <vt:lpstr>Apprendimento in famiglia</vt:lpstr>
      <vt:lpstr>Apprendimento in famiglia</vt:lpstr>
      <vt:lpstr>Apprendimento in famiglia</vt:lpstr>
      <vt:lpstr>Apprendimento in famiglia</vt:lpstr>
      <vt:lpstr>Presentazione standard di PowerPoint</vt:lpstr>
      <vt:lpstr>Apprendimento in famiglia</vt:lpstr>
      <vt:lpstr>Apprendimento in famiglia</vt:lpstr>
      <vt:lpstr>Apprendimento in famiglia</vt:lpstr>
      <vt:lpstr>Apprendimento in famiglia</vt:lpstr>
      <vt:lpstr>Apprendimento in famiglia</vt:lpstr>
      <vt:lpstr>Apprendimento in famiglia</vt:lpstr>
      <vt:lpstr>Apprendimento in famiglia</vt:lpstr>
      <vt:lpstr>Apprendimento in famiglia</vt:lpstr>
      <vt:lpstr>Apprendimento in famiglia</vt:lpstr>
      <vt:lpstr>Apprendimento in famiglia</vt:lpstr>
      <vt:lpstr>Apprendimento in famiglia</vt:lpstr>
      <vt:lpstr>Grazie per aver partecipato. Per ulteriori risorse, visita il sito Web di Money Matters:  https://moneymattersproject.eu/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Induction Training for Parents </dc:title>
  <dc:creator>Debbie Bough</dc:creator>
  <cp:lastModifiedBy>Agnese Tomassini</cp:lastModifiedBy>
  <cp:revision>61</cp:revision>
  <dcterms:created xsi:type="dcterms:W3CDTF">2014-07-11T09:12:14Z</dcterms:created>
  <dcterms:modified xsi:type="dcterms:W3CDTF">2022-08-23T12:22:11Z</dcterms:modified>
</cp:coreProperties>
</file>