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58" r:id="rId4"/>
    <p:sldId id="287" r:id="rId5"/>
    <p:sldId id="275" r:id="rId6"/>
    <p:sldId id="288" r:id="rId7"/>
    <p:sldId id="278" r:id="rId8"/>
    <p:sldId id="267" r:id="rId9"/>
    <p:sldId id="270" r:id="rId10"/>
    <p:sldId id="279" r:id="rId11"/>
    <p:sldId id="280" r:id="rId12"/>
    <p:sldId id="268" r:id="rId13"/>
    <p:sldId id="285" r:id="rId14"/>
    <p:sldId id="269" r:id="rId15"/>
    <p:sldId id="259" r:id="rId16"/>
    <p:sldId id="276" r:id="rId17"/>
    <p:sldId id="281" r:id="rId18"/>
    <p:sldId id="289" r:id="rId19"/>
    <p:sldId id="290" r:id="rId20"/>
    <p:sldId id="266" r:id="rId21"/>
    <p:sldId id="282" r:id="rId22"/>
    <p:sldId id="291" r:id="rId23"/>
    <p:sldId id="284" r:id="rId24"/>
    <p:sldId id="283" r:id="rId25"/>
    <p:sldId id="273" r:id="rId26"/>
    <p:sldId id="274"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a:srgbClr val="F9F9F9"/>
    <a:srgbClr val="CAE6E8"/>
    <a:srgbClr val="1F4E83"/>
    <a:srgbClr val="1F4E79"/>
    <a:srgbClr val="A2D2D6"/>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3" autoAdjust="0"/>
    <p:restoredTop sz="94061" autoAdjust="0"/>
  </p:normalViewPr>
  <p:slideViewPr>
    <p:cSldViewPr snapToGrid="0">
      <p:cViewPr varScale="1">
        <p:scale>
          <a:sx n="78" d="100"/>
          <a:sy n="78" d="100"/>
        </p:scale>
        <p:origin x="403" y="82"/>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l-GR"/>
            <a:t>Ανησυχώντας για τα χρήματά σας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l-GR"/>
            <a:t>Έχετε δυσκολίες στη διαχείριση των χρημάτων σας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l-GR"/>
            <a:t>Ανησυχώντας για τα χρήματά σας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l-GR"/>
            <a:t>Έχετε δυσκολίες στη διαχείριση των χρημάτων σας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l-GR"/>
            <a:t>Καταφθάνει ο λογαριασμός του ηλεκτρικού σας ρεύματος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l-GR"/>
            <a:t>Ανησυχείτε για το πώς θα τον πληρώσετε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l-GR"/>
            <a:t>Αποφεύγετε τον λογαριασμό κρύβοντάς τον στο ντουλάπι της κουζίνας σας.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l-GR"/>
            <a:t>Ο λογαριασμός έχει ξεχαστεί.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l-GR"/>
            <a:t>Χαλαρώνετε.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l-GR"/>
            <a:t>Σε λίγες εβδομάδες φτάνει ο επόμενος λογαριασμός σας, αφήνοντάς σας περισσότερο χρεωμένο.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6">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6">
        <dgm:presLayoutVars>
          <dgm:bulletEnabled val="1"/>
        </dgm:presLayoutVars>
      </dgm:prSet>
      <dgm:spPr/>
    </dgm:pt>
    <dgm:pt modelId="{8D274C22-8BA0-4FDB-ADDA-30DC2C4B6702}" type="pres">
      <dgm:prSet presAssocID="{6ADFE256-FE81-4552-B8D3-A47BB7217133}" presName="nodeFollowingNodes" presStyleLbl="node1" presStyleIdx="2" presStyleCnt="6">
        <dgm:presLayoutVars>
          <dgm:bulletEnabled val="1"/>
        </dgm:presLayoutVars>
      </dgm:prSet>
      <dgm:spPr/>
    </dgm:pt>
    <dgm:pt modelId="{58470F16-7649-4A7E-AE4F-DF792D246078}" type="pres">
      <dgm:prSet presAssocID="{19D84E9A-18CE-4267-9407-16F894A2FF63}" presName="nodeFollowingNodes" presStyleLbl="node1" presStyleIdx="3" presStyleCnt="6">
        <dgm:presLayoutVars>
          <dgm:bulletEnabled val="1"/>
        </dgm:presLayoutVars>
      </dgm:prSet>
      <dgm:spPr/>
    </dgm:pt>
    <dgm:pt modelId="{372C48AC-74C0-4C9D-9827-D43B96ADE805}" type="pres">
      <dgm:prSet presAssocID="{655A4872-D57A-4444-B84E-C2F5A238DC69}" presName="nodeFollowingNodes" presStyleLbl="node1" presStyleIdx="4" presStyleCnt="6">
        <dgm:presLayoutVars>
          <dgm:bulletEnabled val="1"/>
        </dgm:presLayoutVars>
      </dgm:prSet>
      <dgm:spPr/>
    </dgm:pt>
    <dgm:pt modelId="{71264BA2-C6A6-4E8F-9F5F-3610FFAE366A}" type="pres">
      <dgm:prSet presAssocID="{60965A3E-5C28-4BAC-A40B-6BBC64EA2418}" presName="nodeFollowingNodes" presStyleLbl="node1" presStyleIdx="5" presStyleCnt="6">
        <dgm:presLayoutVars>
          <dgm:bulletEnabled val="1"/>
        </dgm:presLayoutVars>
      </dgm:prSet>
      <dgm:spPr/>
    </dgm:pt>
  </dgm:ptLst>
  <dgm:cxnLst>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l-GR"/>
            <a:t>Θέμα 1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l-GR"/>
            <a:t>Λογική 1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l-GR"/>
            <a:t>Θέμα 2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l-GR"/>
            <a:t>Λογική 2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l-GR"/>
            <a:t>Θέμα 3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l-GR"/>
            <a:t>Λογική 3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CFBECBDD-4DD2-4E30-98C9-E0AE0E90E3EE}">
      <dgm:prSet phldrT="[Text]"/>
      <dgm:spPr/>
      <dgm:t>
        <a:bodyPr/>
        <a:lstStyle/>
        <a:p>
          <a:r>
            <a:rPr lang="el-GR"/>
            <a:t>Μακροπρόθεσμο ζήτημα </a:t>
          </a:r>
        </a:p>
      </dgm:t>
    </dgm:pt>
    <dgm:pt modelId="{ABE1EC1E-8039-49F7-A1F9-8FC145073AE6}" type="parTrans" cxnId="{9B270280-7975-43FE-87FF-5D4D46228F8B}">
      <dgm:prSet/>
      <dgm:spPr/>
      <dgm:t>
        <a:bodyPr/>
        <a:lstStyle/>
        <a:p>
          <a:endParaRPr lang="en-IE"/>
        </a:p>
      </dgm:t>
    </dgm:pt>
    <dgm:pt modelId="{549E947F-CC0A-4DDC-8232-293F98A61AE6}" type="sibTrans" cxnId="{9B270280-7975-43FE-87FF-5D4D46228F8B}">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7">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7">
        <dgm:presLayoutVars>
          <dgm:bulletEnabled val="1"/>
        </dgm:presLayoutVars>
      </dgm:prSet>
      <dgm:spPr/>
    </dgm:pt>
    <dgm:pt modelId="{8D274C22-8BA0-4FDB-ADDA-30DC2C4B6702}" type="pres">
      <dgm:prSet presAssocID="{6ADFE256-FE81-4552-B8D3-A47BB7217133}" presName="nodeFollowingNodes" presStyleLbl="node1" presStyleIdx="2" presStyleCnt="7">
        <dgm:presLayoutVars>
          <dgm:bulletEnabled val="1"/>
        </dgm:presLayoutVars>
      </dgm:prSet>
      <dgm:spPr/>
    </dgm:pt>
    <dgm:pt modelId="{58470F16-7649-4A7E-AE4F-DF792D246078}" type="pres">
      <dgm:prSet presAssocID="{19D84E9A-18CE-4267-9407-16F894A2FF63}" presName="nodeFollowingNodes" presStyleLbl="node1" presStyleIdx="3" presStyleCnt="7">
        <dgm:presLayoutVars>
          <dgm:bulletEnabled val="1"/>
        </dgm:presLayoutVars>
      </dgm:prSet>
      <dgm:spPr/>
    </dgm:pt>
    <dgm:pt modelId="{372C48AC-74C0-4C9D-9827-D43B96ADE805}" type="pres">
      <dgm:prSet presAssocID="{655A4872-D57A-4444-B84E-C2F5A238DC69}" presName="nodeFollowingNodes" presStyleLbl="node1" presStyleIdx="4" presStyleCnt="7">
        <dgm:presLayoutVars>
          <dgm:bulletEnabled val="1"/>
        </dgm:presLayoutVars>
      </dgm:prSet>
      <dgm:spPr/>
    </dgm:pt>
    <dgm:pt modelId="{71264BA2-C6A6-4E8F-9F5F-3610FFAE366A}" type="pres">
      <dgm:prSet presAssocID="{60965A3E-5C28-4BAC-A40B-6BBC64EA2418}" presName="nodeFollowingNodes" presStyleLbl="node1" presStyleIdx="5" presStyleCnt="7">
        <dgm:presLayoutVars>
          <dgm:bulletEnabled val="1"/>
        </dgm:presLayoutVars>
      </dgm:prSet>
      <dgm:spPr/>
    </dgm:pt>
    <dgm:pt modelId="{3D84F526-6AFF-46AF-8A3A-4102423191B2}" type="pres">
      <dgm:prSet presAssocID="{CFBECBDD-4DD2-4E30-98C9-E0AE0E90E3EE}" presName="nodeFollowingNodes" presStyleLbl="node1" presStyleIdx="6" presStyleCnt="7">
        <dgm:presLayoutVars>
          <dgm:bulletEnabled val="1"/>
        </dgm:presLayoutVars>
      </dgm:prSet>
      <dgm:spPr/>
    </dgm:pt>
  </dgm:ptLst>
  <dgm:cxnLst>
    <dgm:cxn modelId="{2E44042B-6771-4E12-8B0D-C1026BAFB3B5}" type="presOf" srcId="{CFBECBDD-4DD2-4E30-98C9-E0AE0E90E3EE}" destId="{3D84F526-6AFF-46AF-8A3A-4102423191B2}" srcOrd="0" destOrd="0" presId="urn:microsoft.com/office/officeart/2005/8/layout/cycle3"/>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9B270280-7975-43FE-87FF-5D4D46228F8B}" srcId="{8065108D-51E8-4A05-92BC-04830359477A}" destId="{CFBECBDD-4DD2-4E30-98C9-E0AE0E90E3EE}" srcOrd="6" destOrd="0" parTransId="{ABE1EC1E-8039-49F7-A1F9-8FC145073AE6}" sibTransId="{549E947F-CC0A-4DDC-8232-293F98A61AE6}"/>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 modelId="{58C98FC1-6F7C-474A-BE26-64DCC1D6641E}" type="presParOf" srcId="{7B217A62-C4E7-4726-B426-127DF83AB0B4}" destId="{3D84F526-6AFF-46AF-8A3A-4102423191B2}"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969"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Ανησυχώντας για τα χρήματά σας </a:t>
          </a:r>
        </a:p>
      </dsp:txBody>
      <dsp:txXfrm>
        <a:off x="67542" y="1929276"/>
        <a:ext cx="1964946" cy="1230613"/>
      </dsp:txXfrm>
    </dsp:sp>
    <dsp:sp modelId="{CC6B6DE7-BAD8-4E76-8B61-3270F717612D}">
      <dsp:nvSpPr>
        <dsp:cNvPr id="0" name=""/>
        <dsp:cNvSpPr/>
      </dsp:nvSpPr>
      <dsp:spPr>
        <a:xfrm>
          <a:off x="1050015" y="1386534"/>
          <a:ext cx="2316096" cy="2316096"/>
        </a:xfrm>
        <a:custGeom>
          <a:avLst/>
          <a:gdLst/>
          <a:ahLst/>
          <a:cxnLst/>
          <a:rect l="0" t="0" r="0" b="0"/>
          <a:pathLst>
            <a:path>
              <a:moveTo>
                <a:pt x="487167" y="214122"/>
              </a:moveTo>
              <a:arcTo wR="1158048" hR="115804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317066"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Έχετε δυσκολίες στη διαχείριση των χρημάτων σας </a:t>
          </a:r>
        </a:p>
      </dsp:txBody>
      <dsp:txXfrm>
        <a:off x="2383639" y="1929276"/>
        <a:ext cx="1964946" cy="1230613"/>
      </dsp:txXfrm>
    </dsp:sp>
    <dsp:sp modelId="{62EB0F8C-4776-4C0E-A3CD-F3C2321E6E7C}">
      <dsp:nvSpPr>
        <dsp:cNvPr id="0" name=""/>
        <dsp:cNvSpPr/>
      </dsp:nvSpPr>
      <dsp:spPr>
        <a:xfrm>
          <a:off x="1050015" y="1386534"/>
          <a:ext cx="2316096" cy="2316096"/>
        </a:xfrm>
        <a:custGeom>
          <a:avLst/>
          <a:gdLst/>
          <a:ahLst/>
          <a:cxnLst/>
          <a:rect l="0" t="0" r="0" b="0"/>
          <a:pathLst>
            <a:path>
              <a:moveTo>
                <a:pt x="1828929" y="2101973"/>
              </a:moveTo>
              <a:arcTo wR="1158048" hR="115804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866"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Ανησυχώντας για τα χρήματά σας </a:t>
          </a:r>
        </a:p>
      </dsp:txBody>
      <dsp:txXfrm>
        <a:off x="60330" y="1628145"/>
        <a:ext cx="1755104" cy="1099193"/>
      </dsp:txXfrm>
    </dsp:sp>
    <dsp:sp modelId="{CC6B6DE7-BAD8-4E76-8B61-3270F717612D}">
      <dsp:nvSpPr>
        <dsp:cNvPr id="0" name=""/>
        <dsp:cNvSpPr/>
      </dsp:nvSpPr>
      <dsp:spPr>
        <a:xfrm>
          <a:off x="937882" y="1143363"/>
          <a:ext cx="2068756" cy="2068756"/>
        </a:xfrm>
        <a:custGeom>
          <a:avLst/>
          <a:gdLst/>
          <a:ahLst/>
          <a:cxnLst/>
          <a:rect l="0" t="0" r="0" b="0"/>
          <a:pathLst>
            <a:path>
              <a:moveTo>
                <a:pt x="435142" y="191256"/>
              </a:moveTo>
              <a:arcTo wR="1034378" hR="103437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069622"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Έχετε δυσκολίες στη διαχείριση των χρημάτων σας </a:t>
          </a:r>
        </a:p>
      </dsp:txBody>
      <dsp:txXfrm>
        <a:off x="2129086" y="1628145"/>
        <a:ext cx="1755104" cy="1099193"/>
      </dsp:txXfrm>
    </dsp:sp>
    <dsp:sp modelId="{62EB0F8C-4776-4C0E-A3CD-F3C2321E6E7C}">
      <dsp:nvSpPr>
        <dsp:cNvPr id="0" name=""/>
        <dsp:cNvSpPr/>
      </dsp:nvSpPr>
      <dsp:spPr>
        <a:xfrm>
          <a:off x="937882" y="1143363"/>
          <a:ext cx="2068756" cy="2068756"/>
        </a:xfrm>
        <a:custGeom>
          <a:avLst/>
          <a:gdLst/>
          <a:ahLst/>
          <a:cxnLst/>
          <a:rect l="0" t="0" r="0" b="0"/>
          <a:pathLst>
            <a:path>
              <a:moveTo>
                <a:pt x="1633614" y="1877499"/>
              </a:moveTo>
              <a:arcTo wR="1034378" hR="103437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618047" y="-7245"/>
          <a:ext cx="5850502" cy="5850502"/>
        </a:xfrm>
        <a:prstGeom prst="circularArrow">
          <a:avLst>
            <a:gd name="adj1" fmla="val 5274"/>
            <a:gd name="adj2" fmla="val 312630"/>
            <a:gd name="adj3" fmla="val 14246836"/>
            <a:gd name="adj4" fmla="val 17116081"/>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42938" y="266"/>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Καταφθάνει ο λογαριασμός του ηλεκτρικού σας ρεύματος </a:t>
          </a:r>
        </a:p>
      </dsp:txBody>
      <dsp:txXfrm>
        <a:off x="2496653" y="53981"/>
        <a:ext cx="2093290" cy="992930"/>
      </dsp:txXfrm>
    </dsp:sp>
    <dsp:sp modelId="{EA252B9E-89AA-433C-9C87-A0F12FFA3674}">
      <dsp:nvSpPr>
        <dsp:cNvPr id="0" name=""/>
        <dsp:cNvSpPr/>
      </dsp:nvSpPr>
      <dsp:spPr>
        <a:xfrm>
          <a:off x="44983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Ανησυχείτε για το πώς θα τον πληρώσετε </a:t>
          </a:r>
        </a:p>
      </dsp:txBody>
      <dsp:txXfrm>
        <a:off x="4552103" y="1240695"/>
        <a:ext cx="2093290" cy="992930"/>
      </dsp:txXfrm>
    </dsp:sp>
    <dsp:sp modelId="{8D274C22-8BA0-4FDB-ADDA-30DC2C4B6702}">
      <dsp:nvSpPr>
        <dsp:cNvPr id="0" name=""/>
        <dsp:cNvSpPr/>
      </dsp:nvSpPr>
      <dsp:spPr>
        <a:xfrm>
          <a:off x="44983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Αποφεύγετε τον λογαριασμό κρύβοντάς τον στο ντουλάπι της κουζίνας σας. </a:t>
          </a:r>
        </a:p>
      </dsp:txBody>
      <dsp:txXfrm>
        <a:off x="4552103" y="3614124"/>
        <a:ext cx="2093290" cy="992930"/>
      </dsp:txXfrm>
    </dsp:sp>
    <dsp:sp modelId="{58470F16-7649-4A7E-AE4F-DF792D246078}">
      <dsp:nvSpPr>
        <dsp:cNvPr id="0" name=""/>
        <dsp:cNvSpPr/>
      </dsp:nvSpPr>
      <dsp:spPr>
        <a:xfrm>
          <a:off x="2442938" y="4747124"/>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Ο λογαριασμός έχει ξεχαστεί. </a:t>
          </a:r>
        </a:p>
      </dsp:txBody>
      <dsp:txXfrm>
        <a:off x="2496653" y="4800839"/>
        <a:ext cx="2093290" cy="992930"/>
      </dsp:txXfrm>
    </dsp:sp>
    <dsp:sp modelId="{372C48AC-74C0-4C9D-9827-D43B96ADE805}">
      <dsp:nvSpPr>
        <dsp:cNvPr id="0" name=""/>
        <dsp:cNvSpPr/>
      </dsp:nvSpPr>
      <dsp:spPr>
        <a:xfrm>
          <a:off x="3874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Χαλαρώνετε. </a:t>
          </a:r>
        </a:p>
      </dsp:txBody>
      <dsp:txXfrm>
        <a:off x="441203" y="3614124"/>
        <a:ext cx="2093290" cy="992930"/>
      </dsp:txXfrm>
    </dsp:sp>
    <dsp:sp modelId="{71264BA2-C6A6-4E8F-9F5F-3610FFAE366A}">
      <dsp:nvSpPr>
        <dsp:cNvPr id="0" name=""/>
        <dsp:cNvSpPr/>
      </dsp:nvSpPr>
      <dsp:spPr>
        <a:xfrm>
          <a:off x="3874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Σε λίγες εβδομάδες φτάνει ο επόμενος λογαριασμός σας, αφήνοντάς σας περισσότερο χρεωμένο. </a:t>
          </a:r>
        </a:p>
      </dsp:txBody>
      <dsp:txXfrm>
        <a:off x="441203" y="1240695"/>
        <a:ext cx="2093290" cy="99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599443" y="-33624"/>
          <a:ext cx="5263981" cy="5263981"/>
        </a:xfrm>
        <a:prstGeom prst="circularArrow">
          <a:avLst>
            <a:gd name="adj1" fmla="val 5544"/>
            <a:gd name="adj2" fmla="val 330680"/>
            <a:gd name="adj3" fmla="val 14522077"/>
            <a:gd name="adj4" fmla="val 1694663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15686" y="3092"/>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Θέμα 1 </a:t>
          </a:r>
        </a:p>
      </dsp:txBody>
      <dsp:txXfrm>
        <a:off x="2455507" y="42913"/>
        <a:ext cx="1551853" cy="736105"/>
      </dsp:txXfrm>
    </dsp:sp>
    <dsp:sp modelId="{EA252B9E-89AA-433C-9C87-A0F12FFA3674}">
      <dsp:nvSpPr>
        <dsp:cNvPr id="0" name=""/>
        <dsp:cNvSpPr/>
      </dsp:nvSpPr>
      <dsp:spPr>
        <a:xfrm>
          <a:off x="4170716"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Λογική 1 </a:t>
          </a:r>
        </a:p>
      </dsp:txBody>
      <dsp:txXfrm>
        <a:off x="4210537" y="888091"/>
        <a:ext cx="1551853" cy="736105"/>
      </dsp:txXfrm>
    </dsp:sp>
    <dsp:sp modelId="{8D274C22-8BA0-4FDB-ADDA-30DC2C4B6702}">
      <dsp:nvSpPr>
        <dsp:cNvPr id="0" name=""/>
        <dsp:cNvSpPr/>
      </dsp:nvSpPr>
      <dsp:spPr>
        <a:xfrm>
          <a:off x="4604173"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Θέμα 2 </a:t>
          </a:r>
        </a:p>
      </dsp:txBody>
      <dsp:txXfrm>
        <a:off x="4643994" y="2787188"/>
        <a:ext cx="1551853" cy="736105"/>
      </dsp:txXfrm>
    </dsp:sp>
    <dsp:sp modelId="{58470F16-7649-4A7E-AE4F-DF792D246078}">
      <dsp:nvSpPr>
        <dsp:cNvPr id="0" name=""/>
        <dsp:cNvSpPr/>
      </dsp:nvSpPr>
      <dsp:spPr>
        <a:xfrm>
          <a:off x="3389654"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Λογική 2 </a:t>
          </a:r>
        </a:p>
      </dsp:txBody>
      <dsp:txXfrm>
        <a:off x="3429475" y="4310147"/>
        <a:ext cx="1551853" cy="736105"/>
      </dsp:txXfrm>
    </dsp:sp>
    <dsp:sp modelId="{372C48AC-74C0-4C9D-9827-D43B96ADE805}">
      <dsp:nvSpPr>
        <dsp:cNvPr id="0" name=""/>
        <dsp:cNvSpPr/>
      </dsp:nvSpPr>
      <dsp:spPr>
        <a:xfrm>
          <a:off x="1441717"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Θέμα 3  </a:t>
          </a:r>
        </a:p>
      </dsp:txBody>
      <dsp:txXfrm>
        <a:off x="1481538" y="4310147"/>
        <a:ext cx="1551853" cy="736105"/>
      </dsp:txXfrm>
    </dsp:sp>
    <dsp:sp modelId="{71264BA2-C6A6-4E8F-9F5F-3610FFAE366A}">
      <dsp:nvSpPr>
        <dsp:cNvPr id="0" name=""/>
        <dsp:cNvSpPr/>
      </dsp:nvSpPr>
      <dsp:spPr>
        <a:xfrm>
          <a:off x="227199"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Λογική 3 </a:t>
          </a:r>
        </a:p>
      </dsp:txBody>
      <dsp:txXfrm>
        <a:off x="267020" y="2787188"/>
        <a:ext cx="1551853" cy="736105"/>
      </dsp:txXfrm>
    </dsp:sp>
    <dsp:sp modelId="{3D84F526-6AFF-46AF-8A3A-4102423191B2}">
      <dsp:nvSpPr>
        <dsp:cNvPr id="0" name=""/>
        <dsp:cNvSpPr/>
      </dsp:nvSpPr>
      <dsp:spPr>
        <a:xfrm>
          <a:off x="660655"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Μακροπρόθεσμο ζήτημα </a:t>
          </a:r>
        </a:p>
      </dsp:txBody>
      <dsp:txXfrm>
        <a:off x="700476" y="888091"/>
        <a:ext cx="1551853" cy="73610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2/9/2022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2/9/2022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319457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16</a:t>
            </a:fld>
            <a:endParaRPr lang="el-GR"/>
          </a:p>
        </p:txBody>
      </p:sp>
    </p:spTree>
    <p:extLst>
      <p:ext uri="{BB962C8B-B14F-4D97-AF65-F5344CB8AC3E}">
        <p14:creationId xmlns:p14="http://schemas.microsoft.com/office/powerpoint/2010/main" val="151689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05686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indent="0">
              <a:buFontTx/>
              <a:buNone/>
            </a:pP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140994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299504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1219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288530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123044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71857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1, 3, 5, 7, 8, 10 make up the Cognitive Reappraisal facet. </a:t>
            </a:r>
          </a:p>
          <a:p>
            <a:r>
              <a:rPr lang="en-US" dirty="0"/>
              <a:t>Items 2, 4, 6, 9 make up the Expressive Suppression facet. Scoring is kept continuous. </a:t>
            </a:r>
          </a:p>
          <a:p>
            <a:r>
              <a:rPr lang="en-US" dirty="0"/>
              <a:t>Each facet’s scoring is kept separate. </a:t>
            </a:r>
          </a:p>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8628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46999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9789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800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usgamblingsites.com/news/online-poker-legislative-path-clearer-after-court-rules-in-favor-of-new-hampshire/" TargetMode="External"/><Relationship Id="rId3" Type="http://schemas.openxmlformats.org/officeDocument/2006/relationships/image" Target="../media/image13.tmp"/><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actly.in/ugc-requests-universities-ban-junk-food/" TargetMode="External"/><Relationship Id="rId5" Type="http://schemas.openxmlformats.org/officeDocument/2006/relationships/image" Target="../media/image14.jpg"/><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sv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sv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8.sv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romancemeetslife.com/2017/05/5-tips-to-help-parents-improve-thei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honeybearlane.com/2011/03/7-ways-to-deal-with-poisonous-pers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ntalhealthandmoneyadvice.org/media/1397/mhm-toolkit-pdf-editable-vers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sychologytoday.com/us/blog/between-cultures/201709/3-ways-regulate-your-emotions" TargetMode="External"/><Relationship Id="rId5" Type="http://schemas.openxmlformats.org/officeDocument/2006/relationships/hyperlink" Target="https://www.forbes.com/sites/prudygourguechon/2019/02/25/the-psychology-of-money-what-you-need-to-know-to-have-a-relatively-fearless-financial-life/?sh=35fa4103dfe8" TargetMode="External"/><Relationship Id="rId4" Type="http://schemas.openxmlformats.org/officeDocument/2006/relationships/hyperlink" Target="https://www.ocf.berkeley.edu/~johnlab/pdfs/ERQ.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maxpixel.net/Emotions-Emoji-Face-Smiley-Comic-Icons-Emoticons-515399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7949181" cy="978635"/>
          </a:xfrm>
        </p:spPr>
        <p:txBody>
          <a:bodyPr/>
          <a:lstStyle/>
          <a:p>
            <a:r>
              <a:rPr lang="el-GR" dirty="0"/>
              <a:t>IO3: Εκπαίδευση Γονέων στον Οικονομικό Αλφαβητισμό </a:t>
            </a:r>
          </a:p>
        </p:txBody>
      </p:sp>
      <p:sp>
        <p:nvSpPr>
          <p:cNvPr id="5" name="Subtitle 4"/>
          <p:cNvSpPr>
            <a:spLocks noGrp="1"/>
          </p:cNvSpPr>
          <p:nvPr>
            <p:ph type="subTitle" idx="1"/>
          </p:nvPr>
        </p:nvSpPr>
        <p:spPr/>
        <p:txBody>
          <a:bodyPr/>
          <a:lstStyle/>
          <a:p>
            <a:r>
              <a:rPr lang="el-GR">
                <a:solidFill>
                  <a:srgbClr val="097D74"/>
                </a:solidFill>
              </a:rPr>
              <a:t>ΕΚΠΑΙΔΕΥΤΙΚΗ ΕΝΟΤΗΤΑ 4: Διαχείριση Συναισθημάτων που Σχετίζονται με τα Χρήματα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3822492" y="1876820"/>
            <a:ext cx="9009115" cy="5359259"/>
          </a:xfrm>
        </p:spPr>
        <p:txBody>
          <a:bodyPr/>
          <a:lstStyle/>
          <a:p>
            <a:pPr algn="l"/>
            <a:r>
              <a:rPr lang="el-GR" sz="2700" dirty="0"/>
              <a:t>Σε ζευγάρια: </a:t>
            </a:r>
          </a:p>
          <a:p>
            <a:pPr marL="457200" indent="-457200" algn="l">
              <a:buFont typeface="Arial" panose="020B0604020202020204" pitchFamily="34" charset="0"/>
              <a:buChar char="•"/>
            </a:pPr>
            <a:r>
              <a:rPr lang="el-GR" sz="2700" dirty="0"/>
              <a:t>Το άτομο Α εξηγεί στο άτομο Β μια δύσκολη οικονομική κατάσταση (φανταστική ή πραγματική) και ζητά συμβουλές</a:t>
            </a:r>
          </a:p>
          <a:p>
            <a:pPr marL="457200" indent="-457200" algn="l">
              <a:buFont typeface="Arial" panose="020B0604020202020204" pitchFamily="34" charset="0"/>
              <a:buChar char="•"/>
            </a:pPr>
            <a:r>
              <a:rPr lang="el-GR" sz="2700" dirty="0"/>
              <a:t>Το άτομο Β προσφέρει συμβουλές (3 λεπτά)</a:t>
            </a:r>
          </a:p>
          <a:p>
            <a:pPr algn="l"/>
            <a:r>
              <a:rPr lang="el-GR" sz="2700" i="1" dirty="0"/>
              <a:t>Ανταλλαγή ρόλων</a:t>
            </a:r>
          </a:p>
          <a:p>
            <a:pPr marL="457200" indent="-457200" algn="l">
              <a:buFont typeface="Arial" panose="020B0604020202020204" pitchFamily="34" charset="0"/>
              <a:buChar char="•"/>
            </a:pPr>
            <a:r>
              <a:rPr lang="el-GR" sz="2700" dirty="0"/>
              <a:t>Το άτομο Β ζητά συμβουλές για μια διαφορετική δύσκολη κατάσταση</a:t>
            </a:r>
          </a:p>
          <a:p>
            <a:pPr marL="457200" indent="-457200" algn="l">
              <a:buFont typeface="Arial" panose="020B0604020202020204" pitchFamily="34" charset="0"/>
              <a:buChar char="•"/>
            </a:pPr>
            <a:r>
              <a:rPr lang="el-GR" sz="2700" dirty="0"/>
              <a:t>Το άτομο Α προσφέρει συμβουλές (3 λεπτά)</a:t>
            </a:r>
          </a:p>
          <a:p>
            <a:pPr algn="l"/>
            <a:endParaRPr lang="en-IE" sz="2700" dirty="0"/>
          </a:p>
          <a:p>
            <a:pPr algn="ctr"/>
            <a:r>
              <a:rPr lang="el-GR" sz="2700" dirty="0"/>
              <a:t>Τι </a:t>
            </a:r>
            <a:r>
              <a:rPr lang="el-GR" sz="2700" b="1" dirty="0">
                <a:solidFill>
                  <a:schemeClr val="accent4"/>
                </a:solidFill>
              </a:rPr>
              <a:t>συναισθήματα</a:t>
            </a:r>
            <a:r>
              <a:rPr lang="el-GR" sz="2700" dirty="0"/>
              <a:t> είχατε είτε κάνοντας τις ερωτήσεις είτε προσφέροντας συμβουλές σε αυτό το παιχνίδι ρόλων;</a:t>
            </a:r>
            <a:r>
              <a:rPr lang="el-GR" sz="2700" dirty="0">
                <a:highlight>
                  <a:srgbClr val="F9F9F9"/>
                </a:highlight>
              </a:rPr>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394633" y="269620"/>
            <a:ext cx="12330000" cy="720000"/>
          </a:xfrm>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394633" y="877715"/>
            <a:ext cx="12331541" cy="904073"/>
          </a:xfrm>
        </p:spPr>
        <p:txBody>
          <a:bodyPr/>
          <a:lstStyle/>
          <a:p>
            <a:r>
              <a:rPr lang="el-GR" i="0"/>
              <a:t>Δραστηριότητα M4.4 </a:t>
            </a:r>
          </a:p>
          <a:p>
            <a:r>
              <a:rPr lang="el-GR" i="0"/>
              <a:t>Σενάριο παιχνιδιού ρόλων</a:t>
            </a:r>
          </a:p>
        </p:txBody>
      </p:sp>
      <p:pic>
        <p:nvPicPr>
          <p:cNvPr id="6" name="Picture 5" descr="A picture containing person, sitting, indoor&#10;&#10;Description automatically generated">
            <a:extLst>
              <a:ext uri="{FF2B5EF4-FFF2-40B4-BE49-F238E27FC236}">
                <a16:creationId xmlns:a16="http://schemas.microsoft.com/office/drawing/2014/main" id="{470BB7F0-EF4D-4681-AF44-487E50B88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1" y="2355917"/>
            <a:ext cx="3217998" cy="4171252"/>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067776"/>
            <a:ext cx="12331541" cy="602889"/>
          </a:xfrm>
        </p:spPr>
        <p:txBody>
          <a:bodyPr/>
          <a:lstStyle/>
          <a:p>
            <a:r>
              <a:rPr lang="el-GR"/>
              <a:t> </a:t>
            </a:r>
            <a:r>
              <a:rPr lang="el-GR" i="0"/>
              <a:t>Πώς χρησιμοποιούν οι άνθρωποι τα χρήματα για να αισθάνονται καλύτερα ή χειρότερα;</a:t>
            </a:r>
          </a:p>
        </p:txBody>
      </p:sp>
      <p:pic>
        <p:nvPicPr>
          <p:cNvPr id="8" name="Picture 7" descr="A picture containing text, indoor, marketplace, handcart&#10;&#10;Description automatically generated">
            <a:extLst>
              <a:ext uri="{FF2B5EF4-FFF2-40B4-BE49-F238E27FC236}">
                <a16:creationId xmlns:a16="http://schemas.microsoft.com/office/drawing/2014/main" id="{9E63649A-C71C-4612-8091-8B231091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201437"/>
            <a:ext cx="4210638" cy="4695319"/>
          </a:xfrm>
          <a:prstGeom prst="rect">
            <a:avLst/>
          </a:prstGeom>
        </p:spPr>
      </p:pic>
      <p:sp>
        <p:nvSpPr>
          <p:cNvPr id="9" name="TextBox 8">
            <a:extLst>
              <a:ext uri="{FF2B5EF4-FFF2-40B4-BE49-F238E27FC236}">
                <a16:creationId xmlns:a16="http://schemas.microsoft.com/office/drawing/2014/main" id="{41E17D7A-901D-BF66-4453-C981F7783A7B}"/>
              </a:ext>
            </a:extLst>
          </p:cNvPr>
          <p:cNvSpPr txBox="1"/>
          <p:nvPr/>
        </p:nvSpPr>
        <p:spPr>
          <a:xfrm>
            <a:off x="7480091" y="7632478"/>
            <a:ext cx="4809655" cy="230832"/>
          </a:xfrm>
          <a:prstGeom prst="rect">
            <a:avLst/>
          </a:prstGeom>
          <a:noFill/>
        </p:spPr>
        <p:txBody>
          <a:bodyPr wrap="square" rtlCol="0">
            <a:spAutoFit/>
          </a:bodyPr>
          <a:lstStyle/>
          <a:p>
            <a:r>
              <a:rPr lang="el-GR" sz="900"/>
              <a:t>Αυτή η φωτογραφία από Άγνωστο Συγγραφέα έχει άδεια χρήσης </a:t>
            </a:r>
            <a:r>
              <a:rPr lang="el-GR" sz="900">
                <a:hlinkClick r:id="rId4" tooltip="https://creativecommons.org/licenses/by-nd/3.0/"/>
              </a:rPr>
              <a:t>CC BY-ND</a:t>
            </a:r>
          </a:p>
        </p:txBody>
      </p:sp>
      <p:pic>
        <p:nvPicPr>
          <p:cNvPr id="12" name="Picture 11" descr="A picture containing food, fries, sandwich, snack food&#10;&#10;Description automatically generated">
            <a:extLst>
              <a:ext uri="{FF2B5EF4-FFF2-40B4-BE49-F238E27FC236}">
                <a16:creationId xmlns:a16="http://schemas.microsoft.com/office/drawing/2014/main" id="{4CF8BC77-B507-91A7-77B4-B05FFEF223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80091" y="3585485"/>
            <a:ext cx="5807284" cy="3695700"/>
          </a:xfrm>
          <a:prstGeom prst="rect">
            <a:avLst/>
          </a:prstGeom>
        </p:spPr>
      </p:pic>
      <p:sp>
        <p:nvSpPr>
          <p:cNvPr id="13" name="TextBox 12">
            <a:extLst>
              <a:ext uri="{FF2B5EF4-FFF2-40B4-BE49-F238E27FC236}">
                <a16:creationId xmlns:a16="http://schemas.microsoft.com/office/drawing/2014/main" id="{3596BFC9-6781-1D44-E3D7-8F0702C45D7F}"/>
              </a:ext>
            </a:extLst>
          </p:cNvPr>
          <p:cNvSpPr txBox="1"/>
          <p:nvPr/>
        </p:nvSpPr>
        <p:spPr>
          <a:xfrm>
            <a:off x="7480091" y="7448550"/>
            <a:ext cx="5807284" cy="230832"/>
          </a:xfrm>
          <a:prstGeom prst="rect">
            <a:avLst/>
          </a:prstGeom>
          <a:noFill/>
        </p:spPr>
        <p:txBody>
          <a:bodyPr wrap="square" rtlCol="0">
            <a:spAutoFit/>
          </a:bodyPr>
          <a:lstStyle/>
          <a:p>
            <a:r>
              <a:rPr lang="el-GR" sz="900"/>
              <a:t>Αυτή η φωτογραφία από Άγνωστο Συγγραφέα έχει άδεια χρήσης CC BY</a:t>
            </a:r>
          </a:p>
        </p:txBody>
      </p:sp>
      <p:pic>
        <p:nvPicPr>
          <p:cNvPr id="7" name="Picture 6" descr="A picture containing person, computer, computer, indoor&#10;&#10;Description automatically generated">
            <a:extLst>
              <a:ext uri="{FF2B5EF4-FFF2-40B4-BE49-F238E27FC236}">
                <a16:creationId xmlns:a16="http://schemas.microsoft.com/office/drawing/2014/main" id="{3213A0F6-18A2-6657-C958-24F0BA9AFDD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702312" y="1940215"/>
            <a:ext cx="5068771" cy="3383405"/>
          </a:xfrm>
          <a:prstGeom prst="rect">
            <a:avLst/>
          </a:prstGeom>
        </p:spPr>
      </p:pic>
    </p:spTree>
    <p:extLst>
      <p:ext uri="{BB962C8B-B14F-4D97-AF65-F5344CB8AC3E}">
        <p14:creationId xmlns:p14="http://schemas.microsoft.com/office/powerpoint/2010/main" val="2220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224852" y="1562225"/>
            <a:ext cx="12981482" cy="5821250"/>
          </a:xfrm>
        </p:spPr>
        <p:txBody>
          <a:bodyPr/>
          <a:lstStyle/>
          <a:p>
            <a:pPr marL="342900" indent="-342900">
              <a:buFont typeface="Arial" panose="020B0604020202020204" pitchFamily="34" charset="0"/>
              <a:buChar char="•"/>
            </a:pPr>
            <a:r>
              <a:rPr lang="el-GR" sz="2400" dirty="0"/>
              <a:t>Μπορεί να θέλουμε νέα πράγματα, π.χ. το πιο καινούργιο τηλέφωνο ή την πιο καινούργια κονσόλα παιχνιδιών</a:t>
            </a:r>
          </a:p>
          <a:p>
            <a:pPr marL="342900" indent="-342900">
              <a:buFont typeface="Arial" panose="020B0604020202020204" pitchFamily="34" charset="0"/>
              <a:buChar char="•"/>
            </a:pPr>
            <a:r>
              <a:rPr lang="el-GR" sz="2400" dirty="0"/>
              <a:t>Με την επιθυμία για αγαθά ή εμπειρίες συχνά επιθυμούμε την </a:t>
            </a:r>
            <a:r>
              <a:rPr lang="el-GR" sz="2400" b="1" u="sng" dirty="0"/>
              <a:t>άμεση ικανοποίηση. </a:t>
            </a:r>
          </a:p>
          <a:p>
            <a:pPr marL="342900" indent="-342900">
              <a:buFont typeface="Arial" panose="020B0604020202020204" pitchFamily="34" charset="0"/>
              <a:buChar char="•"/>
            </a:pPr>
            <a:r>
              <a:rPr lang="el-GR" sz="2400" dirty="0"/>
              <a:t>Η </a:t>
            </a:r>
            <a:r>
              <a:rPr lang="el-GR" sz="2400" b="1" dirty="0"/>
              <a:t>«άμεση ικανοποίηση"</a:t>
            </a:r>
            <a:r>
              <a:rPr lang="el-GR" sz="2400" dirty="0"/>
              <a:t> περιγράφει την επιθυμία να παραιτηθούμε από μελλοντικά οφέλη για να αποκτήσουμε κάτι </a:t>
            </a:r>
            <a:r>
              <a:rPr lang="el-GR" sz="2400" b="1" u="sng" dirty="0"/>
              <a:t>τώρα</a:t>
            </a:r>
            <a:r>
              <a:rPr lang="el-GR" sz="2400" dirty="0"/>
              <a:t>:</a:t>
            </a:r>
            <a:r>
              <a:rPr lang="el-GR" sz="2400" b="1" u="sng" dirty="0"/>
              <a:t> </a:t>
            </a:r>
          </a:p>
          <a:p>
            <a:pPr marL="1385888" lvl="1" indent="-636588" algn="just">
              <a:buFont typeface="Wingdings" panose="05000000000000000000" pitchFamily="2" charset="2"/>
              <a:buChar char="v"/>
            </a:pPr>
            <a:r>
              <a:rPr lang="el-GR" sz="2400" dirty="0"/>
              <a:t>αγοράζοντας ένα παγωτό μετά το μεσημεριανό γεύμα, αλλά δεν έχουμε χρήματα για να αγοράσουμε γάλα αργότερα </a:t>
            </a:r>
          </a:p>
          <a:p>
            <a:pPr marL="1385888" lvl="1" indent="-636588" algn="just">
              <a:buFont typeface="Wingdings" panose="05000000000000000000" pitchFamily="2" charset="2"/>
              <a:buChar char="v"/>
            </a:pPr>
            <a:r>
              <a:rPr lang="el-GR" sz="2400" dirty="0"/>
              <a:t>αγοράζοντας ένα νέο τηλέφωνο αλλά χωρίς να έχουμε χρήματα για το λογαριασμό του ηλεκτρικού ρεύματος την επόμενη εβδομάδα</a:t>
            </a:r>
            <a:endParaRPr lang="en-IE" sz="2400" dirty="0"/>
          </a:p>
          <a:p>
            <a:pPr marL="342900" indent="-342900">
              <a:buFont typeface="Arial" panose="020B0604020202020204" pitchFamily="34" charset="0"/>
              <a:buChar char="•"/>
            </a:pPr>
            <a:r>
              <a:rPr lang="el-GR" sz="2400" dirty="0"/>
              <a:t>Η βραχυπρόθεσμη ευχαρίστηση και ικανοποίηση μπορεί να είναι δύσκολο να αποφευχθεί, ιδίως για:</a:t>
            </a:r>
          </a:p>
          <a:p>
            <a:pPr marL="1385888" lvl="1" indent="-636588" algn="just">
              <a:buFont typeface="Wingdings" panose="05000000000000000000" pitchFamily="2" charset="2"/>
              <a:buChar char="v"/>
            </a:pPr>
            <a:r>
              <a:rPr lang="el-GR" sz="2400" dirty="0"/>
              <a:t>νέους ανθρώπους που μπορεί να είναι πιο παρορμητικοί </a:t>
            </a:r>
          </a:p>
          <a:p>
            <a:pPr marL="1385888" lvl="1" indent="-636588" algn="just">
              <a:buFont typeface="Wingdings" panose="05000000000000000000" pitchFamily="2" charset="2"/>
              <a:buChar char="v"/>
            </a:pPr>
            <a:r>
              <a:rPr lang="el-GR" sz="2400" dirty="0"/>
              <a:t>ορισμένες οικογένειες σε αγχωτικές συνθήκες  </a:t>
            </a:r>
          </a:p>
          <a:p>
            <a:pPr marL="1385888" lvl="1" indent="-636588" algn="just">
              <a:buFont typeface="Wingdings" panose="05000000000000000000" pitchFamily="2" charset="2"/>
              <a:buChar char="v"/>
            </a:pPr>
            <a:r>
              <a:rPr lang="el-GR" sz="2400" dirty="0"/>
              <a:t>ορισμένα άτομα με προβλήματα ψυχικής υγείας </a:t>
            </a:r>
          </a:p>
          <a:p>
            <a:pPr marL="1092991" lvl="1" indent="-342900">
              <a:buFont typeface="Wingdings" panose="05000000000000000000" pitchFamily="2" charset="2"/>
              <a:buChar char="v"/>
            </a:pPr>
            <a:endParaRPr lang="en-IE" sz="2400" dirty="0"/>
          </a:p>
          <a:p>
            <a:pPr marL="1092991" lvl="1" indent="-342900"/>
            <a:endParaRPr lang="en-IE" sz="2400"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0064" y="122225"/>
            <a:ext cx="12330000" cy="720000"/>
          </a:xfrm>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8523" y="842225"/>
            <a:ext cx="12331541" cy="602889"/>
          </a:xfrm>
        </p:spPr>
        <p:txBody>
          <a:bodyPr/>
          <a:lstStyle/>
          <a:p>
            <a:r>
              <a:rPr lang="el-GR" i="0"/>
              <a:t>Τι είναι η ικανοποίηση; </a:t>
            </a:r>
          </a:p>
        </p:txBody>
      </p:sp>
    </p:spTree>
    <p:extLst>
      <p:ext uri="{BB962C8B-B14F-4D97-AF65-F5344CB8AC3E}">
        <p14:creationId xmlns:p14="http://schemas.microsoft.com/office/powerpoint/2010/main" val="407961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r>
              <a:rPr lang="el-GR" sz="4000" b="1"/>
              <a:t>Διάλειμμα για καφέ και τσάι</a:t>
            </a:r>
            <a:r>
              <a:rPr lang="el-GR" sz="4000" b="1" i="0"/>
              <a:t> </a:t>
            </a:r>
          </a:p>
          <a:p>
            <a:endParaRPr lang="en-IE" dirty="0">
              <a:highlight>
                <a:srgbClr val="FFFF00"/>
              </a:highlight>
            </a:endParaRPr>
          </a:p>
        </p:txBody>
      </p:sp>
      <p:pic>
        <p:nvPicPr>
          <p:cNvPr id="5" name="Google Shape;321;p34" descr="Drink, Coffee, Tea, Beverage, Hot Drink, Hot Beverage">
            <a:extLst>
              <a:ext uri="{FF2B5EF4-FFF2-40B4-BE49-F238E27FC236}">
                <a16:creationId xmlns:a16="http://schemas.microsoft.com/office/drawing/2014/main" id="{490F18CB-B338-4B2F-B405-757FD89D6205}"/>
              </a:ext>
            </a:extLst>
          </p:cNvPr>
          <p:cNvPicPr preferRelativeResize="0"/>
          <p:nvPr/>
        </p:nvPicPr>
        <p:blipFill rotWithShape="1">
          <a:blip r:embed="rId3">
            <a:alphaModFix/>
          </a:blip>
          <a:srcRect/>
          <a:stretch/>
        </p:blipFill>
        <p:spPr>
          <a:xfrm>
            <a:off x="5915283" y="1306734"/>
            <a:ext cx="5788152" cy="4892231"/>
          </a:xfrm>
          <a:prstGeom prst="rect">
            <a:avLst/>
          </a:prstGeom>
          <a:noFill/>
          <a:ln>
            <a:noFill/>
          </a:ln>
        </p:spPr>
      </p:pic>
      <p:sp>
        <p:nvSpPr>
          <p:cNvPr id="6" name="TextBox 5">
            <a:extLst>
              <a:ext uri="{FF2B5EF4-FFF2-40B4-BE49-F238E27FC236}">
                <a16:creationId xmlns:a16="http://schemas.microsoft.com/office/drawing/2014/main" id="{484BECA2-6A59-7E5F-C559-06A2DBC81FB2}"/>
              </a:ext>
            </a:extLst>
          </p:cNvPr>
          <p:cNvSpPr txBox="1"/>
          <p:nvPr/>
        </p:nvSpPr>
        <p:spPr>
          <a:xfrm>
            <a:off x="500064" y="706304"/>
            <a:ext cx="6670622" cy="523220"/>
          </a:xfrm>
          <a:prstGeom prst="rect">
            <a:avLst/>
          </a:prstGeom>
          <a:noFill/>
        </p:spPr>
        <p:txBody>
          <a:bodyPr wrap="square">
            <a:spAutoFit/>
          </a:bodyPr>
          <a:lstStyle/>
          <a:p>
            <a:r>
              <a:rPr lang="el-GR" sz="2800" b="1">
                <a:solidFill>
                  <a:schemeClr val="accent4"/>
                </a:solidFill>
              </a:rPr>
              <a:t>Διαχείριση Συναισθημάτων που Σχετίζονται με τα Χρήματα </a:t>
            </a:r>
          </a:p>
        </p:txBody>
      </p:sp>
    </p:spTree>
    <p:extLst>
      <p:ext uri="{BB962C8B-B14F-4D97-AF65-F5344CB8AC3E}">
        <p14:creationId xmlns:p14="http://schemas.microsoft.com/office/powerpoint/2010/main" val="239628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173750" y="1659441"/>
            <a:ext cx="8280702" cy="5750380"/>
          </a:xfrm>
        </p:spPr>
        <p:txBody>
          <a:bodyPr/>
          <a:lstStyle/>
          <a:p>
            <a:pPr marL="342900" indent="-342900" algn="l">
              <a:buFont typeface="Arial" panose="020B0604020202020204" pitchFamily="34" charset="0"/>
              <a:buChar char="•"/>
            </a:pPr>
            <a:r>
              <a:rPr lang="el-GR" sz="2700" dirty="0"/>
              <a:t>Όσο περισσότερο ανησυχείτε για τα χρήματα, τόσο πιο δύσκολο μπορεί να σας είναι να διαχειριστείτε τα χρήματά σας </a:t>
            </a:r>
          </a:p>
          <a:p>
            <a:pPr marL="342900" indent="-342900" algn="l">
              <a:buFont typeface="Arial" panose="020B0604020202020204" pitchFamily="34" charset="0"/>
              <a:buChar char="•"/>
            </a:pPr>
            <a:r>
              <a:rPr lang="el-GR" sz="2700" dirty="0"/>
              <a:t>Υποστηρίζεται ότι όσο περισσότερο ανησυχείτε για τα χρήματα, τόσο πιο πιθανό είναι να έχετε κακή ψυχική υγεία γύρω από τα χρήματα. </a:t>
            </a:r>
          </a:p>
          <a:p>
            <a:pPr marL="342900" indent="-342900" algn="l">
              <a:buFont typeface="Arial" panose="020B0604020202020204" pitchFamily="34" charset="0"/>
              <a:buChar char="•"/>
            </a:pPr>
            <a:r>
              <a:rPr lang="el-GR" sz="2700" dirty="0"/>
              <a:t>Ερωτήσεις για να λάβετε υπόψη όταν σκέφτεστε για τα χρήματα:</a:t>
            </a:r>
          </a:p>
          <a:p>
            <a:pPr algn="l"/>
            <a:endParaRPr lang="en-IE" sz="2700" dirty="0"/>
          </a:p>
          <a:p>
            <a:pPr marL="1207291" lvl="1" indent="-457200">
              <a:buFont typeface="Wingdings" panose="05000000000000000000" pitchFamily="2" charset="2"/>
              <a:buChar char="v"/>
            </a:pPr>
            <a:r>
              <a:rPr lang="el-GR" sz="2700" dirty="0"/>
              <a:t>Έχετε την τάση να σκέφτεστε το "χειρότερο σενάριο" των οικονομικών σας αποφάσεων; </a:t>
            </a:r>
          </a:p>
          <a:p>
            <a:pPr marL="1207291" lvl="1" indent="-457200">
              <a:buFont typeface="Wingdings" panose="05000000000000000000" pitchFamily="2" charset="2"/>
              <a:buChar char="v"/>
            </a:pPr>
            <a:r>
              <a:rPr lang="el-GR" sz="2700" dirty="0"/>
              <a:t>Σκέφτεστε το σενάριο της "καλύτερης περίπτωσης"; </a:t>
            </a:r>
          </a:p>
          <a:p>
            <a:pPr lvl="1"/>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175291" y="262770"/>
            <a:ext cx="12330000" cy="720000"/>
          </a:xfrm>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173750" y="982770"/>
            <a:ext cx="12331541" cy="540530"/>
          </a:xfrm>
        </p:spPr>
        <p:txBody>
          <a:bodyPr anchor="t"/>
          <a:lstStyle/>
          <a:p>
            <a:r>
              <a:rPr lang="el-GR" i="0" dirty="0"/>
              <a:t>Ψυχική υγεία και χρήματα          Συμφωνείτε ή διαφωνείτε με αυτές τις δηλώσεις;
</a:t>
            </a:r>
            <a:br>
              <a:rPr lang="el-GR" i="0" dirty="0"/>
            </a:br>
            <a:endParaRPr lang="el-GR" i="0" dirty="0"/>
          </a:p>
        </p:txBody>
      </p:sp>
      <p:graphicFrame>
        <p:nvGraphicFramePr>
          <p:cNvPr id="5" name="Diagram 4">
            <a:extLst>
              <a:ext uri="{FF2B5EF4-FFF2-40B4-BE49-F238E27FC236}">
                <a16:creationId xmlns:a16="http://schemas.microsoft.com/office/drawing/2014/main" id="{EC7D5011-A2F8-41BE-A9C6-A0B093495C2E}"/>
              </a:ext>
            </a:extLst>
          </p:cNvPr>
          <p:cNvGraphicFramePr/>
          <p:nvPr>
            <p:extLst>
              <p:ext uri="{D42A27DB-BD31-4B8C-83A1-F6EECF244321}">
                <p14:modId xmlns:p14="http://schemas.microsoft.com/office/powerpoint/2010/main" val="512356595"/>
              </p:ext>
            </p:extLst>
          </p:nvPr>
        </p:nvGraphicFramePr>
        <p:xfrm>
          <a:off x="8454452" y="1990048"/>
          <a:ext cx="4416128" cy="508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85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612832" y="1713503"/>
            <a:ext cx="8379502" cy="5730152"/>
          </a:xfrm>
        </p:spPr>
        <p:txBody>
          <a:bodyPr/>
          <a:lstStyle/>
          <a:p>
            <a:pPr algn="l"/>
            <a:r>
              <a:rPr lang="el-GR" sz="2400" dirty="0"/>
              <a:t>Έχετε εσείς ή κάποιος που γνωρίζετε βιώσει κάποια από τις ακόλουθες </a:t>
            </a:r>
            <a:r>
              <a:rPr lang="el-GR" sz="2400" b="1" dirty="0"/>
              <a:t>συμπεριφορές</a:t>
            </a:r>
            <a:r>
              <a:rPr lang="el-GR" sz="2400" dirty="0"/>
              <a:t> ή </a:t>
            </a:r>
            <a:r>
              <a:rPr lang="el-GR" sz="2400" b="1" dirty="0"/>
              <a:t>ανησυχίες</a:t>
            </a:r>
            <a:r>
              <a:rPr lang="el-GR" sz="2400" dirty="0"/>
              <a:t>: </a:t>
            </a:r>
          </a:p>
          <a:p>
            <a:pPr algn="l"/>
            <a:r>
              <a:rPr lang="el-GR" sz="2400" b="1" dirty="0"/>
              <a:t>Συμπεριφορά:</a:t>
            </a:r>
          </a:p>
          <a:p>
            <a:pPr marL="342900" indent="-342900" algn="l">
              <a:buFont typeface="Arial" panose="020B0604020202020204" pitchFamily="34" charset="0"/>
              <a:buChar char="•"/>
            </a:pPr>
            <a:r>
              <a:rPr lang="el-GR" sz="2400" dirty="0">
                <a:solidFill>
                  <a:schemeClr val="tx1"/>
                </a:solidFill>
              </a:rPr>
              <a:t>Βάζω τα χαρτονομίσματα σε ένα συρτάρι χωρίς να τα διαβάζω</a:t>
            </a:r>
          </a:p>
          <a:p>
            <a:pPr marL="342900" indent="-342900" algn="l">
              <a:buFont typeface="Arial" panose="020B0604020202020204" pitchFamily="34" charset="0"/>
              <a:buChar char="•"/>
            </a:pPr>
            <a:r>
              <a:rPr lang="el-GR" sz="2400" dirty="0">
                <a:solidFill>
                  <a:schemeClr val="tx1"/>
                </a:solidFill>
              </a:rPr>
              <a:t>Δεν έχω αρκετά χρήματα για να πληρώσω τους λογαριασμούς</a:t>
            </a:r>
          </a:p>
          <a:p>
            <a:pPr marL="342900" indent="-342900" algn="l">
              <a:buFont typeface="Arial" panose="020B0604020202020204" pitchFamily="34" charset="0"/>
              <a:buChar char="•"/>
            </a:pPr>
            <a:r>
              <a:rPr lang="el-GR" sz="2400" dirty="0">
                <a:solidFill>
                  <a:schemeClr val="tx1"/>
                </a:solidFill>
              </a:rPr>
              <a:t> Έχω την τάση να ξοδεύω περισσότερα χρήματα όταν είμαι συναισθηματικά φορτισμένος</a:t>
            </a:r>
          </a:p>
          <a:p>
            <a:pPr algn="l"/>
            <a:r>
              <a:rPr lang="el-GR" sz="2400" b="1" dirty="0">
                <a:solidFill>
                  <a:schemeClr val="tx1"/>
                </a:solidFill>
              </a:rPr>
              <a:t>Ανησυχίες:</a:t>
            </a:r>
          </a:p>
          <a:p>
            <a:pPr marL="342900" indent="-342900" algn="l">
              <a:buFont typeface="Arial" panose="020B0604020202020204" pitchFamily="34" charset="0"/>
              <a:buChar char="•"/>
            </a:pPr>
            <a:r>
              <a:rPr lang="el-GR" sz="2400" dirty="0">
                <a:solidFill>
                  <a:schemeClr val="tx1"/>
                </a:solidFill>
              </a:rPr>
              <a:t>Ξοδεύω πάνω από τα όριά μου - μετά ανησυχώ</a:t>
            </a:r>
          </a:p>
          <a:p>
            <a:pPr marL="342900" indent="-342900" algn="l">
              <a:buFont typeface="Arial" panose="020B0604020202020204" pitchFamily="34" charset="0"/>
              <a:buChar char="•"/>
            </a:pPr>
            <a:r>
              <a:rPr lang="el-GR" sz="2400" dirty="0">
                <a:solidFill>
                  <a:schemeClr val="tx1"/>
                </a:solidFill>
              </a:rPr>
              <a:t>Φοβάμαι ότι μπορεί να μου κόψουν το νερό ή το ρεύμα </a:t>
            </a:r>
          </a:p>
          <a:p>
            <a:pPr marL="342900" indent="-342900" algn="l">
              <a:buFont typeface="Arial" panose="020B0604020202020204" pitchFamily="34" charset="0"/>
              <a:buChar char="•"/>
            </a:pPr>
            <a:r>
              <a:rPr lang="el-GR" sz="2400" dirty="0">
                <a:solidFill>
                  <a:schemeClr val="tx1"/>
                </a:solidFill>
              </a:rPr>
              <a:t>Δεν θέλω να σκέφτομαι τα χρέη μου γιατί με φοβίζει</a:t>
            </a:r>
          </a:p>
          <a:p>
            <a:pPr algn="l"/>
            <a:endParaRPr lang="en-US" sz="2400" dirty="0"/>
          </a:p>
          <a:p>
            <a:pPr algn="l"/>
            <a:r>
              <a:rPr lang="el-GR" sz="2400" dirty="0"/>
              <a:t>Αν έχετε, δεν είστε μόνοι. Και άλλοι έχουν κάνει τις ίδιες σκέψεις. </a:t>
            </a:r>
          </a:p>
          <a:p>
            <a:endParaRPr lang="el-GR" sz="2100" dirty="0"/>
          </a:p>
        </p:txBody>
      </p:sp>
      <p:sp>
        <p:nvSpPr>
          <p:cNvPr id="7" name="Title 6"/>
          <p:cNvSpPr>
            <a:spLocks noGrp="1"/>
          </p:cNvSpPr>
          <p:nvPr>
            <p:ph type="title"/>
          </p:nvPr>
        </p:nvSpPr>
        <p:spPr>
          <a:xfrm>
            <a:off x="1700927" y="237759"/>
            <a:ext cx="9929675" cy="720000"/>
          </a:xfrm>
        </p:spPr>
        <p:txBody>
          <a:bodyPr>
            <a:normAutofit/>
          </a:bodyPr>
          <a:lstStyle/>
          <a:p>
            <a:r>
              <a:rPr lang="el-GR" dirty="0"/>
              <a:t>Διαχείριση Συναισθημάτων που Σχετίζονται με τα Χρήματα</a:t>
            </a:r>
          </a:p>
        </p:txBody>
      </p:sp>
      <p:sp>
        <p:nvSpPr>
          <p:cNvPr id="11" name="Text Placeholder 10"/>
          <p:cNvSpPr>
            <a:spLocks noGrp="1"/>
          </p:cNvSpPr>
          <p:nvPr>
            <p:ph type="body" sz="quarter" idx="12"/>
          </p:nvPr>
        </p:nvSpPr>
        <p:spPr>
          <a:xfrm>
            <a:off x="499765" y="975631"/>
            <a:ext cx="12331700" cy="603250"/>
          </a:xfrm>
        </p:spPr>
        <p:txBody>
          <a:bodyPr/>
          <a:lstStyle/>
          <a:p>
            <a:r>
              <a:rPr lang="el-GR" i="0"/>
              <a:t>Συμπεριφορά που σχετίζεται με τα χρήματα και τις ανησυχίες για τα χρήματα </a:t>
            </a:r>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6" y="196667"/>
            <a:ext cx="914400" cy="644342"/>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063" y="237759"/>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3380867267"/>
              </p:ext>
            </p:extLst>
          </p:nvPr>
        </p:nvGraphicFramePr>
        <p:xfrm>
          <a:off x="342665" y="2000346"/>
          <a:ext cx="3944521" cy="4355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09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726631" y="1013931"/>
            <a:ext cx="5244803" cy="6491769"/>
          </a:xfrm>
        </p:spPr>
        <p:txBody>
          <a:bodyPr/>
          <a:lstStyle/>
          <a:p>
            <a:pPr marL="342900" indent="-342900" algn="l">
              <a:buFont typeface="Arial" panose="020B0604020202020204" pitchFamily="34" charset="0"/>
              <a:buChar char="•"/>
            </a:pPr>
            <a:r>
              <a:rPr lang="el-GR" sz="2400" dirty="0"/>
              <a:t> Αν βιώνετε ανησυχητικά συναισθήματα, μπορεί να είναι εύκολο να τρέχετε μακριά από αυτά ή να αποφεύγετε τις προκλήσεις που αντιμετωπίζετε σε σχέση με τα χρήματα. </a:t>
            </a:r>
          </a:p>
          <a:p>
            <a:pPr marL="342900" indent="-342900" algn="l">
              <a:buFont typeface="Arial" panose="020B0604020202020204" pitchFamily="34" charset="0"/>
              <a:buChar char="•"/>
            </a:pPr>
            <a:r>
              <a:rPr lang="el-GR" sz="2400" dirty="0"/>
              <a:t>Παρόλο που βραχυπρόθεσμα μπορεί να έχετε μια αίσθηση ανακούφισης από το να μην πληρώνετε τους λογαριασμούς σας, μακροπρόθεσμα, οι λογαριασμοί σας θα αυξηθούν. </a:t>
            </a:r>
          </a:p>
          <a:p>
            <a:pPr marL="342900" indent="-342900" algn="l">
              <a:buFont typeface="Arial" panose="020B0604020202020204" pitchFamily="34" charset="0"/>
              <a:buChar char="•"/>
            </a:pPr>
            <a:r>
              <a:rPr lang="el-GR" sz="2400" dirty="0"/>
              <a:t>Αυτή η διαδικασία, γνωστή ως</a:t>
            </a:r>
            <a:r>
              <a:rPr lang="el-GR" sz="2400" b="1" u="sng" dirty="0"/>
              <a:t> Κύκλος Αποφυγής</a:t>
            </a:r>
            <a:r>
              <a:rPr lang="el-GR" sz="2400" dirty="0"/>
              <a:t>, μπορεί να οδηγήσει σε άγχος και περισσότερο χρέος μακροπρόθεσμα.  </a:t>
            </a:r>
          </a:p>
          <a:p>
            <a:pPr marL="342900" indent="-342900">
              <a:buFont typeface="Arial" panose="020B0604020202020204" pitchFamily="34" charset="0"/>
              <a:buChar char="•"/>
            </a:pPr>
            <a:endParaRPr lang="en-US" sz="2400" dirty="0"/>
          </a:p>
          <a:p>
            <a:endParaRPr lang="el-GR" dirty="0">
              <a:highlight>
                <a:srgbClr val="FFFF00"/>
              </a:highlight>
            </a:endParaRPr>
          </a:p>
        </p:txBody>
      </p:sp>
      <p:sp>
        <p:nvSpPr>
          <p:cNvPr id="11" name="Text Placeholder 10"/>
          <p:cNvSpPr>
            <a:spLocks noGrp="1"/>
          </p:cNvSpPr>
          <p:nvPr>
            <p:ph type="body" sz="quarter" idx="12"/>
          </p:nvPr>
        </p:nvSpPr>
        <p:spPr>
          <a:xfrm>
            <a:off x="499765" y="923925"/>
            <a:ext cx="6665533" cy="603250"/>
          </a:xfrm>
        </p:spPr>
        <p:txBody>
          <a:bodyPr/>
          <a:lstStyle/>
          <a:p>
            <a:r>
              <a:rPr lang="el-GR" i="0"/>
              <a:t>Ο "κύκλος αποφυγής" </a:t>
            </a:r>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148400"/>
            <a:ext cx="914400" cy="7143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65" y="203925"/>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1200996268"/>
              </p:ext>
            </p:extLst>
          </p:nvPr>
        </p:nvGraphicFramePr>
        <p:xfrm>
          <a:off x="500064" y="1542400"/>
          <a:ext cx="7086598" cy="5847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BA52520-E06B-B5FD-A659-92C5B983A031}"/>
              </a:ext>
            </a:extLst>
          </p:cNvPr>
          <p:cNvSpPr>
            <a:spLocks noGrp="1"/>
          </p:cNvSpPr>
          <p:nvPr>
            <p:ph type="title"/>
          </p:nvPr>
        </p:nvSpPr>
        <p:spPr>
          <a:xfrm>
            <a:off x="1568648" y="203925"/>
            <a:ext cx="11108631" cy="720000"/>
          </a:xfrm>
        </p:spPr>
        <p:txBody>
          <a:bodyPr/>
          <a:lstStyle/>
          <a:p>
            <a:r>
              <a:rPr lang="el-GR" dirty="0"/>
              <a:t>Διαχείριση Συναισθημάτων που Σχετίζονται με τα Χρήματα </a:t>
            </a:r>
          </a:p>
        </p:txBody>
      </p:sp>
    </p:spTree>
    <p:extLst>
      <p:ext uri="{BB962C8B-B14F-4D97-AF65-F5344CB8AC3E}">
        <p14:creationId xmlns:p14="http://schemas.microsoft.com/office/powerpoint/2010/main" val="390190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6324897" y="1980293"/>
            <a:ext cx="6629867" cy="5129444"/>
          </a:xfrm>
        </p:spPr>
        <p:txBody>
          <a:bodyPr/>
          <a:lstStyle/>
          <a:p>
            <a:r>
              <a:rPr lang="el-GR" sz="2800" b="1" u="sng" dirty="0"/>
              <a:t>Δραστηριότητα σε ζευγάρια: </a:t>
            </a:r>
          </a:p>
          <a:p>
            <a:pPr marL="457200" indent="-457200" algn="l">
              <a:buFont typeface="Arial" panose="020B0604020202020204" pitchFamily="34" charset="0"/>
              <a:buChar char="•"/>
            </a:pPr>
            <a:r>
              <a:rPr lang="el-GR" sz="2800" dirty="0"/>
              <a:t>Δημιουργήστε τον δικό σας Κύκλο Αποφυγής</a:t>
            </a:r>
          </a:p>
          <a:p>
            <a:pPr marL="457200" indent="-457200" algn="l">
              <a:buFont typeface="Arial" panose="020B0604020202020204" pitchFamily="34" charset="0"/>
              <a:buChar char="•"/>
            </a:pPr>
            <a:r>
              <a:rPr lang="el-GR" sz="2800" dirty="0"/>
              <a:t>Προσδιορίστε ένα παράδειγμα για κάτι που εσείς ή κάποιος που γνωρίζετε έχει κάνει όταν έχει παγιδευτεί σε έναν κύκλο αποφυγής </a:t>
            </a:r>
          </a:p>
          <a:p>
            <a:pPr marL="457200" indent="-457200" algn="l">
              <a:buFont typeface="Arial" panose="020B0604020202020204" pitchFamily="34" charset="0"/>
              <a:buChar char="•"/>
            </a:pPr>
            <a:r>
              <a:rPr lang="el-GR" sz="2800" dirty="0"/>
              <a:t>Προσδιορίστε πώς η συμπεριφορά αυτή είχε ως αποτέλεσμα η κατάσταση να γίνει χειρότερη για το άτομο </a:t>
            </a:r>
          </a:p>
          <a:p>
            <a:pPr marL="457200" indent="-457200" algn="l">
              <a:buFont typeface="Arial" panose="020B0604020202020204" pitchFamily="34" charset="0"/>
              <a:buChar char="•"/>
            </a:pPr>
            <a:r>
              <a:rPr lang="el-GR" sz="2800" dirty="0"/>
              <a:t>Να είστε έτοιμοι να παρουσιάσετε τις ιδέες σας στην ομάδα </a:t>
            </a:r>
          </a:p>
          <a:p>
            <a:pPr marL="342900" indent="-342900">
              <a:buFont typeface="Arial" panose="020B0604020202020204" pitchFamily="34" charset="0"/>
              <a:buChar char="•"/>
            </a:pPr>
            <a:endParaRPr lang="en-US" dirty="0"/>
          </a:p>
          <a:p>
            <a:endParaRPr lang="el-GR" dirty="0">
              <a:highlight>
                <a:srgbClr val="FFFF00"/>
              </a:highlight>
            </a:endParaRPr>
          </a:p>
        </p:txBody>
      </p:sp>
      <p:sp>
        <p:nvSpPr>
          <p:cNvPr id="7" name="Title 6"/>
          <p:cNvSpPr>
            <a:spLocks noGrp="1"/>
          </p:cNvSpPr>
          <p:nvPr>
            <p:ph type="title"/>
          </p:nvPr>
        </p:nvSpPr>
        <p:spPr>
          <a:xfrm>
            <a:off x="1866684" y="243341"/>
            <a:ext cx="9410916" cy="720000"/>
          </a:xfrm>
        </p:spPr>
        <p:txBody>
          <a:bodyPr>
            <a:normAutofit/>
          </a:bodyPr>
          <a:lstStyle/>
          <a:p>
            <a:r>
              <a:rPr lang="el-GR" dirty="0"/>
              <a:t>Διαχείριση Συναισθημάτων που Σχετίζονται με τα Χρήματα </a:t>
            </a:r>
          </a:p>
        </p:txBody>
      </p:sp>
      <p:sp>
        <p:nvSpPr>
          <p:cNvPr id="11" name="Text Placeholder 10"/>
          <p:cNvSpPr>
            <a:spLocks noGrp="1"/>
          </p:cNvSpPr>
          <p:nvPr>
            <p:ph type="body" sz="quarter" idx="12"/>
          </p:nvPr>
        </p:nvSpPr>
        <p:spPr>
          <a:xfrm>
            <a:off x="499765" y="923925"/>
            <a:ext cx="12331700" cy="1060450"/>
          </a:xfrm>
        </p:spPr>
        <p:txBody>
          <a:bodyPr/>
          <a:lstStyle/>
          <a:p>
            <a:r>
              <a:rPr lang="el-GR" i="0"/>
              <a:t>Δραστηριότητα M4.5</a:t>
            </a:r>
          </a:p>
          <a:p>
            <a:r>
              <a:rPr lang="el-GR" i="0"/>
              <a:t>Δημιουργήστε τον δικό σας 'Κύκλο Αποφυγής'</a:t>
            </a:r>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48941"/>
            <a:ext cx="914400" cy="9144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994" y="69776"/>
            <a:ext cx="914400" cy="91440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1344031453"/>
              </p:ext>
            </p:extLst>
          </p:nvPr>
        </p:nvGraphicFramePr>
        <p:xfrm>
          <a:off x="0" y="2030326"/>
          <a:ext cx="6462868" cy="5089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362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3AFC8-130A-AD91-D198-B24E9605833E}"/>
              </a:ext>
            </a:extLst>
          </p:cNvPr>
          <p:cNvSpPr>
            <a:spLocks noGrp="1"/>
          </p:cNvSpPr>
          <p:nvPr>
            <p:ph sz="quarter" idx="11"/>
          </p:nvPr>
        </p:nvSpPr>
        <p:spPr>
          <a:xfrm>
            <a:off x="500203" y="2773179"/>
            <a:ext cx="12331402" cy="2983043"/>
          </a:xfrm>
        </p:spPr>
        <p:txBody>
          <a:bodyPr/>
          <a:lstStyle/>
          <a:p>
            <a:r>
              <a:rPr lang="el-GR" sz="2800">
                <a:solidFill>
                  <a:schemeClr val="tx1"/>
                </a:solidFill>
              </a:rPr>
              <a:t>Καμία παρατήρηση ή πρόταση σχετικά με τα ζητήματα που τέθηκαν;</a:t>
            </a:r>
          </a:p>
          <a:p>
            <a:r>
              <a:rPr lang="el-GR" sz="2800">
                <a:solidFill>
                  <a:schemeClr val="tx1"/>
                </a:solidFill>
              </a:rPr>
              <a:t>Δεν υπάρχει μία μοναδική λύση.....</a:t>
            </a:r>
          </a:p>
        </p:txBody>
      </p:sp>
      <p:sp>
        <p:nvSpPr>
          <p:cNvPr id="3" name="Title 2">
            <a:extLst>
              <a:ext uri="{FF2B5EF4-FFF2-40B4-BE49-F238E27FC236}">
                <a16:creationId xmlns:a16="http://schemas.microsoft.com/office/drawing/2014/main" id="{366FBE56-1CC7-7689-29E9-CDA8A5980F34}"/>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98506E45-B457-CE8F-583B-47963B3C95A1}"/>
              </a:ext>
            </a:extLst>
          </p:cNvPr>
          <p:cNvSpPr>
            <a:spLocks noGrp="1"/>
          </p:cNvSpPr>
          <p:nvPr>
            <p:ph type="body" sz="quarter" idx="12"/>
          </p:nvPr>
        </p:nvSpPr>
        <p:spPr>
          <a:xfrm>
            <a:off x="500203" y="1519065"/>
            <a:ext cx="12331541" cy="1032941"/>
          </a:xfrm>
        </p:spPr>
        <p:txBody>
          <a:bodyPr/>
          <a:lstStyle/>
          <a:p>
            <a:r>
              <a:rPr lang="el-GR"/>
              <a:t>Διαχείριση Συναισθημάτων που Σχετίζονται με τα Χρήματα </a:t>
            </a:r>
          </a:p>
          <a:p>
            <a:r>
              <a:rPr lang="el-GR" i="0"/>
              <a:t>Δραστηριότητα M4.6</a:t>
            </a:r>
          </a:p>
          <a:p>
            <a:r>
              <a:rPr lang="el-GR" i="0"/>
              <a:t>Διερεύνηση των θεμάτων</a:t>
            </a:r>
          </a:p>
          <a:p>
            <a:endParaRPr lang="en-GB" i="0" dirty="0"/>
          </a:p>
        </p:txBody>
      </p:sp>
    </p:spTree>
    <p:extLst>
      <p:ext uri="{BB962C8B-B14F-4D97-AF65-F5344CB8AC3E}">
        <p14:creationId xmlns:p14="http://schemas.microsoft.com/office/powerpoint/2010/main" val="41404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D9B17-6AF0-79EC-91AC-3709AF6D1559}"/>
              </a:ext>
            </a:extLst>
          </p:cNvPr>
          <p:cNvSpPr>
            <a:spLocks noGrp="1"/>
          </p:cNvSpPr>
          <p:nvPr>
            <p:ph sz="quarter" idx="11"/>
          </p:nvPr>
        </p:nvSpPr>
        <p:spPr>
          <a:xfrm>
            <a:off x="500064" y="2218545"/>
            <a:ext cx="12331402" cy="4895274"/>
          </a:xfrm>
        </p:spPr>
        <p:txBody>
          <a:bodyPr/>
          <a:lstStyle/>
          <a:p>
            <a:endParaRPr lang="en-GB" dirty="0"/>
          </a:p>
          <a:p>
            <a:r>
              <a:rPr lang="el-GR" sz="2800"/>
              <a:t>Διερεύνηση των πηγών:</a:t>
            </a:r>
          </a:p>
          <a:p>
            <a:endParaRPr lang="en-GB" sz="2800" dirty="0"/>
          </a:p>
          <a:p>
            <a:pPr marL="457200" indent="-457200">
              <a:buFont typeface="Arial" panose="020B0604020202020204" pitchFamily="34" charset="0"/>
              <a:buChar char="•"/>
            </a:pPr>
            <a:r>
              <a:rPr lang="el-GR" sz="2800"/>
              <a:t>Διαφημιστικές πιέσεις</a:t>
            </a:r>
          </a:p>
          <a:p>
            <a:pPr marL="457200" indent="-457200">
              <a:buFont typeface="Arial" panose="020B0604020202020204" pitchFamily="34" charset="0"/>
              <a:buChar char="•"/>
            </a:pPr>
            <a:r>
              <a:rPr lang="el-GR" sz="2800"/>
              <a:t>Πίεση από συνομηλίκους</a:t>
            </a:r>
          </a:p>
          <a:p>
            <a:pPr marL="457200" indent="-457200">
              <a:buFont typeface="Arial" panose="020B0604020202020204" pitchFamily="34" charset="0"/>
              <a:buChar char="•"/>
            </a:pPr>
            <a:r>
              <a:rPr lang="el-GR" sz="2800"/>
              <a:t>Influencers </a:t>
            </a:r>
          </a:p>
          <a:p>
            <a:pPr marL="457200" indent="-457200">
              <a:buFont typeface="Arial" panose="020B0604020202020204" pitchFamily="34" charset="0"/>
              <a:buChar char="•"/>
            </a:pPr>
            <a:r>
              <a:rPr lang="el-GR" sz="2800"/>
              <a:t>Μέσα Κοινωνικής Δικτύωσης</a:t>
            </a:r>
          </a:p>
          <a:p>
            <a:pPr marL="457200" indent="-457200">
              <a:buFont typeface="Arial" panose="020B0604020202020204" pitchFamily="34" charset="0"/>
              <a:buChar char="•"/>
            </a:pPr>
            <a:r>
              <a:rPr lang="el-GR" sz="2800"/>
              <a:t>Απάτη με αλληλογραφία</a:t>
            </a:r>
          </a:p>
          <a:p>
            <a:pPr marL="457200" indent="-457200">
              <a:buFont typeface="Arial" panose="020B0604020202020204" pitchFamily="34" charset="0"/>
              <a:buChar char="•"/>
            </a:pPr>
            <a:r>
              <a:rPr lang="el-GR" sz="2800"/>
              <a:t>Υψηλές τιμές και χαμηλοί μισθοί</a:t>
            </a:r>
          </a:p>
        </p:txBody>
      </p:sp>
      <p:sp>
        <p:nvSpPr>
          <p:cNvPr id="3" name="Title 2">
            <a:extLst>
              <a:ext uri="{FF2B5EF4-FFF2-40B4-BE49-F238E27FC236}">
                <a16:creationId xmlns:a16="http://schemas.microsoft.com/office/drawing/2014/main" id="{A6D44D06-58A1-70E7-0AF1-054D39FEF9B3}"/>
              </a:ext>
            </a:extLst>
          </p:cNvPr>
          <p:cNvSpPr>
            <a:spLocks noGrp="1"/>
          </p:cNvSpPr>
          <p:nvPr>
            <p:ph type="title"/>
          </p:nvPr>
        </p:nvSpPr>
        <p:spPr/>
        <p:txBody>
          <a:bodyPr/>
          <a:lstStyle/>
          <a:p>
            <a:r>
              <a:rPr lang="el-GR"/>
              <a:t>Συναισθήματα και δραστηριότητες που σχετίζονται με τα χρήματα </a:t>
            </a:r>
          </a:p>
        </p:txBody>
      </p:sp>
      <p:sp>
        <p:nvSpPr>
          <p:cNvPr id="4" name="Text Placeholder 3">
            <a:extLst>
              <a:ext uri="{FF2B5EF4-FFF2-40B4-BE49-F238E27FC236}">
                <a16:creationId xmlns:a16="http://schemas.microsoft.com/office/drawing/2014/main" id="{DCD3F6B8-464F-97AE-D98E-0A6F27D7E778}"/>
              </a:ext>
            </a:extLst>
          </p:cNvPr>
          <p:cNvSpPr>
            <a:spLocks noGrp="1"/>
          </p:cNvSpPr>
          <p:nvPr>
            <p:ph type="body" sz="quarter" idx="12"/>
          </p:nvPr>
        </p:nvSpPr>
        <p:spPr>
          <a:xfrm>
            <a:off x="500064" y="989351"/>
            <a:ext cx="12331541" cy="1229194"/>
          </a:xfrm>
        </p:spPr>
        <p:txBody>
          <a:bodyPr/>
          <a:lstStyle/>
          <a:p>
            <a:endParaRPr lang="en-GB" i="0" dirty="0"/>
          </a:p>
          <a:p>
            <a:r>
              <a:rPr lang="el-GR" i="0"/>
              <a:t>Δραστηριότητα M4.6.  συνέχεια</a:t>
            </a:r>
          </a:p>
          <a:p>
            <a:r>
              <a:rPr lang="el-GR" i="0"/>
              <a:t>Διερεύνηση ορισμένων από τις πηγές αυτών των ζητημάτων</a:t>
            </a:r>
          </a:p>
          <a:p>
            <a:endParaRPr lang="en-GB" dirty="0"/>
          </a:p>
        </p:txBody>
      </p:sp>
    </p:spTree>
    <p:extLst>
      <p:ext uri="{BB962C8B-B14F-4D97-AF65-F5344CB8AC3E}">
        <p14:creationId xmlns:p14="http://schemas.microsoft.com/office/powerpoint/2010/main" val="34522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27279" y="1535067"/>
            <a:ext cx="12480441" cy="5538475"/>
          </a:xfrm>
        </p:spPr>
        <p:txBody>
          <a:bodyPr/>
          <a:lstStyle/>
          <a:p>
            <a:r>
              <a:rPr lang="el-GR" sz="2800" b="1" dirty="0"/>
              <a:t>Μετά την ολοκλήρωση αυτής της ενότητας, οι γονείς και οι φροντιστές θα είναι σε θέση να:</a:t>
            </a:r>
          </a:p>
          <a:p>
            <a:endParaRPr lang="en-IE" sz="2800" dirty="0"/>
          </a:p>
          <a:p>
            <a:pPr marL="342900" indent="-342900" algn="l">
              <a:buFont typeface="Arial" panose="020B0604020202020204" pitchFamily="34" charset="0"/>
              <a:buChar char="•"/>
            </a:pPr>
            <a:r>
              <a:rPr lang="el-GR" sz="2800" dirty="0"/>
              <a:t>αντιμετωπίζουν με θετικό τρόπο δύσκολες συζητήσεις ή καταστάσεις στην οικογένεια σχετικά με τα χρήματα και να εντοπίζουν χρήσιμες στρατηγικές για τη ρύθμιση των συναισθημάτων</a:t>
            </a:r>
          </a:p>
          <a:p>
            <a:pPr marL="342900" indent="-342900" algn="l">
              <a:buFont typeface="Arial" panose="020B0604020202020204" pitchFamily="34" charset="0"/>
              <a:buChar char="•"/>
            </a:pPr>
            <a:endParaRPr lang="en-IE" sz="2800" dirty="0"/>
          </a:p>
          <a:p>
            <a:pPr marL="342900" indent="-342900" algn="l">
              <a:buFont typeface="Arial" panose="020B0604020202020204" pitchFamily="34" charset="0"/>
              <a:buChar char="•"/>
            </a:pPr>
            <a:r>
              <a:rPr lang="el-GR" sz="2800" dirty="0"/>
              <a:t>αναγνωρίζουν τις συναισθηματικές ανάγκες που σχετίζονται με τα χρήματα και την ικανοποίηση </a:t>
            </a:r>
          </a:p>
          <a:p>
            <a:pPr marL="342900" indent="-342900" algn="l">
              <a:buFont typeface="Arial" panose="020B0604020202020204" pitchFamily="34" charset="0"/>
              <a:buChar char="•"/>
            </a:pPr>
            <a:endParaRPr lang="en-IE" sz="2800" dirty="0"/>
          </a:p>
          <a:p>
            <a:pPr marL="342900" indent="-342900" algn="l">
              <a:buFont typeface="Arial" panose="020B0604020202020204" pitchFamily="34" charset="0"/>
              <a:buChar char="•"/>
            </a:pPr>
            <a:r>
              <a:rPr lang="el-GR" sz="2800" dirty="0"/>
              <a:t>συζητούν πώς η δαπάνη χρημάτων μπορεί να επηρεάσει τη συναισθηματική ευημερία με διάφορους τρόπους</a:t>
            </a:r>
          </a:p>
        </p:txBody>
      </p:sp>
      <p:sp>
        <p:nvSpPr>
          <p:cNvPr id="2" name="Title 1"/>
          <p:cNvSpPr>
            <a:spLocks noGrp="1"/>
          </p:cNvSpPr>
          <p:nvPr>
            <p:ph type="title"/>
          </p:nvPr>
        </p:nvSpPr>
        <p:spPr>
          <a:xfrm>
            <a:off x="502500" y="432158"/>
            <a:ext cx="12330000" cy="1034691"/>
          </a:xfrm>
        </p:spPr>
        <p:txBody>
          <a:bodyPr>
            <a:normAutofit/>
          </a:bodyPr>
          <a:lstStyle/>
          <a:p>
            <a:r>
              <a:rPr lang="el-GR" dirty="0"/>
              <a:t>Διαχείριση Συναισθημάτων που Σχετίζονται με τα Χρήματα    </a:t>
            </a:r>
            <a:br>
              <a:rPr lang="el-GR" dirty="0"/>
            </a:br>
            <a:r>
              <a:rPr lang="el-GR" dirty="0"/>
              <a:t>Μαθησιακά Αποτελέσματα </a:t>
            </a:r>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202314" y="1710043"/>
            <a:ext cx="8207168" cy="5609075"/>
          </a:xfrm>
        </p:spPr>
        <p:txBody>
          <a:bodyPr/>
          <a:lstStyle/>
          <a:p>
            <a:pPr marL="342900" indent="-342900" algn="l">
              <a:buFont typeface="Arial" panose="020B0604020202020204" pitchFamily="34" charset="0"/>
              <a:buChar char="•"/>
            </a:pPr>
            <a:r>
              <a:rPr lang="el-GR" sz="2300" dirty="0"/>
              <a:t>Να έχετε μεγάλη επίγνωση των δυνατών και αδύνατων σημείων σας </a:t>
            </a:r>
            <a:r>
              <a:rPr lang="el-GR" sz="2300" b="1" dirty="0"/>
              <a:t>(δείτε το φυλλάδιο δραστηριοτήτων M4.7 για την εξέταση των προσωπικών δυνατών και αδύνατων σημείων </a:t>
            </a:r>
            <a:r>
              <a:rPr lang="el-GR" sz="2300" b="1" u="sng" dirty="0"/>
              <a:t>μετά τη συνεδρία</a:t>
            </a:r>
            <a:r>
              <a:rPr lang="el-GR" sz="2300" b="1" dirty="0"/>
              <a:t>) </a:t>
            </a:r>
          </a:p>
          <a:p>
            <a:pPr marL="342900" indent="-342900" algn="l">
              <a:buFont typeface="Arial" panose="020B0604020202020204" pitchFamily="34" charset="0"/>
              <a:buChar char="•"/>
            </a:pPr>
            <a:r>
              <a:rPr lang="el-GR" sz="2300" dirty="0"/>
              <a:t>Αναγνωρίστε τόσο τα ελαττώματα όσο και τις μοναδικές ικανότητες για να αναπτύξετε αυτοπεποίθηση και αυτοεκτίμηση</a:t>
            </a:r>
          </a:p>
          <a:p>
            <a:pPr marL="342900" indent="-342900" algn="l">
              <a:buFont typeface="Arial" panose="020B0604020202020204" pitchFamily="34" charset="0"/>
              <a:buChar char="•"/>
            </a:pPr>
            <a:r>
              <a:rPr lang="el-GR" sz="2300" dirty="0"/>
              <a:t>Μερικές καλές επιβεβαιώσεις: </a:t>
            </a:r>
          </a:p>
          <a:p>
            <a:pPr marL="1092991" lvl="1" indent="-342900"/>
            <a:r>
              <a:rPr lang="el-GR" sz="2300" dirty="0"/>
              <a:t>Είμαι .... </a:t>
            </a:r>
          </a:p>
          <a:p>
            <a:pPr marL="1092991" lvl="1" indent="-342900"/>
            <a:r>
              <a:rPr lang="el-GR" sz="2300" dirty="0"/>
              <a:t>Μπορώ ... </a:t>
            </a:r>
          </a:p>
          <a:p>
            <a:pPr marL="1092991" lvl="1" indent="-342900"/>
            <a:r>
              <a:rPr lang="el-GR" sz="2300" dirty="0"/>
              <a:t>Ξοδεύω ... </a:t>
            </a:r>
          </a:p>
          <a:p>
            <a:pPr marL="1092991" lvl="1" indent="-342900"/>
            <a:r>
              <a:rPr lang="el-GR" sz="2300" dirty="0"/>
              <a:t>Έχω επιτύχει ... </a:t>
            </a:r>
          </a:p>
          <a:p>
            <a:pPr marL="1092991" lvl="1" indent="-342900"/>
            <a:r>
              <a:rPr lang="el-GR" sz="2300" dirty="0"/>
              <a:t>Έχω ολοκληρώσει ...</a:t>
            </a:r>
          </a:p>
          <a:p>
            <a:r>
              <a:rPr lang="el-GR" sz="2300" b="1" dirty="0"/>
              <a:t>Ενθαρρύνετε τα παιδιά να εστιάζουν στις προσωπικές τους δυνάμεις και να χρησιμοποιούν οι ίδιοι θετικές επιβεβαιώσεις</a:t>
            </a:r>
          </a:p>
        </p:txBody>
      </p:sp>
      <p:sp>
        <p:nvSpPr>
          <p:cNvPr id="7" name="Title 6"/>
          <p:cNvSpPr>
            <a:spLocks noGrp="1"/>
          </p:cNvSpPr>
          <p:nvPr>
            <p:ph type="title"/>
          </p:nvPr>
        </p:nvSpPr>
        <p:spPr>
          <a:xfrm>
            <a:off x="1557158" y="95725"/>
            <a:ext cx="10361792" cy="720000"/>
          </a:xfrm>
        </p:spPr>
        <p:txBody>
          <a:bodyPr>
            <a:normAutofit/>
          </a:bodyPr>
          <a:lstStyle/>
          <a:p>
            <a:r>
              <a:rPr lang="el-GR" dirty="0"/>
              <a:t>Συναισθήματα και δραστηριότητες που σχετίζονται με τα χρήματα</a:t>
            </a:r>
          </a:p>
        </p:txBody>
      </p:sp>
      <p:sp>
        <p:nvSpPr>
          <p:cNvPr id="11" name="Text Placeholder 10"/>
          <p:cNvSpPr>
            <a:spLocks noGrp="1"/>
          </p:cNvSpPr>
          <p:nvPr>
            <p:ph type="body" sz="quarter" idx="12"/>
          </p:nvPr>
        </p:nvSpPr>
        <p:spPr>
          <a:xfrm>
            <a:off x="202314" y="854786"/>
            <a:ext cx="12631036" cy="833032"/>
          </a:xfrm>
        </p:spPr>
        <p:txBody>
          <a:bodyPr/>
          <a:lstStyle/>
          <a:p>
            <a:r>
              <a:rPr lang="el-GR" i="0"/>
              <a:t>Οικοδόμηση αυτοπεποίθησης (Δραστηριότητα M4.7) Θετικές ιδέες από προτάσεις αυτοβοήθειας και ποπ κουλτούρα</a:t>
            </a:r>
          </a:p>
        </p:txBody>
      </p:sp>
      <p:pic>
        <p:nvPicPr>
          <p:cNvPr id="3" name="Graphic 2" descr="Badge Tick with solid fill">
            <a:extLst>
              <a:ext uri="{FF2B5EF4-FFF2-40B4-BE49-F238E27FC236}">
                <a16:creationId xmlns:a16="http://schemas.microsoft.com/office/drawing/2014/main" id="{ABA98300-1406-4208-B262-4B7EB55BE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8950" y="0"/>
            <a:ext cx="914400" cy="914400"/>
          </a:xfrm>
          <a:prstGeom prst="rect">
            <a:avLst/>
          </a:prstGeom>
        </p:spPr>
      </p:pic>
      <p:pic>
        <p:nvPicPr>
          <p:cNvPr id="9" name="Graphic 8" descr="Badge Tick with solid fill">
            <a:extLst>
              <a:ext uri="{FF2B5EF4-FFF2-40B4-BE49-F238E27FC236}">
                <a16:creationId xmlns:a16="http://schemas.microsoft.com/office/drawing/2014/main" id="{ECC40292-55F3-4A83-A5AA-FC3289CCC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39" y="0"/>
            <a:ext cx="914400" cy="914400"/>
          </a:xfrm>
          <a:prstGeom prst="rect">
            <a:avLst/>
          </a:prstGeom>
        </p:spPr>
      </p:pic>
      <p:pic>
        <p:nvPicPr>
          <p:cNvPr id="5" name="Picture 4" descr="A person holding a sign&#10;&#10;Description automatically generated with medium confidence">
            <a:extLst>
              <a:ext uri="{FF2B5EF4-FFF2-40B4-BE49-F238E27FC236}">
                <a16:creationId xmlns:a16="http://schemas.microsoft.com/office/drawing/2014/main" id="{B14AA641-9D8E-46A3-8F21-E86B2727F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519" y="1984375"/>
            <a:ext cx="4020111" cy="5334744"/>
          </a:xfrm>
          <a:prstGeom prst="rect">
            <a:avLst/>
          </a:prstGeom>
        </p:spPr>
      </p:pic>
      <p:pic>
        <p:nvPicPr>
          <p:cNvPr id="4" name="Picture 3" descr="A group of children smiling&#10;&#10;Description automatically generated">
            <a:extLst>
              <a:ext uri="{FF2B5EF4-FFF2-40B4-BE49-F238E27FC236}">
                <a16:creationId xmlns:a16="http://schemas.microsoft.com/office/drawing/2014/main" id="{598E9D16-D812-3C28-85B5-CBD37560C0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9794" y="4047344"/>
            <a:ext cx="3691718" cy="2197881"/>
          </a:xfrm>
          <a:prstGeom prst="rect">
            <a:avLst/>
          </a:prstGeom>
        </p:spPr>
      </p:pic>
    </p:spTree>
    <p:extLst>
      <p:ext uri="{BB962C8B-B14F-4D97-AF65-F5344CB8AC3E}">
        <p14:creationId xmlns:p14="http://schemas.microsoft.com/office/powerpoint/2010/main" val="216846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6292761" cy="5038276"/>
          </a:xfrm>
        </p:spPr>
        <p:txBody>
          <a:bodyPr/>
          <a:lstStyle/>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260554"/>
            <a:ext cx="12331541" cy="1318191"/>
          </a:xfrm>
        </p:spPr>
        <p:txBody>
          <a:bodyPr/>
          <a:lstStyle/>
          <a:p>
            <a:r>
              <a:rPr lang="el-GR" i="0" dirty="0"/>
              <a:t>Δραστηριότητα M4.8</a:t>
            </a:r>
          </a:p>
          <a:p>
            <a:r>
              <a:rPr lang="el-GR" i="0" dirty="0"/>
              <a:t>Διαχείριση των συναισθημάτων κατά τη διεξαγωγή δύσκολων συζητήσεων σχετικά με τα χρήματα με παιδιά ή εφήβους</a:t>
            </a:r>
          </a:p>
        </p:txBody>
      </p:sp>
      <p:sp>
        <p:nvSpPr>
          <p:cNvPr id="2" name="TextBox 1">
            <a:extLst>
              <a:ext uri="{FF2B5EF4-FFF2-40B4-BE49-F238E27FC236}">
                <a16:creationId xmlns:a16="http://schemas.microsoft.com/office/drawing/2014/main" id="{9B6C12E1-A2E9-2FEC-43BF-2F5282EC6C9F}"/>
              </a:ext>
            </a:extLst>
          </p:cNvPr>
          <p:cNvSpPr txBox="1"/>
          <p:nvPr/>
        </p:nvSpPr>
        <p:spPr>
          <a:xfrm>
            <a:off x="528530" y="2578745"/>
            <a:ext cx="9213701" cy="4524315"/>
          </a:xfrm>
          <a:prstGeom prst="rect">
            <a:avLst/>
          </a:prstGeom>
          <a:noFill/>
        </p:spPr>
        <p:txBody>
          <a:bodyPr wrap="square" rtlCol="0">
            <a:spAutoFit/>
          </a:bodyPr>
          <a:lstStyle/>
          <a:p>
            <a:pPr marL="514350" indent="-514350">
              <a:buFont typeface="+mj-lt"/>
              <a:buAutoNum type="arabicPeriod"/>
            </a:pPr>
            <a:r>
              <a:rPr lang="el-GR" sz="3200" dirty="0"/>
              <a:t>Επινοήστε ένα σενάριο με έναν διπλανό σας όπου τα συναισθήματα θα μπορούσαν να είναι δύσκολα κατά τη συζήτηση με ένα παιδί ή </a:t>
            </a:r>
          </a:p>
          <a:p>
            <a:r>
              <a:rPr lang="el-GR" sz="3200" dirty="0"/>
              <a:t>      έναν έφηβο για τα χρήματα </a:t>
            </a:r>
          </a:p>
          <a:p>
            <a:pPr marL="514350" indent="-514350">
              <a:buFont typeface="+mj-lt"/>
              <a:buAutoNum type="arabicPeriod"/>
            </a:pPr>
            <a:endParaRPr lang="en-GB" sz="3200" dirty="0"/>
          </a:p>
          <a:p>
            <a:pPr marL="514350" indent="-514350">
              <a:buFont typeface="+mj-lt"/>
              <a:buAutoNum type="arabicPeriod"/>
            </a:pPr>
            <a:r>
              <a:rPr lang="el-GR" sz="3200" dirty="0"/>
              <a:t>Μοιραστείτε το σενάριό σας με την ομάδα</a:t>
            </a:r>
          </a:p>
          <a:p>
            <a:pPr marL="514350" indent="-514350">
              <a:buFont typeface="+mj-lt"/>
              <a:buAutoNum type="arabicPeriod"/>
            </a:pPr>
            <a:endParaRPr lang="en-GB" sz="3200" dirty="0"/>
          </a:p>
          <a:p>
            <a:pPr marL="514350" indent="-514350">
              <a:buFont typeface="+mj-lt"/>
              <a:buAutoNum type="arabicPeriod"/>
            </a:pPr>
            <a:r>
              <a:rPr lang="el-GR" sz="3200" dirty="0"/>
              <a:t>Ποιες προτάσεις έχετε για τη διαχείριση </a:t>
            </a:r>
          </a:p>
          <a:p>
            <a:r>
              <a:rPr lang="el-GR" sz="3200" dirty="0"/>
              <a:t>      της κατάστασης;</a:t>
            </a:r>
          </a:p>
        </p:txBody>
      </p:sp>
      <p:pic>
        <p:nvPicPr>
          <p:cNvPr id="7" name="Picture 6" descr="A person with her hands up&#10;&#10;Description automatically generated with low confidence">
            <a:extLst>
              <a:ext uri="{FF2B5EF4-FFF2-40B4-BE49-F238E27FC236}">
                <a16:creationId xmlns:a16="http://schemas.microsoft.com/office/drawing/2014/main" id="{17C5F5E5-CB2F-CCC1-A212-5546FFA0C4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9577" y="3752850"/>
            <a:ext cx="4165288" cy="2857768"/>
          </a:xfrm>
          <a:prstGeom prst="rect">
            <a:avLst/>
          </a:prstGeom>
        </p:spPr>
      </p:pic>
    </p:spTree>
    <p:extLst>
      <p:ext uri="{BB962C8B-B14F-4D97-AF65-F5344CB8AC3E}">
        <p14:creationId xmlns:p14="http://schemas.microsoft.com/office/powerpoint/2010/main" val="226982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E10675B-AD60-D302-D517-569F89C6BB1E}"/>
              </a:ext>
            </a:extLst>
          </p:cNvPr>
          <p:cNvSpPr>
            <a:spLocks noGrp="1"/>
          </p:cNvSpPr>
          <p:nvPr>
            <p:ph type="ctrTitle"/>
          </p:nvPr>
        </p:nvSpPr>
        <p:spPr>
          <a:xfrm>
            <a:off x="310399" y="2955190"/>
            <a:ext cx="6107071" cy="1060949"/>
          </a:xfrm>
        </p:spPr>
        <p:txBody>
          <a:bodyPr/>
          <a:lstStyle/>
          <a:p>
            <a:r>
              <a:rPr lang="el-GR"/>
              <a:t>Σας ευχαριστούμε για την παρουσία σας. Για περισσότερες πηγές επισκεφθείτε την ιστοσελίδα Money Matters: </a:t>
            </a:r>
            <a:br>
              <a:rPr lang="el-GR"/>
            </a:br>
            <a:br>
              <a:rPr lang="el-GR"/>
            </a:br>
            <a:r>
              <a:rPr lang="el-GR">
                <a:hlinkClick r:id="rId3"/>
              </a:rPr>
              <a:t>https://moneymattersproject.eu/</a:t>
            </a:r>
            <a:r>
              <a:rPr lang="el-GR"/>
              <a:t> </a:t>
            </a:r>
          </a:p>
        </p:txBody>
      </p:sp>
    </p:spTree>
    <p:extLst>
      <p:ext uri="{BB962C8B-B14F-4D97-AF65-F5344CB8AC3E}">
        <p14:creationId xmlns:p14="http://schemas.microsoft.com/office/powerpoint/2010/main" val="4722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12330000" cy="5038276"/>
          </a:xfrm>
        </p:spPr>
        <p:txBody>
          <a:bodyPr/>
          <a:lstStyle/>
          <a:p>
            <a:pPr algn="l"/>
            <a:r>
              <a:rPr lang="el-GR"/>
              <a:t>Εργαλειοθήκη ψυχικής υγείας &amp; χρημάτων: </a:t>
            </a:r>
            <a:r>
              <a:rPr lang="el-GR">
                <a:hlinkClick r:id="rId3"/>
              </a:rPr>
              <a:t>https://www.mentalhealthandmoneyadvice.org/media/1397/mhm-toolkit-pdf-editable-version.pdf</a:t>
            </a:r>
            <a:r>
              <a:rPr lang="el-GR"/>
              <a:t>   </a:t>
            </a:r>
          </a:p>
          <a:p>
            <a:pPr algn="l"/>
            <a:endParaRPr lang="en-IE" dirty="0"/>
          </a:p>
          <a:p>
            <a:pPr algn="l"/>
            <a:r>
              <a:rPr lang="el-GR"/>
              <a:t>Ερωτηματολόγιο για τη ρύθμιση των συναισθημάτων: </a:t>
            </a:r>
            <a:r>
              <a:rPr lang="el-GR">
                <a:hlinkClick r:id="rId4"/>
              </a:rPr>
              <a:t>https://www.ocf.berkeley.edu/~johnlab/pdfs/ERQ.pdf</a:t>
            </a:r>
            <a:r>
              <a:rPr lang="el-GR"/>
              <a:t>   </a:t>
            </a:r>
          </a:p>
          <a:p>
            <a:pPr algn="l"/>
            <a:endParaRPr lang="en-IE" dirty="0"/>
          </a:p>
          <a:p>
            <a:pPr algn="l"/>
            <a:r>
              <a:rPr lang="el-GR"/>
              <a:t>Η ψυχολογία του χρήματος: Τι πρέπει να ξέρετε για να έχετε μια (σχετικά) ατρόμητη οικονομική ζωή: </a:t>
            </a:r>
            <a:r>
              <a:rPr lang="el-GR">
                <a:hlinkClick r:id="rId5"/>
              </a:rPr>
              <a:t>https://www.forbes.com/sites/prudygourguechon/2019/02/25/the-psychology-of-money-what-you-need-to-know-to-have-a-relatively-fearless-financial-life/?sh=35fa4103dfe8</a:t>
            </a:r>
            <a:r>
              <a:rPr lang="el-GR"/>
              <a:t> </a:t>
            </a:r>
          </a:p>
          <a:p>
            <a:pPr algn="l"/>
            <a:endParaRPr lang="en-IE" dirty="0"/>
          </a:p>
          <a:p>
            <a:pPr algn="l"/>
            <a:r>
              <a:rPr lang="el-GR"/>
              <a:t>3 τρόποι για να ρυθμίσετε τα συναισθήματά σας: </a:t>
            </a:r>
            <a:r>
              <a:rPr lang="el-GR">
                <a:hlinkClick r:id="rId6"/>
              </a:rPr>
              <a:t>https://www.psychologytoday.com/us/blog/between-cultures/201709/3-ways-regulate-your-emotions</a:t>
            </a:r>
            <a:r>
              <a:rPr lang="el-GR"/>
              <a:t>  </a:t>
            </a:r>
          </a:p>
          <a:p>
            <a:r>
              <a:rPr lang="el-GR"/>
              <a:t> </a:t>
            </a:r>
          </a:p>
          <a:p>
            <a:r>
              <a:rPr lang="el-GR"/>
              <a:t> </a:t>
            </a:r>
          </a:p>
          <a:p>
            <a:r>
              <a:rPr lang="el-GR"/>
              <a:t> </a:t>
            </a:r>
          </a:p>
          <a:p>
            <a:endParaRPr lang="en-IE" dirty="0"/>
          </a:p>
          <a:p>
            <a:r>
              <a:rPr lang="el-GR"/>
              <a:t>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dirty="0"/>
              <a:t>Πρόσθετοι πόροι: </a:t>
            </a:r>
          </a:p>
        </p:txBody>
      </p:sp>
    </p:spTree>
    <p:extLst>
      <p:ext uri="{BB962C8B-B14F-4D97-AF65-F5344CB8AC3E}">
        <p14:creationId xmlns:p14="http://schemas.microsoft.com/office/powerpoint/2010/main" val="16458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342900" indent="-342900" algn="l">
              <a:buFont typeface="Arial" panose="020B0604020202020204" pitchFamily="34" charset="0"/>
              <a:buChar char="•"/>
            </a:pPr>
            <a:r>
              <a:rPr lang="el-GR" sz="2400" dirty="0"/>
              <a:t>Το CERQ είναι μια δημοφιλής κλίμακα ρύθμισης συναισθημάτων που χρησιμοποιείται από ψυχολόγους. </a:t>
            </a:r>
          </a:p>
          <a:p>
            <a:pPr marL="342900" indent="-342900" algn="l">
              <a:buFont typeface="Arial" panose="020B0604020202020204" pitchFamily="34" charset="0"/>
              <a:buChar char="•"/>
            </a:pPr>
            <a:r>
              <a:rPr lang="el-GR" sz="2400" dirty="0"/>
              <a:t>Σε 10 ερωτήσεις, εξετάζει και αξιολογεί τον τρόπο με τον οποίο τα άτομα ελέγχουν, ρυθμίζουν και διαχειρίζονται τα συναισθήματά τους.</a:t>
            </a:r>
          </a:p>
          <a:p>
            <a:pPr marL="342900" indent="-342900" algn="l">
              <a:buFont typeface="Arial" panose="020B0604020202020204" pitchFamily="34" charset="0"/>
              <a:buChar char="•"/>
            </a:pPr>
            <a:r>
              <a:rPr lang="el-GR" sz="2400" dirty="0"/>
              <a:t>Το ερωτηματολόγιο εστιάζει σε δύο βασικά στοιχεία της συναισθηματικής ζωής ενός ατόμου:</a:t>
            </a:r>
          </a:p>
          <a:p>
            <a:pPr marL="1092991" lvl="1" indent="-342900"/>
            <a:r>
              <a:rPr lang="el-GR" sz="2400" dirty="0"/>
              <a:t>Συναισθηματική έκφραση (ή Γνωστική επανεκτίμηση) : </a:t>
            </a:r>
            <a:r>
              <a:rPr lang="el-GR" sz="2400" i="1" dirty="0"/>
              <a:t>Πώς αισθάνεστε (με βάση τα ερεθίσματα που σας παρέχονται) </a:t>
            </a:r>
          </a:p>
          <a:p>
            <a:pPr marL="1092991" lvl="1" indent="-342900"/>
            <a:r>
              <a:rPr lang="el-GR" sz="2400" dirty="0"/>
              <a:t>Συναισθηματική εμπειρία (ή εκφραστική καταπίεση) : </a:t>
            </a:r>
            <a:r>
              <a:rPr lang="el-GR" sz="2400" i="1" dirty="0"/>
              <a:t>Πώς δείχνετε πώς αισθάνεστε, με την ομιλία σας, τις χειρονομίες ή τις συμπεριφορές σας (με βάση αυτά τα ερεθίσματα) </a:t>
            </a:r>
          </a:p>
          <a:p>
            <a:pPr marL="342900" indent="-342900" algn="l">
              <a:buFont typeface="Arial" panose="020B0604020202020204" pitchFamily="34" charset="0"/>
              <a:buChar char="•"/>
            </a:pPr>
            <a:r>
              <a:rPr lang="el-GR" sz="2400" dirty="0"/>
              <a:t>Μαθαίνοντας πού βρίσκεται η βασική γραμμή της συναισθηματικής σας ρύθμισης, μπορείτε να κατανοήσετε και ενδεχομένως να έχετε μακροπρόθεσμα μεγαλύτερο έλεγχο των συναισθημάτων.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dirty="0"/>
              <a:t>Πρόσθετοι πόροι: Ερωτηματολόγιο γνωστικής συναισθηματικής ρύθμισης </a:t>
            </a:r>
          </a:p>
        </p:txBody>
      </p:sp>
    </p:spTree>
    <p:extLst>
      <p:ext uri="{BB962C8B-B14F-4D97-AF65-F5344CB8AC3E}">
        <p14:creationId xmlns:p14="http://schemas.microsoft.com/office/powerpoint/2010/main" val="402347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8049A036-5897-4900-8699-4B87031212E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56818" y="1984375"/>
            <a:ext cx="10973691" cy="5129213"/>
          </a:xfrm>
        </p:spPr>
      </p:pic>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dirty="0"/>
              <a:t>Πρόσθετοι πόροι: Ερωτηματολόγιο Γνωστικής Συναισθηματικής Ρύθμισης </a:t>
            </a:r>
          </a:p>
        </p:txBody>
      </p:sp>
      <p:sp>
        <p:nvSpPr>
          <p:cNvPr id="7" name="TextBox 6">
            <a:extLst>
              <a:ext uri="{FF2B5EF4-FFF2-40B4-BE49-F238E27FC236}">
                <a16:creationId xmlns:a16="http://schemas.microsoft.com/office/drawing/2014/main" id="{E7C50BE3-B0E2-4CE7-BCF9-981ACA8881F9}"/>
              </a:ext>
            </a:extLst>
          </p:cNvPr>
          <p:cNvSpPr txBox="1"/>
          <p:nvPr/>
        </p:nvSpPr>
        <p:spPr>
          <a:xfrm>
            <a:off x="157164" y="7113588"/>
            <a:ext cx="12573000" cy="395365"/>
          </a:xfrm>
          <a:prstGeom prst="rect">
            <a:avLst/>
          </a:prstGeom>
          <a:noFill/>
        </p:spPr>
        <p:txBody>
          <a:bodyPr wrap="square" rtlCol="0">
            <a:spAutoFit/>
          </a:bodyPr>
          <a:lstStyle/>
          <a:p>
            <a:r>
              <a:rPr lang="el-GR"/>
              <a:t> Πηγή:  https://www.ocf.berkeley.edu/~johnlab/pdfs/ERQ.pdf   </a:t>
            </a:r>
          </a:p>
        </p:txBody>
      </p:sp>
      <p:sp>
        <p:nvSpPr>
          <p:cNvPr id="2" name="TextBox 1">
            <a:extLst>
              <a:ext uri="{FF2B5EF4-FFF2-40B4-BE49-F238E27FC236}">
                <a16:creationId xmlns:a16="http://schemas.microsoft.com/office/drawing/2014/main" id="{12B472AB-BF9E-E7AA-BE21-D37F018CEC2E}"/>
              </a:ext>
            </a:extLst>
          </p:cNvPr>
          <p:cNvSpPr txBox="1"/>
          <p:nvPr/>
        </p:nvSpPr>
        <p:spPr>
          <a:xfrm>
            <a:off x="1531940" y="2506153"/>
            <a:ext cx="1770743" cy="646331"/>
          </a:xfrm>
          <a:prstGeom prst="rect">
            <a:avLst/>
          </a:prstGeom>
          <a:solidFill>
            <a:schemeClr val="bg1"/>
          </a:solidFill>
        </p:spPr>
        <p:txBody>
          <a:bodyPr wrap="square" rtlCol="0">
            <a:spAutoFit/>
          </a:bodyPr>
          <a:lstStyle/>
          <a:p>
            <a:r>
              <a:rPr lang="el-GR" sz="1800" b="1" u="sng" dirty="0"/>
              <a:t>διαφωνώ</a:t>
            </a:r>
            <a:r>
              <a:rPr lang="el-GR" sz="1800" b="1" dirty="0"/>
              <a:t> απόλυτα</a:t>
            </a:r>
            <a:endParaRPr lang="en-US" sz="1800" b="1" dirty="0"/>
          </a:p>
        </p:txBody>
      </p:sp>
      <p:sp>
        <p:nvSpPr>
          <p:cNvPr id="5" name="TextBox 4">
            <a:extLst>
              <a:ext uri="{FF2B5EF4-FFF2-40B4-BE49-F238E27FC236}">
                <a16:creationId xmlns:a16="http://schemas.microsoft.com/office/drawing/2014/main" id="{6532CAD4-D5DD-2CD3-4CB0-5D4E92B2120D}"/>
              </a:ext>
            </a:extLst>
          </p:cNvPr>
          <p:cNvSpPr txBox="1"/>
          <p:nvPr/>
        </p:nvSpPr>
        <p:spPr>
          <a:xfrm>
            <a:off x="5686196" y="2459986"/>
            <a:ext cx="1930400" cy="369332"/>
          </a:xfrm>
          <a:prstGeom prst="rect">
            <a:avLst/>
          </a:prstGeom>
          <a:solidFill>
            <a:schemeClr val="bg1"/>
          </a:solidFill>
          <a:ln>
            <a:solidFill>
              <a:schemeClr val="bg1"/>
            </a:solidFill>
          </a:ln>
        </p:spPr>
        <p:txBody>
          <a:bodyPr wrap="square" rtlCol="0">
            <a:spAutoFit/>
          </a:bodyPr>
          <a:lstStyle/>
          <a:p>
            <a:r>
              <a:rPr lang="el-GR" sz="1800" b="1" dirty="0"/>
              <a:t>Ουδέτερος/-η</a:t>
            </a:r>
            <a:endParaRPr lang="en-US" sz="1800" b="1" dirty="0"/>
          </a:p>
        </p:txBody>
      </p:sp>
      <p:sp>
        <p:nvSpPr>
          <p:cNvPr id="8" name="TextBox 7">
            <a:extLst>
              <a:ext uri="{FF2B5EF4-FFF2-40B4-BE49-F238E27FC236}">
                <a16:creationId xmlns:a16="http://schemas.microsoft.com/office/drawing/2014/main" id="{964012CB-0239-03FA-9079-AE0B8A669A71}"/>
              </a:ext>
            </a:extLst>
          </p:cNvPr>
          <p:cNvSpPr txBox="1"/>
          <p:nvPr/>
        </p:nvSpPr>
        <p:spPr>
          <a:xfrm>
            <a:off x="10000109" y="2506153"/>
            <a:ext cx="1408120" cy="646331"/>
          </a:xfrm>
          <a:prstGeom prst="rect">
            <a:avLst/>
          </a:prstGeom>
          <a:solidFill>
            <a:schemeClr val="bg1"/>
          </a:solidFill>
        </p:spPr>
        <p:txBody>
          <a:bodyPr wrap="square" rtlCol="0">
            <a:spAutoFit/>
          </a:bodyPr>
          <a:lstStyle/>
          <a:p>
            <a:r>
              <a:rPr lang="el-GR" sz="1800" b="1" u="sng" dirty="0"/>
              <a:t>συμφωνώ</a:t>
            </a:r>
            <a:r>
              <a:rPr lang="el-GR" sz="1800" b="1" dirty="0"/>
              <a:t> απόλυτα</a:t>
            </a:r>
            <a:endParaRPr lang="en-US" sz="1800" b="1" dirty="0"/>
          </a:p>
        </p:txBody>
      </p:sp>
      <p:sp>
        <p:nvSpPr>
          <p:cNvPr id="9" name="TextBox 8">
            <a:extLst>
              <a:ext uri="{FF2B5EF4-FFF2-40B4-BE49-F238E27FC236}">
                <a16:creationId xmlns:a16="http://schemas.microsoft.com/office/drawing/2014/main" id="{5CB240BA-0C6C-31F5-BE19-6FB2CE203C0A}"/>
              </a:ext>
            </a:extLst>
          </p:cNvPr>
          <p:cNvSpPr txBox="1"/>
          <p:nvPr/>
        </p:nvSpPr>
        <p:spPr>
          <a:xfrm>
            <a:off x="2417311" y="3269284"/>
            <a:ext cx="9426792" cy="3754874"/>
          </a:xfrm>
          <a:prstGeom prst="rect">
            <a:avLst/>
          </a:prstGeom>
          <a:solidFill>
            <a:schemeClr val="bg1"/>
          </a:solidFill>
        </p:spPr>
        <p:txBody>
          <a:bodyPr wrap="square" rtlCol="0">
            <a:spAutoFit/>
          </a:bodyPr>
          <a:lstStyle/>
          <a:p>
            <a:r>
              <a:rPr lang="el-GR" sz="1700" dirty="0"/>
              <a:t>Όταν θέλω να νιώσω περισσότερο </a:t>
            </a:r>
            <a:r>
              <a:rPr lang="el-GR" sz="1700" i="1" dirty="0"/>
              <a:t>θετικό</a:t>
            </a:r>
            <a:r>
              <a:rPr lang="el-GR" sz="1700" dirty="0"/>
              <a:t> συναίσθημα (όπως χαρά ή διασκέδαση), </a:t>
            </a:r>
            <a:r>
              <a:rPr lang="el-GR" sz="1700" i="1" dirty="0"/>
              <a:t>αλλάζω</a:t>
            </a:r>
            <a:r>
              <a:rPr lang="el-GR" sz="1700" dirty="0"/>
              <a:t> </a:t>
            </a:r>
            <a:r>
              <a:rPr lang="el-GR" sz="1700" i="1" dirty="0"/>
              <a:t>αυτό που σκέφτομαι.</a:t>
            </a:r>
          </a:p>
          <a:p>
            <a:r>
              <a:rPr lang="el-GR" sz="1700" dirty="0"/>
              <a:t>Κρατάω τα συναισθήματά μου για τον εαυτό μου</a:t>
            </a:r>
            <a:r>
              <a:rPr lang="en-US" sz="1700" dirty="0"/>
              <a:t>.</a:t>
            </a:r>
          </a:p>
          <a:p>
            <a:r>
              <a:rPr lang="el-GR" sz="1700" dirty="0"/>
              <a:t>Όταν θέλω να αισθάνομαι λιγότερο </a:t>
            </a:r>
            <a:r>
              <a:rPr lang="el-GR" sz="1700" i="1" dirty="0"/>
              <a:t>αρνητικό</a:t>
            </a:r>
            <a:r>
              <a:rPr lang="el-GR" sz="1700" dirty="0"/>
              <a:t> συναίσθημα (όπως θλίψη ή θυμό), </a:t>
            </a:r>
            <a:r>
              <a:rPr lang="el-GR" sz="1700" i="1" dirty="0"/>
              <a:t>αλλάζω αυτό που σκέφτομαι.</a:t>
            </a:r>
          </a:p>
          <a:p>
            <a:r>
              <a:rPr lang="el-GR" sz="1700" dirty="0"/>
              <a:t>Όταν αισθάνομαι </a:t>
            </a:r>
            <a:r>
              <a:rPr lang="el-GR" sz="1700" i="1" dirty="0"/>
              <a:t>θετικά</a:t>
            </a:r>
            <a:r>
              <a:rPr lang="el-GR" sz="1700" dirty="0"/>
              <a:t> συναισθήματα, προσέχω να μην τα εκφράζω.</a:t>
            </a:r>
            <a:endParaRPr lang="en-US" sz="1700" dirty="0"/>
          </a:p>
          <a:p>
            <a:r>
              <a:rPr lang="el-GR" sz="1700" dirty="0"/>
              <a:t>Όταν αντιμετωπίζω μια αγχωτική κατάσταση, </a:t>
            </a:r>
            <a:r>
              <a:rPr lang="el-GR" sz="1700" i="1" dirty="0"/>
              <a:t>βάζω τον εαυτό μου να τη σκεφτεί </a:t>
            </a:r>
            <a:r>
              <a:rPr lang="el-GR" sz="1700" dirty="0"/>
              <a:t>με τρόπο που με βοηθά να παραμείνω ήρεμος</a:t>
            </a:r>
            <a:r>
              <a:rPr lang="en-US" sz="1700" dirty="0"/>
              <a:t>/-</a:t>
            </a:r>
            <a:r>
              <a:rPr lang="el-GR" sz="1700" dirty="0"/>
              <a:t>η.</a:t>
            </a:r>
          </a:p>
          <a:p>
            <a:r>
              <a:rPr lang="el-GR" sz="1700" dirty="0"/>
              <a:t>Ελέγχω τα συναισθήματά μου με το να </a:t>
            </a:r>
            <a:r>
              <a:rPr lang="el-GR" sz="1700" i="1" dirty="0"/>
              <a:t>μην τα εκφράζω.</a:t>
            </a:r>
            <a:endParaRPr lang="en-US" sz="1700" i="1" dirty="0"/>
          </a:p>
          <a:p>
            <a:r>
              <a:rPr lang="el-GR" sz="1700" dirty="0"/>
              <a:t>Όταν θέλω να νιώσω πιο </a:t>
            </a:r>
            <a:r>
              <a:rPr lang="el-GR" sz="1700" i="1" dirty="0"/>
              <a:t>θετικά</a:t>
            </a:r>
            <a:r>
              <a:rPr lang="el-GR" sz="1700" dirty="0"/>
              <a:t> συναισθήματα, </a:t>
            </a:r>
            <a:r>
              <a:rPr lang="el-GR" sz="1700" i="1" dirty="0"/>
              <a:t>αλλάζω τον τρόπο που σκέφτομαι </a:t>
            </a:r>
            <a:r>
              <a:rPr lang="el-GR" sz="1700" dirty="0"/>
              <a:t>την κατάσταση.</a:t>
            </a:r>
            <a:endParaRPr lang="en-US" sz="1700" dirty="0"/>
          </a:p>
          <a:p>
            <a:r>
              <a:rPr lang="el-GR" sz="1700" dirty="0"/>
              <a:t>Ελέγχω τα συναισθήματά μου </a:t>
            </a:r>
            <a:r>
              <a:rPr lang="el-GR" sz="1700" i="1" dirty="0"/>
              <a:t>αλλάζοντας τον τρόπο που σκέφτομαι </a:t>
            </a:r>
            <a:r>
              <a:rPr lang="el-GR" sz="1700" dirty="0"/>
              <a:t>την κατάσταση στην οποία βρίσκομαι.</a:t>
            </a:r>
            <a:endParaRPr lang="en-US" sz="1700" dirty="0"/>
          </a:p>
          <a:p>
            <a:r>
              <a:rPr lang="el-GR" sz="1700" dirty="0"/>
              <a:t>Όταν νιώθω </a:t>
            </a:r>
            <a:r>
              <a:rPr lang="el-GR" sz="1700" i="1" dirty="0"/>
              <a:t>αρνητικά</a:t>
            </a:r>
            <a:r>
              <a:rPr lang="el-GR" sz="1700" dirty="0"/>
              <a:t> συναισθήματα, φροντίζω να μην τα εκφράζω.</a:t>
            </a:r>
            <a:endParaRPr lang="en-US" sz="1700" dirty="0"/>
          </a:p>
          <a:p>
            <a:r>
              <a:rPr lang="el-GR" sz="1700" dirty="0"/>
              <a:t>Όταν θέλω να νιώσω λιγότερο </a:t>
            </a:r>
            <a:r>
              <a:rPr lang="el-GR" sz="1700" i="1" dirty="0"/>
              <a:t>αρνητικό</a:t>
            </a:r>
            <a:r>
              <a:rPr lang="el-GR" sz="1700" dirty="0"/>
              <a:t> συναίσθημα, </a:t>
            </a:r>
            <a:r>
              <a:rPr lang="el-GR" sz="1700" i="1" dirty="0"/>
              <a:t>αλλάζω τον τρόπο που σκέφτομαι </a:t>
            </a:r>
            <a:r>
              <a:rPr lang="el-GR" sz="1700" dirty="0"/>
              <a:t>την κατάσταση.</a:t>
            </a:r>
            <a:endParaRPr lang="en-US" sz="1700" dirty="0"/>
          </a:p>
        </p:txBody>
      </p:sp>
    </p:spTree>
    <p:extLst>
      <p:ext uri="{BB962C8B-B14F-4D97-AF65-F5344CB8AC3E}">
        <p14:creationId xmlns:p14="http://schemas.microsoft.com/office/powerpoint/2010/main" val="41127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p:txBody>
          <a:bodyPr/>
          <a:lstStyle/>
          <a:p>
            <a:r>
              <a:rPr lang="el-GR"/>
              <a:t> Για να μάθετε πώς βαθμολογείται και πού βρίσκεται η γραμμή βάσης των συναισθημάτων σας, ακολουθήστε τα βήματα του παρακάτω πίνακα: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dirty="0"/>
              <a:t>Πρόσθετοι πόροι: Ερωτηματολόγιο γνωστικής συναισθηματικής ρύθμισης </a:t>
            </a:r>
          </a:p>
        </p:txBody>
      </p:sp>
      <p:graphicFrame>
        <p:nvGraphicFramePr>
          <p:cNvPr id="7" name="Table 7">
            <a:extLst>
              <a:ext uri="{FF2B5EF4-FFF2-40B4-BE49-F238E27FC236}">
                <a16:creationId xmlns:a16="http://schemas.microsoft.com/office/drawing/2014/main" id="{674F9496-2EC5-4B09-911B-EC9A786B821C}"/>
              </a:ext>
            </a:extLst>
          </p:cNvPr>
          <p:cNvGraphicFramePr>
            <a:graphicFrameLocks noGrp="1"/>
          </p:cNvGraphicFramePr>
          <p:nvPr>
            <p:extLst>
              <p:ext uri="{D42A27DB-BD31-4B8C-83A1-F6EECF244321}">
                <p14:modId xmlns:p14="http://schemas.microsoft.com/office/powerpoint/2010/main" val="2350472818"/>
              </p:ext>
            </p:extLst>
          </p:nvPr>
        </p:nvGraphicFramePr>
        <p:xfrm>
          <a:off x="500063" y="2997196"/>
          <a:ext cx="12330000" cy="3247949"/>
        </p:xfrm>
        <a:graphic>
          <a:graphicData uri="http://schemas.openxmlformats.org/drawingml/2006/table">
            <a:tbl>
              <a:tblPr firstRow="1" bandRow="1">
                <a:tableStyleId>{073A0DAA-6AF3-43AB-8588-CEC1D06C72B9}</a:tableStyleId>
              </a:tblPr>
              <a:tblGrid>
                <a:gridCol w="6165000">
                  <a:extLst>
                    <a:ext uri="{9D8B030D-6E8A-4147-A177-3AD203B41FA5}">
                      <a16:colId xmlns:a16="http://schemas.microsoft.com/office/drawing/2014/main" val="2659030338"/>
                    </a:ext>
                  </a:extLst>
                </a:gridCol>
                <a:gridCol w="6165000">
                  <a:extLst>
                    <a:ext uri="{9D8B030D-6E8A-4147-A177-3AD203B41FA5}">
                      <a16:colId xmlns:a16="http://schemas.microsoft.com/office/drawing/2014/main" val="1982042106"/>
                    </a:ext>
                  </a:extLst>
                </a:gridCol>
              </a:tblGrid>
              <a:tr h="612892">
                <a:tc>
                  <a:txBody>
                    <a:bodyPr/>
                    <a:lstStyle/>
                    <a:p>
                      <a:r>
                        <a:rPr lang="el-GR"/>
                        <a:t>Γνωστική επανεκτίμηση των συναισθημάτων </a:t>
                      </a:r>
                    </a:p>
                  </a:txBody>
                  <a:tcPr/>
                </a:tc>
                <a:tc>
                  <a:txBody>
                    <a:bodyPr/>
                    <a:lstStyle/>
                    <a:p>
                      <a:r>
                        <a:rPr lang="el-GR"/>
                        <a:t>Εκφραστική καταπίεση των συναισθημάτων </a:t>
                      </a:r>
                    </a:p>
                  </a:txBody>
                  <a:tcPr/>
                </a:tc>
                <a:extLst>
                  <a:ext uri="{0D108BD9-81ED-4DB2-BD59-A6C34878D82A}">
                    <a16:rowId xmlns:a16="http://schemas.microsoft.com/office/drawing/2014/main" val="169870213"/>
                  </a:ext>
                </a:extLst>
              </a:tr>
              <a:tr h="1552407">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el-GR"/>
                        <a:t>Προσθέστε τη βαθμολογία σας για τα στοιχεία 1, 3, 5, 7, 8, 10 και βγάλτε το μέσο όρο. </a:t>
                      </a:r>
                    </a:p>
                    <a:p>
                      <a:endParaRPr lang="en-IE" dirty="0"/>
                    </a:p>
                  </a:txBody>
                  <a:tcPr/>
                </a:tc>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el-GR"/>
                        <a:t>Προσθέστε τη βαθμολογία σας για τα στοιχεία 4, 7, 6, 9 και βγάλτε το μέσο όρο. </a:t>
                      </a:r>
                    </a:p>
                    <a:p>
                      <a:endParaRPr lang="en-IE" dirty="0"/>
                    </a:p>
                  </a:txBody>
                  <a:tcPr/>
                </a:tc>
                <a:extLst>
                  <a:ext uri="{0D108BD9-81ED-4DB2-BD59-A6C34878D82A}">
                    <a16:rowId xmlns:a16="http://schemas.microsoft.com/office/drawing/2014/main" val="354497460"/>
                  </a:ext>
                </a:extLst>
              </a:tr>
              <a:tr h="1082650">
                <a:tc>
                  <a:txBody>
                    <a:bodyPr/>
                    <a:lstStyle/>
                    <a:p>
                      <a:r>
                        <a:rPr lang="el-GR"/>
                        <a:t>Οι άνδρες είχαν μέσο όρο 4,60 </a:t>
                      </a:r>
                    </a:p>
                    <a:p>
                      <a:r>
                        <a:rPr lang="el-GR"/>
                        <a:t>Οι γυναίκες είχαν μέσο όρο 4,61 </a:t>
                      </a:r>
                    </a:p>
                  </a:txBody>
                  <a:tcPr/>
                </a:tc>
                <a:tc>
                  <a:txBody>
                    <a:bodyPr/>
                    <a:lstStyle/>
                    <a:p>
                      <a:r>
                        <a:rPr lang="el-GR"/>
                        <a:t>Οι άνδρες είχαν μέσο όρο 3,64 </a:t>
                      </a:r>
                    </a:p>
                    <a:p>
                      <a:r>
                        <a:rPr lang="el-GR"/>
                        <a:t>Οι γυναίκες είχαν μέσο όρο 3,14 </a:t>
                      </a:r>
                    </a:p>
                  </a:txBody>
                  <a:tcPr/>
                </a:tc>
                <a:extLst>
                  <a:ext uri="{0D108BD9-81ED-4DB2-BD59-A6C34878D82A}">
                    <a16:rowId xmlns:a16="http://schemas.microsoft.com/office/drawing/2014/main" val="3547316207"/>
                  </a:ext>
                </a:extLst>
              </a:tr>
            </a:tbl>
          </a:graphicData>
        </a:graphic>
      </p:graphicFrame>
    </p:spTree>
    <p:extLst>
      <p:ext uri="{BB962C8B-B14F-4D97-AF65-F5344CB8AC3E}">
        <p14:creationId xmlns:p14="http://schemas.microsoft.com/office/powerpoint/2010/main" val="265627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1122274"/>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dirty="0"/>
              <a:t>Διαχείριση Συναισθημάτων που Σχετίζονται με τα Χρήματα</a:t>
            </a:r>
            <a:br>
              <a:rPr lang="el-GR" dirty="0"/>
            </a:br>
            <a:r>
              <a:rPr lang="el-GR" dirty="0"/>
              <a:t>Σχεδιάγραμμα              </a:t>
            </a:r>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Δραστηριότητα - Χρήματα και συναισθήματα</a:t>
            </a: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400" b="1">
                <a:solidFill>
                  <a:srgbClr val="FFFFFF"/>
                </a:solidFill>
                <a:latin typeface="Calibri" panose="020F0502020204030204" pitchFamily="34" charset="0"/>
                <a:ea typeface="Calibri" panose="020F0502020204030204" pitchFamily="34" charset="0"/>
                <a:cs typeface="Calibri" panose="020F0502020204030204" pitchFamily="34" charset="0"/>
              </a:rPr>
              <a:t>Τέλος</a:t>
            </a: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2"/>
                </a:solidFill>
                <a:latin typeface="Calibri" panose="020F0502020204030204" pitchFamily="34" charset="0"/>
                <a:ea typeface="Calibri" panose="020F0502020204030204" pitchFamily="34" charset="0"/>
                <a:cs typeface="Calibri" panose="020F0502020204030204" pitchFamily="34" charset="0"/>
              </a:rPr>
              <a:t>Συζήτηση για τα χρήματα και τον τροχό των συναισθημάτων</a:t>
            </a: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Ψυχική υγεία και χρήματα</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Δραστηριότητα - Ο κύκλος αποφυγής</a:t>
            </a: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2"/>
                </a:solidFill>
                <a:latin typeface="Calibri" panose="020F0502020204030204" pitchFamily="34" charset="0"/>
                <a:ea typeface="Calibri" panose="020F0502020204030204" pitchFamily="34" charset="0"/>
                <a:cs typeface="Calibri" panose="020F0502020204030204" pitchFamily="34" charset="0"/>
              </a:rPr>
              <a:t>Δραστηριότητα - Παιχνίδι ρόλων</a:t>
            </a: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Δραστηριότητα - Συζήτηση για τα χρήματα</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l-GR" b="1">
                <a:solidFill>
                  <a:srgbClr val="0A9A8F"/>
                </a:solidFill>
                <a:latin typeface="Calibri" panose="020F0502020204030204" pitchFamily="34" charset="0"/>
                <a:ea typeface="Calibri" panose="020F0502020204030204" pitchFamily="34" charset="0"/>
              </a:rPr>
              <a:t>Διάλειμμα - 10 λεπτά.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EB3D1-229C-0A04-6930-1D291792CD90}"/>
              </a:ext>
            </a:extLst>
          </p:cNvPr>
          <p:cNvSpPr>
            <a:spLocks noGrp="1"/>
          </p:cNvSpPr>
          <p:nvPr>
            <p:ph sz="quarter" idx="11"/>
          </p:nvPr>
        </p:nvSpPr>
        <p:spPr>
          <a:xfrm>
            <a:off x="498523" y="3217910"/>
            <a:ext cx="12331402" cy="3694758"/>
          </a:xfrm>
        </p:spPr>
        <p:txBody>
          <a:bodyPr/>
          <a:lstStyle/>
          <a:p>
            <a:pPr algn="l"/>
            <a:r>
              <a:rPr lang="el-GR" sz="3600"/>
              <a:t>Γράψτε ή ζωγραφίστε πώς αισθάνεστε όταν ακούτε τη λέξη "ΧΡΗΜΑ" ή όταν το σκέφτεστε.</a:t>
            </a:r>
          </a:p>
        </p:txBody>
      </p:sp>
      <p:sp>
        <p:nvSpPr>
          <p:cNvPr id="3" name="Title 2">
            <a:extLst>
              <a:ext uri="{FF2B5EF4-FFF2-40B4-BE49-F238E27FC236}">
                <a16:creationId xmlns:a16="http://schemas.microsoft.com/office/drawing/2014/main" id="{EA4E1A1B-0DFD-8DB5-CDDF-323ABCDD5F87}"/>
              </a:ext>
            </a:extLst>
          </p:cNvPr>
          <p:cNvSpPr>
            <a:spLocks noGrp="1"/>
          </p:cNvSpPr>
          <p:nvPr>
            <p:ph type="title"/>
          </p:nvPr>
        </p:nvSpPr>
        <p:spPr>
          <a:xfrm>
            <a:off x="499925" y="372635"/>
            <a:ext cx="12330000" cy="1168189"/>
          </a:xfrm>
        </p:spPr>
        <p:txBody>
          <a:bodyPr>
            <a:normAutofit/>
          </a:bodyPr>
          <a:lstStyle/>
          <a:p>
            <a:r>
              <a:rPr lang="el-GR"/>
              <a:t>Διαχείριση Συναισθημάτων που Σχετίζονται με τα Χρήματα Προθέρμανση</a:t>
            </a:r>
          </a:p>
        </p:txBody>
      </p:sp>
      <p:sp>
        <p:nvSpPr>
          <p:cNvPr id="4" name="Text Placeholder 3">
            <a:extLst>
              <a:ext uri="{FF2B5EF4-FFF2-40B4-BE49-F238E27FC236}">
                <a16:creationId xmlns:a16="http://schemas.microsoft.com/office/drawing/2014/main" id="{1C5A7852-9536-92C5-1257-F21304C05B10}"/>
              </a:ext>
            </a:extLst>
          </p:cNvPr>
          <p:cNvSpPr>
            <a:spLocks noGrp="1"/>
          </p:cNvSpPr>
          <p:nvPr>
            <p:ph type="body" sz="quarter" idx="12"/>
          </p:nvPr>
        </p:nvSpPr>
        <p:spPr>
          <a:xfrm>
            <a:off x="498384" y="1540825"/>
            <a:ext cx="12331541" cy="1253111"/>
          </a:xfrm>
        </p:spPr>
        <p:txBody>
          <a:bodyPr/>
          <a:lstStyle/>
          <a:p>
            <a:r>
              <a:rPr lang="el-GR" i="0"/>
              <a:t>Δραστηριότητα M4.1</a:t>
            </a:r>
          </a:p>
          <a:p>
            <a:r>
              <a:rPr lang="el-GR" i="0"/>
              <a:t>Πώς αισθάνεστε για τα χρήματα;</a:t>
            </a:r>
          </a:p>
        </p:txBody>
      </p:sp>
      <p:pic>
        <p:nvPicPr>
          <p:cNvPr id="11" name="Picture 10" descr="Shape, circle&#10;&#10;Description automatically generated">
            <a:extLst>
              <a:ext uri="{FF2B5EF4-FFF2-40B4-BE49-F238E27FC236}">
                <a16:creationId xmlns:a16="http://schemas.microsoft.com/office/drawing/2014/main" id="{4ED7107B-D46F-AE59-B15D-849EA0DD22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6883" y="4016190"/>
            <a:ext cx="3106759" cy="2337351"/>
          </a:xfrm>
          <a:prstGeom prst="rect">
            <a:avLst/>
          </a:prstGeom>
        </p:spPr>
      </p:pic>
    </p:spTree>
    <p:extLst>
      <p:ext uri="{BB962C8B-B14F-4D97-AF65-F5344CB8AC3E}">
        <p14:creationId xmlns:p14="http://schemas.microsoft.com/office/powerpoint/2010/main" val="32482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129444"/>
          </a:xfrm>
        </p:spPr>
        <p:txBody>
          <a:bodyPr/>
          <a:lstStyle/>
          <a:p>
            <a:pPr marL="342900" indent="-342900" algn="l">
              <a:buFont typeface="Arial" panose="020B0604020202020204" pitchFamily="34" charset="0"/>
              <a:buChar char="•"/>
            </a:pPr>
            <a:r>
              <a:rPr lang="el-GR"/>
              <a:t>Αν και δεν υπάρχει "ένας" ορισμός για τον όρο συναισθήματα, μπορούν να θεωρηθούν ως ένα βασικό στοιχείο της ανθρώπινης ψυχολογίας. </a:t>
            </a:r>
          </a:p>
          <a:p>
            <a:pPr marL="342900" indent="-342900" algn="l">
              <a:buFont typeface="Arial" panose="020B0604020202020204" pitchFamily="34" charset="0"/>
              <a:buChar char="•"/>
            </a:pPr>
            <a:r>
              <a:rPr lang="el-GR"/>
              <a:t>Τα συναισθήματα παίζουν σημαντικό ρόλο στο πώς ζούμε τη ζωή μας, καθώς τείνουμε να παίρνουμε αποφάσεις με βάση το πώς αισθανόμαστε.  </a:t>
            </a:r>
          </a:p>
          <a:p>
            <a:pPr marL="342900" indent="-342900" algn="l">
              <a:buFont typeface="Arial" panose="020B0604020202020204" pitchFamily="34" charset="0"/>
              <a:buChar char="•"/>
            </a:pPr>
            <a:r>
              <a:rPr lang="el-GR"/>
              <a:t>Στη δεκαετία του 1970 ο ψυχολόγος Paul Eckman πρότεινε 6 βασικά συναισθήματα:</a:t>
            </a:r>
          </a:p>
          <a:p>
            <a:pPr marL="1207291" lvl="1" indent="-457200">
              <a:buFont typeface="+mj-lt"/>
              <a:buAutoNum type="arabicPeriod"/>
            </a:pPr>
            <a:r>
              <a:rPr lang="el-GR" b="1"/>
              <a:t>Φόβος</a:t>
            </a:r>
          </a:p>
          <a:p>
            <a:pPr marL="1207291" lvl="1" indent="-457200">
              <a:buFont typeface="+mj-lt"/>
              <a:buAutoNum type="arabicPeriod"/>
            </a:pPr>
            <a:r>
              <a:rPr lang="el-GR" b="1"/>
              <a:t>Αηδία </a:t>
            </a:r>
          </a:p>
          <a:p>
            <a:pPr marL="1207291" lvl="1" indent="-457200">
              <a:buFont typeface="+mj-lt"/>
              <a:buAutoNum type="arabicPeriod"/>
            </a:pPr>
            <a:r>
              <a:rPr lang="el-GR" b="1"/>
              <a:t>Θυμός </a:t>
            </a:r>
          </a:p>
          <a:p>
            <a:pPr marL="1207291" lvl="1" indent="-457200">
              <a:buFont typeface="+mj-lt"/>
              <a:buAutoNum type="arabicPeriod"/>
            </a:pPr>
            <a:r>
              <a:rPr lang="el-GR" b="1"/>
              <a:t>Έκπληξη </a:t>
            </a:r>
          </a:p>
          <a:p>
            <a:pPr marL="1207291" lvl="1" indent="-457200">
              <a:buFont typeface="+mj-lt"/>
              <a:buAutoNum type="arabicPeriod"/>
            </a:pPr>
            <a:r>
              <a:rPr lang="el-GR" b="1"/>
              <a:t>Ευτυχία </a:t>
            </a:r>
          </a:p>
          <a:p>
            <a:pPr marL="1207291" lvl="1" indent="-457200">
              <a:buFont typeface="+mj-lt"/>
              <a:buAutoNum type="arabicPeriod"/>
            </a:pPr>
            <a:r>
              <a:rPr lang="el-GR" b="1"/>
              <a:t>Θλίψη</a:t>
            </a:r>
          </a:p>
          <a:p>
            <a:pPr marL="342900" indent="-342900" algn="l">
              <a:buFont typeface="Arial" panose="020B0604020202020204" pitchFamily="34" charset="0"/>
              <a:buChar char="•"/>
            </a:pPr>
            <a:r>
              <a:rPr lang="el-GR"/>
              <a:t>Ο "Τροχός των Συναισθημάτων" εισήχθη τη δεκαετία του 1980 για να δείξει πώς τα συναισθήματά μας μπορούν να αναμειχθούν μεταξύ τους για να δημιουργήσουν περισσότερα συναισθήματα. </a:t>
            </a:r>
          </a:p>
          <a:p>
            <a:pPr marL="342900" indent="-342900">
              <a:buFont typeface="Arial" panose="020B0604020202020204" pitchFamily="34" charset="0"/>
              <a:buChar char="•"/>
            </a:pPr>
            <a:endParaRPr lang="en-IE" i="1" dirty="0"/>
          </a:p>
          <a:p>
            <a:r>
              <a:rPr lang="el-GR" i="1"/>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Τι είναι τα συναισθήματα; </a:t>
            </a:r>
          </a:p>
        </p:txBody>
      </p:sp>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4A354-C2C9-2798-49A9-B4D81358EAA8}"/>
              </a:ext>
            </a:extLst>
          </p:cNvPr>
          <p:cNvSpPr>
            <a:spLocks noGrp="1"/>
          </p:cNvSpPr>
          <p:nvPr>
            <p:ph sz="quarter" idx="11"/>
          </p:nvPr>
        </p:nvSpPr>
        <p:spPr>
          <a:xfrm>
            <a:off x="500203" y="2806284"/>
            <a:ext cx="12331402" cy="4362138"/>
          </a:xfrm>
        </p:spPr>
        <p:txBody>
          <a:bodyPr/>
          <a:lstStyle/>
          <a:p>
            <a:pPr marL="457200" indent="-457200" algn="l">
              <a:buFont typeface="+mj-lt"/>
              <a:buAutoNum type="arabicPeriod"/>
            </a:pPr>
            <a:r>
              <a:rPr lang="el-GR" sz="2800">
                <a:latin typeface="+mn-lt"/>
              </a:rPr>
              <a:t>Κοιτάξτε το άδειο φυλλάδιο "τροχός των συναισθημάτων" και συμπληρώστε αυτές τις λέξεις στα κεντρικά τμήματα:</a:t>
            </a:r>
          </a:p>
          <a:p>
            <a:pPr marL="1207291" lvl="1" indent="-457200"/>
            <a:r>
              <a:rPr lang="el-GR"/>
              <a:t>Φοβισμένος/-η</a:t>
            </a:r>
          </a:p>
          <a:p>
            <a:pPr marL="1207291" lvl="1" indent="-457200"/>
            <a:r>
              <a:rPr lang="el-GR"/>
              <a:t>Ευτυχισμένος/-η </a:t>
            </a:r>
          </a:p>
          <a:p>
            <a:pPr marL="1207291" lvl="1" indent="-457200"/>
            <a:r>
              <a:rPr lang="el-GR"/>
              <a:t>Τρελαμένος/-η </a:t>
            </a:r>
          </a:p>
          <a:p>
            <a:pPr marL="1207291" lvl="1" indent="-457200"/>
            <a:r>
              <a:rPr lang="el-GR"/>
              <a:t>Θλιμμένος/-η </a:t>
            </a:r>
          </a:p>
          <a:p>
            <a:pPr marL="1207291" lvl="1" indent="-457200"/>
            <a:r>
              <a:rPr lang="el-GR"/>
              <a:t>Ήρεμος/-η </a:t>
            </a:r>
          </a:p>
          <a:p>
            <a:pPr marL="1207291" lvl="1" indent="-457200"/>
            <a:r>
              <a:rPr lang="el-GR"/>
              <a:t>Δυνατός/-ή</a:t>
            </a:r>
          </a:p>
          <a:p>
            <a:pPr marL="514350" indent="-514350" algn="l">
              <a:buFont typeface="+mj-lt"/>
              <a:buAutoNum type="arabicPeriod"/>
            </a:pPr>
            <a:r>
              <a:rPr lang="el-GR" sz="2800">
                <a:solidFill>
                  <a:schemeClr val="accent4">
                    <a:lumMod val="50000"/>
                  </a:schemeClr>
                </a:solidFill>
              </a:rPr>
              <a:t>Γράψτε μερικά επιπλέον συναισθήματα που σχετίζονται με τον εσωτερικό κύκλο στον περιβάλλοντα εξωτερικό κύκλο.</a:t>
            </a:r>
          </a:p>
          <a:p>
            <a:endParaRPr lang="en-GB" dirty="0"/>
          </a:p>
        </p:txBody>
      </p:sp>
      <p:sp>
        <p:nvSpPr>
          <p:cNvPr id="3" name="Title 2">
            <a:extLst>
              <a:ext uri="{FF2B5EF4-FFF2-40B4-BE49-F238E27FC236}">
                <a16:creationId xmlns:a16="http://schemas.microsoft.com/office/drawing/2014/main" id="{1273ADE5-2B21-EC31-6738-ACB4A97E6193}"/>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74C1CF85-609C-9ED5-BBFB-7B444C511F23}"/>
              </a:ext>
            </a:extLst>
          </p:cNvPr>
          <p:cNvSpPr>
            <a:spLocks noGrp="1"/>
          </p:cNvSpPr>
          <p:nvPr>
            <p:ph type="body" sz="quarter" idx="12"/>
          </p:nvPr>
        </p:nvSpPr>
        <p:spPr>
          <a:xfrm>
            <a:off x="500064" y="1114946"/>
            <a:ext cx="12331541" cy="1133579"/>
          </a:xfrm>
        </p:spPr>
        <p:txBody>
          <a:bodyPr/>
          <a:lstStyle/>
          <a:p>
            <a:endParaRPr lang="en-IE" i="0" dirty="0"/>
          </a:p>
          <a:p>
            <a:endParaRPr lang="en-IE" i="0" dirty="0"/>
          </a:p>
          <a:p>
            <a:r>
              <a:rPr lang="el-GR" i="0"/>
              <a:t>Δραστηριότητα M4.2</a:t>
            </a:r>
          </a:p>
          <a:p>
            <a:r>
              <a:rPr lang="el-GR" i="0"/>
              <a:t>Τι είναι τα συναισθήματα;    Οι απόψεις σχετικά με τις λέξεις είναι διαφορετικές....</a:t>
            </a:r>
          </a:p>
          <a:p>
            <a:endParaRPr lang="en-IE" i="0" dirty="0"/>
          </a:p>
          <a:p>
            <a:endParaRPr lang="en-GB" dirty="0"/>
          </a:p>
        </p:txBody>
      </p:sp>
    </p:spTree>
    <p:extLst>
      <p:ext uri="{BB962C8B-B14F-4D97-AF65-F5344CB8AC3E}">
        <p14:creationId xmlns:p14="http://schemas.microsoft.com/office/powerpoint/2010/main" val="318074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345103" y="610226"/>
            <a:ext cx="11751959" cy="1428436"/>
          </a:xfrm>
        </p:spPr>
        <p:txBody>
          <a:bodyPr>
            <a:normAutofit/>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345103" y="2578308"/>
            <a:ext cx="3792181" cy="4050779"/>
          </a:xfrm>
        </p:spPr>
        <p:txBody>
          <a:bodyPr/>
          <a:lstStyle/>
          <a:p>
            <a:pPr algn="l"/>
            <a:r>
              <a:rPr lang="el-GR" i="0"/>
              <a:t> Ο Τροχός των Συναισθημάτων</a:t>
            </a:r>
          </a:p>
          <a:p>
            <a:pPr algn="l"/>
            <a:endParaRPr lang="en-IE" i="0" dirty="0"/>
          </a:p>
          <a:p>
            <a:pPr marL="457200" indent="-457200" algn="l">
              <a:buFont typeface="+mj-lt"/>
              <a:buAutoNum type="arabicPeriod"/>
            </a:pPr>
            <a:r>
              <a:rPr lang="el-GR" i="0"/>
              <a:t>  Ποια από αυτά έχετε εντοπίσει; </a:t>
            </a:r>
          </a:p>
          <a:p>
            <a:pPr marL="457200" indent="-457200" algn="l">
              <a:buFont typeface="+mj-lt"/>
              <a:buAutoNum type="arabicPeriod"/>
            </a:pPr>
            <a:endParaRPr lang="en-IE" i="0" dirty="0"/>
          </a:p>
          <a:p>
            <a:pPr marL="457200" indent="-457200" algn="l">
              <a:buFont typeface="+mj-lt"/>
              <a:buAutoNum type="arabicPeriod"/>
            </a:pPr>
            <a:r>
              <a:rPr lang="el-GR" i="0"/>
              <a:t>Ποια από αυτά μπορούν να συσχετιστούν με τα χρήματα;</a:t>
            </a:r>
          </a:p>
        </p:txBody>
      </p:sp>
      <p:sp>
        <p:nvSpPr>
          <p:cNvPr id="6" name="AutoShape 2">
            <a:extLst>
              <a:ext uri="{FF2B5EF4-FFF2-40B4-BE49-F238E27FC236}">
                <a16:creationId xmlns:a16="http://schemas.microsoft.com/office/drawing/2014/main" id="{A884D3F6-D8D7-822C-6C3E-F18307B76202}"/>
              </a:ext>
            </a:extLst>
          </p:cNvPr>
          <p:cNvSpPr>
            <a:spLocks noChangeAspect="1" noChangeArrowheads="1"/>
          </p:cNvSpPr>
          <p:nvPr/>
        </p:nvSpPr>
        <p:spPr bwMode="auto">
          <a:xfrm>
            <a:off x="1798819" y="3421192"/>
            <a:ext cx="3522064" cy="3522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Feelings Wheel Sticker Mental Health Vinyl Sticker Emotions image 1">
            <a:extLst>
              <a:ext uri="{FF2B5EF4-FFF2-40B4-BE49-F238E27FC236}">
                <a16:creationId xmlns:a16="http://schemas.microsoft.com/office/drawing/2014/main" id="{021DCF2C-C5CB-D385-BCF8-B3F34DE58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6" t="8336" r="10781" b="10600"/>
          <a:stretch/>
        </p:blipFill>
        <p:spPr bwMode="auto">
          <a:xfrm>
            <a:off x="4549457" y="610226"/>
            <a:ext cx="8118793" cy="664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84375"/>
            <a:ext cx="11447097" cy="5405776"/>
          </a:xfrm>
        </p:spPr>
        <p:txBody>
          <a:bodyPr/>
          <a:lstStyle/>
          <a:p>
            <a:pPr marL="342900" indent="-342900" algn="l">
              <a:buFont typeface="Arial" panose="020B0604020202020204" pitchFamily="34" charset="0"/>
              <a:buChar char="•"/>
            </a:pPr>
            <a:r>
              <a:rPr lang="el-GR" sz="2400" dirty="0"/>
              <a:t>Η συζήτηση για τα χρήματα με τους άλλους μπορεί να είναι πολύ δύσκολη, ειδικά όταν έχουμε εντονότερα συναισθήματα. </a:t>
            </a:r>
          </a:p>
          <a:p>
            <a:pPr marL="342900" indent="-342900" algn="l">
              <a:buFont typeface="Arial" panose="020B0604020202020204" pitchFamily="34" charset="0"/>
              <a:buChar char="•"/>
            </a:pPr>
            <a:r>
              <a:rPr lang="el-GR" sz="2400" dirty="0"/>
              <a:t>Ορισμένοι πολιτισμοί διδάσκουν από μικρή ηλικία να μην συζητάμε οικονομικές καταστάσεις με άλλους. Σε άλλους πολιτισμούς είναι φυσιολογικό να εργάζεστε στο εξωτερικό και να στέλνετε χρήματα στην οικογένεια. </a:t>
            </a:r>
          </a:p>
          <a:p>
            <a:pPr marL="342900" indent="-342900" algn="l">
              <a:buFont typeface="Arial" panose="020B0604020202020204" pitchFamily="34" charset="0"/>
              <a:buChar char="•"/>
            </a:pPr>
            <a:r>
              <a:rPr lang="el-GR" sz="2400" dirty="0"/>
              <a:t>Όταν ανησυχούμε για τα οικονομικά μπορούμε:</a:t>
            </a:r>
          </a:p>
          <a:p>
            <a:pPr marL="1092991" lvl="1" indent="-342900"/>
            <a:r>
              <a:rPr lang="el-GR" sz="2400" dirty="0"/>
              <a:t>να αποκλείσουμε τα συναισθήματά μας</a:t>
            </a:r>
          </a:p>
          <a:p>
            <a:pPr marL="1092991" lvl="1" indent="-342900"/>
            <a:r>
              <a:rPr lang="el-GR" sz="2400" dirty="0"/>
              <a:t>να μοιραστούμε υπερβολικά την οικονομική μας κατάσταση με τους άλλους</a:t>
            </a:r>
          </a:p>
          <a:p>
            <a:pPr marL="1092991" lvl="1" indent="-342900"/>
            <a:r>
              <a:rPr lang="el-GR" sz="2400" dirty="0"/>
              <a:t>να ελέγχουμε συνεχώς το υπόλοιπο της τράπεζας ή το πορτοφόλι μας για να δούμε πόσα χρήματα έχουμε. </a:t>
            </a:r>
          </a:p>
          <a:p>
            <a:pPr lvl="1" indent="0">
              <a:buNone/>
            </a:pPr>
            <a:r>
              <a:rPr lang="el-GR" sz="2400" dirty="0"/>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3" y="1088381"/>
            <a:ext cx="12331541" cy="602889"/>
          </a:xfrm>
        </p:spPr>
        <p:txBody>
          <a:bodyPr/>
          <a:lstStyle/>
          <a:p>
            <a:r>
              <a:rPr lang="el-GR" i="0"/>
              <a:t>Μιλώντας για τα χρήματα </a:t>
            </a:r>
          </a:p>
        </p:txBody>
      </p:sp>
      <p:pic>
        <p:nvPicPr>
          <p:cNvPr id="6" name="Picture 5" descr="A pink piggy bank with coins&#10;&#10;Description automatically generated">
            <a:extLst>
              <a:ext uri="{FF2B5EF4-FFF2-40B4-BE49-F238E27FC236}">
                <a16:creationId xmlns:a16="http://schemas.microsoft.com/office/drawing/2014/main" id="{F53E7F4D-5EE3-4126-88B7-EB423452F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057" y="5863771"/>
            <a:ext cx="2613547" cy="1526380"/>
          </a:xfrm>
          <a:prstGeom prst="rect">
            <a:avLst/>
          </a:prstGeom>
        </p:spPr>
      </p:pic>
    </p:spTree>
    <p:extLst>
      <p:ext uri="{BB962C8B-B14F-4D97-AF65-F5344CB8AC3E}">
        <p14:creationId xmlns:p14="http://schemas.microsoft.com/office/powerpoint/2010/main" val="244837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794479" y="2436391"/>
            <a:ext cx="7285219" cy="4505530"/>
          </a:xfrm>
        </p:spPr>
        <p:txBody>
          <a:bodyPr/>
          <a:lstStyle/>
          <a:p>
            <a:pPr algn="l"/>
            <a:r>
              <a:rPr lang="el-GR" sz="2800" dirty="0"/>
              <a:t>Σε ζευγάρια εντοπίστε καταστάσεις στις οποίες μπορεί να σας είναι εύκολο ή δύσκολο να μιλήσετε για χρήματα, όπως </a:t>
            </a:r>
            <a:r>
              <a:rPr lang="el-GR" sz="2800" dirty="0" err="1"/>
              <a:t>π.χ</a:t>
            </a:r>
            <a:r>
              <a:rPr lang="el-GR" sz="2800" dirty="0"/>
              <a:t>:</a:t>
            </a:r>
          </a:p>
          <a:p>
            <a:pPr algn="l"/>
            <a:endParaRPr lang="en-IE" sz="2800" dirty="0"/>
          </a:p>
          <a:p>
            <a:pPr marL="342900" indent="-342900" algn="l">
              <a:buFont typeface="Arial" panose="020B0604020202020204" pitchFamily="34" charset="0"/>
              <a:buChar char="•"/>
            </a:pPr>
            <a:r>
              <a:rPr lang="el-GR" sz="2800" dirty="0"/>
              <a:t>στο σπίτι, συγκεκριμένα στο τραπέζι της κουζίνας; </a:t>
            </a:r>
          </a:p>
          <a:p>
            <a:pPr marL="342900" indent="-342900" algn="l">
              <a:buFont typeface="Arial" panose="020B0604020202020204" pitchFamily="34" charset="0"/>
              <a:buChar char="•"/>
            </a:pPr>
            <a:r>
              <a:rPr lang="el-GR" sz="2800" dirty="0"/>
              <a:t>στο σούπερ </a:t>
            </a:r>
            <a:r>
              <a:rPr lang="el-GR" sz="2800" dirty="0" err="1"/>
              <a:t>μάρκετ</a:t>
            </a:r>
            <a:r>
              <a:rPr lang="el-GR" sz="2800" dirty="0"/>
              <a:t>; </a:t>
            </a:r>
          </a:p>
          <a:p>
            <a:pPr marL="342900" indent="-342900" algn="l">
              <a:buFont typeface="Arial" panose="020B0604020202020204" pitchFamily="34" charset="0"/>
              <a:buChar char="•"/>
            </a:pPr>
            <a:r>
              <a:rPr lang="el-GR" sz="2800" dirty="0"/>
              <a:t>στην τράπεζα; </a:t>
            </a:r>
          </a:p>
          <a:p>
            <a:pPr marL="342900" indent="-342900" algn="l">
              <a:buFont typeface="Arial" panose="020B0604020202020204" pitchFamily="34" charset="0"/>
              <a:buChar char="•"/>
            </a:pPr>
            <a:r>
              <a:rPr lang="el-GR" sz="2800" dirty="0"/>
              <a:t>στο σταθμό του λεωφορείου ή του τρένου; </a:t>
            </a:r>
          </a:p>
          <a:p>
            <a:pPr marL="342900" indent="-342900" algn="l">
              <a:buFont typeface="Arial" panose="020B0604020202020204" pitchFamily="34" charset="0"/>
              <a:buChar char="•"/>
            </a:pPr>
            <a:r>
              <a:rPr lang="el-GR" sz="2800" dirty="0"/>
              <a:t>όταν διαβάζετε μια τραπεζική δήλωση;</a:t>
            </a:r>
          </a:p>
          <a:p>
            <a:pPr algn="l"/>
            <a:endParaRPr lang="en-IE" sz="2800" dirty="0"/>
          </a:p>
          <a:p>
            <a:endParaRPr lang="en-IE" dirty="0">
              <a:highlight>
                <a:srgbClr val="FFFF00"/>
              </a:highlight>
            </a:endParaRPr>
          </a:p>
          <a:p>
            <a:r>
              <a:rPr lang="el-GR" dirty="0">
                <a:highlight>
                  <a:srgbClr val="FFFF00"/>
                </a:highlight>
              </a:rPr>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Διαχείριση Συναισθημάτων που Σχετίζονται με τα Χρήματα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143444"/>
            <a:ext cx="12331541" cy="1015140"/>
          </a:xfrm>
        </p:spPr>
        <p:txBody>
          <a:bodyPr/>
          <a:lstStyle/>
          <a:p>
            <a:r>
              <a:rPr lang="el-GR" i="0"/>
              <a:t>Δραστηριότητα M4.3</a:t>
            </a:r>
          </a:p>
          <a:p>
            <a:r>
              <a:rPr lang="el-GR" i="0"/>
              <a:t>Πώς και πότε μιλάει η οικογένειά σας για τα χρήματα;</a:t>
            </a:r>
          </a:p>
        </p:txBody>
      </p:sp>
      <p:pic>
        <p:nvPicPr>
          <p:cNvPr id="7" name="Picture 6" descr="A picture containing ground, outdoor, spring&#10;&#10;Description automatically generated">
            <a:extLst>
              <a:ext uri="{FF2B5EF4-FFF2-40B4-BE49-F238E27FC236}">
                <a16:creationId xmlns:a16="http://schemas.microsoft.com/office/drawing/2014/main" id="{86516689-F4B2-4506-B259-CD984595A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831" y="2436391"/>
            <a:ext cx="4229690" cy="4677428"/>
          </a:xfrm>
          <a:prstGeom prst="rect">
            <a:avLst/>
          </a:prstGeom>
        </p:spPr>
      </p:pic>
    </p:spTree>
    <p:extLst>
      <p:ext uri="{BB962C8B-B14F-4D97-AF65-F5344CB8AC3E}">
        <p14:creationId xmlns:p14="http://schemas.microsoft.com/office/powerpoint/2010/main" val="246691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6355</TotalTime>
  <Words>2188</Words>
  <Application>Microsoft Office PowerPoint</Application>
  <PresentationFormat>Custom</PresentationFormat>
  <Paragraphs>289</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Open Sans</vt:lpstr>
      <vt:lpstr>Wingdings</vt:lpstr>
      <vt:lpstr>CARDET Course template</vt:lpstr>
      <vt:lpstr>IO3: Εκπαίδευση Γονέων στον Οικονομικό Αλφαβητισμό </vt:lpstr>
      <vt:lpstr>Διαχείριση Συναισθημάτων που Σχετίζονται με τα Χρήματα     Μαθησιακά Αποτελέσματα </vt:lpstr>
      <vt:lpstr>Διαχείριση Συναισθημάτων που Σχετίζονται με τα Χρήματα Σχεδιάγραμμα              </vt:lpstr>
      <vt:lpstr>Διαχείριση Συναισθημάτων που Σχετίζονται με τα Χρήματα Προθέρμανση</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PowerPoint Presentation</vt:lpstr>
      <vt:lpstr>Διαχείριση Συναισθημάτων που Σχετίζονται με τα Χρήματα </vt:lpstr>
      <vt:lpstr>Διαχείριση Συναισθημάτων που Σχετίζονται με τα Χρήματα</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Συναισθήματα και δραστηριότητες που σχετίζονται με τα χρήματα </vt:lpstr>
      <vt:lpstr>Συναισθήματα και δραστηριότητες που σχετίζονται με τα χρήματα</vt:lpstr>
      <vt:lpstr>Διαχείριση Συναισθημάτων που Σχετίζονται με τα Χρήματα </vt:lpstr>
      <vt:lpstr>Σας ευχαριστούμε για την παρουσία σας. Για περισσότερες πηγές επισκεφθείτε την ιστοσελίδα Money Matters:   https://moneymattersproject.eu/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lpstr>Διαχείριση Συναισθημάτων που Σχετίζονται με τα Χρήματα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Grigoris Chryssikos</cp:lastModifiedBy>
  <cp:revision>229</cp:revision>
  <dcterms:created xsi:type="dcterms:W3CDTF">2014-07-11T09:12:14Z</dcterms:created>
  <dcterms:modified xsi:type="dcterms:W3CDTF">2022-09-02T07:27:18Z</dcterms:modified>
</cp:coreProperties>
</file>